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28" r:id="rId5"/>
  </p:sldMasterIdLst>
  <p:notesMasterIdLst>
    <p:notesMasterId r:id="rId24"/>
  </p:notesMasterIdLst>
  <p:sldIdLst>
    <p:sldId id="264" r:id="rId6"/>
    <p:sldId id="338" r:id="rId7"/>
    <p:sldId id="340" r:id="rId8"/>
    <p:sldId id="383" r:id="rId9"/>
    <p:sldId id="395" r:id="rId10"/>
    <p:sldId id="394" r:id="rId11"/>
    <p:sldId id="384" r:id="rId12"/>
    <p:sldId id="386" r:id="rId13"/>
    <p:sldId id="387" r:id="rId14"/>
    <p:sldId id="388" r:id="rId15"/>
    <p:sldId id="389" r:id="rId16"/>
    <p:sldId id="391" r:id="rId17"/>
    <p:sldId id="346" r:id="rId18"/>
    <p:sldId id="354" r:id="rId19"/>
    <p:sldId id="355" r:id="rId20"/>
    <p:sldId id="393" r:id="rId21"/>
    <p:sldId id="356" r:id="rId22"/>
    <p:sldId id="392" r:id="rId23"/>
  </p:sldIdLst>
  <p:sldSz cx="12192000" cy="6858000"/>
  <p:notesSz cx="6858000" cy="9926638"/>
  <p:defaultTextStyle>
    <a:defPPr>
      <a:defRPr lang="de-DE"/>
    </a:defPPr>
    <a:lvl1pPr marL="0" algn="l" defTabSz="914242" rtl="0" eaLnBrk="1" latinLnBrk="0" hangingPunct="1">
      <a:defRPr sz="1800" kern="1200">
        <a:solidFill>
          <a:schemeClr val="tx1"/>
        </a:solidFill>
        <a:latin typeface="+mn-lt"/>
        <a:ea typeface="+mn-ea"/>
        <a:cs typeface="+mn-cs"/>
      </a:defRPr>
    </a:lvl1pPr>
    <a:lvl2pPr marL="457121" algn="l" defTabSz="914242" rtl="0" eaLnBrk="1" latinLnBrk="0" hangingPunct="1">
      <a:defRPr sz="1800" kern="1200">
        <a:solidFill>
          <a:schemeClr val="tx1"/>
        </a:solidFill>
        <a:latin typeface="+mn-lt"/>
        <a:ea typeface="+mn-ea"/>
        <a:cs typeface="+mn-cs"/>
      </a:defRPr>
    </a:lvl2pPr>
    <a:lvl3pPr marL="914242" algn="l" defTabSz="914242" rtl="0" eaLnBrk="1" latinLnBrk="0" hangingPunct="1">
      <a:defRPr sz="1800" kern="1200">
        <a:solidFill>
          <a:schemeClr val="tx1"/>
        </a:solidFill>
        <a:latin typeface="+mn-lt"/>
        <a:ea typeface="+mn-ea"/>
        <a:cs typeface="+mn-cs"/>
      </a:defRPr>
    </a:lvl3pPr>
    <a:lvl4pPr marL="1371362" algn="l" defTabSz="914242" rtl="0" eaLnBrk="1" latinLnBrk="0" hangingPunct="1">
      <a:defRPr sz="1800" kern="1200">
        <a:solidFill>
          <a:schemeClr val="tx1"/>
        </a:solidFill>
        <a:latin typeface="+mn-lt"/>
        <a:ea typeface="+mn-ea"/>
        <a:cs typeface="+mn-cs"/>
      </a:defRPr>
    </a:lvl4pPr>
    <a:lvl5pPr marL="1828482" algn="l" defTabSz="914242" rtl="0" eaLnBrk="1" latinLnBrk="0" hangingPunct="1">
      <a:defRPr sz="1800" kern="1200">
        <a:solidFill>
          <a:schemeClr val="tx1"/>
        </a:solidFill>
        <a:latin typeface="+mn-lt"/>
        <a:ea typeface="+mn-ea"/>
        <a:cs typeface="+mn-cs"/>
      </a:defRPr>
    </a:lvl5pPr>
    <a:lvl6pPr marL="2285603" algn="l" defTabSz="914242" rtl="0" eaLnBrk="1" latinLnBrk="0" hangingPunct="1">
      <a:defRPr sz="1800" kern="1200">
        <a:solidFill>
          <a:schemeClr val="tx1"/>
        </a:solidFill>
        <a:latin typeface="+mn-lt"/>
        <a:ea typeface="+mn-ea"/>
        <a:cs typeface="+mn-cs"/>
      </a:defRPr>
    </a:lvl6pPr>
    <a:lvl7pPr marL="2742724" algn="l" defTabSz="914242" rtl="0" eaLnBrk="1" latinLnBrk="0" hangingPunct="1">
      <a:defRPr sz="1800" kern="1200">
        <a:solidFill>
          <a:schemeClr val="tx1"/>
        </a:solidFill>
        <a:latin typeface="+mn-lt"/>
        <a:ea typeface="+mn-ea"/>
        <a:cs typeface="+mn-cs"/>
      </a:defRPr>
    </a:lvl7pPr>
    <a:lvl8pPr marL="3199845" algn="l" defTabSz="914242" rtl="0" eaLnBrk="1" latinLnBrk="0" hangingPunct="1">
      <a:defRPr sz="1800" kern="1200">
        <a:solidFill>
          <a:schemeClr val="tx1"/>
        </a:solidFill>
        <a:latin typeface="+mn-lt"/>
        <a:ea typeface="+mn-ea"/>
        <a:cs typeface="+mn-cs"/>
      </a:defRPr>
    </a:lvl8pPr>
    <a:lvl9pPr marL="3656965" algn="l" defTabSz="9142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abian Scharf" initials="FS" lastIdx="1" clrIdx="0">
    <p:extLst>
      <p:ext uri="{19B8F6BF-5375-455C-9EA6-DF929625EA0E}">
        <p15:presenceInfo xmlns:p15="http://schemas.microsoft.com/office/powerpoint/2012/main" userId="Fabian Scharf" providerId="None"/>
      </p:ext>
    </p:extLst>
  </p:cmAuthor>
  <p:cmAuthor id="2" name="Michael-Alexander Schröder" initials="MS" lastIdx="3" clrIdx="1">
    <p:extLst>
      <p:ext uri="{19B8F6BF-5375-455C-9EA6-DF929625EA0E}">
        <p15:presenceInfo xmlns:p15="http://schemas.microsoft.com/office/powerpoint/2012/main" userId="Michael-Alexander Schröd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7CAFCF"/>
    <a:srgbClr val="0062A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515" autoAdjust="0"/>
    <p:restoredTop sz="75782" autoAdjust="0"/>
  </p:normalViewPr>
  <p:slideViewPr>
    <p:cSldViewPr showGuides="1">
      <p:cViewPr varScale="1">
        <p:scale>
          <a:sx n="86" d="100"/>
          <a:sy n="86" d="100"/>
        </p:scale>
        <p:origin x="880" y="6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2547" cy="496809"/>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3852" y="0"/>
            <a:ext cx="2972547" cy="496809"/>
          </a:xfrm>
          <a:prstGeom prst="rect">
            <a:avLst/>
          </a:prstGeom>
        </p:spPr>
        <p:txBody>
          <a:bodyPr vert="horz" lIns="91440" tIns="45720" rIns="91440" bIns="45720" rtlCol="0"/>
          <a:lstStyle>
            <a:lvl1pPr algn="r">
              <a:defRPr sz="1200"/>
            </a:lvl1pPr>
          </a:lstStyle>
          <a:p>
            <a:fld id="{30B4A930-A8B1-4441-90E6-C614984B1CAE}" type="datetimeFigureOut">
              <a:rPr lang="de-DE" smtClean="0"/>
              <a:t>20.03.2023</a:t>
            </a:fld>
            <a:endParaRPr lang="en-GB"/>
          </a:p>
        </p:txBody>
      </p:sp>
      <p:sp>
        <p:nvSpPr>
          <p:cNvPr id="4" name="Folienbildplatzhalter 3"/>
          <p:cNvSpPr>
            <a:spLocks noGrp="1" noRot="1" noChangeAspect="1"/>
          </p:cNvSpPr>
          <p:nvPr>
            <p:ph type="sldImg" idx="2"/>
          </p:nvPr>
        </p:nvSpPr>
        <p:spPr>
          <a:xfrm>
            <a:off x="120650" y="744538"/>
            <a:ext cx="6616700" cy="3722687"/>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480" y="4715710"/>
            <a:ext cx="5487041" cy="4466511"/>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9428242"/>
            <a:ext cx="2972547" cy="496809"/>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3852" y="9428242"/>
            <a:ext cx="2972547" cy="496809"/>
          </a:xfrm>
          <a:prstGeom prst="rect">
            <a:avLst/>
          </a:prstGeom>
        </p:spPr>
        <p:txBody>
          <a:bodyPr vert="horz" lIns="91440" tIns="45720" rIns="91440" bIns="45720" rtlCol="0" anchor="b"/>
          <a:lstStyle>
            <a:lvl1pPr algn="r">
              <a:defRPr sz="1200"/>
            </a:lvl1pPr>
          </a:lstStyle>
          <a:p>
            <a:fld id="{DE26A52C-32E7-4130-AA10-31F05B973B3A}" type="slidenum">
              <a:rPr lang="de-DE" smtClean="0"/>
              <a:t>‹Nr.›</a:t>
            </a:fld>
            <a:endParaRPr lang="en-GB"/>
          </a:p>
        </p:txBody>
      </p:sp>
    </p:spTree>
    <p:extLst>
      <p:ext uri="{BB962C8B-B14F-4D97-AF65-F5344CB8AC3E}">
        <p14:creationId xmlns:p14="http://schemas.microsoft.com/office/powerpoint/2010/main" val="715209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20650" y="744538"/>
            <a:ext cx="6616700" cy="3722687"/>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DE26A52C-32E7-4130-AA10-31F05B973B3A}" type="slidenum">
              <a:rPr lang="de-DE" smtClean="0"/>
              <a:t>1</a:t>
            </a:fld>
            <a:endParaRPr lang="en-GB"/>
          </a:p>
        </p:txBody>
      </p:sp>
    </p:spTree>
    <p:extLst>
      <p:ext uri="{BB962C8B-B14F-4D97-AF65-F5344CB8AC3E}">
        <p14:creationId xmlns:p14="http://schemas.microsoft.com/office/powerpoint/2010/main" val="2888448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Gründungsmitglieder 1952: Deutschland, Frankreich, Italien, Belgien, Luxemburg, Niederlande</a:t>
            </a:r>
          </a:p>
          <a:p>
            <a:r>
              <a:rPr lang="de-DE" dirty="0" smtClean="0"/>
              <a:t>Beitritt Griechenlands: 1981</a:t>
            </a:r>
          </a:p>
          <a:p>
            <a:r>
              <a:rPr lang="de-DE" dirty="0" smtClean="0"/>
              <a:t>28. EU-Mitglied: Kroatien seit 2013</a:t>
            </a:r>
          </a:p>
          <a:p>
            <a:r>
              <a:rPr lang="de-DE" dirty="0" smtClean="0"/>
              <a:t>2017: </a:t>
            </a:r>
            <a:r>
              <a:rPr lang="de-DE" dirty="0" err="1" smtClean="0"/>
              <a:t>Brexit</a:t>
            </a:r>
            <a:r>
              <a:rPr lang="de-DE" dirty="0" smtClean="0"/>
              <a:t>-Beschluss Großbritanniens</a:t>
            </a:r>
          </a:p>
          <a:p>
            <a:endParaRPr lang="de-DE" dirty="0" smtClean="0"/>
          </a:p>
          <a:p>
            <a:r>
              <a:rPr lang="de-DE" dirty="0" smtClean="0"/>
              <a:t>jüngste Mitglieder der Eurozone:</a:t>
            </a:r>
          </a:p>
          <a:p>
            <a:r>
              <a:rPr lang="de-DE" dirty="0" smtClean="0"/>
              <a:t>2011: Estland</a:t>
            </a:r>
          </a:p>
          <a:p>
            <a:r>
              <a:rPr lang="de-DE" dirty="0" smtClean="0"/>
              <a:t>2014: Lettland</a:t>
            </a:r>
          </a:p>
          <a:p>
            <a:r>
              <a:rPr lang="de-DE" dirty="0" smtClean="0"/>
              <a:t>2015: Litauen</a:t>
            </a:r>
          </a:p>
          <a:p>
            <a:endParaRPr lang="de-DE" dirty="0" smtClean="0"/>
          </a:p>
          <a:p>
            <a:endParaRPr lang="de-DE" dirty="0" smtClean="0"/>
          </a:p>
          <a:p>
            <a:r>
              <a:rPr lang="de-DE" dirty="0" smtClean="0"/>
              <a:t>1.1.1999 Einführung des Euro als Buchgeld</a:t>
            </a:r>
          </a:p>
          <a:p>
            <a:r>
              <a:rPr lang="de-DE" dirty="0" smtClean="0"/>
              <a:t>1.1.2002 Einführung des Euro als Bargeld</a:t>
            </a:r>
          </a:p>
          <a:p>
            <a:endParaRPr lang="de-DE" dirty="0" smtClean="0"/>
          </a:p>
          <a:p>
            <a:r>
              <a:rPr lang="de-DE" sz="1200" kern="1200" dirty="0" smtClean="0">
                <a:solidFill>
                  <a:schemeClr val="tx1"/>
                </a:solidFill>
                <a:effectLst/>
                <a:latin typeface="+mn-lt"/>
                <a:ea typeface="+mn-ea"/>
                <a:cs typeface="+mn-cs"/>
              </a:rPr>
              <a:t>Banknoten der bisherigen nationalen Währung Kroatiens, Kuna (HRK), können kostenlos an den Schaltern der Bundesbank vom 1. Januar 2023 bis zum 28. Februar 2023 getauscht werden. Der Umtausch erfolgt zum festgelegten Umrechnungskurs 1 Euro = 7,53450 HRK. Bitte beachten Sie die Obergrenze von HRK 8.000 pro Person und Tag.</a:t>
            </a:r>
          </a:p>
          <a:p>
            <a:r>
              <a:rPr lang="de-DE" sz="1200" kern="1200" dirty="0" smtClean="0">
                <a:solidFill>
                  <a:schemeClr val="tx1"/>
                </a:solidFill>
                <a:effectLst/>
                <a:latin typeface="+mn-lt"/>
                <a:ea typeface="+mn-ea"/>
                <a:cs typeface="+mn-cs"/>
              </a:rPr>
              <a:t> </a:t>
            </a:r>
          </a:p>
          <a:p>
            <a:endParaRPr lang="de-DE" dirty="0" smtClean="0"/>
          </a:p>
          <a:p>
            <a:endParaRPr lang="de-DE" dirty="0"/>
          </a:p>
        </p:txBody>
      </p:sp>
      <p:sp>
        <p:nvSpPr>
          <p:cNvPr id="4" name="Foliennummernplatzhalter 3"/>
          <p:cNvSpPr>
            <a:spLocks noGrp="1"/>
          </p:cNvSpPr>
          <p:nvPr>
            <p:ph type="sldNum" sz="quarter" idx="10"/>
          </p:nvPr>
        </p:nvSpPr>
        <p:spPr/>
        <p:txBody>
          <a:bodyPr/>
          <a:lstStyle/>
          <a:p>
            <a:fld id="{DE26A52C-32E7-4130-AA10-31F05B973B3A}" type="slidenum">
              <a:rPr lang="de-DE" smtClean="0"/>
              <a:t>5</a:t>
            </a:fld>
            <a:endParaRPr lang="en-GB"/>
          </a:p>
        </p:txBody>
      </p:sp>
    </p:spTree>
    <p:extLst>
      <p:ext uri="{BB962C8B-B14F-4D97-AF65-F5344CB8AC3E}">
        <p14:creationId xmlns:p14="http://schemas.microsoft.com/office/powerpoint/2010/main" val="4054137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u="sng" dirty="0" smtClean="0"/>
              <a:t>Eurosystem</a:t>
            </a:r>
            <a:r>
              <a:rPr lang="de-DE" dirty="0" smtClean="0"/>
              <a:t>: EZB +NZB der Mitgliedstaaten, die den Euro als gemeinsame Währung bereits eingeführt haben</a:t>
            </a:r>
          </a:p>
          <a:p>
            <a:r>
              <a:rPr lang="de-DE" u="sng" dirty="0" smtClean="0"/>
              <a:t>Europäisches System der Zentralbanken (ESZB)</a:t>
            </a:r>
            <a:r>
              <a:rPr lang="de-DE" dirty="0" smtClean="0"/>
              <a:t>: EZB + </a:t>
            </a:r>
            <a:r>
              <a:rPr lang="de-DE" dirty="0" err="1" smtClean="0"/>
              <a:t>NZBen</a:t>
            </a:r>
            <a:r>
              <a:rPr lang="de-DE" dirty="0" smtClean="0"/>
              <a:t> </a:t>
            </a:r>
            <a:r>
              <a:rPr lang="de-DE" b="1" dirty="0" smtClean="0"/>
              <a:t>aller</a:t>
            </a:r>
            <a:r>
              <a:rPr lang="de-DE" dirty="0" smtClean="0"/>
              <a:t> Mitgliedstaaten der EU (d.</a:t>
            </a:r>
            <a:r>
              <a:rPr lang="de-DE" baseline="0" dirty="0" smtClean="0"/>
              <a:t> </a:t>
            </a:r>
            <a:r>
              <a:rPr lang="de-DE" dirty="0" smtClean="0"/>
              <a:t>h. auch die Zentralbanken der EU-Länder, die den Euro als Währung noch nicht eingeführt haben)</a:t>
            </a:r>
            <a:endParaRPr lang="de-DE" dirty="0"/>
          </a:p>
        </p:txBody>
      </p:sp>
      <p:sp>
        <p:nvSpPr>
          <p:cNvPr id="4" name="Foliennummernplatzhalter 3"/>
          <p:cNvSpPr>
            <a:spLocks noGrp="1"/>
          </p:cNvSpPr>
          <p:nvPr>
            <p:ph type="sldNum" sz="quarter" idx="10"/>
          </p:nvPr>
        </p:nvSpPr>
        <p:spPr/>
        <p:txBody>
          <a:bodyPr/>
          <a:lstStyle/>
          <a:p>
            <a:fld id="{DE26A52C-32E7-4130-AA10-31F05B973B3A}" type="slidenum">
              <a:rPr lang="de-DE" smtClean="0"/>
              <a:t>6</a:t>
            </a:fld>
            <a:endParaRPr lang="en-GB"/>
          </a:p>
        </p:txBody>
      </p:sp>
    </p:spTree>
    <p:extLst>
      <p:ext uri="{BB962C8B-B14F-4D97-AF65-F5344CB8AC3E}">
        <p14:creationId xmlns:p14="http://schemas.microsoft.com/office/powerpoint/2010/main" val="3936671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EZB-Rat:</a:t>
            </a:r>
          </a:p>
          <a:p>
            <a:r>
              <a:rPr lang="de-DE" dirty="0" smtClean="0"/>
              <a:t>6 Mitglieder des Direktoriums + Präsidenten der </a:t>
            </a:r>
            <a:r>
              <a:rPr lang="de-DE" dirty="0" err="1" smtClean="0"/>
              <a:t>NZBen</a:t>
            </a:r>
            <a:r>
              <a:rPr lang="de-DE" dirty="0" smtClean="0"/>
              <a:t> der 19 Euro-Länder </a:t>
            </a:r>
          </a:p>
          <a:p>
            <a:r>
              <a:rPr lang="de-DE" dirty="0" smtClean="0"/>
              <a:t>Sinn dieser Regelung: jeder souveräne Staat, der an der Währungsunion teilnimmt, soll mit Sitz im EZB-Rat vertreten sein</a:t>
            </a:r>
          </a:p>
          <a:p>
            <a:endParaRPr lang="de-DE" dirty="0" smtClean="0"/>
          </a:p>
          <a:p>
            <a:r>
              <a:rPr lang="de-DE" dirty="0" smtClean="0"/>
              <a:t>tagt grundsätzlich alle 14 Tage</a:t>
            </a:r>
          </a:p>
          <a:p>
            <a:endParaRPr lang="de-DE" dirty="0" smtClean="0"/>
          </a:p>
          <a:p>
            <a:r>
              <a:rPr lang="de-DE" dirty="0" smtClean="0"/>
              <a:t>geldpolitische Sitzungen finden i. d. R. alle 6 Wochen statt</a:t>
            </a:r>
          </a:p>
          <a:p>
            <a:endParaRPr lang="de-DE" dirty="0" smtClean="0"/>
          </a:p>
          <a:p>
            <a:r>
              <a:rPr lang="de-DE" dirty="0" smtClean="0"/>
              <a:t>Abstimmung</a:t>
            </a:r>
            <a:r>
              <a:rPr lang="de-DE" baseline="0" dirty="0" smtClean="0"/>
              <a:t> im EZB-Rat bei geldpolitischen Entscheidungen: s. Folien zum Rotationsprinzip in der Basispräsentation „Institutionelles“</a:t>
            </a:r>
            <a:endParaRPr lang="de-DE" dirty="0" smtClean="0"/>
          </a:p>
          <a:p>
            <a:endParaRPr lang="de-DE" dirty="0"/>
          </a:p>
        </p:txBody>
      </p:sp>
      <p:sp>
        <p:nvSpPr>
          <p:cNvPr id="4" name="Foliennummernplatzhalter 3"/>
          <p:cNvSpPr>
            <a:spLocks noGrp="1"/>
          </p:cNvSpPr>
          <p:nvPr>
            <p:ph type="sldNum" sz="quarter" idx="10"/>
          </p:nvPr>
        </p:nvSpPr>
        <p:spPr/>
        <p:txBody>
          <a:bodyPr/>
          <a:lstStyle/>
          <a:p>
            <a:fld id="{DE26A52C-32E7-4130-AA10-31F05B973B3A}" type="slidenum">
              <a:rPr lang="de-DE" smtClean="0"/>
              <a:t>13</a:t>
            </a:fld>
            <a:endParaRPr lang="en-GB"/>
          </a:p>
        </p:txBody>
      </p:sp>
    </p:spTree>
    <p:extLst>
      <p:ext uri="{BB962C8B-B14F-4D97-AF65-F5344CB8AC3E}">
        <p14:creationId xmlns:p14="http://schemas.microsoft.com/office/powerpoint/2010/main" val="3436956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120650" y="744538"/>
            <a:ext cx="6616700" cy="3722687"/>
          </a:xfrm>
        </p:spPr>
      </p:sp>
      <p:sp>
        <p:nvSpPr>
          <p:cNvPr id="3" name="Notizenplatzhalter 2"/>
          <p:cNvSpPr>
            <a:spLocks noGrp="1"/>
          </p:cNvSpPr>
          <p:nvPr>
            <p:ph type="body" idx="1"/>
          </p:nvPr>
        </p:nvSpPr>
        <p:spPr/>
        <p:txBody>
          <a:bodyPr/>
          <a:lstStyle/>
          <a:p>
            <a:pPr marL="171450" indent="-171450">
              <a:buFont typeface="Arial" panose="020B0604020202020204" pitchFamily="34" charset="0"/>
              <a:buChar char="•"/>
            </a:pPr>
            <a:r>
              <a:rPr lang="de-DE" dirty="0" smtClean="0"/>
              <a:t>Notenbank kann Preise in einer Marktwirtschaft nur indirekt über Einsatz ihrer Instrumente steuern, die v.a. den Geldmarktzins beeinflussen</a:t>
            </a:r>
          </a:p>
          <a:p>
            <a:pPr marL="171450" indent="-171450">
              <a:buFont typeface="Arial" panose="020B0604020202020204" pitchFamily="34" charset="0"/>
              <a:buChar char="•"/>
            </a:pPr>
            <a:r>
              <a:rPr lang="de-DE" dirty="0" smtClean="0"/>
              <a:t>Übertragung der geldpolitischen Impulse mit Wirkungsverzögerungen verbunden (sie kommen lt. Lehrbuch nach ca. 18 bis 24 Monaten bei den Preisen an) </a:t>
            </a:r>
          </a:p>
          <a:p>
            <a:pPr marL="171450" indent="-171450">
              <a:buFont typeface="Arial" panose="020B0604020202020204" pitchFamily="34" charset="0"/>
              <a:buChar char="•"/>
            </a:pPr>
            <a:r>
              <a:rPr lang="de-DE" dirty="0" smtClean="0"/>
              <a:t>bei allen Stationen des Transmissionsmechanismus Ansatz für mögliche Störungen</a:t>
            </a:r>
          </a:p>
          <a:p>
            <a:pPr marL="171450" indent="-171450">
              <a:buFont typeface="Arial" panose="020B0604020202020204" pitchFamily="34" charset="0"/>
              <a:buChar char="•"/>
            </a:pPr>
            <a:r>
              <a:rPr lang="de-DE" dirty="0" smtClean="0"/>
              <a:t>wie schnell sich die gesamtwirtschaftliche Nachfrage und die Preise verändern, hängt auch nicht nur von der Höhe der Leitzinsen ab</a:t>
            </a:r>
          </a:p>
          <a:p>
            <a:endParaRPr lang="de-DE" dirty="0" smtClean="0"/>
          </a:p>
          <a:p>
            <a:endParaRPr lang="de-DE" dirty="0"/>
          </a:p>
        </p:txBody>
      </p:sp>
      <p:sp>
        <p:nvSpPr>
          <p:cNvPr id="4" name="Foliennummernplatzhalter 3"/>
          <p:cNvSpPr>
            <a:spLocks noGrp="1"/>
          </p:cNvSpPr>
          <p:nvPr>
            <p:ph type="sldNum" sz="quarter" idx="10"/>
          </p:nvPr>
        </p:nvSpPr>
        <p:spPr/>
        <p:txBody>
          <a:bodyPr/>
          <a:lstStyle/>
          <a:p>
            <a:fld id="{DE26A52C-32E7-4130-AA10-31F05B973B3A}" type="slidenum">
              <a:rPr lang="de-DE" smtClean="0"/>
              <a:t>16</a:t>
            </a:fld>
            <a:endParaRPr lang="en-GB"/>
          </a:p>
        </p:txBody>
      </p:sp>
    </p:spTree>
    <p:extLst>
      <p:ext uri="{BB962C8B-B14F-4D97-AF65-F5344CB8AC3E}">
        <p14:creationId xmlns:p14="http://schemas.microsoft.com/office/powerpoint/2010/main" val="685744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DE26A52C-32E7-4130-AA10-31F05B973B3A}" type="slidenum">
              <a:rPr lang="de-DE" smtClean="0"/>
              <a:t>17</a:t>
            </a:fld>
            <a:endParaRPr lang="en-GB"/>
          </a:p>
        </p:txBody>
      </p:sp>
    </p:spTree>
    <p:extLst>
      <p:ext uri="{BB962C8B-B14F-4D97-AF65-F5344CB8AC3E}">
        <p14:creationId xmlns:p14="http://schemas.microsoft.com/office/powerpoint/2010/main" val="14821010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elfolie ohne Untertitel">
    <p:spTree>
      <p:nvGrpSpPr>
        <p:cNvPr id="1" name=""/>
        <p:cNvGrpSpPr/>
        <p:nvPr/>
      </p:nvGrpSpPr>
      <p:grpSpPr>
        <a:xfrm>
          <a:off x="0" y="0"/>
          <a:ext cx="0" cy="0"/>
          <a:chOff x="0" y="0"/>
          <a:chExt cx="0" cy="0"/>
        </a:xfrm>
      </p:grpSpPr>
      <p:sp>
        <p:nvSpPr>
          <p:cNvPr id="2" name="Titel 1"/>
          <p:cNvSpPr>
            <a:spLocks noGrp="1" noChangeAspect="1"/>
          </p:cNvSpPr>
          <p:nvPr>
            <p:ph type="ctrTitle" hasCustomPrompt="1"/>
          </p:nvPr>
        </p:nvSpPr>
        <p:spPr>
          <a:xfrm>
            <a:off x="1021347" y="2870569"/>
            <a:ext cx="10573605" cy="667939"/>
          </a:xfrm>
        </p:spPr>
        <p:txBody>
          <a:bodyPr tIns="0" bIns="0" anchor="ctr">
            <a:noAutofit/>
          </a:bodyPr>
          <a:lstStyle>
            <a:lvl1pPr algn="l">
              <a:lnSpc>
                <a:spcPts val="4000"/>
              </a:lnSpc>
              <a:defRPr sz="4000" b="1" baseline="0"/>
            </a:lvl1pPr>
          </a:lstStyle>
          <a:p>
            <a:r>
              <a:rPr lang="de-DE" dirty="0" smtClean="0"/>
              <a:t>Präsentationsvorlage - Titelfolie</a:t>
            </a:r>
            <a:endParaRPr lang="de-DE" dirty="0"/>
          </a:p>
        </p:txBody>
      </p:sp>
      <p:sp>
        <p:nvSpPr>
          <p:cNvPr id="16" name="Rechteck 15"/>
          <p:cNvSpPr>
            <a:spLocks noChangeAspect="1"/>
          </p:cNvSpPr>
          <p:nvPr/>
        </p:nvSpPr>
        <p:spPr>
          <a:xfrm>
            <a:off x="3" y="2925067"/>
            <a:ext cx="960000" cy="1036800"/>
          </a:xfrm>
          <a:prstGeom prst="rect">
            <a:avLst/>
          </a:prstGeom>
          <a:solidFill>
            <a:srgbClr val="DADADC"/>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rtlCol="0" anchor="ctr"/>
          <a:lstStyle/>
          <a:p>
            <a:pPr algn="ctr"/>
            <a:endParaRPr lang="de-DE" sz="1800">
              <a:solidFill>
                <a:srgbClr val="FFFFFF"/>
              </a:solidFill>
            </a:endParaRPr>
          </a:p>
        </p:txBody>
      </p:sp>
      <p:sp>
        <p:nvSpPr>
          <p:cNvPr id="17" name="Rechteck 16"/>
          <p:cNvSpPr/>
          <p:nvPr/>
        </p:nvSpPr>
        <p:spPr>
          <a:xfrm>
            <a:off x="1028348" y="2925067"/>
            <a:ext cx="72000" cy="1036800"/>
          </a:xfrm>
          <a:prstGeom prst="rect">
            <a:avLst/>
          </a:prstGeom>
          <a:solidFill>
            <a:srgbClr val="0062A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rtlCol="0" anchor="ctr"/>
          <a:lstStyle/>
          <a:p>
            <a:pPr algn="ctr"/>
            <a:endParaRPr lang="de-DE" sz="1800">
              <a:solidFill>
                <a:srgbClr val="FFFFFF"/>
              </a:solidFill>
            </a:endParaRPr>
          </a:p>
        </p:txBody>
      </p:sp>
      <p:sp>
        <p:nvSpPr>
          <p:cNvPr id="9" name="Textplatzhalter 8"/>
          <p:cNvSpPr>
            <a:spLocks noGrp="1"/>
          </p:cNvSpPr>
          <p:nvPr>
            <p:ph type="body" sz="quarter" idx="13" hasCustomPrompt="1"/>
          </p:nvPr>
        </p:nvSpPr>
        <p:spPr>
          <a:xfrm>
            <a:off x="1019823" y="3764114"/>
            <a:ext cx="10621844" cy="216000"/>
          </a:xfrm>
        </p:spPr>
        <p:txBody>
          <a:bodyPr tIns="0" bIns="0">
            <a:noAutofit/>
          </a:bodyPr>
          <a:lstStyle>
            <a:lvl1pPr>
              <a:buNone/>
              <a:defRPr sz="1200" b="1"/>
            </a:lvl1pPr>
          </a:lstStyle>
          <a:p>
            <a:pPr lvl="0"/>
            <a:r>
              <a:rPr lang="de-DE" dirty="0" smtClean="0"/>
              <a:t>Angaben zum Referenten, Ordnungsmerkmal</a:t>
            </a:r>
            <a:endParaRPr lang="de-DE" dirty="0"/>
          </a:p>
        </p:txBody>
      </p:sp>
      <p:pic>
        <p:nvPicPr>
          <p:cNvPr id="7" name="Picture 2" descr="https://intranet.inet.bundesbank.de/ZB_K/Documents/_bmp_RGB.bmp"/>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830608" y="0"/>
            <a:ext cx="2022774" cy="1116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4372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2zeiliger Titel ohne Inhalt (Bild/Grafik)">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24000" y="147600"/>
            <a:ext cx="10944000" cy="652582"/>
          </a:xfrm>
        </p:spPr>
        <p:txBody>
          <a:bodyPr>
            <a:noAutofit/>
          </a:bodyPr>
          <a:lstStyle>
            <a:lvl1pPr algn="l">
              <a:lnSpc>
                <a:spcPts val="2200"/>
              </a:lnSpc>
              <a:defRPr sz="2000" b="1"/>
            </a:lvl1pPr>
          </a:lstStyle>
          <a:p>
            <a:r>
              <a:rPr lang="de-DE" dirty="0" smtClean="0"/>
              <a:t>Präsentationsvorlage</a:t>
            </a:r>
            <a:br>
              <a:rPr lang="de-DE" dirty="0" smtClean="0"/>
            </a:br>
            <a:r>
              <a:rPr lang="de-DE" dirty="0" smtClean="0"/>
              <a:t>Inhaltsfolie (Bild/Grafik)</a:t>
            </a:r>
            <a:endParaRPr lang="de-DE" dirty="0"/>
          </a:p>
        </p:txBody>
      </p:sp>
      <p:sp>
        <p:nvSpPr>
          <p:cNvPr id="10" name="Rechteck 9"/>
          <p:cNvSpPr/>
          <p:nvPr/>
        </p:nvSpPr>
        <p:spPr>
          <a:xfrm>
            <a:off x="624000" y="234000"/>
            <a:ext cx="72000" cy="468000"/>
          </a:xfrm>
          <a:prstGeom prst="rect">
            <a:avLst/>
          </a:prstGeom>
          <a:solidFill>
            <a:srgbClr val="0062A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rtlCol="0" anchor="ctr"/>
          <a:lstStyle/>
          <a:p>
            <a:pPr algn="ctr"/>
            <a:endParaRPr lang="de-DE" sz="1800">
              <a:solidFill>
                <a:srgbClr val="FFFFFF"/>
              </a:solidFill>
            </a:endParaRPr>
          </a:p>
        </p:txBody>
      </p:sp>
      <p:sp>
        <p:nvSpPr>
          <p:cNvPr id="8" name="Rechteck 7"/>
          <p:cNvSpPr/>
          <p:nvPr userDrawn="1"/>
        </p:nvSpPr>
        <p:spPr>
          <a:xfrm>
            <a:off x="624000" y="6156000"/>
            <a:ext cx="72000" cy="468000"/>
          </a:xfrm>
          <a:prstGeom prst="rect">
            <a:avLst/>
          </a:prstGeom>
          <a:solidFill>
            <a:srgbClr val="0062A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rtlCol="0" anchor="ctr"/>
          <a:lstStyle/>
          <a:p>
            <a:pPr algn="ctr"/>
            <a:endParaRPr lang="de-DE" sz="1800">
              <a:solidFill>
                <a:srgbClr val="FFFFFF"/>
              </a:solidFill>
            </a:endParaRPr>
          </a:p>
        </p:txBody>
      </p:sp>
      <p:sp>
        <p:nvSpPr>
          <p:cNvPr id="9" name="Foliennummernplatzhalter 14"/>
          <p:cNvSpPr>
            <a:spLocks noGrp="1"/>
          </p:cNvSpPr>
          <p:nvPr>
            <p:ph type="sldNum" sz="quarter" idx="4"/>
          </p:nvPr>
        </p:nvSpPr>
        <p:spPr>
          <a:xfrm>
            <a:off x="624000" y="6490800"/>
            <a:ext cx="2880000" cy="162000"/>
          </a:xfrm>
          <a:prstGeom prst="rect">
            <a:avLst/>
          </a:prstGeom>
        </p:spPr>
        <p:txBody>
          <a:bodyPr lIns="91430" tIns="0" rIns="91430" bIns="0"/>
          <a:lstStyle>
            <a:lvl1pPr algn="l">
              <a:defRPr sz="1000" b="1">
                <a:solidFill>
                  <a:schemeClr val="tx1">
                    <a:lumMod val="75000"/>
                    <a:lumOff val="25000"/>
                  </a:schemeClr>
                </a:solidFill>
              </a:defRPr>
            </a:lvl1pPr>
          </a:lstStyle>
          <a:p>
            <a:r>
              <a:rPr lang="de-DE" dirty="0" smtClean="0">
                <a:solidFill>
                  <a:srgbClr val="000000">
                    <a:lumMod val="75000"/>
                    <a:lumOff val="25000"/>
                  </a:srgbClr>
                </a:solidFill>
              </a:rPr>
              <a:t>Seite </a:t>
            </a:r>
            <a:fld id="{795659D1-D435-4DC4-B545-657E7139435F}" type="slidenum">
              <a:rPr lang="de-DE" smtClean="0">
                <a:solidFill>
                  <a:srgbClr val="000000">
                    <a:lumMod val="75000"/>
                    <a:lumOff val="25000"/>
                  </a:srgbClr>
                </a:solidFill>
              </a:rPr>
              <a:pPr/>
              <a:t>‹Nr.›</a:t>
            </a:fld>
            <a:endParaRPr lang="de-DE" dirty="0">
              <a:solidFill>
                <a:srgbClr val="000000">
                  <a:lumMod val="75000"/>
                  <a:lumOff val="25000"/>
                </a:srgbClr>
              </a:solidFill>
            </a:endParaRPr>
          </a:p>
        </p:txBody>
      </p:sp>
      <p:sp>
        <p:nvSpPr>
          <p:cNvPr id="11" name="Datumsplatzhalter 13"/>
          <p:cNvSpPr>
            <a:spLocks noGrp="1"/>
          </p:cNvSpPr>
          <p:nvPr>
            <p:ph type="dt" sz="half" idx="2"/>
          </p:nvPr>
        </p:nvSpPr>
        <p:spPr>
          <a:xfrm>
            <a:off x="624000" y="6314400"/>
            <a:ext cx="2880000" cy="162000"/>
          </a:xfrm>
          <a:prstGeom prst="rect">
            <a:avLst/>
          </a:prstGeom>
        </p:spPr>
        <p:txBody>
          <a:bodyPr lIns="91430" tIns="0" rIns="91430" bIns="0"/>
          <a:lstStyle>
            <a:lvl1pPr algn="l">
              <a:defRPr sz="1000">
                <a:solidFill>
                  <a:schemeClr val="tx1">
                    <a:lumMod val="75000"/>
                    <a:lumOff val="25000"/>
                  </a:schemeClr>
                </a:solidFill>
              </a:defRPr>
            </a:lvl1pPr>
          </a:lstStyle>
          <a:p>
            <a:fld id="{D5849959-17CE-4E6B-B47C-211BCDDBF2C7}" type="datetime4">
              <a:rPr lang="de-DE" smtClean="0">
                <a:solidFill>
                  <a:srgbClr val="000000">
                    <a:lumMod val="75000"/>
                    <a:lumOff val="25000"/>
                  </a:srgbClr>
                </a:solidFill>
              </a:rPr>
              <a:t>20. März 2023</a:t>
            </a:fld>
            <a:endParaRPr lang="de-DE" dirty="0">
              <a:solidFill>
                <a:srgbClr val="000000">
                  <a:lumMod val="75000"/>
                  <a:lumOff val="25000"/>
                </a:srgbClr>
              </a:solidFill>
            </a:endParaRPr>
          </a:p>
        </p:txBody>
      </p:sp>
      <p:sp>
        <p:nvSpPr>
          <p:cNvPr id="12" name="Fußzeilenplatzhalter 15"/>
          <p:cNvSpPr>
            <a:spLocks noGrp="1"/>
          </p:cNvSpPr>
          <p:nvPr>
            <p:ph type="ftr" sz="quarter" idx="3"/>
          </p:nvPr>
        </p:nvSpPr>
        <p:spPr>
          <a:xfrm>
            <a:off x="624000" y="6145200"/>
            <a:ext cx="7200000" cy="162000"/>
          </a:xfrm>
          <a:prstGeom prst="rect">
            <a:avLst/>
          </a:prstGeom>
        </p:spPr>
        <p:txBody>
          <a:bodyPr lIns="91430" tIns="0" rIns="91430" bIns="0"/>
          <a:lstStyle>
            <a:lvl1pPr algn="l">
              <a:defRPr sz="1000">
                <a:solidFill>
                  <a:schemeClr val="tx1">
                    <a:lumMod val="75000"/>
                    <a:lumOff val="25000"/>
                  </a:schemeClr>
                </a:solidFill>
              </a:defRPr>
            </a:lvl1pPr>
          </a:lstStyle>
          <a:p>
            <a:endParaRPr lang="de-DE" dirty="0">
              <a:solidFill>
                <a:srgbClr val="000000">
                  <a:lumMod val="75000"/>
                  <a:lumOff val="25000"/>
                </a:srgbClr>
              </a:solidFill>
            </a:endParaRPr>
          </a:p>
        </p:txBody>
      </p:sp>
    </p:spTree>
    <p:extLst>
      <p:ext uri="{BB962C8B-B14F-4D97-AF65-F5344CB8AC3E}">
        <p14:creationId xmlns:p14="http://schemas.microsoft.com/office/powerpoint/2010/main" val="543318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zeiliger Titel ohne Inhalt (Bild/Grafik)">
    <p:spTree>
      <p:nvGrpSpPr>
        <p:cNvPr id="1" name=""/>
        <p:cNvGrpSpPr/>
        <p:nvPr/>
      </p:nvGrpSpPr>
      <p:grpSpPr>
        <a:xfrm>
          <a:off x="0" y="0"/>
          <a:ext cx="0" cy="0"/>
          <a:chOff x="0" y="0"/>
          <a:chExt cx="0" cy="0"/>
        </a:xfrm>
      </p:grpSpPr>
      <p:sp>
        <p:nvSpPr>
          <p:cNvPr id="7" name="Titel 1"/>
          <p:cNvSpPr>
            <a:spLocks noGrp="1"/>
          </p:cNvSpPr>
          <p:nvPr>
            <p:ph type="title" hasCustomPrompt="1"/>
          </p:nvPr>
        </p:nvSpPr>
        <p:spPr>
          <a:xfrm>
            <a:off x="624000" y="147600"/>
            <a:ext cx="10944000" cy="345600"/>
          </a:xfrm>
          <a:prstGeom prst="rect">
            <a:avLst/>
          </a:prstGeom>
        </p:spPr>
        <p:txBody>
          <a:bodyPr>
            <a:noAutofit/>
          </a:bodyPr>
          <a:lstStyle>
            <a:lvl1pPr>
              <a:defRPr sz="2000" baseline="0"/>
            </a:lvl1pPr>
          </a:lstStyle>
          <a:p>
            <a:r>
              <a:rPr lang="de-DE" dirty="0" smtClean="0"/>
              <a:t>Präsentationsvorlage – Inhaltsfolie (Bild/Grafik)</a:t>
            </a:r>
            <a:endParaRPr lang="de-DE" dirty="0"/>
          </a:p>
        </p:txBody>
      </p:sp>
      <p:sp>
        <p:nvSpPr>
          <p:cNvPr id="8" name="Rechteck 7"/>
          <p:cNvSpPr/>
          <p:nvPr userDrawn="1"/>
        </p:nvSpPr>
        <p:spPr>
          <a:xfrm>
            <a:off x="624000" y="6156000"/>
            <a:ext cx="72000" cy="468000"/>
          </a:xfrm>
          <a:prstGeom prst="rect">
            <a:avLst/>
          </a:prstGeom>
          <a:solidFill>
            <a:srgbClr val="0062A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rtlCol="0" anchor="ctr"/>
          <a:lstStyle/>
          <a:p>
            <a:pPr algn="ctr"/>
            <a:endParaRPr lang="de-DE" sz="1800">
              <a:solidFill>
                <a:srgbClr val="FFFFFF"/>
              </a:solidFill>
            </a:endParaRPr>
          </a:p>
        </p:txBody>
      </p:sp>
      <p:sp>
        <p:nvSpPr>
          <p:cNvPr id="9" name="Foliennummernplatzhalter 14"/>
          <p:cNvSpPr>
            <a:spLocks noGrp="1"/>
          </p:cNvSpPr>
          <p:nvPr>
            <p:ph type="sldNum" sz="quarter" idx="4"/>
          </p:nvPr>
        </p:nvSpPr>
        <p:spPr>
          <a:xfrm>
            <a:off x="624000" y="6490800"/>
            <a:ext cx="2880000" cy="162000"/>
          </a:xfrm>
          <a:prstGeom prst="rect">
            <a:avLst/>
          </a:prstGeom>
        </p:spPr>
        <p:txBody>
          <a:bodyPr lIns="91430" tIns="0" rIns="91430" bIns="0"/>
          <a:lstStyle>
            <a:lvl1pPr algn="l">
              <a:defRPr lang="de-DE" dirty="0" smtClean="0"/>
            </a:lvl1pPr>
          </a:lstStyle>
          <a:p>
            <a:r>
              <a:rPr>
                <a:solidFill>
                  <a:srgbClr val="000000">
                    <a:lumMod val="75000"/>
                    <a:lumOff val="25000"/>
                  </a:srgbClr>
                </a:solidFill>
              </a:rPr>
              <a:t>Seite </a:t>
            </a:r>
            <a:fld id="{795659D1-D435-4DC4-B545-657E7139435F}" type="slidenum">
              <a:rPr>
                <a:solidFill>
                  <a:srgbClr val="000000">
                    <a:lumMod val="75000"/>
                    <a:lumOff val="25000"/>
                  </a:srgbClr>
                </a:solidFill>
              </a:rPr>
              <a:pPr/>
              <a:t>‹Nr.›</a:t>
            </a:fld>
            <a:endParaRPr>
              <a:solidFill>
                <a:srgbClr val="000000">
                  <a:lumMod val="75000"/>
                  <a:lumOff val="25000"/>
                </a:srgbClr>
              </a:solidFill>
            </a:endParaRPr>
          </a:p>
        </p:txBody>
      </p:sp>
      <p:sp>
        <p:nvSpPr>
          <p:cNvPr id="15" name="Datumsplatzhalter 13"/>
          <p:cNvSpPr>
            <a:spLocks noGrp="1"/>
          </p:cNvSpPr>
          <p:nvPr>
            <p:ph type="dt" sz="half" idx="2"/>
          </p:nvPr>
        </p:nvSpPr>
        <p:spPr>
          <a:xfrm>
            <a:off x="624000" y="6314400"/>
            <a:ext cx="2880000" cy="162000"/>
          </a:xfrm>
          <a:prstGeom prst="rect">
            <a:avLst/>
          </a:prstGeom>
        </p:spPr>
        <p:txBody>
          <a:bodyPr lIns="91430" tIns="0" rIns="91430" bIns="0"/>
          <a:lstStyle>
            <a:lvl1pPr algn="l">
              <a:defRPr sz="1000">
                <a:solidFill>
                  <a:schemeClr val="tx1">
                    <a:lumMod val="75000"/>
                    <a:lumOff val="25000"/>
                  </a:schemeClr>
                </a:solidFill>
              </a:defRPr>
            </a:lvl1pPr>
          </a:lstStyle>
          <a:p>
            <a:fld id="{8CC1F66F-66F6-4BC6-9EC5-4700BD7E5601}" type="datetime4">
              <a:rPr lang="de-DE" smtClean="0">
                <a:solidFill>
                  <a:srgbClr val="000000">
                    <a:lumMod val="75000"/>
                    <a:lumOff val="25000"/>
                  </a:srgbClr>
                </a:solidFill>
              </a:rPr>
              <a:t>20. März 2023</a:t>
            </a:fld>
            <a:endParaRPr lang="de-DE" dirty="0">
              <a:solidFill>
                <a:srgbClr val="000000">
                  <a:lumMod val="75000"/>
                  <a:lumOff val="25000"/>
                </a:srgbClr>
              </a:solidFill>
            </a:endParaRPr>
          </a:p>
        </p:txBody>
      </p:sp>
      <p:sp>
        <p:nvSpPr>
          <p:cNvPr id="16" name="Fußzeilenplatzhalter 15"/>
          <p:cNvSpPr>
            <a:spLocks noGrp="1"/>
          </p:cNvSpPr>
          <p:nvPr>
            <p:ph type="ftr" sz="quarter" idx="3"/>
          </p:nvPr>
        </p:nvSpPr>
        <p:spPr>
          <a:xfrm>
            <a:off x="624000" y="6145200"/>
            <a:ext cx="7200000" cy="162000"/>
          </a:xfrm>
          <a:prstGeom prst="rect">
            <a:avLst/>
          </a:prstGeom>
        </p:spPr>
        <p:txBody>
          <a:bodyPr lIns="91430" tIns="0" rIns="91430" bIns="0"/>
          <a:lstStyle>
            <a:lvl1pPr algn="l">
              <a:defRPr sz="1000">
                <a:solidFill>
                  <a:schemeClr val="tx1">
                    <a:lumMod val="75000"/>
                    <a:lumOff val="25000"/>
                  </a:schemeClr>
                </a:solidFill>
              </a:defRPr>
            </a:lvl1pPr>
          </a:lstStyle>
          <a:p>
            <a:endParaRPr lang="de-DE" dirty="0">
              <a:solidFill>
                <a:srgbClr val="000000">
                  <a:lumMod val="75000"/>
                  <a:lumOff val="25000"/>
                </a:srgbClr>
              </a:solidFill>
            </a:endParaRPr>
          </a:p>
        </p:txBody>
      </p:sp>
      <p:sp>
        <p:nvSpPr>
          <p:cNvPr id="10" name="Rechteck 9"/>
          <p:cNvSpPr/>
          <p:nvPr userDrawn="1"/>
        </p:nvSpPr>
        <p:spPr>
          <a:xfrm>
            <a:off x="624000" y="233999"/>
            <a:ext cx="72000" cy="180000"/>
          </a:xfrm>
          <a:prstGeom prst="rect">
            <a:avLst/>
          </a:prstGeom>
          <a:solidFill>
            <a:srgbClr val="0062A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rtlCol="0" anchor="ctr"/>
          <a:lstStyle/>
          <a:p>
            <a:pPr algn="ctr"/>
            <a:endParaRPr lang="de-DE" sz="1800"/>
          </a:p>
        </p:txBody>
      </p:sp>
    </p:spTree>
    <p:extLst>
      <p:ext uri="{BB962C8B-B14F-4D97-AF65-F5344CB8AC3E}">
        <p14:creationId xmlns:p14="http://schemas.microsoft.com/office/powerpoint/2010/main" val="38836852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apitelbeginn">
    <p:spTree>
      <p:nvGrpSpPr>
        <p:cNvPr id="1" name=""/>
        <p:cNvGrpSpPr/>
        <p:nvPr/>
      </p:nvGrpSpPr>
      <p:grpSpPr>
        <a:xfrm>
          <a:off x="0" y="0"/>
          <a:ext cx="0" cy="0"/>
          <a:chOff x="0" y="0"/>
          <a:chExt cx="0" cy="0"/>
        </a:xfrm>
      </p:grpSpPr>
      <p:sp>
        <p:nvSpPr>
          <p:cNvPr id="11" name="Rechteck 10"/>
          <p:cNvSpPr/>
          <p:nvPr/>
        </p:nvSpPr>
        <p:spPr>
          <a:xfrm>
            <a:off x="857361" y="3046216"/>
            <a:ext cx="72000" cy="777600"/>
          </a:xfrm>
          <a:prstGeom prst="rect">
            <a:avLst/>
          </a:prstGeom>
          <a:solidFill>
            <a:srgbClr val="0062A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rtlCol="0" anchor="ctr"/>
          <a:lstStyle/>
          <a:p>
            <a:pPr algn="ctr"/>
            <a:endParaRPr lang="de-DE" sz="1800">
              <a:solidFill>
                <a:srgbClr val="FFFFFF"/>
              </a:solidFill>
            </a:endParaRPr>
          </a:p>
        </p:txBody>
      </p:sp>
      <p:sp>
        <p:nvSpPr>
          <p:cNvPr id="5" name="Titel 1"/>
          <p:cNvSpPr>
            <a:spLocks noGrp="1"/>
          </p:cNvSpPr>
          <p:nvPr>
            <p:ph type="ctrTitle" hasCustomPrompt="1"/>
          </p:nvPr>
        </p:nvSpPr>
        <p:spPr>
          <a:xfrm>
            <a:off x="894347" y="3056779"/>
            <a:ext cx="10592805" cy="389369"/>
          </a:xfrm>
        </p:spPr>
        <p:txBody>
          <a:bodyPr tIns="0" bIns="0" anchor="ctr">
            <a:noAutofit/>
          </a:bodyPr>
          <a:lstStyle>
            <a:lvl1pPr algn="l">
              <a:defRPr sz="2300" b="0" baseline="0"/>
            </a:lvl1pPr>
          </a:lstStyle>
          <a:p>
            <a:r>
              <a:rPr lang="de-DE" dirty="0" smtClean="0"/>
              <a:t>Präsentationsvorlage</a:t>
            </a:r>
            <a:endParaRPr lang="de-DE" dirty="0"/>
          </a:p>
        </p:txBody>
      </p:sp>
      <p:sp>
        <p:nvSpPr>
          <p:cNvPr id="6" name="Untertitel 2"/>
          <p:cNvSpPr>
            <a:spLocks noGrp="1"/>
          </p:cNvSpPr>
          <p:nvPr>
            <p:ph type="subTitle" idx="1" hasCustomPrompt="1"/>
          </p:nvPr>
        </p:nvSpPr>
        <p:spPr>
          <a:xfrm>
            <a:off x="894347" y="3492701"/>
            <a:ext cx="10592805" cy="345600"/>
          </a:xfrm>
        </p:spPr>
        <p:txBody>
          <a:bodyPr tIns="0" bIns="0" anchor="ctr">
            <a:noAutofit/>
          </a:bodyPr>
          <a:lstStyle>
            <a:lvl1pPr marL="0" indent="0" algn="l">
              <a:spcBef>
                <a:spcPts val="0"/>
              </a:spcBef>
              <a:buNone/>
              <a:defRPr sz="2300" b="1">
                <a:solidFill>
                  <a:schemeClr val="tx1"/>
                </a:solidFill>
                <a:latin typeface="+mj-lt"/>
              </a:defRPr>
            </a:lvl1pPr>
            <a:lvl2pPr marL="457070" indent="0" algn="ctr">
              <a:buNone/>
              <a:defRPr>
                <a:solidFill>
                  <a:schemeClr val="tx1">
                    <a:tint val="75000"/>
                  </a:schemeClr>
                </a:solidFill>
              </a:defRPr>
            </a:lvl2pPr>
            <a:lvl3pPr marL="914141" indent="0" algn="ctr">
              <a:buNone/>
              <a:defRPr>
                <a:solidFill>
                  <a:schemeClr val="tx1">
                    <a:tint val="75000"/>
                  </a:schemeClr>
                </a:solidFill>
              </a:defRPr>
            </a:lvl3pPr>
            <a:lvl4pPr marL="1371210" indent="0" algn="ctr">
              <a:buNone/>
              <a:defRPr>
                <a:solidFill>
                  <a:schemeClr val="tx1">
                    <a:tint val="75000"/>
                  </a:schemeClr>
                </a:solidFill>
              </a:defRPr>
            </a:lvl4pPr>
            <a:lvl5pPr marL="1828280" indent="0" algn="ctr">
              <a:buNone/>
              <a:defRPr>
                <a:solidFill>
                  <a:schemeClr val="tx1">
                    <a:tint val="75000"/>
                  </a:schemeClr>
                </a:solidFill>
              </a:defRPr>
            </a:lvl5pPr>
            <a:lvl6pPr marL="2285350" indent="0" algn="ctr">
              <a:buNone/>
              <a:defRPr>
                <a:solidFill>
                  <a:schemeClr val="tx1">
                    <a:tint val="75000"/>
                  </a:schemeClr>
                </a:solidFill>
              </a:defRPr>
            </a:lvl6pPr>
            <a:lvl7pPr marL="2742421" indent="0" algn="ctr">
              <a:buNone/>
              <a:defRPr>
                <a:solidFill>
                  <a:schemeClr val="tx1">
                    <a:tint val="75000"/>
                  </a:schemeClr>
                </a:solidFill>
              </a:defRPr>
            </a:lvl7pPr>
            <a:lvl8pPr marL="3199491" indent="0" algn="ctr">
              <a:buNone/>
              <a:defRPr>
                <a:solidFill>
                  <a:schemeClr val="tx1">
                    <a:tint val="75000"/>
                  </a:schemeClr>
                </a:solidFill>
              </a:defRPr>
            </a:lvl8pPr>
            <a:lvl9pPr marL="3656561" indent="0" algn="ctr">
              <a:buNone/>
              <a:defRPr>
                <a:solidFill>
                  <a:schemeClr val="tx1">
                    <a:tint val="75000"/>
                  </a:schemeClr>
                </a:solidFill>
              </a:defRPr>
            </a:lvl9pPr>
          </a:lstStyle>
          <a:p>
            <a:r>
              <a:rPr lang="de-DE" dirty="0" smtClean="0"/>
              <a:t>Kapitelbeginn</a:t>
            </a:r>
            <a:endParaRPr lang="de-DE" dirty="0"/>
          </a:p>
        </p:txBody>
      </p:sp>
    </p:spTree>
    <p:extLst>
      <p:ext uri="{BB962C8B-B14F-4D97-AF65-F5344CB8AC3E}">
        <p14:creationId xmlns:p14="http://schemas.microsoft.com/office/powerpoint/2010/main" val="40790884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2zeiliger Titel ohne Fußzeil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24000" y="147600"/>
            <a:ext cx="10944000" cy="652582"/>
          </a:xfrm>
          <a:prstGeom prst="rect">
            <a:avLst/>
          </a:prstGeom>
        </p:spPr>
        <p:txBody>
          <a:bodyPr>
            <a:noAutofit/>
          </a:bodyPr>
          <a:lstStyle>
            <a:lvl1pPr algn="l">
              <a:lnSpc>
                <a:spcPts val="2200"/>
              </a:lnSpc>
              <a:defRPr sz="2000" b="1" baseline="0"/>
            </a:lvl1pPr>
          </a:lstStyle>
          <a:p>
            <a:r>
              <a:rPr lang="de-DE" dirty="0" smtClean="0"/>
              <a:t>Präsentationsvorlage ohne Fußzeile</a:t>
            </a:r>
            <a:br>
              <a:rPr lang="de-DE" dirty="0" smtClean="0"/>
            </a:br>
            <a:r>
              <a:rPr lang="de-DE" dirty="0" smtClean="0"/>
              <a:t>(Bild/Grafik)</a:t>
            </a:r>
            <a:endParaRPr lang="de-DE" dirty="0"/>
          </a:p>
        </p:txBody>
      </p:sp>
      <p:sp>
        <p:nvSpPr>
          <p:cNvPr id="7" name="Rechteck 6"/>
          <p:cNvSpPr/>
          <p:nvPr/>
        </p:nvSpPr>
        <p:spPr>
          <a:xfrm>
            <a:off x="624000" y="234000"/>
            <a:ext cx="72000" cy="468000"/>
          </a:xfrm>
          <a:prstGeom prst="rect">
            <a:avLst/>
          </a:prstGeom>
          <a:solidFill>
            <a:srgbClr val="0062A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rtlCol="0" anchor="ctr"/>
          <a:lstStyle/>
          <a:p>
            <a:pPr algn="ctr"/>
            <a:endParaRPr lang="de-DE" sz="1800">
              <a:solidFill>
                <a:srgbClr val="FFFFFF"/>
              </a:solidFill>
            </a:endParaRPr>
          </a:p>
        </p:txBody>
      </p:sp>
    </p:spTree>
    <p:extLst>
      <p:ext uri="{BB962C8B-B14F-4D97-AF65-F5344CB8AC3E}">
        <p14:creationId xmlns:p14="http://schemas.microsoft.com/office/powerpoint/2010/main" val="162906103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zeiliger Titel ohne Fußzeile">
    <p:spTree>
      <p:nvGrpSpPr>
        <p:cNvPr id="1" name=""/>
        <p:cNvGrpSpPr/>
        <p:nvPr/>
      </p:nvGrpSpPr>
      <p:grpSpPr>
        <a:xfrm>
          <a:off x="0" y="0"/>
          <a:ext cx="0" cy="0"/>
          <a:chOff x="0" y="0"/>
          <a:chExt cx="0" cy="0"/>
        </a:xfrm>
      </p:grpSpPr>
      <p:sp>
        <p:nvSpPr>
          <p:cNvPr id="5" name="Titel 1"/>
          <p:cNvSpPr>
            <a:spLocks noGrp="1"/>
          </p:cNvSpPr>
          <p:nvPr>
            <p:ph type="title" hasCustomPrompt="1"/>
          </p:nvPr>
        </p:nvSpPr>
        <p:spPr>
          <a:xfrm>
            <a:off x="624000" y="147600"/>
            <a:ext cx="10944000" cy="345600"/>
          </a:xfrm>
          <a:prstGeom prst="rect">
            <a:avLst/>
          </a:prstGeom>
        </p:spPr>
        <p:txBody>
          <a:bodyPr>
            <a:noAutofit/>
          </a:bodyPr>
          <a:lstStyle>
            <a:lvl1pPr>
              <a:defRPr sz="2000"/>
            </a:lvl1pPr>
          </a:lstStyle>
          <a:p>
            <a:r>
              <a:rPr lang="de-DE" dirty="0" smtClean="0"/>
              <a:t>Präsentationsvorlage ohne Fußzeile (Bild/Grafik)</a:t>
            </a:r>
            <a:endParaRPr lang="de-DE" dirty="0"/>
          </a:p>
        </p:txBody>
      </p:sp>
      <p:sp>
        <p:nvSpPr>
          <p:cNvPr id="4" name="Rechteck 3"/>
          <p:cNvSpPr/>
          <p:nvPr userDrawn="1"/>
        </p:nvSpPr>
        <p:spPr>
          <a:xfrm>
            <a:off x="624000" y="233999"/>
            <a:ext cx="72000" cy="180000"/>
          </a:xfrm>
          <a:prstGeom prst="rect">
            <a:avLst/>
          </a:prstGeom>
          <a:solidFill>
            <a:srgbClr val="0062A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rtlCol="0" anchor="ctr"/>
          <a:lstStyle/>
          <a:p>
            <a:pPr algn="ctr"/>
            <a:endParaRPr lang="de-DE" sz="1800"/>
          </a:p>
        </p:txBody>
      </p:sp>
    </p:spTree>
    <p:extLst>
      <p:ext uri="{BB962C8B-B14F-4D97-AF65-F5344CB8AC3E}">
        <p14:creationId xmlns:p14="http://schemas.microsoft.com/office/powerpoint/2010/main" val="1793294694"/>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Leere Foli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387802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itelfolie mit Untertitel">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1098514" y="2931048"/>
            <a:ext cx="10592805" cy="345600"/>
          </a:xfrm>
        </p:spPr>
        <p:txBody>
          <a:bodyPr tIns="0" bIns="0" anchor="ctr">
            <a:noAutofit/>
          </a:bodyPr>
          <a:lstStyle>
            <a:lvl1pPr algn="l">
              <a:defRPr sz="2100" b="1" baseline="0"/>
            </a:lvl1pPr>
          </a:lstStyle>
          <a:p>
            <a:r>
              <a:rPr lang="de-DE" dirty="0" smtClean="0"/>
              <a:t>Präsentationsvorlage - Titelfolie</a:t>
            </a:r>
            <a:endParaRPr lang="de-DE" dirty="0"/>
          </a:p>
        </p:txBody>
      </p:sp>
      <p:sp>
        <p:nvSpPr>
          <p:cNvPr id="3" name="Untertitel 2"/>
          <p:cNvSpPr>
            <a:spLocks noGrp="1"/>
          </p:cNvSpPr>
          <p:nvPr>
            <p:ph type="subTitle" idx="1" hasCustomPrompt="1"/>
          </p:nvPr>
        </p:nvSpPr>
        <p:spPr>
          <a:xfrm>
            <a:off x="1098514" y="3218381"/>
            <a:ext cx="10592805" cy="345600"/>
          </a:xfrm>
        </p:spPr>
        <p:txBody>
          <a:bodyPr tIns="0" bIns="0" anchor="ctr">
            <a:noAutofit/>
          </a:bodyPr>
          <a:lstStyle>
            <a:lvl1pPr marL="0" indent="0" algn="l">
              <a:spcBef>
                <a:spcPts val="0"/>
              </a:spcBef>
              <a:buNone/>
              <a:defRPr sz="2100">
                <a:solidFill>
                  <a:schemeClr val="tx1"/>
                </a:solidFill>
                <a:latin typeface="+mj-lt"/>
              </a:defRPr>
            </a:lvl1pPr>
            <a:lvl2pPr marL="457070" indent="0" algn="ctr">
              <a:buNone/>
              <a:defRPr>
                <a:solidFill>
                  <a:schemeClr val="tx1">
                    <a:tint val="75000"/>
                  </a:schemeClr>
                </a:solidFill>
              </a:defRPr>
            </a:lvl2pPr>
            <a:lvl3pPr marL="914141" indent="0" algn="ctr">
              <a:buNone/>
              <a:defRPr>
                <a:solidFill>
                  <a:schemeClr val="tx1">
                    <a:tint val="75000"/>
                  </a:schemeClr>
                </a:solidFill>
              </a:defRPr>
            </a:lvl3pPr>
            <a:lvl4pPr marL="1371210" indent="0" algn="ctr">
              <a:buNone/>
              <a:defRPr>
                <a:solidFill>
                  <a:schemeClr val="tx1">
                    <a:tint val="75000"/>
                  </a:schemeClr>
                </a:solidFill>
              </a:defRPr>
            </a:lvl4pPr>
            <a:lvl5pPr marL="1828280" indent="0" algn="ctr">
              <a:buNone/>
              <a:defRPr>
                <a:solidFill>
                  <a:schemeClr val="tx1">
                    <a:tint val="75000"/>
                  </a:schemeClr>
                </a:solidFill>
              </a:defRPr>
            </a:lvl5pPr>
            <a:lvl6pPr marL="2285350" indent="0" algn="ctr">
              <a:buNone/>
              <a:defRPr>
                <a:solidFill>
                  <a:schemeClr val="tx1">
                    <a:tint val="75000"/>
                  </a:schemeClr>
                </a:solidFill>
              </a:defRPr>
            </a:lvl6pPr>
            <a:lvl7pPr marL="2742421" indent="0" algn="ctr">
              <a:buNone/>
              <a:defRPr>
                <a:solidFill>
                  <a:schemeClr val="tx1">
                    <a:tint val="75000"/>
                  </a:schemeClr>
                </a:solidFill>
              </a:defRPr>
            </a:lvl7pPr>
            <a:lvl8pPr marL="3199491" indent="0" algn="ctr">
              <a:buNone/>
              <a:defRPr>
                <a:solidFill>
                  <a:schemeClr val="tx1">
                    <a:tint val="75000"/>
                  </a:schemeClr>
                </a:solidFill>
              </a:defRPr>
            </a:lvl8pPr>
            <a:lvl9pPr marL="3656561" indent="0" algn="ctr">
              <a:buNone/>
              <a:defRPr>
                <a:solidFill>
                  <a:schemeClr val="tx1">
                    <a:tint val="75000"/>
                  </a:schemeClr>
                </a:solidFill>
              </a:defRPr>
            </a:lvl9pPr>
          </a:lstStyle>
          <a:p>
            <a:r>
              <a:rPr lang="de-DE" dirty="0" smtClean="0"/>
              <a:t>Untertitel</a:t>
            </a:r>
            <a:endParaRPr lang="de-DE" dirty="0"/>
          </a:p>
        </p:txBody>
      </p:sp>
      <p:sp>
        <p:nvSpPr>
          <p:cNvPr id="9" name="Textplatzhalter 8"/>
          <p:cNvSpPr>
            <a:spLocks noGrp="1"/>
          </p:cNvSpPr>
          <p:nvPr>
            <p:ph type="body" sz="quarter" idx="13" hasCustomPrompt="1"/>
          </p:nvPr>
        </p:nvSpPr>
        <p:spPr>
          <a:xfrm>
            <a:off x="1096989" y="3764114"/>
            <a:ext cx="10594328" cy="216000"/>
          </a:xfrm>
        </p:spPr>
        <p:txBody>
          <a:bodyPr tIns="0" bIns="0">
            <a:noAutofit/>
          </a:bodyPr>
          <a:lstStyle>
            <a:lvl1pPr>
              <a:buNone/>
              <a:defRPr sz="1200" b="1"/>
            </a:lvl1pPr>
          </a:lstStyle>
          <a:p>
            <a:pPr lvl="0"/>
            <a:r>
              <a:rPr lang="de-DE" dirty="0" smtClean="0"/>
              <a:t>Angaben zum Referenten, Ordnungsmerkmal</a:t>
            </a:r>
            <a:endParaRPr lang="de-DE" dirty="0"/>
          </a:p>
        </p:txBody>
      </p:sp>
      <p:sp>
        <p:nvSpPr>
          <p:cNvPr id="8" name="Rechteck 7"/>
          <p:cNvSpPr/>
          <p:nvPr userDrawn="1"/>
        </p:nvSpPr>
        <p:spPr>
          <a:xfrm>
            <a:off x="1061300" y="2925067"/>
            <a:ext cx="86400" cy="1036800"/>
          </a:xfrm>
          <a:prstGeom prst="rect">
            <a:avLst/>
          </a:prstGeom>
          <a:solidFill>
            <a:srgbClr val="0062A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rtlCol="0" anchor="ctr"/>
          <a:lstStyle/>
          <a:p>
            <a:pPr algn="ctr"/>
            <a:endParaRPr lang="de-DE" sz="1800"/>
          </a:p>
        </p:txBody>
      </p:sp>
      <p:pic>
        <p:nvPicPr>
          <p:cNvPr id="7" name="Picture 2" descr="https://intranet.inet.bundesbank.de/ZB_K/Documents/_bmp_RGB.bmp"/>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997537" y="0"/>
            <a:ext cx="2022774" cy="1116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063294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Inhaltsfolie mit Hinterlegung und Fließtext">
    <p:spTree>
      <p:nvGrpSpPr>
        <p:cNvPr id="1" name=""/>
        <p:cNvGrpSpPr/>
        <p:nvPr/>
      </p:nvGrpSpPr>
      <p:grpSpPr>
        <a:xfrm>
          <a:off x="0" y="0"/>
          <a:ext cx="0" cy="0"/>
          <a:chOff x="0" y="0"/>
          <a:chExt cx="0" cy="0"/>
        </a:xfrm>
      </p:grpSpPr>
      <p:sp>
        <p:nvSpPr>
          <p:cNvPr id="9" name="Rechteck 8"/>
          <p:cNvSpPr/>
          <p:nvPr userDrawn="1"/>
        </p:nvSpPr>
        <p:spPr>
          <a:xfrm>
            <a:off x="0" y="1093117"/>
            <a:ext cx="12192000" cy="4885067"/>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lIns="81093" tIns="40547" rIns="81093" bIns="40547" rtlCol="0" anchor="ctr"/>
          <a:lstStyle/>
          <a:p>
            <a:pPr algn="ctr"/>
            <a:endParaRPr lang="de-DE" sz="1800" dirty="0">
              <a:noFill/>
            </a:endParaRPr>
          </a:p>
        </p:txBody>
      </p:sp>
      <p:sp>
        <p:nvSpPr>
          <p:cNvPr id="2" name="Titel 1"/>
          <p:cNvSpPr>
            <a:spLocks noGrp="1"/>
          </p:cNvSpPr>
          <p:nvPr>
            <p:ph type="title" hasCustomPrompt="1"/>
          </p:nvPr>
        </p:nvSpPr>
        <p:spPr>
          <a:xfrm>
            <a:off x="695434" y="241199"/>
            <a:ext cx="10815460" cy="652582"/>
          </a:xfrm>
        </p:spPr>
        <p:txBody>
          <a:bodyPr>
            <a:noAutofit/>
          </a:bodyPr>
          <a:lstStyle>
            <a:lvl1pPr algn="l">
              <a:lnSpc>
                <a:spcPts val="2039"/>
              </a:lnSpc>
              <a:defRPr sz="2000" b="1" baseline="0"/>
            </a:lvl1pPr>
          </a:lstStyle>
          <a:p>
            <a:r>
              <a:rPr lang="de-DE" dirty="0"/>
              <a:t>Präsentationsvorlage</a:t>
            </a:r>
            <a:br>
              <a:rPr lang="de-DE" dirty="0"/>
            </a:br>
            <a:r>
              <a:rPr lang="de-DE" dirty="0"/>
              <a:t>Inhaltsfolie mit Hinterlegung und Fließtext</a:t>
            </a:r>
          </a:p>
        </p:txBody>
      </p:sp>
      <p:sp>
        <p:nvSpPr>
          <p:cNvPr id="7" name="Rechteck 6"/>
          <p:cNvSpPr/>
          <p:nvPr userDrawn="1"/>
        </p:nvSpPr>
        <p:spPr>
          <a:xfrm>
            <a:off x="603905" y="303536"/>
            <a:ext cx="82928" cy="496869"/>
          </a:xfrm>
          <a:prstGeom prst="rect">
            <a:avLst/>
          </a:prstGeom>
          <a:solidFill>
            <a:srgbClr val="0062A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04" rIns="91408" bIns="45704" rtlCol="0" anchor="ctr"/>
          <a:lstStyle/>
          <a:p>
            <a:pPr algn="ctr"/>
            <a:endParaRPr lang="de-DE" sz="1800"/>
          </a:p>
        </p:txBody>
      </p:sp>
      <p:sp>
        <p:nvSpPr>
          <p:cNvPr id="11" name="Rechteck 10"/>
          <p:cNvSpPr/>
          <p:nvPr userDrawn="1"/>
        </p:nvSpPr>
        <p:spPr>
          <a:xfrm>
            <a:off x="603905" y="6085250"/>
            <a:ext cx="82928" cy="496869"/>
          </a:xfrm>
          <a:prstGeom prst="rect">
            <a:avLst/>
          </a:prstGeom>
          <a:solidFill>
            <a:srgbClr val="0062A1"/>
          </a:solidFill>
          <a:ln>
            <a:noFill/>
          </a:ln>
        </p:spPr>
        <p:style>
          <a:lnRef idx="2">
            <a:schemeClr val="accent1">
              <a:shade val="50000"/>
            </a:schemeClr>
          </a:lnRef>
          <a:fillRef idx="1">
            <a:schemeClr val="accent1"/>
          </a:fillRef>
          <a:effectRef idx="0">
            <a:schemeClr val="accent1"/>
          </a:effectRef>
          <a:fontRef idx="minor">
            <a:schemeClr val="lt1"/>
          </a:fontRef>
        </p:style>
        <p:txBody>
          <a:bodyPr lIns="91408" tIns="45704" rIns="91408" bIns="45704" rtlCol="0" anchor="ctr"/>
          <a:lstStyle/>
          <a:p>
            <a:pPr algn="ctr"/>
            <a:endParaRPr lang="de-DE" sz="1800"/>
          </a:p>
        </p:txBody>
      </p:sp>
      <p:sp>
        <p:nvSpPr>
          <p:cNvPr id="14" name="Textplatzhalter 13"/>
          <p:cNvSpPr>
            <a:spLocks noGrp="1"/>
          </p:cNvSpPr>
          <p:nvPr>
            <p:ph type="body" sz="quarter" idx="15" hasCustomPrompt="1"/>
          </p:nvPr>
        </p:nvSpPr>
        <p:spPr>
          <a:xfrm>
            <a:off x="603905" y="1210251"/>
            <a:ext cx="10915200" cy="4554632"/>
          </a:xfrm>
          <a:ln>
            <a:noFill/>
          </a:ln>
        </p:spPr>
        <p:txBody>
          <a:bodyPr>
            <a:normAutofit/>
          </a:bodyPr>
          <a:lstStyle>
            <a:lvl1pPr marL="0" indent="0" algn="l">
              <a:spcBef>
                <a:spcPts val="0"/>
              </a:spcBef>
              <a:buNone/>
              <a:defRPr sz="1800" baseline="0"/>
            </a:lvl1pPr>
            <a:lvl2pPr algn="l">
              <a:buNone/>
              <a:defRPr sz="2100"/>
            </a:lvl2pPr>
            <a:lvl3pPr algn="l">
              <a:buNone/>
              <a:defRPr sz="2100"/>
            </a:lvl3pPr>
            <a:lvl4pPr algn="l">
              <a:buNone/>
              <a:defRPr sz="2100"/>
            </a:lvl4pPr>
            <a:lvl5pPr algn="l">
              <a:buNone/>
              <a:defRPr sz="2100"/>
            </a:lvl5pPr>
          </a:lstStyle>
          <a:p>
            <a:pPr lvl="0"/>
            <a:r>
              <a:rPr lang="de-DE" dirty="0"/>
              <a:t>Inhaltsbereich einspaltig</a:t>
            </a:r>
          </a:p>
        </p:txBody>
      </p:sp>
      <p:sp>
        <p:nvSpPr>
          <p:cNvPr id="8" name="Datumsplatzhalter 7"/>
          <p:cNvSpPr>
            <a:spLocks noGrp="1"/>
          </p:cNvSpPr>
          <p:nvPr>
            <p:ph type="dt" sz="half" idx="16"/>
          </p:nvPr>
        </p:nvSpPr>
        <p:spPr/>
        <p:txBody>
          <a:bodyPr/>
          <a:lstStyle/>
          <a:p>
            <a:fld id="{A05E21FB-4F89-4C60-B04E-B3993583A3A5}" type="datetime4">
              <a:rPr lang="de-DE" smtClean="0"/>
              <a:t>20. März 2023</a:t>
            </a:fld>
            <a:endParaRPr lang="de-DE" dirty="0"/>
          </a:p>
        </p:txBody>
      </p:sp>
      <p:sp>
        <p:nvSpPr>
          <p:cNvPr id="10" name="Foliennummernplatzhalter 9"/>
          <p:cNvSpPr>
            <a:spLocks noGrp="1"/>
          </p:cNvSpPr>
          <p:nvPr>
            <p:ph type="sldNum" sz="quarter" idx="17"/>
          </p:nvPr>
        </p:nvSpPr>
        <p:spPr/>
        <p:txBody>
          <a:bodyPr/>
          <a:lstStyle/>
          <a:p>
            <a:r>
              <a:rPr lang="de-DE"/>
              <a:t>Seite </a:t>
            </a:r>
            <a:fld id="{795659D1-D435-4DC4-B545-657E7139435F}" type="slidenum">
              <a:rPr lang="de-DE" smtClean="0"/>
              <a:pPr/>
              <a:t>‹Nr.›</a:t>
            </a:fld>
            <a:endParaRPr lang="de-DE" dirty="0"/>
          </a:p>
        </p:txBody>
      </p:sp>
      <p:sp>
        <p:nvSpPr>
          <p:cNvPr id="12" name="Fußzeilenplatzhalter 11"/>
          <p:cNvSpPr>
            <a:spLocks noGrp="1"/>
          </p:cNvSpPr>
          <p:nvPr>
            <p:ph type="ftr" sz="quarter" idx="18"/>
          </p:nvPr>
        </p:nvSpPr>
        <p:spPr/>
        <p:txBody>
          <a:bodyPr/>
          <a:lstStyle/>
          <a:p>
            <a:endParaRPr lang="de-DE" dirty="0"/>
          </a:p>
        </p:txBody>
      </p:sp>
    </p:spTree>
    <p:extLst>
      <p:ext uri="{BB962C8B-B14F-4D97-AF65-F5344CB8AC3E}">
        <p14:creationId xmlns:p14="http://schemas.microsoft.com/office/powerpoint/2010/main" val="30662070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zeiliger 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24000" y="146411"/>
            <a:ext cx="10944000" cy="652582"/>
          </a:xfrm>
        </p:spPr>
        <p:txBody>
          <a:bodyPr>
            <a:noAutofit/>
          </a:bodyPr>
          <a:lstStyle>
            <a:lvl1pPr algn="l">
              <a:lnSpc>
                <a:spcPts val="2200"/>
              </a:lnSpc>
              <a:defRPr sz="2000" b="1" baseline="0"/>
            </a:lvl1pPr>
          </a:lstStyle>
          <a:p>
            <a:r>
              <a:rPr lang="de-DE" dirty="0" smtClean="0"/>
              <a:t>Präsentationsvorlage</a:t>
            </a:r>
            <a:br>
              <a:rPr lang="de-DE" dirty="0" smtClean="0"/>
            </a:br>
            <a:r>
              <a:rPr lang="de-DE" dirty="0" smtClean="0"/>
              <a:t>Inhaltsfolie</a:t>
            </a:r>
            <a:endParaRPr lang="de-DE" dirty="0"/>
          </a:p>
        </p:txBody>
      </p:sp>
      <p:sp>
        <p:nvSpPr>
          <p:cNvPr id="7" name="Rechteck 6"/>
          <p:cNvSpPr/>
          <p:nvPr/>
        </p:nvSpPr>
        <p:spPr>
          <a:xfrm>
            <a:off x="624000" y="234000"/>
            <a:ext cx="72000" cy="468000"/>
          </a:xfrm>
          <a:prstGeom prst="rect">
            <a:avLst/>
          </a:prstGeom>
          <a:solidFill>
            <a:srgbClr val="0062A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rtlCol="0" anchor="ctr"/>
          <a:lstStyle/>
          <a:p>
            <a:pPr algn="ctr"/>
            <a:endParaRPr lang="de-DE" sz="1800">
              <a:solidFill>
                <a:srgbClr val="FFFFFF"/>
              </a:solidFill>
            </a:endParaRPr>
          </a:p>
        </p:txBody>
      </p:sp>
      <p:sp>
        <p:nvSpPr>
          <p:cNvPr id="15" name="Textplatzhalter 18"/>
          <p:cNvSpPr>
            <a:spLocks noGrp="1"/>
          </p:cNvSpPr>
          <p:nvPr>
            <p:ph type="body" sz="quarter" idx="15" hasCustomPrompt="1"/>
          </p:nvPr>
        </p:nvSpPr>
        <p:spPr>
          <a:xfrm>
            <a:off x="528000" y="1170000"/>
            <a:ext cx="10944000" cy="4518000"/>
          </a:xfrm>
        </p:spPr>
        <p:txBody>
          <a:bodyPr>
            <a:normAutofit/>
          </a:bodyPr>
          <a:lstStyle>
            <a:lvl1pPr marL="159642" indent="-159642">
              <a:spcBef>
                <a:spcPts val="443"/>
              </a:spcBef>
              <a:buFont typeface="Arial" pitchFamily="34" charset="0"/>
              <a:buChar char="−"/>
              <a:defRPr sz="1800" baseline="0"/>
            </a:lvl1pPr>
            <a:lvl2pPr marL="319285" indent="-159642">
              <a:spcBef>
                <a:spcPts val="443"/>
              </a:spcBef>
              <a:buFont typeface="Arial" pitchFamily="34" charset="0"/>
              <a:buChar char="•"/>
              <a:defRPr sz="1800"/>
            </a:lvl2pPr>
            <a:lvl3pPr marL="478927" indent="-159642">
              <a:spcBef>
                <a:spcPts val="443"/>
              </a:spcBef>
              <a:buFont typeface="Arial" pitchFamily="34" charset="0"/>
              <a:buChar char="∙"/>
              <a:defRPr sz="1800"/>
            </a:lvl3pPr>
            <a:lvl4pPr>
              <a:buFont typeface="Symbol" pitchFamily="18" charset="2"/>
              <a:buChar char="-"/>
              <a:defRPr sz="1800"/>
            </a:lvl4pPr>
            <a:lvl5pPr>
              <a:defRPr sz="1800"/>
            </a:lvl5pPr>
            <a:lvl6pPr>
              <a:defRPr sz="1800"/>
            </a:lvl6pPr>
          </a:lstStyle>
          <a:p>
            <a:pPr lvl="0"/>
            <a:r>
              <a:rPr lang="de-DE" dirty="0" smtClean="0"/>
              <a:t>Erste Ebene</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p:txBody>
      </p:sp>
      <p:sp>
        <p:nvSpPr>
          <p:cNvPr id="8" name="Rechteck 7"/>
          <p:cNvSpPr/>
          <p:nvPr/>
        </p:nvSpPr>
        <p:spPr>
          <a:xfrm>
            <a:off x="624000" y="6156000"/>
            <a:ext cx="72000" cy="468000"/>
          </a:xfrm>
          <a:prstGeom prst="rect">
            <a:avLst/>
          </a:prstGeom>
          <a:solidFill>
            <a:srgbClr val="0062A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rtlCol="0" anchor="ctr"/>
          <a:lstStyle/>
          <a:p>
            <a:pPr algn="ctr"/>
            <a:endParaRPr lang="de-DE" sz="1800">
              <a:solidFill>
                <a:srgbClr val="FFFFFF"/>
              </a:solidFill>
            </a:endParaRPr>
          </a:p>
        </p:txBody>
      </p:sp>
      <p:sp>
        <p:nvSpPr>
          <p:cNvPr id="9" name="Foliennummernplatzhalter 14"/>
          <p:cNvSpPr>
            <a:spLocks noGrp="1"/>
          </p:cNvSpPr>
          <p:nvPr>
            <p:ph type="sldNum" sz="quarter" idx="4"/>
          </p:nvPr>
        </p:nvSpPr>
        <p:spPr>
          <a:xfrm>
            <a:off x="623999" y="6490782"/>
            <a:ext cx="2880000" cy="162000"/>
          </a:xfrm>
          <a:prstGeom prst="rect">
            <a:avLst/>
          </a:prstGeom>
        </p:spPr>
        <p:txBody>
          <a:bodyPr lIns="91430" tIns="0" rIns="91430" bIns="0"/>
          <a:lstStyle>
            <a:lvl1pPr algn="l">
              <a:defRPr sz="1000" b="1">
                <a:solidFill>
                  <a:schemeClr val="tx1">
                    <a:lumMod val="75000"/>
                    <a:lumOff val="25000"/>
                  </a:schemeClr>
                </a:solidFill>
              </a:defRPr>
            </a:lvl1pPr>
          </a:lstStyle>
          <a:p>
            <a:r>
              <a:rPr lang="de-DE" dirty="0" smtClean="0">
                <a:solidFill>
                  <a:srgbClr val="000000">
                    <a:lumMod val="75000"/>
                    <a:lumOff val="25000"/>
                  </a:srgbClr>
                </a:solidFill>
              </a:rPr>
              <a:t>Seite </a:t>
            </a:r>
            <a:fld id="{795659D1-D435-4DC4-B545-657E7139435F}" type="slidenum">
              <a:rPr lang="de-DE" smtClean="0">
                <a:solidFill>
                  <a:srgbClr val="000000">
                    <a:lumMod val="75000"/>
                    <a:lumOff val="25000"/>
                  </a:srgbClr>
                </a:solidFill>
              </a:rPr>
              <a:pPr/>
              <a:t>‹Nr.›</a:t>
            </a:fld>
            <a:endParaRPr lang="de-DE" dirty="0">
              <a:solidFill>
                <a:srgbClr val="000000">
                  <a:lumMod val="75000"/>
                  <a:lumOff val="25000"/>
                </a:srgbClr>
              </a:solidFill>
            </a:endParaRPr>
          </a:p>
        </p:txBody>
      </p:sp>
      <p:sp>
        <p:nvSpPr>
          <p:cNvPr id="11" name="Datumsplatzhalter 13"/>
          <p:cNvSpPr>
            <a:spLocks noGrp="1"/>
          </p:cNvSpPr>
          <p:nvPr>
            <p:ph type="dt" sz="half" idx="2"/>
          </p:nvPr>
        </p:nvSpPr>
        <p:spPr>
          <a:xfrm>
            <a:off x="623999" y="6314156"/>
            <a:ext cx="2880000" cy="162000"/>
          </a:xfrm>
          <a:prstGeom prst="rect">
            <a:avLst/>
          </a:prstGeom>
        </p:spPr>
        <p:txBody>
          <a:bodyPr lIns="91430" tIns="0" rIns="91430" bIns="0"/>
          <a:lstStyle>
            <a:lvl1pPr algn="l">
              <a:defRPr sz="1000">
                <a:solidFill>
                  <a:schemeClr val="tx1">
                    <a:lumMod val="75000"/>
                    <a:lumOff val="25000"/>
                  </a:schemeClr>
                </a:solidFill>
              </a:defRPr>
            </a:lvl1pPr>
          </a:lstStyle>
          <a:p>
            <a:fld id="{AF1702FB-E1E3-4DD0-A1E6-798F0B80ECBC}" type="datetime4">
              <a:rPr lang="de-DE" smtClean="0">
                <a:solidFill>
                  <a:srgbClr val="000000">
                    <a:lumMod val="75000"/>
                    <a:lumOff val="25000"/>
                  </a:srgbClr>
                </a:solidFill>
              </a:rPr>
              <a:t>20. März 2023</a:t>
            </a:fld>
            <a:endParaRPr lang="de-DE" dirty="0">
              <a:solidFill>
                <a:srgbClr val="000000">
                  <a:lumMod val="75000"/>
                  <a:lumOff val="25000"/>
                </a:srgbClr>
              </a:solidFill>
            </a:endParaRPr>
          </a:p>
        </p:txBody>
      </p:sp>
      <p:sp>
        <p:nvSpPr>
          <p:cNvPr id="14" name="Fußzeilenplatzhalter 15"/>
          <p:cNvSpPr>
            <a:spLocks noGrp="1"/>
          </p:cNvSpPr>
          <p:nvPr>
            <p:ph type="ftr" sz="quarter" idx="3"/>
          </p:nvPr>
        </p:nvSpPr>
        <p:spPr>
          <a:xfrm>
            <a:off x="624000" y="6145167"/>
            <a:ext cx="7200000" cy="162000"/>
          </a:xfrm>
          <a:prstGeom prst="rect">
            <a:avLst/>
          </a:prstGeom>
        </p:spPr>
        <p:txBody>
          <a:bodyPr lIns="91430" tIns="0" rIns="91430" bIns="0"/>
          <a:lstStyle>
            <a:lvl1pPr algn="l">
              <a:defRPr sz="1000">
                <a:solidFill>
                  <a:schemeClr val="tx1">
                    <a:lumMod val="75000"/>
                    <a:lumOff val="25000"/>
                  </a:schemeClr>
                </a:solidFill>
              </a:defRPr>
            </a:lvl1pPr>
          </a:lstStyle>
          <a:p>
            <a:endParaRPr lang="de-DE" dirty="0">
              <a:solidFill>
                <a:srgbClr val="000000">
                  <a:lumMod val="75000"/>
                  <a:lumOff val="25000"/>
                </a:srgbClr>
              </a:solidFill>
            </a:endParaRPr>
          </a:p>
        </p:txBody>
      </p:sp>
    </p:spTree>
    <p:extLst>
      <p:ext uri="{BB962C8B-B14F-4D97-AF65-F5344CB8AC3E}">
        <p14:creationId xmlns:p14="http://schemas.microsoft.com/office/powerpoint/2010/main" val="2024911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2zeiliger Titel und Inhalt mit Hinterlegung">
    <p:spTree>
      <p:nvGrpSpPr>
        <p:cNvPr id="1" name=""/>
        <p:cNvGrpSpPr/>
        <p:nvPr/>
      </p:nvGrpSpPr>
      <p:grpSpPr>
        <a:xfrm>
          <a:off x="0" y="0"/>
          <a:ext cx="0" cy="0"/>
          <a:chOff x="0" y="0"/>
          <a:chExt cx="0" cy="0"/>
        </a:xfrm>
      </p:grpSpPr>
      <p:sp>
        <p:nvSpPr>
          <p:cNvPr id="8" name="Rechteck 7"/>
          <p:cNvSpPr/>
          <p:nvPr/>
        </p:nvSpPr>
        <p:spPr>
          <a:xfrm>
            <a:off x="0" y="936000"/>
            <a:ext cx="12192000" cy="49896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lIns="81098" tIns="40550" rIns="81098" bIns="40550" rtlCol="0" anchor="ctr"/>
          <a:lstStyle/>
          <a:p>
            <a:pPr algn="ctr"/>
            <a:endParaRPr lang="de-DE" sz="1800" dirty="0">
              <a:noFill/>
            </a:endParaRPr>
          </a:p>
        </p:txBody>
      </p:sp>
      <p:sp>
        <p:nvSpPr>
          <p:cNvPr id="2" name="Titel 1"/>
          <p:cNvSpPr>
            <a:spLocks noGrp="1"/>
          </p:cNvSpPr>
          <p:nvPr>
            <p:ph type="title" hasCustomPrompt="1"/>
          </p:nvPr>
        </p:nvSpPr>
        <p:spPr>
          <a:xfrm>
            <a:off x="624000" y="147600"/>
            <a:ext cx="10944000" cy="652582"/>
          </a:xfrm>
        </p:spPr>
        <p:txBody>
          <a:bodyPr>
            <a:noAutofit/>
          </a:bodyPr>
          <a:lstStyle>
            <a:lvl1pPr algn="l">
              <a:lnSpc>
                <a:spcPts val="2200"/>
              </a:lnSpc>
              <a:defRPr sz="2000" b="1" baseline="0"/>
            </a:lvl1pPr>
          </a:lstStyle>
          <a:p>
            <a:r>
              <a:rPr lang="de-DE" dirty="0" smtClean="0"/>
              <a:t>Präsentationsvorlage</a:t>
            </a:r>
            <a:br>
              <a:rPr lang="de-DE" dirty="0" smtClean="0"/>
            </a:br>
            <a:r>
              <a:rPr lang="de-DE" dirty="0" smtClean="0"/>
              <a:t>Inhaltsfolie mit Hinterlegung</a:t>
            </a:r>
            <a:endParaRPr lang="de-DE" dirty="0"/>
          </a:p>
        </p:txBody>
      </p:sp>
      <p:sp>
        <p:nvSpPr>
          <p:cNvPr id="7" name="Rechteck 6"/>
          <p:cNvSpPr/>
          <p:nvPr/>
        </p:nvSpPr>
        <p:spPr>
          <a:xfrm>
            <a:off x="624000" y="234000"/>
            <a:ext cx="72000" cy="468000"/>
          </a:xfrm>
          <a:prstGeom prst="rect">
            <a:avLst/>
          </a:prstGeom>
          <a:solidFill>
            <a:srgbClr val="0062A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rtlCol="0" anchor="ctr"/>
          <a:lstStyle/>
          <a:p>
            <a:pPr algn="ctr"/>
            <a:endParaRPr lang="de-DE" sz="1800">
              <a:solidFill>
                <a:srgbClr val="FFFFFF"/>
              </a:solidFill>
            </a:endParaRPr>
          </a:p>
        </p:txBody>
      </p:sp>
      <p:sp>
        <p:nvSpPr>
          <p:cNvPr id="15" name="Textplatzhalter 18"/>
          <p:cNvSpPr>
            <a:spLocks noGrp="1"/>
          </p:cNvSpPr>
          <p:nvPr>
            <p:ph type="body" sz="quarter" idx="15" hasCustomPrompt="1"/>
          </p:nvPr>
        </p:nvSpPr>
        <p:spPr>
          <a:xfrm>
            <a:off x="528000" y="1170000"/>
            <a:ext cx="10944000" cy="4518000"/>
          </a:xfrm>
        </p:spPr>
        <p:txBody>
          <a:bodyPr>
            <a:normAutofit/>
          </a:bodyPr>
          <a:lstStyle>
            <a:lvl1pPr marL="159642" indent="-159642">
              <a:spcBef>
                <a:spcPts val="443"/>
              </a:spcBef>
              <a:buFont typeface="Arial" pitchFamily="34" charset="0"/>
              <a:buChar char="−"/>
              <a:defRPr sz="1800" baseline="0"/>
            </a:lvl1pPr>
            <a:lvl2pPr marL="319285" indent="-159642">
              <a:spcBef>
                <a:spcPts val="443"/>
              </a:spcBef>
              <a:buFont typeface="Arial" pitchFamily="34" charset="0"/>
              <a:buChar char="•"/>
              <a:defRPr sz="1800"/>
            </a:lvl2pPr>
            <a:lvl3pPr marL="478927" indent="-159642">
              <a:spcBef>
                <a:spcPts val="443"/>
              </a:spcBef>
              <a:buFont typeface="Arial" pitchFamily="34" charset="0"/>
              <a:buChar char="∙"/>
              <a:defRPr sz="1800"/>
            </a:lvl3pPr>
            <a:lvl4pPr>
              <a:buFont typeface="Symbol" pitchFamily="18" charset="2"/>
              <a:buChar char="-"/>
              <a:defRPr sz="1800"/>
            </a:lvl4pPr>
            <a:lvl5pPr>
              <a:defRPr sz="1800"/>
            </a:lvl5pPr>
            <a:lvl6pPr>
              <a:defRPr sz="1800"/>
            </a:lvl6pPr>
          </a:lstStyle>
          <a:p>
            <a:pPr lvl="0"/>
            <a:r>
              <a:rPr lang="de-DE" dirty="0" smtClean="0"/>
              <a:t>Erste Ebene</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p:txBody>
      </p:sp>
      <p:sp>
        <p:nvSpPr>
          <p:cNvPr id="10" name="Rechteck 9"/>
          <p:cNvSpPr/>
          <p:nvPr userDrawn="1"/>
        </p:nvSpPr>
        <p:spPr>
          <a:xfrm>
            <a:off x="624000" y="6156000"/>
            <a:ext cx="72000" cy="468000"/>
          </a:xfrm>
          <a:prstGeom prst="rect">
            <a:avLst/>
          </a:prstGeom>
          <a:solidFill>
            <a:srgbClr val="0062A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rtlCol="0" anchor="ctr"/>
          <a:lstStyle/>
          <a:p>
            <a:pPr algn="ctr"/>
            <a:endParaRPr lang="de-DE" sz="1800">
              <a:solidFill>
                <a:srgbClr val="FFFFFF"/>
              </a:solidFill>
            </a:endParaRPr>
          </a:p>
        </p:txBody>
      </p:sp>
      <p:sp>
        <p:nvSpPr>
          <p:cNvPr id="12" name="Foliennummernplatzhalter 14"/>
          <p:cNvSpPr>
            <a:spLocks noGrp="1"/>
          </p:cNvSpPr>
          <p:nvPr>
            <p:ph type="sldNum" sz="quarter" idx="4"/>
          </p:nvPr>
        </p:nvSpPr>
        <p:spPr>
          <a:xfrm>
            <a:off x="623999" y="6490782"/>
            <a:ext cx="2880000" cy="162000"/>
          </a:xfrm>
          <a:prstGeom prst="rect">
            <a:avLst/>
          </a:prstGeom>
        </p:spPr>
        <p:txBody>
          <a:bodyPr lIns="91430" tIns="0" rIns="91430" bIns="0"/>
          <a:lstStyle>
            <a:lvl1pPr algn="l">
              <a:defRPr sz="1000" b="1">
                <a:solidFill>
                  <a:schemeClr val="tx1">
                    <a:lumMod val="75000"/>
                    <a:lumOff val="25000"/>
                  </a:schemeClr>
                </a:solidFill>
              </a:defRPr>
            </a:lvl1pPr>
          </a:lstStyle>
          <a:p>
            <a:r>
              <a:rPr lang="de-DE" dirty="0" smtClean="0">
                <a:solidFill>
                  <a:srgbClr val="000000">
                    <a:lumMod val="75000"/>
                    <a:lumOff val="25000"/>
                  </a:srgbClr>
                </a:solidFill>
              </a:rPr>
              <a:t>Seite </a:t>
            </a:r>
            <a:fld id="{795659D1-D435-4DC4-B545-657E7139435F}" type="slidenum">
              <a:rPr lang="de-DE" smtClean="0">
                <a:solidFill>
                  <a:srgbClr val="000000">
                    <a:lumMod val="75000"/>
                    <a:lumOff val="25000"/>
                  </a:srgbClr>
                </a:solidFill>
              </a:rPr>
              <a:pPr/>
              <a:t>‹Nr.›</a:t>
            </a:fld>
            <a:endParaRPr lang="de-DE" dirty="0">
              <a:solidFill>
                <a:srgbClr val="000000">
                  <a:lumMod val="75000"/>
                  <a:lumOff val="25000"/>
                </a:srgbClr>
              </a:solidFill>
            </a:endParaRPr>
          </a:p>
        </p:txBody>
      </p:sp>
      <p:sp>
        <p:nvSpPr>
          <p:cNvPr id="13" name="Datumsplatzhalter 13"/>
          <p:cNvSpPr>
            <a:spLocks noGrp="1"/>
          </p:cNvSpPr>
          <p:nvPr>
            <p:ph type="dt" sz="half" idx="2"/>
          </p:nvPr>
        </p:nvSpPr>
        <p:spPr>
          <a:xfrm>
            <a:off x="623999" y="6314156"/>
            <a:ext cx="2880000" cy="162000"/>
          </a:xfrm>
          <a:prstGeom prst="rect">
            <a:avLst/>
          </a:prstGeom>
        </p:spPr>
        <p:txBody>
          <a:bodyPr lIns="91430" tIns="0" rIns="91430" bIns="0"/>
          <a:lstStyle>
            <a:lvl1pPr algn="l">
              <a:defRPr sz="1000">
                <a:solidFill>
                  <a:schemeClr val="tx1">
                    <a:lumMod val="75000"/>
                    <a:lumOff val="25000"/>
                  </a:schemeClr>
                </a:solidFill>
              </a:defRPr>
            </a:lvl1pPr>
          </a:lstStyle>
          <a:p>
            <a:fld id="{736C9022-57B6-4ED9-8054-7DA2324E11A3}" type="datetime4">
              <a:rPr lang="de-DE" smtClean="0">
                <a:solidFill>
                  <a:srgbClr val="000000">
                    <a:lumMod val="75000"/>
                    <a:lumOff val="25000"/>
                  </a:srgbClr>
                </a:solidFill>
              </a:rPr>
              <a:t>20. März 2023</a:t>
            </a:fld>
            <a:endParaRPr lang="de-DE" dirty="0">
              <a:solidFill>
                <a:srgbClr val="000000">
                  <a:lumMod val="75000"/>
                  <a:lumOff val="25000"/>
                </a:srgbClr>
              </a:solidFill>
            </a:endParaRPr>
          </a:p>
        </p:txBody>
      </p:sp>
      <p:sp>
        <p:nvSpPr>
          <p:cNvPr id="17" name="Fußzeilenplatzhalter 15"/>
          <p:cNvSpPr>
            <a:spLocks noGrp="1"/>
          </p:cNvSpPr>
          <p:nvPr>
            <p:ph type="ftr" sz="quarter" idx="3"/>
          </p:nvPr>
        </p:nvSpPr>
        <p:spPr>
          <a:xfrm>
            <a:off x="624000" y="6145167"/>
            <a:ext cx="7200000" cy="162000"/>
          </a:xfrm>
          <a:prstGeom prst="rect">
            <a:avLst/>
          </a:prstGeom>
        </p:spPr>
        <p:txBody>
          <a:bodyPr lIns="91430" tIns="0" rIns="91430" bIns="0"/>
          <a:lstStyle>
            <a:lvl1pPr algn="l">
              <a:defRPr sz="1000">
                <a:solidFill>
                  <a:schemeClr val="tx1">
                    <a:lumMod val="75000"/>
                    <a:lumOff val="25000"/>
                  </a:schemeClr>
                </a:solidFill>
              </a:defRPr>
            </a:lvl1pPr>
          </a:lstStyle>
          <a:p>
            <a:endParaRPr lang="de-DE" dirty="0">
              <a:solidFill>
                <a:srgbClr val="000000">
                  <a:lumMod val="75000"/>
                  <a:lumOff val="25000"/>
                </a:srgbClr>
              </a:solidFill>
            </a:endParaRPr>
          </a:p>
        </p:txBody>
      </p:sp>
    </p:spTree>
    <p:extLst>
      <p:ext uri="{BB962C8B-B14F-4D97-AF65-F5344CB8AC3E}">
        <p14:creationId xmlns:p14="http://schemas.microsoft.com/office/powerpoint/2010/main" val="3655243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zeiliger 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24000" y="147600"/>
            <a:ext cx="10944000" cy="345600"/>
          </a:xfrm>
          <a:prstGeom prst="rect">
            <a:avLst/>
          </a:prstGeom>
        </p:spPr>
        <p:txBody>
          <a:bodyPr>
            <a:noAutofit/>
          </a:bodyPr>
          <a:lstStyle>
            <a:lvl1pPr>
              <a:defRPr sz="2000" baseline="0"/>
            </a:lvl1pPr>
          </a:lstStyle>
          <a:p>
            <a:r>
              <a:rPr lang="de-DE" dirty="0" smtClean="0"/>
              <a:t>Präsentationsvorlage – Inhaltsfolie mit 1zeiligem Titel</a:t>
            </a:r>
            <a:endParaRPr lang="de-DE" dirty="0"/>
          </a:p>
        </p:txBody>
      </p:sp>
      <p:sp>
        <p:nvSpPr>
          <p:cNvPr id="8" name="Textplatzhalter 18"/>
          <p:cNvSpPr>
            <a:spLocks noGrp="1"/>
          </p:cNvSpPr>
          <p:nvPr>
            <p:ph type="body" sz="quarter" idx="15" hasCustomPrompt="1"/>
          </p:nvPr>
        </p:nvSpPr>
        <p:spPr>
          <a:xfrm>
            <a:off x="528000" y="1170000"/>
            <a:ext cx="10944000" cy="4518000"/>
          </a:xfrm>
        </p:spPr>
        <p:txBody>
          <a:bodyPr>
            <a:normAutofit/>
          </a:bodyPr>
          <a:lstStyle>
            <a:lvl1pPr marL="159642" indent="-159642">
              <a:spcBef>
                <a:spcPts val="443"/>
              </a:spcBef>
              <a:buFont typeface="Arial" pitchFamily="34" charset="0"/>
              <a:buChar char="−"/>
              <a:defRPr sz="1800" baseline="0"/>
            </a:lvl1pPr>
            <a:lvl2pPr marL="319285" indent="-159642">
              <a:spcBef>
                <a:spcPts val="443"/>
              </a:spcBef>
              <a:buFont typeface="Arial" pitchFamily="34" charset="0"/>
              <a:buChar char="•"/>
              <a:defRPr sz="1800"/>
            </a:lvl2pPr>
            <a:lvl3pPr marL="478927" indent="-159642">
              <a:spcBef>
                <a:spcPts val="443"/>
              </a:spcBef>
              <a:buFont typeface="Arial" pitchFamily="34" charset="0"/>
              <a:buChar char="∙"/>
              <a:defRPr sz="1800"/>
            </a:lvl3pPr>
            <a:lvl4pPr>
              <a:buFont typeface="Symbol" pitchFamily="18" charset="2"/>
              <a:buChar char="-"/>
              <a:defRPr sz="1800"/>
            </a:lvl4pPr>
            <a:lvl5pPr>
              <a:defRPr sz="1800"/>
            </a:lvl5pPr>
            <a:lvl6pPr>
              <a:defRPr sz="1800"/>
            </a:lvl6pPr>
          </a:lstStyle>
          <a:p>
            <a:pPr lvl="0"/>
            <a:r>
              <a:rPr lang="de-DE" dirty="0" smtClean="0"/>
              <a:t>Erste Ebene</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p:txBody>
      </p:sp>
      <p:sp>
        <p:nvSpPr>
          <p:cNvPr id="9" name="Rechteck 8"/>
          <p:cNvSpPr/>
          <p:nvPr/>
        </p:nvSpPr>
        <p:spPr>
          <a:xfrm>
            <a:off x="624000" y="6156000"/>
            <a:ext cx="72000" cy="468000"/>
          </a:xfrm>
          <a:prstGeom prst="rect">
            <a:avLst/>
          </a:prstGeom>
          <a:solidFill>
            <a:srgbClr val="0062A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rtlCol="0" anchor="ctr"/>
          <a:lstStyle/>
          <a:p>
            <a:pPr algn="ctr"/>
            <a:endParaRPr lang="de-DE" sz="1800">
              <a:solidFill>
                <a:srgbClr val="FFFFFF"/>
              </a:solidFill>
            </a:endParaRPr>
          </a:p>
        </p:txBody>
      </p:sp>
      <p:sp>
        <p:nvSpPr>
          <p:cNvPr id="10" name="Foliennummernplatzhalter 14"/>
          <p:cNvSpPr>
            <a:spLocks noGrp="1"/>
          </p:cNvSpPr>
          <p:nvPr>
            <p:ph type="sldNum" sz="quarter" idx="4"/>
          </p:nvPr>
        </p:nvSpPr>
        <p:spPr>
          <a:xfrm>
            <a:off x="624000" y="6490800"/>
            <a:ext cx="2880000" cy="162000"/>
          </a:xfrm>
          <a:prstGeom prst="rect">
            <a:avLst/>
          </a:prstGeom>
        </p:spPr>
        <p:txBody>
          <a:bodyPr lIns="91430" tIns="0" rIns="91430" bIns="0"/>
          <a:lstStyle>
            <a:lvl1pPr marL="0" marR="0" indent="0" algn="l" defTabSz="914242" rtl="0" eaLnBrk="1" fontAlgn="auto" latinLnBrk="0" hangingPunct="1">
              <a:lnSpc>
                <a:spcPct val="100000"/>
              </a:lnSpc>
              <a:spcBef>
                <a:spcPts val="0"/>
              </a:spcBef>
              <a:spcAft>
                <a:spcPts val="0"/>
              </a:spcAft>
              <a:buClrTx/>
              <a:buSzTx/>
              <a:buFontTx/>
              <a:buNone/>
              <a:tabLst/>
              <a:defRPr sz="1000" b="1">
                <a:solidFill>
                  <a:schemeClr val="tx1">
                    <a:lumMod val="75000"/>
                    <a:lumOff val="25000"/>
                  </a:schemeClr>
                </a:solidFill>
              </a:defRPr>
            </a:lvl1pPr>
          </a:lstStyle>
          <a:p>
            <a:r>
              <a:rPr lang="de-DE" dirty="0" smtClean="0">
                <a:solidFill>
                  <a:srgbClr val="000000">
                    <a:lumMod val="75000"/>
                    <a:lumOff val="25000"/>
                  </a:srgbClr>
                </a:solidFill>
              </a:rPr>
              <a:t>Seite </a:t>
            </a:r>
            <a:fld id="{795659D1-D435-4DC4-B545-657E7139435F}" type="slidenum">
              <a:rPr lang="de-DE" smtClean="0">
                <a:solidFill>
                  <a:srgbClr val="000000">
                    <a:lumMod val="75000"/>
                    <a:lumOff val="25000"/>
                  </a:srgbClr>
                </a:solidFill>
              </a:rPr>
              <a:pPr/>
              <a:t>‹Nr.›</a:t>
            </a:fld>
            <a:endParaRPr lang="de-DE" dirty="0" smtClean="0">
              <a:solidFill>
                <a:srgbClr val="000000">
                  <a:lumMod val="75000"/>
                  <a:lumOff val="25000"/>
                </a:srgbClr>
              </a:solidFill>
            </a:endParaRPr>
          </a:p>
        </p:txBody>
      </p:sp>
      <p:sp>
        <p:nvSpPr>
          <p:cNvPr id="11" name="Datumsplatzhalter 13"/>
          <p:cNvSpPr>
            <a:spLocks noGrp="1"/>
          </p:cNvSpPr>
          <p:nvPr>
            <p:ph type="dt" sz="half" idx="2"/>
          </p:nvPr>
        </p:nvSpPr>
        <p:spPr>
          <a:xfrm>
            <a:off x="624000" y="6314400"/>
            <a:ext cx="2880000" cy="162000"/>
          </a:xfrm>
          <a:prstGeom prst="rect">
            <a:avLst/>
          </a:prstGeom>
        </p:spPr>
        <p:txBody>
          <a:bodyPr lIns="91430" tIns="0" rIns="91430" bIns="0"/>
          <a:lstStyle>
            <a:lvl1pPr algn="l">
              <a:defRPr sz="1000">
                <a:solidFill>
                  <a:schemeClr val="tx1">
                    <a:lumMod val="75000"/>
                    <a:lumOff val="25000"/>
                  </a:schemeClr>
                </a:solidFill>
              </a:defRPr>
            </a:lvl1pPr>
          </a:lstStyle>
          <a:p>
            <a:fld id="{31294318-66A1-4312-9D8E-0D9B9E0BDD9E}" type="datetime4">
              <a:rPr lang="de-DE" smtClean="0">
                <a:solidFill>
                  <a:srgbClr val="000000">
                    <a:lumMod val="75000"/>
                    <a:lumOff val="25000"/>
                  </a:srgbClr>
                </a:solidFill>
              </a:rPr>
              <a:t>20. März 2023</a:t>
            </a:fld>
            <a:endParaRPr lang="de-DE" dirty="0">
              <a:solidFill>
                <a:srgbClr val="000000">
                  <a:lumMod val="75000"/>
                  <a:lumOff val="25000"/>
                </a:srgbClr>
              </a:solidFill>
            </a:endParaRPr>
          </a:p>
        </p:txBody>
      </p:sp>
      <p:sp>
        <p:nvSpPr>
          <p:cNvPr id="12" name="Fußzeilenplatzhalter 15"/>
          <p:cNvSpPr>
            <a:spLocks noGrp="1"/>
          </p:cNvSpPr>
          <p:nvPr>
            <p:ph type="ftr" sz="quarter" idx="3"/>
          </p:nvPr>
        </p:nvSpPr>
        <p:spPr>
          <a:xfrm>
            <a:off x="624000" y="6145200"/>
            <a:ext cx="7200000" cy="162000"/>
          </a:xfrm>
          <a:prstGeom prst="rect">
            <a:avLst/>
          </a:prstGeom>
        </p:spPr>
        <p:txBody>
          <a:bodyPr lIns="91430" tIns="0" rIns="91430" bIns="0"/>
          <a:lstStyle>
            <a:lvl1pPr algn="l">
              <a:defRPr sz="1000">
                <a:solidFill>
                  <a:schemeClr val="tx1">
                    <a:lumMod val="75000"/>
                    <a:lumOff val="25000"/>
                  </a:schemeClr>
                </a:solidFill>
              </a:defRPr>
            </a:lvl1pPr>
          </a:lstStyle>
          <a:p>
            <a:endParaRPr lang="de-DE" dirty="0">
              <a:solidFill>
                <a:srgbClr val="000000">
                  <a:lumMod val="75000"/>
                  <a:lumOff val="25000"/>
                </a:srgbClr>
              </a:solidFill>
            </a:endParaRPr>
          </a:p>
        </p:txBody>
      </p:sp>
      <p:sp>
        <p:nvSpPr>
          <p:cNvPr id="13" name="Rechteck 12"/>
          <p:cNvSpPr/>
          <p:nvPr userDrawn="1"/>
        </p:nvSpPr>
        <p:spPr>
          <a:xfrm>
            <a:off x="624000" y="233999"/>
            <a:ext cx="72000" cy="180000"/>
          </a:xfrm>
          <a:prstGeom prst="rect">
            <a:avLst/>
          </a:prstGeom>
          <a:solidFill>
            <a:srgbClr val="0062A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rtlCol="0" anchor="ctr"/>
          <a:lstStyle/>
          <a:p>
            <a:pPr algn="ctr"/>
            <a:endParaRPr lang="de-DE" sz="1800"/>
          </a:p>
        </p:txBody>
      </p:sp>
    </p:spTree>
    <p:extLst>
      <p:ext uri="{BB962C8B-B14F-4D97-AF65-F5344CB8AC3E}">
        <p14:creationId xmlns:p14="http://schemas.microsoft.com/office/powerpoint/2010/main" val="4018700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1zeiliger Titel und Inhalt mit Hinterlegung">
    <p:spTree>
      <p:nvGrpSpPr>
        <p:cNvPr id="1" name=""/>
        <p:cNvGrpSpPr/>
        <p:nvPr/>
      </p:nvGrpSpPr>
      <p:grpSpPr>
        <a:xfrm>
          <a:off x="0" y="0"/>
          <a:ext cx="0" cy="0"/>
          <a:chOff x="0" y="0"/>
          <a:chExt cx="0" cy="0"/>
        </a:xfrm>
      </p:grpSpPr>
      <p:sp>
        <p:nvSpPr>
          <p:cNvPr id="13" name="Rechteck 12"/>
          <p:cNvSpPr/>
          <p:nvPr userDrawn="1"/>
        </p:nvSpPr>
        <p:spPr>
          <a:xfrm>
            <a:off x="0" y="936000"/>
            <a:ext cx="12192000" cy="498960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lIns="81098" tIns="40550" rIns="81098" bIns="40550" rtlCol="0" anchor="ctr"/>
          <a:lstStyle/>
          <a:p>
            <a:pPr algn="ctr"/>
            <a:endParaRPr lang="de-DE" sz="1800" dirty="0">
              <a:noFill/>
            </a:endParaRPr>
          </a:p>
        </p:txBody>
      </p:sp>
      <p:sp>
        <p:nvSpPr>
          <p:cNvPr id="2" name="Titel 1"/>
          <p:cNvSpPr>
            <a:spLocks noGrp="1"/>
          </p:cNvSpPr>
          <p:nvPr>
            <p:ph type="title" hasCustomPrompt="1"/>
          </p:nvPr>
        </p:nvSpPr>
        <p:spPr>
          <a:xfrm>
            <a:off x="624000" y="147600"/>
            <a:ext cx="10944000" cy="345600"/>
          </a:xfrm>
          <a:prstGeom prst="rect">
            <a:avLst/>
          </a:prstGeom>
        </p:spPr>
        <p:txBody>
          <a:bodyPr>
            <a:noAutofit/>
          </a:bodyPr>
          <a:lstStyle>
            <a:lvl1pPr>
              <a:defRPr sz="2000" baseline="0"/>
            </a:lvl1pPr>
          </a:lstStyle>
          <a:p>
            <a:r>
              <a:rPr lang="de-DE" dirty="0" smtClean="0"/>
              <a:t>Präsentationsvorlage – Inhaltsfolie mit 1zeiligem Titel – hinterlegt</a:t>
            </a:r>
            <a:endParaRPr lang="de-DE" dirty="0"/>
          </a:p>
        </p:txBody>
      </p:sp>
      <p:sp>
        <p:nvSpPr>
          <p:cNvPr id="8" name="Textplatzhalter 18"/>
          <p:cNvSpPr>
            <a:spLocks noGrp="1"/>
          </p:cNvSpPr>
          <p:nvPr>
            <p:ph type="body" sz="quarter" idx="15" hasCustomPrompt="1"/>
          </p:nvPr>
        </p:nvSpPr>
        <p:spPr>
          <a:xfrm>
            <a:off x="528000" y="1170000"/>
            <a:ext cx="10944000" cy="4518000"/>
          </a:xfrm>
        </p:spPr>
        <p:txBody>
          <a:bodyPr>
            <a:normAutofit/>
          </a:bodyPr>
          <a:lstStyle>
            <a:lvl1pPr marL="159642" indent="-159642">
              <a:spcBef>
                <a:spcPts val="443"/>
              </a:spcBef>
              <a:buFont typeface="Arial" pitchFamily="34" charset="0"/>
              <a:buChar char="−"/>
              <a:defRPr sz="1800" baseline="0"/>
            </a:lvl1pPr>
            <a:lvl2pPr marL="319285" indent="-159642">
              <a:spcBef>
                <a:spcPts val="443"/>
              </a:spcBef>
              <a:buFont typeface="Arial" pitchFamily="34" charset="0"/>
              <a:buChar char="•"/>
              <a:defRPr sz="1800"/>
            </a:lvl2pPr>
            <a:lvl3pPr marL="478927" indent="-159642">
              <a:spcBef>
                <a:spcPts val="443"/>
              </a:spcBef>
              <a:buFont typeface="Arial" pitchFamily="34" charset="0"/>
              <a:buChar char="∙"/>
              <a:defRPr sz="1800"/>
            </a:lvl3pPr>
            <a:lvl4pPr>
              <a:buFont typeface="Symbol" pitchFamily="18" charset="2"/>
              <a:buChar char="-"/>
              <a:defRPr sz="1800"/>
            </a:lvl4pPr>
            <a:lvl5pPr>
              <a:defRPr sz="1800"/>
            </a:lvl5pPr>
            <a:lvl6pPr>
              <a:defRPr sz="1800"/>
            </a:lvl6pPr>
          </a:lstStyle>
          <a:p>
            <a:pPr lvl="0"/>
            <a:r>
              <a:rPr lang="de-DE" dirty="0" smtClean="0"/>
              <a:t>Erste Ebene</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p:txBody>
      </p:sp>
      <p:sp>
        <p:nvSpPr>
          <p:cNvPr id="9" name="Rechteck 8"/>
          <p:cNvSpPr/>
          <p:nvPr/>
        </p:nvSpPr>
        <p:spPr>
          <a:xfrm>
            <a:off x="624000" y="6156000"/>
            <a:ext cx="72000" cy="468000"/>
          </a:xfrm>
          <a:prstGeom prst="rect">
            <a:avLst/>
          </a:prstGeom>
          <a:solidFill>
            <a:srgbClr val="0062A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rtlCol="0" anchor="ctr"/>
          <a:lstStyle/>
          <a:p>
            <a:pPr algn="ctr"/>
            <a:endParaRPr lang="de-DE" sz="1800">
              <a:solidFill>
                <a:srgbClr val="FFFFFF"/>
              </a:solidFill>
            </a:endParaRPr>
          </a:p>
        </p:txBody>
      </p:sp>
      <p:sp>
        <p:nvSpPr>
          <p:cNvPr id="10" name="Foliennummernplatzhalter 14"/>
          <p:cNvSpPr>
            <a:spLocks noGrp="1"/>
          </p:cNvSpPr>
          <p:nvPr>
            <p:ph type="sldNum" sz="quarter" idx="4"/>
          </p:nvPr>
        </p:nvSpPr>
        <p:spPr>
          <a:xfrm>
            <a:off x="624000" y="6490800"/>
            <a:ext cx="2880000" cy="162000"/>
          </a:xfrm>
          <a:prstGeom prst="rect">
            <a:avLst/>
          </a:prstGeom>
        </p:spPr>
        <p:txBody>
          <a:bodyPr lIns="91430" tIns="0" rIns="91430" bIns="0"/>
          <a:lstStyle>
            <a:lvl1pPr marL="0" marR="0" indent="0" algn="l" defTabSz="914242" rtl="0" eaLnBrk="1" fontAlgn="auto" latinLnBrk="0" hangingPunct="1">
              <a:lnSpc>
                <a:spcPct val="100000"/>
              </a:lnSpc>
              <a:spcBef>
                <a:spcPts val="0"/>
              </a:spcBef>
              <a:spcAft>
                <a:spcPts val="0"/>
              </a:spcAft>
              <a:buClrTx/>
              <a:buSzTx/>
              <a:buFontTx/>
              <a:buNone/>
              <a:tabLst/>
              <a:defRPr sz="1000" b="1">
                <a:solidFill>
                  <a:schemeClr val="tx1">
                    <a:lumMod val="75000"/>
                    <a:lumOff val="25000"/>
                  </a:schemeClr>
                </a:solidFill>
              </a:defRPr>
            </a:lvl1pPr>
          </a:lstStyle>
          <a:p>
            <a:r>
              <a:rPr lang="de-DE" dirty="0" smtClean="0">
                <a:solidFill>
                  <a:srgbClr val="000000">
                    <a:lumMod val="75000"/>
                    <a:lumOff val="25000"/>
                  </a:srgbClr>
                </a:solidFill>
              </a:rPr>
              <a:t>Seite </a:t>
            </a:r>
            <a:fld id="{795659D1-D435-4DC4-B545-657E7139435F}" type="slidenum">
              <a:rPr lang="de-DE" smtClean="0">
                <a:solidFill>
                  <a:srgbClr val="000000">
                    <a:lumMod val="75000"/>
                    <a:lumOff val="25000"/>
                  </a:srgbClr>
                </a:solidFill>
              </a:rPr>
              <a:pPr/>
              <a:t>‹Nr.›</a:t>
            </a:fld>
            <a:endParaRPr lang="de-DE" dirty="0" smtClean="0">
              <a:solidFill>
                <a:srgbClr val="000000">
                  <a:lumMod val="75000"/>
                  <a:lumOff val="25000"/>
                </a:srgbClr>
              </a:solidFill>
            </a:endParaRPr>
          </a:p>
        </p:txBody>
      </p:sp>
      <p:sp>
        <p:nvSpPr>
          <p:cNvPr id="11" name="Datumsplatzhalter 13"/>
          <p:cNvSpPr>
            <a:spLocks noGrp="1"/>
          </p:cNvSpPr>
          <p:nvPr>
            <p:ph type="dt" sz="half" idx="2"/>
          </p:nvPr>
        </p:nvSpPr>
        <p:spPr>
          <a:xfrm>
            <a:off x="624000" y="6314400"/>
            <a:ext cx="2880000" cy="162000"/>
          </a:xfrm>
          <a:prstGeom prst="rect">
            <a:avLst/>
          </a:prstGeom>
        </p:spPr>
        <p:txBody>
          <a:bodyPr lIns="91430" tIns="0" rIns="91430" bIns="0"/>
          <a:lstStyle>
            <a:lvl1pPr algn="l">
              <a:defRPr sz="1000">
                <a:solidFill>
                  <a:schemeClr val="tx1">
                    <a:lumMod val="75000"/>
                    <a:lumOff val="25000"/>
                  </a:schemeClr>
                </a:solidFill>
              </a:defRPr>
            </a:lvl1pPr>
          </a:lstStyle>
          <a:p>
            <a:fld id="{53BDEBEA-81DC-447D-8DB1-85179C91C17C}" type="datetime4">
              <a:rPr lang="de-DE" smtClean="0">
                <a:solidFill>
                  <a:srgbClr val="000000">
                    <a:lumMod val="75000"/>
                    <a:lumOff val="25000"/>
                  </a:srgbClr>
                </a:solidFill>
              </a:rPr>
              <a:t>20. März 2023</a:t>
            </a:fld>
            <a:endParaRPr lang="de-DE" dirty="0">
              <a:solidFill>
                <a:srgbClr val="000000">
                  <a:lumMod val="75000"/>
                  <a:lumOff val="25000"/>
                </a:srgbClr>
              </a:solidFill>
            </a:endParaRPr>
          </a:p>
        </p:txBody>
      </p:sp>
      <p:sp>
        <p:nvSpPr>
          <p:cNvPr id="12" name="Fußzeilenplatzhalter 15"/>
          <p:cNvSpPr>
            <a:spLocks noGrp="1"/>
          </p:cNvSpPr>
          <p:nvPr>
            <p:ph type="ftr" sz="quarter" idx="3"/>
          </p:nvPr>
        </p:nvSpPr>
        <p:spPr>
          <a:xfrm>
            <a:off x="624000" y="6145200"/>
            <a:ext cx="7200000" cy="162000"/>
          </a:xfrm>
          <a:prstGeom prst="rect">
            <a:avLst/>
          </a:prstGeom>
        </p:spPr>
        <p:txBody>
          <a:bodyPr lIns="91430" tIns="0" rIns="91430" bIns="0"/>
          <a:lstStyle>
            <a:lvl1pPr algn="l">
              <a:defRPr sz="1000">
                <a:solidFill>
                  <a:schemeClr val="tx1">
                    <a:lumMod val="75000"/>
                    <a:lumOff val="25000"/>
                  </a:schemeClr>
                </a:solidFill>
              </a:defRPr>
            </a:lvl1pPr>
          </a:lstStyle>
          <a:p>
            <a:endParaRPr lang="de-DE" dirty="0">
              <a:solidFill>
                <a:srgbClr val="000000">
                  <a:lumMod val="75000"/>
                  <a:lumOff val="25000"/>
                </a:srgbClr>
              </a:solidFill>
            </a:endParaRPr>
          </a:p>
        </p:txBody>
      </p:sp>
      <p:sp>
        <p:nvSpPr>
          <p:cNvPr id="14" name="Rechteck 13"/>
          <p:cNvSpPr/>
          <p:nvPr userDrawn="1"/>
        </p:nvSpPr>
        <p:spPr>
          <a:xfrm>
            <a:off x="624000" y="233999"/>
            <a:ext cx="72000" cy="180000"/>
          </a:xfrm>
          <a:prstGeom prst="rect">
            <a:avLst/>
          </a:prstGeom>
          <a:solidFill>
            <a:srgbClr val="0062A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rtlCol="0" anchor="ctr"/>
          <a:lstStyle/>
          <a:p>
            <a:pPr algn="ctr"/>
            <a:endParaRPr lang="de-DE" sz="1800"/>
          </a:p>
        </p:txBody>
      </p:sp>
    </p:spTree>
    <p:extLst>
      <p:ext uri="{BB962C8B-B14F-4D97-AF65-F5344CB8AC3E}">
        <p14:creationId xmlns:p14="http://schemas.microsoft.com/office/powerpoint/2010/main" val="35205596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zeiliger Titel und zwei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24000" y="147600"/>
            <a:ext cx="10944000" cy="652582"/>
          </a:xfrm>
        </p:spPr>
        <p:txBody>
          <a:bodyPr>
            <a:noAutofit/>
          </a:bodyPr>
          <a:lstStyle>
            <a:lvl1pPr algn="l">
              <a:lnSpc>
                <a:spcPts val="2200"/>
              </a:lnSpc>
              <a:defRPr sz="2000" b="1"/>
            </a:lvl1pPr>
          </a:lstStyle>
          <a:p>
            <a:r>
              <a:rPr lang="de-DE" dirty="0" smtClean="0"/>
              <a:t>Präsentationsvorlage</a:t>
            </a:r>
            <a:br>
              <a:rPr lang="de-DE" dirty="0" smtClean="0"/>
            </a:br>
            <a:r>
              <a:rPr lang="de-DE" dirty="0" smtClean="0"/>
              <a:t>Inhaltsfolie mit 2 Spalten</a:t>
            </a:r>
            <a:endParaRPr lang="de-DE" dirty="0"/>
          </a:p>
        </p:txBody>
      </p:sp>
      <p:sp>
        <p:nvSpPr>
          <p:cNvPr id="19" name="Textplatzhalter 18"/>
          <p:cNvSpPr>
            <a:spLocks noGrp="1"/>
          </p:cNvSpPr>
          <p:nvPr>
            <p:ph type="body" sz="quarter" idx="15" hasCustomPrompt="1"/>
          </p:nvPr>
        </p:nvSpPr>
        <p:spPr>
          <a:xfrm>
            <a:off x="528000" y="1170000"/>
            <a:ext cx="5318400" cy="4518000"/>
          </a:xfrm>
        </p:spPr>
        <p:txBody>
          <a:bodyPr>
            <a:normAutofit/>
          </a:bodyPr>
          <a:lstStyle>
            <a:lvl1pPr marL="159642" indent="-159642">
              <a:spcBef>
                <a:spcPts val="443"/>
              </a:spcBef>
              <a:buFont typeface="Arial" pitchFamily="34" charset="0"/>
              <a:buChar char="−"/>
              <a:defRPr sz="1800" baseline="0"/>
            </a:lvl1pPr>
            <a:lvl2pPr marL="319285" indent="-159642">
              <a:spcBef>
                <a:spcPts val="443"/>
              </a:spcBef>
              <a:buFont typeface="Arial" pitchFamily="34" charset="0"/>
              <a:buChar char="•"/>
              <a:defRPr sz="1800"/>
            </a:lvl2pPr>
            <a:lvl3pPr marL="478927" indent="-159642">
              <a:spcBef>
                <a:spcPts val="443"/>
              </a:spcBef>
              <a:buFont typeface="Arial" pitchFamily="34" charset="0"/>
              <a:buChar char="∙"/>
              <a:defRPr sz="1800"/>
            </a:lvl3pPr>
            <a:lvl4pPr>
              <a:buFont typeface="Symbol" pitchFamily="18" charset="2"/>
              <a:buChar char="-"/>
              <a:defRPr sz="1800"/>
            </a:lvl4pPr>
            <a:lvl5pPr>
              <a:defRPr sz="1800"/>
            </a:lvl5pPr>
            <a:lvl6pPr>
              <a:defRPr sz="1800"/>
            </a:lvl6pPr>
          </a:lstStyle>
          <a:p>
            <a:pPr lvl="0"/>
            <a:r>
              <a:rPr lang="de-DE" dirty="0" smtClean="0"/>
              <a:t>Erste Ebene</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p:txBody>
      </p:sp>
      <p:sp>
        <p:nvSpPr>
          <p:cNvPr id="9" name="Textplatzhalter 18"/>
          <p:cNvSpPr>
            <a:spLocks noGrp="1"/>
          </p:cNvSpPr>
          <p:nvPr>
            <p:ph type="body" sz="quarter" idx="16" hasCustomPrompt="1"/>
          </p:nvPr>
        </p:nvSpPr>
        <p:spPr>
          <a:xfrm>
            <a:off x="6158400" y="1170000"/>
            <a:ext cx="5318400" cy="4518000"/>
          </a:xfrm>
        </p:spPr>
        <p:txBody>
          <a:bodyPr>
            <a:normAutofit/>
          </a:bodyPr>
          <a:lstStyle>
            <a:lvl1pPr marL="159642" indent="-159642">
              <a:spcBef>
                <a:spcPts val="443"/>
              </a:spcBef>
              <a:buFont typeface="Arial" pitchFamily="34" charset="0"/>
              <a:buChar char="−"/>
              <a:defRPr sz="1800" baseline="0"/>
            </a:lvl1pPr>
            <a:lvl2pPr marL="319285" indent="-159642">
              <a:spcBef>
                <a:spcPts val="443"/>
              </a:spcBef>
              <a:buFont typeface="Arial" pitchFamily="34" charset="0"/>
              <a:buChar char="•"/>
              <a:defRPr sz="1800"/>
            </a:lvl2pPr>
            <a:lvl3pPr marL="478927" indent="-159642">
              <a:spcBef>
                <a:spcPts val="443"/>
              </a:spcBef>
              <a:buFont typeface="Arial" pitchFamily="34" charset="0"/>
              <a:buChar char="∙"/>
              <a:defRPr sz="1800"/>
            </a:lvl3pPr>
            <a:lvl4pPr marL="665926" indent="-197978">
              <a:buFont typeface="Symbol" pitchFamily="18" charset="2"/>
              <a:buChar char="-"/>
              <a:defRPr sz="1800"/>
            </a:lvl4pPr>
            <a:lvl5pPr>
              <a:defRPr sz="1800"/>
            </a:lvl5pPr>
            <a:lvl6pPr>
              <a:defRPr sz="1800"/>
            </a:lvl6pPr>
          </a:lstStyle>
          <a:p>
            <a:pPr lvl="0"/>
            <a:r>
              <a:rPr lang="de-DE" dirty="0" smtClean="0"/>
              <a:t>Erste Ebene</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p:txBody>
      </p:sp>
      <p:sp>
        <p:nvSpPr>
          <p:cNvPr id="11" name="Rechteck 10"/>
          <p:cNvSpPr/>
          <p:nvPr/>
        </p:nvSpPr>
        <p:spPr>
          <a:xfrm>
            <a:off x="624000" y="234000"/>
            <a:ext cx="72000" cy="468000"/>
          </a:xfrm>
          <a:prstGeom prst="rect">
            <a:avLst/>
          </a:prstGeom>
          <a:solidFill>
            <a:srgbClr val="0062A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rtlCol="0" anchor="ctr"/>
          <a:lstStyle/>
          <a:p>
            <a:pPr algn="ctr"/>
            <a:endParaRPr lang="de-DE" sz="1800">
              <a:solidFill>
                <a:srgbClr val="FFFFFF"/>
              </a:solidFill>
            </a:endParaRPr>
          </a:p>
        </p:txBody>
      </p:sp>
      <p:sp>
        <p:nvSpPr>
          <p:cNvPr id="13" name="Rechteck 12"/>
          <p:cNvSpPr/>
          <p:nvPr/>
        </p:nvSpPr>
        <p:spPr>
          <a:xfrm>
            <a:off x="624000" y="6156000"/>
            <a:ext cx="72000" cy="468000"/>
          </a:xfrm>
          <a:prstGeom prst="rect">
            <a:avLst/>
          </a:prstGeom>
          <a:solidFill>
            <a:srgbClr val="0062A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rtlCol="0" anchor="ctr"/>
          <a:lstStyle/>
          <a:p>
            <a:pPr algn="ctr"/>
            <a:endParaRPr lang="de-DE" sz="1800">
              <a:solidFill>
                <a:srgbClr val="FFFFFF"/>
              </a:solidFill>
            </a:endParaRPr>
          </a:p>
        </p:txBody>
      </p:sp>
      <p:sp>
        <p:nvSpPr>
          <p:cNvPr id="14" name="Foliennummernplatzhalter 14"/>
          <p:cNvSpPr>
            <a:spLocks noGrp="1"/>
          </p:cNvSpPr>
          <p:nvPr>
            <p:ph type="sldNum" sz="quarter" idx="4"/>
          </p:nvPr>
        </p:nvSpPr>
        <p:spPr>
          <a:xfrm>
            <a:off x="624000" y="6490800"/>
            <a:ext cx="2880000" cy="162000"/>
          </a:xfrm>
          <a:prstGeom prst="rect">
            <a:avLst/>
          </a:prstGeom>
        </p:spPr>
        <p:txBody>
          <a:bodyPr lIns="91430" tIns="0" rIns="91430" bIns="0"/>
          <a:lstStyle>
            <a:lvl1pPr marL="0" marR="0" indent="0" algn="l" defTabSz="914242" rtl="0" eaLnBrk="1" fontAlgn="auto" latinLnBrk="0" hangingPunct="1">
              <a:lnSpc>
                <a:spcPct val="100000"/>
              </a:lnSpc>
              <a:spcBef>
                <a:spcPts val="0"/>
              </a:spcBef>
              <a:spcAft>
                <a:spcPts val="0"/>
              </a:spcAft>
              <a:buClrTx/>
              <a:buSzTx/>
              <a:buFontTx/>
              <a:buNone/>
              <a:tabLst/>
              <a:defRPr sz="1000" b="1">
                <a:solidFill>
                  <a:schemeClr val="tx1">
                    <a:lumMod val="75000"/>
                    <a:lumOff val="25000"/>
                  </a:schemeClr>
                </a:solidFill>
              </a:defRPr>
            </a:lvl1pPr>
          </a:lstStyle>
          <a:p>
            <a:r>
              <a:rPr lang="de-DE" dirty="0" smtClean="0">
                <a:solidFill>
                  <a:srgbClr val="000000">
                    <a:lumMod val="75000"/>
                    <a:lumOff val="25000"/>
                  </a:srgbClr>
                </a:solidFill>
              </a:rPr>
              <a:t>Seite </a:t>
            </a:r>
            <a:fld id="{795659D1-D435-4DC4-B545-657E7139435F}" type="slidenum">
              <a:rPr lang="de-DE" smtClean="0">
                <a:solidFill>
                  <a:srgbClr val="000000">
                    <a:lumMod val="75000"/>
                    <a:lumOff val="25000"/>
                  </a:srgbClr>
                </a:solidFill>
              </a:rPr>
              <a:pPr/>
              <a:t>‹Nr.›</a:t>
            </a:fld>
            <a:endParaRPr lang="de-DE" dirty="0" smtClean="0">
              <a:solidFill>
                <a:srgbClr val="000000">
                  <a:lumMod val="75000"/>
                  <a:lumOff val="25000"/>
                </a:srgbClr>
              </a:solidFill>
            </a:endParaRPr>
          </a:p>
        </p:txBody>
      </p:sp>
      <p:sp>
        <p:nvSpPr>
          <p:cNvPr id="15" name="Datumsplatzhalter 13"/>
          <p:cNvSpPr>
            <a:spLocks noGrp="1"/>
          </p:cNvSpPr>
          <p:nvPr>
            <p:ph type="dt" sz="half" idx="2"/>
          </p:nvPr>
        </p:nvSpPr>
        <p:spPr>
          <a:xfrm>
            <a:off x="624000" y="6314400"/>
            <a:ext cx="2880000" cy="162000"/>
          </a:xfrm>
          <a:prstGeom prst="rect">
            <a:avLst/>
          </a:prstGeom>
        </p:spPr>
        <p:txBody>
          <a:bodyPr lIns="91430" tIns="0" rIns="91430" bIns="0"/>
          <a:lstStyle>
            <a:lvl1pPr algn="l">
              <a:defRPr sz="1000">
                <a:solidFill>
                  <a:schemeClr val="tx1">
                    <a:lumMod val="75000"/>
                    <a:lumOff val="25000"/>
                  </a:schemeClr>
                </a:solidFill>
              </a:defRPr>
            </a:lvl1pPr>
          </a:lstStyle>
          <a:p>
            <a:fld id="{BEDB8D9F-2401-4382-AAB0-487A237A5A92}" type="datetime4">
              <a:rPr lang="de-DE" smtClean="0">
                <a:solidFill>
                  <a:srgbClr val="000000">
                    <a:lumMod val="75000"/>
                    <a:lumOff val="25000"/>
                  </a:srgbClr>
                </a:solidFill>
              </a:rPr>
              <a:t>20. März 2023</a:t>
            </a:fld>
            <a:endParaRPr lang="de-DE" dirty="0">
              <a:solidFill>
                <a:srgbClr val="000000">
                  <a:lumMod val="75000"/>
                  <a:lumOff val="25000"/>
                </a:srgbClr>
              </a:solidFill>
            </a:endParaRPr>
          </a:p>
        </p:txBody>
      </p:sp>
      <p:sp>
        <p:nvSpPr>
          <p:cNvPr id="16" name="Fußzeilenplatzhalter 15"/>
          <p:cNvSpPr>
            <a:spLocks noGrp="1"/>
          </p:cNvSpPr>
          <p:nvPr>
            <p:ph type="ftr" sz="quarter" idx="3"/>
          </p:nvPr>
        </p:nvSpPr>
        <p:spPr>
          <a:xfrm>
            <a:off x="624000" y="6145200"/>
            <a:ext cx="7200000" cy="162000"/>
          </a:xfrm>
          <a:prstGeom prst="rect">
            <a:avLst/>
          </a:prstGeom>
        </p:spPr>
        <p:txBody>
          <a:bodyPr lIns="91430" tIns="0" rIns="91430" bIns="0"/>
          <a:lstStyle>
            <a:lvl1pPr algn="l">
              <a:defRPr sz="1000">
                <a:solidFill>
                  <a:schemeClr val="tx1">
                    <a:lumMod val="75000"/>
                    <a:lumOff val="25000"/>
                  </a:schemeClr>
                </a:solidFill>
              </a:defRPr>
            </a:lvl1pPr>
          </a:lstStyle>
          <a:p>
            <a:endParaRPr lang="de-DE" dirty="0">
              <a:solidFill>
                <a:srgbClr val="000000">
                  <a:lumMod val="75000"/>
                  <a:lumOff val="25000"/>
                </a:srgbClr>
              </a:solidFill>
            </a:endParaRPr>
          </a:p>
        </p:txBody>
      </p:sp>
    </p:spTree>
    <p:extLst>
      <p:ext uri="{BB962C8B-B14F-4D97-AF65-F5344CB8AC3E}">
        <p14:creationId xmlns:p14="http://schemas.microsoft.com/office/powerpoint/2010/main" val="2746262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zeiliger Titel und zwei Inhalte">
    <p:spTree>
      <p:nvGrpSpPr>
        <p:cNvPr id="1" name=""/>
        <p:cNvGrpSpPr/>
        <p:nvPr/>
      </p:nvGrpSpPr>
      <p:grpSpPr>
        <a:xfrm>
          <a:off x="0" y="0"/>
          <a:ext cx="0" cy="0"/>
          <a:chOff x="0" y="0"/>
          <a:chExt cx="0" cy="0"/>
        </a:xfrm>
      </p:grpSpPr>
      <p:sp>
        <p:nvSpPr>
          <p:cNvPr id="19" name="Textplatzhalter 18"/>
          <p:cNvSpPr>
            <a:spLocks noGrp="1"/>
          </p:cNvSpPr>
          <p:nvPr>
            <p:ph type="body" sz="quarter" idx="15" hasCustomPrompt="1"/>
          </p:nvPr>
        </p:nvSpPr>
        <p:spPr>
          <a:xfrm>
            <a:off x="528000" y="1170000"/>
            <a:ext cx="5318400" cy="4518000"/>
          </a:xfrm>
        </p:spPr>
        <p:txBody>
          <a:bodyPr>
            <a:normAutofit/>
          </a:bodyPr>
          <a:lstStyle>
            <a:lvl1pPr marL="159642" indent="-159642">
              <a:spcBef>
                <a:spcPts val="443"/>
              </a:spcBef>
              <a:buFont typeface="Arial" pitchFamily="34" charset="0"/>
              <a:buChar char="−"/>
              <a:defRPr sz="1800" baseline="0"/>
            </a:lvl1pPr>
            <a:lvl2pPr marL="319285" indent="-159642">
              <a:spcBef>
                <a:spcPts val="443"/>
              </a:spcBef>
              <a:buFont typeface="Arial" pitchFamily="34" charset="0"/>
              <a:buChar char="•"/>
              <a:defRPr sz="1800"/>
            </a:lvl2pPr>
            <a:lvl3pPr marL="478927" indent="-159642">
              <a:spcBef>
                <a:spcPts val="443"/>
              </a:spcBef>
              <a:buFont typeface="Arial" pitchFamily="34" charset="0"/>
              <a:buChar char="∙"/>
              <a:defRPr sz="1800"/>
            </a:lvl3pPr>
            <a:lvl4pPr>
              <a:buFont typeface="Symbol" pitchFamily="18" charset="2"/>
              <a:buChar char="-"/>
              <a:defRPr sz="1800"/>
            </a:lvl4pPr>
            <a:lvl5pPr>
              <a:defRPr sz="1800"/>
            </a:lvl5pPr>
            <a:lvl6pPr>
              <a:defRPr sz="1800"/>
            </a:lvl6pPr>
          </a:lstStyle>
          <a:p>
            <a:pPr lvl="0"/>
            <a:r>
              <a:rPr lang="de-DE" dirty="0" smtClean="0"/>
              <a:t>Erste Ebene</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p:txBody>
      </p:sp>
      <p:sp>
        <p:nvSpPr>
          <p:cNvPr id="9" name="Textplatzhalter 18"/>
          <p:cNvSpPr>
            <a:spLocks noGrp="1"/>
          </p:cNvSpPr>
          <p:nvPr>
            <p:ph type="body" sz="quarter" idx="16" hasCustomPrompt="1"/>
          </p:nvPr>
        </p:nvSpPr>
        <p:spPr>
          <a:xfrm>
            <a:off x="6158400" y="1170000"/>
            <a:ext cx="5318400" cy="4518000"/>
          </a:xfrm>
        </p:spPr>
        <p:txBody>
          <a:bodyPr>
            <a:normAutofit/>
          </a:bodyPr>
          <a:lstStyle>
            <a:lvl1pPr marL="159642" indent="-159642">
              <a:spcBef>
                <a:spcPts val="443"/>
              </a:spcBef>
              <a:buFont typeface="Arial" pitchFamily="34" charset="0"/>
              <a:buChar char="−"/>
              <a:defRPr sz="1800" baseline="0"/>
            </a:lvl1pPr>
            <a:lvl2pPr marL="319285" indent="-159642">
              <a:spcBef>
                <a:spcPts val="443"/>
              </a:spcBef>
              <a:buFont typeface="Arial" pitchFamily="34" charset="0"/>
              <a:buChar char="•"/>
              <a:defRPr sz="1800"/>
            </a:lvl2pPr>
            <a:lvl3pPr marL="478927" indent="-159642">
              <a:spcBef>
                <a:spcPts val="443"/>
              </a:spcBef>
              <a:buFont typeface="Arial" pitchFamily="34" charset="0"/>
              <a:buChar char="∙"/>
              <a:defRPr sz="1800"/>
            </a:lvl3pPr>
            <a:lvl4pPr marL="665926" indent="-197978">
              <a:buFont typeface="Symbol" pitchFamily="18" charset="2"/>
              <a:buChar char="-"/>
              <a:defRPr sz="1800"/>
            </a:lvl4pPr>
            <a:lvl5pPr>
              <a:defRPr sz="1800"/>
            </a:lvl5pPr>
            <a:lvl6pPr>
              <a:defRPr sz="1800"/>
            </a:lvl6pPr>
          </a:lstStyle>
          <a:p>
            <a:pPr lvl="0"/>
            <a:r>
              <a:rPr lang="de-DE" dirty="0" smtClean="0"/>
              <a:t>Erste Ebene</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p:txBody>
      </p:sp>
      <p:sp>
        <p:nvSpPr>
          <p:cNvPr id="13" name="Titel 1"/>
          <p:cNvSpPr>
            <a:spLocks noGrp="1"/>
          </p:cNvSpPr>
          <p:nvPr>
            <p:ph type="title" hasCustomPrompt="1"/>
          </p:nvPr>
        </p:nvSpPr>
        <p:spPr>
          <a:xfrm>
            <a:off x="624000" y="147600"/>
            <a:ext cx="10944000" cy="345600"/>
          </a:xfrm>
          <a:prstGeom prst="rect">
            <a:avLst/>
          </a:prstGeom>
        </p:spPr>
        <p:txBody>
          <a:bodyPr>
            <a:noAutofit/>
          </a:bodyPr>
          <a:lstStyle>
            <a:lvl1pPr>
              <a:defRPr sz="2000" baseline="0"/>
            </a:lvl1pPr>
          </a:lstStyle>
          <a:p>
            <a:r>
              <a:rPr lang="de-DE" dirty="0" smtClean="0"/>
              <a:t>Präsentationsvorlage – Inhaltsfolie mit 1zeiligem Titel</a:t>
            </a:r>
            <a:endParaRPr lang="de-DE" dirty="0"/>
          </a:p>
        </p:txBody>
      </p:sp>
      <p:sp>
        <p:nvSpPr>
          <p:cNvPr id="11" name="Rechteck 10"/>
          <p:cNvSpPr/>
          <p:nvPr/>
        </p:nvSpPr>
        <p:spPr>
          <a:xfrm>
            <a:off x="624000" y="6156000"/>
            <a:ext cx="72000" cy="468000"/>
          </a:xfrm>
          <a:prstGeom prst="rect">
            <a:avLst/>
          </a:prstGeom>
          <a:solidFill>
            <a:srgbClr val="0062A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rtlCol="0" anchor="ctr"/>
          <a:lstStyle/>
          <a:p>
            <a:pPr algn="ctr"/>
            <a:endParaRPr lang="de-DE" sz="1800">
              <a:solidFill>
                <a:srgbClr val="FFFFFF"/>
              </a:solidFill>
            </a:endParaRPr>
          </a:p>
        </p:txBody>
      </p:sp>
      <p:sp>
        <p:nvSpPr>
          <p:cNvPr id="15" name="Foliennummernplatzhalter 14"/>
          <p:cNvSpPr>
            <a:spLocks noGrp="1"/>
          </p:cNvSpPr>
          <p:nvPr>
            <p:ph type="sldNum" sz="quarter" idx="4"/>
          </p:nvPr>
        </p:nvSpPr>
        <p:spPr>
          <a:xfrm>
            <a:off x="624000" y="6490800"/>
            <a:ext cx="2880000" cy="162000"/>
          </a:xfrm>
          <a:prstGeom prst="rect">
            <a:avLst/>
          </a:prstGeom>
        </p:spPr>
        <p:txBody>
          <a:bodyPr lIns="91430" tIns="0" rIns="91430" bIns="0"/>
          <a:lstStyle>
            <a:lvl1pPr algn="l">
              <a:defRPr sz="1000" b="1">
                <a:solidFill>
                  <a:schemeClr val="tx1">
                    <a:lumMod val="75000"/>
                    <a:lumOff val="25000"/>
                  </a:schemeClr>
                </a:solidFill>
              </a:defRPr>
            </a:lvl1pPr>
          </a:lstStyle>
          <a:p>
            <a:r>
              <a:rPr lang="de-DE" dirty="0" smtClean="0">
                <a:solidFill>
                  <a:srgbClr val="000000">
                    <a:lumMod val="75000"/>
                    <a:lumOff val="25000"/>
                  </a:srgbClr>
                </a:solidFill>
              </a:rPr>
              <a:t>Seite </a:t>
            </a:r>
            <a:fld id="{795659D1-D435-4DC4-B545-657E7139435F}" type="slidenum">
              <a:rPr lang="de-DE" smtClean="0">
                <a:solidFill>
                  <a:srgbClr val="000000">
                    <a:lumMod val="75000"/>
                    <a:lumOff val="25000"/>
                  </a:srgbClr>
                </a:solidFill>
              </a:rPr>
              <a:pPr/>
              <a:t>‹Nr.›</a:t>
            </a:fld>
            <a:endParaRPr lang="de-DE" dirty="0">
              <a:solidFill>
                <a:srgbClr val="000000">
                  <a:lumMod val="75000"/>
                  <a:lumOff val="25000"/>
                </a:srgbClr>
              </a:solidFill>
            </a:endParaRPr>
          </a:p>
        </p:txBody>
      </p:sp>
      <p:sp>
        <p:nvSpPr>
          <p:cNvPr id="16" name="Datumsplatzhalter 13"/>
          <p:cNvSpPr>
            <a:spLocks noGrp="1"/>
          </p:cNvSpPr>
          <p:nvPr>
            <p:ph type="dt" sz="half" idx="2"/>
          </p:nvPr>
        </p:nvSpPr>
        <p:spPr>
          <a:xfrm>
            <a:off x="624000" y="6314400"/>
            <a:ext cx="2880000" cy="162000"/>
          </a:xfrm>
          <a:prstGeom prst="rect">
            <a:avLst/>
          </a:prstGeom>
        </p:spPr>
        <p:txBody>
          <a:bodyPr lIns="91430" tIns="0" rIns="91430" bIns="0"/>
          <a:lstStyle>
            <a:lvl1pPr algn="l">
              <a:defRPr sz="1000">
                <a:solidFill>
                  <a:schemeClr val="tx1">
                    <a:lumMod val="75000"/>
                    <a:lumOff val="25000"/>
                  </a:schemeClr>
                </a:solidFill>
              </a:defRPr>
            </a:lvl1pPr>
          </a:lstStyle>
          <a:p>
            <a:fld id="{30B51C6E-CADD-4A4F-9DE2-A094FA79FDDA}" type="datetime4">
              <a:rPr lang="de-DE" smtClean="0">
                <a:solidFill>
                  <a:srgbClr val="000000">
                    <a:lumMod val="75000"/>
                    <a:lumOff val="25000"/>
                  </a:srgbClr>
                </a:solidFill>
              </a:rPr>
              <a:t>20. März 2023</a:t>
            </a:fld>
            <a:endParaRPr lang="de-DE" dirty="0">
              <a:solidFill>
                <a:srgbClr val="000000">
                  <a:lumMod val="75000"/>
                  <a:lumOff val="25000"/>
                </a:srgbClr>
              </a:solidFill>
            </a:endParaRPr>
          </a:p>
        </p:txBody>
      </p:sp>
      <p:sp>
        <p:nvSpPr>
          <p:cNvPr id="17" name="Fußzeilenplatzhalter 15"/>
          <p:cNvSpPr>
            <a:spLocks noGrp="1"/>
          </p:cNvSpPr>
          <p:nvPr>
            <p:ph type="ftr" sz="quarter" idx="3"/>
          </p:nvPr>
        </p:nvSpPr>
        <p:spPr>
          <a:xfrm>
            <a:off x="624000" y="6145200"/>
            <a:ext cx="7200000" cy="162000"/>
          </a:xfrm>
          <a:prstGeom prst="rect">
            <a:avLst/>
          </a:prstGeom>
        </p:spPr>
        <p:txBody>
          <a:bodyPr lIns="91430" tIns="0" rIns="91430" bIns="0"/>
          <a:lstStyle>
            <a:lvl1pPr algn="l">
              <a:defRPr sz="1000">
                <a:solidFill>
                  <a:schemeClr val="tx1">
                    <a:lumMod val="75000"/>
                    <a:lumOff val="25000"/>
                  </a:schemeClr>
                </a:solidFill>
              </a:defRPr>
            </a:lvl1pPr>
          </a:lstStyle>
          <a:p>
            <a:endParaRPr lang="de-DE" dirty="0">
              <a:solidFill>
                <a:srgbClr val="000000">
                  <a:lumMod val="75000"/>
                  <a:lumOff val="25000"/>
                </a:srgbClr>
              </a:solidFill>
            </a:endParaRPr>
          </a:p>
        </p:txBody>
      </p:sp>
      <p:sp>
        <p:nvSpPr>
          <p:cNvPr id="10" name="Rechteck 9"/>
          <p:cNvSpPr/>
          <p:nvPr userDrawn="1"/>
        </p:nvSpPr>
        <p:spPr>
          <a:xfrm>
            <a:off x="624000" y="233999"/>
            <a:ext cx="72000" cy="180000"/>
          </a:xfrm>
          <a:prstGeom prst="rect">
            <a:avLst/>
          </a:prstGeom>
          <a:solidFill>
            <a:srgbClr val="0062A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rtlCol="0" anchor="ctr"/>
          <a:lstStyle/>
          <a:p>
            <a:pPr algn="ctr"/>
            <a:endParaRPr lang="de-DE" sz="1800"/>
          </a:p>
        </p:txBody>
      </p:sp>
    </p:spTree>
    <p:extLst>
      <p:ext uri="{BB962C8B-B14F-4D97-AF65-F5344CB8AC3E}">
        <p14:creationId xmlns:p14="http://schemas.microsoft.com/office/powerpoint/2010/main" val="2843899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zeiliger Titel und zwei Inhalte (Bild/Grafik)">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24000" y="147600"/>
            <a:ext cx="10944000" cy="652582"/>
          </a:xfrm>
        </p:spPr>
        <p:txBody>
          <a:bodyPr>
            <a:noAutofit/>
          </a:bodyPr>
          <a:lstStyle>
            <a:lvl1pPr algn="l">
              <a:lnSpc>
                <a:spcPts val="2200"/>
              </a:lnSpc>
              <a:defRPr sz="2000" b="1"/>
            </a:lvl1pPr>
          </a:lstStyle>
          <a:p>
            <a:r>
              <a:rPr lang="de-DE" dirty="0" smtClean="0"/>
              <a:t>Präsentationsvorlage</a:t>
            </a:r>
            <a:br>
              <a:rPr lang="de-DE" dirty="0" smtClean="0"/>
            </a:br>
            <a:r>
              <a:rPr lang="de-DE" dirty="0" smtClean="0"/>
              <a:t>Inhaltsfolie mit 2 Spalten (Bild/Grafik und Aufzählungsebenen)</a:t>
            </a:r>
            <a:endParaRPr lang="de-DE" dirty="0"/>
          </a:p>
        </p:txBody>
      </p:sp>
      <p:sp>
        <p:nvSpPr>
          <p:cNvPr id="16" name="Inhaltsplatzhalter 15"/>
          <p:cNvSpPr>
            <a:spLocks noGrp="1"/>
          </p:cNvSpPr>
          <p:nvPr>
            <p:ph sz="quarter" idx="16" hasCustomPrompt="1"/>
          </p:nvPr>
        </p:nvSpPr>
        <p:spPr>
          <a:xfrm>
            <a:off x="528000" y="1170000"/>
            <a:ext cx="5318400" cy="4518000"/>
          </a:xfrm>
        </p:spPr>
        <p:txBody>
          <a:bodyPr>
            <a:normAutofit/>
          </a:bodyPr>
          <a:lstStyle>
            <a:lvl1pPr marL="0" indent="0">
              <a:spcBef>
                <a:spcPts val="0"/>
              </a:spcBef>
              <a:buNone/>
              <a:defRPr sz="1800"/>
            </a:lvl1pPr>
          </a:lstStyle>
          <a:p>
            <a:pPr lvl="0"/>
            <a:r>
              <a:rPr lang="de-DE" dirty="0" smtClean="0"/>
              <a:t>Bild/Grafik o. ä. durch Klicken hinzufügen</a:t>
            </a:r>
            <a:endParaRPr lang="de-DE" dirty="0"/>
          </a:p>
        </p:txBody>
      </p:sp>
      <p:sp>
        <p:nvSpPr>
          <p:cNvPr id="14" name="Textplatzhalter 18"/>
          <p:cNvSpPr>
            <a:spLocks noGrp="1"/>
          </p:cNvSpPr>
          <p:nvPr>
            <p:ph type="body" sz="quarter" idx="15" hasCustomPrompt="1"/>
          </p:nvPr>
        </p:nvSpPr>
        <p:spPr>
          <a:xfrm>
            <a:off x="6158400" y="1170000"/>
            <a:ext cx="5318400" cy="4518000"/>
          </a:xfrm>
        </p:spPr>
        <p:txBody>
          <a:bodyPr>
            <a:normAutofit/>
          </a:bodyPr>
          <a:lstStyle>
            <a:lvl1pPr marL="159642" indent="-159642">
              <a:spcBef>
                <a:spcPts val="443"/>
              </a:spcBef>
              <a:buFont typeface="Arial" pitchFamily="34" charset="0"/>
              <a:buChar char="−"/>
              <a:defRPr sz="1800" baseline="0"/>
            </a:lvl1pPr>
            <a:lvl2pPr marL="319285" indent="-159642">
              <a:spcBef>
                <a:spcPts val="443"/>
              </a:spcBef>
              <a:buFont typeface="Arial" pitchFamily="34" charset="0"/>
              <a:buChar char="•"/>
              <a:defRPr sz="1800"/>
            </a:lvl2pPr>
            <a:lvl3pPr marL="478927" indent="-159642">
              <a:spcBef>
                <a:spcPts val="443"/>
              </a:spcBef>
              <a:buFont typeface="Arial" pitchFamily="34" charset="0"/>
              <a:buChar char="∙"/>
              <a:defRPr sz="1800"/>
            </a:lvl3pPr>
            <a:lvl4pPr>
              <a:buFont typeface="Symbol" pitchFamily="18" charset="2"/>
              <a:buChar char="-"/>
              <a:defRPr sz="1800"/>
            </a:lvl4pPr>
            <a:lvl5pPr>
              <a:defRPr sz="1800"/>
            </a:lvl5pPr>
            <a:lvl6pPr>
              <a:defRPr sz="1800"/>
            </a:lvl6pPr>
          </a:lstStyle>
          <a:p>
            <a:pPr lvl="0"/>
            <a:r>
              <a:rPr lang="de-DE" dirty="0" smtClean="0"/>
              <a:t>Erste Ebene</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p:txBody>
      </p:sp>
      <p:sp>
        <p:nvSpPr>
          <p:cNvPr id="11" name="Rechteck 10"/>
          <p:cNvSpPr/>
          <p:nvPr/>
        </p:nvSpPr>
        <p:spPr>
          <a:xfrm>
            <a:off x="624000" y="234000"/>
            <a:ext cx="72000" cy="468000"/>
          </a:xfrm>
          <a:prstGeom prst="rect">
            <a:avLst/>
          </a:prstGeom>
          <a:solidFill>
            <a:srgbClr val="0062A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rtlCol="0" anchor="ctr"/>
          <a:lstStyle/>
          <a:p>
            <a:pPr algn="ctr"/>
            <a:endParaRPr lang="de-DE" sz="1800">
              <a:solidFill>
                <a:srgbClr val="FFFFFF"/>
              </a:solidFill>
            </a:endParaRPr>
          </a:p>
        </p:txBody>
      </p:sp>
      <p:sp>
        <p:nvSpPr>
          <p:cNvPr id="10" name="Rechteck 9"/>
          <p:cNvSpPr/>
          <p:nvPr userDrawn="1"/>
        </p:nvSpPr>
        <p:spPr>
          <a:xfrm>
            <a:off x="624000" y="6156000"/>
            <a:ext cx="72000" cy="468000"/>
          </a:xfrm>
          <a:prstGeom prst="rect">
            <a:avLst/>
          </a:prstGeom>
          <a:solidFill>
            <a:srgbClr val="0062A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rtlCol="0" anchor="ctr"/>
          <a:lstStyle/>
          <a:p>
            <a:pPr algn="ctr"/>
            <a:endParaRPr lang="de-DE" sz="1800">
              <a:solidFill>
                <a:srgbClr val="FFFFFF"/>
              </a:solidFill>
            </a:endParaRPr>
          </a:p>
        </p:txBody>
      </p:sp>
      <p:sp>
        <p:nvSpPr>
          <p:cNvPr id="18" name="Foliennummernplatzhalter 14"/>
          <p:cNvSpPr>
            <a:spLocks noGrp="1"/>
          </p:cNvSpPr>
          <p:nvPr>
            <p:ph type="sldNum" sz="quarter" idx="4"/>
          </p:nvPr>
        </p:nvSpPr>
        <p:spPr>
          <a:xfrm>
            <a:off x="624000" y="6490800"/>
            <a:ext cx="2880000" cy="162000"/>
          </a:xfrm>
          <a:prstGeom prst="rect">
            <a:avLst/>
          </a:prstGeom>
        </p:spPr>
        <p:txBody>
          <a:bodyPr lIns="91430" tIns="0" rIns="91430" bIns="0"/>
          <a:lstStyle>
            <a:lvl1pPr algn="l">
              <a:defRPr sz="1000" b="1">
                <a:solidFill>
                  <a:schemeClr val="tx1">
                    <a:lumMod val="75000"/>
                    <a:lumOff val="25000"/>
                  </a:schemeClr>
                </a:solidFill>
              </a:defRPr>
            </a:lvl1pPr>
          </a:lstStyle>
          <a:p>
            <a:r>
              <a:rPr lang="de-DE" dirty="0" smtClean="0">
                <a:solidFill>
                  <a:srgbClr val="000000">
                    <a:lumMod val="75000"/>
                    <a:lumOff val="25000"/>
                  </a:srgbClr>
                </a:solidFill>
              </a:rPr>
              <a:t>Seite </a:t>
            </a:r>
            <a:fld id="{795659D1-D435-4DC4-B545-657E7139435F}" type="slidenum">
              <a:rPr lang="de-DE" smtClean="0">
                <a:solidFill>
                  <a:srgbClr val="000000">
                    <a:lumMod val="75000"/>
                    <a:lumOff val="25000"/>
                  </a:srgbClr>
                </a:solidFill>
              </a:rPr>
              <a:pPr/>
              <a:t>‹Nr.›</a:t>
            </a:fld>
            <a:endParaRPr lang="de-DE" dirty="0">
              <a:solidFill>
                <a:srgbClr val="000000">
                  <a:lumMod val="75000"/>
                  <a:lumOff val="25000"/>
                </a:srgbClr>
              </a:solidFill>
            </a:endParaRPr>
          </a:p>
        </p:txBody>
      </p:sp>
      <p:sp>
        <p:nvSpPr>
          <p:cNvPr id="19" name="Datumsplatzhalter 13"/>
          <p:cNvSpPr>
            <a:spLocks noGrp="1"/>
          </p:cNvSpPr>
          <p:nvPr>
            <p:ph type="dt" sz="half" idx="2"/>
          </p:nvPr>
        </p:nvSpPr>
        <p:spPr>
          <a:xfrm>
            <a:off x="624000" y="6314400"/>
            <a:ext cx="2880000" cy="162000"/>
          </a:xfrm>
          <a:prstGeom prst="rect">
            <a:avLst/>
          </a:prstGeom>
        </p:spPr>
        <p:txBody>
          <a:bodyPr lIns="91430" tIns="0" rIns="91430" bIns="0"/>
          <a:lstStyle>
            <a:lvl1pPr algn="l">
              <a:defRPr sz="1000">
                <a:solidFill>
                  <a:schemeClr val="tx1">
                    <a:lumMod val="75000"/>
                    <a:lumOff val="25000"/>
                  </a:schemeClr>
                </a:solidFill>
              </a:defRPr>
            </a:lvl1pPr>
          </a:lstStyle>
          <a:p>
            <a:fld id="{2985BB51-9E9B-45B0-A8FD-6422C5EE70B8}" type="datetime4">
              <a:rPr lang="de-DE" smtClean="0">
                <a:solidFill>
                  <a:srgbClr val="000000">
                    <a:lumMod val="75000"/>
                    <a:lumOff val="25000"/>
                  </a:srgbClr>
                </a:solidFill>
              </a:rPr>
              <a:t>20. März 2023</a:t>
            </a:fld>
            <a:endParaRPr lang="de-DE" dirty="0">
              <a:solidFill>
                <a:srgbClr val="000000">
                  <a:lumMod val="75000"/>
                  <a:lumOff val="25000"/>
                </a:srgbClr>
              </a:solidFill>
            </a:endParaRPr>
          </a:p>
        </p:txBody>
      </p:sp>
      <p:sp>
        <p:nvSpPr>
          <p:cNvPr id="20" name="Fußzeilenplatzhalter 15"/>
          <p:cNvSpPr>
            <a:spLocks noGrp="1"/>
          </p:cNvSpPr>
          <p:nvPr>
            <p:ph type="ftr" sz="quarter" idx="3"/>
          </p:nvPr>
        </p:nvSpPr>
        <p:spPr>
          <a:xfrm>
            <a:off x="624000" y="6145200"/>
            <a:ext cx="7200000" cy="162000"/>
          </a:xfrm>
          <a:prstGeom prst="rect">
            <a:avLst/>
          </a:prstGeom>
        </p:spPr>
        <p:txBody>
          <a:bodyPr lIns="91430" tIns="0" rIns="91430" bIns="0"/>
          <a:lstStyle>
            <a:lvl1pPr algn="l">
              <a:defRPr sz="1000">
                <a:solidFill>
                  <a:schemeClr val="tx1">
                    <a:lumMod val="75000"/>
                    <a:lumOff val="25000"/>
                  </a:schemeClr>
                </a:solidFill>
              </a:defRPr>
            </a:lvl1pPr>
          </a:lstStyle>
          <a:p>
            <a:endParaRPr lang="de-DE" dirty="0">
              <a:solidFill>
                <a:srgbClr val="000000">
                  <a:lumMod val="75000"/>
                  <a:lumOff val="25000"/>
                </a:srgbClr>
              </a:solidFill>
            </a:endParaRPr>
          </a:p>
        </p:txBody>
      </p:sp>
    </p:spTree>
    <p:extLst>
      <p:ext uri="{BB962C8B-B14F-4D97-AF65-F5344CB8AC3E}">
        <p14:creationId xmlns:p14="http://schemas.microsoft.com/office/powerpoint/2010/main" val="1114219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zeiliger Titel und zwei Inhalte (Bild/Grafik)">
    <p:spTree>
      <p:nvGrpSpPr>
        <p:cNvPr id="1" name=""/>
        <p:cNvGrpSpPr/>
        <p:nvPr/>
      </p:nvGrpSpPr>
      <p:grpSpPr>
        <a:xfrm>
          <a:off x="0" y="0"/>
          <a:ext cx="0" cy="0"/>
          <a:chOff x="0" y="0"/>
          <a:chExt cx="0" cy="0"/>
        </a:xfrm>
      </p:grpSpPr>
      <p:sp>
        <p:nvSpPr>
          <p:cNvPr id="16" name="Inhaltsplatzhalter 15"/>
          <p:cNvSpPr>
            <a:spLocks noGrp="1"/>
          </p:cNvSpPr>
          <p:nvPr>
            <p:ph sz="quarter" idx="16" hasCustomPrompt="1"/>
          </p:nvPr>
        </p:nvSpPr>
        <p:spPr>
          <a:xfrm>
            <a:off x="528000" y="1170000"/>
            <a:ext cx="5318400" cy="4518000"/>
          </a:xfrm>
        </p:spPr>
        <p:txBody>
          <a:bodyPr>
            <a:normAutofit/>
          </a:bodyPr>
          <a:lstStyle>
            <a:lvl1pPr marL="0" indent="0">
              <a:spcBef>
                <a:spcPts val="0"/>
              </a:spcBef>
              <a:buNone/>
              <a:defRPr sz="1800"/>
            </a:lvl1pPr>
          </a:lstStyle>
          <a:p>
            <a:pPr lvl="0"/>
            <a:r>
              <a:rPr lang="de-DE" dirty="0" smtClean="0"/>
              <a:t>Bild/Grafik o. ä. durch Klicken hinzufügen</a:t>
            </a:r>
            <a:endParaRPr lang="de-DE" dirty="0"/>
          </a:p>
        </p:txBody>
      </p:sp>
      <p:sp>
        <p:nvSpPr>
          <p:cNvPr id="14" name="Textplatzhalter 18"/>
          <p:cNvSpPr>
            <a:spLocks noGrp="1"/>
          </p:cNvSpPr>
          <p:nvPr>
            <p:ph type="body" sz="quarter" idx="15" hasCustomPrompt="1"/>
          </p:nvPr>
        </p:nvSpPr>
        <p:spPr>
          <a:xfrm>
            <a:off x="6158400" y="1170000"/>
            <a:ext cx="5318400" cy="4518000"/>
          </a:xfrm>
        </p:spPr>
        <p:txBody>
          <a:bodyPr>
            <a:normAutofit/>
          </a:bodyPr>
          <a:lstStyle>
            <a:lvl1pPr marL="159642" indent="-159642">
              <a:spcBef>
                <a:spcPts val="443"/>
              </a:spcBef>
              <a:buFont typeface="Arial" pitchFamily="34" charset="0"/>
              <a:buChar char="−"/>
              <a:defRPr sz="1800" baseline="0"/>
            </a:lvl1pPr>
            <a:lvl2pPr marL="319285" indent="-159642">
              <a:spcBef>
                <a:spcPts val="443"/>
              </a:spcBef>
              <a:buFont typeface="Arial" pitchFamily="34" charset="0"/>
              <a:buChar char="•"/>
              <a:defRPr sz="1800"/>
            </a:lvl2pPr>
            <a:lvl3pPr marL="478927" indent="-159642">
              <a:spcBef>
                <a:spcPts val="443"/>
              </a:spcBef>
              <a:buFont typeface="Arial" pitchFamily="34" charset="0"/>
              <a:buChar char="∙"/>
              <a:defRPr sz="1800"/>
            </a:lvl3pPr>
            <a:lvl4pPr>
              <a:buFont typeface="Symbol" pitchFamily="18" charset="2"/>
              <a:buChar char="-"/>
              <a:defRPr sz="1800"/>
            </a:lvl4pPr>
            <a:lvl5pPr>
              <a:defRPr sz="1800"/>
            </a:lvl5pPr>
            <a:lvl6pPr>
              <a:defRPr sz="1800"/>
            </a:lvl6pPr>
          </a:lstStyle>
          <a:p>
            <a:pPr lvl="0"/>
            <a:r>
              <a:rPr lang="de-DE" dirty="0" smtClean="0"/>
              <a:t>Erste Ebene</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p:txBody>
      </p:sp>
      <p:sp>
        <p:nvSpPr>
          <p:cNvPr id="12" name="Titel 1"/>
          <p:cNvSpPr>
            <a:spLocks noGrp="1"/>
          </p:cNvSpPr>
          <p:nvPr>
            <p:ph type="title" hasCustomPrompt="1"/>
          </p:nvPr>
        </p:nvSpPr>
        <p:spPr>
          <a:xfrm>
            <a:off x="624000" y="147600"/>
            <a:ext cx="10944000" cy="345600"/>
          </a:xfrm>
          <a:prstGeom prst="rect">
            <a:avLst/>
          </a:prstGeom>
        </p:spPr>
        <p:txBody>
          <a:bodyPr>
            <a:noAutofit/>
          </a:bodyPr>
          <a:lstStyle>
            <a:lvl1pPr>
              <a:defRPr sz="2000" baseline="0"/>
            </a:lvl1pPr>
          </a:lstStyle>
          <a:p>
            <a:r>
              <a:rPr lang="de-DE" dirty="0" smtClean="0"/>
              <a:t>Präsentationsvorlage – Inhaltsfolie mit 1zeiligem Titel</a:t>
            </a:r>
            <a:endParaRPr lang="de-DE" dirty="0"/>
          </a:p>
        </p:txBody>
      </p:sp>
      <p:sp>
        <p:nvSpPr>
          <p:cNvPr id="10" name="Rechteck 9"/>
          <p:cNvSpPr/>
          <p:nvPr userDrawn="1"/>
        </p:nvSpPr>
        <p:spPr>
          <a:xfrm>
            <a:off x="624000" y="6156000"/>
            <a:ext cx="72000" cy="468000"/>
          </a:xfrm>
          <a:prstGeom prst="rect">
            <a:avLst/>
          </a:prstGeom>
          <a:solidFill>
            <a:srgbClr val="0062A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rtlCol="0" anchor="ctr"/>
          <a:lstStyle/>
          <a:p>
            <a:pPr algn="ctr"/>
            <a:endParaRPr lang="de-DE" sz="1800">
              <a:solidFill>
                <a:srgbClr val="FFFFFF"/>
              </a:solidFill>
            </a:endParaRPr>
          </a:p>
        </p:txBody>
      </p:sp>
      <p:sp>
        <p:nvSpPr>
          <p:cNvPr id="19" name="Foliennummernplatzhalter 14"/>
          <p:cNvSpPr>
            <a:spLocks noGrp="1"/>
          </p:cNvSpPr>
          <p:nvPr>
            <p:ph type="sldNum" sz="quarter" idx="4"/>
          </p:nvPr>
        </p:nvSpPr>
        <p:spPr>
          <a:xfrm>
            <a:off x="624000" y="6490800"/>
            <a:ext cx="2880000" cy="162000"/>
          </a:xfrm>
          <a:prstGeom prst="rect">
            <a:avLst/>
          </a:prstGeom>
        </p:spPr>
        <p:txBody>
          <a:bodyPr lIns="91430" tIns="0" rIns="91430" bIns="0"/>
          <a:lstStyle>
            <a:lvl1pPr algn="l">
              <a:defRPr sz="1000" b="1">
                <a:solidFill>
                  <a:schemeClr val="tx1">
                    <a:lumMod val="75000"/>
                    <a:lumOff val="25000"/>
                  </a:schemeClr>
                </a:solidFill>
              </a:defRPr>
            </a:lvl1pPr>
          </a:lstStyle>
          <a:p>
            <a:r>
              <a:rPr lang="de-DE" dirty="0" smtClean="0">
                <a:solidFill>
                  <a:srgbClr val="000000">
                    <a:lumMod val="75000"/>
                    <a:lumOff val="25000"/>
                  </a:srgbClr>
                </a:solidFill>
              </a:rPr>
              <a:t>Seite </a:t>
            </a:r>
            <a:fld id="{795659D1-D435-4DC4-B545-657E7139435F}" type="slidenum">
              <a:rPr lang="de-DE" smtClean="0">
                <a:solidFill>
                  <a:srgbClr val="000000">
                    <a:lumMod val="75000"/>
                    <a:lumOff val="25000"/>
                  </a:srgbClr>
                </a:solidFill>
              </a:rPr>
              <a:pPr/>
              <a:t>‹Nr.›</a:t>
            </a:fld>
            <a:endParaRPr lang="de-DE" dirty="0">
              <a:solidFill>
                <a:srgbClr val="000000">
                  <a:lumMod val="75000"/>
                  <a:lumOff val="25000"/>
                </a:srgbClr>
              </a:solidFill>
            </a:endParaRPr>
          </a:p>
        </p:txBody>
      </p:sp>
      <p:sp>
        <p:nvSpPr>
          <p:cNvPr id="20" name="Datumsplatzhalter 13"/>
          <p:cNvSpPr>
            <a:spLocks noGrp="1"/>
          </p:cNvSpPr>
          <p:nvPr>
            <p:ph type="dt" sz="half" idx="2"/>
          </p:nvPr>
        </p:nvSpPr>
        <p:spPr>
          <a:xfrm>
            <a:off x="624000" y="6314400"/>
            <a:ext cx="2880000" cy="162000"/>
          </a:xfrm>
          <a:prstGeom prst="rect">
            <a:avLst/>
          </a:prstGeom>
        </p:spPr>
        <p:txBody>
          <a:bodyPr lIns="91430" tIns="0" rIns="91430" bIns="0"/>
          <a:lstStyle>
            <a:lvl1pPr algn="l">
              <a:defRPr sz="1000">
                <a:solidFill>
                  <a:schemeClr val="tx1">
                    <a:lumMod val="75000"/>
                    <a:lumOff val="25000"/>
                  </a:schemeClr>
                </a:solidFill>
              </a:defRPr>
            </a:lvl1pPr>
          </a:lstStyle>
          <a:p>
            <a:fld id="{CE8A3B21-9444-4105-AD53-D6ED6972D20A}" type="datetime4">
              <a:rPr lang="de-DE" smtClean="0">
                <a:solidFill>
                  <a:srgbClr val="000000">
                    <a:lumMod val="75000"/>
                    <a:lumOff val="25000"/>
                  </a:srgbClr>
                </a:solidFill>
              </a:rPr>
              <a:t>20. März 2023</a:t>
            </a:fld>
            <a:endParaRPr lang="de-DE" dirty="0">
              <a:solidFill>
                <a:srgbClr val="000000">
                  <a:lumMod val="75000"/>
                  <a:lumOff val="25000"/>
                </a:srgbClr>
              </a:solidFill>
            </a:endParaRPr>
          </a:p>
        </p:txBody>
      </p:sp>
      <p:sp>
        <p:nvSpPr>
          <p:cNvPr id="21" name="Fußzeilenplatzhalter 15"/>
          <p:cNvSpPr>
            <a:spLocks noGrp="1"/>
          </p:cNvSpPr>
          <p:nvPr>
            <p:ph type="ftr" sz="quarter" idx="3"/>
          </p:nvPr>
        </p:nvSpPr>
        <p:spPr>
          <a:xfrm>
            <a:off x="624000" y="6145200"/>
            <a:ext cx="7200000" cy="162000"/>
          </a:xfrm>
          <a:prstGeom prst="rect">
            <a:avLst/>
          </a:prstGeom>
        </p:spPr>
        <p:txBody>
          <a:bodyPr lIns="91430" tIns="0" rIns="91430" bIns="0"/>
          <a:lstStyle>
            <a:lvl1pPr algn="l">
              <a:defRPr sz="1000">
                <a:solidFill>
                  <a:schemeClr val="tx1">
                    <a:lumMod val="75000"/>
                    <a:lumOff val="25000"/>
                  </a:schemeClr>
                </a:solidFill>
              </a:defRPr>
            </a:lvl1pPr>
          </a:lstStyle>
          <a:p>
            <a:endParaRPr lang="de-DE" dirty="0">
              <a:solidFill>
                <a:srgbClr val="000000">
                  <a:lumMod val="75000"/>
                  <a:lumOff val="25000"/>
                </a:srgbClr>
              </a:solidFill>
            </a:endParaRPr>
          </a:p>
        </p:txBody>
      </p:sp>
      <p:sp>
        <p:nvSpPr>
          <p:cNvPr id="11" name="Rechteck 10"/>
          <p:cNvSpPr/>
          <p:nvPr userDrawn="1"/>
        </p:nvSpPr>
        <p:spPr>
          <a:xfrm>
            <a:off x="624000" y="233999"/>
            <a:ext cx="72000" cy="180000"/>
          </a:xfrm>
          <a:prstGeom prst="rect">
            <a:avLst/>
          </a:prstGeom>
          <a:solidFill>
            <a:srgbClr val="0062A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4" tIns="45707" rIns="91414" bIns="45707" rtlCol="0" anchor="ctr"/>
          <a:lstStyle/>
          <a:p>
            <a:pPr algn="ctr"/>
            <a:endParaRPr lang="de-DE" sz="1800"/>
          </a:p>
        </p:txBody>
      </p:sp>
    </p:spTree>
    <p:extLst>
      <p:ext uri="{BB962C8B-B14F-4D97-AF65-F5344CB8AC3E}">
        <p14:creationId xmlns:p14="http://schemas.microsoft.com/office/powerpoint/2010/main" val="9342385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24000" y="147601"/>
            <a:ext cx="10944000" cy="652555"/>
          </a:xfrm>
          <a:prstGeom prst="rect">
            <a:avLst/>
          </a:prstGeom>
        </p:spPr>
        <p:txBody>
          <a:bodyPr vert="horz" lIns="91414" tIns="45707" rIns="91414" bIns="45707" rtlCol="0" anchor="t">
            <a:normAutofit/>
          </a:bodyPr>
          <a:lstStyle/>
          <a:p>
            <a:r>
              <a:rPr lang="de-DE" dirty="0" smtClean="0"/>
              <a:t>Präsentationsvorlage</a:t>
            </a:r>
            <a:br>
              <a:rPr lang="de-DE" dirty="0" smtClean="0"/>
            </a:br>
            <a:r>
              <a:rPr lang="de-DE" dirty="0" smtClean="0"/>
              <a:t>zweizeilig</a:t>
            </a:r>
            <a:endParaRPr lang="de-DE" dirty="0"/>
          </a:p>
        </p:txBody>
      </p:sp>
      <p:sp>
        <p:nvSpPr>
          <p:cNvPr id="3" name="Textplatzhalter 2"/>
          <p:cNvSpPr>
            <a:spLocks noGrp="1"/>
          </p:cNvSpPr>
          <p:nvPr>
            <p:ph type="body" idx="1"/>
          </p:nvPr>
        </p:nvSpPr>
        <p:spPr>
          <a:xfrm>
            <a:off x="528000" y="1170000"/>
            <a:ext cx="10944000" cy="4518000"/>
          </a:xfrm>
          <a:prstGeom prst="rect">
            <a:avLst/>
          </a:prstGeom>
        </p:spPr>
        <p:txBody>
          <a:bodyPr vert="horz" lIns="91414" tIns="45707" rIns="91414" bIns="45707" rtlCol="0">
            <a:normAutofit/>
          </a:bodyPr>
          <a:lstStyle/>
          <a:p>
            <a:pPr lvl="0"/>
            <a:r>
              <a:rPr lang="de-DE" dirty="0" smtClean="0"/>
              <a:t>Erste Ebene</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a:p>
            <a:pPr lvl="5"/>
            <a:r>
              <a:rPr lang="de-DE" dirty="0" smtClean="0"/>
              <a:t>Sechste Ebene</a:t>
            </a:r>
          </a:p>
        </p:txBody>
      </p:sp>
      <p:sp>
        <p:nvSpPr>
          <p:cNvPr id="7" name="Foliennummernplatzhalter 14"/>
          <p:cNvSpPr>
            <a:spLocks noGrp="1"/>
          </p:cNvSpPr>
          <p:nvPr>
            <p:ph type="sldNum" sz="quarter" idx="4"/>
          </p:nvPr>
        </p:nvSpPr>
        <p:spPr>
          <a:xfrm>
            <a:off x="624000" y="6490800"/>
            <a:ext cx="2880000" cy="162000"/>
          </a:xfrm>
          <a:prstGeom prst="rect">
            <a:avLst/>
          </a:prstGeom>
        </p:spPr>
        <p:txBody>
          <a:bodyPr lIns="91430" tIns="0" rIns="91430" bIns="0"/>
          <a:lstStyle>
            <a:lvl1pPr algn="l">
              <a:defRPr sz="1000" b="1">
                <a:solidFill>
                  <a:schemeClr val="tx1">
                    <a:lumMod val="75000"/>
                    <a:lumOff val="25000"/>
                  </a:schemeClr>
                </a:solidFill>
              </a:defRPr>
            </a:lvl1pPr>
          </a:lstStyle>
          <a:p>
            <a:r>
              <a:rPr lang="de-DE" dirty="0" smtClean="0">
                <a:solidFill>
                  <a:srgbClr val="000000">
                    <a:lumMod val="75000"/>
                    <a:lumOff val="25000"/>
                  </a:srgbClr>
                </a:solidFill>
              </a:rPr>
              <a:t>Seite </a:t>
            </a:r>
            <a:fld id="{795659D1-D435-4DC4-B545-657E7139435F}" type="slidenum">
              <a:rPr lang="de-DE" smtClean="0">
                <a:solidFill>
                  <a:srgbClr val="000000">
                    <a:lumMod val="75000"/>
                    <a:lumOff val="25000"/>
                  </a:srgbClr>
                </a:solidFill>
              </a:rPr>
              <a:pPr/>
              <a:t>‹Nr.›</a:t>
            </a:fld>
            <a:endParaRPr lang="de-DE" dirty="0">
              <a:solidFill>
                <a:srgbClr val="000000">
                  <a:lumMod val="75000"/>
                  <a:lumOff val="25000"/>
                </a:srgbClr>
              </a:solidFill>
            </a:endParaRPr>
          </a:p>
        </p:txBody>
      </p:sp>
      <p:sp>
        <p:nvSpPr>
          <p:cNvPr id="8" name="Datumsplatzhalter 13"/>
          <p:cNvSpPr>
            <a:spLocks noGrp="1"/>
          </p:cNvSpPr>
          <p:nvPr>
            <p:ph type="dt" sz="half" idx="2"/>
          </p:nvPr>
        </p:nvSpPr>
        <p:spPr>
          <a:xfrm>
            <a:off x="624000" y="6314400"/>
            <a:ext cx="2880000" cy="162000"/>
          </a:xfrm>
          <a:prstGeom prst="rect">
            <a:avLst/>
          </a:prstGeom>
        </p:spPr>
        <p:txBody>
          <a:bodyPr lIns="91430" tIns="0" rIns="91430" bIns="0"/>
          <a:lstStyle>
            <a:lvl1pPr algn="l">
              <a:defRPr sz="1000">
                <a:solidFill>
                  <a:schemeClr val="tx1">
                    <a:lumMod val="75000"/>
                    <a:lumOff val="25000"/>
                  </a:schemeClr>
                </a:solidFill>
              </a:defRPr>
            </a:lvl1pPr>
          </a:lstStyle>
          <a:p>
            <a:fld id="{45E11E2B-5616-4EEF-A773-E259D8F296A4}" type="datetime4">
              <a:rPr lang="de-DE" smtClean="0">
                <a:solidFill>
                  <a:srgbClr val="000000">
                    <a:lumMod val="75000"/>
                    <a:lumOff val="25000"/>
                  </a:srgbClr>
                </a:solidFill>
              </a:rPr>
              <a:t>20. März 2023</a:t>
            </a:fld>
            <a:endParaRPr lang="de-DE" dirty="0">
              <a:solidFill>
                <a:srgbClr val="000000">
                  <a:lumMod val="75000"/>
                  <a:lumOff val="25000"/>
                </a:srgbClr>
              </a:solidFill>
            </a:endParaRPr>
          </a:p>
        </p:txBody>
      </p:sp>
      <p:sp>
        <p:nvSpPr>
          <p:cNvPr id="9" name="Fußzeilenplatzhalter 15"/>
          <p:cNvSpPr>
            <a:spLocks noGrp="1"/>
          </p:cNvSpPr>
          <p:nvPr>
            <p:ph type="ftr" sz="quarter" idx="3"/>
          </p:nvPr>
        </p:nvSpPr>
        <p:spPr>
          <a:xfrm>
            <a:off x="624000" y="6145200"/>
            <a:ext cx="7200000" cy="162000"/>
          </a:xfrm>
          <a:prstGeom prst="rect">
            <a:avLst/>
          </a:prstGeom>
        </p:spPr>
        <p:txBody>
          <a:bodyPr lIns="91430" tIns="0" rIns="91430" bIns="0"/>
          <a:lstStyle>
            <a:lvl1pPr algn="l">
              <a:defRPr sz="1000">
                <a:solidFill>
                  <a:schemeClr val="tx1">
                    <a:lumMod val="75000"/>
                    <a:lumOff val="25000"/>
                  </a:schemeClr>
                </a:solidFill>
              </a:defRPr>
            </a:lvl1pPr>
          </a:lstStyle>
          <a:p>
            <a:endParaRPr lang="de-DE" dirty="0">
              <a:solidFill>
                <a:srgbClr val="000000">
                  <a:lumMod val="75000"/>
                  <a:lumOff val="25000"/>
                </a:srgbClr>
              </a:solidFill>
            </a:endParaRPr>
          </a:p>
        </p:txBody>
      </p:sp>
    </p:spTree>
    <p:extLst>
      <p:ext uri="{BB962C8B-B14F-4D97-AF65-F5344CB8AC3E}">
        <p14:creationId xmlns:p14="http://schemas.microsoft.com/office/powerpoint/2010/main" val="606649078"/>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 id="2147483843" r:id="rId15"/>
    <p:sldLayoutId id="2147483872" r:id="rId16"/>
    <p:sldLayoutId id="2147483873" r:id="rId17"/>
  </p:sldLayoutIdLst>
  <p:hf hdr="0" dt="0"/>
  <p:txStyles>
    <p:titleStyle>
      <a:lvl1pPr algn="l" defTabSz="914141" rtl="0" eaLnBrk="1" latinLnBrk="0" hangingPunct="1">
        <a:lnSpc>
          <a:spcPts val="2200"/>
        </a:lnSpc>
        <a:spcBef>
          <a:spcPct val="0"/>
        </a:spcBef>
        <a:buNone/>
        <a:defRPr sz="2000" b="1"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159642" indent="-159642" algn="l" defTabSz="914141" rtl="0" eaLnBrk="1" latinLnBrk="0" hangingPunct="1">
        <a:spcBef>
          <a:spcPts val="443"/>
        </a:spcBef>
        <a:buFont typeface="Arial" pitchFamily="34" charset="0"/>
        <a:buChar char="−"/>
        <a:defRPr sz="1800" kern="1200" baseline="0">
          <a:solidFill>
            <a:schemeClr val="tx1"/>
          </a:solidFill>
          <a:latin typeface="+mn-lt"/>
          <a:ea typeface="+mn-ea"/>
          <a:cs typeface="+mn-cs"/>
        </a:defRPr>
      </a:lvl1pPr>
      <a:lvl2pPr marL="319285" indent="-159642" algn="l" defTabSz="914141" rtl="0" eaLnBrk="1" latinLnBrk="0" hangingPunct="1">
        <a:spcBef>
          <a:spcPts val="443"/>
        </a:spcBef>
        <a:buFont typeface="Arial" pitchFamily="34" charset="0"/>
        <a:buChar char="•"/>
        <a:defRPr sz="1800" kern="1200">
          <a:solidFill>
            <a:schemeClr val="tx1"/>
          </a:solidFill>
          <a:latin typeface="+mn-lt"/>
          <a:ea typeface="+mn-ea"/>
          <a:cs typeface="+mn-cs"/>
        </a:defRPr>
      </a:lvl2pPr>
      <a:lvl3pPr marL="478927" indent="-159642" algn="l" defTabSz="914141" rtl="0" eaLnBrk="1" latinLnBrk="0" hangingPunct="1">
        <a:spcBef>
          <a:spcPts val="443"/>
        </a:spcBef>
        <a:buFont typeface="Arial" pitchFamily="34" charset="0"/>
        <a:buChar char="∙"/>
        <a:defRPr sz="1800" kern="1200">
          <a:solidFill>
            <a:schemeClr val="tx1"/>
          </a:solidFill>
          <a:latin typeface="+mn-lt"/>
          <a:ea typeface="+mn-ea"/>
          <a:cs typeface="+mn-cs"/>
        </a:defRPr>
      </a:lvl3pPr>
      <a:lvl4pPr marL="665926" indent="-197978" algn="l" defTabSz="914141" rtl="0" eaLnBrk="1" latinLnBrk="0" hangingPunct="1">
        <a:spcBef>
          <a:spcPct val="20000"/>
        </a:spcBef>
        <a:buFont typeface="Symbol" pitchFamily="18" charset="2"/>
        <a:buChar char="-"/>
        <a:defRPr sz="1800" kern="1200">
          <a:solidFill>
            <a:schemeClr val="tx1"/>
          </a:solidFill>
          <a:latin typeface="+mn-lt"/>
          <a:ea typeface="+mn-ea"/>
          <a:cs typeface="+mn-cs"/>
        </a:defRPr>
      </a:lvl4pPr>
      <a:lvl5pPr marL="845906" indent="-158383" algn="l" defTabSz="914141"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1007888" indent="-158383" algn="l" defTabSz="914141"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0956" indent="-228535" algn="l" defTabSz="91414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026" indent="-228535" algn="l" defTabSz="91414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096" indent="-228535" algn="l" defTabSz="91414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141" rtl="0" eaLnBrk="1" latinLnBrk="0" hangingPunct="1">
        <a:defRPr sz="1800" kern="1200">
          <a:solidFill>
            <a:schemeClr val="tx1"/>
          </a:solidFill>
          <a:latin typeface="+mn-lt"/>
          <a:ea typeface="+mn-ea"/>
          <a:cs typeface="+mn-cs"/>
        </a:defRPr>
      </a:lvl1pPr>
      <a:lvl2pPr marL="457070" algn="l" defTabSz="914141" rtl="0" eaLnBrk="1" latinLnBrk="0" hangingPunct="1">
        <a:defRPr sz="1800" kern="1200">
          <a:solidFill>
            <a:schemeClr val="tx1"/>
          </a:solidFill>
          <a:latin typeface="+mn-lt"/>
          <a:ea typeface="+mn-ea"/>
          <a:cs typeface="+mn-cs"/>
        </a:defRPr>
      </a:lvl2pPr>
      <a:lvl3pPr marL="914141" algn="l" defTabSz="914141" rtl="0" eaLnBrk="1" latinLnBrk="0" hangingPunct="1">
        <a:defRPr sz="1800" kern="1200">
          <a:solidFill>
            <a:schemeClr val="tx1"/>
          </a:solidFill>
          <a:latin typeface="+mn-lt"/>
          <a:ea typeface="+mn-ea"/>
          <a:cs typeface="+mn-cs"/>
        </a:defRPr>
      </a:lvl3pPr>
      <a:lvl4pPr marL="1371210" algn="l" defTabSz="914141" rtl="0" eaLnBrk="1" latinLnBrk="0" hangingPunct="1">
        <a:defRPr sz="1800" kern="1200">
          <a:solidFill>
            <a:schemeClr val="tx1"/>
          </a:solidFill>
          <a:latin typeface="+mn-lt"/>
          <a:ea typeface="+mn-ea"/>
          <a:cs typeface="+mn-cs"/>
        </a:defRPr>
      </a:lvl4pPr>
      <a:lvl5pPr marL="1828280" algn="l" defTabSz="914141" rtl="0" eaLnBrk="1" latinLnBrk="0" hangingPunct="1">
        <a:defRPr sz="1800" kern="1200">
          <a:solidFill>
            <a:schemeClr val="tx1"/>
          </a:solidFill>
          <a:latin typeface="+mn-lt"/>
          <a:ea typeface="+mn-ea"/>
          <a:cs typeface="+mn-cs"/>
        </a:defRPr>
      </a:lvl5pPr>
      <a:lvl6pPr marL="2285350" algn="l" defTabSz="914141" rtl="0" eaLnBrk="1" latinLnBrk="0" hangingPunct="1">
        <a:defRPr sz="1800" kern="1200">
          <a:solidFill>
            <a:schemeClr val="tx1"/>
          </a:solidFill>
          <a:latin typeface="+mn-lt"/>
          <a:ea typeface="+mn-ea"/>
          <a:cs typeface="+mn-cs"/>
        </a:defRPr>
      </a:lvl6pPr>
      <a:lvl7pPr marL="2742421" algn="l" defTabSz="914141" rtl="0" eaLnBrk="1" latinLnBrk="0" hangingPunct="1">
        <a:defRPr sz="1800" kern="1200">
          <a:solidFill>
            <a:schemeClr val="tx1"/>
          </a:solidFill>
          <a:latin typeface="+mn-lt"/>
          <a:ea typeface="+mn-ea"/>
          <a:cs typeface="+mn-cs"/>
        </a:defRPr>
      </a:lvl7pPr>
      <a:lvl8pPr marL="3199491" algn="l" defTabSz="914141" rtl="0" eaLnBrk="1" latinLnBrk="0" hangingPunct="1">
        <a:defRPr sz="1800" kern="1200">
          <a:solidFill>
            <a:schemeClr val="tx1"/>
          </a:solidFill>
          <a:latin typeface="+mn-lt"/>
          <a:ea typeface="+mn-ea"/>
          <a:cs typeface="+mn-cs"/>
        </a:defRPr>
      </a:lvl8pPr>
      <a:lvl9pPr marL="3656561" algn="l" defTabSz="914141"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bundesbank.de/de/service/schule-und-bildung/geld-und-geldpolitik-online" TargetMode="External"/><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hyperlink" Target="https://www.bundesbank.de/de/bundesbank/geldmuseum/vortragsveranstaltungen" TargetMode="External"/><Relationship Id="rId4" Type="http://schemas.openxmlformats.org/officeDocument/2006/relationships/hyperlink" Target="https://www.bundesbank.de/de/service/schule-und-bildung/unterrichtsmaterialien"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file:///R:\Zentrale\Projekte\Daten\&#214;konomische%20Bildung-Grafiken%20intern\&#214;B2PR0001.png" TargetMode="External"/><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www.bundesbank.de/de/bundesbank/green-finance" TargetMode="Externa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1"/>
          <p:cNvSpPr txBox="1">
            <a:spLocks/>
          </p:cNvSpPr>
          <p:nvPr/>
        </p:nvSpPr>
        <p:spPr>
          <a:xfrm>
            <a:off x="873760" y="751840"/>
            <a:ext cx="10576560" cy="5628640"/>
          </a:xfrm>
          <a:prstGeom prst="rect">
            <a:avLst/>
          </a:prstGeom>
        </p:spPr>
        <p:txBody>
          <a:bodyPr vert="horz" lIns="91414" tIns="45707" rIns="91414" bIns="45707" rtlCol="0" anchor="t">
            <a:normAutofit/>
          </a:bodyPr>
          <a:lstStyle>
            <a:lvl1pPr algn="l" defTabSz="914141" rtl="0" eaLnBrk="1" latinLnBrk="0" hangingPunct="1">
              <a:lnSpc>
                <a:spcPts val="2200"/>
              </a:lnSpc>
              <a:spcBef>
                <a:spcPct val="0"/>
              </a:spcBef>
              <a:buNone/>
              <a:defRPr sz="2000" b="1"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de-DE" b="0" dirty="0"/>
              <a:t>Die Folien sind so konzipiert, dass Sie damit einen ca. </a:t>
            </a:r>
            <a:r>
              <a:rPr lang="de-DE" b="0" dirty="0" smtClean="0"/>
              <a:t>30 </a:t>
            </a:r>
            <a:r>
              <a:rPr lang="de-DE" b="0" dirty="0"/>
              <a:t>bis </a:t>
            </a:r>
            <a:r>
              <a:rPr lang="de-DE" b="0" dirty="0" smtClean="0"/>
              <a:t>45 minütigen </a:t>
            </a:r>
            <a:r>
              <a:rPr lang="de-DE" b="0" dirty="0"/>
              <a:t>Vortrag durchführen können. </a:t>
            </a:r>
            <a:br>
              <a:rPr lang="de-DE" b="0" dirty="0"/>
            </a:br>
            <a:r>
              <a:rPr lang="de-DE" b="0" dirty="0"/>
              <a:t/>
            </a:r>
            <a:br>
              <a:rPr lang="de-DE" b="0" dirty="0"/>
            </a:br>
            <a:r>
              <a:rPr lang="de-DE" b="0" dirty="0"/>
              <a:t>Natürlich besteht die </a:t>
            </a:r>
            <a:r>
              <a:rPr lang="de-DE" b="0" dirty="0" smtClean="0"/>
              <a:t>Möglichkeit, </a:t>
            </a:r>
            <a:r>
              <a:rPr lang="de-DE" b="0" dirty="0"/>
              <a:t>Ihren Vortrag anders aufzubauen oder mit eigenen Informationen zu ergänzen. Die Folien können Sie dabei selbstverständlich individuell animieren. </a:t>
            </a:r>
            <a:br>
              <a:rPr lang="de-DE" b="0" dirty="0"/>
            </a:br>
            <a:r>
              <a:rPr lang="de-DE" b="0" dirty="0"/>
              <a:t/>
            </a:r>
            <a:br>
              <a:rPr lang="de-DE" b="0" dirty="0"/>
            </a:br>
            <a:r>
              <a:rPr lang="de-DE" b="0" dirty="0"/>
              <a:t>Als ergänzende Vertiefung rund um diese Thematik empfehlen wir:</a:t>
            </a:r>
            <a:br>
              <a:rPr lang="de-DE" b="0" dirty="0"/>
            </a:br>
            <a:r>
              <a:rPr lang="de-DE" b="0" dirty="0"/>
              <a:t/>
            </a:r>
            <a:br>
              <a:rPr lang="de-DE" b="0" dirty="0"/>
            </a:br>
            <a:r>
              <a:rPr lang="de-DE" b="0" dirty="0"/>
              <a:t>- Buch „Geld und Geldpolitik“ in der Online-Version unter:</a:t>
            </a:r>
            <a:br>
              <a:rPr lang="de-DE" b="0" dirty="0"/>
            </a:br>
            <a:r>
              <a:rPr lang="de-DE" b="0" dirty="0">
                <a:hlinkClick r:id="rId3"/>
              </a:rPr>
              <a:t>https://www.bundesbank.de/de/service/schule-und-bildung/geld-und-geldpolitik-online</a:t>
            </a:r>
            <a:r>
              <a:rPr lang="de-DE" b="0" dirty="0"/>
              <a:t/>
            </a:r>
            <a:br>
              <a:rPr lang="de-DE" b="0" dirty="0"/>
            </a:br>
            <a:r>
              <a:rPr lang="de-DE" b="0" dirty="0"/>
              <a:t/>
            </a:r>
            <a:br>
              <a:rPr lang="de-DE" b="0" dirty="0"/>
            </a:br>
            <a:r>
              <a:rPr lang="de-DE" b="0" dirty="0"/>
              <a:t>- Weitere Unterrichtsmaterialien unter:</a:t>
            </a:r>
            <a:br>
              <a:rPr lang="de-DE" b="0" dirty="0"/>
            </a:br>
            <a:r>
              <a:rPr lang="de-DE" b="0" dirty="0">
                <a:hlinkClick r:id="rId4"/>
              </a:rPr>
              <a:t>https://www.bundesbank.de/de/service/schule-und-bildung/unterrichtsmaterialien</a:t>
            </a:r>
            <a:r>
              <a:rPr lang="de-DE" b="0" dirty="0"/>
              <a:t/>
            </a:r>
            <a:br>
              <a:rPr lang="de-DE" b="0" dirty="0"/>
            </a:br>
            <a:r>
              <a:rPr lang="de-DE" b="0" dirty="0"/>
              <a:t/>
            </a:r>
            <a:br>
              <a:rPr lang="de-DE" b="0" dirty="0"/>
            </a:br>
            <a:r>
              <a:rPr lang="de-DE" dirty="0"/>
              <a:t>Das Geldmuseum kommt zu Ihnen – Online-Vorträge:</a:t>
            </a:r>
            <a:br>
              <a:rPr lang="de-DE" dirty="0"/>
            </a:br>
            <a:r>
              <a:rPr lang="de-DE" b="0" dirty="0">
                <a:hlinkClick r:id="rId5"/>
              </a:rPr>
              <a:t>https://www.bundesbank.de/de/bundesbank/geldmuseum/vortragsveranstaltungen</a:t>
            </a:r>
            <a:endParaRPr lang="de-DE" dirty="0">
              <a:latin typeface="+mn-lt"/>
            </a:endParaRPr>
          </a:p>
        </p:txBody>
      </p:sp>
    </p:spTree>
    <p:extLst>
      <p:ext uri="{BB962C8B-B14F-4D97-AF65-F5344CB8AC3E}">
        <p14:creationId xmlns:p14="http://schemas.microsoft.com/office/powerpoint/2010/main" val="11972212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Kerngeschäftsfelder der Deutschen Bundesbank</a:t>
            </a:r>
            <a:br>
              <a:rPr lang="de-DE" dirty="0"/>
            </a:br>
            <a:r>
              <a:rPr lang="de-DE" b="0" dirty="0"/>
              <a:t>Bankenaufsicht</a:t>
            </a:r>
            <a:endParaRPr lang="de-DE" dirty="0"/>
          </a:p>
        </p:txBody>
      </p:sp>
      <p:sp>
        <p:nvSpPr>
          <p:cNvPr id="4" name="Foliennummernplatzhalter 3"/>
          <p:cNvSpPr>
            <a:spLocks noGrp="1"/>
          </p:cNvSpPr>
          <p:nvPr>
            <p:ph type="sldNum" sz="quarter" idx="4"/>
          </p:nvPr>
        </p:nvSpPr>
        <p:spPr/>
        <p:txBody>
          <a:bodyPr/>
          <a:lstStyle/>
          <a:p>
            <a:r>
              <a:rPr lang="de-DE" smtClean="0">
                <a:solidFill>
                  <a:srgbClr val="000000">
                    <a:lumMod val="75000"/>
                    <a:lumOff val="25000"/>
                  </a:srgbClr>
                </a:solidFill>
              </a:rPr>
              <a:t>Seite </a:t>
            </a:r>
            <a:fld id="{795659D1-D435-4DC4-B545-657E7139435F}" type="slidenum">
              <a:rPr lang="de-DE" smtClean="0">
                <a:solidFill>
                  <a:srgbClr val="000000">
                    <a:lumMod val="75000"/>
                    <a:lumOff val="25000"/>
                  </a:srgbClr>
                </a:solidFill>
              </a:rPr>
              <a:pPr/>
              <a:t>10</a:t>
            </a:fld>
            <a:endParaRPr lang="de-DE" dirty="0">
              <a:solidFill>
                <a:srgbClr val="000000">
                  <a:lumMod val="75000"/>
                  <a:lumOff val="25000"/>
                </a:srgbClr>
              </a:solidFill>
            </a:endParaRPr>
          </a:p>
        </p:txBody>
      </p:sp>
      <p:sp>
        <p:nvSpPr>
          <p:cNvPr id="6" name="Fußzeilenplatzhalter 5"/>
          <p:cNvSpPr>
            <a:spLocks noGrp="1"/>
          </p:cNvSpPr>
          <p:nvPr>
            <p:ph type="ftr" sz="quarter" idx="3"/>
          </p:nvPr>
        </p:nvSpPr>
        <p:spPr/>
        <p:txBody>
          <a:bodyPr/>
          <a:lstStyle/>
          <a:p>
            <a:endParaRPr lang="de-DE" dirty="0">
              <a:solidFill>
                <a:srgbClr val="000000">
                  <a:lumMod val="75000"/>
                  <a:lumOff val="25000"/>
                </a:srgbClr>
              </a:solidFill>
            </a:endParaRPr>
          </a:p>
        </p:txBody>
      </p:sp>
      <p:sp>
        <p:nvSpPr>
          <p:cNvPr id="7" name="Textplatzhalter 3"/>
          <p:cNvSpPr>
            <a:spLocks noGrp="1"/>
          </p:cNvSpPr>
          <p:nvPr>
            <p:ph type="body" sz="quarter" idx="15"/>
          </p:nvPr>
        </p:nvSpPr>
        <p:spPr>
          <a:xfrm>
            <a:off x="5072400" y="943200"/>
            <a:ext cx="7096482" cy="4518000"/>
          </a:xfrm>
        </p:spPr>
        <p:txBody>
          <a:bodyPr>
            <a:noAutofit/>
          </a:bodyPr>
          <a:lstStyle/>
          <a:p>
            <a:pPr marL="0" indent="0">
              <a:buNone/>
            </a:pPr>
            <a:r>
              <a:rPr lang="de-DE" b="1" dirty="0"/>
              <a:t>Effizienz und Stabilität </a:t>
            </a:r>
            <a:r>
              <a:rPr lang="de-DE" b="1" dirty="0" smtClean="0"/>
              <a:t>des Bankensystems sicherstellen</a:t>
            </a:r>
          </a:p>
          <a:p>
            <a:pPr marL="0" indent="0">
              <a:buNone/>
            </a:pPr>
            <a:endParaRPr lang="de-DE" b="1" dirty="0"/>
          </a:p>
          <a:p>
            <a:r>
              <a:rPr lang="de-DE" dirty="0" smtClean="0"/>
              <a:t>Innerhalb </a:t>
            </a:r>
            <a:r>
              <a:rPr lang="de-DE" dirty="0"/>
              <a:t>der </a:t>
            </a:r>
            <a:r>
              <a:rPr lang="de-DE" dirty="0" smtClean="0"/>
              <a:t>einheitlichen Europäischen Bankenaufsicht bei </a:t>
            </a:r>
            <a:br>
              <a:rPr lang="de-DE" dirty="0" smtClean="0"/>
            </a:br>
            <a:r>
              <a:rPr lang="de-DE" dirty="0" smtClean="0"/>
              <a:t>der </a:t>
            </a:r>
            <a:r>
              <a:rPr lang="de-DE" dirty="0"/>
              <a:t>EZB (SSM) </a:t>
            </a:r>
            <a:r>
              <a:rPr lang="de-DE" dirty="0" smtClean="0"/>
              <a:t>und gemeinsam </a:t>
            </a:r>
            <a:r>
              <a:rPr lang="de-DE" dirty="0"/>
              <a:t>mit der </a:t>
            </a:r>
            <a:r>
              <a:rPr lang="de-DE" dirty="0" smtClean="0"/>
              <a:t>Bundesanstalt für Finanzdienstleistungsaufsicht (BaFin)</a:t>
            </a:r>
            <a:br>
              <a:rPr lang="de-DE" dirty="0" smtClean="0"/>
            </a:br>
            <a:endParaRPr lang="de-DE" dirty="0"/>
          </a:p>
          <a:p>
            <a:r>
              <a:rPr lang="de-DE" dirty="0" smtClean="0"/>
              <a:t>laufende </a:t>
            </a:r>
            <a:r>
              <a:rPr lang="de-DE" dirty="0"/>
              <a:t>Aufsicht </a:t>
            </a:r>
            <a:r>
              <a:rPr lang="de-DE" dirty="0" smtClean="0"/>
              <a:t>und Vor-Ort-Prüfungen</a:t>
            </a:r>
            <a:br>
              <a:rPr lang="de-DE" dirty="0" smtClean="0"/>
            </a:br>
            <a:endParaRPr lang="de-DE" dirty="0"/>
          </a:p>
          <a:p>
            <a:r>
              <a:rPr lang="de-DE" dirty="0" smtClean="0"/>
              <a:t>Weiterentwicklung </a:t>
            </a:r>
            <a:r>
              <a:rPr lang="de-DE" dirty="0" err="1" smtClean="0"/>
              <a:t>bankaufsichtlicher</a:t>
            </a:r>
            <a:r>
              <a:rPr lang="de-DE" dirty="0"/>
              <a:t> </a:t>
            </a:r>
            <a:r>
              <a:rPr lang="de-DE" dirty="0" smtClean="0"/>
              <a:t>Vorschriften in internationalen Gremien </a:t>
            </a:r>
            <a:r>
              <a:rPr lang="de-DE" dirty="0"/>
              <a:t>und nationale Umsetzung</a:t>
            </a:r>
          </a:p>
        </p:txBody>
      </p:sp>
      <p:pic>
        <p:nvPicPr>
          <p:cNvPr id="8" name="Inhaltsplatzhalter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3600" y="943200"/>
            <a:ext cx="4251251" cy="4975200"/>
          </a:xfrm>
          <a:prstGeom prst="rect">
            <a:avLst/>
          </a:prstGeom>
        </p:spPr>
      </p:pic>
    </p:spTree>
    <p:extLst>
      <p:ext uri="{BB962C8B-B14F-4D97-AF65-F5344CB8AC3E}">
        <p14:creationId xmlns:p14="http://schemas.microsoft.com/office/powerpoint/2010/main" val="10421346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Kerngeschäftsfelder der Deutschen </a:t>
            </a:r>
            <a:r>
              <a:rPr lang="de-DE" dirty="0" smtClean="0"/>
              <a:t>Bundesbank</a:t>
            </a:r>
            <a:br>
              <a:rPr lang="de-DE" dirty="0" smtClean="0"/>
            </a:br>
            <a:r>
              <a:rPr lang="de-DE" dirty="0" smtClean="0"/>
              <a:t> </a:t>
            </a:r>
            <a:r>
              <a:rPr lang="de-DE" b="0" dirty="0" smtClean="0"/>
              <a:t>Barer </a:t>
            </a:r>
            <a:r>
              <a:rPr lang="de-DE" b="0" dirty="0"/>
              <a:t>Zahlungsverkehr</a:t>
            </a:r>
            <a:endParaRPr lang="de-DE" dirty="0"/>
          </a:p>
        </p:txBody>
      </p:sp>
      <p:sp>
        <p:nvSpPr>
          <p:cNvPr id="4" name="Foliennummernplatzhalter 3"/>
          <p:cNvSpPr>
            <a:spLocks noGrp="1"/>
          </p:cNvSpPr>
          <p:nvPr>
            <p:ph type="sldNum" sz="quarter" idx="4"/>
          </p:nvPr>
        </p:nvSpPr>
        <p:spPr/>
        <p:txBody>
          <a:bodyPr/>
          <a:lstStyle/>
          <a:p>
            <a:r>
              <a:rPr lang="de-DE" smtClean="0">
                <a:solidFill>
                  <a:srgbClr val="000000">
                    <a:lumMod val="75000"/>
                    <a:lumOff val="25000"/>
                  </a:srgbClr>
                </a:solidFill>
              </a:rPr>
              <a:t>Seite </a:t>
            </a:r>
            <a:fld id="{795659D1-D435-4DC4-B545-657E7139435F}" type="slidenum">
              <a:rPr lang="de-DE" smtClean="0">
                <a:solidFill>
                  <a:srgbClr val="000000">
                    <a:lumMod val="75000"/>
                    <a:lumOff val="25000"/>
                  </a:srgbClr>
                </a:solidFill>
              </a:rPr>
              <a:pPr/>
              <a:t>11</a:t>
            </a:fld>
            <a:endParaRPr lang="de-DE" dirty="0">
              <a:solidFill>
                <a:srgbClr val="000000">
                  <a:lumMod val="75000"/>
                  <a:lumOff val="25000"/>
                </a:srgbClr>
              </a:solidFill>
            </a:endParaRPr>
          </a:p>
        </p:txBody>
      </p:sp>
      <p:sp>
        <p:nvSpPr>
          <p:cNvPr id="6" name="Fußzeilenplatzhalter 5"/>
          <p:cNvSpPr>
            <a:spLocks noGrp="1"/>
          </p:cNvSpPr>
          <p:nvPr>
            <p:ph type="ftr" sz="quarter" idx="3"/>
          </p:nvPr>
        </p:nvSpPr>
        <p:spPr/>
        <p:txBody>
          <a:bodyPr/>
          <a:lstStyle/>
          <a:p>
            <a:endParaRPr lang="de-DE" dirty="0">
              <a:solidFill>
                <a:srgbClr val="000000">
                  <a:lumMod val="75000"/>
                  <a:lumOff val="25000"/>
                </a:srgbClr>
              </a:solidFill>
            </a:endParaRPr>
          </a:p>
        </p:txBody>
      </p:sp>
      <p:sp>
        <p:nvSpPr>
          <p:cNvPr id="7" name="Textplatzhalter 3"/>
          <p:cNvSpPr>
            <a:spLocks noGrp="1"/>
          </p:cNvSpPr>
          <p:nvPr>
            <p:ph type="body" sz="quarter" idx="15"/>
          </p:nvPr>
        </p:nvSpPr>
        <p:spPr>
          <a:xfrm>
            <a:off x="5072400" y="943200"/>
            <a:ext cx="6429353" cy="4518000"/>
          </a:xfrm>
        </p:spPr>
        <p:txBody>
          <a:bodyPr>
            <a:noAutofit/>
          </a:bodyPr>
          <a:lstStyle/>
          <a:p>
            <a:pPr marL="0" indent="0">
              <a:buNone/>
            </a:pPr>
            <a:r>
              <a:rPr lang="de-DE" b="1" dirty="0"/>
              <a:t>Bargeldversorgung </a:t>
            </a:r>
            <a:r>
              <a:rPr lang="de-DE" b="1" dirty="0" smtClean="0"/>
              <a:t>der deutschen Wirtschaft</a:t>
            </a:r>
          </a:p>
          <a:p>
            <a:pPr marL="0" indent="0">
              <a:buNone/>
            </a:pPr>
            <a:endParaRPr lang="de-DE" b="1" dirty="0"/>
          </a:p>
          <a:p>
            <a:r>
              <a:rPr lang="de-DE" dirty="0" smtClean="0"/>
              <a:t>In-Umlauf-Bringen </a:t>
            </a:r>
            <a:r>
              <a:rPr lang="de-DE" dirty="0"/>
              <a:t>des </a:t>
            </a:r>
            <a:r>
              <a:rPr lang="de-DE" dirty="0" smtClean="0"/>
              <a:t>Bargelds</a:t>
            </a:r>
            <a:br>
              <a:rPr lang="de-DE" dirty="0" smtClean="0"/>
            </a:br>
            <a:r>
              <a:rPr lang="de-DE" dirty="0" smtClean="0"/>
              <a:t>• </a:t>
            </a:r>
            <a:r>
              <a:rPr lang="de-DE" dirty="0"/>
              <a:t>Banknoten: </a:t>
            </a:r>
            <a:r>
              <a:rPr lang="de-DE" dirty="0" smtClean="0"/>
              <a:t>Ausgabemonopol der Zentralbanken</a:t>
            </a:r>
            <a:br>
              <a:rPr lang="de-DE" dirty="0" smtClean="0"/>
            </a:br>
            <a:r>
              <a:rPr lang="de-DE" dirty="0" smtClean="0"/>
              <a:t>• </a:t>
            </a:r>
            <a:r>
              <a:rPr lang="de-DE" dirty="0"/>
              <a:t>Münzen: Staatliches „Münzregal</a:t>
            </a:r>
            <a:r>
              <a:rPr lang="de-DE" dirty="0" smtClean="0"/>
              <a:t>“</a:t>
            </a:r>
            <a:br>
              <a:rPr lang="de-DE" dirty="0" smtClean="0"/>
            </a:br>
            <a:endParaRPr lang="de-DE" dirty="0"/>
          </a:p>
          <a:p>
            <a:r>
              <a:rPr lang="de-DE" dirty="0" smtClean="0"/>
              <a:t>Prüfung </a:t>
            </a:r>
            <a:r>
              <a:rPr lang="de-DE" dirty="0"/>
              <a:t>auf Echtheit </a:t>
            </a:r>
            <a:r>
              <a:rPr lang="de-DE" dirty="0" smtClean="0"/>
              <a:t>und Umlauffähigkeit</a:t>
            </a:r>
            <a:br>
              <a:rPr lang="de-DE" dirty="0" smtClean="0"/>
            </a:br>
            <a:endParaRPr lang="de-DE" dirty="0"/>
          </a:p>
          <a:p>
            <a:r>
              <a:rPr lang="de-DE" dirty="0" smtClean="0"/>
              <a:t>DM-Tausch</a:t>
            </a:r>
            <a:br>
              <a:rPr lang="de-DE" dirty="0" smtClean="0"/>
            </a:br>
            <a:endParaRPr lang="de-DE" dirty="0"/>
          </a:p>
          <a:p>
            <a:r>
              <a:rPr lang="de-DE" dirty="0" smtClean="0"/>
              <a:t>Falschgeldprävention</a:t>
            </a:r>
            <a:endParaRPr lang="de-DE" dirty="0"/>
          </a:p>
        </p:txBody>
      </p:sp>
      <p:pic>
        <p:nvPicPr>
          <p:cNvPr id="8" name="Inhaltsplatzhalter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3600" y="943200"/>
            <a:ext cx="4251251" cy="4975200"/>
          </a:xfrm>
          <a:prstGeom prst="rect">
            <a:avLst/>
          </a:prstGeom>
        </p:spPr>
      </p:pic>
    </p:spTree>
    <p:extLst>
      <p:ext uri="{BB962C8B-B14F-4D97-AF65-F5344CB8AC3E}">
        <p14:creationId xmlns:p14="http://schemas.microsoft.com/office/powerpoint/2010/main" val="6130188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Kerngeschäftsfelder der Deutschen Bundesbank </a:t>
            </a:r>
            <a:r>
              <a:rPr lang="de-DE" dirty="0" smtClean="0"/>
              <a:t/>
            </a:r>
            <a:br>
              <a:rPr lang="de-DE" dirty="0" smtClean="0"/>
            </a:br>
            <a:r>
              <a:rPr lang="de-DE" b="0" dirty="0" smtClean="0"/>
              <a:t>Unbarer </a:t>
            </a:r>
            <a:r>
              <a:rPr lang="de-DE" b="0" dirty="0"/>
              <a:t>Zahlungsverkehr</a:t>
            </a:r>
            <a:endParaRPr lang="de-DE" dirty="0"/>
          </a:p>
        </p:txBody>
      </p:sp>
      <p:sp>
        <p:nvSpPr>
          <p:cNvPr id="4" name="Foliennummernplatzhalter 3"/>
          <p:cNvSpPr>
            <a:spLocks noGrp="1"/>
          </p:cNvSpPr>
          <p:nvPr>
            <p:ph type="sldNum" sz="quarter" idx="4"/>
          </p:nvPr>
        </p:nvSpPr>
        <p:spPr/>
        <p:txBody>
          <a:bodyPr/>
          <a:lstStyle/>
          <a:p>
            <a:r>
              <a:rPr lang="de-DE" smtClean="0">
                <a:solidFill>
                  <a:srgbClr val="000000">
                    <a:lumMod val="75000"/>
                    <a:lumOff val="25000"/>
                  </a:srgbClr>
                </a:solidFill>
              </a:rPr>
              <a:t>Seite </a:t>
            </a:r>
            <a:fld id="{795659D1-D435-4DC4-B545-657E7139435F}" type="slidenum">
              <a:rPr lang="de-DE" smtClean="0">
                <a:solidFill>
                  <a:srgbClr val="000000">
                    <a:lumMod val="75000"/>
                    <a:lumOff val="25000"/>
                  </a:srgbClr>
                </a:solidFill>
              </a:rPr>
              <a:pPr/>
              <a:t>12</a:t>
            </a:fld>
            <a:endParaRPr lang="de-DE" dirty="0">
              <a:solidFill>
                <a:srgbClr val="000000">
                  <a:lumMod val="75000"/>
                  <a:lumOff val="25000"/>
                </a:srgbClr>
              </a:solidFill>
            </a:endParaRPr>
          </a:p>
        </p:txBody>
      </p:sp>
      <p:sp>
        <p:nvSpPr>
          <p:cNvPr id="6" name="Fußzeilenplatzhalter 5"/>
          <p:cNvSpPr>
            <a:spLocks noGrp="1"/>
          </p:cNvSpPr>
          <p:nvPr>
            <p:ph type="ftr" sz="quarter" idx="3"/>
          </p:nvPr>
        </p:nvSpPr>
        <p:spPr/>
        <p:txBody>
          <a:bodyPr/>
          <a:lstStyle/>
          <a:p>
            <a:endParaRPr lang="de-DE" dirty="0">
              <a:solidFill>
                <a:srgbClr val="000000">
                  <a:lumMod val="75000"/>
                  <a:lumOff val="25000"/>
                </a:srgbClr>
              </a:solidFill>
            </a:endParaRPr>
          </a:p>
        </p:txBody>
      </p:sp>
      <p:sp>
        <p:nvSpPr>
          <p:cNvPr id="9" name="Textplatzhalter 3"/>
          <p:cNvSpPr>
            <a:spLocks noGrp="1"/>
          </p:cNvSpPr>
          <p:nvPr>
            <p:ph type="body" sz="quarter" idx="15"/>
          </p:nvPr>
        </p:nvSpPr>
        <p:spPr>
          <a:xfrm>
            <a:off x="5072400" y="943200"/>
            <a:ext cx="6805871" cy="4518000"/>
          </a:xfrm>
        </p:spPr>
        <p:txBody>
          <a:bodyPr>
            <a:noAutofit/>
          </a:bodyPr>
          <a:lstStyle/>
          <a:p>
            <a:pPr marL="0" indent="0">
              <a:buNone/>
            </a:pPr>
            <a:r>
              <a:rPr lang="de-DE" b="1" dirty="0"/>
              <a:t>Abwicklung des </a:t>
            </a:r>
            <a:r>
              <a:rPr lang="de-DE" b="1" dirty="0" smtClean="0"/>
              <a:t>unbaren Zahlungsverkehrs </a:t>
            </a:r>
            <a:r>
              <a:rPr lang="de-DE" b="1" dirty="0"/>
              <a:t>im </a:t>
            </a:r>
            <a:r>
              <a:rPr lang="de-DE" b="1" dirty="0" smtClean="0"/>
              <a:t>Inland </a:t>
            </a:r>
            <a:br>
              <a:rPr lang="de-DE" b="1" dirty="0" smtClean="0"/>
            </a:br>
            <a:r>
              <a:rPr lang="de-DE" b="1" dirty="0" smtClean="0"/>
              <a:t>und </a:t>
            </a:r>
            <a:r>
              <a:rPr lang="de-DE" b="1" dirty="0"/>
              <a:t>mit dem </a:t>
            </a:r>
            <a:r>
              <a:rPr lang="de-DE" b="1" dirty="0" smtClean="0"/>
              <a:t>Ausland</a:t>
            </a:r>
          </a:p>
          <a:p>
            <a:pPr marL="0" indent="0">
              <a:buNone/>
            </a:pPr>
            <a:endParaRPr lang="de-DE" b="1" dirty="0"/>
          </a:p>
          <a:p>
            <a:r>
              <a:rPr lang="de-DE" dirty="0" smtClean="0"/>
              <a:t>Bundesbank </a:t>
            </a:r>
            <a:r>
              <a:rPr lang="de-DE" dirty="0"/>
              <a:t>betreibt </a:t>
            </a:r>
            <a:r>
              <a:rPr lang="de-DE" dirty="0" smtClean="0"/>
              <a:t>eigene Systeme:</a:t>
            </a:r>
            <a:br>
              <a:rPr lang="de-DE" dirty="0" smtClean="0"/>
            </a:br>
            <a:r>
              <a:rPr lang="de-DE" dirty="0" smtClean="0"/>
              <a:t>• </a:t>
            </a:r>
            <a:r>
              <a:rPr lang="de-DE" dirty="0"/>
              <a:t>Target </a:t>
            </a:r>
            <a:r>
              <a:rPr lang="de-DE" dirty="0" smtClean="0"/>
              <a:t>2</a:t>
            </a:r>
            <a:br>
              <a:rPr lang="de-DE" dirty="0" smtClean="0"/>
            </a:br>
            <a:r>
              <a:rPr lang="de-DE" dirty="0" smtClean="0"/>
              <a:t>• </a:t>
            </a:r>
            <a:r>
              <a:rPr lang="de-DE" dirty="0"/>
              <a:t>SEPA-</a:t>
            </a:r>
            <a:r>
              <a:rPr lang="de-DE" dirty="0" err="1"/>
              <a:t>Clearer</a:t>
            </a:r>
            <a:r>
              <a:rPr lang="de-DE" dirty="0"/>
              <a:t> (EMZ</a:t>
            </a:r>
            <a:r>
              <a:rPr lang="de-DE" dirty="0" smtClean="0"/>
              <a:t>)</a:t>
            </a:r>
            <a:br>
              <a:rPr lang="de-DE" dirty="0" smtClean="0"/>
            </a:br>
            <a:endParaRPr lang="de-DE" dirty="0"/>
          </a:p>
          <a:p>
            <a:r>
              <a:rPr lang="de-DE" dirty="0" smtClean="0"/>
              <a:t>Überwachung des Zahlungsverkehrs</a:t>
            </a:r>
            <a:br>
              <a:rPr lang="de-DE" dirty="0" smtClean="0"/>
            </a:br>
            <a:endParaRPr lang="de-DE" dirty="0"/>
          </a:p>
          <a:p>
            <a:r>
              <a:rPr lang="de-DE" dirty="0" smtClean="0"/>
              <a:t>Weiterentwicklung </a:t>
            </a:r>
            <a:r>
              <a:rPr lang="de-DE" dirty="0"/>
              <a:t>des </a:t>
            </a:r>
            <a:r>
              <a:rPr lang="de-DE" dirty="0" smtClean="0"/>
              <a:t>europäischen Zahlungsverkehrs </a:t>
            </a:r>
            <a:br>
              <a:rPr lang="de-DE" dirty="0" smtClean="0"/>
            </a:br>
            <a:r>
              <a:rPr lang="de-DE" dirty="0" smtClean="0"/>
              <a:t>(z.B</a:t>
            </a:r>
            <a:r>
              <a:rPr lang="de-DE" dirty="0"/>
              <a:t>. </a:t>
            </a:r>
            <a:r>
              <a:rPr lang="de-DE" dirty="0" smtClean="0"/>
              <a:t>SEPA, Digitales Geld und Instant </a:t>
            </a:r>
            <a:r>
              <a:rPr lang="de-DE" dirty="0" err="1" smtClean="0"/>
              <a:t>Payments</a:t>
            </a:r>
            <a:r>
              <a:rPr lang="de-DE" dirty="0" smtClean="0"/>
              <a:t>)</a:t>
            </a:r>
            <a:endParaRPr lang="de-DE" dirty="0"/>
          </a:p>
        </p:txBody>
      </p:sp>
      <p:pic>
        <p:nvPicPr>
          <p:cNvPr id="10" name="Inhaltsplatzhalter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3600" y="943200"/>
            <a:ext cx="4251251" cy="4975200"/>
          </a:xfrm>
          <a:prstGeom prst="rect">
            <a:avLst/>
          </a:prstGeom>
        </p:spPr>
      </p:pic>
    </p:spTree>
    <p:extLst>
      <p:ext uri="{BB962C8B-B14F-4D97-AF65-F5344CB8AC3E}">
        <p14:creationId xmlns:p14="http://schemas.microsoft.com/office/powerpoint/2010/main" val="333582708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DE" dirty="0" smtClean="0"/>
              <a:t>Beschlussorgane Organe </a:t>
            </a:r>
            <a:r>
              <a:rPr lang="de-DE" dirty="0"/>
              <a:t>des Eurosystems</a:t>
            </a:r>
          </a:p>
        </p:txBody>
      </p:sp>
      <p:sp>
        <p:nvSpPr>
          <p:cNvPr id="4" name="Foliennummernplatzhalter 3"/>
          <p:cNvSpPr>
            <a:spLocks noGrp="1"/>
          </p:cNvSpPr>
          <p:nvPr>
            <p:ph type="sldNum" sz="quarter" idx="4"/>
          </p:nvPr>
        </p:nvSpPr>
        <p:spPr/>
        <p:txBody>
          <a:bodyPr/>
          <a:lstStyle/>
          <a:p>
            <a:r>
              <a:rPr lang="de-DE" smtClean="0">
                <a:solidFill>
                  <a:srgbClr val="000000">
                    <a:lumMod val="75000"/>
                    <a:lumOff val="25000"/>
                  </a:srgbClr>
                </a:solidFill>
              </a:rPr>
              <a:t>Seite </a:t>
            </a:r>
            <a:fld id="{795659D1-D435-4DC4-B545-657E7139435F}" type="slidenum">
              <a:rPr lang="de-DE" smtClean="0">
                <a:solidFill>
                  <a:srgbClr val="000000">
                    <a:lumMod val="75000"/>
                    <a:lumOff val="25000"/>
                  </a:srgbClr>
                </a:solidFill>
              </a:rPr>
              <a:pPr/>
              <a:t>13</a:t>
            </a:fld>
            <a:endParaRPr lang="de-DE" dirty="0">
              <a:solidFill>
                <a:srgbClr val="000000">
                  <a:lumMod val="75000"/>
                  <a:lumOff val="25000"/>
                </a:srgbClr>
              </a:solidFill>
            </a:endParaRPr>
          </a:p>
        </p:txBody>
      </p:sp>
      <p:sp>
        <p:nvSpPr>
          <p:cNvPr id="6" name="Fußzeilenplatzhalter 5"/>
          <p:cNvSpPr>
            <a:spLocks noGrp="1"/>
          </p:cNvSpPr>
          <p:nvPr>
            <p:ph type="ftr" sz="quarter" idx="3"/>
          </p:nvPr>
        </p:nvSpPr>
        <p:spPr/>
        <p:txBody>
          <a:bodyPr/>
          <a:lstStyle/>
          <a:p>
            <a:endParaRPr lang="de-DE" dirty="0">
              <a:solidFill>
                <a:srgbClr val="000000">
                  <a:lumMod val="75000"/>
                  <a:lumOff val="25000"/>
                </a:srgbClr>
              </a:solidFill>
            </a:endParaRPr>
          </a:p>
        </p:txBody>
      </p:sp>
      <p:sp>
        <p:nvSpPr>
          <p:cNvPr id="9" name="Abgerundetes Rechteck 8"/>
          <p:cNvSpPr/>
          <p:nvPr/>
        </p:nvSpPr>
        <p:spPr>
          <a:xfrm>
            <a:off x="1051520" y="1124744"/>
            <a:ext cx="3820678" cy="4627202"/>
          </a:xfrm>
          <a:prstGeom prst="roundRect">
            <a:avLst/>
          </a:prstGeom>
          <a:solidFill>
            <a:schemeClr val="bg1"/>
          </a:solidFill>
          <a:ln>
            <a:solidFill>
              <a:srgbClr val="0062A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42" rtl="0" eaLnBrk="1" fontAlgn="auto" latinLnBrk="0" hangingPunct="1">
              <a:lnSpc>
                <a:spcPct val="100000"/>
              </a:lnSpc>
              <a:spcBef>
                <a:spcPts val="0"/>
              </a:spcBef>
              <a:spcAft>
                <a:spcPts val="0"/>
              </a:spcAft>
              <a:buClrTx/>
              <a:buSzTx/>
              <a:buFontTx/>
              <a:buNone/>
              <a:tabLst/>
              <a:defRPr/>
            </a:pPr>
            <a:endParaRPr kumimoji="0" lang="de-DE" sz="800" b="0" i="0" u="none" strike="noStrike" kern="1200" cap="none" spc="0" normalizeH="0" baseline="0" noProof="0" dirty="0" smtClean="0">
              <a:ln>
                <a:noFill/>
              </a:ln>
              <a:solidFill>
                <a:srgbClr val="000000"/>
              </a:solidFill>
              <a:effectLst/>
              <a:uLnTx/>
              <a:uFillTx/>
              <a:latin typeface="Arial"/>
              <a:ea typeface="+mn-ea"/>
              <a:cs typeface="+mn-cs"/>
            </a:endParaRPr>
          </a:p>
        </p:txBody>
      </p:sp>
      <p:sp>
        <p:nvSpPr>
          <p:cNvPr id="10" name="Abgerundetes Rechteck 9"/>
          <p:cNvSpPr/>
          <p:nvPr/>
        </p:nvSpPr>
        <p:spPr>
          <a:xfrm>
            <a:off x="7570740" y="1124745"/>
            <a:ext cx="3820678" cy="4627201"/>
          </a:xfrm>
          <a:prstGeom prst="roundRect">
            <a:avLst/>
          </a:prstGeom>
          <a:solidFill>
            <a:schemeClr val="bg1"/>
          </a:solidFill>
          <a:ln>
            <a:solidFill>
              <a:srgbClr val="0062A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42" rtl="0" eaLnBrk="1" fontAlgn="auto" latinLnBrk="0" hangingPunct="1">
              <a:lnSpc>
                <a:spcPct val="100000"/>
              </a:lnSpc>
              <a:spcBef>
                <a:spcPts val="0"/>
              </a:spcBef>
              <a:spcAft>
                <a:spcPts val="0"/>
              </a:spcAft>
              <a:buClrTx/>
              <a:buSzTx/>
              <a:buFontTx/>
              <a:buNone/>
              <a:tabLst/>
              <a:defRPr/>
            </a:pPr>
            <a:endParaRPr kumimoji="0" lang="de-DE" sz="800" b="0" i="0" u="none" strike="noStrike" kern="1200" cap="none" spc="0" normalizeH="0" baseline="0" noProof="0" dirty="0" smtClean="0">
              <a:ln>
                <a:noFill/>
              </a:ln>
              <a:solidFill>
                <a:srgbClr val="000000"/>
              </a:solidFill>
              <a:effectLst/>
              <a:uLnTx/>
              <a:uFillTx/>
              <a:latin typeface="Arial"/>
              <a:ea typeface="+mn-ea"/>
              <a:cs typeface="+mn-cs"/>
            </a:endParaRPr>
          </a:p>
        </p:txBody>
      </p:sp>
      <p:sp>
        <p:nvSpPr>
          <p:cNvPr id="11" name="Abgerundetes Rechteck 10"/>
          <p:cNvSpPr/>
          <p:nvPr/>
        </p:nvSpPr>
        <p:spPr>
          <a:xfrm>
            <a:off x="1206401" y="1364729"/>
            <a:ext cx="3510916" cy="2083072"/>
          </a:xfrm>
          <a:prstGeom prst="roundRect">
            <a:avLst/>
          </a:prstGeom>
          <a:solidFill>
            <a:srgbClr val="0062A1"/>
          </a:solidFill>
          <a:ln>
            <a:solidFill>
              <a:srgbClr val="0062A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42" rtl="0" eaLnBrk="1" fontAlgn="auto" latinLnBrk="0" hangingPunct="1">
              <a:lnSpc>
                <a:spcPct val="100000"/>
              </a:lnSpc>
              <a:spcBef>
                <a:spcPts val="0"/>
              </a:spcBef>
              <a:spcAft>
                <a:spcPts val="0"/>
              </a:spcAft>
              <a:buClrTx/>
              <a:buSzTx/>
              <a:buFontTx/>
              <a:buNone/>
              <a:tabLst/>
              <a:defRPr/>
            </a:pPr>
            <a:endParaRPr kumimoji="0" lang="de-DE" sz="800" b="0" i="0" u="none" strike="noStrike" kern="1200" cap="none" spc="0" normalizeH="0" baseline="0" noProof="0" dirty="0" smtClean="0">
              <a:ln>
                <a:noFill/>
              </a:ln>
              <a:solidFill>
                <a:srgbClr val="000000"/>
              </a:solidFill>
              <a:effectLst/>
              <a:uLnTx/>
              <a:uFillTx/>
              <a:latin typeface="Arial"/>
              <a:ea typeface="+mn-ea"/>
              <a:cs typeface="+mn-cs"/>
            </a:endParaRPr>
          </a:p>
        </p:txBody>
      </p:sp>
      <p:sp>
        <p:nvSpPr>
          <p:cNvPr id="12" name="Abgerundetes Rechteck 11"/>
          <p:cNvSpPr/>
          <p:nvPr/>
        </p:nvSpPr>
        <p:spPr>
          <a:xfrm>
            <a:off x="1556823" y="1468076"/>
            <a:ext cx="2810072" cy="485659"/>
          </a:xfrm>
          <a:prstGeom prst="roundRect">
            <a:avLst/>
          </a:prstGeom>
          <a:solidFill>
            <a:schemeClr val="bg1"/>
          </a:solidFill>
          <a:ln>
            <a:solidFill>
              <a:srgbClr val="0062A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42" rtl="0" eaLnBrk="1" fontAlgn="auto" latinLnBrk="0" hangingPunct="1">
              <a:lnSpc>
                <a:spcPct val="100000"/>
              </a:lnSpc>
              <a:spcBef>
                <a:spcPts val="0"/>
              </a:spcBef>
              <a:spcAft>
                <a:spcPts val="0"/>
              </a:spcAft>
              <a:buClrTx/>
              <a:buSzTx/>
              <a:buFontTx/>
              <a:buNone/>
              <a:tabLst/>
              <a:defRPr/>
            </a:pPr>
            <a:endParaRPr kumimoji="0" lang="de-DE" sz="800" b="0" i="0" u="none" strike="noStrike" kern="1200" cap="none" spc="0" normalizeH="0" baseline="0" noProof="0" dirty="0" smtClean="0">
              <a:ln>
                <a:noFill/>
              </a:ln>
              <a:solidFill>
                <a:srgbClr val="000000"/>
              </a:solidFill>
              <a:effectLst/>
              <a:uLnTx/>
              <a:uFillTx/>
              <a:latin typeface="Arial"/>
              <a:ea typeface="+mn-ea"/>
              <a:cs typeface="+mn-cs"/>
            </a:endParaRPr>
          </a:p>
        </p:txBody>
      </p:sp>
      <p:sp>
        <p:nvSpPr>
          <p:cNvPr id="13" name="Textfeld 12"/>
          <p:cNvSpPr txBox="1"/>
          <p:nvPr/>
        </p:nvSpPr>
        <p:spPr>
          <a:xfrm>
            <a:off x="1914211" y="1526239"/>
            <a:ext cx="2095296" cy="369332"/>
          </a:xfrm>
          <a:prstGeom prst="rect">
            <a:avLst/>
          </a:prstGeom>
          <a:noFill/>
        </p:spPr>
        <p:txBody>
          <a:bodyPr wrap="square" rtlCol="0">
            <a:spAutoFit/>
          </a:bodyPr>
          <a:lstStyle/>
          <a:p>
            <a:pPr marL="0" marR="0" lvl="0" indent="0" algn="ctr" defTabSz="914242"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smtClean="0">
                <a:ln>
                  <a:noFill/>
                </a:ln>
                <a:solidFill>
                  <a:srgbClr val="000000"/>
                </a:solidFill>
                <a:effectLst/>
                <a:uLnTx/>
                <a:uFillTx/>
                <a:latin typeface="Arial"/>
                <a:ea typeface="+mn-ea"/>
                <a:cs typeface="+mn-cs"/>
              </a:rPr>
              <a:t>EZB-Rat</a:t>
            </a:r>
            <a:endParaRPr kumimoji="0" lang="de-DE" sz="1800" b="1" i="0" u="none" strike="noStrike" kern="1200" cap="none" spc="0" normalizeH="0" baseline="0" noProof="0" dirty="0">
              <a:ln>
                <a:noFill/>
              </a:ln>
              <a:solidFill>
                <a:srgbClr val="000000"/>
              </a:solidFill>
              <a:effectLst/>
              <a:uLnTx/>
              <a:uFillTx/>
              <a:latin typeface="Arial"/>
              <a:ea typeface="+mn-ea"/>
              <a:cs typeface="+mn-cs"/>
            </a:endParaRPr>
          </a:p>
        </p:txBody>
      </p:sp>
      <p:sp>
        <p:nvSpPr>
          <p:cNvPr id="14" name="Abgerundetes Rechteck 13"/>
          <p:cNvSpPr/>
          <p:nvPr/>
        </p:nvSpPr>
        <p:spPr>
          <a:xfrm>
            <a:off x="7725621" y="1364729"/>
            <a:ext cx="3510916" cy="2083072"/>
          </a:xfrm>
          <a:prstGeom prst="roundRect">
            <a:avLst/>
          </a:prstGeom>
          <a:solidFill>
            <a:srgbClr val="0062A1"/>
          </a:solidFill>
          <a:ln>
            <a:solidFill>
              <a:srgbClr val="0062A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42" rtl="0" eaLnBrk="1" fontAlgn="auto" latinLnBrk="0" hangingPunct="1">
              <a:lnSpc>
                <a:spcPct val="100000"/>
              </a:lnSpc>
              <a:spcBef>
                <a:spcPts val="0"/>
              </a:spcBef>
              <a:spcAft>
                <a:spcPts val="0"/>
              </a:spcAft>
              <a:buClrTx/>
              <a:buSzTx/>
              <a:buFontTx/>
              <a:buNone/>
              <a:tabLst/>
              <a:defRPr/>
            </a:pPr>
            <a:endParaRPr kumimoji="0" lang="de-DE" sz="800" b="0" i="0" u="none" strike="noStrike" kern="1200" cap="none" spc="0" normalizeH="0" baseline="0" noProof="0" dirty="0" smtClean="0">
              <a:ln>
                <a:noFill/>
              </a:ln>
              <a:solidFill>
                <a:srgbClr val="000000"/>
              </a:solidFill>
              <a:effectLst/>
              <a:uLnTx/>
              <a:uFillTx/>
              <a:latin typeface="Arial"/>
              <a:ea typeface="+mn-ea"/>
              <a:cs typeface="+mn-cs"/>
            </a:endParaRPr>
          </a:p>
        </p:txBody>
      </p:sp>
      <p:sp>
        <p:nvSpPr>
          <p:cNvPr id="15" name="Abgerundetes Rechteck 14"/>
          <p:cNvSpPr/>
          <p:nvPr/>
        </p:nvSpPr>
        <p:spPr>
          <a:xfrm>
            <a:off x="8073152" y="1468076"/>
            <a:ext cx="2810072" cy="485659"/>
          </a:xfrm>
          <a:prstGeom prst="roundRect">
            <a:avLst/>
          </a:prstGeom>
          <a:solidFill>
            <a:schemeClr val="bg1"/>
          </a:solidFill>
          <a:ln>
            <a:solidFill>
              <a:srgbClr val="0062A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42" rtl="0" eaLnBrk="1" fontAlgn="auto" latinLnBrk="0" hangingPunct="1">
              <a:lnSpc>
                <a:spcPct val="100000"/>
              </a:lnSpc>
              <a:spcBef>
                <a:spcPts val="0"/>
              </a:spcBef>
              <a:spcAft>
                <a:spcPts val="0"/>
              </a:spcAft>
              <a:buClrTx/>
              <a:buSzTx/>
              <a:buFontTx/>
              <a:buNone/>
              <a:tabLst/>
              <a:defRPr/>
            </a:pPr>
            <a:endParaRPr kumimoji="0" lang="de-DE" sz="800" b="0" i="0" u="none" strike="noStrike" kern="1200" cap="none" spc="0" normalizeH="0" baseline="0" noProof="0" dirty="0" smtClean="0">
              <a:ln>
                <a:noFill/>
              </a:ln>
              <a:solidFill>
                <a:srgbClr val="000000"/>
              </a:solidFill>
              <a:effectLst/>
              <a:uLnTx/>
              <a:uFillTx/>
              <a:latin typeface="Arial"/>
              <a:ea typeface="+mn-ea"/>
              <a:cs typeface="+mn-cs"/>
            </a:endParaRPr>
          </a:p>
        </p:txBody>
      </p:sp>
      <p:sp>
        <p:nvSpPr>
          <p:cNvPr id="16" name="Textfeld 15"/>
          <p:cNvSpPr txBox="1"/>
          <p:nvPr/>
        </p:nvSpPr>
        <p:spPr>
          <a:xfrm>
            <a:off x="8430540" y="1526239"/>
            <a:ext cx="2095296" cy="369332"/>
          </a:xfrm>
          <a:prstGeom prst="rect">
            <a:avLst/>
          </a:prstGeom>
          <a:noFill/>
        </p:spPr>
        <p:txBody>
          <a:bodyPr wrap="square" rtlCol="0">
            <a:spAutoFit/>
          </a:bodyPr>
          <a:lstStyle/>
          <a:p>
            <a:pPr marL="0" marR="0" lvl="0" indent="0" algn="ctr" defTabSz="914242"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smtClean="0">
                <a:ln>
                  <a:noFill/>
                </a:ln>
                <a:solidFill>
                  <a:srgbClr val="000000"/>
                </a:solidFill>
                <a:effectLst/>
                <a:uLnTx/>
                <a:uFillTx/>
                <a:latin typeface="Arial"/>
                <a:ea typeface="+mn-ea"/>
                <a:cs typeface="+mn-cs"/>
              </a:rPr>
              <a:t>EZB-Direktorium</a:t>
            </a:r>
            <a:endParaRPr kumimoji="0" lang="de-DE" sz="1800" b="1" i="0" u="none" strike="noStrike" kern="1200" cap="none" spc="0" normalizeH="0" baseline="0" noProof="0" dirty="0">
              <a:ln>
                <a:noFill/>
              </a:ln>
              <a:solidFill>
                <a:srgbClr val="000000"/>
              </a:solidFill>
              <a:effectLst/>
              <a:uLnTx/>
              <a:uFillTx/>
              <a:latin typeface="Arial"/>
              <a:ea typeface="+mn-ea"/>
              <a:cs typeface="+mn-cs"/>
            </a:endParaRPr>
          </a:p>
        </p:txBody>
      </p:sp>
      <p:sp>
        <p:nvSpPr>
          <p:cNvPr id="17" name="Abgerundetes Rechteck 16"/>
          <p:cNvSpPr/>
          <p:nvPr/>
        </p:nvSpPr>
        <p:spPr>
          <a:xfrm>
            <a:off x="1556823" y="2086127"/>
            <a:ext cx="773422" cy="1231834"/>
          </a:xfrm>
          <a:prstGeom prst="roundRect">
            <a:avLst/>
          </a:prstGeom>
          <a:solidFill>
            <a:schemeClr val="bg1"/>
          </a:solidFill>
          <a:ln>
            <a:solidFill>
              <a:srgbClr val="0062A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42" rtl="0" eaLnBrk="1" fontAlgn="auto" latinLnBrk="0" hangingPunct="1">
              <a:lnSpc>
                <a:spcPct val="100000"/>
              </a:lnSpc>
              <a:spcBef>
                <a:spcPts val="0"/>
              </a:spcBef>
              <a:spcAft>
                <a:spcPts val="0"/>
              </a:spcAft>
              <a:buClrTx/>
              <a:buSzTx/>
              <a:buFontTx/>
              <a:buNone/>
              <a:tabLst/>
              <a:defRPr/>
            </a:pPr>
            <a:endParaRPr kumimoji="0" lang="de-DE" sz="800" b="0" i="0" u="none" strike="noStrike" kern="1200" cap="none" spc="0" normalizeH="0" baseline="0" noProof="0" dirty="0" smtClean="0">
              <a:ln>
                <a:noFill/>
              </a:ln>
              <a:solidFill>
                <a:srgbClr val="000000"/>
              </a:solidFill>
              <a:effectLst/>
              <a:uLnTx/>
              <a:uFillTx/>
              <a:latin typeface="Arial"/>
              <a:ea typeface="+mn-ea"/>
              <a:cs typeface="+mn-cs"/>
            </a:endParaRPr>
          </a:p>
        </p:txBody>
      </p:sp>
      <p:sp>
        <p:nvSpPr>
          <p:cNvPr id="18" name="Textfeld 17"/>
          <p:cNvSpPr txBox="1"/>
          <p:nvPr/>
        </p:nvSpPr>
        <p:spPr>
          <a:xfrm>
            <a:off x="1645797" y="2517378"/>
            <a:ext cx="595473" cy="369332"/>
          </a:xfrm>
          <a:prstGeom prst="rect">
            <a:avLst/>
          </a:prstGeom>
          <a:noFill/>
        </p:spPr>
        <p:txBody>
          <a:bodyPr wrap="square" rtlCol="0">
            <a:spAutoFit/>
          </a:bodyPr>
          <a:lstStyle/>
          <a:p>
            <a:pPr marL="0" marR="0" lvl="0" indent="0" algn="ctr" defTabSz="914242"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smtClean="0">
                <a:ln>
                  <a:noFill/>
                </a:ln>
                <a:solidFill>
                  <a:srgbClr val="000000"/>
                </a:solidFill>
                <a:effectLst/>
                <a:uLnTx/>
                <a:uFillTx/>
                <a:latin typeface="Arial"/>
                <a:ea typeface="+mn-ea"/>
                <a:cs typeface="+mn-cs"/>
              </a:rPr>
              <a:t>26</a:t>
            </a:r>
            <a:endParaRPr kumimoji="0" lang="de-DE" sz="1800" b="1" i="0" u="none" strike="noStrike" kern="1200" cap="none" spc="0" normalizeH="0" baseline="0" noProof="0" dirty="0">
              <a:ln>
                <a:noFill/>
              </a:ln>
              <a:solidFill>
                <a:srgbClr val="000000"/>
              </a:solidFill>
              <a:effectLst/>
              <a:uLnTx/>
              <a:uFillTx/>
              <a:latin typeface="Arial"/>
              <a:ea typeface="+mn-ea"/>
              <a:cs typeface="+mn-cs"/>
            </a:endParaRPr>
          </a:p>
        </p:txBody>
      </p:sp>
      <p:sp>
        <p:nvSpPr>
          <p:cNvPr id="19" name="Abgerundetes Rechteck 18"/>
          <p:cNvSpPr/>
          <p:nvPr/>
        </p:nvSpPr>
        <p:spPr>
          <a:xfrm>
            <a:off x="8073152" y="2084851"/>
            <a:ext cx="773422" cy="1231834"/>
          </a:xfrm>
          <a:prstGeom prst="roundRect">
            <a:avLst/>
          </a:prstGeom>
          <a:solidFill>
            <a:schemeClr val="bg1"/>
          </a:solidFill>
          <a:ln>
            <a:solidFill>
              <a:srgbClr val="0062A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42" rtl="0" eaLnBrk="1" fontAlgn="auto" latinLnBrk="0" hangingPunct="1">
              <a:lnSpc>
                <a:spcPct val="100000"/>
              </a:lnSpc>
              <a:spcBef>
                <a:spcPts val="0"/>
              </a:spcBef>
              <a:spcAft>
                <a:spcPts val="0"/>
              </a:spcAft>
              <a:buClrTx/>
              <a:buSzTx/>
              <a:buFontTx/>
              <a:buNone/>
              <a:tabLst/>
              <a:defRPr/>
            </a:pPr>
            <a:endParaRPr kumimoji="0" lang="de-DE" sz="800" b="0" i="0" u="none" strike="noStrike" kern="1200" cap="none" spc="0" normalizeH="0" baseline="0" noProof="0" dirty="0" smtClean="0">
              <a:ln>
                <a:noFill/>
              </a:ln>
              <a:solidFill>
                <a:srgbClr val="000000"/>
              </a:solidFill>
              <a:effectLst/>
              <a:uLnTx/>
              <a:uFillTx/>
              <a:latin typeface="Arial"/>
              <a:ea typeface="+mn-ea"/>
              <a:cs typeface="+mn-cs"/>
            </a:endParaRPr>
          </a:p>
        </p:txBody>
      </p:sp>
      <p:sp>
        <p:nvSpPr>
          <p:cNvPr id="20" name="Textfeld 19"/>
          <p:cNvSpPr txBox="1"/>
          <p:nvPr/>
        </p:nvSpPr>
        <p:spPr>
          <a:xfrm>
            <a:off x="8162126" y="2516102"/>
            <a:ext cx="595473" cy="369332"/>
          </a:xfrm>
          <a:prstGeom prst="rect">
            <a:avLst/>
          </a:prstGeom>
          <a:noFill/>
        </p:spPr>
        <p:txBody>
          <a:bodyPr wrap="square" rtlCol="0">
            <a:spAutoFit/>
          </a:bodyPr>
          <a:lstStyle/>
          <a:p>
            <a:pPr marL="0" marR="0" lvl="0" indent="0" algn="ctr" defTabSz="914242"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smtClean="0">
                <a:ln>
                  <a:noFill/>
                </a:ln>
                <a:solidFill>
                  <a:srgbClr val="000000"/>
                </a:solidFill>
                <a:effectLst/>
                <a:uLnTx/>
                <a:uFillTx/>
                <a:latin typeface="Arial"/>
                <a:ea typeface="+mn-ea"/>
                <a:cs typeface="+mn-cs"/>
              </a:rPr>
              <a:t>6</a:t>
            </a:r>
            <a:endParaRPr kumimoji="0" lang="de-DE" sz="1800" b="1" i="0" u="none" strike="noStrike" kern="1200" cap="none" spc="0" normalizeH="0" baseline="0" noProof="0" dirty="0">
              <a:ln>
                <a:noFill/>
              </a:ln>
              <a:solidFill>
                <a:srgbClr val="000000"/>
              </a:solidFill>
              <a:effectLst/>
              <a:uLnTx/>
              <a:uFillTx/>
              <a:latin typeface="Arial"/>
              <a:ea typeface="+mn-ea"/>
              <a:cs typeface="+mn-cs"/>
            </a:endParaRPr>
          </a:p>
        </p:txBody>
      </p:sp>
      <p:sp>
        <p:nvSpPr>
          <p:cNvPr id="21" name="Textfeld 20"/>
          <p:cNvSpPr txBox="1"/>
          <p:nvPr/>
        </p:nvSpPr>
        <p:spPr>
          <a:xfrm>
            <a:off x="2492473" y="2167520"/>
            <a:ext cx="2249130" cy="369332"/>
          </a:xfrm>
          <a:prstGeom prst="rect">
            <a:avLst/>
          </a:prstGeom>
          <a:noFill/>
        </p:spPr>
        <p:txBody>
          <a:bodyPr wrap="square" rtlCol="0">
            <a:spAutoFit/>
          </a:bodyPr>
          <a:lstStyle/>
          <a:p>
            <a:pPr marL="0" marR="0" lvl="0" indent="0" algn="l" defTabSz="914242"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srgbClr val="FFFFFF"/>
                </a:solidFill>
                <a:effectLst/>
                <a:uLnTx/>
                <a:uFillTx/>
                <a:latin typeface="Arial"/>
                <a:ea typeface="+mn-ea"/>
                <a:cs typeface="+mn-cs"/>
              </a:rPr>
              <a:t>EZB-Direktorium</a:t>
            </a:r>
            <a:endParaRPr kumimoji="0" lang="de-DE"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2" name="Textfeld 21"/>
          <p:cNvSpPr txBox="1"/>
          <p:nvPr/>
        </p:nvSpPr>
        <p:spPr>
          <a:xfrm>
            <a:off x="2492473" y="2622994"/>
            <a:ext cx="2182762" cy="646331"/>
          </a:xfrm>
          <a:prstGeom prst="rect">
            <a:avLst/>
          </a:prstGeom>
          <a:noFill/>
        </p:spPr>
        <p:txBody>
          <a:bodyPr wrap="square" rtlCol="0">
            <a:spAutoFit/>
          </a:bodyPr>
          <a:lstStyle/>
          <a:p>
            <a:pPr marL="0" marR="0" lvl="0" indent="0" algn="l" defTabSz="914242"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srgbClr val="FFFFFF"/>
                </a:solidFill>
                <a:effectLst/>
                <a:uLnTx/>
                <a:uFillTx/>
                <a:latin typeface="Arial"/>
                <a:ea typeface="+mn-ea"/>
                <a:cs typeface="+mn-cs"/>
              </a:rPr>
              <a:t>NZB-Präsidenten </a:t>
            </a:r>
          </a:p>
          <a:p>
            <a:pPr marL="0" marR="0" lvl="0" indent="0" algn="l" defTabSz="914242"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srgbClr val="FFFFFF"/>
                </a:solidFill>
                <a:effectLst/>
                <a:uLnTx/>
                <a:uFillTx/>
                <a:latin typeface="Arial"/>
                <a:ea typeface="+mn-ea"/>
                <a:cs typeface="+mn-cs"/>
              </a:rPr>
              <a:t>der </a:t>
            </a:r>
            <a:r>
              <a:rPr kumimoji="0" lang="de-DE" sz="1800" b="0" i="0" u="none" strike="noStrike" kern="1200" cap="none" spc="0" normalizeH="0" baseline="0" noProof="0" dirty="0" smtClean="0">
                <a:ln>
                  <a:noFill/>
                </a:ln>
                <a:solidFill>
                  <a:srgbClr val="FFFFFF"/>
                </a:solidFill>
                <a:effectLst/>
                <a:uLnTx/>
                <a:uFillTx/>
                <a:latin typeface="Arial"/>
                <a:ea typeface="+mn-ea"/>
                <a:cs typeface="+mn-cs"/>
              </a:rPr>
              <a:t>20 </a:t>
            </a:r>
            <a:r>
              <a:rPr kumimoji="0" lang="de-DE" sz="1800" b="0" i="0" u="none" strike="noStrike" kern="1200" cap="none" spc="0" normalizeH="0" baseline="0" noProof="0" dirty="0" smtClean="0">
                <a:ln>
                  <a:noFill/>
                </a:ln>
                <a:solidFill>
                  <a:srgbClr val="FFFFFF"/>
                </a:solidFill>
                <a:effectLst/>
                <a:uLnTx/>
                <a:uFillTx/>
                <a:latin typeface="Arial"/>
                <a:ea typeface="+mn-ea"/>
                <a:cs typeface="+mn-cs"/>
              </a:rPr>
              <a:t>Euro-Länder</a:t>
            </a:r>
            <a:endParaRPr kumimoji="0" lang="de-DE"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3" name="Textfeld 22"/>
          <p:cNvSpPr txBox="1"/>
          <p:nvPr/>
        </p:nvSpPr>
        <p:spPr>
          <a:xfrm>
            <a:off x="8973330" y="2142929"/>
            <a:ext cx="2249130" cy="646331"/>
          </a:xfrm>
          <a:prstGeom prst="rect">
            <a:avLst/>
          </a:prstGeom>
          <a:noFill/>
        </p:spPr>
        <p:txBody>
          <a:bodyPr wrap="square" rtlCol="0">
            <a:spAutoFit/>
          </a:bodyPr>
          <a:lstStyle/>
          <a:p>
            <a:pPr marL="0" marR="0" lvl="0" indent="0" algn="l" defTabSz="914242"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srgbClr val="FFFFFF"/>
                </a:solidFill>
                <a:effectLst/>
                <a:uLnTx/>
                <a:uFillTx/>
                <a:latin typeface="Arial"/>
                <a:ea typeface="+mn-ea"/>
                <a:cs typeface="+mn-cs"/>
              </a:rPr>
              <a:t>Präsidentin und </a:t>
            </a:r>
          </a:p>
          <a:p>
            <a:pPr marL="0" marR="0" lvl="0" indent="0" algn="l" defTabSz="914242"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srgbClr val="FFFFFF"/>
                </a:solidFill>
                <a:effectLst/>
                <a:uLnTx/>
                <a:uFillTx/>
                <a:latin typeface="Arial"/>
                <a:ea typeface="+mn-ea"/>
                <a:cs typeface="+mn-cs"/>
              </a:rPr>
              <a:t>Vize-Präsident</a:t>
            </a:r>
            <a:endParaRPr kumimoji="0" lang="de-DE"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4" name="Textfeld 23"/>
          <p:cNvSpPr txBox="1"/>
          <p:nvPr/>
        </p:nvSpPr>
        <p:spPr>
          <a:xfrm>
            <a:off x="8973330" y="2598403"/>
            <a:ext cx="2182762" cy="615553"/>
          </a:xfrm>
          <a:prstGeom prst="rect">
            <a:avLst/>
          </a:prstGeom>
          <a:noFill/>
        </p:spPr>
        <p:txBody>
          <a:bodyPr wrap="square" rtlCol="0">
            <a:spAutoFit/>
          </a:bodyPr>
          <a:lstStyle/>
          <a:p>
            <a:pPr marL="0" marR="0" lvl="0" indent="0" algn="l" defTabSz="914242" rtl="0" eaLnBrk="1" fontAlgn="auto" latinLnBrk="0" hangingPunct="1">
              <a:lnSpc>
                <a:spcPct val="100000"/>
              </a:lnSpc>
              <a:spcBef>
                <a:spcPts val="0"/>
              </a:spcBef>
              <a:spcAft>
                <a:spcPts val="0"/>
              </a:spcAft>
              <a:buClrTx/>
              <a:buSzTx/>
              <a:buFontTx/>
              <a:buNone/>
              <a:tabLst/>
              <a:defRPr/>
            </a:pPr>
            <a:endParaRPr kumimoji="0" lang="de-DE" sz="1600" b="0" i="0" u="none" strike="noStrike" kern="1200" cap="none" spc="0" normalizeH="0" baseline="0" noProof="0" dirty="0">
              <a:ln>
                <a:noFill/>
              </a:ln>
              <a:solidFill>
                <a:srgbClr val="FFFFFF"/>
              </a:solidFill>
              <a:effectLst/>
              <a:uLnTx/>
              <a:uFillTx/>
              <a:latin typeface="Arial"/>
              <a:ea typeface="+mn-ea"/>
              <a:cs typeface="+mn-cs"/>
            </a:endParaRPr>
          </a:p>
          <a:p>
            <a:pPr marL="0" marR="0" lvl="0" indent="0" algn="l" defTabSz="914242"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srgbClr val="FFFFFF"/>
                </a:solidFill>
                <a:effectLst/>
                <a:uLnTx/>
                <a:uFillTx/>
                <a:latin typeface="Arial"/>
                <a:ea typeface="+mn-ea"/>
                <a:cs typeface="+mn-cs"/>
              </a:rPr>
              <a:t>4 weitere Mitglieder</a:t>
            </a:r>
            <a:endParaRPr kumimoji="0" lang="de-DE"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5" name="Textfeld 24"/>
          <p:cNvSpPr txBox="1"/>
          <p:nvPr/>
        </p:nvSpPr>
        <p:spPr>
          <a:xfrm>
            <a:off x="1206401" y="3592077"/>
            <a:ext cx="3510916" cy="1969770"/>
          </a:xfrm>
          <a:prstGeom prst="rect">
            <a:avLst/>
          </a:prstGeom>
          <a:noFill/>
        </p:spPr>
        <p:txBody>
          <a:bodyPr wrap="square" rtlCol="0">
            <a:spAutoFit/>
          </a:bodyPr>
          <a:lstStyle/>
          <a:p>
            <a:pPr marL="285750" marR="0" lvl="0" indent="-285750" algn="l" defTabSz="914242" rtl="0" eaLnBrk="1" fontAlgn="auto" latinLnBrk="0" hangingPunct="1">
              <a:lnSpc>
                <a:spcPct val="100000"/>
              </a:lnSpc>
              <a:spcBef>
                <a:spcPts val="0"/>
              </a:spcBef>
              <a:spcAft>
                <a:spcPts val="0"/>
              </a:spcAft>
              <a:buClrTx/>
              <a:buSzTx/>
              <a:buFontTx/>
              <a:buChar char="-"/>
              <a:tabLst/>
              <a:defRPr/>
            </a:pPr>
            <a:r>
              <a:rPr kumimoji="0" lang="de-DE" sz="1800" b="0" i="0" u="none" strike="noStrike" kern="1200" cap="none" spc="0" normalizeH="0" baseline="0" noProof="0" dirty="0" smtClean="0">
                <a:ln>
                  <a:noFill/>
                </a:ln>
                <a:solidFill>
                  <a:srgbClr val="000000"/>
                </a:solidFill>
                <a:effectLst/>
                <a:uLnTx/>
                <a:uFillTx/>
                <a:latin typeface="Arial"/>
                <a:ea typeface="+mn-ea"/>
                <a:cs typeface="+mn-cs"/>
              </a:rPr>
              <a:t>Festlegung der Geldpolitik</a:t>
            </a:r>
          </a:p>
          <a:p>
            <a:pPr marL="285750" marR="0" lvl="0" indent="-285750" algn="l" defTabSz="914242" rtl="0" eaLnBrk="1" fontAlgn="auto" latinLnBrk="0" hangingPunct="1">
              <a:lnSpc>
                <a:spcPct val="100000"/>
              </a:lnSpc>
              <a:spcBef>
                <a:spcPts val="0"/>
              </a:spcBef>
              <a:spcAft>
                <a:spcPts val="0"/>
              </a:spcAft>
              <a:buClrTx/>
              <a:buSzTx/>
              <a:buFontTx/>
              <a:buChar char="-"/>
              <a:tabLst/>
              <a:defRPr/>
            </a:pPr>
            <a:endParaRPr kumimoji="0" lang="de-DE" sz="1600" b="0" i="0" u="none" strike="noStrike" kern="1200" cap="none" spc="0" normalizeH="0" baseline="0" noProof="0" dirty="0" smtClean="0">
              <a:ln>
                <a:noFill/>
              </a:ln>
              <a:solidFill>
                <a:srgbClr val="000000"/>
              </a:solidFill>
              <a:effectLst/>
              <a:uLnTx/>
              <a:uFillTx/>
              <a:latin typeface="Arial"/>
              <a:ea typeface="+mn-ea"/>
              <a:cs typeface="+mn-cs"/>
            </a:endParaRPr>
          </a:p>
          <a:p>
            <a:pPr marL="285750" marR="0" lvl="0" indent="-285750" algn="l" defTabSz="914242" rtl="0" eaLnBrk="1" fontAlgn="auto" latinLnBrk="0" hangingPunct="1">
              <a:lnSpc>
                <a:spcPct val="100000"/>
              </a:lnSpc>
              <a:spcBef>
                <a:spcPts val="0"/>
              </a:spcBef>
              <a:spcAft>
                <a:spcPts val="0"/>
              </a:spcAft>
              <a:buClrTx/>
              <a:buSzTx/>
              <a:buFontTx/>
              <a:buChar char="-"/>
              <a:tabLst/>
              <a:defRPr/>
            </a:pPr>
            <a:r>
              <a:rPr kumimoji="0" lang="de-DE" sz="1800" b="0" i="0" u="none" strike="noStrike" kern="1200" cap="none" spc="0" normalizeH="0" baseline="0" noProof="0" dirty="0" smtClean="0">
                <a:ln>
                  <a:noFill/>
                </a:ln>
                <a:solidFill>
                  <a:srgbClr val="000000"/>
                </a:solidFill>
                <a:effectLst/>
                <a:uLnTx/>
                <a:uFillTx/>
                <a:latin typeface="Arial"/>
                <a:ea typeface="+mn-ea"/>
                <a:cs typeface="+mn-cs"/>
              </a:rPr>
              <a:t>Erlass der für die Ausführung notwendigen Leitlinien</a:t>
            </a:r>
          </a:p>
          <a:p>
            <a:pPr marL="285750" marR="0" lvl="0" indent="-285750" algn="l" defTabSz="914242" rtl="0" eaLnBrk="1" fontAlgn="auto" latinLnBrk="0" hangingPunct="1">
              <a:lnSpc>
                <a:spcPct val="100000"/>
              </a:lnSpc>
              <a:spcBef>
                <a:spcPts val="0"/>
              </a:spcBef>
              <a:spcAft>
                <a:spcPts val="0"/>
              </a:spcAft>
              <a:buClrTx/>
              <a:buSzTx/>
              <a:buFontTx/>
              <a:buChar char="-"/>
              <a:tabLst/>
              <a:defRPr/>
            </a:pPr>
            <a:endParaRPr kumimoji="0" lang="de-DE" sz="1600" b="0" i="0" u="none" strike="noStrike" kern="1200" cap="none" spc="0" normalizeH="0" baseline="0" noProof="0" dirty="0" smtClean="0">
              <a:ln>
                <a:noFill/>
              </a:ln>
              <a:solidFill>
                <a:srgbClr val="000000"/>
              </a:solidFill>
              <a:effectLst/>
              <a:uLnTx/>
              <a:uFillTx/>
              <a:latin typeface="Arial"/>
              <a:ea typeface="+mn-ea"/>
              <a:cs typeface="+mn-cs"/>
            </a:endParaRPr>
          </a:p>
          <a:p>
            <a:pPr marL="285750" marR="0" lvl="0" indent="-285750" algn="l" defTabSz="914242" rtl="0" eaLnBrk="1" fontAlgn="auto" latinLnBrk="0" hangingPunct="1">
              <a:lnSpc>
                <a:spcPct val="100000"/>
              </a:lnSpc>
              <a:spcBef>
                <a:spcPts val="0"/>
              </a:spcBef>
              <a:spcAft>
                <a:spcPts val="0"/>
              </a:spcAft>
              <a:buClrTx/>
              <a:buSzTx/>
              <a:buFontTx/>
              <a:buChar char="-"/>
              <a:tabLst/>
              <a:defRPr/>
            </a:pPr>
            <a:r>
              <a:rPr kumimoji="0" lang="de-DE" sz="1800" b="0" i="0" u="none" strike="noStrike" kern="1200" cap="none" spc="0" normalizeH="0" baseline="0" noProof="0" dirty="0" smtClean="0">
                <a:ln>
                  <a:noFill/>
                </a:ln>
                <a:solidFill>
                  <a:srgbClr val="000000"/>
                </a:solidFill>
                <a:effectLst/>
                <a:uLnTx/>
                <a:uFillTx/>
                <a:latin typeface="Arial"/>
                <a:ea typeface="+mn-ea"/>
                <a:cs typeface="+mn-cs"/>
              </a:rPr>
              <a:t>Wahrnehmung von Beratungsaufgaben</a:t>
            </a: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6" name="Textfeld 25"/>
          <p:cNvSpPr txBox="1"/>
          <p:nvPr/>
        </p:nvSpPr>
        <p:spPr>
          <a:xfrm>
            <a:off x="7824000" y="3505177"/>
            <a:ext cx="3510916" cy="2246769"/>
          </a:xfrm>
          <a:prstGeom prst="rect">
            <a:avLst/>
          </a:prstGeom>
          <a:noFill/>
        </p:spPr>
        <p:txBody>
          <a:bodyPr wrap="square" rtlCol="0">
            <a:spAutoFit/>
          </a:bodyPr>
          <a:lstStyle/>
          <a:p>
            <a:pPr marL="285750" marR="0" lvl="0" indent="-285750" algn="l" defTabSz="914242" rtl="0" eaLnBrk="1" fontAlgn="auto" latinLnBrk="0" hangingPunct="1">
              <a:lnSpc>
                <a:spcPct val="100000"/>
              </a:lnSpc>
              <a:spcBef>
                <a:spcPts val="0"/>
              </a:spcBef>
              <a:spcAft>
                <a:spcPts val="0"/>
              </a:spcAft>
              <a:buClrTx/>
              <a:buSzTx/>
              <a:buFontTx/>
              <a:buChar char="-"/>
              <a:tabLst/>
              <a:defRPr/>
            </a:pPr>
            <a:r>
              <a:rPr kumimoji="0" lang="de-DE" sz="1800" b="0" i="0" u="none" strike="noStrike" kern="1200" cap="none" spc="0" normalizeH="0" baseline="0" noProof="0" dirty="0">
                <a:ln>
                  <a:noFill/>
                </a:ln>
                <a:solidFill>
                  <a:srgbClr val="000000"/>
                </a:solidFill>
                <a:effectLst/>
                <a:uLnTx/>
                <a:uFillTx/>
                <a:latin typeface="Arial"/>
                <a:ea typeface="+mn-ea"/>
                <a:cs typeface="+mn-cs"/>
              </a:rPr>
              <a:t>v</a:t>
            </a:r>
            <a:r>
              <a:rPr kumimoji="0" lang="de-DE" sz="1800" b="0" i="0" u="none" strike="noStrike" kern="1200" cap="none" spc="0" normalizeH="0" baseline="0" noProof="0" dirty="0" smtClean="0">
                <a:ln>
                  <a:noFill/>
                </a:ln>
                <a:solidFill>
                  <a:srgbClr val="000000"/>
                </a:solidFill>
                <a:effectLst/>
                <a:uLnTx/>
                <a:uFillTx/>
                <a:latin typeface="Arial"/>
                <a:ea typeface="+mn-ea"/>
                <a:cs typeface="+mn-cs"/>
              </a:rPr>
              <a:t>erantwortlich für das Tagesgeschäft der EZB</a:t>
            </a:r>
          </a:p>
          <a:p>
            <a:pPr marL="285750" marR="0" lvl="0" indent="-285750" algn="l" defTabSz="914242" rtl="0" eaLnBrk="1" fontAlgn="auto" latinLnBrk="0" hangingPunct="1">
              <a:lnSpc>
                <a:spcPct val="100000"/>
              </a:lnSpc>
              <a:spcBef>
                <a:spcPts val="0"/>
              </a:spcBef>
              <a:spcAft>
                <a:spcPts val="0"/>
              </a:spcAft>
              <a:buClrTx/>
              <a:buSzTx/>
              <a:buFontTx/>
              <a:buChar char="-"/>
              <a:tabLst/>
              <a:defRPr/>
            </a:pPr>
            <a:endParaRPr kumimoji="0" lang="de-DE" sz="1600" b="0" i="0" u="none" strike="noStrike" kern="1200" cap="none" spc="0" normalizeH="0" baseline="0" noProof="0" dirty="0" smtClean="0">
              <a:ln>
                <a:noFill/>
              </a:ln>
              <a:solidFill>
                <a:srgbClr val="000000"/>
              </a:solidFill>
              <a:effectLst/>
              <a:uLnTx/>
              <a:uFillTx/>
              <a:latin typeface="Arial"/>
              <a:ea typeface="+mn-ea"/>
              <a:cs typeface="+mn-cs"/>
            </a:endParaRPr>
          </a:p>
          <a:p>
            <a:pPr marL="285750" marR="0" lvl="0" indent="-285750" algn="l" defTabSz="914242" rtl="0" eaLnBrk="1" fontAlgn="auto" latinLnBrk="0" hangingPunct="1">
              <a:lnSpc>
                <a:spcPct val="100000"/>
              </a:lnSpc>
              <a:spcBef>
                <a:spcPts val="0"/>
              </a:spcBef>
              <a:spcAft>
                <a:spcPts val="0"/>
              </a:spcAft>
              <a:buClrTx/>
              <a:buSzTx/>
              <a:buFontTx/>
              <a:buChar char="-"/>
              <a:tabLst/>
              <a:defRPr/>
            </a:pPr>
            <a:r>
              <a:rPr kumimoji="0" lang="de-DE" sz="1800" b="0" i="0" u="none" strike="noStrike" kern="1200" cap="none" spc="0" normalizeH="0" baseline="0" noProof="0" dirty="0" smtClean="0">
                <a:ln>
                  <a:noFill/>
                </a:ln>
                <a:solidFill>
                  <a:srgbClr val="000000"/>
                </a:solidFill>
                <a:effectLst/>
                <a:uLnTx/>
                <a:uFillTx/>
                <a:latin typeface="Arial"/>
                <a:ea typeface="+mn-ea"/>
                <a:cs typeface="+mn-cs"/>
              </a:rPr>
              <a:t>Umsetzung der vom Rat erlassenen Leitlinien</a:t>
            </a:r>
          </a:p>
          <a:p>
            <a:pPr marL="285750" marR="0" lvl="0" indent="-285750" algn="l" defTabSz="914242" rtl="0" eaLnBrk="1" fontAlgn="auto" latinLnBrk="0" hangingPunct="1">
              <a:lnSpc>
                <a:spcPct val="100000"/>
              </a:lnSpc>
              <a:spcBef>
                <a:spcPts val="0"/>
              </a:spcBef>
              <a:spcAft>
                <a:spcPts val="0"/>
              </a:spcAft>
              <a:buClrTx/>
              <a:buSzTx/>
              <a:buFontTx/>
              <a:buChar char="-"/>
              <a:tabLst/>
              <a:defRPr/>
            </a:pPr>
            <a:endParaRPr kumimoji="0" lang="de-DE" sz="1600" b="0" i="0" u="none" strike="noStrike" kern="1200" cap="none" spc="0" normalizeH="0" baseline="0" noProof="0" dirty="0" smtClean="0">
              <a:ln>
                <a:noFill/>
              </a:ln>
              <a:solidFill>
                <a:srgbClr val="000000"/>
              </a:solidFill>
              <a:effectLst/>
              <a:uLnTx/>
              <a:uFillTx/>
              <a:latin typeface="Arial"/>
              <a:ea typeface="+mn-ea"/>
              <a:cs typeface="+mn-cs"/>
            </a:endParaRPr>
          </a:p>
          <a:p>
            <a:pPr marL="285750" marR="0" lvl="0" indent="-285750" algn="l" defTabSz="914242" rtl="0" eaLnBrk="1" fontAlgn="auto" latinLnBrk="0" hangingPunct="1">
              <a:lnSpc>
                <a:spcPct val="100000"/>
              </a:lnSpc>
              <a:spcBef>
                <a:spcPts val="0"/>
              </a:spcBef>
              <a:spcAft>
                <a:spcPts val="0"/>
              </a:spcAft>
              <a:buClrTx/>
              <a:buSzTx/>
              <a:buFontTx/>
              <a:buChar char="-"/>
              <a:tabLst/>
              <a:defRPr/>
            </a:pPr>
            <a:r>
              <a:rPr kumimoji="0" lang="de-DE" sz="1800" b="0" i="0" u="none" strike="noStrike" kern="1200" cap="none" spc="0" normalizeH="0" baseline="0" noProof="0" dirty="0" smtClean="0">
                <a:ln>
                  <a:noFill/>
                </a:ln>
                <a:solidFill>
                  <a:srgbClr val="000000"/>
                </a:solidFill>
                <a:effectLst/>
                <a:uLnTx/>
                <a:uFillTx/>
                <a:latin typeface="Arial"/>
                <a:ea typeface="+mn-ea"/>
                <a:cs typeface="+mn-cs"/>
              </a:rPr>
              <a:t>Vorbereitung der EZB-Rats-Sitzungen</a:t>
            </a: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7" name="Richtungspfeil 26"/>
          <p:cNvSpPr/>
          <p:nvPr/>
        </p:nvSpPr>
        <p:spPr>
          <a:xfrm>
            <a:off x="4872198" y="3376955"/>
            <a:ext cx="2698542" cy="215122"/>
          </a:xfrm>
          <a:prstGeom prst="homePlate">
            <a:avLst/>
          </a:prstGeom>
          <a:solidFill>
            <a:srgbClr val="0062A1"/>
          </a:solidFill>
          <a:ln>
            <a:solidFill>
              <a:srgbClr val="0062A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42" rtl="0" eaLnBrk="1" fontAlgn="auto" latinLnBrk="0" hangingPunct="1">
              <a:lnSpc>
                <a:spcPct val="100000"/>
              </a:lnSpc>
              <a:spcBef>
                <a:spcPts val="0"/>
              </a:spcBef>
              <a:spcAft>
                <a:spcPts val="0"/>
              </a:spcAft>
              <a:buClrTx/>
              <a:buSzTx/>
              <a:buFontTx/>
              <a:buNone/>
              <a:tabLst/>
              <a:defRPr/>
            </a:pPr>
            <a:endParaRPr kumimoji="0" lang="de-DE" sz="800" b="0" i="0" u="none" strike="noStrike" kern="1200" cap="none" spc="0" normalizeH="0" baseline="0" noProof="0" dirty="0" smtClean="0">
              <a:ln>
                <a:noFill/>
              </a:ln>
              <a:solidFill>
                <a:srgbClr val="000000"/>
              </a:solidFill>
              <a:effectLst/>
              <a:uLnTx/>
              <a:uFillTx/>
              <a:latin typeface="Arial"/>
              <a:ea typeface="+mn-ea"/>
              <a:cs typeface="+mn-cs"/>
            </a:endParaRPr>
          </a:p>
        </p:txBody>
      </p:sp>
      <p:sp>
        <p:nvSpPr>
          <p:cNvPr id="28" name="Textfeld 27"/>
          <p:cNvSpPr txBox="1"/>
          <p:nvPr/>
        </p:nvSpPr>
        <p:spPr>
          <a:xfrm>
            <a:off x="5430555" y="2762360"/>
            <a:ext cx="2116394" cy="646331"/>
          </a:xfrm>
          <a:prstGeom prst="rect">
            <a:avLst/>
          </a:prstGeom>
          <a:noFill/>
        </p:spPr>
        <p:txBody>
          <a:bodyPr wrap="square" rtlCol="0">
            <a:spAutoFit/>
          </a:bodyPr>
          <a:lstStyle/>
          <a:p>
            <a:pPr marL="0" marR="0" lvl="0" indent="0" algn="l" defTabSz="914242"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srgbClr val="000000"/>
                </a:solidFill>
                <a:effectLst/>
                <a:uLnTx/>
                <a:uFillTx/>
                <a:latin typeface="Arial"/>
                <a:ea typeface="+mn-ea"/>
                <a:cs typeface="+mn-cs"/>
              </a:rPr>
              <a:t>Delegation </a:t>
            </a:r>
          </a:p>
          <a:p>
            <a:pPr marL="0" marR="0" lvl="0" indent="0" algn="l" defTabSz="914242"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srgbClr val="000000"/>
                </a:solidFill>
                <a:effectLst/>
                <a:uLnTx/>
                <a:uFillTx/>
                <a:latin typeface="Arial"/>
                <a:ea typeface="+mn-ea"/>
                <a:cs typeface="+mn-cs"/>
              </a:rPr>
              <a:t>und Weisung</a:t>
            </a: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36632744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Ziel und Strategie der Geldpolitik</a:t>
            </a:r>
            <a:br>
              <a:rPr lang="de-DE" dirty="0"/>
            </a:br>
            <a:r>
              <a:rPr lang="de-DE" b="0" dirty="0"/>
              <a:t>Zielformulierung gem. AEU-Vertrag und ESZB-Statut</a:t>
            </a:r>
            <a:endParaRPr lang="de-DE" dirty="0"/>
          </a:p>
        </p:txBody>
      </p:sp>
      <p:sp>
        <p:nvSpPr>
          <p:cNvPr id="4" name="Foliennummernplatzhalter 3"/>
          <p:cNvSpPr>
            <a:spLocks noGrp="1"/>
          </p:cNvSpPr>
          <p:nvPr>
            <p:ph type="sldNum" sz="quarter" idx="4"/>
          </p:nvPr>
        </p:nvSpPr>
        <p:spPr/>
        <p:txBody>
          <a:bodyPr/>
          <a:lstStyle/>
          <a:p>
            <a:r>
              <a:rPr lang="de-DE" smtClean="0">
                <a:solidFill>
                  <a:srgbClr val="000000">
                    <a:lumMod val="75000"/>
                    <a:lumOff val="25000"/>
                  </a:srgbClr>
                </a:solidFill>
              </a:rPr>
              <a:t>Seite </a:t>
            </a:r>
            <a:fld id="{795659D1-D435-4DC4-B545-657E7139435F}" type="slidenum">
              <a:rPr lang="de-DE" smtClean="0">
                <a:solidFill>
                  <a:srgbClr val="000000">
                    <a:lumMod val="75000"/>
                    <a:lumOff val="25000"/>
                  </a:srgbClr>
                </a:solidFill>
              </a:rPr>
              <a:pPr/>
              <a:t>14</a:t>
            </a:fld>
            <a:endParaRPr lang="de-DE" dirty="0">
              <a:solidFill>
                <a:srgbClr val="000000">
                  <a:lumMod val="75000"/>
                  <a:lumOff val="25000"/>
                </a:srgbClr>
              </a:solidFill>
            </a:endParaRPr>
          </a:p>
        </p:txBody>
      </p:sp>
      <p:sp>
        <p:nvSpPr>
          <p:cNvPr id="6" name="Fußzeilenplatzhalter 5"/>
          <p:cNvSpPr>
            <a:spLocks noGrp="1"/>
          </p:cNvSpPr>
          <p:nvPr>
            <p:ph type="ftr" sz="quarter" idx="3"/>
          </p:nvPr>
        </p:nvSpPr>
        <p:spPr/>
        <p:txBody>
          <a:bodyPr/>
          <a:lstStyle/>
          <a:p>
            <a:endParaRPr lang="de-DE" dirty="0">
              <a:solidFill>
                <a:srgbClr val="000000">
                  <a:lumMod val="75000"/>
                  <a:lumOff val="25000"/>
                </a:srgbClr>
              </a:solidFill>
            </a:endParaRPr>
          </a:p>
        </p:txBody>
      </p:sp>
      <p:sp>
        <p:nvSpPr>
          <p:cNvPr id="7" name="Textplatzhalter 3"/>
          <p:cNvSpPr>
            <a:spLocks noGrp="1"/>
          </p:cNvSpPr>
          <p:nvPr>
            <p:ph type="body" sz="quarter" idx="15"/>
          </p:nvPr>
        </p:nvSpPr>
        <p:spPr>
          <a:xfrm>
            <a:off x="5072400" y="943200"/>
            <a:ext cx="7038320" cy="4518000"/>
          </a:xfrm>
        </p:spPr>
        <p:txBody>
          <a:bodyPr>
            <a:noAutofit/>
          </a:bodyPr>
          <a:lstStyle/>
          <a:p>
            <a:r>
              <a:rPr lang="de-DE" dirty="0" smtClean="0"/>
              <a:t>„</a:t>
            </a:r>
            <a:r>
              <a:rPr lang="de-DE" dirty="0"/>
              <a:t>Das </a:t>
            </a:r>
            <a:r>
              <a:rPr lang="de-DE" b="1" dirty="0"/>
              <a:t>vorrangige Ziel </a:t>
            </a:r>
            <a:r>
              <a:rPr lang="de-DE" dirty="0" smtClean="0"/>
              <a:t>des Europäischen </a:t>
            </a:r>
            <a:r>
              <a:rPr lang="de-DE" dirty="0"/>
              <a:t>Systems </a:t>
            </a:r>
            <a:r>
              <a:rPr lang="de-DE" dirty="0" smtClean="0"/>
              <a:t>der Zentralbanken </a:t>
            </a:r>
            <a:r>
              <a:rPr lang="de-DE" dirty="0"/>
              <a:t>ist es, </a:t>
            </a:r>
            <a:r>
              <a:rPr lang="de-DE" dirty="0" smtClean="0"/>
              <a:t>die </a:t>
            </a:r>
            <a:r>
              <a:rPr lang="de-DE" b="1" dirty="0" smtClean="0"/>
              <a:t>Preisstabilität </a:t>
            </a:r>
            <a:r>
              <a:rPr lang="de-DE" dirty="0"/>
              <a:t>zu gewährleisten</a:t>
            </a:r>
            <a:r>
              <a:rPr lang="de-DE" dirty="0" smtClean="0"/>
              <a:t>.“</a:t>
            </a:r>
          </a:p>
          <a:p>
            <a:endParaRPr lang="de-DE" dirty="0" smtClean="0"/>
          </a:p>
          <a:p>
            <a:r>
              <a:rPr lang="de-DE" dirty="0" smtClean="0"/>
              <a:t>„</a:t>
            </a:r>
            <a:r>
              <a:rPr lang="de-DE" dirty="0"/>
              <a:t>Soweit dies ohne </a:t>
            </a:r>
            <a:r>
              <a:rPr lang="de-DE" dirty="0" smtClean="0"/>
              <a:t>Beeinträchtigung des </a:t>
            </a:r>
            <a:r>
              <a:rPr lang="de-DE" dirty="0"/>
              <a:t>Zieles der Preisstabilität </a:t>
            </a:r>
            <a:r>
              <a:rPr lang="de-DE" dirty="0" smtClean="0"/>
              <a:t>möglich ist</a:t>
            </a:r>
            <a:r>
              <a:rPr lang="de-DE" dirty="0"/>
              <a:t>, unterstützt das ESZB </a:t>
            </a:r>
            <a:r>
              <a:rPr lang="de-DE" dirty="0" smtClean="0"/>
              <a:t>die allgemeine </a:t>
            </a:r>
            <a:r>
              <a:rPr lang="de-DE" dirty="0"/>
              <a:t>Wirtschaftspolitik in </a:t>
            </a:r>
            <a:r>
              <a:rPr lang="de-DE" dirty="0" smtClean="0"/>
              <a:t>der Union (…).“</a:t>
            </a:r>
          </a:p>
          <a:p>
            <a:endParaRPr lang="de-DE" dirty="0" smtClean="0"/>
          </a:p>
          <a:p>
            <a:r>
              <a:rPr lang="de-DE" dirty="0" smtClean="0"/>
              <a:t>Klare </a:t>
            </a:r>
            <a:r>
              <a:rPr lang="de-DE" b="1" dirty="0"/>
              <a:t>Hierarchie: </a:t>
            </a:r>
            <a:r>
              <a:rPr lang="de-DE" b="1" dirty="0" smtClean="0"/>
              <a:t>Primärziel Preisstabilität</a:t>
            </a:r>
          </a:p>
          <a:p>
            <a:endParaRPr lang="de-DE" b="1" dirty="0" smtClean="0"/>
          </a:p>
          <a:p>
            <a:r>
              <a:rPr lang="de-DE" dirty="0" smtClean="0"/>
              <a:t>Konkretisierung </a:t>
            </a:r>
            <a:r>
              <a:rPr lang="de-DE" dirty="0"/>
              <a:t>obliegt </a:t>
            </a:r>
            <a:r>
              <a:rPr lang="de-DE" dirty="0" smtClean="0"/>
              <a:t>dem Eurosystem</a:t>
            </a:r>
            <a:endParaRPr lang="de-DE" dirty="0"/>
          </a:p>
        </p:txBody>
      </p:sp>
      <p:pic>
        <p:nvPicPr>
          <p:cNvPr id="8" name="Inhaltsplatzhalter 8"/>
          <p:cNvPicPr preferRelativeResize="0">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3600" y="943200"/>
            <a:ext cx="4251251" cy="4975200"/>
          </a:xfrm>
          <a:prstGeom prst="rect">
            <a:avLst/>
          </a:prstGeom>
        </p:spPr>
      </p:pic>
    </p:spTree>
    <p:extLst>
      <p:ext uri="{BB962C8B-B14F-4D97-AF65-F5344CB8AC3E}">
        <p14:creationId xmlns:p14="http://schemas.microsoft.com/office/powerpoint/2010/main" val="20983776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Ziel und Strategie der Geldpolitik</a:t>
            </a:r>
            <a:br>
              <a:rPr lang="de-DE" dirty="0"/>
            </a:br>
            <a:r>
              <a:rPr lang="de-DE" b="0" dirty="0" smtClean="0"/>
              <a:t>Preisstabilitätsziel im Euroraum</a:t>
            </a:r>
            <a:endParaRPr lang="de-DE" dirty="0"/>
          </a:p>
        </p:txBody>
      </p:sp>
      <p:sp>
        <p:nvSpPr>
          <p:cNvPr id="4" name="Foliennummernplatzhalter 3"/>
          <p:cNvSpPr>
            <a:spLocks noGrp="1"/>
          </p:cNvSpPr>
          <p:nvPr>
            <p:ph type="sldNum" sz="quarter" idx="4"/>
          </p:nvPr>
        </p:nvSpPr>
        <p:spPr/>
        <p:txBody>
          <a:bodyPr/>
          <a:lstStyle/>
          <a:p>
            <a:r>
              <a:rPr lang="de-DE" smtClean="0">
                <a:solidFill>
                  <a:srgbClr val="000000">
                    <a:lumMod val="75000"/>
                    <a:lumOff val="25000"/>
                  </a:srgbClr>
                </a:solidFill>
              </a:rPr>
              <a:t>Seite </a:t>
            </a:r>
            <a:fld id="{795659D1-D435-4DC4-B545-657E7139435F}" type="slidenum">
              <a:rPr lang="de-DE" smtClean="0">
                <a:solidFill>
                  <a:srgbClr val="000000">
                    <a:lumMod val="75000"/>
                    <a:lumOff val="25000"/>
                  </a:srgbClr>
                </a:solidFill>
              </a:rPr>
              <a:pPr/>
              <a:t>15</a:t>
            </a:fld>
            <a:endParaRPr lang="de-DE" dirty="0">
              <a:solidFill>
                <a:srgbClr val="000000">
                  <a:lumMod val="75000"/>
                  <a:lumOff val="25000"/>
                </a:srgbClr>
              </a:solidFill>
            </a:endParaRPr>
          </a:p>
        </p:txBody>
      </p:sp>
      <p:sp>
        <p:nvSpPr>
          <p:cNvPr id="6" name="Fußzeilenplatzhalter 5"/>
          <p:cNvSpPr>
            <a:spLocks noGrp="1"/>
          </p:cNvSpPr>
          <p:nvPr>
            <p:ph type="ftr" sz="quarter" idx="3"/>
          </p:nvPr>
        </p:nvSpPr>
        <p:spPr/>
        <p:txBody>
          <a:bodyPr/>
          <a:lstStyle/>
          <a:p>
            <a:endParaRPr lang="de-DE" dirty="0">
              <a:solidFill>
                <a:srgbClr val="000000">
                  <a:lumMod val="75000"/>
                  <a:lumOff val="25000"/>
                </a:srgbClr>
              </a:solidFill>
            </a:endParaRPr>
          </a:p>
        </p:txBody>
      </p:sp>
      <p:pic>
        <p:nvPicPr>
          <p:cNvPr id="8" name="Inhaltsplatzhalter 7"/>
          <p:cNvPicPr>
            <a:picLocks noChangeAspect="1"/>
          </p:cNvPicPr>
          <p:nvPr/>
        </p:nvPicPr>
        <p:blipFill>
          <a:blip r:embed="rId2" r:link="rId3" cstate="print">
            <a:extLst>
              <a:ext uri="{28A0092B-C50C-407E-A947-70E740481C1C}">
                <a14:useLocalDpi xmlns:a14="http://schemas.microsoft.com/office/drawing/2010/main" val="0"/>
              </a:ext>
            </a:extLst>
          </a:blip>
          <a:stretch>
            <a:fillRect/>
          </a:stretch>
        </p:blipFill>
        <p:spPr>
          <a:xfrm>
            <a:off x="633600" y="943200"/>
            <a:ext cx="4248117" cy="4975200"/>
          </a:xfrm>
          <a:prstGeom prst="rect">
            <a:avLst/>
          </a:prstGeom>
        </p:spPr>
      </p:pic>
      <p:sp>
        <p:nvSpPr>
          <p:cNvPr id="9" name="Textplatzhalter 2"/>
          <p:cNvSpPr>
            <a:spLocks noGrp="1"/>
          </p:cNvSpPr>
          <p:nvPr>
            <p:ph type="body" sz="quarter" idx="15"/>
          </p:nvPr>
        </p:nvSpPr>
        <p:spPr>
          <a:xfrm>
            <a:off x="5072400" y="943200"/>
            <a:ext cx="6484398" cy="4935553"/>
          </a:xfrm>
          <a:ln>
            <a:noFill/>
          </a:ln>
        </p:spPr>
        <p:txBody>
          <a:bodyPr>
            <a:normAutofit/>
          </a:bodyPr>
          <a:lstStyle/>
          <a:p>
            <a:pPr marL="0" indent="0">
              <a:buNone/>
            </a:pPr>
            <a:r>
              <a:rPr lang="de-DE" dirty="0" smtClean="0"/>
              <a:t>Dieses ist erfüllt, wenn der Anstieg </a:t>
            </a:r>
            <a:r>
              <a:rPr lang="de-DE" dirty="0"/>
              <a:t>des </a:t>
            </a:r>
            <a:r>
              <a:rPr lang="de-DE" dirty="0" smtClean="0"/>
              <a:t>Harmonisierten Verbraucherpreisindex (</a:t>
            </a:r>
            <a:r>
              <a:rPr lang="de-DE" b="1" dirty="0"/>
              <a:t>HVPI</a:t>
            </a:r>
            <a:r>
              <a:rPr lang="de-DE" dirty="0"/>
              <a:t>) im €-</a:t>
            </a:r>
            <a:r>
              <a:rPr lang="de-DE" dirty="0" smtClean="0"/>
              <a:t>Währungsgebiet</a:t>
            </a:r>
          </a:p>
          <a:p>
            <a:pPr marL="0" indent="0">
              <a:buNone/>
            </a:pPr>
            <a:r>
              <a:rPr lang="de-DE" b="1" dirty="0" smtClean="0"/>
              <a:t>2 % </a:t>
            </a:r>
            <a:r>
              <a:rPr lang="de-DE" b="1" dirty="0"/>
              <a:t>auf mittlere </a:t>
            </a:r>
            <a:r>
              <a:rPr lang="de-DE" b="1" dirty="0" smtClean="0"/>
              <a:t>Sicht</a:t>
            </a:r>
            <a:r>
              <a:rPr lang="de-DE" dirty="0" smtClean="0"/>
              <a:t> beträgt. Das Ziel ist symmetrisch, d. h. negative Abweichungen von diesem Zielwert sind ebenso unerwünscht wie positive. </a:t>
            </a:r>
          </a:p>
          <a:p>
            <a:pPr marL="0" indent="0">
              <a:buNone/>
            </a:pPr>
            <a:endParaRPr lang="de-DE" b="1" dirty="0"/>
          </a:p>
          <a:p>
            <a:pPr marL="0" indent="0">
              <a:buNone/>
            </a:pPr>
            <a:r>
              <a:rPr lang="de-DE" b="1" dirty="0"/>
              <a:t>Nicht 0 %, weil</a:t>
            </a:r>
          </a:p>
          <a:p>
            <a:r>
              <a:rPr lang="de-DE" dirty="0"/>
              <a:t>Sicherheitsmarge gegen </a:t>
            </a:r>
            <a:r>
              <a:rPr lang="de-DE" dirty="0" smtClean="0"/>
              <a:t>Deflation</a:t>
            </a:r>
          </a:p>
          <a:p>
            <a:r>
              <a:rPr lang="de-DE" dirty="0" smtClean="0"/>
              <a:t>Berücksichtigung statistische </a:t>
            </a:r>
            <a:r>
              <a:rPr lang="de-DE" dirty="0"/>
              <a:t>Messfehler</a:t>
            </a:r>
          </a:p>
          <a:p>
            <a:endParaRPr lang="de-DE" dirty="0" smtClean="0"/>
          </a:p>
          <a:p>
            <a:endParaRPr lang="de-DE" dirty="0"/>
          </a:p>
          <a:p>
            <a:pPr marL="0" indent="0">
              <a:buNone/>
            </a:pPr>
            <a:endParaRPr lang="de-DE" dirty="0" smtClean="0">
              <a:sym typeface="Wingdings" pitchFamily="2" charset="2"/>
            </a:endParaRPr>
          </a:p>
          <a:p>
            <a:endParaRPr lang="de-DE" dirty="0"/>
          </a:p>
        </p:txBody>
      </p:sp>
    </p:spTree>
    <p:extLst>
      <p:ext uri="{BB962C8B-B14F-4D97-AF65-F5344CB8AC3E}">
        <p14:creationId xmlns:p14="http://schemas.microsoft.com/office/powerpoint/2010/main" val="27865647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solidFill>
                  <a:prstClr val="black"/>
                </a:solidFill>
                <a:cs typeface="Arial" panose="020B0604020202020204" pitchFamily="34" charset="0"/>
              </a:rPr>
              <a:t>Ziel und Strategie der Geldpolitik</a:t>
            </a:r>
            <a:br>
              <a:rPr lang="de-DE" dirty="0" smtClean="0">
                <a:solidFill>
                  <a:prstClr val="black"/>
                </a:solidFill>
                <a:cs typeface="Arial" panose="020B0604020202020204" pitchFamily="34" charset="0"/>
              </a:rPr>
            </a:br>
            <a:r>
              <a:rPr lang="de-DE" b="0" dirty="0" smtClean="0">
                <a:solidFill>
                  <a:prstClr val="black"/>
                </a:solidFill>
                <a:cs typeface="Arial" panose="020B0604020202020204" pitchFamily="34" charset="0"/>
              </a:rPr>
              <a:t>Monetärer Transmissionsmechanismus </a:t>
            </a:r>
            <a:r>
              <a:rPr lang="de-DE" dirty="0" smtClean="0">
                <a:solidFill>
                  <a:prstClr val="black"/>
                </a:solidFill>
                <a:cs typeface="Arial" panose="020B0604020202020204" pitchFamily="34" charset="0"/>
              </a:rPr>
              <a:t>-</a:t>
            </a:r>
            <a:r>
              <a:rPr lang="de-DE" altLang="de-DE" b="0" dirty="0" smtClean="0">
                <a:solidFill>
                  <a:prstClr val="black"/>
                </a:solidFill>
                <a:cs typeface="Arial" panose="020B0604020202020204" pitchFamily="34" charset="0"/>
              </a:rPr>
              <a:t> </a:t>
            </a:r>
            <a:r>
              <a:rPr lang="de-DE" altLang="de-DE" b="0" dirty="0">
                <a:solidFill>
                  <a:prstClr val="black"/>
                </a:solidFill>
                <a:cs typeface="Arial" panose="020B0604020202020204" pitchFamily="34" charset="0"/>
              </a:rPr>
              <a:t>stark vereinfachte Darstellung</a:t>
            </a:r>
            <a:endParaRPr lang="de-DE" dirty="0"/>
          </a:p>
        </p:txBody>
      </p:sp>
      <p:sp>
        <p:nvSpPr>
          <p:cNvPr id="6" name="Fußzeilenplatzhalter 5"/>
          <p:cNvSpPr>
            <a:spLocks noGrp="1"/>
          </p:cNvSpPr>
          <p:nvPr>
            <p:ph type="ftr" sz="quarter" idx="3"/>
          </p:nvPr>
        </p:nvSpPr>
        <p:spPr/>
        <p:txBody>
          <a:bodyPr/>
          <a:lstStyle/>
          <a:p>
            <a:endParaRPr lang="en-GB" dirty="0"/>
          </a:p>
        </p:txBody>
      </p:sp>
      <p:sp>
        <p:nvSpPr>
          <p:cNvPr id="41" name="Abgerundetes Rechteck 40"/>
          <p:cNvSpPr/>
          <p:nvPr/>
        </p:nvSpPr>
        <p:spPr>
          <a:xfrm>
            <a:off x="1759787" y="5163350"/>
            <a:ext cx="7889036" cy="459887"/>
          </a:xfrm>
          <a:prstGeom prst="roundRect">
            <a:avLst/>
          </a:prstGeom>
          <a:ln w="38100">
            <a:solidFill>
              <a:srgbClr val="0062A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ea typeface="+mn-ea"/>
                <a:cs typeface="+mn-cs"/>
              </a:rPr>
              <a:t>Preisentwicklung</a:t>
            </a:r>
          </a:p>
        </p:txBody>
      </p:sp>
      <p:sp>
        <p:nvSpPr>
          <p:cNvPr id="42" name="Abgerundetes Rechteck 41"/>
          <p:cNvSpPr/>
          <p:nvPr/>
        </p:nvSpPr>
        <p:spPr>
          <a:xfrm>
            <a:off x="1759787" y="4325161"/>
            <a:ext cx="7889036" cy="459887"/>
          </a:xfrm>
          <a:prstGeom prst="roundRect">
            <a:avLst/>
          </a:prstGeom>
          <a:ln w="38100">
            <a:solidFill>
              <a:srgbClr val="0062A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ea typeface="+mn-ea"/>
                <a:cs typeface="+mn-cs"/>
              </a:rPr>
              <a:t>Nachfrage auf Gütermärkten</a:t>
            </a:r>
          </a:p>
        </p:txBody>
      </p:sp>
      <p:sp>
        <p:nvSpPr>
          <p:cNvPr id="43" name="Abgerundetes Rechteck 42"/>
          <p:cNvSpPr/>
          <p:nvPr/>
        </p:nvSpPr>
        <p:spPr>
          <a:xfrm>
            <a:off x="1759788" y="3525718"/>
            <a:ext cx="7889036" cy="459887"/>
          </a:xfrm>
          <a:prstGeom prst="roundRect">
            <a:avLst/>
          </a:prstGeom>
          <a:ln w="38100">
            <a:solidFill>
              <a:srgbClr val="0062A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ea typeface="+mn-ea"/>
                <a:cs typeface="+mn-cs"/>
              </a:rPr>
              <a:t>Nachfrage nach Krediten, Geldmenge</a:t>
            </a:r>
          </a:p>
        </p:txBody>
      </p:sp>
      <p:sp>
        <p:nvSpPr>
          <p:cNvPr id="44" name="Abgerundetes Rechteck 43"/>
          <p:cNvSpPr/>
          <p:nvPr/>
        </p:nvSpPr>
        <p:spPr>
          <a:xfrm>
            <a:off x="1759789" y="2703814"/>
            <a:ext cx="7889036" cy="459887"/>
          </a:xfrm>
          <a:prstGeom prst="roundRect">
            <a:avLst/>
          </a:prstGeom>
          <a:ln w="38100">
            <a:solidFill>
              <a:srgbClr val="0062A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ea typeface="+mn-ea"/>
                <a:cs typeface="+mn-cs"/>
              </a:rPr>
              <a:t>Bankzinsen, Kapitalmarktzinsen</a:t>
            </a:r>
          </a:p>
        </p:txBody>
      </p:sp>
      <p:sp>
        <p:nvSpPr>
          <p:cNvPr id="45" name="Abgerundetes Rechteck 44"/>
          <p:cNvSpPr/>
          <p:nvPr/>
        </p:nvSpPr>
        <p:spPr>
          <a:xfrm>
            <a:off x="1759788" y="1896895"/>
            <a:ext cx="7889036" cy="459887"/>
          </a:xfrm>
          <a:prstGeom prst="roundRect">
            <a:avLst/>
          </a:prstGeom>
          <a:ln w="38100">
            <a:solidFill>
              <a:srgbClr val="0062A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ea typeface="+mn-ea"/>
                <a:cs typeface="+mn-cs"/>
              </a:rPr>
              <a:t>Geldmarktzinsen</a:t>
            </a:r>
          </a:p>
        </p:txBody>
      </p:sp>
      <p:sp>
        <p:nvSpPr>
          <p:cNvPr id="46" name="Abgerundetes Rechteck 45"/>
          <p:cNvSpPr/>
          <p:nvPr/>
        </p:nvSpPr>
        <p:spPr>
          <a:xfrm>
            <a:off x="1759789" y="1093484"/>
            <a:ext cx="7889036" cy="459887"/>
          </a:xfrm>
          <a:prstGeom prst="roundRect">
            <a:avLst/>
          </a:prstGeom>
          <a:ln w="38100">
            <a:solidFill>
              <a:srgbClr val="0062A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ea typeface="+mn-ea"/>
                <a:cs typeface="+mn-cs"/>
              </a:rPr>
              <a:t>Leitzins</a:t>
            </a:r>
          </a:p>
        </p:txBody>
      </p:sp>
      <p:sp>
        <p:nvSpPr>
          <p:cNvPr id="47" name="Richtungspfeil 46"/>
          <p:cNvSpPr/>
          <p:nvPr/>
        </p:nvSpPr>
        <p:spPr>
          <a:xfrm rot="5400000">
            <a:off x="4994355" y="3156101"/>
            <a:ext cx="4808582" cy="476887"/>
          </a:xfrm>
          <a:prstGeom prst="homePlate">
            <a:avLst/>
          </a:prstGeom>
          <a:solidFill>
            <a:srgbClr val="0062A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a:ea typeface="+mn-ea"/>
              <a:cs typeface="+mn-cs"/>
            </a:endParaRPr>
          </a:p>
        </p:txBody>
      </p:sp>
      <p:sp>
        <p:nvSpPr>
          <p:cNvPr id="48" name="Richtungspfeil 47"/>
          <p:cNvSpPr/>
          <p:nvPr/>
        </p:nvSpPr>
        <p:spPr>
          <a:xfrm rot="5400000">
            <a:off x="6108780" y="3146576"/>
            <a:ext cx="4808582" cy="476887"/>
          </a:xfrm>
          <a:prstGeom prst="homePlate">
            <a:avLst/>
          </a:prstGeom>
          <a:solidFill>
            <a:srgbClr val="0062A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Arial"/>
              <a:ea typeface="+mn-ea"/>
              <a:cs typeface="+mn-cs"/>
            </a:endParaRPr>
          </a:p>
        </p:txBody>
      </p:sp>
      <p:sp>
        <p:nvSpPr>
          <p:cNvPr id="49" name="AutoShape 6"/>
          <p:cNvSpPr>
            <a:spLocks noChangeArrowheads="1"/>
          </p:cNvSpPr>
          <p:nvPr/>
        </p:nvSpPr>
        <p:spPr bwMode="auto">
          <a:xfrm flipH="1">
            <a:off x="8466302" y="1100611"/>
            <a:ext cx="45745" cy="425407"/>
          </a:xfrm>
          <a:prstGeom prst="upArrow">
            <a:avLst>
              <a:gd name="adj1" fmla="val 50000"/>
              <a:gd name="adj2" fmla="val 39884"/>
            </a:avLst>
          </a:prstGeom>
          <a:solidFill>
            <a:schemeClr val="bg1"/>
          </a:solidFill>
          <a:ln>
            <a:solidFill>
              <a:schemeClr val="bg1"/>
            </a:solidFill>
            <a:headEnd/>
            <a:tailEnd/>
          </a:ln>
        </p:spPr>
        <p:style>
          <a:lnRef idx="2">
            <a:schemeClr val="accent1">
              <a:shade val="50000"/>
            </a:schemeClr>
          </a:lnRef>
          <a:fillRef idx="1">
            <a:schemeClr val="accent1"/>
          </a:fillRef>
          <a:effectRef idx="0">
            <a:schemeClr val="accent1"/>
          </a:effectRef>
          <a:fontRef idx="minor">
            <a:schemeClr val="lt1"/>
          </a:fontRef>
        </p:style>
        <p:txBody>
          <a:bodyPr vert="eaVert" wrap="none" lIns="91424" tIns="45712" rIns="91424" bIns="45712" anchor="ctr"/>
          <a:lstStyle/>
          <a:p>
            <a:pPr marL="0" marR="0" lvl="0" indent="0" algn="l" defTabSz="914242" rtl="0" eaLnBrk="0" fontAlgn="auto" latinLnBrk="0" hangingPunct="0">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0" name="AutoShape 7"/>
          <p:cNvSpPr>
            <a:spLocks noChangeArrowheads="1"/>
          </p:cNvSpPr>
          <p:nvPr/>
        </p:nvSpPr>
        <p:spPr bwMode="auto">
          <a:xfrm flipH="1">
            <a:off x="8466302" y="1907971"/>
            <a:ext cx="45745" cy="425407"/>
          </a:xfrm>
          <a:prstGeom prst="upArrow">
            <a:avLst>
              <a:gd name="adj1" fmla="val 50000"/>
              <a:gd name="adj2" fmla="val 39884"/>
            </a:avLst>
          </a:prstGeom>
          <a:solidFill>
            <a:schemeClr val="bg1"/>
          </a:solidFill>
          <a:ln>
            <a:solidFill>
              <a:schemeClr val="bg1"/>
            </a:solidFill>
            <a:headEnd/>
            <a:tailEnd/>
          </a:ln>
        </p:spPr>
        <p:style>
          <a:lnRef idx="2">
            <a:schemeClr val="accent1">
              <a:shade val="50000"/>
            </a:schemeClr>
          </a:lnRef>
          <a:fillRef idx="1">
            <a:schemeClr val="accent1"/>
          </a:fillRef>
          <a:effectRef idx="0">
            <a:schemeClr val="accent1"/>
          </a:effectRef>
          <a:fontRef idx="minor">
            <a:schemeClr val="lt1"/>
          </a:fontRef>
        </p:style>
        <p:txBody>
          <a:bodyPr vert="eaVert" wrap="none" lIns="91424" tIns="45712" rIns="91424" bIns="45712" anchor="ctr"/>
          <a:lstStyle/>
          <a:p>
            <a:pPr marL="0" marR="0" lvl="0" indent="0" algn="l" defTabSz="914242" rtl="0" eaLnBrk="0" fontAlgn="auto" latinLnBrk="0" hangingPunct="0">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1" name="AutoShape 8"/>
          <p:cNvSpPr>
            <a:spLocks noChangeArrowheads="1"/>
          </p:cNvSpPr>
          <p:nvPr/>
        </p:nvSpPr>
        <p:spPr bwMode="auto">
          <a:xfrm flipH="1">
            <a:off x="7349970" y="3521418"/>
            <a:ext cx="45745" cy="438793"/>
          </a:xfrm>
          <a:prstGeom prst="upArrow">
            <a:avLst>
              <a:gd name="adj1" fmla="val 50000"/>
              <a:gd name="adj2" fmla="val 39884"/>
            </a:avLst>
          </a:prstGeom>
          <a:solidFill>
            <a:schemeClr val="bg1"/>
          </a:solidFill>
          <a:ln>
            <a:solidFill>
              <a:schemeClr val="bg1"/>
            </a:solidFill>
            <a:headEnd/>
            <a:tailEnd/>
          </a:ln>
        </p:spPr>
        <p:style>
          <a:lnRef idx="2">
            <a:schemeClr val="accent1">
              <a:shade val="50000"/>
            </a:schemeClr>
          </a:lnRef>
          <a:fillRef idx="1">
            <a:schemeClr val="accent1"/>
          </a:fillRef>
          <a:effectRef idx="0">
            <a:schemeClr val="accent1"/>
          </a:effectRef>
          <a:fontRef idx="minor">
            <a:schemeClr val="lt1"/>
          </a:fontRef>
        </p:style>
        <p:txBody>
          <a:bodyPr vert="eaVert" wrap="none" lIns="91424" tIns="45712" rIns="91424" bIns="45712" anchor="ctr"/>
          <a:lstStyle/>
          <a:p>
            <a:pPr marL="0" marR="0" lvl="0" indent="0" algn="l" defTabSz="914242" rtl="0" eaLnBrk="0" fontAlgn="auto" latinLnBrk="0" hangingPunct="0">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2" name="AutoShape 9"/>
          <p:cNvSpPr>
            <a:spLocks noChangeArrowheads="1"/>
          </p:cNvSpPr>
          <p:nvPr/>
        </p:nvSpPr>
        <p:spPr bwMode="auto">
          <a:xfrm flipH="1">
            <a:off x="7366512" y="1091262"/>
            <a:ext cx="45745" cy="450213"/>
          </a:xfrm>
          <a:prstGeom prst="downArrow">
            <a:avLst>
              <a:gd name="adj1" fmla="val 50000"/>
              <a:gd name="adj2" fmla="val 42209"/>
            </a:avLst>
          </a:prstGeom>
          <a:solidFill>
            <a:schemeClr val="bg1"/>
          </a:solidFill>
          <a:ln>
            <a:solidFill>
              <a:schemeClr val="bg1"/>
            </a:solidFill>
            <a:headEnd/>
            <a:tailEnd/>
          </a:ln>
        </p:spPr>
        <p:style>
          <a:lnRef idx="2">
            <a:schemeClr val="accent1">
              <a:shade val="50000"/>
            </a:schemeClr>
          </a:lnRef>
          <a:fillRef idx="1">
            <a:schemeClr val="accent1"/>
          </a:fillRef>
          <a:effectRef idx="0">
            <a:schemeClr val="accent1"/>
          </a:effectRef>
          <a:fontRef idx="minor">
            <a:schemeClr val="lt1"/>
          </a:fontRef>
        </p:style>
        <p:txBody>
          <a:bodyPr vert="eaVert" wrap="none" lIns="91424" tIns="45712" rIns="91424" bIns="45712" anchor="ctr"/>
          <a:lstStyle/>
          <a:p>
            <a:pPr marL="0" marR="0" lvl="0" indent="0" algn="l" defTabSz="914242" rtl="0" eaLnBrk="0" fontAlgn="auto" latinLnBrk="0" hangingPunct="0">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3" name="AutoShape 10"/>
          <p:cNvSpPr>
            <a:spLocks noChangeArrowheads="1"/>
          </p:cNvSpPr>
          <p:nvPr/>
        </p:nvSpPr>
        <p:spPr bwMode="auto">
          <a:xfrm flipH="1">
            <a:off x="8466302" y="3530759"/>
            <a:ext cx="45745" cy="429607"/>
          </a:xfrm>
          <a:prstGeom prst="downArrow">
            <a:avLst>
              <a:gd name="adj1" fmla="val 50000"/>
              <a:gd name="adj2" fmla="val 42209"/>
            </a:avLst>
          </a:prstGeom>
          <a:solidFill>
            <a:schemeClr val="bg1"/>
          </a:solidFill>
          <a:ln>
            <a:solidFill>
              <a:schemeClr val="bg1"/>
            </a:solidFill>
            <a:headEnd/>
            <a:tailEnd/>
          </a:ln>
        </p:spPr>
        <p:style>
          <a:lnRef idx="2">
            <a:schemeClr val="accent1">
              <a:shade val="50000"/>
            </a:schemeClr>
          </a:lnRef>
          <a:fillRef idx="1">
            <a:schemeClr val="accent1"/>
          </a:fillRef>
          <a:effectRef idx="0">
            <a:schemeClr val="accent1"/>
          </a:effectRef>
          <a:fontRef idx="minor">
            <a:schemeClr val="lt1"/>
          </a:fontRef>
        </p:style>
        <p:txBody>
          <a:bodyPr vert="eaVert" wrap="none" lIns="91424" tIns="45712" rIns="91424" bIns="45712" anchor="ctr"/>
          <a:lstStyle/>
          <a:p>
            <a:pPr marL="0" marR="0" lvl="0" indent="0" algn="l" defTabSz="914242" rtl="0" eaLnBrk="0" fontAlgn="auto" latinLnBrk="0" hangingPunct="0">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4" name="AutoShape 11"/>
          <p:cNvSpPr>
            <a:spLocks noChangeArrowheads="1"/>
          </p:cNvSpPr>
          <p:nvPr/>
        </p:nvSpPr>
        <p:spPr bwMode="auto">
          <a:xfrm flipH="1">
            <a:off x="7364680" y="1907971"/>
            <a:ext cx="45745" cy="425407"/>
          </a:xfrm>
          <a:prstGeom prst="downArrow">
            <a:avLst>
              <a:gd name="adj1" fmla="val 50000"/>
              <a:gd name="adj2" fmla="val 42209"/>
            </a:avLst>
          </a:prstGeom>
          <a:solidFill>
            <a:schemeClr val="bg1"/>
          </a:solidFill>
          <a:ln>
            <a:solidFill>
              <a:schemeClr val="bg1"/>
            </a:solidFill>
            <a:headEnd/>
            <a:tailEnd/>
          </a:ln>
        </p:spPr>
        <p:style>
          <a:lnRef idx="2">
            <a:schemeClr val="accent1">
              <a:shade val="50000"/>
            </a:schemeClr>
          </a:lnRef>
          <a:fillRef idx="1">
            <a:schemeClr val="accent1"/>
          </a:fillRef>
          <a:effectRef idx="0">
            <a:schemeClr val="accent1"/>
          </a:effectRef>
          <a:fontRef idx="minor">
            <a:schemeClr val="lt1"/>
          </a:fontRef>
        </p:style>
        <p:txBody>
          <a:bodyPr vert="eaVert" wrap="none" lIns="91424" tIns="45712" rIns="91424" bIns="45712" anchor="ctr"/>
          <a:lstStyle/>
          <a:p>
            <a:pPr marL="0" marR="0" lvl="0" indent="0" algn="l" defTabSz="914242" rtl="0" eaLnBrk="0" fontAlgn="auto" latinLnBrk="0" hangingPunct="0">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5" name="AutoShape 18"/>
          <p:cNvSpPr>
            <a:spLocks noChangeArrowheads="1"/>
          </p:cNvSpPr>
          <p:nvPr/>
        </p:nvSpPr>
        <p:spPr bwMode="auto">
          <a:xfrm flipH="1">
            <a:off x="8482447" y="4326637"/>
            <a:ext cx="45745" cy="450213"/>
          </a:xfrm>
          <a:prstGeom prst="downArrow">
            <a:avLst>
              <a:gd name="adj1" fmla="val 50000"/>
              <a:gd name="adj2" fmla="val 42209"/>
            </a:avLst>
          </a:prstGeom>
          <a:solidFill>
            <a:schemeClr val="bg1"/>
          </a:solidFill>
          <a:ln>
            <a:solidFill>
              <a:schemeClr val="bg1"/>
            </a:solidFill>
            <a:headEnd/>
            <a:tailEnd/>
          </a:ln>
        </p:spPr>
        <p:style>
          <a:lnRef idx="2">
            <a:schemeClr val="accent1">
              <a:shade val="50000"/>
            </a:schemeClr>
          </a:lnRef>
          <a:fillRef idx="1">
            <a:schemeClr val="accent1"/>
          </a:fillRef>
          <a:effectRef idx="0">
            <a:schemeClr val="accent1"/>
          </a:effectRef>
          <a:fontRef idx="minor">
            <a:schemeClr val="lt1"/>
          </a:fontRef>
        </p:style>
        <p:txBody>
          <a:bodyPr vert="eaVert" wrap="none" lIns="91424" tIns="45712" rIns="91424" bIns="45712" anchor="ctr"/>
          <a:lstStyle/>
          <a:p>
            <a:pPr marL="0" marR="0" lvl="0" indent="0" algn="l" defTabSz="914242" rtl="0" eaLnBrk="0" fontAlgn="auto" latinLnBrk="0" hangingPunct="0">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6" name="AutoShape 19"/>
          <p:cNvSpPr>
            <a:spLocks noChangeArrowheads="1"/>
          </p:cNvSpPr>
          <p:nvPr/>
        </p:nvSpPr>
        <p:spPr bwMode="auto">
          <a:xfrm flipH="1">
            <a:off x="8475216" y="5172718"/>
            <a:ext cx="45745" cy="435962"/>
          </a:xfrm>
          <a:prstGeom prst="downArrow">
            <a:avLst>
              <a:gd name="adj1" fmla="val 50000"/>
              <a:gd name="adj2" fmla="val 37364"/>
            </a:avLst>
          </a:prstGeom>
          <a:solidFill>
            <a:schemeClr val="bg1"/>
          </a:solidFill>
          <a:ln>
            <a:solidFill>
              <a:schemeClr val="bg1"/>
            </a:solidFill>
            <a:headEnd/>
            <a:tailEnd/>
          </a:ln>
        </p:spPr>
        <p:style>
          <a:lnRef idx="2">
            <a:schemeClr val="accent1">
              <a:shade val="50000"/>
            </a:schemeClr>
          </a:lnRef>
          <a:fillRef idx="1">
            <a:schemeClr val="accent1"/>
          </a:fillRef>
          <a:effectRef idx="0">
            <a:schemeClr val="accent1"/>
          </a:effectRef>
          <a:fontRef idx="minor">
            <a:schemeClr val="lt1"/>
          </a:fontRef>
        </p:style>
        <p:txBody>
          <a:bodyPr vert="eaVert" wrap="none" lIns="91424" tIns="45712" rIns="91424" bIns="45712" anchor="ctr"/>
          <a:lstStyle/>
          <a:p>
            <a:pPr marL="0" marR="0" lvl="0" indent="0" algn="l" defTabSz="914242" rtl="0" eaLnBrk="0" fontAlgn="auto" latinLnBrk="0" hangingPunct="0">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7" name="AutoShape 21"/>
          <p:cNvSpPr>
            <a:spLocks noChangeArrowheads="1"/>
          </p:cNvSpPr>
          <p:nvPr/>
        </p:nvSpPr>
        <p:spPr bwMode="auto">
          <a:xfrm flipH="1">
            <a:off x="7358516" y="4334349"/>
            <a:ext cx="45745" cy="435839"/>
          </a:xfrm>
          <a:prstGeom prst="upArrow">
            <a:avLst>
              <a:gd name="adj1" fmla="val 50000"/>
              <a:gd name="adj2" fmla="val 39884"/>
            </a:avLst>
          </a:prstGeom>
          <a:solidFill>
            <a:schemeClr val="bg1"/>
          </a:solidFill>
          <a:ln>
            <a:solidFill>
              <a:schemeClr val="bg1"/>
            </a:solidFill>
            <a:headEnd/>
            <a:tailEnd/>
          </a:ln>
        </p:spPr>
        <p:style>
          <a:lnRef idx="2">
            <a:schemeClr val="accent1">
              <a:shade val="50000"/>
            </a:schemeClr>
          </a:lnRef>
          <a:fillRef idx="1">
            <a:schemeClr val="accent1"/>
          </a:fillRef>
          <a:effectRef idx="0">
            <a:schemeClr val="accent1"/>
          </a:effectRef>
          <a:fontRef idx="minor">
            <a:schemeClr val="lt1"/>
          </a:fontRef>
        </p:style>
        <p:txBody>
          <a:bodyPr vert="eaVert" wrap="none" lIns="91424" tIns="45712" rIns="91424" bIns="45712" anchor="ctr"/>
          <a:lstStyle/>
          <a:p>
            <a:pPr marL="0" marR="0" lvl="0" indent="0" algn="l" defTabSz="914242" rtl="0" eaLnBrk="0" fontAlgn="auto" latinLnBrk="0" hangingPunct="0">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8" name="AutoShape 21"/>
          <p:cNvSpPr>
            <a:spLocks noChangeArrowheads="1"/>
          </p:cNvSpPr>
          <p:nvPr/>
        </p:nvSpPr>
        <p:spPr bwMode="auto">
          <a:xfrm flipH="1">
            <a:off x="7374206" y="5168897"/>
            <a:ext cx="45745" cy="420987"/>
          </a:xfrm>
          <a:prstGeom prst="upArrow">
            <a:avLst>
              <a:gd name="adj1" fmla="val 50000"/>
              <a:gd name="adj2" fmla="val 39884"/>
            </a:avLst>
          </a:prstGeom>
          <a:solidFill>
            <a:schemeClr val="bg1"/>
          </a:solidFill>
          <a:ln>
            <a:solidFill>
              <a:schemeClr val="bg1"/>
            </a:solidFill>
            <a:headEnd/>
            <a:tailEnd/>
          </a:ln>
        </p:spPr>
        <p:style>
          <a:lnRef idx="2">
            <a:schemeClr val="accent1">
              <a:shade val="50000"/>
            </a:schemeClr>
          </a:lnRef>
          <a:fillRef idx="1">
            <a:schemeClr val="accent1"/>
          </a:fillRef>
          <a:effectRef idx="0">
            <a:schemeClr val="accent1"/>
          </a:effectRef>
          <a:fontRef idx="minor">
            <a:schemeClr val="lt1"/>
          </a:fontRef>
        </p:style>
        <p:txBody>
          <a:bodyPr vert="eaVert" wrap="none" lIns="91424" tIns="45712" rIns="91424" bIns="45712" anchor="ctr"/>
          <a:lstStyle/>
          <a:p>
            <a:pPr marL="0" marR="0" lvl="0" indent="0" algn="l" defTabSz="914242" rtl="0" eaLnBrk="0" fontAlgn="auto" latinLnBrk="0" hangingPunct="0">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9" name="AutoShape 9"/>
          <p:cNvSpPr>
            <a:spLocks noChangeArrowheads="1"/>
          </p:cNvSpPr>
          <p:nvPr/>
        </p:nvSpPr>
        <p:spPr bwMode="auto">
          <a:xfrm flipH="1">
            <a:off x="7366512" y="2699033"/>
            <a:ext cx="45745" cy="431226"/>
          </a:xfrm>
          <a:prstGeom prst="downArrow">
            <a:avLst>
              <a:gd name="adj1" fmla="val 50000"/>
              <a:gd name="adj2" fmla="val 42209"/>
            </a:avLst>
          </a:prstGeom>
          <a:solidFill>
            <a:schemeClr val="bg1"/>
          </a:solidFill>
          <a:ln>
            <a:solidFill>
              <a:schemeClr val="bg1"/>
            </a:solidFill>
            <a:headEnd/>
            <a:tailEnd/>
          </a:ln>
        </p:spPr>
        <p:style>
          <a:lnRef idx="2">
            <a:schemeClr val="accent1">
              <a:shade val="50000"/>
            </a:schemeClr>
          </a:lnRef>
          <a:fillRef idx="1">
            <a:schemeClr val="accent1"/>
          </a:fillRef>
          <a:effectRef idx="0">
            <a:schemeClr val="accent1"/>
          </a:effectRef>
          <a:fontRef idx="minor">
            <a:schemeClr val="lt1"/>
          </a:fontRef>
        </p:style>
        <p:txBody>
          <a:bodyPr vert="eaVert" wrap="none" lIns="91424" tIns="45712" rIns="91424" bIns="45712" anchor="ctr"/>
          <a:lstStyle/>
          <a:p>
            <a:pPr marL="0" marR="0" lvl="0" indent="0" algn="l" defTabSz="914242" rtl="0" eaLnBrk="0" fontAlgn="auto" latinLnBrk="0" hangingPunct="0">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60" name="AutoShape 7"/>
          <p:cNvSpPr>
            <a:spLocks noChangeArrowheads="1"/>
          </p:cNvSpPr>
          <p:nvPr/>
        </p:nvSpPr>
        <p:spPr bwMode="auto">
          <a:xfrm flipH="1">
            <a:off x="8466302" y="2704951"/>
            <a:ext cx="45745" cy="425407"/>
          </a:xfrm>
          <a:prstGeom prst="upArrow">
            <a:avLst>
              <a:gd name="adj1" fmla="val 50000"/>
              <a:gd name="adj2" fmla="val 39884"/>
            </a:avLst>
          </a:prstGeom>
          <a:solidFill>
            <a:schemeClr val="bg1"/>
          </a:solidFill>
          <a:ln>
            <a:solidFill>
              <a:schemeClr val="bg1"/>
            </a:solidFill>
            <a:headEnd/>
            <a:tailEnd/>
          </a:ln>
        </p:spPr>
        <p:style>
          <a:lnRef idx="2">
            <a:schemeClr val="accent1">
              <a:shade val="50000"/>
            </a:schemeClr>
          </a:lnRef>
          <a:fillRef idx="1">
            <a:schemeClr val="accent1"/>
          </a:fillRef>
          <a:effectRef idx="0">
            <a:schemeClr val="accent1"/>
          </a:effectRef>
          <a:fontRef idx="minor">
            <a:schemeClr val="lt1"/>
          </a:fontRef>
        </p:style>
        <p:txBody>
          <a:bodyPr vert="eaVert" wrap="none" lIns="91424" tIns="45712" rIns="91424" bIns="45712" anchor="ctr"/>
          <a:lstStyle/>
          <a:p>
            <a:pPr marL="0" marR="0" lvl="0" indent="0" algn="l" defTabSz="914242" rtl="0" eaLnBrk="0" fontAlgn="auto" latinLnBrk="0" hangingPunct="0">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8" name="Foliennummernplatzhalter 7"/>
          <p:cNvSpPr>
            <a:spLocks noGrp="1"/>
          </p:cNvSpPr>
          <p:nvPr>
            <p:ph type="sldNum" sz="quarter" idx="4"/>
          </p:nvPr>
        </p:nvSpPr>
        <p:spPr/>
        <p:txBody>
          <a:bodyPr/>
          <a:lstStyle/>
          <a:p>
            <a:r>
              <a:rPr lang="de-DE" smtClean="0">
                <a:solidFill>
                  <a:srgbClr val="000000">
                    <a:lumMod val="75000"/>
                    <a:lumOff val="25000"/>
                  </a:srgbClr>
                </a:solidFill>
              </a:rPr>
              <a:t>Seite </a:t>
            </a:r>
            <a:fld id="{795659D1-D435-4DC4-B545-657E7139435F}" type="slidenum">
              <a:rPr lang="de-DE" smtClean="0">
                <a:solidFill>
                  <a:srgbClr val="000000">
                    <a:lumMod val="75000"/>
                    <a:lumOff val="25000"/>
                  </a:srgbClr>
                </a:solidFill>
              </a:rPr>
              <a:pPr/>
              <a:t>16</a:t>
            </a:fld>
            <a:endParaRPr lang="de-DE" dirty="0">
              <a:solidFill>
                <a:srgbClr val="000000">
                  <a:lumMod val="75000"/>
                  <a:lumOff val="25000"/>
                </a:srgbClr>
              </a:solidFill>
            </a:endParaRPr>
          </a:p>
        </p:txBody>
      </p:sp>
    </p:spTree>
    <p:extLst>
      <p:ext uri="{BB962C8B-B14F-4D97-AF65-F5344CB8AC3E}">
        <p14:creationId xmlns:p14="http://schemas.microsoft.com/office/powerpoint/2010/main" val="23141630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Ziel und Strategie der Geldpolitik </a:t>
            </a:r>
            <a:r>
              <a:rPr lang="de-DE" dirty="0" smtClean="0"/>
              <a:t/>
            </a:r>
            <a:br>
              <a:rPr lang="de-DE" dirty="0" smtClean="0"/>
            </a:br>
            <a:r>
              <a:rPr lang="de-DE" b="0" dirty="0" smtClean="0"/>
              <a:t>Geldpolitische Strategie</a:t>
            </a:r>
            <a:endParaRPr lang="de-DE" dirty="0"/>
          </a:p>
        </p:txBody>
      </p:sp>
      <p:sp>
        <p:nvSpPr>
          <p:cNvPr id="4" name="Foliennummernplatzhalter 3"/>
          <p:cNvSpPr>
            <a:spLocks noGrp="1"/>
          </p:cNvSpPr>
          <p:nvPr>
            <p:ph type="sldNum" sz="quarter" idx="4"/>
          </p:nvPr>
        </p:nvSpPr>
        <p:spPr/>
        <p:txBody>
          <a:bodyPr/>
          <a:lstStyle/>
          <a:p>
            <a:r>
              <a:rPr lang="de-DE" smtClean="0">
                <a:solidFill>
                  <a:srgbClr val="000000">
                    <a:lumMod val="75000"/>
                    <a:lumOff val="25000"/>
                  </a:srgbClr>
                </a:solidFill>
              </a:rPr>
              <a:t>Seite </a:t>
            </a:r>
            <a:fld id="{795659D1-D435-4DC4-B545-657E7139435F}" type="slidenum">
              <a:rPr lang="de-DE" smtClean="0">
                <a:solidFill>
                  <a:srgbClr val="000000">
                    <a:lumMod val="75000"/>
                    <a:lumOff val="25000"/>
                  </a:srgbClr>
                </a:solidFill>
              </a:rPr>
              <a:pPr/>
              <a:t>17</a:t>
            </a:fld>
            <a:endParaRPr lang="de-DE" dirty="0">
              <a:solidFill>
                <a:srgbClr val="000000">
                  <a:lumMod val="75000"/>
                  <a:lumOff val="25000"/>
                </a:srgbClr>
              </a:solidFill>
            </a:endParaRPr>
          </a:p>
        </p:txBody>
      </p:sp>
      <p:sp>
        <p:nvSpPr>
          <p:cNvPr id="6" name="Fußzeilenplatzhalter 5"/>
          <p:cNvSpPr>
            <a:spLocks noGrp="1"/>
          </p:cNvSpPr>
          <p:nvPr>
            <p:ph type="ftr" sz="quarter" idx="3"/>
          </p:nvPr>
        </p:nvSpPr>
        <p:spPr/>
        <p:txBody>
          <a:bodyPr/>
          <a:lstStyle/>
          <a:p>
            <a:endParaRPr lang="de-DE" dirty="0">
              <a:solidFill>
                <a:srgbClr val="000000">
                  <a:lumMod val="75000"/>
                  <a:lumOff val="25000"/>
                </a:srgbClr>
              </a:solidFill>
            </a:endParaRPr>
          </a:p>
        </p:txBody>
      </p:sp>
      <p:sp>
        <p:nvSpPr>
          <p:cNvPr id="23" name="Textfeld 22"/>
          <p:cNvSpPr txBox="1"/>
          <p:nvPr/>
        </p:nvSpPr>
        <p:spPr>
          <a:xfrm>
            <a:off x="5072401" y="943200"/>
            <a:ext cx="6928256" cy="4801314"/>
          </a:xfrm>
          <a:prstGeom prst="rect">
            <a:avLst/>
          </a:prstGeom>
          <a:noFill/>
        </p:spPr>
        <p:txBody>
          <a:bodyPr wrap="square" rtlCol="0">
            <a:spAutoFit/>
          </a:bodyPr>
          <a:lstStyle/>
          <a:p>
            <a:pPr marL="285750" indent="-285750">
              <a:buFont typeface="Symbol" panose="05050102010706020507" pitchFamily="18" charset="2"/>
              <a:buChar char="-"/>
            </a:pPr>
            <a:r>
              <a:rPr lang="de-DE" dirty="0"/>
              <a:t>Grundlage der geldpolitischen Beschlüsse ist eine umfassende </a:t>
            </a:r>
            <a:r>
              <a:rPr lang="de-DE" b="1" dirty="0"/>
              <a:t>Bewertung aller relevanter Faktoren</a:t>
            </a:r>
            <a:r>
              <a:rPr lang="de-DE" dirty="0"/>
              <a:t>. </a:t>
            </a:r>
            <a:r>
              <a:rPr lang="de-DE" dirty="0" smtClean="0"/>
              <a:t>Diese stützt </a:t>
            </a:r>
            <a:r>
              <a:rPr lang="de-DE" dirty="0"/>
              <a:t>sich auf </a:t>
            </a:r>
            <a:r>
              <a:rPr lang="de-DE" b="1" dirty="0">
                <a:solidFill>
                  <a:schemeClr val="accent1"/>
                </a:solidFill>
              </a:rPr>
              <a:t>zwei ineinandergreifende Analysen</a:t>
            </a:r>
            <a:r>
              <a:rPr lang="de-DE" dirty="0"/>
              <a:t>: </a:t>
            </a:r>
            <a:endParaRPr lang="de-DE" dirty="0" smtClean="0"/>
          </a:p>
          <a:p>
            <a:pPr marL="268288"/>
            <a:r>
              <a:rPr lang="de-DE" dirty="0" smtClean="0"/>
              <a:t>Die </a:t>
            </a:r>
            <a:r>
              <a:rPr lang="de-DE" b="1" dirty="0">
                <a:solidFill>
                  <a:schemeClr val="accent1"/>
                </a:solidFill>
              </a:rPr>
              <a:t>wirtschaftliche Analyse </a:t>
            </a:r>
            <a:r>
              <a:rPr lang="de-DE" dirty="0"/>
              <a:t>sowie die </a:t>
            </a:r>
            <a:r>
              <a:rPr lang="de-DE" b="1" dirty="0">
                <a:solidFill>
                  <a:schemeClr val="accent1"/>
                </a:solidFill>
              </a:rPr>
              <a:t>monetäre und finanzielle Analyse</a:t>
            </a:r>
            <a:r>
              <a:rPr lang="de-DE" dirty="0"/>
              <a:t>. </a:t>
            </a:r>
          </a:p>
          <a:p>
            <a:endParaRPr lang="de-DE" dirty="0"/>
          </a:p>
          <a:p>
            <a:r>
              <a:rPr lang="de-DE" dirty="0"/>
              <a:t> </a:t>
            </a:r>
            <a:r>
              <a:rPr lang="de-DE" dirty="0" smtClean="0"/>
              <a:t>    In diesem </a:t>
            </a:r>
            <a:r>
              <a:rPr lang="de-DE" b="1" dirty="0" smtClean="0"/>
              <a:t>integrierten </a:t>
            </a:r>
            <a:r>
              <a:rPr lang="de-DE" b="1" dirty="0"/>
              <a:t>Analyserahmen </a:t>
            </a:r>
            <a:r>
              <a:rPr lang="de-DE" dirty="0" smtClean="0"/>
              <a:t>ermöglicht die</a:t>
            </a:r>
          </a:p>
          <a:p>
            <a:pPr marL="285750" indent="-285750">
              <a:buFont typeface="Symbol" panose="05050102010706020507" pitchFamily="18" charset="2"/>
              <a:buChar char="-"/>
            </a:pPr>
            <a:r>
              <a:rPr lang="de-DE" b="1" dirty="0" smtClean="0"/>
              <a:t>wirtschaftlichen </a:t>
            </a:r>
            <a:r>
              <a:rPr lang="de-DE" b="1" dirty="0"/>
              <a:t>Analyse </a:t>
            </a:r>
            <a:r>
              <a:rPr lang="de-DE" dirty="0" smtClean="0"/>
              <a:t>(u.a. Schocks</a:t>
            </a:r>
            <a:r>
              <a:rPr lang="de-DE" dirty="0"/>
              <a:t>, </a:t>
            </a:r>
            <a:r>
              <a:rPr lang="de-DE" dirty="0" smtClean="0"/>
              <a:t>Projektionen</a:t>
            </a:r>
            <a:r>
              <a:rPr lang="de-DE" dirty="0"/>
              <a:t>, </a:t>
            </a:r>
            <a:r>
              <a:rPr lang="de-DE" dirty="0" smtClean="0"/>
              <a:t>Analyse </a:t>
            </a:r>
            <a:r>
              <a:rPr lang="de-DE" dirty="0"/>
              <a:t>struktureller </a:t>
            </a:r>
            <a:r>
              <a:rPr lang="de-DE" dirty="0" smtClean="0"/>
              <a:t>Trends, Produktionspotenzial, gleichgewichtiger Realzins etc.)</a:t>
            </a:r>
            <a:r>
              <a:rPr lang="de-DE" dirty="0" smtClean="0">
                <a:solidFill>
                  <a:srgbClr val="C00000"/>
                </a:solidFill>
              </a:rPr>
              <a:t> </a:t>
            </a:r>
            <a:r>
              <a:rPr lang="de-DE" dirty="0" smtClean="0"/>
              <a:t>Erkenntnisse für eine Beurteilung der mittelfristigen Konjunktur- und Inflationsaussichten.</a:t>
            </a:r>
          </a:p>
          <a:p>
            <a:pPr marL="285750" indent="-285750">
              <a:buFont typeface="Symbol" panose="05050102010706020507" pitchFamily="18" charset="2"/>
              <a:buChar char="-"/>
            </a:pPr>
            <a:endParaRPr lang="de-DE" b="1" dirty="0"/>
          </a:p>
          <a:p>
            <a:pPr marL="285750" indent="-285750">
              <a:buFont typeface="Symbol" panose="05050102010706020507" pitchFamily="18" charset="2"/>
              <a:buChar char="-"/>
            </a:pPr>
            <a:r>
              <a:rPr lang="de-DE" dirty="0" smtClean="0"/>
              <a:t>Die </a:t>
            </a:r>
            <a:r>
              <a:rPr lang="de-DE" b="1" dirty="0" smtClean="0"/>
              <a:t>monetäre </a:t>
            </a:r>
            <a:r>
              <a:rPr lang="de-DE" b="1" dirty="0"/>
              <a:t>und </a:t>
            </a:r>
            <a:r>
              <a:rPr lang="de-DE" b="1" dirty="0" smtClean="0"/>
              <a:t>finanziellen </a:t>
            </a:r>
            <a:r>
              <a:rPr lang="de-DE" b="1" dirty="0"/>
              <a:t>Analyse </a:t>
            </a:r>
            <a:r>
              <a:rPr lang="de-DE" dirty="0" smtClean="0"/>
              <a:t>(u.a. </a:t>
            </a:r>
            <a:r>
              <a:rPr lang="de-DE" dirty="0"/>
              <a:t>Funktionsfähigkeit der monetären </a:t>
            </a:r>
            <a:r>
              <a:rPr lang="de-DE" dirty="0" smtClean="0"/>
              <a:t>Transmission) beurteilt die mittel- bis längerfristigen Risiken für die Preisstabilität.</a:t>
            </a:r>
          </a:p>
          <a:p>
            <a:endParaRPr lang="de-DE" dirty="0" smtClean="0"/>
          </a:p>
          <a:p>
            <a:pPr marL="285750" indent="-285750">
              <a:buFont typeface="Symbol" panose="05050102010706020507" pitchFamily="18" charset="2"/>
              <a:buChar char="-"/>
            </a:pPr>
            <a:r>
              <a:rPr lang="de-DE" dirty="0" smtClean="0"/>
              <a:t>Betonung der </a:t>
            </a:r>
            <a:r>
              <a:rPr lang="de-DE" b="1" dirty="0" smtClean="0">
                <a:solidFill>
                  <a:schemeClr val="accent1"/>
                </a:solidFill>
              </a:rPr>
              <a:t>Flexibilität</a:t>
            </a:r>
            <a:r>
              <a:rPr lang="de-DE" dirty="0" smtClean="0"/>
              <a:t> der Geldpolitik.</a:t>
            </a:r>
            <a:endParaRPr lang="de-DE" dirty="0"/>
          </a:p>
        </p:txBody>
      </p:sp>
      <p:pic>
        <p:nvPicPr>
          <p:cNvPr id="24" name="Grafik 23"/>
          <p:cNvPicPr>
            <a:picLocks noChangeAspect="1"/>
          </p:cNvPicPr>
          <p:nvPr/>
        </p:nvPicPr>
        <p:blipFill>
          <a:blip r:embed="rId3"/>
          <a:stretch>
            <a:fillRect/>
          </a:stretch>
        </p:blipFill>
        <p:spPr>
          <a:xfrm>
            <a:off x="622800" y="1051200"/>
            <a:ext cx="4248000" cy="3177159"/>
          </a:xfrm>
          <a:prstGeom prst="rect">
            <a:avLst/>
          </a:prstGeom>
        </p:spPr>
      </p:pic>
      <p:sp>
        <p:nvSpPr>
          <p:cNvPr id="8" name="Textfeld 1"/>
          <p:cNvSpPr txBox="1"/>
          <p:nvPr/>
        </p:nvSpPr>
        <p:spPr>
          <a:xfrm>
            <a:off x="3891481" y="4012916"/>
            <a:ext cx="1080120" cy="215444"/>
          </a:xfrm>
          <a:prstGeom prst="rect">
            <a:avLst/>
          </a:prstGeom>
          <a:noFill/>
        </p:spPr>
        <p:txBody>
          <a:bodyPr wrap="square" rtlCol="0">
            <a:spAutoFit/>
          </a:bodyPr>
          <a:lstStyle>
            <a:defPPr>
              <a:defRPr lang="de-DE"/>
            </a:defPPr>
            <a:lvl1pPr marL="0" algn="l" defTabSz="914242" rtl="0" eaLnBrk="1" latinLnBrk="0" hangingPunct="1">
              <a:defRPr sz="1800" kern="1200">
                <a:solidFill>
                  <a:schemeClr val="tx1"/>
                </a:solidFill>
                <a:latin typeface="+mn-lt"/>
                <a:ea typeface="+mn-ea"/>
                <a:cs typeface="+mn-cs"/>
              </a:defRPr>
            </a:lvl1pPr>
            <a:lvl2pPr marL="457121" algn="l" defTabSz="914242" rtl="0" eaLnBrk="1" latinLnBrk="0" hangingPunct="1">
              <a:defRPr sz="1800" kern="1200">
                <a:solidFill>
                  <a:schemeClr val="tx1"/>
                </a:solidFill>
                <a:latin typeface="+mn-lt"/>
                <a:ea typeface="+mn-ea"/>
                <a:cs typeface="+mn-cs"/>
              </a:defRPr>
            </a:lvl2pPr>
            <a:lvl3pPr marL="914242" algn="l" defTabSz="914242" rtl="0" eaLnBrk="1" latinLnBrk="0" hangingPunct="1">
              <a:defRPr sz="1800" kern="1200">
                <a:solidFill>
                  <a:schemeClr val="tx1"/>
                </a:solidFill>
                <a:latin typeface="+mn-lt"/>
                <a:ea typeface="+mn-ea"/>
                <a:cs typeface="+mn-cs"/>
              </a:defRPr>
            </a:lvl3pPr>
            <a:lvl4pPr marL="1371362" algn="l" defTabSz="914242" rtl="0" eaLnBrk="1" latinLnBrk="0" hangingPunct="1">
              <a:defRPr sz="1800" kern="1200">
                <a:solidFill>
                  <a:schemeClr val="tx1"/>
                </a:solidFill>
                <a:latin typeface="+mn-lt"/>
                <a:ea typeface="+mn-ea"/>
                <a:cs typeface="+mn-cs"/>
              </a:defRPr>
            </a:lvl4pPr>
            <a:lvl5pPr marL="1828482" algn="l" defTabSz="914242" rtl="0" eaLnBrk="1" latinLnBrk="0" hangingPunct="1">
              <a:defRPr sz="1800" kern="1200">
                <a:solidFill>
                  <a:schemeClr val="tx1"/>
                </a:solidFill>
                <a:latin typeface="+mn-lt"/>
                <a:ea typeface="+mn-ea"/>
                <a:cs typeface="+mn-cs"/>
              </a:defRPr>
            </a:lvl5pPr>
            <a:lvl6pPr marL="2285603" algn="l" defTabSz="914242" rtl="0" eaLnBrk="1" latinLnBrk="0" hangingPunct="1">
              <a:defRPr sz="1800" kern="1200">
                <a:solidFill>
                  <a:schemeClr val="tx1"/>
                </a:solidFill>
                <a:latin typeface="+mn-lt"/>
                <a:ea typeface="+mn-ea"/>
                <a:cs typeface="+mn-cs"/>
              </a:defRPr>
            </a:lvl6pPr>
            <a:lvl7pPr marL="2742724" algn="l" defTabSz="914242" rtl="0" eaLnBrk="1" latinLnBrk="0" hangingPunct="1">
              <a:defRPr sz="1800" kern="1200">
                <a:solidFill>
                  <a:schemeClr val="tx1"/>
                </a:solidFill>
                <a:latin typeface="+mn-lt"/>
                <a:ea typeface="+mn-ea"/>
                <a:cs typeface="+mn-cs"/>
              </a:defRPr>
            </a:lvl7pPr>
            <a:lvl8pPr marL="3199845" algn="l" defTabSz="914242" rtl="0" eaLnBrk="1" latinLnBrk="0" hangingPunct="1">
              <a:defRPr sz="1800" kern="1200">
                <a:solidFill>
                  <a:schemeClr val="tx1"/>
                </a:solidFill>
                <a:latin typeface="+mn-lt"/>
                <a:ea typeface="+mn-ea"/>
                <a:cs typeface="+mn-cs"/>
              </a:defRPr>
            </a:lvl8pPr>
            <a:lvl9pPr marL="3656965" algn="l" defTabSz="914242" rtl="0" eaLnBrk="1" latinLnBrk="0" hangingPunct="1">
              <a:defRPr sz="1800" kern="1200">
                <a:solidFill>
                  <a:schemeClr val="tx1"/>
                </a:solidFill>
                <a:latin typeface="+mn-lt"/>
                <a:ea typeface="+mn-ea"/>
                <a:cs typeface="+mn-cs"/>
              </a:defRPr>
            </a:lvl9pPr>
          </a:lstStyle>
          <a:p>
            <a:r>
              <a:rPr lang="de-DE" sz="800" dirty="0" smtClean="0"/>
              <a:t>© Daisuke </a:t>
            </a:r>
            <a:r>
              <a:rPr lang="de-DE" sz="800" dirty="0" err="1"/>
              <a:t>Morita</a:t>
            </a:r>
            <a:endParaRPr lang="de-DE" sz="800" dirty="0"/>
          </a:p>
        </p:txBody>
      </p:sp>
    </p:spTree>
    <p:extLst>
      <p:ext uri="{BB962C8B-B14F-4D97-AF65-F5344CB8AC3E}">
        <p14:creationId xmlns:p14="http://schemas.microsoft.com/office/powerpoint/2010/main" val="3725950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p:cNvSpPr>
            <a:spLocks noGrp="1"/>
          </p:cNvSpPr>
          <p:nvPr>
            <p:ph type="ftr" sz="quarter" idx="18"/>
          </p:nvPr>
        </p:nvSpPr>
        <p:spPr/>
        <p:txBody>
          <a:bodyPr/>
          <a:lstStyle/>
          <a:p>
            <a:endParaRPr lang="de-DE" dirty="0"/>
          </a:p>
        </p:txBody>
      </p:sp>
      <p:sp>
        <p:nvSpPr>
          <p:cNvPr id="6" name="Foliennummernplatzhalter 5"/>
          <p:cNvSpPr>
            <a:spLocks noGrp="1"/>
          </p:cNvSpPr>
          <p:nvPr>
            <p:ph type="sldNum" sz="quarter" idx="17"/>
          </p:nvPr>
        </p:nvSpPr>
        <p:spPr/>
        <p:txBody>
          <a:bodyPr/>
          <a:lstStyle/>
          <a:p>
            <a:r>
              <a:rPr lang="de-DE" smtClean="0"/>
              <a:t>Seite </a:t>
            </a:r>
            <a:fld id="{795659D1-D435-4DC4-B545-657E7139435F}" type="slidenum">
              <a:rPr lang="de-DE" smtClean="0"/>
              <a:pPr/>
              <a:t>18</a:t>
            </a:fld>
            <a:endParaRPr lang="de-DE" dirty="0"/>
          </a:p>
        </p:txBody>
      </p:sp>
      <p:sp>
        <p:nvSpPr>
          <p:cNvPr id="7" name="Titel 1"/>
          <p:cNvSpPr>
            <a:spLocks noGrp="1"/>
          </p:cNvSpPr>
          <p:nvPr>
            <p:ph type="title"/>
          </p:nvPr>
        </p:nvSpPr>
        <p:spPr>
          <a:xfrm>
            <a:off x="662594" y="262124"/>
            <a:ext cx="10944000" cy="595125"/>
          </a:xfrm>
        </p:spPr>
        <p:txBody>
          <a:bodyPr/>
          <a:lstStyle/>
          <a:p>
            <a:r>
              <a:rPr lang="de-DE" dirty="0"/>
              <a:t>Die </a:t>
            </a:r>
            <a:r>
              <a:rPr lang="de-DE" dirty="0" smtClean="0"/>
              <a:t>Implikationen des Klimawandels</a:t>
            </a:r>
            <a:r>
              <a:rPr lang="de-DE" dirty="0"/>
              <a:t/>
            </a:r>
            <a:br>
              <a:rPr lang="de-DE" dirty="0"/>
            </a:br>
            <a:r>
              <a:rPr lang="de-DE" b="0" dirty="0" smtClean="0"/>
              <a:t>Berücksichtigung bei Geldpolitik </a:t>
            </a:r>
            <a:r>
              <a:rPr lang="de-DE" b="0" dirty="0"/>
              <a:t>und </a:t>
            </a:r>
            <a:r>
              <a:rPr lang="de-DE" b="0" dirty="0" smtClean="0"/>
              <a:t>Zentralbankwesen</a:t>
            </a:r>
            <a:r>
              <a:rPr lang="de-DE" dirty="0"/>
              <a:t/>
            </a:r>
            <a:br>
              <a:rPr lang="de-DE" dirty="0"/>
            </a:br>
            <a:endParaRPr lang="de-DE" b="0" dirty="0"/>
          </a:p>
        </p:txBody>
      </p:sp>
      <p:sp>
        <p:nvSpPr>
          <p:cNvPr id="8" name="Textfeld 7"/>
          <p:cNvSpPr txBox="1"/>
          <p:nvPr/>
        </p:nvSpPr>
        <p:spPr>
          <a:xfrm>
            <a:off x="5908949" y="1043848"/>
            <a:ext cx="6178275" cy="3139321"/>
          </a:xfrm>
          <a:prstGeom prst="rect">
            <a:avLst/>
          </a:prstGeom>
          <a:noFill/>
        </p:spPr>
        <p:txBody>
          <a:bodyPr wrap="square" rtlCol="0">
            <a:spAutoFit/>
          </a:bodyPr>
          <a:lstStyle/>
          <a:p>
            <a:pPr marL="285750" indent="-285750" defTabSz="914084">
              <a:buFont typeface="Symbol" panose="05050102010706020507" pitchFamily="18" charset="2"/>
              <a:buChar char="-"/>
            </a:pPr>
            <a:r>
              <a:rPr lang="de-DE" dirty="0">
                <a:solidFill>
                  <a:prstClr val="black"/>
                </a:solidFill>
                <a:latin typeface="Arial"/>
              </a:rPr>
              <a:t>Der Klimawandel hat weitreichende Folgen für die Preisstabilität. Sie ergeben sich aus seinen strukturellen und konjunkturellen Auswirkungen auf die Wirtschaft und das Finanzsystem. </a:t>
            </a:r>
          </a:p>
          <a:p>
            <a:pPr defTabSz="914084"/>
            <a:endParaRPr lang="de-DE" dirty="0">
              <a:solidFill>
                <a:prstClr val="black"/>
              </a:solidFill>
              <a:latin typeface="Arial"/>
            </a:endParaRPr>
          </a:p>
          <a:p>
            <a:pPr marL="285750" indent="-285750" defTabSz="914084">
              <a:buFont typeface="Symbol" panose="05050102010706020507" pitchFamily="18" charset="2"/>
              <a:buChar char="-"/>
            </a:pPr>
            <a:r>
              <a:rPr lang="de-DE" dirty="0">
                <a:solidFill>
                  <a:prstClr val="black"/>
                </a:solidFill>
                <a:latin typeface="Arial"/>
              </a:rPr>
              <a:t>Der EZB-Rat ist fest entschlossen, innerhalb seines Mandats dafür zu sorgen, dass das Eurosystem, im Einklang mit den Klimaschutzzielen der EU, die Implikationen des Klimawandels und des Übergangs zu einer CO</a:t>
            </a:r>
            <a:r>
              <a:rPr lang="de-DE" baseline="-25000" dirty="0">
                <a:solidFill>
                  <a:prstClr val="black"/>
                </a:solidFill>
                <a:latin typeface="Arial"/>
              </a:rPr>
              <a:t>2</a:t>
            </a:r>
            <a:r>
              <a:rPr lang="de-DE" dirty="0">
                <a:solidFill>
                  <a:prstClr val="black"/>
                </a:solidFill>
                <a:latin typeface="Arial"/>
              </a:rPr>
              <a:t>-armen Wirtschaft für die Geldpolitik und das Zentralbankwesen in vollem Umfang berücksichtigt.</a:t>
            </a:r>
          </a:p>
        </p:txBody>
      </p:sp>
      <p:grpSp>
        <p:nvGrpSpPr>
          <p:cNvPr id="9" name="Gruppieren 8"/>
          <p:cNvGrpSpPr/>
          <p:nvPr/>
        </p:nvGrpSpPr>
        <p:grpSpPr>
          <a:xfrm>
            <a:off x="550606" y="1101213"/>
            <a:ext cx="5417575" cy="4886632"/>
            <a:chOff x="563925" y="2781459"/>
            <a:chExt cx="3605225" cy="2375122"/>
          </a:xfrm>
        </p:grpSpPr>
        <p:pic>
          <p:nvPicPr>
            <p:cNvPr id="10" name="Grafik 9">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3925" y="2781459"/>
              <a:ext cx="3576027" cy="2375122"/>
            </a:xfrm>
            <a:prstGeom prst="rect">
              <a:avLst/>
            </a:prstGeom>
          </p:spPr>
        </p:pic>
        <p:sp>
          <p:nvSpPr>
            <p:cNvPr id="11" name="Textfeld 10"/>
            <p:cNvSpPr txBox="1"/>
            <p:nvPr/>
          </p:nvSpPr>
          <p:spPr>
            <a:xfrm>
              <a:off x="2765950" y="4987304"/>
              <a:ext cx="1403200" cy="155102"/>
            </a:xfrm>
            <a:prstGeom prst="rect">
              <a:avLst/>
            </a:prstGeom>
            <a:noFill/>
          </p:spPr>
          <p:txBody>
            <a:bodyPr wrap="square" rtlCol="0">
              <a:spAutoFit/>
            </a:bodyPr>
            <a:lstStyle/>
            <a:p>
              <a:pPr algn="r" defTabSz="914084"/>
              <a:r>
                <a:rPr lang="de-DE" sz="375" dirty="0">
                  <a:solidFill>
                    <a:srgbClr val="FFFFFF"/>
                  </a:solidFill>
                  <a:latin typeface="Arial"/>
                </a:rPr>
                <a:t>Foto: </a:t>
              </a:r>
              <a:r>
                <a:rPr lang="de-DE" sz="375" dirty="0" err="1">
                  <a:solidFill>
                    <a:srgbClr val="FFFFFF"/>
                  </a:solidFill>
                  <a:latin typeface="Arial"/>
                </a:rPr>
                <a:t>smallredgirl</a:t>
              </a:r>
              <a:r>
                <a:rPr lang="de-DE" sz="375" dirty="0">
                  <a:solidFill>
                    <a:srgbClr val="FFFFFF"/>
                  </a:solidFill>
                  <a:latin typeface="Arial"/>
                </a:rPr>
                <a:t> / </a:t>
              </a:r>
              <a:r>
                <a:rPr lang="de-DE" sz="375" dirty="0" err="1">
                  <a:solidFill>
                    <a:srgbClr val="FFFFFF"/>
                  </a:solidFill>
                  <a:latin typeface="Arial"/>
                </a:rPr>
                <a:t>Fotolia</a:t>
              </a:r>
              <a:endParaRPr lang="de-DE" sz="375" dirty="0">
                <a:solidFill>
                  <a:srgbClr val="FFFFFF"/>
                </a:solidFill>
                <a:latin typeface="Arial"/>
              </a:endParaRPr>
            </a:p>
          </p:txBody>
        </p:sp>
      </p:grpSp>
    </p:spTree>
    <p:extLst>
      <p:ext uri="{BB962C8B-B14F-4D97-AF65-F5344CB8AC3E}">
        <p14:creationId xmlns:p14="http://schemas.microsoft.com/office/powerpoint/2010/main" val="546141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2"/>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ctrTitle"/>
          </p:nvPr>
        </p:nvSpPr>
        <p:spPr>
          <a:xfrm>
            <a:off x="1021347" y="2780928"/>
            <a:ext cx="10573605" cy="667939"/>
          </a:xfrm>
        </p:spPr>
        <p:txBody>
          <a:bodyPr/>
          <a:lstStyle/>
          <a:p>
            <a:r>
              <a:rPr lang="de-DE" sz="3200" dirty="0"/>
              <a:t>Das Eurosystem und die Deutsche Bundesbank</a:t>
            </a:r>
          </a:p>
        </p:txBody>
      </p:sp>
      <p:sp>
        <p:nvSpPr>
          <p:cNvPr id="8" name="Untertitel 7"/>
          <p:cNvSpPr>
            <a:spLocks noGrp="1"/>
          </p:cNvSpPr>
          <p:nvPr>
            <p:ph type="subTitle" idx="4294967295"/>
          </p:nvPr>
        </p:nvSpPr>
        <p:spPr>
          <a:xfrm>
            <a:off x="1047229" y="3356992"/>
            <a:ext cx="10593387" cy="346075"/>
          </a:xfrm>
        </p:spPr>
        <p:txBody>
          <a:bodyPr>
            <a:normAutofit fontScale="85000" lnSpcReduction="20000"/>
          </a:bodyPr>
          <a:lstStyle/>
          <a:p>
            <a:pPr marL="0" indent="0">
              <a:buNone/>
            </a:pPr>
            <a:endParaRPr lang="de-DE" sz="2300" dirty="0"/>
          </a:p>
        </p:txBody>
      </p:sp>
    </p:spTree>
    <p:extLst>
      <p:ext uri="{BB962C8B-B14F-4D97-AF65-F5344CB8AC3E}">
        <p14:creationId xmlns:p14="http://schemas.microsoft.com/office/powerpoint/2010/main" val="40188764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Geschäftsbanken und Zentralbanken</a:t>
            </a:r>
            <a:r>
              <a:rPr lang="de-DE" b="0" dirty="0"/>
              <a:t/>
            </a:r>
            <a:br>
              <a:rPr lang="de-DE" b="0" dirty="0"/>
            </a:br>
            <a:r>
              <a:rPr lang="de-DE" b="0" dirty="0"/>
              <a:t>Abgrenzung</a:t>
            </a:r>
            <a:endParaRPr lang="de-DE" dirty="0"/>
          </a:p>
        </p:txBody>
      </p:sp>
      <p:sp>
        <p:nvSpPr>
          <p:cNvPr id="4" name="Foliennummernplatzhalter 3"/>
          <p:cNvSpPr>
            <a:spLocks noGrp="1"/>
          </p:cNvSpPr>
          <p:nvPr>
            <p:ph type="sldNum" sz="quarter" idx="4"/>
          </p:nvPr>
        </p:nvSpPr>
        <p:spPr/>
        <p:txBody>
          <a:bodyPr/>
          <a:lstStyle/>
          <a:p>
            <a:r>
              <a:rPr lang="de-DE" smtClean="0">
                <a:solidFill>
                  <a:srgbClr val="000000">
                    <a:lumMod val="75000"/>
                    <a:lumOff val="25000"/>
                  </a:srgbClr>
                </a:solidFill>
              </a:rPr>
              <a:t>Seite </a:t>
            </a:r>
            <a:fld id="{795659D1-D435-4DC4-B545-657E7139435F}" type="slidenum">
              <a:rPr lang="de-DE" smtClean="0">
                <a:solidFill>
                  <a:srgbClr val="000000">
                    <a:lumMod val="75000"/>
                    <a:lumOff val="25000"/>
                  </a:srgbClr>
                </a:solidFill>
              </a:rPr>
              <a:pPr/>
              <a:t>3</a:t>
            </a:fld>
            <a:endParaRPr lang="de-DE" dirty="0">
              <a:solidFill>
                <a:srgbClr val="000000">
                  <a:lumMod val="75000"/>
                  <a:lumOff val="25000"/>
                </a:srgbClr>
              </a:solidFill>
            </a:endParaRPr>
          </a:p>
        </p:txBody>
      </p:sp>
      <p:sp>
        <p:nvSpPr>
          <p:cNvPr id="7" name="Abgerundetes Rechteck 6"/>
          <p:cNvSpPr/>
          <p:nvPr/>
        </p:nvSpPr>
        <p:spPr>
          <a:xfrm>
            <a:off x="678426" y="1128907"/>
            <a:ext cx="10707329" cy="2153264"/>
          </a:xfrm>
          <a:prstGeom prst="roundRect">
            <a:avLst/>
          </a:prstGeom>
          <a:solidFill>
            <a:srgbClr val="FFFFFF"/>
          </a:solidFill>
          <a:ln>
            <a:solidFill>
              <a:srgbClr val="006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 dirty="0" smtClean="0">
              <a:solidFill>
                <a:schemeClr val="tx1"/>
              </a:solidFill>
            </a:endParaRPr>
          </a:p>
        </p:txBody>
      </p:sp>
      <p:pic>
        <p:nvPicPr>
          <p:cNvPr id="8" name="Grafik 7"/>
          <p:cNvPicPr>
            <a:picLocks noChangeAspect="1"/>
          </p:cNvPicPr>
          <p:nvPr/>
        </p:nvPicPr>
        <p:blipFill>
          <a:blip r:embed="rId2"/>
          <a:stretch>
            <a:fillRect/>
          </a:stretch>
        </p:blipFill>
        <p:spPr>
          <a:xfrm>
            <a:off x="1243280" y="1216701"/>
            <a:ext cx="5616000" cy="2009886"/>
          </a:xfrm>
          <a:prstGeom prst="rect">
            <a:avLst/>
          </a:prstGeom>
        </p:spPr>
      </p:pic>
      <p:sp>
        <p:nvSpPr>
          <p:cNvPr id="9" name="Textfeld 8"/>
          <p:cNvSpPr txBox="1"/>
          <p:nvPr/>
        </p:nvSpPr>
        <p:spPr>
          <a:xfrm>
            <a:off x="7890387" y="1164449"/>
            <a:ext cx="2625213" cy="369332"/>
          </a:xfrm>
          <a:prstGeom prst="rect">
            <a:avLst/>
          </a:prstGeom>
          <a:noFill/>
        </p:spPr>
        <p:txBody>
          <a:bodyPr wrap="square" rtlCol="0">
            <a:spAutoFit/>
          </a:bodyPr>
          <a:lstStyle/>
          <a:p>
            <a:r>
              <a:rPr lang="de-DE" b="1" dirty="0" smtClean="0"/>
              <a:t>Zentralbanken</a:t>
            </a:r>
            <a:endParaRPr lang="de-DE" b="1" dirty="0"/>
          </a:p>
        </p:txBody>
      </p:sp>
      <p:sp>
        <p:nvSpPr>
          <p:cNvPr id="10" name="Abgerundetes Rechteck 9"/>
          <p:cNvSpPr/>
          <p:nvPr/>
        </p:nvSpPr>
        <p:spPr>
          <a:xfrm>
            <a:off x="7890387" y="1536896"/>
            <a:ext cx="3173853" cy="1663337"/>
          </a:xfrm>
          <a:prstGeom prst="roundRect">
            <a:avLst/>
          </a:prstGeom>
          <a:solidFill>
            <a:srgbClr val="0062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solidFill>
                  <a:schemeClr val="bg1"/>
                </a:solidFill>
              </a:rPr>
              <a:t>Ziel</a:t>
            </a:r>
          </a:p>
          <a:p>
            <a:pPr marL="171450" indent="-171450">
              <a:buFontTx/>
              <a:buChar char="-"/>
            </a:pPr>
            <a:r>
              <a:rPr lang="de-DE" dirty="0" smtClean="0">
                <a:solidFill>
                  <a:schemeClr val="bg1"/>
                </a:solidFill>
              </a:rPr>
              <a:t>Preisstabilität</a:t>
            </a:r>
          </a:p>
          <a:p>
            <a:pPr marL="171450" indent="-171450">
              <a:buFontTx/>
              <a:buChar char="-"/>
            </a:pPr>
            <a:endParaRPr lang="de-DE" dirty="0">
              <a:solidFill>
                <a:schemeClr val="bg1"/>
              </a:solidFill>
            </a:endParaRPr>
          </a:p>
          <a:p>
            <a:r>
              <a:rPr lang="de-DE" b="1" dirty="0" smtClean="0">
                <a:solidFill>
                  <a:schemeClr val="bg1"/>
                </a:solidFill>
              </a:rPr>
              <a:t>Kunden</a:t>
            </a:r>
          </a:p>
          <a:p>
            <a:pPr marL="171450" indent="-171450">
              <a:buFontTx/>
              <a:buChar char="-"/>
            </a:pPr>
            <a:r>
              <a:rPr lang="de-DE" dirty="0" smtClean="0">
                <a:solidFill>
                  <a:schemeClr val="bg1"/>
                </a:solidFill>
              </a:rPr>
              <a:t>Geschäftsbanken</a:t>
            </a:r>
          </a:p>
          <a:p>
            <a:pPr marL="171450" indent="-171450">
              <a:buFontTx/>
              <a:buChar char="-"/>
            </a:pPr>
            <a:r>
              <a:rPr lang="de-DE" dirty="0">
                <a:solidFill>
                  <a:schemeClr val="bg1"/>
                </a:solidFill>
              </a:rPr>
              <a:t>s</a:t>
            </a:r>
            <a:r>
              <a:rPr lang="de-DE" dirty="0" smtClean="0">
                <a:solidFill>
                  <a:schemeClr val="bg1"/>
                </a:solidFill>
              </a:rPr>
              <a:t>taatliche Stellen</a:t>
            </a:r>
          </a:p>
        </p:txBody>
      </p:sp>
      <p:sp>
        <p:nvSpPr>
          <p:cNvPr id="11" name="Abgerundetes Rechteck 10"/>
          <p:cNvSpPr/>
          <p:nvPr/>
        </p:nvSpPr>
        <p:spPr>
          <a:xfrm>
            <a:off x="678425" y="3610896"/>
            <a:ext cx="10707329" cy="2153264"/>
          </a:xfrm>
          <a:prstGeom prst="roundRect">
            <a:avLst/>
          </a:prstGeom>
          <a:solidFill>
            <a:srgbClr val="FFFFFF"/>
          </a:solidFill>
          <a:ln>
            <a:solidFill>
              <a:srgbClr val="0062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 dirty="0" smtClean="0">
              <a:solidFill>
                <a:schemeClr val="tx1"/>
              </a:solidFill>
            </a:endParaRPr>
          </a:p>
        </p:txBody>
      </p:sp>
      <p:sp>
        <p:nvSpPr>
          <p:cNvPr id="12" name="Textfeld 11"/>
          <p:cNvSpPr txBox="1"/>
          <p:nvPr/>
        </p:nvSpPr>
        <p:spPr>
          <a:xfrm>
            <a:off x="7939859" y="3638527"/>
            <a:ext cx="2625213" cy="369332"/>
          </a:xfrm>
          <a:prstGeom prst="rect">
            <a:avLst/>
          </a:prstGeom>
          <a:noFill/>
        </p:spPr>
        <p:txBody>
          <a:bodyPr wrap="square" rtlCol="0">
            <a:spAutoFit/>
          </a:bodyPr>
          <a:lstStyle/>
          <a:p>
            <a:r>
              <a:rPr lang="de-DE" b="1" dirty="0" smtClean="0"/>
              <a:t>Geschäftsbanken</a:t>
            </a:r>
            <a:endParaRPr lang="de-DE" b="1" dirty="0"/>
          </a:p>
        </p:txBody>
      </p:sp>
      <p:pic>
        <p:nvPicPr>
          <p:cNvPr id="13" name="Grafik 12"/>
          <p:cNvPicPr>
            <a:picLocks noChangeAspect="1"/>
          </p:cNvPicPr>
          <p:nvPr/>
        </p:nvPicPr>
        <p:blipFill>
          <a:blip r:embed="rId3"/>
          <a:stretch>
            <a:fillRect/>
          </a:stretch>
        </p:blipFill>
        <p:spPr>
          <a:xfrm>
            <a:off x="1300962" y="3716905"/>
            <a:ext cx="5616000" cy="1966332"/>
          </a:xfrm>
          <a:prstGeom prst="rect">
            <a:avLst/>
          </a:prstGeom>
        </p:spPr>
      </p:pic>
      <p:sp>
        <p:nvSpPr>
          <p:cNvPr id="14" name="Abgerundetes Rechteck 13"/>
          <p:cNvSpPr/>
          <p:nvPr/>
        </p:nvSpPr>
        <p:spPr>
          <a:xfrm>
            <a:off x="7946922" y="3971109"/>
            <a:ext cx="3117318" cy="1691707"/>
          </a:xfrm>
          <a:prstGeom prst="roundRect">
            <a:avLst/>
          </a:prstGeom>
          <a:solidFill>
            <a:srgbClr val="0062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b="1" dirty="0" smtClean="0">
                <a:solidFill>
                  <a:schemeClr val="bg1"/>
                </a:solidFill>
              </a:rPr>
              <a:t>Ziel</a:t>
            </a:r>
          </a:p>
          <a:p>
            <a:pPr marL="171450" indent="-171450">
              <a:buFontTx/>
              <a:buChar char="-"/>
            </a:pPr>
            <a:r>
              <a:rPr lang="de-DE" dirty="0" smtClean="0">
                <a:solidFill>
                  <a:schemeClr val="bg1"/>
                </a:solidFill>
              </a:rPr>
              <a:t>Gewinn</a:t>
            </a:r>
          </a:p>
          <a:p>
            <a:pPr marL="171450" indent="-171450">
              <a:buFontTx/>
              <a:buChar char="-"/>
            </a:pPr>
            <a:endParaRPr lang="de-DE" dirty="0">
              <a:solidFill>
                <a:schemeClr val="bg1"/>
              </a:solidFill>
            </a:endParaRPr>
          </a:p>
          <a:p>
            <a:r>
              <a:rPr lang="de-DE" b="1" dirty="0" smtClean="0">
                <a:solidFill>
                  <a:schemeClr val="bg1"/>
                </a:solidFill>
              </a:rPr>
              <a:t>Kunden</a:t>
            </a:r>
          </a:p>
          <a:p>
            <a:pPr marL="171450" indent="-171450">
              <a:buFontTx/>
              <a:buChar char="-"/>
            </a:pPr>
            <a:r>
              <a:rPr lang="de-DE" dirty="0" smtClean="0">
                <a:solidFill>
                  <a:schemeClr val="bg1"/>
                </a:solidFill>
              </a:rPr>
              <a:t>Private</a:t>
            </a:r>
          </a:p>
          <a:p>
            <a:pPr marL="171450" indent="-171450">
              <a:buFontTx/>
              <a:buChar char="-"/>
            </a:pPr>
            <a:r>
              <a:rPr lang="de-DE" dirty="0" smtClean="0">
                <a:solidFill>
                  <a:schemeClr val="bg1"/>
                </a:solidFill>
              </a:rPr>
              <a:t>Unternehmen</a:t>
            </a:r>
          </a:p>
        </p:txBody>
      </p:sp>
      <p:sp>
        <p:nvSpPr>
          <p:cNvPr id="3" name="Fußzeilenplatzhalter 2"/>
          <p:cNvSpPr>
            <a:spLocks noGrp="1"/>
          </p:cNvSpPr>
          <p:nvPr>
            <p:ph type="ftr" sz="quarter" idx="3"/>
          </p:nvPr>
        </p:nvSpPr>
        <p:spPr/>
        <p:txBody>
          <a:bodyPr/>
          <a:lstStyle/>
          <a:p>
            <a:endParaRPr lang="de-DE" dirty="0">
              <a:solidFill>
                <a:srgbClr val="000000">
                  <a:lumMod val="75000"/>
                  <a:lumOff val="25000"/>
                </a:srgbClr>
              </a:solidFill>
            </a:endParaRPr>
          </a:p>
        </p:txBody>
      </p:sp>
    </p:spTree>
    <p:extLst>
      <p:ext uri="{BB962C8B-B14F-4D97-AF65-F5344CB8AC3E}">
        <p14:creationId xmlns:p14="http://schemas.microsoft.com/office/powerpoint/2010/main" val="19161239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DE" dirty="0"/>
              <a:t>Organisatorischer Aufbau der Deutschen Bundesbank</a:t>
            </a:r>
            <a:br>
              <a:rPr lang="de-DE" dirty="0"/>
            </a:br>
            <a:r>
              <a:rPr lang="de-DE" b="0" dirty="0" smtClean="0"/>
              <a:t>Standorte und Vorstand</a:t>
            </a:r>
            <a:endParaRPr lang="de-DE" dirty="0"/>
          </a:p>
        </p:txBody>
      </p:sp>
      <p:sp>
        <p:nvSpPr>
          <p:cNvPr id="4" name="Foliennummernplatzhalter 3"/>
          <p:cNvSpPr>
            <a:spLocks noGrp="1"/>
          </p:cNvSpPr>
          <p:nvPr>
            <p:ph type="sldNum" sz="quarter" idx="4"/>
          </p:nvPr>
        </p:nvSpPr>
        <p:spPr/>
        <p:txBody>
          <a:bodyPr/>
          <a:lstStyle/>
          <a:p>
            <a:r>
              <a:rPr lang="de-DE" smtClean="0">
                <a:solidFill>
                  <a:srgbClr val="000000">
                    <a:lumMod val="75000"/>
                    <a:lumOff val="25000"/>
                  </a:srgbClr>
                </a:solidFill>
              </a:rPr>
              <a:t>Seite </a:t>
            </a:r>
            <a:fld id="{795659D1-D435-4DC4-B545-657E7139435F}" type="slidenum">
              <a:rPr lang="de-DE" smtClean="0">
                <a:solidFill>
                  <a:srgbClr val="000000">
                    <a:lumMod val="75000"/>
                    <a:lumOff val="25000"/>
                  </a:srgbClr>
                </a:solidFill>
              </a:rPr>
              <a:pPr/>
              <a:t>4</a:t>
            </a:fld>
            <a:endParaRPr lang="de-DE" dirty="0" smtClean="0">
              <a:solidFill>
                <a:srgbClr val="000000">
                  <a:lumMod val="75000"/>
                  <a:lumOff val="25000"/>
                </a:srgbClr>
              </a:solidFill>
            </a:endParaRPr>
          </a:p>
        </p:txBody>
      </p:sp>
      <p:pic>
        <p:nvPicPr>
          <p:cNvPr id="9" name="Grafik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9240" y="944466"/>
            <a:ext cx="9113520" cy="4969069"/>
          </a:xfrm>
          <a:prstGeom prst="rect">
            <a:avLst/>
          </a:prstGeom>
        </p:spPr>
      </p:pic>
      <p:sp>
        <p:nvSpPr>
          <p:cNvPr id="2" name="Fußzeilenplatzhalter 1"/>
          <p:cNvSpPr>
            <a:spLocks noGrp="1"/>
          </p:cNvSpPr>
          <p:nvPr>
            <p:ph type="ftr" sz="quarter" idx="3"/>
          </p:nvPr>
        </p:nvSpPr>
        <p:spPr/>
        <p:txBody>
          <a:bodyPr/>
          <a:lstStyle/>
          <a:p>
            <a:endParaRPr lang="de-DE" dirty="0">
              <a:solidFill>
                <a:srgbClr val="000000">
                  <a:lumMod val="75000"/>
                  <a:lumOff val="25000"/>
                </a:srgbClr>
              </a:solidFill>
            </a:endParaRPr>
          </a:p>
        </p:txBody>
      </p:sp>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0016" y="3068959"/>
            <a:ext cx="3960764" cy="2664297"/>
          </a:xfrm>
          <a:prstGeom prst="rect">
            <a:avLst/>
          </a:prstGeom>
        </p:spPr>
      </p:pic>
      <p:sp>
        <p:nvSpPr>
          <p:cNvPr id="3" name="Textfeld 2"/>
          <p:cNvSpPr txBox="1"/>
          <p:nvPr/>
        </p:nvSpPr>
        <p:spPr>
          <a:xfrm>
            <a:off x="6168008" y="5703059"/>
            <a:ext cx="4115229" cy="246221"/>
          </a:xfrm>
          <a:prstGeom prst="rect">
            <a:avLst/>
          </a:prstGeom>
          <a:noFill/>
        </p:spPr>
        <p:txBody>
          <a:bodyPr wrap="none" rtlCol="0">
            <a:spAutoFit/>
          </a:bodyPr>
          <a:lstStyle/>
          <a:p>
            <a:r>
              <a:rPr lang="de-DE" sz="1000" dirty="0" smtClean="0"/>
              <a:t>Präsident (Dr. Nagel), 3.v.r.), Vizepräsidentin und 4 weitere Mitglieder</a:t>
            </a:r>
            <a:endParaRPr lang="de-DE" sz="1000" dirty="0"/>
          </a:p>
        </p:txBody>
      </p:sp>
    </p:spTree>
    <p:extLst>
      <p:ext uri="{BB962C8B-B14F-4D97-AF65-F5344CB8AC3E}">
        <p14:creationId xmlns:p14="http://schemas.microsoft.com/office/powerpoint/2010/main" val="7302055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4000" y="138075"/>
            <a:ext cx="10944000" cy="345600"/>
          </a:xfrm>
        </p:spPr>
        <p:txBody>
          <a:bodyPr/>
          <a:lstStyle/>
          <a:p>
            <a:r>
              <a:rPr lang="de-DE" dirty="0"/>
              <a:t>EU und Euro-Währungsgebiet</a:t>
            </a:r>
          </a:p>
        </p:txBody>
      </p:sp>
      <p:sp>
        <p:nvSpPr>
          <p:cNvPr id="7" name="Abgerundetes Rechteck 6"/>
          <p:cNvSpPr/>
          <p:nvPr/>
        </p:nvSpPr>
        <p:spPr>
          <a:xfrm>
            <a:off x="7132319" y="1278273"/>
            <a:ext cx="4101738" cy="114953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smtClean="0">
                <a:ln>
                  <a:noFill/>
                </a:ln>
                <a:solidFill>
                  <a:srgbClr val="000000"/>
                </a:solidFill>
                <a:effectLst/>
                <a:uLnTx/>
                <a:uFillTx/>
                <a:latin typeface="Arial"/>
                <a:ea typeface="+mn-ea"/>
                <a:cs typeface="+mn-cs"/>
              </a:rPr>
              <a:t>27 Länder der Europäischen Union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000000"/>
                </a:solidFill>
                <a:effectLst/>
                <a:uLnTx/>
                <a:uFillTx/>
                <a:latin typeface="Arial"/>
                <a:ea typeface="+mn-ea"/>
                <a:cs typeface="+mn-cs"/>
              </a:rPr>
              <a:t>c</a:t>
            </a:r>
            <a:r>
              <a:rPr kumimoji="0" lang="de-DE" sz="1800" b="0" i="0" u="none" strike="noStrike" kern="1200" cap="none" spc="0" normalizeH="0" baseline="0" noProof="0" dirty="0" smtClean="0">
                <a:ln>
                  <a:noFill/>
                </a:ln>
                <a:solidFill>
                  <a:srgbClr val="000000"/>
                </a:solidFill>
                <a:effectLst/>
                <a:uLnTx/>
                <a:uFillTx/>
                <a:latin typeface="Arial"/>
                <a:ea typeface="+mn-ea"/>
                <a:cs typeface="+mn-cs"/>
              </a:rPr>
              <a:t>a. 447 Mio. Einwohner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srgbClr val="000000"/>
                </a:solidFill>
                <a:effectLst/>
                <a:uLnTx/>
                <a:uFillTx/>
                <a:latin typeface="Arial"/>
                <a:ea typeface="+mn-ea"/>
                <a:cs typeface="+mn-cs"/>
              </a:rPr>
              <a:t>(USA: 328 Mio.)</a:t>
            </a:r>
          </a:p>
        </p:txBody>
      </p:sp>
      <p:sp>
        <p:nvSpPr>
          <p:cNvPr id="8" name="Abgerundetes Rechteck 7"/>
          <p:cNvSpPr/>
          <p:nvPr/>
        </p:nvSpPr>
        <p:spPr>
          <a:xfrm>
            <a:off x="7132319" y="2744434"/>
            <a:ext cx="4101738" cy="808663"/>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smtClean="0">
                <a:ln>
                  <a:noFill/>
                </a:ln>
                <a:solidFill>
                  <a:srgbClr val="FFFFFF"/>
                </a:solidFill>
                <a:effectLst/>
                <a:uLnTx/>
                <a:uFillTx/>
                <a:latin typeface="Arial"/>
                <a:ea typeface="+mn-ea"/>
                <a:cs typeface="+mn-cs"/>
              </a:rPr>
              <a:t>20 Euro-Länder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FFFFFF"/>
                </a:solidFill>
                <a:effectLst/>
                <a:uLnTx/>
                <a:uFillTx/>
                <a:latin typeface="Arial"/>
                <a:ea typeface="+mn-ea"/>
                <a:cs typeface="+mn-cs"/>
              </a:rPr>
              <a:t>c</a:t>
            </a:r>
            <a:r>
              <a:rPr kumimoji="0" lang="de-DE" sz="1800" b="0" i="0" u="none" strike="noStrike" kern="1200" cap="none" spc="0" normalizeH="0" baseline="0" noProof="0" dirty="0" smtClean="0">
                <a:ln>
                  <a:noFill/>
                </a:ln>
                <a:solidFill>
                  <a:srgbClr val="FFFFFF"/>
                </a:solidFill>
                <a:effectLst/>
                <a:uLnTx/>
                <a:uFillTx/>
                <a:latin typeface="Arial"/>
                <a:ea typeface="+mn-ea"/>
                <a:cs typeface="+mn-cs"/>
              </a:rPr>
              <a:t>a. 345 Mio. Einwohner</a:t>
            </a:r>
          </a:p>
        </p:txBody>
      </p:sp>
      <p:sp>
        <p:nvSpPr>
          <p:cNvPr id="9" name="Abgerundetes Rechteck 8"/>
          <p:cNvSpPr/>
          <p:nvPr/>
        </p:nvSpPr>
        <p:spPr>
          <a:xfrm>
            <a:off x="7132319" y="3869726"/>
            <a:ext cx="4101738" cy="879567"/>
          </a:xfrm>
          <a:prstGeom prst="roundRect">
            <a:avLst/>
          </a:prstGeom>
          <a:solidFill>
            <a:srgbClr val="80B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b="1" dirty="0">
                <a:solidFill>
                  <a:srgbClr val="000000"/>
                </a:solidFill>
                <a:latin typeface="Arial"/>
              </a:rPr>
              <a:t>7</a:t>
            </a:r>
            <a:r>
              <a:rPr kumimoji="0" lang="de-DE" sz="1800" b="1" i="0" u="none" strike="noStrike" kern="1200" cap="none" spc="0" normalizeH="0" baseline="0" noProof="0" dirty="0" smtClean="0">
                <a:ln>
                  <a:noFill/>
                </a:ln>
                <a:solidFill>
                  <a:srgbClr val="000000"/>
                </a:solidFill>
                <a:effectLst/>
                <a:uLnTx/>
                <a:uFillTx/>
                <a:latin typeface="Arial"/>
                <a:ea typeface="+mn-ea"/>
                <a:cs typeface="+mn-cs"/>
              </a:rPr>
              <a:t> Nicht-Euro-Länder </a:t>
            </a:r>
          </a:p>
        </p:txBody>
      </p:sp>
      <p:sp>
        <p:nvSpPr>
          <p:cNvPr id="12" name="Foliennummernplatzhalter 11"/>
          <p:cNvSpPr>
            <a:spLocks noGrp="1"/>
          </p:cNvSpPr>
          <p:nvPr>
            <p:ph type="sldNum" sz="quarter" idx="4"/>
          </p:nvPr>
        </p:nvSpPr>
        <p:spPr/>
        <p:txBody>
          <a:bodyPr/>
          <a:lstStyle/>
          <a:p>
            <a:pPr defTabSz="914400"/>
            <a:r>
              <a:rPr lang="de-DE" sz="1200" dirty="0">
                <a:solidFill>
                  <a:schemeClr val="tx1"/>
                </a:solidFill>
              </a:rPr>
              <a:t>Seite </a:t>
            </a:r>
            <a:fld id="{795659D1-D435-4DC4-B545-657E7139435F}" type="slidenum">
              <a:rPr lang="de-DE" sz="1200">
                <a:solidFill>
                  <a:schemeClr val="tx1"/>
                </a:solidFill>
              </a:rPr>
              <a:pPr defTabSz="914400"/>
              <a:t>5</a:t>
            </a:fld>
            <a:endParaRPr lang="de-DE" sz="1200" dirty="0">
              <a:solidFill>
                <a:schemeClr val="tx1"/>
              </a:solidFill>
            </a:endParaRPr>
          </a:p>
        </p:txBody>
      </p:sp>
      <p:pic>
        <p:nvPicPr>
          <p:cNvPr id="13" name="Grafik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000" y="943200"/>
            <a:ext cx="6314470" cy="4978800"/>
          </a:xfrm>
          <a:prstGeom prst="rect">
            <a:avLst/>
          </a:prstGeom>
        </p:spPr>
      </p:pic>
    </p:spTree>
    <p:extLst>
      <p:ext uri="{BB962C8B-B14F-4D97-AF65-F5344CB8AC3E}">
        <p14:creationId xmlns:p14="http://schemas.microsoft.com/office/powerpoint/2010/main" val="22673193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DE" dirty="0"/>
              <a:t>EZB, Eurosystem und ESZB</a:t>
            </a:r>
            <a:r>
              <a:rPr lang="de-DE" b="0" dirty="0"/>
              <a:t/>
            </a:r>
            <a:br>
              <a:rPr lang="de-DE" b="0" dirty="0"/>
            </a:br>
            <a:r>
              <a:rPr lang="de-DE" b="0" dirty="0" smtClean="0"/>
              <a:t>Bundesbank als Bestandteil des Eurosystems</a:t>
            </a:r>
            <a:endParaRPr lang="de-DE" dirty="0"/>
          </a:p>
        </p:txBody>
      </p:sp>
      <p:sp>
        <p:nvSpPr>
          <p:cNvPr id="4" name="Foliennummernplatzhalter 3"/>
          <p:cNvSpPr>
            <a:spLocks noGrp="1"/>
          </p:cNvSpPr>
          <p:nvPr>
            <p:ph type="sldNum" sz="quarter" idx="4"/>
          </p:nvPr>
        </p:nvSpPr>
        <p:spPr/>
        <p:txBody>
          <a:bodyPr/>
          <a:lstStyle/>
          <a:p>
            <a:r>
              <a:rPr lang="de-DE" smtClean="0">
                <a:solidFill>
                  <a:srgbClr val="000000">
                    <a:lumMod val="75000"/>
                    <a:lumOff val="25000"/>
                  </a:srgbClr>
                </a:solidFill>
              </a:rPr>
              <a:t>Seite </a:t>
            </a:r>
            <a:fld id="{795659D1-D435-4DC4-B545-657E7139435F}" type="slidenum">
              <a:rPr lang="de-DE" smtClean="0">
                <a:solidFill>
                  <a:srgbClr val="000000">
                    <a:lumMod val="75000"/>
                    <a:lumOff val="25000"/>
                  </a:srgbClr>
                </a:solidFill>
              </a:rPr>
              <a:pPr/>
              <a:t>6</a:t>
            </a:fld>
            <a:endParaRPr lang="de-DE" dirty="0" smtClean="0">
              <a:solidFill>
                <a:srgbClr val="000000">
                  <a:lumMod val="75000"/>
                  <a:lumOff val="25000"/>
                </a:srgbClr>
              </a:solidFill>
            </a:endParaRPr>
          </a:p>
        </p:txBody>
      </p:sp>
      <p:sp>
        <p:nvSpPr>
          <p:cNvPr id="6" name="Fußzeilenplatzhalter 5"/>
          <p:cNvSpPr>
            <a:spLocks noGrp="1"/>
          </p:cNvSpPr>
          <p:nvPr>
            <p:ph type="ftr" sz="quarter" idx="3"/>
          </p:nvPr>
        </p:nvSpPr>
        <p:spPr/>
        <p:txBody>
          <a:bodyPr/>
          <a:lstStyle/>
          <a:p>
            <a:endParaRPr lang="de-DE" dirty="0">
              <a:solidFill>
                <a:srgbClr val="000000">
                  <a:lumMod val="75000"/>
                  <a:lumOff val="25000"/>
                </a:srgbClr>
              </a:solidFill>
            </a:endParaRPr>
          </a:p>
        </p:txBody>
      </p:sp>
      <p:sp>
        <p:nvSpPr>
          <p:cNvPr id="9" name="Abgerundetes Rechteck 8"/>
          <p:cNvSpPr/>
          <p:nvPr/>
        </p:nvSpPr>
        <p:spPr>
          <a:xfrm>
            <a:off x="624000" y="1169416"/>
            <a:ext cx="10944001" cy="4519169"/>
          </a:xfrm>
          <a:prstGeom prst="roundRect">
            <a:avLst/>
          </a:prstGeom>
          <a:solidFill>
            <a:schemeClr val="bg1"/>
          </a:solidFill>
          <a:ln>
            <a:solidFill>
              <a:srgbClr val="0062A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42" rtl="0" eaLnBrk="1" fontAlgn="auto" latinLnBrk="0" hangingPunct="1">
              <a:lnSpc>
                <a:spcPct val="100000"/>
              </a:lnSpc>
              <a:spcBef>
                <a:spcPts val="0"/>
              </a:spcBef>
              <a:spcAft>
                <a:spcPts val="0"/>
              </a:spcAft>
              <a:buClrTx/>
              <a:buSzTx/>
              <a:buFontTx/>
              <a:buNone/>
              <a:tabLst/>
              <a:defRPr/>
            </a:pPr>
            <a:endParaRPr kumimoji="0" lang="de-DE" sz="800" b="0" i="0" u="none" strike="noStrike" kern="1200" cap="none" spc="0" normalizeH="0" baseline="0" noProof="0" dirty="0" smtClean="0">
              <a:ln>
                <a:noFill/>
              </a:ln>
              <a:solidFill>
                <a:srgbClr val="000000"/>
              </a:solidFill>
              <a:effectLst/>
              <a:uLnTx/>
              <a:uFillTx/>
              <a:latin typeface="Arial"/>
              <a:ea typeface="+mn-ea"/>
              <a:cs typeface="+mn-cs"/>
            </a:endParaRPr>
          </a:p>
        </p:txBody>
      </p:sp>
      <p:sp>
        <p:nvSpPr>
          <p:cNvPr id="10" name="Textfeld 9"/>
          <p:cNvSpPr txBox="1"/>
          <p:nvPr/>
        </p:nvSpPr>
        <p:spPr>
          <a:xfrm>
            <a:off x="2478958" y="1327359"/>
            <a:ext cx="7234084" cy="369332"/>
          </a:xfrm>
          <a:prstGeom prst="rect">
            <a:avLst/>
          </a:prstGeom>
          <a:noFill/>
        </p:spPr>
        <p:txBody>
          <a:bodyPr wrap="square" rtlCol="0">
            <a:spAutoFit/>
          </a:bodyPr>
          <a:lstStyle/>
          <a:p>
            <a:pPr marL="0" marR="0" lvl="0" indent="0" algn="ctr" defTabSz="914242"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smtClean="0">
                <a:ln>
                  <a:noFill/>
                </a:ln>
                <a:solidFill>
                  <a:srgbClr val="000000"/>
                </a:solidFill>
                <a:effectLst/>
                <a:uLnTx/>
                <a:uFillTx/>
                <a:latin typeface="Arial"/>
                <a:ea typeface="+mn-ea"/>
                <a:cs typeface="+mn-cs"/>
              </a:rPr>
              <a:t>Europäisches System der Zentralbanken (ESZB)</a:t>
            </a:r>
            <a:endParaRPr kumimoji="0" lang="de-DE" sz="1800" b="1" i="0" u="none" strike="noStrike" kern="1200" cap="none" spc="0" normalizeH="0" baseline="0" noProof="0" dirty="0">
              <a:ln>
                <a:noFill/>
              </a:ln>
              <a:solidFill>
                <a:srgbClr val="000000"/>
              </a:solidFill>
              <a:effectLst/>
              <a:uLnTx/>
              <a:uFillTx/>
              <a:latin typeface="Arial"/>
              <a:ea typeface="+mn-ea"/>
              <a:cs typeface="+mn-cs"/>
            </a:endParaRPr>
          </a:p>
        </p:txBody>
      </p:sp>
      <p:sp>
        <p:nvSpPr>
          <p:cNvPr id="11" name="Abgerundetes Rechteck 10"/>
          <p:cNvSpPr/>
          <p:nvPr/>
        </p:nvSpPr>
        <p:spPr>
          <a:xfrm>
            <a:off x="1559713" y="1854635"/>
            <a:ext cx="9072575" cy="2676726"/>
          </a:xfrm>
          <a:prstGeom prst="roundRect">
            <a:avLst/>
          </a:prstGeom>
          <a:solidFill>
            <a:srgbClr val="0062A1"/>
          </a:solidFill>
          <a:ln>
            <a:solidFill>
              <a:srgbClr val="0062A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42" rtl="0" eaLnBrk="1" fontAlgn="auto" latinLnBrk="0" hangingPunct="1">
              <a:lnSpc>
                <a:spcPct val="100000"/>
              </a:lnSpc>
              <a:spcBef>
                <a:spcPts val="0"/>
              </a:spcBef>
              <a:spcAft>
                <a:spcPts val="0"/>
              </a:spcAft>
              <a:buClrTx/>
              <a:buSzTx/>
              <a:buFontTx/>
              <a:buNone/>
              <a:tabLst/>
              <a:defRPr/>
            </a:pPr>
            <a:endParaRPr kumimoji="0" lang="de-DE" sz="800" b="0" i="0" u="none" strike="noStrike" kern="1200" cap="none" spc="0" normalizeH="0" baseline="0" noProof="0" dirty="0" smtClean="0">
              <a:ln>
                <a:noFill/>
              </a:ln>
              <a:solidFill>
                <a:srgbClr val="000000"/>
              </a:solidFill>
              <a:effectLst/>
              <a:uLnTx/>
              <a:uFillTx/>
              <a:latin typeface="Arial"/>
              <a:ea typeface="+mn-ea"/>
              <a:cs typeface="+mn-cs"/>
            </a:endParaRPr>
          </a:p>
        </p:txBody>
      </p:sp>
      <p:sp>
        <p:nvSpPr>
          <p:cNvPr id="12" name="Textfeld 11"/>
          <p:cNvSpPr txBox="1"/>
          <p:nvPr/>
        </p:nvSpPr>
        <p:spPr>
          <a:xfrm>
            <a:off x="2478958" y="1935963"/>
            <a:ext cx="7234084" cy="369332"/>
          </a:xfrm>
          <a:prstGeom prst="rect">
            <a:avLst/>
          </a:prstGeom>
          <a:noFill/>
        </p:spPr>
        <p:txBody>
          <a:bodyPr wrap="square" rtlCol="0">
            <a:spAutoFit/>
          </a:bodyPr>
          <a:lstStyle/>
          <a:p>
            <a:pPr marL="0" marR="0" lvl="0" indent="0" algn="ctr" defTabSz="914242"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smtClean="0">
                <a:ln>
                  <a:noFill/>
                </a:ln>
                <a:solidFill>
                  <a:srgbClr val="FFFFFF"/>
                </a:solidFill>
                <a:effectLst/>
                <a:uLnTx/>
                <a:uFillTx/>
                <a:latin typeface="Arial"/>
                <a:ea typeface="+mn-ea"/>
                <a:cs typeface="+mn-cs"/>
              </a:rPr>
              <a:t>Eurosystem</a:t>
            </a:r>
            <a:endParaRPr kumimoji="0" lang="de-DE" sz="1800" b="1" i="0" u="none" strike="noStrike" kern="1200" cap="none" spc="0" normalizeH="0" baseline="0" noProof="0" dirty="0">
              <a:ln>
                <a:noFill/>
              </a:ln>
              <a:solidFill>
                <a:srgbClr val="FFFFFF"/>
              </a:solidFill>
              <a:effectLst/>
              <a:uLnTx/>
              <a:uFillTx/>
              <a:latin typeface="Arial"/>
              <a:ea typeface="+mn-ea"/>
              <a:cs typeface="+mn-cs"/>
            </a:endParaRPr>
          </a:p>
        </p:txBody>
      </p:sp>
      <p:sp>
        <p:nvSpPr>
          <p:cNvPr id="13" name="Abgerundetes Rechteck 12"/>
          <p:cNvSpPr/>
          <p:nvPr/>
        </p:nvSpPr>
        <p:spPr>
          <a:xfrm>
            <a:off x="2366275" y="2383743"/>
            <a:ext cx="7459450" cy="547123"/>
          </a:xfrm>
          <a:prstGeom prst="roundRect">
            <a:avLst/>
          </a:prstGeom>
          <a:solidFill>
            <a:schemeClr val="bg1"/>
          </a:solidFill>
          <a:ln>
            <a:solidFill>
              <a:srgbClr val="0062A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42" rtl="0" eaLnBrk="1" fontAlgn="auto" latinLnBrk="0" hangingPunct="1">
              <a:lnSpc>
                <a:spcPct val="100000"/>
              </a:lnSpc>
              <a:spcBef>
                <a:spcPts val="0"/>
              </a:spcBef>
              <a:spcAft>
                <a:spcPts val="0"/>
              </a:spcAft>
              <a:buClrTx/>
              <a:buSzTx/>
              <a:buFontTx/>
              <a:buNone/>
              <a:tabLst/>
              <a:defRPr/>
            </a:pPr>
            <a:endParaRPr kumimoji="0" lang="de-DE" sz="800" b="0" i="0" u="none" strike="noStrike" kern="1200" cap="none" spc="0" normalizeH="0" baseline="0" noProof="0" dirty="0" smtClean="0">
              <a:ln>
                <a:noFill/>
              </a:ln>
              <a:solidFill>
                <a:srgbClr val="000000"/>
              </a:solidFill>
              <a:effectLst/>
              <a:uLnTx/>
              <a:uFillTx/>
              <a:latin typeface="Arial"/>
              <a:ea typeface="+mn-ea"/>
              <a:cs typeface="+mn-cs"/>
            </a:endParaRPr>
          </a:p>
        </p:txBody>
      </p:sp>
      <p:sp>
        <p:nvSpPr>
          <p:cNvPr id="14" name="Textfeld 13"/>
          <p:cNvSpPr txBox="1"/>
          <p:nvPr/>
        </p:nvSpPr>
        <p:spPr>
          <a:xfrm>
            <a:off x="2478958" y="2472638"/>
            <a:ext cx="7234084" cy="369332"/>
          </a:xfrm>
          <a:prstGeom prst="rect">
            <a:avLst/>
          </a:prstGeom>
          <a:noFill/>
        </p:spPr>
        <p:txBody>
          <a:bodyPr wrap="square" rtlCol="0">
            <a:spAutoFit/>
          </a:bodyPr>
          <a:lstStyle/>
          <a:p>
            <a:pPr marL="0" marR="0" lvl="0" indent="0" algn="ctr" defTabSz="914242"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smtClean="0">
                <a:ln>
                  <a:noFill/>
                </a:ln>
                <a:solidFill>
                  <a:srgbClr val="000000"/>
                </a:solidFill>
                <a:effectLst/>
                <a:uLnTx/>
                <a:uFillTx/>
                <a:latin typeface="Arial"/>
                <a:ea typeface="+mn-ea"/>
                <a:cs typeface="+mn-cs"/>
              </a:rPr>
              <a:t>Europäische Zentralbank (EZB)</a:t>
            </a:r>
            <a:endParaRPr kumimoji="0" lang="de-DE" sz="1800" b="1" i="0" u="none" strike="noStrike" kern="1200" cap="none" spc="0" normalizeH="0" baseline="0" noProof="0" dirty="0">
              <a:ln>
                <a:noFill/>
              </a:ln>
              <a:solidFill>
                <a:srgbClr val="000000"/>
              </a:solidFill>
              <a:effectLst/>
              <a:uLnTx/>
              <a:uFillTx/>
              <a:latin typeface="Arial"/>
              <a:ea typeface="+mn-ea"/>
              <a:cs typeface="+mn-cs"/>
            </a:endParaRPr>
          </a:p>
        </p:txBody>
      </p:sp>
      <p:sp>
        <p:nvSpPr>
          <p:cNvPr id="15" name="Abgerundetes Rechteck 14"/>
          <p:cNvSpPr/>
          <p:nvPr/>
        </p:nvSpPr>
        <p:spPr>
          <a:xfrm>
            <a:off x="2366275" y="3283608"/>
            <a:ext cx="7459450" cy="2080872"/>
          </a:xfrm>
          <a:prstGeom prst="roundRect">
            <a:avLst/>
          </a:prstGeom>
          <a:solidFill>
            <a:schemeClr val="bg1"/>
          </a:solidFill>
          <a:ln>
            <a:solidFill>
              <a:srgbClr val="0062A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242" rtl="0" eaLnBrk="1" fontAlgn="auto" latinLnBrk="0" hangingPunct="1">
              <a:lnSpc>
                <a:spcPct val="100000"/>
              </a:lnSpc>
              <a:spcBef>
                <a:spcPts val="0"/>
              </a:spcBef>
              <a:spcAft>
                <a:spcPts val="0"/>
              </a:spcAft>
              <a:buClrTx/>
              <a:buSzTx/>
              <a:buFontTx/>
              <a:buNone/>
              <a:tabLst/>
              <a:defRPr/>
            </a:pPr>
            <a:endParaRPr kumimoji="0" lang="de-DE" sz="800" b="0" i="0" u="none" strike="noStrike" kern="1200" cap="none" spc="0" normalizeH="0" baseline="0" noProof="0" dirty="0" smtClean="0">
              <a:ln>
                <a:noFill/>
              </a:ln>
              <a:solidFill>
                <a:srgbClr val="000000"/>
              </a:solidFill>
              <a:effectLst/>
              <a:uLnTx/>
              <a:uFillTx/>
              <a:latin typeface="Arial"/>
              <a:ea typeface="+mn-ea"/>
              <a:cs typeface="+mn-cs"/>
            </a:endParaRPr>
          </a:p>
        </p:txBody>
      </p:sp>
      <p:cxnSp>
        <p:nvCxnSpPr>
          <p:cNvPr id="16" name="Gerader Verbinder 15"/>
          <p:cNvCxnSpPr/>
          <p:nvPr/>
        </p:nvCxnSpPr>
        <p:spPr>
          <a:xfrm>
            <a:off x="2391675" y="4521201"/>
            <a:ext cx="7434050" cy="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
        <p:nvSpPr>
          <p:cNvPr id="17" name="Textfeld 16"/>
          <p:cNvSpPr txBox="1"/>
          <p:nvPr/>
        </p:nvSpPr>
        <p:spPr>
          <a:xfrm>
            <a:off x="2591641" y="3387448"/>
            <a:ext cx="7234084" cy="923330"/>
          </a:xfrm>
          <a:prstGeom prst="rect">
            <a:avLst/>
          </a:prstGeom>
          <a:noFill/>
        </p:spPr>
        <p:txBody>
          <a:bodyPr wrap="square" rtlCol="0">
            <a:spAutoFit/>
          </a:bodyPr>
          <a:lstStyle/>
          <a:p>
            <a:pPr marL="0" marR="0" lvl="0" indent="0" algn="ctr" defTabSz="914242"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smtClean="0">
                <a:ln>
                  <a:noFill/>
                </a:ln>
                <a:solidFill>
                  <a:srgbClr val="000000"/>
                </a:solidFill>
                <a:effectLst/>
                <a:uLnTx/>
                <a:uFillTx/>
                <a:latin typeface="Arial"/>
                <a:ea typeface="+mn-ea"/>
                <a:cs typeface="+mn-cs"/>
              </a:rPr>
              <a:t>Nationale Zentralbanken (</a:t>
            </a:r>
            <a:r>
              <a:rPr kumimoji="0" lang="de-DE" sz="1800" b="1" i="0" u="none" strike="noStrike" kern="1200" cap="none" spc="0" normalizeH="0" baseline="0" noProof="0" dirty="0" err="1" smtClean="0">
                <a:ln>
                  <a:noFill/>
                </a:ln>
                <a:solidFill>
                  <a:srgbClr val="000000"/>
                </a:solidFill>
                <a:effectLst/>
                <a:uLnTx/>
                <a:uFillTx/>
                <a:latin typeface="Arial"/>
                <a:ea typeface="+mn-ea"/>
                <a:cs typeface="+mn-cs"/>
              </a:rPr>
              <a:t>NZBen</a:t>
            </a:r>
            <a:r>
              <a:rPr kumimoji="0" lang="de-DE" sz="1800" b="1" i="0" u="none" strike="noStrike" kern="1200" cap="none" spc="0" normalizeH="0" baseline="0" noProof="0" dirty="0" smtClean="0">
                <a:ln>
                  <a:noFill/>
                </a:ln>
                <a:solidFill>
                  <a:srgbClr val="000000"/>
                </a:solidFill>
                <a:effectLst/>
                <a:uLnTx/>
                <a:uFillTx/>
                <a:latin typeface="Arial"/>
                <a:ea typeface="+mn-ea"/>
                <a:cs typeface="+mn-cs"/>
              </a:rPr>
              <a:t>)</a:t>
            </a:r>
          </a:p>
          <a:p>
            <a:pPr marL="0" marR="0" lvl="0" indent="0" algn="ctr" defTabSz="914242" rtl="0" eaLnBrk="1" fontAlgn="auto" latinLnBrk="0" hangingPunct="1">
              <a:lnSpc>
                <a:spcPct val="100000"/>
              </a:lnSpc>
              <a:spcBef>
                <a:spcPts val="0"/>
              </a:spcBef>
              <a:spcAft>
                <a:spcPts val="0"/>
              </a:spcAft>
              <a:buClrTx/>
              <a:buSzTx/>
              <a:buFontTx/>
              <a:buNone/>
              <a:tabLst/>
              <a:defRPr/>
            </a:pPr>
            <a:endParaRPr kumimoji="0" lang="de-DE" sz="1800" b="1"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242"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srgbClr val="000000"/>
                </a:solidFill>
                <a:effectLst/>
                <a:uLnTx/>
                <a:uFillTx/>
                <a:latin typeface="Arial"/>
                <a:ea typeface="+mn-ea"/>
                <a:cs typeface="+mn-cs"/>
              </a:rPr>
              <a:t>            - der Teilnehmerländer am Euro-Währungsgebiet</a:t>
            </a: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8" name="Textfeld 17"/>
          <p:cNvSpPr txBox="1"/>
          <p:nvPr/>
        </p:nvSpPr>
        <p:spPr>
          <a:xfrm>
            <a:off x="2591641" y="4663520"/>
            <a:ext cx="7234084" cy="369332"/>
          </a:xfrm>
          <a:prstGeom prst="rect">
            <a:avLst/>
          </a:prstGeom>
          <a:noFill/>
        </p:spPr>
        <p:txBody>
          <a:bodyPr wrap="square" rtlCol="0">
            <a:spAutoFit/>
          </a:bodyPr>
          <a:lstStyle/>
          <a:p>
            <a:pPr marL="0" marR="0" lvl="0" indent="0" algn="ctr" defTabSz="914242"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smtClean="0">
                <a:ln>
                  <a:noFill/>
                </a:ln>
                <a:solidFill>
                  <a:srgbClr val="000000"/>
                </a:solidFill>
                <a:effectLst/>
                <a:uLnTx/>
                <a:uFillTx/>
                <a:latin typeface="Arial"/>
                <a:ea typeface="+mn-ea"/>
                <a:cs typeface="+mn-cs"/>
              </a:rPr>
              <a:t>- der Nicht-Teilnehmerländer am Euro-Währungsgebiet</a:t>
            </a:r>
            <a:endParaRPr kumimoji="0" lang="de-DE"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5983269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Kerngeschäftsfelder der Deutschen Bundesbank</a:t>
            </a:r>
            <a:br>
              <a:rPr lang="de-DE" dirty="0"/>
            </a:br>
            <a:r>
              <a:rPr lang="de-DE" b="0" dirty="0" smtClean="0"/>
              <a:t>Übersicht zu den wichtigsten Aufgaben im Eurosystem</a:t>
            </a:r>
            <a:endParaRPr lang="de-DE" dirty="0"/>
          </a:p>
        </p:txBody>
      </p:sp>
      <p:sp>
        <p:nvSpPr>
          <p:cNvPr id="4" name="Foliennummernplatzhalter 3"/>
          <p:cNvSpPr>
            <a:spLocks noGrp="1"/>
          </p:cNvSpPr>
          <p:nvPr>
            <p:ph type="sldNum" sz="quarter" idx="4"/>
          </p:nvPr>
        </p:nvSpPr>
        <p:spPr/>
        <p:txBody>
          <a:bodyPr/>
          <a:lstStyle/>
          <a:p>
            <a:r>
              <a:rPr lang="de-DE" smtClean="0">
                <a:solidFill>
                  <a:srgbClr val="000000">
                    <a:lumMod val="75000"/>
                    <a:lumOff val="25000"/>
                  </a:srgbClr>
                </a:solidFill>
              </a:rPr>
              <a:t>Seite </a:t>
            </a:r>
            <a:fld id="{795659D1-D435-4DC4-B545-657E7139435F}" type="slidenum">
              <a:rPr lang="de-DE" smtClean="0">
                <a:solidFill>
                  <a:srgbClr val="000000">
                    <a:lumMod val="75000"/>
                    <a:lumOff val="25000"/>
                  </a:srgbClr>
                </a:solidFill>
              </a:rPr>
              <a:pPr/>
              <a:t>7</a:t>
            </a:fld>
            <a:endParaRPr lang="de-DE" dirty="0">
              <a:solidFill>
                <a:srgbClr val="000000">
                  <a:lumMod val="75000"/>
                  <a:lumOff val="25000"/>
                </a:srgbClr>
              </a:solidFill>
            </a:endParaRPr>
          </a:p>
        </p:txBody>
      </p:sp>
      <p:sp>
        <p:nvSpPr>
          <p:cNvPr id="6" name="Fußzeilenplatzhalter 5"/>
          <p:cNvSpPr>
            <a:spLocks noGrp="1"/>
          </p:cNvSpPr>
          <p:nvPr>
            <p:ph type="ftr" sz="quarter" idx="3"/>
          </p:nvPr>
        </p:nvSpPr>
        <p:spPr/>
        <p:txBody>
          <a:bodyPr/>
          <a:lstStyle/>
          <a:p>
            <a:endParaRPr lang="de-DE" dirty="0">
              <a:solidFill>
                <a:srgbClr val="000000">
                  <a:lumMod val="75000"/>
                  <a:lumOff val="25000"/>
                </a:srgbClr>
              </a:solidFill>
            </a:endParaRPr>
          </a:p>
        </p:txBody>
      </p:sp>
      <p:sp>
        <p:nvSpPr>
          <p:cNvPr id="7" name="Abgerundetes Rechteck 6"/>
          <p:cNvSpPr/>
          <p:nvPr/>
        </p:nvSpPr>
        <p:spPr>
          <a:xfrm>
            <a:off x="632709" y="1170000"/>
            <a:ext cx="10944001" cy="4518000"/>
          </a:xfrm>
          <a:prstGeom prst="roundRect">
            <a:avLst>
              <a:gd name="adj" fmla="val 3817"/>
            </a:avLst>
          </a:prstGeom>
          <a:solidFill>
            <a:srgbClr val="0062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 dirty="0" smtClean="0">
              <a:solidFill>
                <a:schemeClr val="tx1"/>
              </a:solidFill>
            </a:endParaRPr>
          </a:p>
        </p:txBody>
      </p:sp>
      <p:sp>
        <p:nvSpPr>
          <p:cNvPr id="8" name="Abgerundetes Rechteck 7"/>
          <p:cNvSpPr/>
          <p:nvPr/>
        </p:nvSpPr>
        <p:spPr>
          <a:xfrm>
            <a:off x="806877" y="2398487"/>
            <a:ext cx="1943037" cy="1944914"/>
          </a:xfrm>
          <a:prstGeom prst="roundRect">
            <a:avLst>
              <a:gd name="adj" fmla="val 6734"/>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 dirty="0" smtClean="0">
              <a:solidFill>
                <a:schemeClr val="tx1"/>
              </a:solidFill>
            </a:endParaRPr>
          </a:p>
        </p:txBody>
      </p:sp>
      <p:sp>
        <p:nvSpPr>
          <p:cNvPr id="9" name="Textfeld 8"/>
          <p:cNvSpPr txBox="1"/>
          <p:nvPr/>
        </p:nvSpPr>
        <p:spPr>
          <a:xfrm>
            <a:off x="4116078" y="1410364"/>
            <a:ext cx="4122403" cy="646331"/>
          </a:xfrm>
          <a:prstGeom prst="rect">
            <a:avLst/>
          </a:prstGeom>
          <a:noFill/>
        </p:spPr>
        <p:txBody>
          <a:bodyPr wrap="square" rtlCol="0">
            <a:spAutoFit/>
          </a:bodyPr>
          <a:lstStyle/>
          <a:p>
            <a:pPr algn="ctr"/>
            <a:r>
              <a:rPr lang="de-DE" dirty="0" smtClean="0">
                <a:solidFill>
                  <a:schemeClr val="bg1"/>
                </a:solidFill>
              </a:rPr>
              <a:t>Deutsche Bundesbank</a:t>
            </a:r>
          </a:p>
          <a:p>
            <a:pPr algn="ctr"/>
            <a:r>
              <a:rPr lang="de-DE" b="1" dirty="0" smtClean="0">
                <a:solidFill>
                  <a:schemeClr val="bg1"/>
                </a:solidFill>
              </a:rPr>
              <a:t>Stabilität sichern</a:t>
            </a:r>
            <a:endParaRPr lang="de-DE" b="1" dirty="0">
              <a:solidFill>
                <a:schemeClr val="bg1"/>
              </a:solidFill>
            </a:endParaRPr>
          </a:p>
        </p:txBody>
      </p:sp>
      <p:sp>
        <p:nvSpPr>
          <p:cNvPr id="10" name="Abgerundetes Rechteck 9"/>
          <p:cNvSpPr/>
          <p:nvPr/>
        </p:nvSpPr>
        <p:spPr>
          <a:xfrm>
            <a:off x="2929800" y="2398487"/>
            <a:ext cx="1939192" cy="1944914"/>
          </a:xfrm>
          <a:prstGeom prst="roundRect">
            <a:avLst>
              <a:gd name="adj" fmla="val 6188"/>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 dirty="0" smtClean="0">
              <a:solidFill>
                <a:schemeClr val="tx1"/>
              </a:solidFill>
            </a:endParaRPr>
          </a:p>
        </p:txBody>
      </p:sp>
      <p:sp>
        <p:nvSpPr>
          <p:cNvPr id="11" name="Abgerundetes Rechteck 10"/>
          <p:cNvSpPr/>
          <p:nvPr/>
        </p:nvSpPr>
        <p:spPr>
          <a:xfrm>
            <a:off x="5092427" y="2398487"/>
            <a:ext cx="1975402" cy="1944914"/>
          </a:xfrm>
          <a:prstGeom prst="roundRect">
            <a:avLst>
              <a:gd name="adj" fmla="val 6219"/>
            </a:avLst>
          </a:prstGeom>
          <a:solidFill>
            <a:srgbClr val="0062A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 dirty="0" smtClean="0">
              <a:solidFill>
                <a:schemeClr val="tx1"/>
              </a:solidFill>
            </a:endParaRPr>
          </a:p>
        </p:txBody>
      </p:sp>
      <p:sp>
        <p:nvSpPr>
          <p:cNvPr id="12" name="Abgerundetes Rechteck 11"/>
          <p:cNvSpPr/>
          <p:nvPr/>
        </p:nvSpPr>
        <p:spPr>
          <a:xfrm>
            <a:off x="7276750" y="2398487"/>
            <a:ext cx="1919497" cy="1944914"/>
          </a:xfrm>
          <a:prstGeom prst="roundRect">
            <a:avLst>
              <a:gd name="adj" fmla="val 4569"/>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 dirty="0" smtClean="0">
              <a:solidFill>
                <a:schemeClr val="tx1"/>
              </a:solidFill>
            </a:endParaRPr>
          </a:p>
        </p:txBody>
      </p:sp>
      <p:sp>
        <p:nvSpPr>
          <p:cNvPr id="13" name="Abgerundetes Rechteck 12"/>
          <p:cNvSpPr/>
          <p:nvPr/>
        </p:nvSpPr>
        <p:spPr>
          <a:xfrm>
            <a:off x="9405168" y="2398487"/>
            <a:ext cx="1968226" cy="1944914"/>
          </a:xfrm>
          <a:prstGeom prst="roundRect">
            <a:avLst>
              <a:gd name="adj" fmla="val 5473"/>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 dirty="0" smtClean="0">
              <a:solidFill>
                <a:schemeClr val="tx1"/>
              </a:solidFill>
            </a:endParaRPr>
          </a:p>
        </p:txBody>
      </p:sp>
      <p:sp>
        <p:nvSpPr>
          <p:cNvPr id="14" name="Textfeld 13"/>
          <p:cNvSpPr txBox="1"/>
          <p:nvPr/>
        </p:nvSpPr>
        <p:spPr>
          <a:xfrm>
            <a:off x="806878" y="2902874"/>
            <a:ext cx="1899486" cy="923330"/>
          </a:xfrm>
          <a:prstGeom prst="rect">
            <a:avLst/>
          </a:prstGeom>
          <a:noFill/>
        </p:spPr>
        <p:txBody>
          <a:bodyPr wrap="square" rtlCol="0">
            <a:spAutoFit/>
          </a:bodyPr>
          <a:lstStyle/>
          <a:p>
            <a:pPr algn="ctr"/>
            <a:r>
              <a:rPr lang="de-DE" b="1" dirty="0" smtClean="0"/>
              <a:t>Finanz- und Währungs-system</a:t>
            </a:r>
            <a:endParaRPr lang="de-DE" b="1" dirty="0"/>
          </a:p>
        </p:txBody>
      </p:sp>
      <p:sp>
        <p:nvSpPr>
          <p:cNvPr id="15" name="Textfeld 14"/>
          <p:cNvSpPr txBox="1"/>
          <p:nvPr/>
        </p:nvSpPr>
        <p:spPr>
          <a:xfrm>
            <a:off x="2915285" y="3088695"/>
            <a:ext cx="1899486" cy="369332"/>
          </a:xfrm>
          <a:prstGeom prst="rect">
            <a:avLst/>
          </a:prstGeom>
          <a:noFill/>
        </p:spPr>
        <p:txBody>
          <a:bodyPr wrap="square" rtlCol="0">
            <a:spAutoFit/>
          </a:bodyPr>
          <a:lstStyle/>
          <a:p>
            <a:pPr algn="ctr"/>
            <a:r>
              <a:rPr lang="de-DE" b="1" dirty="0" smtClean="0"/>
              <a:t>Bankenaufsicht</a:t>
            </a:r>
            <a:endParaRPr lang="de-DE" sz="1600" b="1" dirty="0"/>
          </a:p>
        </p:txBody>
      </p:sp>
      <p:sp>
        <p:nvSpPr>
          <p:cNvPr id="16" name="Textfeld 15"/>
          <p:cNvSpPr txBox="1"/>
          <p:nvPr/>
        </p:nvSpPr>
        <p:spPr>
          <a:xfrm>
            <a:off x="7286755" y="3121235"/>
            <a:ext cx="1899486" cy="369332"/>
          </a:xfrm>
          <a:prstGeom prst="rect">
            <a:avLst/>
          </a:prstGeom>
          <a:noFill/>
        </p:spPr>
        <p:txBody>
          <a:bodyPr wrap="square" rtlCol="0">
            <a:spAutoFit/>
          </a:bodyPr>
          <a:lstStyle/>
          <a:p>
            <a:pPr algn="ctr"/>
            <a:r>
              <a:rPr lang="de-DE" b="1" dirty="0" smtClean="0"/>
              <a:t>Bargeld</a:t>
            </a:r>
            <a:endParaRPr lang="de-DE" sz="1600" b="1" dirty="0"/>
          </a:p>
        </p:txBody>
      </p:sp>
      <p:sp>
        <p:nvSpPr>
          <p:cNvPr id="17" name="Textfeld 16"/>
          <p:cNvSpPr txBox="1"/>
          <p:nvPr/>
        </p:nvSpPr>
        <p:spPr>
          <a:xfrm>
            <a:off x="9395162" y="2883824"/>
            <a:ext cx="1899486" cy="923330"/>
          </a:xfrm>
          <a:prstGeom prst="rect">
            <a:avLst/>
          </a:prstGeom>
          <a:noFill/>
        </p:spPr>
        <p:txBody>
          <a:bodyPr wrap="square" rtlCol="0">
            <a:spAutoFit/>
          </a:bodyPr>
          <a:lstStyle/>
          <a:p>
            <a:pPr algn="ctr"/>
            <a:r>
              <a:rPr lang="de-DE" b="1" dirty="0" smtClean="0"/>
              <a:t>Unbarer Zahlungs-</a:t>
            </a:r>
          </a:p>
          <a:p>
            <a:pPr algn="ctr"/>
            <a:r>
              <a:rPr lang="de-DE" b="1" dirty="0" smtClean="0"/>
              <a:t>verkehr</a:t>
            </a:r>
            <a:endParaRPr lang="de-DE" b="1" dirty="0"/>
          </a:p>
        </p:txBody>
      </p:sp>
      <p:sp>
        <p:nvSpPr>
          <p:cNvPr id="18" name="Textfeld 17"/>
          <p:cNvSpPr txBox="1"/>
          <p:nvPr/>
        </p:nvSpPr>
        <p:spPr>
          <a:xfrm>
            <a:off x="5077913" y="3122133"/>
            <a:ext cx="1975401" cy="369332"/>
          </a:xfrm>
          <a:prstGeom prst="rect">
            <a:avLst/>
          </a:prstGeom>
          <a:noFill/>
        </p:spPr>
        <p:txBody>
          <a:bodyPr wrap="square" rtlCol="0">
            <a:spAutoFit/>
          </a:bodyPr>
          <a:lstStyle/>
          <a:p>
            <a:pPr algn="ctr"/>
            <a:r>
              <a:rPr lang="de-DE" b="1" dirty="0" smtClean="0">
                <a:solidFill>
                  <a:schemeClr val="bg1"/>
                </a:solidFill>
              </a:rPr>
              <a:t>Geldpolitik</a:t>
            </a:r>
            <a:endParaRPr lang="de-DE" sz="1600" b="1" dirty="0">
              <a:solidFill>
                <a:schemeClr val="bg1"/>
              </a:solidFill>
            </a:endParaRPr>
          </a:p>
        </p:txBody>
      </p:sp>
      <p:sp>
        <p:nvSpPr>
          <p:cNvPr id="19" name="Abgerundetes Rechteck 18"/>
          <p:cNvSpPr/>
          <p:nvPr/>
        </p:nvSpPr>
        <p:spPr>
          <a:xfrm>
            <a:off x="806876" y="4698970"/>
            <a:ext cx="10600888" cy="66359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800" dirty="0" smtClean="0">
              <a:solidFill>
                <a:schemeClr val="tx1"/>
              </a:solidFill>
            </a:endParaRPr>
          </a:p>
        </p:txBody>
      </p:sp>
      <p:sp>
        <p:nvSpPr>
          <p:cNvPr id="20" name="Textfeld 19"/>
          <p:cNvSpPr txBox="1"/>
          <p:nvPr/>
        </p:nvSpPr>
        <p:spPr>
          <a:xfrm>
            <a:off x="806876" y="4839593"/>
            <a:ext cx="10566518" cy="369332"/>
          </a:xfrm>
          <a:prstGeom prst="rect">
            <a:avLst/>
          </a:prstGeom>
          <a:noFill/>
        </p:spPr>
        <p:txBody>
          <a:bodyPr wrap="square" rtlCol="0">
            <a:spAutoFit/>
          </a:bodyPr>
          <a:lstStyle/>
          <a:p>
            <a:pPr algn="ctr"/>
            <a:r>
              <a:rPr lang="de-DE" dirty="0" smtClean="0"/>
              <a:t>Kommunikation, Forschung, Statistik, Internationale Kooperation, Wirtschaftspolitische Analyse</a:t>
            </a:r>
            <a:endParaRPr lang="de-DE" dirty="0"/>
          </a:p>
        </p:txBody>
      </p:sp>
    </p:spTree>
    <p:extLst>
      <p:ext uri="{BB962C8B-B14F-4D97-AF65-F5344CB8AC3E}">
        <p14:creationId xmlns:p14="http://schemas.microsoft.com/office/powerpoint/2010/main" val="18344060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Kerngeschäftsfelder der Deutschen Bundesbank</a:t>
            </a:r>
            <a:br>
              <a:rPr lang="de-DE" dirty="0"/>
            </a:br>
            <a:r>
              <a:rPr lang="de-DE" b="0" dirty="0"/>
              <a:t>Geldpolitik</a:t>
            </a:r>
            <a:endParaRPr lang="de-DE" dirty="0"/>
          </a:p>
        </p:txBody>
      </p:sp>
      <p:sp>
        <p:nvSpPr>
          <p:cNvPr id="4" name="Foliennummernplatzhalter 3"/>
          <p:cNvSpPr>
            <a:spLocks noGrp="1"/>
          </p:cNvSpPr>
          <p:nvPr>
            <p:ph type="sldNum" sz="quarter" idx="4"/>
          </p:nvPr>
        </p:nvSpPr>
        <p:spPr/>
        <p:txBody>
          <a:bodyPr/>
          <a:lstStyle/>
          <a:p>
            <a:r>
              <a:rPr lang="de-DE" smtClean="0">
                <a:solidFill>
                  <a:srgbClr val="000000">
                    <a:lumMod val="75000"/>
                    <a:lumOff val="25000"/>
                  </a:srgbClr>
                </a:solidFill>
              </a:rPr>
              <a:t>Seite </a:t>
            </a:r>
            <a:fld id="{795659D1-D435-4DC4-B545-657E7139435F}" type="slidenum">
              <a:rPr lang="de-DE" smtClean="0">
                <a:solidFill>
                  <a:srgbClr val="000000">
                    <a:lumMod val="75000"/>
                    <a:lumOff val="25000"/>
                  </a:srgbClr>
                </a:solidFill>
              </a:rPr>
              <a:pPr/>
              <a:t>8</a:t>
            </a:fld>
            <a:endParaRPr lang="de-DE" dirty="0">
              <a:solidFill>
                <a:srgbClr val="000000">
                  <a:lumMod val="75000"/>
                  <a:lumOff val="25000"/>
                </a:srgbClr>
              </a:solidFill>
            </a:endParaRPr>
          </a:p>
        </p:txBody>
      </p:sp>
      <p:sp>
        <p:nvSpPr>
          <p:cNvPr id="6" name="Fußzeilenplatzhalter 5"/>
          <p:cNvSpPr>
            <a:spLocks noGrp="1"/>
          </p:cNvSpPr>
          <p:nvPr>
            <p:ph type="ftr" sz="quarter" idx="3"/>
          </p:nvPr>
        </p:nvSpPr>
        <p:spPr/>
        <p:txBody>
          <a:bodyPr/>
          <a:lstStyle/>
          <a:p>
            <a:endParaRPr lang="de-DE" dirty="0">
              <a:solidFill>
                <a:srgbClr val="000000">
                  <a:lumMod val="75000"/>
                  <a:lumOff val="25000"/>
                </a:srgbClr>
              </a:solidFill>
            </a:endParaRPr>
          </a:p>
        </p:txBody>
      </p:sp>
      <p:sp>
        <p:nvSpPr>
          <p:cNvPr id="7" name="Textplatzhalter 3"/>
          <p:cNvSpPr>
            <a:spLocks noGrp="1"/>
          </p:cNvSpPr>
          <p:nvPr>
            <p:ph type="body" sz="quarter" idx="15"/>
          </p:nvPr>
        </p:nvSpPr>
        <p:spPr>
          <a:xfrm>
            <a:off x="6126243" y="943200"/>
            <a:ext cx="6162445" cy="4518000"/>
          </a:xfrm>
        </p:spPr>
        <p:txBody>
          <a:bodyPr>
            <a:noAutofit/>
          </a:bodyPr>
          <a:lstStyle/>
          <a:p>
            <a:pPr marL="0" indent="0">
              <a:buNone/>
            </a:pPr>
            <a:r>
              <a:rPr lang="de-DE" b="1" dirty="0"/>
              <a:t>Sicherung der </a:t>
            </a:r>
            <a:r>
              <a:rPr lang="de-DE" b="1" dirty="0" smtClean="0"/>
              <a:t>Preisstabilität im Euroraum</a:t>
            </a:r>
          </a:p>
          <a:p>
            <a:pPr marL="0" indent="0">
              <a:buNone/>
            </a:pPr>
            <a:endParaRPr lang="de-DE" b="1" dirty="0"/>
          </a:p>
          <a:p>
            <a:r>
              <a:rPr lang="de-DE" dirty="0" smtClean="0"/>
              <a:t>Mitverantwortung </a:t>
            </a:r>
            <a:r>
              <a:rPr lang="de-DE" dirty="0"/>
              <a:t>im </a:t>
            </a:r>
            <a:r>
              <a:rPr lang="de-DE" dirty="0" smtClean="0"/>
              <a:t>Eurosystem </a:t>
            </a:r>
            <a:br>
              <a:rPr lang="de-DE" dirty="0" smtClean="0"/>
            </a:br>
            <a:r>
              <a:rPr lang="de-DE" dirty="0" smtClean="0"/>
              <a:t>Bundesbank-Präsident </a:t>
            </a:r>
            <a:r>
              <a:rPr lang="de-DE" dirty="0"/>
              <a:t>mit Sitz </a:t>
            </a:r>
            <a:r>
              <a:rPr lang="de-DE" dirty="0" smtClean="0"/>
              <a:t>und Stimme </a:t>
            </a:r>
            <a:r>
              <a:rPr lang="de-DE" dirty="0"/>
              <a:t>im </a:t>
            </a:r>
            <a:r>
              <a:rPr lang="de-DE" dirty="0" smtClean="0"/>
              <a:t>EZB-Rat</a:t>
            </a:r>
            <a:br>
              <a:rPr lang="de-DE" dirty="0" smtClean="0"/>
            </a:br>
            <a:endParaRPr lang="de-DE" dirty="0"/>
          </a:p>
          <a:p>
            <a:r>
              <a:rPr lang="de-DE" dirty="0" smtClean="0"/>
              <a:t>Erstellung </a:t>
            </a:r>
            <a:r>
              <a:rPr lang="de-DE" dirty="0"/>
              <a:t>von </a:t>
            </a:r>
            <a:r>
              <a:rPr lang="de-DE" dirty="0" smtClean="0"/>
              <a:t>Analysen</a:t>
            </a:r>
            <a:br>
              <a:rPr lang="de-DE" dirty="0" smtClean="0"/>
            </a:br>
            <a:endParaRPr lang="de-DE" dirty="0"/>
          </a:p>
          <a:p>
            <a:r>
              <a:rPr lang="de-DE" dirty="0" smtClean="0"/>
              <a:t>Technische </a:t>
            </a:r>
            <a:r>
              <a:rPr lang="de-DE" dirty="0"/>
              <a:t>Abwicklung </a:t>
            </a:r>
            <a:r>
              <a:rPr lang="de-DE" dirty="0" smtClean="0"/>
              <a:t>der geldpolitischen </a:t>
            </a:r>
            <a:r>
              <a:rPr lang="de-DE" dirty="0"/>
              <a:t>Geschäfte </a:t>
            </a:r>
            <a:r>
              <a:rPr lang="de-DE" dirty="0" smtClean="0"/>
              <a:t>und </a:t>
            </a:r>
            <a:r>
              <a:rPr lang="de-DE" dirty="0" err="1" smtClean="0"/>
              <a:t>Sicherheitenmanagement</a:t>
            </a:r>
            <a:r>
              <a:rPr lang="de-DE" dirty="0" smtClean="0"/>
              <a:t/>
            </a:r>
            <a:br>
              <a:rPr lang="de-DE" dirty="0" smtClean="0"/>
            </a:br>
            <a:endParaRPr lang="de-DE" dirty="0"/>
          </a:p>
          <a:p>
            <a:r>
              <a:rPr lang="de-DE" dirty="0" smtClean="0"/>
              <a:t>Information </a:t>
            </a:r>
            <a:r>
              <a:rPr lang="de-DE" dirty="0"/>
              <a:t>der Öffentlichkeit</a:t>
            </a:r>
          </a:p>
        </p:txBody>
      </p:sp>
      <p:pic>
        <p:nvPicPr>
          <p:cNvPr id="9" name="Grafik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3392" y="1052736"/>
            <a:ext cx="5213035" cy="3475356"/>
          </a:xfrm>
          <a:prstGeom prst="rect">
            <a:avLst/>
          </a:prstGeom>
        </p:spPr>
      </p:pic>
    </p:spTree>
    <p:extLst>
      <p:ext uri="{BB962C8B-B14F-4D97-AF65-F5344CB8AC3E}">
        <p14:creationId xmlns:p14="http://schemas.microsoft.com/office/powerpoint/2010/main" val="387673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Kerngeschäftsfelder der Deutschen Bundesbank</a:t>
            </a:r>
            <a:r>
              <a:rPr lang="de-DE" dirty="0"/>
              <a:t/>
            </a:r>
            <a:br>
              <a:rPr lang="de-DE" dirty="0"/>
            </a:br>
            <a:r>
              <a:rPr lang="de-DE" b="0" dirty="0"/>
              <a:t>Finanz- und Währungssystem</a:t>
            </a:r>
            <a:endParaRPr lang="de-DE" dirty="0"/>
          </a:p>
        </p:txBody>
      </p:sp>
      <p:sp>
        <p:nvSpPr>
          <p:cNvPr id="4" name="Foliennummernplatzhalter 3"/>
          <p:cNvSpPr>
            <a:spLocks noGrp="1"/>
          </p:cNvSpPr>
          <p:nvPr>
            <p:ph type="sldNum" sz="quarter" idx="4"/>
          </p:nvPr>
        </p:nvSpPr>
        <p:spPr/>
        <p:txBody>
          <a:bodyPr/>
          <a:lstStyle/>
          <a:p>
            <a:r>
              <a:rPr lang="de-DE" smtClean="0">
                <a:solidFill>
                  <a:srgbClr val="000000">
                    <a:lumMod val="75000"/>
                    <a:lumOff val="25000"/>
                  </a:srgbClr>
                </a:solidFill>
              </a:rPr>
              <a:t>Seite </a:t>
            </a:r>
            <a:fld id="{795659D1-D435-4DC4-B545-657E7139435F}" type="slidenum">
              <a:rPr lang="de-DE" smtClean="0">
                <a:solidFill>
                  <a:srgbClr val="000000">
                    <a:lumMod val="75000"/>
                    <a:lumOff val="25000"/>
                  </a:srgbClr>
                </a:solidFill>
              </a:rPr>
              <a:pPr/>
              <a:t>9</a:t>
            </a:fld>
            <a:endParaRPr lang="de-DE" dirty="0">
              <a:solidFill>
                <a:srgbClr val="000000">
                  <a:lumMod val="75000"/>
                  <a:lumOff val="25000"/>
                </a:srgbClr>
              </a:solidFill>
            </a:endParaRPr>
          </a:p>
        </p:txBody>
      </p:sp>
      <p:sp>
        <p:nvSpPr>
          <p:cNvPr id="6" name="Fußzeilenplatzhalter 5"/>
          <p:cNvSpPr>
            <a:spLocks noGrp="1"/>
          </p:cNvSpPr>
          <p:nvPr>
            <p:ph type="ftr" sz="quarter" idx="3"/>
          </p:nvPr>
        </p:nvSpPr>
        <p:spPr/>
        <p:txBody>
          <a:bodyPr/>
          <a:lstStyle/>
          <a:p>
            <a:endParaRPr lang="de-DE" dirty="0">
              <a:solidFill>
                <a:srgbClr val="000000">
                  <a:lumMod val="75000"/>
                  <a:lumOff val="25000"/>
                </a:srgbClr>
              </a:solidFill>
            </a:endParaRPr>
          </a:p>
        </p:txBody>
      </p:sp>
      <p:sp>
        <p:nvSpPr>
          <p:cNvPr id="7" name="Textplatzhalter 3"/>
          <p:cNvSpPr>
            <a:spLocks noGrp="1"/>
          </p:cNvSpPr>
          <p:nvPr>
            <p:ph type="body" sz="quarter" idx="15"/>
          </p:nvPr>
        </p:nvSpPr>
        <p:spPr>
          <a:xfrm>
            <a:off x="5072399" y="943200"/>
            <a:ext cx="6653435" cy="4518000"/>
          </a:xfrm>
        </p:spPr>
        <p:txBody>
          <a:bodyPr>
            <a:noAutofit/>
          </a:bodyPr>
          <a:lstStyle/>
          <a:p>
            <a:pPr marL="0" indent="0">
              <a:buNone/>
            </a:pPr>
            <a:r>
              <a:rPr lang="de-DE" b="1" dirty="0"/>
              <a:t>Sicherung der Stabilität </a:t>
            </a:r>
            <a:r>
              <a:rPr lang="de-DE" b="1" dirty="0" smtClean="0"/>
              <a:t>des Finanzsystems</a:t>
            </a:r>
          </a:p>
          <a:p>
            <a:pPr marL="0" indent="0">
              <a:buNone/>
            </a:pPr>
            <a:endParaRPr lang="de-DE" b="1" dirty="0"/>
          </a:p>
          <a:p>
            <a:r>
              <a:rPr lang="de-DE" dirty="0" smtClean="0"/>
              <a:t>Mitarbeit </a:t>
            </a:r>
            <a:r>
              <a:rPr lang="de-DE" dirty="0"/>
              <a:t>im Ausschuss </a:t>
            </a:r>
            <a:r>
              <a:rPr lang="de-DE" dirty="0" smtClean="0"/>
              <a:t>für Finanzstabilität </a:t>
            </a:r>
            <a:r>
              <a:rPr lang="de-DE" dirty="0"/>
              <a:t>(AFS), u. a</a:t>
            </a:r>
            <a:r>
              <a:rPr lang="de-DE" dirty="0" smtClean="0"/>
              <a:t>.:</a:t>
            </a:r>
            <a:br>
              <a:rPr lang="de-DE" dirty="0" smtClean="0"/>
            </a:br>
            <a:r>
              <a:rPr lang="de-DE" dirty="0" smtClean="0"/>
              <a:t>• </a:t>
            </a:r>
            <a:r>
              <a:rPr lang="de-DE" dirty="0"/>
              <a:t>Analyse der </a:t>
            </a:r>
            <a:r>
              <a:rPr lang="de-DE" dirty="0" smtClean="0"/>
              <a:t>Sachverhalte</a:t>
            </a:r>
            <a:br>
              <a:rPr lang="de-DE" dirty="0" smtClean="0"/>
            </a:br>
            <a:r>
              <a:rPr lang="de-DE" dirty="0" smtClean="0"/>
              <a:t>• </a:t>
            </a:r>
            <a:r>
              <a:rPr lang="de-DE" dirty="0"/>
              <a:t>Identifikation von </a:t>
            </a:r>
            <a:r>
              <a:rPr lang="de-DE" dirty="0" smtClean="0"/>
              <a:t>Gefahren</a:t>
            </a:r>
            <a:br>
              <a:rPr lang="de-DE" dirty="0" smtClean="0"/>
            </a:br>
            <a:r>
              <a:rPr lang="de-DE" dirty="0" smtClean="0"/>
              <a:t>• </a:t>
            </a:r>
            <a:r>
              <a:rPr lang="de-DE" dirty="0"/>
              <a:t>Vorschlag von </a:t>
            </a:r>
            <a:r>
              <a:rPr lang="de-DE" dirty="0" smtClean="0"/>
              <a:t>Warnungen und Empfehlungen</a:t>
            </a:r>
            <a:br>
              <a:rPr lang="de-DE" dirty="0" smtClean="0"/>
            </a:br>
            <a:r>
              <a:rPr lang="de-DE" dirty="0" smtClean="0"/>
              <a:t>• </a:t>
            </a:r>
            <a:r>
              <a:rPr lang="de-DE" dirty="0"/>
              <a:t>Bewertung der </a:t>
            </a:r>
            <a:r>
              <a:rPr lang="de-DE" dirty="0" smtClean="0"/>
              <a:t>Umsetzung</a:t>
            </a:r>
            <a:br>
              <a:rPr lang="de-DE" dirty="0" smtClean="0"/>
            </a:br>
            <a:endParaRPr lang="de-DE" dirty="0"/>
          </a:p>
          <a:p>
            <a:r>
              <a:rPr lang="de-DE" dirty="0" smtClean="0"/>
              <a:t>Mitarbeit </a:t>
            </a:r>
            <a:r>
              <a:rPr lang="de-DE" dirty="0"/>
              <a:t>in allen </a:t>
            </a:r>
            <a:r>
              <a:rPr lang="de-DE" dirty="0" smtClean="0"/>
              <a:t>internationalen Institutionen </a:t>
            </a:r>
            <a:r>
              <a:rPr lang="de-DE" dirty="0"/>
              <a:t>und </a:t>
            </a:r>
            <a:r>
              <a:rPr lang="de-DE" dirty="0" smtClean="0"/>
              <a:t>Gremien</a:t>
            </a:r>
            <a:br>
              <a:rPr lang="de-DE" dirty="0" smtClean="0"/>
            </a:br>
            <a:endParaRPr lang="de-DE" dirty="0"/>
          </a:p>
          <a:p>
            <a:r>
              <a:rPr lang="de-DE" dirty="0" smtClean="0"/>
              <a:t>Jährlicher </a:t>
            </a:r>
            <a:r>
              <a:rPr lang="de-DE" dirty="0"/>
              <a:t>Finanzstabilitätsbericht</a:t>
            </a:r>
          </a:p>
        </p:txBody>
      </p:sp>
      <p:pic>
        <p:nvPicPr>
          <p:cNvPr id="9" name="Grafik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600" y="943200"/>
            <a:ext cx="3671801" cy="4975200"/>
          </a:xfrm>
          <a:prstGeom prst="rect">
            <a:avLst/>
          </a:prstGeom>
          <a:ln>
            <a:noFill/>
          </a:ln>
          <a:effectLst/>
        </p:spPr>
      </p:pic>
    </p:spTree>
    <p:extLst>
      <p:ext uri="{BB962C8B-B14F-4D97-AF65-F5344CB8AC3E}">
        <p14:creationId xmlns:p14="http://schemas.microsoft.com/office/powerpoint/2010/main" val="238509068"/>
      </p:ext>
    </p:extLst>
  </p:cSld>
  <p:clrMapOvr>
    <a:masterClrMapping/>
  </p:clrMapOvr>
  <p:timing>
    <p:tnLst>
      <p:par>
        <p:cTn id="1" dur="indefinite" restart="never" nodeType="tmRoot"/>
      </p:par>
    </p:tnLst>
  </p:timing>
</p:sld>
</file>

<file path=ppt/theme/theme1.xml><?xml version="1.0" encoding="utf-8"?>
<a:theme xmlns:a="http://schemas.openxmlformats.org/drawingml/2006/main" name="5_BBk_Farbe">
  <a:themeElements>
    <a:clrScheme name="Farbe3_Neu">
      <a:dk1>
        <a:srgbClr val="000000"/>
      </a:dk1>
      <a:lt1>
        <a:srgbClr val="FFFFFF"/>
      </a:lt1>
      <a:dk2>
        <a:srgbClr val="000000"/>
      </a:dk2>
      <a:lt2>
        <a:srgbClr val="9FA2A4"/>
      </a:lt2>
      <a:accent1>
        <a:srgbClr val="0062A1"/>
      </a:accent1>
      <a:accent2>
        <a:srgbClr val="96BF0D"/>
      </a:accent2>
      <a:accent3>
        <a:srgbClr val="77B5C2"/>
      </a:accent3>
      <a:accent4>
        <a:srgbClr val="FBBD1A"/>
      </a:accent4>
      <a:accent5>
        <a:srgbClr val="9C9E9F"/>
      </a:accent5>
      <a:accent6>
        <a:srgbClr val="E52B38"/>
      </a:accent6>
      <a:hlink>
        <a:srgbClr val="7C93C3"/>
      </a:hlink>
      <a:folHlink>
        <a:srgbClr val="B0BEDB"/>
      </a:folHlink>
    </a:clrScheme>
    <a:fontScheme name="Bundesbank1">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40000"/>
            <a:lumOff val="60000"/>
          </a:schemeClr>
        </a:solidFill>
        <a:ln>
          <a:solidFill>
            <a:schemeClr val="accent1">
              <a:lumMod val="75000"/>
            </a:schemeClr>
          </a:solidFill>
        </a:ln>
      </a:spPr>
      <a:bodyPr rtlCol="0" anchor="ctr"/>
      <a:lstStyle>
        <a:defPPr algn="ctr">
          <a:defRPr sz="8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Intranet Dokument" ma:contentTypeID="0x010100880BAE1F176846E2AF555076541815FB008F19222DABE2A94882A3E370E204A31D" ma:contentTypeVersion="21" ma:contentTypeDescription="Erstellen Sie ein neues Intranet Dokument" ma:contentTypeScope="" ma:versionID="dcb24aa64bfd843945fdafb8a10a4c40">
  <xsd:schema xmlns:xsd="http://www.w3.org/2001/XMLSchema" xmlns:xs="http://www.w3.org/2001/XMLSchema" xmlns:p="http://schemas.microsoft.com/office/2006/metadata/properties" xmlns:ns1="http://schemas.microsoft.com/sharepoint/v3" xmlns:ns2="https://schemas.comparex-group.com/sharepoint/bbk/ipn" xmlns:ns3="f52f3a4b-7e77-4b4a-b40e-cbb966a6e3bd" xmlns:ns4="e0fb8fbf-2b06-4798-ba9d-bacfdf16e986" targetNamespace="http://schemas.microsoft.com/office/2006/metadata/properties" ma:root="true" ma:fieldsID="a70460dbc98ee42744a7703c86295145" ns1:_="" ns2:_="" ns3:_="" ns4:_="">
    <xsd:import namespace="http://schemas.microsoft.com/sharepoint/v3"/>
    <xsd:import namespace="https://schemas.comparex-group.com/sharepoint/bbk/ipn"/>
    <xsd:import namespace="f52f3a4b-7e77-4b4a-b40e-cbb966a6e3bd"/>
    <xsd:import namespace="e0fb8fbf-2b06-4798-ba9d-bacfdf16e986"/>
    <xsd:element name="properties">
      <xsd:complexType>
        <xsd:sequence>
          <xsd:element name="documentManagement">
            <xsd:complexType>
              <xsd:all>
                <xsd:element ref="ns3:BBKAreaTaxHTField0" minOccurs="0"/>
                <xsd:element ref="ns3:BBKContentTypeTaxHTField0" minOccurs="0"/>
                <xsd:element ref="ns3:BBKLocationTaxHTField0" minOccurs="0"/>
                <xsd:element ref="ns3:BBKTopicsTaxHTField0" minOccurs="0"/>
                <xsd:element ref="ns1:PublishingStartDate" minOccurs="0"/>
                <xsd:element ref="ns2:BBKRetentionDate"/>
                <xsd:element ref="ns2:BBKRetentionComment" minOccurs="0"/>
                <xsd:element ref="ns1:PublishingExpirationDate" minOccurs="0"/>
                <xsd:element ref="ns2:BBKArchivingDate" minOccurs="0"/>
                <xsd:element ref="ns2:BBKIsArchived" minOccurs="0"/>
                <xsd:element ref="ns2:BBKNewsworthy" minOccurs="0"/>
                <xsd:element ref="ns4:BBKNewsworthyDate" minOccurs="0"/>
                <xsd:element ref="ns2:BBKNewsTitle" minOccurs="0"/>
                <xsd:element ref="ns2:BBKDocumentVersion" minOccurs="0"/>
                <xsd:element ref="ns4:TaxCatchAll" minOccurs="0"/>
                <xsd:element ref="ns4:TaxCatchAllLabel" minOccurs="0"/>
                <xsd:element ref="ns2:BBKContentResponsiblePerson" minOccurs="0"/>
                <xsd:element ref="ns3:BBKNavigationParentTaxHTField0" minOccurs="0"/>
                <xsd:element ref="ns4:_dlc_DocId" minOccurs="0"/>
                <xsd:element ref="ns4:_dlc_DocIdUrl" minOccurs="0"/>
                <xsd:element ref="ns4:_dlc_DocIdPersistId" minOccurs="0"/>
                <xsd:element ref="ns2:BBKWebcode" minOccurs="0"/>
                <xsd:element ref="ns1:RatedBy" minOccurs="0"/>
                <xsd:element ref="ns1:Ratings" minOccurs="0"/>
                <xsd:element ref="ns1:LikesCount" minOccurs="0"/>
                <xsd:element ref="ns1:LikedBy" minOccurs="0"/>
                <xsd:element ref="ns1:AverageRating" minOccurs="0"/>
                <xsd:element ref="ns1:Rating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6" nillable="true" ma:displayName="Geplantes Startdatum" ma:description="Geplantes Startdatum ist eine Websitespalte, die über das Feature zum Veröffentlichen erstellt wird. Es wird zur Angabe des Datums und der Uhrzeit verwendet, wann diese Seite Besuchern zum ersten Mal angezeigt wird." ma:internalName="PublishingStartDate">
      <xsd:simpleType>
        <xsd:restriction base="dms:Unknown"/>
      </xsd:simpleType>
    </xsd:element>
    <xsd:element name="PublishingExpirationDate" ma:index="19" nillable="true" ma:displayName="Geplantes Enddatum" ma:description="Geplantes Enddatum ist eine Websitespalte, die über das Feature zum Veröffentlichen erstellt wird. Es wird zur Angabe des Datums und der Uhrzeit verwendet, wann diese Seite Besuchern nicht mehr angezeigt wird." ma:internalName="PublishingExpirationDate">
      <xsd:simpleType>
        <xsd:restriction base="dms:Unknown"/>
      </xsd:simpleType>
    </xsd:element>
    <xsd:element name="RatedBy" ma:index="35" nillable="true" ma:displayName="Bewertet von" ma:description="Benutzer haben das Element bewertet."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36" nillable="true" ma:displayName="Benutzerbewertungen" ma:description="Bewertungen für das Element" ma:hidden="true" ma:internalName="Ratings">
      <xsd:simpleType>
        <xsd:restriction base="dms:Note"/>
      </xsd:simpleType>
    </xsd:element>
    <xsd:element name="LikesCount" ma:index="37" nillable="true" ma:displayName="Anzahl 'Gefällt mir'" ma:internalName="LikesCount">
      <xsd:simpleType>
        <xsd:restriction base="dms:Unknown"/>
      </xsd:simpleType>
    </xsd:element>
    <xsd:element name="LikedBy" ma:index="38" nillable="true" ma:displayName="Gefällt"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39" nillable="true" ma:displayName="Bewertung (0 - 5)" ma:decimals="2" ma:description="Mittelwert aller Bewertungen, die abgegeben wurden." ma:internalName="AverageRating" ma:readOnly="true">
      <xsd:simpleType>
        <xsd:restriction base="dms:Number"/>
      </xsd:simpleType>
    </xsd:element>
    <xsd:element name="RatingCount" ma:index="40" nillable="true" ma:displayName="Anzahl Bewertungen" ma:decimals="0" ma:description="Anzahl abgegebener Bewertungen" ma:internalName="RatingCount" ma:readOnly="true">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https://schemas.comparex-group.com/sharepoint/bbk/ipn" elementFormDefault="qualified">
    <xsd:import namespace="http://schemas.microsoft.com/office/2006/documentManagement/types"/>
    <xsd:import namespace="http://schemas.microsoft.com/office/infopath/2007/PartnerControls"/>
    <xsd:element name="BBKRetentionDate" ma:index="17" ma:displayName="Wiedervorlagedatum" ma:format="DateOnly" ma:internalName="BBKRetentionDate">
      <xsd:simpleType>
        <xsd:restriction base="dms:DateTime"/>
      </xsd:simpleType>
    </xsd:element>
    <xsd:element name="BBKRetentionComment" ma:index="18" nillable="true" ma:displayName="Kommentar für Wiedervorlage" ma:internalName="BBKRetentionComment">
      <xsd:simpleType>
        <xsd:restriction base="dms:Note"/>
      </xsd:simpleType>
    </xsd:element>
    <xsd:element name="BBKArchivingDate" ma:index="20" nillable="true" ma:displayName="Archivierungsdatum" ma:format="DateOnly" ma:internalName="BBKArchivingDate">
      <xsd:simpleType>
        <xsd:restriction base="dms:DateTime"/>
      </xsd:simpleType>
    </xsd:element>
    <xsd:element name="BBKIsArchived" ma:index="21" nillable="true" ma:displayName="Ist Archiviert" ma:format="Dropdown" ma:internalName="BBKIsArchived">
      <xsd:simpleType>
        <xsd:restriction base="dms:Boolean"/>
      </xsd:simpleType>
    </xsd:element>
    <xsd:element name="BBKNewsworthy" ma:index="22" nillable="true" ma:displayName="Unter Aktuelles anzeigen" ma:format="Dropdown" ma:internalName="BBKNewsworthy">
      <xsd:simpleType>
        <xsd:restriction base="dms:Boolean"/>
      </xsd:simpleType>
    </xsd:element>
    <xsd:element name="BBKNewsTitle" ma:index="24" nillable="true" ma:displayName="Titel für Aktuelles" ma:internalName="BBKNewsTitle">
      <xsd:simpleType>
        <xsd:restriction base="dms:Text"/>
      </xsd:simpleType>
    </xsd:element>
    <xsd:element name="BBKDocumentVersion" ma:index="25" nillable="true" ma:displayName="Dokumentenstand" ma:internalName="BBKDocumentVersion">
      <xsd:simpleType>
        <xsd:restriction base="dms:DateTime"/>
      </xsd:simpleType>
    </xsd:element>
    <xsd:element name="BBKContentResponsiblePerson" ma:index="28" nillable="true" ma:displayName="Inhaltsverantwortliche(r)" ma:internalName="BBKContentResponsiblePerson">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BBKWebcode" ma:index="34" nillable="true" ma:displayName="Webcode" ma:internalName="BBKWebcod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52f3a4b-7e77-4b4a-b40e-cbb966a6e3bd" elementFormDefault="qualified">
    <xsd:import namespace="http://schemas.microsoft.com/office/2006/documentManagement/types"/>
    <xsd:import namespace="http://schemas.microsoft.com/office/infopath/2007/PartnerControls"/>
    <xsd:element name="BBKAreaTaxHTField0" ma:index="11" nillable="true" ma:taxonomy="true" ma:internalName="BBKAreaTaxHTField0" ma:taxonomyFieldName="BBKArea" ma:displayName="Bereich" ma:readOnly="false" ma:fieldId="{96455f72-09c9-4725-88d3-9c35cb9b9b64}" ma:sspId="4aa190d7-fd2e-43fa-b57b-8a4aed019c6a" ma:termSetId="700aa58b-67c7-43a9-a09b-3c3bfa8331c9" ma:anchorId="00000000-0000-0000-0000-000000000000" ma:open="false" ma:isKeyword="false">
      <xsd:complexType>
        <xsd:sequence>
          <xsd:element ref="pc:Terms" minOccurs="0" maxOccurs="1"/>
        </xsd:sequence>
      </xsd:complexType>
    </xsd:element>
    <xsd:element name="BBKContentTypeTaxHTField0" ma:index="12" nillable="true" ma:taxonomy="true" ma:internalName="BBKContentTypeTaxHTField0" ma:taxonomyFieldName="BBKContentType" ma:displayName="Inhaltsart" ma:readOnly="false" ma:fieldId="{8927ace9-8c88-4c21-81ea-c197c68f6f2a}" ma:sspId="4aa190d7-fd2e-43fa-b57b-8a4aed019c6a" ma:termSetId="ba5a38e6-407b-4207-bac4-67c638d9626a" ma:anchorId="00000000-0000-0000-0000-000000000000" ma:open="false" ma:isKeyword="false">
      <xsd:complexType>
        <xsd:sequence>
          <xsd:element ref="pc:Terms" minOccurs="0" maxOccurs="1"/>
        </xsd:sequence>
      </xsd:complexType>
    </xsd:element>
    <xsd:element name="BBKLocationTaxHTField0" ma:index="14" nillable="true" ma:taxonomy="true" ma:internalName="BBKLocationTaxHTField0" ma:taxonomyFieldName="BBKLocation" ma:displayName="Standort" ma:readOnly="false" ma:fieldId="{7eb72639-8670-4b61-8b47-1ecb58a95066}" ma:sspId="4aa190d7-fd2e-43fa-b57b-8a4aed019c6a" ma:termSetId="41254fad-b0e9-47bb-93eb-02a0bb3a52b9" ma:anchorId="00000000-0000-0000-0000-000000000000" ma:open="false" ma:isKeyword="false">
      <xsd:complexType>
        <xsd:sequence>
          <xsd:element ref="pc:Terms" minOccurs="0" maxOccurs="1"/>
        </xsd:sequence>
      </xsd:complexType>
    </xsd:element>
    <xsd:element name="BBKTopicsTaxHTField0" ma:index="15" nillable="true" ma:taxonomy="true" ma:internalName="BBKTopicsTaxHTField0" ma:taxonomyFieldName="BBKTopics" ma:displayName="Themen" ma:readOnly="false" ma:fieldId="{afabd3de-1a60-45ec-a826-3c1587e553ff}" ma:sspId="4aa190d7-fd2e-43fa-b57b-8a4aed019c6a" ma:termSetId="0f31d40d-030f-49fa-9156-4bc62b3d9b0a" ma:anchorId="00000000-0000-0000-0000-000000000000" ma:open="false" ma:isKeyword="false">
      <xsd:complexType>
        <xsd:sequence>
          <xsd:element ref="pc:Terms" minOccurs="0" maxOccurs="1"/>
        </xsd:sequence>
      </xsd:complexType>
    </xsd:element>
    <xsd:element name="BBKNavigationParentTaxHTField0" ma:index="30" nillable="true" ma:taxonomy="true" ma:internalName="BBKNavigationParentTaxHTField0" ma:taxonomyFieldName="BBKNavigationParent" ma:displayName="Logische Zugehörigkeit" ma:readOnly="false" ma:fieldId="{0d6147cf-d878-412d-ae43-6721226cf72d}" ma:sspId="4aa190d7-fd2e-43fa-b57b-8a4aed019c6a" ma:termSetId="0b673a7d-477a-4bbc-9150-afa3501692e1"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0fb8fbf-2b06-4798-ba9d-bacfdf16e986" elementFormDefault="qualified">
    <xsd:import namespace="http://schemas.microsoft.com/office/2006/documentManagement/types"/>
    <xsd:import namespace="http://schemas.microsoft.com/office/infopath/2007/PartnerControls"/>
    <xsd:element name="BBKNewsworthyDate" ma:index="23" nillable="true" ma:displayName="Datum für Aktuelles" ma:format="DateOnly" ma:internalName="BBKNewsworthyDate">
      <xsd:simpleType>
        <xsd:restriction base="dms:DateTime"/>
      </xsd:simpleType>
    </xsd:element>
    <xsd:element name="TaxCatchAll" ma:index="26" nillable="true" ma:displayName="Taxonomy Catch All Column" ma:hidden="true" ma:list="{9eb3db40-982c-4a00-a5cc-f8469f8c89c7}" ma:internalName="TaxCatchAll" ma:showField="CatchAllData" ma:web="e0fb8fbf-2b06-4798-ba9d-bacfdf16e986">
      <xsd:complexType>
        <xsd:complexContent>
          <xsd:extension base="dms:MultiChoiceLookup">
            <xsd:sequence>
              <xsd:element name="Value" type="dms:Lookup" maxOccurs="unbounded" minOccurs="0" nillable="true"/>
            </xsd:sequence>
          </xsd:extension>
        </xsd:complexContent>
      </xsd:complexType>
    </xsd:element>
    <xsd:element name="TaxCatchAllLabel" ma:index="27" nillable="true" ma:displayName="Taxonomy Catch All Column1" ma:hidden="true" ma:list="{9eb3db40-982c-4a00-a5cc-f8469f8c89c7}" ma:internalName="TaxCatchAllLabel" ma:readOnly="true" ma:showField="CatchAllDataLabel" ma:web="e0fb8fbf-2b06-4798-ba9d-bacfdf16e986">
      <xsd:complexType>
        <xsd:complexContent>
          <xsd:extension base="dms:MultiChoiceLookup">
            <xsd:sequence>
              <xsd:element name="Value" type="dms:Lookup" maxOccurs="unbounded" minOccurs="0" nillable="true"/>
            </xsd:sequence>
          </xsd:extension>
        </xsd:complexContent>
      </xsd:complexType>
    </xsd:element>
    <xsd:element name="_dlc_DocId" ma:index="31" nillable="true" ma:displayName="Wert der Dokument-ID" ma:description="Der Wert der diesem Element zugewiesenen Dokument-ID." ma:internalName="_dlc_DocId" ma:readOnly="true">
      <xsd:simpleType>
        <xsd:restriction base="dms:Text"/>
      </xsd:simpleType>
    </xsd:element>
    <xsd:element name="_dlc_DocIdUrl" ma:index="32" nillable="true" ma:displayName="Dokument-ID" ma:description="Permanenter Hyperlink zu diesem Dok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33"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BBKWebcode xmlns="https://schemas.comparex-group.com/sharepoint/bbk/ipn" xsi:nil="true"/>
    <BBKContentTypeTaxHTField0 xmlns="f52f3a4b-7e77-4b4a-b40e-cbb966a6e3bd">
      <Terms xmlns="http://schemas.microsoft.com/office/infopath/2007/PartnerControls"/>
    </BBKContentTypeTaxHTField0>
    <BBKDocumentVersion xmlns="https://schemas.comparex-group.com/sharepoint/bbk/ipn">2021-09-27T22:00:00+00:00</BBKDocumentVersion>
    <BBKRetentionDate xmlns="https://schemas.comparex-group.com/sharepoint/bbk/ipn">2999-07-18T22:00:00+00:00</BBKRetentionDate>
    <LikesCount xmlns="http://schemas.microsoft.com/sharepoint/v3" xsi:nil="true"/>
    <PublishingStartDate xmlns="http://schemas.microsoft.com/sharepoint/v3" xsi:nil="true"/>
    <RatedBy xmlns="http://schemas.microsoft.com/sharepoint/v3">
      <UserInfo>
        <DisplayName/>
        <AccountId xsi:nil="true"/>
        <AccountType/>
      </UserInfo>
    </RatedBy>
    <_dlc_DocId xmlns="e0fb8fbf-2b06-4798-ba9d-bacfdf16e986">INTRANET-1172081743-1050</_dlc_DocId>
    <TaxCatchAll xmlns="e0fb8fbf-2b06-4798-ba9d-bacfdf16e986">
      <Value>29</Value>
      <Value>4</Value>
      <Value>5</Value>
      <Value>208</Value>
      <Value>123</Value>
      <Value>1360</Value>
    </TaxCatchAll>
    <BBKNewsworthyDate xmlns="e0fb8fbf-2b06-4798-ba9d-bacfdf16e986">2021-09-27T22:00:00+00:00</BBKNewsworthyDate>
    <BBKRetentionComment xmlns="https://schemas.comparex-group.com/sharepoint/bbk/ipn" xsi:nil="true"/>
    <BBKNewsworthy xmlns="https://schemas.comparex-group.com/sharepoint/bbk/ipn">true</BBKNewsworthy>
    <BBKNavigationParentTaxHTField0 xmlns="f52f3a4b-7e77-4b4a-b40e-cbb966a6e3bd">
      <Terms xmlns="http://schemas.microsoft.com/office/infopath/2007/PartnerControls">
        <TermInfo xmlns="http://schemas.microsoft.com/office/infopath/2007/PartnerControls">
          <TermName xmlns="http://schemas.microsoft.com/office/infopath/2007/PartnerControls">Ökonomische Bildungsarbeit</TermName>
          <TermId xmlns="http://schemas.microsoft.com/office/infopath/2007/PartnerControls">d6312ebb-ae4a-4195-a3c2-3ef48c084c75</TermId>
        </TermInfo>
      </Terms>
    </BBKNavigationParentTaxHTField0>
    <Ratings xmlns="http://schemas.microsoft.com/sharepoint/v3" xsi:nil="true"/>
    <BBKLocationTaxHTField0 xmlns="f52f3a4b-7e77-4b4a-b40e-cbb966a6e3bd">
      <Terms xmlns="http://schemas.microsoft.com/office/infopath/2007/PartnerControls"/>
    </BBKLocationTaxHTField0>
    <PublishingExpirationDate xmlns="http://schemas.microsoft.com/sharepoint/v3" xsi:nil="true"/>
    <LikedBy xmlns="http://schemas.microsoft.com/sharepoint/v3">
      <UserInfo>
        <DisplayName/>
        <AccountId xsi:nil="true"/>
        <AccountType/>
      </UserInfo>
    </LikedBy>
    <BBKContentResponsiblePerson xmlns="https://schemas.comparex-group.com/sharepoint/bbk/ipn">
      <UserInfo>
        <DisplayName/>
        <AccountId xsi:nil="true"/>
        <AccountType/>
      </UserInfo>
    </BBKContentResponsiblePerson>
    <BBKArchivingDate xmlns="https://schemas.comparex-group.com/sharepoint/bbk/ipn" xsi:nil="true"/>
    <_dlc_DocIdUrl xmlns="e0fb8fbf-2b06-4798-ba9d-bacfdf16e986">
      <Url>https://intranet.inet.bundesbank.de/ZB_OeB/_layouts/15/DocIdRedir.aspx?ID=INTRANET-1172081743-1050</Url>
      <Description>INTRANET-1172081743-1050</Description>
    </_dlc_DocIdUrl>
    <BBKTopicsTaxHTField0 xmlns="f52f3a4b-7e77-4b4a-b40e-cbb966a6e3bd">
      <Terms xmlns="http://schemas.microsoft.com/office/infopath/2007/PartnerControls">
        <TermInfo xmlns="http://schemas.microsoft.com/office/infopath/2007/PartnerControls">
          <TermName xmlns="http://schemas.microsoft.com/office/infopath/2007/PartnerControls">Angebote für Schulen</TermName>
          <TermId xmlns="http://schemas.microsoft.com/office/infopath/2007/PartnerControls">50a46c81-dc82-4ce7-b670-8f77aeb6741d</TermId>
        </TermInfo>
        <TermInfo xmlns="http://schemas.microsoft.com/office/infopath/2007/PartnerControls">
          <TermName xmlns="http://schemas.microsoft.com/office/infopath/2007/PartnerControls">Kommunikation und ökonomische Bildung</TermName>
          <TermId xmlns="http://schemas.microsoft.com/office/infopath/2007/PartnerControls">be55c2ad-15fb-46dc-bba8-fca094ebd759</TermId>
        </TermInfo>
      </Terms>
    </BBKTopicsTaxHTField0>
    <BBKAreaTaxHTField0 xmlns="f52f3a4b-7e77-4b4a-b40e-cbb966a6e3bd">
      <Terms xmlns="http://schemas.microsoft.com/office/infopath/2007/PartnerControls">
        <TermInfo xmlns="http://schemas.microsoft.com/office/infopath/2007/PartnerControls">
          <TermName xmlns="http://schemas.microsoft.com/office/infopath/2007/PartnerControls">ÖB Ökonomische Bildung</TermName>
          <TermId xmlns="http://schemas.microsoft.com/office/infopath/2007/PartnerControls">3867068d-9eee-4657-a9b1-c5e96499f5a9</TermId>
        </TermInfo>
        <TermInfo xmlns="http://schemas.microsoft.com/office/infopath/2007/PartnerControls">
          <TermName xmlns="http://schemas.microsoft.com/office/infopath/2007/PartnerControls">Deutsche Bundesbank</TermName>
          <TermId xmlns="http://schemas.microsoft.com/office/infopath/2007/PartnerControls">3b4d82c4-6c1f-47b0-84fa-4e5282a2ae8b</TermId>
        </TermInfo>
        <TermInfo xmlns="http://schemas.microsoft.com/office/infopath/2007/PartnerControls">
          <TermName xmlns="http://schemas.microsoft.com/office/infopath/2007/PartnerControls">Zentralbereiche</TermName>
          <TermId xmlns="http://schemas.microsoft.com/office/infopath/2007/PartnerControls">932df9d3-eb43-4610-8706-e333c5ee7741</TermId>
        </TermInfo>
      </Terms>
    </BBKAreaTaxHTField0>
    <BBKIsArchived xmlns="https://schemas.comparex-group.com/sharepoint/bbk/ipn">false</BBKIsArchived>
    <BBKNewsTitle xmlns="https://schemas.comparex-group.com/sharepoint/bbk/ipn" xsi:nil="true"/>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B5EBCEAD-CAC3-462F-AD6F-3339209E60E8}">
  <ds:schemaRefs>
    <ds:schemaRef ds:uri="http://schemas.microsoft.com/sharepoint/v3/contenttype/forms"/>
  </ds:schemaRefs>
</ds:datastoreItem>
</file>

<file path=customXml/itemProps2.xml><?xml version="1.0" encoding="utf-8"?>
<ds:datastoreItem xmlns:ds="http://schemas.openxmlformats.org/officeDocument/2006/customXml" ds:itemID="{374E302F-ADA9-429F-8F5E-ABB072E56EE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schemas.comparex-group.com/sharepoint/bbk/ipn"/>
    <ds:schemaRef ds:uri="f52f3a4b-7e77-4b4a-b40e-cbb966a6e3bd"/>
    <ds:schemaRef ds:uri="e0fb8fbf-2b06-4798-ba9d-bacfdf16e9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BF2A62F-62A9-42E9-88B1-08E2863CA1FC}">
  <ds:schemaRefs>
    <ds:schemaRef ds:uri="http://schemas.microsoft.com/office/2006/metadata/properties"/>
    <ds:schemaRef ds:uri="http://schemas.microsoft.com/office/2006/documentManagement/types"/>
    <ds:schemaRef ds:uri="http://purl.org/dc/terms/"/>
    <ds:schemaRef ds:uri="f52f3a4b-7e77-4b4a-b40e-cbb966a6e3bd"/>
    <ds:schemaRef ds:uri="e0fb8fbf-2b06-4798-ba9d-bacfdf16e986"/>
    <ds:schemaRef ds:uri="http://purl.org/dc/dcmitype/"/>
    <ds:schemaRef ds:uri="http://schemas.microsoft.com/office/infopath/2007/PartnerControls"/>
    <ds:schemaRef ds:uri="http://schemas.openxmlformats.org/package/2006/metadata/core-properties"/>
    <ds:schemaRef ds:uri="http://purl.org/dc/elements/1.1/"/>
    <ds:schemaRef ds:uri="https://schemas.comparex-group.com/sharepoint/bbk/ipn"/>
    <ds:schemaRef ds:uri="http://schemas.microsoft.com/sharepoint/v3"/>
    <ds:schemaRef ds:uri="http://www.w3.org/XML/1998/namespace"/>
  </ds:schemaRefs>
</ds:datastoreItem>
</file>

<file path=customXml/itemProps4.xml><?xml version="1.0" encoding="utf-8"?>
<ds:datastoreItem xmlns:ds="http://schemas.openxmlformats.org/officeDocument/2006/customXml" ds:itemID="{6D38FCEB-77DC-44F0-BA88-AFFFA09613BF}">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Default Theme</Template>
  <TotalTime>0</TotalTime>
  <Words>1243</Words>
  <Application>Microsoft Office PowerPoint</Application>
  <PresentationFormat>Breitbild</PresentationFormat>
  <Paragraphs>193</Paragraphs>
  <Slides>18</Slides>
  <Notes>6</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18</vt:i4>
      </vt:variant>
    </vt:vector>
  </HeadingPairs>
  <TitlesOfParts>
    <vt:vector size="23" baseType="lpstr">
      <vt:lpstr>Arial</vt:lpstr>
      <vt:lpstr>Calibri</vt:lpstr>
      <vt:lpstr>Symbol</vt:lpstr>
      <vt:lpstr>Wingdings</vt:lpstr>
      <vt:lpstr>5_BBk_Farbe</vt:lpstr>
      <vt:lpstr>PowerPoint-Präsentation</vt:lpstr>
      <vt:lpstr>Das Eurosystem und die Deutsche Bundesbank</vt:lpstr>
      <vt:lpstr>Geschäftsbanken und Zentralbanken Abgrenzung</vt:lpstr>
      <vt:lpstr>Organisatorischer Aufbau der Deutschen Bundesbank Standorte und Vorstand</vt:lpstr>
      <vt:lpstr>EU und Euro-Währungsgebiet</vt:lpstr>
      <vt:lpstr>EZB, Eurosystem und ESZB Bundesbank als Bestandteil des Eurosystems</vt:lpstr>
      <vt:lpstr>Kerngeschäftsfelder der Deutschen Bundesbank Übersicht zu den wichtigsten Aufgaben im Eurosystem</vt:lpstr>
      <vt:lpstr>Kerngeschäftsfelder der Deutschen Bundesbank Geldpolitik</vt:lpstr>
      <vt:lpstr>Kerngeschäftsfelder der Deutschen Bundesbank Finanz- und Währungssystem</vt:lpstr>
      <vt:lpstr>Kerngeschäftsfelder der Deutschen Bundesbank Bankenaufsicht</vt:lpstr>
      <vt:lpstr>Kerngeschäftsfelder der Deutschen Bundesbank  Barer Zahlungsverkehr</vt:lpstr>
      <vt:lpstr>Kerngeschäftsfelder der Deutschen Bundesbank  Unbarer Zahlungsverkehr</vt:lpstr>
      <vt:lpstr>Beschlussorgane Organe des Eurosystems</vt:lpstr>
      <vt:lpstr>Ziel und Strategie der Geldpolitik Zielformulierung gem. AEU-Vertrag und ESZB-Statut</vt:lpstr>
      <vt:lpstr>Ziel und Strategie der Geldpolitik Preisstabilitätsziel im Euroraum</vt:lpstr>
      <vt:lpstr>Ziel und Strategie der Geldpolitik Monetärer Transmissionsmechanismus - stark vereinfachte Darstellung</vt:lpstr>
      <vt:lpstr>Ziel und Strategie der Geldpolitik  Geldpolitische Strategie</vt:lpstr>
      <vt:lpstr>Die Implikationen des Klimawandels Berücksichtigung bei Geldpolitik und Zentralbankwesen </vt:lpstr>
    </vt:vector>
  </TitlesOfParts>
  <Company>Deutsche Bundesbank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Euro- / Dollar- Wechselkurs</dc:title>
  <dc:creator>Andre Kuehne</dc:creator>
  <cp:lastModifiedBy>Kühne André</cp:lastModifiedBy>
  <cp:revision>215</cp:revision>
  <cp:lastPrinted>2017-10-11T12:42:06Z</cp:lastPrinted>
  <dcterms:created xsi:type="dcterms:W3CDTF">2017-05-29T08:24:09Z</dcterms:created>
  <dcterms:modified xsi:type="dcterms:W3CDTF">2023-03-20T11:52:16Z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BBKTopics">
    <vt:lpwstr>208;#Angebote für Schulen|50a46c81-dc82-4ce7-b670-8f77aeb6741d;#4;#Kommunikation und ökonomische Bildung|be55c2ad-15fb-46dc-bba8-fca094ebd759</vt:lpwstr>
  </property>
  <property fmtid="{D5CDD505-2E9C-101B-9397-08002B2CF9AE}" pid="3" name="BBKLocation">
    <vt:lpwstr/>
  </property>
  <property fmtid="{D5CDD505-2E9C-101B-9397-08002B2CF9AE}" pid="4" name="BBKNavigationParent">
    <vt:lpwstr>1360;#Ökonomische Bildungsarbeit|d6312ebb-ae4a-4195-a3c2-3ef48c084c75</vt:lpwstr>
  </property>
  <property fmtid="{D5CDD505-2E9C-101B-9397-08002B2CF9AE}" pid="5" name="ContentTypeId">
    <vt:lpwstr>0x010100880BAE1F176846E2AF555076541815FB008F19222DABE2A94882A3E370E204A31D</vt:lpwstr>
  </property>
  <property fmtid="{D5CDD505-2E9C-101B-9397-08002B2CF9AE}" pid="6" name="_dlc_DocIdItemGuid">
    <vt:lpwstr>88bca455-6f68-46ef-bcad-9f517843ab19</vt:lpwstr>
  </property>
  <property fmtid="{D5CDD505-2E9C-101B-9397-08002B2CF9AE}" pid="7" name="BBKContentType">
    <vt:lpwstr/>
  </property>
  <property fmtid="{D5CDD505-2E9C-101B-9397-08002B2CF9AE}" pid="8" name="BBKArea">
    <vt:lpwstr>123;#ÖB Ökonomische Bildung|3867068d-9eee-4657-a9b1-c5e96499f5a9;#5;#Deutsche Bundesbank|3b4d82c4-6c1f-47b0-84fa-4e5282a2ae8b;#29;#Zentralbereiche|932df9d3-eb43-4610-8706-e333c5ee7741</vt:lpwstr>
  </property>
</Properties>
</file>