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96"/>
  </p:notesMasterIdLst>
  <p:handoutMasterIdLst>
    <p:handoutMasterId r:id="rId97"/>
  </p:handoutMasterIdLst>
  <p:sldIdLst>
    <p:sldId id="540" r:id="rId2"/>
    <p:sldId id="658" r:id="rId3"/>
    <p:sldId id="657" r:id="rId4"/>
    <p:sldId id="663" r:id="rId5"/>
    <p:sldId id="606" r:id="rId6"/>
    <p:sldId id="656" r:id="rId7"/>
    <p:sldId id="604" r:id="rId8"/>
    <p:sldId id="683" r:id="rId9"/>
    <p:sldId id="635" r:id="rId10"/>
    <p:sldId id="609" r:id="rId11"/>
    <p:sldId id="677" r:id="rId12"/>
    <p:sldId id="664" r:id="rId13"/>
    <p:sldId id="560" r:id="rId14"/>
    <p:sldId id="611" r:id="rId15"/>
    <p:sldId id="558" r:id="rId16"/>
    <p:sldId id="561" r:id="rId17"/>
    <p:sldId id="612" r:id="rId18"/>
    <p:sldId id="665" r:id="rId19"/>
    <p:sldId id="678" r:id="rId20"/>
    <p:sldId id="613" r:id="rId21"/>
    <p:sldId id="563" r:id="rId22"/>
    <p:sldId id="564" r:id="rId23"/>
    <p:sldId id="566" r:id="rId24"/>
    <p:sldId id="567" r:id="rId25"/>
    <p:sldId id="568" r:id="rId26"/>
    <p:sldId id="569" r:id="rId27"/>
    <p:sldId id="570" r:id="rId28"/>
    <p:sldId id="614" r:id="rId29"/>
    <p:sldId id="666" r:id="rId30"/>
    <p:sldId id="571" r:id="rId31"/>
    <p:sldId id="572" r:id="rId32"/>
    <p:sldId id="615" r:id="rId33"/>
    <p:sldId id="573" r:id="rId34"/>
    <p:sldId id="574" r:id="rId35"/>
    <p:sldId id="575" r:id="rId36"/>
    <p:sldId id="576" r:id="rId37"/>
    <p:sldId id="577" r:id="rId38"/>
    <p:sldId id="578" r:id="rId39"/>
    <p:sldId id="579" r:id="rId40"/>
    <p:sldId id="616" r:id="rId41"/>
    <p:sldId id="580" r:id="rId42"/>
    <p:sldId id="586" r:id="rId43"/>
    <p:sldId id="680" r:id="rId44"/>
    <p:sldId id="681" r:id="rId45"/>
    <p:sldId id="588" r:id="rId46"/>
    <p:sldId id="589" r:id="rId47"/>
    <p:sldId id="581" r:id="rId48"/>
    <p:sldId id="617" r:id="rId49"/>
    <p:sldId id="590" r:id="rId50"/>
    <p:sldId id="591" r:id="rId51"/>
    <p:sldId id="592" r:id="rId52"/>
    <p:sldId id="593" r:id="rId53"/>
    <p:sldId id="594" r:id="rId54"/>
    <p:sldId id="636" r:id="rId55"/>
    <p:sldId id="620" r:id="rId56"/>
    <p:sldId id="637" r:id="rId57"/>
    <p:sldId id="654" r:id="rId58"/>
    <p:sldId id="597" r:id="rId59"/>
    <p:sldId id="621" r:id="rId60"/>
    <p:sldId id="622" r:id="rId61"/>
    <p:sldId id="624" r:id="rId62"/>
    <p:sldId id="653" r:id="rId63"/>
    <p:sldId id="625" r:id="rId64"/>
    <p:sldId id="626" r:id="rId65"/>
    <p:sldId id="627" r:id="rId66"/>
    <p:sldId id="628" r:id="rId67"/>
    <p:sldId id="652" r:id="rId68"/>
    <p:sldId id="662" r:id="rId69"/>
    <p:sldId id="630" r:id="rId70"/>
    <p:sldId id="631" r:id="rId71"/>
    <p:sldId id="638" r:id="rId72"/>
    <p:sldId id="648" r:id="rId73"/>
    <p:sldId id="639" r:id="rId74"/>
    <p:sldId id="651" r:id="rId75"/>
    <p:sldId id="640" r:id="rId76"/>
    <p:sldId id="682" r:id="rId77"/>
    <p:sldId id="641" r:id="rId78"/>
    <p:sldId id="667" r:id="rId79"/>
    <p:sldId id="649" r:id="rId80"/>
    <p:sldId id="642" r:id="rId81"/>
    <p:sldId id="668" r:id="rId82"/>
    <p:sldId id="669" r:id="rId83"/>
    <p:sldId id="670" r:id="rId84"/>
    <p:sldId id="643" r:id="rId85"/>
    <p:sldId id="671" r:id="rId86"/>
    <p:sldId id="672" r:id="rId87"/>
    <p:sldId id="673" r:id="rId88"/>
    <p:sldId id="650" r:id="rId89"/>
    <p:sldId id="644" r:id="rId90"/>
    <p:sldId id="675" r:id="rId91"/>
    <p:sldId id="676" r:id="rId92"/>
    <p:sldId id="646" r:id="rId93"/>
    <p:sldId id="647" r:id="rId94"/>
    <p:sldId id="660" r:id="rId95"/>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65" userDrawn="1">
          <p15:clr>
            <a:srgbClr val="A4A3A4"/>
          </p15:clr>
        </p15:guide>
        <p15:guide id="2" orient="horz" pos="1026">
          <p15:clr>
            <a:srgbClr val="A4A3A4"/>
          </p15:clr>
        </p15:guide>
        <p15:guide id="3" orient="horz" pos="3275">
          <p15:clr>
            <a:srgbClr val="A4A3A4"/>
          </p15:clr>
        </p15:guide>
        <p15:guide id="4" orient="horz" pos="3158" userDrawn="1">
          <p15:clr>
            <a:srgbClr val="A4A3A4"/>
          </p15:clr>
        </p15:guide>
        <p15:guide id="5" orient="horz" pos="28" userDrawn="1">
          <p15:clr>
            <a:srgbClr val="A4A3A4"/>
          </p15:clr>
        </p15:guide>
        <p15:guide id="6" orient="horz" pos="4224" userDrawn="1">
          <p15:clr>
            <a:srgbClr val="A4A3A4"/>
          </p15:clr>
        </p15:guide>
        <p15:guide id="7" orient="horz" pos="73" userDrawn="1">
          <p15:clr>
            <a:srgbClr val="A4A3A4"/>
          </p15:clr>
        </p15:guide>
        <p15:guide id="8" orient="horz" pos="1162" userDrawn="1">
          <p15:clr>
            <a:srgbClr val="A4A3A4"/>
          </p15:clr>
        </p15:guide>
        <p15:guide id="9" pos="90" userDrawn="1">
          <p15:clr>
            <a:srgbClr val="A4A3A4"/>
          </p15:clr>
        </p15:guide>
        <p15:guide id="10" pos="5738" userDrawn="1">
          <p15:clr>
            <a:srgbClr val="A4A3A4"/>
          </p15:clr>
        </p15:guide>
        <p15:guide id="11" pos="4372">
          <p15:clr>
            <a:srgbClr val="A4A3A4"/>
          </p15:clr>
        </p15:guide>
        <p15:guide id="12" pos="204" userDrawn="1">
          <p15:clr>
            <a:srgbClr val="A4A3A4"/>
          </p15:clr>
        </p15:guide>
        <p15:guide id="13" pos="1406" userDrawn="1">
          <p15:clr>
            <a:srgbClr val="A4A3A4"/>
          </p15:clr>
        </p15:guide>
        <p15:guide id="14" pos="5508">
          <p15:clr>
            <a:srgbClr val="A4A3A4"/>
          </p15:clr>
        </p15:guide>
        <p15:guide id="15" pos="2948" userDrawn="1">
          <p15:clr>
            <a:srgbClr val="A4A3A4"/>
          </p15:clr>
        </p15:guide>
        <p15:guide id="16" pos="42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Rohn" initials="HR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9919"/>
    <a:srgbClr val="FCE5CD"/>
    <a:srgbClr val="E2830C"/>
    <a:srgbClr val="E69138"/>
    <a:srgbClr val="F9CB9C"/>
    <a:srgbClr val="666666"/>
    <a:srgbClr val="E2B30C"/>
    <a:srgbClr val="E2B33F"/>
    <a:srgbClr val="434343"/>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736" autoAdjust="0"/>
    <p:restoredTop sz="84530" autoAdjust="0"/>
  </p:normalViewPr>
  <p:slideViewPr>
    <p:cSldViewPr snapToGrid="0" snapToObjects="1" showGuides="1">
      <p:cViewPr varScale="1">
        <p:scale>
          <a:sx n="188" d="100"/>
          <a:sy n="188" d="100"/>
        </p:scale>
        <p:origin x="4336" y="192"/>
      </p:cViewPr>
      <p:guideLst>
        <p:guide orient="horz" pos="4065"/>
        <p:guide orient="horz" pos="1026"/>
        <p:guide orient="horz" pos="3275"/>
        <p:guide orient="horz" pos="3158"/>
        <p:guide orient="horz" pos="28"/>
        <p:guide orient="horz" pos="4224"/>
        <p:guide orient="horz" pos="73"/>
        <p:guide orient="horz" pos="1162"/>
        <p:guide pos="90"/>
        <p:guide pos="5738"/>
        <p:guide pos="4372"/>
        <p:guide pos="204"/>
        <p:guide pos="1406"/>
        <p:guide pos="5508"/>
        <p:guide pos="2948"/>
        <p:guide pos="42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00" d="100"/>
        <a:sy n="100" d="100"/>
      </p:scale>
      <p:origin x="0" y="0"/>
    </p:cViewPr>
  </p:notesTextViewPr>
  <p:sorterViewPr>
    <p:cViewPr varScale="1">
      <p:scale>
        <a:sx n="1" d="1"/>
        <a:sy n="1" d="1"/>
      </p:scale>
      <p:origin x="0" y="-2704"/>
    </p:cViewPr>
  </p:sorterViewPr>
  <p:notesViewPr>
    <p:cSldViewPr snapToGrid="0" snapToObjects="1">
      <p:cViewPr varScale="1">
        <p:scale>
          <a:sx n="151" d="100"/>
          <a:sy n="151" d="100"/>
        </p:scale>
        <p:origin x="688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3" Type="http://schemas.openxmlformats.org/officeDocument/2006/relationships/slide" Target="slides/slide26.xml"/><Relationship Id="rId18" Type="http://schemas.openxmlformats.org/officeDocument/2006/relationships/slide" Target="slides/slide34.xml"/><Relationship Id="rId26" Type="http://schemas.openxmlformats.org/officeDocument/2006/relationships/slide" Target="slides/slide43.xml"/><Relationship Id="rId39" Type="http://schemas.openxmlformats.org/officeDocument/2006/relationships/slide" Target="slides/slide85.xml"/><Relationship Id="rId21" Type="http://schemas.openxmlformats.org/officeDocument/2006/relationships/slide" Target="slides/slide37.xml"/><Relationship Id="rId34" Type="http://schemas.openxmlformats.org/officeDocument/2006/relationships/slide" Target="slides/slide54.xml"/><Relationship Id="rId42" Type="http://schemas.openxmlformats.org/officeDocument/2006/relationships/slide" Target="slides/slide90.xml"/><Relationship Id="rId7" Type="http://schemas.openxmlformats.org/officeDocument/2006/relationships/slide" Target="slides/slide20.xml"/><Relationship Id="rId2" Type="http://schemas.openxmlformats.org/officeDocument/2006/relationships/slide" Target="slides/slide9.xml"/><Relationship Id="rId16" Type="http://schemas.openxmlformats.org/officeDocument/2006/relationships/slide" Target="slides/slide31.xml"/><Relationship Id="rId20" Type="http://schemas.openxmlformats.org/officeDocument/2006/relationships/slide" Target="slides/slide36.xml"/><Relationship Id="rId29" Type="http://schemas.openxmlformats.org/officeDocument/2006/relationships/slide" Target="slides/slide46.xml"/><Relationship Id="rId41" Type="http://schemas.openxmlformats.org/officeDocument/2006/relationships/slide" Target="slides/slide87.xml"/><Relationship Id="rId1" Type="http://schemas.openxmlformats.org/officeDocument/2006/relationships/slide" Target="slides/slide1.xml"/><Relationship Id="rId6" Type="http://schemas.openxmlformats.org/officeDocument/2006/relationships/slide" Target="slides/slide16.xml"/><Relationship Id="rId11" Type="http://schemas.openxmlformats.org/officeDocument/2006/relationships/slide" Target="slides/slide24.xml"/><Relationship Id="rId24" Type="http://schemas.openxmlformats.org/officeDocument/2006/relationships/slide" Target="slides/slide41.xml"/><Relationship Id="rId32" Type="http://schemas.openxmlformats.org/officeDocument/2006/relationships/slide" Target="slides/slide50.xml"/><Relationship Id="rId37" Type="http://schemas.openxmlformats.org/officeDocument/2006/relationships/slide" Target="slides/slide82.xml"/><Relationship Id="rId40" Type="http://schemas.openxmlformats.org/officeDocument/2006/relationships/slide" Target="slides/slide86.xml"/><Relationship Id="rId5" Type="http://schemas.openxmlformats.org/officeDocument/2006/relationships/slide" Target="slides/slide15.xml"/><Relationship Id="rId15" Type="http://schemas.openxmlformats.org/officeDocument/2006/relationships/slide" Target="slides/slide30.xml"/><Relationship Id="rId23" Type="http://schemas.openxmlformats.org/officeDocument/2006/relationships/slide" Target="slides/slide39.xml"/><Relationship Id="rId28" Type="http://schemas.openxmlformats.org/officeDocument/2006/relationships/slide" Target="slides/slide45.xml"/><Relationship Id="rId36" Type="http://schemas.openxmlformats.org/officeDocument/2006/relationships/slide" Target="slides/slide81.xml"/><Relationship Id="rId10" Type="http://schemas.openxmlformats.org/officeDocument/2006/relationships/slide" Target="slides/slide23.xml"/><Relationship Id="rId19" Type="http://schemas.openxmlformats.org/officeDocument/2006/relationships/slide" Target="slides/slide35.xml"/><Relationship Id="rId31" Type="http://schemas.openxmlformats.org/officeDocument/2006/relationships/slide" Target="slides/slide49.xml"/><Relationship Id="rId4" Type="http://schemas.openxmlformats.org/officeDocument/2006/relationships/slide" Target="slides/slide13.xml"/><Relationship Id="rId9" Type="http://schemas.openxmlformats.org/officeDocument/2006/relationships/slide" Target="slides/slide22.xml"/><Relationship Id="rId14" Type="http://schemas.openxmlformats.org/officeDocument/2006/relationships/slide" Target="slides/slide27.xml"/><Relationship Id="rId22" Type="http://schemas.openxmlformats.org/officeDocument/2006/relationships/slide" Target="slides/slide38.xml"/><Relationship Id="rId27" Type="http://schemas.openxmlformats.org/officeDocument/2006/relationships/slide" Target="slides/slide44.xml"/><Relationship Id="rId30" Type="http://schemas.openxmlformats.org/officeDocument/2006/relationships/slide" Target="slides/slide47.xml"/><Relationship Id="rId35" Type="http://schemas.openxmlformats.org/officeDocument/2006/relationships/slide" Target="slides/slide71.xml"/><Relationship Id="rId43" Type="http://schemas.openxmlformats.org/officeDocument/2006/relationships/slide" Target="slides/slide91.xml"/><Relationship Id="rId8" Type="http://schemas.openxmlformats.org/officeDocument/2006/relationships/slide" Target="slides/slide21.xml"/><Relationship Id="rId3" Type="http://schemas.openxmlformats.org/officeDocument/2006/relationships/slide" Target="slides/slide10.xml"/><Relationship Id="rId12" Type="http://schemas.openxmlformats.org/officeDocument/2006/relationships/slide" Target="slides/slide25.xml"/><Relationship Id="rId17" Type="http://schemas.openxmlformats.org/officeDocument/2006/relationships/slide" Target="slides/slide33.xml"/><Relationship Id="rId25" Type="http://schemas.openxmlformats.org/officeDocument/2006/relationships/slide" Target="slides/slide42.xml"/><Relationship Id="rId33" Type="http://schemas.openxmlformats.org/officeDocument/2006/relationships/slide" Target="slides/slide51.xml"/><Relationship Id="rId38" Type="http://schemas.openxmlformats.org/officeDocument/2006/relationships/slide" Target="slides/slide8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5799125192178"/>
          <c:y val="3.003323864729605E-2"/>
          <c:w val="0.51023819776306834"/>
          <c:h val="0.93993352270540786"/>
        </c:manualLayout>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Ich kaufe mir jährlich mehrere Geräte</c:v>
                </c:pt>
                <c:pt idx="1">
                  <c:v>Jedes Jahr ein neues Gerät</c:v>
                </c:pt>
                <c:pt idx="2">
                  <c:v>Alle 1-2 Jahre</c:v>
                </c:pt>
                <c:pt idx="3">
                  <c:v>Alle 2-4 Jahre</c:v>
                </c:pt>
                <c:pt idx="4">
                  <c:v>Alle 4-6 Jahre</c:v>
                </c:pt>
                <c:pt idx="5">
                  <c:v>Alle 6+ Jahre</c:v>
                </c:pt>
                <c:pt idx="6">
                  <c:v>Ich nutze noch mein erstes Handy</c:v>
                </c:pt>
                <c:pt idx="7">
                  <c:v>Sonstiges</c:v>
                </c:pt>
              </c:strCache>
            </c:strRef>
          </c:cat>
          <c:val>
            <c:numRef>
              <c:f>Tabelle1!$B$2:$B$9</c:f>
              <c:numCache>
                <c:formatCode>0.00%</c:formatCode>
                <c:ptCount val="8"/>
                <c:pt idx="0">
                  <c:v>3.9199999999999999E-2</c:v>
                </c:pt>
                <c:pt idx="1">
                  <c:v>8.9499999999999996E-2</c:v>
                </c:pt>
                <c:pt idx="2">
                  <c:v>0.312</c:v>
                </c:pt>
                <c:pt idx="3">
                  <c:v>0.4168</c:v>
                </c:pt>
                <c:pt idx="4">
                  <c:v>7.8100000000000003E-2</c:v>
                </c:pt>
                <c:pt idx="5">
                  <c:v>2.76E-2</c:v>
                </c:pt>
                <c:pt idx="6">
                  <c:v>2.76E-2</c:v>
                </c:pt>
                <c:pt idx="7">
                  <c:v>9.1999999999999998E-3</c:v>
                </c:pt>
              </c:numCache>
            </c:numRef>
          </c:val>
          <c:extLst>
            <c:ext xmlns:c16="http://schemas.microsoft.com/office/drawing/2014/chart" uri="{C3380CC4-5D6E-409C-BE32-E72D297353CC}">
              <c16:uniqueId val="{00000000-D9F0-4F4F-8CF9-7DA02827751F}"/>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Tabelle1!$A$2:$A$9</c:f>
              <c:strCache>
                <c:ptCount val="8"/>
                <c:pt idx="0">
                  <c:v>Ich kaufe mir jährlich mehrere Geräte</c:v>
                </c:pt>
                <c:pt idx="1">
                  <c:v>Jedes Jahr ein neues Gerät</c:v>
                </c:pt>
                <c:pt idx="2">
                  <c:v>Alle 1-2 Jahre</c:v>
                </c:pt>
                <c:pt idx="3">
                  <c:v>Alle 2-4 Jahre</c:v>
                </c:pt>
                <c:pt idx="4">
                  <c:v>Alle 4-6 Jahre</c:v>
                </c:pt>
                <c:pt idx="5">
                  <c:v>Alle 6+ Jahre</c:v>
                </c:pt>
                <c:pt idx="6">
                  <c:v>Ich nutze noch mein erstes Handy</c:v>
                </c:pt>
                <c:pt idx="7">
                  <c:v>Sonstiges</c:v>
                </c:pt>
              </c:strCache>
            </c:strRef>
          </c:cat>
          <c:val>
            <c:numRef>
              <c:f>Tabelle1!$C$2:$C$9</c:f>
              <c:numCache>
                <c:formatCode>General</c:formatCode>
                <c:ptCount val="8"/>
              </c:numCache>
            </c:numRef>
          </c:val>
          <c:extLst>
            <c:ext xmlns:c16="http://schemas.microsoft.com/office/drawing/2014/chart" uri="{C3380CC4-5D6E-409C-BE32-E72D297353CC}">
              <c16:uniqueId val="{00000001-D9F0-4F4F-8CF9-7DA02827751F}"/>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Tabelle1!$A$2:$A$9</c:f>
              <c:strCache>
                <c:ptCount val="8"/>
                <c:pt idx="0">
                  <c:v>Ich kaufe mir jährlich mehrere Geräte</c:v>
                </c:pt>
                <c:pt idx="1">
                  <c:v>Jedes Jahr ein neues Gerät</c:v>
                </c:pt>
                <c:pt idx="2">
                  <c:v>Alle 1-2 Jahre</c:v>
                </c:pt>
                <c:pt idx="3">
                  <c:v>Alle 2-4 Jahre</c:v>
                </c:pt>
                <c:pt idx="4">
                  <c:v>Alle 4-6 Jahre</c:v>
                </c:pt>
                <c:pt idx="5">
                  <c:v>Alle 6+ Jahre</c:v>
                </c:pt>
                <c:pt idx="6">
                  <c:v>Ich nutze noch mein erstes Handy</c:v>
                </c:pt>
                <c:pt idx="7">
                  <c:v>Sonstiges</c:v>
                </c:pt>
              </c:strCache>
            </c:strRef>
          </c:cat>
          <c:val>
            <c:numRef>
              <c:f>Tabelle1!$D$2:$D$9</c:f>
              <c:numCache>
                <c:formatCode>General</c:formatCode>
                <c:ptCount val="8"/>
              </c:numCache>
            </c:numRef>
          </c:val>
          <c:extLst>
            <c:ext xmlns:c16="http://schemas.microsoft.com/office/drawing/2014/chart" uri="{C3380CC4-5D6E-409C-BE32-E72D297353CC}">
              <c16:uniqueId val="{00000002-D9F0-4F4F-8CF9-7DA02827751F}"/>
            </c:ext>
          </c:extLst>
        </c:ser>
        <c:dLbls>
          <c:showLegendKey val="0"/>
          <c:showVal val="0"/>
          <c:showCatName val="0"/>
          <c:showSerName val="0"/>
          <c:showPercent val="0"/>
          <c:showBubbleSize val="0"/>
        </c:dLbls>
        <c:gapWidth val="100"/>
        <c:overlap val="100"/>
        <c:axId val="528606352"/>
        <c:axId val="528606744"/>
      </c:barChart>
      <c:catAx>
        <c:axId val="528606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28606744"/>
        <c:crosses val="autoZero"/>
        <c:auto val="1"/>
        <c:lblAlgn val="ctr"/>
        <c:lblOffset val="100"/>
        <c:noMultiLvlLbl val="0"/>
      </c:catAx>
      <c:valAx>
        <c:axId val="528606744"/>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286063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5074880224064"/>
          <c:y val="7.8613426121429505E-2"/>
          <c:w val="0.84541332687004256"/>
          <c:h val="0.62644895773819476"/>
        </c:manualLayout>
      </c:layout>
      <c:barChart>
        <c:barDir val="col"/>
        <c:grouping val="clustered"/>
        <c:varyColors val="0"/>
        <c:ser>
          <c:idx val="0"/>
          <c:order val="0"/>
          <c:tx>
            <c:strRef>
              <c:f>Tabelle1!$B$1</c:f>
              <c:strCache>
                <c:ptCount val="1"/>
                <c:pt idx="0">
                  <c:v>DatenreiheAnteil der Materialien </c:v>
                </c:pt>
              </c:strCache>
            </c:strRef>
          </c:tx>
          <c:spPr>
            <a:solidFill>
              <a:srgbClr val="FF991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PT Sans" panose="020B0503020203020204"/>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Eisen-Metall</c:v>
                </c:pt>
                <c:pt idx="1">
                  <c:v>Nicht-Eisen-Metall</c:v>
                </c:pt>
                <c:pt idx="2">
                  <c:v>Kunststoffe</c:v>
                </c:pt>
                <c:pt idx="3">
                  <c:v>Glas</c:v>
                </c:pt>
                <c:pt idx="4">
                  <c:v>Elektronik</c:v>
                </c:pt>
                <c:pt idx="5">
                  <c:v>Andere Materialien</c:v>
                </c:pt>
              </c:strCache>
            </c:strRef>
          </c:cat>
          <c:val>
            <c:numRef>
              <c:f>Tabelle1!$B$2:$B$7</c:f>
              <c:numCache>
                <c:formatCode>0%</c:formatCode>
                <c:ptCount val="6"/>
                <c:pt idx="0">
                  <c:v>0.36</c:v>
                </c:pt>
                <c:pt idx="1">
                  <c:v>0.21</c:v>
                </c:pt>
                <c:pt idx="2">
                  <c:v>0.19</c:v>
                </c:pt>
                <c:pt idx="3">
                  <c:v>0.1</c:v>
                </c:pt>
                <c:pt idx="4">
                  <c:v>0.04</c:v>
                </c:pt>
                <c:pt idx="5">
                  <c:v>0.1</c:v>
                </c:pt>
              </c:numCache>
            </c:numRef>
          </c:val>
          <c:extLst>
            <c:ext xmlns:c16="http://schemas.microsoft.com/office/drawing/2014/chart" uri="{C3380CC4-5D6E-409C-BE32-E72D297353CC}">
              <c16:uniqueId val="{00000000-35A4-3846-897C-C17DAF7668F8}"/>
            </c:ext>
          </c:extLst>
        </c:ser>
        <c:dLbls>
          <c:dLblPos val="outEnd"/>
          <c:showLegendKey val="0"/>
          <c:showVal val="1"/>
          <c:showCatName val="0"/>
          <c:showSerName val="0"/>
          <c:showPercent val="0"/>
          <c:showBubbleSize val="0"/>
        </c:dLbls>
        <c:gapWidth val="60"/>
        <c:overlap val="-50"/>
        <c:axId val="533232160"/>
        <c:axId val="528604784"/>
      </c:barChart>
      <c:catAx>
        <c:axId val="53323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a:ea typeface="+mn-ea"/>
                <a:cs typeface="+mn-cs"/>
              </a:defRPr>
            </a:pPr>
            <a:endParaRPr lang="de-DE"/>
          </a:p>
        </c:txPr>
        <c:crossAx val="528604784"/>
        <c:crosses val="autoZero"/>
        <c:auto val="1"/>
        <c:lblAlgn val="ctr"/>
        <c:lblOffset val="100"/>
        <c:noMultiLvlLbl val="0"/>
      </c:catAx>
      <c:valAx>
        <c:axId val="52860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PT Sans" panose="020B0503020203020204"/>
                    <a:ea typeface="+mn-ea"/>
                    <a:cs typeface="+mn-cs"/>
                  </a:defRPr>
                </a:pPr>
                <a:r>
                  <a:rPr lang="de-DE" sz="1400"/>
                  <a:t>Anteil der Materialien</a:t>
                </a:r>
              </a:p>
            </c:rich>
          </c:tx>
          <c:layout>
            <c:manualLayout>
              <c:xMode val="edge"/>
              <c:yMode val="edge"/>
              <c:x val="1.0379638338245482E-2"/>
              <c:y val="0.1914010454608210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a:ea typeface="+mn-ea"/>
                <a:cs typeface="+mn-cs"/>
              </a:defRPr>
            </a:pPr>
            <a:endParaRPr lang="de-DE"/>
          </a:p>
        </c:txPr>
        <c:crossAx val="53323216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PT Sans" panose="020B0503020203020204"/>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Das alte Gerät ging kaputt</c:v>
                </c:pt>
              </c:strCache>
            </c:strRef>
          </c:tx>
          <c:spPr>
            <a:ln w="28575" cap="rnd">
              <a:solidFill>
                <a:srgbClr val="FF9919"/>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PT Sans" panose="020B0503020203020204"/>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2004</c:v>
                </c:pt>
                <c:pt idx="1">
                  <c:v>2008</c:v>
                </c:pt>
                <c:pt idx="2">
                  <c:v>2012/2013</c:v>
                </c:pt>
              </c:strCache>
            </c:strRef>
          </c:cat>
          <c:val>
            <c:numRef>
              <c:f>Tabelle1!$B$2:$B$4</c:f>
              <c:numCache>
                <c:formatCode>General</c:formatCode>
                <c:ptCount val="3"/>
                <c:pt idx="0">
                  <c:v>57.6</c:v>
                </c:pt>
                <c:pt idx="1">
                  <c:v>61.2</c:v>
                </c:pt>
                <c:pt idx="2">
                  <c:v>55.6</c:v>
                </c:pt>
              </c:numCache>
            </c:numRef>
          </c:val>
          <c:smooth val="0"/>
          <c:extLst>
            <c:ext xmlns:c16="http://schemas.microsoft.com/office/drawing/2014/chart" uri="{C3380CC4-5D6E-409C-BE32-E72D297353CC}">
              <c16:uniqueId val="{00000000-6D80-484C-A7C8-0D468AF54897}"/>
            </c:ext>
          </c:extLst>
        </c:ser>
        <c:ser>
          <c:idx val="1"/>
          <c:order val="1"/>
          <c:tx>
            <c:strRef>
              <c:f>Tabelle1!$C$1</c:f>
              <c:strCache>
                <c:ptCount val="1"/>
                <c:pt idx="0">
                  <c:v>Das alte Gerät war fehlerhaft/unzuverlässig</c:v>
                </c:pt>
              </c:strCache>
            </c:strRef>
          </c:tx>
          <c:spPr>
            <a:ln w="28575" cap="rnd">
              <a:solidFill>
                <a:schemeClr val="accent2"/>
              </a:solidFill>
              <a:round/>
            </a:ln>
            <a:effectLst/>
          </c:spPr>
          <c:marker>
            <c:symbol val="none"/>
          </c:marker>
          <c:dPt>
            <c:idx val="2"/>
            <c:marker>
              <c:symbol val="none"/>
            </c:marker>
            <c:bubble3D val="0"/>
            <c:spPr>
              <a:ln w="28575" cap="rnd">
                <a:solidFill>
                  <a:srgbClr val="838383"/>
                </a:solidFill>
                <a:round/>
              </a:ln>
              <a:effectLst/>
            </c:spPr>
            <c:extLst>
              <c:ext xmlns:c16="http://schemas.microsoft.com/office/drawing/2014/chart" uri="{C3380CC4-5D6E-409C-BE32-E72D297353CC}">
                <c16:uniqueId val="{00000002-6D80-484C-A7C8-0D468AF54897}"/>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PT Sans" panose="020B0503020203020204"/>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2004</c:v>
                </c:pt>
                <c:pt idx="1">
                  <c:v>2008</c:v>
                </c:pt>
                <c:pt idx="2">
                  <c:v>2012/2013</c:v>
                </c:pt>
              </c:strCache>
            </c:strRef>
          </c:cat>
          <c:val>
            <c:numRef>
              <c:f>Tabelle1!$C$2:$C$4</c:f>
              <c:numCache>
                <c:formatCode>General</c:formatCode>
                <c:ptCount val="3"/>
                <c:pt idx="0">
                  <c:v>16.8</c:v>
                </c:pt>
                <c:pt idx="1">
                  <c:v>15.9</c:v>
                </c:pt>
                <c:pt idx="2">
                  <c:v>13.9</c:v>
                </c:pt>
              </c:numCache>
            </c:numRef>
          </c:val>
          <c:smooth val="0"/>
          <c:extLst>
            <c:ext xmlns:c16="http://schemas.microsoft.com/office/drawing/2014/chart" uri="{C3380CC4-5D6E-409C-BE32-E72D297353CC}">
              <c16:uniqueId val="{00000003-6D80-484C-A7C8-0D468AF54897}"/>
            </c:ext>
          </c:extLst>
        </c:ser>
        <c:ser>
          <c:idx val="2"/>
          <c:order val="2"/>
          <c:tx>
            <c:strRef>
              <c:f>Tabelle1!$D$1</c:f>
              <c:strCache>
                <c:ptCount val="1"/>
                <c:pt idx="0">
                  <c:v>Das alte Gerät funktionierte zwar noch, ich/wir wollte aber ein besseres Gerät</c:v>
                </c:pt>
              </c:strCache>
            </c:strRef>
          </c:tx>
          <c:spPr>
            <a:ln w="28575" cap="rnd">
              <a:solidFill>
                <a:srgbClr val="E2B33F"/>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PT Sans" panose="020B0503020203020204"/>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2004</c:v>
                </c:pt>
                <c:pt idx="1">
                  <c:v>2008</c:v>
                </c:pt>
                <c:pt idx="2">
                  <c:v>2012/2013</c:v>
                </c:pt>
              </c:strCache>
            </c:strRef>
          </c:cat>
          <c:val>
            <c:numRef>
              <c:f>Tabelle1!$D$2:$D$4</c:f>
              <c:numCache>
                <c:formatCode>General</c:formatCode>
                <c:ptCount val="3"/>
                <c:pt idx="0">
                  <c:v>25.6</c:v>
                </c:pt>
                <c:pt idx="1">
                  <c:v>22.9</c:v>
                </c:pt>
                <c:pt idx="2">
                  <c:v>30.5</c:v>
                </c:pt>
              </c:numCache>
            </c:numRef>
          </c:val>
          <c:smooth val="0"/>
          <c:extLst>
            <c:ext xmlns:c16="http://schemas.microsoft.com/office/drawing/2014/chart" uri="{C3380CC4-5D6E-409C-BE32-E72D297353CC}">
              <c16:uniqueId val="{00000004-6D80-484C-A7C8-0D468AF54897}"/>
            </c:ext>
          </c:extLst>
        </c:ser>
        <c:dLbls>
          <c:dLblPos val="t"/>
          <c:showLegendKey val="0"/>
          <c:showVal val="1"/>
          <c:showCatName val="0"/>
          <c:showSerName val="0"/>
          <c:showPercent val="0"/>
          <c:showBubbleSize val="0"/>
        </c:dLbls>
        <c:smooth val="0"/>
        <c:axId val="373105840"/>
        <c:axId val="528607528"/>
      </c:lineChart>
      <c:catAx>
        <c:axId val="37310584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Jahre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8607528"/>
        <c:crosses val="autoZero"/>
        <c:auto val="1"/>
        <c:lblAlgn val="ctr"/>
        <c:lblOffset val="100"/>
        <c:noMultiLvlLbl val="0"/>
      </c:catAx>
      <c:valAx>
        <c:axId val="528607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Anteil (%) der ausgetauschten Geräte</a:t>
                </a:r>
              </a:p>
            </c:rich>
          </c:tx>
          <c:layout>
            <c:manualLayout>
              <c:xMode val="edge"/>
              <c:yMode val="edge"/>
              <c:x val="1.2034359992954687E-2"/>
              <c:y val="8.069251763804295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3731058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sz="1600">
          <a:latin typeface="PT Sans" panose="020B0503020203020204"/>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7057835424861"/>
          <c:y val="3.8453302596142436E-2"/>
          <c:w val="0.57186303234410718"/>
          <c:h val="0.76761716053661777"/>
        </c:manualLayout>
      </c:layout>
      <c:lineChart>
        <c:grouping val="standard"/>
        <c:varyColors val="0"/>
        <c:ser>
          <c:idx val="0"/>
          <c:order val="0"/>
          <c:tx>
            <c:strRef>
              <c:f>Tabelle1!$B$1</c:f>
              <c:strCache>
                <c:ptCount val="1"/>
                <c:pt idx="0">
                  <c:v>TV Geräte gesamt</c:v>
                </c:pt>
              </c:strCache>
            </c:strRef>
          </c:tx>
          <c:spPr>
            <a:ln w="28575" cap="rnd">
              <a:solidFill>
                <a:srgbClr val="FF9919"/>
              </a:solidFill>
              <a:round/>
            </a:ln>
            <a:effectLst/>
          </c:spPr>
          <c:marker>
            <c:symbol val="circle"/>
            <c:size val="5"/>
            <c:spPr>
              <a:solidFill>
                <a:srgbClr val="FF9919"/>
              </a:solidFill>
              <a:ln w="9525">
                <a:no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Tabelle1!$B$2:$B$10</c:f>
              <c:numCache>
                <c:formatCode>General</c:formatCode>
                <c:ptCount val="9"/>
                <c:pt idx="0">
                  <c:v>11.5</c:v>
                </c:pt>
                <c:pt idx="1">
                  <c:v>11</c:v>
                </c:pt>
                <c:pt idx="2">
                  <c:v>11.5</c:v>
                </c:pt>
                <c:pt idx="3">
                  <c:v>11</c:v>
                </c:pt>
                <c:pt idx="4">
                  <c:v>11.7</c:v>
                </c:pt>
                <c:pt idx="5">
                  <c:v>11.5</c:v>
                </c:pt>
                <c:pt idx="6">
                  <c:v>12</c:v>
                </c:pt>
                <c:pt idx="7">
                  <c:v>12.5</c:v>
                </c:pt>
                <c:pt idx="8">
                  <c:v>12.5</c:v>
                </c:pt>
              </c:numCache>
            </c:numRef>
          </c:val>
          <c:smooth val="0"/>
          <c:extLst>
            <c:ext xmlns:c16="http://schemas.microsoft.com/office/drawing/2014/chart" uri="{C3380CC4-5D6E-409C-BE32-E72D297353CC}">
              <c16:uniqueId val="{00000000-1A80-D547-A331-4215A7B1AAE8}"/>
            </c:ext>
          </c:extLst>
        </c:ser>
        <c:ser>
          <c:idx val="1"/>
          <c:order val="1"/>
          <c:tx>
            <c:strRef>
              <c:f>Tabelle1!$C$1</c:f>
              <c:strCache>
                <c:ptCount val="1"/>
                <c:pt idx="0">
                  <c:v>TV: Altgerät = Röhre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9525">
                  <a:solidFill>
                    <a:schemeClr val="accent2"/>
                  </a:solidFill>
                </a:ln>
                <a:effectLst/>
              </c:spPr>
            </c:marker>
            <c:bubble3D val="0"/>
            <c:spPr>
              <a:ln w="28575" cap="rnd">
                <a:solidFill>
                  <a:srgbClr val="838383"/>
                </a:solidFill>
                <a:round/>
              </a:ln>
              <a:effectLst/>
            </c:spPr>
            <c:extLst>
              <c:ext xmlns:c16="http://schemas.microsoft.com/office/drawing/2014/chart" uri="{C3380CC4-5D6E-409C-BE32-E72D297353CC}">
                <c16:uniqueId val="{00000002-1A80-D547-A331-4215A7B1AAE8}"/>
              </c:ext>
            </c:extLst>
          </c:dPt>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Tabelle1!$C$2:$C$10</c:f>
              <c:numCache>
                <c:formatCode>General</c:formatCode>
                <c:ptCount val="9"/>
                <c:pt idx="1">
                  <c:v>11</c:v>
                </c:pt>
                <c:pt idx="2">
                  <c:v>11.5</c:v>
                </c:pt>
                <c:pt idx="3">
                  <c:v>11</c:v>
                </c:pt>
                <c:pt idx="4">
                  <c:v>11.5</c:v>
                </c:pt>
                <c:pt idx="5">
                  <c:v>11</c:v>
                </c:pt>
                <c:pt idx="6">
                  <c:v>11.5</c:v>
                </c:pt>
                <c:pt idx="7">
                  <c:v>11.4</c:v>
                </c:pt>
                <c:pt idx="8">
                  <c:v>10.9</c:v>
                </c:pt>
              </c:numCache>
            </c:numRef>
          </c:val>
          <c:smooth val="0"/>
          <c:extLst>
            <c:ext xmlns:c16="http://schemas.microsoft.com/office/drawing/2014/chart" uri="{C3380CC4-5D6E-409C-BE32-E72D297353CC}">
              <c16:uniqueId val="{00000003-1A80-D547-A331-4215A7B1AAE8}"/>
            </c:ext>
          </c:extLst>
        </c:ser>
        <c:ser>
          <c:idx val="2"/>
          <c:order val="2"/>
          <c:tx>
            <c:strRef>
              <c:f>Tabelle1!$D$1</c:f>
              <c:strCache>
                <c:ptCount val="1"/>
                <c:pt idx="0">
                  <c:v>TV: Altgerät = Flat</c:v>
                </c:pt>
              </c:strCache>
            </c:strRef>
          </c:tx>
          <c:spPr>
            <a:ln w="28575" cap="rnd">
              <a:solidFill>
                <a:srgbClr val="E2B33F"/>
              </a:solidFill>
              <a:round/>
            </a:ln>
            <a:effectLst/>
          </c:spPr>
          <c:marker>
            <c:symbol val="circle"/>
            <c:size val="5"/>
            <c:spPr>
              <a:solidFill>
                <a:srgbClr val="E2B33F"/>
              </a:solidFill>
              <a:ln w="9525">
                <a:solidFill>
                  <a:srgbClr val="E2B33F"/>
                </a:solid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Tabelle1!$D$2:$D$10</c:f>
              <c:numCache>
                <c:formatCode>General</c:formatCode>
                <c:ptCount val="9"/>
                <c:pt idx="2">
                  <c:v>1</c:v>
                </c:pt>
                <c:pt idx="3">
                  <c:v>8.5</c:v>
                </c:pt>
                <c:pt idx="4">
                  <c:v>6</c:v>
                </c:pt>
                <c:pt idx="5">
                  <c:v>5.2</c:v>
                </c:pt>
                <c:pt idx="6">
                  <c:v>4.7</c:v>
                </c:pt>
                <c:pt idx="7">
                  <c:v>5.2</c:v>
                </c:pt>
                <c:pt idx="8">
                  <c:v>6</c:v>
                </c:pt>
              </c:numCache>
            </c:numRef>
          </c:val>
          <c:smooth val="0"/>
          <c:extLst>
            <c:ext xmlns:c16="http://schemas.microsoft.com/office/drawing/2014/chart" uri="{C3380CC4-5D6E-409C-BE32-E72D297353CC}">
              <c16:uniqueId val="{00000004-1A80-D547-A331-4215A7B1AAE8}"/>
            </c:ext>
          </c:extLst>
        </c:ser>
        <c:dLbls>
          <c:showLegendKey val="0"/>
          <c:showVal val="0"/>
          <c:showCatName val="0"/>
          <c:showSerName val="0"/>
          <c:showPercent val="0"/>
          <c:showBubbleSize val="0"/>
        </c:dLbls>
        <c:marker val="1"/>
        <c:smooth val="0"/>
        <c:axId val="528794672"/>
        <c:axId val="528795064"/>
      </c:lineChart>
      <c:catAx>
        <c:axId val="5287946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Befragungszeitpunkt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8795064"/>
        <c:crosses val="autoZero"/>
        <c:auto val="1"/>
        <c:lblAlgn val="ctr"/>
        <c:lblOffset val="100"/>
        <c:noMultiLvlLbl val="0"/>
      </c:catAx>
      <c:valAx>
        <c:axId val="528795064"/>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Durchschnittliche Lebensdauer </a:t>
                </a:r>
              </a:p>
              <a:p>
                <a:pPr>
                  <a:defRPr/>
                </a:pPr>
                <a:r>
                  <a:rPr lang="de-DE"/>
                  <a:t>(in Jahren)</a:t>
                </a:r>
              </a:p>
            </c:rich>
          </c:tx>
          <c:layout>
            <c:manualLayout>
              <c:xMode val="edge"/>
              <c:yMode val="edge"/>
              <c:x val="3.451303654353555E-3"/>
              <c:y val="0.1482371402147843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8794672"/>
        <c:crosses val="autoZero"/>
        <c:crossBetween val="between"/>
      </c:valAx>
      <c:spPr>
        <a:noFill/>
        <a:ln>
          <a:noFill/>
        </a:ln>
        <a:effectLst/>
      </c:spPr>
    </c:plotArea>
    <c:legend>
      <c:legendPos val="r"/>
      <c:layout>
        <c:manualLayout>
          <c:xMode val="edge"/>
          <c:yMode val="edge"/>
          <c:x val="0.68969869546055129"/>
          <c:y val="0.28455997572208103"/>
          <c:w val="0.30831452160946254"/>
          <c:h val="0.31524189019040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sz="1600">
          <a:latin typeface="PT Sans" panose="020B0503020203020204"/>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7057835424861"/>
          <c:y val="3.8453302596142436E-2"/>
          <c:w val="0.57186303234410718"/>
          <c:h val="0.76761716053661777"/>
        </c:manualLayout>
      </c:layout>
      <c:lineChart>
        <c:grouping val="standard"/>
        <c:varyColors val="0"/>
        <c:ser>
          <c:idx val="0"/>
          <c:order val="0"/>
          <c:tx>
            <c:strRef>
              <c:f>Tabelle1!$B$1</c:f>
              <c:strCache>
                <c:ptCount val="1"/>
                <c:pt idx="0">
                  <c:v>TV Geräte gesamt</c:v>
                </c:pt>
              </c:strCache>
            </c:strRef>
          </c:tx>
          <c:spPr>
            <a:ln w="28575" cap="rnd">
              <a:solidFill>
                <a:srgbClr val="FF9919"/>
              </a:solidFill>
              <a:round/>
            </a:ln>
            <a:effectLst/>
          </c:spPr>
          <c:marker>
            <c:symbol val="circle"/>
            <c:size val="5"/>
            <c:spPr>
              <a:solidFill>
                <a:srgbClr val="FF9919"/>
              </a:solidFill>
              <a:ln w="9525">
                <a:no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Tabelle1!$B$2:$B$10</c:f>
              <c:numCache>
                <c:formatCode>General</c:formatCode>
                <c:ptCount val="9"/>
                <c:pt idx="0">
                  <c:v>10.5</c:v>
                </c:pt>
                <c:pt idx="1">
                  <c:v>11</c:v>
                </c:pt>
                <c:pt idx="2">
                  <c:v>10.5</c:v>
                </c:pt>
                <c:pt idx="3">
                  <c:v>8.8000000000000007</c:v>
                </c:pt>
                <c:pt idx="4">
                  <c:v>9.1999999999999993</c:v>
                </c:pt>
                <c:pt idx="5">
                  <c:v>9.1999999999999993</c:v>
                </c:pt>
                <c:pt idx="6">
                  <c:v>9.5</c:v>
                </c:pt>
                <c:pt idx="7">
                  <c:v>9.5</c:v>
                </c:pt>
                <c:pt idx="8">
                  <c:v>9.4</c:v>
                </c:pt>
              </c:numCache>
            </c:numRef>
          </c:val>
          <c:smooth val="0"/>
          <c:extLst>
            <c:ext xmlns:c16="http://schemas.microsoft.com/office/drawing/2014/chart" uri="{C3380CC4-5D6E-409C-BE32-E72D297353CC}">
              <c16:uniqueId val="{00000000-01D8-1347-9D66-EC805AD4592F}"/>
            </c:ext>
          </c:extLst>
        </c:ser>
        <c:ser>
          <c:idx val="1"/>
          <c:order val="1"/>
          <c:tx>
            <c:strRef>
              <c:f>Tabelle1!$C$1</c:f>
              <c:strCache>
                <c:ptCount val="1"/>
                <c:pt idx="0">
                  <c:v>TV: Altgerät = Röhre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9525">
                  <a:solidFill>
                    <a:schemeClr val="accent2"/>
                  </a:solidFill>
                </a:ln>
                <a:effectLst/>
              </c:spPr>
            </c:marker>
            <c:bubble3D val="0"/>
            <c:spPr>
              <a:ln w="28575" cap="rnd">
                <a:solidFill>
                  <a:srgbClr val="838383"/>
                </a:solidFill>
                <a:round/>
              </a:ln>
              <a:effectLst/>
            </c:spPr>
            <c:extLst>
              <c:ext xmlns:c16="http://schemas.microsoft.com/office/drawing/2014/chart" uri="{C3380CC4-5D6E-409C-BE32-E72D297353CC}">
                <c16:uniqueId val="{00000002-01D8-1347-9D66-EC805AD4592F}"/>
              </c:ext>
            </c:extLst>
          </c:dPt>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Tabelle1!$C$2:$C$10</c:f>
              <c:numCache>
                <c:formatCode>General</c:formatCode>
                <c:ptCount val="9"/>
                <c:pt idx="1">
                  <c:v>11</c:v>
                </c:pt>
                <c:pt idx="2">
                  <c:v>10.5</c:v>
                </c:pt>
                <c:pt idx="3">
                  <c:v>9</c:v>
                </c:pt>
                <c:pt idx="4">
                  <c:v>9.8000000000000007</c:v>
                </c:pt>
                <c:pt idx="5">
                  <c:v>10</c:v>
                </c:pt>
                <c:pt idx="6">
                  <c:v>10.8</c:v>
                </c:pt>
                <c:pt idx="7">
                  <c:v>11.2</c:v>
                </c:pt>
                <c:pt idx="8">
                  <c:v>11.8</c:v>
                </c:pt>
              </c:numCache>
            </c:numRef>
          </c:val>
          <c:smooth val="0"/>
          <c:extLst>
            <c:ext xmlns:c16="http://schemas.microsoft.com/office/drawing/2014/chart" uri="{C3380CC4-5D6E-409C-BE32-E72D297353CC}">
              <c16:uniqueId val="{00000003-01D8-1347-9D66-EC805AD4592F}"/>
            </c:ext>
          </c:extLst>
        </c:ser>
        <c:ser>
          <c:idx val="2"/>
          <c:order val="2"/>
          <c:tx>
            <c:strRef>
              <c:f>Tabelle1!$D$1</c:f>
              <c:strCache>
                <c:ptCount val="1"/>
                <c:pt idx="0">
                  <c:v>TV: Altgerät = Flat</c:v>
                </c:pt>
              </c:strCache>
            </c:strRef>
          </c:tx>
          <c:spPr>
            <a:ln w="28575" cap="rnd">
              <a:solidFill>
                <a:srgbClr val="E2B33F"/>
              </a:solidFill>
              <a:round/>
            </a:ln>
            <a:effectLst/>
          </c:spPr>
          <c:marker>
            <c:symbol val="circle"/>
            <c:size val="5"/>
            <c:spPr>
              <a:solidFill>
                <a:srgbClr val="E2B33F"/>
              </a:solidFill>
              <a:ln w="9525">
                <a:solidFill>
                  <a:srgbClr val="E2B33F"/>
                </a:solid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Tabelle1!$D$2:$D$10</c:f>
              <c:numCache>
                <c:formatCode>General</c:formatCode>
                <c:ptCount val="9"/>
                <c:pt idx="1">
                  <c:v>3.2</c:v>
                </c:pt>
                <c:pt idx="2">
                  <c:v>2.5</c:v>
                </c:pt>
                <c:pt idx="3">
                  <c:v>5.2</c:v>
                </c:pt>
                <c:pt idx="4">
                  <c:v>3.9</c:v>
                </c:pt>
                <c:pt idx="5">
                  <c:v>4.3</c:v>
                </c:pt>
                <c:pt idx="6">
                  <c:v>4.2</c:v>
                </c:pt>
                <c:pt idx="7">
                  <c:v>4.3</c:v>
                </c:pt>
                <c:pt idx="8">
                  <c:v>5.5</c:v>
                </c:pt>
              </c:numCache>
            </c:numRef>
          </c:val>
          <c:smooth val="0"/>
          <c:extLst>
            <c:ext xmlns:c16="http://schemas.microsoft.com/office/drawing/2014/chart" uri="{C3380CC4-5D6E-409C-BE32-E72D297353CC}">
              <c16:uniqueId val="{00000004-01D8-1347-9D66-EC805AD4592F}"/>
            </c:ext>
          </c:extLst>
        </c:ser>
        <c:dLbls>
          <c:showLegendKey val="0"/>
          <c:showVal val="0"/>
          <c:showCatName val="0"/>
          <c:showSerName val="0"/>
          <c:showPercent val="0"/>
          <c:showBubbleSize val="0"/>
        </c:dLbls>
        <c:marker val="1"/>
        <c:smooth val="0"/>
        <c:axId val="528795848"/>
        <c:axId val="528796240"/>
      </c:lineChart>
      <c:catAx>
        <c:axId val="5287958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Befragungszeitpunkt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8796240"/>
        <c:crosses val="autoZero"/>
        <c:auto val="1"/>
        <c:lblAlgn val="ctr"/>
        <c:lblOffset val="100"/>
        <c:noMultiLvlLbl val="0"/>
      </c:catAx>
      <c:valAx>
        <c:axId val="528796240"/>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Durchschnittliche Erst-Nutzungsdauer </a:t>
                </a:r>
              </a:p>
              <a:p>
                <a:pPr>
                  <a:defRPr/>
                </a:pPr>
                <a:r>
                  <a:rPr lang="de-DE"/>
                  <a:t>(in Jahren)</a:t>
                </a:r>
              </a:p>
            </c:rich>
          </c:tx>
          <c:layout>
            <c:manualLayout>
              <c:xMode val="edge"/>
              <c:yMode val="edge"/>
              <c:x val="0"/>
              <c:y val="5.220649399136820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8795848"/>
        <c:crosses val="autoZero"/>
        <c:crossBetween val="between"/>
      </c:valAx>
      <c:spPr>
        <a:noFill/>
        <a:ln>
          <a:noFill/>
        </a:ln>
        <a:effectLst/>
      </c:spPr>
    </c:plotArea>
    <c:legend>
      <c:legendPos val="r"/>
      <c:layout>
        <c:manualLayout>
          <c:xMode val="edge"/>
          <c:yMode val="edge"/>
          <c:x val="0.68969871699905139"/>
          <c:y val="0.24136954252732637"/>
          <c:w val="0.30831452160946254"/>
          <c:h val="0.31524189019040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sz="1600">
          <a:latin typeface="PT Sans" panose="020B0503020203020204"/>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3695018144725"/>
          <c:y val="9.5255167613284938E-2"/>
          <c:w val="0.84541332687004256"/>
          <c:h val="0.62644895773819476"/>
        </c:manualLayout>
      </c:layout>
      <c:barChart>
        <c:barDir val="col"/>
        <c:grouping val="clustered"/>
        <c:varyColors val="0"/>
        <c:ser>
          <c:idx val="0"/>
          <c:order val="0"/>
          <c:tx>
            <c:strRef>
              <c:f>Tabelle1!$B$1</c:f>
              <c:strCache>
                <c:ptCount val="1"/>
                <c:pt idx="0">
                  <c:v>DatenreiheAnteil der Materialien </c:v>
                </c:pt>
              </c:strCache>
            </c:strRef>
          </c:tx>
          <c:spPr>
            <a:solidFill>
              <a:srgbClr val="FF991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PT Sans" panose="020B0503020203020204"/>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Eisen-Metall</c:v>
                </c:pt>
                <c:pt idx="1">
                  <c:v>Nicht-Eisen-Metall</c:v>
                </c:pt>
                <c:pt idx="2">
                  <c:v>Kunststoffe</c:v>
                </c:pt>
                <c:pt idx="3">
                  <c:v>Glas</c:v>
                </c:pt>
                <c:pt idx="4">
                  <c:v>Elektronik</c:v>
                </c:pt>
                <c:pt idx="5">
                  <c:v>Andere Materialien</c:v>
                </c:pt>
              </c:strCache>
            </c:strRef>
          </c:cat>
          <c:val>
            <c:numRef>
              <c:f>Tabelle1!$B$2:$B$7</c:f>
              <c:numCache>
                <c:formatCode>0%</c:formatCode>
                <c:ptCount val="6"/>
                <c:pt idx="0">
                  <c:v>0.36</c:v>
                </c:pt>
                <c:pt idx="1">
                  <c:v>0.21</c:v>
                </c:pt>
                <c:pt idx="2">
                  <c:v>0.19</c:v>
                </c:pt>
                <c:pt idx="3">
                  <c:v>0.1</c:v>
                </c:pt>
                <c:pt idx="4">
                  <c:v>0.04</c:v>
                </c:pt>
                <c:pt idx="5">
                  <c:v>0.1</c:v>
                </c:pt>
              </c:numCache>
            </c:numRef>
          </c:val>
          <c:extLst>
            <c:ext xmlns:c16="http://schemas.microsoft.com/office/drawing/2014/chart" uri="{C3380CC4-5D6E-409C-BE32-E72D297353CC}">
              <c16:uniqueId val="{00000000-926F-AB4B-A4C2-FE6717BFDAD6}"/>
            </c:ext>
          </c:extLst>
        </c:ser>
        <c:dLbls>
          <c:dLblPos val="outEnd"/>
          <c:showLegendKey val="0"/>
          <c:showVal val="1"/>
          <c:showCatName val="0"/>
          <c:showSerName val="0"/>
          <c:showPercent val="0"/>
          <c:showBubbleSize val="0"/>
        </c:dLbls>
        <c:gapWidth val="60"/>
        <c:overlap val="-50"/>
        <c:axId val="528797024"/>
        <c:axId val="528797416"/>
      </c:barChart>
      <c:catAx>
        <c:axId val="52879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T Sans" panose="020B0503020203020204"/>
                <a:ea typeface="+mn-ea"/>
                <a:cs typeface="+mn-cs"/>
              </a:defRPr>
            </a:pPr>
            <a:endParaRPr lang="de-DE"/>
          </a:p>
        </c:txPr>
        <c:crossAx val="528797416"/>
        <c:crosses val="autoZero"/>
        <c:auto val="1"/>
        <c:lblAlgn val="ctr"/>
        <c:lblOffset val="100"/>
        <c:noMultiLvlLbl val="0"/>
      </c:catAx>
      <c:valAx>
        <c:axId val="528797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sz="1600"/>
                  <a:t>Anteil der Materialien</a:t>
                </a:r>
              </a:p>
            </c:rich>
          </c:tx>
          <c:layout>
            <c:manualLayout>
              <c:xMode val="edge"/>
              <c:yMode val="edge"/>
              <c:x val="1.0379638338245482E-2"/>
              <c:y val="0.1914010454608210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T Sans" panose="020B0503020203020204"/>
                <a:ea typeface="+mn-ea"/>
                <a:cs typeface="+mn-cs"/>
              </a:defRPr>
            </a:pPr>
            <a:endParaRPr lang="de-DE"/>
          </a:p>
        </c:txPr>
        <c:crossAx val="5287970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PT Sans" panose="020B0503020203020204"/>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25327820248651"/>
          <c:y val="3.3258742686649946E-2"/>
          <c:w val="0.51023819776306834"/>
          <c:h val="0.93993352270540786"/>
        </c:manualLayout>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PT Sans" panose="020B0503020203020204" pitchFamily="34" charset="0"/>
                    <a:ea typeface="PT Sans" panose="020B0503020203020204" pitchFamily="34"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Ich kaufe mir jährlich mehrere Geräte</c:v>
                </c:pt>
                <c:pt idx="1">
                  <c:v>Jedes Jahr ein neues Gerät</c:v>
                </c:pt>
                <c:pt idx="2">
                  <c:v>Alle 1-2 Jahre</c:v>
                </c:pt>
                <c:pt idx="3">
                  <c:v>Alle 2-4 Jahre</c:v>
                </c:pt>
                <c:pt idx="4">
                  <c:v>Alle 4-6 Jahre</c:v>
                </c:pt>
                <c:pt idx="5">
                  <c:v>Alle 6+ Jahre</c:v>
                </c:pt>
                <c:pt idx="6">
                  <c:v>Ich nutze noch mein erstes Handy</c:v>
                </c:pt>
                <c:pt idx="7">
                  <c:v>Sonstiges</c:v>
                </c:pt>
              </c:strCache>
            </c:strRef>
          </c:cat>
          <c:val>
            <c:numRef>
              <c:f>Tabelle1!$B$2:$B$9</c:f>
              <c:numCache>
                <c:formatCode>0.00%</c:formatCode>
                <c:ptCount val="8"/>
                <c:pt idx="0">
                  <c:v>3.9199999999999999E-2</c:v>
                </c:pt>
                <c:pt idx="1">
                  <c:v>8.9499999999999996E-2</c:v>
                </c:pt>
                <c:pt idx="2">
                  <c:v>0.312</c:v>
                </c:pt>
                <c:pt idx="3">
                  <c:v>0.4168</c:v>
                </c:pt>
                <c:pt idx="4">
                  <c:v>7.8100000000000003E-2</c:v>
                </c:pt>
                <c:pt idx="5">
                  <c:v>2.76E-2</c:v>
                </c:pt>
                <c:pt idx="6">
                  <c:v>2.76E-2</c:v>
                </c:pt>
                <c:pt idx="7">
                  <c:v>9.1999999999999998E-3</c:v>
                </c:pt>
              </c:numCache>
            </c:numRef>
          </c:val>
          <c:extLst>
            <c:ext xmlns:c16="http://schemas.microsoft.com/office/drawing/2014/chart" uri="{C3380CC4-5D6E-409C-BE32-E72D297353CC}">
              <c16:uniqueId val="{00000000-6C47-624F-BFDA-C8A87185AB61}"/>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Tabelle1!$A$2:$A$9</c:f>
              <c:strCache>
                <c:ptCount val="8"/>
                <c:pt idx="0">
                  <c:v>Ich kaufe mir jährlich mehrere Geräte</c:v>
                </c:pt>
                <c:pt idx="1">
                  <c:v>Jedes Jahr ein neues Gerät</c:v>
                </c:pt>
                <c:pt idx="2">
                  <c:v>Alle 1-2 Jahre</c:v>
                </c:pt>
                <c:pt idx="3">
                  <c:v>Alle 2-4 Jahre</c:v>
                </c:pt>
                <c:pt idx="4">
                  <c:v>Alle 4-6 Jahre</c:v>
                </c:pt>
                <c:pt idx="5">
                  <c:v>Alle 6+ Jahre</c:v>
                </c:pt>
                <c:pt idx="6">
                  <c:v>Ich nutze noch mein erstes Handy</c:v>
                </c:pt>
                <c:pt idx="7">
                  <c:v>Sonstiges</c:v>
                </c:pt>
              </c:strCache>
            </c:strRef>
          </c:cat>
          <c:val>
            <c:numRef>
              <c:f>Tabelle1!$C$2:$C$9</c:f>
              <c:numCache>
                <c:formatCode>General</c:formatCode>
                <c:ptCount val="8"/>
              </c:numCache>
            </c:numRef>
          </c:val>
          <c:extLst>
            <c:ext xmlns:c16="http://schemas.microsoft.com/office/drawing/2014/chart" uri="{C3380CC4-5D6E-409C-BE32-E72D297353CC}">
              <c16:uniqueId val="{00000001-6C47-624F-BFDA-C8A87185AB61}"/>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Tabelle1!$A$2:$A$9</c:f>
              <c:strCache>
                <c:ptCount val="8"/>
                <c:pt idx="0">
                  <c:v>Ich kaufe mir jährlich mehrere Geräte</c:v>
                </c:pt>
                <c:pt idx="1">
                  <c:v>Jedes Jahr ein neues Gerät</c:v>
                </c:pt>
                <c:pt idx="2">
                  <c:v>Alle 1-2 Jahre</c:v>
                </c:pt>
                <c:pt idx="3">
                  <c:v>Alle 2-4 Jahre</c:v>
                </c:pt>
                <c:pt idx="4">
                  <c:v>Alle 4-6 Jahre</c:v>
                </c:pt>
                <c:pt idx="5">
                  <c:v>Alle 6+ Jahre</c:v>
                </c:pt>
                <c:pt idx="6">
                  <c:v>Ich nutze noch mein erstes Handy</c:v>
                </c:pt>
                <c:pt idx="7">
                  <c:v>Sonstiges</c:v>
                </c:pt>
              </c:strCache>
            </c:strRef>
          </c:cat>
          <c:val>
            <c:numRef>
              <c:f>Tabelle1!$D$2:$D$9</c:f>
              <c:numCache>
                <c:formatCode>General</c:formatCode>
                <c:ptCount val="8"/>
              </c:numCache>
            </c:numRef>
          </c:val>
          <c:extLst>
            <c:ext xmlns:c16="http://schemas.microsoft.com/office/drawing/2014/chart" uri="{C3380CC4-5D6E-409C-BE32-E72D297353CC}">
              <c16:uniqueId val="{00000002-6C47-624F-BFDA-C8A87185AB61}"/>
            </c:ext>
          </c:extLst>
        </c:ser>
        <c:dLbls>
          <c:showLegendKey val="0"/>
          <c:showVal val="0"/>
          <c:showCatName val="0"/>
          <c:showSerName val="0"/>
          <c:showPercent val="0"/>
          <c:showBubbleSize val="0"/>
        </c:dLbls>
        <c:gapWidth val="100"/>
        <c:overlap val="100"/>
        <c:axId val="529643224"/>
        <c:axId val="529643616"/>
      </c:barChart>
      <c:catAx>
        <c:axId val="529643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PT Sans" panose="020B0503020203020204" pitchFamily="34" charset="0"/>
                <a:ea typeface="PT Sans" panose="020B0503020203020204" pitchFamily="34" charset="0"/>
                <a:cs typeface="+mn-cs"/>
              </a:defRPr>
            </a:pPr>
            <a:endParaRPr lang="de-DE"/>
          </a:p>
        </c:txPr>
        <c:crossAx val="529643616"/>
        <c:crosses val="autoZero"/>
        <c:auto val="1"/>
        <c:lblAlgn val="ctr"/>
        <c:lblOffset val="100"/>
        <c:noMultiLvlLbl val="0"/>
      </c:catAx>
      <c:valAx>
        <c:axId val="529643616"/>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29643224"/>
        <c:crosses val="max"/>
        <c:crossBetween val="between"/>
      </c:valAx>
      <c:spPr>
        <a:noFill/>
        <a:ln>
          <a:noFill/>
        </a:ln>
        <a:effectLst/>
      </c:spPr>
    </c:plotArea>
    <c:plotVisOnly val="1"/>
    <c:dispBlanksAs val="gap"/>
    <c:showDLblsOverMax val="0"/>
  </c:chart>
  <c:spPr>
    <a:noFill/>
    <a:ln>
      <a:noFill/>
    </a:ln>
    <a:effectLst/>
  </c:spPr>
  <c:txPr>
    <a:bodyPr/>
    <a:lstStyle/>
    <a:p>
      <a:pPr>
        <a:defRPr sz="1800">
          <a:latin typeface="PT Sans" panose="020B0503020203020204" pitchFamily="34" charset="0"/>
          <a:ea typeface="PT Sans" panose="020B0503020203020204"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0294524378049"/>
          <c:y val="4.4799323771380621E-2"/>
          <c:w val="0.54485754385582552"/>
          <c:h val="0.78557616030992716"/>
        </c:manualLayout>
      </c:layout>
      <c:lineChart>
        <c:grouping val="standard"/>
        <c:varyColors val="0"/>
        <c:ser>
          <c:idx val="0"/>
          <c:order val="0"/>
          <c:tx>
            <c:strRef>
              <c:f>Tabelle1!$B$1</c:f>
              <c:strCache>
                <c:ptCount val="1"/>
                <c:pt idx="0">
                  <c:v>Das alte Gerät ging kaputt</c:v>
                </c:pt>
              </c:strCache>
            </c:strRef>
          </c:tx>
          <c:spPr>
            <a:ln w="28575" cap="rnd">
              <a:solidFill>
                <a:srgbClr val="FF9919"/>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PT Sans" panose="020B0503020203020204"/>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2004</c:v>
                </c:pt>
                <c:pt idx="1">
                  <c:v>2008</c:v>
                </c:pt>
                <c:pt idx="2">
                  <c:v>2012/2013</c:v>
                </c:pt>
              </c:strCache>
            </c:strRef>
          </c:cat>
          <c:val>
            <c:numRef>
              <c:f>Tabelle1!$B$2:$B$4</c:f>
              <c:numCache>
                <c:formatCode>General</c:formatCode>
                <c:ptCount val="3"/>
                <c:pt idx="0">
                  <c:v>57.6</c:v>
                </c:pt>
                <c:pt idx="1">
                  <c:v>61.2</c:v>
                </c:pt>
                <c:pt idx="2">
                  <c:v>55.6</c:v>
                </c:pt>
              </c:numCache>
            </c:numRef>
          </c:val>
          <c:smooth val="0"/>
          <c:extLst>
            <c:ext xmlns:c16="http://schemas.microsoft.com/office/drawing/2014/chart" uri="{C3380CC4-5D6E-409C-BE32-E72D297353CC}">
              <c16:uniqueId val="{00000000-FC81-4C40-8420-59F7D04E9025}"/>
            </c:ext>
          </c:extLst>
        </c:ser>
        <c:ser>
          <c:idx val="1"/>
          <c:order val="1"/>
          <c:tx>
            <c:strRef>
              <c:f>Tabelle1!$C$1</c:f>
              <c:strCache>
                <c:ptCount val="1"/>
                <c:pt idx="0">
                  <c:v>Das alte Gerät war fehlerhaft/unzuverlässig</c:v>
                </c:pt>
              </c:strCache>
            </c:strRef>
          </c:tx>
          <c:spPr>
            <a:ln w="28575" cap="rnd">
              <a:solidFill>
                <a:schemeClr val="accent2"/>
              </a:solidFill>
              <a:round/>
            </a:ln>
            <a:effectLst/>
          </c:spPr>
          <c:marker>
            <c:symbol val="none"/>
          </c:marker>
          <c:dPt>
            <c:idx val="2"/>
            <c:marker>
              <c:symbol val="none"/>
            </c:marker>
            <c:bubble3D val="0"/>
            <c:spPr>
              <a:ln w="28575" cap="rnd">
                <a:solidFill>
                  <a:srgbClr val="838383"/>
                </a:solidFill>
                <a:round/>
              </a:ln>
              <a:effectLst/>
            </c:spPr>
            <c:extLst>
              <c:ext xmlns:c16="http://schemas.microsoft.com/office/drawing/2014/chart" uri="{C3380CC4-5D6E-409C-BE32-E72D297353CC}">
                <c16:uniqueId val="{00000002-FC81-4C40-8420-59F7D04E9025}"/>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PT Sans" panose="020B0503020203020204"/>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2004</c:v>
                </c:pt>
                <c:pt idx="1">
                  <c:v>2008</c:v>
                </c:pt>
                <c:pt idx="2">
                  <c:v>2012/2013</c:v>
                </c:pt>
              </c:strCache>
            </c:strRef>
          </c:cat>
          <c:val>
            <c:numRef>
              <c:f>Tabelle1!$C$2:$C$4</c:f>
              <c:numCache>
                <c:formatCode>General</c:formatCode>
                <c:ptCount val="3"/>
                <c:pt idx="0">
                  <c:v>16.8</c:v>
                </c:pt>
                <c:pt idx="1">
                  <c:v>15.9</c:v>
                </c:pt>
                <c:pt idx="2">
                  <c:v>13.9</c:v>
                </c:pt>
              </c:numCache>
            </c:numRef>
          </c:val>
          <c:smooth val="0"/>
          <c:extLst>
            <c:ext xmlns:c16="http://schemas.microsoft.com/office/drawing/2014/chart" uri="{C3380CC4-5D6E-409C-BE32-E72D297353CC}">
              <c16:uniqueId val="{00000003-FC81-4C40-8420-59F7D04E9025}"/>
            </c:ext>
          </c:extLst>
        </c:ser>
        <c:ser>
          <c:idx val="2"/>
          <c:order val="2"/>
          <c:tx>
            <c:strRef>
              <c:f>Tabelle1!$D$1</c:f>
              <c:strCache>
                <c:ptCount val="1"/>
                <c:pt idx="0">
                  <c:v>Das alte Gerät funktionierte zwar noch, ich/wir wollte aber ein besseres Gerät</c:v>
                </c:pt>
              </c:strCache>
            </c:strRef>
          </c:tx>
          <c:spPr>
            <a:ln w="28575" cap="rnd">
              <a:solidFill>
                <a:srgbClr val="E2B33F"/>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PT Sans" panose="020B0503020203020204"/>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2004</c:v>
                </c:pt>
                <c:pt idx="1">
                  <c:v>2008</c:v>
                </c:pt>
                <c:pt idx="2">
                  <c:v>2012/2013</c:v>
                </c:pt>
              </c:strCache>
            </c:strRef>
          </c:cat>
          <c:val>
            <c:numRef>
              <c:f>Tabelle1!$D$2:$D$4</c:f>
              <c:numCache>
                <c:formatCode>General</c:formatCode>
                <c:ptCount val="3"/>
                <c:pt idx="0">
                  <c:v>25.6</c:v>
                </c:pt>
                <c:pt idx="1">
                  <c:v>22.9</c:v>
                </c:pt>
                <c:pt idx="2">
                  <c:v>30.5</c:v>
                </c:pt>
              </c:numCache>
            </c:numRef>
          </c:val>
          <c:smooth val="0"/>
          <c:extLst>
            <c:ext xmlns:c16="http://schemas.microsoft.com/office/drawing/2014/chart" uri="{C3380CC4-5D6E-409C-BE32-E72D297353CC}">
              <c16:uniqueId val="{00000004-FC81-4C40-8420-59F7D04E9025}"/>
            </c:ext>
          </c:extLst>
        </c:ser>
        <c:dLbls>
          <c:dLblPos val="t"/>
          <c:showLegendKey val="0"/>
          <c:showVal val="1"/>
          <c:showCatName val="0"/>
          <c:showSerName val="0"/>
          <c:showPercent val="0"/>
          <c:showBubbleSize val="0"/>
        </c:dLbls>
        <c:smooth val="0"/>
        <c:axId val="529644008"/>
        <c:axId val="529646752"/>
      </c:lineChart>
      <c:catAx>
        <c:axId val="5296440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Jahre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9646752"/>
        <c:crosses val="autoZero"/>
        <c:auto val="1"/>
        <c:lblAlgn val="ctr"/>
        <c:lblOffset val="100"/>
        <c:noMultiLvlLbl val="0"/>
      </c:catAx>
      <c:valAx>
        <c:axId val="52964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Anteil (%) der ausgetauschten Geräte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9644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sz="1600">
          <a:latin typeface="PT Sans" panose="020B0503020203020204"/>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7057835424861"/>
          <c:y val="3.8453302596142436E-2"/>
          <c:w val="0.57186303234410718"/>
          <c:h val="0.76761716053661777"/>
        </c:manualLayout>
      </c:layout>
      <c:lineChart>
        <c:grouping val="standard"/>
        <c:varyColors val="0"/>
        <c:ser>
          <c:idx val="0"/>
          <c:order val="0"/>
          <c:tx>
            <c:strRef>
              <c:f>Tabelle1!$B$1</c:f>
              <c:strCache>
                <c:ptCount val="1"/>
                <c:pt idx="0">
                  <c:v>TV Geräte gesamt</c:v>
                </c:pt>
              </c:strCache>
            </c:strRef>
          </c:tx>
          <c:spPr>
            <a:ln w="28575" cap="rnd">
              <a:solidFill>
                <a:srgbClr val="FF9919"/>
              </a:solidFill>
              <a:round/>
            </a:ln>
            <a:effectLst/>
          </c:spPr>
          <c:marker>
            <c:symbol val="circle"/>
            <c:size val="5"/>
            <c:spPr>
              <a:solidFill>
                <a:srgbClr val="FF9919"/>
              </a:solidFill>
              <a:ln w="9525">
                <a:no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Tabelle1!$B$2:$B$10</c:f>
              <c:numCache>
                <c:formatCode>General</c:formatCode>
                <c:ptCount val="9"/>
                <c:pt idx="0">
                  <c:v>11.5</c:v>
                </c:pt>
                <c:pt idx="1">
                  <c:v>11</c:v>
                </c:pt>
                <c:pt idx="2">
                  <c:v>11.5</c:v>
                </c:pt>
                <c:pt idx="3">
                  <c:v>11</c:v>
                </c:pt>
                <c:pt idx="4">
                  <c:v>11.7</c:v>
                </c:pt>
                <c:pt idx="5">
                  <c:v>11.5</c:v>
                </c:pt>
                <c:pt idx="6">
                  <c:v>12</c:v>
                </c:pt>
                <c:pt idx="7">
                  <c:v>12.5</c:v>
                </c:pt>
                <c:pt idx="8">
                  <c:v>12.5</c:v>
                </c:pt>
              </c:numCache>
            </c:numRef>
          </c:val>
          <c:smooth val="0"/>
          <c:extLst>
            <c:ext xmlns:c16="http://schemas.microsoft.com/office/drawing/2014/chart" uri="{C3380CC4-5D6E-409C-BE32-E72D297353CC}">
              <c16:uniqueId val="{00000000-6FEE-674C-BFD5-E90175995DE1}"/>
            </c:ext>
          </c:extLst>
        </c:ser>
        <c:ser>
          <c:idx val="1"/>
          <c:order val="1"/>
          <c:tx>
            <c:strRef>
              <c:f>Tabelle1!$C$1</c:f>
              <c:strCache>
                <c:ptCount val="1"/>
                <c:pt idx="0">
                  <c:v>TV: Altgerät = Röhre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9525">
                  <a:solidFill>
                    <a:schemeClr val="accent2"/>
                  </a:solidFill>
                </a:ln>
                <a:effectLst/>
              </c:spPr>
            </c:marker>
            <c:bubble3D val="0"/>
            <c:spPr>
              <a:ln w="28575" cap="rnd">
                <a:solidFill>
                  <a:srgbClr val="838383"/>
                </a:solidFill>
                <a:round/>
              </a:ln>
              <a:effectLst/>
            </c:spPr>
            <c:extLst>
              <c:ext xmlns:c16="http://schemas.microsoft.com/office/drawing/2014/chart" uri="{C3380CC4-5D6E-409C-BE32-E72D297353CC}">
                <c16:uniqueId val="{00000002-6FEE-674C-BFD5-E90175995DE1}"/>
              </c:ext>
            </c:extLst>
          </c:dPt>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Tabelle1!$C$2:$C$10</c:f>
              <c:numCache>
                <c:formatCode>General</c:formatCode>
                <c:ptCount val="9"/>
                <c:pt idx="1">
                  <c:v>11</c:v>
                </c:pt>
                <c:pt idx="2">
                  <c:v>11.5</c:v>
                </c:pt>
                <c:pt idx="3">
                  <c:v>11</c:v>
                </c:pt>
                <c:pt idx="4">
                  <c:v>11.5</c:v>
                </c:pt>
                <c:pt idx="5">
                  <c:v>11</c:v>
                </c:pt>
                <c:pt idx="6">
                  <c:v>11.5</c:v>
                </c:pt>
                <c:pt idx="7">
                  <c:v>11.4</c:v>
                </c:pt>
                <c:pt idx="8">
                  <c:v>10.9</c:v>
                </c:pt>
              </c:numCache>
            </c:numRef>
          </c:val>
          <c:smooth val="0"/>
          <c:extLst>
            <c:ext xmlns:c16="http://schemas.microsoft.com/office/drawing/2014/chart" uri="{C3380CC4-5D6E-409C-BE32-E72D297353CC}">
              <c16:uniqueId val="{00000003-6FEE-674C-BFD5-E90175995DE1}"/>
            </c:ext>
          </c:extLst>
        </c:ser>
        <c:ser>
          <c:idx val="2"/>
          <c:order val="2"/>
          <c:tx>
            <c:strRef>
              <c:f>Tabelle1!$D$1</c:f>
              <c:strCache>
                <c:ptCount val="1"/>
                <c:pt idx="0">
                  <c:v>TV: Altgerät = Flat</c:v>
                </c:pt>
              </c:strCache>
            </c:strRef>
          </c:tx>
          <c:spPr>
            <a:ln w="28575" cap="rnd">
              <a:solidFill>
                <a:srgbClr val="E2B33F"/>
              </a:solidFill>
              <a:round/>
            </a:ln>
            <a:effectLst/>
          </c:spPr>
          <c:marker>
            <c:symbol val="circle"/>
            <c:size val="5"/>
            <c:spPr>
              <a:solidFill>
                <a:srgbClr val="E2B33F"/>
              </a:solidFill>
              <a:ln w="9525">
                <a:solidFill>
                  <a:srgbClr val="E2B33F"/>
                </a:solid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Tabelle1!$D$2:$D$10</c:f>
              <c:numCache>
                <c:formatCode>General</c:formatCode>
                <c:ptCount val="9"/>
                <c:pt idx="2">
                  <c:v>1</c:v>
                </c:pt>
                <c:pt idx="3">
                  <c:v>8.5</c:v>
                </c:pt>
                <c:pt idx="4">
                  <c:v>6</c:v>
                </c:pt>
                <c:pt idx="5">
                  <c:v>5.2</c:v>
                </c:pt>
                <c:pt idx="6">
                  <c:v>4.7</c:v>
                </c:pt>
                <c:pt idx="7">
                  <c:v>5.2</c:v>
                </c:pt>
                <c:pt idx="8">
                  <c:v>6</c:v>
                </c:pt>
              </c:numCache>
            </c:numRef>
          </c:val>
          <c:smooth val="0"/>
          <c:extLst>
            <c:ext xmlns:c16="http://schemas.microsoft.com/office/drawing/2014/chart" uri="{C3380CC4-5D6E-409C-BE32-E72D297353CC}">
              <c16:uniqueId val="{00000004-6FEE-674C-BFD5-E90175995DE1}"/>
            </c:ext>
          </c:extLst>
        </c:ser>
        <c:dLbls>
          <c:showLegendKey val="0"/>
          <c:showVal val="0"/>
          <c:showCatName val="0"/>
          <c:showSerName val="0"/>
          <c:showPercent val="0"/>
          <c:showBubbleSize val="0"/>
        </c:dLbls>
        <c:marker val="1"/>
        <c:smooth val="0"/>
        <c:axId val="529646360"/>
        <c:axId val="533151216"/>
      </c:lineChart>
      <c:catAx>
        <c:axId val="5296463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Befragungszeitpunkt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33151216"/>
        <c:crosses val="autoZero"/>
        <c:auto val="1"/>
        <c:lblAlgn val="ctr"/>
        <c:lblOffset val="100"/>
        <c:noMultiLvlLbl val="0"/>
      </c:catAx>
      <c:valAx>
        <c:axId val="533151216"/>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Durchschnittliche Lebensdauer </a:t>
                </a:r>
              </a:p>
              <a:p>
                <a:pPr>
                  <a:defRPr/>
                </a:pPr>
                <a:r>
                  <a:rPr lang="de-DE"/>
                  <a:t>(in Jahren)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9646360"/>
        <c:crosses val="autoZero"/>
        <c:crossBetween val="between"/>
      </c:valAx>
      <c:spPr>
        <a:noFill/>
        <a:ln>
          <a:noFill/>
        </a:ln>
        <a:effectLst/>
      </c:spPr>
    </c:plotArea>
    <c:legend>
      <c:legendPos val="r"/>
      <c:layout>
        <c:manualLayout>
          <c:xMode val="edge"/>
          <c:yMode val="edge"/>
          <c:x val="0.68969869546055129"/>
          <c:y val="0.28455997572208103"/>
          <c:w val="0.30831452160946254"/>
          <c:h val="0.31524189019040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sz="1600">
          <a:latin typeface="PT Sans" panose="020B0503020203020204"/>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7057835424861"/>
          <c:y val="3.8453302596142436E-2"/>
          <c:w val="0.57186303234410718"/>
          <c:h val="0.76761716053661777"/>
        </c:manualLayout>
      </c:layout>
      <c:lineChart>
        <c:grouping val="standard"/>
        <c:varyColors val="0"/>
        <c:ser>
          <c:idx val="0"/>
          <c:order val="0"/>
          <c:tx>
            <c:strRef>
              <c:f>Tabelle1!$B$1</c:f>
              <c:strCache>
                <c:ptCount val="1"/>
                <c:pt idx="0">
                  <c:v>TV Geräte gesamt</c:v>
                </c:pt>
              </c:strCache>
            </c:strRef>
          </c:tx>
          <c:spPr>
            <a:ln w="28575" cap="rnd">
              <a:solidFill>
                <a:srgbClr val="FF9919"/>
              </a:solidFill>
              <a:round/>
            </a:ln>
            <a:effectLst/>
          </c:spPr>
          <c:marker>
            <c:symbol val="circle"/>
            <c:size val="5"/>
            <c:spPr>
              <a:solidFill>
                <a:srgbClr val="FF9919"/>
              </a:solidFill>
              <a:ln w="9525">
                <a:no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Tabelle1!$B$2:$B$10</c:f>
              <c:numCache>
                <c:formatCode>General</c:formatCode>
                <c:ptCount val="9"/>
                <c:pt idx="0">
                  <c:v>10.5</c:v>
                </c:pt>
                <c:pt idx="1">
                  <c:v>11</c:v>
                </c:pt>
                <c:pt idx="2">
                  <c:v>10.5</c:v>
                </c:pt>
                <c:pt idx="3">
                  <c:v>8.8000000000000007</c:v>
                </c:pt>
                <c:pt idx="4">
                  <c:v>9.1999999999999993</c:v>
                </c:pt>
                <c:pt idx="5">
                  <c:v>9.1999999999999993</c:v>
                </c:pt>
                <c:pt idx="6">
                  <c:v>9.5</c:v>
                </c:pt>
                <c:pt idx="7">
                  <c:v>9.5</c:v>
                </c:pt>
                <c:pt idx="8">
                  <c:v>9.4</c:v>
                </c:pt>
              </c:numCache>
            </c:numRef>
          </c:val>
          <c:smooth val="0"/>
          <c:extLst>
            <c:ext xmlns:c16="http://schemas.microsoft.com/office/drawing/2014/chart" uri="{C3380CC4-5D6E-409C-BE32-E72D297353CC}">
              <c16:uniqueId val="{00000000-6DD5-9846-A7DF-7F9F46469376}"/>
            </c:ext>
          </c:extLst>
        </c:ser>
        <c:ser>
          <c:idx val="1"/>
          <c:order val="1"/>
          <c:tx>
            <c:strRef>
              <c:f>Tabelle1!$C$1</c:f>
              <c:strCache>
                <c:ptCount val="1"/>
                <c:pt idx="0">
                  <c:v>TV: Altgerät = Röhre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9525">
                  <a:solidFill>
                    <a:schemeClr val="accent2"/>
                  </a:solidFill>
                </a:ln>
                <a:effectLst/>
              </c:spPr>
            </c:marker>
            <c:bubble3D val="0"/>
            <c:spPr>
              <a:ln w="28575" cap="rnd">
                <a:solidFill>
                  <a:srgbClr val="838383"/>
                </a:solidFill>
                <a:round/>
              </a:ln>
              <a:effectLst/>
            </c:spPr>
            <c:extLst>
              <c:ext xmlns:c16="http://schemas.microsoft.com/office/drawing/2014/chart" uri="{C3380CC4-5D6E-409C-BE32-E72D297353CC}">
                <c16:uniqueId val="{00000002-6DD5-9846-A7DF-7F9F46469376}"/>
              </c:ext>
            </c:extLst>
          </c:dPt>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Tabelle1!$C$2:$C$10</c:f>
              <c:numCache>
                <c:formatCode>General</c:formatCode>
                <c:ptCount val="9"/>
                <c:pt idx="1">
                  <c:v>11</c:v>
                </c:pt>
                <c:pt idx="2">
                  <c:v>10.5</c:v>
                </c:pt>
                <c:pt idx="3">
                  <c:v>9</c:v>
                </c:pt>
                <c:pt idx="4">
                  <c:v>9.8000000000000007</c:v>
                </c:pt>
                <c:pt idx="5">
                  <c:v>10</c:v>
                </c:pt>
                <c:pt idx="6">
                  <c:v>10.8</c:v>
                </c:pt>
                <c:pt idx="7">
                  <c:v>11.2</c:v>
                </c:pt>
                <c:pt idx="8">
                  <c:v>11.8</c:v>
                </c:pt>
              </c:numCache>
            </c:numRef>
          </c:val>
          <c:smooth val="0"/>
          <c:extLst>
            <c:ext xmlns:c16="http://schemas.microsoft.com/office/drawing/2014/chart" uri="{C3380CC4-5D6E-409C-BE32-E72D297353CC}">
              <c16:uniqueId val="{00000003-6DD5-9846-A7DF-7F9F46469376}"/>
            </c:ext>
          </c:extLst>
        </c:ser>
        <c:ser>
          <c:idx val="2"/>
          <c:order val="2"/>
          <c:tx>
            <c:strRef>
              <c:f>Tabelle1!$D$1</c:f>
              <c:strCache>
                <c:ptCount val="1"/>
                <c:pt idx="0">
                  <c:v>TV: Altgerät = Flat</c:v>
                </c:pt>
              </c:strCache>
            </c:strRef>
          </c:tx>
          <c:spPr>
            <a:ln w="28575" cap="rnd">
              <a:solidFill>
                <a:srgbClr val="E2B33F"/>
              </a:solidFill>
              <a:round/>
            </a:ln>
            <a:effectLst/>
          </c:spPr>
          <c:marker>
            <c:symbol val="circle"/>
            <c:size val="5"/>
            <c:spPr>
              <a:solidFill>
                <a:srgbClr val="E2B33F"/>
              </a:solidFill>
              <a:ln w="9525">
                <a:solidFill>
                  <a:srgbClr val="E2B33F"/>
                </a:solidFill>
              </a:ln>
              <a:effectLst/>
            </c:spPr>
          </c:marker>
          <c:cat>
            <c:numRef>
              <c:f>Tabelle1!$A$2:$A$10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Tabelle1!$D$2:$D$10</c:f>
              <c:numCache>
                <c:formatCode>General</c:formatCode>
                <c:ptCount val="9"/>
                <c:pt idx="1">
                  <c:v>3.2</c:v>
                </c:pt>
                <c:pt idx="2">
                  <c:v>2.5</c:v>
                </c:pt>
                <c:pt idx="3">
                  <c:v>5.2</c:v>
                </c:pt>
                <c:pt idx="4">
                  <c:v>3.9</c:v>
                </c:pt>
                <c:pt idx="5">
                  <c:v>4.3</c:v>
                </c:pt>
                <c:pt idx="6">
                  <c:v>4.2</c:v>
                </c:pt>
                <c:pt idx="7">
                  <c:v>4.3</c:v>
                </c:pt>
                <c:pt idx="8">
                  <c:v>5.5</c:v>
                </c:pt>
              </c:numCache>
            </c:numRef>
          </c:val>
          <c:smooth val="0"/>
          <c:extLst>
            <c:ext xmlns:c16="http://schemas.microsoft.com/office/drawing/2014/chart" uri="{C3380CC4-5D6E-409C-BE32-E72D297353CC}">
              <c16:uniqueId val="{00000004-6DD5-9846-A7DF-7F9F46469376}"/>
            </c:ext>
          </c:extLst>
        </c:ser>
        <c:dLbls>
          <c:showLegendKey val="0"/>
          <c:showVal val="0"/>
          <c:showCatName val="0"/>
          <c:showSerName val="0"/>
          <c:showPercent val="0"/>
          <c:showBubbleSize val="0"/>
        </c:dLbls>
        <c:marker val="1"/>
        <c:smooth val="0"/>
        <c:axId val="529637176"/>
        <c:axId val="528604392"/>
      </c:lineChart>
      <c:catAx>
        <c:axId val="52963717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Befragungszeitpunkt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8604392"/>
        <c:crosses val="autoZero"/>
        <c:auto val="1"/>
        <c:lblAlgn val="ctr"/>
        <c:lblOffset val="100"/>
        <c:noMultiLvlLbl val="0"/>
      </c:catAx>
      <c:valAx>
        <c:axId val="528604392"/>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r>
                  <a:rPr lang="de-DE"/>
                  <a:t>Durchschnittliche Erst-Nutzungsdauer </a:t>
                </a:r>
              </a:p>
              <a:p>
                <a:pPr>
                  <a:defRPr/>
                </a:pPr>
                <a:r>
                  <a:rPr lang="de-DE"/>
                  <a:t>(in Jahren)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crossAx val="529637176"/>
        <c:crosses val="autoZero"/>
        <c:crossBetween val="between"/>
      </c:valAx>
      <c:spPr>
        <a:noFill/>
        <a:ln>
          <a:noFill/>
        </a:ln>
        <a:effectLst/>
      </c:spPr>
    </c:plotArea>
    <c:legend>
      <c:legendPos val="r"/>
      <c:layout>
        <c:manualLayout>
          <c:xMode val="edge"/>
          <c:yMode val="edge"/>
          <c:x val="0.68969871699905139"/>
          <c:y val="0.24136954252732637"/>
          <c:w val="0.30831452160946254"/>
          <c:h val="0.31524189019040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sz="1600">
          <a:latin typeface="PT Sans" panose="020B0503020203020204"/>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501F5-2788-4E5A-9C1F-C3B6AA68E49B}"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de-DE"/>
        </a:p>
      </dgm:t>
    </dgm:pt>
    <dgm:pt modelId="{367785D2-93E3-487D-89BC-7B750D402EB0}">
      <dgm:prSet phldrT="[Text]" custT="1"/>
      <dgm:spPr/>
      <dgm:t>
        <a:bodyPr/>
        <a:lstStyle/>
        <a:p>
          <a:r>
            <a:rPr lang="de-DE" sz="1800" dirty="0">
              <a:latin typeface="PT Sans" panose="020B0503020203020204" pitchFamily="34" charset="0"/>
              <a:ea typeface="PT Sans" panose="020B0503020203020204" pitchFamily="34" charset="0"/>
            </a:rPr>
            <a:t>3</a:t>
          </a:r>
        </a:p>
      </dgm:t>
    </dgm:pt>
    <dgm:pt modelId="{DCE431D8-34DB-418A-B195-96001D84C2B8}" type="parTrans" cxnId="{2B5ABF79-8114-48CA-A067-B2128F160190}">
      <dgm:prSet/>
      <dgm:spPr/>
      <dgm:t>
        <a:bodyPr/>
        <a:lstStyle/>
        <a:p>
          <a:endParaRPr lang="de-DE" sz="2400"/>
        </a:p>
      </dgm:t>
    </dgm:pt>
    <dgm:pt modelId="{1E1CFAF1-BC12-47DC-9CF1-82B832A1076F}" type="sibTrans" cxnId="{2B5ABF79-8114-48CA-A067-B2128F160190}">
      <dgm:prSet/>
      <dgm:spPr/>
      <dgm:t>
        <a:bodyPr/>
        <a:lstStyle/>
        <a:p>
          <a:endParaRPr lang="de-DE" sz="2400"/>
        </a:p>
      </dgm:t>
    </dgm:pt>
    <dgm:pt modelId="{7C793C99-9301-4328-B466-7C7707AD8771}">
      <dgm:prSet phldrT="[Text]" custT="1"/>
      <dgm:spPr/>
      <dgm:t>
        <a:bodyPr/>
        <a:lstStyle/>
        <a:p>
          <a:r>
            <a:rPr lang="de-DE" sz="1800" dirty="0">
              <a:latin typeface="PT Sans" panose="020B0503020203020204" pitchFamily="34" charset="0"/>
              <a:ea typeface="PT Sans" panose="020B0503020203020204" pitchFamily="34" charset="0"/>
            </a:rPr>
            <a:t>Beurteilen Sie die Grafiken </a:t>
          </a:r>
        </a:p>
      </dgm:t>
    </dgm:pt>
    <dgm:pt modelId="{3529E3D0-4C1E-48DD-83CE-1582C337F712}" type="parTrans" cxnId="{BBBBC050-779F-492A-8A58-240E09A29F67}">
      <dgm:prSet/>
      <dgm:spPr/>
      <dgm:t>
        <a:bodyPr/>
        <a:lstStyle/>
        <a:p>
          <a:endParaRPr lang="de-DE" sz="2400"/>
        </a:p>
      </dgm:t>
    </dgm:pt>
    <dgm:pt modelId="{D98B14AA-9644-442B-9D1B-99C5F792506F}" type="sibTrans" cxnId="{BBBBC050-779F-492A-8A58-240E09A29F67}">
      <dgm:prSet/>
      <dgm:spPr/>
      <dgm:t>
        <a:bodyPr/>
        <a:lstStyle/>
        <a:p>
          <a:endParaRPr lang="de-DE" sz="2400"/>
        </a:p>
      </dgm:t>
    </dgm:pt>
    <dgm:pt modelId="{DAB6CFEB-D82C-4D4A-BCD7-F7DDCE6D391E}">
      <dgm:prSet phldrT="[Text]" custT="1"/>
      <dgm:spPr/>
      <dgm:t>
        <a:bodyPr/>
        <a:lstStyle/>
        <a:p>
          <a:r>
            <a:rPr lang="de-DE" sz="1800" dirty="0">
              <a:latin typeface="PT Sans" panose="020B0503020203020204" pitchFamily="34" charset="0"/>
              <a:ea typeface="PT Sans" panose="020B0503020203020204" pitchFamily="34" charset="0"/>
            </a:rPr>
            <a:t>4</a:t>
          </a:r>
        </a:p>
      </dgm:t>
    </dgm:pt>
    <dgm:pt modelId="{19228B74-8653-4060-AC91-ACDB8BA7AA3C}" type="parTrans" cxnId="{2EECD98A-0AA4-423F-B4B7-54FB673ABB7D}">
      <dgm:prSet/>
      <dgm:spPr/>
      <dgm:t>
        <a:bodyPr/>
        <a:lstStyle/>
        <a:p>
          <a:endParaRPr lang="de-DE" sz="2400"/>
        </a:p>
      </dgm:t>
    </dgm:pt>
    <dgm:pt modelId="{90C288FC-BC6F-4828-BAF4-ECD219A5B5F6}" type="sibTrans" cxnId="{2EECD98A-0AA4-423F-B4B7-54FB673ABB7D}">
      <dgm:prSet/>
      <dgm:spPr/>
      <dgm:t>
        <a:bodyPr/>
        <a:lstStyle/>
        <a:p>
          <a:endParaRPr lang="de-DE" sz="2400"/>
        </a:p>
      </dgm:t>
    </dgm:pt>
    <dgm:pt modelId="{BE541A0D-F22B-471E-AA95-86270908FB90}">
      <dgm:prSet phldrT="[Text]" custT="1"/>
      <dgm:spPr/>
      <dgm:t>
        <a:bodyPr/>
        <a:lstStyle/>
        <a:p>
          <a:r>
            <a:rPr lang="de-DE" sz="1800">
              <a:latin typeface="PT Sans" panose="020B0503020203020204" pitchFamily="34" charset="0"/>
              <a:ea typeface="PT Sans" panose="020B0503020203020204" pitchFamily="34" charset="0"/>
            </a:rPr>
            <a:t>Verknüpfen Sie die Verläufe mit möglichen Formen von Obsoleszenz.</a:t>
          </a:r>
          <a:endParaRPr lang="de-DE" sz="1800" dirty="0">
            <a:latin typeface="PT Sans" panose="020B0503020203020204" pitchFamily="34" charset="0"/>
            <a:ea typeface="PT Sans" panose="020B0503020203020204" pitchFamily="34" charset="0"/>
          </a:endParaRPr>
        </a:p>
      </dgm:t>
    </dgm:pt>
    <dgm:pt modelId="{0ECD10FA-3329-42E9-A4FC-21801235125D}" type="parTrans" cxnId="{6A472FD9-1529-4E98-A59B-561A2BC3FB1A}">
      <dgm:prSet/>
      <dgm:spPr/>
      <dgm:t>
        <a:bodyPr/>
        <a:lstStyle/>
        <a:p>
          <a:endParaRPr lang="de-DE" sz="2400"/>
        </a:p>
      </dgm:t>
    </dgm:pt>
    <dgm:pt modelId="{6559332C-D71B-46C8-84BC-853B5E9F0EB6}" type="sibTrans" cxnId="{6A472FD9-1529-4E98-A59B-561A2BC3FB1A}">
      <dgm:prSet/>
      <dgm:spPr/>
      <dgm:t>
        <a:bodyPr/>
        <a:lstStyle/>
        <a:p>
          <a:endParaRPr lang="de-DE" sz="2400"/>
        </a:p>
      </dgm:t>
    </dgm:pt>
    <dgm:pt modelId="{12460177-BD7C-41EF-81C4-010B52E1C414}">
      <dgm:prSet phldrT="[Text]" custT="1"/>
      <dgm:spPr/>
      <dgm:t>
        <a:bodyPr/>
        <a:lstStyle/>
        <a:p>
          <a:r>
            <a:rPr lang="de-DE" sz="1800">
              <a:latin typeface="PT Sans" panose="020B0503020203020204" pitchFamily="34" charset="0"/>
              <a:ea typeface="PT Sans" panose="020B0503020203020204" pitchFamily="34" charset="0"/>
            </a:rPr>
            <a:t>1</a:t>
          </a:r>
          <a:endParaRPr lang="de-DE" sz="1800" dirty="0">
            <a:latin typeface="PT Sans" panose="020B0503020203020204" pitchFamily="34" charset="0"/>
            <a:ea typeface="PT Sans" panose="020B0503020203020204" pitchFamily="34" charset="0"/>
          </a:endParaRPr>
        </a:p>
      </dgm:t>
    </dgm:pt>
    <dgm:pt modelId="{1D457C42-A0DE-4972-817C-3F98AE4B19AE}" type="parTrans" cxnId="{1DEC6982-7C3F-4F49-9EBF-B16591BB9FEB}">
      <dgm:prSet/>
      <dgm:spPr/>
      <dgm:t>
        <a:bodyPr/>
        <a:lstStyle/>
        <a:p>
          <a:endParaRPr lang="de-DE"/>
        </a:p>
      </dgm:t>
    </dgm:pt>
    <dgm:pt modelId="{5753053E-DA35-404E-ADD8-5A37FAD02D5F}" type="sibTrans" cxnId="{1DEC6982-7C3F-4F49-9EBF-B16591BB9FEB}">
      <dgm:prSet/>
      <dgm:spPr/>
      <dgm:t>
        <a:bodyPr/>
        <a:lstStyle/>
        <a:p>
          <a:endParaRPr lang="de-DE"/>
        </a:p>
      </dgm:t>
    </dgm:pt>
    <dgm:pt modelId="{959B0860-1E19-4FBA-8DFF-A169DAF24EAF}">
      <dgm:prSet phldrT="[Text]" custT="1"/>
      <dgm:spPr/>
      <dgm:t>
        <a:bodyPr/>
        <a:lstStyle/>
        <a:p>
          <a:r>
            <a:rPr lang="de-DE" sz="1800" dirty="0">
              <a:latin typeface="PT Sans" panose="020B0503020203020204" pitchFamily="34" charset="0"/>
              <a:ea typeface="PT Sans" panose="020B0503020203020204" pitchFamily="34" charset="0"/>
            </a:rPr>
            <a:t>Lesen sie das Arbeitsblatt 4: Statistiken</a:t>
          </a:r>
          <a:endParaRPr lang="de-DE" sz="1800" dirty="0">
            <a:solidFill>
              <a:schemeClr val="tx1">
                <a:lumMod val="65000"/>
                <a:lumOff val="35000"/>
              </a:schemeClr>
            </a:solidFill>
            <a:latin typeface="PT Sans" panose="020B0503020203020204" pitchFamily="34" charset="0"/>
            <a:ea typeface="PT Sans" panose="020B0503020203020204" pitchFamily="34" charset="0"/>
          </a:endParaRPr>
        </a:p>
      </dgm:t>
    </dgm:pt>
    <dgm:pt modelId="{956E57AB-2C91-4E5E-A462-58165F29C6C4}" type="parTrans" cxnId="{98CC1575-BD09-4728-8A19-C6E863F38EDB}">
      <dgm:prSet/>
      <dgm:spPr/>
      <dgm:t>
        <a:bodyPr/>
        <a:lstStyle/>
        <a:p>
          <a:endParaRPr lang="de-DE"/>
        </a:p>
      </dgm:t>
    </dgm:pt>
    <dgm:pt modelId="{D5B3D707-DC69-4835-B594-4C8FC031B12C}" type="sibTrans" cxnId="{98CC1575-BD09-4728-8A19-C6E863F38EDB}">
      <dgm:prSet/>
      <dgm:spPr/>
      <dgm:t>
        <a:bodyPr/>
        <a:lstStyle/>
        <a:p>
          <a:endParaRPr lang="de-DE"/>
        </a:p>
      </dgm:t>
    </dgm:pt>
    <dgm:pt modelId="{AECD533C-500C-4C93-8C8F-B1FF48BC76AF}">
      <dgm:prSet/>
      <dgm:spPr/>
      <dgm:t>
        <a:bodyPr/>
        <a:lstStyle/>
        <a:p>
          <a:r>
            <a:rPr lang="de-DE" dirty="0"/>
            <a:t>2</a:t>
          </a:r>
        </a:p>
      </dgm:t>
    </dgm:pt>
    <dgm:pt modelId="{EB498FB9-76E8-42F5-A76E-38BD56FA078E}" type="parTrans" cxnId="{F7996C01-F34B-45D1-9ACF-F5509F8C0439}">
      <dgm:prSet/>
      <dgm:spPr/>
      <dgm:t>
        <a:bodyPr/>
        <a:lstStyle/>
        <a:p>
          <a:endParaRPr lang="de-DE"/>
        </a:p>
      </dgm:t>
    </dgm:pt>
    <dgm:pt modelId="{99D0ADE5-D76F-45E3-AFA1-A8EA0BA80741}" type="sibTrans" cxnId="{F7996C01-F34B-45D1-9ACF-F5509F8C0439}">
      <dgm:prSet/>
      <dgm:spPr/>
      <dgm:t>
        <a:bodyPr/>
        <a:lstStyle/>
        <a:p>
          <a:endParaRPr lang="de-DE"/>
        </a:p>
      </dgm:t>
    </dgm:pt>
    <dgm:pt modelId="{6BC14BE4-6C4A-447C-84B6-0A5DBF8FC886}">
      <dgm:prSet custT="1"/>
      <dgm:spPr/>
      <dgm:t>
        <a:bodyPr/>
        <a:lstStyle/>
        <a:p>
          <a:r>
            <a:rPr lang="de-DE" sz="1800" dirty="0">
              <a:latin typeface="PT Sans" panose="020B0503020203020204" pitchFamily="34" charset="0"/>
              <a:ea typeface="PT Sans" panose="020B0503020203020204" pitchFamily="34" charset="0"/>
            </a:rPr>
            <a:t>Analysieren Sie mit ihrer/m Sitznachbar/in die Grafiken</a:t>
          </a:r>
        </a:p>
      </dgm:t>
    </dgm:pt>
    <dgm:pt modelId="{2759DA10-E8C3-4F67-AD0A-4E13A6EC2ABA}" type="parTrans" cxnId="{A0656A78-5CD7-4879-AE32-656EB0F1005C}">
      <dgm:prSet/>
      <dgm:spPr/>
      <dgm:t>
        <a:bodyPr/>
        <a:lstStyle/>
        <a:p>
          <a:endParaRPr lang="de-DE"/>
        </a:p>
      </dgm:t>
    </dgm:pt>
    <dgm:pt modelId="{E6DC1EFB-D04B-422B-AF6B-5D962A44866E}" type="sibTrans" cxnId="{A0656A78-5CD7-4879-AE32-656EB0F1005C}">
      <dgm:prSet/>
      <dgm:spPr/>
      <dgm:t>
        <a:bodyPr/>
        <a:lstStyle/>
        <a:p>
          <a:endParaRPr lang="de-DE"/>
        </a:p>
      </dgm:t>
    </dgm:pt>
    <dgm:pt modelId="{96127CF0-CE46-456B-8916-CBE2327BA80A}" type="pres">
      <dgm:prSet presAssocID="{AC8501F5-2788-4E5A-9C1F-C3B6AA68E49B}" presName="linearFlow" presStyleCnt="0">
        <dgm:presLayoutVars>
          <dgm:dir/>
          <dgm:animLvl val="lvl"/>
          <dgm:resizeHandles val="exact"/>
        </dgm:presLayoutVars>
      </dgm:prSet>
      <dgm:spPr/>
    </dgm:pt>
    <dgm:pt modelId="{61D183FB-1A12-4C65-8C76-3245FA317FFB}" type="pres">
      <dgm:prSet presAssocID="{12460177-BD7C-41EF-81C4-010B52E1C414}" presName="composite" presStyleCnt="0"/>
      <dgm:spPr/>
    </dgm:pt>
    <dgm:pt modelId="{387CD880-BB26-483A-8084-80CEF72517EF}" type="pres">
      <dgm:prSet presAssocID="{12460177-BD7C-41EF-81C4-010B52E1C414}" presName="parentText" presStyleLbl="alignNode1" presStyleIdx="0" presStyleCnt="4">
        <dgm:presLayoutVars>
          <dgm:chMax val="1"/>
          <dgm:bulletEnabled val="1"/>
        </dgm:presLayoutVars>
      </dgm:prSet>
      <dgm:spPr/>
    </dgm:pt>
    <dgm:pt modelId="{27F755B4-2B63-49EC-8DB1-94CC7EC7D30B}" type="pres">
      <dgm:prSet presAssocID="{12460177-BD7C-41EF-81C4-010B52E1C414}" presName="descendantText" presStyleLbl="alignAcc1" presStyleIdx="0" presStyleCnt="4">
        <dgm:presLayoutVars>
          <dgm:bulletEnabled val="1"/>
        </dgm:presLayoutVars>
      </dgm:prSet>
      <dgm:spPr/>
    </dgm:pt>
    <dgm:pt modelId="{AF72235C-5439-4F4D-8AC8-8EADE8B32150}" type="pres">
      <dgm:prSet presAssocID="{5753053E-DA35-404E-ADD8-5A37FAD02D5F}" presName="sp" presStyleCnt="0"/>
      <dgm:spPr/>
    </dgm:pt>
    <dgm:pt modelId="{07BCF545-1699-408E-A941-8147BECDFCD9}" type="pres">
      <dgm:prSet presAssocID="{AECD533C-500C-4C93-8C8F-B1FF48BC76AF}" presName="composite" presStyleCnt="0"/>
      <dgm:spPr/>
    </dgm:pt>
    <dgm:pt modelId="{9763DC5C-203E-4813-B4E7-C2A08F78ACB4}" type="pres">
      <dgm:prSet presAssocID="{AECD533C-500C-4C93-8C8F-B1FF48BC76AF}" presName="parentText" presStyleLbl="alignNode1" presStyleIdx="1" presStyleCnt="4">
        <dgm:presLayoutVars>
          <dgm:chMax val="1"/>
          <dgm:bulletEnabled val="1"/>
        </dgm:presLayoutVars>
      </dgm:prSet>
      <dgm:spPr/>
    </dgm:pt>
    <dgm:pt modelId="{FA114E08-0B43-4179-97A3-9774415A7A6A}" type="pres">
      <dgm:prSet presAssocID="{AECD533C-500C-4C93-8C8F-B1FF48BC76AF}" presName="descendantText" presStyleLbl="alignAcc1" presStyleIdx="1" presStyleCnt="4">
        <dgm:presLayoutVars>
          <dgm:bulletEnabled val="1"/>
        </dgm:presLayoutVars>
      </dgm:prSet>
      <dgm:spPr/>
    </dgm:pt>
    <dgm:pt modelId="{B6855E6A-7F74-48C3-B647-96E951F900EF}" type="pres">
      <dgm:prSet presAssocID="{99D0ADE5-D76F-45E3-AFA1-A8EA0BA80741}" presName="sp" presStyleCnt="0"/>
      <dgm:spPr/>
    </dgm:pt>
    <dgm:pt modelId="{DC2A99D9-F170-42BA-83B8-C31185BA819D}" type="pres">
      <dgm:prSet presAssocID="{367785D2-93E3-487D-89BC-7B750D402EB0}" presName="composite" presStyleCnt="0"/>
      <dgm:spPr/>
    </dgm:pt>
    <dgm:pt modelId="{B617BF48-91D8-4B80-8422-FCB2CB9A0B01}" type="pres">
      <dgm:prSet presAssocID="{367785D2-93E3-487D-89BC-7B750D402EB0}" presName="parentText" presStyleLbl="alignNode1" presStyleIdx="2" presStyleCnt="4">
        <dgm:presLayoutVars>
          <dgm:chMax val="1"/>
          <dgm:bulletEnabled val="1"/>
        </dgm:presLayoutVars>
      </dgm:prSet>
      <dgm:spPr/>
    </dgm:pt>
    <dgm:pt modelId="{E928BDBF-DDE1-4C3E-B5FD-681E8BFB3F29}" type="pres">
      <dgm:prSet presAssocID="{367785D2-93E3-487D-89BC-7B750D402EB0}" presName="descendantText" presStyleLbl="alignAcc1" presStyleIdx="2" presStyleCnt="4">
        <dgm:presLayoutVars>
          <dgm:bulletEnabled val="1"/>
        </dgm:presLayoutVars>
      </dgm:prSet>
      <dgm:spPr/>
    </dgm:pt>
    <dgm:pt modelId="{487E42AB-D786-4FD6-A809-9D0283440B6D}" type="pres">
      <dgm:prSet presAssocID="{1E1CFAF1-BC12-47DC-9CF1-82B832A1076F}" presName="sp" presStyleCnt="0"/>
      <dgm:spPr/>
    </dgm:pt>
    <dgm:pt modelId="{467D5FA2-8178-448A-BB46-5146AC9C7829}" type="pres">
      <dgm:prSet presAssocID="{DAB6CFEB-D82C-4D4A-BCD7-F7DDCE6D391E}" presName="composite" presStyleCnt="0"/>
      <dgm:spPr/>
    </dgm:pt>
    <dgm:pt modelId="{8B65AE1D-7A97-42E9-BD20-CDE44E58487C}" type="pres">
      <dgm:prSet presAssocID="{DAB6CFEB-D82C-4D4A-BCD7-F7DDCE6D391E}" presName="parentText" presStyleLbl="alignNode1" presStyleIdx="3" presStyleCnt="4">
        <dgm:presLayoutVars>
          <dgm:chMax val="1"/>
          <dgm:bulletEnabled val="1"/>
        </dgm:presLayoutVars>
      </dgm:prSet>
      <dgm:spPr/>
    </dgm:pt>
    <dgm:pt modelId="{652E73AA-5B63-49A1-A0C9-9697C6264194}" type="pres">
      <dgm:prSet presAssocID="{DAB6CFEB-D82C-4D4A-BCD7-F7DDCE6D391E}" presName="descendantText" presStyleLbl="alignAcc1" presStyleIdx="3" presStyleCnt="4">
        <dgm:presLayoutVars>
          <dgm:bulletEnabled val="1"/>
        </dgm:presLayoutVars>
      </dgm:prSet>
      <dgm:spPr/>
    </dgm:pt>
  </dgm:ptLst>
  <dgm:cxnLst>
    <dgm:cxn modelId="{F7996C01-F34B-45D1-9ACF-F5509F8C0439}" srcId="{AC8501F5-2788-4E5A-9C1F-C3B6AA68E49B}" destId="{AECD533C-500C-4C93-8C8F-B1FF48BC76AF}" srcOrd="1" destOrd="0" parTransId="{EB498FB9-76E8-42F5-A76E-38BD56FA078E}" sibTransId="{99D0ADE5-D76F-45E3-AFA1-A8EA0BA80741}"/>
    <dgm:cxn modelId="{6E66C705-985F-4242-A0CF-D3A092DC6308}" type="presOf" srcId="{367785D2-93E3-487D-89BC-7B750D402EB0}" destId="{B617BF48-91D8-4B80-8422-FCB2CB9A0B01}" srcOrd="0" destOrd="0" presId="urn:microsoft.com/office/officeart/2005/8/layout/chevron2"/>
    <dgm:cxn modelId="{C9355325-C4AB-4F31-A790-961124E31FDD}" type="presOf" srcId="{6BC14BE4-6C4A-447C-84B6-0A5DBF8FC886}" destId="{FA114E08-0B43-4179-97A3-9774415A7A6A}" srcOrd="0" destOrd="0" presId="urn:microsoft.com/office/officeart/2005/8/layout/chevron2"/>
    <dgm:cxn modelId="{E66E1732-461B-46B9-80B6-45D5B007F7B5}" type="presOf" srcId="{AC8501F5-2788-4E5A-9C1F-C3B6AA68E49B}" destId="{96127CF0-CE46-456B-8916-CBE2327BA80A}" srcOrd="0" destOrd="0" presId="urn:microsoft.com/office/officeart/2005/8/layout/chevron2"/>
    <dgm:cxn modelId="{8FE52E42-5A40-4B84-A901-D2A92456EDD7}" type="presOf" srcId="{BE541A0D-F22B-471E-AA95-86270908FB90}" destId="{652E73AA-5B63-49A1-A0C9-9697C6264194}" srcOrd="0" destOrd="0" presId="urn:microsoft.com/office/officeart/2005/8/layout/chevron2"/>
    <dgm:cxn modelId="{BBBBC050-779F-492A-8A58-240E09A29F67}" srcId="{367785D2-93E3-487D-89BC-7B750D402EB0}" destId="{7C793C99-9301-4328-B466-7C7707AD8771}" srcOrd="0" destOrd="0" parTransId="{3529E3D0-4C1E-48DD-83CE-1582C337F712}" sibTransId="{D98B14AA-9644-442B-9D1B-99C5F792506F}"/>
    <dgm:cxn modelId="{6816B459-B080-4B9B-BBFE-C6DD1A6603CC}" type="presOf" srcId="{12460177-BD7C-41EF-81C4-010B52E1C414}" destId="{387CD880-BB26-483A-8084-80CEF72517EF}" srcOrd="0" destOrd="0" presId="urn:microsoft.com/office/officeart/2005/8/layout/chevron2"/>
    <dgm:cxn modelId="{98CC1575-BD09-4728-8A19-C6E863F38EDB}" srcId="{12460177-BD7C-41EF-81C4-010B52E1C414}" destId="{959B0860-1E19-4FBA-8DFF-A169DAF24EAF}" srcOrd="0" destOrd="0" parTransId="{956E57AB-2C91-4E5E-A462-58165F29C6C4}" sibTransId="{D5B3D707-DC69-4835-B594-4C8FC031B12C}"/>
    <dgm:cxn modelId="{7C6AC576-AC70-480C-84E0-CB4EAA7821D8}" type="presOf" srcId="{7C793C99-9301-4328-B466-7C7707AD8771}" destId="{E928BDBF-DDE1-4C3E-B5FD-681E8BFB3F29}" srcOrd="0" destOrd="0" presId="urn:microsoft.com/office/officeart/2005/8/layout/chevron2"/>
    <dgm:cxn modelId="{A0656A78-5CD7-4879-AE32-656EB0F1005C}" srcId="{AECD533C-500C-4C93-8C8F-B1FF48BC76AF}" destId="{6BC14BE4-6C4A-447C-84B6-0A5DBF8FC886}" srcOrd="0" destOrd="0" parTransId="{2759DA10-E8C3-4F67-AD0A-4E13A6EC2ABA}" sibTransId="{E6DC1EFB-D04B-422B-AF6B-5D962A44866E}"/>
    <dgm:cxn modelId="{2B5ABF79-8114-48CA-A067-B2128F160190}" srcId="{AC8501F5-2788-4E5A-9C1F-C3B6AA68E49B}" destId="{367785D2-93E3-487D-89BC-7B750D402EB0}" srcOrd="2" destOrd="0" parTransId="{DCE431D8-34DB-418A-B195-96001D84C2B8}" sibTransId="{1E1CFAF1-BC12-47DC-9CF1-82B832A1076F}"/>
    <dgm:cxn modelId="{1DEC6982-7C3F-4F49-9EBF-B16591BB9FEB}" srcId="{AC8501F5-2788-4E5A-9C1F-C3B6AA68E49B}" destId="{12460177-BD7C-41EF-81C4-010B52E1C414}" srcOrd="0" destOrd="0" parTransId="{1D457C42-A0DE-4972-817C-3F98AE4B19AE}" sibTransId="{5753053E-DA35-404E-ADD8-5A37FAD02D5F}"/>
    <dgm:cxn modelId="{2EECD98A-0AA4-423F-B4B7-54FB673ABB7D}" srcId="{AC8501F5-2788-4E5A-9C1F-C3B6AA68E49B}" destId="{DAB6CFEB-D82C-4D4A-BCD7-F7DDCE6D391E}" srcOrd="3" destOrd="0" parTransId="{19228B74-8653-4060-AC91-ACDB8BA7AA3C}" sibTransId="{90C288FC-BC6F-4828-BAF4-ECD219A5B5F6}"/>
    <dgm:cxn modelId="{D0E6989D-DF73-4CD0-91F6-DCAF080CA5C8}" type="presOf" srcId="{959B0860-1E19-4FBA-8DFF-A169DAF24EAF}" destId="{27F755B4-2B63-49EC-8DB1-94CC7EC7D30B}" srcOrd="0" destOrd="0" presId="urn:microsoft.com/office/officeart/2005/8/layout/chevron2"/>
    <dgm:cxn modelId="{1ADB0EAE-0037-430F-B44C-E7B84A0CC809}" type="presOf" srcId="{AECD533C-500C-4C93-8C8F-B1FF48BC76AF}" destId="{9763DC5C-203E-4813-B4E7-C2A08F78ACB4}" srcOrd="0" destOrd="0" presId="urn:microsoft.com/office/officeart/2005/8/layout/chevron2"/>
    <dgm:cxn modelId="{EAC3CDB4-8289-49E4-87CE-DE05D37C63D3}" type="presOf" srcId="{DAB6CFEB-D82C-4D4A-BCD7-F7DDCE6D391E}" destId="{8B65AE1D-7A97-42E9-BD20-CDE44E58487C}" srcOrd="0" destOrd="0" presId="urn:microsoft.com/office/officeart/2005/8/layout/chevron2"/>
    <dgm:cxn modelId="{6A472FD9-1529-4E98-A59B-561A2BC3FB1A}" srcId="{DAB6CFEB-D82C-4D4A-BCD7-F7DDCE6D391E}" destId="{BE541A0D-F22B-471E-AA95-86270908FB90}" srcOrd="0" destOrd="0" parTransId="{0ECD10FA-3329-42E9-A4FC-21801235125D}" sibTransId="{6559332C-D71B-46C8-84BC-853B5E9F0EB6}"/>
    <dgm:cxn modelId="{FA35EA77-9C6E-48F1-A43F-CD610063B0D6}" type="presParOf" srcId="{96127CF0-CE46-456B-8916-CBE2327BA80A}" destId="{61D183FB-1A12-4C65-8C76-3245FA317FFB}" srcOrd="0" destOrd="0" presId="urn:microsoft.com/office/officeart/2005/8/layout/chevron2"/>
    <dgm:cxn modelId="{F824FEFF-B277-45A4-A3FD-66ADC3634B2D}" type="presParOf" srcId="{61D183FB-1A12-4C65-8C76-3245FA317FFB}" destId="{387CD880-BB26-483A-8084-80CEF72517EF}" srcOrd="0" destOrd="0" presId="urn:microsoft.com/office/officeart/2005/8/layout/chevron2"/>
    <dgm:cxn modelId="{8D739C41-1E9B-4187-9B75-50CDCE8621A2}" type="presParOf" srcId="{61D183FB-1A12-4C65-8C76-3245FA317FFB}" destId="{27F755B4-2B63-49EC-8DB1-94CC7EC7D30B}" srcOrd="1" destOrd="0" presId="urn:microsoft.com/office/officeart/2005/8/layout/chevron2"/>
    <dgm:cxn modelId="{9768DAB3-83FD-4E64-AE4B-F28747807857}" type="presParOf" srcId="{96127CF0-CE46-456B-8916-CBE2327BA80A}" destId="{AF72235C-5439-4F4D-8AC8-8EADE8B32150}" srcOrd="1" destOrd="0" presId="urn:microsoft.com/office/officeart/2005/8/layout/chevron2"/>
    <dgm:cxn modelId="{5D48D0D8-51AB-4718-98A8-8C890162DC9B}" type="presParOf" srcId="{96127CF0-CE46-456B-8916-CBE2327BA80A}" destId="{07BCF545-1699-408E-A941-8147BECDFCD9}" srcOrd="2" destOrd="0" presId="urn:microsoft.com/office/officeart/2005/8/layout/chevron2"/>
    <dgm:cxn modelId="{F816ACF5-8EF5-4736-B63D-20EEA57549D2}" type="presParOf" srcId="{07BCF545-1699-408E-A941-8147BECDFCD9}" destId="{9763DC5C-203E-4813-B4E7-C2A08F78ACB4}" srcOrd="0" destOrd="0" presId="urn:microsoft.com/office/officeart/2005/8/layout/chevron2"/>
    <dgm:cxn modelId="{F98E226A-A197-4BAA-8918-0C26DA8393DA}" type="presParOf" srcId="{07BCF545-1699-408E-A941-8147BECDFCD9}" destId="{FA114E08-0B43-4179-97A3-9774415A7A6A}" srcOrd="1" destOrd="0" presId="urn:microsoft.com/office/officeart/2005/8/layout/chevron2"/>
    <dgm:cxn modelId="{07B0C509-0AB5-4F40-928D-FAD0764126C8}" type="presParOf" srcId="{96127CF0-CE46-456B-8916-CBE2327BA80A}" destId="{B6855E6A-7F74-48C3-B647-96E951F900EF}" srcOrd="3" destOrd="0" presId="urn:microsoft.com/office/officeart/2005/8/layout/chevron2"/>
    <dgm:cxn modelId="{9514E515-1DE7-4861-A0C6-058ECBA34A70}" type="presParOf" srcId="{96127CF0-CE46-456B-8916-CBE2327BA80A}" destId="{DC2A99D9-F170-42BA-83B8-C31185BA819D}" srcOrd="4" destOrd="0" presId="urn:microsoft.com/office/officeart/2005/8/layout/chevron2"/>
    <dgm:cxn modelId="{F220820F-9889-436B-B023-CBEEA85D7162}" type="presParOf" srcId="{DC2A99D9-F170-42BA-83B8-C31185BA819D}" destId="{B617BF48-91D8-4B80-8422-FCB2CB9A0B01}" srcOrd="0" destOrd="0" presId="urn:microsoft.com/office/officeart/2005/8/layout/chevron2"/>
    <dgm:cxn modelId="{09935FFC-A79A-46C9-8010-532B9DD40C6F}" type="presParOf" srcId="{DC2A99D9-F170-42BA-83B8-C31185BA819D}" destId="{E928BDBF-DDE1-4C3E-B5FD-681E8BFB3F29}" srcOrd="1" destOrd="0" presId="urn:microsoft.com/office/officeart/2005/8/layout/chevron2"/>
    <dgm:cxn modelId="{102F86FB-EBA4-42E3-93A5-6655CFED01B1}" type="presParOf" srcId="{96127CF0-CE46-456B-8916-CBE2327BA80A}" destId="{487E42AB-D786-4FD6-A809-9D0283440B6D}" srcOrd="5" destOrd="0" presId="urn:microsoft.com/office/officeart/2005/8/layout/chevron2"/>
    <dgm:cxn modelId="{ABB5A647-392A-45D2-8D85-876C94978D97}" type="presParOf" srcId="{96127CF0-CE46-456B-8916-CBE2327BA80A}" destId="{467D5FA2-8178-448A-BB46-5146AC9C7829}" srcOrd="6" destOrd="0" presId="urn:microsoft.com/office/officeart/2005/8/layout/chevron2"/>
    <dgm:cxn modelId="{1EFB74E1-3731-42BB-B3AA-B98CF7A238BB}" type="presParOf" srcId="{467D5FA2-8178-448A-BB46-5146AC9C7829}" destId="{8B65AE1D-7A97-42E9-BD20-CDE44E58487C}" srcOrd="0" destOrd="0" presId="urn:microsoft.com/office/officeart/2005/8/layout/chevron2"/>
    <dgm:cxn modelId="{8C48FA14-0D38-4FCA-9E57-F95C79B921E1}" type="presParOf" srcId="{467D5FA2-8178-448A-BB46-5146AC9C7829}" destId="{652E73AA-5B63-49A1-A0C9-9697C626419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CD880-BB26-483A-8084-80CEF72517EF}">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a:latin typeface="PT Sans" panose="020B0503020203020204" pitchFamily="34" charset="0"/>
              <a:ea typeface="PT Sans" panose="020B0503020203020204" pitchFamily="34" charset="0"/>
            </a:rPr>
            <a:t>1</a:t>
          </a:r>
          <a:endParaRPr lang="de-DE" sz="1800" kern="1200" dirty="0">
            <a:latin typeface="PT Sans" panose="020B0503020203020204" pitchFamily="34" charset="0"/>
            <a:ea typeface="PT Sans" panose="020B0503020203020204" pitchFamily="34" charset="0"/>
          </a:endParaRPr>
        </a:p>
      </dsp:txBody>
      <dsp:txXfrm rot="-5400000">
        <a:off x="1" y="395096"/>
        <a:ext cx="788987" cy="338137"/>
      </dsp:txXfrm>
    </dsp:sp>
    <dsp:sp modelId="{27F755B4-2B63-49EC-8DB1-94CC7EC7D30B}">
      <dsp:nvSpPr>
        <dsp:cNvPr id="0" name=""/>
        <dsp:cNvSpPr/>
      </dsp:nvSpPr>
      <dsp:spPr>
        <a:xfrm rot="5400000">
          <a:off x="3877689" y="-3088100"/>
          <a:ext cx="732631" cy="69100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latin typeface="PT Sans" panose="020B0503020203020204" pitchFamily="34" charset="0"/>
              <a:ea typeface="PT Sans" panose="020B0503020203020204" pitchFamily="34" charset="0"/>
            </a:rPr>
            <a:t>Lesen sie das Arbeitsblatt 4: Statistiken</a:t>
          </a:r>
          <a:endParaRPr lang="de-DE" sz="1800" kern="1200" dirty="0">
            <a:solidFill>
              <a:schemeClr val="tx1">
                <a:lumMod val="65000"/>
                <a:lumOff val="35000"/>
              </a:schemeClr>
            </a:solidFill>
            <a:latin typeface="PT Sans" panose="020B0503020203020204" pitchFamily="34" charset="0"/>
            <a:ea typeface="PT Sans" panose="020B0503020203020204" pitchFamily="34" charset="0"/>
          </a:endParaRPr>
        </a:p>
      </dsp:txBody>
      <dsp:txXfrm rot="-5400000">
        <a:off x="788988" y="36365"/>
        <a:ext cx="6874270" cy="661103"/>
      </dsp:txXfrm>
    </dsp:sp>
    <dsp:sp modelId="{9763DC5C-203E-4813-B4E7-C2A08F78ACB4}">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2</a:t>
          </a:r>
        </a:p>
      </dsp:txBody>
      <dsp:txXfrm rot="-5400000">
        <a:off x="1" y="1373653"/>
        <a:ext cx="788987" cy="338137"/>
      </dsp:txXfrm>
    </dsp:sp>
    <dsp:sp modelId="{FA114E08-0B43-4179-97A3-9774415A7A6A}">
      <dsp:nvSpPr>
        <dsp:cNvPr id="0" name=""/>
        <dsp:cNvSpPr/>
      </dsp:nvSpPr>
      <dsp:spPr>
        <a:xfrm rot="5400000">
          <a:off x="3877689" y="-2109542"/>
          <a:ext cx="732631" cy="69100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latin typeface="PT Sans" panose="020B0503020203020204" pitchFamily="34" charset="0"/>
              <a:ea typeface="PT Sans" panose="020B0503020203020204" pitchFamily="34" charset="0"/>
            </a:rPr>
            <a:t>Analysieren Sie mit ihrer/m Sitznachbar/in die Grafiken</a:t>
          </a:r>
        </a:p>
      </dsp:txBody>
      <dsp:txXfrm rot="-5400000">
        <a:off x="788988" y="1014923"/>
        <a:ext cx="6874270" cy="661103"/>
      </dsp:txXfrm>
    </dsp:sp>
    <dsp:sp modelId="{B617BF48-91D8-4B80-8422-FCB2CB9A0B01}">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PT Sans" panose="020B0503020203020204" pitchFamily="34" charset="0"/>
              <a:ea typeface="PT Sans" panose="020B0503020203020204" pitchFamily="34" charset="0"/>
            </a:rPr>
            <a:t>3</a:t>
          </a:r>
        </a:p>
      </dsp:txBody>
      <dsp:txXfrm rot="-5400000">
        <a:off x="1" y="2352210"/>
        <a:ext cx="788987" cy="338137"/>
      </dsp:txXfrm>
    </dsp:sp>
    <dsp:sp modelId="{E928BDBF-DDE1-4C3E-B5FD-681E8BFB3F29}">
      <dsp:nvSpPr>
        <dsp:cNvPr id="0" name=""/>
        <dsp:cNvSpPr/>
      </dsp:nvSpPr>
      <dsp:spPr>
        <a:xfrm rot="5400000">
          <a:off x="3877689" y="-1130985"/>
          <a:ext cx="732631" cy="69100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latin typeface="PT Sans" panose="020B0503020203020204" pitchFamily="34" charset="0"/>
              <a:ea typeface="PT Sans" panose="020B0503020203020204" pitchFamily="34" charset="0"/>
            </a:rPr>
            <a:t>Beurteilen Sie die Grafiken </a:t>
          </a:r>
        </a:p>
      </dsp:txBody>
      <dsp:txXfrm rot="-5400000">
        <a:off x="788988" y="1993480"/>
        <a:ext cx="6874270" cy="661103"/>
      </dsp:txXfrm>
    </dsp:sp>
    <dsp:sp modelId="{8B65AE1D-7A97-42E9-BD20-CDE44E58487C}">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PT Sans" panose="020B0503020203020204" pitchFamily="34" charset="0"/>
              <a:ea typeface="PT Sans" panose="020B0503020203020204" pitchFamily="34" charset="0"/>
            </a:rPr>
            <a:t>4</a:t>
          </a:r>
        </a:p>
      </dsp:txBody>
      <dsp:txXfrm rot="-5400000">
        <a:off x="1" y="3330768"/>
        <a:ext cx="788987" cy="338137"/>
      </dsp:txXfrm>
    </dsp:sp>
    <dsp:sp modelId="{652E73AA-5B63-49A1-A0C9-9697C6264194}">
      <dsp:nvSpPr>
        <dsp:cNvPr id="0" name=""/>
        <dsp:cNvSpPr/>
      </dsp:nvSpPr>
      <dsp:spPr>
        <a:xfrm rot="5400000">
          <a:off x="3877689" y="-152427"/>
          <a:ext cx="732631" cy="69100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a:latin typeface="PT Sans" panose="020B0503020203020204" pitchFamily="34" charset="0"/>
              <a:ea typeface="PT Sans" panose="020B0503020203020204" pitchFamily="34" charset="0"/>
            </a:rPr>
            <a:t>Verknüpfen Sie die Verläufe mit möglichen Formen von Obsoleszenz.</a:t>
          </a:r>
          <a:endParaRPr lang="de-DE" sz="1800" kern="1200" dirty="0">
            <a:latin typeface="PT Sans" panose="020B0503020203020204" pitchFamily="34" charset="0"/>
            <a:ea typeface="PT Sans" panose="020B0503020203020204" pitchFamily="34" charset="0"/>
          </a:endParaRPr>
        </a:p>
      </dsp:txBody>
      <dsp:txXfrm rot="-5400000">
        <a:off x="788988" y="2972038"/>
        <a:ext cx="6874270"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
            <a:ext cx="3076576" cy="511176"/>
          </a:xfrm>
          <a:prstGeom prst="rect">
            <a:avLst/>
          </a:prstGeom>
        </p:spPr>
        <p:txBody>
          <a:bodyPr vert="horz" lIns="99040" tIns="49520" rIns="99040" bIns="49520"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4021139" y="1"/>
            <a:ext cx="3076576" cy="511176"/>
          </a:xfrm>
          <a:prstGeom prst="rect">
            <a:avLst/>
          </a:prstGeom>
        </p:spPr>
        <p:txBody>
          <a:bodyPr vert="horz" wrap="square" lIns="99040" tIns="49520" rIns="99040" bIns="49520" numCol="1" anchor="t" anchorCtr="0" compatLnSpc="1">
            <a:prstTxWarp prst="textNoShape">
              <a:avLst/>
            </a:prstTxWarp>
          </a:bodyPr>
          <a:lstStyle>
            <a:lvl1pPr algn="r">
              <a:defRPr sz="1300"/>
            </a:lvl1pPr>
          </a:lstStyle>
          <a:p>
            <a:fld id="{251FBE65-ABEC-4E06-AF97-20B58A6F7D1C}" type="datetimeFigureOut">
              <a:rPr lang="de-DE" altLang="de-DE"/>
              <a:pPr/>
              <a:t>12.01.24</a:t>
            </a:fld>
            <a:endParaRPr lang="de-DE" altLang="de-DE"/>
          </a:p>
        </p:txBody>
      </p:sp>
      <p:sp>
        <p:nvSpPr>
          <p:cNvPr id="4" name="Fußzeilenplatzhalter 3"/>
          <p:cNvSpPr>
            <a:spLocks noGrp="1"/>
          </p:cNvSpPr>
          <p:nvPr>
            <p:ph type="ftr" sz="quarter" idx="2"/>
          </p:nvPr>
        </p:nvSpPr>
        <p:spPr>
          <a:xfrm>
            <a:off x="0" y="9721851"/>
            <a:ext cx="3076576" cy="511176"/>
          </a:xfrm>
          <a:prstGeom prst="rect">
            <a:avLst/>
          </a:prstGeom>
        </p:spPr>
        <p:txBody>
          <a:bodyPr vert="horz" lIns="99040" tIns="49520" rIns="99040" bIns="49520"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4021139" y="9721851"/>
            <a:ext cx="3076576" cy="511176"/>
          </a:xfrm>
          <a:prstGeom prst="rect">
            <a:avLst/>
          </a:prstGeom>
        </p:spPr>
        <p:txBody>
          <a:bodyPr vert="horz" wrap="square" lIns="99040" tIns="49520" rIns="99040" bIns="49520" numCol="1" anchor="b" anchorCtr="0" compatLnSpc="1">
            <a:prstTxWarp prst="textNoShape">
              <a:avLst/>
            </a:prstTxWarp>
          </a:bodyPr>
          <a:lstStyle>
            <a:lvl1pPr algn="r">
              <a:defRPr sz="1300"/>
            </a:lvl1pPr>
          </a:lstStyle>
          <a:p>
            <a:fld id="{C836B30B-541B-45C9-9F47-526762BABF6F}" type="slidenum">
              <a:rPr lang="de-DE" altLang="de-DE"/>
              <a:pPr/>
              <a:t>‹Nr.›</a:t>
            </a:fld>
            <a:endParaRPr lang="de-DE" altLang="de-DE"/>
          </a:p>
        </p:txBody>
      </p:sp>
    </p:spTree>
    <p:extLst>
      <p:ext uri="{BB962C8B-B14F-4D97-AF65-F5344CB8AC3E}">
        <p14:creationId xmlns:p14="http://schemas.microsoft.com/office/powerpoint/2010/main" val="1867822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
            <a:ext cx="3076576" cy="511176"/>
          </a:xfrm>
          <a:prstGeom prst="rect">
            <a:avLst/>
          </a:prstGeom>
        </p:spPr>
        <p:txBody>
          <a:bodyPr vert="horz" lIns="99040" tIns="49520" rIns="99040" bIns="49520"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4021139" y="1"/>
            <a:ext cx="3076576" cy="511176"/>
          </a:xfrm>
          <a:prstGeom prst="rect">
            <a:avLst/>
          </a:prstGeom>
        </p:spPr>
        <p:txBody>
          <a:bodyPr vert="horz" wrap="square" lIns="99040" tIns="49520" rIns="99040" bIns="49520" numCol="1" anchor="t" anchorCtr="0" compatLnSpc="1">
            <a:prstTxWarp prst="textNoShape">
              <a:avLst/>
            </a:prstTxWarp>
          </a:bodyPr>
          <a:lstStyle>
            <a:lvl1pPr algn="r">
              <a:defRPr sz="1300"/>
            </a:lvl1pPr>
          </a:lstStyle>
          <a:p>
            <a:fld id="{2D02D14F-6130-461B-A719-A31B1C4C8730}" type="datetimeFigureOut">
              <a:rPr lang="de-DE" altLang="de-DE"/>
              <a:pPr/>
              <a:t>12.01.24</a:t>
            </a:fld>
            <a:endParaRPr lang="de-DE" altLang="de-DE"/>
          </a:p>
        </p:txBody>
      </p:sp>
      <p:sp>
        <p:nvSpPr>
          <p:cNvPr id="4" name="Folienbildplatzhalt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040" tIns="49520" rIns="99040" bIns="49520" rtlCol="0" anchor="ctr"/>
          <a:lstStyle/>
          <a:p>
            <a:pPr lvl="0"/>
            <a:endParaRPr lang="de-DE" noProof="0"/>
          </a:p>
        </p:txBody>
      </p:sp>
      <p:sp>
        <p:nvSpPr>
          <p:cNvPr id="5" name="Notizenplatzhalter 4"/>
          <p:cNvSpPr>
            <a:spLocks noGrp="1"/>
          </p:cNvSpPr>
          <p:nvPr>
            <p:ph type="body" sz="quarter" idx="3"/>
          </p:nvPr>
        </p:nvSpPr>
        <p:spPr>
          <a:xfrm>
            <a:off x="709613" y="4860924"/>
            <a:ext cx="5680076" cy="4605338"/>
          </a:xfrm>
          <a:prstGeom prst="rect">
            <a:avLst/>
          </a:prstGeom>
        </p:spPr>
        <p:txBody>
          <a:bodyPr vert="horz" wrap="square" lIns="99040" tIns="49520" rIns="99040" bIns="495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ußzeilenplatzhalter 5"/>
          <p:cNvSpPr>
            <a:spLocks noGrp="1"/>
          </p:cNvSpPr>
          <p:nvPr>
            <p:ph type="ftr" sz="quarter" idx="4"/>
          </p:nvPr>
        </p:nvSpPr>
        <p:spPr>
          <a:xfrm>
            <a:off x="0" y="9721851"/>
            <a:ext cx="3076576" cy="511176"/>
          </a:xfrm>
          <a:prstGeom prst="rect">
            <a:avLst/>
          </a:prstGeom>
        </p:spPr>
        <p:txBody>
          <a:bodyPr vert="horz" lIns="99040" tIns="49520" rIns="99040" bIns="49520"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4021139" y="9721851"/>
            <a:ext cx="3076576" cy="511176"/>
          </a:xfrm>
          <a:prstGeom prst="rect">
            <a:avLst/>
          </a:prstGeom>
        </p:spPr>
        <p:txBody>
          <a:bodyPr vert="horz" wrap="square" lIns="99040" tIns="49520" rIns="99040" bIns="49520" numCol="1" anchor="b" anchorCtr="0" compatLnSpc="1">
            <a:prstTxWarp prst="textNoShape">
              <a:avLst/>
            </a:prstTxWarp>
          </a:bodyPr>
          <a:lstStyle>
            <a:lvl1pPr algn="r">
              <a:defRPr sz="1300"/>
            </a:lvl1pPr>
          </a:lstStyle>
          <a:p>
            <a:fld id="{6B19C70B-66E5-42C9-B82C-467C685AF104}" type="slidenum">
              <a:rPr lang="de-DE" altLang="de-DE"/>
              <a:pPr/>
              <a:t>‹Nr.›</a:t>
            </a:fld>
            <a:endParaRPr lang="de-DE" altLang="de-DE"/>
          </a:p>
        </p:txBody>
      </p:sp>
    </p:spTree>
    <p:extLst>
      <p:ext uri="{BB962C8B-B14F-4D97-AF65-F5344CB8AC3E}">
        <p14:creationId xmlns:p14="http://schemas.microsoft.com/office/powerpoint/2010/main" val="38076804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urks-nein-danke.de/blog/download/Studie-Obsoleszenz-BT-GRUENE-vorabversio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ectrum.ieee.org/geek-life/history/the-great-lightbulb-conspirac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fr-online.de/wirtschaft/geplante-obsoleszenz-hersteller-setzen-bewusst-auf-verschleiss,1472780,22157186.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wiwo.de/unternehmen/abwrackpraemie-erschreckende-bilanz-der-autoverschrottung/5707118.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mweltbundesamt.de/sites/default/files/medien/378/publikationen/texte_11_2016_einfluss_der_nutzungsdauer_von_produkten_obsoleszenz.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murks-nein-danke.de/blog/maengelliste-der-uba-studie-zu-obsoleszenz/" TargetMode="External"/><Relationship Id="rId5" Type="http://schemas.openxmlformats.org/officeDocument/2006/relationships/hyperlink" Target="https://www.heise.de/ct/ausgabe/2016-8-Umweltwissenschaftler-verteidigen-die-Industrie-gegen-Obsoleszenz-Vorwuerfe-3153273.html" TargetMode="External"/><Relationship Id="rId4" Type="http://schemas.openxmlformats.org/officeDocument/2006/relationships/hyperlink" Target="https://www.grueneliga-berlin.de/der-rabe-ralf/jahrgang-2016/uba-studie-zur-obsoleszenz/"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ocus.de/digital/computer/apple/tid-29262/ueberteuert-abgeschottet-arrogant-die-zehn-groessten-apple-aufreger_aid_908693.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faz.net/aktuell/feuilleton/familie/wie-erklaere-ich-s-meinem-kind/warum-es-immer-das-allerneuste-sein-muss-13162475.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bendblatt.de/hamburg/article120181032/Warten-auf-neues-iPhone-Zeltlager-vor-Apple-Store.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macmania.at/iphone/weitere-neue-farbe-fuer-das-iphone-geplant-jet-white/"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mobile.de/premium-tarife/0,26755,28775-_,00.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e.statista.com/statistik/daten/studie/169232/umfrage/materialien-im-elektronikschrott-in-deutschland/"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bmub.bund.de/fileadmin/Daten_BMU/Download_PDF/Abfallwirtschaft/elektronikgeraete_daten_2013_bf.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bmub.bund.de/fileadmin/Daten_BMU/Download_PDF/Abfallwirtschaft/elektronikgeraete_daten_2013_bf.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umweltbundesamt.de/presse/presseinformationen/export-alter-elektrogeraete-viel-gold-aber-auch"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bmub.bund.de/fileadmin/Daten_BMU/Pools/Broschueren/progress_ii_broschuere_bf.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de.statista.com/statistik/daten/studie/169232/umfrage/materialien-im-elektronikschrott-in-deutschland/"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ww.bmub.bund.de/fileadmin/Daten_BMU/Download_PDF/Abfallwirtschaft/elektronikgeraete_daten_2013_bf.pdf"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Foliensatz 1 – Weiterbildung für Lehrende.</a:t>
            </a:r>
          </a:p>
          <a:p>
            <a:pPr marL="180125" indent="-180125" defTabSz="480334">
              <a:buFont typeface="Arial" panose="020B0604020202020204" pitchFamily="34" charset="0"/>
              <a:buChar char="•"/>
              <a:defRPr/>
            </a:pPr>
            <a:endParaRPr lang="de-DE" dirty="0"/>
          </a:p>
          <a:p>
            <a:pPr defTabSz="480334">
              <a:defRPr/>
            </a:pPr>
            <a:r>
              <a:rPr lang="de-DE" dirty="0"/>
              <a:t>Diese Folie dient als Übersicht über die vorliegenden Materialien.</a:t>
            </a:r>
          </a:p>
          <a:p>
            <a:pPr marL="180125" indent="-180125">
              <a:buFont typeface="Arial" panose="020B0604020202020204" pitchFamily="34" charset="0"/>
              <a:buChar char="•"/>
            </a:pPr>
            <a:r>
              <a:rPr lang="de-DE" dirty="0"/>
              <a:t>Es gibt ein Word-Dokument „Unterrichtsreihe“ mit Sachanalyse, Rahmung des Unterrichts und Unterrichtsvorschlägen, sowie Materialanhang</a:t>
            </a:r>
          </a:p>
          <a:p>
            <a:pPr marL="180125" indent="-180125">
              <a:buFont typeface="Arial" panose="020B0604020202020204" pitchFamily="34" charset="0"/>
              <a:buChar char="•"/>
            </a:pPr>
            <a:r>
              <a:rPr lang="de-DE" dirty="0"/>
              <a:t>Der erste Foliensatz ist die Einführung in das Programm </a:t>
            </a:r>
            <a:r>
              <a:rPr lang="de-DE" dirty="0" err="1"/>
              <a:t>ProgRess</a:t>
            </a:r>
            <a:r>
              <a:rPr lang="de-DE" dirty="0"/>
              <a:t> (Foliensatz I)</a:t>
            </a:r>
          </a:p>
          <a:p>
            <a:pPr marL="180125" indent="-180125">
              <a:buFont typeface="Arial" panose="020B0604020202020204" pitchFamily="34" charset="0"/>
              <a:buChar char="•"/>
            </a:pPr>
            <a:r>
              <a:rPr lang="de-DE" dirty="0"/>
              <a:t>In dieser Präsentation ist die Sachanalyse als Weiterbildung aufgearbeitet (Foliensatz II). </a:t>
            </a:r>
          </a:p>
          <a:p>
            <a:pPr marL="180125" indent="-180125">
              <a:buFont typeface="Arial" panose="020B0604020202020204" pitchFamily="34" charset="0"/>
              <a:buChar char="•"/>
            </a:pPr>
            <a:r>
              <a:rPr lang="de-DE" dirty="0"/>
              <a:t>Foliensatz III enthält die Rahmung des Unterrichts und Foliensatz IV die Unterrichtsvorschläge.</a:t>
            </a:r>
          </a:p>
          <a:p>
            <a:pPr marL="180125" indent="-180125" defTabSz="480334">
              <a:buFont typeface="Arial" panose="020B0604020202020204" pitchFamily="34" charset="0"/>
              <a:buChar char="•"/>
              <a:defRPr/>
            </a:pPr>
            <a:r>
              <a:rPr lang="de-DE" dirty="0"/>
              <a:t>In der Sachanalyse sowie in der dazugehörigen Unterrichtsreihe wird exemplarisch diskutiert und aufgezeigt, wie das Phänomen Obsoleszenz mit Ressourcenschonung und unserem Konsum zusammenhängt. </a:t>
            </a:r>
          </a:p>
          <a:p>
            <a:pPr marL="180125" indent="-180125" defTabSz="480334">
              <a:buFont typeface="Arial" panose="020B0604020202020204" pitchFamily="34" charset="0"/>
              <a:buChar char="•"/>
              <a:defRPr/>
            </a:pPr>
            <a:r>
              <a:rPr lang="de-DE" dirty="0"/>
              <a:t>Die Unterrichtsvorschläge zeigen Möglichkeiten auf, wie der Gestaltungsaspekt „Ressourcenschonung in die Produktentwicklung einbeziehen“ im Unterricht bearbeitet werden kann.</a:t>
            </a:r>
          </a:p>
          <a:p>
            <a:pPr marL="180125" indent="-180125" defTabSz="480334">
              <a:buFont typeface="Arial" panose="020B0604020202020204" pitchFamily="34" charset="0"/>
              <a:buChar char="•"/>
              <a:defRP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a:t>
            </a:fld>
            <a:endParaRPr lang="de-DE" altLang="de-DE"/>
          </a:p>
        </p:txBody>
      </p:sp>
    </p:spTree>
    <p:extLst>
      <p:ext uri="{BB962C8B-B14F-4D97-AF65-F5344CB8AC3E}">
        <p14:creationId xmlns:p14="http://schemas.microsoft.com/office/powerpoint/2010/main" val="279717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Diese Folie zeigt den Inhalt dieser Weiterbildung.</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10</a:t>
            </a:fld>
            <a:endParaRPr lang="de-DE" altLang="de-DE"/>
          </a:p>
        </p:txBody>
      </p:sp>
    </p:spTree>
    <p:extLst>
      <p:ext uri="{BB962C8B-B14F-4D97-AF65-F5344CB8AC3E}">
        <p14:creationId xmlns:p14="http://schemas.microsoft.com/office/powerpoint/2010/main" val="126168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2544">
              <a:buFont typeface="Arial" panose="020B0604020202020204" pitchFamily="34" charset="0"/>
              <a:buChar char="•"/>
              <a:defRPr/>
            </a:pPr>
            <a:r>
              <a:rPr lang="de-DE" sz="1300" dirty="0"/>
              <a:t>Diese Folie führt in die Thematik „Obsoleszenz“ ein. </a:t>
            </a:r>
          </a:p>
          <a:p>
            <a:pPr marL="180125" indent="-180125" defTabSz="482544">
              <a:buFont typeface="Arial" panose="020B0604020202020204" pitchFamily="34" charset="0"/>
              <a:buChar char="•"/>
              <a:defRPr/>
            </a:pPr>
            <a:r>
              <a:rPr lang="de-DE" sz="1300" dirty="0"/>
              <a:t>Obsoleszenz bedeutet, dass Produkte auf natürliche oder künstliche weise altern oder veraltet sind. </a:t>
            </a:r>
          </a:p>
          <a:p>
            <a:pPr marL="180125" indent="-180125" defTabSz="482544">
              <a:buFont typeface="Arial" panose="020B0604020202020204" pitchFamily="34" charset="0"/>
              <a:buChar char="•"/>
              <a:defRPr/>
            </a:pPr>
            <a:r>
              <a:rPr lang="de-DE" sz="1300" dirty="0"/>
              <a:t>Da in allen Produkten, vor allem in Elektrogeräten, wertvolle Ressourcen stecken, sind kurzlebige Produkte – sei es aufgrund von Defekten oder wegen des Wunsches von </a:t>
            </a:r>
            <a:r>
              <a:rPr lang="de-DE" sz="1300" dirty="0" err="1"/>
              <a:t>VerbraucherInnen</a:t>
            </a:r>
            <a:r>
              <a:rPr lang="de-DE" sz="1300" dirty="0"/>
              <a:t> nach neuen Geräten – unter dem Aspekt der Ressourcenschonung und der Umweltauswirkungen kritisch zu betrachten. </a:t>
            </a:r>
          </a:p>
          <a:p>
            <a:pPr marL="180125" indent="-180125" defTabSz="482544">
              <a:buFont typeface="Arial" panose="020B0604020202020204" pitchFamily="34" charset="0"/>
              <a:buChar char="•"/>
              <a:defRPr/>
            </a:pPr>
            <a:r>
              <a:rPr lang="de-DE" sz="1300" dirty="0"/>
              <a:t>Neben Erdöl (fossiler Rohstoff) für Kunststoffe sind vor allem Metalle für Elektronikbauteile relevante Ressourcen für Elektrogeräte, die aus Erzen gewonnen werden. Eine Übersicht über natürliche Ressourcen ist auf der nächsten Folie zu sehen.</a:t>
            </a:r>
          </a:p>
          <a:p>
            <a:pPr marL="180125" indent="-180125" defTabSz="482544">
              <a:buFont typeface="Arial" panose="020B0604020202020204" pitchFamily="34" charset="0"/>
              <a:buChar char="•"/>
              <a:defRPr/>
            </a:pPr>
            <a:r>
              <a:rPr lang="de-DE" sz="1300" dirty="0"/>
              <a:t>Werden Geräte nach ihrer Nutzung nicht ordnungsgemäß dem Recyclingsystem zugeführt, gehen wertvolle Ressourcen verloren. </a:t>
            </a:r>
          </a:p>
          <a:p>
            <a:endParaRPr lang="de-DE" sz="1300"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11</a:t>
            </a:fld>
            <a:endParaRPr lang="de-DE" altLang="de-DE"/>
          </a:p>
        </p:txBody>
      </p:sp>
    </p:spTree>
    <p:extLst>
      <p:ext uri="{BB962C8B-B14F-4D97-AF65-F5344CB8AC3E}">
        <p14:creationId xmlns:p14="http://schemas.microsoft.com/office/powerpoint/2010/main" val="297714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452" indent="-172452" defTabSz="480334">
              <a:lnSpc>
                <a:spcPct val="90000"/>
              </a:lnSpc>
              <a:buFont typeface="Arial" panose="020B0604020202020204" pitchFamily="34" charset="0"/>
              <a:buChar char="•"/>
              <a:defRPr/>
            </a:pPr>
            <a:r>
              <a:rPr lang="de-DE" altLang="de-DE" dirty="0"/>
              <a:t>Diese Systematik aus dem ProgRess-Programm </a:t>
            </a:r>
            <a:r>
              <a:rPr lang="de-DE" dirty="0"/>
              <a:t>soll zeigen zu welchen Kategorien nach ProgRess II (BMUB 2016) Erze, Erdöl und Industriemineralien gehören.</a:t>
            </a:r>
          </a:p>
          <a:p>
            <a:pPr marL="180125" indent="-180125">
              <a:lnSpc>
                <a:spcPct val="90000"/>
              </a:lnSpc>
              <a:buFont typeface="Arial" panose="020B0604020202020204" pitchFamily="34" charset="0"/>
              <a:buChar char="•"/>
            </a:pPr>
            <a:r>
              <a:rPr lang="de-DE" dirty="0"/>
              <a:t>Die hier relevanten Ressourcen sind den abiotischen Rohstoffen zuzuordnen.</a:t>
            </a:r>
          </a:p>
          <a:p>
            <a:pPr marL="180125" indent="-180125">
              <a:lnSpc>
                <a:spcPct val="90000"/>
              </a:lnSpc>
              <a:buFont typeface="Arial" panose="020B0604020202020204" pitchFamily="34" charset="0"/>
              <a:buChar char="•"/>
            </a:pPr>
            <a:r>
              <a:rPr lang="de-DE" dirty="0"/>
              <a:t>Durch Obsoleszenz werden sowohl Metalle als auch Kunststoffe – und damit stofflich genutztes Öl – verschwendet.</a:t>
            </a:r>
          </a:p>
          <a:p>
            <a:pPr marL="180125" indent="-180125">
              <a:lnSpc>
                <a:spcPct val="90000"/>
              </a:lnSpc>
              <a:buFont typeface="Arial" panose="020B0604020202020204" pitchFamily="34" charset="0"/>
              <a:buChar char="•"/>
            </a:pPr>
            <a:endParaRPr lang="de-DE" dirty="0"/>
          </a:p>
          <a:p>
            <a:r>
              <a:rPr lang="de-DE" b="1" dirty="0"/>
              <a:t>Quelle: </a:t>
            </a:r>
          </a:p>
          <a:p>
            <a:pPr marL="180125" indent="-180125">
              <a:buFont typeface="Arial" panose="020B0604020202020204" pitchFamily="34" charset="0"/>
              <a:buChar char="•"/>
            </a:pPr>
            <a:r>
              <a:rPr lang="de-DE" dirty="0"/>
              <a:t>Eigene Abbildung nach: BMUB 2016: </a:t>
            </a:r>
            <a:r>
              <a:rPr lang="de-DE" dirty="0" err="1"/>
              <a:t>ProgRess</a:t>
            </a:r>
            <a:r>
              <a:rPr lang="de-DE" dirty="0"/>
              <a:t> II – Das deutsche Programm für Ressourceneffizienz. Online: </a:t>
            </a:r>
            <a:r>
              <a:rPr lang="de-DE" u="sng" dirty="0">
                <a:hlinkClick r:id="rId3"/>
              </a:rPr>
              <a:t>http://www.bmub.bund.de/themen/wirtschaft-produkte-ressourcen-tourismus/ressourceneffizienz/deutsches-ressourceneffizienzprogramm/progress-ii/</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12</a:t>
            </a:fld>
            <a:endParaRPr lang="de-DE" altLang="de-DE"/>
          </a:p>
        </p:txBody>
      </p:sp>
    </p:spTree>
    <p:extLst>
      <p:ext uri="{BB962C8B-B14F-4D97-AF65-F5344CB8AC3E}">
        <p14:creationId xmlns:p14="http://schemas.microsoft.com/office/powerpoint/2010/main" val="49264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01477" y="4860924"/>
            <a:ext cx="6092950" cy="4605338"/>
          </a:xfrm>
        </p:spPr>
        <p:txBody>
          <a:bodyPr/>
          <a:lstStyle/>
          <a:p>
            <a:pPr marL="180954" indent="-180954">
              <a:spcBef>
                <a:spcPts val="0"/>
              </a:spcBef>
              <a:buFont typeface="Arial" panose="020B0604020202020204" pitchFamily="34" charset="0"/>
              <a:buChar char="•"/>
            </a:pPr>
            <a:r>
              <a:rPr lang="de-DE" dirty="0"/>
              <a:t>Die Idee der vorzeitigen Alterung eines Produkts hängt mit den im Markt vorhanden ökonomischen Anreizstrukturen zusammen. </a:t>
            </a:r>
          </a:p>
          <a:p>
            <a:pPr marL="180954" indent="-180954">
              <a:spcBef>
                <a:spcPts val="0"/>
              </a:spcBef>
              <a:buFont typeface="Arial" panose="020B0604020202020204" pitchFamily="34" charset="0"/>
              <a:buChar char="•"/>
            </a:pPr>
            <a:r>
              <a:rPr lang="de-DE" dirty="0"/>
              <a:t>In einem gesättigten Markt ist der Produzent eines Produktes mit einer kürzeren Lebensdauer im Vorteil gegenüber anderen Marktteilnehmern.</a:t>
            </a:r>
          </a:p>
          <a:p>
            <a:pPr marL="180954" indent="-180954">
              <a:spcBef>
                <a:spcPts val="0"/>
              </a:spcBef>
              <a:buFont typeface="Arial" panose="020B0604020202020204" pitchFamily="34" charset="0"/>
              <a:buChar char="•"/>
            </a:pPr>
            <a:r>
              <a:rPr lang="de-DE" dirty="0"/>
              <a:t>Die Verwendung von billigeren Materialien oder einfachere Verarbeitung bei einem neuen Modell erhöhen aufgrund geringerer Kosten die Gewinne. </a:t>
            </a:r>
          </a:p>
          <a:p>
            <a:pPr marL="180954" indent="-180954">
              <a:spcBef>
                <a:spcPts val="0"/>
              </a:spcBef>
              <a:buFont typeface="Arial" panose="020B0604020202020204" pitchFamily="34" charset="0"/>
              <a:buChar char="•"/>
            </a:pPr>
            <a:r>
              <a:rPr lang="de-DE" dirty="0"/>
              <a:t>Eine schlechte Verarbeitung kann zudem zu einer Senkung der Lebensdauer des Produkts führen. </a:t>
            </a:r>
          </a:p>
          <a:p>
            <a:pPr marL="180954" indent="-180954">
              <a:spcBef>
                <a:spcPts val="0"/>
              </a:spcBef>
              <a:buFont typeface="Arial" panose="020B0604020202020204" pitchFamily="34" charset="0"/>
              <a:buChar char="•"/>
            </a:pPr>
            <a:r>
              <a:rPr lang="de-DE" dirty="0"/>
              <a:t>Bei angenommener Markentreue des Verbrauchers steigt dadurch auch langfristig der Gewinn durch einen höheren Absatz. </a:t>
            </a:r>
          </a:p>
          <a:p>
            <a:pPr marL="180954" indent="-180954">
              <a:spcBef>
                <a:spcPts val="0"/>
              </a:spcBef>
              <a:buFont typeface="Arial" panose="020B0604020202020204" pitchFamily="34" charset="0"/>
              <a:buChar char="•"/>
            </a:pPr>
            <a:r>
              <a:rPr lang="de-DE" dirty="0"/>
              <a:t>Ein zweiter Anbieter verfolgt nun dieselbe Strategie, um nicht benachteiligt zu sein, und senkt Kosten in Material und Verarbeitung. </a:t>
            </a:r>
          </a:p>
          <a:p>
            <a:pPr marL="180954" indent="-180954">
              <a:spcBef>
                <a:spcPts val="0"/>
              </a:spcBef>
              <a:buFont typeface="Arial" panose="020B0604020202020204" pitchFamily="34" charset="0"/>
              <a:buChar char="•"/>
            </a:pPr>
            <a:r>
              <a:rPr lang="de-DE" dirty="0"/>
              <a:t>Somit sinken über die Jahre die Lebensdauer von Produkten. </a:t>
            </a:r>
          </a:p>
          <a:p>
            <a:pPr marL="180954" indent="-180954">
              <a:spcBef>
                <a:spcPts val="0"/>
              </a:spcBef>
              <a:buFont typeface="Arial" panose="020B0604020202020204" pitchFamily="34" charset="0"/>
              <a:buChar char="•"/>
            </a:pPr>
            <a:r>
              <a:rPr lang="de-DE" dirty="0"/>
              <a:t>Wichtige Bedingung ist dabei, dass Lebensdauersenkung vom Verbraucher nicht wahrgenommen wird. (</a:t>
            </a:r>
            <a:r>
              <a:rPr lang="de-DE" dirty="0" err="1"/>
              <a:t>Schridde</a:t>
            </a:r>
            <a:r>
              <a:rPr lang="de-DE" dirty="0"/>
              <a:t> und Kreiß 2013:6)</a:t>
            </a:r>
          </a:p>
          <a:p>
            <a:pPr marL="180954" indent="-180954">
              <a:spcBef>
                <a:spcPts val="0"/>
              </a:spcBef>
              <a:buFont typeface="Arial" panose="020B0604020202020204" pitchFamily="34" charset="0"/>
              <a:buChar char="•"/>
            </a:pPr>
            <a:r>
              <a:rPr lang="de-DE" dirty="0"/>
              <a:t>Setzen Produzenten auf langlebigere Produkte, werden diese mit geringeren Umsätzen und Gewinnen gestraft. </a:t>
            </a:r>
          </a:p>
          <a:p>
            <a:pPr marL="180954" indent="-180954">
              <a:spcBef>
                <a:spcPts val="0"/>
              </a:spcBef>
              <a:buFont typeface="Arial" panose="020B0604020202020204" pitchFamily="34" charset="0"/>
              <a:buChar char="•"/>
            </a:pPr>
            <a:r>
              <a:rPr lang="de-DE" dirty="0"/>
              <a:t>Die Verkürzung der Lebensdauer tritt darum vor allem in gesättigten Märkten und bei harten Konkurrenzdruck in Erscheinung. (</a:t>
            </a:r>
            <a:r>
              <a:rPr lang="de-DE" dirty="0" err="1"/>
              <a:t>Schridde</a:t>
            </a:r>
            <a:r>
              <a:rPr lang="de-DE" dirty="0"/>
              <a:t> und Kreiß 2013:8)</a:t>
            </a:r>
          </a:p>
          <a:p>
            <a:pPr>
              <a:spcBef>
                <a:spcPts val="0"/>
              </a:spcBef>
            </a:pPr>
            <a:r>
              <a:rPr lang="de-DE" b="1" dirty="0"/>
              <a:t>Quellen</a:t>
            </a:r>
            <a:r>
              <a:rPr lang="de-DE" dirty="0"/>
              <a:t>:</a:t>
            </a:r>
          </a:p>
          <a:p>
            <a:pPr marL="180954" indent="-180954">
              <a:spcBef>
                <a:spcPts val="0"/>
              </a:spcBef>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 Online: </a:t>
            </a:r>
            <a:r>
              <a:rPr lang="de-DE" u="sng" dirty="0">
                <a:hlinkClick r:id="rId3"/>
              </a:rPr>
              <a:t>http://www.murks-nein-danke.de/blog/download/Studie-Obsoleszenz-BT-GRUENE-vorabversion.pdf</a:t>
            </a:r>
            <a:r>
              <a:rPr lang="de-DE" dirty="0"/>
              <a:t>, Zugriff: 10.2016</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13</a:t>
            </a:fld>
            <a:endParaRPr lang="de-DE" altLang="de-DE"/>
          </a:p>
        </p:txBody>
      </p:sp>
    </p:spTree>
    <p:extLst>
      <p:ext uri="{BB962C8B-B14F-4D97-AF65-F5344CB8AC3E}">
        <p14:creationId xmlns:p14="http://schemas.microsoft.com/office/powerpoint/2010/main" val="25595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14</a:t>
            </a:fld>
            <a:endParaRPr lang="de-DE" altLang="de-DE"/>
          </a:p>
        </p:txBody>
      </p:sp>
    </p:spTree>
    <p:extLst>
      <p:ext uri="{BB962C8B-B14F-4D97-AF65-F5344CB8AC3E}">
        <p14:creationId xmlns:p14="http://schemas.microsoft.com/office/powerpoint/2010/main" val="298410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lgn="just" defTabSz="480334">
              <a:spcAft>
                <a:spcPts val="634"/>
              </a:spcAft>
              <a:buFont typeface="Arial" panose="020B0604020202020204" pitchFamily="34" charset="0"/>
              <a:buChar char="•"/>
              <a:defRPr/>
            </a:pPr>
            <a:r>
              <a:rPr lang="de-DE" dirty="0"/>
              <a:t>Diese Folie erklärt die Unterteilung von Obsoleszenz. </a:t>
            </a:r>
          </a:p>
          <a:p>
            <a:pPr marL="180125" indent="-180125" algn="just">
              <a:spcAft>
                <a:spcPts val="634"/>
              </a:spcAft>
              <a:buFont typeface="Arial" panose="020B0604020202020204" pitchFamily="34" charset="0"/>
              <a:buChar char="•"/>
            </a:pPr>
            <a:r>
              <a:rPr lang="de-DE" dirty="0">
                <a:ea typeface="PT Sans" panose="020B0503020203020204" pitchFamily="34" charset="0"/>
              </a:rPr>
              <a:t>Werkstofflichen Obsoleszenz: Das Produkte altert aufgrund von mangelnder Leistungsfähigkeit von Materialien oder Komponenten. </a:t>
            </a:r>
          </a:p>
          <a:p>
            <a:pPr marL="180125" indent="-180125" algn="just">
              <a:spcAft>
                <a:spcPts val="634"/>
              </a:spcAft>
              <a:buFont typeface="Arial" panose="020B0604020202020204" pitchFamily="34" charset="0"/>
              <a:buChar char="•"/>
            </a:pPr>
            <a:r>
              <a:rPr lang="de-DE" dirty="0">
                <a:ea typeface="PT Sans" panose="020B0503020203020204" pitchFamily="34" charset="0"/>
              </a:rPr>
              <a:t>Beispiel: billigere Materialien oder einfachere Verarbeitung von Nylon-Strumpfhosen von Du Pont in den 1940er Jahren, Plastikzahnräder im Handmixer (</a:t>
            </a:r>
            <a:r>
              <a:rPr lang="de-DE" dirty="0" err="1">
                <a:ea typeface="PT Sans" panose="020B0503020203020204" pitchFamily="34" charset="0"/>
              </a:rPr>
              <a:t>Schridde</a:t>
            </a:r>
            <a:r>
              <a:rPr lang="de-DE" dirty="0">
                <a:ea typeface="PT Sans" panose="020B0503020203020204" pitchFamily="34" charset="0"/>
              </a:rPr>
              <a:t> und Kreiß 2013:17,30)</a:t>
            </a:r>
          </a:p>
          <a:p>
            <a:pPr marL="180125" indent="-180125" algn="just">
              <a:spcAft>
                <a:spcPts val="634"/>
              </a:spcAft>
              <a:buFont typeface="Arial" panose="020B0604020202020204" pitchFamily="34" charset="0"/>
              <a:buChar char="•"/>
            </a:pPr>
            <a:r>
              <a:rPr lang="de-DE" dirty="0">
                <a:ea typeface="PT Sans" panose="020B0503020203020204" pitchFamily="34" charset="0"/>
              </a:rPr>
              <a:t>Funktionelle Obsoleszenz: Technische und funktionale Anforderungen an ein Produkt sind nicht mehr kompatibel, wodurch das Produkt nicht funktionsfähig ist .</a:t>
            </a:r>
          </a:p>
          <a:p>
            <a:pPr marL="180125" indent="-180125" algn="just">
              <a:spcAft>
                <a:spcPts val="634"/>
              </a:spcAft>
              <a:buFont typeface="Arial" panose="020B0604020202020204" pitchFamily="34" charset="0"/>
              <a:buChar char="•"/>
            </a:pPr>
            <a:r>
              <a:rPr lang="de-DE" dirty="0">
                <a:ea typeface="PT Sans" panose="020B0503020203020204" pitchFamily="34" charset="0"/>
              </a:rPr>
              <a:t>Beispiel: veraltete Software, die nicht mehr update-fähig ist, zu kleine Speicherkapazität und Prozessorleistung in Handys/Smartphones, spezielle Kabelbuchsen bei Apple-Geräten</a:t>
            </a:r>
          </a:p>
          <a:p>
            <a:pPr algn="just">
              <a:spcAft>
                <a:spcPts val="634"/>
              </a:spcAft>
            </a:pPr>
            <a:r>
              <a:rPr lang="de-DE" b="1" dirty="0">
                <a:ea typeface="PT Sans" panose="020B0503020203020204" pitchFamily="34" charset="0"/>
              </a:rPr>
              <a:t>Quellen:</a:t>
            </a:r>
          </a:p>
          <a:p>
            <a:pPr marL="180125" indent="-180125">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15</a:t>
            </a:fld>
            <a:endParaRPr lang="de-DE" altLang="de-DE"/>
          </a:p>
        </p:txBody>
      </p:sp>
    </p:spTree>
    <p:extLst>
      <p:ext uri="{BB962C8B-B14F-4D97-AF65-F5344CB8AC3E}">
        <p14:creationId xmlns:p14="http://schemas.microsoft.com/office/powerpoint/2010/main" val="315064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lgn="just" defTabSz="480334">
              <a:spcAft>
                <a:spcPts val="634"/>
              </a:spcAft>
              <a:buFont typeface="Arial" panose="020B0604020202020204" pitchFamily="34" charset="0"/>
              <a:buChar char="•"/>
              <a:defRPr/>
            </a:pPr>
            <a:r>
              <a:rPr lang="de-DE" dirty="0"/>
              <a:t>Diese Folie erklärt die Unterteilung von Obsoleszenz. </a:t>
            </a:r>
          </a:p>
          <a:p>
            <a:pPr marL="180125" indent="-180125" algn="just">
              <a:spcAft>
                <a:spcPts val="634"/>
              </a:spcAft>
              <a:buFont typeface="Arial" panose="020B0604020202020204" pitchFamily="34" charset="0"/>
              <a:buChar char="•"/>
            </a:pPr>
            <a:r>
              <a:rPr lang="de-DE" dirty="0">
                <a:ea typeface="PT Sans" panose="020B0503020203020204" pitchFamily="34" charset="0"/>
              </a:rPr>
              <a:t>Ökonomische Obsoleszenz: Reparatur- oder Instandsetzungskosten übersteigen die Kosten für einen Neukauf, aufgrund von mangelnder Verfügbarkeit von Ersatzteilen, oder Werkzeugen, hohen Reparaturkosten sowie reparaturunfreundlichem Design.</a:t>
            </a:r>
          </a:p>
          <a:p>
            <a:pPr marL="180125" indent="-180125" algn="just">
              <a:spcAft>
                <a:spcPts val="634"/>
              </a:spcAft>
              <a:buFont typeface="Arial" panose="020B0604020202020204" pitchFamily="34" charset="0"/>
              <a:buChar char="•"/>
            </a:pPr>
            <a:r>
              <a:rPr lang="de-DE" dirty="0">
                <a:ea typeface="PT Sans" panose="020B0503020203020204" pitchFamily="34" charset="0"/>
              </a:rPr>
              <a:t>Beispiel: Verklebungen von Gehäuse bei Laptops machen eine einfache Reparatur unmöglich, Türgriffe bei Waschmaschinen sind nicht einzeln lieferbar (</a:t>
            </a:r>
            <a:r>
              <a:rPr lang="de-DE" dirty="0" err="1">
                <a:ea typeface="PT Sans" panose="020B0503020203020204" pitchFamily="34" charset="0"/>
              </a:rPr>
              <a:t>Schridde</a:t>
            </a:r>
            <a:r>
              <a:rPr lang="de-DE" dirty="0">
                <a:ea typeface="PT Sans" panose="020B0503020203020204" pitchFamily="34" charset="0"/>
              </a:rPr>
              <a:t> und Kreiß 2013:41f)</a:t>
            </a:r>
          </a:p>
          <a:p>
            <a:pPr marL="180125" indent="-180125" algn="just">
              <a:spcAft>
                <a:spcPts val="634"/>
              </a:spcAft>
              <a:buFont typeface="Arial" panose="020B0604020202020204" pitchFamily="34" charset="0"/>
              <a:buChar char="•"/>
            </a:pPr>
            <a:r>
              <a:rPr lang="de-DE" dirty="0">
                <a:ea typeface="PT Sans" panose="020B0503020203020204" pitchFamily="34" charset="0"/>
              </a:rPr>
              <a:t>Psychologischen Obsoleszenz: Alterung aufgrund neuer Innovationen, Trends oder Konsummustern, wodurch </a:t>
            </a:r>
            <a:r>
              <a:rPr lang="de-DE" dirty="0" err="1">
                <a:ea typeface="PT Sans" panose="020B0503020203020204" pitchFamily="34" charset="0"/>
              </a:rPr>
              <a:t>VerbraucherInnen</a:t>
            </a:r>
            <a:r>
              <a:rPr lang="de-DE" dirty="0">
                <a:ea typeface="PT Sans" panose="020B0503020203020204" pitchFamily="34" charset="0"/>
              </a:rPr>
              <a:t> voll funktionsfähige Produkte ersetzen.</a:t>
            </a:r>
          </a:p>
          <a:p>
            <a:pPr marL="180125" indent="-180125" algn="just">
              <a:spcAft>
                <a:spcPts val="634"/>
              </a:spcAft>
              <a:buFont typeface="Arial" panose="020B0604020202020204" pitchFamily="34" charset="0"/>
              <a:buChar char="•"/>
            </a:pPr>
            <a:r>
              <a:rPr lang="de-DE" dirty="0">
                <a:ea typeface="PT Sans" panose="020B0503020203020204" pitchFamily="34" charset="0"/>
              </a:rPr>
              <a:t>Beispiel: Wunsch nach dem neuesten </a:t>
            </a:r>
            <a:r>
              <a:rPr lang="de-DE" dirty="0" err="1">
                <a:ea typeface="PT Sans" panose="020B0503020203020204" pitchFamily="34" charset="0"/>
              </a:rPr>
              <a:t>Smartphonemodell</a:t>
            </a:r>
            <a:endParaRPr lang="de-DE" dirty="0">
              <a:ea typeface="PT Sans" panose="020B0503020203020204" pitchFamily="34" charset="0"/>
            </a:endParaRPr>
          </a:p>
          <a:p>
            <a:pPr algn="just">
              <a:spcAft>
                <a:spcPts val="634"/>
              </a:spcAft>
            </a:pPr>
            <a:r>
              <a:rPr lang="de-DE" b="1" dirty="0">
                <a:ea typeface="PT Sans" panose="020B0503020203020204" pitchFamily="34" charset="0"/>
              </a:rPr>
              <a:t>Quellen:</a:t>
            </a:r>
          </a:p>
          <a:p>
            <a:pPr marL="180125" indent="-180125">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16</a:t>
            </a:fld>
            <a:endParaRPr lang="de-DE" altLang="de-DE"/>
          </a:p>
        </p:txBody>
      </p:sp>
    </p:spTree>
    <p:extLst>
      <p:ext uri="{BB962C8B-B14F-4D97-AF65-F5344CB8AC3E}">
        <p14:creationId xmlns:p14="http://schemas.microsoft.com/office/powerpoint/2010/main" val="2646915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17</a:t>
            </a:fld>
            <a:endParaRPr lang="de-DE" altLang="de-DE"/>
          </a:p>
        </p:txBody>
      </p:sp>
    </p:spTree>
    <p:extLst>
      <p:ext uri="{BB962C8B-B14F-4D97-AF65-F5344CB8AC3E}">
        <p14:creationId xmlns:p14="http://schemas.microsoft.com/office/powerpoint/2010/main" val="283054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26553" y="4860924"/>
            <a:ext cx="6055338" cy="4605338"/>
          </a:xfrm>
        </p:spPr>
        <p:txBody>
          <a:bodyPr lIns="0" tIns="0" rIns="0" bIns="0"/>
          <a:lstStyle/>
          <a:p>
            <a:pPr marL="180125" indent="-180125" defTabSz="482544">
              <a:buFont typeface="Arial" panose="020B0604020202020204" pitchFamily="34" charset="0"/>
              <a:buChar char="•"/>
              <a:defRPr/>
            </a:pPr>
            <a:r>
              <a:rPr lang="de-DE" dirty="0"/>
              <a:t>Diese Folie erklärt die Ursprünge von Obsoleszenz. </a:t>
            </a:r>
          </a:p>
          <a:p>
            <a:pPr marL="180125" indent="-180125" defTabSz="482544">
              <a:buFont typeface="Arial" panose="020B0604020202020204" pitchFamily="34" charset="0"/>
              <a:buChar char="•"/>
              <a:defRPr/>
            </a:pPr>
            <a:r>
              <a:rPr lang="de-DE" dirty="0"/>
              <a:t>Obsoleszenz gibt es, seit der Massenproduktion. Da die Verbraucher zu Neukäufen angeregt werden, sollte die Nachfrage steigen und ständiges Wachstum ermöglicht werden, so die Theorie von Bernard London. (</a:t>
            </a:r>
            <a:r>
              <a:rPr lang="de-DE" dirty="0" err="1"/>
              <a:t>Buschenlange</a:t>
            </a:r>
            <a:r>
              <a:rPr lang="de-DE" dirty="0"/>
              <a:t> 2013:27) </a:t>
            </a:r>
          </a:p>
          <a:p>
            <a:pPr marL="180954" indent="-180954" defTabSz="482544">
              <a:buFont typeface="Arial" panose="020B0604020202020204" pitchFamily="34" charset="0"/>
              <a:buChar char="•"/>
              <a:defRPr/>
            </a:pPr>
            <a:r>
              <a:rPr lang="de-DE" dirty="0"/>
              <a:t>Obsoleszenz wurde erstmals in den USA in den 1920er Jahren im Automobilbereich eingesetzt. Marktführer Ford konzipierte Autos mit einer langen Haltbarkeit. </a:t>
            </a:r>
          </a:p>
          <a:p>
            <a:pPr marL="180954" indent="-180954" defTabSz="482544">
              <a:buFont typeface="Arial" panose="020B0604020202020204" pitchFamily="34" charset="0"/>
              <a:buChar char="•"/>
              <a:defRPr/>
            </a:pPr>
            <a:r>
              <a:rPr lang="de-DE" dirty="0"/>
              <a:t>General Motors hatte als Konkurrent zu Ford den Kerngedanken mittels neuer Modelle alte Modelle im Wettbewerbsprozess künstlich altern zu lassen. </a:t>
            </a:r>
          </a:p>
          <a:p>
            <a:pPr marL="180954" indent="-180954" defTabSz="482544">
              <a:buFont typeface="Arial" panose="020B0604020202020204" pitchFamily="34" charset="0"/>
              <a:buChar char="•"/>
              <a:defRPr/>
            </a:pPr>
            <a:r>
              <a:rPr lang="de-DE" dirty="0"/>
              <a:t>Der Wettbewerbsvorteil sollte hohe Gewinne nach sich ziehen. General Motors setzte daher auf schnelle Modezyklen und Design. Zudem sollte das Auto nicht mehr nur Fortbewegungsmittel sondern ein Lebensstilprodukt sein. Das ist psychologische Obsoleszenz.</a:t>
            </a:r>
          </a:p>
          <a:p>
            <a:pPr marL="180954" indent="-180954" defTabSz="482544">
              <a:buFont typeface="Arial" panose="020B0604020202020204" pitchFamily="34" charset="0"/>
              <a:buChar char="•"/>
              <a:defRPr/>
            </a:pPr>
            <a:r>
              <a:rPr lang="de-DE" dirty="0"/>
              <a:t>Dank eines geschickten Marketings von General Motors sank der Absatz für das langlebige Modell von Ford. (</a:t>
            </a:r>
            <a:r>
              <a:rPr lang="de-DE" dirty="0" err="1"/>
              <a:t>Schridde</a:t>
            </a:r>
            <a:r>
              <a:rPr lang="de-DE" dirty="0"/>
              <a:t> und Kreiß 2013:5)</a:t>
            </a:r>
          </a:p>
          <a:p>
            <a:pPr algn="just">
              <a:spcAft>
                <a:spcPts val="634"/>
              </a:spcAft>
            </a:pPr>
            <a:r>
              <a:rPr lang="de-DE" b="1" dirty="0">
                <a:ea typeface="PT Sans" panose="020B0503020203020204" pitchFamily="34" charset="0"/>
              </a:rPr>
              <a:t>Quellen:</a:t>
            </a:r>
          </a:p>
          <a:p>
            <a:pPr marL="180125" indent="-180125" algn="just" defTabSz="482544">
              <a:spcAft>
                <a:spcPts val="634"/>
              </a:spcAft>
              <a:buFont typeface="Arial" panose="020B0604020202020204" pitchFamily="34" charset="0"/>
              <a:buChar char="•"/>
            </a:pPr>
            <a:r>
              <a:rPr lang="de-DE" dirty="0" err="1"/>
              <a:t>Buschenlange</a:t>
            </a:r>
            <a:r>
              <a:rPr lang="de-DE" dirty="0"/>
              <a:t> (2013), Konsumgesellschaft und Wege zur Nachhaltigkeit, </a:t>
            </a:r>
            <a:r>
              <a:rPr lang="de-DE" dirty="0" err="1"/>
              <a:t>Diplomica</a:t>
            </a:r>
            <a:r>
              <a:rPr lang="de-DE" dirty="0"/>
              <a:t> Verlag GmbH</a:t>
            </a:r>
          </a:p>
          <a:p>
            <a:pPr marL="180125" indent="-180125">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a:p>
            <a:r>
              <a:rPr lang="de-DE" b="1" dirty="0"/>
              <a:t>Bildquelle:</a:t>
            </a:r>
          </a:p>
          <a:p>
            <a:pPr marL="180954" indent="-180954" defTabSz="482544">
              <a:buFont typeface="Arial" panose="020B0604020202020204" pitchFamily="34" charset="0"/>
              <a:buChar char="•"/>
              <a:defRPr/>
            </a:pPr>
            <a:r>
              <a:rPr lang="de-DE" altLang="de-DE" dirty="0" err="1"/>
              <a:t>Fotolia</a:t>
            </a:r>
            <a:r>
              <a:rPr lang="de-DE" altLang="de-DE" dirty="0"/>
              <a:t> (o.J.): </a:t>
            </a:r>
            <a:r>
              <a:rPr lang="en-US" altLang="de-DE" dirty="0"/>
              <a:t>T-model Tin </a:t>
            </a:r>
            <a:r>
              <a:rPr lang="en-US" altLang="de-DE" dirty="0" err="1"/>
              <a:t>lizzy</a:t>
            </a:r>
            <a:r>
              <a:rPr lang="en-US" altLang="de-DE" dirty="0"/>
              <a:t> in front of half timbered house</a:t>
            </a:r>
            <a:r>
              <a:rPr lang="de-DE" altLang="de-DE" dirty="0"/>
              <a:t>. Datei: #</a:t>
            </a:r>
            <a:r>
              <a:rPr lang="de-DE" dirty="0"/>
              <a:t>67788720 </a:t>
            </a:r>
            <a:r>
              <a:rPr lang="de-DE" altLang="de-DE" dirty="0"/>
              <a:t>| </a:t>
            </a:r>
            <a:r>
              <a:rPr lang="de-DE" altLang="de-DE" dirty="0" err="1"/>
              <a:t>Urherber</a:t>
            </a:r>
            <a:r>
              <a:rPr lang="de-DE" altLang="de-DE" dirty="0"/>
              <a:t>/-in: Bertold </a:t>
            </a:r>
            <a:r>
              <a:rPr lang="de-DE" altLang="de-DE" dirty="0" err="1"/>
              <a:t>Werkmann</a:t>
            </a:r>
            <a:r>
              <a:rPr lang="de-DE" altLang="de-DE" dirty="0"/>
              <a:t>. Online: </a:t>
            </a:r>
            <a:r>
              <a:rPr lang="de-DE" dirty="0"/>
              <a:t>https://de.fotolia.com/id/67788720</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18</a:t>
            </a:fld>
            <a:endParaRPr lang="de-DE" altLang="de-DE"/>
          </a:p>
        </p:txBody>
      </p:sp>
    </p:spTree>
    <p:extLst>
      <p:ext uri="{BB962C8B-B14F-4D97-AF65-F5344CB8AC3E}">
        <p14:creationId xmlns:p14="http://schemas.microsoft.com/office/powerpoint/2010/main" val="305359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26553" y="4860924"/>
            <a:ext cx="6055338" cy="4605338"/>
          </a:xfrm>
        </p:spPr>
        <p:txBody>
          <a:bodyPr lIns="0" tIns="0" rIns="0" bIns="0"/>
          <a:lstStyle/>
          <a:p>
            <a:pPr marL="180125" indent="-180125" defTabSz="482544">
              <a:buFont typeface="Arial" panose="020B0604020202020204" pitchFamily="34" charset="0"/>
              <a:buChar char="•"/>
              <a:defRPr/>
            </a:pPr>
            <a:r>
              <a:rPr lang="de-DE" dirty="0"/>
              <a:t>Diese Folie erklärt die Ursprünge von Obsoleszenz. </a:t>
            </a:r>
          </a:p>
          <a:p>
            <a:pPr marL="180125" indent="-180125" defTabSz="482544">
              <a:buFont typeface="Arial" panose="020B0604020202020204" pitchFamily="34" charset="0"/>
              <a:buChar char="•"/>
              <a:defRPr/>
            </a:pPr>
            <a:r>
              <a:rPr lang="de-DE" dirty="0"/>
              <a:t>Obsoleszenz gibt es, seit der Massenproduktion. Da die Verbraucher zu Neukäufen angeregt werden, sollte die Nachfrage steigen und ständiges Wachstum ermöglicht werden, so die Theorie von Bernard London. (</a:t>
            </a:r>
            <a:r>
              <a:rPr lang="de-DE" dirty="0" err="1"/>
              <a:t>Buschenlange</a:t>
            </a:r>
            <a:r>
              <a:rPr lang="de-DE" dirty="0"/>
              <a:t> 2013:27) </a:t>
            </a:r>
          </a:p>
          <a:p>
            <a:pPr marL="180954" indent="-180954" defTabSz="482544">
              <a:buFont typeface="Arial" panose="020B0604020202020204" pitchFamily="34" charset="0"/>
              <a:buChar char="•"/>
              <a:defRPr/>
            </a:pPr>
            <a:r>
              <a:rPr lang="de-DE" dirty="0"/>
              <a:t>Obsoleszenz wurde erstmals in den USA in den 1920er Jahren im Automobilbereich eingesetzt. Marktführer Ford konzipierte Autos mit einer langen Haltbarkeit. </a:t>
            </a:r>
          </a:p>
          <a:p>
            <a:pPr marL="180954" indent="-180954" defTabSz="482544">
              <a:buFont typeface="Arial" panose="020B0604020202020204" pitchFamily="34" charset="0"/>
              <a:buChar char="•"/>
              <a:defRPr/>
            </a:pPr>
            <a:r>
              <a:rPr lang="de-DE" dirty="0"/>
              <a:t>General Motors hatte als Konkurrent zu Ford den Kerngedanken mittels neuer Modelle alte Modelle im Wettbewerbsprozess künstlich altern zu lassen. </a:t>
            </a:r>
          </a:p>
          <a:p>
            <a:pPr marL="180954" indent="-180954" defTabSz="482544">
              <a:buFont typeface="Arial" panose="020B0604020202020204" pitchFamily="34" charset="0"/>
              <a:buChar char="•"/>
              <a:defRPr/>
            </a:pPr>
            <a:r>
              <a:rPr lang="de-DE" dirty="0"/>
              <a:t>Der Wettbewerbsvorteil sollte hohe Gewinne nach sich ziehen. General Motors setzte daher auf schnelle Modezyklen und Design. Zudem sollte das Auto nicht mehr nur Fortbewegungsmittel sondern ein Lebensstilprodukt sein. Das ist psychologische Obsoleszenz.</a:t>
            </a:r>
          </a:p>
          <a:p>
            <a:pPr marL="180954" indent="-180954" defTabSz="482544">
              <a:buFont typeface="Arial" panose="020B0604020202020204" pitchFamily="34" charset="0"/>
              <a:buChar char="•"/>
              <a:defRPr/>
            </a:pPr>
            <a:r>
              <a:rPr lang="de-DE" dirty="0"/>
              <a:t>Dank eines geschickten Marketings von General Motors sank der Absatz für das langlebige Modell von Ford. (</a:t>
            </a:r>
            <a:r>
              <a:rPr lang="de-DE" dirty="0" err="1"/>
              <a:t>Schridde</a:t>
            </a:r>
            <a:r>
              <a:rPr lang="de-DE" dirty="0"/>
              <a:t> und Kreiß 2013:5)</a:t>
            </a:r>
          </a:p>
          <a:p>
            <a:pPr algn="just">
              <a:spcAft>
                <a:spcPts val="634"/>
              </a:spcAft>
            </a:pPr>
            <a:r>
              <a:rPr lang="de-DE" b="1" dirty="0">
                <a:ea typeface="PT Sans" panose="020B0503020203020204" pitchFamily="34" charset="0"/>
              </a:rPr>
              <a:t>Quellen:</a:t>
            </a:r>
          </a:p>
          <a:p>
            <a:pPr marL="180125" indent="-180125" algn="just" defTabSz="482544">
              <a:spcAft>
                <a:spcPts val="634"/>
              </a:spcAft>
              <a:buFont typeface="Arial" panose="020B0604020202020204" pitchFamily="34" charset="0"/>
              <a:buChar char="•"/>
            </a:pPr>
            <a:r>
              <a:rPr lang="de-DE" dirty="0" err="1"/>
              <a:t>Buschenlange</a:t>
            </a:r>
            <a:r>
              <a:rPr lang="de-DE" dirty="0"/>
              <a:t> (2013), Konsumgesellschaft und Wege zur Nachhaltigkeit, </a:t>
            </a:r>
            <a:r>
              <a:rPr lang="de-DE" dirty="0" err="1"/>
              <a:t>Diplomica</a:t>
            </a:r>
            <a:r>
              <a:rPr lang="de-DE" dirty="0"/>
              <a:t> Verlag GmbH</a:t>
            </a:r>
          </a:p>
          <a:p>
            <a:pPr marL="180125" indent="-180125">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a:p>
            <a:r>
              <a:rPr lang="de-DE" b="1" dirty="0"/>
              <a:t>Bildquelle:</a:t>
            </a:r>
          </a:p>
          <a:p>
            <a:pPr marL="180954" indent="-180954" defTabSz="482544">
              <a:buFont typeface="Arial" panose="020B0604020202020204" pitchFamily="34" charset="0"/>
              <a:buChar char="•"/>
              <a:defRPr/>
            </a:pPr>
            <a:r>
              <a:rPr lang="de-DE" altLang="de-DE" dirty="0" err="1"/>
              <a:t>Fotolia</a:t>
            </a:r>
            <a:r>
              <a:rPr lang="de-DE" altLang="de-DE" dirty="0"/>
              <a:t> (o.J.): </a:t>
            </a:r>
            <a:r>
              <a:rPr lang="en-US" altLang="de-DE" dirty="0"/>
              <a:t>T-model Tin </a:t>
            </a:r>
            <a:r>
              <a:rPr lang="en-US" altLang="de-DE" dirty="0" err="1"/>
              <a:t>lizzy</a:t>
            </a:r>
            <a:r>
              <a:rPr lang="en-US" altLang="de-DE" dirty="0"/>
              <a:t> in front of half timbered house</a:t>
            </a:r>
            <a:r>
              <a:rPr lang="de-DE" altLang="de-DE" dirty="0"/>
              <a:t>. Datei: #</a:t>
            </a:r>
            <a:r>
              <a:rPr lang="de-DE" dirty="0"/>
              <a:t>67788720 </a:t>
            </a:r>
            <a:r>
              <a:rPr lang="de-DE" altLang="de-DE" dirty="0"/>
              <a:t>| </a:t>
            </a:r>
            <a:r>
              <a:rPr lang="de-DE" altLang="de-DE" dirty="0" err="1"/>
              <a:t>Urherber</a:t>
            </a:r>
            <a:r>
              <a:rPr lang="de-DE" altLang="de-DE" dirty="0"/>
              <a:t>/-in: Bertold </a:t>
            </a:r>
            <a:r>
              <a:rPr lang="de-DE" altLang="de-DE" dirty="0" err="1"/>
              <a:t>Werkmann</a:t>
            </a:r>
            <a:r>
              <a:rPr lang="de-DE" altLang="de-DE" dirty="0"/>
              <a:t>. Online: </a:t>
            </a:r>
            <a:r>
              <a:rPr lang="de-DE" dirty="0"/>
              <a:t>https://de.fotolia.com/id/67788720</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19</a:t>
            </a:fld>
            <a:endParaRPr lang="de-DE" altLang="de-DE"/>
          </a:p>
        </p:txBody>
      </p:sp>
    </p:spTree>
    <p:extLst>
      <p:ext uri="{BB962C8B-B14F-4D97-AF65-F5344CB8AC3E}">
        <p14:creationId xmlns:p14="http://schemas.microsoft.com/office/powerpoint/2010/main" val="35233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Diese Folie dient als Übersicht über die vorliegenden Materialien.</a:t>
            </a:r>
          </a:p>
          <a:p>
            <a:pPr marL="180125" indent="-180125">
              <a:buFont typeface="Arial" panose="020B0604020202020204" pitchFamily="34" charset="0"/>
              <a:buChar char="•"/>
            </a:pPr>
            <a:r>
              <a:rPr lang="de-DE" dirty="0"/>
              <a:t>Es gibt ein Word-Dokument „Unterrichtsreihe“ mit Sachanalyse, Rahmung des Unterrichts und Unterrichtsvorschlägen, sowie Materialanhang</a:t>
            </a:r>
          </a:p>
          <a:p>
            <a:pPr marL="180125" indent="-180125">
              <a:buFont typeface="Arial" panose="020B0604020202020204" pitchFamily="34" charset="0"/>
              <a:buChar char="•"/>
            </a:pPr>
            <a:r>
              <a:rPr lang="de-DE" dirty="0"/>
              <a:t>Der erste Foliensatz ist die Einführung in das Programm ProgRess (Foliensatz I)</a:t>
            </a:r>
          </a:p>
          <a:p>
            <a:pPr marL="180125" indent="-180125">
              <a:buFont typeface="Arial" panose="020B0604020202020204" pitchFamily="34" charset="0"/>
              <a:buChar char="•"/>
            </a:pPr>
            <a:r>
              <a:rPr lang="de-DE" dirty="0"/>
              <a:t>In dieser Präsentation ist die Sachanalyse als Weiterbildung aufgearbeitet (Foliensatz II). </a:t>
            </a:r>
          </a:p>
          <a:p>
            <a:pPr marL="180125" indent="-180125">
              <a:buFont typeface="Arial" panose="020B0604020202020204" pitchFamily="34" charset="0"/>
              <a:buChar char="•"/>
            </a:pPr>
            <a:r>
              <a:rPr lang="de-DE" dirty="0"/>
              <a:t>Foliensatz III enthält die Rahmung des Unterrichts und Foliensatz IV die Unterrichtsvorschläge.</a:t>
            </a:r>
          </a:p>
          <a:p>
            <a:pPr marL="180125" indent="-180125" defTabSz="480334">
              <a:buFont typeface="Arial" panose="020B0604020202020204" pitchFamily="34" charset="0"/>
              <a:buChar char="•"/>
              <a:defRPr/>
            </a:pPr>
            <a:r>
              <a:rPr lang="de-DE" dirty="0"/>
              <a:t>In der Sachanalyse sowie in der dazugehörigen Unterrichtsreihe wird exemplarisch diskutiert und aufgezeigt, wie das Phänomen Obsoleszenz mit Ressourcenschonung und unserem Konsum zusammenhängt. </a:t>
            </a:r>
          </a:p>
          <a:p>
            <a:pPr marL="180125" indent="-180125" defTabSz="480334">
              <a:buFont typeface="Arial" panose="020B0604020202020204" pitchFamily="34" charset="0"/>
              <a:buChar char="•"/>
              <a:defRPr/>
            </a:pPr>
            <a:r>
              <a:rPr lang="de-DE" dirty="0"/>
              <a:t>Die Unterrichtsvorschläge zeigen Möglichkeiten auf, wie der Gestaltungsaspekt „Ressourcenschonung in die Produktentwicklung einbeziehen“ im Unterricht bearbeitet werden kann.</a:t>
            </a:r>
          </a:p>
          <a:p>
            <a:br>
              <a:rPr lang="de-DE" dirty="0"/>
            </a:b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a:t>
            </a:fld>
            <a:endParaRPr lang="de-DE" altLang="de-DE"/>
          </a:p>
        </p:txBody>
      </p:sp>
    </p:spTree>
    <p:extLst>
      <p:ext uri="{BB962C8B-B14F-4D97-AF65-F5344CB8AC3E}">
        <p14:creationId xmlns:p14="http://schemas.microsoft.com/office/powerpoint/2010/main" val="2629384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9013" y="768350"/>
            <a:ext cx="4522787" cy="3392488"/>
          </a:xfrm>
        </p:spPr>
      </p:sp>
      <p:sp>
        <p:nvSpPr>
          <p:cNvPr id="3" name="Notizenplatzhalter 2"/>
          <p:cNvSpPr>
            <a:spLocks noGrp="1"/>
          </p:cNvSpPr>
          <p:nvPr>
            <p:ph type="body" idx="1"/>
          </p:nvPr>
        </p:nvSpPr>
        <p:spPr>
          <a:xfrm>
            <a:off x="380058" y="4334999"/>
            <a:ext cx="6460963" cy="5214823"/>
          </a:xfrm>
        </p:spPr>
        <p:txBody>
          <a:bodyPr lIns="0" tIns="0" rIns="0" bIns="0">
            <a:noAutofit/>
          </a:bodyPr>
          <a:lstStyle/>
          <a:p>
            <a:pPr marL="180125" indent="-180125" defTabSz="480334">
              <a:buFont typeface="Arial" panose="020B0604020202020204" pitchFamily="34" charset="0"/>
              <a:buChar char="•"/>
              <a:defRPr/>
            </a:pPr>
            <a:r>
              <a:rPr lang="de-DE" dirty="0"/>
              <a:t>Die Folie zeigt Beispiele aus der Vergangenheit zu bewusst herbeigeführter Obsoleszenz in Produkten.  </a:t>
            </a:r>
          </a:p>
          <a:p>
            <a:pPr marL="180954" indent="-180954">
              <a:buFont typeface="Arial" panose="020B0604020202020204" pitchFamily="34" charset="0"/>
              <a:buChar char="•"/>
            </a:pPr>
            <a:r>
              <a:rPr lang="de-DE" dirty="0"/>
              <a:t>Ein bewusster Vorsatz die Lebensdauer zu beschränken wurde dem Phoebus Kartell im Jahr 1924 bei Glühbirnen nachgewiesen. Durch Absprachen mehrerer Glühbirnenhersteller, darunter u.a. General </a:t>
            </a:r>
            <a:r>
              <a:rPr lang="de-DE" dirty="0" err="1"/>
              <a:t>Electrics</a:t>
            </a:r>
            <a:r>
              <a:rPr lang="de-DE" dirty="0"/>
              <a:t>, Philips und Osram, wurde die Lebensdauer von Glühbirnen auf 1000 h festgelegt. Hielten sich die Hersteller sich nicht an diese Absprache, wurden Geldstrafen verhängt (IEEE 2014). </a:t>
            </a:r>
          </a:p>
          <a:p>
            <a:pPr marL="180954" indent="-180954">
              <a:buFont typeface="Arial" panose="020B0604020202020204" pitchFamily="34" charset="0"/>
              <a:buChar char="•"/>
            </a:pPr>
            <a:r>
              <a:rPr lang="de-DE" dirty="0"/>
              <a:t>Auch die Nylonstrumpfhosen von Du Pont wurden zuerst langlebig hergestellt, dann jedoch durch Änderung des Material vorsätzlich in minderer Qualität produziert (</a:t>
            </a:r>
            <a:r>
              <a:rPr lang="de-DE" dirty="0" err="1"/>
              <a:t>Schridde</a:t>
            </a:r>
            <a:r>
              <a:rPr lang="de-DE" dirty="0"/>
              <a:t> und Kreiß 2013:13). </a:t>
            </a:r>
          </a:p>
          <a:p>
            <a:pPr marL="180954" indent="-180954">
              <a:buFont typeface="Arial" panose="020B0604020202020204" pitchFamily="34" charset="0"/>
              <a:buChar char="•"/>
            </a:pPr>
            <a:r>
              <a:rPr lang="de-DE" dirty="0"/>
              <a:t>Im Jahr 2003 wurde Apple verklagt, nachdem die in den IPods eingebauten, nicht austauschbaren Akkus vorsätzlich auf 18 Monate begrenzt wurden. Nach außergerichtlichen Einigung bot Apple einen kostenfreien Austauschservice und gewährte eine längere Garantie von 24 Monaten (Wenzel 2013). </a:t>
            </a:r>
          </a:p>
          <a:p>
            <a:r>
              <a:rPr lang="de-DE" b="1" dirty="0"/>
              <a:t>Quellen: </a:t>
            </a:r>
          </a:p>
          <a:p>
            <a:pPr marL="180125" indent="-180125">
              <a:buFont typeface="Arial" panose="020B0604020202020204" pitchFamily="34" charset="0"/>
              <a:buChar char="•"/>
            </a:pPr>
            <a:r>
              <a:rPr lang="en-US" dirty="0"/>
              <a:t>IEEE (2014), The Great Lightbulb Conspiracy, Online: </a:t>
            </a:r>
            <a:r>
              <a:rPr lang="en-US" u="sng" dirty="0">
                <a:hlinkClick r:id="rId3"/>
              </a:rPr>
              <a:t>http://spectrum.ieee.org/geek-life/history/the-great-lightbulb-conspiracy</a:t>
            </a:r>
            <a:endParaRPr lang="en-US" u="sng" dirty="0"/>
          </a:p>
          <a:p>
            <a:pPr marL="180125" indent="-180125" defTabSz="482544">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a:p>
            <a:pPr marL="180125" indent="-180125" defTabSz="482544">
              <a:buFont typeface="Arial" panose="020B0604020202020204" pitchFamily="34" charset="0"/>
              <a:buChar char="•"/>
            </a:pPr>
            <a:r>
              <a:rPr lang="de-DE" dirty="0"/>
              <a:t>Wenzel (2013), Hersteller setzen bewusst auf Verschleiß, fr-online.de </a:t>
            </a:r>
            <a:r>
              <a:rPr lang="de-DE" u="sng" dirty="0">
                <a:hlinkClick r:id="rId4"/>
              </a:rPr>
              <a:t>http://www.fr-online.de/wirtschaft/geplante-obsoleszenz-hersteller-setzen-bewusst-auf-verschleiss,1472780,22157186.html</a:t>
            </a:r>
            <a:r>
              <a:rPr lang="de-DE" dirty="0"/>
              <a:t>, Zugriff: November 2016</a:t>
            </a:r>
          </a:p>
          <a:p>
            <a:r>
              <a:rPr lang="de-DE" b="1" dirty="0"/>
              <a:t>Bildquelle:</a:t>
            </a:r>
          </a:p>
          <a:p>
            <a:pPr marL="180125" indent="-180125">
              <a:buFont typeface="Arial" panose="020B0604020202020204" pitchFamily="34" charset="0"/>
              <a:buChar char="•"/>
            </a:pPr>
            <a:r>
              <a:rPr lang="de-DE" dirty="0" err="1"/>
              <a:t>Pixabay</a:t>
            </a:r>
            <a:r>
              <a:rPr lang="de-DE" dirty="0"/>
              <a:t> (o.J.): Glühbirne </a:t>
            </a:r>
            <a:r>
              <a:rPr lang="de-DE" altLang="de-DE" dirty="0">
                <a:solidFill>
                  <a:schemeClr val="bg1">
                    <a:lumMod val="50000"/>
                  </a:schemeClr>
                </a:solidFill>
              </a:rPr>
              <a:t>| </a:t>
            </a:r>
            <a:r>
              <a:rPr lang="de-DE" altLang="de-DE" dirty="0" err="1"/>
              <a:t>Urherber</a:t>
            </a:r>
            <a:r>
              <a:rPr lang="de-DE" altLang="de-DE" dirty="0"/>
              <a:t>/-in: </a:t>
            </a:r>
            <a:r>
              <a:rPr lang="de-DE" altLang="de-DE" dirty="0" err="1"/>
              <a:t>Comfreak</a:t>
            </a:r>
            <a:r>
              <a:rPr lang="de-DE" altLang="de-DE" dirty="0"/>
              <a:t>. Online: https://pixabay.com/de/gl%C3%BChbirne-strom-licht-gl%C3%BChen-503881/</a:t>
            </a:r>
          </a:p>
          <a:p>
            <a:pPr marL="180125" indent="-180125" defTabSz="480334">
              <a:buFont typeface="Arial" panose="020B0604020202020204" pitchFamily="34" charset="0"/>
              <a:buChar char="•"/>
              <a:defRPr/>
            </a:pPr>
            <a:r>
              <a:rPr lang="de-DE" dirty="0" err="1"/>
              <a:t>Pixabay</a:t>
            </a:r>
            <a:r>
              <a:rPr lang="de-DE" dirty="0"/>
              <a:t> (o.J.): iPod </a:t>
            </a:r>
            <a:r>
              <a:rPr lang="de-DE" altLang="de-DE" dirty="0"/>
              <a:t>| </a:t>
            </a:r>
            <a:r>
              <a:rPr lang="de-DE" altLang="de-DE" dirty="0" err="1"/>
              <a:t>Urherber</a:t>
            </a:r>
            <a:r>
              <a:rPr lang="de-DE" altLang="de-DE" dirty="0"/>
              <a:t>/-in: </a:t>
            </a:r>
            <a:r>
              <a:rPr lang="de-DE" altLang="de-DE" dirty="0" err="1"/>
              <a:t>mikefoster</a:t>
            </a:r>
            <a:r>
              <a:rPr lang="de-DE" altLang="de-DE" dirty="0"/>
              <a:t>. Online: https://pixabay.com/de/ipod-musik-mp3-spieler-lieder-1428165/</a:t>
            </a:r>
            <a:endParaRPr lang="de-DE" dirty="0"/>
          </a:p>
          <a:p>
            <a:pPr marL="180954" indent="-180954" defTabSz="482544">
              <a:buFont typeface="Arial" panose="020B0604020202020204" pitchFamily="34" charset="0"/>
              <a:buChar char="•"/>
              <a:defRPr/>
            </a:pPr>
            <a:r>
              <a:rPr lang="de-DE" altLang="de-DE" dirty="0" err="1"/>
              <a:t>Fotolia</a:t>
            </a:r>
            <a:r>
              <a:rPr lang="de-DE" altLang="de-DE" dirty="0"/>
              <a:t> (o.J.): </a:t>
            </a:r>
            <a:r>
              <a:rPr lang="en-US" altLang="de-DE" dirty="0"/>
              <a:t>Woman legs in stockings</a:t>
            </a:r>
            <a:r>
              <a:rPr lang="de-DE" altLang="de-DE" dirty="0"/>
              <a:t>. Datei: #</a:t>
            </a:r>
            <a:r>
              <a:rPr lang="de-DE" dirty="0"/>
              <a:t>98240618 </a:t>
            </a:r>
            <a:r>
              <a:rPr lang="de-DE" altLang="de-DE" dirty="0"/>
              <a:t>| </a:t>
            </a:r>
            <a:r>
              <a:rPr lang="de-DE" altLang="de-DE" dirty="0" err="1"/>
              <a:t>Urherber</a:t>
            </a:r>
            <a:r>
              <a:rPr lang="de-DE" altLang="de-DE" dirty="0"/>
              <a:t>/-in: </a:t>
            </a:r>
            <a:r>
              <a:rPr lang="de-DE" altLang="de-DE" dirty="0" err="1"/>
              <a:t>tailex</a:t>
            </a:r>
            <a:r>
              <a:rPr lang="de-DE" altLang="de-DE" dirty="0"/>
              <a:t>. Online: </a:t>
            </a:r>
            <a:r>
              <a:rPr lang="de-DE" dirty="0"/>
              <a:t>https://fr.fotolia.com/id/98240618</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20</a:t>
            </a:fld>
            <a:endParaRPr lang="de-DE" altLang="de-DE"/>
          </a:p>
        </p:txBody>
      </p:sp>
    </p:spTree>
    <p:extLst>
      <p:ext uri="{BB962C8B-B14F-4D97-AF65-F5344CB8AC3E}">
        <p14:creationId xmlns:p14="http://schemas.microsoft.com/office/powerpoint/2010/main" val="566577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0125" indent="-180125" defTabSz="480334">
              <a:buFont typeface="Arial" panose="020B0604020202020204" pitchFamily="34" charset="0"/>
              <a:buChar char="•"/>
              <a:defRPr/>
            </a:pPr>
            <a:r>
              <a:rPr lang="de-DE" dirty="0"/>
              <a:t>Die Folie zeigt Beispiele aus der Vergangenheit zu bewusst herbeigeführter Obsoleszenz in Produkten.  </a:t>
            </a:r>
          </a:p>
          <a:p>
            <a:pPr marL="180954" indent="-180954">
              <a:buFont typeface="Arial" panose="020B0604020202020204" pitchFamily="34" charset="0"/>
              <a:buChar char="•"/>
            </a:pPr>
            <a:r>
              <a:rPr lang="de-DE" dirty="0"/>
              <a:t>Eine Form von politisch gewollter Obsoleszenz war die Abwrackprämie (Umweltprämie). </a:t>
            </a:r>
          </a:p>
          <a:p>
            <a:pPr marL="180954" indent="-180954">
              <a:buFont typeface="Arial" panose="020B0604020202020204" pitchFamily="34" charset="0"/>
              <a:buChar char="•"/>
            </a:pPr>
            <a:r>
              <a:rPr lang="de-DE" dirty="0"/>
              <a:t>Die Bundesregierung hat damit 2008 nach der Finanzkrise das Konzept des beschleunigten Neukaufs bei Autos verfolgt. </a:t>
            </a:r>
          </a:p>
          <a:p>
            <a:pPr marL="180954" indent="-180954">
              <a:buFont typeface="Arial" panose="020B0604020202020204" pitchFamily="34" charset="0"/>
              <a:buChar char="•"/>
            </a:pPr>
            <a:r>
              <a:rPr lang="de-DE" dirty="0"/>
              <a:t>Für die Verschrottung ältere Fahrzeuge und Zulassung eines Neuwagens oder Jahreswagens erhielten die Halter 2.500 €. Letztlich wurde dadurch die Nachfrage gesteigert und der Umsatz der Autoindustrie angekurbelt. </a:t>
            </a:r>
          </a:p>
          <a:p>
            <a:pPr marL="180954" indent="-180954">
              <a:buFont typeface="Arial" panose="020B0604020202020204" pitchFamily="34" charset="0"/>
              <a:buChar char="•"/>
            </a:pPr>
            <a:r>
              <a:rPr lang="de-DE" dirty="0"/>
              <a:t>Die Verkaufszahlen stiegen von durchschnittlichen 3,3 Millionen Autos auf 3,8 Millionen Autos im Jahr 2008. </a:t>
            </a:r>
          </a:p>
          <a:p>
            <a:pPr marL="180954" indent="-180954">
              <a:buFont typeface="Arial" panose="020B0604020202020204" pitchFamily="34" charset="0"/>
              <a:buChar char="•"/>
            </a:pPr>
            <a:r>
              <a:rPr lang="de-DE" dirty="0"/>
              <a:t>Einen Nutzen für die Umwelt haben die schadstoffärmeren, neuen Autos jedoch nicht, da die Herstellung eines Autos mehr Energie braucht, als der Betrieb (</a:t>
            </a:r>
            <a:r>
              <a:rPr lang="de-DE" dirty="0" err="1"/>
              <a:t>Seiwert</a:t>
            </a:r>
            <a:r>
              <a:rPr lang="de-DE" dirty="0"/>
              <a:t> 2010).</a:t>
            </a:r>
          </a:p>
          <a:p>
            <a:r>
              <a:rPr lang="de-DE" b="1" dirty="0"/>
              <a:t>Quellen:  </a:t>
            </a:r>
          </a:p>
          <a:p>
            <a:pPr marL="180125" indent="-180125">
              <a:buFont typeface="Arial" panose="020B0604020202020204" pitchFamily="34" charset="0"/>
              <a:buChar char="•"/>
            </a:pPr>
            <a:r>
              <a:rPr lang="de-DE" dirty="0" err="1"/>
              <a:t>Seiwert</a:t>
            </a:r>
            <a:r>
              <a:rPr lang="de-DE" dirty="0"/>
              <a:t> (2013), Wirtschaftswoche, Abwrackprämie, Erschreckende Bilanz der Autoverschrottung, Online: </a:t>
            </a:r>
            <a:r>
              <a:rPr lang="de-DE" u="sng" dirty="0">
                <a:hlinkClick r:id="rId3"/>
              </a:rPr>
              <a:t>http://www.wiwo.de/unternehmen/abwrackpraemie-erschreckende-bilanz-der-autoverschrottung/5707118.html</a:t>
            </a:r>
            <a:r>
              <a:rPr lang="de-DE" dirty="0"/>
              <a:t>, Zugriff: 11.2016</a:t>
            </a:r>
          </a:p>
          <a:p>
            <a:r>
              <a:rPr lang="de-DE" b="1" dirty="0"/>
              <a:t>Bildquelle:</a:t>
            </a:r>
          </a:p>
          <a:p>
            <a:pPr marL="180125" indent="-180125" defTabSz="480334">
              <a:buFont typeface="Arial" panose="020B0604020202020204" pitchFamily="34" charset="0"/>
              <a:buChar char="•"/>
              <a:defRPr/>
            </a:pPr>
            <a:r>
              <a:rPr lang="de-DE" altLang="de-DE" dirty="0" err="1"/>
              <a:t>Fotolia</a:t>
            </a:r>
            <a:r>
              <a:rPr lang="de-DE" altLang="de-DE" dirty="0"/>
              <a:t> (o.J.): Autowrack am Haken. Datei: #</a:t>
            </a:r>
            <a:r>
              <a:rPr lang="de-DE" dirty="0"/>
              <a:t>96709863 </a:t>
            </a:r>
            <a:r>
              <a:rPr lang="de-DE" altLang="de-DE" dirty="0"/>
              <a:t>| </a:t>
            </a:r>
            <a:r>
              <a:rPr lang="de-DE" altLang="de-DE" dirty="0" err="1"/>
              <a:t>Urherber</a:t>
            </a:r>
            <a:r>
              <a:rPr lang="de-DE" altLang="de-DE" dirty="0"/>
              <a:t>/-in: redaktion93. Online: </a:t>
            </a:r>
            <a:r>
              <a:rPr lang="de-DE" dirty="0"/>
              <a:t>https://www.fotolia.com/id/96709863</a:t>
            </a:r>
            <a:endParaRPr lang="de-DE" altLang="de-DE" dirty="0">
              <a:solidFill>
                <a:schemeClr val="bg1">
                  <a:lumMod val="50000"/>
                </a:schemeClr>
              </a:solidFill>
            </a:endParaRPr>
          </a:p>
          <a:p>
            <a:pPr marL="180125" indent="-180125">
              <a:buFont typeface="Arial" panose="020B0604020202020204" pitchFamily="34" charset="0"/>
              <a:buChar char="•"/>
            </a:pPr>
            <a:endParaRPr lang="de-DE" dirty="0"/>
          </a:p>
          <a:p>
            <a:pPr defTabSz="482544">
              <a:defRP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21</a:t>
            </a:fld>
            <a:endParaRPr lang="de-DE" altLang="de-DE"/>
          </a:p>
        </p:txBody>
      </p:sp>
    </p:spTree>
    <p:extLst>
      <p:ext uri="{BB962C8B-B14F-4D97-AF65-F5344CB8AC3E}">
        <p14:creationId xmlns:p14="http://schemas.microsoft.com/office/powerpoint/2010/main" val="355849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2544">
              <a:buFont typeface="Arial" panose="020B0604020202020204" pitchFamily="34" charset="0"/>
              <a:buChar char="•"/>
              <a:defRPr/>
            </a:pPr>
            <a:r>
              <a:rPr lang="de-DE" dirty="0"/>
              <a:t>Die Folie beschreibt die Hintergründe, wie es zu kürzer geplanten Lebensdauer von Produkten kommt.  </a:t>
            </a:r>
          </a:p>
          <a:p>
            <a:pPr marL="180954" indent="-180954" defTabSz="482544">
              <a:buFont typeface="Arial" panose="020B0604020202020204" pitchFamily="34" charset="0"/>
              <a:buChar char="•"/>
              <a:defRPr/>
            </a:pPr>
            <a:r>
              <a:rPr lang="de-DE" dirty="0"/>
              <a:t>Nach einer Befragung von Produktentwicklern durch Ökotest wird geplante Obsoleszenz im Sinne einer geplanten Gebrauchsdauer nicht geleugnet. (Öko-Test 2016) </a:t>
            </a:r>
          </a:p>
          <a:p>
            <a:pPr marL="180954" indent="-180954" defTabSz="482544">
              <a:buFont typeface="Arial" panose="020B0604020202020204" pitchFamily="34" charset="0"/>
              <a:buChar char="•"/>
              <a:defRPr/>
            </a:pPr>
            <a:r>
              <a:rPr lang="de-DE" dirty="0"/>
              <a:t>Argumentiert wird jedoch, dass die Nutzungsdauer beim Verbraucher meist kürzer ist, als die Lebensdauer eines Produkts sein könnte. </a:t>
            </a:r>
          </a:p>
          <a:p>
            <a:pPr marL="180125" indent="-180125" defTabSz="482544">
              <a:buFont typeface="Arial" panose="020B0604020202020204" pitchFamily="34" charset="0"/>
              <a:buChar char="•"/>
              <a:defRPr/>
            </a:pPr>
            <a:r>
              <a:rPr lang="de-DE" dirty="0"/>
              <a:t>„Es wäre sowohl wirtschaftlich als auch ökologisch unsinnig, ein Produkt auf fünf Jahre Haltbarkeit oder länger zu bauen, wenn man als Hersteller weiß, dass der Kunde es maximale drei Jahre lang nutzt.“ (Bender , Öko-Test 2016:15) </a:t>
            </a:r>
          </a:p>
          <a:p>
            <a:pPr marL="180954" indent="-180954" defTabSz="482544">
              <a:buFont typeface="Arial" panose="020B0604020202020204" pitchFamily="34" charset="0"/>
              <a:buChar char="•"/>
              <a:defRPr/>
            </a:pPr>
            <a:r>
              <a:rPr lang="de-DE" dirty="0"/>
              <a:t>Dementsprechend wird die Lebensdauer ebenfalls kürzer geplant. </a:t>
            </a:r>
          </a:p>
          <a:p>
            <a:pPr marL="180954" indent="-180954" defTabSz="482544">
              <a:buFont typeface="Arial" panose="020B0604020202020204" pitchFamily="34" charset="0"/>
              <a:buChar char="•"/>
              <a:defRPr/>
            </a:pPr>
            <a:r>
              <a:rPr lang="de-DE" dirty="0"/>
              <a:t>Nach Aussagen von Ingenieuren führt außerdem der Termin- und Kostendruck in der Industrie vielfach dazu, dass nicht optimale Konstruktionen, mangelnde Verarbeitung oder billige Komponenten in Kauf genommen werden. Diese Einsparungen führen zu einer geringeren Produktlebensdauer, als ursprünglich geplant (</a:t>
            </a:r>
            <a:r>
              <a:rPr lang="de-DE" dirty="0" err="1"/>
              <a:t>Schridde</a:t>
            </a:r>
            <a:r>
              <a:rPr lang="de-DE" dirty="0"/>
              <a:t> und Kreiß 2013:19).</a:t>
            </a:r>
          </a:p>
          <a:p>
            <a:pPr marL="180954" indent="-180954" defTabSz="482544">
              <a:buFont typeface="Arial" panose="020B0604020202020204" pitchFamily="34" charset="0"/>
              <a:buChar char="•"/>
              <a:defRPr/>
            </a:pPr>
            <a:endParaRPr lang="de-DE" dirty="0"/>
          </a:p>
          <a:p>
            <a:pPr defTabSz="482544"/>
            <a:r>
              <a:rPr lang="de-DE" b="1" dirty="0"/>
              <a:t>Quellen: </a:t>
            </a:r>
          </a:p>
          <a:p>
            <a:pPr marL="180125" indent="-180125" defTabSz="482544">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a:p>
            <a:pPr marL="180125" indent="-180125" defTabSz="482544">
              <a:buFont typeface="Arial" panose="020B0604020202020204" pitchFamily="34" charset="0"/>
              <a:buChar char="•"/>
            </a:pPr>
            <a:r>
              <a:rPr lang="de-DE" dirty="0"/>
              <a:t>Öko-Test (2016), Test: Geplanter Murks, Ausgabe 8/2016, S. 15.</a:t>
            </a:r>
          </a:p>
          <a:p>
            <a:pPr marL="180954" indent="-18095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22</a:t>
            </a:fld>
            <a:endParaRPr lang="de-DE" altLang="de-DE"/>
          </a:p>
        </p:txBody>
      </p:sp>
    </p:spTree>
    <p:extLst>
      <p:ext uri="{BB962C8B-B14F-4D97-AF65-F5344CB8AC3E}">
        <p14:creationId xmlns:p14="http://schemas.microsoft.com/office/powerpoint/2010/main" val="2581228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860924"/>
            <a:ext cx="5680076" cy="4860926"/>
          </a:xfrm>
        </p:spPr>
        <p:txBody>
          <a:bodyPr>
            <a:noAutofit/>
          </a:bodyPr>
          <a:lstStyle/>
          <a:p>
            <a:pPr marL="180125" indent="-180125" defTabSz="480334">
              <a:buFont typeface="Arial" panose="020B0604020202020204" pitchFamily="34" charset="0"/>
              <a:buChar char="•"/>
              <a:defRPr/>
            </a:pPr>
            <a:r>
              <a:rPr lang="de-DE" dirty="0"/>
              <a:t>Die Folie zeigt ein Zitat aus der UBA-Studie zu Obsoleszenz.  </a:t>
            </a:r>
          </a:p>
          <a:p>
            <a:pPr marL="180125" indent="-180125">
              <a:buFont typeface="Arial" panose="020B0604020202020204" pitchFamily="34" charset="0"/>
              <a:buChar char="•"/>
            </a:pPr>
            <a:r>
              <a:rPr lang="de-DE" dirty="0"/>
              <a:t>Das Umweltbundesamt konnte in seiner Studie über Obsoleszenz den geplanten Verschleiß - also vorsätzlich eingebaute Schwachstellen in Geräten durch die Hersteller - nicht bestätigen</a:t>
            </a:r>
          </a:p>
          <a:p>
            <a:pPr marL="180125" indent="-180125">
              <a:buFont typeface="Arial" panose="020B0604020202020204" pitchFamily="34" charset="0"/>
              <a:buChar char="•"/>
            </a:pPr>
            <a:r>
              <a:rPr lang="de-DE" dirty="0"/>
              <a:t> „Den Sachverhalt der geplanten Obsoleszenz im Sinne einer Designmanipulation oder bewusstem Einbau von Schwachstellen haben die Analysen in der Studie nicht bestätigt, jedoch war dies auch nicht die primäre Zielsetzung der Studie. In der Studie wurden drei typische Fallbeispiele, die in den Medien als Paradebeispiele für eine geplante Obsoleszenz im Sinne einer Designmanipulation angeprangert werden, näher untersucht. […] In allen drei Fällen konnte der Vorwurf einer geplanten Obsoleszenz im Sinne einer Designmanipulation nicht aufrechterhalten werden.“(UBA 2016a: 32)</a:t>
            </a:r>
          </a:p>
          <a:p>
            <a:pPr marL="180954" indent="-180954">
              <a:buFont typeface="Arial" panose="020B0604020202020204" pitchFamily="34" charset="0"/>
              <a:buChar char="•"/>
            </a:pPr>
            <a:r>
              <a:rPr lang="de-DE" dirty="0"/>
              <a:t>Die Studie wurde nach ihrem Erscheinen von verschiedenen Institutionen kritisiert, siehe z.B. Grüne Liga, </a:t>
            </a:r>
            <a:r>
              <a:rPr lang="de-DE" dirty="0" err="1"/>
              <a:t>Schridde</a:t>
            </a:r>
            <a:r>
              <a:rPr lang="de-DE" dirty="0"/>
              <a:t> und Heise.</a:t>
            </a:r>
          </a:p>
          <a:p>
            <a:r>
              <a:rPr lang="de-DE" b="1" dirty="0"/>
              <a:t>Quellen: </a:t>
            </a:r>
          </a:p>
          <a:p>
            <a:pPr marL="180125" indent="-180125">
              <a:buFont typeface="Arial" panose="020B0604020202020204" pitchFamily="34" charset="0"/>
              <a:buChar char="•"/>
            </a:pPr>
            <a:r>
              <a:rPr lang="de-DE" dirty="0"/>
              <a:t>UBA (2016)a, Texte 11/2016, Einfluss der Nutzungsdauer von Produkten auf ihre Umweltwirkung: Schaffung einer Informationsgrundlage und Entwicklung von Strategien gegen „Obsoleszenz“, Online: </a:t>
            </a:r>
            <a:r>
              <a:rPr lang="de-DE" u="sng" dirty="0">
                <a:hlinkClick r:id="rId3"/>
              </a:rPr>
              <a:t>https://www.umweltbundesamt.de/sites/default/files/medien/378/publikationen/texte_11_2016_einfluss_der_nutzungsdauer_von_produkten_obsoleszenz.pdf</a:t>
            </a:r>
            <a:endParaRPr lang="de-DE" u="sng" dirty="0"/>
          </a:p>
          <a:p>
            <a:pPr marL="180954" indent="-180954">
              <a:buFont typeface="Arial" panose="020B0604020202020204" pitchFamily="34" charset="0"/>
              <a:buChar char="•"/>
            </a:pPr>
            <a:r>
              <a:rPr lang="de-DE" dirty="0"/>
              <a:t>Grüne Liga </a:t>
            </a:r>
            <a:r>
              <a:rPr lang="de-DE" u="sng" dirty="0">
                <a:hlinkClick r:id="rId4"/>
              </a:rPr>
              <a:t>www.grueneliga-berlin.de/der-rabe-ralf/jahrgang-2016/uba-studie-zur-obsoleszenz/</a:t>
            </a:r>
            <a:r>
              <a:rPr lang="de-DE" dirty="0"/>
              <a:t> </a:t>
            </a:r>
          </a:p>
          <a:p>
            <a:pPr marL="180954" indent="-180954">
              <a:buFont typeface="Arial" panose="020B0604020202020204" pitchFamily="34" charset="0"/>
              <a:buChar char="•"/>
            </a:pPr>
            <a:r>
              <a:rPr lang="de-DE" dirty="0"/>
              <a:t>Heise: </a:t>
            </a:r>
            <a:r>
              <a:rPr lang="de-DE" u="sng" dirty="0">
                <a:hlinkClick r:id="rId5"/>
              </a:rPr>
              <a:t>www.heise.de/ct/ausgabe/2016-8-Umweltwissenschaftler-verteidigen-die-Industrie-gegen-Obsoleszenz-Vorwuerfe-3153273.html</a:t>
            </a:r>
            <a:endParaRPr lang="de-DE" dirty="0"/>
          </a:p>
          <a:p>
            <a:pPr marL="180954" indent="-180954">
              <a:buFont typeface="Arial" panose="020B0604020202020204" pitchFamily="34" charset="0"/>
              <a:buChar char="•"/>
            </a:pPr>
            <a:r>
              <a:rPr lang="de-DE" dirty="0" err="1"/>
              <a:t>Schridde</a:t>
            </a:r>
            <a:r>
              <a:rPr lang="de-DE" dirty="0"/>
              <a:t>:</a:t>
            </a:r>
            <a:r>
              <a:rPr lang="de-DE" u="sng" dirty="0">
                <a:hlinkClick r:id="rId6"/>
              </a:rPr>
              <a:t> www.murks-nein-danke.de/blog/maengelliste-der-uba-studie-zu-obsoleszenz/</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23</a:t>
            </a:fld>
            <a:endParaRPr lang="de-DE" altLang="de-DE"/>
          </a:p>
        </p:txBody>
      </p:sp>
    </p:spTree>
    <p:extLst>
      <p:ext uri="{BB962C8B-B14F-4D97-AF65-F5344CB8AC3E}">
        <p14:creationId xmlns:p14="http://schemas.microsoft.com/office/powerpoint/2010/main" val="176641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0125" indent="-180125" defTabSz="480334">
              <a:buFont typeface="Arial" panose="020B0604020202020204" pitchFamily="34" charset="0"/>
              <a:buChar char="•"/>
              <a:defRPr/>
            </a:pPr>
            <a:r>
              <a:rPr lang="de-DE" dirty="0"/>
              <a:t>Die Folie liefert Argumente, dass die Ursachen für Obsoleszenz auf der Verbraucherseite liegen.  </a:t>
            </a:r>
          </a:p>
          <a:p>
            <a:pPr marL="180954" indent="-180954">
              <a:buFont typeface="Arial" panose="020B0604020202020204" pitchFamily="34" charset="0"/>
              <a:buChar char="•"/>
            </a:pPr>
            <a:r>
              <a:rPr lang="de-DE" dirty="0"/>
              <a:t>Eine nicht zu unterschätzende Ursache für eine Neuanschaffung von Geräten ist die psychologische Obsoleszenz. Neuanschaffungen werden getätigt, obwohl das alte Gerät noch funktioniert. </a:t>
            </a:r>
          </a:p>
          <a:p>
            <a:pPr marL="180954" indent="-180954">
              <a:buFont typeface="Arial" panose="020B0604020202020204" pitchFamily="34" charset="0"/>
              <a:buChar char="•"/>
            </a:pPr>
            <a:r>
              <a:rPr lang="de-DE" dirty="0"/>
              <a:t>Das Produktmarketing suggeriert, dass das neue Produkt besser ist und z.B. zu einer besseren Lebensqualität führt. </a:t>
            </a:r>
          </a:p>
          <a:p>
            <a:pPr marL="180954" indent="-180954">
              <a:buFont typeface="Arial" panose="020B0604020202020204" pitchFamily="34" charset="0"/>
              <a:buChar char="•"/>
            </a:pPr>
            <a:r>
              <a:rPr lang="de-DE" dirty="0"/>
              <a:t>Immer das neueste Gerät zu besitzen und den Trend oder neuen Moden zu folgen, ist für viele Verbraucher selbstverständlich und gehört zu einem modernen Lebensstil. </a:t>
            </a:r>
          </a:p>
          <a:p>
            <a:pPr marL="180954" indent="-180954">
              <a:buFont typeface="Arial" panose="020B0604020202020204" pitchFamily="34" charset="0"/>
              <a:buChar char="•"/>
            </a:pPr>
            <a:r>
              <a:rPr lang="de-DE" dirty="0"/>
              <a:t>Elektronische Geräte von bestimmten Marken werden oft als Prestigeobjekten angeschafft und es geht immer mehr um Statusgewinn (</a:t>
            </a:r>
            <a:r>
              <a:rPr lang="de-DE" dirty="0" err="1"/>
              <a:t>Kraube</a:t>
            </a:r>
            <a:r>
              <a:rPr lang="de-DE" dirty="0"/>
              <a:t> 2014). </a:t>
            </a:r>
          </a:p>
          <a:p>
            <a:pPr marL="180954" indent="-180954">
              <a:buFont typeface="Arial" panose="020B0604020202020204" pitchFamily="34" charset="0"/>
              <a:buChar char="•"/>
            </a:pPr>
            <a:endParaRPr lang="de-DE" dirty="0"/>
          </a:p>
          <a:p>
            <a:r>
              <a:rPr lang="de-DE" b="1" dirty="0"/>
              <a:t>Quellen: </a:t>
            </a:r>
          </a:p>
          <a:p>
            <a:pPr marL="180125" indent="-180125">
              <a:buFont typeface="Arial" panose="020B0604020202020204" pitchFamily="34" charset="0"/>
              <a:buChar char="•"/>
            </a:pPr>
            <a:r>
              <a:rPr lang="de-DE" dirty="0" err="1"/>
              <a:t>Frickel</a:t>
            </a:r>
            <a:r>
              <a:rPr lang="de-DE" dirty="0"/>
              <a:t> (2013), Focus.de „Überteuert, abgeschottet, arrogant“. Online: </a:t>
            </a:r>
            <a:r>
              <a:rPr lang="de-DE" u="sng" dirty="0">
                <a:hlinkClick r:id="rId3"/>
              </a:rPr>
              <a:t>http://www.focus.de/digital/computer/apple/tid-29262/ueberteuert-abgeschottet-arrogant-die-zehn-groessten-apple-aufreger_aid_908693.html</a:t>
            </a:r>
            <a:r>
              <a:rPr lang="de-DE" dirty="0"/>
              <a:t>. Zugriff 11.2016</a:t>
            </a:r>
          </a:p>
          <a:p>
            <a:pPr marL="180125" indent="-180125" defTabSz="482544">
              <a:buFont typeface="Arial" panose="020B0604020202020204" pitchFamily="34" charset="0"/>
              <a:buChar char="•"/>
            </a:pPr>
            <a:r>
              <a:rPr lang="de-DE" dirty="0" err="1"/>
              <a:t>Kraube</a:t>
            </a:r>
            <a:r>
              <a:rPr lang="de-DE" dirty="0"/>
              <a:t> (2014), FAZ.net, Warum es immer das Allerneuste sein muss, Online: </a:t>
            </a:r>
            <a:r>
              <a:rPr lang="de-DE" u="sng" dirty="0">
                <a:hlinkClick r:id="rId4"/>
              </a:rPr>
              <a:t>http://www.faz.net/aktuell/feuilleton/familie/wie-erklaere-ich-s-meinem-kind/warum-es-immer-das-allerneuste-sein-muss-13162475.html</a:t>
            </a:r>
            <a:r>
              <a:rPr lang="de-DE" dirty="0"/>
              <a:t>, Zugriff: 11.2016</a:t>
            </a:r>
            <a:br>
              <a:rPr lang="de-DE" dirty="0"/>
            </a:b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24</a:t>
            </a:fld>
            <a:endParaRPr lang="de-DE" altLang="de-DE"/>
          </a:p>
        </p:txBody>
      </p:sp>
    </p:spTree>
    <p:extLst>
      <p:ext uri="{BB962C8B-B14F-4D97-AF65-F5344CB8AC3E}">
        <p14:creationId xmlns:p14="http://schemas.microsoft.com/office/powerpoint/2010/main" val="140593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0125" indent="-180125" defTabSz="480334">
              <a:buFont typeface="Arial" panose="020B0604020202020204" pitchFamily="34" charset="0"/>
              <a:buChar char="•"/>
              <a:defRPr/>
            </a:pPr>
            <a:r>
              <a:rPr lang="de-DE" dirty="0"/>
              <a:t>Die Folie zeigt Beispiel für psychologische Obsoleszenz durch </a:t>
            </a:r>
            <a:r>
              <a:rPr lang="de-DE" dirty="0" err="1"/>
              <a:t>Markerting</a:t>
            </a:r>
            <a:r>
              <a:rPr lang="de-DE" dirty="0"/>
              <a:t>.  </a:t>
            </a:r>
          </a:p>
          <a:p>
            <a:pPr marL="180954" indent="-180954">
              <a:buFont typeface="Arial" panose="020B0604020202020204" pitchFamily="34" charset="0"/>
              <a:buChar char="•"/>
            </a:pPr>
            <a:r>
              <a:rPr lang="de-DE" dirty="0"/>
              <a:t>Ein Beispiel: Informationen über Apple Neuheiten werden im Vorfeld unter Verschluss gehalten, um dann mit durchsickernden Produktdetails den Hype für das neue Produkt anzufeuern (</a:t>
            </a:r>
            <a:r>
              <a:rPr lang="de-DE" dirty="0" err="1"/>
              <a:t>Frickel</a:t>
            </a:r>
            <a:r>
              <a:rPr lang="de-DE" dirty="0"/>
              <a:t> 2013). </a:t>
            </a:r>
          </a:p>
          <a:p>
            <a:pPr marL="180954" indent="-180954">
              <a:buFont typeface="Arial" panose="020B0604020202020204" pitchFamily="34" charset="0"/>
              <a:buChar char="•"/>
            </a:pPr>
            <a:r>
              <a:rPr lang="de-DE" dirty="0"/>
              <a:t>Auf der Informationsseite „macmania.at“ fallen Worte wie „vermutet“, „angeblich“, „vermutlich“ und „anscheinend“, die die Neugier und Bedürfnisse nach Neuerungen und Innovationen wecken sollen.</a:t>
            </a:r>
          </a:p>
          <a:p>
            <a:pPr marL="180954" indent="-180954">
              <a:buFont typeface="Arial" panose="020B0604020202020204" pitchFamily="34" charset="0"/>
              <a:buChar char="•"/>
            </a:pPr>
            <a:r>
              <a:rPr lang="de-DE" dirty="0"/>
              <a:t>Dass Apple genau dieses Marketing befolgt, beweist der Satz in einem Beitrag, in dem ein Modell mit einer neuen Farbe vermutet wird: „Für viele iPhone-Nutzer wäre dies sicherlich wieder ein Grund, um auf eine anderes Modell umzusteigen“ (macmania.at 2016). In der Folge stehen viele Verbraucher vor den Läden Schlange oder übernachten sogar in Zeltlagern, wenn ein neues Modell auf den Markt kommt, obwohl das bisherige Gerät noch bestens funktioniert (Jessen 2013).</a:t>
            </a:r>
          </a:p>
          <a:p>
            <a:pPr marL="180954" indent="-180954">
              <a:buFont typeface="Arial" panose="020B0604020202020204" pitchFamily="34" charset="0"/>
              <a:buChar char="•"/>
            </a:pPr>
            <a:endParaRPr lang="de-DE" dirty="0"/>
          </a:p>
          <a:p>
            <a:r>
              <a:rPr lang="de-DE" b="1" dirty="0"/>
              <a:t>Quellen: </a:t>
            </a:r>
          </a:p>
          <a:p>
            <a:pPr marL="180125" indent="-180125">
              <a:buFont typeface="Arial" panose="020B0604020202020204" pitchFamily="34" charset="0"/>
              <a:buChar char="•"/>
            </a:pPr>
            <a:r>
              <a:rPr lang="de-DE" dirty="0"/>
              <a:t>Jessen (2013), Hamburger Abendblatt, „Warten auf neues iPhones: Zeltlager vor Apple-Store, Online: </a:t>
            </a:r>
            <a:r>
              <a:rPr lang="de-DE" u="sng" dirty="0">
                <a:hlinkClick r:id="rId3"/>
              </a:rPr>
              <a:t>http://www.abendblatt.de/hamburg/article120181032/Warten-auf-neues-iPhone-Zeltlager-vor-Apple-Store.html</a:t>
            </a:r>
            <a:r>
              <a:rPr lang="de-DE" dirty="0"/>
              <a:t>, Zugriff: 11.2016</a:t>
            </a:r>
          </a:p>
          <a:p>
            <a:pPr marL="180125" indent="-180125" defTabSz="482544">
              <a:buFont typeface="Arial" panose="020B0604020202020204" pitchFamily="34" charset="0"/>
              <a:buChar char="•"/>
              <a:defRPr/>
            </a:pPr>
            <a:r>
              <a:rPr lang="de-DE" dirty="0"/>
              <a:t>Macmania.at (2016), Angeblich weitere neue Farbe für das iPhone geplant: „Jet White“, Online: </a:t>
            </a:r>
            <a:r>
              <a:rPr lang="de-DE" u="sng" dirty="0">
                <a:hlinkClick r:id="rId4"/>
              </a:rPr>
              <a:t>http://www.macmania.at/iphone/weitere-neue-farbe-fuer-das-iphone-geplant-jet-white/</a:t>
            </a:r>
            <a:r>
              <a:rPr lang="de-DE" dirty="0"/>
              <a:t>, Zugriff: 11.2016</a:t>
            </a:r>
          </a:p>
          <a:p>
            <a:pPr defTabSz="482544">
              <a:defRPr/>
            </a:pPr>
            <a:endParaRPr lang="de-DE" dirty="0"/>
          </a:p>
          <a:p>
            <a:pPr defTabSz="482544">
              <a:defRPr/>
            </a:pPr>
            <a:endParaRPr lang="de-DE" dirty="0"/>
          </a:p>
          <a:p>
            <a:pPr marL="180954" indent="-18095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25</a:t>
            </a:fld>
            <a:endParaRPr lang="de-DE" altLang="de-DE"/>
          </a:p>
        </p:txBody>
      </p:sp>
    </p:spTree>
    <p:extLst>
      <p:ext uri="{BB962C8B-B14F-4D97-AF65-F5344CB8AC3E}">
        <p14:creationId xmlns:p14="http://schemas.microsoft.com/office/powerpoint/2010/main" val="424300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Beispiel für psychologische Obsoleszenz durch Marketing.  </a:t>
            </a:r>
          </a:p>
          <a:p>
            <a:pPr marL="180954" indent="-180954">
              <a:buFont typeface="Arial" panose="020B0604020202020204" pitchFamily="34" charset="0"/>
              <a:buChar char="•"/>
            </a:pPr>
            <a:r>
              <a:rPr lang="de-DE" dirty="0"/>
              <a:t>Eine andere Art von Marketing ist das Versprechen von Telefontarifanbietern bei Vertragsabschluss ein neues Smartphone dazu zuliefern. </a:t>
            </a:r>
          </a:p>
          <a:p>
            <a:pPr marL="180954" indent="-180954">
              <a:buFont typeface="Arial" panose="020B0604020202020204" pitchFamily="34" charset="0"/>
              <a:buChar char="•"/>
            </a:pPr>
            <a:r>
              <a:rPr lang="de-DE" dirty="0"/>
              <a:t>Eine Steigerung dessen ist der jährliche Austausch des Smartphones gegen ein neues Gerät bei Vertragsverlängerung (t-mobile.de, o.J.). </a:t>
            </a:r>
          </a:p>
          <a:p>
            <a:pPr marL="180954" indent="-180954">
              <a:buFont typeface="Arial" panose="020B0604020202020204" pitchFamily="34" charset="0"/>
              <a:buChar char="•"/>
            </a:pPr>
            <a:endParaRPr lang="de-DE" dirty="0"/>
          </a:p>
          <a:p>
            <a:r>
              <a:rPr lang="de-DE" b="1" dirty="0"/>
              <a:t>Quellen: </a:t>
            </a:r>
          </a:p>
          <a:p>
            <a:pPr marL="180125" indent="-180125">
              <a:buFont typeface="Arial" panose="020B0604020202020204" pitchFamily="34" charset="0"/>
              <a:buChar char="•"/>
            </a:pPr>
            <a:r>
              <a:rPr lang="de-DE" dirty="0"/>
              <a:t>t-mobile.de, o.J., </a:t>
            </a:r>
            <a:r>
              <a:rPr lang="de-DE" dirty="0" err="1"/>
              <a:t>MagentaMobil</a:t>
            </a:r>
            <a:r>
              <a:rPr lang="de-DE" dirty="0"/>
              <a:t> Premium Tarife, Online: </a:t>
            </a:r>
            <a:r>
              <a:rPr lang="de-DE" u="sng" dirty="0">
                <a:hlinkClick r:id="rId3"/>
              </a:rPr>
              <a:t>https://www.t-mobile.de/premium-tarife/0,26755,28775-_,00.html</a:t>
            </a:r>
            <a:r>
              <a:rPr lang="de-DE" dirty="0"/>
              <a:t> Zugriff 09.12.2016</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26</a:t>
            </a:fld>
            <a:endParaRPr lang="de-DE" altLang="de-DE"/>
          </a:p>
        </p:txBody>
      </p:sp>
    </p:spTree>
    <p:extLst>
      <p:ext uri="{BB962C8B-B14F-4D97-AF65-F5344CB8AC3E}">
        <p14:creationId xmlns:p14="http://schemas.microsoft.com/office/powerpoint/2010/main" val="4254751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die Auswirkungen von Marketing.  </a:t>
            </a:r>
          </a:p>
          <a:p>
            <a:pPr marL="180125" indent="-180125" defTabSz="480334">
              <a:buFont typeface="Arial" panose="020B0604020202020204" pitchFamily="34" charset="0"/>
              <a:buChar char="•"/>
              <a:defRPr/>
            </a:pPr>
            <a:r>
              <a:rPr lang="de-DE" dirty="0"/>
              <a:t>Die Grafik zeigt die Ergebnisse der Umfrage aus dem Jahr 2013 „Wie häufig kaufst du dir ein neues Handy/Smartphone?“ Die Meisten Geräte werden nach 1-4 Jahren ausgetauscht.</a:t>
            </a:r>
          </a:p>
          <a:p>
            <a:pPr marL="180954" indent="-180954">
              <a:buFont typeface="Arial" panose="020B0604020202020204" pitchFamily="34" charset="0"/>
              <a:buChar char="•"/>
            </a:pPr>
            <a:r>
              <a:rPr lang="de-DE" dirty="0"/>
              <a:t>Angebote aus der Werbung führen zu einer Akzeptanzsteigerung in der Gesellschaft, dass ständig Smartphones ausgetauscht werden. </a:t>
            </a:r>
          </a:p>
          <a:p>
            <a:pPr marL="180954" indent="-180954">
              <a:buFont typeface="Arial" panose="020B0604020202020204" pitchFamily="34" charset="0"/>
              <a:buChar char="•"/>
            </a:pPr>
            <a:r>
              <a:rPr lang="de-DE" dirty="0"/>
              <a:t>Ethische oder ökologische Aspekte spielen dabei eine untergeordnete Rolle. </a:t>
            </a:r>
          </a:p>
          <a:p>
            <a:pPr marL="180954" indent="-180954">
              <a:buFont typeface="Arial" panose="020B0604020202020204" pitchFamily="34" charset="0"/>
              <a:buChar char="•"/>
            </a:pPr>
            <a:r>
              <a:rPr lang="de-DE" dirty="0"/>
              <a:t>Fragen nach dem Ressourcenverbrauch werden nicht gestellt.</a:t>
            </a:r>
          </a:p>
          <a:p>
            <a:pPr marL="180954" indent="-180954">
              <a:buFont typeface="Arial" panose="020B0604020202020204" pitchFamily="34" charset="0"/>
              <a:buChar char="•"/>
            </a:pPr>
            <a:endParaRPr lang="de-DE" dirty="0"/>
          </a:p>
          <a:p>
            <a:r>
              <a:rPr lang="de-DE" b="1" dirty="0"/>
              <a:t>Quelle: </a:t>
            </a:r>
          </a:p>
          <a:p>
            <a:pPr marL="180125" indent="-180125">
              <a:buFont typeface="Arial" panose="020B0604020202020204" pitchFamily="34" charset="0"/>
              <a:buChar char="•"/>
            </a:pPr>
            <a:r>
              <a:rPr lang="de-DE" dirty="0"/>
              <a:t>Chip.de (2013), Umfrage: Wie häufig kaufst du dir ein neues Handy/Smartphone?, online: http://forum.chip.de/umfragen/haeufig-kauft-euch-neues-handy-smartphone-1759641.html, Zugriff: 02.2017</a:t>
            </a:r>
          </a:p>
          <a:p>
            <a:pPr marL="180954" indent="-18095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27</a:t>
            </a:fld>
            <a:endParaRPr lang="de-DE" altLang="de-DE"/>
          </a:p>
        </p:txBody>
      </p:sp>
    </p:spTree>
    <p:extLst>
      <p:ext uri="{BB962C8B-B14F-4D97-AF65-F5344CB8AC3E}">
        <p14:creationId xmlns:p14="http://schemas.microsoft.com/office/powerpoint/2010/main" val="67082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28</a:t>
            </a:fld>
            <a:endParaRPr lang="de-DE" altLang="de-DE"/>
          </a:p>
        </p:txBody>
      </p:sp>
    </p:spTree>
    <p:extLst>
      <p:ext uri="{BB962C8B-B14F-4D97-AF65-F5344CB8AC3E}">
        <p14:creationId xmlns:p14="http://schemas.microsoft.com/office/powerpoint/2010/main" val="2096178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eine Tabelle mit</a:t>
            </a:r>
            <a:r>
              <a:rPr lang="de-DE" baseline="0" dirty="0"/>
              <a:t> der durchschnittlichen Lebensdauer von verschiedenen Haushaltsgeräten</a:t>
            </a:r>
            <a:r>
              <a:rPr lang="de-DE" dirty="0"/>
              <a:t> </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29</a:t>
            </a:fld>
            <a:endParaRPr lang="de-DE" altLang="de-DE"/>
          </a:p>
        </p:txBody>
      </p:sp>
    </p:spTree>
    <p:extLst>
      <p:ext uri="{BB962C8B-B14F-4D97-AF65-F5344CB8AC3E}">
        <p14:creationId xmlns:p14="http://schemas.microsoft.com/office/powerpoint/2010/main" val="209040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9013" y="768350"/>
            <a:ext cx="4522787" cy="3392488"/>
          </a:xfrm>
        </p:spPr>
      </p:sp>
      <p:sp>
        <p:nvSpPr>
          <p:cNvPr id="3" name="Notizenplatzhalter 2"/>
          <p:cNvSpPr>
            <a:spLocks noGrp="1"/>
          </p:cNvSpPr>
          <p:nvPr>
            <p:ph type="body" idx="1"/>
          </p:nvPr>
        </p:nvSpPr>
        <p:spPr>
          <a:xfrm>
            <a:off x="380058" y="4334997"/>
            <a:ext cx="6460963" cy="5227259"/>
          </a:xfrm>
        </p:spPr>
        <p:txBody>
          <a:bodyPr/>
          <a:lstStyle/>
          <a:p>
            <a:pPr marL="172452" indent="-172452">
              <a:buFont typeface="Arial" panose="020B0604020202020204" pitchFamily="34" charset="0"/>
              <a:buChar char="•"/>
            </a:pPr>
            <a:r>
              <a:rPr lang="de-DE" sz="800" dirty="0"/>
              <a:t>Diese und die folgenden Folien dienen als Einstieg und liefern eine Einordnung des Themas in ProgRess II, (</a:t>
            </a:r>
            <a:r>
              <a:rPr lang="de-DE" altLang="de-DE" sz="800" dirty="0"/>
              <a:t>dem politischen Programm der Bundesregierung für die Ressourceneffizienz).</a:t>
            </a:r>
          </a:p>
          <a:p>
            <a:pPr marL="172452" indent="-172452">
              <a:buFont typeface="Arial" panose="020B0604020202020204" pitchFamily="34" charset="0"/>
              <a:buChar char="•"/>
            </a:pPr>
            <a:r>
              <a:rPr lang="de-DE" sz="800" dirty="0"/>
              <a:t>Mit dem Programm ProgRess soll Wirtschaft und Gesellschaft auf dem Weg zu einer ressourcenschonenden und ressourceneffizienten Lebens- und Wirtschaftsweise geführt werden unter Beachtung der Nachhaltigkeit.</a:t>
            </a:r>
          </a:p>
          <a:p>
            <a:r>
              <a:rPr lang="de-DE" sz="800" b="1" dirty="0"/>
              <a:t>Textquelle: BMUB 2016</a:t>
            </a:r>
          </a:p>
          <a:p>
            <a:r>
              <a:rPr lang="de-DE" sz="800" dirty="0"/>
              <a:t>Grundlage für eine Strategie der Ressourcenschonung und Ressourceneffizienz ist das ProgRess-Programm der Bundesregierung. Das Thema Ressourceneffizienz ist in den letzten Jahren sowohl in Deutschland als auch auf der Ebene der Europäischen Union immer mehr in den Fokus der politischen Diskussion gerückt. Es gewinnt auch international zunehmend an Bedeutung. So haben sich 2015 unter deutschem Vorsitz auch die Mitgliedstaaten der G7 des Themas angenommen, um über  Maßnahmen zur Verbesserung der Ressourceneffizienz zu beraten. Dazu wurde unter anderem die Gründung einer G7-Allianz für Ressourceneffizienz zum freiwilligen Wissensaustausch und zur Netzwerkbildung beschlossen. Die Bundesregierung stellt sich in diesem Zusammenhang ihrer Verantwortung. Bereits 2002 hat die sie in ihrer nationalen Nachhaltigkeitsstrategie das Ziel verankert, Deutschlands Rohstoffproduktivität bis 2020 gegenüber 1994 zu verdoppeln. 2012 folgte das Deutsche Ressourceneffizienzprogramm (ProgRess), das dazu beitragen soll, dieses Ziel der Nachhaltigkeitsstrategie zu erreichen. Dabei soll der Fokus des Programms aber nicht nur auf der Steigerung der Effizienz liegen, sondern auch darstellen, inwieweit der Einsatz von Rohstoffen, zum Beispiel in Umwelttechnologien, vielfach auch natürliche Ressourcen schützt. Die Bundesregierung hat mit ProgRess beschlossen, alle vier Jahre über die Entwicklung der Ressourceneffizienz in Deutschland zu berichten, die Fortschritte zu bewerten und das Ressourceneffizienzprogramm fortzuentwickeln. Mit ProgRess II liegt nun der erste dieser Fort-</a:t>
            </a:r>
          </a:p>
          <a:p>
            <a:r>
              <a:rPr lang="de-DE" sz="800" dirty="0" err="1"/>
              <a:t>schrittsberichte</a:t>
            </a:r>
            <a:r>
              <a:rPr lang="de-DE" sz="800" dirty="0"/>
              <a:t> vor. ProgRess hat bislang die Steigerung der Ressourceneffizienz entlang der gesamten Wertschöpfungskette bei der Nutzung abiotischer und biotischer Rohstoffe betrachtet, nicht aber die damit verbundenen Aspekte der Energieeffizienz. Beide Bereiche, Materialeffizienz und Energieeffizienz, sind aber eng miteinander verflochten. Mit ProgRess II sollen deshalb, wo dies sinnvoll ist, verstärkt Energie- und Materialströme gemeinsam betrachtet werden, so dass sie sich gegenseitig unterstützen können. ProgRess II basiert weiter auf den vier Leitideen von ProgRess I:</a:t>
            </a:r>
          </a:p>
          <a:p>
            <a:pPr marL="180125" indent="-180125">
              <a:buFont typeface="Arial" panose="020B0604020202020204" pitchFamily="34" charset="0"/>
              <a:buChar char="•"/>
            </a:pPr>
            <a:r>
              <a:rPr lang="de-DE" sz="800" dirty="0"/>
              <a:t>Ökologische Notwendigkeiten mit ökonomischen Chancen, Innovationsorientierung und  sozialer Verantwortung verbinden</a:t>
            </a:r>
          </a:p>
          <a:p>
            <a:pPr marL="180125" indent="-180125">
              <a:buFont typeface="Arial" panose="020B0604020202020204" pitchFamily="34" charset="0"/>
              <a:buChar char="•"/>
            </a:pPr>
            <a:r>
              <a:rPr lang="de-DE" sz="800" dirty="0"/>
              <a:t>Globale Verantwortung als zentrale Orientierung unserer nationalen Ressourcenpolitik sehen</a:t>
            </a:r>
          </a:p>
          <a:p>
            <a:pPr marL="180125" indent="-180125">
              <a:buFont typeface="Arial" panose="020B0604020202020204" pitchFamily="34" charset="0"/>
              <a:buChar char="•"/>
            </a:pPr>
            <a:r>
              <a:rPr lang="de-DE" sz="800" dirty="0"/>
              <a:t>Wirtschafts- und Produktionsweisen in Deutschland schrittweise von Primärrohstoffen unabhängiger machen, die Kreislaufwirtschaft weiterentwickeln und ausbauen</a:t>
            </a:r>
          </a:p>
          <a:p>
            <a:pPr marL="180125" indent="-180125">
              <a:buFont typeface="Arial" panose="020B0604020202020204" pitchFamily="34" charset="0"/>
              <a:buChar char="•"/>
            </a:pPr>
            <a:r>
              <a:rPr lang="de-DE" sz="800" dirty="0"/>
              <a:t>Nachhaltige Ressourcennutzung durch gesellschaftliche Orientierung auf qualitatives Wachstum langfristig sichern.</a:t>
            </a:r>
          </a:p>
          <a:p>
            <a:r>
              <a:rPr lang="de-DE" sz="800" dirty="0"/>
              <a:t>Um diese Leitideen umzusetzen, werden die Indikatoren und Ziele zur Ressourcenschonung aus der deutschen Nachhaltigkeitsstrategie um weitere Indikatoren und Ziele ergänzt und Gestaltungsansätze aufgezeigt, um die Ressourceneffizienz entlang der gesamten Wertschöpfungskette zu verbessern. Es geht darum, eine nachhaltige Rohstoffversorgung zu sichern, Ressourceneffizienz in der Produktion zu steigern, Produkte und Konsum ressourcenschonender zu gestalten und eine ressourceneffiziente Kreislaufwirtschaft auszubauen.  Dafür werden Maßnahmen für ressourcenrelevante Handlungsfelder wie Bauen, nachhaltige Stadtentwicklung und Informations- und Kommunikationstechnik in die Wege geleitet sowie übergreifende rechtliche, ökonomische und informatorische Instrumente genutzt. </a:t>
            </a:r>
          </a:p>
          <a:p>
            <a:endParaRPr lang="de-DE" sz="800" dirty="0"/>
          </a:p>
          <a:p>
            <a:r>
              <a:rPr lang="de-DE" sz="800" b="1" dirty="0"/>
              <a:t>Quelle (Text und Abbildung)</a:t>
            </a:r>
          </a:p>
          <a:p>
            <a:pPr marL="180125" indent="-180125">
              <a:buFont typeface="Arial" panose="020B0604020202020204" pitchFamily="34" charset="0"/>
              <a:buChar char="•"/>
            </a:pPr>
            <a:r>
              <a:rPr lang="de-DE" sz="800" dirty="0"/>
              <a:t>BMUB 2016: Progress II. Online: http://www.bmub.bund.de/fileadmin/Daten_BMU/Pools/Broschueren/progress_ii_broschuere_bf.pdf</a:t>
            </a:r>
          </a:p>
          <a:p>
            <a:endParaRPr lang="de-DE" sz="800" dirty="0"/>
          </a:p>
          <a:p>
            <a:endParaRPr lang="de-DE" sz="8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a:t>
            </a:fld>
            <a:endParaRPr lang="de-DE" altLang="de-DE"/>
          </a:p>
        </p:txBody>
      </p:sp>
    </p:spTree>
    <p:extLst>
      <p:ext uri="{BB962C8B-B14F-4D97-AF65-F5344CB8AC3E}">
        <p14:creationId xmlns:p14="http://schemas.microsoft.com/office/powerpoint/2010/main" val="4141855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Tabelle über die Erstnutzungsdauer von Haushaltsgroßgeräten.  </a:t>
            </a:r>
          </a:p>
          <a:p>
            <a:pPr marL="180954" indent="-180954">
              <a:buFont typeface="Arial" panose="020B0604020202020204" pitchFamily="34" charset="0"/>
              <a:buChar char="•"/>
            </a:pPr>
            <a:r>
              <a:rPr lang="de-DE" dirty="0"/>
              <a:t>Die Lebensdauer von Haushaltsgeräten beträgt zwischen 9 und 20 Jahren (UBA 2016a)</a:t>
            </a:r>
          </a:p>
          <a:p>
            <a:pPr marL="180954" indent="-180954" defTabSz="482544">
              <a:buFont typeface="Arial" panose="020B0604020202020204" pitchFamily="34" charset="0"/>
              <a:buChar char="•"/>
              <a:defRPr/>
            </a:pPr>
            <a:r>
              <a:rPr lang="de-DE" dirty="0"/>
              <a:t>In  dieser Tabelle  sind die durchschnittlichen Erstnutzungsdauern von Haushaltsgroßgeräten dargestellt. </a:t>
            </a:r>
          </a:p>
          <a:p>
            <a:pPr marL="180954" indent="-180954" defTabSz="482544">
              <a:buFont typeface="Arial" panose="020B0604020202020204" pitchFamily="34" charset="0"/>
              <a:buChar char="•"/>
              <a:defRPr/>
            </a:pPr>
            <a:r>
              <a:rPr lang="de-DE" dirty="0"/>
              <a:t>Die Erstnutzungsdauer hat 2012/2013 (13 Jahre) verglichen zu 2004 (14,1 Jahre) abgenommen. </a:t>
            </a:r>
          </a:p>
          <a:p>
            <a:pPr marL="180954" indent="-180954" defTabSz="482544">
              <a:buFont typeface="Arial" panose="020B0604020202020204" pitchFamily="34" charset="0"/>
              <a:buChar char="•"/>
              <a:defRPr/>
            </a:pPr>
            <a:r>
              <a:rPr lang="de-DE" dirty="0"/>
              <a:t>Sie liegt damit im Bereich der Lebensdauer von Haushaltsgroßgeräten (9-20 Jahren). (Siehe erster Stichpunkt)</a:t>
            </a:r>
          </a:p>
          <a:p>
            <a:pPr marL="180954" indent="-180954" defTabSz="482544">
              <a:buFont typeface="Arial" panose="020B0604020202020204" pitchFamily="34" charset="0"/>
              <a:buChar char="•"/>
              <a:defRPr/>
            </a:pPr>
            <a:r>
              <a:rPr lang="de-DE" dirty="0"/>
              <a:t>Aber: Die Nutzungsdauer von Geräten, welche einen Defekt aufwiesen und darum ausgetauscht wurden, lag 2004 noch bei 13,5 Jahren. 2012/2013 sank die Zahl auf 12,5 Jahre</a:t>
            </a:r>
          </a:p>
          <a:p>
            <a:pPr marL="180954" indent="-180954" defTabSz="482544">
              <a:buFont typeface="Arial" panose="020B0604020202020204" pitchFamily="34" charset="0"/>
              <a:buChar char="•"/>
              <a:defRPr/>
            </a:pPr>
            <a:endParaRPr lang="de-DE" dirty="0"/>
          </a:p>
          <a:p>
            <a:pPr defTabSz="482544">
              <a:defRPr/>
            </a:pPr>
            <a:r>
              <a:rPr lang="de-DE" b="1" dirty="0"/>
              <a:t>Quellen: </a:t>
            </a:r>
          </a:p>
          <a:p>
            <a:pPr marL="180125" indent="-180125" defTabSz="48254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30</a:t>
            </a:fld>
            <a:endParaRPr lang="de-DE" altLang="de-DE"/>
          </a:p>
        </p:txBody>
      </p:sp>
    </p:spTree>
    <p:extLst>
      <p:ext uri="{BB962C8B-B14F-4D97-AF65-F5344CB8AC3E}">
        <p14:creationId xmlns:p14="http://schemas.microsoft.com/office/powerpoint/2010/main" val="2423568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Grafik über Anteil von ausgetauschten Geräten mit verschieden Austauschgründen.  </a:t>
            </a:r>
          </a:p>
          <a:p>
            <a:pPr marL="180954" indent="-180954">
              <a:buFont typeface="Arial" panose="020B0604020202020204" pitchFamily="34" charset="0"/>
              <a:buChar char="•"/>
            </a:pPr>
            <a:r>
              <a:rPr lang="de-DE" dirty="0"/>
              <a:t>Rund 70 % der neuen Geräte werden aufgrund eines Defektes des vorhandenen Gerätes angeschafft. </a:t>
            </a:r>
          </a:p>
          <a:p>
            <a:pPr marL="180954" indent="-180954">
              <a:buFont typeface="Arial" panose="020B0604020202020204" pitchFamily="34" charset="0"/>
              <a:buChar char="•"/>
            </a:pPr>
            <a:r>
              <a:rPr lang="de-DE" dirty="0"/>
              <a:t>Die Studie ergab jedoch auch, dass der Anteil an Neukäufen bei voll funktionsfähigen Altgeräten bei einem Drittel liegt (UBA 2016a:91). Trend steigend.</a:t>
            </a:r>
          </a:p>
          <a:p>
            <a:pPr marL="180954" indent="-180954">
              <a:buFont typeface="Arial" panose="020B0604020202020204" pitchFamily="34" charset="0"/>
              <a:buChar char="•"/>
            </a:pPr>
            <a:r>
              <a:rPr lang="de-DE" dirty="0"/>
              <a:t>Die Ursache für Obsoleszenz liegt demnach nicht nur auf Seiten der Hersteller. </a:t>
            </a:r>
          </a:p>
          <a:p>
            <a:pPr marL="180954" indent="-180954">
              <a:buFont typeface="Arial" panose="020B0604020202020204" pitchFamily="34" charset="0"/>
              <a:buChar char="•"/>
            </a:pPr>
            <a:r>
              <a:rPr lang="de-DE" dirty="0"/>
              <a:t>Genauso wichtig scheint die psychologische Obsoleszenz zu sein. </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31</a:t>
            </a:fld>
            <a:endParaRPr lang="de-DE" altLang="de-DE"/>
          </a:p>
        </p:txBody>
      </p:sp>
    </p:spTree>
    <p:extLst>
      <p:ext uri="{BB962C8B-B14F-4D97-AF65-F5344CB8AC3E}">
        <p14:creationId xmlns:p14="http://schemas.microsoft.com/office/powerpoint/2010/main" val="1498253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32</a:t>
            </a:fld>
            <a:endParaRPr lang="de-DE" altLang="de-DE"/>
          </a:p>
        </p:txBody>
      </p:sp>
    </p:spTree>
    <p:extLst>
      <p:ext uri="{BB962C8B-B14F-4D97-AF65-F5344CB8AC3E}">
        <p14:creationId xmlns:p14="http://schemas.microsoft.com/office/powerpoint/2010/main" val="422785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Grafik über </a:t>
            </a:r>
            <a:r>
              <a:rPr lang="de-DE" spc="-5" dirty="0">
                <a:ea typeface="Droid Sans Fallback"/>
                <a:cs typeface="Times New Roman" panose="02020603050405020304" pitchFamily="18" charset="0"/>
              </a:rPr>
              <a:t>die durchschnittliche Erst-Nutzungsdauer der ersetzten Fernsehgeräte mit dem Hauptaustauschgrund „Das alte Gerät ging kaputt</a:t>
            </a:r>
            <a:r>
              <a:rPr lang="de-DE" dirty="0"/>
              <a:t>.  </a:t>
            </a:r>
          </a:p>
          <a:p>
            <a:pPr marL="180954" indent="-180954">
              <a:buFont typeface="Arial" panose="020B0604020202020204" pitchFamily="34" charset="0"/>
              <a:buChar char="•"/>
            </a:pPr>
            <a:r>
              <a:rPr lang="de-DE" dirty="0"/>
              <a:t>Röhrenfernseher wurden durchschnittlich 12 Jahre lang genutzt, bevor das Gerät defekt war. </a:t>
            </a:r>
          </a:p>
          <a:p>
            <a:pPr marL="180954" indent="-180954">
              <a:buFont typeface="Arial" panose="020B0604020202020204" pitchFamily="34" charset="0"/>
              <a:buChar char="•"/>
            </a:pPr>
            <a:r>
              <a:rPr lang="de-DE" dirty="0"/>
              <a:t>War das </a:t>
            </a:r>
            <a:r>
              <a:rPr lang="de-DE" dirty="0" err="1"/>
              <a:t>Altgerät</a:t>
            </a:r>
            <a:r>
              <a:rPr lang="de-DE" dirty="0"/>
              <a:t> ein Flachbildschirm, wird dieser bereits nach 5-6 Jahren (= Erstnutzungsdauer) aufgrund eines Defekts durch ein neues Gerät ersetzt, also sehr viel früher als Röhrenfernseher.</a:t>
            </a:r>
          </a:p>
          <a:p>
            <a:pPr marL="180954" indent="-180954">
              <a:buFont typeface="Arial" panose="020B0604020202020204" pitchFamily="34" charset="0"/>
              <a:buChar char="•"/>
            </a:pPr>
            <a:r>
              <a:rPr lang="de-DE" dirty="0"/>
              <a:t>Daraus lässt sich schlussfolgern, dass moderne Geräte (Flachbildschirme) früher einen Defekt aufweisen als alte (Röhre)</a:t>
            </a:r>
          </a:p>
          <a:p>
            <a:pPr marL="180954" indent="-180954" defTabSz="480334">
              <a:buFont typeface="Arial" panose="020B0604020202020204" pitchFamily="34" charset="0"/>
              <a:buChar char="•"/>
              <a:defRPr/>
            </a:pPr>
            <a:r>
              <a:rPr lang="de-DE" dirty="0"/>
              <a:t>Der Trend geht hin zu geringerer Lebensdauer.</a:t>
            </a:r>
          </a:p>
          <a:p>
            <a:pPr marL="180954" indent="-180954" defTabSz="480334">
              <a:buFont typeface="Arial" panose="020B0604020202020204" pitchFamily="34" charset="0"/>
              <a:buChar char="•"/>
              <a:defRP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33</a:t>
            </a:fld>
            <a:endParaRPr lang="de-DE" altLang="de-DE"/>
          </a:p>
        </p:txBody>
      </p:sp>
    </p:spTree>
    <p:extLst>
      <p:ext uri="{BB962C8B-B14F-4D97-AF65-F5344CB8AC3E}">
        <p14:creationId xmlns:p14="http://schemas.microsoft.com/office/powerpoint/2010/main" val="1681157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Grafik über </a:t>
            </a:r>
            <a:r>
              <a:rPr lang="de-DE" spc="-5" dirty="0">
                <a:ea typeface="Droid Sans Fallback"/>
                <a:cs typeface="Times New Roman" panose="02020603050405020304" pitchFamily="18" charset="0"/>
              </a:rPr>
              <a:t>zeigt die durchschnittliche Erst-Nutzungsdauer der ersetzten Fernsehgeräte mit dem Hauptaustauschgrund „Das alte Gerät funktioniert zwar noch, ich (wir) wollten aber ein besseres Gerät“</a:t>
            </a:r>
            <a:r>
              <a:rPr lang="de-DE" dirty="0"/>
              <a:t>.  </a:t>
            </a:r>
          </a:p>
          <a:p>
            <a:pPr marL="180954" indent="-180954">
              <a:buFont typeface="Arial" panose="020B0604020202020204" pitchFamily="34" charset="0"/>
              <a:buChar char="•"/>
            </a:pPr>
            <a:r>
              <a:rPr lang="de-DE" dirty="0"/>
              <a:t>Die UBA-Studie ergab gleichzeitig, dass Flachbildschirme auch nach 5-6 Jahren ausgetauscht werden, also viel häufiger ersetzt, auch wenn sie noch funktionieren, als Röhrenfernseher .</a:t>
            </a:r>
          </a:p>
          <a:p>
            <a:pPr marL="180954" indent="-180954">
              <a:buFont typeface="Arial" panose="020B0604020202020204" pitchFamily="34" charset="0"/>
              <a:buChar char="•"/>
            </a:pPr>
            <a:r>
              <a:rPr lang="de-DE" dirty="0"/>
              <a:t>Dies ist ein Hinweis auf psychologische Obsoleszenz.</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34</a:t>
            </a:fld>
            <a:endParaRPr lang="de-DE" altLang="de-DE"/>
          </a:p>
        </p:txBody>
      </p:sp>
    </p:spTree>
    <p:extLst>
      <p:ext uri="{BB962C8B-B14F-4D97-AF65-F5344CB8AC3E}">
        <p14:creationId xmlns:p14="http://schemas.microsoft.com/office/powerpoint/2010/main" val="1227074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den Unterschied zwischen Lebens- und Nutzungsdauer.  </a:t>
            </a:r>
          </a:p>
          <a:p>
            <a:pPr marL="180954" indent="-180954">
              <a:buFont typeface="Arial" panose="020B0604020202020204" pitchFamily="34" charset="0"/>
              <a:buChar char="•"/>
            </a:pPr>
            <a:r>
              <a:rPr lang="de-DE" dirty="0"/>
              <a:t>Laut verschiedenen wissenschaftlichen Studien zur Ökobilanz wird eine Lebensdauer von LCD-Flachbildschirmen zwischen 6 und 10 Jahren und von Plasma-Flachbildschirmen zwischen 8 und 10 Jahren angenommen (UBA 2016a:121). </a:t>
            </a:r>
          </a:p>
          <a:p>
            <a:pPr marL="180954" indent="-180954">
              <a:buFont typeface="Arial" panose="020B0604020202020204" pitchFamily="34" charset="0"/>
              <a:buChar char="•"/>
            </a:pPr>
            <a:r>
              <a:rPr lang="de-DE" dirty="0"/>
              <a:t>Damit ist die tatsächliche durchschnittliche Nutzungsdauer (5-6 Jahre laut UBA-Studie – siehe vorherige Folien) von Flachbildschirmen kürzer</a:t>
            </a:r>
          </a:p>
          <a:p>
            <a:pPr marL="180954" indent="-180954">
              <a:buFont typeface="Arial" panose="020B0604020202020204" pitchFamily="34" charset="0"/>
              <a:buChar char="•"/>
            </a:pPr>
            <a:r>
              <a:rPr lang="de-DE" dirty="0"/>
              <a:t>Das ist wieder ein Hinweis, dass neben werkstofflicher Obsoleszenz auch psychologische Obsoleszenz eine Rolle spielt.</a:t>
            </a:r>
          </a:p>
          <a:p>
            <a:pPr marL="180954" indent="-180954">
              <a:buFont typeface="Arial" panose="020B0604020202020204" pitchFamily="34" charset="0"/>
              <a:buChar char="•"/>
            </a:pPr>
            <a:endParaRPr lang="de-DE" dirty="0"/>
          </a:p>
          <a:p>
            <a:r>
              <a:rPr lang="de-DE" b="1" dirty="0"/>
              <a:t>Quellen:  </a:t>
            </a:r>
          </a:p>
          <a:p>
            <a:pPr marL="180125" indent="-180125">
              <a:buFont typeface="Arial" panose="020B0604020202020204" pitchFamily="34" charset="0"/>
              <a:buChar char="•"/>
            </a:pPr>
            <a:r>
              <a:rPr lang="de-DE" dirty="0"/>
              <a:t>UBA (2016a): Texte 11/2016, Einfluss der Nutzungsdauer von Produkten auf ihre Umweltwirkung: Schaffung einer Informationsgrundlage und Entwicklung von Strategien gegen „Obsoleszenz“</a:t>
            </a:r>
          </a:p>
          <a:p>
            <a:pPr marL="180125" indent="-180125">
              <a:buFont typeface="Arial" panose="020B0604020202020204" pitchFamily="34" charset="0"/>
              <a:buChar char="•"/>
            </a:pPr>
            <a:r>
              <a:rPr lang="de-DE" dirty="0" err="1"/>
              <a:t>Statista</a:t>
            </a:r>
            <a:r>
              <a:rPr lang="de-DE" dirty="0"/>
              <a:t> 2017: https://de.statista.com/statistik/daten/studie/193702/umfrage/absatz-von-fernsehern-in-deutschland-seit-2005/</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35</a:t>
            </a:fld>
            <a:endParaRPr lang="de-DE" altLang="de-DE"/>
          </a:p>
        </p:txBody>
      </p:sp>
    </p:spTree>
    <p:extLst>
      <p:ext uri="{BB962C8B-B14F-4D97-AF65-F5344CB8AC3E}">
        <p14:creationId xmlns:p14="http://schemas.microsoft.com/office/powerpoint/2010/main" val="229549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0125" indent="-180125" defTabSz="482544">
              <a:buFont typeface="Arial" panose="020B0604020202020204" pitchFamily="34" charset="0"/>
              <a:buChar char="•"/>
              <a:defRPr/>
            </a:pPr>
            <a:r>
              <a:rPr lang="de-DE" dirty="0"/>
              <a:t>Die Folie listet Bauteile auf, die lebensdauerbegrenzend sind.  </a:t>
            </a:r>
          </a:p>
          <a:p>
            <a:pPr marL="180954" indent="-180954" defTabSz="482544">
              <a:buFont typeface="Arial" panose="020B0604020202020204" pitchFamily="34" charset="0"/>
              <a:buChar char="•"/>
              <a:defRPr/>
            </a:pPr>
            <a:r>
              <a:rPr lang="de-DE" dirty="0"/>
              <a:t>Das Umweltbundesamt untersuchte in der Obsoleszenz-Studie, welche Bauteile bzw. Komponenten lebensdauerbegrenzend sind (Werkstoffliche Obsoleszenz). </a:t>
            </a:r>
          </a:p>
          <a:p>
            <a:pPr marL="180954" indent="-180954" defTabSz="482544">
              <a:buFont typeface="Arial" panose="020B0604020202020204" pitchFamily="34" charset="0"/>
              <a:buChar char="•"/>
              <a:defRPr/>
            </a:pPr>
            <a:r>
              <a:rPr lang="de-DE" dirty="0"/>
              <a:t>Mittels Literaturauswertungen, Expertenbefragungen und internetbasierten Verbraucherbefragungen wurden u.a. folgende Komponenten als lebensdauerbegrenzend festgestellt: </a:t>
            </a:r>
          </a:p>
          <a:p>
            <a:pPr marL="663498" lvl="1" indent="-180954" defTabSz="482544">
              <a:buFont typeface="Arial" panose="020B0604020202020204" pitchFamily="34" charset="0"/>
              <a:buChar char="•"/>
              <a:defRPr/>
            </a:pPr>
            <a:r>
              <a:rPr lang="de-DE" dirty="0">
                <a:ea typeface="MS PGothic" pitchFamily="34" charset="-128"/>
              </a:rPr>
              <a:t>Elektrolytkondensator (Elkos), Netzteilkarte, Kabel und LC-Displays, Hauptplatine, Lautsprecher </a:t>
            </a:r>
            <a:r>
              <a:rPr lang="de-DE" dirty="0"/>
              <a:t>(UBA 2016a:148).</a:t>
            </a:r>
          </a:p>
          <a:p>
            <a:pPr marL="663498" lvl="1" indent="-180954" defTabSz="482544">
              <a:buFont typeface="Arial" panose="020B0604020202020204" pitchFamily="34" charset="0"/>
              <a:buChar char="•"/>
              <a:defRP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pPr marL="180125" indent="-180125" defTabSz="480334">
              <a:buFont typeface="Arial" panose="020B0604020202020204" pitchFamily="34" charset="0"/>
              <a:buChar char="•"/>
              <a:defRPr/>
            </a:pPr>
            <a:endParaRPr lang="de-DE" dirty="0"/>
          </a:p>
          <a:p>
            <a:r>
              <a:rPr lang="de-DE" b="1" dirty="0"/>
              <a:t>Bildquelle:</a:t>
            </a:r>
          </a:p>
          <a:p>
            <a:pPr marL="180125" indent="-180125" defTabSz="480334">
              <a:buFont typeface="Arial" panose="020B0604020202020204" pitchFamily="34" charset="0"/>
              <a:buChar char="•"/>
              <a:defRPr/>
            </a:pPr>
            <a:r>
              <a:rPr lang="de-DE" altLang="de-DE" dirty="0" err="1"/>
              <a:t>Fotolia</a:t>
            </a:r>
            <a:r>
              <a:rPr lang="de-DE" altLang="de-DE" dirty="0"/>
              <a:t> (o.J.): Elektronik. Datei: #</a:t>
            </a:r>
            <a:r>
              <a:rPr lang="de-DE" dirty="0"/>
              <a:t>74466 </a:t>
            </a:r>
            <a:r>
              <a:rPr lang="de-DE" altLang="de-DE" dirty="0"/>
              <a:t>| </a:t>
            </a:r>
            <a:r>
              <a:rPr lang="de-DE" altLang="de-DE" dirty="0" err="1"/>
              <a:t>Urherber</a:t>
            </a:r>
            <a:r>
              <a:rPr lang="de-DE" altLang="de-DE" dirty="0"/>
              <a:t>/-in: </a:t>
            </a:r>
            <a:r>
              <a:rPr lang="de-DE" altLang="de-DE" dirty="0" err="1"/>
              <a:t>J.Pribil</a:t>
            </a:r>
            <a:r>
              <a:rPr lang="de-DE" altLang="de-DE" dirty="0"/>
              <a:t>. Online: </a:t>
            </a:r>
            <a:r>
              <a:rPr lang="de-DE" dirty="0"/>
              <a:t>https://de.fotolia.com/id/74466</a:t>
            </a:r>
          </a:p>
          <a:p>
            <a:pPr marL="180125" indent="-180125" defTabSz="480334">
              <a:buFont typeface="Arial" panose="020B0604020202020204" pitchFamily="34" charset="0"/>
              <a:buChar char="•"/>
              <a:defRPr/>
            </a:pPr>
            <a:r>
              <a:rPr lang="de-DE" altLang="de-DE" dirty="0" err="1"/>
              <a:t>Fotolia</a:t>
            </a:r>
            <a:r>
              <a:rPr lang="de-DE" altLang="de-DE" dirty="0"/>
              <a:t> (o.J.): Kabelsalat. Datei: #</a:t>
            </a:r>
            <a:r>
              <a:rPr lang="de-DE" dirty="0"/>
              <a:t>133128755 </a:t>
            </a:r>
            <a:r>
              <a:rPr lang="de-DE" altLang="de-DE" dirty="0"/>
              <a:t>| </a:t>
            </a:r>
            <a:r>
              <a:rPr lang="de-DE" altLang="de-DE" dirty="0" err="1"/>
              <a:t>Urherber</a:t>
            </a:r>
            <a:r>
              <a:rPr lang="de-DE" altLang="de-DE" dirty="0"/>
              <a:t>/-in: </a:t>
            </a:r>
            <a:r>
              <a:rPr lang="de-DE" altLang="de-DE" dirty="0" err="1"/>
              <a:t>jozsitoeroe</a:t>
            </a:r>
            <a:r>
              <a:rPr lang="de-DE" altLang="de-DE" dirty="0"/>
              <a:t>. Online: </a:t>
            </a:r>
            <a:r>
              <a:rPr lang="de-DE" dirty="0"/>
              <a:t>https://de.fotolia.com/id/74466</a:t>
            </a:r>
          </a:p>
          <a:p>
            <a:pPr marL="180125" indent="-180125" defTabSz="480334">
              <a:buFont typeface="Arial" panose="020B0604020202020204" pitchFamily="34" charset="0"/>
              <a:buChar char="•"/>
              <a:defRPr/>
            </a:pPr>
            <a:r>
              <a:rPr lang="de-DE" altLang="de-DE" dirty="0" err="1"/>
              <a:t>Fotolia</a:t>
            </a:r>
            <a:r>
              <a:rPr lang="de-DE" altLang="de-DE" dirty="0"/>
              <a:t> (o.J.): Computer. Datei: #</a:t>
            </a:r>
            <a:r>
              <a:rPr lang="de-DE" dirty="0"/>
              <a:t>101710339 </a:t>
            </a:r>
            <a:r>
              <a:rPr lang="de-DE" altLang="de-DE" dirty="0"/>
              <a:t>| </a:t>
            </a:r>
            <a:r>
              <a:rPr lang="de-DE" altLang="de-DE" dirty="0" err="1"/>
              <a:t>Urherber</a:t>
            </a:r>
            <a:r>
              <a:rPr lang="de-DE" altLang="de-DE" dirty="0"/>
              <a:t>/-in: </a:t>
            </a:r>
            <a:r>
              <a:rPr lang="de-DE" altLang="de-DE" dirty="0" err="1"/>
              <a:t>photocrew</a:t>
            </a:r>
            <a:r>
              <a:rPr lang="de-DE" altLang="de-DE" dirty="0"/>
              <a:t>. Online: https://de.fotolia.com/id/101710339</a:t>
            </a:r>
            <a:endParaRPr lang="de-DE" dirty="0"/>
          </a:p>
          <a:p>
            <a:pPr marL="180125" indent="-180125" defTabSz="480334">
              <a:buFont typeface="Arial" panose="020B0604020202020204" pitchFamily="34" charset="0"/>
              <a:buChar char="•"/>
              <a:defRPr/>
            </a:pPr>
            <a:endParaRPr lang="de-DE" dirty="0"/>
          </a:p>
          <a:p>
            <a:pPr marL="180125" indent="-180125" defTabSz="480334">
              <a:buFont typeface="Arial" panose="020B0604020202020204" pitchFamily="34" charset="0"/>
              <a:buChar char="•"/>
              <a:defRPr/>
            </a:pPr>
            <a:endParaRPr lang="de-DE" dirty="0"/>
          </a:p>
          <a:p>
            <a:pPr defTabSz="482544">
              <a:defRP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36</a:t>
            </a:fld>
            <a:endParaRPr lang="de-DE" altLang="de-DE"/>
          </a:p>
        </p:txBody>
      </p:sp>
    </p:spTree>
    <p:extLst>
      <p:ext uri="{BB962C8B-B14F-4D97-AF65-F5344CB8AC3E}">
        <p14:creationId xmlns:p14="http://schemas.microsoft.com/office/powerpoint/2010/main" val="4040640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180125" indent="-180125" defTabSz="480334">
              <a:buFont typeface="Arial" panose="020B0604020202020204" pitchFamily="34" charset="0"/>
              <a:buChar char="•"/>
              <a:defRPr/>
            </a:pPr>
            <a:r>
              <a:rPr lang="de-DE" dirty="0"/>
              <a:t>Die Folie listet Formate auf,  die zu funktioneller Obsoleszenz von Flachbildschirmen führen können.  </a:t>
            </a:r>
          </a:p>
          <a:p>
            <a:pPr marL="180125" indent="-180125">
              <a:buFont typeface="Arial" panose="020B0604020202020204" pitchFamily="34" charset="0"/>
              <a:buChar char="•"/>
            </a:pPr>
            <a:r>
              <a:rPr lang="de-DE" dirty="0"/>
              <a:t>Der rasante Fortschritt in der Technik im Bereich der Flachbildschirme, z.B. die TV-Formate: Standard Definition - SD, High Definition </a:t>
            </a:r>
            <a:r>
              <a:rPr lang="de-DE" dirty="0" err="1"/>
              <a:t>Ready</a:t>
            </a:r>
            <a:r>
              <a:rPr lang="de-DE" dirty="0"/>
              <a:t> – HD-</a:t>
            </a:r>
            <a:r>
              <a:rPr lang="de-DE" dirty="0" err="1"/>
              <a:t>Ready</a:t>
            </a:r>
            <a:r>
              <a:rPr lang="de-DE" dirty="0"/>
              <a:t>, </a:t>
            </a:r>
            <a:r>
              <a:rPr lang="de-DE" dirty="0" err="1"/>
              <a:t>Full</a:t>
            </a:r>
            <a:r>
              <a:rPr lang="de-DE" dirty="0"/>
              <a:t>-HD, Ultra HD </a:t>
            </a:r>
          </a:p>
          <a:p>
            <a:pPr marL="180125" indent="-180125">
              <a:buFont typeface="Arial" panose="020B0604020202020204" pitchFamily="34" charset="0"/>
              <a:buChar char="•"/>
            </a:pPr>
            <a:r>
              <a:rPr lang="de-DE" dirty="0"/>
              <a:t>mit den entsprechenden Kompressionsformaten zieht weitere technische Anforderungen, wie den entsprechende Bandbreiten und neuartige HDMI-Anschlüsse am Gerät, nach sich. </a:t>
            </a:r>
          </a:p>
          <a:p>
            <a:pPr marL="180954" indent="-180954">
              <a:buFont typeface="Arial" panose="020B0604020202020204" pitchFamily="34" charset="0"/>
              <a:buChar char="•"/>
            </a:pPr>
            <a:r>
              <a:rPr lang="de-DE" dirty="0"/>
              <a:t>Diese Neuerungen werden als Ursache für funktionelle Obsoleszenz diskutiert (UBA 2016a:153).</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a:p>
            <a:r>
              <a:rPr lang="de-DE" b="1" dirty="0"/>
              <a:t>Bildquellen</a:t>
            </a:r>
          </a:p>
          <a:p>
            <a:pPr marL="180125" indent="-180125" defTabSz="480334">
              <a:buFont typeface="Arial" panose="020B0604020202020204" pitchFamily="34" charset="0"/>
              <a:buChar char="•"/>
              <a:defRPr/>
            </a:pPr>
            <a:r>
              <a:rPr lang="de-DE" altLang="de-DE" dirty="0" err="1"/>
              <a:t>Fotolia</a:t>
            </a:r>
            <a:r>
              <a:rPr lang="de-DE" altLang="de-DE" dirty="0"/>
              <a:t> (o.J.): </a:t>
            </a:r>
            <a:r>
              <a:rPr lang="de-DE" altLang="de-DE" dirty="0" err="1"/>
              <a:t>Vector</a:t>
            </a:r>
            <a:r>
              <a:rPr lang="de-DE" altLang="de-DE" dirty="0"/>
              <a:t> </a:t>
            </a:r>
            <a:r>
              <a:rPr lang="de-DE" altLang="de-DE" dirty="0" err="1"/>
              <a:t>line</a:t>
            </a:r>
            <a:r>
              <a:rPr lang="de-DE" altLang="de-DE" dirty="0"/>
              <a:t> </a:t>
            </a:r>
            <a:r>
              <a:rPr lang="de-DE" altLang="de-DE" dirty="0" err="1"/>
              <a:t>icon</a:t>
            </a:r>
            <a:r>
              <a:rPr lang="de-DE" altLang="de-DE" dirty="0"/>
              <a:t> </a:t>
            </a:r>
            <a:r>
              <a:rPr lang="de-DE" altLang="de-DE" dirty="0" err="1"/>
              <a:t>monitor</a:t>
            </a:r>
            <a:r>
              <a:rPr lang="de-DE" altLang="de-DE" dirty="0"/>
              <a:t> </a:t>
            </a:r>
            <a:r>
              <a:rPr lang="de-DE" altLang="de-DE" dirty="0" err="1"/>
              <a:t>size</a:t>
            </a:r>
            <a:r>
              <a:rPr lang="de-DE" altLang="de-DE" dirty="0"/>
              <a:t> </a:t>
            </a:r>
            <a:r>
              <a:rPr lang="de-DE" altLang="de-DE" dirty="0" err="1"/>
              <a:t>comparison</a:t>
            </a:r>
            <a:r>
              <a:rPr lang="de-DE" altLang="de-DE" dirty="0"/>
              <a:t>. Datei: #</a:t>
            </a:r>
            <a:r>
              <a:rPr lang="de-DE" dirty="0"/>
              <a:t>133752671 </a:t>
            </a:r>
            <a:r>
              <a:rPr lang="de-DE" altLang="de-DE" dirty="0"/>
              <a:t>| </a:t>
            </a:r>
            <a:r>
              <a:rPr lang="de-DE" altLang="de-DE" dirty="0" err="1"/>
              <a:t>Urherber</a:t>
            </a:r>
            <a:r>
              <a:rPr lang="de-DE" altLang="de-DE" dirty="0"/>
              <a:t>/-in: </a:t>
            </a:r>
            <a:r>
              <a:rPr lang="de-DE" altLang="de-DE" dirty="0" err="1"/>
              <a:t>sergeyvasutin</a:t>
            </a:r>
            <a:r>
              <a:rPr lang="de-DE" altLang="de-DE" dirty="0"/>
              <a:t>. Online: </a:t>
            </a:r>
            <a:r>
              <a:rPr lang="de-DE" dirty="0"/>
              <a:t>https://www.fotolia.com/id/133752671</a:t>
            </a:r>
          </a:p>
          <a:p>
            <a:pPr marL="180125" indent="-180125" defTabSz="480334">
              <a:buFont typeface="Arial" panose="020B0604020202020204" pitchFamily="34" charset="0"/>
              <a:buChar char="•"/>
              <a:defRPr/>
            </a:pPr>
            <a:r>
              <a:rPr lang="de-DE" altLang="de-DE" dirty="0" err="1"/>
              <a:t>Fotolia</a:t>
            </a:r>
            <a:r>
              <a:rPr lang="de-DE" altLang="de-DE" dirty="0"/>
              <a:t> (o.J.): Modern TV </a:t>
            </a:r>
            <a:r>
              <a:rPr lang="de-DE" altLang="de-DE" dirty="0" err="1"/>
              <a:t>audio</a:t>
            </a:r>
            <a:r>
              <a:rPr lang="de-DE" altLang="de-DE" dirty="0"/>
              <a:t> </a:t>
            </a:r>
            <a:r>
              <a:rPr lang="de-DE" altLang="de-DE" dirty="0" err="1"/>
              <a:t>video</a:t>
            </a:r>
            <a:r>
              <a:rPr lang="de-DE" altLang="de-DE" dirty="0"/>
              <a:t> </a:t>
            </a:r>
            <a:r>
              <a:rPr lang="de-DE" altLang="de-DE" dirty="0" err="1"/>
              <a:t>input</a:t>
            </a:r>
            <a:r>
              <a:rPr lang="de-DE" altLang="de-DE" dirty="0"/>
              <a:t> </a:t>
            </a:r>
            <a:r>
              <a:rPr lang="de-DE" altLang="de-DE" dirty="0" err="1"/>
              <a:t>panel</a:t>
            </a:r>
            <a:r>
              <a:rPr lang="de-DE" altLang="de-DE" dirty="0"/>
              <a:t> </a:t>
            </a:r>
            <a:r>
              <a:rPr lang="de-DE" altLang="de-DE" dirty="0" err="1"/>
              <a:t>controls</a:t>
            </a:r>
            <a:r>
              <a:rPr lang="de-DE" altLang="de-DE" dirty="0"/>
              <a:t>. Datei: #</a:t>
            </a:r>
            <a:r>
              <a:rPr lang="de-DE" dirty="0"/>
              <a:t>102540356 </a:t>
            </a:r>
            <a:r>
              <a:rPr lang="de-DE" altLang="de-DE" dirty="0"/>
              <a:t>| </a:t>
            </a:r>
            <a:r>
              <a:rPr lang="de-DE" altLang="de-DE" dirty="0" err="1"/>
              <a:t>Urherber</a:t>
            </a:r>
            <a:r>
              <a:rPr lang="de-DE" altLang="de-DE" dirty="0"/>
              <a:t>/-in: </a:t>
            </a:r>
            <a:r>
              <a:rPr lang="de-DE" altLang="de-DE" dirty="0" err="1"/>
              <a:t>Glevalex</a:t>
            </a:r>
            <a:r>
              <a:rPr lang="de-DE" altLang="de-DE" dirty="0"/>
              <a:t>. Online: </a:t>
            </a:r>
            <a:r>
              <a:rPr lang="de-DE" dirty="0"/>
              <a:t>https://www.fotolia.com/id/102540356</a:t>
            </a:r>
            <a:br>
              <a:rPr lang="de-DE" dirty="0"/>
            </a:b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37</a:t>
            </a:fld>
            <a:endParaRPr lang="de-DE" altLang="de-DE"/>
          </a:p>
        </p:txBody>
      </p:sp>
    </p:spTree>
    <p:extLst>
      <p:ext uri="{BB962C8B-B14F-4D97-AF65-F5344CB8AC3E}">
        <p14:creationId xmlns:p14="http://schemas.microsoft.com/office/powerpoint/2010/main" val="827078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180125" indent="-180125">
              <a:buFont typeface="Arial" panose="020B0604020202020204" pitchFamily="34" charset="0"/>
              <a:buChar char="•"/>
            </a:pPr>
            <a:r>
              <a:rPr lang="de-DE" dirty="0"/>
              <a:t>Die Folie listet Faktoren auf,  die für psychologische Obsoleszenz sprechen. Der/die Lehrende erläutert die Folie</a:t>
            </a:r>
          </a:p>
          <a:p>
            <a:pPr marL="180954" indent="-180954">
              <a:buFont typeface="Arial" panose="020B0604020202020204" pitchFamily="34" charset="0"/>
              <a:buChar char="•"/>
            </a:pPr>
            <a:r>
              <a:rPr lang="de-DE" dirty="0"/>
              <a:t>Dass Flachbildschirme ersetzt werden, obwohl das alte Gerät noch funktioniert, ist ein Indiz für psychologische Obsoleszenz. </a:t>
            </a:r>
          </a:p>
          <a:p>
            <a:pPr marL="180954" indent="-180954">
              <a:buFont typeface="Arial" panose="020B0604020202020204" pitchFamily="34" charset="0"/>
              <a:buChar char="•"/>
            </a:pPr>
            <a:r>
              <a:rPr lang="de-DE" dirty="0"/>
              <a:t>Allerdings werden die „ausgemusterten“ Geräte vermutlich meist einer Zweitnutzung zugeführt. </a:t>
            </a:r>
          </a:p>
          <a:p>
            <a:pPr marL="180954" indent="-180954">
              <a:buFont typeface="Arial" panose="020B0604020202020204" pitchFamily="34" charset="0"/>
              <a:buChar char="•"/>
            </a:pPr>
            <a:r>
              <a:rPr lang="de-DE" dirty="0"/>
              <a:t>Im Jahr 2012 betrug der jährliche Anteil der ausgetauschten Geräte, die noch funktionsfähig waren, 60 %.</a:t>
            </a:r>
          </a:p>
          <a:p>
            <a:pPr marL="180954" indent="-180954">
              <a:buFont typeface="Arial" panose="020B0604020202020204" pitchFamily="34" charset="0"/>
              <a:buChar char="•"/>
            </a:pPr>
            <a:r>
              <a:rPr lang="de-DE" dirty="0"/>
              <a:t>Vielfach wird das Interesse nach besserer Technik durch den Medien und gezieltes Marketing geweckt. </a:t>
            </a:r>
          </a:p>
          <a:p>
            <a:pPr marL="180954" indent="-180954">
              <a:buFont typeface="Arial" panose="020B0604020202020204" pitchFamily="34" charset="0"/>
              <a:buChar char="•"/>
            </a:pPr>
            <a:r>
              <a:rPr lang="de-DE" dirty="0"/>
              <a:t>Die Hauptfaktoren für den Austausch sind „das Bedürfnis nach einer größeren Bildschirmgröße und besserer Bildqualität sowie die fallenden Preise“ (UBA 2016a:158).</a:t>
            </a:r>
          </a:p>
          <a:p>
            <a:pPr defTabSz="480334">
              <a:defRPr/>
            </a:pPr>
            <a:endParaRPr lang="de-DE" b="1"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pPr marL="180125" indent="-180125" defTabSz="480334">
              <a:buFont typeface="Arial" panose="020B0604020202020204" pitchFamily="34" charset="0"/>
              <a:buChar char="•"/>
              <a:defRPr/>
            </a:pPr>
            <a:endParaRPr lang="de-DE" dirty="0"/>
          </a:p>
          <a:p>
            <a:pPr defTabSz="480334">
              <a:defRPr/>
            </a:pPr>
            <a:r>
              <a:rPr lang="de-DE" b="1" dirty="0"/>
              <a:t>Bildquelle:</a:t>
            </a:r>
          </a:p>
          <a:p>
            <a:pPr marL="180954" indent="-180954" defTabSz="480334">
              <a:buFont typeface="Arial" panose="020B0604020202020204" pitchFamily="34" charset="0"/>
              <a:buChar char="•"/>
              <a:defRPr/>
            </a:pPr>
            <a:r>
              <a:rPr lang="de-DE" altLang="de-DE" dirty="0" err="1"/>
              <a:t>Fotolia</a:t>
            </a:r>
            <a:r>
              <a:rPr lang="de-DE" altLang="de-DE" dirty="0"/>
              <a:t> (o.J.): Computer. Datei: #111179973 | </a:t>
            </a:r>
            <a:r>
              <a:rPr lang="de-DE" altLang="de-DE" dirty="0" err="1"/>
              <a:t>Urherber</a:t>
            </a:r>
            <a:r>
              <a:rPr lang="de-DE" altLang="de-DE" dirty="0"/>
              <a:t>/-in: </a:t>
            </a:r>
            <a:r>
              <a:rPr lang="de-DE" altLang="de-DE" dirty="0" err="1"/>
              <a:t>photocrew</a:t>
            </a:r>
            <a:r>
              <a:rPr lang="de-DE" altLang="de-DE" dirty="0"/>
              <a:t>. Online: https://de.fotolia.com/id/111179973</a:t>
            </a:r>
            <a:endParaRPr lang="de-DE" dirty="0"/>
          </a:p>
          <a:p>
            <a:pPr marL="180954" indent="-180954">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38</a:t>
            </a:fld>
            <a:endParaRPr lang="de-DE" altLang="de-DE"/>
          </a:p>
        </p:txBody>
      </p:sp>
    </p:spTree>
    <p:extLst>
      <p:ext uri="{BB962C8B-B14F-4D97-AF65-F5344CB8AC3E}">
        <p14:creationId xmlns:p14="http://schemas.microsoft.com/office/powerpoint/2010/main" val="410369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listet Gründe für ökonomische Obsoleszenz auf.  </a:t>
            </a:r>
          </a:p>
          <a:p>
            <a:pPr marL="180954" indent="-180954">
              <a:buFont typeface="Arial" panose="020B0604020202020204" pitchFamily="34" charset="0"/>
              <a:buChar char="•"/>
            </a:pPr>
            <a:r>
              <a:rPr lang="de-DE" dirty="0"/>
              <a:t>Für die ökonomische Obsoleszenz bei Flachbildschirmen sprechen die hohen Reparaturkosten von mehreren Hundert Euro von einzelnen Komponenten, insbesondere bei den Bauteilen, die häufig von Defekten betroffen sind, wie der Display-Einheit (ca. 500 €), Netzteilkarte (250 €) oder die Hauptplatine (ca. 240 €). </a:t>
            </a:r>
          </a:p>
          <a:p>
            <a:pPr marL="180954" indent="-180954">
              <a:buFont typeface="Arial" panose="020B0604020202020204" pitchFamily="34" charset="0"/>
              <a:buChar char="•"/>
            </a:pPr>
            <a:r>
              <a:rPr lang="de-DE" dirty="0"/>
              <a:t>Vor dem Hintergrund der fallenden Preise von Flachbildschirmen, wird der Verbraucher sich eher ein Neugerät anschaffen, statt das alte Gerät reparieren zu lassen.</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pPr marL="180125" indent="-180125" defTabSz="480334">
              <a:buFont typeface="Arial" panose="020B0604020202020204" pitchFamily="34" charset="0"/>
              <a:buChar char="•"/>
              <a:defRPr/>
            </a:pPr>
            <a:endParaRPr lang="de-DE" dirty="0"/>
          </a:p>
          <a:p>
            <a:pPr defTabSz="480334">
              <a:defRPr/>
            </a:pPr>
            <a:r>
              <a:rPr lang="de-DE" b="1" dirty="0"/>
              <a:t>Bildquelle:</a:t>
            </a:r>
          </a:p>
          <a:p>
            <a:pPr marL="180125" indent="-180125" defTabSz="480334">
              <a:buFont typeface="Arial" panose="020B0604020202020204" pitchFamily="34" charset="0"/>
              <a:buChar char="•"/>
              <a:defRPr/>
            </a:pPr>
            <a:r>
              <a:rPr lang="de-DE" altLang="de-DE" dirty="0" err="1"/>
              <a:t>Fotolia</a:t>
            </a:r>
            <a:r>
              <a:rPr lang="de-DE" altLang="de-DE" dirty="0"/>
              <a:t> (o.J.): Computer. Datei: #</a:t>
            </a:r>
            <a:r>
              <a:rPr lang="de-DE" dirty="0"/>
              <a:t>101710339 </a:t>
            </a:r>
            <a:r>
              <a:rPr lang="de-DE" altLang="de-DE" dirty="0"/>
              <a:t>| </a:t>
            </a:r>
            <a:r>
              <a:rPr lang="de-DE" altLang="de-DE" dirty="0" err="1"/>
              <a:t>Urherber</a:t>
            </a:r>
            <a:r>
              <a:rPr lang="de-DE" altLang="de-DE" dirty="0"/>
              <a:t>/-in: </a:t>
            </a:r>
            <a:r>
              <a:rPr lang="de-DE" altLang="de-DE" dirty="0" err="1"/>
              <a:t>photocrew</a:t>
            </a:r>
            <a:r>
              <a:rPr lang="de-DE" altLang="de-DE" dirty="0"/>
              <a:t>. Online: https://de.fotolia.com/id/101710339</a:t>
            </a:r>
            <a:endParaRPr lang="de-DE" dirty="0"/>
          </a:p>
          <a:p>
            <a:pPr marL="180125" indent="-180125" defTabSz="480334">
              <a:buFont typeface="Arial" panose="020B0604020202020204" pitchFamily="34" charset="0"/>
              <a:buChar char="•"/>
              <a:defRP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39</a:t>
            </a:fld>
            <a:endParaRPr lang="de-DE" altLang="de-DE"/>
          </a:p>
        </p:txBody>
      </p:sp>
    </p:spTree>
    <p:extLst>
      <p:ext uri="{BB962C8B-B14F-4D97-AF65-F5344CB8AC3E}">
        <p14:creationId xmlns:p14="http://schemas.microsoft.com/office/powerpoint/2010/main" val="288492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452" indent="-172452">
              <a:lnSpc>
                <a:spcPct val="90000"/>
              </a:lnSpc>
              <a:buFont typeface="Arial" panose="020B0604020202020204" pitchFamily="34" charset="0"/>
              <a:buChar char="•"/>
            </a:pPr>
            <a:r>
              <a:rPr lang="de-DE" altLang="de-DE" dirty="0" err="1"/>
              <a:t>ProgRess</a:t>
            </a:r>
            <a:r>
              <a:rPr lang="de-DE" altLang="de-DE" dirty="0"/>
              <a:t> hat eine eigene Ressourcensystematik.</a:t>
            </a:r>
          </a:p>
          <a:p>
            <a:pPr marL="172452" indent="-172452">
              <a:lnSpc>
                <a:spcPct val="90000"/>
              </a:lnSpc>
              <a:buFont typeface="Arial" panose="020B0604020202020204" pitchFamily="34" charset="0"/>
              <a:buChar char="•"/>
            </a:pPr>
            <a:r>
              <a:rPr lang="de-DE" altLang="de-DE" dirty="0"/>
              <a:t>Zu den natürlichen Ressourcen gehören Wasser, Luft, Boden, Rohstoffe, Fläche, Strömende Ressourcen (Luft, Sonnenlicht, bewegtes Wasser) sowie lebende Organismen. </a:t>
            </a:r>
          </a:p>
          <a:p>
            <a:pPr marL="172452" indent="-172452">
              <a:buFont typeface="Arial" panose="020B0604020202020204" pitchFamily="34" charset="0"/>
              <a:buChar char="•"/>
            </a:pPr>
            <a:r>
              <a:rPr lang="de-DE" dirty="0"/>
              <a:t>Rohstoffe wiederum werden unterschieden in </a:t>
            </a:r>
            <a:r>
              <a:rPr lang="de-DE" i="1" dirty="0"/>
              <a:t>biotische</a:t>
            </a:r>
            <a:r>
              <a:rPr lang="de-DE" dirty="0"/>
              <a:t>, also erneuerbare, natürlich vorkommende Stoffe tierischer oder pflanzlicher Herkunft, z. B. Produkte aus der Land- oder Forstwirtschaft, einerseits und </a:t>
            </a:r>
            <a:r>
              <a:rPr lang="de-DE" i="1" dirty="0"/>
              <a:t>nicht-biotische oder abiotische</a:t>
            </a:r>
            <a:r>
              <a:rPr lang="de-DE" dirty="0"/>
              <a:t> Rohstoffen wie fossile Energieträger (Erdöl, Kohle) oder Erze, Industrie- und Baumineralien, andererseits. </a:t>
            </a:r>
          </a:p>
          <a:p>
            <a:r>
              <a:rPr lang="de-DE" dirty="0"/>
              <a:t> </a:t>
            </a:r>
          </a:p>
          <a:p>
            <a:r>
              <a:rPr lang="de-DE" b="1" dirty="0"/>
              <a:t>Quelle: </a:t>
            </a:r>
          </a:p>
          <a:p>
            <a:pPr marL="180125" indent="-180125">
              <a:buFont typeface="Arial" panose="020B0604020202020204" pitchFamily="34" charset="0"/>
              <a:buChar char="•"/>
            </a:pPr>
            <a:r>
              <a:rPr lang="de-DE" dirty="0"/>
              <a:t>BMUB 2016: </a:t>
            </a:r>
            <a:r>
              <a:rPr lang="de-DE" dirty="0" err="1"/>
              <a:t>ProgRess</a:t>
            </a:r>
            <a:r>
              <a:rPr lang="de-DE" dirty="0"/>
              <a:t> II – Das deutsche Programm für Ressourceneffizienz. Online: </a:t>
            </a:r>
            <a:r>
              <a:rPr lang="de-DE" u="sng" dirty="0">
                <a:hlinkClick r:id="rId3"/>
              </a:rPr>
              <a:t>http://www.bmub.bund.de/themen/wirtschaft-produkte-ressourcen-tourismus/ressourceneffizienz/deutsches-ressourceneffizienzprogramm/progress-ii/</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a:t>
            </a:fld>
            <a:endParaRPr lang="de-DE" altLang="de-DE"/>
          </a:p>
        </p:txBody>
      </p:sp>
    </p:spTree>
    <p:extLst>
      <p:ext uri="{BB962C8B-B14F-4D97-AF65-F5344CB8AC3E}">
        <p14:creationId xmlns:p14="http://schemas.microsoft.com/office/powerpoint/2010/main" val="269038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40</a:t>
            </a:fld>
            <a:endParaRPr lang="de-DE" altLang="de-DE"/>
          </a:p>
        </p:txBody>
      </p:sp>
    </p:spTree>
    <p:extLst>
      <p:ext uri="{BB962C8B-B14F-4D97-AF65-F5344CB8AC3E}">
        <p14:creationId xmlns:p14="http://schemas.microsoft.com/office/powerpoint/2010/main" val="2866162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180125" indent="-180125" defTabSz="480334">
              <a:buFont typeface="Arial" panose="020B0604020202020204" pitchFamily="34" charset="0"/>
              <a:buChar char="•"/>
              <a:defRPr/>
            </a:pPr>
            <a:r>
              <a:rPr lang="de-DE" dirty="0"/>
              <a:t>Die Folie zeigt die Umweltauswirkungen von kurz- und langlebigen Produkten.  </a:t>
            </a:r>
          </a:p>
          <a:p>
            <a:pPr marL="180954" indent="-180954">
              <a:buFont typeface="Arial" panose="020B0604020202020204" pitchFamily="34" charset="0"/>
              <a:buChar char="•"/>
            </a:pPr>
            <a:r>
              <a:rPr lang="de-DE" dirty="0"/>
              <a:t>Obsoleszenz führt dazu, dass Produkte vor dem Erreichen der idealen Lebensdauer ersetzt oder entsorgt werden. Jedes neue, ersetzte Gerät bindet und verbraucht Ressourcen und Energie.</a:t>
            </a:r>
          </a:p>
          <a:p>
            <a:pPr marL="180954" indent="-180954">
              <a:buFont typeface="Arial" panose="020B0604020202020204" pitchFamily="34" charset="0"/>
              <a:buChar char="•"/>
            </a:pPr>
            <a:r>
              <a:rPr lang="de-DE" dirty="0"/>
              <a:t>Ökologische Vergleichsrechnungen dienen unter anderem der Abschätzung von Umweltauswirkungen und Treibhausgaspotenzialen. </a:t>
            </a:r>
          </a:p>
          <a:p>
            <a:pPr marL="180954" indent="-180954">
              <a:buFont typeface="Arial" panose="020B0604020202020204" pitchFamily="34" charset="0"/>
              <a:buChar char="•"/>
            </a:pPr>
            <a:r>
              <a:rPr lang="de-DE" dirty="0"/>
              <a:t>Im Rahmen der Obsoleszenz-Studie des Umweltbundesamtes wurden für Flachbildschirme für einen Beobachtungszeitraum von 10 Jahren durchgeführt. </a:t>
            </a:r>
          </a:p>
          <a:p>
            <a:pPr marL="180954" indent="-180954">
              <a:buFont typeface="Arial" panose="020B0604020202020204" pitchFamily="34" charset="0"/>
              <a:buChar char="•"/>
            </a:pPr>
            <a:r>
              <a:rPr lang="de-DE" dirty="0"/>
              <a:t>Sie ergaben, dass ein kurzlebiges Gerät (Lebensdauer 5,6 Jahre) trotz Energieeffizienzsteigerungen höhere Umweltauswirkungen als ein langlebiger Flachbildschirm (Lebensdauer 10 Jahre) hat. </a:t>
            </a:r>
          </a:p>
          <a:p>
            <a:pPr marL="180954" indent="-180954">
              <a:buFont typeface="Arial" panose="020B0604020202020204" pitchFamily="34" charset="0"/>
              <a:buChar char="•"/>
            </a:pPr>
            <a:r>
              <a:rPr lang="de-DE" dirty="0"/>
              <a:t>Das Treibhausgaspotenzial ist beim kurzlebigen Gerät ca. 25 % höher (UBA, 2016a:250). </a:t>
            </a:r>
          </a:p>
          <a:p>
            <a:pPr marL="180954" indent="-180954">
              <a:buFont typeface="Arial" panose="020B0604020202020204" pitchFamily="34" charset="0"/>
              <a:buChar char="•"/>
            </a:pPr>
            <a:r>
              <a:rPr lang="de-DE" dirty="0"/>
              <a:t>Gleiches kann man bei Notebooks feststellen, die – vor allem bei der jüngeren Generation – oftmals als Fernseher-Ersatz dient, hier ist der Unterschied des Treibhauspotenzial mit ca. 36 % mehr beim kurzlebigen Produkt noch deutlicher. </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Öko-Institut (2016), Fragen und Antworten zu Obsoleszenz, Öko-Institut e.V.</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pPr defTabSz="480334">
              <a:defRPr/>
            </a:pPr>
            <a:endParaRPr lang="de-DE" dirty="0"/>
          </a:p>
          <a:p>
            <a:pPr marL="180954" indent="-180954">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41</a:t>
            </a:fld>
            <a:endParaRPr lang="de-DE" altLang="de-DE"/>
          </a:p>
        </p:txBody>
      </p:sp>
    </p:spTree>
    <p:extLst>
      <p:ext uri="{BB962C8B-B14F-4D97-AF65-F5344CB8AC3E}">
        <p14:creationId xmlns:p14="http://schemas.microsoft.com/office/powerpoint/2010/main" val="2838463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0125" indent="-180125" defTabSz="480334">
              <a:buFont typeface="Arial" panose="020B0604020202020204" pitchFamily="34" charset="0"/>
              <a:buChar char="•"/>
              <a:defRPr/>
            </a:pPr>
            <a:r>
              <a:rPr lang="de-DE" dirty="0"/>
              <a:t>Die Folie zeigt die Zusammensetzung von Elektroschrott.  </a:t>
            </a:r>
          </a:p>
          <a:p>
            <a:pPr marL="180954" indent="-180954">
              <a:buFont typeface="Arial" panose="020B0604020202020204" pitchFamily="34" charset="0"/>
              <a:buChar char="•"/>
            </a:pPr>
            <a:r>
              <a:rPr lang="de-DE" dirty="0"/>
              <a:t>Werden defekte oder ausgediente Geräte ausgetauscht, aber nicht ordnungsgemäß dem Recyclingsystem zugeführt wird, geht die Möglichkeit der Wiederverwertung wertvoller Ressourcen verloren.</a:t>
            </a:r>
          </a:p>
          <a:p>
            <a:pPr marL="180954" indent="-180954">
              <a:buFont typeface="Arial" panose="020B0604020202020204" pitchFamily="34" charset="0"/>
              <a:buChar char="•"/>
            </a:pPr>
            <a:r>
              <a:rPr lang="de-DE" dirty="0"/>
              <a:t>2013 betrug die Menge der in den Verkehr gebrachten Elektrogeräte ca. 1,6 Mio. t. 0,73 Mio. t wurden zurückgenommen, davon stammten 0,62 Mio. t aus privaten Haushalten. </a:t>
            </a:r>
          </a:p>
          <a:p>
            <a:pPr marL="180954" indent="-180954">
              <a:buFont typeface="Arial" panose="020B0604020202020204" pitchFamily="34" charset="0"/>
              <a:buChar char="•"/>
            </a:pPr>
            <a:r>
              <a:rPr lang="de-DE" dirty="0"/>
              <a:t>Damit beträgt die Rücknahmequote bei Elektroaltgeräten 42,2 % (UBA 2016b:44). </a:t>
            </a:r>
          </a:p>
          <a:p>
            <a:pPr marL="180954" indent="-180954">
              <a:buFont typeface="Arial" panose="020B0604020202020204" pitchFamily="34" charset="0"/>
              <a:buChar char="•"/>
            </a:pPr>
            <a:r>
              <a:rPr lang="de-DE" dirty="0"/>
              <a:t>Die geforderte Rücknahmequote nach </a:t>
            </a:r>
            <a:r>
              <a:rPr lang="de-DE" dirty="0" err="1"/>
              <a:t>ElektroG</a:t>
            </a:r>
            <a:r>
              <a:rPr lang="de-DE" dirty="0"/>
              <a:t> von 45 % wird damit nicht erreicht.</a:t>
            </a:r>
          </a:p>
          <a:p>
            <a:pPr marL="180954" indent="-180954" defTabSz="480334">
              <a:buFont typeface="Arial" panose="020B0604020202020204" pitchFamily="34" charset="0"/>
              <a:buChar char="•"/>
              <a:defRPr/>
            </a:pPr>
            <a:r>
              <a:rPr lang="de-DE" dirty="0"/>
              <a:t>Elektroschrott in Deutschland enthält zu über einem Drittel Eisen-Metall. Ca. ein Fünftel des Schrotts sind Nichteisen-Metalle und Kunststoffe. Elektronik macht 4 % aus. (</a:t>
            </a:r>
            <a:r>
              <a:rPr lang="de-DE" dirty="0" err="1"/>
              <a:t>Statista</a:t>
            </a:r>
            <a:r>
              <a:rPr lang="de-DE" dirty="0"/>
              <a:t> 2016).</a:t>
            </a:r>
          </a:p>
          <a:p>
            <a:pPr marL="180954" indent="-180954" defTabSz="480334">
              <a:buFont typeface="Arial" panose="020B0604020202020204" pitchFamily="34" charset="0"/>
              <a:buChar char="•"/>
              <a:defRPr/>
            </a:pPr>
            <a:r>
              <a:rPr lang="de-DE" dirty="0"/>
              <a:t>Durch schnellen Austausch von Geräten und ohne Recycling gehen diese Ressourcen verloren</a:t>
            </a:r>
          </a:p>
          <a:p>
            <a:pPr marL="180954" indent="-180954" defTabSz="480334">
              <a:buFont typeface="Arial" panose="020B0604020202020204" pitchFamily="34" charset="0"/>
              <a:buChar char="•"/>
              <a:defRPr/>
            </a:pPr>
            <a:endParaRPr lang="de-DE" dirty="0"/>
          </a:p>
          <a:p>
            <a:r>
              <a:rPr lang="de-DE" b="1" dirty="0"/>
              <a:t>Quellen: </a:t>
            </a:r>
          </a:p>
          <a:p>
            <a:pPr marL="180125" indent="-180125">
              <a:buFont typeface="Arial" panose="020B0604020202020204" pitchFamily="34" charset="0"/>
              <a:buChar char="•"/>
            </a:pPr>
            <a:r>
              <a:rPr lang="de-DE" dirty="0" err="1"/>
              <a:t>Statista</a:t>
            </a:r>
            <a:r>
              <a:rPr lang="de-DE" dirty="0"/>
              <a:t> (2016), Materialien im Elektroschrott in Deutschland, Online: </a:t>
            </a:r>
            <a:r>
              <a:rPr lang="de-DE" u="sng" dirty="0">
                <a:hlinkClick r:id="rId3"/>
              </a:rPr>
              <a:t>https://de.statista.com/statistik/daten/studie/169232/umfrage/materialien-im-elektronikschrott-in-deutschland/</a:t>
            </a:r>
            <a:r>
              <a:rPr lang="de-DE" dirty="0"/>
              <a:t>, Zugriff: 11.2016</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42</a:t>
            </a:fld>
            <a:endParaRPr lang="de-DE" altLang="de-DE"/>
          </a:p>
        </p:txBody>
      </p:sp>
    </p:spTree>
    <p:extLst>
      <p:ext uri="{BB962C8B-B14F-4D97-AF65-F5344CB8AC3E}">
        <p14:creationId xmlns:p14="http://schemas.microsoft.com/office/powerpoint/2010/main" val="68593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860924"/>
            <a:ext cx="5680076" cy="5061936"/>
          </a:xfrm>
        </p:spPr>
        <p:txBody>
          <a:bodyPr>
            <a:noAutofit/>
          </a:bodyPr>
          <a:lstStyle/>
          <a:p>
            <a:pPr marL="180125" indent="-180125" defTabSz="480334">
              <a:buFont typeface="Arial" panose="020B0604020202020204" pitchFamily="34" charset="0"/>
              <a:buChar char="•"/>
              <a:defRPr/>
            </a:pPr>
            <a:r>
              <a:rPr lang="de-DE" dirty="0"/>
              <a:t>Die Folie zeigt eine Übersicht der Sachbilanzergebnisse für die Produktegruppen Flachbildschirme, Notebooks, Smartphones und LED-Leuchtmittel (private Haushalte Deutschland).  </a:t>
            </a:r>
          </a:p>
          <a:p>
            <a:pPr marL="180954" indent="-180954">
              <a:buFont typeface="Arial" panose="020B0604020202020204" pitchFamily="34" charset="0"/>
              <a:buChar char="•"/>
            </a:pPr>
            <a:r>
              <a:rPr lang="de-DE" dirty="0"/>
              <a:t>Einen mengenmäßig kleinen Anteil im Elektronikschrott haben Elektronikbauteile. Aber in diesen Komponenten stecken wertvolle Rohstoffe.  </a:t>
            </a:r>
          </a:p>
          <a:p>
            <a:pPr marL="180954" indent="-180954" defTabSz="482544">
              <a:buFont typeface="Arial" panose="020B0604020202020204" pitchFamily="34" charset="0"/>
              <a:buChar char="•"/>
              <a:defRPr/>
            </a:pPr>
            <a:r>
              <a:rPr lang="de-DE" dirty="0"/>
              <a:t>Edelmetalle wie Gold, Silber und Palladium, sowie Seltene Erden, wie Neodym und Praseodym, sind für die Elektronikindustrie von großer Bedeutung und vor dem Hintergrund von potenziellen Ressourcenengpässen besonders relevant (UBA 2016:57). Neben einer Vielzahl von Metallen in Elektronikbauteilen, bestehen elektrische Geräte zu einem Großteil aus verschiedenen Kunststoffen, die wiederum aus Erdöl hergestellt werden.</a:t>
            </a:r>
          </a:p>
          <a:p>
            <a:pPr marL="180954" indent="-180954" defTabSz="482544">
              <a:buFont typeface="Arial" panose="020B0604020202020204" pitchFamily="34" charset="0"/>
              <a:buChar char="•"/>
              <a:defRPr/>
            </a:pPr>
            <a:r>
              <a:rPr lang="de-DE" dirty="0"/>
              <a:t>Eine Untersuchung im Jahr 2013 zeigte zwar, dass die Verwertungsquote von Elektrogeräten mit 95,2 – 98 %) und Recyclingquoten mit 77,8 – 94,3 % in Deutschland sehr hoch sind (BMUB 2013), bei vielen Rohstoffen sind jedoch Recyclingverluste zu verzeichnen.</a:t>
            </a:r>
          </a:p>
          <a:p>
            <a:pPr defTabSz="482544">
              <a:defRPr/>
            </a:pPr>
            <a:r>
              <a:rPr lang="de-DE" b="1" dirty="0"/>
              <a:t>Quellen: </a:t>
            </a:r>
          </a:p>
          <a:p>
            <a:pPr marL="180125" indent="-180125" defTabSz="482544">
              <a:buFont typeface="Arial" panose="020B0604020202020204" pitchFamily="34" charset="0"/>
              <a:buChar char="•"/>
              <a:defRPr/>
            </a:pPr>
            <a:r>
              <a:rPr lang="de-DE" dirty="0"/>
              <a:t>BMUB (2013), Daten 2013 zu Elektro- und Elektronikaltgeräten in Deutschland, Online: </a:t>
            </a:r>
            <a:r>
              <a:rPr lang="de-DE" u="sng" dirty="0">
                <a:hlinkClick r:id="rId3"/>
              </a:rPr>
              <a:t>http://www.bmub.bund.de/fileadmin/Daten_BMU/Download_PDF/Abfallwirtschaft/elektronikgeraete_daten_2013_bf.pdf</a:t>
            </a:r>
            <a:r>
              <a:rPr lang="de-DE" dirty="0"/>
              <a:t>, Zugriff 11.2016</a:t>
            </a:r>
          </a:p>
          <a:p>
            <a:pPr marL="180125" indent="-180125" defTabSz="482544">
              <a:buFont typeface="Arial" panose="020B0604020202020204" pitchFamily="34" charset="0"/>
              <a:buChar char="•"/>
              <a:defRPr/>
            </a:pPr>
            <a:r>
              <a:rPr lang="de-DE" dirty="0"/>
              <a:t>Buchert (2012) LANUV-Fachbericht 38, Recycling kritischer Rohstoffe aus Elektronik-Altgeräten, Öko-Institut e.V. im Auftrag des Landesamt für Natur, Umwelt und Verbraucherschutz Nordrhein-Westfalen.</a:t>
            </a:r>
          </a:p>
          <a:p>
            <a:pPr marL="180125" indent="-180125" defTabSz="48254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43</a:t>
            </a:fld>
            <a:endParaRPr lang="de-DE" altLang="de-DE"/>
          </a:p>
        </p:txBody>
      </p:sp>
    </p:spTree>
    <p:extLst>
      <p:ext uri="{BB962C8B-B14F-4D97-AF65-F5344CB8AC3E}">
        <p14:creationId xmlns:p14="http://schemas.microsoft.com/office/powerpoint/2010/main" val="1263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860926"/>
            <a:ext cx="5680076" cy="4974893"/>
          </a:xfrm>
        </p:spPr>
        <p:txBody>
          <a:bodyPr>
            <a:noAutofit/>
          </a:bodyPr>
          <a:lstStyle/>
          <a:p>
            <a:pPr marL="180125" indent="-180125" defTabSz="480334">
              <a:buFont typeface="Arial" panose="020B0604020202020204" pitchFamily="34" charset="0"/>
              <a:buChar char="•"/>
              <a:defRPr/>
            </a:pPr>
            <a:r>
              <a:rPr lang="de-DE" dirty="0"/>
              <a:t>Die Folie zeigt eine Übersicht der Sachbilanzergebnisse für die Produktegruppen Flachbildschirme, Notebooks, Smartphones und LED-Leuchtmittel (private Haushalte Deutschland).  </a:t>
            </a:r>
          </a:p>
          <a:p>
            <a:pPr marL="180954" indent="-180954">
              <a:buFont typeface="Arial" panose="020B0604020202020204" pitchFamily="34" charset="0"/>
              <a:buChar char="•"/>
            </a:pPr>
            <a:r>
              <a:rPr lang="de-DE" dirty="0"/>
              <a:t>Einen mengenmäßig kleinen Anteil im Elektronikschrott haben Elektronikbauteile. Aber in diesen Komponenten stecken wertvolle Rohstoffe.  </a:t>
            </a:r>
          </a:p>
          <a:p>
            <a:pPr marL="180954" indent="-180954" defTabSz="482544">
              <a:buFont typeface="Arial" panose="020B0604020202020204" pitchFamily="34" charset="0"/>
              <a:buChar char="•"/>
              <a:defRPr/>
            </a:pPr>
            <a:r>
              <a:rPr lang="de-DE" dirty="0"/>
              <a:t>Edelmetalle wie Gold, Silber und Palladium, sowie Seltene Erden, wie Neodym und Praseodym, sind für die Elektronikindustrie von großer Bedeutung und vor dem Hintergrund von potenziellen Ressourcenengpässen besonders relevant (UBA 2016:57). Neben einer Vielzahl von Metallen in Elektronikbauteilen, bestehen elektrische Geräte zu einem Großteil aus verschiedenen Kunststoffen, die wiederum aus Erdöl hergestellt werden.</a:t>
            </a:r>
          </a:p>
          <a:p>
            <a:pPr marL="180954" indent="-180954" defTabSz="482544">
              <a:buFont typeface="Arial" panose="020B0604020202020204" pitchFamily="34" charset="0"/>
              <a:buChar char="•"/>
              <a:defRPr/>
            </a:pPr>
            <a:r>
              <a:rPr lang="de-DE" dirty="0"/>
              <a:t>Eine Untersuchung im Jahr 2013 zeigte zwar, dass die Verwertungsquote von Elektrogeräten mit 95,2 – 98 %) und Recyclingquoten mit 77,8 – 94,3 % in Deutschland sehr hoch sind (BMUB 2013), bei vielen Rohstoffen sind jedoch Recyclingverluste zu verzeichnen.</a:t>
            </a:r>
          </a:p>
          <a:p>
            <a:pPr defTabSz="482544">
              <a:defRPr/>
            </a:pPr>
            <a:r>
              <a:rPr lang="de-DE" b="1" dirty="0"/>
              <a:t>Quellen: </a:t>
            </a:r>
          </a:p>
          <a:p>
            <a:pPr marL="180125" indent="-180125" defTabSz="482544">
              <a:buFont typeface="Arial" panose="020B0604020202020204" pitchFamily="34" charset="0"/>
              <a:buChar char="•"/>
              <a:defRPr/>
            </a:pPr>
            <a:r>
              <a:rPr lang="de-DE" dirty="0"/>
              <a:t>BMUB (2013), Daten 2013 zu Elektro- und Elektronikaltgeräten in Deutschland, Online: </a:t>
            </a:r>
            <a:r>
              <a:rPr lang="de-DE" u="sng" dirty="0">
                <a:hlinkClick r:id="rId3"/>
              </a:rPr>
              <a:t>http://www.bmub.bund.de/fileadmin/Daten_BMU/Download_PDF/Abfallwirtschaft/elektronikgeraete_daten_2013_bf.pdf</a:t>
            </a:r>
            <a:r>
              <a:rPr lang="de-DE" dirty="0"/>
              <a:t>, Zugriff 11.2016</a:t>
            </a:r>
          </a:p>
          <a:p>
            <a:pPr marL="180125" indent="-180125" defTabSz="482544">
              <a:buFont typeface="Arial" panose="020B0604020202020204" pitchFamily="34" charset="0"/>
              <a:buChar char="•"/>
              <a:defRPr/>
            </a:pPr>
            <a:r>
              <a:rPr lang="de-DE" dirty="0"/>
              <a:t>Buchert (2012) LANUV-Fachbericht 38, Recycling kritischer Rohstoffe aus Elektronik-Altgeräten, Öko-Institut e.V. im Auftrag des Landesamt für Natur, Umwelt und Verbraucherschutz Nordrhein-Westfalen.</a:t>
            </a:r>
          </a:p>
          <a:p>
            <a:pPr marL="180125" indent="-180125" defTabSz="48254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44</a:t>
            </a:fld>
            <a:endParaRPr lang="de-DE" altLang="de-DE"/>
          </a:p>
        </p:txBody>
      </p:sp>
    </p:spTree>
    <p:extLst>
      <p:ext uri="{BB962C8B-B14F-4D97-AF65-F5344CB8AC3E}">
        <p14:creationId xmlns:p14="http://schemas.microsoft.com/office/powerpoint/2010/main" val="2875721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pPr marL="180125" indent="-180125" defTabSz="480334">
              <a:buFont typeface="Arial" panose="020B0604020202020204" pitchFamily="34" charset="0"/>
              <a:buChar char="•"/>
              <a:defRPr/>
            </a:pPr>
            <a:r>
              <a:rPr lang="de-DE" dirty="0"/>
              <a:t>Die Folie zeigt eine Übersicht über Gehalt, Verluste und die Rückgewinnung von wichtigen Rohstoffen am Beispiel von Notebooks.  </a:t>
            </a:r>
          </a:p>
          <a:p>
            <a:pPr marL="180125" indent="-180125">
              <a:buFont typeface="Arial" panose="020B0604020202020204" pitchFamily="34" charset="0"/>
              <a:buChar char="•"/>
            </a:pPr>
            <a:r>
              <a:rPr lang="de-DE" dirty="0"/>
              <a:t>Notebooks enthalten wichtige Rohstoffe wie Neodym, Silber, Gold, und Platin</a:t>
            </a:r>
          </a:p>
          <a:p>
            <a:pPr marL="180125" indent="-180125">
              <a:buFont typeface="Arial" panose="020B0604020202020204" pitchFamily="34" charset="0"/>
              <a:buChar char="•"/>
            </a:pPr>
            <a:r>
              <a:rPr lang="de-DE" dirty="0"/>
              <a:t>Viele Metalle (z.B. </a:t>
            </a:r>
            <a:r>
              <a:rPr lang="de-DE" dirty="0" err="1"/>
              <a:t>Nd</a:t>
            </a:r>
            <a:r>
              <a:rPr lang="de-DE" dirty="0"/>
              <a:t>, </a:t>
            </a:r>
            <a:r>
              <a:rPr lang="de-DE" dirty="0" err="1"/>
              <a:t>Pr</a:t>
            </a:r>
            <a:r>
              <a:rPr lang="de-DE" dirty="0"/>
              <a:t>, In) können nicht wieder gewonnen werden, einige Metalle (z.B. </a:t>
            </a:r>
            <a:r>
              <a:rPr lang="de-DE" dirty="0" err="1"/>
              <a:t>Ag</a:t>
            </a:r>
            <a:r>
              <a:rPr lang="de-DE" dirty="0"/>
              <a:t>, Au) können nur zu einem kleinen Anteil wieder gewonnen werden</a:t>
            </a:r>
          </a:p>
          <a:p>
            <a:pPr marL="180954" indent="-180954">
              <a:buFont typeface="Arial" panose="020B0604020202020204" pitchFamily="34" charset="0"/>
              <a:buChar char="•"/>
            </a:pPr>
            <a:r>
              <a:rPr lang="de-DE" dirty="0"/>
              <a:t>Problematisch werden laut Umweltbundesamt die hohen Verluste beim Recycling angesehen: </a:t>
            </a:r>
          </a:p>
          <a:p>
            <a:pPr marL="180125" indent="-180125">
              <a:buFont typeface="Arial" panose="020B0604020202020204" pitchFamily="34" charset="0"/>
              <a:buChar char="•"/>
            </a:pPr>
            <a:r>
              <a:rPr lang="de-DE" dirty="0"/>
              <a:t>„Nach dem gegenwärtigen Stand der Recyclingtechnik in Deutschland gehen die in den Elektronikgeräten enthaltenen kritischen Rohstoffe zum größten Teil verloren. […] Diese müssen dann bei der Neuherstellung der Elektro- und Elektronikgeräte wieder primär abgebaut werden, was mit höheren ökologischen und sozialen Kosten verbunden ist als die mögliche Sekundärgewinnung derselben Mineralien.“ (UBA 2016a:59)</a:t>
            </a:r>
          </a:p>
          <a:p>
            <a:pPr marL="180125" indent="-180125" defTabSz="480334">
              <a:buFont typeface="Arial" panose="020B0604020202020204" pitchFamily="34" charset="0"/>
              <a:buChar char="•"/>
              <a:defRPr/>
            </a:pPr>
            <a:r>
              <a:rPr lang="de-DE" dirty="0"/>
              <a:t>Durch schnellen Austausch von Geräten und ohne Recycling gehen diese Ressourcen verloren</a:t>
            </a:r>
          </a:p>
          <a:p>
            <a:pPr marL="180125" indent="-180125" defTabSz="480334">
              <a:buFont typeface="Arial" panose="020B0604020202020204" pitchFamily="34" charset="0"/>
              <a:buChar char="•"/>
              <a:defRPr/>
            </a:pPr>
            <a:endParaRPr lang="de-DE" dirty="0"/>
          </a:p>
          <a:p>
            <a:r>
              <a:rPr lang="de-DE" b="1" dirty="0"/>
              <a:t>Quellen: </a:t>
            </a:r>
          </a:p>
          <a:p>
            <a:pPr marL="180125" indent="-180125">
              <a:buFont typeface="Arial" panose="020B0604020202020204" pitchFamily="34" charset="0"/>
              <a:buChar char="•"/>
            </a:pPr>
            <a:r>
              <a:rPr lang="de-DE" dirty="0"/>
              <a:t>Buchert (2012) LANUV-Fachbericht 38, Recycling kritischer Rohstoffe aus Elektronik-Altgeräten, Öko-Institut e.V. im Auftrag des Landesamt für Natur, Umwelt und Verbraucherschutz Nordrhein-Westfalen.</a:t>
            </a:r>
          </a:p>
          <a:p>
            <a:pPr marL="180125" indent="-180125">
              <a:buFont typeface="Arial" panose="020B0604020202020204" pitchFamily="34" charset="0"/>
              <a:buChar char="•"/>
            </a:pPr>
            <a:r>
              <a:rPr lang="de-DE" dirty="0"/>
              <a:t>UBA (2016)a, Texte 11/2016, Einfluss der Nutzungsdauer von Produkten auf ihre Umweltwirkung: Schaffung einer Informationsgrundlage und Entwicklung von Strategien gegen „Obsoleszenz“</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45</a:t>
            </a:fld>
            <a:endParaRPr lang="de-DE" altLang="de-DE"/>
          </a:p>
        </p:txBody>
      </p:sp>
    </p:spTree>
    <p:extLst>
      <p:ext uri="{BB962C8B-B14F-4D97-AF65-F5344CB8AC3E}">
        <p14:creationId xmlns:p14="http://schemas.microsoft.com/office/powerpoint/2010/main" val="3905554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erklärt die Folge von unsachgemäßem Recycling.  </a:t>
            </a:r>
          </a:p>
          <a:p>
            <a:pPr marL="180954" indent="-180954">
              <a:buFont typeface="Arial" panose="020B0604020202020204" pitchFamily="34" charset="0"/>
              <a:buChar char="•"/>
            </a:pPr>
            <a:r>
              <a:rPr lang="de-DE" dirty="0"/>
              <a:t>Wichtig zu erwähnen: trotz Elektroschrottrichtlinie finden Elektroschrottexporte ins außereuropäische Ausland statt</a:t>
            </a:r>
          </a:p>
          <a:p>
            <a:pPr marL="180954" indent="-180954">
              <a:buFont typeface="Arial" panose="020B0604020202020204" pitchFamily="34" charset="0"/>
              <a:buChar char="•"/>
            </a:pPr>
            <a:r>
              <a:rPr lang="de-DE" dirty="0"/>
              <a:t>Im Jahr 2010 wurden 155.000 t exportiert – deklariert als Gebrauchtgeräte (UBA 2010). </a:t>
            </a:r>
          </a:p>
          <a:p>
            <a:pPr marL="180954" indent="-180954">
              <a:buFont typeface="Arial" panose="020B0604020202020204" pitchFamily="34" charset="0"/>
              <a:buChar char="•"/>
            </a:pPr>
            <a:r>
              <a:rPr lang="de-DE" dirty="0"/>
              <a:t>Neben der Gefährdung der Umwelt und der Gesundheit durch unsachgemäße Recyclingverfahren, gehen dem deutschen Recyclingsystem so wertvoll Rohstoffe verloren.</a:t>
            </a:r>
          </a:p>
          <a:p>
            <a:pPr marL="180954" indent="-180954">
              <a:buFont typeface="Arial" panose="020B0604020202020204" pitchFamily="34" charset="0"/>
              <a:buChar char="•"/>
            </a:pPr>
            <a:endParaRPr lang="de-DE" dirty="0"/>
          </a:p>
          <a:p>
            <a:pPr defTabSz="480334">
              <a:defRPr/>
            </a:pPr>
            <a:r>
              <a:rPr lang="de-DE" b="1" dirty="0"/>
              <a:t>Quelle: </a:t>
            </a:r>
          </a:p>
          <a:p>
            <a:pPr marL="180125" indent="-180125" defTabSz="480334">
              <a:buFont typeface="Arial" panose="020B0604020202020204" pitchFamily="34" charset="0"/>
              <a:buChar char="•"/>
              <a:defRPr/>
            </a:pPr>
            <a:r>
              <a:rPr lang="de-DE" dirty="0"/>
              <a:t>UBA (2010), </a:t>
            </a:r>
            <a:r>
              <a:rPr lang="de-DE" dirty="0" err="1"/>
              <a:t>Pressemitteillung</a:t>
            </a:r>
            <a:r>
              <a:rPr lang="de-DE" dirty="0"/>
              <a:t>, Online: </a:t>
            </a:r>
            <a:r>
              <a:rPr lang="de-DE" u="sng" dirty="0">
                <a:hlinkClick r:id="rId3"/>
              </a:rPr>
              <a:t>http://www.umweltbundesamt.de/presse/presseinformationen/export-alter-elektrogeraete-viel-gold-aber-auch</a:t>
            </a:r>
            <a:endParaRPr lang="de-DE" dirty="0"/>
          </a:p>
          <a:p>
            <a:endParaRPr lang="de-DE" dirty="0"/>
          </a:p>
          <a:p>
            <a:pPr defTabSz="480334">
              <a:defRPr/>
            </a:pPr>
            <a:r>
              <a:rPr lang="de-DE" b="1" dirty="0"/>
              <a:t>Bildquelle:</a:t>
            </a:r>
          </a:p>
          <a:p>
            <a:pPr marL="180125" indent="-180125" defTabSz="480334">
              <a:buFont typeface="Arial" panose="020B0604020202020204" pitchFamily="34" charset="0"/>
              <a:buChar char="•"/>
              <a:defRPr/>
            </a:pPr>
            <a:r>
              <a:rPr lang="de-DE" altLang="de-DE" dirty="0" err="1"/>
              <a:t>Fotolia</a:t>
            </a:r>
            <a:r>
              <a:rPr lang="de-DE" altLang="de-DE" dirty="0"/>
              <a:t> (o.J.): Rohstoff Elektroschrott. Datei: #</a:t>
            </a:r>
            <a:r>
              <a:rPr lang="de-DE" dirty="0"/>
              <a:t>101710339 </a:t>
            </a:r>
            <a:r>
              <a:rPr lang="de-DE" altLang="de-DE" dirty="0"/>
              <a:t>| </a:t>
            </a:r>
            <a:r>
              <a:rPr lang="de-DE" altLang="de-DE" dirty="0" err="1"/>
              <a:t>Urherber</a:t>
            </a:r>
            <a:r>
              <a:rPr lang="de-DE" altLang="de-DE" dirty="0"/>
              <a:t>/-in: </a:t>
            </a:r>
            <a:r>
              <a:rPr lang="de-DE" altLang="de-DE" dirty="0" err="1"/>
              <a:t>mekcar</a:t>
            </a:r>
            <a:r>
              <a:rPr lang="de-DE" altLang="de-DE" dirty="0"/>
              <a:t>. Online: https://de.fotolia.com/id/49744419</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46</a:t>
            </a:fld>
            <a:endParaRPr lang="de-DE" altLang="de-DE"/>
          </a:p>
        </p:txBody>
      </p:sp>
    </p:spTree>
    <p:extLst>
      <p:ext uri="{BB962C8B-B14F-4D97-AF65-F5344CB8AC3E}">
        <p14:creationId xmlns:p14="http://schemas.microsoft.com/office/powerpoint/2010/main" val="1162012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9013" y="768350"/>
            <a:ext cx="4522787" cy="3392488"/>
          </a:xfrm>
        </p:spPr>
      </p:sp>
      <p:sp>
        <p:nvSpPr>
          <p:cNvPr id="3" name="Notizenplatzhalter 2"/>
          <p:cNvSpPr>
            <a:spLocks noGrp="1"/>
          </p:cNvSpPr>
          <p:nvPr>
            <p:ph type="body" idx="1"/>
          </p:nvPr>
        </p:nvSpPr>
        <p:spPr>
          <a:xfrm>
            <a:off x="380058" y="4334998"/>
            <a:ext cx="6460963" cy="5562994"/>
          </a:xfrm>
        </p:spPr>
        <p:txBody>
          <a:bodyPr>
            <a:noAutofit/>
          </a:bodyPr>
          <a:lstStyle/>
          <a:p>
            <a:pPr marL="180125" indent="-180125" defTabSz="480334">
              <a:buFont typeface="Arial" panose="020B0604020202020204" pitchFamily="34" charset="0"/>
              <a:buChar char="•"/>
              <a:defRPr/>
            </a:pPr>
            <a:r>
              <a:rPr lang="de-DE" dirty="0"/>
              <a:t>Die Folie zeigt einen Exkurs zu Katalysatoren.  </a:t>
            </a:r>
          </a:p>
          <a:p>
            <a:pPr marL="180954" indent="-180954">
              <a:spcBef>
                <a:spcPts val="0"/>
              </a:spcBef>
              <a:buFont typeface="Arial" panose="020B0604020202020204" pitchFamily="34" charset="0"/>
              <a:buChar char="•"/>
            </a:pPr>
            <a:r>
              <a:rPr lang="de-DE" dirty="0"/>
              <a:t>Ein anderes Beispiel, warum wertvolle Rohstoffe verloren gehen können, stammt aus dem Automobilbereich. </a:t>
            </a:r>
          </a:p>
          <a:p>
            <a:pPr marL="180954" indent="-180954">
              <a:spcBef>
                <a:spcPts val="0"/>
              </a:spcBef>
              <a:buFont typeface="Arial" panose="020B0604020202020204" pitchFamily="34" charset="0"/>
              <a:buChar char="•"/>
            </a:pPr>
            <a:r>
              <a:rPr lang="de-DE" dirty="0"/>
              <a:t>In einer globalen Wirtschaft gehen viele Ressourcen dadurch verloren, da Recycling in anderen Ländern nicht konsequent durchgeführt wird oder kann. </a:t>
            </a:r>
          </a:p>
          <a:p>
            <a:pPr marL="180954" indent="-180954">
              <a:spcBef>
                <a:spcPts val="0"/>
              </a:spcBef>
              <a:buFont typeface="Arial" panose="020B0604020202020204" pitchFamily="34" charset="0"/>
              <a:buChar char="•"/>
            </a:pPr>
            <a:r>
              <a:rPr lang="de-DE" dirty="0"/>
              <a:t>Die Katalysatoren eines Kfz enthalten Platin. </a:t>
            </a:r>
          </a:p>
          <a:p>
            <a:pPr marL="180954" indent="-180954">
              <a:spcBef>
                <a:spcPts val="0"/>
              </a:spcBef>
              <a:buFont typeface="Arial" panose="020B0604020202020204" pitchFamily="34" charset="0"/>
              <a:buChar char="•"/>
            </a:pPr>
            <a:r>
              <a:rPr lang="de-DE" dirty="0"/>
              <a:t>Das Recycling kann nur in bestimmten Betrieben, wie z.B. </a:t>
            </a:r>
            <a:r>
              <a:rPr lang="de-DE" dirty="0" err="1"/>
              <a:t>Umicore</a:t>
            </a:r>
            <a:r>
              <a:rPr lang="de-DE" dirty="0"/>
              <a:t>, durchgeführt werden, da sehr geringe Platinmengen auf einer Keramik aufgebracht werden. </a:t>
            </a:r>
          </a:p>
          <a:p>
            <a:pPr marL="180954" indent="-180954">
              <a:spcBef>
                <a:spcPts val="0"/>
              </a:spcBef>
              <a:buFont typeface="Arial" panose="020B0604020202020204" pitchFamily="34" charset="0"/>
              <a:buChar char="•"/>
            </a:pPr>
            <a:r>
              <a:rPr lang="de-DE" dirty="0"/>
              <a:t>2012 betrug der Export 1,35 Millionen Fahrzeuge. </a:t>
            </a:r>
          </a:p>
          <a:p>
            <a:pPr marL="180954" indent="-180954">
              <a:spcBef>
                <a:spcPts val="0"/>
              </a:spcBef>
              <a:buFont typeface="Arial" panose="020B0604020202020204" pitchFamily="34" charset="0"/>
              <a:buChar char="•"/>
            </a:pPr>
            <a:r>
              <a:rPr lang="de-DE" dirty="0"/>
              <a:t>Es wurden jedoch nur 0,46 Millionen Verwertungsnachweise ausgestellt, d.h. ein Großteil der Altfahrzeuge wird exportiert und ein großer Teil wird zerlegt. </a:t>
            </a:r>
          </a:p>
          <a:p>
            <a:pPr marL="180954" indent="-180954">
              <a:spcBef>
                <a:spcPts val="0"/>
              </a:spcBef>
              <a:buFont typeface="Arial" panose="020B0604020202020204" pitchFamily="34" charset="0"/>
              <a:buChar char="•"/>
            </a:pPr>
            <a:r>
              <a:rPr lang="de-DE" dirty="0"/>
              <a:t>Die Abbildung 9 zeigt die Effizienz des Katalysatorrecyclings nach Berechnungen von </a:t>
            </a:r>
            <a:r>
              <a:rPr lang="de-DE" dirty="0" err="1"/>
              <a:t>Hagelücken</a:t>
            </a:r>
            <a:r>
              <a:rPr lang="de-DE" dirty="0"/>
              <a:t> für das Jahr 2008.</a:t>
            </a:r>
          </a:p>
          <a:p>
            <a:pPr marL="180954" indent="-180954">
              <a:spcBef>
                <a:spcPts val="0"/>
              </a:spcBef>
              <a:buFont typeface="Arial" panose="020B0604020202020204" pitchFamily="34" charset="0"/>
              <a:buChar char="•"/>
            </a:pPr>
            <a:r>
              <a:rPr lang="de-DE" dirty="0"/>
              <a:t>57% der Fahrzeuge werden exportiert, nur ca. 40 % werden gelöscht</a:t>
            </a:r>
          </a:p>
          <a:p>
            <a:pPr marL="180954" indent="-180954">
              <a:spcBef>
                <a:spcPts val="0"/>
              </a:spcBef>
              <a:buFont typeface="Arial" panose="020B0604020202020204" pitchFamily="34" charset="0"/>
              <a:buChar char="•"/>
            </a:pPr>
            <a:r>
              <a:rPr lang="de-DE" dirty="0"/>
              <a:t>Nach der Löschung werden die Fahrzeuge meist zerlegt, teilweise jedoch wieder instand gesetzt und verkauft</a:t>
            </a:r>
          </a:p>
          <a:p>
            <a:pPr marL="180954" indent="-180954">
              <a:spcBef>
                <a:spcPts val="0"/>
              </a:spcBef>
              <a:buFont typeface="Arial" panose="020B0604020202020204" pitchFamily="34" charset="0"/>
              <a:buChar char="•"/>
            </a:pPr>
            <a:r>
              <a:rPr lang="de-DE" dirty="0"/>
              <a:t>Bei den Sammlern kommen jedoch nur 32% der Katalysatoren an.</a:t>
            </a:r>
          </a:p>
          <a:p>
            <a:pPr marL="180954" indent="-180954">
              <a:spcBef>
                <a:spcPts val="0"/>
              </a:spcBef>
              <a:buFont typeface="Arial" panose="020B0604020202020204" pitchFamily="34" charset="0"/>
              <a:buChar char="•"/>
            </a:pPr>
            <a:r>
              <a:rPr lang="de-DE" dirty="0"/>
              <a:t>Bei der </a:t>
            </a:r>
            <a:r>
              <a:rPr lang="de-DE" dirty="0" err="1"/>
              <a:t>Entmantelung</a:t>
            </a:r>
            <a:r>
              <a:rPr lang="de-DE" dirty="0"/>
              <a:t> und dem Abscheiden von Platin gibt es gleichfalls Verluste</a:t>
            </a:r>
          </a:p>
          <a:p>
            <a:pPr marL="180954" indent="-180954">
              <a:spcBef>
                <a:spcPts val="0"/>
              </a:spcBef>
              <a:buFont typeface="Arial" panose="020B0604020202020204" pitchFamily="34" charset="0"/>
              <a:buChar char="•"/>
            </a:pPr>
            <a:r>
              <a:rPr lang="de-DE" dirty="0"/>
              <a:t>Im Ergebnis werden weniger als 30% des Platins zurückgewonnen.</a:t>
            </a:r>
          </a:p>
          <a:p>
            <a:pPr marL="180954" indent="-180954">
              <a:spcBef>
                <a:spcPts val="0"/>
              </a:spcBef>
              <a:buFont typeface="Arial" panose="020B0604020202020204" pitchFamily="34" charset="0"/>
              <a:buChar char="•"/>
            </a:pPr>
            <a:r>
              <a:rPr lang="de-DE" dirty="0"/>
              <a:t>Häufige Autowechsel bzw. Neuanschaffungen (z.B. aufgrund psychologischer Obsoleszenz) begünstigen den Verlust vom Rohstoff Platin.</a:t>
            </a:r>
          </a:p>
          <a:p>
            <a:pPr defTabSz="480334">
              <a:defRPr/>
            </a:pPr>
            <a:r>
              <a:rPr lang="de-DE" b="1" dirty="0"/>
              <a:t>Quellen:</a:t>
            </a:r>
          </a:p>
          <a:p>
            <a:pPr marL="180125" indent="-180125" defTabSz="480334">
              <a:buFont typeface="Arial" panose="020B0604020202020204" pitchFamily="34" charset="0"/>
              <a:buChar char="•"/>
              <a:defRPr/>
            </a:pPr>
            <a:r>
              <a:rPr lang="de-DE" altLang="de-DE" dirty="0"/>
              <a:t>Bildquelle Katalysator: Wikipedia (o.J.): Katalysator. </a:t>
            </a:r>
            <a:r>
              <a:rPr lang="de-DE" altLang="de-DE" dirty="0" err="1"/>
              <a:t>Urherber</a:t>
            </a:r>
            <a:r>
              <a:rPr lang="de-DE" altLang="de-DE" dirty="0"/>
              <a:t>/-in: </a:t>
            </a:r>
            <a:r>
              <a:rPr lang="de-DE" altLang="de-DE" dirty="0" err="1"/>
              <a:t>romanm</a:t>
            </a:r>
            <a:r>
              <a:rPr lang="de-DE" altLang="de-DE" dirty="0"/>
              <a:t>. Online: https://de.wikipedia.org/wiki/Katalysator#/media/File:Aufgeschnittener_Metall_Katalysator_f%C3%BCr_ein_Auto.jpg</a:t>
            </a:r>
          </a:p>
          <a:p>
            <a:pPr marL="180125" indent="-180125" defTabSz="480334">
              <a:buFont typeface="Arial" panose="020B0604020202020204" pitchFamily="34" charset="0"/>
              <a:buChar char="•"/>
              <a:defRPr/>
            </a:pPr>
            <a:r>
              <a:rPr lang="de-DE" dirty="0"/>
              <a:t>Platinrecycling: Eigene Darstellung nach einem Vortragsmanuskript von </a:t>
            </a:r>
            <a:r>
              <a:rPr lang="de-DE" dirty="0" err="1"/>
              <a:t>C.Hagelücken</a:t>
            </a:r>
            <a:r>
              <a:rPr lang="de-DE" dirty="0"/>
              <a:t> auf eigener Veranstaltung 2010</a:t>
            </a:r>
          </a:p>
          <a:p>
            <a:pPr marL="180125" indent="-180125">
              <a:buFont typeface="Arial" panose="020B0604020202020204" pitchFamily="34" charset="0"/>
              <a:buChar char="•"/>
            </a:pPr>
            <a:r>
              <a:rPr lang="de-DE" dirty="0"/>
              <a:t>Daten zum Platinrecycling: </a:t>
            </a:r>
            <a:r>
              <a:rPr lang="de-DE" dirty="0" err="1"/>
              <a:t>Hagelücken</a:t>
            </a:r>
            <a:r>
              <a:rPr lang="de-DE" dirty="0"/>
              <a:t> (2007), Recycling von Platin. Online: http://www.springer-vdi-verlag.de/libary/content/umwelt/2006/12/umicoretextundbilder_33839.pdf</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47</a:t>
            </a:fld>
            <a:endParaRPr lang="de-DE" altLang="de-DE"/>
          </a:p>
        </p:txBody>
      </p:sp>
    </p:spTree>
    <p:extLst>
      <p:ext uri="{BB962C8B-B14F-4D97-AF65-F5344CB8AC3E}">
        <p14:creationId xmlns:p14="http://schemas.microsoft.com/office/powerpoint/2010/main" val="1911932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48</a:t>
            </a:fld>
            <a:endParaRPr lang="de-DE" altLang="de-DE"/>
          </a:p>
        </p:txBody>
      </p:sp>
    </p:spTree>
    <p:extLst>
      <p:ext uri="{BB962C8B-B14F-4D97-AF65-F5344CB8AC3E}">
        <p14:creationId xmlns:p14="http://schemas.microsoft.com/office/powerpoint/2010/main" val="4237674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die zwei Hauptstränge der Strategien vom UBA gegen Obsoleszenz.  </a:t>
            </a:r>
          </a:p>
          <a:p>
            <a:pPr marL="180954" indent="-180954">
              <a:buFont typeface="Arial" panose="020B0604020202020204" pitchFamily="34" charset="0"/>
              <a:buChar char="•"/>
            </a:pPr>
            <a:r>
              <a:rPr lang="de-DE" dirty="0"/>
              <a:t>Da die Ursachen für Obsoleszenz vielfältig sind, kann sich die Lösung der </a:t>
            </a:r>
            <a:r>
              <a:rPr lang="de-DE" dirty="0" err="1"/>
              <a:t>Obsoleszenzproblematik</a:t>
            </a:r>
            <a:r>
              <a:rPr lang="de-DE" dirty="0"/>
              <a:t> nicht nur auf eine </a:t>
            </a:r>
            <a:r>
              <a:rPr lang="de-DE" dirty="0" err="1"/>
              <a:t>Akteursgruppe</a:t>
            </a:r>
            <a:r>
              <a:rPr lang="de-DE" dirty="0"/>
              <a:t> beschränken. </a:t>
            </a:r>
          </a:p>
          <a:p>
            <a:pPr marL="180954" indent="-180954">
              <a:buFont typeface="Arial" panose="020B0604020202020204" pitchFamily="34" charset="0"/>
              <a:buChar char="•"/>
            </a:pPr>
            <a:r>
              <a:rPr lang="de-DE" dirty="0"/>
              <a:t>Neben Industrie bzw. Herstellern sind Politik und die Verbraucher ebenso gefordert. </a:t>
            </a:r>
          </a:p>
          <a:p>
            <a:pPr marL="180954" indent="-180954">
              <a:buFont typeface="Arial" panose="020B0604020202020204" pitchFamily="34" charset="0"/>
              <a:buChar char="•"/>
            </a:pPr>
            <a:r>
              <a:rPr lang="de-DE" dirty="0"/>
              <a:t>Die UBA-Obsoleszenz-Studie listet eine Reihe von Strategien gegen die verschiedenen Formen von Obsoleszenz auf und identifiziert zwei Hauptstränge mit entsprechenden Akteuren (UBA 2016a:283): </a:t>
            </a:r>
          </a:p>
          <a:p>
            <a:pPr marL="663498" lvl="1" indent="-180954">
              <a:buFont typeface="Arial" panose="020B0604020202020204" pitchFamily="34" charset="0"/>
              <a:buChar char="•"/>
            </a:pPr>
            <a:r>
              <a:rPr lang="de-DE" dirty="0">
                <a:ea typeface="MS PGothic" pitchFamily="34" charset="-128"/>
              </a:rPr>
              <a:t>Strategien zur Erreichung einer gesicherten Mindestlebensdauer und Verlängerung der Produktlebensdauer. Adressierte Akteure sind Industrie (Gerätehersteller) und Politik.</a:t>
            </a:r>
          </a:p>
          <a:p>
            <a:pPr marL="663498" lvl="1" indent="-180954">
              <a:buFont typeface="Arial" panose="020B0604020202020204" pitchFamily="34" charset="0"/>
              <a:buChar char="•"/>
            </a:pPr>
            <a:r>
              <a:rPr lang="de-DE" dirty="0">
                <a:ea typeface="MS PGothic" pitchFamily="34" charset="-128"/>
              </a:rPr>
              <a:t>Strategien zur Verlängerung der Produktnutzungsdauer. Adressierte Akteure sind Industrie (Gerätehersteller), Politik und Verbraucher.</a:t>
            </a:r>
          </a:p>
          <a:p>
            <a:pPr marL="2209"/>
            <a:r>
              <a:rPr lang="de-DE" b="1" dirty="0"/>
              <a:t>Quellen: </a:t>
            </a:r>
          </a:p>
          <a:p>
            <a:pPr marL="182335" indent="-180125">
              <a:buFont typeface="Arial" panose="020B0604020202020204" pitchFamily="34" charset="0"/>
              <a:buChar char="•"/>
            </a:pPr>
            <a:r>
              <a:rPr lang="de-DE" dirty="0"/>
              <a:t>UBA (2016)a, Texte 11/2016, Einfluss der Nutzungsdauer von Produkten auf ihre Umweltwirkung: Schaffung einer Informationsgrundlage und Entwicklung von Strategien gegen „Obsoleszenz“</a:t>
            </a:r>
          </a:p>
          <a:p>
            <a:pPr marL="482544" lvl="1"/>
            <a:endParaRPr lang="de-DE" dirty="0">
              <a:ea typeface="MS PGothic" pitchFamily="34" charset="-128"/>
            </a:endParaRP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49</a:t>
            </a:fld>
            <a:endParaRPr lang="de-DE" altLang="de-DE"/>
          </a:p>
        </p:txBody>
      </p:sp>
    </p:spTree>
    <p:extLst>
      <p:ext uri="{BB962C8B-B14F-4D97-AF65-F5344CB8AC3E}">
        <p14:creationId xmlns:p14="http://schemas.microsoft.com/office/powerpoint/2010/main" val="295401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452" indent="-172452">
              <a:buFont typeface="Arial" panose="020B0604020202020204" pitchFamily="34" charset="0"/>
              <a:buChar char="•"/>
            </a:pPr>
            <a:r>
              <a:rPr lang="de-DE" dirty="0"/>
              <a:t>ProgRess umfasst 10 Handlungsfelder – die auf der Folie aufgeführt werden. In jedem der Handlungsfelder gibt es verschiedene Gestaltungsaspekte.</a:t>
            </a:r>
          </a:p>
          <a:p>
            <a:pPr marL="172452" indent="-172452" defTabSz="459872">
              <a:buFont typeface="Arial" panose="020B0604020202020204" pitchFamily="34" charset="0"/>
              <a:buChar char="•"/>
              <a:defRPr/>
            </a:pPr>
            <a:r>
              <a:rPr lang="de-DE" dirty="0"/>
              <a:t>Ein Ziel der Bundesregierung ist die </a:t>
            </a:r>
            <a:r>
              <a:rPr lang="de-DE" b="1" dirty="0"/>
              <a:t>ressourcenschonendere Gestaltung von Produkten und Konsum</a:t>
            </a:r>
            <a:r>
              <a:rPr lang="de-DE" dirty="0"/>
              <a:t>. Die hier beschriebene Weiterbildung und Unterrichtseinheit widmet sich diesem Handlungsfeld am Beispiel der </a:t>
            </a:r>
            <a:r>
              <a:rPr lang="de-DE" dirty="0" err="1"/>
              <a:t>Obsoeszenz</a:t>
            </a:r>
            <a:r>
              <a:rPr lang="de-DE" dirty="0"/>
              <a:t>, d.h. einer Lebensdauerverkürzung von Produkten aufgrund verschiedener Ursachen.</a:t>
            </a:r>
          </a:p>
          <a:p>
            <a:pPr defTabSz="459872">
              <a:defRPr/>
            </a:pPr>
            <a:endParaRPr lang="de-DE" dirty="0"/>
          </a:p>
          <a:p>
            <a:pPr defTabSz="459872">
              <a:defRPr/>
            </a:pPr>
            <a:r>
              <a:rPr lang="de-DE" b="1" dirty="0"/>
              <a:t>Quelle</a:t>
            </a:r>
          </a:p>
          <a:p>
            <a:pPr marL="172452" indent="-172452" defTabSz="459872">
              <a:buFont typeface="Arial" panose="020B0604020202020204" pitchFamily="34" charset="0"/>
              <a:buChar char="•"/>
              <a:defRPr/>
            </a:pPr>
            <a:r>
              <a:rPr lang="de-DE" dirty="0"/>
              <a:t>BMUB 2016: ProgRess I. Online: http://www.bmub.bund.de/service/publikationen/downloads/details/artikel/deutsches-ressourceneffizienzprogramm-progress/</a:t>
            </a:r>
          </a:p>
          <a:p>
            <a:pPr marL="172452" indent="-172452" defTabSz="459872">
              <a:buFont typeface="Arial" panose="020B0604020202020204" pitchFamily="34" charset="0"/>
              <a:buChar char="•"/>
              <a:defRPr/>
            </a:pPr>
            <a:r>
              <a:rPr lang="de-DE" dirty="0"/>
              <a:t>BMUB 2016: ProgRess II. Online: http://www.bmub.bund.de/fileadmin/Daten_BMU/Pools/Broschueren/progress_ii_broschuere_bf.pdf</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a:t>
            </a:fld>
            <a:endParaRPr lang="de-DE" altLang="de-DE"/>
          </a:p>
        </p:txBody>
      </p:sp>
    </p:spTree>
    <p:extLst>
      <p:ext uri="{BB962C8B-B14F-4D97-AF65-F5344CB8AC3E}">
        <p14:creationId xmlns:p14="http://schemas.microsoft.com/office/powerpoint/2010/main" val="1073508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Strategien gegen Obsoleszenz des 1. und 2. Themenclusters.  </a:t>
            </a:r>
          </a:p>
          <a:p>
            <a:pPr marL="180125" indent="-180125" defTabSz="480334">
              <a:buFont typeface="Arial" panose="020B0604020202020204" pitchFamily="34" charset="0"/>
              <a:buChar char="•"/>
              <a:defRPr/>
            </a:pPr>
            <a:r>
              <a:rPr lang="de-DE" dirty="0"/>
              <a:t>Aufgeführt sind Strategien zur Erreichung einer gesicherten Mindestlebensdauer und Verlängerung der Produktlebensdauer. Adressierte Akteure sind Industrie (Gerätehersteller) und Politik..</a:t>
            </a:r>
          </a:p>
          <a:p>
            <a:pPr marL="180125" indent="-180125" defTabSz="480334">
              <a:buFont typeface="Arial" panose="020B0604020202020204" pitchFamily="34" charset="0"/>
              <a:buChar char="•"/>
              <a:defRPr/>
            </a:pPr>
            <a:endParaRPr lang="de-DE" dirty="0"/>
          </a:p>
          <a:p>
            <a:pPr marL="2209"/>
            <a:r>
              <a:rPr lang="de-DE" b="1" dirty="0"/>
              <a:t>Quellen: </a:t>
            </a:r>
          </a:p>
          <a:p>
            <a:pPr marL="182335" indent="-180125">
              <a:buFont typeface="Arial" panose="020B0604020202020204" pitchFamily="34" charset="0"/>
              <a:buChar char="•"/>
            </a:pPr>
            <a:r>
              <a:rPr lang="de-DE" dirty="0"/>
              <a:t>UBA (2016)a, Texte 11/2016, Einfluss der Nutzungsdauer von Produkten auf ihre Umweltwirkung: Schaffung einer Informationsgrundlage und Entwicklung von Strategien gegen „Obsoleszenz“</a:t>
            </a:r>
          </a:p>
          <a:p>
            <a:pPr marL="183164" indent="-18095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50</a:t>
            </a:fld>
            <a:endParaRPr lang="de-DE" altLang="de-DE"/>
          </a:p>
        </p:txBody>
      </p:sp>
    </p:spTree>
    <p:extLst>
      <p:ext uri="{BB962C8B-B14F-4D97-AF65-F5344CB8AC3E}">
        <p14:creationId xmlns:p14="http://schemas.microsoft.com/office/powerpoint/2010/main" val="2743724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Strategien gegen Obsoleszenz des 3. und 4. Themenclusters.  </a:t>
            </a:r>
          </a:p>
          <a:p>
            <a:pPr marL="180125" indent="-180125" defTabSz="480334">
              <a:buFont typeface="Arial" panose="020B0604020202020204" pitchFamily="34" charset="0"/>
              <a:buChar char="•"/>
              <a:defRPr/>
            </a:pPr>
            <a:r>
              <a:rPr lang="de-DE" dirty="0"/>
              <a:t>Aufgeführt sind Strategien zur Verlängerung der Produktnutzungsdauer. Adressierte Akteure sind Industrie (Gerätehersteller), Politik und Verbraucher.</a:t>
            </a:r>
          </a:p>
          <a:p>
            <a:pPr marL="180125" indent="-180125" defTabSz="480334">
              <a:buFont typeface="Arial" panose="020B0604020202020204" pitchFamily="34" charset="0"/>
              <a:buChar char="•"/>
              <a:defRPr/>
            </a:pPr>
            <a:endParaRPr lang="de-DE" dirty="0"/>
          </a:p>
          <a:p>
            <a:pPr marL="2209"/>
            <a:r>
              <a:rPr lang="de-DE" b="1" dirty="0"/>
              <a:t>Quellen: </a:t>
            </a:r>
          </a:p>
          <a:p>
            <a:pPr marL="182335" indent="-180125">
              <a:buFont typeface="Arial" panose="020B0604020202020204" pitchFamily="34" charset="0"/>
              <a:buChar char="•"/>
            </a:pPr>
            <a:r>
              <a:rPr lang="de-DE" dirty="0"/>
              <a:t>UBA (2016)a, Texte 11/2016, Einfluss der Nutzungsdauer von Produkten auf ihre Umweltwirkung: Schaffung einer Informationsgrundlage und Entwicklung von Strategien gegen „Obsoleszenz“</a:t>
            </a:r>
          </a:p>
          <a:p>
            <a:pPr marL="183164" indent="-18095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51</a:t>
            </a:fld>
            <a:endParaRPr lang="de-DE" altLang="de-DE"/>
          </a:p>
        </p:txBody>
      </p:sp>
    </p:spTree>
    <p:extLst>
      <p:ext uri="{BB962C8B-B14F-4D97-AF65-F5344CB8AC3E}">
        <p14:creationId xmlns:p14="http://schemas.microsoft.com/office/powerpoint/2010/main" val="4287596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180125" indent="-180125" defTabSz="480334">
              <a:buFont typeface="Arial" panose="020B0604020202020204" pitchFamily="34" charset="0"/>
              <a:buChar char="•"/>
              <a:defRPr/>
            </a:pPr>
            <a:r>
              <a:rPr lang="de-DE" dirty="0"/>
              <a:t>Die Folie zeigt Handlungsoptionen gemäß ProgRess II für Verbraucher, Handel und die Politik.  </a:t>
            </a:r>
          </a:p>
          <a:p>
            <a:pPr marL="180954" indent="-180954">
              <a:buFont typeface="Arial" panose="020B0604020202020204" pitchFamily="34" charset="0"/>
              <a:buChar char="•"/>
            </a:pPr>
            <a:r>
              <a:rPr lang="de-DE" dirty="0"/>
              <a:t>Darüber hinaus werden folgende Handlungsoptionen als sinnvoll erachtet (BMUB 2016: 53).</a:t>
            </a:r>
          </a:p>
          <a:p>
            <a:pPr marL="180954" indent="-180954">
              <a:buFont typeface="Arial" panose="020B0604020202020204" pitchFamily="34" charset="0"/>
              <a:buChar char="•"/>
            </a:pPr>
            <a:r>
              <a:rPr lang="de-DE" dirty="0"/>
              <a:t>Verbraucher aktivieren/Bewusstseinsbildung: positive Kommunikation nachhaltiger Lebensstile, weniger „mit dem Trend gehen, reparaturfähige Geräte anschaffen, </a:t>
            </a:r>
            <a:r>
              <a:rPr lang="de-DE" dirty="0" err="1"/>
              <a:t>Repair</a:t>
            </a:r>
            <a:r>
              <a:rPr lang="de-DE" dirty="0"/>
              <a:t> Cafés und Recyclingsysteme nutzen</a:t>
            </a:r>
          </a:p>
          <a:p>
            <a:pPr marL="180954" indent="-180954">
              <a:buFont typeface="Arial" panose="020B0604020202020204" pitchFamily="34" charset="0"/>
              <a:buChar char="•"/>
            </a:pPr>
            <a:r>
              <a:rPr lang="de-DE" dirty="0"/>
              <a:t>Handel aktivieren: ressourceneffiziente Produkte besser im Markt platzieren und Verbraucherkompetenz stärken</a:t>
            </a:r>
          </a:p>
          <a:p>
            <a:pPr marL="180954" indent="-180954">
              <a:buFont typeface="Arial" panose="020B0604020202020204" pitchFamily="34" charset="0"/>
              <a:buChar char="•"/>
            </a:pPr>
            <a:r>
              <a:rPr lang="de-DE" dirty="0"/>
              <a:t>Politik/Verbraucherinformation: Bekanntheit von unabhängigen und glaubwürdigen Umwelt- und Sozialsiegeln, z.B. dem Blauen Engel, steigern</a:t>
            </a:r>
          </a:p>
          <a:p>
            <a:pPr marL="180954" indent="-180954">
              <a:buFont typeface="Arial" panose="020B0604020202020204" pitchFamily="34" charset="0"/>
              <a:buChar char="•"/>
            </a:pPr>
            <a:r>
              <a:rPr lang="de-DE" dirty="0"/>
              <a:t>Stärkung von Open Source im Sinne von Transparenz als „Waffe“ gegen geplante Obsoleszenz</a:t>
            </a:r>
          </a:p>
          <a:p>
            <a:pPr marL="180954" indent="-180954">
              <a:buFont typeface="Arial" panose="020B0604020202020204" pitchFamily="34" charset="0"/>
              <a:buChar char="•"/>
            </a:pPr>
            <a:endParaRPr lang="de-DE" dirty="0"/>
          </a:p>
          <a:p>
            <a:r>
              <a:rPr lang="de-DE" b="1" dirty="0"/>
              <a:t>Quellen: </a:t>
            </a:r>
          </a:p>
          <a:p>
            <a:pPr marL="180125" indent="-180125">
              <a:buFont typeface="Arial" panose="020B0604020202020204" pitchFamily="34" charset="0"/>
              <a:buChar char="•"/>
            </a:pPr>
            <a:r>
              <a:rPr lang="de-DE" dirty="0"/>
              <a:t>BMUB (2016) Deutsches Ressourceneffizienzprogramm II, Online: </a:t>
            </a:r>
            <a:r>
              <a:rPr lang="de-DE" u="sng" dirty="0">
                <a:hlinkClick r:id="rId3"/>
              </a:rPr>
              <a:t>http://www.bmub.bund.de/fileadmin/Daten_BMU/Pools/Broschueren/progress_ii_broschuere_bf.pdf</a:t>
            </a:r>
            <a:endParaRPr lang="de-DE" u="sng" dirty="0"/>
          </a:p>
          <a:p>
            <a:pPr marL="180125" indent="-180125">
              <a:buFont typeface="Arial" panose="020B0604020202020204" pitchFamily="34" charset="0"/>
              <a:buChar char="•"/>
            </a:pPr>
            <a:endParaRPr lang="de-DE" u="sng" dirty="0"/>
          </a:p>
          <a:p>
            <a:pPr defTabSz="480334">
              <a:defRPr/>
            </a:pPr>
            <a:r>
              <a:rPr lang="de-DE" b="1" dirty="0"/>
              <a:t>Bildquelle:</a:t>
            </a:r>
          </a:p>
          <a:p>
            <a:pPr marL="180125" indent="-180125" defTabSz="480334">
              <a:buFont typeface="Arial" panose="020B0604020202020204" pitchFamily="34" charset="0"/>
              <a:buChar char="•"/>
              <a:defRPr/>
            </a:pPr>
            <a:r>
              <a:rPr lang="de-DE" altLang="de-DE" dirty="0" err="1"/>
              <a:t>Fotolia</a:t>
            </a:r>
            <a:r>
              <a:rPr lang="de-DE" altLang="de-DE" dirty="0"/>
              <a:t> (o.J.): </a:t>
            </a:r>
            <a:r>
              <a:rPr lang="de-DE" altLang="de-DE" dirty="0" err="1"/>
              <a:t>Technician</a:t>
            </a:r>
            <a:r>
              <a:rPr lang="de-DE" altLang="de-DE" dirty="0"/>
              <a:t> Hand Fixing </a:t>
            </a:r>
            <a:r>
              <a:rPr lang="de-DE" altLang="de-DE" dirty="0" err="1"/>
              <a:t>Cellphone</a:t>
            </a:r>
            <a:r>
              <a:rPr lang="de-DE" altLang="de-DE" dirty="0"/>
              <a:t>. Datei: #135636346 | </a:t>
            </a:r>
            <a:r>
              <a:rPr lang="de-DE" altLang="de-DE" dirty="0" err="1"/>
              <a:t>Urherber</a:t>
            </a:r>
            <a:r>
              <a:rPr lang="de-DE" altLang="de-DE" dirty="0"/>
              <a:t>/-in: Andrey Popov. Online: https://de.fotolia.com/id/135636346</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52</a:t>
            </a:fld>
            <a:endParaRPr lang="de-DE" altLang="de-DE"/>
          </a:p>
        </p:txBody>
      </p:sp>
    </p:spTree>
    <p:extLst>
      <p:ext uri="{BB962C8B-B14F-4D97-AF65-F5344CB8AC3E}">
        <p14:creationId xmlns:p14="http://schemas.microsoft.com/office/powerpoint/2010/main" val="42155964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erläutert den Nutzen der Handlungsoptionen für die Ressourcenschonung.  </a:t>
            </a:r>
          </a:p>
          <a:p>
            <a:pPr marL="180125" indent="-180125" defTabSz="482544">
              <a:buFont typeface="Arial" panose="020B0604020202020204" pitchFamily="34" charset="0"/>
              <a:buChar char="•"/>
              <a:defRPr/>
            </a:pPr>
            <a:r>
              <a:rPr lang="de-DE" dirty="0"/>
              <a:t>Damit die vorgeschlagen Strategien tatsächlich fruchtbar sind, bedarf es vor allem politischer Vorgaben.</a:t>
            </a:r>
          </a:p>
          <a:p>
            <a:pPr marL="180125" indent="-180125">
              <a:buFont typeface="Arial" panose="020B0604020202020204" pitchFamily="34" charset="0"/>
              <a:buChar char="•"/>
            </a:pPr>
            <a:r>
              <a:rPr lang="de-DE" dirty="0"/>
              <a:t>Die Umsetzung dieser Optionen ermöglicht eine längere Nutzung von Produkten. </a:t>
            </a:r>
          </a:p>
          <a:p>
            <a:pPr marL="180125" indent="-180125">
              <a:buFont typeface="Arial" panose="020B0604020202020204" pitchFamily="34" charset="0"/>
              <a:buChar char="•"/>
            </a:pPr>
            <a:r>
              <a:rPr lang="de-DE" dirty="0"/>
              <a:t>Wünschenswert wäre eine bessere Reparierfähigkeit im Falle eines Defekts. </a:t>
            </a:r>
          </a:p>
          <a:p>
            <a:pPr marL="180125" indent="-180125">
              <a:buFont typeface="Arial" panose="020B0604020202020204" pitchFamily="34" charset="0"/>
              <a:buChar char="•"/>
            </a:pPr>
            <a:r>
              <a:rPr lang="de-DE" dirty="0"/>
              <a:t>Werden vorhandene Produkte länger genutzt, landen weniger Geräte auf dem Müll. </a:t>
            </a:r>
          </a:p>
          <a:p>
            <a:pPr marL="180125" indent="-180125">
              <a:buFont typeface="Arial" panose="020B0604020202020204" pitchFamily="34" charset="0"/>
              <a:buChar char="•"/>
            </a:pPr>
            <a:r>
              <a:rPr lang="de-DE" dirty="0"/>
              <a:t>Durch ordnungsgemäßes Recycling können wertvolle Ressourcen wiedergewonnen werden. </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53</a:t>
            </a:fld>
            <a:endParaRPr lang="de-DE" altLang="de-DE"/>
          </a:p>
        </p:txBody>
      </p:sp>
    </p:spTree>
    <p:extLst>
      <p:ext uri="{BB962C8B-B14F-4D97-AF65-F5344CB8AC3E}">
        <p14:creationId xmlns:p14="http://schemas.microsoft.com/office/powerpoint/2010/main" val="193396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Foliensatz III Rahmung – Weiterbildung für Lehrende zur Unterrichtseinheit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54</a:t>
            </a:fld>
            <a:endParaRPr lang="de-DE" altLang="de-DE"/>
          </a:p>
        </p:txBody>
      </p:sp>
    </p:spTree>
    <p:extLst>
      <p:ext uri="{BB962C8B-B14F-4D97-AF65-F5344CB8AC3E}">
        <p14:creationId xmlns:p14="http://schemas.microsoft.com/office/powerpoint/2010/main" val="3372966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Übersicht über Ziele, Methoden, Arbeitsmaterial und Dauer der Unterrichtsreihe sowie angesprochene Kompetenzen.</a:t>
            </a:r>
          </a:p>
          <a:p>
            <a:pPr marL="180125" indent="-180125" defTabSz="480334">
              <a:buFont typeface="Arial" panose="020B0604020202020204" pitchFamily="34" charset="0"/>
              <a:buChar char="•"/>
              <a:defRPr/>
            </a:pPr>
            <a:r>
              <a:rPr lang="de-DE" dirty="0"/>
              <a:t>Der Unterrichtsvorschlag umfasst drei Module:</a:t>
            </a:r>
          </a:p>
          <a:p>
            <a:pPr marL="700488" lvl="1" indent="-180125">
              <a:spcBef>
                <a:spcPct val="0"/>
              </a:spcBef>
              <a:buFont typeface="Arial" panose="020B0604020202020204" pitchFamily="34" charset="0"/>
              <a:buChar char="•"/>
            </a:pPr>
            <a:r>
              <a:rPr lang="de-DE" dirty="0">
                <a:ea typeface="PT Sans" panose="020B0503020203020204" pitchFamily="34" charset="0"/>
              </a:rPr>
              <a:t>Modul 1: Einführung Obsoleszenz</a:t>
            </a:r>
          </a:p>
          <a:p>
            <a:pPr marL="700488" lvl="1" indent="-180125">
              <a:spcBef>
                <a:spcPct val="0"/>
              </a:spcBef>
              <a:buFont typeface="Arial" panose="020B0604020202020204" pitchFamily="34" charset="0"/>
              <a:buChar char="•"/>
            </a:pPr>
            <a:r>
              <a:rPr lang="de-DE" dirty="0">
                <a:ea typeface="PT Sans" panose="020B0503020203020204" pitchFamily="34" charset="0"/>
              </a:rPr>
              <a:t>Modul 2: Obsoleszenz und Ressourcen</a:t>
            </a:r>
          </a:p>
          <a:p>
            <a:pPr marL="700488" lvl="1" indent="-180125">
              <a:spcBef>
                <a:spcPct val="0"/>
              </a:spcBef>
              <a:buFont typeface="Arial" panose="020B0604020202020204" pitchFamily="34" charset="0"/>
              <a:buChar char="•"/>
            </a:pPr>
            <a:r>
              <a:rPr lang="de-DE" dirty="0">
                <a:ea typeface="PT Sans" panose="020B0503020203020204" pitchFamily="34" charset="0"/>
              </a:rPr>
              <a:t>Modul 3: Handlungsoptionen Obsoleszenz</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55</a:t>
            </a:fld>
            <a:endParaRPr lang="de-DE" altLang="de-DE"/>
          </a:p>
        </p:txBody>
      </p:sp>
    </p:spTree>
    <p:extLst>
      <p:ext uri="{BB962C8B-B14F-4D97-AF65-F5344CB8AC3E}">
        <p14:creationId xmlns:p14="http://schemas.microsoft.com/office/powerpoint/2010/main" val="258418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Übersicht über die angesprochenen Kompetenzen, die Teilnehmerzahl,  Arbeitsmaterial  und Dauer der Unterrichtsreihe.</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56</a:t>
            </a:fld>
            <a:endParaRPr lang="de-DE" altLang="de-DE"/>
          </a:p>
        </p:txBody>
      </p:sp>
    </p:spTree>
    <p:extLst>
      <p:ext uri="{BB962C8B-B14F-4D97-AF65-F5344CB8AC3E}">
        <p14:creationId xmlns:p14="http://schemas.microsoft.com/office/powerpoint/2010/main" val="3819257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57</a:t>
            </a:fld>
            <a:endParaRPr lang="de-DE" altLang="de-DE"/>
          </a:p>
        </p:txBody>
      </p:sp>
    </p:spTree>
    <p:extLst>
      <p:ext uri="{BB962C8B-B14F-4D97-AF65-F5344CB8AC3E}">
        <p14:creationId xmlns:p14="http://schemas.microsoft.com/office/powerpoint/2010/main" val="3303549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 Kommentar: </a:t>
            </a:r>
          </a:p>
          <a:p>
            <a:pPr marL="180125" indent="-180125">
              <a:buFont typeface="Arial" panose="020B0604020202020204" pitchFamily="34" charset="0"/>
              <a:buChar char="•"/>
            </a:pPr>
            <a:r>
              <a:rPr lang="de-DE" dirty="0"/>
              <a:t>Die Folie stellt den vorgeschlagenen Unterrichtsverlauf mit Phasen, methodischen Optionen und Medien vor. </a:t>
            </a:r>
          </a:p>
          <a:p>
            <a:pPr marL="180125" indent="-180125">
              <a:buFont typeface="Arial" panose="020B0604020202020204" pitchFamily="34" charset="0"/>
              <a:buChar char="•"/>
            </a:pPr>
            <a:r>
              <a:rPr lang="de-DE" dirty="0"/>
              <a:t>Im Folgenden wird auf die inhaltliche und methodische Ausgestaltung der Phasen des Moduls eingegangen.</a:t>
            </a:r>
          </a:p>
          <a:p>
            <a:pPr marL="180125" indent="-180125" defTabSz="480334">
              <a:buFont typeface="Arial" panose="020B0604020202020204" pitchFamily="34" charset="0"/>
              <a:buChar char="•"/>
              <a:defRPr/>
            </a:pPr>
            <a:r>
              <a:rPr lang="de-DE" dirty="0"/>
              <a:t>Im ersten Modul soll geklärt werden, was Obsoleszenz ist, welche Aspekte, Ursachen und Auswirkungen damit verbunden sind.</a:t>
            </a:r>
          </a:p>
          <a:p>
            <a:pPr marL="180125" indent="-18012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58</a:t>
            </a:fld>
            <a:endParaRPr lang="de-DE" altLang="de-DE"/>
          </a:p>
        </p:txBody>
      </p:sp>
    </p:spTree>
    <p:extLst>
      <p:ext uri="{BB962C8B-B14F-4D97-AF65-F5344CB8AC3E}">
        <p14:creationId xmlns:p14="http://schemas.microsoft.com/office/powerpoint/2010/main" val="2849407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den Ablauf von Modul 1</a:t>
            </a:r>
          </a:p>
          <a:p>
            <a:pPr marL="180125" indent="-180125">
              <a:buFont typeface="Arial" panose="020B0604020202020204" pitchFamily="34" charset="0"/>
              <a:buChar char="•"/>
            </a:pPr>
            <a:r>
              <a:rPr lang="de-DE" dirty="0"/>
              <a:t>Der Einstieg in die Stunde erfolgt mit der Frage, </a:t>
            </a:r>
          </a:p>
          <a:p>
            <a:pPr marL="660460" lvl="1" indent="-180125">
              <a:buFont typeface="Arial" panose="020B0604020202020204" pitchFamily="34" charset="0"/>
              <a:buChar char="•"/>
            </a:pPr>
            <a:r>
              <a:rPr lang="de-DE" dirty="0">
                <a:ea typeface="MS PGothic" pitchFamily="34" charset="-128"/>
              </a:rPr>
              <a:t>wie lange die Lernenden ihr jetziges Smartphone besitzen. </a:t>
            </a:r>
          </a:p>
          <a:p>
            <a:pPr marL="180125" indent="-180125">
              <a:buFont typeface="Arial" panose="020B0604020202020204" pitchFamily="34" charset="0"/>
              <a:buChar char="•"/>
            </a:pPr>
            <a:r>
              <a:rPr lang="de-DE" dirty="0"/>
              <a:t>Die Frage soll dazu motivieren, das eigene Konsumverhalten zu reflektieren. Die Antworten werden als Strichliste an der Tafel gesammelt. </a:t>
            </a:r>
          </a:p>
          <a:p>
            <a:pPr marL="180125" indent="-180125">
              <a:buFont typeface="Arial" panose="020B0604020202020204" pitchFamily="34" charset="0"/>
              <a:buChar char="•"/>
            </a:pPr>
            <a:r>
              <a:rPr lang="de-DE" dirty="0"/>
              <a:t>Danach zeigt der Lehrende Zitate der macmania.at-Website (siehe Arbeitsblatt 1) entweder über den Beamer oder händisch an der Tafel und fragt nach der Wirkung der Zitate. </a:t>
            </a:r>
          </a:p>
          <a:p>
            <a:pPr marL="180125" indent="-180125">
              <a:buFont typeface="Arial" panose="020B0604020202020204" pitchFamily="34" charset="0"/>
              <a:buChar char="•"/>
            </a:pPr>
            <a:r>
              <a:rPr lang="de-DE" dirty="0"/>
              <a:t>Hier soll das Ziel sein, dass die Lernenden Marketingstrategien erkennen, die Neugier und Bedürfnisse von Konsumenten wecken (die dann zu Neukäufen von Produkten führt). Die Dauer beträgt 15 Minuten.</a:t>
            </a:r>
          </a:p>
          <a:p>
            <a:pPr marL="180125" indent="-180125">
              <a:buFont typeface="Arial" panose="020B0604020202020204" pitchFamily="34" charset="0"/>
              <a:buChar char="•"/>
            </a:pPr>
            <a:r>
              <a:rPr lang="de-DE" dirty="0"/>
              <a:t>Erklärung Arbeitsblatt 1 „Marketingstrategien“</a:t>
            </a:r>
          </a:p>
          <a:p>
            <a:pPr marL="180125" indent="-180125">
              <a:buFont typeface="Arial" panose="020B0604020202020204" pitchFamily="34" charset="0"/>
              <a:buChar char="•"/>
            </a:pPr>
            <a:r>
              <a:rPr lang="de-DE" dirty="0"/>
              <a:t>Durch die Worte soll Neugier geweckt werden. Es soll das Bedürfnis entstehen, dass unbedingt das neue Produkt angeschafft werden muss.</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59</a:t>
            </a:fld>
            <a:endParaRPr lang="de-DE" altLang="de-DE"/>
          </a:p>
        </p:txBody>
      </p:sp>
    </p:spTree>
    <p:extLst>
      <p:ext uri="{BB962C8B-B14F-4D97-AF65-F5344CB8AC3E}">
        <p14:creationId xmlns:p14="http://schemas.microsoft.com/office/powerpoint/2010/main" val="92746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Handlungsfelder von ProgRess sind mit verschiedenen Gestaltungsaspekten unterlegt, die auf der Folie dargestellt werden.</a:t>
            </a:r>
          </a:p>
          <a:p>
            <a:pPr marL="180125" indent="-180125" defTabSz="480334">
              <a:buFont typeface="Arial" panose="020B0604020202020204" pitchFamily="34" charset="0"/>
              <a:buChar char="•"/>
              <a:defRPr/>
            </a:pPr>
            <a:r>
              <a:rPr lang="de-DE" dirty="0"/>
              <a:t>In diesem Handlungsfeld wird das Ziel die Ressourcenschonung in die Produktentwicklung einzubeziehen als ein Gestaltungsaspekt  des Handlungsfelds explizit aufgeführt. Die Vermeidung von Obsoleszenz steht exemplarisch für das Ziel. </a:t>
            </a:r>
          </a:p>
          <a:p>
            <a:endParaRPr lang="de-DE" b="1" dirty="0"/>
          </a:p>
          <a:p>
            <a:r>
              <a:rPr lang="de-DE" b="1" dirty="0"/>
              <a:t>Quelle</a:t>
            </a:r>
          </a:p>
          <a:p>
            <a:pPr marL="180125" indent="-180125">
              <a:buFont typeface="Arial" panose="020B0604020202020204" pitchFamily="34" charset="0"/>
              <a:buChar char="•"/>
            </a:pPr>
            <a:r>
              <a:rPr lang="de-DE" dirty="0"/>
              <a:t>BMUB 2016: Progress II. Online: http://www.bmub.bund.de/fileadmin/Daten_BMU/Pools/Broschueren/progress_ii_broschuere_bf.pdf</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a:t>
            </a:fld>
            <a:endParaRPr lang="de-DE" altLang="de-DE"/>
          </a:p>
        </p:txBody>
      </p:sp>
    </p:spTree>
    <p:extLst>
      <p:ext uri="{BB962C8B-B14F-4D97-AF65-F5344CB8AC3E}">
        <p14:creationId xmlns:p14="http://schemas.microsoft.com/office/powerpoint/2010/main" val="3479509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den Ablauf von Modul 1</a:t>
            </a:r>
          </a:p>
          <a:p>
            <a:pPr marL="180125" indent="-180125">
              <a:buFont typeface="Arial" panose="020B0604020202020204" pitchFamily="34" charset="0"/>
              <a:buChar char="•"/>
            </a:pPr>
            <a:r>
              <a:rPr lang="de-DE" dirty="0"/>
              <a:t>Nach motivierenden Einstieg folgt in der Erarbeitungsphase der Wissensaufbau durch die Gruppenarbeit mit Materialien. </a:t>
            </a:r>
          </a:p>
          <a:p>
            <a:pPr marL="180125" indent="-180125">
              <a:buFont typeface="Arial" panose="020B0604020202020204" pitchFamily="34" charset="0"/>
              <a:buChar char="•"/>
            </a:pPr>
            <a:r>
              <a:rPr lang="de-DE" dirty="0"/>
              <a:t>Die Lernenden sollen konkret an den Produktgruppen Drucker, Smartphone, Waschmaschine und Laptop die 4 verschiedenen Formen von Obsoleszenz und </a:t>
            </a:r>
          </a:p>
          <a:p>
            <a:pPr marL="180125" indent="-180125">
              <a:buFont typeface="Arial" panose="020B0604020202020204" pitchFamily="34" charset="0"/>
              <a:buChar char="•"/>
            </a:pPr>
            <a:r>
              <a:rPr lang="de-DE" dirty="0"/>
              <a:t>mögliche Ursachen erarbeiten. </a:t>
            </a:r>
          </a:p>
          <a:p>
            <a:pPr marL="180125" indent="-180125">
              <a:buFont typeface="Arial" panose="020B0604020202020204" pitchFamily="34" charset="0"/>
              <a:buChar char="•"/>
            </a:pPr>
            <a:r>
              <a:rPr lang="de-DE" dirty="0"/>
              <a:t>Sie erhalten dafür die Definitionen entweder als Ausdruck oder per Beamer zu den vier Formen der Obsoleszenz (Arbeitsblatt 2: Definitionen) sowie ein Bild des Produkts (Arbeitsblätter Produktgruppen 3a-d)</a:t>
            </a:r>
          </a:p>
          <a:p>
            <a:pPr marL="180125" indent="-180125">
              <a:buFont typeface="Arial" panose="020B0604020202020204" pitchFamily="34" charset="0"/>
              <a:buChar char="•"/>
            </a:pPr>
            <a:r>
              <a:rPr lang="de-DE" dirty="0"/>
              <a:t>Die Gruppen stellen danach gegenseitig ihre Beispiele mit den verschiedenen Formen von Obsoleszenz vor.</a:t>
            </a:r>
          </a:p>
          <a:p>
            <a:pPr marL="180125" indent="-180125">
              <a:buFont typeface="Arial" panose="020B0604020202020204" pitchFamily="34" charset="0"/>
              <a:buChar char="•"/>
            </a:pPr>
            <a:r>
              <a:rPr lang="de-DE" dirty="0"/>
              <a:t>Die Bearbeitungszeit beträgt 20 Minuten, die gegenseitige Vorstellung 10 Minuten.</a:t>
            </a:r>
          </a:p>
          <a:p>
            <a:pPr marL="180125" indent="-180125">
              <a:buFont typeface="Arial" panose="020B0604020202020204" pitchFamily="34" charset="0"/>
              <a:buChar char="•"/>
            </a:pPr>
            <a:r>
              <a:rPr lang="de-DE" dirty="0"/>
              <a:t>Danach sollte Raum gelassen werden für den Austausch der Lernenden, aus welchen Gründen sie selbst Geräte ersetzen.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60</a:t>
            </a:fld>
            <a:endParaRPr lang="de-DE" altLang="de-DE"/>
          </a:p>
        </p:txBody>
      </p:sp>
    </p:spTree>
    <p:extLst>
      <p:ext uri="{BB962C8B-B14F-4D97-AF65-F5344CB8AC3E}">
        <p14:creationId xmlns:p14="http://schemas.microsoft.com/office/powerpoint/2010/main" val="19563807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Beispielantworten zu den Ursachen von Obsoleszenz (Modul 1b, AB 2a-d und AB 3) für die/den Lehrende/n</a:t>
            </a:r>
          </a:p>
          <a:p>
            <a:pPr marL="180125" indent="-180125">
              <a:buFont typeface="Arial" panose="020B0604020202020204" pitchFamily="34" charset="0"/>
              <a:buChar char="•"/>
            </a:pPr>
            <a:r>
              <a:rPr lang="de-DE" dirty="0"/>
              <a:t>Die Antworten sind nur Beispiele zu den jeweiligen Kategorien. Es gibt zahlreiche weitere Ursachen, die von den Lernenden zusammengestellt werden können.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61</a:t>
            </a:fld>
            <a:endParaRPr lang="de-DE" altLang="de-DE"/>
          </a:p>
        </p:txBody>
      </p:sp>
    </p:spTree>
    <p:extLst>
      <p:ext uri="{BB962C8B-B14F-4D97-AF65-F5344CB8AC3E}">
        <p14:creationId xmlns:p14="http://schemas.microsoft.com/office/powerpoint/2010/main" val="4160504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62</a:t>
            </a:fld>
            <a:endParaRPr lang="de-DE" altLang="de-DE"/>
          </a:p>
        </p:txBody>
      </p:sp>
    </p:spTree>
    <p:extLst>
      <p:ext uri="{BB962C8B-B14F-4D97-AF65-F5344CB8AC3E}">
        <p14:creationId xmlns:p14="http://schemas.microsoft.com/office/powerpoint/2010/main" val="4889580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eine Übersicht über Modul 2 – Obsoleszenz und Ressourcen</a:t>
            </a:r>
          </a:p>
          <a:p>
            <a:pPr marL="180125" indent="-180125">
              <a:buFont typeface="Arial" panose="020B0604020202020204" pitchFamily="34" charset="0"/>
              <a:buChar char="•"/>
            </a:pPr>
            <a:r>
              <a:rPr lang="de-DE" dirty="0"/>
              <a:t>Im Zweiten Modul geht es um Verknüpfung von Obsoleszenzursachen und Umweltauswirkungen.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63</a:t>
            </a:fld>
            <a:endParaRPr lang="de-DE" altLang="de-DE"/>
          </a:p>
        </p:txBody>
      </p:sp>
    </p:spTree>
    <p:extLst>
      <p:ext uri="{BB962C8B-B14F-4D97-AF65-F5344CB8AC3E}">
        <p14:creationId xmlns:p14="http://schemas.microsoft.com/office/powerpoint/2010/main" val="9671288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860924"/>
            <a:ext cx="5680076" cy="4860926"/>
          </a:xfrm>
        </p:spPr>
        <p:txBody>
          <a:bodyPr>
            <a:noAutofit/>
          </a:bodyPr>
          <a:lstStyle/>
          <a:p>
            <a:pPr marL="180125" indent="-180125">
              <a:spcBef>
                <a:spcPts val="0"/>
              </a:spcBef>
              <a:buFont typeface="Arial" panose="020B0604020202020204" pitchFamily="34" charset="0"/>
              <a:buChar char="•"/>
            </a:pPr>
            <a:r>
              <a:rPr lang="de-DE" dirty="0"/>
              <a:t>Die Folie zeigt den Ablauf von Modul 2a</a:t>
            </a:r>
          </a:p>
          <a:p>
            <a:pPr marL="180125" indent="-180125">
              <a:spcBef>
                <a:spcPts val="0"/>
              </a:spcBef>
              <a:buFont typeface="Arial" panose="020B0604020202020204" pitchFamily="34" charset="0"/>
              <a:buChar char="•"/>
            </a:pPr>
            <a:r>
              <a:rPr lang="de-DE" dirty="0"/>
              <a:t>Die Lernenden haben im Modul 1 grundlegende Sachkompetenz über die Problematik Obsoleszenz erworben. </a:t>
            </a:r>
          </a:p>
          <a:p>
            <a:pPr marL="180125" indent="-180125">
              <a:spcBef>
                <a:spcPts val="0"/>
              </a:spcBef>
              <a:buFont typeface="Arial" panose="020B0604020202020204" pitchFamily="34" charset="0"/>
              <a:buChar char="•"/>
            </a:pPr>
            <a:r>
              <a:rPr lang="de-DE" dirty="0"/>
              <a:t>In der Einstiegsphase des Moduls 2 knüpft man an die Ergebnisse des ersten Moduls an. </a:t>
            </a:r>
          </a:p>
          <a:p>
            <a:pPr marL="180125" indent="-180125">
              <a:spcBef>
                <a:spcPts val="0"/>
              </a:spcBef>
              <a:buFont typeface="Arial" panose="020B0604020202020204" pitchFamily="34" charset="0"/>
              <a:buChar char="•"/>
            </a:pPr>
            <a:r>
              <a:rPr lang="de-DE" dirty="0"/>
              <a:t>Als Einstieg sollen die Lernenden in Partnerarbeit anhand von Statistiken, die als Material vorliegen (Arbeitsblatt 4: Statistiken), den zeitlichen Verlauf der Nutzungsdauer von Geräten analysieren. Im Klassengespräch sollen die Lernenden die Grafiken mit möglichen Formen der Obsoleszenz verknüpfen (15 Minuten). </a:t>
            </a:r>
          </a:p>
          <a:p>
            <a:pPr marL="180125" indent="-180125">
              <a:spcBef>
                <a:spcPts val="0"/>
              </a:spcBef>
              <a:buFont typeface="Arial" panose="020B0604020202020204" pitchFamily="34" charset="0"/>
              <a:buChar char="•"/>
            </a:pPr>
            <a:r>
              <a:rPr lang="de-DE" dirty="0"/>
              <a:t>„Statistiken“ - Kernaussagen</a:t>
            </a:r>
          </a:p>
          <a:p>
            <a:pPr marL="180125" indent="-180125">
              <a:spcBef>
                <a:spcPts val="0"/>
              </a:spcBef>
              <a:buFont typeface="Arial" panose="020B0604020202020204" pitchFamily="34" charset="0"/>
              <a:buChar char="•"/>
            </a:pPr>
            <a:r>
              <a:rPr lang="de-DE" dirty="0"/>
              <a:t>Abbildung: Anteil ausgetauschter Haushaltsgeräte: </a:t>
            </a:r>
          </a:p>
          <a:p>
            <a:pPr marL="660460" lvl="1" indent="-180125">
              <a:spcBef>
                <a:spcPts val="0"/>
              </a:spcBef>
              <a:buFont typeface="Arial" panose="020B0604020202020204" pitchFamily="34" charset="0"/>
              <a:buChar char="•"/>
            </a:pPr>
            <a:r>
              <a:rPr lang="de-DE" dirty="0">
                <a:ea typeface="MS PGothic" pitchFamily="34" charset="-128"/>
              </a:rPr>
              <a:t>Die Abbildung zeigt, dass der Anteil an den Gesamtkäufen der Geräte, die noch funktionsfähig waren, und dennoch ersetzt wurden, im Jahr 2012/2013 30,5 % beträgt</a:t>
            </a:r>
          </a:p>
          <a:p>
            <a:pPr marL="660460" lvl="1" indent="-180125">
              <a:spcBef>
                <a:spcPts val="0"/>
              </a:spcBef>
              <a:buFont typeface="Arial" panose="020B0604020202020204" pitchFamily="34" charset="0"/>
              <a:buChar char="•"/>
            </a:pPr>
            <a:r>
              <a:rPr lang="de-DE" dirty="0">
                <a:ea typeface="MS PGothic" pitchFamily="34" charset="-128"/>
              </a:rPr>
              <a:t>Ein Drittel der Geräte, die gekauft wurden, werden angeschafft, obwohl das vorherige Gerät noch funktionsfähig ist.</a:t>
            </a:r>
          </a:p>
          <a:p>
            <a:pPr marL="660460" lvl="1" indent="-180125">
              <a:spcBef>
                <a:spcPts val="0"/>
              </a:spcBef>
              <a:buFont typeface="Arial" panose="020B0604020202020204" pitchFamily="34" charset="0"/>
              <a:buChar char="•"/>
            </a:pPr>
            <a:r>
              <a:rPr lang="de-DE" dirty="0">
                <a:ea typeface="MS PGothic" pitchFamily="34" charset="-128"/>
              </a:rPr>
              <a:t>Trend steigend, Hinweis auf Psychologische Obsoleszenz</a:t>
            </a:r>
          </a:p>
          <a:p>
            <a:pPr marL="180125" indent="-180125">
              <a:spcBef>
                <a:spcPts val="0"/>
              </a:spcBef>
              <a:buFont typeface="Arial" panose="020B0604020202020204" pitchFamily="34" charset="0"/>
              <a:buChar char="•"/>
            </a:pPr>
            <a:r>
              <a:rPr lang="de-DE" dirty="0"/>
              <a:t>Abbildung „Nutzungsdauer von ersetzten, defekten Fernsehgeräten“</a:t>
            </a:r>
          </a:p>
          <a:p>
            <a:pPr marL="660460" lvl="1" indent="-180125">
              <a:spcBef>
                <a:spcPts val="0"/>
              </a:spcBef>
              <a:buFont typeface="Arial" panose="020B0604020202020204" pitchFamily="34" charset="0"/>
              <a:buChar char="•"/>
            </a:pPr>
            <a:r>
              <a:rPr lang="de-DE" dirty="0">
                <a:ea typeface="MS PGothic" pitchFamily="34" charset="-128"/>
              </a:rPr>
              <a:t>Die Abbildung zeigt, dass Flachbildschirme eine geringere Lebensdauer als Röhrenfernseher haben </a:t>
            </a:r>
          </a:p>
          <a:p>
            <a:pPr marL="660460" lvl="1" indent="-180125">
              <a:spcBef>
                <a:spcPts val="0"/>
              </a:spcBef>
              <a:buFont typeface="Arial" panose="020B0604020202020204" pitchFamily="34" charset="0"/>
              <a:buChar char="•"/>
            </a:pPr>
            <a:r>
              <a:rPr lang="de-DE" dirty="0">
                <a:ea typeface="MS PGothic" pitchFamily="34" charset="-128"/>
              </a:rPr>
              <a:t>Das ist ein Hinweis auf werkstoffliche Obsoleszenz. </a:t>
            </a:r>
          </a:p>
          <a:p>
            <a:pPr marL="660460" lvl="1" indent="-180125">
              <a:spcBef>
                <a:spcPts val="0"/>
              </a:spcBef>
              <a:buFont typeface="Arial" panose="020B0604020202020204" pitchFamily="34" charset="0"/>
              <a:buChar char="•"/>
            </a:pPr>
            <a:r>
              <a:rPr lang="de-DE" dirty="0">
                <a:ea typeface="MS PGothic" pitchFamily="34" charset="-128"/>
              </a:rPr>
              <a:t>Der Trend geht hin zu geringerer Lebensdauer.</a:t>
            </a:r>
          </a:p>
          <a:p>
            <a:pPr marL="180125" indent="-180125">
              <a:spcBef>
                <a:spcPts val="0"/>
              </a:spcBef>
              <a:buFont typeface="Arial" panose="020B0604020202020204" pitchFamily="34" charset="0"/>
              <a:buChar char="•"/>
            </a:pPr>
            <a:r>
              <a:rPr lang="de-DE" dirty="0"/>
              <a:t>Abbildung „Nutzungsdauer von ersetzten, defekten Fernsehgeräten“</a:t>
            </a:r>
          </a:p>
          <a:p>
            <a:pPr marL="660460" lvl="1" indent="-180125">
              <a:spcBef>
                <a:spcPts val="0"/>
              </a:spcBef>
              <a:buFont typeface="Arial" panose="020B0604020202020204" pitchFamily="34" charset="0"/>
              <a:buChar char="•"/>
            </a:pPr>
            <a:r>
              <a:rPr lang="de-DE" dirty="0">
                <a:ea typeface="MS PGothic" pitchFamily="34" charset="-128"/>
              </a:rPr>
              <a:t>Die Abbildung zeigt, dass Flachbildschirme eine geringere Nutzungsdauer von ca. 4-6 Jahren haben als Röhrenfernseher mit über 10 Jahren</a:t>
            </a:r>
          </a:p>
          <a:p>
            <a:pPr marL="660460" lvl="1" indent="-180125">
              <a:spcBef>
                <a:spcPts val="0"/>
              </a:spcBef>
              <a:buFont typeface="Arial" panose="020B0604020202020204" pitchFamily="34" charset="0"/>
              <a:buChar char="•"/>
            </a:pPr>
            <a:r>
              <a:rPr lang="de-DE" dirty="0">
                <a:ea typeface="MS PGothic" pitchFamily="34" charset="-128"/>
              </a:rPr>
              <a:t>Flachbildschirme werden also viel häufiger ersetzt, auch wenn sie noch funktionieren, als Röhrenfernseher </a:t>
            </a:r>
          </a:p>
          <a:p>
            <a:pPr marL="660460" lvl="1" indent="-180125">
              <a:spcBef>
                <a:spcPts val="0"/>
              </a:spcBef>
              <a:buFont typeface="Arial" panose="020B0604020202020204" pitchFamily="34" charset="0"/>
              <a:buChar char="•"/>
            </a:pPr>
            <a:r>
              <a:rPr lang="de-DE" dirty="0">
                <a:ea typeface="MS PGothic" pitchFamily="34" charset="-128"/>
              </a:rPr>
              <a:t>Das ist ein Hinweis auf psychologische Obsoleszenz</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64</a:t>
            </a:fld>
            <a:endParaRPr lang="de-DE" altLang="de-DE"/>
          </a:p>
        </p:txBody>
      </p:sp>
    </p:spTree>
    <p:extLst>
      <p:ext uri="{BB962C8B-B14F-4D97-AF65-F5344CB8AC3E}">
        <p14:creationId xmlns:p14="http://schemas.microsoft.com/office/powerpoint/2010/main" val="1924509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den Ablauf von Modul 2b</a:t>
            </a:r>
          </a:p>
          <a:p>
            <a:pPr marL="180125" indent="-180125">
              <a:buFont typeface="Arial" panose="020B0604020202020204" pitchFamily="34" charset="0"/>
              <a:buChar char="•"/>
            </a:pPr>
            <a:r>
              <a:rPr lang="de-DE" dirty="0"/>
              <a:t>Die Lernenden erhalten danach eine Übersicht, aus welchen Stoffgruppen Elektroschrott besteht (Arbeitsblatt 5a). </a:t>
            </a:r>
          </a:p>
          <a:p>
            <a:pPr marL="180125" indent="-180125">
              <a:buFont typeface="Arial" panose="020B0604020202020204" pitchFamily="34" charset="0"/>
              <a:buChar char="•"/>
            </a:pPr>
            <a:r>
              <a:rPr lang="de-DE" dirty="0"/>
              <a:t>Dazu werden eine Tabelle mit Metallen, die in elektronischen Geräten vorkommen (Arbeitsblatt 5b), sowie </a:t>
            </a:r>
          </a:p>
          <a:p>
            <a:pPr marL="180125" indent="-180125">
              <a:buFont typeface="Arial" panose="020B0604020202020204" pitchFamily="34" charset="0"/>
              <a:buChar char="•"/>
            </a:pPr>
            <a:r>
              <a:rPr lang="de-DE" dirty="0"/>
              <a:t>eine mit den Rückgewinnungsquoten (Arbeitsblatt 5c) gegeben. </a:t>
            </a:r>
          </a:p>
          <a:p>
            <a:pPr marL="180125" indent="-180125">
              <a:buFont typeface="Arial" panose="020B0604020202020204" pitchFamily="34" charset="0"/>
              <a:buChar char="•"/>
            </a:pPr>
            <a:r>
              <a:rPr lang="de-DE" dirty="0"/>
              <a:t>In Gruppenarbeit sollen die Materialien unter folgenden Gesichtspunkten ausgewertet werden: </a:t>
            </a:r>
          </a:p>
          <a:p>
            <a:pPr marL="660460" lvl="1" indent="-180125">
              <a:buFont typeface="Arial" panose="020B0604020202020204" pitchFamily="34" charset="0"/>
              <a:buChar char="•"/>
            </a:pPr>
            <a:r>
              <a:rPr lang="de-DE" dirty="0">
                <a:ea typeface="MS PGothic" pitchFamily="34" charset="-128"/>
              </a:rPr>
              <a:t>Warum ist es problematisch, wenn Geräte vorzeitig ersetzt werden? </a:t>
            </a:r>
          </a:p>
          <a:p>
            <a:pPr marL="660460" lvl="1" indent="-180125">
              <a:buFont typeface="Arial" panose="020B0604020202020204" pitchFamily="34" charset="0"/>
              <a:buChar char="•"/>
            </a:pPr>
            <a:r>
              <a:rPr lang="de-DE" dirty="0">
                <a:ea typeface="MS PGothic" pitchFamily="34" charset="-128"/>
              </a:rPr>
              <a:t>Welche Stoffe sind in elektronischen Geräten enthalten und warum ist es wichtig diese zu recyceln? </a:t>
            </a:r>
          </a:p>
          <a:p>
            <a:pPr marL="180125" indent="-180125">
              <a:buFont typeface="Arial" panose="020B0604020202020204" pitchFamily="34" charset="0"/>
              <a:buChar char="•"/>
            </a:pPr>
            <a:r>
              <a:rPr lang="de-DE" dirty="0"/>
              <a:t>Dieser Arbeitsschritt dient zur Verdeutlichung, dass die Obsoleszenz-Thematik ein Ressourcenproblem ist. </a:t>
            </a:r>
          </a:p>
          <a:p>
            <a:pPr marL="180125" indent="-180125">
              <a:buFont typeface="Arial" panose="020B0604020202020204" pitchFamily="34" charset="0"/>
              <a:buChar char="•"/>
            </a:pPr>
            <a:r>
              <a:rPr lang="de-DE" dirty="0"/>
              <a:t>In einer gemeinsamen Diskussionsrunde sollen die Erkenntnisse zu den Fragen zusammengetragen werden. </a:t>
            </a:r>
          </a:p>
          <a:p>
            <a:pPr marL="180125" indent="-180125">
              <a:buFont typeface="Arial" panose="020B0604020202020204" pitchFamily="34" charset="0"/>
              <a:buChar char="•"/>
            </a:pPr>
            <a:r>
              <a:rPr lang="de-DE" dirty="0"/>
              <a:t>An der Tafel werden zu den Fragen die Antworten gesammelt. </a:t>
            </a:r>
          </a:p>
          <a:p>
            <a:pPr marL="180125" indent="-180125">
              <a:buFont typeface="Arial" panose="020B0604020202020204" pitchFamily="34" charset="0"/>
              <a:buChar char="•"/>
            </a:pPr>
            <a:r>
              <a:rPr lang="de-DE" dirty="0"/>
              <a:t>Bearbeitungsdauer: 20 Minuten, 10 Minuten Diskussion (gesamt 45 Minuten). </a:t>
            </a:r>
          </a:p>
          <a:p>
            <a:pPr marL="180125" indent="-18012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65</a:t>
            </a:fld>
            <a:endParaRPr lang="de-DE" altLang="de-DE"/>
          </a:p>
        </p:txBody>
      </p:sp>
    </p:spTree>
    <p:extLst>
      <p:ext uri="{BB962C8B-B14F-4D97-AF65-F5344CB8AC3E}">
        <p14:creationId xmlns:p14="http://schemas.microsoft.com/office/powerpoint/2010/main" val="40062900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860926"/>
            <a:ext cx="5680076" cy="5124110"/>
          </a:xfrm>
        </p:spPr>
        <p:txBody>
          <a:bodyPr>
            <a:noAutofit/>
          </a:bodyPr>
          <a:lstStyle/>
          <a:p>
            <a:pPr marL="180125" indent="-180125">
              <a:spcBef>
                <a:spcPts val="0"/>
              </a:spcBef>
              <a:buFont typeface="Arial" panose="020B0604020202020204" pitchFamily="34" charset="0"/>
              <a:buChar char="•"/>
            </a:pPr>
            <a:r>
              <a:rPr lang="de-DE" dirty="0"/>
              <a:t>Die Folie zeigt den Ablauf von Modul 2b</a:t>
            </a:r>
          </a:p>
          <a:p>
            <a:pPr marL="180125" indent="-180125">
              <a:spcBef>
                <a:spcPts val="0"/>
              </a:spcBef>
              <a:buFont typeface="Arial" panose="020B0604020202020204" pitchFamily="34" charset="0"/>
              <a:buChar char="•"/>
            </a:pPr>
            <a:r>
              <a:rPr lang="de-DE" dirty="0"/>
              <a:t>Vorstellung Arbeitsblätter 5a, 5b und 5c</a:t>
            </a:r>
          </a:p>
          <a:p>
            <a:pPr marL="180125" indent="-180125">
              <a:spcBef>
                <a:spcPts val="0"/>
              </a:spcBef>
              <a:buFont typeface="Arial" panose="020B0604020202020204" pitchFamily="34" charset="0"/>
              <a:buChar char="•"/>
            </a:pPr>
            <a:r>
              <a:rPr lang="de-DE" dirty="0"/>
              <a:t>Klassengespräch anhand der Interpretation von Statistiken:</a:t>
            </a:r>
          </a:p>
          <a:p>
            <a:pPr marL="180125" indent="-180125">
              <a:spcBef>
                <a:spcPts val="0"/>
              </a:spcBef>
              <a:buFont typeface="Arial" panose="020B0604020202020204" pitchFamily="34" charset="0"/>
              <a:buChar char="•"/>
            </a:pPr>
            <a:r>
              <a:rPr lang="de-DE" dirty="0"/>
              <a:t>Warum ist es problematisch, wenn Geräte vorzeitig ersetzt werden? </a:t>
            </a:r>
          </a:p>
          <a:p>
            <a:pPr marL="180125" indent="-180125">
              <a:spcBef>
                <a:spcPts val="0"/>
              </a:spcBef>
              <a:buFont typeface="Arial" panose="020B0604020202020204" pitchFamily="34" charset="0"/>
              <a:buChar char="•"/>
            </a:pPr>
            <a:r>
              <a:rPr lang="de-DE" dirty="0"/>
              <a:t>Welche Stoffe sind in elektronischen Geräten enthalten?</a:t>
            </a:r>
          </a:p>
          <a:p>
            <a:pPr marL="180125" indent="-180125">
              <a:spcBef>
                <a:spcPts val="0"/>
              </a:spcBef>
              <a:buFont typeface="Arial" panose="020B0604020202020204" pitchFamily="34" charset="0"/>
              <a:buChar char="•"/>
            </a:pPr>
            <a:r>
              <a:rPr lang="de-DE" dirty="0"/>
              <a:t>Warum ist es wichtig diese zu recyceln? </a:t>
            </a:r>
          </a:p>
          <a:p>
            <a:pPr marL="180125" indent="-180125">
              <a:spcBef>
                <a:spcPts val="0"/>
              </a:spcBef>
              <a:buFont typeface="Arial" panose="020B0604020202020204" pitchFamily="34" charset="0"/>
              <a:buChar char="•"/>
            </a:pPr>
            <a:r>
              <a:rPr lang="de-DE" dirty="0"/>
              <a:t>Erklärung „Elektroschrott, Metalle und Recycling“</a:t>
            </a:r>
          </a:p>
          <a:p>
            <a:pPr marL="180125" indent="-180125">
              <a:spcBef>
                <a:spcPts val="0"/>
              </a:spcBef>
              <a:buFont typeface="Arial" panose="020B0604020202020204" pitchFamily="34" charset="0"/>
              <a:buChar char="•"/>
            </a:pPr>
            <a:r>
              <a:rPr lang="de-DE" dirty="0"/>
              <a:t>AB 5a: Materialien im Elektroschrott in Deutschland</a:t>
            </a:r>
          </a:p>
          <a:p>
            <a:pPr marL="660460" lvl="1" indent="-180125">
              <a:spcBef>
                <a:spcPts val="0"/>
              </a:spcBef>
              <a:buFont typeface="Arial" panose="020B0604020202020204" pitchFamily="34" charset="0"/>
              <a:buChar char="•"/>
            </a:pPr>
            <a:r>
              <a:rPr lang="de-DE" dirty="0">
                <a:ea typeface="MS PGothic" pitchFamily="34" charset="-128"/>
              </a:rPr>
              <a:t>Elektroschrott enthält knapp 60 % Eisen und Nicht-Eisenmetalle, 20 % sind außerdem Kunststoffe (aus Erdöl hergestellt). Elektronik macht 4 % aus.</a:t>
            </a:r>
          </a:p>
          <a:p>
            <a:pPr marL="660460" lvl="1" indent="-180125">
              <a:spcBef>
                <a:spcPts val="0"/>
              </a:spcBef>
              <a:buFont typeface="Arial" panose="020B0604020202020204" pitchFamily="34" charset="0"/>
              <a:buChar char="•"/>
            </a:pPr>
            <a:r>
              <a:rPr lang="de-DE" dirty="0">
                <a:ea typeface="MS PGothic" pitchFamily="34" charset="-128"/>
              </a:rPr>
              <a:t>Durch schnellen Austausch von Geräten und ohne Recycling gehen diese Ressourcen verloren</a:t>
            </a:r>
          </a:p>
          <a:p>
            <a:pPr marL="180125" indent="-180125">
              <a:spcBef>
                <a:spcPts val="0"/>
              </a:spcBef>
              <a:buFont typeface="Arial" panose="020B0604020202020204" pitchFamily="34" charset="0"/>
              <a:buChar char="•"/>
            </a:pPr>
            <a:r>
              <a:rPr lang="de-DE" dirty="0"/>
              <a:t>AB 5b: Metalle in Elektrogeräten</a:t>
            </a:r>
          </a:p>
          <a:p>
            <a:pPr marL="660460" lvl="1" indent="-180125">
              <a:spcBef>
                <a:spcPts val="0"/>
              </a:spcBef>
              <a:buFont typeface="Arial" panose="020B0604020202020204" pitchFamily="34" charset="0"/>
              <a:buChar char="•"/>
            </a:pPr>
            <a:r>
              <a:rPr lang="de-DE" dirty="0">
                <a:ea typeface="MS PGothic" pitchFamily="34" charset="-128"/>
              </a:rPr>
              <a:t>Einen mengenmäßig kleinen Anteil im Elektronikschrott haben Elektronikbauteile. Aber in diesen Komponenten stecken wertvolle Rohstoffe</a:t>
            </a:r>
          </a:p>
          <a:p>
            <a:pPr marL="660460" lvl="1" indent="-180125">
              <a:spcBef>
                <a:spcPts val="0"/>
              </a:spcBef>
              <a:buFont typeface="Arial" panose="020B0604020202020204" pitchFamily="34" charset="0"/>
              <a:buChar char="•"/>
            </a:pPr>
            <a:r>
              <a:rPr lang="de-DE" dirty="0">
                <a:ea typeface="MS PGothic" pitchFamily="34" charset="-128"/>
              </a:rPr>
              <a:t>Z.B. Edelmetalle wie Gold, Silber und Palladium, sowie Seltene Erden, wie Neodym und Praseodym. Sie sind für die Elektronikindustrie von großer Bedeutung</a:t>
            </a:r>
          </a:p>
          <a:p>
            <a:pPr marL="660460" lvl="1" indent="-180125">
              <a:spcBef>
                <a:spcPts val="0"/>
              </a:spcBef>
              <a:buFont typeface="Arial" panose="020B0604020202020204" pitchFamily="34" charset="0"/>
              <a:buChar char="•"/>
            </a:pPr>
            <a:r>
              <a:rPr lang="de-DE" dirty="0">
                <a:ea typeface="MS PGothic" pitchFamily="34" charset="-128"/>
              </a:rPr>
              <a:t>Sie sind vor dem Hintergrund von potenziellen Ressourcenengpässen besonders relevant</a:t>
            </a:r>
          </a:p>
          <a:p>
            <a:pPr marL="180125" indent="-180125">
              <a:spcBef>
                <a:spcPts val="0"/>
              </a:spcBef>
              <a:buFont typeface="Arial" panose="020B0604020202020204" pitchFamily="34" charset="0"/>
              <a:buChar char="•"/>
            </a:pPr>
            <a:r>
              <a:rPr lang="de-DE" dirty="0"/>
              <a:t>AB 5c: Rückgewinnung</a:t>
            </a:r>
          </a:p>
          <a:p>
            <a:pPr marL="660460" lvl="1" indent="-180125">
              <a:spcBef>
                <a:spcPts val="0"/>
              </a:spcBef>
              <a:buFont typeface="Arial" panose="020B0604020202020204" pitchFamily="34" charset="0"/>
              <a:buChar char="•"/>
            </a:pPr>
            <a:r>
              <a:rPr lang="de-DE" dirty="0">
                <a:ea typeface="MS PGothic" pitchFamily="34" charset="-128"/>
              </a:rPr>
              <a:t>Notebooks enthalten wichtige Rohstoffe wie Neodym, Silber, Gold, und Platin</a:t>
            </a:r>
          </a:p>
          <a:p>
            <a:pPr marL="660460" lvl="1" indent="-180125">
              <a:spcBef>
                <a:spcPts val="0"/>
              </a:spcBef>
              <a:buFont typeface="Arial" panose="020B0604020202020204" pitchFamily="34" charset="0"/>
              <a:buChar char="•"/>
            </a:pPr>
            <a:r>
              <a:rPr lang="de-DE" dirty="0">
                <a:ea typeface="MS PGothic" pitchFamily="34" charset="-128"/>
              </a:rPr>
              <a:t>Durch schnellen Austausch von Geräten und ohne Recycling gehen diese Ressourcen verloren</a:t>
            </a:r>
          </a:p>
          <a:p>
            <a:pPr marL="660460" lvl="1" indent="-180125">
              <a:spcBef>
                <a:spcPts val="0"/>
              </a:spcBef>
              <a:buFont typeface="Arial" panose="020B0604020202020204" pitchFamily="34" charset="0"/>
              <a:buChar char="•"/>
            </a:pPr>
            <a:r>
              <a:rPr lang="de-DE" dirty="0">
                <a:ea typeface="MS PGothic" pitchFamily="34" charset="-128"/>
              </a:rPr>
              <a:t>Viele Metalle (z.B. </a:t>
            </a:r>
            <a:r>
              <a:rPr lang="de-DE" dirty="0" err="1">
                <a:ea typeface="MS PGothic" pitchFamily="34" charset="-128"/>
              </a:rPr>
              <a:t>Nd</a:t>
            </a:r>
            <a:r>
              <a:rPr lang="de-DE" dirty="0">
                <a:ea typeface="MS PGothic" pitchFamily="34" charset="-128"/>
              </a:rPr>
              <a:t>, </a:t>
            </a:r>
            <a:r>
              <a:rPr lang="de-DE" dirty="0" err="1">
                <a:ea typeface="MS PGothic" pitchFamily="34" charset="-128"/>
              </a:rPr>
              <a:t>Pr</a:t>
            </a:r>
            <a:r>
              <a:rPr lang="de-DE" dirty="0">
                <a:ea typeface="MS PGothic" pitchFamily="34" charset="-128"/>
              </a:rPr>
              <a:t>, In) können nicht wieder gewonnen werden, einige Metalle (z.B. </a:t>
            </a:r>
            <a:r>
              <a:rPr lang="de-DE" dirty="0" err="1">
                <a:ea typeface="MS PGothic" pitchFamily="34" charset="-128"/>
              </a:rPr>
              <a:t>Ag</a:t>
            </a:r>
            <a:r>
              <a:rPr lang="de-DE" dirty="0">
                <a:ea typeface="MS PGothic" pitchFamily="34" charset="-128"/>
              </a:rPr>
              <a:t>, Au) können nur zu einem kleinen Anteil wieder gewonnen werden</a:t>
            </a:r>
          </a:p>
          <a:p>
            <a:pPr>
              <a:spcBef>
                <a:spcPts val="0"/>
              </a:spcBef>
            </a:pPr>
            <a:r>
              <a:rPr lang="de-DE" dirty="0">
                <a:sym typeface="Wingdings" panose="05000000000000000000" pitchFamily="2" charset="2"/>
              </a:rPr>
              <a:t></a:t>
            </a:r>
            <a:r>
              <a:rPr lang="de-DE" dirty="0"/>
              <a:t> Obsoleszenz-Thematik ist ein Ressourcenproblem</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66</a:t>
            </a:fld>
            <a:endParaRPr lang="de-DE" altLang="de-DE"/>
          </a:p>
        </p:txBody>
      </p:sp>
    </p:spTree>
    <p:extLst>
      <p:ext uri="{BB962C8B-B14F-4D97-AF65-F5344CB8AC3E}">
        <p14:creationId xmlns:p14="http://schemas.microsoft.com/office/powerpoint/2010/main" val="2896582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67</a:t>
            </a:fld>
            <a:endParaRPr lang="de-DE" altLang="de-DE"/>
          </a:p>
        </p:txBody>
      </p:sp>
    </p:spTree>
    <p:extLst>
      <p:ext uri="{BB962C8B-B14F-4D97-AF65-F5344CB8AC3E}">
        <p14:creationId xmlns:p14="http://schemas.microsoft.com/office/powerpoint/2010/main" val="24724462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eine Übersicht über Modul 3 – Handlungsoptionen</a:t>
            </a:r>
          </a:p>
          <a:p>
            <a:pPr marL="180125" indent="-180125" defTabSz="480334">
              <a:buFont typeface="Arial" panose="020B0604020202020204" pitchFamily="34" charset="0"/>
              <a:buChar char="•"/>
              <a:defRPr/>
            </a:pPr>
            <a:r>
              <a:rPr lang="de-DE" dirty="0"/>
              <a:t>Nachdem die verschiedenen Formen von Obsoleszenz bekannt sind, </a:t>
            </a:r>
          </a:p>
          <a:p>
            <a:pPr marL="180125" indent="-180125" defTabSz="480334">
              <a:buFont typeface="Arial" panose="020B0604020202020204" pitchFamily="34" charset="0"/>
              <a:buChar char="•"/>
              <a:defRPr/>
            </a:pPr>
            <a:r>
              <a:rPr lang="de-DE" dirty="0"/>
              <a:t>Ursachen und Auswirkungen diskutiert wurden, sollen nun im dritten Modul die Handlungsoptionen gegen Obsoleszenz aus Sicht der Lernenden zusammengestellt werden.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68</a:t>
            </a:fld>
            <a:endParaRPr lang="de-DE" altLang="de-DE"/>
          </a:p>
        </p:txBody>
      </p:sp>
    </p:spTree>
    <p:extLst>
      <p:ext uri="{BB962C8B-B14F-4D97-AF65-F5344CB8AC3E}">
        <p14:creationId xmlns:p14="http://schemas.microsoft.com/office/powerpoint/2010/main" val="135066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den Ablauf von Modul 3.</a:t>
            </a:r>
          </a:p>
          <a:p>
            <a:pPr marL="180125" indent="-180125">
              <a:buFont typeface="Arial" panose="020B0604020202020204" pitchFamily="34" charset="0"/>
              <a:buChar char="•"/>
            </a:pPr>
            <a:r>
              <a:rPr lang="de-DE" dirty="0"/>
              <a:t>In Modul 3  wird die Methode des World-Cafés angewandt. </a:t>
            </a:r>
          </a:p>
          <a:p>
            <a:pPr marL="180125" indent="-180125">
              <a:buFont typeface="Arial" panose="020B0604020202020204" pitchFamily="34" charset="0"/>
              <a:buChar char="•"/>
            </a:pPr>
            <a:r>
              <a:rPr lang="de-DE" dirty="0"/>
              <a:t>Der/die Lehrende erklärt den Ablauf des World-Cafés</a:t>
            </a:r>
          </a:p>
          <a:p>
            <a:pPr marL="660460" lvl="1" indent="-180125">
              <a:buFont typeface="Arial" panose="020B0604020202020204" pitchFamily="34" charset="0"/>
              <a:buChar char="•"/>
            </a:pPr>
            <a:r>
              <a:rPr lang="de-DE" dirty="0"/>
              <a:t>Es werden Gruppen gebildet</a:t>
            </a:r>
          </a:p>
          <a:p>
            <a:pPr marL="660460" lvl="1" indent="-180125">
              <a:buFont typeface="Arial" panose="020B0604020202020204" pitchFamily="34" charset="0"/>
              <a:buChar char="•"/>
            </a:pPr>
            <a:r>
              <a:rPr lang="de-DE" dirty="0">
                <a:ea typeface="MS PGothic" pitchFamily="34" charset="-128"/>
              </a:rPr>
              <a:t>Jede Gruppe bearbeitet an einem Tisch eine Fragestellung</a:t>
            </a:r>
          </a:p>
          <a:p>
            <a:pPr marL="660460" lvl="1" indent="-180125">
              <a:buFont typeface="Arial" panose="020B0604020202020204" pitchFamily="34" charset="0"/>
              <a:buChar char="•"/>
            </a:pPr>
            <a:r>
              <a:rPr lang="de-DE" dirty="0"/>
              <a:t>Die Gruppen rotieren und die gleiche Frage wird erneut von der nächsten Gruppe bearbeitet</a:t>
            </a:r>
            <a:endParaRPr lang="de-DE" dirty="0">
              <a:ea typeface="MS PGothic" pitchFamily="34" charset="-128"/>
            </a:endParaRPr>
          </a:p>
          <a:p>
            <a:pPr marL="180125" indent="-180125">
              <a:buFont typeface="Arial" panose="020B0604020202020204" pitchFamily="34" charset="0"/>
              <a:buChar char="•"/>
            </a:pPr>
            <a:r>
              <a:rPr lang="de-DE" dirty="0"/>
              <a:t>An vier Tischen sammeln die Lernenden konkrete Ideen und Vorschläge was gegen </a:t>
            </a:r>
          </a:p>
          <a:p>
            <a:pPr marL="660460" lvl="1" indent="-180125">
              <a:buFont typeface="Arial" panose="020B0604020202020204" pitchFamily="34" charset="0"/>
              <a:buChar char="•"/>
            </a:pPr>
            <a:r>
              <a:rPr lang="de-DE" dirty="0">
                <a:ea typeface="MS PGothic" pitchFamily="34" charset="-128"/>
              </a:rPr>
              <a:t>Werkstoffliche Obsoleszenz (Tisch 1)</a:t>
            </a:r>
          </a:p>
          <a:p>
            <a:pPr marL="660460" lvl="1" indent="-180125">
              <a:buFont typeface="Arial" panose="020B0604020202020204" pitchFamily="34" charset="0"/>
              <a:buChar char="•"/>
            </a:pPr>
            <a:r>
              <a:rPr lang="de-DE" dirty="0">
                <a:ea typeface="MS PGothic" pitchFamily="34" charset="-128"/>
              </a:rPr>
              <a:t>Funktionelle Obsoleszenz (Tisch 2)</a:t>
            </a:r>
          </a:p>
          <a:p>
            <a:pPr marL="660460" lvl="1" indent="-180125">
              <a:buFont typeface="Arial" panose="020B0604020202020204" pitchFamily="34" charset="0"/>
              <a:buChar char="•"/>
            </a:pPr>
            <a:r>
              <a:rPr lang="de-DE" dirty="0">
                <a:ea typeface="MS PGothic" pitchFamily="34" charset="-128"/>
              </a:rPr>
              <a:t>Ökonomische Obsoleszenz (Tisch 3) und </a:t>
            </a:r>
          </a:p>
          <a:p>
            <a:pPr marL="660460" lvl="1" indent="-180125">
              <a:buFont typeface="Arial" panose="020B0604020202020204" pitchFamily="34" charset="0"/>
              <a:buChar char="•"/>
            </a:pPr>
            <a:r>
              <a:rPr lang="de-DE" dirty="0">
                <a:ea typeface="MS PGothic" pitchFamily="34" charset="-128"/>
              </a:rPr>
              <a:t>Psychologische Obsoleszenz (Tisch 4)</a:t>
            </a:r>
          </a:p>
          <a:p>
            <a:r>
              <a:rPr lang="de-DE" dirty="0"/>
              <a:t>getan werden kann. </a:t>
            </a:r>
          </a:p>
          <a:p>
            <a:pPr marL="180125" indent="-180125">
              <a:buFont typeface="Arial" panose="020B0604020202020204" pitchFamily="34" charset="0"/>
              <a:buChar char="•"/>
            </a:pPr>
            <a:r>
              <a:rPr lang="de-DE" dirty="0"/>
              <a:t>Die Ideen werden auf einem großen Poster festgehalten. </a:t>
            </a:r>
          </a:p>
          <a:p>
            <a:pPr marL="180125" indent="-180125">
              <a:buFont typeface="Arial" panose="020B0604020202020204" pitchFamily="34" charset="0"/>
              <a:buChar char="•"/>
            </a:pPr>
            <a:r>
              <a:rPr lang="de-DE" dirty="0"/>
              <a:t>Der Lehrende erklärt kurz den Ablauf und sorgt für den Tischwechsel nach jeweils 10 Minuten. </a:t>
            </a:r>
          </a:p>
          <a:p>
            <a:pPr marL="180125" indent="-180125">
              <a:buFont typeface="Arial" panose="020B0604020202020204" pitchFamily="34" charset="0"/>
              <a:buChar char="•"/>
            </a:pPr>
            <a:r>
              <a:rPr lang="de-DE" dirty="0"/>
              <a:t>Einer der Lernenden bleibt jeweils am Tisch (als „Gastgeber“) und erläutert den neu Dazugekommenen, was in den vorherigen 8 Minuten besprochen wurde. </a:t>
            </a:r>
          </a:p>
          <a:p>
            <a:pPr marL="180125" indent="-180125">
              <a:buFont typeface="Arial" panose="020B0604020202020204" pitchFamily="34" charset="0"/>
              <a:buChar char="•"/>
            </a:pPr>
            <a:r>
              <a:rPr lang="de-DE" dirty="0"/>
              <a:t>Dauer 4x8 Minuten an den Tischen</a:t>
            </a:r>
          </a:p>
          <a:p>
            <a:endParaRPr lang="de-DE" u="sng"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69</a:t>
            </a:fld>
            <a:endParaRPr lang="de-DE" altLang="de-DE"/>
          </a:p>
        </p:txBody>
      </p:sp>
    </p:spTree>
    <p:extLst>
      <p:ext uri="{BB962C8B-B14F-4D97-AF65-F5344CB8AC3E}">
        <p14:creationId xmlns:p14="http://schemas.microsoft.com/office/powerpoint/2010/main" val="90839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Impressum zu der Unterrichtseinheit.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a:t>
            </a:fld>
            <a:endParaRPr lang="de-DE" altLang="de-DE"/>
          </a:p>
        </p:txBody>
      </p:sp>
    </p:spTree>
    <p:extLst>
      <p:ext uri="{BB962C8B-B14F-4D97-AF65-F5344CB8AC3E}">
        <p14:creationId xmlns:p14="http://schemas.microsoft.com/office/powerpoint/2010/main" val="21928125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den Ablauf von Modul 3b.</a:t>
            </a:r>
          </a:p>
          <a:p>
            <a:pPr marL="180125" indent="-180125">
              <a:buFont typeface="Arial" panose="020B0604020202020204" pitchFamily="34" charset="0"/>
              <a:buChar char="•"/>
            </a:pPr>
            <a:r>
              <a:rPr lang="de-DE" dirty="0"/>
              <a:t>Anschließend werden die Poster nebeneinander gehangen und </a:t>
            </a:r>
          </a:p>
          <a:p>
            <a:pPr marL="180125" indent="-180125">
              <a:buFont typeface="Arial" panose="020B0604020202020204" pitchFamily="34" charset="0"/>
              <a:buChar char="•"/>
            </a:pPr>
            <a:r>
              <a:rPr lang="de-DE" dirty="0"/>
              <a:t>mit den vorgeschlagenen Handlungsoptionen des Umweltbundesamtes verglichen (Arbeitsblatt 6: Handlungsoptionen). </a:t>
            </a:r>
          </a:p>
          <a:p>
            <a:pPr marL="180125" indent="-180125">
              <a:buFont typeface="Arial" panose="020B0604020202020204" pitchFamily="34" charset="0"/>
              <a:buChar char="•"/>
            </a:pPr>
            <a:r>
              <a:rPr lang="de-DE" dirty="0"/>
              <a:t>Durch den Vergleich der eigenen Ideen mit den Handlungsoptionen des UBA wird das Interesse an wissenschaftlichen Studien geweckt. </a:t>
            </a:r>
          </a:p>
          <a:p>
            <a:pPr marL="180125" indent="-180125">
              <a:buFont typeface="Arial" panose="020B0604020202020204" pitchFamily="34" charset="0"/>
              <a:buChar char="•"/>
            </a:pPr>
            <a:r>
              <a:rPr lang="de-DE" dirty="0"/>
              <a:t>Die Tabellen der Handlungsoptionen können über PowerPoint an die Wand projiziert oder als Handreichung den Lernenden gegeben werden. (13 Minuten)</a:t>
            </a:r>
          </a:p>
          <a:p>
            <a:pPr marL="180125" indent="-180125">
              <a:buFont typeface="Arial" panose="020B0604020202020204" pitchFamily="34" charset="0"/>
              <a:buChar char="•"/>
            </a:pPr>
            <a:r>
              <a:rPr lang="de-DE" dirty="0"/>
              <a:t>Erklärung „Handlungsoptionen“</a:t>
            </a:r>
          </a:p>
          <a:p>
            <a:pPr marL="180125" indent="-180125">
              <a:buFont typeface="Arial" panose="020B0604020202020204" pitchFamily="34" charset="0"/>
              <a:buChar char="•"/>
            </a:pPr>
            <a:r>
              <a:rPr lang="de-DE" dirty="0"/>
              <a:t>Die Themencluster der Strategien beziehen sich auf </a:t>
            </a:r>
          </a:p>
          <a:p>
            <a:pPr marL="660460" lvl="1" indent="-180125">
              <a:buFont typeface="Arial" panose="020B0604020202020204" pitchFamily="34" charset="0"/>
              <a:buChar char="•"/>
            </a:pPr>
            <a:r>
              <a:rPr lang="de-DE" dirty="0">
                <a:ea typeface="MS PGothic" pitchFamily="34" charset="-128"/>
              </a:rPr>
              <a:t>Werkstoffliche Obsoleszenz (Cluster 1)</a:t>
            </a:r>
          </a:p>
          <a:p>
            <a:pPr marL="660460" lvl="1" indent="-180125">
              <a:buFont typeface="Arial" panose="020B0604020202020204" pitchFamily="34" charset="0"/>
              <a:buChar char="•"/>
            </a:pPr>
            <a:r>
              <a:rPr lang="de-DE" dirty="0">
                <a:ea typeface="MS PGothic" pitchFamily="34" charset="-128"/>
              </a:rPr>
              <a:t>Funktionelle Obsoleszenz (Cluster 2)</a:t>
            </a:r>
          </a:p>
          <a:p>
            <a:pPr marL="660460" lvl="1" indent="-180125">
              <a:buFont typeface="Arial" panose="020B0604020202020204" pitchFamily="34" charset="0"/>
              <a:buChar char="•"/>
            </a:pPr>
            <a:r>
              <a:rPr lang="de-DE" dirty="0">
                <a:ea typeface="MS PGothic" pitchFamily="34" charset="-128"/>
              </a:rPr>
              <a:t>ökonomischen Obsoleszenz (Cluster 3) und </a:t>
            </a:r>
          </a:p>
          <a:p>
            <a:pPr marL="660460" lvl="1" indent="-180125">
              <a:buFont typeface="Arial" panose="020B0604020202020204" pitchFamily="34" charset="0"/>
              <a:buChar char="•"/>
            </a:pPr>
            <a:r>
              <a:rPr lang="de-DE" dirty="0">
                <a:ea typeface="MS PGothic" pitchFamily="34" charset="-128"/>
              </a:rPr>
              <a:t>psychologische Obsoleszenz  (Cluster 4)</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70</a:t>
            </a:fld>
            <a:endParaRPr lang="de-DE" altLang="de-DE"/>
          </a:p>
        </p:txBody>
      </p:sp>
    </p:spTree>
    <p:extLst>
      <p:ext uri="{BB962C8B-B14F-4D97-AF65-F5344CB8AC3E}">
        <p14:creationId xmlns:p14="http://schemas.microsoft.com/office/powerpoint/2010/main" val="32316158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Foliensatz IV Unterrichtsvorschläge – Materialien für die Unterrichtseinheit</a:t>
            </a:r>
          </a:p>
          <a:p>
            <a:pPr marL="180125" indent="-180125" defTabSz="480334">
              <a:buFont typeface="Arial" panose="020B0604020202020204" pitchFamily="34" charset="0"/>
              <a:buChar char="•"/>
              <a:defRPr/>
            </a:pPr>
            <a:r>
              <a:rPr lang="de-DE" dirty="0"/>
              <a:t>Dieser Foliensatz für durch den Unterrichtsvorschlag.</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71</a:t>
            </a:fld>
            <a:endParaRPr lang="de-DE" altLang="de-DE"/>
          </a:p>
        </p:txBody>
      </p:sp>
    </p:spTree>
    <p:extLst>
      <p:ext uri="{BB962C8B-B14F-4D97-AF65-F5344CB8AC3E}">
        <p14:creationId xmlns:p14="http://schemas.microsoft.com/office/powerpoint/2010/main" val="28969539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72</a:t>
            </a:fld>
            <a:endParaRPr lang="de-DE" altLang="de-DE"/>
          </a:p>
        </p:txBody>
      </p:sp>
    </p:spTree>
    <p:extLst>
      <p:ext uri="{BB962C8B-B14F-4D97-AF65-F5344CB8AC3E}">
        <p14:creationId xmlns:p14="http://schemas.microsoft.com/office/powerpoint/2010/main" val="34663095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Der/die Lehrende stellt die Frage in die Klasse. Sie dient als Einstieg in die Thematik.</a:t>
            </a:r>
          </a:p>
          <a:p>
            <a:pPr marL="180125" indent="-180125">
              <a:buFont typeface="Arial" panose="020B0604020202020204" pitchFamily="34" charset="0"/>
              <a:buChar char="•"/>
            </a:pPr>
            <a:r>
              <a:rPr lang="de-DE" dirty="0"/>
              <a:t>Nachdem die Lernenden verschiedene Zahlen genannt haben, wird die nächste Folie mit der Statistik gezeigt.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73</a:t>
            </a:fld>
            <a:endParaRPr lang="de-DE" altLang="de-DE"/>
          </a:p>
        </p:txBody>
      </p:sp>
    </p:spTree>
    <p:extLst>
      <p:ext uri="{BB962C8B-B14F-4D97-AF65-F5344CB8AC3E}">
        <p14:creationId xmlns:p14="http://schemas.microsoft.com/office/powerpoint/2010/main" val="14115916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Zum Vergleichen zeigt der/die Lehrende diese Statistik. </a:t>
            </a:r>
          </a:p>
          <a:p>
            <a:pPr marL="660460" lvl="1" indent="-180125">
              <a:buFont typeface="Arial" panose="020B0604020202020204" pitchFamily="34" charset="0"/>
              <a:buChar char="•"/>
            </a:pPr>
            <a:r>
              <a:rPr lang="de-DE" dirty="0"/>
              <a:t>Wie häufig kaufst du dir ein neues Handy/Smartphone?</a:t>
            </a:r>
          </a:p>
          <a:p>
            <a:pPr marL="660460" lvl="1" indent="-180125">
              <a:buFont typeface="Arial" panose="020B0604020202020204" pitchFamily="34" charset="0"/>
              <a:buChar char="•"/>
            </a:pPr>
            <a:r>
              <a:rPr lang="de-DE" dirty="0"/>
              <a:t>Teilnehmer: 7171</a:t>
            </a:r>
          </a:p>
          <a:p>
            <a:r>
              <a:rPr lang="de-DE" b="1" dirty="0"/>
              <a:t>Quelle:</a:t>
            </a:r>
          </a:p>
          <a:p>
            <a:pPr marL="180125" indent="-180125" defTabSz="480334">
              <a:buFont typeface="Arial" panose="020B0604020202020204" pitchFamily="34" charset="0"/>
              <a:buChar char="•"/>
              <a:defRPr/>
            </a:pPr>
            <a:r>
              <a:rPr lang="de-DE" dirty="0"/>
              <a:t>Chip.de (2013), Umfrage: Wie häufig kaufst du dir ein neues Handy/Smartphone?, Online: http://forum.chip.de/umfragen/haeufig-kauft-euch-neues-handy-smartphone-1759641.html, Zugriff: 02.2017</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74</a:t>
            </a:fld>
            <a:endParaRPr lang="de-DE" altLang="de-DE"/>
          </a:p>
        </p:txBody>
      </p:sp>
    </p:spTree>
    <p:extLst>
      <p:ext uri="{BB962C8B-B14F-4D97-AF65-F5344CB8AC3E}">
        <p14:creationId xmlns:p14="http://schemas.microsoft.com/office/powerpoint/2010/main" val="30197185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4014" y="4860924"/>
            <a:ext cx="5875675" cy="4605338"/>
          </a:xfrm>
        </p:spPr>
        <p:txBody>
          <a:bodyPr/>
          <a:lstStyle/>
          <a:p>
            <a:pPr marL="180125" indent="-180125">
              <a:buFont typeface="Arial" panose="020B0604020202020204" pitchFamily="34" charset="0"/>
              <a:buChar char="•"/>
            </a:pPr>
            <a:r>
              <a:rPr lang="de-DE" dirty="0"/>
              <a:t>Diese Folie zeigt ein Beispiel einer erfolgreichen Marketingstrategie: anhand bestimmter Suggestivbegriffe wie „angeblich“, „anscheinend“ wird Neugier auf Produkt bei den </a:t>
            </a:r>
            <a:r>
              <a:rPr lang="de-DE" dirty="0" err="1"/>
              <a:t>KonsumentInnen</a:t>
            </a:r>
            <a:r>
              <a:rPr lang="de-DE" dirty="0"/>
              <a:t> stimuliert und Kaufinteresse geweckt</a:t>
            </a:r>
          </a:p>
          <a:p>
            <a:pPr marL="180125" indent="-180125" defTabSz="480334">
              <a:buFont typeface="Arial" panose="020B0604020202020204" pitchFamily="34" charset="0"/>
              <a:buChar char="•"/>
              <a:defRPr/>
            </a:pPr>
            <a:r>
              <a:rPr lang="de-DE" dirty="0"/>
              <a:t>Das Arbeitsblatt 1 – Text des Blogs wird ausgegeben (identisch mit Folie)</a:t>
            </a:r>
          </a:p>
          <a:p>
            <a:pPr marL="180125" indent="-180125" defTabSz="480334">
              <a:buFont typeface="Arial" panose="020B0604020202020204" pitchFamily="34" charset="0"/>
              <a:buChar char="•"/>
              <a:defRPr/>
            </a:pPr>
            <a:r>
              <a:rPr lang="de-DE" dirty="0"/>
              <a:t>Der/die Lehrende stellt die Frage in die Klasse</a:t>
            </a:r>
          </a:p>
          <a:p>
            <a:pPr marL="180125" indent="-180125">
              <a:buFont typeface="Arial" panose="020B0604020202020204" pitchFamily="34" charset="0"/>
              <a:buChar char="•"/>
            </a:pPr>
            <a:r>
              <a:rPr lang="de-DE" sz="1300" dirty="0"/>
              <a:t>Der/die Lehrende fasst die Ergebnisse im Tafelbild zusammen.</a:t>
            </a:r>
          </a:p>
          <a:p>
            <a:pPr marL="180125" indent="-180125">
              <a:buFont typeface="Arial" panose="020B0604020202020204" pitchFamily="34" charset="0"/>
              <a:buChar char="•"/>
            </a:pPr>
            <a:r>
              <a:rPr lang="de-DE" dirty="0"/>
              <a:t>Ziel ist die Diskussion des eigenen Verhaltens vor dem Hintergrund der Strategie, dass Konsumenten gezielt beeinflusst werden sollen, ein neues Smartphone zu kaufen.</a:t>
            </a:r>
          </a:p>
          <a:p>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75</a:t>
            </a:fld>
            <a:endParaRPr lang="de-DE" altLang="de-DE"/>
          </a:p>
        </p:txBody>
      </p:sp>
    </p:spTree>
    <p:extLst>
      <p:ext uri="{BB962C8B-B14F-4D97-AF65-F5344CB8AC3E}">
        <p14:creationId xmlns:p14="http://schemas.microsoft.com/office/powerpoint/2010/main" val="31602870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4014" y="4860924"/>
            <a:ext cx="5875675" cy="4605338"/>
          </a:xfrm>
        </p:spPr>
        <p:txBody>
          <a:bodyPr/>
          <a:lstStyle/>
          <a:p>
            <a:pPr marL="180125" indent="-180125">
              <a:buFont typeface="Arial" panose="020B0604020202020204" pitchFamily="34" charset="0"/>
              <a:buChar char="•"/>
            </a:pPr>
            <a:r>
              <a:rPr lang="de-DE" dirty="0"/>
              <a:t>Diese Folie zeigt ein Beispiel einer erfolgreichen Marketingstrategie: anhand bestimmter Suggestivbegriffe wie „angeblich“, „anscheinend“ wird Neugier auf Produkt bei den </a:t>
            </a:r>
            <a:r>
              <a:rPr lang="de-DE" dirty="0" err="1"/>
              <a:t>KonsumentInnen</a:t>
            </a:r>
            <a:r>
              <a:rPr lang="de-DE" dirty="0"/>
              <a:t> stimuliert und Kaufinteresse geweckt</a:t>
            </a:r>
          </a:p>
          <a:p>
            <a:pPr marL="180125" indent="-180125" defTabSz="480334">
              <a:buFont typeface="Arial" panose="020B0604020202020204" pitchFamily="34" charset="0"/>
              <a:buChar char="•"/>
              <a:defRPr/>
            </a:pPr>
            <a:r>
              <a:rPr lang="de-DE" dirty="0"/>
              <a:t>Das Arbeitsblatt 1 – Text des Blogs wird ausgegeben (identisch mit Folie)</a:t>
            </a:r>
          </a:p>
          <a:p>
            <a:pPr marL="180125" indent="-180125" defTabSz="480334">
              <a:buFont typeface="Arial" panose="020B0604020202020204" pitchFamily="34" charset="0"/>
              <a:buChar char="•"/>
              <a:defRPr/>
            </a:pPr>
            <a:r>
              <a:rPr lang="de-DE" dirty="0"/>
              <a:t>Der/die Lehrende stellt die Frage in die Klasse</a:t>
            </a:r>
          </a:p>
          <a:p>
            <a:pPr marL="180125" indent="-180125">
              <a:buFont typeface="Arial" panose="020B0604020202020204" pitchFamily="34" charset="0"/>
              <a:buChar char="•"/>
            </a:pPr>
            <a:r>
              <a:rPr lang="de-DE" sz="1300" dirty="0"/>
              <a:t>Der/die Lehrende fasst die Ergebnisse im Tafelbild zusammen.</a:t>
            </a:r>
          </a:p>
          <a:p>
            <a:pPr marL="180125" indent="-180125">
              <a:buFont typeface="Arial" panose="020B0604020202020204" pitchFamily="34" charset="0"/>
              <a:buChar char="•"/>
            </a:pPr>
            <a:r>
              <a:rPr lang="de-DE" dirty="0"/>
              <a:t>Ziel ist die Diskussion des eigenen Verhaltens vor </a:t>
            </a:r>
            <a:r>
              <a:rPr lang="de-DE"/>
              <a:t>dem Hintergrund </a:t>
            </a:r>
            <a:r>
              <a:rPr lang="de-DE" dirty="0"/>
              <a:t>der Strategie, dass Konsumenten gezielt beeinflusst werden sollen, ein neues Smartphone zu kaufen.</a:t>
            </a:r>
          </a:p>
          <a:p>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76</a:t>
            </a:fld>
            <a:endParaRPr lang="de-DE" altLang="de-DE"/>
          </a:p>
        </p:txBody>
      </p:sp>
    </p:spTree>
    <p:extLst>
      <p:ext uri="{BB962C8B-B14F-4D97-AF65-F5344CB8AC3E}">
        <p14:creationId xmlns:p14="http://schemas.microsoft.com/office/powerpoint/2010/main" val="29324655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Der/die Lehrende verteilt Arbeitsblatt 2 - Definitionen an die Lernenden. </a:t>
            </a:r>
          </a:p>
          <a:p>
            <a:pPr marL="180125" indent="-180125">
              <a:buFont typeface="Arial" panose="020B0604020202020204" pitchFamily="34" charset="0"/>
              <a:buChar char="•"/>
            </a:pPr>
            <a:r>
              <a:rPr lang="de-DE" dirty="0"/>
              <a:t>Die Lernenden bilden 4 Gruppen</a:t>
            </a:r>
          </a:p>
          <a:p>
            <a:pPr marL="180125" indent="-180125">
              <a:buFont typeface="Arial" panose="020B0604020202020204" pitchFamily="34" charset="0"/>
              <a:buChar char="•"/>
            </a:pPr>
            <a:r>
              <a:rPr lang="de-DE" dirty="0"/>
              <a:t>Jede Gruppe erhält ein Arbeitsblatt 3a, 3b, 3c oder 3d (Bilder von Drucker, Laptop, Waschmaschine und Smartphone)</a:t>
            </a:r>
          </a:p>
          <a:p>
            <a:pPr marL="180125" indent="-180125">
              <a:buFont typeface="Arial" panose="020B0604020202020204" pitchFamily="34" charset="0"/>
              <a:buChar char="•"/>
            </a:pPr>
            <a:r>
              <a:rPr lang="de-DE" dirty="0"/>
              <a:t>Jede Gruppe wählt einen Sprecher</a:t>
            </a:r>
          </a:p>
          <a:p>
            <a:pPr marL="180125" indent="-180125">
              <a:buFont typeface="Arial" panose="020B0604020202020204" pitchFamily="34" charset="0"/>
              <a:buChar char="•"/>
            </a:pPr>
            <a:r>
              <a:rPr lang="de-DE" dirty="0"/>
              <a:t>Die Gruppen überlegen sich und diskutieren anhand ihrer Beispiele Obsoleszenz, die auf ihr Beispiel zutrifft</a:t>
            </a:r>
          </a:p>
          <a:p>
            <a:pPr marL="180125" indent="-180125">
              <a:buFont typeface="Arial" panose="020B0604020202020204" pitchFamily="34" charset="0"/>
              <a:buChar char="•"/>
            </a:pPr>
            <a:r>
              <a:rPr lang="de-DE" dirty="0"/>
              <a:t>Die möglichen Ursachen werden notiert.</a:t>
            </a:r>
          </a:p>
          <a:p>
            <a:pPr marL="180125" indent="-180125">
              <a:buFont typeface="Arial" panose="020B0604020202020204" pitchFamily="34" charset="0"/>
              <a:buChar char="•"/>
            </a:pPr>
            <a:r>
              <a:rPr lang="de-DE" dirty="0"/>
              <a:t>Anschließend tragen die Gruppen die Ergebnisse nacheinander vor.</a:t>
            </a:r>
          </a:p>
          <a:p>
            <a:pPr marL="180125" indent="-180125">
              <a:buFont typeface="Arial" panose="020B0604020202020204" pitchFamily="34" charset="0"/>
              <a:buChar char="•"/>
            </a:pPr>
            <a:r>
              <a:rPr lang="de-DE" dirty="0"/>
              <a:t>Der Lehrende notiert die wichtigsten Aussagen im Tafelbild</a:t>
            </a:r>
          </a:p>
          <a:p>
            <a:pPr marL="180125" indent="-180125">
              <a:buFont typeface="Arial" panose="020B0604020202020204" pitchFamily="34" charset="0"/>
              <a:buChar char="•"/>
            </a:pPr>
            <a:r>
              <a:rPr lang="de-DE" dirty="0"/>
              <a:t>Abschließend erfolgt eine Diskussion der Ergebnisse</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77</a:t>
            </a:fld>
            <a:endParaRPr lang="de-DE" altLang="de-DE"/>
          </a:p>
        </p:txBody>
      </p:sp>
    </p:spTree>
    <p:extLst>
      <p:ext uri="{BB962C8B-B14F-4D97-AF65-F5344CB8AC3E}">
        <p14:creationId xmlns:p14="http://schemas.microsoft.com/office/powerpoint/2010/main" val="25103513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 Folie zeigt Beispielantworten zu den Ursachen von Obsoleszenz  für die Bearbeitung der Arbeitsblätter im Modul 1b für die/den Lehrende/n</a:t>
            </a:r>
          </a:p>
          <a:p>
            <a:pPr marL="660460" lvl="1" indent="-180125">
              <a:buFont typeface="Arial" panose="020B0604020202020204" pitchFamily="34" charset="0"/>
              <a:buChar char="•"/>
            </a:pPr>
            <a:r>
              <a:rPr lang="de-DE" dirty="0">
                <a:ea typeface="MS PGothic" pitchFamily="34" charset="-128"/>
              </a:rPr>
              <a:t>AB 2 – Definitionen</a:t>
            </a:r>
          </a:p>
          <a:p>
            <a:pPr marL="660460" lvl="1" indent="-180125">
              <a:buFont typeface="Arial" panose="020B0604020202020204" pitchFamily="34" charset="0"/>
              <a:buChar char="•"/>
            </a:pPr>
            <a:r>
              <a:rPr lang="de-DE" dirty="0">
                <a:ea typeface="MS PGothic" pitchFamily="34" charset="-128"/>
              </a:rPr>
              <a:t>AB 3a-3b / Drucker / Smartphone / Waschmaschine und </a:t>
            </a:r>
            <a:r>
              <a:rPr lang="de-DE" dirty="0" err="1">
                <a:ea typeface="MS PGothic" pitchFamily="34" charset="-128"/>
              </a:rPr>
              <a:t>LaptopDie</a:t>
            </a:r>
            <a:r>
              <a:rPr lang="de-DE" dirty="0">
                <a:ea typeface="MS PGothic" pitchFamily="34" charset="-128"/>
              </a:rPr>
              <a:t> Antworten sind nur Beispiele zu den jeweiligen Kategorien. </a:t>
            </a:r>
          </a:p>
          <a:p>
            <a:pPr marL="180125" indent="-180125">
              <a:buFont typeface="Arial" panose="020B0604020202020204" pitchFamily="34" charset="0"/>
              <a:buChar char="•"/>
            </a:pPr>
            <a:r>
              <a:rPr lang="de-DE" dirty="0"/>
              <a:t>Es gibt zahlreiche weitere Ursachen, die von den Lernenden zusammengestellt werden können.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78</a:t>
            </a:fld>
            <a:endParaRPr lang="de-DE" altLang="de-DE"/>
          </a:p>
        </p:txBody>
      </p:sp>
    </p:spTree>
    <p:extLst>
      <p:ext uri="{BB962C8B-B14F-4D97-AF65-F5344CB8AC3E}">
        <p14:creationId xmlns:p14="http://schemas.microsoft.com/office/powerpoint/2010/main" val="41270086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79</a:t>
            </a:fld>
            <a:endParaRPr lang="de-DE" altLang="de-DE"/>
          </a:p>
        </p:txBody>
      </p:sp>
    </p:spTree>
    <p:extLst>
      <p:ext uri="{BB962C8B-B14F-4D97-AF65-F5344CB8AC3E}">
        <p14:creationId xmlns:p14="http://schemas.microsoft.com/office/powerpoint/2010/main" val="314687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50141" y="5089880"/>
            <a:ext cx="6080907" cy="4822252"/>
          </a:xfrm>
        </p:spPr>
        <p:txBody>
          <a:bodyPr/>
          <a:lstStyle/>
          <a:p>
            <a:pPr marL="180125" indent="-180125">
              <a:buFont typeface="Arial" panose="020B0604020202020204" pitchFamily="34" charset="0"/>
              <a:buChar char="•"/>
            </a:pPr>
            <a:r>
              <a:rPr lang="de-DE" dirty="0"/>
              <a:t>Die Folie zeigt das BilRess-Netzwerkteam.</a:t>
            </a:r>
          </a:p>
          <a:p>
            <a:pPr marL="180125" indent="-180125">
              <a:buFont typeface="Arial" panose="020B0604020202020204" pitchFamily="34" charset="0"/>
              <a:buChar char="•"/>
            </a:pPr>
            <a:r>
              <a:rPr lang="de-DE" dirty="0"/>
              <a:t>Obere Reihe: Dr. Michael Scharp, Angelika Wilhelm-</a:t>
            </a:r>
            <a:r>
              <a:rPr lang="de-DE" dirty="0" err="1"/>
              <a:t>Rechmann</a:t>
            </a:r>
            <a:r>
              <a:rPr lang="de-DE" dirty="0"/>
              <a:t> (</a:t>
            </a:r>
            <a:r>
              <a:rPr lang="de-DE" dirty="0" err="1"/>
              <a:t>PhD</a:t>
            </a:r>
            <a:r>
              <a:rPr lang="de-DE" dirty="0"/>
              <a:t>) und Stefan </a:t>
            </a:r>
            <a:r>
              <a:rPr lang="de-DE" dirty="0" err="1"/>
              <a:t>Kunterding</a:t>
            </a:r>
            <a:r>
              <a:rPr lang="de-DE" dirty="0"/>
              <a:t> </a:t>
            </a:r>
          </a:p>
          <a:p>
            <a:pPr marL="180125" indent="-180125" defTabSz="480334">
              <a:buFont typeface="Arial" panose="020B0604020202020204" pitchFamily="34" charset="0"/>
              <a:buChar char="•"/>
              <a:defRPr/>
            </a:pPr>
            <a:r>
              <a:rPr lang="de-DE" dirty="0"/>
              <a:t>Untere Reihe: Holger </a:t>
            </a:r>
            <a:r>
              <a:rPr lang="de-DE" dirty="0" err="1"/>
              <a:t>Rohn</a:t>
            </a:r>
            <a:r>
              <a:rPr lang="de-DE" dirty="0"/>
              <a:t> </a:t>
            </a:r>
            <a:r>
              <a:rPr lang="de-DE" dirty="0" err="1"/>
              <a:t>undJaya</a:t>
            </a:r>
            <a:r>
              <a:rPr lang="de-DE" dirty="0"/>
              <a:t> </a:t>
            </a:r>
            <a:r>
              <a:rPr lang="de-DE" dirty="0" err="1"/>
              <a:t>Bowry</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a:t>
            </a:fld>
            <a:endParaRPr lang="de-DE" altLang="de-DE"/>
          </a:p>
        </p:txBody>
      </p:sp>
    </p:spTree>
    <p:extLst>
      <p:ext uri="{BB962C8B-B14F-4D97-AF65-F5344CB8AC3E}">
        <p14:creationId xmlns:p14="http://schemas.microsoft.com/office/powerpoint/2010/main" val="156555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768350"/>
            <a:ext cx="4737100" cy="3552825"/>
          </a:xfrm>
        </p:spPr>
      </p:sp>
      <p:sp>
        <p:nvSpPr>
          <p:cNvPr id="3" name="Notizenplatzhalter 2"/>
          <p:cNvSpPr>
            <a:spLocks noGrp="1"/>
          </p:cNvSpPr>
          <p:nvPr>
            <p:ph type="body" idx="1"/>
          </p:nvPr>
        </p:nvSpPr>
        <p:spPr>
          <a:xfrm>
            <a:off x="325961" y="4341046"/>
            <a:ext cx="6506669" cy="5380805"/>
          </a:xfrm>
        </p:spPr>
        <p:txBody>
          <a:bodyPr/>
          <a:lstStyle/>
          <a:p>
            <a:pPr marL="180125" indent="-180125">
              <a:spcBef>
                <a:spcPts val="0"/>
              </a:spcBef>
              <a:buFont typeface="Arial" panose="020B0604020202020204" pitchFamily="34" charset="0"/>
              <a:buChar char="•"/>
            </a:pPr>
            <a:r>
              <a:rPr lang="de-DE" dirty="0"/>
              <a:t>In der Einstiegsphase des Moduls 2 knüpft man an die Ergebnisse des ersten Moduls an. Als Einstieg (Modul 2a) sollen die Lernenden in Partnerarbeit anhand von Statistiken, die als Material vorliegen (Arbeitsblatt 4: Statistiken), den zeitlichen Verlauf der Nutzungsdauer von Geräten analysieren. </a:t>
            </a:r>
          </a:p>
          <a:p>
            <a:pPr marL="180125" indent="-180125">
              <a:spcBef>
                <a:spcPts val="0"/>
              </a:spcBef>
              <a:buFont typeface="Arial" panose="020B0604020202020204" pitchFamily="34" charset="0"/>
              <a:buChar char="•"/>
            </a:pPr>
            <a:r>
              <a:rPr lang="de-DE" dirty="0"/>
              <a:t>Der/die Lehrende verteilt Arbeitsblatt 4: Statistiken und stellt die Fragen in die Klasse.</a:t>
            </a:r>
          </a:p>
          <a:p>
            <a:pPr marL="180125" indent="-180125">
              <a:spcBef>
                <a:spcPts val="0"/>
              </a:spcBef>
              <a:buFont typeface="Arial" panose="020B0604020202020204" pitchFamily="34" charset="0"/>
              <a:buChar char="•"/>
            </a:pPr>
            <a:r>
              <a:rPr lang="de-DE" dirty="0"/>
              <a:t>Das „Arbeitsblatt 4 - Statistiken“ enthält verschiedene Abbildungen:</a:t>
            </a:r>
          </a:p>
          <a:p>
            <a:pPr marL="180125" indent="-180125">
              <a:spcBef>
                <a:spcPts val="0"/>
              </a:spcBef>
              <a:buFont typeface="Arial" panose="020B0604020202020204" pitchFamily="34" charset="0"/>
              <a:buChar char="•"/>
            </a:pPr>
            <a:r>
              <a:rPr lang="de-DE" dirty="0"/>
              <a:t>Abbildung: Anteil ausgetauschter Haushaltsgeräte: </a:t>
            </a:r>
          </a:p>
          <a:p>
            <a:pPr marL="660460" lvl="1" indent="-180125">
              <a:spcBef>
                <a:spcPts val="0"/>
              </a:spcBef>
              <a:buFont typeface="Arial" panose="020B0604020202020204" pitchFamily="34" charset="0"/>
              <a:buChar char="•"/>
            </a:pPr>
            <a:r>
              <a:rPr lang="de-DE" dirty="0">
                <a:ea typeface="MS PGothic" pitchFamily="34" charset="-128"/>
              </a:rPr>
              <a:t>Die Abbildung zeigt, dass der Anteil an den Gesamtkäufen der Geräte, die noch funktionsfähig waren, und dennoch ersetzt wurden, im Jahr 2012/2013 30,5 % beträgt</a:t>
            </a:r>
          </a:p>
          <a:p>
            <a:pPr marL="660460" lvl="1" indent="-180125">
              <a:spcBef>
                <a:spcPts val="0"/>
              </a:spcBef>
              <a:buFont typeface="Arial" panose="020B0604020202020204" pitchFamily="34" charset="0"/>
              <a:buChar char="•"/>
            </a:pPr>
            <a:r>
              <a:rPr lang="de-DE" dirty="0">
                <a:ea typeface="MS PGothic" pitchFamily="34" charset="-128"/>
              </a:rPr>
              <a:t>Ein Drittel der Geräte, die gekauft wurden, werden angeschafft, obwohl das vorherige Gerät noch funktionsfähig ist.</a:t>
            </a:r>
          </a:p>
          <a:p>
            <a:pPr marL="660460" lvl="1" indent="-180125">
              <a:spcBef>
                <a:spcPts val="0"/>
              </a:spcBef>
              <a:buFont typeface="Arial" panose="020B0604020202020204" pitchFamily="34" charset="0"/>
              <a:buChar char="•"/>
            </a:pPr>
            <a:r>
              <a:rPr lang="de-DE" dirty="0">
                <a:ea typeface="MS PGothic" pitchFamily="34" charset="-128"/>
              </a:rPr>
              <a:t>Trend steigend, Hinweis auf Psychologische Obsoleszenz</a:t>
            </a:r>
          </a:p>
          <a:p>
            <a:pPr marL="180125" indent="-180125">
              <a:spcBef>
                <a:spcPts val="0"/>
              </a:spcBef>
              <a:buFont typeface="Arial" panose="020B0604020202020204" pitchFamily="34" charset="0"/>
              <a:buChar char="•"/>
            </a:pPr>
            <a:r>
              <a:rPr lang="de-DE" dirty="0"/>
              <a:t>Abbildung „Nutzungsdauer von ersetzten, defekten Fernsehgeräten“</a:t>
            </a:r>
          </a:p>
          <a:p>
            <a:pPr marL="660460" lvl="1" indent="-180125">
              <a:spcBef>
                <a:spcPts val="0"/>
              </a:spcBef>
              <a:buFont typeface="Arial" panose="020B0604020202020204" pitchFamily="34" charset="0"/>
              <a:buChar char="•"/>
            </a:pPr>
            <a:r>
              <a:rPr lang="de-DE" dirty="0">
                <a:ea typeface="MS PGothic" pitchFamily="34" charset="-128"/>
              </a:rPr>
              <a:t>Die Abbildung zeigt, dass Flachbildschirme eine geringere Lebensdauer als Röhrenfernseher haben </a:t>
            </a:r>
          </a:p>
          <a:p>
            <a:pPr marL="660460" lvl="1" indent="-180125">
              <a:spcBef>
                <a:spcPts val="0"/>
              </a:spcBef>
              <a:buFont typeface="Arial" panose="020B0604020202020204" pitchFamily="34" charset="0"/>
              <a:buChar char="•"/>
            </a:pPr>
            <a:r>
              <a:rPr lang="de-DE" dirty="0">
                <a:ea typeface="MS PGothic" pitchFamily="34" charset="-128"/>
              </a:rPr>
              <a:t>Das ist ein Hinweis auf werkstoffliche Obsoleszenz. </a:t>
            </a:r>
          </a:p>
          <a:p>
            <a:pPr marL="660460" lvl="1" indent="-180125">
              <a:spcBef>
                <a:spcPts val="0"/>
              </a:spcBef>
              <a:buFont typeface="Arial" panose="020B0604020202020204" pitchFamily="34" charset="0"/>
              <a:buChar char="•"/>
            </a:pPr>
            <a:r>
              <a:rPr lang="de-DE" dirty="0">
                <a:ea typeface="MS PGothic" pitchFamily="34" charset="-128"/>
              </a:rPr>
              <a:t>Der Trend geht hin zu geringerer Lebensdauer.</a:t>
            </a:r>
          </a:p>
          <a:p>
            <a:pPr marL="180125" indent="-180125">
              <a:spcBef>
                <a:spcPts val="0"/>
              </a:spcBef>
              <a:buFont typeface="Arial" panose="020B0604020202020204" pitchFamily="34" charset="0"/>
              <a:buChar char="•"/>
            </a:pPr>
            <a:r>
              <a:rPr lang="de-DE" dirty="0"/>
              <a:t>Abbildung „Nutzungsdauer von ersetzten, defekten Fernsehgeräten“</a:t>
            </a:r>
          </a:p>
          <a:p>
            <a:pPr marL="660460" lvl="1" indent="-180125">
              <a:spcBef>
                <a:spcPts val="0"/>
              </a:spcBef>
              <a:buFont typeface="Arial" panose="020B0604020202020204" pitchFamily="34" charset="0"/>
              <a:buChar char="•"/>
            </a:pPr>
            <a:r>
              <a:rPr lang="de-DE" dirty="0">
                <a:ea typeface="MS PGothic" pitchFamily="34" charset="-128"/>
              </a:rPr>
              <a:t>Die Abbildung zeigt, dass Flachbildschirme eine geringere Nutzungsdauer von ca. 4-6 Jahren haben als Röhrenfernseher mit über 10 Jahren</a:t>
            </a:r>
          </a:p>
          <a:p>
            <a:pPr marL="660460" lvl="1" indent="-180125">
              <a:spcBef>
                <a:spcPts val="0"/>
              </a:spcBef>
              <a:buFont typeface="Arial" panose="020B0604020202020204" pitchFamily="34" charset="0"/>
              <a:buChar char="•"/>
            </a:pPr>
            <a:r>
              <a:rPr lang="de-DE" dirty="0">
                <a:ea typeface="MS PGothic" pitchFamily="34" charset="-128"/>
              </a:rPr>
              <a:t>Flachbildschirme werden also viel häufiger ersetzt, auch wenn sie noch funktionieren, als Röhrenfernseher </a:t>
            </a:r>
          </a:p>
          <a:p>
            <a:pPr marL="180125" indent="-180125">
              <a:spcBef>
                <a:spcPts val="0"/>
              </a:spcBef>
              <a:buFont typeface="Arial" panose="020B0604020202020204" pitchFamily="34" charset="0"/>
              <a:buChar char="•"/>
            </a:pPr>
            <a:r>
              <a:rPr lang="de-DE" dirty="0"/>
              <a:t>Das ist ein Hinweis auf psychologische Obsoleszenz</a:t>
            </a:r>
          </a:p>
          <a:p>
            <a:pPr marL="180125" indent="-180125">
              <a:spcBef>
                <a:spcPts val="0"/>
              </a:spcBef>
              <a:buFont typeface="Arial" panose="020B0604020202020204" pitchFamily="34" charset="0"/>
              <a:buChar char="•"/>
            </a:pPr>
            <a:r>
              <a:rPr lang="de-DE" dirty="0"/>
              <a:t>Hinweis: Alternativ können auch die nachfolgenden Folien mit den </a:t>
            </a:r>
            <a:r>
              <a:rPr lang="de-DE" dirty="0" err="1"/>
              <a:t>Obsoleszenzgründen</a:t>
            </a:r>
            <a:r>
              <a:rPr lang="de-DE" dirty="0"/>
              <a:t>  diskutiert werden</a:t>
            </a:r>
          </a:p>
          <a:p>
            <a:pPr marL="660460" lvl="1" indent="-180125">
              <a:spcBef>
                <a:spcPts val="0"/>
              </a:spcBef>
              <a:buFont typeface="Arial" panose="020B0604020202020204" pitchFamily="34" charset="0"/>
              <a:buChar char="•"/>
            </a:pPr>
            <a:r>
              <a:rPr lang="de-DE" dirty="0" err="1"/>
              <a:t>Obsoleszenzformen</a:t>
            </a:r>
            <a:r>
              <a:rPr lang="de-DE" dirty="0"/>
              <a:t>: Geräte &amp; Austauschgrund</a:t>
            </a:r>
          </a:p>
          <a:p>
            <a:pPr marL="660460" lvl="1" indent="-180125">
              <a:spcBef>
                <a:spcPts val="0"/>
              </a:spcBef>
              <a:buFont typeface="Arial" panose="020B0604020202020204" pitchFamily="34" charset="0"/>
              <a:buChar char="•"/>
            </a:pPr>
            <a:r>
              <a:rPr lang="de-DE" dirty="0" err="1"/>
              <a:t>Obsoleszenzformen</a:t>
            </a:r>
            <a:r>
              <a:rPr lang="de-DE" dirty="0"/>
              <a:t>: Flachbildschirme Austauschgrund – Gerät defekt</a:t>
            </a:r>
          </a:p>
          <a:p>
            <a:pPr marL="660460" lvl="1" indent="-180125">
              <a:spcBef>
                <a:spcPts val="0"/>
              </a:spcBef>
              <a:buFont typeface="Arial" panose="020B0604020202020204" pitchFamily="34" charset="0"/>
              <a:buChar char="•"/>
            </a:pPr>
            <a:r>
              <a:rPr lang="de-DE" dirty="0" err="1"/>
              <a:t>Obsoleszenzformen</a:t>
            </a:r>
            <a:r>
              <a:rPr lang="de-DE" dirty="0"/>
              <a:t>: Flachbildschirme Austauschgrund – neues Gerät </a:t>
            </a:r>
            <a:endParaRPr lang="de-DE" dirty="0">
              <a:ea typeface="MS PGothic" pitchFamily="34" charset="-128"/>
            </a:endParaRPr>
          </a:p>
          <a:p>
            <a:pPr marL="180125" indent="-180125">
              <a:spcBef>
                <a:spcPts val="0"/>
              </a:spcBef>
              <a:buFont typeface="Arial" panose="020B0604020202020204" pitchFamily="34" charset="0"/>
              <a:buChar char="•"/>
            </a:pPr>
            <a:r>
              <a:rPr lang="de-DE" dirty="0"/>
              <a:t>Im Klassengespräch werden die Fragen beantwortet. An der Tafel werden Kernaussagen gesammelt.</a:t>
            </a:r>
          </a:p>
          <a:p>
            <a:pPr marL="180125" indent="-180125" defTabSz="480334">
              <a:spcBef>
                <a:spcPts val="0"/>
              </a:spcBef>
              <a:buFont typeface="Arial" panose="020B0604020202020204" pitchFamily="34" charset="0"/>
              <a:buChar char="•"/>
              <a:defRPr/>
            </a:pPr>
            <a:r>
              <a:rPr lang="de-DE" dirty="0"/>
              <a:t>Im Klassengespräch sollen die Lernenden die Grafiken mit möglichen Formen der Obsoleszenz verknüpfen (15 Minuten).</a:t>
            </a:r>
            <a:endParaRPr lang="de-DE" u="sng"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80</a:t>
            </a:fld>
            <a:endParaRPr lang="de-DE" altLang="de-DE"/>
          </a:p>
        </p:txBody>
      </p:sp>
    </p:spTree>
    <p:extLst>
      <p:ext uri="{BB962C8B-B14F-4D97-AF65-F5344CB8AC3E}">
        <p14:creationId xmlns:p14="http://schemas.microsoft.com/office/powerpoint/2010/main" val="29836838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Folien zeigt eine Grafik über die Anteile von ausgetauschten Geräten mit verschiedenen Austauschgründen.  </a:t>
            </a:r>
          </a:p>
          <a:p>
            <a:pPr marL="180954" indent="-180954">
              <a:buFont typeface="Arial" panose="020B0604020202020204" pitchFamily="34" charset="0"/>
              <a:buChar char="•"/>
            </a:pPr>
            <a:r>
              <a:rPr lang="de-DE" dirty="0"/>
              <a:t>Rund 70 % der neuen Geräte werden aufgrund eines Defektes des vorhandenen Gerätes angeschafft. </a:t>
            </a:r>
          </a:p>
          <a:p>
            <a:pPr marL="180954" indent="-180954">
              <a:buFont typeface="Arial" panose="020B0604020202020204" pitchFamily="34" charset="0"/>
              <a:buChar char="•"/>
            </a:pPr>
            <a:r>
              <a:rPr lang="de-DE" dirty="0"/>
              <a:t>Die Studie ergab jedoch auch, dass der Anteil an Neukäufen bei voll funktionsfähigen Altgeräten bei einem Drittel liegt (UBA 2016a: 91). Trend steigend.</a:t>
            </a:r>
          </a:p>
          <a:p>
            <a:pPr marL="180954" indent="-180954">
              <a:buFont typeface="Arial" panose="020B0604020202020204" pitchFamily="34" charset="0"/>
              <a:buChar char="•"/>
            </a:pPr>
            <a:r>
              <a:rPr lang="de-DE" dirty="0"/>
              <a:t>Die Ursache für Obsoleszenz liegt demnach nicht nur auf Seiten der Hersteller. </a:t>
            </a:r>
          </a:p>
          <a:p>
            <a:pPr marL="180954" indent="-180954">
              <a:buFont typeface="Arial" panose="020B0604020202020204" pitchFamily="34" charset="0"/>
              <a:buChar char="•"/>
            </a:pPr>
            <a:r>
              <a:rPr lang="de-DE" dirty="0"/>
              <a:t>Genauso wichtig scheint die psychologische Obsoleszenz zu sein. </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81</a:t>
            </a:fld>
            <a:endParaRPr lang="de-DE" altLang="de-DE"/>
          </a:p>
        </p:txBody>
      </p:sp>
    </p:spTree>
    <p:extLst>
      <p:ext uri="{BB962C8B-B14F-4D97-AF65-F5344CB8AC3E}">
        <p14:creationId xmlns:p14="http://schemas.microsoft.com/office/powerpoint/2010/main" val="42141413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Grafik über </a:t>
            </a:r>
            <a:r>
              <a:rPr lang="de-DE" spc="-5" dirty="0">
                <a:ea typeface="Droid Sans Fallback"/>
                <a:cs typeface="Times New Roman" panose="02020603050405020304" pitchFamily="18" charset="0"/>
              </a:rPr>
              <a:t>die durchschnittliche Erst-Nutzungsdauer der ersetzten Fernsehgeräte mit dem Hauptaustauschgrund „Das alte Gerät ging kaputt</a:t>
            </a:r>
            <a:r>
              <a:rPr lang="de-DE" dirty="0"/>
              <a:t>.  </a:t>
            </a:r>
          </a:p>
          <a:p>
            <a:pPr marL="180954" indent="-180954">
              <a:buFont typeface="Arial" panose="020B0604020202020204" pitchFamily="34" charset="0"/>
              <a:buChar char="•"/>
            </a:pPr>
            <a:r>
              <a:rPr lang="de-DE" dirty="0"/>
              <a:t>Röhrenfernseher wurden durchschnittlich 12 Jahre lang genutzt, bevor das Gerät defekt war. </a:t>
            </a:r>
          </a:p>
          <a:p>
            <a:pPr marL="180954" indent="-180954">
              <a:buFont typeface="Arial" panose="020B0604020202020204" pitchFamily="34" charset="0"/>
              <a:buChar char="•"/>
            </a:pPr>
            <a:r>
              <a:rPr lang="de-DE" dirty="0"/>
              <a:t>War das </a:t>
            </a:r>
            <a:r>
              <a:rPr lang="de-DE" dirty="0" err="1"/>
              <a:t>Altgerät</a:t>
            </a:r>
            <a:r>
              <a:rPr lang="de-DE" dirty="0"/>
              <a:t> ein Flachbildschirm, wird dieser bereits nach 5-6 Jahren (= Erstnutzungsdauer) aufgrund eines Defekts durch ein neues Gerät ersetzt, also sehr viel früher als Röhrenfernseher.</a:t>
            </a:r>
          </a:p>
          <a:p>
            <a:pPr marL="180954" indent="-180954">
              <a:buFont typeface="Arial" panose="020B0604020202020204" pitchFamily="34" charset="0"/>
              <a:buChar char="•"/>
            </a:pPr>
            <a:r>
              <a:rPr lang="de-DE" dirty="0"/>
              <a:t>Daraus lässt sich schlussfolgern, dass moderne Geräte (Flachbildschirme) früher einen Defekt aufweisen als alte (Röhre)</a:t>
            </a:r>
          </a:p>
          <a:p>
            <a:pPr marL="180954" indent="-180954" defTabSz="480334">
              <a:buFont typeface="Arial" panose="020B0604020202020204" pitchFamily="34" charset="0"/>
              <a:buChar char="•"/>
              <a:defRPr/>
            </a:pPr>
            <a:r>
              <a:rPr lang="de-DE" dirty="0"/>
              <a:t>Der Trend geht hin zu geringerer Lebensdauer, d.h. eine werkstoffliche Obsoleszenz.</a:t>
            </a:r>
          </a:p>
          <a:p>
            <a:pPr marL="180954" indent="-180954" defTabSz="480334">
              <a:buFont typeface="Arial" panose="020B0604020202020204" pitchFamily="34" charset="0"/>
              <a:buChar char="•"/>
              <a:defRP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82</a:t>
            </a:fld>
            <a:endParaRPr lang="de-DE" altLang="de-DE"/>
          </a:p>
        </p:txBody>
      </p:sp>
    </p:spTree>
    <p:extLst>
      <p:ext uri="{BB962C8B-B14F-4D97-AF65-F5344CB8AC3E}">
        <p14:creationId xmlns:p14="http://schemas.microsoft.com/office/powerpoint/2010/main" val="14633064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defTabSz="480334">
              <a:buFont typeface="Arial" panose="020B0604020202020204" pitchFamily="34" charset="0"/>
              <a:buChar char="•"/>
              <a:defRPr/>
            </a:pPr>
            <a:r>
              <a:rPr lang="de-DE" dirty="0"/>
              <a:t>Die Folie zeigt eine Grafik über </a:t>
            </a:r>
            <a:r>
              <a:rPr lang="de-DE" spc="-5" dirty="0">
                <a:ea typeface="Droid Sans Fallback"/>
                <a:cs typeface="Times New Roman" panose="02020603050405020304" pitchFamily="18" charset="0"/>
              </a:rPr>
              <a:t>zeigt die durchschnittliche Erst-Nutzungsdauer der ersetzten Fernsehgeräte mit dem Hauptaustauschgrund „Das alte Gerät funktioniert zwar noch, ich (wir) wollten aber ein besseres Gerät“</a:t>
            </a:r>
            <a:r>
              <a:rPr lang="de-DE" dirty="0"/>
              <a:t>.  </a:t>
            </a:r>
          </a:p>
          <a:p>
            <a:pPr marL="180954" indent="-180954">
              <a:buFont typeface="Arial" panose="020B0604020202020204" pitchFamily="34" charset="0"/>
              <a:buChar char="•"/>
            </a:pPr>
            <a:r>
              <a:rPr lang="de-DE" dirty="0"/>
              <a:t>Die UBA-Studie ergab gleichzeitig, dass Flachbildschirme auch nach 5-6 Jahren ausgetauscht werden, also viel häufiger ersetzt, auch wenn sie noch funktionieren, als Röhrenfernseher.</a:t>
            </a:r>
          </a:p>
          <a:p>
            <a:pPr marL="180954" indent="-180954">
              <a:buFont typeface="Arial" panose="020B0604020202020204" pitchFamily="34" charset="0"/>
              <a:buChar char="•"/>
            </a:pPr>
            <a:r>
              <a:rPr lang="de-DE" dirty="0"/>
              <a:t>Dies ist ein Hinweis auf psychologische Obsoleszenz.</a:t>
            </a:r>
          </a:p>
          <a:p>
            <a:pPr marL="180954" indent="-180954">
              <a:buFont typeface="Arial" panose="020B0604020202020204" pitchFamily="34" charset="0"/>
              <a:buChar char="•"/>
            </a:pPr>
            <a:endParaRPr lang="de-DE" dirty="0"/>
          </a:p>
          <a:p>
            <a:pPr defTabSz="480334">
              <a:defRPr/>
            </a:pPr>
            <a:r>
              <a:rPr lang="de-DE" b="1" dirty="0"/>
              <a:t>Quellen:  </a:t>
            </a:r>
          </a:p>
          <a:p>
            <a:pPr marL="180125" indent="-180125" defTabSz="48033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83</a:t>
            </a:fld>
            <a:endParaRPr lang="de-DE" altLang="de-DE"/>
          </a:p>
        </p:txBody>
      </p:sp>
    </p:spTree>
    <p:extLst>
      <p:ext uri="{BB962C8B-B14F-4D97-AF65-F5344CB8AC3E}">
        <p14:creationId xmlns:p14="http://schemas.microsoft.com/office/powerpoint/2010/main" val="42339058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Der/die Lehrende teilt die Arbeitsblätter aus</a:t>
            </a:r>
          </a:p>
          <a:p>
            <a:pPr marL="660460" lvl="1" indent="-180125">
              <a:buFont typeface="Arial" panose="020B0604020202020204" pitchFamily="34" charset="0"/>
              <a:buChar char="•"/>
            </a:pPr>
            <a:r>
              <a:rPr lang="de-DE" dirty="0"/>
              <a:t>Arbeitsblatt 5a – Elektroschrott und Obsoleszenz</a:t>
            </a:r>
            <a:endParaRPr lang="de-DE" dirty="0">
              <a:ea typeface="MS PGothic" pitchFamily="34" charset="-128"/>
            </a:endParaRPr>
          </a:p>
          <a:p>
            <a:pPr marL="660460" lvl="1" indent="-180125">
              <a:buFont typeface="Arial" panose="020B0604020202020204" pitchFamily="34" charset="0"/>
              <a:buChar char="•"/>
            </a:pPr>
            <a:r>
              <a:rPr lang="de-DE" dirty="0"/>
              <a:t>Arbeitsblatt 5a – Metalle in Elektrogeräten</a:t>
            </a:r>
            <a:endParaRPr lang="de-DE" dirty="0">
              <a:ea typeface="MS PGothic" pitchFamily="34" charset="-128"/>
            </a:endParaRPr>
          </a:p>
          <a:p>
            <a:pPr marL="660460" lvl="1" indent="-180125">
              <a:buFont typeface="Arial" panose="020B0604020202020204" pitchFamily="34" charset="0"/>
              <a:buChar char="•"/>
            </a:pPr>
            <a:r>
              <a:rPr lang="de-DE" dirty="0"/>
              <a:t>Arbeitsblatt 5a – Rückgewinnung</a:t>
            </a:r>
          </a:p>
          <a:p>
            <a:pPr marL="180125" indent="-180125">
              <a:buFont typeface="Arial" panose="020B0604020202020204" pitchFamily="34" charset="0"/>
              <a:buChar char="•"/>
            </a:pPr>
            <a:r>
              <a:rPr lang="de-DE" dirty="0"/>
              <a:t>Alternativ können die nachfolgenden Folien genommen und diskutiert werden.</a:t>
            </a:r>
          </a:p>
          <a:p>
            <a:pPr marL="180125" indent="-180125">
              <a:buFont typeface="Arial" panose="020B0604020202020204" pitchFamily="34" charset="0"/>
              <a:buChar char="•"/>
            </a:pPr>
            <a:r>
              <a:rPr lang="de-DE" dirty="0"/>
              <a:t>In Gruppenarbeit werden die Materialien 5a, 5b und 5c ausgewertet</a:t>
            </a:r>
          </a:p>
          <a:p>
            <a:pPr marL="180125" indent="-180125">
              <a:buFont typeface="Arial" panose="020B0604020202020204" pitchFamily="34" charset="0"/>
              <a:buChar char="•"/>
            </a:pPr>
            <a:r>
              <a:rPr lang="de-DE" dirty="0"/>
              <a:t>In einer gemeinsamen Diskussionsrunde werden die Erkenntnisse zu den Fragen zusammengetragen. </a:t>
            </a:r>
          </a:p>
          <a:p>
            <a:pPr marL="180125" indent="-180125">
              <a:buFont typeface="Arial" panose="020B0604020202020204" pitchFamily="34" charset="0"/>
              <a:buChar char="•"/>
            </a:pPr>
            <a:r>
              <a:rPr lang="de-DE" dirty="0"/>
              <a:t>An der Tafel werden zu den Fragen die Antworten gesammelt. </a:t>
            </a:r>
          </a:p>
          <a:p>
            <a:endParaRPr lang="de-DE" u="sng"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84</a:t>
            </a:fld>
            <a:endParaRPr lang="de-DE" altLang="de-DE"/>
          </a:p>
        </p:txBody>
      </p:sp>
    </p:spTree>
    <p:extLst>
      <p:ext uri="{BB962C8B-B14F-4D97-AF65-F5344CB8AC3E}">
        <p14:creationId xmlns:p14="http://schemas.microsoft.com/office/powerpoint/2010/main" val="7711247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80125" indent="-180125" defTabSz="480334">
              <a:buFont typeface="Arial" panose="020B0604020202020204" pitchFamily="34" charset="0"/>
              <a:buChar char="•"/>
              <a:defRPr/>
            </a:pPr>
            <a:r>
              <a:rPr lang="de-DE" dirty="0"/>
              <a:t>Die Folie zeigt die Zusammensetzung von Elektroschrott.  </a:t>
            </a:r>
          </a:p>
          <a:p>
            <a:pPr marL="180954" indent="-180954">
              <a:buFont typeface="Arial" panose="020B0604020202020204" pitchFamily="34" charset="0"/>
              <a:buChar char="•"/>
            </a:pPr>
            <a:r>
              <a:rPr lang="de-DE" dirty="0"/>
              <a:t>Werden defekte oder ausgediente Geräte ausgetauscht, aber nicht ordnungsgemäß dem Recyclingsystem zugeführt wird, geht die Möglichkeit der Wiederverwertung wertvoller Ressourcen verloren.</a:t>
            </a:r>
          </a:p>
          <a:p>
            <a:pPr marL="180954" indent="-180954">
              <a:buFont typeface="Arial" panose="020B0604020202020204" pitchFamily="34" charset="0"/>
              <a:buChar char="•"/>
            </a:pPr>
            <a:r>
              <a:rPr lang="de-DE" dirty="0"/>
              <a:t>2013 betrug die Menge der in den Verkehr gebrachten Elektrogeräte ca. 1,6 Mio. t. 0,73 Mio. t wurden zurückgenommen, davon stammten 0,62 Mio. t aus privaten Haushalten. </a:t>
            </a:r>
          </a:p>
          <a:p>
            <a:pPr marL="180954" indent="-180954">
              <a:buFont typeface="Arial" panose="020B0604020202020204" pitchFamily="34" charset="0"/>
              <a:buChar char="•"/>
            </a:pPr>
            <a:r>
              <a:rPr lang="de-DE" dirty="0"/>
              <a:t>Damit beträgt die Rücknahmequote bei Elektroaltgeräten 42,2 % (UBA 2016b:44). </a:t>
            </a:r>
          </a:p>
          <a:p>
            <a:pPr marL="180954" indent="-180954">
              <a:buFont typeface="Arial" panose="020B0604020202020204" pitchFamily="34" charset="0"/>
              <a:buChar char="•"/>
            </a:pPr>
            <a:r>
              <a:rPr lang="de-DE" dirty="0"/>
              <a:t>Die geforderte Rücknahmequote nach </a:t>
            </a:r>
            <a:r>
              <a:rPr lang="de-DE" dirty="0" err="1"/>
              <a:t>ElektroG</a:t>
            </a:r>
            <a:r>
              <a:rPr lang="de-DE" dirty="0"/>
              <a:t> von 45 % wird damit nicht erreicht.</a:t>
            </a:r>
          </a:p>
          <a:p>
            <a:pPr marL="180954" indent="-180954" defTabSz="480334">
              <a:buFont typeface="Arial" panose="020B0604020202020204" pitchFamily="34" charset="0"/>
              <a:buChar char="•"/>
              <a:defRPr/>
            </a:pPr>
            <a:r>
              <a:rPr lang="de-DE" dirty="0"/>
              <a:t>Elektroschrott in Deutschland enthält zu über einem Drittel Eisen-Metall. Ca. ein Fünftel des Schrotts sind Nichteisen-Metalle und Kunststoffe. Elektronik macht 4 % aus (</a:t>
            </a:r>
            <a:r>
              <a:rPr lang="de-DE" dirty="0" err="1"/>
              <a:t>Statista</a:t>
            </a:r>
            <a:r>
              <a:rPr lang="de-DE" dirty="0"/>
              <a:t> 2016).</a:t>
            </a:r>
          </a:p>
          <a:p>
            <a:pPr marL="180954" indent="-180954" defTabSz="480334">
              <a:buFont typeface="Arial" panose="020B0604020202020204" pitchFamily="34" charset="0"/>
              <a:buChar char="•"/>
              <a:defRPr/>
            </a:pPr>
            <a:r>
              <a:rPr lang="de-DE" dirty="0"/>
              <a:t>Durch schnellen Austausch von Geräten und ohne Recycling gehen diese Ressourcen verloren</a:t>
            </a:r>
          </a:p>
          <a:p>
            <a:pPr marL="180954" indent="-180954" defTabSz="480334">
              <a:buFont typeface="Arial" panose="020B0604020202020204" pitchFamily="34" charset="0"/>
              <a:buChar char="•"/>
              <a:defRPr/>
            </a:pPr>
            <a:endParaRPr lang="de-DE" dirty="0"/>
          </a:p>
          <a:p>
            <a:r>
              <a:rPr lang="de-DE" b="1" dirty="0"/>
              <a:t>Quellen: </a:t>
            </a:r>
          </a:p>
          <a:p>
            <a:pPr marL="180125" indent="-180125">
              <a:buFont typeface="Arial" panose="020B0604020202020204" pitchFamily="34" charset="0"/>
              <a:buChar char="•"/>
            </a:pPr>
            <a:r>
              <a:rPr lang="de-DE" dirty="0" err="1"/>
              <a:t>Statista</a:t>
            </a:r>
            <a:r>
              <a:rPr lang="de-DE" dirty="0"/>
              <a:t> (2016), Materialien im Elektroschrott in Deutschland, Online: </a:t>
            </a:r>
            <a:r>
              <a:rPr lang="de-DE" u="sng" dirty="0">
                <a:hlinkClick r:id="rId3"/>
              </a:rPr>
              <a:t>https://de.statista.com/statistik/daten/studie/169232/umfrage/materialien-im-elektronikschrott-in-deutschland/</a:t>
            </a:r>
            <a:r>
              <a:rPr lang="de-DE" dirty="0"/>
              <a:t>, Zugriff: 11.2016</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85</a:t>
            </a:fld>
            <a:endParaRPr lang="de-DE" altLang="de-DE"/>
          </a:p>
        </p:txBody>
      </p:sp>
    </p:spTree>
    <p:extLst>
      <p:ext uri="{BB962C8B-B14F-4D97-AF65-F5344CB8AC3E}">
        <p14:creationId xmlns:p14="http://schemas.microsoft.com/office/powerpoint/2010/main" val="1424720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860924"/>
            <a:ext cx="5680076" cy="4860926"/>
          </a:xfrm>
        </p:spPr>
        <p:txBody>
          <a:bodyPr>
            <a:noAutofit/>
          </a:bodyPr>
          <a:lstStyle/>
          <a:p>
            <a:pPr marL="180125" indent="-180125" defTabSz="480334">
              <a:buFont typeface="Arial" panose="020B0604020202020204" pitchFamily="34" charset="0"/>
              <a:buChar char="•"/>
              <a:defRPr/>
            </a:pPr>
            <a:r>
              <a:rPr lang="de-DE" dirty="0"/>
              <a:t>Die Folie zeigt eine Übersicht der Sachbilanzergebnisse für die Produktegruppen Flachbildschirme, Notebooks, Smartphones und LED-Leuchtmittel (private Haushalte Deutschland).  </a:t>
            </a:r>
          </a:p>
          <a:p>
            <a:pPr marL="180954" indent="-180954">
              <a:buFont typeface="Arial" panose="020B0604020202020204" pitchFamily="34" charset="0"/>
              <a:buChar char="•"/>
            </a:pPr>
            <a:r>
              <a:rPr lang="de-DE" dirty="0"/>
              <a:t>Einen mengenmäßig kleinen Anteil im Elektronikschrott haben Elektronikbauteile. Aber in diesen Komponenten stecken wertvolle Rohstoffe.  </a:t>
            </a:r>
          </a:p>
          <a:p>
            <a:pPr marL="180954" indent="-180954" defTabSz="482544">
              <a:buFont typeface="Arial" panose="020B0604020202020204" pitchFamily="34" charset="0"/>
              <a:buChar char="•"/>
              <a:defRPr/>
            </a:pPr>
            <a:r>
              <a:rPr lang="de-DE" dirty="0"/>
              <a:t>Edelmetalle wie Gold, Silber und Palladium, sowie Seltene Erden, wie Neodym und Praseodym, sind für die Elektronikindustrie von großer Bedeutung und vor dem Hintergrund von potenziellen Ressourcenengpässen besonders relevant (UBA 2016:57). Neben einer Vielzahl von Metallen in Elektronikbauteilen, bestehen elektrische Geräte zu einem Großteil aus verschiedenen Kunststoffen, die wiederum aus Erdöl hergestellt werden.</a:t>
            </a:r>
          </a:p>
          <a:p>
            <a:pPr marL="180954" indent="-180954" defTabSz="482544">
              <a:buFont typeface="Arial" panose="020B0604020202020204" pitchFamily="34" charset="0"/>
              <a:buChar char="•"/>
              <a:defRPr/>
            </a:pPr>
            <a:r>
              <a:rPr lang="de-DE" dirty="0"/>
              <a:t>Eine Untersuchung im Jahr 2013 zeigte zwar, dass die Verwertungsquote von Elektrogeräten mit 95,2 – 98 %) und Recyclingquoten mit 77,8 – 94,3 % in Deutschland sehr hoch sind (BMUB 2013), bei vielen Rohstoffen sind jedoch Recyclingverluste zu verzeichnen.</a:t>
            </a:r>
          </a:p>
          <a:p>
            <a:pPr defTabSz="482544">
              <a:defRPr/>
            </a:pPr>
            <a:r>
              <a:rPr lang="de-DE" b="1" dirty="0"/>
              <a:t>Quellen: </a:t>
            </a:r>
          </a:p>
          <a:p>
            <a:pPr marL="180125" indent="-180125" defTabSz="482544">
              <a:buFont typeface="Arial" panose="020B0604020202020204" pitchFamily="34" charset="0"/>
              <a:buChar char="•"/>
              <a:defRPr/>
            </a:pPr>
            <a:r>
              <a:rPr lang="de-DE" dirty="0"/>
              <a:t>BMUB (2013), Daten 2013 zu Elektro- und Elektronikaltgeräten in Deutschland, Online: </a:t>
            </a:r>
            <a:r>
              <a:rPr lang="de-DE" u="sng" dirty="0">
                <a:hlinkClick r:id="rId3"/>
              </a:rPr>
              <a:t>http://www.bmub.bund.de/fileadmin/Daten_BMU/Download_PDF/Abfallwirtschaft/elektronikgeraete_daten_2013_bf.pdf</a:t>
            </a:r>
            <a:r>
              <a:rPr lang="de-DE" dirty="0"/>
              <a:t>, Zugriff 11.2016</a:t>
            </a:r>
          </a:p>
          <a:p>
            <a:pPr marL="180125" indent="-180125" defTabSz="482544">
              <a:buFont typeface="Arial" panose="020B0604020202020204" pitchFamily="34" charset="0"/>
              <a:buChar char="•"/>
              <a:defRPr/>
            </a:pPr>
            <a:r>
              <a:rPr lang="de-DE" dirty="0"/>
              <a:t>Buchert (2012) LANUV-Fachbericht 38, Recycling kritischer Rohstoffe aus Elektronik-Altgeräten, Öko-Institut e.V. im Auftrag des Landesamt für Natur, Umwelt und Verbraucherschutz Nordrhein-Westfalen.</a:t>
            </a:r>
          </a:p>
          <a:p>
            <a:pPr marL="180125" indent="-180125" defTabSz="482544">
              <a:buFont typeface="Arial" panose="020B0604020202020204" pitchFamily="34" charset="0"/>
              <a:buChar char="•"/>
              <a:defRPr/>
            </a:pPr>
            <a:r>
              <a:rPr lang="de-DE" dirty="0"/>
              <a:t>UBA (2016)a, Texte 11/2016, Einfluss der Nutzungsdauer von Produkten auf ihre Umweltwirkung: Schaffung einer Informationsgrundlage und Entwicklung von Strategien gegen „Obsoleszenz“</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86</a:t>
            </a:fld>
            <a:endParaRPr lang="de-DE" altLang="de-DE"/>
          </a:p>
        </p:txBody>
      </p:sp>
    </p:spTree>
    <p:extLst>
      <p:ext uri="{BB962C8B-B14F-4D97-AF65-F5344CB8AC3E}">
        <p14:creationId xmlns:p14="http://schemas.microsoft.com/office/powerpoint/2010/main" val="84719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marL="180125" indent="-180125" defTabSz="480334">
              <a:buFont typeface="Arial" panose="020B0604020202020204" pitchFamily="34" charset="0"/>
              <a:buChar char="•"/>
              <a:defRPr/>
            </a:pPr>
            <a:r>
              <a:rPr lang="de-DE" b="0" u="none" dirty="0"/>
              <a:t>Die Folie zeigt eine </a:t>
            </a:r>
            <a:r>
              <a:rPr lang="de-DE" sz="1300" dirty="0"/>
              <a:t>Übersicht über </a:t>
            </a:r>
            <a:r>
              <a:rPr lang="de-DE" u="none" dirty="0"/>
              <a:t>Gehalt, Verluste und die Rückgewinnung von wichtigen Rohstoffen am Beispiel von Notebooks</a:t>
            </a:r>
            <a:r>
              <a:rPr lang="de-DE" sz="1300" dirty="0"/>
              <a:t>. </a:t>
            </a:r>
            <a:r>
              <a:rPr lang="de-DE" b="0" u="none" baseline="0" dirty="0"/>
              <a:t> </a:t>
            </a:r>
            <a:endParaRPr lang="de-DE" u="none" dirty="0"/>
          </a:p>
          <a:p>
            <a:pPr marL="180125" indent="-180125">
              <a:buFont typeface="Arial" panose="020B0604020202020204" pitchFamily="34" charset="0"/>
              <a:buChar char="•"/>
            </a:pPr>
            <a:r>
              <a:rPr lang="de-DE" sz="1300" dirty="0"/>
              <a:t>Notebooks enthalten wichtige Rohstoffe wie Neodym, Silber, Gold, und Platin</a:t>
            </a:r>
          </a:p>
          <a:p>
            <a:pPr marL="180125" indent="-180125">
              <a:buFont typeface="Arial" panose="020B0604020202020204" pitchFamily="34" charset="0"/>
              <a:buChar char="•"/>
            </a:pPr>
            <a:r>
              <a:rPr lang="de-DE" sz="1300" dirty="0"/>
              <a:t>Viele Metalle (z.B. </a:t>
            </a:r>
            <a:r>
              <a:rPr lang="de-DE" sz="1300" dirty="0" err="1"/>
              <a:t>Nd</a:t>
            </a:r>
            <a:r>
              <a:rPr lang="de-DE" sz="1300" dirty="0"/>
              <a:t>, </a:t>
            </a:r>
            <a:r>
              <a:rPr lang="de-DE" sz="1300" dirty="0" err="1"/>
              <a:t>Pr</a:t>
            </a:r>
            <a:r>
              <a:rPr lang="de-DE" sz="1300" dirty="0"/>
              <a:t>, In) können nicht wieder gewonnen werden, einige Metalle (z.B. </a:t>
            </a:r>
            <a:r>
              <a:rPr lang="de-DE" sz="1300" dirty="0" err="1"/>
              <a:t>Ag</a:t>
            </a:r>
            <a:r>
              <a:rPr lang="de-DE" sz="1300" dirty="0"/>
              <a:t>, Au) können nur zu einem kleinen Anteil wieder gewonnen werden</a:t>
            </a:r>
          </a:p>
          <a:p>
            <a:pPr marL="180954" indent="-180954">
              <a:buFont typeface="Arial" panose="020B0604020202020204" pitchFamily="34" charset="0"/>
              <a:buChar char="•"/>
            </a:pPr>
            <a:r>
              <a:rPr lang="de-DE" dirty="0"/>
              <a:t>Problematisch werden laut Umweltbundesamt die hohen Verluste beim Recycling angesehen: </a:t>
            </a:r>
          </a:p>
          <a:p>
            <a:r>
              <a:rPr lang="de-DE" dirty="0"/>
              <a:t>„Nach dem gegenwärtigen Stand der Recyclingtechnik in Deutschland gehen die in den Elektronikgeräten enthaltenen kritischen Rohstoffe zum größten Teil verloren. […] Diese müssen dann bei der Neuherstellung der Elektro- und Elektronikgeräte wieder primär abgebaut werden, was mit höheren ökologischen und sozialen Kosten verbunden ist als die mögliche Sekundärgewinnung derselben Mineralien.“ (UBA 2016a:59)</a:t>
            </a:r>
          </a:p>
          <a:p>
            <a:pPr marL="180125" indent="-180125" defTabSz="480334">
              <a:buFont typeface="Arial" panose="020B0604020202020204" pitchFamily="34" charset="0"/>
              <a:buChar char="•"/>
              <a:defRPr/>
            </a:pPr>
            <a:r>
              <a:rPr lang="de-DE" sz="1300" dirty="0"/>
              <a:t>Durch schnellen Austausch von Geräten und ohne Recycling gehen diese Ressourcen verloren</a:t>
            </a:r>
          </a:p>
          <a:p>
            <a:pPr marL="180125" indent="-180125" defTabSz="480334">
              <a:buFont typeface="Arial" panose="020B0604020202020204" pitchFamily="34" charset="0"/>
              <a:buChar char="•"/>
              <a:defRPr/>
            </a:pPr>
            <a:endParaRPr lang="de-DE" sz="1300" dirty="0"/>
          </a:p>
          <a:p>
            <a:r>
              <a:rPr lang="de-DE" b="1" dirty="0"/>
              <a:t>Quellen:</a:t>
            </a:r>
            <a:r>
              <a:rPr lang="de-DE" b="1" baseline="0" dirty="0"/>
              <a:t> </a:t>
            </a:r>
          </a:p>
          <a:p>
            <a:pPr marL="180125" indent="-180125">
              <a:buFont typeface="Arial" panose="020B0604020202020204" pitchFamily="34" charset="0"/>
              <a:buChar char="•"/>
            </a:pPr>
            <a:r>
              <a:rPr lang="de-DE" sz="1300" dirty="0"/>
              <a:t>Buchert (2012) LANUV-Fachbericht 38, Recycling kritischer Rohstoffe aus Elektronik-Altgeräten, Öko-Institut e.V. im Auftrag des Landesamt für Natur, Umwelt und Verbraucherschutz Nordrhein-Westfalen.</a:t>
            </a:r>
          </a:p>
          <a:p>
            <a:pPr marL="180125" indent="-180125">
              <a:buFont typeface="Arial" panose="020B0604020202020204" pitchFamily="34" charset="0"/>
              <a:buChar char="•"/>
            </a:pPr>
            <a:r>
              <a:rPr lang="de-DE" sz="1300" dirty="0"/>
              <a:t>UBA (2016)a, Texte 11/2016, Einfluss der Nutzungsdauer von Produkten auf ihre Umweltwirkung: Schaffung einer Informationsgrundlage und Entwicklung von Strategien gegen „Obsoleszenz“</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87</a:t>
            </a:fld>
            <a:endParaRPr lang="de-DE" altLang="de-DE"/>
          </a:p>
        </p:txBody>
      </p:sp>
    </p:spTree>
    <p:extLst>
      <p:ext uri="{BB962C8B-B14F-4D97-AF65-F5344CB8AC3E}">
        <p14:creationId xmlns:p14="http://schemas.microsoft.com/office/powerpoint/2010/main" val="4103808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88</a:t>
            </a:fld>
            <a:endParaRPr lang="de-DE" altLang="de-DE"/>
          </a:p>
        </p:txBody>
      </p:sp>
    </p:spTree>
    <p:extLst>
      <p:ext uri="{BB962C8B-B14F-4D97-AF65-F5344CB8AC3E}">
        <p14:creationId xmlns:p14="http://schemas.microsoft.com/office/powerpoint/2010/main" val="33980249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Der/die Lehrende stellt die Methode vor.</a:t>
            </a:r>
          </a:p>
          <a:p>
            <a:pPr marL="180125" indent="-180125" defTabSz="480334">
              <a:buFont typeface="Arial" panose="020B0604020202020204" pitchFamily="34" charset="0"/>
              <a:buChar char="•"/>
              <a:defRPr/>
            </a:pPr>
            <a:r>
              <a:rPr lang="de-DE" dirty="0"/>
              <a:t>Die Lernenden teilen Sie sich in 4 Gruppen auf und tragen Lösungen zur Vermeidung von Obsoleszenz an dem 4 Tischen zusammen</a:t>
            </a:r>
          </a:p>
          <a:p>
            <a:pPr marL="180125" indent="-180125" defTabSz="480334">
              <a:buFont typeface="Arial" panose="020B0604020202020204" pitchFamily="34" charset="0"/>
              <a:buChar char="•"/>
              <a:defRPr/>
            </a:pPr>
            <a:r>
              <a:rPr lang="de-DE" dirty="0"/>
              <a:t>Pro Tisch 7,5 Minuten, danach Wechsel zum nächsten Tisch.</a:t>
            </a:r>
          </a:p>
          <a:p>
            <a:pPr marL="180125" indent="-180125">
              <a:buFont typeface="Arial" panose="020B0604020202020204" pitchFamily="34" charset="0"/>
              <a:buChar char="•"/>
            </a:pPr>
            <a:r>
              <a:rPr lang="de-DE" dirty="0"/>
              <a:t>Die Lernenden bilden 4 Gruppen</a:t>
            </a:r>
          </a:p>
          <a:p>
            <a:pPr marL="180125" indent="-180125">
              <a:buFont typeface="Arial" panose="020B0604020202020204" pitchFamily="34" charset="0"/>
              <a:buChar char="•"/>
            </a:pPr>
            <a:r>
              <a:rPr lang="de-DE" dirty="0"/>
              <a:t>Auf jedem Tisch wird ein großes Blatt Papier (Flipchart) ausgelegt und mit einer Überschrift versehen (siehe Folie)</a:t>
            </a:r>
          </a:p>
          <a:p>
            <a:pPr marL="180125" indent="-180125">
              <a:buFont typeface="Arial" panose="020B0604020202020204" pitchFamily="34" charset="0"/>
              <a:buChar char="•"/>
            </a:pPr>
            <a:r>
              <a:rPr lang="de-DE" dirty="0"/>
              <a:t>Jede Gruppe wählt einen Sprecher – dieser bleibt am Tisch (er rotiert nicht)</a:t>
            </a:r>
          </a:p>
          <a:p>
            <a:pPr marL="180125" indent="-180125">
              <a:buFont typeface="Arial" panose="020B0604020202020204" pitchFamily="34" charset="0"/>
              <a:buChar char="•"/>
            </a:pPr>
            <a:r>
              <a:rPr lang="de-DE" dirty="0"/>
              <a:t>Übergang zur nächsten Folie</a:t>
            </a:r>
          </a:p>
          <a:p>
            <a:pPr marL="660460" lvl="1" indent="-180125">
              <a:buFont typeface="Arial" panose="020B0604020202020204" pitchFamily="34" charset="0"/>
              <a:buChar char="•"/>
            </a:pPr>
            <a:r>
              <a:rPr lang="de-DE" dirty="0">
                <a:ea typeface="MS PGothic" pitchFamily="34" charset="-128"/>
              </a:rPr>
              <a:t>Lesen Sie die Definitionen durch</a:t>
            </a:r>
          </a:p>
          <a:p>
            <a:pPr marL="660460" lvl="1" indent="-180125">
              <a:buFont typeface="Arial" panose="020B0604020202020204" pitchFamily="34" charset="0"/>
              <a:buChar char="•"/>
            </a:pPr>
            <a:r>
              <a:rPr lang="de-DE" dirty="0">
                <a:ea typeface="MS PGothic" pitchFamily="34" charset="-128"/>
              </a:rPr>
              <a:t>Aufgabe 1 - Was kann man aus ihrer Sicht gegen werkstoffliche, psychologische, funktionelle und ökonomische Obsoleszenz tun?</a:t>
            </a:r>
          </a:p>
          <a:p>
            <a:pPr marL="660460" lvl="1" indent="-180125">
              <a:buFont typeface="Arial" panose="020B0604020202020204" pitchFamily="34" charset="0"/>
              <a:buChar char="•"/>
            </a:pPr>
            <a:r>
              <a:rPr lang="de-DE" dirty="0">
                <a:ea typeface="MS PGothic" pitchFamily="34" charset="-128"/>
              </a:rPr>
              <a:t>Notieren Sie die Ergebnisse</a:t>
            </a:r>
          </a:p>
          <a:p>
            <a:pPr marL="660460" lvl="1" indent="-180125">
              <a:buFont typeface="Arial" panose="020B0604020202020204" pitchFamily="34" charset="0"/>
              <a:buChar char="•"/>
            </a:pPr>
            <a:r>
              <a:rPr lang="de-DE" dirty="0">
                <a:ea typeface="MS PGothic" pitchFamily="34" charset="-128"/>
              </a:rPr>
              <a:t>Rotieren Sie und bearbeiten Sie die nächste Frage wie auch die Gruppe zuvor erneut.</a:t>
            </a:r>
          </a:p>
          <a:p>
            <a:pPr marL="660460" lvl="1" indent="-180125">
              <a:buFont typeface="Arial" panose="020B0604020202020204" pitchFamily="34" charset="0"/>
              <a:buChar char="•"/>
            </a:pPr>
            <a:r>
              <a:rPr lang="de-DE" dirty="0">
                <a:ea typeface="MS PGothic" pitchFamily="34" charset="-128"/>
              </a:rPr>
              <a:t>Nächste Rotation.</a:t>
            </a:r>
          </a:p>
          <a:p>
            <a:pPr marL="660460" lvl="1" indent="-180125">
              <a:buFont typeface="Arial" panose="020B0604020202020204" pitchFamily="34" charset="0"/>
              <a:buChar char="•"/>
            </a:pPr>
            <a:r>
              <a:rPr lang="de-DE" dirty="0">
                <a:ea typeface="MS PGothic" pitchFamily="34" charset="-128"/>
              </a:rPr>
              <a:t>Nächste Rotation</a:t>
            </a:r>
          </a:p>
          <a:p>
            <a:pPr marL="660460" lvl="1" indent="-180125">
              <a:buFont typeface="Arial" panose="020B0604020202020204" pitchFamily="34" charset="0"/>
              <a:buChar char="•"/>
            </a:pPr>
            <a:r>
              <a:rPr lang="de-DE" dirty="0">
                <a:ea typeface="MS PGothic" pitchFamily="34" charset="-128"/>
              </a:rPr>
              <a:t>Vorstellung der Ergebnisse durch die Sprecher</a:t>
            </a:r>
          </a:p>
          <a:p>
            <a:pPr marL="660460" lvl="1" indent="-180125">
              <a:buFont typeface="Arial" panose="020B0604020202020204" pitchFamily="34" charset="0"/>
              <a:buChar char="•"/>
            </a:pPr>
            <a:r>
              <a:rPr lang="de-DE" dirty="0">
                <a:ea typeface="MS PGothic" pitchFamily="34" charset="-128"/>
              </a:rPr>
              <a:t>Klassengespräch</a:t>
            </a:r>
          </a:p>
          <a:p>
            <a:pPr marL="180125" indent="-180125">
              <a:buFont typeface="Arial" panose="020B0604020202020204" pitchFamily="34" charset="0"/>
              <a:buChar char="•"/>
            </a:pPr>
            <a:endParaRPr lang="de-DE" dirty="0"/>
          </a:p>
          <a:p>
            <a:endParaRPr lang="de-DE" u="sng"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89</a:t>
            </a:fld>
            <a:endParaRPr lang="de-DE" altLang="de-DE"/>
          </a:p>
        </p:txBody>
      </p:sp>
    </p:spTree>
    <p:extLst>
      <p:ext uri="{BB962C8B-B14F-4D97-AF65-F5344CB8AC3E}">
        <p14:creationId xmlns:p14="http://schemas.microsoft.com/office/powerpoint/2010/main" val="238707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Foliensatz II – Weiterbildung für Lehrende</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a:t>
            </a:fld>
            <a:endParaRPr lang="de-DE" altLang="de-DE"/>
          </a:p>
        </p:txBody>
      </p:sp>
    </p:spTree>
    <p:extLst>
      <p:ext uri="{BB962C8B-B14F-4D97-AF65-F5344CB8AC3E}">
        <p14:creationId xmlns:p14="http://schemas.microsoft.com/office/powerpoint/2010/main" val="34845886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lgn="just">
              <a:spcAft>
                <a:spcPts val="0"/>
              </a:spcAft>
              <a:buFont typeface="Arial" panose="020B0604020202020204" pitchFamily="34" charset="0"/>
              <a:buChar char="•"/>
              <a:defRPr/>
            </a:pPr>
            <a:r>
              <a:rPr lang="de-DE" dirty="0"/>
              <a:t>Die Lernenden lesen die Definitionen durch</a:t>
            </a:r>
          </a:p>
          <a:p>
            <a:pPr marL="180125" indent="-180125" algn="just">
              <a:spcAft>
                <a:spcPts val="0"/>
              </a:spcAft>
              <a:buFont typeface="Arial" panose="020B0604020202020204" pitchFamily="34" charset="0"/>
              <a:buChar char="•"/>
              <a:defRPr/>
            </a:pPr>
            <a:r>
              <a:rPr lang="de-DE" dirty="0"/>
              <a:t>Aufgabe 1 - Was kann man aus ihrer Sicht gegen werkstoffliche, psychologische, funktionelle und ökonomische Obsoleszenz tun?</a:t>
            </a:r>
          </a:p>
          <a:p>
            <a:pPr marL="660460" lvl="1" indent="-180125" algn="just">
              <a:spcAft>
                <a:spcPts val="0"/>
              </a:spcAft>
              <a:buFont typeface="Arial" panose="020B0604020202020204" pitchFamily="34" charset="0"/>
              <a:buChar char="•"/>
              <a:defRPr/>
            </a:pPr>
            <a:r>
              <a:rPr lang="de-DE" dirty="0"/>
              <a:t>Die erste Gruppe bearbeitet am jeweiligen Tisch die Aufgabe und notiert die  Ergebnisse</a:t>
            </a:r>
          </a:p>
          <a:p>
            <a:pPr marL="660460" lvl="1" indent="-180125" algn="just">
              <a:spcAft>
                <a:spcPts val="0"/>
              </a:spcAft>
              <a:buFont typeface="Arial" panose="020B0604020202020204" pitchFamily="34" charset="0"/>
              <a:buChar char="•"/>
              <a:defRPr/>
            </a:pPr>
            <a:r>
              <a:rPr lang="de-DE" dirty="0"/>
              <a:t>Dann rotierten die Gruppen und bearbeiten die nächste Frage wie auch die Gruppe zuvor erneut.</a:t>
            </a:r>
          </a:p>
          <a:p>
            <a:pPr marL="660460" lvl="1" indent="-180125" algn="just">
              <a:spcAft>
                <a:spcPts val="0"/>
              </a:spcAft>
              <a:buFont typeface="Arial" panose="020B0604020202020204" pitchFamily="34" charset="0"/>
              <a:buChar char="•"/>
              <a:defRPr/>
            </a:pPr>
            <a:r>
              <a:rPr lang="de-DE" dirty="0"/>
              <a:t>Nächste Rotation.</a:t>
            </a:r>
          </a:p>
          <a:p>
            <a:pPr marL="660460" lvl="1" indent="-180125" algn="just">
              <a:spcAft>
                <a:spcPts val="0"/>
              </a:spcAft>
              <a:buFont typeface="Arial" panose="020B0604020202020204" pitchFamily="34" charset="0"/>
              <a:buChar char="•"/>
              <a:defRPr/>
            </a:pPr>
            <a:r>
              <a:rPr lang="de-DE" dirty="0"/>
              <a:t>Nächste Rotation</a:t>
            </a:r>
          </a:p>
          <a:p>
            <a:pPr marL="660460" lvl="1" indent="-180125" algn="just">
              <a:spcAft>
                <a:spcPts val="0"/>
              </a:spcAft>
              <a:buFont typeface="Arial" panose="020B0604020202020204" pitchFamily="34" charset="0"/>
              <a:buChar char="•"/>
              <a:defRPr/>
            </a:pPr>
            <a:r>
              <a:rPr lang="de-DE" dirty="0"/>
              <a:t>Vorstellung der Ergebnisse durch die Sprecher</a:t>
            </a:r>
          </a:p>
          <a:p>
            <a:pPr marL="660460" lvl="1" indent="-180125" algn="just">
              <a:spcAft>
                <a:spcPts val="0"/>
              </a:spcAft>
              <a:buFont typeface="Arial" panose="020B0604020202020204" pitchFamily="34" charset="0"/>
              <a:buChar char="•"/>
              <a:defRPr/>
            </a:pPr>
            <a:r>
              <a:rPr lang="de-DE" dirty="0"/>
              <a:t>Klassengespräch</a:t>
            </a:r>
          </a:p>
          <a:p>
            <a:pPr algn="just">
              <a:spcAft>
                <a:spcPts val="634"/>
              </a:spcAft>
            </a:pPr>
            <a:endParaRPr lang="de-DE" dirty="0">
              <a:ea typeface="PT Sans" panose="020B0503020203020204" pitchFamily="34" charset="0"/>
            </a:endParaRPr>
          </a:p>
          <a:p>
            <a:pPr algn="just">
              <a:spcAft>
                <a:spcPts val="634"/>
              </a:spcAft>
            </a:pPr>
            <a:r>
              <a:rPr lang="de-DE" b="1" dirty="0">
                <a:ea typeface="PT Sans" panose="020B0503020203020204" pitchFamily="34" charset="0"/>
              </a:rPr>
              <a:t>Quellen:</a:t>
            </a:r>
          </a:p>
          <a:p>
            <a:pPr marL="180125" indent="-180125">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90</a:t>
            </a:fld>
            <a:endParaRPr lang="de-DE" altLang="de-DE"/>
          </a:p>
        </p:txBody>
      </p:sp>
    </p:spTree>
    <p:extLst>
      <p:ext uri="{BB962C8B-B14F-4D97-AF65-F5344CB8AC3E}">
        <p14:creationId xmlns:p14="http://schemas.microsoft.com/office/powerpoint/2010/main" val="11345462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Der/die Lehrende teilt AB 6 aus und stellt die Fragen in die Klasse.</a:t>
            </a:r>
          </a:p>
          <a:p>
            <a:pPr marL="180125" indent="-180125">
              <a:buFont typeface="Arial" panose="020B0604020202020204" pitchFamily="34" charset="0"/>
              <a:buChar char="•"/>
            </a:pPr>
            <a:r>
              <a:rPr lang="de-DE" dirty="0"/>
              <a:t>Oder: Die folgenden Folien (UBA Strategien) werden per </a:t>
            </a:r>
            <a:r>
              <a:rPr lang="de-DE" dirty="0" err="1"/>
              <a:t>Beamer</a:t>
            </a:r>
            <a:r>
              <a:rPr lang="de-DE" dirty="0"/>
              <a:t> gezeigt.</a:t>
            </a:r>
          </a:p>
          <a:p>
            <a:pPr marL="180125" indent="-180125">
              <a:buFont typeface="Arial" panose="020B0604020202020204" pitchFamily="34" charset="0"/>
              <a:buChar char="•"/>
            </a:pPr>
            <a:r>
              <a:rPr lang="de-DE" dirty="0"/>
              <a:t>Die Schüler/-innen sollen die Aufgabe 2 bearbeiten:</a:t>
            </a:r>
          </a:p>
          <a:p>
            <a:pPr marL="660460" lvl="1" indent="-180125">
              <a:buFont typeface="Arial" panose="020B0604020202020204" pitchFamily="34" charset="0"/>
              <a:buChar char="•"/>
            </a:pPr>
            <a:r>
              <a:rPr lang="de-DE" dirty="0">
                <a:ea typeface="MS PGothic" pitchFamily="34" charset="-128"/>
              </a:rPr>
              <a:t>Lesen des Arbeitsblattes 6 – Strategien gegen Obsoleszenz</a:t>
            </a:r>
          </a:p>
          <a:p>
            <a:pPr marL="660460" lvl="1" indent="-180125">
              <a:buFont typeface="Arial" panose="020B0604020202020204" pitchFamily="34" charset="0"/>
              <a:buChar char="•"/>
            </a:pPr>
            <a:r>
              <a:rPr lang="de-DE" dirty="0">
                <a:ea typeface="MS PGothic" pitchFamily="34" charset="-128"/>
              </a:rPr>
              <a:t>Vergleichen Sie die hier aufgeführte Strategien gegen Obsoleszenz mit Ihren eigenen Lösungsvorschlägen. </a:t>
            </a:r>
          </a:p>
          <a:p>
            <a:pPr marL="660460" lvl="1" indent="-180125">
              <a:buFont typeface="Arial" panose="020B0604020202020204" pitchFamily="34" charset="0"/>
              <a:buChar char="•"/>
            </a:pPr>
            <a:r>
              <a:rPr lang="de-DE" dirty="0">
                <a:ea typeface="MS PGothic" pitchFamily="34" charset="-128"/>
              </a:rPr>
              <a:t>Wo finden sich Ihre Vorschläge wieder? </a:t>
            </a:r>
          </a:p>
          <a:p>
            <a:pPr marL="180125" indent="-180125">
              <a:buFont typeface="Arial" panose="020B0604020202020204" pitchFamily="34" charset="0"/>
              <a:buChar char="•"/>
            </a:pPr>
            <a:r>
              <a:rPr lang="de-DE" dirty="0"/>
              <a:t>Abschließend werden die Vergleichsergebnisse im Klassengespräch zusammengefasst.</a:t>
            </a:r>
          </a:p>
          <a:p>
            <a:pPr marL="180125" indent="-180125">
              <a:buFont typeface="Arial" panose="020B0604020202020204" pitchFamily="34" charset="0"/>
              <a:buChar char="•"/>
            </a:pPr>
            <a:r>
              <a:rPr lang="de-DE" dirty="0"/>
              <a:t>Alternativ können auch die beiden nächsten Folien gezeigt werden.</a:t>
            </a:r>
          </a:p>
          <a:p>
            <a:pPr marL="180125" indent="-180125">
              <a:buFont typeface="Arial" panose="020B0604020202020204" pitchFamily="34" charset="0"/>
              <a:buChar char="•"/>
            </a:pPr>
            <a:endParaRPr lang="de-DE" dirty="0"/>
          </a:p>
          <a:p>
            <a:pPr algn="just">
              <a:spcAft>
                <a:spcPts val="634"/>
              </a:spcAft>
            </a:pPr>
            <a:r>
              <a:rPr lang="de-DE" b="1" dirty="0">
                <a:ea typeface="PT Sans" panose="020B0503020203020204" pitchFamily="34" charset="0"/>
              </a:rPr>
              <a:t>Quellen:</a:t>
            </a:r>
          </a:p>
          <a:p>
            <a:pPr marL="180125" indent="-180125">
              <a:buFont typeface="Arial" panose="020B0604020202020204" pitchFamily="34" charset="0"/>
              <a:buChar char="•"/>
            </a:pPr>
            <a:r>
              <a:rPr lang="de-DE" dirty="0" err="1"/>
              <a:t>Schridde</a:t>
            </a:r>
            <a:r>
              <a:rPr lang="de-DE" dirty="0"/>
              <a:t>, Kreiß (2013), Studie „Geplante Obsoleszenz (Entstehungsursachen, Konkrete Beispiele, </a:t>
            </a:r>
            <a:r>
              <a:rPr lang="de-DE" dirty="0" err="1"/>
              <a:t>Schadesfolgen</a:t>
            </a:r>
            <a:r>
              <a:rPr lang="de-DE" dirty="0"/>
              <a:t>, Handlungsprogramm), erstellt im Auftrag der Bundestagsfraktion Bündnis90/Die Grünen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91</a:t>
            </a:fld>
            <a:endParaRPr lang="de-DE" altLang="de-DE"/>
          </a:p>
        </p:txBody>
      </p:sp>
    </p:spTree>
    <p:extLst>
      <p:ext uri="{BB962C8B-B14F-4D97-AF65-F5344CB8AC3E}">
        <p14:creationId xmlns:p14="http://schemas.microsoft.com/office/powerpoint/2010/main" val="16677305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Diese Folie ist optional zum Arbeitsblatt 6: Handlungsoptionen falls dieses nicht ausgeteilt wird. </a:t>
            </a:r>
          </a:p>
          <a:p>
            <a:pPr marL="180125" indent="-180125">
              <a:buFont typeface="Arial" panose="020B0604020202020204" pitchFamily="34" charset="0"/>
              <a:buChar char="•"/>
            </a:pPr>
            <a:r>
              <a:rPr lang="de-DE" dirty="0"/>
              <a:t>Sie zeigt den ersten Satz von Handlungsoptionen auf Basis der Studie des UBA.</a:t>
            </a:r>
          </a:p>
          <a:p>
            <a:pPr marL="180125" indent="-180125">
              <a:buFont typeface="Arial" panose="020B0604020202020204" pitchFamily="34" charset="0"/>
              <a:buChar char="•"/>
            </a:pPr>
            <a:r>
              <a:rPr lang="de-DE" dirty="0"/>
              <a:t>Es kann ein Klassengespräch anhand folgender Frage geführt werden:</a:t>
            </a:r>
          </a:p>
          <a:p>
            <a:pPr marL="180125" indent="-180125">
              <a:buFont typeface="Arial" panose="020B0604020202020204" pitchFamily="34" charset="0"/>
              <a:buChar char="•"/>
            </a:pPr>
            <a:r>
              <a:rPr lang="de-DE" dirty="0"/>
              <a:t>Wie beurteilen Sie diese Lösungsvorschläge?</a:t>
            </a:r>
          </a:p>
          <a:p>
            <a:pPr marL="180125" indent="-180125">
              <a:buFont typeface="Arial" panose="020B0604020202020204" pitchFamily="34" charset="0"/>
              <a:buChar char="•"/>
            </a:pPr>
            <a:r>
              <a:rPr lang="de-DE" dirty="0"/>
              <a:t>Die Lernenden sollen hier ihre eigenen Ideen wiederfinden bzw. zuordnen </a:t>
            </a:r>
          </a:p>
          <a:p>
            <a:endParaRPr lang="de-DE" dirty="0"/>
          </a:p>
          <a:p>
            <a:r>
              <a:rPr lang="de-DE" b="1" dirty="0"/>
              <a:t>Quellen: </a:t>
            </a:r>
          </a:p>
          <a:p>
            <a:pPr marL="180125" indent="-180125">
              <a:buFont typeface="Arial" panose="020B0604020202020204" pitchFamily="34" charset="0"/>
              <a:buChar char="•"/>
            </a:pPr>
            <a:r>
              <a:rPr lang="de-DE" dirty="0"/>
              <a:t>Umweltbundesamt (2016): Einfluss der Nutzungsdauer von Produkten auf ihre Umweltwirkung: Schaffung einer Informationsgrundlage und Entwicklung von Strategien gegen „Obsoleszenz“, S.238, online: https://www.umweltbundesamt.de/sites/default/files/medien/378/publikationen/texte_11_2016_einfluss_der_nutzungsdauer_von_produkten_obsoleszenz.pdf (Zugriff 03.2017)</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92</a:t>
            </a:fld>
            <a:endParaRPr lang="de-DE" altLang="de-DE"/>
          </a:p>
        </p:txBody>
      </p:sp>
    </p:spTree>
    <p:extLst>
      <p:ext uri="{BB962C8B-B14F-4D97-AF65-F5344CB8AC3E}">
        <p14:creationId xmlns:p14="http://schemas.microsoft.com/office/powerpoint/2010/main" val="38634267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pPr>
            <a:r>
              <a:rPr lang="de-DE" dirty="0"/>
              <a:t>Diese Folie ist optional zum Arbeitsblatt 6 falls dieses nicht ausgeteilt wird. </a:t>
            </a:r>
          </a:p>
          <a:p>
            <a:pPr marL="180125" indent="-180125">
              <a:buFont typeface="Arial" panose="020B0604020202020204" pitchFamily="34" charset="0"/>
              <a:buChar char="•"/>
            </a:pPr>
            <a:r>
              <a:rPr lang="de-DE" dirty="0"/>
              <a:t>Sie zeigt den ersten Satz von Handlungsoptionen auf Basis der Studie des UBA.</a:t>
            </a:r>
          </a:p>
          <a:p>
            <a:pPr marL="180125" indent="-180125">
              <a:buFont typeface="Arial" panose="020B0604020202020204" pitchFamily="34" charset="0"/>
              <a:buChar char="•"/>
            </a:pPr>
            <a:r>
              <a:rPr lang="de-DE" dirty="0"/>
              <a:t>Es kann ein Klassengespräch anhand folgender Frage geführt werden:</a:t>
            </a:r>
          </a:p>
          <a:p>
            <a:pPr marL="180125" indent="-180125">
              <a:buFont typeface="Arial" panose="020B0604020202020204" pitchFamily="34" charset="0"/>
              <a:buChar char="•"/>
            </a:pPr>
            <a:r>
              <a:rPr lang="de-DE" dirty="0"/>
              <a:t>Wie beurteilen Sie diese Lösungsvorschläge?</a:t>
            </a:r>
          </a:p>
          <a:p>
            <a:pPr marL="180125" indent="-180125">
              <a:buFont typeface="Arial" panose="020B0604020202020204" pitchFamily="34" charset="0"/>
              <a:buChar char="•"/>
            </a:pPr>
            <a:r>
              <a:rPr lang="de-DE" dirty="0"/>
              <a:t>Die Lernenden sollen hier ihre eigenen Ideen wiederfinden bzw. zuordnen </a:t>
            </a:r>
          </a:p>
          <a:p>
            <a:endParaRPr lang="de-DE" u="sng" dirty="0"/>
          </a:p>
          <a:p>
            <a:r>
              <a:rPr lang="de-DE" b="1" dirty="0"/>
              <a:t>Quellen: </a:t>
            </a:r>
          </a:p>
          <a:p>
            <a:pPr marL="180125" indent="-180125">
              <a:buFont typeface="Arial" panose="020B0604020202020204" pitchFamily="34" charset="0"/>
              <a:buChar char="•"/>
            </a:pPr>
            <a:r>
              <a:rPr lang="de-DE" dirty="0"/>
              <a:t>Umweltbundesamt (2016): Einfluss der Nutzungsdauer von Produkten auf ihre Umweltwirkung: Schaffung einer Informationsgrundlage und Entwicklung von Strategien gegen „Obsoleszenz“, S.238, online: https://www.umweltbundesamt.de/sites/default/files/medien/378/publikationen/texte_11_2016_einfluss_der_nutzungsdauer_von_produkten_obsoleszenz.pdf (Zugriff 03.2017)</a:t>
            </a:r>
          </a:p>
          <a:p>
            <a:endParaRPr lang="de-DE" u="sng"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93</a:t>
            </a:fld>
            <a:endParaRPr lang="de-DE" altLang="de-DE"/>
          </a:p>
        </p:txBody>
      </p:sp>
    </p:spTree>
    <p:extLst>
      <p:ext uri="{BB962C8B-B14F-4D97-AF65-F5344CB8AC3E}">
        <p14:creationId xmlns:p14="http://schemas.microsoft.com/office/powerpoint/2010/main" val="21365071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125" indent="-180125">
              <a:buFont typeface="Arial" panose="020B0604020202020204" pitchFamily="34" charset="0"/>
              <a:buChar char="•"/>
              <a:defRPr/>
            </a:pPr>
            <a:r>
              <a:rPr lang="de-DE" altLang="de-DE" dirty="0">
                <a:solidFill>
                  <a:srgbClr val="000000"/>
                </a:solidFill>
              </a:rPr>
              <a:t>Abschluss: Frage an die Lernenden / kurzes Unterrichtsgespräch</a:t>
            </a:r>
          </a:p>
          <a:p>
            <a:pPr marL="180125" indent="-180125">
              <a:buFont typeface="Arial" panose="020B0604020202020204" pitchFamily="34" charset="0"/>
              <a:buChar char="•"/>
              <a:defRPr/>
            </a:pPr>
            <a:r>
              <a:rPr lang="de-DE" dirty="0"/>
              <a:t>Zum Schluss können die Fragen gestellt werden:</a:t>
            </a:r>
          </a:p>
          <a:p>
            <a:pPr marL="180125" indent="-180125">
              <a:buFont typeface="Arial" panose="020B0604020202020204" pitchFamily="34" charset="0"/>
              <a:buChar char="•"/>
              <a:defRPr/>
            </a:pPr>
            <a:r>
              <a:rPr lang="de-DE" dirty="0"/>
              <a:t>Was haben wir gelernt?</a:t>
            </a:r>
          </a:p>
          <a:p>
            <a:pPr marL="180125" indent="-180125">
              <a:buFont typeface="Arial" panose="020B0604020202020204" pitchFamily="34" charset="0"/>
              <a:buChar char="•"/>
              <a:defRPr/>
            </a:pPr>
            <a:r>
              <a:rPr lang="de-DE" dirty="0"/>
              <a:t>Was ist mir wichtig?</a:t>
            </a:r>
          </a:p>
          <a:p>
            <a:pPr>
              <a:buFont typeface="Arial" panose="020B0604020202020204" pitchFamily="34" charset="0"/>
              <a:buNone/>
              <a:defRP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94</a:t>
            </a:fld>
            <a:endParaRPr lang="de-DE" altLang="de-DE"/>
          </a:p>
        </p:txBody>
      </p:sp>
    </p:spTree>
    <p:extLst>
      <p:ext uri="{BB962C8B-B14F-4D97-AF65-F5344CB8AC3E}">
        <p14:creationId xmlns:p14="http://schemas.microsoft.com/office/powerpoint/2010/main" val="26837230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komplett">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426" y="5307412"/>
            <a:ext cx="6144432" cy="1005850"/>
          </a:xfrm>
          <a:prstGeom prst="rect">
            <a:avLst/>
          </a:prstGeom>
        </p:spPr>
      </p:pic>
      <p:pic>
        <p:nvPicPr>
          <p:cNvPr id="16" name="Grafik 15"/>
          <p:cNvPicPr>
            <a:picLocks noChangeAspect="1"/>
          </p:cNvPicPr>
          <p:nvPr userDrawn="1"/>
        </p:nvPicPr>
        <p:blipFill rotWithShape="1">
          <a:blip r:embed="rId3">
            <a:extLst>
              <a:ext uri="{28A0092B-C50C-407E-A947-70E740481C1C}">
                <a14:useLocalDpi xmlns:a14="http://schemas.microsoft.com/office/drawing/2010/main" val="0"/>
              </a:ext>
            </a:extLst>
          </a:blip>
          <a:srcRect t="8417" b="6886"/>
          <a:stretch/>
        </p:blipFill>
        <p:spPr>
          <a:xfrm>
            <a:off x="161130" y="4126910"/>
            <a:ext cx="2089149" cy="1171574"/>
          </a:xfrm>
          <a:prstGeom prst="rect">
            <a:avLst/>
          </a:prstGeom>
        </p:spPr>
      </p:pic>
      <p:sp>
        <p:nvSpPr>
          <p:cNvPr id="7" name="Rechteck 6"/>
          <p:cNvSpPr>
            <a:spLocks/>
          </p:cNvSpPr>
          <p:nvPr userDrawn="1"/>
        </p:nvSpPr>
        <p:spPr>
          <a:xfrm>
            <a:off x="2384426" y="1500583"/>
            <a:ext cx="6604794" cy="3792938"/>
          </a:xfrm>
          <a:prstGeom prst="rect">
            <a:avLst/>
          </a:prstGeom>
          <a:solidFill>
            <a:srgbClr val="FF9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9" name="Textfeld 8"/>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2" name="Titel 1"/>
          <p:cNvSpPr>
            <a:spLocks noGrp="1"/>
          </p:cNvSpPr>
          <p:nvPr>
            <p:ph type="ctrTitle"/>
          </p:nvPr>
        </p:nvSpPr>
        <p:spPr>
          <a:xfrm>
            <a:off x="2533648" y="1874045"/>
            <a:ext cx="4229101" cy="3059905"/>
          </a:xfrm>
          <a:prstGeom prst="rect">
            <a:avLst/>
          </a:prstGeom>
        </p:spPr>
        <p:txBody>
          <a:bodyPr/>
          <a:lstStyle>
            <a:lvl1pPr rtl="0">
              <a:defRPr lang="de-DE" sz="2400" b="1" i="0" u="none" strike="noStrike" baseline="0" smtClean="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940550" y="1913732"/>
            <a:ext cx="1903414" cy="2646362"/>
          </a:xfrm>
        </p:spPr>
        <p:txBody>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b="16241"/>
          <a:stretch/>
        </p:blipFill>
        <p:spPr>
          <a:xfrm>
            <a:off x="2386013" y="142876"/>
            <a:ext cx="2097087" cy="1171574"/>
          </a:xfrm>
          <a:prstGeom prst="rect">
            <a:avLst/>
          </a:prstGeom>
        </p:spPr>
      </p:pic>
      <p:sp>
        <p:nvSpPr>
          <p:cNvPr id="10" name="Rechteck 9"/>
          <p:cNvSpPr/>
          <p:nvPr userDrawn="1"/>
        </p:nvSpPr>
        <p:spPr>
          <a:xfrm>
            <a:off x="161131" y="133351"/>
            <a:ext cx="2089149" cy="1181099"/>
          </a:xfrm>
          <a:prstGeom prst="rect">
            <a:avLst/>
          </a:prstGeom>
          <a:solidFill>
            <a:srgbClr val="838383"/>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8" name="Gerader Verbinder 7"/>
          <p:cNvCxnSpPr/>
          <p:nvPr userDrawn="1"/>
        </p:nvCxnSpPr>
        <p:spPr>
          <a:xfrm>
            <a:off x="376989" y="1368592"/>
            <a:ext cx="8378325"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Grafik 13"/>
          <p:cNvPicPr>
            <a:picLocks noChangeAspect="1"/>
          </p:cNvPicPr>
          <p:nvPr userDrawn="1"/>
        </p:nvPicPr>
        <p:blipFill rotWithShape="1">
          <a:blip r:embed="rId5">
            <a:extLst>
              <a:ext uri="{28A0092B-C50C-407E-A947-70E740481C1C}">
                <a14:useLocalDpi xmlns:a14="http://schemas.microsoft.com/office/drawing/2010/main" val="0"/>
              </a:ext>
            </a:extLst>
          </a:blip>
          <a:srcRect b="15386"/>
          <a:stretch/>
        </p:blipFill>
        <p:spPr>
          <a:xfrm>
            <a:off x="5148354" y="740615"/>
            <a:ext cx="3823854" cy="664622"/>
          </a:xfrm>
          <a:prstGeom prst="rect">
            <a:avLst/>
          </a:prstGeom>
          <a:solidFill>
            <a:schemeClr val="bg1"/>
          </a:solidFill>
        </p:spPr>
      </p:pic>
      <p:pic>
        <p:nvPicPr>
          <p:cNvPr id="15" name="Grafik 14"/>
          <p:cNvPicPr>
            <a:picLocks noChangeAspect="1"/>
          </p:cNvPicPr>
          <p:nvPr userDrawn="1"/>
        </p:nvPicPr>
        <p:blipFill rotWithShape="1">
          <a:blip r:embed="rId6">
            <a:extLst>
              <a:ext uri="{28A0092B-C50C-407E-A947-70E740481C1C}">
                <a14:useLocalDpi xmlns:a14="http://schemas.microsoft.com/office/drawing/2010/main" val="0"/>
              </a:ext>
            </a:extLst>
          </a:blip>
          <a:srcRect l="9148" t="21270" b="36565"/>
          <a:stretch/>
        </p:blipFill>
        <p:spPr>
          <a:xfrm>
            <a:off x="5131468" y="60125"/>
            <a:ext cx="3818887" cy="762835"/>
          </a:xfrm>
          <a:prstGeom prst="rect">
            <a:avLst/>
          </a:prstGeom>
          <a:solidFill>
            <a:schemeClr val="bg1"/>
          </a:solidFill>
        </p:spPr>
      </p:pic>
      <p:pic>
        <p:nvPicPr>
          <p:cNvPr id="17" name="Grafik 16"/>
          <p:cNvPicPr>
            <a:picLocks noChangeAspect="1"/>
          </p:cNvPicPr>
          <p:nvPr userDrawn="1"/>
        </p:nvPicPr>
        <p:blipFill>
          <a:blip r:embed="rId7"/>
          <a:stretch>
            <a:fillRect/>
          </a:stretch>
        </p:blipFill>
        <p:spPr>
          <a:xfrm>
            <a:off x="167780" y="2430798"/>
            <a:ext cx="2084533" cy="1123950"/>
          </a:xfrm>
          <a:prstGeom prst="rect">
            <a:avLst/>
          </a:prstGeom>
        </p:spPr>
      </p:pic>
      <p:pic>
        <p:nvPicPr>
          <p:cNvPr id="18" name="Grafik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spTree>
    <p:extLst>
      <p:ext uri="{BB962C8B-B14F-4D97-AF65-F5344CB8AC3E}">
        <p14:creationId xmlns:p14="http://schemas.microsoft.com/office/powerpoint/2010/main" val="22693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1792288" y="1528026"/>
            <a:ext cx="5486400" cy="31995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oliennummernplatzhalter 5"/>
          <p:cNvSpPr>
            <a:spLocks noGrp="1"/>
          </p:cNvSpPr>
          <p:nvPr>
            <p:ph type="sldNum" sz="quarter" idx="13"/>
          </p:nvPr>
        </p:nvSpPr>
        <p:spPr/>
        <p:txBody>
          <a:bodyPr/>
          <a:lstStyle/>
          <a:p>
            <a:fld id="{62A59293-44F6-42A9-B2EF-FC07B1E05F02}" type="slidenum">
              <a:rPr lang="de-DE" smtClean="0"/>
              <a:pPr/>
              <a:t>‹Nr.›</a:t>
            </a:fld>
            <a:endParaRPr lang="de-DE" dirty="0"/>
          </a:p>
        </p:txBody>
      </p:sp>
      <p:sp>
        <p:nvSpPr>
          <p:cNvPr id="7" name="Fußzeilenplatzhalter 6"/>
          <p:cNvSpPr>
            <a:spLocks noGrp="1"/>
          </p:cNvSpPr>
          <p:nvPr>
            <p:ph type="ftr" sz="quarter" idx="14"/>
          </p:nvPr>
        </p:nvSpPr>
        <p:spPr/>
        <p:txBody>
          <a:bodyPr/>
          <a:lstStyle/>
          <a:p>
            <a:pPr algn="l"/>
            <a:r>
              <a:rPr lang="de-DE"/>
              <a:t>Das Phänomen Obsoleszenz</a:t>
            </a:r>
            <a:endParaRPr lang="de-DE" dirty="0"/>
          </a:p>
        </p:txBody>
      </p:sp>
      <p:sp>
        <p:nvSpPr>
          <p:cNvPr id="11"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054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Überschrift">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6" name="Titel 1"/>
          <p:cNvSpPr>
            <a:spLocks noGrp="1"/>
          </p:cNvSpPr>
          <p:nvPr>
            <p:ph type="title"/>
          </p:nvPr>
        </p:nvSpPr>
        <p:spPr>
          <a:xfrm>
            <a:off x="390105" y="206193"/>
            <a:ext cx="6120000" cy="1066801"/>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5" name="Foliennummernplatzhalter 4"/>
          <p:cNvSpPr>
            <a:spLocks noGrp="1"/>
          </p:cNvSpPr>
          <p:nvPr>
            <p:ph type="sldNum" sz="quarter" idx="13"/>
          </p:nvPr>
        </p:nvSpPr>
        <p:spPr/>
        <p:txBody>
          <a:bodyPr/>
          <a:lstStyle/>
          <a:p>
            <a:fld id="{62A59293-44F6-42A9-B2EF-FC07B1E05F02}" type="slidenum">
              <a:rPr lang="de-DE" smtClean="0"/>
              <a:pPr/>
              <a:t>‹Nr.›</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0"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73985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folie_oran_Bild">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4" name="Foliennummernplatzhalter 3"/>
          <p:cNvSpPr>
            <a:spLocks noGrp="1"/>
          </p:cNvSpPr>
          <p:nvPr>
            <p:ph type="sldNum" sz="quarter" idx="13"/>
          </p:nvPr>
        </p:nvSpPr>
        <p:spPr/>
        <p:txBody>
          <a:bodyPr/>
          <a:lstStyle/>
          <a:p>
            <a:fld id="{62A59293-44F6-42A9-B2EF-FC07B1E05F02}" type="slidenum">
              <a:rPr lang="de-DE" smtClean="0"/>
              <a:pPr/>
              <a:t>‹Nr.›</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9"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89525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8" name="Textplatzhalter 2"/>
          <p:cNvSpPr>
            <a:spLocks noGrp="1"/>
          </p:cNvSpPr>
          <p:nvPr>
            <p:ph idx="1"/>
          </p:nvPr>
        </p:nvSpPr>
        <p:spPr bwMode="auto">
          <a:xfrm>
            <a:off x="394291" y="1593000"/>
            <a:ext cx="8356600" cy="3672000"/>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9171" y="156972"/>
            <a:ext cx="3048000" cy="1133856"/>
          </a:xfrm>
          <a:prstGeom prst="rect">
            <a:avLst/>
          </a:prstGeom>
        </p:spPr>
      </p:pic>
      <p:pic>
        <p:nvPicPr>
          <p:cNvPr id="16" name="Grafik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9665" y="5265000"/>
            <a:ext cx="6493230" cy="1062949"/>
          </a:xfrm>
          <a:prstGeom prst="rect">
            <a:avLst/>
          </a:prstGeom>
        </p:spPr>
      </p:pic>
    </p:spTree>
    <p:extLst>
      <p:ext uri="{BB962C8B-B14F-4D97-AF65-F5344CB8AC3E}">
        <p14:creationId xmlns:p14="http://schemas.microsoft.com/office/powerpoint/2010/main" val="171959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_Logo_re">
    <p:bg>
      <p:bgPr>
        <a:solidFill>
          <a:schemeClr val="bg1"/>
        </a:solidFill>
        <a:effectLst/>
      </p:bgPr>
    </p:bg>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6" name="Titel 1"/>
          <p:cNvSpPr>
            <a:spLocks noGrp="1"/>
          </p:cNvSpPr>
          <p:nvPr>
            <p:ph type="title"/>
          </p:nvPr>
        </p:nvSpPr>
        <p:spPr>
          <a:xfrm>
            <a:off x="390105" y="206193"/>
            <a:ext cx="6120000" cy="1066801"/>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24" name="Textplatzhalter 2"/>
          <p:cNvSpPr>
            <a:spLocks noGrp="1"/>
          </p:cNvSpPr>
          <p:nvPr>
            <p:ph idx="1"/>
          </p:nvPr>
        </p:nvSpPr>
        <p:spPr bwMode="auto">
          <a:xfrm>
            <a:off x="390105" y="1512886"/>
            <a:ext cx="8356600" cy="4680000"/>
          </a:xfrm>
          <a:prstGeom prst="rect">
            <a:avLst/>
          </a:prstGeom>
          <a:noFill/>
          <a:ln>
            <a:noFill/>
          </a:ln>
          <a:extLst/>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
        <p:nvSpPr>
          <p:cNvPr id="3" name="Fußzeilenplatzhalter 2"/>
          <p:cNvSpPr>
            <a:spLocks noGrp="1"/>
          </p:cNvSpPr>
          <p:nvPr>
            <p:ph type="ftr" sz="quarter" idx="14"/>
          </p:nvPr>
        </p:nvSpPr>
        <p:spPr>
          <a:xfrm>
            <a:off x="450926" y="6393862"/>
            <a:ext cx="3086100" cy="365125"/>
          </a:xfrm>
        </p:spPr>
        <p:txBody>
          <a:bodyPr/>
          <a:lstStyle/>
          <a:p>
            <a:pPr algn="l"/>
            <a:r>
              <a:rPr lang="de-DE"/>
              <a:t>Das Phänomen Obsoleszenz</a:t>
            </a:r>
            <a:endParaRPr lang="de-DE" dirty="0"/>
          </a:p>
        </p:txBody>
      </p:sp>
      <p:sp>
        <p:nvSpPr>
          <p:cNvPr id="5" name="Foliennummernplatzhalter 4"/>
          <p:cNvSpPr>
            <a:spLocks noGrp="1"/>
          </p:cNvSpPr>
          <p:nvPr>
            <p:ph type="sldNum" sz="quarter" idx="15"/>
          </p:nvPr>
        </p:nvSpPr>
        <p:spPr/>
        <p:txBody>
          <a:bodyPr/>
          <a:lstStyle/>
          <a:p>
            <a:fld id="{62A59293-44F6-42A9-B2EF-FC07B1E05F02}" type="slidenum">
              <a:rPr lang="de-DE" smtClean="0"/>
              <a:pPr/>
              <a:t>‹Nr.›</a:t>
            </a:fld>
            <a:endParaRPr lang="de-DE" dirty="0"/>
          </a:p>
        </p:txBody>
      </p:sp>
    </p:spTree>
    <p:extLst>
      <p:ext uri="{BB962C8B-B14F-4D97-AF65-F5344CB8AC3E}">
        <p14:creationId xmlns:p14="http://schemas.microsoft.com/office/powerpoint/2010/main" val="11561733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_oran_Logo_r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7" name="Textplatzhalter 2"/>
          <p:cNvSpPr>
            <a:spLocks noGrp="1"/>
          </p:cNvSpPr>
          <p:nvPr>
            <p:ph idx="1"/>
          </p:nvPr>
        </p:nvSpPr>
        <p:spPr bwMode="auto">
          <a:xfrm>
            <a:off x="390106" y="1395663"/>
            <a:ext cx="8357188" cy="4932948"/>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3" name="Titel 1"/>
          <p:cNvSpPr>
            <a:spLocks noGrp="1"/>
          </p:cNvSpPr>
          <p:nvPr>
            <p:ph type="title"/>
          </p:nvPr>
        </p:nvSpPr>
        <p:spPr>
          <a:xfrm>
            <a:off x="390105" y="206193"/>
            <a:ext cx="6120000" cy="1066801"/>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3" name="Fußzeilenplatzhalter 2"/>
          <p:cNvSpPr>
            <a:spLocks noGrp="1"/>
          </p:cNvSpPr>
          <p:nvPr>
            <p:ph type="ftr" sz="quarter" idx="13"/>
          </p:nvPr>
        </p:nvSpPr>
        <p:spPr/>
        <p:txBody>
          <a:bodyPr/>
          <a:lstStyle/>
          <a:p>
            <a:pPr algn="l"/>
            <a:r>
              <a:rPr lang="de-DE"/>
              <a:t>Das Phänomen Obsoleszenz</a:t>
            </a:r>
            <a:endParaRPr lang="de-DE" dirty="0"/>
          </a:p>
        </p:txBody>
      </p:sp>
      <p:sp>
        <p:nvSpPr>
          <p:cNvPr id="5" name="Foliennummernplatzhalter 4"/>
          <p:cNvSpPr>
            <a:spLocks noGrp="1"/>
          </p:cNvSpPr>
          <p:nvPr>
            <p:ph type="sldNum" sz="quarter" idx="14"/>
          </p:nvPr>
        </p:nvSpPr>
        <p:spPr/>
        <p:txBody>
          <a:bodyPr/>
          <a:lstStyle/>
          <a:p>
            <a:fld id="{62A59293-44F6-42A9-B2EF-FC07B1E05F02}" type="slidenum">
              <a:rPr lang="de-DE" smtClean="0"/>
              <a:pPr/>
              <a:t>‹Nr.›</a:t>
            </a:fld>
            <a:endParaRPr lang="de-DE" dirty="0"/>
          </a:p>
        </p:txBody>
      </p:sp>
      <p:sp>
        <p:nvSpPr>
          <p:cNvPr id="12"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1193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folie_blanko">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5" name="Textplatzhalter 2"/>
          <p:cNvSpPr>
            <a:spLocks noGrp="1"/>
          </p:cNvSpPr>
          <p:nvPr>
            <p:ph idx="21"/>
          </p:nvPr>
        </p:nvSpPr>
        <p:spPr bwMode="auto">
          <a:xfrm>
            <a:off x="390105"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defRPr lang="de-DE" altLang="de-DE" sz="24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52450" indent="-285750">
              <a:defRPr lang="de-DE" altLang="de-DE" sz="22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200150" indent="-285750">
              <a:defRPr lang="de-DE" altLang="de-DE" sz="20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57350" indent="-285750">
              <a:defRPr lang="de-DE" altLang="de-DE" sz="18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114550" indent="-285750">
              <a:defRPr lang="de-DE" altLang="de-DE" sz="16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5pPr>
          </a:lstStyle>
          <a:p>
            <a:pPr marL="266700" lvl="0" indent="-266700" algn="l" defTabSz="457200" rtl="0" eaLnBrk="0" fontAlgn="base" hangingPunct="0">
              <a:spcBef>
                <a:spcPct val="20000"/>
              </a:spcBef>
              <a:spcAft>
                <a:spcPct val="0"/>
              </a:spcAft>
              <a:buFont typeface="Wingdings" panose="05000000000000000000" pitchFamily="2" charset="2"/>
              <a:buChar char="§"/>
            </a:pPr>
            <a:r>
              <a:rPr lang="de-DE" altLang="de-DE"/>
              <a:t>Textmasterformat bearbeiten</a:t>
            </a:r>
          </a:p>
        </p:txBody>
      </p:sp>
      <p:sp>
        <p:nvSpPr>
          <p:cNvPr id="4" name="Foliennummernplatzhalter 3"/>
          <p:cNvSpPr>
            <a:spLocks noGrp="1"/>
          </p:cNvSpPr>
          <p:nvPr>
            <p:ph type="sldNum" sz="quarter" idx="23"/>
          </p:nvPr>
        </p:nvSpPr>
        <p:spPr/>
        <p:txBody>
          <a:bodyPr/>
          <a:lstStyle/>
          <a:p>
            <a:fld id="{62A59293-44F6-42A9-B2EF-FC07B1E05F02}" type="slidenum">
              <a:rPr lang="de-DE" smtClean="0"/>
              <a:pPr/>
              <a:t>‹Nr.›</a:t>
            </a:fld>
            <a:endParaRPr lang="de-DE" dirty="0"/>
          </a:p>
        </p:txBody>
      </p:sp>
      <p:sp>
        <p:nvSpPr>
          <p:cNvPr id="3" name="Fußzeilenplatzhalter 2"/>
          <p:cNvSpPr>
            <a:spLocks noGrp="1"/>
          </p:cNvSpPr>
          <p:nvPr>
            <p:ph type="ftr" sz="quarter" idx="24"/>
          </p:nvPr>
        </p:nvSpPr>
        <p:spPr/>
        <p:txBody>
          <a:bodyPr/>
          <a:lstStyle/>
          <a:p>
            <a:pPr algn="l"/>
            <a:r>
              <a:rPr lang="de-DE"/>
              <a:t>Das Phänomen Obsoleszenz</a:t>
            </a:r>
            <a:endParaRPr lang="de-DE" dirty="0"/>
          </a:p>
        </p:txBody>
      </p:sp>
      <p:sp>
        <p:nvSpPr>
          <p:cNvPr id="11"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1638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5" name="Gefaltete Ecke 14"/>
          <p:cNvSpPr/>
          <p:nvPr userDrawn="1"/>
        </p:nvSpPr>
        <p:spPr>
          <a:xfrm>
            <a:off x="1850165" y="2018945"/>
            <a:ext cx="5443671" cy="3606325"/>
          </a:xfrm>
          <a:prstGeom prst="foldedCorner">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dirty="0">
              <a:solidFill>
                <a:srgbClr val="595959"/>
              </a:solidFill>
              <a:latin typeface="PT Sans" panose="020B0503020203020204" pitchFamily="34" charset="0"/>
              <a:ea typeface="PT Sans" panose="020B0503020203020204" pitchFamily="34" charset="0"/>
            </a:endParaRPr>
          </a:p>
        </p:txBody>
      </p:sp>
      <p:sp>
        <p:nvSpPr>
          <p:cNvPr id="16" name="Textplatzhalter 2"/>
          <p:cNvSpPr>
            <a:spLocks noGrp="1"/>
          </p:cNvSpPr>
          <p:nvPr>
            <p:ph idx="1"/>
          </p:nvPr>
        </p:nvSpPr>
        <p:spPr bwMode="auto">
          <a:xfrm>
            <a:off x="1858434" y="2022838"/>
            <a:ext cx="5435401" cy="3602432"/>
          </a:xfrm>
          <a:prstGeom prst="rect">
            <a:avLst/>
          </a:prstGeom>
          <a:no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Foliennummernplatzhalter 3"/>
          <p:cNvSpPr>
            <a:spLocks noGrp="1"/>
          </p:cNvSpPr>
          <p:nvPr>
            <p:ph type="sldNum" sz="quarter" idx="13"/>
          </p:nvPr>
        </p:nvSpPr>
        <p:spPr/>
        <p:txBody>
          <a:bodyPr/>
          <a:lstStyle/>
          <a:p>
            <a:fld id="{62A59293-44F6-42A9-B2EF-FC07B1E05F02}" type="slidenum">
              <a:rPr lang="de-DE" smtClean="0"/>
              <a:pPr/>
              <a:t>‹Nr.›</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0"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72798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_Logo_li">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9" name="Titelplatzhalter 1"/>
          <p:cNvSpPr>
            <a:spLocks noGrp="1"/>
          </p:cNvSpPr>
          <p:nvPr>
            <p:ph type="title"/>
          </p:nvPr>
        </p:nvSpPr>
        <p:spPr bwMode="auto">
          <a:xfrm>
            <a:off x="390105"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a:defRPr lang="de-DE" altLang="de-DE" dirty="0" smtClean="0"/>
            </a:lvl1pPr>
          </a:lstStyle>
          <a:p>
            <a:pPr lvl="0"/>
            <a:r>
              <a:rPr lang="de-DE" altLang="de-DE" dirty="0"/>
              <a:t>Titelmasterformat durch Klicken bearbeiten</a:t>
            </a:r>
          </a:p>
        </p:txBody>
      </p:sp>
      <p:sp>
        <p:nvSpPr>
          <p:cNvPr id="23"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5" name="Foliennummernplatzhalter 4"/>
          <p:cNvSpPr>
            <a:spLocks noGrp="1"/>
          </p:cNvSpPr>
          <p:nvPr>
            <p:ph type="sldNum" sz="quarter" idx="13"/>
          </p:nvPr>
        </p:nvSpPr>
        <p:spPr/>
        <p:txBody>
          <a:bodyPr/>
          <a:lstStyle/>
          <a:p>
            <a:fld id="{62A59293-44F6-42A9-B2EF-FC07B1E05F02}" type="slidenum">
              <a:rPr lang="de-DE" smtClean="0"/>
              <a:pPr/>
              <a:t>‹Nr.›</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1"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144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1" name="Rechteck 10"/>
          <p:cNvSpPr/>
          <p:nvPr userDrawn="1"/>
        </p:nvSpPr>
        <p:spPr>
          <a:xfrm>
            <a:off x="161131" y="133351"/>
            <a:ext cx="2089149" cy="1181099"/>
          </a:xfrm>
          <a:prstGeom prst="rect">
            <a:avLst/>
          </a:prstGeom>
          <a:noFill/>
          <a:ln>
            <a:noFill/>
          </a:ln>
        </p:spPr>
        <p:txBody>
          <a:bodyPr vert="horz" wrap="square" lIns="0" tIns="0" rIns="0" bIns="0" numCol="1" anchor="t" anchorCtr="0" compatLnSpc="1">
            <a:prstTxWarp prst="textNoShape">
              <a:avLst/>
            </a:prstTxWarp>
          </a:bodyPr>
          <a:lstStyle/>
          <a:p>
            <a:pPr lvl="0" eaLnBrk="1" hangingPunct="1">
              <a:lnSpc>
                <a:spcPts val="4000"/>
              </a:lnSpc>
            </a:pPr>
            <a:endParaRPr lang="de-DE" altLang="de-DE" sz="2800" b="1">
              <a:solidFill>
                <a:srgbClr val="FF9919"/>
              </a:solidFill>
              <a:latin typeface="PT Sans"/>
              <a:ea typeface="PT Sans"/>
              <a:cs typeface="PT Sans"/>
            </a:endParaRPr>
          </a:p>
        </p:txBody>
      </p:sp>
      <p:sp>
        <p:nvSpPr>
          <p:cNvPr id="14" name="Titelplatzhalter 1"/>
          <p:cNvSpPr>
            <a:spLocks noGrp="1"/>
          </p:cNvSpPr>
          <p:nvPr>
            <p:ph type="title"/>
          </p:nvPr>
        </p:nvSpPr>
        <p:spPr bwMode="auto">
          <a:xfrm>
            <a:off x="418354" y="204606"/>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a:defRPr lang="de-DE" altLang="de-DE" dirty="0" smtClean="0"/>
            </a:lvl1pPr>
          </a:lstStyle>
          <a:p>
            <a:pPr lvl="0">
              <a:lnSpc>
                <a:spcPts val="4000"/>
              </a:lnSpc>
            </a:pPr>
            <a:r>
              <a:rPr lang="de-DE" altLang="de-DE" dirty="0"/>
              <a:t>Titelmasterformat durch Klicken bearbeiten</a:t>
            </a:r>
          </a:p>
        </p:txBody>
      </p:sp>
      <p:sp>
        <p:nvSpPr>
          <p:cNvPr id="18" name="Textplatzhalter 2"/>
          <p:cNvSpPr>
            <a:spLocks noGrp="1"/>
          </p:cNvSpPr>
          <p:nvPr>
            <p:ph idx="1"/>
          </p:nvPr>
        </p:nvSpPr>
        <p:spPr bwMode="auto">
          <a:xfrm>
            <a:off x="394291" y="1385704"/>
            <a:ext cx="8356600" cy="4926863"/>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Tree>
    <p:extLst>
      <p:ext uri="{BB962C8B-B14F-4D97-AF65-F5344CB8AC3E}">
        <p14:creationId xmlns:p14="http://schemas.microsoft.com/office/powerpoint/2010/main" val="427319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4" name="Inhaltsplatzhalter 3"/>
          <p:cNvSpPr>
            <a:spLocks noGrp="1"/>
          </p:cNvSpPr>
          <p:nvPr>
            <p:ph sz="half" idx="2"/>
          </p:nvPr>
        </p:nvSpPr>
        <p:spPr>
          <a:xfrm>
            <a:off x="457200" y="1574063"/>
            <a:ext cx="4040188" cy="4552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4"/>
          </p:nvPr>
        </p:nvSpPr>
        <p:spPr>
          <a:xfrm>
            <a:off x="4645025" y="1574063"/>
            <a:ext cx="4041775" cy="4552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8"/>
          <p:cNvSpPr>
            <a:spLocks noGrp="1"/>
          </p:cNvSpPr>
          <p:nvPr>
            <p:ph type="sldNum" sz="quarter" idx="13"/>
          </p:nvPr>
        </p:nvSpPr>
        <p:spPr/>
        <p:txBody>
          <a:bodyPr/>
          <a:lstStyle/>
          <a:p>
            <a:fld id="{62A59293-44F6-42A9-B2EF-FC07B1E05F02}" type="slidenum">
              <a:rPr lang="de-DE" smtClean="0"/>
              <a:pPr/>
              <a:t>‹Nr.›</a:t>
            </a:fld>
            <a:endParaRPr lang="de-DE" dirty="0"/>
          </a:p>
        </p:txBody>
      </p:sp>
      <p:sp>
        <p:nvSpPr>
          <p:cNvPr id="5" name="Fußzeilenplatzhalter 4"/>
          <p:cNvSpPr>
            <a:spLocks noGrp="1"/>
          </p:cNvSpPr>
          <p:nvPr>
            <p:ph type="ftr" sz="quarter" idx="14"/>
          </p:nvPr>
        </p:nvSpPr>
        <p:spPr/>
        <p:txBody>
          <a:bodyPr/>
          <a:lstStyle/>
          <a:p>
            <a:pPr algn="l"/>
            <a:r>
              <a:rPr lang="de-DE"/>
              <a:t>Das Phänomen Obsoleszenz</a:t>
            </a:r>
            <a:endParaRPr lang="de-DE" dirty="0"/>
          </a:p>
        </p:txBody>
      </p:sp>
      <p:sp>
        <p:nvSpPr>
          <p:cNvPr id="11"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1235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6" name="Bildplatzhalter 12"/>
          <p:cNvSpPr>
            <a:spLocks noGrp="1"/>
          </p:cNvSpPr>
          <p:nvPr>
            <p:ph type="pic" sz="quarter" idx="13"/>
          </p:nvPr>
        </p:nvSpPr>
        <p:spPr>
          <a:xfrm>
            <a:off x="4660901" y="1576066"/>
            <a:ext cx="4083050" cy="4611997"/>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7" name="Bildplatzhalter 12"/>
          <p:cNvSpPr>
            <a:spLocks noGrp="1"/>
          </p:cNvSpPr>
          <p:nvPr>
            <p:ph type="pic" sz="quarter" idx="14"/>
          </p:nvPr>
        </p:nvSpPr>
        <p:spPr>
          <a:xfrm>
            <a:off x="400050" y="1576066"/>
            <a:ext cx="4083050" cy="4611997"/>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5" name="Foliennummernplatzhalter 4"/>
          <p:cNvSpPr>
            <a:spLocks noGrp="1"/>
          </p:cNvSpPr>
          <p:nvPr>
            <p:ph type="sldNum" sz="quarter" idx="16"/>
          </p:nvPr>
        </p:nvSpPr>
        <p:spPr/>
        <p:txBody>
          <a:bodyPr/>
          <a:lstStyle/>
          <a:p>
            <a:fld id="{62A59293-44F6-42A9-B2EF-FC07B1E05F02}" type="slidenum">
              <a:rPr lang="de-DE" smtClean="0"/>
              <a:pPr/>
              <a:t>‹Nr.›</a:t>
            </a:fld>
            <a:endParaRPr lang="de-DE" dirty="0"/>
          </a:p>
        </p:txBody>
      </p:sp>
      <p:sp>
        <p:nvSpPr>
          <p:cNvPr id="4" name="Fußzeilenplatzhalter 3"/>
          <p:cNvSpPr>
            <a:spLocks noGrp="1"/>
          </p:cNvSpPr>
          <p:nvPr>
            <p:ph type="ftr" sz="quarter" idx="17"/>
          </p:nvPr>
        </p:nvSpPr>
        <p:spPr/>
        <p:txBody>
          <a:bodyPr/>
          <a:lstStyle/>
          <a:p>
            <a:pPr algn="l"/>
            <a:r>
              <a:rPr lang="de-DE"/>
              <a:t>Das Phänomen Obsoleszenz</a:t>
            </a:r>
            <a:endParaRPr lang="de-DE" dirty="0"/>
          </a:p>
        </p:txBody>
      </p:sp>
      <p:sp>
        <p:nvSpPr>
          <p:cNvPr id="11" name="Textplatzhalter 9"/>
          <p:cNvSpPr>
            <a:spLocks noGrp="1"/>
          </p:cNvSpPr>
          <p:nvPr>
            <p:ph type="body" sz="quarter" idx="12"/>
          </p:nvPr>
        </p:nvSpPr>
        <p:spPr>
          <a:xfrm>
            <a:off x="3892549" y="6393862"/>
            <a:ext cx="355328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12891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platzhalter 2"/>
          <p:cNvSpPr>
            <a:spLocks noGrp="1"/>
          </p:cNvSpPr>
          <p:nvPr>
            <p:ph type="body" idx="1"/>
          </p:nvPr>
        </p:nvSpPr>
        <p:spPr bwMode="auto">
          <a:xfrm>
            <a:off x="393700"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9" name="Titelplatzhalter 1"/>
          <p:cNvSpPr>
            <a:spLocks noGrp="1"/>
          </p:cNvSpPr>
          <p:nvPr>
            <p:ph type="title"/>
          </p:nvPr>
        </p:nvSpPr>
        <p:spPr bwMode="auto">
          <a:xfrm>
            <a:off x="388800" y="205200"/>
            <a:ext cx="6120000" cy="1065600"/>
          </a:xfrm>
          <a:prstGeom prst="rect">
            <a:avLst/>
          </a:prstGeom>
          <a:noFill/>
          <a:ln>
            <a:noFill/>
          </a:ln>
          <a:extLst/>
        </p:spPr>
        <p:txBody>
          <a:bodyPr vert="horz" wrap="square" lIns="0" tIns="0" rIns="0" bIns="0" numCol="1" anchor="t" anchorCtr="0" compatLnSpc="1">
            <a:prstTxWarp prst="textNoShape">
              <a:avLst/>
            </a:prstTxWarp>
          </a:bodyPr>
          <a:lstStyle/>
          <a:p>
            <a:pPr lvl="0">
              <a:lnSpc>
                <a:spcPts val="4000"/>
              </a:lnSpc>
            </a:pPr>
            <a:r>
              <a:rPr lang="de-DE" altLang="de-DE" dirty="0"/>
              <a:t>Mastertitelformat bearbeiten</a:t>
            </a:r>
          </a:p>
        </p:txBody>
      </p:sp>
      <p:cxnSp>
        <p:nvCxnSpPr>
          <p:cNvPr id="10" name="Gerader Verbinder 9"/>
          <p:cNvCxnSpPr/>
          <p:nvPr userDrawn="1"/>
        </p:nvCxnSpPr>
        <p:spPr>
          <a:xfrm>
            <a:off x="390105" y="1379623"/>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a:xfrm>
            <a:off x="424800" y="6357600"/>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15"/>
          <a:stretch>
            <a:fillRect/>
          </a:stretch>
        </p:blipFill>
        <p:spPr>
          <a:xfrm>
            <a:off x="6676114" y="118709"/>
            <a:ext cx="2359936" cy="827851"/>
          </a:xfrm>
          <a:prstGeom prst="rect">
            <a:avLst/>
          </a:prstGeom>
        </p:spPr>
      </p:pic>
      <p:sp>
        <p:nvSpPr>
          <p:cNvPr id="2" name="Fußzeilenplatzhalter 1"/>
          <p:cNvSpPr>
            <a:spLocks noGrp="1"/>
          </p:cNvSpPr>
          <p:nvPr>
            <p:ph type="ftr" sz="quarter" idx="3"/>
          </p:nvPr>
        </p:nvSpPr>
        <p:spPr>
          <a:xfrm>
            <a:off x="450926" y="6396789"/>
            <a:ext cx="3086100" cy="365125"/>
          </a:xfrm>
          <a:prstGeom prst="rect">
            <a:avLst/>
          </a:prstGeom>
        </p:spPr>
        <p:txBody>
          <a:bodyPr vert="horz" lIns="91440" tIns="45720" rIns="91440" bIns="45720" rtlCol="0" anchor="ctr"/>
          <a:lstStyle>
            <a:lvl1pPr algn="ctr">
              <a:defRPr sz="1000">
                <a:solidFill>
                  <a:schemeClr val="tx1">
                    <a:tint val="75000"/>
                  </a:schemeClr>
                </a:solidFill>
                <a:latin typeface="PT Sans" panose="020B0503020203020204" pitchFamily="34" charset="0"/>
                <a:ea typeface="PT Sans" panose="020B0503020203020204" pitchFamily="34" charset="0"/>
              </a:defRPr>
            </a:lvl1pPr>
          </a:lstStyle>
          <a:p>
            <a:pPr algn="l"/>
            <a:r>
              <a:rPr lang="de-DE" dirty="0"/>
              <a:t>Das Phänomen Obsoleszenz</a:t>
            </a:r>
          </a:p>
        </p:txBody>
      </p:sp>
      <p:sp>
        <p:nvSpPr>
          <p:cNvPr id="3" name="Foliennummernplatzhalter 2"/>
          <p:cNvSpPr>
            <a:spLocks noGrp="1"/>
          </p:cNvSpPr>
          <p:nvPr>
            <p:ph type="sldNum" sz="quarter" idx="4"/>
          </p:nvPr>
        </p:nvSpPr>
        <p:spPr>
          <a:xfrm>
            <a:off x="8203474" y="6383726"/>
            <a:ext cx="547010" cy="365125"/>
          </a:xfrm>
          <a:prstGeom prst="rect">
            <a:avLst/>
          </a:prstGeom>
        </p:spPr>
        <p:txBody>
          <a:bodyPr vert="horz" lIns="91440" tIns="45720" rIns="91440" bIns="45720" rtlCol="0" anchor="ctr"/>
          <a:lstStyle>
            <a:lvl1pPr algn="r">
              <a:defRPr sz="1000">
                <a:solidFill>
                  <a:schemeClr val="tx1">
                    <a:tint val="75000"/>
                  </a:schemeClr>
                </a:solidFill>
                <a:latin typeface="PT Sans" panose="020B0503020203020204" pitchFamily="34" charset="0"/>
                <a:ea typeface="PT Sans" panose="020B0503020203020204" pitchFamily="34" charset="0"/>
              </a:defRPr>
            </a:lvl1pPr>
          </a:lstStyle>
          <a:p>
            <a:fld id="{62A59293-44F6-42A9-B2EF-FC07B1E05F02}"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6142" r:id="rId1"/>
    <p:sldLayoutId id="2147486155" r:id="rId2"/>
    <p:sldLayoutId id="2147486143" r:id="rId3"/>
    <p:sldLayoutId id="2147486157" r:id="rId4"/>
    <p:sldLayoutId id="2147486159" r:id="rId5"/>
    <p:sldLayoutId id="2147486150" r:id="rId6"/>
    <p:sldLayoutId id="2147486156" r:id="rId7"/>
    <p:sldLayoutId id="2147486135" r:id="rId8"/>
    <p:sldLayoutId id="2147486136" r:id="rId9"/>
    <p:sldLayoutId id="2147486139" r:id="rId10"/>
    <p:sldLayoutId id="2147486160" r:id="rId11"/>
    <p:sldLayoutId id="2147486161" r:id="rId12"/>
    <p:sldLayoutId id="2147486162" r:id="rId13"/>
  </p:sldLayoutIdLst>
  <p:hf hdr="0" dt="0"/>
  <p:txStyles>
    <p:titleStyle>
      <a:lvl1pPr algn="l" defTabSz="457200" rtl="0" eaLnBrk="1" fontAlgn="base" hangingPunct="1">
        <a:lnSpc>
          <a:spcPct val="90000"/>
        </a:lnSpc>
        <a:spcBef>
          <a:spcPct val="0"/>
        </a:spcBef>
        <a:spcAft>
          <a:spcPct val="0"/>
        </a:spcAft>
        <a:defRPr lang="de-DE" altLang="de-DE" sz="2800" b="1" kern="1200" dirty="0" smtClean="0">
          <a:solidFill>
            <a:srgbClr val="FF9919"/>
          </a:solidFill>
          <a:latin typeface="PT Sans"/>
          <a:ea typeface="PT Sans"/>
          <a:cs typeface="PT Sans"/>
        </a:defRPr>
      </a:lvl1pPr>
      <a:lvl2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2pPr>
      <a:lvl3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3pPr>
      <a:lvl4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4pPr>
      <a:lvl5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5pPr>
      <a:lvl6pPr marL="4572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9pPr>
    </p:titleStyle>
    <p:bodyStyle>
      <a:lvl1pPr marL="266700" indent="-266700" algn="l" defTabSz="457200" rtl="0" eaLnBrk="1" fontAlgn="base" hangingPunct="1">
        <a:spcBef>
          <a:spcPct val="20000"/>
        </a:spcBef>
        <a:spcAft>
          <a:spcPct val="0"/>
        </a:spcAft>
        <a:buFont typeface="Wingdings" panose="05000000000000000000" pitchFamily="2" charset="2"/>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m.scharp@izt.d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a.wilke@izt.de" TargetMode="External"/><Relationship Id="rId7"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m.scharp@izt.de"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m.scharp@izt.de"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m.scharp@izt.de"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3648" y="1874045"/>
            <a:ext cx="4406902" cy="3567199"/>
          </a:xfrm>
        </p:spPr>
        <p:txBody>
          <a:bodyPr/>
          <a:lstStyle/>
          <a:p>
            <a:r>
              <a:rPr lang="de-DE" dirty="0"/>
              <a:t>Das Phänomen Obsoleszenz</a:t>
            </a:r>
            <a:br>
              <a:rPr lang="de-DE" dirty="0"/>
            </a:br>
            <a:br>
              <a:rPr lang="de-DE" dirty="0"/>
            </a:br>
            <a:r>
              <a:rPr lang="de-DE" sz="1600" b="0" dirty="0"/>
              <a:t>Weiterbildungs- und Unterrichts-</a:t>
            </a:r>
            <a:br>
              <a:rPr lang="de-DE" sz="1600" b="0" dirty="0"/>
            </a:br>
            <a:r>
              <a:rPr lang="de-DE" sz="1600" b="0" dirty="0" err="1"/>
              <a:t>materialien</a:t>
            </a:r>
            <a:r>
              <a:rPr lang="de-DE" sz="1600" b="0" dirty="0"/>
              <a:t> zur Ressourcenschonung </a:t>
            </a:r>
            <a:br>
              <a:rPr lang="de-DE" sz="1600" b="0" dirty="0"/>
            </a:br>
            <a:r>
              <a:rPr lang="de-DE" sz="1600" b="0" dirty="0"/>
              <a:t>und Ressourceneffizienz </a:t>
            </a:r>
            <a:br>
              <a:rPr lang="de-DE" sz="1600" b="0" dirty="0"/>
            </a:br>
            <a:r>
              <a:rPr lang="de-DE" sz="1600" b="0" dirty="0"/>
              <a:t>auf Basis von </a:t>
            </a:r>
            <a:r>
              <a:rPr lang="de-DE" sz="1600" b="0" dirty="0" err="1"/>
              <a:t>ProgRess</a:t>
            </a:r>
            <a:r>
              <a:rPr lang="de-DE" sz="1600" b="0" dirty="0"/>
              <a:t> II</a:t>
            </a:r>
            <a:br>
              <a:rPr lang="de-DE" sz="1600" b="0" dirty="0"/>
            </a:br>
            <a:br>
              <a:rPr lang="de-DE" sz="1600" b="0" dirty="0"/>
            </a:br>
            <a:r>
              <a:rPr lang="de-DE" sz="1600" b="0" u="sng" dirty="0"/>
              <a:t>Handlungsfeld: </a:t>
            </a:r>
            <a:br>
              <a:rPr lang="de-DE" sz="1600" b="0" dirty="0"/>
            </a:br>
            <a:r>
              <a:rPr lang="de-DE" sz="1600" b="0" dirty="0"/>
              <a:t>Produkte und Konsum</a:t>
            </a:r>
            <a:br>
              <a:rPr lang="de-DE" sz="1600" b="0" dirty="0"/>
            </a:br>
            <a:r>
              <a:rPr lang="de-DE" sz="1600" b="0" dirty="0"/>
              <a:t>ressourcenschonender gestalten</a:t>
            </a:r>
            <a:br>
              <a:rPr lang="de-DE" sz="1600" b="0" dirty="0"/>
            </a:br>
            <a:br>
              <a:rPr lang="de-DE" sz="1600" b="0" dirty="0"/>
            </a:br>
            <a:r>
              <a:rPr lang="de-DE" sz="1600" b="0" u="sng" dirty="0"/>
              <a:t>Gestaltungsaspekt: </a:t>
            </a:r>
            <a:br>
              <a:rPr lang="de-DE" sz="1600" b="0" dirty="0"/>
            </a:br>
            <a:r>
              <a:rPr lang="de-DE" sz="1600" b="0" dirty="0"/>
              <a:t>Ressourcenschonung in die Produktentwicklung einbeziehen</a:t>
            </a:r>
            <a:br>
              <a:rPr lang="de-DE" sz="1600" b="0" dirty="0"/>
            </a:br>
            <a:br>
              <a:rPr lang="de-DE" sz="1600" b="0" dirty="0"/>
            </a:br>
            <a:br>
              <a:rPr lang="de-DE" sz="1600" dirty="0"/>
            </a:br>
            <a:br>
              <a:rPr lang="de-DE" sz="1600" dirty="0"/>
            </a:br>
            <a:endParaRPr lang="de-DE" sz="1600" dirty="0"/>
          </a:p>
        </p:txBody>
      </p:sp>
      <p:sp>
        <p:nvSpPr>
          <p:cNvPr id="3" name="Untertitel 2"/>
          <p:cNvSpPr>
            <a:spLocks noGrp="1"/>
          </p:cNvSpPr>
          <p:nvPr>
            <p:ph type="subTitle" idx="1"/>
          </p:nvPr>
        </p:nvSpPr>
        <p:spPr>
          <a:xfrm>
            <a:off x="6940550" y="1913732"/>
            <a:ext cx="1975984" cy="2646362"/>
          </a:xfrm>
        </p:spPr>
        <p:txBody>
          <a:bodyPr/>
          <a:lstStyle/>
          <a:p>
            <a:r>
              <a:rPr lang="de-DE" dirty="0"/>
              <a:t>IZT – Institut für Zukunftsstudien und Technologiebewertung gGmbH</a:t>
            </a:r>
          </a:p>
          <a:p>
            <a:endParaRPr lang="de-DE" dirty="0"/>
          </a:p>
          <a:p>
            <a:r>
              <a:rPr lang="de-DE" dirty="0"/>
              <a:t>Autor/-innen: </a:t>
            </a:r>
          </a:p>
          <a:p>
            <a:r>
              <a:rPr lang="de-DE" dirty="0"/>
              <a:t>Dr. Antje Wilke</a:t>
            </a:r>
          </a:p>
          <a:p>
            <a:r>
              <a:rPr lang="de-DE" dirty="0"/>
              <a:t>Dr. Michael Scharp</a:t>
            </a:r>
          </a:p>
          <a:p>
            <a:r>
              <a:rPr lang="de-DE" dirty="0">
                <a:hlinkClick r:id="rId3"/>
              </a:rPr>
              <a:t>m.scharp@izt.de</a:t>
            </a:r>
            <a:r>
              <a:rPr lang="de-DE" dirty="0"/>
              <a:t> </a:t>
            </a:r>
          </a:p>
          <a:p>
            <a:endParaRPr lang="de-DE" dirty="0"/>
          </a:p>
          <a:p>
            <a:r>
              <a:rPr lang="de-DE" dirty="0"/>
              <a:t>Projektleitung</a:t>
            </a:r>
          </a:p>
          <a:p>
            <a:r>
              <a:rPr lang="de-DE" dirty="0"/>
              <a:t>Dr. Michael Scharp </a:t>
            </a:r>
          </a:p>
          <a:p>
            <a:endParaRPr lang="de-DE" dirty="0"/>
          </a:p>
          <a:p>
            <a:endParaRPr lang="de-DE" dirty="0"/>
          </a:p>
          <a:p>
            <a:endParaRPr lang="de-DE" dirty="0"/>
          </a:p>
        </p:txBody>
      </p:sp>
      <p:pic>
        <p:nvPicPr>
          <p:cNvPr id="4" name="Grafik 3"/>
          <p:cNvPicPr>
            <a:picLocks noChangeAspect="1"/>
          </p:cNvPicPr>
          <p:nvPr/>
        </p:nvPicPr>
        <p:blipFill>
          <a:blip r:embed="rId4"/>
          <a:stretch>
            <a:fillRect/>
          </a:stretch>
        </p:blipFill>
        <p:spPr>
          <a:xfrm>
            <a:off x="167780" y="2430798"/>
            <a:ext cx="2084533" cy="1123950"/>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8" name="Grafik 7"/>
          <p:cNvPicPr>
            <a:picLocks noChangeAspect="1"/>
          </p:cNvPicPr>
          <p:nvPr/>
        </p:nvPicPr>
        <p:blipFill rotWithShape="1">
          <a:blip r:embed="rId6">
            <a:extLst>
              <a:ext uri="{28A0092B-C50C-407E-A947-70E740481C1C}">
                <a14:useLocalDpi xmlns:a14="http://schemas.microsoft.com/office/drawing/2010/main" val="0"/>
              </a:ext>
            </a:extLst>
          </a:blip>
          <a:srcRect t="8569" b="10387"/>
          <a:stretch/>
        </p:blipFill>
        <p:spPr>
          <a:xfrm>
            <a:off x="1348360" y="1510765"/>
            <a:ext cx="936000" cy="758567"/>
          </a:xfrm>
          <a:prstGeom prst="rect">
            <a:avLst/>
          </a:prstGeom>
        </p:spPr>
      </p:pic>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388" y="1548048"/>
            <a:ext cx="684000" cy="684000"/>
          </a:xfrm>
          <a:prstGeom prst="rect">
            <a:avLst/>
          </a:prstGeom>
        </p:spPr>
      </p:pic>
      <p:pic>
        <p:nvPicPr>
          <p:cNvPr id="10" name="Grafik 9" descr="https://d30y9cdsu7xlg0.cloudfront.net/png/733434-200.png"/>
          <p:cNvPicPr/>
          <p:nvPr/>
        </p:nvPicPr>
        <p:blipFill>
          <a:blip r:embed="rId8">
            <a:extLst>
              <a:ext uri="{28A0092B-C50C-407E-A947-70E740481C1C}">
                <a14:useLocalDpi xmlns:a14="http://schemas.microsoft.com/office/drawing/2010/main" val="0"/>
              </a:ext>
            </a:extLst>
          </a:blip>
          <a:srcRect/>
          <a:stretch>
            <a:fillRect/>
          </a:stretch>
        </p:blipFill>
        <p:spPr bwMode="auto">
          <a:xfrm>
            <a:off x="807424" y="1534448"/>
            <a:ext cx="596900" cy="711200"/>
          </a:xfrm>
          <a:prstGeom prst="rect">
            <a:avLst/>
          </a:prstGeom>
          <a:noFill/>
          <a:ln>
            <a:noFill/>
          </a:ln>
        </p:spPr>
      </p:pic>
    </p:spTree>
    <p:extLst>
      <p:ext uri="{BB962C8B-B14F-4D97-AF65-F5344CB8AC3E}">
        <p14:creationId xmlns:p14="http://schemas.microsoft.com/office/powerpoint/2010/main" val="427843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Inhalt der Präsentation</a:t>
            </a:r>
            <a:br>
              <a:rPr lang="de-DE" dirty="0"/>
            </a:br>
            <a:r>
              <a:rPr lang="de-DE" dirty="0"/>
              <a:t>Sachanalyse</a:t>
            </a:r>
          </a:p>
        </p:txBody>
      </p:sp>
      <p:sp>
        <p:nvSpPr>
          <p:cNvPr id="6" name="Inhaltsplatzhalter 5"/>
          <p:cNvSpPr>
            <a:spLocks noGrp="1"/>
          </p:cNvSpPr>
          <p:nvPr>
            <p:ph idx="1"/>
          </p:nvPr>
        </p:nvSpPr>
        <p:spPr/>
        <p:txBody>
          <a:bodyPr/>
          <a:lstStyle/>
          <a:p>
            <a:r>
              <a:rPr lang="de-DE" sz="1800" dirty="0"/>
              <a:t>Einleitung</a:t>
            </a:r>
          </a:p>
          <a:p>
            <a:r>
              <a:rPr lang="de-DE" sz="1800" dirty="0"/>
              <a:t>Themenbeschreibung	</a:t>
            </a:r>
          </a:p>
          <a:p>
            <a:pPr lvl="1">
              <a:buFont typeface="Wingdings" panose="05000000000000000000" pitchFamily="2" charset="2"/>
              <a:buChar char="§"/>
            </a:pPr>
            <a:r>
              <a:rPr lang="de-DE" sz="1800" dirty="0"/>
              <a:t>Ausführliche Beschreibung des Sachverhalts	</a:t>
            </a:r>
          </a:p>
          <a:p>
            <a:pPr lvl="1">
              <a:buFont typeface="Wingdings" panose="05000000000000000000" pitchFamily="2" charset="2"/>
              <a:buChar char="§"/>
            </a:pPr>
            <a:r>
              <a:rPr lang="de-DE" sz="1800" dirty="0"/>
              <a:t>Verschiedene Formen von Obsoleszenz	</a:t>
            </a:r>
          </a:p>
          <a:p>
            <a:pPr lvl="1">
              <a:buFont typeface="Wingdings" panose="05000000000000000000" pitchFamily="2" charset="2"/>
              <a:buChar char="§"/>
            </a:pPr>
            <a:r>
              <a:rPr lang="de-DE" sz="1800" dirty="0"/>
              <a:t>Ursachenbeschreibung	</a:t>
            </a:r>
          </a:p>
          <a:p>
            <a:pPr lvl="1">
              <a:buFont typeface="Wingdings" panose="05000000000000000000" pitchFamily="2" charset="2"/>
              <a:buChar char="§"/>
            </a:pPr>
            <a:r>
              <a:rPr lang="de-DE" sz="1800" dirty="0"/>
              <a:t>Daten und Fakten zu Obsoleszenz	</a:t>
            </a:r>
          </a:p>
          <a:p>
            <a:pPr lvl="1">
              <a:buFont typeface="Wingdings" panose="05000000000000000000" pitchFamily="2" charset="2"/>
              <a:buChar char="§"/>
            </a:pPr>
            <a:r>
              <a:rPr lang="de-DE" sz="1800" dirty="0"/>
              <a:t>Auswirkungen auf die Umwelt	</a:t>
            </a:r>
          </a:p>
          <a:p>
            <a:pPr marL="289050" indent="-285750"/>
            <a:r>
              <a:rPr lang="de-DE" sz="1800" dirty="0"/>
              <a:t>Handlungsoptionen</a:t>
            </a:r>
          </a:p>
          <a:p>
            <a:pPr marL="270000" lvl="1" indent="0">
              <a:buNone/>
            </a:pPr>
            <a:endParaRPr lang="de-DE" sz="1800" dirty="0"/>
          </a:p>
          <a:p>
            <a:endParaRPr lang="de-DE" sz="1800" dirty="0"/>
          </a:p>
        </p:txBody>
      </p:sp>
      <p:sp>
        <p:nvSpPr>
          <p:cNvPr id="13" name="Textplatzhalter 12"/>
          <p:cNvSpPr>
            <a:spLocks noGrp="1"/>
          </p:cNvSpPr>
          <p:nvPr>
            <p:ph type="body" sz="quarter" idx="12"/>
          </p:nvPr>
        </p:nvSpPr>
        <p:spPr/>
        <p:txBody>
          <a:bodyPr/>
          <a:lstStyle/>
          <a:p>
            <a:endParaRPr lang="de-DE"/>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10</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86904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Sachanalyse: Einleitung</a:t>
            </a:r>
            <a:br>
              <a:rPr lang="de-DE" dirty="0"/>
            </a:br>
            <a:r>
              <a:rPr lang="de-DE" dirty="0"/>
              <a:t>Definition Obsoleszenz</a:t>
            </a:r>
          </a:p>
        </p:txBody>
      </p:sp>
      <p:sp>
        <p:nvSpPr>
          <p:cNvPr id="3" name="Inhaltsplatzhalter 2"/>
          <p:cNvSpPr>
            <a:spLocks noGrp="1"/>
          </p:cNvSpPr>
          <p:nvPr>
            <p:ph idx="1"/>
          </p:nvPr>
        </p:nvSpPr>
        <p:spPr/>
        <p:txBody>
          <a:bodyPr/>
          <a:lstStyle/>
          <a:p>
            <a:r>
              <a:rPr lang="de-DE" dirty="0"/>
              <a:t>Obsoleszenz</a:t>
            </a:r>
          </a:p>
          <a:p>
            <a:pPr marL="519113" lvl="1" indent="-285750">
              <a:buFont typeface="Wingdings" panose="05000000000000000000" pitchFamily="2" charset="2"/>
              <a:buChar char="à"/>
            </a:pPr>
            <a:r>
              <a:rPr lang="de-DE" dirty="0"/>
              <a:t>Natürliche, künstliche oder psychologische Alterung eines Produkts</a:t>
            </a:r>
          </a:p>
          <a:p>
            <a:pPr marL="519113" lvl="1" indent="-285750">
              <a:buFont typeface="Wingdings" panose="05000000000000000000" pitchFamily="2" charset="2"/>
              <a:buChar char="à"/>
            </a:pPr>
            <a:endParaRPr lang="de-DE" dirty="0"/>
          </a:p>
          <a:p>
            <a:pPr marL="285750" indent="-285750"/>
            <a:r>
              <a:rPr lang="de-DE" dirty="0"/>
              <a:t>Produkte werden infolgedessen vor dem Erreichen der idealen Lebensdauer ersetzt oder entsorgt</a:t>
            </a:r>
          </a:p>
          <a:p>
            <a:pPr marL="519113" lvl="1"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p>
          <a:p>
            <a:endParaRPr lang="de-DE" dirty="0"/>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4"/>
          </p:nvPr>
        </p:nvSpPr>
        <p:spPr/>
        <p:txBody>
          <a:bodyPr/>
          <a:lstStyle/>
          <a:p>
            <a:pPr algn="l"/>
            <a:r>
              <a:rPr lang="de-DE"/>
              <a:t>Das Phänomen Obsoleszenz</a:t>
            </a:r>
            <a:endParaRPr lang="de-DE" dirty="0"/>
          </a:p>
        </p:txBody>
      </p:sp>
      <p:sp>
        <p:nvSpPr>
          <p:cNvPr id="6" name="Foliennummernplatzhalter 5"/>
          <p:cNvSpPr>
            <a:spLocks noGrp="1"/>
          </p:cNvSpPr>
          <p:nvPr>
            <p:ph type="sldNum" sz="quarter" idx="15"/>
          </p:nvPr>
        </p:nvSpPr>
        <p:spPr/>
        <p:txBody>
          <a:bodyPr/>
          <a:lstStyle/>
          <a:p>
            <a:fld id="{62A59293-44F6-42A9-B2EF-FC07B1E05F02}" type="slidenum">
              <a:rPr lang="de-DE" smtClean="0"/>
              <a:pPr/>
              <a:t>11</a:t>
            </a:fld>
            <a:endParaRPr lang="de-DE" dirty="0"/>
          </a:p>
        </p:txBody>
      </p:sp>
    </p:spTree>
    <p:extLst>
      <p:ext uri="{BB962C8B-B14F-4D97-AF65-F5344CB8AC3E}">
        <p14:creationId xmlns:p14="http://schemas.microsoft.com/office/powerpoint/2010/main" val="294974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bgerundetes Rechteck 56"/>
          <p:cNvSpPr/>
          <p:nvPr/>
        </p:nvSpPr>
        <p:spPr>
          <a:xfrm>
            <a:off x="177800" y="4797704"/>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Ressourcen </a:t>
            </a:r>
            <a:br>
              <a:rPr lang="de-DE" dirty="0"/>
            </a:br>
            <a:r>
              <a:rPr lang="de-DE" dirty="0"/>
              <a:t>Systematik</a:t>
            </a:r>
          </a:p>
        </p:txBody>
      </p:sp>
      <p:sp>
        <p:nvSpPr>
          <p:cNvPr id="67" name="Textplatzhalter 66"/>
          <p:cNvSpPr>
            <a:spLocks noGrp="1"/>
          </p:cNvSpPr>
          <p:nvPr>
            <p:ph type="body" sz="quarter" idx="12"/>
          </p:nvPr>
        </p:nvSpPr>
        <p:spPr>
          <a:xfrm>
            <a:off x="3892550" y="6393862"/>
            <a:ext cx="2870200" cy="365125"/>
          </a:xfrm>
        </p:spPr>
        <p:txBody>
          <a:bodyPr/>
          <a:lstStyle/>
          <a:p>
            <a:r>
              <a:rPr lang="de-DE" dirty="0"/>
              <a:t>Quelle: Eigene Darstellung nach BMUB 2016</a:t>
            </a:r>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65" name="Foliennummernplatzhalter 64"/>
          <p:cNvSpPr>
            <a:spLocks noGrp="1"/>
          </p:cNvSpPr>
          <p:nvPr>
            <p:ph type="sldNum" sz="quarter" idx="15"/>
          </p:nvPr>
        </p:nvSpPr>
        <p:spPr/>
        <p:txBody>
          <a:bodyPr/>
          <a:lstStyle/>
          <a:p>
            <a:fld id="{62A59293-44F6-42A9-B2EF-FC07B1E05F02}" type="slidenum">
              <a:rPr lang="de-DE" smtClean="0"/>
              <a:pPr/>
              <a:t>12</a:t>
            </a:fld>
            <a:endParaRPr lang="de-DE" dirty="0"/>
          </a:p>
        </p:txBody>
      </p:sp>
      <p:grpSp>
        <p:nvGrpSpPr>
          <p:cNvPr id="6" name="Gruppieren 5"/>
          <p:cNvGrpSpPr/>
          <p:nvPr/>
        </p:nvGrpSpPr>
        <p:grpSpPr>
          <a:xfrm>
            <a:off x="250826" y="1480945"/>
            <a:ext cx="8674099" cy="4471987"/>
            <a:chOff x="366714" y="1644523"/>
            <a:chExt cx="8674099" cy="4471987"/>
          </a:xfrm>
        </p:grpSpPr>
        <p:cxnSp>
          <p:nvCxnSpPr>
            <p:cNvPr id="7" name="Gewinkelte Verbindung 6"/>
            <p:cNvCxnSpPr>
              <a:stCxn id="8" idx="2"/>
              <a:endCxn id="10"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Abgerundetes Rechteck 7"/>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ihandform 8"/>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dirty="0">
                  <a:solidFill>
                    <a:srgbClr val="000000"/>
                  </a:solidFill>
                </a:rPr>
                <a:t>Natürliche Ressourcen</a:t>
              </a:r>
            </a:p>
          </p:txBody>
        </p:sp>
        <p:sp>
          <p:nvSpPr>
            <p:cNvPr id="10" name="Abgerundetes Rechteck 9"/>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Freihandform 10"/>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12" name="Abgerundetes Rechteck 11"/>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ihandform 12"/>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14" name="Abgerundetes Rechteck 13"/>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ihandform 14"/>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16" name="Abgerundetes Rechteck 15"/>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reihandform 16"/>
            <p:cNvSpPr/>
            <p:nvPr/>
          </p:nvSpPr>
          <p:spPr>
            <a:xfrm>
              <a:off x="366714" y="5041704"/>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dirty="0">
                  <a:solidFill>
                    <a:srgbClr val="000000"/>
                  </a:solidFill>
                </a:rPr>
                <a:t>Fossile Energieträger</a:t>
              </a:r>
            </a:p>
          </p:txBody>
        </p:sp>
        <p:sp>
          <p:nvSpPr>
            <p:cNvPr id="18" name="Abgerundetes Rechteck 17"/>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ihandform 18"/>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20" name="Abgerundetes Rechteck 19"/>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reihandform 20"/>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22" name="Abgerundetes Rechteck 21"/>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ihandform 22"/>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24" name="Abgerundetes Rechteck 23"/>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Abgerundetes Rechteck 24"/>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Freihandform 25"/>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27" name="Abgerundetes Rechteck 26"/>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Abgerundetes Rechteck 27"/>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reihandform 28"/>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30" name="Abgerundetes Rechteck 29"/>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reihandform 30"/>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32" name="Abgerundetes Rechteck 31"/>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Freihandform 32"/>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34" name="Abgerundetes Rechteck 33"/>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Freihandform 34"/>
            <p:cNvSpPr/>
            <p:nvPr/>
          </p:nvSpPr>
          <p:spPr>
            <a:xfrm>
              <a:off x="8054975" y="299231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cxnSp>
          <p:nvCxnSpPr>
            <p:cNvPr id="36" name="Gewinkelte Verbindung 35"/>
            <p:cNvCxnSpPr>
              <a:stCxn id="8" idx="2"/>
              <a:endCxn id="34"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winkelte Verbindung 36"/>
            <p:cNvCxnSpPr>
              <a:stCxn id="8" idx="2"/>
              <a:endCxn id="32"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stCxn id="8" idx="2"/>
              <a:endCxn id="30"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8" idx="2"/>
              <a:endCxn id="12"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winkelte Verbindung 39"/>
            <p:cNvCxnSpPr>
              <a:stCxn id="14" idx="2"/>
              <a:endCxn id="16"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winkelte Verbindung 40"/>
            <p:cNvCxnSpPr>
              <a:stCxn id="14" idx="2"/>
              <a:endCxn id="24"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a:stCxn id="16"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winkelte Verbindung 42"/>
            <p:cNvCxnSpPr>
              <a:stCxn id="16" idx="2"/>
              <a:endCxn id="18"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16" idx="2"/>
              <a:endCxn id="20"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a:stCxn id="16" idx="2"/>
              <a:endCxn id="22"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winkelte Verbindung 45"/>
            <p:cNvCxnSpPr>
              <a:stCxn id="24" idx="2"/>
              <a:endCxn id="25"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24" idx="2"/>
              <a:endCxn id="27"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winkelte Verbindung 47"/>
            <p:cNvCxnSpPr>
              <a:stCxn id="24" idx="2"/>
              <a:endCxn id="28"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50" name="Freihandform 49"/>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51" name="Freihandform 50"/>
            <p:cNvSpPr/>
            <p:nvPr/>
          </p:nvSpPr>
          <p:spPr>
            <a:xfrm>
              <a:off x="8140700" y="5491035"/>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
          <p:nvSpPr>
            <p:cNvPr id="52" name="Abgerundetes Rechteck 51"/>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Freihandform 52"/>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54" name="Gewinkelte Verbindung 53"/>
            <p:cNvCxnSpPr>
              <a:stCxn id="8" idx="2"/>
              <a:endCxn id="14"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Freihandform 54"/>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grpSp>
      <p:sp>
        <p:nvSpPr>
          <p:cNvPr id="56" name="Freihandform 55"/>
          <p:cNvSpPr/>
          <p:nvPr/>
        </p:nvSpPr>
        <p:spPr>
          <a:xfrm>
            <a:off x="46039" y="5529484"/>
            <a:ext cx="906462" cy="420687"/>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Energetische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Tree>
    <p:extLst>
      <p:ext uri="{BB962C8B-B14F-4D97-AF65-F5344CB8AC3E}">
        <p14:creationId xmlns:p14="http://schemas.microsoft.com/office/powerpoint/2010/main" val="131845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Ökonomische Vorteile?</a:t>
            </a:r>
          </a:p>
        </p:txBody>
      </p:sp>
      <p:sp>
        <p:nvSpPr>
          <p:cNvPr id="14" name="Inhaltsplatzhalter 13"/>
          <p:cNvSpPr>
            <a:spLocks noGrp="1"/>
          </p:cNvSpPr>
          <p:nvPr>
            <p:ph idx="1"/>
          </p:nvPr>
        </p:nvSpPr>
        <p:spPr/>
        <p:txBody>
          <a:bodyPr/>
          <a:lstStyle/>
          <a:p>
            <a:pPr marL="285750" indent="-285750" algn="just">
              <a:spcAft>
                <a:spcPts val="600"/>
              </a:spcAft>
            </a:pPr>
            <a:r>
              <a:rPr lang="de-DE" dirty="0"/>
              <a:t>Lebensdauerverkürzung bringt ökonomische Vorteile</a:t>
            </a:r>
          </a:p>
          <a:p>
            <a:pPr marL="285750" indent="-285750" algn="just">
              <a:spcAft>
                <a:spcPts val="600"/>
              </a:spcAft>
            </a:pPr>
            <a:r>
              <a:rPr lang="de-DE" dirty="0"/>
              <a:t>billigere Materialien </a:t>
            </a:r>
            <a:r>
              <a:rPr lang="de-DE" dirty="0">
                <a:sym typeface="Wingdings" panose="05000000000000000000" pitchFamily="2" charset="2"/>
              </a:rPr>
              <a:t></a:t>
            </a:r>
            <a:r>
              <a:rPr lang="de-DE" dirty="0"/>
              <a:t> erhöhte Gewinne</a:t>
            </a:r>
          </a:p>
          <a:p>
            <a:pPr marL="285750" indent="-285750" algn="just">
              <a:spcAft>
                <a:spcPts val="600"/>
              </a:spcAft>
            </a:pPr>
            <a:r>
              <a:rPr lang="de-DE" dirty="0"/>
              <a:t>einfachere Verarbeitung </a:t>
            </a:r>
            <a:r>
              <a:rPr lang="de-DE" dirty="0">
                <a:sym typeface="Wingdings" panose="05000000000000000000" pitchFamily="2" charset="2"/>
              </a:rPr>
              <a:t></a:t>
            </a:r>
            <a:r>
              <a:rPr lang="de-DE" dirty="0"/>
              <a:t> langfristige Gewinnsteigerung </a:t>
            </a:r>
          </a:p>
          <a:p>
            <a:pPr marL="285750" indent="-285750" algn="just">
              <a:spcAft>
                <a:spcPts val="600"/>
              </a:spcAft>
            </a:pPr>
            <a:r>
              <a:rPr lang="de-DE" dirty="0"/>
              <a:t>Senkung der Kosten von Material und Verarbeitung </a:t>
            </a:r>
          </a:p>
          <a:p>
            <a:pPr marL="0" indent="0" algn="just">
              <a:spcAft>
                <a:spcPts val="600"/>
              </a:spcAft>
              <a:buNone/>
            </a:pPr>
            <a:r>
              <a:rPr lang="de-DE" dirty="0">
                <a:sym typeface="Wingdings" panose="05000000000000000000" pitchFamily="2" charset="2"/>
              </a:rPr>
              <a:t>	</a:t>
            </a:r>
            <a:r>
              <a:rPr lang="de-DE" dirty="0"/>
              <a:t> über die Jahre sinkt die Lebensdauer von Produkten. </a:t>
            </a:r>
            <a:r>
              <a:rPr lang="de-DE" spc="-5" dirty="0">
                <a:latin typeface="PT Sans" panose="020B0503020203020204"/>
                <a:ea typeface="Droid Sans Fallback"/>
                <a:cs typeface="Times New Roman" panose="02020603050405020304" pitchFamily="18" charset="0"/>
              </a:rPr>
              <a:t> </a:t>
            </a:r>
          </a:p>
          <a:p>
            <a:endParaRPr lang="de-DE" dirty="0"/>
          </a:p>
        </p:txBody>
      </p:sp>
      <p:sp>
        <p:nvSpPr>
          <p:cNvPr id="15" name="Textplatzhalter 14"/>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13</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592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sz="3600"/>
          </a:p>
          <a:p>
            <a:pPr marL="0" indent="0" algn="ctr">
              <a:buNone/>
            </a:pPr>
            <a:endParaRPr lang="de-DE" sz="3600"/>
          </a:p>
          <a:p>
            <a:pPr marL="0" indent="0" algn="ctr">
              <a:buNone/>
            </a:pPr>
            <a:r>
              <a:rPr lang="de-DE" sz="3600"/>
              <a:t>Einteilung Obsoleszenz</a:t>
            </a:r>
            <a:endParaRPr lang="de-DE" sz="36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14</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09576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Einteilung &amp; Definitionen</a:t>
            </a:r>
          </a:p>
        </p:txBody>
      </p:sp>
      <p:sp>
        <p:nvSpPr>
          <p:cNvPr id="14" name="Inhaltsplatzhalter 13"/>
          <p:cNvSpPr>
            <a:spLocks noGrp="1"/>
          </p:cNvSpPr>
          <p:nvPr>
            <p:ph idx="1"/>
          </p:nvPr>
        </p:nvSpPr>
        <p:spPr/>
        <p:txBody>
          <a:bodyPr/>
          <a:lstStyle/>
          <a:p>
            <a:pPr marL="285750" indent="-285750">
              <a:spcAft>
                <a:spcPts val="600"/>
              </a:spcAft>
            </a:pPr>
            <a:r>
              <a:rPr lang="de-DE" dirty="0"/>
              <a:t>Werkstofflichen Obsoleszenz: </a:t>
            </a:r>
          </a:p>
          <a:p>
            <a:pPr marL="742950" lvl="1" indent="-285750">
              <a:spcAft>
                <a:spcPts val="600"/>
              </a:spcAft>
              <a:buFont typeface="Wingdings" panose="05000000000000000000" pitchFamily="2" charset="2"/>
              <a:buChar char="§"/>
            </a:pPr>
            <a:r>
              <a:rPr lang="de-DE" dirty="0"/>
              <a:t>mangelnder Leistungsfähigkeit von Materialien oder Komponenten. </a:t>
            </a:r>
          </a:p>
          <a:p>
            <a:pPr marL="742950" lvl="1" indent="-285750">
              <a:spcAft>
                <a:spcPts val="600"/>
              </a:spcAft>
              <a:buFont typeface="Wingdings" panose="05000000000000000000" pitchFamily="2" charset="2"/>
              <a:buChar char="§"/>
            </a:pPr>
            <a:r>
              <a:rPr lang="de-DE" dirty="0"/>
              <a:t>Beispiel: Plastikzahnräder im Handmixer</a:t>
            </a:r>
          </a:p>
          <a:p>
            <a:pPr marL="285750" indent="-285750">
              <a:spcAft>
                <a:spcPts val="600"/>
              </a:spcAft>
            </a:pPr>
            <a:endParaRPr lang="de-DE" spc="-5" dirty="0">
              <a:ea typeface="Droid Sans Fallback"/>
              <a:cs typeface="Times New Roman" panose="02020603050405020304" pitchFamily="18" charset="0"/>
            </a:endParaRPr>
          </a:p>
          <a:p>
            <a:pPr marL="285750" indent="-285750">
              <a:spcAft>
                <a:spcPts val="600"/>
              </a:spcAft>
            </a:pPr>
            <a:endParaRPr lang="de-DE" spc="-5" dirty="0">
              <a:latin typeface="PT Sans" panose="020B0503020203020204"/>
              <a:ea typeface="Droid Sans Fallback"/>
              <a:cs typeface="Times New Roman" panose="02020603050405020304" pitchFamily="18" charset="0"/>
            </a:endParaRPr>
          </a:p>
          <a:p>
            <a:pPr marL="285750" indent="-285750">
              <a:spcAft>
                <a:spcPts val="600"/>
              </a:spcAft>
            </a:pPr>
            <a:r>
              <a:rPr lang="de-DE" dirty="0"/>
              <a:t>Funktionelle Obsoleszenz: </a:t>
            </a:r>
          </a:p>
          <a:p>
            <a:pPr marL="742950" lvl="1" indent="-285750">
              <a:spcAft>
                <a:spcPts val="600"/>
              </a:spcAft>
              <a:buFont typeface="Wingdings" panose="05000000000000000000" pitchFamily="2" charset="2"/>
              <a:buChar char="§"/>
            </a:pPr>
            <a:r>
              <a:rPr lang="de-DE" dirty="0"/>
              <a:t>technische und funktionale Anforderungen an ein Produkt sind </a:t>
            </a:r>
            <a:br>
              <a:rPr lang="de-DE" dirty="0"/>
            </a:br>
            <a:r>
              <a:rPr lang="de-DE" dirty="0"/>
              <a:t>nicht mehr kompatibel</a:t>
            </a:r>
          </a:p>
          <a:p>
            <a:pPr marL="742950" lvl="1" indent="-285750">
              <a:spcAft>
                <a:spcPts val="600"/>
              </a:spcAft>
              <a:buFont typeface="Wingdings" panose="05000000000000000000" pitchFamily="2" charset="2"/>
              <a:buChar char="§"/>
            </a:pPr>
            <a:r>
              <a:rPr lang="de-DE" dirty="0"/>
              <a:t>Beispiel: veraltete Software, spezielle Kabelbuchsen</a:t>
            </a:r>
          </a:p>
          <a:p>
            <a:pPr marL="285750" indent="-285750">
              <a:spcAft>
                <a:spcPts val="600"/>
              </a:spcAft>
            </a:pPr>
            <a:endParaRPr lang="de-DE" spc="-5" dirty="0">
              <a:latin typeface="PT Sans" panose="020B0503020203020204"/>
              <a:ea typeface="Droid Sans Fallback"/>
              <a:cs typeface="Times New Roman" panose="02020603050405020304" pitchFamily="18" charset="0"/>
            </a:endParaRPr>
          </a:p>
          <a:p>
            <a:endParaRPr lang="de-DE" dirty="0"/>
          </a:p>
        </p:txBody>
      </p:sp>
      <p:sp>
        <p:nvSpPr>
          <p:cNvPr id="15" name="Textplatzhalter 14"/>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15</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08489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Einteilung &amp; Definitionen</a:t>
            </a:r>
          </a:p>
        </p:txBody>
      </p:sp>
      <p:sp>
        <p:nvSpPr>
          <p:cNvPr id="16" name="Inhaltsplatzhalter 15"/>
          <p:cNvSpPr>
            <a:spLocks noGrp="1"/>
          </p:cNvSpPr>
          <p:nvPr>
            <p:ph idx="1"/>
          </p:nvPr>
        </p:nvSpPr>
        <p:spPr>
          <a:xfrm>
            <a:off x="390105" y="1512886"/>
            <a:ext cx="8356600" cy="468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spcAft>
                <a:spcPts val="600"/>
              </a:spcAft>
            </a:pPr>
            <a:r>
              <a:rPr lang="de-DE" dirty="0"/>
              <a:t>Ökonomische Obsoleszenz: </a:t>
            </a:r>
          </a:p>
          <a:p>
            <a:pPr marL="742950" lvl="1" indent="-285750">
              <a:spcAft>
                <a:spcPts val="600"/>
              </a:spcAft>
              <a:buFont typeface="Wingdings" panose="05000000000000000000" pitchFamily="2" charset="2"/>
              <a:buChar char="§"/>
            </a:pPr>
            <a:r>
              <a:rPr lang="de-DE" dirty="0"/>
              <a:t>hohe Reparatur- oder Instandsetzungskosten, reparaturunfreundlichem Design</a:t>
            </a:r>
          </a:p>
          <a:p>
            <a:pPr marL="742950" lvl="1" indent="-285750">
              <a:spcAft>
                <a:spcPts val="600"/>
              </a:spcAft>
              <a:buFont typeface="Wingdings" panose="05000000000000000000" pitchFamily="2" charset="2"/>
              <a:buChar char="§"/>
            </a:pPr>
            <a:r>
              <a:rPr lang="de-DE" dirty="0"/>
              <a:t>Beispiel: Verklebungen von Gehäuse bei Laptops</a:t>
            </a:r>
          </a:p>
          <a:p>
            <a:pPr marL="285750" indent="-285750">
              <a:spcAft>
                <a:spcPts val="600"/>
              </a:spcAft>
            </a:pPr>
            <a:endParaRPr lang="de-DE" dirty="0"/>
          </a:p>
          <a:p>
            <a:pPr marL="285750" indent="-285750">
              <a:spcAft>
                <a:spcPts val="600"/>
              </a:spcAft>
            </a:pPr>
            <a:endParaRPr lang="de-DE" dirty="0"/>
          </a:p>
          <a:p>
            <a:pPr marL="285750" indent="-285750">
              <a:spcAft>
                <a:spcPts val="600"/>
              </a:spcAft>
            </a:pPr>
            <a:r>
              <a:rPr lang="de-DE" dirty="0"/>
              <a:t>Psychologischen Obsoleszenz: </a:t>
            </a:r>
          </a:p>
          <a:p>
            <a:pPr marL="742950" lvl="1" indent="-285750">
              <a:spcAft>
                <a:spcPts val="600"/>
              </a:spcAft>
              <a:buFont typeface="Wingdings" panose="05000000000000000000" pitchFamily="2" charset="2"/>
              <a:buChar char="§"/>
            </a:pPr>
            <a:r>
              <a:rPr lang="de-DE" dirty="0"/>
              <a:t>Alterung aufgrund neuer Innovationen, Trends oder Konsummustern</a:t>
            </a:r>
          </a:p>
          <a:p>
            <a:pPr marL="742950" lvl="1" indent="-285750">
              <a:spcAft>
                <a:spcPts val="600"/>
              </a:spcAft>
              <a:buFont typeface="Wingdings" panose="05000000000000000000" pitchFamily="2" charset="2"/>
              <a:buChar char="§"/>
            </a:pPr>
            <a:r>
              <a:rPr lang="de-DE" dirty="0"/>
              <a:t>Beispiel: Wunsch nach dem neuesten Smartphone-Modell</a:t>
            </a:r>
          </a:p>
          <a:p>
            <a:pPr marL="285750" indent="-285750">
              <a:spcAft>
                <a:spcPts val="600"/>
              </a:spcAft>
            </a:pPr>
            <a:endParaRPr lang="de-DE" dirty="0"/>
          </a:p>
        </p:txBody>
      </p:sp>
      <p:sp>
        <p:nvSpPr>
          <p:cNvPr id="17" name="Textplatzhalter 16"/>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16</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14275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sz="3600"/>
          </a:p>
          <a:p>
            <a:pPr marL="0" indent="0" algn="ctr">
              <a:buNone/>
            </a:pPr>
            <a:endParaRPr lang="de-DE" sz="3600"/>
          </a:p>
          <a:p>
            <a:pPr marL="0" indent="0" algn="ctr">
              <a:buNone/>
            </a:pPr>
            <a:r>
              <a:rPr lang="de-DE" sz="3600"/>
              <a:t>Obsoleszenz -</a:t>
            </a:r>
          </a:p>
          <a:p>
            <a:pPr marL="0" indent="0" algn="ctr">
              <a:buNone/>
            </a:pPr>
            <a:r>
              <a:rPr lang="de-DE" sz="3600"/>
              <a:t>Ursachen &amp; Beispiele</a:t>
            </a:r>
            <a:endParaRPr lang="de-DE" sz="36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17</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24875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Geschichtliches</a:t>
            </a:r>
          </a:p>
        </p:txBody>
      </p:sp>
      <p:sp>
        <p:nvSpPr>
          <p:cNvPr id="9" name="Inhaltsplatzhalter 8"/>
          <p:cNvSpPr>
            <a:spLocks noGrp="1"/>
          </p:cNvSpPr>
          <p:nvPr>
            <p:ph idx="1"/>
          </p:nvPr>
        </p:nvSpPr>
        <p:spPr/>
        <p:txBody>
          <a:bodyPr/>
          <a:lstStyle/>
          <a:p>
            <a:r>
              <a:rPr lang="de-DE" sz="1800" dirty="0"/>
              <a:t>Obsoleszenz – ein Phänomen der Massenproduktion: eine Lebensdauerbegrenzung regt Neukäufe und die Nachfrage steigern (Theorie von B. London)</a:t>
            </a:r>
          </a:p>
          <a:p>
            <a:endParaRPr lang="de-DE" sz="1800" dirty="0"/>
          </a:p>
          <a:p>
            <a:pPr marL="0" indent="0">
              <a:buNone/>
            </a:pPr>
            <a:r>
              <a:rPr lang="de-DE" sz="1800" dirty="0"/>
              <a:t>Automobilbereich (1920er Jahre): </a:t>
            </a:r>
          </a:p>
          <a:p>
            <a:pPr marL="285750" indent="-285750"/>
            <a:r>
              <a:rPr lang="de-DE" sz="1800" dirty="0"/>
              <a:t>schnelle Modezyklen (General </a:t>
            </a:r>
            <a:br>
              <a:rPr lang="de-DE" sz="1800" dirty="0"/>
            </a:br>
            <a:r>
              <a:rPr lang="de-DE" sz="1800" dirty="0"/>
              <a:t>Motors) vs. lange Haltbarkeit (Ford)</a:t>
            </a:r>
          </a:p>
          <a:p>
            <a:pPr marL="285750" indent="-285750"/>
            <a:r>
              <a:rPr lang="de-DE" sz="1800" dirty="0"/>
              <a:t>durch Änderung des Designs </a:t>
            </a:r>
            <a:br>
              <a:rPr lang="de-DE" sz="1800" dirty="0"/>
            </a:br>
            <a:r>
              <a:rPr lang="de-DE" sz="1800" dirty="0"/>
              <a:t>wurden Neukäufe angeregt </a:t>
            </a:r>
            <a:br>
              <a:rPr lang="de-DE" sz="1800" dirty="0"/>
            </a:br>
            <a:r>
              <a:rPr lang="de-DE" sz="1800" dirty="0"/>
              <a:t>(psychologische Obsoleszenz) </a:t>
            </a:r>
          </a:p>
          <a:p>
            <a:endParaRPr lang="de-DE" sz="1800" dirty="0"/>
          </a:p>
          <a:p>
            <a:endParaRPr lang="de-DE" sz="1800" dirty="0"/>
          </a:p>
        </p:txBody>
      </p:sp>
      <p:sp>
        <p:nvSpPr>
          <p:cNvPr id="11" name="Textplatzhalter 10"/>
          <p:cNvSpPr>
            <a:spLocks noGrp="1"/>
          </p:cNvSpPr>
          <p:nvPr>
            <p:ph type="body" sz="quarter" idx="12"/>
          </p:nvPr>
        </p:nvSpPr>
        <p:spPr>
          <a:xfrm>
            <a:off x="3892550" y="6393862"/>
            <a:ext cx="3239770" cy="365125"/>
          </a:xfrm>
        </p:spPr>
        <p:txBody>
          <a:bodyPr/>
          <a:lstStyle/>
          <a:p>
            <a:r>
              <a:rPr lang="de-DE">
                <a:latin typeface="PT Sans" panose="020B0503020203020204"/>
              </a:rPr>
              <a:t>Quellen: ©  Bertold Werkmann/Fotolia #67788720</a:t>
            </a:r>
            <a:endParaRPr lang="de-DE" dirty="0">
              <a:latin typeface="PT Sans" panose="020B0503020203020204"/>
            </a:endParaRP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18</a:t>
            </a:fld>
            <a:endParaRPr lang="de-DE" dirty="0"/>
          </a:p>
        </p:txBody>
      </p:sp>
      <p:pic>
        <p:nvPicPr>
          <p:cNvPr id="10" name="Grafik 9"/>
          <p:cNvPicPr/>
          <p:nvPr/>
        </p:nvPicPr>
        <p:blipFill>
          <a:blip r:embed="rId3">
            <a:extLst>
              <a:ext uri="{28A0092B-C50C-407E-A947-70E740481C1C}">
                <a14:useLocalDpi xmlns:a14="http://schemas.microsoft.com/office/drawing/2010/main" val="0"/>
              </a:ext>
            </a:extLst>
          </a:blip>
          <a:stretch>
            <a:fillRect/>
          </a:stretch>
        </p:blipFill>
        <p:spPr>
          <a:xfrm>
            <a:off x="4651375" y="2356773"/>
            <a:ext cx="4092575" cy="2842290"/>
          </a:xfrm>
          <a:prstGeom prst="rect">
            <a:avLst/>
          </a:prstGeom>
        </p:spPr>
      </p:pic>
    </p:spTree>
    <p:extLst>
      <p:ext uri="{BB962C8B-B14F-4D97-AF65-F5344CB8AC3E}">
        <p14:creationId xmlns:p14="http://schemas.microsoft.com/office/powerpoint/2010/main" val="184637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Geschichtliches</a:t>
            </a:r>
          </a:p>
        </p:txBody>
      </p:sp>
      <p:sp>
        <p:nvSpPr>
          <p:cNvPr id="9" name="Inhaltsplatzhalter 8"/>
          <p:cNvSpPr>
            <a:spLocks noGrp="1"/>
          </p:cNvSpPr>
          <p:nvPr>
            <p:ph idx="1"/>
          </p:nvPr>
        </p:nvSpPr>
        <p:spPr/>
        <p:txBody>
          <a:bodyPr/>
          <a:lstStyle/>
          <a:p>
            <a:r>
              <a:rPr lang="de-DE" sz="1800" dirty="0"/>
              <a:t>Obsoleszenz – ein Phänomen der Massenproduktion: eine Lebensdauerbegrenzung regt Neukäufe und die Nachfrage steigern (Theorie von B. London)</a:t>
            </a:r>
          </a:p>
          <a:p>
            <a:endParaRPr lang="de-DE" sz="1800" dirty="0"/>
          </a:p>
          <a:p>
            <a:pPr marL="0" indent="0">
              <a:buNone/>
            </a:pPr>
            <a:r>
              <a:rPr lang="de-DE" sz="1800" dirty="0"/>
              <a:t>Automobilbereich (1920er Jahre): </a:t>
            </a:r>
          </a:p>
          <a:p>
            <a:pPr marL="285750" indent="-285750"/>
            <a:r>
              <a:rPr lang="de-DE" sz="1800" dirty="0"/>
              <a:t>schnelle Modezyklen (General </a:t>
            </a:r>
            <a:br>
              <a:rPr lang="de-DE" sz="1800" dirty="0"/>
            </a:br>
            <a:r>
              <a:rPr lang="de-DE" sz="1800" dirty="0"/>
              <a:t>Motors) vs. lange Haltbarkeit (Ford)</a:t>
            </a:r>
          </a:p>
          <a:p>
            <a:pPr marL="285750" indent="-285750"/>
            <a:r>
              <a:rPr lang="de-DE" sz="1800" dirty="0"/>
              <a:t>durch Änderung des Designs </a:t>
            </a:r>
            <a:br>
              <a:rPr lang="de-DE" sz="1800" dirty="0"/>
            </a:br>
            <a:r>
              <a:rPr lang="de-DE" sz="1800" dirty="0"/>
              <a:t>wurden Neukäufe angeregt </a:t>
            </a:r>
            <a:br>
              <a:rPr lang="de-DE" sz="1800" dirty="0"/>
            </a:br>
            <a:r>
              <a:rPr lang="de-DE" sz="1800" dirty="0"/>
              <a:t>(psychologische Obsoleszenz) </a:t>
            </a:r>
          </a:p>
          <a:p>
            <a:endParaRPr lang="de-DE" sz="1800" dirty="0"/>
          </a:p>
          <a:p>
            <a:endParaRPr lang="de-DE" sz="1800" dirty="0"/>
          </a:p>
        </p:txBody>
      </p:sp>
      <p:sp>
        <p:nvSpPr>
          <p:cNvPr id="11" name="Textplatzhalter 10"/>
          <p:cNvSpPr>
            <a:spLocks noGrp="1"/>
          </p:cNvSpPr>
          <p:nvPr>
            <p:ph type="body" sz="quarter" idx="12"/>
          </p:nvPr>
        </p:nvSpPr>
        <p:spPr>
          <a:xfrm>
            <a:off x="3892550" y="6393862"/>
            <a:ext cx="3239770" cy="365125"/>
          </a:xfrm>
        </p:spPr>
        <p:txBody>
          <a:bodyPr/>
          <a:lstStyle/>
          <a:p>
            <a:r>
              <a:rPr lang="de-DE">
                <a:latin typeface="PT Sans" panose="020B0503020203020204"/>
              </a:rPr>
              <a:t>Quellen: ©  Bertold Werkmann/Fotolia #67788720</a:t>
            </a:r>
            <a:endParaRPr lang="de-DE" dirty="0">
              <a:latin typeface="PT Sans" panose="020B0503020203020204"/>
            </a:endParaRP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19</a:t>
            </a:fld>
            <a:endParaRPr lang="de-DE" dirty="0"/>
          </a:p>
        </p:txBody>
      </p:sp>
      <p:pic>
        <p:nvPicPr>
          <p:cNvPr id="10" name="Grafik 9"/>
          <p:cNvPicPr/>
          <p:nvPr/>
        </p:nvPicPr>
        <p:blipFill>
          <a:blip r:embed="rId3">
            <a:extLst>
              <a:ext uri="{28A0092B-C50C-407E-A947-70E740481C1C}">
                <a14:useLocalDpi xmlns:a14="http://schemas.microsoft.com/office/drawing/2010/main" val="0"/>
              </a:ext>
            </a:extLst>
          </a:blip>
          <a:stretch>
            <a:fillRect/>
          </a:stretch>
        </p:blipFill>
        <p:spPr>
          <a:xfrm>
            <a:off x="4651375" y="2356773"/>
            <a:ext cx="4092575" cy="2842290"/>
          </a:xfrm>
          <a:prstGeom prst="rect">
            <a:avLst/>
          </a:prstGeom>
        </p:spPr>
      </p:pic>
      <p:sp>
        <p:nvSpPr>
          <p:cNvPr id="8" name="Abgerundetes Rechteck 7"/>
          <p:cNvSpPr/>
          <p:nvPr/>
        </p:nvSpPr>
        <p:spPr>
          <a:xfrm>
            <a:off x="787400" y="5259487"/>
            <a:ext cx="7416074" cy="1033887"/>
          </a:xfrm>
          <a:prstGeom prst="roundRect">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Wird Verschleiß oder eine Alterung bewusst, d.h. mit Vorsatz herbeigeführt, oder sind andere Gründe für Obsoleszenz zu finden?</a:t>
            </a:r>
          </a:p>
        </p:txBody>
      </p:sp>
    </p:spTree>
    <p:extLst>
      <p:ext uri="{BB962C8B-B14F-4D97-AF65-F5344CB8AC3E}">
        <p14:creationId xmlns:p14="http://schemas.microsoft.com/office/powerpoint/2010/main" val="360536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Übersicht der Materialien</a:t>
            </a:r>
            <a:br>
              <a:rPr lang="de-DE" dirty="0"/>
            </a:br>
            <a:endParaRPr lang="de-DE" dirty="0"/>
          </a:p>
        </p:txBody>
      </p:sp>
      <p:sp>
        <p:nvSpPr>
          <p:cNvPr id="6" name="Inhaltsplatzhalter 5"/>
          <p:cNvSpPr>
            <a:spLocks noGrp="1"/>
          </p:cNvSpPr>
          <p:nvPr>
            <p:ph idx="1"/>
          </p:nvPr>
        </p:nvSpPr>
        <p:spPr/>
        <p:txBody>
          <a:bodyPr/>
          <a:lstStyle/>
          <a:p>
            <a:pPr marL="0" indent="0">
              <a:buNone/>
            </a:pPr>
            <a:r>
              <a:rPr lang="de-DE" sz="1800" b="1" dirty="0"/>
              <a:t>1. Word-Dokument:</a:t>
            </a:r>
          </a:p>
          <a:p>
            <a:r>
              <a:rPr lang="de-DE" sz="1800" dirty="0"/>
              <a:t>Sachanalyse</a:t>
            </a:r>
          </a:p>
          <a:p>
            <a:r>
              <a:rPr lang="de-DE" sz="1800" dirty="0"/>
              <a:t>Rahmung der Unterrichtsreihe</a:t>
            </a:r>
          </a:p>
          <a:p>
            <a:r>
              <a:rPr lang="de-DE" sz="1800" dirty="0"/>
              <a:t>Unterrichtsvorschläge (Arbeitsblätter und Materialanhang)</a:t>
            </a:r>
          </a:p>
          <a:p>
            <a:pPr marL="0" indent="0">
              <a:buNone/>
            </a:pPr>
            <a:r>
              <a:rPr lang="de-DE" sz="1800" b="1" dirty="0"/>
              <a:t>2. </a:t>
            </a:r>
            <a:r>
              <a:rPr lang="de-DE" sz="1800" b="1" dirty="0" err="1"/>
              <a:t>Powerpoint</a:t>
            </a:r>
            <a:r>
              <a:rPr lang="de-DE" sz="1800" b="1" dirty="0"/>
              <a:t>-Dokument</a:t>
            </a:r>
          </a:p>
          <a:p>
            <a:pPr defTabSz="509588">
              <a:tabLst>
                <a:tab pos="1619250" algn="l"/>
              </a:tabLst>
            </a:pPr>
            <a:r>
              <a:rPr lang="de-DE" sz="1800" dirty="0"/>
              <a:t>Foliensatz I 	– Einführung </a:t>
            </a:r>
            <a:r>
              <a:rPr lang="de-DE" sz="1800" dirty="0" err="1"/>
              <a:t>ProgRess</a:t>
            </a:r>
            <a:endParaRPr lang="de-DE" sz="1800" dirty="0"/>
          </a:p>
          <a:p>
            <a:pPr defTabSz="509588">
              <a:tabLst>
                <a:tab pos="1619250" algn="l"/>
              </a:tabLst>
            </a:pPr>
            <a:r>
              <a:rPr lang="de-DE" sz="1800" dirty="0"/>
              <a:t>Foliensatz II </a:t>
            </a:r>
            <a:r>
              <a:rPr lang="de-DE" dirty="0"/>
              <a:t>	</a:t>
            </a:r>
            <a:r>
              <a:rPr lang="de-DE" sz="1800" dirty="0"/>
              <a:t>– Sachanalyse (Weiterbildung für Lehrende)</a:t>
            </a:r>
          </a:p>
          <a:p>
            <a:pPr>
              <a:tabLst>
                <a:tab pos="1619250" algn="l"/>
              </a:tabLst>
            </a:pPr>
            <a:r>
              <a:rPr lang="de-DE" sz="1800" dirty="0"/>
              <a:t>Foliensatz III – Rahmung der Unterrichtsreihe (Weiterbildung für Lehrende)</a:t>
            </a:r>
          </a:p>
          <a:p>
            <a:r>
              <a:rPr lang="de-DE" sz="1800" dirty="0"/>
              <a:t>Foliensatz </a:t>
            </a:r>
            <a:r>
              <a:rPr lang="de-DE" dirty="0"/>
              <a:t>I</a:t>
            </a:r>
            <a:r>
              <a:rPr lang="de-DE" sz="1800" dirty="0"/>
              <a:t>V – Unterrichtsvorschläge (Unterrichtsmaterialien)</a:t>
            </a:r>
          </a:p>
        </p:txBody>
      </p:sp>
      <p:sp>
        <p:nvSpPr>
          <p:cNvPr id="15" name="Foliennummernplatzhalter 14"/>
          <p:cNvSpPr>
            <a:spLocks noGrp="1"/>
          </p:cNvSpPr>
          <p:nvPr>
            <p:ph type="sldNum" sz="quarter" idx="15"/>
          </p:nvPr>
        </p:nvSpPr>
        <p:spPr>
          <a:xfrm>
            <a:off x="8203474" y="6393862"/>
            <a:ext cx="547010" cy="365125"/>
          </a:xfrm>
        </p:spPr>
        <p:txBody>
          <a:bodyPr/>
          <a:lstStyle/>
          <a:p>
            <a:fld id="{62A59293-44F6-42A9-B2EF-FC07B1E05F02}" type="slidenum">
              <a:rPr lang="de-DE" smtClean="0"/>
              <a:pPr/>
              <a:t>2</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73469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Bewusste Lebens-</a:t>
            </a:r>
            <a:br>
              <a:rPr lang="de-DE" dirty="0"/>
            </a:br>
            <a:r>
              <a:rPr lang="de-DE" dirty="0" err="1"/>
              <a:t>dauerverkürzung</a:t>
            </a:r>
            <a:r>
              <a:rPr lang="de-DE" dirty="0"/>
              <a:t> – Beispiele (I)</a:t>
            </a:r>
            <a:br>
              <a:rPr lang="de-DE" dirty="0"/>
            </a:br>
            <a:endParaRPr lang="de-DE" dirty="0"/>
          </a:p>
        </p:txBody>
      </p:sp>
      <p:sp>
        <p:nvSpPr>
          <p:cNvPr id="22" name="Inhaltsplatzhalter 21"/>
          <p:cNvSpPr>
            <a:spLocks noGrp="1"/>
          </p:cNvSpPr>
          <p:nvPr>
            <p:ph idx="1"/>
          </p:nvPr>
        </p:nvSpPr>
        <p:spPr/>
        <p:txBody>
          <a:bodyPr/>
          <a:lstStyle/>
          <a:p>
            <a:pPr marL="285750" indent="-285750"/>
            <a:endParaRPr lang="de-DE" dirty="0"/>
          </a:p>
          <a:p>
            <a:pPr marL="285750" indent="-285750"/>
            <a:endParaRPr lang="de-DE" dirty="0"/>
          </a:p>
          <a:p>
            <a:pPr marL="285750" indent="-285750"/>
            <a:r>
              <a:rPr lang="de-DE" dirty="0"/>
              <a:t>Phoebus Kartell (1924): Lebensdauer </a:t>
            </a:r>
            <a:br>
              <a:rPr lang="de-DE" dirty="0"/>
            </a:br>
            <a:r>
              <a:rPr lang="de-DE" dirty="0"/>
              <a:t>von Glühbirnen wurde auf 1000h begrenzt. </a:t>
            </a:r>
            <a:br>
              <a:rPr lang="de-DE" dirty="0"/>
            </a:br>
            <a:r>
              <a:rPr lang="de-DE" dirty="0"/>
              <a:t>(IEEE, 2014) </a:t>
            </a:r>
          </a:p>
          <a:p>
            <a:pPr marL="285750" indent="-285750"/>
            <a:endParaRPr lang="de-DE" dirty="0"/>
          </a:p>
          <a:p>
            <a:pPr marL="285750" indent="-285750"/>
            <a:endParaRPr lang="de-DE" dirty="0"/>
          </a:p>
          <a:p>
            <a:pPr marL="285750" indent="-285750"/>
            <a:r>
              <a:rPr lang="de-DE" dirty="0"/>
              <a:t>Nylonstrumpfhosen von Du Pont: </a:t>
            </a:r>
            <a:br>
              <a:rPr lang="de-DE" dirty="0"/>
            </a:br>
            <a:r>
              <a:rPr lang="de-DE" dirty="0"/>
              <a:t>vorsätzlich in minderer Qualität produziert</a:t>
            </a:r>
          </a:p>
          <a:p>
            <a:pPr marL="285750" indent="-285750"/>
            <a:endParaRPr lang="de-DE" dirty="0"/>
          </a:p>
          <a:p>
            <a:pPr marL="285750" indent="-285750"/>
            <a:endParaRPr lang="de-DE" dirty="0"/>
          </a:p>
          <a:p>
            <a:pPr marL="285750" indent="-285750"/>
            <a:r>
              <a:rPr lang="de-DE" dirty="0"/>
              <a:t>iPods, Apple (2003): nicht austauschbare </a:t>
            </a:r>
            <a:br>
              <a:rPr lang="de-DE" dirty="0"/>
            </a:br>
            <a:r>
              <a:rPr lang="de-DE" dirty="0"/>
              <a:t>Akkus wurden vorsätzlich auf 18 Monate begrenzt. </a:t>
            </a:r>
          </a:p>
          <a:p>
            <a:endParaRPr lang="de-DE" dirty="0"/>
          </a:p>
        </p:txBody>
      </p:sp>
      <p:sp>
        <p:nvSpPr>
          <p:cNvPr id="23" name="Textplatzhalter 22"/>
          <p:cNvSpPr>
            <a:spLocks noGrp="1"/>
          </p:cNvSpPr>
          <p:nvPr>
            <p:ph type="body" sz="quarter" idx="12"/>
          </p:nvPr>
        </p:nvSpPr>
        <p:spPr>
          <a:xfrm>
            <a:off x="3892550" y="6393862"/>
            <a:ext cx="3396524" cy="365125"/>
          </a:xfrm>
        </p:spPr>
        <p:txBody>
          <a:bodyPr/>
          <a:lstStyle/>
          <a:p>
            <a:r>
              <a:rPr lang="de-DE" dirty="0">
                <a:latin typeface="PT Sans" panose="020B0503020203020204"/>
              </a:rPr>
              <a:t>Quelle: Glühlampe und Musikabspielgerät: Pixabay.de; </a:t>
            </a:r>
          </a:p>
          <a:p>
            <a:r>
              <a:rPr lang="de-DE" dirty="0">
                <a:latin typeface="PT Sans" panose="020B0503020203020204"/>
              </a:rPr>
              <a:t>Strumpfhose: © </a:t>
            </a:r>
            <a:r>
              <a:rPr lang="de-DE" dirty="0" err="1">
                <a:latin typeface="PT Sans" panose="020B0503020203020204"/>
              </a:rPr>
              <a:t>tailex</a:t>
            </a:r>
            <a:r>
              <a:rPr lang="de-DE" dirty="0">
                <a:latin typeface="PT Sans" panose="020B0503020203020204"/>
              </a:rPr>
              <a:t> /</a:t>
            </a:r>
            <a:r>
              <a:rPr lang="de-DE" dirty="0" err="1">
                <a:latin typeface="PT Sans" panose="020B0503020203020204"/>
              </a:rPr>
              <a:t>Fotolia</a:t>
            </a:r>
            <a:r>
              <a:rPr lang="de-DE" dirty="0">
                <a:latin typeface="PT Sans" panose="020B0503020203020204"/>
              </a:rPr>
              <a:t> #98240618</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30" name="Foliennummernplatzhalter 29"/>
          <p:cNvSpPr>
            <a:spLocks noGrp="1"/>
          </p:cNvSpPr>
          <p:nvPr>
            <p:ph type="sldNum" sz="quarter" idx="15"/>
          </p:nvPr>
        </p:nvSpPr>
        <p:spPr/>
        <p:txBody>
          <a:bodyPr/>
          <a:lstStyle/>
          <a:p>
            <a:fld id="{62A59293-44F6-42A9-B2EF-FC07B1E05F02}" type="slidenum">
              <a:rPr lang="de-DE" smtClean="0"/>
              <a:pPr/>
              <a:t>20</a:t>
            </a:fld>
            <a:endParaRPr lang="de-DE"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917" y="1492088"/>
            <a:ext cx="2371032" cy="1563399"/>
          </a:xfrm>
          <a:prstGeom prst="rect">
            <a:avLst/>
          </a:prstGeom>
        </p:spPr>
      </p:pic>
      <p:pic>
        <p:nvPicPr>
          <p:cNvPr id="11" name="Grafik 10"/>
          <p:cNvPicPr/>
          <p:nvPr/>
        </p:nvPicPr>
        <p:blipFill>
          <a:blip r:embed="rId4">
            <a:extLst>
              <a:ext uri="{28A0092B-C50C-407E-A947-70E740481C1C}">
                <a14:useLocalDpi xmlns:a14="http://schemas.microsoft.com/office/drawing/2010/main" val="0"/>
              </a:ext>
            </a:extLst>
          </a:blip>
          <a:stretch>
            <a:fillRect/>
          </a:stretch>
        </p:blipFill>
        <p:spPr bwMode="auto">
          <a:xfrm>
            <a:off x="6416495" y="3065205"/>
            <a:ext cx="2324540" cy="1536341"/>
          </a:xfrm>
          <a:prstGeom prst="rect">
            <a:avLst/>
          </a:prstGeom>
          <a:ln>
            <a:noFill/>
          </a:ln>
          <a:extLst>
            <a:ext uri="{53640926-AAD7-44D8-BBD7-CCE9431645EC}">
              <a14:shadowObscured xmlns:a14="http://schemas.microsoft.com/office/drawing/2010/main"/>
            </a:ext>
          </a:extLst>
        </p:spPr>
      </p:pic>
      <p:pic>
        <p:nvPicPr>
          <p:cNvPr id="12" name="Grafik 11"/>
          <p:cNvPicPr/>
          <p:nvPr/>
        </p:nvPicPr>
        <p:blipFill rotWithShape="1">
          <a:blip r:embed="rId5" cstate="print">
            <a:extLst>
              <a:ext uri="{28A0092B-C50C-407E-A947-70E740481C1C}">
                <a14:useLocalDpi xmlns:a14="http://schemas.microsoft.com/office/drawing/2010/main" val="0"/>
              </a:ext>
            </a:extLst>
          </a:blip>
          <a:srcRect l="435" r="8790"/>
          <a:stretch/>
        </p:blipFill>
        <p:spPr bwMode="auto">
          <a:xfrm>
            <a:off x="6387730" y="4626686"/>
            <a:ext cx="2355228" cy="1591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740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nhaltsplatzhalter 27"/>
          <p:cNvSpPr>
            <a:spLocks noGrp="1"/>
          </p:cNvSpPr>
          <p:nvPr>
            <p:ph idx="1"/>
          </p:nvPr>
        </p:nvSpPr>
        <p:spPr>
          <a:xfrm>
            <a:off x="390105" y="1502821"/>
            <a:ext cx="6467895" cy="4680000"/>
          </a:xfrm>
        </p:spPr>
        <p:txBody>
          <a:bodyPr/>
          <a:lstStyle/>
          <a:p>
            <a:pPr marL="0" indent="0">
              <a:buNone/>
            </a:pPr>
            <a:r>
              <a:rPr lang="de-DE" dirty="0"/>
              <a:t>Politisch gewollte Obsoleszenz: Die „Abwrackprämie“ (2008)</a:t>
            </a:r>
          </a:p>
          <a:p>
            <a:pPr marL="0" indent="0">
              <a:buNone/>
            </a:pPr>
            <a:endParaRPr lang="de-DE" dirty="0"/>
          </a:p>
          <a:p>
            <a:pPr marL="285750" indent="-285750"/>
            <a:r>
              <a:rPr lang="de-DE" dirty="0"/>
              <a:t>Steigerung der Nachfrage</a:t>
            </a:r>
          </a:p>
          <a:p>
            <a:pPr marL="285750" indent="-285750"/>
            <a:r>
              <a:rPr lang="de-DE" dirty="0"/>
              <a:t>Halter erhielten Prämie von 2.500 € für                   Verschrottung und Zulassung eines                                Neuwagens</a:t>
            </a:r>
          </a:p>
          <a:p>
            <a:pPr marL="285750" indent="-285750"/>
            <a:r>
              <a:rPr lang="de-DE" dirty="0"/>
              <a:t>Insgesamt 1.932.929 Mal beantragt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r>
              <a:rPr lang="de-DE" dirty="0"/>
              <a:t>Aber: Schadstoffärmere,                               neue Autos haben keinen Nutzen für die Umwelt,                                      da die Herstellung mehr Energie                                       braucht, als der Betrieb (</a:t>
            </a:r>
            <a:r>
              <a:rPr lang="de-DE" dirty="0" err="1"/>
              <a:t>Seiwert</a:t>
            </a:r>
            <a:r>
              <a:rPr lang="de-DE" dirty="0"/>
              <a:t> 2010)</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endParaRPr lang="de-DE" dirty="0"/>
          </a:p>
        </p:txBody>
      </p:sp>
      <p:pic>
        <p:nvPicPr>
          <p:cNvPr id="13" name="Grafik 12"/>
          <p:cNvPicPr/>
          <p:nvPr/>
        </p:nvPicPr>
        <p:blipFill rotWithShape="1">
          <a:blip r:embed="rId3">
            <a:extLst>
              <a:ext uri="{28A0092B-C50C-407E-A947-70E740481C1C}">
                <a14:useLocalDpi xmlns:a14="http://schemas.microsoft.com/office/drawing/2010/main" val="0"/>
              </a:ext>
            </a:extLst>
          </a:blip>
          <a:srcRect l="10834"/>
          <a:stretch/>
        </p:blipFill>
        <p:spPr>
          <a:xfrm>
            <a:off x="4905272" y="2360962"/>
            <a:ext cx="3905456" cy="3073484"/>
          </a:xfrm>
          <a:prstGeom prst="rect">
            <a:avLst/>
          </a:prstGeom>
        </p:spPr>
      </p:pic>
      <p:sp>
        <p:nvSpPr>
          <p:cNvPr id="19" name="Titel 18"/>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Bewusste Lebens- </a:t>
            </a:r>
            <a:br>
              <a:rPr lang="de-DE" dirty="0"/>
            </a:br>
            <a:r>
              <a:rPr lang="de-DE" dirty="0" err="1"/>
              <a:t>dauerverkürzung</a:t>
            </a:r>
            <a:r>
              <a:rPr lang="de-DE" dirty="0"/>
              <a:t> – Beispiele (II)</a:t>
            </a:r>
            <a:br>
              <a:rPr lang="de-DE" dirty="0"/>
            </a:br>
            <a:endParaRPr lang="de-DE" dirty="0"/>
          </a:p>
        </p:txBody>
      </p:sp>
      <p:sp>
        <p:nvSpPr>
          <p:cNvPr id="18" name="Textplatzhalter 17"/>
          <p:cNvSpPr>
            <a:spLocks noGrp="1"/>
          </p:cNvSpPr>
          <p:nvPr>
            <p:ph type="body" sz="quarter" idx="12"/>
          </p:nvPr>
        </p:nvSpPr>
        <p:spPr>
          <a:xfrm>
            <a:off x="3892550" y="6393862"/>
            <a:ext cx="3148330" cy="365125"/>
          </a:xfrm>
        </p:spPr>
        <p:txBody>
          <a:bodyPr/>
          <a:lstStyle/>
          <a:p>
            <a:r>
              <a:rPr lang="de-DE" dirty="0"/>
              <a:t>Quelle: ©  redaktion93/</a:t>
            </a:r>
            <a:r>
              <a:rPr lang="de-DE" dirty="0" err="1"/>
              <a:t>Fotolia</a:t>
            </a:r>
            <a:r>
              <a:rPr lang="de-DE" dirty="0"/>
              <a:t> #96709863</a:t>
            </a:r>
          </a:p>
        </p:txBody>
      </p:sp>
      <p:sp>
        <p:nvSpPr>
          <p:cNvPr id="2" name="Fußzeilenplatzhalter 1"/>
          <p:cNvSpPr>
            <a:spLocks noGrp="1"/>
          </p:cNvSpPr>
          <p:nvPr>
            <p:ph type="ftr" sz="quarter" idx="14"/>
          </p:nvPr>
        </p:nvSpPr>
        <p:spPr/>
        <p:txBody>
          <a:bodyPr/>
          <a:lstStyle/>
          <a:p>
            <a:pPr algn="l"/>
            <a:r>
              <a:rPr lang="de-DE" dirty="0"/>
              <a:t>Das Phänomen Obsoleszenz</a:t>
            </a:r>
          </a:p>
        </p:txBody>
      </p:sp>
      <p:sp>
        <p:nvSpPr>
          <p:cNvPr id="27" name="Foliennummernplatzhalter 26"/>
          <p:cNvSpPr>
            <a:spLocks noGrp="1"/>
          </p:cNvSpPr>
          <p:nvPr>
            <p:ph type="sldNum" sz="quarter" idx="15"/>
          </p:nvPr>
        </p:nvSpPr>
        <p:spPr/>
        <p:txBody>
          <a:bodyPr/>
          <a:lstStyle/>
          <a:p>
            <a:fld id="{62A59293-44F6-42A9-B2EF-FC07B1E05F02}" type="slidenum">
              <a:rPr lang="de-DE" smtClean="0"/>
              <a:pPr/>
              <a:t>21</a:t>
            </a:fld>
            <a:endParaRPr lang="de-DE" dirty="0"/>
          </a:p>
        </p:txBody>
      </p:sp>
    </p:spTree>
    <p:extLst>
      <p:ext uri="{BB962C8B-B14F-4D97-AF65-F5344CB8AC3E}">
        <p14:creationId xmlns:p14="http://schemas.microsoft.com/office/powerpoint/2010/main" val="19763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Gebrauchsdauer</a:t>
            </a:r>
            <a:br>
              <a:rPr lang="de-DE" dirty="0"/>
            </a:br>
            <a:r>
              <a:rPr lang="de-DE" dirty="0"/>
              <a:t>Sicht der Produktentwickler</a:t>
            </a:r>
          </a:p>
        </p:txBody>
      </p:sp>
      <p:sp>
        <p:nvSpPr>
          <p:cNvPr id="14" name="Inhaltsplatzhalter 13"/>
          <p:cNvSpPr>
            <a:spLocks noGrp="1"/>
          </p:cNvSpPr>
          <p:nvPr>
            <p:ph idx="1"/>
          </p:nvPr>
        </p:nvSpPr>
        <p:spPr/>
        <p:txBody>
          <a:bodyPr/>
          <a:lstStyle/>
          <a:p>
            <a:pPr marL="285750" indent="-285750"/>
            <a:r>
              <a:rPr lang="de-DE" dirty="0"/>
              <a:t>Geplante Gebrauchsdauer wird von  Produktentwicklern nicht geleugnet (Öko-Test 2016) </a:t>
            </a:r>
          </a:p>
          <a:p>
            <a:pPr marL="266700" lvl="1" indent="0">
              <a:buNone/>
            </a:pPr>
            <a:r>
              <a:rPr lang="de-DE" i="1" dirty="0"/>
              <a:t>	„Es wäre sowohl wirtschaftlich als auch ökologisch unsinnig, ein Produkt auf fünf Jahre Haltbarkeit oder länger zu bauen, wenn man 	als Hersteller weiß, dass der Kunde es maximale drei Jahre lang nutzt.“ </a:t>
            </a:r>
            <a:r>
              <a:rPr lang="de-DE" dirty="0"/>
              <a:t>(Bender, Öko-Test 2016:15) </a:t>
            </a:r>
          </a:p>
          <a:p>
            <a:pPr lvl="1">
              <a:buFont typeface="Wingdings" panose="05000000000000000000" pitchFamily="2" charset="2"/>
              <a:buChar char="à"/>
            </a:pPr>
            <a:r>
              <a:rPr lang="de-DE" dirty="0"/>
              <a:t> Lebensdauer wird entsprechend kürzer geplant  </a:t>
            </a:r>
          </a:p>
          <a:p>
            <a:pPr>
              <a:buFont typeface="Wingdings" panose="05000000000000000000" pitchFamily="2" charset="2"/>
              <a:buChar char="à"/>
            </a:pPr>
            <a:endParaRPr lang="de-DE" dirty="0"/>
          </a:p>
          <a:p>
            <a:pPr marL="285750" indent="-285750"/>
            <a:r>
              <a:rPr lang="de-DE" dirty="0"/>
              <a:t>Zusätzlich problematisch: Termin- und Kostendruck in der Industrie  </a:t>
            </a:r>
          </a:p>
          <a:p>
            <a:pPr marL="800100" lvl="1" indent="-342900">
              <a:buFont typeface="Wingdings" panose="05000000000000000000" pitchFamily="2" charset="2"/>
              <a:buChar char="à"/>
            </a:pPr>
            <a:r>
              <a:rPr lang="de-DE" dirty="0">
                <a:sym typeface="Wingdings" panose="05000000000000000000" pitchFamily="2" charset="2"/>
              </a:rPr>
              <a:t>nicht optimale Konstruktionen und </a:t>
            </a:r>
          </a:p>
          <a:p>
            <a:pPr marL="800100" lvl="1" indent="-342900">
              <a:buFont typeface="Wingdings" panose="05000000000000000000" pitchFamily="2" charset="2"/>
              <a:buChar char="à"/>
            </a:pPr>
            <a:r>
              <a:rPr lang="de-DE" dirty="0">
                <a:sym typeface="Wingdings" panose="05000000000000000000" pitchFamily="2" charset="2"/>
              </a:rPr>
              <a:t>mangelnde Verarbeitung oder </a:t>
            </a:r>
          </a:p>
          <a:p>
            <a:pPr marL="800100" lvl="1" indent="-342900">
              <a:buFont typeface="Wingdings" panose="05000000000000000000" pitchFamily="2" charset="2"/>
              <a:buChar char="à"/>
            </a:pPr>
            <a:r>
              <a:rPr lang="de-DE" dirty="0">
                <a:sym typeface="Wingdings" panose="05000000000000000000" pitchFamily="2" charset="2"/>
              </a:rPr>
              <a:t>billige Komponenten werden in Kauf genommen</a:t>
            </a:r>
          </a:p>
          <a:p>
            <a:pPr marL="285750" indent="-285750"/>
            <a:r>
              <a:rPr lang="de-DE" dirty="0">
                <a:sym typeface="Wingdings" panose="05000000000000000000" pitchFamily="2" charset="2"/>
              </a:rPr>
              <a:t>Einsparungen führen zu einer geringeren Produktlebensdauer als ursprünglich geplant </a:t>
            </a:r>
            <a:r>
              <a:rPr lang="de-DE" dirty="0"/>
              <a:t> </a:t>
            </a:r>
          </a:p>
          <a:p>
            <a:pPr>
              <a:buFont typeface="Wingdings" panose="05000000000000000000" pitchFamily="2" charset="2"/>
              <a:buChar char="à"/>
            </a:pPr>
            <a:endParaRPr lang="de-DE" dirty="0"/>
          </a:p>
          <a:p>
            <a:endParaRPr lang="de-DE" dirty="0"/>
          </a:p>
        </p:txBody>
      </p:sp>
      <p:sp>
        <p:nvSpPr>
          <p:cNvPr id="15" name="Textplatzhalter 14"/>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22</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63455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Geplanter Verschleiß?</a:t>
            </a:r>
          </a:p>
        </p:txBody>
      </p:sp>
      <p:sp>
        <p:nvSpPr>
          <p:cNvPr id="14" name="Inhaltsplatzhalter 13"/>
          <p:cNvSpPr>
            <a:spLocks noGrp="1"/>
          </p:cNvSpPr>
          <p:nvPr>
            <p:ph idx="1"/>
          </p:nvPr>
        </p:nvSpPr>
        <p:spPr/>
        <p:txBody>
          <a:bodyPr/>
          <a:lstStyle/>
          <a:p>
            <a:r>
              <a:rPr lang="de-DE" dirty="0"/>
              <a:t>Studie des Umweltbundesamtes über Obsoleszenz bestätigt Verdacht von geplanten Schwachstelle nicht:</a:t>
            </a:r>
          </a:p>
        </p:txBody>
      </p:sp>
      <p:sp>
        <p:nvSpPr>
          <p:cNvPr id="15" name="Textplatzhalter 14"/>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23</a:t>
            </a:fld>
            <a:endParaRPr lang="de-DE" dirty="0"/>
          </a:p>
        </p:txBody>
      </p:sp>
      <p:sp>
        <p:nvSpPr>
          <p:cNvPr id="5" name="Rechteck 4"/>
          <p:cNvSpPr/>
          <p:nvPr/>
        </p:nvSpPr>
        <p:spPr>
          <a:xfrm>
            <a:off x="659089" y="2421725"/>
            <a:ext cx="7861111" cy="286232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„Den Sachverhalt der geplanten Obsoleszenz im Sinne einer Designmanipulation oder bewusstem Einbau von Schwachstellen haben die Analysen in der Studie nicht bestätigt, jedoch war dies auch nicht die primäre Zielsetzung der Studie. In der Studie wurden drei typische Fallbeispiele, die in den Medien als Paradebeispiele für eine geplante Obsoleszenz im Sinne einer Designmanipulation angeprangert werden, näher untersucht. […] </a:t>
            </a:r>
            <a:r>
              <a:rPr lang="de-DE" dirty="0">
                <a:solidFill>
                  <a:srgbClr val="FF9919"/>
                </a:solidFill>
                <a:latin typeface="PT Sans" panose="020B0503020203020204" pitchFamily="34" charset="0"/>
                <a:ea typeface="PT Sans" panose="020B0503020203020204" pitchFamily="34" charset="0"/>
              </a:rPr>
              <a:t>In allen drei Fällen konnte der Vorwurf einer geplanten Obsoleszenz im Sinne einer Designmanipulation nicht aufrechterhalten werden.“</a:t>
            </a:r>
            <a:endParaRPr lang="de-DE" dirty="0">
              <a:latin typeface="PT Sans" panose="020B0503020203020204" pitchFamily="34" charset="0"/>
              <a:ea typeface="PT Sans" panose="020B0503020203020204" pitchFamily="34" charset="0"/>
            </a:endParaRPr>
          </a:p>
          <a:p>
            <a:r>
              <a:rPr lang="de-DE" dirty="0">
                <a:solidFill>
                  <a:srgbClr val="595959"/>
                </a:solidFill>
                <a:latin typeface="PT Sans" panose="020B0503020203020204" pitchFamily="34" charset="0"/>
                <a:ea typeface="PT Sans" panose="020B0503020203020204" pitchFamily="34" charset="0"/>
              </a:rPr>
              <a:t>(UBA 2016a:32)</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5366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Sind Verbraucher Schuld?</a:t>
            </a:r>
          </a:p>
        </p:txBody>
      </p:sp>
      <p:sp>
        <p:nvSpPr>
          <p:cNvPr id="13" name="Inhaltsplatzhalter 12"/>
          <p:cNvSpPr>
            <a:spLocks noGrp="1"/>
          </p:cNvSpPr>
          <p:nvPr>
            <p:ph idx="1"/>
          </p:nvPr>
        </p:nvSpPr>
        <p:spPr/>
        <p:txBody>
          <a:bodyPr/>
          <a:lstStyle/>
          <a:p>
            <a:pPr marL="0" indent="0">
              <a:lnSpc>
                <a:spcPct val="150000"/>
              </a:lnSpc>
              <a:buNone/>
            </a:pPr>
            <a:r>
              <a:rPr lang="de-DE" dirty="0"/>
              <a:t>Psychologische Obsoleszenz darf nicht unterschätzt werden</a:t>
            </a:r>
          </a:p>
          <a:p>
            <a:pPr marL="285750" indent="-285750">
              <a:lnSpc>
                <a:spcPct val="150000"/>
              </a:lnSpc>
            </a:pPr>
            <a:r>
              <a:rPr lang="de-DE" dirty="0"/>
              <a:t>moderner Lebensstil: </a:t>
            </a:r>
          </a:p>
          <a:p>
            <a:pPr marL="742950" lvl="1" indent="-285750">
              <a:lnSpc>
                <a:spcPct val="150000"/>
              </a:lnSpc>
              <a:buFont typeface="Wingdings" panose="05000000000000000000" pitchFamily="2" charset="2"/>
              <a:buChar char="§"/>
            </a:pPr>
            <a:r>
              <a:rPr lang="de-DE" dirty="0"/>
              <a:t>immer das neueste Gerät besitzen und </a:t>
            </a:r>
          </a:p>
          <a:p>
            <a:pPr marL="742950" lvl="1" indent="-285750">
              <a:lnSpc>
                <a:spcPct val="150000"/>
              </a:lnSpc>
              <a:buFont typeface="Wingdings" panose="05000000000000000000" pitchFamily="2" charset="2"/>
              <a:buChar char="§"/>
            </a:pPr>
            <a:r>
              <a:rPr lang="de-DE" dirty="0"/>
              <a:t>dem Trend oder </a:t>
            </a:r>
          </a:p>
          <a:p>
            <a:pPr marL="742950" lvl="1" indent="-285750">
              <a:lnSpc>
                <a:spcPct val="150000"/>
              </a:lnSpc>
              <a:buFont typeface="Wingdings" panose="05000000000000000000" pitchFamily="2" charset="2"/>
              <a:buChar char="§"/>
            </a:pPr>
            <a:r>
              <a:rPr lang="de-DE" dirty="0"/>
              <a:t>neuen Moden folgen </a:t>
            </a:r>
          </a:p>
          <a:p>
            <a:pPr marL="285750" indent="-285750">
              <a:lnSpc>
                <a:spcPct val="150000"/>
              </a:lnSpc>
            </a:pPr>
            <a:r>
              <a:rPr lang="de-DE" dirty="0"/>
              <a:t>bestimmte Markenprodukte: Prestigeobjekt bzw. Statusgewinn </a:t>
            </a:r>
          </a:p>
          <a:p>
            <a:pPr marL="285750" indent="-285750">
              <a:lnSpc>
                <a:spcPct val="150000"/>
              </a:lnSpc>
              <a:buFont typeface="Arial" panose="020B0604020202020204" pitchFamily="34" charset="0"/>
              <a:buChar char="•"/>
            </a:pPr>
            <a:endParaRPr lang="de-DE" dirty="0"/>
          </a:p>
          <a:p>
            <a:endParaRPr lang="de-DE" dirty="0"/>
          </a:p>
        </p:txBody>
      </p:sp>
      <p:sp>
        <p:nvSpPr>
          <p:cNvPr id="14" name="Textplatzhalter 13"/>
          <p:cNvSpPr>
            <a:spLocks noGrp="1"/>
          </p:cNvSpPr>
          <p:nvPr>
            <p:ph type="body" sz="quarter" idx="12"/>
          </p:nvPr>
        </p:nvSpPr>
        <p:spPr/>
        <p:txBody>
          <a:bodyPr/>
          <a:lstStyle/>
          <a:p>
            <a:endParaRPr lang="de-DE"/>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24</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60552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Marketing</a:t>
            </a:r>
            <a:br>
              <a:rPr lang="de-DE" dirty="0"/>
            </a:br>
            <a:r>
              <a:rPr lang="de-DE" dirty="0"/>
              <a:t>Apple/iPhone</a:t>
            </a:r>
          </a:p>
        </p:txBody>
      </p:sp>
      <p:sp>
        <p:nvSpPr>
          <p:cNvPr id="19" name="Inhaltsplatzhalter 18"/>
          <p:cNvSpPr>
            <a:spLocks noGrp="1"/>
          </p:cNvSpPr>
          <p:nvPr>
            <p:ph idx="1"/>
          </p:nvPr>
        </p:nvSpPr>
        <p:spPr/>
        <p:txBody>
          <a:bodyPr/>
          <a:lstStyle/>
          <a:p>
            <a:r>
              <a:rPr lang="de-DE" dirty="0"/>
              <a:t>Hype für ein neues Modell wird mittels durchsickernder Produktdetails angefeuert: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0" indent="0">
              <a:buNone/>
            </a:pPr>
            <a:endParaRPr lang="de-DE" dirty="0"/>
          </a:p>
          <a:p>
            <a:pPr marL="0" indent="0">
              <a:buNone/>
            </a:pPr>
            <a:endParaRPr lang="de-DE" dirty="0"/>
          </a:p>
          <a:p>
            <a:r>
              <a:rPr lang="de-DE" dirty="0"/>
              <a:t>weckt Neugier und das Bedürfnis nach Neuerung und Innovation</a:t>
            </a:r>
          </a:p>
          <a:p>
            <a:endParaRPr lang="de-DE" dirty="0"/>
          </a:p>
          <a:p>
            <a:pPr marL="0" indent="0">
              <a:buNone/>
            </a:pPr>
            <a:endParaRPr lang="de-DE" dirty="0"/>
          </a:p>
        </p:txBody>
      </p:sp>
      <p:sp>
        <p:nvSpPr>
          <p:cNvPr id="5" name="Textplatzhalter 4"/>
          <p:cNvSpPr>
            <a:spLocks noGrp="1"/>
          </p:cNvSpPr>
          <p:nvPr>
            <p:ph type="body" sz="quarter" idx="12"/>
          </p:nvPr>
        </p:nvSpPr>
        <p:spPr/>
        <p:txBody>
          <a:bodyPr/>
          <a:lstStyle/>
          <a:p>
            <a:r>
              <a:rPr lang="de-DE"/>
              <a:t>Quelle: www.macmania.at</a:t>
            </a:r>
            <a:endParaRPr lang="de-DE" dirty="0"/>
          </a:p>
        </p:txBody>
      </p:sp>
      <p:sp>
        <p:nvSpPr>
          <p:cNvPr id="17" name="Foliennummernplatzhalter 16"/>
          <p:cNvSpPr>
            <a:spLocks noGrp="1"/>
          </p:cNvSpPr>
          <p:nvPr>
            <p:ph type="sldNum" sz="quarter" idx="15"/>
          </p:nvPr>
        </p:nvSpPr>
        <p:spPr>
          <a:xfrm>
            <a:off x="8203474" y="6393862"/>
            <a:ext cx="547010" cy="365125"/>
          </a:xfrm>
        </p:spPr>
        <p:txBody>
          <a:bodyPr/>
          <a:lstStyle/>
          <a:p>
            <a:fld id="{62A59293-44F6-42A9-B2EF-FC07B1E05F02}" type="slidenum">
              <a:rPr lang="de-DE" smtClean="0"/>
              <a:pPr/>
              <a:t>25</a:t>
            </a:fld>
            <a:endParaRPr lang="de-DE" dirty="0"/>
          </a:p>
        </p:txBody>
      </p:sp>
      <p:sp>
        <p:nvSpPr>
          <p:cNvPr id="2" name="Rechteck 1"/>
          <p:cNvSpPr/>
          <p:nvPr/>
        </p:nvSpPr>
        <p:spPr>
          <a:xfrm>
            <a:off x="853215" y="2037805"/>
            <a:ext cx="7311071" cy="3785652"/>
          </a:xfrm>
          <a:prstGeom prst="rect">
            <a:avLst/>
          </a:prstGeom>
        </p:spPr>
        <p:txBody>
          <a:bodyPr wrap="square">
            <a:spAutoFit/>
          </a:bodyPr>
          <a:lstStyle/>
          <a:p>
            <a:r>
              <a:rPr lang="de-DE" sz="1600" dirty="0">
                <a:solidFill>
                  <a:srgbClr val="222222"/>
                </a:solidFill>
                <a:latin typeface="PT Sans" panose="020B0503020203020204"/>
              </a:rPr>
              <a:t>„Apple soll vom Erfolg des iPhone 7 in Jet Black sehr angetan gewesen sein und man hat in diesem Zuge auch schon öfter gehört, dass die Farbe der Keramik-Apple-Watch doch auch für das iPhone geeignet wäre. </a:t>
            </a:r>
            <a:r>
              <a:rPr lang="de-DE" sz="1600" b="1" dirty="0">
                <a:solidFill>
                  <a:schemeClr val="accent1">
                    <a:lumMod val="75000"/>
                  </a:schemeClr>
                </a:solidFill>
                <a:latin typeface="PT Sans" panose="020B0503020203020204"/>
              </a:rPr>
              <a:t>Anscheinend</a:t>
            </a:r>
            <a:r>
              <a:rPr lang="de-DE" sz="1600" dirty="0">
                <a:solidFill>
                  <a:srgbClr val="222222"/>
                </a:solidFill>
                <a:latin typeface="PT Sans" panose="020B0503020203020204"/>
              </a:rPr>
              <a:t> haben sich dies Designer bei Apple auch gedacht und arbeiten </a:t>
            </a:r>
            <a:r>
              <a:rPr lang="de-DE" sz="1600" b="1" dirty="0">
                <a:solidFill>
                  <a:schemeClr val="accent1">
                    <a:lumMod val="75000"/>
                  </a:schemeClr>
                </a:solidFill>
                <a:latin typeface="PT Sans" panose="020B0503020203020204"/>
              </a:rPr>
              <a:t>angeblich</a:t>
            </a:r>
            <a:r>
              <a:rPr lang="de-DE" sz="1600" dirty="0">
                <a:solidFill>
                  <a:srgbClr val="222222"/>
                </a:solidFill>
                <a:latin typeface="PT Sans" panose="020B0503020203020204"/>
              </a:rPr>
              <a:t> an einer </a:t>
            </a:r>
            <a:r>
              <a:rPr lang="de-DE" sz="1600" b="1" dirty="0">
                <a:solidFill>
                  <a:schemeClr val="accent1">
                    <a:lumMod val="75000"/>
                  </a:schemeClr>
                </a:solidFill>
                <a:latin typeface="PT Sans" panose="020B0503020203020204"/>
              </a:rPr>
              <a:t>komplett neuen Farbe </a:t>
            </a:r>
            <a:r>
              <a:rPr lang="de-DE" sz="1600" dirty="0">
                <a:solidFill>
                  <a:srgbClr val="222222"/>
                </a:solidFill>
                <a:latin typeface="PT Sans" panose="020B0503020203020204"/>
              </a:rPr>
              <a:t>die auf den Namen „Jet White“ hören soll und ein ähnliches Look &amp; </a:t>
            </a:r>
            <a:r>
              <a:rPr lang="de-DE" sz="1600" dirty="0" err="1">
                <a:solidFill>
                  <a:srgbClr val="222222"/>
                </a:solidFill>
                <a:latin typeface="PT Sans" panose="020B0503020203020204"/>
              </a:rPr>
              <a:t>Feel</a:t>
            </a:r>
            <a:r>
              <a:rPr lang="de-DE" sz="1600" dirty="0">
                <a:solidFill>
                  <a:srgbClr val="222222"/>
                </a:solidFill>
                <a:latin typeface="PT Sans" panose="020B0503020203020204"/>
              </a:rPr>
              <a:t> haben soll wie das iPhone 7 in Jet Black. Es wäre eine kleine Neuerung, die aber </a:t>
            </a:r>
            <a:r>
              <a:rPr lang="de-DE" sz="1600" b="1" dirty="0">
                <a:solidFill>
                  <a:schemeClr val="accent1">
                    <a:lumMod val="75000"/>
                  </a:schemeClr>
                </a:solidFill>
                <a:latin typeface="PT Sans" panose="020B0503020203020204"/>
              </a:rPr>
              <a:t>sicherlich</a:t>
            </a:r>
            <a:r>
              <a:rPr lang="de-DE" sz="1600" dirty="0">
                <a:solidFill>
                  <a:srgbClr val="222222"/>
                </a:solidFill>
                <a:latin typeface="PT Sans" panose="020B0503020203020204"/>
              </a:rPr>
              <a:t> </a:t>
            </a:r>
            <a:r>
              <a:rPr lang="de-DE" sz="1600" b="1" dirty="0">
                <a:solidFill>
                  <a:schemeClr val="accent1">
                    <a:lumMod val="75000"/>
                  </a:schemeClr>
                </a:solidFill>
                <a:latin typeface="PT Sans" panose="020B0503020203020204"/>
              </a:rPr>
              <a:t>viele Kunden glücklich machen würde</a:t>
            </a:r>
            <a:r>
              <a:rPr lang="de-DE" sz="1600" dirty="0">
                <a:solidFill>
                  <a:srgbClr val="222222"/>
                </a:solidFill>
                <a:latin typeface="PT Sans" panose="020B0503020203020204"/>
              </a:rPr>
              <a:t>, da ein weißes iPhone </a:t>
            </a:r>
            <a:r>
              <a:rPr lang="de-DE" sz="1600" b="1" dirty="0">
                <a:solidFill>
                  <a:schemeClr val="accent1">
                    <a:lumMod val="75000"/>
                  </a:schemeClr>
                </a:solidFill>
                <a:latin typeface="PT Sans" panose="020B0503020203020204"/>
              </a:rPr>
              <a:t>vermutlich vielfach vermisst wird</a:t>
            </a:r>
            <a:r>
              <a:rPr lang="de-DE" sz="1600" dirty="0">
                <a:solidFill>
                  <a:srgbClr val="222222"/>
                </a:solidFill>
                <a:latin typeface="PT Sans" panose="020B0503020203020204"/>
              </a:rPr>
              <a:t>.</a:t>
            </a:r>
          </a:p>
          <a:p>
            <a:r>
              <a:rPr lang="de-DE" sz="1600" dirty="0">
                <a:solidFill>
                  <a:srgbClr val="222222"/>
                </a:solidFill>
                <a:latin typeface="PT Sans" panose="020B0503020203020204"/>
              </a:rPr>
              <a:t>Es ist aber </a:t>
            </a:r>
            <a:r>
              <a:rPr lang="de-DE" sz="1600" b="1" dirty="0">
                <a:solidFill>
                  <a:srgbClr val="E69138"/>
                </a:solidFill>
                <a:latin typeface="PT Sans" panose="020B0503020203020204"/>
              </a:rPr>
              <a:t>noch unklar, in welcher Form </a:t>
            </a:r>
            <a:r>
              <a:rPr lang="de-DE" sz="1600" dirty="0">
                <a:solidFill>
                  <a:srgbClr val="222222"/>
                </a:solidFill>
                <a:latin typeface="PT Sans" panose="020B0503020203020204"/>
              </a:rPr>
              <a:t>und vor allem in welchem Zeitraum man mit der neuen Farbe rechnen kann. Die Quellen aus denen die Gerüchte stammen, hatten in der Vergangenheit immer sehr gute Trefferquoten und </a:t>
            </a:r>
            <a:r>
              <a:rPr lang="de-DE" sz="1600" b="1" dirty="0">
                <a:solidFill>
                  <a:schemeClr val="accent1">
                    <a:lumMod val="75000"/>
                  </a:schemeClr>
                </a:solidFill>
                <a:latin typeface="PT Sans" panose="020B0503020203020204"/>
              </a:rPr>
              <a:t>es könnte wirklich sein</a:t>
            </a:r>
            <a:r>
              <a:rPr lang="de-DE" sz="1600" dirty="0">
                <a:solidFill>
                  <a:srgbClr val="222222"/>
                </a:solidFill>
                <a:latin typeface="PT Sans" panose="020B0503020203020204"/>
              </a:rPr>
              <a:t>, dass Apple an solch einem iPhone arbeitet. Für viele iPhone-Nutzer wäre </a:t>
            </a:r>
            <a:r>
              <a:rPr lang="de-DE" sz="1600" b="1" dirty="0">
                <a:solidFill>
                  <a:schemeClr val="accent1">
                    <a:lumMod val="75000"/>
                  </a:schemeClr>
                </a:solidFill>
                <a:latin typeface="PT Sans" panose="020B0503020203020204"/>
              </a:rPr>
              <a:t>dies sicherlich wieder ein Grund, um auf eine anderes Modell umzusteigen</a:t>
            </a:r>
            <a:r>
              <a:rPr lang="de-DE" sz="1600" dirty="0">
                <a:solidFill>
                  <a:srgbClr val="222222"/>
                </a:solidFill>
                <a:latin typeface="PT Sans" panose="020B0503020203020204"/>
              </a:rPr>
              <a:t>.“</a:t>
            </a:r>
            <a:endParaRPr lang="de-DE" sz="1600" b="0" i="0" dirty="0">
              <a:solidFill>
                <a:srgbClr val="222222"/>
              </a:solidFill>
              <a:effectLst/>
              <a:latin typeface="PT Sans" panose="020B0503020203020204"/>
            </a:endParaRPr>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90299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Marketing</a:t>
            </a:r>
            <a:br>
              <a:rPr lang="de-DE" dirty="0"/>
            </a:br>
            <a:r>
              <a:rPr lang="de-DE" dirty="0"/>
              <a:t>Telekom</a:t>
            </a:r>
          </a:p>
        </p:txBody>
      </p:sp>
      <p:sp>
        <p:nvSpPr>
          <p:cNvPr id="15" name="Inhaltsplatzhalter 14"/>
          <p:cNvSpPr>
            <a:spLocks noGrp="1"/>
          </p:cNvSpPr>
          <p:nvPr>
            <p:ph idx="1"/>
          </p:nvPr>
        </p:nvSpPr>
        <p:spPr/>
        <p:txBody>
          <a:bodyPr/>
          <a:lstStyle/>
          <a:p>
            <a:r>
              <a:rPr lang="de-DE" dirty="0"/>
              <a:t>jedes Jahr ein neues Smartphones bei Vertragsverlängerung </a:t>
            </a:r>
          </a:p>
        </p:txBody>
      </p:sp>
      <p:sp>
        <p:nvSpPr>
          <p:cNvPr id="4" name="Textplatzhalter 3"/>
          <p:cNvSpPr>
            <a:spLocks noGrp="1"/>
          </p:cNvSpPr>
          <p:nvPr>
            <p:ph type="body" sz="quarter" idx="12"/>
          </p:nvPr>
        </p:nvSpPr>
        <p:spPr/>
        <p:txBody>
          <a:bodyPr/>
          <a:lstStyle/>
          <a:p>
            <a:r>
              <a:rPr lang="de-DE"/>
              <a:t>Quelle: t-mobile.de</a:t>
            </a:r>
            <a:endParaRPr lang="de-DE" dirty="0"/>
          </a:p>
        </p:txBody>
      </p:sp>
      <p:sp>
        <p:nvSpPr>
          <p:cNvPr id="14" name="Foliennummernplatzhalter 13"/>
          <p:cNvSpPr>
            <a:spLocks noGrp="1"/>
          </p:cNvSpPr>
          <p:nvPr>
            <p:ph type="sldNum" sz="quarter" idx="15"/>
          </p:nvPr>
        </p:nvSpPr>
        <p:spPr>
          <a:xfrm>
            <a:off x="8203474" y="6393862"/>
            <a:ext cx="547010" cy="365125"/>
          </a:xfrm>
        </p:spPr>
        <p:txBody>
          <a:bodyPr/>
          <a:lstStyle/>
          <a:p>
            <a:fld id="{62A59293-44F6-42A9-B2EF-FC07B1E05F02}" type="slidenum">
              <a:rPr lang="de-DE" smtClean="0"/>
              <a:pPr/>
              <a:t>26</a:t>
            </a:fld>
            <a:endParaRPr lang="de-DE" dirty="0"/>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54" y="2611392"/>
            <a:ext cx="8323008" cy="2981246"/>
          </a:xfrm>
          <a:prstGeom prst="rect">
            <a:avLst/>
          </a:prstGeom>
        </p:spPr>
      </p:pic>
      <p:sp>
        <p:nvSpPr>
          <p:cNvPr id="9" name="Abgerundetes Rechteck 8"/>
          <p:cNvSpPr/>
          <p:nvPr/>
        </p:nvSpPr>
        <p:spPr>
          <a:xfrm>
            <a:off x="1959453" y="4981848"/>
            <a:ext cx="3660511" cy="512639"/>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4153150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Marketing</a:t>
            </a:r>
            <a:br>
              <a:rPr lang="de-DE" dirty="0"/>
            </a:br>
            <a:r>
              <a:rPr lang="de-DE" dirty="0"/>
              <a:t>Auswirkungen</a:t>
            </a:r>
          </a:p>
        </p:txBody>
      </p:sp>
      <p:sp>
        <p:nvSpPr>
          <p:cNvPr id="19" name="Inhaltsplatzhalter 18"/>
          <p:cNvSpPr>
            <a:spLocks noGrp="1"/>
          </p:cNvSpPr>
          <p:nvPr>
            <p:ph idx="1"/>
          </p:nvPr>
        </p:nvSpPr>
        <p:spPr/>
        <p:txBody>
          <a:bodyPr/>
          <a:lstStyle/>
          <a:p>
            <a:pPr marL="342900" indent="-342900">
              <a:buFont typeface="Wingdings" panose="05000000000000000000" pitchFamily="2" charset="2"/>
              <a:buChar char="à"/>
            </a:pPr>
            <a:r>
              <a:rPr lang="de-DE" dirty="0"/>
              <a:t>Wunsch nach immer neuen Modellen wird geweckt</a:t>
            </a:r>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a:p>
            <a:pPr marL="285750" indent="-285750"/>
            <a:r>
              <a:rPr lang="de-DE" dirty="0"/>
              <a:t>Akzeptanzsteigerung in der Gesellschaft: ständig neue Smartphones</a:t>
            </a:r>
          </a:p>
          <a:p>
            <a:pPr marL="285750" indent="-285750"/>
            <a:r>
              <a:rPr lang="de-DE" dirty="0"/>
              <a:t>ethische/ökologische Aspekte oder Ressourcenverbrauch spielen kaum eine Rolle</a:t>
            </a:r>
          </a:p>
          <a:p>
            <a:pPr marL="285750" indent="-285750">
              <a:buFont typeface="Arial" panose="020B0604020202020204" pitchFamily="34" charset="0"/>
              <a:buChar char="•"/>
            </a:pPr>
            <a:endParaRPr lang="de-DE" dirty="0"/>
          </a:p>
          <a:p>
            <a:pPr marL="342900" indent="-342900">
              <a:buFont typeface="Wingdings" panose="05000000000000000000" pitchFamily="2" charset="2"/>
              <a:buChar char="à"/>
            </a:pPr>
            <a:endParaRPr lang="de-DE" dirty="0"/>
          </a:p>
          <a:p>
            <a:pPr marL="342900" indent="-342900">
              <a:buFont typeface="Wingdings" panose="05000000000000000000" pitchFamily="2" charset="2"/>
              <a:buChar char="à"/>
            </a:pPr>
            <a:endParaRPr lang="de-DE" dirty="0"/>
          </a:p>
        </p:txBody>
      </p:sp>
      <p:sp>
        <p:nvSpPr>
          <p:cNvPr id="5" name="Textplatzhalter 4"/>
          <p:cNvSpPr>
            <a:spLocks noGrp="1"/>
          </p:cNvSpPr>
          <p:nvPr>
            <p:ph type="body" sz="quarter" idx="12"/>
          </p:nvPr>
        </p:nvSpPr>
        <p:spPr>
          <a:xfrm>
            <a:off x="3892550" y="6393862"/>
            <a:ext cx="3048000" cy="365125"/>
          </a:xfrm>
        </p:spPr>
        <p:txBody>
          <a:bodyPr/>
          <a:lstStyle/>
          <a:p>
            <a:r>
              <a:rPr lang="de-DE" dirty="0"/>
              <a:t>Quelle: Eigene Darstellung nach chip.de 2013</a:t>
            </a:r>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27</a:t>
            </a:fld>
            <a:endParaRPr lang="de-DE" dirty="0"/>
          </a:p>
        </p:txBody>
      </p:sp>
      <p:graphicFrame>
        <p:nvGraphicFramePr>
          <p:cNvPr id="9" name="Diagramm 8"/>
          <p:cNvGraphicFramePr/>
          <p:nvPr>
            <p:extLst>
              <p:ext uri="{D42A27DB-BD31-4B8C-83A1-F6EECF244321}">
                <p14:modId xmlns:p14="http://schemas.microsoft.com/office/powerpoint/2010/main" val="1960632304"/>
              </p:ext>
            </p:extLst>
          </p:nvPr>
        </p:nvGraphicFramePr>
        <p:xfrm>
          <a:off x="1355341" y="1676401"/>
          <a:ext cx="6131309"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022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a:p>
          <a:p>
            <a:pPr marL="0" indent="0" algn="ctr">
              <a:buNone/>
            </a:pPr>
            <a:endParaRPr lang="de-DE"/>
          </a:p>
          <a:p>
            <a:pPr marL="0" indent="0" algn="ctr">
              <a:buNone/>
            </a:pPr>
            <a:endParaRPr lang="de-DE"/>
          </a:p>
          <a:p>
            <a:pPr marL="0" indent="0" algn="ctr">
              <a:buNone/>
            </a:pPr>
            <a:r>
              <a:rPr lang="de-DE" sz="3600"/>
              <a:t>Obsoleszenz </a:t>
            </a:r>
            <a:br>
              <a:rPr lang="de-DE" sz="3600"/>
            </a:br>
            <a:r>
              <a:rPr lang="de-DE" sz="3600"/>
              <a:t>Daten und Fakten</a:t>
            </a:r>
            <a:endParaRPr lang="de-DE" sz="36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28</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407482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0104" y="206193"/>
            <a:ext cx="6950495" cy="1066801"/>
          </a:xfrm>
        </p:spPr>
        <p:txBody>
          <a:bodyPr/>
          <a:lstStyle/>
          <a:p>
            <a:r>
              <a:rPr lang="de-DE" dirty="0"/>
              <a:t>Sachanalyse: </a:t>
            </a:r>
            <a:br>
              <a:rPr lang="de-DE" dirty="0"/>
            </a:br>
            <a:r>
              <a:rPr lang="de-DE" dirty="0"/>
              <a:t>Lebensdauer von Haushaltsgeräten</a:t>
            </a:r>
          </a:p>
        </p:txBody>
      </p:sp>
      <p:sp>
        <p:nvSpPr>
          <p:cNvPr id="8" name="Textplatzhalter 7"/>
          <p:cNvSpPr>
            <a:spLocks noGrp="1"/>
          </p:cNvSpPr>
          <p:nvPr>
            <p:ph type="body" sz="quarter" idx="12"/>
          </p:nvPr>
        </p:nvSpPr>
        <p:spPr/>
        <p:txBody>
          <a:bodyPr/>
          <a:lstStyle/>
          <a:p>
            <a:endParaRPr lang="de-DE"/>
          </a:p>
        </p:txBody>
      </p:sp>
      <p:sp>
        <p:nvSpPr>
          <p:cNvPr id="4" name="Fußzeilenplatzhalter 3"/>
          <p:cNvSpPr>
            <a:spLocks noGrp="1"/>
          </p:cNvSpPr>
          <p:nvPr>
            <p:ph type="ftr" sz="quarter" idx="14"/>
          </p:nvPr>
        </p:nvSpPr>
        <p:spPr/>
        <p:txBody>
          <a:bodyPr/>
          <a:lstStyle/>
          <a:p>
            <a:pPr algn="l"/>
            <a:r>
              <a:rPr lang="de-DE"/>
              <a:t>Das Phänomen Obsoleszenz</a:t>
            </a:r>
            <a:endParaRPr lang="de-DE" dirty="0"/>
          </a:p>
        </p:txBody>
      </p:sp>
      <p:sp>
        <p:nvSpPr>
          <p:cNvPr id="3" name="Foliennummernplatzhalter 2"/>
          <p:cNvSpPr>
            <a:spLocks noGrp="1"/>
          </p:cNvSpPr>
          <p:nvPr>
            <p:ph type="sldNum" sz="quarter" idx="15"/>
          </p:nvPr>
        </p:nvSpPr>
        <p:spPr/>
        <p:txBody>
          <a:bodyPr/>
          <a:lstStyle/>
          <a:p>
            <a:fld id="{62A59293-44F6-42A9-B2EF-FC07B1E05F02}" type="slidenum">
              <a:rPr lang="de-DE" smtClean="0"/>
              <a:pPr/>
              <a:t>29</a:t>
            </a:fld>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2869196215"/>
              </p:ext>
            </p:extLst>
          </p:nvPr>
        </p:nvGraphicFramePr>
        <p:xfrm>
          <a:off x="1291479" y="1640595"/>
          <a:ext cx="6095439" cy="4340865"/>
        </p:xfrm>
        <a:graphic>
          <a:graphicData uri="http://schemas.openxmlformats.org/drawingml/2006/table">
            <a:tbl>
              <a:tblPr firstRow="1" bandRow="1">
                <a:tableStyleId>{93296810-A885-4BE3-A3E7-6D5BEEA58F35}</a:tableStyleId>
              </a:tblPr>
              <a:tblGrid>
                <a:gridCol w="3029509">
                  <a:extLst>
                    <a:ext uri="{9D8B030D-6E8A-4147-A177-3AD203B41FA5}">
                      <a16:colId xmlns:a16="http://schemas.microsoft.com/office/drawing/2014/main" val="20000"/>
                    </a:ext>
                  </a:extLst>
                </a:gridCol>
                <a:gridCol w="3065930">
                  <a:extLst>
                    <a:ext uri="{9D8B030D-6E8A-4147-A177-3AD203B41FA5}">
                      <a16:colId xmlns:a16="http://schemas.microsoft.com/office/drawing/2014/main" val="20001"/>
                    </a:ext>
                  </a:extLst>
                </a:gridCol>
              </a:tblGrid>
              <a:tr h="398055">
                <a:tc>
                  <a:txBody>
                    <a:bodyPr/>
                    <a:lstStyle/>
                    <a:p>
                      <a:r>
                        <a:rPr lang="de-DE" sz="1800" dirty="0">
                          <a:latin typeface="PT Sans" panose="020B0503020203020204" pitchFamily="34" charset="0"/>
                          <a:ea typeface="PT Sans" panose="020B0503020203020204" pitchFamily="34" charset="0"/>
                        </a:rPr>
                        <a:t>Haushaltsgerät</a:t>
                      </a:r>
                    </a:p>
                  </a:txBody>
                  <a:tcPr>
                    <a:solidFill>
                      <a:srgbClr val="FF9919"/>
                    </a:solidFill>
                  </a:tcPr>
                </a:tc>
                <a:tc>
                  <a:txBody>
                    <a:bodyPr/>
                    <a:lstStyle/>
                    <a:p>
                      <a:r>
                        <a:rPr lang="de-DE" sz="1800" dirty="0">
                          <a:latin typeface="PT Sans" panose="020B0503020203020204" pitchFamily="34" charset="0"/>
                          <a:ea typeface="PT Sans" panose="020B0503020203020204" pitchFamily="34" charset="0"/>
                        </a:rPr>
                        <a:t>Lebensdauer nach verschiedenen</a:t>
                      </a:r>
                      <a:r>
                        <a:rPr lang="de-DE" sz="1800" baseline="0" dirty="0">
                          <a:latin typeface="PT Sans" panose="020B0503020203020204" pitchFamily="34" charset="0"/>
                          <a:ea typeface="PT Sans" panose="020B0503020203020204" pitchFamily="34" charset="0"/>
                        </a:rPr>
                        <a:t> Quellen</a:t>
                      </a:r>
                    </a:p>
                    <a:p>
                      <a:r>
                        <a:rPr lang="de-DE" sz="1800" baseline="0" dirty="0">
                          <a:latin typeface="PT Sans" panose="020B0503020203020204" pitchFamily="34" charset="0"/>
                          <a:ea typeface="PT Sans" panose="020B0503020203020204" pitchFamily="34" charset="0"/>
                        </a:rPr>
                        <a:t> (UBA 2016)</a:t>
                      </a:r>
                      <a:endParaRPr lang="de-DE" sz="1800" dirty="0">
                        <a:latin typeface="PT Sans" panose="020B0503020203020204" pitchFamily="34" charset="0"/>
                        <a:ea typeface="PT Sans" panose="020B0503020203020204" pitchFamily="34" charset="0"/>
                      </a:endParaRPr>
                    </a:p>
                  </a:txBody>
                  <a:tcPr>
                    <a:solidFill>
                      <a:srgbClr val="FF9919"/>
                    </a:solidFill>
                  </a:tcPr>
                </a:tc>
                <a:extLst>
                  <a:ext uri="{0D108BD9-81ED-4DB2-BD59-A6C34878D82A}">
                    <a16:rowId xmlns:a16="http://schemas.microsoft.com/office/drawing/2014/main" val="10000"/>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Kühlschränke</a:t>
                      </a:r>
                    </a:p>
                  </a:txBody>
                  <a:tcPr anchor="ctr">
                    <a:solidFill>
                      <a:srgbClr val="F9CB9C"/>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9-19 Jahre</a:t>
                      </a:r>
                    </a:p>
                  </a:txBody>
                  <a:tcPr anchor="ctr">
                    <a:solidFill>
                      <a:srgbClr val="F9CB9C"/>
                    </a:solidFill>
                  </a:tcPr>
                </a:tc>
                <a:extLst>
                  <a:ext uri="{0D108BD9-81ED-4DB2-BD59-A6C34878D82A}">
                    <a16:rowId xmlns:a16="http://schemas.microsoft.com/office/drawing/2014/main" val="10001"/>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Tiefkühlgeräte</a:t>
                      </a:r>
                    </a:p>
                  </a:txBody>
                  <a:tcPr anchor="ctr">
                    <a:solidFill>
                      <a:srgbClr val="FCE5CD"/>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11-19 Jahre</a:t>
                      </a:r>
                    </a:p>
                  </a:txBody>
                  <a:tcPr anchor="ctr">
                    <a:solidFill>
                      <a:srgbClr val="FCE5CD"/>
                    </a:solidFill>
                  </a:tcPr>
                </a:tc>
                <a:extLst>
                  <a:ext uri="{0D108BD9-81ED-4DB2-BD59-A6C34878D82A}">
                    <a16:rowId xmlns:a16="http://schemas.microsoft.com/office/drawing/2014/main" val="10002"/>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Waschmaschinen</a:t>
                      </a:r>
                    </a:p>
                  </a:txBody>
                  <a:tcPr anchor="ctr">
                    <a:solidFill>
                      <a:srgbClr val="F9CB9C"/>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9-20</a:t>
                      </a:r>
                      <a:r>
                        <a:rPr lang="de-DE" sz="1800" baseline="0" dirty="0">
                          <a:solidFill>
                            <a:srgbClr val="595959"/>
                          </a:solidFill>
                          <a:latin typeface="PT Sans" panose="020B0503020203020204" pitchFamily="34" charset="0"/>
                          <a:ea typeface="PT Sans" panose="020B0503020203020204" pitchFamily="34" charset="0"/>
                        </a:rPr>
                        <a:t> Jahre</a:t>
                      </a:r>
                      <a:endParaRPr lang="de-DE" sz="18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extLst>
                  <a:ext uri="{0D108BD9-81ED-4DB2-BD59-A6C34878D82A}">
                    <a16:rowId xmlns:a16="http://schemas.microsoft.com/office/drawing/2014/main" val="10003"/>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Geschirrspülmaschinen</a:t>
                      </a:r>
                    </a:p>
                  </a:txBody>
                  <a:tcPr anchor="ctr">
                    <a:solidFill>
                      <a:srgbClr val="FCE5CD"/>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8-15 Jahre</a:t>
                      </a:r>
                    </a:p>
                  </a:txBody>
                  <a:tcPr anchor="ctr">
                    <a:solidFill>
                      <a:srgbClr val="FCE5CD"/>
                    </a:solidFill>
                  </a:tcPr>
                </a:tc>
                <a:extLst>
                  <a:ext uri="{0D108BD9-81ED-4DB2-BD59-A6C34878D82A}">
                    <a16:rowId xmlns:a16="http://schemas.microsoft.com/office/drawing/2014/main" val="10004"/>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Mikrowellengeräte</a:t>
                      </a:r>
                    </a:p>
                  </a:txBody>
                  <a:tcPr anchor="ctr">
                    <a:solidFill>
                      <a:srgbClr val="F9CB9C"/>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4,8-10,9</a:t>
                      </a:r>
                      <a:r>
                        <a:rPr lang="de-DE" sz="1800" baseline="0" dirty="0">
                          <a:solidFill>
                            <a:srgbClr val="595959"/>
                          </a:solidFill>
                          <a:latin typeface="PT Sans" panose="020B0503020203020204" pitchFamily="34" charset="0"/>
                          <a:ea typeface="PT Sans" panose="020B0503020203020204" pitchFamily="34" charset="0"/>
                        </a:rPr>
                        <a:t> Jahre</a:t>
                      </a:r>
                      <a:endParaRPr lang="de-DE" sz="18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extLst>
                  <a:ext uri="{0D108BD9-81ED-4DB2-BD59-A6C34878D82A}">
                    <a16:rowId xmlns:a16="http://schemas.microsoft.com/office/drawing/2014/main" val="10005"/>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Staubsauger</a:t>
                      </a:r>
                    </a:p>
                  </a:txBody>
                  <a:tcPr anchor="ctr">
                    <a:solidFill>
                      <a:srgbClr val="FCE5CD"/>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8-8,1 Jahre</a:t>
                      </a:r>
                    </a:p>
                  </a:txBody>
                  <a:tcPr anchor="ctr">
                    <a:solidFill>
                      <a:srgbClr val="FCE5CD"/>
                    </a:solidFill>
                  </a:tcPr>
                </a:tc>
                <a:extLst>
                  <a:ext uri="{0D108BD9-81ED-4DB2-BD59-A6C34878D82A}">
                    <a16:rowId xmlns:a16="http://schemas.microsoft.com/office/drawing/2014/main" val="10006"/>
                  </a:ext>
                </a:extLst>
              </a:tr>
              <a:tr h="398055">
                <a:tc>
                  <a:txBody>
                    <a:bodyPr/>
                    <a:lstStyle/>
                    <a:p>
                      <a:pPr marL="0" algn="l" defTabSz="457200" rtl="0" eaLnBrk="1" latinLnBrk="0" hangingPunct="1"/>
                      <a:r>
                        <a:rPr lang="de-DE" sz="1800" kern="1200" dirty="0">
                          <a:solidFill>
                            <a:srgbClr val="595959"/>
                          </a:solidFill>
                          <a:latin typeface="PT Sans" panose="020B0503020203020204" pitchFamily="34" charset="0"/>
                          <a:ea typeface="PT Sans" panose="020B0503020203020204" pitchFamily="34" charset="0"/>
                          <a:cs typeface="+mn-cs"/>
                        </a:rPr>
                        <a:t>Bügeleisen</a:t>
                      </a:r>
                    </a:p>
                  </a:txBody>
                  <a:tcPr anchor="ctr">
                    <a:solidFill>
                      <a:srgbClr val="F9CB9C"/>
                    </a:solidFill>
                  </a:tcPr>
                </a:tc>
                <a:tc>
                  <a:txBody>
                    <a:bodyPr/>
                    <a:lstStyle/>
                    <a:p>
                      <a:pPr marL="0" algn="r" defTabSz="457200" rtl="0" eaLnBrk="1" latinLnBrk="0" hangingPunct="1"/>
                      <a:r>
                        <a:rPr lang="de-DE" sz="1800" kern="1200" dirty="0">
                          <a:solidFill>
                            <a:srgbClr val="595959"/>
                          </a:solidFill>
                          <a:latin typeface="PT Sans" panose="020B0503020203020204" pitchFamily="34" charset="0"/>
                          <a:ea typeface="PT Sans" panose="020B0503020203020204" pitchFamily="34" charset="0"/>
                          <a:cs typeface="+mn-cs"/>
                        </a:rPr>
                        <a:t>5 Jahre</a:t>
                      </a:r>
                    </a:p>
                  </a:txBody>
                  <a:tcPr anchor="ctr">
                    <a:solidFill>
                      <a:srgbClr val="F9CB9C"/>
                    </a:solidFill>
                  </a:tcPr>
                </a:tc>
                <a:extLst>
                  <a:ext uri="{0D108BD9-81ED-4DB2-BD59-A6C34878D82A}">
                    <a16:rowId xmlns:a16="http://schemas.microsoft.com/office/drawing/2014/main" val="10007"/>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Wasserkocher, Kaffeemaschinen</a:t>
                      </a:r>
                    </a:p>
                  </a:txBody>
                  <a:tcPr anchor="ctr">
                    <a:solidFill>
                      <a:srgbClr val="FCE5CD"/>
                    </a:solidFill>
                  </a:tcPr>
                </a:tc>
                <a:tc>
                  <a:txBody>
                    <a:bodyPr/>
                    <a:lstStyle/>
                    <a:p>
                      <a:pPr algn="r"/>
                      <a:r>
                        <a:rPr lang="de-DE" sz="1800" dirty="0">
                          <a:solidFill>
                            <a:srgbClr val="595959"/>
                          </a:solidFill>
                          <a:latin typeface="PT Sans" panose="020B0503020203020204" pitchFamily="34" charset="0"/>
                          <a:ea typeface="PT Sans" panose="020B0503020203020204" pitchFamily="34" charset="0"/>
                        </a:rPr>
                        <a:t>6,4 -7 Jahren</a:t>
                      </a:r>
                    </a:p>
                  </a:txBody>
                  <a:tcPr anchor="ctr">
                    <a:solidFill>
                      <a:srgbClr val="FCE5CD"/>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9754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Grundlage:</a:t>
            </a:r>
            <a:br>
              <a:rPr lang="de-DE" dirty="0"/>
            </a:br>
            <a:r>
              <a:rPr lang="de-DE" dirty="0" err="1"/>
              <a:t>ProgRess</a:t>
            </a:r>
            <a:r>
              <a:rPr lang="de-DE" dirty="0"/>
              <a:t> II (2016)</a:t>
            </a:r>
          </a:p>
        </p:txBody>
      </p:sp>
      <p:sp>
        <p:nvSpPr>
          <p:cNvPr id="29" name="Textplatzhalter 28"/>
          <p:cNvSpPr>
            <a:spLocks noGrp="1"/>
          </p:cNvSpPr>
          <p:nvPr>
            <p:ph type="body" sz="quarter" idx="12"/>
          </p:nvPr>
        </p:nvSpPr>
        <p:spPr/>
        <p:txBody>
          <a:bodyPr/>
          <a:lstStyle/>
          <a:p>
            <a:endParaRPr lang="de-DE"/>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3</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pic>
        <p:nvPicPr>
          <p:cNvPr id="7" name="Grafik 6"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55" y="1473814"/>
            <a:ext cx="3391891" cy="4752174"/>
          </a:xfrm>
          <a:prstGeom prst="rect">
            <a:avLst/>
          </a:prstGeom>
        </p:spPr>
      </p:pic>
    </p:spTree>
    <p:extLst>
      <p:ext uri="{BB962C8B-B14F-4D97-AF65-F5344CB8AC3E}">
        <p14:creationId xmlns:p14="http://schemas.microsoft.com/office/powerpoint/2010/main" val="216379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le 12"/>
          <p:cNvGraphicFramePr>
            <a:graphicFrameLocks noGrp="1"/>
          </p:cNvGraphicFramePr>
          <p:nvPr>
            <p:extLst>
              <p:ext uri="{D42A27DB-BD31-4B8C-83A1-F6EECF244321}">
                <p14:modId xmlns:p14="http://schemas.microsoft.com/office/powerpoint/2010/main" val="3288900001"/>
              </p:ext>
            </p:extLst>
          </p:nvPr>
        </p:nvGraphicFramePr>
        <p:xfrm>
          <a:off x="390106" y="1525782"/>
          <a:ext cx="8361148" cy="4116615"/>
        </p:xfrm>
        <a:graphic>
          <a:graphicData uri="http://schemas.openxmlformats.org/drawingml/2006/table">
            <a:tbl>
              <a:tblPr firstRow="1" bandRow="1">
                <a:tableStyleId>{93296810-A885-4BE3-A3E7-6D5BEEA58F35}</a:tableStyleId>
              </a:tblPr>
              <a:tblGrid>
                <a:gridCol w="1020683">
                  <a:extLst>
                    <a:ext uri="{9D8B030D-6E8A-4147-A177-3AD203B41FA5}">
                      <a16:colId xmlns:a16="http://schemas.microsoft.com/office/drawing/2014/main" val="20000"/>
                    </a:ext>
                  </a:extLst>
                </a:gridCol>
                <a:gridCol w="1214845">
                  <a:extLst>
                    <a:ext uri="{9D8B030D-6E8A-4147-A177-3AD203B41FA5}">
                      <a16:colId xmlns:a16="http://schemas.microsoft.com/office/drawing/2014/main" val="20001"/>
                    </a:ext>
                  </a:extLst>
                </a:gridCol>
                <a:gridCol w="1724297">
                  <a:extLst>
                    <a:ext uri="{9D8B030D-6E8A-4147-A177-3AD203B41FA5}">
                      <a16:colId xmlns:a16="http://schemas.microsoft.com/office/drawing/2014/main" val="20002"/>
                    </a:ext>
                  </a:extLst>
                </a:gridCol>
                <a:gridCol w="1332412">
                  <a:extLst>
                    <a:ext uri="{9D8B030D-6E8A-4147-A177-3AD203B41FA5}">
                      <a16:colId xmlns:a16="http://schemas.microsoft.com/office/drawing/2014/main" val="20003"/>
                    </a:ext>
                  </a:extLst>
                </a:gridCol>
                <a:gridCol w="1519468">
                  <a:extLst>
                    <a:ext uri="{9D8B030D-6E8A-4147-A177-3AD203B41FA5}">
                      <a16:colId xmlns:a16="http://schemas.microsoft.com/office/drawing/2014/main" val="20004"/>
                    </a:ext>
                  </a:extLst>
                </a:gridCol>
                <a:gridCol w="1549443">
                  <a:extLst>
                    <a:ext uri="{9D8B030D-6E8A-4147-A177-3AD203B41FA5}">
                      <a16:colId xmlns:a16="http://schemas.microsoft.com/office/drawing/2014/main" val="20005"/>
                    </a:ext>
                  </a:extLst>
                </a:gridCol>
              </a:tblGrid>
              <a:tr h="398055">
                <a:tc rowSpan="2">
                  <a:txBody>
                    <a:bodyPr/>
                    <a:lstStyle/>
                    <a:p>
                      <a:r>
                        <a:rPr lang="de-DE" sz="1800" dirty="0">
                          <a:latin typeface="PT Sans" panose="020B0503020203020204" pitchFamily="34" charset="0"/>
                          <a:ea typeface="PT Sans" panose="020B0503020203020204" pitchFamily="34" charset="0"/>
                        </a:rPr>
                        <a:t>Gerät</a:t>
                      </a:r>
                    </a:p>
                  </a:txBody>
                  <a:tcPr>
                    <a:solidFill>
                      <a:srgbClr val="FF9919"/>
                    </a:solidFill>
                  </a:tcPr>
                </a:tc>
                <a:tc rowSpan="2">
                  <a:txBody>
                    <a:bodyPr/>
                    <a:lstStyle/>
                    <a:p>
                      <a:r>
                        <a:rPr lang="de-DE" sz="1800" dirty="0">
                          <a:latin typeface="PT Sans" panose="020B0503020203020204" pitchFamily="34" charset="0"/>
                          <a:ea typeface="PT Sans" panose="020B0503020203020204" pitchFamily="34" charset="0"/>
                        </a:rPr>
                        <a:t>Befrag-</a:t>
                      </a:r>
                      <a:r>
                        <a:rPr lang="de-DE" sz="1800" dirty="0" err="1">
                          <a:latin typeface="PT Sans" panose="020B0503020203020204" pitchFamily="34" charset="0"/>
                          <a:ea typeface="PT Sans" panose="020B0503020203020204" pitchFamily="34" charset="0"/>
                        </a:rPr>
                        <a:t>ungszeit</a:t>
                      </a:r>
                      <a:r>
                        <a:rPr lang="de-DE" sz="1800" dirty="0">
                          <a:latin typeface="PT Sans" panose="020B0503020203020204" pitchFamily="34" charset="0"/>
                          <a:ea typeface="PT Sans" panose="020B0503020203020204" pitchFamily="34" charset="0"/>
                        </a:rPr>
                        <a:t>-raum</a:t>
                      </a:r>
                    </a:p>
                  </a:txBody>
                  <a:tcPr>
                    <a:solidFill>
                      <a:srgbClr val="FF9919"/>
                    </a:solidFill>
                  </a:tcPr>
                </a:tc>
                <a:tc gridSpan="4">
                  <a:txBody>
                    <a:bodyPr/>
                    <a:lstStyle/>
                    <a:p>
                      <a:pPr algn="ctr"/>
                      <a:r>
                        <a:rPr lang="de-DE" sz="1800" dirty="0">
                          <a:latin typeface="PT Sans" panose="020B0503020203020204" pitchFamily="34" charset="0"/>
                          <a:ea typeface="PT Sans" panose="020B0503020203020204" pitchFamily="34" charset="0"/>
                        </a:rPr>
                        <a:t>Durchschnittliche Erst-Nutzungsdauer in Jahren</a:t>
                      </a:r>
                      <a:r>
                        <a:rPr lang="de-DE" sz="1800" baseline="0" dirty="0">
                          <a:latin typeface="PT Sans" panose="020B0503020203020204" pitchFamily="34" charset="0"/>
                          <a:ea typeface="PT Sans" panose="020B0503020203020204" pitchFamily="34" charset="0"/>
                        </a:rPr>
                        <a:t> je Hauptaustauschgrund</a:t>
                      </a:r>
                      <a:endParaRPr lang="de-DE" sz="1800" dirty="0">
                        <a:latin typeface="PT Sans" panose="020B0503020203020204" pitchFamily="34" charset="0"/>
                        <a:ea typeface="PT Sans" panose="020B0503020203020204" pitchFamily="34" charset="0"/>
                      </a:endParaRPr>
                    </a:p>
                  </a:txBody>
                  <a:tcP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extLst>
                  <a:ext uri="{0D108BD9-81ED-4DB2-BD59-A6C34878D82A}">
                    <a16:rowId xmlns:a16="http://schemas.microsoft.com/office/drawing/2014/main" val="10000"/>
                  </a:ext>
                </a:extLst>
              </a:tr>
              <a:tr h="398055">
                <a:tc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a:txBody>
                    <a:bodyPr/>
                    <a:lstStyle/>
                    <a:p>
                      <a:r>
                        <a:rPr lang="de-DE" sz="1600" kern="1200" dirty="0">
                          <a:solidFill>
                            <a:srgbClr val="595959"/>
                          </a:solidFill>
                          <a:latin typeface="PT Sans" panose="020B0503020203020204" pitchFamily="34" charset="0"/>
                          <a:ea typeface="PT Sans" panose="020B0503020203020204" pitchFamily="34" charset="0"/>
                          <a:cs typeface="+mn-cs"/>
                        </a:rPr>
                        <a:t>Das alte Gerät ging kaputt /war fehlerhaft /unzuverlässig/</a:t>
                      </a:r>
                    </a:p>
                    <a:p>
                      <a:r>
                        <a:rPr lang="de-DE" sz="1600" kern="1200" dirty="0">
                          <a:solidFill>
                            <a:srgbClr val="595959"/>
                          </a:solidFill>
                          <a:latin typeface="PT Sans" panose="020B0503020203020204" pitchFamily="34" charset="0"/>
                          <a:ea typeface="PT Sans" panose="020B0503020203020204" pitchFamily="34" charset="0"/>
                          <a:cs typeface="+mn-cs"/>
                        </a:rPr>
                        <a:t>wollten ein besseres Gerät (Ersatzkauf ges.)</a:t>
                      </a:r>
                    </a:p>
                  </a:txBody>
                  <a:tcPr>
                    <a:solidFill>
                      <a:srgbClr val="FF9919"/>
                    </a:solidFill>
                  </a:tcPr>
                </a:tc>
                <a:tc>
                  <a:txBody>
                    <a:bodyPr/>
                    <a:lstStyle/>
                    <a:p>
                      <a:r>
                        <a:rPr lang="de-DE" sz="1600" kern="1200" dirty="0">
                          <a:solidFill>
                            <a:srgbClr val="595959"/>
                          </a:solidFill>
                          <a:latin typeface="PT Sans" panose="020B0503020203020204" pitchFamily="34" charset="0"/>
                          <a:ea typeface="PT Sans" panose="020B0503020203020204" pitchFamily="34" charset="0"/>
                          <a:cs typeface="+mn-cs"/>
                        </a:rPr>
                        <a:t>Das alte Geräte ging kaputt</a:t>
                      </a:r>
                    </a:p>
                  </a:txBody>
                  <a:tcPr>
                    <a:solidFill>
                      <a:srgbClr val="FF9919"/>
                    </a:solidFill>
                  </a:tcPr>
                </a:tc>
                <a:tc>
                  <a:txBody>
                    <a:bodyPr/>
                    <a:lstStyle/>
                    <a:p>
                      <a:r>
                        <a:rPr lang="de-DE" sz="1600" kern="1200" dirty="0">
                          <a:solidFill>
                            <a:srgbClr val="595959"/>
                          </a:solidFill>
                          <a:latin typeface="PT Sans" panose="020B0503020203020204" pitchFamily="34" charset="0"/>
                          <a:ea typeface="PT Sans" panose="020B0503020203020204" pitchFamily="34" charset="0"/>
                          <a:cs typeface="+mn-cs"/>
                        </a:rPr>
                        <a:t>Das alte Gerät war fehlerhaft/</a:t>
                      </a:r>
                    </a:p>
                    <a:p>
                      <a:r>
                        <a:rPr lang="de-DE" sz="1600" kern="1200" dirty="0">
                          <a:solidFill>
                            <a:srgbClr val="595959"/>
                          </a:solidFill>
                          <a:latin typeface="PT Sans" panose="020B0503020203020204" pitchFamily="34" charset="0"/>
                          <a:ea typeface="PT Sans" panose="020B0503020203020204" pitchFamily="34" charset="0"/>
                          <a:cs typeface="+mn-cs"/>
                        </a:rPr>
                        <a:t>unzuverlässig</a:t>
                      </a:r>
                    </a:p>
                  </a:txBody>
                  <a:tcPr>
                    <a:solidFill>
                      <a:srgbClr val="FF9919"/>
                    </a:solidFill>
                  </a:tcPr>
                </a:tc>
                <a:tc>
                  <a:txBody>
                    <a:bodyPr/>
                    <a:lstStyle/>
                    <a:p>
                      <a:r>
                        <a:rPr lang="de-DE" sz="1600" kern="1200" dirty="0">
                          <a:solidFill>
                            <a:srgbClr val="595959"/>
                          </a:solidFill>
                          <a:latin typeface="PT Sans" panose="020B0503020203020204" pitchFamily="34" charset="0"/>
                          <a:ea typeface="PT Sans" panose="020B0503020203020204" pitchFamily="34" charset="0"/>
                          <a:cs typeface="+mn-cs"/>
                        </a:rPr>
                        <a:t>Das alte Gerät funktionierte zwar noch, ich/wir wollten aber ein besseres Gerät</a:t>
                      </a:r>
                    </a:p>
                  </a:txBody>
                  <a:tcPr>
                    <a:solidFill>
                      <a:srgbClr val="FF9919"/>
                    </a:solidFill>
                  </a:tcPr>
                </a:tc>
                <a:extLst>
                  <a:ext uri="{0D108BD9-81ED-4DB2-BD59-A6C34878D82A}">
                    <a16:rowId xmlns:a16="http://schemas.microsoft.com/office/drawing/2014/main" val="10001"/>
                  </a:ext>
                </a:extLst>
              </a:tr>
              <a:tr h="398055">
                <a:tc>
                  <a:txBody>
                    <a:bodyPr/>
                    <a:lstStyle/>
                    <a:p>
                      <a:r>
                        <a:rPr lang="de-DE" sz="1800" dirty="0">
                          <a:solidFill>
                            <a:srgbClr val="595959"/>
                          </a:solidFill>
                          <a:latin typeface="PT Sans" panose="020B0503020203020204" pitchFamily="34" charset="0"/>
                          <a:ea typeface="PT Sans" panose="020B0503020203020204" pitchFamily="34" charset="0"/>
                        </a:rPr>
                        <a:t>EEG</a:t>
                      </a:r>
                      <a:r>
                        <a:rPr lang="de-DE" sz="1800" baseline="0" dirty="0">
                          <a:solidFill>
                            <a:srgbClr val="595959"/>
                          </a:solidFill>
                          <a:latin typeface="PT Sans" panose="020B0503020203020204" pitchFamily="34" charset="0"/>
                          <a:ea typeface="PT Sans" panose="020B0503020203020204" pitchFamily="34" charset="0"/>
                        </a:rPr>
                        <a:t> gesamt</a:t>
                      </a:r>
                      <a:endParaRPr lang="de-DE" sz="18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2004 </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14,1</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13,5</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14,6</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15,1</a:t>
                      </a:r>
                    </a:p>
                  </a:txBody>
                  <a:tcPr anchor="ctr">
                    <a:solidFill>
                      <a:srgbClr val="F9CB9C"/>
                    </a:solidFill>
                  </a:tcPr>
                </a:tc>
                <a:extLst>
                  <a:ext uri="{0D108BD9-81ED-4DB2-BD59-A6C34878D82A}">
                    <a16:rowId xmlns:a16="http://schemas.microsoft.com/office/drawing/2014/main" val="10002"/>
                  </a:ext>
                </a:extLst>
              </a:tr>
              <a:tr h="398055">
                <a:tc>
                  <a:txBody>
                    <a:bodyPr/>
                    <a:lstStyle/>
                    <a:p>
                      <a:endParaRPr lang="de-DE" sz="18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2008</a:t>
                      </a:r>
                    </a:p>
                  </a:txBody>
                  <a:tcPr anchor="ctr">
                    <a:solidFill>
                      <a:srgbClr val="FCE5CD"/>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14,4</a:t>
                      </a:r>
                    </a:p>
                  </a:txBody>
                  <a:tcPr anchor="ctr">
                    <a:solidFill>
                      <a:srgbClr val="FCE5CD"/>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13,9</a:t>
                      </a:r>
                    </a:p>
                  </a:txBody>
                  <a:tcPr anchor="ctr">
                    <a:solidFill>
                      <a:srgbClr val="FCE5CD"/>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13,9</a:t>
                      </a:r>
                    </a:p>
                  </a:txBody>
                  <a:tcPr anchor="ctr">
                    <a:solidFill>
                      <a:srgbClr val="FCE5CD"/>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16,2</a:t>
                      </a:r>
                    </a:p>
                  </a:txBody>
                  <a:tcPr anchor="ctr">
                    <a:solidFill>
                      <a:srgbClr val="FCE5CD"/>
                    </a:solidFill>
                  </a:tcPr>
                </a:tc>
                <a:extLst>
                  <a:ext uri="{0D108BD9-81ED-4DB2-BD59-A6C34878D82A}">
                    <a16:rowId xmlns:a16="http://schemas.microsoft.com/office/drawing/2014/main" val="10003"/>
                  </a:ext>
                </a:extLst>
              </a:tr>
              <a:tr h="398055">
                <a:tc>
                  <a:txBody>
                    <a:bodyPr/>
                    <a:lstStyle/>
                    <a:p>
                      <a:endParaRPr lang="de-DE" sz="18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2012/</a:t>
                      </a:r>
                    </a:p>
                    <a:p>
                      <a:pPr algn="ctr"/>
                      <a:r>
                        <a:rPr lang="de-DE" sz="1800" dirty="0">
                          <a:solidFill>
                            <a:srgbClr val="595959"/>
                          </a:solidFill>
                          <a:latin typeface="PT Sans" panose="020B0503020203020204" pitchFamily="34" charset="0"/>
                          <a:ea typeface="PT Sans" panose="020B0503020203020204" pitchFamily="34" charset="0"/>
                        </a:rPr>
                        <a:t>2013</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13,0</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12,5</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13,8</a:t>
                      </a:r>
                    </a:p>
                  </a:txBody>
                  <a:tcPr anchor="ctr">
                    <a:solidFill>
                      <a:srgbClr val="F9CB9C"/>
                    </a:solidFill>
                  </a:tcPr>
                </a:tc>
                <a:tc>
                  <a:txBody>
                    <a:bodyPr/>
                    <a:lstStyle/>
                    <a:p>
                      <a:pPr algn="ctr"/>
                      <a:r>
                        <a:rPr lang="de-DE" sz="1800" dirty="0">
                          <a:solidFill>
                            <a:srgbClr val="595959"/>
                          </a:solidFill>
                          <a:latin typeface="PT Sans" panose="020B0503020203020204" pitchFamily="34" charset="0"/>
                          <a:ea typeface="PT Sans" panose="020B0503020203020204" pitchFamily="34" charset="0"/>
                        </a:rPr>
                        <a:t>13,6</a:t>
                      </a:r>
                    </a:p>
                  </a:txBody>
                  <a:tcPr anchor="ctr">
                    <a:solidFill>
                      <a:srgbClr val="F9CB9C"/>
                    </a:solidFill>
                  </a:tcPr>
                </a:tc>
                <a:extLst>
                  <a:ext uri="{0D108BD9-81ED-4DB2-BD59-A6C34878D82A}">
                    <a16:rowId xmlns:a16="http://schemas.microsoft.com/office/drawing/2014/main" val="10004"/>
                  </a:ext>
                </a:extLst>
              </a:tr>
            </a:tbl>
          </a:graphicData>
        </a:graphic>
      </p:graphicFrame>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Fakten</a:t>
            </a:r>
            <a:br>
              <a:rPr lang="de-DE" dirty="0"/>
            </a:br>
            <a:r>
              <a:rPr lang="de-DE" dirty="0"/>
              <a:t>Erstnutzungsdauer</a:t>
            </a:r>
          </a:p>
        </p:txBody>
      </p:sp>
      <p:sp>
        <p:nvSpPr>
          <p:cNvPr id="5" name="Textplatzhalter 4"/>
          <p:cNvSpPr>
            <a:spLocks noGrp="1"/>
          </p:cNvSpPr>
          <p:nvPr>
            <p:ph type="body" sz="quarter" idx="12"/>
          </p:nvPr>
        </p:nvSpPr>
        <p:spPr>
          <a:xfrm>
            <a:off x="3892549" y="6393862"/>
            <a:ext cx="3318147" cy="365125"/>
          </a:xfrm>
        </p:spPr>
        <p:txBody>
          <a:bodyPr/>
          <a:lstStyle/>
          <a:p>
            <a:r>
              <a:rPr lang="de-DE" dirty="0"/>
              <a:t>Quelle: Eigene Darstellung nach UBA 2016a: S.90</a:t>
            </a:r>
          </a:p>
        </p:txBody>
      </p:sp>
      <p:sp>
        <p:nvSpPr>
          <p:cNvPr id="2" name="Fußzeilenplatzhalter 1"/>
          <p:cNvSpPr>
            <a:spLocks noGrp="1"/>
          </p:cNvSpPr>
          <p:nvPr>
            <p:ph type="ftr" sz="quarter" idx="14"/>
          </p:nvPr>
        </p:nvSpPr>
        <p:spPr>
          <a:xfrm>
            <a:off x="450926" y="6419852"/>
            <a:ext cx="3086100" cy="365125"/>
          </a:xfrm>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30</a:t>
            </a:fld>
            <a:endParaRPr lang="de-DE" dirty="0"/>
          </a:p>
        </p:txBody>
      </p:sp>
      <p:sp>
        <p:nvSpPr>
          <p:cNvPr id="11" name="Abgerundetes Rechteck 10"/>
          <p:cNvSpPr/>
          <p:nvPr/>
        </p:nvSpPr>
        <p:spPr>
          <a:xfrm>
            <a:off x="2976306" y="4098869"/>
            <a:ext cx="988624" cy="1853423"/>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5" name="Abgerundetes Rechteck 14"/>
          <p:cNvSpPr/>
          <p:nvPr/>
        </p:nvSpPr>
        <p:spPr>
          <a:xfrm>
            <a:off x="4547243" y="4098870"/>
            <a:ext cx="1001777" cy="1853423"/>
          </a:xfrm>
          <a:prstGeom prst="roundRect">
            <a:avLst/>
          </a:prstGeom>
          <a:noFill/>
          <a:ln w="38100">
            <a:solidFill>
              <a:srgbClr val="E2B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cxnSp>
        <p:nvCxnSpPr>
          <p:cNvPr id="20" name="Gerade Verbindung mit Pfeil 19"/>
          <p:cNvCxnSpPr/>
          <p:nvPr/>
        </p:nvCxnSpPr>
        <p:spPr>
          <a:xfrm>
            <a:off x="4159034" y="4384387"/>
            <a:ext cx="0" cy="1372999"/>
          </a:xfrm>
          <a:prstGeom prst="straightConnector1">
            <a:avLst/>
          </a:prstGeom>
          <a:ln w="47625">
            <a:solidFill>
              <a:srgbClr val="666666"/>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p:nvPr/>
        </p:nvCxnSpPr>
        <p:spPr>
          <a:xfrm>
            <a:off x="5725585" y="4407497"/>
            <a:ext cx="0" cy="1372999"/>
          </a:xfrm>
          <a:prstGeom prst="straightConnector1">
            <a:avLst/>
          </a:prstGeom>
          <a:ln w="47625">
            <a:solidFill>
              <a:srgbClr val="666666"/>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88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p:cNvGraphicFramePr/>
          <p:nvPr>
            <p:extLst>
              <p:ext uri="{D42A27DB-BD31-4B8C-83A1-F6EECF244321}">
                <p14:modId xmlns:p14="http://schemas.microsoft.com/office/powerpoint/2010/main" val="3186632509"/>
              </p:ext>
            </p:extLst>
          </p:nvPr>
        </p:nvGraphicFramePr>
        <p:xfrm>
          <a:off x="304800" y="1405543"/>
          <a:ext cx="8442493" cy="4864627"/>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Daten </a:t>
            </a:r>
            <a:br>
              <a:rPr lang="de-DE" dirty="0"/>
            </a:br>
            <a:r>
              <a:rPr lang="de-DE" dirty="0"/>
              <a:t>Geräte &amp; Austauschgrund</a:t>
            </a:r>
          </a:p>
        </p:txBody>
      </p:sp>
      <p:sp>
        <p:nvSpPr>
          <p:cNvPr id="4" name="Textplatzhalter 3"/>
          <p:cNvSpPr>
            <a:spLocks noGrp="1"/>
          </p:cNvSpPr>
          <p:nvPr>
            <p:ph type="body" sz="quarter" idx="12"/>
          </p:nvPr>
        </p:nvSpPr>
        <p:spPr>
          <a:xfrm>
            <a:off x="3892549" y="6393862"/>
            <a:ext cx="3161393" cy="365125"/>
          </a:xfrm>
        </p:spPr>
        <p:txBody>
          <a:bodyPr/>
          <a:lstStyle/>
          <a:p>
            <a:r>
              <a:rPr lang="de-DE" dirty="0"/>
              <a:t>Quelle: eigene Darstellung nach UBA 2016a: S.91</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31</a:t>
            </a:fld>
            <a:endParaRPr lang="de-DE" dirty="0"/>
          </a:p>
        </p:txBody>
      </p:sp>
      <p:sp>
        <p:nvSpPr>
          <p:cNvPr id="14" name="Abgerundetes Rechteck 13"/>
          <p:cNvSpPr/>
          <p:nvPr/>
        </p:nvSpPr>
        <p:spPr>
          <a:xfrm>
            <a:off x="4641940" y="3153040"/>
            <a:ext cx="816864" cy="758468"/>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428058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a:p>
          <a:p>
            <a:pPr marL="0" indent="0" algn="ctr">
              <a:buNone/>
            </a:pPr>
            <a:endParaRPr lang="de-DE"/>
          </a:p>
          <a:p>
            <a:pPr marL="0" indent="0" algn="ctr">
              <a:buNone/>
            </a:pPr>
            <a:endParaRPr lang="de-DE"/>
          </a:p>
          <a:p>
            <a:pPr marL="0" indent="0" algn="ctr">
              <a:buNone/>
            </a:pPr>
            <a:r>
              <a:rPr lang="de-DE" sz="3600"/>
              <a:t>Obsoleszenz </a:t>
            </a:r>
            <a:br>
              <a:rPr lang="de-DE" sz="3600"/>
            </a:br>
            <a:r>
              <a:rPr lang="de-DE" sz="3600"/>
              <a:t>Exkurs: Flachbildschirme</a:t>
            </a:r>
            <a:endParaRPr lang="de-DE" sz="36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32</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59368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p:nvPr>
            <p:extLst>
              <p:ext uri="{D42A27DB-BD31-4B8C-83A1-F6EECF244321}">
                <p14:modId xmlns:p14="http://schemas.microsoft.com/office/powerpoint/2010/main" val="1354683849"/>
              </p:ext>
            </p:extLst>
          </p:nvPr>
        </p:nvGraphicFramePr>
        <p:xfrm>
          <a:off x="390105" y="1416307"/>
          <a:ext cx="8812612" cy="499878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Austauschgrund – Gerät defekt</a:t>
            </a:r>
          </a:p>
        </p:txBody>
      </p:sp>
      <p:sp>
        <p:nvSpPr>
          <p:cNvPr id="18" name="Inhaltsplatzhalter 17"/>
          <p:cNvSpPr>
            <a:spLocks noGrp="1"/>
          </p:cNvSpPr>
          <p:nvPr>
            <p:ph idx="1"/>
          </p:nvPr>
        </p:nvSpPr>
        <p:spPr/>
        <p:txBody>
          <a:bodyPr/>
          <a:lstStyle/>
          <a:p>
            <a:pPr marL="0" indent="0" algn="ctr">
              <a:buNone/>
            </a:pPr>
            <a:r>
              <a:rPr lang="de-DE" dirty="0"/>
              <a:t>Hauptaustauschgrund „Das alte Gerät ging kaputt</a:t>
            </a:r>
          </a:p>
          <a:p>
            <a:endParaRPr lang="de-DE" dirty="0"/>
          </a:p>
        </p:txBody>
      </p:sp>
      <p:sp>
        <p:nvSpPr>
          <p:cNvPr id="4" name="Textplatzhalter 3"/>
          <p:cNvSpPr>
            <a:spLocks noGrp="1"/>
          </p:cNvSpPr>
          <p:nvPr>
            <p:ph type="body" sz="quarter" idx="12"/>
          </p:nvPr>
        </p:nvSpPr>
        <p:spPr>
          <a:xfrm>
            <a:off x="3892550" y="6393862"/>
            <a:ext cx="3357336" cy="365125"/>
          </a:xfrm>
        </p:spPr>
        <p:txBody>
          <a:bodyPr/>
          <a:lstStyle/>
          <a:p>
            <a:r>
              <a:rPr lang="de-DE" dirty="0"/>
              <a:t>Quelle: Eigene Darstellung nach UBA 2016a: S.117.</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33</a:t>
            </a:fld>
            <a:endParaRPr lang="de-DE" dirty="0"/>
          </a:p>
        </p:txBody>
      </p:sp>
      <p:sp>
        <p:nvSpPr>
          <p:cNvPr id="15" name="Abgerundetes Rechteck 14"/>
          <p:cNvSpPr/>
          <p:nvPr/>
        </p:nvSpPr>
        <p:spPr>
          <a:xfrm>
            <a:off x="5155745" y="3849033"/>
            <a:ext cx="1255776" cy="533921"/>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857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p:nvPr>
            <p:extLst>
              <p:ext uri="{D42A27DB-BD31-4B8C-83A1-F6EECF244321}">
                <p14:modId xmlns:p14="http://schemas.microsoft.com/office/powerpoint/2010/main" val="2832759600"/>
              </p:ext>
            </p:extLst>
          </p:nvPr>
        </p:nvGraphicFramePr>
        <p:xfrm>
          <a:off x="450926" y="1767864"/>
          <a:ext cx="8486036" cy="47461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Austauschgrund – neues Gerät </a:t>
            </a:r>
          </a:p>
        </p:txBody>
      </p:sp>
      <p:sp>
        <p:nvSpPr>
          <p:cNvPr id="19" name="Inhaltsplatzhalter 18"/>
          <p:cNvSpPr>
            <a:spLocks noGrp="1"/>
          </p:cNvSpPr>
          <p:nvPr>
            <p:ph idx="1"/>
          </p:nvPr>
        </p:nvSpPr>
        <p:spPr>
          <a:xfrm>
            <a:off x="393884" y="1533049"/>
            <a:ext cx="8356600" cy="4680000"/>
          </a:xfrm>
        </p:spPr>
        <p:txBody>
          <a:bodyPr/>
          <a:lstStyle/>
          <a:p>
            <a:pPr marL="0" indent="0" algn="ctr">
              <a:buNone/>
            </a:pPr>
            <a:r>
              <a:rPr lang="de-DE" dirty="0"/>
              <a:t>Hauptaustauschgrund „Das alte Gerät funktioniert zwar noch, ich (wir) wollten aber ein besseres Gerät“ </a:t>
            </a:r>
          </a:p>
          <a:p>
            <a:pPr marL="0" indent="0" algn="ctr">
              <a:buNone/>
            </a:pPr>
            <a:endParaRPr lang="de-DE" dirty="0"/>
          </a:p>
        </p:txBody>
      </p:sp>
      <p:sp>
        <p:nvSpPr>
          <p:cNvPr id="4" name="Textplatzhalter 3"/>
          <p:cNvSpPr>
            <a:spLocks noGrp="1"/>
          </p:cNvSpPr>
          <p:nvPr>
            <p:ph type="body" sz="quarter" idx="12"/>
          </p:nvPr>
        </p:nvSpPr>
        <p:spPr>
          <a:xfrm>
            <a:off x="3892549" y="6393862"/>
            <a:ext cx="3226707" cy="365125"/>
          </a:xfrm>
        </p:spPr>
        <p:txBody>
          <a:bodyPr/>
          <a:lstStyle/>
          <a:p>
            <a:r>
              <a:rPr lang="de-DE" dirty="0"/>
              <a:t>Quelle: Eigene Darstellung nach UBA 2016a: S.120.</a:t>
            </a:r>
          </a:p>
        </p:txBody>
      </p:sp>
      <p:sp>
        <p:nvSpPr>
          <p:cNvPr id="2" name="Fußzeilenplatzhalter 1"/>
          <p:cNvSpPr>
            <a:spLocks noGrp="1"/>
          </p:cNvSpPr>
          <p:nvPr>
            <p:ph type="ftr" sz="quarter" idx="14"/>
          </p:nvPr>
        </p:nvSpPr>
        <p:spPr/>
        <p:txBody>
          <a:bodyPr/>
          <a:lstStyle/>
          <a:p>
            <a:pPr algn="l"/>
            <a:r>
              <a:rPr lang="de-DE" dirty="0"/>
              <a:t>Das Phänomen Obsoleszenz</a:t>
            </a:r>
          </a:p>
        </p:txBody>
      </p:sp>
      <p:sp>
        <p:nvSpPr>
          <p:cNvPr id="18" name="Foliennummernplatzhalter 17"/>
          <p:cNvSpPr>
            <a:spLocks noGrp="1"/>
          </p:cNvSpPr>
          <p:nvPr>
            <p:ph type="sldNum" sz="quarter" idx="15"/>
          </p:nvPr>
        </p:nvSpPr>
        <p:spPr/>
        <p:txBody>
          <a:bodyPr/>
          <a:lstStyle/>
          <a:p>
            <a:fld id="{62A59293-44F6-42A9-B2EF-FC07B1E05F02}" type="slidenum">
              <a:rPr lang="de-DE" smtClean="0"/>
              <a:pPr/>
              <a:t>34</a:t>
            </a:fld>
            <a:endParaRPr lang="de-DE" dirty="0"/>
          </a:p>
        </p:txBody>
      </p:sp>
      <p:sp>
        <p:nvSpPr>
          <p:cNvPr id="11" name="Abgerundetes Rechteck 10"/>
          <p:cNvSpPr/>
          <p:nvPr/>
        </p:nvSpPr>
        <p:spPr>
          <a:xfrm>
            <a:off x="5102524" y="4144856"/>
            <a:ext cx="1172516" cy="573903"/>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251642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Lebens- und Nutzungsdauer</a:t>
            </a:r>
          </a:p>
        </p:txBody>
      </p:sp>
      <p:sp>
        <p:nvSpPr>
          <p:cNvPr id="11" name="Inhaltsplatzhalter 10"/>
          <p:cNvSpPr>
            <a:spLocks noGrp="1"/>
          </p:cNvSpPr>
          <p:nvPr>
            <p:ph idx="1"/>
          </p:nvPr>
        </p:nvSpPr>
        <p:spPr/>
        <p:txBody>
          <a:bodyPr/>
          <a:lstStyle/>
          <a:p>
            <a:pPr marL="342900" indent="-342900"/>
            <a:r>
              <a:rPr lang="de-DE" b="1" dirty="0"/>
              <a:t>Lebensdauer</a:t>
            </a:r>
            <a:r>
              <a:rPr lang="de-DE" dirty="0"/>
              <a:t> von LCD-Flachbildschirmen beträgt ca. 6 - 10 Jahre und von Plasma-Flachbildschirmen ca. 8 - 10 Jahre</a:t>
            </a:r>
          </a:p>
          <a:p>
            <a:pPr marL="342900" indent="-342900"/>
            <a:r>
              <a:rPr lang="de-DE" dirty="0"/>
              <a:t>Insgesamt wurden im Jahr 2016 </a:t>
            </a:r>
            <a:r>
              <a:rPr lang="de-DE" b="1" dirty="0"/>
              <a:t>in Deutschland 6,88 Mio. Fernseher </a:t>
            </a:r>
            <a:r>
              <a:rPr lang="de-DE" dirty="0"/>
              <a:t>verkauft (</a:t>
            </a:r>
            <a:r>
              <a:rPr lang="de-DE" dirty="0" err="1"/>
              <a:t>Statista</a:t>
            </a:r>
            <a:r>
              <a:rPr lang="de-DE" dirty="0"/>
              <a:t> 2017)</a:t>
            </a:r>
          </a:p>
          <a:p>
            <a:pPr marL="285750" indent="-285750"/>
            <a:endParaRPr lang="de-DE" dirty="0"/>
          </a:p>
          <a:p>
            <a:pPr defTabSz="314325"/>
            <a:r>
              <a:rPr lang="de-DE" dirty="0">
                <a:sym typeface="Wingdings" panose="05000000000000000000" pitchFamily="2" charset="2"/>
              </a:rPr>
              <a:t>	Tatsächliche durchschnittliche </a:t>
            </a:r>
            <a:r>
              <a:rPr lang="de-DE" b="1" dirty="0">
                <a:sym typeface="Wingdings" panose="05000000000000000000" pitchFamily="2" charset="2"/>
              </a:rPr>
              <a:t>Nutzungsdauer </a:t>
            </a:r>
            <a:r>
              <a:rPr lang="de-DE" dirty="0">
                <a:sym typeface="Wingdings" panose="05000000000000000000" pitchFamily="2" charset="2"/>
              </a:rPr>
              <a:t>(5-6 Jahre) von 			Flachbildschirmen ist kürzer</a:t>
            </a:r>
          </a:p>
          <a:p>
            <a:pPr defTabSz="314325"/>
            <a:endParaRPr lang="de-DE" dirty="0"/>
          </a:p>
          <a:p>
            <a:r>
              <a:rPr lang="de-DE" dirty="0">
                <a:sym typeface="Wingdings" panose="05000000000000000000" pitchFamily="2" charset="2"/>
              </a:rPr>
              <a:t>Hinweis, dass neben der werkstofflichen Oboleszenz auch die psychologische Obsoleszenz eine Rolle spielt</a:t>
            </a:r>
            <a:endParaRPr lang="de-DE" dirty="0"/>
          </a:p>
        </p:txBody>
      </p:sp>
      <p:sp>
        <p:nvSpPr>
          <p:cNvPr id="13" name="Textplatzhalter 12"/>
          <p:cNvSpPr>
            <a:spLocks noGrp="1"/>
          </p:cNvSpPr>
          <p:nvPr>
            <p:ph type="body" sz="quarter" idx="12"/>
          </p:nvPr>
        </p:nvSpPr>
        <p:spPr/>
        <p:txBody>
          <a:bodyPr/>
          <a:lstStyle/>
          <a:p>
            <a:endParaRPr lang="de-DE"/>
          </a:p>
        </p:txBody>
      </p:sp>
      <p:sp>
        <p:nvSpPr>
          <p:cNvPr id="10" name="Foliennummernplatzhalter 9"/>
          <p:cNvSpPr>
            <a:spLocks noGrp="1"/>
          </p:cNvSpPr>
          <p:nvPr>
            <p:ph type="sldNum" sz="quarter" idx="15"/>
          </p:nvPr>
        </p:nvSpPr>
        <p:spPr>
          <a:xfrm>
            <a:off x="8203474" y="6393862"/>
            <a:ext cx="547010" cy="365125"/>
          </a:xfrm>
        </p:spPr>
        <p:txBody>
          <a:bodyPr/>
          <a:lstStyle/>
          <a:p>
            <a:fld id="{62A59293-44F6-42A9-B2EF-FC07B1E05F02}" type="slidenum">
              <a:rPr lang="de-DE" smtClean="0"/>
              <a:pPr/>
              <a:t>35</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48420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Werkstoffliche Obsoleszenz</a:t>
            </a:r>
          </a:p>
        </p:txBody>
      </p:sp>
      <p:sp>
        <p:nvSpPr>
          <p:cNvPr id="19" name="Inhaltsplatzhalter 18"/>
          <p:cNvSpPr>
            <a:spLocks noGrp="1"/>
          </p:cNvSpPr>
          <p:nvPr>
            <p:ph idx="1"/>
          </p:nvPr>
        </p:nvSpPr>
        <p:spPr/>
        <p:txBody>
          <a:bodyPr/>
          <a:lstStyle/>
          <a:p>
            <a:r>
              <a:rPr lang="de-DE" dirty="0"/>
              <a:t>Lebensdauerbegrenzende Bauteile</a:t>
            </a:r>
          </a:p>
          <a:p>
            <a:pPr marL="742950" lvl="1" indent="-285750">
              <a:buFont typeface="Wingdings" panose="05000000000000000000" pitchFamily="2" charset="2"/>
              <a:buChar char="§"/>
            </a:pPr>
            <a:endParaRPr lang="de-DE" dirty="0"/>
          </a:p>
          <a:p>
            <a:pPr marL="742950" lvl="1" indent="-285750">
              <a:buFont typeface="Wingdings" panose="05000000000000000000" pitchFamily="2" charset="2"/>
              <a:buChar char="§"/>
            </a:pPr>
            <a:r>
              <a:rPr lang="de-DE" dirty="0"/>
              <a:t>Elektrolytkondensator (Elkos)</a:t>
            </a:r>
          </a:p>
          <a:p>
            <a:pPr marL="742950" lvl="1" indent="-285750">
              <a:buFont typeface="Wingdings" panose="05000000000000000000" pitchFamily="2" charset="2"/>
              <a:buChar char="§"/>
            </a:pPr>
            <a:r>
              <a:rPr lang="de-DE" dirty="0"/>
              <a:t>Netzteilkarte</a:t>
            </a:r>
          </a:p>
          <a:p>
            <a:pPr marL="742950" lvl="1" indent="-285750">
              <a:buFont typeface="Wingdings" panose="05000000000000000000" pitchFamily="2" charset="2"/>
              <a:buChar char="§"/>
            </a:pPr>
            <a:r>
              <a:rPr lang="de-DE" dirty="0"/>
              <a:t>Kabel</a:t>
            </a:r>
          </a:p>
          <a:p>
            <a:pPr marL="742950" lvl="1" indent="-285750">
              <a:buFont typeface="Wingdings" panose="05000000000000000000" pitchFamily="2" charset="2"/>
              <a:buChar char="§"/>
            </a:pPr>
            <a:r>
              <a:rPr lang="de-DE" dirty="0"/>
              <a:t>LC-Displays</a:t>
            </a:r>
          </a:p>
          <a:p>
            <a:pPr marL="742950" lvl="1" indent="-285750">
              <a:buFont typeface="Wingdings" panose="05000000000000000000" pitchFamily="2" charset="2"/>
              <a:buChar char="§"/>
            </a:pPr>
            <a:r>
              <a:rPr lang="de-DE" dirty="0"/>
              <a:t>Hauptplatine</a:t>
            </a:r>
          </a:p>
          <a:p>
            <a:pPr marL="742950" lvl="1" indent="-285750">
              <a:buFont typeface="Wingdings" panose="05000000000000000000" pitchFamily="2" charset="2"/>
              <a:buChar char="§"/>
            </a:pPr>
            <a:r>
              <a:rPr lang="de-DE" dirty="0"/>
              <a:t>Lautsprecher</a:t>
            </a:r>
          </a:p>
          <a:p>
            <a:endParaRPr lang="de-DE" dirty="0"/>
          </a:p>
        </p:txBody>
      </p:sp>
      <p:sp>
        <p:nvSpPr>
          <p:cNvPr id="4" name="Textplatzhalter 3"/>
          <p:cNvSpPr>
            <a:spLocks noGrp="1"/>
          </p:cNvSpPr>
          <p:nvPr>
            <p:ph type="body" sz="quarter" idx="12"/>
          </p:nvPr>
        </p:nvSpPr>
        <p:spPr>
          <a:xfrm>
            <a:off x="3326861" y="6393862"/>
            <a:ext cx="4785173" cy="365125"/>
          </a:xfrm>
        </p:spPr>
        <p:txBody>
          <a:bodyPr/>
          <a:lstStyle/>
          <a:p>
            <a:r>
              <a:rPr lang="de-DE" dirty="0"/>
              <a:t>Quelle: </a:t>
            </a:r>
            <a:r>
              <a:rPr lang="de-DE" dirty="0" err="1"/>
              <a:t>Elekotronik</a:t>
            </a:r>
            <a:r>
              <a:rPr lang="de-DE" dirty="0"/>
              <a:t>: © J. Pribil/</a:t>
            </a:r>
            <a:r>
              <a:rPr lang="de-DE" dirty="0" err="1"/>
              <a:t>Fotolia</a:t>
            </a:r>
            <a:r>
              <a:rPr lang="de-DE" dirty="0"/>
              <a:t> #74466,  Platine: © </a:t>
            </a:r>
            <a:r>
              <a:rPr lang="de-DE" dirty="0" err="1"/>
              <a:t>photocrew</a:t>
            </a:r>
            <a:r>
              <a:rPr lang="de-DE" dirty="0"/>
              <a:t>/</a:t>
            </a:r>
            <a:r>
              <a:rPr lang="de-DE" dirty="0" err="1"/>
              <a:t>Fotolia</a:t>
            </a:r>
            <a:r>
              <a:rPr lang="de-DE" dirty="0"/>
              <a:t> #101710339, Kabel: © </a:t>
            </a:r>
            <a:r>
              <a:rPr lang="de-DE" dirty="0" err="1"/>
              <a:t>jozsitoeroe</a:t>
            </a:r>
            <a:r>
              <a:rPr lang="de-DE" dirty="0"/>
              <a:t>/</a:t>
            </a:r>
            <a:r>
              <a:rPr lang="de-DE" dirty="0" err="1"/>
              <a:t>Fotolia</a:t>
            </a:r>
            <a:r>
              <a:rPr lang="de-DE" dirty="0"/>
              <a:t> #133128755</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36</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208" y="4127947"/>
            <a:ext cx="3689815" cy="2076520"/>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861" y="2795026"/>
            <a:ext cx="3435128" cy="2292786"/>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501" y="1589568"/>
            <a:ext cx="3090626" cy="2317969"/>
          </a:xfrm>
          <a:prstGeom prst="rect">
            <a:avLst/>
          </a:prstGeom>
        </p:spPr>
      </p:pic>
    </p:spTree>
    <p:extLst>
      <p:ext uri="{BB962C8B-B14F-4D97-AF65-F5344CB8AC3E}">
        <p14:creationId xmlns:p14="http://schemas.microsoft.com/office/powerpoint/2010/main" val="79464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Funktionelle Obsoleszenz</a:t>
            </a:r>
          </a:p>
        </p:txBody>
      </p:sp>
      <p:sp>
        <p:nvSpPr>
          <p:cNvPr id="18" name="Inhaltsplatzhalter 17"/>
          <p:cNvSpPr>
            <a:spLocks noGrp="1"/>
          </p:cNvSpPr>
          <p:nvPr>
            <p:ph idx="1"/>
          </p:nvPr>
        </p:nvSpPr>
        <p:spPr/>
        <p:txBody>
          <a:bodyPr/>
          <a:lstStyle/>
          <a:p>
            <a:pPr marL="285750" indent="-285750"/>
            <a:r>
              <a:rPr lang="de-DE" dirty="0"/>
              <a:t>rasanter Fortschritt in der Technik</a:t>
            </a:r>
          </a:p>
          <a:p>
            <a:pPr marL="285750" indent="-285750"/>
            <a:r>
              <a:rPr lang="de-DE" dirty="0"/>
              <a:t>neue TV-Formate benötigen entsprechende Bandbreiten und neuartige HDMI-Anschlüsse </a:t>
            </a:r>
          </a:p>
          <a:p>
            <a:endParaRPr lang="de-DE" dirty="0"/>
          </a:p>
        </p:txBody>
      </p:sp>
      <p:sp>
        <p:nvSpPr>
          <p:cNvPr id="4" name="Textplatzhalter 3"/>
          <p:cNvSpPr>
            <a:spLocks noGrp="1"/>
          </p:cNvSpPr>
          <p:nvPr>
            <p:ph type="body" sz="quarter" idx="12"/>
          </p:nvPr>
        </p:nvSpPr>
        <p:spPr>
          <a:xfrm>
            <a:off x="3892549" y="6393862"/>
            <a:ext cx="3736159" cy="365125"/>
          </a:xfrm>
        </p:spPr>
        <p:txBody>
          <a:bodyPr/>
          <a:lstStyle/>
          <a:p>
            <a:r>
              <a:rPr lang="de-DE" dirty="0"/>
              <a:t>Quelle: Formate: © </a:t>
            </a:r>
            <a:r>
              <a:rPr lang="de-DE" dirty="0" err="1"/>
              <a:t>sergeyvasutin</a:t>
            </a:r>
            <a:r>
              <a:rPr lang="de-DE" dirty="0"/>
              <a:t>/</a:t>
            </a:r>
            <a:r>
              <a:rPr lang="de-DE" dirty="0" err="1"/>
              <a:t>Fotolia</a:t>
            </a:r>
            <a:r>
              <a:rPr lang="de-DE" dirty="0"/>
              <a:t> #133752671 </a:t>
            </a:r>
          </a:p>
          <a:p>
            <a:r>
              <a:rPr lang="de-DE" dirty="0"/>
              <a:t>Anschlüsse: © </a:t>
            </a:r>
            <a:r>
              <a:rPr lang="de-DE" dirty="0" err="1"/>
              <a:t>Glevalex</a:t>
            </a:r>
            <a:r>
              <a:rPr lang="de-DE" dirty="0"/>
              <a:t>/</a:t>
            </a:r>
            <a:r>
              <a:rPr lang="de-DE" dirty="0" err="1"/>
              <a:t>Fotolia</a:t>
            </a:r>
            <a:r>
              <a:rPr lang="de-DE" dirty="0"/>
              <a:t> #102540356</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37</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30" y="3055320"/>
            <a:ext cx="4771175" cy="2860571"/>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793" y="3055319"/>
            <a:ext cx="3596500" cy="2860571"/>
          </a:xfrm>
          <a:prstGeom prst="rect">
            <a:avLst/>
          </a:prstGeom>
        </p:spPr>
      </p:pic>
    </p:spTree>
    <p:extLst>
      <p:ext uri="{BB962C8B-B14F-4D97-AF65-F5344CB8AC3E}">
        <p14:creationId xmlns:p14="http://schemas.microsoft.com/office/powerpoint/2010/main" val="311585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15" y="2783174"/>
            <a:ext cx="4029378" cy="2689419"/>
          </a:xfrm>
          <a:prstGeom prst="rect">
            <a:avLst/>
          </a:prstGeom>
        </p:spPr>
      </p:pic>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Psychologische Obsoleszenz</a:t>
            </a:r>
          </a:p>
        </p:txBody>
      </p:sp>
      <p:sp>
        <p:nvSpPr>
          <p:cNvPr id="17" name="Inhaltsplatzhalter 16"/>
          <p:cNvSpPr>
            <a:spLocks noGrp="1"/>
          </p:cNvSpPr>
          <p:nvPr>
            <p:ph idx="1"/>
          </p:nvPr>
        </p:nvSpPr>
        <p:spPr/>
        <p:txBody>
          <a:bodyPr/>
          <a:lstStyle/>
          <a:p>
            <a:pPr marL="285750" indent="-285750"/>
            <a:r>
              <a:rPr lang="de-DE" dirty="0"/>
              <a:t>Flachbildschirme werden ersetzt, obwohl das alte Gerät noch funktioniert </a:t>
            </a:r>
          </a:p>
          <a:p>
            <a:pPr marL="285750" indent="-285750"/>
            <a:r>
              <a:rPr lang="de-DE" dirty="0"/>
              <a:t>Anteil der ausgetauschten Geräte, die noch funktionsfähig waren: 60 %</a:t>
            </a:r>
          </a:p>
          <a:p>
            <a:pPr marL="285750" indent="-285750"/>
            <a:endParaRPr lang="de-DE" dirty="0"/>
          </a:p>
          <a:p>
            <a:pPr marL="285750" indent="-285750"/>
            <a:r>
              <a:rPr lang="de-DE" dirty="0"/>
              <a:t>Hauptfaktoren für den Austausch:</a:t>
            </a:r>
          </a:p>
          <a:p>
            <a:pPr marL="742950" lvl="1" indent="-285750">
              <a:buFont typeface="Wingdings" panose="05000000000000000000" pitchFamily="2" charset="2"/>
              <a:buChar char="§"/>
            </a:pPr>
            <a:r>
              <a:rPr lang="de-DE" dirty="0"/>
              <a:t>Bedürfnis nach:</a:t>
            </a:r>
          </a:p>
          <a:p>
            <a:pPr marL="1385887" lvl="2" indent="-285750">
              <a:buFont typeface="Wingdings" panose="05000000000000000000" pitchFamily="2" charset="2"/>
              <a:buChar char="§"/>
            </a:pPr>
            <a:r>
              <a:rPr lang="de-DE" dirty="0"/>
              <a:t>größere Bildschirmgröße</a:t>
            </a:r>
          </a:p>
          <a:p>
            <a:pPr marL="1385887" lvl="2" indent="-285750">
              <a:buFont typeface="Wingdings" panose="05000000000000000000" pitchFamily="2" charset="2"/>
              <a:buChar char="§"/>
            </a:pPr>
            <a:r>
              <a:rPr lang="de-DE" dirty="0"/>
              <a:t>besserer Bildqualität</a:t>
            </a:r>
          </a:p>
          <a:p>
            <a:pPr marL="1385887" lvl="2" indent="-285750">
              <a:buFont typeface="Wingdings" panose="05000000000000000000" pitchFamily="2" charset="2"/>
              <a:buChar char="§"/>
            </a:pPr>
            <a:r>
              <a:rPr lang="de-DE" dirty="0"/>
              <a:t>fallenden Preise</a:t>
            </a:r>
          </a:p>
          <a:p>
            <a:endParaRPr lang="de-DE" dirty="0"/>
          </a:p>
        </p:txBody>
      </p:sp>
      <p:sp>
        <p:nvSpPr>
          <p:cNvPr id="4" name="Textplatzhalter 3"/>
          <p:cNvSpPr>
            <a:spLocks noGrp="1"/>
          </p:cNvSpPr>
          <p:nvPr>
            <p:ph type="body" sz="quarter" idx="12"/>
          </p:nvPr>
        </p:nvSpPr>
        <p:spPr>
          <a:xfrm>
            <a:off x="3892549" y="6393862"/>
            <a:ext cx="3187519" cy="365125"/>
          </a:xfrm>
        </p:spPr>
        <p:txBody>
          <a:bodyPr/>
          <a:lstStyle/>
          <a:p>
            <a:r>
              <a:rPr lang="de-DE" dirty="0"/>
              <a:t>Quelle: © </a:t>
            </a:r>
            <a:r>
              <a:rPr lang="de-DE" dirty="0" err="1"/>
              <a:t>highwaystarz</a:t>
            </a:r>
            <a:r>
              <a:rPr lang="de-DE" dirty="0"/>
              <a:t>/</a:t>
            </a:r>
            <a:r>
              <a:rPr lang="de-DE" dirty="0" err="1"/>
              <a:t>Fotolia</a:t>
            </a:r>
            <a:r>
              <a:rPr lang="de-DE" dirty="0"/>
              <a:t> #111179973</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5" name="Foliennummernplatzhalter 14"/>
          <p:cNvSpPr>
            <a:spLocks noGrp="1"/>
          </p:cNvSpPr>
          <p:nvPr>
            <p:ph type="sldNum" sz="quarter" idx="15"/>
          </p:nvPr>
        </p:nvSpPr>
        <p:spPr/>
        <p:txBody>
          <a:bodyPr/>
          <a:lstStyle/>
          <a:p>
            <a:fld id="{62A59293-44F6-42A9-B2EF-FC07B1E05F02}" type="slidenum">
              <a:rPr lang="de-DE" smtClean="0"/>
              <a:pPr/>
              <a:t>38</a:t>
            </a:fld>
            <a:endParaRPr lang="de-DE" dirty="0"/>
          </a:p>
        </p:txBody>
      </p:sp>
    </p:spTree>
    <p:extLst>
      <p:ext uri="{BB962C8B-B14F-4D97-AF65-F5344CB8AC3E}">
        <p14:creationId xmlns:p14="http://schemas.microsoft.com/office/powerpoint/2010/main" val="1007253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Flachbildschirme</a:t>
            </a:r>
            <a:br>
              <a:rPr lang="de-DE" dirty="0"/>
            </a:br>
            <a:r>
              <a:rPr lang="de-DE" dirty="0"/>
              <a:t>Ökonomische Obsoleszenz</a:t>
            </a:r>
          </a:p>
        </p:txBody>
      </p:sp>
      <p:sp>
        <p:nvSpPr>
          <p:cNvPr id="2" name="Inhaltsplatzhalter 1"/>
          <p:cNvSpPr>
            <a:spLocks noGrp="1"/>
          </p:cNvSpPr>
          <p:nvPr>
            <p:ph idx="1"/>
          </p:nvPr>
        </p:nvSpPr>
        <p:spPr/>
        <p:txBody>
          <a:bodyPr/>
          <a:lstStyle/>
          <a:p>
            <a:pPr marL="285750" indent="-285750"/>
            <a:r>
              <a:rPr lang="de-DE" dirty="0"/>
              <a:t>hohe Reparaturkosten bei Flachbildschirmen</a:t>
            </a:r>
          </a:p>
          <a:p>
            <a:pPr marL="285750" indent="-285750"/>
            <a:endParaRPr lang="de-DE" b="1" dirty="0"/>
          </a:p>
          <a:p>
            <a:pPr marL="285750" indent="-285750"/>
            <a:r>
              <a:rPr lang="de-DE" dirty="0"/>
              <a:t>häufig defekte Bauteile:</a:t>
            </a:r>
          </a:p>
          <a:p>
            <a:pPr marL="742950" lvl="1" indent="-285750">
              <a:buFont typeface="Wingdings" panose="05000000000000000000" pitchFamily="2" charset="2"/>
              <a:buChar char="§"/>
            </a:pPr>
            <a:r>
              <a:rPr lang="de-DE" dirty="0"/>
              <a:t>Display-Einheit (ca. 500 €)</a:t>
            </a:r>
          </a:p>
          <a:p>
            <a:pPr marL="742950" lvl="1" indent="-285750">
              <a:buFont typeface="Wingdings" panose="05000000000000000000" pitchFamily="2" charset="2"/>
              <a:buChar char="§"/>
            </a:pPr>
            <a:r>
              <a:rPr lang="de-DE" dirty="0"/>
              <a:t>Netzteilkarte (250 €) </a:t>
            </a:r>
          </a:p>
          <a:p>
            <a:pPr marL="742950" lvl="1" indent="-285750">
              <a:buFont typeface="Wingdings" panose="05000000000000000000" pitchFamily="2" charset="2"/>
              <a:buChar char="§"/>
            </a:pPr>
            <a:r>
              <a:rPr lang="de-DE" dirty="0"/>
              <a:t>Hauptplatine (ca. 240 €)</a:t>
            </a:r>
          </a:p>
          <a:p>
            <a:pPr marL="742950" lvl="1" indent="-285750">
              <a:buFont typeface="Wingdings" panose="05000000000000000000" pitchFamily="2" charset="2"/>
              <a:buChar char="§"/>
            </a:pPr>
            <a:endParaRPr lang="de-DE" dirty="0"/>
          </a:p>
          <a:p>
            <a:pPr marL="285750" indent="-285750"/>
            <a:r>
              <a:rPr lang="de-DE" dirty="0"/>
              <a:t>Verbraucher schaffen sich eher ein </a:t>
            </a:r>
            <a:br>
              <a:rPr lang="de-DE" dirty="0"/>
            </a:br>
            <a:r>
              <a:rPr lang="de-DE" dirty="0"/>
              <a:t>Neugerät an</a:t>
            </a:r>
          </a:p>
        </p:txBody>
      </p:sp>
      <p:sp>
        <p:nvSpPr>
          <p:cNvPr id="4" name="Textplatzhalter 3"/>
          <p:cNvSpPr>
            <a:spLocks noGrp="1"/>
          </p:cNvSpPr>
          <p:nvPr>
            <p:ph type="body" sz="quarter" idx="12"/>
          </p:nvPr>
        </p:nvSpPr>
        <p:spPr/>
        <p:txBody>
          <a:bodyPr/>
          <a:lstStyle/>
          <a:p>
            <a:r>
              <a:rPr lang="de-DE"/>
              <a:t>Quelle: © photocrew/Fotolia #101710339</a:t>
            </a:r>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5" name="Foliennummernplatzhalter 14"/>
          <p:cNvSpPr>
            <a:spLocks noGrp="1"/>
          </p:cNvSpPr>
          <p:nvPr>
            <p:ph type="sldNum" sz="quarter" idx="15"/>
          </p:nvPr>
        </p:nvSpPr>
        <p:spPr/>
        <p:txBody>
          <a:bodyPr/>
          <a:lstStyle/>
          <a:p>
            <a:fld id="{62A59293-44F6-42A9-B2EF-FC07B1E05F02}" type="slidenum">
              <a:rPr lang="de-DE" smtClean="0"/>
              <a:pPr/>
              <a:t>39</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950" y="1844675"/>
            <a:ext cx="4070534" cy="2719116"/>
          </a:xfrm>
          <a:prstGeom prst="rect">
            <a:avLst/>
          </a:prstGeom>
        </p:spPr>
      </p:pic>
    </p:spTree>
    <p:extLst>
      <p:ext uri="{BB962C8B-B14F-4D97-AF65-F5344CB8AC3E}">
        <p14:creationId xmlns:p14="http://schemas.microsoft.com/office/powerpoint/2010/main" val="339811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bgerundetes Rechteck 68"/>
          <p:cNvSpPr/>
          <p:nvPr/>
        </p:nvSpPr>
        <p:spPr>
          <a:xfrm>
            <a:off x="88106" y="4797649"/>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Ressourcen</a:t>
            </a:r>
            <a:br>
              <a:rPr lang="de-DE" dirty="0"/>
            </a:br>
            <a:r>
              <a:rPr lang="de-DE" dirty="0"/>
              <a:t>Systematik</a:t>
            </a:r>
            <a:br>
              <a:rPr lang="de-DE" dirty="0"/>
            </a:br>
            <a:endParaRPr lang="de-DE" dirty="0"/>
          </a:p>
        </p:txBody>
      </p:sp>
      <p:sp>
        <p:nvSpPr>
          <p:cNvPr id="68" name="Textplatzhalter 67"/>
          <p:cNvSpPr>
            <a:spLocks noGrp="1"/>
          </p:cNvSpPr>
          <p:nvPr>
            <p:ph type="body" sz="quarter" idx="12"/>
          </p:nvPr>
        </p:nvSpPr>
        <p:spPr>
          <a:xfrm>
            <a:off x="3892550" y="6338682"/>
            <a:ext cx="3048000" cy="365125"/>
          </a:xfrm>
        </p:spPr>
        <p:txBody>
          <a:bodyPr/>
          <a:lstStyle/>
          <a:p>
            <a:r>
              <a:rPr lang="de-DE" dirty="0"/>
              <a:t>Quelle: Eigene Darstellung nach BMUB 2016</a:t>
            </a:r>
          </a:p>
        </p:txBody>
      </p:sp>
      <p:sp>
        <p:nvSpPr>
          <p:cNvPr id="66" name="Foliennummernplatzhalter 65"/>
          <p:cNvSpPr>
            <a:spLocks noGrp="1"/>
          </p:cNvSpPr>
          <p:nvPr>
            <p:ph type="sldNum" sz="quarter" idx="15"/>
          </p:nvPr>
        </p:nvSpPr>
        <p:spPr>
          <a:xfrm>
            <a:off x="8203474" y="6393862"/>
            <a:ext cx="547010" cy="365125"/>
          </a:xfrm>
        </p:spPr>
        <p:txBody>
          <a:bodyPr/>
          <a:lstStyle/>
          <a:p>
            <a:fld id="{62A59293-44F6-42A9-B2EF-FC07B1E05F02}" type="slidenum">
              <a:rPr lang="de-DE" smtClean="0"/>
              <a:pPr/>
              <a:t>4</a:t>
            </a:fld>
            <a:endParaRPr lang="de-DE" dirty="0"/>
          </a:p>
        </p:txBody>
      </p:sp>
      <p:grpSp>
        <p:nvGrpSpPr>
          <p:cNvPr id="7" name="Gruppieren 6"/>
          <p:cNvGrpSpPr/>
          <p:nvPr/>
        </p:nvGrpSpPr>
        <p:grpSpPr>
          <a:xfrm>
            <a:off x="171450" y="1480945"/>
            <a:ext cx="8753475" cy="4471987"/>
            <a:chOff x="287338" y="1644523"/>
            <a:chExt cx="8753475" cy="4471987"/>
          </a:xfrm>
        </p:grpSpPr>
        <p:cxnSp>
          <p:nvCxnSpPr>
            <p:cNvPr id="8" name="Gewinkelte Verbindung 7"/>
            <p:cNvCxnSpPr>
              <a:stCxn id="9" idx="2"/>
              <a:endCxn id="11"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ihandform 9"/>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dirty="0">
                  <a:solidFill>
                    <a:srgbClr val="000000"/>
                  </a:solidFill>
                </a:rPr>
                <a:t>Natürliche Ressourcen</a:t>
              </a:r>
            </a:p>
          </p:txBody>
        </p:sp>
        <p:sp>
          <p:nvSpPr>
            <p:cNvPr id="11" name="Abgerundetes Rechteck 10"/>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ihandform 11"/>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13" name="Abgerundetes Rechteck 12"/>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ihandform 13"/>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15" name="Abgerundetes Rechteck 14"/>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ihandform 15"/>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17" name="Abgerundetes Rechteck 16"/>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ihandform 17"/>
            <p:cNvSpPr/>
            <p:nvPr/>
          </p:nvSpPr>
          <p:spPr>
            <a:xfrm>
              <a:off x="287338" y="5059235"/>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dirty="0">
                  <a:solidFill>
                    <a:srgbClr val="000000"/>
                  </a:solidFill>
                </a:rPr>
                <a:t>Fossile Energieträger</a:t>
              </a:r>
            </a:p>
          </p:txBody>
        </p:sp>
        <p:sp>
          <p:nvSpPr>
            <p:cNvPr id="19" name="Abgerundetes Rechteck 18"/>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ihandform 19"/>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21" name="Abgerundetes Rechteck 20"/>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ihandform 21"/>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23" name="Abgerundetes Rechteck 22"/>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reihandform 23"/>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25" name="Abgerundetes Rechteck 24"/>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Abgerundetes Rechteck 25"/>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ihandform 26"/>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28" name="Abgerundetes Rechteck 27"/>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bgerundetes Rechteck 28"/>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Freihandform 29"/>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31" name="Abgerundetes Rechteck 30"/>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Freihandform 31"/>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33" name="Abgerundetes Rechteck 32"/>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Freihandform 33"/>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35" name="Abgerundetes Rechteck 34"/>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Freihandform 35"/>
            <p:cNvSpPr/>
            <p:nvPr/>
          </p:nvSpPr>
          <p:spPr>
            <a:xfrm>
              <a:off x="8054975" y="299231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cxnSp>
          <p:nvCxnSpPr>
            <p:cNvPr id="37" name="Gewinkelte Verbindung 36"/>
            <p:cNvCxnSpPr>
              <a:stCxn id="9" idx="2"/>
              <a:endCxn id="35"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stCxn id="9" idx="2"/>
              <a:endCxn id="33"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9" idx="2"/>
              <a:endCxn id="31"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winkelte Verbindung 39"/>
            <p:cNvCxnSpPr>
              <a:stCxn id="9" idx="2"/>
              <a:endCxn id="13"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winkelte Verbindung 40"/>
            <p:cNvCxnSpPr>
              <a:stCxn id="15" idx="2"/>
              <a:endCxn id="17"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a:stCxn id="15" idx="2"/>
              <a:endCxn id="25"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winkelte Verbindung 42"/>
            <p:cNvCxnSpPr>
              <a:stCxn id="17"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17" idx="2"/>
              <a:endCxn id="19"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a:stCxn id="17" idx="2"/>
              <a:endCxn id="21"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winkelte Verbindung 45"/>
            <p:cNvCxnSpPr>
              <a:stCxn id="17" idx="2"/>
              <a:endCxn id="23"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25" idx="2"/>
              <a:endCxn id="26"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winkelte Verbindung 47"/>
            <p:cNvCxnSpPr>
              <a:stCxn id="25" idx="2"/>
              <a:endCxn id="28"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a:stCxn id="25" idx="2"/>
              <a:endCxn id="29"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Freihandform 49"/>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51" name="Freihandform 50"/>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52" name="Freihandform 51"/>
            <p:cNvSpPr/>
            <p:nvPr/>
          </p:nvSpPr>
          <p:spPr>
            <a:xfrm>
              <a:off x="8140700" y="5491035"/>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
          <p:nvSpPr>
            <p:cNvPr id="53" name="Abgerundetes Rechteck 52"/>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Freihandform 53"/>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55" name="Gewinkelte Verbindung 54"/>
            <p:cNvCxnSpPr>
              <a:stCxn id="9" idx="2"/>
              <a:endCxn id="15"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Freihandform 55"/>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grpSp>
      <p:sp>
        <p:nvSpPr>
          <p:cNvPr id="58" name="Freihandform 57"/>
          <p:cNvSpPr/>
          <p:nvPr/>
        </p:nvSpPr>
        <p:spPr>
          <a:xfrm>
            <a:off x="7937" y="5541770"/>
            <a:ext cx="906462" cy="420687"/>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Energetische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866664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sz="3600"/>
          </a:p>
          <a:p>
            <a:pPr marL="0" indent="0" algn="ctr">
              <a:buNone/>
            </a:pPr>
            <a:r>
              <a:rPr lang="de-DE" sz="3600"/>
              <a:t>Obsoleszenz </a:t>
            </a:r>
            <a:br>
              <a:rPr lang="de-DE" sz="3600"/>
            </a:br>
            <a:r>
              <a:rPr lang="de-DE" sz="3600"/>
              <a:t>Auswirkungen auf die Umwelt</a:t>
            </a:r>
            <a:endParaRPr lang="de-DE" sz="36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40</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86107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Auswirkungen</a:t>
            </a:r>
            <a:br>
              <a:rPr lang="de-DE" dirty="0"/>
            </a:br>
            <a:r>
              <a:rPr lang="de-DE" dirty="0"/>
              <a:t>Kurz- und langlebiges Produkt</a:t>
            </a:r>
          </a:p>
        </p:txBody>
      </p:sp>
      <p:sp>
        <p:nvSpPr>
          <p:cNvPr id="23" name="Inhaltsplatzhalter 22"/>
          <p:cNvSpPr>
            <a:spLocks noGrp="1"/>
          </p:cNvSpPr>
          <p:nvPr>
            <p:ph idx="1"/>
          </p:nvPr>
        </p:nvSpPr>
        <p:spPr/>
        <p:txBody>
          <a:bodyPr/>
          <a:lstStyle/>
          <a:p>
            <a:r>
              <a:rPr lang="de-DE" dirty="0"/>
              <a:t>ein kurzlebiges Gerät hat trotz Energieeffizienzsteigerungen höhere Umweltauswirkungen als ein langlebiger Flachbildschirm </a:t>
            </a:r>
          </a:p>
        </p:txBody>
      </p:sp>
      <p:sp>
        <p:nvSpPr>
          <p:cNvPr id="4" name="Textplatzhalter 3"/>
          <p:cNvSpPr>
            <a:spLocks noGrp="1"/>
          </p:cNvSpPr>
          <p:nvPr>
            <p:ph type="body" sz="quarter" idx="12"/>
          </p:nvPr>
        </p:nvSpPr>
        <p:spPr/>
        <p:txBody>
          <a:bodyPr/>
          <a:lstStyle/>
          <a:p>
            <a:r>
              <a:rPr lang="de-DE"/>
              <a:t>Quelle: Eigene Darstellung nach Öko-Institut 2016:12</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2" name="Foliennummernplatzhalter 21"/>
          <p:cNvSpPr>
            <a:spLocks noGrp="1"/>
          </p:cNvSpPr>
          <p:nvPr>
            <p:ph type="sldNum" sz="quarter" idx="15"/>
          </p:nvPr>
        </p:nvSpPr>
        <p:spPr/>
        <p:txBody>
          <a:bodyPr/>
          <a:lstStyle/>
          <a:p>
            <a:fld id="{62A59293-44F6-42A9-B2EF-FC07B1E05F02}" type="slidenum">
              <a:rPr lang="de-DE" smtClean="0"/>
              <a:pPr/>
              <a:t>41</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pic>
        <p:nvPicPr>
          <p:cNvPr id="9" name="Grafik 8"/>
          <p:cNvPicPr/>
          <p:nvPr/>
        </p:nvPicPr>
        <p:blipFill>
          <a:blip r:embed="rId3">
            <a:extLst>
              <a:ext uri="{28A0092B-C50C-407E-A947-70E740481C1C}">
                <a14:useLocalDpi xmlns:a14="http://schemas.microsoft.com/office/drawing/2010/main" val="0"/>
              </a:ext>
            </a:extLst>
          </a:blip>
          <a:stretch>
            <a:fillRect/>
          </a:stretch>
        </p:blipFill>
        <p:spPr>
          <a:xfrm>
            <a:off x="1" y="2538459"/>
            <a:ext cx="4694830" cy="2863839"/>
          </a:xfrm>
          <a:prstGeom prst="rect">
            <a:avLst/>
          </a:prstGeom>
        </p:spPr>
      </p:pic>
      <p:pic>
        <p:nvPicPr>
          <p:cNvPr id="10" name="Grafik 9"/>
          <p:cNvPicPr/>
          <p:nvPr/>
        </p:nvPicPr>
        <p:blipFill>
          <a:blip r:embed="rId4">
            <a:extLst>
              <a:ext uri="{28A0092B-C50C-407E-A947-70E740481C1C}">
                <a14:useLocalDpi xmlns:a14="http://schemas.microsoft.com/office/drawing/2010/main" val="0"/>
              </a:ext>
            </a:extLst>
          </a:blip>
          <a:stretch>
            <a:fillRect/>
          </a:stretch>
        </p:blipFill>
        <p:spPr>
          <a:xfrm>
            <a:off x="4720389" y="2538458"/>
            <a:ext cx="4196019" cy="2863839"/>
          </a:xfrm>
          <a:prstGeom prst="rect">
            <a:avLst/>
          </a:prstGeom>
        </p:spPr>
      </p:pic>
      <p:sp>
        <p:nvSpPr>
          <p:cNvPr id="6" name="Rechteck 5"/>
          <p:cNvSpPr/>
          <p:nvPr/>
        </p:nvSpPr>
        <p:spPr>
          <a:xfrm>
            <a:off x="7756317" y="4523586"/>
            <a:ext cx="909223" cy="400110"/>
          </a:xfrm>
          <a:prstGeom prst="rect">
            <a:avLst/>
          </a:prstGeom>
        </p:spPr>
        <p:txBody>
          <a:bodyPr wrap="none">
            <a:spAutoFit/>
          </a:bodyPr>
          <a:lstStyle/>
          <a:p>
            <a:r>
              <a:rPr lang="de-DE" sz="2000" b="1" dirty="0">
                <a:solidFill>
                  <a:srgbClr val="0070C0"/>
                </a:solidFill>
                <a:latin typeface="Trebuchet MS" panose="020B0603020202020204" pitchFamily="34" charset="0"/>
                <a:cs typeface="Geneva" charset="0"/>
              </a:rPr>
              <a:t>- 36 %</a:t>
            </a:r>
            <a:endParaRPr lang="de-DE" sz="2000" b="1" dirty="0">
              <a:solidFill>
                <a:srgbClr val="0070C0"/>
              </a:solidFill>
              <a:latin typeface="Trebuchet MS" panose="020B0603020202020204" pitchFamily="34" charset="0"/>
            </a:endParaRPr>
          </a:p>
        </p:txBody>
      </p:sp>
      <p:sp>
        <p:nvSpPr>
          <p:cNvPr id="13" name="Rechteck 12"/>
          <p:cNvSpPr/>
          <p:nvPr/>
        </p:nvSpPr>
        <p:spPr>
          <a:xfrm>
            <a:off x="3567394" y="4547722"/>
            <a:ext cx="909223" cy="400110"/>
          </a:xfrm>
          <a:prstGeom prst="rect">
            <a:avLst/>
          </a:prstGeom>
        </p:spPr>
        <p:txBody>
          <a:bodyPr wrap="none">
            <a:spAutoFit/>
          </a:bodyPr>
          <a:lstStyle/>
          <a:p>
            <a:r>
              <a:rPr lang="de-DE" sz="2000" b="1" dirty="0">
                <a:solidFill>
                  <a:srgbClr val="0070C0"/>
                </a:solidFill>
                <a:latin typeface="Trebuchet MS" panose="020B0603020202020204" pitchFamily="34" charset="0"/>
                <a:cs typeface="Geneva" charset="0"/>
              </a:rPr>
              <a:t>- 25 %</a:t>
            </a:r>
            <a:endParaRPr lang="de-DE" sz="2000" b="1" dirty="0">
              <a:solidFill>
                <a:srgbClr val="0070C0"/>
              </a:solidFill>
              <a:latin typeface="Trebuchet MS" panose="020B0603020202020204" pitchFamily="34" charset="0"/>
            </a:endParaRPr>
          </a:p>
        </p:txBody>
      </p:sp>
      <p:sp>
        <p:nvSpPr>
          <p:cNvPr id="14" name="Abgerundetes Rechteck 13"/>
          <p:cNvSpPr/>
          <p:nvPr/>
        </p:nvSpPr>
        <p:spPr>
          <a:xfrm>
            <a:off x="121569" y="4154237"/>
            <a:ext cx="4451693" cy="892406"/>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5" name="Abgerundetes Rechteck 14"/>
          <p:cNvSpPr/>
          <p:nvPr/>
        </p:nvSpPr>
        <p:spPr>
          <a:xfrm>
            <a:off x="4573262" y="4169022"/>
            <a:ext cx="4451693" cy="892406"/>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2873766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Auswirkungen</a:t>
            </a:r>
            <a:br>
              <a:rPr lang="de-DE" dirty="0"/>
            </a:br>
            <a:r>
              <a:rPr lang="de-DE" dirty="0"/>
              <a:t>Elektroschrott</a:t>
            </a:r>
          </a:p>
        </p:txBody>
      </p:sp>
      <p:sp>
        <p:nvSpPr>
          <p:cNvPr id="18" name="Inhaltsplatzhalter 17"/>
          <p:cNvSpPr>
            <a:spLocks noGrp="1"/>
          </p:cNvSpPr>
          <p:nvPr>
            <p:ph idx="1"/>
          </p:nvPr>
        </p:nvSpPr>
        <p:spPr>
          <a:xfrm>
            <a:off x="390104" y="1512886"/>
            <a:ext cx="9045996" cy="1204914"/>
          </a:xfrm>
        </p:spPr>
        <p:txBody>
          <a:bodyPr/>
          <a:lstStyle/>
          <a:p>
            <a:pPr marL="285750" indent="-285750"/>
            <a:r>
              <a:rPr lang="de-DE" dirty="0"/>
              <a:t>Rücknahmequote bei Elektroaltgeräten: </a:t>
            </a:r>
          </a:p>
          <a:p>
            <a:pPr marL="519113" lvl="1" indent="-285750"/>
            <a:r>
              <a:rPr lang="de-DE" dirty="0"/>
              <a:t>nur 42,2 %</a:t>
            </a:r>
          </a:p>
          <a:p>
            <a:pPr marL="285750" indent="-285750"/>
            <a:r>
              <a:rPr lang="de-DE" dirty="0"/>
              <a:t>Elektroschrott in Deutschland:  </a:t>
            </a:r>
          </a:p>
          <a:p>
            <a:pPr marL="519113" lvl="1" indent="-285750"/>
            <a:r>
              <a:rPr lang="de-DE" dirty="0"/>
              <a:t>&gt; 50 % Eisen und Nicht-Eisen-Metalle </a:t>
            </a:r>
          </a:p>
          <a:p>
            <a:pPr marL="519113" lvl="1" indent="-285750"/>
            <a:r>
              <a:rPr lang="de-DE" dirty="0"/>
              <a:t>20 % Kunststoffe  </a:t>
            </a:r>
          </a:p>
        </p:txBody>
      </p:sp>
      <p:sp>
        <p:nvSpPr>
          <p:cNvPr id="4" name="Textplatzhalter 3"/>
          <p:cNvSpPr>
            <a:spLocks noGrp="1"/>
          </p:cNvSpPr>
          <p:nvPr>
            <p:ph type="body" sz="quarter" idx="12"/>
          </p:nvPr>
        </p:nvSpPr>
        <p:spPr/>
        <p:txBody>
          <a:bodyPr/>
          <a:lstStyle/>
          <a:p>
            <a:r>
              <a:rPr lang="de-DE" dirty="0"/>
              <a:t>Quelle: Eigene Darstellung nach </a:t>
            </a:r>
            <a:r>
              <a:rPr lang="de-DE" dirty="0" err="1"/>
              <a:t>Statista</a:t>
            </a:r>
            <a:r>
              <a:rPr lang="de-DE" dirty="0"/>
              <a:t> 2016</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42</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graphicFrame>
        <p:nvGraphicFramePr>
          <p:cNvPr id="10" name="Diagramm 9"/>
          <p:cNvGraphicFramePr/>
          <p:nvPr>
            <p:extLst>
              <p:ext uri="{D42A27DB-BD31-4B8C-83A1-F6EECF244321}">
                <p14:modId xmlns:p14="http://schemas.microsoft.com/office/powerpoint/2010/main" val="3675244707"/>
              </p:ext>
            </p:extLst>
          </p:nvPr>
        </p:nvGraphicFramePr>
        <p:xfrm>
          <a:off x="3450105" y="2647987"/>
          <a:ext cx="5484507" cy="3815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94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e 15"/>
          <p:cNvGraphicFramePr>
            <a:graphicFrameLocks noGrp="1"/>
          </p:cNvGraphicFramePr>
          <p:nvPr>
            <p:extLst>
              <p:ext uri="{D42A27DB-BD31-4B8C-83A1-F6EECF244321}">
                <p14:modId xmlns:p14="http://schemas.microsoft.com/office/powerpoint/2010/main" val="2305175420"/>
              </p:ext>
            </p:extLst>
          </p:nvPr>
        </p:nvGraphicFramePr>
        <p:xfrm>
          <a:off x="450926" y="1710851"/>
          <a:ext cx="8357189" cy="4328160"/>
        </p:xfrm>
        <a:graphic>
          <a:graphicData uri="http://schemas.openxmlformats.org/drawingml/2006/table">
            <a:tbl>
              <a:tblPr firstRow="1" bandRow="1">
                <a:tableStyleId>{93296810-A885-4BE3-A3E7-6D5BEEA58F35}</a:tableStyleId>
              </a:tblPr>
              <a:tblGrid>
                <a:gridCol w="1220486">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007918">
                  <a:extLst>
                    <a:ext uri="{9D8B030D-6E8A-4147-A177-3AD203B41FA5}">
                      <a16:colId xmlns:a16="http://schemas.microsoft.com/office/drawing/2014/main" val="20002"/>
                    </a:ext>
                  </a:extLst>
                </a:gridCol>
                <a:gridCol w="675409">
                  <a:extLst>
                    <a:ext uri="{9D8B030D-6E8A-4147-A177-3AD203B41FA5}">
                      <a16:colId xmlns:a16="http://schemas.microsoft.com/office/drawing/2014/main" val="20003"/>
                    </a:ext>
                  </a:extLst>
                </a:gridCol>
                <a:gridCol w="820882">
                  <a:extLst>
                    <a:ext uri="{9D8B030D-6E8A-4147-A177-3AD203B41FA5}">
                      <a16:colId xmlns:a16="http://schemas.microsoft.com/office/drawing/2014/main" val="20004"/>
                    </a:ext>
                  </a:extLst>
                </a:gridCol>
                <a:gridCol w="1039091">
                  <a:extLst>
                    <a:ext uri="{9D8B030D-6E8A-4147-A177-3AD203B41FA5}">
                      <a16:colId xmlns:a16="http://schemas.microsoft.com/office/drawing/2014/main" val="20005"/>
                    </a:ext>
                  </a:extLst>
                </a:gridCol>
                <a:gridCol w="884712">
                  <a:extLst>
                    <a:ext uri="{9D8B030D-6E8A-4147-A177-3AD203B41FA5}">
                      <a16:colId xmlns:a16="http://schemas.microsoft.com/office/drawing/2014/main" val="20006"/>
                    </a:ext>
                  </a:extLst>
                </a:gridCol>
                <a:gridCol w="2251491">
                  <a:extLst>
                    <a:ext uri="{9D8B030D-6E8A-4147-A177-3AD203B41FA5}">
                      <a16:colId xmlns:a16="http://schemas.microsoft.com/office/drawing/2014/main" val="20007"/>
                    </a:ext>
                  </a:extLst>
                </a:gridCol>
              </a:tblGrid>
              <a:tr h="358794">
                <a:tc rowSpan="2" gridSpan="2">
                  <a:txBody>
                    <a:bodyPr/>
                    <a:lstStyle/>
                    <a:p>
                      <a:r>
                        <a:rPr lang="de-DE" sz="1400" dirty="0">
                          <a:latin typeface="PT Sans" panose="020B0503020203020204" pitchFamily="34" charset="0"/>
                          <a:ea typeface="PT Sans" panose="020B0503020203020204" pitchFamily="34" charset="0"/>
                        </a:rPr>
                        <a:t>Metall</a:t>
                      </a:r>
                    </a:p>
                  </a:txBody>
                  <a:tcPr anchor="b">
                    <a:solidFill>
                      <a:srgbClr val="FF9919"/>
                    </a:solidFill>
                  </a:tcPr>
                </a:tc>
                <a:tc rowSpan="2"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gridSpan="3">
                  <a:txBody>
                    <a:bodyPr/>
                    <a:lstStyle/>
                    <a:p>
                      <a:pPr algn="ctr"/>
                      <a:r>
                        <a:rPr lang="de-DE" sz="1400" dirty="0">
                          <a:latin typeface="PT Sans" panose="020B0503020203020204" pitchFamily="34" charset="0"/>
                          <a:ea typeface="PT Sans" panose="020B0503020203020204" pitchFamily="34" charset="0"/>
                        </a:rPr>
                        <a:t>Gehalt (kg) in allen in 2010</a:t>
                      </a:r>
                      <a:r>
                        <a:rPr lang="de-DE" sz="1400" baseline="0" dirty="0">
                          <a:latin typeface="PT Sans" panose="020B0503020203020204" pitchFamily="34" charset="0"/>
                          <a:ea typeface="PT Sans" panose="020B0503020203020204" pitchFamily="34" charset="0"/>
                        </a:rPr>
                        <a:t> in DE verkauften</a:t>
                      </a:r>
                      <a:endParaRPr lang="de-DE" sz="1400" dirty="0">
                        <a:latin typeface="PT Sans" panose="020B0503020203020204" pitchFamily="34" charset="0"/>
                        <a:ea typeface="PT Sans" panose="020B0503020203020204" pitchFamily="34" charset="0"/>
                      </a:endParaRPr>
                    </a:p>
                  </a:txBody>
                  <a:tcPr anchor="ct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gridSpan="2">
                  <a:txBody>
                    <a:bodyPr/>
                    <a:lstStyle/>
                    <a:p>
                      <a:pPr algn="ctr"/>
                      <a:r>
                        <a:rPr lang="de-DE" sz="1400" dirty="0">
                          <a:latin typeface="PT Sans" panose="020B0503020203020204" pitchFamily="34" charset="0"/>
                          <a:ea typeface="PT Sans" panose="020B0503020203020204" pitchFamily="34" charset="0"/>
                        </a:rPr>
                        <a:t>Schätzung (kg)</a:t>
                      </a:r>
                      <a:r>
                        <a:rPr lang="de-DE" sz="1400" baseline="0" dirty="0">
                          <a:latin typeface="PT Sans" panose="020B0503020203020204" pitchFamily="34" charset="0"/>
                          <a:ea typeface="PT Sans" panose="020B0503020203020204" pitchFamily="34" charset="0"/>
                        </a:rPr>
                        <a:t> für LED: Ersatz von</a:t>
                      </a:r>
                      <a:endParaRPr lang="de-DE" sz="1400" dirty="0">
                        <a:latin typeface="PT Sans" panose="020B0503020203020204" pitchFamily="34" charset="0"/>
                        <a:ea typeface="PT Sans" panose="020B0503020203020204" pitchFamily="34" charset="0"/>
                      </a:endParaRPr>
                    </a:p>
                  </a:txBody>
                  <a:tcPr anchor="ct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rowSpan="2">
                  <a:txBody>
                    <a:bodyPr/>
                    <a:lstStyle/>
                    <a:p>
                      <a:r>
                        <a:rPr lang="de-DE" sz="1400" dirty="0">
                          <a:latin typeface="PT Sans" panose="020B0503020203020204" pitchFamily="34" charset="0"/>
                          <a:ea typeface="PT Sans" panose="020B0503020203020204" pitchFamily="34" charset="0"/>
                        </a:rPr>
                        <a:t>Vorkommen</a:t>
                      </a:r>
                    </a:p>
                  </a:txBody>
                  <a:tcPr anchor="b">
                    <a:solidFill>
                      <a:srgbClr val="FF9919"/>
                    </a:solidFill>
                  </a:tcPr>
                </a:tc>
                <a:extLst>
                  <a:ext uri="{0D108BD9-81ED-4DB2-BD59-A6C34878D82A}">
                    <a16:rowId xmlns:a16="http://schemas.microsoft.com/office/drawing/2014/main" val="10000"/>
                  </a:ext>
                </a:extLst>
              </a:tr>
              <a:tr h="358794">
                <a:tc gridSpan="2"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Flachbild-schirmen</a:t>
                      </a: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Note-</a:t>
                      </a:r>
                      <a:r>
                        <a:rPr lang="de-DE" sz="1400" dirty="0" err="1">
                          <a:solidFill>
                            <a:schemeClr val="bg1"/>
                          </a:solidFill>
                          <a:latin typeface="PT Sans" panose="020B0503020203020204" pitchFamily="34" charset="0"/>
                          <a:ea typeface="PT Sans" panose="020B0503020203020204" pitchFamily="34" charset="0"/>
                        </a:rPr>
                        <a:t>books</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Smart-</a:t>
                      </a:r>
                      <a:r>
                        <a:rPr lang="de-DE" sz="1400" dirty="0" err="1">
                          <a:solidFill>
                            <a:schemeClr val="bg1"/>
                          </a:solidFill>
                          <a:latin typeface="PT Sans" panose="020B0503020203020204" pitchFamily="34" charset="0"/>
                          <a:ea typeface="PT Sans" panose="020B0503020203020204" pitchFamily="34" charset="0"/>
                        </a:rPr>
                        <a:t>phones</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70 % der</a:t>
                      </a:r>
                      <a:r>
                        <a:rPr lang="de-DE" sz="1400" baseline="0" dirty="0">
                          <a:solidFill>
                            <a:schemeClr val="bg1"/>
                          </a:solidFill>
                          <a:latin typeface="PT Sans" panose="020B0503020203020204" pitchFamily="34" charset="0"/>
                          <a:ea typeface="PT Sans" panose="020B0503020203020204" pitchFamily="34" charset="0"/>
                        </a:rPr>
                        <a:t> Glühlampen</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Allen</a:t>
                      </a:r>
                      <a:r>
                        <a:rPr lang="de-DE" sz="1400" baseline="0" dirty="0">
                          <a:solidFill>
                            <a:schemeClr val="bg1"/>
                          </a:solidFill>
                          <a:latin typeface="PT Sans" panose="020B0503020203020204" pitchFamily="34" charset="0"/>
                          <a:ea typeface="PT Sans" panose="020B0503020203020204" pitchFamily="34" charset="0"/>
                        </a:rPr>
                        <a:t> Leucht-mitteln</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vMerge="1">
                  <a:txBody>
                    <a:bodyPr/>
                    <a:lstStyle/>
                    <a:p>
                      <a:endParaRPr lang="de-DE" sz="1200" dirty="0">
                        <a:latin typeface="PT Sans" panose="020B0503020203020204" pitchFamily="34" charset="0"/>
                        <a:ea typeface="PT Sans" panose="020B0503020203020204" pitchFamily="34" charset="0"/>
                      </a:endParaRPr>
                    </a:p>
                  </a:txBody>
                  <a:tcPr>
                    <a:solidFill>
                      <a:srgbClr val="FF9919"/>
                    </a:solidFill>
                  </a:tcPr>
                </a:tc>
                <a:extLst>
                  <a:ext uri="{0D108BD9-81ED-4DB2-BD59-A6C34878D82A}">
                    <a16:rowId xmlns:a16="http://schemas.microsoft.com/office/drawing/2014/main" val="10001"/>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Cer</a:t>
                      </a: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Ce</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30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120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300</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Leuchtstoff</a:t>
                      </a:r>
                    </a:p>
                  </a:txBody>
                  <a:tcPr anchor="ctr">
                    <a:solidFill>
                      <a:srgbClr val="F9CB9C"/>
                    </a:solidFill>
                  </a:tcPr>
                </a:tc>
                <a:extLst>
                  <a:ext uri="{0D108BD9-81ED-4DB2-BD59-A6C34878D82A}">
                    <a16:rowId xmlns:a16="http://schemas.microsoft.com/office/drawing/2014/main" val="10002"/>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Dysprosium</a:t>
                      </a:r>
                    </a:p>
                  </a:txBody>
                  <a:tcPr anchor="ctr">
                    <a:solidFill>
                      <a:srgbClr val="FCE5CD"/>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Dy</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430</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Schwingspulenbetätiger</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extLst>
                  <a:ext uri="{0D108BD9-81ED-4DB2-BD59-A6C34878D82A}">
                    <a16:rowId xmlns:a16="http://schemas.microsoft.com/office/drawing/2014/main" val="10003"/>
                  </a:ext>
                </a:extLst>
              </a:tr>
              <a:tr h="358794">
                <a:tc>
                  <a:txBody>
                    <a:bodyPr/>
                    <a:lstStyle/>
                    <a:p>
                      <a:pPr algn="l"/>
                      <a:r>
                        <a:rPr lang="de-DE" sz="1400" dirty="0">
                          <a:solidFill>
                            <a:srgbClr val="595959"/>
                          </a:solidFill>
                          <a:latin typeface="PT Sans" panose="020B0503020203020204" pitchFamily="34" charset="0"/>
                          <a:ea typeface="PT Sans" panose="020B0503020203020204" pitchFamily="34" charset="0"/>
                        </a:rPr>
                        <a:t>Europium</a:t>
                      </a: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Eu</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50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&lt;1</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90</a:t>
                      </a:r>
                    </a:p>
                  </a:txBody>
                  <a:tcPr anchor="ctr">
                    <a:solidFill>
                      <a:srgbClr val="F9CB9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a:solidFill>
                            <a:srgbClr val="595959"/>
                          </a:solidFill>
                          <a:latin typeface="PT Sans" panose="020B0503020203020204" pitchFamily="34" charset="0"/>
                          <a:ea typeface="PT Sans" panose="020B0503020203020204" pitchFamily="34" charset="0"/>
                        </a:rPr>
                        <a:t>Leuchtstoff</a:t>
                      </a:r>
                    </a:p>
                    <a:p>
                      <a:pPr algn="l"/>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extLst>
                  <a:ext uri="{0D108BD9-81ED-4DB2-BD59-A6C34878D82A}">
                    <a16:rowId xmlns:a16="http://schemas.microsoft.com/office/drawing/2014/main" val="10004"/>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Gadolinium</a:t>
                      </a:r>
                    </a:p>
                  </a:txBody>
                  <a:tcPr anchor="ctr">
                    <a:solidFill>
                      <a:srgbClr val="FCE5CD"/>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Gd</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5</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910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2.260</a:t>
                      </a:r>
                    </a:p>
                  </a:txBody>
                  <a:tcPr anchor="ctr">
                    <a:solidFill>
                      <a:srgbClr val="FCE5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a:solidFill>
                            <a:srgbClr val="595959"/>
                          </a:solidFill>
                          <a:latin typeface="PT Sans" panose="020B0503020203020204" pitchFamily="34" charset="0"/>
                          <a:ea typeface="PT Sans" panose="020B0503020203020204" pitchFamily="34" charset="0"/>
                        </a:rPr>
                        <a:t>Leuchtstoff</a:t>
                      </a:r>
                    </a:p>
                  </a:txBody>
                  <a:tcPr anchor="ctr">
                    <a:solidFill>
                      <a:srgbClr val="FCE5CD"/>
                    </a:solidFill>
                  </a:tcPr>
                </a:tc>
                <a:extLst>
                  <a:ext uri="{0D108BD9-81ED-4DB2-BD59-A6C34878D82A}">
                    <a16:rowId xmlns:a16="http://schemas.microsoft.com/office/drawing/2014/main" val="10005"/>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Gallium</a:t>
                      </a: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Ga</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15</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10</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1.980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4.890</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Halbleiter-Chip</a:t>
                      </a:r>
                    </a:p>
                  </a:txBody>
                  <a:tcPr anchor="ctr">
                    <a:solidFill>
                      <a:srgbClr val="F9CB9C"/>
                    </a:solidFill>
                  </a:tcPr>
                </a:tc>
                <a:extLst>
                  <a:ext uri="{0D108BD9-81ED-4DB2-BD59-A6C34878D82A}">
                    <a16:rowId xmlns:a16="http://schemas.microsoft.com/office/drawing/2014/main" val="10006"/>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Gold</a:t>
                      </a: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Au</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1.645</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740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230</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Leiterplatten, Kontakte</a:t>
                      </a:r>
                    </a:p>
                  </a:txBody>
                  <a:tcPr anchor="ctr">
                    <a:solidFill>
                      <a:srgbClr val="FCE5CD"/>
                    </a:solidFill>
                  </a:tcPr>
                </a:tc>
                <a:extLst>
                  <a:ext uri="{0D108BD9-81ED-4DB2-BD59-A6C34878D82A}">
                    <a16:rowId xmlns:a16="http://schemas.microsoft.com/office/drawing/2014/main" val="10007"/>
                  </a:ext>
                </a:extLst>
              </a:tr>
              <a:tr h="358794">
                <a:tc>
                  <a:txBody>
                    <a:bodyPr/>
                    <a:lstStyle/>
                    <a:p>
                      <a:pPr algn="l"/>
                      <a:r>
                        <a:rPr lang="de-DE" sz="1400" dirty="0">
                          <a:solidFill>
                            <a:srgbClr val="595959"/>
                          </a:solidFill>
                          <a:latin typeface="PT Sans" panose="020B0503020203020204" pitchFamily="34" charset="0"/>
                          <a:ea typeface="PT Sans" panose="020B0503020203020204" pitchFamily="34" charset="0"/>
                        </a:rPr>
                        <a:t>Indium</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In</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2.365</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290</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1.800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3.200</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Displayinnenbeschichtung,</a:t>
                      </a:r>
                      <a:r>
                        <a:rPr lang="de-DE" sz="1400" baseline="0" dirty="0">
                          <a:solidFill>
                            <a:srgbClr val="595959"/>
                          </a:solidFill>
                          <a:latin typeface="PT Sans" panose="020B0503020203020204" pitchFamily="34" charset="0"/>
                          <a:ea typeface="PT Sans" panose="020B0503020203020204" pitchFamily="34" charset="0"/>
                        </a:rPr>
                        <a:t> Halbleiterchips</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extLst>
                  <a:ext uri="{0D108BD9-81ED-4DB2-BD59-A6C34878D82A}">
                    <a16:rowId xmlns:a16="http://schemas.microsoft.com/office/drawing/2014/main" val="10008"/>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Kobalt</a:t>
                      </a: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Co</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461.000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48.500</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Lithium-Ionen-Akkus</a:t>
                      </a:r>
                    </a:p>
                  </a:txBody>
                  <a:tcPr anchor="ctr">
                    <a:solidFill>
                      <a:srgbClr val="FCE5CD"/>
                    </a:solidFill>
                  </a:tcPr>
                </a:tc>
                <a:extLst>
                  <a:ext uri="{0D108BD9-81ED-4DB2-BD59-A6C34878D82A}">
                    <a16:rowId xmlns:a16="http://schemas.microsoft.com/office/drawing/2014/main" val="10009"/>
                  </a:ext>
                </a:extLst>
              </a:tr>
            </a:tbl>
          </a:graphicData>
        </a:graphic>
      </p:graphicFrame>
      <p:sp>
        <p:nvSpPr>
          <p:cNvPr id="6" name="Titel 5"/>
          <p:cNvSpPr>
            <a:spLocks noGrp="1"/>
          </p:cNvSpPr>
          <p:nvPr>
            <p:ph type="title"/>
          </p:nvPr>
        </p:nvSpPr>
        <p:spPr>
          <a:xfrm>
            <a:off x="390104" y="206193"/>
            <a:ext cx="6264696" cy="1066801"/>
          </a:xfrm>
          <a:noFill/>
          <a:ln>
            <a:noFill/>
          </a:ln>
        </p:spPr>
        <p:txBody>
          <a:bodyPr vert="horz" wrap="square" lIns="0" tIns="0" rIns="0" bIns="0" numCol="1" anchor="t" anchorCtr="0" compatLnSpc="1">
            <a:prstTxWarp prst="textNoShape">
              <a:avLst/>
            </a:prstTxWarp>
          </a:bodyPr>
          <a:lstStyle/>
          <a:p>
            <a:r>
              <a:rPr lang="de-DE" dirty="0"/>
              <a:t>Auswirkungen: Metall in Elektronik (Flachbildschirme, Notebooks, Smartphones)</a:t>
            </a:r>
          </a:p>
        </p:txBody>
      </p:sp>
      <p:sp>
        <p:nvSpPr>
          <p:cNvPr id="4" name="Textplatzhalter 3"/>
          <p:cNvSpPr>
            <a:spLocks noGrp="1"/>
          </p:cNvSpPr>
          <p:nvPr>
            <p:ph type="body" sz="quarter" idx="12"/>
          </p:nvPr>
        </p:nvSpPr>
        <p:spPr/>
        <p:txBody>
          <a:bodyPr/>
          <a:lstStyle/>
          <a:p>
            <a:r>
              <a:rPr lang="de-DE"/>
              <a:t>Quelle: Eigene Darstellung nach Buchert 2012: 68</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1" name="Foliennummernplatzhalter 20"/>
          <p:cNvSpPr>
            <a:spLocks noGrp="1"/>
          </p:cNvSpPr>
          <p:nvPr>
            <p:ph type="sldNum" sz="quarter" idx="15"/>
          </p:nvPr>
        </p:nvSpPr>
        <p:spPr/>
        <p:txBody>
          <a:bodyPr/>
          <a:lstStyle/>
          <a:p>
            <a:fld id="{62A59293-44F6-42A9-B2EF-FC07B1E05F02}" type="slidenum">
              <a:rPr lang="de-DE" smtClean="0"/>
              <a:pPr/>
              <a:t>43</a:t>
            </a:fld>
            <a:endParaRPr lang="de-DE" dirty="0"/>
          </a:p>
        </p:txBody>
      </p:sp>
      <p:sp>
        <p:nvSpPr>
          <p:cNvPr id="10" name="Abgerundetes Rechteck 9"/>
          <p:cNvSpPr/>
          <p:nvPr/>
        </p:nvSpPr>
        <p:spPr>
          <a:xfrm>
            <a:off x="390105" y="4712580"/>
            <a:ext cx="8363569" cy="371481"/>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2769909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e 15"/>
          <p:cNvGraphicFramePr>
            <a:graphicFrameLocks noGrp="1"/>
          </p:cNvGraphicFramePr>
          <p:nvPr>
            <p:extLst>
              <p:ext uri="{D42A27DB-BD31-4B8C-83A1-F6EECF244321}">
                <p14:modId xmlns:p14="http://schemas.microsoft.com/office/powerpoint/2010/main" val="2251710014"/>
              </p:ext>
            </p:extLst>
          </p:nvPr>
        </p:nvGraphicFramePr>
        <p:xfrm>
          <a:off x="390105" y="1256645"/>
          <a:ext cx="8357189" cy="4846320"/>
        </p:xfrm>
        <a:graphic>
          <a:graphicData uri="http://schemas.openxmlformats.org/drawingml/2006/table">
            <a:tbl>
              <a:tblPr firstRow="1" bandRow="1">
                <a:tableStyleId>{93296810-A885-4BE3-A3E7-6D5BEEA58F35}</a:tableStyleId>
              </a:tblPr>
              <a:tblGrid>
                <a:gridCol w="1092246">
                  <a:extLst>
                    <a:ext uri="{9D8B030D-6E8A-4147-A177-3AD203B41FA5}">
                      <a16:colId xmlns:a16="http://schemas.microsoft.com/office/drawing/2014/main" val="20000"/>
                    </a:ext>
                  </a:extLst>
                </a:gridCol>
                <a:gridCol w="442525">
                  <a:extLst>
                    <a:ext uri="{9D8B030D-6E8A-4147-A177-3AD203B41FA5}">
                      <a16:colId xmlns:a16="http://schemas.microsoft.com/office/drawing/2014/main" val="20001"/>
                    </a:ext>
                  </a:extLst>
                </a:gridCol>
                <a:gridCol w="1015751">
                  <a:extLst>
                    <a:ext uri="{9D8B030D-6E8A-4147-A177-3AD203B41FA5}">
                      <a16:colId xmlns:a16="http://schemas.microsoft.com/office/drawing/2014/main" val="20002"/>
                    </a:ext>
                  </a:extLst>
                </a:gridCol>
                <a:gridCol w="716973">
                  <a:extLst>
                    <a:ext uri="{9D8B030D-6E8A-4147-A177-3AD203B41FA5}">
                      <a16:colId xmlns:a16="http://schemas.microsoft.com/office/drawing/2014/main" val="20003"/>
                    </a:ext>
                  </a:extLst>
                </a:gridCol>
                <a:gridCol w="789709">
                  <a:extLst>
                    <a:ext uri="{9D8B030D-6E8A-4147-A177-3AD203B41FA5}">
                      <a16:colId xmlns:a16="http://schemas.microsoft.com/office/drawing/2014/main" val="20004"/>
                    </a:ext>
                  </a:extLst>
                </a:gridCol>
                <a:gridCol w="1153391">
                  <a:extLst>
                    <a:ext uri="{9D8B030D-6E8A-4147-A177-3AD203B41FA5}">
                      <a16:colId xmlns:a16="http://schemas.microsoft.com/office/drawing/2014/main" val="20005"/>
                    </a:ext>
                  </a:extLst>
                </a:gridCol>
                <a:gridCol w="895103">
                  <a:extLst>
                    <a:ext uri="{9D8B030D-6E8A-4147-A177-3AD203B41FA5}">
                      <a16:colId xmlns:a16="http://schemas.microsoft.com/office/drawing/2014/main" val="20006"/>
                    </a:ext>
                  </a:extLst>
                </a:gridCol>
                <a:gridCol w="2251491">
                  <a:extLst>
                    <a:ext uri="{9D8B030D-6E8A-4147-A177-3AD203B41FA5}">
                      <a16:colId xmlns:a16="http://schemas.microsoft.com/office/drawing/2014/main" val="20007"/>
                    </a:ext>
                  </a:extLst>
                </a:gridCol>
              </a:tblGrid>
              <a:tr h="358794">
                <a:tc rowSpan="2" gridSpan="2">
                  <a:txBody>
                    <a:bodyPr/>
                    <a:lstStyle/>
                    <a:p>
                      <a:r>
                        <a:rPr lang="de-DE" sz="1400" dirty="0">
                          <a:latin typeface="PT Sans" panose="020B0503020203020204" pitchFamily="34" charset="0"/>
                          <a:ea typeface="PT Sans" panose="020B0503020203020204" pitchFamily="34" charset="0"/>
                        </a:rPr>
                        <a:t>Metall</a:t>
                      </a:r>
                    </a:p>
                  </a:txBody>
                  <a:tcPr anchor="b">
                    <a:solidFill>
                      <a:srgbClr val="FF9919"/>
                    </a:solidFill>
                  </a:tcPr>
                </a:tc>
                <a:tc rowSpan="2"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gridSpan="3">
                  <a:txBody>
                    <a:bodyPr/>
                    <a:lstStyle/>
                    <a:p>
                      <a:pPr algn="ctr"/>
                      <a:r>
                        <a:rPr lang="de-DE" sz="1400" dirty="0">
                          <a:latin typeface="PT Sans" panose="020B0503020203020204" pitchFamily="34" charset="0"/>
                          <a:ea typeface="PT Sans" panose="020B0503020203020204" pitchFamily="34" charset="0"/>
                        </a:rPr>
                        <a:t>Gehalt (kg) in allen in 2010</a:t>
                      </a:r>
                      <a:r>
                        <a:rPr lang="de-DE" sz="1400" baseline="0" dirty="0">
                          <a:latin typeface="PT Sans" panose="020B0503020203020204" pitchFamily="34" charset="0"/>
                          <a:ea typeface="PT Sans" panose="020B0503020203020204" pitchFamily="34" charset="0"/>
                        </a:rPr>
                        <a:t> in DE verkauften</a:t>
                      </a:r>
                      <a:endParaRPr lang="de-DE" sz="1400" dirty="0">
                        <a:latin typeface="PT Sans" panose="020B0503020203020204" pitchFamily="34" charset="0"/>
                        <a:ea typeface="PT Sans" panose="020B0503020203020204" pitchFamily="34" charset="0"/>
                      </a:endParaRPr>
                    </a:p>
                  </a:txBody>
                  <a:tcPr anchor="ct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gridSpan="2">
                  <a:txBody>
                    <a:bodyPr/>
                    <a:lstStyle/>
                    <a:p>
                      <a:pPr algn="ctr"/>
                      <a:r>
                        <a:rPr lang="de-DE" sz="1400" dirty="0">
                          <a:latin typeface="PT Sans" panose="020B0503020203020204" pitchFamily="34" charset="0"/>
                          <a:ea typeface="PT Sans" panose="020B0503020203020204" pitchFamily="34" charset="0"/>
                        </a:rPr>
                        <a:t>Schätzung (kg)</a:t>
                      </a:r>
                      <a:r>
                        <a:rPr lang="de-DE" sz="1400" baseline="0" dirty="0">
                          <a:latin typeface="PT Sans" panose="020B0503020203020204" pitchFamily="34" charset="0"/>
                          <a:ea typeface="PT Sans" panose="020B0503020203020204" pitchFamily="34" charset="0"/>
                        </a:rPr>
                        <a:t> für LED: Ersatz von</a:t>
                      </a:r>
                      <a:endParaRPr lang="de-DE" sz="1400" dirty="0">
                        <a:latin typeface="PT Sans" panose="020B0503020203020204" pitchFamily="34" charset="0"/>
                        <a:ea typeface="PT Sans" panose="020B0503020203020204" pitchFamily="34" charset="0"/>
                      </a:endParaRPr>
                    </a:p>
                  </a:txBody>
                  <a:tcPr anchor="ct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rowSpan="2">
                  <a:txBody>
                    <a:bodyPr/>
                    <a:lstStyle/>
                    <a:p>
                      <a:r>
                        <a:rPr lang="de-DE" sz="1400" dirty="0">
                          <a:latin typeface="PT Sans" panose="020B0503020203020204" pitchFamily="34" charset="0"/>
                          <a:ea typeface="PT Sans" panose="020B0503020203020204" pitchFamily="34" charset="0"/>
                        </a:rPr>
                        <a:t>Vorkommen</a:t>
                      </a:r>
                    </a:p>
                  </a:txBody>
                  <a:tcPr anchor="b">
                    <a:solidFill>
                      <a:srgbClr val="FF9919"/>
                    </a:solidFill>
                  </a:tcPr>
                </a:tc>
                <a:extLst>
                  <a:ext uri="{0D108BD9-81ED-4DB2-BD59-A6C34878D82A}">
                    <a16:rowId xmlns:a16="http://schemas.microsoft.com/office/drawing/2014/main" val="10000"/>
                  </a:ext>
                </a:extLst>
              </a:tr>
              <a:tr h="358794">
                <a:tc gridSpan="2"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Flachbild-schirmen</a:t>
                      </a: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Note-</a:t>
                      </a:r>
                      <a:r>
                        <a:rPr lang="de-DE" sz="1400" dirty="0" err="1">
                          <a:solidFill>
                            <a:schemeClr val="bg1"/>
                          </a:solidFill>
                          <a:latin typeface="PT Sans" panose="020B0503020203020204" pitchFamily="34" charset="0"/>
                          <a:ea typeface="PT Sans" panose="020B0503020203020204" pitchFamily="34" charset="0"/>
                        </a:rPr>
                        <a:t>books</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Smart-</a:t>
                      </a:r>
                      <a:r>
                        <a:rPr lang="de-DE" sz="1400" dirty="0" err="1">
                          <a:solidFill>
                            <a:schemeClr val="bg1"/>
                          </a:solidFill>
                          <a:latin typeface="PT Sans" panose="020B0503020203020204" pitchFamily="34" charset="0"/>
                          <a:ea typeface="PT Sans" panose="020B0503020203020204" pitchFamily="34" charset="0"/>
                        </a:rPr>
                        <a:t>phones</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70 % der</a:t>
                      </a:r>
                      <a:r>
                        <a:rPr lang="de-DE" sz="1400" baseline="0" dirty="0">
                          <a:solidFill>
                            <a:schemeClr val="bg1"/>
                          </a:solidFill>
                          <a:latin typeface="PT Sans" panose="020B0503020203020204" pitchFamily="34" charset="0"/>
                          <a:ea typeface="PT Sans" panose="020B0503020203020204" pitchFamily="34" charset="0"/>
                        </a:rPr>
                        <a:t> Glühlampen</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400" dirty="0">
                          <a:solidFill>
                            <a:schemeClr val="bg1"/>
                          </a:solidFill>
                          <a:latin typeface="PT Sans" panose="020B0503020203020204" pitchFamily="34" charset="0"/>
                          <a:ea typeface="PT Sans" panose="020B0503020203020204" pitchFamily="34" charset="0"/>
                        </a:rPr>
                        <a:t>Allen</a:t>
                      </a:r>
                      <a:r>
                        <a:rPr lang="de-DE" sz="1400" baseline="0" dirty="0">
                          <a:solidFill>
                            <a:schemeClr val="bg1"/>
                          </a:solidFill>
                          <a:latin typeface="PT Sans" panose="020B0503020203020204" pitchFamily="34" charset="0"/>
                          <a:ea typeface="PT Sans" panose="020B0503020203020204" pitchFamily="34" charset="0"/>
                        </a:rPr>
                        <a:t> Leucht-mitteln</a:t>
                      </a:r>
                      <a:endParaRPr lang="de-DE" sz="14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vMerge="1">
                  <a:txBody>
                    <a:bodyPr/>
                    <a:lstStyle/>
                    <a:p>
                      <a:endParaRPr lang="de-DE" sz="1200" dirty="0">
                        <a:latin typeface="PT Sans" panose="020B0503020203020204" pitchFamily="34" charset="0"/>
                        <a:ea typeface="PT Sans" panose="020B0503020203020204" pitchFamily="34" charset="0"/>
                      </a:endParaRPr>
                    </a:p>
                  </a:txBody>
                  <a:tcPr>
                    <a:solidFill>
                      <a:srgbClr val="FF9919"/>
                    </a:solidFill>
                  </a:tcPr>
                </a:tc>
                <a:extLst>
                  <a:ext uri="{0D108BD9-81ED-4DB2-BD59-A6C34878D82A}">
                    <a16:rowId xmlns:a16="http://schemas.microsoft.com/office/drawing/2014/main" val="10001"/>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Lanthan</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La</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&lt;1</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CCFL-Hintergrundbeleuchtung</a:t>
                      </a:r>
                    </a:p>
                  </a:txBody>
                  <a:tcPr anchor="ctr">
                    <a:solidFill>
                      <a:srgbClr val="F9CB9C"/>
                    </a:solidFill>
                  </a:tcPr>
                </a:tc>
                <a:extLst>
                  <a:ext uri="{0D108BD9-81ED-4DB2-BD59-A6C34878D82A}">
                    <a16:rowId xmlns:a16="http://schemas.microsoft.com/office/drawing/2014/main" val="10002"/>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Neodym</a:t>
                      </a:r>
                    </a:p>
                  </a:txBody>
                  <a:tcPr anchor="ctr">
                    <a:solidFill>
                      <a:srgbClr val="FCE5CD"/>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Nd</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5.160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385</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Permanentmagnete</a:t>
                      </a:r>
                    </a:p>
                  </a:txBody>
                  <a:tcPr anchor="ctr">
                    <a:solidFill>
                      <a:srgbClr val="FCE5CD"/>
                    </a:solidFill>
                  </a:tcPr>
                </a:tc>
                <a:extLst>
                  <a:ext uri="{0D108BD9-81ED-4DB2-BD59-A6C34878D82A}">
                    <a16:rowId xmlns:a16="http://schemas.microsoft.com/office/drawing/2014/main" val="10003"/>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Palladium</a:t>
                      </a: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Pd</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465</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280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85</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Leiterplatten, Kontakte</a:t>
                      </a:r>
                    </a:p>
                  </a:txBody>
                  <a:tcPr anchor="ctr">
                    <a:solidFill>
                      <a:srgbClr val="F9CB9C"/>
                    </a:solidFill>
                  </a:tcPr>
                </a:tc>
                <a:extLst>
                  <a:ext uri="{0D108BD9-81ED-4DB2-BD59-A6C34878D82A}">
                    <a16:rowId xmlns:a16="http://schemas.microsoft.com/office/drawing/2014/main" val="10004"/>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Platin</a:t>
                      </a: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Pt</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30</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Festplattenscheiben</a:t>
                      </a:r>
                    </a:p>
                  </a:txBody>
                  <a:tcPr anchor="ctr">
                    <a:solidFill>
                      <a:srgbClr val="FCE5CD"/>
                    </a:solidFill>
                  </a:tcPr>
                </a:tc>
                <a:extLst>
                  <a:ext uri="{0D108BD9-81ED-4DB2-BD59-A6C34878D82A}">
                    <a16:rowId xmlns:a16="http://schemas.microsoft.com/office/drawing/2014/main" val="10005"/>
                  </a:ext>
                </a:extLst>
              </a:tr>
              <a:tr h="394116">
                <a:tc>
                  <a:txBody>
                    <a:bodyPr/>
                    <a:lstStyle/>
                    <a:p>
                      <a:pPr algn="l"/>
                      <a:r>
                        <a:rPr lang="de-DE" sz="1400" dirty="0">
                          <a:solidFill>
                            <a:srgbClr val="595959"/>
                          </a:solidFill>
                          <a:latin typeface="PT Sans" panose="020B0503020203020204" pitchFamily="34" charset="0"/>
                          <a:ea typeface="PT Sans" panose="020B0503020203020204" pitchFamily="34" charset="0"/>
                        </a:rPr>
                        <a:t>Praseodym</a:t>
                      </a: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Pr</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&lt;1</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1.950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80</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Schwingspulenbetätiger</a:t>
                      </a:r>
                      <a:r>
                        <a:rPr lang="de-DE" sz="1400" dirty="0">
                          <a:solidFill>
                            <a:srgbClr val="595959"/>
                          </a:solidFill>
                          <a:latin typeface="PT Sans" panose="020B0503020203020204" pitchFamily="34" charset="0"/>
                          <a:ea typeface="PT Sans" panose="020B0503020203020204" pitchFamily="34" charset="0"/>
                        </a:rPr>
                        <a:t>, Lautsprecher, CCFL-Hintergrundbeleuchtung</a:t>
                      </a:r>
                    </a:p>
                  </a:txBody>
                  <a:tcPr anchor="ctr">
                    <a:solidFill>
                      <a:srgbClr val="F9CB9C"/>
                    </a:solidFill>
                  </a:tcPr>
                </a:tc>
                <a:extLst>
                  <a:ext uri="{0D108BD9-81ED-4DB2-BD59-A6C34878D82A}">
                    <a16:rowId xmlns:a16="http://schemas.microsoft.com/office/drawing/2014/main" val="10006"/>
                  </a:ext>
                </a:extLst>
              </a:tr>
              <a:tr h="276353">
                <a:tc>
                  <a:txBody>
                    <a:bodyPr/>
                    <a:lstStyle/>
                    <a:p>
                      <a:pPr algn="l"/>
                      <a:r>
                        <a:rPr lang="de-DE" sz="1400" dirty="0">
                          <a:solidFill>
                            <a:srgbClr val="595959"/>
                          </a:solidFill>
                          <a:latin typeface="PT Sans" panose="020B0503020203020204" pitchFamily="34" charset="0"/>
                          <a:ea typeface="PT Sans" panose="020B0503020203020204" pitchFamily="34" charset="0"/>
                        </a:rPr>
                        <a:t>Silber</a:t>
                      </a:r>
                    </a:p>
                  </a:txBody>
                  <a:tcPr anchor="ctr">
                    <a:solidFill>
                      <a:srgbClr val="FCE5CD"/>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Ag</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6.090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3.100</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2.3650</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Leiterplatten, Kontakte</a:t>
                      </a:r>
                    </a:p>
                  </a:txBody>
                  <a:tcPr anchor="ctr">
                    <a:solidFill>
                      <a:srgbClr val="FCE5CD"/>
                    </a:solidFill>
                  </a:tcPr>
                </a:tc>
                <a:extLst>
                  <a:ext uri="{0D108BD9-81ED-4DB2-BD59-A6C34878D82A}">
                    <a16:rowId xmlns:a16="http://schemas.microsoft.com/office/drawing/2014/main" val="10007"/>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Tantal</a:t>
                      </a:r>
                    </a:p>
                  </a:txBody>
                  <a:tcPr anchor="ctr">
                    <a:solidFill>
                      <a:srgbClr val="F9CB9C"/>
                    </a:solidFill>
                  </a:tcPr>
                </a:tc>
                <a:tc>
                  <a:txBody>
                    <a:bodyPr/>
                    <a:lstStyle/>
                    <a:p>
                      <a:pPr algn="l"/>
                      <a:r>
                        <a:rPr lang="de-DE" sz="1400" dirty="0" err="1">
                          <a:solidFill>
                            <a:srgbClr val="595959"/>
                          </a:solidFill>
                          <a:latin typeface="PT Sans" panose="020B0503020203020204" pitchFamily="34" charset="0"/>
                          <a:ea typeface="PT Sans" panose="020B0503020203020204" pitchFamily="34" charset="0"/>
                        </a:rPr>
                        <a:t>Ta</a:t>
                      </a: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12.065</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Kondensatoren</a:t>
                      </a:r>
                    </a:p>
                  </a:txBody>
                  <a:tcPr anchor="ctr">
                    <a:solidFill>
                      <a:srgbClr val="F9CB9C"/>
                    </a:solidFill>
                  </a:tcPr>
                </a:tc>
                <a:extLst>
                  <a:ext uri="{0D108BD9-81ED-4DB2-BD59-A6C34878D82A}">
                    <a16:rowId xmlns:a16="http://schemas.microsoft.com/office/drawing/2014/main" val="10008"/>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Terbium</a:t>
                      </a: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Tb</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14</a:t>
                      </a:r>
                    </a:p>
                  </a:txBody>
                  <a:tcPr anchor="ctr">
                    <a:solidFill>
                      <a:srgbClr val="FCE5CD"/>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&lt;1</a:t>
                      </a: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CCFL-Hintergrundbeleuchtung</a:t>
                      </a:r>
                    </a:p>
                  </a:txBody>
                  <a:tcPr anchor="ctr">
                    <a:solidFill>
                      <a:srgbClr val="FCE5CD"/>
                    </a:solidFill>
                  </a:tcPr>
                </a:tc>
                <a:extLst>
                  <a:ext uri="{0D108BD9-81ED-4DB2-BD59-A6C34878D82A}">
                    <a16:rowId xmlns:a16="http://schemas.microsoft.com/office/drawing/2014/main" val="10009"/>
                  </a:ext>
                </a:extLst>
              </a:tr>
              <a:tr h="220796">
                <a:tc>
                  <a:txBody>
                    <a:bodyPr/>
                    <a:lstStyle/>
                    <a:p>
                      <a:pPr algn="l"/>
                      <a:r>
                        <a:rPr lang="de-DE" sz="1400" dirty="0">
                          <a:solidFill>
                            <a:srgbClr val="595959"/>
                          </a:solidFill>
                          <a:latin typeface="PT Sans" panose="020B0503020203020204" pitchFamily="34" charset="0"/>
                          <a:ea typeface="PT Sans" panose="020B0503020203020204" pitchFamily="34" charset="0"/>
                        </a:rPr>
                        <a:t>Yttrium</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Y</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680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12</a:t>
                      </a:r>
                    </a:p>
                  </a:txBody>
                  <a:tcPr anchor="ctr">
                    <a:solidFill>
                      <a:srgbClr val="F9CB9C"/>
                    </a:solidFill>
                  </a:tcPr>
                </a:tc>
                <a:tc>
                  <a:txBody>
                    <a:bodyPr/>
                    <a:lstStyle/>
                    <a:p>
                      <a:pPr algn="r"/>
                      <a:endParaRPr lang="de-DE" sz="14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1.950</a:t>
                      </a:r>
                    </a:p>
                  </a:txBody>
                  <a:tcPr anchor="ctr">
                    <a:solidFill>
                      <a:srgbClr val="F9CB9C"/>
                    </a:solidFill>
                  </a:tcPr>
                </a:tc>
                <a:tc>
                  <a:txBody>
                    <a:bodyPr/>
                    <a:lstStyle/>
                    <a:p>
                      <a:pPr algn="r"/>
                      <a:r>
                        <a:rPr lang="de-DE" sz="1400" dirty="0">
                          <a:solidFill>
                            <a:srgbClr val="595959"/>
                          </a:solidFill>
                          <a:latin typeface="PT Sans" panose="020B0503020203020204" pitchFamily="34" charset="0"/>
                          <a:ea typeface="PT Sans" panose="020B0503020203020204" pitchFamily="34" charset="0"/>
                        </a:rPr>
                        <a:t>4.810</a:t>
                      </a:r>
                    </a:p>
                  </a:txBody>
                  <a:tcPr anchor="ctr">
                    <a:solidFill>
                      <a:srgbClr val="F9CB9C"/>
                    </a:solidFill>
                  </a:tcPr>
                </a:tc>
                <a:tc>
                  <a:txBody>
                    <a:bodyPr/>
                    <a:lstStyle/>
                    <a:p>
                      <a:pPr algn="l"/>
                      <a:r>
                        <a:rPr lang="de-DE" sz="1400" dirty="0">
                          <a:solidFill>
                            <a:srgbClr val="595959"/>
                          </a:solidFill>
                          <a:latin typeface="PT Sans" panose="020B0503020203020204" pitchFamily="34" charset="0"/>
                          <a:ea typeface="PT Sans" panose="020B0503020203020204" pitchFamily="34" charset="0"/>
                        </a:rPr>
                        <a:t>Leuchtstoff</a:t>
                      </a:r>
                    </a:p>
                  </a:txBody>
                  <a:tcPr anchor="ctr">
                    <a:solidFill>
                      <a:srgbClr val="F9CB9C"/>
                    </a:solidFill>
                  </a:tcPr>
                </a:tc>
                <a:extLst>
                  <a:ext uri="{0D108BD9-81ED-4DB2-BD59-A6C34878D82A}">
                    <a16:rowId xmlns:a16="http://schemas.microsoft.com/office/drawing/2014/main" val="10010"/>
                  </a:ext>
                </a:extLst>
              </a:tr>
            </a:tbl>
          </a:graphicData>
        </a:graphic>
      </p:graphicFrame>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Auswirkungen: Metall in Elektronik (Flachbildschirme, Notebooks, Smartphones)</a:t>
            </a:r>
          </a:p>
        </p:txBody>
      </p:sp>
      <p:sp>
        <p:nvSpPr>
          <p:cNvPr id="4" name="Textplatzhalter 3"/>
          <p:cNvSpPr>
            <a:spLocks noGrp="1"/>
          </p:cNvSpPr>
          <p:nvPr>
            <p:ph type="body" sz="quarter" idx="12"/>
          </p:nvPr>
        </p:nvSpPr>
        <p:spPr/>
        <p:txBody>
          <a:bodyPr/>
          <a:lstStyle/>
          <a:p>
            <a:r>
              <a:rPr lang="de-DE"/>
              <a:t>Quelle: Eigene Darstellung nach Buchert 2012: 68</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1" name="Foliennummernplatzhalter 20"/>
          <p:cNvSpPr>
            <a:spLocks noGrp="1"/>
          </p:cNvSpPr>
          <p:nvPr>
            <p:ph type="sldNum" sz="quarter" idx="15"/>
          </p:nvPr>
        </p:nvSpPr>
        <p:spPr/>
        <p:txBody>
          <a:bodyPr/>
          <a:lstStyle/>
          <a:p>
            <a:fld id="{62A59293-44F6-42A9-B2EF-FC07B1E05F02}" type="slidenum">
              <a:rPr lang="de-DE" smtClean="0"/>
              <a:pPr/>
              <a:t>44</a:t>
            </a:fld>
            <a:endParaRPr lang="de-DE" dirty="0"/>
          </a:p>
        </p:txBody>
      </p:sp>
      <p:sp>
        <p:nvSpPr>
          <p:cNvPr id="10" name="Abgerundetes Rechteck 9"/>
          <p:cNvSpPr/>
          <p:nvPr/>
        </p:nvSpPr>
        <p:spPr>
          <a:xfrm>
            <a:off x="390106" y="3065495"/>
            <a:ext cx="8360378" cy="227242"/>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1" name="Abgerundetes Rechteck 10"/>
          <p:cNvSpPr/>
          <p:nvPr/>
        </p:nvSpPr>
        <p:spPr>
          <a:xfrm>
            <a:off x="406999" y="5033613"/>
            <a:ext cx="8357035" cy="322282"/>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3" name="Abgerundetes Rechteck 12"/>
          <p:cNvSpPr/>
          <p:nvPr/>
        </p:nvSpPr>
        <p:spPr>
          <a:xfrm>
            <a:off x="408594" y="3341378"/>
            <a:ext cx="8353844" cy="244771"/>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4" name="Abgerundetes Rechteck 13"/>
          <p:cNvSpPr/>
          <p:nvPr/>
        </p:nvSpPr>
        <p:spPr>
          <a:xfrm>
            <a:off x="402059" y="4653292"/>
            <a:ext cx="8360379" cy="296387"/>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627184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a:t>Sachanalyse: Auswirkungen</a:t>
            </a:r>
            <a:br>
              <a:rPr lang="de-DE"/>
            </a:br>
            <a:r>
              <a:rPr lang="de-DE"/>
              <a:t>Recycling von Metallen</a:t>
            </a:r>
            <a:endParaRPr lang="de-DE" dirty="0"/>
          </a:p>
        </p:txBody>
      </p:sp>
      <p:sp>
        <p:nvSpPr>
          <p:cNvPr id="22" name="Inhaltsplatzhalter 21"/>
          <p:cNvSpPr>
            <a:spLocks noGrp="1"/>
          </p:cNvSpPr>
          <p:nvPr>
            <p:ph idx="1"/>
          </p:nvPr>
        </p:nvSpPr>
        <p:spPr/>
        <p:txBody>
          <a:bodyPr/>
          <a:lstStyle/>
          <a:p>
            <a:r>
              <a:rPr lang="de-DE" dirty="0"/>
              <a:t>Beispiel Notebook: Teilweise hohe Verluste von kritischen Rohstoffen  müssen bei Neuherstellung primär abgebaut werden </a:t>
            </a:r>
          </a:p>
        </p:txBody>
      </p:sp>
      <p:sp>
        <p:nvSpPr>
          <p:cNvPr id="4" name="Textplatzhalter 3"/>
          <p:cNvSpPr>
            <a:spLocks noGrp="1"/>
          </p:cNvSpPr>
          <p:nvPr>
            <p:ph type="body" sz="quarter" idx="12"/>
          </p:nvPr>
        </p:nvSpPr>
        <p:spPr/>
        <p:txBody>
          <a:bodyPr/>
          <a:lstStyle/>
          <a:p>
            <a:r>
              <a:rPr lang="de-DE" dirty="0"/>
              <a:t>Quelle: Eigene Darstellung nach Buchert 2012: 70</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0" name="Foliennummernplatzhalter 19"/>
          <p:cNvSpPr>
            <a:spLocks noGrp="1"/>
          </p:cNvSpPr>
          <p:nvPr>
            <p:ph type="sldNum" sz="quarter" idx="15"/>
          </p:nvPr>
        </p:nvSpPr>
        <p:spPr/>
        <p:txBody>
          <a:bodyPr/>
          <a:lstStyle/>
          <a:p>
            <a:fld id="{62A59293-44F6-42A9-B2EF-FC07B1E05F02}" type="slidenum">
              <a:rPr lang="de-DE" smtClean="0"/>
              <a:pPr/>
              <a:t>45</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sp>
        <p:nvSpPr>
          <p:cNvPr id="8" name="Rechteck 7"/>
          <p:cNvSpPr/>
          <p:nvPr/>
        </p:nvSpPr>
        <p:spPr>
          <a:xfrm>
            <a:off x="280377" y="1406085"/>
            <a:ext cx="8315291" cy="646331"/>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a:p>
            <a:pPr marL="285750" indent="-285750">
              <a:buFont typeface="Arial" panose="020B0604020202020204" pitchFamily="34" charset="0"/>
              <a:buChar char="•"/>
            </a:pPr>
            <a:endParaRPr lang="de-DE" dirty="0">
              <a:solidFill>
                <a:srgbClr val="595959"/>
              </a:solidFill>
              <a:latin typeface="PT Sans" panose="020B0503020203020204" pitchFamily="34" charset="0"/>
              <a:ea typeface="PT Sans" panose="020B0503020203020204" pitchFamily="34"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1554621687"/>
              </p:ext>
            </p:extLst>
          </p:nvPr>
        </p:nvGraphicFramePr>
        <p:xfrm>
          <a:off x="127000" y="2041452"/>
          <a:ext cx="8890001" cy="4698233"/>
        </p:xfrm>
        <a:graphic>
          <a:graphicData uri="http://schemas.openxmlformats.org/drawingml/2006/table">
            <a:tbl>
              <a:tblPr firstRow="1" bandRow="1">
                <a:tableStyleId>{93296810-A885-4BE3-A3E7-6D5BEEA58F35}</a:tableStyleId>
              </a:tblPr>
              <a:tblGrid>
                <a:gridCol w="14351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1171297">
                  <a:extLst>
                    <a:ext uri="{9D8B030D-6E8A-4147-A177-3AD203B41FA5}">
                      <a16:colId xmlns:a16="http://schemas.microsoft.com/office/drawing/2014/main" val="20002"/>
                    </a:ext>
                  </a:extLst>
                </a:gridCol>
                <a:gridCol w="1050772">
                  <a:extLst>
                    <a:ext uri="{9D8B030D-6E8A-4147-A177-3AD203B41FA5}">
                      <a16:colId xmlns:a16="http://schemas.microsoft.com/office/drawing/2014/main" val="20003"/>
                    </a:ext>
                  </a:extLst>
                </a:gridCol>
                <a:gridCol w="1641315">
                  <a:extLst>
                    <a:ext uri="{9D8B030D-6E8A-4147-A177-3AD203B41FA5}">
                      <a16:colId xmlns:a16="http://schemas.microsoft.com/office/drawing/2014/main" val="20004"/>
                    </a:ext>
                  </a:extLst>
                </a:gridCol>
                <a:gridCol w="1345357">
                  <a:extLst>
                    <a:ext uri="{9D8B030D-6E8A-4147-A177-3AD203B41FA5}">
                      <a16:colId xmlns:a16="http://schemas.microsoft.com/office/drawing/2014/main" val="20005"/>
                    </a:ext>
                  </a:extLst>
                </a:gridCol>
                <a:gridCol w="1522260">
                  <a:extLst>
                    <a:ext uri="{9D8B030D-6E8A-4147-A177-3AD203B41FA5}">
                      <a16:colId xmlns:a16="http://schemas.microsoft.com/office/drawing/2014/main" val="20006"/>
                    </a:ext>
                  </a:extLst>
                </a:gridCol>
              </a:tblGrid>
              <a:tr h="791648">
                <a:tc gridSpan="2">
                  <a:txBody>
                    <a:bodyPr/>
                    <a:lstStyle/>
                    <a:p>
                      <a:r>
                        <a:rPr lang="de-DE" sz="1200" dirty="0">
                          <a:latin typeface="PT Sans" panose="020B0503020203020204" pitchFamily="34" charset="0"/>
                          <a:ea typeface="PT Sans" panose="020B0503020203020204" pitchFamily="34" charset="0"/>
                        </a:rPr>
                        <a:t>Metall</a:t>
                      </a:r>
                    </a:p>
                  </a:txBody>
                  <a:tcPr anchor="b">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a:txBody>
                    <a:bodyPr/>
                    <a:lstStyle/>
                    <a:p>
                      <a:pPr algn="ctr"/>
                      <a:r>
                        <a:rPr lang="de-DE" sz="1200" dirty="0">
                          <a:solidFill>
                            <a:schemeClr val="bg1"/>
                          </a:solidFill>
                          <a:latin typeface="PT Sans" panose="020B0503020203020204" pitchFamily="34" charset="0"/>
                          <a:ea typeface="PT Sans" panose="020B0503020203020204" pitchFamily="34" charset="0"/>
                        </a:rPr>
                        <a:t>Gehalt in allen 2010 in D</a:t>
                      </a:r>
                      <a:r>
                        <a:rPr lang="de-DE" sz="1200" baseline="0" dirty="0">
                          <a:solidFill>
                            <a:schemeClr val="bg1"/>
                          </a:solidFill>
                          <a:latin typeface="PT Sans" panose="020B0503020203020204" pitchFamily="34" charset="0"/>
                          <a:ea typeface="PT Sans" panose="020B0503020203020204" pitchFamily="34" charset="0"/>
                        </a:rPr>
                        <a:t> verkauften Notebooks (t)</a:t>
                      </a: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200" dirty="0">
                          <a:solidFill>
                            <a:schemeClr val="bg1"/>
                          </a:solidFill>
                          <a:latin typeface="PT Sans" panose="020B0503020203020204" pitchFamily="34" charset="0"/>
                          <a:ea typeface="PT Sans" panose="020B0503020203020204" pitchFamily="34" charset="0"/>
                        </a:rPr>
                        <a:t>Verluste bei der Erfassung</a:t>
                      </a:r>
                    </a:p>
                  </a:txBody>
                  <a:tcPr anchor="ctr">
                    <a:solidFill>
                      <a:srgbClr val="FF9919"/>
                    </a:solidFill>
                  </a:tcPr>
                </a:tc>
                <a:tc>
                  <a:txBody>
                    <a:bodyPr/>
                    <a:lstStyle/>
                    <a:p>
                      <a:pPr algn="ctr"/>
                      <a:r>
                        <a:rPr lang="de-DE" sz="1200" dirty="0">
                          <a:solidFill>
                            <a:schemeClr val="bg1"/>
                          </a:solidFill>
                          <a:latin typeface="PT Sans" panose="020B0503020203020204" pitchFamily="34" charset="0"/>
                          <a:ea typeface="PT Sans" panose="020B0503020203020204" pitchFamily="34" charset="0"/>
                        </a:rPr>
                        <a:t>Verluste bei der Vorbehandlung</a:t>
                      </a:r>
                    </a:p>
                  </a:txBody>
                  <a:tcPr anchor="ctr">
                    <a:solidFill>
                      <a:srgbClr val="FF9919"/>
                    </a:solidFill>
                  </a:tcPr>
                </a:tc>
                <a:tc>
                  <a:txBody>
                    <a:bodyPr/>
                    <a:lstStyle/>
                    <a:p>
                      <a:pPr algn="ctr"/>
                      <a:r>
                        <a:rPr lang="de-DE" sz="1200" dirty="0">
                          <a:solidFill>
                            <a:schemeClr val="bg1"/>
                          </a:solidFill>
                          <a:latin typeface="PT Sans" panose="020B0503020203020204" pitchFamily="34" charset="0"/>
                          <a:ea typeface="PT Sans" panose="020B0503020203020204" pitchFamily="34" charset="0"/>
                        </a:rPr>
                        <a:t>Verluste bei der Endbehandlung</a:t>
                      </a:r>
                    </a:p>
                  </a:txBody>
                  <a:tcPr anchor="ctr">
                    <a:solidFill>
                      <a:srgbClr val="FF9919"/>
                    </a:solidFill>
                  </a:tcPr>
                </a:tc>
                <a:tc>
                  <a:txBody>
                    <a:bodyPr/>
                    <a:lstStyle/>
                    <a:p>
                      <a:pPr algn="ctr"/>
                      <a:r>
                        <a:rPr lang="de-DE" sz="1200" dirty="0">
                          <a:solidFill>
                            <a:schemeClr val="bg1"/>
                          </a:solidFill>
                          <a:latin typeface="PT Sans" panose="020B0503020203020204" pitchFamily="34" charset="0"/>
                          <a:ea typeface="PT Sans" panose="020B0503020203020204" pitchFamily="34" charset="0"/>
                        </a:rPr>
                        <a:t>Rückgewinnung in Deutschland (t)</a:t>
                      </a:r>
                    </a:p>
                  </a:txBody>
                  <a:tcPr anchor="ctr">
                    <a:solidFill>
                      <a:srgbClr val="FF9919"/>
                    </a:solidFill>
                  </a:tcPr>
                </a:tc>
                <a:extLst>
                  <a:ext uri="{0D108BD9-81ED-4DB2-BD59-A6C34878D82A}">
                    <a16:rowId xmlns:a16="http://schemas.microsoft.com/office/drawing/2014/main" val="10000"/>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Kobalt</a:t>
                      </a:r>
                    </a:p>
                  </a:txBody>
                  <a:tcPr anchor="ctr">
                    <a:solidFill>
                      <a:srgbClr val="F9CB9C"/>
                    </a:solidFill>
                  </a:tcPr>
                </a:tc>
                <a:tc>
                  <a:txBody>
                    <a:bodyPr/>
                    <a:lstStyle/>
                    <a:p>
                      <a:pPr algn="l"/>
                      <a:r>
                        <a:rPr lang="de-DE" sz="1200" dirty="0">
                          <a:solidFill>
                            <a:srgbClr val="595959"/>
                          </a:solidFill>
                          <a:latin typeface="PT Sans" panose="020B0503020203020204" pitchFamily="34" charset="0"/>
                          <a:ea typeface="PT Sans" panose="020B0503020203020204" pitchFamily="34" charset="0"/>
                        </a:rPr>
                        <a:t>Co</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461,31</a:t>
                      </a:r>
                    </a:p>
                  </a:txBody>
                  <a:tcPr anchor="ctr">
                    <a:solidFill>
                      <a:srgbClr val="F9CB9C"/>
                    </a:solidFill>
                  </a:tcPr>
                </a:tc>
                <a:tc rowSpan="11">
                  <a:txBody>
                    <a:bodyPr/>
                    <a:lstStyle/>
                    <a:p>
                      <a:pPr algn="ctr"/>
                      <a:r>
                        <a:rPr lang="de-DE" sz="1200" dirty="0">
                          <a:solidFill>
                            <a:srgbClr val="595959"/>
                          </a:solidFill>
                          <a:latin typeface="PT Sans" panose="020B0503020203020204" pitchFamily="34" charset="0"/>
                          <a:ea typeface="PT Sans" panose="020B0503020203020204" pitchFamily="34" charset="0"/>
                        </a:rPr>
                        <a:t>50 %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20 %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4 %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177</a:t>
                      </a:r>
                    </a:p>
                  </a:txBody>
                  <a:tcPr anchor="ctr">
                    <a:solidFill>
                      <a:srgbClr val="F9CB9C"/>
                    </a:solidFill>
                  </a:tcPr>
                </a:tc>
                <a:extLst>
                  <a:ext uri="{0D108BD9-81ED-4DB2-BD59-A6C34878D82A}">
                    <a16:rowId xmlns:a16="http://schemas.microsoft.com/office/drawing/2014/main" val="10001"/>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Neodym</a:t>
                      </a:r>
                    </a:p>
                  </a:txBody>
                  <a:tcPr anchor="ctr">
                    <a:solidFill>
                      <a:srgbClr val="FCE5CD"/>
                    </a:solidFill>
                  </a:tcPr>
                </a:tc>
                <a:tc>
                  <a:txBody>
                    <a:bodyPr/>
                    <a:lstStyle/>
                    <a:p>
                      <a:pPr algn="l"/>
                      <a:r>
                        <a:rPr lang="de-DE" sz="1200" dirty="0" err="1">
                          <a:solidFill>
                            <a:srgbClr val="595959"/>
                          </a:solidFill>
                          <a:latin typeface="PT Sans" panose="020B0503020203020204" pitchFamily="34" charset="0"/>
                          <a:ea typeface="PT Sans" panose="020B0503020203020204" pitchFamily="34" charset="0"/>
                        </a:rPr>
                        <a:t>Nd</a:t>
                      </a: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15,61</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CE5CD"/>
                    </a:solidFill>
                  </a:tcPr>
                </a:tc>
                <a:extLst>
                  <a:ext uri="{0D108BD9-81ED-4DB2-BD59-A6C34878D82A}">
                    <a16:rowId xmlns:a16="http://schemas.microsoft.com/office/drawing/2014/main" val="10002"/>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Tantal</a:t>
                      </a:r>
                    </a:p>
                  </a:txBody>
                  <a:tcPr anchor="ctr">
                    <a:solidFill>
                      <a:srgbClr val="F9CB9C"/>
                    </a:solidFill>
                  </a:tcPr>
                </a:tc>
                <a:tc>
                  <a:txBody>
                    <a:bodyPr/>
                    <a:lstStyle/>
                    <a:p>
                      <a:pPr algn="l"/>
                      <a:r>
                        <a:rPr lang="de-DE" sz="1200" dirty="0" err="1">
                          <a:solidFill>
                            <a:srgbClr val="595959"/>
                          </a:solidFill>
                          <a:latin typeface="PT Sans" panose="020B0503020203020204" pitchFamily="34" charset="0"/>
                          <a:ea typeface="PT Sans" panose="020B0503020203020204" pitchFamily="34" charset="0"/>
                        </a:rPr>
                        <a:t>Ta</a:t>
                      </a: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12,06</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5 %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03"/>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Silber</a:t>
                      </a:r>
                    </a:p>
                  </a:txBody>
                  <a:tcPr anchor="ctr">
                    <a:solidFill>
                      <a:srgbClr val="FCE5CD"/>
                    </a:solidFill>
                  </a:tcPr>
                </a:tc>
                <a:tc>
                  <a:txBody>
                    <a:bodyPr/>
                    <a:lstStyle/>
                    <a:p>
                      <a:pPr algn="l"/>
                      <a:r>
                        <a:rPr lang="de-DE" sz="1200" dirty="0" err="1">
                          <a:solidFill>
                            <a:srgbClr val="595959"/>
                          </a:solidFill>
                          <a:latin typeface="PT Sans" panose="020B0503020203020204" pitchFamily="34" charset="0"/>
                          <a:ea typeface="PT Sans" panose="020B0503020203020204" pitchFamily="34" charset="0"/>
                        </a:rPr>
                        <a:t>Ag</a:t>
                      </a: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3,11</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70 %</a:t>
                      </a:r>
                    </a:p>
                  </a:txBody>
                  <a:tcPr anchor="ctr">
                    <a:solidFill>
                      <a:srgbClr val="FCE5CD"/>
                    </a:solidFill>
                  </a:tcPr>
                </a:tc>
                <a:tc>
                  <a:txBody>
                    <a:bodyPr/>
                    <a:lstStyle/>
                    <a:p>
                      <a:pPr algn="ct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0,443</a:t>
                      </a:r>
                    </a:p>
                  </a:txBody>
                  <a:tcPr anchor="ctr">
                    <a:solidFill>
                      <a:srgbClr val="FCE5CD"/>
                    </a:solidFill>
                  </a:tcPr>
                </a:tc>
                <a:extLst>
                  <a:ext uri="{0D108BD9-81ED-4DB2-BD59-A6C34878D82A}">
                    <a16:rowId xmlns:a16="http://schemas.microsoft.com/office/drawing/2014/main" val="10004"/>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Praseodym</a:t>
                      </a:r>
                    </a:p>
                  </a:txBody>
                  <a:tcPr anchor="ctr">
                    <a:solidFill>
                      <a:srgbClr val="F9CB9C"/>
                    </a:solidFill>
                  </a:tcPr>
                </a:tc>
                <a:tc>
                  <a:txBody>
                    <a:bodyPr/>
                    <a:lstStyle/>
                    <a:p>
                      <a:pPr algn="l"/>
                      <a:r>
                        <a:rPr lang="de-DE" sz="1200" dirty="0" err="1">
                          <a:solidFill>
                            <a:srgbClr val="595959"/>
                          </a:solidFill>
                          <a:latin typeface="PT Sans" panose="020B0503020203020204" pitchFamily="34" charset="0"/>
                          <a:ea typeface="PT Sans" panose="020B0503020203020204" pitchFamily="34" charset="0"/>
                        </a:rPr>
                        <a:t>Pr</a:t>
                      </a: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1,94</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05"/>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Gold</a:t>
                      </a:r>
                    </a:p>
                  </a:txBody>
                  <a:tcPr anchor="ctr">
                    <a:solidFill>
                      <a:srgbClr val="FCE5CD"/>
                    </a:solidFill>
                  </a:tcPr>
                </a:tc>
                <a:tc>
                  <a:txBody>
                    <a:bodyPr/>
                    <a:lstStyle/>
                    <a:p>
                      <a:pPr algn="l"/>
                      <a:r>
                        <a:rPr lang="de-DE" sz="1200" dirty="0">
                          <a:solidFill>
                            <a:srgbClr val="595959"/>
                          </a:solidFill>
                          <a:latin typeface="PT Sans" panose="020B0503020203020204" pitchFamily="34" charset="0"/>
                          <a:ea typeface="PT Sans" panose="020B0503020203020204" pitchFamily="34" charset="0"/>
                        </a:rPr>
                        <a:t>Au</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0,74</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70 %</a:t>
                      </a:r>
                    </a:p>
                  </a:txBody>
                  <a:tcPr anchor="ctr">
                    <a:solidFill>
                      <a:srgbClr val="FCE5CD"/>
                    </a:solidFill>
                  </a:tcPr>
                </a:tc>
                <a:tc>
                  <a:txBody>
                    <a:bodyPr/>
                    <a:lstStyle/>
                    <a:p>
                      <a:pPr algn="ct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0,105</a:t>
                      </a:r>
                    </a:p>
                  </a:txBody>
                  <a:tcPr anchor="ctr">
                    <a:solidFill>
                      <a:srgbClr val="FCE5CD"/>
                    </a:solidFill>
                  </a:tcPr>
                </a:tc>
                <a:extLst>
                  <a:ext uri="{0D108BD9-81ED-4DB2-BD59-A6C34878D82A}">
                    <a16:rowId xmlns:a16="http://schemas.microsoft.com/office/drawing/2014/main" val="10006"/>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Dysprosium</a:t>
                      </a:r>
                    </a:p>
                  </a:txBody>
                  <a:tcPr anchor="ctr">
                    <a:solidFill>
                      <a:srgbClr val="F9CB9C"/>
                    </a:solidFill>
                  </a:tcPr>
                </a:tc>
                <a:tc>
                  <a:txBody>
                    <a:bodyPr/>
                    <a:lstStyle/>
                    <a:p>
                      <a:pPr algn="l"/>
                      <a:r>
                        <a:rPr lang="de-DE" sz="1200" dirty="0" err="1">
                          <a:solidFill>
                            <a:srgbClr val="595959"/>
                          </a:solidFill>
                          <a:latin typeface="PT Sans" panose="020B0503020203020204" pitchFamily="34" charset="0"/>
                          <a:ea typeface="PT Sans" panose="020B0503020203020204" pitchFamily="34" charset="0"/>
                        </a:rPr>
                        <a:t>Dy</a:t>
                      </a: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0,43</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07"/>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Indium</a:t>
                      </a:r>
                    </a:p>
                  </a:txBody>
                  <a:tcPr anchor="ctr">
                    <a:solidFill>
                      <a:srgbClr val="FCE5CD"/>
                    </a:solidFill>
                  </a:tcPr>
                </a:tc>
                <a:tc>
                  <a:txBody>
                    <a:bodyPr/>
                    <a:lstStyle/>
                    <a:p>
                      <a:pPr algn="l"/>
                      <a:r>
                        <a:rPr lang="de-DE" sz="1200" dirty="0">
                          <a:solidFill>
                            <a:srgbClr val="595959"/>
                          </a:solidFill>
                          <a:latin typeface="PT Sans" panose="020B0503020203020204" pitchFamily="34" charset="0"/>
                          <a:ea typeface="PT Sans" panose="020B0503020203020204" pitchFamily="34" charset="0"/>
                        </a:rPr>
                        <a:t>In</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0,29</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20 %</a:t>
                      </a:r>
                    </a:p>
                  </a:txBody>
                  <a:tcPr anchor="ctr">
                    <a:solidFill>
                      <a:srgbClr val="FCE5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CE5CD"/>
                    </a:solidFill>
                  </a:tcPr>
                </a:tc>
                <a:extLst>
                  <a:ext uri="{0D108BD9-81ED-4DB2-BD59-A6C34878D82A}">
                    <a16:rowId xmlns:a16="http://schemas.microsoft.com/office/drawing/2014/main" val="10008"/>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Palladium</a:t>
                      </a:r>
                    </a:p>
                  </a:txBody>
                  <a:tcPr anchor="ctr">
                    <a:solidFill>
                      <a:srgbClr val="F9CB9C"/>
                    </a:solidFill>
                  </a:tcPr>
                </a:tc>
                <a:tc>
                  <a:txBody>
                    <a:bodyPr/>
                    <a:lstStyle/>
                    <a:p>
                      <a:pPr algn="l"/>
                      <a:r>
                        <a:rPr lang="de-DE" sz="1200" dirty="0" err="1">
                          <a:solidFill>
                            <a:srgbClr val="595959"/>
                          </a:solidFill>
                          <a:latin typeface="PT Sans" panose="020B0503020203020204" pitchFamily="34" charset="0"/>
                          <a:ea typeface="PT Sans" panose="020B0503020203020204" pitchFamily="34" charset="0"/>
                        </a:rPr>
                        <a:t>Pd</a:t>
                      </a: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0,28</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70 %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5 %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0,040</a:t>
                      </a:r>
                    </a:p>
                  </a:txBody>
                  <a:tcPr anchor="ctr">
                    <a:solidFill>
                      <a:srgbClr val="F9CB9C"/>
                    </a:solidFill>
                  </a:tcPr>
                </a:tc>
                <a:extLst>
                  <a:ext uri="{0D108BD9-81ED-4DB2-BD59-A6C34878D82A}">
                    <a16:rowId xmlns:a16="http://schemas.microsoft.com/office/drawing/2014/main" val="10009"/>
                  </a:ext>
                </a:extLst>
              </a:tr>
              <a:tr h="263883">
                <a:tc>
                  <a:txBody>
                    <a:bodyPr/>
                    <a:lstStyle/>
                    <a:p>
                      <a:pPr algn="l"/>
                      <a:r>
                        <a:rPr lang="de-DE" sz="1200" dirty="0">
                          <a:solidFill>
                            <a:srgbClr val="595959"/>
                          </a:solidFill>
                          <a:latin typeface="PT Sans" panose="020B0503020203020204" pitchFamily="34" charset="0"/>
                          <a:ea typeface="PT Sans" panose="020B0503020203020204" pitchFamily="34" charset="0"/>
                        </a:rPr>
                        <a:t>Platin</a:t>
                      </a:r>
                    </a:p>
                  </a:txBody>
                  <a:tcPr anchor="ctr">
                    <a:solidFill>
                      <a:srgbClr val="FCE5CD"/>
                    </a:solidFill>
                  </a:tcPr>
                </a:tc>
                <a:tc>
                  <a:txBody>
                    <a:bodyPr/>
                    <a:lstStyle/>
                    <a:p>
                      <a:pPr algn="l"/>
                      <a:r>
                        <a:rPr lang="de-DE" sz="1200" dirty="0">
                          <a:solidFill>
                            <a:srgbClr val="595959"/>
                          </a:solidFill>
                          <a:latin typeface="PT Sans" panose="020B0503020203020204" pitchFamily="34" charset="0"/>
                          <a:ea typeface="PT Sans" panose="020B0503020203020204" pitchFamily="34" charset="0"/>
                        </a:rPr>
                        <a:t>Pt</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0,028</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5 %</a:t>
                      </a:r>
                    </a:p>
                  </a:txBody>
                  <a:tcPr anchor="ctr">
                    <a:solidFill>
                      <a:srgbClr val="FCE5CD"/>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CE5CD"/>
                    </a:solidFill>
                  </a:tcPr>
                </a:tc>
                <a:extLst>
                  <a:ext uri="{0D108BD9-81ED-4DB2-BD59-A6C34878D82A}">
                    <a16:rowId xmlns:a16="http://schemas.microsoft.com/office/drawing/2014/main" val="10010"/>
                  </a:ext>
                </a:extLst>
              </a:tr>
              <a:tr h="1132073">
                <a:tc>
                  <a:txBody>
                    <a:bodyPr/>
                    <a:lstStyle/>
                    <a:p>
                      <a:pPr algn="l"/>
                      <a:r>
                        <a:rPr lang="de-DE" sz="1200" dirty="0">
                          <a:solidFill>
                            <a:srgbClr val="595959"/>
                          </a:solidFill>
                          <a:latin typeface="PT Sans" panose="020B0503020203020204" pitchFamily="34" charset="0"/>
                          <a:ea typeface="PT Sans" panose="020B0503020203020204" pitchFamily="34" charset="0"/>
                        </a:rPr>
                        <a:t>Yttrium, Gallium, Gadolinium, Cer, Europium, Lanthan, Terbium</a:t>
                      </a:r>
                    </a:p>
                  </a:txBody>
                  <a:tcPr anchor="ctr">
                    <a:solidFill>
                      <a:srgbClr val="F9CB9C"/>
                    </a:solidFill>
                  </a:tcPr>
                </a:tc>
                <a:tc>
                  <a:txBody>
                    <a:bodyPr/>
                    <a:lstStyle/>
                    <a:p>
                      <a:pPr algn="l"/>
                      <a:r>
                        <a:rPr lang="de-DE" sz="1200" dirty="0">
                          <a:solidFill>
                            <a:srgbClr val="595959"/>
                          </a:solidFill>
                          <a:latin typeface="PT Sans" panose="020B0503020203020204" pitchFamily="34" charset="0"/>
                          <a:ea typeface="PT Sans" panose="020B0503020203020204" pitchFamily="34" charset="0"/>
                        </a:rPr>
                        <a:t>Y, </a:t>
                      </a:r>
                      <a:r>
                        <a:rPr lang="de-DE" sz="1200" dirty="0" err="1">
                          <a:solidFill>
                            <a:srgbClr val="595959"/>
                          </a:solidFill>
                          <a:latin typeface="PT Sans" panose="020B0503020203020204" pitchFamily="34" charset="0"/>
                          <a:ea typeface="PT Sans" panose="020B0503020203020204" pitchFamily="34" charset="0"/>
                        </a:rPr>
                        <a:t>Ga</a:t>
                      </a:r>
                      <a:r>
                        <a:rPr lang="de-DE" sz="1200" dirty="0">
                          <a:solidFill>
                            <a:srgbClr val="595959"/>
                          </a:solidFill>
                          <a:latin typeface="PT Sans" panose="020B0503020203020204" pitchFamily="34" charset="0"/>
                          <a:ea typeface="PT Sans" panose="020B0503020203020204" pitchFamily="34" charset="0"/>
                        </a:rPr>
                        <a:t>, </a:t>
                      </a:r>
                      <a:r>
                        <a:rPr lang="de-DE" sz="1200" dirty="0" err="1">
                          <a:solidFill>
                            <a:srgbClr val="595959"/>
                          </a:solidFill>
                          <a:latin typeface="PT Sans" panose="020B0503020203020204" pitchFamily="34" charset="0"/>
                          <a:ea typeface="PT Sans" panose="020B0503020203020204" pitchFamily="34" charset="0"/>
                        </a:rPr>
                        <a:t>Gd</a:t>
                      </a:r>
                      <a:r>
                        <a:rPr lang="de-DE" sz="1200" dirty="0">
                          <a:solidFill>
                            <a:srgbClr val="595959"/>
                          </a:solidFill>
                          <a:latin typeface="PT Sans" panose="020B0503020203020204" pitchFamily="34" charset="0"/>
                          <a:ea typeface="PT Sans" panose="020B0503020203020204" pitchFamily="34" charset="0"/>
                        </a:rPr>
                        <a:t>, </a:t>
                      </a:r>
                      <a:r>
                        <a:rPr lang="de-DE" sz="1200" dirty="0" err="1">
                          <a:solidFill>
                            <a:srgbClr val="595959"/>
                          </a:solidFill>
                          <a:latin typeface="PT Sans" panose="020B0503020203020204" pitchFamily="34" charset="0"/>
                          <a:ea typeface="PT Sans" panose="020B0503020203020204" pitchFamily="34" charset="0"/>
                        </a:rPr>
                        <a:t>Ce</a:t>
                      </a:r>
                      <a:r>
                        <a:rPr lang="de-DE" sz="1200" dirty="0">
                          <a:solidFill>
                            <a:srgbClr val="595959"/>
                          </a:solidFill>
                          <a:latin typeface="PT Sans" panose="020B0503020203020204" pitchFamily="34" charset="0"/>
                          <a:ea typeface="PT Sans" panose="020B0503020203020204" pitchFamily="34" charset="0"/>
                        </a:rPr>
                        <a:t>, </a:t>
                      </a:r>
                      <a:r>
                        <a:rPr lang="de-DE" sz="1200" dirty="0" err="1">
                          <a:solidFill>
                            <a:srgbClr val="595959"/>
                          </a:solidFill>
                          <a:latin typeface="PT Sans" panose="020B0503020203020204" pitchFamily="34" charset="0"/>
                          <a:ea typeface="PT Sans" panose="020B0503020203020204" pitchFamily="34" charset="0"/>
                        </a:rPr>
                        <a:t>Eu</a:t>
                      </a:r>
                      <a:r>
                        <a:rPr lang="de-DE" sz="1200" dirty="0">
                          <a:solidFill>
                            <a:srgbClr val="595959"/>
                          </a:solidFill>
                          <a:latin typeface="PT Sans" panose="020B0503020203020204" pitchFamily="34" charset="0"/>
                          <a:ea typeface="PT Sans" panose="020B0503020203020204" pitchFamily="34" charset="0"/>
                        </a:rPr>
                        <a:t>, La, Tb</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&lt;0,012</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40 %</a:t>
                      </a: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2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11"/>
                  </a:ext>
                </a:extLst>
              </a:tr>
            </a:tbl>
          </a:graphicData>
        </a:graphic>
      </p:graphicFrame>
      <p:sp>
        <p:nvSpPr>
          <p:cNvPr id="18" name="Abgerundetes Rechteck 17"/>
          <p:cNvSpPr/>
          <p:nvPr/>
        </p:nvSpPr>
        <p:spPr>
          <a:xfrm>
            <a:off x="127000" y="3119603"/>
            <a:ext cx="8468668" cy="334890"/>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9" name="Abgerundetes Rechteck 18"/>
          <p:cNvSpPr/>
          <p:nvPr/>
        </p:nvSpPr>
        <p:spPr>
          <a:xfrm>
            <a:off x="127000" y="3645333"/>
            <a:ext cx="8468668" cy="315630"/>
          </a:xfrm>
          <a:prstGeom prst="roundRect">
            <a:avLst/>
          </a:prstGeom>
          <a:no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2863792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Auswirkungen </a:t>
            </a:r>
            <a:br>
              <a:rPr lang="de-DE" dirty="0"/>
            </a:br>
            <a:r>
              <a:rPr lang="de-DE" dirty="0"/>
              <a:t>Elektroschrottexporte</a:t>
            </a:r>
          </a:p>
        </p:txBody>
      </p:sp>
      <p:sp>
        <p:nvSpPr>
          <p:cNvPr id="20" name="Inhaltsplatzhalter 19"/>
          <p:cNvSpPr>
            <a:spLocks noGrp="1"/>
          </p:cNvSpPr>
          <p:nvPr>
            <p:ph idx="1"/>
          </p:nvPr>
        </p:nvSpPr>
        <p:spPr/>
        <p:txBody>
          <a:bodyPr/>
          <a:lstStyle/>
          <a:p>
            <a:pPr marL="0" indent="0">
              <a:buNone/>
            </a:pPr>
            <a:r>
              <a:rPr lang="de-DE" dirty="0"/>
              <a:t>Wichtig zu erwähnen: </a:t>
            </a:r>
          </a:p>
          <a:p>
            <a:pPr marL="285750" indent="-285750"/>
            <a:r>
              <a:rPr lang="de-DE" dirty="0"/>
              <a:t>trotz Elektroschrottrichtlinie finden Elektroschrottexporte ins außereuropäische Ausland statt</a:t>
            </a:r>
          </a:p>
          <a:p>
            <a:pPr marL="285750" indent="-285750"/>
            <a:r>
              <a:rPr lang="de-DE" dirty="0"/>
              <a:t>2010: 155.000 t – deklariert als Gebrauchtgeräte (UBA 2010)</a:t>
            </a:r>
          </a:p>
          <a:p>
            <a:pPr marL="0" indent="0">
              <a:buNone/>
            </a:pPr>
            <a:r>
              <a:rPr lang="de-DE" dirty="0"/>
              <a:t>Das Problem: </a:t>
            </a:r>
          </a:p>
          <a:p>
            <a:pPr marL="509587" indent="-285750"/>
            <a:r>
              <a:rPr lang="de-DE" dirty="0"/>
              <a:t>Gefährdung der Umwelt</a:t>
            </a:r>
          </a:p>
          <a:p>
            <a:pPr marL="509587" indent="-285750"/>
            <a:r>
              <a:rPr lang="de-DE" dirty="0"/>
              <a:t>der Gesundheit durch </a:t>
            </a:r>
          </a:p>
          <a:p>
            <a:pPr marL="509587" indent="-285750"/>
            <a:r>
              <a:rPr lang="de-DE" dirty="0"/>
              <a:t>unsachgemäße Recyclingverfahren</a:t>
            </a:r>
          </a:p>
          <a:p>
            <a:pPr marL="509587" indent="-285750"/>
            <a:r>
              <a:rPr lang="de-DE" dirty="0"/>
              <a:t>Verlust wertvoller Rohstoffe</a:t>
            </a:r>
          </a:p>
          <a:p>
            <a:endParaRPr lang="de-DE" dirty="0"/>
          </a:p>
        </p:txBody>
      </p:sp>
      <p:sp>
        <p:nvSpPr>
          <p:cNvPr id="4" name="Textplatzhalter 3"/>
          <p:cNvSpPr>
            <a:spLocks noGrp="1"/>
          </p:cNvSpPr>
          <p:nvPr>
            <p:ph type="body" sz="quarter" idx="12"/>
          </p:nvPr>
        </p:nvSpPr>
        <p:spPr/>
        <p:txBody>
          <a:bodyPr/>
          <a:lstStyle/>
          <a:p>
            <a:r>
              <a:rPr lang="de-DE">
                <a:latin typeface="PT Sans" panose="020B0503020203020204"/>
              </a:rPr>
              <a:t>Quelle: © mekcar/Fotolia #</a:t>
            </a:r>
            <a:r>
              <a:rPr lang="de-DE" altLang="de-DE">
                <a:latin typeface="PT Sans" panose="020B0503020203020204"/>
              </a:rPr>
              <a:t>49744419</a:t>
            </a:r>
            <a:endParaRPr lang="de-DE" dirty="0">
              <a:latin typeface="PT Sans" panose="020B0503020203020204"/>
            </a:endParaRP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46</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sp>
        <p:nvSpPr>
          <p:cNvPr id="8" name="Rechteck 7"/>
          <p:cNvSpPr/>
          <p:nvPr/>
        </p:nvSpPr>
        <p:spPr>
          <a:xfrm>
            <a:off x="280377" y="1406085"/>
            <a:ext cx="8315291" cy="646331"/>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a:p>
            <a:pPr marL="285750" indent="-285750">
              <a:buFont typeface="Arial" panose="020B0604020202020204" pitchFamily="34" charset="0"/>
              <a:buChar char="•"/>
            </a:pPr>
            <a:endParaRPr lang="de-DE" dirty="0">
              <a:solidFill>
                <a:srgbClr val="595959"/>
              </a:solidFill>
              <a:latin typeface="PT Sans" panose="020B0503020203020204" pitchFamily="34" charset="0"/>
              <a:ea typeface="PT Sans" panose="020B0503020203020204" pitchFamily="34"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074" y="3064724"/>
            <a:ext cx="3740875" cy="2805657"/>
          </a:xfrm>
          <a:prstGeom prst="rect">
            <a:avLst/>
          </a:prstGeom>
        </p:spPr>
      </p:pic>
    </p:spTree>
    <p:extLst>
      <p:ext uri="{BB962C8B-B14F-4D97-AF65-F5344CB8AC3E}">
        <p14:creationId xmlns:p14="http://schemas.microsoft.com/office/powerpoint/2010/main" val="4007849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Exkurs</a:t>
            </a:r>
            <a:br>
              <a:rPr lang="de-DE" dirty="0"/>
            </a:br>
            <a:r>
              <a:rPr lang="de-DE" dirty="0"/>
              <a:t>Kfz-Katalysatoren</a:t>
            </a:r>
          </a:p>
        </p:txBody>
      </p:sp>
      <p:sp>
        <p:nvSpPr>
          <p:cNvPr id="17" name="Inhaltsplatzhalter 16"/>
          <p:cNvSpPr>
            <a:spLocks noGrp="1"/>
          </p:cNvSpPr>
          <p:nvPr>
            <p:ph idx="1"/>
          </p:nvPr>
        </p:nvSpPr>
        <p:spPr/>
        <p:txBody>
          <a:bodyPr/>
          <a:lstStyle/>
          <a:p>
            <a:r>
              <a:rPr lang="de-DE" dirty="0"/>
              <a:t>Katalysatoren eines Kfz enthalten Platin</a:t>
            </a:r>
          </a:p>
          <a:p>
            <a:pPr lvl="1"/>
            <a:r>
              <a:rPr lang="de-DE" dirty="0"/>
              <a:t>fast 60 % der Autos werden exportiert</a:t>
            </a:r>
          </a:p>
          <a:p>
            <a:r>
              <a:rPr lang="de-DE" dirty="0"/>
              <a:t>Recycling nur in bestimmten Betrieben, wie z.B. </a:t>
            </a:r>
            <a:r>
              <a:rPr lang="de-DE" dirty="0" err="1"/>
              <a:t>Umicore</a:t>
            </a:r>
            <a:endParaRPr lang="de-DE" dirty="0"/>
          </a:p>
          <a:p>
            <a:pPr lvl="1"/>
            <a:r>
              <a:rPr lang="de-DE" dirty="0"/>
              <a:t>&lt; 30% des Platins wird zurückgewonnen</a:t>
            </a:r>
          </a:p>
          <a:p>
            <a:r>
              <a:rPr lang="de-DE" dirty="0"/>
              <a:t>häufige Autowechsel bzw. Neuanschaffungen (z.B. aufgrund psychologischer Obsoleszenz) begünstigen Verlust von Platin</a:t>
            </a:r>
          </a:p>
          <a:p>
            <a:endParaRPr lang="de-DE" dirty="0"/>
          </a:p>
          <a:p>
            <a:endParaRPr lang="de-DE" dirty="0"/>
          </a:p>
        </p:txBody>
      </p:sp>
      <p:sp>
        <p:nvSpPr>
          <p:cNvPr id="19" name="Textplatzhalter 18"/>
          <p:cNvSpPr>
            <a:spLocks noGrp="1"/>
          </p:cNvSpPr>
          <p:nvPr>
            <p:ph type="body" sz="quarter" idx="12"/>
          </p:nvPr>
        </p:nvSpPr>
        <p:spPr>
          <a:xfrm>
            <a:off x="3892548" y="6393862"/>
            <a:ext cx="4007043" cy="365125"/>
          </a:xfrm>
        </p:spPr>
        <p:txBody>
          <a:bodyPr/>
          <a:lstStyle/>
          <a:p>
            <a:r>
              <a:rPr lang="de-DE" dirty="0"/>
              <a:t>Quelle: Eigene Darstellung nach einem Vortragsmanuskript; </a:t>
            </a:r>
          </a:p>
          <a:p>
            <a:r>
              <a:rPr lang="de-DE" dirty="0"/>
              <a:t>Katalysator: Stahlkocher/Wikipedia</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3" name="Foliennummernplatzhalter 12"/>
          <p:cNvSpPr>
            <a:spLocks noGrp="1"/>
          </p:cNvSpPr>
          <p:nvPr>
            <p:ph type="sldNum" sz="quarter" idx="15"/>
          </p:nvPr>
        </p:nvSpPr>
        <p:spPr/>
        <p:txBody>
          <a:bodyPr/>
          <a:lstStyle/>
          <a:p>
            <a:fld id="{62A59293-44F6-42A9-B2EF-FC07B1E05F02}" type="slidenum">
              <a:rPr lang="de-DE" smtClean="0"/>
              <a:pPr/>
              <a:t>47</a:t>
            </a:fld>
            <a:endParaRPr lang="de-DE" dirty="0"/>
          </a:p>
        </p:txBody>
      </p:sp>
      <p:pic>
        <p:nvPicPr>
          <p:cNvPr id="7" name="Grafik 6"/>
          <p:cNvPicPr/>
          <p:nvPr/>
        </p:nvPicPr>
        <p:blipFill>
          <a:blip r:embed="rId3" cstate="print">
            <a:extLst>
              <a:ext uri="{28A0092B-C50C-407E-A947-70E740481C1C}">
                <a14:useLocalDpi xmlns:a14="http://schemas.microsoft.com/office/drawing/2010/main" val="0"/>
              </a:ext>
            </a:extLst>
          </a:blip>
          <a:stretch>
            <a:fillRect/>
          </a:stretch>
        </p:blipFill>
        <p:spPr>
          <a:xfrm>
            <a:off x="1603469" y="3458817"/>
            <a:ext cx="6296123" cy="2956271"/>
          </a:xfrm>
          <a:prstGeom prst="rect">
            <a:avLst/>
          </a:prstGeom>
        </p:spPr>
      </p:pic>
    </p:spTree>
    <p:extLst>
      <p:ext uri="{BB962C8B-B14F-4D97-AF65-F5344CB8AC3E}">
        <p14:creationId xmlns:p14="http://schemas.microsoft.com/office/powerpoint/2010/main" val="2369269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sz="3600"/>
          </a:p>
          <a:p>
            <a:pPr marL="0" indent="0" algn="ctr">
              <a:buNone/>
            </a:pPr>
            <a:r>
              <a:rPr lang="de-DE" sz="3600"/>
              <a:t>Handlungsoption: Strategien gegen Obsoleszenz</a:t>
            </a:r>
          </a:p>
          <a:p>
            <a:pPr marL="0" indent="0" algn="ctr">
              <a:buNone/>
            </a:pPr>
            <a:endParaRPr lang="de-DE" sz="36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48</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021991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Handlungsoption: Strategien</a:t>
            </a:r>
            <a:br>
              <a:rPr lang="de-DE" dirty="0"/>
            </a:br>
            <a:r>
              <a:rPr lang="de-DE" dirty="0"/>
              <a:t>Umweltbundesamt</a:t>
            </a:r>
          </a:p>
        </p:txBody>
      </p:sp>
      <p:sp>
        <p:nvSpPr>
          <p:cNvPr id="14" name="Inhaltsplatzhalter 13"/>
          <p:cNvSpPr>
            <a:spLocks noGrp="1"/>
          </p:cNvSpPr>
          <p:nvPr>
            <p:ph idx="1"/>
          </p:nvPr>
        </p:nvSpPr>
        <p:spPr/>
        <p:txBody>
          <a:bodyPr/>
          <a:lstStyle/>
          <a:p>
            <a:pPr marL="0" indent="0">
              <a:buNone/>
            </a:pPr>
            <a:r>
              <a:rPr lang="de-DE" dirty="0"/>
              <a:t>Strategien gegen die verschiedenen Formen von Obsoleszenz laut Umweltbundesamt (UBA 2016a:283):</a:t>
            </a:r>
          </a:p>
          <a:p>
            <a:endParaRPr lang="de-DE" dirty="0"/>
          </a:p>
          <a:p>
            <a:pPr lvl="1">
              <a:buFont typeface="Wingdings" panose="05000000000000000000" pitchFamily="2" charset="2"/>
              <a:buChar char="§"/>
            </a:pPr>
            <a:r>
              <a:rPr lang="de-DE" dirty="0"/>
              <a:t>Strategien zur Erreichung einer gesicherten Mindestlebensdauer und Verlängerung der Produktlebensdauer.</a:t>
            </a:r>
            <a:br>
              <a:rPr lang="de-DE" dirty="0"/>
            </a:br>
            <a:r>
              <a:rPr lang="de-DE" dirty="0"/>
              <a:t>Adressierte Akteure sind Industrie (Gerätehersteller) und Politik.</a:t>
            </a:r>
          </a:p>
          <a:p>
            <a:endParaRPr lang="de-DE" dirty="0"/>
          </a:p>
          <a:p>
            <a:pPr lvl="1">
              <a:buFont typeface="Wingdings" panose="05000000000000000000" pitchFamily="2" charset="2"/>
              <a:buChar char="§"/>
            </a:pPr>
            <a:r>
              <a:rPr lang="de-DE" dirty="0"/>
              <a:t>Strategien zur Verlängerung der Produktnutzungsdauer.</a:t>
            </a:r>
            <a:br>
              <a:rPr lang="de-DE" dirty="0"/>
            </a:br>
            <a:r>
              <a:rPr lang="de-DE" dirty="0"/>
              <a:t>Adressierte Akteure sind Industrie (Gerätehersteller), Politik und Verbraucher.</a:t>
            </a:r>
          </a:p>
          <a:p>
            <a:pPr marL="0" indent="0">
              <a:buNone/>
            </a:pPr>
            <a:endParaRPr lang="de-DE" dirty="0"/>
          </a:p>
          <a:p>
            <a:endParaRPr lang="de-DE" dirty="0"/>
          </a:p>
        </p:txBody>
      </p:sp>
      <p:sp>
        <p:nvSpPr>
          <p:cNvPr id="15" name="Textplatzhalter 14"/>
          <p:cNvSpPr>
            <a:spLocks noGrp="1"/>
          </p:cNvSpPr>
          <p:nvPr>
            <p:ph type="body" sz="quarter" idx="12"/>
          </p:nvPr>
        </p:nvSpPr>
        <p:spPr/>
        <p:txBody>
          <a:bodyPr/>
          <a:lstStyle/>
          <a:p>
            <a:endParaRPr lang="de-DE"/>
          </a:p>
        </p:txBody>
      </p:sp>
      <p:sp>
        <p:nvSpPr>
          <p:cNvPr id="10" name="Foliennummernplatzhalter 9"/>
          <p:cNvSpPr>
            <a:spLocks noGrp="1"/>
          </p:cNvSpPr>
          <p:nvPr>
            <p:ph type="sldNum" sz="quarter" idx="15"/>
          </p:nvPr>
        </p:nvSpPr>
        <p:spPr>
          <a:xfrm>
            <a:off x="8203474" y="6393862"/>
            <a:ext cx="547010" cy="365125"/>
          </a:xfrm>
        </p:spPr>
        <p:txBody>
          <a:bodyPr/>
          <a:lstStyle/>
          <a:p>
            <a:fld id="{62A59293-44F6-42A9-B2EF-FC07B1E05F02}" type="slidenum">
              <a:rPr lang="de-DE" smtClean="0"/>
              <a:pPr/>
              <a:t>49</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5960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Einordnung in </a:t>
            </a:r>
            <a:r>
              <a:rPr lang="de-DE" dirty="0" err="1"/>
              <a:t>ProgRess</a:t>
            </a:r>
            <a:br>
              <a:rPr lang="de-DE" dirty="0"/>
            </a:br>
            <a:r>
              <a:rPr lang="de-DE" dirty="0"/>
              <a:t>Handlungsfelder </a:t>
            </a:r>
          </a:p>
        </p:txBody>
      </p:sp>
      <p:sp>
        <p:nvSpPr>
          <p:cNvPr id="7" name="Inhaltsplatzhalter 5"/>
          <p:cNvSpPr txBox="1">
            <a:spLocks/>
          </p:cNvSpPr>
          <p:nvPr/>
        </p:nvSpPr>
        <p:spPr bwMode="auto">
          <a:xfrm>
            <a:off x="393700" y="1481083"/>
            <a:ext cx="8356600" cy="4680000"/>
          </a:xfrm>
          <a:prstGeom prst="rect">
            <a:avLst/>
          </a:prstGeom>
          <a:noFill/>
          <a:ln>
            <a:noFill/>
          </a:ln>
          <a:extLst/>
        </p:spPr>
        <p:txBody>
          <a:bodyPr vert="horz" wrap="square" lIns="0" tIns="0" rIns="0" bIns="0" numCol="1" anchor="t" anchorCtr="0" compatLnSpc="1">
            <a:prstTxWarp prst="textNoShape">
              <a:avLst/>
            </a:prstTxWarp>
          </a:bodyPr>
          <a:lstStyle>
            <a:lvl1pPr marL="266700" indent="-266700" algn="l" defTabSz="457200" rtl="0" eaLnBrk="1" fontAlgn="base" hangingPunct="1">
              <a:spcBef>
                <a:spcPct val="20000"/>
              </a:spcBef>
              <a:spcAft>
                <a:spcPct val="0"/>
              </a:spcAft>
              <a:buFont typeface="Wingdings" panose="05000000000000000000" pitchFamily="2" charset="2"/>
              <a:buChar char="§"/>
              <a:defRPr sz="2400" kern="1200">
                <a:solidFill>
                  <a:srgbClr val="595959"/>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2200" kern="1200">
                <a:solidFill>
                  <a:srgbClr val="595959"/>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595959"/>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30213">
              <a:buNone/>
              <a:tabLst>
                <a:tab pos="1789113" algn="l"/>
              </a:tabLst>
            </a:pPr>
            <a:r>
              <a:rPr lang="de-DE" sz="1800" dirty="0"/>
              <a:t>Handlungsfeld 1 - Nachhaltige Rohstoffversorgung sichern</a:t>
            </a:r>
          </a:p>
          <a:p>
            <a:pPr marL="0" indent="0" defTabSz="374650">
              <a:buNone/>
              <a:tabLst>
                <a:tab pos="1789113" algn="l"/>
              </a:tabLst>
            </a:pPr>
            <a:r>
              <a:rPr lang="de-DE" sz="1800" dirty="0"/>
              <a:t>Handlungsfeld 2 - Ressourceneffizienz in der Produktion steigern </a:t>
            </a:r>
          </a:p>
          <a:p>
            <a:pPr marL="0" indent="0" defTabSz="374650">
              <a:buNone/>
              <a:tabLst>
                <a:tab pos="1789113" algn="l"/>
              </a:tabLst>
            </a:pPr>
            <a:r>
              <a:rPr lang="de-DE" sz="1800" b="1" dirty="0"/>
              <a:t>Handlungsfeld 3 - Produkte und Konsum ressourcenschonender 				gestalten </a:t>
            </a:r>
          </a:p>
          <a:p>
            <a:pPr marL="0" indent="0" defTabSz="373063">
              <a:buNone/>
              <a:tabLst>
                <a:tab pos="1789113" algn="l"/>
              </a:tabLst>
            </a:pPr>
            <a:r>
              <a:rPr lang="de-DE" sz="1800" dirty="0"/>
              <a:t>Handlungsfeld 4 - 	Ressourceneffiziente Kreislaufwirtschaft ausbauen </a:t>
            </a:r>
          </a:p>
          <a:p>
            <a:pPr marL="0" indent="0" defTabSz="374650">
              <a:buNone/>
              <a:tabLst>
                <a:tab pos="1789113" algn="l"/>
              </a:tabLst>
            </a:pPr>
            <a:r>
              <a:rPr lang="de-DE" sz="1800" dirty="0"/>
              <a:t>Handlungsfeld 5 - Nachhaltiges Bauen und nachhaltige 								Stadtentwicklung </a:t>
            </a:r>
          </a:p>
          <a:p>
            <a:pPr marL="0" indent="0" defTabSz="374650">
              <a:buNone/>
              <a:tabLst>
                <a:tab pos="1789113" algn="l"/>
              </a:tabLst>
            </a:pPr>
            <a:r>
              <a:rPr lang="de-DE" sz="1800" dirty="0"/>
              <a:t>Handlungsfeld 6 - Ressourceneffiziente Informations- und 							Kommunikationstechnik</a:t>
            </a:r>
          </a:p>
          <a:p>
            <a:pPr marL="0" indent="0" defTabSz="374650">
              <a:buNone/>
              <a:tabLst>
                <a:tab pos="1789113" algn="l"/>
              </a:tabLst>
            </a:pPr>
            <a:r>
              <a:rPr lang="de-DE" sz="1800" dirty="0"/>
              <a:t>Handlungsfeld 7 - Übergreifende Instrumente (u.a. </a:t>
            </a:r>
            <a:r>
              <a:rPr lang="de-DE" sz="1800" dirty="0" err="1"/>
              <a:t>BilRess</a:t>
            </a:r>
            <a:r>
              <a:rPr lang="de-DE" sz="1800" dirty="0"/>
              <a:t> und </a:t>
            </a:r>
            <a:r>
              <a:rPr lang="de-DE" sz="1800" dirty="0" err="1"/>
              <a:t>LehrRess</a:t>
            </a:r>
            <a:r>
              <a:rPr lang="de-DE" sz="1800" dirty="0"/>
              <a:t>)</a:t>
            </a:r>
          </a:p>
          <a:p>
            <a:pPr marL="0" indent="0" defTabSz="344488">
              <a:buNone/>
              <a:tabLst>
                <a:tab pos="1789113" algn="l"/>
              </a:tabLst>
            </a:pPr>
            <a:r>
              <a:rPr lang="de-DE" sz="1800" dirty="0"/>
              <a:t>Handlungsfeld 8 - Synergie zu anderen Politikfeldern erschließen und 			Zielkonflikte abbauen</a:t>
            </a:r>
          </a:p>
          <a:p>
            <a:pPr marL="0" indent="0" defTabSz="374650">
              <a:buNone/>
              <a:tabLst>
                <a:tab pos="1789113" algn="l"/>
              </a:tabLst>
            </a:pPr>
            <a:r>
              <a:rPr lang="de-DE" sz="1800" dirty="0"/>
              <a:t>Handlungsfeld 9 - Ressourceneffizienzpolitik auf kommunaler und 				regionaler Ebene unterstützen </a:t>
            </a:r>
          </a:p>
          <a:p>
            <a:pPr marL="0" indent="0" defTabSz="374650">
              <a:buNone/>
              <a:tabLst>
                <a:tab pos="1789113" algn="l"/>
              </a:tabLst>
            </a:pPr>
            <a:r>
              <a:rPr lang="de-DE" sz="1800" dirty="0"/>
              <a:t>Handlungsfeld 10 - Ressourcenpolitik auf intern. und EU-Ebene stärken</a:t>
            </a:r>
          </a:p>
          <a:p>
            <a:endParaRPr lang="de-DE" sz="1800" dirty="0"/>
          </a:p>
          <a:p>
            <a:pPr marL="0" indent="0">
              <a:buFont typeface="Wingdings" panose="05000000000000000000" pitchFamily="2" charset="2"/>
              <a:buNone/>
            </a:pPr>
            <a:endParaRPr lang="de-DE" sz="1800" dirty="0"/>
          </a:p>
        </p:txBody>
      </p:sp>
      <p:sp>
        <p:nvSpPr>
          <p:cNvPr id="16" name="Foliennummernplatzhalter 15"/>
          <p:cNvSpPr>
            <a:spLocks noGrp="1"/>
          </p:cNvSpPr>
          <p:nvPr>
            <p:ph type="sldNum" sz="quarter" idx="15"/>
          </p:nvPr>
        </p:nvSpPr>
        <p:spPr>
          <a:xfrm>
            <a:off x="8203474" y="6393862"/>
            <a:ext cx="547010" cy="365125"/>
          </a:xfrm>
        </p:spPr>
        <p:txBody>
          <a:bodyPr/>
          <a:lstStyle/>
          <a:p>
            <a:fld id="{62A59293-44F6-42A9-B2EF-FC07B1E05F02}" type="slidenum">
              <a:rPr lang="de-DE" smtClean="0"/>
              <a:pPr/>
              <a:t>5</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950316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Handlungsoption: Strategien</a:t>
            </a:r>
            <a:br>
              <a:rPr lang="de-DE" dirty="0"/>
            </a:br>
            <a:r>
              <a:rPr lang="de-DE" dirty="0"/>
              <a:t>Umweltbundesamt</a:t>
            </a:r>
          </a:p>
        </p:txBody>
      </p:sp>
      <p:sp>
        <p:nvSpPr>
          <p:cNvPr id="4" name="Textplatzhalter 3"/>
          <p:cNvSpPr>
            <a:spLocks noGrp="1"/>
          </p:cNvSpPr>
          <p:nvPr>
            <p:ph type="body" sz="quarter" idx="12"/>
          </p:nvPr>
        </p:nvSpPr>
        <p:spPr/>
        <p:txBody>
          <a:bodyPr/>
          <a:lstStyle/>
          <a:p>
            <a:r>
              <a:rPr lang="de-DE"/>
              <a:t>Quelle: Eigene Darstellung nach UBA 2016a:283</a:t>
            </a:r>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5" name="Foliennummernplatzhalter 14"/>
          <p:cNvSpPr>
            <a:spLocks noGrp="1"/>
          </p:cNvSpPr>
          <p:nvPr>
            <p:ph type="sldNum" sz="quarter" idx="15"/>
          </p:nvPr>
        </p:nvSpPr>
        <p:spPr/>
        <p:txBody>
          <a:bodyPr/>
          <a:lstStyle/>
          <a:p>
            <a:fld id="{62A59293-44F6-42A9-B2EF-FC07B1E05F02}" type="slidenum">
              <a:rPr lang="de-DE" smtClean="0"/>
              <a:pPr/>
              <a:t>50</a:t>
            </a:fld>
            <a:endParaRPr lang="de-DE" dirty="0"/>
          </a:p>
        </p:txBody>
      </p:sp>
      <p:sp>
        <p:nvSpPr>
          <p:cNvPr id="12" name="Rechteck 11"/>
          <p:cNvSpPr/>
          <p:nvPr/>
        </p:nvSpPr>
        <p:spPr>
          <a:xfrm>
            <a:off x="280377" y="1657876"/>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endParaRPr lang="de-DE" dirty="0">
              <a:cs typeface="Geneva"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471046753"/>
              </p:ext>
            </p:extLst>
          </p:nvPr>
        </p:nvGraphicFramePr>
        <p:xfrm>
          <a:off x="396639" y="1468999"/>
          <a:ext cx="8353845" cy="4813256"/>
        </p:xfrm>
        <a:graphic>
          <a:graphicData uri="http://schemas.openxmlformats.org/drawingml/2006/table">
            <a:tbl>
              <a:tblPr firstRow="1" bandRow="1">
                <a:tableStyleId>{93296810-A885-4BE3-A3E7-6D5BEEA58F35}</a:tableStyleId>
              </a:tblPr>
              <a:tblGrid>
                <a:gridCol w="299053">
                  <a:extLst>
                    <a:ext uri="{9D8B030D-6E8A-4147-A177-3AD203B41FA5}">
                      <a16:colId xmlns:a16="http://schemas.microsoft.com/office/drawing/2014/main" val="20000"/>
                    </a:ext>
                  </a:extLst>
                </a:gridCol>
                <a:gridCol w="1553145">
                  <a:extLst>
                    <a:ext uri="{9D8B030D-6E8A-4147-A177-3AD203B41FA5}">
                      <a16:colId xmlns:a16="http://schemas.microsoft.com/office/drawing/2014/main" val="20001"/>
                    </a:ext>
                  </a:extLst>
                </a:gridCol>
                <a:gridCol w="578812">
                  <a:extLst>
                    <a:ext uri="{9D8B030D-6E8A-4147-A177-3AD203B41FA5}">
                      <a16:colId xmlns:a16="http://schemas.microsoft.com/office/drawing/2014/main" val="20002"/>
                    </a:ext>
                  </a:extLst>
                </a:gridCol>
                <a:gridCol w="5922835">
                  <a:extLst>
                    <a:ext uri="{9D8B030D-6E8A-4147-A177-3AD203B41FA5}">
                      <a16:colId xmlns:a16="http://schemas.microsoft.com/office/drawing/2014/main" val="20003"/>
                    </a:ext>
                  </a:extLst>
                </a:gridCol>
              </a:tblGrid>
              <a:tr h="379755">
                <a:tc gridSpan="2">
                  <a:txBody>
                    <a:bodyPr/>
                    <a:lstStyle/>
                    <a:p>
                      <a:pPr algn="ctr"/>
                      <a:r>
                        <a:rPr lang="de-DE" sz="1000" dirty="0">
                          <a:solidFill>
                            <a:schemeClr val="bg1"/>
                          </a:solidFill>
                          <a:latin typeface="PT Sans" panose="020B0503020203020204" pitchFamily="34" charset="0"/>
                          <a:ea typeface="PT Sans" panose="020B0503020203020204" pitchFamily="34" charset="0"/>
                        </a:rPr>
                        <a:t>Themencluster</a:t>
                      </a:r>
                      <a:r>
                        <a:rPr lang="de-DE" sz="1000" baseline="0" dirty="0">
                          <a:solidFill>
                            <a:schemeClr val="bg1"/>
                          </a:solidFill>
                          <a:latin typeface="PT Sans" panose="020B0503020203020204" pitchFamily="34" charset="0"/>
                          <a:ea typeface="PT Sans" panose="020B0503020203020204" pitchFamily="34" charset="0"/>
                        </a:rPr>
                        <a:t> </a:t>
                      </a:r>
                      <a:r>
                        <a:rPr lang="de-DE" sz="1000" baseline="0" dirty="0" err="1">
                          <a:solidFill>
                            <a:schemeClr val="bg1"/>
                          </a:solidFill>
                          <a:latin typeface="PT Sans" panose="020B0503020203020204" pitchFamily="34" charset="0"/>
                          <a:ea typeface="PT Sans" panose="020B0503020203020204" pitchFamily="34" charset="0"/>
                        </a:rPr>
                        <a:t>Obsoleszenzursachen</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gridSpan="2">
                  <a:txBody>
                    <a:bodyPr/>
                    <a:lstStyle/>
                    <a:p>
                      <a:pPr algn="ctr"/>
                      <a:r>
                        <a:rPr lang="de-DE" sz="1000" dirty="0">
                          <a:solidFill>
                            <a:schemeClr val="bg1"/>
                          </a:solidFill>
                          <a:latin typeface="PT Sans" panose="020B0503020203020204" pitchFamily="34" charset="0"/>
                          <a:ea typeface="PT Sans" panose="020B0503020203020204" pitchFamily="34" charset="0"/>
                        </a:rPr>
                        <a:t>Strategien gegen Obsoleszenz</a:t>
                      </a: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extLst>
                  <a:ext uri="{0D108BD9-81ED-4DB2-BD59-A6C34878D82A}">
                    <a16:rowId xmlns:a16="http://schemas.microsoft.com/office/drawing/2014/main" val="10000"/>
                  </a:ext>
                </a:extLst>
              </a:tr>
              <a:tr h="233696">
                <a:tc rowSpan="7">
                  <a:txBody>
                    <a:bodyPr/>
                    <a:lstStyle/>
                    <a:p>
                      <a:pPr algn="r"/>
                      <a:r>
                        <a:rPr lang="de-DE" sz="1000" dirty="0">
                          <a:solidFill>
                            <a:srgbClr val="595959"/>
                          </a:solidFill>
                          <a:latin typeface="PT Sans" panose="020B0503020203020204" pitchFamily="34" charset="0"/>
                          <a:ea typeface="PT Sans" panose="020B0503020203020204" pitchFamily="34" charset="0"/>
                        </a:rPr>
                        <a:t>1</a:t>
                      </a:r>
                    </a:p>
                  </a:txBody>
                  <a:tcPr>
                    <a:solidFill>
                      <a:srgbClr val="F9CB9C"/>
                    </a:solidFill>
                  </a:tcPr>
                </a:tc>
                <a:tc rowSpan="7">
                  <a:txBody>
                    <a:bodyPr/>
                    <a:lstStyle/>
                    <a:p>
                      <a:pPr algn="l"/>
                      <a:r>
                        <a:rPr lang="de-DE" sz="1000" b="1" dirty="0">
                          <a:solidFill>
                            <a:srgbClr val="595959"/>
                          </a:solidFill>
                          <a:latin typeface="PT Sans" panose="020B0503020203020204" pitchFamily="34" charset="0"/>
                          <a:ea typeface="PT Sans" panose="020B0503020203020204" pitchFamily="34" charset="0"/>
                        </a:rPr>
                        <a:t>Mangelnde</a:t>
                      </a:r>
                    </a:p>
                    <a:p>
                      <a:pPr algn="l"/>
                      <a:r>
                        <a:rPr lang="de-DE" sz="1000" b="1" dirty="0">
                          <a:solidFill>
                            <a:srgbClr val="595959"/>
                          </a:solidFill>
                          <a:latin typeface="PT Sans" panose="020B0503020203020204" pitchFamily="34" charset="0"/>
                          <a:ea typeface="PT Sans" panose="020B0503020203020204" pitchFamily="34" charset="0"/>
                        </a:rPr>
                        <a:t>Mechanische und</a:t>
                      </a:r>
                      <a:r>
                        <a:rPr lang="de-DE" sz="1000" b="1" baseline="0" dirty="0">
                          <a:solidFill>
                            <a:srgbClr val="595959"/>
                          </a:solidFill>
                          <a:latin typeface="PT Sans" panose="020B0503020203020204" pitchFamily="34" charset="0"/>
                          <a:ea typeface="PT Sans" panose="020B0503020203020204" pitchFamily="34" charset="0"/>
                        </a:rPr>
                        <a:t> e</a:t>
                      </a:r>
                      <a:r>
                        <a:rPr lang="de-DE" sz="1000" b="1" dirty="0">
                          <a:solidFill>
                            <a:srgbClr val="595959"/>
                          </a:solidFill>
                          <a:latin typeface="PT Sans" panose="020B0503020203020204" pitchFamily="34" charset="0"/>
                          <a:ea typeface="PT Sans" panose="020B0503020203020204" pitchFamily="34" charset="0"/>
                        </a:rPr>
                        <a:t>lektronische</a:t>
                      </a:r>
                    </a:p>
                    <a:p>
                      <a:pPr algn="l"/>
                      <a:r>
                        <a:rPr lang="de-DE" sz="1000" b="1" dirty="0">
                          <a:solidFill>
                            <a:srgbClr val="595959"/>
                          </a:solidFill>
                          <a:latin typeface="PT Sans" panose="020B0503020203020204" pitchFamily="34" charset="0"/>
                          <a:ea typeface="PT Sans" panose="020B0503020203020204" pitchFamily="34" charset="0"/>
                        </a:rPr>
                        <a:t>Robustheit</a:t>
                      </a:r>
                    </a:p>
                  </a:txBody>
                  <a:tcPr>
                    <a:solidFill>
                      <a:srgbClr val="F9CB9C"/>
                    </a:solidFill>
                  </a:tcPr>
                </a:tc>
                <a:tc gridSpan="2">
                  <a:txBody>
                    <a:bodyPr/>
                    <a:lstStyle/>
                    <a:p>
                      <a:pPr algn="l"/>
                      <a:r>
                        <a:rPr lang="de-DE" sz="1000" b="1" kern="1200" dirty="0">
                          <a:solidFill>
                            <a:srgbClr val="595959"/>
                          </a:solidFill>
                          <a:latin typeface="PT Sans" panose="020B0503020203020204" pitchFamily="34" charset="0"/>
                          <a:ea typeface="PT Sans" panose="020B0503020203020204" pitchFamily="34" charset="0"/>
                          <a:cs typeface="+mn-cs"/>
                        </a:rPr>
                        <a:t>Strategie 1: Lebensdaueranforderungen, Standardisierung, Normung</a:t>
                      </a:r>
                    </a:p>
                  </a:txBody>
                  <a:tcPr anchor="ctr">
                    <a:solidFill>
                      <a:srgbClr val="F9CB9C"/>
                    </a:solidFill>
                  </a:tcPr>
                </a:tc>
                <a:tc hMerge="1">
                  <a:txBody>
                    <a:bodyPr/>
                    <a:lstStyle/>
                    <a:p>
                      <a:pPr algn="l"/>
                      <a:endParaRPr lang="de-DE" sz="1000" dirty="0">
                        <a:solidFill>
                          <a:srgbClr val="595959"/>
                        </a:solidFill>
                        <a:latin typeface="PT Sans" panose="020B0503020203020204"/>
                        <a:ea typeface="PT Sans" panose="020B0503020203020204" pitchFamily="34" charset="0"/>
                      </a:endParaRPr>
                    </a:p>
                  </a:txBody>
                  <a:tcPr anchor="ctr">
                    <a:solidFill>
                      <a:srgbClr val="F9CB9C"/>
                    </a:solidFill>
                  </a:tcPr>
                </a:tc>
                <a:extLst>
                  <a:ext uri="{0D108BD9-81ED-4DB2-BD59-A6C34878D82A}">
                    <a16:rowId xmlns:a16="http://schemas.microsoft.com/office/drawing/2014/main" val="10001"/>
                  </a:ext>
                </a:extLst>
              </a:tr>
              <a:tr h="3797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S 1.1</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Unterstützung von freiwilligen Lebensdauertests durch entsprechende Prüfnormen</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und unter kritischen Prüfbedingungen</a:t>
                      </a:r>
                    </a:p>
                  </a:txBody>
                  <a:tcPr anchor="ctr">
                    <a:solidFill>
                      <a:srgbClr val="FCE5CD"/>
                    </a:solidFill>
                  </a:tcPr>
                </a:tc>
                <a:extLst>
                  <a:ext uri="{0D108BD9-81ED-4DB2-BD59-A6C34878D82A}">
                    <a16:rowId xmlns:a16="http://schemas.microsoft.com/office/drawing/2014/main" val="10002"/>
                  </a:ext>
                </a:extLst>
              </a:tr>
              <a:tr h="486388">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1.2</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Verpflichtende Lebensdauertests unter kritischen Prüfbedingungen und Angabe</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Lebensdauer in den technischen Unterlagen und/oder als Teil der Verbraucherinformation</a:t>
                      </a:r>
                    </a:p>
                  </a:txBody>
                  <a:tcPr anchor="ctr">
                    <a:solidFill>
                      <a:srgbClr val="F9CB9C"/>
                    </a:solidFill>
                  </a:tcPr>
                </a:tc>
                <a:extLst>
                  <a:ext uri="{0D108BD9-81ED-4DB2-BD59-A6C34878D82A}">
                    <a16:rowId xmlns:a16="http://schemas.microsoft.com/office/drawing/2014/main" val="10003"/>
                  </a:ext>
                </a:extLst>
              </a:tr>
              <a:tr h="486388">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1.3</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Erarbeitung von Prüfmethoden und -normen zur Überprüfung der Lebensdauerprüfung</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für Bauteile und Geräte</a:t>
                      </a:r>
                    </a:p>
                  </a:txBody>
                  <a:tcPr anchor="ctr">
                    <a:solidFill>
                      <a:srgbClr val="FCE5CD"/>
                    </a:solidFill>
                  </a:tcPr>
                </a:tc>
                <a:extLst>
                  <a:ext uri="{0D108BD9-81ED-4DB2-BD59-A6C34878D82A}">
                    <a16:rowId xmlns:a16="http://schemas.microsoft.com/office/drawing/2014/main" val="10004"/>
                  </a:ext>
                </a:extLst>
              </a:tr>
              <a:tr h="3797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1.4</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Untersuchung des Einflusses der realen Nutzungsbedingungen auf die Lebensdauer</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und Etablierung einer Norm mit kritischen Prüfbedingungen</a:t>
                      </a:r>
                    </a:p>
                  </a:txBody>
                  <a:tcPr anchor="ctr">
                    <a:solidFill>
                      <a:srgbClr val="F9CB9C"/>
                    </a:solidFill>
                  </a:tcPr>
                </a:tc>
                <a:extLst>
                  <a:ext uri="{0D108BD9-81ED-4DB2-BD59-A6C34878D82A}">
                    <a16:rowId xmlns:a16="http://schemas.microsoft.com/office/drawing/2014/main" val="10005"/>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S 1.5</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Design für Langlebigkeit</a:t>
                      </a:r>
                    </a:p>
                  </a:txBody>
                  <a:tcPr anchor="ctr">
                    <a:solidFill>
                      <a:srgbClr val="FCE5CD"/>
                    </a:solidFill>
                  </a:tcPr>
                </a:tc>
                <a:extLst>
                  <a:ext uri="{0D108BD9-81ED-4DB2-BD59-A6C34878D82A}">
                    <a16:rowId xmlns:a16="http://schemas.microsoft.com/office/drawing/2014/main" val="10006"/>
                  </a:ext>
                </a:extLst>
              </a:tr>
              <a:tr h="379755">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1.6</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Vermehrte Tests der Lebensdauer durch unabhängige Testinstitute, wie die</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Stiftung Warentest</a:t>
                      </a:r>
                    </a:p>
                  </a:txBody>
                  <a:tcPr anchor="ctr">
                    <a:solidFill>
                      <a:srgbClr val="F9CB9C"/>
                    </a:solidFill>
                  </a:tcPr>
                </a:tc>
                <a:extLst>
                  <a:ext uri="{0D108BD9-81ED-4DB2-BD59-A6C34878D82A}">
                    <a16:rowId xmlns:a16="http://schemas.microsoft.com/office/drawing/2014/main" val="10007"/>
                  </a:ext>
                </a:extLst>
              </a:tr>
              <a:tr h="233696">
                <a:tc rowSpan="6">
                  <a:txBody>
                    <a:bodyPr/>
                    <a:lstStyle/>
                    <a:p>
                      <a:pPr algn="r"/>
                      <a:r>
                        <a:rPr lang="de-DE" sz="1000" dirty="0">
                          <a:solidFill>
                            <a:srgbClr val="595959"/>
                          </a:solidFill>
                          <a:latin typeface="PT Sans" panose="020B0503020203020204" pitchFamily="34" charset="0"/>
                          <a:ea typeface="PT Sans" panose="020B0503020203020204" pitchFamily="34" charset="0"/>
                        </a:rPr>
                        <a:t>2</a:t>
                      </a:r>
                    </a:p>
                  </a:txBody>
                  <a:tcPr>
                    <a:solidFill>
                      <a:srgbClr val="F9CB9C"/>
                    </a:solidFill>
                  </a:tcPr>
                </a:tc>
                <a:tc rowSpan="6">
                  <a:txBody>
                    <a:bodyPr/>
                    <a:lstStyle/>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Software-</a:t>
                      </a:r>
                    </a:p>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bedingte</a:t>
                      </a:r>
                    </a:p>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Gründe</a:t>
                      </a:r>
                    </a:p>
                  </a:txBody>
                  <a:tcPr>
                    <a:solidFill>
                      <a:srgbClr val="F9CB9C"/>
                    </a:solidFill>
                  </a:tcPr>
                </a:tc>
                <a:tc gridSpan="2">
                  <a:txBody>
                    <a:bodyPr/>
                    <a:lstStyle/>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Strategie 2: Mindestanforderungen an die Software</a:t>
                      </a:r>
                    </a:p>
                  </a:txBody>
                  <a:tcPr anchor="ctr">
                    <a:solidFill>
                      <a:srgbClr val="F9CB9C"/>
                    </a:solidFill>
                  </a:tcPr>
                </a:tc>
                <a:tc hMerge="1">
                  <a:txBody>
                    <a:bodyPr/>
                    <a:lstStyle/>
                    <a:p>
                      <a:pPr algn="l"/>
                      <a:endParaRPr lang="de-DE" sz="1000" dirty="0">
                        <a:solidFill>
                          <a:srgbClr val="595959"/>
                        </a:solidFill>
                        <a:latin typeface="PT Sans" panose="020B0503020203020204"/>
                        <a:ea typeface="PT Sans" panose="020B0503020203020204" pitchFamily="34" charset="0"/>
                      </a:endParaRPr>
                    </a:p>
                  </a:txBody>
                  <a:tcPr anchor="ctr">
                    <a:solidFill>
                      <a:srgbClr val="FCE5CD"/>
                    </a:solidFill>
                  </a:tcPr>
                </a:tc>
                <a:extLst>
                  <a:ext uri="{0D108BD9-81ED-4DB2-BD59-A6C34878D82A}">
                    <a16:rowId xmlns:a16="http://schemas.microsoft.com/office/drawing/2014/main" val="10008"/>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2.1</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Entwicklung von innovativen und modularen Software-Lösungen</a:t>
                      </a:r>
                    </a:p>
                  </a:txBody>
                  <a:tcPr anchor="ctr">
                    <a:solidFill>
                      <a:srgbClr val="FCE5CD"/>
                    </a:solidFill>
                  </a:tcPr>
                </a:tc>
                <a:extLst>
                  <a:ext uri="{0D108BD9-81ED-4DB2-BD59-A6C34878D82A}">
                    <a16:rowId xmlns:a16="http://schemas.microsoft.com/office/drawing/2014/main" val="10009"/>
                  </a:ext>
                </a:extLst>
              </a:tr>
              <a:tr h="379755">
                <a:tc vMerge="1">
                  <a:txBody>
                    <a:bodyPr/>
                    <a:lstStyle/>
                    <a:p>
                      <a:endParaRPr lang="de-DE"/>
                    </a:p>
                  </a:txBody>
                  <a:tcPr/>
                </a:tc>
                <a:tc vMerge="1">
                  <a:txBody>
                    <a:bodyPr/>
                    <a:lstStyle/>
                    <a:p>
                      <a:endParaRPr lang="de-DE"/>
                    </a:p>
                  </a:txBody>
                  <a:tcPr/>
                </a:tc>
                <a:tc>
                  <a:txBody>
                    <a:bodyPr/>
                    <a:lstStyle/>
                    <a:p>
                      <a:pPr algn="r"/>
                      <a:r>
                        <a:rPr lang="de-DE" sz="1000" dirty="0">
                          <a:solidFill>
                            <a:srgbClr val="595959"/>
                          </a:solidFill>
                          <a:latin typeface="PT Sans" panose="020B0503020203020204" pitchFamily="34" charset="0"/>
                          <a:ea typeface="PT Sans" panose="020B0503020203020204" pitchFamily="34" charset="0"/>
                        </a:rPr>
                        <a:t>S 2.2</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Grundlegende Software-Treiber müssen eine ausreichend lange Zeit vorgehalten</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bzw. aktualisiert werden</a:t>
                      </a:r>
                    </a:p>
                  </a:txBody>
                  <a:tcPr anchor="ctr">
                    <a:solidFill>
                      <a:srgbClr val="F9CB9C"/>
                    </a:solidFill>
                  </a:tcPr>
                </a:tc>
                <a:extLst>
                  <a:ext uri="{0D108BD9-81ED-4DB2-BD59-A6C34878D82A}">
                    <a16:rowId xmlns:a16="http://schemas.microsoft.com/office/drawing/2014/main" val="10010"/>
                  </a:ext>
                </a:extLst>
              </a:tr>
              <a:tr h="379755">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2.3</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Förderung von freien Soft- und Hardware-Initiativen sowie Schaffung von Rechtssicherheit zu deren Verwendung und Vermarktung</a:t>
                      </a:r>
                    </a:p>
                  </a:txBody>
                  <a:tcPr anchor="ctr">
                    <a:solidFill>
                      <a:srgbClr val="FCE5CD"/>
                    </a:solidFill>
                  </a:tcPr>
                </a:tc>
                <a:extLst>
                  <a:ext uri="{0D108BD9-81ED-4DB2-BD59-A6C34878D82A}">
                    <a16:rowId xmlns:a16="http://schemas.microsoft.com/office/drawing/2014/main" val="10011"/>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2.4</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Verpflichtende Hardware und Software Updates sowie volle Funktionstests</a:t>
                      </a:r>
                    </a:p>
                  </a:txBody>
                  <a:tcPr anchor="ctr">
                    <a:solidFill>
                      <a:srgbClr val="F9CB9C"/>
                    </a:solidFill>
                  </a:tcPr>
                </a:tc>
                <a:extLst>
                  <a:ext uri="{0D108BD9-81ED-4DB2-BD59-A6C34878D82A}">
                    <a16:rowId xmlns:a16="http://schemas.microsoft.com/office/drawing/2014/main" val="10012"/>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kern="1200" dirty="0">
                          <a:solidFill>
                            <a:srgbClr val="595959"/>
                          </a:solidFill>
                          <a:latin typeface="PT Sans" panose="020B0503020203020204" pitchFamily="34" charset="0"/>
                          <a:ea typeface="PT Sans" panose="020B0503020203020204" pitchFamily="34" charset="0"/>
                          <a:cs typeface="+mn-cs"/>
                        </a:rPr>
                        <a:t>S 2.5</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Standardisierung, Fehlerdiagnosefunktion und neue Softwarelösungen</a:t>
                      </a:r>
                    </a:p>
                  </a:txBody>
                  <a:tcPr anchor="ctr">
                    <a:solidFill>
                      <a:srgbClr val="FCE5CD"/>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73850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Handlungsoption: Strategien</a:t>
            </a:r>
            <a:br>
              <a:rPr lang="de-DE" dirty="0"/>
            </a:br>
            <a:r>
              <a:rPr lang="de-DE" dirty="0"/>
              <a:t>Umweltbundesamt</a:t>
            </a:r>
            <a:br>
              <a:rPr lang="de-DE" dirty="0"/>
            </a:br>
            <a:endParaRPr lang="de-DE" dirty="0"/>
          </a:p>
        </p:txBody>
      </p:sp>
      <p:sp>
        <p:nvSpPr>
          <p:cNvPr id="4" name="Textplatzhalter 3"/>
          <p:cNvSpPr>
            <a:spLocks noGrp="1"/>
          </p:cNvSpPr>
          <p:nvPr>
            <p:ph type="body" sz="quarter" idx="12"/>
          </p:nvPr>
        </p:nvSpPr>
        <p:spPr/>
        <p:txBody>
          <a:bodyPr/>
          <a:lstStyle/>
          <a:p>
            <a:r>
              <a:rPr lang="de-DE"/>
              <a:t>Quelle: Eigene Darstellung nach UBA 2016a:283</a:t>
            </a:r>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51</a:t>
            </a:fld>
            <a:endParaRPr lang="de-DE" dirty="0"/>
          </a:p>
        </p:txBody>
      </p:sp>
      <p:sp>
        <p:nvSpPr>
          <p:cNvPr id="12" name="Rechteck 11"/>
          <p:cNvSpPr/>
          <p:nvPr/>
        </p:nvSpPr>
        <p:spPr>
          <a:xfrm>
            <a:off x="280377" y="1657876"/>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endParaRPr lang="de-DE" dirty="0">
              <a:cs typeface="Geneva"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2742922039"/>
              </p:ext>
            </p:extLst>
          </p:nvPr>
        </p:nvGraphicFramePr>
        <p:xfrm>
          <a:off x="391810" y="1475382"/>
          <a:ext cx="8360380" cy="4603897"/>
        </p:xfrm>
        <a:graphic>
          <a:graphicData uri="http://schemas.openxmlformats.org/drawingml/2006/table">
            <a:tbl>
              <a:tblPr firstRow="1" bandRow="1">
                <a:tableStyleId>{93296810-A885-4BE3-A3E7-6D5BEEA58F35}</a:tableStyleId>
              </a:tblPr>
              <a:tblGrid>
                <a:gridCol w="297111">
                  <a:extLst>
                    <a:ext uri="{9D8B030D-6E8A-4147-A177-3AD203B41FA5}">
                      <a16:colId xmlns:a16="http://schemas.microsoft.com/office/drawing/2014/main" val="20000"/>
                    </a:ext>
                  </a:extLst>
                </a:gridCol>
                <a:gridCol w="1543059">
                  <a:extLst>
                    <a:ext uri="{9D8B030D-6E8A-4147-A177-3AD203B41FA5}">
                      <a16:colId xmlns:a16="http://schemas.microsoft.com/office/drawing/2014/main" val="20001"/>
                    </a:ext>
                  </a:extLst>
                </a:gridCol>
                <a:gridCol w="575053">
                  <a:extLst>
                    <a:ext uri="{9D8B030D-6E8A-4147-A177-3AD203B41FA5}">
                      <a16:colId xmlns:a16="http://schemas.microsoft.com/office/drawing/2014/main" val="20002"/>
                    </a:ext>
                  </a:extLst>
                </a:gridCol>
                <a:gridCol w="5945157">
                  <a:extLst>
                    <a:ext uri="{9D8B030D-6E8A-4147-A177-3AD203B41FA5}">
                      <a16:colId xmlns:a16="http://schemas.microsoft.com/office/drawing/2014/main" val="20003"/>
                    </a:ext>
                  </a:extLst>
                </a:gridCol>
              </a:tblGrid>
              <a:tr h="392607">
                <a:tc gridSpan="2">
                  <a:txBody>
                    <a:bodyPr/>
                    <a:lstStyle/>
                    <a:p>
                      <a:pPr algn="ctr"/>
                      <a:r>
                        <a:rPr lang="de-DE" sz="1000" dirty="0">
                          <a:solidFill>
                            <a:schemeClr val="bg1"/>
                          </a:solidFill>
                          <a:latin typeface="PT Sans" panose="020B0503020203020204" pitchFamily="34" charset="0"/>
                          <a:ea typeface="PT Sans" panose="020B0503020203020204" pitchFamily="34" charset="0"/>
                        </a:rPr>
                        <a:t>Themencluster</a:t>
                      </a:r>
                      <a:r>
                        <a:rPr lang="de-DE" sz="1000" baseline="0" dirty="0">
                          <a:solidFill>
                            <a:schemeClr val="bg1"/>
                          </a:solidFill>
                          <a:latin typeface="PT Sans" panose="020B0503020203020204" pitchFamily="34" charset="0"/>
                          <a:ea typeface="PT Sans" panose="020B0503020203020204" pitchFamily="34" charset="0"/>
                        </a:rPr>
                        <a:t> </a:t>
                      </a:r>
                      <a:r>
                        <a:rPr lang="de-DE" sz="1000" baseline="0" dirty="0" err="1">
                          <a:solidFill>
                            <a:schemeClr val="bg1"/>
                          </a:solidFill>
                          <a:latin typeface="PT Sans" panose="020B0503020203020204" pitchFamily="34" charset="0"/>
                          <a:ea typeface="PT Sans" panose="020B0503020203020204" pitchFamily="34" charset="0"/>
                        </a:rPr>
                        <a:t>Obsoleszenzursachen</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gridSpan="2">
                  <a:txBody>
                    <a:bodyPr/>
                    <a:lstStyle/>
                    <a:p>
                      <a:pPr algn="ctr"/>
                      <a:r>
                        <a:rPr lang="de-DE" sz="1000" dirty="0">
                          <a:solidFill>
                            <a:schemeClr val="bg1"/>
                          </a:solidFill>
                          <a:latin typeface="PT Sans" panose="020B0503020203020204" pitchFamily="34" charset="0"/>
                          <a:ea typeface="PT Sans" panose="020B0503020203020204" pitchFamily="34" charset="0"/>
                        </a:rPr>
                        <a:t>Strategien gegen Obsoleszenz</a:t>
                      </a: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extLst>
                  <a:ext uri="{0D108BD9-81ED-4DB2-BD59-A6C34878D82A}">
                    <a16:rowId xmlns:a16="http://schemas.microsoft.com/office/drawing/2014/main" val="10000"/>
                  </a:ext>
                </a:extLst>
              </a:tr>
              <a:tr h="258855">
                <a:tc rowSpan="9">
                  <a:txBody>
                    <a:bodyPr/>
                    <a:lstStyle/>
                    <a:p>
                      <a:pPr algn="r"/>
                      <a:r>
                        <a:rPr lang="de-DE" sz="1000" dirty="0">
                          <a:solidFill>
                            <a:srgbClr val="595959"/>
                          </a:solidFill>
                          <a:latin typeface="PT Sans" panose="020B0503020203020204" pitchFamily="34" charset="0"/>
                          <a:ea typeface="PT Sans" panose="020B0503020203020204" pitchFamily="34" charset="0"/>
                        </a:rPr>
                        <a:t>3</a:t>
                      </a:r>
                    </a:p>
                  </a:txBody>
                  <a:tcPr>
                    <a:solidFill>
                      <a:srgbClr val="F9CB9C"/>
                    </a:solidFill>
                  </a:tcPr>
                </a:tc>
                <a:tc row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Hohe Kosten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der Reparatur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im Kontext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der Preise für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Neuprodukte</a:t>
                      </a:r>
                    </a:p>
                  </a:txBody>
                  <a:tcPr>
                    <a:solidFill>
                      <a:srgbClr val="F9CB9C"/>
                    </a:solidFill>
                  </a:tcPr>
                </a:tc>
                <a:tc gridSpan="2">
                  <a:txBody>
                    <a:bodyPr/>
                    <a:lstStyle/>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Strategie 3: Reparaturfähigkeit</a:t>
                      </a:r>
                    </a:p>
                  </a:txBody>
                  <a:tcPr anchor="ctr">
                    <a:solidFill>
                      <a:srgbClr val="F9CB9C"/>
                    </a:solidFill>
                  </a:tcPr>
                </a:tc>
                <a:tc hMerge="1">
                  <a:txBody>
                    <a:bodyPr/>
                    <a:lstStyle/>
                    <a:p>
                      <a:pPr algn="l"/>
                      <a:endParaRPr lang="de-DE" sz="1200" b="1" i="0" u="none" strike="noStrike" kern="1200" baseline="0" dirty="0">
                        <a:solidFill>
                          <a:schemeClr val="dk1"/>
                        </a:solidFill>
                        <a:latin typeface="PT Sans" panose="020B0503020203020204"/>
                        <a:ea typeface="+mn-ea"/>
                        <a:cs typeface="+mn-cs"/>
                      </a:endParaRPr>
                    </a:p>
                  </a:txBody>
                  <a:tcPr anchor="ctr">
                    <a:solidFill>
                      <a:srgbClr val="F9CB9C"/>
                    </a:solidFill>
                  </a:tcPr>
                </a:tc>
                <a:extLst>
                  <a:ext uri="{0D108BD9-81ED-4DB2-BD59-A6C34878D82A}">
                    <a16:rowId xmlns:a16="http://schemas.microsoft.com/office/drawing/2014/main" val="10001"/>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3.1</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Verbesserte Rahmenbedingungen für unabhängige und freie Reparaturbetriebe,</a:t>
                      </a:r>
                    </a:p>
                    <a:p>
                      <a:pPr algn="l"/>
                      <a:r>
                        <a:rPr lang="de-DE" sz="1000" dirty="0">
                          <a:solidFill>
                            <a:srgbClr val="595959"/>
                          </a:solidFill>
                          <a:latin typeface="PT Sans" panose="020B0503020203020204" pitchFamily="34" charset="0"/>
                          <a:ea typeface="PT Sans" panose="020B0503020203020204" pitchFamily="34" charset="0"/>
                        </a:rPr>
                        <a:t>einschließlich transparente Reparaturinformationen</a:t>
                      </a:r>
                    </a:p>
                  </a:txBody>
                  <a:tcPr anchor="ctr">
                    <a:solidFill>
                      <a:srgbClr val="FCE5CD"/>
                    </a:solidFill>
                  </a:tcPr>
                </a:tc>
                <a:extLst>
                  <a:ext uri="{0D108BD9-81ED-4DB2-BD59-A6C34878D82A}">
                    <a16:rowId xmlns:a16="http://schemas.microsoft.com/office/drawing/2014/main" val="10002"/>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3.2</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Pflichtvorgaben zur Vorhaltung von Ersatzteilen, einschließlich transparente</a:t>
                      </a:r>
                    </a:p>
                    <a:p>
                      <a:pPr algn="l"/>
                      <a:r>
                        <a:rPr lang="de-DE" sz="1000" dirty="0">
                          <a:solidFill>
                            <a:srgbClr val="595959"/>
                          </a:solidFill>
                          <a:latin typeface="PT Sans" panose="020B0503020203020204" pitchFamily="34" charset="0"/>
                          <a:ea typeface="PT Sans" panose="020B0503020203020204" pitchFamily="34" charset="0"/>
                        </a:rPr>
                        <a:t>Informationen bezüglich der zu erwartenden Kosten für Ersatzteile</a:t>
                      </a:r>
                    </a:p>
                  </a:txBody>
                  <a:tcPr anchor="ctr">
                    <a:solidFill>
                      <a:srgbClr val="F9CB9C"/>
                    </a:solidFill>
                  </a:tcPr>
                </a:tc>
                <a:extLst>
                  <a:ext uri="{0D108BD9-81ED-4DB2-BD59-A6C34878D82A}">
                    <a16:rowId xmlns:a16="http://schemas.microsoft.com/office/drawing/2014/main" val="10003"/>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3.3</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Akkus und sonstige Verschleißteile müssen leicht auswechselbar oder reparierbar</a:t>
                      </a:r>
                    </a:p>
                    <a:p>
                      <a:pPr algn="l"/>
                      <a:r>
                        <a:rPr lang="de-DE" sz="1000" dirty="0">
                          <a:solidFill>
                            <a:srgbClr val="595959"/>
                          </a:solidFill>
                          <a:latin typeface="PT Sans" panose="020B0503020203020204" pitchFamily="34" charset="0"/>
                          <a:ea typeface="PT Sans" panose="020B0503020203020204" pitchFamily="34" charset="0"/>
                        </a:rPr>
                        <a:t>Sein</a:t>
                      </a:r>
                    </a:p>
                  </a:txBody>
                  <a:tcPr anchor="ctr">
                    <a:solidFill>
                      <a:srgbClr val="FCE5CD"/>
                    </a:solidFill>
                  </a:tcPr>
                </a:tc>
                <a:extLst>
                  <a:ext uri="{0D108BD9-81ED-4DB2-BD59-A6C34878D82A}">
                    <a16:rowId xmlns:a16="http://schemas.microsoft.com/office/drawing/2014/main" val="10004"/>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3.4</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Veränderung der Kostenkalkulation für Reparaturen</a:t>
                      </a:r>
                    </a:p>
                  </a:txBody>
                  <a:tcPr anchor="ctr">
                    <a:solidFill>
                      <a:srgbClr val="F9CB9C"/>
                    </a:solidFill>
                  </a:tcPr>
                </a:tc>
                <a:extLst>
                  <a:ext uri="{0D108BD9-81ED-4DB2-BD59-A6C34878D82A}">
                    <a16:rowId xmlns:a16="http://schemas.microsoft.com/office/drawing/2014/main" val="10005"/>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Strategie 4: Servicemodelle der Hersteller für eine Lebens- und Nutzungsdauerverlängerung</a:t>
                      </a:r>
                    </a:p>
                  </a:txBody>
                  <a:tcPr anchor="ctr">
                    <a:solidFill>
                      <a:srgbClr val="F9CB9C"/>
                    </a:solidFill>
                  </a:tcPr>
                </a:tc>
                <a:tc hMerge="1">
                  <a:txBody>
                    <a:bodyPr/>
                    <a:lstStyle/>
                    <a:p>
                      <a:pPr marL="0" algn="l" defTabSz="457200" rtl="0" eaLnBrk="1" latinLnBrk="0" hangingPunct="1"/>
                      <a:endParaRPr lang="de-DE" sz="1200" b="1" i="0" u="none" strike="noStrike" kern="1200" baseline="0" dirty="0">
                        <a:solidFill>
                          <a:schemeClr val="dk1"/>
                        </a:solidFill>
                        <a:latin typeface="PT Sans" panose="020B0503020203020204"/>
                        <a:ea typeface="+mn-ea"/>
                        <a:cs typeface="+mn-cs"/>
                      </a:endParaRPr>
                    </a:p>
                  </a:txBody>
                  <a:tcPr anchor="ctr">
                    <a:solidFill>
                      <a:srgbClr val="F9CB9C"/>
                    </a:solidFill>
                  </a:tcPr>
                </a:tc>
                <a:extLst>
                  <a:ext uri="{0D108BD9-81ED-4DB2-BD59-A6C34878D82A}">
                    <a16:rowId xmlns:a16="http://schemas.microsoft.com/office/drawing/2014/main" val="10006"/>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4.1</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Leasing-Modelle (als eigentumsersetzende Nutzungsstrategie)</a:t>
                      </a:r>
                    </a:p>
                  </a:txBody>
                  <a:tcPr anchor="ctr">
                    <a:solidFill>
                      <a:srgbClr val="FCE5CD"/>
                    </a:solidFill>
                  </a:tcPr>
                </a:tc>
                <a:extLst>
                  <a:ext uri="{0D108BD9-81ED-4DB2-BD59-A6C34878D82A}">
                    <a16:rowId xmlns:a16="http://schemas.microsoft.com/office/drawing/2014/main" val="10007"/>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4.2</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Rückkaufvereinbarung</a:t>
                      </a:r>
                    </a:p>
                  </a:txBody>
                  <a:tcPr anchor="ctr">
                    <a:solidFill>
                      <a:srgbClr val="F9CB9C"/>
                    </a:solidFill>
                  </a:tcPr>
                </a:tc>
                <a:extLst>
                  <a:ext uri="{0D108BD9-81ED-4DB2-BD59-A6C34878D82A}">
                    <a16:rowId xmlns:a16="http://schemas.microsoft.com/office/drawing/2014/main" val="10008"/>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4.3</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Nachsorgebehandlung als Dienstleistung</a:t>
                      </a:r>
                    </a:p>
                  </a:txBody>
                  <a:tcPr anchor="ctr">
                    <a:solidFill>
                      <a:srgbClr val="FCE5CD"/>
                    </a:solidFill>
                  </a:tcPr>
                </a:tc>
                <a:extLst>
                  <a:ext uri="{0D108BD9-81ED-4DB2-BD59-A6C34878D82A}">
                    <a16:rowId xmlns:a16="http://schemas.microsoft.com/office/drawing/2014/main" val="10009"/>
                  </a:ext>
                </a:extLst>
              </a:tr>
              <a:tr h="385184">
                <a:tc rowSpan="3">
                  <a:txBody>
                    <a:bodyPr/>
                    <a:lstStyle/>
                    <a:p>
                      <a:pPr algn="r"/>
                      <a:r>
                        <a:rPr lang="de-DE" sz="1000" dirty="0">
                          <a:solidFill>
                            <a:srgbClr val="595959"/>
                          </a:solidFill>
                          <a:latin typeface="PT Sans" panose="020B0503020203020204" pitchFamily="34" charset="0"/>
                          <a:ea typeface="PT Sans" panose="020B0503020203020204" pitchFamily="34" charset="0"/>
                        </a:rPr>
                        <a:t>4</a:t>
                      </a:r>
                    </a:p>
                  </a:txBody>
                  <a:tcPr>
                    <a:solidFill>
                      <a:srgbClr val="F9CB9C"/>
                    </a:solidFill>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Übergreifend:</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Kürzere Nutzungs-</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Dauer durch</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Verbraucher/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Innen</a:t>
                      </a:r>
                      <a:endParaRPr lang="de-DE" sz="1000" dirty="0"/>
                    </a:p>
                  </a:txBody>
                  <a:tcPr>
                    <a:solidFill>
                      <a:srgbClr val="F9CB9C"/>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Strategie 5: Informationspflichten, Verbraucherinformation</a:t>
                      </a:r>
                    </a:p>
                  </a:txBody>
                  <a:tcPr anchor="ctr">
                    <a:solidFill>
                      <a:srgbClr val="F9CB9C"/>
                    </a:solidFill>
                  </a:tcPr>
                </a:tc>
                <a:tc hMerge="1">
                  <a:txBody>
                    <a:bodyPr/>
                    <a:lstStyle/>
                    <a:p>
                      <a:pPr algn="l"/>
                      <a:endParaRPr lang="de-DE" sz="1200" b="1" i="0" u="none" strike="noStrike" kern="1200" baseline="0" dirty="0">
                        <a:solidFill>
                          <a:schemeClr val="dk1"/>
                        </a:solidFill>
                        <a:latin typeface="PT Sans" panose="020B0503020203020204"/>
                        <a:ea typeface="+mn-ea"/>
                        <a:cs typeface="+mn-cs"/>
                      </a:endParaRPr>
                    </a:p>
                  </a:txBody>
                  <a:tcPr anchor="ctr">
                    <a:solidFill>
                      <a:srgbClr val="F9CB9C"/>
                    </a:solidFill>
                  </a:tcPr>
                </a:tc>
                <a:extLst>
                  <a:ext uri="{0D108BD9-81ED-4DB2-BD59-A6C34878D82A}">
                    <a16:rowId xmlns:a16="http://schemas.microsoft.com/office/drawing/2014/main" val="10010"/>
                  </a:ext>
                </a:extLst>
              </a:tr>
              <a:tr h="344693">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5.1</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Eindeutige Deklaration von Sollbruchstellen,</a:t>
                      </a:r>
                      <a:r>
                        <a:rPr lang="de-DE" sz="1000" baseline="0" dirty="0">
                          <a:solidFill>
                            <a:srgbClr val="595959"/>
                          </a:solidFill>
                          <a:latin typeface="PT Sans" panose="020B0503020203020204" pitchFamily="34" charset="0"/>
                          <a:ea typeface="PT Sans" panose="020B0503020203020204" pitchFamily="34" charset="0"/>
                        </a:rPr>
                        <a:t> </a:t>
                      </a:r>
                      <a:r>
                        <a:rPr lang="de-DE" sz="1000" dirty="0">
                          <a:solidFill>
                            <a:srgbClr val="595959"/>
                          </a:solidFill>
                          <a:latin typeface="PT Sans" panose="020B0503020203020204" pitchFamily="34" charset="0"/>
                          <a:ea typeface="PT Sans" panose="020B0503020203020204" pitchFamily="34" charset="0"/>
                        </a:rPr>
                        <a:t>Verschleißteilen und Wartungsintervallen</a:t>
                      </a:r>
                    </a:p>
                  </a:txBody>
                  <a:tcPr anchor="ctr">
                    <a:solidFill>
                      <a:srgbClr val="FCE5CD"/>
                    </a:solidFill>
                  </a:tcPr>
                </a:tc>
                <a:extLst>
                  <a:ext uri="{0D108BD9-81ED-4DB2-BD59-A6C34878D82A}">
                    <a16:rowId xmlns:a16="http://schemas.microsoft.com/office/drawing/2014/main" val="10011"/>
                  </a:ext>
                </a:extLst>
              </a:tr>
              <a:tr h="53034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5.2</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Verbraucherinformation zur Verlängerung der Nutzungsdauer</a:t>
                      </a:r>
                    </a:p>
                  </a:txBody>
                  <a:tcPr anchor="ctr">
                    <a:solidFill>
                      <a:srgbClr val="F9CB9C"/>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19555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Handlungsoption: Strategien</a:t>
            </a:r>
            <a:br>
              <a:rPr lang="de-DE" dirty="0"/>
            </a:br>
            <a:r>
              <a:rPr lang="de-DE" dirty="0" err="1"/>
              <a:t>ProgRess</a:t>
            </a:r>
            <a:endParaRPr lang="de-DE" dirty="0"/>
          </a:p>
        </p:txBody>
      </p:sp>
      <p:sp>
        <p:nvSpPr>
          <p:cNvPr id="6" name="Inhaltsplatzhalter 5"/>
          <p:cNvSpPr>
            <a:spLocks noGrp="1"/>
          </p:cNvSpPr>
          <p:nvPr>
            <p:ph idx="1"/>
          </p:nvPr>
        </p:nvSpPr>
        <p:spPr/>
        <p:txBody>
          <a:bodyPr/>
          <a:lstStyle/>
          <a:p>
            <a:pPr marL="0" indent="0">
              <a:spcBef>
                <a:spcPct val="0"/>
              </a:spcBef>
              <a:buNone/>
            </a:pPr>
            <a:r>
              <a:rPr lang="de-DE" sz="1800" dirty="0">
                <a:cs typeface="+mn-cs"/>
              </a:rPr>
              <a:t>Verbraucher aktivieren/Bewusstseinsbildung:</a:t>
            </a:r>
          </a:p>
          <a:p>
            <a:pPr marL="557213" lvl="1" indent="-285750">
              <a:spcBef>
                <a:spcPct val="0"/>
              </a:spcBef>
              <a:buFont typeface="Wingdings" panose="05000000000000000000" pitchFamily="2" charset="2"/>
              <a:buChar char="§"/>
            </a:pPr>
            <a:r>
              <a:rPr lang="de-DE" sz="1800" dirty="0">
                <a:cs typeface="+mn-cs"/>
              </a:rPr>
              <a:t>positive Kommunikation nachhaltiger Lebensstile</a:t>
            </a:r>
          </a:p>
          <a:p>
            <a:pPr marL="557213" lvl="1" indent="-285750">
              <a:spcBef>
                <a:spcPct val="0"/>
              </a:spcBef>
              <a:buFont typeface="Wingdings" panose="05000000000000000000" pitchFamily="2" charset="2"/>
              <a:buChar char="§"/>
            </a:pPr>
            <a:r>
              <a:rPr lang="de-DE" sz="1800" dirty="0">
                <a:cs typeface="+mn-cs"/>
              </a:rPr>
              <a:t>weniger „mit dem Trend gehen“</a:t>
            </a:r>
          </a:p>
          <a:p>
            <a:pPr marL="557213" lvl="1" indent="-285750">
              <a:spcBef>
                <a:spcPct val="0"/>
              </a:spcBef>
              <a:buFont typeface="Wingdings" panose="05000000000000000000" pitchFamily="2" charset="2"/>
              <a:buChar char="§"/>
            </a:pPr>
            <a:r>
              <a:rPr lang="de-DE" sz="1800" dirty="0">
                <a:cs typeface="+mn-cs"/>
              </a:rPr>
              <a:t>reparaturfähige Geräte anschaffen</a:t>
            </a:r>
          </a:p>
          <a:p>
            <a:pPr marL="557213" lvl="1" indent="-285750">
              <a:spcBef>
                <a:spcPct val="0"/>
              </a:spcBef>
              <a:buFont typeface="Wingdings" panose="05000000000000000000" pitchFamily="2" charset="2"/>
              <a:buChar char="§"/>
            </a:pPr>
            <a:r>
              <a:rPr lang="de-DE" sz="1800" dirty="0" err="1">
                <a:cs typeface="+mn-cs"/>
              </a:rPr>
              <a:t>Repaircafés</a:t>
            </a:r>
            <a:r>
              <a:rPr lang="de-DE" sz="1800" dirty="0">
                <a:cs typeface="+mn-cs"/>
              </a:rPr>
              <a:t> und Recyclingsysteme nutzen</a:t>
            </a:r>
          </a:p>
          <a:p>
            <a:pPr marL="323850" indent="-285750">
              <a:spcBef>
                <a:spcPct val="0"/>
              </a:spcBef>
              <a:buFont typeface="Arial" panose="020B0604020202020204" pitchFamily="34" charset="0"/>
              <a:buChar char="•"/>
            </a:pPr>
            <a:endParaRPr lang="de-DE" sz="1800" dirty="0">
              <a:cs typeface="+mn-cs"/>
            </a:endParaRPr>
          </a:p>
          <a:p>
            <a:pPr marL="38100" indent="0">
              <a:spcBef>
                <a:spcPct val="0"/>
              </a:spcBef>
              <a:buNone/>
            </a:pPr>
            <a:r>
              <a:rPr lang="de-DE" sz="1800" dirty="0">
                <a:cs typeface="+mn-cs"/>
              </a:rPr>
              <a:t>Handel aktivieren:</a:t>
            </a:r>
          </a:p>
          <a:p>
            <a:pPr marL="557213" lvl="1" indent="-285750">
              <a:spcBef>
                <a:spcPct val="0"/>
              </a:spcBef>
              <a:buFont typeface="Wingdings" panose="05000000000000000000" pitchFamily="2" charset="2"/>
              <a:buChar char="§"/>
            </a:pPr>
            <a:r>
              <a:rPr lang="de-DE" sz="1800" dirty="0">
                <a:cs typeface="+mn-cs"/>
              </a:rPr>
              <a:t>ressourceneffiziente Produkte besser im Markt platzieren</a:t>
            </a:r>
          </a:p>
          <a:p>
            <a:pPr marL="557213" lvl="1" indent="-285750">
              <a:spcBef>
                <a:spcPct val="0"/>
              </a:spcBef>
              <a:buFont typeface="Wingdings" panose="05000000000000000000" pitchFamily="2" charset="2"/>
              <a:buChar char="§"/>
            </a:pPr>
            <a:r>
              <a:rPr lang="de-DE" sz="1800" dirty="0">
                <a:cs typeface="+mn-cs"/>
              </a:rPr>
              <a:t>Verbraucherkompetenz stärken</a:t>
            </a:r>
          </a:p>
          <a:p>
            <a:pPr marL="323850" indent="-285750">
              <a:spcBef>
                <a:spcPct val="0"/>
              </a:spcBef>
              <a:buFont typeface="Arial" panose="020B0604020202020204" pitchFamily="34" charset="0"/>
              <a:buChar char="•"/>
            </a:pPr>
            <a:endParaRPr lang="de-DE" sz="1800" dirty="0">
              <a:cs typeface="+mn-cs"/>
            </a:endParaRPr>
          </a:p>
          <a:p>
            <a:pPr marL="38100" indent="0">
              <a:spcBef>
                <a:spcPct val="0"/>
              </a:spcBef>
              <a:buNone/>
            </a:pPr>
            <a:r>
              <a:rPr lang="de-DE" sz="1800" dirty="0">
                <a:cs typeface="+mn-cs"/>
              </a:rPr>
              <a:t>Politik/Verbraucherinformation:</a:t>
            </a:r>
          </a:p>
          <a:p>
            <a:pPr marL="557213" lvl="1" indent="-285750">
              <a:spcBef>
                <a:spcPct val="0"/>
              </a:spcBef>
              <a:buFont typeface="Wingdings" panose="05000000000000000000" pitchFamily="2" charset="2"/>
              <a:buChar char="§"/>
            </a:pPr>
            <a:r>
              <a:rPr lang="de-DE" sz="1800" dirty="0">
                <a:cs typeface="+mn-cs"/>
              </a:rPr>
              <a:t>Bekanntheit von unabhängigen und glaubwürdigen Umwelt- und Sozialsiegeln, z.B. dem Blauen Engel, steigern</a:t>
            </a:r>
          </a:p>
          <a:p>
            <a:pPr marL="557213" lvl="1" indent="-285750">
              <a:spcBef>
                <a:spcPct val="0"/>
              </a:spcBef>
              <a:buFont typeface="Wingdings" panose="05000000000000000000" pitchFamily="2" charset="2"/>
              <a:buChar char="§"/>
            </a:pPr>
            <a:r>
              <a:rPr lang="de-DE" sz="1800" dirty="0">
                <a:cs typeface="+mn-cs"/>
              </a:rPr>
              <a:t>Stärkung von Open Source im Sinne von Transparenz als „Waffe“ gegen geplante Obsoleszenz</a:t>
            </a:r>
          </a:p>
          <a:p>
            <a:pPr>
              <a:spcBef>
                <a:spcPct val="0"/>
              </a:spcBef>
            </a:pPr>
            <a:endParaRPr lang="de-DE" sz="1800" dirty="0">
              <a:cs typeface="+mn-cs"/>
            </a:endParaRPr>
          </a:p>
        </p:txBody>
      </p:sp>
      <p:sp>
        <p:nvSpPr>
          <p:cNvPr id="2" name="Textplatzhalter 1"/>
          <p:cNvSpPr>
            <a:spLocks noGrp="1"/>
          </p:cNvSpPr>
          <p:nvPr>
            <p:ph type="body" sz="quarter" idx="12"/>
          </p:nvPr>
        </p:nvSpPr>
        <p:spPr/>
        <p:txBody>
          <a:bodyPr/>
          <a:lstStyle/>
          <a:p>
            <a:r>
              <a:rPr lang="de-DE" dirty="0"/>
              <a:t>Quelle: © Andrey Popov/</a:t>
            </a:r>
            <a:r>
              <a:rPr lang="de-DE" dirty="0" err="1"/>
              <a:t>Fotolia</a:t>
            </a:r>
            <a:r>
              <a:rPr lang="de-DE" dirty="0"/>
              <a:t> #135636346</a:t>
            </a:r>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5" name="Foliennummernplatzhalter 14"/>
          <p:cNvSpPr>
            <a:spLocks noGrp="1"/>
          </p:cNvSpPr>
          <p:nvPr>
            <p:ph type="sldNum" sz="quarter" idx="15"/>
          </p:nvPr>
        </p:nvSpPr>
        <p:spPr/>
        <p:txBody>
          <a:bodyPr/>
          <a:lstStyle/>
          <a:p>
            <a:fld id="{62A59293-44F6-42A9-B2EF-FC07B1E05F02}" type="slidenum">
              <a:rPr lang="de-DE" smtClean="0"/>
              <a:pPr/>
              <a:t>52</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48" y="1655803"/>
            <a:ext cx="2409305" cy="1608097"/>
          </a:xfrm>
          <a:prstGeom prst="rect">
            <a:avLst/>
          </a:prstGeom>
        </p:spPr>
      </p:pic>
    </p:spTree>
    <p:extLst>
      <p:ext uri="{BB962C8B-B14F-4D97-AF65-F5344CB8AC3E}">
        <p14:creationId xmlns:p14="http://schemas.microsoft.com/office/powerpoint/2010/main" val="3739385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Handlungsoption: Strategien</a:t>
            </a:r>
            <a:br>
              <a:rPr lang="de-DE" dirty="0"/>
            </a:br>
            <a:r>
              <a:rPr lang="de-DE" dirty="0"/>
              <a:t>Ressourcenschonung</a:t>
            </a:r>
          </a:p>
        </p:txBody>
      </p:sp>
      <p:sp>
        <p:nvSpPr>
          <p:cNvPr id="6" name="Inhaltsplatzhalter 5"/>
          <p:cNvSpPr>
            <a:spLocks noGrp="1"/>
          </p:cNvSpPr>
          <p:nvPr>
            <p:ph idx="1"/>
          </p:nvPr>
        </p:nvSpPr>
        <p:spPr/>
        <p:txBody>
          <a:bodyPr/>
          <a:lstStyle/>
          <a:p>
            <a:pPr marL="38100" indent="0">
              <a:spcBef>
                <a:spcPct val="0"/>
              </a:spcBef>
              <a:buNone/>
            </a:pPr>
            <a:r>
              <a:rPr lang="de-DE" sz="1800">
                <a:solidFill>
                  <a:schemeClr val="tx1">
                    <a:lumMod val="65000"/>
                    <a:lumOff val="35000"/>
                  </a:schemeClr>
                </a:solidFill>
              </a:rPr>
              <a:t>Was nützen diese Handlungsoptionen der Ressourcenschonung? </a:t>
            </a:r>
          </a:p>
          <a:p>
            <a:pPr marL="38100" indent="0">
              <a:spcBef>
                <a:spcPct val="0"/>
              </a:spcBef>
              <a:buNone/>
            </a:pPr>
            <a:endParaRPr lang="de-DE" sz="1800">
              <a:solidFill>
                <a:schemeClr val="tx1">
                  <a:lumMod val="65000"/>
                  <a:lumOff val="35000"/>
                </a:schemeClr>
              </a:solidFill>
              <a:cs typeface="+mn-cs"/>
            </a:endParaRPr>
          </a:p>
          <a:p>
            <a:pPr marL="323850" indent="-285750">
              <a:spcBef>
                <a:spcPct val="0"/>
              </a:spcBef>
            </a:pPr>
            <a:r>
              <a:rPr lang="de-DE" sz="1800">
                <a:solidFill>
                  <a:schemeClr val="tx1">
                    <a:lumMod val="65000"/>
                    <a:lumOff val="35000"/>
                  </a:schemeClr>
                </a:solidFill>
                <a:cs typeface="+mn-cs"/>
              </a:rPr>
              <a:t>längere Nutzung von Produkten</a:t>
            </a:r>
          </a:p>
          <a:p>
            <a:pPr marL="323850" indent="-285750">
              <a:spcBef>
                <a:spcPct val="0"/>
              </a:spcBef>
            </a:pPr>
            <a:r>
              <a:rPr lang="de-DE" sz="1800">
                <a:solidFill>
                  <a:schemeClr val="tx1">
                    <a:lumMod val="65000"/>
                    <a:lumOff val="35000"/>
                  </a:schemeClr>
                </a:solidFill>
                <a:cs typeface="+mn-cs"/>
              </a:rPr>
              <a:t>bessere Reparierfähigkeit im Falle eines Defekts</a:t>
            </a:r>
          </a:p>
          <a:p>
            <a:pPr marL="323850" indent="-285750">
              <a:spcBef>
                <a:spcPct val="0"/>
              </a:spcBef>
            </a:pPr>
            <a:r>
              <a:rPr lang="de-DE" sz="1800">
                <a:solidFill>
                  <a:schemeClr val="tx1">
                    <a:lumMod val="65000"/>
                    <a:lumOff val="35000"/>
                  </a:schemeClr>
                </a:solidFill>
                <a:cs typeface="+mn-cs"/>
              </a:rPr>
              <a:t>weniger Geräte werden unsachgemäß entsorgt </a:t>
            </a:r>
            <a:r>
              <a:rPr lang="de-DE" sz="1800">
                <a:solidFill>
                  <a:schemeClr val="tx1">
                    <a:lumMod val="65000"/>
                    <a:lumOff val="35000"/>
                  </a:schemeClr>
                </a:solidFill>
                <a:cs typeface="+mn-cs"/>
                <a:sym typeface="Wingdings" panose="05000000000000000000" pitchFamily="2" charset="2"/>
              </a:rPr>
              <a:t></a:t>
            </a:r>
            <a:r>
              <a:rPr lang="de-DE" sz="1800">
                <a:solidFill>
                  <a:schemeClr val="tx1">
                    <a:lumMod val="65000"/>
                    <a:lumOff val="35000"/>
                  </a:schemeClr>
                </a:solidFill>
                <a:cs typeface="+mn-cs"/>
              </a:rPr>
              <a:t> Wiedergewinnung wertvoller Ressourcen</a:t>
            </a:r>
            <a:endParaRPr lang="de-DE" sz="1800" dirty="0">
              <a:solidFill>
                <a:schemeClr val="tx1">
                  <a:lumMod val="65000"/>
                  <a:lumOff val="35000"/>
                </a:schemeClr>
              </a:solidFill>
              <a:cs typeface="+mn-cs"/>
            </a:endParaRPr>
          </a:p>
        </p:txBody>
      </p:sp>
      <p:sp>
        <p:nvSpPr>
          <p:cNvPr id="2" name="Textplatzhalter 1"/>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53</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43798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3648" y="1874045"/>
            <a:ext cx="4406902" cy="3040855"/>
          </a:xfrm>
        </p:spPr>
        <p:txBody>
          <a:bodyPr/>
          <a:lstStyle/>
          <a:p>
            <a:r>
              <a:rPr lang="de-DE" dirty="0"/>
              <a:t>Das Phänomen Obsoleszenz</a:t>
            </a:r>
            <a:br>
              <a:rPr lang="de-DE" dirty="0"/>
            </a:br>
            <a:br>
              <a:rPr lang="de-DE" dirty="0"/>
            </a:br>
            <a:r>
              <a:rPr lang="de-DE" sz="1600" dirty="0"/>
              <a:t>Foliensatz III</a:t>
            </a:r>
            <a:br>
              <a:rPr lang="de-DE" sz="1600" dirty="0"/>
            </a:br>
            <a:r>
              <a:rPr lang="de-DE" sz="1600" dirty="0"/>
              <a:t>Rahmung der Unterrichtsreihe</a:t>
            </a:r>
            <a:br>
              <a:rPr lang="de-DE" sz="1600" dirty="0"/>
            </a:br>
            <a:r>
              <a:rPr lang="de-DE" sz="1600" dirty="0"/>
              <a:t>(Weiterbildung für Lehrende)</a:t>
            </a:r>
            <a:br>
              <a:rPr lang="de-DE" sz="1600" dirty="0"/>
            </a:br>
            <a:br>
              <a:rPr lang="de-DE" sz="1600" dirty="0"/>
            </a:br>
            <a:br>
              <a:rPr lang="de-DE" sz="1600" dirty="0"/>
            </a:br>
            <a:br>
              <a:rPr lang="de-DE" sz="1600" dirty="0"/>
            </a:br>
            <a:br>
              <a:rPr lang="de-DE" sz="1600" dirty="0"/>
            </a:br>
            <a:endParaRPr lang="de-DE" sz="1600" dirty="0"/>
          </a:p>
        </p:txBody>
      </p:sp>
      <p:sp>
        <p:nvSpPr>
          <p:cNvPr id="5" name="Untertitel 2"/>
          <p:cNvSpPr>
            <a:spLocks noGrp="1"/>
          </p:cNvSpPr>
          <p:nvPr>
            <p:ph type="subTitle" idx="1"/>
          </p:nvPr>
        </p:nvSpPr>
        <p:spPr>
          <a:xfrm>
            <a:off x="6940550" y="1913732"/>
            <a:ext cx="1975984" cy="2646362"/>
          </a:xfrm>
        </p:spPr>
        <p:txBody>
          <a:bodyPr/>
          <a:lstStyle/>
          <a:p>
            <a:r>
              <a:rPr lang="de-DE" dirty="0"/>
              <a:t>IZT – Institut für Zukunftsstudien und Technologiebewertung gGmbH</a:t>
            </a:r>
          </a:p>
          <a:p>
            <a:endParaRPr lang="de-DE" dirty="0"/>
          </a:p>
          <a:p>
            <a:r>
              <a:rPr lang="de-DE" dirty="0"/>
              <a:t>Autor/-innen: </a:t>
            </a:r>
          </a:p>
          <a:p>
            <a:r>
              <a:rPr lang="de-DE" dirty="0"/>
              <a:t>Dr. Antje Wilke</a:t>
            </a:r>
          </a:p>
          <a:p>
            <a:r>
              <a:rPr lang="de-DE" dirty="0">
                <a:hlinkClick r:id="rId3"/>
              </a:rPr>
              <a:t>a.wilke@izt.de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a:p>
            <a:endParaRPr lang="de-DE" dirty="0"/>
          </a:p>
        </p:txBody>
      </p:sp>
      <p:pic>
        <p:nvPicPr>
          <p:cNvPr id="4" name="Grafik 3"/>
          <p:cNvPicPr>
            <a:picLocks noChangeAspect="1"/>
          </p:cNvPicPr>
          <p:nvPr/>
        </p:nvPicPr>
        <p:blipFill rotWithShape="1">
          <a:blip r:embed="rId5">
            <a:extLst>
              <a:ext uri="{28A0092B-C50C-407E-A947-70E740481C1C}">
                <a14:useLocalDpi xmlns:a14="http://schemas.microsoft.com/office/drawing/2010/main" val="0"/>
              </a:ext>
            </a:extLst>
          </a:blip>
          <a:srcRect t="8569" b="10387"/>
          <a:stretch/>
        </p:blipFill>
        <p:spPr>
          <a:xfrm>
            <a:off x="2576806" y="3453423"/>
            <a:ext cx="1957093" cy="1586096"/>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032" y="3530417"/>
            <a:ext cx="1430183" cy="1430183"/>
          </a:xfrm>
          <a:prstGeom prst="rect">
            <a:avLst/>
          </a:prstGeom>
        </p:spPr>
      </p:pic>
      <p:pic>
        <p:nvPicPr>
          <p:cNvPr id="7" name="Grafik 6" descr="https://d30y9cdsu7xlg0.cloudfront.net/png/733434-200.png"/>
          <p:cNvPicPr/>
          <p:nvPr/>
        </p:nvPicPr>
        <p:blipFill>
          <a:blip r:embed="rId7">
            <a:extLst>
              <a:ext uri="{28A0092B-C50C-407E-A947-70E740481C1C}">
                <a14:useLocalDpi xmlns:a14="http://schemas.microsoft.com/office/drawing/2010/main" val="0"/>
              </a:ext>
            </a:extLst>
          </a:blip>
          <a:srcRect/>
          <a:stretch>
            <a:fillRect/>
          </a:stretch>
        </p:blipFill>
        <p:spPr bwMode="auto">
          <a:xfrm>
            <a:off x="4309965" y="3674008"/>
            <a:ext cx="1143000" cy="1143000"/>
          </a:xfrm>
          <a:prstGeom prst="rect">
            <a:avLst/>
          </a:prstGeom>
          <a:noFill/>
          <a:ln>
            <a:noFill/>
          </a:ln>
        </p:spPr>
      </p:pic>
    </p:spTree>
    <p:extLst>
      <p:ext uri="{BB962C8B-B14F-4D97-AF65-F5344CB8AC3E}">
        <p14:creationId xmlns:p14="http://schemas.microsoft.com/office/powerpoint/2010/main" val="1133082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993336154"/>
              </p:ext>
            </p:extLst>
          </p:nvPr>
        </p:nvGraphicFramePr>
        <p:xfrm>
          <a:off x="378000" y="1512000"/>
          <a:ext cx="8364920" cy="3590196"/>
        </p:xfrm>
        <a:graphic>
          <a:graphicData uri="http://schemas.openxmlformats.org/drawingml/2006/table">
            <a:tbl>
              <a:tblPr firstRow="1" firstCol="1" bandRow="1">
                <a:tableStyleId>{5C22544A-7EE6-4342-B048-85BDC9FD1C3A}</a:tableStyleId>
              </a:tblPr>
              <a:tblGrid>
                <a:gridCol w="1844500">
                  <a:extLst>
                    <a:ext uri="{9D8B030D-6E8A-4147-A177-3AD203B41FA5}">
                      <a16:colId xmlns:a16="http://schemas.microsoft.com/office/drawing/2014/main" val="20000"/>
                    </a:ext>
                  </a:extLst>
                </a:gridCol>
                <a:gridCol w="6520420">
                  <a:extLst>
                    <a:ext uri="{9D8B030D-6E8A-4147-A177-3AD203B41FA5}">
                      <a16:colId xmlns:a16="http://schemas.microsoft.com/office/drawing/2014/main" val="20001"/>
                    </a:ext>
                  </a:extLst>
                </a:gridCol>
              </a:tblGrid>
              <a:tr h="342200">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Aspekt</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Beschreibung</a:t>
                      </a:r>
                    </a:p>
                  </a:txBody>
                  <a:tcPr marL="68580" marR="68580" marT="0" marB="0" anchor="ctr">
                    <a:solidFill>
                      <a:srgbClr val="FF9919"/>
                    </a:solidFill>
                  </a:tcPr>
                </a:tc>
                <a:extLst>
                  <a:ext uri="{0D108BD9-81ED-4DB2-BD59-A6C34878D82A}">
                    <a16:rowId xmlns:a16="http://schemas.microsoft.com/office/drawing/2014/main" val="10000"/>
                  </a:ext>
                </a:extLst>
              </a:tr>
              <a:tr h="770558">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Ziel</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der Unterrichtsreihe</a:t>
                      </a:r>
                    </a:p>
                  </a:txBody>
                  <a:tcPr marL="68580" marR="68580" marT="0" marB="0" anchor="ctr">
                    <a:solidFill>
                      <a:srgbClr val="F9CB9C"/>
                    </a:solidFill>
                  </a:tcPr>
                </a:tc>
                <a:tc>
                  <a:txBody>
                    <a:bodyPr/>
                    <a:lstStyle/>
                    <a:p>
                      <a:pPr marL="0" marR="25400" lvl="0" indent="0" algn="l" defTabSz="457200" rtl="0" eaLnBrk="1" fontAlgn="auto" latinLnBrk="0" hangingPunct="1">
                        <a:lnSpc>
                          <a:spcPct val="100000"/>
                        </a:lnSpc>
                        <a:spcBef>
                          <a:spcPct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Ziel ist es, Gründe und Ursachen für Obsoleszenz zu kennen, die Auswirkung auf die Umwelt und den Einfluss der eigenen Konsummuster zu verstehen</a:t>
                      </a:r>
                    </a:p>
                  </a:txBody>
                  <a:tcPr marL="68580" marR="68580" marT="0" marB="0" anchor="ctr">
                    <a:solidFill>
                      <a:srgbClr val="F9CB9C"/>
                    </a:solidFill>
                  </a:tcPr>
                </a:tc>
                <a:extLst>
                  <a:ext uri="{0D108BD9-81ED-4DB2-BD59-A6C34878D82A}">
                    <a16:rowId xmlns:a16="http://schemas.microsoft.com/office/drawing/2014/main" val="10001"/>
                  </a:ext>
                </a:extLst>
              </a:tr>
              <a:tr h="770558">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Module</a:t>
                      </a:r>
                    </a:p>
                  </a:txBody>
                  <a:tcPr marL="68580" marR="68580" marT="0" marB="0" anchor="ctr">
                    <a:solidFill>
                      <a:srgbClr val="FCE5CD"/>
                    </a:solidFill>
                  </a:tcPr>
                </a:tc>
                <a:tc>
                  <a:txBody>
                    <a:bodyPr/>
                    <a:lstStyle/>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1: Einführung Obsoleszenz</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2: Obsoleszenz und Ressourcen</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3: Handlungsoptionen Obsoleszenz</a:t>
                      </a:r>
                    </a:p>
                  </a:txBody>
                  <a:tcPr marL="68580" marR="68580" marT="0" marB="0" anchor="ctr">
                    <a:solidFill>
                      <a:srgbClr val="FCE5CD"/>
                    </a:solidFill>
                  </a:tcPr>
                </a:tc>
                <a:extLst>
                  <a:ext uri="{0D108BD9-81ED-4DB2-BD59-A6C34878D82A}">
                    <a16:rowId xmlns:a16="http://schemas.microsoft.com/office/drawing/2014/main" val="10002"/>
                  </a:ext>
                </a:extLst>
              </a:tr>
              <a:tr h="853547">
                <a:tc>
                  <a:txBody>
                    <a:bodyPr/>
                    <a:lstStyle/>
                    <a:p>
                      <a:pPr marL="25400" marR="25400" algn="l">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Methoden</a:t>
                      </a:r>
                    </a:p>
                  </a:txBody>
                  <a:tcPr marL="68580" marR="68580" marT="0" marB="0" anchor="ctr">
                    <a:solidFill>
                      <a:srgbClr val="F9CB9C"/>
                    </a:solidFill>
                  </a:tcPr>
                </a:tc>
                <a:tc>
                  <a:txBody>
                    <a:bodyPr/>
                    <a:lstStyle/>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Einstieg, Umfragen</a:t>
                      </a:r>
                    </a:p>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Klassengespräch</a:t>
                      </a:r>
                    </a:p>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Gruppendiskussion (Diskussion</a:t>
                      </a:r>
                      <a:r>
                        <a:rPr lang="de-DE" sz="1600" kern="1200" baseline="0" dirty="0">
                          <a:solidFill>
                            <a:srgbClr val="595959"/>
                          </a:solidFill>
                          <a:latin typeface="PT Sans" panose="020B0503020203020204" pitchFamily="34" charset="0"/>
                          <a:ea typeface="PT Sans" panose="020B0503020203020204" pitchFamily="34" charset="0"/>
                          <a:cs typeface="+mn-cs"/>
                        </a:rPr>
                        <a:t> und Präsentation)</a:t>
                      </a:r>
                      <a:endParaRPr lang="de-DE" sz="1600" kern="1200" dirty="0">
                        <a:solidFill>
                          <a:srgbClr val="595959"/>
                        </a:solidFill>
                        <a:latin typeface="PT Sans" panose="020B0503020203020204" pitchFamily="34" charset="0"/>
                        <a:ea typeface="PT Sans" panose="020B0503020203020204" pitchFamily="34" charset="0"/>
                        <a:cs typeface="+mn-cs"/>
                      </a:endParaRPr>
                    </a:p>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Statistik-</a:t>
                      </a:r>
                      <a:r>
                        <a:rPr lang="de-DE" sz="1600" kern="1200" baseline="0" dirty="0">
                          <a:solidFill>
                            <a:srgbClr val="595959"/>
                          </a:solidFill>
                          <a:latin typeface="PT Sans" panose="020B0503020203020204" pitchFamily="34" charset="0"/>
                          <a:ea typeface="PT Sans" panose="020B0503020203020204" pitchFamily="34" charset="0"/>
                          <a:cs typeface="+mn-cs"/>
                        </a:rPr>
                        <a:t> und Quellenarbeit</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3"/>
                  </a:ext>
                </a:extLst>
              </a:tr>
              <a:tr h="657962">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Arbeitsmaterial</a:t>
                      </a:r>
                    </a:p>
                  </a:txBody>
                  <a:tcPr marL="68580" marR="68580" marT="0" marB="0" anchor="ctr">
                    <a:solidFill>
                      <a:srgbClr val="FCE5CD"/>
                    </a:solidFill>
                  </a:tcPr>
                </a:tc>
                <a:tc>
                  <a:txBody>
                    <a:bodyPr/>
                    <a:lstStyle/>
                    <a:p>
                      <a:pPr marL="0" marR="25400" indent="-285750" algn="l" defTabSz="457200" rtl="0" eaLnBrk="1" latinLnBrk="0" hangingPunct="1">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Computer und Beamer für Folien</a:t>
                      </a:r>
                    </a:p>
                    <a:p>
                      <a:pPr marL="0" marR="25400" indent="-285750" algn="l" defTabSz="457200" rtl="0" eaLnBrk="1" latinLnBrk="0" hangingPunct="1">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Poster und Stifte für Gruppenarbeit am Tisch</a:t>
                      </a:r>
                    </a:p>
                    <a:p>
                      <a:pPr marL="0" marR="25400" indent="-285750" algn="l" defTabSz="457200" rtl="0" eaLnBrk="1" latinLnBrk="0" hangingPunct="1">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Arbeitsblätter</a:t>
                      </a: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
        <p:nvSpPr>
          <p:cNvPr id="14" name="Titel 13"/>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a:t>
            </a:r>
            <a:br>
              <a:rPr lang="de-DE" dirty="0"/>
            </a:br>
            <a:r>
              <a:rPr lang="de-DE" dirty="0"/>
              <a:t>Übersicht Unterrichtsreihe</a:t>
            </a:r>
          </a:p>
        </p:txBody>
      </p:sp>
      <p:sp>
        <p:nvSpPr>
          <p:cNvPr id="11" name="Textplatzhalter 10"/>
          <p:cNvSpPr>
            <a:spLocks noGrp="1"/>
          </p:cNvSpPr>
          <p:nvPr>
            <p:ph type="body" sz="quarter" idx="12"/>
          </p:nvPr>
        </p:nvSpPr>
        <p:spPr/>
        <p:txBody>
          <a:bodyPr/>
          <a:lstStyle/>
          <a:p>
            <a:r>
              <a:rPr lang="de-DE"/>
              <a:t>Quelle: Eigene Darstellung </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2" name="Foliennummernplatzhalter 21"/>
          <p:cNvSpPr>
            <a:spLocks noGrp="1"/>
          </p:cNvSpPr>
          <p:nvPr>
            <p:ph type="sldNum" sz="quarter" idx="15"/>
          </p:nvPr>
        </p:nvSpPr>
        <p:spPr/>
        <p:txBody>
          <a:bodyPr/>
          <a:lstStyle/>
          <a:p>
            <a:fld id="{62A59293-44F6-42A9-B2EF-FC07B1E05F02}" type="slidenum">
              <a:rPr lang="de-DE" smtClean="0"/>
              <a:pPr/>
              <a:t>55</a:t>
            </a:fld>
            <a:endParaRPr lang="de-DE" dirty="0"/>
          </a:p>
        </p:txBody>
      </p:sp>
    </p:spTree>
    <p:extLst>
      <p:ext uri="{BB962C8B-B14F-4D97-AF65-F5344CB8AC3E}">
        <p14:creationId xmlns:p14="http://schemas.microsoft.com/office/powerpoint/2010/main" val="2337575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395782592"/>
              </p:ext>
            </p:extLst>
          </p:nvPr>
        </p:nvGraphicFramePr>
        <p:xfrm>
          <a:off x="378000" y="1512001"/>
          <a:ext cx="8369846" cy="4679794"/>
        </p:xfrm>
        <a:graphic>
          <a:graphicData uri="http://schemas.openxmlformats.org/drawingml/2006/table">
            <a:tbl>
              <a:tblPr firstRow="1" firstCol="1" bandRow="1">
                <a:tableStyleId>{5C22544A-7EE6-4342-B048-85BDC9FD1C3A}</a:tableStyleId>
              </a:tblPr>
              <a:tblGrid>
                <a:gridCol w="1842686">
                  <a:extLst>
                    <a:ext uri="{9D8B030D-6E8A-4147-A177-3AD203B41FA5}">
                      <a16:colId xmlns:a16="http://schemas.microsoft.com/office/drawing/2014/main" val="20000"/>
                    </a:ext>
                  </a:extLst>
                </a:gridCol>
                <a:gridCol w="6527160">
                  <a:extLst>
                    <a:ext uri="{9D8B030D-6E8A-4147-A177-3AD203B41FA5}">
                      <a16:colId xmlns:a16="http://schemas.microsoft.com/office/drawing/2014/main" val="20001"/>
                    </a:ext>
                  </a:extLst>
                </a:gridCol>
              </a:tblGrid>
              <a:tr h="332083">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Aspekt</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Beschreibung</a:t>
                      </a:r>
                    </a:p>
                  </a:txBody>
                  <a:tcPr marL="68580" marR="68580" marT="0" marB="0" anchor="ctr">
                    <a:solidFill>
                      <a:srgbClr val="FF9919"/>
                    </a:solidFill>
                  </a:tcPr>
                </a:tc>
                <a:extLst>
                  <a:ext uri="{0D108BD9-81ED-4DB2-BD59-A6C34878D82A}">
                    <a16:rowId xmlns:a16="http://schemas.microsoft.com/office/drawing/2014/main" val="10000"/>
                  </a:ext>
                </a:extLst>
              </a:tr>
              <a:tr h="3549465">
                <a:tc>
                  <a:txBody>
                    <a:bodyPr/>
                    <a:lstStyle/>
                    <a:p>
                      <a:pPr algn="l"/>
                      <a:r>
                        <a:rPr lang="de-DE" sz="1600" kern="1200" dirty="0">
                          <a:solidFill>
                            <a:srgbClr val="595959"/>
                          </a:solidFill>
                          <a:latin typeface="PT Sans" panose="020B0503020203020204" pitchFamily="34" charset="0"/>
                          <a:ea typeface="PT Sans" panose="020B0503020203020204" pitchFamily="34" charset="0"/>
                          <a:cs typeface="+mn-cs"/>
                        </a:rPr>
                        <a:t>Kompetenzen</a:t>
                      </a:r>
                    </a:p>
                  </a:txBody>
                  <a:tcPr marL="68580" marR="68580" marT="0" marB="0" anchor="ctr">
                    <a:solidFill>
                      <a:srgbClr val="F9CB9C"/>
                    </a:solidFill>
                  </a:tcPr>
                </a:tc>
                <a:tc>
                  <a:txBody>
                    <a:bodyPr/>
                    <a:lstStyle/>
                    <a:p>
                      <a:pPr marL="285750" lvl="0" indent="-285750">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Wissen, Reproduktion z.B. Wiedergeben &amp; Beschreiben (AFB 1)</a:t>
                      </a:r>
                    </a:p>
                    <a:p>
                      <a:pPr marL="742950" lvl="1" indent="-285750">
                        <a:buFont typeface="Courier New" panose="02070309020205020404" pitchFamily="49" charset="0"/>
                        <a:buChar char="o"/>
                      </a:pPr>
                      <a:r>
                        <a:rPr lang="de-DE" sz="1600" kern="1200" dirty="0">
                          <a:solidFill>
                            <a:srgbClr val="595959"/>
                          </a:solidFill>
                          <a:latin typeface="PT Sans" panose="020B0503020203020204" pitchFamily="34" charset="0"/>
                          <a:ea typeface="PT Sans" panose="020B0503020203020204" pitchFamily="34" charset="0"/>
                          <a:cs typeface="+mn-cs"/>
                        </a:rPr>
                        <a:t>Obsoleszenz, Ursachen, Probleme </a:t>
                      </a:r>
                    </a:p>
                    <a:p>
                      <a:pPr marL="285750" lvl="0" indent="-285750">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Fertigkeiten – Beurteilungsfähigkeit</a:t>
                      </a:r>
                    </a:p>
                    <a:p>
                      <a:pPr marL="285750" lvl="0" indent="-285750">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Transfer, z.B. Erklären, Begründen, Erläutern (AFB 2)</a:t>
                      </a:r>
                    </a:p>
                    <a:p>
                      <a:pPr marL="742950" lvl="1" indent="-285750" algn="l" defTabSz="457200" rtl="0" eaLnBrk="1" latinLnBrk="0" hangingPunct="1">
                        <a:buFont typeface="Courier New" panose="02070309020205020404" pitchFamily="49" charset="0"/>
                        <a:buChar char="o"/>
                      </a:pPr>
                      <a:r>
                        <a:rPr lang="de-DE" sz="1600" kern="1200" dirty="0">
                          <a:solidFill>
                            <a:srgbClr val="595959"/>
                          </a:solidFill>
                          <a:latin typeface="PT Sans" panose="020B0503020203020204" pitchFamily="34" charset="0"/>
                          <a:ea typeface="PT Sans" panose="020B0503020203020204" pitchFamily="34" charset="0"/>
                          <a:cs typeface="+mn-cs"/>
                        </a:rPr>
                        <a:t>Formen von Obsoleszenz unterscheiden können</a:t>
                      </a:r>
                    </a:p>
                    <a:p>
                      <a:pPr marL="742950" lvl="1" indent="-285750" algn="l" defTabSz="457200" rtl="0" eaLnBrk="1" latinLnBrk="0" hangingPunct="1">
                        <a:buFont typeface="Courier New" panose="02070309020205020404" pitchFamily="49" charset="0"/>
                        <a:buChar char="o"/>
                      </a:pPr>
                      <a:r>
                        <a:rPr lang="de-DE" sz="1600" kern="1200" dirty="0">
                          <a:solidFill>
                            <a:srgbClr val="595959"/>
                          </a:solidFill>
                          <a:latin typeface="PT Sans" panose="020B0503020203020204" pitchFamily="34" charset="0"/>
                          <a:ea typeface="PT Sans" panose="020B0503020203020204" pitchFamily="34" charset="0"/>
                          <a:cs typeface="+mn-cs"/>
                        </a:rPr>
                        <a:t>Reflexion von Risiken und Konflikten zweiter Ordnung</a:t>
                      </a:r>
                    </a:p>
                    <a:p>
                      <a:pPr marL="285750" lvl="0" indent="-285750">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Selbstständigkeit – Eigenständigkeit</a:t>
                      </a:r>
                    </a:p>
                    <a:p>
                      <a:pPr lvl="1"/>
                      <a:r>
                        <a:rPr lang="de-DE" sz="1600" kern="1200" dirty="0">
                          <a:solidFill>
                            <a:srgbClr val="595959"/>
                          </a:solidFill>
                          <a:latin typeface="PT Sans" panose="020B0503020203020204" pitchFamily="34" charset="0"/>
                          <a:ea typeface="PT Sans" panose="020B0503020203020204" pitchFamily="34" charset="0"/>
                          <a:cs typeface="+mn-cs"/>
                        </a:rPr>
                        <a:t>Reflektion des eigenen</a:t>
                      </a:r>
                      <a:r>
                        <a:rPr lang="de-DE" sz="1600" kern="1200" baseline="0" dirty="0">
                          <a:solidFill>
                            <a:srgbClr val="595959"/>
                          </a:solidFill>
                          <a:latin typeface="PT Sans" panose="020B0503020203020204" pitchFamily="34" charset="0"/>
                          <a:ea typeface="PT Sans" panose="020B0503020203020204" pitchFamily="34" charset="0"/>
                          <a:cs typeface="+mn-cs"/>
                        </a:rPr>
                        <a:t> Konsumverhaltens</a:t>
                      </a:r>
                      <a:endParaRPr lang="de-DE" sz="1600" kern="1200" dirty="0">
                        <a:solidFill>
                          <a:srgbClr val="595959"/>
                        </a:solidFill>
                        <a:latin typeface="PT Sans" panose="020B0503020203020204" pitchFamily="34" charset="0"/>
                        <a:ea typeface="PT Sans" panose="020B0503020203020204" pitchFamily="34" charset="0"/>
                        <a:cs typeface="+mn-cs"/>
                      </a:endParaRPr>
                    </a:p>
                    <a:p>
                      <a:pPr marL="285750" lvl="0" indent="-285750">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Reflexion und Problemlösung, z.B. Stellung nehmen, Diskutieren, Beurteilen (AFB 3)</a:t>
                      </a:r>
                    </a:p>
                    <a:p>
                      <a:pPr marL="285750" lvl="0" indent="-285750">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Sozialkompetenz – Kommunikation</a:t>
                      </a:r>
                    </a:p>
                    <a:p>
                      <a:pPr marL="742950" lvl="1" indent="-285750" algn="l" defTabSz="457200" rtl="0" eaLnBrk="1" latinLnBrk="0" hangingPunct="1">
                        <a:buFont typeface="Courier New" panose="02070309020205020404" pitchFamily="49" charset="0"/>
                        <a:buChar char="o"/>
                      </a:pPr>
                      <a:r>
                        <a:rPr lang="de-DE" sz="1600" kern="1200" dirty="0">
                          <a:solidFill>
                            <a:srgbClr val="595959"/>
                          </a:solidFill>
                          <a:latin typeface="PT Sans" panose="020B0503020203020204" pitchFamily="34" charset="0"/>
                          <a:ea typeface="PT Sans" panose="020B0503020203020204" pitchFamily="34" charset="0"/>
                          <a:cs typeface="+mn-cs"/>
                        </a:rPr>
                        <a:t>Analyse der Quellen, z.B. Metallvorkommen und Gehalte in Notebooks in der Gruppe</a:t>
                      </a:r>
                    </a:p>
                    <a:p>
                      <a:pPr marL="742950" lvl="1" indent="-285750" algn="l" defTabSz="457200" rtl="0" eaLnBrk="1" latinLnBrk="0" hangingPunct="1">
                        <a:buFont typeface="Courier New" panose="02070309020205020404" pitchFamily="49" charset="0"/>
                        <a:buChar char="o"/>
                      </a:pPr>
                      <a:r>
                        <a:rPr lang="de-DE" sz="1600" kern="1200" dirty="0">
                          <a:solidFill>
                            <a:srgbClr val="595959"/>
                          </a:solidFill>
                          <a:latin typeface="PT Sans" panose="020B0503020203020204" pitchFamily="34" charset="0"/>
                          <a:ea typeface="PT Sans" panose="020B0503020203020204" pitchFamily="34" charset="0"/>
                          <a:cs typeface="+mn-cs"/>
                        </a:rPr>
                        <a:t>Präsentation der Ergebnisse</a:t>
                      </a:r>
                    </a:p>
                  </a:txBody>
                  <a:tcPr marL="68580" marR="68580" marT="0" marB="0" anchor="ctr">
                    <a:solidFill>
                      <a:srgbClr val="F9CB9C"/>
                    </a:solidFill>
                  </a:tcPr>
                </a:tc>
                <a:extLst>
                  <a:ext uri="{0D108BD9-81ED-4DB2-BD59-A6C34878D82A}">
                    <a16:rowId xmlns:a16="http://schemas.microsoft.com/office/drawing/2014/main" val="10001"/>
                  </a:ext>
                </a:extLst>
              </a:tr>
              <a:tr h="265181">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Empf. TN-Zahl</a:t>
                      </a:r>
                    </a:p>
                  </a:txBody>
                  <a:tcPr marL="68580" marR="68580"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Gruppen à 3-5 Personen</a:t>
                      </a:r>
                    </a:p>
                  </a:txBody>
                  <a:tcPr marL="68580" marR="68580" marT="0" marB="0" anchor="ctr">
                    <a:solidFill>
                      <a:srgbClr val="FCE5CD"/>
                    </a:solidFill>
                  </a:tcPr>
                </a:tc>
                <a:extLst>
                  <a:ext uri="{0D108BD9-81ED-4DB2-BD59-A6C34878D82A}">
                    <a16:rowId xmlns:a16="http://schemas.microsoft.com/office/drawing/2014/main" val="10002"/>
                  </a:ext>
                </a:extLst>
              </a:tr>
              <a:tr h="243970">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Dauer</a:t>
                      </a:r>
                    </a:p>
                  </a:txBody>
                  <a:tcPr marL="68580" marR="68580" marT="0" marB="0" anchor="ctr">
                    <a:solidFill>
                      <a:srgbClr val="F9CB9C"/>
                    </a:solidFill>
                  </a:tcPr>
                </a:tc>
                <a:tc>
                  <a:txBody>
                    <a:bodyPr/>
                    <a:lstStyle/>
                    <a:p>
                      <a:pPr marL="25400" marR="25400" algn="l">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3 Stunden à 45 min.</a:t>
                      </a:r>
                    </a:p>
                  </a:txBody>
                  <a:tcPr marL="68580" marR="68580" marT="0" marB="0" anchor="ctr">
                    <a:solidFill>
                      <a:srgbClr val="F9CB9C"/>
                    </a:solidFill>
                  </a:tcPr>
                </a:tc>
                <a:extLst>
                  <a:ext uri="{0D108BD9-81ED-4DB2-BD59-A6C34878D82A}">
                    <a16:rowId xmlns:a16="http://schemas.microsoft.com/office/drawing/2014/main" val="10003"/>
                  </a:ext>
                </a:extLst>
              </a:tr>
              <a:tr h="289095">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Material</a:t>
                      </a:r>
                    </a:p>
                  </a:txBody>
                  <a:tcPr marL="68580" marR="68580"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Zusammenstellung</a:t>
                      </a:r>
                      <a:r>
                        <a:rPr lang="de-DE" sz="1600" kern="1200" baseline="0" dirty="0">
                          <a:solidFill>
                            <a:srgbClr val="595959"/>
                          </a:solidFill>
                          <a:latin typeface="PT Sans" panose="020B0503020203020204" pitchFamily="34" charset="0"/>
                          <a:ea typeface="PT Sans" panose="020B0503020203020204" pitchFamily="34" charset="0"/>
                          <a:cs typeface="+mn-cs"/>
                        </a:rPr>
                        <a:t> durch den/die Lehrenden</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
        <p:nvSpPr>
          <p:cNvPr id="9" name="Titel 8"/>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a:t>
            </a:r>
            <a:br>
              <a:rPr lang="de-DE" dirty="0"/>
            </a:br>
            <a:r>
              <a:rPr lang="de-DE" dirty="0"/>
              <a:t>Übersicht Unterrichtsreihe</a:t>
            </a:r>
          </a:p>
        </p:txBody>
      </p:sp>
      <p:sp>
        <p:nvSpPr>
          <p:cNvPr id="6" name="Textplatzhalter 5"/>
          <p:cNvSpPr>
            <a:spLocks noGrp="1"/>
          </p:cNvSpPr>
          <p:nvPr>
            <p:ph type="body" sz="quarter" idx="12"/>
          </p:nvPr>
        </p:nvSpPr>
        <p:spPr/>
        <p:txBody>
          <a:bodyPr/>
          <a:lstStyle/>
          <a:p>
            <a:r>
              <a:rPr lang="de-DE"/>
              <a:t>Quelle: Eigene Darstellung </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9" name="Foliennummernplatzhalter 18"/>
          <p:cNvSpPr>
            <a:spLocks noGrp="1"/>
          </p:cNvSpPr>
          <p:nvPr>
            <p:ph type="sldNum" sz="quarter" idx="15"/>
          </p:nvPr>
        </p:nvSpPr>
        <p:spPr/>
        <p:txBody>
          <a:bodyPr/>
          <a:lstStyle/>
          <a:p>
            <a:fld id="{62A59293-44F6-42A9-B2EF-FC07B1E05F02}" type="slidenum">
              <a:rPr lang="de-DE" smtClean="0"/>
              <a:pPr/>
              <a:t>56</a:t>
            </a:fld>
            <a:endParaRPr lang="de-DE" dirty="0"/>
          </a:p>
        </p:txBody>
      </p:sp>
    </p:spTree>
    <p:extLst>
      <p:ext uri="{BB962C8B-B14F-4D97-AF65-F5344CB8AC3E}">
        <p14:creationId xmlns:p14="http://schemas.microsoft.com/office/powerpoint/2010/main" val="24626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lstStyle/>
          <a:p>
            <a:pPr marL="0" indent="0" algn="ctr">
              <a:buNone/>
            </a:pPr>
            <a:r>
              <a:rPr lang="de-DE" sz="4000" dirty="0"/>
              <a:t>Modul 1 – </a:t>
            </a:r>
          </a:p>
          <a:p>
            <a:pPr marL="0" indent="0" algn="ctr">
              <a:buNone/>
            </a:pPr>
            <a:r>
              <a:rPr lang="de-DE" sz="4000" dirty="0"/>
              <a:t>Einführung Obsoleszenz</a:t>
            </a:r>
          </a:p>
        </p:txBody>
      </p:sp>
      <p:sp>
        <p:nvSpPr>
          <p:cNvPr id="10" name="Foliennummernplatzhalter 9"/>
          <p:cNvSpPr>
            <a:spLocks noGrp="1"/>
          </p:cNvSpPr>
          <p:nvPr>
            <p:ph type="sldNum" sz="quarter" idx="13"/>
          </p:nvPr>
        </p:nvSpPr>
        <p:spPr/>
        <p:txBody>
          <a:bodyPr/>
          <a:lstStyle/>
          <a:p>
            <a:fld id="{62A59293-44F6-42A9-B2EF-FC07B1E05F02}" type="slidenum">
              <a:rPr lang="de-DE" smtClean="0"/>
              <a:pPr/>
              <a:t>57</a:t>
            </a:fld>
            <a:endParaRPr lang="de-DE" dirty="0"/>
          </a:p>
        </p:txBody>
      </p:sp>
      <p:sp>
        <p:nvSpPr>
          <p:cNvPr id="11" name="Abgerundetes Rechteck 10"/>
          <p:cNvSpPr/>
          <p:nvPr/>
        </p:nvSpPr>
        <p:spPr>
          <a:xfrm>
            <a:off x="1858434" y="4294063"/>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Reflexion des eigenen Konsumverhaltens</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Formen von Obsoleszenz unterscheiden können</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878724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1:</a:t>
            </a:r>
            <a:br>
              <a:rPr lang="de-DE" dirty="0"/>
            </a:br>
            <a:r>
              <a:rPr lang="de-DE" dirty="0"/>
              <a:t>Einführung Obsoleszenz</a:t>
            </a:r>
            <a:br>
              <a:rPr lang="de-DE" dirty="0"/>
            </a:br>
            <a:endParaRPr lang="de-DE" dirty="0"/>
          </a:p>
        </p:txBody>
      </p:sp>
      <p:sp>
        <p:nvSpPr>
          <p:cNvPr id="6" name="Textplatzhalter 5"/>
          <p:cNvSpPr>
            <a:spLocks noGrp="1"/>
          </p:cNvSpPr>
          <p:nvPr>
            <p:ph type="body" sz="quarter" idx="12"/>
          </p:nvPr>
        </p:nvSpPr>
        <p:spPr/>
        <p:txBody>
          <a:bodyPr/>
          <a:lstStyle/>
          <a:p>
            <a:r>
              <a:rPr lang="de-DE"/>
              <a:t>Quelle: Eigene Darstellung</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6" name="Foliennummernplatzhalter 15"/>
          <p:cNvSpPr>
            <a:spLocks noGrp="1"/>
          </p:cNvSpPr>
          <p:nvPr>
            <p:ph type="sldNum" sz="quarter" idx="15"/>
          </p:nvPr>
        </p:nvSpPr>
        <p:spPr/>
        <p:txBody>
          <a:bodyPr/>
          <a:lstStyle/>
          <a:p>
            <a:fld id="{62A59293-44F6-42A9-B2EF-FC07B1E05F02}" type="slidenum">
              <a:rPr lang="de-DE" smtClean="0"/>
              <a:pPr/>
              <a:t>58</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3712371587"/>
              </p:ext>
            </p:extLst>
          </p:nvPr>
        </p:nvGraphicFramePr>
        <p:xfrm>
          <a:off x="379030" y="1512000"/>
          <a:ext cx="8357188" cy="2311142"/>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09146">
                  <a:extLst>
                    <a:ext uri="{9D8B030D-6E8A-4147-A177-3AD203B41FA5}">
                      <a16:colId xmlns:a16="http://schemas.microsoft.com/office/drawing/2014/main" val="20001"/>
                    </a:ext>
                  </a:extLst>
                </a:gridCol>
                <a:gridCol w="2274026">
                  <a:extLst>
                    <a:ext uri="{9D8B030D-6E8A-4147-A177-3AD203B41FA5}">
                      <a16:colId xmlns:a16="http://schemas.microsoft.com/office/drawing/2014/main" val="20002"/>
                    </a:ext>
                  </a:extLst>
                </a:gridCol>
                <a:gridCol w="862148">
                  <a:extLst>
                    <a:ext uri="{9D8B030D-6E8A-4147-A177-3AD203B41FA5}">
                      <a16:colId xmlns:a16="http://schemas.microsoft.com/office/drawing/2014/main" val="20003"/>
                    </a:ext>
                  </a:extLst>
                </a:gridCol>
                <a:gridCol w="2396302">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15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Einstieg, Reflektion des Konsumverhaltens</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Umfrage</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Folie 73 und Arbeitsblatt 1</a:t>
                      </a: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30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Formen von Obsoleszenz</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1.2</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Gruppendiskussion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Arbeits-blätter 2 sowie 3a-d</a:t>
                      </a: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3638096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1a</a:t>
            </a:r>
            <a:br>
              <a:rPr lang="de-DE" dirty="0"/>
            </a:br>
            <a:r>
              <a:rPr lang="de-DE" dirty="0"/>
              <a:t>Einführung Obsoleszenz</a:t>
            </a:r>
          </a:p>
        </p:txBody>
      </p:sp>
      <p:sp>
        <p:nvSpPr>
          <p:cNvPr id="19" name="Inhaltsplatzhalter 5"/>
          <p:cNvSpPr>
            <a:spLocks noGrp="1"/>
          </p:cNvSpPr>
          <p:nvPr>
            <p:ph idx="1"/>
          </p:nvPr>
        </p:nvSpPr>
        <p:spPr/>
        <p:txBody>
          <a:bodyPr/>
          <a:lstStyle/>
          <a:p>
            <a:r>
              <a:rPr lang="de-DE" sz="1800" dirty="0">
                <a:cs typeface="+mn-cs"/>
              </a:rPr>
              <a:t>Einstieg mit Frage</a:t>
            </a:r>
          </a:p>
          <a:p>
            <a:pPr marL="742950" lvl="1" indent="-285750">
              <a:buFont typeface="Wingdings" panose="05000000000000000000" pitchFamily="2" charset="2"/>
              <a:buChar char="§"/>
            </a:pPr>
            <a:r>
              <a:rPr lang="de-DE" dirty="0">
                <a:cs typeface="+mn-cs"/>
              </a:rPr>
              <a:t>W</a:t>
            </a:r>
            <a:r>
              <a:rPr lang="de-DE" sz="1800" dirty="0">
                <a:cs typeface="+mn-cs"/>
              </a:rPr>
              <a:t>ie lange besitzen die Lernenden ihr jetziges </a:t>
            </a:r>
            <a:br>
              <a:rPr lang="de-DE" dirty="0">
                <a:cs typeface="+mn-cs"/>
              </a:rPr>
            </a:br>
            <a:r>
              <a:rPr lang="de-DE" sz="1800" dirty="0">
                <a:cs typeface="+mn-cs"/>
              </a:rPr>
              <a:t>Smartphone?</a:t>
            </a:r>
          </a:p>
          <a:p>
            <a:pPr marL="742950" lvl="1" indent="-285750">
              <a:buFont typeface="Wingdings" panose="05000000000000000000" pitchFamily="2" charset="2"/>
              <a:buChar char="§"/>
            </a:pPr>
            <a:r>
              <a:rPr lang="de-DE" sz="1800" dirty="0">
                <a:cs typeface="+mn-cs"/>
              </a:rPr>
              <a:t>Vergleich mit Statistik von Chip.de (Folie 73)</a:t>
            </a:r>
          </a:p>
          <a:p>
            <a:pPr marL="742950" lvl="1" indent="-285750">
              <a:buFont typeface="Wingdings" panose="05000000000000000000" pitchFamily="2" charset="2"/>
              <a:buChar char="§"/>
            </a:pPr>
            <a:endParaRPr lang="de-DE" sz="1800" dirty="0">
              <a:cs typeface="+mn-cs"/>
            </a:endParaRPr>
          </a:p>
          <a:p>
            <a:r>
              <a:rPr lang="de-DE" sz="1800" dirty="0">
                <a:cs typeface="+mn-cs"/>
              </a:rPr>
              <a:t>Lehrende zeigt Zitate der macmania.at-Website</a:t>
            </a:r>
            <a:br>
              <a:rPr lang="de-DE" sz="1800" dirty="0">
                <a:cs typeface="+mn-cs"/>
              </a:rPr>
            </a:br>
            <a:r>
              <a:rPr lang="de-DE" sz="1800" dirty="0">
                <a:cs typeface="+mn-cs"/>
              </a:rPr>
              <a:t>entweder über</a:t>
            </a:r>
          </a:p>
          <a:p>
            <a:pPr lvl="1">
              <a:buFont typeface="Wingdings" panose="05000000000000000000" pitchFamily="2" charset="2"/>
              <a:buChar char="§"/>
            </a:pPr>
            <a:r>
              <a:rPr lang="de-DE" sz="1800" dirty="0">
                <a:cs typeface="+mn-cs"/>
              </a:rPr>
              <a:t>das „Arbeitsblatt 1: Marketing“, </a:t>
            </a:r>
          </a:p>
          <a:p>
            <a:pPr lvl="1">
              <a:buFont typeface="Wingdings" panose="05000000000000000000" pitchFamily="2" charset="2"/>
              <a:buChar char="§"/>
            </a:pPr>
            <a:r>
              <a:rPr lang="de-DE" dirty="0">
                <a:cs typeface="+mn-cs"/>
              </a:rPr>
              <a:t>o</a:t>
            </a:r>
            <a:r>
              <a:rPr lang="de-DE" sz="1800" dirty="0">
                <a:cs typeface="+mn-cs"/>
              </a:rPr>
              <a:t>der den </a:t>
            </a:r>
            <a:r>
              <a:rPr lang="de-DE" sz="1800" dirty="0" err="1">
                <a:cs typeface="+mn-cs"/>
              </a:rPr>
              <a:t>Beamer</a:t>
            </a:r>
            <a:r>
              <a:rPr lang="de-DE" sz="1800" dirty="0">
                <a:cs typeface="+mn-cs"/>
              </a:rPr>
              <a:t> </a:t>
            </a:r>
          </a:p>
          <a:p>
            <a:pPr marL="285750" lvl="1" indent="-285750">
              <a:buFont typeface="Wingdings" panose="05000000000000000000" pitchFamily="2" charset="2"/>
              <a:buChar char="§"/>
            </a:pPr>
            <a:r>
              <a:rPr lang="de-DE" sz="1800" dirty="0">
                <a:cs typeface="+mn-cs"/>
              </a:rPr>
              <a:t>fragt nach der Wirkung der Zitate</a:t>
            </a:r>
          </a:p>
          <a:p>
            <a:pPr marL="285750" lvl="1" indent="-285750">
              <a:buFont typeface="Wingdings" panose="05000000000000000000" pitchFamily="2" charset="2"/>
              <a:buChar char="§"/>
            </a:pPr>
            <a:r>
              <a:rPr lang="de-DE" sz="1800" dirty="0">
                <a:cs typeface="+mn-cs"/>
              </a:rPr>
              <a:t>Dauer: 15 Minuten </a:t>
            </a:r>
          </a:p>
        </p:txBody>
      </p:sp>
      <p:sp>
        <p:nvSpPr>
          <p:cNvPr id="2" name="Textplatzhalter 1"/>
          <p:cNvSpPr>
            <a:spLocks noGrp="1"/>
          </p:cNvSpPr>
          <p:nvPr>
            <p:ph type="body" sz="quarter" idx="12"/>
          </p:nvPr>
        </p:nvSpPr>
        <p:spPr/>
        <p:txBody>
          <a:bodyPr/>
          <a:lstStyle/>
          <a:p>
            <a:endParaRPr lang="de-DE" dirty="0"/>
          </a:p>
        </p:txBody>
      </p:sp>
      <p:pic>
        <p:nvPicPr>
          <p:cNvPr id="13" name="Grafik 12"/>
          <p:cNvPicPr/>
          <p:nvPr/>
        </p:nvPicPr>
        <p:blipFill>
          <a:blip r:embed="rId3"/>
          <a:stretch>
            <a:fillRect/>
          </a:stretch>
        </p:blipFill>
        <p:spPr>
          <a:xfrm>
            <a:off x="6755813" y="2461354"/>
            <a:ext cx="1811054" cy="2554680"/>
          </a:xfrm>
          <a:prstGeom prst="rect">
            <a:avLst/>
          </a:prstGeom>
          <a:ln w="12700">
            <a:solidFill>
              <a:schemeClr val="tx1"/>
            </a:solidFill>
          </a:ln>
        </p:spPr>
      </p:pic>
      <p:sp>
        <p:nvSpPr>
          <p:cNvPr id="14" name="Foliennummernplatzhalter 13"/>
          <p:cNvSpPr>
            <a:spLocks noGrp="1"/>
          </p:cNvSpPr>
          <p:nvPr>
            <p:ph type="sldNum" sz="quarter" idx="15"/>
          </p:nvPr>
        </p:nvSpPr>
        <p:spPr>
          <a:xfrm>
            <a:off x="8203474" y="6393862"/>
            <a:ext cx="547010" cy="365125"/>
          </a:xfrm>
        </p:spPr>
        <p:txBody>
          <a:bodyPr/>
          <a:lstStyle/>
          <a:p>
            <a:fld id="{62A59293-44F6-42A9-B2EF-FC07B1E05F02}" type="slidenum">
              <a:rPr lang="de-DE" smtClean="0"/>
              <a:pPr/>
              <a:t>59</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4" name="Textfeld 3"/>
          <p:cNvSpPr txBox="1"/>
          <p:nvPr/>
        </p:nvSpPr>
        <p:spPr>
          <a:xfrm>
            <a:off x="5949026" y="1917354"/>
            <a:ext cx="3194974" cy="307777"/>
          </a:xfrm>
          <a:prstGeom prst="rect">
            <a:avLst/>
          </a:prstGeom>
          <a:noFill/>
        </p:spPr>
        <p:txBody>
          <a:bodyPr wrap="square" rtlCol="0">
            <a:spAutoFit/>
          </a:bodyPr>
          <a:lstStyle/>
          <a:p>
            <a:r>
              <a:rPr lang="de-DE" sz="1400" dirty="0">
                <a:solidFill>
                  <a:srgbClr val="595959"/>
                </a:solidFill>
                <a:latin typeface="PT Sans" panose="020B0503020203020204" pitchFamily="34" charset="0"/>
                <a:ea typeface="PT Sans" panose="020B0503020203020204" pitchFamily="34" charset="0"/>
              </a:rPr>
              <a:t>Arbeitsblatt: 1 Marketing und Folie 73</a:t>
            </a:r>
          </a:p>
        </p:txBody>
      </p:sp>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b="6841"/>
          <a:stretch/>
        </p:blipFill>
        <p:spPr>
          <a:xfrm>
            <a:off x="5431971" y="4191039"/>
            <a:ext cx="2647683" cy="1850967"/>
          </a:xfrm>
          <a:prstGeom prst="rect">
            <a:avLst/>
          </a:prstGeom>
          <a:ln w="12700">
            <a:solidFill>
              <a:schemeClr val="tx1"/>
            </a:solidFill>
          </a:ln>
        </p:spPr>
      </p:pic>
    </p:spTree>
    <p:extLst>
      <p:ext uri="{BB962C8B-B14F-4D97-AF65-F5344CB8AC3E}">
        <p14:creationId xmlns:p14="http://schemas.microsoft.com/office/powerpoint/2010/main" val="26533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Einordnung in </a:t>
            </a:r>
            <a:r>
              <a:rPr lang="de-DE" dirty="0" err="1"/>
              <a:t>ProgRess</a:t>
            </a:r>
            <a:br>
              <a:rPr lang="de-DE" dirty="0"/>
            </a:br>
            <a:r>
              <a:rPr lang="de-DE" dirty="0"/>
              <a:t>Gestaltungsaspekte</a:t>
            </a:r>
          </a:p>
        </p:txBody>
      </p:sp>
      <p:sp>
        <p:nvSpPr>
          <p:cNvPr id="3" name="Inhaltsplatzhalter 2"/>
          <p:cNvSpPr>
            <a:spLocks noGrp="1"/>
          </p:cNvSpPr>
          <p:nvPr>
            <p:ph idx="1"/>
          </p:nvPr>
        </p:nvSpPr>
        <p:spPr/>
        <p:txBody>
          <a:bodyPr/>
          <a:lstStyle/>
          <a:p>
            <a:pPr marL="0" indent="0">
              <a:buNone/>
            </a:pPr>
            <a:r>
              <a:rPr lang="de-DE" sz="1800" b="1" dirty="0"/>
              <a:t>Handlungsfeld 3 - Produkte und Konsum ressourcenschonender gestalten </a:t>
            </a:r>
          </a:p>
          <a:p>
            <a:pPr marL="534988" indent="-534988" defTabSz="444500">
              <a:buNone/>
            </a:pPr>
            <a:r>
              <a:rPr lang="de-DE" sz="1800" dirty="0"/>
              <a:t>3.1 	Nationales Programm für nachhaltigen Konsum umsetzen</a:t>
            </a:r>
          </a:p>
          <a:p>
            <a:pPr marL="534988" indent="-534988" defTabSz="444500">
              <a:buNone/>
            </a:pPr>
            <a:r>
              <a:rPr lang="de-DE" sz="1800" dirty="0"/>
              <a:t>3.2	Ressourcenschonung als Kriterium für Handel und Verbraucher</a:t>
            </a:r>
            <a:r>
              <a:rPr lang="de-DE" dirty="0"/>
              <a:t> </a:t>
            </a:r>
            <a:r>
              <a:rPr lang="de-DE" sz="1800" dirty="0"/>
              <a:t>einführen</a:t>
            </a:r>
          </a:p>
          <a:p>
            <a:pPr marL="534988" indent="-534988">
              <a:buNone/>
            </a:pPr>
            <a:r>
              <a:rPr lang="de-DE" sz="1800" b="1" dirty="0"/>
              <a:t>3.3 </a:t>
            </a:r>
            <a:r>
              <a:rPr lang="de-DE" b="1" dirty="0"/>
              <a:t>	</a:t>
            </a:r>
            <a:r>
              <a:rPr lang="de-DE" sz="1800" b="1" dirty="0"/>
              <a:t>Ressourcenschonung in die Produktentwicklung einbeziehen</a:t>
            </a:r>
          </a:p>
          <a:p>
            <a:pPr marL="534988" indent="-534988">
              <a:buNone/>
            </a:pPr>
            <a:r>
              <a:rPr lang="de-DE" sz="1800" dirty="0"/>
              <a:t>3.4	Ressourcen durch soziale Innovationen und (Produkt-) 	Dienstleistungssysteme effizienter nutzen</a:t>
            </a:r>
          </a:p>
          <a:p>
            <a:pPr marL="534988" indent="-534988">
              <a:buNone/>
            </a:pPr>
            <a:r>
              <a:rPr lang="de-DE" sz="1800" dirty="0"/>
              <a:t>3.5	Anreize zur besseren Marktdurchdringung ressourceneffizienter Produkte und Dienstleistungen ausbauen</a:t>
            </a:r>
          </a:p>
          <a:p>
            <a:pPr marL="534988" indent="-534988">
              <a:buNone/>
            </a:pPr>
            <a:r>
              <a:rPr lang="de-DE" sz="1800" dirty="0"/>
              <a:t>3.6	Ressourcenschonung in der Beschaffung verankern</a:t>
            </a:r>
          </a:p>
          <a:p>
            <a:pPr marL="0" indent="0">
              <a:buNone/>
            </a:pPr>
            <a:endParaRPr lang="de-DE" sz="1800" dirty="0"/>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6</a:t>
            </a:fld>
            <a:endParaRPr lang="de-DE" dirty="0"/>
          </a:p>
        </p:txBody>
      </p:sp>
      <p:sp>
        <p:nvSpPr>
          <p:cNvPr id="4" name="Fußzeilenplatzhalter 3"/>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434742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1b </a:t>
            </a:r>
            <a:br>
              <a:rPr lang="de-DE" dirty="0"/>
            </a:br>
            <a:r>
              <a:rPr lang="de-DE" dirty="0"/>
              <a:t>Formen von Obsoleszenz</a:t>
            </a:r>
          </a:p>
        </p:txBody>
      </p:sp>
      <p:sp>
        <p:nvSpPr>
          <p:cNvPr id="19" name="Inhaltsplatzhalter 5"/>
          <p:cNvSpPr>
            <a:spLocks noGrp="1"/>
          </p:cNvSpPr>
          <p:nvPr>
            <p:ph idx="1"/>
          </p:nvPr>
        </p:nvSpPr>
        <p:spPr/>
        <p:txBody>
          <a:bodyPr/>
          <a:lstStyle/>
          <a:p>
            <a:r>
              <a:rPr lang="de-DE" sz="1800" dirty="0">
                <a:cs typeface="+mn-cs"/>
              </a:rPr>
              <a:t>Erarbeitung der verschiedenen Formen und Ursachen von Obsoleszenz an den Produktgruppen Drucker, Smartphone, Waschmaschine und Laptop  (Bearbeitung 20 Minuten)</a:t>
            </a:r>
          </a:p>
          <a:p>
            <a:r>
              <a:rPr lang="de-DE" sz="1800" dirty="0">
                <a:cs typeface="+mn-cs"/>
              </a:rPr>
              <a:t>Definitionen entweder als Ausdruck oder per </a:t>
            </a:r>
            <a:r>
              <a:rPr lang="de-DE" sz="1800" dirty="0" err="1">
                <a:cs typeface="+mn-cs"/>
              </a:rPr>
              <a:t>Beamer</a:t>
            </a:r>
            <a:r>
              <a:rPr lang="de-DE" sz="1800" dirty="0">
                <a:cs typeface="+mn-cs"/>
              </a:rPr>
              <a:t> zu </a:t>
            </a:r>
          </a:p>
          <a:p>
            <a:pPr marL="928687" lvl="2" indent="-285750">
              <a:buFont typeface="Wingdings" panose="05000000000000000000" pitchFamily="2" charset="2"/>
              <a:buChar char="§"/>
            </a:pPr>
            <a:r>
              <a:rPr lang="de-DE" sz="1800" dirty="0">
                <a:cs typeface="+mn-cs"/>
              </a:rPr>
              <a:t>vier Formen der Obsoleszenz (Arbeitsblatt 2) sowie </a:t>
            </a:r>
          </a:p>
          <a:p>
            <a:pPr marL="928687" lvl="2" indent="-285750">
              <a:buFont typeface="Wingdings" panose="05000000000000000000" pitchFamily="2" charset="2"/>
              <a:buChar char="§"/>
            </a:pPr>
            <a:r>
              <a:rPr lang="de-DE" sz="1800" dirty="0">
                <a:cs typeface="+mn-cs"/>
              </a:rPr>
              <a:t>Bild des Produkts (Arbeitsblätter Produktgruppen 3a-d)</a:t>
            </a:r>
          </a:p>
          <a:p>
            <a:r>
              <a:rPr lang="de-DE" dirty="0"/>
              <a:t>d</a:t>
            </a:r>
            <a:r>
              <a:rPr lang="de-DE" sz="1800" dirty="0"/>
              <a:t>anach gegenseitige Vorstellung (10 Minuten)</a:t>
            </a:r>
          </a:p>
          <a:p>
            <a:r>
              <a:rPr lang="de-DE" sz="1800" dirty="0"/>
              <a:t>Raum lassen für Austausch der Lernenden,</a:t>
            </a:r>
            <a:br>
              <a:rPr lang="de-DE" sz="1800" dirty="0"/>
            </a:br>
            <a:r>
              <a:rPr lang="de-DE" sz="1800" dirty="0"/>
              <a:t>aus welchen Gründen sie selbst Geräte ersetzen</a:t>
            </a:r>
          </a:p>
          <a:p>
            <a:r>
              <a:rPr lang="de-DE" dirty="0"/>
              <a:t>m</a:t>
            </a:r>
            <a:r>
              <a:rPr lang="de-DE" sz="1800" dirty="0"/>
              <a:t>ögliche Beispielantworten zu AB 2 und 3 </a:t>
            </a:r>
          </a:p>
          <a:p>
            <a:pPr marL="284400" indent="0">
              <a:buNone/>
            </a:pPr>
            <a:r>
              <a:rPr lang="de-DE" sz="1800" dirty="0"/>
              <a:t>als Tabelle auf nächster Folie</a:t>
            </a:r>
          </a:p>
          <a:p>
            <a:pPr marL="171450" indent="-171450">
              <a:buFont typeface="Arial" panose="020B0604020202020204" pitchFamily="34" charset="0"/>
              <a:buChar char="•"/>
            </a:pPr>
            <a:endParaRPr lang="de-DE" sz="1800" dirty="0">
              <a:cs typeface="+mn-cs"/>
            </a:endParaRPr>
          </a:p>
          <a:p>
            <a:pPr marL="323850" indent="-285750">
              <a:spcBef>
                <a:spcPct val="0"/>
              </a:spcBef>
              <a:buFont typeface="Arial" panose="020B0604020202020204" pitchFamily="34" charset="0"/>
              <a:buChar char="•"/>
            </a:pPr>
            <a:endParaRPr lang="de-DE" sz="1800" dirty="0">
              <a:cs typeface="+mn-cs"/>
            </a:endParaRPr>
          </a:p>
          <a:p>
            <a:pPr marL="323850" indent="-285750">
              <a:spcBef>
                <a:spcPct val="0"/>
              </a:spcBef>
              <a:buFont typeface="Arial" panose="020B0604020202020204" pitchFamily="34" charset="0"/>
              <a:buChar char="•"/>
            </a:pPr>
            <a:endParaRPr lang="de-DE" sz="1800" dirty="0">
              <a:cs typeface="+mn-cs"/>
            </a:endParaRPr>
          </a:p>
          <a:p>
            <a:pPr marL="323850" indent="-285750">
              <a:spcBef>
                <a:spcPct val="0"/>
              </a:spcBef>
              <a:buFont typeface="Arial" panose="020B0604020202020204" pitchFamily="34" charset="0"/>
              <a:buChar char="•"/>
            </a:pPr>
            <a:endParaRPr lang="de-DE" sz="1800" dirty="0">
              <a:cs typeface="+mn-cs"/>
            </a:endParaRPr>
          </a:p>
          <a:p>
            <a:pPr marL="323850" indent="-285750">
              <a:spcBef>
                <a:spcPct val="0"/>
              </a:spcBef>
              <a:buFont typeface="Arial" panose="020B0604020202020204" pitchFamily="34" charset="0"/>
              <a:buChar char="•"/>
            </a:pPr>
            <a:endParaRPr lang="de-DE" sz="1800" dirty="0">
              <a:cs typeface="+mn-cs"/>
            </a:endParaRPr>
          </a:p>
        </p:txBody>
      </p:sp>
      <p:sp>
        <p:nvSpPr>
          <p:cNvPr id="2" name="Textplatzhalter 1"/>
          <p:cNvSpPr>
            <a:spLocks noGrp="1"/>
          </p:cNvSpPr>
          <p:nvPr>
            <p:ph type="body" sz="quarter" idx="12"/>
          </p:nvPr>
        </p:nvSpPr>
        <p:spPr/>
        <p:txBody>
          <a:bodyPr/>
          <a:lstStyle/>
          <a:p>
            <a:endParaRPr lang="de-DE"/>
          </a:p>
        </p:txBody>
      </p:sp>
      <p:pic>
        <p:nvPicPr>
          <p:cNvPr id="12" name="Grafik 11"/>
          <p:cNvPicPr/>
          <p:nvPr/>
        </p:nvPicPr>
        <p:blipFill>
          <a:blip r:embed="rId3"/>
          <a:stretch>
            <a:fillRect/>
          </a:stretch>
        </p:blipFill>
        <p:spPr>
          <a:xfrm>
            <a:off x="7001129" y="3143395"/>
            <a:ext cx="1065358" cy="1545139"/>
          </a:xfrm>
          <a:prstGeom prst="rect">
            <a:avLst/>
          </a:prstGeom>
          <a:ln w="12700">
            <a:solidFill>
              <a:schemeClr val="tx1"/>
            </a:solidFill>
          </a:ln>
        </p:spPr>
      </p:pic>
      <p:pic>
        <p:nvPicPr>
          <p:cNvPr id="13" name="Grafik 12"/>
          <p:cNvPicPr/>
          <p:nvPr/>
        </p:nvPicPr>
        <p:blipFill>
          <a:blip r:embed="rId4"/>
          <a:stretch>
            <a:fillRect/>
          </a:stretch>
        </p:blipFill>
        <p:spPr>
          <a:xfrm>
            <a:off x="7864441" y="3325412"/>
            <a:ext cx="980466" cy="1564098"/>
          </a:xfrm>
          <a:prstGeom prst="rect">
            <a:avLst/>
          </a:prstGeom>
          <a:ln w="12700">
            <a:solidFill>
              <a:schemeClr val="tx1"/>
            </a:solidFill>
          </a:ln>
        </p:spPr>
      </p:pic>
      <p:pic>
        <p:nvPicPr>
          <p:cNvPr id="14" name="Grafik 13"/>
          <p:cNvPicPr/>
          <p:nvPr/>
        </p:nvPicPr>
        <p:blipFill>
          <a:blip r:embed="rId5"/>
          <a:stretch>
            <a:fillRect/>
          </a:stretch>
        </p:blipFill>
        <p:spPr>
          <a:xfrm>
            <a:off x="6990647" y="4291214"/>
            <a:ext cx="1061339" cy="1462731"/>
          </a:xfrm>
          <a:prstGeom prst="rect">
            <a:avLst/>
          </a:prstGeom>
          <a:ln w="12700">
            <a:solidFill>
              <a:schemeClr val="tx1"/>
            </a:solidFill>
          </a:ln>
        </p:spPr>
      </p:pic>
      <p:pic>
        <p:nvPicPr>
          <p:cNvPr id="15" name="Grafik 14"/>
          <p:cNvPicPr/>
          <p:nvPr/>
        </p:nvPicPr>
        <p:blipFill>
          <a:blip r:embed="rId6"/>
          <a:stretch>
            <a:fillRect/>
          </a:stretch>
        </p:blipFill>
        <p:spPr>
          <a:xfrm>
            <a:off x="7537411" y="4593409"/>
            <a:ext cx="1050113" cy="1462731"/>
          </a:xfrm>
          <a:prstGeom prst="rect">
            <a:avLst/>
          </a:prstGeom>
          <a:ln w="12700">
            <a:solidFill>
              <a:schemeClr val="tx1"/>
            </a:solidFill>
          </a:ln>
        </p:spPr>
      </p:pic>
      <p:sp>
        <p:nvSpPr>
          <p:cNvPr id="17" name="Foliennummernplatzhalter 16"/>
          <p:cNvSpPr>
            <a:spLocks noGrp="1"/>
          </p:cNvSpPr>
          <p:nvPr>
            <p:ph type="sldNum" sz="quarter" idx="15"/>
          </p:nvPr>
        </p:nvSpPr>
        <p:spPr>
          <a:xfrm>
            <a:off x="8203474" y="6393862"/>
            <a:ext cx="547010" cy="365125"/>
          </a:xfrm>
        </p:spPr>
        <p:txBody>
          <a:bodyPr/>
          <a:lstStyle/>
          <a:p>
            <a:fld id="{62A59293-44F6-42A9-B2EF-FC07B1E05F02}" type="slidenum">
              <a:rPr lang="de-DE" smtClean="0"/>
              <a:pPr/>
              <a:t>60</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6" name="Textfeld 15"/>
          <p:cNvSpPr txBox="1"/>
          <p:nvPr/>
        </p:nvSpPr>
        <p:spPr>
          <a:xfrm>
            <a:off x="6713744" y="2472623"/>
            <a:ext cx="2790405" cy="338554"/>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Arbeitsblätter 2 &amp; 3a-d</a:t>
            </a:r>
          </a:p>
        </p:txBody>
      </p:sp>
      <p:pic>
        <p:nvPicPr>
          <p:cNvPr id="10" name="Grafik 9"/>
          <p:cNvPicPr/>
          <p:nvPr/>
        </p:nvPicPr>
        <p:blipFill>
          <a:blip r:embed="rId7"/>
          <a:stretch>
            <a:fillRect/>
          </a:stretch>
        </p:blipFill>
        <p:spPr>
          <a:xfrm>
            <a:off x="6222710" y="3441740"/>
            <a:ext cx="982069" cy="1539725"/>
          </a:xfrm>
          <a:prstGeom prst="rect">
            <a:avLst/>
          </a:prstGeom>
          <a:ln w="12700">
            <a:solidFill>
              <a:schemeClr val="tx1"/>
            </a:solidFill>
          </a:ln>
        </p:spPr>
      </p:pic>
    </p:spTree>
    <p:extLst>
      <p:ext uri="{BB962C8B-B14F-4D97-AF65-F5344CB8AC3E}">
        <p14:creationId xmlns:p14="http://schemas.microsoft.com/office/powerpoint/2010/main" val="2937342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6193"/>
            <a:ext cx="6633266" cy="1066801"/>
          </a:xfrm>
          <a:noFill/>
          <a:ln>
            <a:noFill/>
          </a:ln>
        </p:spPr>
        <p:txBody>
          <a:bodyPr vert="horz" wrap="square" lIns="0" tIns="0" rIns="0" bIns="0" numCol="1" anchor="t" anchorCtr="0" compatLnSpc="1">
            <a:prstTxWarp prst="textNoShape">
              <a:avLst/>
            </a:prstTxWarp>
          </a:bodyPr>
          <a:lstStyle/>
          <a:p>
            <a:r>
              <a:rPr lang="de-DE" dirty="0"/>
              <a:t>Rahmung - Modul 1b</a:t>
            </a:r>
            <a:br>
              <a:rPr lang="de-DE" dirty="0"/>
            </a:br>
            <a:r>
              <a:rPr lang="de-DE" dirty="0"/>
              <a:t>Beispielantworten</a:t>
            </a:r>
          </a:p>
        </p:txBody>
      </p:sp>
      <p:graphicFrame>
        <p:nvGraphicFramePr>
          <p:cNvPr id="8" name="Tabelle 7"/>
          <p:cNvGraphicFramePr>
            <a:graphicFrameLocks noGrp="1"/>
          </p:cNvGraphicFramePr>
          <p:nvPr>
            <p:extLst>
              <p:ext uri="{D42A27DB-BD31-4B8C-83A1-F6EECF244321}">
                <p14:modId xmlns:p14="http://schemas.microsoft.com/office/powerpoint/2010/main" val="382824707"/>
              </p:ext>
            </p:extLst>
          </p:nvPr>
        </p:nvGraphicFramePr>
        <p:xfrm>
          <a:off x="379031" y="1512000"/>
          <a:ext cx="8364920" cy="4666732"/>
        </p:xfrm>
        <a:graphic>
          <a:graphicData uri="http://schemas.openxmlformats.org/drawingml/2006/table">
            <a:tbl>
              <a:tblPr firstRow="1" firstCol="1" bandRow="1">
                <a:tableStyleId>{5C22544A-7EE6-4342-B048-85BDC9FD1C3A}</a:tableStyleId>
              </a:tblPr>
              <a:tblGrid>
                <a:gridCol w="1076784">
                  <a:extLst>
                    <a:ext uri="{9D8B030D-6E8A-4147-A177-3AD203B41FA5}">
                      <a16:colId xmlns:a16="http://schemas.microsoft.com/office/drawing/2014/main" val="20000"/>
                    </a:ext>
                  </a:extLst>
                </a:gridCol>
                <a:gridCol w="1770711">
                  <a:extLst>
                    <a:ext uri="{9D8B030D-6E8A-4147-A177-3AD203B41FA5}">
                      <a16:colId xmlns:a16="http://schemas.microsoft.com/office/drawing/2014/main" val="20001"/>
                    </a:ext>
                  </a:extLst>
                </a:gridCol>
                <a:gridCol w="1500852">
                  <a:extLst>
                    <a:ext uri="{9D8B030D-6E8A-4147-A177-3AD203B41FA5}">
                      <a16:colId xmlns:a16="http://schemas.microsoft.com/office/drawing/2014/main" val="20002"/>
                    </a:ext>
                  </a:extLst>
                </a:gridCol>
                <a:gridCol w="1897292">
                  <a:extLst>
                    <a:ext uri="{9D8B030D-6E8A-4147-A177-3AD203B41FA5}">
                      <a16:colId xmlns:a16="http://schemas.microsoft.com/office/drawing/2014/main" val="20003"/>
                    </a:ext>
                  </a:extLst>
                </a:gridCol>
                <a:gridCol w="2119281">
                  <a:extLst>
                    <a:ext uri="{9D8B030D-6E8A-4147-A177-3AD203B41FA5}">
                      <a16:colId xmlns:a16="http://schemas.microsoft.com/office/drawing/2014/main" val="20004"/>
                    </a:ext>
                  </a:extLst>
                </a:gridCol>
              </a:tblGrid>
              <a:tr h="764949">
                <a:tc>
                  <a:txBody>
                    <a:bodyPr/>
                    <a:lstStyle/>
                    <a:p>
                      <a:pPr algn="ctr">
                        <a:spcBef>
                          <a:spcPts val="300"/>
                        </a:spcBef>
                        <a:spcAft>
                          <a:spcPts val="300"/>
                        </a:spcAft>
                      </a:pPr>
                      <a:endParaRPr lang="de-DE" sz="1400" b="1" kern="1200" dirty="0">
                        <a:solidFill>
                          <a:schemeClr val="lt1"/>
                        </a:solidFill>
                        <a:latin typeface="PT Sans" panose="020B0503020203020204" pitchFamily="34" charset="0"/>
                        <a:ea typeface="PT Sans" panose="020B0503020203020204" pitchFamily="34" charset="0"/>
                        <a:cs typeface="+mn-cs"/>
                      </a:endParaRPr>
                    </a:p>
                  </a:txBody>
                  <a:tcPr marL="68580" marR="68580" marT="0" marB="0" anchor="ctr">
                    <a:solidFill>
                      <a:srgbClr val="FF9919"/>
                    </a:solidFill>
                  </a:tcPr>
                </a:tc>
                <a:tc>
                  <a:txBody>
                    <a:bodyPr/>
                    <a:lstStyle/>
                    <a:p>
                      <a:pPr algn="ctr">
                        <a:spcBef>
                          <a:spcPts val="300"/>
                        </a:spcBef>
                        <a:spcAft>
                          <a:spcPts val="300"/>
                        </a:spcAft>
                      </a:pPr>
                      <a:r>
                        <a:rPr lang="de-DE" sz="1400" b="1" kern="1200" dirty="0">
                          <a:solidFill>
                            <a:schemeClr val="lt1"/>
                          </a:solidFill>
                          <a:latin typeface="PT Sans" panose="020B0503020203020204" pitchFamily="34" charset="0"/>
                          <a:ea typeface="PT Sans" panose="020B0503020203020204" pitchFamily="34" charset="0"/>
                          <a:cs typeface="+mn-cs"/>
                        </a:rPr>
                        <a:t>Waschmaschine</a:t>
                      </a:r>
                    </a:p>
                  </a:txBody>
                  <a:tcPr marL="68580" marR="68580" marT="0" marB="0" anchor="ctr">
                    <a:solidFill>
                      <a:srgbClr val="FF9919"/>
                    </a:solidFill>
                  </a:tcPr>
                </a:tc>
                <a:tc>
                  <a:txBody>
                    <a:bodyPr/>
                    <a:lstStyle/>
                    <a:p>
                      <a:pPr algn="ctr"/>
                      <a:r>
                        <a:rPr lang="de-DE" sz="1400" b="1" kern="1200" dirty="0">
                          <a:solidFill>
                            <a:schemeClr val="lt1"/>
                          </a:solidFill>
                          <a:latin typeface="PT Sans" panose="020B0503020203020204" pitchFamily="34" charset="0"/>
                          <a:ea typeface="PT Sans" panose="020B0503020203020204" pitchFamily="34" charset="0"/>
                          <a:cs typeface="+mn-cs"/>
                        </a:rPr>
                        <a:t>Drucker</a:t>
                      </a:r>
                    </a:p>
                  </a:txBody>
                  <a:tcPr marL="68580" marR="68580" marT="0" marB="0" anchor="ctr">
                    <a:solidFill>
                      <a:srgbClr val="FF9919"/>
                    </a:solidFill>
                  </a:tcPr>
                </a:tc>
                <a:tc>
                  <a:txBody>
                    <a:bodyPr/>
                    <a:lstStyle/>
                    <a:p>
                      <a:pPr algn="ctr">
                        <a:spcBef>
                          <a:spcPts val="300"/>
                        </a:spcBef>
                        <a:spcAft>
                          <a:spcPts val="300"/>
                        </a:spcAft>
                      </a:pPr>
                      <a:r>
                        <a:rPr lang="de-DE" sz="1400" b="1" kern="1200" dirty="0">
                          <a:solidFill>
                            <a:schemeClr val="lt1"/>
                          </a:solidFill>
                          <a:latin typeface="PT Sans" panose="020B0503020203020204" pitchFamily="34" charset="0"/>
                          <a:ea typeface="PT Sans" panose="020B0503020203020204" pitchFamily="34" charset="0"/>
                          <a:cs typeface="+mn-cs"/>
                        </a:rPr>
                        <a:t>Telefon </a:t>
                      </a:r>
                    </a:p>
                  </a:txBody>
                  <a:tcPr marL="68580" marR="68580" marT="0" marB="0" anchor="ctr">
                    <a:solidFill>
                      <a:srgbClr val="FF9919"/>
                    </a:solidFill>
                  </a:tcPr>
                </a:tc>
                <a:tc>
                  <a:txBody>
                    <a:bodyPr/>
                    <a:lstStyle/>
                    <a:p>
                      <a:pPr algn="ctr">
                        <a:spcBef>
                          <a:spcPts val="300"/>
                        </a:spcBef>
                        <a:spcAft>
                          <a:spcPts val="300"/>
                        </a:spcAft>
                      </a:pPr>
                      <a:r>
                        <a:rPr lang="de-DE" sz="1400" b="1" kern="1200" dirty="0">
                          <a:solidFill>
                            <a:schemeClr val="lt1"/>
                          </a:solidFill>
                          <a:latin typeface="PT Sans" panose="020B0503020203020204" pitchFamily="34" charset="0"/>
                          <a:ea typeface="PT Sans" panose="020B0503020203020204" pitchFamily="34" charset="0"/>
                          <a:cs typeface="+mn-cs"/>
                        </a:rPr>
                        <a:t>Laptop </a:t>
                      </a:r>
                    </a:p>
                  </a:txBody>
                  <a:tcPr marL="68580" marR="68580" marT="0" marB="0" anchor="ctr">
                    <a:solidFill>
                      <a:srgbClr val="FF9919"/>
                    </a:solidFill>
                  </a:tcPr>
                </a:tc>
                <a:extLst>
                  <a:ext uri="{0D108BD9-81ED-4DB2-BD59-A6C34878D82A}">
                    <a16:rowId xmlns:a16="http://schemas.microsoft.com/office/drawing/2014/main" val="10000"/>
                  </a:ext>
                </a:extLst>
              </a:tr>
              <a:tr h="1033219">
                <a:tc>
                  <a:txBody>
                    <a:bodyPr/>
                    <a:lstStyle/>
                    <a:p>
                      <a:pPr marL="25400" marR="25400" algn="ctr" defTabSz="457200" rtl="0" eaLnBrk="1" latinLnBrk="0" hangingPunct="1">
                        <a:spcAft>
                          <a:spcPts val="0"/>
                        </a:spcAft>
                      </a:pPr>
                      <a:r>
                        <a:rPr lang="de-DE" sz="1400" b="0" kern="1200" dirty="0">
                          <a:solidFill>
                            <a:srgbClr val="595959"/>
                          </a:solidFill>
                          <a:latin typeface="PT Sans" panose="020B0503020203020204" pitchFamily="34" charset="0"/>
                          <a:ea typeface="PT Sans" panose="020B0503020203020204" pitchFamily="34" charset="0"/>
                          <a:cs typeface="+mn-cs"/>
                        </a:rPr>
                        <a:t>Werk-stoffliche O.</a:t>
                      </a: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Bauteile</a:t>
                      </a:r>
                      <a:r>
                        <a:rPr lang="de-DE" sz="1400" kern="1200" baseline="0" dirty="0">
                          <a:solidFill>
                            <a:srgbClr val="595959"/>
                          </a:solidFill>
                          <a:latin typeface="PT Sans" panose="020B0503020203020204" pitchFamily="34" charset="0"/>
                          <a:ea typeface="PT Sans" panose="020B0503020203020204" pitchFamily="34" charset="0"/>
                          <a:cs typeface="+mn-cs"/>
                        </a:rPr>
                        <a:t> aus Kunststoff</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Bauteile</a:t>
                      </a:r>
                      <a:r>
                        <a:rPr lang="de-DE" sz="1400" kern="1200" baseline="0" dirty="0">
                          <a:solidFill>
                            <a:srgbClr val="595959"/>
                          </a:solidFill>
                          <a:latin typeface="PT Sans" panose="020B0503020203020204" pitchFamily="34" charset="0"/>
                          <a:ea typeface="PT Sans" panose="020B0503020203020204" pitchFamily="34" charset="0"/>
                          <a:cs typeface="+mn-cs"/>
                        </a:rPr>
                        <a:t> aus Kunststoff</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baseline="0" dirty="0">
                          <a:solidFill>
                            <a:srgbClr val="595959"/>
                          </a:solidFill>
                          <a:latin typeface="PT Sans" panose="020B0503020203020204" pitchFamily="34" charset="0"/>
                          <a:ea typeface="PT Sans" panose="020B0503020203020204" pitchFamily="34" charset="0"/>
                          <a:cs typeface="+mn-cs"/>
                        </a:rPr>
                        <a:t>verklebte Außenhülle, Akku nicht austauschbar</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l">
                        <a:spcAft>
                          <a:spcPts val="0"/>
                        </a:spcAft>
                      </a:pPr>
                      <a:r>
                        <a:rPr lang="de-DE" sz="1400" kern="1200" baseline="0" dirty="0">
                          <a:solidFill>
                            <a:srgbClr val="595959"/>
                          </a:solidFill>
                          <a:latin typeface="PT Sans" panose="020B0503020203020204" pitchFamily="34" charset="0"/>
                          <a:ea typeface="PT Sans" panose="020B0503020203020204" pitchFamily="34" charset="0"/>
                          <a:cs typeface="+mn-cs"/>
                        </a:rPr>
                        <a:t>verklebte Außenhülle, schlechte Verarbeitung der Verbindungsstelle zum Bildschirm</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956188">
                <a:tc>
                  <a:txBody>
                    <a:bodyPr/>
                    <a:lstStyle/>
                    <a:p>
                      <a:pPr marL="25400" marR="25400" algn="ctr" defTabSz="457200" rtl="0" eaLnBrk="1" latinLnBrk="0" hangingPunct="1">
                        <a:spcAft>
                          <a:spcPts val="0"/>
                        </a:spcAft>
                      </a:pPr>
                      <a:r>
                        <a:rPr lang="de-DE" sz="1400" b="0" kern="1200" dirty="0" err="1">
                          <a:solidFill>
                            <a:srgbClr val="595959"/>
                          </a:solidFill>
                          <a:latin typeface="PT Sans" panose="020B0503020203020204" pitchFamily="34" charset="0"/>
                          <a:ea typeface="PT Sans" panose="020B0503020203020204" pitchFamily="34" charset="0"/>
                          <a:cs typeface="+mn-cs"/>
                        </a:rPr>
                        <a:t>Funktio-nelle</a:t>
                      </a:r>
                      <a:r>
                        <a:rPr lang="de-DE" sz="1400" b="0" kern="1200" dirty="0">
                          <a:solidFill>
                            <a:srgbClr val="595959"/>
                          </a:solidFill>
                          <a:latin typeface="PT Sans" panose="020B0503020203020204" pitchFamily="34" charset="0"/>
                          <a:ea typeface="PT Sans" panose="020B0503020203020204" pitchFamily="34" charset="0"/>
                          <a:cs typeface="+mn-cs"/>
                        </a:rPr>
                        <a:t> O.</a:t>
                      </a:r>
                    </a:p>
                  </a:txBody>
                  <a:tcPr marL="68580" marR="68580" marT="0" marB="0" anchor="ctr">
                    <a:solidFill>
                      <a:srgbClr val="FCE5CD"/>
                    </a:solidFill>
                  </a:tcPr>
                </a:tc>
                <a:tc>
                  <a:txBody>
                    <a:bodyPr/>
                    <a:lstStyle/>
                    <a:p>
                      <a:pPr marL="25400" marR="25400" lvl="0" indent="0" algn="ctr"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Eingebauter</a:t>
                      </a:r>
                      <a:r>
                        <a:rPr lang="de-DE" sz="1400" kern="1200" baseline="0" dirty="0">
                          <a:solidFill>
                            <a:srgbClr val="595959"/>
                          </a:solidFill>
                          <a:latin typeface="PT Sans" panose="020B0503020203020204" pitchFamily="34" charset="0"/>
                          <a:ea typeface="PT Sans" panose="020B0503020203020204" pitchFamily="34" charset="0"/>
                          <a:cs typeface="+mn-cs"/>
                        </a:rPr>
                        <a:t> Zähler, der die Ausdrucke mitzählt</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Software veraltet, Speicher reicht nicht mehr aus</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Software veraltet, kein</a:t>
                      </a:r>
                      <a:r>
                        <a:rPr lang="de-DE" sz="1400" kern="1200" baseline="0" dirty="0">
                          <a:solidFill>
                            <a:srgbClr val="595959"/>
                          </a:solidFill>
                          <a:latin typeface="PT Sans" panose="020B0503020203020204" pitchFamily="34" charset="0"/>
                          <a:ea typeface="PT Sans" panose="020B0503020203020204" pitchFamily="34" charset="0"/>
                          <a:cs typeface="+mn-cs"/>
                        </a:rPr>
                        <a:t> Support/Update möglich</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2"/>
                  </a:ext>
                </a:extLst>
              </a:tr>
              <a:tr h="956188">
                <a:tc>
                  <a:txBody>
                    <a:bodyPr/>
                    <a:lstStyle/>
                    <a:p>
                      <a:pPr marL="25400" marR="25400" algn="ctr" defTabSz="457200" rtl="0" eaLnBrk="1" latinLnBrk="0" hangingPunct="1">
                        <a:spcAft>
                          <a:spcPts val="0"/>
                        </a:spcAft>
                      </a:pPr>
                      <a:r>
                        <a:rPr lang="de-DE" sz="1400" b="0" kern="1200" dirty="0">
                          <a:solidFill>
                            <a:srgbClr val="595959"/>
                          </a:solidFill>
                          <a:latin typeface="PT Sans" panose="020B0503020203020204" pitchFamily="34" charset="0"/>
                          <a:ea typeface="PT Sans" panose="020B0503020203020204" pitchFamily="34" charset="0"/>
                          <a:cs typeface="+mn-cs"/>
                        </a:rPr>
                        <a:t>Öko-</a:t>
                      </a:r>
                      <a:r>
                        <a:rPr lang="de-DE" sz="1400" b="0" kern="1200" dirty="0" err="1">
                          <a:solidFill>
                            <a:srgbClr val="595959"/>
                          </a:solidFill>
                          <a:latin typeface="PT Sans" panose="020B0503020203020204" pitchFamily="34" charset="0"/>
                          <a:ea typeface="PT Sans" panose="020B0503020203020204" pitchFamily="34" charset="0"/>
                          <a:cs typeface="+mn-cs"/>
                        </a:rPr>
                        <a:t>nomische</a:t>
                      </a:r>
                      <a:r>
                        <a:rPr lang="de-DE" sz="1400" b="0" kern="1200" dirty="0">
                          <a:solidFill>
                            <a:srgbClr val="595959"/>
                          </a:solidFill>
                          <a:latin typeface="PT Sans" panose="020B0503020203020204" pitchFamily="34" charset="0"/>
                          <a:ea typeface="PT Sans" panose="020B0503020203020204" pitchFamily="34" charset="0"/>
                          <a:cs typeface="+mn-cs"/>
                        </a:rPr>
                        <a:t> O.</a:t>
                      </a: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baseline="0" dirty="0">
                          <a:solidFill>
                            <a:srgbClr val="595959"/>
                          </a:solidFill>
                          <a:latin typeface="PT Sans" panose="020B0503020203020204" pitchFamily="34" charset="0"/>
                          <a:ea typeface="PT Sans" panose="020B0503020203020204" pitchFamily="34" charset="0"/>
                          <a:cs typeface="+mn-cs"/>
                        </a:rPr>
                        <a:t>Teure Ersatz-komponenten und Reparatur</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Reparatur-unfreundliches</a:t>
                      </a:r>
                      <a:r>
                        <a:rPr lang="de-DE" sz="1400" kern="1200" baseline="0" dirty="0">
                          <a:solidFill>
                            <a:srgbClr val="595959"/>
                          </a:solidFill>
                          <a:latin typeface="PT Sans" panose="020B0503020203020204" pitchFamily="34" charset="0"/>
                          <a:ea typeface="PT Sans" panose="020B0503020203020204" pitchFamily="34" charset="0"/>
                          <a:cs typeface="+mn-cs"/>
                        </a:rPr>
                        <a:t> Design</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err="1">
                          <a:solidFill>
                            <a:srgbClr val="595959"/>
                          </a:solidFill>
                          <a:latin typeface="PT Sans" panose="020B0503020203020204" pitchFamily="34" charset="0"/>
                          <a:ea typeface="PT Sans" panose="020B0503020203020204" pitchFamily="34" charset="0"/>
                          <a:cs typeface="+mn-cs"/>
                        </a:rPr>
                        <a:t>reparaturunfreund-liches</a:t>
                      </a:r>
                      <a:r>
                        <a:rPr lang="de-DE" sz="1400" kern="1200" baseline="0" dirty="0">
                          <a:solidFill>
                            <a:srgbClr val="595959"/>
                          </a:solidFill>
                          <a:latin typeface="PT Sans" panose="020B0503020203020204" pitchFamily="34" charset="0"/>
                          <a:ea typeface="PT Sans" panose="020B0503020203020204" pitchFamily="34" charset="0"/>
                          <a:cs typeface="+mn-cs"/>
                        </a:rPr>
                        <a:t> Design, Einzelkomponenten teuer (z.B. Display)</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l">
                        <a:spcAft>
                          <a:spcPts val="0"/>
                        </a:spcAft>
                      </a:pPr>
                      <a:r>
                        <a:rPr lang="de-DE" sz="1400" kern="1200" dirty="0" err="1">
                          <a:solidFill>
                            <a:srgbClr val="595959"/>
                          </a:solidFill>
                          <a:latin typeface="PT Sans" panose="020B0503020203020204" pitchFamily="34" charset="0"/>
                          <a:ea typeface="PT Sans" panose="020B0503020203020204" pitchFamily="34" charset="0"/>
                          <a:cs typeface="+mn-cs"/>
                        </a:rPr>
                        <a:t>reparaturunfreund</a:t>
                      </a:r>
                      <a:r>
                        <a:rPr lang="de-DE" sz="1400" kern="1200" dirty="0">
                          <a:solidFill>
                            <a:srgbClr val="595959"/>
                          </a:solidFill>
                          <a:latin typeface="PT Sans" panose="020B0503020203020204" pitchFamily="34" charset="0"/>
                          <a:ea typeface="PT Sans" panose="020B0503020203020204" pitchFamily="34" charset="0"/>
                          <a:cs typeface="+mn-cs"/>
                        </a:rPr>
                        <a:t>-</a:t>
                      </a:r>
                    </a:p>
                    <a:p>
                      <a:pPr marL="25400" marR="25400" algn="l">
                        <a:spcAft>
                          <a:spcPts val="0"/>
                        </a:spcAft>
                      </a:pPr>
                      <a:r>
                        <a:rPr lang="de-DE" sz="1400" kern="1200" dirty="0" err="1">
                          <a:solidFill>
                            <a:srgbClr val="595959"/>
                          </a:solidFill>
                          <a:latin typeface="PT Sans" panose="020B0503020203020204" pitchFamily="34" charset="0"/>
                          <a:ea typeface="PT Sans" panose="020B0503020203020204" pitchFamily="34" charset="0"/>
                          <a:cs typeface="+mn-cs"/>
                        </a:rPr>
                        <a:t>liches</a:t>
                      </a:r>
                      <a:r>
                        <a:rPr lang="de-DE" sz="1400" kern="1200" baseline="0" dirty="0">
                          <a:solidFill>
                            <a:srgbClr val="595959"/>
                          </a:solidFill>
                          <a:latin typeface="PT Sans" panose="020B0503020203020204" pitchFamily="34" charset="0"/>
                          <a:ea typeface="PT Sans" panose="020B0503020203020204" pitchFamily="34" charset="0"/>
                          <a:cs typeface="+mn-cs"/>
                        </a:rPr>
                        <a:t> Design, Einzelkomponenten teuer</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3"/>
                  </a:ext>
                </a:extLst>
              </a:tr>
              <a:tr h="956188">
                <a:tc>
                  <a:txBody>
                    <a:bodyPr/>
                    <a:lstStyle/>
                    <a:p>
                      <a:pPr marL="25400" marR="25400" algn="ctr" defTabSz="457200" rtl="0" eaLnBrk="1" latinLnBrk="0" hangingPunct="1">
                        <a:spcAft>
                          <a:spcPts val="0"/>
                        </a:spcAft>
                      </a:pPr>
                      <a:r>
                        <a:rPr lang="de-DE" sz="1400" b="0" kern="1200" dirty="0">
                          <a:solidFill>
                            <a:srgbClr val="595959"/>
                          </a:solidFill>
                          <a:latin typeface="PT Sans" panose="020B0503020203020204" pitchFamily="34" charset="0"/>
                          <a:ea typeface="PT Sans" panose="020B0503020203020204" pitchFamily="34" charset="0"/>
                          <a:cs typeface="+mn-cs"/>
                        </a:rPr>
                        <a:t>Psycho-logische O.</a:t>
                      </a:r>
                    </a:p>
                  </a:txBody>
                  <a:tcPr marL="68580" marR="68580"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Schönere</a:t>
                      </a:r>
                      <a:r>
                        <a:rPr lang="de-DE" sz="1400" kern="1200" baseline="0" dirty="0">
                          <a:solidFill>
                            <a:srgbClr val="595959"/>
                          </a:solidFill>
                          <a:latin typeface="PT Sans" panose="020B0503020203020204" pitchFamily="34" charset="0"/>
                          <a:ea typeface="PT Sans" panose="020B0503020203020204" pitchFamily="34" charset="0"/>
                          <a:cs typeface="+mn-cs"/>
                        </a:rPr>
                        <a:t> Maschine gewünscht</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Drucker mit WLAN-Funktion gewünscht</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neues Smartphone gewünscht</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neues</a:t>
                      </a:r>
                      <a:r>
                        <a:rPr lang="de-DE" sz="1400" kern="1200" baseline="0" dirty="0">
                          <a:solidFill>
                            <a:srgbClr val="595959"/>
                          </a:solidFill>
                          <a:latin typeface="PT Sans" panose="020B0503020203020204" pitchFamily="34" charset="0"/>
                          <a:ea typeface="PT Sans" panose="020B0503020203020204" pitchFamily="34" charset="0"/>
                          <a:cs typeface="+mn-cs"/>
                        </a:rPr>
                        <a:t> Modell, z.B. mit 3D-Technik gewünscht</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61</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4021519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lstStyle/>
          <a:p>
            <a:pPr marL="0" indent="0" algn="ctr">
              <a:buNone/>
            </a:pPr>
            <a:r>
              <a:rPr lang="de-DE" sz="4000" dirty="0"/>
              <a:t>Modul 2 - Obsoleszenz und Ressourcen</a:t>
            </a:r>
          </a:p>
          <a:p>
            <a:pPr marL="0" indent="0" algn="ctr">
              <a:buNone/>
            </a:pPr>
            <a:endParaRPr lang="de-DE" sz="4000" dirty="0"/>
          </a:p>
        </p:txBody>
      </p:sp>
      <p:sp>
        <p:nvSpPr>
          <p:cNvPr id="10" name="Foliennummernplatzhalter 9"/>
          <p:cNvSpPr>
            <a:spLocks noGrp="1"/>
          </p:cNvSpPr>
          <p:nvPr>
            <p:ph type="sldNum" sz="quarter" idx="13"/>
          </p:nvPr>
        </p:nvSpPr>
        <p:spPr/>
        <p:txBody>
          <a:bodyPr/>
          <a:lstStyle/>
          <a:p>
            <a:fld id="{62A59293-44F6-42A9-B2EF-FC07B1E05F02}" type="slidenum">
              <a:rPr lang="de-DE" smtClean="0"/>
              <a:pPr/>
              <a:t>62</a:t>
            </a:fld>
            <a:endParaRPr lang="de-DE" dirty="0"/>
          </a:p>
        </p:txBody>
      </p:sp>
      <p:sp>
        <p:nvSpPr>
          <p:cNvPr id="11" name="Abgerundetes Rechteck 10"/>
          <p:cNvSpPr/>
          <p:nvPr/>
        </p:nvSpPr>
        <p:spPr>
          <a:xfrm>
            <a:off x="1858434" y="4294063"/>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Verstehen, dass Obsoleszenz ein Ressourcenproblem ist</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813186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pPr>
              <a:lnSpc>
                <a:spcPts val="4000"/>
              </a:lnSpc>
            </a:pPr>
            <a:r>
              <a:rPr lang="de-DE">
                <a:latin typeface="PT Sans"/>
                <a:ea typeface="PT Sans"/>
                <a:cs typeface="PT Sans"/>
              </a:rPr>
              <a:t>Rahmung - Modul 2</a:t>
            </a:r>
            <a:br>
              <a:rPr lang="de-DE">
                <a:latin typeface="PT Sans"/>
                <a:ea typeface="PT Sans"/>
                <a:cs typeface="PT Sans"/>
              </a:rPr>
            </a:br>
            <a:r>
              <a:rPr lang="de-DE">
                <a:latin typeface="PT Sans"/>
                <a:ea typeface="PT Sans"/>
                <a:cs typeface="PT Sans"/>
              </a:rPr>
              <a:t>Obsoleszenz und Ressourcen</a:t>
            </a:r>
            <a:br>
              <a:rPr lang="de-DE">
                <a:latin typeface="PT Sans"/>
                <a:ea typeface="PT Sans"/>
                <a:cs typeface="PT Sans"/>
              </a:rPr>
            </a:br>
            <a:endParaRPr lang="de-DE" dirty="0">
              <a:latin typeface="PT Sans"/>
              <a:ea typeface="PT Sans"/>
              <a:cs typeface="PT Sans"/>
            </a:endParaRPr>
          </a:p>
        </p:txBody>
      </p:sp>
      <p:sp>
        <p:nvSpPr>
          <p:cNvPr id="4" name="Textplatzhalter 3"/>
          <p:cNvSpPr>
            <a:spLocks noGrp="1"/>
          </p:cNvSpPr>
          <p:nvPr>
            <p:ph type="body" sz="quarter" idx="12"/>
          </p:nvPr>
        </p:nvSpPr>
        <p:spPr/>
        <p:txBody>
          <a:bodyPr/>
          <a:lstStyle/>
          <a:p>
            <a:r>
              <a:rPr lang="de-DE"/>
              <a:t>Quelle: Eigene Darstellung</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6" name="Foliennummernplatzhalter 15"/>
          <p:cNvSpPr>
            <a:spLocks noGrp="1"/>
          </p:cNvSpPr>
          <p:nvPr>
            <p:ph type="sldNum" sz="quarter" idx="15"/>
          </p:nvPr>
        </p:nvSpPr>
        <p:spPr/>
        <p:txBody>
          <a:bodyPr/>
          <a:lstStyle/>
          <a:p>
            <a:fld id="{62A59293-44F6-42A9-B2EF-FC07B1E05F02}" type="slidenum">
              <a:rPr lang="de-DE" smtClean="0"/>
              <a:pPr/>
              <a:t>63</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1463629417"/>
              </p:ext>
            </p:extLst>
          </p:nvPr>
        </p:nvGraphicFramePr>
        <p:xfrm>
          <a:off x="379030" y="1512000"/>
          <a:ext cx="8357189" cy="2311142"/>
        </p:xfrm>
        <a:graphic>
          <a:graphicData uri="http://schemas.openxmlformats.org/drawingml/2006/table">
            <a:tbl>
              <a:tblPr firstRow="1" firstCol="1" bandRow="1">
                <a:tableStyleId>{5C22544A-7EE6-4342-B048-85BDC9FD1C3A}</a:tableStyleId>
              </a:tblPr>
              <a:tblGrid>
                <a:gridCol w="676696">
                  <a:extLst>
                    <a:ext uri="{9D8B030D-6E8A-4147-A177-3AD203B41FA5}">
                      <a16:colId xmlns:a16="http://schemas.microsoft.com/office/drawing/2014/main" val="20000"/>
                    </a:ext>
                  </a:extLst>
                </a:gridCol>
                <a:gridCol w="811174">
                  <a:extLst>
                    <a:ext uri="{9D8B030D-6E8A-4147-A177-3AD203B41FA5}">
                      <a16:colId xmlns:a16="http://schemas.microsoft.com/office/drawing/2014/main" val="20001"/>
                    </a:ext>
                  </a:extLst>
                </a:gridCol>
                <a:gridCol w="2274026">
                  <a:extLst>
                    <a:ext uri="{9D8B030D-6E8A-4147-A177-3AD203B41FA5}">
                      <a16:colId xmlns:a16="http://schemas.microsoft.com/office/drawing/2014/main" val="20002"/>
                    </a:ext>
                  </a:extLst>
                </a:gridCol>
                <a:gridCol w="862148">
                  <a:extLst>
                    <a:ext uri="{9D8B030D-6E8A-4147-A177-3AD203B41FA5}">
                      <a16:colId xmlns:a16="http://schemas.microsoft.com/office/drawing/2014/main" val="20003"/>
                    </a:ext>
                  </a:extLst>
                </a:gridCol>
                <a:gridCol w="2396302">
                  <a:extLst>
                    <a:ext uri="{9D8B030D-6E8A-4147-A177-3AD203B41FA5}">
                      <a16:colId xmlns:a16="http://schemas.microsoft.com/office/drawing/2014/main" val="20004"/>
                    </a:ext>
                  </a:extLst>
                </a:gridCol>
                <a:gridCol w="1336843">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bg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8333">
                <a:tc>
                  <a:txBody>
                    <a:bodyPr/>
                    <a:lstStyle/>
                    <a:p>
                      <a:pPr marL="25400" marR="25400" algn="ctr" defTabSz="457200" rtl="0" eaLnBrk="1" latinLnBrk="0" hangingPunct="1">
                        <a:spcAft>
                          <a:spcPts val="0"/>
                        </a:spcAft>
                      </a:pPr>
                      <a:r>
                        <a:rPr lang="de-DE" sz="1600" b="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15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2a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Verknüpfen von Statistiken und Formen von Obsoleszenz</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1.5</a:t>
                      </a:r>
                    </a:p>
                  </a:txBody>
                  <a:tcPr marL="68580" marR="68580" marT="0" marB="0" anchor="ctr">
                    <a:solidFill>
                      <a:srgbClr val="F9CB9C"/>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Inhaltliche Wiederholung Modul 1 und Diskussion von Statistik</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Arbeitsblatt 4</a:t>
                      </a: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30 min.</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2b</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Obsoleszenz – Ein Problem für die Ressourcen?</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1.5</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Gruppenarbeit und anschließende Diskussion</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Arbeitsblatt 5a, 5b, 5c</a:t>
                      </a: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666461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2a</a:t>
            </a:r>
            <a:br>
              <a:rPr lang="de-DE" dirty="0"/>
            </a:br>
            <a:r>
              <a:rPr lang="de-DE" dirty="0"/>
              <a:t>Einstieg &amp; Wiederholung</a:t>
            </a:r>
          </a:p>
        </p:txBody>
      </p:sp>
      <p:sp>
        <p:nvSpPr>
          <p:cNvPr id="19" name="Inhaltsplatzhalter 5"/>
          <p:cNvSpPr>
            <a:spLocks noGrp="1"/>
          </p:cNvSpPr>
          <p:nvPr>
            <p:ph idx="1"/>
          </p:nvPr>
        </p:nvSpPr>
        <p:spPr/>
        <p:txBody>
          <a:bodyPr/>
          <a:lstStyle/>
          <a:p>
            <a:r>
              <a:rPr lang="de-DE" sz="1800" dirty="0">
                <a:cs typeface="+mn-cs"/>
              </a:rPr>
              <a:t>Ausgabe von Arbeitsblatt 4: Statistiken</a:t>
            </a:r>
          </a:p>
          <a:p>
            <a:pPr lvl="2"/>
            <a:r>
              <a:rPr lang="de-DE" dirty="0">
                <a:cs typeface="+mn-cs"/>
              </a:rPr>
              <a:t>Anteil ausgetauschter Geräte</a:t>
            </a:r>
          </a:p>
          <a:p>
            <a:pPr lvl="2"/>
            <a:r>
              <a:rPr lang="de-DE" dirty="0">
                <a:cs typeface="+mn-cs"/>
              </a:rPr>
              <a:t>Nutzungsdauer</a:t>
            </a:r>
          </a:p>
          <a:p>
            <a:r>
              <a:rPr lang="de-DE" sz="1800" dirty="0">
                <a:cs typeface="+mn-cs"/>
              </a:rPr>
              <a:t>Aufgabe (Partnerarbeit): Analyse der Grafiken </a:t>
            </a:r>
          </a:p>
          <a:p>
            <a:r>
              <a:rPr lang="de-DE" sz="1800" dirty="0">
                <a:cs typeface="+mn-cs"/>
              </a:rPr>
              <a:t>Klassengespräch:  </a:t>
            </a:r>
          </a:p>
          <a:p>
            <a:pPr marL="519113" lvl="1" indent="-285750">
              <a:buFont typeface="Wingdings" panose="05000000000000000000" pitchFamily="2" charset="2"/>
              <a:buChar char="§"/>
            </a:pPr>
            <a:r>
              <a:rPr lang="de-DE" sz="1800" dirty="0">
                <a:cs typeface="+mn-cs"/>
              </a:rPr>
              <a:t>Verknüpfung des zeitlichen Verlaufs der </a:t>
            </a:r>
          </a:p>
          <a:p>
            <a:pPr marL="519113" lvl="1" indent="-285750">
              <a:buFont typeface="Wingdings" panose="05000000000000000000" pitchFamily="2" charset="2"/>
              <a:buChar char="§"/>
            </a:pPr>
            <a:r>
              <a:rPr lang="de-DE" sz="1800" dirty="0">
                <a:cs typeface="+mn-cs"/>
              </a:rPr>
              <a:t>Nutzungsdauer von Geräten mit möglichen</a:t>
            </a:r>
          </a:p>
          <a:p>
            <a:pPr marL="519113" lvl="1" indent="-285750">
              <a:buFont typeface="Wingdings" panose="05000000000000000000" pitchFamily="2" charset="2"/>
              <a:buChar char="§"/>
            </a:pPr>
            <a:r>
              <a:rPr lang="de-DE" sz="1800" dirty="0">
                <a:cs typeface="+mn-cs"/>
              </a:rPr>
              <a:t>Formen der Obsoleszenz</a:t>
            </a:r>
          </a:p>
          <a:p>
            <a:r>
              <a:rPr lang="de-DE" sz="1800" dirty="0">
                <a:cs typeface="+mn-cs"/>
              </a:rPr>
              <a:t>Tafelbild: Sammlung von Kernaussagen</a:t>
            </a:r>
          </a:p>
          <a:p>
            <a:r>
              <a:rPr lang="de-DE" sz="1800" dirty="0">
                <a:cs typeface="+mn-cs"/>
              </a:rPr>
              <a:t>Dauer: 15 Minuten</a:t>
            </a:r>
          </a:p>
        </p:txBody>
      </p:sp>
      <p:sp>
        <p:nvSpPr>
          <p:cNvPr id="2" name="Textplatzhalter 1"/>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64</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pic>
        <p:nvPicPr>
          <p:cNvPr id="4" name="Grafik 3"/>
          <p:cNvPicPr>
            <a:picLocks noChangeAspect="1"/>
          </p:cNvPicPr>
          <p:nvPr/>
        </p:nvPicPr>
        <p:blipFill>
          <a:blip r:embed="rId3"/>
          <a:stretch>
            <a:fillRect/>
          </a:stretch>
        </p:blipFill>
        <p:spPr>
          <a:xfrm>
            <a:off x="5076896" y="3811112"/>
            <a:ext cx="3711137" cy="2381774"/>
          </a:xfrm>
          <a:prstGeom prst="rect">
            <a:avLst/>
          </a:prstGeom>
        </p:spPr>
      </p:pic>
    </p:spTree>
    <p:extLst>
      <p:ext uri="{BB962C8B-B14F-4D97-AF65-F5344CB8AC3E}">
        <p14:creationId xmlns:p14="http://schemas.microsoft.com/office/powerpoint/2010/main" val="326074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a:t>Rahmung - Modul 2b</a:t>
            </a:r>
            <a:br>
              <a:rPr lang="de-DE"/>
            </a:br>
            <a:r>
              <a:rPr lang="de-DE"/>
              <a:t>Metalle und Recycling</a:t>
            </a:r>
            <a:endParaRPr lang="de-DE" dirty="0"/>
          </a:p>
        </p:txBody>
      </p:sp>
      <p:sp>
        <p:nvSpPr>
          <p:cNvPr id="19" name="Inhaltsplatzhalter 5"/>
          <p:cNvSpPr>
            <a:spLocks noGrp="1"/>
          </p:cNvSpPr>
          <p:nvPr>
            <p:ph idx="1"/>
          </p:nvPr>
        </p:nvSpPr>
        <p:spPr/>
        <p:txBody>
          <a:bodyPr/>
          <a:lstStyle/>
          <a:p>
            <a:r>
              <a:rPr lang="de-DE" sz="1800">
                <a:cs typeface="+mn-cs"/>
              </a:rPr>
              <a:t>Ausgabe der Arbeitsblätter</a:t>
            </a:r>
          </a:p>
          <a:p>
            <a:pPr marL="928687" lvl="2" indent="-285750">
              <a:buFont typeface="Wingdings" panose="05000000000000000000" pitchFamily="2" charset="2"/>
              <a:buChar char="§"/>
            </a:pPr>
            <a:r>
              <a:rPr lang="de-DE" sz="1800">
                <a:cs typeface="+mn-cs"/>
              </a:rPr>
              <a:t>AB 5a - Elektroschrott und Obsoleszenz</a:t>
            </a:r>
          </a:p>
          <a:p>
            <a:pPr marL="928687" lvl="2" indent="-285750">
              <a:buFont typeface="Wingdings" panose="05000000000000000000" pitchFamily="2" charset="2"/>
              <a:buChar char="§"/>
            </a:pPr>
            <a:r>
              <a:rPr lang="de-DE" sz="1800">
                <a:cs typeface="+mn-cs"/>
              </a:rPr>
              <a:t>AB 5b - Metalle in Elektrogeräten</a:t>
            </a:r>
          </a:p>
          <a:p>
            <a:pPr marL="928687" lvl="2" indent="-285750">
              <a:buFont typeface="Wingdings" panose="05000000000000000000" pitchFamily="2" charset="2"/>
              <a:buChar char="§"/>
            </a:pPr>
            <a:r>
              <a:rPr lang="de-DE" sz="1800">
                <a:cs typeface="+mn-cs"/>
              </a:rPr>
              <a:t>AB 5c - Rückgewinnung </a:t>
            </a:r>
          </a:p>
          <a:p>
            <a:r>
              <a:rPr lang="de-DE" sz="1800">
                <a:cs typeface="+mn-cs"/>
              </a:rPr>
              <a:t>Aufgaben: Auswertung in Gruppenarbeit: </a:t>
            </a:r>
          </a:p>
          <a:p>
            <a:pPr marL="928687" lvl="2" indent="-285750">
              <a:buFont typeface="Wingdings" panose="05000000000000000000" pitchFamily="2" charset="2"/>
              <a:buChar char="§"/>
            </a:pPr>
            <a:r>
              <a:rPr lang="de-DE" sz="1800">
                <a:cs typeface="+mn-cs"/>
              </a:rPr>
              <a:t>Warum ist es problematisch, wenn Geräte vorzeitig ersetzt werden?</a:t>
            </a:r>
          </a:p>
          <a:p>
            <a:pPr marL="928687" lvl="2" indent="-285750">
              <a:buFont typeface="Wingdings" panose="05000000000000000000" pitchFamily="2" charset="2"/>
              <a:buChar char="§"/>
            </a:pPr>
            <a:r>
              <a:rPr lang="de-DE" sz="1800">
                <a:cs typeface="+mn-cs"/>
              </a:rPr>
              <a:t>Welche Stoffe sind in elektronischen Geräten enthalten?</a:t>
            </a:r>
          </a:p>
          <a:p>
            <a:pPr marL="928687" lvl="2" indent="-285750">
              <a:buFont typeface="Wingdings" panose="05000000000000000000" pitchFamily="2" charset="2"/>
              <a:buChar char="§"/>
            </a:pPr>
            <a:r>
              <a:rPr lang="de-DE" sz="1800">
                <a:cs typeface="+mn-cs"/>
              </a:rPr>
              <a:t>Warum ist es wichtig diese zu recyceln? </a:t>
            </a:r>
          </a:p>
          <a:p>
            <a:r>
              <a:rPr lang="de-DE" sz="1800">
                <a:cs typeface="+mn-cs"/>
              </a:rPr>
              <a:t>Ziel: Dient zur Verdeutlichung, dass die Obsoleszenz-Thematik ein Ressourcenproblem ist</a:t>
            </a:r>
          </a:p>
          <a:p>
            <a:r>
              <a:rPr lang="de-DE" sz="1800">
                <a:cs typeface="+mn-cs"/>
              </a:rPr>
              <a:t>Sammlung der Antworten an Tafel. </a:t>
            </a:r>
          </a:p>
          <a:p>
            <a:r>
              <a:rPr lang="de-DE" sz="1800">
                <a:cs typeface="+mn-cs"/>
              </a:rPr>
              <a:t>Bearbeitungsdauer: 20 Minuten, </a:t>
            </a:r>
            <a:r>
              <a:rPr lang="de-DE" sz="1800"/>
              <a:t>Diskussion: </a:t>
            </a:r>
            <a:r>
              <a:rPr lang="de-DE" sz="1800">
                <a:cs typeface="+mn-cs"/>
              </a:rPr>
              <a:t>10 Minuten</a:t>
            </a:r>
            <a:endParaRPr lang="de-DE" sz="1800" dirty="0">
              <a:cs typeface="+mn-cs"/>
            </a:endParaRPr>
          </a:p>
        </p:txBody>
      </p:sp>
      <p:sp>
        <p:nvSpPr>
          <p:cNvPr id="2" name="Textplatzhalter 1"/>
          <p:cNvSpPr>
            <a:spLocks noGrp="1"/>
          </p:cNvSpPr>
          <p:nvPr>
            <p:ph type="body" sz="quarter" idx="12"/>
          </p:nvPr>
        </p:nvSpPr>
        <p:spPr/>
        <p:txBody>
          <a:bodyPr/>
          <a:lstStyle/>
          <a:p>
            <a:endParaRPr lang="de-DE"/>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65</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5958600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2b</a:t>
            </a:r>
            <a:br>
              <a:rPr lang="de-DE" dirty="0"/>
            </a:br>
            <a:r>
              <a:rPr lang="de-DE" dirty="0"/>
              <a:t>Metalle und Recycling</a:t>
            </a:r>
          </a:p>
        </p:txBody>
      </p:sp>
      <p:sp>
        <p:nvSpPr>
          <p:cNvPr id="19" name="Inhaltsplatzhalter 5"/>
          <p:cNvSpPr>
            <a:spLocks noGrp="1"/>
          </p:cNvSpPr>
          <p:nvPr>
            <p:ph idx="1"/>
          </p:nvPr>
        </p:nvSpPr>
        <p:spPr/>
        <p:txBody>
          <a:bodyPr/>
          <a:lstStyle/>
          <a:p>
            <a:r>
              <a:rPr lang="de-DE" sz="1800" dirty="0">
                <a:cs typeface="+mn-cs"/>
              </a:rPr>
              <a:t>Vorstellung Arbeitsblätter 5a, 5b und 5c</a:t>
            </a:r>
          </a:p>
          <a:p>
            <a:r>
              <a:rPr lang="de-DE" dirty="0">
                <a:cs typeface="+mn-cs"/>
              </a:rPr>
              <a:t>Klassengespräch anhand der Interpretation von Statistiken:</a:t>
            </a:r>
          </a:p>
          <a:p>
            <a:pPr lvl="1"/>
            <a:r>
              <a:rPr lang="de-DE" dirty="0">
                <a:cs typeface="+mn-cs"/>
              </a:rPr>
              <a:t>Warum ist es problematisch, wenn Geräte vorzeitig ersetzt werden? </a:t>
            </a:r>
          </a:p>
          <a:p>
            <a:pPr lvl="1"/>
            <a:r>
              <a:rPr lang="de-DE" dirty="0">
                <a:cs typeface="+mn-cs"/>
              </a:rPr>
              <a:t>Welche Stoffe sind in elektronischen Geräten enthalten?</a:t>
            </a:r>
          </a:p>
          <a:p>
            <a:pPr lvl="1"/>
            <a:r>
              <a:rPr lang="de-DE" dirty="0">
                <a:cs typeface="+mn-cs"/>
              </a:rPr>
              <a:t>Warum ist es wichtig diese zu recyceln? </a:t>
            </a:r>
          </a:p>
          <a:p>
            <a:endParaRPr lang="de-DE" sz="1800" dirty="0">
              <a:cs typeface="+mn-cs"/>
            </a:endParaRPr>
          </a:p>
        </p:txBody>
      </p:sp>
      <p:sp>
        <p:nvSpPr>
          <p:cNvPr id="2" name="Textplatzhalter 1"/>
          <p:cNvSpPr>
            <a:spLocks noGrp="1"/>
          </p:cNvSpPr>
          <p:nvPr>
            <p:ph type="body" sz="quarter" idx="12"/>
          </p:nvPr>
        </p:nvSpPr>
        <p:spPr/>
        <p:txBody>
          <a:bodyPr/>
          <a:lstStyle/>
          <a:p>
            <a:endParaRPr lang="de-DE"/>
          </a:p>
        </p:txBody>
      </p:sp>
      <p:pic>
        <p:nvPicPr>
          <p:cNvPr id="7" name="Grafik 6"/>
          <p:cNvPicPr/>
          <p:nvPr/>
        </p:nvPicPr>
        <p:blipFill rotWithShape="1">
          <a:blip r:embed="rId3"/>
          <a:srcRect b="30098"/>
          <a:stretch/>
        </p:blipFill>
        <p:spPr>
          <a:xfrm>
            <a:off x="379031" y="3633598"/>
            <a:ext cx="2769902" cy="2453700"/>
          </a:xfrm>
          <a:prstGeom prst="rect">
            <a:avLst/>
          </a:prstGeom>
          <a:ln w="12700">
            <a:solidFill>
              <a:schemeClr val="tx1"/>
            </a:solidFill>
          </a:ln>
        </p:spPr>
      </p:pic>
      <p:pic>
        <p:nvPicPr>
          <p:cNvPr id="8" name="Grafik 7"/>
          <p:cNvPicPr/>
          <p:nvPr/>
        </p:nvPicPr>
        <p:blipFill rotWithShape="1">
          <a:blip r:embed="rId4"/>
          <a:srcRect b="29726"/>
          <a:stretch/>
        </p:blipFill>
        <p:spPr>
          <a:xfrm>
            <a:off x="3186000" y="3633597"/>
            <a:ext cx="2742494" cy="2466763"/>
          </a:xfrm>
          <a:prstGeom prst="rect">
            <a:avLst/>
          </a:prstGeom>
          <a:ln w="12700">
            <a:solidFill>
              <a:schemeClr val="tx1"/>
            </a:solidFill>
          </a:ln>
        </p:spPr>
      </p:pic>
      <p:pic>
        <p:nvPicPr>
          <p:cNvPr id="9" name="Grafik 8"/>
          <p:cNvPicPr/>
          <p:nvPr/>
        </p:nvPicPr>
        <p:blipFill rotWithShape="1">
          <a:blip r:embed="rId5"/>
          <a:srcRect b="30098"/>
          <a:stretch/>
        </p:blipFill>
        <p:spPr>
          <a:xfrm>
            <a:off x="5965561" y="3633596"/>
            <a:ext cx="2778389" cy="2453701"/>
          </a:xfrm>
          <a:prstGeom prst="rect">
            <a:avLst/>
          </a:prstGeom>
          <a:ln w="12700">
            <a:solidFill>
              <a:schemeClr val="tx1"/>
            </a:solidFill>
          </a:ln>
        </p:spPr>
      </p:pic>
      <p:sp>
        <p:nvSpPr>
          <p:cNvPr id="15" name="Foliennummernplatzhalter 14"/>
          <p:cNvSpPr>
            <a:spLocks noGrp="1"/>
          </p:cNvSpPr>
          <p:nvPr>
            <p:ph type="sldNum" sz="quarter" idx="15"/>
          </p:nvPr>
        </p:nvSpPr>
        <p:spPr>
          <a:xfrm>
            <a:off x="8203474" y="6393862"/>
            <a:ext cx="547010" cy="365125"/>
          </a:xfrm>
        </p:spPr>
        <p:txBody>
          <a:bodyPr/>
          <a:lstStyle/>
          <a:p>
            <a:fld id="{62A59293-44F6-42A9-B2EF-FC07B1E05F02}" type="slidenum">
              <a:rPr lang="de-DE" smtClean="0"/>
              <a:pPr/>
              <a:t>66</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86799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lstStyle/>
          <a:p>
            <a:pPr marL="0" indent="0" algn="ctr">
              <a:buNone/>
            </a:pPr>
            <a:r>
              <a:rPr lang="de-DE" sz="4000" dirty="0"/>
              <a:t>Modul 3 - Handlungsoptionen Obsoleszenz</a:t>
            </a:r>
          </a:p>
        </p:txBody>
      </p:sp>
      <p:sp>
        <p:nvSpPr>
          <p:cNvPr id="10" name="Foliennummernplatzhalter 9"/>
          <p:cNvSpPr>
            <a:spLocks noGrp="1"/>
          </p:cNvSpPr>
          <p:nvPr>
            <p:ph type="sldNum" sz="quarter" idx="13"/>
          </p:nvPr>
        </p:nvSpPr>
        <p:spPr/>
        <p:txBody>
          <a:bodyPr/>
          <a:lstStyle/>
          <a:p>
            <a:fld id="{62A59293-44F6-42A9-B2EF-FC07B1E05F02}" type="slidenum">
              <a:rPr lang="de-DE" smtClean="0"/>
              <a:pPr/>
              <a:t>67</a:t>
            </a:fld>
            <a:endParaRPr lang="de-DE" dirty="0"/>
          </a:p>
        </p:txBody>
      </p:sp>
      <p:sp>
        <p:nvSpPr>
          <p:cNvPr id="12" name="Abgerundetes Rechteck 11"/>
          <p:cNvSpPr/>
          <p:nvPr/>
        </p:nvSpPr>
        <p:spPr>
          <a:xfrm>
            <a:off x="1858434" y="4294063"/>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Umsetzung des erworbenen Wissens</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Eigene Lösungsvorschläge gegen Obsoleszenz finden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Interesse an wissenschaftlichen Studien steigern</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994023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3</a:t>
            </a:r>
            <a:br>
              <a:rPr lang="de-DE" dirty="0"/>
            </a:br>
            <a:r>
              <a:rPr lang="de-DE" dirty="0"/>
              <a:t>Handlungsoptionen Obsoleszenz</a:t>
            </a:r>
            <a:br>
              <a:rPr lang="de-DE" dirty="0"/>
            </a:br>
            <a:endParaRPr lang="de-DE" dirty="0"/>
          </a:p>
        </p:txBody>
      </p:sp>
      <p:sp>
        <p:nvSpPr>
          <p:cNvPr id="4" name="Textplatzhalter 3"/>
          <p:cNvSpPr>
            <a:spLocks noGrp="1"/>
          </p:cNvSpPr>
          <p:nvPr>
            <p:ph type="body" sz="quarter" idx="12"/>
          </p:nvPr>
        </p:nvSpPr>
        <p:spPr/>
        <p:txBody>
          <a:bodyPr/>
          <a:lstStyle/>
          <a:p>
            <a:r>
              <a:rPr lang="de-DE"/>
              <a:t>Quelle: Eigene Darstellung</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6" name="Foliennummernplatzhalter 15"/>
          <p:cNvSpPr>
            <a:spLocks noGrp="1"/>
          </p:cNvSpPr>
          <p:nvPr>
            <p:ph type="sldNum" sz="quarter" idx="15"/>
          </p:nvPr>
        </p:nvSpPr>
        <p:spPr/>
        <p:txBody>
          <a:bodyPr/>
          <a:lstStyle/>
          <a:p>
            <a:fld id="{62A59293-44F6-42A9-B2EF-FC07B1E05F02}" type="slidenum">
              <a:rPr lang="de-DE" smtClean="0"/>
              <a:pPr/>
              <a:t>68</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1745583018"/>
              </p:ext>
            </p:extLst>
          </p:nvPr>
        </p:nvGraphicFramePr>
        <p:xfrm>
          <a:off x="379030" y="1512000"/>
          <a:ext cx="8357189" cy="2383504"/>
        </p:xfrm>
        <a:graphic>
          <a:graphicData uri="http://schemas.openxmlformats.org/drawingml/2006/table">
            <a:tbl>
              <a:tblPr firstRow="1" firstCol="1" bandRow="1">
                <a:tableStyleId>{5C22544A-7EE6-4342-B048-85BDC9FD1C3A}</a:tableStyleId>
              </a:tblPr>
              <a:tblGrid>
                <a:gridCol w="676696">
                  <a:extLst>
                    <a:ext uri="{9D8B030D-6E8A-4147-A177-3AD203B41FA5}">
                      <a16:colId xmlns:a16="http://schemas.microsoft.com/office/drawing/2014/main" val="20000"/>
                    </a:ext>
                  </a:extLst>
                </a:gridCol>
                <a:gridCol w="811174">
                  <a:extLst>
                    <a:ext uri="{9D8B030D-6E8A-4147-A177-3AD203B41FA5}">
                      <a16:colId xmlns:a16="http://schemas.microsoft.com/office/drawing/2014/main" val="20001"/>
                    </a:ext>
                  </a:extLst>
                </a:gridCol>
                <a:gridCol w="1986643">
                  <a:extLst>
                    <a:ext uri="{9D8B030D-6E8A-4147-A177-3AD203B41FA5}">
                      <a16:colId xmlns:a16="http://schemas.microsoft.com/office/drawing/2014/main" val="20002"/>
                    </a:ext>
                  </a:extLst>
                </a:gridCol>
                <a:gridCol w="966651">
                  <a:extLst>
                    <a:ext uri="{9D8B030D-6E8A-4147-A177-3AD203B41FA5}">
                      <a16:colId xmlns:a16="http://schemas.microsoft.com/office/drawing/2014/main" val="20003"/>
                    </a:ext>
                  </a:extLst>
                </a:gridCol>
                <a:gridCol w="2579182">
                  <a:extLst>
                    <a:ext uri="{9D8B030D-6E8A-4147-A177-3AD203B41FA5}">
                      <a16:colId xmlns:a16="http://schemas.microsoft.com/office/drawing/2014/main" val="20004"/>
                    </a:ext>
                  </a:extLst>
                </a:gridCol>
                <a:gridCol w="1336843">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bg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bg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8333">
                <a:tc>
                  <a:txBody>
                    <a:bodyPr/>
                    <a:lstStyle/>
                    <a:p>
                      <a:pPr marL="25400" marR="25400" algn="ctr" defTabSz="457200" rtl="0" eaLnBrk="1" latinLnBrk="0" hangingPunct="1">
                        <a:spcAft>
                          <a:spcPts val="0"/>
                        </a:spcAft>
                      </a:pPr>
                      <a:r>
                        <a:rPr lang="de-DE" sz="1600" b="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30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3a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Handlungsoptionen erarbeiten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2</a:t>
                      </a:r>
                    </a:p>
                  </a:txBody>
                  <a:tcPr marL="68580" marR="68580" marT="0" marB="0" anchor="ctr">
                    <a:solidFill>
                      <a:srgbClr val="F9CB9C"/>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World- Café</a:t>
                      </a:r>
                    </a:p>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Einführung die Methode</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Poster, Stifte</a:t>
                      </a: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15 min.</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3b</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Handlungsoptionen diskutieren</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2</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Vorstellung der Ergebnisse und Vergleich mit Handlungsoptionen des UBAs </a:t>
                      </a:r>
                    </a:p>
                  </a:txBody>
                  <a:tcPr marL="68580" marR="68580" marT="0" marB="0" anchor="ctr">
                    <a:solidFill>
                      <a:srgbClr val="FCE5CD"/>
                    </a:solidFill>
                  </a:tcPr>
                </a:tc>
                <a:tc>
                  <a:txBody>
                    <a:bodyPr/>
                    <a:lstStyle/>
                    <a:p>
                      <a:pPr marL="25400" marR="25400" algn="ctr">
                        <a:spcAft>
                          <a:spcPts val="0"/>
                        </a:spcAft>
                      </a:pPr>
                      <a:r>
                        <a:rPr lang="de-DE" sz="160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Arbeitsblatt 6</a:t>
                      </a: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8" name="Textfeld 7"/>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3191274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3a </a:t>
            </a:r>
            <a:br>
              <a:rPr lang="de-DE" dirty="0"/>
            </a:br>
            <a:r>
              <a:rPr lang="de-DE" dirty="0"/>
              <a:t>Handlungsoptionen entwickeln</a:t>
            </a:r>
          </a:p>
        </p:txBody>
      </p:sp>
      <p:sp>
        <p:nvSpPr>
          <p:cNvPr id="19" name="Inhaltsplatzhalter 5"/>
          <p:cNvSpPr>
            <a:spLocks noGrp="1"/>
          </p:cNvSpPr>
          <p:nvPr>
            <p:ph idx="1"/>
          </p:nvPr>
        </p:nvSpPr>
        <p:spPr/>
        <p:txBody>
          <a:bodyPr/>
          <a:lstStyle/>
          <a:p>
            <a:r>
              <a:rPr lang="de-DE" sz="1800" dirty="0">
                <a:cs typeface="+mn-cs"/>
              </a:rPr>
              <a:t>Methode: World-Café (</a:t>
            </a:r>
            <a:r>
              <a:rPr lang="de-DE" sz="1800" dirty="0"/>
              <a:t>Gruppenarbeit</a:t>
            </a:r>
            <a:r>
              <a:rPr lang="de-DE" sz="1800" dirty="0">
                <a:cs typeface="+mn-cs"/>
              </a:rPr>
              <a:t>)</a:t>
            </a:r>
          </a:p>
          <a:p>
            <a:r>
              <a:rPr lang="de-DE" sz="1800" dirty="0">
                <a:cs typeface="+mn-cs"/>
              </a:rPr>
              <a:t>Lernenden sammeln an vier Tischen konkrete Vorschläge zur Vermeidung von </a:t>
            </a:r>
          </a:p>
          <a:p>
            <a:pPr marL="928687" lvl="2" indent="-285750">
              <a:buFont typeface="Wingdings" panose="05000000000000000000" pitchFamily="2" charset="2"/>
              <a:buChar char="§"/>
            </a:pPr>
            <a:r>
              <a:rPr lang="de-DE" sz="1800" dirty="0">
                <a:cs typeface="+mn-cs"/>
              </a:rPr>
              <a:t>Werkstoffliche Obsoleszenz (Tisch 1)</a:t>
            </a:r>
          </a:p>
          <a:p>
            <a:pPr marL="928687" lvl="2" indent="-285750">
              <a:buFont typeface="Wingdings" panose="05000000000000000000" pitchFamily="2" charset="2"/>
              <a:buChar char="§"/>
            </a:pPr>
            <a:r>
              <a:rPr lang="de-DE" sz="1800" dirty="0">
                <a:cs typeface="+mn-cs"/>
              </a:rPr>
              <a:t>Funktionelle Obsoleszenz (Tisch 2)</a:t>
            </a:r>
          </a:p>
          <a:p>
            <a:pPr marL="928687" lvl="2" indent="-285750">
              <a:buFont typeface="Wingdings" panose="05000000000000000000" pitchFamily="2" charset="2"/>
              <a:buChar char="§"/>
            </a:pPr>
            <a:r>
              <a:rPr lang="de-DE" sz="1800" dirty="0">
                <a:cs typeface="+mn-cs"/>
              </a:rPr>
              <a:t>Ökonomische Obsoleszenz (Tisch 3) und </a:t>
            </a:r>
          </a:p>
          <a:p>
            <a:pPr marL="928687" lvl="2" indent="-285750">
              <a:buFont typeface="Wingdings" panose="05000000000000000000" pitchFamily="2" charset="2"/>
              <a:buChar char="§"/>
            </a:pPr>
            <a:r>
              <a:rPr lang="de-DE" sz="1800" dirty="0">
                <a:cs typeface="+mn-cs"/>
              </a:rPr>
              <a:t>Psychologische Obsoleszenz (Tisch 4)</a:t>
            </a:r>
            <a:br>
              <a:rPr lang="de-DE" sz="1800" dirty="0">
                <a:cs typeface="+mn-cs"/>
              </a:rPr>
            </a:br>
            <a:r>
              <a:rPr lang="de-DE" sz="1800" dirty="0">
                <a:cs typeface="+mn-cs"/>
              </a:rPr>
              <a:t>getan werden kann. </a:t>
            </a:r>
          </a:p>
          <a:p>
            <a:r>
              <a:rPr lang="de-DE" dirty="0">
                <a:cs typeface="+mn-cs"/>
              </a:rPr>
              <a:t>f</a:t>
            </a:r>
            <a:r>
              <a:rPr lang="de-DE" sz="1800" dirty="0">
                <a:cs typeface="+mn-cs"/>
              </a:rPr>
              <a:t>esthalten der Ideen auf großem Poster </a:t>
            </a:r>
          </a:p>
          <a:p>
            <a:r>
              <a:rPr lang="de-DE" sz="1800" dirty="0">
                <a:cs typeface="+mn-cs"/>
              </a:rPr>
              <a:t>Dauer: 30 Minuten (4x7,5) an den Tischen (Lernende rotieren)</a:t>
            </a:r>
          </a:p>
          <a:p>
            <a:r>
              <a:rPr lang="de-DE" dirty="0">
                <a:cs typeface="+mn-cs"/>
              </a:rPr>
              <a:t>a</a:t>
            </a:r>
            <a:r>
              <a:rPr lang="de-DE" sz="1800" dirty="0">
                <a:cs typeface="+mn-cs"/>
              </a:rPr>
              <a:t>nschließend erfolgt die Auswertung (nächste Folie)</a:t>
            </a:r>
          </a:p>
        </p:txBody>
      </p:sp>
      <p:sp>
        <p:nvSpPr>
          <p:cNvPr id="2" name="Textplatzhalter 1"/>
          <p:cNvSpPr>
            <a:spLocks noGrp="1"/>
          </p:cNvSpPr>
          <p:nvPr>
            <p:ph type="body" sz="quarter" idx="12"/>
          </p:nvPr>
        </p:nvSpPr>
        <p:spPr/>
        <p:txBody>
          <a:bodyPr/>
          <a:lstStyle/>
          <a:p>
            <a:endParaRPr lang="de-DE"/>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69</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90391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2"/>
          </p:nvPr>
        </p:nvSpPr>
        <p:spPr/>
        <p:txBody>
          <a:bodyPr/>
          <a:lstStyle/>
          <a:p>
            <a:endParaRPr lang="de-DE"/>
          </a:p>
        </p:txBody>
      </p:sp>
      <p:sp>
        <p:nvSpPr>
          <p:cNvPr id="17" name="Foliennummernplatzhalter 16"/>
          <p:cNvSpPr>
            <a:spLocks noGrp="1"/>
          </p:cNvSpPr>
          <p:nvPr>
            <p:ph type="sldNum" sz="quarter" idx="15"/>
          </p:nvPr>
        </p:nvSpPr>
        <p:spPr>
          <a:xfrm>
            <a:off x="8203474" y="6393862"/>
            <a:ext cx="547010" cy="365125"/>
          </a:xfrm>
        </p:spPr>
        <p:txBody>
          <a:bodyPr/>
          <a:lstStyle/>
          <a:p>
            <a:fld id="{62A59293-44F6-42A9-B2EF-FC07B1E05F02}" type="slidenum">
              <a:rPr lang="de-DE" smtClean="0"/>
              <a:pPr/>
              <a:t>7</a:t>
            </a:fld>
            <a:endParaRPr lang="de-DE" dirty="0"/>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25" y="1519146"/>
            <a:ext cx="8296367" cy="1358124"/>
          </a:xfrm>
          <a:prstGeom prst="rect">
            <a:avLst/>
          </a:prstGeom>
        </p:spPr>
      </p:pic>
      <p:sp>
        <p:nvSpPr>
          <p:cNvPr id="21" name="Titel 20"/>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Auftraggeber</a:t>
            </a:r>
          </a:p>
        </p:txBody>
      </p:sp>
      <p:sp>
        <p:nvSpPr>
          <p:cNvPr id="2" name="Fußzeilenplatzhalter 1"/>
          <p:cNvSpPr>
            <a:spLocks noGrp="1"/>
          </p:cNvSpPr>
          <p:nvPr>
            <p:ph type="ftr" sz="quarter" idx="14"/>
          </p:nvPr>
        </p:nvSpPr>
        <p:spPr/>
        <p:txBody>
          <a:bodyPr/>
          <a:lstStyle/>
          <a:p>
            <a:pPr algn="l"/>
            <a:r>
              <a:rPr lang="de-DE" dirty="0"/>
              <a:t>Das Phänomen Obsoleszenz</a:t>
            </a:r>
          </a:p>
        </p:txBody>
      </p:sp>
      <p:sp>
        <p:nvSpPr>
          <p:cNvPr id="11" name="Shape 109"/>
          <p:cNvSpPr txBox="1"/>
          <p:nvPr/>
        </p:nvSpPr>
        <p:spPr>
          <a:xfrm>
            <a:off x="535697" y="4980538"/>
            <a:ext cx="5378086" cy="1415772"/>
          </a:xfrm>
          <a:prstGeom prst="rect">
            <a:avLst/>
          </a:prstGeom>
          <a:noFill/>
          <a:ln>
            <a:noFill/>
          </a:ln>
        </p:spPr>
        <p:txBody>
          <a:bodyPr lIns="91425" tIns="45700" rIns="91425" bIns="45700" anchor="t" anchorCtr="0">
            <a:noAutofit/>
          </a:bodyPr>
          <a:lstStyle/>
          <a:p>
            <a:r>
              <a:rPr lang="de-DE" sz="1400" dirty="0"/>
              <a:t>Prof. Holger </a:t>
            </a:r>
            <a:r>
              <a:rPr lang="de-DE" sz="1400" dirty="0" err="1"/>
              <a:t>Rohn</a:t>
            </a:r>
            <a:endParaRPr lang="de-DE" sz="1400" dirty="0"/>
          </a:p>
          <a:p>
            <a:r>
              <a:rPr lang="de-DE" sz="1400" dirty="0"/>
              <a:t>Projektleitung, BilRess-Büro Friedberg</a:t>
            </a:r>
          </a:p>
          <a:p>
            <a:r>
              <a:rPr lang="de-DE" sz="1400" dirty="0"/>
              <a:t>IZT – Institut für Zukunftsstudien und Technologiebewertung gGmbH</a:t>
            </a:r>
          </a:p>
          <a:p>
            <a:r>
              <a:rPr lang="de-DE" sz="1400" dirty="0"/>
              <a:t>Alte Bahnhofstraße 13, 61169 Friedberg</a:t>
            </a:r>
          </a:p>
          <a:p>
            <a:r>
              <a:rPr lang="de-DE" sz="1400" dirty="0"/>
              <a:t>h.rohn@izt.de</a:t>
            </a:r>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sp>
        <p:nvSpPr>
          <p:cNvPr id="14" name="Shape 110"/>
          <p:cNvSpPr txBox="1"/>
          <p:nvPr/>
        </p:nvSpPr>
        <p:spPr>
          <a:xfrm>
            <a:off x="535696" y="3762535"/>
            <a:ext cx="5686199" cy="11695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Dr. Michael </a:t>
            </a:r>
            <a:r>
              <a:rPr lang="de-DE" sz="1400" b="0" i="0" u="none" strike="noStrike" cap="none" dirty="0" err="1">
                <a:solidFill>
                  <a:schemeClr val="dk1"/>
                </a:solidFill>
                <a:latin typeface="Calibri"/>
                <a:ea typeface="Calibri"/>
                <a:cs typeface="Calibri"/>
                <a:sym typeface="Calibri"/>
              </a:rPr>
              <a:t>Scharp</a:t>
            </a:r>
            <a:endParaRPr lang="de-DE"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IZT - Institut für Zukunftsstudien und Technologiebewertung gGmbH</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Schopenhauerstr. 26, 14129 Berlin</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m.scharp@izt.de</a:t>
            </a:r>
          </a:p>
        </p:txBody>
      </p:sp>
      <p:sp>
        <p:nvSpPr>
          <p:cNvPr id="15" name="Shape 111"/>
          <p:cNvSpPr txBox="1"/>
          <p:nvPr/>
        </p:nvSpPr>
        <p:spPr>
          <a:xfrm>
            <a:off x="541872" y="3156707"/>
            <a:ext cx="32448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VDI Zentrum Ressourceneffizienz GmbH </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Bertolt-Brecht-Platz 3, 10117 Berlin</a:t>
            </a:r>
          </a:p>
        </p:txBody>
      </p:sp>
    </p:spTree>
    <p:extLst>
      <p:ext uri="{BB962C8B-B14F-4D97-AF65-F5344CB8AC3E}">
        <p14:creationId xmlns:p14="http://schemas.microsoft.com/office/powerpoint/2010/main" val="95498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a:stretch>
            <a:fillRect/>
          </a:stretch>
        </p:blipFill>
        <p:spPr>
          <a:xfrm>
            <a:off x="6510105" y="3122023"/>
            <a:ext cx="2487981" cy="3070864"/>
          </a:xfrm>
          <a:prstGeom prst="rect">
            <a:avLst/>
          </a:prstGeom>
        </p:spPr>
      </p:pic>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Rahmung - Modul 3b</a:t>
            </a:r>
            <a:br>
              <a:rPr lang="de-DE" dirty="0"/>
            </a:br>
            <a:r>
              <a:rPr lang="de-DE" dirty="0"/>
              <a:t>Handlungsoptionen diskutieren</a:t>
            </a:r>
          </a:p>
        </p:txBody>
      </p:sp>
      <p:sp>
        <p:nvSpPr>
          <p:cNvPr id="19" name="Inhaltsplatzhalter 5"/>
          <p:cNvSpPr>
            <a:spLocks noGrp="1"/>
          </p:cNvSpPr>
          <p:nvPr>
            <p:ph idx="1"/>
          </p:nvPr>
        </p:nvSpPr>
        <p:spPr/>
        <p:txBody>
          <a:bodyPr/>
          <a:lstStyle/>
          <a:p>
            <a:r>
              <a:rPr lang="de-DE" sz="1800" dirty="0">
                <a:cs typeface="+mn-cs"/>
              </a:rPr>
              <a:t>Ausgabe der Tabelle über PowerPoint oder als Handreichung (Arbeitsblatt 6)</a:t>
            </a:r>
          </a:p>
          <a:p>
            <a:r>
              <a:rPr lang="de-DE" sz="1800" dirty="0">
                <a:cs typeface="+mn-cs"/>
              </a:rPr>
              <a:t>Vergleich der erstellten Poster mit den Handlungsoptionen des Umweltbundesamtes (Arbeitsblatt 6) </a:t>
            </a:r>
          </a:p>
          <a:p>
            <a:pPr marL="742950" lvl="4" indent="-285750">
              <a:buFont typeface="Wingdings" panose="05000000000000000000" pitchFamily="2" charset="2"/>
              <a:buChar char="§"/>
            </a:pPr>
            <a:r>
              <a:rPr lang="de-DE" sz="1800" dirty="0">
                <a:cs typeface="+mn-cs"/>
              </a:rPr>
              <a:t>Aufgabe 1 (Frage): Welchen Formen von Obsoleszenz entsprechen den Themenclustern der Obsoleszenz-Ursachen?</a:t>
            </a:r>
          </a:p>
          <a:p>
            <a:pPr marL="742950" lvl="4" indent="-285750">
              <a:buFont typeface="Wingdings" panose="05000000000000000000" pitchFamily="2" charset="2"/>
              <a:buChar char="§"/>
            </a:pPr>
            <a:r>
              <a:rPr lang="de-DE" sz="1800" dirty="0">
                <a:cs typeface="+mn-cs"/>
              </a:rPr>
              <a:t>Aufgabe 2 (Analyse): Vergleichen Sie die hier</a:t>
            </a:r>
            <a:br>
              <a:rPr lang="de-DE" sz="1800" dirty="0">
                <a:cs typeface="+mn-cs"/>
              </a:rPr>
            </a:br>
            <a:r>
              <a:rPr lang="de-DE" sz="1800" dirty="0">
                <a:cs typeface="+mn-cs"/>
              </a:rPr>
              <a:t>aufgeführten Strategien gegen Obsoleszenz mit </a:t>
            </a:r>
            <a:br>
              <a:rPr lang="de-DE" sz="1800" dirty="0">
                <a:cs typeface="+mn-cs"/>
              </a:rPr>
            </a:br>
            <a:r>
              <a:rPr lang="de-DE" sz="1800" dirty="0">
                <a:cs typeface="+mn-cs"/>
              </a:rPr>
              <a:t>Ihren eigenen Lösungsvorschlägen.</a:t>
            </a:r>
          </a:p>
          <a:p>
            <a:pPr marL="285750" lvl="2" indent="-285750">
              <a:buFont typeface="Wingdings" panose="05000000000000000000" pitchFamily="2" charset="2"/>
              <a:buChar char="§"/>
            </a:pPr>
            <a:r>
              <a:rPr lang="de-DE" sz="1800" dirty="0">
                <a:cs typeface="+mn-cs"/>
              </a:rPr>
              <a:t>Klassengespräch: Wo finden sich Ihre Vorschläge wieder?</a:t>
            </a:r>
          </a:p>
          <a:p>
            <a:r>
              <a:rPr lang="de-DE" sz="1800" dirty="0">
                <a:cs typeface="+mn-cs"/>
              </a:rPr>
              <a:t>Ziel: Interesse an wissenschaftlichen Studien wecken</a:t>
            </a:r>
          </a:p>
          <a:p>
            <a:r>
              <a:rPr lang="de-DE" sz="1800" dirty="0">
                <a:cs typeface="+mn-cs"/>
              </a:rPr>
              <a:t>Tabelle über PowerPoint oder als Handreichung </a:t>
            </a:r>
          </a:p>
          <a:p>
            <a:r>
              <a:rPr lang="de-DE" sz="1800" dirty="0">
                <a:cs typeface="+mn-cs"/>
              </a:rPr>
              <a:t>Dauer: 15 Minuten</a:t>
            </a:r>
          </a:p>
        </p:txBody>
      </p:sp>
      <p:sp>
        <p:nvSpPr>
          <p:cNvPr id="2" name="Textplatzhalter 1"/>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70</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735741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3648" y="1874045"/>
            <a:ext cx="4406902" cy="3040855"/>
          </a:xfrm>
        </p:spPr>
        <p:txBody>
          <a:bodyPr/>
          <a:lstStyle/>
          <a:p>
            <a:r>
              <a:rPr lang="de-DE" dirty="0"/>
              <a:t>Das Phänomen Obsoleszenz</a:t>
            </a:r>
            <a:br>
              <a:rPr lang="de-DE" dirty="0"/>
            </a:br>
            <a:br>
              <a:rPr lang="de-DE" dirty="0"/>
            </a:br>
            <a:r>
              <a:rPr lang="de-DE" sz="1600" dirty="0"/>
              <a:t>Foliensatz IV</a:t>
            </a:r>
            <a:br>
              <a:rPr lang="de-DE" sz="1600" dirty="0"/>
            </a:br>
            <a:r>
              <a:rPr lang="de-DE" sz="1600" dirty="0"/>
              <a:t>Unterrichtsvorschläge</a:t>
            </a:r>
            <a:br>
              <a:rPr lang="de-DE" sz="1600" dirty="0"/>
            </a:br>
            <a:r>
              <a:rPr lang="de-DE" sz="1600" dirty="0"/>
              <a:t>(Unterrichtsmaterialien)</a:t>
            </a:r>
            <a:br>
              <a:rPr lang="de-DE" sz="1600" dirty="0"/>
            </a:br>
            <a:br>
              <a:rPr lang="de-DE" sz="1600" dirty="0"/>
            </a:br>
            <a:br>
              <a:rPr lang="de-DE" sz="1600" dirty="0"/>
            </a:br>
            <a:br>
              <a:rPr lang="de-DE" sz="1600" dirty="0"/>
            </a:br>
            <a:br>
              <a:rPr lang="de-DE" sz="1600" dirty="0"/>
            </a:br>
            <a:endParaRPr lang="de-DE" sz="1600" dirty="0"/>
          </a:p>
        </p:txBody>
      </p:sp>
      <p:sp>
        <p:nvSpPr>
          <p:cNvPr id="6" name="Untertitel 2"/>
          <p:cNvSpPr>
            <a:spLocks noGrp="1"/>
          </p:cNvSpPr>
          <p:nvPr>
            <p:ph type="subTitle" idx="1"/>
          </p:nvPr>
        </p:nvSpPr>
        <p:spPr>
          <a:xfrm>
            <a:off x="6940550" y="1913732"/>
            <a:ext cx="1975984" cy="2646362"/>
          </a:xfrm>
        </p:spPr>
        <p:txBody>
          <a:bodyPr/>
          <a:lstStyle/>
          <a:p>
            <a:r>
              <a:rPr lang="de-DE" dirty="0"/>
              <a:t>IZT – Institut für Zukunftsstudien und Technologiebewertung gGmbH</a:t>
            </a:r>
          </a:p>
          <a:p>
            <a:endParaRPr lang="de-DE" dirty="0"/>
          </a:p>
          <a:p>
            <a:r>
              <a:rPr lang="de-DE" dirty="0"/>
              <a:t>Autor/-innen: </a:t>
            </a:r>
          </a:p>
          <a:p>
            <a:r>
              <a:rPr lang="de-DE" dirty="0"/>
              <a:t>Dr. Antje Wilke</a:t>
            </a:r>
          </a:p>
          <a:p>
            <a:r>
              <a:rPr lang="de-DE" dirty="0"/>
              <a:t>Dr. Michael Scharp</a:t>
            </a:r>
          </a:p>
          <a:p>
            <a:r>
              <a:rPr lang="de-DE" dirty="0">
                <a:hlinkClick r:id="rId3"/>
              </a:rPr>
              <a:t>m.scharp@izt.de</a:t>
            </a:r>
            <a:r>
              <a:rPr lang="de-DE" dirty="0"/>
              <a:t> </a:t>
            </a:r>
          </a:p>
          <a:p>
            <a:endParaRPr lang="de-DE" dirty="0"/>
          </a:p>
          <a:p>
            <a:r>
              <a:rPr lang="de-DE" dirty="0"/>
              <a:t>Projektleitung</a:t>
            </a:r>
          </a:p>
          <a:p>
            <a:r>
              <a:rPr lang="de-DE" dirty="0"/>
              <a:t>Dr. Michael Scharp </a:t>
            </a:r>
          </a:p>
          <a:p>
            <a:endParaRPr lang="de-DE" dirty="0"/>
          </a:p>
        </p:txBody>
      </p:sp>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t="8569" b="10387"/>
          <a:stretch/>
        </p:blipFill>
        <p:spPr>
          <a:xfrm>
            <a:off x="2576806" y="3453423"/>
            <a:ext cx="1957093" cy="1586096"/>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032" y="3530417"/>
            <a:ext cx="1430183" cy="1430183"/>
          </a:xfrm>
          <a:prstGeom prst="rect">
            <a:avLst/>
          </a:prstGeom>
        </p:spPr>
      </p:pic>
      <p:pic>
        <p:nvPicPr>
          <p:cNvPr id="7" name="Grafik 6" descr="https://d30y9cdsu7xlg0.cloudfront.net/png/733434-200.png"/>
          <p:cNvPicPr/>
          <p:nvPr/>
        </p:nvPicPr>
        <p:blipFill>
          <a:blip r:embed="rId6">
            <a:extLst>
              <a:ext uri="{28A0092B-C50C-407E-A947-70E740481C1C}">
                <a14:useLocalDpi xmlns:a14="http://schemas.microsoft.com/office/drawing/2010/main" val="0"/>
              </a:ext>
            </a:extLst>
          </a:blip>
          <a:srcRect/>
          <a:stretch>
            <a:fillRect/>
          </a:stretch>
        </p:blipFill>
        <p:spPr bwMode="auto">
          <a:xfrm>
            <a:off x="4309965" y="3674008"/>
            <a:ext cx="1143000" cy="1143000"/>
          </a:xfrm>
          <a:prstGeom prst="rect">
            <a:avLst/>
          </a:prstGeom>
          <a:noFill/>
          <a:ln>
            <a:noFill/>
          </a:ln>
        </p:spPr>
      </p:pic>
    </p:spTree>
    <p:extLst>
      <p:ext uri="{BB962C8B-B14F-4D97-AF65-F5344CB8AC3E}">
        <p14:creationId xmlns:p14="http://schemas.microsoft.com/office/powerpoint/2010/main" val="1886268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sz="3600" dirty="0"/>
          </a:p>
          <a:p>
            <a:pPr marL="0" indent="0" algn="ctr">
              <a:buNone/>
            </a:pPr>
            <a:endParaRPr lang="de-DE" sz="3600" dirty="0"/>
          </a:p>
          <a:p>
            <a:pPr marL="0" indent="0" algn="ctr">
              <a:buNone/>
            </a:pPr>
            <a:r>
              <a:rPr lang="de-DE" sz="4000" dirty="0"/>
              <a:t>Modul 1 – </a:t>
            </a:r>
          </a:p>
          <a:p>
            <a:pPr marL="0" indent="0" algn="ctr">
              <a:buNone/>
            </a:pPr>
            <a:r>
              <a:rPr lang="de-DE" sz="4000" dirty="0"/>
              <a:t>Einführung </a:t>
            </a:r>
            <a:br>
              <a:rPr lang="de-DE" sz="4000" dirty="0"/>
            </a:br>
            <a:r>
              <a:rPr lang="de-DE" sz="4000" dirty="0"/>
              <a:t>Obsoleszenz</a:t>
            </a:r>
          </a:p>
        </p:txBody>
      </p:sp>
      <p:sp>
        <p:nvSpPr>
          <p:cNvPr id="10" name="Foliennummernplatzhalter 9"/>
          <p:cNvSpPr>
            <a:spLocks noGrp="1"/>
          </p:cNvSpPr>
          <p:nvPr>
            <p:ph type="sldNum" sz="quarter" idx="13"/>
          </p:nvPr>
        </p:nvSpPr>
        <p:spPr/>
        <p:txBody>
          <a:bodyPr/>
          <a:lstStyle/>
          <a:p>
            <a:fld id="{62A59293-44F6-42A9-B2EF-FC07B1E05F02}" type="slidenum">
              <a:rPr lang="de-DE" smtClean="0"/>
              <a:pPr/>
              <a:t>72</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4146003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1a</a:t>
            </a:r>
            <a:br>
              <a:rPr lang="de-DE" dirty="0"/>
            </a:br>
            <a:r>
              <a:rPr lang="de-DE" dirty="0"/>
              <a:t>Das Phänomen „Obsoleszenz“</a:t>
            </a:r>
          </a:p>
        </p:txBody>
      </p:sp>
      <p:sp>
        <p:nvSpPr>
          <p:cNvPr id="4" name="Textplatzhalter 3"/>
          <p:cNvSpPr>
            <a:spLocks noGrp="1"/>
          </p:cNvSpPr>
          <p:nvPr>
            <p:ph type="body" sz="quarter" idx="12"/>
          </p:nvPr>
        </p:nvSpPr>
        <p:spPr/>
        <p:txBody>
          <a:bodyPr/>
          <a:lstStyle/>
          <a:p>
            <a:endParaRPr lang="de-DE"/>
          </a:p>
        </p:txBody>
      </p:sp>
      <p:sp>
        <p:nvSpPr>
          <p:cNvPr id="6" name="Ovale Legende 5"/>
          <p:cNvSpPr/>
          <p:nvPr/>
        </p:nvSpPr>
        <p:spPr>
          <a:xfrm>
            <a:off x="711160" y="1926076"/>
            <a:ext cx="7502733" cy="3017144"/>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800" b="1" dirty="0">
                <a:solidFill>
                  <a:schemeClr val="tx1">
                    <a:lumMod val="65000"/>
                    <a:lumOff val="35000"/>
                  </a:schemeClr>
                </a:solidFill>
                <a:latin typeface="PT Sans" panose="020B0503020203020204" pitchFamily="34" charset="0"/>
                <a:ea typeface="PT Sans" panose="020B0503020203020204" pitchFamily="34" charset="0"/>
              </a:rPr>
              <a:t>Frage:</a:t>
            </a:r>
          </a:p>
          <a:p>
            <a:pPr algn="ctr"/>
            <a:endParaRPr lang="de-DE" sz="2800" b="1" dirty="0">
              <a:solidFill>
                <a:schemeClr val="tx1">
                  <a:lumMod val="65000"/>
                  <a:lumOff val="35000"/>
                </a:schemeClr>
              </a:solidFill>
              <a:latin typeface="PT Sans" panose="020B0503020203020204" pitchFamily="34" charset="0"/>
              <a:ea typeface="PT Sans" panose="020B0503020203020204" pitchFamily="34" charset="0"/>
            </a:endParaRPr>
          </a:p>
          <a:p>
            <a:pPr algn="ctr"/>
            <a:r>
              <a:rPr lang="de-DE" sz="2800" dirty="0">
                <a:solidFill>
                  <a:schemeClr val="tx1">
                    <a:lumMod val="65000"/>
                    <a:lumOff val="35000"/>
                  </a:schemeClr>
                </a:solidFill>
                <a:latin typeface="PT Sans" panose="020B0503020203020204" pitchFamily="34" charset="0"/>
                <a:ea typeface="PT Sans" panose="020B0503020203020204" pitchFamily="34" charset="0"/>
              </a:rPr>
              <a:t>Wie lange besitzen Sie Ihr jetziges Smartphone?</a:t>
            </a:r>
            <a:endParaRPr lang="de-DE" sz="2800" dirty="0">
              <a:solidFill>
                <a:schemeClr val="tx1">
                  <a:lumMod val="65000"/>
                  <a:lumOff val="35000"/>
                </a:schemeClr>
              </a:solidFill>
            </a:endParaRPr>
          </a:p>
          <a:p>
            <a:pPr algn="ctr"/>
            <a:r>
              <a:rPr lang="de-DE" dirty="0">
                <a:solidFill>
                  <a:schemeClr val="tx1">
                    <a:lumMod val="65000"/>
                    <a:lumOff val="35000"/>
                  </a:schemeClr>
                </a:solidFill>
              </a:rPr>
              <a:t> </a:t>
            </a:r>
            <a:endParaRPr lang="de-DE" dirty="0">
              <a:solidFill>
                <a:schemeClr val="tx1">
                  <a:lumMod val="65000"/>
                  <a:lumOff val="35000"/>
                </a:schemeClr>
              </a:solidFill>
              <a:latin typeface="PT Sans" panose="020B0503020203020204" pitchFamily="34" charset="0"/>
              <a:ea typeface="PT Sans" panose="020B0503020203020204" pitchFamily="34" charset="0"/>
            </a:endParaRPr>
          </a:p>
        </p:txBody>
      </p:sp>
      <p:sp>
        <p:nvSpPr>
          <p:cNvPr id="14" name="Foliennummernplatzhalter 13"/>
          <p:cNvSpPr>
            <a:spLocks noGrp="1"/>
          </p:cNvSpPr>
          <p:nvPr>
            <p:ph type="sldNum" sz="quarter" idx="15"/>
          </p:nvPr>
        </p:nvSpPr>
        <p:spPr>
          <a:xfrm>
            <a:off x="8203474" y="6393862"/>
            <a:ext cx="547010" cy="365125"/>
          </a:xfrm>
        </p:spPr>
        <p:txBody>
          <a:bodyPr/>
          <a:lstStyle/>
          <a:p>
            <a:fld id="{62A59293-44F6-42A9-B2EF-FC07B1E05F02}" type="slidenum">
              <a:rPr lang="de-DE" smtClean="0"/>
              <a:pPr/>
              <a:t>73</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4064657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1a </a:t>
            </a:r>
            <a:br>
              <a:rPr lang="de-DE" dirty="0"/>
            </a:br>
            <a:r>
              <a:rPr lang="de-DE" dirty="0"/>
              <a:t>Nutzungsdauer Smartphone</a:t>
            </a:r>
          </a:p>
        </p:txBody>
      </p:sp>
      <p:sp>
        <p:nvSpPr>
          <p:cNvPr id="17" name="Inhaltsplatzhalter 16"/>
          <p:cNvSpPr>
            <a:spLocks noGrp="1"/>
          </p:cNvSpPr>
          <p:nvPr>
            <p:ph idx="1"/>
          </p:nvPr>
        </p:nvSpPr>
        <p:spPr/>
        <p:txBody>
          <a:bodyPr/>
          <a:lstStyle/>
          <a:p>
            <a:r>
              <a:rPr lang="de-DE" dirty="0"/>
              <a:t>Umfrage auf chip.de: Wie häufig kaufst du dir ein neues Smartphone?</a:t>
            </a:r>
          </a:p>
          <a:p>
            <a:endParaRPr lang="de-DE" dirty="0"/>
          </a:p>
        </p:txBody>
      </p:sp>
      <p:sp>
        <p:nvSpPr>
          <p:cNvPr id="4" name="Textplatzhalter 3"/>
          <p:cNvSpPr>
            <a:spLocks noGrp="1"/>
          </p:cNvSpPr>
          <p:nvPr>
            <p:ph type="body" sz="quarter" idx="12"/>
          </p:nvPr>
        </p:nvSpPr>
        <p:spPr/>
        <p:txBody>
          <a:bodyPr/>
          <a:lstStyle/>
          <a:p>
            <a:r>
              <a:rPr lang="de-DE" dirty="0"/>
              <a:t>Quelle: Eigene Darstellung nach chip.de 2013</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6" name="Foliennummernplatzhalter 15"/>
          <p:cNvSpPr>
            <a:spLocks noGrp="1"/>
          </p:cNvSpPr>
          <p:nvPr>
            <p:ph type="sldNum" sz="quarter" idx="15"/>
          </p:nvPr>
        </p:nvSpPr>
        <p:spPr/>
        <p:txBody>
          <a:bodyPr/>
          <a:lstStyle/>
          <a:p>
            <a:fld id="{62A59293-44F6-42A9-B2EF-FC07B1E05F02}" type="slidenum">
              <a:rPr lang="de-DE" smtClean="0"/>
              <a:pPr/>
              <a:t>74</a:t>
            </a:fld>
            <a:endParaRPr lang="de-DE" dirty="0"/>
          </a:p>
        </p:txBody>
      </p:sp>
      <p:graphicFrame>
        <p:nvGraphicFramePr>
          <p:cNvPr id="10" name="Diagramm 9"/>
          <p:cNvGraphicFramePr/>
          <p:nvPr>
            <p:extLst>
              <p:ext uri="{D42A27DB-BD31-4B8C-83A1-F6EECF244321}">
                <p14:modId xmlns:p14="http://schemas.microsoft.com/office/powerpoint/2010/main" val="326943042"/>
              </p:ext>
            </p:extLst>
          </p:nvPr>
        </p:nvGraphicFramePr>
        <p:xfrm>
          <a:off x="340793" y="2032899"/>
          <a:ext cx="8275343" cy="3937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0884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1a</a:t>
            </a:r>
            <a:br>
              <a:rPr lang="de-DE" dirty="0"/>
            </a:br>
            <a:r>
              <a:rPr lang="de-DE" dirty="0"/>
              <a:t>Marketingstrategien</a:t>
            </a:r>
          </a:p>
        </p:txBody>
      </p:sp>
      <p:sp>
        <p:nvSpPr>
          <p:cNvPr id="19" name="Inhaltsplatzhalter 5"/>
          <p:cNvSpPr>
            <a:spLocks noGrp="1"/>
          </p:cNvSpPr>
          <p:nvPr>
            <p:ph idx="1"/>
          </p:nvPr>
        </p:nvSpPr>
        <p:spPr/>
        <p:txBody>
          <a:bodyPr/>
          <a:lstStyle/>
          <a:p>
            <a:r>
              <a:rPr lang="de-DE" dirty="0">
                <a:cs typeface="+mn-cs"/>
              </a:rPr>
              <a:t>Lest den Text von macmania.at. Was sagt euch der Text? </a:t>
            </a:r>
            <a:endParaRPr lang="de-DE" sz="1800" dirty="0">
              <a:cs typeface="+mn-cs"/>
            </a:endParaRPr>
          </a:p>
        </p:txBody>
      </p:sp>
      <p:sp>
        <p:nvSpPr>
          <p:cNvPr id="2" name="Textplatzhalter 1"/>
          <p:cNvSpPr>
            <a:spLocks noGrp="1"/>
          </p:cNvSpPr>
          <p:nvPr>
            <p:ph type="body" sz="quarter" idx="12"/>
          </p:nvPr>
        </p:nvSpPr>
        <p:spPr/>
        <p:txBody>
          <a:bodyPr/>
          <a:lstStyle/>
          <a:p>
            <a:r>
              <a:rPr lang="de-DE"/>
              <a:t>Quelle: www.macmania.at</a:t>
            </a:r>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4" name="Foliennummernplatzhalter 13"/>
          <p:cNvSpPr>
            <a:spLocks noGrp="1"/>
          </p:cNvSpPr>
          <p:nvPr>
            <p:ph type="sldNum" sz="quarter" idx="15"/>
          </p:nvPr>
        </p:nvSpPr>
        <p:spPr/>
        <p:txBody>
          <a:bodyPr/>
          <a:lstStyle/>
          <a:p>
            <a:fld id="{62A59293-44F6-42A9-B2EF-FC07B1E05F02}" type="slidenum">
              <a:rPr lang="de-DE" smtClean="0"/>
              <a:pPr/>
              <a:t>75</a:t>
            </a:fld>
            <a:endParaRPr lang="de-DE" dirty="0"/>
          </a:p>
        </p:txBody>
      </p:sp>
      <p:sp>
        <p:nvSpPr>
          <p:cNvPr id="13" name="Rechteck 12"/>
          <p:cNvSpPr/>
          <p:nvPr/>
        </p:nvSpPr>
        <p:spPr>
          <a:xfrm>
            <a:off x="635187" y="2140045"/>
            <a:ext cx="7578706" cy="3785652"/>
          </a:xfrm>
          <a:prstGeom prst="rect">
            <a:avLst/>
          </a:prstGeom>
        </p:spPr>
        <p:txBody>
          <a:bodyPr wrap="square">
            <a:spAutoFit/>
          </a:bodyPr>
          <a:lstStyle/>
          <a:p>
            <a:r>
              <a:rPr lang="de-DE" sz="1600" dirty="0">
                <a:solidFill>
                  <a:srgbClr val="222222"/>
                </a:solidFill>
                <a:latin typeface="PT Sans" panose="020B0503020203020204"/>
              </a:rPr>
              <a:t>„Apple soll vom Erfolg des iPhone 7 in Jet Black sehr angetan gewesen sein und man hat in diesem Zuge auch schon öfter gehört, dass die Farbe der Keramik-Apple-Watch doch auch für das iPhone geeignet wäre. </a:t>
            </a:r>
            <a:r>
              <a:rPr lang="de-DE" sz="1600" b="1" dirty="0">
                <a:solidFill>
                  <a:schemeClr val="accent1">
                    <a:lumMod val="75000"/>
                  </a:schemeClr>
                </a:solidFill>
                <a:latin typeface="PT Sans" panose="020B0503020203020204"/>
              </a:rPr>
              <a:t>Anscheinend</a:t>
            </a:r>
            <a:r>
              <a:rPr lang="de-DE" sz="1600" dirty="0">
                <a:solidFill>
                  <a:srgbClr val="222222"/>
                </a:solidFill>
                <a:latin typeface="PT Sans" panose="020B0503020203020204"/>
              </a:rPr>
              <a:t> haben sich dies Designer bei Apple auch gedacht und arbeiten </a:t>
            </a:r>
            <a:r>
              <a:rPr lang="de-DE" sz="1600" b="1" dirty="0">
                <a:solidFill>
                  <a:schemeClr val="accent1">
                    <a:lumMod val="75000"/>
                  </a:schemeClr>
                </a:solidFill>
                <a:latin typeface="PT Sans" panose="020B0503020203020204"/>
              </a:rPr>
              <a:t>angeblich</a:t>
            </a:r>
            <a:r>
              <a:rPr lang="de-DE" sz="1600" dirty="0">
                <a:solidFill>
                  <a:srgbClr val="222222"/>
                </a:solidFill>
                <a:latin typeface="PT Sans" panose="020B0503020203020204"/>
              </a:rPr>
              <a:t> an einer </a:t>
            </a:r>
            <a:r>
              <a:rPr lang="de-DE" sz="1600" b="1" dirty="0">
                <a:solidFill>
                  <a:schemeClr val="accent1">
                    <a:lumMod val="75000"/>
                  </a:schemeClr>
                </a:solidFill>
                <a:latin typeface="PT Sans" panose="020B0503020203020204"/>
              </a:rPr>
              <a:t>komplett neuen Farbe </a:t>
            </a:r>
            <a:r>
              <a:rPr lang="de-DE" sz="1600" dirty="0">
                <a:solidFill>
                  <a:srgbClr val="222222"/>
                </a:solidFill>
                <a:latin typeface="PT Sans" panose="020B0503020203020204"/>
              </a:rPr>
              <a:t>die auf den Namen „Jet White“ hören soll und ein ähnliches Look &amp; </a:t>
            </a:r>
            <a:r>
              <a:rPr lang="de-DE" sz="1600" dirty="0" err="1">
                <a:solidFill>
                  <a:srgbClr val="222222"/>
                </a:solidFill>
                <a:latin typeface="PT Sans" panose="020B0503020203020204"/>
              </a:rPr>
              <a:t>Feel</a:t>
            </a:r>
            <a:r>
              <a:rPr lang="de-DE" sz="1600" dirty="0">
                <a:solidFill>
                  <a:srgbClr val="222222"/>
                </a:solidFill>
                <a:latin typeface="PT Sans" panose="020B0503020203020204"/>
              </a:rPr>
              <a:t> haben soll wie das iPhone 7 in Jet Black. Es wäre eine kleine Neuerung, die aber </a:t>
            </a:r>
            <a:r>
              <a:rPr lang="de-DE" sz="1600" b="1" dirty="0">
                <a:solidFill>
                  <a:schemeClr val="accent1">
                    <a:lumMod val="75000"/>
                  </a:schemeClr>
                </a:solidFill>
                <a:latin typeface="PT Sans" panose="020B0503020203020204"/>
              </a:rPr>
              <a:t>sicherlich</a:t>
            </a:r>
            <a:r>
              <a:rPr lang="de-DE" sz="1600" dirty="0">
                <a:solidFill>
                  <a:srgbClr val="222222"/>
                </a:solidFill>
                <a:latin typeface="PT Sans" panose="020B0503020203020204"/>
              </a:rPr>
              <a:t> </a:t>
            </a:r>
            <a:r>
              <a:rPr lang="de-DE" sz="1600" b="1" dirty="0">
                <a:solidFill>
                  <a:schemeClr val="accent1">
                    <a:lumMod val="75000"/>
                  </a:schemeClr>
                </a:solidFill>
                <a:latin typeface="PT Sans" panose="020B0503020203020204"/>
              </a:rPr>
              <a:t>viele Kunden glücklich machen würde</a:t>
            </a:r>
            <a:r>
              <a:rPr lang="de-DE" sz="1600" dirty="0">
                <a:solidFill>
                  <a:srgbClr val="222222"/>
                </a:solidFill>
                <a:latin typeface="PT Sans" panose="020B0503020203020204"/>
              </a:rPr>
              <a:t>, da ein weißes iPhone </a:t>
            </a:r>
            <a:r>
              <a:rPr lang="de-DE" sz="1600" b="1" dirty="0">
                <a:solidFill>
                  <a:schemeClr val="accent1">
                    <a:lumMod val="75000"/>
                  </a:schemeClr>
                </a:solidFill>
                <a:latin typeface="PT Sans" panose="020B0503020203020204"/>
              </a:rPr>
              <a:t>vermutlich vielfach vermisst wird</a:t>
            </a:r>
            <a:r>
              <a:rPr lang="de-DE" sz="1600" dirty="0">
                <a:solidFill>
                  <a:srgbClr val="222222"/>
                </a:solidFill>
                <a:latin typeface="PT Sans" panose="020B0503020203020204"/>
              </a:rPr>
              <a:t>.</a:t>
            </a:r>
          </a:p>
          <a:p>
            <a:r>
              <a:rPr lang="de-DE" sz="1600" dirty="0">
                <a:solidFill>
                  <a:srgbClr val="222222"/>
                </a:solidFill>
                <a:latin typeface="PT Sans" panose="020B0503020203020204"/>
              </a:rPr>
              <a:t>Es ist aber </a:t>
            </a:r>
            <a:r>
              <a:rPr lang="de-DE" sz="1600" b="1" dirty="0">
                <a:solidFill>
                  <a:schemeClr val="accent1">
                    <a:lumMod val="75000"/>
                  </a:schemeClr>
                </a:solidFill>
                <a:latin typeface="PT Sans" panose="020B0503020203020204"/>
              </a:rPr>
              <a:t>noch unklar, in welcher Form </a:t>
            </a:r>
            <a:r>
              <a:rPr lang="de-DE" sz="1600" dirty="0">
                <a:solidFill>
                  <a:srgbClr val="222222"/>
                </a:solidFill>
                <a:latin typeface="PT Sans" panose="020B0503020203020204"/>
              </a:rPr>
              <a:t>und vor allem in welchem Zeitraum man mit der neuen Farbe rechnen kann. Die Quellen aus denen die Gerüchte stammen, hatten in der Vergangenheit immer sehr gute Trefferquoten und </a:t>
            </a:r>
            <a:r>
              <a:rPr lang="de-DE" sz="1600" b="1" dirty="0">
                <a:solidFill>
                  <a:schemeClr val="accent1">
                    <a:lumMod val="75000"/>
                  </a:schemeClr>
                </a:solidFill>
                <a:latin typeface="PT Sans" panose="020B0503020203020204"/>
              </a:rPr>
              <a:t>es könnte wirklich sein</a:t>
            </a:r>
            <a:r>
              <a:rPr lang="de-DE" sz="1600" dirty="0">
                <a:solidFill>
                  <a:srgbClr val="222222"/>
                </a:solidFill>
                <a:latin typeface="PT Sans" panose="020B0503020203020204"/>
              </a:rPr>
              <a:t>, dass Apple an solch einem iPhone arbeitet. Für viele iPhone-Nutzer wäre </a:t>
            </a:r>
            <a:r>
              <a:rPr lang="de-DE" sz="1600" b="1" dirty="0">
                <a:solidFill>
                  <a:schemeClr val="accent1">
                    <a:lumMod val="75000"/>
                  </a:schemeClr>
                </a:solidFill>
                <a:latin typeface="PT Sans" panose="020B0503020203020204"/>
              </a:rPr>
              <a:t>dies sicherlich wieder ein Grund, um auf eine anderes Modell umzusteigen</a:t>
            </a:r>
            <a:r>
              <a:rPr lang="de-DE" sz="1600" dirty="0">
                <a:solidFill>
                  <a:srgbClr val="222222"/>
                </a:solidFill>
                <a:latin typeface="PT Sans" panose="020B0503020203020204"/>
              </a:rPr>
              <a:t>.“</a:t>
            </a:r>
            <a:endParaRPr lang="de-DE" sz="1600" b="0" i="0" dirty="0">
              <a:solidFill>
                <a:srgbClr val="222222"/>
              </a:solidFill>
              <a:effectLst/>
              <a:latin typeface="PT Sans" panose="020B0503020203020204"/>
            </a:endParaRPr>
          </a:p>
        </p:txBody>
      </p:sp>
    </p:spTree>
    <p:extLst>
      <p:ext uri="{BB962C8B-B14F-4D97-AF65-F5344CB8AC3E}">
        <p14:creationId xmlns:p14="http://schemas.microsoft.com/office/powerpoint/2010/main" val="1504566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1a</a:t>
            </a:r>
            <a:br>
              <a:rPr lang="de-DE" dirty="0"/>
            </a:br>
            <a:r>
              <a:rPr lang="de-DE" dirty="0"/>
              <a:t>Marketingstrategien</a:t>
            </a:r>
          </a:p>
        </p:txBody>
      </p:sp>
      <p:sp>
        <p:nvSpPr>
          <p:cNvPr id="19" name="Inhaltsplatzhalter 5"/>
          <p:cNvSpPr>
            <a:spLocks noGrp="1"/>
          </p:cNvSpPr>
          <p:nvPr>
            <p:ph idx="1"/>
          </p:nvPr>
        </p:nvSpPr>
        <p:spPr/>
        <p:txBody>
          <a:bodyPr/>
          <a:lstStyle/>
          <a:p>
            <a:r>
              <a:rPr lang="de-DE" dirty="0">
                <a:cs typeface="+mn-cs"/>
              </a:rPr>
              <a:t>Lest den Text von macmania.at. Was sagt euch der Text? </a:t>
            </a:r>
            <a:endParaRPr lang="de-DE" sz="1800" dirty="0">
              <a:cs typeface="+mn-cs"/>
            </a:endParaRPr>
          </a:p>
        </p:txBody>
      </p:sp>
      <p:sp>
        <p:nvSpPr>
          <p:cNvPr id="2" name="Textplatzhalter 1"/>
          <p:cNvSpPr>
            <a:spLocks noGrp="1"/>
          </p:cNvSpPr>
          <p:nvPr>
            <p:ph type="body" sz="quarter" idx="12"/>
          </p:nvPr>
        </p:nvSpPr>
        <p:spPr/>
        <p:txBody>
          <a:bodyPr/>
          <a:lstStyle/>
          <a:p>
            <a:r>
              <a:rPr lang="de-DE"/>
              <a:t>Quelle: www.macmania.at</a:t>
            </a:r>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
        <p:nvSpPr>
          <p:cNvPr id="14" name="Foliennummernplatzhalter 13"/>
          <p:cNvSpPr>
            <a:spLocks noGrp="1"/>
          </p:cNvSpPr>
          <p:nvPr>
            <p:ph type="sldNum" sz="quarter" idx="15"/>
          </p:nvPr>
        </p:nvSpPr>
        <p:spPr/>
        <p:txBody>
          <a:bodyPr/>
          <a:lstStyle/>
          <a:p>
            <a:fld id="{62A59293-44F6-42A9-B2EF-FC07B1E05F02}" type="slidenum">
              <a:rPr lang="de-DE" smtClean="0"/>
              <a:pPr/>
              <a:t>76</a:t>
            </a:fld>
            <a:endParaRPr lang="de-DE" dirty="0"/>
          </a:p>
        </p:txBody>
      </p:sp>
      <p:sp>
        <p:nvSpPr>
          <p:cNvPr id="13" name="Rechteck 12"/>
          <p:cNvSpPr/>
          <p:nvPr/>
        </p:nvSpPr>
        <p:spPr>
          <a:xfrm>
            <a:off x="624768" y="2140045"/>
            <a:ext cx="7578706" cy="3785652"/>
          </a:xfrm>
          <a:prstGeom prst="rect">
            <a:avLst/>
          </a:prstGeom>
        </p:spPr>
        <p:txBody>
          <a:bodyPr wrap="square">
            <a:spAutoFit/>
          </a:bodyPr>
          <a:lstStyle/>
          <a:p>
            <a:r>
              <a:rPr lang="de-DE" sz="1600" dirty="0">
                <a:solidFill>
                  <a:srgbClr val="222222"/>
                </a:solidFill>
                <a:latin typeface="PT Sans" panose="020B0503020203020204"/>
              </a:rPr>
              <a:t>„Apple soll vom Erfolg des iPhone 7 in Jet Black sehr angetan gewesen sein und man hat in diesem Zuge auch schon öfter gehört, dass die Farbe der Keramik-Apple-Watch doch auch für das iPhone geeignet wäre. </a:t>
            </a:r>
            <a:r>
              <a:rPr lang="de-DE" sz="1600" b="1" dirty="0">
                <a:solidFill>
                  <a:schemeClr val="accent1">
                    <a:lumMod val="75000"/>
                  </a:schemeClr>
                </a:solidFill>
                <a:latin typeface="PT Sans" panose="020B0503020203020204"/>
              </a:rPr>
              <a:t>Anscheinend</a:t>
            </a:r>
            <a:r>
              <a:rPr lang="de-DE" sz="1600" dirty="0">
                <a:solidFill>
                  <a:srgbClr val="222222"/>
                </a:solidFill>
                <a:latin typeface="PT Sans" panose="020B0503020203020204"/>
              </a:rPr>
              <a:t> haben sich dies Designer bei Apple auch gedacht und arbeiten </a:t>
            </a:r>
            <a:r>
              <a:rPr lang="de-DE" sz="1600" b="1" dirty="0">
                <a:solidFill>
                  <a:schemeClr val="accent1">
                    <a:lumMod val="75000"/>
                  </a:schemeClr>
                </a:solidFill>
                <a:latin typeface="PT Sans" panose="020B0503020203020204"/>
              </a:rPr>
              <a:t>angeblich</a:t>
            </a:r>
            <a:r>
              <a:rPr lang="de-DE" sz="1600" dirty="0">
                <a:solidFill>
                  <a:srgbClr val="222222"/>
                </a:solidFill>
                <a:latin typeface="PT Sans" panose="020B0503020203020204"/>
              </a:rPr>
              <a:t> an einer </a:t>
            </a:r>
            <a:r>
              <a:rPr lang="de-DE" sz="1600" b="1" dirty="0">
                <a:solidFill>
                  <a:schemeClr val="accent1">
                    <a:lumMod val="75000"/>
                  </a:schemeClr>
                </a:solidFill>
                <a:latin typeface="PT Sans" panose="020B0503020203020204"/>
              </a:rPr>
              <a:t>komplett neuen Farbe </a:t>
            </a:r>
            <a:r>
              <a:rPr lang="de-DE" sz="1600" dirty="0">
                <a:solidFill>
                  <a:srgbClr val="222222"/>
                </a:solidFill>
                <a:latin typeface="PT Sans" panose="020B0503020203020204"/>
              </a:rPr>
              <a:t>die auf den Namen „Jet White“ hören soll und ein ähnliches Look &amp; </a:t>
            </a:r>
            <a:r>
              <a:rPr lang="de-DE" sz="1600" dirty="0" err="1">
                <a:solidFill>
                  <a:srgbClr val="222222"/>
                </a:solidFill>
                <a:latin typeface="PT Sans" panose="020B0503020203020204"/>
              </a:rPr>
              <a:t>Feel</a:t>
            </a:r>
            <a:r>
              <a:rPr lang="de-DE" sz="1600" dirty="0">
                <a:solidFill>
                  <a:srgbClr val="222222"/>
                </a:solidFill>
                <a:latin typeface="PT Sans" panose="020B0503020203020204"/>
              </a:rPr>
              <a:t> haben soll wie das iPhone 7 in Jet Black. Es wäre eine kleine Neuerung, die aber </a:t>
            </a:r>
            <a:r>
              <a:rPr lang="de-DE" sz="1600" b="1" dirty="0">
                <a:solidFill>
                  <a:schemeClr val="accent1">
                    <a:lumMod val="75000"/>
                  </a:schemeClr>
                </a:solidFill>
                <a:latin typeface="PT Sans" panose="020B0503020203020204"/>
              </a:rPr>
              <a:t>sicherlich</a:t>
            </a:r>
            <a:r>
              <a:rPr lang="de-DE" sz="1600" dirty="0">
                <a:solidFill>
                  <a:srgbClr val="222222"/>
                </a:solidFill>
                <a:latin typeface="PT Sans" panose="020B0503020203020204"/>
              </a:rPr>
              <a:t> </a:t>
            </a:r>
            <a:r>
              <a:rPr lang="de-DE" sz="1600" b="1" dirty="0">
                <a:solidFill>
                  <a:schemeClr val="accent1">
                    <a:lumMod val="75000"/>
                  </a:schemeClr>
                </a:solidFill>
                <a:latin typeface="PT Sans" panose="020B0503020203020204"/>
              </a:rPr>
              <a:t>viele Kunden glücklich machen würde</a:t>
            </a:r>
            <a:r>
              <a:rPr lang="de-DE" sz="1600" dirty="0">
                <a:solidFill>
                  <a:srgbClr val="222222"/>
                </a:solidFill>
                <a:latin typeface="PT Sans" panose="020B0503020203020204"/>
              </a:rPr>
              <a:t>, da ein weißes iPhone </a:t>
            </a:r>
            <a:r>
              <a:rPr lang="de-DE" sz="1600" b="1" dirty="0">
                <a:solidFill>
                  <a:schemeClr val="accent1">
                    <a:lumMod val="75000"/>
                  </a:schemeClr>
                </a:solidFill>
                <a:latin typeface="PT Sans" panose="020B0503020203020204"/>
              </a:rPr>
              <a:t>vermutlich vielfach vermisst wird</a:t>
            </a:r>
            <a:r>
              <a:rPr lang="de-DE" sz="1600" dirty="0">
                <a:solidFill>
                  <a:srgbClr val="222222"/>
                </a:solidFill>
                <a:latin typeface="PT Sans" panose="020B0503020203020204"/>
              </a:rPr>
              <a:t>.</a:t>
            </a:r>
          </a:p>
          <a:p>
            <a:r>
              <a:rPr lang="de-DE" sz="1600" dirty="0">
                <a:solidFill>
                  <a:srgbClr val="222222"/>
                </a:solidFill>
                <a:latin typeface="PT Sans" panose="020B0503020203020204"/>
              </a:rPr>
              <a:t>Es ist aber </a:t>
            </a:r>
            <a:r>
              <a:rPr lang="de-DE" sz="1600" b="1" dirty="0">
                <a:solidFill>
                  <a:schemeClr val="accent1">
                    <a:lumMod val="75000"/>
                  </a:schemeClr>
                </a:solidFill>
                <a:latin typeface="PT Sans" panose="020B0503020203020204"/>
              </a:rPr>
              <a:t>noch unklar, in welcher Form </a:t>
            </a:r>
            <a:r>
              <a:rPr lang="de-DE" sz="1600" dirty="0">
                <a:solidFill>
                  <a:srgbClr val="222222"/>
                </a:solidFill>
                <a:latin typeface="PT Sans" panose="020B0503020203020204"/>
              </a:rPr>
              <a:t>und vor allem in welchem Zeitraum man mit der neuen Farbe rechnen kann. Die Quellen aus denen die Gerüchte stammen, hatten in der Vergangenheit immer sehr gute Trefferquoten und </a:t>
            </a:r>
            <a:r>
              <a:rPr lang="de-DE" sz="1600" b="1" dirty="0">
                <a:solidFill>
                  <a:schemeClr val="accent1">
                    <a:lumMod val="75000"/>
                  </a:schemeClr>
                </a:solidFill>
                <a:latin typeface="PT Sans" panose="020B0503020203020204"/>
              </a:rPr>
              <a:t>es könnte wirklich sein</a:t>
            </a:r>
            <a:r>
              <a:rPr lang="de-DE" sz="1600" dirty="0">
                <a:solidFill>
                  <a:srgbClr val="222222"/>
                </a:solidFill>
                <a:latin typeface="PT Sans" panose="020B0503020203020204"/>
              </a:rPr>
              <a:t>, dass Apple an solch einem iPhone arbeitet. Für viele iPhone-Nutzer wäre </a:t>
            </a:r>
            <a:r>
              <a:rPr lang="de-DE" sz="1600" b="1" dirty="0">
                <a:solidFill>
                  <a:schemeClr val="accent1">
                    <a:lumMod val="75000"/>
                  </a:schemeClr>
                </a:solidFill>
                <a:latin typeface="PT Sans" panose="020B0503020203020204"/>
              </a:rPr>
              <a:t>dies sicherlich wieder ein Grund, um auf eine anderes Modell umzusteigen</a:t>
            </a:r>
            <a:r>
              <a:rPr lang="de-DE" sz="1600" dirty="0">
                <a:solidFill>
                  <a:srgbClr val="222222"/>
                </a:solidFill>
                <a:latin typeface="PT Sans" panose="020B0503020203020204"/>
              </a:rPr>
              <a:t>.“</a:t>
            </a:r>
            <a:endParaRPr lang="de-DE" sz="1600" b="0" i="0" dirty="0">
              <a:solidFill>
                <a:srgbClr val="222222"/>
              </a:solidFill>
              <a:effectLst/>
              <a:latin typeface="PT Sans" panose="020B0503020203020204"/>
            </a:endParaRPr>
          </a:p>
        </p:txBody>
      </p:sp>
      <p:sp>
        <p:nvSpPr>
          <p:cNvPr id="4" name="Abgerundetes Rechteck 3"/>
          <p:cNvSpPr/>
          <p:nvPr/>
        </p:nvSpPr>
        <p:spPr>
          <a:xfrm>
            <a:off x="3450105" y="5488206"/>
            <a:ext cx="3933405" cy="533400"/>
          </a:xfrm>
          <a:prstGeom prst="round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chemeClr val="tx1">
                    <a:lumMod val="50000"/>
                    <a:lumOff val="50000"/>
                  </a:schemeClr>
                </a:solidFill>
                <a:latin typeface="PT Sans" panose="020B0503020203020204" pitchFamily="34" charset="0"/>
                <a:ea typeface="PT Sans" panose="020B0503020203020204" pitchFamily="34" charset="0"/>
              </a:rPr>
              <a:t>Finden Sie eigene Beispiele!</a:t>
            </a:r>
          </a:p>
        </p:txBody>
      </p:sp>
    </p:spTree>
    <p:extLst>
      <p:ext uri="{BB962C8B-B14F-4D97-AF65-F5344CB8AC3E}">
        <p14:creationId xmlns:p14="http://schemas.microsoft.com/office/powerpoint/2010/main" val="3066629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1b</a:t>
            </a:r>
            <a:br>
              <a:rPr lang="de-DE" dirty="0"/>
            </a:br>
            <a:r>
              <a:rPr lang="de-DE" dirty="0"/>
              <a:t>Formen von Obsoleszenz </a:t>
            </a:r>
            <a:br>
              <a:rPr lang="de-DE" dirty="0"/>
            </a:br>
            <a:r>
              <a:rPr lang="de-DE" dirty="0"/>
              <a:t>Gruppenarbeit</a:t>
            </a:r>
          </a:p>
        </p:txBody>
      </p:sp>
      <p:sp>
        <p:nvSpPr>
          <p:cNvPr id="19" name="Inhaltsplatzhalter 5"/>
          <p:cNvSpPr>
            <a:spLocks noGrp="1"/>
          </p:cNvSpPr>
          <p:nvPr>
            <p:ph idx="1"/>
          </p:nvPr>
        </p:nvSpPr>
        <p:spPr/>
        <p:txBody>
          <a:bodyPr/>
          <a:lstStyle/>
          <a:p>
            <a:r>
              <a:rPr lang="de-DE" dirty="0"/>
              <a:t>b</a:t>
            </a:r>
            <a:r>
              <a:rPr lang="de-DE" sz="1800" dirty="0"/>
              <a:t>ilden Sie 4 Gruppen, </a:t>
            </a:r>
          </a:p>
          <a:p>
            <a:r>
              <a:rPr lang="de-DE" dirty="0"/>
              <a:t>l</a:t>
            </a:r>
            <a:r>
              <a:rPr lang="de-DE" sz="1800" dirty="0"/>
              <a:t>esen Sie sich die Definitionen der Obsoleszenz auf dem </a:t>
            </a:r>
            <a:r>
              <a:rPr lang="de-DE" sz="1800" dirty="0">
                <a:solidFill>
                  <a:schemeClr val="tx1"/>
                </a:solidFill>
              </a:rPr>
              <a:t>Arbeitsblatt 2</a:t>
            </a:r>
            <a:r>
              <a:rPr lang="de-DE" sz="1800" dirty="0"/>
              <a:t> –Definitionen durch. </a:t>
            </a:r>
          </a:p>
          <a:p>
            <a:r>
              <a:rPr lang="de-DE" dirty="0"/>
              <a:t>w</a:t>
            </a:r>
            <a:r>
              <a:rPr lang="de-DE" sz="1800" dirty="0"/>
              <a:t>ählen Sie ein Arbeitsblatt (Arbeitsblätter 3a-d Produktgruppen)</a:t>
            </a:r>
          </a:p>
          <a:p>
            <a:r>
              <a:rPr lang="de-DE" dirty="0"/>
              <a:t>e</a:t>
            </a:r>
            <a:r>
              <a:rPr lang="de-DE" sz="1800" dirty="0"/>
              <a:t>rklären Sie anhand der Beispiele</a:t>
            </a:r>
          </a:p>
          <a:p>
            <a:pPr marL="519113" lvl="1" indent="-285750">
              <a:buFont typeface="Wingdings" panose="05000000000000000000" pitchFamily="2" charset="2"/>
              <a:buChar char="§"/>
            </a:pPr>
            <a:r>
              <a:rPr lang="de-DE" sz="1800" dirty="0"/>
              <a:t>Drucker </a:t>
            </a:r>
          </a:p>
          <a:p>
            <a:pPr marL="519113" lvl="1" indent="-285750">
              <a:buFont typeface="Wingdings" panose="05000000000000000000" pitchFamily="2" charset="2"/>
              <a:buChar char="§"/>
            </a:pPr>
            <a:r>
              <a:rPr lang="de-DE" sz="1800" dirty="0"/>
              <a:t>Telefon </a:t>
            </a:r>
          </a:p>
          <a:p>
            <a:pPr marL="519113" lvl="1" indent="-285750">
              <a:buFont typeface="Wingdings" panose="05000000000000000000" pitchFamily="2" charset="2"/>
              <a:buChar char="§"/>
            </a:pPr>
            <a:r>
              <a:rPr lang="de-DE" sz="1800" dirty="0"/>
              <a:t>Waschmaschine</a:t>
            </a:r>
          </a:p>
          <a:p>
            <a:pPr marL="519113" lvl="1" indent="-285750">
              <a:buFont typeface="Wingdings" panose="05000000000000000000" pitchFamily="2" charset="2"/>
              <a:buChar char="§"/>
            </a:pPr>
            <a:r>
              <a:rPr lang="de-DE" sz="1800" dirty="0"/>
              <a:t>Laptop </a:t>
            </a:r>
          </a:p>
          <a:p>
            <a:r>
              <a:rPr lang="de-DE" sz="1800" dirty="0"/>
              <a:t>die vier verschiedenen Formen von Obsoleszenz </a:t>
            </a:r>
          </a:p>
          <a:p>
            <a:r>
              <a:rPr lang="de-DE" sz="1800" dirty="0"/>
              <a:t>tragen Sie mögliche Ursachen zusammen.</a:t>
            </a:r>
          </a:p>
        </p:txBody>
      </p:sp>
      <p:sp>
        <p:nvSpPr>
          <p:cNvPr id="2" name="Textplatzhalter 1"/>
          <p:cNvSpPr>
            <a:spLocks noGrp="1"/>
          </p:cNvSpPr>
          <p:nvPr>
            <p:ph type="body" sz="quarter" idx="12"/>
          </p:nvPr>
        </p:nvSpPr>
        <p:spPr/>
        <p:txBody>
          <a:bodyPr/>
          <a:lstStyle/>
          <a:p>
            <a:endParaRPr lang="de-DE"/>
          </a:p>
        </p:txBody>
      </p:sp>
      <p:grpSp>
        <p:nvGrpSpPr>
          <p:cNvPr id="6" name="Gruppieren 5"/>
          <p:cNvGrpSpPr/>
          <p:nvPr/>
        </p:nvGrpSpPr>
        <p:grpSpPr>
          <a:xfrm>
            <a:off x="5920811" y="2994484"/>
            <a:ext cx="3180094" cy="3162274"/>
            <a:chOff x="5976148" y="2537163"/>
            <a:chExt cx="2949379" cy="3127011"/>
          </a:xfrm>
        </p:grpSpPr>
        <p:pic>
          <p:nvPicPr>
            <p:cNvPr id="8" name="Grafik 7"/>
            <p:cNvPicPr/>
            <p:nvPr/>
          </p:nvPicPr>
          <p:blipFill>
            <a:blip r:embed="rId3"/>
            <a:stretch>
              <a:fillRect/>
            </a:stretch>
          </p:blipFill>
          <p:spPr>
            <a:xfrm>
              <a:off x="5976148" y="2537163"/>
              <a:ext cx="1383892" cy="1921503"/>
            </a:xfrm>
            <a:prstGeom prst="rect">
              <a:avLst/>
            </a:prstGeom>
            <a:ln w="12700">
              <a:solidFill>
                <a:schemeClr val="tx1"/>
              </a:solidFill>
            </a:ln>
          </p:spPr>
        </p:pic>
        <p:pic>
          <p:nvPicPr>
            <p:cNvPr id="9" name="Grafik 8"/>
            <p:cNvPicPr/>
            <p:nvPr/>
          </p:nvPicPr>
          <p:blipFill>
            <a:blip r:embed="rId4"/>
            <a:stretch>
              <a:fillRect/>
            </a:stretch>
          </p:blipFill>
          <p:spPr>
            <a:xfrm>
              <a:off x="7215637" y="2725568"/>
              <a:ext cx="945744" cy="1423982"/>
            </a:xfrm>
            <a:prstGeom prst="rect">
              <a:avLst/>
            </a:prstGeom>
            <a:ln w="12700">
              <a:solidFill>
                <a:schemeClr val="tx1"/>
              </a:solidFill>
            </a:ln>
          </p:spPr>
        </p:pic>
        <p:pic>
          <p:nvPicPr>
            <p:cNvPr id="10" name="Grafik 9"/>
            <p:cNvPicPr/>
            <p:nvPr/>
          </p:nvPicPr>
          <p:blipFill>
            <a:blip r:embed="rId5"/>
            <a:stretch>
              <a:fillRect/>
            </a:stretch>
          </p:blipFill>
          <p:spPr>
            <a:xfrm>
              <a:off x="7896506" y="3024254"/>
              <a:ext cx="1029021" cy="1441454"/>
            </a:xfrm>
            <a:prstGeom prst="rect">
              <a:avLst/>
            </a:prstGeom>
            <a:ln w="12700">
              <a:solidFill>
                <a:schemeClr val="tx1"/>
              </a:solidFill>
            </a:ln>
          </p:spPr>
        </p:pic>
        <p:pic>
          <p:nvPicPr>
            <p:cNvPr id="11" name="Grafik 10"/>
            <p:cNvPicPr/>
            <p:nvPr/>
          </p:nvPicPr>
          <p:blipFill>
            <a:blip r:embed="rId6"/>
            <a:stretch>
              <a:fillRect/>
            </a:stretch>
          </p:blipFill>
          <p:spPr>
            <a:xfrm>
              <a:off x="6888952" y="3918818"/>
              <a:ext cx="942176" cy="1348036"/>
            </a:xfrm>
            <a:prstGeom prst="rect">
              <a:avLst/>
            </a:prstGeom>
            <a:ln w="12700">
              <a:solidFill>
                <a:schemeClr val="tx1"/>
              </a:solidFill>
            </a:ln>
          </p:spPr>
        </p:pic>
        <p:pic>
          <p:nvPicPr>
            <p:cNvPr id="12" name="Grafik 11"/>
            <p:cNvPicPr/>
            <p:nvPr/>
          </p:nvPicPr>
          <p:blipFill>
            <a:blip r:embed="rId7"/>
            <a:stretch>
              <a:fillRect/>
            </a:stretch>
          </p:blipFill>
          <p:spPr>
            <a:xfrm>
              <a:off x="7792047" y="4316138"/>
              <a:ext cx="932211" cy="1348036"/>
            </a:xfrm>
            <a:prstGeom prst="rect">
              <a:avLst/>
            </a:prstGeom>
            <a:ln w="12700">
              <a:solidFill>
                <a:schemeClr val="tx1"/>
              </a:solidFill>
            </a:ln>
          </p:spPr>
        </p:pic>
      </p:grpSp>
      <p:sp>
        <p:nvSpPr>
          <p:cNvPr id="18" name="Foliennummernplatzhalter 17"/>
          <p:cNvSpPr>
            <a:spLocks noGrp="1"/>
          </p:cNvSpPr>
          <p:nvPr>
            <p:ph type="sldNum" sz="quarter" idx="15"/>
          </p:nvPr>
        </p:nvSpPr>
        <p:spPr>
          <a:xfrm>
            <a:off x="8203474" y="6393862"/>
            <a:ext cx="547010" cy="365125"/>
          </a:xfrm>
        </p:spPr>
        <p:txBody>
          <a:bodyPr/>
          <a:lstStyle/>
          <a:p>
            <a:fld id="{62A59293-44F6-42A9-B2EF-FC07B1E05F02}" type="slidenum">
              <a:rPr lang="de-DE" smtClean="0"/>
              <a:pPr/>
              <a:t>77</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204151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6193"/>
            <a:ext cx="6633266" cy="1066801"/>
          </a:xfrm>
          <a:noFill/>
          <a:ln>
            <a:noFill/>
          </a:ln>
        </p:spPr>
        <p:txBody>
          <a:bodyPr vert="horz" wrap="square" lIns="0" tIns="0" rIns="0" bIns="0" numCol="1" anchor="t" anchorCtr="0" compatLnSpc="1">
            <a:prstTxWarp prst="textNoShape">
              <a:avLst/>
            </a:prstTxWarp>
          </a:bodyPr>
          <a:lstStyle/>
          <a:p>
            <a:r>
              <a:rPr lang="de-DE" dirty="0"/>
              <a:t>Unterrichtsvorschlag: Modul 1b</a:t>
            </a:r>
            <a:br>
              <a:rPr lang="de-DE" dirty="0"/>
            </a:br>
            <a:r>
              <a:rPr lang="de-DE" dirty="0"/>
              <a:t>Formen von Obsoleszenz </a:t>
            </a:r>
            <a:br>
              <a:rPr lang="de-DE" dirty="0"/>
            </a:br>
            <a:r>
              <a:rPr lang="de-DE" dirty="0"/>
              <a:t>Gruppenarbeit – Mögliche Ergebnisse</a:t>
            </a:r>
          </a:p>
        </p:txBody>
      </p:sp>
      <p:graphicFrame>
        <p:nvGraphicFramePr>
          <p:cNvPr id="8" name="Tabelle 7"/>
          <p:cNvGraphicFramePr>
            <a:graphicFrameLocks noGrp="1"/>
          </p:cNvGraphicFramePr>
          <p:nvPr>
            <p:extLst>
              <p:ext uri="{D42A27DB-BD31-4B8C-83A1-F6EECF244321}">
                <p14:modId xmlns:p14="http://schemas.microsoft.com/office/powerpoint/2010/main" val="382824707"/>
              </p:ext>
            </p:extLst>
          </p:nvPr>
        </p:nvGraphicFramePr>
        <p:xfrm>
          <a:off x="379031" y="1512000"/>
          <a:ext cx="8364920" cy="4666732"/>
        </p:xfrm>
        <a:graphic>
          <a:graphicData uri="http://schemas.openxmlformats.org/drawingml/2006/table">
            <a:tbl>
              <a:tblPr firstRow="1" firstCol="1" bandRow="1">
                <a:tableStyleId>{5C22544A-7EE6-4342-B048-85BDC9FD1C3A}</a:tableStyleId>
              </a:tblPr>
              <a:tblGrid>
                <a:gridCol w="1076784">
                  <a:extLst>
                    <a:ext uri="{9D8B030D-6E8A-4147-A177-3AD203B41FA5}">
                      <a16:colId xmlns:a16="http://schemas.microsoft.com/office/drawing/2014/main" val="20000"/>
                    </a:ext>
                  </a:extLst>
                </a:gridCol>
                <a:gridCol w="1770711">
                  <a:extLst>
                    <a:ext uri="{9D8B030D-6E8A-4147-A177-3AD203B41FA5}">
                      <a16:colId xmlns:a16="http://schemas.microsoft.com/office/drawing/2014/main" val="20001"/>
                    </a:ext>
                  </a:extLst>
                </a:gridCol>
                <a:gridCol w="1500852">
                  <a:extLst>
                    <a:ext uri="{9D8B030D-6E8A-4147-A177-3AD203B41FA5}">
                      <a16:colId xmlns:a16="http://schemas.microsoft.com/office/drawing/2014/main" val="20002"/>
                    </a:ext>
                  </a:extLst>
                </a:gridCol>
                <a:gridCol w="1897292">
                  <a:extLst>
                    <a:ext uri="{9D8B030D-6E8A-4147-A177-3AD203B41FA5}">
                      <a16:colId xmlns:a16="http://schemas.microsoft.com/office/drawing/2014/main" val="20003"/>
                    </a:ext>
                  </a:extLst>
                </a:gridCol>
                <a:gridCol w="2119281">
                  <a:extLst>
                    <a:ext uri="{9D8B030D-6E8A-4147-A177-3AD203B41FA5}">
                      <a16:colId xmlns:a16="http://schemas.microsoft.com/office/drawing/2014/main" val="20004"/>
                    </a:ext>
                  </a:extLst>
                </a:gridCol>
              </a:tblGrid>
              <a:tr h="764949">
                <a:tc>
                  <a:txBody>
                    <a:bodyPr/>
                    <a:lstStyle/>
                    <a:p>
                      <a:pPr algn="ctr">
                        <a:spcBef>
                          <a:spcPts val="300"/>
                        </a:spcBef>
                        <a:spcAft>
                          <a:spcPts val="300"/>
                        </a:spcAft>
                      </a:pPr>
                      <a:endParaRPr lang="de-DE" sz="1400" b="1" kern="1200" dirty="0">
                        <a:solidFill>
                          <a:schemeClr val="lt1"/>
                        </a:solidFill>
                        <a:latin typeface="PT Sans" panose="020B0503020203020204" pitchFamily="34" charset="0"/>
                        <a:ea typeface="PT Sans" panose="020B0503020203020204" pitchFamily="34" charset="0"/>
                        <a:cs typeface="+mn-cs"/>
                      </a:endParaRPr>
                    </a:p>
                  </a:txBody>
                  <a:tcPr marL="68580" marR="68580" marT="0" marB="0" anchor="ctr">
                    <a:solidFill>
                      <a:srgbClr val="FF9919"/>
                    </a:solidFill>
                  </a:tcPr>
                </a:tc>
                <a:tc>
                  <a:txBody>
                    <a:bodyPr/>
                    <a:lstStyle/>
                    <a:p>
                      <a:pPr algn="ctr">
                        <a:spcBef>
                          <a:spcPts val="300"/>
                        </a:spcBef>
                        <a:spcAft>
                          <a:spcPts val="300"/>
                        </a:spcAft>
                      </a:pPr>
                      <a:r>
                        <a:rPr lang="de-DE" sz="1400" b="1" kern="1200" dirty="0">
                          <a:solidFill>
                            <a:schemeClr val="lt1"/>
                          </a:solidFill>
                          <a:latin typeface="PT Sans" panose="020B0503020203020204" pitchFamily="34" charset="0"/>
                          <a:ea typeface="PT Sans" panose="020B0503020203020204" pitchFamily="34" charset="0"/>
                          <a:cs typeface="+mn-cs"/>
                        </a:rPr>
                        <a:t>Waschmaschine</a:t>
                      </a:r>
                    </a:p>
                  </a:txBody>
                  <a:tcPr marL="68580" marR="68580" marT="0" marB="0" anchor="ctr">
                    <a:solidFill>
                      <a:srgbClr val="FF9919"/>
                    </a:solidFill>
                  </a:tcPr>
                </a:tc>
                <a:tc>
                  <a:txBody>
                    <a:bodyPr/>
                    <a:lstStyle/>
                    <a:p>
                      <a:pPr algn="ctr"/>
                      <a:r>
                        <a:rPr lang="de-DE" sz="1400" b="1" kern="1200" dirty="0">
                          <a:solidFill>
                            <a:schemeClr val="lt1"/>
                          </a:solidFill>
                          <a:latin typeface="PT Sans" panose="020B0503020203020204" pitchFamily="34" charset="0"/>
                          <a:ea typeface="PT Sans" panose="020B0503020203020204" pitchFamily="34" charset="0"/>
                          <a:cs typeface="+mn-cs"/>
                        </a:rPr>
                        <a:t>Drucker</a:t>
                      </a:r>
                    </a:p>
                  </a:txBody>
                  <a:tcPr marL="68580" marR="68580" marT="0" marB="0" anchor="ctr">
                    <a:solidFill>
                      <a:srgbClr val="FF9919"/>
                    </a:solidFill>
                  </a:tcPr>
                </a:tc>
                <a:tc>
                  <a:txBody>
                    <a:bodyPr/>
                    <a:lstStyle/>
                    <a:p>
                      <a:pPr algn="ctr">
                        <a:spcBef>
                          <a:spcPts val="300"/>
                        </a:spcBef>
                        <a:spcAft>
                          <a:spcPts val="300"/>
                        </a:spcAft>
                      </a:pPr>
                      <a:r>
                        <a:rPr lang="de-DE" sz="1400" b="1" kern="1200" dirty="0">
                          <a:solidFill>
                            <a:schemeClr val="lt1"/>
                          </a:solidFill>
                          <a:latin typeface="PT Sans" panose="020B0503020203020204" pitchFamily="34" charset="0"/>
                          <a:ea typeface="PT Sans" panose="020B0503020203020204" pitchFamily="34" charset="0"/>
                          <a:cs typeface="+mn-cs"/>
                        </a:rPr>
                        <a:t>Telefon </a:t>
                      </a:r>
                    </a:p>
                  </a:txBody>
                  <a:tcPr marL="68580" marR="68580" marT="0" marB="0" anchor="ctr">
                    <a:solidFill>
                      <a:srgbClr val="FF9919"/>
                    </a:solidFill>
                  </a:tcPr>
                </a:tc>
                <a:tc>
                  <a:txBody>
                    <a:bodyPr/>
                    <a:lstStyle/>
                    <a:p>
                      <a:pPr algn="ctr">
                        <a:spcBef>
                          <a:spcPts val="300"/>
                        </a:spcBef>
                        <a:spcAft>
                          <a:spcPts val="300"/>
                        </a:spcAft>
                      </a:pPr>
                      <a:r>
                        <a:rPr lang="de-DE" sz="1400" b="1" kern="1200" dirty="0">
                          <a:solidFill>
                            <a:schemeClr val="lt1"/>
                          </a:solidFill>
                          <a:latin typeface="PT Sans" panose="020B0503020203020204" pitchFamily="34" charset="0"/>
                          <a:ea typeface="PT Sans" panose="020B0503020203020204" pitchFamily="34" charset="0"/>
                          <a:cs typeface="+mn-cs"/>
                        </a:rPr>
                        <a:t>Laptop </a:t>
                      </a:r>
                    </a:p>
                  </a:txBody>
                  <a:tcPr marL="68580" marR="68580" marT="0" marB="0" anchor="ctr">
                    <a:solidFill>
                      <a:srgbClr val="FF9919"/>
                    </a:solidFill>
                  </a:tcPr>
                </a:tc>
                <a:extLst>
                  <a:ext uri="{0D108BD9-81ED-4DB2-BD59-A6C34878D82A}">
                    <a16:rowId xmlns:a16="http://schemas.microsoft.com/office/drawing/2014/main" val="10000"/>
                  </a:ext>
                </a:extLst>
              </a:tr>
              <a:tr h="1033219">
                <a:tc>
                  <a:txBody>
                    <a:bodyPr/>
                    <a:lstStyle/>
                    <a:p>
                      <a:pPr marL="25400" marR="25400" algn="ctr" defTabSz="457200" rtl="0" eaLnBrk="1" latinLnBrk="0" hangingPunct="1">
                        <a:spcAft>
                          <a:spcPts val="0"/>
                        </a:spcAft>
                      </a:pPr>
                      <a:r>
                        <a:rPr lang="de-DE" sz="1400" b="0" kern="1200" dirty="0">
                          <a:solidFill>
                            <a:srgbClr val="595959"/>
                          </a:solidFill>
                          <a:latin typeface="PT Sans" panose="020B0503020203020204" pitchFamily="34" charset="0"/>
                          <a:ea typeface="PT Sans" panose="020B0503020203020204" pitchFamily="34" charset="0"/>
                          <a:cs typeface="+mn-cs"/>
                        </a:rPr>
                        <a:t>Werk-stoffliche O.</a:t>
                      </a: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Bauteile</a:t>
                      </a:r>
                      <a:r>
                        <a:rPr lang="de-DE" sz="1400" kern="1200" baseline="0" dirty="0">
                          <a:solidFill>
                            <a:srgbClr val="595959"/>
                          </a:solidFill>
                          <a:latin typeface="PT Sans" panose="020B0503020203020204" pitchFamily="34" charset="0"/>
                          <a:ea typeface="PT Sans" panose="020B0503020203020204" pitchFamily="34" charset="0"/>
                          <a:cs typeface="+mn-cs"/>
                        </a:rPr>
                        <a:t> aus Kunststoff</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Bauteile</a:t>
                      </a:r>
                      <a:r>
                        <a:rPr lang="de-DE" sz="1400" kern="1200" baseline="0" dirty="0">
                          <a:solidFill>
                            <a:srgbClr val="595959"/>
                          </a:solidFill>
                          <a:latin typeface="PT Sans" panose="020B0503020203020204" pitchFamily="34" charset="0"/>
                          <a:ea typeface="PT Sans" panose="020B0503020203020204" pitchFamily="34" charset="0"/>
                          <a:cs typeface="+mn-cs"/>
                        </a:rPr>
                        <a:t> aus Kunststoff</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baseline="0" dirty="0">
                          <a:solidFill>
                            <a:srgbClr val="595959"/>
                          </a:solidFill>
                          <a:latin typeface="PT Sans" panose="020B0503020203020204" pitchFamily="34" charset="0"/>
                          <a:ea typeface="PT Sans" panose="020B0503020203020204" pitchFamily="34" charset="0"/>
                          <a:cs typeface="+mn-cs"/>
                        </a:rPr>
                        <a:t>verklebte Außenhülle, Akku nicht austauschbar</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l">
                        <a:spcAft>
                          <a:spcPts val="0"/>
                        </a:spcAft>
                      </a:pPr>
                      <a:r>
                        <a:rPr lang="de-DE" sz="1400" kern="1200" baseline="0" dirty="0">
                          <a:solidFill>
                            <a:srgbClr val="595959"/>
                          </a:solidFill>
                          <a:latin typeface="PT Sans" panose="020B0503020203020204" pitchFamily="34" charset="0"/>
                          <a:ea typeface="PT Sans" panose="020B0503020203020204" pitchFamily="34" charset="0"/>
                          <a:cs typeface="+mn-cs"/>
                        </a:rPr>
                        <a:t>verklebte Außenhülle, schlechte Verarbeitung der Verbindungsstelle zum Bildschirm</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956188">
                <a:tc>
                  <a:txBody>
                    <a:bodyPr/>
                    <a:lstStyle/>
                    <a:p>
                      <a:pPr marL="25400" marR="25400" algn="ctr" defTabSz="457200" rtl="0" eaLnBrk="1" latinLnBrk="0" hangingPunct="1">
                        <a:spcAft>
                          <a:spcPts val="0"/>
                        </a:spcAft>
                      </a:pPr>
                      <a:r>
                        <a:rPr lang="de-DE" sz="1400" b="0" kern="1200" dirty="0" err="1">
                          <a:solidFill>
                            <a:srgbClr val="595959"/>
                          </a:solidFill>
                          <a:latin typeface="PT Sans" panose="020B0503020203020204" pitchFamily="34" charset="0"/>
                          <a:ea typeface="PT Sans" panose="020B0503020203020204" pitchFamily="34" charset="0"/>
                          <a:cs typeface="+mn-cs"/>
                        </a:rPr>
                        <a:t>Funktio-nelle</a:t>
                      </a:r>
                      <a:r>
                        <a:rPr lang="de-DE" sz="1400" b="0" kern="1200" dirty="0">
                          <a:solidFill>
                            <a:srgbClr val="595959"/>
                          </a:solidFill>
                          <a:latin typeface="PT Sans" panose="020B0503020203020204" pitchFamily="34" charset="0"/>
                          <a:ea typeface="PT Sans" panose="020B0503020203020204" pitchFamily="34" charset="0"/>
                          <a:cs typeface="+mn-cs"/>
                        </a:rPr>
                        <a:t> O.</a:t>
                      </a:r>
                    </a:p>
                  </a:txBody>
                  <a:tcPr marL="68580" marR="68580" marT="0" marB="0" anchor="ctr">
                    <a:solidFill>
                      <a:srgbClr val="FCE5CD"/>
                    </a:solidFill>
                  </a:tcPr>
                </a:tc>
                <a:tc>
                  <a:txBody>
                    <a:bodyPr/>
                    <a:lstStyle/>
                    <a:p>
                      <a:pPr marL="25400" marR="25400" lvl="0" indent="0" algn="ctr"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Eingebauter</a:t>
                      </a:r>
                      <a:r>
                        <a:rPr lang="de-DE" sz="1400" kern="1200" baseline="0" dirty="0">
                          <a:solidFill>
                            <a:srgbClr val="595959"/>
                          </a:solidFill>
                          <a:latin typeface="PT Sans" panose="020B0503020203020204" pitchFamily="34" charset="0"/>
                          <a:ea typeface="PT Sans" panose="020B0503020203020204" pitchFamily="34" charset="0"/>
                          <a:cs typeface="+mn-cs"/>
                        </a:rPr>
                        <a:t> Zähler, der die Ausdrucke mitzählt</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Software veraltet, Speicher reicht nicht mehr aus</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Software veraltet, kein</a:t>
                      </a:r>
                      <a:r>
                        <a:rPr lang="de-DE" sz="1400" kern="1200" baseline="0" dirty="0">
                          <a:solidFill>
                            <a:srgbClr val="595959"/>
                          </a:solidFill>
                          <a:latin typeface="PT Sans" panose="020B0503020203020204" pitchFamily="34" charset="0"/>
                          <a:ea typeface="PT Sans" panose="020B0503020203020204" pitchFamily="34" charset="0"/>
                          <a:cs typeface="+mn-cs"/>
                        </a:rPr>
                        <a:t> Support/Update möglich</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2"/>
                  </a:ext>
                </a:extLst>
              </a:tr>
              <a:tr h="956188">
                <a:tc>
                  <a:txBody>
                    <a:bodyPr/>
                    <a:lstStyle/>
                    <a:p>
                      <a:pPr marL="25400" marR="25400" algn="ctr" defTabSz="457200" rtl="0" eaLnBrk="1" latinLnBrk="0" hangingPunct="1">
                        <a:spcAft>
                          <a:spcPts val="0"/>
                        </a:spcAft>
                      </a:pPr>
                      <a:r>
                        <a:rPr lang="de-DE" sz="1400" b="0" kern="1200" dirty="0">
                          <a:solidFill>
                            <a:srgbClr val="595959"/>
                          </a:solidFill>
                          <a:latin typeface="PT Sans" panose="020B0503020203020204" pitchFamily="34" charset="0"/>
                          <a:ea typeface="PT Sans" panose="020B0503020203020204" pitchFamily="34" charset="0"/>
                          <a:cs typeface="+mn-cs"/>
                        </a:rPr>
                        <a:t>Öko-</a:t>
                      </a:r>
                      <a:r>
                        <a:rPr lang="de-DE" sz="1400" b="0" kern="1200" dirty="0" err="1">
                          <a:solidFill>
                            <a:srgbClr val="595959"/>
                          </a:solidFill>
                          <a:latin typeface="PT Sans" panose="020B0503020203020204" pitchFamily="34" charset="0"/>
                          <a:ea typeface="PT Sans" panose="020B0503020203020204" pitchFamily="34" charset="0"/>
                          <a:cs typeface="+mn-cs"/>
                        </a:rPr>
                        <a:t>nomische</a:t>
                      </a:r>
                      <a:r>
                        <a:rPr lang="de-DE" sz="1400" b="0" kern="1200" dirty="0">
                          <a:solidFill>
                            <a:srgbClr val="595959"/>
                          </a:solidFill>
                          <a:latin typeface="PT Sans" panose="020B0503020203020204" pitchFamily="34" charset="0"/>
                          <a:ea typeface="PT Sans" panose="020B0503020203020204" pitchFamily="34" charset="0"/>
                          <a:cs typeface="+mn-cs"/>
                        </a:rPr>
                        <a:t> O.</a:t>
                      </a: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baseline="0" dirty="0">
                          <a:solidFill>
                            <a:srgbClr val="595959"/>
                          </a:solidFill>
                          <a:latin typeface="PT Sans" panose="020B0503020203020204" pitchFamily="34" charset="0"/>
                          <a:ea typeface="PT Sans" panose="020B0503020203020204" pitchFamily="34" charset="0"/>
                          <a:cs typeface="+mn-cs"/>
                        </a:rPr>
                        <a:t>Teure Ersatz-komponenten und Reparatur</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Reparatur-unfreundliches</a:t>
                      </a:r>
                      <a:r>
                        <a:rPr lang="de-DE" sz="1400" kern="1200" baseline="0" dirty="0">
                          <a:solidFill>
                            <a:srgbClr val="595959"/>
                          </a:solidFill>
                          <a:latin typeface="PT Sans" panose="020B0503020203020204" pitchFamily="34" charset="0"/>
                          <a:ea typeface="PT Sans" panose="020B0503020203020204" pitchFamily="34" charset="0"/>
                          <a:cs typeface="+mn-cs"/>
                        </a:rPr>
                        <a:t> Design</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err="1">
                          <a:solidFill>
                            <a:srgbClr val="595959"/>
                          </a:solidFill>
                          <a:latin typeface="PT Sans" panose="020B0503020203020204" pitchFamily="34" charset="0"/>
                          <a:ea typeface="PT Sans" panose="020B0503020203020204" pitchFamily="34" charset="0"/>
                          <a:cs typeface="+mn-cs"/>
                        </a:rPr>
                        <a:t>reparaturunfreund-liches</a:t>
                      </a:r>
                      <a:r>
                        <a:rPr lang="de-DE" sz="1400" kern="1200" baseline="0" dirty="0">
                          <a:solidFill>
                            <a:srgbClr val="595959"/>
                          </a:solidFill>
                          <a:latin typeface="PT Sans" panose="020B0503020203020204" pitchFamily="34" charset="0"/>
                          <a:ea typeface="PT Sans" panose="020B0503020203020204" pitchFamily="34" charset="0"/>
                          <a:cs typeface="+mn-cs"/>
                        </a:rPr>
                        <a:t> Design, Einzelkomponenten teuer (z.B. Display)</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l">
                        <a:spcAft>
                          <a:spcPts val="0"/>
                        </a:spcAft>
                      </a:pPr>
                      <a:r>
                        <a:rPr lang="de-DE" sz="1400" kern="1200" dirty="0" err="1">
                          <a:solidFill>
                            <a:srgbClr val="595959"/>
                          </a:solidFill>
                          <a:latin typeface="PT Sans" panose="020B0503020203020204" pitchFamily="34" charset="0"/>
                          <a:ea typeface="PT Sans" panose="020B0503020203020204" pitchFamily="34" charset="0"/>
                          <a:cs typeface="+mn-cs"/>
                        </a:rPr>
                        <a:t>reparaturunfreund</a:t>
                      </a:r>
                      <a:r>
                        <a:rPr lang="de-DE" sz="1400" kern="1200" dirty="0">
                          <a:solidFill>
                            <a:srgbClr val="595959"/>
                          </a:solidFill>
                          <a:latin typeface="PT Sans" panose="020B0503020203020204" pitchFamily="34" charset="0"/>
                          <a:ea typeface="PT Sans" panose="020B0503020203020204" pitchFamily="34" charset="0"/>
                          <a:cs typeface="+mn-cs"/>
                        </a:rPr>
                        <a:t>-</a:t>
                      </a:r>
                    </a:p>
                    <a:p>
                      <a:pPr marL="25400" marR="25400" algn="l">
                        <a:spcAft>
                          <a:spcPts val="0"/>
                        </a:spcAft>
                      </a:pPr>
                      <a:r>
                        <a:rPr lang="de-DE" sz="1400" kern="1200" dirty="0" err="1">
                          <a:solidFill>
                            <a:srgbClr val="595959"/>
                          </a:solidFill>
                          <a:latin typeface="PT Sans" panose="020B0503020203020204" pitchFamily="34" charset="0"/>
                          <a:ea typeface="PT Sans" panose="020B0503020203020204" pitchFamily="34" charset="0"/>
                          <a:cs typeface="+mn-cs"/>
                        </a:rPr>
                        <a:t>liches</a:t>
                      </a:r>
                      <a:r>
                        <a:rPr lang="de-DE" sz="1400" kern="1200" baseline="0" dirty="0">
                          <a:solidFill>
                            <a:srgbClr val="595959"/>
                          </a:solidFill>
                          <a:latin typeface="PT Sans" panose="020B0503020203020204" pitchFamily="34" charset="0"/>
                          <a:ea typeface="PT Sans" panose="020B0503020203020204" pitchFamily="34" charset="0"/>
                          <a:cs typeface="+mn-cs"/>
                        </a:rPr>
                        <a:t> Design, Einzelkomponenten teuer</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3"/>
                  </a:ext>
                </a:extLst>
              </a:tr>
              <a:tr h="956188">
                <a:tc>
                  <a:txBody>
                    <a:bodyPr/>
                    <a:lstStyle/>
                    <a:p>
                      <a:pPr marL="25400" marR="25400" algn="ctr" defTabSz="457200" rtl="0" eaLnBrk="1" latinLnBrk="0" hangingPunct="1">
                        <a:spcAft>
                          <a:spcPts val="0"/>
                        </a:spcAft>
                      </a:pPr>
                      <a:r>
                        <a:rPr lang="de-DE" sz="1400" b="0" kern="1200" dirty="0">
                          <a:solidFill>
                            <a:srgbClr val="595959"/>
                          </a:solidFill>
                          <a:latin typeface="PT Sans" panose="020B0503020203020204" pitchFamily="34" charset="0"/>
                          <a:ea typeface="PT Sans" panose="020B0503020203020204" pitchFamily="34" charset="0"/>
                          <a:cs typeface="+mn-cs"/>
                        </a:rPr>
                        <a:t>Psycho-logische O.</a:t>
                      </a:r>
                    </a:p>
                  </a:txBody>
                  <a:tcPr marL="68580" marR="68580"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400" kern="1200" dirty="0">
                          <a:solidFill>
                            <a:srgbClr val="595959"/>
                          </a:solidFill>
                          <a:latin typeface="PT Sans" panose="020B0503020203020204" pitchFamily="34" charset="0"/>
                          <a:ea typeface="PT Sans" panose="020B0503020203020204" pitchFamily="34" charset="0"/>
                          <a:cs typeface="+mn-cs"/>
                        </a:rPr>
                        <a:t>Schönere</a:t>
                      </a:r>
                      <a:r>
                        <a:rPr lang="de-DE" sz="1400" kern="1200" baseline="0" dirty="0">
                          <a:solidFill>
                            <a:srgbClr val="595959"/>
                          </a:solidFill>
                          <a:latin typeface="PT Sans" panose="020B0503020203020204" pitchFamily="34" charset="0"/>
                          <a:ea typeface="PT Sans" panose="020B0503020203020204" pitchFamily="34" charset="0"/>
                          <a:cs typeface="+mn-cs"/>
                        </a:rPr>
                        <a:t> Maschine gewünscht</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Drucker mit WLAN-Funktion gewünscht</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neues Smartphone gewünscht</a:t>
                      </a:r>
                    </a:p>
                  </a:txBody>
                  <a:tcPr marL="68580" marR="68580" marT="0" marB="0" anchor="ctr">
                    <a:solidFill>
                      <a:srgbClr val="FCE5CD"/>
                    </a:solidFill>
                  </a:tcPr>
                </a:tc>
                <a:tc>
                  <a:txBody>
                    <a:bodyPr/>
                    <a:lstStyle/>
                    <a:p>
                      <a:pPr marL="25400" marR="25400" algn="l">
                        <a:spcAft>
                          <a:spcPts val="0"/>
                        </a:spcAft>
                      </a:pPr>
                      <a:r>
                        <a:rPr lang="de-DE" sz="1400" kern="1200" dirty="0">
                          <a:solidFill>
                            <a:srgbClr val="595959"/>
                          </a:solidFill>
                          <a:latin typeface="PT Sans" panose="020B0503020203020204" pitchFamily="34" charset="0"/>
                          <a:ea typeface="PT Sans" panose="020B0503020203020204" pitchFamily="34" charset="0"/>
                          <a:cs typeface="+mn-cs"/>
                        </a:rPr>
                        <a:t>neues</a:t>
                      </a:r>
                      <a:r>
                        <a:rPr lang="de-DE" sz="1400" kern="1200" baseline="0" dirty="0">
                          <a:solidFill>
                            <a:srgbClr val="595959"/>
                          </a:solidFill>
                          <a:latin typeface="PT Sans" panose="020B0503020203020204" pitchFamily="34" charset="0"/>
                          <a:ea typeface="PT Sans" panose="020B0503020203020204" pitchFamily="34" charset="0"/>
                          <a:cs typeface="+mn-cs"/>
                        </a:rPr>
                        <a:t> Modell, z.B. mit 3D-Technik gewünscht</a:t>
                      </a:r>
                      <a:endParaRPr lang="de-DE" sz="14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78</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20752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endParaRPr lang="de-DE" dirty="0"/>
          </a:p>
          <a:p>
            <a:pPr marL="0" indent="0" algn="ctr">
              <a:buNone/>
            </a:pPr>
            <a:r>
              <a:rPr lang="de-DE" sz="4000" dirty="0"/>
              <a:t>Modul 2 – </a:t>
            </a:r>
            <a:br>
              <a:rPr lang="de-DE" sz="4000" dirty="0"/>
            </a:br>
            <a:r>
              <a:rPr lang="de-DE" sz="4000" dirty="0"/>
              <a:t>Obsoleszenz und Ressourcen</a:t>
            </a:r>
          </a:p>
        </p:txBody>
      </p:sp>
      <p:sp>
        <p:nvSpPr>
          <p:cNvPr id="10" name="Foliennummernplatzhalter 9"/>
          <p:cNvSpPr>
            <a:spLocks noGrp="1"/>
          </p:cNvSpPr>
          <p:nvPr>
            <p:ph type="sldNum" sz="quarter" idx="13"/>
          </p:nvPr>
        </p:nvSpPr>
        <p:spPr/>
        <p:txBody>
          <a:bodyPr/>
          <a:lstStyle/>
          <a:p>
            <a:fld id="{62A59293-44F6-42A9-B2EF-FC07B1E05F02}" type="slidenum">
              <a:rPr lang="de-DE" smtClean="0"/>
              <a:pPr/>
              <a:t>79</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69064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8519" y="1446576"/>
            <a:ext cx="4945166" cy="3782650"/>
          </a:xfrm>
        </p:spPr>
        <p:txBody>
          <a:bodyPr/>
          <a:lstStyle/>
          <a:p>
            <a:pPr marL="0" indent="0">
              <a:spcBef>
                <a:spcPts val="4800"/>
              </a:spcBef>
              <a:buNone/>
            </a:pPr>
            <a:endParaRPr lang="de-DE" dirty="0"/>
          </a:p>
          <a:p>
            <a:pPr marL="360000" indent="0" algn="ctr">
              <a:spcBef>
                <a:spcPts val="1200"/>
              </a:spcBef>
              <a:buNone/>
            </a:pPr>
            <a:r>
              <a:rPr lang="de-DE" sz="3600" b="1" dirty="0"/>
              <a:t>Vielen Dank für Ihre Aufmerksamkeit </a:t>
            </a:r>
          </a:p>
          <a:p>
            <a:pPr marL="360000" indent="0">
              <a:spcBef>
                <a:spcPts val="1200"/>
              </a:spcBef>
              <a:buNone/>
            </a:pPr>
            <a:r>
              <a:rPr lang="de-DE" sz="1000" b="1" dirty="0">
                <a:latin typeface="PT Sans" panose="020B0503020203020204"/>
              </a:rPr>
              <a:t>Kontakt</a:t>
            </a:r>
          </a:p>
          <a:p>
            <a:pPr marL="360000" indent="0">
              <a:spcBef>
                <a:spcPts val="0"/>
              </a:spcBef>
              <a:buNone/>
            </a:pPr>
            <a:r>
              <a:rPr lang="de-DE" sz="1000" dirty="0">
                <a:latin typeface="PT Sans" panose="020B0503020203020204"/>
              </a:rPr>
              <a:t>IZT - Institut für Zukunftsstudien und Technologiebewertung gemeinnützige GmbH</a:t>
            </a:r>
          </a:p>
          <a:p>
            <a:pPr marL="360000" indent="0">
              <a:spcBef>
                <a:spcPts val="0"/>
              </a:spcBef>
              <a:buNone/>
            </a:pPr>
            <a:r>
              <a:rPr lang="de-DE" sz="1000" dirty="0">
                <a:latin typeface="PT Sans" panose="020B0503020203020204"/>
              </a:rPr>
              <a:t>Schopenhauerstr. 26 · 14129 Berlin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88-0 </a:t>
            </a:r>
          </a:p>
          <a:p>
            <a:pPr marL="360000" indent="0">
              <a:spcBef>
                <a:spcPts val="0"/>
              </a:spcBef>
              <a:buNone/>
            </a:pPr>
            <a:endParaRPr lang="de-DE" sz="1000" b="1" dirty="0">
              <a:latin typeface="PT Sans" panose="020B0503020203020204"/>
            </a:endParaRPr>
          </a:p>
          <a:p>
            <a:pPr marL="360000" indent="0">
              <a:spcBef>
                <a:spcPts val="0"/>
              </a:spcBef>
              <a:buNone/>
            </a:pPr>
            <a:r>
              <a:rPr lang="de-DE" sz="1000" b="1" dirty="0">
                <a:latin typeface="PT Sans" panose="020B0503020203020204"/>
              </a:rPr>
              <a:t>Dr. Michael </a:t>
            </a:r>
            <a:r>
              <a:rPr lang="de-DE" sz="1000" b="1" dirty="0" err="1">
                <a:latin typeface="PT Sans" panose="020B0503020203020204"/>
              </a:rPr>
              <a:t>Scharp</a:t>
            </a:r>
            <a:r>
              <a:rPr lang="de-DE" sz="1000" b="1" dirty="0">
                <a:latin typeface="PT Sans" panose="020B0503020203020204"/>
              </a:rPr>
              <a:t> </a:t>
            </a:r>
          </a:p>
          <a:p>
            <a:pPr marL="360000" lvl="0" indent="0">
              <a:spcBef>
                <a:spcPts val="0"/>
              </a:spcBef>
              <a:buNone/>
            </a:pPr>
            <a:r>
              <a:rPr lang="de-DE" sz="1000" dirty="0">
                <a:latin typeface="PT Sans" panose="020B0503020203020204"/>
              </a:rPr>
              <a:t>E-Mail: m.scharp@izt.de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88-14 </a:t>
            </a:r>
          </a:p>
          <a:p>
            <a:pPr marL="0" indent="0">
              <a:buNone/>
            </a:pPr>
            <a:endParaRPr lang="de-DE" dirty="0"/>
          </a:p>
          <a:p>
            <a:pPr marL="0" indent="0">
              <a:buNone/>
            </a:pPr>
            <a:endParaRPr lang="de-DE" dirty="0"/>
          </a:p>
        </p:txBody>
      </p:sp>
      <p:pic>
        <p:nvPicPr>
          <p:cNvPr id="4" name="Shape 306" descr="Holger2_q_sw.jpg"/>
          <p:cNvPicPr preferRelativeResize="0"/>
          <p:nvPr/>
        </p:nvPicPr>
        <p:blipFill>
          <a:blip r:embed="rId3" cstate="screen">
            <a:alphaModFix/>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1376520" y="2221636"/>
            <a:ext cx="794976" cy="774033"/>
          </a:xfrm>
          <a:prstGeom prst="rect">
            <a:avLst/>
          </a:prstGeom>
          <a:noFill/>
          <a:ln>
            <a:noFill/>
          </a:ln>
        </p:spPr>
      </p:pic>
      <p:pic>
        <p:nvPicPr>
          <p:cNvPr id="6" name="Grafik 5"/>
          <p:cNvPicPr>
            <a:picLocks noChangeAspect="1"/>
          </p:cNvPicPr>
          <p:nvPr/>
        </p:nvPicPr>
        <p:blipFill>
          <a:blip r:embed="rId5"/>
          <a:stretch>
            <a:fillRect/>
          </a:stretch>
        </p:blipFill>
        <p:spPr>
          <a:xfrm>
            <a:off x="1372920" y="3441242"/>
            <a:ext cx="776551" cy="772800"/>
          </a:xfrm>
          <a:prstGeom prst="rect">
            <a:avLst/>
          </a:prstGeom>
        </p:spPr>
      </p:pic>
      <p:pic>
        <p:nvPicPr>
          <p:cNvPr id="7" name="Grafik 6"/>
          <p:cNvPicPr>
            <a:picLocks noChangeAspect="1"/>
          </p:cNvPicPr>
          <p:nvPr/>
        </p:nvPicPr>
        <p:blipFill>
          <a:blip r:embed="rId6"/>
          <a:stretch>
            <a:fillRect/>
          </a:stretch>
        </p:blipFill>
        <p:spPr>
          <a:xfrm>
            <a:off x="393700" y="2216132"/>
            <a:ext cx="694519" cy="785043"/>
          </a:xfrm>
          <a:prstGeom prst="rect">
            <a:avLst/>
          </a:prstGeom>
        </p:spPr>
      </p:pic>
      <p:pic>
        <p:nvPicPr>
          <p:cNvPr id="10" name="Grafik 9"/>
          <p:cNvPicPr>
            <a:picLocks noChangeAspect="1"/>
          </p:cNvPicPr>
          <p:nvPr/>
        </p:nvPicPr>
        <p:blipFill>
          <a:blip r:embed="rId7"/>
          <a:stretch>
            <a:fillRect/>
          </a:stretch>
        </p:blipFill>
        <p:spPr>
          <a:xfrm>
            <a:off x="414634" y="3429000"/>
            <a:ext cx="673585" cy="785042"/>
          </a:xfrm>
          <a:prstGeom prst="rect">
            <a:avLst/>
          </a:prstGeom>
        </p:spPr>
      </p:pic>
      <p:pic>
        <p:nvPicPr>
          <p:cNvPr id="11" name="Grafik 10"/>
          <p:cNvPicPr>
            <a:picLocks noChangeAspect="1"/>
          </p:cNvPicPr>
          <p:nvPr/>
        </p:nvPicPr>
        <p:blipFill>
          <a:blip r:embed="rId8"/>
          <a:stretch>
            <a:fillRect/>
          </a:stretch>
        </p:blipFill>
        <p:spPr>
          <a:xfrm>
            <a:off x="414634" y="4412337"/>
            <a:ext cx="720812" cy="785042"/>
          </a:xfrm>
          <a:prstGeom prst="rect">
            <a:avLst/>
          </a:prstGeom>
        </p:spPr>
      </p:pic>
      <p:sp>
        <p:nvSpPr>
          <p:cNvPr id="15" name="Textfeld 14"/>
          <p:cNvSpPr txBox="1"/>
          <p:nvPr/>
        </p:nvSpPr>
        <p:spPr>
          <a:xfrm>
            <a:off x="244786" y="1677839"/>
            <a:ext cx="3681663" cy="400110"/>
          </a:xfrm>
          <a:prstGeom prst="rect">
            <a:avLst/>
          </a:prstGeom>
          <a:noFill/>
        </p:spPr>
        <p:txBody>
          <a:bodyPr wrap="square" rtlCol="0">
            <a:spAutoFit/>
          </a:bodyPr>
          <a:lstStyle/>
          <a:p>
            <a:r>
              <a:rPr lang="de-DE" sz="2000" b="1" dirty="0">
                <a:latin typeface="PT Sans" panose="020B0503020203020204" pitchFamily="34" charset="0"/>
                <a:ea typeface="PT Sans" panose="020B0503020203020204" pitchFamily="34" charset="0"/>
              </a:rPr>
              <a:t>Das </a:t>
            </a:r>
            <a:r>
              <a:rPr lang="de-DE" sz="2000" b="1" dirty="0" err="1">
                <a:latin typeface="PT Sans" panose="020B0503020203020204" pitchFamily="34" charset="0"/>
                <a:ea typeface="PT Sans" panose="020B0503020203020204" pitchFamily="34" charset="0"/>
              </a:rPr>
              <a:t>BilRess</a:t>
            </a:r>
            <a:r>
              <a:rPr lang="de-DE" sz="2000" b="1" dirty="0">
                <a:latin typeface="PT Sans" panose="020B0503020203020204" pitchFamily="34" charset="0"/>
                <a:ea typeface="PT Sans" panose="020B0503020203020204" pitchFamily="34" charset="0"/>
              </a:rPr>
              <a:t>-Netzwerkteam</a:t>
            </a: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7180" y="4358962"/>
            <a:ext cx="2334027" cy="870264"/>
          </a:xfrm>
          <a:prstGeom prst="rect">
            <a:avLst/>
          </a:prstGeom>
        </p:spPr>
      </p:pic>
    </p:spTree>
    <p:extLst>
      <p:ext uri="{BB962C8B-B14F-4D97-AF65-F5344CB8AC3E}">
        <p14:creationId xmlns:p14="http://schemas.microsoft.com/office/powerpoint/2010/main" val="485912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6193"/>
            <a:ext cx="7509296" cy="1066801"/>
          </a:xfrm>
          <a:noFill/>
          <a:ln>
            <a:noFill/>
          </a:ln>
        </p:spPr>
        <p:txBody>
          <a:bodyPr vert="horz" wrap="square" lIns="0" tIns="0" rIns="0" bIns="0" numCol="1" anchor="t" anchorCtr="0" compatLnSpc="1">
            <a:prstTxWarp prst="textNoShape">
              <a:avLst/>
            </a:prstTxWarp>
          </a:bodyPr>
          <a:lstStyle/>
          <a:p>
            <a:r>
              <a:rPr lang="de-DE" dirty="0"/>
              <a:t>Unterrichtsvorschlag: Modul 2a</a:t>
            </a:r>
            <a:br>
              <a:rPr lang="de-DE" dirty="0"/>
            </a:br>
            <a:r>
              <a:rPr lang="de-DE" dirty="0"/>
              <a:t>Formen von Obsoleszenz</a:t>
            </a:r>
          </a:p>
        </p:txBody>
      </p:sp>
      <p:graphicFrame>
        <p:nvGraphicFramePr>
          <p:cNvPr id="2" name="Diagramm 1"/>
          <p:cNvGraphicFramePr/>
          <p:nvPr>
            <p:extLst>
              <p:ext uri="{D42A27DB-BD31-4B8C-83A1-F6EECF244321}">
                <p14:modId xmlns:p14="http://schemas.microsoft.com/office/powerpoint/2010/main" val="2466671543"/>
              </p:ext>
            </p:extLst>
          </p:nvPr>
        </p:nvGraphicFramePr>
        <p:xfrm>
          <a:off x="936979" y="1809219"/>
          <a:ext cx="769902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80</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406232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1816198656"/>
              </p:ext>
            </p:extLst>
          </p:nvPr>
        </p:nvGraphicFramePr>
        <p:xfrm>
          <a:off x="304800" y="1405543"/>
          <a:ext cx="8442493" cy="4864627"/>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2a</a:t>
            </a:r>
            <a:br>
              <a:rPr lang="de-DE" dirty="0"/>
            </a:br>
            <a:r>
              <a:rPr lang="de-DE" dirty="0" err="1"/>
              <a:t>Obsoleszenzformen</a:t>
            </a:r>
            <a:r>
              <a:rPr lang="de-DE" dirty="0"/>
              <a:t>:</a:t>
            </a:r>
            <a:br>
              <a:rPr lang="de-DE" dirty="0"/>
            </a:br>
            <a:r>
              <a:rPr lang="de-DE" dirty="0"/>
              <a:t>Geräte &amp; Austauschgrund</a:t>
            </a:r>
          </a:p>
        </p:txBody>
      </p:sp>
      <p:sp>
        <p:nvSpPr>
          <p:cNvPr id="4" name="Textplatzhalter 3"/>
          <p:cNvSpPr>
            <a:spLocks noGrp="1"/>
          </p:cNvSpPr>
          <p:nvPr>
            <p:ph type="body" sz="quarter" idx="12"/>
          </p:nvPr>
        </p:nvSpPr>
        <p:spPr>
          <a:xfrm>
            <a:off x="3892549" y="6393862"/>
            <a:ext cx="3161393" cy="365125"/>
          </a:xfrm>
        </p:spPr>
        <p:txBody>
          <a:bodyPr/>
          <a:lstStyle/>
          <a:p>
            <a:r>
              <a:rPr lang="de-DE" dirty="0"/>
              <a:t>Quelle: eigene Darstellung nach UBA 2016a: S.91</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81</a:t>
            </a:fld>
            <a:endParaRPr lang="de-DE" dirty="0"/>
          </a:p>
        </p:txBody>
      </p:sp>
      <p:sp>
        <p:nvSpPr>
          <p:cNvPr id="14" name="Abgerundetes Rechteck 13"/>
          <p:cNvSpPr/>
          <p:nvPr/>
        </p:nvSpPr>
        <p:spPr>
          <a:xfrm>
            <a:off x="4828303" y="3257543"/>
            <a:ext cx="816864" cy="758468"/>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3" name="Abgerundetes Rechteck 2"/>
          <p:cNvSpPr/>
          <p:nvPr/>
        </p:nvSpPr>
        <p:spPr>
          <a:xfrm>
            <a:off x="6070601" y="4991100"/>
            <a:ext cx="2920999" cy="125185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rgbClr val="595959"/>
                </a:solidFill>
                <a:latin typeface="PT Sans" panose="020B0503020203020204" pitchFamily="34" charset="0"/>
                <a:ea typeface="PT Sans" panose="020B0503020203020204" pitchFamily="34" charset="0"/>
              </a:rPr>
              <a:t>Was bedeutet dies für das Phänomen „Obsoleszenz“?</a:t>
            </a:r>
          </a:p>
        </p:txBody>
      </p:sp>
    </p:spTree>
    <p:extLst>
      <p:ext uri="{BB962C8B-B14F-4D97-AF65-F5344CB8AC3E}">
        <p14:creationId xmlns:p14="http://schemas.microsoft.com/office/powerpoint/2010/main" val="38942197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p:nvPr>
            <p:extLst>
              <p:ext uri="{D42A27DB-BD31-4B8C-83A1-F6EECF244321}">
                <p14:modId xmlns:p14="http://schemas.microsoft.com/office/powerpoint/2010/main" val="2566106580"/>
              </p:ext>
            </p:extLst>
          </p:nvPr>
        </p:nvGraphicFramePr>
        <p:xfrm>
          <a:off x="-65907" y="1423897"/>
          <a:ext cx="8812612" cy="499878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el 5"/>
          <p:cNvSpPr>
            <a:spLocks noGrp="1"/>
          </p:cNvSpPr>
          <p:nvPr>
            <p:ph type="title"/>
          </p:nvPr>
        </p:nvSpPr>
        <p:spPr>
          <a:xfrm>
            <a:off x="390104" y="206193"/>
            <a:ext cx="6676901" cy="1066801"/>
          </a:xfrm>
          <a:noFill/>
          <a:ln>
            <a:noFill/>
          </a:ln>
        </p:spPr>
        <p:txBody>
          <a:bodyPr vert="horz" wrap="square" lIns="0" tIns="0" rIns="0" bIns="0" numCol="1" anchor="t" anchorCtr="0" compatLnSpc="1">
            <a:prstTxWarp prst="textNoShape">
              <a:avLst/>
            </a:prstTxWarp>
          </a:bodyPr>
          <a:lstStyle/>
          <a:p>
            <a:r>
              <a:rPr lang="de-DE" dirty="0"/>
              <a:t>Unterrichtsvorschlag: Modul 2a</a:t>
            </a:r>
            <a:br>
              <a:rPr lang="de-DE" dirty="0"/>
            </a:br>
            <a:r>
              <a:rPr lang="de-DE" dirty="0" err="1"/>
              <a:t>Obsoleszenzformen</a:t>
            </a:r>
            <a:r>
              <a:rPr lang="de-DE" dirty="0"/>
              <a:t>: </a:t>
            </a:r>
            <a:br>
              <a:rPr lang="de-DE" dirty="0"/>
            </a:br>
            <a:r>
              <a:rPr lang="de-DE" dirty="0"/>
              <a:t>Flachbildschirme</a:t>
            </a:r>
          </a:p>
        </p:txBody>
      </p:sp>
      <p:sp>
        <p:nvSpPr>
          <p:cNvPr id="18" name="Inhaltsplatzhalter 17"/>
          <p:cNvSpPr>
            <a:spLocks noGrp="1"/>
          </p:cNvSpPr>
          <p:nvPr>
            <p:ph idx="1"/>
          </p:nvPr>
        </p:nvSpPr>
        <p:spPr/>
        <p:txBody>
          <a:bodyPr/>
          <a:lstStyle/>
          <a:p>
            <a:pPr marL="0" indent="0" algn="ctr">
              <a:buNone/>
            </a:pPr>
            <a:r>
              <a:rPr lang="de-DE" dirty="0"/>
              <a:t>Hauptaustauschgrund „Das alte Gerät ging kaputt</a:t>
            </a:r>
          </a:p>
          <a:p>
            <a:endParaRPr lang="de-DE" dirty="0"/>
          </a:p>
        </p:txBody>
      </p:sp>
      <p:sp>
        <p:nvSpPr>
          <p:cNvPr id="4" name="Textplatzhalter 3"/>
          <p:cNvSpPr>
            <a:spLocks noGrp="1"/>
          </p:cNvSpPr>
          <p:nvPr>
            <p:ph type="body" sz="quarter" idx="12"/>
          </p:nvPr>
        </p:nvSpPr>
        <p:spPr>
          <a:xfrm>
            <a:off x="3892550" y="6393862"/>
            <a:ext cx="3357336" cy="365125"/>
          </a:xfrm>
        </p:spPr>
        <p:txBody>
          <a:bodyPr/>
          <a:lstStyle/>
          <a:p>
            <a:r>
              <a:rPr lang="de-DE" dirty="0"/>
              <a:t>Quelle: Eigene Darstellung nach UBA 2016a: S.117.</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82</a:t>
            </a:fld>
            <a:endParaRPr lang="de-DE" dirty="0"/>
          </a:p>
        </p:txBody>
      </p:sp>
      <p:sp>
        <p:nvSpPr>
          <p:cNvPr id="15" name="Abgerundetes Rechteck 14"/>
          <p:cNvSpPr/>
          <p:nvPr/>
        </p:nvSpPr>
        <p:spPr>
          <a:xfrm>
            <a:off x="5218637" y="3880863"/>
            <a:ext cx="1255776" cy="533921"/>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0" name="Abgerundetes Rechteck 9"/>
          <p:cNvSpPr/>
          <p:nvPr/>
        </p:nvSpPr>
        <p:spPr>
          <a:xfrm>
            <a:off x="6070601" y="4991100"/>
            <a:ext cx="2920999" cy="125185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rgbClr val="595959"/>
                </a:solidFill>
                <a:latin typeface="PT Sans" panose="020B0503020203020204" pitchFamily="34" charset="0"/>
                <a:ea typeface="PT Sans" panose="020B0503020203020204" pitchFamily="34" charset="0"/>
              </a:rPr>
              <a:t>Was bedeutet dies für das Phänomen „Obsoleszenz“?</a:t>
            </a:r>
          </a:p>
        </p:txBody>
      </p:sp>
    </p:spTree>
    <p:extLst>
      <p:ext uri="{BB962C8B-B14F-4D97-AF65-F5344CB8AC3E}">
        <p14:creationId xmlns:p14="http://schemas.microsoft.com/office/powerpoint/2010/main" val="75075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 12"/>
          <p:cNvGraphicFramePr/>
          <p:nvPr>
            <p:extLst>
              <p:ext uri="{D42A27DB-BD31-4B8C-83A1-F6EECF244321}">
                <p14:modId xmlns:p14="http://schemas.microsoft.com/office/powerpoint/2010/main" val="3269254461"/>
              </p:ext>
            </p:extLst>
          </p:nvPr>
        </p:nvGraphicFramePr>
        <p:xfrm>
          <a:off x="142875" y="1694316"/>
          <a:ext cx="8486036" cy="47461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2a</a:t>
            </a:r>
            <a:br>
              <a:rPr lang="de-DE" dirty="0"/>
            </a:br>
            <a:r>
              <a:rPr lang="de-DE" dirty="0" err="1"/>
              <a:t>Obsoleszenzformen</a:t>
            </a:r>
            <a:r>
              <a:rPr lang="de-DE" dirty="0"/>
              <a:t>: Flachbildschirme </a:t>
            </a:r>
          </a:p>
        </p:txBody>
      </p:sp>
      <p:sp>
        <p:nvSpPr>
          <p:cNvPr id="19" name="Inhaltsplatzhalter 18"/>
          <p:cNvSpPr>
            <a:spLocks noGrp="1"/>
          </p:cNvSpPr>
          <p:nvPr>
            <p:ph idx="1"/>
          </p:nvPr>
        </p:nvSpPr>
        <p:spPr/>
        <p:txBody>
          <a:bodyPr/>
          <a:lstStyle/>
          <a:p>
            <a:pPr marL="0" indent="0" algn="ctr">
              <a:buNone/>
            </a:pPr>
            <a:r>
              <a:rPr lang="de-DE" dirty="0"/>
              <a:t>Hauptaustauschgrund „Das alte Gerät funktioniert zwar noch, ich (wir) wollten aber ein besseres Gerät“ </a:t>
            </a:r>
          </a:p>
          <a:p>
            <a:endParaRPr lang="de-DE" dirty="0"/>
          </a:p>
        </p:txBody>
      </p:sp>
      <p:sp>
        <p:nvSpPr>
          <p:cNvPr id="4" name="Textplatzhalter 3"/>
          <p:cNvSpPr>
            <a:spLocks noGrp="1"/>
          </p:cNvSpPr>
          <p:nvPr>
            <p:ph type="body" sz="quarter" idx="12"/>
          </p:nvPr>
        </p:nvSpPr>
        <p:spPr>
          <a:xfrm>
            <a:off x="3892549" y="6393862"/>
            <a:ext cx="3226707" cy="365125"/>
          </a:xfrm>
        </p:spPr>
        <p:txBody>
          <a:bodyPr/>
          <a:lstStyle/>
          <a:p>
            <a:r>
              <a:rPr lang="de-DE" dirty="0"/>
              <a:t>Quelle: Eigene Darstellung nach UBA 2016a: S.120.</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8" name="Foliennummernplatzhalter 17"/>
          <p:cNvSpPr>
            <a:spLocks noGrp="1"/>
          </p:cNvSpPr>
          <p:nvPr>
            <p:ph type="sldNum" sz="quarter" idx="15"/>
          </p:nvPr>
        </p:nvSpPr>
        <p:spPr/>
        <p:txBody>
          <a:bodyPr/>
          <a:lstStyle/>
          <a:p>
            <a:fld id="{62A59293-44F6-42A9-B2EF-FC07B1E05F02}" type="slidenum">
              <a:rPr lang="de-DE" smtClean="0"/>
              <a:pPr/>
              <a:t>83</a:t>
            </a:fld>
            <a:endParaRPr lang="de-DE" dirty="0"/>
          </a:p>
        </p:txBody>
      </p:sp>
      <p:sp>
        <p:nvSpPr>
          <p:cNvPr id="11" name="Abgerundetes Rechteck 10"/>
          <p:cNvSpPr/>
          <p:nvPr/>
        </p:nvSpPr>
        <p:spPr>
          <a:xfrm>
            <a:off x="4681729" y="4144401"/>
            <a:ext cx="1172516" cy="573903"/>
          </a:xfrm>
          <a:prstGeom prst="roundRect">
            <a:avLst/>
          </a:prstGeom>
          <a:noFill/>
          <a:ln w="38100">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0" name="Abgerundetes Rechteck 9"/>
          <p:cNvSpPr/>
          <p:nvPr/>
        </p:nvSpPr>
        <p:spPr>
          <a:xfrm>
            <a:off x="6070601" y="4991100"/>
            <a:ext cx="2920999" cy="125185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rgbClr val="595959"/>
                </a:solidFill>
                <a:latin typeface="PT Sans" panose="020B0503020203020204" pitchFamily="34" charset="0"/>
                <a:ea typeface="PT Sans" panose="020B0503020203020204" pitchFamily="34" charset="0"/>
              </a:rPr>
              <a:t>Was bedeutet dies für das Phänomen „Obsoleszenz“?</a:t>
            </a:r>
          </a:p>
        </p:txBody>
      </p:sp>
    </p:spTree>
    <p:extLst>
      <p:ext uri="{BB962C8B-B14F-4D97-AF65-F5344CB8AC3E}">
        <p14:creationId xmlns:p14="http://schemas.microsoft.com/office/powerpoint/2010/main" val="24056528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2b</a:t>
            </a:r>
            <a:br>
              <a:rPr lang="de-DE" dirty="0"/>
            </a:br>
            <a:r>
              <a:rPr lang="de-DE" dirty="0"/>
              <a:t>Metalle und Recycling</a:t>
            </a:r>
          </a:p>
        </p:txBody>
      </p:sp>
      <p:sp>
        <p:nvSpPr>
          <p:cNvPr id="19" name="Inhaltsplatzhalter 5"/>
          <p:cNvSpPr>
            <a:spLocks noGrp="1"/>
          </p:cNvSpPr>
          <p:nvPr>
            <p:ph idx="1"/>
          </p:nvPr>
        </p:nvSpPr>
        <p:spPr/>
        <p:txBody>
          <a:bodyPr/>
          <a:lstStyle/>
          <a:p>
            <a:pPr marL="0" indent="0">
              <a:buNone/>
            </a:pPr>
            <a:r>
              <a:rPr lang="de-DE" sz="1800" dirty="0">
                <a:cs typeface="+mn-cs"/>
              </a:rPr>
              <a:t>Werten Sie die Grafiken und Tabellen der Arbeitsblätter 5a, 5b und 5c unter folgenden Gesichtspunkten aus:</a:t>
            </a:r>
          </a:p>
          <a:p>
            <a:pPr marL="519113" lvl="1" indent="-285750">
              <a:buFont typeface="Wingdings" panose="05000000000000000000" pitchFamily="2" charset="2"/>
              <a:buChar char="§"/>
            </a:pPr>
            <a:r>
              <a:rPr lang="de-DE" sz="1800" dirty="0">
                <a:cs typeface="+mn-cs"/>
              </a:rPr>
              <a:t>Welche Stoffe sind in Elektroschrott enthalten? (AB 5a)</a:t>
            </a:r>
          </a:p>
          <a:p>
            <a:pPr marL="519113" lvl="1" indent="-285750">
              <a:buFont typeface="Wingdings" panose="05000000000000000000" pitchFamily="2" charset="2"/>
              <a:buChar char="§"/>
            </a:pPr>
            <a:r>
              <a:rPr lang="de-DE" sz="1800" dirty="0">
                <a:cs typeface="+mn-cs"/>
              </a:rPr>
              <a:t>Welche Stoffe und in welchen Mengen (Arbeitsblatt 5b) sind in elektronischen Geräten enthalten und </a:t>
            </a:r>
          </a:p>
          <a:p>
            <a:pPr marL="519113" lvl="1" indent="-285750">
              <a:buFont typeface="Wingdings" panose="05000000000000000000" pitchFamily="2" charset="2"/>
              <a:buChar char="§"/>
            </a:pPr>
            <a:r>
              <a:rPr lang="de-DE" sz="1800" dirty="0">
                <a:cs typeface="+mn-cs"/>
              </a:rPr>
              <a:t>Warum ist es wichtig diese zu recyceln (Arbeitsblatt 5c)?</a:t>
            </a:r>
          </a:p>
          <a:p>
            <a:pPr marL="519113" lvl="1" indent="-285750">
              <a:buFont typeface="Wingdings" panose="05000000000000000000" pitchFamily="2" charset="2"/>
              <a:buChar char="§"/>
            </a:pPr>
            <a:r>
              <a:rPr lang="de-DE" sz="1800" dirty="0"/>
              <a:t>Warum ist es also problematisch, wenn Geräte vorzeitig ersetzt werden? </a:t>
            </a:r>
          </a:p>
        </p:txBody>
      </p:sp>
      <p:sp>
        <p:nvSpPr>
          <p:cNvPr id="2" name="Textplatzhalter 1"/>
          <p:cNvSpPr>
            <a:spLocks noGrp="1"/>
          </p:cNvSpPr>
          <p:nvPr>
            <p:ph type="body" sz="quarter" idx="12"/>
          </p:nvPr>
        </p:nvSpPr>
        <p:spPr/>
        <p:txBody>
          <a:bodyPr/>
          <a:lstStyle/>
          <a:p>
            <a:endParaRPr lang="de-DE"/>
          </a:p>
        </p:txBody>
      </p:sp>
      <p:sp>
        <p:nvSpPr>
          <p:cNvPr id="12" name="Foliennummernplatzhalter 11"/>
          <p:cNvSpPr>
            <a:spLocks noGrp="1"/>
          </p:cNvSpPr>
          <p:nvPr>
            <p:ph type="sldNum" sz="quarter" idx="15"/>
          </p:nvPr>
        </p:nvSpPr>
        <p:spPr>
          <a:xfrm>
            <a:off x="8203474" y="6393862"/>
            <a:ext cx="547010" cy="365125"/>
          </a:xfrm>
        </p:spPr>
        <p:txBody>
          <a:bodyPr/>
          <a:lstStyle/>
          <a:p>
            <a:fld id="{62A59293-44F6-42A9-B2EF-FC07B1E05F02}" type="slidenum">
              <a:rPr lang="de-DE" smtClean="0"/>
              <a:pPr/>
              <a:t>84</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1915516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2b</a:t>
            </a:r>
            <a:br>
              <a:rPr lang="de-DE" dirty="0"/>
            </a:br>
            <a:r>
              <a:rPr lang="de-DE" dirty="0"/>
              <a:t>Arbeitsblatt 5a - Elektroschrott</a:t>
            </a:r>
          </a:p>
        </p:txBody>
      </p:sp>
      <p:sp>
        <p:nvSpPr>
          <p:cNvPr id="18" name="Inhaltsplatzhalter 17"/>
          <p:cNvSpPr>
            <a:spLocks noGrp="1"/>
          </p:cNvSpPr>
          <p:nvPr>
            <p:ph idx="1"/>
          </p:nvPr>
        </p:nvSpPr>
        <p:spPr/>
        <p:txBody>
          <a:bodyPr/>
          <a:lstStyle/>
          <a:p>
            <a:pPr marL="285750" indent="-285750"/>
            <a:r>
              <a:rPr lang="de-DE" dirty="0"/>
              <a:t>Rücknahmequote bei Elektroaltgeräten: nur 42,2 %</a:t>
            </a:r>
          </a:p>
          <a:p>
            <a:pPr marL="285750" indent="-285750"/>
            <a:r>
              <a:rPr lang="de-DE" dirty="0"/>
              <a:t>Elektroschrott in Deutschland:  &gt; 50 % Eisen und Nicht-Eisen-Metalle, </a:t>
            </a:r>
            <a:br>
              <a:rPr lang="de-DE" dirty="0"/>
            </a:br>
            <a:r>
              <a:rPr lang="de-DE" dirty="0"/>
              <a:t>20 % Kunststoffe  </a:t>
            </a:r>
          </a:p>
        </p:txBody>
      </p:sp>
      <p:sp>
        <p:nvSpPr>
          <p:cNvPr id="4" name="Textplatzhalter 3"/>
          <p:cNvSpPr>
            <a:spLocks noGrp="1"/>
          </p:cNvSpPr>
          <p:nvPr>
            <p:ph type="body" sz="quarter" idx="12"/>
          </p:nvPr>
        </p:nvSpPr>
        <p:spPr/>
        <p:txBody>
          <a:bodyPr/>
          <a:lstStyle/>
          <a:p>
            <a:r>
              <a:rPr lang="de-DE" dirty="0"/>
              <a:t>Quelle: Eigene Darstellung nach </a:t>
            </a:r>
            <a:r>
              <a:rPr lang="de-DE" dirty="0" err="1"/>
              <a:t>Statista</a:t>
            </a:r>
            <a:r>
              <a:rPr lang="de-DE" dirty="0"/>
              <a:t> 2016</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85</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graphicFrame>
        <p:nvGraphicFramePr>
          <p:cNvPr id="10" name="Diagramm 9"/>
          <p:cNvGraphicFramePr/>
          <p:nvPr>
            <p:extLst>
              <p:ext uri="{D42A27DB-BD31-4B8C-83A1-F6EECF244321}">
                <p14:modId xmlns:p14="http://schemas.microsoft.com/office/powerpoint/2010/main" val="3552361278"/>
              </p:ext>
            </p:extLst>
          </p:nvPr>
        </p:nvGraphicFramePr>
        <p:xfrm>
          <a:off x="836023" y="2306514"/>
          <a:ext cx="7106194" cy="4108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2274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0105" y="206193"/>
            <a:ext cx="6227950" cy="1066801"/>
          </a:xfrm>
          <a:noFill/>
          <a:ln>
            <a:noFill/>
          </a:ln>
        </p:spPr>
        <p:txBody>
          <a:bodyPr vert="horz" wrap="square" lIns="0" tIns="0" rIns="0" bIns="0" numCol="1" anchor="t" anchorCtr="0" compatLnSpc="1">
            <a:prstTxWarp prst="textNoShape">
              <a:avLst/>
            </a:prstTxWarp>
          </a:bodyPr>
          <a:lstStyle/>
          <a:p>
            <a:r>
              <a:rPr lang="de-DE" dirty="0"/>
              <a:t>Unterrichtsvorschlag: Modul 2b</a:t>
            </a:r>
            <a:br>
              <a:rPr lang="de-DE" dirty="0"/>
            </a:br>
            <a:r>
              <a:rPr lang="de-DE" dirty="0"/>
              <a:t>Arbeitsblatt 5b - Elektronikmetalle</a:t>
            </a:r>
          </a:p>
        </p:txBody>
      </p:sp>
      <p:sp>
        <p:nvSpPr>
          <p:cNvPr id="4" name="Textplatzhalter 3"/>
          <p:cNvSpPr>
            <a:spLocks noGrp="1"/>
          </p:cNvSpPr>
          <p:nvPr>
            <p:ph type="body" sz="quarter" idx="12"/>
          </p:nvPr>
        </p:nvSpPr>
        <p:spPr/>
        <p:txBody>
          <a:bodyPr/>
          <a:lstStyle/>
          <a:p>
            <a:r>
              <a:rPr lang="de-DE"/>
              <a:t>Quelle: Eigene Darstellung nach Buchert 2012: 68</a:t>
            </a:r>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1" name="Foliennummernplatzhalter 20"/>
          <p:cNvSpPr>
            <a:spLocks noGrp="1"/>
          </p:cNvSpPr>
          <p:nvPr>
            <p:ph type="sldNum" sz="quarter" idx="15"/>
          </p:nvPr>
        </p:nvSpPr>
        <p:spPr/>
        <p:txBody>
          <a:bodyPr/>
          <a:lstStyle/>
          <a:p>
            <a:fld id="{62A59293-44F6-42A9-B2EF-FC07B1E05F02}" type="slidenum">
              <a:rPr lang="de-DE" smtClean="0"/>
              <a:pPr/>
              <a:t>86</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graphicFrame>
        <p:nvGraphicFramePr>
          <p:cNvPr id="10" name="Tabelle 9"/>
          <p:cNvGraphicFramePr>
            <a:graphicFrameLocks noGrp="1"/>
          </p:cNvGraphicFramePr>
          <p:nvPr>
            <p:extLst>
              <p:ext uri="{D42A27DB-BD31-4B8C-83A1-F6EECF244321}">
                <p14:modId xmlns:p14="http://schemas.microsoft.com/office/powerpoint/2010/main" val="1919315348"/>
              </p:ext>
            </p:extLst>
          </p:nvPr>
        </p:nvGraphicFramePr>
        <p:xfrm>
          <a:off x="386761" y="1124263"/>
          <a:ext cx="8357189" cy="5318009"/>
        </p:xfrm>
        <a:graphic>
          <a:graphicData uri="http://schemas.openxmlformats.org/drawingml/2006/table">
            <a:tbl>
              <a:tblPr firstRow="1" bandRow="1">
                <a:tableStyleId>{93296810-A885-4BE3-A3E7-6D5BEEA58F35}</a:tableStyleId>
              </a:tblPr>
              <a:tblGrid>
                <a:gridCol w="1092246">
                  <a:extLst>
                    <a:ext uri="{9D8B030D-6E8A-4147-A177-3AD203B41FA5}">
                      <a16:colId xmlns:a16="http://schemas.microsoft.com/office/drawing/2014/main" val="20000"/>
                    </a:ext>
                  </a:extLst>
                </a:gridCol>
                <a:gridCol w="442525">
                  <a:extLst>
                    <a:ext uri="{9D8B030D-6E8A-4147-A177-3AD203B41FA5}">
                      <a16:colId xmlns:a16="http://schemas.microsoft.com/office/drawing/2014/main" val="20001"/>
                    </a:ext>
                  </a:extLst>
                </a:gridCol>
                <a:gridCol w="865825">
                  <a:extLst>
                    <a:ext uri="{9D8B030D-6E8A-4147-A177-3AD203B41FA5}">
                      <a16:colId xmlns:a16="http://schemas.microsoft.com/office/drawing/2014/main" val="20002"/>
                    </a:ext>
                  </a:extLst>
                </a:gridCol>
                <a:gridCol w="866899">
                  <a:extLst>
                    <a:ext uri="{9D8B030D-6E8A-4147-A177-3AD203B41FA5}">
                      <a16:colId xmlns:a16="http://schemas.microsoft.com/office/drawing/2014/main" val="20003"/>
                    </a:ext>
                  </a:extLst>
                </a:gridCol>
                <a:gridCol w="700644">
                  <a:extLst>
                    <a:ext uri="{9D8B030D-6E8A-4147-A177-3AD203B41FA5}">
                      <a16:colId xmlns:a16="http://schemas.microsoft.com/office/drawing/2014/main" val="20004"/>
                    </a:ext>
                  </a:extLst>
                </a:gridCol>
                <a:gridCol w="1151907">
                  <a:extLst>
                    <a:ext uri="{9D8B030D-6E8A-4147-A177-3AD203B41FA5}">
                      <a16:colId xmlns:a16="http://schemas.microsoft.com/office/drawing/2014/main" val="20005"/>
                    </a:ext>
                  </a:extLst>
                </a:gridCol>
                <a:gridCol w="985652">
                  <a:extLst>
                    <a:ext uri="{9D8B030D-6E8A-4147-A177-3AD203B41FA5}">
                      <a16:colId xmlns:a16="http://schemas.microsoft.com/office/drawing/2014/main" val="20006"/>
                    </a:ext>
                  </a:extLst>
                </a:gridCol>
                <a:gridCol w="2251491">
                  <a:extLst>
                    <a:ext uri="{9D8B030D-6E8A-4147-A177-3AD203B41FA5}">
                      <a16:colId xmlns:a16="http://schemas.microsoft.com/office/drawing/2014/main" val="20007"/>
                    </a:ext>
                  </a:extLst>
                </a:gridCol>
              </a:tblGrid>
              <a:tr h="346767">
                <a:tc rowSpan="2" gridSpan="2">
                  <a:txBody>
                    <a:bodyPr/>
                    <a:lstStyle/>
                    <a:p>
                      <a:r>
                        <a:rPr lang="de-DE" sz="1000" dirty="0">
                          <a:latin typeface="PT Sans" panose="020B0503020203020204" pitchFamily="34" charset="0"/>
                          <a:ea typeface="PT Sans" panose="020B0503020203020204" pitchFamily="34" charset="0"/>
                        </a:rPr>
                        <a:t>Metall</a:t>
                      </a:r>
                    </a:p>
                  </a:txBody>
                  <a:tcPr anchor="b">
                    <a:solidFill>
                      <a:srgbClr val="FF9919"/>
                    </a:solidFill>
                  </a:tcPr>
                </a:tc>
                <a:tc rowSpan="2"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gridSpan="3">
                  <a:txBody>
                    <a:bodyPr/>
                    <a:lstStyle/>
                    <a:p>
                      <a:pPr algn="ctr"/>
                      <a:r>
                        <a:rPr lang="de-DE" sz="1000" dirty="0">
                          <a:latin typeface="PT Sans" panose="020B0503020203020204" pitchFamily="34" charset="0"/>
                          <a:ea typeface="PT Sans" panose="020B0503020203020204" pitchFamily="34" charset="0"/>
                        </a:rPr>
                        <a:t>Gehalt (kg) in allen in 2010</a:t>
                      </a:r>
                      <a:r>
                        <a:rPr lang="de-DE" sz="1000" baseline="0" dirty="0">
                          <a:latin typeface="PT Sans" panose="020B0503020203020204" pitchFamily="34" charset="0"/>
                          <a:ea typeface="PT Sans" panose="020B0503020203020204" pitchFamily="34" charset="0"/>
                        </a:rPr>
                        <a:t> in DE verkauften</a:t>
                      </a:r>
                      <a:endParaRPr lang="de-DE" sz="1000" dirty="0">
                        <a:latin typeface="PT Sans" panose="020B0503020203020204" pitchFamily="34" charset="0"/>
                        <a:ea typeface="PT Sans" panose="020B0503020203020204" pitchFamily="34" charset="0"/>
                      </a:endParaRPr>
                    </a:p>
                  </a:txBody>
                  <a:tcPr anchor="ct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gridSpan="2">
                  <a:txBody>
                    <a:bodyPr/>
                    <a:lstStyle/>
                    <a:p>
                      <a:pPr algn="ctr"/>
                      <a:r>
                        <a:rPr lang="de-DE" sz="1000" dirty="0">
                          <a:latin typeface="PT Sans" panose="020B0503020203020204" pitchFamily="34" charset="0"/>
                          <a:ea typeface="PT Sans" panose="020B0503020203020204" pitchFamily="34" charset="0"/>
                        </a:rPr>
                        <a:t>Schätzung (kg)</a:t>
                      </a:r>
                      <a:r>
                        <a:rPr lang="de-DE" sz="1000" baseline="0" dirty="0">
                          <a:latin typeface="PT Sans" panose="020B0503020203020204" pitchFamily="34" charset="0"/>
                          <a:ea typeface="PT Sans" panose="020B0503020203020204" pitchFamily="34" charset="0"/>
                        </a:rPr>
                        <a:t> für LED:  Ersatz von</a:t>
                      </a:r>
                      <a:endParaRPr lang="de-DE" sz="1000" dirty="0">
                        <a:latin typeface="PT Sans" panose="020B0503020203020204" pitchFamily="34" charset="0"/>
                        <a:ea typeface="PT Sans" panose="020B0503020203020204" pitchFamily="34" charset="0"/>
                      </a:endParaRPr>
                    </a:p>
                  </a:txBody>
                  <a:tcPr anchor="ctr">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rowSpan="2">
                  <a:txBody>
                    <a:bodyPr/>
                    <a:lstStyle/>
                    <a:p>
                      <a:r>
                        <a:rPr lang="de-DE" sz="1000" dirty="0">
                          <a:latin typeface="PT Sans" panose="020B0503020203020204" pitchFamily="34" charset="0"/>
                          <a:ea typeface="PT Sans" panose="020B0503020203020204" pitchFamily="34" charset="0"/>
                        </a:rPr>
                        <a:t>Vorkommen</a:t>
                      </a:r>
                    </a:p>
                  </a:txBody>
                  <a:tcPr anchor="b">
                    <a:solidFill>
                      <a:srgbClr val="FF9919"/>
                    </a:solidFill>
                  </a:tcPr>
                </a:tc>
                <a:extLst>
                  <a:ext uri="{0D108BD9-81ED-4DB2-BD59-A6C34878D82A}">
                    <a16:rowId xmlns:a16="http://schemas.microsoft.com/office/drawing/2014/main" val="10000"/>
                  </a:ext>
                </a:extLst>
              </a:tr>
              <a:tr h="346767">
                <a:tc gridSpan="2"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hMerge="1" v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Flachbild-schirmen</a:t>
                      </a: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Note-</a:t>
                      </a:r>
                      <a:r>
                        <a:rPr lang="de-DE" sz="1000" dirty="0" err="1">
                          <a:solidFill>
                            <a:schemeClr val="bg1"/>
                          </a:solidFill>
                          <a:latin typeface="PT Sans" panose="020B0503020203020204" pitchFamily="34" charset="0"/>
                          <a:ea typeface="PT Sans" panose="020B0503020203020204" pitchFamily="34" charset="0"/>
                        </a:rPr>
                        <a:t>books</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Smart-</a:t>
                      </a:r>
                      <a:r>
                        <a:rPr lang="de-DE" sz="1000" dirty="0" err="1">
                          <a:solidFill>
                            <a:schemeClr val="bg1"/>
                          </a:solidFill>
                          <a:latin typeface="PT Sans" panose="020B0503020203020204" pitchFamily="34" charset="0"/>
                          <a:ea typeface="PT Sans" panose="020B0503020203020204" pitchFamily="34" charset="0"/>
                        </a:rPr>
                        <a:t>phones</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70 % der</a:t>
                      </a:r>
                      <a:r>
                        <a:rPr lang="de-DE" sz="1000" baseline="0" dirty="0">
                          <a:solidFill>
                            <a:schemeClr val="bg1"/>
                          </a:solidFill>
                          <a:latin typeface="PT Sans" panose="020B0503020203020204" pitchFamily="34" charset="0"/>
                          <a:ea typeface="PT Sans" panose="020B0503020203020204" pitchFamily="34" charset="0"/>
                        </a:rPr>
                        <a:t> Glühlampen</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Allen</a:t>
                      </a:r>
                      <a:r>
                        <a:rPr lang="de-DE" sz="1000" baseline="0" dirty="0">
                          <a:solidFill>
                            <a:schemeClr val="bg1"/>
                          </a:solidFill>
                          <a:latin typeface="PT Sans" panose="020B0503020203020204" pitchFamily="34" charset="0"/>
                          <a:ea typeface="PT Sans" panose="020B0503020203020204" pitchFamily="34" charset="0"/>
                        </a:rPr>
                        <a:t> Leucht-mitteln</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vMerge="1">
                  <a:txBody>
                    <a:bodyPr/>
                    <a:lstStyle/>
                    <a:p>
                      <a:endParaRPr lang="de-DE" sz="1200" dirty="0">
                        <a:latin typeface="PT Sans" panose="020B0503020203020204" pitchFamily="34" charset="0"/>
                        <a:ea typeface="PT Sans" panose="020B0503020203020204" pitchFamily="34" charset="0"/>
                      </a:endParaRPr>
                    </a:p>
                  </a:txBody>
                  <a:tcPr>
                    <a:solidFill>
                      <a:srgbClr val="FF9919"/>
                    </a:solidFill>
                  </a:tcPr>
                </a:tc>
                <a:extLst>
                  <a:ext uri="{0D108BD9-81ED-4DB2-BD59-A6C34878D82A}">
                    <a16:rowId xmlns:a16="http://schemas.microsoft.com/office/drawing/2014/main" val="10001"/>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Cer</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Ce</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30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120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300</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Leuchtstoff</a:t>
                      </a:r>
                    </a:p>
                  </a:txBody>
                  <a:tcPr anchor="ctr">
                    <a:solidFill>
                      <a:srgbClr val="F9CB9C"/>
                    </a:solidFill>
                  </a:tcPr>
                </a:tc>
                <a:extLst>
                  <a:ext uri="{0D108BD9-81ED-4DB2-BD59-A6C34878D82A}">
                    <a16:rowId xmlns:a16="http://schemas.microsoft.com/office/drawing/2014/main" val="10002"/>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Dysprosium</a:t>
                      </a: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Dy</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430</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Schwingspulenbetätiger</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extLst>
                  <a:ext uri="{0D108BD9-81ED-4DB2-BD59-A6C34878D82A}">
                    <a16:rowId xmlns:a16="http://schemas.microsoft.com/office/drawing/2014/main" val="10003"/>
                  </a:ext>
                </a:extLst>
              </a:tr>
              <a:tr h="284863">
                <a:tc>
                  <a:txBody>
                    <a:bodyPr/>
                    <a:lstStyle/>
                    <a:p>
                      <a:pPr algn="l"/>
                      <a:r>
                        <a:rPr lang="de-DE" sz="1000" dirty="0">
                          <a:solidFill>
                            <a:srgbClr val="595959"/>
                          </a:solidFill>
                          <a:latin typeface="PT Sans" panose="020B0503020203020204" pitchFamily="34" charset="0"/>
                          <a:ea typeface="PT Sans" panose="020B0503020203020204" pitchFamily="34" charset="0"/>
                        </a:rPr>
                        <a:t>Europium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Eu</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50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&lt;1</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90</a:t>
                      </a:r>
                    </a:p>
                  </a:txBody>
                  <a:tcPr anchor="ctr">
                    <a:solidFill>
                      <a:srgbClr val="F9CB9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Leuchtstoff</a:t>
                      </a:r>
                    </a:p>
                  </a:txBody>
                  <a:tcPr anchor="ctr">
                    <a:solidFill>
                      <a:srgbClr val="F9CB9C"/>
                    </a:solidFill>
                  </a:tcPr>
                </a:tc>
                <a:extLst>
                  <a:ext uri="{0D108BD9-81ED-4DB2-BD59-A6C34878D82A}">
                    <a16:rowId xmlns:a16="http://schemas.microsoft.com/office/drawing/2014/main" val="10004"/>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Gadolinium</a:t>
                      </a: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Gd</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5</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910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2.260</a:t>
                      </a:r>
                    </a:p>
                  </a:txBody>
                  <a:tcPr anchor="ctr">
                    <a:solidFill>
                      <a:srgbClr val="FCE5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Leuchtstoff</a:t>
                      </a:r>
                    </a:p>
                  </a:txBody>
                  <a:tcPr anchor="ctr">
                    <a:solidFill>
                      <a:srgbClr val="FCE5CD"/>
                    </a:solidFill>
                  </a:tcPr>
                </a:tc>
                <a:extLst>
                  <a:ext uri="{0D108BD9-81ED-4DB2-BD59-A6C34878D82A}">
                    <a16:rowId xmlns:a16="http://schemas.microsoft.com/office/drawing/2014/main" val="10005"/>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Gallium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Ga</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15</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10</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1.980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4.890</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Halbleiter-Chip</a:t>
                      </a:r>
                    </a:p>
                  </a:txBody>
                  <a:tcPr anchor="ctr">
                    <a:solidFill>
                      <a:srgbClr val="F9CB9C"/>
                    </a:solidFill>
                  </a:tcPr>
                </a:tc>
                <a:extLst>
                  <a:ext uri="{0D108BD9-81ED-4DB2-BD59-A6C34878D82A}">
                    <a16:rowId xmlns:a16="http://schemas.microsoft.com/office/drawing/2014/main" val="10006"/>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Gold</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Au</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1.645</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740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230</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Leiterplatten, Kontakte</a:t>
                      </a:r>
                    </a:p>
                  </a:txBody>
                  <a:tcPr anchor="ctr">
                    <a:solidFill>
                      <a:srgbClr val="FCE5CD"/>
                    </a:solidFill>
                  </a:tcPr>
                </a:tc>
                <a:extLst>
                  <a:ext uri="{0D108BD9-81ED-4DB2-BD59-A6C34878D82A}">
                    <a16:rowId xmlns:a16="http://schemas.microsoft.com/office/drawing/2014/main" val="10007"/>
                  </a:ext>
                </a:extLst>
              </a:tr>
              <a:tr h="346767">
                <a:tc>
                  <a:txBody>
                    <a:bodyPr/>
                    <a:lstStyle/>
                    <a:p>
                      <a:pPr algn="l"/>
                      <a:r>
                        <a:rPr lang="de-DE" sz="1000" dirty="0">
                          <a:solidFill>
                            <a:srgbClr val="595959"/>
                          </a:solidFill>
                          <a:latin typeface="PT Sans" panose="020B0503020203020204" pitchFamily="34" charset="0"/>
                          <a:ea typeface="PT Sans" panose="020B0503020203020204" pitchFamily="34" charset="0"/>
                        </a:rPr>
                        <a:t>Indium</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In</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2.365</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290</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1.800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3.200</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Displaybeschichtung,</a:t>
                      </a:r>
                      <a:r>
                        <a:rPr lang="de-DE" sz="1000" baseline="0" dirty="0">
                          <a:solidFill>
                            <a:srgbClr val="595959"/>
                          </a:solidFill>
                          <a:latin typeface="PT Sans" panose="020B0503020203020204" pitchFamily="34" charset="0"/>
                          <a:ea typeface="PT Sans" panose="020B0503020203020204" pitchFamily="34" charset="0"/>
                        </a:rPr>
                        <a:t> Halbleiter</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extLst>
                  <a:ext uri="{0D108BD9-81ED-4DB2-BD59-A6C34878D82A}">
                    <a16:rowId xmlns:a16="http://schemas.microsoft.com/office/drawing/2014/main" val="10008"/>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Kobalt</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Co</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461.000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48.500</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Lithium-Ionen-Akkus</a:t>
                      </a:r>
                    </a:p>
                  </a:txBody>
                  <a:tcPr anchor="ctr">
                    <a:solidFill>
                      <a:srgbClr val="FCE5CD"/>
                    </a:solidFill>
                  </a:tcPr>
                </a:tc>
                <a:extLst>
                  <a:ext uri="{0D108BD9-81ED-4DB2-BD59-A6C34878D82A}">
                    <a16:rowId xmlns:a16="http://schemas.microsoft.com/office/drawing/2014/main" val="10009"/>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Lanthan</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La</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&lt;1</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CCFL-Hintergrundbeleuchtung</a:t>
                      </a:r>
                    </a:p>
                  </a:txBody>
                  <a:tcPr anchor="ctr">
                    <a:solidFill>
                      <a:srgbClr val="F9CB9C"/>
                    </a:solidFill>
                  </a:tcPr>
                </a:tc>
                <a:extLst>
                  <a:ext uri="{0D108BD9-81ED-4DB2-BD59-A6C34878D82A}">
                    <a16:rowId xmlns:a16="http://schemas.microsoft.com/office/drawing/2014/main" val="10010"/>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Neodym</a:t>
                      </a: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Nd</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5.160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385</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Permanentmagnete</a:t>
                      </a:r>
                    </a:p>
                  </a:txBody>
                  <a:tcPr anchor="ctr">
                    <a:solidFill>
                      <a:srgbClr val="FCE5CD"/>
                    </a:solidFill>
                  </a:tcPr>
                </a:tc>
                <a:extLst>
                  <a:ext uri="{0D108BD9-81ED-4DB2-BD59-A6C34878D82A}">
                    <a16:rowId xmlns:a16="http://schemas.microsoft.com/office/drawing/2014/main" val="10011"/>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Palladium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Pd</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465</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280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85</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Leiterplatten, Kontakte</a:t>
                      </a:r>
                    </a:p>
                  </a:txBody>
                  <a:tcPr anchor="ctr">
                    <a:solidFill>
                      <a:srgbClr val="F9CB9C"/>
                    </a:solidFill>
                  </a:tcPr>
                </a:tc>
                <a:extLst>
                  <a:ext uri="{0D108BD9-81ED-4DB2-BD59-A6C34878D82A}">
                    <a16:rowId xmlns:a16="http://schemas.microsoft.com/office/drawing/2014/main" val="10012"/>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Platin</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Pt</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30</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Festplattenscheiben</a:t>
                      </a:r>
                    </a:p>
                  </a:txBody>
                  <a:tcPr anchor="ctr">
                    <a:solidFill>
                      <a:srgbClr val="FCE5CD"/>
                    </a:solidFill>
                  </a:tcPr>
                </a:tc>
                <a:extLst>
                  <a:ext uri="{0D108BD9-81ED-4DB2-BD59-A6C34878D82A}">
                    <a16:rowId xmlns:a16="http://schemas.microsoft.com/office/drawing/2014/main" val="10013"/>
                  </a:ext>
                </a:extLst>
              </a:tr>
              <a:tr h="480139">
                <a:tc>
                  <a:txBody>
                    <a:bodyPr/>
                    <a:lstStyle/>
                    <a:p>
                      <a:pPr algn="l"/>
                      <a:r>
                        <a:rPr lang="de-DE" sz="1000" dirty="0">
                          <a:solidFill>
                            <a:srgbClr val="595959"/>
                          </a:solidFill>
                          <a:latin typeface="PT Sans" panose="020B0503020203020204" pitchFamily="34" charset="0"/>
                          <a:ea typeface="PT Sans" panose="020B0503020203020204" pitchFamily="34" charset="0"/>
                        </a:rPr>
                        <a:t>Praseodym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Pr</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&lt;1</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1.950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80</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Schwingspulen,</a:t>
                      </a:r>
                      <a:r>
                        <a:rPr lang="de-DE" sz="1000" baseline="0" dirty="0">
                          <a:solidFill>
                            <a:srgbClr val="595959"/>
                          </a:solidFill>
                          <a:latin typeface="PT Sans" panose="020B0503020203020204" pitchFamily="34" charset="0"/>
                          <a:ea typeface="PT Sans" panose="020B0503020203020204" pitchFamily="34" charset="0"/>
                        </a:rPr>
                        <a:t> </a:t>
                      </a:r>
                      <a:r>
                        <a:rPr lang="de-DE" sz="1000" dirty="0">
                          <a:solidFill>
                            <a:srgbClr val="595959"/>
                          </a:solidFill>
                          <a:latin typeface="PT Sans" panose="020B0503020203020204" pitchFamily="34" charset="0"/>
                          <a:ea typeface="PT Sans" panose="020B0503020203020204" pitchFamily="34" charset="0"/>
                        </a:rPr>
                        <a:t>Lautsprecher, CCFL-Hintergrundbeleuchtung</a:t>
                      </a:r>
                    </a:p>
                  </a:txBody>
                  <a:tcPr anchor="ctr">
                    <a:solidFill>
                      <a:srgbClr val="F9CB9C"/>
                    </a:solidFill>
                  </a:tcPr>
                </a:tc>
                <a:extLst>
                  <a:ext uri="{0D108BD9-81ED-4DB2-BD59-A6C34878D82A}">
                    <a16:rowId xmlns:a16="http://schemas.microsoft.com/office/drawing/2014/main" val="10014"/>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Silber</a:t>
                      </a: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Ag</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6.090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3.100</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2.3650</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Leiterplatten, Kontakte</a:t>
                      </a:r>
                    </a:p>
                  </a:txBody>
                  <a:tcPr anchor="ctr">
                    <a:solidFill>
                      <a:srgbClr val="FCE5CD"/>
                    </a:solidFill>
                  </a:tcPr>
                </a:tc>
                <a:extLst>
                  <a:ext uri="{0D108BD9-81ED-4DB2-BD59-A6C34878D82A}">
                    <a16:rowId xmlns:a16="http://schemas.microsoft.com/office/drawing/2014/main" val="10015"/>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Tantal</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Ta</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12.065</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Kondensatoren</a:t>
                      </a:r>
                    </a:p>
                  </a:txBody>
                  <a:tcPr anchor="ctr">
                    <a:solidFill>
                      <a:srgbClr val="F9CB9C"/>
                    </a:solidFill>
                  </a:tcPr>
                </a:tc>
                <a:extLst>
                  <a:ext uri="{0D108BD9-81ED-4DB2-BD59-A6C34878D82A}">
                    <a16:rowId xmlns:a16="http://schemas.microsoft.com/office/drawing/2014/main" val="10016"/>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Terbium</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Tb</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14</a:t>
                      </a: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&lt;1</a:t>
                      </a: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CCFL-Hintergrundbeleuchtung</a:t>
                      </a:r>
                    </a:p>
                  </a:txBody>
                  <a:tcPr anchor="ctr">
                    <a:solidFill>
                      <a:srgbClr val="FCE5CD"/>
                    </a:solidFill>
                  </a:tcPr>
                </a:tc>
                <a:extLst>
                  <a:ext uri="{0D108BD9-81ED-4DB2-BD59-A6C34878D82A}">
                    <a16:rowId xmlns:a16="http://schemas.microsoft.com/office/drawing/2014/main" val="10017"/>
                  </a:ext>
                </a:extLst>
              </a:tr>
              <a:tr h="213395">
                <a:tc>
                  <a:txBody>
                    <a:bodyPr/>
                    <a:lstStyle/>
                    <a:p>
                      <a:pPr algn="l"/>
                      <a:r>
                        <a:rPr lang="de-DE" sz="1000" dirty="0">
                          <a:solidFill>
                            <a:srgbClr val="595959"/>
                          </a:solidFill>
                          <a:latin typeface="PT Sans" panose="020B0503020203020204" pitchFamily="34" charset="0"/>
                          <a:ea typeface="PT Sans" panose="020B0503020203020204" pitchFamily="34" charset="0"/>
                        </a:rPr>
                        <a:t>Yttrium</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Y</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680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12</a:t>
                      </a:r>
                    </a:p>
                  </a:txBody>
                  <a:tcPr anchor="ctr">
                    <a:solidFill>
                      <a:srgbClr val="F9CB9C"/>
                    </a:solidFill>
                  </a:tcPr>
                </a:tc>
                <a:tc>
                  <a:txBody>
                    <a:bodyPr/>
                    <a:lstStyle/>
                    <a:p>
                      <a:pPr algn="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1.950</a:t>
                      </a:r>
                    </a:p>
                  </a:txBody>
                  <a:tcPr anchor="ctr">
                    <a:solidFill>
                      <a:srgbClr val="F9CB9C"/>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4.810</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Leuchtstoff</a:t>
                      </a:r>
                    </a:p>
                  </a:txBody>
                  <a:tcPr anchor="ctr">
                    <a:solidFill>
                      <a:srgbClr val="F9CB9C"/>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5432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2b</a:t>
            </a:r>
            <a:br>
              <a:rPr lang="de-DE" dirty="0"/>
            </a:br>
            <a:r>
              <a:rPr lang="de-DE" dirty="0"/>
              <a:t>Arbeitsblatt 5c - Rückgewinnung</a:t>
            </a:r>
          </a:p>
        </p:txBody>
      </p:sp>
      <p:sp>
        <p:nvSpPr>
          <p:cNvPr id="22" name="Inhaltsplatzhalter 21"/>
          <p:cNvSpPr>
            <a:spLocks noGrp="1"/>
          </p:cNvSpPr>
          <p:nvPr>
            <p:ph idx="1"/>
          </p:nvPr>
        </p:nvSpPr>
        <p:spPr/>
        <p:txBody>
          <a:bodyPr/>
          <a:lstStyle/>
          <a:p>
            <a:r>
              <a:rPr lang="de-DE" dirty="0"/>
              <a:t>Beispiel Notebook: Teilweise hohe Verluste von kritischen Rohstoffen  müssen bei Neuherstellung primär abgebaut werden </a:t>
            </a:r>
          </a:p>
        </p:txBody>
      </p:sp>
      <p:sp>
        <p:nvSpPr>
          <p:cNvPr id="4" name="Textplatzhalter 3"/>
          <p:cNvSpPr>
            <a:spLocks noGrp="1"/>
          </p:cNvSpPr>
          <p:nvPr>
            <p:ph type="body" sz="quarter" idx="12"/>
          </p:nvPr>
        </p:nvSpPr>
        <p:spPr/>
        <p:txBody>
          <a:bodyPr/>
          <a:lstStyle/>
          <a:p>
            <a:r>
              <a:rPr lang="de-DE" dirty="0"/>
              <a:t>Quelle: Eigene Darstellung nach Buchert 2012: 70</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0" name="Foliennummernplatzhalter 19"/>
          <p:cNvSpPr>
            <a:spLocks noGrp="1"/>
          </p:cNvSpPr>
          <p:nvPr>
            <p:ph type="sldNum" sz="quarter" idx="15"/>
          </p:nvPr>
        </p:nvSpPr>
        <p:spPr/>
        <p:txBody>
          <a:bodyPr/>
          <a:lstStyle/>
          <a:p>
            <a:fld id="{62A59293-44F6-42A9-B2EF-FC07B1E05F02}" type="slidenum">
              <a:rPr lang="de-DE" smtClean="0"/>
              <a:pPr/>
              <a:t>87</a:t>
            </a:fld>
            <a:endParaRPr lang="de-DE" dirty="0"/>
          </a:p>
        </p:txBody>
      </p:sp>
      <p:sp>
        <p:nvSpPr>
          <p:cNvPr id="12" name="Rechteck 11"/>
          <p:cNvSpPr/>
          <p:nvPr/>
        </p:nvSpPr>
        <p:spPr>
          <a:xfrm>
            <a:off x="280377" y="1406085"/>
            <a:ext cx="8315291" cy="369332"/>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p:txBody>
      </p:sp>
      <p:sp>
        <p:nvSpPr>
          <p:cNvPr id="8" name="Rechteck 7"/>
          <p:cNvSpPr/>
          <p:nvPr/>
        </p:nvSpPr>
        <p:spPr>
          <a:xfrm>
            <a:off x="280377" y="1406085"/>
            <a:ext cx="8315291" cy="646331"/>
          </a:xfrm>
          <a:prstGeom prst="rect">
            <a:avLst/>
          </a:prstGeom>
        </p:spPr>
        <p:txBody>
          <a:bodyPr wrap="square">
            <a:spAutoFit/>
          </a:bodyPr>
          <a:lstStyle/>
          <a:p>
            <a:r>
              <a:rPr lang="de-DE" dirty="0">
                <a:solidFill>
                  <a:srgbClr val="595959"/>
                </a:solidFill>
                <a:latin typeface="PT Sans" panose="020B0503020203020204" pitchFamily="34" charset="0"/>
                <a:ea typeface="PT Sans" panose="020B0503020203020204" pitchFamily="34" charset="0"/>
              </a:rPr>
              <a:t> </a:t>
            </a:r>
          </a:p>
          <a:p>
            <a:pPr marL="285750" indent="-285750">
              <a:buFont typeface="Arial" panose="020B0604020202020204" pitchFamily="34" charset="0"/>
              <a:buChar char="•"/>
            </a:pPr>
            <a:endParaRPr lang="de-DE" dirty="0">
              <a:solidFill>
                <a:srgbClr val="595959"/>
              </a:solidFill>
              <a:latin typeface="PT Sans" panose="020B0503020203020204" pitchFamily="34" charset="0"/>
              <a:ea typeface="PT Sans" panose="020B050302020302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2206895140"/>
              </p:ext>
            </p:extLst>
          </p:nvPr>
        </p:nvGraphicFramePr>
        <p:xfrm>
          <a:off x="450926" y="2041452"/>
          <a:ext cx="8353844" cy="4262553"/>
        </p:xfrm>
        <a:graphic>
          <a:graphicData uri="http://schemas.openxmlformats.org/drawingml/2006/table">
            <a:tbl>
              <a:tblPr firstRow="1" bandRow="1">
                <a:tableStyleId>{93296810-A885-4BE3-A3E7-6D5BEEA58F35}</a:tableStyleId>
              </a:tblPr>
              <a:tblGrid>
                <a:gridCol w="1270242">
                  <a:extLst>
                    <a:ext uri="{9D8B030D-6E8A-4147-A177-3AD203B41FA5}">
                      <a16:colId xmlns:a16="http://schemas.microsoft.com/office/drawing/2014/main" val="20000"/>
                    </a:ext>
                  </a:extLst>
                </a:gridCol>
                <a:gridCol w="642637">
                  <a:extLst>
                    <a:ext uri="{9D8B030D-6E8A-4147-A177-3AD203B41FA5}">
                      <a16:colId xmlns:a16="http://schemas.microsoft.com/office/drawing/2014/main" val="20001"/>
                    </a:ext>
                  </a:extLst>
                </a:gridCol>
                <a:gridCol w="1216568">
                  <a:extLst>
                    <a:ext uri="{9D8B030D-6E8A-4147-A177-3AD203B41FA5}">
                      <a16:colId xmlns:a16="http://schemas.microsoft.com/office/drawing/2014/main" val="20002"/>
                    </a:ext>
                  </a:extLst>
                </a:gridCol>
                <a:gridCol w="987400">
                  <a:extLst>
                    <a:ext uri="{9D8B030D-6E8A-4147-A177-3AD203B41FA5}">
                      <a16:colId xmlns:a16="http://schemas.microsoft.com/office/drawing/2014/main" val="20003"/>
                    </a:ext>
                  </a:extLst>
                </a:gridCol>
                <a:gridCol w="1542327">
                  <a:extLst>
                    <a:ext uri="{9D8B030D-6E8A-4147-A177-3AD203B41FA5}">
                      <a16:colId xmlns:a16="http://schemas.microsoft.com/office/drawing/2014/main" val="20004"/>
                    </a:ext>
                  </a:extLst>
                </a:gridCol>
                <a:gridCol w="1264218">
                  <a:extLst>
                    <a:ext uri="{9D8B030D-6E8A-4147-A177-3AD203B41FA5}">
                      <a16:colId xmlns:a16="http://schemas.microsoft.com/office/drawing/2014/main" val="20005"/>
                    </a:ext>
                  </a:extLst>
                </a:gridCol>
                <a:gridCol w="1430452">
                  <a:extLst>
                    <a:ext uri="{9D8B030D-6E8A-4147-A177-3AD203B41FA5}">
                      <a16:colId xmlns:a16="http://schemas.microsoft.com/office/drawing/2014/main" val="20006"/>
                    </a:ext>
                  </a:extLst>
                </a:gridCol>
              </a:tblGrid>
              <a:tr h="548640">
                <a:tc gridSpan="2">
                  <a:txBody>
                    <a:bodyPr/>
                    <a:lstStyle/>
                    <a:p>
                      <a:r>
                        <a:rPr lang="de-DE" sz="1000" dirty="0">
                          <a:latin typeface="PT Sans" panose="020B0503020203020204" pitchFamily="34" charset="0"/>
                          <a:ea typeface="PT Sans" panose="020B0503020203020204" pitchFamily="34" charset="0"/>
                        </a:rPr>
                        <a:t>Metall</a:t>
                      </a:r>
                    </a:p>
                  </a:txBody>
                  <a:tcPr anchor="b">
                    <a:solidFill>
                      <a:srgbClr val="FF9919"/>
                    </a:solidFill>
                  </a:tcPr>
                </a:tc>
                <a:tc hMerge="1">
                  <a:txBody>
                    <a:bodyPr/>
                    <a:lstStyle/>
                    <a:p>
                      <a:endParaRPr lang="de-DE" sz="1800" dirty="0">
                        <a:latin typeface="PT Sans" panose="020B0503020203020204" pitchFamily="34" charset="0"/>
                        <a:ea typeface="PT Sans" panose="020B0503020203020204" pitchFamily="34" charset="0"/>
                      </a:endParaRPr>
                    </a:p>
                  </a:txBody>
                  <a:tcP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Gehalt in allen 2010 in D</a:t>
                      </a:r>
                      <a:r>
                        <a:rPr lang="de-DE" sz="1000" baseline="0" dirty="0">
                          <a:solidFill>
                            <a:schemeClr val="bg1"/>
                          </a:solidFill>
                          <a:latin typeface="PT Sans" panose="020B0503020203020204" pitchFamily="34" charset="0"/>
                          <a:ea typeface="PT Sans" panose="020B0503020203020204" pitchFamily="34" charset="0"/>
                        </a:rPr>
                        <a:t> verkauften Notebooks (t)</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Verluste bei der Erfassung</a:t>
                      </a: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Verluste bei der Vorbehandlung</a:t>
                      </a: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Verluste bei der Endbehandlung</a:t>
                      </a:r>
                    </a:p>
                  </a:txBody>
                  <a:tcPr anchor="ctr">
                    <a:solidFill>
                      <a:srgbClr val="FF9919"/>
                    </a:solidFill>
                  </a:tcPr>
                </a:tc>
                <a:tc>
                  <a:txBody>
                    <a:bodyPr/>
                    <a:lstStyle/>
                    <a:p>
                      <a:pPr algn="ctr"/>
                      <a:r>
                        <a:rPr lang="de-DE" sz="1000" dirty="0">
                          <a:solidFill>
                            <a:schemeClr val="bg1"/>
                          </a:solidFill>
                          <a:latin typeface="PT Sans" panose="020B0503020203020204" pitchFamily="34" charset="0"/>
                          <a:ea typeface="PT Sans" panose="020B0503020203020204" pitchFamily="34" charset="0"/>
                        </a:rPr>
                        <a:t>Rückgewinnung in Deutschland (t)</a:t>
                      </a:r>
                    </a:p>
                  </a:txBody>
                  <a:tcPr anchor="ctr">
                    <a:solidFill>
                      <a:srgbClr val="FF9919"/>
                    </a:solidFill>
                  </a:tcPr>
                </a:tc>
                <a:extLst>
                  <a:ext uri="{0D108BD9-81ED-4DB2-BD59-A6C34878D82A}">
                    <a16:rowId xmlns:a16="http://schemas.microsoft.com/office/drawing/2014/main" val="10000"/>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Kobalt</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Co</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461,31</a:t>
                      </a:r>
                    </a:p>
                  </a:txBody>
                  <a:tcPr anchor="ctr">
                    <a:solidFill>
                      <a:srgbClr val="F9CB9C"/>
                    </a:solidFill>
                  </a:tcPr>
                </a:tc>
                <a:tc rowSpan="11">
                  <a:txBody>
                    <a:bodyPr/>
                    <a:lstStyle/>
                    <a:p>
                      <a:pPr algn="ctr"/>
                      <a:r>
                        <a:rPr lang="de-DE" sz="1000" dirty="0">
                          <a:solidFill>
                            <a:srgbClr val="595959"/>
                          </a:solidFill>
                          <a:latin typeface="PT Sans" panose="020B0503020203020204" pitchFamily="34" charset="0"/>
                          <a:ea typeface="PT Sans" panose="020B0503020203020204" pitchFamily="34" charset="0"/>
                        </a:rPr>
                        <a:t>50 %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20 %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4 %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177</a:t>
                      </a:r>
                    </a:p>
                  </a:txBody>
                  <a:tcPr anchor="ctr">
                    <a:solidFill>
                      <a:srgbClr val="F9CB9C"/>
                    </a:solidFill>
                  </a:tcPr>
                </a:tc>
                <a:extLst>
                  <a:ext uri="{0D108BD9-81ED-4DB2-BD59-A6C34878D82A}">
                    <a16:rowId xmlns:a16="http://schemas.microsoft.com/office/drawing/2014/main" val="10001"/>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Neodym</a:t>
                      </a: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Nd</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15,61</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CE5CD"/>
                    </a:solidFill>
                  </a:tcPr>
                </a:tc>
                <a:extLst>
                  <a:ext uri="{0D108BD9-81ED-4DB2-BD59-A6C34878D82A}">
                    <a16:rowId xmlns:a16="http://schemas.microsoft.com/office/drawing/2014/main" val="10002"/>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Tantal</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Ta</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12,06</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5 %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03"/>
                  </a:ext>
                </a:extLst>
              </a:tr>
              <a:tr h="268473">
                <a:tc>
                  <a:txBody>
                    <a:bodyPr/>
                    <a:lstStyle/>
                    <a:p>
                      <a:pPr algn="l"/>
                      <a:r>
                        <a:rPr lang="de-DE" sz="1000" dirty="0">
                          <a:solidFill>
                            <a:srgbClr val="595959"/>
                          </a:solidFill>
                          <a:latin typeface="PT Sans" panose="020B0503020203020204" pitchFamily="34" charset="0"/>
                          <a:ea typeface="PT Sans" panose="020B0503020203020204" pitchFamily="34" charset="0"/>
                        </a:rPr>
                        <a:t>Silber</a:t>
                      </a:r>
                    </a:p>
                  </a:txBody>
                  <a:tcPr anchor="ctr">
                    <a:solidFill>
                      <a:srgbClr val="FCE5CD"/>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Ag</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3,11</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70 %</a:t>
                      </a:r>
                    </a:p>
                  </a:txBody>
                  <a:tcPr anchor="ctr">
                    <a:solidFill>
                      <a:srgbClr val="FCE5CD"/>
                    </a:solidFill>
                  </a:tcPr>
                </a:tc>
                <a:tc>
                  <a:txBody>
                    <a:bodyPr/>
                    <a:lstStyle/>
                    <a:p>
                      <a:pPr algn="ct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0,443</a:t>
                      </a:r>
                    </a:p>
                  </a:txBody>
                  <a:tcPr anchor="ctr">
                    <a:solidFill>
                      <a:srgbClr val="FCE5CD"/>
                    </a:solidFill>
                  </a:tcPr>
                </a:tc>
                <a:extLst>
                  <a:ext uri="{0D108BD9-81ED-4DB2-BD59-A6C34878D82A}">
                    <a16:rowId xmlns:a16="http://schemas.microsoft.com/office/drawing/2014/main" val="10004"/>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Praseodym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Pr</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1,94</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05"/>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Gold</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Au</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0,74</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70 %</a:t>
                      </a:r>
                    </a:p>
                  </a:txBody>
                  <a:tcPr anchor="ctr">
                    <a:solidFill>
                      <a:srgbClr val="FCE5CD"/>
                    </a:solidFill>
                  </a:tcPr>
                </a:tc>
                <a:tc>
                  <a:txBody>
                    <a:bodyPr/>
                    <a:lstStyle/>
                    <a:p>
                      <a:pPr algn="ct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0,105</a:t>
                      </a:r>
                    </a:p>
                  </a:txBody>
                  <a:tcPr anchor="ctr">
                    <a:solidFill>
                      <a:srgbClr val="FCE5CD"/>
                    </a:solidFill>
                  </a:tcPr>
                </a:tc>
                <a:extLst>
                  <a:ext uri="{0D108BD9-81ED-4DB2-BD59-A6C34878D82A}">
                    <a16:rowId xmlns:a16="http://schemas.microsoft.com/office/drawing/2014/main" val="10006"/>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Dysprosium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Dy</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0,43</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07"/>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Indium</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In</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0,29</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20 %</a:t>
                      </a:r>
                    </a:p>
                  </a:txBody>
                  <a:tcPr anchor="ctr">
                    <a:solidFill>
                      <a:srgbClr val="FCE5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CE5CD"/>
                    </a:solidFill>
                  </a:tcPr>
                </a:tc>
                <a:extLst>
                  <a:ext uri="{0D108BD9-81ED-4DB2-BD59-A6C34878D82A}">
                    <a16:rowId xmlns:a16="http://schemas.microsoft.com/office/drawing/2014/main" val="10008"/>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Palladium</a:t>
                      </a:r>
                    </a:p>
                  </a:txBody>
                  <a:tcPr anchor="ctr">
                    <a:solidFill>
                      <a:srgbClr val="F9CB9C"/>
                    </a:solidFill>
                  </a:tcPr>
                </a:tc>
                <a:tc>
                  <a:txBody>
                    <a:bodyPr/>
                    <a:lstStyle/>
                    <a:p>
                      <a:pPr algn="l"/>
                      <a:r>
                        <a:rPr lang="de-DE" sz="1000" dirty="0" err="1">
                          <a:solidFill>
                            <a:srgbClr val="595959"/>
                          </a:solidFill>
                          <a:latin typeface="PT Sans" panose="020B0503020203020204" pitchFamily="34" charset="0"/>
                          <a:ea typeface="PT Sans" panose="020B0503020203020204" pitchFamily="34" charset="0"/>
                        </a:rPr>
                        <a:t>Pd</a:t>
                      </a:r>
                      <a:endParaRPr lang="de-DE" sz="10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0,28</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70 %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5 %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0,040</a:t>
                      </a:r>
                    </a:p>
                  </a:txBody>
                  <a:tcPr anchor="ctr">
                    <a:solidFill>
                      <a:srgbClr val="F9CB9C"/>
                    </a:solidFill>
                  </a:tcPr>
                </a:tc>
                <a:extLst>
                  <a:ext uri="{0D108BD9-81ED-4DB2-BD59-A6C34878D82A}">
                    <a16:rowId xmlns:a16="http://schemas.microsoft.com/office/drawing/2014/main" val="10009"/>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Platin</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Pt</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0,028</a:t>
                      </a: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5 %</a:t>
                      </a:r>
                    </a:p>
                  </a:txBody>
                  <a:tcPr anchor="ctr">
                    <a:solidFill>
                      <a:srgbClr val="FCE5CD"/>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CE5CD"/>
                    </a:solidFill>
                  </a:tcPr>
                </a:tc>
                <a:extLst>
                  <a:ext uri="{0D108BD9-81ED-4DB2-BD59-A6C34878D82A}">
                    <a16:rowId xmlns:a16="http://schemas.microsoft.com/office/drawing/2014/main" val="10010"/>
                  </a:ext>
                </a:extLst>
              </a:tr>
              <a:tr h="288000">
                <a:tc>
                  <a:txBody>
                    <a:bodyPr/>
                    <a:lstStyle/>
                    <a:p>
                      <a:pPr algn="l"/>
                      <a:r>
                        <a:rPr lang="de-DE" sz="1000" dirty="0">
                          <a:solidFill>
                            <a:srgbClr val="595959"/>
                          </a:solidFill>
                          <a:latin typeface="PT Sans" panose="020B0503020203020204" pitchFamily="34" charset="0"/>
                          <a:ea typeface="PT Sans" panose="020B0503020203020204" pitchFamily="34" charset="0"/>
                        </a:rPr>
                        <a:t>Yttrium, Gallium, Gadolinium, Cer, Europium, Lanthan, Terbium</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Y, </a:t>
                      </a:r>
                      <a:r>
                        <a:rPr lang="de-DE" sz="1000" dirty="0" err="1">
                          <a:solidFill>
                            <a:srgbClr val="595959"/>
                          </a:solidFill>
                          <a:latin typeface="PT Sans" panose="020B0503020203020204" pitchFamily="34" charset="0"/>
                          <a:ea typeface="PT Sans" panose="020B0503020203020204" pitchFamily="34" charset="0"/>
                        </a:rPr>
                        <a:t>Ga</a:t>
                      </a:r>
                      <a:r>
                        <a:rPr lang="de-DE" sz="1000" dirty="0">
                          <a:solidFill>
                            <a:srgbClr val="595959"/>
                          </a:solidFill>
                          <a:latin typeface="PT Sans" panose="020B0503020203020204" pitchFamily="34" charset="0"/>
                          <a:ea typeface="PT Sans" panose="020B0503020203020204" pitchFamily="34" charset="0"/>
                        </a:rPr>
                        <a:t>, </a:t>
                      </a:r>
                      <a:r>
                        <a:rPr lang="de-DE" sz="1000" dirty="0" err="1">
                          <a:solidFill>
                            <a:srgbClr val="595959"/>
                          </a:solidFill>
                          <a:latin typeface="PT Sans" panose="020B0503020203020204" pitchFamily="34" charset="0"/>
                          <a:ea typeface="PT Sans" panose="020B0503020203020204" pitchFamily="34" charset="0"/>
                        </a:rPr>
                        <a:t>Gd</a:t>
                      </a:r>
                      <a:r>
                        <a:rPr lang="de-DE" sz="1000" dirty="0">
                          <a:solidFill>
                            <a:srgbClr val="595959"/>
                          </a:solidFill>
                          <a:latin typeface="PT Sans" panose="020B0503020203020204" pitchFamily="34" charset="0"/>
                          <a:ea typeface="PT Sans" panose="020B0503020203020204" pitchFamily="34" charset="0"/>
                        </a:rPr>
                        <a:t>, </a:t>
                      </a:r>
                      <a:r>
                        <a:rPr lang="de-DE" sz="1000" dirty="0" err="1">
                          <a:solidFill>
                            <a:srgbClr val="595959"/>
                          </a:solidFill>
                          <a:latin typeface="PT Sans" panose="020B0503020203020204" pitchFamily="34" charset="0"/>
                          <a:ea typeface="PT Sans" panose="020B0503020203020204" pitchFamily="34" charset="0"/>
                        </a:rPr>
                        <a:t>Ce</a:t>
                      </a:r>
                      <a:r>
                        <a:rPr lang="de-DE" sz="1000" dirty="0">
                          <a:solidFill>
                            <a:srgbClr val="595959"/>
                          </a:solidFill>
                          <a:latin typeface="PT Sans" panose="020B0503020203020204" pitchFamily="34" charset="0"/>
                          <a:ea typeface="PT Sans" panose="020B0503020203020204" pitchFamily="34" charset="0"/>
                        </a:rPr>
                        <a:t>, </a:t>
                      </a:r>
                      <a:r>
                        <a:rPr lang="de-DE" sz="1000" dirty="0" err="1">
                          <a:solidFill>
                            <a:srgbClr val="595959"/>
                          </a:solidFill>
                          <a:latin typeface="PT Sans" panose="020B0503020203020204" pitchFamily="34" charset="0"/>
                          <a:ea typeface="PT Sans" panose="020B0503020203020204" pitchFamily="34" charset="0"/>
                        </a:rPr>
                        <a:t>Eu</a:t>
                      </a:r>
                      <a:r>
                        <a:rPr lang="de-DE" sz="1000" dirty="0">
                          <a:solidFill>
                            <a:srgbClr val="595959"/>
                          </a:solidFill>
                          <a:latin typeface="PT Sans" panose="020B0503020203020204" pitchFamily="34" charset="0"/>
                          <a:ea typeface="PT Sans" panose="020B0503020203020204" pitchFamily="34" charset="0"/>
                        </a:rPr>
                        <a:t>, La, Tb</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&lt;0,012</a:t>
                      </a: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40 %</a:t>
                      </a:r>
                    </a:p>
                  </a:txBody>
                  <a:tcPr anchor="ctr">
                    <a:solidFill>
                      <a:srgbClr val="F9CB9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100 %</a:t>
                      </a:r>
                    </a:p>
                  </a:txBody>
                  <a:tcPr anchor="ctr">
                    <a:solidFill>
                      <a:srgbClr val="F9CB9C"/>
                    </a:solidFill>
                  </a:tcPr>
                </a:tc>
                <a:tc>
                  <a:txBody>
                    <a:bodyPr/>
                    <a:lstStyle/>
                    <a:p>
                      <a:pPr algn="ctr"/>
                      <a:r>
                        <a:rPr lang="de-DE" sz="1000" dirty="0">
                          <a:solidFill>
                            <a:srgbClr val="595959"/>
                          </a:solidFill>
                          <a:latin typeface="PT Sans" panose="020B0503020203020204" pitchFamily="34" charset="0"/>
                          <a:ea typeface="PT Sans" panose="020B0503020203020204" pitchFamily="34" charset="0"/>
                        </a:rPr>
                        <a:t>0</a:t>
                      </a:r>
                    </a:p>
                  </a:txBody>
                  <a:tcPr anchor="ctr">
                    <a:solidFill>
                      <a:srgbClr val="F9CB9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508734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sz="3600" dirty="0"/>
          </a:p>
          <a:p>
            <a:pPr marL="0" indent="0" algn="ctr">
              <a:buNone/>
            </a:pPr>
            <a:endParaRPr lang="de-DE" sz="3600" dirty="0"/>
          </a:p>
          <a:p>
            <a:pPr marL="0" indent="0" algn="ctr">
              <a:buNone/>
            </a:pPr>
            <a:r>
              <a:rPr lang="de-DE" sz="4000" dirty="0"/>
              <a:t>Modul 3 - Handlungsoptionen Obsoleszenz</a:t>
            </a:r>
          </a:p>
        </p:txBody>
      </p:sp>
      <p:sp>
        <p:nvSpPr>
          <p:cNvPr id="10" name="Foliennummernplatzhalter 9"/>
          <p:cNvSpPr>
            <a:spLocks noGrp="1"/>
          </p:cNvSpPr>
          <p:nvPr>
            <p:ph type="sldNum" sz="quarter" idx="13"/>
          </p:nvPr>
        </p:nvSpPr>
        <p:spPr/>
        <p:txBody>
          <a:bodyPr/>
          <a:lstStyle/>
          <a:p>
            <a:fld id="{62A59293-44F6-42A9-B2EF-FC07B1E05F02}" type="slidenum">
              <a:rPr lang="de-DE" smtClean="0"/>
              <a:pPr/>
              <a:t>88</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2679959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3a</a:t>
            </a:r>
            <a:br>
              <a:rPr lang="de-DE" dirty="0"/>
            </a:br>
            <a:r>
              <a:rPr lang="de-DE" dirty="0"/>
              <a:t>Handlungsoptionen entwickeln</a:t>
            </a:r>
            <a:br>
              <a:rPr lang="de-DE" dirty="0"/>
            </a:br>
            <a:r>
              <a:rPr lang="de-DE" dirty="0"/>
              <a:t>Methodik – World Café </a:t>
            </a:r>
          </a:p>
        </p:txBody>
      </p:sp>
      <p:sp>
        <p:nvSpPr>
          <p:cNvPr id="19" name="Inhaltsplatzhalter 5"/>
          <p:cNvSpPr>
            <a:spLocks noGrp="1"/>
          </p:cNvSpPr>
          <p:nvPr>
            <p:ph idx="1"/>
          </p:nvPr>
        </p:nvSpPr>
        <p:spPr/>
        <p:txBody>
          <a:bodyPr/>
          <a:lstStyle/>
          <a:p>
            <a:r>
              <a:rPr lang="de-DE" sz="1800" dirty="0">
                <a:cs typeface="+mn-cs"/>
              </a:rPr>
              <a:t>Teilen Sie sich in 4 Gruppen auf</a:t>
            </a:r>
          </a:p>
          <a:p>
            <a:r>
              <a:rPr lang="de-DE" dirty="0">
                <a:cs typeface="+mn-cs"/>
              </a:rPr>
              <a:t>Beschriften Sie ihr Flip-Chart-Blatt</a:t>
            </a:r>
            <a:endParaRPr lang="de-DE" sz="1800" dirty="0">
              <a:cs typeface="+mn-cs"/>
            </a:endParaRPr>
          </a:p>
          <a:p>
            <a:r>
              <a:rPr lang="de-DE" dirty="0">
                <a:cs typeface="+mn-cs"/>
              </a:rPr>
              <a:t>Wählen Sie einen Sprecher/eine Sprecherin</a:t>
            </a:r>
          </a:p>
          <a:p>
            <a:r>
              <a:rPr lang="de-DE" dirty="0"/>
              <a:t>Schauen Sie sich das Definitionen an </a:t>
            </a:r>
            <a:br>
              <a:rPr lang="de-DE" dirty="0"/>
            </a:br>
            <a:r>
              <a:rPr lang="de-DE" dirty="0"/>
              <a:t>und diskutieren sie die Frage </a:t>
            </a:r>
            <a:br>
              <a:rPr lang="de-DE" dirty="0"/>
            </a:br>
            <a:r>
              <a:rPr lang="de-DE" dirty="0"/>
              <a:t>(nächste Folie)</a:t>
            </a:r>
          </a:p>
          <a:p>
            <a:r>
              <a:rPr lang="de-DE" dirty="0"/>
              <a:t>Notieren sie Ihre Ergebnisse auf</a:t>
            </a:r>
            <a:br>
              <a:rPr lang="de-DE" dirty="0"/>
            </a:br>
            <a:r>
              <a:rPr lang="de-DE" dirty="0" err="1"/>
              <a:t>auf</a:t>
            </a:r>
            <a:r>
              <a:rPr lang="de-DE" dirty="0"/>
              <a:t> Papier</a:t>
            </a:r>
          </a:p>
          <a:p>
            <a:endParaRPr lang="de-DE" sz="1800" dirty="0">
              <a:cs typeface="+mn-cs"/>
            </a:endParaRPr>
          </a:p>
          <a:p>
            <a:pPr marL="0" indent="0">
              <a:buNone/>
            </a:pPr>
            <a:endParaRPr lang="de-DE" sz="1800" dirty="0"/>
          </a:p>
        </p:txBody>
      </p:sp>
      <p:sp>
        <p:nvSpPr>
          <p:cNvPr id="2" name="Textplatzhalter 1"/>
          <p:cNvSpPr>
            <a:spLocks noGrp="1"/>
          </p:cNvSpPr>
          <p:nvPr>
            <p:ph type="body" sz="quarter" idx="12"/>
          </p:nvPr>
        </p:nvSpPr>
        <p:spPr/>
        <p:txBody>
          <a:bodyPr/>
          <a:lstStyle/>
          <a:p>
            <a:endParaRPr lang="de-DE"/>
          </a:p>
        </p:txBody>
      </p:sp>
      <p:sp>
        <p:nvSpPr>
          <p:cNvPr id="10" name="Ellipse 9"/>
          <p:cNvSpPr/>
          <p:nvPr/>
        </p:nvSpPr>
        <p:spPr>
          <a:xfrm>
            <a:off x="4094678" y="4679363"/>
            <a:ext cx="2469937" cy="1562675"/>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Ökonomische Obsoleszenz (Tisch 3)</a:t>
            </a:r>
          </a:p>
        </p:txBody>
      </p:sp>
      <p:sp>
        <p:nvSpPr>
          <p:cNvPr id="12" name="Ellipse 11"/>
          <p:cNvSpPr/>
          <p:nvPr/>
        </p:nvSpPr>
        <p:spPr>
          <a:xfrm>
            <a:off x="4090004" y="2815905"/>
            <a:ext cx="2479285" cy="1530891"/>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Werkstoffliche Obsoleszenz (Tisch 1)</a:t>
            </a:r>
          </a:p>
        </p:txBody>
      </p:sp>
      <p:sp>
        <p:nvSpPr>
          <p:cNvPr id="13" name="Ellipse 12"/>
          <p:cNvSpPr/>
          <p:nvPr/>
        </p:nvSpPr>
        <p:spPr>
          <a:xfrm>
            <a:off x="2039170" y="3774451"/>
            <a:ext cx="2277670" cy="1537790"/>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Funktionelle Obsoleszenz (Tisch 2)</a:t>
            </a:r>
          </a:p>
        </p:txBody>
      </p:sp>
      <p:sp>
        <p:nvSpPr>
          <p:cNvPr id="14" name="Ellipse 13"/>
          <p:cNvSpPr/>
          <p:nvPr/>
        </p:nvSpPr>
        <p:spPr>
          <a:xfrm>
            <a:off x="6367674" y="3733260"/>
            <a:ext cx="2717799" cy="1620173"/>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Psychologische Obsoleszenz (Tisch 4)</a:t>
            </a:r>
          </a:p>
        </p:txBody>
      </p:sp>
      <p:sp>
        <p:nvSpPr>
          <p:cNvPr id="16" name="Foliennummernplatzhalter 15"/>
          <p:cNvSpPr>
            <a:spLocks noGrp="1"/>
          </p:cNvSpPr>
          <p:nvPr>
            <p:ph type="sldNum" sz="quarter" idx="15"/>
          </p:nvPr>
        </p:nvSpPr>
        <p:spPr>
          <a:xfrm>
            <a:off x="8203474" y="6393862"/>
            <a:ext cx="547010" cy="365125"/>
          </a:xfrm>
        </p:spPr>
        <p:txBody>
          <a:bodyPr/>
          <a:lstStyle/>
          <a:p>
            <a:fld id="{62A59293-44F6-42A9-B2EF-FC07B1E05F02}" type="slidenum">
              <a:rPr lang="de-DE" smtClean="0"/>
              <a:pPr/>
              <a:t>89</a:t>
            </a:fld>
            <a:endParaRPr lang="de-DE" dirty="0"/>
          </a:p>
        </p:txBody>
      </p:sp>
      <p:sp>
        <p:nvSpPr>
          <p:cNvPr id="3" name="Fußzeilenplatzhalter 2"/>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59341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3648" y="1874045"/>
            <a:ext cx="4406902" cy="3040855"/>
          </a:xfrm>
        </p:spPr>
        <p:txBody>
          <a:bodyPr/>
          <a:lstStyle/>
          <a:p>
            <a:r>
              <a:rPr lang="de-DE" dirty="0"/>
              <a:t>Das Phänomen Obsoleszenz</a:t>
            </a:r>
            <a:br>
              <a:rPr lang="de-DE" dirty="0"/>
            </a:br>
            <a:br>
              <a:rPr lang="de-DE" dirty="0"/>
            </a:br>
            <a:r>
              <a:rPr lang="de-DE" sz="1600" dirty="0"/>
              <a:t>Foliensatz II</a:t>
            </a:r>
            <a:br>
              <a:rPr lang="de-DE" sz="1600" dirty="0"/>
            </a:br>
            <a:r>
              <a:rPr lang="de-DE" sz="1600" dirty="0"/>
              <a:t>Sachanalyse </a:t>
            </a:r>
            <a:br>
              <a:rPr lang="de-DE" sz="1600" dirty="0"/>
            </a:br>
            <a:r>
              <a:rPr lang="de-DE" sz="1600" dirty="0"/>
              <a:t>(Weiterbildung für Lehrende)</a:t>
            </a:r>
            <a:br>
              <a:rPr lang="de-DE" sz="1600" dirty="0"/>
            </a:br>
            <a:br>
              <a:rPr lang="de-DE" sz="1600" dirty="0"/>
            </a:br>
            <a:br>
              <a:rPr lang="de-DE" sz="1600" dirty="0"/>
            </a:br>
            <a:br>
              <a:rPr lang="de-DE" sz="1600" dirty="0"/>
            </a:br>
            <a:br>
              <a:rPr lang="de-DE" sz="1600" dirty="0"/>
            </a:br>
            <a:endParaRPr lang="de-DE" sz="1600" dirty="0"/>
          </a:p>
        </p:txBody>
      </p:sp>
      <p:pic>
        <p:nvPicPr>
          <p:cNvPr id="4" name="Grafik 3"/>
          <p:cNvPicPr>
            <a:picLocks noChangeAspect="1"/>
          </p:cNvPicPr>
          <p:nvPr/>
        </p:nvPicPr>
        <p:blipFill>
          <a:blip r:embed="rId3"/>
          <a:stretch>
            <a:fillRect/>
          </a:stretch>
        </p:blipFill>
        <p:spPr>
          <a:xfrm>
            <a:off x="167780" y="2430798"/>
            <a:ext cx="2084533" cy="1123950"/>
          </a:xfrm>
          <a:prstGeom prst="rect">
            <a:avLst/>
          </a:prstGeom>
        </p:spPr>
      </p:pic>
      <p:sp>
        <p:nvSpPr>
          <p:cNvPr id="7" name="Untertitel 2"/>
          <p:cNvSpPr>
            <a:spLocks noGrp="1"/>
          </p:cNvSpPr>
          <p:nvPr>
            <p:ph type="subTitle" idx="1"/>
          </p:nvPr>
        </p:nvSpPr>
        <p:spPr>
          <a:xfrm>
            <a:off x="6940550" y="1913732"/>
            <a:ext cx="1975984" cy="2646362"/>
          </a:xfrm>
        </p:spPr>
        <p:txBody>
          <a:bodyPr/>
          <a:lstStyle/>
          <a:p>
            <a:r>
              <a:rPr lang="de-DE" dirty="0"/>
              <a:t>IZT – Institut für Zukunftsstudien und Technologiebewertung gGmbH</a:t>
            </a:r>
          </a:p>
          <a:p>
            <a:endParaRPr lang="de-DE" dirty="0"/>
          </a:p>
          <a:p>
            <a:r>
              <a:rPr lang="de-DE" dirty="0"/>
              <a:t>Autor/-innen: </a:t>
            </a:r>
          </a:p>
          <a:p>
            <a:r>
              <a:rPr lang="de-DE" dirty="0"/>
              <a:t>Dr. Antje Wilke</a:t>
            </a:r>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a:p>
            <a:endParaRPr lang="de-DE" dirty="0"/>
          </a:p>
        </p:txBody>
      </p:sp>
      <p:pic>
        <p:nvPicPr>
          <p:cNvPr id="5" name="Grafik 4"/>
          <p:cNvPicPr>
            <a:picLocks noChangeAspect="1"/>
          </p:cNvPicPr>
          <p:nvPr/>
        </p:nvPicPr>
        <p:blipFill rotWithShape="1">
          <a:blip r:embed="rId5">
            <a:extLst>
              <a:ext uri="{28A0092B-C50C-407E-A947-70E740481C1C}">
                <a14:useLocalDpi xmlns:a14="http://schemas.microsoft.com/office/drawing/2010/main" val="0"/>
              </a:ext>
            </a:extLst>
          </a:blip>
          <a:srcRect t="8569" b="10387"/>
          <a:stretch/>
        </p:blipFill>
        <p:spPr>
          <a:xfrm>
            <a:off x="2576806" y="3453423"/>
            <a:ext cx="1957093" cy="1586096"/>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032" y="3530417"/>
            <a:ext cx="1430183" cy="1430183"/>
          </a:xfrm>
          <a:prstGeom prst="rect">
            <a:avLst/>
          </a:prstGeom>
        </p:spPr>
      </p:pic>
      <p:pic>
        <p:nvPicPr>
          <p:cNvPr id="8" name="Grafik 7" descr="https://d30y9cdsu7xlg0.cloudfront.net/png/733434-200.png"/>
          <p:cNvPicPr/>
          <p:nvPr/>
        </p:nvPicPr>
        <p:blipFill>
          <a:blip r:embed="rId7">
            <a:extLst>
              <a:ext uri="{28A0092B-C50C-407E-A947-70E740481C1C}">
                <a14:useLocalDpi xmlns:a14="http://schemas.microsoft.com/office/drawing/2010/main" val="0"/>
              </a:ext>
            </a:extLst>
          </a:blip>
          <a:srcRect/>
          <a:stretch>
            <a:fillRect/>
          </a:stretch>
        </p:blipFill>
        <p:spPr bwMode="auto">
          <a:xfrm>
            <a:off x="4309965" y="3674008"/>
            <a:ext cx="1143000" cy="1143000"/>
          </a:xfrm>
          <a:prstGeom prst="rect">
            <a:avLst/>
          </a:prstGeom>
          <a:noFill/>
          <a:ln>
            <a:noFill/>
          </a:ln>
        </p:spPr>
      </p:pic>
    </p:spTree>
    <p:extLst>
      <p:ext uri="{BB962C8B-B14F-4D97-AF65-F5344CB8AC3E}">
        <p14:creationId xmlns:p14="http://schemas.microsoft.com/office/powerpoint/2010/main" val="3286022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7007123" y="2497055"/>
            <a:ext cx="2016000" cy="1144724"/>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Funktionelle Obsoleszenz (Tisch 2)</a:t>
            </a:r>
          </a:p>
        </p:txBody>
      </p:sp>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Einteilung &amp; Definitionen</a:t>
            </a:r>
          </a:p>
        </p:txBody>
      </p:sp>
      <p:sp>
        <p:nvSpPr>
          <p:cNvPr id="14" name="Inhaltsplatzhalter 13"/>
          <p:cNvSpPr>
            <a:spLocks noGrp="1"/>
          </p:cNvSpPr>
          <p:nvPr>
            <p:ph idx="1"/>
          </p:nvPr>
        </p:nvSpPr>
        <p:spPr>
          <a:xfrm>
            <a:off x="390105" y="1512886"/>
            <a:ext cx="6550445" cy="4680000"/>
          </a:xfrm>
        </p:spPr>
        <p:txBody>
          <a:bodyPr/>
          <a:lstStyle/>
          <a:p>
            <a:pPr marL="285750" indent="-285750">
              <a:spcAft>
                <a:spcPts val="0"/>
              </a:spcAft>
            </a:pPr>
            <a:r>
              <a:rPr lang="de-DE" dirty="0"/>
              <a:t>Werkstofflichen Obsoleszenz: mangelnder Leistungsfähigkeit von Materialien oder Komponenten. </a:t>
            </a:r>
          </a:p>
          <a:p>
            <a:pPr marL="742950" lvl="1" indent="-285750">
              <a:spcAft>
                <a:spcPts val="0"/>
              </a:spcAft>
              <a:buFont typeface="Wingdings" panose="05000000000000000000" pitchFamily="2" charset="2"/>
              <a:buChar char="§"/>
            </a:pPr>
            <a:r>
              <a:rPr lang="de-DE" dirty="0"/>
              <a:t>Beispiel: Plastikzahnräder im Handmixer</a:t>
            </a:r>
            <a:endParaRPr lang="de-DE" spc="-5" dirty="0">
              <a:latin typeface="PT Sans" panose="020B0503020203020204"/>
              <a:ea typeface="Droid Sans Fallback"/>
              <a:cs typeface="Times New Roman" panose="02020603050405020304" pitchFamily="18" charset="0"/>
            </a:endParaRPr>
          </a:p>
          <a:p>
            <a:pPr marL="285750" indent="-285750">
              <a:spcAft>
                <a:spcPts val="0"/>
              </a:spcAft>
            </a:pPr>
            <a:r>
              <a:rPr lang="de-DE" dirty="0"/>
              <a:t>Funktionelle Obsoleszenz: technische und funktionale Anforderungen an ein Produkt sind </a:t>
            </a:r>
            <a:br>
              <a:rPr lang="de-DE" dirty="0"/>
            </a:br>
            <a:r>
              <a:rPr lang="de-DE" dirty="0"/>
              <a:t>nicht mehr kompatibel</a:t>
            </a:r>
          </a:p>
          <a:p>
            <a:pPr marL="742950" lvl="1" indent="-285750">
              <a:spcAft>
                <a:spcPts val="0"/>
              </a:spcAft>
              <a:buFont typeface="Wingdings" panose="05000000000000000000" pitchFamily="2" charset="2"/>
              <a:buChar char="§"/>
            </a:pPr>
            <a:r>
              <a:rPr lang="de-DE" dirty="0"/>
              <a:t>Beispiel: veraltete Software, spezielle Kabelbuchsen</a:t>
            </a:r>
          </a:p>
          <a:p>
            <a:pPr marL="285750" indent="-285750">
              <a:spcAft>
                <a:spcPts val="0"/>
              </a:spcAft>
            </a:pPr>
            <a:r>
              <a:rPr lang="de-DE" dirty="0"/>
              <a:t>Ökonomische Obsoleszenz: hohe Reparatur- oder Instandsetzungskosten, reparaturunfreundlichem Design</a:t>
            </a:r>
          </a:p>
          <a:p>
            <a:pPr marL="742950" lvl="1" indent="-285750">
              <a:spcAft>
                <a:spcPts val="0"/>
              </a:spcAft>
              <a:buFont typeface="Wingdings" panose="05000000000000000000" pitchFamily="2" charset="2"/>
              <a:buChar char="§"/>
            </a:pPr>
            <a:r>
              <a:rPr lang="de-DE" dirty="0"/>
              <a:t>Beispiel: Verklebungen von Gehäuse bei Laptop</a:t>
            </a:r>
          </a:p>
          <a:p>
            <a:pPr marL="285750" indent="-285750">
              <a:spcAft>
                <a:spcPts val="0"/>
              </a:spcAft>
            </a:pPr>
            <a:r>
              <a:rPr lang="de-DE" dirty="0"/>
              <a:t>Psychologischen Obsoleszenz: Alterung aufgrund neuer Innovationen, Trends oder Konsummustern</a:t>
            </a:r>
          </a:p>
          <a:p>
            <a:pPr marL="742950" lvl="1" indent="-285750">
              <a:spcAft>
                <a:spcPts val="0"/>
              </a:spcAft>
              <a:buFont typeface="Wingdings" panose="05000000000000000000" pitchFamily="2" charset="2"/>
              <a:buChar char="§"/>
            </a:pPr>
            <a:r>
              <a:rPr lang="de-DE" dirty="0"/>
              <a:t>Beispiel: Wunsch nach dem neuesten </a:t>
            </a:r>
            <a:r>
              <a:rPr lang="de-DE" dirty="0" err="1"/>
              <a:t>Smartphonemodell</a:t>
            </a:r>
            <a:endParaRPr lang="de-DE" dirty="0"/>
          </a:p>
          <a:p>
            <a:pPr marL="742950" lvl="1" indent="-285750">
              <a:spcAft>
                <a:spcPts val="0"/>
              </a:spcAft>
              <a:buFont typeface="Wingdings" panose="05000000000000000000" pitchFamily="2" charset="2"/>
              <a:buChar char="§"/>
            </a:pPr>
            <a:endParaRPr lang="de-DE" dirty="0"/>
          </a:p>
          <a:p>
            <a:pPr marL="285750" indent="-285750">
              <a:spcAft>
                <a:spcPts val="0"/>
              </a:spcAft>
            </a:pPr>
            <a:endParaRPr lang="de-DE" spc="-5" dirty="0">
              <a:latin typeface="PT Sans" panose="020B0503020203020204"/>
              <a:ea typeface="Droid Sans Fallback"/>
              <a:cs typeface="Times New Roman" panose="02020603050405020304" pitchFamily="18" charset="0"/>
            </a:endParaRPr>
          </a:p>
          <a:p>
            <a:pPr>
              <a:spcAft>
                <a:spcPts val="0"/>
              </a:spcAft>
            </a:pPr>
            <a:endParaRPr lang="de-DE" dirty="0"/>
          </a:p>
        </p:txBody>
      </p:sp>
      <p:sp>
        <p:nvSpPr>
          <p:cNvPr id="15" name="Textplatzhalter 14"/>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90</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7" name="Ellipse 6"/>
          <p:cNvSpPr/>
          <p:nvPr/>
        </p:nvSpPr>
        <p:spPr>
          <a:xfrm>
            <a:off x="7007124" y="3789538"/>
            <a:ext cx="2016000" cy="1163248"/>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Ökonomische Obsoleszenz (Tisch 3)</a:t>
            </a:r>
          </a:p>
        </p:txBody>
      </p:sp>
      <p:sp>
        <p:nvSpPr>
          <p:cNvPr id="8" name="Ellipse 7"/>
          <p:cNvSpPr/>
          <p:nvPr/>
        </p:nvSpPr>
        <p:spPr>
          <a:xfrm>
            <a:off x="7007123" y="1311910"/>
            <a:ext cx="2016000" cy="1139588"/>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Werkstoffliche Obsoleszenz (Tisch 1)</a:t>
            </a:r>
          </a:p>
        </p:txBody>
      </p:sp>
      <p:sp>
        <p:nvSpPr>
          <p:cNvPr id="10" name="Ellipse 9"/>
          <p:cNvSpPr/>
          <p:nvPr/>
        </p:nvSpPr>
        <p:spPr>
          <a:xfrm>
            <a:off x="7007124" y="5111901"/>
            <a:ext cx="2016000" cy="1206049"/>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Psychologische Obsoleszenz (Tisch 4)</a:t>
            </a:r>
          </a:p>
        </p:txBody>
      </p:sp>
      <p:sp>
        <p:nvSpPr>
          <p:cNvPr id="11" name="Abgerundetes Rechteck 10"/>
          <p:cNvSpPr/>
          <p:nvPr/>
        </p:nvSpPr>
        <p:spPr>
          <a:xfrm>
            <a:off x="359485" y="5473700"/>
            <a:ext cx="6556198" cy="84424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rgbClr val="595959"/>
                </a:solidFill>
                <a:latin typeface="PT Sans" panose="020B0503020203020204" pitchFamily="34" charset="0"/>
                <a:ea typeface="PT Sans" panose="020B0503020203020204" pitchFamily="34" charset="0"/>
              </a:rPr>
              <a:t>Aufgabe 1: Was kann man aus ihrer Sicht gegen werkstoffliche, psychologische, funktionelle und ökonomische Obsoleszenz tun?</a:t>
            </a:r>
          </a:p>
        </p:txBody>
      </p:sp>
    </p:spTree>
    <p:extLst>
      <p:ext uri="{BB962C8B-B14F-4D97-AF65-F5344CB8AC3E}">
        <p14:creationId xmlns:p14="http://schemas.microsoft.com/office/powerpoint/2010/main" val="13337236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7007123" y="2497055"/>
            <a:ext cx="2016000" cy="1144724"/>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Funktionelle Obsoleszenz (Tisch 2)</a:t>
            </a:r>
          </a:p>
        </p:txBody>
      </p:sp>
      <p:sp>
        <p:nvSpPr>
          <p:cNvPr id="6" name="Titel 5"/>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Sachanalyse: Obsoleszenz</a:t>
            </a:r>
            <a:br>
              <a:rPr lang="de-DE" dirty="0"/>
            </a:br>
            <a:r>
              <a:rPr lang="de-DE" dirty="0"/>
              <a:t>Einteilung &amp; Definitionen</a:t>
            </a:r>
          </a:p>
        </p:txBody>
      </p:sp>
      <p:sp>
        <p:nvSpPr>
          <p:cNvPr id="14" name="Inhaltsplatzhalter 13"/>
          <p:cNvSpPr>
            <a:spLocks noGrp="1"/>
          </p:cNvSpPr>
          <p:nvPr>
            <p:ph idx="1"/>
          </p:nvPr>
        </p:nvSpPr>
        <p:spPr>
          <a:xfrm>
            <a:off x="390105" y="1512886"/>
            <a:ext cx="6550445" cy="4680000"/>
          </a:xfrm>
        </p:spPr>
        <p:txBody>
          <a:bodyPr/>
          <a:lstStyle/>
          <a:p>
            <a:pPr marL="285750" indent="-285750">
              <a:spcAft>
                <a:spcPts val="0"/>
              </a:spcAft>
            </a:pPr>
            <a:r>
              <a:rPr lang="de-DE" dirty="0"/>
              <a:t>Werkstofflichen Obsoleszenz: mangelnder Leistungsfähigkeit von Materialien oder Komponenten. </a:t>
            </a:r>
          </a:p>
          <a:p>
            <a:pPr marL="742950" lvl="1" indent="-285750">
              <a:spcAft>
                <a:spcPts val="0"/>
              </a:spcAft>
              <a:buFont typeface="Wingdings" panose="05000000000000000000" pitchFamily="2" charset="2"/>
              <a:buChar char="§"/>
            </a:pPr>
            <a:r>
              <a:rPr lang="de-DE" dirty="0"/>
              <a:t>Beispiel: Plastikzahnräder im Handmixer</a:t>
            </a:r>
            <a:endParaRPr lang="de-DE" spc="-5" dirty="0">
              <a:latin typeface="PT Sans" panose="020B0503020203020204"/>
              <a:ea typeface="Droid Sans Fallback"/>
              <a:cs typeface="Times New Roman" panose="02020603050405020304" pitchFamily="18" charset="0"/>
            </a:endParaRPr>
          </a:p>
          <a:p>
            <a:pPr marL="285750" indent="-285750">
              <a:spcAft>
                <a:spcPts val="0"/>
              </a:spcAft>
            </a:pPr>
            <a:r>
              <a:rPr lang="de-DE" dirty="0"/>
              <a:t>Funktionelle Obsoleszenz: technische und funktionale Anforderungen an ein Produkt sind </a:t>
            </a:r>
            <a:br>
              <a:rPr lang="de-DE" dirty="0"/>
            </a:br>
            <a:r>
              <a:rPr lang="de-DE" dirty="0"/>
              <a:t>nicht mehr kompatibel</a:t>
            </a:r>
          </a:p>
          <a:p>
            <a:pPr marL="742950" lvl="1" indent="-285750">
              <a:spcAft>
                <a:spcPts val="0"/>
              </a:spcAft>
              <a:buFont typeface="Wingdings" panose="05000000000000000000" pitchFamily="2" charset="2"/>
              <a:buChar char="§"/>
            </a:pPr>
            <a:r>
              <a:rPr lang="de-DE" dirty="0"/>
              <a:t>Beispiel: veraltete Software, spezielle Kabelbuchsen</a:t>
            </a:r>
          </a:p>
          <a:p>
            <a:pPr marL="285750" indent="-285750">
              <a:spcAft>
                <a:spcPts val="0"/>
              </a:spcAft>
            </a:pPr>
            <a:r>
              <a:rPr lang="de-DE" dirty="0"/>
              <a:t>Ökonomische Obsoleszenz: hohe Reparatur- oder Instandsetzungskosten, reparaturunfreundlichem Design</a:t>
            </a:r>
          </a:p>
          <a:p>
            <a:pPr marL="742950" lvl="1" indent="-285750">
              <a:spcAft>
                <a:spcPts val="0"/>
              </a:spcAft>
              <a:buFont typeface="Wingdings" panose="05000000000000000000" pitchFamily="2" charset="2"/>
              <a:buChar char="§"/>
            </a:pPr>
            <a:r>
              <a:rPr lang="de-DE" dirty="0"/>
              <a:t>Beispiel: Verklebungen von Gehäuse bei Laptop</a:t>
            </a:r>
          </a:p>
          <a:p>
            <a:pPr marL="285750" indent="-285750">
              <a:spcAft>
                <a:spcPts val="0"/>
              </a:spcAft>
            </a:pPr>
            <a:r>
              <a:rPr lang="de-DE" dirty="0"/>
              <a:t>Psychologischen Obsoleszenz: Alterung aufgrund neuer Innovationen, Trends oder Konsummustern</a:t>
            </a:r>
          </a:p>
          <a:p>
            <a:pPr marL="742950" lvl="1" indent="-285750">
              <a:spcAft>
                <a:spcPts val="0"/>
              </a:spcAft>
              <a:buFont typeface="Wingdings" panose="05000000000000000000" pitchFamily="2" charset="2"/>
              <a:buChar char="§"/>
            </a:pPr>
            <a:r>
              <a:rPr lang="de-DE" dirty="0"/>
              <a:t>Beispiel: Wunsch nach dem neuesten </a:t>
            </a:r>
            <a:r>
              <a:rPr lang="de-DE" dirty="0" err="1"/>
              <a:t>Smartphonemodell</a:t>
            </a:r>
            <a:endParaRPr lang="de-DE" dirty="0"/>
          </a:p>
          <a:p>
            <a:pPr marL="742950" lvl="1" indent="-285750">
              <a:spcAft>
                <a:spcPts val="0"/>
              </a:spcAft>
              <a:buFont typeface="Wingdings" panose="05000000000000000000" pitchFamily="2" charset="2"/>
              <a:buChar char="§"/>
            </a:pPr>
            <a:endParaRPr lang="de-DE" dirty="0"/>
          </a:p>
          <a:p>
            <a:pPr marL="285750" indent="-285750">
              <a:spcAft>
                <a:spcPts val="0"/>
              </a:spcAft>
            </a:pPr>
            <a:endParaRPr lang="de-DE" spc="-5" dirty="0">
              <a:latin typeface="PT Sans" panose="020B0503020203020204"/>
              <a:ea typeface="Droid Sans Fallback"/>
              <a:cs typeface="Times New Roman" panose="02020603050405020304" pitchFamily="18" charset="0"/>
            </a:endParaRPr>
          </a:p>
          <a:p>
            <a:pPr>
              <a:spcAft>
                <a:spcPts val="0"/>
              </a:spcAft>
            </a:pPr>
            <a:endParaRPr lang="de-DE" dirty="0"/>
          </a:p>
        </p:txBody>
      </p:sp>
      <p:sp>
        <p:nvSpPr>
          <p:cNvPr id="15" name="Textplatzhalter 14"/>
          <p:cNvSpPr>
            <a:spLocks noGrp="1"/>
          </p:cNvSpPr>
          <p:nvPr>
            <p:ph type="body" sz="quarter" idx="12"/>
          </p:nvPr>
        </p:nvSpPr>
        <p:spPr/>
        <p:txBody>
          <a:bodyPr/>
          <a:lstStyle/>
          <a:p>
            <a:endParaRPr lang="de-DE"/>
          </a:p>
        </p:txBody>
      </p:sp>
      <p:sp>
        <p:nvSpPr>
          <p:cNvPr id="13" name="Foliennummernplatzhalter 12"/>
          <p:cNvSpPr>
            <a:spLocks noGrp="1"/>
          </p:cNvSpPr>
          <p:nvPr>
            <p:ph type="sldNum" sz="quarter" idx="15"/>
          </p:nvPr>
        </p:nvSpPr>
        <p:spPr>
          <a:xfrm>
            <a:off x="8203474" y="6393862"/>
            <a:ext cx="547010" cy="365125"/>
          </a:xfrm>
        </p:spPr>
        <p:txBody>
          <a:bodyPr/>
          <a:lstStyle/>
          <a:p>
            <a:fld id="{62A59293-44F6-42A9-B2EF-FC07B1E05F02}" type="slidenum">
              <a:rPr lang="de-DE" smtClean="0"/>
              <a:pPr/>
              <a:t>91</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7" name="Ellipse 6"/>
          <p:cNvSpPr/>
          <p:nvPr/>
        </p:nvSpPr>
        <p:spPr>
          <a:xfrm>
            <a:off x="7007124" y="3789538"/>
            <a:ext cx="2016000" cy="1163248"/>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Ökonomische Obsoleszenz (Tisch 3)</a:t>
            </a:r>
          </a:p>
        </p:txBody>
      </p:sp>
      <p:sp>
        <p:nvSpPr>
          <p:cNvPr id="8" name="Ellipse 7"/>
          <p:cNvSpPr/>
          <p:nvPr/>
        </p:nvSpPr>
        <p:spPr>
          <a:xfrm>
            <a:off x="7007123" y="1311910"/>
            <a:ext cx="2016000" cy="1139588"/>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Werkstoffliche Obsoleszenz (Tisch 1)</a:t>
            </a:r>
          </a:p>
        </p:txBody>
      </p:sp>
      <p:sp>
        <p:nvSpPr>
          <p:cNvPr id="10" name="Ellipse 9"/>
          <p:cNvSpPr/>
          <p:nvPr/>
        </p:nvSpPr>
        <p:spPr>
          <a:xfrm>
            <a:off x="7007124" y="5111901"/>
            <a:ext cx="2016000" cy="1206049"/>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solidFill>
                  <a:srgbClr val="595959"/>
                </a:solidFill>
                <a:latin typeface="PT Sans" panose="020B0503020203020204" pitchFamily="34" charset="0"/>
                <a:ea typeface="PT Sans" panose="020B0503020203020204" pitchFamily="34" charset="0"/>
              </a:rPr>
              <a:t>Psychologische Obsoleszenz (Tisch 4)</a:t>
            </a:r>
          </a:p>
        </p:txBody>
      </p:sp>
      <p:sp>
        <p:nvSpPr>
          <p:cNvPr id="11" name="Abgerundetes Rechteck 10"/>
          <p:cNvSpPr/>
          <p:nvPr/>
        </p:nvSpPr>
        <p:spPr>
          <a:xfrm>
            <a:off x="726851" y="2030979"/>
            <a:ext cx="6035899" cy="2796042"/>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rgbClr val="595959"/>
                </a:solidFill>
                <a:latin typeface="PT Sans" panose="020B0503020203020204" pitchFamily="34" charset="0"/>
                <a:ea typeface="PT Sans" panose="020B0503020203020204" pitchFamily="34" charset="0"/>
              </a:rPr>
              <a:t>Aufgabe 2: </a:t>
            </a:r>
          </a:p>
          <a:p>
            <a:pPr marL="342900" indent="-342900">
              <a:buFont typeface="+mj-lt"/>
              <a:buAutoNum type="arabicPeriod"/>
            </a:pPr>
            <a:r>
              <a:rPr lang="de-DE" b="1" dirty="0">
                <a:solidFill>
                  <a:srgbClr val="595959"/>
                </a:solidFill>
                <a:latin typeface="PT Sans" panose="020B0503020203020204" pitchFamily="34" charset="0"/>
                <a:ea typeface="PT Sans" panose="020B0503020203020204" pitchFamily="34" charset="0"/>
              </a:rPr>
              <a:t>Lesen  Sie das Arbeitsblatt 6 – Strategien gegen Obsoleszenz.</a:t>
            </a:r>
          </a:p>
          <a:p>
            <a:pPr marL="342900" indent="-342900">
              <a:buFont typeface="+mj-lt"/>
              <a:buAutoNum type="arabicPeriod"/>
            </a:pPr>
            <a:r>
              <a:rPr lang="de-DE" b="1" dirty="0">
                <a:solidFill>
                  <a:srgbClr val="595959"/>
                </a:solidFill>
                <a:latin typeface="PT Sans" panose="020B0503020203020204" pitchFamily="34" charset="0"/>
                <a:ea typeface="PT Sans" panose="020B0503020203020204" pitchFamily="34" charset="0"/>
              </a:rPr>
              <a:t>Vergleichen Sie die hier aufgeführte Strategien gegen Obsoleszenz mit Ihren eigenen Lösungsvorschlägen. </a:t>
            </a:r>
          </a:p>
          <a:p>
            <a:pPr marL="342900" indent="-342900">
              <a:buFont typeface="+mj-lt"/>
              <a:buAutoNum type="arabicPeriod"/>
            </a:pPr>
            <a:r>
              <a:rPr lang="de-DE" b="1" dirty="0">
                <a:solidFill>
                  <a:srgbClr val="595959"/>
                </a:solidFill>
                <a:latin typeface="PT Sans" panose="020B0503020203020204" pitchFamily="34" charset="0"/>
                <a:ea typeface="PT Sans" panose="020B0503020203020204" pitchFamily="34" charset="0"/>
              </a:rPr>
              <a:t>Wo finden sich Ihre Vorschläge wieder? </a:t>
            </a:r>
          </a:p>
        </p:txBody>
      </p:sp>
    </p:spTree>
    <p:extLst>
      <p:ext uri="{BB962C8B-B14F-4D97-AF65-F5344CB8AC3E}">
        <p14:creationId xmlns:p14="http://schemas.microsoft.com/office/powerpoint/2010/main" val="3274332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3b</a:t>
            </a:r>
            <a:br>
              <a:rPr lang="de-DE" dirty="0"/>
            </a:br>
            <a:r>
              <a:rPr lang="de-DE" dirty="0"/>
              <a:t>Handlungsoptionen UBA (I)</a:t>
            </a:r>
            <a:br>
              <a:rPr lang="de-DE" dirty="0"/>
            </a:br>
            <a:r>
              <a:rPr lang="de-DE" dirty="0"/>
              <a:t>Lösungsvorschläge beurteilen</a:t>
            </a:r>
          </a:p>
        </p:txBody>
      </p:sp>
      <p:sp>
        <p:nvSpPr>
          <p:cNvPr id="23" name="Textplatzhalter 3"/>
          <p:cNvSpPr>
            <a:spLocks noGrp="1"/>
          </p:cNvSpPr>
          <p:nvPr>
            <p:ph type="body" sz="quarter" idx="12"/>
          </p:nvPr>
        </p:nvSpPr>
        <p:spPr/>
        <p:txBody>
          <a:bodyPr/>
          <a:lstStyle/>
          <a:p>
            <a:r>
              <a:rPr lang="de-DE" dirty="0"/>
              <a:t>Quelle: Eigene Darstellung nach UBA 2016a:283</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22" name="Foliennummernplatzhalter 21"/>
          <p:cNvSpPr>
            <a:spLocks noGrp="1"/>
          </p:cNvSpPr>
          <p:nvPr>
            <p:ph type="sldNum" sz="quarter" idx="15"/>
          </p:nvPr>
        </p:nvSpPr>
        <p:spPr/>
        <p:txBody>
          <a:bodyPr/>
          <a:lstStyle/>
          <a:p>
            <a:fld id="{62A59293-44F6-42A9-B2EF-FC07B1E05F02}" type="slidenum">
              <a:rPr lang="de-DE" smtClean="0"/>
              <a:pPr/>
              <a:t>92</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503950139"/>
              </p:ext>
            </p:extLst>
          </p:nvPr>
        </p:nvGraphicFramePr>
        <p:xfrm>
          <a:off x="396639" y="1468999"/>
          <a:ext cx="8353845" cy="4813256"/>
        </p:xfrm>
        <a:graphic>
          <a:graphicData uri="http://schemas.openxmlformats.org/drawingml/2006/table">
            <a:tbl>
              <a:tblPr firstRow="1" bandRow="1">
                <a:tableStyleId>{93296810-A885-4BE3-A3E7-6D5BEEA58F35}</a:tableStyleId>
              </a:tblPr>
              <a:tblGrid>
                <a:gridCol w="299053">
                  <a:extLst>
                    <a:ext uri="{9D8B030D-6E8A-4147-A177-3AD203B41FA5}">
                      <a16:colId xmlns:a16="http://schemas.microsoft.com/office/drawing/2014/main" val="20000"/>
                    </a:ext>
                  </a:extLst>
                </a:gridCol>
                <a:gridCol w="1553145">
                  <a:extLst>
                    <a:ext uri="{9D8B030D-6E8A-4147-A177-3AD203B41FA5}">
                      <a16:colId xmlns:a16="http://schemas.microsoft.com/office/drawing/2014/main" val="20001"/>
                    </a:ext>
                  </a:extLst>
                </a:gridCol>
                <a:gridCol w="578812">
                  <a:extLst>
                    <a:ext uri="{9D8B030D-6E8A-4147-A177-3AD203B41FA5}">
                      <a16:colId xmlns:a16="http://schemas.microsoft.com/office/drawing/2014/main" val="20002"/>
                    </a:ext>
                  </a:extLst>
                </a:gridCol>
                <a:gridCol w="5922835">
                  <a:extLst>
                    <a:ext uri="{9D8B030D-6E8A-4147-A177-3AD203B41FA5}">
                      <a16:colId xmlns:a16="http://schemas.microsoft.com/office/drawing/2014/main" val="20003"/>
                    </a:ext>
                  </a:extLst>
                </a:gridCol>
              </a:tblGrid>
              <a:tr h="379755">
                <a:tc gridSpan="2">
                  <a:txBody>
                    <a:bodyPr/>
                    <a:lstStyle/>
                    <a:p>
                      <a:pPr algn="ctr"/>
                      <a:r>
                        <a:rPr lang="de-DE" sz="1000" dirty="0">
                          <a:solidFill>
                            <a:schemeClr val="bg1"/>
                          </a:solidFill>
                          <a:latin typeface="PT Sans" panose="020B0503020203020204" pitchFamily="34" charset="0"/>
                          <a:ea typeface="PT Sans" panose="020B0503020203020204" pitchFamily="34" charset="0"/>
                        </a:rPr>
                        <a:t>Themencluster</a:t>
                      </a:r>
                      <a:r>
                        <a:rPr lang="de-DE" sz="1000" baseline="0" dirty="0">
                          <a:solidFill>
                            <a:schemeClr val="bg1"/>
                          </a:solidFill>
                          <a:latin typeface="PT Sans" panose="020B0503020203020204" pitchFamily="34" charset="0"/>
                          <a:ea typeface="PT Sans" panose="020B0503020203020204" pitchFamily="34" charset="0"/>
                        </a:rPr>
                        <a:t> </a:t>
                      </a:r>
                      <a:r>
                        <a:rPr lang="de-DE" sz="1000" baseline="0" dirty="0" err="1">
                          <a:solidFill>
                            <a:schemeClr val="bg1"/>
                          </a:solidFill>
                          <a:latin typeface="PT Sans" panose="020B0503020203020204" pitchFamily="34" charset="0"/>
                          <a:ea typeface="PT Sans" panose="020B0503020203020204" pitchFamily="34" charset="0"/>
                        </a:rPr>
                        <a:t>Obsoleszenzursachen</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gridSpan="2">
                  <a:txBody>
                    <a:bodyPr/>
                    <a:lstStyle/>
                    <a:p>
                      <a:pPr algn="ctr"/>
                      <a:r>
                        <a:rPr lang="de-DE" sz="1000" dirty="0">
                          <a:solidFill>
                            <a:schemeClr val="bg1"/>
                          </a:solidFill>
                          <a:latin typeface="PT Sans" panose="020B0503020203020204" pitchFamily="34" charset="0"/>
                          <a:ea typeface="PT Sans" panose="020B0503020203020204" pitchFamily="34" charset="0"/>
                        </a:rPr>
                        <a:t>Strategien gegen Obsoleszenz</a:t>
                      </a: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extLst>
                  <a:ext uri="{0D108BD9-81ED-4DB2-BD59-A6C34878D82A}">
                    <a16:rowId xmlns:a16="http://schemas.microsoft.com/office/drawing/2014/main" val="10000"/>
                  </a:ext>
                </a:extLst>
              </a:tr>
              <a:tr h="233696">
                <a:tc rowSpan="7">
                  <a:txBody>
                    <a:bodyPr/>
                    <a:lstStyle/>
                    <a:p>
                      <a:pPr algn="r"/>
                      <a:r>
                        <a:rPr lang="de-DE" sz="1000" dirty="0">
                          <a:solidFill>
                            <a:srgbClr val="595959"/>
                          </a:solidFill>
                          <a:latin typeface="PT Sans" panose="020B0503020203020204" pitchFamily="34" charset="0"/>
                          <a:ea typeface="PT Sans" panose="020B0503020203020204" pitchFamily="34" charset="0"/>
                        </a:rPr>
                        <a:t>1</a:t>
                      </a:r>
                    </a:p>
                  </a:txBody>
                  <a:tcPr>
                    <a:solidFill>
                      <a:srgbClr val="F9CB9C"/>
                    </a:solidFill>
                  </a:tcPr>
                </a:tc>
                <a:tc rowSpan="7">
                  <a:txBody>
                    <a:bodyPr/>
                    <a:lstStyle/>
                    <a:p>
                      <a:pPr algn="l"/>
                      <a:r>
                        <a:rPr lang="de-DE" sz="1000" b="1" dirty="0">
                          <a:solidFill>
                            <a:srgbClr val="595959"/>
                          </a:solidFill>
                          <a:latin typeface="PT Sans" panose="020B0503020203020204" pitchFamily="34" charset="0"/>
                          <a:ea typeface="PT Sans" panose="020B0503020203020204" pitchFamily="34" charset="0"/>
                        </a:rPr>
                        <a:t>Mangelnde</a:t>
                      </a:r>
                    </a:p>
                    <a:p>
                      <a:pPr algn="l"/>
                      <a:r>
                        <a:rPr lang="de-DE" sz="1000" b="1" dirty="0">
                          <a:solidFill>
                            <a:srgbClr val="595959"/>
                          </a:solidFill>
                          <a:latin typeface="PT Sans" panose="020B0503020203020204" pitchFamily="34" charset="0"/>
                          <a:ea typeface="PT Sans" panose="020B0503020203020204" pitchFamily="34" charset="0"/>
                        </a:rPr>
                        <a:t>Mechanische und</a:t>
                      </a:r>
                      <a:r>
                        <a:rPr lang="de-DE" sz="1000" b="1" baseline="0" dirty="0">
                          <a:solidFill>
                            <a:srgbClr val="595959"/>
                          </a:solidFill>
                          <a:latin typeface="PT Sans" panose="020B0503020203020204" pitchFamily="34" charset="0"/>
                          <a:ea typeface="PT Sans" panose="020B0503020203020204" pitchFamily="34" charset="0"/>
                        </a:rPr>
                        <a:t> e</a:t>
                      </a:r>
                      <a:r>
                        <a:rPr lang="de-DE" sz="1000" b="1" dirty="0">
                          <a:solidFill>
                            <a:srgbClr val="595959"/>
                          </a:solidFill>
                          <a:latin typeface="PT Sans" panose="020B0503020203020204" pitchFamily="34" charset="0"/>
                          <a:ea typeface="PT Sans" panose="020B0503020203020204" pitchFamily="34" charset="0"/>
                        </a:rPr>
                        <a:t>lektronische</a:t>
                      </a:r>
                    </a:p>
                    <a:p>
                      <a:pPr algn="l"/>
                      <a:r>
                        <a:rPr lang="de-DE" sz="1000" b="1" dirty="0">
                          <a:solidFill>
                            <a:srgbClr val="595959"/>
                          </a:solidFill>
                          <a:latin typeface="PT Sans" panose="020B0503020203020204" pitchFamily="34" charset="0"/>
                          <a:ea typeface="PT Sans" panose="020B0503020203020204" pitchFamily="34" charset="0"/>
                        </a:rPr>
                        <a:t>Robustheit</a:t>
                      </a:r>
                    </a:p>
                  </a:txBody>
                  <a:tcPr>
                    <a:solidFill>
                      <a:srgbClr val="F9CB9C"/>
                    </a:solidFill>
                  </a:tcPr>
                </a:tc>
                <a:tc gridSpan="2">
                  <a:txBody>
                    <a:bodyPr/>
                    <a:lstStyle/>
                    <a:p>
                      <a:pPr algn="l"/>
                      <a:r>
                        <a:rPr lang="de-DE" sz="1000" b="1" kern="1200" dirty="0">
                          <a:solidFill>
                            <a:srgbClr val="595959"/>
                          </a:solidFill>
                          <a:latin typeface="PT Sans" panose="020B0503020203020204" pitchFamily="34" charset="0"/>
                          <a:ea typeface="PT Sans" panose="020B0503020203020204" pitchFamily="34" charset="0"/>
                          <a:cs typeface="+mn-cs"/>
                        </a:rPr>
                        <a:t>Strategie 1: Lebensdaueranforderungen, Standardisierung, Normung</a:t>
                      </a:r>
                    </a:p>
                  </a:txBody>
                  <a:tcPr anchor="ctr">
                    <a:solidFill>
                      <a:srgbClr val="F9CB9C"/>
                    </a:solidFill>
                  </a:tcPr>
                </a:tc>
                <a:tc hMerge="1">
                  <a:txBody>
                    <a:bodyPr/>
                    <a:lstStyle/>
                    <a:p>
                      <a:pPr algn="l"/>
                      <a:endParaRPr lang="de-DE" sz="1000" dirty="0">
                        <a:solidFill>
                          <a:srgbClr val="595959"/>
                        </a:solidFill>
                        <a:latin typeface="PT Sans" panose="020B0503020203020204"/>
                        <a:ea typeface="PT Sans" panose="020B0503020203020204" pitchFamily="34" charset="0"/>
                      </a:endParaRPr>
                    </a:p>
                  </a:txBody>
                  <a:tcPr anchor="ctr">
                    <a:solidFill>
                      <a:srgbClr val="F9CB9C"/>
                    </a:solidFill>
                  </a:tcPr>
                </a:tc>
                <a:extLst>
                  <a:ext uri="{0D108BD9-81ED-4DB2-BD59-A6C34878D82A}">
                    <a16:rowId xmlns:a16="http://schemas.microsoft.com/office/drawing/2014/main" val="10001"/>
                  </a:ext>
                </a:extLst>
              </a:tr>
              <a:tr h="3797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S 1.1</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Unterstützung von freiwilligen Lebensdauertests durch entsprechende Prüfnormen</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und unter kritischen Prüfbedingungen</a:t>
                      </a:r>
                    </a:p>
                  </a:txBody>
                  <a:tcPr anchor="ctr">
                    <a:solidFill>
                      <a:srgbClr val="FCE5CD"/>
                    </a:solidFill>
                  </a:tcPr>
                </a:tc>
                <a:extLst>
                  <a:ext uri="{0D108BD9-81ED-4DB2-BD59-A6C34878D82A}">
                    <a16:rowId xmlns:a16="http://schemas.microsoft.com/office/drawing/2014/main" val="10002"/>
                  </a:ext>
                </a:extLst>
              </a:tr>
              <a:tr h="486388">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1.2</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Verpflichtende Lebensdauertests unter kritischen Prüfbedingungen und Angabe</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Lebensdauer in den technischen Unterlagen und/oder als Teil der Verbraucherinformation</a:t>
                      </a:r>
                    </a:p>
                  </a:txBody>
                  <a:tcPr anchor="ctr">
                    <a:solidFill>
                      <a:srgbClr val="F9CB9C"/>
                    </a:solidFill>
                  </a:tcPr>
                </a:tc>
                <a:extLst>
                  <a:ext uri="{0D108BD9-81ED-4DB2-BD59-A6C34878D82A}">
                    <a16:rowId xmlns:a16="http://schemas.microsoft.com/office/drawing/2014/main" val="10003"/>
                  </a:ext>
                </a:extLst>
              </a:tr>
              <a:tr h="486388">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1.3</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Erarbeitung von Prüfmethoden und -normen zur Überprüfung der Lebensdauerprüfung</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für Bauteile und Geräte</a:t>
                      </a:r>
                    </a:p>
                  </a:txBody>
                  <a:tcPr anchor="ctr">
                    <a:solidFill>
                      <a:srgbClr val="FCE5CD"/>
                    </a:solidFill>
                  </a:tcPr>
                </a:tc>
                <a:extLst>
                  <a:ext uri="{0D108BD9-81ED-4DB2-BD59-A6C34878D82A}">
                    <a16:rowId xmlns:a16="http://schemas.microsoft.com/office/drawing/2014/main" val="10004"/>
                  </a:ext>
                </a:extLst>
              </a:tr>
              <a:tr h="3797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1.4</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Untersuchung des Einflusses der realen Nutzungsbedingungen auf die Lebensdauer</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und Etablierung einer Norm mit kritischen Prüfbedingungen</a:t>
                      </a:r>
                    </a:p>
                  </a:txBody>
                  <a:tcPr anchor="ctr">
                    <a:solidFill>
                      <a:srgbClr val="F9CB9C"/>
                    </a:solidFill>
                  </a:tcPr>
                </a:tc>
                <a:extLst>
                  <a:ext uri="{0D108BD9-81ED-4DB2-BD59-A6C34878D82A}">
                    <a16:rowId xmlns:a16="http://schemas.microsoft.com/office/drawing/2014/main" val="10005"/>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algn="r"/>
                      <a:r>
                        <a:rPr lang="de-DE" sz="1000" dirty="0">
                          <a:solidFill>
                            <a:srgbClr val="595959"/>
                          </a:solidFill>
                          <a:latin typeface="PT Sans" panose="020B0503020203020204" pitchFamily="34" charset="0"/>
                          <a:ea typeface="PT Sans" panose="020B0503020203020204" pitchFamily="34" charset="0"/>
                        </a:rPr>
                        <a:t>S 1.5</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Design für Langlebigkeit</a:t>
                      </a:r>
                    </a:p>
                  </a:txBody>
                  <a:tcPr anchor="ctr">
                    <a:solidFill>
                      <a:srgbClr val="FCE5CD"/>
                    </a:solidFill>
                  </a:tcPr>
                </a:tc>
                <a:extLst>
                  <a:ext uri="{0D108BD9-81ED-4DB2-BD59-A6C34878D82A}">
                    <a16:rowId xmlns:a16="http://schemas.microsoft.com/office/drawing/2014/main" val="10006"/>
                  </a:ext>
                </a:extLst>
              </a:tr>
              <a:tr h="379755">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1.6</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Vermehrte Tests der Lebensdauer durch unabhängige Testinstitute, wie die</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Stiftung Warentest</a:t>
                      </a:r>
                    </a:p>
                  </a:txBody>
                  <a:tcPr anchor="ctr">
                    <a:solidFill>
                      <a:srgbClr val="F9CB9C"/>
                    </a:solidFill>
                  </a:tcPr>
                </a:tc>
                <a:extLst>
                  <a:ext uri="{0D108BD9-81ED-4DB2-BD59-A6C34878D82A}">
                    <a16:rowId xmlns:a16="http://schemas.microsoft.com/office/drawing/2014/main" val="10007"/>
                  </a:ext>
                </a:extLst>
              </a:tr>
              <a:tr h="233696">
                <a:tc rowSpan="6">
                  <a:txBody>
                    <a:bodyPr/>
                    <a:lstStyle/>
                    <a:p>
                      <a:pPr algn="r"/>
                      <a:r>
                        <a:rPr lang="de-DE" sz="1000" dirty="0">
                          <a:solidFill>
                            <a:srgbClr val="595959"/>
                          </a:solidFill>
                          <a:latin typeface="PT Sans" panose="020B0503020203020204" pitchFamily="34" charset="0"/>
                          <a:ea typeface="PT Sans" panose="020B0503020203020204" pitchFamily="34" charset="0"/>
                        </a:rPr>
                        <a:t>2</a:t>
                      </a:r>
                    </a:p>
                  </a:txBody>
                  <a:tcPr>
                    <a:solidFill>
                      <a:srgbClr val="F9CB9C"/>
                    </a:solidFill>
                  </a:tcPr>
                </a:tc>
                <a:tc rowSpan="6">
                  <a:txBody>
                    <a:bodyPr/>
                    <a:lstStyle/>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Software-</a:t>
                      </a:r>
                    </a:p>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bedingte</a:t>
                      </a:r>
                    </a:p>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Gründe</a:t>
                      </a:r>
                    </a:p>
                  </a:txBody>
                  <a:tcPr>
                    <a:solidFill>
                      <a:srgbClr val="F9CB9C"/>
                    </a:solidFill>
                  </a:tcPr>
                </a:tc>
                <a:tc gridSpan="2">
                  <a:txBody>
                    <a:bodyPr/>
                    <a:lstStyle/>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Strategie 2: Mindestanforderungen an die Software</a:t>
                      </a:r>
                    </a:p>
                  </a:txBody>
                  <a:tcPr anchor="ctr">
                    <a:solidFill>
                      <a:srgbClr val="F9CB9C"/>
                    </a:solidFill>
                  </a:tcPr>
                </a:tc>
                <a:tc hMerge="1">
                  <a:txBody>
                    <a:bodyPr/>
                    <a:lstStyle/>
                    <a:p>
                      <a:pPr algn="l"/>
                      <a:endParaRPr lang="de-DE" sz="1000" dirty="0">
                        <a:solidFill>
                          <a:srgbClr val="595959"/>
                        </a:solidFill>
                        <a:latin typeface="PT Sans" panose="020B0503020203020204"/>
                        <a:ea typeface="PT Sans" panose="020B0503020203020204" pitchFamily="34" charset="0"/>
                      </a:endParaRPr>
                    </a:p>
                  </a:txBody>
                  <a:tcPr anchor="ctr">
                    <a:solidFill>
                      <a:srgbClr val="FCE5CD"/>
                    </a:solidFill>
                  </a:tcPr>
                </a:tc>
                <a:extLst>
                  <a:ext uri="{0D108BD9-81ED-4DB2-BD59-A6C34878D82A}">
                    <a16:rowId xmlns:a16="http://schemas.microsoft.com/office/drawing/2014/main" val="10008"/>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2.1</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Entwicklung von innovativen und modularen Software-Lösungen</a:t>
                      </a:r>
                    </a:p>
                  </a:txBody>
                  <a:tcPr anchor="ctr">
                    <a:solidFill>
                      <a:srgbClr val="FCE5CD"/>
                    </a:solidFill>
                  </a:tcPr>
                </a:tc>
                <a:extLst>
                  <a:ext uri="{0D108BD9-81ED-4DB2-BD59-A6C34878D82A}">
                    <a16:rowId xmlns:a16="http://schemas.microsoft.com/office/drawing/2014/main" val="10009"/>
                  </a:ext>
                </a:extLst>
              </a:tr>
              <a:tr h="379755">
                <a:tc vMerge="1">
                  <a:txBody>
                    <a:bodyPr/>
                    <a:lstStyle/>
                    <a:p>
                      <a:endParaRPr lang="de-DE"/>
                    </a:p>
                  </a:txBody>
                  <a:tcPr/>
                </a:tc>
                <a:tc vMerge="1">
                  <a:txBody>
                    <a:bodyPr/>
                    <a:lstStyle/>
                    <a:p>
                      <a:endParaRPr lang="de-DE"/>
                    </a:p>
                  </a:txBody>
                  <a:tcPr/>
                </a:tc>
                <a:tc>
                  <a:txBody>
                    <a:bodyPr/>
                    <a:lstStyle/>
                    <a:p>
                      <a:pPr algn="r"/>
                      <a:r>
                        <a:rPr lang="de-DE" sz="1000" dirty="0">
                          <a:solidFill>
                            <a:srgbClr val="595959"/>
                          </a:solidFill>
                          <a:latin typeface="PT Sans" panose="020B0503020203020204" pitchFamily="34" charset="0"/>
                          <a:ea typeface="PT Sans" panose="020B0503020203020204" pitchFamily="34" charset="0"/>
                        </a:rPr>
                        <a:t>S 2.2</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Grundlegende Software-Treiber müssen eine ausreichend lange Zeit vorgehalten</a:t>
                      </a:r>
                    </a:p>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bzw. aktualisiert werden</a:t>
                      </a:r>
                    </a:p>
                  </a:txBody>
                  <a:tcPr anchor="ctr">
                    <a:solidFill>
                      <a:srgbClr val="F9CB9C"/>
                    </a:solidFill>
                  </a:tcPr>
                </a:tc>
                <a:extLst>
                  <a:ext uri="{0D108BD9-81ED-4DB2-BD59-A6C34878D82A}">
                    <a16:rowId xmlns:a16="http://schemas.microsoft.com/office/drawing/2014/main" val="10010"/>
                  </a:ext>
                </a:extLst>
              </a:tr>
              <a:tr h="379755">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CE5CD"/>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2.3</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Förderung von freien Soft- und Hardware-Initiativen sowie Schaffung von Rechtssicherheit zu deren Verwendung und Vermarktung</a:t>
                      </a:r>
                    </a:p>
                  </a:txBody>
                  <a:tcPr anchor="ctr">
                    <a:solidFill>
                      <a:srgbClr val="FCE5CD"/>
                    </a:solidFill>
                  </a:tcPr>
                </a:tc>
                <a:extLst>
                  <a:ext uri="{0D108BD9-81ED-4DB2-BD59-A6C34878D82A}">
                    <a16:rowId xmlns:a16="http://schemas.microsoft.com/office/drawing/2014/main" val="10011"/>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2.4</a:t>
                      </a:r>
                    </a:p>
                  </a:txBody>
                  <a:tcPr anchor="ctr">
                    <a:solidFill>
                      <a:srgbClr val="F9CB9C"/>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Verpflichtende Hardware und Software Updates sowie volle Funktionstests</a:t>
                      </a:r>
                    </a:p>
                  </a:txBody>
                  <a:tcPr anchor="ctr">
                    <a:solidFill>
                      <a:srgbClr val="F9CB9C"/>
                    </a:solidFill>
                  </a:tcPr>
                </a:tc>
                <a:extLst>
                  <a:ext uri="{0D108BD9-81ED-4DB2-BD59-A6C34878D82A}">
                    <a16:rowId xmlns:a16="http://schemas.microsoft.com/office/drawing/2014/main" val="10012"/>
                  </a:ext>
                </a:extLst>
              </a:tr>
              <a:tr h="233696">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kern="1200" dirty="0">
                          <a:solidFill>
                            <a:srgbClr val="595959"/>
                          </a:solidFill>
                          <a:latin typeface="PT Sans" panose="020B0503020203020204" pitchFamily="34" charset="0"/>
                          <a:ea typeface="PT Sans" panose="020B0503020203020204" pitchFamily="34" charset="0"/>
                          <a:cs typeface="+mn-cs"/>
                        </a:rPr>
                        <a:t>S 2.5</a:t>
                      </a:r>
                    </a:p>
                  </a:txBody>
                  <a:tcPr anchor="ctr">
                    <a:solidFill>
                      <a:srgbClr val="FCE5CD"/>
                    </a:solidFill>
                  </a:tcPr>
                </a:tc>
                <a:tc>
                  <a:txBody>
                    <a:bodyPr/>
                    <a:lstStyle/>
                    <a:p>
                      <a:pPr marL="0" algn="l" defTabSz="457200" rtl="0" eaLnBrk="1" latinLnBrk="0" hangingPunct="1"/>
                      <a:r>
                        <a:rPr lang="de-DE" sz="1000" kern="1200" dirty="0">
                          <a:solidFill>
                            <a:srgbClr val="595959"/>
                          </a:solidFill>
                          <a:latin typeface="PT Sans" panose="020B0503020203020204" pitchFamily="34" charset="0"/>
                          <a:ea typeface="PT Sans" panose="020B0503020203020204" pitchFamily="34" charset="0"/>
                          <a:cs typeface="+mn-cs"/>
                        </a:rPr>
                        <a:t>Standardisierung, Fehlerdiagnosefunktion und neue Softwarelösungen</a:t>
                      </a:r>
                    </a:p>
                  </a:txBody>
                  <a:tcPr anchor="ctr">
                    <a:solidFill>
                      <a:srgbClr val="FCE5CD"/>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91631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Unterrichtsvorschlag: Modul 3b</a:t>
            </a:r>
            <a:br>
              <a:rPr lang="de-DE" dirty="0"/>
            </a:br>
            <a:r>
              <a:rPr lang="de-DE" dirty="0"/>
              <a:t>Handlungsoptionen UBA (II)</a:t>
            </a:r>
            <a:br>
              <a:rPr lang="de-DE" dirty="0"/>
            </a:br>
            <a:r>
              <a:rPr lang="de-DE" dirty="0"/>
              <a:t>Lösungsvorschläge beurteilen</a:t>
            </a:r>
          </a:p>
        </p:txBody>
      </p:sp>
      <p:sp>
        <p:nvSpPr>
          <p:cNvPr id="4" name="Textplatzhalter 3"/>
          <p:cNvSpPr>
            <a:spLocks noGrp="1"/>
          </p:cNvSpPr>
          <p:nvPr>
            <p:ph type="body" sz="quarter" idx="12"/>
          </p:nvPr>
        </p:nvSpPr>
        <p:spPr/>
        <p:txBody>
          <a:bodyPr/>
          <a:lstStyle/>
          <a:p>
            <a:r>
              <a:rPr lang="de-DE" dirty="0"/>
              <a:t>Quelle: Eigene Darstellung nach UBA 2016a:283</a:t>
            </a:r>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
        <p:nvSpPr>
          <p:cNvPr id="17" name="Foliennummernplatzhalter 16"/>
          <p:cNvSpPr>
            <a:spLocks noGrp="1"/>
          </p:cNvSpPr>
          <p:nvPr>
            <p:ph type="sldNum" sz="quarter" idx="15"/>
          </p:nvPr>
        </p:nvSpPr>
        <p:spPr/>
        <p:txBody>
          <a:bodyPr/>
          <a:lstStyle/>
          <a:p>
            <a:fld id="{62A59293-44F6-42A9-B2EF-FC07B1E05F02}" type="slidenum">
              <a:rPr lang="de-DE" smtClean="0"/>
              <a:pPr/>
              <a:t>93</a:t>
            </a:fld>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72870189"/>
              </p:ext>
            </p:extLst>
          </p:nvPr>
        </p:nvGraphicFramePr>
        <p:xfrm>
          <a:off x="391810" y="1475382"/>
          <a:ext cx="8360380" cy="4603897"/>
        </p:xfrm>
        <a:graphic>
          <a:graphicData uri="http://schemas.openxmlformats.org/drawingml/2006/table">
            <a:tbl>
              <a:tblPr firstRow="1" bandRow="1">
                <a:tableStyleId>{93296810-A885-4BE3-A3E7-6D5BEEA58F35}</a:tableStyleId>
              </a:tblPr>
              <a:tblGrid>
                <a:gridCol w="297111">
                  <a:extLst>
                    <a:ext uri="{9D8B030D-6E8A-4147-A177-3AD203B41FA5}">
                      <a16:colId xmlns:a16="http://schemas.microsoft.com/office/drawing/2014/main" val="20000"/>
                    </a:ext>
                  </a:extLst>
                </a:gridCol>
                <a:gridCol w="1543059">
                  <a:extLst>
                    <a:ext uri="{9D8B030D-6E8A-4147-A177-3AD203B41FA5}">
                      <a16:colId xmlns:a16="http://schemas.microsoft.com/office/drawing/2014/main" val="20001"/>
                    </a:ext>
                  </a:extLst>
                </a:gridCol>
                <a:gridCol w="575053">
                  <a:extLst>
                    <a:ext uri="{9D8B030D-6E8A-4147-A177-3AD203B41FA5}">
                      <a16:colId xmlns:a16="http://schemas.microsoft.com/office/drawing/2014/main" val="20002"/>
                    </a:ext>
                  </a:extLst>
                </a:gridCol>
                <a:gridCol w="5945157">
                  <a:extLst>
                    <a:ext uri="{9D8B030D-6E8A-4147-A177-3AD203B41FA5}">
                      <a16:colId xmlns:a16="http://schemas.microsoft.com/office/drawing/2014/main" val="20003"/>
                    </a:ext>
                  </a:extLst>
                </a:gridCol>
              </a:tblGrid>
              <a:tr h="392607">
                <a:tc gridSpan="2">
                  <a:txBody>
                    <a:bodyPr/>
                    <a:lstStyle/>
                    <a:p>
                      <a:pPr algn="ctr"/>
                      <a:r>
                        <a:rPr lang="de-DE" sz="1000" dirty="0">
                          <a:solidFill>
                            <a:schemeClr val="bg1"/>
                          </a:solidFill>
                          <a:latin typeface="PT Sans" panose="020B0503020203020204" pitchFamily="34" charset="0"/>
                          <a:ea typeface="PT Sans" panose="020B0503020203020204" pitchFamily="34" charset="0"/>
                        </a:rPr>
                        <a:t>Themencluster</a:t>
                      </a:r>
                      <a:r>
                        <a:rPr lang="de-DE" sz="1000" baseline="0" dirty="0">
                          <a:solidFill>
                            <a:schemeClr val="bg1"/>
                          </a:solidFill>
                          <a:latin typeface="PT Sans" panose="020B0503020203020204" pitchFamily="34" charset="0"/>
                          <a:ea typeface="PT Sans" panose="020B0503020203020204" pitchFamily="34" charset="0"/>
                        </a:rPr>
                        <a:t> </a:t>
                      </a:r>
                      <a:r>
                        <a:rPr lang="de-DE" sz="1000" baseline="0" dirty="0" err="1">
                          <a:solidFill>
                            <a:schemeClr val="bg1"/>
                          </a:solidFill>
                          <a:latin typeface="PT Sans" panose="020B0503020203020204" pitchFamily="34" charset="0"/>
                          <a:ea typeface="PT Sans" panose="020B0503020203020204" pitchFamily="34" charset="0"/>
                        </a:rPr>
                        <a:t>Obsoleszenzursachen</a:t>
                      </a:r>
                      <a:endParaRPr lang="de-DE" sz="10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tc gridSpan="2">
                  <a:txBody>
                    <a:bodyPr/>
                    <a:lstStyle/>
                    <a:p>
                      <a:pPr algn="ctr"/>
                      <a:r>
                        <a:rPr lang="de-DE" sz="1000" dirty="0">
                          <a:solidFill>
                            <a:schemeClr val="bg1"/>
                          </a:solidFill>
                          <a:latin typeface="PT Sans" panose="020B0503020203020204" pitchFamily="34" charset="0"/>
                          <a:ea typeface="PT Sans" panose="020B0503020203020204" pitchFamily="34" charset="0"/>
                        </a:rPr>
                        <a:t>Strategien gegen Obsoleszenz</a:t>
                      </a:r>
                    </a:p>
                  </a:txBody>
                  <a:tcPr anchor="ctr">
                    <a:solidFill>
                      <a:srgbClr val="FF9919"/>
                    </a:solidFill>
                  </a:tcPr>
                </a:tc>
                <a:tc hMerge="1">
                  <a:txBody>
                    <a:bodyPr/>
                    <a:lstStyle/>
                    <a:p>
                      <a:pPr algn="ctr"/>
                      <a:endParaRPr lang="de-DE" sz="1200" dirty="0">
                        <a:solidFill>
                          <a:schemeClr val="bg1"/>
                        </a:solidFill>
                        <a:latin typeface="PT Sans" panose="020B0503020203020204" pitchFamily="34" charset="0"/>
                        <a:ea typeface="PT Sans" panose="020B0503020203020204" pitchFamily="34" charset="0"/>
                      </a:endParaRPr>
                    </a:p>
                  </a:txBody>
                  <a:tcPr anchor="ctr">
                    <a:solidFill>
                      <a:srgbClr val="FF9919"/>
                    </a:solidFill>
                  </a:tcPr>
                </a:tc>
                <a:extLst>
                  <a:ext uri="{0D108BD9-81ED-4DB2-BD59-A6C34878D82A}">
                    <a16:rowId xmlns:a16="http://schemas.microsoft.com/office/drawing/2014/main" val="10000"/>
                  </a:ext>
                </a:extLst>
              </a:tr>
              <a:tr h="258855">
                <a:tc rowSpan="9">
                  <a:txBody>
                    <a:bodyPr/>
                    <a:lstStyle/>
                    <a:p>
                      <a:pPr algn="r"/>
                      <a:r>
                        <a:rPr lang="de-DE" sz="1000" dirty="0">
                          <a:solidFill>
                            <a:srgbClr val="595959"/>
                          </a:solidFill>
                          <a:latin typeface="PT Sans" panose="020B0503020203020204" pitchFamily="34" charset="0"/>
                          <a:ea typeface="PT Sans" panose="020B0503020203020204" pitchFamily="34" charset="0"/>
                        </a:rPr>
                        <a:t>3</a:t>
                      </a:r>
                    </a:p>
                  </a:txBody>
                  <a:tcPr>
                    <a:solidFill>
                      <a:srgbClr val="F9CB9C"/>
                    </a:solidFill>
                  </a:tcPr>
                </a:tc>
                <a:tc row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Hohe Kosten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der Reparatur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im Kontext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der Preise für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Neuprodukte</a:t>
                      </a:r>
                    </a:p>
                  </a:txBody>
                  <a:tcPr>
                    <a:solidFill>
                      <a:srgbClr val="F9CB9C"/>
                    </a:solidFill>
                  </a:tcPr>
                </a:tc>
                <a:tc gridSpan="2">
                  <a:txBody>
                    <a:bodyPr/>
                    <a:lstStyle/>
                    <a:p>
                      <a:pPr marL="0" algn="l" defTabSz="457200" rtl="0" eaLnBrk="1" latinLnBrk="0" hangingPunct="1"/>
                      <a:r>
                        <a:rPr lang="de-DE" sz="1000" b="1" kern="1200" dirty="0">
                          <a:solidFill>
                            <a:srgbClr val="595959"/>
                          </a:solidFill>
                          <a:latin typeface="PT Sans" panose="020B0503020203020204" pitchFamily="34" charset="0"/>
                          <a:ea typeface="PT Sans" panose="020B0503020203020204" pitchFamily="34" charset="0"/>
                          <a:cs typeface="+mn-cs"/>
                        </a:rPr>
                        <a:t>Strategie 3: Reparaturfähigkeit</a:t>
                      </a:r>
                    </a:p>
                  </a:txBody>
                  <a:tcPr anchor="ctr">
                    <a:solidFill>
                      <a:srgbClr val="F9CB9C"/>
                    </a:solidFill>
                  </a:tcPr>
                </a:tc>
                <a:tc hMerge="1">
                  <a:txBody>
                    <a:bodyPr/>
                    <a:lstStyle/>
                    <a:p>
                      <a:pPr algn="l"/>
                      <a:endParaRPr lang="de-DE" sz="1200" b="1" i="0" u="none" strike="noStrike" kern="1200" baseline="0" dirty="0">
                        <a:solidFill>
                          <a:schemeClr val="dk1"/>
                        </a:solidFill>
                        <a:latin typeface="PT Sans" panose="020B0503020203020204"/>
                        <a:ea typeface="+mn-ea"/>
                        <a:cs typeface="+mn-cs"/>
                      </a:endParaRPr>
                    </a:p>
                  </a:txBody>
                  <a:tcPr anchor="ctr">
                    <a:solidFill>
                      <a:srgbClr val="F9CB9C"/>
                    </a:solidFill>
                  </a:tcPr>
                </a:tc>
                <a:extLst>
                  <a:ext uri="{0D108BD9-81ED-4DB2-BD59-A6C34878D82A}">
                    <a16:rowId xmlns:a16="http://schemas.microsoft.com/office/drawing/2014/main" val="10001"/>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3.1</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Verbesserte Rahmenbedingungen für unabhängige und freie Reparaturbetriebe,</a:t>
                      </a:r>
                    </a:p>
                    <a:p>
                      <a:pPr algn="l"/>
                      <a:r>
                        <a:rPr lang="de-DE" sz="1000" dirty="0">
                          <a:solidFill>
                            <a:srgbClr val="595959"/>
                          </a:solidFill>
                          <a:latin typeface="PT Sans" panose="020B0503020203020204" pitchFamily="34" charset="0"/>
                          <a:ea typeface="PT Sans" panose="020B0503020203020204" pitchFamily="34" charset="0"/>
                        </a:rPr>
                        <a:t>einschließlich transparente Reparaturinformationen</a:t>
                      </a:r>
                    </a:p>
                  </a:txBody>
                  <a:tcPr anchor="ctr">
                    <a:solidFill>
                      <a:srgbClr val="FCE5CD"/>
                    </a:solidFill>
                  </a:tcPr>
                </a:tc>
                <a:extLst>
                  <a:ext uri="{0D108BD9-81ED-4DB2-BD59-A6C34878D82A}">
                    <a16:rowId xmlns:a16="http://schemas.microsoft.com/office/drawing/2014/main" val="10002"/>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3.2</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Pflichtvorgaben zur Vorhaltung von Ersatzteilen, einschließlich transparente</a:t>
                      </a:r>
                    </a:p>
                    <a:p>
                      <a:pPr algn="l"/>
                      <a:r>
                        <a:rPr lang="de-DE" sz="1000" dirty="0">
                          <a:solidFill>
                            <a:srgbClr val="595959"/>
                          </a:solidFill>
                          <a:latin typeface="PT Sans" panose="020B0503020203020204" pitchFamily="34" charset="0"/>
                          <a:ea typeface="PT Sans" panose="020B0503020203020204" pitchFamily="34" charset="0"/>
                        </a:rPr>
                        <a:t>Informationen bezüglich der zu erwartenden Kosten für Ersatzteile</a:t>
                      </a:r>
                    </a:p>
                  </a:txBody>
                  <a:tcPr anchor="ctr">
                    <a:solidFill>
                      <a:srgbClr val="F9CB9C"/>
                    </a:solidFill>
                  </a:tcPr>
                </a:tc>
                <a:extLst>
                  <a:ext uri="{0D108BD9-81ED-4DB2-BD59-A6C34878D82A}">
                    <a16:rowId xmlns:a16="http://schemas.microsoft.com/office/drawing/2014/main" val="10003"/>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3.3</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Akkus und sonstige Verschleißteile müssen leicht auswechselbar oder reparierbar</a:t>
                      </a:r>
                    </a:p>
                    <a:p>
                      <a:pPr algn="l"/>
                      <a:r>
                        <a:rPr lang="de-DE" sz="1000" dirty="0">
                          <a:solidFill>
                            <a:srgbClr val="595959"/>
                          </a:solidFill>
                          <a:latin typeface="PT Sans" panose="020B0503020203020204" pitchFamily="34" charset="0"/>
                          <a:ea typeface="PT Sans" panose="020B0503020203020204" pitchFamily="34" charset="0"/>
                        </a:rPr>
                        <a:t>Sein</a:t>
                      </a:r>
                    </a:p>
                  </a:txBody>
                  <a:tcPr anchor="ctr">
                    <a:solidFill>
                      <a:srgbClr val="FCE5CD"/>
                    </a:solidFill>
                  </a:tcPr>
                </a:tc>
                <a:extLst>
                  <a:ext uri="{0D108BD9-81ED-4DB2-BD59-A6C34878D82A}">
                    <a16:rowId xmlns:a16="http://schemas.microsoft.com/office/drawing/2014/main" val="10004"/>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3.4</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Veränderung der Kostenkalkulation für Reparaturen</a:t>
                      </a:r>
                    </a:p>
                  </a:txBody>
                  <a:tcPr anchor="ctr">
                    <a:solidFill>
                      <a:srgbClr val="F9CB9C"/>
                    </a:solidFill>
                  </a:tcPr>
                </a:tc>
                <a:extLst>
                  <a:ext uri="{0D108BD9-81ED-4DB2-BD59-A6C34878D82A}">
                    <a16:rowId xmlns:a16="http://schemas.microsoft.com/office/drawing/2014/main" val="10005"/>
                  </a:ext>
                </a:extLst>
              </a:tr>
              <a:tr h="413290">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Strategie 4: Servicemodelle der Hersteller für eine Lebens- und Nutzungsdauerverlängerung</a:t>
                      </a:r>
                    </a:p>
                  </a:txBody>
                  <a:tcPr anchor="ctr">
                    <a:solidFill>
                      <a:srgbClr val="F9CB9C"/>
                    </a:solidFill>
                  </a:tcPr>
                </a:tc>
                <a:tc hMerge="1">
                  <a:txBody>
                    <a:bodyPr/>
                    <a:lstStyle/>
                    <a:p>
                      <a:pPr marL="0" algn="l" defTabSz="457200" rtl="0" eaLnBrk="1" latinLnBrk="0" hangingPunct="1"/>
                      <a:endParaRPr lang="de-DE" sz="1200" b="1" i="0" u="none" strike="noStrike" kern="1200" baseline="0" dirty="0">
                        <a:solidFill>
                          <a:schemeClr val="dk1"/>
                        </a:solidFill>
                        <a:latin typeface="PT Sans" panose="020B0503020203020204"/>
                        <a:ea typeface="+mn-ea"/>
                        <a:cs typeface="+mn-cs"/>
                      </a:endParaRPr>
                    </a:p>
                  </a:txBody>
                  <a:tcPr anchor="ctr">
                    <a:solidFill>
                      <a:srgbClr val="F9CB9C"/>
                    </a:solidFill>
                  </a:tcPr>
                </a:tc>
                <a:extLst>
                  <a:ext uri="{0D108BD9-81ED-4DB2-BD59-A6C34878D82A}">
                    <a16:rowId xmlns:a16="http://schemas.microsoft.com/office/drawing/2014/main" val="10006"/>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4.1</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Leasing-Modelle (als eigentumsersetzende Nutzungsstrategie)</a:t>
                      </a:r>
                    </a:p>
                  </a:txBody>
                  <a:tcPr anchor="ctr">
                    <a:solidFill>
                      <a:srgbClr val="FCE5CD"/>
                    </a:solidFill>
                  </a:tcPr>
                </a:tc>
                <a:extLst>
                  <a:ext uri="{0D108BD9-81ED-4DB2-BD59-A6C34878D82A}">
                    <a16:rowId xmlns:a16="http://schemas.microsoft.com/office/drawing/2014/main" val="10007"/>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4.2</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Rückkaufvereinbarung</a:t>
                      </a:r>
                    </a:p>
                  </a:txBody>
                  <a:tcPr anchor="ctr">
                    <a:solidFill>
                      <a:srgbClr val="F9CB9C"/>
                    </a:solidFill>
                  </a:tcPr>
                </a:tc>
                <a:extLst>
                  <a:ext uri="{0D108BD9-81ED-4DB2-BD59-A6C34878D82A}">
                    <a16:rowId xmlns:a16="http://schemas.microsoft.com/office/drawing/2014/main" val="10008"/>
                  </a:ext>
                </a:extLst>
              </a:tr>
              <a:tr h="25885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4.3</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Nachsorgebehandlung als Dienstleistung</a:t>
                      </a:r>
                    </a:p>
                  </a:txBody>
                  <a:tcPr anchor="ctr">
                    <a:solidFill>
                      <a:srgbClr val="FCE5CD"/>
                    </a:solidFill>
                  </a:tcPr>
                </a:tc>
                <a:extLst>
                  <a:ext uri="{0D108BD9-81ED-4DB2-BD59-A6C34878D82A}">
                    <a16:rowId xmlns:a16="http://schemas.microsoft.com/office/drawing/2014/main" val="10009"/>
                  </a:ext>
                </a:extLst>
              </a:tr>
              <a:tr h="385184">
                <a:tc rowSpan="3">
                  <a:txBody>
                    <a:bodyPr/>
                    <a:lstStyle/>
                    <a:p>
                      <a:pPr algn="r"/>
                      <a:r>
                        <a:rPr lang="de-DE" sz="1000" dirty="0">
                          <a:solidFill>
                            <a:srgbClr val="595959"/>
                          </a:solidFill>
                          <a:latin typeface="PT Sans" panose="020B0503020203020204" pitchFamily="34" charset="0"/>
                          <a:ea typeface="PT Sans" panose="020B0503020203020204" pitchFamily="34" charset="0"/>
                        </a:rPr>
                        <a:t>4</a:t>
                      </a:r>
                    </a:p>
                  </a:txBody>
                  <a:tcPr>
                    <a:solidFill>
                      <a:srgbClr val="F9CB9C"/>
                    </a:solidFill>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Übergreifend:</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Kürzere Nutzungs-</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Dauer durch</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Verbraucher/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Innen</a:t>
                      </a:r>
                      <a:endParaRPr lang="de-DE" sz="1000" dirty="0"/>
                    </a:p>
                  </a:txBody>
                  <a:tcPr>
                    <a:solidFill>
                      <a:srgbClr val="F9CB9C"/>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rgbClr val="595959"/>
                          </a:solidFill>
                          <a:latin typeface="PT Sans" panose="020B0503020203020204" pitchFamily="34" charset="0"/>
                          <a:ea typeface="PT Sans" panose="020B0503020203020204" pitchFamily="34" charset="0"/>
                          <a:cs typeface="+mn-cs"/>
                        </a:rPr>
                        <a:t>Strategie 5: Informationspflichten, Verbraucherinformation</a:t>
                      </a:r>
                    </a:p>
                  </a:txBody>
                  <a:tcPr anchor="ctr">
                    <a:solidFill>
                      <a:srgbClr val="F9CB9C"/>
                    </a:solidFill>
                  </a:tcPr>
                </a:tc>
                <a:tc hMerge="1">
                  <a:txBody>
                    <a:bodyPr/>
                    <a:lstStyle/>
                    <a:p>
                      <a:pPr algn="l"/>
                      <a:endParaRPr lang="de-DE" sz="1200" b="1" i="0" u="none" strike="noStrike" kern="1200" baseline="0" dirty="0">
                        <a:solidFill>
                          <a:schemeClr val="dk1"/>
                        </a:solidFill>
                        <a:latin typeface="PT Sans" panose="020B0503020203020204"/>
                        <a:ea typeface="+mn-ea"/>
                        <a:cs typeface="+mn-cs"/>
                      </a:endParaRPr>
                    </a:p>
                  </a:txBody>
                  <a:tcPr anchor="ctr">
                    <a:solidFill>
                      <a:srgbClr val="F9CB9C"/>
                    </a:solidFill>
                  </a:tcPr>
                </a:tc>
                <a:extLst>
                  <a:ext uri="{0D108BD9-81ED-4DB2-BD59-A6C34878D82A}">
                    <a16:rowId xmlns:a16="http://schemas.microsoft.com/office/drawing/2014/main" val="10010"/>
                  </a:ext>
                </a:extLst>
              </a:tr>
              <a:tr h="344693">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5.1</a:t>
                      </a:r>
                    </a:p>
                  </a:txBody>
                  <a:tcPr anchor="ctr">
                    <a:solidFill>
                      <a:srgbClr val="FCE5CD"/>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Eindeutige Deklaration von Sollbruchstellen,</a:t>
                      </a:r>
                      <a:r>
                        <a:rPr lang="de-DE" sz="1000" baseline="0" dirty="0">
                          <a:solidFill>
                            <a:srgbClr val="595959"/>
                          </a:solidFill>
                          <a:latin typeface="PT Sans" panose="020B0503020203020204" pitchFamily="34" charset="0"/>
                          <a:ea typeface="PT Sans" panose="020B0503020203020204" pitchFamily="34" charset="0"/>
                        </a:rPr>
                        <a:t> </a:t>
                      </a:r>
                      <a:r>
                        <a:rPr lang="de-DE" sz="1000" dirty="0">
                          <a:solidFill>
                            <a:srgbClr val="595959"/>
                          </a:solidFill>
                          <a:latin typeface="PT Sans" panose="020B0503020203020204" pitchFamily="34" charset="0"/>
                          <a:ea typeface="PT Sans" panose="020B0503020203020204" pitchFamily="34" charset="0"/>
                        </a:rPr>
                        <a:t>Verschleißteilen und Wartungsintervallen</a:t>
                      </a:r>
                    </a:p>
                  </a:txBody>
                  <a:tcPr anchor="ctr">
                    <a:solidFill>
                      <a:srgbClr val="FCE5CD"/>
                    </a:solidFill>
                  </a:tcPr>
                </a:tc>
                <a:extLst>
                  <a:ext uri="{0D108BD9-81ED-4DB2-BD59-A6C34878D82A}">
                    <a16:rowId xmlns:a16="http://schemas.microsoft.com/office/drawing/2014/main" val="10011"/>
                  </a:ext>
                </a:extLst>
              </a:tr>
              <a:tr h="530345">
                <a:tc vMerge="1">
                  <a:txBody>
                    <a:bodyPr/>
                    <a:lstStyle/>
                    <a:p>
                      <a:pPr algn="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v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DE" sz="1200" dirty="0">
                        <a:solidFill>
                          <a:srgbClr val="595959"/>
                        </a:solidFill>
                        <a:latin typeface="PT Sans" panose="020B0503020203020204" pitchFamily="34" charset="0"/>
                        <a:ea typeface="PT Sans" panose="020B0503020203020204" pitchFamily="34" charset="0"/>
                      </a:endParaRPr>
                    </a:p>
                  </a:txBody>
                  <a:tcPr anchor="ctr">
                    <a:solidFill>
                      <a:srgbClr val="F9CB9C"/>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000" dirty="0">
                          <a:solidFill>
                            <a:srgbClr val="595959"/>
                          </a:solidFill>
                          <a:latin typeface="PT Sans" panose="020B0503020203020204" pitchFamily="34" charset="0"/>
                          <a:ea typeface="PT Sans" panose="020B0503020203020204" pitchFamily="34" charset="0"/>
                        </a:rPr>
                        <a:t>S 5.2</a:t>
                      </a:r>
                    </a:p>
                  </a:txBody>
                  <a:tcPr anchor="ctr">
                    <a:solidFill>
                      <a:srgbClr val="F9CB9C"/>
                    </a:solidFill>
                  </a:tcPr>
                </a:tc>
                <a:tc>
                  <a:txBody>
                    <a:bodyPr/>
                    <a:lstStyle/>
                    <a:p>
                      <a:pPr algn="l"/>
                      <a:r>
                        <a:rPr lang="de-DE" sz="1000" dirty="0">
                          <a:solidFill>
                            <a:srgbClr val="595959"/>
                          </a:solidFill>
                          <a:latin typeface="PT Sans" panose="020B0503020203020204" pitchFamily="34" charset="0"/>
                          <a:ea typeface="PT Sans" panose="020B0503020203020204" pitchFamily="34" charset="0"/>
                        </a:rPr>
                        <a:t>Verbraucherinformation zur Verlängerung der Nutzungsdauer</a:t>
                      </a:r>
                    </a:p>
                  </a:txBody>
                  <a:tcPr anchor="ctr">
                    <a:solidFill>
                      <a:srgbClr val="F9CB9C"/>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709608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a:spLocks noChangeArrowheads="1"/>
          </p:cNvSpPr>
          <p:nvPr/>
        </p:nvSpPr>
        <p:spPr bwMode="auto">
          <a:xfrm>
            <a:off x="974725" y="2636838"/>
            <a:ext cx="6950075" cy="2190750"/>
          </a:xfrm>
          <a:prstGeom prst="roundRect">
            <a:avLst>
              <a:gd name="adj" fmla="val 16667"/>
            </a:avLst>
          </a:prstGeom>
          <a:solidFill>
            <a:schemeClr val="bg1"/>
          </a:solidFill>
          <a:ln w="57150">
            <a:solidFill>
              <a:schemeClr val="accent6">
                <a:lumMod val="50000"/>
              </a:schemeClr>
            </a:solidFill>
            <a:round/>
            <a:headEnd/>
            <a:tailEnd/>
          </a:ln>
          <a:effectLst>
            <a:outerShdw blurRad="40000" dist="23000" dir="5400000" rotWithShape="0">
              <a:srgbClr val="808080">
                <a:alpha val="34998"/>
              </a:srgbClr>
            </a:outerShdw>
          </a:effectLst>
        </p:spPr>
        <p:txBody>
          <a:bodyPr anchor="ctr"/>
          <a:lstStyle/>
          <a:p>
            <a:pPr algn="ctr"/>
            <a:r>
              <a:rPr lang="de-DE" sz="3200" b="1" dirty="0">
                <a:solidFill>
                  <a:srgbClr val="783F04"/>
                </a:solidFill>
                <a:latin typeface="PT Sans" panose="020B0503020203020204" pitchFamily="34" charset="0"/>
                <a:ea typeface="PT Sans" panose="020B0503020203020204" pitchFamily="34" charset="0"/>
              </a:rPr>
              <a:t>Was haben wir gelernt?</a:t>
            </a:r>
          </a:p>
          <a:p>
            <a:pPr algn="ctr"/>
            <a:r>
              <a:rPr lang="de-DE" sz="3200" b="1" dirty="0">
                <a:solidFill>
                  <a:srgbClr val="783F04"/>
                </a:solidFill>
                <a:latin typeface="PT Sans" panose="020B0503020203020204" pitchFamily="34" charset="0"/>
                <a:ea typeface="PT Sans" panose="020B0503020203020204" pitchFamily="34" charset="0"/>
              </a:rPr>
              <a:t>Was ist mir wichtig?</a:t>
            </a:r>
          </a:p>
        </p:txBody>
      </p:sp>
      <p:sp>
        <p:nvSpPr>
          <p:cNvPr id="14" name="Titel 4"/>
          <p:cNvSpPr txBox="1">
            <a:spLocks/>
          </p:cNvSpPr>
          <p:nvPr/>
        </p:nvSpPr>
        <p:spPr bwMode="auto">
          <a:xfrm>
            <a:off x="390105" y="206193"/>
            <a:ext cx="6120000" cy="1066801"/>
          </a:xfrm>
          <a:prstGeom prst="rect">
            <a:avLst/>
          </a:prstGeom>
          <a:noFill/>
          <a:ln>
            <a:noFill/>
          </a:ln>
          <a:extLst/>
        </p:spPr>
        <p:txBody>
          <a:bodyPr vert="horz" wrap="square" lIns="0" tIns="0" rIns="0" bIns="0" numCol="1" anchor="t" anchorCtr="0" compatLnSpc="1">
            <a:prstTxWarp prst="textNoShape">
              <a:avLst/>
            </a:prstTxWarp>
          </a:bodyPr>
          <a:lstStyle>
            <a:lvl1pPr eaLnBrk="1" hangingPunct="1">
              <a:lnSpc>
                <a:spcPct val="90000"/>
              </a:lnSpc>
              <a:defRPr lang="de-DE" altLang="de-DE" sz="2800" b="1" dirty="0">
                <a:solidFill>
                  <a:srgbClr val="FF9919"/>
                </a:solidFill>
                <a:latin typeface="PT Sans"/>
                <a:ea typeface="PT Sans"/>
                <a:cs typeface="PT Sans"/>
              </a:defRPr>
            </a:lvl1pPr>
            <a:lvl2pPr eaLnBrk="1" hangingPunct="1">
              <a:lnSpc>
                <a:spcPct val="90000"/>
              </a:lnSpc>
              <a:defRPr sz="2400" b="1">
                <a:solidFill>
                  <a:schemeClr val="accent1"/>
                </a:solidFill>
                <a:latin typeface="Calibri" charset="0"/>
                <a:cs typeface="MS PGothic" charset="0"/>
              </a:defRPr>
            </a:lvl2pPr>
            <a:lvl3pPr eaLnBrk="1" hangingPunct="1">
              <a:lnSpc>
                <a:spcPct val="90000"/>
              </a:lnSpc>
              <a:defRPr sz="2400" b="1">
                <a:solidFill>
                  <a:schemeClr val="accent1"/>
                </a:solidFill>
                <a:latin typeface="Calibri" charset="0"/>
                <a:cs typeface="MS PGothic" charset="0"/>
              </a:defRPr>
            </a:lvl3pPr>
            <a:lvl4pPr eaLnBrk="1" hangingPunct="1">
              <a:lnSpc>
                <a:spcPct val="90000"/>
              </a:lnSpc>
              <a:defRPr sz="2400" b="1">
                <a:solidFill>
                  <a:schemeClr val="accent1"/>
                </a:solidFill>
                <a:latin typeface="Calibri" charset="0"/>
                <a:cs typeface="MS PGothic" charset="0"/>
              </a:defRPr>
            </a:lvl4pPr>
            <a:lvl5pPr eaLnBrk="1" hangingPunct="1">
              <a:lnSpc>
                <a:spcPct val="90000"/>
              </a:lnSpc>
              <a:defRPr sz="2400" b="1">
                <a:solidFill>
                  <a:schemeClr val="accent1"/>
                </a:solidFill>
                <a:latin typeface="Calibri" charset="0"/>
                <a:cs typeface="MS PGothic" charset="0"/>
              </a:defRPr>
            </a:lvl5pPr>
            <a:lvl6pPr marL="4572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6pPr>
            <a:lvl7pPr marL="9144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7pPr>
            <a:lvl8pPr marL="13716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8pPr>
            <a:lvl9pPr marL="18288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9pPr>
          </a:lstStyle>
          <a:p>
            <a:r>
              <a:rPr lang="de-DE" dirty="0"/>
              <a:t>Unterrichtsmaterial: </a:t>
            </a:r>
            <a:br>
              <a:rPr lang="de-DE" dirty="0"/>
            </a:br>
            <a:r>
              <a:rPr lang="de-DE" dirty="0"/>
              <a:t>Abschlussfrage</a:t>
            </a:r>
          </a:p>
        </p:txBody>
      </p:sp>
      <p:sp>
        <p:nvSpPr>
          <p:cNvPr id="11" name="Foliennummernplatzhalter 10"/>
          <p:cNvSpPr>
            <a:spLocks noGrp="1"/>
          </p:cNvSpPr>
          <p:nvPr>
            <p:ph type="sldNum" sz="quarter" idx="15"/>
          </p:nvPr>
        </p:nvSpPr>
        <p:spPr>
          <a:xfrm>
            <a:off x="8203474" y="6393862"/>
            <a:ext cx="547010" cy="365125"/>
          </a:xfrm>
        </p:spPr>
        <p:txBody>
          <a:bodyPr/>
          <a:lstStyle/>
          <a:p>
            <a:fld id="{62A59293-44F6-42A9-B2EF-FC07B1E05F02}" type="slidenum">
              <a:rPr lang="de-DE" smtClean="0"/>
              <a:pPr/>
              <a:t>94</a:t>
            </a:fld>
            <a:endParaRPr lang="de-DE" dirty="0"/>
          </a:p>
        </p:txBody>
      </p:sp>
      <p:sp>
        <p:nvSpPr>
          <p:cNvPr id="2" name="Fußzeilenplatzhalter 1"/>
          <p:cNvSpPr>
            <a:spLocks noGrp="1"/>
          </p:cNvSpPr>
          <p:nvPr>
            <p:ph type="ftr" sz="quarter" idx="14"/>
          </p:nvPr>
        </p:nvSpPr>
        <p:spPr/>
        <p:txBody>
          <a:bodyPr/>
          <a:lstStyle/>
          <a:p>
            <a:pPr algn="l"/>
            <a:r>
              <a:rPr lang="de-DE"/>
              <a:t>Das Phänomen Obsoleszenz</a:t>
            </a:r>
            <a:endParaRPr lang="de-DE" dirty="0"/>
          </a:p>
        </p:txBody>
      </p:sp>
    </p:spTree>
    <p:extLst>
      <p:ext uri="{BB962C8B-B14F-4D97-AF65-F5344CB8AC3E}">
        <p14:creationId xmlns:p14="http://schemas.microsoft.com/office/powerpoint/2010/main" val="3282366785"/>
      </p:ext>
    </p:extLst>
  </p:cSld>
  <p:clrMapOvr>
    <a:masterClrMapping/>
  </p:clrMapOvr>
</p:sld>
</file>

<file path=ppt/theme/theme1.xml><?xml version="1.0" encoding="utf-8"?>
<a:theme xmlns:a="http://schemas.openxmlformats.org/drawingml/2006/main" name="Office-Design">
  <a:themeElements>
    <a:clrScheme name="Benutzerdefiniert 8">
      <a:dk1>
        <a:sysClr val="windowText" lastClr="000000"/>
      </a:dk1>
      <a:lt1>
        <a:sysClr val="window" lastClr="FFFFFF"/>
      </a:lt1>
      <a:dk2>
        <a:srgbClr val="1F497D"/>
      </a:dk2>
      <a:lt2>
        <a:srgbClr val="EEECE1"/>
      </a:lt2>
      <a:accent1>
        <a:srgbClr val="F3A734"/>
      </a:accent1>
      <a:accent2>
        <a:srgbClr val="80808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CE5CD"/>
        </a:solidFill>
        <a:ln>
          <a:noFill/>
        </a:ln>
      </a:spPr>
      <a:bodyPr rtlCol="0" anchor="ctr"/>
      <a:lstStyle>
        <a:defPPr algn="ctr">
          <a:defRPr dirty="0" smtClean="0">
            <a:solidFill>
              <a:srgbClr val="595959"/>
            </a:solidFill>
            <a:latin typeface="PT Sans" panose="020B0503020203020204" pitchFamily="34" charset="0"/>
            <a:ea typeface="PT Sans" panose="020B0503020203020204" pitchFamily="34" charset="0"/>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latin typeface="PT Sans" panose="020B0503020203020204" pitchFamily="34" charset="0"/>
            <a:ea typeface="PT Sans" panose="020B0503020203020204" pitchFamily="34" charset="0"/>
          </a:defRPr>
        </a:defPPr>
      </a:lstStyle>
    </a:txDef>
  </a:objectDefaults>
  <a:extraClrSchemeLst/>
  <a:extLst>
    <a:ext uri="{05A4C25C-085E-4340-85A3-A5531E510DB2}">
      <thm15:themeFamily xmlns:thm15="http://schemas.microsoft.com/office/thememl/2012/main" name="ZRE_Bildung_Vorlage_20161012-6.potx" id="{ABF5F7A2-525A-4A9D-8CBB-9927A7608910}" vid="{F0A5DFBD-81B9-4394-AE7E-BB1D374D5AE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enutzerdefiniert 8">
    <a:dk1>
      <a:sysClr val="windowText" lastClr="000000"/>
    </a:dk1>
    <a:lt1>
      <a:sysClr val="window" lastClr="FFFFFF"/>
    </a:lt1>
    <a:dk2>
      <a:srgbClr val="1F497D"/>
    </a:dk2>
    <a:lt2>
      <a:srgbClr val="EEECE1"/>
    </a:lt2>
    <a:accent1>
      <a:srgbClr val="F3A734"/>
    </a:accent1>
    <a:accent2>
      <a:srgbClr val="808080"/>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18026</Words>
  <Application>Microsoft Macintosh PowerPoint</Application>
  <PresentationFormat>Bildschirmpräsentation (4:3)</PresentationFormat>
  <Paragraphs>2306</Paragraphs>
  <Slides>94</Slides>
  <Notes>94</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94</vt:i4>
      </vt:variant>
    </vt:vector>
  </HeadingPairs>
  <TitlesOfParts>
    <vt:vector size="107" baseType="lpstr">
      <vt:lpstr>ＭＳ Ｐゴシック</vt:lpstr>
      <vt:lpstr>ＭＳ Ｐゴシック</vt:lpstr>
      <vt:lpstr>Arial</vt:lpstr>
      <vt:lpstr>Calibri</vt:lpstr>
      <vt:lpstr>Courier New</vt:lpstr>
      <vt:lpstr>Droid Sans Fallback</vt:lpstr>
      <vt:lpstr>Geneva</vt:lpstr>
      <vt:lpstr>Myriad Pro</vt:lpstr>
      <vt:lpstr>PT Sans</vt:lpstr>
      <vt:lpstr>Times New Roman</vt:lpstr>
      <vt:lpstr>Trebuchet MS</vt:lpstr>
      <vt:lpstr>Wingdings</vt:lpstr>
      <vt:lpstr>Office-Design</vt:lpstr>
      <vt:lpstr>Das Phänomen Obsoleszenz  Weiterbildungs- und Unterrichts- materialien zur Ressourcenschonung  und Ressourceneffizienz  auf Basis von ProgRess II  Handlungsfeld:  Produkte und Konsum ressourcenschonender gestalten  Gestaltungsaspekt:  Ressourcenschonung in die Produktentwicklung einbeziehen    </vt:lpstr>
      <vt:lpstr>Übersicht der Materialien </vt:lpstr>
      <vt:lpstr>Grundlage: ProgRess II (2016)</vt:lpstr>
      <vt:lpstr>Sachanalyse: Ressourcen Systematik </vt:lpstr>
      <vt:lpstr>Einordnung in ProgRess Handlungsfelder </vt:lpstr>
      <vt:lpstr>Einordnung in ProgRess Gestaltungsaspekte</vt:lpstr>
      <vt:lpstr>Auftraggeber</vt:lpstr>
      <vt:lpstr>PowerPoint-Präsentation</vt:lpstr>
      <vt:lpstr>Das Phänomen Obsoleszenz  Foliensatz II Sachanalyse  (Weiterbildung für Lehrende)     </vt:lpstr>
      <vt:lpstr>Inhalt der Präsentation Sachanalyse</vt:lpstr>
      <vt:lpstr>Sachanalyse: Einleitung Definition Obsoleszenz</vt:lpstr>
      <vt:lpstr>Sachanalyse: Ressourcen  Systematik</vt:lpstr>
      <vt:lpstr>Sachanalyse: Obsoleszenz Ökonomische Vorteile?</vt:lpstr>
      <vt:lpstr>PowerPoint-Präsentation</vt:lpstr>
      <vt:lpstr>Sachanalyse: Obsoleszenz Einteilung &amp; Definitionen</vt:lpstr>
      <vt:lpstr>Sachanalyse: Obsoleszenz Einteilung &amp; Definitionen</vt:lpstr>
      <vt:lpstr>PowerPoint-Präsentation</vt:lpstr>
      <vt:lpstr>Sachanalyse: Obsoleszenz Geschichtliches</vt:lpstr>
      <vt:lpstr>Sachanalyse: Obsoleszenz Geschichtliches</vt:lpstr>
      <vt:lpstr>Sachanalyse: Bewusste Lebens- dauerverkürzung – Beispiele (I) </vt:lpstr>
      <vt:lpstr>Sachanalyse: Bewusste Lebens-  dauerverkürzung – Beispiele (II) </vt:lpstr>
      <vt:lpstr>Sachanalyse: Gebrauchsdauer Sicht der Produktentwickler</vt:lpstr>
      <vt:lpstr>Sachanalyse: Obsoleszenz Geplanter Verschleiß?</vt:lpstr>
      <vt:lpstr>Sachanalyse: Obsoleszenz Sind Verbraucher Schuld?</vt:lpstr>
      <vt:lpstr>Sachanalyse: Marketing Apple/iPhone</vt:lpstr>
      <vt:lpstr>Sachanalyse: Marketing Telekom</vt:lpstr>
      <vt:lpstr>Sachanalyse: Marketing Auswirkungen</vt:lpstr>
      <vt:lpstr>PowerPoint-Präsentation</vt:lpstr>
      <vt:lpstr>Sachanalyse:  Lebensdauer von Haushaltsgeräten</vt:lpstr>
      <vt:lpstr>Sachanalyse: Fakten Erstnutzungsdauer</vt:lpstr>
      <vt:lpstr>Sachanalyse: Daten  Geräte &amp; Austauschgrund</vt:lpstr>
      <vt:lpstr>PowerPoint-Präsentation</vt:lpstr>
      <vt:lpstr>Sachanalyse: Flachbildschirme Austauschgrund – Gerät defekt</vt:lpstr>
      <vt:lpstr>Sachanalyse: Flachbildschirme Austauschgrund – neues Gerät </vt:lpstr>
      <vt:lpstr>Sachanalyse: Flachbildschirme Lebens- und Nutzungsdauer</vt:lpstr>
      <vt:lpstr>Sachanalyse: Flachbildschirme Werkstoffliche Obsoleszenz</vt:lpstr>
      <vt:lpstr>Sachanalyse: Flachbildschirme Funktionelle Obsoleszenz</vt:lpstr>
      <vt:lpstr>Sachanalyse: Flachbildschirme Psychologische Obsoleszenz</vt:lpstr>
      <vt:lpstr>Sachanalyse: Flachbildschirme Ökonomische Obsoleszenz</vt:lpstr>
      <vt:lpstr>PowerPoint-Präsentation</vt:lpstr>
      <vt:lpstr>Sachanalyse: Auswirkungen Kurz- und langlebiges Produkt</vt:lpstr>
      <vt:lpstr>Sachanalyse: Auswirkungen Elektroschrott</vt:lpstr>
      <vt:lpstr>Auswirkungen: Metall in Elektronik (Flachbildschirme, Notebooks, Smartphones)</vt:lpstr>
      <vt:lpstr>Auswirkungen: Metall in Elektronik (Flachbildschirme, Notebooks, Smartphones)</vt:lpstr>
      <vt:lpstr>Sachanalyse: Auswirkungen Recycling von Metallen</vt:lpstr>
      <vt:lpstr>Sachanalyse: Auswirkungen  Elektroschrottexporte</vt:lpstr>
      <vt:lpstr>Sachanalyse: Exkurs Kfz-Katalysatoren</vt:lpstr>
      <vt:lpstr>PowerPoint-Präsentation</vt:lpstr>
      <vt:lpstr>Handlungsoption: Strategien Umweltbundesamt</vt:lpstr>
      <vt:lpstr>Handlungsoption: Strategien Umweltbundesamt</vt:lpstr>
      <vt:lpstr>Handlungsoption: Strategien Umweltbundesamt </vt:lpstr>
      <vt:lpstr>Handlungsoption: Strategien ProgRess</vt:lpstr>
      <vt:lpstr>Handlungsoption: Strategien Ressourcenschonung</vt:lpstr>
      <vt:lpstr>Das Phänomen Obsoleszenz  Foliensatz III Rahmung der Unterrichtsreihe (Weiterbildung für Lehrende)     </vt:lpstr>
      <vt:lpstr>Rahmung Übersicht Unterrichtsreihe</vt:lpstr>
      <vt:lpstr>Rahmung  Übersicht Unterrichtsreihe</vt:lpstr>
      <vt:lpstr>PowerPoint-Präsentation</vt:lpstr>
      <vt:lpstr>Rahmung - Modul 1: Einführung Obsoleszenz </vt:lpstr>
      <vt:lpstr>Rahmung - Modul 1a Einführung Obsoleszenz</vt:lpstr>
      <vt:lpstr>Rahmung - Modul 1b  Formen von Obsoleszenz</vt:lpstr>
      <vt:lpstr>Rahmung - Modul 1b Beispielantworten</vt:lpstr>
      <vt:lpstr>PowerPoint-Präsentation</vt:lpstr>
      <vt:lpstr>Rahmung - Modul 2 Obsoleszenz und Ressourcen </vt:lpstr>
      <vt:lpstr>Rahmung - Modul 2a Einstieg &amp; Wiederholung</vt:lpstr>
      <vt:lpstr>Rahmung - Modul 2b Metalle und Recycling</vt:lpstr>
      <vt:lpstr>Rahmung - Modul 2b Metalle und Recycling</vt:lpstr>
      <vt:lpstr>PowerPoint-Präsentation</vt:lpstr>
      <vt:lpstr>Rahmung - Modul 3 Handlungsoptionen Obsoleszenz </vt:lpstr>
      <vt:lpstr>Rahmung - Modul 3a  Handlungsoptionen entwickeln</vt:lpstr>
      <vt:lpstr>Rahmung - Modul 3b Handlungsoptionen diskutieren</vt:lpstr>
      <vt:lpstr>Das Phänomen Obsoleszenz  Foliensatz IV Unterrichtsvorschläge (Unterrichtsmaterialien)     </vt:lpstr>
      <vt:lpstr>PowerPoint-Präsentation</vt:lpstr>
      <vt:lpstr>Unterrichtsvorschlag: Modul 1a Das Phänomen „Obsoleszenz“</vt:lpstr>
      <vt:lpstr>Unterrichtsvorschlag: Modul 1a  Nutzungsdauer Smartphone</vt:lpstr>
      <vt:lpstr>Unterrichtsvorschlag: Modul 1a Marketingstrategien</vt:lpstr>
      <vt:lpstr>Unterrichtsvorschlag: Modul 1a Marketingstrategien</vt:lpstr>
      <vt:lpstr>Unterrichtsvorschlag: Modul 1b Formen von Obsoleszenz  Gruppenarbeit</vt:lpstr>
      <vt:lpstr>Unterrichtsvorschlag: Modul 1b Formen von Obsoleszenz  Gruppenarbeit – Mögliche Ergebnisse</vt:lpstr>
      <vt:lpstr>PowerPoint-Präsentation</vt:lpstr>
      <vt:lpstr>Unterrichtsvorschlag: Modul 2a Formen von Obsoleszenz</vt:lpstr>
      <vt:lpstr>Unterrichtsvorschlag: Modul 2a Obsoleszenzformen: Geräte &amp; Austauschgrund</vt:lpstr>
      <vt:lpstr>Unterrichtsvorschlag: Modul 2a Obsoleszenzformen:  Flachbildschirme</vt:lpstr>
      <vt:lpstr>Unterrichtsvorschlag: Modul 2a Obsoleszenzformen: Flachbildschirme </vt:lpstr>
      <vt:lpstr>Unterrichtsvorschlag: Modul 2b Metalle und Recycling</vt:lpstr>
      <vt:lpstr>Unterrichtsvorschlag: Modul 2b Arbeitsblatt 5a - Elektroschrott</vt:lpstr>
      <vt:lpstr>Unterrichtsvorschlag: Modul 2b Arbeitsblatt 5b - Elektronikmetalle</vt:lpstr>
      <vt:lpstr>Unterrichtsvorschlag: Modul 2b Arbeitsblatt 5c - Rückgewinnung</vt:lpstr>
      <vt:lpstr>PowerPoint-Präsentation</vt:lpstr>
      <vt:lpstr>Unterrichtsvorschlag: Modul 3a Handlungsoptionen entwickeln Methodik – World Café </vt:lpstr>
      <vt:lpstr>Sachanalyse: Obsoleszenz Einteilung &amp; Definitionen</vt:lpstr>
      <vt:lpstr>Sachanalyse: Obsoleszenz Einteilung &amp; Definitionen</vt:lpstr>
      <vt:lpstr>Unterrichtsvorschlag: Modul 3b Handlungsoptionen UBA (I) Lösungsvorschläge beurteilen</vt:lpstr>
      <vt:lpstr>Unterrichtsvorschlag: Modul 3b Handlungsoptionen UBA (II) Lösungsvorschläge beurteilen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Phänomen Obsoleszenz  Weiterbildungs- und Unterrichts- materialien zur Ressourcenschonung  und Ressourceneffizienz  auf Basis von ProgRess II  Handlungsfeld:  Produkte und Konsum ressourcenschonender gestalten  Gestaltungsaspekt:  Ressourcenschonung in die Produktentwicklung einbeziehen    </dc:title>
  <cp:lastModifiedBy>Michael Scharp</cp:lastModifiedBy>
  <cp:revision>13</cp:revision>
  <cp:lastPrinted>2024-01-12T08:17:28Z</cp:lastPrinted>
  <dcterms:created xsi:type="dcterms:W3CDTF">2016-10-26T15:34:33Z</dcterms:created>
  <dcterms:modified xsi:type="dcterms:W3CDTF">2024-01-12T08:17:34Z</dcterms:modified>
</cp:coreProperties>
</file>