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5.xml" ContentType="application/vnd.openxmlformats-officedocument.drawingml.chart+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0"/>
  </p:notesMasterIdLst>
  <p:handoutMasterIdLst>
    <p:handoutMasterId r:id="rId101"/>
  </p:handoutMasterIdLst>
  <p:sldIdLst>
    <p:sldId id="533" r:id="rId2"/>
    <p:sldId id="757" r:id="rId3"/>
    <p:sldId id="652" r:id="rId4"/>
    <p:sldId id="759" r:id="rId5"/>
    <p:sldId id="609" r:id="rId6"/>
    <p:sldId id="654" r:id="rId7"/>
    <p:sldId id="653" r:id="rId8"/>
    <p:sldId id="790" r:id="rId9"/>
    <p:sldId id="668" r:id="rId10"/>
    <p:sldId id="657" r:id="rId11"/>
    <p:sldId id="603" r:id="rId12"/>
    <p:sldId id="610" r:id="rId13"/>
    <p:sldId id="611" r:id="rId14"/>
    <p:sldId id="612" r:id="rId15"/>
    <p:sldId id="616" r:id="rId16"/>
    <p:sldId id="746" r:id="rId17"/>
    <p:sldId id="618" r:id="rId18"/>
    <p:sldId id="620" r:id="rId19"/>
    <p:sldId id="622" r:id="rId20"/>
    <p:sldId id="623" r:id="rId21"/>
    <p:sldId id="624" r:id="rId22"/>
    <p:sldId id="625" r:id="rId23"/>
    <p:sldId id="626" r:id="rId24"/>
    <p:sldId id="627" r:id="rId25"/>
    <p:sldId id="628" r:id="rId26"/>
    <p:sldId id="630" r:id="rId27"/>
    <p:sldId id="631" r:id="rId28"/>
    <p:sldId id="635" r:id="rId29"/>
    <p:sldId id="638" r:id="rId30"/>
    <p:sldId id="669" r:id="rId31"/>
    <p:sldId id="761" r:id="rId32"/>
    <p:sldId id="762" r:id="rId33"/>
    <p:sldId id="760" r:id="rId34"/>
    <p:sldId id="763" r:id="rId35"/>
    <p:sldId id="786" r:id="rId36"/>
    <p:sldId id="787" r:id="rId37"/>
    <p:sldId id="679" r:id="rId38"/>
    <p:sldId id="765" r:id="rId39"/>
    <p:sldId id="764" r:id="rId40"/>
    <p:sldId id="681" r:id="rId41"/>
    <p:sldId id="682" r:id="rId42"/>
    <p:sldId id="683" r:id="rId43"/>
    <p:sldId id="766" r:id="rId44"/>
    <p:sldId id="767" r:id="rId45"/>
    <p:sldId id="684" r:id="rId46"/>
    <p:sldId id="685" r:id="rId47"/>
    <p:sldId id="769" r:id="rId48"/>
    <p:sldId id="768" r:id="rId49"/>
    <p:sldId id="686" r:id="rId50"/>
    <p:sldId id="687" r:id="rId51"/>
    <p:sldId id="688" r:id="rId52"/>
    <p:sldId id="770" r:id="rId53"/>
    <p:sldId id="771" r:id="rId54"/>
    <p:sldId id="689" r:id="rId55"/>
    <p:sldId id="690" r:id="rId56"/>
    <p:sldId id="691" r:id="rId57"/>
    <p:sldId id="772" r:id="rId58"/>
    <p:sldId id="773" r:id="rId59"/>
    <p:sldId id="692" r:id="rId60"/>
    <p:sldId id="677" r:id="rId61"/>
    <p:sldId id="785" r:id="rId62"/>
    <p:sldId id="788" r:id="rId63"/>
    <p:sldId id="789" r:id="rId64"/>
    <p:sldId id="698" r:id="rId65"/>
    <p:sldId id="777" r:id="rId66"/>
    <p:sldId id="784" r:id="rId67"/>
    <p:sldId id="699" r:id="rId68"/>
    <p:sldId id="778" r:id="rId69"/>
    <p:sldId id="701" r:id="rId70"/>
    <p:sldId id="748" r:id="rId71"/>
    <p:sldId id="749" r:id="rId72"/>
    <p:sldId id="783" r:id="rId73"/>
    <p:sldId id="704" r:id="rId74"/>
    <p:sldId id="705" r:id="rId75"/>
    <p:sldId id="707" r:id="rId76"/>
    <p:sldId id="706" r:id="rId77"/>
    <p:sldId id="708" r:id="rId78"/>
    <p:sldId id="709" r:id="rId79"/>
    <p:sldId id="780" r:id="rId80"/>
    <p:sldId id="711" r:id="rId81"/>
    <p:sldId id="779" r:id="rId82"/>
    <p:sldId id="742" r:id="rId83"/>
    <p:sldId id="781" r:id="rId84"/>
    <p:sldId id="694" r:id="rId85"/>
    <p:sldId id="776" r:id="rId86"/>
    <p:sldId id="714" r:id="rId87"/>
    <p:sldId id="750" r:id="rId88"/>
    <p:sldId id="715" r:id="rId89"/>
    <p:sldId id="717" r:id="rId90"/>
    <p:sldId id="751" r:id="rId91"/>
    <p:sldId id="718" r:id="rId92"/>
    <p:sldId id="719" r:id="rId93"/>
    <p:sldId id="782" r:id="rId94"/>
    <p:sldId id="725" r:id="rId95"/>
    <p:sldId id="752" r:id="rId96"/>
    <p:sldId id="726" r:id="rId97"/>
    <p:sldId id="753" r:id="rId98"/>
    <p:sldId id="755" r:id="rId99"/>
  </p:sldIdLst>
  <p:sldSz cx="9144000" cy="6858000" type="screen4x3"/>
  <p:notesSz cx="7099300" cy="10234613"/>
  <p:defaultTextStyle>
    <a:defPPr>
      <a:defRPr lang="de-DE"/>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57">
          <p15:clr>
            <a:srgbClr val="A4A3A4"/>
          </p15:clr>
        </p15:guide>
        <p15:guide id="2" orient="horz" pos="1026">
          <p15:clr>
            <a:srgbClr val="A4A3A4"/>
          </p15:clr>
        </p15:guide>
        <p15:guide id="3" orient="horz" pos="3275">
          <p15:clr>
            <a:srgbClr val="A4A3A4"/>
          </p15:clr>
        </p15:guide>
        <p15:guide id="4" orient="horz" pos="3113" userDrawn="1">
          <p15:clr>
            <a:srgbClr val="A4A3A4"/>
          </p15:clr>
        </p15:guide>
        <p15:guide id="5" orient="horz">
          <p15:clr>
            <a:srgbClr val="A4A3A4"/>
          </p15:clr>
        </p15:guide>
        <p15:guide id="6" orient="horz" pos="4224" userDrawn="1">
          <p15:clr>
            <a:srgbClr val="A4A3A4"/>
          </p15:clr>
        </p15:guide>
        <p15:guide id="7" orient="horz" pos="84">
          <p15:clr>
            <a:srgbClr val="A4A3A4"/>
          </p15:clr>
        </p15:guide>
        <p15:guide id="8" orient="horz" pos="1145">
          <p15:clr>
            <a:srgbClr val="A4A3A4"/>
          </p15:clr>
        </p15:guide>
        <p15:guide id="9" pos="45" userDrawn="1">
          <p15:clr>
            <a:srgbClr val="A4A3A4"/>
          </p15:clr>
        </p15:guide>
        <p15:guide id="10" pos="5692">
          <p15:clr>
            <a:srgbClr val="A4A3A4"/>
          </p15:clr>
        </p15:guide>
        <p15:guide id="11" pos="4372">
          <p15:clr>
            <a:srgbClr val="A4A3A4"/>
          </p15:clr>
        </p15:guide>
        <p15:guide id="12" pos="248">
          <p15:clr>
            <a:srgbClr val="A4A3A4"/>
          </p15:clr>
        </p15:guide>
        <p15:guide id="13" pos="1380">
          <p15:clr>
            <a:srgbClr val="A4A3A4"/>
          </p15:clr>
        </p15:guide>
        <p15:guide id="14" pos="5508">
          <p15:clr>
            <a:srgbClr val="A4A3A4"/>
          </p15:clr>
        </p15:guide>
        <p15:guide id="15" pos="2903" userDrawn="1">
          <p15:clr>
            <a:srgbClr val="A4A3A4"/>
          </p15:clr>
        </p15:guide>
        <p15:guide id="16" pos="42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Rohn" initials="HR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CE5CD"/>
    <a:srgbClr val="F9CB9C"/>
    <a:srgbClr val="FF9919"/>
    <a:srgbClr val="595959"/>
    <a:srgbClr val="B7B7B7"/>
    <a:srgbClr val="B45F06"/>
    <a:srgbClr val="E69138"/>
    <a:srgbClr val="783F04"/>
    <a:srgbClr val="43434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393" autoAdjust="0"/>
    <p:restoredTop sz="92823" autoAdjust="0"/>
  </p:normalViewPr>
  <p:slideViewPr>
    <p:cSldViewPr snapToGrid="0" snapToObjects="1" showGuides="1">
      <p:cViewPr varScale="1">
        <p:scale>
          <a:sx n="208" d="100"/>
          <a:sy n="208" d="100"/>
        </p:scale>
        <p:origin x="3296" y="184"/>
      </p:cViewPr>
      <p:guideLst>
        <p:guide orient="horz" pos="4057"/>
        <p:guide orient="horz" pos="1026"/>
        <p:guide orient="horz" pos="3275"/>
        <p:guide orient="horz" pos="3113"/>
        <p:guide orient="horz"/>
        <p:guide orient="horz" pos="4224"/>
        <p:guide orient="horz" pos="84"/>
        <p:guide orient="horz" pos="1145"/>
        <p:guide pos="45"/>
        <p:guide pos="5692"/>
        <p:guide pos="4372"/>
        <p:guide pos="248"/>
        <p:guide pos="1380"/>
        <p:guide pos="5508"/>
        <p:guide pos="2903"/>
        <p:guide pos="4241"/>
      </p:guideLst>
    </p:cSldViewPr>
  </p:slideViewPr>
  <p:outlineViewPr>
    <p:cViewPr>
      <p:scale>
        <a:sx n="33" d="100"/>
        <a:sy n="33" d="100"/>
      </p:scale>
      <p:origin x="0" y="-65862"/>
    </p:cViewPr>
  </p:outlineViewPr>
  <p:notesTextViewPr>
    <p:cViewPr>
      <p:scale>
        <a:sx n="100" d="100"/>
        <a:sy n="100" d="100"/>
      </p:scale>
      <p:origin x="0" y="0"/>
    </p:cViewPr>
  </p:notesTextViewPr>
  <p:sorterViewPr>
    <p:cViewPr>
      <p:scale>
        <a:sx n="100" d="100"/>
        <a:sy n="100" d="100"/>
      </p:scale>
      <p:origin x="0" y="-17848"/>
    </p:cViewPr>
  </p:sorterViewPr>
  <p:notesViewPr>
    <p:cSldViewPr snapToGrid="0" snapToObjects="1">
      <p:cViewPr varScale="1">
        <p:scale>
          <a:sx n="151" d="100"/>
          <a:sy n="151" d="100"/>
        </p:scale>
        <p:origin x="688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Absatz BRD in Mio</c:v>
                </c:pt>
              </c:strCache>
            </c:strRef>
          </c:tx>
          <c:spPr>
            <a:solidFill>
              <a:srgbClr val="4F81BD"/>
            </a:solidFill>
            <a:ln w="25421">
              <a:noFill/>
            </a:ln>
          </c:spPr>
          <c:invertIfNegative val="0"/>
          <c:dLbls>
            <c:spPr>
              <a:noFill/>
              <a:ln w="25421">
                <a:noFill/>
              </a:ln>
            </c:spPr>
            <c:txPr>
              <a:bodyPr rot="0" spcFirstLastPara="1" vertOverflow="ellipsis" vert="horz" wrap="square" lIns="38100" tIns="19050" rIns="38100" bIns="19050" anchor="ctr" anchorCtr="1">
                <a:spAutoFit/>
              </a:bodyPr>
              <a:lstStyle/>
              <a:p>
                <a:pPr>
                  <a:defRPr sz="1196"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2008</c:v>
                </c:pt>
                <c:pt idx="1">
                  <c:v>2009</c:v>
                </c:pt>
                <c:pt idx="2">
                  <c:v>2010</c:v>
                </c:pt>
                <c:pt idx="3">
                  <c:v>2011</c:v>
                </c:pt>
                <c:pt idx="4">
                  <c:v>2012</c:v>
                </c:pt>
                <c:pt idx="5">
                  <c:v>2013</c:v>
                </c:pt>
                <c:pt idx="6">
                  <c:v>2014</c:v>
                </c:pt>
                <c:pt idx="7">
                  <c:v>2015</c:v>
                </c:pt>
                <c:pt idx="8">
                  <c:v>2016*</c:v>
                </c:pt>
              </c:strCache>
            </c:strRef>
          </c:cat>
          <c:val>
            <c:numRef>
              <c:f>Tabelle1!$B$2:$B$10</c:f>
              <c:numCache>
                <c:formatCode>General</c:formatCode>
                <c:ptCount val="9"/>
                <c:pt idx="0">
                  <c:v>5</c:v>
                </c:pt>
                <c:pt idx="1">
                  <c:v>5.7</c:v>
                </c:pt>
                <c:pt idx="2">
                  <c:v>10.4</c:v>
                </c:pt>
                <c:pt idx="3">
                  <c:v>15.9</c:v>
                </c:pt>
                <c:pt idx="4">
                  <c:v>21.6</c:v>
                </c:pt>
                <c:pt idx="5">
                  <c:v>22.9</c:v>
                </c:pt>
                <c:pt idx="6">
                  <c:v>24.4</c:v>
                </c:pt>
                <c:pt idx="7">
                  <c:v>26.2</c:v>
                </c:pt>
                <c:pt idx="8">
                  <c:v>27.9</c:v>
                </c:pt>
              </c:numCache>
            </c:numRef>
          </c:val>
          <c:extLst>
            <c:ext xmlns:c16="http://schemas.microsoft.com/office/drawing/2014/chart" uri="{C3380CC4-5D6E-409C-BE32-E72D297353CC}">
              <c16:uniqueId val="{00000000-712D-5F48-B4ED-FD742FE9BA5F}"/>
            </c:ext>
          </c:extLst>
        </c:ser>
        <c:dLbls>
          <c:showLegendKey val="0"/>
          <c:showVal val="0"/>
          <c:showCatName val="0"/>
          <c:showSerName val="0"/>
          <c:showPercent val="0"/>
          <c:showBubbleSize val="0"/>
        </c:dLbls>
        <c:gapWidth val="219"/>
        <c:overlap val="-27"/>
        <c:axId val="433421232"/>
        <c:axId val="433426720"/>
      </c:barChart>
      <c:catAx>
        <c:axId val="433421232"/>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33426720"/>
        <c:crosses val="autoZero"/>
        <c:auto val="1"/>
        <c:lblAlgn val="ctr"/>
        <c:lblOffset val="100"/>
        <c:noMultiLvlLbl val="0"/>
      </c:catAx>
      <c:valAx>
        <c:axId val="433426720"/>
        <c:scaling>
          <c:orientation val="minMax"/>
        </c:scaling>
        <c:delete val="0"/>
        <c:axPos val="l"/>
        <c:majorGridlines>
          <c:spPr>
            <a:ln w="9514" cap="flat" cmpd="sng" algn="ctr">
              <a:solidFill>
                <a:schemeClr val="tx1">
                  <a:lumMod val="15000"/>
                  <a:lumOff val="85000"/>
                </a:schemeClr>
              </a:solidFill>
              <a:round/>
            </a:ln>
            <a:effectLst/>
          </c:spPr>
        </c:majorGridlines>
        <c:numFmt formatCode="General" sourceLinked="1"/>
        <c:majorTickMark val="none"/>
        <c:minorTickMark val="none"/>
        <c:tickLblPos val="nextTo"/>
        <c:spPr>
          <a:ln w="6355">
            <a:noFill/>
          </a:ln>
        </c:spPr>
        <c:txPr>
          <a:bodyPr rot="-60000000" spcFirstLastPara="1" vertOverflow="ellipsis" vert="horz" wrap="square" anchor="ctr" anchorCtr="1"/>
          <a:lstStyle/>
          <a:p>
            <a:pPr>
              <a:defRPr sz="1801"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33421232"/>
        <c:crosses val="autoZero"/>
        <c:crossBetween val="between"/>
      </c:valAx>
      <c:spPr>
        <a:noFill/>
        <a:ln w="25421">
          <a:noFill/>
        </a:ln>
      </c:spPr>
    </c:plotArea>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B45F06"/>
              </a:solidFill>
              <a:ln w="19050">
                <a:solidFill>
                  <a:schemeClr val="lt1"/>
                </a:solidFill>
              </a:ln>
              <a:effectLst/>
            </c:spPr>
            <c:extLst>
              <c:ext xmlns:c16="http://schemas.microsoft.com/office/drawing/2014/chart" uri="{C3380CC4-5D6E-409C-BE32-E72D297353CC}">
                <c16:uniqueId val="{00000001-A18B-3045-AFAD-F85E1B746E2B}"/>
              </c:ext>
            </c:extLst>
          </c:dPt>
          <c:dPt>
            <c:idx val="1"/>
            <c:bubble3D val="0"/>
            <c:spPr>
              <a:solidFill>
                <a:srgbClr val="E2B33F"/>
              </a:solidFill>
              <a:ln w="19050">
                <a:solidFill>
                  <a:schemeClr val="lt1"/>
                </a:solidFill>
              </a:ln>
              <a:effectLst/>
            </c:spPr>
            <c:extLst>
              <c:ext xmlns:c16="http://schemas.microsoft.com/office/drawing/2014/chart" uri="{C3380CC4-5D6E-409C-BE32-E72D297353CC}">
                <c16:uniqueId val="{00000003-A18B-3045-AFAD-F85E1B746E2B}"/>
              </c:ext>
            </c:extLst>
          </c:dPt>
          <c:dPt>
            <c:idx val="2"/>
            <c:bubble3D val="0"/>
            <c:spPr>
              <a:solidFill>
                <a:srgbClr val="838383"/>
              </a:solidFill>
              <a:ln w="19050">
                <a:solidFill>
                  <a:schemeClr val="lt1"/>
                </a:solidFill>
              </a:ln>
              <a:effectLst/>
            </c:spPr>
            <c:extLst>
              <c:ext xmlns:c16="http://schemas.microsoft.com/office/drawing/2014/chart" uri="{C3380CC4-5D6E-409C-BE32-E72D297353CC}">
                <c16:uniqueId val="{00000005-A18B-3045-AFAD-F85E1B746E2B}"/>
              </c:ext>
            </c:extLst>
          </c:dPt>
          <c:dPt>
            <c:idx val="3"/>
            <c:bubble3D val="0"/>
            <c:spPr>
              <a:solidFill>
                <a:srgbClr val="FCE5CD"/>
              </a:solidFill>
              <a:ln w="19050">
                <a:solidFill>
                  <a:schemeClr val="lt1"/>
                </a:solidFill>
              </a:ln>
              <a:effectLst/>
            </c:spPr>
            <c:extLst>
              <c:ext xmlns:c16="http://schemas.microsoft.com/office/drawing/2014/chart" uri="{C3380CC4-5D6E-409C-BE32-E72D297353CC}">
                <c16:uniqueId val="{00000007-A18B-3045-AFAD-F85E1B746E2B}"/>
              </c:ext>
            </c:extLst>
          </c:dPt>
          <c:dLbls>
            <c:spPr>
              <a:noFill/>
              <a:ln w="25399">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Kunststoff</c:v>
                </c:pt>
                <c:pt idx="1">
                  <c:v>Glas und Keramik</c:v>
                </c:pt>
                <c:pt idx="2">
                  <c:v>Metalle</c:v>
                </c:pt>
                <c:pt idx="3">
                  <c:v>Sonstige</c:v>
                </c:pt>
              </c:strCache>
            </c:strRef>
          </c:cat>
          <c:val>
            <c:numRef>
              <c:f>Tabelle1!$B$2:$B$5</c:f>
              <c:numCache>
                <c:formatCode>0%</c:formatCode>
                <c:ptCount val="4"/>
                <c:pt idx="0">
                  <c:v>0.56000000000000005</c:v>
                </c:pt>
                <c:pt idx="1">
                  <c:v>0.16</c:v>
                </c:pt>
                <c:pt idx="2">
                  <c:v>0.25</c:v>
                </c:pt>
                <c:pt idx="3">
                  <c:v>0.03</c:v>
                </c:pt>
              </c:numCache>
            </c:numRef>
          </c:val>
          <c:extLst>
            <c:ext xmlns:c16="http://schemas.microsoft.com/office/drawing/2014/chart" uri="{C3380CC4-5D6E-409C-BE32-E72D297353CC}">
              <c16:uniqueId val="{00000008-A18B-3045-AFAD-F85E1B746E2B}"/>
            </c:ext>
          </c:extLst>
        </c:ser>
        <c:dLbls>
          <c:showLegendKey val="0"/>
          <c:showVal val="0"/>
          <c:showCatName val="0"/>
          <c:showSerName val="0"/>
          <c:showPercent val="0"/>
          <c:showBubbleSize val="0"/>
          <c:showLeaderLines val="1"/>
        </c:dLbls>
        <c:firstSliceAng val="0"/>
      </c:pieChart>
      <c:spPr>
        <a:noFill/>
        <a:ln w="25399">
          <a:noFill/>
        </a:ln>
      </c:spPr>
    </c:plotArea>
    <c:legend>
      <c:legendPos val="b"/>
      <c:overlay val="0"/>
      <c:spPr>
        <a:noFill/>
        <a:ln w="25399">
          <a:noFill/>
        </a:ln>
      </c:spPr>
      <c:txPr>
        <a:bodyPr rot="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83333333333333"/>
          <c:y val="5.9374999999999997E-2"/>
          <c:w val="0.62083333333333335"/>
          <c:h val="0.93125000000000002"/>
        </c:manualLayout>
      </c:layout>
      <c:pieChart>
        <c:varyColors val="1"/>
        <c:ser>
          <c:idx val="0"/>
          <c:order val="0"/>
          <c:tx>
            <c:strRef>
              <c:f>Tabelle1!$B$1</c:f>
              <c:strCache>
                <c:ptCount val="1"/>
                <c:pt idx="0">
                  <c:v>Spalte1</c:v>
                </c:pt>
              </c:strCache>
            </c:strRef>
          </c:tx>
          <c:dPt>
            <c:idx val="0"/>
            <c:bubble3D val="0"/>
            <c:spPr>
              <a:solidFill>
                <a:schemeClr val="accent1">
                  <a:lumMod val="20000"/>
                  <a:lumOff val="80000"/>
                </a:schemeClr>
              </a:solidFill>
              <a:ln w="19023">
                <a:solidFill>
                  <a:schemeClr val="lt1"/>
                </a:solidFill>
              </a:ln>
              <a:effectLst/>
            </c:spPr>
            <c:extLst>
              <c:ext xmlns:c16="http://schemas.microsoft.com/office/drawing/2014/chart" uri="{C3380CC4-5D6E-409C-BE32-E72D297353CC}">
                <c16:uniqueId val="{00000001-4DD9-B64B-95A3-CFD93B3004CC}"/>
              </c:ext>
            </c:extLst>
          </c:dPt>
          <c:dPt>
            <c:idx val="1"/>
            <c:bubble3D val="0"/>
            <c:spPr>
              <a:solidFill>
                <a:srgbClr val="E69138"/>
              </a:solidFill>
              <a:ln w="19023">
                <a:solidFill>
                  <a:schemeClr val="lt1"/>
                </a:solidFill>
              </a:ln>
              <a:effectLst/>
            </c:spPr>
            <c:extLst>
              <c:ext xmlns:c16="http://schemas.microsoft.com/office/drawing/2014/chart" uri="{C3380CC4-5D6E-409C-BE32-E72D297353CC}">
                <c16:uniqueId val="{00000003-4DD9-B64B-95A3-CFD93B3004CC}"/>
              </c:ext>
            </c:extLst>
          </c:dPt>
          <c:dPt>
            <c:idx val="2"/>
            <c:bubble3D val="0"/>
            <c:spPr>
              <a:solidFill>
                <a:srgbClr val="783F04"/>
              </a:solidFill>
              <a:ln w="19023">
                <a:solidFill>
                  <a:srgbClr val="783F04"/>
                </a:solidFill>
              </a:ln>
              <a:effectLst/>
            </c:spPr>
            <c:extLst>
              <c:ext xmlns:c16="http://schemas.microsoft.com/office/drawing/2014/chart" uri="{C3380CC4-5D6E-409C-BE32-E72D297353CC}">
                <c16:uniqueId val="{00000005-4DD9-B64B-95A3-CFD93B3004CC}"/>
              </c:ext>
            </c:extLst>
          </c:dPt>
          <c:dPt>
            <c:idx val="3"/>
            <c:bubble3D val="0"/>
            <c:spPr>
              <a:solidFill>
                <a:srgbClr val="B45506"/>
              </a:solidFill>
              <a:ln w="19023">
                <a:solidFill>
                  <a:schemeClr val="lt1"/>
                </a:solidFill>
              </a:ln>
              <a:effectLst/>
            </c:spPr>
            <c:extLst>
              <c:ext xmlns:c16="http://schemas.microsoft.com/office/drawing/2014/chart" uri="{C3380CC4-5D6E-409C-BE32-E72D297353CC}">
                <c16:uniqueId val="{00000007-4DD9-B64B-95A3-CFD93B3004CC}"/>
              </c:ext>
            </c:extLst>
          </c:dPt>
          <c:dLbls>
            <c:dLbl>
              <c:idx val="0"/>
              <c:layout>
                <c:manualLayout>
                  <c:x val="-6.0765748031496064E-2"/>
                  <c:y val="9.9479576771653547E-2"/>
                </c:manualLayout>
              </c:layout>
              <c:tx>
                <c:rich>
                  <a:bodyPr/>
                  <a:lstStyle/>
                  <a:p>
                    <a:fld id="{1D450150-15D3-4F90-A20B-0FF6A10349B6}" type="VALUE">
                      <a:rPr lang="en-US" smtClean="0"/>
                      <a:pPr/>
                      <a:t>[WERT]</a:t>
                    </a:fld>
                    <a:r>
                      <a:rPr lang="en-US" dirty="0"/>
                      <a:t> kg</a:t>
                    </a:r>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DD9-B64B-95A3-CFD93B3004CC}"/>
                </c:ext>
              </c:extLst>
            </c:dLbl>
            <c:dLbl>
              <c:idx val="1"/>
              <c:layout>
                <c:manualLayout>
                  <c:x val="-0.18569931102362205"/>
                  <c:y val="-7.4399360236220582E-2"/>
                </c:manualLayout>
              </c:layout>
              <c:tx>
                <c:rich>
                  <a:bodyPr/>
                  <a:lstStyle/>
                  <a:p>
                    <a:fld id="{3E23376C-2D31-4844-959B-FA37118CCCEA}" type="VALUE">
                      <a:rPr lang="en-US" smtClean="0"/>
                      <a:pPr/>
                      <a:t>[WERT]</a:t>
                    </a:fld>
                    <a:r>
                      <a:rPr lang="en-US"/>
                      <a:t> kg</a:t>
                    </a:r>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DD9-B64B-95A3-CFD93B3004CC}"/>
                </c:ext>
              </c:extLst>
            </c:dLbl>
            <c:dLbl>
              <c:idx val="2"/>
              <c:layout>
                <c:manualLayout>
                  <c:x val="-2.0893372703412072E-2"/>
                  <c:y val="-4.7760826771653544E-4"/>
                </c:manualLayout>
              </c:layout>
              <c:tx>
                <c:rich>
                  <a:bodyPr/>
                  <a:lstStyle/>
                  <a:p>
                    <a:fld id="{9B59B257-4CD8-40F7-A406-EE5E534E74A3}" type="VALUE">
                      <a:rPr lang="en-US" smtClean="0"/>
                      <a:pPr/>
                      <a:t>[WERT]</a:t>
                    </a:fld>
                    <a:r>
                      <a:rPr lang="en-US" dirty="0"/>
                      <a:t> kg</a:t>
                    </a:r>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DD9-B64B-95A3-CFD93B3004CC}"/>
                </c:ext>
              </c:extLst>
            </c:dLbl>
            <c:dLbl>
              <c:idx val="3"/>
              <c:tx>
                <c:rich>
                  <a:bodyPr wrap="square" lIns="38100" tIns="19050" rIns="38100" bIns="19050" anchor="ctr">
                    <a:spAutoFit/>
                  </a:bodyPr>
                  <a:lstStyle/>
                  <a:p>
                    <a:pPr>
                      <a:defRPr sz="2400">
                        <a:solidFill>
                          <a:schemeClr val="bg1"/>
                        </a:solidFill>
                        <a:latin typeface="PT Sans" panose="020B0503020203020204" pitchFamily="34" charset="0"/>
                        <a:ea typeface="PT Sans" panose="020B0503020203020204" pitchFamily="34" charset="0"/>
                      </a:defRPr>
                    </a:pPr>
                    <a:fld id="{B067AABE-92A8-483C-8EE8-91B458322FFE}" type="VALUE">
                      <a:rPr lang="en-US" smtClean="0">
                        <a:solidFill>
                          <a:schemeClr val="bg1"/>
                        </a:solidFill>
                      </a:rPr>
                      <a:pPr>
                        <a:defRPr sz="2400">
                          <a:solidFill>
                            <a:schemeClr val="bg1"/>
                          </a:solidFill>
                          <a:latin typeface="PT Sans" panose="020B0503020203020204" pitchFamily="34" charset="0"/>
                          <a:ea typeface="PT Sans" panose="020B0503020203020204" pitchFamily="34" charset="0"/>
                        </a:defRPr>
                      </a:pPr>
                      <a:t>[WERT]</a:t>
                    </a:fld>
                    <a:r>
                      <a:rPr lang="en-US">
                        <a:solidFill>
                          <a:schemeClr val="bg1"/>
                        </a:solidFill>
                      </a:rPr>
                      <a:t> kg</a:t>
                    </a:r>
                  </a:p>
                </c:rich>
              </c:tx>
              <c:spPr>
                <a:noFill/>
                <a:ln>
                  <a:noFill/>
                </a:ln>
                <a:effectLst/>
              </c:spPr>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DD9-B64B-95A3-CFD93B3004CC}"/>
                </c:ext>
              </c:extLst>
            </c:dLbl>
            <c:spPr>
              <a:noFill/>
              <a:ln>
                <a:noFill/>
              </a:ln>
              <a:effectLst/>
            </c:spPr>
            <c:txPr>
              <a:bodyPr wrap="square" lIns="38100" tIns="19050" rIns="38100" bIns="19050" anchor="ctr">
                <a:spAutoFit/>
              </a:bodyPr>
              <a:lstStyle/>
              <a:p>
                <a:pPr>
                  <a:defRPr sz="2400">
                    <a:latin typeface="PT Sans" panose="020B0503020203020204" pitchFamily="34" charset="0"/>
                    <a:ea typeface="PT Sans" panose="020B0503020203020204" pitchFamily="34" charset="0"/>
                  </a:defRPr>
                </a:pPr>
                <a:endParaRPr lang="de-DE"/>
              </a:p>
            </c:txPr>
            <c:dLblPos val="inEnd"/>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Tabelle1!$A$2:$A$5</c:f>
              <c:strCache>
                <c:ptCount val="4"/>
                <c:pt idx="0">
                  <c:v>Herstellung</c:v>
                </c:pt>
                <c:pt idx="1">
                  <c:v>Nutzung</c:v>
                </c:pt>
                <c:pt idx="2">
                  <c:v>Recycling</c:v>
                </c:pt>
                <c:pt idx="3">
                  <c:v>Rohstoff</c:v>
                </c:pt>
              </c:strCache>
            </c:strRef>
          </c:cat>
          <c:val>
            <c:numRef>
              <c:f>Tabelle1!$B$2:$B$5</c:f>
              <c:numCache>
                <c:formatCode>General</c:formatCode>
                <c:ptCount val="4"/>
                <c:pt idx="0">
                  <c:v>8.1999999999999993</c:v>
                </c:pt>
                <c:pt idx="1">
                  <c:v>31.7</c:v>
                </c:pt>
                <c:pt idx="2">
                  <c:v>0.1</c:v>
                </c:pt>
                <c:pt idx="3">
                  <c:v>35.299999999999997</c:v>
                </c:pt>
              </c:numCache>
            </c:numRef>
          </c:val>
          <c:extLst>
            <c:ext xmlns:c16="http://schemas.microsoft.com/office/drawing/2014/chart" uri="{C3380CC4-5D6E-409C-BE32-E72D297353CC}">
              <c16:uniqueId val="{00000008-4DD9-B64B-95A3-CFD93B3004CC}"/>
            </c:ext>
          </c:extLst>
        </c:ser>
        <c:dLbls>
          <c:dLblPos val="inEnd"/>
          <c:showLegendKey val="0"/>
          <c:showVal val="1"/>
          <c:showCatName val="0"/>
          <c:showSerName val="0"/>
          <c:showPercent val="0"/>
          <c:showBubbleSize val="0"/>
          <c:showLeaderLines val="1"/>
        </c:dLbls>
        <c:firstSliceAng val="0"/>
      </c:pieChart>
      <c:spPr>
        <a:noFill/>
        <a:ln w="25365">
          <a:noFill/>
        </a:ln>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rgbClr val="B45F06"/>
              </a:solidFill>
              <a:ln w="18039">
                <a:solidFill>
                  <a:schemeClr val="lt1"/>
                </a:solidFill>
              </a:ln>
              <a:effectLst/>
            </c:spPr>
            <c:extLst>
              <c:ext xmlns:c16="http://schemas.microsoft.com/office/drawing/2014/chart" uri="{C3380CC4-5D6E-409C-BE32-E72D297353CC}">
                <c16:uniqueId val="{00000001-0F61-D54F-8893-661D3ED18950}"/>
              </c:ext>
            </c:extLst>
          </c:dPt>
          <c:dPt>
            <c:idx val="1"/>
            <c:bubble3D val="0"/>
            <c:spPr>
              <a:solidFill>
                <a:srgbClr val="E2B33F"/>
              </a:solidFill>
              <a:ln w="18039">
                <a:solidFill>
                  <a:schemeClr val="lt1"/>
                </a:solidFill>
              </a:ln>
              <a:effectLst/>
            </c:spPr>
            <c:extLst>
              <c:ext xmlns:c16="http://schemas.microsoft.com/office/drawing/2014/chart" uri="{C3380CC4-5D6E-409C-BE32-E72D297353CC}">
                <c16:uniqueId val="{00000003-0F61-D54F-8893-661D3ED18950}"/>
              </c:ext>
            </c:extLst>
          </c:dPt>
          <c:dPt>
            <c:idx val="2"/>
            <c:bubble3D val="0"/>
            <c:spPr>
              <a:solidFill>
                <a:srgbClr val="838383"/>
              </a:solidFill>
              <a:ln w="18039">
                <a:solidFill>
                  <a:schemeClr val="lt1"/>
                </a:solidFill>
              </a:ln>
              <a:effectLst/>
            </c:spPr>
            <c:extLst>
              <c:ext xmlns:c16="http://schemas.microsoft.com/office/drawing/2014/chart" uri="{C3380CC4-5D6E-409C-BE32-E72D297353CC}">
                <c16:uniqueId val="{00000005-0F61-D54F-8893-661D3ED18950}"/>
              </c:ext>
            </c:extLst>
          </c:dPt>
          <c:dPt>
            <c:idx val="3"/>
            <c:bubble3D val="0"/>
            <c:spPr>
              <a:solidFill>
                <a:srgbClr val="FCE5CD"/>
              </a:solidFill>
              <a:ln w="18039">
                <a:solidFill>
                  <a:schemeClr val="lt1"/>
                </a:solidFill>
              </a:ln>
              <a:effectLst/>
            </c:spPr>
            <c:extLst>
              <c:ext xmlns:c16="http://schemas.microsoft.com/office/drawing/2014/chart" uri="{C3380CC4-5D6E-409C-BE32-E72D297353CC}">
                <c16:uniqueId val="{00000007-0F61-D54F-8893-661D3ED18950}"/>
              </c:ext>
            </c:extLst>
          </c:dPt>
          <c:dLbls>
            <c:spPr>
              <a:noFill/>
              <a:ln w="24051">
                <a:noFill/>
              </a:ln>
            </c:spPr>
            <c:txPr>
              <a:bodyPr rot="0" spcFirstLastPara="1" vertOverflow="ellipsis" vert="horz" wrap="square" lIns="38100" tIns="19050" rIns="38100" bIns="19050" anchor="ctr" anchorCtr="1">
                <a:spAutoFit/>
              </a:bodyPr>
              <a:lstStyle/>
              <a:p>
                <a:pPr>
                  <a:defRPr sz="1515"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019"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Kunststoff</c:v>
                </c:pt>
                <c:pt idx="1">
                  <c:v>Glas und Keramik</c:v>
                </c:pt>
                <c:pt idx="2">
                  <c:v>Metalle</c:v>
                </c:pt>
                <c:pt idx="3">
                  <c:v>Sonstige</c:v>
                </c:pt>
              </c:strCache>
            </c:strRef>
          </c:cat>
          <c:val>
            <c:numRef>
              <c:f>Tabelle1!$B$2:$B$5</c:f>
              <c:numCache>
                <c:formatCode>0%</c:formatCode>
                <c:ptCount val="4"/>
                <c:pt idx="0">
                  <c:v>0.56000000000000005</c:v>
                </c:pt>
                <c:pt idx="1">
                  <c:v>0.16</c:v>
                </c:pt>
                <c:pt idx="2">
                  <c:v>0.25</c:v>
                </c:pt>
                <c:pt idx="3">
                  <c:v>0.03</c:v>
                </c:pt>
              </c:numCache>
            </c:numRef>
          </c:val>
          <c:extLst>
            <c:ext xmlns:c16="http://schemas.microsoft.com/office/drawing/2014/chart" uri="{C3380CC4-5D6E-409C-BE32-E72D297353CC}">
              <c16:uniqueId val="{00000008-0F61-D54F-8893-661D3ED18950}"/>
            </c:ext>
          </c:extLst>
        </c:ser>
        <c:dLbls>
          <c:showLegendKey val="0"/>
          <c:showVal val="0"/>
          <c:showCatName val="0"/>
          <c:showSerName val="0"/>
          <c:showPercent val="0"/>
          <c:showBubbleSize val="0"/>
          <c:showLeaderLines val="1"/>
        </c:dLbls>
        <c:firstSliceAng val="0"/>
      </c:pieChart>
      <c:spPr>
        <a:noFill/>
        <a:ln w="24051">
          <a:noFill/>
        </a:ln>
      </c:spPr>
    </c:plotArea>
    <c:legend>
      <c:legendPos val="b"/>
      <c:overlay val="0"/>
      <c:spPr>
        <a:noFill/>
        <a:ln w="24051">
          <a:noFill/>
        </a:ln>
      </c:spPr>
      <c:txPr>
        <a:bodyPr rot="0" spcFirstLastPara="1" vertOverflow="ellipsis" vert="horz" wrap="square" anchor="ctr" anchorCtr="1"/>
        <a:lstStyle/>
        <a:p>
          <a:pPr>
            <a:defRPr sz="1184"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c:spPr>
  <c:txPr>
    <a:bodyPr/>
    <a:lstStyle/>
    <a:p>
      <a:pPr>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83333333333333"/>
          <c:y val="5.9374999999999997E-2"/>
          <c:w val="0.62083333333333335"/>
          <c:h val="0.93125000000000002"/>
        </c:manualLayout>
      </c:layout>
      <c:pieChart>
        <c:varyColors val="1"/>
        <c:ser>
          <c:idx val="0"/>
          <c:order val="0"/>
          <c:tx>
            <c:strRef>
              <c:f>Tabelle1!$B$1</c:f>
              <c:strCache>
                <c:ptCount val="1"/>
                <c:pt idx="0">
                  <c:v>Spalte1</c:v>
                </c:pt>
              </c:strCache>
            </c:strRef>
          </c:tx>
          <c:dPt>
            <c:idx val="0"/>
            <c:bubble3D val="0"/>
            <c:spPr>
              <a:solidFill>
                <a:schemeClr val="accent1">
                  <a:lumMod val="20000"/>
                  <a:lumOff val="80000"/>
                </a:schemeClr>
              </a:solidFill>
              <a:ln w="19023">
                <a:solidFill>
                  <a:schemeClr val="lt1"/>
                </a:solidFill>
              </a:ln>
              <a:effectLst/>
            </c:spPr>
            <c:extLst>
              <c:ext xmlns:c16="http://schemas.microsoft.com/office/drawing/2014/chart" uri="{C3380CC4-5D6E-409C-BE32-E72D297353CC}">
                <c16:uniqueId val="{00000001-4901-9746-823F-B5F46B980BFA}"/>
              </c:ext>
            </c:extLst>
          </c:dPt>
          <c:dPt>
            <c:idx val="1"/>
            <c:bubble3D val="0"/>
            <c:spPr>
              <a:solidFill>
                <a:srgbClr val="E69138"/>
              </a:solidFill>
              <a:ln w="19023">
                <a:solidFill>
                  <a:schemeClr val="lt1"/>
                </a:solidFill>
              </a:ln>
              <a:effectLst/>
            </c:spPr>
            <c:extLst>
              <c:ext xmlns:c16="http://schemas.microsoft.com/office/drawing/2014/chart" uri="{C3380CC4-5D6E-409C-BE32-E72D297353CC}">
                <c16:uniqueId val="{00000003-4901-9746-823F-B5F46B980BFA}"/>
              </c:ext>
            </c:extLst>
          </c:dPt>
          <c:dPt>
            <c:idx val="2"/>
            <c:bubble3D val="0"/>
            <c:spPr>
              <a:solidFill>
                <a:srgbClr val="783F04"/>
              </a:solidFill>
              <a:ln w="19023">
                <a:solidFill>
                  <a:srgbClr val="783F04"/>
                </a:solidFill>
              </a:ln>
              <a:effectLst/>
            </c:spPr>
            <c:extLst>
              <c:ext xmlns:c16="http://schemas.microsoft.com/office/drawing/2014/chart" uri="{C3380CC4-5D6E-409C-BE32-E72D297353CC}">
                <c16:uniqueId val="{00000005-4901-9746-823F-B5F46B980BFA}"/>
              </c:ext>
            </c:extLst>
          </c:dPt>
          <c:dPt>
            <c:idx val="3"/>
            <c:bubble3D val="0"/>
            <c:spPr>
              <a:solidFill>
                <a:srgbClr val="B45506"/>
              </a:solidFill>
              <a:ln w="19023">
                <a:solidFill>
                  <a:schemeClr val="lt1"/>
                </a:solidFill>
              </a:ln>
              <a:effectLst/>
            </c:spPr>
            <c:extLst>
              <c:ext xmlns:c16="http://schemas.microsoft.com/office/drawing/2014/chart" uri="{C3380CC4-5D6E-409C-BE32-E72D297353CC}">
                <c16:uniqueId val="{00000007-4901-9746-823F-B5F46B980BFA}"/>
              </c:ext>
            </c:extLst>
          </c:dPt>
          <c:dLbls>
            <c:dLbl>
              <c:idx val="0"/>
              <c:layout>
                <c:manualLayout>
                  <c:x val="-6.0765748031496064E-2"/>
                  <c:y val="9.9479576771653547E-2"/>
                </c:manualLayout>
              </c:layout>
              <c:tx>
                <c:rich>
                  <a:bodyPr/>
                  <a:lstStyle/>
                  <a:p>
                    <a:fld id="{1D450150-15D3-4F90-A20B-0FF6A10349B6}" type="VALUE">
                      <a:rPr lang="en-US" smtClean="0"/>
                      <a:pPr/>
                      <a:t>[WERT]</a:t>
                    </a:fld>
                    <a:r>
                      <a:rPr lang="en-US" dirty="0"/>
                      <a:t> kg</a:t>
                    </a:r>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901-9746-823F-B5F46B980BFA}"/>
                </c:ext>
              </c:extLst>
            </c:dLbl>
            <c:dLbl>
              <c:idx val="1"/>
              <c:layout>
                <c:manualLayout>
                  <c:x val="-0.18569931102362205"/>
                  <c:y val="-7.4399360236220582E-2"/>
                </c:manualLayout>
              </c:layout>
              <c:tx>
                <c:rich>
                  <a:bodyPr/>
                  <a:lstStyle/>
                  <a:p>
                    <a:fld id="{3E23376C-2D31-4844-959B-FA37118CCCEA}" type="VALUE">
                      <a:rPr lang="en-US" smtClean="0"/>
                      <a:pPr/>
                      <a:t>[WERT]</a:t>
                    </a:fld>
                    <a:r>
                      <a:rPr lang="en-US"/>
                      <a:t> kg</a:t>
                    </a:r>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901-9746-823F-B5F46B980BFA}"/>
                </c:ext>
              </c:extLst>
            </c:dLbl>
            <c:dLbl>
              <c:idx val="2"/>
              <c:layout>
                <c:manualLayout>
                  <c:x val="-2.0893372703412072E-2"/>
                  <c:y val="-4.7760826771653544E-4"/>
                </c:manualLayout>
              </c:layout>
              <c:tx>
                <c:rich>
                  <a:bodyPr/>
                  <a:lstStyle/>
                  <a:p>
                    <a:fld id="{9B59B257-4CD8-40F7-A406-EE5E534E74A3}" type="VALUE">
                      <a:rPr lang="en-US" smtClean="0"/>
                      <a:pPr/>
                      <a:t>[WERT]</a:t>
                    </a:fld>
                    <a:r>
                      <a:rPr lang="en-US" dirty="0"/>
                      <a:t> kg</a:t>
                    </a:r>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901-9746-823F-B5F46B980BFA}"/>
                </c:ext>
              </c:extLst>
            </c:dLbl>
            <c:dLbl>
              <c:idx val="3"/>
              <c:tx>
                <c:rich>
                  <a:bodyPr wrap="square" lIns="38100" tIns="19050" rIns="38100" bIns="19050" anchor="ctr">
                    <a:spAutoFit/>
                  </a:bodyPr>
                  <a:lstStyle/>
                  <a:p>
                    <a:pPr>
                      <a:defRPr sz="2400">
                        <a:solidFill>
                          <a:schemeClr val="bg1"/>
                        </a:solidFill>
                        <a:latin typeface="PT Sans" panose="020B0503020203020204" pitchFamily="34" charset="0"/>
                        <a:ea typeface="PT Sans" panose="020B0503020203020204" pitchFamily="34" charset="0"/>
                      </a:defRPr>
                    </a:pPr>
                    <a:fld id="{B067AABE-92A8-483C-8EE8-91B458322FFE}" type="VALUE">
                      <a:rPr lang="en-US" smtClean="0">
                        <a:solidFill>
                          <a:schemeClr val="bg1"/>
                        </a:solidFill>
                      </a:rPr>
                      <a:pPr>
                        <a:defRPr sz="2400">
                          <a:solidFill>
                            <a:schemeClr val="bg1"/>
                          </a:solidFill>
                          <a:latin typeface="PT Sans" panose="020B0503020203020204" pitchFamily="34" charset="0"/>
                          <a:ea typeface="PT Sans" panose="020B0503020203020204" pitchFamily="34" charset="0"/>
                        </a:defRPr>
                      </a:pPr>
                      <a:t>[WERT]</a:t>
                    </a:fld>
                    <a:r>
                      <a:rPr lang="en-US">
                        <a:solidFill>
                          <a:schemeClr val="bg1"/>
                        </a:solidFill>
                      </a:rPr>
                      <a:t> kg</a:t>
                    </a:r>
                  </a:p>
                </c:rich>
              </c:tx>
              <c:spPr>
                <a:noFill/>
                <a:ln>
                  <a:noFill/>
                </a:ln>
                <a:effectLst/>
              </c:spPr>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901-9746-823F-B5F46B980BFA}"/>
                </c:ext>
              </c:extLst>
            </c:dLbl>
            <c:spPr>
              <a:noFill/>
              <a:ln>
                <a:noFill/>
              </a:ln>
              <a:effectLst/>
            </c:spPr>
            <c:txPr>
              <a:bodyPr wrap="square" lIns="38100" tIns="19050" rIns="38100" bIns="19050" anchor="ctr">
                <a:spAutoFit/>
              </a:bodyPr>
              <a:lstStyle/>
              <a:p>
                <a:pPr>
                  <a:defRPr sz="2400">
                    <a:latin typeface="PT Sans" panose="020B0503020203020204" pitchFamily="34" charset="0"/>
                    <a:ea typeface="PT Sans" panose="020B0503020203020204" pitchFamily="34" charset="0"/>
                  </a:defRPr>
                </a:pPr>
                <a:endParaRPr lang="de-DE"/>
              </a:p>
            </c:txPr>
            <c:dLblPos val="inEnd"/>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Tabelle1!$A$2:$A$5</c:f>
              <c:strCache>
                <c:ptCount val="4"/>
                <c:pt idx="0">
                  <c:v>Herstellung</c:v>
                </c:pt>
                <c:pt idx="1">
                  <c:v>Nutzung</c:v>
                </c:pt>
                <c:pt idx="2">
                  <c:v>Recycling</c:v>
                </c:pt>
                <c:pt idx="3">
                  <c:v>Rohstoff</c:v>
                </c:pt>
              </c:strCache>
            </c:strRef>
          </c:cat>
          <c:val>
            <c:numRef>
              <c:f>Tabelle1!$B$2:$B$5</c:f>
              <c:numCache>
                <c:formatCode>General</c:formatCode>
                <c:ptCount val="4"/>
                <c:pt idx="0">
                  <c:v>8.1999999999999993</c:v>
                </c:pt>
                <c:pt idx="1">
                  <c:v>31.7</c:v>
                </c:pt>
                <c:pt idx="2">
                  <c:v>0.1</c:v>
                </c:pt>
                <c:pt idx="3">
                  <c:v>35.299999999999997</c:v>
                </c:pt>
              </c:numCache>
            </c:numRef>
          </c:val>
          <c:extLst>
            <c:ext xmlns:c16="http://schemas.microsoft.com/office/drawing/2014/chart" uri="{C3380CC4-5D6E-409C-BE32-E72D297353CC}">
              <c16:uniqueId val="{00000008-4901-9746-823F-B5F46B980BFA}"/>
            </c:ext>
          </c:extLst>
        </c:ser>
        <c:dLbls>
          <c:dLblPos val="inEnd"/>
          <c:showLegendKey val="0"/>
          <c:showVal val="1"/>
          <c:showCatName val="0"/>
          <c:showSerName val="0"/>
          <c:showPercent val="0"/>
          <c:showBubbleSize val="0"/>
          <c:showLeaderLines val="1"/>
        </c:dLbls>
        <c:firstSliceAng val="0"/>
      </c:pieChart>
      <c:spPr>
        <a:noFill/>
        <a:ln w="25365">
          <a:noFill/>
        </a:ln>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Mineralien, </a:t>
          </a:r>
        </a:p>
        <a:p>
          <a:r>
            <a:rPr lang="de-DE" sz="1800" dirty="0">
              <a:solidFill>
                <a:schemeClr val="tx1">
                  <a:lumMod val="65000"/>
                  <a:lumOff val="35000"/>
                </a:schemeClr>
              </a:solidFill>
              <a:latin typeface="PT Sans" panose="020B0503020203020204" pitchFamily="34" charset="0"/>
              <a:ea typeface="PT Sans" panose="020B0503020203020204" pitchFamily="34" charset="0"/>
            </a:rPr>
            <a:t>Erze</a:t>
          </a:r>
        </a:p>
      </dgm:t>
    </dgm:pt>
    <dgm:pt modelId="{E23DD124-A77B-40AF-9FB6-117017576304}" type="parTrans" cxnId="{8DE1396D-718C-4347-BFD7-730A79781EB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5335C96-22A0-4919-ABFE-57831D56E5B6}" type="sibTrans" cxnId="{8DE1396D-718C-4347-BFD7-730A79781EB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06579804-3389-4636-82BC-013BFC449D60}">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Rohmetalle</a:t>
          </a:r>
        </a:p>
      </dgm:t>
    </dgm:pt>
    <dgm:pt modelId="{A1E91B63-EEDA-4AD9-AAB9-3D572F555A49}" type="parTrans" cxnId="{2CD4288C-6E9E-49E6-AE73-F42E27DE95A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2D6A76EB-E71E-4F27-8F4A-D1849348A7D6}" type="sibTrans" cxnId="{2CD4288C-6E9E-49E6-AE73-F42E27DE95A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86649BCA-7C04-4074-A66C-5E0880794FDC}">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Halbzeuge</a:t>
          </a:r>
        </a:p>
      </dgm:t>
    </dgm:pt>
    <dgm:pt modelId="{3CE9C355-3566-46D4-B94F-33E0AB431C06}" type="parTrans" cxnId="{5F0D72F8-788F-4DF3-98CD-4DC1132BDE18}">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A28544B6-F29B-4693-9EB2-8134A10BA2B2}" type="sibTrans" cxnId="{5F0D72F8-788F-4DF3-98CD-4DC1132BDE18}">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043818D5-74A7-476D-A53E-5AE1167F0F5A}">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Metall-produkte</a:t>
          </a:r>
        </a:p>
      </dgm:t>
    </dgm:pt>
    <dgm:pt modelId="{0EA8C194-FF15-409D-A491-EE47B899DC3C}" type="parTrans" cxnId="{BE1A56B3-8AAE-446C-B64E-228788286545}">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C34878E8-BDAD-47BB-8FD0-60B63D94628C}" type="sibTrans" cxnId="{BE1A56B3-8AAE-446C-B64E-228788286545}">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28CE406-01AD-42CD-BC9B-4EE49B09540D}">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Produkte</a:t>
          </a:r>
        </a:p>
      </dgm:t>
    </dgm:pt>
    <dgm:pt modelId="{1D586B9C-6A05-416C-AC1D-49E7EF8C159C}" type="parTrans" cxnId="{A5ADC48E-322C-464F-AD75-DAE71657DF46}">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A031225-A2E4-45B8-A3D2-14058A67D58E}" type="sibTrans" cxnId="{A5ADC48E-322C-464F-AD75-DAE71657DF46}">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Y="99480" custRadScaleRad="97452" custRadScaleInc="9018">
        <dgm:presLayoutVars>
          <dgm:bulletEnabled val="1"/>
        </dgm:presLayoutVars>
      </dgm:prSet>
      <dgm:spPr/>
    </dgm:pt>
    <dgm:pt modelId="{A74A96AE-CA38-48F0-B051-58DCD755F45C}" type="pres">
      <dgm:prSet presAssocID="{86649BCA-7C04-4074-A66C-5E0880794FDC}" presName="nodeFollowingNodes" presStyleLbl="node1" presStyleIdx="2" presStyleCnt="5" custScaleX="99946" custScaleY="100101" custRadScaleRad="99931" custRadScaleInc="-13746">
        <dgm:presLayoutVars>
          <dgm:bulletEnabled val="1"/>
        </dgm:presLayoutVars>
      </dgm:prSet>
      <dgm:spPr/>
    </dgm:pt>
    <dgm:pt modelId="{1DF0DC29-5A62-4444-A525-073669CB7F8F}" type="pres">
      <dgm:prSet presAssocID="{043818D5-74A7-476D-A53E-5AE1167F0F5A}" presName="nodeFollowingNodes" presStyleLbl="node1" presStyleIdx="3" presStyleCnt="5" custRadScaleRad="94188" custRadScaleInc="7600">
        <dgm:presLayoutVars>
          <dgm:bulletEnabled val="1"/>
        </dgm:presLayoutVars>
      </dgm:prSet>
      <dgm:spPr/>
    </dgm:pt>
    <dgm:pt modelId="{5D16DD8E-6368-4FEA-986C-DC6EF7581BE9}" type="pres">
      <dgm:prSet presAssocID="{328CE406-01AD-42CD-BC9B-4EE49B09540D}" presName="nodeFollowingNodes" presStyleLbl="node1" presStyleIdx="4" presStyleCnt="5" custRadScaleRad="95140" custRadScaleInc="-27429">
        <dgm:presLayoutVars>
          <dgm:bulletEnabled val="1"/>
        </dgm:presLayoutVars>
      </dgm:prSet>
      <dgm:spPr/>
    </dgm:pt>
  </dgm:ptLst>
  <dgm:cxnLst>
    <dgm:cxn modelId="{8DE1396D-718C-4347-BFD7-730A79781EB0}" srcId="{4B9CC097-D2DA-4DB0-BB88-D38BB581B4B5}" destId="{5BDAE52F-5F0A-4959-809D-869395DAE8A7}" srcOrd="0" destOrd="0" parTransId="{E23DD124-A77B-40AF-9FB6-117017576304}" sibTransId="{35335C96-22A0-4919-ABFE-57831D56E5B6}"/>
    <dgm:cxn modelId="{D2E5FF88-B591-4B65-B028-198F0E410330}" type="presOf" srcId="{4B9CC097-D2DA-4DB0-BB88-D38BB581B4B5}" destId="{2F434B51-5C39-4A96-9CC4-EF228D31C3F8}" srcOrd="0" destOrd="0" presId="urn:microsoft.com/office/officeart/2005/8/layout/cycle3"/>
    <dgm:cxn modelId="{2CD4288C-6E9E-49E6-AE73-F42E27DE95A0}" srcId="{4B9CC097-D2DA-4DB0-BB88-D38BB581B4B5}" destId="{06579804-3389-4636-82BC-013BFC449D60}" srcOrd="1" destOrd="0" parTransId="{A1E91B63-EEDA-4AD9-AAB9-3D572F555A49}" sibTransId="{2D6A76EB-E71E-4F27-8F4A-D1849348A7D6}"/>
    <dgm:cxn modelId="{A5ADC48E-322C-464F-AD75-DAE71657DF46}" srcId="{4B9CC097-D2DA-4DB0-BB88-D38BB581B4B5}" destId="{328CE406-01AD-42CD-BC9B-4EE49B09540D}" srcOrd="4" destOrd="0" parTransId="{1D586B9C-6A05-416C-AC1D-49E7EF8C159C}" sibTransId="{3A031225-A2E4-45B8-A3D2-14058A67D58E}"/>
    <dgm:cxn modelId="{A2CCE393-BF86-4D9C-87F4-07767BCB9403}" type="presOf" srcId="{06579804-3389-4636-82BC-013BFC449D60}" destId="{9DBAFE6B-DAF2-4887-9F93-64B965FF631B}" srcOrd="0" destOrd="0" presId="urn:microsoft.com/office/officeart/2005/8/layout/cycle3"/>
    <dgm:cxn modelId="{691DDBA6-E10D-43E2-BC6B-6F747E71CD29}" type="presOf" srcId="{86649BCA-7C04-4074-A66C-5E0880794FDC}" destId="{A74A96AE-CA38-48F0-B051-58DCD755F45C}" srcOrd="0" destOrd="0" presId="urn:microsoft.com/office/officeart/2005/8/layout/cycle3"/>
    <dgm:cxn modelId="{BE1A56B3-8AAE-446C-B64E-228788286545}" srcId="{4B9CC097-D2DA-4DB0-BB88-D38BB581B4B5}" destId="{043818D5-74A7-476D-A53E-5AE1167F0F5A}" srcOrd="3" destOrd="0" parTransId="{0EA8C194-FF15-409D-A491-EE47B899DC3C}" sibTransId="{C34878E8-BDAD-47BB-8FD0-60B63D94628C}"/>
    <dgm:cxn modelId="{792E41C8-E40F-484A-83D3-440F52B8627E}" type="presOf" srcId="{043818D5-74A7-476D-A53E-5AE1167F0F5A}" destId="{1DF0DC29-5A62-4444-A525-073669CB7F8F}" srcOrd="0" destOrd="0" presId="urn:microsoft.com/office/officeart/2005/8/layout/cycle3"/>
    <dgm:cxn modelId="{6FA6F8D0-1317-4A2A-8227-CF63D8EC4F2D}" type="presOf" srcId="{328CE406-01AD-42CD-BC9B-4EE49B09540D}" destId="{5D16DD8E-6368-4FEA-986C-DC6EF7581BE9}" srcOrd="0" destOrd="0" presId="urn:microsoft.com/office/officeart/2005/8/layout/cycle3"/>
    <dgm:cxn modelId="{BEF907D3-26D3-448F-8080-F48C7969D1CD}" type="presOf" srcId="{35335C96-22A0-4919-ABFE-57831D56E5B6}" destId="{B50DFEFC-D15E-4F55-865D-3EEB9447DF7F}" srcOrd="0" destOrd="0" presId="urn:microsoft.com/office/officeart/2005/8/layout/cycle3"/>
    <dgm:cxn modelId="{F85780D3-9419-4B6A-9E3A-8B1C2F8719D1}" type="presOf" srcId="{5BDAE52F-5F0A-4959-809D-869395DAE8A7}" destId="{07D60147-580D-4136-8108-C3ACDD412377}" srcOrd="0" destOrd="0" presId="urn:microsoft.com/office/officeart/2005/8/layout/cycle3"/>
    <dgm:cxn modelId="{5F0D72F8-788F-4DF3-98CD-4DC1132BDE18}" srcId="{4B9CC097-D2DA-4DB0-BB88-D38BB581B4B5}" destId="{86649BCA-7C04-4074-A66C-5E0880794FDC}" srcOrd="2" destOrd="0" parTransId="{3CE9C355-3566-46D4-B94F-33E0AB431C06}" sibTransId="{A28544B6-F29B-4693-9EB2-8134A10BA2B2}"/>
    <dgm:cxn modelId="{D69C0AB3-4CBC-431F-97C3-7EFB23455E3E}" type="presParOf" srcId="{2F434B51-5C39-4A96-9CC4-EF228D31C3F8}" destId="{F1A7F5F4-FA71-4E4A-88F8-8A747D930D17}" srcOrd="0" destOrd="0" presId="urn:microsoft.com/office/officeart/2005/8/layout/cycle3"/>
    <dgm:cxn modelId="{E8B09563-7877-4A5D-9FF9-706904C2D3D4}" type="presParOf" srcId="{F1A7F5F4-FA71-4E4A-88F8-8A747D930D17}" destId="{07D60147-580D-4136-8108-C3ACDD412377}" srcOrd="0" destOrd="0" presId="urn:microsoft.com/office/officeart/2005/8/layout/cycle3"/>
    <dgm:cxn modelId="{2890B723-E2CD-424E-B6F7-5C323A0D1630}" type="presParOf" srcId="{F1A7F5F4-FA71-4E4A-88F8-8A747D930D17}" destId="{B50DFEFC-D15E-4F55-865D-3EEB9447DF7F}" srcOrd="1" destOrd="0" presId="urn:microsoft.com/office/officeart/2005/8/layout/cycle3"/>
    <dgm:cxn modelId="{150F3FFC-B5B3-4C77-970F-BC690F153820}" type="presParOf" srcId="{F1A7F5F4-FA71-4E4A-88F8-8A747D930D17}" destId="{9DBAFE6B-DAF2-4887-9F93-64B965FF631B}" srcOrd="2" destOrd="0" presId="urn:microsoft.com/office/officeart/2005/8/layout/cycle3"/>
    <dgm:cxn modelId="{E4D0FF58-DFF1-4F9E-AFD9-934DD8B82B59}" type="presParOf" srcId="{F1A7F5F4-FA71-4E4A-88F8-8A747D930D17}" destId="{A74A96AE-CA38-48F0-B051-58DCD755F45C}" srcOrd="3" destOrd="0" presId="urn:microsoft.com/office/officeart/2005/8/layout/cycle3"/>
    <dgm:cxn modelId="{E49693D4-B415-4F70-A602-938421833027}" type="presParOf" srcId="{F1A7F5F4-FA71-4E4A-88F8-8A747D930D17}" destId="{1DF0DC29-5A62-4444-A525-073669CB7F8F}" srcOrd="4" destOrd="0" presId="urn:microsoft.com/office/officeart/2005/8/layout/cycle3"/>
    <dgm:cxn modelId="{9438283B-8FF3-4402-A463-29E24F6F89EF}"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Tagebau:</a:t>
          </a:r>
        </a:p>
        <a:p>
          <a:r>
            <a:rPr lang="de-DE" sz="1800" dirty="0">
              <a:solidFill>
                <a:schemeClr val="tx1">
                  <a:lumMod val="65000"/>
                  <a:lumOff val="35000"/>
                </a:schemeClr>
              </a:solidFill>
              <a:latin typeface="PT Sans" panose="020B0503020203020204" pitchFamily="34" charset="0"/>
              <a:ea typeface="PT Sans" panose="020B0503020203020204" pitchFamily="34" charset="0"/>
            </a:rPr>
            <a:t>Kupfererz</a:t>
          </a:r>
        </a:p>
      </dgm:t>
    </dgm:pt>
    <dgm:pt modelId="{E23DD124-A77B-40AF-9FB6-117017576304}" type="parTrans" cxnId="{8DE1396D-718C-4347-BFD7-730A79781EB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5335C96-22A0-4919-ABFE-57831D56E5B6}" type="sibTrans" cxnId="{8DE1396D-718C-4347-BFD7-730A79781EB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06579804-3389-4636-82BC-013BFC449D60}">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Verhüttung: Rohkupfer</a:t>
          </a:r>
        </a:p>
        <a:p>
          <a:r>
            <a:rPr lang="de-DE" sz="1800" dirty="0">
              <a:solidFill>
                <a:schemeClr val="tx1">
                  <a:lumMod val="65000"/>
                  <a:lumOff val="35000"/>
                </a:schemeClr>
              </a:solidFill>
              <a:latin typeface="PT Sans" panose="020B0503020203020204" pitchFamily="34" charset="0"/>
              <a:ea typeface="PT Sans" panose="020B0503020203020204" pitchFamily="34" charset="0"/>
            </a:rPr>
            <a:t>Elektrolyse: Kupferplatten</a:t>
          </a:r>
        </a:p>
      </dgm:t>
    </dgm:pt>
    <dgm:pt modelId="{A1E91B63-EEDA-4AD9-AAB9-3D572F555A49}" type="parTrans" cxnId="{2CD4288C-6E9E-49E6-AE73-F42E27DE95A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2D6A76EB-E71E-4F27-8F4A-D1849348A7D6}" type="sibTrans" cxnId="{2CD4288C-6E9E-49E6-AE73-F42E27DE95A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86649BCA-7C04-4074-A66C-5E0880794FDC}">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Halbzeuge: Rohre, Stangen, Draht, Legierungen</a:t>
          </a:r>
        </a:p>
      </dgm:t>
    </dgm:pt>
    <dgm:pt modelId="{3CE9C355-3566-46D4-B94F-33E0AB431C06}" type="parTrans" cxnId="{5F0D72F8-788F-4DF3-98CD-4DC1132BDE18}">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A28544B6-F29B-4693-9EB2-8134A10BA2B2}" type="sibTrans" cxnId="{5F0D72F8-788F-4DF3-98CD-4DC1132BDE18}">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043818D5-74A7-476D-A53E-5AE1167F0F5A}">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Metall-produkte</a:t>
          </a:r>
        </a:p>
      </dgm:t>
    </dgm:pt>
    <dgm:pt modelId="{0EA8C194-FF15-409D-A491-EE47B899DC3C}" type="parTrans" cxnId="{BE1A56B3-8AAE-446C-B64E-228788286545}">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C34878E8-BDAD-47BB-8FD0-60B63D94628C}" type="sibTrans" cxnId="{BE1A56B3-8AAE-446C-B64E-228788286545}">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28CE406-01AD-42CD-BC9B-4EE49B09540D}">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Produkte</a:t>
          </a:r>
        </a:p>
      </dgm:t>
    </dgm:pt>
    <dgm:pt modelId="{1D586B9C-6A05-416C-AC1D-49E7EF8C159C}" type="parTrans" cxnId="{A5ADC48E-322C-464F-AD75-DAE71657DF46}">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A031225-A2E4-45B8-A3D2-14058A67D58E}" type="sibTrans" cxnId="{A5ADC48E-322C-464F-AD75-DAE71657DF46}">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custRadScaleRad="98767">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Y="172425" custRadScaleRad="113747" custRadScaleInc="934">
        <dgm:presLayoutVars>
          <dgm:bulletEnabled val="1"/>
        </dgm:presLayoutVars>
      </dgm:prSet>
      <dgm:spPr/>
    </dgm:pt>
    <dgm:pt modelId="{A74A96AE-CA38-48F0-B051-58DCD755F45C}" type="pres">
      <dgm:prSet presAssocID="{86649BCA-7C04-4074-A66C-5E0880794FDC}" presName="nodeFollowingNodes" presStyleLbl="node1" presStyleIdx="2" presStyleCnt="5" custScaleX="120493" custScaleY="143367" custRadScaleRad="92466" custRadScaleInc="-19541">
        <dgm:presLayoutVars>
          <dgm:bulletEnabled val="1"/>
        </dgm:presLayoutVars>
      </dgm:prSet>
      <dgm:spPr/>
    </dgm:pt>
    <dgm:pt modelId="{1DF0DC29-5A62-4444-A525-073669CB7F8F}" type="pres">
      <dgm:prSet presAssocID="{043818D5-74A7-476D-A53E-5AE1167F0F5A}" presName="nodeFollowingNodes" presStyleLbl="node1" presStyleIdx="3" presStyleCnt="5" custRadScaleRad="96920" custRadScaleInc="8586">
        <dgm:presLayoutVars>
          <dgm:bulletEnabled val="1"/>
        </dgm:presLayoutVars>
      </dgm:prSet>
      <dgm:spPr/>
    </dgm:pt>
    <dgm:pt modelId="{5D16DD8E-6368-4FEA-986C-DC6EF7581BE9}" type="pres">
      <dgm:prSet presAssocID="{328CE406-01AD-42CD-BC9B-4EE49B09540D}" presName="nodeFollowingNodes" presStyleLbl="node1" presStyleIdx="4" presStyleCnt="5" custRadScaleRad="95140" custRadScaleInc="-27429">
        <dgm:presLayoutVars>
          <dgm:bulletEnabled val="1"/>
        </dgm:presLayoutVars>
      </dgm:prSet>
      <dgm:spPr/>
    </dgm:pt>
  </dgm:ptLst>
  <dgm:cxnLst>
    <dgm:cxn modelId="{60883E52-F0D4-4655-881E-9348EA8CE902}" type="presOf" srcId="{86649BCA-7C04-4074-A66C-5E0880794FDC}" destId="{A74A96AE-CA38-48F0-B051-58DCD755F45C}" srcOrd="0" destOrd="0" presId="urn:microsoft.com/office/officeart/2005/8/layout/cycle3"/>
    <dgm:cxn modelId="{B8D8D758-6AF6-40BC-8603-DB5D3E950253}" type="presOf" srcId="{5BDAE52F-5F0A-4959-809D-869395DAE8A7}" destId="{07D60147-580D-4136-8108-C3ACDD412377}" srcOrd="0" destOrd="0" presId="urn:microsoft.com/office/officeart/2005/8/layout/cycle3"/>
    <dgm:cxn modelId="{8DE1396D-718C-4347-BFD7-730A79781EB0}" srcId="{4B9CC097-D2DA-4DB0-BB88-D38BB581B4B5}" destId="{5BDAE52F-5F0A-4959-809D-869395DAE8A7}" srcOrd="0" destOrd="0" parTransId="{E23DD124-A77B-40AF-9FB6-117017576304}" sibTransId="{35335C96-22A0-4919-ABFE-57831D56E5B6}"/>
    <dgm:cxn modelId="{BF8C8A70-F1F9-4C08-913C-EF396E20ACE0}" type="presOf" srcId="{35335C96-22A0-4919-ABFE-57831D56E5B6}" destId="{B50DFEFC-D15E-4F55-865D-3EEB9447DF7F}" srcOrd="0" destOrd="0" presId="urn:microsoft.com/office/officeart/2005/8/layout/cycle3"/>
    <dgm:cxn modelId="{2CD4288C-6E9E-49E6-AE73-F42E27DE95A0}" srcId="{4B9CC097-D2DA-4DB0-BB88-D38BB581B4B5}" destId="{06579804-3389-4636-82BC-013BFC449D60}" srcOrd="1" destOrd="0" parTransId="{A1E91B63-EEDA-4AD9-AAB9-3D572F555A49}" sibTransId="{2D6A76EB-E71E-4F27-8F4A-D1849348A7D6}"/>
    <dgm:cxn modelId="{BDA4EA8D-A939-4B72-8A28-5B505CDF92CE}" type="presOf" srcId="{328CE406-01AD-42CD-BC9B-4EE49B09540D}" destId="{5D16DD8E-6368-4FEA-986C-DC6EF7581BE9}" srcOrd="0" destOrd="0" presId="urn:microsoft.com/office/officeart/2005/8/layout/cycle3"/>
    <dgm:cxn modelId="{A5ADC48E-322C-464F-AD75-DAE71657DF46}" srcId="{4B9CC097-D2DA-4DB0-BB88-D38BB581B4B5}" destId="{328CE406-01AD-42CD-BC9B-4EE49B09540D}" srcOrd="4" destOrd="0" parTransId="{1D586B9C-6A05-416C-AC1D-49E7EF8C159C}" sibTransId="{3A031225-A2E4-45B8-A3D2-14058A67D58E}"/>
    <dgm:cxn modelId="{1BF34198-E1C3-4BED-B2D6-5C1E0BDD89DD}" type="presOf" srcId="{4B9CC097-D2DA-4DB0-BB88-D38BB581B4B5}" destId="{2F434B51-5C39-4A96-9CC4-EF228D31C3F8}" srcOrd="0" destOrd="0" presId="urn:microsoft.com/office/officeart/2005/8/layout/cycle3"/>
    <dgm:cxn modelId="{BE1A56B3-8AAE-446C-B64E-228788286545}" srcId="{4B9CC097-D2DA-4DB0-BB88-D38BB581B4B5}" destId="{043818D5-74A7-476D-A53E-5AE1167F0F5A}" srcOrd="3" destOrd="0" parTransId="{0EA8C194-FF15-409D-A491-EE47B899DC3C}" sibTransId="{C34878E8-BDAD-47BB-8FD0-60B63D94628C}"/>
    <dgm:cxn modelId="{147253D1-054A-492B-BC58-51D8802BBE41}" type="presOf" srcId="{043818D5-74A7-476D-A53E-5AE1167F0F5A}" destId="{1DF0DC29-5A62-4444-A525-073669CB7F8F}" srcOrd="0" destOrd="0" presId="urn:microsoft.com/office/officeart/2005/8/layout/cycle3"/>
    <dgm:cxn modelId="{096B72EC-19E9-4601-96CD-8D744A1739AF}" type="presOf" srcId="{06579804-3389-4636-82BC-013BFC449D60}" destId="{9DBAFE6B-DAF2-4887-9F93-64B965FF631B}" srcOrd="0" destOrd="0" presId="urn:microsoft.com/office/officeart/2005/8/layout/cycle3"/>
    <dgm:cxn modelId="{5F0D72F8-788F-4DF3-98CD-4DC1132BDE18}" srcId="{4B9CC097-D2DA-4DB0-BB88-D38BB581B4B5}" destId="{86649BCA-7C04-4074-A66C-5E0880794FDC}" srcOrd="2" destOrd="0" parTransId="{3CE9C355-3566-46D4-B94F-33E0AB431C06}" sibTransId="{A28544B6-F29B-4693-9EB2-8134A10BA2B2}"/>
    <dgm:cxn modelId="{0D642F7C-26AF-4E0D-82CC-EE86FBAD7E9B}" type="presParOf" srcId="{2F434B51-5C39-4A96-9CC4-EF228D31C3F8}" destId="{F1A7F5F4-FA71-4E4A-88F8-8A747D930D17}" srcOrd="0" destOrd="0" presId="urn:microsoft.com/office/officeart/2005/8/layout/cycle3"/>
    <dgm:cxn modelId="{379FC432-B674-453C-899D-97BB34A9379F}" type="presParOf" srcId="{F1A7F5F4-FA71-4E4A-88F8-8A747D930D17}" destId="{07D60147-580D-4136-8108-C3ACDD412377}" srcOrd="0" destOrd="0" presId="urn:microsoft.com/office/officeart/2005/8/layout/cycle3"/>
    <dgm:cxn modelId="{88BAEFAB-C042-43EA-B599-3C02458A25DA}" type="presParOf" srcId="{F1A7F5F4-FA71-4E4A-88F8-8A747D930D17}" destId="{B50DFEFC-D15E-4F55-865D-3EEB9447DF7F}" srcOrd="1" destOrd="0" presId="urn:microsoft.com/office/officeart/2005/8/layout/cycle3"/>
    <dgm:cxn modelId="{6141D9FF-D4B9-4F77-8FAA-8741BD19EFCA}" type="presParOf" srcId="{F1A7F5F4-FA71-4E4A-88F8-8A747D930D17}" destId="{9DBAFE6B-DAF2-4887-9F93-64B965FF631B}" srcOrd="2" destOrd="0" presId="urn:microsoft.com/office/officeart/2005/8/layout/cycle3"/>
    <dgm:cxn modelId="{8D7741AA-80B9-4B84-AAD5-059FED1576FB}" type="presParOf" srcId="{F1A7F5F4-FA71-4E4A-88F8-8A747D930D17}" destId="{A74A96AE-CA38-48F0-B051-58DCD755F45C}" srcOrd="3" destOrd="0" presId="urn:microsoft.com/office/officeart/2005/8/layout/cycle3"/>
    <dgm:cxn modelId="{ED169C4C-7DD0-4F29-8F69-8F90C45F7F1A}" type="presParOf" srcId="{F1A7F5F4-FA71-4E4A-88F8-8A747D930D17}" destId="{1DF0DC29-5A62-4444-A525-073669CB7F8F}" srcOrd="4" destOrd="0" presId="urn:microsoft.com/office/officeart/2005/8/layout/cycle3"/>
    <dgm:cxn modelId="{C75280FC-6F8D-4158-8C94-4091C5C1FE11}"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Mineralien, Erze</a:t>
          </a:r>
        </a:p>
      </dgm:t>
    </dgm:pt>
    <dgm:pt modelId="{E23DD124-A77B-40AF-9FB6-117017576304}" type="parTrans" cxnId="{8DE1396D-718C-4347-BFD7-730A79781EB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5335C96-22A0-4919-ABFE-57831D56E5B6}" type="sibTrans" cxnId="{8DE1396D-718C-4347-BFD7-730A79781EB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06579804-3389-4636-82BC-013BFC449D60}">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Rohmetalle</a:t>
          </a:r>
        </a:p>
      </dgm:t>
    </dgm:pt>
    <dgm:pt modelId="{A1E91B63-EEDA-4AD9-AAB9-3D572F555A49}" type="parTrans" cxnId="{2CD4288C-6E9E-49E6-AE73-F42E27DE95A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2D6A76EB-E71E-4F27-8F4A-D1849348A7D6}" type="sibTrans" cxnId="{2CD4288C-6E9E-49E6-AE73-F42E27DE95A0}">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86649BCA-7C04-4074-A66C-5E0880794FDC}">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Halbzeuge</a:t>
          </a:r>
        </a:p>
      </dgm:t>
    </dgm:pt>
    <dgm:pt modelId="{3CE9C355-3566-46D4-B94F-33E0AB431C06}" type="parTrans" cxnId="{5F0D72F8-788F-4DF3-98CD-4DC1132BDE18}">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A28544B6-F29B-4693-9EB2-8134A10BA2B2}" type="sibTrans" cxnId="{5F0D72F8-788F-4DF3-98CD-4DC1132BDE18}">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043818D5-74A7-476D-A53E-5AE1167F0F5A}">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Metall-produkte</a:t>
          </a:r>
        </a:p>
      </dgm:t>
    </dgm:pt>
    <dgm:pt modelId="{0EA8C194-FF15-409D-A491-EE47B899DC3C}" type="parTrans" cxnId="{BE1A56B3-8AAE-446C-B64E-228788286545}">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C34878E8-BDAD-47BB-8FD0-60B63D94628C}" type="sibTrans" cxnId="{BE1A56B3-8AAE-446C-B64E-228788286545}">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28CE406-01AD-42CD-BC9B-4EE49B09540D}">
      <dgm:prSet phldrT="[Text]" custT="1"/>
      <dgm:spPr/>
      <dgm:t>
        <a:bodyPr/>
        <a:lstStyle/>
        <a:p>
          <a:r>
            <a:rPr lang="de-DE" sz="1800" dirty="0">
              <a:solidFill>
                <a:schemeClr val="tx1">
                  <a:lumMod val="65000"/>
                  <a:lumOff val="35000"/>
                </a:schemeClr>
              </a:solidFill>
              <a:latin typeface="PT Sans" panose="020B0503020203020204" pitchFamily="34" charset="0"/>
              <a:ea typeface="PT Sans" panose="020B0503020203020204" pitchFamily="34" charset="0"/>
            </a:rPr>
            <a:t>Produkte</a:t>
          </a:r>
        </a:p>
      </dgm:t>
    </dgm:pt>
    <dgm:pt modelId="{1D586B9C-6A05-416C-AC1D-49E7EF8C159C}" type="parTrans" cxnId="{A5ADC48E-322C-464F-AD75-DAE71657DF46}">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3A031225-A2E4-45B8-A3D2-14058A67D58E}" type="sibTrans" cxnId="{A5ADC48E-322C-464F-AD75-DAE71657DF46}">
      <dgm:prSet/>
      <dgm:spPr/>
      <dgm:t>
        <a:bodyPr/>
        <a:lstStyle/>
        <a:p>
          <a:endParaRPr lang="de-DE" sz="1800">
            <a:solidFill>
              <a:schemeClr val="tx1">
                <a:lumMod val="65000"/>
                <a:lumOff val="35000"/>
              </a:schemeClr>
            </a:solidFill>
            <a:latin typeface="PT Sans" panose="020B0503020203020204" pitchFamily="34" charset="0"/>
            <a:ea typeface="PT Sans" panose="020B0503020203020204" pitchFamily="34" charset="0"/>
          </a:endParaRPr>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custRadScaleRad="98915">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X="81762" custRadScaleRad="104285" custRadScaleInc="4018">
        <dgm:presLayoutVars>
          <dgm:bulletEnabled val="1"/>
        </dgm:presLayoutVars>
      </dgm:prSet>
      <dgm:spPr/>
    </dgm:pt>
    <dgm:pt modelId="{A74A96AE-CA38-48F0-B051-58DCD755F45C}" type="pres">
      <dgm:prSet presAssocID="{86649BCA-7C04-4074-A66C-5E0880794FDC}" presName="nodeFollowingNodes" presStyleLbl="node1" presStyleIdx="2" presStyleCnt="5" custRadScaleRad="102876" custRadScaleInc="-12351">
        <dgm:presLayoutVars>
          <dgm:bulletEnabled val="1"/>
        </dgm:presLayoutVars>
      </dgm:prSet>
      <dgm:spPr/>
    </dgm:pt>
    <dgm:pt modelId="{1DF0DC29-5A62-4444-A525-073669CB7F8F}" type="pres">
      <dgm:prSet presAssocID="{043818D5-74A7-476D-A53E-5AE1167F0F5A}" presName="nodeFollowingNodes" presStyleLbl="node1" presStyleIdx="3" presStyleCnt="5" custRadScaleRad="106422" custRadScaleInc="15407">
        <dgm:presLayoutVars>
          <dgm:bulletEnabled val="1"/>
        </dgm:presLayoutVars>
      </dgm:prSet>
      <dgm:spPr/>
    </dgm:pt>
    <dgm:pt modelId="{5D16DD8E-6368-4FEA-986C-DC6EF7581BE9}" type="pres">
      <dgm:prSet presAssocID="{328CE406-01AD-42CD-BC9B-4EE49B09540D}" presName="nodeFollowingNodes" presStyleLbl="node1" presStyleIdx="4" presStyleCnt="5" custRadScaleRad="102303" custRadScaleInc="-28776">
        <dgm:presLayoutVars>
          <dgm:bulletEnabled val="1"/>
        </dgm:presLayoutVars>
      </dgm:prSet>
      <dgm:spPr/>
    </dgm:pt>
  </dgm:ptLst>
  <dgm:cxnLst>
    <dgm:cxn modelId="{FDC84D12-DFD4-4094-B185-333465B9C86A}" type="presOf" srcId="{328CE406-01AD-42CD-BC9B-4EE49B09540D}" destId="{5D16DD8E-6368-4FEA-986C-DC6EF7581BE9}" srcOrd="0" destOrd="0" presId="urn:microsoft.com/office/officeart/2005/8/layout/cycle3"/>
    <dgm:cxn modelId="{B79EA928-6C2E-4815-BAE6-102473423342}" type="presOf" srcId="{86649BCA-7C04-4074-A66C-5E0880794FDC}" destId="{A74A96AE-CA38-48F0-B051-58DCD755F45C}" srcOrd="0" destOrd="0" presId="urn:microsoft.com/office/officeart/2005/8/layout/cycle3"/>
    <dgm:cxn modelId="{50CACD5F-84A0-41DD-BACA-DF3AAFFC19E1}" type="presOf" srcId="{35335C96-22A0-4919-ABFE-57831D56E5B6}" destId="{B50DFEFC-D15E-4F55-865D-3EEB9447DF7F}" srcOrd="0" destOrd="0" presId="urn:microsoft.com/office/officeart/2005/8/layout/cycle3"/>
    <dgm:cxn modelId="{8DE1396D-718C-4347-BFD7-730A79781EB0}" srcId="{4B9CC097-D2DA-4DB0-BB88-D38BB581B4B5}" destId="{5BDAE52F-5F0A-4959-809D-869395DAE8A7}" srcOrd="0" destOrd="0" parTransId="{E23DD124-A77B-40AF-9FB6-117017576304}" sibTransId="{35335C96-22A0-4919-ABFE-57831D56E5B6}"/>
    <dgm:cxn modelId="{2CD4288C-6E9E-49E6-AE73-F42E27DE95A0}" srcId="{4B9CC097-D2DA-4DB0-BB88-D38BB581B4B5}" destId="{06579804-3389-4636-82BC-013BFC449D60}" srcOrd="1" destOrd="0" parTransId="{A1E91B63-EEDA-4AD9-AAB9-3D572F555A49}" sibTransId="{2D6A76EB-E71E-4F27-8F4A-D1849348A7D6}"/>
    <dgm:cxn modelId="{A5ADC48E-322C-464F-AD75-DAE71657DF46}" srcId="{4B9CC097-D2DA-4DB0-BB88-D38BB581B4B5}" destId="{328CE406-01AD-42CD-BC9B-4EE49B09540D}" srcOrd="4" destOrd="0" parTransId="{1D586B9C-6A05-416C-AC1D-49E7EF8C159C}" sibTransId="{3A031225-A2E4-45B8-A3D2-14058A67D58E}"/>
    <dgm:cxn modelId="{879E5E9D-958A-48B0-A5F1-05DB33776E2C}" type="presOf" srcId="{06579804-3389-4636-82BC-013BFC449D60}" destId="{9DBAFE6B-DAF2-4887-9F93-64B965FF631B}" srcOrd="0" destOrd="0" presId="urn:microsoft.com/office/officeart/2005/8/layout/cycle3"/>
    <dgm:cxn modelId="{CD1C039F-861B-4102-8473-8F97A069F877}" type="presOf" srcId="{5BDAE52F-5F0A-4959-809D-869395DAE8A7}" destId="{07D60147-580D-4136-8108-C3ACDD412377}" srcOrd="0" destOrd="0" presId="urn:microsoft.com/office/officeart/2005/8/layout/cycle3"/>
    <dgm:cxn modelId="{BE1A56B3-8AAE-446C-B64E-228788286545}" srcId="{4B9CC097-D2DA-4DB0-BB88-D38BB581B4B5}" destId="{043818D5-74A7-476D-A53E-5AE1167F0F5A}" srcOrd="3" destOrd="0" parTransId="{0EA8C194-FF15-409D-A491-EE47B899DC3C}" sibTransId="{C34878E8-BDAD-47BB-8FD0-60B63D94628C}"/>
    <dgm:cxn modelId="{C2DB42BD-3FF1-4BFB-A2E9-7E0AA6D2D8BE}" type="presOf" srcId="{4B9CC097-D2DA-4DB0-BB88-D38BB581B4B5}" destId="{2F434B51-5C39-4A96-9CC4-EF228D31C3F8}" srcOrd="0" destOrd="0" presId="urn:microsoft.com/office/officeart/2005/8/layout/cycle3"/>
    <dgm:cxn modelId="{E50F77F6-10C8-4CF2-8CF6-03F48E678744}" type="presOf" srcId="{043818D5-74A7-476D-A53E-5AE1167F0F5A}" destId="{1DF0DC29-5A62-4444-A525-073669CB7F8F}" srcOrd="0" destOrd="0" presId="urn:microsoft.com/office/officeart/2005/8/layout/cycle3"/>
    <dgm:cxn modelId="{5F0D72F8-788F-4DF3-98CD-4DC1132BDE18}" srcId="{4B9CC097-D2DA-4DB0-BB88-D38BB581B4B5}" destId="{86649BCA-7C04-4074-A66C-5E0880794FDC}" srcOrd="2" destOrd="0" parTransId="{3CE9C355-3566-46D4-B94F-33E0AB431C06}" sibTransId="{A28544B6-F29B-4693-9EB2-8134A10BA2B2}"/>
    <dgm:cxn modelId="{FBE8902B-FEF8-4ED1-98D5-6685A76560B0}" type="presParOf" srcId="{2F434B51-5C39-4A96-9CC4-EF228D31C3F8}" destId="{F1A7F5F4-FA71-4E4A-88F8-8A747D930D17}" srcOrd="0" destOrd="0" presId="urn:microsoft.com/office/officeart/2005/8/layout/cycle3"/>
    <dgm:cxn modelId="{1A07AC9D-3245-4AB4-8E09-3BB074A0666F}" type="presParOf" srcId="{F1A7F5F4-FA71-4E4A-88F8-8A747D930D17}" destId="{07D60147-580D-4136-8108-C3ACDD412377}" srcOrd="0" destOrd="0" presId="urn:microsoft.com/office/officeart/2005/8/layout/cycle3"/>
    <dgm:cxn modelId="{AFE921F6-0C18-4F01-B1B2-6872B4DBFDB4}" type="presParOf" srcId="{F1A7F5F4-FA71-4E4A-88F8-8A747D930D17}" destId="{B50DFEFC-D15E-4F55-865D-3EEB9447DF7F}" srcOrd="1" destOrd="0" presId="urn:microsoft.com/office/officeart/2005/8/layout/cycle3"/>
    <dgm:cxn modelId="{EF668D5F-1157-493E-B579-D1559E94F4BA}" type="presParOf" srcId="{F1A7F5F4-FA71-4E4A-88F8-8A747D930D17}" destId="{9DBAFE6B-DAF2-4887-9F93-64B965FF631B}" srcOrd="2" destOrd="0" presId="urn:microsoft.com/office/officeart/2005/8/layout/cycle3"/>
    <dgm:cxn modelId="{05552455-D5CE-4F7F-A9FB-09C9F73C8893}" type="presParOf" srcId="{F1A7F5F4-FA71-4E4A-88F8-8A747D930D17}" destId="{A74A96AE-CA38-48F0-B051-58DCD755F45C}" srcOrd="3" destOrd="0" presId="urn:microsoft.com/office/officeart/2005/8/layout/cycle3"/>
    <dgm:cxn modelId="{2ABD5BDC-2663-4BE9-B9F6-E205AC05F354}" type="presParOf" srcId="{F1A7F5F4-FA71-4E4A-88F8-8A747D930D17}" destId="{1DF0DC29-5A62-4444-A525-073669CB7F8F}" srcOrd="4" destOrd="0" presId="urn:microsoft.com/office/officeart/2005/8/layout/cycle3"/>
    <dgm:cxn modelId="{0C39E38B-E2EA-49B5-8E4E-5C0B79034EAA}"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a:solidFill>
          <a:srgbClr val="92D050"/>
        </a:solidFill>
      </dgm:spPr>
      <dgm:t>
        <a:bodyPr/>
        <a:lstStyle/>
        <a:p>
          <a:r>
            <a:rPr lang="de-DE" sz="1800" dirty="0">
              <a:latin typeface="PT Sans" panose="020B0503020203020204" pitchFamily="34" charset="0"/>
              <a:ea typeface="PT Sans" panose="020B0503020203020204" pitchFamily="34" charset="0"/>
            </a:rPr>
            <a:t>Grundlage: natürliche Ressourcen</a:t>
          </a:r>
        </a:p>
      </dgm:t>
    </dgm:pt>
    <dgm:pt modelId="{E23DD124-A77B-40AF-9FB6-117017576304}" type="parTrans" cxnId="{8DE1396D-718C-4347-BFD7-730A79781EB0}">
      <dgm:prSet/>
      <dgm:spPr/>
      <dgm:t>
        <a:bodyPr/>
        <a:lstStyle/>
        <a:p>
          <a:endParaRPr lang="de-DE" sz="1800">
            <a:latin typeface="PT Sans" panose="020B0503020203020204" pitchFamily="34" charset="0"/>
            <a:ea typeface="PT Sans" panose="020B0503020203020204" pitchFamily="34" charset="0"/>
          </a:endParaRPr>
        </a:p>
      </dgm:t>
    </dgm:pt>
    <dgm:pt modelId="{35335C96-22A0-4919-ABFE-57831D56E5B6}" type="sibTrans" cxnId="{8DE1396D-718C-4347-BFD7-730A79781EB0}">
      <dgm:prSet/>
      <dgm:spPr/>
      <dgm:t>
        <a:bodyPr/>
        <a:lstStyle/>
        <a:p>
          <a:endParaRPr lang="de-DE" sz="1800">
            <a:latin typeface="PT Sans" panose="020B0503020203020204" pitchFamily="34" charset="0"/>
            <a:ea typeface="PT Sans" panose="020B0503020203020204" pitchFamily="34" charset="0"/>
          </a:endParaRPr>
        </a:p>
      </dgm:t>
    </dgm:pt>
    <dgm:pt modelId="{06579804-3389-4636-82BC-013BFC449D60}">
      <dgm:prSet phldrT="[Text]" custT="1"/>
      <dgm:spPr>
        <a:solidFill>
          <a:schemeClr val="accent6">
            <a:lumMod val="50000"/>
          </a:schemeClr>
        </a:solidFill>
      </dgm:spPr>
      <dgm:t>
        <a:bodyPr/>
        <a:lstStyle/>
        <a:p>
          <a:r>
            <a:rPr lang="de-DE" sz="1800" dirty="0">
              <a:latin typeface="PT Sans" panose="020B0503020203020204" pitchFamily="34" charset="0"/>
              <a:ea typeface="PT Sans" panose="020B0503020203020204" pitchFamily="34" charset="0"/>
            </a:rPr>
            <a:t>Rohstoff-gewinnung</a:t>
          </a:r>
        </a:p>
      </dgm:t>
    </dgm:pt>
    <dgm:pt modelId="{A1E91B63-EEDA-4AD9-AAB9-3D572F555A49}" type="parTrans" cxnId="{2CD4288C-6E9E-49E6-AE73-F42E27DE95A0}">
      <dgm:prSet/>
      <dgm:spPr/>
      <dgm:t>
        <a:bodyPr/>
        <a:lstStyle/>
        <a:p>
          <a:endParaRPr lang="de-DE" sz="1800">
            <a:latin typeface="PT Sans" panose="020B0503020203020204" pitchFamily="34" charset="0"/>
            <a:ea typeface="PT Sans" panose="020B0503020203020204" pitchFamily="34" charset="0"/>
          </a:endParaRPr>
        </a:p>
      </dgm:t>
    </dgm:pt>
    <dgm:pt modelId="{2D6A76EB-E71E-4F27-8F4A-D1849348A7D6}" type="sibTrans" cxnId="{2CD4288C-6E9E-49E6-AE73-F42E27DE95A0}">
      <dgm:prSet/>
      <dgm:spPr/>
      <dgm:t>
        <a:bodyPr/>
        <a:lstStyle/>
        <a:p>
          <a:endParaRPr lang="de-DE" sz="1800">
            <a:latin typeface="PT Sans" panose="020B0503020203020204" pitchFamily="34" charset="0"/>
            <a:ea typeface="PT Sans" panose="020B0503020203020204" pitchFamily="34" charset="0"/>
          </a:endParaRPr>
        </a:p>
      </dgm:t>
    </dgm:pt>
    <dgm:pt modelId="{86649BCA-7C04-4074-A66C-5E0880794FDC}">
      <dgm:prSet phldrT="[Text]" custT="1"/>
      <dgm:spPr>
        <a:solidFill>
          <a:schemeClr val="accent6">
            <a:lumMod val="60000"/>
            <a:lumOff val="40000"/>
          </a:schemeClr>
        </a:solidFill>
        <a:ln w="28575">
          <a:noFill/>
        </a:ln>
      </dgm:spPr>
      <dgm:t>
        <a:bodyPr/>
        <a:lstStyle/>
        <a:p>
          <a:r>
            <a:rPr lang="de-DE" sz="1800" dirty="0">
              <a:ln w="1270">
                <a:solidFill>
                  <a:schemeClr val="accent6">
                    <a:lumMod val="50000"/>
                  </a:schemeClr>
                </a:solidFill>
              </a:ln>
              <a:latin typeface="PT Sans" panose="020B0503020203020204" pitchFamily="34" charset="0"/>
              <a:ea typeface="PT Sans" panose="020B0503020203020204" pitchFamily="34" charset="0"/>
            </a:rPr>
            <a:t>Herstellung</a:t>
          </a:r>
        </a:p>
      </dgm:t>
    </dgm:pt>
    <dgm:pt modelId="{3CE9C355-3566-46D4-B94F-33E0AB431C06}" type="parTrans" cxnId="{5F0D72F8-788F-4DF3-98CD-4DC1132BDE18}">
      <dgm:prSet/>
      <dgm:spPr/>
      <dgm:t>
        <a:bodyPr/>
        <a:lstStyle/>
        <a:p>
          <a:endParaRPr lang="de-DE" sz="1800">
            <a:latin typeface="PT Sans" panose="020B0503020203020204" pitchFamily="34" charset="0"/>
            <a:ea typeface="PT Sans" panose="020B0503020203020204" pitchFamily="34" charset="0"/>
          </a:endParaRPr>
        </a:p>
      </dgm:t>
    </dgm:pt>
    <dgm:pt modelId="{A28544B6-F29B-4693-9EB2-8134A10BA2B2}" type="sibTrans" cxnId="{5F0D72F8-788F-4DF3-98CD-4DC1132BDE18}">
      <dgm:prSet/>
      <dgm:spPr/>
      <dgm:t>
        <a:bodyPr/>
        <a:lstStyle/>
        <a:p>
          <a:endParaRPr lang="de-DE" sz="1800">
            <a:latin typeface="PT Sans" panose="020B0503020203020204" pitchFamily="34" charset="0"/>
            <a:ea typeface="PT Sans" panose="020B0503020203020204" pitchFamily="34" charset="0"/>
          </a:endParaRPr>
        </a:p>
      </dgm:t>
    </dgm:pt>
    <dgm:pt modelId="{043818D5-74A7-476D-A53E-5AE1167F0F5A}">
      <dgm:prSet phldrT="[Text]" custT="1"/>
      <dgm:spPr>
        <a:solidFill>
          <a:schemeClr val="accent6">
            <a:lumMod val="75000"/>
          </a:schemeClr>
        </a:solidFill>
      </dgm:spPr>
      <dgm:t>
        <a:bodyPr/>
        <a:lstStyle/>
        <a:p>
          <a:r>
            <a:rPr lang="de-DE" sz="1800" dirty="0">
              <a:latin typeface="PT Sans" panose="020B0503020203020204" pitchFamily="34" charset="0"/>
              <a:ea typeface="PT Sans" panose="020B0503020203020204" pitchFamily="34" charset="0"/>
            </a:rPr>
            <a:t>Nutzung</a:t>
          </a:r>
        </a:p>
      </dgm:t>
    </dgm:pt>
    <dgm:pt modelId="{0EA8C194-FF15-409D-A491-EE47B899DC3C}" type="parTrans" cxnId="{BE1A56B3-8AAE-446C-B64E-228788286545}">
      <dgm:prSet/>
      <dgm:spPr/>
      <dgm:t>
        <a:bodyPr/>
        <a:lstStyle/>
        <a:p>
          <a:endParaRPr lang="de-DE" sz="1800">
            <a:latin typeface="PT Sans" panose="020B0503020203020204" pitchFamily="34" charset="0"/>
            <a:ea typeface="PT Sans" panose="020B0503020203020204" pitchFamily="34" charset="0"/>
          </a:endParaRPr>
        </a:p>
      </dgm:t>
    </dgm:pt>
    <dgm:pt modelId="{C34878E8-BDAD-47BB-8FD0-60B63D94628C}" type="sibTrans" cxnId="{BE1A56B3-8AAE-446C-B64E-228788286545}">
      <dgm:prSet/>
      <dgm:spPr/>
      <dgm:t>
        <a:bodyPr/>
        <a:lstStyle/>
        <a:p>
          <a:endParaRPr lang="de-DE" sz="1800">
            <a:latin typeface="PT Sans" panose="020B0503020203020204" pitchFamily="34" charset="0"/>
            <a:ea typeface="PT Sans" panose="020B0503020203020204" pitchFamily="34" charset="0"/>
          </a:endParaRPr>
        </a:p>
      </dgm:t>
    </dgm:pt>
    <dgm:pt modelId="{328CE406-01AD-42CD-BC9B-4EE49B09540D}">
      <dgm:prSet phldrT="[Text]" custT="1"/>
      <dgm:spPr>
        <a:solidFill>
          <a:schemeClr val="accent6">
            <a:lumMod val="50000"/>
          </a:schemeClr>
        </a:solidFill>
      </dgm:spPr>
      <dgm:t>
        <a:bodyPr/>
        <a:lstStyle/>
        <a:p>
          <a:r>
            <a:rPr lang="de-DE" sz="1800" dirty="0">
              <a:latin typeface="PT Sans" panose="020B0503020203020204" pitchFamily="34" charset="0"/>
              <a:ea typeface="PT Sans" panose="020B0503020203020204" pitchFamily="34" charset="0"/>
            </a:rPr>
            <a:t>Recycling</a:t>
          </a:r>
        </a:p>
      </dgm:t>
    </dgm:pt>
    <dgm:pt modelId="{1D586B9C-6A05-416C-AC1D-49E7EF8C159C}" type="parTrans" cxnId="{A5ADC48E-322C-464F-AD75-DAE71657DF46}">
      <dgm:prSet/>
      <dgm:spPr/>
      <dgm:t>
        <a:bodyPr/>
        <a:lstStyle/>
        <a:p>
          <a:endParaRPr lang="de-DE" sz="1800">
            <a:latin typeface="PT Sans" panose="020B0503020203020204" pitchFamily="34" charset="0"/>
            <a:ea typeface="PT Sans" panose="020B0503020203020204" pitchFamily="34" charset="0"/>
          </a:endParaRPr>
        </a:p>
      </dgm:t>
    </dgm:pt>
    <dgm:pt modelId="{3A031225-A2E4-45B8-A3D2-14058A67D58E}" type="sibTrans" cxnId="{A5ADC48E-322C-464F-AD75-DAE71657DF46}">
      <dgm:prSet/>
      <dgm:spPr/>
      <dgm:t>
        <a:bodyPr/>
        <a:lstStyle/>
        <a:p>
          <a:endParaRPr lang="de-DE" sz="1800">
            <a:latin typeface="PT Sans" panose="020B0503020203020204" pitchFamily="34" charset="0"/>
            <a:ea typeface="PT Sans" panose="020B0503020203020204" pitchFamily="34" charset="0"/>
          </a:endParaRPr>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Y="99480" custRadScaleRad="99256" custRadScaleInc="-4872">
        <dgm:presLayoutVars>
          <dgm:bulletEnabled val="1"/>
        </dgm:presLayoutVars>
      </dgm:prSet>
      <dgm:spPr/>
    </dgm:pt>
    <dgm:pt modelId="{A74A96AE-CA38-48F0-B051-58DCD755F45C}" type="pres">
      <dgm:prSet presAssocID="{86649BCA-7C04-4074-A66C-5E0880794FDC}" presName="nodeFollowingNodes" presStyleLbl="node1" presStyleIdx="2" presStyleCnt="5" custScaleX="99946" custScaleY="100101" custRadScaleRad="96564" custRadScaleInc="-37463">
        <dgm:presLayoutVars>
          <dgm:bulletEnabled val="1"/>
        </dgm:presLayoutVars>
      </dgm:prSet>
      <dgm:spPr/>
    </dgm:pt>
    <dgm:pt modelId="{1DF0DC29-5A62-4444-A525-073669CB7F8F}" type="pres">
      <dgm:prSet presAssocID="{043818D5-74A7-476D-A53E-5AE1167F0F5A}" presName="nodeFollowingNodes" presStyleLbl="node1" presStyleIdx="3" presStyleCnt="5" custRadScaleRad="96141" custRadScaleInc="13680">
        <dgm:presLayoutVars>
          <dgm:bulletEnabled val="1"/>
        </dgm:presLayoutVars>
      </dgm:prSet>
      <dgm:spPr/>
    </dgm:pt>
    <dgm:pt modelId="{5D16DD8E-6368-4FEA-986C-DC6EF7581BE9}" type="pres">
      <dgm:prSet presAssocID="{328CE406-01AD-42CD-BC9B-4EE49B09540D}" presName="nodeFollowingNodes" presStyleLbl="node1" presStyleIdx="4" presStyleCnt="5" custRadScaleRad="95140" custRadScaleInc="-27429">
        <dgm:presLayoutVars>
          <dgm:bulletEnabled val="1"/>
        </dgm:presLayoutVars>
      </dgm:prSet>
      <dgm:spPr/>
    </dgm:pt>
  </dgm:ptLst>
  <dgm:cxnLst>
    <dgm:cxn modelId="{562C1309-7EB3-4601-A55C-41153C715E8C}" type="presOf" srcId="{4B9CC097-D2DA-4DB0-BB88-D38BB581B4B5}" destId="{2F434B51-5C39-4A96-9CC4-EF228D31C3F8}" srcOrd="0" destOrd="0" presId="urn:microsoft.com/office/officeart/2005/8/layout/cycle3"/>
    <dgm:cxn modelId="{2A7E500D-4421-40D8-BFD4-77E7A8E5B0E3}" type="presOf" srcId="{5BDAE52F-5F0A-4959-809D-869395DAE8A7}" destId="{07D60147-580D-4136-8108-C3ACDD412377}" srcOrd="0" destOrd="0" presId="urn:microsoft.com/office/officeart/2005/8/layout/cycle3"/>
    <dgm:cxn modelId="{B9E92149-0A84-49D6-B903-AA12160496A9}" type="presOf" srcId="{328CE406-01AD-42CD-BC9B-4EE49B09540D}" destId="{5D16DD8E-6368-4FEA-986C-DC6EF7581BE9}" srcOrd="0" destOrd="0" presId="urn:microsoft.com/office/officeart/2005/8/layout/cycle3"/>
    <dgm:cxn modelId="{8DE1396D-718C-4347-BFD7-730A79781EB0}" srcId="{4B9CC097-D2DA-4DB0-BB88-D38BB581B4B5}" destId="{5BDAE52F-5F0A-4959-809D-869395DAE8A7}" srcOrd="0" destOrd="0" parTransId="{E23DD124-A77B-40AF-9FB6-117017576304}" sibTransId="{35335C96-22A0-4919-ABFE-57831D56E5B6}"/>
    <dgm:cxn modelId="{2CD4288C-6E9E-49E6-AE73-F42E27DE95A0}" srcId="{4B9CC097-D2DA-4DB0-BB88-D38BB581B4B5}" destId="{06579804-3389-4636-82BC-013BFC449D60}" srcOrd="1" destOrd="0" parTransId="{A1E91B63-EEDA-4AD9-AAB9-3D572F555A49}" sibTransId="{2D6A76EB-E71E-4F27-8F4A-D1849348A7D6}"/>
    <dgm:cxn modelId="{A5ADC48E-322C-464F-AD75-DAE71657DF46}" srcId="{4B9CC097-D2DA-4DB0-BB88-D38BB581B4B5}" destId="{328CE406-01AD-42CD-BC9B-4EE49B09540D}" srcOrd="4" destOrd="0" parTransId="{1D586B9C-6A05-416C-AC1D-49E7EF8C159C}" sibTransId="{3A031225-A2E4-45B8-A3D2-14058A67D58E}"/>
    <dgm:cxn modelId="{094FC096-8A27-4A3E-B45C-D2D78FDAAC84}" type="presOf" srcId="{06579804-3389-4636-82BC-013BFC449D60}" destId="{9DBAFE6B-DAF2-4887-9F93-64B965FF631B}" srcOrd="0" destOrd="0" presId="urn:microsoft.com/office/officeart/2005/8/layout/cycle3"/>
    <dgm:cxn modelId="{D03C51AA-B110-41B0-ADF3-085D6D3484D8}" type="presOf" srcId="{35335C96-22A0-4919-ABFE-57831D56E5B6}" destId="{B50DFEFC-D15E-4F55-865D-3EEB9447DF7F}" srcOrd="0" destOrd="0" presId="urn:microsoft.com/office/officeart/2005/8/layout/cycle3"/>
    <dgm:cxn modelId="{40C78BB0-7910-470D-898B-F43CB650853A}" type="presOf" srcId="{86649BCA-7C04-4074-A66C-5E0880794FDC}" destId="{A74A96AE-CA38-48F0-B051-58DCD755F45C}" srcOrd="0" destOrd="0" presId="urn:microsoft.com/office/officeart/2005/8/layout/cycle3"/>
    <dgm:cxn modelId="{0BB846B1-B18F-4F97-97D4-6A40821BCE73}" type="presOf" srcId="{043818D5-74A7-476D-A53E-5AE1167F0F5A}" destId="{1DF0DC29-5A62-4444-A525-073669CB7F8F}" srcOrd="0" destOrd="0" presId="urn:microsoft.com/office/officeart/2005/8/layout/cycle3"/>
    <dgm:cxn modelId="{BE1A56B3-8AAE-446C-B64E-228788286545}" srcId="{4B9CC097-D2DA-4DB0-BB88-D38BB581B4B5}" destId="{043818D5-74A7-476D-A53E-5AE1167F0F5A}" srcOrd="3" destOrd="0" parTransId="{0EA8C194-FF15-409D-A491-EE47B899DC3C}" sibTransId="{C34878E8-BDAD-47BB-8FD0-60B63D94628C}"/>
    <dgm:cxn modelId="{5F0D72F8-788F-4DF3-98CD-4DC1132BDE18}" srcId="{4B9CC097-D2DA-4DB0-BB88-D38BB581B4B5}" destId="{86649BCA-7C04-4074-A66C-5E0880794FDC}" srcOrd="2" destOrd="0" parTransId="{3CE9C355-3566-46D4-B94F-33E0AB431C06}" sibTransId="{A28544B6-F29B-4693-9EB2-8134A10BA2B2}"/>
    <dgm:cxn modelId="{9BEF2283-66D1-4951-AD30-F229884D960C}" type="presParOf" srcId="{2F434B51-5C39-4A96-9CC4-EF228D31C3F8}" destId="{F1A7F5F4-FA71-4E4A-88F8-8A747D930D17}" srcOrd="0" destOrd="0" presId="urn:microsoft.com/office/officeart/2005/8/layout/cycle3"/>
    <dgm:cxn modelId="{BCDFF0FB-3924-4CC7-83BD-EA16F64F0E57}" type="presParOf" srcId="{F1A7F5F4-FA71-4E4A-88F8-8A747D930D17}" destId="{07D60147-580D-4136-8108-C3ACDD412377}" srcOrd="0" destOrd="0" presId="urn:microsoft.com/office/officeart/2005/8/layout/cycle3"/>
    <dgm:cxn modelId="{3B97E992-2F6F-4773-B90A-D1070DEAD495}" type="presParOf" srcId="{F1A7F5F4-FA71-4E4A-88F8-8A747D930D17}" destId="{B50DFEFC-D15E-4F55-865D-3EEB9447DF7F}" srcOrd="1" destOrd="0" presId="urn:microsoft.com/office/officeart/2005/8/layout/cycle3"/>
    <dgm:cxn modelId="{75210A85-2AF2-4EC0-8014-8C9DD688B801}" type="presParOf" srcId="{F1A7F5F4-FA71-4E4A-88F8-8A747D930D17}" destId="{9DBAFE6B-DAF2-4887-9F93-64B965FF631B}" srcOrd="2" destOrd="0" presId="urn:microsoft.com/office/officeart/2005/8/layout/cycle3"/>
    <dgm:cxn modelId="{69204228-F685-44B0-8DB4-32AB162FBE60}" type="presParOf" srcId="{F1A7F5F4-FA71-4E4A-88F8-8A747D930D17}" destId="{A74A96AE-CA38-48F0-B051-58DCD755F45C}" srcOrd="3" destOrd="0" presId="urn:microsoft.com/office/officeart/2005/8/layout/cycle3"/>
    <dgm:cxn modelId="{F0B55C94-3816-4CB6-A4EA-7C347E1E3710}" type="presParOf" srcId="{F1A7F5F4-FA71-4E4A-88F8-8A747D930D17}" destId="{1DF0DC29-5A62-4444-A525-073669CB7F8F}" srcOrd="4" destOrd="0" presId="urn:microsoft.com/office/officeart/2005/8/layout/cycle3"/>
    <dgm:cxn modelId="{48D5430D-7AD1-4D88-BD72-4D8547A4C940}"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dgm:t>
        <a:bodyPr/>
        <a:lstStyle/>
        <a:p>
          <a:r>
            <a:rPr lang="de-DE" sz="2600" dirty="0"/>
            <a:t>Mineralien, </a:t>
          </a:r>
        </a:p>
        <a:p>
          <a:r>
            <a:rPr lang="de-DE" sz="2600" dirty="0"/>
            <a:t>Erze</a:t>
          </a:r>
        </a:p>
      </dgm:t>
    </dgm:pt>
    <dgm:pt modelId="{E23DD124-A77B-40AF-9FB6-117017576304}" type="parTrans" cxnId="{8DE1396D-718C-4347-BFD7-730A79781EB0}">
      <dgm:prSet/>
      <dgm:spPr/>
      <dgm:t>
        <a:bodyPr/>
        <a:lstStyle/>
        <a:p>
          <a:endParaRPr lang="de-DE"/>
        </a:p>
      </dgm:t>
    </dgm:pt>
    <dgm:pt modelId="{35335C96-22A0-4919-ABFE-57831D56E5B6}" type="sibTrans" cxnId="{8DE1396D-718C-4347-BFD7-730A79781EB0}">
      <dgm:prSet/>
      <dgm:spPr/>
      <dgm:t>
        <a:bodyPr/>
        <a:lstStyle/>
        <a:p>
          <a:endParaRPr lang="de-DE"/>
        </a:p>
      </dgm:t>
    </dgm:pt>
    <dgm:pt modelId="{06579804-3389-4636-82BC-013BFC449D60}">
      <dgm:prSet phldrT="[Text]" custT="1"/>
      <dgm:spPr/>
      <dgm:t>
        <a:bodyPr/>
        <a:lstStyle/>
        <a:p>
          <a:r>
            <a:rPr lang="de-DE" sz="2600" dirty="0"/>
            <a:t>Rohmetalle</a:t>
          </a:r>
        </a:p>
      </dgm:t>
    </dgm:pt>
    <dgm:pt modelId="{A1E91B63-EEDA-4AD9-AAB9-3D572F555A49}" type="parTrans" cxnId="{2CD4288C-6E9E-49E6-AE73-F42E27DE95A0}">
      <dgm:prSet/>
      <dgm:spPr/>
      <dgm:t>
        <a:bodyPr/>
        <a:lstStyle/>
        <a:p>
          <a:endParaRPr lang="de-DE"/>
        </a:p>
      </dgm:t>
    </dgm:pt>
    <dgm:pt modelId="{2D6A76EB-E71E-4F27-8F4A-D1849348A7D6}" type="sibTrans" cxnId="{2CD4288C-6E9E-49E6-AE73-F42E27DE95A0}">
      <dgm:prSet/>
      <dgm:spPr/>
      <dgm:t>
        <a:bodyPr/>
        <a:lstStyle/>
        <a:p>
          <a:endParaRPr lang="de-DE"/>
        </a:p>
      </dgm:t>
    </dgm:pt>
    <dgm:pt modelId="{86649BCA-7C04-4074-A66C-5E0880794FDC}">
      <dgm:prSet phldrT="[Text]" custT="1"/>
      <dgm:spPr/>
      <dgm:t>
        <a:bodyPr/>
        <a:lstStyle/>
        <a:p>
          <a:r>
            <a:rPr lang="de-DE" sz="2600" dirty="0"/>
            <a:t>Halbzeuge</a:t>
          </a:r>
        </a:p>
      </dgm:t>
    </dgm:pt>
    <dgm:pt modelId="{3CE9C355-3566-46D4-B94F-33E0AB431C06}" type="parTrans" cxnId="{5F0D72F8-788F-4DF3-98CD-4DC1132BDE18}">
      <dgm:prSet/>
      <dgm:spPr/>
      <dgm:t>
        <a:bodyPr/>
        <a:lstStyle/>
        <a:p>
          <a:endParaRPr lang="de-DE"/>
        </a:p>
      </dgm:t>
    </dgm:pt>
    <dgm:pt modelId="{A28544B6-F29B-4693-9EB2-8134A10BA2B2}" type="sibTrans" cxnId="{5F0D72F8-788F-4DF3-98CD-4DC1132BDE18}">
      <dgm:prSet/>
      <dgm:spPr/>
      <dgm:t>
        <a:bodyPr/>
        <a:lstStyle/>
        <a:p>
          <a:endParaRPr lang="de-DE"/>
        </a:p>
      </dgm:t>
    </dgm:pt>
    <dgm:pt modelId="{043818D5-74A7-476D-A53E-5AE1167F0F5A}">
      <dgm:prSet phldrT="[Text]" custT="1"/>
      <dgm:spPr/>
      <dgm:t>
        <a:bodyPr/>
        <a:lstStyle/>
        <a:p>
          <a:r>
            <a:rPr lang="de-DE" sz="2600" dirty="0"/>
            <a:t>Metall-produkte</a:t>
          </a:r>
        </a:p>
      </dgm:t>
    </dgm:pt>
    <dgm:pt modelId="{0EA8C194-FF15-409D-A491-EE47B899DC3C}" type="parTrans" cxnId="{BE1A56B3-8AAE-446C-B64E-228788286545}">
      <dgm:prSet/>
      <dgm:spPr/>
      <dgm:t>
        <a:bodyPr/>
        <a:lstStyle/>
        <a:p>
          <a:endParaRPr lang="de-DE"/>
        </a:p>
      </dgm:t>
    </dgm:pt>
    <dgm:pt modelId="{C34878E8-BDAD-47BB-8FD0-60B63D94628C}" type="sibTrans" cxnId="{BE1A56B3-8AAE-446C-B64E-228788286545}">
      <dgm:prSet/>
      <dgm:spPr/>
      <dgm:t>
        <a:bodyPr/>
        <a:lstStyle/>
        <a:p>
          <a:endParaRPr lang="de-DE"/>
        </a:p>
      </dgm:t>
    </dgm:pt>
    <dgm:pt modelId="{328CE406-01AD-42CD-BC9B-4EE49B09540D}">
      <dgm:prSet phldrT="[Text]" custT="1"/>
      <dgm:spPr/>
      <dgm:t>
        <a:bodyPr/>
        <a:lstStyle/>
        <a:p>
          <a:r>
            <a:rPr lang="de-DE" sz="2600" dirty="0"/>
            <a:t>Produkte</a:t>
          </a:r>
        </a:p>
      </dgm:t>
    </dgm:pt>
    <dgm:pt modelId="{1D586B9C-6A05-416C-AC1D-49E7EF8C159C}" type="parTrans" cxnId="{A5ADC48E-322C-464F-AD75-DAE71657DF46}">
      <dgm:prSet/>
      <dgm:spPr/>
      <dgm:t>
        <a:bodyPr/>
        <a:lstStyle/>
        <a:p>
          <a:endParaRPr lang="de-DE"/>
        </a:p>
      </dgm:t>
    </dgm:pt>
    <dgm:pt modelId="{3A031225-A2E4-45B8-A3D2-14058A67D58E}" type="sibTrans" cxnId="{A5ADC48E-322C-464F-AD75-DAE71657DF46}">
      <dgm:prSet/>
      <dgm:spPr/>
      <dgm:t>
        <a:bodyPr/>
        <a:lstStyle/>
        <a:p>
          <a:endParaRPr lang="de-DE"/>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Y="99480" custRadScaleRad="97452" custRadScaleInc="9018">
        <dgm:presLayoutVars>
          <dgm:bulletEnabled val="1"/>
        </dgm:presLayoutVars>
      </dgm:prSet>
      <dgm:spPr/>
    </dgm:pt>
    <dgm:pt modelId="{A74A96AE-CA38-48F0-B051-58DCD755F45C}" type="pres">
      <dgm:prSet presAssocID="{86649BCA-7C04-4074-A66C-5E0880794FDC}" presName="nodeFollowingNodes" presStyleLbl="node1" presStyleIdx="2" presStyleCnt="5" custScaleX="99946" custScaleY="100101" custRadScaleRad="99931" custRadScaleInc="-13746">
        <dgm:presLayoutVars>
          <dgm:bulletEnabled val="1"/>
        </dgm:presLayoutVars>
      </dgm:prSet>
      <dgm:spPr/>
    </dgm:pt>
    <dgm:pt modelId="{1DF0DC29-5A62-4444-A525-073669CB7F8F}" type="pres">
      <dgm:prSet presAssocID="{043818D5-74A7-476D-A53E-5AE1167F0F5A}" presName="nodeFollowingNodes" presStyleLbl="node1" presStyleIdx="3" presStyleCnt="5" custRadScaleRad="95733" custRadScaleInc="6288">
        <dgm:presLayoutVars>
          <dgm:bulletEnabled val="1"/>
        </dgm:presLayoutVars>
      </dgm:prSet>
      <dgm:spPr/>
    </dgm:pt>
    <dgm:pt modelId="{5D16DD8E-6368-4FEA-986C-DC6EF7581BE9}" type="pres">
      <dgm:prSet presAssocID="{328CE406-01AD-42CD-BC9B-4EE49B09540D}" presName="nodeFollowingNodes" presStyleLbl="node1" presStyleIdx="4" presStyleCnt="5" custRadScaleRad="95140" custRadScaleInc="-27429">
        <dgm:presLayoutVars>
          <dgm:bulletEnabled val="1"/>
        </dgm:presLayoutVars>
      </dgm:prSet>
      <dgm:spPr/>
    </dgm:pt>
  </dgm:ptLst>
  <dgm:cxnLst>
    <dgm:cxn modelId="{5D144815-2F69-46A5-BD8A-3DC56DAF3C9A}" type="presOf" srcId="{4B9CC097-D2DA-4DB0-BB88-D38BB581B4B5}" destId="{2F434B51-5C39-4A96-9CC4-EF228D31C3F8}" srcOrd="0" destOrd="0" presId="urn:microsoft.com/office/officeart/2005/8/layout/cycle3"/>
    <dgm:cxn modelId="{F76B8234-2847-43E5-A3C4-5D59A77DB9D7}" type="presOf" srcId="{86649BCA-7C04-4074-A66C-5E0880794FDC}" destId="{A74A96AE-CA38-48F0-B051-58DCD755F45C}" srcOrd="0" destOrd="0" presId="urn:microsoft.com/office/officeart/2005/8/layout/cycle3"/>
    <dgm:cxn modelId="{4EE2C957-BADE-4076-AF0E-F5980F349369}" type="presOf" srcId="{043818D5-74A7-476D-A53E-5AE1167F0F5A}" destId="{1DF0DC29-5A62-4444-A525-073669CB7F8F}" srcOrd="0" destOrd="0" presId="urn:microsoft.com/office/officeart/2005/8/layout/cycle3"/>
    <dgm:cxn modelId="{8DE1396D-718C-4347-BFD7-730A79781EB0}" srcId="{4B9CC097-D2DA-4DB0-BB88-D38BB581B4B5}" destId="{5BDAE52F-5F0A-4959-809D-869395DAE8A7}" srcOrd="0" destOrd="0" parTransId="{E23DD124-A77B-40AF-9FB6-117017576304}" sibTransId="{35335C96-22A0-4919-ABFE-57831D56E5B6}"/>
    <dgm:cxn modelId="{6CDE3474-0A4A-40FF-BE2F-9019EBF13307}" type="presOf" srcId="{35335C96-22A0-4919-ABFE-57831D56E5B6}" destId="{B50DFEFC-D15E-4F55-865D-3EEB9447DF7F}" srcOrd="0" destOrd="0" presId="urn:microsoft.com/office/officeart/2005/8/layout/cycle3"/>
    <dgm:cxn modelId="{2CD4288C-6E9E-49E6-AE73-F42E27DE95A0}" srcId="{4B9CC097-D2DA-4DB0-BB88-D38BB581B4B5}" destId="{06579804-3389-4636-82BC-013BFC449D60}" srcOrd="1" destOrd="0" parTransId="{A1E91B63-EEDA-4AD9-AAB9-3D572F555A49}" sibTransId="{2D6A76EB-E71E-4F27-8F4A-D1849348A7D6}"/>
    <dgm:cxn modelId="{A5ADC48E-322C-464F-AD75-DAE71657DF46}" srcId="{4B9CC097-D2DA-4DB0-BB88-D38BB581B4B5}" destId="{328CE406-01AD-42CD-BC9B-4EE49B09540D}" srcOrd="4" destOrd="0" parTransId="{1D586B9C-6A05-416C-AC1D-49E7EF8C159C}" sibTransId="{3A031225-A2E4-45B8-A3D2-14058A67D58E}"/>
    <dgm:cxn modelId="{8D1DDAAF-02BE-4F12-BD6A-E119EAB6B3D1}" type="presOf" srcId="{328CE406-01AD-42CD-BC9B-4EE49B09540D}" destId="{5D16DD8E-6368-4FEA-986C-DC6EF7581BE9}" srcOrd="0" destOrd="0" presId="urn:microsoft.com/office/officeart/2005/8/layout/cycle3"/>
    <dgm:cxn modelId="{BE1A56B3-8AAE-446C-B64E-228788286545}" srcId="{4B9CC097-D2DA-4DB0-BB88-D38BB581B4B5}" destId="{043818D5-74A7-476D-A53E-5AE1167F0F5A}" srcOrd="3" destOrd="0" parTransId="{0EA8C194-FF15-409D-A491-EE47B899DC3C}" sibTransId="{C34878E8-BDAD-47BB-8FD0-60B63D94628C}"/>
    <dgm:cxn modelId="{CD896CBD-0F78-438A-865D-56027C9C8BEA}" type="presOf" srcId="{5BDAE52F-5F0A-4959-809D-869395DAE8A7}" destId="{07D60147-580D-4136-8108-C3ACDD412377}" srcOrd="0" destOrd="0" presId="urn:microsoft.com/office/officeart/2005/8/layout/cycle3"/>
    <dgm:cxn modelId="{A8A11AC0-E6BB-44E5-93E1-23513A869D95}" type="presOf" srcId="{06579804-3389-4636-82BC-013BFC449D60}" destId="{9DBAFE6B-DAF2-4887-9F93-64B965FF631B}" srcOrd="0" destOrd="0" presId="urn:microsoft.com/office/officeart/2005/8/layout/cycle3"/>
    <dgm:cxn modelId="{5F0D72F8-788F-4DF3-98CD-4DC1132BDE18}" srcId="{4B9CC097-D2DA-4DB0-BB88-D38BB581B4B5}" destId="{86649BCA-7C04-4074-A66C-5E0880794FDC}" srcOrd="2" destOrd="0" parTransId="{3CE9C355-3566-46D4-B94F-33E0AB431C06}" sibTransId="{A28544B6-F29B-4693-9EB2-8134A10BA2B2}"/>
    <dgm:cxn modelId="{814B5299-6812-44F6-BE76-9986A0EB3567}" type="presParOf" srcId="{2F434B51-5C39-4A96-9CC4-EF228D31C3F8}" destId="{F1A7F5F4-FA71-4E4A-88F8-8A747D930D17}" srcOrd="0" destOrd="0" presId="urn:microsoft.com/office/officeart/2005/8/layout/cycle3"/>
    <dgm:cxn modelId="{EB513F74-6029-4D6A-8006-4242E4711D4F}" type="presParOf" srcId="{F1A7F5F4-FA71-4E4A-88F8-8A747D930D17}" destId="{07D60147-580D-4136-8108-C3ACDD412377}" srcOrd="0" destOrd="0" presId="urn:microsoft.com/office/officeart/2005/8/layout/cycle3"/>
    <dgm:cxn modelId="{D36A98C4-D5E3-41C3-ABFD-6718EC323F1C}" type="presParOf" srcId="{F1A7F5F4-FA71-4E4A-88F8-8A747D930D17}" destId="{B50DFEFC-D15E-4F55-865D-3EEB9447DF7F}" srcOrd="1" destOrd="0" presId="urn:microsoft.com/office/officeart/2005/8/layout/cycle3"/>
    <dgm:cxn modelId="{8BDE0165-44B7-4E0B-9D03-97384AF279E6}" type="presParOf" srcId="{F1A7F5F4-FA71-4E4A-88F8-8A747D930D17}" destId="{9DBAFE6B-DAF2-4887-9F93-64B965FF631B}" srcOrd="2" destOrd="0" presId="urn:microsoft.com/office/officeart/2005/8/layout/cycle3"/>
    <dgm:cxn modelId="{E610207E-B98E-4E38-B39E-5586D5B482E0}" type="presParOf" srcId="{F1A7F5F4-FA71-4E4A-88F8-8A747D930D17}" destId="{A74A96AE-CA38-48F0-B051-58DCD755F45C}" srcOrd="3" destOrd="0" presId="urn:microsoft.com/office/officeart/2005/8/layout/cycle3"/>
    <dgm:cxn modelId="{EF2295BA-1604-4D08-BCE5-C12F9056CE99}" type="presParOf" srcId="{F1A7F5F4-FA71-4E4A-88F8-8A747D930D17}" destId="{1DF0DC29-5A62-4444-A525-073669CB7F8F}" srcOrd="4" destOrd="0" presId="urn:microsoft.com/office/officeart/2005/8/layout/cycle3"/>
    <dgm:cxn modelId="{096B6B01-971F-4079-A8D9-423F16F71543}"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dgm:t>
        <a:bodyPr/>
        <a:lstStyle/>
        <a:p>
          <a:r>
            <a:rPr lang="de-DE" sz="2600" dirty="0"/>
            <a:t>Mineralien, </a:t>
          </a:r>
        </a:p>
        <a:p>
          <a:r>
            <a:rPr lang="de-DE" sz="2600" dirty="0"/>
            <a:t>Erze</a:t>
          </a:r>
        </a:p>
      </dgm:t>
    </dgm:pt>
    <dgm:pt modelId="{E23DD124-A77B-40AF-9FB6-117017576304}" type="parTrans" cxnId="{8DE1396D-718C-4347-BFD7-730A79781EB0}">
      <dgm:prSet/>
      <dgm:spPr/>
      <dgm:t>
        <a:bodyPr/>
        <a:lstStyle/>
        <a:p>
          <a:endParaRPr lang="de-DE"/>
        </a:p>
      </dgm:t>
    </dgm:pt>
    <dgm:pt modelId="{35335C96-22A0-4919-ABFE-57831D56E5B6}" type="sibTrans" cxnId="{8DE1396D-718C-4347-BFD7-730A79781EB0}">
      <dgm:prSet/>
      <dgm:spPr/>
      <dgm:t>
        <a:bodyPr/>
        <a:lstStyle/>
        <a:p>
          <a:endParaRPr lang="de-DE"/>
        </a:p>
      </dgm:t>
    </dgm:pt>
    <dgm:pt modelId="{06579804-3389-4636-82BC-013BFC449D60}">
      <dgm:prSet phldrT="[Text]" custT="1"/>
      <dgm:spPr/>
      <dgm:t>
        <a:bodyPr/>
        <a:lstStyle/>
        <a:p>
          <a:r>
            <a:rPr lang="de-DE" sz="2600" dirty="0"/>
            <a:t>Rohmetalle</a:t>
          </a:r>
        </a:p>
      </dgm:t>
    </dgm:pt>
    <dgm:pt modelId="{A1E91B63-EEDA-4AD9-AAB9-3D572F555A49}" type="parTrans" cxnId="{2CD4288C-6E9E-49E6-AE73-F42E27DE95A0}">
      <dgm:prSet/>
      <dgm:spPr/>
      <dgm:t>
        <a:bodyPr/>
        <a:lstStyle/>
        <a:p>
          <a:endParaRPr lang="de-DE"/>
        </a:p>
      </dgm:t>
    </dgm:pt>
    <dgm:pt modelId="{2D6A76EB-E71E-4F27-8F4A-D1849348A7D6}" type="sibTrans" cxnId="{2CD4288C-6E9E-49E6-AE73-F42E27DE95A0}">
      <dgm:prSet/>
      <dgm:spPr/>
      <dgm:t>
        <a:bodyPr/>
        <a:lstStyle/>
        <a:p>
          <a:endParaRPr lang="de-DE"/>
        </a:p>
      </dgm:t>
    </dgm:pt>
    <dgm:pt modelId="{043818D5-74A7-476D-A53E-5AE1167F0F5A}">
      <dgm:prSet phldrT="[Text]" custT="1"/>
      <dgm:spPr/>
      <dgm:t>
        <a:bodyPr/>
        <a:lstStyle/>
        <a:p>
          <a:r>
            <a:rPr lang="de-DE" sz="2600" dirty="0"/>
            <a:t>Metall-produkte</a:t>
          </a:r>
        </a:p>
      </dgm:t>
    </dgm:pt>
    <dgm:pt modelId="{0EA8C194-FF15-409D-A491-EE47B899DC3C}" type="parTrans" cxnId="{BE1A56B3-8AAE-446C-B64E-228788286545}">
      <dgm:prSet/>
      <dgm:spPr/>
      <dgm:t>
        <a:bodyPr/>
        <a:lstStyle/>
        <a:p>
          <a:endParaRPr lang="de-DE"/>
        </a:p>
      </dgm:t>
    </dgm:pt>
    <dgm:pt modelId="{C34878E8-BDAD-47BB-8FD0-60B63D94628C}" type="sibTrans" cxnId="{BE1A56B3-8AAE-446C-B64E-228788286545}">
      <dgm:prSet/>
      <dgm:spPr/>
      <dgm:t>
        <a:bodyPr/>
        <a:lstStyle/>
        <a:p>
          <a:endParaRPr lang="de-DE"/>
        </a:p>
      </dgm:t>
    </dgm:pt>
    <dgm:pt modelId="{328CE406-01AD-42CD-BC9B-4EE49B09540D}">
      <dgm:prSet phldrT="[Text]" custT="1"/>
      <dgm:spPr/>
      <dgm:t>
        <a:bodyPr/>
        <a:lstStyle/>
        <a:p>
          <a:r>
            <a:rPr lang="de-DE" sz="2600" dirty="0"/>
            <a:t>Produkte</a:t>
          </a:r>
        </a:p>
      </dgm:t>
    </dgm:pt>
    <dgm:pt modelId="{1D586B9C-6A05-416C-AC1D-49E7EF8C159C}" type="parTrans" cxnId="{A5ADC48E-322C-464F-AD75-DAE71657DF46}">
      <dgm:prSet/>
      <dgm:spPr/>
      <dgm:t>
        <a:bodyPr/>
        <a:lstStyle/>
        <a:p>
          <a:endParaRPr lang="de-DE"/>
        </a:p>
      </dgm:t>
    </dgm:pt>
    <dgm:pt modelId="{3A031225-A2E4-45B8-A3D2-14058A67D58E}" type="sibTrans" cxnId="{A5ADC48E-322C-464F-AD75-DAE71657DF46}">
      <dgm:prSet/>
      <dgm:spPr/>
      <dgm:t>
        <a:bodyPr/>
        <a:lstStyle/>
        <a:p>
          <a:endParaRPr lang="de-DE"/>
        </a:p>
      </dgm:t>
    </dgm:pt>
    <dgm:pt modelId="{86649BCA-7C04-4074-A66C-5E0880794FDC}">
      <dgm:prSet phldrT="[Text]" custT="1"/>
      <dgm:spPr/>
      <dgm:t>
        <a:bodyPr/>
        <a:lstStyle/>
        <a:p>
          <a:r>
            <a:rPr lang="de-DE" sz="2600" dirty="0"/>
            <a:t>Halbzeuge</a:t>
          </a:r>
        </a:p>
      </dgm:t>
    </dgm:pt>
    <dgm:pt modelId="{A28544B6-F29B-4693-9EB2-8134A10BA2B2}" type="sibTrans" cxnId="{5F0D72F8-788F-4DF3-98CD-4DC1132BDE18}">
      <dgm:prSet/>
      <dgm:spPr/>
      <dgm:t>
        <a:bodyPr/>
        <a:lstStyle/>
        <a:p>
          <a:endParaRPr lang="de-DE"/>
        </a:p>
      </dgm:t>
    </dgm:pt>
    <dgm:pt modelId="{3CE9C355-3566-46D4-B94F-33E0AB431C06}" type="parTrans" cxnId="{5F0D72F8-788F-4DF3-98CD-4DC1132BDE18}">
      <dgm:prSet/>
      <dgm:spPr/>
      <dgm:t>
        <a:bodyPr/>
        <a:lstStyle/>
        <a:p>
          <a:endParaRPr lang="de-DE"/>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Y="99480" custRadScaleRad="97452" custRadScaleInc="9018">
        <dgm:presLayoutVars>
          <dgm:bulletEnabled val="1"/>
        </dgm:presLayoutVars>
      </dgm:prSet>
      <dgm:spPr/>
    </dgm:pt>
    <dgm:pt modelId="{A74A96AE-CA38-48F0-B051-58DCD755F45C}" type="pres">
      <dgm:prSet presAssocID="{86649BCA-7C04-4074-A66C-5E0880794FDC}" presName="nodeFollowingNodes" presStyleLbl="node1" presStyleIdx="2" presStyleCnt="5" custScaleX="99946" custScaleY="100101" custRadScaleRad="99931" custRadScaleInc="-13746">
        <dgm:presLayoutVars>
          <dgm:bulletEnabled val="1"/>
        </dgm:presLayoutVars>
      </dgm:prSet>
      <dgm:spPr/>
    </dgm:pt>
    <dgm:pt modelId="{1DF0DC29-5A62-4444-A525-073669CB7F8F}" type="pres">
      <dgm:prSet presAssocID="{043818D5-74A7-476D-A53E-5AE1167F0F5A}" presName="nodeFollowingNodes" presStyleLbl="node1" presStyleIdx="3" presStyleCnt="5" custRadScaleRad="95733" custRadScaleInc="6288">
        <dgm:presLayoutVars>
          <dgm:bulletEnabled val="1"/>
        </dgm:presLayoutVars>
      </dgm:prSet>
      <dgm:spPr/>
    </dgm:pt>
    <dgm:pt modelId="{5D16DD8E-6368-4FEA-986C-DC6EF7581BE9}" type="pres">
      <dgm:prSet presAssocID="{328CE406-01AD-42CD-BC9B-4EE49B09540D}" presName="nodeFollowingNodes" presStyleLbl="node1" presStyleIdx="4" presStyleCnt="5" custRadScaleRad="95140" custRadScaleInc="-27429">
        <dgm:presLayoutVars>
          <dgm:bulletEnabled val="1"/>
        </dgm:presLayoutVars>
      </dgm:prSet>
      <dgm:spPr/>
    </dgm:pt>
  </dgm:ptLst>
  <dgm:cxnLst>
    <dgm:cxn modelId="{4C365E00-8CF5-42B4-82F7-9A84B32D43D0}" type="presOf" srcId="{328CE406-01AD-42CD-BC9B-4EE49B09540D}" destId="{5D16DD8E-6368-4FEA-986C-DC6EF7581BE9}" srcOrd="0" destOrd="0" presId="urn:microsoft.com/office/officeart/2005/8/layout/cycle3"/>
    <dgm:cxn modelId="{663F1B01-8771-47D9-9D30-F4DBF1D2639E}" type="presOf" srcId="{4B9CC097-D2DA-4DB0-BB88-D38BB581B4B5}" destId="{2F434B51-5C39-4A96-9CC4-EF228D31C3F8}" srcOrd="0" destOrd="0" presId="urn:microsoft.com/office/officeart/2005/8/layout/cycle3"/>
    <dgm:cxn modelId="{AE85251B-7B9F-41DC-8042-C3A557D773F2}" type="presOf" srcId="{06579804-3389-4636-82BC-013BFC449D60}" destId="{9DBAFE6B-DAF2-4887-9F93-64B965FF631B}" srcOrd="0" destOrd="0" presId="urn:microsoft.com/office/officeart/2005/8/layout/cycle3"/>
    <dgm:cxn modelId="{795C3B2A-A14C-4255-9CFF-923F23AF8C32}" type="presOf" srcId="{35335C96-22A0-4919-ABFE-57831D56E5B6}" destId="{B50DFEFC-D15E-4F55-865D-3EEB9447DF7F}" srcOrd="0" destOrd="0" presId="urn:microsoft.com/office/officeart/2005/8/layout/cycle3"/>
    <dgm:cxn modelId="{5A21E04A-BAA1-4CAF-BD18-F81755C143B4}" type="presOf" srcId="{043818D5-74A7-476D-A53E-5AE1167F0F5A}" destId="{1DF0DC29-5A62-4444-A525-073669CB7F8F}" srcOrd="0" destOrd="0" presId="urn:microsoft.com/office/officeart/2005/8/layout/cycle3"/>
    <dgm:cxn modelId="{8DE1396D-718C-4347-BFD7-730A79781EB0}" srcId="{4B9CC097-D2DA-4DB0-BB88-D38BB581B4B5}" destId="{5BDAE52F-5F0A-4959-809D-869395DAE8A7}" srcOrd="0" destOrd="0" parTransId="{E23DD124-A77B-40AF-9FB6-117017576304}" sibTransId="{35335C96-22A0-4919-ABFE-57831D56E5B6}"/>
    <dgm:cxn modelId="{2CD4288C-6E9E-49E6-AE73-F42E27DE95A0}" srcId="{4B9CC097-D2DA-4DB0-BB88-D38BB581B4B5}" destId="{06579804-3389-4636-82BC-013BFC449D60}" srcOrd="1" destOrd="0" parTransId="{A1E91B63-EEDA-4AD9-AAB9-3D572F555A49}" sibTransId="{2D6A76EB-E71E-4F27-8F4A-D1849348A7D6}"/>
    <dgm:cxn modelId="{A5ADC48E-322C-464F-AD75-DAE71657DF46}" srcId="{4B9CC097-D2DA-4DB0-BB88-D38BB581B4B5}" destId="{328CE406-01AD-42CD-BC9B-4EE49B09540D}" srcOrd="4" destOrd="0" parTransId="{1D586B9C-6A05-416C-AC1D-49E7EF8C159C}" sibTransId="{3A031225-A2E4-45B8-A3D2-14058A67D58E}"/>
    <dgm:cxn modelId="{B069C89B-F598-46B8-B951-DED9BA71457F}" type="presOf" srcId="{5BDAE52F-5F0A-4959-809D-869395DAE8A7}" destId="{07D60147-580D-4136-8108-C3ACDD412377}" srcOrd="0" destOrd="0" presId="urn:microsoft.com/office/officeart/2005/8/layout/cycle3"/>
    <dgm:cxn modelId="{BE1A56B3-8AAE-446C-B64E-228788286545}" srcId="{4B9CC097-D2DA-4DB0-BB88-D38BB581B4B5}" destId="{043818D5-74A7-476D-A53E-5AE1167F0F5A}" srcOrd="3" destOrd="0" parTransId="{0EA8C194-FF15-409D-A491-EE47B899DC3C}" sibTransId="{C34878E8-BDAD-47BB-8FD0-60B63D94628C}"/>
    <dgm:cxn modelId="{5F0D72F8-788F-4DF3-98CD-4DC1132BDE18}" srcId="{4B9CC097-D2DA-4DB0-BB88-D38BB581B4B5}" destId="{86649BCA-7C04-4074-A66C-5E0880794FDC}" srcOrd="2" destOrd="0" parTransId="{3CE9C355-3566-46D4-B94F-33E0AB431C06}" sibTransId="{A28544B6-F29B-4693-9EB2-8134A10BA2B2}"/>
    <dgm:cxn modelId="{334D08FB-0460-4BB7-80D3-F1CE56115A6A}" type="presOf" srcId="{86649BCA-7C04-4074-A66C-5E0880794FDC}" destId="{A74A96AE-CA38-48F0-B051-58DCD755F45C}" srcOrd="0" destOrd="0" presId="urn:microsoft.com/office/officeart/2005/8/layout/cycle3"/>
    <dgm:cxn modelId="{5EB9C026-9037-4121-90CD-CDD40AB81203}" type="presParOf" srcId="{2F434B51-5C39-4A96-9CC4-EF228D31C3F8}" destId="{F1A7F5F4-FA71-4E4A-88F8-8A747D930D17}" srcOrd="0" destOrd="0" presId="urn:microsoft.com/office/officeart/2005/8/layout/cycle3"/>
    <dgm:cxn modelId="{79B73712-F890-4F36-8FDE-C8C32BA9DB17}" type="presParOf" srcId="{F1A7F5F4-FA71-4E4A-88F8-8A747D930D17}" destId="{07D60147-580D-4136-8108-C3ACDD412377}" srcOrd="0" destOrd="0" presId="urn:microsoft.com/office/officeart/2005/8/layout/cycle3"/>
    <dgm:cxn modelId="{DACD0565-3FC6-42FF-9A26-60B19253B7ED}" type="presParOf" srcId="{F1A7F5F4-FA71-4E4A-88F8-8A747D930D17}" destId="{B50DFEFC-D15E-4F55-865D-3EEB9447DF7F}" srcOrd="1" destOrd="0" presId="urn:microsoft.com/office/officeart/2005/8/layout/cycle3"/>
    <dgm:cxn modelId="{261C662C-BB2F-45D6-8858-5DCF95EF4DDE}" type="presParOf" srcId="{F1A7F5F4-FA71-4E4A-88F8-8A747D930D17}" destId="{9DBAFE6B-DAF2-4887-9F93-64B965FF631B}" srcOrd="2" destOrd="0" presId="urn:microsoft.com/office/officeart/2005/8/layout/cycle3"/>
    <dgm:cxn modelId="{5F83CE66-644D-49EA-950D-550F21BAC9AC}" type="presParOf" srcId="{F1A7F5F4-FA71-4E4A-88F8-8A747D930D17}" destId="{A74A96AE-CA38-48F0-B051-58DCD755F45C}" srcOrd="3" destOrd="0" presId="urn:microsoft.com/office/officeart/2005/8/layout/cycle3"/>
    <dgm:cxn modelId="{95AC771B-6EEA-40AB-BAC6-F1C3518A2EE8}" type="presParOf" srcId="{F1A7F5F4-FA71-4E4A-88F8-8A747D930D17}" destId="{1DF0DC29-5A62-4444-A525-073669CB7F8F}" srcOrd="4" destOrd="0" presId="urn:microsoft.com/office/officeart/2005/8/layout/cycle3"/>
    <dgm:cxn modelId="{6031C729-080B-4F1C-B57D-25BDA691CE50}"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a:solidFill>
          <a:srgbClr val="92D050"/>
        </a:solidFill>
      </dgm:spPr>
      <dgm:t>
        <a:bodyPr/>
        <a:lstStyle/>
        <a:p>
          <a:r>
            <a:rPr lang="de-DE" sz="2400" dirty="0">
              <a:latin typeface="PT Sans" panose="020B0503020203020204" pitchFamily="34" charset="0"/>
              <a:ea typeface="PT Sans" panose="020B0503020203020204" pitchFamily="34" charset="0"/>
            </a:rPr>
            <a:t>Grundlage: natürliche Ressourcen</a:t>
          </a:r>
        </a:p>
      </dgm:t>
    </dgm:pt>
    <dgm:pt modelId="{E23DD124-A77B-40AF-9FB6-117017576304}" type="parTrans" cxnId="{8DE1396D-718C-4347-BFD7-730A79781EB0}">
      <dgm:prSet/>
      <dgm:spPr/>
      <dgm:t>
        <a:bodyPr/>
        <a:lstStyle/>
        <a:p>
          <a:endParaRPr lang="de-DE" sz="2400">
            <a:latin typeface="PT Sans" panose="020B0503020203020204" pitchFamily="34" charset="0"/>
            <a:ea typeface="PT Sans" panose="020B0503020203020204" pitchFamily="34" charset="0"/>
          </a:endParaRPr>
        </a:p>
      </dgm:t>
    </dgm:pt>
    <dgm:pt modelId="{35335C96-22A0-4919-ABFE-57831D56E5B6}" type="sibTrans" cxnId="{8DE1396D-718C-4347-BFD7-730A79781EB0}">
      <dgm:prSet/>
      <dgm:spPr/>
      <dgm:t>
        <a:bodyPr/>
        <a:lstStyle/>
        <a:p>
          <a:endParaRPr lang="de-DE" sz="2400">
            <a:latin typeface="PT Sans" panose="020B0503020203020204" pitchFamily="34" charset="0"/>
            <a:ea typeface="PT Sans" panose="020B0503020203020204" pitchFamily="34" charset="0"/>
          </a:endParaRPr>
        </a:p>
      </dgm:t>
    </dgm:pt>
    <dgm:pt modelId="{06579804-3389-4636-82BC-013BFC449D60}">
      <dgm:prSet phldrT="[Text]" custT="1"/>
      <dgm:spPr>
        <a:solidFill>
          <a:schemeClr val="accent6">
            <a:lumMod val="50000"/>
          </a:schemeClr>
        </a:solidFill>
      </dgm:spPr>
      <dgm:t>
        <a:bodyPr/>
        <a:lstStyle/>
        <a:p>
          <a:endParaRPr lang="de-DE" sz="2400" dirty="0">
            <a:latin typeface="PT Sans" panose="020B0503020203020204" pitchFamily="34" charset="0"/>
            <a:ea typeface="PT Sans" panose="020B0503020203020204" pitchFamily="34" charset="0"/>
          </a:endParaRPr>
        </a:p>
      </dgm:t>
    </dgm:pt>
    <dgm:pt modelId="{A1E91B63-EEDA-4AD9-AAB9-3D572F555A49}" type="parTrans" cxnId="{2CD4288C-6E9E-49E6-AE73-F42E27DE95A0}">
      <dgm:prSet/>
      <dgm:spPr/>
      <dgm:t>
        <a:bodyPr/>
        <a:lstStyle/>
        <a:p>
          <a:endParaRPr lang="de-DE" sz="2400">
            <a:latin typeface="PT Sans" panose="020B0503020203020204" pitchFamily="34" charset="0"/>
            <a:ea typeface="PT Sans" panose="020B0503020203020204" pitchFamily="34" charset="0"/>
          </a:endParaRPr>
        </a:p>
      </dgm:t>
    </dgm:pt>
    <dgm:pt modelId="{2D6A76EB-E71E-4F27-8F4A-D1849348A7D6}" type="sibTrans" cxnId="{2CD4288C-6E9E-49E6-AE73-F42E27DE95A0}">
      <dgm:prSet/>
      <dgm:spPr/>
      <dgm:t>
        <a:bodyPr/>
        <a:lstStyle/>
        <a:p>
          <a:endParaRPr lang="de-DE" sz="2400">
            <a:latin typeface="PT Sans" panose="020B0503020203020204" pitchFamily="34" charset="0"/>
            <a:ea typeface="PT Sans" panose="020B0503020203020204" pitchFamily="34" charset="0"/>
          </a:endParaRPr>
        </a:p>
      </dgm:t>
    </dgm:pt>
    <dgm:pt modelId="{86649BCA-7C04-4074-A66C-5E0880794FDC}">
      <dgm:prSet phldrT="[Text]" custT="1"/>
      <dgm:spPr>
        <a:solidFill>
          <a:schemeClr val="accent6">
            <a:lumMod val="60000"/>
            <a:lumOff val="40000"/>
          </a:schemeClr>
        </a:solidFill>
        <a:ln w="28575">
          <a:noFill/>
        </a:ln>
      </dgm:spPr>
      <dgm:t>
        <a:bodyPr/>
        <a:lstStyle/>
        <a:p>
          <a:endParaRPr lang="de-DE" sz="2400" dirty="0">
            <a:ln w="1270">
              <a:solidFill>
                <a:schemeClr val="accent6">
                  <a:lumMod val="50000"/>
                </a:schemeClr>
              </a:solidFill>
            </a:ln>
            <a:latin typeface="PT Sans" panose="020B0503020203020204" pitchFamily="34" charset="0"/>
            <a:ea typeface="PT Sans" panose="020B0503020203020204" pitchFamily="34" charset="0"/>
          </a:endParaRPr>
        </a:p>
      </dgm:t>
    </dgm:pt>
    <dgm:pt modelId="{3CE9C355-3566-46D4-B94F-33E0AB431C06}" type="parTrans" cxnId="{5F0D72F8-788F-4DF3-98CD-4DC1132BDE18}">
      <dgm:prSet/>
      <dgm:spPr/>
      <dgm:t>
        <a:bodyPr/>
        <a:lstStyle/>
        <a:p>
          <a:endParaRPr lang="de-DE" sz="2400">
            <a:latin typeface="PT Sans" panose="020B0503020203020204" pitchFamily="34" charset="0"/>
            <a:ea typeface="PT Sans" panose="020B0503020203020204" pitchFamily="34" charset="0"/>
          </a:endParaRPr>
        </a:p>
      </dgm:t>
    </dgm:pt>
    <dgm:pt modelId="{A28544B6-F29B-4693-9EB2-8134A10BA2B2}" type="sibTrans" cxnId="{5F0D72F8-788F-4DF3-98CD-4DC1132BDE18}">
      <dgm:prSet/>
      <dgm:spPr/>
      <dgm:t>
        <a:bodyPr/>
        <a:lstStyle/>
        <a:p>
          <a:endParaRPr lang="de-DE" sz="2400">
            <a:latin typeface="PT Sans" panose="020B0503020203020204" pitchFamily="34" charset="0"/>
            <a:ea typeface="PT Sans" panose="020B0503020203020204" pitchFamily="34" charset="0"/>
          </a:endParaRPr>
        </a:p>
      </dgm:t>
    </dgm:pt>
    <dgm:pt modelId="{043818D5-74A7-476D-A53E-5AE1167F0F5A}">
      <dgm:prSet phldrT="[Text]" custT="1"/>
      <dgm:spPr>
        <a:solidFill>
          <a:schemeClr val="accent6">
            <a:lumMod val="75000"/>
          </a:schemeClr>
        </a:solidFill>
      </dgm:spPr>
      <dgm:t>
        <a:bodyPr/>
        <a:lstStyle/>
        <a:p>
          <a:endParaRPr lang="de-DE" sz="2400" dirty="0">
            <a:latin typeface="PT Sans" panose="020B0503020203020204" pitchFamily="34" charset="0"/>
            <a:ea typeface="PT Sans" panose="020B0503020203020204" pitchFamily="34" charset="0"/>
          </a:endParaRPr>
        </a:p>
      </dgm:t>
    </dgm:pt>
    <dgm:pt modelId="{0EA8C194-FF15-409D-A491-EE47B899DC3C}" type="parTrans" cxnId="{BE1A56B3-8AAE-446C-B64E-228788286545}">
      <dgm:prSet/>
      <dgm:spPr/>
      <dgm:t>
        <a:bodyPr/>
        <a:lstStyle/>
        <a:p>
          <a:endParaRPr lang="de-DE" sz="2400">
            <a:latin typeface="PT Sans" panose="020B0503020203020204" pitchFamily="34" charset="0"/>
            <a:ea typeface="PT Sans" panose="020B0503020203020204" pitchFamily="34" charset="0"/>
          </a:endParaRPr>
        </a:p>
      </dgm:t>
    </dgm:pt>
    <dgm:pt modelId="{C34878E8-BDAD-47BB-8FD0-60B63D94628C}" type="sibTrans" cxnId="{BE1A56B3-8AAE-446C-B64E-228788286545}">
      <dgm:prSet/>
      <dgm:spPr/>
      <dgm:t>
        <a:bodyPr/>
        <a:lstStyle/>
        <a:p>
          <a:endParaRPr lang="de-DE" sz="2400">
            <a:latin typeface="PT Sans" panose="020B0503020203020204" pitchFamily="34" charset="0"/>
            <a:ea typeface="PT Sans" panose="020B0503020203020204" pitchFamily="34" charset="0"/>
          </a:endParaRPr>
        </a:p>
      </dgm:t>
    </dgm:pt>
    <dgm:pt modelId="{328CE406-01AD-42CD-BC9B-4EE49B09540D}">
      <dgm:prSet phldrT="[Text]" custT="1"/>
      <dgm:spPr>
        <a:solidFill>
          <a:schemeClr val="accent6">
            <a:lumMod val="50000"/>
          </a:schemeClr>
        </a:solidFill>
      </dgm:spPr>
      <dgm:t>
        <a:bodyPr/>
        <a:lstStyle/>
        <a:p>
          <a:endParaRPr lang="de-DE" sz="2400" dirty="0">
            <a:latin typeface="PT Sans" panose="020B0503020203020204" pitchFamily="34" charset="0"/>
            <a:ea typeface="PT Sans" panose="020B0503020203020204" pitchFamily="34" charset="0"/>
          </a:endParaRPr>
        </a:p>
      </dgm:t>
    </dgm:pt>
    <dgm:pt modelId="{1D586B9C-6A05-416C-AC1D-49E7EF8C159C}" type="parTrans" cxnId="{A5ADC48E-322C-464F-AD75-DAE71657DF46}">
      <dgm:prSet/>
      <dgm:spPr/>
      <dgm:t>
        <a:bodyPr/>
        <a:lstStyle/>
        <a:p>
          <a:endParaRPr lang="de-DE" sz="2400">
            <a:latin typeface="PT Sans" panose="020B0503020203020204" pitchFamily="34" charset="0"/>
            <a:ea typeface="PT Sans" panose="020B0503020203020204" pitchFamily="34" charset="0"/>
          </a:endParaRPr>
        </a:p>
      </dgm:t>
    </dgm:pt>
    <dgm:pt modelId="{3A031225-A2E4-45B8-A3D2-14058A67D58E}" type="sibTrans" cxnId="{A5ADC48E-322C-464F-AD75-DAE71657DF46}">
      <dgm:prSet/>
      <dgm:spPr/>
      <dgm:t>
        <a:bodyPr/>
        <a:lstStyle/>
        <a:p>
          <a:endParaRPr lang="de-DE" sz="2400">
            <a:latin typeface="PT Sans" panose="020B0503020203020204" pitchFamily="34" charset="0"/>
            <a:ea typeface="PT Sans" panose="020B0503020203020204" pitchFamily="34" charset="0"/>
          </a:endParaRPr>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Y="99480" custRadScaleRad="99256" custRadScaleInc="-4872">
        <dgm:presLayoutVars>
          <dgm:bulletEnabled val="1"/>
        </dgm:presLayoutVars>
      </dgm:prSet>
      <dgm:spPr/>
    </dgm:pt>
    <dgm:pt modelId="{A74A96AE-CA38-48F0-B051-58DCD755F45C}" type="pres">
      <dgm:prSet presAssocID="{86649BCA-7C04-4074-A66C-5E0880794FDC}" presName="nodeFollowingNodes" presStyleLbl="node1" presStyleIdx="2" presStyleCnt="5" custScaleX="99946" custScaleY="100101" custRadScaleRad="96564" custRadScaleInc="-37463">
        <dgm:presLayoutVars>
          <dgm:bulletEnabled val="1"/>
        </dgm:presLayoutVars>
      </dgm:prSet>
      <dgm:spPr/>
    </dgm:pt>
    <dgm:pt modelId="{1DF0DC29-5A62-4444-A525-073669CB7F8F}" type="pres">
      <dgm:prSet presAssocID="{043818D5-74A7-476D-A53E-5AE1167F0F5A}" presName="nodeFollowingNodes" presStyleLbl="node1" presStyleIdx="3" presStyleCnt="5" custRadScaleRad="96141" custRadScaleInc="13680">
        <dgm:presLayoutVars>
          <dgm:bulletEnabled val="1"/>
        </dgm:presLayoutVars>
      </dgm:prSet>
      <dgm:spPr/>
    </dgm:pt>
    <dgm:pt modelId="{5D16DD8E-6368-4FEA-986C-DC6EF7581BE9}" type="pres">
      <dgm:prSet presAssocID="{328CE406-01AD-42CD-BC9B-4EE49B09540D}" presName="nodeFollowingNodes" presStyleLbl="node1" presStyleIdx="4" presStyleCnt="5" custRadScaleRad="95140" custRadScaleInc="-27429">
        <dgm:presLayoutVars>
          <dgm:bulletEnabled val="1"/>
        </dgm:presLayoutVars>
      </dgm:prSet>
      <dgm:spPr/>
    </dgm:pt>
  </dgm:ptLst>
  <dgm:cxnLst>
    <dgm:cxn modelId="{B2787B0C-BE59-4E44-8E65-FB57CBC8042F}" type="presOf" srcId="{043818D5-74A7-476D-A53E-5AE1167F0F5A}" destId="{1DF0DC29-5A62-4444-A525-073669CB7F8F}" srcOrd="0" destOrd="0" presId="urn:microsoft.com/office/officeart/2005/8/layout/cycle3"/>
    <dgm:cxn modelId="{5A92F825-0C00-4DA5-B26B-38CEA704045D}" type="presOf" srcId="{06579804-3389-4636-82BC-013BFC449D60}" destId="{9DBAFE6B-DAF2-4887-9F93-64B965FF631B}" srcOrd="0" destOrd="0" presId="urn:microsoft.com/office/officeart/2005/8/layout/cycle3"/>
    <dgm:cxn modelId="{9A91FE2D-6783-460D-AF57-CA0E060C79D4}" type="presOf" srcId="{35335C96-22A0-4919-ABFE-57831D56E5B6}" destId="{B50DFEFC-D15E-4F55-865D-3EEB9447DF7F}" srcOrd="0" destOrd="0" presId="urn:microsoft.com/office/officeart/2005/8/layout/cycle3"/>
    <dgm:cxn modelId="{A4E7EF65-7EB5-4073-8553-6AC9AB260862}" type="presOf" srcId="{86649BCA-7C04-4074-A66C-5E0880794FDC}" destId="{A74A96AE-CA38-48F0-B051-58DCD755F45C}" srcOrd="0" destOrd="0" presId="urn:microsoft.com/office/officeart/2005/8/layout/cycle3"/>
    <dgm:cxn modelId="{8DE1396D-718C-4347-BFD7-730A79781EB0}" srcId="{4B9CC097-D2DA-4DB0-BB88-D38BB581B4B5}" destId="{5BDAE52F-5F0A-4959-809D-869395DAE8A7}" srcOrd="0" destOrd="0" parTransId="{E23DD124-A77B-40AF-9FB6-117017576304}" sibTransId="{35335C96-22A0-4919-ABFE-57831D56E5B6}"/>
    <dgm:cxn modelId="{250B0B74-2B84-4A58-B28F-85543B77ADD7}" type="presOf" srcId="{328CE406-01AD-42CD-BC9B-4EE49B09540D}" destId="{5D16DD8E-6368-4FEA-986C-DC6EF7581BE9}" srcOrd="0" destOrd="0" presId="urn:microsoft.com/office/officeart/2005/8/layout/cycle3"/>
    <dgm:cxn modelId="{2CD4288C-6E9E-49E6-AE73-F42E27DE95A0}" srcId="{4B9CC097-D2DA-4DB0-BB88-D38BB581B4B5}" destId="{06579804-3389-4636-82BC-013BFC449D60}" srcOrd="1" destOrd="0" parTransId="{A1E91B63-EEDA-4AD9-AAB9-3D572F555A49}" sibTransId="{2D6A76EB-E71E-4F27-8F4A-D1849348A7D6}"/>
    <dgm:cxn modelId="{A5ADC48E-322C-464F-AD75-DAE71657DF46}" srcId="{4B9CC097-D2DA-4DB0-BB88-D38BB581B4B5}" destId="{328CE406-01AD-42CD-BC9B-4EE49B09540D}" srcOrd="4" destOrd="0" parTransId="{1D586B9C-6A05-416C-AC1D-49E7EF8C159C}" sibTransId="{3A031225-A2E4-45B8-A3D2-14058A67D58E}"/>
    <dgm:cxn modelId="{C87062A0-648F-4F28-AD84-D2B85A40CA7E}" type="presOf" srcId="{5BDAE52F-5F0A-4959-809D-869395DAE8A7}" destId="{07D60147-580D-4136-8108-C3ACDD412377}" srcOrd="0" destOrd="0" presId="urn:microsoft.com/office/officeart/2005/8/layout/cycle3"/>
    <dgm:cxn modelId="{BE1A56B3-8AAE-446C-B64E-228788286545}" srcId="{4B9CC097-D2DA-4DB0-BB88-D38BB581B4B5}" destId="{043818D5-74A7-476D-A53E-5AE1167F0F5A}" srcOrd="3" destOrd="0" parTransId="{0EA8C194-FF15-409D-A491-EE47B899DC3C}" sibTransId="{C34878E8-BDAD-47BB-8FD0-60B63D94628C}"/>
    <dgm:cxn modelId="{2CC421C9-185A-4A64-A8BF-07BC88CC1DCC}" type="presOf" srcId="{4B9CC097-D2DA-4DB0-BB88-D38BB581B4B5}" destId="{2F434B51-5C39-4A96-9CC4-EF228D31C3F8}" srcOrd="0" destOrd="0" presId="urn:microsoft.com/office/officeart/2005/8/layout/cycle3"/>
    <dgm:cxn modelId="{5F0D72F8-788F-4DF3-98CD-4DC1132BDE18}" srcId="{4B9CC097-D2DA-4DB0-BB88-D38BB581B4B5}" destId="{86649BCA-7C04-4074-A66C-5E0880794FDC}" srcOrd="2" destOrd="0" parTransId="{3CE9C355-3566-46D4-B94F-33E0AB431C06}" sibTransId="{A28544B6-F29B-4693-9EB2-8134A10BA2B2}"/>
    <dgm:cxn modelId="{708CAE56-B39D-4616-8709-684FFEFD8DAA}" type="presParOf" srcId="{2F434B51-5C39-4A96-9CC4-EF228D31C3F8}" destId="{F1A7F5F4-FA71-4E4A-88F8-8A747D930D17}" srcOrd="0" destOrd="0" presId="urn:microsoft.com/office/officeart/2005/8/layout/cycle3"/>
    <dgm:cxn modelId="{07980C25-C505-445B-A78F-E27B227913F3}" type="presParOf" srcId="{F1A7F5F4-FA71-4E4A-88F8-8A747D930D17}" destId="{07D60147-580D-4136-8108-C3ACDD412377}" srcOrd="0" destOrd="0" presId="urn:microsoft.com/office/officeart/2005/8/layout/cycle3"/>
    <dgm:cxn modelId="{A8816CCA-7935-4F8E-B2E5-FDF382B8F9AB}" type="presParOf" srcId="{F1A7F5F4-FA71-4E4A-88F8-8A747D930D17}" destId="{B50DFEFC-D15E-4F55-865D-3EEB9447DF7F}" srcOrd="1" destOrd="0" presId="urn:microsoft.com/office/officeart/2005/8/layout/cycle3"/>
    <dgm:cxn modelId="{D91C4197-3070-4E17-802E-CF79CFE1535D}" type="presParOf" srcId="{F1A7F5F4-FA71-4E4A-88F8-8A747D930D17}" destId="{9DBAFE6B-DAF2-4887-9F93-64B965FF631B}" srcOrd="2" destOrd="0" presId="urn:microsoft.com/office/officeart/2005/8/layout/cycle3"/>
    <dgm:cxn modelId="{4A84E8F0-8659-4246-82F8-770501B85348}" type="presParOf" srcId="{F1A7F5F4-FA71-4E4A-88F8-8A747D930D17}" destId="{A74A96AE-CA38-48F0-B051-58DCD755F45C}" srcOrd="3" destOrd="0" presId="urn:microsoft.com/office/officeart/2005/8/layout/cycle3"/>
    <dgm:cxn modelId="{B095E721-B996-45B4-9EBA-DBCD02602A34}" type="presParOf" srcId="{F1A7F5F4-FA71-4E4A-88F8-8A747D930D17}" destId="{1DF0DC29-5A62-4444-A525-073669CB7F8F}" srcOrd="4" destOrd="0" presId="urn:microsoft.com/office/officeart/2005/8/layout/cycle3"/>
    <dgm:cxn modelId="{3D01EAB1-3F51-4239-B693-E1839BE3F7E4}"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9CC097-D2DA-4DB0-BB88-D38BB581B4B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de-DE"/>
        </a:p>
      </dgm:t>
    </dgm:pt>
    <dgm:pt modelId="{5BDAE52F-5F0A-4959-809D-869395DAE8A7}">
      <dgm:prSet phldrT="[Text]" custT="1"/>
      <dgm:spPr>
        <a:solidFill>
          <a:srgbClr val="92D050"/>
        </a:solidFill>
      </dgm:spPr>
      <dgm:t>
        <a:bodyPr/>
        <a:lstStyle/>
        <a:p>
          <a:r>
            <a:rPr lang="de-DE" sz="2400" dirty="0">
              <a:latin typeface="PT Sans" panose="020B0503020203020204" pitchFamily="34" charset="0"/>
              <a:ea typeface="PT Sans" panose="020B0503020203020204" pitchFamily="34" charset="0"/>
            </a:rPr>
            <a:t>Grundlage: natürliche Ressourcen</a:t>
          </a:r>
        </a:p>
      </dgm:t>
    </dgm:pt>
    <dgm:pt modelId="{E23DD124-A77B-40AF-9FB6-117017576304}" type="parTrans" cxnId="{8DE1396D-718C-4347-BFD7-730A79781EB0}">
      <dgm:prSet/>
      <dgm:spPr/>
      <dgm:t>
        <a:bodyPr/>
        <a:lstStyle/>
        <a:p>
          <a:endParaRPr lang="de-DE" sz="2400">
            <a:latin typeface="PT Sans" panose="020B0503020203020204" pitchFamily="34" charset="0"/>
            <a:ea typeface="PT Sans" panose="020B0503020203020204" pitchFamily="34" charset="0"/>
          </a:endParaRPr>
        </a:p>
      </dgm:t>
    </dgm:pt>
    <dgm:pt modelId="{35335C96-22A0-4919-ABFE-57831D56E5B6}" type="sibTrans" cxnId="{8DE1396D-718C-4347-BFD7-730A79781EB0}">
      <dgm:prSet/>
      <dgm:spPr/>
      <dgm:t>
        <a:bodyPr/>
        <a:lstStyle/>
        <a:p>
          <a:endParaRPr lang="de-DE" sz="2400">
            <a:latin typeface="PT Sans" panose="020B0503020203020204" pitchFamily="34" charset="0"/>
            <a:ea typeface="PT Sans" panose="020B0503020203020204" pitchFamily="34" charset="0"/>
          </a:endParaRPr>
        </a:p>
      </dgm:t>
    </dgm:pt>
    <dgm:pt modelId="{06579804-3389-4636-82BC-013BFC449D60}">
      <dgm:prSet phldrT="[Text]" custT="1"/>
      <dgm:spPr>
        <a:solidFill>
          <a:schemeClr val="accent6">
            <a:lumMod val="50000"/>
          </a:schemeClr>
        </a:solidFill>
      </dgm:spPr>
      <dgm:t>
        <a:bodyPr/>
        <a:lstStyle/>
        <a:p>
          <a:r>
            <a:rPr lang="de-DE" sz="2400" dirty="0">
              <a:latin typeface="PT Sans" panose="020B0503020203020204" pitchFamily="34" charset="0"/>
              <a:ea typeface="PT Sans" panose="020B0503020203020204" pitchFamily="34" charset="0"/>
            </a:rPr>
            <a:t>Rohstoff-gewinnung</a:t>
          </a:r>
        </a:p>
      </dgm:t>
    </dgm:pt>
    <dgm:pt modelId="{A1E91B63-EEDA-4AD9-AAB9-3D572F555A49}" type="parTrans" cxnId="{2CD4288C-6E9E-49E6-AE73-F42E27DE95A0}">
      <dgm:prSet/>
      <dgm:spPr/>
      <dgm:t>
        <a:bodyPr/>
        <a:lstStyle/>
        <a:p>
          <a:endParaRPr lang="de-DE" sz="2400">
            <a:latin typeface="PT Sans" panose="020B0503020203020204" pitchFamily="34" charset="0"/>
            <a:ea typeface="PT Sans" panose="020B0503020203020204" pitchFamily="34" charset="0"/>
          </a:endParaRPr>
        </a:p>
      </dgm:t>
    </dgm:pt>
    <dgm:pt modelId="{2D6A76EB-E71E-4F27-8F4A-D1849348A7D6}" type="sibTrans" cxnId="{2CD4288C-6E9E-49E6-AE73-F42E27DE95A0}">
      <dgm:prSet/>
      <dgm:spPr/>
      <dgm:t>
        <a:bodyPr/>
        <a:lstStyle/>
        <a:p>
          <a:endParaRPr lang="de-DE" sz="2400">
            <a:latin typeface="PT Sans" panose="020B0503020203020204" pitchFamily="34" charset="0"/>
            <a:ea typeface="PT Sans" panose="020B0503020203020204" pitchFamily="34" charset="0"/>
          </a:endParaRPr>
        </a:p>
      </dgm:t>
    </dgm:pt>
    <dgm:pt modelId="{86649BCA-7C04-4074-A66C-5E0880794FDC}">
      <dgm:prSet phldrT="[Text]" custT="1"/>
      <dgm:spPr>
        <a:solidFill>
          <a:schemeClr val="accent6">
            <a:lumMod val="60000"/>
            <a:lumOff val="40000"/>
          </a:schemeClr>
        </a:solidFill>
        <a:ln w="28575">
          <a:noFill/>
        </a:ln>
      </dgm:spPr>
      <dgm:t>
        <a:bodyPr/>
        <a:lstStyle/>
        <a:p>
          <a:r>
            <a:rPr lang="de-DE" sz="2400" dirty="0">
              <a:ln w="1270">
                <a:solidFill>
                  <a:schemeClr val="accent6">
                    <a:lumMod val="50000"/>
                  </a:schemeClr>
                </a:solidFill>
              </a:ln>
              <a:latin typeface="PT Sans" panose="020B0503020203020204" pitchFamily="34" charset="0"/>
              <a:ea typeface="PT Sans" panose="020B0503020203020204" pitchFamily="34" charset="0"/>
            </a:rPr>
            <a:t>Herstellung</a:t>
          </a:r>
        </a:p>
      </dgm:t>
    </dgm:pt>
    <dgm:pt modelId="{3CE9C355-3566-46D4-B94F-33E0AB431C06}" type="parTrans" cxnId="{5F0D72F8-788F-4DF3-98CD-4DC1132BDE18}">
      <dgm:prSet/>
      <dgm:spPr/>
      <dgm:t>
        <a:bodyPr/>
        <a:lstStyle/>
        <a:p>
          <a:endParaRPr lang="de-DE" sz="2400">
            <a:latin typeface="PT Sans" panose="020B0503020203020204" pitchFamily="34" charset="0"/>
            <a:ea typeface="PT Sans" panose="020B0503020203020204" pitchFamily="34" charset="0"/>
          </a:endParaRPr>
        </a:p>
      </dgm:t>
    </dgm:pt>
    <dgm:pt modelId="{A28544B6-F29B-4693-9EB2-8134A10BA2B2}" type="sibTrans" cxnId="{5F0D72F8-788F-4DF3-98CD-4DC1132BDE18}">
      <dgm:prSet/>
      <dgm:spPr/>
      <dgm:t>
        <a:bodyPr/>
        <a:lstStyle/>
        <a:p>
          <a:endParaRPr lang="de-DE" sz="2400">
            <a:latin typeface="PT Sans" panose="020B0503020203020204" pitchFamily="34" charset="0"/>
            <a:ea typeface="PT Sans" panose="020B0503020203020204" pitchFamily="34" charset="0"/>
          </a:endParaRPr>
        </a:p>
      </dgm:t>
    </dgm:pt>
    <dgm:pt modelId="{043818D5-74A7-476D-A53E-5AE1167F0F5A}">
      <dgm:prSet phldrT="[Text]" custT="1"/>
      <dgm:spPr>
        <a:solidFill>
          <a:schemeClr val="accent6">
            <a:lumMod val="75000"/>
          </a:schemeClr>
        </a:solidFill>
      </dgm:spPr>
      <dgm:t>
        <a:bodyPr/>
        <a:lstStyle/>
        <a:p>
          <a:r>
            <a:rPr lang="de-DE" sz="2400" dirty="0">
              <a:latin typeface="PT Sans" panose="020B0503020203020204" pitchFamily="34" charset="0"/>
              <a:ea typeface="PT Sans" panose="020B0503020203020204" pitchFamily="34" charset="0"/>
            </a:rPr>
            <a:t>Nutzung</a:t>
          </a:r>
        </a:p>
      </dgm:t>
    </dgm:pt>
    <dgm:pt modelId="{0EA8C194-FF15-409D-A491-EE47B899DC3C}" type="parTrans" cxnId="{BE1A56B3-8AAE-446C-B64E-228788286545}">
      <dgm:prSet/>
      <dgm:spPr/>
      <dgm:t>
        <a:bodyPr/>
        <a:lstStyle/>
        <a:p>
          <a:endParaRPr lang="de-DE" sz="2400">
            <a:latin typeface="PT Sans" panose="020B0503020203020204" pitchFamily="34" charset="0"/>
            <a:ea typeface="PT Sans" panose="020B0503020203020204" pitchFamily="34" charset="0"/>
          </a:endParaRPr>
        </a:p>
      </dgm:t>
    </dgm:pt>
    <dgm:pt modelId="{C34878E8-BDAD-47BB-8FD0-60B63D94628C}" type="sibTrans" cxnId="{BE1A56B3-8AAE-446C-B64E-228788286545}">
      <dgm:prSet/>
      <dgm:spPr/>
      <dgm:t>
        <a:bodyPr/>
        <a:lstStyle/>
        <a:p>
          <a:endParaRPr lang="de-DE" sz="2400">
            <a:latin typeface="PT Sans" panose="020B0503020203020204" pitchFamily="34" charset="0"/>
            <a:ea typeface="PT Sans" panose="020B0503020203020204" pitchFamily="34" charset="0"/>
          </a:endParaRPr>
        </a:p>
      </dgm:t>
    </dgm:pt>
    <dgm:pt modelId="{328CE406-01AD-42CD-BC9B-4EE49B09540D}">
      <dgm:prSet phldrT="[Text]" custT="1"/>
      <dgm:spPr>
        <a:solidFill>
          <a:schemeClr val="accent6">
            <a:lumMod val="50000"/>
          </a:schemeClr>
        </a:solidFill>
      </dgm:spPr>
      <dgm:t>
        <a:bodyPr/>
        <a:lstStyle/>
        <a:p>
          <a:r>
            <a:rPr lang="de-DE" sz="2400" dirty="0">
              <a:latin typeface="PT Sans" panose="020B0503020203020204" pitchFamily="34" charset="0"/>
              <a:ea typeface="PT Sans" panose="020B0503020203020204" pitchFamily="34" charset="0"/>
            </a:rPr>
            <a:t>Recycling</a:t>
          </a:r>
        </a:p>
      </dgm:t>
    </dgm:pt>
    <dgm:pt modelId="{1D586B9C-6A05-416C-AC1D-49E7EF8C159C}" type="parTrans" cxnId="{A5ADC48E-322C-464F-AD75-DAE71657DF46}">
      <dgm:prSet/>
      <dgm:spPr/>
      <dgm:t>
        <a:bodyPr/>
        <a:lstStyle/>
        <a:p>
          <a:endParaRPr lang="de-DE" sz="2400">
            <a:latin typeface="PT Sans" panose="020B0503020203020204" pitchFamily="34" charset="0"/>
            <a:ea typeface="PT Sans" panose="020B0503020203020204" pitchFamily="34" charset="0"/>
          </a:endParaRPr>
        </a:p>
      </dgm:t>
    </dgm:pt>
    <dgm:pt modelId="{3A031225-A2E4-45B8-A3D2-14058A67D58E}" type="sibTrans" cxnId="{A5ADC48E-322C-464F-AD75-DAE71657DF46}">
      <dgm:prSet/>
      <dgm:spPr/>
      <dgm:t>
        <a:bodyPr/>
        <a:lstStyle/>
        <a:p>
          <a:endParaRPr lang="de-DE" sz="2400">
            <a:latin typeface="PT Sans" panose="020B0503020203020204" pitchFamily="34" charset="0"/>
            <a:ea typeface="PT Sans" panose="020B0503020203020204" pitchFamily="34" charset="0"/>
          </a:endParaRPr>
        </a:p>
      </dgm:t>
    </dgm:pt>
    <dgm:pt modelId="{2F434B51-5C39-4A96-9CC4-EF228D31C3F8}" type="pres">
      <dgm:prSet presAssocID="{4B9CC097-D2DA-4DB0-BB88-D38BB581B4B5}" presName="Name0" presStyleCnt="0">
        <dgm:presLayoutVars>
          <dgm:dir/>
          <dgm:resizeHandles val="exact"/>
        </dgm:presLayoutVars>
      </dgm:prSet>
      <dgm:spPr/>
    </dgm:pt>
    <dgm:pt modelId="{F1A7F5F4-FA71-4E4A-88F8-8A747D930D17}" type="pres">
      <dgm:prSet presAssocID="{4B9CC097-D2DA-4DB0-BB88-D38BB581B4B5}" presName="cycle" presStyleCnt="0"/>
      <dgm:spPr/>
    </dgm:pt>
    <dgm:pt modelId="{07D60147-580D-4136-8108-C3ACDD412377}" type="pres">
      <dgm:prSet presAssocID="{5BDAE52F-5F0A-4959-809D-869395DAE8A7}" presName="nodeFirstNode" presStyleLbl="node1" presStyleIdx="0" presStyleCnt="5">
        <dgm:presLayoutVars>
          <dgm:bulletEnabled val="1"/>
        </dgm:presLayoutVars>
      </dgm:prSet>
      <dgm:spPr/>
    </dgm:pt>
    <dgm:pt modelId="{B50DFEFC-D15E-4F55-865D-3EEB9447DF7F}" type="pres">
      <dgm:prSet presAssocID="{35335C96-22A0-4919-ABFE-57831D56E5B6}" presName="sibTransFirstNode" presStyleLbl="bgShp" presStyleIdx="0" presStyleCnt="1"/>
      <dgm:spPr/>
    </dgm:pt>
    <dgm:pt modelId="{9DBAFE6B-DAF2-4887-9F93-64B965FF631B}" type="pres">
      <dgm:prSet presAssocID="{06579804-3389-4636-82BC-013BFC449D60}" presName="nodeFollowingNodes" presStyleLbl="node1" presStyleIdx="1" presStyleCnt="5" custScaleY="99480" custRadScaleRad="99256" custRadScaleInc="-4872">
        <dgm:presLayoutVars>
          <dgm:bulletEnabled val="1"/>
        </dgm:presLayoutVars>
      </dgm:prSet>
      <dgm:spPr/>
    </dgm:pt>
    <dgm:pt modelId="{A74A96AE-CA38-48F0-B051-58DCD755F45C}" type="pres">
      <dgm:prSet presAssocID="{86649BCA-7C04-4074-A66C-5E0880794FDC}" presName="nodeFollowingNodes" presStyleLbl="node1" presStyleIdx="2" presStyleCnt="5" custScaleX="99946" custScaleY="100101" custRadScaleRad="96564" custRadScaleInc="-37463">
        <dgm:presLayoutVars>
          <dgm:bulletEnabled val="1"/>
        </dgm:presLayoutVars>
      </dgm:prSet>
      <dgm:spPr/>
    </dgm:pt>
    <dgm:pt modelId="{1DF0DC29-5A62-4444-A525-073669CB7F8F}" type="pres">
      <dgm:prSet presAssocID="{043818D5-74A7-476D-A53E-5AE1167F0F5A}" presName="nodeFollowingNodes" presStyleLbl="node1" presStyleIdx="3" presStyleCnt="5" custRadScaleRad="96141" custRadScaleInc="13680">
        <dgm:presLayoutVars>
          <dgm:bulletEnabled val="1"/>
        </dgm:presLayoutVars>
      </dgm:prSet>
      <dgm:spPr/>
    </dgm:pt>
    <dgm:pt modelId="{5D16DD8E-6368-4FEA-986C-DC6EF7581BE9}" type="pres">
      <dgm:prSet presAssocID="{328CE406-01AD-42CD-BC9B-4EE49B09540D}" presName="nodeFollowingNodes" presStyleLbl="node1" presStyleIdx="4" presStyleCnt="5" custRadScaleRad="95140" custRadScaleInc="-27429">
        <dgm:presLayoutVars>
          <dgm:bulletEnabled val="1"/>
        </dgm:presLayoutVars>
      </dgm:prSet>
      <dgm:spPr/>
    </dgm:pt>
  </dgm:ptLst>
  <dgm:cxnLst>
    <dgm:cxn modelId="{88804A1B-4AC6-4EF1-84C1-92D398B866A4}" type="presOf" srcId="{4B9CC097-D2DA-4DB0-BB88-D38BB581B4B5}" destId="{2F434B51-5C39-4A96-9CC4-EF228D31C3F8}" srcOrd="0" destOrd="0" presId="urn:microsoft.com/office/officeart/2005/8/layout/cycle3"/>
    <dgm:cxn modelId="{0BAF924C-F7DE-4BC8-8E99-ED3F59B4AABB}" type="presOf" srcId="{328CE406-01AD-42CD-BC9B-4EE49B09540D}" destId="{5D16DD8E-6368-4FEA-986C-DC6EF7581BE9}" srcOrd="0" destOrd="0" presId="urn:microsoft.com/office/officeart/2005/8/layout/cycle3"/>
    <dgm:cxn modelId="{9D0FBA57-416D-4601-ADE5-3630A537BD13}" type="presOf" srcId="{043818D5-74A7-476D-A53E-5AE1167F0F5A}" destId="{1DF0DC29-5A62-4444-A525-073669CB7F8F}" srcOrd="0" destOrd="0" presId="urn:microsoft.com/office/officeart/2005/8/layout/cycle3"/>
    <dgm:cxn modelId="{8DE1396D-718C-4347-BFD7-730A79781EB0}" srcId="{4B9CC097-D2DA-4DB0-BB88-D38BB581B4B5}" destId="{5BDAE52F-5F0A-4959-809D-869395DAE8A7}" srcOrd="0" destOrd="0" parTransId="{E23DD124-A77B-40AF-9FB6-117017576304}" sibTransId="{35335C96-22A0-4919-ABFE-57831D56E5B6}"/>
    <dgm:cxn modelId="{53461189-09C7-4A00-8C2B-7779B8250C6F}" type="presOf" srcId="{5BDAE52F-5F0A-4959-809D-869395DAE8A7}" destId="{07D60147-580D-4136-8108-C3ACDD412377}" srcOrd="0" destOrd="0" presId="urn:microsoft.com/office/officeart/2005/8/layout/cycle3"/>
    <dgm:cxn modelId="{2CD4288C-6E9E-49E6-AE73-F42E27DE95A0}" srcId="{4B9CC097-D2DA-4DB0-BB88-D38BB581B4B5}" destId="{06579804-3389-4636-82BC-013BFC449D60}" srcOrd="1" destOrd="0" parTransId="{A1E91B63-EEDA-4AD9-AAB9-3D572F555A49}" sibTransId="{2D6A76EB-E71E-4F27-8F4A-D1849348A7D6}"/>
    <dgm:cxn modelId="{9A82528C-228B-4B8B-A729-F16A8B83263C}" type="presOf" srcId="{06579804-3389-4636-82BC-013BFC449D60}" destId="{9DBAFE6B-DAF2-4887-9F93-64B965FF631B}" srcOrd="0" destOrd="0" presId="urn:microsoft.com/office/officeart/2005/8/layout/cycle3"/>
    <dgm:cxn modelId="{A5ADC48E-322C-464F-AD75-DAE71657DF46}" srcId="{4B9CC097-D2DA-4DB0-BB88-D38BB581B4B5}" destId="{328CE406-01AD-42CD-BC9B-4EE49B09540D}" srcOrd="4" destOrd="0" parTransId="{1D586B9C-6A05-416C-AC1D-49E7EF8C159C}" sibTransId="{3A031225-A2E4-45B8-A3D2-14058A67D58E}"/>
    <dgm:cxn modelId="{BE1A56B3-8AAE-446C-B64E-228788286545}" srcId="{4B9CC097-D2DA-4DB0-BB88-D38BB581B4B5}" destId="{043818D5-74A7-476D-A53E-5AE1167F0F5A}" srcOrd="3" destOrd="0" parTransId="{0EA8C194-FF15-409D-A491-EE47B899DC3C}" sibTransId="{C34878E8-BDAD-47BB-8FD0-60B63D94628C}"/>
    <dgm:cxn modelId="{440690F5-EF6D-4902-A6E9-8FC947C899B6}" type="presOf" srcId="{35335C96-22A0-4919-ABFE-57831D56E5B6}" destId="{B50DFEFC-D15E-4F55-865D-3EEB9447DF7F}" srcOrd="0" destOrd="0" presId="urn:microsoft.com/office/officeart/2005/8/layout/cycle3"/>
    <dgm:cxn modelId="{5F0D72F8-788F-4DF3-98CD-4DC1132BDE18}" srcId="{4B9CC097-D2DA-4DB0-BB88-D38BB581B4B5}" destId="{86649BCA-7C04-4074-A66C-5E0880794FDC}" srcOrd="2" destOrd="0" parTransId="{3CE9C355-3566-46D4-B94F-33E0AB431C06}" sibTransId="{A28544B6-F29B-4693-9EB2-8134A10BA2B2}"/>
    <dgm:cxn modelId="{DC40D4FC-62C2-4BB6-849C-8BB991E0BDF0}" type="presOf" srcId="{86649BCA-7C04-4074-A66C-5E0880794FDC}" destId="{A74A96AE-CA38-48F0-B051-58DCD755F45C}" srcOrd="0" destOrd="0" presId="urn:microsoft.com/office/officeart/2005/8/layout/cycle3"/>
    <dgm:cxn modelId="{8556A406-B05C-4A3E-B2F6-F1AAD407F924}" type="presParOf" srcId="{2F434B51-5C39-4A96-9CC4-EF228D31C3F8}" destId="{F1A7F5F4-FA71-4E4A-88F8-8A747D930D17}" srcOrd="0" destOrd="0" presId="urn:microsoft.com/office/officeart/2005/8/layout/cycle3"/>
    <dgm:cxn modelId="{3F596067-B1DF-4CD8-8BE4-C21C163E6775}" type="presParOf" srcId="{F1A7F5F4-FA71-4E4A-88F8-8A747D930D17}" destId="{07D60147-580D-4136-8108-C3ACDD412377}" srcOrd="0" destOrd="0" presId="urn:microsoft.com/office/officeart/2005/8/layout/cycle3"/>
    <dgm:cxn modelId="{8406B284-146C-4012-A880-2E81D6593D4C}" type="presParOf" srcId="{F1A7F5F4-FA71-4E4A-88F8-8A747D930D17}" destId="{B50DFEFC-D15E-4F55-865D-3EEB9447DF7F}" srcOrd="1" destOrd="0" presId="urn:microsoft.com/office/officeart/2005/8/layout/cycle3"/>
    <dgm:cxn modelId="{8F5B7ADF-9F3F-4F0A-8531-4ECD70CCBC27}" type="presParOf" srcId="{F1A7F5F4-FA71-4E4A-88F8-8A747D930D17}" destId="{9DBAFE6B-DAF2-4887-9F93-64B965FF631B}" srcOrd="2" destOrd="0" presId="urn:microsoft.com/office/officeart/2005/8/layout/cycle3"/>
    <dgm:cxn modelId="{AE2F15A9-509F-4DAE-A7F7-9D185C2ED2C8}" type="presParOf" srcId="{F1A7F5F4-FA71-4E4A-88F8-8A747D930D17}" destId="{A74A96AE-CA38-48F0-B051-58DCD755F45C}" srcOrd="3" destOrd="0" presId="urn:microsoft.com/office/officeart/2005/8/layout/cycle3"/>
    <dgm:cxn modelId="{70B26735-CB39-4B3B-A6D7-9A666BCCA93D}" type="presParOf" srcId="{F1A7F5F4-FA71-4E4A-88F8-8A747D930D17}" destId="{1DF0DC29-5A62-4444-A525-073669CB7F8F}" srcOrd="4" destOrd="0" presId="urn:microsoft.com/office/officeart/2005/8/layout/cycle3"/>
    <dgm:cxn modelId="{D2E4F23C-183F-4A6B-B4D3-8DB6D611D96A}" type="presParOf" srcId="{F1A7F5F4-FA71-4E4A-88F8-8A747D930D17}" destId="{5D16DD8E-6368-4FEA-986C-DC6EF7581BE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098049" y="-28929"/>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424509" y="1611"/>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Mineralien, </a:t>
          </a:r>
        </a:p>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Erze</a:t>
          </a:r>
        </a:p>
      </dsp:txBody>
      <dsp:txXfrm>
        <a:off x="2481039" y="58141"/>
        <a:ext cx="2202994" cy="1044967"/>
      </dsp:txXfrm>
    </dsp:sp>
    <dsp:sp modelId="{9DBAFE6B-DAF2-4887-9F93-64B965FF631B}">
      <dsp:nvSpPr>
        <dsp:cNvPr id="0" name=""/>
        <dsp:cNvSpPr/>
      </dsp:nvSpPr>
      <dsp:spPr>
        <a:xfrm>
          <a:off x="4439838" y="1673507"/>
          <a:ext cx="2316054" cy="11520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Rohmetalle</a:t>
          </a:r>
        </a:p>
      </dsp:txBody>
      <dsp:txXfrm>
        <a:off x="4496074" y="1729743"/>
        <a:ext cx="2203582" cy="1039533"/>
      </dsp:txXfrm>
    </dsp:sp>
    <dsp:sp modelId="{A74A96AE-CA38-48F0-B051-58DCD755F45C}">
      <dsp:nvSpPr>
        <dsp:cNvPr id="0" name=""/>
        <dsp:cNvSpPr/>
      </dsp:nvSpPr>
      <dsp:spPr>
        <a:xfrm>
          <a:off x="3902645" y="3636826"/>
          <a:ext cx="2314803" cy="115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Halbzeuge</a:t>
          </a:r>
        </a:p>
      </dsp:txBody>
      <dsp:txXfrm>
        <a:off x="3959232" y="3693413"/>
        <a:ext cx="2201629" cy="1046022"/>
      </dsp:txXfrm>
    </dsp:sp>
    <dsp:sp modelId="{1DF0DC29-5A62-4444-A525-073669CB7F8F}">
      <dsp:nvSpPr>
        <dsp:cNvPr id="0" name=""/>
        <dsp:cNvSpPr/>
      </dsp:nvSpPr>
      <dsp:spPr>
        <a:xfrm>
          <a:off x="1126745" y="3636846"/>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Metall-produkte</a:t>
          </a:r>
        </a:p>
      </dsp:txBody>
      <dsp:txXfrm>
        <a:off x="1183275" y="3693376"/>
        <a:ext cx="2202994" cy="1044967"/>
      </dsp:txXfrm>
    </dsp:sp>
    <dsp:sp modelId="{5D16DD8E-6368-4FEA-986C-DC6EF7581BE9}">
      <dsp:nvSpPr>
        <dsp:cNvPr id="0" name=""/>
        <dsp:cNvSpPr/>
      </dsp:nvSpPr>
      <dsp:spPr>
        <a:xfrm>
          <a:off x="409256" y="2066306"/>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Produkte</a:t>
          </a:r>
        </a:p>
      </dsp:txBody>
      <dsp:txXfrm>
        <a:off x="465786" y="2122836"/>
        <a:ext cx="2202994" cy="1044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098049" y="-128060"/>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424509" y="-97519"/>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Tagebau:</a:t>
          </a:r>
        </a:p>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Kupfererz</a:t>
          </a:r>
        </a:p>
      </dsp:txBody>
      <dsp:txXfrm>
        <a:off x="2481039" y="-40989"/>
        <a:ext cx="2202994" cy="1044967"/>
      </dsp:txXfrm>
    </dsp:sp>
    <dsp:sp modelId="{9DBAFE6B-DAF2-4887-9F93-64B965FF631B}">
      <dsp:nvSpPr>
        <dsp:cNvPr id="0" name=""/>
        <dsp:cNvSpPr/>
      </dsp:nvSpPr>
      <dsp:spPr>
        <a:xfrm>
          <a:off x="4723978" y="853613"/>
          <a:ext cx="2316054" cy="1996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Verhüttung: Rohkupfer</a:t>
          </a:r>
        </a:p>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Elektrolyse: Kupferplatten</a:t>
          </a:r>
        </a:p>
      </dsp:txBody>
      <dsp:txXfrm>
        <a:off x="4821450" y="951085"/>
        <a:ext cx="2121110" cy="1801784"/>
      </dsp:txXfrm>
    </dsp:sp>
    <dsp:sp modelId="{A74A96AE-CA38-48F0-B051-58DCD755F45C}">
      <dsp:nvSpPr>
        <dsp:cNvPr id="0" name=""/>
        <dsp:cNvSpPr/>
      </dsp:nvSpPr>
      <dsp:spPr>
        <a:xfrm>
          <a:off x="3636937" y="3062245"/>
          <a:ext cx="2790683" cy="1660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Halbzeuge: Rohre, Stangen, Draht, Legierungen</a:t>
          </a:r>
        </a:p>
      </dsp:txBody>
      <dsp:txXfrm>
        <a:off x="3717983" y="3143291"/>
        <a:ext cx="2628591" cy="1498136"/>
      </dsp:txXfrm>
    </dsp:sp>
    <dsp:sp modelId="{1DF0DC29-5A62-4444-A525-073669CB7F8F}">
      <dsp:nvSpPr>
        <dsp:cNvPr id="0" name=""/>
        <dsp:cNvSpPr/>
      </dsp:nvSpPr>
      <dsp:spPr>
        <a:xfrm>
          <a:off x="1073063" y="3541697"/>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Metall-produkte</a:t>
          </a:r>
        </a:p>
      </dsp:txBody>
      <dsp:txXfrm>
        <a:off x="1129593" y="3598227"/>
        <a:ext cx="2202994" cy="1044967"/>
      </dsp:txXfrm>
    </dsp:sp>
    <dsp:sp modelId="{5D16DD8E-6368-4FEA-986C-DC6EF7581BE9}">
      <dsp:nvSpPr>
        <dsp:cNvPr id="0" name=""/>
        <dsp:cNvSpPr/>
      </dsp:nvSpPr>
      <dsp:spPr>
        <a:xfrm>
          <a:off x="409256" y="1941048"/>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Produkte</a:t>
          </a:r>
        </a:p>
      </dsp:txBody>
      <dsp:txXfrm>
        <a:off x="465786" y="1997578"/>
        <a:ext cx="2202994" cy="1044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203649" y="-5646"/>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530110" y="24894"/>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Mineralien, Erze</a:t>
          </a:r>
        </a:p>
      </dsp:txBody>
      <dsp:txXfrm>
        <a:off x="2586640" y="81424"/>
        <a:ext cx="2202994" cy="1044967"/>
      </dsp:txXfrm>
    </dsp:sp>
    <dsp:sp modelId="{9DBAFE6B-DAF2-4887-9F93-64B965FF631B}">
      <dsp:nvSpPr>
        <dsp:cNvPr id="0" name=""/>
        <dsp:cNvSpPr/>
      </dsp:nvSpPr>
      <dsp:spPr>
        <a:xfrm>
          <a:off x="4869784" y="1527021"/>
          <a:ext cx="1893652"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Rohmetalle</a:t>
          </a:r>
        </a:p>
      </dsp:txBody>
      <dsp:txXfrm>
        <a:off x="4926314" y="1583551"/>
        <a:ext cx="1780592" cy="1044967"/>
      </dsp:txXfrm>
    </dsp:sp>
    <dsp:sp modelId="{A74A96AE-CA38-48F0-B051-58DCD755F45C}">
      <dsp:nvSpPr>
        <dsp:cNvPr id="0" name=""/>
        <dsp:cNvSpPr/>
      </dsp:nvSpPr>
      <dsp:spPr>
        <a:xfrm>
          <a:off x="4028190" y="3704458"/>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Halbzeuge</a:t>
          </a:r>
        </a:p>
      </dsp:txBody>
      <dsp:txXfrm>
        <a:off x="4084720" y="3760988"/>
        <a:ext cx="2202994" cy="1044967"/>
      </dsp:txXfrm>
    </dsp:sp>
    <dsp:sp modelId="{1DF0DC29-5A62-4444-A525-073669CB7F8F}">
      <dsp:nvSpPr>
        <dsp:cNvPr id="0" name=""/>
        <dsp:cNvSpPr/>
      </dsp:nvSpPr>
      <dsp:spPr>
        <a:xfrm>
          <a:off x="928770" y="3708617"/>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Metall-produkte</a:t>
          </a:r>
        </a:p>
      </dsp:txBody>
      <dsp:txXfrm>
        <a:off x="985300" y="3765147"/>
        <a:ext cx="2202994" cy="1044967"/>
      </dsp:txXfrm>
    </dsp:sp>
    <dsp:sp modelId="{5D16DD8E-6368-4FEA-986C-DC6EF7581BE9}">
      <dsp:nvSpPr>
        <dsp:cNvPr id="0" name=""/>
        <dsp:cNvSpPr/>
      </dsp:nvSpPr>
      <dsp:spPr>
        <a:xfrm>
          <a:off x="362522" y="2093084"/>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lumMod val="65000"/>
                  <a:lumOff val="35000"/>
                </a:schemeClr>
              </a:solidFill>
              <a:latin typeface="PT Sans" panose="020B0503020203020204" pitchFamily="34" charset="0"/>
              <a:ea typeface="PT Sans" panose="020B0503020203020204" pitchFamily="34" charset="0"/>
            </a:rPr>
            <a:t>Produkte</a:t>
          </a:r>
        </a:p>
      </dsp:txBody>
      <dsp:txXfrm>
        <a:off x="419052" y="2149614"/>
        <a:ext cx="2202994" cy="1044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098049" y="-28929"/>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424509" y="1611"/>
          <a:ext cx="2316054" cy="115802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PT Sans" panose="020B0503020203020204" pitchFamily="34" charset="0"/>
              <a:ea typeface="PT Sans" panose="020B0503020203020204" pitchFamily="34" charset="0"/>
            </a:rPr>
            <a:t>Grundlage: natürliche Ressourcen</a:t>
          </a:r>
        </a:p>
      </dsp:txBody>
      <dsp:txXfrm>
        <a:off x="2481039" y="58141"/>
        <a:ext cx="2202994" cy="1044967"/>
      </dsp:txXfrm>
    </dsp:sp>
    <dsp:sp modelId="{9DBAFE6B-DAF2-4887-9F93-64B965FF631B}">
      <dsp:nvSpPr>
        <dsp:cNvPr id="0" name=""/>
        <dsp:cNvSpPr/>
      </dsp:nvSpPr>
      <dsp:spPr>
        <a:xfrm>
          <a:off x="4389025" y="1372500"/>
          <a:ext cx="2316054" cy="1152005"/>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PT Sans" panose="020B0503020203020204" pitchFamily="34" charset="0"/>
              <a:ea typeface="PT Sans" panose="020B0503020203020204" pitchFamily="34" charset="0"/>
            </a:rPr>
            <a:t>Rohstoff-gewinnung</a:t>
          </a:r>
        </a:p>
      </dsp:txBody>
      <dsp:txXfrm>
        <a:off x="4445261" y="1428736"/>
        <a:ext cx="2203582" cy="1039533"/>
      </dsp:txXfrm>
    </dsp:sp>
    <dsp:sp modelId="{A74A96AE-CA38-48F0-B051-58DCD755F45C}">
      <dsp:nvSpPr>
        <dsp:cNvPr id="0" name=""/>
        <dsp:cNvSpPr/>
      </dsp:nvSpPr>
      <dsp:spPr>
        <a:xfrm>
          <a:off x="4169357" y="3189783"/>
          <a:ext cx="2314803" cy="1159196"/>
        </a:xfrm>
        <a:prstGeom prst="roundRect">
          <a:avLst/>
        </a:prstGeom>
        <a:solidFill>
          <a:schemeClr val="accent6">
            <a:lumMod val="60000"/>
            <a:lumOff val="4000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n w="1270">
                <a:solidFill>
                  <a:schemeClr val="accent6">
                    <a:lumMod val="50000"/>
                  </a:schemeClr>
                </a:solidFill>
              </a:ln>
              <a:latin typeface="PT Sans" panose="020B0503020203020204" pitchFamily="34" charset="0"/>
              <a:ea typeface="PT Sans" panose="020B0503020203020204" pitchFamily="34" charset="0"/>
            </a:rPr>
            <a:t>Herstellung</a:t>
          </a:r>
        </a:p>
      </dsp:txBody>
      <dsp:txXfrm>
        <a:off x="4225944" y="3246370"/>
        <a:ext cx="2201629" cy="1046022"/>
      </dsp:txXfrm>
    </dsp:sp>
    <dsp:sp modelId="{1DF0DC29-5A62-4444-A525-073669CB7F8F}">
      <dsp:nvSpPr>
        <dsp:cNvPr id="0" name=""/>
        <dsp:cNvSpPr/>
      </dsp:nvSpPr>
      <dsp:spPr>
        <a:xfrm>
          <a:off x="1004044" y="3580865"/>
          <a:ext cx="2316054" cy="115802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PT Sans" panose="020B0503020203020204" pitchFamily="34" charset="0"/>
              <a:ea typeface="PT Sans" panose="020B0503020203020204" pitchFamily="34" charset="0"/>
            </a:rPr>
            <a:t>Nutzung</a:t>
          </a:r>
        </a:p>
      </dsp:txBody>
      <dsp:txXfrm>
        <a:off x="1060574" y="3637395"/>
        <a:ext cx="2202994" cy="1044967"/>
      </dsp:txXfrm>
    </dsp:sp>
    <dsp:sp modelId="{5D16DD8E-6368-4FEA-986C-DC6EF7581BE9}">
      <dsp:nvSpPr>
        <dsp:cNvPr id="0" name=""/>
        <dsp:cNvSpPr/>
      </dsp:nvSpPr>
      <dsp:spPr>
        <a:xfrm>
          <a:off x="409256" y="2066306"/>
          <a:ext cx="2316054" cy="1158027"/>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PT Sans" panose="020B0503020203020204" pitchFamily="34" charset="0"/>
              <a:ea typeface="PT Sans" panose="020B0503020203020204" pitchFamily="34" charset="0"/>
            </a:rPr>
            <a:t>Recycling</a:t>
          </a:r>
        </a:p>
      </dsp:txBody>
      <dsp:txXfrm>
        <a:off x="465786" y="2122836"/>
        <a:ext cx="2202994" cy="1044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098049" y="-28929"/>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424509" y="1611"/>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Mineralien, </a:t>
          </a:r>
        </a:p>
        <a:p>
          <a:pPr marL="0" lvl="0" indent="0" algn="ctr" defTabSz="1155700">
            <a:lnSpc>
              <a:spcPct val="90000"/>
            </a:lnSpc>
            <a:spcBef>
              <a:spcPct val="0"/>
            </a:spcBef>
            <a:spcAft>
              <a:spcPct val="35000"/>
            </a:spcAft>
            <a:buNone/>
          </a:pPr>
          <a:r>
            <a:rPr lang="de-DE" sz="2600" kern="1200" dirty="0"/>
            <a:t>Erze</a:t>
          </a:r>
        </a:p>
      </dsp:txBody>
      <dsp:txXfrm>
        <a:off x="2481039" y="58141"/>
        <a:ext cx="2202994" cy="1044967"/>
      </dsp:txXfrm>
    </dsp:sp>
    <dsp:sp modelId="{9DBAFE6B-DAF2-4887-9F93-64B965FF631B}">
      <dsp:nvSpPr>
        <dsp:cNvPr id="0" name=""/>
        <dsp:cNvSpPr/>
      </dsp:nvSpPr>
      <dsp:spPr>
        <a:xfrm>
          <a:off x="4439838" y="1673507"/>
          <a:ext cx="2316054" cy="11520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Rohmetalle</a:t>
          </a:r>
        </a:p>
      </dsp:txBody>
      <dsp:txXfrm>
        <a:off x="4496074" y="1729743"/>
        <a:ext cx="2203582" cy="1039533"/>
      </dsp:txXfrm>
    </dsp:sp>
    <dsp:sp modelId="{A74A96AE-CA38-48F0-B051-58DCD755F45C}">
      <dsp:nvSpPr>
        <dsp:cNvPr id="0" name=""/>
        <dsp:cNvSpPr/>
      </dsp:nvSpPr>
      <dsp:spPr>
        <a:xfrm>
          <a:off x="3902645" y="3636826"/>
          <a:ext cx="2314803" cy="115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Halbzeuge</a:t>
          </a:r>
        </a:p>
      </dsp:txBody>
      <dsp:txXfrm>
        <a:off x="3959232" y="3693413"/>
        <a:ext cx="2201629" cy="1046022"/>
      </dsp:txXfrm>
    </dsp:sp>
    <dsp:sp modelId="{1DF0DC29-5A62-4444-A525-073669CB7F8F}">
      <dsp:nvSpPr>
        <dsp:cNvPr id="0" name=""/>
        <dsp:cNvSpPr/>
      </dsp:nvSpPr>
      <dsp:spPr>
        <a:xfrm>
          <a:off x="1126755" y="3679694"/>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Metall-produkte</a:t>
          </a:r>
        </a:p>
      </dsp:txBody>
      <dsp:txXfrm>
        <a:off x="1183285" y="3736224"/>
        <a:ext cx="2202994" cy="1044967"/>
      </dsp:txXfrm>
    </dsp:sp>
    <dsp:sp modelId="{5D16DD8E-6368-4FEA-986C-DC6EF7581BE9}">
      <dsp:nvSpPr>
        <dsp:cNvPr id="0" name=""/>
        <dsp:cNvSpPr/>
      </dsp:nvSpPr>
      <dsp:spPr>
        <a:xfrm>
          <a:off x="409256" y="2066306"/>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Produkte</a:t>
          </a:r>
        </a:p>
      </dsp:txBody>
      <dsp:txXfrm>
        <a:off x="465786" y="2122836"/>
        <a:ext cx="2202994" cy="1044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098049" y="-28929"/>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424509" y="1611"/>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Mineralien, </a:t>
          </a:r>
        </a:p>
        <a:p>
          <a:pPr marL="0" lvl="0" indent="0" algn="ctr" defTabSz="1155700">
            <a:lnSpc>
              <a:spcPct val="90000"/>
            </a:lnSpc>
            <a:spcBef>
              <a:spcPct val="0"/>
            </a:spcBef>
            <a:spcAft>
              <a:spcPct val="35000"/>
            </a:spcAft>
            <a:buNone/>
          </a:pPr>
          <a:r>
            <a:rPr lang="de-DE" sz="2600" kern="1200" dirty="0"/>
            <a:t>Erze</a:t>
          </a:r>
        </a:p>
      </dsp:txBody>
      <dsp:txXfrm>
        <a:off x="2481039" y="58141"/>
        <a:ext cx="2202994" cy="1044967"/>
      </dsp:txXfrm>
    </dsp:sp>
    <dsp:sp modelId="{9DBAFE6B-DAF2-4887-9F93-64B965FF631B}">
      <dsp:nvSpPr>
        <dsp:cNvPr id="0" name=""/>
        <dsp:cNvSpPr/>
      </dsp:nvSpPr>
      <dsp:spPr>
        <a:xfrm>
          <a:off x="4439838" y="1673507"/>
          <a:ext cx="2316054" cy="11520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Rohmetalle</a:t>
          </a:r>
        </a:p>
      </dsp:txBody>
      <dsp:txXfrm>
        <a:off x="4496074" y="1729743"/>
        <a:ext cx="2203582" cy="1039533"/>
      </dsp:txXfrm>
    </dsp:sp>
    <dsp:sp modelId="{A74A96AE-CA38-48F0-B051-58DCD755F45C}">
      <dsp:nvSpPr>
        <dsp:cNvPr id="0" name=""/>
        <dsp:cNvSpPr/>
      </dsp:nvSpPr>
      <dsp:spPr>
        <a:xfrm>
          <a:off x="3902645" y="3636826"/>
          <a:ext cx="2314803" cy="11591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Halbzeuge</a:t>
          </a:r>
        </a:p>
      </dsp:txBody>
      <dsp:txXfrm>
        <a:off x="3959232" y="3693413"/>
        <a:ext cx="2201629" cy="1046022"/>
      </dsp:txXfrm>
    </dsp:sp>
    <dsp:sp modelId="{1DF0DC29-5A62-4444-A525-073669CB7F8F}">
      <dsp:nvSpPr>
        <dsp:cNvPr id="0" name=""/>
        <dsp:cNvSpPr/>
      </dsp:nvSpPr>
      <dsp:spPr>
        <a:xfrm>
          <a:off x="1126755" y="3679694"/>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Metall-produkte</a:t>
          </a:r>
        </a:p>
      </dsp:txBody>
      <dsp:txXfrm>
        <a:off x="1183285" y="3736224"/>
        <a:ext cx="2202994" cy="1044967"/>
      </dsp:txXfrm>
    </dsp:sp>
    <dsp:sp modelId="{5D16DD8E-6368-4FEA-986C-DC6EF7581BE9}">
      <dsp:nvSpPr>
        <dsp:cNvPr id="0" name=""/>
        <dsp:cNvSpPr/>
      </dsp:nvSpPr>
      <dsp:spPr>
        <a:xfrm>
          <a:off x="409256" y="2066306"/>
          <a:ext cx="2316054" cy="11580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Produkte</a:t>
          </a:r>
        </a:p>
      </dsp:txBody>
      <dsp:txXfrm>
        <a:off x="465786" y="2122836"/>
        <a:ext cx="2202994" cy="1044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098049" y="-28929"/>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424509" y="1611"/>
          <a:ext cx="2316054" cy="115802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PT Sans" panose="020B0503020203020204" pitchFamily="34" charset="0"/>
              <a:ea typeface="PT Sans" panose="020B0503020203020204" pitchFamily="34" charset="0"/>
            </a:rPr>
            <a:t>Grundlage: natürliche Ressourcen</a:t>
          </a:r>
        </a:p>
      </dsp:txBody>
      <dsp:txXfrm>
        <a:off x="2481039" y="58141"/>
        <a:ext cx="2202994" cy="1044967"/>
      </dsp:txXfrm>
    </dsp:sp>
    <dsp:sp modelId="{9DBAFE6B-DAF2-4887-9F93-64B965FF631B}">
      <dsp:nvSpPr>
        <dsp:cNvPr id="0" name=""/>
        <dsp:cNvSpPr/>
      </dsp:nvSpPr>
      <dsp:spPr>
        <a:xfrm>
          <a:off x="4389025" y="1372500"/>
          <a:ext cx="2316054" cy="1152005"/>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de-DE" sz="2400" kern="1200" dirty="0">
            <a:latin typeface="PT Sans" panose="020B0503020203020204" pitchFamily="34" charset="0"/>
            <a:ea typeface="PT Sans" panose="020B0503020203020204" pitchFamily="34" charset="0"/>
          </a:endParaRPr>
        </a:p>
      </dsp:txBody>
      <dsp:txXfrm>
        <a:off x="4445261" y="1428736"/>
        <a:ext cx="2203582" cy="1039533"/>
      </dsp:txXfrm>
    </dsp:sp>
    <dsp:sp modelId="{A74A96AE-CA38-48F0-B051-58DCD755F45C}">
      <dsp:nvSpPr>
        <dsp:cNvPr id="0" name=""/>
        <dsp:cNvSpPr/>
      </dsp:nvSpPr>
      <dsp:spPr>
        <a:xfrm>
          <a:off x="4169357" y="3189783"/>
          <a:ext cx="2314803" cy="1159196"/>
        </a:xfrm>
        <a:prstGeom prst="roundRect">
          <a:avLst/>
        </a:prstGeom>
        <a:solidFill>
          <a:schemeClr val="accent6">
            <a:lumMod val="60000"/>
            <a:lumOff val="4000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de-DE" sz="2400" kern="1200" dirty="0">
            <a:ln w="1270">
              <a:solidFill>
                <a:schemeClr val="accent6">
                  <a:lumMod val="50000"/>
                </a:schemeClr>
              </a:solidFill>
            </a:ln>
            <a:latin typeface="PT Sans" panose="020B0503020203020204" pitchFamily="34" charset="0"/>
            <a:ea typeface="PT Sans" panose="020B0503020203020204" pitchFamily="34" charset="0"/>
          </a:endParaRPr>
        </a:p>
      </dsp:txBody>
      <dsp:txXfrm>
        <a:off x="4225944" y="3246370"/>
        <a:ext cx="2201629" cy="1046022"/>
      </dsp:txXfrm>
    </dsp:sp>
    <dsp:sp modelId="{1DF0DC29-5A62-4444-A525-073669CB7F8F}">
      <dsp:nvSpPr>
        <dsp:cNvPr id="0" name=""/>
        <dsp:cNvSpPr/>
      </dsp:nvSpPr>
      <dsp:spPr>
        <a:xfrm>
          <a:off x="1004044" y="3580865"/>
          <a:ext cx="2316054" cy="115802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de-DE" sz="2400" kern="1200" dirty="0">
            <a:latin typeface="PT Sans" panose="020B0503020203020204" pitchFamily="34" charset="0"/>
            <a:ea typeface="PT Sans" panose="020B0503020203020204" pitchFamily="34" charset="0"/>
          </a:endParaRPr>
        </a:p>
      </dsp:txBody>
      <dsp:txXfrm>
        <a:off x="1060574" y="3637395"/>
        <a:ext cx="2202994" cy="1044967"/>
      </dsp:txXfrm>
    </dsp:sp>
    <dsp:sp modelId="{5D16DD8E-6368-4FEA-986C-DC6EF7581BE9}">
      <dsp:nvSpPr>
        <dsp:cNvPr id="0" name=""/>
        <dsp:cNvSpPr/>
      </dsp:nvSpPr>
      <dsp:spPr>
        <a:xfrm>
          <a:off x="409256" y="2066306"/>
          <a:ext cx="2316054" cy="1158027"/>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de-DE" sz="2400" kern="1200" dirty="0">
            <a:latin typeface="PT Sans" panose="020B0503020203020204" pitchFamily="34" charset="0"/>
            <a:ea typeface="PT Sans" panose="020B0503020203020204" pitchFamily="34" charset="0"/>
          </a:endParaRPr>
        </a:p>
      </dsp:txBody>
      <dsp:txXfrm>
        <a:off x="465786" y="2122836"/>
        <a:ext cx="2202994" cy="10449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DFEFC-D15E-4F55-865D-3EEB9447DF7F}">
      <dsp:nvSpPr>
        <dsp:cNvPr id="0" name=""/>
        <dsp:cNvSpPr/>
      </dsp:nvSpPr>
      <dsp:spPr>
        <a:xfrm>
          <a:off x="1098049" y="-28929"/>
          <a:ext cx="4968975" cy="4968975"/>
        </a:xfrm>
        <a:prstGeom prst="circularArrow">
          <a:avLst>
            <a:gd name="adj1" fmla="val 5544"/>
            <a:gd name="adj2" fmla="val 330680"/>
            <a:gd name="adj3" fmla="val 13786612"/>
            <a:gd name="adj4" fmla="val 1737946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60147-580D-4136-8108-C3ACDD412377}">
      <dsp:nvSpPr>
        <dsp:cNvPr id="0" name=""/>
        <dsp:cNvSpPr/>
      </dsp:nvSpPr>
      <dsp:spPr>
        <a:xfrm>
          <a:off x="2424509" y="1611"/>
          <a:ext cx="2316054" cy="115802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PT Sans" panose="020B0503020203020204" pitchFamily="34" charset="0"/>
              <a:ea typeface="PT Sans" panose="020B0503020203020204" pitchFamily="34" charset="0"/>
            </a:rPr>
            <a:t>Grundlage: natürliche Ressourcen</a:t>
          </a:r>
        </a:p>
      </dsp:txBody>
      <dsp:txXfrm>
        <a:off x="2481039" y="58141"/>
        <a:ext cx="2202994" cy="1044967"/>
      </dsp:txXfrm>
    </dsp:sp>
    <dsp:sp modelId="{9DBAFE6B-DAF2-4887-9F93-64B965FF631B}">
      <dsp:nvSpPr>
        <dsp:cNvPr id="0" name=""/>
        <dsp:cNvSpPr/>
      </dsp:nvSpPr>
      <dsp:spPr>
        <a:xfrm>
          <a:off x="4389025" y="1372500"/>
          <a:ext cx="2316054" cy="1152005"/>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PT Sans" panose="020B0503020203020204" pitchFamily="34" charset="0"/>
              <a:ea typeface="PT Sans" panose="020B0503020203020204" pitchFamily="34" charset="0"/>
            </a:rPr>
            <a:t>Rohstoff-gewinnung</a:t>
          </a:r>
        </a:p>
      </dsp:txBody>
      <dsp:txXfrm>
        <a:off x="4445261" y="1428736"/>
        <a:ext cx="2203582" cy="1039533"/>
      </dsp:txXfrm>
    </dsp:sp>
    <dsp:sp modelId="{A74A96AE-CA38-48F0-B051-58DCD755F45C}">
      <dsp:nvSpPr>
        <dsp:cNvPr id="0" name=""/>
        <dsp:cNvSpPr/>
      </dsp:nvSpPr>
      <dsp:spPr>
        <a:xfrm>
          <a:off x="4169357" y="3189783"/>
          <a:ext cx="2314803" cy="1159196"/>
        </a:xfrm>
        <a:prstGeom prst="roundRect">
          <a:avLst/>
        </a:prstGeom>
        <a:solidFill>
          <a:schemeClr val="accent6">
            <a:lumMod val="60000"/>
            <a:lumOff val="4000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n w="1270">
                <a:solidFill>
                  <a:schemeClr val="accent6">
                    <a:lumMod val="50000"/>
                  </a:schemeClr>
                </a:solidFill>
              </a:ln>
              <a:latin typeface="PT Sans" panose="020B0503020203020204" pitchFamily="34" charset="0"/>
              <a:ea typeface="PT Sans" panose="020B0503020203020204" pitchFamily="34" charset="0"/>
            </a:rPr>
            <a:t>Herstellung</a:t>
          </a:r>
        </a:p>
      </dsp:txBody>
      <dsp:txXfrm>
        <a:off x="4225944" y="3246370"/>
        <a:ext cx="2201629" cy="1046022"/>
      </dsp:txXfrm>
    </dsp:sp>
    <dsp:sp modelId="{1DF0DC29-5A62-4444-A525-073669CB7F8F}">
      <dsp:nvSpPr>
        <dsp:cNvPr id="0" name=""/>
        <dsp:cNvSpPr/>
      </dsp:nvSpPr>
      <dsp:spPr>
        <a:xfrm>
          <a:off x="1004044" y="3580865"/>
          <a:ext cx="2316054" cy="115802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PT Sans" panose="020B0503020203020204" pitchFamily="34" charset="0"/>
              <a:ea typeface="PT Sans" panose="020B0503020203020204" pitchFamily="34" charset="0"/>
            </a:rPr>
            <a:t>Nutzung</a:t>
          </a:r>
        </a:p>
      </dsp:txBody>
      <dsp:txXfrm>
        <a:off x="1060574" y="3637395"/>
        <a:ext cx="2202994" cy="1044967"/>
      </dsp:txXfrm>
    </dsp:sp>
    <dsp:sp modelId="{5D16DD8E-6368-4FEA-986C-DC6EF7581BE9}">
      <dsp:nvSpPr>
        <dsp:cNvPr id="0" name=""/>
        <dsp:cNvSpPr/>
      </dsp:nvSpPr>
      <dsp:spPr>
        <a:xfrm>
          <a:off x="409256" y="2066306"/>
          <a:ext cx="2316054" cy="1158027"/>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PT Sans" panose="020B0503020203020204" pitchFamily="34" charset="0"/>
              <a:ea typeface="PT Sans" panose="020B0503020203020204" pitchFamily="34" charset="0"/>
            </a:rPr>
            <a:t>Recycling</a:t>
          </a:r>
        </a:p>
      </dsp:txBody>
      <dsp:txXfrm>
        <a:off x="465786" y="2122836"/>
        <a:ext cx="2202994" cy="104496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3" y="2"/>
            <a:ext cx="3076575" cy="511175"/>
          </a:xfrm>
          <a:prstGeom prst="rect">
            <a:avLst/>
          </a:prstGeom>
        </p:spPr>
        <p:txBody>
          <a:bodyPr vert="horz" lIns="100072" tIns="50035" rIns="100072" bIns="50035"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4021142" y="2"/>
            <a:ext cx="3076575" cy="511175"/>
          </a:xfrm>
          <a:prstGeom prst="rect">
            <a:avLst/>
          </a:prstGeom>
        </p:spPr>
        <p:txBody>
          <a:bodyPr vert="horz" wrap="square" lIns="100072" tIns="50035" rIns="100072" bIns="50035" numCol="1" anchor="t" anchorCtr="0" compatLnSpc="1">
            <a:prstTxWarp prst="textNoShape">
              <a:avLst/>
            </a:prstTxWarp>
          </a:bodyPr>
          <a:lstStyle>
            <a:lvl1pPr algn="r">
              <a:defRPr sz="1300"/>
            </a:lvl1pPr>
          </a:lstStyle>
          <a:p>
            <a:fld id="{251FBE65-ABEC-4E06-AF97-20B58A6F7D1C}" type="datetimeFigureOut">
              <a:rPr lang="de-DE" altLang="de-DE"/>
              <a:pPr/>
              <a:t>12.01.24</a:t>
            </a:fld>
            <a:endParaRPr lang="de-DE" altLang="de-DE"/>
          </a:p>
        </p:txBody>
      </p:sp>
      <p:sp>
        <p:nvSpPr>
          <p:cNvPr id="4" name="Fußzeilenplatzhalter 3"/>
          <p:cNvSpPr>
            <a:spLocks noGrp="1"/>
          </p:cNvSpPr>
          <p:nvPr>
            <p:ph type="ftr" sz="quarter" idx="2"/>
          </p:nvPr>
        </p:nvSpPr>
        <p:spPr>
          <a:xfrm>
            <a:off x="3" y="9721852"/>
            <a:ext cx="3076575" cy="511175"/>
          </a:xfrm>
          <a:prstGeom prst="rect">
            <a:avLst/>
          </a:prstGeom>
        </p:spPr>
        <p:txBody>
          <a:bodyPr vert="horz" lIns="100072" tIns="50035" rIns="100072" bIns="50035"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4021142" y="9721852"/>
            <a:ext cx="3076575" cy="511175"/>
          </a:xfrm>
          <a:prstGeom prst="rect">
            <a:avLst/>
          </a:prstGeom>
        </p:spPr>
        <p:txBody>
          <a:bodyPr vert="horz" wrap="square" lIns="100072" tIns="50035" rIns="100072" bIns="50035" numCol="1" anchor="b" anchorCtr="0" compatLnSpc="1">
            <a:prstTxWarp prst="textNoShape">
              <a:avLst/>
            </a:prstTxWarp>
          </a:bodyPr>
          <a:lstStyle>
            <a:lvl1pPr algn="r">
              <a:defRPr sz="1300"/>
            </a:lvl1pPr>
          </a:lstStyle>
          <a:p>
            <a:fld id="{C836B30B-541B-45C9-9F47-526762BABF6F}" type="slidenum">
              <a:rPr lang="de-DE" altLang="de-DE"/>
              <a:pPr/>
              <a:t>‹Nr.›</a:t>
            </a:fld>
            <a:endParaRPr lang="de-DE" altLang="de-DE"/>
          </a:p>
        </p:txBody>
      </p:sp>
    </p:spTree>
    <p:extLst>
      <p:ext uri="{BB962C8B-B14F-4D97-AF65-F5344CB8AC3E}">
        <p14:creationId xmlns:p14="http://schemas.microsoft.com/office/powerpoint/2010/main" val="1867822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3" y="2"/>
            <a:ext cx="3076575" cy="511175"/>
          </a:xfrm>
          <a:prstGeom prst="rect">
            <a:avLst/>
          </a:prstGeom>
        </p:spPr>
        <p:txBody>
          <a:bodyPr vert="horz" lIns="100072" tIns="50035" rIns="100072" bIns="50035" rtlCol="0"/>
          <a:lstStyle>
            <a:lvl1pPr algn="l">
              <a:defRPr sz="13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idx="1"/>
          </p:nvPr>
        </p:nvSpPr>
        <p:spPr>
          <a:xfrm>
            <a:off x="4021142" y="2"/>
            <a:ext cx="3076575" cy="511175"/>
          </a:xfrm>
          <a:prstGeom prst="rect">
            <a:avLst/>
          </a:prstGeom>
        </p:spPr>
        <p:txBody>
          <a:bodyPr vert="horz" wrap="square" lIns="100072" tIns="50035" rIns="100072" bIns="50035" numCol="1" anchor="t" anchorCtr="0" compatLnSpc="1">
            <a:prstTxWarp prst="textNoShape">
              <a:avLst/>
            </a:prstTxWarp>
          </a:bodyPr>
          <a:lstStyle>
            <a:lvl1pPr algn="r">
              <a:defRPr sz="1300"/>
            </a:lvl1pPr>
          </a:lstStyle>
          <a:p>
            <a:fld id="{2D02D14F-6130-461B-A719-A31B1C4C8730}" type="datetimeFigureOut">
              <a:rPr lang="de-DE" altLang="de-DE"/>
              <a:pPr/>
              <a:t>12.01.24</a:t>
            </a:fld>
            <a:endParaRPr lang="de-DE" alt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00072" tIns="50035" rIns="100072" bIns="50035" rtlCol="0" anchor="ctr"/>
          <a:lstStyle/>
          <a:p>
            <a:pPr lvl="0"/>
            <a:endParaRPr lang="de-DE" noProof="0"/>
          </a:p>
        </p:txBody>
      </p:sp>
      <p:sp>
        <p:nvSpPr>
          <p:cNvPr id="5" name="Notizenplatzhalter 4"/>
          <p:cNvSpPr>
            <a:spLocks noGrp="1"/>
          </p:cNvSpPr>
          <p:nvPr>
            <p:ph type="body" sz="quarter" idx="3"/>
          </p:nvPr>
        </p:nvSpPr>
        <p:spPr>
          <a:xfrm>
            <a:off x="470288" y="4860926"/>
            <a:ext cx="6365291" cy="4605338"/>
          </a:xfrm>
          <a:prstGeom prst="rect">
            <a:avLst/>
          </a:prstGeom>
        </p:spPr>
        <p:txBody>
          <a:bodyPr vert="horz" wrap="square" lIns="100072" tIns="50035" rIns="100072" bIns="50035"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6" name="Fußzeilenplatzhalter 5"/>
          <p:cNvSpPr>
            <a:spLocks noGrp="1"/>
          </p:cNvSpPr>
          <p:nvPr>
            <p:ph type="ftr" sz="quarter" idx="4"/>
          </p:nvPr>
        </p:nvSpPr>
        <p:spPr>
          <a:xfrm>
            <a:off x="3" y="9721852"/>
            <a:ext cx="3076575" cy="511175"/>
          </a:xfrm>
          <a:prstGeom prst="rect">
            <a:avLst/>
          </a:prstGeom>
        </p:spPr>
        <p:txBody>
          <a:bodyPr vert="horz" lIns="100072" tIns="50035" rIns="100072" bIns="50035" rtlCol="0" anchor="b"/>
          <a:lstStyle>
            <a:lvl1pPr algn="l">
              <a:defRPr sz="1300">
                <a:latin typeface="Calibri" charset="0"/>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5"/>
          </p:nvPr>
        </p:nvSpPr>
        <p:spPr>
          <a:xfrm>
            <a:off x="4021142" y="9721852"/>
            <a:ext cx="3076575" cy="511175"/>
          </a:xfrm>
          <a:prstGeom prst="rect">
            <a:avLst/>
          </a:prstGeom>
        </p:spPr>
        <p:txBody>
          <a:bodyPr vert="horz" wrap="square" lIns="100072" tIns="50035" rIns="100072" bIns="50035" numCol="1" anchor="b" anchorCtr="0" compatLnSpc="1">
            <a:prstTxWarp prst="textNoShape">
              <a:avLst/>
            </a:prstTxWarp>
          </a:bodyPr>
          <a:lstStyle>
            <a:lvl1pPr algn="r">
              <a:defRPr sz="1300"/>
            </a:lvl1pPr>
          </a:lstStyle>
          <a:p>
            <a:fld id="{6B19C70B-66E5-42C9-B82C-467C685AF104}" type="slidenum">
              <a:rPr lang="de-DE" altLang="de-DE"/>
              <a:pPr/>
              <a:t>‹Nr.›</a:t>
            </a:fld>
            <a:endParaRPr lang="de-DE" altLang="de-DE"/>
          </a:p>
        </p:txBody>
      </p:sp>
    </p:spTree>
    <p:extLst>
      <p:ext uri="{BB962C8B-B14F-4D97-AF65-F5344CB8AC3E}">
        <p14:creationId xmlns:p14="http://schemas.microsoft.com/office/powerpoint/2010/main" val="38076804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statista.com/statistik/daten/studie/77637/umfrage/absatzmenge-fuer-smartphones-in-deutschland-seit-200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ndex.php?curid=43505849"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e.wikipedia.org/wiki/Apple_A6#/media/File:S5L8960-SoC-Apple-A6.JPG" TargetMode="External"/><Relationship Id="rId4" Type="http://schemas.openxmlformats.org/officeDocument/2006/relationships/hyperlink" Target="https://de.wikipedia.org/wiki/Datei:IPhone3GS_Logicboard.jp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wikipedia.org/wiki/IPhone#/media/File:IPhone_Frontpanel.jpe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e.wikipedia.org/wiki/Apple_A6#/media/File:S5L8960-SoC-Apple-A6.JPG" TargetMode="External"/><Relationship Id="rId4" Type="http://schemas.openxmlformats.org/officeDocument/2006/relationships/hyperlink" Target="https://de.wikipedia.org/wiki/Datei:IPhone3GS_Logicboard.jp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formationszentrum-mobilfunk.de/rohstoffe-im-handy-die-inneren-werte-zaehlen#head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statista.com/themen/581/smartphone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boerse.de/rohstoffpreise" TargetMode="External"/><Relationship Id="rId5" Type="http://schemas.openxmlformats.org/officeDocument/2006/relationships/hyperlink" Target="http://www.finanzen.net/rohstoffe/" TargetMode="External"/><Relationship Id="rId4" Type="http://schemas.openxmlformats.org/officeDocument/2006/relationships/hyperlink" Target="https://www.lanuv.nrw.de/uploads/tx_commercedownloads/30038.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cotopten.d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mub.bund.de/themen/wirtschaft-produkte-ressourcen-tourismus/ressourceneffizienz/deutsches-ressourceneffizienzprogramm/progress-i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e.wikipedia.org/wiki/IPhone#/media/File:IPhone_Frontpanel.jpeg"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de.wikipedia.org/wiki/Apple_A6#/media/File:S5L8960-SoC-Apple-A6.JPG" TargetMode="External"/><Relationship Id="rId4" Type="http://schemas.openxmlformats.org/officeDocument/2006/relationships/hyperlink" Target="https://de.wikipedia.org/wiki/Datei:IPhone3GS_Logicboard.jpg"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de.statista.com/themen/581/smartphones/"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boerse.de/rohstoffpreise" TargetMode="External"/><Relationship Id="rId5" Type="http://schemas.openxmlformats.org/officeDocument/2006/relationships/hyperlink" Target="http://www.finanzen.net/rohstoffe/" TargetMode="External"/><Relationship Id="rId4" Type="http://schemas.openxmlformats.org/officeDocument/2006/relationships/hyperlink" Target="https://www.lanuv.nrw.de/uploads/tx_commercedownloads/30038.pdf"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commons.wikimedia.org/w/index.php?curid=43505849" TargetMode="External"/><Relationship Id="rId2" Type="http://schemas.openxmlformats.org/officeDocument/2006/relationships/slide" Target="../slides/slide67.xml"/><Relationship Id="rId1" Type="http://schemas.openxmlformats.org/officeDocument/2006/relationships/notesMaster" Target="../notesMasters/notesMaster1.xml"/><Relationship Id="rId5" Type="http://schemas.openxmlformats.org/officeDocument/2006/relationships/hyperlink" Target="https://de.wikipedia.org/wiki/Apple_A6#/media/File:S5L8960-SoC-Apple-A6.JPG" TargetMode="External"/><Relationship Id="rId4" Type="http://schemas.openxmlformats.org/officeDocument/2006/relationships/hyperlink" Target="https://de.wikipedia.org/wiki/Datei:IPhone3GS_Logicboard.jpg"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de.wikipedia.org/wiki/IPhone#/media/File:IPhone_Frontpanel.jpeg" TargetMode="External"/><Relationship Id="rId2" Type="http://schemas.openxmlformats.org/officeDocument/2006/relationships/slide" Target="../slides/slide68.xml"/><Relationship Id="rId1" Type="http://schemas.openxmlformats.org/officeDocument/2006/relationships/notesMaster" Target="../notesMasters/notesMaster1.xml"/><Relationship Id="rId5" Type="http://schemas.openxmlformats.org/officeDocument/2006/relationships/hyperlink" Target="https://de.wikipedia.org/wiki/Apple_A6#/media/File:S5L8960-SoC-Apple-A6.JPG" TargetMode="External"/><Relationship Id="rId4" Type="http://schemas.openxmlformats.org/officeDocument/2006/relationships/hyperlink" Target="https://de.wikipedia.org/wiki/Datei:IPhone3GS_Logicboard.jpg" TargetMode="Externa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informationszentrum-mobilfunk.de/rohstoffe-im-handy-die-inneren-werte-zaehlen#header"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de.statista.com/themen/581/smartphones/"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www.boerse.de/rohstoffpreise" TargetMode="External"/><Relationship Id="rId5" Type="http://schemas.openxmlformats.org/officeDocument/2006/relationships/hyperlink" Target="http://www.finanzen.net/rohstoffe/" TargetMode="External"/><Relationship Id="rId4" Type="http://schemas.openxmlformats.org/officeDocument/2006/relationships/hyperlink" Target="https://www.lanuv.nrw.de/uploads/tx_commercedownloads/30038.pdf"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de.statista.com/themen/581/smartphones/"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www.boerse.de/rohstoffpreise" TargetMode="External"/><Relationship Id="rId5" Type="http://schemas.openxmlformats.org/officeDocument/2006/relationships/hyperlink" Target="http://www.finanzen.net/rohstoffe/" TargetMode="External"/><Relationship Id="rId4" Type="http://schemas.openxmlformats.org/officeDocument/2006/relationships/hyperlink" Target="https://www.lanuv.nrw.de/uploads/tx_commercedownloads/30038.pdf" TargetMode="Externa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de.statista.com/themen/581/smartphones/"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www.boerse.de/rohstoffpreise" TargetMode="External"/><Relationship Id="rId5" Type="http://schemas.openxmlformats.org/officeDocument/2006/relationships/hyperlink" Target="http://www.finanzen.net/rohstoffe/" TargetMode="External"/><Relationship Id="rId4" Type="http://schemas.openxmlformats.org/officeDocument/2006/relationships/hyperlink" Target="https://www.lanuv.nrw.de/uploads/tx_commercedownloads/30038.pdf"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de.statista.com/themen/581/smartphones/" TargetMode="External"/><Relationship Id="rId2" Type="http://schemas.openxmlformats.org/officeDocument/2006/relationships/slide" Target="../slides/slide77.xml"/><Relationship Id="rId1" Type="http://schemas.openxmlformats.org/officeDocument/2006/relationships/notesMaster" Target="../notesMasters/notesMaster1.xml"/><Relationship Id="rId6" Type="http://schemas.openxmlformats.org/officeDocument/2006/relationships/hyperlink" Target="http://www.boerse.de/rohstoffpreise" TargetMode="External"/><Relationship Id="rId5" Type="http://schemas.openxmlformats.org/officeDocument/2006/relationships/hyperlink" Target="http://www.finanzen.net/rohstoffe/" TargetMode="External"/><Relationship Id="rId4" Type="http://schemas.openxmlformats.org/officeDocument/2006/relationships/hyperlink" Target="https://www.lanuv.nrw.de/uploads/tx_commercedownloads/30038.pdf"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de.statista.com/themen/581/smartphones/" TargetMode="External"/><Relationship Id="rId2" Type="http://schemas.openxmlformats.org/officeDocument/2006/relationships/slide" Target="../slides/slide78.xml"/><Relationship Id="rId1" Type="http://schemas.openxmlformats.org/officeDocument/2006/relationships/notesMaster" Target="../notesMasters/notesMaster1.xml"/><Relationship Id="rId6" Type="http://schemas.openxmlformats.org/officeDocument/2006/relationships/hyperlink" Target="http://www.boerse.de/rohstoffpreise" TargetMode="External"/><Relationship Id="rId5" Type="http://schemas.openxmlformats.org/officeDocument/2006/relationships/hyperlink" Target="http://www.finanzen.net/rohstoffe/" TargetMode="External"/><Relationship Id="rId4" Type="http://schemas.openxmlformats.org/officeDocument/2006/relationships/hyperlink" Target="https://www.lanuv.nrw.de/uploads/tx_commercedownloads/30038.pdf"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8" Type="http://schemas.openxmlformats.org/officeDocument/2006/relationships/hyperlink" Target="https://commons.wikimedia.org/w/index.php?curid=19441828" TargetMode="External"/><Relationship Id="rId3" Type="http://schemas.openxmlformats.org/officeDocument/2006/relationships/hyperlink" Target="https://de.wikipedia.org/wiki/Hunt" TargetMode="External"/><Relationship Id="rId7" Type="http://schemas.openxmlformats.org/officeDocument/2006/relationships/hyperlink" Target="https://commons.wikimedia.org/w/index.php?curid=24568229" TargetMode="External"/><Relationship Id="rId2" Type="http://schemas.openxmlformats.org/officeDocument/2006/relationships/slide" Target="../slides/slide80.xml"/><Relationship Id="rId1" Type="http://schemas.openxmlformats.org/officeDocument/2006/relationships/notesMaster" Target="../notesMasters/notesMaster1.xml"/><Relationship Id="rId6" Type="http://schemas.openxmlformats.org/officeDocument/2006/relationships/hyperlink" Target="https://commons.wikimedia.org/w/index.php?curid=2941464" TargetMode="External"/><Relationship Id="rId5" Type="http://schemas.openxmlformats.org/officeDocument/2006/relationships/hyperlink" Target="https://de.fotolia.com/p/205215571" TargetMode="External"/><Relationship Id="rId10" Type="http://schemas.openxmlformats.org/officeDocument/2006/relationships/hyperlink" Target="https://commons.wikimedia.org/w/index.php?curid=7159220" TargetMode="External"/><Relationship Id="rId4" Type="http://schemas.openxmlformats.org/officeDocument/2006/relationships/hyperlink" Target="https://de.wikipedia.org/wiki/Silberbergwerk_Suggental" TargetMode="External"/><Relationship Id="rId9" Type="http://schemas.openxmlformats.org/officeDocument/2006/relationships/hyperlink" Target="http://www.ssm-schoenau.de/toptencms/dateien/metallprodukte/schulmoebel-1347969463.jpg"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www.ecotopten.de/"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www.ecotopten.de/"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sz="1100" dirty="0"/>
              <a:t>Foliensatz 1 – Weiterbildung für Lehrende.</a:t>
            </a:r>
          </a:p>
          <a:p>
            <a:pPr defTabSz="482474">
              <a:defRPr/>
            </a:pPr>
            <a:endParaRPr lang="de-DE" sz="1100" dirty="0"/>
          </a:p>
          <a:p>
            <a:pPr defTabSz="482474">
              <a:defRPr/>
            </a:pPr>
            <a:r>
              <a:rPr lang="de-DE" sz="1100" dirty="0"/>
              <a:t>Diese Folie dient als Übersicht über die vorliegenden Materialien.</a:t>
            </a:r>
          </a:p>
          <a:p>
            <a:pPr marL="180927" indent="-180927">
              <a:buFont typeface="Arial" panose="020B0604020202020204" pitchFamily="34" charset="0"/>
              <a:buChar char="•"/>
            </a:pPr>
            <a:r>
              <a:rPr lang="de-DE" sz="1100" dirty="0"/>
              <a:t>Es gibt ein Word-Dokument „Unterrichtsreihe“ mit Sachanalyse, Rahmung des Unterrichts und Unterrichtsvorschlägen, sowie Materialanhang</a:t>
            </a:r>
          </a:p>
          <a:p>
            <a:pPr marL="180927" indent="-180927">
              <a:buFont typeface="Arial" panose="020B0604020202020204" pitchFamily="34" charset="0"/>
              <a:buChar char="•"/>
            </a:pPr>
            <a:r>
              <a:rPr lang="de-DE" sz="1100" dirty="0"/>
              <a:t>Der erste Foliensatz ist die Einführung in das Programm </a:t>
            </a:r>
            <a:r>
              <a:rPr lang="de-DE" sz="1100" dirty="0" err="1"/>
              <a:t>ProgRess</a:t>
            </a:r>
            <a:r>
              <a:rPr lang="de-DE" sz="1100" dirty="0"/>
              <a:t> (Foliensatz I)</a:t>
            </a:r>
          </a:p>
          <a:p>
            <a:pPr marL="180927" indent="-180927">
              <a:buFont typeface="Arial" panose="020B0604020202020204" pitchFamily="34" charset="0"/>
              <a:buChar char="•"/>
            </a:pPr>
            <a:r>
              <a:rPr lang="de-DE" sz="1100" dirty="0"/>
              <a:t>In dieser Präsentation ist die Sachanalyse als Weiterbildung aufgearbeitet (Foliensatz II). </a:t>
            </a:r>
          </a:p>
          <a:p>
            <a:pPr marL="180927" indent="-180927">
              <a:buFont typeface="Arial" panose="020B0604020202020204" pitchFamily="34" charset="0"/>
              <a:buChar char="•"/>
            </a:pPr>
            <a:r>
              <a:rPr lang="de-DE" sz="1100" dirty="0"/>
              <a:t>Foliensatz III enthält die Rahmung des Unterrichts und Foliensatz IV die Unterrichtsvorschläge.</a:t>
            </a:r>
          </a:p>
          <a:p>
            <a:pPr marL="173221" indent="-173221">
              <a:spcBef>
                <a:spcPts val="364"/>
              </a:spcBef>
              <a:spcAft>
                <a:spcPts val="0"/>
              </a:spcAft>
              <a:buClr>
                <a:schemeClr val="dk1"/>
              </a:buClr>
              <a:buSzPct val="100000"/>
              <a:buFont typeface="Arial"/>
              <a:buChar char="•"/>
            </a:pPr>
            <a:r>
              <a:rPr lang="de-DE" sz="1100" dirty="0">
                <a:solidFill>
                  <a:schemeClr val="dk1"/>
                </a:solidFill>
                <a:ea typeface="Calibri"/>
                <a:cs typeface="Calibri"/>
                <a:sym typeface="Calibri"/>
              </a:rPr>
              <a:t>In der Sachanalyse sowie in der dazugehörigen Unterrichtsreihe werden die Ressourcenanforderungen diskutiert, die für die Produktion eines Handys bzw. Smartphones eingesetzt werden. </a:t>
            </a:r>
          </a:p>
          <a:p>
            <a:pPr marL="173221" indent="-173221">
              <a:spcBef>
                <a:spcPts val="364"/>
              </a:spcBef>
              <a:spcAft>
                <a:spcPts val="0"/>
              </a:spcAft>
              <a:buClr>
                <a:schemeClr val="dk1"/>
              </a:buClr>
              <a:buSzPct val="100000"/>
              <a:buFont typeface="Arial"/>
              <a:buChar char="•"/>
            </a:pPr>
            <a:r>
              <a:rPr lang="de-DE" sz="1100" dirty="0">
                <a:solidFill>
                  <a:schemeClr val="dk1"/>
                </a:solidFill>
                <a:ea typeface="Calibri"/>
                <a:cs typeface="Calibri"/>
                <a:sym typeface="Calibri"/>
              </a:rPr>
              <a:t>In den Unterrichtsvorschlägen werden Lehrmaterialien vorgestellt, die für den Unterricht eingesetzt werden können. Die Lehrmaterialien liegen dann auch für den Ausdruck vor.</a:t>
            </a: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a:t>
            </a:fld>
            <a:endParaRPr lang="de-DE" altLang="de-DE"/>
          </a:p>
        </p:txBody>
      </p:sp>
    </p:spTree>
    <p:extLst>
      <p:ext uri="{BB962C8B-B14F-4D97-AF65-F5344CB8AC3E}">
        <p14:creationId xmlns:p14="http://schemas.microsoft.com/office/powerpoint/2010/main" val="1949588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827088" y="719138"/>
            <a:ext cx="5281612" cy="39608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720000" y="4860001"/>
            <a:ext cx="5760001" cy="4398180"/>
          </a:xfrm>
          <a:prstGeom prst="rect">
            <a:avLst/>
          </a:prstGeom>
          <a:noFill/>
          <a:ln>
            <a:noFill/>
          </a:ln>
        </p:spPr>
        <p:txBody>
          <a:bodyPr lIns="95223" tIns="47610" rIns="95223" bIns="47610" anchor="t" anchorCtr="0">
            <a:noAutofit/>
          </a:bodyPr>
          <a:lstStyle/>
          <a:p>
            <a:pPr defTabSz="482474">
              <a:defRPr/>
            </a:pPr>
            <a:r>
              <a:rPr lang="de-DE" sz="1100" dirty="0"/>
              <a:t>Diese Folie zeigt den Inhalt dieser Weiterbildung.</a:t>
            </a:r>
          </a:p>
          <a:p>
            <a:pPr>
              <a:spcBef>
                <a:spcPts val="364"/>
              </a:spcBef>
              <a:spcAft>
                <a:spcPts val="0"/>
              </a:spcAft>
              <a:buSzPct val="25000"/>
            </a:pPr>
            <a:endParaRPr sz="1100" dirty="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08932" y="9284540"/>
            <a:ext cx="2914215" cy="488180"/>
          </a:xfrm>
          <a:prstGeom prst="rect">
            <a:avLst/>
          </a:prstGeom>
          <a:noFill/>
          <a:ln>
            <a:noFill/>
          </a:ln>
        </p:spPr>
        <p:txBody>
          <a:bodyPr lIns="95223" tIns="47610" rIns="95223" bIns="47610" anchor="b" anchorCtr="0">
            <a:noAutofit/>
          </a:bodyPr>
          <a:lstStyle/>
          <a:p>
            <a:pPr>
              <a:spcBef>
                <a:spcPts val="0"/>
              </a:spcBef>
              <a:spcAft>
                <a:spcPts val="0"/>
              </a:spcAft>
              <a:buSzPct val="25000"/>
            </a:pPr>
            <a:fld id="{00000000-1234-1234-1234-123412341234}" type="slidenum">
              <a:rPr lang="de-DE" sz="1200">
                <a:solidFill>
                  <a:schemeClr val="dk1"/>
                </a:solidFill>
                <a:latin typeface="Calibri"/>
                <a:ea typeface="Calibri"/>
                <a:cs typeface="Calibri"/>
                <a:sym typeface="Calibri"/>
              </a:rPr>
              <a:pPr>
                <a:spcBef>
                  <a:spcPts val="0"/>
                </a:spcBef>
                <a:spcAft>
                  <a:spcPts val="0"/>
                </a:spcAft>
                <a:buSzPct val="25000"/>
              </a:pPr>
              <a:t>10</a:t>
            </a:fld>
            <a:endParaRPr lang="de-D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94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7088" y="719138"/>
            <a:ext cx="5281612" cy="3960812"/>
          </a:xfrm>
        </p:spPr>
      </p:sp>
      <p:sp>
        <p:nvSpPr>
          <p:cNvPr id="3" name="Notizenplatzhalter 2"/>
          <p:cNvSpPr>
            <a:spLocks noGrp="1"/>
          </p:cNvSpPr>
          <p:nvPr>
            <p:ph type="body" idx="1"/>
          </p:nvPr>
        </p:nvSpPr>
        <p:spPr>
          <a:xfrm>
            <a:off x="720000" y="4860926"/>
            <a:ext cx="5760001" cy="4733450"/>
          </a:xfrm>
        </p:spPr>
        <p:txBody>
          <a:bodyPr/>
          <a:lstStyle/>
          <a:p>
            <a:pPr marL="180927" indent="-180927">
              <a:spcBef>
                <a:spcPts val="0"/>
              </a:spcBef>
              <a:buFont typeface="Arial" panose="020B0604020202020204" pitchFamily="34" charset="0"/>
              <a:buChar char="•"/>
            </a:pPr>
            <a:r>
              <a:rPr lang="de-DE" sz="1100" dirty="0"/>
              <a:t>Die Digitalisierung im Alltag ist ein Megatrend der kontrovers diskutiert wird, aber schon heute nahezu alle menschlichen Lebensbereiche durchdringt. </a:t>
            </a:r>
          </a:p>
          <a:p>
            <a:pPr marL="180927" indent="-180927">
              <a:spcBef>
                <a:spcPts val="0"/>
              </a:spcBef>
              <a:buFont typeface="Arial" panose="020B0604020202020204" pitchFamily="34" charset="0"/>
              <a:buChar char="•"/>
            </a:pPr>
            <a:r>
              <a:rPr lang="de-DE" sz="1100" dirty="0"/>
              <a:t>In der Übersicht wird anhand von einigen Beispielen verdeutlicht, wie weit die Digitalisierung des täglichen Lebens bereits fortgeschritten ist und wie weitreichend die nur wenigen dargestellten Lebensbereiche von digitalen Medienmöglichkeiten durchdrungen werden: Die Kommunikation, insbesondere bei Jugendlichen, ist vom digitalen Miteinander stark beeinflusst, Reiseplanung und auch das Entdecken ferner Örtlichkeiten ist auf digitalem Wege möglich. Selbst die Lebensbereiche des Lernens und der Organisation des eigenen Lebens sind von digitalen Angeboten bestimmt. Mediennutzung und auch die Schaffung von Material für Medien sind schon lange digital dominiert. </a:t>
            </a:r>
          </a:p>
          <a:p>
            <a:pPr marL="180927" indent="-180927">
              <a:spcBef>
                <a:spcPts val="0"/>
              </a:spcBef>
              <a:buFont typeface="Arial" panose="020B0604020202020204" pitchFamily="34" charset="0"/>
              <a:buChar char="•"/>
            </a:pPr>
            <a:r>
              <a:rPr lang="de-DE" sz="1100" dirty="0"/>
              <a:t>Neben der Digitalisierung wird auch die Ressourceneffizienz als einer der großen Megatrends des 21. Jahrhunderts bezeichnet. Praktische Ressourcenknappheit, steigende Ressourcenkosten und nachhaltig ausgerichtetes Wirtschaften sind die Gründe für eine intensive Auseinandersetzung mit dem Thema Ressourceneffizienz. Hierbei geht es nicht nur um eine ressourcenschonende Produktion, sondern auch um möglichst ressourcenschonende Lebenszyklen und Wiederverwertung. Eine große Herausforderung dabei ist bisher, dass Informationen zur Ressourceneffizienz den Verbrauchern in der Regel kaum zugänglich sind.</a:t>
            </a:r>
          </a:p>
          <a:p>
            <a:pPr marL="180927" indent="-180927">
              <a:spcBef>
                <a:spcPts val="0"/>
              </a:spcBef>
              <a:buFont typeface="Arial" panose="020B0604020202020204" pitchFamily="34" charset="0"/>
              <a:buChar char="•"/>
            </a:pPr>
            <a:r>
              <a:rPr lang="de-DE" sz="1100" dirty="0"/>
              <a:t>John </a:t>
            </a:r>
            <a:r>
              <a:rPr lang="de-DE" sz="1100" dirty="0" err="1"/>
              <a:t>Naisbitt</a:t>
            </a:r>
            <a:r>
              <a:rPr lang="de-DE" sz="1100" dirty="0"/>
              <a:t>, der den Begriff „Megatrend“ geprägt hat beschreibt Megatrends folgendermaßen: …"d</a:t>
            </a:r>
            <a:r>
              <a:rPr lang="de-DE" sz="1100" i="1" dirty="0"/>
              <a:t>iese großen gesellschaftlichen, ökonomischen, politischen und</a:t>
            </a:r>
            <a:r>
              <a:rPr lang="de-DE" sz="1100" b="1" i="1" dirty="0"/>
              <a:t> </a:t>
            </a:r>
            <a:r>
              <a:rPr lang="de-DE" sz="1100" i="1" dirty="0"/>
              <a:t>technologischen Veränderungen entfalten sich langsam und üben - wenn sie erst mal wirksam geworden sind - dann ihren Einfluss eine Zeitlang auf uns aus: zwischen sieben und zehn Jahren oder länger. Sie sind an Umfang und Intensität das, was ein Jahrzehnt an Veränderung leisten kann.</a:t>
            </a:r>
            <a:r>
              <a:rPr lang="de-DE" sz="1100" dirty="0"/>
              <a:t>" (</a:t>
            </a:r>
            <a:r>
              <a:rPr lang="de-DE" sz="1100" dirty="0" err="1"/>
              <a:t>Naisbitt</a:t>
            </a:r>
            <a:r>
              <a:rPr lang="de-DE" sz="1100" dirty="0"/>
              <a:t>, 1982)</a:t>
            </a:r>
          </a:p>
          <a:p>
            <a:pPr>
              <a:spcBef>
                <a:spcPts val="0"/>
              </a:spcBef>
            </a:pPr>
            <a:r>
              <a:rPr lang="de-DE" sz="1100" b="1" dirty="0"/>
              <a:t>Quelle</a:t>
            </a:r>
          </a:p>
          <a:p>
            <a:pPr marL="180927" indent="-180927">
              <a:spcBef>
                <a:spcPts val="0"/>
              </a:spcBef>
              <a:buFont typeface="Arial" panose="020B0604020202020204" pitchFamily="34" charset="0"/>
              <a:buChar char="•"/>
            </a:pPr>
            <a:r>
              <a:rPr lang="de-DE" sz="1100" dirty="0"/>
              <a:t>John </a:t>
            </a:r>
            <a:r>
              <a:rPr lang="de-DE" sz="1100" dirty="0" err="1"/>
              <a:t>Naisbitt</a:t>
            </a:r>
            <a:r>
              <a:rPr lang="de-DE" sz="1100" dirty="0"/>
              <a:t>: Megatrends - 10 Perspektiven, die unser Leben verändern werden.</a:t>
            </a:r>
          </a:p>
          <a:p>
            <a:r>
              <a:rPr lang="de-DE" sz="1100" b="1" dirty="0"/>
              <a:t>Bildquellen</a:t>
            </a:r>
          </a:p>
          <a:p>
            <a:pPr marL="180927" indent="-180927">
              <a:spcBef>
                <a:spcPts val="0"/>
              </a:spcBef>
              <a:buFont typeface="Arial" panose="020B0604020202020204" pitchFamily="34" charset="0"/>
              <a:buChar char="•"/>
            </a:pPr>
            <a:r>
              <a:rPr lang="de-DE" sz="1100" dirty="0"/>
              <a:t>Eigene Aufnahmen (</a:t>
            </a:r>
            <a:r>
              <a:rPr lang="de-DE" sz="1100" dirty="0" err="1"/>
              <a:t>ScreenShots</a:t>
            </a:r>
            <a:r>
              <a:rPr lang="de-DE" sz="1100" dirty="0"/>
              <a: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11</a:t>
            </a:fld>
            <a:endParaRPr lang="de-DE" altLang="de-DE"/>
          </a:p>
        </p:txBody>
      </p:sp>
    </p:spTree>
    <p:extLst>
      <p:ext uri="{BB962C8B-B14F-4D97-AF65-F5344CB8AC3E}">
        <p14:creationId xmlns:p14="http://schemas.microsoft.com/office/powerpoint/2010/main" val="70267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xfrm>
            <a:off x="720000" y="4860926"/>
            <a:ext cx="5760001" cy="4605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e-DE" altLang="de-DE" sz="1100" dirty="0"/>
              <a:t>Die Abbildung zeigt den Absatz von Smartphones in Deutschland 2008 bis 2016 in Mio. Smartphones können durchaus vier Jahre genutzt werden – nach einer Studie des Umweltbundesamtes kaufen jedoch 42% der befragten Nutzer/-innen alle zwei Jahre oder häufiger ein neues Smartphone. Nach </a:t>
            </a:r>
            <a:r>
              <a:rPr lang="de-DE" altLang="de-DE" sz="1100" dirty="0" err="1"/>
              <a:t>Bitkom</a:t>
            </a:r>
            <a:r>
              <a:rPr lang="de-DE" altLang="de-DE" sz="1100" dirty="0"/>
              <a:t> nutzten in 2014/2015 6 von 10 Bundesbürgern ab 14 Jahre (63%) ein Smartphone. In der Unterrichtsklasse wird vermutlich ein Wert von 100% vorliegen. Der Bestand an Smartphones – nicht an Handys – dürfte aufgrund der Lebensdauer in Deutschland weit über die 100 Millionen bis hin zu 150 Millionen Geräte liegen (Eigene Abschätzung nach Heise, </a:t>
            </a:r>
            <a:r>
              <a:rPr lang="de-DE" altLang="de-DE" sz="1100" dirty="0" err="1"/>
              <a:t>Bitkom</a:t>
            </a:r>
            <a:r>
              <a:rPr lang="de-DE" altLang="de-DE" sz="1100" dirty="0"/>
              <a:t> und </a:t>
            </a:r>
            <a:r>
              <a:rPr lang="de-DE" altLang="de-DE" sz="1100" dirty="0" err="1"/>
              <a:t>Statista</a:t>
            </a:r>
            <a:r>
              <a:rPr lang="de-DE" altLang="de-DE" sz="1100" dirty="0"/>
              <a:t>). </a:t>
            </a:r>
          </a:p>
          <a:p>
            <a:pPr>
              <a:defRPr/>
            </a:pPr>
            <a:endParaRPr lang="de-DE" altLang="de-DE" sz="1100" dirty="0"/>
          </a:p>
          <a:p>
            <a:pPr>
              <a:defRPr/>
            </a:pPr>
            <a:r>
              <a:rPr lang="de-DE" altLang="de-DE" sz="1100" b="1" dirty="0"/>
              <a:t>Information zur Nutzungsdauer: </a:t>
            </a:r>
          </a:p>
          <a:p>
            <a:pPr marL="173221" indent="-173221">
              <a:buFont typeface="Arial" panose="020B0604020202020204" pitchFamily="34" charset="0"/>
              <a:buChar char="•"/>
              <a:defRPr/>
            </a:pPr>
            <a:r>
              <a:rPr lang="de-DE" altLang="de-DE" sz="1100" dirty="0"/>
              <a:t>Heise Online (2014): Obsoleszenz-Studie: Smartphones und TVs als Modeartikel. http://www.heise.de/newsticker/meldung/Obsoleszenz-Studie-Smartphones-und-TVs-als-Modeartikel-2468179.html</a:t>
            </a:r>
          </a:p>
          <a:p>
            <a:pPr marL="173221" indent="-173221">
              <a:buFont typeface="Arial" panose="020B0604020202020204" pitchFamily="34" charset="0"/>
              <a:buChar char="•"/>
              <a:defRPr/>
            </a:pPr>
            <a:r>
              <a:rPr lang="de-DE" altLang="de-DE" sz="1100" dirty="0" err="1"/>
              <a:t>Bitkom</a:t>
            </a:r>
            <a:r>
              <a:rPr lang="de-DE" altLang="de-DE" sz="1100" dirty="0"/>
              <a:t> (2015): 44 Millionen Deutsche nutzen ein Smartphone. Online: https://www.bitkom.org/Presse/Presseinformation/44-Millionen-Deutsche-nutzen-ein-Smartphone.html</a:t>
            </a:r>
          </a:p>
          <a:p>
            <a:pPr marL="173221" indent="-173221">
              <a:buFont typeface="Arial" panose="020B0604020202020204" pitchFamily="34" charset="0"/>
              <a:buChar char="•"/>
              <a:defRPr/>
            </a:pPr>
            <a:endParaRPr lang="de-DE" altLang="de-DE" sz="1100" dirty="0"/>
          </a:p>
          <a:p>
            <a:pPr>
              <a:buFont typeface="Arial" panose="020B0604020202020204" pitchFamily="34" charset="0"/>
              <a:buNone/>
              <a:defRPr/>
            </a:pPr>
            <a:r>
              <a:rPr lang="de-DE" altLang="de-DE" sz="1100" b="1" dirty="0"/>
              <a:t>Quelle</a:t>
            </a:r>
          </a:p>
          <a:p>
            <a:pPr marL="173221" indent="-173221">
              <a:buFont typeface="Arial" panose="020B0604020202020204" pitchFamily="34" charset="0"/>
              <a:buChar char="•"/>
              <a:defRPr/>
            </a:pPr>
            <a:r>
              <a:rPr lang="de-DE" altLang="de-DE" sz="1100" dirty="0"/>
              <a:t>Eigene Darstellung nach </a:t>
            </a:r>
            <a:r>
              <a:rPr lang="de-DE" altLang="de-DE" sz="1100" dirty="0" err="1"/>
              <a:t>Statista</a:t>
            </a:r>
            <a:r>
              <a:rPr lang="de-DE" altLang="de-DE" sz="1100" dirty="0"/>
              <a:t> 2016: Absatz von Smartphones. Online: </a:t>
            </a:r>
            <a:r>
              <a:rPr lang="de-DE" altLang="de-DE" sz="1100" dirty="0">
                <a:solidFill>
                  <a:schemeClr val="bg1">
                    <a:lumMod val="50000"/>
                  </a:schemeClr>
                </a:solidFill>
                <a:hlinkClick r:id="rId3"/>
              </a:rPr>
              <a:t>https://de.statista.com/statistik/daten/studie/77637/umfrage/absatzmenge-fuer-smartphones-in-deutschland-seit-2008/</a:t>
            </a:r>
            <a:r>
              <a:rPr lang="de-DE" altLang="de-DE" sz="1100" dirty="0">
                <a:solidFill>
                  <a:schemeClr val="bg1">
                    <a:lumMod val="50000"/>
                  </a:schemeClr>
                </a:solidFill>
              </a:rPr>
              <a:t> </a:t>
            </a:r>
            <a:endParaRPr lang="de-DE" altLang="de-DE" sz="1100" dirty="0"/>
          </a:p>
        </p:txBody>
      </p:sp>
      <p:sp>
        <p:nvSpPr>
          <p:cNvPr id="3789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F751B8C-03D8-40A8-B6F9-03E1D3D0CE08}" type="slidenum">
              <a:rPr lang="de-DE" altLang="de-DE" smtClean="0"/>
              <a:pPr/>
              <a:t>12</a:t>
            </a:fld>
            <a:endParaRPr lang="de-DE" altLang="de-DE"/>
          </a:p>
        </p:txBody>
      </p:sp>
    </p:spTree>
    <p:extLst>
      <p:ext uri="{BB962C8B-B14F-4D97-AF65-F5344CB8AC3E}">
        <p14:creationId xmlns:p14="http://schemas.microsoft.com/office/powerpoint/2010/main" val="221158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19999" y="4860926"/>
            <a:ext cx="5760001" cy="4605338"/>
          </a:xfrm>
        </p:spPr>
        <p:txBody>
          <a:bodyPr/>
          <a:lstStyle/>
          <a:p>
            <a:pPr>
              <a:defRPr/>
            </a:pPr>
            <a:r>
              <a:rPr lang="de-DE" altLang="de-DE" sz="1100" dirty="0"/>
              <a:t>Die Folie dient der Illustration der Frage nach den Bauteilen im Handy, für den Fall, dass die Geräte der Schüler nicht herangezogen werden sollen.</a:t>
            </a:r>
          </a:p>
          <a:p>
            <a:pPr marL="173221" indent="-173221">
              <a:buFont typeface="Arial" panose="020B0604020202020204" pitchFamily="34" charset="0"/>
              <a:buChar char="•"/>
              <a:defRPr/>
            </a:pPr>
            <a:r>
              <a:rPr lang="de-DE" altLang="de-DE" sz="1100" dirty="0"/>
              <a:t>Der/die Dozent/-in </a:t>
            </a:r>
            <a:r>
              <a:rPr lang="de-DE" sz="1100" dirty="0"/>
              <a:t>stellt die Frage:</a:t>
            </a:r>
          </a:p>
          <a:p>
            <a:pPr marL="173221" indent="-173221">
              <a:buFont typeface="Arial" panose="020B0604020202020204" pitchFamily="34" charset="0"/>
              <a:buChar char="•"/>
              <a:defRPr/>
            </a:pPr>
            <a:r>
              <a:rPr lang="de-DE" sz="1100" dirty="0"/>
              <a:t>Welches sind die Bauteile eines Smartphones?</a:t>
            </a:r>
          </a:p>
          <a:p>
            <a:pPr marL="173221" indent="-173221">
              <a:buFont typeface="Arial" panose="020B0604020202020204" pitchFamily="34" charset="0"/>
              <a:buChar char="•"/>
              <a:defRPr/>
            </a:pPr>
            <a:r>
              <a:rPr lang="de-DE" sz="1100" dirty="0"/>
              <a:t>Sie/er sammelt die Ergebnisse und notiert sie bei Bedarf an der Tafel.  Die Bauteile eines Smartphones werden auf der nächsten Folie aufgeführt.</a:t>
            </a:r>
          </a:p>
          <a:p>
            <a:pPr>
              <a:defRPr/>
            </a:pPr>
            <a:endParaRPr lang="de-DE" sz="1100" dirty="0"/>
          </a:p>
          <a:p>
            <a:pPr>
              <a:defRPr/>
            </a:pPr>
            <a:r>
              <a:rPr lang="de-DE" sz="1100" b="1" dirty="0"/>
              <a:t>Bildquellen</a:t>
            </a:r>
            <a:r>
              <a:rPr lang="de-DE" sz="1100" dirty="0"/>
              <a:t>:</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Links iPhone, World Super Cars, Wikipedia, online: </a:t>
            </a:r>
            <a:r>
              <a:rPr lang="de-DE" altLang="de-DE" sz="1100" dirty="0">
                <a:solidFill>
                  <a:schemeClr val="bg1">
                    <a:lumMod val="50000"/>
                  </a:schemeClr>
                </a:solidFill>
                <a:cs typeface="Arial" panose="020B0604020202020204" pitchFamily="34" charset="0"/>
                <a:hlinkClick r:id="rId3"/>
              </a:rPr>
              <a:t>https://commons.wikimedia.org/w/index.php?curid=43505849</a:t>
            </a:r>
            <a:endParaRPr lang="de-DE" altLang="de-DE" sz="1100" dirty="0">
              <a:solidFill>
                <a:schemeClr val="bg1">
                  <a:lumMod val="50000"/>
                </a:schemeClr>
              </a:solidFill>
              <a:cs typeface="Arial" panose="020B0604020202020204" pitchFamily="34" charset="0"/>
            </a:endParaRP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Mitte geöffnetes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4"/>
              </a:rPr>
              <a:t>https://de.wikipedia.org/wiki/Datei:IPhone3GS_Logicboard.jpg</a:t>
            </a:r>
            <a:r>
              <a:rPr lang="de-DE" altLang="de-DE" sz="1100" dirty="0">
                <a:solidFill>
                  <a:schemeClr val="bg1">
                    <a:lumMod val="50000"/>
                  </a:schemeClr>
                </a:solidFill>
                <a:cs typeface="Arial" panose="020B0604020202020204" pitchFamily="34" charset="0"/>
              </a:rPr>
              <a:t> </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Rechts </a:t>
            </a:r>
            <a:r>
              <a:rPr lang="de-DE" altLang="de-DE" sz="1100" dirty="0" err="1">
                <a:cs typeface="Arial" panose="020B0604020202020204" pitchFamily="34" charset="0"/>
              </a:rPr>
              <a:t>Logicbaord</a:t>
            </a:r>
            <a:r>
              <a:rPr lang="de-DE" altLang="de-DE" sz="1100" dirty="0">
                <a:cs typeface="Arial" panose="020B0604020202020204" pitchFamily="34" charset="0"/>
              </a:rPr>
              <a:t>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5"/>
              </a:rPr>
              <a:t>https://de.wikipedia.org/wiki/Apple_A6#/media/File:S5L8960-SoC-Apple-A6.JPG</a:t>
            </a:r>
            <a:endParaRPr lang="de-DE" altLang="de-DE" sz="1100" dirty="0">
              <a:solidFill>
                <a:schemeClr val="bg1">
                  <a:lumMod val="50000"/>
                </a:schemeClr>
              </a:solidFill>
              <a:cs typeface="Arial" panose="020B0604020202020204" pitchFamily="34" charset="0"/>
            </a:endParaRPr>
          </a:p>
          <a:p>
            <a:pPr>
              <a:defRPr/>
            </a:pPr>
            <a:endParaRPr lang="de-DE" sz="1100" dirty="0"/>
          </a:p>
          <a:p>
            <a:pPr>
              <a:defRPr/>
            </a:pPr>
            <a:endParaRPr lang="de-DE" sz="1100" dirty="0"/>
          </a:p>
        </p:txBody>
      </p:sp>
      <p:sp>
        <p:nvSpPr>
          <p:cNvPr id="3993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8D8DAC6-2470-4DC7-BE89-2571AD45C7B2}" type="slidenum">
              <a:rPr lang="de-DE" altLang="de-DE" smtClean="0"/>
              <a:pPr/>
              <a:t>13</a:t>
            </a:fld>
            <a:endParaRPr lang="de-DE" altLang="de-DE"/>
          </a:p>
        </p:txBody>
      </p:sp>
    </p:spTree>
    <p:extLst>
      <p:ext uri="{BB962C8B-B14F-4D97-AF65-F5344CB8AC3E}">
        <p14:creationId xmlns:p14="http://schemas.microsoft.com/office/powerpoint/2010/main" val="319472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lstStyle/>
          <a:p>
            <a:pPr marL="173221" indent="-173221">
              <a:buFontTx/>
              <a:buChar char="•"/>
              <a:defRPr/>
            </a:pPr>
            <a:r>
              <a:rPr lang="de-DE" altLang="de-DE" sz="1100" dirty="0"/>
              <a:t>Die Folien listet die wichtigsten Bauteile eines Smartphones auf. Die Graphiken sind illustrativ.</a:t>
            </a:r>
          </a:p>
          <a:p>
            <a:pPr marL="173221" indent="-173221">
              <a:buFontTx/>
              <a:buChar char="•"/>
              <a:defRPr/>
            </a:pPr>
            <a:r>
              <a:rPr lang="de-DE" altLang="de-DE" sz="1100" dirty="0"/>
              <a:t>Der nächste Schritt ist die Bestimmung der stofflichen Zusammensetzung eines Smartphones. </a:t>
            </a:r>
          </a:p>
          <a:p>
            <a:pPr marL="173221" indent="-173221">
              <a:buFontTx/>
              <a:buChar char="•"/>
              <a:defRPr/>
            </a:pPr>
            <a:r>
              <a:rPr lang="de-DE" altLang="de-DE" sz="1100" dirty="0"/>
              <a:t>Der/die Dozent/-in blendet die nächste Folien ein und fragt:</a:t>
            </a:r>
          </a:p>
          <a:p>
            <a:pPr marL="173221" indent="-173221">
              <a:buFontTx/>
              <a:buChar char="•"/>
              <a:defRPr/>
            </a:pPr>
            <a:r>
              <a:rPr lang="de-DE" altLang="de-DE" sz="1100" dirty="0"/>
              <a:t>Welche Stoffe sind einem Smartphone?</a:t>
            </a:r>
          </a:p>
          <a:p>
            <a:pPr marL="173221" indent="-173221">
              <a:buFontTx/>
              <a:buChar char="•"/>
              <a:defRPr/>
            </a:pPr>
            <a:r>
              <a:rPr lang="de-DE" altLang="de-DE" sz="1100" dirty="0"/>
              <a:t>Ziel ist es, von den Produkten und den Materialien hin zu den Stoffen bzw. Elementen zu kommen.</a:t>
            </a:r>
          </a:p>
          <a:p>
            <a:pPr>
              <a:spcBef>
                <a:spcPct val="0"/>
              </a:spcBef>
              <a:buFontTx/>
              <a:buNone/>
              <a:defRPr/>
            </a:pPr>
            <a:endParaRPr lang="de-DE" altLang="de-DE" sz="1100" dirty="0">
              <a:solidFill>
                <a:schemeClr val="bg1">
                  <a:lumMod val="50000"/>
                </a:schemeClr>
              </a:solidFill>
            </a:endParaRPr>
          </a:p>
          <a:p>
            <a:pPr>
              <a:spcBef>
                <a:spcPct val="0"/>
              </a:spcBef>
              <a:buFontTx/>
              <a:buNone/>
              <a:defRPr/>
            </a:pPr>
            <a:r>
              <a:rPr lang="de-DE" altLang="de-DE" sz="1100" b="1" dirty="0"/>
              <a:t>Bildquellen</a:t>
            </a:r>
          </a:p>
          <a:p>
            <a:pPr marL="180927" indent="-180927">
              <a:spcBef>
                <a:spcPct val="0"/>
              </a:spcBef>
              <a:buFont typeface="Arial" panose="020B0604020202020204" pitchFamily="34" charset="0"/>
              <a:buChar char="•"/>
              <a:defRPr/>
            </a:pPr>
            <a:r>
              <a:rPr lang="de-DE" altLang="de-DE" sz="1100" dirty="0"/>
              <a:t>Links geöffnetes iPhone, </a:t>
            </a:r>
            <a:r>
              <a:rPr lang="de-DE" altLang="de-DE" sz="1100" dirty="0" err="1"/>
              <a:t>Jojhnjoy</a:t>
            </a:r>
            <a:r>
              <a:rPr lang="de-DE" altLang="de-DE" sz="1100" dirty="0"/>
              <a:t>, Wikipedia </a:t>
            </a:r>
            <a:r>
              <a:rPr lang="de-DE" altLang="de-DE" sz="1100" dirty="0">
                <a:solidFill>
                  <a:schemeClr val="bg1">
                    <a:lumMod val="50000"/>
                  </a:schemeClr>
                </a:solidFill>
                <a:hlinkClick r:id="rId3"/>
              </a:rPr>
              <a:t>https://de.wikipedia.org/wiki/IPhone#/media/File:IPhone_Frontpanel.jpeg</a:t>
            </a:r>
            <a:r>
              <a:rPr lang="de-DE" altLang="de-DE" sz="1100" dirty="0">
                <a:solidFill>
                  <a:schemeClr val="bg1">
                    <a:lumMod val="50000"/>
                  </a:schemeClr>
                </a:solidFill>
              </a:rPr>
              <a:t>;</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Mitte geöffnetes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4"/>
              </a:rPr>
              <a:t>https://de.wikipedia.org/wiki/Datei:IPhone3GS_Logicboard.jpg</a:t>
            </a:r>
            <a:r>
              <a:rPr lang="de-DE" altLang="de-DE" sz="1100" dirty="0">
                <a:solidFill>
                  <a:schemeClr val="bg1">
                    <a:lumMod val="50000"/>
                  </a:schemeClr>
                </a:solidFill>
                <a:cs typeface="Arial" panose="020B0604020202020204" pitchFamily="34" charset="0"/>
              </a:rPr>
              <a:t> </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Rechts </a:t>
            </a:r>
            <a:r>
              <a:rPr lang="de-DE" altLang="de-DE" sz="1100" dirty="0" err="1">
                <a:cs typeface="Arial" panose="020B0604020202020204" pitchFamily="34" charset="0"/>
              </a:rPr>
              <a:t>Logicbaord</a:t>
            </a:r>
            <a:r>
              <a:rPr lang="de-DE" altLang="de-DE" sz="1100" dirty="0">
                <a:cs typeface="Arial" panose="020B0604020202020204" pitchFamily="34" charset="0"/>
              </a:rPr>
              <a:t>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5"/>
              </a:rPr>
              <a:t>https://de.wikipedia.org/wiki/Apple_A6#/media/File:S5L8960-SoC-Apple-A6.JPG</a:t>
            </a:r>
            <a:endParaRPr lang="de-DE" altLang="de-DE" sz="1100" dirty="0">
              <a:solidFill>
                <a:schemeClr val="bg1">
                  <a:lumMod val="50000"/>
                </a:schemeClr>
              </a:solidFill>
              <a:cs typeface="Arial" panose="020B0604020202020204" pitchFamily="34" charset="0"/>
            </a:endParaRPr>
          </a:p>
          <a:p>
            <a:pPr>
              <a:spcBef>
                <a:spcPct val="0"/>
              </a:spcBef>
              <a:defRPr/>
            </a:pPr>
            <a:endParaRPr lang="de-DE" altLang="de-DE" sz="1100" dirty="0">
              <a:solidFill>
                <a:schemeClr val="bg1">
                  <a:lumMod val="50000"/>
                </a:schemeClr>
              </a:solidFill>
            </a:endParaRPr>
          </a:p>
          <a:p>
            <a:pPr marL="173221" indent="-173221">
              <a:buFontTx/>
              <a:buChar char="•"/>
              <a:defRPr/>
            </a:pPr>
            <a:endParaRPr lang="de-DE" altLang="de-DE" sz="1100" dirty="0"/>
          </a:p>
          <a:p>
            <a:pPr>
              <a:defRPr/>
            </a:pPr>
            <a:endParaRPr lang="de-DE" sz="1100" dirty="0"/>
          </a:p>
        </p:txBody>
      </p:sp>
      <p:sp>
        <p:nvSpPr>
          <p:cNvPr id="4198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4FCD174-19DD-4AE9-A82F-E8F23A96B5A6}" type="slidenum">
              <a:rPr lang="de-DE" altLang="de-DE" smtClean="0"/>
              <a:pPr/>
              <a:t>14</a:t>
            </a:fld>
            <a:endParaRPr lang="de-DE" altLang="de-DE"/>
          </a:p>
        </p:txBody>
      </p:sp>
    </p:spTree>
    <p:extLst>
      <p:ext uri="{BB962C8B-B14F-4D97-AF65-F5344CB8AC3E}">
        <p14:creationId xmlns:p14="http://schemas.microsoft.com/office/powerpoint/2010/main" val="367746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izenplatzhalter 2"/>
          <p:cNvSpPr>
            <a:spLocks noGrp="1"/>
          </p:cNvSpPr>
          <p:nvPr>
            <p:ph type="body" idx="1"/>
          </p:nvPr>
        </p:nvSpPr>
        <p:spPr bwMode="auto">
          <a:xfrm>
            <a:off x="720000" y="4860926"/>
            <a:ext cx="5760001"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sz="1100" dirty="0"/>
              <a:t>Die Folie dient der Illustration der Frage nach den Elementen, die im Handy aufzufinden sind.</a:t>
            </a:r>
          </a:p>
          <a:p>
            <a:pPr marL="173221" indent="-173221">
              <a:buFontTx/>
              <a:buChar char="•"/>
            </a:pPr>
            <a:endParaRPr lang="de-DE" altLang="de-DE" sz="1100" dirty="0"/>
          </a:p>
          <a:p>
            <a:pPr marL="173221" indent="-173221">
              <a:buFontTx/>
              <a:buChar char="•"/>
            </a:pPr>
            <a:r>
              <a:rPr lang="de-DE" altLang="de-DE" sz="1100" dirty="0"/>
              <a:t>Diese Folie sollte der/die Dozent/-in als Handout für sich ausdrucken.</a:t>
            </a:r>
          </a:p>
          <a:p>
            <a:pPr marL="173221" indent="-173221">
              <a:buFontTx/>
              <a:buChar char="•"/>
            </a:pPr>
            <a:r>
              <a:rPr lang="de-DE" altLang="de-DE" sz="1100" dirty="0"/>
              <a:t>Ziel ist es, dass die Lernenden verstehen, dass unsere heutigen technischen (Elektro-)Produkte äußerst komplex sind. Wir sehen die Kunststoffe – die aus Kohlenstoff, Wasserstoff und häufig Sauerstoff (teilweise Stickstoff) bestehen, die Metallbauteile (Aluminium, Stahl) sowie Gläser (Calcium-Natrium-Siliziumoxide). Vor allem in der Elektronik verbergen sich viele Elemente des Periodensystems.</a:t>
            </a:r>
          </a:p>
          <a:p>
            <a:pPr marL="173221" indent="-173221">
              <a:buFontTx/>
              <a:buChar char="•"/>
            </a:pPr>
            <a:r>
              <a:rPr lang="de-DE" altLang="de-DE" sz="1100" dirty="0"/>
              <a:t>Der/die Dozent/-in stellt die Fragen:</a:t>
            </a:r>
          </a:p>
          <a:p>
            <a:pPr marL="173221" indent="-173221">
              <a:buFontTx/>
              <a:buChar char="•"/>
            </a:pPr>
            <a:r>
              <a:rPr lang="de-DE" altLang="de-DE" sz="1100" dirty="0"/>
              <a:t>Welche Elemente vermuten Sie sind im Handy enthalten? </a:t>
            </a:r>
          </a:p>
          <a:p>
            <a:pPr marL="173221" indent="-173221">
              <a:buFontTx/>
              <a:buChar char="•"/>
            </a:pPr>
            <a:r>
              <a:rPr lang="de-DE" altLang="de-DE" sz="1100" dirty="0"/>
              <a:t>Wie viele der etwas über 80 stabilen Elemente vermuten Sie sind im Handy enthalten?</a:t>
            </a:r>
          </a:p>
          <a:p>
            <a:pPr marL="173221" indent="-173221">
              <a:buFontTx/>
              <a:buChar char="•"/>
            </a:pPr>
            <a:r>
              <a:rPr lang="de-DE" altLang="de-DE" sz="1100" dirty="0"/>
              <a:t>Sie/er notiert die genannten Elemente auf seinem Ausdruck.</a:t>
            </a:r>
          </a:p>
          <a:p>
            <a:pPr marL="173221" indent="-173221">
              <a:buFontTx/>
              <a:buChar char="•"/>
            </a:pPr>
            <a:endParaRPr lang="de-DE" altLang="de-DE" sz="1100" dirty="0"/>
          </a:p>
          <a:p>
            <a:r>
              <a:rPr lang="de-DE" altLang="de-DE" sz="1100" b="1" dirty="0"/>
              <a:t>Bildquelle (mit eigener Bearbeitung)</a:t>
            </a:r>
            <a:r>
              <a:rPr lang="de-DE" altLang="de-DE" sz="1100" dirty="0"/>
              <a:t>:</a:t>
            </a:r>
          </a:p>
          <a:p>
            <a:pPr marL="180927" indent="-180927">
              <a:buFont typeface="Arial" panose="020B0604020202020204" pitchFamily="34" charset="0"/>
              <a:buChar char="•"/>
            </a:pPr>
            <a:r>
              <a:rPr lang="de-DE" altLang="de-DE" sz="1100" dirty="0"/>
              <a:t>Fotolia (o.J.): </a:t>
            </a:r>
            <a:r>
              <a:rPr lang="de-DE" altLang="de-DE" sz="1100" dirty="0" err="1"/>
              <a:t>Periodensytem</a:t>
            </a:r>
            <a:r>
              <a:rPr lang="de-DE" altLang="de-DE" sz="1100" dirty="0"/>
              <a:t> der Elemente. Datei: #82673007 | Urheber: Peter Hermes Furian. Online: https://de.fotolia.com/id/82673007</a:t>
            </a:r>
          </a:p>
          <a:p>
            <a:pPr marL="173221" indent="-173221">
              <a:buFontTx/>
              <a:buChar char="•"/>
            </a:pPr>
            <a:endParaRPr lang="de-DE" altLang="de-DE" sz="1100" dirty="0"/>
          </a:p>
        </p:txBody>
      </p:sp>
      <p:sp>
        <p:nvSpPr>
          <p:cNvPr id="4403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7096DD-CCA7-46C2-A4CA-D5FA29C0701D}" type="slidenum">
              <a:rPr lang="de-DE" altLang="de-DE" smtClean="0"/>
              <a:pPr/>
              <a:t>15</a:t>
            </a:fld>
            <a:endParaRPr lang="de-DE" altLang="de-DE" dirty="0"/>
          </a:p>
        </p:txBody>
      </p:sp>
    </p:spTree>
    <p:extLst>
      <p:ext uri="{BB962C8B-B14F-4D97-AF65-F5344CB8AC3E}">
        <p14:creationId xmlns:p14="http://schemas.microsoft.com/office/powerpoint/2010/main" val="4000715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izenplatzhalter 2"/>
          <p:cNvSpPr>
            <a:spLocks noGrp="1"/>
          </p:cNvSpPr>
          <p:nvPr>
            <p:ph type="body" idx="1"/>
          </p:nvPr>
        </p:nvSpPr>
        <p:spPr bwMode="auto">
          <a:xfrm>
            <a:off x="720000" y="4860926"/>
            <a:ext cx="6120000"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r>
              <a:rPr lang="de-DE" altLang="de-DE" sz="1100" dirty="0"/>
              <a:t>Die Folie dient der Illustration der Frage nach den Elementen in einem Handy.</a:t>
            </a:r>
          </a:p>
          <a:p>
            <a:pPr marL="173221" indent="-173221">
              <a:spcBef>
                <a:spcPts val="0"/>
              </a:spcBef>
              <a:buFontTx/>
              <a:buChar char="•"/>
            </a:pPr>
            <a:r>
              <a:rPr lang="de-DE" altLang="de-DE" sz="1100" dirty="0"/>
              <a:t>Diese Folie sollte der/die Dozent/-in als Handout für sich ausdrucken.</a:t>
            </a:r>
          </a:p>
          <a:p>
            <a:pPr marL="173221" indent="-173221">
              <a:spcBef>
                <a:spcPts val="0"/>
              </a:spcBef>
              <a:buFontTx/>
              <a:buChar char="•"/>
            </a:pPr>
            <a:r>
              <a:rPr lang="de-DE" altLang="de-DE" sz="1100" dirty="0"/>
              <a:t>Ziel ist es, dass die Lernenden verstehen, dass unsere heutigen technischen (Elektro-)Produkte äußerst komplex sind. Wir sehen die Kunststoffe – die aus Kohlenstoff, Wasserstoff und häufig Sauerstoff (teilweise Stickstoff) bestehen, die Metallbauteile (Aluminium, Stahl) sowie Gläser (Calcium-Natrium-Siliziumoxide). Vor allem in der Elektronik verbergen sich viele Elemente des Periodensystems.</a:t>
            </a:r>
          </a:p>
          <a:p>
            <a:pPr marL="173221" indent="-173221">
              <a:spcBef>
                <a:spcPts val="0"/>
              </a:spcBef>
              <a:buFontTx/>
              <a:buChar char="•"/>
            </a:pPr>
            <a:r>
              <a:rPr lang="de-DE" altLang="de-DE" sz="1100" dirty="0"/>
              <a:t>Der/die Dozent/-in stellt die Fragen:</a:t>
            </a:r>
          </a:p>
          <a:p>
            <a:pPr marL="173221" indent="-173221">
              <a:spcBef>
                <a:spcPts val="0"/>
              </a:spcBef>
              <a:buFontTx/>
              <a:buChar char="•"/>
            </a:pPr>
            <a:r>
              <a:rPr lang="de-DE" altLang="de-DE" sz="1100" dirty="0"/>
              <a:t>Welche Elemente vermuten Sie sind im Handy enthalten? </a:t>
            </a:r>
          </a:p>
          <a:p>
            <a:pPr marL="173221" indent="-173221">
              <a:spcBef>
                <a:spcPts val="0"/>
              </a:spcBef>
              <a:buFontTx/>
              <a:buChar char="•"/>
            </a:pPr>
            <a:r>
              <a:rPr lang="de-DE" altLang="de-DE" sz="1100" dirty="0"/>
              <a:t>Wie viele der etwas über 80 stabilen Elemente vermuten Sie sind im Handy enthalten?</a:t>
            </a:r>
          </a:p>
          <a:p>
            <a:pPr marL="173221" indent="-173221">
              <a:spcBef>
                <a:spcPts val="0"/>
              </a:spcBef>
              <a:buFontTx/>
              <a:buChar char="•"/>
            </a:pPr>
            <a:r>
              <a:rPr lang="de-DE" altLang="de-DE" sz="1100" dirty="0"/>
              <a:t>Sie/er notiert die genannten Elemente auf seinem Ausdruck.</a:t>
            </a:r>
          </a:p>
          <a:p>
            <a:pPr>
              <a:spcBef>
                <a:spcPts val="0"/>
              </a:spcBef>
            </a:pPr>
            <a:r>
              <a:rPr lang="de-DE" altLang="de-DE" sz="1100" b="1" dirty="0"/>
              <a:t>Bildquelle (mit eigener Bearbeitung)</a:t>
            </a:r>
            <a:r>
              <a:rPr lang="de-DE" altLang="de-DE" sz="1100" dirty="0"/>
              <a:t>:</a:t>
            </a:r>
          </a:p>
          <a:p>
            <a:pPr marL="180927" indent="-180927">
              <a:spcBef>
                <a:spcPts val="0"/>
              </a:spcBef>
              <a:buFont typeface="Arial" panose="020B0604020202020204" pitchFamily="34" charset="0"/>
              <a:buChar char="•"/>
            </a:pPr>
            <a:r>
              <a:rPr lang="de-DE" altLang="de-DE" sz="1100" dirty="0"/>
              <a:t>Fotolia (o.J.): </a:t>
            </a:r>
            <a:r>
              <a:rPr lang="de-DE" altLang="de-DE" sz="1100" dirty="0" err="1"/>
              <a:t>Periodensytem</a:t>
            </a:r>
            <a:r>
              <a:rPr lang="de-DE" altLang="de-DE" sz="1100" dirty="0"/>
              <a:t> der Elemente. Datei: #82673007 | Urheber: Peter Hermes Furian. Online: https://de.fotolia.com/id/82673007</a:t>
            </a:r>
          </a:p>
          <a:p>
            <a:pPr>
              <a:spcBef>
                <a:spcPts val="0"/>
              </a:spcBef>
            </a:pPr>
            <a:r>
              <a:rPr lang="de-DE" altLang="de-DE" sz="1100" b="1" dirty="0"/>
              <a:t>Quellen für Elemente in einem Handy</a:t>
            </a:r>
            <a:r>
              <a:rPr lang="de-DE" sz="1100" b="1" dirty="0"/>
              <a:t> </a:t>
            </a:r>
          </a:p>
          <a:p>
            <a:pPr marL="180927" indent="-180927">
              <a:spcBef>
                <a:spcPts val="0"/>
              </a:spcBef>
              <a:buFont typeface="Arial" panose="020B0604020202020204" pitchFamily="34" charset="0"/>
              <a:buChar char="•"/>
              <a:defRPr/>
            </a:pPr>
            <a:r>
              <a:rPr lang="de-DE" sz="1100" dirty="0"/>
              <a:t>N</a:t>
            </a:r>
            <a:r>
              <a:rPr lang="de-DE" altLang="de-DE" sz="1100" dirty="0"/>
              <a:t>ordmann u.a. (2015): Die Rohstoff-</a:t>
            </a:r>
            <a:r>
              <a:rPr lang="de-DE" altLang="de-DE" sz="1100" dirty="0" err="1"/>
              <a:t>Expedion</a:t>
            </a:r>
            <a:r>
              <a:rPr lang="de-DE" altLang="de-DE" sz="1100" dirty="0"/>
              <a:t>. Springer-Verlag.</a:t>
            </a:r>
          </a:p>
          <a:p>
            <a:pPr marL="180927" indent="-180927">
              <a:spcBef>
                <a:spcPts val="0"/>
              </a:spcBef>
              <a:buFont typeface="Arial" panose="020B0604020202020204" pitchFamily="34" charset="0"/>
              <a:buChar char="•"/>
              <a:defRPr/>
            </a:pPr>
            <a:r>
              <a:rPr lang="de-DE" sz="1100" dirty="0"/>
              <a:t>Informationszentrum Mobilfunk </a:t>
            </a:r>
            <a:r>
              <a:rPr lang="de-DE" sz="1100" dirty="0" err="1"/>
              <a:t>o.J</a:t>
            </a:r>
            <a:r>
              <a:rPr lang="de-DE" sz="1100" dirty="0"/>
              <a:t>: Lebenszyklus eines Handys. Online: http://informationszentrum-mobilfunk.de/lebenszyklus-eines-handys-und-oekologischer-rucksack#header</a:t>
            </a:r>
          </a:p>
          <a:p>
            <a:pPr marL="180927" indent="-180927">
              <a:spcBef>
                <a:spcPts val="0"/>
              </a:spcBef>
              <a:buFont typeface="Arial" panose="020B0604020202020204" pitchFamily="34" charset="0"/>
              <a:buChar char="•"/>
              <a:defRPr/>
            </a:pPr>
            <a:r>
              <a:rPr lang="de-DE" altLang="de-DE" sz="1100" dirty="0"/>
              <a:t>Merkel, W. (2012): Wie das kratzfeste Smartphone-Display entsteht. Online. https://www.welt.de/wissenschaft/article107911368/Wie-das-kratzfeste-Smartphone-Display-entsteht.html.</a:t>
            </a:r>
          </a:p>
          <a:p>
            <a:pPr marL="180927" indent="-180927">
              <a:spcBef>
                <a:spcPts val="0"/>
              </a:spcBef>
              <a:buFont typeface="Arial" panose="020B0604020202020204" pitchFamily="34" charset="0"/>
              <a:buChar char="•"/>
              <a:defRPr/>
            </a:pPr>
            <a:r>
              <a:rPr lang="de-DE" sz="1100" dirty="0" err="1"/>
              <a:t>Statista</a:t>
            </a:r>
            <a:r>
              <a:rPr lang="de-DE" sz="1100" dirty="0"/>
              <a:t> (div. Jahre): Zusammensetzung von Smartphones. Online: https://de.statista.com/statistik/daten/studie/164028/umfrage/bestandteile-eines-mobiltelefons-nach-materialien/</a:t>
            </a:r>
          </a:p>
          <a:p>
            <a:pPr marL="180927" indent="-180927">
              <a:spcBef>
                <a:spcPts val="0"/>
              </a:spcBef>
              <a:buFont typeface="Arial" panose="020B0604020202020204" pitchFamily="34" charset="0"/>
              <a:buChar char="•"/>
              <a:defRPr/>
            </a:pPr>
            <a:r>
              <a:rPr lang="de-DE" sz="1100" dirty="0" err="1"/>
              <a:t>Hagelücken</a:t>
            </a:r>
            <a:r>
              <a:rPr lang="de-DE" sz="1100" dirty="0"/>
              <a:t>, C. (2011): „Recycling von Handys – Kreislaufwirtschaft der Edel- und Sondermetalle.“ </a:t>
            </a:r>
            <a:r>
              <a:rPr lang="de-DE" sz="1100" dirty="0" err="1"/>
              <a:t>Umicore</a:t>
            </a:r>
            <a:r>
              <a:rPr lang="de-DE" sz="1100" dirty="0"/>
              <a:t>, Hanau. Zit. nach Wuppertalinstitut 2013.</a:t>
            </a:r>
          </a:p>
          <a:p>
            <a:pPr marL="180927" indent="-180927">
              <a:spcBef>
                <a:spcPts val="0"/>
              </a:spcBef>
              <a:buFont typeface="Arial" panose="020B0604020202020204" pitchFamily="34" charset="0"/>
              <a:buChar char="•"/>
              <a:defRPr/>
            </a:pPr>
            <a:r>
              <a:rPr lang="de-DE" altLang="de-DE" sz="1100" dirty="0"/>
              <a:t>Wuppertalinstitut (2013): „Fact Sheets zum Thema Mobiltelefone und Nachhaltigkeit“, </a:t>
            </a:r>
            <a:r>
              <a:rPr lang="de-DE" sz="1100" dirty="0"/>
              <a:t>Online: http://wupperinst.org/uploads/tx_wupperinst/Mobiltelefone_Factsheets.pdf</a:t>
            </a:r>
          </a:p>
        </p:txBody>
      </p:sp>
      <p:sp>
        <p:nvSpPr>
          <p:cNvPr id="4403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7096DD-CCA7-46C2-A4CA-D5FA29C0701D}" type="slidenum">
              <a:rPr lang="de-DE" altLang="de-DE" smtClean="0"/>
              <a:pPr/>
              <a:t>16</a:t>
            </a:fld>
            <a:endParaRPr lang="de-DE" altLang="de-DE" dirty="0"/>
          </a:p>
        </p:txBody>
      </p:sp>
    </p:spTree>
    <p:extLst>
      <p:ext uri="{BB962C8B-B14F-4D97-AF65-F5344CB8AC3E}">
        <p14:creationId xmlns:p14="http://schemas.microsoft.com/office/powerpoint/2010/main" val="7331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izenplatzhalter 2"/>
          <p:cNvSpPr>
            <a:spLocks noGrp="1"/>
          </p:cNvSpPr>
          <p:nvPr>
            <p:ph type="body" idx="1"/>
          </p:nvPr>
        </p:nvSpPr>
        <p:spPr bwMode="auto">
          <a:xfrm>
            <a:off x="720000" y="4860926"/>
            <a:ext cx="5760001"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100" dirty="0"/>
              <a:t>Die Folie zeigt die stoffliche Zusammensetzung eines Smartphones. Wie zu sehen ist, sind es vor allem Kunststoffe, Gläser und Metalle. Besonders wichtig ist die Metallvielfalt, die zusammen nur ein Prozent des Gewichts ausmacht. Dies wird in der nächsten Folien vertieft.</a:t>
            </a:r>
          </a:p>
          <a:p>
            <a:r>
              <a:rPr lang="de-DE" altLang="de-DE" sz="1100" b="1" dirty="0"/>
              <a:t>Quelle</a:t>
            </a:r>
          </a:p>
          <a:p>
            <a:pPr marL="173221" indent="-173221" defTabSz="923841" eaLnBrk="1" fontAlgn="auto" hangingPunct="1">
              <a:spcBef>
                <a:spcPts val="0"/>
              </a:spcBef>
              <a:spcAft>
                <a:spcPts val="0"/>
              </a:spcAft>
              <a:buFont typeface="Arial" panose="020B0604020202020204" pitchFamily="34" charset="0"/>
              <a:buChar char="•"/>
              <a:defRPr/>
            </a:pPr>
            <a:r>
              <a:rPr lang="de-DE" altLang="de-DE" sz="1100" dirty="0">
                <a:cs typeface="Arial" panose="020B0604020202020204" pitchFamily="34" charset="0"/>
              </a:rPr>
              <a:t>informationszentrum-mobilfunk.de (Stand November 2015): Woraus besteht ein Smartphone. Online : </a:t>
            </a:r>
            <a:r>
              <a:rPr lang="de-DE" altLang="de-DE" sz="1100" dirty="0">
                <a:solidFill>
                  <a:schemeClr val="bg1">
                    <a:lumMod val="50000"/>
                  </a:schemeClr>
                </a:solidFill>
                <a:cs typeface="Arial" panose="020B0604020202020204" pitchFamily="34" charset="0"/>
                <a:hlinkClick r:id="rId3"/>
              </a:rPr>
              <a:t>http://informationszentrum-mobilfunk.de/rohstoffe-im-handy-die-inneren-werte-zaehlen#header</a:t>
            </a:r>
            <a:endParaRPr lang="de-DE" altLang="de-DE" sz="1100" dirty="0">
              <a:solidFill>
                <a:schemeClr val="bg1">
                  <a:lumMod val="50000"/>
                </a:schemeClr>
              </a:solidFill>
              <a:cs typeface="Arial" panose="020B0604020202020204" pitchFamily="34" charset="0"/>
            </a:endParaRPr>
          </a:p>
          <a:p>
            <a:endParaRPr lang="de-DE" altLang="de-DE" sz="1100" dirty="0"/>
          </a:p>
        </p:txBody>
      </p:sp>
      <p:sp>
        <p:nvSpPr>
          <p:cNvPr id="4813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3BFF955-0781-4882-98AA-A62A6D98D183}" type="slidenum">
              <a:rPr lang="de-DE" altLang="de-DE" smtClean="0"/>
              <a:pPr/>
              <a:t>17</a:t>
            </a:fld>
            <a:endParaRPr lang="de-DE" altLang="de-DE"/>
          </a:p>
        </p:txBody>
      </p:sp>
    </p:spTree>
    <p:extLst>
      <p:ext uri="{BB962C8B-B14F-4D97-AF65-F5344CB8AC3E}">
        <p14:creationId xmlns:p14="http://schemas.microsoft.com/office/powerpoint/2010/main" val="332874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lstStyle/>
          <a:p>
            <a:pPr>
              <a:defRPr/>
            </a:pPr>
            <a:r>
              <a:rPr lang="de-DE" sz="1100" dirty="0"/>
              <a:t>Die Tabelle stellt ausgewählte Metalle in einem Smartphone vor. Sie zeigt, dass viele Elemente nur in sehr, sehr geringen Mengen vorkommen. </a:t>
            </a:r>
          </a:p>
          <a:p>
            <a:pPr>
              <a:defRPr/>
            </a:pPr>
            <a:r>
              <a:rPr lang="de-DE" altLang="de-DE" sz="1100" dirty="0"/>
              <a:t>Der/die Dozent/-in </a:t>
            </a:r>
            <a:r>
              <a:rPr lang="de-DE" sz="1100" dirty="0"/>
              <a:t>kann die folgende Frage stellen:</a:t>
            </a:r>
          </a:p>
          <a:p>
            <a:pPr marL="173221" indent="-173221">
              <a:buFont typeface="Arial" panose="020B0604020202020204" pitchFamily="34" charset="0"/>
              <a:buChar char="•"/>
              <a:defRPr/>
            </a:pPr>
            <a:r>
              <a:rPr lang="de-DE" sz="1100" dirty="0"/>
              <a:t>Welches sind hierbei die teuren Metalle?</a:t>
            </a:r>
          </a:p>
          <a:p>
            <a:pPr>
              <a:defRPr/>
            </a:pPr>
            <a:r>
              <a:rPr lang="de-DE" sz="1100" dirty="0"/>
              <a:t>Die Antworten wären Silber, Gold, Palladium, Platin, Tantal, Indium und Gallium. </a:t>
            </a:r>
          </a:p>
          <a:p>
            <a:pPr>
              <a:defRPr/>
            </a:pPr>
            <a:endParaRPr lang="de-DE" sz="1100" dirty="0"/>
          </a:p>
          <a:p>
            <a:pPr>
              <a:defRPr/>
            </a:pPr>
            <a:r>
              <a:rPr lang="de-DE" sz="1100" dirty="0"/>
              <a:t>Dann kann die nächste Frage gestellt werden:</a:t>
            </a:r>
          </a:p>
          <a:p>
            <a:pPr marL="173221" indent="-173221">
              <a:buFont typeface="Arial" panose="020B0604020202020204" pitchFamily="34" charset="0"/>
              <a:buChar char="•"/>
              <a:defRPr/>
            </a:pPr>
            <a:r>
              <a:rPr lang="de-DE" sz="1100" dirty="0"/>
              <a:t>Wie schätzt ihr die Möglichkeit zum Recycling ein?</a:t>
            </a:r>
          </a:p>
          <a:p>
            <a:pPr>
              <a:defRPr/>
            </a:pPr>
            <a:r>
              <a:rPr lang="de-DE" sz="1100" dirty="0"/>
              <a:t>Angesichts der sehr geringen Mengen ist ein Recycling schwierig, aber nicht unmöglich. In der Natur sind die Konzentrationen der zuvor genannten Stoffe in vergleichbarer Größe vorhanden. </a:t>
            </a:r>
          </a:p>
          <a:p>
            <a:pPr>
              <a:defRPr/>
            </a:pPr>
            <a:endParaRPr lang="de-DE" sz="1100" dirty="0"/>
          </a:p>
          <a:p>
            <a:pPr>
              <a:defRPr/>
            </a:pPr>
            <a:r>
              <a:rPr lang="de-DE" sz="1100" b="1" dirty="0"/>
              <a:t>Hinweis für d</a:t>
            </a:r>
            <a:r>
              <a:rPr lang="de-DE" altLang="de-DE" sz="1100" b="1" dirty="0"/>
              <a:t>en/die Dozent/-in</a:t>
            </a:r>
            <a:r>
              <a:rPr lang="de-DE" sz="1100" b="1" dirty="0"/>
              <a:t>:</a:t>
            </a:r>
          </a:p>
          <a:p>
            <a:pPr>
              <a:defRPr/>
            </a:pPr>
            <a:r>
              <a:rPr lang="de-DE" sz="1100" dirty="0"/>
              <a:t>Wesentlich für ein Recycling ist, dass zum einen die großen Stoffmengen wie Gehäuse, Glas oder Batterie entfernt werden und die Bauteile, welche die teuren Rohstoffe enthalten, konzentriert werden. Dann vereinfacht sich das Recycling durch metallurgische Prozesse.</a:t>
            </a:r>
          </a:p>
          <a:p>
            <a:pPr>
              <a:defRPr/>
            </a:pPr>
            <a:endParaRPr lang="de-DE" sz="1100" dirty="0"/>
          </a:p>
          <a:p>
            <a:r>
              <a:rPr lang="de-DE" altLang="de-DE" sz="1100" b="1" dirty="0"/>
              <a:t>Quelle für Elemente in einem Handy</a:t>
            </a:r>
            <a:r>
              <a:rPr lang="de-DE" sz="1100" b="1" dirty="0"/>
              <a:t> </a:t>
            </a:r>
          </a:p>
          <a:p>
            <a:pPr marL="180927" indent="-180927" defTabSz="482474">
              <a:buFont typeface="Arial" panose="020B0604020202020204" pitchFamily="34" charset="0"/>
              <a:buChar char="•"/>
              <a:defRPr/>
            </a:pPr>
            <a:r>
              <a:rPr lang="de-DE" sz="1100" dirty="0"/>
              <a:t>Wuppertal-Institut 2012: Die Mobiltelefone und Nachhaltigkeit. Online: http://wupperinst.org/uploads/Rohstoffexpedition. Springer Verlag.</a:t>
            </a:r>
          </a:p>
          <a:p>
            <a:pPr marL="180927" indent="-180927">
              <a:buFont typeface="Arial" panose="020B0604020202020204" pitchFamily="34" charset="0"/>
              <a:buChar char="•"/>
              <a:defRPr/>
            </a:pPr>
            <a:r>
              <a:rPr lang="de-DE" sz="1100" dirty="0"/>
              <a:t>N</a:t>
            </a:r>
            <a:r>
              <a:rPr lang="de-DE" altLang="de-DE" sz="1100" dirty="0"/>
              <a:t>ordmann u.a. (2015): Die Rohstoff-Expedition. Springer-Verlag.</a:t>
            </a:r>
          </a:p>
          <a:p>
            <a:pPr>
              <a:defRPr/>
            </a:pPr>
            <a:endParaRPr lang="de-DE" sz="1100" dirty="0"/>
          </a:p>
        </p:txBody>
      </p:sp>
      <p:sp>
        <p:nvSpPr>
          <p:cNvPr id="5222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AA0B0D3-862B-4BA1-BB19-B97D5C76196C}" type="slidenum">
              <a:rPr lang="de-DE" altLang="de-DE" smtClean="0"/>
              <a:pPr/>
              <a:t>18</a:t>
            </a:fld>
            <a:endParaRPr lang="de-DE" altLang="de-DE"/>
          </a:p>
        </p:txBody>
      </p:sp>
    </p:spTree>
    <p:extLst>
      <p:ext uri="{BB962C8B-B14F-4D97-AF65-F5344CB8AC3E}">
        <p14:creationId xmlns:p14="http://schemas.microsoft.com/office/powerpoint/2010/main" val="323999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xfrm>
            <a:off x="720000" y="4860926"/>
            <a:ext cx="5760001" cy="4605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defRPr/>
            </a:pPr>
            <a:r>
              <a:rPr lang="de-DE" altLang="de-DE" sz="1100" dirty="0"/>
              <a:t>Die Tabelle zeigt, wie sich die geringen Mengen in den Smartphones zu großen Mengen summieren, </a:t>
            </a:r>
          </a:p>
          <a:p>
            <a:pPr marL="173221" indent="-173221">
              <a:spcBef>
                <a:spcPts val="0"/>
              </a:spcBef>
              <a:buFontTx/>
              <a:buChar char="•"/>
              <a:defRPr/>
            </a:pPr>
            <a:r>
              <a:rPr lang="de-DE" altLang="de-DE" sz="1100" dirty="0"/>
              <a:t>In einem herkömmlichen Handy sind ca. 250 Milligramm Silber, 24 Milligramm Gold und 9 Milligramm Palladium enthalten. </a:t>
            </a:r>
          </a:p>
          <a:p>
            <a:pPr marL="173221" indent="-173221">
              <a:spcBef>
                <a:spcPts val="0"/>
              </a:spcBef>
              <a:buFontTx/>
              <a:buChar char="•"/>
              <a:defRPr/>
            </a:pPr>
            <a:r>
              <a:rPr lang="de-DE" altLang="de-DE" sz="1100" dirty="0"/>
              <a:t>Für Smartphones geht man von höheren Werten aus. Schätzungen zufolge enthält ein Gerät mit einem Gewicht von 110 Gramm ca. 305 Milligramm Silber, 30 Milligramm Gold und 11 Milligramm Palladium. </a:t>
            </a:r>
          </a:p>
          <a:p>
            <a:pPr marL="173221" indent="-173221">
              <a:spcBef>
                <a:spcPts val="0"/>
              </a:spcBef>
              <a:buFontTx/>
              <a:buChar char="•"/>
              <a:defRPr/>
            </a:pPr>
            <a:r>
              <a:rPr lang="de-DE" altLang="de-DE" sz="1100" dirty="0"/>
              <a:t>Hochgerechnet auf den von </a:t>
            </a:r>
            <a:r>
              <a:rPr lang="de-DE" altLang="de-DE" sz="1100" dirty="0" err="1"/>
              <a:t>Statista</a:t>
            </a:r>
            <a:r>
              <a:rPr lang="de-DE" altLang="de-DE" sz="1100" dirty="0"/>
              <a:t> ermittelten Absatz von 1,43 </a:t>
            </a:r>
            <a:r>
              <a:rPr lang="de-DE" altLang="de-DE" sz="1100" dirty="0" err="1"/>
              <a:t>Mrd</a:t>
            </a:r>
            <a:r>
              <a:rPr lang="de-DE" altLang="de-DE" sz="1100" dirty="0"/>
              <a:t> Smartphones (nicht Handys) weltweit, ergeben sich somit Rohstoffbedarfe von 436 t Silber, 43 t Gold und 13 t Palladium im Jahr 2015.</a:t>
            </a:r>
          </a:p>
          <a:p>
            <a:pPr marL="173221" indent="-173221">
              <a:spcBef>
                <a:spcPts val="0"/>
              </a:spcBef>
              <a:buFontTx/>
              <a:buChar char="•"/>
              <a:defRPr/>
            </a:pPr>
            <a:r>
              <a:rPr lang="de-DE" altLang="de-DE" sz="1100" dirty="0"/>
              <a:t>Preislich besonders relevant sind die Werte für Gold und Silber mit 31 bzw. 4,5 Millionen Euro sowie für Platin mit 0,9 Millionen.</a:t>
            </a:r>
          </a:p>
          <a:p>
            <a:pPr marL="173221" indent="-173221">
              <a:spcBef>
                <a:spcPts val="0"/>
              </a:spcBef>
              <a:buFontTx/>
              <a:buChar char="•"/>
              <a:defRPr/>
            </a:pPr>
            <a:r>
              <a:rPr lang="de-DE" altLang="de-DE" sz="1100" dirty="0"/>
              <a:t>Diese Zahlen zeigen auch, dass ein Recycling insbesondere dieser werthaltigen Stoffe besonders wichtig ist.</a:t>
            </a:r>
          </a:p>
          <a:p>
            <a:pPr>
              <a:spcBef>
                <a:spcPts val="0"/>
              </a:spcBef>
              <a:defRPr/>
            </a:pPr>
            <a:r>
              <a:rPr lang="de-DE" altLang="de-DE" sz="1100" b="1" dirty="0"/>
              <a:t>Quellen</a:t>
            </a:r>
          </a:p>
          <a:p>
            <a:pPr marL="173221" indent="-173221" defTabSz="482474">
              <a:spcBef>
                <a:spcPts val="0"/>
              </a:spcBef>
              <a:buFont typeface="Arial" panose="020B0604020202020204" pitchFamily="34" charset="0"/>
              <a:buChar char="•"/>
              <a:defRPr/>
            </a:pPr>
            <a:r>
              <a:rPr lang="de-DE" sz="1100" dirty="0"/>
              <a:t>Wuppertal-Institut 2012: Die Mobiltelefone und Nachhaltigkeit. Online: http://wupperinst.org/uploads/Rohstoffexpedition. Springer Verlag.</a:t>
            </a:r>
          </a:p>
          <a:p>
            <a:pPr marL="173221" indent="-173221">
              <a:spcBef>
                <a:spcPts val="0"/>
              </a:spcBef>
              <a:buFont typeface="Arial" panose="020B0604020202020204" pitchFamily="34" charset="0"/>
              <a:buChar char="•"/>
              <a:defRPr/>
            </a:pPr>
            <a:r>
              <a:rPr lang="de-DE" altLang="de-DE" sz="1100" dirty="0"/>
              <a:t>Wuppertalinstitut (2013): „Fact Sheets zum Thema Mobiltelefone und Nachhaltigkeit“, online unter: </a:t>
            </a:r>
            <a:r>
              <a:rPr lang="de-DE" sz="1100" dirty="0"/>
              <a:t> Online: http://wupperinst.org/uploads/tx_wupperinst/Mobiltelefone_Factsheets.pdf</a:t>
            </a:r>
          </a:p>
          <a:p>
            <a:pPr marL="173221" indent="-173221">
              <a:spcBef>
                <a:spcPts val="0"/>
              </a:spcBef>
              <a:buFont typeface="Arial" panose="020B0604020202020204" pitchFamily="34" charset="0"/>
              <a:buChar char="•"/>
              <a:defRPr/>
            </a:pPr>
            <a:r>
              <a:rPr lang="de-DE" altLang="de-DE" sz="1100" dirty="0" err="1"/>
              <a:t>Statista</a:t>
            </a:r>
            <a:r>
              <a:rPr lang="de-DE" altLang="de-DE" sz="1100" dirty="0"/>
              <a:t> 2015: Smartphone-Absatz 2015. Online </a:t>
            </a:r>
            <a:r>
              <a:rPr lang="de-DE" altLang="de-DE" sz="1100" dirty="0">
                <a:solidFill>
                  <a:schemeClr val="bg1">
                    <a:lumMod val="50000"/>
                  </a:schemeClr>
                </a:solidFill>
                <a:hlinkClick r:id="rId3"/>
              </a:rPr>
              <a:t>https://de.statista.com/themen/581/smartphones/</a:t>
            </a:r>
            <a:endParaRPr lang="de-DE" altLang="de-DE" sz="1100" dirty="0">
              <a:solidFill>
                <a:schemeClr val="bg1">
                  <a:lumMod val="50000"/>
                </a:schemeClr>
              </a:solidFill>
            </a:endParaRPr>
          </a:p>
          <a:p>
            <a:pPr marL="173221" indent="-173221">
              <a:spcBef>
                <a:spcPts val="0"/>
              </a:spcBef>
              <a:buFont typeface="Arial" panose="020B0604020202020204" pitchFamily="34" charset="0"/>
              <a:buChar char="•"/>
              <a:defRPr/>
            </a:pPr>
            <a:r>
              <a:rPr lang="de-DE" altLang="de-DE" sz="1100" dirty="0"/>
              <a:t>Landesamt für Natur, Umwelt und Verbraucherschutz NRW: Fachbericht 2012, online unter: </a:t>
            </a:r>
            <a:r>
              <a:rPr lang="de-DE" altLang="de-DE" sz="1100" dirty="0">
                <a:solidFill>
                  <a:schemeClr val="bg1">
                    <a:lumMod val="50000"/>
                  </a:schemeClr>
                </a:solidFill>
                <a:hlinkClick r:id="rId4"/>
              </a:rPr>
              <a:t>https://www.lanuv.nrw.de/uploads/tx_commercedownloads/30038.pdf</a:t>
            </a:r>
            <a:r>
              <a:rPr lang="de-DE" altLang="de-DE" sz="1100" dirty="0">
                <a:solidFill>
                  <a:schemeClr val="bg1">
                    <a:lumMod val="50000"/>
                  </a:schemeClr>
                </a:solidFill>
              </a:rPr>
              <a:t> </a:t>
            </a:r>
            <a:r>
              <a:rPr lang="de-DE" altLang="de-DE" sz="1100" dirty="0"/>
              <a:t>Daten</a:t>
            </a:r>
            <a:r>
              <a:rPr lang="de-DE" altLang="de-DE" sz="1100" dirty="0">
                <a:solidFill>
                  <a:schemeClr val="bg1">
                    <a:lumMod val="50000"/>
                  </a:schemeClr>
                </a:solidFill>
              </a:rPr>
              <a:t> </a:t>
            </a:r>
            <a:r>
              <a:rPr lang="de-DE" altLang="de-DE" sz="1100" dirty="0"/>
              <a:t>für Edelmetalle Gold, Silber, Palladium) </a:t>
            </a:r>
          </a:p>
          <a:p>
            <a:pPr marL="173221" indent="-173221">
              <a:spcBef>
                <a:spcPts val="0"/>
              </a:spcBef>
              <a:buFont typeface="Arial" panose="020B0604020202020204" pitchFamily="34" charset="0"/>
              <a:buChar char="•"/>
              <a:defRPr/>
            </a:pPr>
            <a:r>
              <a:rPr lang="de-DE" altLang="de-DE" sz="1100" dirty="0"/>
              <a:t>Nordmann u.a. (2015): Die Rohstoff-</a:t>
            </a:r>
            <a:r>
              <a:rPr lang="de-DE" altLang="de-DE" sz="1100" dirty="0" err="1"/>
              <a:t>Expedion</a:t>
            </a:r>
            <a:r>
              <a:rPr lang="de-DE" altLang="de-DE" sz="1100" dirty="0"/>
              <a:t>. Springer-Verlag (andere Elemente)</a:t>
            </a:r>
          </a:p>
          <a:p>
            <a:pPr marL="173221" indent="-173221">
              <a:spcBef>
                <a:spcPts val="0"/>
              </a:spcBef>
              <a:buFont typeface="Arial" panose="020B0604020202020204" pitchFamily="34" charset="0"/>
              <a:buChar char="•"/>
              <a:defRPr/>
            </a:pPr>
            <a:r>
              <a:rPr lang="de-DE" altLang="de-DE" sz="1100" dirty="0">
                <a:ea typeface="PT Sans" panose="020B0503020203020204" pitchFamily="34" charset="0"/>
                <a:cs typeface="Arial" panose="020B0604020202020204" pitchFamily="34" charset="0"/>
              </a:rPr>
              <a:t>Preise gemäß </a:t>
            </a:r>
            <a:r>
              <a:rPr lang="de-DE" altLang="de-DE" sz="1100" dirty="0">
                <a:ea typeface="PT Sans" panose="020B0503020203020204" pitchFamily="34" charset="0"/>
                <a:cs typeface="Arial" panose="020B0604020202020204" pitchFamily="34" charset="0"/>
                <a:hlinkClick r:id="rId5"/>
              </a:rPr>
              <a:t>http://www.finanzen.net/rohstoffe/</a:t>
            </a:r>
            <a:r>
              <a:rPr lang="de-DE" altLang="de-DE" sz="1100" dirty="0">
                <a:ea typeface="PT Sans" panose="020B0503020203020204" pitchFamily="34" charset="0"/>
                <a:cs typeface="Arial" panose="020B0604020202020204" pitchFamily="34" charset="0"/>
              </a:rPr>
              <a:t> bzw. </a:t>
            </a:r>
            <a:r>
              <a:rPr lang="de-DE" altLang="de-DE" sz="1100" dirty="0">
                <a:ea typeface="PT Sans" panose="020B0503020203020204" pitchFamily="34" charset="0"/>
                <a:cs typeface="Arial" panose="020B0604020202020204" pitchFamily="34" charset="0"/>
                <a:hlinkClick r:id="rId6"/>
              </a:rPr>
              <a:t>http://www.boerse.de/rohstoffpreise</a:t>
            </a:r>
            <a:endParaRPr lang="de-DE" altLang="de-DE" sz="1100" dirty="0">
              <a:solidFill>
                <a:schemeClr val="bg1">
                  <a:lumMod val="65000"/>
                </a:schemeClr>
              </a:solidFill>
            </a:endParaRPr>
          </a:p>
          <a:p>
            <a:pPr>
              <a:defRPr/>
            </a:pPr>
            <a:endParaRPr lang="de-DE" sz="1100" dirty="0"/>
          </a:p>
          <a:p>
            <a:pPr>
              <a:defRPr/>
            </a:pPr>
            <a:endParaRPr lang="de-DE" altLang="de-DE" sz="1100" dirty="0"/>
          </a:p>
        </p:txBody>
      </p:sp>
      <p:sp>
        <p:nvSpPr>
          <p:cNvPr id="5632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F226D4-EE33-4E8E-9635-1FE3571A6829}" type="slidenum">
              <a:rPr lang="de-DE" altLang="de-DE" smtClean="0"/>
              <a:pPr/>
              <a:t>19</a:t>
            </a:fld>
            <a:endParaRPr lang="de-DE" altLang="de-DE" dirty="0"/>
          </a:p>
        </p:txBody>
      </p:sp>
    </p:spTree>
    <p:extLst>
      <p:ext uri="{BB962C8B-B14F-4D97-AF65-F5344CB8AC3E}">
        <p14:creationId xmlns:p14="http://schemas.microsoft.com/office/powerpoint/2010/main" val="72823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7088" y="719138"/>
            <a:ext cx="5281612" cy="3960812"/>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sz="1100" dirty="0"/>
              <a:t>Diese Folie dient als Übersicht über die vorliegenden Materialien.</a:t>
            </a:r>
          </a:p>
          <a:p>
            <a:pPr marL="180927" indent="-180927">
              <a:buFont typeface="Arial" panose="020B0604020202020204" pitchFamily="34" charset="0"/>
              <a:buChar char="•"/>
            </a:pPr>
            <a:r>
              <a:rPr lang="de-DE" sz="1100" dirty="0"/>
              <a:t>Es gibt ein Word-Dokument „Unterrichtsreihe“ mit Sachanalyse, Rahmung des Unterrichts und Unterrichtsvorschlägen, sowie Materialanhang</a:t>
            </a:r>
          </a:p>
          <a:p>
            <a:pPr marL="180927" indent="-180927">
              <a:buFont typeface="Arial" panose="020B0604020202020204" pitchFamily="34" charset="0"/>
              <a:buChar char="•"/>
            </a:pPr>
            <a:r>
              <a:rPr lang="de-DE" sz="1100" dirty="0"/>
              <a:t>Der erste Foliensatz ist die Einführung in das Programm ProgRess (Foliensatz I)</a:t>
            </a:r>
          </a:p>
          <a:p>
            <a:pPr marL="180927" indent="-180927">
              <a:buFont typeface="Arial" panose="020B0604020202020204" pitchFamily="34" charset="0"/>
              <a:buChar char="•"/>
            </a:pPr>
            <a:r>
              <a:rPr lang="de-DE" sz="1100" dirty="0"/>
              <a:t>In dieser Präsentation ist die Sachanalyse als Weiterbildung aufgearbeitet (Foliensatz II). </a:t>
            </a:r>
          </a:p>
          <a:p>
            <a:pPr marL="180927" indent="-180927">
              <a:buFont typeface="Arial" panose="020B0604020202020204" pitchFamily="34" charset="0"/>
              <a:buChar char="•"/>
            </a:pPr>
            <a:r>
              <a:rPr lang="de-DE" sz="1100" dirty="0"/>
              <a:t>Foliensatz III enthält die Rahmung des Unterrichts und Foliensatz IV die Unterrichtsvorschläge.</a:t>
            </a:r>
          </a:p>
          <a:p>
            <a:pPr marL="173221" indent="-173221">
              <a:spcBef>
                <a:spcPts val="364"/>
              </a:spcBef>
              <a:spcAft>
                <a:spcPts val="0"/>
              </a:spcAft>
              <a:buClr>
                <a:schemeClr val="dk1"/>
              </a:buClr>
              <a:buSzPct val="100000"/>
              <a:buFont typeface="Arial"/>
              <a:buChar char="•"/>
            </a:pPr>
            <a:r>
              <a:rPr lang="de-DE" sz="1100" dirty="0">
                <a:solidFill>
                  <a:schemeClr val="dk1"/>
                </a:solidFill>
                <a:ea typeface="Calibri"/>
                <a:cs typeface="Calibri"/>
                <a:sym typeface="Calibri"/>
              </a:rPr>
              <a:t>In der Sachanalyse sowie in der dazugehörigen Unterrichtsreihe werden die Ressourcenanforderungen diskutiert, die für die Produktion eines Handys bzw. Smartphones eingesetzt werden. </a:t>
            </a:r>
          </a:p>
          <a:p>
            <a:pPr marL="173221" indent="-173221">
              <a:spcBef>
                <a:spcPts val="364"/>
              </a:spcBef>
              <a:spcAft>
                <a:spcPts val="0"/>
              </a:spcAft>
              <a:buClr>
                <a:schemeClr val="dk1"/>
              </a:buClr>
              <a:buSzPct val="100000"/>
              <a:buFont typeface="Arial"/>
              <a:buChar char="•"/>
            </a:pPr>
            <a:r>
              <a:rPr lang="de-DE" sz="1100" dirty="0">
                <a:solidFill>
                  <a:schemeClr val="dk1"/>
                </a:solidFill>
                <a:ea typeface="Calibri"/>
                <a:cs typeface="Calibri"/>
                <a:sym typeface="Calibri"/>
              </a:rPr>
              <a:t>In den Unterrichtsvorschlägen werden Lehrmaterialien vorgestellt, die für den Unterricht eingesetzt werden können. Die Lehrmaterialien liegen dann auch für den Ausdruck vor.</a:t>
            </a:r>
            <a:br>
              <a:rPr lang="de-DE" sz="1100" dirty="0"/>
            </a:b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a:t>
            </a:fld>
            <a:endParaRPr lang="de-DE" altLang="de-DE"/>
          </a:p>
        </p:txBody>
      </p:sp>
    </p:spTree>
    <p:extLst>
      <p:ext uri="{BB962C8B-B14F-4D97-AF65-F5344CB8AC3E}">
        <p14:creationId xmlns:p14="http://schemas.microsoft.com/office/powerpoint/2010/main" val="2266539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noAutofit/>
          </a:bodyPr>
          <a:lstStyle/>
          <a:p>
            <a:pPr>
              <a:spcBef>
                <a:spcPts val="0"/>
              </a:spcBef>
              <a:defRPr/>
            </a:pPr>
            <a:r>
              <a:rPr lang="de-DE" sz="1100" dirty="0"/>
              <a:t>In diesen Schritt sollen die Lernenden verstehen, dass alle Materialien eine Herstellungsphase durchlaufen, die mit den Rohmaterialien beginnt. Die Grafik wird in den folgenden Schritten erweitert und dient dazu den Schüler und Schülerinnen verständlich zu machen, warum der Einsatz natürlicher Ressourcen weit über das hinaus geht, was man im allgemeinen bedenkt.</a:t>
            </a:r>
          </a:p>
          <a:p>
            <a:pPr>
              <a:spcBef>
                <a:spcPts val="0"/>
              </a:spcBef>
              <a:defRPr/>
            </a:pPr>
            <a:r>
              <a:rPr lang="de-DE" sz="1100" dirty="0"/>
              <a:t>Die Prozessschritte zur Herstellung von Produkten sind:</a:t>
            </a:r>
          </a:p>
          <a:p>
            <a:pPr marL="173221" indent="-173221">
              <a:spcBef>
                <a:spcPts val="0"/>
              </a:spcBef>
              <a:buFont typeface="Arial" panose="020B0604020202020204" pitchFamily="34" charset="0"/>
              <a:buChar char="•"/>
              <a:defRPr/>
            </a:pPr>
            <a:r>
              <a:rPr lang="de-DE" sz="1100" b="1" dirty="0"/>
              <a:t>Mineralien und Erze:</a:t>
            </a:r>
            <a:r>
              <a:rPr lang="de-DE" sz="1100" dirty="0"/>
              <a:t> Der erste Schritt ist die Gewinnung von Mineralien (v.a. Metalloxide, -carbonate, -sulfide) und Erzen (v.a. Metalle) mittels Bergbau. </a:t>
            </a:r>
          </a:p>
          <a:p>
            <a:pPr marL="173221" indent="-173221">
              <a:spcBef>
                <a:spcPts val="0"/>
              </a:spcBef>
              <a:buFont typeface="Arial" panose="020B0604020202020204" pitchFamily="34" charset="0"/>
              <a:buChar char="•"/>
              <a:defRPr/>
            </a:pPr>
            <a:r>
              <a:rPr lang="de-DE" sz="1100" b="1" dirty="0"/>
              <a:t>Rohmetalle: </a:t>
            </a:r>
            <a:r>
              <a:rPr lang="de-DE" sz="1100" dirty="0"/>
              <a:t>Anschließend erfolgt die Verhüttung der Mineralien und Erze zur Herstellung der Rohmetalle. </a:t>
            </a:r>
          </a:p>
          <a:p>
            <a:pPr marL="173221" indent="-173221">
              <a:spcBef>
                <a:spcPts val="0"/>
              </a:spcBef>
              <a:buFont typeface="Arial" panose="020B0604020202020204" pitchFamily="34" charset="0"/>
              <a:buChar char="•"/>
              <a:defRPr/>
            </a:pPr>
            <a:r>
              <a:rPr lang="de-DE" sz="1100" b="1" dirty="0"/>
              <a:t>Halbzeuge: </a:t>
            </a:r>
            <a:r>
              <a:rPr lang="de-DE" sz="1100" dirty="0"/>
              <a:t>Im dritten Schritt erfolgt die Herstellung der Halbzeuge wie z.B. von Rohren, Platten oder Bändern.</a:t>
            </a:r>
          </a:p>
          <a:p>
            <a:pPr marL="173221" indent="-173221">
              <a:spcBef>
                <a:spcPts val="0"/>
              </a:spcBef>
              <a:buFont typeface="Arial" panose="020B0604020202020204" pitchFamily="34" charset="0"/>
              <a:buChar char="•"/>
              <a:defRPr/>
            </a:pPr>
            <a:r>
              <a:rPr lang="de-DE" sz="1100" b="1" dirty="0"/>
              <a:t>Metallprodukte: </a:t>
            </a:r>
            <a:r>
              <a:rPr lang="de-DE" sz="1100" dirty="0"/>
              <a:t>Aus den Halbzeugen werden über sehr unterschiedliche Prozesse und Verfahren die Metallprodukte hergestellt. Beispiele sind standardisierte Produkte wie Schrauben, Drähte oder Klemmen, aber auch spezielle Produkte z.B. wie Metallrahmen für Smartphones.</a:t>
            </a:r>
          </a:p>
          <a:p>
            <a:pPr marL="173221" indent="-173221">
              <a:spcBef>
                <a:spcPts val="0"/>
              </a:spcBef>
              <a:buFont typeface="Arial" panose="020B0604020202020204" pitchFamily="34" charset="0"/>
              <a:buChar char="•"/>
              <a:defRPr/>
            </a:pPr>
            <a:r>
              <a:rPr lang="de-DE" sz="1100" b="1" dirty="0"/>
              <a:t>Produktherstellung: </a:t>
            </a:r>
            <a:r>
              <a:rPr lang="de-DE" sz="1100" dirty="0"/>
              <a:t>Der letzte Schritt ist die Herstellung der Produkte (Smartphone). </a:t>
            </a:r>
          </a:p>
          <a:p>
            <a:pPr marL="173221" indent="-173221">
              <a:spcBef>
                <a:spcPts val="0"/>
              </a:spcBef>
              <a:buFont typeface="Arial" panose="020B0604020202020204" pitchFamily="34" charset="0"/>
              <a:buChar char="•"/>
              <a:defRPr/>
            </a:pPr>
            <a:r>
              <a:rPr lang="de-DE" sz="1100" b="1" dirty="0"/>
              <a:t>Entsorgung: </a:t>
            </a:r>
            <a:r>
              <a:rPr lang="de-DE" sz="1100" dirty="0"/>
              <a:t>Nach der Nutzung fallen die Produkte als Abfälle an und werden der Entsorgung zugeführt.</a:t>
            </a:r>
          </a:p>
          <a:p>
            <a:pPr>
              <a:spcBef>
                <a:spcPts val="0"/>
              </a:spcBef>
              <a:defRPr/>
            </a:pPr>
            <a:r>
              <a:rPr lang="de-DE" sz="1100" dirty="0"/>
              <a:t> </a:t>
            </a:r>
            <a:r>
              <a:rPr lang="de-DE" sz="1100" b="1" dirty="0"/>
              <a:t>Hinweis für den / die Dozenten/-in</a:t>
            </a:r>
          </a:p>
          <a:p>
            <a:pPr marL="230961" indent="-230961">
              <a:spcBef>
                <a:spcPts val="0"/>
              </a:spcBef>
              <a:buFont typeface="+mj-lt"/>
              <a:buAutoNum type="arabicPeriod"/>
              <a:defRPr/>
            </a:pPr>
            <a:r>
              <a:rPr lang="de-DE" sz="1100" dirty="0"/>
              <a:t>Zunächst werden nur die einzelnen Schritte angerissen,</a:t>
            </a:r>
          </a:p>
          <a:p>
            <a:pPr marL="230961" indent="-230961">
              <a:spcBef>
                <a:spcPts val="0"/>
              </a:spcBef>
              <a:buFont typeface="+mj-lt"/>
              <a:buAutoNum type="arabicPeriod"/>
              <a:defRPr/>
            </a:pPr>
            <a:r>
              <a:rPr lang="de-DE" sz="1100" dirty="0"/>
              <a:t>dann beispielhaft an einem Element (hier Kupfer, nächste Folie) erläutert</a:t>
            </a:r>
          </a:p>
          <a:p>
            <a:pPr marL="230961" indent="-230961">
              <a:spcBef>
                <a:spcPts val="0"/>
              </a:spcBef>
              <a:buFont typeface="+mj-lt"/>
              <a:buAutoNum type="arabicPeriod"/>
              <a:defRPr/>
            </a:pPr>
            <a:r>
              <a:rPr lang="de-DE" sz="1100" dirty="0"/>
              <a:t>auf der nächsten Folien erfolgt der Hinweis, dass alle Prozessschritte Energie und Ressourcen benötigen und mit Emissionen und Abfällen verbunden sind</a:t>
            </a:r>
          </a:p>
          <a:p>
            <a:pPr marL="230961" indent="-230961">
              <a:spcBef>
                <a:spcPts val="0"/>
              </a:spcBef>
              <a:buFont typeface="+mj-lt"/>
              <a:buAutoNum type="arabicPeriod"/>
              <a:defRPr/>
            </a:pPr>
            <a:r>
              <a:rPr lang="de-DE" sz="1100" dirty="0"/>
              <a:t>Um dann die Idee des ökologischen Rucksacks vorzustellen.</a:t>
            </a:r>
          </a:p>
          <a:p>
            <a:pPr>
              <a:defRPr/>
            </a:pPr>
            <a:endParaRPr lang="de-DE" sz="1100" dirty="0"/>
          </a:p>
        </p:txBody>
      </p:sp>
      <p:sp>
        <p:nvSpPr>
          <p:cNvPr id="6041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7B514F0-1B16-4FA7-8308-A64D079F0C3F}" type="slidenum">
              <a:rPr lang="de-DE" altLang="de-DE" smtClean="0"/>
              <a:pPr/>
              <a:t>20</a:t>
            </a:fld>
            <a:endParaRPr lang="de-DE" altLang="de-DE"/>
          </a:p>
        </p:txBody>
      </p:sp>
    </p:spTree>
    <p:extLst>
      <p:ext uri="{BB962C8B-B14F-4D97-AF65-F5344CB8AC3E}">
        <p14:creationId xmlns:p14="http://schemas.microsoft.com/office/powerpoint/2010/main" val="1815891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557784" y="4860926"/>
            <a:ext cx="6282216" cy="5100572"/>
          </a:xfrm>
        </p:spPr>
        <p:txBody>
          <a:bodyPr>
            <a:noAutofit/>
          </a:bodyPr>
          <a:lstStyle/>
          <a:p>
            <a:pPr>
              <a:spcBef>
                <a:spcPts val="0"/>
              </a:spcBef>
              <a:defRPr/>
            </a:pPr>
            <a:r>
              <a:rPr lang="de-DE" sz="1100" dirty="0"/>
              <a:t>Mit dieser Folie soll der Lebenszyklus beispielhaft für Kupfer aufgezeigt werden.  Die Prozessschritte zur Herstellung von Produkten sind:</a:t>
            </a:r>
          </a:p>
          <a:p>
            <a:pPr marL="230961" indent="-230961">
              <a:spcBef>
                <a:spcPts val="0"/>
              </a:spcBef>
              <a:buFont typeface="+mj-lt"/>
              <a:buAutoNum type="arabicPeriod"/>
              <a:defRPr/>
            </a:pPr>
            <a:r>
              <a:rPr lang="de-DE" sz="1100" b="1" dirty="0"/>
              <a:t>Tagebau</a:t>
            </a:r>
            <a:r>
              <a:rPr lang="de-DE" sz="1100" dirty="0"/>
              <a:t>: Für die Kupfergewinnung wird Kupferkies (Erz) abgebaut. Es enthält ca. 30 % Kupfer. </a:t>
            </a:r>
          </a:p>
          <a:p>
            <a:pPr marL="230961" indent="-230961">
              <a:spcBef>
                <a:spcPts val="0"/>
              </a:spcBef>
              <a:buFont typeface="+mj-lt"/>
              <a:buAutoNum type="arabicPeriod"/>
              <a:defRPr/>
            </a:pPr>
            <a:r>
              <a:rPr lang="de-DE" sz="1100" b="1" dirty="0"/>
              <a:t>Verhüttung</a:t>
            </a:r>
            <a:r>
              <a:rPr lang="de-DE" sz="1100" dirty="0"/>
              <a:t>: Um Kupfer aus dem Erz zu isolieren, wird Kupferkies im Ofen zusammen mit Koks (Kohlenstoff) geröstet. Die Eisenoxide werden als Schlacke abgetrennt. Als Produkt entsteht Kupferstein (CU</a:t>
            </a:r>
            <a:r>
              <a:rPr lang="de-DE" sz="1100" baseline="-25000" dirty="0"/>
              <a:t>2</a:t>
            </a:r>
            <a:r>
              <a:rPr lang="de-DE" sz="1100" dirty="0"/>
              <a:t>S). Im nächsten Schritt wird Kupferstein im Ofen geschmolzen und mit Luft verblasen. Dabei entsteht Kupferoxid, welches sich mit dem Kupferstein zu Rohkupfer umsetzt. Rohkupfer enthält ca. 2 % andere Metalle, wie Eisen und Zink, aber auch Gold oder Silber. Um reines Kupfer zu erhalten, folgt eine Elektrolyse. Während alle anderen Metalle in Lösung gehen und als Anodenschlamm ausfallen, scheidet sich an der Kathode das reine Kupfer in Form von Kupferplatten ab. </a:t>
            </a:r>
          </a:p>
          <a:p>
            <a:pPr marL="230961" indent="-230961">
              <a:spcBef>
                <a:spcPts val="0"/>
              </a:spcBef>
              <a:buFont typeface="+mj-lt"/>
              <a:buAutoNum type="arabicPeriod"/>
              <a:defRPr/>
            </a:pPr>
            <a:r>
              <a:rPr lang="de-DE" sz="1100" b="1" dirty="0"/>
              <a:t>Halbzeuge</a:t>
            </a:r>
            <a:r>
              <a:rPr lang="de-DE" sz="1100" dirty="0"/>
              <a:t>: Die Kupferplatten werden mit Walzverfahren in die Form der Halbzeuge gebracht. Häufige Formen sind Barren, Platten, Stangen, Rohre oder Drähte (in </a:t>
            </a:r>
            <a:r>
              <a:rPr lang="de-DE" sz="1100" dirty="0" err="1"/>
              <a:t>Drahtziehereien</a:t>
            </a:r>
            <a:r>
              <a:rPr lang="de-DE" sz="1100" dirty="0"/>
              <a:t>). An dieser Stelle werden auch Legierungsverfahren genutzt, d.h. das Kupfer wird mit anderen Metallen zusammengeschmolzen um z.B. Messinglegierungen zu erhalten. </a:t>
            </a:r>
          </a:p>
          <a:p>
            <a:pPr marL="230961" indent="-230961">
              <a:spcBef>
                <a:spcPts val="0"/>
              </a:spcBef>
              <a:buFont typeface="+mj-lt"/>
              <a:buAutoNum type="arabicPeriod"/>
              <a:defRPr/>
            </a:pPr>
            <a:r>
              <a:rPr lang="de-DE" sz="1100" b="1" dirty="0"/>
              <a:t>Metallprodukte</a:t>
            </a:r>
            <a:r>
              <a:rPr lang="de-DE" sz="1100" dirty="0"/>
              <a:t>: Die Halbzeuge werden weiterverarbeitet zu Metallprodukten. Aus den Drähten werden z.B. Litzen (dünne ummantelte Bündel von Einzeldrähten) hergestellt. Aus Flachstangen können durch Schneiden und Pressen z.B. Formwerkstücke wie Klemmen produziert werden. In diesem Prozessschritt werden auch durch vielfältige Schritte die elektrischen und elektronischen Bauteile hergestellt, die Kupfer enthalten (integrierte Schaltkreise, Leiterplatten, Antennen, Sensoren etc.).</a:t>
            </a:r>
          </a:p>
          <a:p>
            <a:pPr marL="230961" indent="-230961">
              <a:spcBef>
                <a:spcPts val="0"/>
              </a:spcBef>
              <a:buFont typeface="+mj-lt"/>
              <a:buAutoNum type="arabicPeriod"/>
              <a:defRPr/>
            </a:pPr>
            <a:r>
              <a:rPr lang="de-DE" sz="1100" b="1" dirty="0"/>
              <a:t>Produkte</a:t>
            </a:r>
            <a:r>
              <a:rPr lang="de-DE" sz="1100" dirty="0"/>
              <a:t>: Im nächsten Schritt werden die Metallprodukte in ein Produkt eingebaut oder zu einem Produkt zusammengebaut.</a:t>
            </a:r>
          </a:p>
          <a:p>
            <a:pPr marL="230961" indent="-230961">
              <a:spcBef>
                <a:spcPts val="0"/>
              </a:spcBef>
              <a:buFont typeface="+mj-lt"/>
              <a:buAutoNum type="arabicPeriod"/>
              <a:defRPr/>
            </a:pPr>
            <a:r>
              <a:rPr lang="de-DE" sz="1100" b="1" dirty="0"/>
              <a:t>Entsorgung</a:t>
            </a:r>
            <a:r>
              <a:rPr lang="de-DE" sz="1100" dirty="0"/>
              <a:t>: Der letzte Schritt im Lebenszyklus ist die Entsorgung. Handys und Smartphones gehören in den Elektroschrott, der aufgrund gesetzlicher Regelungen nicht deponiert werden darf, sondern recycelt werden muss.</a:t>
            </a:r>
          </a:p>
          <a:p>
            <a:pPr>
              <a:spcBef>
                <a:spcPts val="0"/>
              </a:spcBef>
              <a:defRPr/>
            </a:pPr>
            <a:r>
              <a:rPr lang="de-DE" sz="1100" b="1" dirty="0"/>
              <a:t>Weiterführende Literatur</a:t>
            </a:r>
          </a:p>
          <a:p>
            <a:pPr marL="180927" indent="-180927">
              <a:spcBef>
                <a:spcPts val="0"/>
              </a:spcBef>
              <a:buFont typeface="Arial" panose="020B0604020202020204" pitchFamily="34" charset="0"/>
              <a:buChar char="•"/>
              <a:defRPr/>
            </a:pPr>
            <a:r>
              <a:rPr lang="de-DE" sz="1100" dirty="0"/>
              <a:t>Universität Bayreuth: Kupfer - Industrielle Reindarstellung, Eigenschaften und Verwendung. Online: http://daten.didaktikchemie.uni-bayreuth.de/umat/kupfer/kupfer.htm</a:t>
            </a:r>
          </a:p>
        </p:txBody>
      </p:sp>
      <p:sp>
        <p:nvSpPr>
          <p:cNvPr id="6041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7B514F0-1B16-4FA7-8308-A64D079F0C3F}" type="slidenum">
              <a:rPr lang="de-DE" altLang="de-DE" smtClean="0"/>
              <a:pPr/>
              <a:t>21</a:t>
            </a:fld>
            <a:endParaRPr lang="de-DE" altLang="de-DE" dirty="0"/>
          </a:p>
        </p:txBody>
      </p:sp>
    </p:spTree>
    <p:extLst>
      <p:ext uri="{BB962C8B-B14F-4D97-AF65-F5344CB8AC3E}">
        <p14:creationId xmlns:p14="http://schemas.microsoft.com/office/powerpoint/2010/main" val="1634672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p:cNvSpPr>
            <a:spLocks noGrp="1" noRot="1" noChangeAspect="1" noTextEdit="1"/>
          </p:cNvSpPr>
          <p:nvPr>
            <p:ph type="sldImg"/>
          </p:nvPr>
        </p:nvSpPr>
        <p:spPr bwMode="auto">
          <a:xfrm>
            <a:off x="827088" y="720725"/>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470289" y="4140001"/>
            <a:ext cx="6369712" cy="5686388"/>
          </a:xfrm>
        </p:spPr>
        <p:txBody>
          <a:bodyPr>
            <a:noAutofit/>
          </a:bodyPr>
          <a:lstStyle/>
          <a:p>
            <a:pPr>
              <a:defRPr/>
            </a:pPr>
            <a:r>
              <a:rPr lang="de-DE" sz="900" dirty="0"/>
              <a:t>Mit dieser Folie sollen aufgezeigt werden, dass jeder Prozessschritt nicht nur Energie und Ressourcen benötigt, sondern dass auch Abfälle entstehen, die entsorgt werden müssen. </a:t>
            </a:r>
          </a:p>
          <a:p>
            <a:pPr>
              <a:spcBef>
                <a:spcPts val="0"/>
              </a:spcBef>
              <a:defRPr/>
            </a:pPr>
            <a:r>
              <a:rPr lang="de-DE" sz="900" dirty="0"/>
              <a:t>Gemeinsam ist allen Schritten, dass ein hoher Aufwand an Energie notwendig ist. Energie wird zumeist aus fossilen Rohstoffen gewonnen.</a:t>
            </a:r>
          </a:p>
          <a:p>
            <a:pPr marL="230961" indent="-230961">
              <a:spcBef>
                <a:spcPts val="0"/>
              </a:spcBef>
              <a:buFont typeface="+mj-lt"/>
              <a:buAutoNum type="arabicPeriod"/>
              <a:defRPr/>
            </a:pPr>
            <a:r>
              <a:rPr lang="de-DE" sz="900" b="1" dirty="0"/>
              <a:t>Mineralien und Erze</a:t>
            </a:r>
            <a:r>
              <a:rPr lang="de-DE" sz="900" dirty="0"/>
              <a:t>: Beim Bergbau fallen Bergematerialien an (Gesteine), sowohl im Tagebau als auch im eigentlichen Bergbau. Diese Bergematerialien werden deponiert und sind damit der Witterung ausgesetzt. Das Auswaschen von giftigen Metallsalzen kann zur Gewässer- und Grundwasserbelastung führen. Ebenso führt die Verwitterung dazu, dass Stäube in die Umgebung verweht werden, die hohe Konzentrationen (gesundheitsschädlicher) Metalle und deren Verbindungen enthalten.</a:t>
            </a:r>
          </a:p>
          <a:p>
            <a:pPr marL="230961" indent="-230961">
              <a:spcBef>
                <a:spcPts val="0"/>
              </a:spcBef>
              <a:buFont typeface="+mj-lt"/>
              <a:buAutoNum type="arabicPeriod"/>
              <a:defRPr/>
            </a:pPr>
            <a:r>
              <a:rPr lang="de-DE" sz="900" b="1" dirty="0"/>
              <a:t>Rohmetalle</a:t>
            </a:r>
            <a:r>
              <a:rPr lang="de-DE" sz="900" dirty="0"/>
              <a:t>: Alle Metalle liegen meist als Salze oder Oxide vor, nur die Edelmetalle sind rein (metallisch). Vor allem Reduktionen (Oxide) oder  Oxidationen (Sulfide) sind notwendige Schritte zur Herstellung der Rohmetalle. Hierbei entstehen Emissionen oder Schlacken im größten Umfang. Zumeist gibt es Technologien um diese Verfahren umweltfreundlich zu gestalten, aber diese werden häufig aus Kostengründen und aus Gewinnstreben zu Lasten der Umwelt und der Bevölkerung in vielen Ländern nicht eingesetzt. Ein bekanntes Beispiel ist Russland (Nickelherstellung bei Norilsk). Vielfach werden auch elektrolytische Verfahren eingesetzt, bei denen dann Schlämme mit hoher Metallbelastung entstehen. Gemeinsam ist allen Verhüttungsprozessen, dass ein hoher Input an Energie und Wasser notwendig ist.</a:t>
            </a:r>
          </a:p>
          <a:p>
            <a:pPr marL="230961" indent="-230961">
              <a:spcBef>
                <a:spcPts val="0"/>
              </a:spcBef>
              <a:buFont typeface="+mj-lt"/>
              <a:buAutoNum type="arabicPeriod"/>
              <a:defRPr/>
            </a:pPr>
            <a:r>
              <a:rPr lang="de-DE" sz="900" b="1" dirty="0"/>
              <a:t>Halbzeuge: </a:t>
            </a:r>
            <a:r>
              <a:rPr lang="de-DE" sz="900" dirty="0"/>
              <a:t>Alle Formverfahren benötigen Energie zum Umformen. Wärme wird meist über das Verbrennen fossiler Rohstoffe erzeugt, hierbei fallen Emissionen an. Wasser als Kühlmittel ist ein zentraler Bestandteil der Prozesse wobei auch eine Wasserverschmutzung anfällt, wenn Kühlwasser mit Schmierstoffen oder Hilfsmitteln der </a:t>
            </a:r>
            <a:r>
              <a:rPr lang="de-DE" sz="900" dirty="0" err="1"/>
              <a:t>Halbzeugherstellung</a:t>
            </a:r>
            <a:r>
              <a:rPr lang="de-DE" sz="900" dirty="0"/>
              <a:t> in Kontakt kommt.</a:t>
            </a:r>
          </a:p>
          <a:p>
            <a:pPr marL="230961" indent="-230961">
              <a:spcBef>
                <a:spcPts val="0"/>
              </a:spcBef>
              <a:buFont typeface="+mj-lt"/>
              <a:buAutoNum type="arabicPeriod"/>
              <a:defRPr/>
            </a:pPr>
            <a:r>
              <a:rPr lang="de-DE" sz="900" b="1" dirty="0"/>
              <a:t>Metallprodukte</a:t>
            </a:r>
            <a:r>
              <a:rPr lang="de-DE" sz="900" dirty="0"/>
              <a:t>: Die Herstellung von Metallprodukten ist fast immer ein komplexes Verfahren. Energie, Wasser und Chemikalien werden bei allen komplexen Metallprodukten verwendet. Beispielsweise werden Leiterplatten in diversen Ätz- mit anschließenden Reinigungsverfahren hergestellt.</a:t>
            </a:r>
          </a:p>
          <a:p>
            <a:pPr marL="230961" indent="-230961">
              <a:spcBef>
                <a:spcPts val="0"/>
              </a:spcBef>
              <a:buFont typeface="+mj-lt"/>
              <a:buAutoNum type="arabicPeriod"/>
              <a:defRPr/>
            </a:pPr>
            <a:r>
              <a:rPr lang="de-DE" sz="900" b="1" dirty="0"/>
              <a:t>Produkte</a:t>
            </a:r>
            <a:r>
              <a:rPr lang="de-DE" sz="900" dirty="0"/>
              <a:t>: Bei der Verwendung von Metallprodukten fallen vor allem Produktreste an. Diverse Verfahren, die auf der dauerhaften Verbindung von Bauteilen setzen, nutzen Hilfsstoffe wie Kleber oder Lötmaterialien, deren Verwendung gleichfalls Abfälle erzeugt.</a:t>
            </a:r>
          </a:p>
          <a:p>
            <a:pPr marL="230961" indent="-230961">
              <a:spcBef>
                <a:spcPts val="0"/>
              </a:spcBef>
              <a:buFont typeface="+mj-lt"/>
              <a:buAutoNum type="arabicPeriod"/>
              <a:defRPr/>
            </a:pPr>
            <a:r>
              <a:rPr lang="de-DE" sz="900" b="1" dirty="0"/>
              <a:t>Entsorgung</a:t>
            </a:r>
            <a:r>
              <a:rPr lang="de-DE" sz="900" dirty="0"/>
              <a:t>: Die Entsorgung in Verbindung mit dem Recycling führt dazu, dass viele Rohstoffe wiedergewonnen werden. Bei hochkomplexen Produkten ist dieses stoffliche Recycling problematisch, es werden zumeist nur die Massenwerkstoffe wiedergewonnen (Kupfer, Aluminium, Stahl, Kunststoffe). Kunststofffraktionen werden häufig „thermisch verwertet“, also verbrannt. </a:t>
            </a:r>
          </a:p>
          <a:p>
            <a:pPr>
              <a:defRPr/>
            </a:pPr>
            <a:r>
              <a:rPr lang="de-DE" sz="900" b="1" dirty="0"/>
              <a:t>Weiterführende Informationen.</a:t>
            </a:r>
          </a:p>
          <a:p>
            <a:pPr marL="180927" indent="-180927">
              <a:spcBef>
                <a:spcPts val="0"/>
              </a:spcBef>
              <a:buFont typeface="Arial" panose="020B0604020202020204" pitchFamily="34" charset="0"/>
              <a:buChar char="•"/>
              <a:defRPr/>
            </a:pPr>
            <a:r>
              <a:rPr lang="de-DE" sz="900" dirty="0"/>
              <a:t>Süddeutsche Zeitung (2010): Tödliche Ortschaften – Die Liste der zehn am stärksten verschmutzten Ortschaften. Online: http://www.sueddeutsche.de/panorama/umweltverschmutzung-toedliche-ortschaften-1.235014</a:t>
            </a:r>
          </a:p>
        </p:txBody>
      </p:sp>
      <p:sp>
        <p:nvSpPr>
          <p:cNvPr id="6246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310FCA-5242-4B4C-AE0C-9214BBD60572}" type="slidenum">
              <a:rPr lang="de-DE" altLang="de-DE" smtClean="0"/>
              <a:pPr/>
              <a:t>22</a:t>
            </a:fld>
            <a:endParaRPr lang="de-DE" altLang="de-DE"/>
          </a:p>
        </p:txBody>
      </p:sp>
    </p:spTree>
    <p:extLst>
      <p:ext uri="{BB962C8B-B14F-4D97-AF65-F5344CB8AC3E}">
        <p14:creationId xmlns:p14="http://schemas.microsoft.com/office/powerpoint/2010/main" val="181387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459353" y="4860926"/>
            <a:ext cx="6380648" cy="4938860"/>
          </a:xfrm>
        </p:spPr>
        <p:txBody>
          <a:bodyPr>
            <a:noAutofit/>
          </a:bodyPr>
          <a:lstStyle/>
          <a:p>
            <a:pPr marL="173221" indent="-173221">
              <a:spcBef>
                <a:spcPts val="0"/>
              </a:spcBef>
              <a:buFont typeface="Arial" panose="020B0604020202020204" pitchFamily="34" charset="0"/>
              <a:buChar char="•"/>
              <a:defRPr/>
            </a:pPr>
            <a:r>
              <a:rPr lang="de-DE" altLang="de-DE" sz="1100" dirty="0"/>
              <a:t>Der ökologische Rucksack ist die sinnbildliche Darstellung der Menge an Ressourcen, die bei der Herstellung, dem Gebrauch und der Entsorgung eines Produktes benötigt werden, welche ökologischen Folgen also damit einhergehen. Je größer der ökologische Rucksack ist, desto mehr Natur wird für ein Produkt verbraucht. Das Modell geht zurück auf Friedrich Schmidt-Bleek, der es 1994 im Rahmen der Überlegungen zum Material-Input pro Serviceeinheit (MIPS) erstmals veröffentlichte. </a:t>
            </a:r>
          </a:p>
          <a:p>
            <a:pPr marL="173221" indent="-173221">
              <a:spcBef>
                <a:spcPts val="0"/>
              </a:spcBef>
              <a:buFont typeface="Arial" panose="020B0604020202020204" pitchFamily="34" charset="0"/>
              <a:buChar char="•"/>
              <a:defRPr/>
            </a:pPr>
            <a:r>
              <a:rPr lang="de-DE" altLang="de-DE" sz="1100" dirty="0"/>
              <a:t>Alternative Konzept sind der ökologische Fußabdruck und das virtuelle Wasser. In der Umweltpolitik wird das Konzept nicht mehr verwendet, hier sind Indikatoren wie KRA Kumulierter Ressourcenaufwand etabliert. Der Unterschied der von MIPS und KRA liegt in der Berechnung der Umweltwirkungen, wobei der KRA meist auf Daten von Ökobilanzen zurückgreift und deshalb genauer ist. Die Intention von MIPS lag darin, eine Leistung zu bemessen, also z.B. das Telefonieren. Hierzu war es aber notwendig das Handy zu bilanzieren um dann auf z.B. eine Gesprächsminute umzurechnen.</a:t>
            </a:r>
          </a:p>
          <a:p>
            <a:pPr marL="173221" indent="-173221">
              <a:spcBef>
                <a:spcPts val="0"/>
              </a:spcBef>
              <a:buFont typeface="Arial" panose="020B0604020202020204" pitchFamily="34" charset="0"/>
              <a:buChar char="•"/>
              <a:defRPr/>
            </a:pPr>
            <a:r>
              <a:rPr lang="de-DE" altLang="de-DE" sz="1100" dirty="0"/>
              <a:t>Sowohl für MIPS als auch für andere Konzepte gilt, dass die eigentlichen Umweltwirkungen wie die Gewässerbelastung oder Artenschwund oder Gesundheitsgefährdungen nicht abgebildet werden können, da das Ergebnis des Rucksacks eine Zahl ist, die angibt wie viele stoffliche Ressourcen – Rohstoffe, Wasser oder, Energierohstoffe gebraucht werden.</a:t>
            </a:r>
          </a:p>
          <a:p>
            <a:pPr marL="173221" indent="-173221">
              <a:spcBef>
                <a:spcPts val="0"/>
              </a:spcBef>
              <a:buFont typeface="Arial" panose="020B0604020202020204" pitchFamily="34" charset="0"/>
              <a:buChar char="•"/>
              <a:defRPr/>
            </a:pPr>
            <a:r>
              <a:rPr lang="de-DE" altLang="de-DE" sz="1100" dirty="0"/>
              <a:t>Für die Umweltbildung ist der ökologische Rucksack jedoch sehr gut geeignet. Eine Zahl verdeutlich den „Verbrauch“ an Ressourcen.</a:t>
            </a:r>
          </a:p>
          <a:p>
            <a:pPr marL="173221" indent="-173221">
              <a:spcBef>
                <a:spcPts val="0"/>
              </a:spcBef>
              <a:buFont typeface="Arial" panose="020B0604020202020204" pitchFamily="34" charset="0"/>
              <a:buChar char="•"/>
              <a:defRPr/>
            </a:pPr>
            <a:r>
              <a:rPr lang="de-DE" altLang="de-DE" sz="1100" dirty="0"/>
              <a:t>Zudem gibt es diverse Online-Rechner für den ökologischen Rucksack, so dass die Lernenden am Smartphone ihren Rucksack berechnen können (siehe Ergänzungsfolien).</a:t>
            </a:r>
          </a:p>
          <a:p>
            <a:pPr>
              <a:spcBef>
                <a:spcPts val="0"/>
              </a:spcBef>
              <a:defRPr/>
            </a:pPr>
            <a:r>
              <a:rPr lang="de-DE" sz="1100" b="1" dirty="0"/>
              <a:t>Weiterführende Informationen</a:t>
            </a:r>
          </a:p>
          <a:p>
            <a:pPr marL="173221" indent="-173221">
              <a:spcBef>
                <a:spcPts val="0"/>
              </a:spcBef>
              <a:buFont typeface="Arial" panose="020B0604020202020204" pitchFamily="34" charset="0"/>
              <a:buChar char="•"/>
              <a:defRPr/>
            </a:pPr>
            <a:r>
              <a:rPr lang="de-DE" sz="1100" dirty="0" err="1"/>
              <a:t>Nabu</a:t>
            </a:r>
            <a:r>
              <a:rPr lang="de-DE" sz="1100" dirty="0"/>
              <a:t>: Ökologischen Rucksack berechnen. Online: https://www.nabu.de/umwelt-und-ressourcen/oekologisch-leben/alltagsprodukte/oekologischerrucksack.html </a:t>
            </a:r>
          </a:p>
          <a:p>
            <a:pPr marL="173221" indent="-173221" defTabSz="482474">
              <a:spcBef>
                <a:spcPts val="0"/>
              </a:spcBef>
              <a:buFont typeface="Arial" panose="020B0604020202020204" pitchFamily="34" charset="0"/>
              <a:buChar char="•"/>
              <a:defRPr/>
            </a:pPr>
            <a:r>
              <a:rPr lang="de-DE" sz="1100" dirty="0"/>
              <a:t>Wuppertal-Institut 2012: Die Mobiltelefone und Nachhaltigkeit. Online: http://wupperinst.org/uploads/Rohstoffexpedition. Springer Verlag.</a:t>
            </a:r>
          </a:p>
          <a:p>
            <a:pPr marL="173221" indent="-173221">
              <a:spcBef>
                <a:spcPts val="0"/>
              </a:spcBef>
              <a:buFont typeface="Arial" panose="020B0604020202020204" pitchFamily="34" charset="0"/>
              <a:buChar char="•"/>
              <a:defRPr/>
            </a:pPr>
            <a:r>
              <a:rPr lang="de-DE" sz="1100" dirty="0"/>
              <a:t>Wuppertal-Institut o.J.: Wie viele Rohstoffe verbrauchen Sie? Online: http://ressourcen-rechner.de/</a:t>
            </a:r>
          </a:p>
          <a:p>
            <a:pPr marL="173221" indent="-173221">
              <a:spcBef>
                <a:spcPts val="0"/>
              </a:spcBef>
              <a:buFont typeface="Arial" panose="020B0604020202020204" pitchFamily="34" charset="0"/>
              <a:buChar char="•"/>
              <a:defRPr/>
            </a:pPr>
            <a:r>
              <a:rPr lang="de-DE" sz="1100" dirty="0"/>
              <a:t>Informationszentrum Mobilfunk o.J.: Lebenszyklus eines Handys und ökologischer Rucksack. Online: http://informationszentrum-mobilfunk.de/lebenszyklus-eines-handys-und-oekologischer-rucksack#header</a:t>
            </a:r>
          </a:p>
        </p:txBody>
      </p:sp>
      <p:sp>
        <p:nvSpPr>
          <p:cNvPr id="6451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3FF2696-7EB1-4CE7-8F51-94B666BFE438}" type="slidenum">
              <a:rPr lang="de-DE" altLang="de-DE" smtClean="0"/>
              <a:pPr/>
              <a:t>23</a:t>
            </a:fld>
            <a:endParaRPr lang="de-DE" altLang="de-DE"/>
          </a:p>
        </p:txBody>
      </p:sp>
    </p:spTree>
    <p:extLst>
      <p:ext uri="{BB962C8B-B14F-4D97-AF65-F5344CB8AC3E}">
        <p14:creationId xmlns:p14="http://schemas.microsoft.com/office/powerpoint/2010/main" val="2723812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xfrm>
            <a:off x="827088" y="719138"/>
            <a:ext cx="4321175"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251550" y="4140001"/>
            <a:ext cx="6588450" cy="5810717"/>
          </a:xfrm>
        </p:spPr>
        <p:txBody>
          <a:bodyPr>
            <a:noAutofit/>
          </a:bodyPr>
          <a:lstStyle/>
          <a:p>
            <a:pPr>
              <a:spcBef>
                <a:spcPts val="0"/>
              </a:spcBef>
              <a:defRPr/>
            </a:pPr>
            <a:r>
              <a:rPr lang="de-DE" sz="700" dirty="0"/>
              <a:t>Die Folie erläutert den ökologischen Rucksack für die Herstellung der Metalle Kupfer und Aluminium. Sie kann bei ausreichender Zeit optional eingesetzt werden.</a:t>
            </a:r>
          </a:p>
          <a:p>
            <a:pPr>
              <a:spcBef>
                <a:spcPts val="0"/>
              </a:spcBef>
              <a:defRPr/>
            </a:pPr>
            <a:r>
              <a:rPr lang="de-DE" sz="700" i="1" dirty="0"/>
              <a:t>Die dargestellten Mengen in der Folie beziehen sich nur auf die abiotischen Rohmaterialien, d.h. mineralische Rohstoffe, fossile Energieträger (Kohle, Öl, etc.), nicht verwertete Rohförderung (Abraum, etc.) und bewegte Erde (Aushub von Erde und Sediment).</a:t>
            </a:r>
            <a:r>
              <a:rPr lang="de-DE" sz="700" dirty="0"/>
              <a:t> Die Folie berücksichtigt nur die Metallherstellung, nicht die Herstellung der Halbzeuge, der Metallprodukte und der Produkte. Die Mengen an Kupfer und Aluminium sind nur als grobe Richtwerte zu verstehen, da sie von Handy zu Handy und von Typ zu Versionsnummer immer variieren.</a:t>
            </a:r>
          </a:p>
          <a:p>
            <a:pPr>
              <a:spcBef>
                <a:spcPts val="0"/>
              </a:spcBef>
              <a:defRPr/>
            </a:pPr>
            <a:r>
              <a:rPr lang="de-DE" sz="700" dirty="0"/>
              <a:t>Für die Gewinnung von Kupfer wird Kupferkies (Erz) abgebaut. Die Erzgehalte liegen zwischen 0,5 und 1% (Deutsches Kupferinstitut, 2016), d.h. 1 kg Kupfererz enthält nur 10 g Kupfer. Deshalb wird das Erz gemahlen und mit Flotationsverfahren konzentriert. Der Kupfergehalt der Konzentrate liegt dann bei 20 bis 30 % (Deutsches Kupferinstitut, 2016). Anschließend erfolgt ein Schmelzen zu Kupfergestein (30-80 % Kupfergehalt, Deutsches Kupferinstitut, 2016). Die Eisenoxide werden als Schlacke abgetrennt und Kupferstein im Ofen mit Luft verblasen. Dabei entsteht Kupferoxid, welches sich mit dem Kupferstein zu Rohkupfer umsetzt. Rohkupfer enthält ca. 4 % (Deutsches Kupferinstitut, 2016) andere Metalle, wie Eisen und Zink, aber auch Gold oder Silber. Um reines Kupfer zu erhalten, folgt als letzter Schritt eine Elektrolyse. Während alle anderen Metalle in Lösung gehen und zu Anodenschlamm werden, scheidet sich an der Kathode das reine Kupfer ab. Für die Menge des im Handy enthalten Kupfers werden 4,2 kg Material (d.h. verschiedene Kupfererze, darunter Kupferkies, Begleitgestein und fossile Energieträger) verbraucht. </a:t>
            </a:r>
          </a:p>
          <a:p>
            <a:pPr>
              <a:spcBef>
                <a:spcPts val="0"/>
              </a:spcBef>
              <a:defRPr/>
            </a:pPr>
            <a:r>
              <a:rPr lang="de-DE" sz="700" dirty="0"/>
              <a:t>In Handys/Smartphones stecken je nach Modell ca. 16 g reines Aluminium. Die Gewinnung des Aluminiums ist mit sehr hohen Temperaturen und damit einem sehr hohen Energiebedarf verbunden. Der Ausgangsstoff für Aluminium ist Bauxit. Es enthält verschiedene Mineralien, u.a.: Hydrargillit (Al(OH)3), </a:t>
            </a:r>
            <a:r>
              <a:rPr lang="de-DE" sz="700" dirty="0" err="1"/>
              <a:t>Böhmit</a:t>
            </a:r>
            <a:r>
              <a:rPr lang="de-DE" sz="700" dirty="0"/>
              <a:t> (</a:t>
            </a:r>
            <a:r>
              <a:rPr lang="de-DE" sz="700" dirty="0" err="1"/>
              <a:t>AlO</a:t>
            </a:r>
            <a:r>
              <a:rPr lang="de-DE" sz="700" dirty="0"/>
              <a:t>(OH)), Hämatit (Fe2O3) und Goethit </a:t>
            </a:r>
            <a:r>
              <a:rPr lang="de-DE" sz="700" dirty="0" err="1"/>
              <a:t>FeO</a:t>
            </a:r>
            <a:r>
              <a:rPr lang="de-DE" sz="700" dirty="0"/>
              <a:t>(OH), Kaolinit und </a:t>
            </a:r>
            <a:r>
              <a:rPr lang="de-DE" sz="700" dirty="0" err="1"/>
              <a:t>Anatas</a:t>
            </a:r>
            <a:r>
              <a:rPr lang="de-DE" sz="700" dirty="0"/>
              <a:t>. Der Aluminiumgehalt beträgt ca. 15-25 % (</a:t>
            </a:r>
            <a:r>
              <a:rPr lang="de-DE" sz="700" dirty="0" err="1"/>
              <a:t>Hydro</a:t>
            </a:r>
            <a:r>
              <a:rPr lang="de-DE" sz="700" dirty="0"/>
              <a:t>, 2013). Um Aluminium zu isolieren, wird Bauxit unter Druck mit Natronlauge (</a:t>
            </a:r>
            <a:r>
              <a:rPr lang="de-DE" sz="700" dirty="0" err="1"/>
              <a:t>NaOH</a:t>
            </a:r>
            <a:r>
              <a:rPr lang="de-DE" sz="700" dirty="0"/>
              <a:t>), welche aus Natriumchlorid (NaCl) gewonnen wird, versetzt. Dabei geht Aluminium als Aluminat-Ion (Al(OH)4-) in Lösung und wird danach als Hydroxid (Al(OH)3) wieder ausgefällt. Der Al-Gehalt beträgt ca. 35 % (Berechnung über die molare Masse). Im nächsten Schritt wird Al(OH)3 im Ofen bei 1300 °C zu Aluminiumoxid (Al2O3) </a:t>
            </a:r>
            <a:r>
              <a:rPr lang="de-DE" sz="700" dirty="0" err="1"/>
              <a:t>calciniert</a:t>
            </a:r>
            <a:r>
              <a:rPr lang="de-DE" sz="700" dirty="0"/>
              <a:t>. </a:t>
            </a:r>
            <a:r>
              <a:rPr lang="de-DE" sz="700" i="1" dirty="0"/>
              <a:t>Dabei wird Branntkalk (</a:t>
            </a:r>
            <a:r>
              <a:rPr lang="de-DE" sz="700" i="1" dirty="0" err="1"/>
              <a:t>CaO</a:t>
            </a:r>
            <a:r>
              <a:rPr lang="de-DE" sz="700" i="1" dirty="0"/>
              <a:t>) zugesetzt, der aus Kalkstein (CaCO3) gewonnen wird</a:t>
            </a:r>
            <a:r>
              <a:rPr lang="de-DE" sz="700" dirty="0"/>
              <a:t> (Wuppertal Institut, 1995). Der Al-Gehalt beträgt ca. 53 % (Berechnung über die molare Masse). Nach Zugabe von Kryolith (Schmelzpunkt 1100 °C) bildet sich mit Aluminiumhydroxid (</a:t>
            </a:r>
            <a:r>
              <a:rPr lang="de-DE" sz="700" dirty="0" err="1"/>
              <a:t>Schm.p</a:t>
            </a:r>
            <a:r>
              <a:rPr lang="de-DE" sz="700" dirty="0"/>
              <a:t>. 2045 °C) ein Eutektikum, welches bei 960 °C schmilzt. Bei dieser Temperatur wird die Schmelzflusselektrolyse durchgeführt und das reine Aluminium gewonnen. Der Elektrolyt ist dabei die heiße Salzschmelze. Als Anode dient Graphit. </a:t>
            </a:r>
            <a:r>
              <a:rPr lang="de-DE" sz="700" i="1" dirty="0"/>
              <a:t>Die Graphitanode wird aus  einer Mischung auf kalzinierten Petrolkoks und Steinkohlenteerpech hergestellt. Petrolkoks entsteht im Raffinationsprozess von Rohöl </a:t>
            </a:r>
            <a:r>
              <a:rPr lang="de-DE" sz="700" dirty="0"/>
              <a:t>(Wuppertal Institut, 1995). Während Kohlenstoff zu Kohlenmonoxid oxidiert, wird das Aluminium im Al2O3 zum reinen Aluminium reduziert. Für die Menge des im Handy enthalten Aluminiums werden ca. 600 g Material (d.h. verschiedene Aluminiumerze, wie Bauxit, Begleitgestein und fossile Energieträger) verbraucht. Je nach Herstellungsland variieren die Mengen für fossile Energieträger, da Aluminium in Ländern mit einem hohen Wasserkraft-Anteil hergestellt werden. Fossile Energieträger fallen jedoch immer an z.B. für Transportleistungen oder für die Bereitstellung von Prozesswärme.</a:t>
            </a:r>
          </a:p>
          <a:p>
            <a:pPr>
              <a:spcBef>
                <a:spcPts val="0"/>
              </a:spcBef>
              <a:defRPr/>
            </a:pPr>
            <a:r>
              <a:rPr lang="de-DE" sz="700" i="1" dirty="0"/>
              <a:t>In die Berechnung des ökologischen Rucksacks fließen fünf verschiedene Kategorien mit ein, deren Inputs sind nachfolgend aufgelistet (Wuppertal Institut, 2013):</a:t>
            </a:r>
          </a:p>
          <a:p>
            <a:pPr>
              <a:spcBef>
                <a:spcPts val="0"/>
              </a:spcBef>
              <a:defRPr/>
            </a:pPr>
            <a:r>
              <a:rPr lang="de-DE" sz="700" b="1" dirty="0"/>
              <a:t>I. Abiotische Rohmaterialien:</a:t>
            </a:r>
          </a:p>
          <a:p>
            <a:pPr>
              <a:spcBef>
                <a:spcPts val="0"/>
              </a:spcBef>
              <a:defRPr/>
            </a:pPr>
            <a:r>
              <a:rPr lang="de-DE" sz="700" dirty="0"/>
              <a:t>Mineralische Rohstoffe (verwertete Rohförderung, z.B. Erze, Sand, Kies, Schiefer, Granit) / fossile Energieträger (Kohle, Erdöl, etc.), nicht verwertete Rohförderung (Abraum, Gangart, etc.) / bewegte Erde (z.B. Aushub von Erde und Sediment)</a:t>
            </a:r>
          </a:p>
          <a:p>
            <a:pPr>
              <a:spcBef>
                <a:spcPts val="0"/>
              </a:spcBef>
              <a:defRPr/>
            </a:pPr>
            <a:r>
              <a:rPr lang="de-DE" sz="700" b="1" dirty="0"/>
              <a:t>II. Biotische Rohmaterialien:</a:t>
            </a:r>
          </a:p>
          <a:p>
            <a:pPr>
              <a:spcBef>
                <a:spcPts val="0"/>
              </a:spcBef>
              <a:defRPr/>
            </a:pPr>
            <a:r>
              <a:rPr lang="de-DE" sz="700" dirty="0"/>
              <a:t>Pflanzliche Biomasse aus Bewirtschaftung / Biomasse aus nicht bewirtschafteten Bereichen (Pflanzen, Tiere, etc.) / (Nutztiere befinden sich bereits in der Technosphäre, daher werden sie auf die der Natur </a:t>
            </a:r>
            <a:r>
              <a:rPr lang="de-DE" sz="700" dirty="0" err="1"/>
              <a:t>unmittelbarentnommene</a:t>
            </a:r>
            <a:r>
              <a:rPr lang="de-DE" sz="700" dirty="0"/>
              <a:t> Biomasse, z.B. pflanzliches oder tierisches Futter, zurückgerechnet.)</a:t>
            </a:r>
          </a:p>
          <a:p>
            <a:pPr>
              <a:spcBef>
                <a:spcPts val="0"/>
              </a:spcBef>
              <a:defRPr/>
            </a:pPr>
            <a:r>
              <a:rPr lang="de-DE" sz="700" b="1" dirty="0"/>
              <a:t>III. Bodenbewegungen in der Land- und Forstwirtschaft:</a:t>
            </a:r>
          </a:p>
          <a:p>
            <a:pPr>
              <a:spcBef>
                <a:spcPts val="0"/>
              </a:spcBef>
              <a:defRPr/>
            </a:pPr>
            <a:r>
              <a:rPr lang="de-DE" sz="700" dirty="0"/>
              <a:t>Mechanische Bodenbearbeitung oder Erosion</a:t>
            </a:r>
          </a:p>
          <a:p>
            <a:pPr>
              <a:spcBef>
                <a:spcPts val="0"/>
              </a:spcBef>
              <a:defRPr/>
            </a:pPr>
            <a:r>
              <a:rPr lang="de-DE" sz="700" b="1" dirty="0"/>
              <a:t>IV. Wasser (unterschieden nach Prozess- und Kühlwasser):</a:t>
            </a:r>
          </a:p>
          <a:p>
            <a:pPr>
              <a:spcBef>
                <a:spcPts val="0"/>
              </a:spcBef>
              <a:defRPr/>
            </a:pPr>
            <a:r>
              <a:rPr lang="de-DE" sz="700" dirty="0"/>
              <a:t>Oberflächenwasser / Grundwasser / Tiefengrundwasser</a:t>
            </a:r>
          </a:p>
          <a:p>
            <a:pPr>
              <a:spcBef>
                <a:spcPts val="0"/>
              </a:spcBef>
              <a:defRPr/>
            </a:pPr>
            <a:r>
              <a:rPr lang="de-DE" sz="700" b="1" dirty="0"/>
              <a:t>V. Luft:</a:t>
            </a:r>
          </a:p>
          <a:p>
            <a:pPr>
              <a:spcBef>
                <a:spcPts val="0"/>
              </a:spcBef>
              <a:defRPr/>
            </a:pPr>
            <a:r>
              <a:rPr lang="de-DE" sz="700" dirty="0"/>
              <a:t>Verbrennung / chemische Umwandlung / physikalische Veränderung (Aggregatzustand)</a:t>
            </a:r>
          </a:p>
          <a:p>
            <a:pPr>
              <a:spcBef>
                <a:spcPts val="0"/>
              </a:spcBef>
              <a:defRPr/>
            </a:pPr>
            <a:r>
              <a:rPr lang="de-DE" sz="700" b="1" dirty="0"/>
              <a:t>Quellen</a:t>
            </a:r>
            <a:r>
              <a:rPr lang="de-DE" sz="700" dirty="0"/>
              <a:t>:</a:t>
            </a:r>
          </a:p>
          <a:p>
            <a:pPr marL="180927" indent="-180927">
              <a:spcBef>
                <a:spcPts val="0"/>
              </a:spcBef>
              <a:buFont typeface="Arial" panose="020B0604020202020204" pitchFamily="34" charset="0"/>
              <a:buChar char="•"/>
              <a:defRPr/>
            </a:pPr>
            <a:r>
              <a:rPr lang="de-DE" sz="700" dirty="0"/>
              <a:t>Deutsches Kupferinstitut (2016): Herstellung von Kupfer. Online: https://www.kupferinstitut.de/de/werkstoffe/system/herstellung-kupfer.html</a:t>
            </a:r>
          </a:p>
          <a:p>
            <a:pPr marL="180927" indent="-180927">
              <a:spcBef>
                <a:spcPts val="0"/>
              </a:spcBef>
              <a:buFont typeface="Arial" panose="020B0604020202020204" pitchFamily="34" charset="0"/>
              <a:buChar char="•"/>
              <a:defRPr/>
            </a:pPr>
            <a:r>
              <a:rPr lang="de-DE" sz="700" dirty="0" err="1"/>
              <a:t>Hydro</a:t>
            </a:r>
            <a:r>
              <a:rPr lang="de-DE" sz="700" dirty="0"/>
              <a:t> (2013): Bauxitabbau. Online: http://www.hydro.com/de/Deutschland/uber-aluminium/aluminium-lebenszyklus/Bauxitabbau/ </a:t>
            </a:r>
          </a:p>
          <a:p>
            <a:pPr marL="180927" indent="-180927">
              <a:spcBef>
                <a:spcPts val="0"/>
              </a:spcBef>
              <a:buFont typeface="Arial" panose="020B0604020202020204" pitchFamily="34" charset="0"/>
              <a:buChar char="•"/>
              <a:defRPr/>
            </a:pPr>
            <a:r>
              <a:rPr lang="de-DE" sz="700" dirty="0"/>
              <a:t>Wuppertal Institut (1995): Materialintensitätsanalysen von Grund-, Werk- und Baustoffen (2), Der Werkstoff Aluminium</a:t>
            </a:r>
          </a:p>
          <a:p>
            <a:pPr marL="180927" indent="-180927" defTabSz="482474">
              <a:spcBef>
                <a:spcPts val="0"/>
              </a:spcBef>
              <a:buFont typeface="Arial" panose="020B0604020202020204" pitchFamily="34" charset="0"/>
              <a:buChar char="•"/>
              <a:defRPr/>
            </a:pPr>
            <a:r>
              <a:rPr lang="de-DE" sz="700" dirty="0"/>
              <a:t>Wuppertal-Institut 2012: Die Mobiltelefone und Nachhaltigkeit. Online: http://wupperinst.org/uploads/Rohstoffexpedition. Springer Verlag.</a:t>
            </a:r>
          </a:p>
          <a:p>
            <a:pPr marL="180927" indent="-180927">
              <a:spcBef>
                <a:spcPts val="0"/>
              </a:spcBef>
              <a:buFont typeface="Arial" panose="020B0604020202020204" pitchFamily="34" charset="0"/>
              <a:buChar char="•"/>
              <a:defRPr/>
            </a:pPr>
            <a:r>
              <a:rPr lang="de-DE" sz="700" dirty="0"/>
              <a:t>Wuppertal-Institut (2013): Factsheets zum Mobiltelefone und Nachhaltigkeit. Online:  http://wupperinst.org/uploads/tx_wupperinst/Mobiltelefone_Factsheets.pdf</a:t>
            </a:r>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3ABBE7-397D-4136-ACDF-BB8C78248FC7}" type="slidenum">
              <a:rPr lang="de-DE" altLang="de-DE" smtClean="0"/>
              <a:pPr/>
              <a:t>24</a:t>
            </a:fld>
            <a:endParaRPr lang="de-DE" altLang="de-DE"/>
          </a:p>
        </p:txBody>
      </p:sp>
    </p:spTree>
    <p:extLst>
      <p:ext uri="{BB962C8B-B14F-4D97-AF65-F5344CB8AC3E}">
        <p14:creationId xmlns:p14="http://schemas.microsoft.com/office/powerpoint/2010/main" val="19040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360000" y="4860000"/>
            <a:ext cx="6480000" cy="4993684"/>
          </a:xfrm>
        </p:spPr>
        <p:txBody>
          <a:bodyPr>
            <a:noAutofit/>
          </a:bodyPr>
          <a:lstStyle/>
          <a:p>
            <a:pPr>
              <a:spcBef>
                <a:spcPts val="0"/>
              </a:spcBef>
              <a:defRPr/>
            </a:pPr>
            <a:r>
              <a:rPr lang="de-DE" sz="800" dirty="0"/>
              <a:t>Die Folie erläutert den ökologischen Rucksack für die Herstellung eines Kunststoffs im Smartphone und des Bildschirmglases. </a:t>
            </a:r>
            <a:r>
              <a:rPr lang="de-DE" sz="800" i="1" dirty="0"/>
              <a:t>Die dargestellten Mengen in der Folie beziehen sich nur auf die abiotischen Rohmaterialien, d.h. mineralische Rohstoffe, fossile Energieträger (Kohle, Öl, etc.), nicht verwertete Rohförderung (Abraum, etc.) und bewegte Erde (Aushub von Erde und Sediment). </a:t>
            </a:r>
            <a:r>
              <a:rPr lang="de-DE" sz="800" dirty="0"/>
              <a:t>Sie berücksichtigt nur die Kunststoff-bzw. Glasherstellung, nicht die Herstellung der Halbzeuge, der Metallprodukte und der Endprodukte. Die Mengen an Kunststoff und Glas sind nur als grobe Richtwerte zu verstehen, da sie von Handy zu Smartphone und von Typ zu Versionsnummer immer variieren.</a:t>
            </a:r>
          </a:p>
          <a:p>
            <a:pPr>
              <a:spcBef>
                <a:spcPts val="0"/>
              </a:spcBef>
              <a:defRPr/>
            </a:pPr>
            <a:r>
              <a:rPr lang="de-DE" sz="800" dirty="0"/>
              <a:t>In heutigen Smartphones wird spezielles, gehärtetes Glas als Display verwendet, meist sogenanntes Gorilla-Glas. Je nach Modell sind ca. 12 g Glas enthalten. Das Spezialglas gehört zur Gruppe der Alkali-</a:t>
            </a:r>
            <a:r>
              <a:rPr lang="de-DE" sz="800" dirty="0" err="1"/>
              <a:t>Alumosilikatgläser</a:t>
            </a:r>
            <a:r>
              <a:rPr lang="de-DE" sz="800" dirty="0"/>
              <a:t>. Bei diesen ist neben dem Quarzsand ein wichtiger Bestandteil das Aluminiumoxid. Die Produktion benötigt aufgrund der hohen Temperaturen viel Energie. Neben den Hauptkomponenten Quarzsand, Soda, Pottasche und Aluminiumoxid gibt es weitere Metalloxide, die bestimmte Funktionen haben, u.a. Bariumoxid, Magnesiumoxid, </a:t>
            </a:r>
            <a:r>
              <a:rPr lang="de-DE" sz="800" dirty="0" err="1"/>
              <a:t>Boroxid</a:t>
            </a:r>
            <a:r>
              <a:rPr lang="de-DE" sz="800" dirty="0"/>
              <a:t> usw. Im Schmelzofen werden die Rohstoffe geschmolzen und mit Hilfe einer speziellen Maschine in sehr dünne Glasscheiben (&lt; 1 mm) gegossen. Anschließend wird das Glas gehärtet. Dazu wird es in ein 400 °C heißes Kaliumnitrat-Bad getaucht. Natriumionen werden an der Glasoberfläche durch </a:t>
            </a:r>
            <a:r>
              <a:rPr lang="de-DE" sz="800" dirty="0" err="1"/>
              <a:t>Kaliumionen</a:t>
            </a:r>
            <a:r>
              <a:rPr lang="de-DE" sz="800" dirty="0"/>
              <a:t>, die einen größeren Durchmesser als Natriumionen haben, ausgetauscht. Das Ergebnis ist eine stabilere Oberfläche. Für die Menge des im Handy enthalten Glases werden ca. 40 g an Ausgangsmaterial (Rohstoffe und fossile Energie-träger) verbraucht. </a:t>
            </a:r>
            <a:r>
              <a:rPr lang="de-DE" sz="800" i="1" dirty="0"/>
              <a:t>Der Wert ist jedoch fehlerbehaftet, da es zwar MIPS-Werte für die meisten Ausgangsstoffe gibt, der </a:t>
            </a:r>
            <a:r>
              <a:rPr lang="de-DE" sz="800" i="1" dirty="0" err="1"/>
              <a:t>Herstel-lungsprozess</a:t>
            </a:r>
            <a:r>
              <a:rPr lang="de-DE" sz="800" i="1" dirty="0"/>
              <a:t> des Spezialglases aber nicht bilanziert wurde. Es ist anzunehmen, dass Wert höher als der angegebene Wert ist.</a:t>
            </a:r>
          </a:p>
          <a:p>
            <a:pPr>
              <a:spcBef>
                <a:spcPts val="0"/>
              </a:spcBef>
              <a:defRPr/>
            </a:pPr>
            <a:r>
              <a:rPr lang="de-DE" sz="800" dirty="0"/>
              <a:t>40-50 % der Materialien im Handy/Smartphone sind Kunststoffe, der größte Anteil davon ist PC-ABS, eine Polymermischung aus Polycarbonat (PC) und Acrylnitril-Butadien-Styrol (ABS). Sie wird z.B. für die Kunststoffaußenhülle verwendet. Je nach Modell sind ca. 23 g Kunststoff enthalten. Der Ausgangsstoff für den Kunststoff PC-ABS ist Rohöl (Erdöl). In Rohöl sind verschiedene chemische Verbindungen enthalten, hauptsächlich Alkane (einfache Kohlenwasserstoffe) in verschiedenen Kettenlängen. Durch eine spezielle Technik werden die Alkane getrennt. Die Fraktionen werden in vielen Prozessen mit bestimmten Chemikalien weiterbehandelt (u.a. </a:t>
            </a:r>
            <a:r>
              <a:rPr lang="de-DE" sz="800" dirty="0" err="1"/>
              <a:t>Reforming</a:t>
            </a:r>
            <a:r>
              <a:rPr lang="de-DE" sz="800" dirty="0"/>
              <a:t>, </a:t>
            </a:r>
            <a:r>
              <a:rPr lang="de-DE" sz="800" dirty="0" err="1"/>
              <a:t>Steamcracken</a:t>
            </a:r>
            <a:r>
              <a:rPr lang="de-DE" sz="800" dirty="0"/>
              <a:t>, Kondensation). Man erhält dadurch die Chemikalien, die als Bausteine (Monomere) für Polymere dienen. Aus Acrylnitril, 1,3-Butadien und Styrol wird durch </a:t>
            </a:r>
            <a:r>
              <a:rPr lang="de-DE" sz="800" dirty="0" err="1"/>
              <a:t>Copolymerisation</a:t>
            </a:r>
            <a:r>
              <a:rPr lang="de-DE" sz="800" dirty="0"/>
              <a:t> das Polymer ABS. Aus </a:t>
            </a:r>
            <a:r>
              <a:rPr lang="de-DE" sz="800" dirty="0" err="1"/>
              <a:t>Bisphenol</a:t>
            </a:r>
            <a:r>
              <a:rPr lang="de-DE" sz="800" dirty="0"/>
              <a:t> A (BPA) und Phosgen wird durch Polykondensation das Polycarbonat (PC) gebildet. Für das Mischpolymer, das sogenannte </a:t>
            </a:r>
            <a:r>
              <a:rPr lang="de-DE" sz="800" dirty="0" err="1"/>
              <a:t>Blend</a:t>
            </a:r>
            <a:r>
              <a:rPr lang="de-DE" sz="800" dirty="0"/>
              <a:t>, werden beide Polymere, also PC und ABS, in einer Maschine erhitzt, im weichen Zustand miteinander vermischt und in die gewünschte Form (z.B. </a:t>
            </a:r>
            <a:r>
              <a:rPr lang="de-DE" sz="800" dirty="0" err="1"/>
              <a:t>Smartphonehülle</a:t>
            </a:r>
            <a:r>
              <a:rPr lang="de-DE" sz="800" dirty="0"/>
              <a:t>) gebracht. Für die Menge des im Smartphone enthalten Kunststoffes PC/ABS werden ca. 125 g an </a:t>
            </a:r>
            <a:r>
              <a:rPr lang="de-DE" sz="800" i="1" dirty="0"/>
              <a:t>Material, darunter Erdöl und fossile Energieträger, verbraucht. Der Wert ist jedoch fehlerbehaftet, da es zwar MIPS-Werte für die verschiedenen Ausgangsstoffe gibt, der Herstellungsprozess aber nicht bilanziert wurde. Es ist anzunehmen, dass Wert höher als der angegebene Wert ist.</a:t>
            </a:r>
          </a:p>
          <a:p>
            <a:pPr>
              <a:spcBef>
                <a:spcPts val="0"/>
              </a:spcBef>
              <a:defRPr/>
            </a:pPr>
            <a:r>
              <a:rPr lang="de-DE" altLang="de-DE" sz="800" b="1" dirty="0"/>
              <a:t>Quellen</a:t>
            </a:r>
          </a:p>
          <a:p>
            <a:pPr marL="180927" indent="-180927">
              <a:spcBef>
                <a:spcPts val="0"/>
              </a:spcBef>
              <a:buFont typeface="Arial" panose="020B0604020202020204" pitchFamily="34" charset="0"/>
              <a:buChar char="•"/>
              <a:defRPr/>
            </a:pPr>
            <a:r>
              <a:rPr lang="de-DE" sz="800" dirty="0"/>
              <a:t>Wuppertal Institut (1995): Materialintensitätsanalysen. Der Werkstoff Aluminium</a:t>
            </a:r>
          </a:p>
          <a:p>
            <a:pPr marL="180927" indent="-180927" defTabSz="482474">
              <a:spcBef>
                <a:spcPts val="0"/>
              </a:spcBef>
              <a:buFont typeface="Arial" panose="020B0604020202020204" pitchFamily="34" charset="0"/>
              <a:buChar char="•"/>
              <a:defRPr/>
            </a:pPr>
            <a:r>
              <a:rPr lang="de-DE" sz="800" dirty="0"/>
              <a:t>Wuppertal-Institut (2012): Die Mobiltelefone und Nachhaltigkeit. Online: http://wupperinst.org/uploads/Rohstoffexpedition. Springer Verlag.</a:t>
            </a:r>
          </a:p>
          <a:p>
            <a:pPr marL="180927" indent="-180927">
              <a:spcBef>
                <a:spcPts val="0"/>
              </a:spcBef>
              <a:buFont typeface="Arial" panose="020B0604020202020204" pitchFamily="34" charset="0"/>
              <a:buChar char="•"/>
              <a:defRPr/>
            </a:pPr>
            <a:r>
              <a:rPr lang="de-DE" sz="800" dirty="0"/>
              <a:t>Wuppertal-Institut (2013): Factsheets zum Mobiltelefone und Nachhaltigkeit. Online: http://wupperinst.org/uploads/tx_wupperinst/Mobiltelefone_Factsheets.pdf</a:t>
            </a:r>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3324FCE-FF72-4650-BA51-4D564B2D5158}" type="slidenum">
              <a:rPr lang="de-DE" altLang="de-DE" smtClean="0"/>
              <a:pPr/>
              <a:t>25</a:t>
            </a:fld>
            <a:endParaRPr lang="de-DE" altLang="de-DE" dirty="0"/>
          </a:p>
        </p:txBody>
      </p:sp>
    </p:spTree>
    <p:extLst>
      <p:ext uri="{BB962C8B-B14F-4D97-AF65-F5344CB8AC3E}">
        <p14:creationId xmlns:p14="http://schemas.microsoft.com/office/powerpoint/2010/main" val="3113583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Mittels der Folie wird das Konzept des Lebenszyklus nun auf das Handy übertragen. Das Ziel ist es, den Schüler und Schülerinnen nun zu vermitteln, dass bisher nur der erste Schritt des Lebenszyklus behandelt wurde, nämlich die Rohstoffgewinnung. Die weiteren Schritte der Herstellung, der Nutzung und des Recyclings beanspruchen ebenso Ressourcen mit Stoffen die zugeführt werden wie auch Abfallstoffen die entstehen. Die Details  werden mittels der nächsten Folie erörtert.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26</a:t>
            </a:fld>
            <a:endParaRPr lang="de-DE" altLang="de-DE"/>
          </a:p>
        </p:txBody>
      </p:sp>
    </p:spTree>
    <p:extLst>
      <p:ext uri="{BB962C8B-B14F-4D97-AF65-F5344CB8AC3E}">
        <p14:creationId xmlns:p14="http://schemas.microsoft.com/office/powerpoint/2010/main" val="41961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xfrm>
            <a:off x="720000" y="4860926"/>
            <a:ext cx="5760001" cy="4605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e-DE" altLang="de-DE" sz="1100" dirty="0"/>
              <a:t>Der ökologische Rucksack eines ganzen Handys berechnet sich dann aus der Summe aller ökologischen Rucksäcke der Bestandteile des Handys. Für jeden Bestandteil gibt es die Bereiche Rohstoffgewinnung (z.B. Metalle) und die Herstellung der Bauteile (z.B. Litzen). Dieser Herstellungsschritt umfasst auch den eigentlichen Bau der Produkte. Ein weiterer Bereich ist der ökologische Rucksack für die Nutzung des Gerätes. Denn viele Strukturen sind notwendig, um ein Handy zu nutzen: von den Basisstationen des Mobilfunknetzes über die Rechenzentren zur Netzsteuerung oder der Kundenabrechnung (s.a. die Zusatzfolien am Ende). Selbst das Recycling des Gerätes erfordert einen, wenn auch vergleichsweise geringen Rohstoffeinsatz.</a:t>
            </a:r>
          </a:p>
          <a:p>
            <a:pPr>
              <a:defRPr/>
            </a:pPr>
            <a:r>
              <a:rPr lang="de-DE" altLang="de-DE" sz="1100" dirty="0"/>
              <a:t>Anschließend stellt der/die Dozent/-in die Frage: Wie groß ist der ökologische Rucksack eines Handys?</a:t>
            </a:r>
          </a:p>
          <a:p>
            <a:pPr>
              <a:defRPr/>
            </a:pPr>
            <a:endParaRPr lang="de-DE" altLang="de-DE" sz="1100" dirty="0"/>
          </a:p>
          <a:p>
            <a:pPr>
              <a:defRPr/>
            </a:pPr>
            <a:r>
              <a:rPr lang="de-DE" altLang="de-DE" sz="1100" b="1" dirty="0"/>
              <a:t>Hinweis für den Dozenten</a:t>
            </a:r>
          </a:p>
          <a:p>
            <a:pPr>
              <a:defRPr/>
            </a:pPr>
            <a:r>
              <a:rPr lang="de-DE" altLang="de-DE" sz="1100" dirty="0"/>
              <a:t>Im Anhang befindet sich eine Folie über den Aufbau des Mobilfunksystems mit Erläuterungen.</a:t>
            </a:r>
          </a:p>
          <a:p>
            <a:pPr>
              <a:defRPr/>
            </a:pPr>
            <a:endParaRPr lang="de-DE" altLang="de-DE" sz="1100" dirty="0"/>
          </a:p>
          <a:p>
            <a:pPr>
              <a:defRPr/>
            </a:pPr>
            <a:r>
              <a:rPr lang="de-DE" altLang="de-DE" sz="1100" b="1" dirty="0"/>
              <a:t>Weitere Informationen</a:t>
            </a:r>
          </a:p>
          <a:p>
            <a:pPr marL="180927" indent="-180927">
              <a:buFont typeface="Arial" panose="020B0604020202020204" pitchFamily="34" charset="0"/>
              <a:buChar char="•"/>
              <a:defRPr/>
            </a:pPr>
            <a:r>
              <a:rPr lang="de-DE" altLang="de-DE" sz="1100" dirty="0"/>
              <a:t>Wuppertalinstitut (2013): „Fact Sheets zum Thema Mobiltelefone und Nachhaltigkeit“, Online: http://wupperinst.org/uploads/tx_wupperinst/Mobiltelefone_Factsheets.pdf</a:t>
            </a:r>
          </a:p>
          <a:p>
            <a:pPr>
              <a:defRPr/>
            </a:pPr>
            <a:endParaRPr lang="de-DE" altLang="de-DE" sz="1100" dirty="0"/>
          </a:p>
          <a:p>
            <a:pPr>
              <a:defRPr/>
            </a:pPr>
            <a:endParaRPr lang="de-DE" altLang="de-DE" sz="1100" dirty="0"/>
          </a:p>
        </p:txBody>
      </p:sp>
      <p:sp>
        <p:nvSpPr>
          <p:cNvPr id="706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A6404F-AA8C-472E-8910-131C9F8FF621}" type="slidenum">
              <a:rPr lang="de-DE" altLang="de-DE" smtClean="0"/>
              <a:pPr/>
              <a:t>27</a:t>
            </a:fld>
            <a:endParaRPr lang="de-DE" altLang="de-DE"/>
          </a:p>
        </p:txBody>
      </p:sp>
    </p:spTree>
    <p:extLst>
      <p:ext uri="{BB962C8B-B14F-4D97-AF65-F5344CB8AC3E}">
        <p14:creationId xmlns:p14="http://schemas.microsoft.com/office/powerpoint/2010/main" val="2917283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xfrm>
            <a:off x="720000" y="4860926"/>
            <a:ext cx="5760001" cy="4605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de-DE" sz="1100" dirty="0"/>
              <a:t>Der Wert des ökologischen Rucksacks ist vor allem zu Bildungszwecken zu sehen. Er illustriert wie groß der Ressourcenaufwand für die Nutzung eines (Alltags-)Produkts ist. Aus einer wissenschaftlichen und (umwelt-)politischen Perspektive werden andere Indikatoren verwendet. Aufgrund der Verfügbarkeit von Ressourcenrechnern eignet sich dieser Indikator jedoch für die Umweltbildung sehr gut. </a:t>
            </a:r>
          </a:p>
          <a:p>
            <a:pPr>
              <a:defRPr/>
            </a:pPr>
            <a:r>
              <a:rPr lang="de-DE" sz="1100" dirty="0"/>
              <a:t>Für die vier Bereiche gibt es folgende Rucksäcke:</a:t>
            </a:r>
          </a:p>
          <a:p>
            <a:pPr marL="173221" indent="-173221">
              <a:buFont typeface="Arial" panose="020B0604020202020204" pitchFamily="34" charset="0"/>
              <a:buChar char="•"/>
              <a:defRPr/>
            </a:pPr>
            <a:r>
              <a:rPr lang="de-DE" sz="1100" dirty="0"/>
              <a:t>Rohstoffgewinnung: 35,3 kg</a:t>
            </a:r>
          </a:p>
          <a:p>
            <a:pPr marL="173221" indent="-173221">
              <a:buFont typeface="Arial" panose="020B0604020202020204" pitchFamily="34" charset="0"/>
              <a:buChar char="•"/>
              <a:defRPr/>
            </a:pPr>
            <a:r>
              <a:rPr lang="de-DE" sz="1100" dirty="0"/>
              <a:t>Herstellung: 8,2 kg</a:t>
            </a:r>
          </a:p>
          <a:p>
            <a:pPr marL="173221" indent="-173221">
              <a:buFont typeface="Arial" panose="020B0604020202020204" pitchFamily="34" charset="0"/>
              <a:buChar char="•"/>
              <a:defRPr/>
            </a:pPr>
            <a:r>
              <a:rPr lang="de-DE" sz="1100" dirty="0"/>
              <a:t>Nutzung: 31,7 kg</a:t>
            </a:r>
          </a:p>
          <a:p>
            <a:pPr marL="173221" indent="-173221">
              <a:buFont typeface="Arial" panose="020B0604020202020204" pitchFamily="34" charset="0"/>
              <a:buChar char="•"/>
              <a:defRPr/>
            </a:pPr>
            <a:r>
              <a:rPr lang="de-DE" sz="1100" dirty="0"/>
              <a:t>Recycling: 0,1 kg</a:t>
            </a:r>
          </a:p>
          <a:p>
            <a:pPr>
              <a:defRPr/>
            </a:pPr>
            <a:r>
              <a:rPr lang="de-DE" sz="1100" dirty="0"/>
              <a:t>Insgesamt ist der Rucksack somit 75,3 kg schwer.</a:t>
            </a:r>
          </a:p>
          <a:p>
            <a:pPr>
              <a:defRPr/>
            </a:pPr>
            <a:endParaRPr lang="de-DE" sz="1100" b="1" dirty="0"/>
          </a:p>
          <a:p>
            <a:pPr>
              <a:defRPr/>
            </a:pPr>
            <a:r>
              <a:rPr lang="de-DE" sz="1100" b="1" dirty="0"/>
              <a:t>Quellen </a:t>
            </a:r>
          </a:p>
          <a:p>
            <a:pPr marL="173221" indent="-173221">
              <a:buFont typeface="Arial" panose="020B0604020202020204" pitchFamily="34" charset="0"/>
              <a:buChar char="•"/>
              <a:defRPr/>
            </a:pPr>
            <a:r>
              <a:rPr lang="de-DE" sz="1100" dirty="0"/>
              <a:t>Wuppertal-Institut 2012: Die Mobiltelefone und Nachhaltigkeit. Online: http://wupperinst.org/uploads/Rohstoffexpedition. Springer Verlag.</a:t>
            </a:r>
          </a:p>
          <a:p>
            <a:pPr marL="173221" indent="-173221">
              <a:buFont typeface="Arial" panose="020B0604020202020204" pitchFamily="34" charset="0"/>
              <a:buChar char="•"/>
              <a:defRPr/>
            </a:pPr>
            <a:r>
              <a:rPr lang="de-DE" sz="1100" dirty="0"/>
              <a:t>Wuppertal-Institut (2013): </a:t>
            </a:r>
            <a:r>
              <a:rPr lang="de-DE" sz="1100" dirty="0" err="1"/>
              <a:t>Factsheets</a:t>
            </a:r>
            <a:r>
              <a:rPr lang="de-DE" sz="1100" dirty="0"/>
              <a:t> zum Mobiltelefone und Nachhaltigkeit. Online: http://wupperinst.org/uploads/tx_wupperinst/Mobiltelefone_Factsheets.pdf</a:t>
            </a:r>
          </a:p>
        </p:txBody>
      </p:sp>
      <p:sp>
        <p:nvSpPr>
          <p:cNvPr id="706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A6404F-AA8C-472E-8910-131C9F8FF621}" type="slidenum">
              <a:rPr lang="de-DE" altLang="de-DE" smtClean="0"/>
              <a:pPr/>
              <a:t>28</a:t>
            </a:fld>
            <a:endParaRPr lang="de-DE" altLang="de-DE"/>
          </a:p>
        </p:txBody>
      </p:sp>
    </p:spTree>
    <p:extLst>
      <p:ext uri="{BB962C8B-B14F-4D97-AF65-F5344CB8AC3E}">
        <p14:creationId xmlns:p14="http://schemas.microsoft.com/office/powerpoint/2010/main" val="4032303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001"/>
            <a:ext cx="6120000" cy="4605338"/>
          </a:xfrm>
        </p:spPr>
        <p:txBody>
          <a:bodyPr>
            <a:noAutofit/>
          </a:bodyPr>
          <a:lstStyle/>
          <a:p>
            <a:pPr>
              <a:spcBef>
                <a:spcPts val="0"/>
              </a:spcBef>
              <a:defRPr/>
            </a:pPr>
            <a:r>
              <a:rPr lang="de-DE" sz="900" dirty="0"/>
              <a:t>Die Folie ist das Ziel des Unterrichtsvorschlages: Verantwortungsvolleres Verhalten fördern! In Gruppenarbeit mit anschließender Präsentation oder im Klassengespräch werden alle vier Elemente diskutiert:</a:t>
            </a:r>
          </a:p>
          <a:p>
            <a:pPr marL="180927" indent="-180927">
              <a:spcBef>
                <a:spcPts val="0"/>
              </a:spcBef>
              <a:buFont typeface="Arial" panose="020B0604020202020204" pitchFamily="34" charset="0"/>
              <a:buChar char="•"/>
              <a:defRPr/>
            </a:pPr>
            <a:r>
              <a:rPr lang="de-DE" sz="900" b="1" dirty="0"/>
              <a:t>„Reduce“ – Den Ressourcenverbrauch an der Quelle reduzieren</a:t>
            </a:r>
          </a:p>
          <a:p>
            <a:pPr>
              <a:spcBef>
                <a:spcPts val="0"/>
              </a:spcBef>
              <a:defRPr/>
            </a:pPr>
            <a:r>
              <a:rPr lang="de-DE" sz="900" dirty="0"/>
              <a:t>Das Mobilgerät nutzen bis es wirklich nicht mehr geht, leistet den größten Beitrag zur Ressourcenschonung!!! Um die Lebensdauer eines Smartphones zu verlängern, können verschiedene Maßnahmen ergriffen werden: Der Einsatz von Schutzhüllen vermindern die Bruchgefahr; extreme Kälte- oder Hitze-Einwirkungen auf das Handy sollten vermieden werden; bereits beim Kauf sollte darauf geachtet werden, dass recycelte Materialien in der Produktion eingesetzt wurden (das Umweltbundesamt verweist dazu auf </a:t>
            </a:r>
            <a:r>
              <a:rPr lang="de-DE" sz="900" u="sng" dirty="0">
                <a:hlinkClick r:id="rId3"/>
              </a:rPr>
              <a:t>http://www.ecotopten.de</a:t>
            </a:r>
            <a:r>
              <a:rPr lang="de-DE" sz="900" dirty="0"/>
              <a:t>); Universal-Ladegeräte vermindern Duplikationen und den Bedarf an spezieller Gerätschaft. Zudem kann es zur Ressourcenschonung beitragen z.B. ungenutzte Programme, die im Hintergrund laufen, zu deaktivieren und Stromsparfunktionen zu nutzen.</a:t>
            </a:r>
          </a:p>
          <a:p>
            <a:pPr marL="180927" indent="-180927">
              <a:spcBef>
                <a:spcPts val="0"/>
              </a:spcBef>
              <a:buFont typeface="Arial" panose="020B0604020202020204" pitchFamily="34" charset="0"/>
              <a:buChar char="•"/>
              <a:defRPr/>
            </a:pPr>
            <a:r>
              <a:rPr lang="de-DE" sz="900" b="1" dirty="0"/>
              <a:t>„Re-</a:t>
            </a:r>
            <a:r>
              <a:rPr lang="de-DE" sz="900" b="1" dirty="0" err="1"/>
              <a:t>use</a:t>
            </a:r>
            <a:r>
              <a:rPr lang="de-DE" sz="900" b="1" dirty="0"/>
              <a:t>“ – Wiederverwenden und Ressourcen so lange nutzen wie möglich</a:t>
            </a:r>
            <a:endParaRPr lang="de-DE" sz="900" dirty="0"/>
          </a:p>
          <a:p>
            <a:pPr>
              <a:spcBef>
                <a:spcPts val="0"/>
              </a:spcBef>
              <a:defRPr/>
            </a:pPr>
            <a:r>
              <a:rPr lang="de-DE" sz="900" dirty="0"/>
              <a:t>Ungenutzte Geräte sollten nicht einfach weggeworfen werden und auch nicht langfristig gelagert werden. Auf keinen Fall sollte es in den Hausmüll entsorgt werden. Wenn ein Gerät nicht mehr genutzt wird, sollte vielmehr dafür gesorgt werden, dass eine andere Personen es benutzen kann. Das kann intrafamiliär geschehen (z.B. könnte die ältere Generation das „neue Alte“ der jüngeren Generation übernehmen – und hat damit gleich eine/-n persönliche/-n Ratgeber/-in zur Hand), im Freundeskreis oder per Verkauf (z.B. über das Internet). Dabei sollte auf seriöse Anbieter geachtet werden, da sonst ggf. nur wertvolle Bestandteile entnommen werden und ansonsten schwer verwertbarer Elektronikschrott anfällt.</a:t>
            </a:r>
          </a:p>
          <a:p>
            <a:pPr marL="180927" indent="-180927">
              <a:spcBef>
                <a:spcPts val="0"/>
              </a:spcBef>
              <a:buFont typeface="Arial" panose="020B0604020202020204" pitchFamily="34" charset="0"/>
              <a:buChar char="•"/>
              <a:defRPr/>
            </a:pPr>
            <a:r>
              <a:rPr lang="de-DE" sz="900" b="1" dirty="0"/>
              <a:t>„Repair“ – Durch Reparieren die Lebensdauer ausdehnen</a:t>
            </a:r>
            <a:endParaRPr lang="de-DE" sz="900" dirty="0"/>
          </a:p>
          <a:p>
            <a:pPr>
              <a:spcBef>
                <a:spcPts val="0"/>
              </a:spcBef>
              <a:defRPr/>
            </a:pPr>
            <a:r>
              <a:rPr lang="de-DE" sz="900" dirty="0"/>
              <a:t>Auch, wenn es sich nicht zu lohnen scheint oder Sie das Gerät nicht mehr nutzen möchten, sollten Handys und Smartphones repariert werden. Dadurch verbessert sich der Wiederverkaufswert und die Wahrscheinlichkeit, dass das Gerät weiter benutzt wird ist maßgeblich höher.</a:t>
            </a:r>
          </a:p>
          <a:p>
            <a:pPr marL="180927" indent="-180927">
              <a:spcBef>
                <a:spcPts val="0"/>
              </a:spcBef>
              <a:buFont typeface="Arial" panose="020B0604020202020204" pitchFamily="34" charset="0"/>
              <a:buChar char="•"/>
              <a:defRPr/>
            </a:pPr>
            <a:r>
              <a:rPr lang="de-DE" sz="900" b="1" dirty="0"/>
              <a:t>„Recycle“ – wenn wirklich nichts mehr geht</a:t>
            </a:r>
            <a:endParaRPr lang="de-DE" sz="900" dirty="0"/>
          </a:p>
          <a:p>
            <a:pPr>
              <a:spcBef>
                <a:spcPts val="0"/>
              </a:spcBef>
              <a:defRPr/>
            </a:pPr>
            <a:r>
              <a:rPr lang="de-DE" sz="900" dirty="0"/>
              <a:t>Wenn ein Gerät wirklich nicht mehr weiter benutzt werden kann, sollte es der fachgerechten Entsorgung zugeführt werden. Viele Umweltschutzorganisationen bieten Handy-Sammeldienste an. Die offiziellen Abfallentsorgungsunternehmen bieten in der Regel Recycling für Handys an, wie auch die Mobilfunkanbieter. Bei anderen Verwertern sollte geprüft werden, was genau mit dem Gerät passiert. Von unseriösen Anbietern werden möglicherweise die wertvollen und einfach zu verwertenden Bestandteile des Handys entnommen und der verbleibende Anteil entweder gar nicht entsorgt oder zu schwer verwertbarer Elektronikschrott gemacht. In jedem Falle sollten Speichermedien entfernt werden, Speicher gelöscht und das Gerät auf Werkeinstellungen zurückgesetzt werden. </a:t>
            </a:r>
          </a:p>
        </p:txBody>
      </p:sp>
      <p:sp>
        <p:nvSpPr>
          <p:cNvPr id="8499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B85B8A1-D9F0-4864-B941-17A6A5F6A187}" type="slidenum">
              <a:rPr lang="de-DE" altLang="de-DE" smtClean="0"/>
              <a:pPr/>
              <a:t>29</a:t>
            </a:fld>
            <a:endParaRPr lang="de-DE" altLang="de-DE"/>
          </a:p>
        </p:txBody>
      </p:sp>
    </p:spTree>
    <p:extLst>
      <p:ext uri="{BB962C8B-B14F-4D97-AF65-F5344CB8AC3E}">
        <p14:creationId xmlns:p14="http://schemas.microsoft.com/office/powerpoint/2010/main" val="374267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7088" y="719138"/>
            <a:ext cx="4321175" cy="3240087"/>
          </a:xfrm>
        </p:spPr>
      </p:sp>
      <p:sp>
        <p:nvSpPr>
          <p:cNvPr id="3" name="Notizenplatzhalter 2"/>
          <p:cNvSpPr>
            <a:spLocks noGrp="1"/>
          </p:cNvSpPr>
          <p:nvPr>
            <p:ph type="body" idx="1"/>
          </p:nvPr>
        </p:nvSpPr>
        <p:spPr>
          <a:xfrm>
            <a:off x="360000" y="4140000"/>
            <a:ext cx="6480000" cy="5331546"/>
          </a:xfrm>
        </p:spPr>
        <p:txBody>
          <a:bodyPr/>
          <a:lstStyle/>
          <a:p>
            <a:pPr marL="173221" indent="-173221">
              <a:spcBef>
                <a:spcPts val="0"/>
              </a:spcBef>
              <a:buFont typeface="Arial" panose="020B0604020202020204" pitchFamily="34" charset="0"/>
              <a:buChar char="•"/>
            </a:pPr>
            <a:r>
              <a:rPr lang="de-DE" sz="800" dirty="0"/>
              <a:t>Diese und die folgenden Folien dienen als Einstieg und liefern eine Einordnung des Themas in ProgRess II, (</a:t>
            </a:r>
            <a:r>
              <a:rPr lang="de-DE" altLang="de-DE" sz="800" dirty="0"/>
              <a:t>dem politischen Programm der Bundesregierung für die Ressourceneffizienz).</a:t>
            </a:r>
          </a:p>
          <a:p>
            <a:pPr marL="173221" indent="-173221">
              <a:spcBef>
                <a:spcPts val="0"/>
              </a:spcBef>
              <a:buFont typeface="Arial" panose="020B0604020202020204" pitchFamily="34" charset="0"/>
              <a:buChar char="•"/>
            </a:pPr>
            <a:r>
              <a:rPr lang="de-DE" sz="800" dirty="0"/>
              <a:t>Mit dem Programm ProgRess soll Wirtschaft und Gesellschaft auf dem Weg zu einer ressourcenschonenden und ressourceneffizienten Lebens- und Wirtschaftsweise geführt werden unter Beachtung der Nachhaltigkeit.</a:t>
            </a:r>
          </a:p>
          <a:p>
            <a:pPr>
              <a:spcBef>
                <a:spcPts val="0"/>
              </a:spcBef>
            </a:pPr>
            <a:r>
              <a:rPr lang="de-DE" sz="800" b="1" dirty="0"/>
              <a:t>Textquelle: BMUB 2016</a:t>
            </a:r>
          </a:p>
          <a:p>
            <a:pPr>
              <a:spcBef>
                <a:spcPts val="0"/>
              </a:spcBef>
            </a:pPr>
            <a:r>
              <a:rPr lang="de-DE" sz="800" dirty="0"/>
              <a:t>Grundlage für eine Strategie der Ressourcenschonung und Ressourceneffizienz ist das ProgRess-Programm der Bundesregierung. Das Thema Ressourceneffizienz ist in den letzten Jahren sowohl in Deutschland als auch auf der Ebene der Europäischen Union immer mehr in den Fokus der politischen Diskussion gerückt. Es gewinnt auch international zunehmend an Bedeutung. So haben sich 2015 unter deutschem Vorsitz auch die Mitgliedstaaten der G7 des Themas angenommen, um über  Maßnahmen zur Verbesserung der Ressourceneffizienz zu beraten. Dazu wurde unter anderem die Gründung einer G7-Allianz für Ressourceneffizienz zum freiwilligen Wissensaustausch und zur Netzwerkbildung beschlossen. Die Bundesregierung stellt sich in diesem Zusammenhang ihrer Verantwortung. Bereits 2002 hat die sie in ihrer nationalen Nachhaltigkeitsstrategie das Ziel verankert, Deutschlands Rohstoffproduktivität bis 2020 gegenüber 1994 zu verdoppeln. 2012 folgte das Deutsche Ressourceneffizienzprogramm (ProgRess), das dazu beitragen soll, dieses Ziel der Nachhaltigkeitsstrategie zu erreichen. Dabei soll der Fokus des Programms aber nicht nur auf der Steigerung der Effizienz liegen, sondern auch darstellen, inwieweit der Einsatz von Rohstoffen, zum Beispiel in Umwelttechnologien, vielfach auch natürliche Ressourcen schützt. Die Bundesregierung hat mit ProgRess beschlossen, alle vier Jahre über die Entwicklung der Ressourceneffizienz in Deutschland zu berichten, die Fortschritte zu bewerten und das Ressourceneffizienzprogramm fortzuentwickeln. Mit ProgRess II liegt nun der erste dieser Fortschrittsberichte vor. ProgRess hat bislang die Steigerung der Ressourceneffizienz entlang der gesamten Wertschöpfungskette bei der Nutzung abiotischer und biotischer Rohstoffe betrachtet, nicht aber die damit verbundenen Aspekte der Energieeffizienz. Beide Bereiche, Materialeffizienz und Energieeffizienz, sind aber eng miteinander verflochten. Mit ProgRess II sollen deshalb, wo dies sinnvoll ist, verstärkt Energie- und Materialströme gemeinsam betrachtet werden, so dass sie sich gegenseitig unterstützen können. ProgRess II basiert weiter auf den vier Leitideen von ProgRess I:</a:t>
            </a:r>
          </a:p>
          <a:p>
            <a:pPr marL="180927" indent="-180927">
              <a:spcBef>
                <a:spcPts val="0"/>
              </a:spcBef>
              <a:buFont typeface="Arial" panose="020B0604020202020204" pitchFamily="34" charset="0"/>
              <a:buChar char="•"/>
            </a:pPr>
            <a:r>
              <a:rPr lang="de-DE" sz="800" dirty="0"/>
              <a:t>Ökologische Notwendigkeiten mit ökonomischen Chancen, Innovationsorientierung und  sozialer Verantwortung verbinden</a:t>
            </a:r>
          </a:p>
          <a:p>
            <a:pPr marL="180927" indent="-180927">
              <a:spcBef>
                <a:spcPts val="0"/>
              </a:spcBef>
              <a:buFont typeface="Arial" panose="020B0604020202020204" pitchFamily="34" charset="0"/>
              <a:buChar char="•"/>
            </a:pPr>
            <a:r>
              <a:rPr lang="de-DE" sz="800" dirty="0"/>
              <a:t>Globale Verantwortung als zentrale Orientierung unserer nationalen Ressourcenpolitik sehen</a:t>
            </a:r>
          </a:p>
          <a:p>
            <a:pPr marL="180927" indent="-180927">
              <a:spcBef>
                <a:spcPts val="0"/>
              </a:spcBef>
              <a:buFont typeface="Arial" panose="020B0604020202020204" pitchFamily="34" charset="0"/>
              <a:buChar char="•"/>
            </a:pPr>
            <a:r>
              <a:rPr lang="de-DE" sz="800" dirty="0"/>
              <a:t>Wirtschafts- und Produktionsweisen in Deutschland schrittweise von Primärrohstoffen unabhängiger machen, die Kreislaufwirtschaft weiterentwickeln und ausbauen</a:t>
            </a:r>
          </a:p>
          <a:p>
            <a:pPr marL="180927" indent="-180927">
              <a:spcBef>
                <a:spcPts val="0"/>
              </a:spcBef>
              <a:buFont typeface="Arial" panose="020B0604020202020204" pitchFamily="34" charset="0"/>
              <a:buChar char="•"/>
            </a:pPr>
            <a:r>
              <a:rPr lang="de-DE" sz="800" dirty="0"/>
              <a:t>Nachhaltige Ressourcennutzung durch gesellschaftliche Orientierung auf qualitatives Wachstum langfristig sichern.</a:t>
            </a:r>
          </a:p>
          <a:p>
            <a:pPr>
              <a:spcBef>
                <a:spcPts val="0"/>
              </a:spcBef>
            </a:pPr>
            <a:r>
              <a:rPr lang="de-DE" sz="800" dirty="0"/>
              <a:t>Um diese Leitideen umzusetzen, werden die Indikatoren und Ziele zur Ressourcenschonung aus der deutschen Nachhaltigkeitsstrategie um weitere Indikatoren und Ziele ergänzt und Gestaltungsansätze aufgezeigt, um die Ressourceneffizienz entlang der gesamten Wertschöpfungskette zu verbessern. Es geht darum, eine nachhaltige Rohstoffversorgung zu sichern, Ressourceneffizienz in der Produktion zu steigern, Produkte und Konsum ressourcenschonender zu gestalten und eine ressourceneffiziente Kreislaufwirtschaft auszubauen.  Dafür werden Maßnahmen für ressourcenrelevante Handlungsfelder wie Bauen, nachhaltige Stadtentwicklung und Informations- und Kommunikationstechnik in die Wege geleitet sowie übergreifende rechtliche, ökonomische und informatorische Instrumente genutzt. </a:t>
            </a:r>
          </a:p>
          <a:p>
            <a:pPr>
              <a:spcBef>
                <a:spcPts val="0"/>
              </a:spcBef>
            </a:pPr>
            <a:r>
              <a:rPr lang="de-DE" sz="800" b="1" dirty="0"/>
              <a:t>Quelle (Text und Abbildung)</a:t>
            </a:r>
          </a:p>
          <a:p>
            <a:pPr marL="180927" indent="-180927">
              <a:spcBef>
                <a:spcPts val="0"/>
              </a:spcBef>
              <a:buFont typeface="Arial" panose="020B0604020202020204" pitchFamily="34" charset="0"/>
              <a:buChar char="•"/>
            </a:pPr>
            <a:r>
              <a:rPr lang="de-DE" sz="800" dirty="0"/>
              <a:t>BMUB 2016: Progress II. Online: http://www.bmub.bund.de/fileadmin/Daten_BMU/Pools/Broschueren/progress_ii_broschuere_bf.pdf</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a:t>
            </a:fld>
            <a:endParaRPr lang="de-DE" altLang="de-DE"/>
          </a:p>
        </p:txBody>
      </p:sp>
    </p:spTree>
    <p:extLst>
      <p:ext uri="{BB962C8B-B14F-4D97-AF65-F5344CB8AC3E}">
        <p14:creationId xmlns:p14="http://schemas.microsoft.com/office/powerpoint/2010/main" val="99028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Foliensatz III Rahmung – Weiterbildung für Lehrende zur Unterrichtseinheit</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30</a:t>
            </a:fld>
            <a:endParaRPr lang="de-DE" altLang="de-DE"/>
          </a:p>
        </p:txBody>
      </p:sp>
    </p:spTree>
    <p:extLst>
      <p:ext uri="{BB962C8B-B14F-4D97-AF65-F5344CB8AC3E}">
        <p14:creationId xmlns:p14="http://schemas.microsoft.com/office/powerpoint/2010/main" val="548394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sz="1100" dirty="0"/>
              <a:t>Die Folie zeigt eine Übersicht über Ziele, Methoden, Arbeitsmaterial  und Dauer der Unterrichtsreihe sowie angesprochene Kompetenzen.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31</a:t>
            </a:fld>
            <a:endParaRPr lang="de-DE" altLang="de-DE"/>
          </a:p>
        </p:txBody>
      </p:sp>
    </p:spTree>
    <p:extLst>
      <p:ext uri="{BB962C8B-B14F-4D97-AF65-F5344CB8AC3E}">
        <p14:creationId xmlns:p14="http://schemas.microsoft.com/office/powerpoint/2010/main" val="1994372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sz="1100" dirty="0"/>
              <a:t>Die Folie zeigt eine Übersicht über Ziele, Methoden, Arbeitsmaterial  und Dauer der Unterrichtsreihe sowie angesprochene Kompetenzen.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32</a:t>
            </a:fld>
            <a:endParaRPr lang="de-DE" altLang="de-DE"/>
          </a:p>
        </p:txBody>
      </p:sp>
    </p:spTree>
    <p:extLst>
      <p:ext uri="{BB962C8B-B14F-4D97-AF65-F5344CB8AC3E}">
        <p14:creationId xmlns:p14="http://schemas.microsoft.com/office/powerpoint/2010/main" val="4059113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33</a:t>
            </a:fld>
            <a:endParaRPr lang="de-DE" altLang="de-DE"/>
          </a:p>
        </p:txBody>
      </p:sp>
    </p:spTree>
    <p:extLst>
      <p:ext uri="{BB962C8B-B14F-4D97-AF65-F5344CB8AC3E}">
        <p14:creationId xmlns:p14="http://schemas.microsoft.com/office/powerpoint/2010/main" val="2214673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spcAft>
                <a:spcPts val="0"/>
              </a:spcAft>
              <a:buSzPct val="25000"/>
            </a:pPr>
            <a:r>
              <a:rPr lang="de-DE" sz="1100" dirty="0">
                <a:solidFill>
                  <a:schemeClr val="dk1"/>
                </a:solidFill>
                <a:ea typeface="Calibri"/>
                <a:cs typeface="Calibri"/>
                <a:sym typeface="Calibri"/>
              </a:rPr>
              <a:t>In Modul 1 werden zwei Komponenten angeboten: </a:t>
            </a:r>
          </a:p>
          <a:p>
            <a:pPr marL="241237" indent="-241237">
              <a:spcBef>
                <a:spcPts val="0"/>
              </a:spcBef>
              <a:spcAft>
                <a:spcPts val="0"/>
              </a:spcAft>
              <a:buSzPct val="25000"/>
              <a:buAutoNum type="arabicPeriod"/>
            </a:pPr>
            <a:r>
              <a:rPr lang="de-DE" sz="1100" dirty="0">
                <a:solidFill>
                  <a:schemeClr val="dk1"/>
                </a:solidFill>
                <a:ea typeface="Calibri"/>
                <a:cs typeface="Calibri"/>
                <a:sym typeface="Calibri"/>
              </a:rPr>
              <a:t>Der Einstieg mittels einer Bildanalyse der Karikatur und </a:t>
            </a:r>
          </a:p>
          <a:p>
            <a:pPr marL="241237" indent="-241237">
              <a:spcBef>
                <a:spcPts val="0"/>
              </a:spcBef>
              <a:spcAft>
                <a:spcPts val="0"/>
              </a:spcAft>
              <a:buSzPct val="25000"/>
              <a:buAutoNum type="arabicPeriod"/>
            </a:pPr>
            <a:r>
              <a:rPr lang="de-DE" sz="1100" dirty="0">
                <a:solidFill>
                  <a:schemeClr val="dk1"/>
                </a:solidFill>
                <a:ea typeface="Calibri"/>
                <a:cs typeface="Calibri"/>
                <a:sym typeface="Calibri"/>
              </a:rPr>
              <a:t>Diskussionen anhand von kritischen Fragen rund um das Thema Handy</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34</a:t>
            </a:fld>
            <a:endParaRPr lang="de-DE" altLang="de-DE"/>
          </a:p>
        </p:txBody>
      </p:sp>
    </p:spTree>
    <p:extLst>
      <p:ext uri="{BB962C8B-B14F-4D97-AF65-F5344CB8AC3E}">
        <p14:creationId xmlns:p14="http://schemas.microsoft.com/office/powerpoint/2010/main" val="410660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70288" y="4860927"/>
            <a:ext cx="6365291" cy="5132915"/>
          </a:xfrm>
        </p:spPr>
        <p:txBody>
          <a:bodyPr/>
          <a:lstStyle/>
          <a:p>
            <a:r>
              <a:rPr lang="de-DE" sz="800" dirty="0"/>
              <a:t>Ziel ist es, die Anknüpfung an die Erlebniswelt der Jugendlichen herzustellen:</a:t>
            </a:r>
          </a:p>
          <a:p>
            <a:r>
              <a:rPr lang="de-DE" sz="800" dirty="0"/>
              <a:t>Was ist unter einem Pranger zur verstehen ist: Der Pranger, Schandpfahl oder </a:t>
            </a:r>
            <a:r>
              <a:rPr lang="de-DE" sz="800" dirty="0" err="1"/>
              <a:t>Kaak</a:t>
            </a:r>
            <a:r>
              <a:rPr lang="de-DE" sz="800" dirty="0"/>
              <a:t> war ein Strafwerkzeug in Form einer Säule, eines Holzpfostens oder einer Plattform, an denen ein Verurteilter gefesselt und öffentlich vorgeführt wurde. Die Strafe bestand vor allem in der öffentlichen Schande, welche der Verurteilte zu erdulden hatte und die vielfach ein „normales“ Weiterleben in der Gemeinschaft unmöglich machte oder sehr erschwerte. Auch war der Bestrafte den Schmähungen der Passanten ausgesetzt, die für ihn nicht ungefährlich waren. Auch das Bewerfen der betroffenen Person mit Gegenständen und das Prügeln waren üblich. (nach Wikipedia)</a:t>
            </a:r>
          </a:p>
          <a:p>
            <a:r>
              <a:rPr lang="de-DE" sz="800" dirty="0"/>
              <a:t>Handysucht wird heute vor allem von Eltern oder Lehrern „angeprangert“, sie gerät aber zunehmend auch in den öffentlichen Focus (siehe Referenz unten). Ein Pranger wurde zuletzt etwa 1850 eingesetzt, es gibt aber auch neuzeitliche Methoden des Anprangerns und der Sanktionierung mittels Scham. </a:t>
            </a:r>
          </a:p>
          <a:p>
            <a:r>
              <a:rPr lang="de-DE" sz="800" dirty="0"/>
              <a:t>Die Frage, welche der heute üblichen Smartphone-Funktionen damals schön zugänglich gewesen wäre (nämlich gar keine!!) ermöglicht den Übergang zur Geschichte des Handys. Der geschichtliche Hintergrund dient dazu die Jugendlichen auf die Reflektion des eigenen Verhaltens hinzuführen.</a:t>
            </a:r>
          </a:p>
          <a:p>
            <a:pPr marL="171431" indent="-171431">
              <a:buFont typeface="Arial" panose="020B0604020202020204" pitchFamily="34" charset="0"/>
              <a:buChar char="•"/>
            </a:pPr>
            <a:r>
              <a:rPr lang="de-DE" sz="800" b="1" dirty="0"/>
              <a:t>Zur Geschichte des Handys:</a:t>
            </a:r>
            <a:endParaRPr lang="de-DE" sz="800" dirty="0"/>
          </a:p>
          <a:p>
            <a:r>
              <a:rPr lang="de-DE" sz="800" dirty="0"/>
              <a:t>Die Entwicklung des Mobilfunks begann </a:t>
            </a:r>
            <a:r>
              <a:rPr lang="de-DE" sz="800" b="1" dirty="0"/>
              <a:t>1926 </a:t>
            </a:r>
            <a:r>
              <a:rPr lang="de-DE" sz="800" dirty="0"/>
              <a:t>mit einem Telefondienst in Zügen der Deutschen Reichsbahn und Reichspost auf der Strecke zwischen Hamburg und Berlin – die Karikatur hatte also einen aktuellen Anlass.</a:t>
            </a:r>
          </a:p>
          <a:p>
            <a:r>
              <a:rPr lang="de-DE" sz="800" dirty="0"/>
              <a:t>Die ersten privaten Mobilfunkgespräche wurden erst über in Kraftfahrzeugen montierte Endgeräte – Autotelefone – im Jahr </a:t>
            </a:r>
            <a:r>
              <a:rPr lang="de-DE" sz="800" b="1" dirty="0"/>
              <a:t>1946</a:t>
            </a:r>
            <a:r>
              <a:rPr lang="de-DE" sz="800" dirty="0"/>
              <a:t> möglich. Die Geräte waren zunächst wegen der für die Funktechnik verwendeten Vakuumröhren recht groß (ca. Reisekoffergröße), die Gespräche wurden handvermittelt und die Gerätepreise lagen bei etwa 50 % des Wagenpreises. Erst ab </a:t>
            </a:r>
            <a:r>
              <a:rPr lang="de-DE" sz="800" b="1" dirty="0"/>
              <a:t>1972</a:t>
            </a:r>
            <a:r>
              <a:rPr lang="de-DE" sz="800" dirty="0"/>
              <a:t> wurden in der Bundesrepublik Selbstwählverbindungen möglich. </a:t>
            </a:r>
            <a:r>
              <a:rPr lang="de-DE" sz="800" b="1" dirty="0"/>
              <a:t>1973</a:t>
            </a:r>
            <a:r>
              <a:rPr lang="de-DE" sz="800" dirty="0"/>
              <a:t> stellte ein Entwicklerteam bei Motorola den ersten Prototyp eines Mobiltelefons her das in der Hand getragen werden konnte und nicht mehr an Autos oder andere Transportmittel gebunden war. Erst </a:t>
            </a:r>
            <a:r>
              <a:rPr lang="de-DE" sz="800" b="1" dirty="0"/>
              <a:t>1986</a:t>
            </a:r>
            <a:r>
              <a:rPr lang="de-DE" sz="800" dirty="0"/>
              <a:t> wog zum Beispiel das </a:t>
            </a:r>
            <a:r>
              <a:rPr lang="de-DE" sz="800" dirty="0" err="1"/>
              <a:t>Nokias</a:t>
            </a:r>
            <a:r>
              <a:rPr lang="de-DE" sz="800" dirty="0"/>
              <a:t> </a:t>
            </a:r>
            <a:r>
              <a:rPr lang="de-DE" sz="800" dirty="0" err="1"/>
              <a:t>Mobira</a:t>
            </a:r>
            <a:r>
              <a:rPr lang="de-DE" sz="800" dirty="0"/>
              <a:t> </a:t>
            </a:r>
            <a:r>
              <a:rPr lang="de-DE" sz="800" dirty="0" err="1"/>
              <a:t>Talkman</a:t>
            </a:r>
            <a:r>
              <a:rPr lang="de-DE" sz="800" dirty="0"/>
              <a:t> 320F “nur“ noch 4,7 kg und kam mit einem voll aufgeladenen Akku rund zehn Stunden ohne Steckdose aus. Eine kleine Sensation gelang Nokia ein Jahr später mit dem </a:t>
            </a:r>
            <a:r>
              <a:rPr lang="de-DE" sz="800" dirty="0" err="1"/>
              <a:t>Mobira</a:t>
            </a:r>
            <a:r>
              <a:rPr lang="de-DE" sz="800" dirty="0"/>
              <a:t> </a:t>
            </a:r>
            <a:r>
              <a:rPr lang="de-DE" sz="800" dirty="0" err="1"/>
              <a:t>Cityman</a:t>
            </a:r>
            <a:r>
              <a:rPr lang="de-DE" sz="800" dirty="0"/>
              <a:t>, das nur noch 800 Gramm wog. Dieses ca. 10.000 Mark teure Mobiltelefon wurde Ende der 80ger Jahre zum weit verbreiteten Prestige-Objekt. Im Herbst </a:t>
            </a:r>
            <a:r>
              <a:rPr lang="de-DE" sz="800" b="1" dirty="0"/>
              <a:t>1992</a:t>
            </a:r>
            <a:r>
              <a:rPr lang="de-DE" sz="800" dirty="0"/>
              <a:t> gelangten die ersten GSM-Handys in den Fachhandel. Das erste Kulthandy der war </a:t>
            </a:r>
            <a:r>
              <a:rPr lang="de-DE" sz="800" dirty="0" err="1"/>
              <a:t>Motorolas</a:t>
            </a:r>
            <a:r>
              <a:rPr lang="de-DE" sz="800" dirty="0"/>
              <a:t> International 3200 (1992), das wegen seiner außergewöhnlichen Form liebevoll “Telefon-Knochen“ genannt wurde. </a:t>
            </a:r>
            <a:r>
              <a:rPr lang="de-DE" sz="800" b="1" dirty="0"/>
              <a:t>1996</a:t>
            </a:r>
            <a:r>
              <a:rPr lang="de-DE" sz="800" dirty="0"/>
              <a:t> entwickelte Nokia mit dem Communicator 9000 erstmals eine Handy/Organizer-Kombination, mit der Besitzer auch im Internet surfen konnten. Dieses so genannte </a:t>
            </a:r>
            <a:r>
              <a:rPr lang="de-DE" sz="800" b="1" dirty="0"/>
              <a:t>Smartphone</a:t>
            </a:r>
            <a:r>
              <a:rPr lang="de-DE" sz="800" dirty="0"/>
              <a:t> war lange Zeit ein wegweisendes Unikum, denn erst 2000 zog die Konkurrenz mit vergleichbaren Geräten nach.</a:t>
            </a:r>
          </a:p>
          <a:p>
            <a:r>
              <a:rPr lang="de-DE" sz="800" dirty="0"/>
              <a:t>Zur Frage nach dem Satirischen Aspekt: </a:t>
            </a:r>
          </a:p>
          <a:p>
            <a:r>
              <a:rPr lang="de-DE" sz="800" b="1" dirty="0"/>
              <a:t>Satire</a:t>
            </a:r>
            <a:r>
              <a:rPr lang="de-DE" sz="800" dirty="0"/>
              <a:t> ist eine Kunstform, mit der Personen, Ereignisse oder Zustände kritisiert, verspottet oder angeprangert werden. Typisches Stilmittel der Satire ist die Übertreibung. Die Schülerinnen und Schüler sollen dazu angeregt werden, mittels der Konfrontation mit der übertriebenen Darstellung ihr eigenes Verhalten und Empfinden dem Handy gegenüber zu reflektieren.</a:t>
            </a:r>
          </a:p>
          <a:p>
            <a:r>
              <a:rPr lang="de-DE" sz="800" dirty="0"/>
              <a:t>Siehe z.B. TAB-Arbeitsbericht Nr. 166 „Neue elektronische Medien und Suchtverhalten“, http://www.tab-beim-bundestag.de/de/untersuchungen/u20200.html</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35</a:t>
            </a:fld>
            <a:endParaRPr lang="de-DE" altLang="de-DE"/>
          </a:p>
        </p:txBody>
      </p:sp>
    </p:spTree>
    <p:extLst>
      <p:ext uri="{BB962C8B-B14F-4D97-AF65-F5344CB8AC3E}">
        <p14:creationId xmlns:p14="http://schemas.microsoft.com/office/powerpoint/2010/main" val="2136502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70288" y="4860926"/>
            <a:ext cx="6365291" cy="5003545"/>
          </a:xfrm>
        </p:spPr>
        <p:txBody>
          <a:bodyPr/>
          <a:lstStyle/>
          <a:p>
            <a:r>
              <a:rPr lang="de-DE" sz="800" dirty="0"/>
              <a:t>Ziel ist es, die Anknüpfung an die Erlebniswelt der Jugendlichen herzustellen:</a:t>
            </a:r>
          </a:p>
          <a:p>
            <a:endParaRPr lang="de-DE" sz="800" dirty="0"/>
          </a:p>
          <a:p>
            <a:r>
              <a:rPr lang="de-DE" sz="800" dirty="0"/>
              <a:t>Zunächst sollte diskutiert werden, wer bzw. was in Form der Person im Gefängnis dargestellt wird. Mehrere Aspekte sind möglich: Der Autor betitelt seine Zeichnung etwa mit „Ein Büromensch im Handygefängnis“, die Darstellung bezieht sich also auf die zunehmende Rolle der mobilen Kommunikation im Arbeitsleben. Für die Lebenswelt der Jugendlichen ist evtl. z.B. die Person mit der man über das Handy kommuniziert, die aber im Handy gefangen bleibt und daher also nicht wirklich greifbar wird relevanter, oder auch das Eigenleben des Handys, sei es in Form von Fehlfunktionen oder auch in Form der Institutionen, die die verschiedenen Dienste zur Verfügung stellen.</a:t>
            </a:r>
          </a:p>
          <a:p>
            <a:endParaRPr lang="de-DE" sz="800" dirty="0"/>
          </a:p>
          <a:p>
            <a:r>
              <a:rPr lang="de-DE" sz="800" dirty="0"/>
              <a:t>Um die Reflektion der Jugendlichen zum eigenen Umgang mit dem Handy zu fördern bietet sich die Frage an, wie weit die Darstellung auf ihr eigenes Leben anwendbar ist. Auch der Transfer auf die ursprünglich angedachten Arbeitnehmer ist möglich.</a:t>
            </a:r>
          </a:p>
          <a:p>
            <a:r>
              <a:rPr lang="de-DE" sz="800" dirty="0"/>
              <a:t>Der Vergleich Arbeitswelt vor, also ohne Handy versus mit Handy kann zur Überleitung auf die Geschichte des Handys dienen. </a:t>
            </a:r>
          </a:p>
          <a:p>
            <a:pPr marL="171431" indent="-171431">
              <a:buFont typeface="Arial" panose="020B0604020202020204" pitchFamily="34" charset="0"/>
              <a:buChar char="•"/>
            </a:pPr>
            <a:r>
              <a:rPr lang="de-DE" sz="800" b="1" dirty="0"/>
              <a:t>Zur Geschichte des Handys:</a:t>
            </a:r>
            <a:endParaRPr lang="de-DE" sz="800" dirty="0"/>
          </a:p>
          <a:p>
            <a:r>
              <a:rPr lang="de-DE" sz="800" dirty="0"/>
              <a:t>Die Entwicklung des Mobilfunks begann </a:t>
            </a:r>
            <a:r>
              <a:rPr lang="de-DE" sz="800" b="1" dirty="0"/>
              <a:t>1926 </a:t>
            </a:r>
            <a:r>
              <a:rPr lang="de-DE" sz="800" dirty="0"/>
              <a:t>mit einem Telefondienst in Zügen der Deutschen Reichsbahn und Reichspost auf der Strecke zwischen Hamburg und Berlin – die Karikatur hatte also einen aktuellen Anlass.</a:t>
            </a:r>
          </a:p>
          <a:p>
            <a:r>
              <a:rPr lang="de-DE" sz="800" dirty="0"/>
              <a:t>Die ersten privaten Mobilfunkgespräche wurden erst über in Kraftfahrzeugen montierte Endgeräte – Autotelefone – im Jahr </a:t>
            </a:r>
            <a:r>
              <a:rPr lang="de-DE" sz="800" b="1" dirty="0"/>
              <a:t>1946</a:t>
            </a:r>
            <a:r>
              <a:rPr lang="de-DE" sz="800" dirty="0"/>
              <a:t> möglich. Die Geräte waren zunächst wegen der für die Funktechnik verwendeten Vakuumröhren recht groß (ca. Reisekoffergröße), die Gespräche wurden handvermittelt und die Gerätepreise lagen bei etwa 50 % des Wagenpreises. Erst ab </a:t>
            </a:r>
            <a:r>
              <a:rPr lang="de-DE" sz="800" b="1" dirty="0"/>
              <a:t>1972</a:t>
            </a:r>
            <a:r>
              <a:rPr lang="de-DE" sz="800" dirty="0"/>
              <a:t> wurden in der Bundesrepublik Selbstwählverbindungen möglich. </a:t>
            </a:r>
            <a:r>
              <a:rPr lang="de-DE" sz="800" b="1" dirty="0"/>
              <a:t>1973</a:t>
            </a:r>
            <a:r>
              <a:rPr lang="de-DE" sz="800" dirty="0"/>
              <a:t> stellte ein Entwicklerteam bei Motorola den ersten Prototyp eines Mobiltelefons her das in der Hand getragen werden konnte und nicht mehr an Autos oder andere Transportmittel gebunden war. Erst </a:t>
            </a:r>
            <a:r>
              <a:rPr lang="de-DE" sz="800" b="1" dirty="0"/>
              <a:t>1986</a:t>
            </a:r>
            <a:r>
              <a:rPr lang="de-DE" sz="800" dirty="0"/>
              <a:t> wog zum Beispiel das </a:t>
            </a:r>
            <a:r>
              <a:rPr lang="de-DE" sz="800" dirty="0" err="1"/>
              <a:t>Nokias</a:t>
            </a:r>
            <a:r>
              <a:rPr lang="de-DE" sz="800" dirty="0"/>
              <a:t> </a:t>
            </a:r>
            <a:r>
              <a:rPr lang="de-DE" sz="800" dirty="0" err="1"/>
              <a:t>Mobira</a:t>
            </a:r>
            <a:r>
              <a:rPr lang="de-DE" sz="800" dirty="0"/>
              <a:t> </a:t>
            </a:r>
            <a:r>
              <a:rPr lang="de-DE" sz="800" dirty="0" err="1"/>
              <a:t>Talkman</a:t>
            </a:r>
            <a:r>
              <a:rPr lang="de-DE" sz="800" dirty="0"/>
              <a:t> 320F “nur“ noch 4,7 kg und kam mit einem voll aufgeladenen Akku rund zehn Stunden ohne Steckdose aus. Eine kleine Sensation gelang Nokia ein Jahr später mit dem </a:t>
            </a:r>
            <a:r>
              <a:rPr lang="de-DE" sz="800" dirty="0" err="1"/>
              <a:t>Mobira</a:t>
            </a:r>
            <a:r>
              <a:rPr lang="de-DE" sz="800" dirty="0"/>
              <a:t> </a:t>
            </a:r>
            <a:r>
              <a:rPr lang="de-DE" sz="800" dirty="0" err="1"/>
              <a:t>Cityman</a:t>
            </a:r>
            <a:r>
              <a:rPr lang="de-DE" sz="800" dirty="0"/>
              <a:t>, das nur noch 800 Gramm wog. Dieses ca. 10.000 Mark teure Mobiltelefon wurde Ende der 80ger Jahre zum weit verbreiteten Prestige-Objekt. Im Herbst </a:t>
            </a:r>
            <a:r>
              <a:rPr lang="de-DE" sz="800" b="1" dirty="0"/>
              <a:t>1992</a:t>
            </a:r>
            <a:r>
              <a:rPr lang="de-DE" sz="800" dirty="0"/>
              <a:t> gelangten die ersten GSM-Handys in den Fachhandel. Das erste Kulthandy der war </a:t>
            </a:r>
            <a:r>
              <a:rPr lang="de-DE" sz="800" dirty="0" err="1"/>
              <a:t>Motorolas</a:t>
            </a:r>
            <a:r>
              <a:rPr lang="de-DE" sz="800" dirty="0"/>
              <a:t> International 3200 (1992), das wegen seiner außergewöhnlichen Form liebevoll “Telefon-Knochen“ genannt wurde. </a:t>
            </a:r>
            <a:r>
              <a:rPr lang="de-DE" sz="800" b="1" dirty="0"/>
              <a:t>1996</a:t>
            </a:r>
            <a:r>
              <a:rPr lang="de-DE" sz="800" dirty="0"/>
              <a:t> entwickelte Nokia mit dem Communicator 9000 erstmals eine Handy/Organizer-Kombination, mit der Besitzer auch im Internet surfen konnten. Dieses so genannte </a:t>
            </a:r>
            <a:r>
              <a:rPr lang="de-DE" sz="800" b="1" dirty="0"/>
              <a:t>Smartphone</a:t>
            </a:r>
            <a:r>
              <a:rPr lang="de-DE" sz="800" dirty="0"/>
              <a:t> war lange Zeit ein wegweisendes Unikum, denn erst 2000 zog die Konkurrenz mit vergleichbaren Geräten nach.</a:t>
            </a:r>
          </a:p>
          <a:p>
            <a:r>
              <a:rPr lang="de-DE" sz="800" dirty="0"/>
              <a:t>Zur Frage nach dem Satirischen Aspekt: </a:t>
            </a:r>
          </a:p>
          <a:p>
            <a:r>
              <a:rPr lang="de-DE" sz="800" b="1" dirty="0"/>
              <a:t>Satire</a:t>
            </a:r>
            <a:r>
              <a:rPr lang="de-DE" sz="800" dirty="0"/>
              <a:t> ist eine Kunstform, mit der Personen, Ereignisse oder Zustände kritisiert, verspottet oder angeprangert werden. Typisches Stilmittel der Satire ist die Übertreibung. Hier ist eine Diskussion zum Vergleich des physischen, hier explizit dargestellten Gefängnisses mit einem psychischen, hier implizit dargestellten Gefängnis möglich. </a:t>
            </a:r>
          </a:p>
          <a:p>
            <a:endParaRPr lang="de-DE" sz="800" dirty="0"/>
          </a:p>
          <a:p>
            <a:r>
              <a:rPr lang="de-DE" sz="800" dirty="0"/>
              <a:t>Siehe z.B. TAB-Arbeitsbericht Nr. 166 „Neue elektronische Medien und Suchtverhalten“, http://www.tab-beim-bundestag.de/de/untersuchungen/u20200.html</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36</a:t>
            </a:fld>
            <a:endParaRPr lang="de-DE" altLang="de-DE"/>
          </a:p>
        </p:txBody>
      </p:sp>
    </p:spTree>
    <p:extLst>
      <p:ext uri="{BB962C8B-B14F-4D97-AF65-F5344CB8AC3E}">
        <p14:creationId xmlns:p14="http://schemas.microsoft.com/office/powerpoint/2010/main" val="3347064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Handys sind in der Lebenswelt der Schüler und Schülerinnen tief verankert. Es ist daher sinnvoll, die Bindung der Schüler und Schülerinnen an ihre Handys zu nutzen um das Thema für sie relevant und motivierend zu gestalten.</a:t>
            </a:r>
          </a:p>
          <a:p>
            <a:r>
              <a:rPr lang="de-DE" sz="1100" dirty="0"/>
              <a:t>Zunächst soll ein objektiv-untersuchender Blick auf das (eigene) Gerät erreicht werden, der </a:t>
            </a:r>
            <a:r>
              <a:rPr lang="de-DE" sz="1100" dirty="0" err="1"/>
              <a:t>Reflektionsprozess</a:t>
            </a:r>
            <a:r>
              <a:rPr lang="de-DE" sz="1100" dirty="0"/>
              <a:t> zum eigenen Verhalten bei der Handy-Nutzung angestoßen werden und der Zusammenhang mit gesellschaftlichen und Umwelt-Aspekten eröffnet. Es bieten sich provokativ-interessante Fragen an, die im fragend-entwickelnden Gespräch präsentiert werden können. Je nach Fachbereich und individueller Zusammensetzung der Lerngruppe eigenen sich viele Aspekte der Ausführungen oben um auf das Thema hinzuführen. Hier sind grundlegende Fragenkomplexe angesprochen.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37</a:t>
            </a:fld>
            <a:endParaRPr lang="de-DE" altLang="de-DE"/>
          </a:p>
        </p:txBody>
      </p:sp>
    </p:spTree>
    <p:extLst>
      <p:ext uri="{BB962C8B-B14F-4D97-AF65-F5344CB8AC3E}">
        <p14:creationId xmlns:p14="http://schemas.microsoft.com/office/powerpoint/2010/main" val="99157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38</a:t>
            </a:fld>
            <a:endParaRPr lang="de-DE" altLang="de-DE"/>
          </a:p>
        </p:txBody>
      </p:sp>
    </p:spTree>
    <p:extLst>
      <p:ext uri="{BB962C8B-B14F-4D97-AF65-F5344CB8AC3E}">
        <p14:creationId xmlns:p14="http://schemas.microsoft.com/office/powerpoint/2010/main" val="181558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spcAft>
                <a:spcPts val="0"/>
              </a:spcAft>
              <a:buSzPct val="25000"/>
            </a:pPr>
            <a:r>
              <a:rPr lang="de-DE" sz="1100" dirty="0">
                <a:solidFill>
                  <a:schemeClr val="dk1"/>
                </a:solidFill>
                <a:ea typeface="Calibri"/>
                <a:cs typeface="Calibri"/>
                <a:sym typeface="Calibri"/>
              </a:rPr>
              <a:t>Die Folie zeigt eine Übersicht über Modul 2.</a:t>
            </a:r>
          </a:p>
          <a:p>
            <a:r>
              <a:rPr lang="de-DE" sz="1100" dirty="0">
                <a:solidFill>
                  <a:schemeClr val="dk1"/>
                </a:solidFill>
                <a:ea typeface="Calibri"/>
                <a:cs typeface="Calibri"/>
                <a:sym typeface="Calibri"/>
              </a:rPr>
              <a:t>Im zweiten Modul werden </a:t>
            </a:r>
            <a:r>
              <a:rPr lang="de-DE" sz="1100" dirty="0"/>
              <a:t>die physisch erfassbaren </a:t>
            </a:r>
            <a:r>
              <a:rPr lang="de-DE" sz="1100" b="1" dirty="0"/>
              <a:t>Bauteile</a:t>
            </a:r>
            <a:r>
              <a:rPr lang="de-DE" sz="1100" dirty="0"/>
              <a:t> erörtert (im kommenden Schritt werden auch </a:t>
            </a:r>
            <a:r>
              <a:rPr lang="de-DE" sz="1100" b="1" dirty="0"/>
              <a:t>Materialien</a:t>
            </a:r>
            <a:r>
              <a:rPr lang="de-DE" sz="1100" dirty="0"/>
              <a:t> wie Glas oder Aluminium besprochen, die Betonung soll hier zunächst auf der Vielfalt und Komplexität der Bauteile liegen). Dazu können die Schüler und Schülerinnen in einem ersten Schritt ihre eigenen Geräte untersuchen und - soweit dies ohne Beschädigung möglich ist - auseinanderbauen. Mittels der beigefügten Arbeitsblätter kann das Angebot alternativ über die Arbeitsblätter erfolgen. Die Schüler und Schülerinnen sollen dabei benennen, welche Bauteile sie vorfinden bzw. erkennen können. Selbst bei den kaum zu öffnenden Geräten* (z.B. der Firma Apple) sind Bauteile wie z.B. Frontabdeckung, Kameras, Mikrophon, und Gehäuse erkennbar. Die große Anzahl an Einzelbauteilen sowie deren hoher Komplexitätsgrad sollten angesprochen werden. Auch die Bauteile der zugehörigen Komponenten (Kopfhörer, Ladekabel etc.) sollte Erwähnung finden. Wo die Geräte nicht oder kaum geöffnet werden können bietet sich an, die Frage aufzuwerfen, warum das so ist, warum z.B. die Akkus nicht austauschbar sind und für wen das einen Vor- oder Nachteil hat. Siehe z.B. auch Lehreinheit Obsoleszenz) </a:t>
            </a:r>
          </a:p>
          <a:p>
            <a:pPr>
              <a:spcBef>
                <a:spcPts val="364"/>
              </a:spcBef>
              <a:spcAft>
                <a:spcPts val="0"/>
              </a:spcAft>
              <a:buClr>
                <a:schemeClr val="dk1"/>
              </a:buClr>
              <a:buSzPct val="25000"/>
            </a:pPr>
            <a:endParaRPr lang="de-DE" sz="1100" dirty="0">
              <a:solidFill>
                <a:schemeClr val="dk1"/>
              </a:solidFill>
              <a:ea typeface="Calibri"/>
              <a:cs typeface="Calibri"/>
              <a:sym typeface="Calibri"/>
            </a:endParaRP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39</a:t>
            </a:fld>
            <a:endParaRPr lang="de-DE" altLang="de-DE"/>
          </a:p>
        </p:txBody>
      </p:sp>
    </p:spTree>
    <p:extLst>
      <p:ext uri="{BB962C8B-B14F-4D97-AF65-F5344CB8AC3E}">
        <p14:creationId xmlns:p14="http://schemas.microsoft.com/office/powerpoint/2010/main" val="174715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noTextEdit="1"/>
          </p:cNvSpPr>
          <p:nvPr>
            <p:ph type="sldImg"/>
          </p:nvPr>
        </p:nvSpPr>
        <p:spPr bwMode="auto">
          <a:xfrm>
            <a:off x="827088" y="719138"/>
            <a:ext cx="5281612" cy="3960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p:cNvSpPr>
            <a:spLocks noGrp="1"/>
          </p:cNvSpPr>
          <p:nvPr>
            <p:ph type="body" idx="1"/>
          </p:nvPr>
        </p:nvSpPr>
        <p:spPr bwMode="auto">
          <a:xfrm>
            <a:off x="720000" y="4860926"/>
            <a:ext cx="5760001"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221" indent="-173221">
              <a:lnSpc>
                <a:spcPct val="90000"/>
              </a:lnSpc>
              <a:buFont typeface="Arial" panose="020B0604020202020204" pitchFamily="34" charset="0"/>
              <a:buChar char="•"/>
            </a:pPr>
            <a:r>
              <a:rPr lang="de-DE" altLang="de-DE" sz="1100" dirty="0"/>
              <a:t>ProgRess hat eine eigene Ressourcensystematik.</a:t>
            </a:r>
          </a:p>
          <a:p>
            <a:pPr marL="173221" indent="-173221">
              <a:lnSpc>
                <a:spcPct val="90000"/>
              </a:lnSpc>
              <a:buFont typeface="Arial" panose="020B0604020202020204" pitchFamily="34" charset="0"/>
              <a:buChar char="•"/>
            </a:pPr>
            <a:r>
              <a:rPr lang="de-DE" altLang="de-DE" sz="1100" dirty="0"/>
              <a:t>Zu den natürlichen Ressourcen gehören Wasser, Luft, Boden, Rohstoffe, Fläche, Strömende Ressourcen (Luft, Sonnenlicht, bewegtes Wasser) sowie lebende Organismen. </a:t>
            </a:r>
          </a:p>
          <a:p>
            <a:pPr marL="173221" indent="-173221">
              <a:buFont typeface="Arial" panose="020B0604020202020204" pitchFamily="34" charset="0"/>
              <a:buChar char="•"/>
            </a:pPr>
            <a:r>
              <a:rPr lang="de-DE" sz="1100" dirty="0"/>
              <a:t>Rohstoffe wiederum werden unterschieden in </a:t>
            </a:r>
            <a:r>
              <a:rPr lang="de-DE" sz="1100" i="1" dirty="0"/>
              <a:t>biotische</a:t>
            </a:r>
            <a:r>
              <a:rPr lang="de-DE" sz="1100" dirty="0"/>
              <a:t>, also erneuerbare, natürlich vorkommende Stoffe tierischer oder pflanzlicher Herkunft, z. B. Produkte aus der Land- oder Forstwirtschaft, einerseits und </a:t>
            </a:r>
            <a:r>
              <a:rPr lang="de-DE" sz="1100" i="1" dirty="0"/>
              <a:t>nicht-biotische oder abiotische</a:t>
            </a:r>
            <a:r>
              <a:rPr lang="de-DE" sz="1100" dirty="0"/>
              <a:t> Rohstoffen wie fossile Energieträger (Erdöl, Kohle) oder Erze, Industrie- und Baumineralien, andererseits. </a:t>
            </a:r>
          </a:p>
          <a:p>
            <a:r>
              <a:rPr lang="de-DE" sz="1100" dirty="0"/>
              <a:t> </a:t>
            </a:r>
          </a:p>
          <a:p>
            <a:r>
              <a:rPr lang="de-DE" sz="1100" b="1" dirty="0"/>
              <a:t>Quelle: </a:t>
            </a:r>
          </a:p>
          <a:p>
            <a:pPr marL="180927" indent="-180927">
              <a:buFont typeface="Arial" panose="020B0604020202020204" pitchFamily="34" charset="0"/>
              <a:buChar char="•"/>
            </a:pPr>
            <a:r>
              <a:rPr lang="de-DE" sz="1100" dirty="0"/>
              <a:t>BMUB 2016: </a:t>
            </a:r>
            <a:r>
              <a:rPr lang="de-DE" sz="1100" dirty="0" err="1"/>
              <a:t>ProgRess</a:t>
            </a:r>
            <a:r>
              <a:rPr lang="de-DE" sz="1100" dirty="0"/>
              <a:t> II – Das deutsche Programm für Ressourceneffizienz. Online: </a:t>
            </a:r>
            <a:r>
              <a:rPr lang="de-DE" sz="1100" u="sng" dirty="0">
                <a:hlinkClick r:id="rId3"/>
              </a:rPr>
              <a:t>http://www.bmub.bund.de/themen/wirtschaft-produkte-ressourcen-tourismus/ressourceneffizienz/deutsches-ressourceneffizienzprogramm/progress-ii/</a:t>
            </a:r>
            <a:endParaRPr lang="de-DE" sz="1100" dirty="0"/>
          </a:p>
        </p:txBody>
      </p:sp>
      <p:sp>
        <p:nvSpPr>
          <p:cNvPr id="2969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50F14C-5097-46D4-84E7-8728477ECD2E}" type="slidenum">
              <a:rPr lang="de-DE" altLang="de-DE" smtClean="0"/>
              <a:pPr/>
              <a:t>4</a:t>
            </a:fld>
            <a:endParaRPr lang="de-DE" altLang="de-DE"/>
          </a:p>
        </p:txBody>
      </p:sp>
    </p:spTree>
    <p:extLst>
      <p:ext uri="{BB962C8B-B14F-4D97-AF65-F5344CB8AC3E}">
        <p14:creationId xmlns:p14="http://schemas.microsoft.com/office/powerpoint/2010/main" val="3272874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19999" y="4860926"/>
            <a:ext cx="5760001" cy="4605338"/>
          </a:xfrm>
        </p:spPr>
        <p:txBody>
          <a:bodyPr/>
          <a:lstStyle/>
          <a:p>
            <a:r>
              <a:rPr lang="de-DE" sz="1100" dirty="0"/>
              <a:t>Mittels dieser beigefügten Arbeitsblätter kann in Einzel- oder Gruppenarbeit im Detail erarbeitet werden, welche Bauteile in einem Handy zu finden sind. </a:t>
            </a:r>
          </a:p>
          <a:p>
            <a:endParaRPr lang="de-DE" sz="1100" dirty="0"/>
          </a:p>
          <a:p>
            <a:pPr>
              <a:spcBef>
                <a:spcPct val="0"/>
              </a:spcBef>
              <a:buFontTx/>
              <a:buNone/>
              <a:defRPr/>
            </a:pPr>
            <a:r>
              <a:rPr lang="de-DE" altLang="de-DE" sz="1100" b="1" dirty="0"/>
              <a:t>Bildquellen</a:t>
            </a:r>
          </a:p>
          <a:p>
            <a:pPr marL="180927" indent="-180927">
              <a:spcBef>
                <a:spcPct val="0"/>
              </a:spcBef>
              <a:buFont typeface="Arial" panose="020B0604020202020204" pitchFamily="34" charset="0"/>
              <a:buChar char="•"/>
              <a:defRPr/>
            </a:pPr>
            <a:r>
              <a:rPr lang="de-DE" altLang="de-DE" sz="1100" dirty="0"/>
              <a:t>Links geöffnetes iPhone, </a:t>
            </a:r>
            <a:r>
              <a:rPr lang="de-DE" altLang="de-DE" sz="1100" dirty="0" err="1"/>
              <a:t>Jojhnjoy</a:t>
            </a:r>
            <a:r>
              <a:rPr lang="de-DE" altLang="de-DE" sz="1100" dirty="0"/>
              <a:t>, Wikipedia </a:t>
            </a:r>
            <a:r>
              <a:rPr lang="de-DE" altLang="de-DE" sz="1100" dirty="0">
                <a:solidFill>
                  <a:schemeClr val="bg1">
                    <a:lumMod val="50000"/>
                  </a:schemeClr>
                </a:solidFill>
                <a:hlinkClick r:id="rId3"/>
              </a:rPr>
              <a:t>https://de.wikipedia.org/wiki/IPhone#/media/File:IPhone_Frontpanel.jpeg</a:t>
            </a:r>
            <a:r>
              <a:rPr lang="de-DE" altLang="de-DE" sz="1100" dirty="0">
                <a:solidFill>
                  <a:schemeClr val="bg1">
                    <a:lumMod val="50000"/>
                  </a:schemeClr>
                </a:solidFill>
              </a:rPr>
              <a:t>;</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Mitte geöffnetes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4"/>
              </a:rPr>
              <a:t>https://de.wikipedia.org/wiki/Datei:IPhone3GS_Logicboard.jpg</a:t>
            </a:r>
            <a:r>
              <a:rPr lang="de-DE" altLang="de-DE" sz="1100" dirty="0">
                <a:solidFill>
                  <a:schemeClr val="bg1">
                    <a:lumMod val="50000"/>
                  </a:schemeClr>
                </a:solidFill>
                <a:cs typeface="Arial" panose="020B0604020202020204" pitchFamily="34" charset="0"/>
              </a:rPr>
              <a:t> </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Rechts </a:t>
            </a:r>
            <a:r>
              <a:rPr lang="de-DE" altLang="de-DE" sz="1100" dirty="0" err="1">
                <a:cs typeface="Arial" panose="020B0604020202020204" pitchFamily="34" charset="0"/>
              </a:rPr>
              <a:t>Logicbaord</a:t>
            </a:r>
            <a:r>
              <a:rPr lang="de-DE" altLang="de-DE" sz="1100" dirty="0">
                <a:cs typeface="Arial" panose="020B0604020202020204" pitchFamily="34" charset="0"/>
              </a:rPr>
              <a:t>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5"/>
              </a:rPr>
              <a:t>https://de.wikipedia.org/wiki/Apple_A6#/media/File:S5L8960-SoC-Apple-A6.JPG</a:t>
            </a:r>
            <a:endParaRPr lang="de-DE" altLang="de-DE" sz="1100" dirty="0">
              <a:solidFill>
                <a:schemeClr val="bg1">
                  <a:lumMod val="50000"/>
                </a:schemeClr>
              </a:solidFill>
              <a:cs typeface="Arial" panose="020B0604020202020204" pitchFamily="34" charset="0"/>
            </a:endParaRP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40</a:t>
            </a:fld>
            <a:endParaRPr lang="de-DE" altLang="de-DE"/>
          </a:p>
        </p:txBody>
      </p:sp>
    </p:spTree>
    <p:extLst>
      <p:ext uri="{BB962C8B-B14F-4D97-AF65-F5344CB8AC3E}">
        <p14:creationId xmlns:p14="http://schemas.microsoft.com/office/powerpoint/2010/main" val="2825276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000"/>
            <a:ext cx="6120000" cy="4860925"/>
          </a:xfrm>
        </p:spPr>
        <p:txBody>
          <a:bodyPr/>
          <a:lstStyle/>
          <a:p>
            <a:pPr>
              <a:spcBef>
                <a:spcPts val="0"/>
              </a:spcBef>
            </a:pPr>
            <a:r>
              <a:rPr lang="de-DE" sz="900" dirty="0"/>
              <a:t>Um den Ressourceneinsatz darzustellen, der notwendig ist um Smartphones herzustellen und zu betreiben, stellt sich die Frage nach der mengenmäßigen Verteilung der eingesetzten Elemente:</a:t>
            </a:r>
          </a:p>
          <a:p>
            <a:pPr>
              <a:spcBef>
                <a:spcPts val="0"/>
              </a:spcBef>
            </a:pPr>
            <a:r>
              <a:rPr lang="de-DE" sz="900" dirty="0"/>
              <a:t>Mengenmäßig sind die bedeutendsten Elemente:</a:t>
            </a:r>
          </a:p>
          <a:p>
            <a:pPr marL="180927" indent="-180927">
              <a:spcBef>
                <a:spcPts val="0"/>
              </a:spcBef>
              <a:buFont typeface="Wingdings" panose="05000000000000000000" pitchFamily="2" charset="2"/>
              <a:buChar char="§"/>
            </a:pPr>
            <a:r>
              <a:rPr lang="de-DE" sz="900" dirty="0"/>
              <a:t>Aluminium (z.B. Gehäuse)</a:t>
            </a:r>
          </a:p>
          <a:p>
            <a:pPr marL="180927" indent="-180927">
              <a:spcBef>
                <a:spcPts val="0"/>
              </a:spcBef>
              <a:buFont typeface="Wingdings" panose="05000000000000000000" pitchFamily="2" charset="2"/>
              <a:buChar char="§"/>
            </a:pPr>
            <a:r>
              <a:rPr lang="de-DE" sz="900" dirty="0"/>
              <a:t>Lithium und Kobalt (Lithium-Ionen-Batterie)</a:t>
            </a:r>
          </a:p>
          <a:p>
            <a:pPr marL="180927" indent="-180927">
              <a:spcBef>
                <a:spcPts val="0"/>
              </a:spcBef>
              <a:buFont typeface="Wingdings" panose="05000000000000000000" pitchFamily="2" charset="2"/>
              <a:buChar char="§"/>
            </a:pPr>
            <a:r>
              <a:rPr lang="de-DE" sz="900" dirty="0"/>
              <a:t>Kohlenstoff, Wasserstoff und Sauerstoff (Kunststoffe)</a:t>
            </a:r>
          </a:p>
          <a:p>
            <a:pPr marL="180927" indent="-180927">
              <a:spcBef>
                <a:spcPts val="0"/>
              </a:spcBef>
              <a:buFont typeface="Wingdings" panose="05000000000000000000" pitchFamily="2" charset="2"/>
              <a:buChar char="§"/>
            </a:pPr>
            <a:r>
              <a:rPr lang="de-DE" sz="900" dirty="0"/>
              <a:t>Kupfer (Kabel, Leiterbahnen)</a:t>
            </a:r>
          </a:p>
          <a:p>
            <a:pPr marL="180927" indent="-180927">
              <a:spcBef>
                <a:spcPts val="0"/>
              </a:spcBef>
              <a:buFont typeface="Wingdings" panose="05000000000000000000" pitchFamily="2" charset="2"/>
              <a:buChar char="§"/>
            </a:pPr>
            <a:r>
              <a:rPr lang="de-DE" sz="900" dirty="0"/>
              <a:t>Silizium, Calcium, Natrium, Kalium, Sauerstoff (Gläser)</a:t>
            </a:r>
          </a:p>
          <a:p>
            <a:pPr>
              <a:spcBef>
                <a:spcPts val="0"/>
              </a:spcBef>
            </a:pPr>
            <a:r>
              <a:rPr lang="de-DE" sz="900" dirty="0"/>
              <a:t>Diese Elemente finden sich in den 56% Kunststoffen, 16% Glas- und Keramikkomponenten, 25% Metallen und 3% sonstige Elemente aus denen ein Handy besteht.</a:t>
            </a:r>
          </a:p>
          <a:p>
            <a:pPr defTabSz="482474">
              <a:spcBef>
                <a:spcPts val="0"/>
              </a:spcBef>
              <a:defRPr/>
            </a:pPr>
            <a:r>
              <a:rPr lang="de-DE" sz="900" dirty="0"/>
              <a:t>Auch wenn ein Smartphone zum größten Teil aus Kunststoff und Glas besteht: Besonders wichtig ist die Metallvielfalt, die zusammen 25 Prozent des Gewichts ausmacht. 15% sind Kupfer, der wie in allen elektrischen Geräten als Stromleiter dient. 3% entfallen auf Aluminium, wobei dieser Anteil bei Handys mit Aluminium-Gehäuse erheblich höher ist. 3% entfallen auf Eisen, 2% auf Nickel. Kritisch sind jedoch vor allem die Elemente, die in sehr geringen Mengen vorkommen: Neben Gold, Silber und Platin seltenere Elemente wie Palladium, Tantal, Indium oder Gallium. Diese Elemente werden eingesetzt, da sie sehr spezifische Eigenschaften haben und die hochkomplizierten elektronischen Vorgänge im und Funktionen des Smartphones erst ermöglichen (siehe Abbildung 6).</a:t>
            </a:r>
          </a:p>
          <a:p>
            <a:pPr>
              <a:spcBef>
                <a:spcPts val="0"/>
              </a:spcBef>
            </a:pPr>
            <a:r>
              <a:rPr lang="de-DE" altLang="de-DE" sz="900" b="1" dirty="0"/>
              <a:t>Quellen für Elemente in einem Handy</a:t>
            </a:r>
            <a:r>
              <a:rPr lang="de-DE" sz="900" b="1" dirty="0"/>
              <a:t> </a:t>
            </a:r>
          </a:p>
          <a:p>
            <a:pPr marL="180927" indent="-180927">
              <a:spcBef>
                <a:spcPts val="0"/>
              </a:spcBef>
              <a:buFont typeface="Arial" panose="020B0604020202020204" pitchFamily="34" charset="0"/>
              <a:buChar char="•"/>
              <a:defRPr/>
            </a:pPr>
            <a:r>
              <a:rPr lang="de-DE" sz="900" dirty="0"/>
              <a:t>N</a:t>
            </a:r>
            <a:r>
              <a:rPr lang="de-DE" altLang="de-DE" sz="900" dirty="0"/>
              <a:t>ordmann u.a. (2015): Die Rohstoff-</a:t>
            </a:r>
            <a:r>
              <a:rPr lang="de-DE" altLang="de-DE" sz="900" dirty="0" err="1"/>
              <a:t>Expedion</a:t>
            </a:r>
            <a:r>
              <a:rPr lang="de-DE" altLang="de-DE" sz="900" dirty="0"/>
              <a:t>. Springer-Verlag.</a:t>
            </a:r>
          </a:p>
          <a:p>
            <a:pPr marL="180927" indent="-180927">
              <a:spcBef>
                <a:spcPts val="0"/>
              </a:spcBef>
              <a:buFont typeface="Arial" panose="020B0604020202020204" pitchFamily="34" charset="0"/>
              <a:buChar char="•"/>
              <a:defRPr/>
            </a:pPr>
            <a:r>
              <a:rPr lang="de-DE" sz="900" dirty="0"/>
              <a:t>Informationszentrum Mobilfunk </a:t>
            </a:r>
            <a:r>
              <a:rPr lang="de-DE" sz="900" dirty="0" err="1"/>
              <a:t>o.J</a:t>
            </a:r>
            <a:r>
              <a:rPr lang="de-DE" sz="900" dirty="0"/>
              <a:t>: Lebenszyklus eines Handys. Online: http://informationszentrum-mobilfunk.de/lebenszyklus-eines-handys-und-oekologischer-rucksack#header</a:t>
            </a:r>
          </a:p>
          <a:p>
            <a:pPr marL="180927" indent="-180927">
              <a:spcBef>
                <a:spcPts val="0"/>
              </a:spcBef>
              <a:buFont typeface="Arial" panose="020B0604020202020204" pitchFamily="34" charset="0"/>
              <a:buChar char="•"/>
              <a:defRPr/>
            </a:pPr>
            <a:r>
              <a:rPr lang="de-DE" altLang="de-DE" sz="900" dirty="0"/>
              <a:t>Merkel, W. (2012): Wie das kratzfeste Smartphone-Display entsteht. Online. https://www.welt.de/wissenschaft/article107911368/Wie-das-kratzfeste-Smartphone-Display-entsteht.html.</a:t>
            </a:r>
          </a:p>
          <a:p>
            <a:pPr marL="180927" indent="-180927">
              <a:spcBef>
                <a:spcPts val="0"/>
              </a:spcBef>
              <a:buFont typeface="Arial" panose="020B0604020202020204" pitchFamily="34" charset="0"/>
              <a:buChar char="•"/>
              <a:defRPr/>
            </a:pPr>
            <a:r>
              <a:rPr lang="de-DE" sz="900" dirty="0" err="1"/>
              <a:t>Statista</a:t>
            </a:r>
            <a:r>
              <a:rPr lang="de-DE" sz="900" dirty="0"/>
              <a:t> (div. Jahre): Zusammensetzung von Smartphones. Online: https://de.statista.com/statistik/daten/studie/164028/umfrage/bestandteile-eines-mobiltelefons-nach-materialien/</a:t>
            </a:r>
          </a:p>
          <a:p>
            <a:pPr marL="180927" indent="-180927">
              <a:spcBef>
                <a:spcPts val="0"/>
              </a:spcBef>
              <a:buFont typeface="Arial" panose="020B0604020202020204" pitchFamily="34" charset="0"/>
              <a:buChar char="•"/>
              <a:defRPr/>
            </a:pPr>
            <a:r>
              <a:rPr lang="de-DE" sz="900" dirty="0" err="1"/>
              <a:t>Hagelücken</a:t>
            </a:r>
            <a:r>
              <a:rPr lang="de-DE" sz="900" dirty="0"/>
              <a:t>, C. (2011): „Recycling von Handys – Kreislaufwirtschaft der Edel- und Sondermetalle.“ </a:t>
            </a:r>
            <a:r>
              <a:rPr lang="de-DE" sz="900" dirty="0" err="1"/>
              <a:t>Umicore</a:t>
            </a:r>
            <a:r>
              <a:rPr lang="de-DE" sz="900" dirty="0"/>
              <a:t>, Hanau. Zit. nach Wuppertalinstitut 2013.</a:t>
            </a:r>
          </a:p>
          <a:p>
            <a:pPr marL="180927" indent="-180927">
              <a:spcBef>
                <a:spcPts val="0"/>
              </a:spcBef>
              <a:buFont typeface="Arial" panose="020B0604020202020204" pitchFamily="34" charset="0"/>
              <a:buChar char="•"/>
              <a:defRPr/>
            </a:pPr>
            <a:r>
              <a:rPr lang="de-DE" altLang="de-DE" sz="900" dirty="0"/>
              <a:t>Wuppertalinstitut (2013): „Fact Sheets zum Thema Mobiltelefone und Nachhaltigkeit“, </a:t>
            </a:r>
            <a:r>
              <a:rPr lang="de-DE" sz="900" dirty="0"/>
              <a:t>Online: http://wupperinst.org/uploads/tx_wupperinst/Mobiltelefone_Factsheets.pdf</a:t>
            </a:r>
          </a:p>
          <a:p>
            <a:pPr defTabSz="482474">
              <a:defRPr/>
            </a:pPr>
            <a:endParaRPr lang="de-DE" sz="900" dirty="0"/>
          </a:p>
          <a:p>
            <a:pPr defTabSz="482474">
              <a:defRPr/>
            </a:pPr>
            <a:endParaRPr lang="de-DE" sz="900" dirty="0"/>
          </a:p>
          <a:p>
            <a:endParaRPr lang="de-DE" sz="9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41</a:t>
            </a:fld>
            <a:endParaRPr lang="de-DE" altLang="de-DE"/>
          </a:p>
        </p:txBody>
      </p:sp>
    </p:spTree>
    <p:extLst>
      <p:ext uri="{BB962C8B-B14F-4D97-AF65-F5344CB8AC3E}">
        <p14:creationId xmlns:p14="http://schemas.microsoft.com/office/powerpoint/2010/main" val="3384495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pPr>
            <a:r>
              <a:rPr lang="de-DE" sz="1100" dirty="0"/>
              <a:t>Insbesondere hinleitend auf die Rolle der Metalle wird dann Bezug genommen auf das Periodensystem der Elemente. In Form einer </a:t>
            </a:r>
            <a:r>
              <a:rPr lang="de-DE" sz="1100" b="1" dirty="0"/>
              <a:t>Gruppen-Diskussion</a:t>
            </a:r>
            <a:r>
              <a:rPr lang="de-DE" sz="1100" dirty="0"/>
              <a:t>, oder auch in Partnerarbeit wird nun das </a:t>
            </a:r>
            <a:r>
              <a:rPr lang="de-DE" sz="1100" b="1" dirty="0"/>
              <a:t>Arbeitsblatt 3</a:t>
            </a:r>
            <a:r>
              <a:rPr lang="de-DE" sz="1100" dirty="0"/>
              <a:t> mit dem Periodensystem der Elemente genutzt um bei den Schülern die Frage aufzuwerfen, welche Stoffe nach Meinung der Schüler und Schülerinnen in einem Handy enthalten sein könnten. Die Schüler und Schülerinnen sollen das Periodensystem untersuchen und Vermutungen anstellen a) welche Elemente im Handy enthalten sind und b) </a:t>
            </a:r>
            <a:r>
              <a:rPr lang="de-DE" sz="1100" dirty="0" err="1"/>
              <a:t>wieviele</a:t>
            </a:r>
            <a:r>
              <a:rPr lang="de-DE" sz="1100" dirty="0"/>
              <a:t> der 80 stabilen Elemente. </a:t>
            </a:r>
          </a:p>
          <a:p>
            <a:pPr>
              <a:spcBef>
                <a:spcPts val="0"/>
              </a:spcBef>
            </a:pPr>
            <a:r>
              <a:rPr lang="de-DE" sz="1100" dirty="0"/>
              <a:t>Abschließend wird die Schätzaufgabe diskutiert: </a:t>
            </a:r>
          </a:p>
          <a:p>
            <a:pPr marL="180927" indent="-180927">
              <a:spcBef>
                <a:spcPts val="0"/>
              </a:spcBef>
              <a:buFont typeface="Arial" panose="020B0604020202020204" pitchFamily="34" charset="0"/>
              <a:buChar char="•"/>
            </a:pPr>
            <a:r>
              <a:rPr lang="de-DE" sz="1100" dirty="0"/>
              <a:t>Wie viele der 80 stabilen Elemente des Periodensystems sind in einem Handy enthalten?</a:t>
            </a:r>
          </a:p>
          <a:p>
            <a:pPr marL="180927" indent="-180927">
              <a:spcBef>
                <a:spcPts val="0"/>
              </a:spcBef>
              <a:buFont typeface="Arial" panose="020B0604020202020204" pitchFamily="34" charset="0"/>
              <a:buChar char="•"/>
            </a:pPr>
            <a:r>
              <a:rPr lang="de-DE" sz="1100" dirty="0"/>
              <a:t>(Lösung: bis zu 60!)</a:t>
            </a:r>
          </a:p>
          <a:p>
            <a:pPr>
              <a:spcBef>
                <a:spcPts val="0"/>
              </a:spcBef>
            </a:pPr>
            <a:r>
              <a:rPr lang="de-DE" altLang="de-DE" sz="1100" b="1" dirty="0"/>
              <a:t>Quellen für Elemente in einem Handy</a:t>
            </a:r>
            <a:r>
              <a:rPr lang="de-DE" sz="1100" b="1" dirty="0"/>
              <a:t> </a:t>
            </a:r>
          </a:p>
          <a:p>
            <a:pPr marL="180927" indent="-180927">
              <a:spcBef>
                <a:spcPts val="0"/>
              </a:spcBef>
              <a:buFont typeface="Arial" panose="020B0604020202020204" pitchFamily="34" charset="0"/>
              <a:buChar char="•"/>
              <a:defRPr/>
            </a:pPr>
            <a:r>
              <a:rPr lang="de-DE" sz="1100" dirty="0"/>
              <a:t>N</a:t>
            </a:r>
            <a:r>
              <a:rPr lang="de-DE" altLang="de-DE" sz="1100" dirty="0"/>
              <a:t>ordmann u.a. (2015): Die Rohstoff-</a:t>
            </a:r>
            <a:r>
              <a:rPr lang="de-DE" altLang="de-DE" sz="1100" dirty="0" err="1"/>
              <a:t>Expedion</a:t>
            </a:r>
            <a:r>
              <a:rPr lang="de-DE" altLang="de-DE" sz="1100" dirty="0"/>
              <a:t>. Springer-Verlag.</a:t>
            </a:r>
          </a:p>
          <a:p>
            <a:pPr marL="180927" indent="-180927">
              <a:spcBef>
                <a:spcPts val="0"/>
              </a:spcBef>
              <a:buFont typeface="Arial" panose="020B0604020202020204" pitchFamily="34" charset="0"/>
              <a:buChar char="•"/>
              <a:defRPr/>
            </a:pPr>
            <a:r>
              <a:rPr lang="de-DE" sz="1100" dirty="0"/>
              <a:t>Informationszentrum Mobilfunk </a:t>
            </a:r>
            <a:r>
              <a:rPr lang="de-DE" sz="1100" dirty="0" err="1"/>
              <a:t>o.J</a:t>
            </a:r>
            <a:r>
              <a:rPr lang="de-DE" sz="1100" dirty="0"/>
              <a:t>: Lebenszyklus eines Handys. Online: http://informationszentrum-mobilfunk.de/lebenszyklus-eines-handys-und-oekologischer-rucksack#header</a:t>
            </a:r>
          </a:p>
          <a:p>
            <a:pPr marL="180927" indent="-180927">
              <a:spcBef>
                <a:spcPts val="0"/>
              </a:spcBef>
              <a:buFont typeface="Arial" panose="020B0604020202020204" pitchFamily="34" charset="0"/>
              <a:buChar char="•"/>
              <a:defRPr/>
            </a:pPr>
            <a:r>
              <a:rPr lang="de-DE" altLang="de-DE" sz="1100" dirty="0"/>
              <a:t>Merkel, W. (2012): Wie das kratzfeste Smartphone-Display entsteht. Online. https://www.welt.de/wissenschaft/article107911368/Wie-das-kratzfeste-Smartphone-Display-entsteht.html.</a:t>
            </a:r>
          </a:p>
          <a:p>
            <a:pPr marL="180927" indent="-180927">
              <a:spcBef>
                <a:spcPts val="0"/>
              </a:spcBef>
              <a:buFont typeface="Arial" panose="020B0604020202020204" pitchFamily="34" charset="0"/>
              <a:buChar char="•"/>
              <a:defRPr/>
            </a:pPr>
            <a:r>
              <a:rPr lang="de-DE" sz="1100" dirty="0" err="1"/>
              <a:t>Statista</a:t>
            </a:r>
            <a:r>
              <a:rPr lang="de-DE" sz="1100" dirty="0"/>
              <a:t> (div. Jahre): Zusammensetzung von Smartphones. Online: https://de.statista.com/statistik/daten/studie/164028/umfrage/bestandteile-eines-mobiltelefons-nach-materialien/</a:t>
            </a:r>
          </a:p>
          <a:p>
            <a:pPr marL="180927" indent="-180927">
              <a:spcBef>
                <a:spcPts val="0"/>
              </a:spcBef>
              <a:buFont typeface="Arial" panose="020B0604020202020204" pitchFamily="34" charset="0"/>
              <a:buChar char="•"/>
              <a:defRPr/>
            </a:pPr>
            <a:r>
              <a:rPr lang="de-DE" sz="1100" dirty="0" err="1"/>
              <a:t>Hagelücken</a:t>
            </a:r>
            <a:r>
              <a:rPr lang="de-DE" sz="1100" dirty="0"/>
              <a:t>, C. (2011): „Recycling von Handys – Kreislaufwirtschaft der Edel- und Sondermetalle.“ </a:t>
            </a:r>
            <a:r>
              <a:rPr lang="de-DE" sz="1100" dirty="0" err="1"/>
              <a:t>Umicore</a:t>
            </a:r>
            <a:r>
              <a:rPr lang="de-DE" sz="1100" dirty="0"/>
              <a:t>, Hanau. Zit. nach Wuppertalinstitut 2013.</a:t>
            </a:r>
          </a:p>
          <a:p>
            <a:pPr marL="180927" indent="-180927">
              <a:spcBef>
                <a:spcPts val="0"/>
              </a:spcBef>
              <a:buFont typeface="Arial" panose="020B0604020202020204" pitchFamily="34" charset="0"/>
              <a:buChar char="•"/>
              <a:defRPr/>
            </a:pPr>
            <a:r>
              <a:rPr lang="de-DE" altLang="de-DE" sz="1100" dirty="0"/>
              <a:t>Wuppertalinstitut (2013): „Fact Sheets zum Thema Mobiltelefone und Nachhaltigkeit“, </a:t>
            </a:r>
            <a:r>
              <a:rPr lang="de-DE" sz="1100" dirty="0"/>
              <a:t>Online: http://wupperinst.org/uploads/tx_wupperinst/Mobiltelefone_Factsheets.pdf</a:t>
            </a:r>
          </a:p>
          <a:p>
            <a:pPr marL="180927" indent="-180927">
              <a:spcBef>
                <a:spcPts val="0"/>
              </a:spcBef>
              <a:buFont typeface="Arial" panose="020B0604020202020204" pitchFamily="34" charset="0"/>
              <a:buChar char="•"/>
            </a:pPr>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42</a:t>
            </a:fld>
            <a:endParaRPr lang="de-DE" altLang="de-DE"/>
          </a:p>
        </p:txBody>
      </p:sp>
    </p:spTree>
    <p:extLst>
      <p:ext uri="{BB962C8B-B14F-4D97-AF65-F5344CB8AC3E}">
        <p14:creationId xmlns:p14="http://schemas.microsoft.com/office/powerpoint/2010/main" val="49152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43</a:t>
            </a:fld>
            <a:endParaRPr lang="de-DE" altLang="de-DE"/>
          </a:p>
        </p:txBody>
      </p:sp>
    </p:spTree>
    <p:extLst>
      <p:ext uri="{BB962C8B-B14F-4D97-AF65-F5344CB8AC3E}">
        <p14:creationId xmlns:p14="http://schemas.microsoft.com/office/powerpoint/2010/main" val="2700739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spcAft>
                <a:spcPts val="0"/>
              </a:spcAft>
              <a:buSzPct val="25000"/>
            </a:pPr>
            <a:r>
              <a:rPr lang="de-DE" sz="1100" dirty="0">
                <a:solidFill>
                  <a:schemeClr val="dk1"/>
                </a:solidFill>
                <a:ea typeface="Calibri"/>
                <a:cs typeface="Calibri"/>
                <a:sym typeface="Calibri"/>
              </a:rPr>
              <a:t>Die Folie zeigt eine Übersicht über Modul 3.</a:t>
            </a:r>
          </a:p>
          <a:p>
            <a:pPr>
              <a:spcBef>
                <a:spcPts val="364"/>
              </a:spcBef>
              <a:spcAft>
                <a:spcPts val="0"/>
              </a:spcAft>
              <a:buSzPct val="25000"/>
            </a:pPr>
            <a:endParaRPr lang="de-DE" sz="1100" dirty="0">
              <a:solidFill>
                <a:schemeClr val="dk1"/>
              </a:solidFill>
              <a:ea typeface="Calibri"/>
              <a:cs typeface="Calibri"/>
              <a:sym typeface="Calibri"/>
            </a:endParaRP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44</a:t>
            </a:fld>
            <a:endParaRPr lang="de-DE" altLang="de-DE"/>
          </a:p>
        </p:txBody>
      </p:sp>
    </p:spTree>
    <p:extLst>
      <p:ext uri="{BB962C8B-B14F-4D97-AF65-F5344CB8AC3E}">
        <p14:creationId xmlns:p14="http://schemas.microsoft.com/office/powerpoint/2010/main" val="2585850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Um dieses Modul einzuführen wird von der Lehrkraft mittels der Folie auf die Zuordnung der Elemente zu einzelnen Bauteilen und auf die geringen Mengen der eingesetzten Elemente eingegangen.</a:t>
            </a:r>
          </a:p>
          <a:p>
            <a:r>
              <a:rPr lang="de-DE" sz="1100" dirty="0"/>
              <a:t>Rein finanziell betrachtet sind die Elemente Silber, Gold, Palladium, Platin, Tantal, Indium und Gallium die wertvollsten. Neben diesem Aspekt stellt sich aber zudem die Frage der Verfügbarkeit. Metalle können aus unterschiedlichen Gründen als „seltene Erden“ klassifiziert werden (Preis bzw. Preisanstieg, Knappheit des Vorhandenseins in der Erdkruste oder Konzentration des Metalls in den abbaubaren Gesteinen). </a:t>
            </a:r>
          </a:p>
          <a:p>
            <a:r>
              <a:rPr lang="de-DE" sz="1100" dirty="0"/>
              <a:t>Für mehrere der in der Informations- und Kommunikationstechnologie erforderlichen Metalle gibt es starke Beschränkungen für die jetzige oder die zukünftige weltweite Verfügbarkeit. Die Kritikalität wird ganz besonders deutlich, wenn man den Bedarf für die aktuellen oder absehbaren zukünftigen Entwicklungen des Smartphone-Marktes betrachtet:</a:t>
            </a:r>
          </a:p>
          <a:p>
            <a:endParaRPr lang="de-DE" sz="1100" dirty="0"/>
          </a:p>
          <a:p>
            <a:r>
              <a:rPr lang="de-DE" altLang="de-DE" sz="1100" b="1" dirty="0"/>
              <a:t>Quelle für Elemente in einem Handy</a:t>
            </a:r>
            <a:r>
              <a:rPr lang="de-DE" sz="1100" b="1" dirty="0"/>
              <a:t> </a:t>
            </a:r>
          </a:p>
          <a:p>
            <a:pPr marL="180927" indent="-180927">
              <a:buFont typeface="Arial" panose="020B0604020202020204" pitchFamily="34" charset="0"/>
              <a:buChar char="•"/>
              <a:defRPr/>
            </a:pPr>
            <a:r>
              <a:rPr lang="de-DE" sz="1100" dirty="0"/>
              <a:t>N</a:t>
            </a:r>
            <a:r>
              <a:rPr lang="de-DE" altLang="de-DE" sz="1100" dirty="0"/>
              <a:t>ordmann u.a. (2015): Die Rohstoff-Expedition. Springer-Verlag.</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45</a:t>
            </a:fld>
            <a:endParaRPr lang="de-DE" altLang="de-DE"/>
          </a:p>
        </p:txBody>
      </p:sp>
    </p:spTree>
    <p:extLst>
      <p:ext uri="{BB962C8B-B14F-4D97-AF65-F5344CB8AC3E}">
        <p14:creationId xmlns:p14="http://schemas.microsoft.com/office/powerpoint/2010/main" val="2382572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pPr>
            <a:r>
              <a:rPr lang="de-DE" sz="1100" dirty="0"/>
              <a:t>Nun werden diese geringen und damit scheinbar irrelevanten Mengen an Metallen auf die Anzahl der in Deutschland bzw. weltweit verkauften Handys hochgerechnet – und damit die Relation zum ökologischen Rucksack, also zum Ressourceneinsatz wieder hergestellt.</a:t>
            </a:r>
          </a:p>
          <a:p>
            <a:pPr>
              <a:spcBef>
                <a:spcPts val="0"/>
              </a:spcBef>
            </a:pPr>
            <a:r>
              <a:rPr lang="de-DE" sz="1100" dirty="0"/>
              <a:t>Die Tabelle zeigt, wie sich die geringen Mengen in den Smartphones zu großen Mengen summieren: In einem herkömmlichen Handy sind ca. 250 Milligramm Silber, 24 Milligramm Gold und 9 Milligramm Palladium enthalten. Für Smartphones geht man von höheren Werten aus. Schätzungen zufolge enthält ein Gerät mit einem Gewicht von 110 Gramm ca. 305 Milligramm Silber, 30 Milligramm Gold und 11 Milligramm Palladium. </a:t>
            </a:r>
          </a:p>
          <a:p>
            <a:pPr>
              <a:spcBef>
                <a:spcPts val="0"/>
              </a:spcBef>
            </a:pPr>
            <a:r>
              <a:rPr lang="de-DE" sz="1100" dirty="0"/>
              <a:t>Hochgerechnet auf den von </a:t>
            </a:r>
            <a:r>
              <a:rPr lang="de-DE" sz="1100" dirty="0" err="1"/>
              <a:t>Statista</a:t>
            </a:r>
            <a:r>
              <a:rPr lang="de-DE" sz="1100" dirty="0"/>
              <a:t> ermittelten Absatz von 1,43 </a:t>
            </a:r>
            <a:r>
              <a:rPr lang="de-DE" sz="1100" dirty="0" err="1"/>
              <a:t>Mrd</a:t>
            </a:r>
            <a:r>
              <a:rPr lang="de-DE" sz="1100" dirty="0"/>
              <a:t> Smartphones (nicht Handys) weltweit, ergeben sich somit Rohstoffbedarfe von 436 t Silber, 43 t Gold und 13 t Palladium im Jahr 2015. Preislich besonders relevant sind die Werte für Gold und Silber mit 31 bzw. 4,5 Millionen Euro sowie für Platin mit 0,9 Millionen. Diese Zahlen zeigen auch, dass ein Recycling insbesondere dieser werthaltigen Stoffe besonders wichtig ist.</a:t>
            </a:r>
          </a:p>
          <a:p>
            <a:pPr>
              <a:spcBef>
                <a:spcPts val="0"/>
              </a:spcBef>
              <a:defRPr/>
            </a:pPr>
            <a:r>
              <a:rPr lang="de-DE" altLang="de-DE" sz="1100" b="1" dirty="0"/>
              <a:t>Quellen</a:t>
            </a:r>
          </a:p>
          <a:p>
            <a:pPr marL="173221" indent="-173221">
              <a:spcBef>
                <a:spcPts val="0"/>
              </a:spcBef>
              <a:buFont typeface="Arial" panose="020B0604020202020204" pitchFamily="34" charset="0"/>
              <a:buChar char="•"/>
              <a:defRPr/>
            </a:pPr>
            <a:r>
              <a:rPr lang="de-DE" altLang="de-DE" sz="1100" dirty="0"/>
              <a:t>Wuppertalinstitut (2013): „Fact Sheets zum Thema Mobiltelefone und Nachhaltigkeit“, online unter: </a:t>
            </a:r>
            <a:r>
              <a:rPr lang="de-DE" sz="1100" dirty="0"/>
              <a:t> Online: http://wupperinst.org/uploads/tx_wupperinst/Mobiltelefone_Factsheets.pdf</a:t>
            </a:r>
          </a:p>
          <a:p>
            <a:pPr marL="173221" indent="-173221">
              <a:spcBef>
                <a:spcPts val="0"/>
              </a:spcBef>
              <a:buFont typeface="Arial" panose="020B0604020202020204" pitchFamily="34" charset="0"/>
              <a:buChar char="•"/>
              <a:defRPr/>
            </a:pPr>
            <a:r>
              <a:rPr lang="de-DE" altLang="de-DE" sz="1100" dirty="0" err="1"/>
              <a:t>Statista</a:t>
            </a:r>
            <a:r>
              <a:rPr lang="de-DE" altLang="de-DE" sz="1100" dirty="0"/>
              <a:t> 2015: Smartphone-Absatz 2015. Online </a:t>
            </a:r>
            <a:r>
              <a:rPr lang="de-DE" altLang="de-DE" sz="1100" dirty="0">
                <a:solidFill>
                  <a:schemeClr val="bg1">
                    <a:lumMod val="50000"/>
                  </a:schemeClr>
                </a:solidFill>
                <a:hlinkClick r:id="rId3"/>
              </a:rPr>
              <a:t>https://de.statista.com/themen/581/smartphones/</a:t>
            </a:r>
            <a:endParaRPr lang="de-DE" altLang="de-DE" sz="1100" dirty="0">
              <a:solidFill>
                <a:schemeClr val="bg1">
                  <a:lumMod val="50000"/>
                </a:schemeClr>
              </a:solidFill>
            </a:endParaRPr>
          </a:p>
          <a:p>
            <a:pPr marL="173221" indent="-173221">
              <a:spcBef>
                <a:spcPts val="0"/>
              </a:spcBef>
              <a:buFont typeface="Arial" panose="020B0604020202020204" pitchFamily="34" charset="0"/>
              <a:buChar char="•"/>
              <a:defRPr/>
            </a:pPr>
            <a:r>
              <a:rPr lang="de-DE" altLang="de-DE" sz="1100" dirty="0"/>
              <a:t>Landesamt für Natur, Umwelt und Verbraucherschutz NRW: Fachbericht 2012, online unter: </a:t>
            </a:r>
            <a:r>
              <a:rPr lang="de-DE" altLang="de-DE" sz="1100" dirty="0">
                <a:solidFill>
                  <a:schemeClr val="bg1">
                    <a:lumMod val="50000"/>
                  </a:schemeClr>
                </a:solidFill>
                <a:hlinkClick r:id="rId4"/>
              </a:rPr>
              <a:t>https://www.lanuv.nrw.de/uploads/tx_commercedownloads/30038.pdf</a:t>
            </a:r>
            <a:r>
              <a:rPr lang="de-DE" altLang="de-DE" sz="1100" dirty="0">
                <a:solidFill>
                  <a:schemeClr val="bg1">
                    <a:lumMod val="50000"/>
                  </a:schemeClr>
                </a:solidFill>
              </a:rPr>
              <a:t> </a:t>
            </a:r>
            <a:r>
              <a:rPr lang="de-DE" altLang="de-DE" sz="1100" dirty="0"/>
              <a:t>Daten für Edelmetalle Gold, Silber, Palladium) </a:t>
            </a:r>
          </a:p>
          <a:p>
            <a:pPr marL="173221" indent="-173221">
              <a:spcBef>
                <a:spcPts val="0"/>
              </a:spcBef>
              <a:buFont typeface="Arial" panose="020B0604020202020204" pitchFamily="34" charset="0"/>
              <a:buChar char="•"/>
              <a:defRPr/>
            </a:pPr>
            <a:r>
              <a:rPr lang="de-DE" altLang="de-DE" sz="1100" dirty="0"/>
              <a:t>Nordmann u.a. (2015): Die Rohstoff-</a:t>
            </a:r>
            <a:r>
              <a:rPr lang="de-DE" altLang="de-DE" sz="1100" dirty="0" err="1"/>
              <a:t>Expedion</a:t>
            </a:r>
            <a:r>
              <a:rPr lang="de-DE" altLang="de-DE" sz="1100" dirty="0"/>
              <a:t>. Springer-Verlag (andere Elemente)</a:t>
            </a:r>
          </a:p>
          <a:p>
            <a:pPr marL="173221" indent="-173221">
              <a:spcBef>
                <a:spcPts val="0"/>
              </a:spcBef>
              <a:buFont typeface="Arial" panose="020B0604020202020204" pitchFamily="34" charset="0"/>
              <a:buChar char="•"/>
              <a:defRPr/>
            </a:pPr>
            <a:r>
              <a:rPr lang="de-DE" altLang="de-DE" sz="1100" dirty="0">
                <a:ea typeface="PT Sans" panose="020B0503020203020204" pitchFamily="34" charset="0"/>
                <a:cs typeface="Arial" panose="020B0604020202020204" pitchFamily="34" charset="0"/>
              </a:rPr>
              <a:t>Preise gemäß </a:t>
            </a:r>
            <a:r>
              <a:rPr lang="de-DE" altLang="de-DE" sz="1100" dirty="0">
                <a:ea typeface="PT Sans" panose="020B0503020203020204" pitchFamily="34" charset="0"/>
                <a:cs typeface="Arial" panose="020B0604020202020204" pitchFamily="34" charset="0"/>
                <a:hlinkClick r:id="rId5"/>
              </a:rPr>
              <a:t>http://www.finanzen.net/rohstoffe/</a:t>
            </a:r>
            <a:r>
              <a:rPr lang="de-DE" altLang="de-DE" sz="1100" dirty="0">
                <a:ea typeface="PT Sans" panose="020B0503020203020204" pitchFamily="34" charset="0"/>
                <a:cs typeface="Arial" panose="020B0604020202020204" pitchFamily="34" charset="0"/>
              </a:rPr>
              <a:t> bzw. </a:t>
            </a:r>
            <a:r>
              <a:rPr lang="de-DE" altLang="de-DE" sz="1100" dirty="0">
                <a:ea typeface="PT Sans" panose="020B0503020203020204" pitchFamily="34" charset="0"/>
                <a:cs typeface="Arial" panose="020B0604020202020204" pitchFamily="34" charset="0"/>
                <a:hlinkClick r:id="rId6"/>
              </a:rPr>
              <a:t>http://www.boerse.de/rohstoffpreise</a:t>
            </a:r>
            <a:endParaRPr lang="de-DE" sz="1100" dirty="0"/>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46</a:t>
            </a:fld>
            <a:endParaRPr lang="de-DE" altLang="de-DE" dirty="0"/>
          </a:p>
        </p:txBody>
      </p:sp>
    </p:spTree>
    <p:extLst>
      <p:ext uri="{BB962C8B-B14F-4D97-AF65-F5344CB8AC3E}">
        <p14:creationId xmlns:p14="http://schemas.microsoft.com/office/powerpoint/2010/main" val="44691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47</a:t>
            </a:fld>
            <a:endParaRPr lang="de-DE" altLang="de-DE"/>
          </a:p>
        </p:txBody>
      </p:sp>
    </p:spTree>
    <p:extLst>
      <p:ext uri="{BB962C8B-B14F-4D97-AF65-F5344CB8AC3E}">
        <p14:creationId xmlns:p14="http://schemas.microsoft.com/office/powerpoint/2010/main" val="2504742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spcAft>
                <a:spcPts val="0"/>
              </a:spcAft>
              <a:buSzPct val="25000"/>
            </a:pPr>
            <a:r>
              <a:rPr lang="de-DE" sz="1100" dirty="0">
                <a:solidFill>
                  <a:schemeClr val="dk1"/>
                </a:solidFill>
                <a:ea typeface="Calibri"/>
                <a:cs typeface="Calibri"/>
                <a:sym typeface="Calibri"/>
              </a:rPr>
              <a:t>Die Folie zeigt eine Übersicht über Modul 4.</a:t>
            </a:r>
          </a:p>
          <a:p>
            <a:pPr>
              <a:spcBef>
                <a:spcPts val="0"/>
              </a:spcBef>
              <a:spcAft>
                <a:spcPts val="0"/>
              </a:spcAft>
              <a:buSzPct val="25000"/>
            </a:pPr>
            <a:r>
              <a:rPr lang="de-DE" sz="1100" dirty="0">
                <a:solidFill>
                  <a:schemeClr val="dk1"/>
                </a:solidFill>
                <a:ea typeface="Calibri"/>
                <a:cs typeface="Calibri"/>
                <a:sym typeface="Calibri"/>
              </a:rPr>
              <a:t>Im vierten Modul wird vermittelt, welche Ressourcen zur Produktion von Metallen eingesetzt werden. Daraus wird eine einfache Definition für den ökologischen Rucksack abgeleitet. </a:t>
            </a:r>
          </a:p>
          <a:p>
            <a:pPr>
              <a:spcBef>
                <a:spcPts val="364"/>
              </a:spcBef>
              <a:spcAft>
                <a:spcPts val="0"/>
              </a:spcAft>
              <a:buClr>
                <a:schemeClr val="dk1"/>
              </a:buClr>
              <a:buSzPct val="25000"/>
            </a:pPr>
            <a:endParaRPr lang="de-DE" sz="1100" dirty="0">
              <a:solidFill>
                <a:schemeClr val="dk1"/>
              </a:solidFill>
              <a:ea typeface="Calibri"/>
              <a:cs typeface="Calibri"/>
              <a:sym typeface="Calibri"/>
            </a:endParaRP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48</a:t>
            </a:fld>
            <a:endParaRPr lang="de-DE" altLang="de-DE"/>
          </a:p>
        </p:txBody>
      </p:sp>
    </p:spTree>
    <p:extLst>
      <p:ext uri="{BB962C8B-B14F-4D97-AF65-F5344CB8AC3E}">
        <p14:creationId xmlns:p14="http://schemas.microsoft.com/office/powerpoint/2010/main" val="3276855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19999" y="4860926"/>
            <a:ext cx="5760001" cy="4605338"/>
          </a:xfrm>
        </p:spPr>
        <p:txBody>
          <a:bodyPr/>
          <a:lstStyle/>
          <a:p>
            <a:r>
              <a:rPr lang="de-DE" sz="1100" dirty="0"/>
              <a:t>In diesem Modul wird z.B. im Rahmen einer </a:t>
            </a:r>
            <a:r>
              <a:rPr lang="de-DE" sz="1100" b="1" dirty="0"/>
              <a:t>Partnerarbeit</a:t>
            </a:r>
            <a:r>
              <a:rPr lang="de-DE" sz="1100" dirty="0"/>
              <a:t> eingeführt, welche Prozesse von der Förderung eines Metalls bis zu dessen Entsorgung bzw. Recycling in der Regel ablaufen. Im zweiten Schritt wird herausgearbeitet, welche Ressourcen dabei im Rahmen der Produktion eines einzelnen Metalls notwendig sind. Es stehen zwei aufeinander aufbauende Aufgaben zur Verfügung:</a:t>
            </a:r>
          </a:p>
          <a:p>
            <a:pPr marL="180927" indent="-180927">
              <a:buFont typeface="Arial" panose="020B0604020202020204" pitchFamily="34" charset="0"/>
              <a:buChar char="•"/>
            </a:pPr>
            <a:r>
              <a:rPr lang="de-DE" sz="1100" dirty="0"/>
              <a:t>Zunächst wird anhand von 12 verschiedenen Fotos visualisiert, welche Schritte im Lebenszyklus von Metallen unterschieden werden. </a:t>
            </a:r>
          </a:p>
          <a:p>
            <a:pPr marL="180927" indent="-180927">
              <a:buFont typeface="Arial" panose="020B0604020202020204" pitchFamily="34" charset="0"/>
              <a:buChar char="•"/>
            </a:pPr>
            <a:r>
              <a:rPr lang="de-DE" sz="1100" dirty="0"/>
              <a:t>Dabei müssen immer 2 Fotos einem Arbeitsschritt zugeordnet werden. </a:t>
            </a:r>
          </a:p>
          <a:p>
            <a:pPr marL="180927" indent="-180927">
              <a:buFont typeface="Arial" panose="020B0604020202020204" pitchFamily="34" charset="0"/>
              <a:buChar char="•"/>
            </a:pPr>
            <a:r>
              <a:rPr lang="de-DE" sz="1100" dirty="0"/>
              <a:t>Zudem soll schon hier überlegt werden, welche Faktoren bei jedem Arbeitsschritt zugeführt werden müssen: Wasser und Energie</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49</a:t>
            </a:fld>
            <a:endParaRPr lang="de-DE" altLang="de-DE"/>
          </a:p>
        </p:txBody>
      </p:sp>
    </p:spTree>
    <p:extLst>
      <p:ext uri="{BB962C8B-B14F-4D97-AF65-F5344CB8AC3E}">
        <p14:creationId xmlns:p14="http://schemas.microsoft.com/office/powerpoint/2010/main" val="50836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7088" y="719138"/>
            <a:ext cx="5281612" cy="3960812"/>
          </a:xfrm>
        </p:spPr>
      </p:sp>
      <p:sp>
        <p:nvSpPr>
          <p:cNvPr id="3" name="Notizenplatzhalter 2"/>
          <p:cNvSpPr>
            <a:spLocks noGrp="1"/>
          </p:cNvSpPr>
          <p:nvPr>
            <p:ph type="body" idx="1"/>
          </p:nvPr>
        </p:nvSpPr>
        <p:spPr>
          <a:xfrm>
            <a:off x="720000" y="4860926"/>
            <a:ext cx="5760001" cy="4605338"/>
          </a:xfrm>
        </p:spPr>
        <p:txBody>
          <a:bodyPr/>
          <a:lstStyle/>
          <a:p>
            <a:pPr marL="173221" indent="-173221">
              <a:buFont typeface="Arial" panose="020B0604020202020204" pitchFamily="34" charset="0"/>
              <a:buChar char="•"/>
            </a:pPr>
            <a:r>
              <a:rPr lang="de-DE" sz="1100" dirty="0"/>
              <a:t>ProgRess umfasst 10 Handlungsfelder – die auf der Folie aufgeführt werden. In jedem der Handlungsfelder gibt es verschiedene Gestaltungsaspekte.</a:t>
            </a:r>
          </a:p>
          <a:p>
            <a:pPr marL="173221" indent="-173221">
              <a:buFont typeface="Arial" panose="020B0604020202020204" pitchFamily="34" charset="0"/>
              <a:buChar char="•"/>
            </a:pPr>
            <a:r>
              <a:rPr lang="de-DE" sz="1100" dirty="0"/>
              <a:t>Die Weiterbildung und die dazugehörige Unterrichtseinheit „</a:t>
            </a:r>
            <a:r>
              <a:rPr lang="de-DE" sz="1100" b="1" dirty="0"/>
              <a:t>Der ökologische Rucksack deines Handys</a:t>
            </a:r>
            <a:r>
              <a:rPr lang="de-DE" sz="1100" dirty="0"/>
              <a:t>“ – die hier vorgestellt wird – gehört in das Handlungsfeld 6 – Ressourceneffiziente Informations- und Kommunikationstechnik.</a:t>
            </a:r>
          </a:p>
          <a:p>
            <a:endParaRPr lang="de-DE" sz="1100" dirty="0"/>
          </a:p>
          <a:p>
            <a:pPr defTabSz="461920">
              <a:defRPr/>
            </a:pPr>
            <a:r>
              <a:rPr lang="de-DE" sz="1100" b="1" dirty="0"/>
              <a:t>Quelle</a:t>
            </a:r>
          </a:p>
          <a:p>
            <a:pPr marL="173221" indent="-173221" defTabSz="461920">
              <a:buFont typeface="Arial" panose="020B0604020202020204" pitchFamily="34" charset="0"/>
              <a:buChar char="•"/>
              <a:defRPr/>
            </a:pPr>
            <a:r>
              <a:rPr lang="de-DE" sz="1100" dirty="0"/>
              <a:t>BMUB 2016: ProgRess I. Online: http://www.bmub.bund.de/service/publikationen/downloads/details/artikel/deutsches-ressourceneffizienzprogramm-progress/</a:t>
            </a:r>
          </a:p>
          <a:p>
            <a:pPr marL="173221" indent="-173221" defTabSz="461920">
              <a:buFont typeface="Arial" panose="020B0604020202020204" pitchFamily="34" charset="0"/>
              <a:buChar char="•"/>
              <a:defRPr/>
            </a:pPr>
            <a:r>
              <a:rPr lang="de-DE" sz="1100" dirty="0"/>
              <a:t>BMUB 2012: ProgRess II. Online: http://www.bmub.bund.de/fileadmin/Daten_BMU/Pools/Broschueren/progress_ii_broschuere_bf.pdf</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a:t>
            </a:fld>
            <a:endParaRPr lang="de-DE" altLang="de-DE"/>
          </a:p>
        </p:txBody>
      </p:sp>
    </p:spTree>
    <p:extLst>
      <p:ext uri="{BB962C8B-B14F-4D97-AF65-F5344CB8AC3E}">
        <p14:creationId xmlns:p14="http://schemas.microsoft.com/office/powerpoint/2010/main" val="46208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001"/>
            <a:ext cx="5760001" cy="4605338"/>
          </a:xfrm>
        </p:spPr>
        <p:txBody>
          <a:bodyPr/>
          <a:lstStyle/>
          <a:p>
            <a:r>
              <a:rPr lang="de-DE" sz="1100" dirty="0"/>
              <a:t>Im zweiten Schritt wird herausgearbeitet, welche Ressourcen dabei im Rahmen der Produktion eines einzelnen Metalls notwendig sind.</a:t>
            </a:r>
          </a:p>
          <a:p>
            <a:r>
              <a:rPr lang="de-DE" sz="1100" dirty="0"/>
              <a:t>Mit Hilfe des Erläuterungstextes sollen die Schüler und Schülerinnen nun den einzelnen Arbeitsschritten im Lebenszyklus all die Ressourcen zuordnen, die in den Arbeitsschritt einfließen. </a:t>
            </a:r>
          </a:p>
          <a:p>
            <a:r>
              <a:rPr lang="de-DE" sz="1100" dirty="0"/>
              <a:t>Ziel ist es, zu vermitteln, dass eine große Variabilität und Menge an Stoffen im Produktionsprozess eingesetzt wird, die im Allgemeinen nicht bedacht wird. </a:t>
            </a:r>
          </a:p>
          <a:p>
            <a:r>
              <a:rPr lang="de-DE" sz="1100" dirty="0"/>
              <a:t>Die Kupferherstellung dient hier als Beispiel für alle Metalle. Die Form der Platzhalter entspricht nur zum Teil der Form der Textbausteine.</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50</a:t>
            </a:fld>
            <a:endParaRPr lang="de-DE" altLang="de-DE"/>
          </a:p>
        </p:txBody>
      </p:sp>
    </p:spTree>
    <p:extLst>
      <p:ext uri="{BB962C8B-B14F-4D97-AF65-F5344CB8AC3E}">
        <p14:creationId xmlns:p14="http://schemas.microsoft.com/office/powerpoint/2010/main" val="299245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Mit Hilfe der vorgestellten Konzepte sollen die Schüler und Schülerinnen nun versuchen, ihre eigene Definition des ökologischen Rucksacks zu entwickeln.</a:t>
            </a:r>
          </a:p>
          <a:p>
            <a:r>
              <a:rPr lang="de-DE" sz="1100" dirty="0"/>
              <a:t>Dabei sind viele Ansätze richtig, die verschiedene Grade an Detail wiederspiegeln können.</a:t>
            </a:r>
          </a:p>
          <a:p>
            <a:r>
              <a:rPr lang="de-DE" sz="1100" dirty="0"/>
              <a:t>Die gängigste Definition ist „Der ökologische Rucksack ist die sinnbildliche Darstellung der Menge an Ressourcen, die bei der Herstellung, dem Gebrauch und der Entsorgung eines Produktes oder einer Dienstleistung verbraucht werden.“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51</a:t>
            </a:fld>
            <a:endParaRPr lang="de-DE" altLang="de-DE"/>
          </a:p>
        </p:txBody>
      </p:sp>
    </p:spTree>
    <p:extLst>
      <p:ext uri="{BB962C8B-B14F-4D97-AF65-F5344CB8AC3E}">
        <p14:creationId xmlns:p14="http://schemas.microsoft.com/office/powerpoint/2010/main" val="3746168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52</a:t>
            </a:fld>
            <a:endParaRPr lang="de-DE" altLang="de-DE"/>
          </a:p>
        </p:txBody>
      </p:sp>
    </p:spTree>
    <p:extLst>
      <p:ext uri="{BB962C8B-B14F-4D97-AF65-F5344CB8AC3E}">
        <p14:creationId xmlns:p14="http://schemas.microsoft.com/office/powerpoint/2010/main" val="11733016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spcAft>
                <a:spcPts val="0"/>
              </a:spcAft>
              <a:buSzPct val="25000"/>
            </a:pPr>
            <a:r>
              <a:rPr lang="de-DE" sz="1100" dirty="0">
                <a:solidFill>
                  <a:schemeClr val="dk1"/>
                </a:solidFill>
                <a:ea typeface="Calibri"/>
                <a:cs typeface="Calibri"/>
                <a:sym typeface="Calibri"/>
              </a:rPr>
              <a:t>Die Folie zeigt eine Übersicht über Modul 5.</a:t>
            </a:r>
          </a:p>
          <a:p>
            <a:pPr>
              <a:spcBef>
                <a:spcPts val="364"/>
              </a:spcBef>
              <a:spcAft>
                <a:spcPts val="0"/>
              </a:spcAft>
              <a:buClr>
                <a:schemeClr val="dk1"/>
              </a:buClr>
              <a:buSzPct val="25000"/>
            </a:pPr>
            <a:r>
              <a:rPr lang="de-DE" sz="1100" dirty="0">
                <a:solidFill>
                  <a:schemeClr val="dk1"/>
                </a:solidFill>
                <a:ea typeface="Calibri"/>
                <a:cs typeface="Calibri"/>
                <a:sym typeface="Calibri"/>
              </a:rPr>
              <a:t>Das Modul 5 leitet nun über zur Anwendung des bisher erworbenen Wissens auf den ökologischen Rucksack des Handys</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53</a:t>
            </a:fld>
            <a:endParaRPr lang="de-DE" altLang="de-DE"/>
          </a:p>
        </p:txBody>
      </p:sp>
    </p:spTree>
    <p:extLst>
      <p:ext uri="{BB962C8B-B14F-4D97-AF65-F5344CB8AC3E}">
        <p14:creationId xmlns:p14="http://schemas.microsoft.com/office/powerpoint/2010/main" val="3137506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Dieses Konzept des Lebenszyklus, das im vorigen Modul etabliert wurde, wird nun in einfacher Form auf den gesamten Lebensweg eines Handys übertragen: Die Schüler und Schülerinnen sollen selbständig nachdenkend erarbeiten, nach Möglichkeit diskursiv, welche „Lebensstationen“ ein Handy durchläuft. Dabei ist der Hinweis sinnvoll, dass bisher vor allem die erste Komponente des Lebenszyklus, die Rohstoffgewinnung, besprochen wurden.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54</a:t>
            </a:fld>
            <a:endParaRPr lang="de-DE" altLang="de-DE"/>
          </a:p>
        </p:txBody>
      </p:sp>
    </p:spTree>
    <p:extLst>
      <p:ext uri="{BB962C8B-B14F-4D97-AF65-F5344CB8AC3E}">
        <p14:creationId xmlns:p14="http://schemas.microsoft.com/office/powerpoint/2010/main" val="3004899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In gemeinsamer Gruppendiskussion mit fragend-entwickelndem Gespräch werden nun die beiden letzten Module kombiniert: Anhand der Abbildung werden die Stationen des Lebenszyklus detailliert erörtert. Gleichzeitig wird erarbeitet, dass für jede Station im Lebensweg eines Handys auch jeweils ein ökologischer Rucksack entsteht. </a:t>
            </a:r>
          </a:p>
          <a:p>
            <a:r>
              <a:rPr lang="de-DE" sz="1100" dirty="0"/>
              <a:t>Eine Kernschwierigkeit bei der Berechnung ist die Definition der Grenzen des Systems: Als Beispiel mag der Satellit dienen, der zwar für die Funktionalität des Handys unerlässlich ist, oft aber nicht zu diesem Zweck alleine produziert worden ist. Inwiefern oder wie weit die Ressourcenverbräuche für die Produktion des Satelliten, seine Entwicklung, die Verbringung ins All etc. in die Berechnung des ökologischen Rucksacks eines individuellen Handys mit einbezogen werden wäre eine solche Frage der Systemgrenze.</a:t>
            </a:r>
          </a:p>
          <a:p>
            <a:r>
              <a:rPr lang="de-DE" sz="1100" dirty="0"/>
              <a:t>Neben den umweltbildungs-Aspekten und aus einer wissenschaftlichen und (umwelt-)politischen Perspektive werden zudem verschiedene andere Indikatoren verwendet. Aufgrund der Verfügbarkeit von Ressourcenrechnern eignet sich dieser Indikator jedoch für die Umweltbildung sehr gut. </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55</a:t>
            </a:fld>
            <a:endParaRPr lang="de-DE" altLang="de-DE"/>
          </a:p>
        </p:txBody>
      </p:sp>
    </p:spTree>
    <p:extLst>
      <p:ext uri="{BB962C8B-B14F-4D97-AF65-F5344CB8AC3E}">
        <p14:creationId xmlns:p14="http://schemas.microsoft.com/office/powerpoint/2010/main" val="95880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Die Schüler und Schülerinnen sollen nun konkrete Vorstellungen von den Gewichten der einzelnen Rucksäcke der Komponenten gewinnen. Verschiedene Gewichte werden per Waage abgewogen, die jeweiligen Einzel-Gewichte von den Schülern angehoben und abschließend mittels anheben, zum Beispiel eines Mitschülers mit dem etwaigen Gewicht, erfahren, welches Gesamtgewicht an „Umwelt“ ihre Handynutzung verbraucht (hat).</a:t>
            </a:r>
          </a:p>
          <a:p>
            <a:r>
              <a:rPr lang="de-DE" sz="1100" dirty="0"/>
              <a:t>Der Wert dieses ökologischen Rucksacks ist exemplarisch und vor allem zu Bildungszwecken zu sehen. Er illustriert wie groß der Ressourcenaufwand für die Nutzung eines (Alltags-)Produkts ist. Der Wert würde von Modell zu Modell variieren, zudem gibt es unterschiedliche Herangehensweisen an die Berechnung.</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56</a:t>
            </a:fld>
            <a:endParaRPr lang="de-DE" altLang="de-DE"/>
          </a:p>
        </p:txBody>
      </p:sp>
    </p:spTree>
    <p:extLst>
      <p:ext uri="{BB962C8B-B14F-4D97-AF65-F5344CB8AC3E}">
        <p14:creationId xmlns:p14="http://schemas.microsoft.com/office/powerpoint/2010/main" val="37063974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57</a:t>
            </a:fld>
            <a:endParaRPr lang="de-DE" altLang="de-DE"/>
          </a:p>
        </p:txBody>
      </p:sp>
    </p:spTree>
    <p:extLst>
      <p:ext uri="{BB962C8B-B14F-4D97-AF65-F5344CB8AC3E}">
        <p14:creationId xmlns:p14="http://schemas.microsoft.com/office/powerpoint/2010/main" val="94678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spcAft>
                <a:spcPts val="0"/>
              </a:spcAft>
              <a:buSzPct val="25000"/>
            </a:pPr>
            <a:r>
              <a:rPr lang="de-DE" sz="1100" dirty="0">
                <a:solidFill>
                  <a:schemeClr val="dk1"/>
                </a:solidFill>
                <a:ea typeface="Calibri"/>
                <a:cs typeface="Calibri"/>
                <a:sym typeface="Calibri"/>
              </a:rPr>
              <a:t>Die Folie zeigt eine Übersicht über Modul 6.</a:t>
            </a:r>
          </a:p>
          <a:p>
            <a:pPr>
              <a:spcBef>
                <a:spcPts val="364"/>
              </a:spcBef>
              <a:spcAft>
                <a:spcPts val="0"/>
              </a:spcAft>
              <a:buClr>
                <a:schemeClr val="dk1"/>
              </a:buClr>
              <a:buSzPct val="25000"/>
            </a:pPr>
            <a:r>
              <a:rPr lang="de-DE" sz="1100" dirty="0">
                <a:solidFill>
                  <a:schemeClr val="dk1"/>
                </a:solidFill>
                <a:ea typeface="Calibri"/>
                <a:cs typeface="Calibri"/>
                <a:sym typeface="Calibri"/>
              </a:rPr>
              <a:t>Im Abschlussmodul wird erarbeitet, wie die einzelnen Schüler und Schülerinnen dazu beitragen können, den ökologischen Rucksack Ihres Handys zu verringern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58</a:t>
            </a:fld>
            <a:endParaRPr lang="de-DE" altLang="de-DE"/>
          </a:p>
        </p:txBody>
      </p:sp>
    </p:spTree>
    <p:extLst>
      <p:ext uri="{BB962C8B-B14F-4D97-AF65-F5344CB8AC3E}">
        <p14:creationId xmlns:p14="http://schemas.microsoft.com/office/powerpoint/2010/main" val="19852738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Zum Abschluss wird die Lerngruppe in vier Gruppen unterteilt. Jede Gruppe bekommt ein Arbeitsblatt (9.1/9.2/9.3/9.4) zur Diskussion. Es soll herausgearbeitet werden, welche Faktoren bei den verschiedenen Handlungsfeldern entscheidend sind. </a:t>
            </a:r>
          </a:p>
          <a:p>
            <a:r>
              <a:rPr lang="de-DE" sz="1100" dirty="0"/>
              <a:t>Dabei ist darauf hinzuweisen, dass unterschiedlich viele Aspekte herausgearbeitet werden können (z.B. für „</a:t>
            </a:r>
            <a:r>
              <a:rPr lang="de-DE" sz="1100" dirty="0" err="1"/>
              <a:t>repair</a:t>
            </a:r>
            <a:r>
              <a:rPr lang="de-DE" sz="1100" dirty="0"/>
              <a:t>“ ist es ungleich schwieriger valide Argumente zu erarbeiten als für „</a:t>
            </a:r>
            <a:r>
              <a:rPr lang="de-DE" sz="1100" dirty="0" err="1"/>
              <a:t>reduce</a:t>
            </a:r>
            <a:r>
              <a:rPr lang="de-DE" sz="1100" dirty="0"/>
              <a:t>“). </a:t>
            </a:r>
          </a:p>
          <a:p>
            <a:r>
              <a:rPr lang="de-DE" sz="1100" dirty="0"/>
              <a:t>Die Arbeitsblätter enthalten Fragen zur Unterstützung der Diskussion. Das entsprechende Lösungsblatt vermittelt einen Überblick über Punkte, die diskutiert werden können/sollten.</a:t>
            </a:r>
          </a:p>
          <a:p>
            <a:r>
              <a:rPr lang="de-DE" sz="1100" dirty="0"/>
              <a:t>Jeder Schüler und Schülerinnen soll ein Lösungsblatt erhalten.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59</a:t>
            </a:fld>
            <a:endParaRPr lang="de-DE" altLang="de-DE"/>
          </a:p>
        </p:txBody>
      </p:sp>
    </p:spTree>
    <p:extLst>
      <p:ext uri="{BB962C8B-B14F-4D97-AF65-F5344CB8AC3E}">
        <p14:creationId xmlns:p14="http://schemas.microsoft.com/office/powerpoint/2010/main" val="301064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7088" y="719138"/>
            <a:ext cx="5281612" cy="3960812"/>
          </a:xfrm>
        </p:spPr>
      </p:sp>
      <p:sp>
        <p:nvSpPr>
          <p:cNvPr id="3" name="Notizenplatzhalter 2"/>
          <p:cNvSpPr>
            <a:spLocks noGrp="1"/>
          </p:cNvSpPr>
          <p:nvPr>
            <p:ph type="body" idx="1"/>
          </p:nvPr>
        </p:nvSpPr>
        <p:spPr>
          <a:xfrm>
            <a:off x="720000" y="4860926"/>
            <a:ext cx="5760001" cy="4605338"/>
          </a:xfrm>
        </p:spPr>
        <p:txBody>
          <a:bodyPr/>
          <a:lstStyle/>
          <a:p>
            <a:pPr marL="180927" indent="-180927" defTabSz="482474">
              <a:buFont typeface="Arial" panose="020B0604020202020204" pitchFamily="34" charset="0"/>
              <a:buChar char="•"/>
              <a:defRPr/>
            </a:pPr>
            <a:r>
              <a:rPr lang="de-DE" sz="1100" dirty="0"/>
              <a:t>Die Handlungsfelder von ProgRess sind mit verschiedenen Gestaltungsaspekten unterlegt, die auf der Folie dargestellt werden.</a:t>
            </a:r>
          </a:p>
          <a:p>
            <a:pPr marL="180927" indent="-180927">
              <a:buFont typeface="Arial" panose="020B0604020202020204" pitchFamily="34" charset="0"/>
              <a:buChar char="•"/>
            </a:pPr>
            <a:r>
              <a:rPr lang="de-DE" sz="1100" dirty="0"/>
              <a:t>Innerhalb des sechsten Handlungsfeldes unter dem Gestaltungsaspekt 6.1 Ressourceneffizienz der IKT-Produkte verbessern“ ist </a:t>
            </a:r>
            <a:r>
              <a:rPr lang="de-DE" sz="1100" dirty="0" err="1"/>
              <a:t>LehrRess</a:t>
            </a:r>
            <a:r>
              <a:rPr lang="de-DE" sz="1100" dirty="0"/>
              <a:t> angesiedelt mit den Produkten, die in dieser Präsentation vorgestellt werden.</a:t>
            </a:r>
          </a:p>
          <a:p>
            <a:endParaRPr lang="de-DE" sz="1100" dirty="0"/>
          </a:p>
          <a:p>
            <a:r>
              <a:rPr lang="de-DE" sz="1100" dirty="0"/>
              <a:t>Quelle</a:t>
            </a:r>
          </a:p>
          <a:p>
            <a:pPr marL="180927" indent="-180927">
              <a:buFont typeface="Arial" panose="020B0604020202020204" pitchFamily="34" charset="0"/>
              <a:buChar char="•"/>
            </a:pPr>
            <a:r>
              <a:rPr lang="de-DE" sz="1100" dirty="0"/>
              <a:t>BMUB 2016: Progress II. Online: http://www.bmub.bund.de/fileadmin/Daten_BMU/Pools/Broschueren/progress_ii_broschuere_bf.pdf</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a:t>
            </a:fld>
            <a:endParaRPr lang="de-DE" altLang="de-DE"/>
          </a:p>
        </p:txBody>
      </p:sp>
    </p:spTree>
    <p:extLst>
      <p:ext uri="{BB962C8B-B14F-4D97-AF65-F5344CB8AC3E}">
        <p14:creationId xmlns:p14="http://schemas.microsoft.com/office/powerpoint/2010/main" val="3517370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001"/>
            <a:ext cx="5760001" cy="4605338"/>
          </a:xfrm>
        </p:spPr>
        <p:txBody>
          <a:bodyPr/>
          <a:lstStyle/>
          <a:p>
            <a:pPr marL="180927" indent="-180927" defTabSz="482474">
              <a:buFont typeface="Arial" panose="020B0604020202020204" pitchFamily="34" charset="0"/>
              <a:buChar char="•"/>
              <a:defRPr/>
            </a:pPr>
            <a:r>
              <a:rPr lang="de-DE" sz="1100" dirty="0"/>
              <a:t>Foliensatz IV Unterrichtsvorschläge – Materialien für die Unterrichtseinheit</a:t>
            </a:r>
          </a:p>
          <a:p>
            <a:pPr marL="180927" indent="-180927" defTabSz="482474">
              <a:buFont typeface="Arial" panose="020B0604020202020204" pitchFamily="34" charset="0"/>
              <a:buChar char="•"/>
              <a:defRPr/>
            </a:pPr>
            <a:r>
              <a:rPr lang="de-DE" sz="1100" dirty="0"/>
              <a:t>Dieser Foliensatz für durch den Unterrichtsvorschlag.</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60</a:t>
            </a:fld>
            <a:endParaRPr lang="de-DE" altLang="de-DE"/>
          </a:p>
        </p:txBody>
      </p:sp>
    </p:spTree>
    <p:extLst>
      <p:ext uri="{BB962C8B-B14F-4D97-AF65-F5344CB8AC3E}">
        <p14:creationId xmlns:p14="http://schemas.microsoft.com/office/powerpoint/2010/main" val="20397205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61</a:t>
            </a:fld>
            <a:endParaRPr lang="de-DE" altLang="de-DE"/>
          </a:p>
        </p:txBody>
      </p:sp>
    </p:spTree>
    <p:extLst>
      <p:ext uri="{BB962C8B-B14F-4D97-AF65-F5344CB8AC3E}">
        <p14:creationId xmlns:p14="http://schemas.microsoft.com/office/powerpoint/2010/main" val="9162194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altLang="de-DE" sz="1100" dirty="0"/>
              <a:t>Hinweis: Der Lehrende / die Lehrende stellt die Folie vor.</a:t>
            </a:r>
          </a:p>
          <a:p>
            <a:endParaRPr lang="de-DE" sz="1100" dirty="0"/>
          </a:p>
          <a:p>
            <a:r>
              <a:rPr lang="de-DE" sz="1100" dirty="0"/>
              <a:t>Folgende Fragestellungen bieten sich an:</a:t>
            </a:r>
          </a:p>
          <a:p>
            <a:pPr marL="180927" indent="-180927">
              <a:buFont typeface="Wingdings" panose="05000000000000000000" pitchFamily="2" charset="2"/>
              <a:buChar char="§"/>
            </a:pPr>
            <a:r>
              <a:rPr lang="de-DE" sz="1100" dirty="0">
                <a:ea typeface="PT Sans"/>
                <a:cs typeface="PT Sans"/>
                <a:sym typeface="PT Sans"/>
              </a:rPr>
              <a:t>Definition und Funktion eines Prangers</a:t>
            </a:r>
          </a:p>
          <a:p>
            <a:pPr marL="180927" indent="-180927" defTabSz="457148">
              <a:buFont typeface="Wingdings" panose="05000000000000000000" pitchFamily="2" charset="2"/>
              <a:buChar char="§"/>
              <a:defRPr/>
            </a:pPr>
            <a:r>
              <a:rPr lang="de-DE" sz="1100" dirty="0">
                <a:ea typeface="PT Sans"/>
                <a:cs typeface="PT Sans"/>
                <a:sym typeface="PT Sans"/>
              </a:rPr>
              <a:t>Einordnung des dargestellten Geschehens in den heutigen Kontext</a:t>
            </a:r>
          </a:p>
          <a:p>
            <a:pPr marL="180927" indent="-180927">
              <a:buFont typeface="Wingdings" panose="05000000000000000000" pitchFamily="2" charset="2"/>
              <a:buChar char="§"/>
            </a:pPr>
            <a:r>
              <a:rPr lang="de-DE" sz="1100" dirty="0">
                <a:ea typeface="PT Sans"/>
                <a:cs typeface="PT Sans"/>
                <a:sym typeface="PT Sans"/>
              </a:rPr>
              <a:t>Zeitliche Einordnung </a:t>
            </a:r>
          </a:p>
          <a:p>
            <a:pPr marL="180927" indent="-180927">
              <a:buFont typeface="Wingdings" panose="05000000000000000000" pitchFamily="2" charset="2"/>
              <a:buChar char="§"/>
            </a:pPr>
            <a:r>
              <a:rPr lang="de-DE" sz="1100" dirty="0">
                <a:ea typeface="PT Sans"/>
                <a:cs typeface="PT Sans"/>
                <a:sym typeface="PT Sans"/>
              </a:rPr>
              <a:t>Geschichte des Mobiltelefons 1926 (erstes mobiles Telefon im Zug)</a:t>
            </a:r>
          </a:p>
          <a:p>
            <a:pPr marL="180927" indent="-180927">
              <a:buFont typeface="Wingdings" panose="05000000000000000000" pitchFamily="2" charset="2"/>
              <a:buChar char="§"/>
            </a:pPr>
            <a:r>
              <a:rPr lang="de-DE" sz="1100" dirty="0">
                <a:ea typeface="PT Sans"/>
                <a:cs typeface="PT Sans"/>
                <a:sym typeface="PT Sans"/>
              </a:rPr>
              <a:t>Vergleich: Funktionen des Smartphones im Mittelalter</a:t>
            </a:r>
          </a:p>
          <a:p>
            <a:pPr marL="180927" indent="-180927">
              <a:buFont typeface="Wingdings" panose="05000000000000000000" pitchFamily="2" charset="2"/>
              <a:buChar char="§"/>
            </a:pPr>
            <a:r>
              <a:rPr lang="de-DE" sz="1100" dirty="0">
                <a:ea typeface="PT Sans"/>
                <a:cs typeface="PT Sans"/>
                <a:sym typeface="PT Sans"/>
              </a:rPr>
              <a:t>Frage nach dem satirischen Aspekt</a:t>
            </a:r>
          </a:p>
          <a:p>
            <a:pPr marL="180927" indent="-180927">
              <a:buFont typeface="Wingdings" panose="05000000000000000000" pitchFamily="2" charset="2"/>
              <a:buChar char="§"/>
            </a:pPr>
            <a:endParaRPr lang="de-DE" sz="1100" dirty="0">
              <a:ea typeface="PT Sans"/>
              <a:cs typeface="PT Sans"/>
              <a:sym typeface="PT Sans"/>
            </a:endParaRPr>
          </a:p>
          <a:p>
            <a:r>
              <a:rPr lang="de-DE" sz="1100" b="1" dirty="0"/>
              <a:t>Bildquelle</a:t>
            </a:r>
          </a:p>
          <a:p>
            <a:r>
              <a:rPr lang="de-DE" dirty="0" err="1"/>
              <a:t>Fotolia</a:t>
            </a:r>
            <a:r>
              <a:rPr lang="de-DE" dirty="0"/>
              <a:t> (o.J.): „Pranger gegen Handysucht“ Datei: #92583172 - Urheber: HSB-Cartoon. Online: https://de.fotolia.com/id/92583172</a:t>
            </a: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62</a:t>
            </a:fld>
            <a:endParaRPr lang="de-DE" altLang="de-DE"/>
          </a:p>
        </p:txBody>
      </p:sp>
    </p:spTree>
    <p:extLst>
      <p:ext uri="{BB962C8B-B14F-4D97-AF65-F5344CB8AC3E}">
        <p14:creationId xmlns:p14="http://schemas.microsoft.com/office/powerpoint/2010/main" val="42587663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448414" y="4860926"/>
            <a:ext cx="6031586" cy="4860926"/>
          </a:xfrm>
        </p:spPr>
        <p:txBody>
          <a:bodyPr/>
          <a:lstStyle/>
          <a:p>
            <a:pPr defTabSz="482474">
              <a:defRPr/>
            </a:pPr>
            <a:r>
              <a:rPr lang="de-DE" altLang="de-DE" sz="1100" dirty="0"/>
              <a:t>Hinweis: Der Lehrende / die Lehrende stellt die Folie vor.</a:t>
            </a:r>
          </a:p>
          <a:p>
            <a:endParaRPr lang="de-DE" sz="1100" dirty="0"/>
          </a:p>
          <a:p>
            <a:r>
              <a:rPr lang="de-DE" sz="1100" dirty="0"/>
              <a:t>Folgende Fragestellungen bieten sich an:</a:t>
            </a:r>
          </a:p>
          <a:p>
            <a:r>
              <a:rPr lang="de-DE" sz="1100" dirty="0">
                <a:ea typeface="PT Sans"/>
                <a:cs typeface="PT Sans"/>
                <a:sym typeface="PT Sans"/>
              </a:rPr>
              <a:t>1. 	Wer ist, Ihrer Meinung nach, die Person, die im Handy gefangen ist?</a:t>
            </a:r>
          </a:p>
          <a:p>
            <a:r>
              <a:rPr lang="de-DE" sz="1100" dirty="0">
                <a:ea typeface="PT Sans"/>
                <a:cs typeface="PT Sans"/>
                <a:sym typeface="PT Sans"/>
              </a:rPr>
              <a:t>Möglich sind z.B. der Handy-Inhaber; eine Persönlichkeit, mit der man über das Handy Kontakt hat; die „Seele“ des Handys; die Institution, die den Service betreibt oder das Internet…</a:t>
            </a:r>
          </a:p>
          <a:p>
            <a:r>
              <a:rPr lang="de-DE" sz="1100" dirty="0">
                <a:ea typeface="PT Sans"/>
                <a:cs typeface="PT Sans"/>
                <a:sym typeface="PT Sans"/>
              </a:rPr>
              <a:t>2. 	Gibt es Situationen aus Ihrem Leben, die zu dieser Karikatur passen? </a:t>
            </a:r>
            <a:br>
              <a:rPr lang="de-DE" sz="1100" dirty="0">
                <a:ea typeface="PT Sans"/>
                <a:cs typeface="PT Sans"/>
                <a:sym typeface="PT Sans"/>
              </a:rPr>
            </a:br>
            <a:r>
              <a:rPr lang="de-DE" sz="1100" dirty="0">
                <a:ea typeface="PT Sans"/>
                <a:cs typeface="PT Sans"/>
                <a:sym typeface="PT Sans"/>
              </a:rPr>
              <a:t>	Können Sie sich vorstellen, dass andere Menschen sich in bzw. durch ihr Handy</a:t>
            </a:r>
            <a:br>
              <a:rPr lang="de-DE" sz="1100" dirty="0">
                <a:ea typeface="PT Sans"/>
                <a:cs typeface="PT Sans"/>
                <a:sym typeface="PT Sans"/>
              </a:rPr>
            </a:br>
            <a:r>
              <a:rPr lang="de-DE" sz="1100" dirty="0">
                <a:ea typeface="PT Sans"/>
                <a:cs typeface="PT Sans"/>
                <a:sym typeface="PT Sans"/>
              </a:rPr>
              <a:t>	„eingesperrt“ oder „gefangen“ fühlen? </a:t>
            </a:r>
            <a:br>
              <a:rPr lang="de-DE" sz="1100" dirty="0">
                <a:ea typeface="PT Sans"/>
                <a:cs typeface="PT Sans"/>
                <a:sym typeface="PT Sans"/>
              </a:rPr>
            </a:br>
            <a:r>
              <a:rPr lang="de-DE" sz="1100" dirty="0">
                <a:ea typeface="PT Sans"/>
                <a:cs typeface="PT Sans"/>
                <a:sym typeface="PT Sans"/>
              </a:rPr>
              <a:t>	Welche Personen wären das?</a:t>
            </a:r>
          </a:p>
          <a:p>
            <a:r>
              <a:rPr lang="de-DE" sz="1100" dirty="0">
                <a:ea typeface="PT Sans"/>
                <a:cs typeface="PT Sans"/>
                <a:sym typeface="PT Sans"/>
              </a:rPr>
              <a:t>Ziel ist es, die Schülerinnen und Schüler darauf hin zu führen, wie gefangen sie selbst in der „Handy-Welt“ sind, dass es für Viele, v.a. Jugendliche, nahezu ein Zwang ist, online und erreichbar sein zu müssen.  Insbesondere trifft dies für Arbeitnehmer zu, die jederzeit erreichbar sein sollen und auch z.B. auf Reisen überall arbeitstätig sein können bzw. sollen.</a:t>
            </a:r>
          </a:p>
          <a:p>
            <a:r>
              <a:rPr lang="de-DE" sz="1100" dirty="0">
                <a:ea typeface="PT Sans"/>
                <a:cs typeface="PT Sans"/>
                <a:sym typeface="PT Sans"/>
              </a:rPr>
              <a:t>3. 	Vergleichen Sie die Rolle des Handys heute mit der Zeit, bevor Handys bzw. Smartphones auf den Markt kamen. Welche Vor- und welche Nachteile hat das Leben ohne bzw. mit Handy.</a:t>
            </a:r>
          </a:p>
          <a:p>
            <a:r>
              <a:rPr lang="de-DE" sz="1100" dirty="0">
                <a:ea typeface="PT Sans"/>
                <a:cs typeface="PT Sans"/>
                <a:sym typeface="PT Sans"/>
              </a:rPr>
              <a:t>Die vielfältigen Vorteile und Nutzen der Handys und insbesondere der </a:t>
            </a:r>
            <a:r>
              <a:rPr lang="de-DE" sz="1100" dirty="0" err="1">
                <a:ea typeface="PT Sans"/>
                <a:cs typeface="PT Sans"/>
                <a:sym typeface="PT Sans"/>
              </a:rPr>
              <a:t>Smarthphones</a:t>
            </a:r>
            <a:r>
              <a:rPr lang="de-DE" sz="1100" dirty="0">
                <a:ea typeface="PT Sans"/>
                <a:cs typeface="PT Sans"/>
                <a:sym typeface="PT Sans"/>
              </a:rPr>
              <a:t> sind unbestritten. Es bietet sich jedoch eine Diskussion zum Thema Zeit und deren Nutzung, Lebensbeschleunigung, permanente Erreichbarkeit, Veränderung der Kommunikationsformen und der Kommunikationstiefe und vieles mehr an. Die Referenz auf die Zeit vor dem Handy dient dazu, bei den Schülerinnen und Schülern den Kontrast zu ihrem eigenen Verhalten zu etablieren.</a:t>
            </a:r>
          </a:p>
          <a:p>
            <a:r>
              <a:rPr lang="de-DE" sz="1100" b="1" dirty="0"/>
              <a:t>Bildquelle</a:t>
            </a:r>
          </a:p>
          <a:p>
            <a:r>
              <a:rPr lang="en-US" sz="1100" dirty="0" err="1"/>
              <a:t>Fotolia</a:t>
            </a:r>
            <a:r>
              <a:rPr lang="en-US" sz="1100" dirty="0"/>
              <a:t> (</a:t>
            </a:r>
            <a:r>
              <a:rPr lang="en-US" sz="1100" dirty="0" err="1"/>
              <a:t>o.J.</a:t>
            </a:r>
            <a:r>
              <a:rPr lang="en-US" sz="1100" dirty="0"/>
              <a:t>): “A office man character in mobile phone jail” </a:t>
            </a:r>
            <a:r>
              <a:rPr lang="en-US" sz="1100" dirty="0" err="1"/>
              <a:t>Datei</a:t>
            </a:r>
            <a:r>
              <a:rPr lang="en-US" sz="1100" dirty="0"/>
              <a:t>: #144266376 - </a:t>
            </a:r>
            <a:r>
              <a:rPr lang="en-US" sz="1100" dirty="0" err="1"/>
              <a:t>Urheber</a:t>
            </a:r>
            <a:r>
              <a:rPr lang="en-US" sz="1100" dirty="0"/>
              <a:t>:</a:t>
            </a:r>
          </a:p>
          <a:p>
            <a:r>
              <a:rPr lang="de-DE" sz="1100" dirty="0" err="1"/>
              <a:t>Holmessu</a:t>
            </a:r>
            <a:r>
              <a:rPr lang="de-DE" sz="1100" dirty="0"/>
              <a:t>. Online: https://de.fotolia.com/id/144266376</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63</a:t>
            </a:fld>
            <a:endParaRPr lang="de-DE" altLang="de-DE"/>
          </a:p>
        </p:txBody>
      </p:sp>
    </p:spTree>
    <p:extLst>
      <p:ext uri="{BB962C8B-B14F-4D97-AF65-F5344CB8AC3E}">
        <p14:creationId xmlns:p14="http://schemas.microsoft.com/office/powerpoint/2010/main" val="39828906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8"/>
            <a:ext cx="5760001" cy="4961016"/>
          </a:xfrm>
        </p:spPr>
        <p:txBody>
          <a:bodyPr/>
          <a:lstStyle/>
          <a:p>
            <a:pPr defTabSz="482474">
              <a:spcBef>
                <a:spcPts val="0"/>
              </a:spcBef>
              <a:defRPr/>
            </a:pPr>
            <a:r>
              <a:rPr lang="de-DE" altLang="de-DE" sz="1100" dirty="0">
                <a:solidFill>
                  <a:srgbClr val="000000"/>
                </a:solidFill>
              </a:rPr>
              <a:t>Hinweis: Der Lehrende / die Lehrende stellt die Fragen vor.</a:t>
            </a:r>
          </a:p>
          <a:p>
            <a:pPr defTabSz="482474">
              <a:spcBef>
                <a:spcPts val="0"/>
              </a:spcBef>
              <a:defRPr/>
            </a:pPr>
            <a:r>
              <a:rPr lang="de-DE" altLang="de-DE" sz="1100" dirty="0">
                <a:solidFill>
                  <a:srgbClr val="000000"/>
                </a:solidFill>
              </a:rPr>
              <a:t>Methode: Kurzes Unterrichtsgespräch.</a:t>
            </a:r>
            <a:endParaRPr lang="de-DE" sz="1100" dirty="0"/>
          </a:p>
          <a:p>
            <a:pPr>
              <a:spcBef>
                <a:spcPts val="0"/>
              </a:spcBef>
            </a:pPr>
            <a:r>
              <a:rPr lang="de-DE" sz="1100" dirty="0"/>
              <a:t>Handys sind in der Lebenswelt der Schüler und Schülerinnen tief verankert. Es ist daher sinnvoll, die Bindung der Schüler und Schülerinnen an ihre Handys zu nutzen um das Thema für sie relevant und motivierend zu gestalten.</a:t>
            </a:r>
          </a:p>
          <a:p>
            <a:pPr>
              <a:spcBef>
                <a:spcPts val="0"/>
              </a:spcBef>
            </a:pPr>
            <a:r>
              <a:rPr lang="de-DE" sz="1100" dirty="0"/>
              <a:t>Zunächst soll ein objektiv-untersuchender Blick auf das (eigene) Gerät erreicht werden, der </a:t>
            </a:r>
            <a:r>
              <a:rPr lang="de-DE" sz="1100" dirty="0" err="1"/>
              <a:t>Reflektionsprozess</a:t>
            </a:r>
            <a:r>
              <a:rPr lang="de-DE" sz="1100" dirty="0"/>
              <a:t> zum eigenen Verhalten bei der Handy-Nutzung angestoßen werden und der Zusammenhang mit gesellschaftlichen und Umwelt-Aspekten eröffnet. Es bieten sich provokativ-interessante Fragen an, die im fragend-entwickelnden Gespräch präsentiert werden können. Je nach Fachbereich und individueller Zusammensetzung der Lerngruppe eigenen sich viele Aspekte der Ausführungen oben um auf das Thema hinzuführen. Hier sind grundlegende Fragenkomplexe angesprochen.</a:t>
            </a:r>
          </a:p>
          <a:p>
            <a:pPr>
              <a:spcBef>
                <a:spcPts val="0"/>
              </a:spcBef>
            </a:pPr>
            <a:r>
              <a:rPr lang="de-DE" sz="1100" dirty="0"/>
              <a:t>Antworten:</a:t>
            </a:r>
          </a:p>
          <a:p>
            <a:pPr>
              <a:spcBef>
                <a:spcPts val="0"/>
              </a:spcBef>
            </a:pPr>
            <a:r>
              <a:rPr lang="de-DE" sz="1100" i="1" dirty="0"/>
              <a:t>1. Durchschnittliche Gebrauchsdauer: 18 bis 24 Monate / mögliche Gebrauchsdauer ca. 4 Jahre</a:t>
            </a:r>
            <a:endParaRPr lang="de-DE" sz="1100" dirty="0"/>
          </a:p>
          <a:p>
            <a:pPr>
              <a:spcBef>
                <a:spcPts val="0"/>
              </a:spcBef>
            </a:pPr>
            <a:r>
              <a:rPr lang="de-DE" sz="1100" i="1" dirty="0"/>
              <a:t>2. Im Alter von 10-11 Jahren haben 61% der Kinder ein Handy. </a:t>
            </a:r>
            <a:endParaRPr lang="de-DE" sz="1100" dirty="0"/>
          </a:p>
          <a:p>
            <a:pPr>
              <a:spcBef>
                <a:spcPts val="0"/>
              </a:spcBef>
            </a:pPr>
            <a:r>
              <a:rPr lang="de-DE" sz="1100" i="1" dirty="0"/>
              <a:t>3. In einer Tonne alter Handys/Smartphones befindet sich ungefähr 50-mal so viel Gold wie in einer Tonne </a:t>
            </a:r>
            <a:r>
              <a:rPr lang="de-DE" sz="1100" i="1" dirty="0" err="1"/>
              <a:t>Golderz</a:t>
            </a:r>
            <a:r>
              <a:rPr lang="de-DE" sz="1100" i="1" dirty="0"/>
              <a:t>.  </a:t>
            </a:r>
            <a:endParaRPr lang="de-DE" sz="1100" dirty="0"/>
          </a:p>
          <a:p>
            <a:pPr>
              <a:spcBef>
                <a:spcPts val="0"/>
              </a:spcBef>
            </a:pPr>
            <a:r>
              <a:rPr lang="de-DE" sz="1100" i="1" dirty="0"/>
              <a:t>4. Ungenutzte Handys in deutschen Schubladen: Ca. 120 Millionen!</a:t>
            </a:r>
            <a:endParaRPr lang="de-DE" sz="1100" dirty="0"/>
          </a:p>
          <a:p>
            <a:pPr>
              <a:spcBef>
                <a:spcPts val="0"/>
              </a:spcBef>
            </a:pPr>
            <a:r>
              <a:rPr lang="de-DE" sz="1100" i="1" dirty="0"/>
              <a:t>5. Wieviel Gold wäre dann darin? 0,025g x 120.000.000 = 3.000.000g = 3000 kg</a:t>
            </a:r>
            <a:endParaRPr lang="de-DE" sz="1100" dirty="0"/>
          </a:p>
          <a:p>
            <a:pPr>
              <a:spcBef>
                <a:spcPts val="0"/>
              </a:spcBef>
            </a:pPr>
            <a:r>
              <a:rPr lang="de-DE" sz="1100" i="1" dirty="0"/>
              <a:t>6. Verkauf neuer Handys 2015 in Deutschland : 26,2 Millionen</a:t>
            </a:r>
            <a:endParaRPr lang="de-DE" sz="1100" dirty="0"/>
          </a:p>
          <a:p>
            <a:pPr>
              <a:spcBef>
                <a:spcPts val="0"/>
              </a:spcBef>
            </a:pPr>
            <a:r>
              <a:rPr lang="de-DE" sz="1100" i="1" dirty="0"/>
              <a:t>7. Wie viele von Ihnen haben schon mal Seltene Erden besessen? Alle, die ein Handy haben.</a:t>
            </a:r>
            <a:endParaRPr lang="de-DE" sz="1100" dirty="0"/>
          </a:p>
          <a:p>
            <a:pPr>
              <a:spcBef>
                <a:spcPts val="0"/>
              </a:spcBef>
            </a:pPr>
            <a:r>
              <a:rPr lang="de-DE" sz="1100" i="1" dirty="0"/>
              <a:t>(Unter Seltenen Erden versteht man „eine Gruppe von 17 Elementen welche aus den 15 Lanthaniden (Ordnungszahl 57 bis 71) sowie Scandium und Yttrium besteht. Diese Elemente sind funktionell wichtig und kommen nur in sehr geringen Mengen im Mobiltelefon vor)</a:t>
            </a:r>
            <a:endParaRPr lang="de-DE" sz="1100" dirty="0"/>
          </a:p>
          <a:p>
            <a:pPr>
              <a:spcBef>
                <a:spcPts val="0"/>
              </a:spcBef>
            </a:pPr>
            <a:r>
              <a:rPr lang="de-DE" sz="1100" i="1" dirty="0"/>
              <a:t>8. Welches ist das „wertvollste“ Metall in Ihrem Handy? </a:t>
            </a:r>
            <a:endParaRPr lang="de-DE" sz="1100" dirty="0"/>
          </a:p>
          <a:p>
            <a:pPr>
              <a:spcBef>
                <a:spcPts val="0"/>
              </a:spcBef>
            </a:pPr>
            <a:r>
              <a:rPr lang="de-DE" sz="1100" i="1" dirty="0"/>
              <a:t>Gold, Platin und Silber…aber was ist mit den seltenen Erden wie Kobalt etc…</a:t>
            </a:r>
            <a:r>
              <a:rPr lang="de-DE" sz="1100" dirty="0"/>
              <a:t> </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64</a:t>
            </a:fld>
            <a:endParaRPr lang="de-DE" altLang="de-DE" dirty="0"/>
          </a:p>
        </p:txBody>
      </p:sp>
    </p:spTree>
    <p:extLst>
      <p:ext uri="{BB962C8B-B14F-4D97-AF65-F5344CB8AC3E}">
        <p14:creationId xmlns:p14="http://schemas.microsoft.com/office/powerpoint/2010/main" val="691374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pPr>
            <a:r>
              <a:rPr lang="de-DE" altLang="de-DE" sz="1100" dirty="0">
                <a:solidFill>
                  <a:srgbClr val="000000"/>
                </a:solidFill>
              </a:rPr>
              <a:t>Hinweis: Der Lehrende / die Lehrende stellt die Fragen vor.</a:t>
            </a:r>
          </a:p>
          <a:p>
            <a:pPr defTabSz="482474">
              <a:spcBef>
                <a:spcPts val="0"/>
              </a:spcBef>
              <a:defRPr/>
            </a:pPr>
            <a:r>
              <a:rPr lang="de-DE" altLang="de-DE" sz="1100" dirty="0">
                <a:solidFill>
                  <a:srgbClr val="000000"/>
                </a:solidFill>
              </a:rPr>
              <a:t>Methode: Kurzes Unterrichtsgespräch.</a:t>
            </a:r>
            <a:endParaRPr lang="de-DE" sz="1100" dirty="0"/>
          </a:p>
          <a:p>
            <a:pPr>
              <a:spcBef>
                <a:spcPts val="0"/>
              </a:spcBef>
            </a:pPr>
            <a:r>
              <a:rPr lang="de-DE" sz="1100" dirty="0"/>
              <a:t>Handys sind in der Lebenswelt der Schüler und Schülerinnen tief verankert. Es ist daher sinnvoll, die Bindung der Schüler und Schülerinnen an ihre Handys zu nutzen um das Thema für sie relevant und motivierend zu gestalten.</a:t>
            </a:r>
          </a:p>
          <a:p>
            <a:pPr>
              <a:spcBef>
                <a:spcPts val="0"/>
              </a:spcBef>
            </a:pPr>
            <a:r>
              <a:rPr lang="de-DE" sz="1100" dirty="0"/>
              <a:t>Zunächst soll ein objektiv-untersuchender Blick auf das (eigene) Gerät erreicht werden, der </a:t>
            </a:r>
            <a:r>
              <a:rPr lang="de-DE" sz="1100" dirty="0" err="1"/>
              <a:t>Reflektionsprozess</a:t>
            </a:r>
            <a:r>
              <a:rPr lang="de-DE" sz="1100" dirty="0"/>
              <a:t> zum eigenen Verhalten bei der Handy-Nutzung angestoßen werden und der Zusammenhang mit gesellschaftlichen und Umwelt-Aspekten eröffnet. Es bieten sich provokativ-interessante Fragen an, die im fragend-entwickelnden Gespräch präsentiert werden können. Je nach Fachbereich und individueller Zusammensetzung der Lerngruppe eigenen sich viele Aspekte der Ausführungen oben um auf das Thema hinzuführen. Hier sind grundlegende Fragenkomplexe angesprochen.</a:t>
            </a:r>
          </a:p>
          <a:p>
            <a:pPr>
              <a:spcBef>
                <a:spcPts val="0"/>
              </a:spcBef>
            </a:pPr>
            <a:r>
              <a:rPr lang="de-DE" sz="1100" dirty="0"/>
              <a:t>Antworten:</a:t>
            </a:r>
          </a:p>
          <a:p>
            <a:pPr>
              <a:spcBef>
                <a:spcPts val="0"/>
              </a:spcBef>
            </a:pPr>
            <a:r>
              <a:rPr lang="de-DE" sz="1100" i="1" dirty="0"/>
              <a:t>1. Durchschnittliche Gebrauchsdauer: 18 bis 24 Monate / mögliche Gebrauchsdauer ca. 4 Jahre</a:t>
            </a:r>
            <a:endParaRPr lang="de-DE" sz="1100" dirty="0"/>
          </a:p>
          <a:p>
            <a:pPr>
              <a:spcBef>
                <a:spcPts val="0"/>
              </a:spcBef>
            </a:pPr>
            <a:r>
              <a:rPr lang="de-DE" sz="1100" i="1" dirty="0"/>
              <a:t>2. Im Alter von 10-11 Jahren haben 61% der Kinder ein Handy. </a:t>
            </a:r>
            <a:endParaRPr lang="de-DE" sz="1100" dirty="0"/>
          </a:p>
          <a:p>
            <a:pPr>
              <a:spcBef>
                <a:spcPts val="0"/>
              </a:spcBef>
            </a:pPr>
            <a:r>
              <a:rPr lang="de-DE" sz="1100" i="1" dirty="0"/>
              <a:t>3. In einer Tonne alter Handys/Smartphones befindet sich ungefähr 50-mal so viel Gold wie in einer Tonne </a:t>
            </a:r>
            <a:r>
              <a:rPr lang="de-DE" sz="1100" i="1" dirty="0" err="1"/>
              <a:t>Golderz</a:t>
            </a:r>
            <a:r>
              <a:rPr lang="de-DE" sz="1100" i="1" dirty="0"/>
              <a:t>.  </a:t>
            </a:r>
            <a:endParaRPr lang="de-DE" sz="1100" dirty="0"/>
          </a:p>
          <a:p>
            <a:pPr>
              <a:spcBef>
                <a:spcPts val="0"/>
              </a:spcBef>
            </a:pPr>
            <a:r>
              <a:rPr lang="de-DE" sz="1100" i="1" dirty="0"/>
              <a:t>4. Ungenutzte Handys in deutschen Schubladen: Ca. 120 Millionen!</a:t>
            </a:r>
            <a:endParaRPr lang="de-DE" sz="1100" dirty="0"/>
          </a:p>
          <a:p>
            <a:pPr>
              <a:spcBef>
                <a:spcPts val="0"/>
              </a:spcBef>
            </a:pPr>
            <a:r>
              <a:rPr lang="de-DE" sz="1100" i="1" dirty="0"/>
              <a:t>5. Wieviel Gold wäre dann darin? 0,025g x 120.000.000 = 3.000.000g = 3000 kg</a:t>
            </a:r>
            <a:endParaRPr lang="de-DE" sz="1100" dirty="0"/>
          </a:p>
          <a:p>
            <a:pPr>
              <a:spcBef>
                <a:spcPts val="0"/>
              </a:spcBef>
            </a:pPr>
            <a:r>
              <a:rPr lang="de-DE" sz="1100" i="1" dirty="0"/>
              <a:t>6. Verkauf neuer Handys 2015 in Deutschland : 26,2 Millionen</a:t>
            </a:r>
            <a:endParaRPr lang="de-DE" sz="1100" dirty="0"/>
          </a:p>
          <a:p>
            <a:pPr>
              <a:spcBef>
                <a:spcPts val="0"/>
              </a:spcBef>
            </a:pPr>
            <a:r>
              <a:rPr lang="de-DE" sz="1100" i="1" dirty="0"/>
              <a:t>7. Wie viele von Ihnen haben schon mal Seltene Erden besessen? Alle, die ein Handy haben.</a:t>
            </a:r>
            <a:endParaRPr lang="de-DE" sz="1100" dirty="0"/>
          </a:p>
          <a:p>
            <a:pPr>
              <a:spcBef>
                <a:spcPts val="0"/>
              </a:spcBef>
            </a:pPr>
            <a:r>
              <a:rPr lang="de-DE" sz="1100" i="1" dirty="0"/>
              <a:t>(Unter Seltenen Erden versteht man „eine Gruppe von 17 Elementen welche aus den 15 Lanthaniden (Ordnungszahl 57 bis 71) sowie Scandium und Yttrium besteht. Diese Elemente sind funktionell wichtig und kommen nur in sehr geringen Mengen im Mobiltelefon vor)</a:t>
            </a:r>
            <a:endParaRPr lang="de-DE" sz="1100" dirty="0"/>
          </a:p>
          <a:p>
            <a:pPr>
              <a:spcBef>
                <a:spcPts val="0"/>
              </a:spcBef>
            </a:pPr>
            <a:r>
              <a:rPr lang="de-DE" sz="1100" i="1" dirty="0"/>
              <a:t>8. Welches ist das „wertvollste“ Metall in Ihrem Handy? </a:t>
            </a:r>
            <a:endParaRPr lang="de-DE" sz="1100" dirty="0"/>
          </a:p>
          <a:p>
            <a:pPr>
              <a:spcBef>
                <a:spcPts val="0"/>
              </a:spcBef>
            </a:pPr>
            <a:r>
              <a:rPr lang="de-DE" sz="1100" i="1" dirty="0"/>
              <a:t>Gold, Platin und Silber…aber was ist mit den seltenen Erden wie Kobalt etc…</a:t>
            </a:r>
            <a:r>
              <a:rPr lang="de-DE" sz="1100" dirty="0"/>
              <a:t> </a:t>
            </a:r>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65</a:t>
            </a:fld>
            <a:endParaRPr lang="de-DE" altLang="de-DE" dirty="0"/>
          </a:p>
        </p:txBody>
      </p:sp>
    </p:spTree>
    <p:extLst>
      <p:ext uri="{BB962C8B-B14F-4D97-AF65-F5344CB8AC3E}">
        <p14:creationId xmlns:p14="http://schemas.microsoft.com/office/powerpoint/2010/main" val="3434692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66</a:t>
            </a:fld>
            <a:endParaRPr lang="de-DE" altLang="de-DE"/>
          </a:p>
        </p:txBody>
      </p:sp>
    </p:spTree>
    <p:extLst>
      <p:ext uri="{BB962C8B-B14F-4D97-AF65-F5344CB8AC3E}">
        <p14:creationId xmlns:p14="http://schemas.microsoft.com/office/powerpoint/2010/main" val="25956154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lstStyle/>
          <a:p>
            <a:pPr>
              <a:buFont typeface="Arial" panose="020B0604020202020204" pitchFamily="34" charset="0"/>
              <a:buNone/>
              <a:defRPr/>
            </a:pPr>
            <a:r>
              <a:rPr lang="de-DE" altLang="de-DE" sz="1100" dirty="0">
                <a:solidFill>
                  <a:srgbClr val="000000"/>
                </a:solidFill>
              </a:rPr>
              <a:t>Frage an die Lernenden / kurzes Unterrichtsgespräch</a:t>
            </a:r>
            <a:endParaRPr lang="de-DE" altLang="de-DE" sz="1100" dirty="0"/>
          </a:p>
          <a:p>
            <a:pPr marL="180910" indent="-180910">
              <a:buFont typeface="Arial" panose="020B0604020202020204" pitchFamily="34" charset="0"/>
              <a:buChar char="•"/>
              <a:defRPr/>
            </a:pPr>
            <a:r>
              <a:rPr lang="de-DE" sz="1100" dirty="0"/>
              <a:t>Welches sind die Bauteile eines Smartphones?</a:t>
            </a:r>
          </a:p>
          <a:p>
            <a:pPr marL="180910" indent="-180910">
              <a:buFont typeface="Arial" panose="020B0604020202020204" pitchFamily="34" charset="0"/>
              <a:buChar char="•"/>
              <a:defRPr/>
            </a:pPr>
            <a:r>
              <a:rPr lang="de-DE" sz="1100" dirty="0"/>
              <a:t>Sie/er sammelt die Ergebnisse und notiert sie bei Bedarf an der Tafel.  Die Bauteile eines Smartphones werden auf der nächsten Folie aufgeführt.</a:t>
            </a:r>
          </a:p>
          <a:p>
            <a:pPr marL="180910" indent="-180910">
              <a:buFont typeface="Arial" panose="020B0604020202020204" pitchFamily="34" charset="0"/>
              <a:buChar char="•"/>
              <a:defRPr/>
            </a:pPr>
            <a:endParaRPr lang="de-DE" sz="1100" dirty="0"/>
          </a:p>
          <a:p>
            <a:pPr>
              <a:defRPr/>
            </a:pPr>
            <a:r>
              <a:rPr lang="de-DE" sz="1100" b="1" dirty="0"/>
              <a:t>Bildquellen</a:t>
            </a:r>
            <a:r>
              <a:rPr lang="de-DE" sz="1100" dirty="0"/>
              <a:t>:</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Links iPhone, World Super Cars, Wikipedia, online: </a:t>
            </a:r>
            <a:r>
              <a:rPr lang="de-DE" altLang="de-DE" sz="1100" dirty="0">
                <a:solidFill>
                  <a:schemeClr val="bg1">
                    <a:lumMod val="50000"/>
                  </a:schemeClr>
                </a:solidFill>
                <a:cs typeface="Arial" panose="020B0604020202020204" pitchFamily="34" charset="0"/>
                <a:hlinkClick r:id="rId3"/>
              </a:rPr>
              <a:t>https://commons.wikimedia.org/w/index.php?curid=43505849</a:t>
            </a:r>
            <a:endParaRPr lang="de-DE" altLang="de-DE" sz="1100" dirty="0">
              <a:solidFill>
                <a:schemeClr val="bg1">
                  <a:lumMod val="50000"/>
                </a:schemeClr>
              </a:solidFill>
              <a:cs typeface="Arial" panose="020B0604020202020204" pitchFamily="34" charset="0"/>
            </a:endParaRP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Mitte geöffnetes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4"/>
              </a:rPr>
              <a:t>https://de.wikipedia.org/wiki/Datei:IPhone3GS_Logicboard.jpg</a:t>
            </a:r>
            <a:r>
              <a:rPr lang="de-DE" altLang="de-DE" sz="1100" dirty="0">
                <a:solidFill>
                  <a:schemeClr val="bg1">
                    <a:lumMod val="50000"/>
                  </a:schemeClr>
                </a:solidFill>
                <a:cs typeface="Arial" panose="020B0604020202020204" pitchFamily="34" charset="0"/>
              </a:rPr>
              <a:t> </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Rechts </a:t>
            </a:r>
            <a:r>
              <a:rPr lang="de-DE" altLang="de-DE" sz="1100" dirty="0" err="1">
                <a:cs typeface="Arial" panose="020B0604020202020204" pitchFamily="34" charset="0"/>
              </a:rPr>
              <a:t>Logicbaord</a:t>
            </a:r>
            <a:r>
              <a:rPr lang="de-DE" altLang="de-DE" sz="1100" dirty="0">
                <a:cs typeface="Arial" panose="020B0604020202020204" pitchFamily="34" charset="0"/>
              </a:rPr>
              <a:t>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5"/>
              </a:rPr>
              <a:t>https://de.wikipedia.org/wiki/Apple_A6#/media/File:S5L8960-SoC-Apple-A6.JPG</a:t>
            </a:r>
            <a:endParaRPr lang="de-DE" altLang="de-DE" sz="1100" dirty="0">
              <a:solidFill>
                <a:schemeClr val="bg1">
                  <a:lumMod val="50000"/>
                </a:schemeClr>
              </a:solidFill>
              <a:cs typeface="Arial" panose="020B0604020202020204" pitchFamily="34" charset="0"/>
            </a:endParaRPr>
          </a:p>
          <a:p>
            <a:pPr marL="180910" indent="-180910">
              <a:buFont typeface="Arial" panose="020B0604020202020204" pitchFamily="34" charset="0"/>
              <a:buChar char="•"/>
              <a:defRPr/>
            </a:pPr>
            <a:endParaRPr lang="de-DE" sz="1100" dirty="0"/>
          </a:p>
          <a:p>
            <a:pPr>
              <a:defRPr/>
            </a:pPr>
            <a:endParaRPr lang="de-DE" sz="1100" dirty="0"/>
          </a:p>
        </p:txBody>
      </p:sp>
      <p:sp>
        <p:nvSpPr>
          <p:cNvPr id="3993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3949" indent="-301518">
              <a:defRPr>
                <a:solidFill>
                  <a:schemeClr val="tx1"/>
                </a:solidFill>
                <a:latin typeface="Calibri" panose="020F0502020204030204" pitchFamily="34" charset="0"/>
                <a:ea typeface="MS PGothic" panose="020B0600070205080204" pitchFamily="34" charset="-128"/>
              </a:defRPr>
            </a:lvl2pPr>
            <a:lvl3pPr marL="1206073" indent="-241215">
              <a:defRPr>
                <a:solidFill>
                  <a:schemeClr val="tx1"/>
                </a:solidFill>
                <a:latin typeface="Calibri" panose="020F0502020204030204" pitchFamily="34" charset="0"/>
                <a:ea typeface="MS PGothic" panose="020B0600070205080204" pitchFamily="34" charset="-128"/>
              </a:defRPr>
            </a:lvl3pPr>
            <a:lvl4pPr marL="1688504" indent="-241215">
              <a:defRPr>
                <a:solidFill>
                  <a:schemeClr val="tx1"/>
                </a:solidFill>
                <a:latin typeface="Calibri" panose="020F0502020204030204" pitchFamily="34" charset="0"/>
                <a:ea typeface="MS PGothic" panose="020B0600070205080204" pitchFamily="34" charset="-128"/>
              </a:defRPr>
            </a:lvl4pPr>
            <a:lvl5pPr marL="2170935" indent="-241215">
              <a:defRPr>
                <a:solidFill>
                  <a:schemeClr val="tx1"/>
                </a:solidFill>
                <a:latin typeface="Calibri" panose="020F0502020204030204" pitchFamily="34" charset="0"/>
                <a:ea typeface="MS PGothic" panose="020B0600070205080204" pitchFamily="34" charset="-128"/>
              </a:defRPr>
            </a:lvl5pPr>
            <a:lvl6pPr marL="265336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3579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18224"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065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8D8DAC6-2470-4DC7-BE89-2571AD45C7B2}" type="slidenum">
              <a:rPr lang="de-DE" altLang="de-DE" smtClean="0">
                <a:solidFill>
                  <a:prstClr val="black"/>
                </a:solidFill>
              </a:rPr>
              <a:pPr/>
              <a:t>67</a:t>
            </a:fld>
            <a:endParaRPr lang="de-DE" altLang="de-DE">
              <a:solidFill>
                <a:prstClr val="black"/>
              </a:solidFill>
            </a:endParaRPr>
          </a:p>
        </p:txBody>
      </p:sp>
    </p:spTree>
    <p:extLst>
      <p:ext uri="{BB962C8B-B14F-4D97-AF65-F5344CB8AC3E}">
        <p14:creationId xmlns:p14="http://schemas.microsoft.com/office/powerpoint/2010/main" val="4431626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lstStyle/>
          <a:p>
            <a:pPr marL="173221" indent="-173221">
              <a:buFontTx/>
              <a:buChar char="•"/>
              <a:defRPr/>
            </a:pPr>
            <a:r>
              <a:rPr lang="de-DE" altLang="de-DE" sz="1100" dirty="0"/>
              <a:t>Die Folien listet die wichtigsten Bauteile eines Smartphones auf. Die Graphiken sind illustrativ.</a:t>
            </a:r>
          </a:p>
          <a:p>
            <a:pPr marL="173221" indent="-173221">
              <a:buFontTx/>
              <a:buChar char="•"/>
              <a:defRPr/>
            </a:pPr>
            <a:r>
              <a:rPr lang="de-DE" altLang="de-DE" sz="1100" dirty="0"/>
              <a:t>Der nächste Schritt ist die Bestimmung der stofflichen Zusammensetzung eines Smartphones. </a:t>
            </a:r>
          </a:p>
          <a:p>
            <a:pPr marL="173221" indent="-173221">
              <a:buFontTx/>
              <a:buChar char="•"/>
              <a:defRPr/>
            </a:pPr>
            <a:r>
              <a:rPr lang="de-DE" altLang="de-DE" sz="1100" dirty="0"/>
              <a:t>Der/die Dozent/-in blendet die nächste Folien ein und fragt:</a:t>
            </a:r>
          </a:p>
          <a:p>
            <a:pPr marL="173221" indent="-173221">
              <a:buFontTx/>
              <a:buChar char="•"/>
              <a:defRPr/>
            </a:pPr>
            <a:r>
              <a:rPr lang="de-DE" altLang="de-DE" sz="1100" dirty="0"/>
              <a:t>Welche Stoffe sind einem Smartphone?</a:t>
            </a:r>
          </a:p>
          <a:p>
            <a:pPr marL="173221" indent="-173221">
              <a:buFontTx/>
              <a:buChar char="•"/>
              <a:defRPr/>
            </a:pPr>
            <a:r>
              <a:rPr lang="de-DE" altLang="de-DE" sz="1100" dirty="0"/>
              <a:t>Ziel ist es, von den Produkten und den Materialien hin zu den Stoffen bzw. Elementen zu kommen.</a:t>
            </a:r>
          </a:p>
          <a:p>
            <a:pPr>
              <a:spcBef>
                <a:spcPct val="0"/>
              </a:spcBef>
              <a:buFontTx/>
              <a:buNone/>
              <a:defRPr/>
            </a:pPr>
            <a:endParaRPr lang="de-DE" altLang="de-DE" sz="1100" dirty="0">
              <a:solidFill>
                <a:schemeClr val="bg1">
                  <a:lumMod val="50000"/>
                </a:schemeClr>
              </a:solidFill>
            </a:endParaRPr>
          </a:p>
          <a:p>
            <a:pPr>
              <a:spcBef>
                <a:spcPct val="0"/>
              </a:spcBef>
              <a:buFontTx/>
              <a:buNone/>
              <a:defRPr/>
            </a:pPr>
            <a:r>
              <a:rPr lang="de-DE" altLang="de-DE" sz="1100" b="1" dirty="0"/>
              <a:t>Bildquellen</a:t>
            </a:r>
          </a:p>
          <a:p>
            <a:pPr marL="180927" indent="-180927">
              <a:spcBef>
                <a:spcPct val="0"/>
              </a:spcBef>
              <a:buFont typeface="Arial" panose="020B0604020202020204" pitchFamily="34" charset="0"/>
              <a:buChar char="•"/>
              <a:defRPr/>
            </a:pPr>
            <a:r>
              <a:rPr lang="de-DE" altLang="de-DE" sz="1100" dirty="0"/>
              <a:t>Links geöffnetes iPhone, </a:t>
            </a:r>
            <a:r>
              <a:rPr lang="de-DE" altLang="de-DE" sz="1100" dirty="0" err="1"/>
              <a:t>Jojhnjoy</a:t>
            </a:r>
            <a:r>
              <a:rPr lang="de-DE" altLang="de-DE" sz="1100" dirty="0"/>
              <a:t>, Wikipedia </a:t>
            </a:r>
            <a:r>
              <a:rPr lang="de-DE" altLang="de-DE" sz="1100" dirty="0">
                <a:solidFill>
                  <a:schemeClr val="bg1">
                    <a:lumMod val="50000"/>
                  </a:schemeClr>
                </a:solidFill>
                <a:hlinkClick r:id="rId3"/>
              </a:rPr>
              <a:t>https://de.wikipedia.org/wiki/IPhone#/media/File:IPhone_Frontpanel.jpeg</a:t>
            </a:r>
            <a:r>
              <a:rPr lang="de-DE" altLang="de-DE" sz="1100" dirty="0">
                <a:solidFill>
                  <a:schemeClr val="bg1">
                    <a:lumMod val="50000"/>
                  </a:schemeClr>
                </a:solidFill>
              </a:rPr>
              <a:t>;</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Mitte geöffnetes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4"/>
              </a:rPr>
              <a:t>https://de.wikipedia.org/wiki/Datei:IPhone3GS_Logicboard.jpg</a:t>
            </a:r>
            <a:r>
              <a:rPr lang="de-DE" altLang="de-DE" sz="1100" dirty="0">
                <a:solidFill>
                  <a:schemeClr val="bg1">
                    <a:lumMod val="50000"/>
                  </a:schemeClr>
                </a:solidFill>
                <a:cs typeface="Arial" panose="020B0604020202020204" pitchFamily="34" charset="0"/>
              </a:rPr>
              <a:t> </a:t>
            </a:r>
          </a:p>
          <a:p>
            <a:pPr marL="180927" indent="-180927">
              <a:spcBef>
                <a:spcPct val="0"/>
              </a:spcBef>
              <a:buFont typeface="Arial" panose="020B0604020202020204" pitchFamily="34" charset="0"/>
              <a:buChar char="•"/>
              <a:defRPr/>
            </a:pPr>
            <a:r>
              <a:rPr lang="de-DE" altLang="de-DE" sz="1100" dirty="0">
                <a:cs typeface="Arial" panose="020B0604020202020204" pitchFamily="34" charset="0"/>
              </a:rPr>
              <a:t>Rechts </a:t>
            </a:r>
            <a:r>
              <a:rPr lang="de-DE" altLang="de-DE" sz="1100" dirty="0" err="1">
                <a:cs typeface="Arial" panose="020B0604020202020204" pitchFamily="34" charset="0"/>
              </a:rPr>
              <a:t>Logicbaord</a:t>
            </a:r>
            <a:r>
              <a:rPr lang="de-DE" altLang="de-DE" sz="1100" dirty="0">
                <a:cs typeface="Arial" panose="020B0604020202020204" pitchFamily="34" charset="0"/>
              </a:rPr>
              <a:t> iPhone, </a:t>
            </a:r>
            <a:r>
              <a:rPr lang="de-DE" altLang="de-DE" sz="1100" dirty="0" err="1">
                <a:cs typeface="Arial" panose="020B0604020202020204" pitchFamily="34" charset="0"/>
              </a:rPr>
              <a:t>Jojhnjoy</a:t>
            </a:r>
            <a:r>
              <a:rPr lang="de-DE" altLang="de-DE" sz="1100" dirty="0">
                <a:cs typeface="Arial" panose="020B0604020202020204" pitchFamily="34" charset="0"/>
              </a:rPr>
              <a:t>, Wikipedia, online: </a:t>
            </a:r>
            <a:r>
              <a:rPr lang="de-DE" altLang="de-DE" sz="1100" dirty="0">
                <a:solidFill>
                  <a:schemeClr val="bg1">
                    <a:lumMod val="50000"/>
                  </a:schemeClr>
                </a:solidFill>
                <a:cs typeface="Arial" panose="020B0604020202020204" pitchFamily="34" charset="0"/>
                <a:hlinkClick r:id="rId5"/>
              </a:rPr>
              <a:t>https://de.wikipedia.org/wiki/Apple_A6#/media/File:S5L8960-SoC-Apple-A6.JPG</a:t>
            </a:r>
            <a:endParaRPr lang="de-DE" altLang="de-DE" sz="1100" dirty="0">
              <a:solidFill>
                <a:schemeClr val="bg1">
                  <a:lumMod val="50000"/>
                </a:schemeClr>
              </a:solidFill>
              <a:cs typeface="Arial" panose="020B0604020202020204" pitchFamily="34" charset="0"/>
            </a:endParaRPr>
          </a:p>
          <a:p>
            <a:pPr>
              <a:spcBef>
                <a:spcPct val="0"/>
              </a:spcBef>
              <a:defRPr/>
            </a:pPr>
            <a:endParaRPr lang="de-DE" altLang="de-DE" sz="1100" dirty="0">
              <a:solidFill>
                <a:schemeClr val="bg1">
                  <a:lumMod val="50000"/>
                </a:schemeClr>
              </a:solidFill>
            </a:endParaRPr>
          </a:p>
          <a:p>
            <a:pPr marL="173221" indent="-173221">
              <a:buFontTx/>
              <a:buChar char="•"/>
              <a:defRPr/>
            </a:pPr>
            <a:endParaRPr lang="de-DE" altLang="de-DE" sz="1100" dirty="0"/>
          </a:p>
          <a:p>
            <a:pPr>
              <a:defRPr/>
            </a:pPr>
            <a:endParaRPr lang="de-DE" sz="1100" dirty="0"/>
          </a:p>
        </p:txBody>
      </p:sp>
      <p:sp>
        <p:nvSpPr>
          <p:cNvPr id="4198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4FCD174-19DD-4AE9-A82F-E8F23A96B5A6}" type="slidenum">
              <a:rPr lang="de-DE" altLang="de-DE" smtClean="0"/>
              <a:pPr/>
              <a:t>68</a:t>
            </a:fld>
            <a:endParaRPr lang="de-DE" altLang="de-DE"/>
          </a:p>
        </p:txBody>
      </p:sp>
    </p:spTree>
    <p:extLst>
      <p:ext uri="{BB962C8B-B14F-4D97-AF65-F5344CB8AC3E}">
        <p14:creationId xmlns:p14="http://schemas.microsoft.com/office/powerpoint/2010/main" val="40616059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izenplatzhalter 2"/>
          <p:cNvSpPr>
            <a:spLocks noGrp="1"/>
          </p:cNvSpPr>
          <p:nvPr>
            <p:ph type="body" idx="1"/>
          </p:nvPr>
        </p:nvSpPr>
        <p:spPr bwMode="auto">
          <a:xfrm>
            <a:off x="720000" y="4860001"/>
            <a:ext cx="5760001"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r>
              <a:rPr lang="de-DE" altLang="de-DE" sz="1100" dirty="0">
                <a:solidFill>
                  <a:srgbClr val="000000"/>
                </a:solidFill>
              </a:rPr>
              <a:t>Hinweis: Der Lehrende / die Lehrende stellt die Folie vor.</a:t>
            </a:r>
            <a:endParaRPr lang="de-DE" altLang="de-DE" sz="1100" u="sng" dirty="0">
              <a:solidFill>
                <a:srgbClr val="000000"/>
              </a:solidFill>
            </a:endParaRPr>
          </a:p>
          <a:p>
            <a:r>
              <a:rPr lang="de-DE" altLang="de-DE" sz="1100" dirty="0"/>
              <a:t>Die Folie zeigt die stoffliche Zusammensetzung eines Smartphones. Wie zu sehen ist, sind es vor allem Kunststoffe, Gläser und Metalle. Besonders wichtig ist die Metallvielfalt, die zusammen nur ein Prozent des Gewichts ausmacht. Dies wird in der nächsten Folien vertieft.</a:t>
            </a:r>
          </a:p>
          <a:p>
            <a:endParaRPr lang="de-DE" altLang="de-DE" sz="1100" dirty="0"/>
          </a:p>
          <a:p>
            <a:r>
              <a:rPr lang="de-DE" altLang="de-DE" sz="1100" b="1" dirty="0"/>
              <a:t>Quelle</a:t>
            </a:r>
          </a:p>
          <a:p>
            <a:pPr marL="180910" indent="-180910" defTabSz="964860" eaLnBrk="1" fontAlgn="auto" hangingPunct="1">
              <a:spcBef>
                <a:spcPts val="0"/>
              </a:spcBef>
              <a:spcAft>
                <a:spcPts val="0"/>
              </a:spcAft>
              <a:buFont typeface="Arial" panose="020B0604020202020204" pitchFamily="34" charset="0"/>
              <a:buChar char="•"/>
              <a:defRPr/>
            </a:pPr>
            <a:r>
              <a:rPr lang="de-DE" altLang="de-DE" sz="1100" dirty="0">
                <a:cs typeface="Arial" panose="020B0604020202020204" pitchFamily="34" charset="0"/>
              </a:rPr>
              <a:t>informationszentrum-mobilfunk.de, Stand November 2015, online unter: </a:t>
            </a:r>
            <a:r>
              <a:rPr lang="de-DE" altLang="de-DE" sz="1100" dirty="0">
                <a:solidFill>
                  <a:schemeClr val="bg1">
                    <a:lumMod val="50000"/>
                  </a:schemeClr>
                </a:solidFill>
                <a:cs typeface="Arial" panose="020B0604020202020204" pitchFamily="34" charset="0"/>
                <a:hlinkClick r:id="rId3"/>
              </a:rPr>
              <a:t>http://informationszentrum-mobilfunk.de/rohstoffe-im-handy-die-inneren-werte-zaehlen#header</a:t>
            </a:r>
            <a:endParaRPr lang="de-DE" altLang="de-DE" sz="1100" dirty="0">
              <a:solidFill>
                <a:schemeClr val="bg1">
                  <a:lumMod val="50000"/>
                </a:schemeClr>
              </a:solidFill>
              <a:cs typeface="Arial" panose="020B0604020202020204" pitchFamily="34" charset="0"/>
            </a:endParaRPr>
          </a:p>
          <a:p>
            <a:endParaRPr lang="de-DE" altLang="de-DE" sz="1100" dirty="0"/>
          </a:p>
        </p:txBody>
      </p:sp>
      <p:sp>
        <p:nvSpPr>
          <p:cNvPr id="4813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3949" indent="-301518">
              <a:defRPr>
                <a:solidFill>
                  <a:schemeClr val="tx1"/>
                </a:solidFill>
                <a:latin typeface="Calibri" panose="020F0502020204030204" pitchFamily="34" charset="0"/>
                <a:ea typeface="MS PGothic" panose="020B0600070205080204" pitchFamily="34" charset="-128"/>
              </a:defRPr>
            </a:lvl2pPr>
            <a:lvl3pPr marL="1206073" indent="-241215">
              <a:defRPr>
                <a:solidFill>
                  <a:schemeClr val="tx1"/>
                </a:solidFill>
                <a:latin typeface="Calibri" panose="020F0502020204030204" pitchFamily="34" charset="0"/>
                <a:ea typeface="MS PGothic" panose="020B0600070205080204" pitchFamily="34" charset="-128"/>
              </a:defRPr>
            </a:lvl3pPr>
            <a:lvl4pPr marL="1688504" indent="-241215">
              <a:defRPr>
                <a:solidFill>
                  <a:schemeClr val="tx1"/>
                </a:solidFill>
                <a:latin typeface="Calibri" panose="020F0502020204030204" pitchFamily="34" charset="0"/>
                <a:ea typeface="MS PGothic" panose="020B0600070205080204" pitchFamily="34" charset="-128"/>
              </a:defRPr>
            </a:lvl4pPr>
            <a:lvl5pPr marL="2170935" indent="-241215">
              <a:defRPr>
                <a:solidFill>
                  <a:schemeClr val="tx1"/>
                </a:solidFill>
                <a:latin typeface="Calibri" panose="020F0502020204030204" pitchFamily="34" charset="0"/>
                <a:ea typeface="MS PGothic" panose="020B0600070205080204" pitchFamily="34" charset="-128"/>
              </a:defRPr>
            </a:lvl5pPr>
            <a:lvl6pPr marL="265336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3579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18224"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065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3BFF955-0781-4882-98AA-A62A6D98D183}" type="slidenum">
              <a:rPr lang="de-DE" altLang="de-DE" smtClean="0">
                <a:solidFill>
                  <a:prstClr val="black"/>
                </a:solidFill>
              </a:rPr>
              <a:pPr/>
              <a:t>69</a:t>
            </a:fld>
            <a:endParaRPr lang="de-DE" altLang="de-DE">
              <a:solidFill>
                <a:prstClr val="black"/>
              </a:solidFill>
            </a:endParaRPr>
          </a:p>
        </p:txBody>
      </p:sp>
    </p:spTree>
    <p:extLst>
      <p:ext uri="{BB962C8B-B14F-4D97-AF65-F5344CB8AC3E}">
        <p14:creationId xmlns:p14="http://schemas.microsoft.com/office/powerpoint/2010/main" val="35764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827088" y="719138"/>
            <a:ext cx="5281612" cy="39608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720000" y="4860001"/>
            <a:ext cx="5760001" cy="4398180"/>
          </a:xfrm>
          <a:prstGeom prst="rect">
            <a:avLst/>
          </a:prstGeom>
          <a:noFill/>
          <a:ln>
            <a:noFill/>
          </a:ln>
        </p:spPr>
        <p:txBody>
          <a:bodyPr lIns="95223" tIns="47610" rIns="95223" bIns="47610" anchor="t" anchorCtr="0">
            <a:noAutofit/>
          </a:bodyPr>
          <a:lstStyle/>
          <a:p>
            <a:pPr defTabSz="482474">
              <a:spcBef>
                <a:spcPts val="0"/>
              </a:spcBef>
              <a:spcAft>
                <a:spcPts val="0"/>
              </a:spcAft>
              <a:buSzPct val="25000"/>
              <a:defRPr/>
            </a:pPr>
            <a:r>
              <a:rPr lang="de-DE" sz="1100" dirty="0"/>
              <a:t>Impressum zu der Unterrichtseinheit.</a:t>
            </a:r>
          </a:p>
        </p:txBody>
      </p:sp>
      <p:sp>
        <p:nvSpPr>
          <p:cNvPr id="105" name="Shape 105"/>
          <p:cNvSpPr txBox="1">
            <a:spLocks noGrp="1"/>
          </p:cNvSpPr>
          <p:nvPr>
            <p:ph type="sldNum" idx="12"/>
          </p:nvPr>
        </p:nvSpPr>
        <p:spPr>
          <a:xfrm>
            <a:off x="3808932" y="9284540"/>
            <a:ext cx="2914215" cy="488180"/>
          </a:xfrm>
          <a:prstGeom prst="rect">
            <a:avLst/>
          </a:prstGeom>
          <a:noFill/>
          <a:ln>
            <a:noFill/>
          </a:ln>
        </p:spPr>
        <p:txBody>
          <a:bodyPr lIns="95223" tIns="47610" rIns="95223" bIns="47610" anchor="b" anchorCtr="0">
            <a:noAutofit/>
          </a:bodyPr>
          <a:lstStyle/>
          <a:p>
            <a:pPr>
              <a:spcBef>
                <a:spcPts val="0"/>
              </a:spcBef>
              <a:spcAft>
                <a:spcPts val="0"/>
              </a:spcAft>
              <a:buSzPct val="25000"/>
            </a:pPr>
            <a:fld id="{00000000-1234-1234-1234-123412341234}" type="slidenum">
              <a:rPr lang="de-DE" sz="1200">
                <a:solidFill>
                  <a:schemeClr val="dk1"/>
                </a:solidFill>
                <a:latin typeface="Calibri"/>
                <a:ea typeface="Calibri"/>
                <a:cs typeface="Calibri"/>
                <a:sym typeface="Calibri"/>
              </a:rPr>
              <a:pPr>
                <a:spcBef>
                  <a:spcPts val="0"/>
                </a:spcBef>
                <a:spcAft>
                  <a:spcPts val="0"/>
                </a:spcAft>
                <a:buSzPct val="25000"/>
              </a:pPr>
              <a:t>7</a:t>
            </a:fld>
            <a:endParaRPr lang="de-D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408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izenplatzhalter 2"/>
          <p:cNvSpPr>
            <a:spLocks noGrp="1"/>
          </p:cNvSpPr>
          <p:nvPr>
            <p:ph type="body" idx="1"/>
          </p:nvPr>
        </p:nvSpPr>
        <p:spPr bwMode="auto">
          <a:xfrm>
            <a:off x="720000" y="4860926"/>
            <a:ext cx="5760001"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altLang="de-DE" sz="1100" dirty="0"/>
              <a:t>Die Folie dient der Illustration der Frage nach den Elementen, die im Handy aufzufinden sind.</a:t>
            </a:r>
          </a:p>
          <a:p>
            <a:pPr defTabSz="964860" eaLnBrk="1" fontAlgn="auto" hangingPunct="1">
              <a:spcBef>
                <a:spcPts val="0"/>
              </a:spcBef>
              <a:spcAft>
                <a:spcPts val="0"/>
              </a:spcAft>
              <a:defRPr/>
            </a:pPr>
            <a:r>
              <a:rPr lang="de-DE" altLang="de-DE" sz="1100" dirty="0">
                <a:solidFill>
                  <a:srgbClr val="000000"/>
                </a:solidFill>
              </a:rPr>
              <a:t>Hinweis: Der Lehrende / die Lehrende stellt die Frage: </a:t>
            </a:r>
            <a:r>
              <a:rPr lang="de-DE" altLang="de-DE" sz="1100" dirty="0"/>
              <a:t>„Welche Stoffe sind in einem Handy?“</a:t>
            </a:r>
          </a:p>
          <a:p>
            <a:pPr marL="180910" indent="-180910">
              <a:buFontTx/>
              <a:buChar char="•"/>
            </a:pPr>
            <a:r>
              <a:rPr lang="de-DE" altLang="de-DE" sz="1100" dirty="0"/>
              <a:t>Diese Folie sollte der/die Dozent/-in als Handout für sich ausdrucken.</a:t>
            </a:r>
          </a:p>
          <a:p>
            <a:pPr marL="180910" indent="-180910">
              <a:buFontTx/>
              <a:buChar char="•"/>
            </a:pPr>
            <a:r>
              <a:rPr lang="de-DE" altLang="de-DE" sz="1100" dirty="0"/>
              <a:t>Ziel ist es, dass die Lernenden verstehen, dass unsere heutigen technischen (Elektro-)Produkte äußerst komplex sind. Wir sehen die Kunststoffe – die aus Kohlenstoff, Wasserstoff und häufig Sauerstoff (teilweise Stickstoff) bestehen, die Metallbauteile (Aluminium, Stahl) sowie Gläser (Calcium-Natrium-Siliziumoxide). Vor allem in der Elektronik verbergen sich viele Elemente des Periodensystems.</a:t>
            </a:r>
          </a:p>
          <a:p>
            <a:pPr marL="180910" indent="-180910">
              <a:buFontTx/>
              <a:buChar char="•"/>
            </a:pPr>
            <a:r>
              <a:rPr lang="de-DE" altLang="de-DE" sz="1100" dirty="0"/>
              <a:t>Der/die Dozent/-in stellt die Frage:</a:t>
            </a:r>
          </a:p>
          <a:p>
            <a:pPr marL="180910" indent="-180910">
              <a:buFontTx/>
              <a:buChar char="•"/>
            </a:pPr>
            <a:r>
              <a:rPr lang="de-DE" altLang="de-DE" sz="1100" dirty="0"/>
              <a:t>Welche Stoffe / Elemente sind einem Handy?</a:t>
            </a:r>
          </a:p>
          <a:p>
            <a:pPr marL="180910" indent="-180910">
              <a:buFontTx/>
              <a:buChar char="•"/>
            </a:pPr>
            <a:r>
              <a:rPr lang="de-DE" altLang="de-DE" sz="1100" dirty="0"/>
              <a:t>Sie/er notiert die genannten Elemente auf seinem Ausdruck.</a:t>
            </a:r>
          </a:p>
          <a:p>
            <a:pPr marL="180910" indent="-180910">
              <a:buFontTx/>
              <a:buChar char="•"/>
            </a:pPr>
            <a:endParaRPr lang="de-DE" altLang="de-DE" sz="1100" dirty="0"/>
          </a:p>
          <a:p>
            <a:r>
              <a:rPr lang="de-DE" altLang="de-DE" sz="1100" b="1" dirty="0"/>
              <a:t>Bildquelle (mit eigener Bearbeitung)</a:t>
            </a:r>
            <a:r>
              <a:rPr lang="de-DE" altLang="de-DE" sz="1100" dirty="0"/>
              <a:t>:</a:t>
            </a:r>
          </a:p>
          <a:p>
            <a:pPr marL="180927" indent="-180927">
              <a:buFont typeface="Arial" panose="020B0604020202020204" pitchFamily="34" charset="0"/>
              <a:buChar char="•"/>
            </a:pPr>
            <a:r>
              <a:rPr lang="de-DE" altLang="de-DE" sz="1100" dirty="0"/>
              <a:t>Fotolia (o.J.): </a:t>
            </a:r>
            <a:r>
              <a:rPr lang="de-DE" altLang="de-DE" sz="1100" dirty="0" err="1"/>
              <a:t>Periodensytem</a:t>
            </a:r>
            <a:r>
              <a:rPr lang="de-DE" altLang="de-DE" sz="1100" dirty="0"/>
              <a:t> der Elemente. Datei: #82673007 | Urheber: Peter Hermes Furian. Online: https://de.fotolia.com/id/82673007</a:t>
            </a:r>
          </a:p>
          <a:p>
            <a:pPr marL="173221" indent="-173221">
              <a:buFontTx/>
              <a:buChar char="•"/>
            </a:pPr>
            <a:endParaRPr lang="de-DE" altLang="de-DE" sz="1100" dirty="0"/>
          </a:p>
        </p:txBody>
      </p:sp>
      <p:sp>
        <p:nvSpPr>
          <p:cNvPr id="4403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7096DD-CCA7-46C2-A4CA-D5FA29C0701D}" type="slidenum">
              <a:rPr lang="de-DE" altLang="de-DE" smtClean="0"/>
              <a:pPr/>
              <a:t>70</a:t>
            </a:fld>
            <a:endParaRPr lang="de-DE" altLang="de-DE" dirty="0"/>
          </a:p>
        </p:txBody>
      </p:sp>
    </p:spTree>
    <p:extLst>
      <p:ext uri="{BB962C8B-B14F-4D97-AF65-F5344CB8AC3E}">
        <p14:creationId xmlns:p14="http://schemas.microsoft.com/office/powerpoint/2010/main" val="1694849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izenplatzhalter 2"/>
          <p:cNvSpPr>
            <a:spLocks noGrp="1"/>
          </p:cNvSpPr>
          <p:nvPr>
            <p:ph type="body" idx="1"/>
          </p:nvPr>
        </p:nvSpPr>
        <p:spPr bwMode="auto">
          <a:xfrm>
            <a:off x="720000" y="4860000"/>
            <a:ext cx="6120000" cy="4861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r>
              <a:rPr lang="de-DE" sz="900" dirty="0"/>
              <a:t>Die Abbildung zeigt die Elemente, die sich in einem Handy befinden (blau umrandet). </a:t>
            </a:r>
          </a:p>
          <a:p>
            <a:pPr>
              <a:spcBef>
                <a:spcPts val="0"/>
              </a:spcBef>
              <a:defRPr/>
            </a:pPr>
            <a:r>
              <a:rPr lang="de-DE" sz="900" dirty="0"/>
              <a:t>Es sind ca. 45 Elemente aus den Hauptgruppen. </a:t>
            </a:r>
          </a:p>
          <a:p>
            <a:pPr>
              <a:spcBef>
                <a:spcPts val="0"/>
              </a:spcBef>
              <a:defRPr/>
            </a:pPr>
            <a:r>
              <a:rPr lang="de-DE" sz="900" dirty="0"/>
              <a:t>Wichtige mengenmäßig bedeutende Elemente sind:</a:t>
            </a:r>
          </a:p>
          <a:p>
            <a:pPr marL="180910" indent="-180910">
              <a:spcBef>
                <a:spcPts val="0"/>
              </a:spcBef>
              <a:buFont typeface="Arial" panose="020B0604020202020204" pitchFamily="34" charset="0"/>
              <a:buChar char="•"/>
              <a:defRPr/>
            </a:pPr>
            <a:r>
              <a:rPr lang="de-DE" sz="900" dirty="0"/>
              <a:t>Aluminium (Gehäuse)</a:t>
            </a:r>
          </a:p>
          <a:p>
            <a:pPr marL="180910" indent="-180910">
              <a:spcBef>
                <a:spcPts val="0"/>
              </a:spcBef>
              <a:buFont typeface="Arial" panose="020B0604020202020204" pitchFamily="34" charset="0"/>
              <a:buChar char="•"/>
              <a:defRPr/>
            </a:pPr>
            <a:r>
              <a:rPr lang="de-DE" sz="900" dirty="0"/>
              <a:t>Lithium und Kobalt (Lithium-Ionen-Batterie)</a:t>
            </a:r>
          </a:p>
          <a:p>
            <a:pPr marL="180910" indent="-180910">
              <a:spcBef>
                <a:spcPts val="0"/>
              </a:spcBef>
              <a:buFont typeface="Arial" panose="020B0604020202020204" pitchFamily="34" charset="0"/>
              <a:buChar char="•"/>
              <a:defRPr/>
            </a:pPr>
            <a:r>
              <a:rPr lang="de-DE" sz="900" dirty="0"/>
              <a:t>Kohlenstoff, Wasserstoff und Sauerstoff (Kunststoffe)</a:t>
            </a:r>
          </a:p>
          <a:p>
            <a:pPr marL="180910" indent="-180910">
              <a:spcBef>
                <a:spcPts val="0"/>
              </a:spcBef>
              <a:buFont typeface="Arial" panose="020B0604020202020204" pitchFamily="34" charset="0"/>
              <a:buChar char="•"/>
              <a:defRPr/>
            </a:pPr>
            <a:r>
              <a:rPr lang="de-DE" sz="900" dirty="0"/>
              <a:t>Kupfer (Kabel, Leiterbahnen)</a:t>
            </a:r>
          </a:p>
          <a:p>
            <a:pPr marL="180910" indent="-180910">
              <a:spcBef>
                <a:spcPts val="0"/>
              </a:spcBef>
              <a:buFont typeface="Arial" panose="020B0604020202020204" pitchFamily="34" charset="0"/>
              <a:buChar char="•"/>
              <a:defRPr/>
            </a:pPr>
            <a:r>
              <a:rPr lang="de-DE" sz="900" dirty="0"/>
              <a:t>Silizium, Calcium, Natrium, Kalium, Sauerstoff (Gläser)</a:t>
            </a:r>
          </a:p>
          <a:p>
            <a:pPr>
              <a:spcBef>
                <a:spcPts val="0"/>
              </a:spcBef>
              <a:defRPr/>
            </a:pPr>
            <a:r>
              <a:rPr lang="de-DE" sz="900" dirty="0"/>
              <a:t>Anschließend wird zur Frage übergeleitet, welche Elemente (Stoffe) in welchen Mengen vorkommen.</a:t>
            </a:r>
            <a:endParaRPr lang="de-DE" sz="900" b="1" dirty="0"/>
          </a:p>
          <a:p>
            <a:pPr>
              <a:spcBef>
                <a:spcPts val="0"/>
              </a:spcBef>
              <a:defRPr/>
            </a:pPr>
            <a:r>
              <a:rPr lang="de-DE" sz="900" b="1" dirty="0"/>
              <a:t>Hinweis für d</a:t>
            </a:r>
            <a:r>
              <a:rPr lang="de-DE" altLang="de-DE" sz="900" b="1" dirty="0"/>
              <a:t>en/die Dozent/-in</a:t>
            </a:r>
            <a:r>
              <a:rPr lang="de-DE" sz="900" dirty="0"/>
              <a:t>: </a:t>
            </a:r>
          </a:p>
          <a:p>
            <a:pPr>
              <a:spcBef>
                <a:spcPts val="0"/>
              </a:spcBef>
              <a:defRPr/>
            </a:pPr>
            <a:r>
              <a:rPr lang="de-DE" sz="900" dirty="0"/>
              <a:t>Eigentlich enthalten die Gläser aufgrund des Herstellungsprozesses Natrium und Calcium. </a:t>
            </a:r>
            <a:r>
              <a:rPr lang="de-DE" sz="900" dirty="0" err="1"/>
              <a:t>Hagelücken</a:t>
            </a:r>
            <a:r>
              <a:rPr lang="de-DE" sz="900" dirty="0"/>
              <a:t> (2011) und Wuppertalinstitut (2013) sparen diese Metalle jedoch aus.</a:t>
            </a:r>
          </a:p>
          <a:p>
            <a:pPr>
              <a:spcBef>
                <a:spcPts val="0"/>
              </a:spcBef>
              <a:defRPr/>
            </a:pPr>
            <a:r>
              <a:rPr lang="de-DE" sz="900" b="1" dirty="0"/>
              <a:t>Quellen für die Elemente in einem Handy</a:t>
            </a:r>
          </a:p>
          <a:p>
            <a:pPr marL="180910" indent="-180910">
              <a:spcBef>
                <a:spcPts val="0"/>
              </a:spcBef>
              <a:buFont typeface="Arial" panose="020B0604020202020204" pitchFamily="34" charset="0"/>
              <a:buChar char="•"/>
              <a:defRPr/>
            </a:pPr>
            <a:r>
              <a:rPr lang="de-DE" sz="900" dirty="0"/>
              <a:t>N</a:t>
            </a:r>
            <a:r>
              <a:rPr lang="de-DE" altLang="de-DE" sz="900" dirty="0"/>
              <a:t>ordmann u.a. (2015): Die Rohstoff-</a:t>
            </a:r>
            <a:r>
              <a:rPr lang="de-DE" altLang="de-DE" sz="900" dirty="0" err="1"/>
              <a:t>Expedion</a:t>
            </a:r>
            <a:r>
              <a:rPr lang="de-DE" altLang="de-DE" sz="900" dirty="0"/>
              <a:t>. Springer-Verlag.</a:t>
            </a:r>
          </a:p>
          <a:p>
            <a:pPr marL="180910" indent="-180910">
              <a:spcBef>
                <a:spcPts val="0"/>
              </a:spcBef>
              <a:buFont typeface="Arial" panose="020B0604020202020204" pitchFamily="34" charset="0"/>
              <a:buChar char="•"/>
              <a:defRPr/>
            </a:pPr>
            <a:r>
              <a:rPr lang="de-DE" sz="900" dirty="0"/>
              <a:t>Informationszentrum Mobilfunk </a:t>
            </a:r>
            <a:r>
              <a:rPr lang="de-DE" sz="900" dirty="0" err="1"/>
              <a:t>o.J</a:t>
            </a:r>
            <a:r>
              <a:rPr lang="de-DE" sz="900" dirty="0"/>
              <a:t>: Lebenszyklus eines Handys. Online: http://informationszentrum-mobilfunk.de/lebenszyklus-eines-handys-und-oekologischer-rucksack#header</a:t>
            </a:r>
          </a:p>
          <a:p>
            <a:pPr marL="180910" indent="-180910">
              <a:spcBef>
                <a:spcPts val="0"/>
              </a:spcBef>
              <a:buFont typeface="Arial" panose="020B0604020202020204" pitchFamily="34" charset="0"/>
              <a:buChar char="•"/>
              <a:defRPr/>
            </a:pPr>
            <a:r>
              <a:rPr lang="de-DE" altLang="de-DE" sz="900" dirty="0"/>
              <a:t>Merkel, W. (2012): Wie das kratzfeste Smartphone-Display entsteht. Online. https://www.welt.de/wissenschaft/article107911368/Wie-das-kratzfeste-Smartphone-Display-entsteht.html.</a:t>
            </a:r>
          </a:p>
          <a:p>
            <a:pPr marL="180910" indent="-180910">
              <a:spcBef>
                <a:spcPts val="0"/>
              </a:spcBef>
              <a:buFont typeface="Arial" panose="020B0604020202020204" pitchFamily="34" charset="0"/>
              <a:buChar char="•"/>
              <a:defRPr/>
            </a:pPr>
            <a:r>
              <a:rPr lang="de-DE" sz="900" dirty="0" err="1"/>
              <a:t>Statista</a:t>
            </a:r>
            <a:r>
              <a:rPr lang="de-DE" sz="900" dirty="0"/>
              <a:t> (div. Jahre): Zusammensetzung von Smartphones. Online: https://de.statista.com/statistik/daten/studie/164028/umfrage/bestandteile-eines-mobiltelefons-nach-materialien/</a:t>
            </a:r>
          </a:p>
          <a:p>
            <a:pPr marL="180910" indent="-180910">
              <a:spcBef>
                <a:spcPts val="0"/>
              </a:spcBef>
              <a:buFont typeface="Arial" panose="020B0604020202020204" pitchFamily="34" charset="0"/>
              <a:buChar char="•"/>
              <a:defRPr/>
            </a:pPr>
            <a:r>
              <a:rPr lang="de-DE" sz="900" dirty="0" err="1"/>
              <a:t>Hagelücken</a:t>
            </a:r>
            <a:r>
              <a:rPr lang="de-DE" sz="900" dirty="0"/>
              <a:t>, C. (2011): „Recycling von Handys – Kreislaufwirtschaft der Edel- und Sondermetalle.“ </a:t>
            </a:r>
            <a:r>
              <a:rPr lang="de-DE" sz="900" dirty="0" err="1"/>
              <a:t>Umicore</a:t>
            </a:r>
            <a:r>
              <a:rPr lang="de-DE" sz="900" dirty="0"/>
              <a:t>, Hanau. Zit. nach Wuppertalinstitut 2013.</a:t>
            </a:r>
          </a:p>
          <a:p>
            <a:pPr marL="180910" indent="-180910" defTabSz="482474">
              <a:spcBef>
                <a:spcPts val="0"/>
              </a:spcBef>
              <a:buFont typeface="Arial" panose="020B0604020202020204" pitchFamily="34" charset="0"/>
              <a:buChar char="•"/>
              <a:defRPr/>
            </a:pPr>
            <a:r>
              <a:rPr lang="de-DE" sz="900" dirty="0"/>
              <a:t>Wuppertal-Institut 2012: Die Mobiltelefone und Nachhaltigkeit. Online: http://wupperinst.org/uploads/Rohstoffexpedition. Springer Verlag.</a:t>
            </a:r>
          </a:p>
          <a:p>
            <a:pPr marL="180910" indent="-180910">
              <a:spcBef>
                <a:spcPts val="0"/>
              </a:spcBef>
              <a:buFont typeface="Arial" panose="020B0604020202020204" pitchFamily="34" charset="0"/>
              <a:buChar char="•"/>
              <a:defRPr/>
            </a:pPr>
            <a:r>
              <a:rPr lang="de-DE" altLang="de-DE" sz="900" dirty="0"/>
              <a:t>Wuppertalinstitut (2013): „Fact Sheets zum Thema Mobiltelefone und Nachhaltigkeit“, </a:t>
            </a:r>
            <a:r>
              <a:rPr lang="de-DE" sz="900" dirty="0"/>
              <a:t>Online: http://wupperinst.org/uploads/tx_wupperinst/Mobiltelefone_Factsheets.pdf</a:t>
            </a:r>
            <a:endParaRPr lang="de-DE" altLang="de-DE" sz="900" dirty="0"/>
          </a:p>
          <a:p>
            <a:pPr>
              <a:spcBef>
                <a:spcPts val="0"/>
              </a:spcBef>
            </a:pPr>
            <a:r>
              <a:rPr lang="de-DE" altLang="de-DE" sz="900" b="1" dirty="0"/>
              <a:t>Bildquelle (mit eigener Bearbeitung)</a:t>
            </a:r>
            <a:r>
              <a:rPr lang="de-DE" altLang="de-DE" sz="900" dirty="0"/>
              <a:t>:</a:t>
            </a:r>
          </a:p>
          <a:p>
            <a:pPr marL="180927" indent="-180927">
              <a:spcBef>
                <a:spcPts val="0"/>
              </a:spcBef>
              <a:buFont typeface="Arial" panose="020B0604020202020204" pitchFamily="34" charset="0"/>
              <a:buChar char="•"/>
            </a:pPr>
            <a:r>
              <a:rPr lang="de-DE" altLang="de-DE" sz="900" dirty="0"/>
              <a:t>Fotolia (o.J.): </a:t>
            </a:r>
            <a:r>
              <a:rPr lang="de-DE" altLang="de-DE" sz="900" dirty="0" err="1"/>
              <a:t>Periodensytem</a:t>
            </a:r>
            <a:r>
              <a:rPr lang="de-DE" altLang="de-DE" sz="900" dirty="0"/>
              <a:t> der Elemente. Datei: #82673007 | Urheber: Peter Hermes Furian. Online: https://de.fotolia.com/id/82673007</a:t>
            </a:r>
          </a:p>
        </p:txBody>
      </p:sp>
      <p:sp>
        <p:nvSpPr>
          <p:cNvPr id="4403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7096DD-CCA7-46C2-A4CA-D5FA29C0701D}" type="slidenum">
              <a:rPr lang="de-DE" altLang="de-DE" smtClean="0"/>
              <a:pPr/>
              <a:t>71</a:t>
            </a:fld>
            <a:endParaRPr lang="de-DE" altLang="de-DE" dirty="0"/>
          </a:p>
        </p:txBody>
      </p:sp>
    </p:spTree>
    <p:extLst>
      <p:ext uri="{BB962C8B-B14F-4D97-AF65-F5344CB8AC3E}">
        <p14:creationId xmlns:p14="http://schemas.microsoft.com/office/powerpoint/2010/main" val="39233735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72</a:t>
            </a:fld>
            <a:endParaRPr lang="de-DE" altLang="de-DE"/>
          </a:p>
        </p:txBody>
      </p:sp>
    </p:spTree>
    <p:extLst>
      <p:ext uri="{BB962C8B-B14F-4D97-AF65-F5344CB8AC3E}">
        <p14:creationId xmlns:p14="http://schemas.microsoft.com/office/powerpoint/2010/main" val="34971641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lstStyle/>
          <a:p>
            <a:pPr>
              <a:buFont typeface="Arial" panose="020B0604020202020204" pitchFamily="34" charset="0"/>
              <a:buNone/>
              <a:defRPr/>
            </a:pPr>
            <a:r>
              <a:rPr lang="de-DE" altLang="de-DE" sz="1100" dirty="0"/>
              <a:t>Hinweis: Der Lehrende / die Lehrende stellt die Folie vor.</a:t>
            </a:r>
            <a:endParaRPr lang="de-DE" sz="1100" dirty="0"/>
          </a:p>
          <a:p>
            <a:pPr>
              <a:defRPr/>
            </a:pPr>
            <a:r>
              <a:rPr lang="de-DE" sz="1100" dirty="0"/>
              <a:t>Die Tabelle stellt ausgewählte Metalle in einem Smartphone vor. Sie zeigt, dass viele Elemente nur in sehr, sehr geringen Mengen vorkommen. </a:t>
            </a:r>
          </a:p>
          <a:p>
            <a:pPr>
              <a:defRPr/>
            </a:pPr>
            <a:r>
              <a:rPr lang="de-DE" altLang="de-DE" sz="1100" dirty="0"/>
              <a:t>Der/die Dozent/-in </a:t>
            </a:r>
            <a:r>
              <a:rPr lang="de-DE" sz="1100" dirty="0"/>
              <a:t>kann die folgende Frage stellen:</a:t>
            </a:r>
          </a:p>
          <a:p>
            <a:pPr marL="180910" indent="-180910">
              <a:buFont typeface="Arial" panose="020B0604020202020204" pitchFamily="34" charset="0"/>
              <a:buChar char="•"/>
              <a:defRPr/>
            </a:pPr>
            <a:r>
              <a:rPr lang="de-DE" sz="1100" dirty="0"/>
              <a:t>Welches sind hierbei die teuren Metalle?</a:t>
            </a:r>
          </a:p>
          <a:p>
            <a:pPr>
              <a:defRPr/>
            </a:pPr>
            <a:r>
              <a:rPr lang="de-DE" sz="1100" dirty="0"/>
              <a:t>Die Antworten wären Silber, Gold, Palladium, Platin, Tantal, Indium und Gallium. </a:t>
            </a:r>
          </a:p>
          <a:p>
            <a:pPr>
              <a:defRPr/>
            </a:pPr>
            <a:r>
              <a:rPr lang="de-DE" sz="1100" dirty="0"/>
              <a:t>Dann kann die nächste Frage gestellt werden:</a:t>
            </a:r>
          </a:p>
          <a:p>
            <a:pPr marL="180910" indent="-180910">
              <a:buFont typeface="Arial" panose="020B0604020202020204" pitchFamily="34" charset="0"/>
              <a:buChar char="•"/>
              <a:defRPr/>
            </a:pPr>
            <a:r>
              <a:rPr lang="de-DE" sz="1100" dirty="0"/>
              <a:t>Wie schätzt ihr die Möglichkeit zum Recycling ein?</a:t>
            </a:r>
          </a:p>
          <a:p>
            <a:pPr>
              <a:defRPr/>
            </a:pPr>
            <a:r>
              <a:rPr lang="de-DE" sz="1100" dirty="0"/>
              <a:t>Angesichts der sehr geringen Mengen ist ein Recycling schwierig, aber nicht unmöglich. In der Natur sind die Konzentrationen der zuvor genannten Stoffe in vergleichbarer Größe. </a:t>
            </a:r>
            <a:endParaRPr lang="de-DE" sz="1100" b="1" dirty="0"/>
          </a:p>
          <a:p>
            <a:pPr>
              <a:defRPr/>
            </a:pPr>
            <a:r>
              <a:rPr lang="de-DE" sz="1100" b="1" dirty="0"/>
              <a:t>Hinweis für d</a:t>
            </a:r>
            <a:r>
              <a:rPr lang="de-DE" altLang="de-DE" sz="1100" b="1" dirty="0"/>
              <a:t>en/die Dozent/-in</a:t>
            </a:r>
            <a:r>
              <a:rPr lang="de-DE" sz="1100" b="1" dirty="0"/>
              <a:t>:</a:t>
            </a:r>
          </a:p>
          <a:p>
            <a:pPr>
              <a:defRPr/>
            </a:pPr>
            <a:r>
              <a:rPr lang="de-DE" sz="1100" dirty="0"/>
              <a:t>Wesentlich für ein Recycling ist, dass zum einen die großen Stoffmengen wie Gehäuse, Glas oder Batterie entfernt werden und die Bauteile, welche die teuren Rohstoffe enthalten, konzentriert werden. Dann vereinfacht sich das Recycling durch metallurgische Prozesse.</a:t>
            </a:r>
          </a:p>
          <a:p>
            <a:pPr>
              <a:defRPr/>
            </a:pPr>
            <a:endParaRPr lang="de-DE" sz="1100" dirty="0"/>
          </a:p>
          <a:p>
            <a:r>
              <a:rPr lang="de-DE" altLang="de-DE" sz="1100" b="1" dirty="0"/>
              <a:t>Quelle für Elemente in einem Handy</a:t>
            </a:r>
            <a:r>
              <a:rPr lang="de-DE" sz="1100" b="1" dirty="0"/>
              <a:t> </a:t>
            </a:r>
          </a:p>
          <a:p>
            <a:pPr marL="180927" indent="-180927" defTabSz="482474">
              <a:buFont typeface="Arial" panose="020B0604020202020204" pitchFamily="34" charset="0"/>
              <a:buChar char="•"/>
              <a:defRPr/>
            </a:pPr>
            <a:r>
              <a:rPr lang="de-DE" sz="1100" dirty="0"/>
              <a:t>Wuppertal-Institut 2012: Die Mobiltelefone und Nachhaltigkeit. Online: http://wupperinst.org/uploads/Rohstoffexpedition. Springer Verlag.</a:t>
            </a:r>
          </a:p>
          <a:p>
            <a:pPr marL="180927" indent="-180927">
              <a:buFont typeface="Arial" panose="020B0604020202020204" pitchFamily="34" charset="0"/>
              <a:buChar char="•"/>
              <a:defRPr/>
            </a:pPr>
            <a:r>
              <a:rPr lang="de-DE" sz="1100" dirty="0"/>
              <a:t>N</a:t>
            </a:r>
            <a:r>
              <a:rPr lang="de-DE" altLang="de-DE" sz="1100" dirty="0"/>
              <a:t>ordmann u.a. (2015): Die Rohstoff-Expedition. Springer-Verlag.</a:t>
            </a:r>
          </a:p>
        </p:txBody>
      </p:sp>
      <p:sp>
        <p:nvSpPr>
          <p:cNvPr id="5222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3949" indent="-301518">
              <a:defRPr>
                <a:solidFill>
                  <a:schemeClr val="tx1"/>
                </a:solidFill>
                <a:latin typeface="Calibri" panose="020F0502020204030204" pitchFamily="34" charset="0"/>
                <a:ea typeface="MS PGothic" panose="020B0600070205080204" pitchFamily="34" charset="-128"/>
              </a:defRPr>
            </a:lvl2pPr>
            <a:lvl3pPr marL="1206073" indent="-241215">
              <a:defRPr>
                <a:solidFill>
                  <a:schemeClr val="tx1"/>
                </a:solidFill>
                <a:latin typeface="Calibri" panose="020F0502020204030204" pitchFamily="34" charset="0"/>
                <a:ea typeface="MS PGothic" panose="020B0600070205080204" pitchFamily="34" charset="-128"/>
              </a:defRPr>
            </a:lvl3pPr>
            <a:lvl4pPr marL="1688504" indent="-241215">
              <a:defRPr>
                <a:solidFill>
                  <a:schemeClr val="tx1"/>
                </a:solidFill>
                <a:latin typeface="Calibri" panose="020F0502020204030204" pitchFamily="34" charset="0"/>
                <a:ea typeface="MS PGothic" panose="020B0600070205080204" pitchFamily="34" charset="-128"/>
              </a:defRPr>
            </a:lvl4pPr>
            <a:lvl5pPr marL="2170935" indent="-241215">
              <a:defRPr>
                <a:solidFill>
                  <a:schemeClr val="tx1"/>
                </a:solidFill>
                <a:latin typeface="Calibri" panose="020F0502020204030204" pitchFamily="34" charset="0"/>
                <a:ea typeface="MS PGothic" panose="020B0600070205080204" pitchFamily="34" charset="-128"/>
              </a:defRPr>
            </a:lvl5pPr>
            <a:lvl6pPr marL="265336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3579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18224"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065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AA0B0D3-862B-4BA1-BB19-B97D5C76196C}" type="slidenum">
              <a:rPr lang="de-DE" altLang="de-DE" smtClean="0">
                <a:solidFill>
                  <a:prstClr val="black"/>
                </a:solidFill>
              </a:rPr>
              <a:pPr/>
              <a:t>73</a:t>
            </a:fld>
            <a:endParaRPr lang="de-DE" altLang="de-DE">
              <a:solidFill>
                <a:prstClr val="black"/>
              </a:solidFill>
            </a:endParaRPr>
          </a:p>
        </p:txBody>
      </p:sp>
    </p:spTree>
    <p:extLst>
      <p:ext uri="{BB962C8B-B14F-4D97-AF65-F5344CB8AC3E}">
        <p14:creationId xmlns:p14="http://schemas.microsoft.com/office/powerpoint/2010/main" val="2838232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860925"/>
          </a:xfrm>
        </p:spPr>
        <p:txBody>
          <a:bodyPr/>
          <a:lstStyle/>
          <a:p>
            <a:pPr defTabSz="482474">
              <a:spcBef>
                <a:spcPts val="0"/>
              </a:spcBef>
              <a:defRPr/>
            </a:pPr>
            <a:r>
              <a:rPr lang="de-DE" altLang="de-DE" sz="1100" dirty="0">
                <a:solidFill>
                  <a:srgbClr val="000000"/>
                </a:solidFill>
              </a:rPr>
              <a:t>Hinweis: Der Lehrende / die Lehrende stellt die Aufgabe vor.</a:t>
            </a:r>
            <a:endParaRPr lang="de-DE" sz="1100" dirty="0"/>
          </a:p>
          <a:p>
            <a:pPr>
              <a:spcBef>
                <a:spcPts val="0"/>
              </a:spcBef>
            </a:pPr>
            <a:r>
              <a:rPr lang="de-DE" sz="1100" dirty="0"/>
              <a:t>Im Gegensatz zu diesen sehr niedrigen Prozentzahlen stehen Menge und Wert der Metalle die in der Summe der Geräte verbaut werden. Die Schüler und Schülerinnen berechnen die Gold und Kupfer-Gehalte der in Deutschland und weltweit in 2015 hergestellten Smartphones, sowie den Wert, den diese Metall-Mengen auf dem Weltmarkt hatten.</a:t>
            </a:r>
          </a:p>
          <a:p>
            <a:pPr>
              <a:spcBef>
                <a:spcPts val="0"/>
              </a:spcBef>
            </a:pPr>
            <a:r>
              <a:rPr lang="de-DE" sz="1100" dirty="0"/>
              <a:t>Die Rechnungen sind mittels der Grundrechenarten ermittelbar, zusätzlich benötigt wird nur das Grundwissen der Umrechnung von Milligramm in Kilogramm (1mg = 0,001g = 0,000001kg daher sind 30 mg = 0,000030kg). Die Unterschiede in den Angaben Vortragsfolien vs. Arbeitsblatt resultieren aus EURO bzw. USD – Angaben. Wegen der starken Kursschwankungen der Weltmarktpreise für Metalle sind die Werte als </a:t>
            </a:r>
            <a:r>
              <a:rPr lang="de-DE" sz="1100" dirty="0" err="1"/>
              <a:t>indikativ</a:t>
            </a:r>
            <a:r>
              <a:rPr lang="de-DE" sz="1100" dirty="0"/>
              <a:t> zu betrachten.</a:t>
            </a:r>
          </a:p>
          <a:p>
            <a:pPr>
              <a:spcBef>
                <a:spcPts val="0"/>
              </a:spcBef>
            </a:pPr>
            <a:r>
              <a:rPr lang="de-DE" sz="1100" dirty="0"/>
              <a:t>Durch die Berechnung wurde herausgearbeitet, dass erhebliche Mengen an Rohstoffen eingesetzt werden, um die Produktion von Handys zu ermöglichen. Die Abbildung zeigt, dass dies auch für andere Metalle relevant ist. </a:t>
            </a:r>
          </a:p>
          <a:p>
            <a:pPr>
              <a:spcBef>
                <a:spcPts val="0"/>
              </a:spcBef>
            </a:pPr>
            <a:endParaRPr lang="de-DE" sz="1100" dirty="0"/>
          </a:p>
          <a:p>
            <a:pPr>
              <a:spcBef>
                <a:spcPts val="0"/>
              </a:spcBef>
              <a:defRPr/>
            </a:pPr>
            <a:r>
              <a:rPr lang="de-DE" altLang="de-DE" sz="1100" b="1" dirty="0"/>
              <a:t>Quellen</a:t>
            </a:r>
          </a:p>
          <a:p>
            <a:pPr marL="173221" indent="-173221" defTabSz="482474">
              <a:spcBef>
                <a:spcPts val="0"/>
              </a:spcBef>
              <a:buFont typeface="Arial" panose="020B0604020202020204" pitchFamily="34" charset="0"/>
              <a:buChar char="•"/>
              <a:defRPr/>
            </a:pPr>
            <a:r>
              <a:rPr lang="de-DE" sz="1100" dirty="0"/>
              <a:t>Wuppertal-Institut 2012: Die Mobiltelefone und Nachhaltigkeit. Online: http://wupperinst.org/uploads/Rohstoffexpedition. Springer Verlag.</a:t>
            </a:r>
          </a:p>
          <a:p>
            <a:pPr marL="173221" indent="-173221">
              <a:spcBef>
                <a:spcPts val="0"/>
              </a:spcBef>
              <a:buFont typeface="Arial" panose="020B0604020202020204" pitchFamily="34" charset="0"/>
              <a:buChar char="•"/>
              <a:defRPr/>
            </a:pPr>
            <a:r>
              <a:rPr lang="de-DE" altLang="de-DE" sz="1100" dirty="0"/>
              <a:t>Wuppertal Institut (2013): „Fact Sheets zum Thema Mobiltelefone und Nachhaltigkeit“, online unter: </a:t>
            </a:r>
            <a:r>
              <a:rPr lang="de-DE" sz="1100" dirty="0"/>
              <a:t> Online: http://wupperinst.org/uploads/tx_wupperinst/Mobiltelefone_Factsheets.pdf</a:t>
            </a:r>
          </a:p>
          <a:p>
            <a:pPr marL="173221" indent="-173221">
              <a:spcBef>
                <a:spcPts val="0"/>
              </a:spcBef>
              <a:buFont typeface="Arial" panose="020B0604020202020204" pitchFamily="34" charset="0"/>
              <a:buChar char="•"/>
              <a:defRPr/>
            </a:pPr>
            <a:r>
              <a:rPr lang="de-DE" altLang="de-DE" sz="1100" dirty="0" err="1"/>
              <a:t>Statista</a:t>
            </a:r>
            <a:r>
              <a:rPr lang="de-DE" altLang="de-DE" sz="1100" dirty="0"/>
              <a:t> 2015: Smartphone-Absatz 2015. Online </a:t>
            </a:r>
            <a:r>
              <a:rPr lang="de-DE" altLang="de-DE" sz="1100" dirty="0">
                <a:solidFill>
                  <a:schemeClr val="bg1">
                    <a:lumMod val="50000"/>
                  </a:schemeClr>
                </a:solidFill>
                <a:hlinkClick r:id="rId3"/>
              </a:rPr>
              <a:t>https://de.statista.com/themen/581/smartphones/</a:t>
            </a:r>
            <a:endParaRPr lang="de-DE" altLang="de-DE" sz="1100" dirty="0">
              <a:solidFill>
                <a:schemeClr val="bg1">
                  <a:lumMod val="50000"/>
                </a:schemeClr>
              </a:solidFill>
            </a:endParaRPr>
          </a:p>
          <a:p>
            <a:pPr marL="173221" indent="-173221">
              <a:spcBef>
                <a:spcPts val="0"/>
              </a:spcBef>
              <a:buFont typeface="Arial" panose="020B0604020202020204" pitchFamily="34" charset="0"/>
              <a:buChar char="•"/>
              <a:defRPr/>
            </a:pPr>
            <a:r>
              <a:rPr lang="de-DE" altLang="de-DE" sz="1100" dirty="0"/>
              <a:t>Landesamt für Natur, Umwelt und Verbraucherschutz NRW: Fachbericht 2012, online unter: </a:t>
            </a:r>
            <a:r>
              <a:rPr lang="de-DE" altLang="de-DE" sz="1100" dirty="0">
                <a:solidFill>
                  <a:schemeClr val="bg1">
                    <a:lumMod val="50000"/>
                  </a:schemeClr>
                </a:solidFill>
                <a:hlinkClick r:id="rId4"/>
              </a:rPr>
              <a:t>https://www.lanuv.nrw.de/uploads/tx_commercedownloads/30038.pdf</a:t>
            </a:r>
            <a:r>
              <a:rPr lang="de-DE" altLang="de-DE" sz="1100" dirty="0"/>
              <a:t> Daten für Edelmetalle Gold, Silber, Palladium) </a:t>
            </a:r>
          </a:p>
          <a:p>
            <a:pPr marL="173221" indent="-173221">
              <a:spcBef>
                <a:spcPts val="0"/>
              </a:spcBef>
              <a:buFont typeface="Arial" panose="020B0604020202020204" pitchFamily="34" charset="0"/>
              <a:buChar char="•"/>
              <a:defRPr/>
            </a:pPr>
            <a:r>
              <a:rPr lang="de-DE" altLang="de-DE" sz="1100" dirty="0"/>
              <a:t>Nordmann u.a. (2015): Die Rohstoff-</a:t>
            </a:r>
            <a:r>
              <a:rPr lang="de-DE" altLang="de-DE" sz="1100" dirty="0" err="1"/>
              <a:t>Expedion</a:t>
            </a:r>
            <a:r>
              <a:rPr lang="de-DE" altLang="de-DE" sz="1100" dirty="0"/>
              <a:t>. Springer-Verlag (andere Elemente)</a:t>
            </a:r>
          </a:p>
          <a:p>
            <a:pPr marL="173221" indent="-173221">
              <a:spcBef>
                <a:spcPts val="0"/>
              </a:spcBef>
              <a:buFont typeface="Arial" panose="020B0604020202020204" pitchFamily="34" charset="0"/>
              <a:buChar char="•"/>
              <a:defRPr/>
            </a:pPr>
            <a:r>
              <a:rPr lang="de-DE" altLang="de-DE" sz="1100" dirty="0">
                <a:ea typeface="PT Sans" panose="020B0503020203020204" pitchFamily="34" charset="0"/>
                <a:cs typeface="Arial" panose="020B0604020202020204" pitchFamily="34" charset="0"/>
              </a:rPr>
              <a:t>Preise gemäß </a:t>
            </a:r>
            <a:r>
              <a:rPr lang="de-DE" altLang="de-DE" sz="1100" dirty="0">
                <a:ea typeface="PT Sans" panose="020B0503020203020204" pitchFamily="34" charset="0"/>
                <a:cs typeface="Arial" panose="020B0604020202020204" pitchFamily="34" charset="0"/>
                <a:hlinkClick r:id="rId5"/>
              </a:rPr>
              <a:t>http://www.finanzen.net/rohstoffe/</a:t>
            </a:r>
            <a:r>
              <a:rPr lang="de-DE" altLang="de-DE" sz="1100" dirty="0">
                <a:ea typeface="PT Sans" panose="020B0503020203020204" pitchFamily="34" charset="0"/>
                <a:cs typeface="Arial" panose="020B0604020202020204" pitchFamily="34" charset="0"/>
              </a:rPr>
              <a:t> bzw. </a:t>
            </a:r>
            <a:r>
              <a:rPr lang="de-DE" altLang="de-DE" sz="1100" dirty="0">
                <a:ea typeface="PT Sans" panose="020B0503020203020204" pitchFamily="34" charset="0"/>
                <a:cs typeface="Arial" panose="020B0604020202020204" pitchFamily="34" charset="0"/>
                <a:hlinkClick r:id="rId6"/>
              </a:rPr>
              <a:t>http://www.boerse.de/rohstoffpreise</a:t>
            </a: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74</a:t>
            </a:fld>
            <a:endParaRPr lang="de-DE" altLang="de-DE"/>
          </a:p>
        </p:txBody>
      </p:sp>
    </p:spTree>
    <p:extLst>
      <p:ext uri="{BB962C8B-B14F-4D97-AF65-F5344CB8AC3E}">
        <p14:creationId xmlns:p14="http://schemas.microsoft.com/office/powerpoint/2010/main" val="428161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altLang="de-DE" sz="1100" dirty="0">
                <a:solidFill>
                  <a:srgbClr val="000000"/>
                </a:solidFill>
              </a:rPr>
              <a:t>Hinweis: Der Lehrende / die Lehrende stellt die Folie vor.</a:t>
            </a:r>
          </a:p>
          <a:p>
            <a:r>
              <a:rPr lang="de-DE" sz="1100" dirty="0"/>
              <a:t>Das Blatt zeigt die Berechnung der Aufgaben.</a:t>
            </a:r>
          </a:p>
          <a:p>
            <a:endParaRPr lang="de-DE" sz="1100" dirty="0"/>
          </a:p>
          <a:p>
            <a:pPr>
              <a:defRPr/>
            </a:pPr>
            <a:r>
              <a:rPr lang="de-DE" altLang="de-DE" sz="1100" b="1" dirty="0"/>
              <a:t>Quellen</a:t>
            </a:r>
          </a:p>
          <a:p>
            <a:pPr marL="173221" indent="-173221" defTabSz="482474">
              <a:buFont typeface="Arial" panose="020B0604020202020204" pitchFamily="34" charset="0"/>
              <a:buChar char="•"/>
              <a:defRPr/>
            </a:pPr>
            <a:r>
              <a:rPr lang="de-DE" sz="1100" dirty="0"/>
              <a:t>Wuppertal-Institut 2012: Die Mobiltelefone und Nachhaltigkeit. Online: http://wupperinst.org/uploads/Rohstoffexpedition. Springer Verlag.</a:t>
            </a:r>
          </a:p>
          <a:p>
            <a:pPr marL="173221" indent="-173221">
              <a:buFont typeface="Arial" panose="020B0604020202020204" pitchFamily="34" charset="0"/>
              <a:buChar char="•"/>
              <a:defRPr/>
            </a:pPr>
            <a:r>
              <a:rPr lang="de-DE" altLang="de-DE" sz="1100" dirty="0"/>
              <a:t>Wuppertal Institut (2013): „Fact Sheets zum Thema Mobiltelefone und Nachhaltigkeit“, online unter: </a:t>
            </a:r>
            <a:r>
              <a:rPr lang="de-DE" sz="1100" dirty="0"/>
              <a:t> Online: http://wupperinst.org/uploads/tx_wupperinst/Mobiltelefone_Factsheets.pdf</a:t>
            </a:r>
          </a:p>
          <a:p>
            <a:pPr marL="173221" indent="-173221">
              <a:buFont typeface="Arial" panose="020B0604020202020204" pitchFamily="34" charset="0"/>
              <a:buChar char="•"/>
              <a:defRPr/>
            </a:pPr>
            <a:r>
              <a:rPr lang="de-DE" altLang="de-DE" sz="1100" dirty="0" err="1"/>
              <a:t>Statista</a:t>
            </a:r>
            <a:r>
              <a:rPr lang="de-DE" altLang="de-DE" sz="1100" dirty="0"/>
              <a:t> 2015: Smartphone-Absatz 2015. Online </a:t>
            </a:r>
            <a:r>
              <a:rPr lang="de-DE" altLang="de-DE" sz="1100" dirty="0">
                <a:solidFill>
                  <a:schemeClr val="bg1">
                    <a:lumMod val="50000"/>
                  </a:schemeClr>
                </a:solidFill>
                <a:hlinkClick r:id="rId3"/>
              </a:rPr>
              <a:t>https://de.statista.com/themen/581/smartphones/</a:t>
            </a:r>
            <a:endParaRPr lang="de-DE" altLang="de-DE" sz="1100" dirty="0">
              <a:solidFill>
                <a:schemeClr val="bg1">
                  <a:lumMod val="50000"/>
                </a:schemeClr>
              </a:solidFill>
            </a:endParaRPr>
          </a:p>
          <a:p>
            <a:pPr marL="173221" indent="-173221">
              <a:buFont typeface="Arial" panose="020B0604020202020204" pitchFamily="34" charset="0"/>
              <a:buChar char="•"/>
              <a:defRPr/>
            </a:pPr>
            <a:r>
              <a:rPr lang="de-DE" altLang="de-DE" sz="1100" dirty="0"/>
              <a:t>Landesamt für Natur, Umwelt und Verbraucherschutz NRW: Fachbericht 2012, online unter</a:t>
            </a:r>
            <a:r>
              <a:rPr lang="de-DE" altLang="de-DE" sz="1100" dirty="0">
                <a:solidFill>
                  <a:schemeClr val="bg1">
                    <a:lumMod val="50000"/>
                  </a:schemeClr>
                </a:solidFill>
              </a:rPr>
              <a:t>: </a:t>
            </a:r>
            <a:r>
              <a:rPr lang="de-DE" altLang="de-DE" sz="1100" dirty="0">
                <a:solidFill>
                  <a:schemeClr val="bg1">
                    <a:lumMod val="50000"/>
                  </a:schemeClr>
                </a:solidFill>
                <a:hlinkClick r:id="rId4"/>
              </a:rPr>
              <a:t>https://www.lanuv.nrw.de/uploads/tx_commercedownloads/30038.pdf</a:t>
            </a:r>
            <a:r>
              <a:rPr lang="de-DE" altLang="de-DE" sz="1100" dirty="0">
                <a:solidFill>
                  <a:schemeClr val="bg1">
                    <a:lumMod val="50000"/>
                  </a:schemeClr>
                </a:solidFill>
              </a:rPr>
              <a:t> </a:t>
            </a:r>
            <a:r>
              <a:rPr lang="de-DE" altLang="de-DE" sz="1100" dirty="0"/>
              <a:t>Daten für Edelmetalle Gold, Silber, Palladium) </a:t>
            </a:r>
          </a:p>
          <a:p>
            <a:pPr marL="173221" indent="-173221">
              <a:buFont typeface="Arial" panose="020B0604020202020204" pitchFamily="34" charset="0"/>
              <a:buChar char="•"/>
              <a:defRPr/>
            </a:pPr>
            <a:r>
              <a:rPr lang="de-DE" altLang="de-DE" sz="1100" dirty="0"/>
              <a:t>Nordmann u.a. (2015): Die Rohstoff-</a:t>
            </a:r>
            <a:r>
              <a:rPr lang="de-DE" altLang="de-DE" sz="1100" dirty="0" err="1"/>
              <a:t>Expedion</a:t>
            </a:r>
            <a:r>
              <a:rPr lang="de-DE" altLang="de-DE" sz="1100" dirty="0"/>
              <a:t>. Springer-Verlag (andere Elemente)</a:t>
            </a:r>
          </a:p>
          <a:p>
            <a:pPr marL="173221" indent="-173221">
              <a:buFont typeface="Arial" panose="020B0604020202020204" pitchFamily="34" charset="0"/>
              <a:buChar char="•"/>
              <a:defRPr/>
            </a:pPr>
            <a:r>
              <a:rPr lang="de-DE" altLang="de-DE" sz="1100" dirty="0">
                <a:ea typeface="PT Sans" panose="020B0503020203020204" pitchFamily="34" charset="0"/>
                <a:cs typeface="Arial" panose="020B0604020202020204" pitchFamily="34" charset="0"/>
              </a:rPr>
              <a:t>Preise gemäß </a:t>
            </a:r>
            <a:r>
              <a:rPr lang="de-DE" altLang="de-DE" sz="1100" dirty="0">
                <a:ea typeface="PT Sans" panose="020B0503020203020204" pitchFamily="34" charset="0"/>
                <a:cs typeface="Arial" panose="020B0604020202020204" pitchFamily="34" charset="0"/>
                <a:hlinkClick r:id="rId5"/>
              </a:rPr>
              <a:t>http://www.finanzen.net/rohstoffe/</a:t>
            </a:r>
            <a:r>
              <a:rPr lang="de-DE" altLang="de-DE" sz="1100" dirty="0">
                <a:ea typeface="PT Sans" panose="020B0503020203020204" pitchFamily="34" charset="0"/>
                <a:cs typeface="Arial" panose="020B0604020202020204" pitchFamily="34" charset="0"/>
              </a:rPr>
              <a:t> bzw. </a:t>
            </a:r>
            <a:r>
              <a:rPr lang="de-DE" altLang="de-DE" sz="1100" dirty="0">
                <a:ea typeface="PT Sans" panose="020B0503020203020204" pitchFamily="34" charset="0"/>
                <a:cs typeface="Arial" panose="020B0604020202020204" pitchFamily="34" charset="0"/>
                <a:hlinkClick r:id="rId6"/>
              </a:rPr>
              <a:t>http://www.boerse.de/rohstoffpreise</a:t>
            </a:r>
            <a:endParaRPr lang="de-DE" altLang="de-DE" sz="1100" dirty="0">
              <a:solidFill>
                <a:schemeClr val="bg1">
                  <a:lumMod val="65000"/>
                </a:schemeClr>
              </a:solidFill>
            </a:endParaRP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75</a:t>
            </a:fld>
            <a:endParaRPr lang="de-DE" altLang="de-DE"/>
          </a:p>
        </p:txBody>
      </p:sp>
    </p:spTree>
    <p:extLst>
      <p:ext uri="{BB962C8B-B14F-4D97-AF65-F5344CB8AC3E}">
        <p14:creationId xmlns:p14="http://schemas.microsoft.com/office/powerpoint/2010/main" val="13433951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altLang="de-DE" sz="1100" dirty="0">
                <a:solidFill>
                  <a:srgbClr val="000000"/>
                </a:solidFill>
              </a:rPr>
              <a:t>Hinweis: Der Lehrende / die Lehrende stellt die Aufgabe vor.</a:t>
            </a:r>
          </a:p>
          <a:p>
            <a:endParaRPr lang="de-DE" sz="1100" dirty="0"/>
          </a:p>
          <a:p>
            <a:r>
              <a:rPr lang="de-DE" sz="1100" dirty="0"/>
              <a:t>Analog zur Aufgabe Berechnung der Goldmengen werden nun dieselben Werte für Kupfer herausgearbeitet. Ziel der Berechnung ist es, darzustellen, dass </a:t>
            </a:r>
          </a:p>
          <a:p>
            <a:endParaRPr lang="de-DE" sz="1100" dirty="0"/>
          </a:p>
          <a:p>
            <a:pPr>
              <a:defRPr/>
            </a:pPr>
            <a:r>
              <a:rPr lang="de-DE" altLang="de-DE" sz="1100" b="1" dirty="0"/>
              <a:t>Quellen</a:t>
            </a:r>
          </a:p>
          <a:p>
            <a:pPr marL="173221" indent="-173221" defTabSz="482474">
              <a:buFont typeface="Arial" panose="020B0604020202020204" pitchFamily="34" charset="0"/>
              <a:buChar char="•"/>
              <a:defRPr/>
            </a:pPr>
            <a:r>
              <a:rPr lang="de-DE" sz="1100" dirty="0"/>
              <a:t>Wuppertal-Institut 2012: Die Mobiltelefone und Nachhaltigkeit. Online: http://wupperinst.org/uploads/Rohstoffexpedition. Springer Verlag.</a:t>
            </a:r>
          </a:p>
          <a:p>
            <a:pPr marL="173221" indent="-173221">
              <a:buFont typeface="Arial" panose="020B0604020202020204" pitchFamily="34" charset="0"/>
              <a:buChar char="•"/>
              <a:defRPr/>
            </a:pPr>
            <a:r>
              <a:rPr lang="de-DE" altLang="de-DE" sz="1100" dirty="0"/>
              <a:t>Wuppertal Institut (2013): „Fact Sheets zum Thema Mobiltelefone und Nachhaltigkeit“, online unter: </a:t>
            </a:r>
            <a:r>
              <a:rPr lang="de-DE" sz="1100" dirty="0"/>
              <a:t> Online: http://wupperinst.org/uploads/tx_wupperinst/Mobiltelefone_Factsheets.pdf</a:t>
            </a:r>
          </a:p>
          <a:p>
            <a:pPr marL="173221" indent="-173221">
              <a:buFont typeface="Arial" panose="020B0604020202020204" pitchFamily="34" charset="0"/>
              <a:buChar char="•"/>
              <a:defRPr/>
            </a:pPr>
            <a:r>
              <a:rPr lang="de-DE" altLang="de-DE" sz="1100" dirty="0" err="1"/>
              <a:t>Statista</a:t>
            </a:r>
            <a:r>
              <a:rPr lang="de-DE" altLang="de-DE" sz="1100" dirty="0"/>
              <a:t> 2015: Smartphone-Absatz 2015. Online </a:t>
            </a:r>
            <a:r>
              <a:rPr lang="de-DE" altLang="de-DE" sz="1100" dirty="0">
                <a:solidFill>
                  <a:schemeClr val="bg1">
                    <a:lumMod val="50000"/>
                  </a:schemeClr>
                </a:solidFill>
                <a:hlinkClick r:id="rId3"/>
              </a:rPr>
              <a:t>https://de.statista.com/themen/581/smartphones/</a:t>
            </a:r>
            <a:endParaRPr lang="de-DE" altLang="de-DE" sz="1100" dirty="0">
              <a:solidFill>
                <a:schemeClr val="bg1">
                  <a:lumMod val="50000"/>
                </a:schemeClr>
              </a:solidFill>
            </a:endParaRPr>
          </a:p>
          <a:p>
            <a:pPr marL="173221" indent="-173221">
              <a:buFont typeface="Arial" panose="020B0604020202020204" pitchFamily="34" charset="0"/>
              <a:buChar char="•"/>
              <a:defRPr/>
            </a:pPr>
            <a:r>
              <a:rPr lang="de-DE" altLang="de-DE" sz="1100" dirty="0"/>
              <a:t>Landesamt für Natur, Umwelt und Verbraucherschutz NRW: Fachbericht 2012, online unter: </a:t>
            </a:r>
            <a:r>
              <a:rPr lang="de-DE" altLang="de-DE" sz="1100" dirty="0">
                <a:solidFill>
                  <a:schemeClr val="bg1">
                    <a:lumMod val="50000"/>
                  </a:schemeClr>
                </a:solidFill>
                <a:hlinkClick r:id="rId4"/>
              </a:rPr>
              <a:t>https://www.lanuv.nrw.de/uploads/tx_commercedownloads/30038.pdf</a:t>
            </a:r>
            <a:r>
              <a:rPr lang="de-DE" altLang="de-DE" sz="1100" dirty="0">
                <a:solidFill>
                  <a:schemeClr val="bg1">
                    <a:lumMod val="50000"/>
                  </a:schemeClr>
                </a:solidFill>
              </a:rPr>
              <a:t> </a:t>
            </a:r>
            <a:r>
              <a:rPr lang="de-DE" altLang="de-DE" sz="1100" dirty="0"/>
              <a:t>Daten für Edelmetalle Gold, Silber, Palladium) </a:t>
            </a:r>
          </a:p>
          <a:p>
            <a:pPr marL="173221" indent="-173221">
              <a:buFont typeface="Arial" panose="020B0604020202020204" pitchFamily="34" charset="0"/>
              <a:buChar char="•"/>
              <a:defRPr/>
            </a:pPr>
            <a:r>
              <a:rPr lang="de-DE" altLang="de-DE" sz="1100" dirty="0"/>
              <a:t>Nordmann u.a. (2015): Die Rohstoff-</a:t>
            </a:r>
            <a:r>
              <a:rPr lang="de-DE" altLang="de-DE" sz="1100" dirty="0" err="1"/>
              <a:t>Expedion</a:t>
            </a:r>
            <a:r>
              <a:rPr lang="de-DE" altLang="de-DE" sz="1100" dirty="0"/>
              <a:t>. Springer-Verlag (andere Elemente)</a:t>
            </a:r>
          </a:p>
          <a:p>
            <a:pPr marL="173221" indent="-173221">
              <a:buFont typeface="Arial" panose="020B0604020202020204" pitchFamily="34" charset="0"/>
              <a:buChar char="•"/>
              <a:defRPr/>
            </a:pPr>
            <a:r>
              <a:rPr lang="de-DE" altLang="de-DE" sz="1100" dirty="0">
                <a:ea typeface="PT Sans" panose="020B0503020203020204" pitchFamily="34" charset="0"/>
                <a:cs typeface="Arial" panose="020B0604020202020204" pitchFamily="34" charset="0"/>
              </a:rPr>
              <a:t>Preise gemäß </a:t>
            </a:r>
            <a:r>
              <a:rPr lang="de-DE" altLang="de-DE" sz="1100" dirty="0">
                <a:ea typeface="PT Sans" panose="020B0503020203020204" pitchFamily="34" charset="0"/>
                <a:cs typeface="Arial" panose="020B0604020202020204" pitchFamily="34" charset="0"/>
                <a:hlinkClick r:id="rId5"/>
              </a:rPr>
              <a:t>http://www.finanzen.net/rohstoffe/</a:t>
            </a:r>
            <a:r>
              <a:rPr lang="de-DE" altLang="de-DE" sz="1100" dirty="0">
                <a:ea typeface="PT Sans" panose="020B0503020203020204" pitchFamily="34" charset="0"/>
                <a:cs typeface="Arial" panose="020B0604020202020204" pitchFamily="34" charset="0"/>
              </a:rPr>
              <a:t> bzw. </a:t>
            </a:r>
            <a:r>
              <a:rPr lang="de-DE" altLang="de-DE" sz="1100" dirty="0">
                <a:ea typeface="PT Sans" panose="020B0503020203020204" pitchFamily="34" charset="0"/>
                <a:cs typeface="Arial" panose="020B0604020202020204" pitchFamily="34" charset="0"/>
                <a:hlinkClick r:id="rId6"/>
              </a:rPr>
              <a:t>http://www.boerse.de/rohstoffpreise</a:t>
            </a:r>
            <a:endParaRPr lang="de-DE" altLang="de-DE" sz="1100" dirty="0">
              <a:solidFill>
                <a:schemeClr val="bg1">
                  <a:lumMod val="65000"/>
                </a:schemeClr>
              </a:solidFill>
            </a:endParaRPr>
          </a:p>
          <a:p>
            <a:endParaRPr lang="de-DE" sz="1100" dirty="0"/>
          </a:p>
          <a:p>
            <a:r>
              <a:rPr lang="de-DE" sz="1100" dirty="0"/>
              <a:t> </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76</a:t>
            </a:fld>
            <a:endParaRPr lang="de-DE" altLang="de-DE"/>
          </a:p>
        </p:txBody>
      </p:sp>
    </p:spTree>
    <p:extLst>
      <p:ext uri="{BB962C8B-B14F-4D97-AF65-F5344CB8AC3E}">
        <p14:creationId xmlns:p14="http://schemas.microsoft.com/office/powerpoint/2010/main" val="10294811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defTabSz="482474">
              <a:defRPr/>
            </a:pPr>
            <a:r>
              <a:rPr lang="de-DE" altLang="de-DE" sz="1100" dirty="0">
                <a:solidFill>
                  <a:srgbClr val="000000"/>
                </a:solidFill>
              </a:rPr>
              <a:t>Hinweis: Der Lehrende / die Lehrende stellt die Folie vor.</a:t>
            </a:r>
          </a:p>
          <a:p>
            <a:r>
              <a:rPr lang="de-DE" sz="1100" dirty="0"/>
              <a:t>Das Blatt zeigt die Berechnung der Aufgaben.</a:t>
            </a:r>
          </a:p>
          <a:p>
            <a:endParaRPr lang="de-DE" sz="1100" dirty="0"/>
          </a:p>
          <a:p>
            <a:pPr>
              <a:defRPr/>
            </a:pPr>
            <a:r>
              <a:rPr lang="de-DE" altLang="de-DE" sz="1100" b="1" dirty="0"/>
              <a:t>Quellen</a:t>
            </a:r>
          </a:p>
          <a:p>
            <a:pPr marL="173221" indent="-173221" defTabSz="482474">
              <a:buFont typeface="Arial" panose="020B0604020202020204" pitchFamily="34" charset="0"/>
              <a:buChar char="•"/>
              <a:defRPr/>
            </a:pPr>
            <a:r>
              <a:rPr lang="de-DE" sz="1100" dirty="0"/>
              <a:t>Wuppertal-Institut 2012: Die Mobiltelefone und Nachhaltigkeit. Online: http://wupperinst.org/uploads/Rohstoffexpedition. Springer Verlag.</a:t>
            </a:r>
          </a:p>
          <a:p>
            <a:pPr marL="173221" indent="-173221">
              <a:buFont typeface="Arial" panose="020B0604020202020204" pitchFamily="34" charset="0"/>
              <a:buChar char="•"/>
              <a:defRPr/>
            </a:pPr>
            <a:r>
              <a:rPr lang="de-DE" altLang="de-DE" sz="1100" dirty="0"/>
              <a:t>Wuppertal Institut (2013): „Fact Sheets zum Thema Mobiltelefone und Nachhaltigkeit“, online unter: </a:t>
            </a:r>
            <a:r>
              <a:rPr lang="de-DE" sz="1100" dirty="0"/>
              <a:t> Online: http://wupperinst.org/uploads/tx_wupperinst/Mobiltelefone_Factsheets.pdf</a:t>
            </a:r>
          </a:p>
          <a:p>
            <a:pPr marL="173221" indent="-173221">
              <a:buFont typeface="Arial" panose="020B0604020202020204" pitchFamily="34" charset="0"/>
              <a:buChar char="•"/>
              <a:defRPr/>
            </a:pPr>
            <a:r>
              <a:rPr lang="de-DE" altLang="de-DE" sz="1100" dirty="0" err="1"/>
              <a:t>Statista</a:t>
            </a:r>
            <a:r>
              <a:rPr lang="de-DE" altLang="de-DE" sz="1100" dirty="0"/>
              <a:t> 2015: Smartphone-Absatz 2015. Online </a:t>
            </a:r>
            <a:r>
              <a:rPr lang="de-DE" altLang="de-DE" sz="1100" dirty="0">
                <a:solidFill>
                  <a:schemeClr val="bg1">
                    <a:lumMod val="50000"/>
                  </a:schemeClr>
                </a:solidFill>
                <a:hlinkClick r:id="rId3"/>
              </a:rPr>
              <a:t>https://de.statista.com/themen/581/smartphones/</a:t>
            </a:r>
            <a:endParaRPr lang="de-DE" altLang="de-DE" sz="1100" dirty="0">
              <a:solidFill>
                <a:schemeClr val="bg1">
                  <a:lumMod val="50000"/>
                </a:schemeClr>
              </a:solidFill>
            </a:endParaRPr>
          </a:p>
          <a:p>
            <a:pPr marL="173221" indent="-173221">
              <a:buFont typeface="Arial" panose="020B0604020202020204" pitchFamily="34" charset="0"/>
              <a:buChar char="•"/>
              <a:defRPr/>
            </a:pPr>
            <a:r>
              <a:rPr lang="de-DE" altLang="de-DE" sz="1100" dirty="0"/>
              <a:t>Landesamt für Natur, Umwelt und Verbraucherschutz NRW: Fachbericht 2012, online unter: </a:t>
            </a:r>
            <a:r>
              <a:rPr lang="de-DE" altLang="de-DE" sz="1100" dirty="0">
                <a:solidFill>
                  <a:schemeClr val="bg1">
                    <a:lumMod val="50000"/>
                  </a:schemeClr>
                </a:solidFill>
                <a:hlinkClick r:id="rId4"/>
              </a:rPr>
              <a:t>https://www.lanuv.nrw.de/uploads/tx_commercedownloads/30038.pdf</a:t>
            </a:r>
            <a:r>
              <a:rPr lang="de-DE" altLang="de-DE" sz="1100" dirty="0">
                <a:solidFill>
                  <a:schemeClr val="bg1">
                    <a:lumMod val="50000"/>
                  </a:schemeClr>
                </a:solidFill>
              </a:rPr>
              <a:t> </a:t>
            </a:r>
            <a:r>
              <a:rPr lang="de-DE" altLang="de-DE" sz="1100" dirty="0"/>
              <a:t>Daten für Edelmetalle Gold, Silber, Palladium) </a:t>
            </a:r>
          </a:p>
          <a:p>
            <a:pPr marL="173221" indent="-173221">
              <a:buFont typeface="Arial" panose="020B0604020202020204" pitchFamily="34" charset="0"/>
              <a:buChar char="•"/>
              <a:defRPr/>
            </a:pPr>
            <a:r>
              <a:rPr lang="de-DE" altLang="de-DE" sz="1100" dirty="0"/>
              <a:t>Nordmann u.a. (2015): Die Rohstoff-</a:t>
            </a:r>
            <a:r>
              <a:rPr lang="de-DE" altLang="de-DE" sz="1100" dirty="0" err="1"/>
              <a:t>Expedion</a:t>
            </a:r>
            <a:r>
              <a:rPr lang="de-DE" altLang="de-DE" sz="1100" dirty="0"/>
              <a:t>. Springer-Verlag (andere Elemente)</a:t>
            </a:r>
          </a:p>
          <a:p>
            <a:pPr marL="173221" indent="-173221">
              <a:buFont typeface="Arial" panose="020B0604020202020204" pitchFamily="34" charset="0"/>
              <a:buChar char="•"/>
              <a:defRPr/>
            </a:pPr>
            <a:r>
              <a:rPr lang="de-DE" altLang="de-DE" sz="1100" dirty="0">
                <a:ea typeface="PT Sans" panose="020B0503020203020204" pitchFamily="34" charset="0"/>
                <a:cs typeface="Arial" panose="020B0604020202020204" pitchFamily="34" charset="0"/>
              </a:rPr>
              <a:t>Preise gemäß </a:t>
            </a:r>
            <a:r>
              <a:rPr lang="de-DE" altLang="de-DE" sz="1100" dirty="0">
                <a:ea typeface="PT Sans" panose="020B0503020203020204" pitchFamily="34" charset="0"/>
                <a:cs typeface="Arial" panose="020B0604020202020204" pitchFamily="34" charset="0"/>
                <a:hlinkClick r:id="rId5"/>
              </a:rPr>
              <a:t>http://www.finanzen.net/rohstoffe/</a:t>
            </a:r>
            <a:r>
              <a:rPr lang="de-DE" altLang="de-DE" sz="1100" dirty="0">
                <a:ea typeface="PT Sans" panose="020B0503020203020204" pitchFamily="34" charset="0"/>
                <a:cs typeface="Arial" panose="020B0604020202020204" pitchFamily="34" charset="0"/>
              </a:rPr>
              <a:t> bzw. </a:t>
            </a:r>
            <a:r>
              <a:rPr lang="de-DE" altLang="de-DE" sz="1100" dirty="0">
                <a:ea typeface="PT Sans" panose="020B0503020203020204" pitchFamily="34" charset="0"/>
                <a:cs typeface="Arial" panose="020B0604020202020204" pitchFamily="34" charset="0"/>
                <a:hlinkClick r:id="rId6"/>
              </a:rPr>
              <a:t>http://www.boerse.de/rohstoffpreise</a:t>
            </a:r>
            <a:endParaRPr lang="de-DE" altLang="de-DE" sz="1100" dirty="0">
              <a:solidFill>
                <a:schemeClr val="bg1">
                  <a:lumMod val="65000"/>
                </a:schemeClr>
              </a:solidFill>
            </a:endParaRP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77</a:t>
            </a:fld>
            <a:endParaRPr lang="de-DE" altLang="de-DE"/>
          </a:p>
        </p:txBody>
      </p:sp>
    </p:spTree>
    <p:extLst>
      <p:ext uri="{BB962C8B-B14F-4D97-AF65-F5344CB8AC3E}">
        <p14:creationId xmlns:p14="http://schemas.microsoft.com/office/powerpoint/2010/main" val="25634921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xfrm>
            <a:off x="720000" y="4860926"/>
            <a:ext cx="5760001" cy="4860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482474">
              <a:spcBef>
                <a:spcPts val="0"/>
              </a:spcBef>
              <a:defRPr/>
            </a:pPr>
            <a:r>
              <a:rPr lang="de-DE" altLang="de-DE" sz="1100" dirty="0">
                <a:solidFill>
                  <a:srgbClr val="000000"/>
                </a:solidFill>
              </a:rPr>
              <a:t>Hinweis: Der Lehrende / die Lehrende stellt die Folie vor.</a:t>
            </a:r>
          </a:p>
          <a:p>
            <a:pPr marL="180910" indent="-180910">
              <a:spcBef>
                <a:spcPts val="0"/>
              </a:spcBef>
              <a:buFontTx/>
              <a:buChar char="•"/>
              <a:defRPr/>
            </a:pPr>
            <a:r>
              <a:rPr lang="de-DE" altLang="de-DE" sz="1100" dirty="0"/>
              <a:t>Die Tabelle zeigt, wie sich die geringen Mengen in den Smartphones zu großen Mengen summieren, </a:t>
            </a:r>
          </a:p>
          <a:p>
            <a:pPr marL="180910" indent="-180910">
              <a:spcBef>
                <a:spcPts val="0"/>
              </a:spcBef>
              <a:buFontTx/>
              <a:buChar char="•"/>
              <a:defRPr/>
            </a:pPr>
            <a:r>
              <a:rPr lang="de-DE" altLang="de-DE" sz="1100" dirty="0"/>
              <a:t>In einem herkömmlichen Handy sind ca. 250 Milligramm Silber, 24 Milligramm Gold und 9 Milligramm Palladium enthalten. </a:t>
            </a:r>
          </a:p>
          <a:p>
            <a:pPr marL="180910" indent="-180910">
              <a:spcBef>
                <a:spcPts val="0"/>
              </a:spcBef>
              <a:buFontTx/>
              <a:buChar char="•"/>
              <a:defRPr/>
            </a:pPr>
            <a:r>
              <a:rPr lang="de-DE" altLang="de-DE" sz="1100" dirty="0"/>
              <a:t>Für Smartphones geht man von höheren Werten aus. Schätzungen zufolge enthält ein Gerät mit einem Gewicht von 110 Gramm ca. 305 Milligramm Silber, 30 Milligramm Gold und 11 Milligramm Palladium. </a:t>
            </a:r>
          </a:p>
          <a:p>
            <a:pPr marL="180910" indent="-180910">
              <a:spcBef>
                <a:spcPts val="0"/>
              </a:spcBef>
              <a:buFontTx/>
              <a:buChar char="•"/>
              <a:defRPr/>
            </a:pPr>
            <a:r>
              <a:rPr lang="de-DE" altLang="de-DE" sz="1100" dirty="0"/>
              <a:t>Hochgerechnet auf den von </a:t>
            </a:r>
            <a:r>
              <a:rPr lang="de-DE" altLang="de-DE" sz="1100" dirty="0" err="1"/>
              <a:t>Statista</a:t>
            </a:r>
            <a:r>
              <a:rPr lang="de-DE" altLang="de-DE" sz="1100" dirty="0"/>
              <a:t> ermittelten Absatz von 1,43 </a:t>
            </a:r>
            <a:r>
              <a:rPr lang="de-DE" altLang="de-DE" sz="1100" dirty="0" err="1"/>
              <a:t>Mrd</a:t>
            </a:r>
            <a:r>
              <a:rPr lang="de-DE" altLang="de-DE" sz="1100" dirty="0"/>
              <a:t> Smartphones (nicht Handys) weltweit, ergeben sich somit Rohstoffbedarfe von 436 t Silber, 43 t Gold und 13 t Palladium im Jahr 2015.</a:t>
            </a:r>
          </a:p>
          <a:p>
            <a:pPr marL="180910" indent="-180910">
              <a:spcBef>
                <a:spcPts val="0"/>
              </a:spcBef>
              <a:buFontTx/>
              <a:buChar char="•"/>
              <a:defRPr/>
            </a:pPr>
            <a:r>
              <a:rPr lang="de-DE" altLang="de-DE" sz="1100" dirty="0"/>
              <a:t>Preislich besonders relevant sind die Werte für Gold und Silber mit 31 bzw. 4,5 Millionen Euro sowie für Platin mit 0,9 Millionen.</a:t>
            </a:r>
          </a:p>
          <a:p>
            <a:pPr marL="180910" indent="-180910">
              <a:spcBef>
                <a:spcPts val="0"/>
              </a:spcBef>
              <a:buFontTx/>
              <a:buChar char="•"/>
              <a:defRPr/>
            </a:pPr>
            <a:r>
              <a:rPr lang="de-DE" altLang="de-DE" sz="1100" dirty="0"/>
              <a:t>Diese Zahlen zeigen auch, dass ein Recycling insbesondere dieser werthaltigen Stoffe besonders wichtig ist.</a:t>
            </a:r>
          </a:p>
          <a:p>
            <a:pPr>
              <a:spcBef>
                <a:spcPts val="0"/>
              </a:spcBef>
              <a:defRPr/>
            </a:pPr>
            <a:r>
              <a:rPr lang="de-DE" altLang="de-DE" sz="1100" b="1" dirty="0"/>
              <a:t>Quellen</a:t>
            </a:r>
          </a:p>
          <a:p>
            <a:pPr marL="180910" indent="-180910" defTabSz="482474">
              <a:spcBef>
                <a:spcPts val="0"/>
              </a:spcBef>
              <a:buFont typeface="Arial" panose="020B0604020202020204" pitchFamily="34" charset="0"/>
              <a:buChar char="•"/>
              <a:defRPr/>
            </a:pPr>
            <a:r>
              <a:rPr lang="de-DE" sz="1100" dirty="0"/>
              <a:t>Wuppertal-Institut 2012: Die Mobiltelefone und Nachhaltigkeit. Online: http://wupperinst.org/uploads/Rohstoffexpedition. Springer Verlag.</a:t>
            </a:r>
          </a:p>
          <a:p>
            <a:pPr marL="180910" indent="-180910">
              <a:spcBef>
                <a:spcPts val="0"/>
              </a:spcBef>
              <a:buFont typeface="Arial" panose="020B0604020202020204" pitchFamily="34" charset="0"/>
              <a:buChar char="•"/>
              <a:defRPr/>
            </a:pPr>
            <a:r>
              <a:rPr lang="de-DE" altLang="de-DE" sz="1100" dirty="0"/>
              <a:t>Wuppertalinstitut (2013): „Fact Sheets zum Thema Mobiltelefone und Nachhaltigkeit“, online unter: </a:t>
            </a:r>
            <a:r>
              <a:rPr lang="de-DE" sz="1100" dirty="0"/>
              <a:t> Online: http://wupperinst.org/uploads/tx_wupperinst/Mobiltelefone_Factsheets.pdf</a:t>
            </a:r>
          </a:p>
          <a:p>
            <a:pPr marL="180910" indent="-180910">
              <a:spcBef>
                <a:spcPts val="0"/>
              </a:spcBef>
              <a:buFont typeface="Arial" panose="020B0604020202020204" pitchFamily="34" charset="0"/>
              <a:buChar char="•"/>
              <a:defRPr/>
            </a:pPr>
            <a:r>
              <a:rPr lang="de-DE" altLang="de-DE" sz="1100" dirty="0" err="1"/>
              <a:t>Statista</a:t>
            </a:r>
            <a:r>
              <a:rPr lang="de-DE" altLang="de-DE" sz="1100" dirty="0"/>
              <a:t> 2015: Smartphone-Absatz 2015. Online </a:t>
            </a:r>
            <a:r>
              <a:rPr lang="de-DE" altLang="de-DE" sz="1100" dirty="0">
                <a:solidFill>
                  <a:schemeClr val="bg1">
                    <a:lumMod val="50000"/>
                  </a:schemeClr>
                </a:solidFill>
                <a:hlinkClick r:id="rId3"/>
              </a:rPr>
              <a:t>https://de.statista.com/themen/581/smartphones/</a:t>
            </a:r>
            <a:endParaRPr lang="de-DE" altLang="de-DE" sz="1100" dirty="0">
              <a:solidFill>
                <a:schemeClr val="bg1">
                  <a:lumMod val="50000"/>
                </a:schemeClr>
              </a:solidFill>
            </a:endParaRPr>
          </a:p>
          <a:p>
            <a:pPr marL="180910" indent="-180910">
              <a:spcBef>
                <a:spcPts val="0"/>
              </a:spcBef>
              <a:buFont typeface="Arial" panose="020B0604020202020204" pitchFamily="34" charset="0"/>
              <a:buChar char="•"/>
              <a:defRPr/>
            </a:pPr>
            <a:r>
              <a:rPr lang="de-DE" altLang="de-DE" sz="1100" dirty="0"/>
              <a:t>Landesamt für Natur, Umwelt und Verbraucherschutz NRW: Fachbericht 2012. Online:</a:t>
            </a:r>
            <a:r>
              <a:rPr lang="de-DE" altLang="de-DE" sz="1100" dirty="0">
                <a:solidFill>
                  <a:schemeClr val="bg1">
                    <a:lumMod val="50000"/>
                  </a:schemeClr>
                </a:solidFill>
              </a:rPr>
              <a:t> </a:t>
            </a:r>
            <a:r>
              <a:rPr lang="de-DE" altLang="de-DE" sz="1100" dirty="0">
                <a:solidFill>
                  <a:schemeClr val="bg1">
                    <a:lumMod val="50000"/>
                  </a:schemeClr>
                </a:solidFill>
                <a:hlinkClick r:id="rId4"/>
              </a:rPr>
              <a:t>https://www.lanuv.nrw.de/uploads/tx_commercedownloads/30038.pdf</a:t>
            </a:r>
            <a:endParaRPr lang="de-DE" altLang="de-DE" sz="1100" dirty="0">
              <a:solidFill>
                <a:schemeClr val="bg1">
                  <a:lumMod val="65000"/>
                </a:schemeClr>
              </a:solidFill>
            </a:endParaRPr>
          </a:p>
          <a:p>
            <a:pPr marL="180910" indent="-180910">
              <a:spcBef>
                <a:spcPts val="0"/>
              </a:spcBef>
              <a:buFont typeface="Arial" panose="020B0604020202020204" pitchFamily="34" charset="0"/>
              <a:buChar char="•"/>
              <a:defRPr/>
            </a:pPr>
            <a:r>
              <a:rPr lang="de-DE" altLang="de-DE" sz="1100" dirty="0"/>
              <a:t>Nordmann u.a. (2015): Die Rohstoff-</a:t>
            </a:r>
            <a:r>
              <a:rPr lang="de-DE" altLang="de-DE" sz="1100" dirty="0" err="1"/>
              <a:t>Expedion</a:t>
            </a:r>
            <a:r>
              <a:rPr lang="de-DE" altLang="de-DE" sz="1100" dirty="0"/>
              <a:t>. Springer-Verlag (andere Elemente)</a:t>
            </a:r>
          </a:p>
          <a:p>
            <a:pPr marL="180910" indent="-180910" defTabSz="482474">
              <a:spcBef>
                <a:spcPts val="0"/>
              </a:spcBef>
              <a:buFont typeface="Arial" panose="020B0604020202020204" pitchFamily="34" charset="0"/>
              <a:buChar char="•"/>
              <a:defRPr/>
            </a:pPr>
            <a:r>
              <a:rPr lang="de-DE" altLang="de-DE" sz="1100" dirty="0">
                <a:ea typeface="PT Sans" panose="020B0503020203020204" pitchFamily="34" charset="0"/>
                <a:cs typeface="Arial" panose="020B0604020202020204" pitchFamily="34" charset="0"/>
              </a:rPr>
              <a:t>Preise gemäß </a:t>
            </a:r>
            <a:r>
              <a:rPr lang="de-DE" altLang="de-DE" sz="1100" dirty="0">
                <a:ea typeface="PT Sans" panose="020B0503020203020204" pitchFamily="34" charset="0"/>
                <a:cs typeface="Arial" panose="020B0604020202020204" pitchFamily="34" charset="0"/>
                <a:hlinkClick r:id="rId5"/>
              </a:rPr>
              <a:t>http://www.finanzen.net/rohstoffe/</a:t>
            </a:r>
            <a:r>
              <a:rPr lang="de-DE" altLang="de-DE" sz="1100" dirty="0">
                <a:ea typeface="PT Sans" panose="020B0503020203020204" pitchFamily="34" charset="0"/>
                <a:cs typeface="Arial" panose="020B0604020202020204" pitchFamily="34" charset="0"/>
              </a:rPr>
              <a:t> bzw. </a:t>
            </a:r>
            <a:r>
              <a:rPr lang="de-DE" altLang="de-DE" sz="1100" dirty="0">
                <a:ea typeface="PT Sans" panose="020B0503020203020204" pitchFamily="34" charset="0"/>
                <a:cs typeface="Arial" panose="020B0604020202020204" pitchFamily="34" charset="0"/>
                <a:hlinkClick r:id="rId6"/>
              </a:rPr>
              <a:t>http://www.boerse.de/rohstoffpreise</a:t>
            </a:r>
            <a:r>
              <a:rPr lang="de-DE" altLang="de-DE" sz="1100" dirty="0">
                <a:ea typeface="PT Sans" panose="020B0503020203020204" pitchFamily="34" charset="0"/>
                <a:cs typeface="Arial" panose="020B0604020202020204" pitchFamily="34" charset="0"/>
              </a:rPr>
              <a:t> </a:t>
            </a:r>
            <a:r>
              <a:rPr lang="de-DE" altLang="de-DE" sz="1100" dirty="0"/>
              <a:t>(Daten für Edelmetalle Gold, Silber, Palladium)</a:t>
            </a:r>
          </a:p>
        </p:txBody>
      </p:sp>
      <p:sp>
        <p:nvSpPr>
          <p:cNvPr id="56323"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83949" indent="-301518">
              <a:defRPr>
                <a:solidFill>
                  <a:schemeClr val="tx1"/>
                </a:solidFill>
                <a:latin typeface="Calibri" panose="020F0502020204030204" pitchFamily="34" charset="0"/>
                <a:ea typeface="MS PGothic" panose="020B0600070205080204" pitchFamily="34" charset="-128"/>
              </a:defRPr>
            </a:lvl2pPr>
            <a:lvl3pPr marL="1206073" indent="-241215">
              <a:defRPr>
                <a:solidFill>
                  <a:schemeClr val="tx1"/>
                </a:solidFill>
                <a:latin typeface="Calibri" panose="020F0502020204030204" pitchFamily="34" charset="0"/>
                <a:ea typeface="MS PGothic" panose="020B0600070205080204" pitchFamily="34" charset="-128"/>
              </a:defRPr>
            </a:lvl3pPr>
            <a:lvl4pPr marL="1688504" indent="-241215">
              <a:defRPr>
                <a:solidFill>
                  <a:schemeClr val="tx1"/>
                </a:solidFill>
                <a:latin typeface="Calibri" panose="020F0502020204030204" pitchFamily="34" charset="0"/>
                <a:ea typeface="MS PGothic" panose="020B0600070205080204" pitchFamily="34" charset="-128"/>
              </a:defRPr>
            </a:lvl4pPr>
            <a:lvl5pPr marL="2170935" indent="-241215">
              <a:defRPr>
                <a:solidFill>
                  <a:schemeClr val="tx1"/>
                </a:solidFill>
                <a:latin typeface="Calibri" panose="020F0502020204030204" pitchFamily="34" charset="0"/>
                <a:ea typeface="MS PGothic" panose="020B0600070205080204" pitchFamily="34" charset="-128"/>
              </a:defRPr>
            </a:lvl5pPr>
            <a:lvl6pPr marL="265336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3579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18224"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00653" indent="-241215" defTabSz="48243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5F226D4-EE33-4E8E-9635-1FE3571A6829}" type="slidenum">
              <a:rPr lang="de-DE" altLang="de-DE" smtClean="0">
                <a:solidFill>
                  <a:prstClr val="black"/>
                </a:solidFill>
              </a:rPr>
              <a:pPr/>
              <a:t>78</a:t>
            </a:fld>
            <a:endParaRPr lang="de-DE" altLang="de-DE">
              <a:solidFill>
                <a:prstClr val="black"/>
              </a:solidFill>
            </a:endParaRPr>
          </a:p>
        </p:txBody>
      </p:sp>
    </p:spTree>
    <p:extLst>
      <p:ext uri="{BB962C8B-B14F-4D97-AF65-F5344CB8AC3E}">
        <p14:creationId xmlns:p14="http://schemas.microsoft.com/office/powerpoint/2010/main" val="14376393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79</a:t>
            </a:fld>
            <a:endParaRPr lang="de-DE" altLang="de-DE"/>
          </a:p>
        </p:txBody>
      </p:sp>
    </p:spTree>
    <p:extLst>
      <p:ext uri="{BB962C8B-B14F-4D97-AF65-F5344CB8AC3E}">
        <p14:creationId xmlns:p14="http://schemas.microsoft.com/office/powerpoint/2010/main" val="290223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00000" y="4860925"/>
            <a:ext cx="5760000" cy="4605338"/>
          </a:xfrm>
        </p:spPr>
        <p:txBody>
          <a:bodyPr/>
          <a:lstStyle/>
          <a:p>
            <a:pPr marL="171450" indent="-171450">
              <a:buFont typeface="Arial" panose="020B0604020202020204" pitchFamily="34" charset="0"/>
              <a:buChar char="•"/>
            </a:pPr>
            <a:r>
              <a:rPr lang="de-DE" sz="1100" dirty="0"/>
              <a:t>Die Folie zeigt das BilRess-Netzwerkteam.</a:t>
            </a:r>
          </a:p>
          <a:p>
            <a:pPr marL="171450" indent="-171450">
              <a:buFont typeface="Arial" panose="020B0604020202020204" pitchFamily="34" charset="0"/>
              <a:buChar char="•"/>
            </a:pPr>
            <a:r>
              <a:rPr lang="de-DE" sz="1100" baseline="0" dirty="0"/>
              <a:t>Obere Reihe: Dr. Michael Scharp, Angelika Wilhelm-</a:t>
            </a:r>
            <a:r>
              <a:rPr lang="de-DE" sz="1100" baseline="0" dirty="0" err="1"/>
              <a:t>Rechmann</a:t>
            </a:r>
            <a:r>
              <a:rPr lang="de-DE" sz="1100" baseline="0" dirty="0"/>
              <a:t> (</a:t>
            </a:r>
            <a:r>
              <a:rPr lang="de-DE" sz="1100" baseline="0" dirty="0" err="1"/>
              <a:t>PhD</a:t>
            </a:r>
            <a:r>
              <a:rPr lang="de-DE" sz="1100" baseline="0" dirty="0"/>
              <a:t>) und Stefan </a:t>
            </a:r>
            <a:r>
              <a:rPr lang="de-DE" sz="1100" baseline="0" dirty="0" err="1"/>
              <a:t>Kunterding</a:t>
            </a:r>
            <a:r>
              <a:rPr lang="de-DE" sz="1100" baseline="0" dirty="0"/>
              <a: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dirty="0"/>
              <a:t>Untere Reihe: </a:t>
            </a:r>
            <a:r>
              <a:rPr lang="de-DE" sz="1100" baseline="0" dirty="0"/>
              <a:t>Holger </a:t>
            </a:r>
            <a:r>
              <a:rPr lang="de-DE" sz="1100" baseline="0" dirty="0" err="1"/>
              <a:t>Rohn</a:t>
            </a:r>
            <a:r>
              <a:rPr lang="de-DE" sz="1100" baseline="0" dirty="0"/>
              <a:t> </a:t>
            </a:r>
            <a:r>
              <a:rPr lang="de-DE" sz="1100" baseline="0" dirty="0" err="1"/>
              <a:t>undJaya</a:t>
            </a:r>
            <a:r>
              <a:rPr lang="de-DE" sz="1100" baseline="0" dirty="0"/>
              <a:t> </a:t>
            </a:r>
            <a:r>
              <a:rPr lang="de-DE" sz="1100" baseline="0" dirty="0" err="1"/>
              <a:t>Bowry</a:t>
            </a:r>
            <a:endParaRPr lang="de-DE" sz="1100" baseline="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a:t>
            </a:fld>
            <a:endParaRPr lang="de-DE" altLang="de-DE"/>
          </a:p>
        </p:txBody>
      </p:sp>
    </p:spTree>
    <p:extLst>
      <p:ext uri="{BB962C8B-B14F-4D97-AF65-F5344CB8AC3E}">
        <p14:creationId xmlns:p14="http://schemas.microsoft.com/office/powerpoint/2010/main" val="156555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spcBef>
                <a:spcPts val="0"/>
              </a:spcBef>
            </a:pPr>
            <a:r>
              <a:rPr lang="de-DE" sz="1100" dirty="0"/>
              <a:t>Bildquellen:</a:t>
            </a:r>
          </a:p>
          <a:p>
            <a:pPr>
              <a:spcBef>
                <a:spcPts val="0"/>
              </a:spcBef>
            </a:pPr>
            <a:r>
              <a:rPr lang="de-DE" sz="1100" dirty="0"/>
              <a:t>Bild 1: Alter Stollen mit </a:t>
            </a:r>
            <a:r>
              <a:rPr lang="de-DE" sz="1100" u="sng" dirty="0" err="1">
                <a:hlinkClick r:id="rId3" tooltip="Hunt"/>
              </a:rPr>
              <a:t>Huntslauf</a:t>
            </a:r>
            <a:r>
              <a:rPr lang="de-DE" sz="1100" dirty="0"/>
              <a:t> des </a:t>
            </a:r>
            <a:r>
              <a:rPr lang="de-DE" sz="1100" u="sng" dirty="0">
                <a:hlinkClick r:id="rId4" tooltip="Silberbergwerk Suggental"/>
              </a:rPr>
              <a:t>Silberbergwerks </a:t>
            </a:r>
            <a:r>
              <a:rPr lang="de-DE" sz="1100" u="sng" dirty="0" err="1">
                <a:hlinkClick r:id="rId4" tooltip="Silberbergwerk Suggental"/>
              </a:rPr>
              <a:t>Suggental</a:t>
            </a:r>
            <a:r>
              <a:rPr lang="de-DE" sz="1100" dirty="0"/>
              <a:t>; Von Christian Rößler - Eigenes Werk, Gemeinfrei, https://commons.wikimedia.org/w/index.php?curid=1184600</a:t>
            </a:r>
          </a:p>
          <a:p>
            <a:pPr>
              <a:spcBef>
                <a:spcPts val="0"/>
              </a:spcBef>
            </a:pPr>
            <a:r>
              <a:rPr lang="de-DE" sz="1100" dirty="0"/>
              <a:t>Bild 2: Stabstahl; Von </a:t>
            </a:r>
            <a:r>
              <a:rPr lang="de-DE" sz="1100" dirty="0" err="1"/>
              <a:t>Cdang</a:t>
            </a:r>
            <a:r>
              <a:rPr lang="de-DE" sz="1100" dirty="0"/>
              <a:t> - Eigenes Werk, CC BY-SA 3.0, https://commons.wikimedia.org/w/index.php?curid=15671073</a:t>
            </a:r>
          </a:p>
          <a:p>
            <a:pPr>
              <a:spcBef>
                <a:spcPts val="0"/>
              </a:spcBef>
            </a:pPr>
            <a:r>
              <a:rPr lang="en-US" sz="1100" dirty="0" err="1"/>
              <a:t>Bild</a:t>
            </a:r>
            <a:r>
              <a:rPr lang="en-US" sz="1100" dirty="0"/>
              <a:t> 3: </a:t>
            </a:r>
            <a:r>
              <a:rPr lang="en-US" sz="1100" dirty="0" err="1"/>
              <a:t>Fotolia</a:t>
            </a:r>
            <a:r>
              <a:rPr lang="en-US" sz="1100" dirty="0"/>
              <a:t> (</a:t>
            </a:r>
            <a:r>
              <a:rPr lang="en-US" sz="1100" dirty="0" err="1"/>
              <a:t>o.J.</a:t>
            </a:r>
            <a:r>
              <a:rPr lang="en-US" sz="1100" dirty="0"/>
              <a:t>): "Electronic circuit board close up". </a:t>
            </a:r>
            <a:r>
              <a:rPr lang="de-DE" sz="1100" dirty="0"/>
              <a:t>Datei: #137357920. Urheber: </a:t>
            </a:r>
            <a:r>
              <a:rPr lang="de-DE" sz="1100" u="sng" dirty="0" err="1">
                <a:hlinkClick r:id="rId5" tooltip="Alle Fotos, Vektoren und Videos von vizland"/>
              </a:rPr>
              <a:t>vizland</a:t>
            </a:r>
            <a:r>
              <a:rPr lang="de-DE" sz="1100" dirty="0"/>
              <a:t>. Online: https://de.fotolia.com/id/137357920</a:t>
            </a:r>
          </a:p>
          <a:p>
            <a:pPr>
              <a:spcBef>
                <a:spcPts val="0"/>
              </a:spcBef>
            </a:pPr>
            <a:r>
              <a:rPr lang="en-US" sz="1100" dirty="0" err="1"/>
              <a:t>Bild</a:t>
            </a:r>
            <a:r>
              <a:rPr lang="en-US" sz="1100" dirty="0"/>
              <a:t> 4: </a:t>
            </a:r>
            <a:r>
              <a:rPr lang="en-US" sz="1100" dirty="0" err="1"/>
              <a:t>Fotolia</a:t>
            </a:r>
            <a:r>
              <a:rPr lang="en-US" sz="1100" dirty="0"/>
              <a:t> (</a:t>
            </a:r>
            <a:r>
              <a:rPr lang="en-US" sz="1100" dirty="0" err="1"/>
              <a:t>o.J.</a:t>
            </a:r>
            <a:r>
              <a:rPr lang="en-US" sz="1100" dirty="0"/>
              <a:t>): " Work site at the largest gold mine Work site at the largest gold mine ". </a:t>
            </a:r>
            <a:r>
              <a:rPr lang="de-DE" sz="1100" dirty="0"/>
              <a:t>Datei: #115106681. Urheber: </a:t>
            </a:r>
            <a:r>
              <a:rPr lang="de-DE" sz="1100" dirty="0" err="1"/>
              <a:t>pomphotothailand</a:t>
            </a:r>
            <a:r>
              <a:rPr lang="de-DE" sz="1100" dirty="0"/>
              <a:t>. Online: https://de.fotolia.com/id/115106681</a:t>
            </a:r>
          </a:p>
          <a:p>
            <a:pPr>
              <a:spcBef>
                <a:spcPts val="0"/>
              </a:spcBef>
            </a:pPr>
            <a:r>
              <a:rPr lang="en-US" sz="1100" dirty="0" err="1"/>
              <a:t>Bild</a:t>
            </a:r>
            <a:r>
              <a:rPr lang="en-US" sz="1100" dirty="0"/>
              <a:t> 5: </a:t>
            </a:r>
            <a:r>
              <a:rPr lang="en-US" sz="1100" dirty="0" err="1"/>
              <a:t>Fotolia</a:t>
            </a:r>
            <a:r>
              <a:rPr lang="en-US" sz="1100" dirty="0"/>
              <a:t> (</a:t>
            </a:r>
            <a:r>
              <a:rPr lang="en-US" sz="1100" dirty="0" err="1"/>
              <a:t>o.J.</a:t>
            </a:r>
            <a:r>
              <a:rPr lang="en-US" sz="1100" dirty="0"/>
              <a:t>): "Choose mobile phone. Heap of the different smartphones with diff". </a:t>
            </a:r>
            <a:r>
              <a:rPr lang="de-DE" sz="1100" dirty="0"/>
              <a:t>Datei: #136690703. Urheber: </a:t>
            </a:r>
            <a:r>
              <a:rPr lang="de-DE" sz="1100" dirty="0" err="1"/>
              <a:t>Maksym</a:t>
            </a:r>
            <a:r>
              <a:rPr lang="de-DE" sz="1100" dirty="0"/>
              <a:t> </a:t>
            </a:r>
            <a:r>
              <a:rPr lang="de-DE" sz="1100" dirty="0" err="1"/>
              <a:t>Yemelyanov</a:t>
            </a:r>
            <a:r>
              <a:rPr lang="de-DE" sz="1100" dirty="0"/>
              <a:t>. Online: https://de.fotolia.com/id/136690703</a:t>
            </a:r>
          </a:p>
          <a:p>
            <a:pPr>
              <a:spcBef>
                <a:spcPts val="0"/>
              </a:spcBef>
            </a:pPr>
            <a:r>
              <a:rPr lang="de-DE" sz="1100" dirty="0"/>
              <a:t>Bild 6: Hochofenabstich (21. Jahrhundert); Von </a:t>
            </a:r>
            <a:r>
              <a:rPr lang="de-DE" sz="1100" dirty="0" err="1"/>
              <a:t>Třinecké</a:t>
            </a:r>
            <a:r>
              <a:rPr lang="de-DE" sz="1100" dirty="0"/>
              <a:t> </a:t>
            </a:r>
            <a:r>
              <a:rPr lang="de-DE" sz="1100" dirty="0" err="1"/>
              <a:t>železárny</a:t>
            </a:r>
            <a:r>
              <a:rPr lang="de-DE" sz="1100" dirty="0"/>
              <a:t>, Attribution, </a:t>
            </a:r>
            <a:r>
              <a:rPr lang="de-DE" sz="1100" u="sng" dirty="0">
                <a:hlinkClick r:id="rId6"/>
              </a:rPr>
              <a:t>https://commons.wikimedia.org/w/index.php?curid=2941464</a:t>
            </a:r>
            <a:endParaRPr lang="de-DE" sz="1100" dirty="0"/>
          </a:p>
          <a:p>
            <a:pPr>
              <a:spcBef>
                <a:spcPts val="0"/>
              </a:spcBef>
            </a:pPr>
            <a:r>
              <a:rPr lang="de-DE" sz="1100" dirty="0"/>
              <a:t>Bild 7: Handyschrott; Von </a:t>
            </a:r>
            <a:r>
              <a:rPr lang="de-DE" sz="1100" dirty="0" err="1"/>
              <a:t>MikroLogika</a:t>
            </a:r>
            <a:r>
              <a:rPr lang="de-DE" sz="1100" dirty="0"/>
              <a:t> - </a:t>
            </a:r>
            <a:r>
              <a:rPr lang="de-DE" sz="1100" dirty="0" err="1"/>
              <a:t>own</a:t>
            </a:r>
            <a:r>
              <a:rPr lang="de-DE" sz="1100" dirty="0"/>
              <a:t> </a:t>
            </a:r>
            <a:r>
              <a:rPr lang="de-DE" sz="1100" dirty="0" err="1"/>
              <a:t>work</a:t>
            </a:r>
            <a:r>
              <a:rPr lang="de-DE" sz="1100" dirty="0"/>
              <a:t>, </a:t>
            </a:r>
            <a:r>
              <a:rPr lang="de-DE" sz="1100" dirty="0" err="1"/>
              <a:t>photograph</a:t>
            </a:r>
            <a:r>
              <a:rPr lang="de-DE" sz="1100" dirty="0"/>
              <a:t>, CC BY-SA 3.0, https://commons.wikimedia.org/w/index.php?curid=7609303</a:t>
            </a:r>
          </a:p>
          <a:p>
            <a:pPr>
              <a:spcBef>
                <a:spcPts val="0"/>
              </a:spcBef>
            </a:pPr>
            <a:r>
              <a:rPr lang="de-DE" sz="1100" dirty="0"/>
              <a:t>Bild 8: Electronic </a:t>
            </a:r>
            <a:r>
              <a:rPr lang="de-DE" sz="1100" dirty="0" err="1"/>
              <a:t>Waste</a:t>
            </a:r>
            <a:r>
              <a:rPr lang="de-DE" sz="1100" dirty="0"/>
              <a:t> Monster: Von </a:t>
            </a:r>
            <a:r>
              <a:rPr lang="de-DE" sz="1100" dirty="0" err="1"/>
              <a:t>Rudolph.A.furtado</a:t>
            </a:r>
            <a:r>
              <a:rPr lang="de-DE" sz="1100" dirty="0"/>
              <a:t> - Eigenes Werk, CC0, </a:t>
            </a:r>
            <a:r>
              <a:rPr lang="de-DE" sz="1100" u="sng" dirty="0">
                <a:hlinkClick r:id="rId7"/>
              </a:rPr>
              <a:t>https://commons.wikimedia.org/w/index.php?curid=24568229</a:t>
            </a:r>
            <a:endParaRPr lang="de-DE" sz="1100" dirty="0"/>
          </a:p>
          <a:p>
            <a:pPr>
              <a:spcBef>
                <a:spcPts val="0"/>
              </a:spcBef>
            </a:pPr>
            <a:r>
              <a:rPr lang="de-DE" sz="1100" dirty="0"/>
              <a:t>Bild 9: Halbzeuge: Verschiedene Rohre in einem Lager; Von Hermes Perez e </a:t>
            </a:r>
            <a:r>
              <a:rPr lang="de-DE" sz="1100" dirty="0" err="1"/>
              <a:t>Hijos</a:t>
            </a:r>
            <a:r>
              <a:rPr lang="de-DE" sz="1100" dirty="0"/>
              <a:t> SRL - Eigenes Werk, CC BY-SA 3.0, </a:t>
            </a:r>
            <a:r>
              <a:rPr lang="de-DE" sz="1100" u="sng" dirty="0">
                <a:hlinkClick r:id="rId8"/>
              </a:rPr>
              <a:t>https://commons.wikimedia.org/w/index.php?curid=19441828</a:t>
            </a:r>
            <a:endParaRPr lang="de-DE" sz="1100" dirty="0"/>
          </a:p>
          <a:p>
            <a:pPr>
              <a:spcBef>
                <a:spcPts val="0"/>
              </a:spcBef>
            </a:pPr>
            <a:r>
              <a:rPr lang="en-US" sz="1100" dirty="0" err="1"/>
              <a:t>Bild</a:t>
            </a:r>
            <a:r>
              <a:rPr lang="en-US" sz="1100" dirty="0"/>
              <a:t> 10: </a:t>
            </a:r>
            <a:r>
              <a:rPr lang="en-US" sz="1100" dirty="0" err="1"/>
              <a:t>Fotolia</a:t>
            </a:r>
            <a:r>
              <a:rPr lang="en-US" sz="1100" dirty="0"/>
              <a:t> (</a:t>
            </a:r>
            <a:r>
              <a:rPr lang="en-US" sz="1100" dirty="0" err="1"/>
              <a:t>o.J.</a:t>
            </a:r>
            <a:r>
              <a:rPr lang="en-US" sz="1100" dirty="0"/>
              <a:t>): "</a:t>
            </a:r>
            <a:r>
              <a:rPr lang="en-US" sz="1100" dirty="0" err="1"/>
              <a:t>金の鋳造</a:t>
            </a:r>
            <a:r>
              <a:rPr lang="en-US" sz="1100" dirty="0"/>
              <a:t> Casting of the bar of the gold". </a:t>
            </a:r>
            <a:r>
              <a:rPr lang="de-DE" sz="1100" dirty="0"/>
              <a:t>Datei: #77780641. Urheber: </a:t>
            </a:r>
            <a:r>
              <a:rPr lang="en-US" sz="1100" dirty="0" err="1"/>
              <a:t>norikko</a:t>
            </a:r>
            <a:r>
              <a:rPr lang="de-DE" sz="1100" dirty="0"/>
              <a:t>. Online: https://de.fotolia.com/id/77780641</a:t>
            </a:r>
          </a:p>
          <a:p>
            <a:pPr>
              <a:spcBef>
                <a:spcPts val="0"/>
              </a:spcBef>
            </a:pPr>
            <a:r>
              <a:rPr lang="de-DE" sz="1100" dirty="0"/>
              <a:t>Bild 11: </a:t>
            </a:r>
            <a:r>
              <a:rPr lang="de-DE" sz="1100" dirty="0" err="1"/>
              <a:t>Schönauer</a:t>
            </a:r>
            <a:r>
              <a:rPr lang="de-DE" sz="1100" dirty="0"/>
              <a:t> Schulmöbelfabrikation und Metallwaren GmbH (2016), Metallprodukte, Online: </a:t>
            </a:r>
            <a:r>
              <a:rPr lang="de-DE" sz="1100" u="sng" dirty="0">
                <a:hlinkClick r:id="rId9"/>
              </a:rPr>
              <a:t>http://www.ssm-schoenau.de/toptencms/dateien/metallprodukte/schulmoebel-1347969463.jpg</a:t>
            </a:r>
            <a:endParaRPr lang="de-DE" sz="1100" dirty="0"/>
          </a:p>
          <a:p>
            <a:pPr>
              <a:spcBef>
                <a:spcPts val="0"/>
              </a:spcBef>
            </a:pPr>
            <a:r>
              <a:rPr lang="de-DE" sz="1100" dirty="0"/>
              <a:t>Bild 12: Handy mit Kabel; Von Reinraum - Eigenes Werk, Gemeinfrei, </a:t>
            </a:r>
            <a:r>
              <a:rPr lang="de-DE" sz="1100" u="sng" dirty="0">
                <a:hlinkClick r:id="rId10"/>
              </a:rPr>
              <a:t>https://commons.wikimedia.org/w/index.php?curid=7159220</a:t>
            </a:r>
            <a:endParaRPr lang="de-DE" sz="1100" dirty="0"/>
          </a:p>
          <a:p>
            <a:pPr>
              <a:spcBef>
                <a:spcPts val="0"/>
              </a:spcBef>
            </a:pPr>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80</a:t>
            </a:fld>
            <a:endParaRPr lang="de-DE" altLang="de-DE"/>
          </a:p>
        </p:txBody>
      </p:sp>
    </p:spTree>
    <p:extLst>
      <p:ext uri="{BB962C8B-B14F-4D97-AF65-F5344CB8AC3E}">
        <p14:creationId xmlns:p14="http://schemas.microsoft.com/office/powerpoint/2010/main" val="14332111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noAutofit/>
          </a:bodyPr>
          <a:lstStyle/>
          <a:p>
            <a:r>
              <a:rPr lang="de-DE" sz="1100" dirty="0"/>
              <a:t>Der Lehrende / die Lehrende erläutert die Folie.</a:t>
            </a:r>
          </a:p>
          <a:p>
            <a:pPr>
              <a:spcBef>
                <a:spcPts val="0"/>
              </a:spcBef>
              <a:defRPr/>
            </a:pPr>
            <a:r>
              <a:rPr lang="de-DE" sz="1100" b="1" dirty="0"/>
              <a:t>Ziel</a:t>
            </a:r>
          </a:p>
          <a:p>
            <a:pPr>
              <a:spcBef>
                <a:spcPts val="0"/>
              </a:spcBef>
              <a:defRPr/>
            </a:pPr>
            <a:r>
              <a:rPr lang="de-DE" sz="1100" dirty="0"/>
              <a:t>In diesen Schritt sollen die Lernenden verstehen, dass alle Materialien eine Herstellungsphase durchlaufen, die mit den Rohmaterialien beginnt.</a:t>
            </a:r>
          </a:p>
          <a:p>
            <a:pPr>
              <a:spcBef>
                <a:spcPts val="0"/>
              </a:spcBef>
              <a:defRPr/>
            </a:pPr>
            <a:r>
              <a:rPr lang="de-DE" sz="1100" dirty="0"/>
              <a:t>Die Prozessschritte zur Herstellung von Produkten sind:</a:t>
            </a:r>
          </a:p>
          <a:p>
            <a:pPr marL="173221" indent="-173221">
              <a:spcBef>
                <a:spcPts val="0"/>
              </a:spcBef>
              <a:buFont typeface="Arial" panose="020B0604020202020204" pitchFamily="34" charset="0"/>
              <a:buChar char="•"/>
              <a:defRPr/>
            </a:pPr>
            <a:r>
              <a:rPr lang="de-DE" sz="1100" b="1" dirty="0"/>
              <a:t>Mineralien und Erze:</a:t>
            </a:r>
            <a:r>
              <a:rPr lang="de-DE" sz="1100" dirty="0"/>
              <a:t> Der erste Schritt ist die Gewinnung von Mineralien (v.a. Metalloxide, -carbonate, -sulfide) und Erzen (v.a. Metalle) mittels Bergbau. </a:t>
            </a:r>
          </a:p>
          <a:p>
            <a:pPr marL="173221" indent="-173221">
              <a:spcBef>
                <a:spcPts val="0"/>
              </a:spcBef>
              <a:buFont typeface="Arial" panose="020B0604020202020204" pitchFamily="34" charset="0"/>
              <a:buChar char="•"/>
              <a:defRPr/>
            </a:pPr>
            <a:r>
              <a:rPr lang="de-DE" sz="1100" b="1" dirty="0"/>
              <a:t>Rohmetalle: </a:t>
            </a:r>
            <a:r>
              <a:rPr lang="de-DE" sz="1100" dirty="0"/>
              <a:t>Anschließend erfolgt die Verhüttung der Mineralien und Erze zur Herstellung der Rohmetalle. </a:t>
            </a:r>
          </a:p>
          <a:p>
            <a:pPr marL="173221" indent="-173221">
              <a:spcBef>
                <a:spcPts val="0"/>
              </a:spcBef>
              <a:buFont typeface="Arial" panose="020B0604020202020204" pitchFamily="34" charset="0"/>
              <a:buChar char="•"/>
              <a:defRPr/>
            </a:pPr>
            <a:r>
              <a:rPr lang="de-DE" sz="1100" b="1" dirty="0"/>
              <a:t>Halbzeuge: </a:t>
            </a:r>
            <a:r>
              <a:rPr lang="de-DE" sz="1100" dirty="0"/>
              <a:t>Im dritten Schritt erfolgt die Herstellung der Halbzeuge wie z.B. von Rohren, Platten oder Bändern.</a:t>
            </a:r>
          </a:p>
          <a:p>
            <a:pPr marL="173221" indent="-173221">
              <a:spcBef>
                <a:spcPts val="0"/>
              </a:spcBef>
              <a:buFont typeface="Arial" panose="020B0604020202020204" pitchFamily="34" charset="0"/>
              <a:buChar char="•"/>
              <a:defRPr/>
            </a:pPr>
            <a:r>
              <a:rPr lang="de-DE" sz="1100" b="1" dirty="0"/>
              <a:t>Metallprodukte: </a:t>
            </a:r>
            <a:r>
              <a:rPr lang="de-DE" sz="1100" dirty="0"/>
              <a:t>Aus den Halbzeugen werden über sehr unterschiedliche Prozesse und Verfahren die Metallprodukte hergestellt. Beispiele sind standardisierte Produkte wie Schrauben, Drähte oder Klemmen, aber auch spezielle Produkte z.B. wie Metallrahmen für Smartphones.</a:t>
            </a:r>
          </a:p>
          <a:p>
            <a:pPr marL="173221" indent="-173221">
              <a:spcBef>
                <a:spcPts val="0"/>
              </a:spcBef>
              <a:buFont typeface="Arial" panose="020B0604020202020204" pitchFamily="34" charset="0"/>
              <a:buChar char="•"/>
              <a:defRPr/>
            </a:pPr>
            <a:r>
              <a:rPr lang="de-DE" sz="1100" b="1" dirty="0"/>
              <a:t>Produktherstellung: </a:t>
            </a:r>
            <a:r>
              <a:rPr lang="de-DE" sz="1100" dirty="0"/>
              <a:t>Der letzte Schritt ist die Herstellung der Produkte (Smartphone). </a:t>
            </a:r>
          </a:p>
          <a:p>
            <a:pPr marL="173221" indent="-173221">
              <a:spcBef>
                <a:spcPts val="0"/>
              </a:spcBef>
              <a:buFont typeface="Arial" panose="020B0604020202020204" pitchFamily="34" charset="0"/>
              <a:buChar char="•"/>
              <a:defRPr/>
            </a:pPr>
            <a:r>
              <a:rPr lang="de-DE" sz="1100" b="1" dirty="0"/>
              <a:t>Entsorgung: </a:t>
            </a:r>
            <a:r>
              <a:rPr lang="de-DE" sz="1100" dirty="0"/>
              <a:t>Nach der Nutzung fallen die Produkte als Abfälle an und werden der Entsorgung zugeführt.</a:t>
            </a:r>
          </a:p>
          <a:p>
            <a:pPr>
              <a:spcBef>
                <a:spcPts val="0"/>
              </a:spcBef>
              <a:defRPr/>
            </a:pPr>
            <a:r>
              <a:rPr lang="de-DE" sz="1100" dirty="0"/>
              <a:t> </a:t>
            </a:r>
            <a:r>
              <a:rPr lang="de-DE" sz="1100" b="1" dirty="0"/>
              <a:t>Hinweis</a:t>
            </a:r>
          </a:p>
          <a:p>
            <a:pPr marL="230961" indent="-230961">
              <a:spcBef>
                <a:spcPts val="0"/>
              </a:spcBef>
              <a:buFont typeface="+mj-lt"/>
              <a:buAutoNum type="arabicPeriod"/>
              <a:defRPr/>
            </a:pPr>
            <a:r>
              <a:rPr lang="de-DE" sz="1100" dirty="0"/>
              <a:t>Zunächst werden nur die einzelnen Schritte angerissen,</a:t>
            </a:r>
          </a:p>
          <a:p>
            <a:pPr marL="230961" indent="-230961">
              <a:spcBef>
                <a:spcPts val="0"/>
              </a:spcBef>
              <a:buFont typeface="+mj-lt"/>
              <a:buAutoNum type="arabicPeriod"/>
              <a:defRPr/>
            </a:pPr>
            <a:r>
              <a:rPr lang="de-DE" sz="1100" dirty="0"/>
              <a:t>dann beispielhaft an einem Element (hier Kupfer, nächste Folie) erläutert</a:t>
            </a:r>
          </a:p>
          <a:p>
            <a:pPr marL="230961" indent="-230961">
              <a:spcBef>
                <a:spcPts val="0"/>
              </a:spcBef>
              <a:buFont typeface="+mj-lt"/>
              <a:buAutoNum type="arabicPeriod"/>
              <a:defRPr/>
            </a:pPr>
            <a:r>
              <a:rPr lang="de-DE" sz="1100" dirty="0"/>
              <a:t>auf der nächsten Folien erfolgt der Hinweis, dass alle Prozessschritte Energie und Ressourcen benötigen und mit Emissionen und Abfällen verbunden sind</a:t>
            </a:r>
          </a:p>
          <a:p>
            <a:pPr marL="230961" indent="-230961">
              <a:spcBef>
                <a:spcPts val="0"/>
              </a:spcBef>
              <a:buFont typeface="+mj-lt"/>
              <a:buAutoNum type="arabicPeriod"/>
              <a:defRPr/>
            </a:pPr>
            <a:r>
              <a:rPr lang="de-DE" sz="1100" dirty="0"/>
              <a:t>Um dann die Idee des ökologischen Rucksacks vorzustellen.</a:t>
            </a:r>
          </a:p>
          <a:p>
            <a:pPr>
              <a:spcBef>
                <a:spcPts val="0"/>
              </a:spcBef>
              <a:defRPr/>
            </a:pPr>
            <a:endParaRPr lang="de-DE" sz="1100" dirty="0"/>
          </a:p>
        </p:txBody>
      </p:sp>
      <p:sp>
        <p:nvSpPr>
          <p:cNvPr id="6041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7B514F0-1B16-4FA7-8308-A64D079F0C3F}" type="slidenum">
              <a:rPr lang="de-DE" altLang="de-DE" smtClean="0"/>
              <a:pPr/>
              <a:t>81</a:t>
            </a:fld>
            <a:endParaRPr lang="de-DE" altLang="de-DE"/>
          </a:p>
        </p:txBody>
      </p:sp>
    </p:spTree>
    <p:extLst>
      <p:ext uri="{BB962C8B-B14F-4D97-AF65-F5344CB8AC3E}">
        <p14:creationId xmlns:p14="http://schemas.microsoft.com/office/powerpoint/2010/main" val="4384404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860926"/>
            <a:ext cx="5760001" cy="4605338"/>
          </a:xfrm>
        </p:spPr>
        <p:txBody>
          <a:bodyPr>
            <a:noAutofit/>
          </a:bodyPr>
          <a:lstStyle/>
          <a:p>
            <a:r>
              <a:rPr lang="de-DE" sz="1100" dirty="0"/>
              <a:t>Der Lehrende / die Lehrende erläutert die Folie.</a:t>
            </a:r>
          </a:p>
          <a:p>
            <a:pPr>
              <a:spcBef>
                <a:spcPts val="0"/>
              </a:spcBef>
              <a:defRPr/>
            </a:pPr>
            <a:r>
              <a:rPr lang="de-DE" sz="1100" b="1" dirty="0"/>
              <a:t>Ziel</a:t>
            </a:r>
          </a:p>
          <a:p>
            <a:pPr>
              <a:spcBef>
                <a:spcPts val="0"/>
              </a:spcBef>
              <a:defRPr/>
            </a:pPr>
            <a:r>
              <a:rPr lang="de-DE" sz="1100" dirty="0"/>
              <a:t>In diesen Schritt sollen die Lernenden verstehen, dass alle Materialien eine Herstellungsphase durchlaufen, die mit den Rohmaterialien beginnt.</a:t>
            </a:r>
          </a:p>
          <a:p>
            <a:pPr>
              <a:spcBef>
                <a:spcPts val="0"/>
              </a:spcBef>
              <a:defRPr/>
            </a:pPr>
            <a:r>
              <a:rPr lang="de-DE" sz="1100" dirty="0"/>
              <a:t>Die Prozessschritte zur Herstellung von Produkten sind:</a:t>
            </a:r>
          </a:p>
          <a:p>
            <a:pPr marL="173221" indent="-173221">
              <a:spcBef>
                <a:spcPts val="0"/>
              </a:spcBef>
              <a:buFont typeface="Arial" panose="020B0604020202020204" pitchFamily="34" charset="0"/>
              <a:buChar char="•"/>
              <a:defRPr/>
            </a:pPr>
            <a:r>
              <a:rPr lang="de-DE" sz="1100" b="1" dirty="0"/>
              <a:t>Mineralien und Erze:</a:t>
            </a:r>
            <a:r>
              <a:rPr lang="de-DE" sz="1100" dirty="0"/>
              <a:t> Der erste Schritt ist die Gewinnung von Mineralien (v.a. Metalloxide, -carbonate, -sulfide) und Erzen (v.a. Metalle) mittels Bergbau. </a:t>
            </a:r>
          </a:p>
          <a:p>
            <a:pPr marL="173221" indent="-173221">
              <a:spcBef>
                <a:spcPts val="0"/>
              </a:spcBef>
              <a:buFont typeface="Arial" panose="020B0604020202020204" pitchFamily="34" charset="0"/>
              <a:buChar char="•"/>
              <a:defRPr/>
            </a:pPr>
            <a:r>
              <a:rPr lang="de-DE" sz="1100" b="1" dirty="0"/>
              <a:t>Rohmetalle: </a:t>
            </a:r>
            <a:r>
              <a:rPr lang="de-DE" sz="1100" dirty="0"/>
              <a:t>Anschließend erfolgt die Verhüttung der Mineralien und Erze zur Herstellung der Rohmetalle. </a:t>
            </a:r>
          </a:p>
          <a:p>
            <a:pPr marL="173221" indent="-173221">
              <a:spcBef>
                <a:spcPts val="0"/>
              </a:spcBef>
              <a:buFont typeface="Arial" panose="020B0604020202020204" pitchFamily="34" charset="0"/>
              <a:buChar char="•"/>
              <a:defRPr/>
            </a:pPr>
            <a:r>
              <a:rPr lang="de-DE" sz="1100" b="1" dirty="0"/>
              <a:t>Halbzeuge: </a:t>
            </a:r>
            <a:r>
              <a:rPr lang="de-DE" sz="1100" dirty="0"/>
              <a:t>Im dritten Schritt erfolgt die Herstellung der Halbzeuge wie z.B. von Rohren, Platten oder Bändern.</a:t>
            </a:r>
          </a:p>
          <a:p>
            <a:pPr marL="173221" indent="-173221">
              <a:spcBef>
                <a:spcPts val="0"/>
              </a:spcBef>
              <a:buFont typeface="Arial" panose="020B0604020202020204" pitchFamily="34" charset="0"/>
              <a:buChar char="•"/>
              <a:defRPr/>
            </a:pPr>
            <a:r>
              <a:rPr lang="de-DE" sz="1100" b="1" dirty="0"/>
              <a:t>Metallprodukte: </a:t>
            </a:r>
            <a:r>
              <a:rPr lang="de-DE" sz="1100" dirty="0"/>
              <a:t>Aus den Halbzeugen werden über sehr unterschiedliche Prozesse und Verfahren die Metallprodukte hergestellt. Beispiele sind standardisierte Produkte wie Schrauben, Drähte oder Klemmen, aber auch spezielle Produkte z.B. wie Metallrahmen für Smartphones.</a:t>
            </a:r>
          </a:p>
          <a:p>
            <a:pPr marL="173221" indent="-173221">
              <a:spcBef>
                <a:spcPts val="0"/>
              </a:spcBef>
              <a:buFont typeface="Arial" panose="020B0604020202020204" pitchFamily="34" charset="0"/>
              <a:buChar char="•"/>
              <a:defRPr/>
            </a:pPr>
            <a:r>
              <a:rPr lang="de-DE" sz="1100" b="1" dirty="0"/>
              <a:t>Produktherstellung: </a:t>
            </a:r>
            <a:r>
              <a:rPr lang="de-DE" sz="1100" dirty="0"/>
              <a:t>Der letzte Schritt ist die Herstellung der Produkte (Smartphone). </a:t>
            </a:r>
          </a:p>
          <a:p>
            <a:pPr marL="173221" indent="-173221">
              <a:spcBef>
                <a:spcPts val="0"/>
              </a:spcBef>
              <a:buFont typeface="Arial" panose="020B0604020202020204" pitchFamily="34" charset="0"/>
              <a:buChar char="•"/>
              <a:defRPr/>
            </a:pPr>
            <a:r>
              <a:rPr lang="de-DE" sz="1100" b="1" dirty="0"/>
              <a:t>Entsorgung: </a:t>
            </a:r>
            <a:r>
              <a:rPr lang="de-DE" sz="1100" dirty="0"/>
              <a:t>Nach der Nutzung fallen die Produkte als Abfälle an und werden der Entsorgung zugeführt.</a:t>
            </a:r>
          </a:p>
          <a:p>
            <a:pPr>
              <a:spcBef>
                <a:spcPts val="0"/>
              </a:spcBef>
              <a:defRPr/>
            </a:pPr>
            <a:r>
              <a:rPr lang="de-DE" sz="1100" dirty="0"/>
              <a:t> </a:t>
            </a:r>
            <a:r>
              <a:rPr lang="de-DE" sz="1100" b="1" dirty="0"/>
              <a:t>Hinweis</a:t>
            </a:r>
          </a:p>
          <a:p>
            <a:pPr marL="230961" indent="-230961">
              <a:spcBef>
                <a:spcPts val="0"/>
              </a:spcBef>
              <a:buFont typeface="+mj-lt"/>
              <a:buAutoNum type="arabicPeriod"/>
              <a:defRPr/>
            </a:pPr>
            <a:r>
              <a:rPr lang="de-DE" sz="1100" dirty="0"/>
              <a:t>Zunächst werden nur die einzelnen Schritte angerissen,</a:t>
            </a:r>
          </a:p>
          <a:p>
            <a:pPr marL="230961" indent="-230961">
              <a:spcBef>
                <a:spcPts val="0"/>
              </a:spcBef>
              <a:buFont typeface="+mj-lt"/>
              <a:buAutoNum type="arabicPeriod"/>
              <a:defRPr/>
            </a:pPr>
            <a:r>
              <a:rPr lang="de-DE" sz="1100" dirty="0"/>
              <a:t>dann beispielhaft an einem Element (hier Kupfer, nächste Folie) erläutert</a:t>
            </a:r>
          </a:p>
          <a:p>
            <a:pPr marL="230961" indent="-230961">
              <a:spcBef>
                <a:spcPts val="0"/>
              </a:spcBef>
              <a:buFont typeface="+mj-lt"/>
              <a:buAutoNum type="arabicPeriod"/>
              <a:defRPr/>
            </a:pPr>
            <a:r>
              <a:rPr lang="de-DE" sz="1100" dirty="0"/>
              <a:t>auf der nächsten Folien erfolgt der Hinweis, dass alle Prozessschritte Energie und Ressourcen benötigen und mit Emissionen und Abfällen verbunden sind</a:t>
            </a:r>
          </a:p>
          <a:p>
            <a:pPr marL="230961" indent="-230961">
              <a:spcBef>
                <a:spcPts val="0"/>
              </a:spcBef>
              <a:buFont typeface="+mj-lt"/>
              <a:buAutoNum type="arabicPeriod"/>
              <a:defRPr/>
            </a:pPr>
            <a:r>
              <a:rPr lang="de-DE" sz="1100" dirty="0"/>
              <a:t>Um dann die Idee des ökologischen Rucksacks vorzustellen.</a:t>
            </a:r>
          </a:p>
          <a:p>
            <a:pPr>
              <a:spcBef>
                <a:spcPts val="0"/>
              </a:spcBef>
              <a:defRPr/>
            </a:pPr>
            <a:endParaRPr lang="de-DE" sz="1100" dirty="0"/>
          </a:p>
        </p:txBody>
      </p:sp>
      <p:sp>
        <p:nvSpPr>
          <p:cNvPr id="6041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7B514F0-1B16-4FA7-8308-A64D079F0C3F}" type="slidenum">
              <a:rPr lang="de-DE" altLang="de-DE" smtClean="0"/>
              <a:pPr/>
              <a:t>82</a:t>
            </a:fld>
            <a:endParaRPr lang="de-DE" altLang="de-DE"/>
          </a:p>
        </p:txBody>
      </p:sp>
    </p:spTree>
    <p:extLst>
      <p:ext uri="{BB962C8B-B14F-4D97-AF65-F5344CB8AC3E}">
        <p14:creationId xmlns:p14="http://schemas.microsoft.com/office/powerpoint/2010/main" val="18046006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83</a:t>
            </a:fld>
            <a:endParaRPr lang="de-DE" altLang="de-DE"/>
          </a:p>
        </p:txBody>
      </p:sp>
    </p:spTree>
    <p:extLst>
      <p:ext uri="{BB962C8B-B14F-4D97-AF65-F5344CB8AC3E}">
        <p14:creationId xmlns:p14="http://schemas.microsoft.com/office/powerpoint/2010/main" val="32058873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Die Folie stellt die Aufgabe für die Lernenden dar.</a:t>
            </a:r>
          </a:p>
          <a:p>
            <a:pPr marL="285718" indent="-285718">
              <a:buFont typeface="Arial" panose="020B0604020202020204" pitchFamily="34" charset="0"/>
              <a:buChar char="•"/>
            </a:pPr>
            <a:r>
              <a:rPr lang="de-DE" sz="1100" dirty="0">
                <a:latin typeface="PT Sans" panose="020B0503020203020204" pitchFamily="34" charset="0"/>
                <a:ea typeface="PT Sans" panose="020B0503020203020204" pitchFamily="34" charset="0"/>
              </a:rPr>
              <a:t>Der Lehrende/die Lehrende gibt die Arbeitsblätter 5.1, 5.2 und 5.3 aus..</a:t>
            </a:r>
          </a:p>
          <a:p>
            <a:pPr marL="285718" indent="-285718">
              <a:buFont typeface="Arial" panose="020B0604020202020204" pitchFamily="34" charset="0"/>
              <a:buChar char="•"/>
            </a:pPr>
            <a:r>
              <a:rPr lang="de-DE" sz="1100" dirty="0">
                <a:latin typeface="PT Sans" panose="020B0503020203020204" pitchFamily="34" charset="0"/>
                <a:ea typeface="PT Sans" panose="020B0503020203020204" pitchFamily="34" charset="0"/>
              </a:rPr>
              <a:t>Die Lernenden sollen sich </a:t>
            </a:r>
            <a:r>
              <a:rPr lang="de-DE" sz="1100" dirty="0" err="1">
                <a:latin typeface="PT Sans" panose="020B0503020203020204" pitchFamily="34" charset="0"/>
                <a:ea typeface="PT Sans" panose="020B0503020203020204" pitchFamily="34" charset="0"/>
              </a:rPr>
              <a:t>sich</a:t>
            </a:r>
            <a:r>
              <a:rPr lang="de-DE" sz="1100" dirty="0">
                <a:latin typeface="PT Sans" panose="020B0503020203020204" pitchFamily="34" charset="0"/>
                <a:ea typeface="PT Sans" panose="020B0503020203020204" pitchFamily="34" charset="0"/>
              </a:rPr>
              <a:t> das Blatt 5.1 durchlesen.</a:t>
            </a:r>
          </a:p>
          <a:p>
            <a:pPr marL="285718" indent="-285718">
              <a:buFont typeface="Arial" panose="020B0604020202020204" pitchFamily="34" charset="0"/>
              <a:buChar char="•"/>
            </a:pPr>
            <a:r>
              <a:rPr lang="de-DE" sz="1100" dirty="0">
                <a:latin typeface="PT Sans" panose="020B0503020203020204" pitchFamily="34" charset="0"/>
                <a:ea typeface="PT Sans" panose="020B0503020203020204" pitchFamily="34" charset="0"/>
              </a:rPr>
              <a:t>Sie sollen die Nebenprodukte aus dem Blatt 5.2 ausschneiden.</a:t>
            </a:r>
          </a:p>
          <a:p>
            <a:pPr marL="285718" indent="-285718">
              <a:buFont typeface="Arial" panose="020B0604020202020204" pitchFamily="34" charset="0"/>
              <a:buChar char="•"/>
            </a:pPr>
            <a:r>
              <a:rPr lang="de-DE" sz="1100" dirty="0">
                <a:latin typeface="PT Sans" panose="020B0503020203020204" pitchFamily="34" charset="0"/>
                <a:ea typeface="PT Sans" panose="020B0503020203020204" pitchFamily="34" charset="0"/>
              </a:rPr>
              <a:t>Sie sollen diese Nebenprodukte auf dem Blatt 5.3 einordnen</a:t>
            </a:r>
          </a:p>
          <a:p>
            <a:pPr marL="285718" indent="-285718">
              <a:buFont typeface="Arial" panose="020B0604020202020204" pitchFamily="34" charset="0"/>
              <a:buChar char="•"/>
            </a:pPr>
            <a:r>
              <a:rPr lang="de-DE" sz="1100" dirty="0">
                <a:latin typeface="PT Sans" panose="020B0503020203020204" pitchFamily="34" charset="0"/>
                <a:ea typeface="PT Sans" panose="020B0503020203020204" pitchFamily="34" charset="0"/>
              </a:rPr>
              <a:t>(Alternativ: Sie tragen die richtigen Nummern der Nebenprodukte auf dem Blatt 5.3 ein)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84</a:t>
            </a:fld>
            <a:endParaRPr lang="de-DE" altLang="de-DE"/>
          </a:p>
        </p:txBody>
      </p:sp>
    </p:spTree>
    <p:extLst>
      <p:ext uri="{BB962C8B-B14F-4D97-AF65-F5344CB8AC3E}">
        <p14:creationId xmlns:p14="http://schemas.microsoft.com/office/powerpoint/2010/main" val="8241231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Der Lehrende / die Lehrende erläutert die Folie.</a:t>
            </a:r>
          </a:p>
          <a:p>
            <a:r>
              <a:rPr lang="de-DE" sz="1100" dirty="0"/>
              <a:t>Die Folie zeigt die korrekte Zuordnung der </a:t>
            </a:r>
            <a:r>
              <a:rPr lang="de-DE" sz="1100" dirty="0" err="1"/>
              <a:t>Hilfststoffe</a:t>
            </a:r>
            <a:r>
              <a:rPr lang="de-DE" sz="1100" dirty="0"/>
              <a:t> und Abfallprodukte in dem Lebenszyklus</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85</a:t>
            </a:fld>
            <a:endParaRPr lang="de-DE" altLang="de-DE"/>
          </a:p>
        </p:txBody>
      </p:sp>
    </p:spTree>
    <p:extLst>
      <p:ext uri="{BB962C8B-B14F-4D97-AF65-F5344CB8AC3E}">
        <p14:creationId xmlns:p14="http://schemas.microsoft.com/office/powerpoint/2010/main" val="126814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Die Folie dient zur Diskussion der Frage nach einer Definition des ökologischen Rucksacks.</a:t>
            </a:r>
          </a:p>
          <a:p>
            <a:r>
              <a:rPr lang="de-DE" sz="1100" dirty="0"/>
              <a:t>Eine mögliche Antwort ist: Der ökologische Rucksack ist die sinnbildliche Darstellung der Ressourcen, die für die Herstellung (und Nutzung) eines Produktes gebraucht werden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86</a:t>
            </a:fld>
            <a:endParaRPr lang="de-DE" altLang="de-DE"/>
          </a:p>
        </p:txBody>
      </p:sp>
    </p:spTree>
    <p:extLst>
      <p:ext uri="{BB962C8B-B14F-4D97-AF65-F5344CB8AC3E}">
        <p14:creationId xmlns:p14="http://schemas.microsoft.com/office/powerpoint/2010/main" val="7541768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defRPr/>
            </a:pPr>
            <a:r>
              <a:rPr lang="de-DE" altLang="de-DE" sz="1100" dirty="0"/>
              <a:t>Die Folie stellt die Antwort auf die Frage nach dem ökologischen Rucksack dar.</a:t>
            </a:r>
          </a:p>
          <a:p>
            <a:pPr>
              <a:defRPr/>
            </a:pPr>
            <a:endParaRPr lang="de-DE" altLang="de-DE" sz="1100" dirty="0"/>
          </a:p>
          <a:p>
            <a:pPr>
              <a:defRPr/>
            </a:pPr>
            <a:r>
              <a:rPr lang="de-DE" altLang="de-DE" sz="1100" b="1" dirty="0"/>
              <a:t>Quellen und weitere Informationen</a:t>
            </a:r>
          </a:p>
          <a:p>
            <a:pPr marL="180910" indent="-180910">
              <a:buFont typeface="Arial" panose="020B0604020202020204" pitchFamily="34" charset="0"/>
              <a:buChar char="•"/>
              <a:defRPr/>
            </a:pPr>
            <a:r>
              <a:rPr lang="de-DE" altLang="de-DE" sz="1100" dirty="0"/>
              <a:t>Nordmann u.a. (2015): Die Rohstoff-Expedition. Springer-Verlag</a:t>
            </a:r>
          </a:p>
          <a:p>
            <a:pPr marL="180910" indent="-180910">
              <a:buFont typeface="Arial" panose="020B0604020202020204" pitchFamily="34" charset="0"/>
              <a:buChar char="•"/>
              <a:defRPr/>
            </a:pPr>
            <a:r>
              <a:rPr lang="de-DE" altLang="de-DE" sz="1100" dirty="0"/>
              <a:t>Wikipedia (o.J.): Ökologischer Rucksack. Online: https://de.wikipedia.org/wiki/%C3%96kologischer_Rucksack (Daten u.a. nach Nordmann 2015)</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87</a:t>
            </a:fld>
            <a:endParaRPr lang="de-DE" altLang="de-DE"/>
          </a:p>
        </p:txBody>
      </p:sp>
    </p:spTree>
    <p:extLst>
      <p:ext uri="{BB962C8B-B14F-4D97-AF65-F5344CB8AC3E}">
        <p14:creationId xmlns:p14="http://schemas.microsoft.com/office/powerpoint/2010/main" val="27736910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Die Folie dient der Illustration des ökologischen Rucksacks der Metalle eines Handys.</a:t>
            </a:r>
          </a:p>
          <a:p>
            <a:endParaRPr lang="de-DE" sz="1100" dirty="0"/>
          </a:p>
          <a:p>
            <a:pPr marL="180910" indent="-180910">
              <a:buFont typeface="Arial" panose="020B0604020202020204" pitchFamily="34" charset="0"/>
              <a:buChar char="•"/>
              <a:defRPr/>
            </a:pPr>
            <a:r>
              <a:rPr lang="de-DE" altLang="de-DE" sz="1100" b="1" dirty="0"/>
              <a:t>Quellen</a:t>
            </a:r>
          </a:p>
          <a:p>
            <a:pPr marL="180910" indent="-180910" defTabSz="482474">
              <a:buFont typeface="Arial" panose="020B0604020202020204" pitchFamily="34" charset="0"/>
              <a:buChar char="•"/>
              <a:defRPr/>
            </a:pPr>
            <a:r>
              <a:rPr lang="de-DE" sz="1100" dirty="0"/>
              <a:t>Wuppertal-Institut 2012: Die Mobiltelefone und Nachhaltigkeit. Online: http://wupperinst.org/uploads/Rohstoffexpedition. Springer Verlag.</a:t>
            </a:r>
          </a:p>
          <a:p>
            <a:pPr marL="180910" indent="-180910">
              <a:buFont typeface="Arial" panose="020B0604020202020204" pitchFamily="34" charset="0"/>
              <a:buChar char="•"/>
              <a:defRPr/>
            </a:pPr>
            <a:r>
              <a:rPr lang="de-DE" altLang="de-DE" sz="1100" dirty="0"/>
              <a:t>Wuppertal Institut (2013): „Fact Sheets zum Thema Mobiltelefone und Nachhaltigkeit“, online unter: </a:t>
            </a:r>
            <a:r>
              <a:rPr lang="de-DE" sz="1100" dirty="0"/>
              <a:t> Online: http://wupperinst.org/uploads/tx_wupperinst/Mobiltelefone_Factsheets.pdf</a:t>
            </a:r>
          </a:p>
          <a:p>
            <a:pPr marL="180910" indent="-180910">
              <a:buFont typeface="Arial" panose="020B0604020202020204" pitchFamily="34" charset="0"/>
              <a:buChar char="•"/>
              <a:defRPr/>
            </a:pPr>
            <a:r>
              <a:rPr lang="de-DE" altLang="de-DE" sz="1100" dirty="0"/>
              <a:t>Nordmann u.a. (2015): Die Rohstoff-Expedition. Springer-Verlag</a:t>
            </a:r>
          </a:p>
          <a:p>
            <a:pPr marL="180910" indent="-180910" defTabSz="482474">
              <a:buFont typeface="Arial" panose="020B0604020202020204" pitchFamily="34" charset="0"/>
              <a:buChar char="•"/>
              <a:defRPr/>
            </a:pPr>
            <a:r>
              <a:rPr lang="de-DE" altLang="de-DE" sz="1100" dirty="0"/>
              <a:t>Wikipedia (o.J.): Ökologischer Rucksack. Online: https://de.wikipedia.org/wiki/%C3%96kologischer_Rucksack (Daten u.a. nach Nordmann 2015)</a:t>
            </a:r>
          </a:p>
          <a:p>
            <a:pPr marL="180910" indent="-180910">
              <a:buFont typeface="Arial" panose="020B0604020202020204" pitchFamily="34" charset="0"/>
              <a:buChar char="•"/>
              <a:defRPr/>
            </a:pPr>
            <a:endParaRPr lang="de-DE" altLang="de-DE" sz="1100" dirty="0"/>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88</a:t>
            </a:fld>
            <a:endParaRPr lang="de-DE" altLang="de-DE"/>
          </a:p>
        </p:txBody>
      </p:sp>
    </p:spTree>
    <p:extLst>
      <p:ext uri="{BB962C8B-B14F-4D97-AF65-F5344CB8AC3E}">
        <p14:creationId xmlns:p14="http://schemas.microsoft.com/office/powerpoint/2010/main" val="41109304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Die Lernenden sollen die fehlenden Stufen benennen. Die Antworten sind:</a:t>
            </a:r>
          </a:p>
          <a:p>
            <a:pPr marL="180927" indent="-180927">
              <a:buFont typeface="Arial" panose="020B0604020202020204" pitchFamily="34" charset="0"/>
              <a:buChar char="•"/>
            </a:pPr>
            <a:r>
              <a:rPr lang="de-DE" sz="1100" dirty="0"/>
              <a:t>Rohstoffgewinnung</a:t>
            </a:r>
          </a:p>
          <a:p>
            <a:pPr marL="180927" indent="-180927">
              <a:buFont typeface="Arial" panose="020B0604020202020204" pitchFamily="34" charset="0"/>
              <a:buChar char="•"/>
            </a:pPr>
            <a:r>
              <a:rPr lang="de-DE" sz="1100" dirty="0"/>
              <a:t>Herstellung</a:t>
            </a:r>
          </a:p>
          <a:p>
            <a:pPr marL="180927" indent="-180927">
              <a:buFont typeface="Arial" panose="020B0604020202020204" pitchFamily="34" charset="0"/>
              <a:buChar char="•"/>
            </a:pPr>
            <a:r>
              <a:rPr lang="de-DE" sz="1100" dirty="0"/>
              <a:t>Nutzung</a:t>
            </a:r>
          </a:p>
          <a:p>
            <a:pPr marL="180927" indent="-180927">
              <a:buFont typeface="Arial" panose="020B0604020202020204" pitchFamily="34" charset="0"/>
              <a:buChar char="•"/>
            </a:pPr>
            <a:r>
              <a:rPr lang="de-DE" sz="1100" dirty="0"/>
              <a:t>Recycling</a:t>
            </a:r>
          </a:p>
          <a:p>
            <a:pPr marL="180927" indent="-180927">
              <a:buFont typeface="Arial" panose="020B0604020202020204" pitchFamily="34" charset="0"/>
              <a:buChar char="•"/>
            </a:pPr>
            <a:r>
              <a:rPr lang="de-DE" sz="1100" dirty="0"/>
              <a:t>Entsorgung</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89</a:t>
            </a:fld>
            <a:endParaRPr lang="de-DE" altLang="de-DE"/>
          </a:p>
        </p:txBody>
      </p:sp>
    </p:spTree>
    <p:extLst>
      <p:ext uri="{BB962C8B-B14F-4D97-AF65-F5344CB8AC3E}">
        <p14:creationId xmlns:p14="http://schemas.microsoft.com/office/powerpoint/2010/main" val="157787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684000" y="4860926"/>
            <a:ext cx="5760001" cy="4605338"/>
          </a:xfrm>
        </p:spPr>
        <p:txBody>
          <a:bodyPr/>
          <a:lstStyle/>
          <a:p>
            <a:r>
              <a:rPr lang="de-DE" sz="1100" dirty="0"/>
              <a:t>Foliensatz II – Weiterbildung für Lehrende</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a:t>
            </a:fld>
            <a:endParaRPr lang="de-DE" altLang="de-DE"/>
          </a:p>
        </p:txBody>
      </p:sp>
    </p:spTree>
    <p:extLst>
      <p:ext uri="{BB962C8B-B14F-4D97-AF65-F5344CB8AC3E}">
        <p14:creationId xmlns:p14="http://schemas.microsoft.com/office/powerpoint/2010/main" val="39600798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001"/>
            <a:ext cx="5760001" cy="4605338"/>
          </a:xfrm>
        </p:spPr>
        <p:txBody>
          <a:bodyPr/>
          <a:lstStyle/>
          <a:p>
            <a:pPr defTabSz="482474">
              <a:defRPr/>
            </a:pPr>
            <a:r>
              <a:rPr lang="de-DE" altLang="de-DE" sz="1100" dirty="0">
                <a:solidFill>
                  <a:srgbClr val="000000"/>
                </a:solidFill>
              </a:rPr>
              <a:t>Hinweis: Der Lehrende / die Lehrende stellt die Folie vor.</a:t>
            </a:r>
          </a:p>
          <a:p>
            <a:endParaRPr lang="de-DE" sz="1100" dirty="0"/>
          </a:p>
          <a:p>
            <a:r>
              <a:rPr lang="de-DE" sz="1100" dirty="0"/>
              <a:t>Die Folie zeigt die richtige Benennung der Stufen im Lebenszyklus eines Handys:</a:t>
            </a:r>
          </a:p>
          <a:p>
            <a:pPr marL="180927" indent="-180927">
              <a:buFont typeface="Arial" panose="020B0604020202020204" pitchFamily="34" charset="0"/>
              <a:buChar char="•"/>
            </a:pPr>
            <a:r>
              <a:rPr lang="de-DE" sz="1100" dirty="0"/>
              <a:t>Rohstoffgewinnung</a:t>
            </a:r>
          </a:p>
          <a:p>
            <a:pPr marL="180927" indent="-180927">
              <a:buFont typeface="Arial" panose="020B0604020202020204" pitchFamily="34" charset="0"/>
              <a:buChar char="•"/>
            </a:pPr>
            <a:r>
              <a:rPr lang="de-DE" sz="1100" dirty="0"/>
              <a:t>Herstellung</a:t>
            </a:r>
          </a:p>
          <a:p>
            <a:pPr marL="180927" indent="-180927">
              <a:buFont typeface="Arial" panose="020B0604020202020204" pitchFamily="34" charset="0"/>
              <a:buChar char="•"/>
            </a:pPr>
            <a:r>
              <a:rPr lang="de-DE" sz="1100" dirty="0"/>
              <a:t>Nutzung</a:t>
            </a:r>
          </a:p>
          <a:p>
            <a:pPr marL="180927" indent="-180927">
              <a:buFont typeface="Arial" panose="020B0604020202020204" pitchFamily="34" charset="0"/>
              <a:buChar char="•"/>
            </a:pPr>
            <a:r>
              <a:rPr lang="de-DE" sz="1100" dirty="0"/>
              <a:t>Recycling</a:t>
            </a:r>
          </a:p>
          <a:p>
            <a:pPr marL="180927" indent="-180927">
              <a:buFont typeface="Arial" panose="020B0604020202020204" pitchFamily="34" charset="0"/>
              <a:buChar char="•"/>
            </a:pPr>
            <a:r>
              <a:rPr lang="de-DE" sz="1100" dirty="0"/>
              <a:t>Entsorgung</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90</a:t>
            </a:fld>
            <a:endParaRPr lang="de-DE" altLang="de-DE"/>
          </a:p>
        </p:txBody>
      </p:sp>
    </p:spTree>
    <p:extLst>
      <p:ext uri="{BB962C8B-B14F-4D97-AF65-F5344CB8AC3E}">
        <p14:creationId xmlns:p14="http://schemas.microsoft.com/office/powerpoint/2010/main" val="33593861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xfrm>
            <a:off x="720000" y="4860926"/>
            <a:ext cx="5760001" cy="4605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Font typeface="Arial" panose="020B0604020202020204" pitchFamily="34" charset="0"/>
              <a:buNone/>
              <a:defRPr/>
            </a:pPr>
            <a:r>
              <a:rPr lang="de-DE" altLang="de-DE" sz="1100" dirty="0"/>
              <a:t>Hinweis: Der Lehrende / die Lehrende stellt die Folie vor.</a:t>
            </a:r>
          </a:p>
          <a:p>
            <a:pPr>
              <a:buFont typeface="Arial" panose="020B0604020202020204" pitchFamily="34" charset="0"/>
              <a:buNone/>
              <a:defRPr/>
            </a:pPr>
            <a:endParaRPr lang="de-DE" altLang="de-DE" sz="1100" dirty="0"/>
          </a:p>
          <a:p>
            <a:pPr>
              <a:defRPr/>
            </a:pPr>
            <a:r>
              <a:rPr lang="de-DE" altLang="de-DE" sz="1100" dirty="0"/>
              <a:t>Der ökologische Rucksack eines ganzen Handys berechnet sich dann aus der Summe aller ökologischen Rucksäcke der Bestandteile des Handys. Für jeden Bestandteil gibt es die Bereiche Rohstoffgewinnung (z.B. Metalle) und die Herstellung der Bauteile (z.B. Litzen). Dieser Herstellungsschritt umfasst auch den eigentlichen Bau der Produkte. Ein weiterer Bereich ist der ökologische Rucksack für die Nutzung des Gerätes. Denn viele Strukturen sind notwendig, um ein Handy zu nutzen: von den Basisstationen des Mobilfunknetzes über die Rechenzentren zur Netzsteuerung oder der Kundenabrechnung (s.a. die Zusatzfolien am Ende). Selbst das Recycling des Gerätes erfordert einen, wenn auch vergleichsweise geringen Rohstoffeinsatz. Anschließend stellt der/die Dozent/-in die Frage: </a:t>
            </a:r>
          </a:p>
          <a:p>
            <a:pPr marL="180927" indent="-180927">
              <a:buFont typeface="Arial" panose="020B0604020202020204" pitchFamily="34" charset="0"/>
              <a:buChar char="•"/>
              <a:defRPr/>
            </a:pPr>
            <a:r>
              <a:rPr lang="de-DE" altLang="de-DE" sz="1100" dirty="0"/>
              <a:t>Wie groß ist der ökologische Rucksack eines Handys?</a:t>
            </a:r>
          </a:p>
          <a:p>
            <a:pPr>
              <a:defRPr/>
            </a:pPr>
            <a:endParaRPr lang="de-DE" altLang="de-DE" sz="1100" dirty="0"/>
          </a:p>
          <a:p>
            <a:pPr>
              <a:defRPr/>
            </a:pPr>
            <a:r>
              <a:rPr lang="de-DE" altLang="de-DE" sz="1100" b="1" dirty="0"/>
              <a:t>Weitere Informationen</a:t>
            </a:r>
          </a:p>
          <a:p>
            <a:pPr marL="180927" indent="-180927" defTabSz="482474">
              <a:buFont typeface="Arial" panose="020B0604020202020204" pitchFamily="34" charset="0"/>
              <a:buChar char="•"/>
              <a:defRPr/>
            </a:pPr>
            <a:r>
              <a:rPr lang="de-DE" sz="1100" dirty="0"/>
              <a:t>Wuppertal-Institut 2012: Die Mobiltelefone und Nachhaltigkeit. Online: http://wupperinst.org/uploads/Rohstoffexpedition. Springer Verlag.</a:t>
            </a:r>
          </a:p>
          <a:p>
            <a:pPr marL="180927" indent="-180927">
              <a:buFont typeface="Arial" panose="020B0604020202020204" pitchFamily="34" charset="0"/>
              <a:buChar char="•"/>
              <a:defRPr/>
            </a:pPr>
            <a:r>
              <a:rPr lang="de-DE" altLang="de-DE" sz="1100" dirty="0"/>
              <a:t>Wuppertalinstitut (2013): „Fact Sheets zum Thema Mobiltelefone und Nachhaltigkeit“, Online: http://wupperinst.org/uploads/tx_wupperinst/Mobiltelefone_Factsheets.pdf</a:t>
            </a:r>
          </a:p>
          <a:p>
            <a:pPr marL="180910" indent="-180910">
              <a:buFont typeface="Arial" panose="020B0604020202020204" pitchFamily="34" charset="0"/>
              <a:buChar char="•"/>
              <a:defRPr/>
            </a:pPr>
            <a:r>
              <a:rPr lang="de-DE" altLang="de-DE" sz="1100" dirty="0"/>
              <a:t>Nordmann u.a. (2015): Die Rohstoff-Expedition. Springer-Verlag</a:t>
            </a:r>
          </a:p>
          <a:p>
            <a:pPr marL="180910" indent="-180910" defTabSz="482474">
              <a:buFont typeface="Arial" panose="020B0604020202020204" pitchFamily="34" charset="0"/>
              <a:buChar char="•"/>
              <a:defRPr/>
            </a:pPr>
            <a:r>
              <a:rPr lang="de-DE" altLang="de-DE" sz="1100" dirty="0"/>
              <a:t>Wikipedia (o.J.): Ökologischer Rucksack. Online: https://de.wikipedia.org/wiki/%C3%96kologischer_Rucksack (Daten u.a. nach Nordmann 2015)</a:t>
            </a:r>
          </a:p>
          <a:p>
            <a:pPr>
              <a:defRPr/>
            </a:pPr>
            <a:endParaRPr lang="de-DE" altLang="de-DE" sz="1100" dirty="0"/>
          </a:p>
          <a:p>
            <a:pPr>
              <a:defRPr/>
            </a:pPr>
            <a:endParaRPr lang="de-DE" altLang="de-DE" sz="1100" dirty="0"/>
          </a:p>
          <a:p>
            <a:pPr>
              <a:defRPr/>
            </a:pPr>
            <a:endParaRPr lang="de-DE" altLang="de-DE" sz="1100" dirty="0"/>
          </a:p>
        </p:txBody>
      </p:sp>
      <p:sp>
        <p:nvSpPr>
          <p:cNvPr id="706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A6404F-AA8C-472E-8910-131C9F8FF621}" type="slidenum">
              <a:rPr lang="de-DE" altLang="de-DE" smtClean="0"/>
              <a:pPr/>
              <a:t>91</a:t>
            </a:fld>
            <a:endParaRPr lang="de-DE" altLang="de-DE"/>
          </a:p>
        </p:txBody>
      </p:sp>
    </p:spTree>
    <p:extLst>
      <p:ext uri="{BB962C8B-B14F-4D97-AF65-F5344CB8AC3E}">
        <p14:creationId xmlns:p14="http://schemas.microsoft.com/office/powerpoint/2010/main" val="8263773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bwMode="auto">
          <a:xfrm>
            <a:off x="828675" y="720725"/>
            <a:ext cx="5278438" cy="395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xfrm>
            <a:off x="720000" y="4860926"/>
            <a:ext cx="5760001" cy="4605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buFont typeface="Arial" panose="020B0604020202020204" pitchFamily="34" charset="0"/>
              <a:buNone/>
              <a:defRPr/>
            </a:pPr>
            <a:r>
              <a:rPr lang="de-DE" altLang="de-DE" sz="1100" dirty="0"/>
              <a:t>Hinweis: Der Lehrende / die Lehrende stellt die Folie vor.</a:t>
            </a:r>
          </a:p>
          <a:p>
            <a:pPr>
              <a:defRPr/>
            </a:pPr>
            <a:r>
              <a:rPr lang="de-DE" sz="1100" b="1" dirty="0"/>
              <a:t>Hinweis an d</a:t>
            </a:r>
            <a:r>
              <a:rPr lang="de-DE" altLang="de-DE" sz="1100" b="1" dirty="0"/>
              <a:t>er/die Dozent/-in</a:t>
            </a:r>
            <a:r>
              <a:rPr lang="de-DE" sz="1100" dirty="0"/>
              <a:t>: </a:t>
            </a:r>
          </a:p>
          <a:p>
            <a:pPr>
              <a:defRPr/>
            </a:pPr>
            <a:r>
              <a:rPr lang="de-DE" sz="1100" dirty="0"/>
              <a:t>Der Wert des ökologischen Rucksacks ist vor allem zu Bildungszwecken zu sehen. Er illustriert wie groß der Ressourcenaufwand für die Nutzung eines (Alltags-)Produkts ist. Aus einer wissenschaftlichen und (umwelt-)politischen Perspektive werden andere Indikatoren verwendet. Aufgrund der Verfügbarkeit von Ressourcenrechnern eignet sich dieser Indikator jedoch für die Umweltbildung sehr gut. </a:t>
            </a:r>
          </a:p>
          <a:p>
            <a:pPr>
              <a:defRPr/>
            </a:pPr>
            <a:r>
              <a:rPr lang="de-DE" sz="1100" dirty="0"/>
              <a:t>Für die vier Bereiche gibt es folgende Rucksäcke:</a:t>
            </a:r>
          </a:p>
          <a:p>
            <a:pPr marL="173221" indent="-173221">
              <a:buFont typeface="Arial" panose="020B0604020202020204" pitchFamily="34" charset="0"/>
              <a:buChar char="•"/>
              <a:defRPr/>
            </a:pPr>
            <a:r>
              <a:rPr lang="de-DE" sz="1100" dirty="0"/>
              <a:t>Rohstoffgewinnung: 35,3 kg</a:t>
            </a:r>
          </a:p>
          <a:p>
            <a:pPr marL="173221" indent="-173221">
              <a:buFont typeface="Arial" panose="020B0604020202020204" pitchFamily="34" charset="0"/>
              <a:buChar char="•"/>
              <a:defRPr/>
            </a:pPr>
            <a:r>
              <a:rPr lang="de-DE" sz="1100" dirty="0"/>
              <a:t>Herstellung: 8,2 kg</a:t>
            </a:r>
          </a:p>
          <a:p>
            <a:pPr marL="173221" indent="-173221">
              <a:buFont typeface="Arial" panose="020B0604020202020204" pitchFamily="34" charset="0"/>
              <a:buChar char="•"/>
              <a:defRPr/>
            </a:pPr>
            <a:r>
              <a:rPr lang="de-DE" sz="1100" dirty="0"/>
              <a:t>Nutzung: 31,7 kg</a:t>
            </a:r>
          </a:p>
          <a:p>
            <a:pPr marL="173221" indent="-173221">
              <a:buFont typeface="Arial" panose="020B0604020202020204" pitchFamily="34" charset="0"/>
              <a:buChar char="•"/>
              <a:defRPr/>
            </a:pPr>
            <a:r>
              <a:rPr lang="de-DE" sz="1100" dirty="0"/>
              <a:t>Recycling: 0,1 kg</a:t>
            </a:r>
          </a:p>
          <a:p>
            <a:pPr>
              <a:defRPr/>
            </a:pPr>
            <a:r>
              <a:rPr lang="de-DE" sz="1100" dirty="0"/>
              <a:t>Insgesamt ist der Rucksack somit 75,3 kg schwer.</a:t>
            </a:r>
          </a:p>
          <a:p>
            <a:pPr>
              <a:defRPr/>
            </a:pPr>
            <a:r>
              <a:rPr lang="de-DE" sz="1100" b="1" dirty="0"/>
              <a:t>Quellen</a:t>
            </a:r>
            <a:r>
              <a:rPr lang="de-DE" sz="1100" dirty="0"/>
              <a:t> </a:t>
            </a:r>
          </a:p>
          <a:p>
            <a:pPr marL="173221" indent="-173221">
              <a:buFont typeface="Arial" panose="020B0604020202020204" pitchFamily="34" charset="0"/>
              <a:buChar char="•"/>
              <a:defRPr/>
            </a:pPr>
            <a:r>
              <a:rPr lang="de-DE" sz="1100" dirty="0"/>
              <a:t>Wuppertal-Institut 2012: Die Mobiltelefone und Nachhaltigkeit. Online: http://wupperinst.org/uploads/Rohstoffexpedition. Springer Verlag.</a:t>
            </a:r>
          </a:p>
          <a:p>
            <a:pPr marL="180927" indent="-180927">
              <a:buFont typeface="Arial" panose="020B0604020202020204" pitchFamily="34" charset="0"/>
              <a:buChar char="•"/>
              <a:defRPr/>
            </a:pPr>
            <a:r>
              <a:rPr lang="de-DE" altLang="de-DE" sz="1100" dirty="0"/>
              <a:t>Wuppertalinstitut (2013): „Fact Sheets zum Thema Mobiltelefone und Nachhaltigkeit“, Online: http://wupperinst.org/uploads/tx_wupperinst/Mobiltelefone_Factsheets.pdf</a:t>
            </a:r>
          </a:p>
          <a:p>
            <a:pPr marL="180910" indent="-180910">
              <a:buFont typeface="Arial" panose="020B0604020202020204" pitchFamily="34" charset="0"/>
              <a:buChar char="•"/>
              <a:defRPr/>
            </a:pPr>
            <a:r>
              <a:rPr lang="de-DE" altLang="de-DE" sz="1100" dirty="0"/>
              <a:t>Nordmann u.a. (2015): Die Rohstoff-Expedition. Springer-Verlag</a:t>
            </a:r>
          </a:p>
          <a:p>
            <a:pPr marL="180910" indent="-180910" defTabSz="482474">
              <a:buFont typeface="Arial" panose="020B0604020202020204" pitchFamily="34" charset="0"/>
              <a:buChar char="•"/>
              <a:defRPr/>
            </a:pPr>
            <a:r>
              <a:rPr lang="de-DE" altLang="de-DE" sz="1100" dirty="0"/>
              <a:t>Wikipedia (o.J.): Ökologischer Rucksack. Online: https://de.wikipedia.org/wiki/%C3%96kologischer_Rucksack (Daten u.a. nach Nordmann 2015)</a:t>
            </a:r>
          </a:p>
        </p:txBody>
      </p:sp>
      <p:sp>
        <p:nvSpPr>
          <p:cNvPr id="706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A6404F-AA8C-472E-8910-131C9F8FF621}" type="slidenum">
              <a:rPr lang="de-DE" altLang="de-DE" smtClean="0"/>
              <a:pPr/>
              <a:t>92</a:t>
            </a:fld>
            <a:endParaRPr lang="de-DE" altLang="de-DE"/>
          </a:p>
        </p:txBody>
      </p:sp>
    </p:spTree>
    <p:extLst>
      <p:ext uri="{BB962C8B-B14F-4D97-AF65-F5344CB8AC3E}">
        <p14:creationId xmlns:p14="http://schemas.microsoft.com/office/powerpoint/2010/main" val="20110558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93</a:t>
            </a:fld>
            <a:endParaRPr lang="de-DE" altLang="de-DE"/>
          </a:p>
        </p:txBody>
      </p:sp>
    </p:spTree>
    <p:extLst>
      <p:ext uri="{BB962C8B-B14F-4D97-AF65-F5344CB8AC3E}">
        <p14:creationId xmlns:p14="http://schemas.microsoft.com/office/powerpoint/2010/main" val="25218408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noTextEdit="1"/>
          </p:cNvSpPr>
          <p:nvPr>
            <p:ph type="sldImg"/>
          </p:nvPr>
        </p:nvSpPr>
        <p:spPr bwMode="auto">
          <a:xfrm>
            <a:off x="828675" y="720725"/>
            <a:ext cx="4318000" cy="323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140000"/>
            <a:ext cx="6120000" cy="5331546"/>
          </a:xfrm>
        </p:spPr>
        <p:txBody>
          <a:bodyPr>
            <a:noAutofit/>
          </a:bodyPr>
          <a:lstStyle/>
          <a:p>
            <a:pPr>
              <a:spcBef>
                <a:spcPts val="0"/>
              </a:spcBef>
              <a:defRPr/>
            </a:pPr>
            <a:r>
              <a:rPr lang="de-DE" altLang="de-DE" sz="900" dirty="0">
                <a:solidFill>
                  <a:srgbClr val="000000"/>
                </a:solidFill>
              </a:rPr>
              <a:t>Hinweis: Der Lehrende / die Lehrende stellt die Frage:</a:t>
            </a:r>
          </a:p>
          <a:p>
            <a:pPr marL="171431" indent="-171431">
              <a:spcBef>
                <a:spcPts val="0"/>
              </a:spcBef>
              <a:buFont typeface="Arial" panose="020B0604020202020204" pitchFamily="34" charset="0"/>
              <a:buChar char="•"/>
              <a:defRPr/>
            </a:pPr>
            <a:r>
              <a:rPr lang="de-DE" altLang="de-DE" sz="900" dirty="0">
                <a:solidFill>
                  <a:srgbClr val="000000"/>
                </a:solidFill>
              </a:rPr>
              <a:t>Welche </a:t>
            </a:r>
            <a:r>
              <a:rPr lang="de-DE" altLang="de-DE" sz="900" dirty="0" err="1">
                <a:solidFill>
                  <a:srgbClr val="000000"/>
                </a:solidFill>
              </a:rPr>
              <a:t>Handlungsotionen</a:t>
            </a:r>
            <a:r>
              <a:rPr lang="de-DE" altLang="de-DE" sz="900" dirty="0">
                <a:solidFill>
                  <a:srgbClr val="000000"/>
                </a:solidFill>
              </a:rPr>
              <a:t> kennen Sie?</a:t>
            </a:r>
          </a:p>
          <a:p>
            <a:pPr>
              <a:spcBef>
                <a:spcPts val="0"/>
              </a:spcBef>
              <a:defRPr/>
            </a:pPr>
            <a:r>
              <a:rPr lang="de-DE" altLang="de-DE" sz="900" dirty="0">
                <a:solidFill>
                  <a:srgbClr val="000000"/>
                </a:solidFill>
              </a:rPr>
              <a:t>Die Handlungsoptionen sind (Erläuterung nächste Folie):</a:t>
            </a:r>
          </a:p>
          <a:p>
            <a:pPr>
              <a:spcBef>
                <a:spcPts val="0"/>
              </a:spcBef>
              <a:defRPr/>
            </a:pPr>
            <a:r>
              <a:rPr lang="de-DE" sz="900" b="1" dirty="0"/>
              <a:t>„Reduce“ – Den Ressourcenverbrauch an der Quelle reduzieren</a:t>
            </a:r>
            <a:endParaRPr lang="de-DE" sz="900" dirty="0"/>
          </a:p>
          <a:p>
            <a:pPr>
              <a:spcBef>
                <a:spcPts val="0"/>
              </a:spcBef>
              <a:defRPr/>
            </a:pPr>
            <a:r>
              <a:rPr lang="de-DE" sz="900" b="1" dirty="0"/>
              <a:t>Das Mobilgerät nutzen bis es wirklich nicht mehr geht, leistet den größten Beitrag zur Ressourcenschonung!!!</a:t>
            </a:r>
            <a:r>
              <a:rPr lang="de-DE" sz="900" dirty="0"/>
              <a:t> Um die Lebensdauer eines Smartphones zu verlängern, können verschiedene Maßnahmen ergriffen werden: Der Einsatz von Schutzhüllen vermindern die Bruchgefahr; extreme Kälte- oder Hitze-Einwirkungen auf das Handy sollten vermieden werden; bereits beim Kauf sollte darauf geachtet werden, dass recycelte Materialien in der Produktion eingesetzt wurden (das Umweltbundesamt verweist dazu auf </a:t>
            </a:r>
            <a:r>
              <a:rPr lang="de-DE" sz="900" u="sng" dirty="0">
                <a:hlinkClick r:id="rId3"/>
              </a:rPr>
              <a:t>http://www.ecotopten.de</a:t>
            </a:r>
            <a:r>
              <a:rPr lang="de-DE" sz="900" dirty="0"/>
              <a:t>); Universal-Ladegeräte vermindern Duplikationen und den Bedarf an spezieller Gerätschaft. Zudem kann es zur Ressourcenschonung beitragen z.B. ungenutzte Programme, die im Hintergrund laufen, zu deaktivieren und Stromsparfunktionen zu nutzen.</a:t>
            </a:r>
          </a:p>
          <a:p>
            <a:pPr>
              <a:spcBef>
                <a:spcPts val="0"/>
              </a:spcBef>
              <a:defRPr/>
            </a:pPr>
            <a:r>
              <a:rPr lang="de-DE" sz="900" b="1" dirty="0"/>
              <a:t>„Re-</a:t>
            </a:r>
            <a:r>
              <a:rPr lang="de-DE" sz="900" b="1" dirty="0" err="1"/>
              <a:t>use</a:t>
            </a:r>
            <a:r>
              <a:rPr lang="de-DE" sz="900" b="1" dirty="0"/>
              <a:t>“ – Wiederverwenden und Ressourcen so lange nutzen wie möglich</a:t>
            </a:r>
            <a:endParaRPr lang="de-DE" sz="900" dirty="0"/>
          </a:p>
          <a:p>
            <a:pPr>
              <a:spcBef>
                <a:spcPts val="0"/>
              </a:spcBef>
              <a:defRPr/>
            </a:pPr>
            <a:r>
              <a:rPr lang="de-DE" sz="900" dirty="0"/>
              <a:t>Ungenutzte Geräte sollten nicht einfach weggeworfen werden und auch nicht langfristig gelagert werden. Auf keinen Fall sollte es in den Hausmüll entsorgt werden. Wenn ein Gerät nicht mehr genutzt wird, sollte vielmehr dafür gesorgt werden, dass eine andere Personen es benutzen kann. Das kann intrafamiliär geschehen (z.B. könnte die ältere Generation das „neue Alte“ der jüngeren Generation übernehmen – und hat damit gleich eine/-n persönliche/-n Ratgeber/-in zur Hand), im Freundeskreis oder per Verkauf (z.B. über das Internet). Dabei sollte auf seriöse Anbieter geachtet werden, da sonst ggf. nur wertvolle Bestandteile entnommen werden und ansonsten schwer verwertbarer Elektronikschrott anfällt.</a:t>
            </a:r>
          </a:p>
          <a:p>
            <a:pPr>
              <a:spcBef>
                <a:spcPts val="0"/>
              </a:spcBef>
              <a:defRPr/>
            </a:pPr>
            <a:r>
              <a:rPr lang="de-DE" sz="900" b="1" dirty="0"/>
              <a:t>„Repair“ – Durch Reparieren die Lebensdauer ausdehnen</a:t>
            </a:r>
            <a:endParaRPr lang="de-DE" sz="900" dirty="0"/>
          </a:p>
          <a:p>
            <a:pPr>
              <a:spcBef>
                <a:spcPts val="0"/>
              </a:spcBef>
              <a:defRPr/>
            </a:pPr>
            <a:r>
              <a:rPr lang="de-DE" sz="900" dirty="0"/>
              <a:t>Auch, wenn es sich nicht zu lohnen scheint oder Sie das Gerät nicht mehr nutzen möchten, sollten Handys und Smartphones repariert werden. Dadurch verbessert sich der Wiederverkaufswert und die Wahrscheinlichkeit, dass das Gerät weiter benutzt wird ist maßgeblich höher.</a:t>
            </a:r>
          </a:p>
          <a:p>
            <a:pPr>
              <a:spcBef>
                <a:spcPts val="0"/>
              </a:spcBef>
              <a:defRPr/>
            </a:pPr>
            <a:r>
              <a:rPr lang="de-DE" sz="900" b="1" dirty="0"/>
              <a:t>„Recycle“ – wenn wirklich nichts mehr geht</a:t>
            </a:r>
            <a:endParaRPr lang="de-DE" sz="900" dirty="0"/>
          </a:p>
          <a:p>
            <a:pPr>
              <a:spcBef>
                <a:spcPts val="0"/>
              </a:spcBef>
              <a:defRPr/>
            </a:pPr>
            <a:r>
              <a:rPr lang="de-DE" sz="900" dirty="0"/>
              <a:t>Wenn ein Gerät wirklich nicht mehr weiter benutzt werden kann, sollte es der fachgerechten Entsorgung zugeführt werden. Viele Umweltschutzorganisationen bieten Handy-Sammeldienste an. Die offiziellen Abfallentsorgungsunternehmen bieten in der Regel Recycling für Handys an, wie auch die Mobilfunkanbieter. Bei anderen Verwertern sollte geprüft werden, was genau mit dem Gerät passiert. Von unseriösen Anbietern werden möglicherweise die wertvollen und einfach zu verwertenden Bestandteile des Handys entnommen und der verbleibende Anteil entweder gar nicht entsorgt oder zu schwer verwertbarer Elektronikschrott gemacht. In jedem Falle sollten Speichermedien entfernt werden, Speicher gelöscht und das Gerät auf Werkeinstellungen zurückgesetzt werden. </a:t>
            </a:r>
          </a:p>
        </p:txBody>
      </p:sp>
      <p:sp>
        <p:nvSpPr>
          <p:cNvPr id="8499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B85B8A1-D9F0-4864-B941-17A6A5F6A187}" type="slidenum">
              <a:rPr lang="de-DE" altLang="de-DE" smtClean="0"/>
              <a:pPr/>
              <a:t>94</a:t>
            </a:fld>
            <a:endParaRPr lang="de-DE" altLang="de-DE"/>
          </a:p>
        </p:txBody>
      </p:sp>
    </p:spTree>
    <p:extLst>
      <p:ext uri="{BB962C8B-B14F-4D97-AF65-F5344CB8AC3E}">
        <p14:creationId xmlns:p14="http://schemas.microsoft.com/office/powerpoint/2010/main" val="1314263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noTextEdit="1"/>
          </p:cNvSpPr>
          <p:nvPr>
            <p:ph type="sldImg"/>
          </p:nvPr>
        </p:nvSpPr>
        <p:spPr bwMode="auto">
          <a:xfrm>
            <a:off x="828675" y="720725"/>
            <a:ext cx="4318000" cy="3238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a:xfrm>
            <a:off x="720000" y="4140001"/>
            <a:ext cx="6120000" cy="5113182"/>
          </a:xfrm>
        </p:spPr>
        <p:txBody>
          <a:bodyPr>
            <a:noAutofit/>
          </a:bodyPr>
          <a:lstStyle/>
          <a:p>
            <a:r>
              <a:rPr lang="de-DE" sz="900" dirty="0"/>
              <a:t>Der Lehrende / die Lehrende erläutert die Folie.</a:t>
            </a:r>
          </a:p>
          <a:p>
            <a:pPr>
              <a:spcBef>
                <a:spcPts val="0"/>
              </a:spcBef>
              <a:spcAft>
                <a:spcPts val="0"/>
              </a:spcAft>
              <a:defRPr/>
            </a:pPr>
            <a:r>
              <a:rPr lang="de-DE" sz="900" b="1" dirty="0"/>
              <a:t>„Reduce“ – Den Ressourcenverbrauch an der Quelle reduzieren</a:t>
            </a:r>
            <a:endParaRPr lang="de-DE" sz="900" dirty="0"/>
          </a:p>
          <a:p>
            <a:pPr>
              <a:spcBef>
                <a:spcPts val="0"/>
              </a:spcBef>
              <a:spcAft>
                <a:spcPts val="0"/>
              </a:spcAft>
              <a:defRPr/>
            </a:pPr>
            <a:r>
              <a:rPr lang="de-DE" sz="900" b="1" dirty="0"/>
              <a:t>Das Mobilgerät nutzen bis es wirklich nicht mehr geht, leistet den größten Beitrag zur Ressourcenschonung!!!</a:t>
            </a:r>
            <a:r>
              <a:rPr lang="de-DE" sz="900" dirty="0"/>
              <a:t> Um die Lebensdauer eines Smartphones zu verlängern, können verschiedene Maßnahmen ergriffen werden: Der Einsatz von Schutzhüllen vermindern die Bruchgefahr; extreme Kälte- oder Hitze-Einwirkungen auf das Handy sollten vermieden werden; bereits beim Kauf sollte darauf geachtet werden, dass recycelte Materialien in der Produktion eingesetzt wurden (das Umweltbundesamt verweist dazu auf </a:t>
            </a:r>
            <a:r>
              <a:rPr lang="de-DE" sz="900" u="sng" dirty="0">
                <a:hlinkClick r:id="rId3"/>
              </a:rPr>
              <a:t>http://www.ecotopten.de</a:t>
            </a:r>
            <a:r>
              <a:rPr lang="de-DE" sz="900" dirty="0"/>
              <a:t>); Universal-Ladegeräte vermindern Duplikationen und den Bedarf an spezieller Gerätschaft. Zudem kann es zur Ressourcenschonung beitragen z.B. ungenutzte Programme, die im Hintergrund laufen, zu deaktivieren und Stromsparfunktionen zu nutzen.</a:t>
            </a:r>
          </a:p>
          <a:p>
            <a:pPr>
              <a:spcBef>
                <a:spcPts val="0"/>
              </a:spcBef>
              <a:spcAft>
                <a:spcPts val="0"/>
              </a:spcAft>
              <a:defRPr/>
            </a:pPr>
            <a:r>
              <a:rPr lang="de-DE" sz="900" b="1" dirty="0"/>
              <a:t>„Reuse“ – Wiederverwenden und Ressourcen so lange nutzen wie möglich</a:t>
            </a:r>
            <a:endParaRPr lang="de-DE" sz="900" dirty="0"/>
          </a:p>
          <a:p>
            <a:pPr>
              <a:spcBef>
                <a:spcPts val="0"/>
              </a:spcBef>
              <a:spcAft>
                <a:spcPts val="0"/>
              </a:spcAft>
              <a:defRPr/>
            </a:pPr>
            <a:r>
              <a:rPr lang="de-DE" sz="900" dirty="0"/>
              <a:t>Ungenutzte Geräte sollten nicht einfach weggeworfen werden und auch nicht langfristig gelagert werden. Auf keinen Fall sollte es in den Hausmüll entsorgt werden. Wenn ein Gerät nicht mehr genutzt wird, sollte vielmehr dafür gesorgt werden, dass eine andere Personen es benutzen kann. Das kann intrafamiliär geschehen (z.B. könnte die ältere Generation das „neue Alte“ der jüngeren Generation übernehmen – und hat damit gleich eine/-n persönliche/-n Ratgeber/-in zur Hand), im Freundeskreis oder per Verkauf (z.B. über das Internet). Dabei sollte auf seriöse Anbieter geachtet werden, da sonst ggf. nur wertvolle Bestandteile entnommen werden und ansonsten schwer verwertbarer Elektronikschrott anfällt.</a:t>
            </a:r>
          </a:p>
          <a:p>
            <a:pPr>
              <a:spcBef>
                <a:spcPts val="0"/>
              </a:spcBef>
              <a:spcAft>
                <a:spcPts val="0"/>
              </a:spcAft>
              <a:defRPr/>
            </a:pPr>
            <a:r>
              <a:rPr lang="de-DE" sz="900" b="1" dirty="0"/>
              <a:t>„Repair“ – Durch Reparieren die Lebensdauer ausdehnen</a:t>
            </a:r>
            <a:endParaRPr lang="de-DE" sz="900" dirty="0"/>
          </a:p>
          <a:p>
            <a:pPr>
              <a:spcBef>
                <a:spcPts val="0"/>
              </a:spcBef>
              <a:spcAft>
                <a:spcPts val="0"/>
              </a:spcAft>
              <a:defRPr/>
            </a:pPr>
            <a:r>
              <a:rPr lang="de-DE" sz="900" dirty="0"/>
              <a:t>Auch, wenn es sich nicht zu lohnen scheint oder Sie das Gerät nicht mehr nutzen möchten, sollten Handys und Smartphones repariert werden. Dadurch verbessert sich der Wiederverkaufswert und die Wahrscheinlichkeit, dass das Gerät weiter benutzt wird ist maßgeblich höher.</a:t>
            </a:r>
          </a:p>
          <a:p>
            <a:pPr>
              <a:spcBef>
                <a:spcPts val="0"/>
              </a:spcBef>
              <a:spcAft>
                <a:spcPts val="0"/>
              </a:spcAft>
              <a:defRPr/>
            </a:pPr>
            <a:r>
              <a:rPr lang="de-DE" sz="900" b="1" dirty="0"/>
              <a:t>„Recycle“ – wenn wirklich nichts mehr geht</a:t>
            </a:r>
            <a:endParaRPr lang="de-DE" sz="900" dirty="0"/>
          </a:p>
          <a:p>
            <a:pPr>
              <a:spcBef>
                <a:spcPts val="0"/>
              </a:spcBef>
              <a:spcAft>
                <a:spcPts val="0"/>
              </a:spcAft>
              <a:defRPr/>
            </a:pPr>
            <a:r>
              <a:rPr lang="de-DE" sz="900" dirty="0"/>
              <a:t>Wenn ein Gerät wirklich nicht mehr weiter benutzt werden kann, sollte es der fachgerechten Entsorgung zugeführt werden. Viele Umweltschutzorganisationen bieten Handy-Sammeldienste an. Die offiziellen Abfallentsorgungsunternehmen bieten in der Regel Recycling für Handys an, wie auch die Mobilfunkanbieter. Bei anderen Verwertern sollte geprüft werden, was genau mit dem Gerät passiert. Von unseriösen Anbietern werden möglicherweise die wertvollen und einfach zu verwertenden Bestandteile des Handys entnommen und der verbleibende Anteil entweder gar nicht entsorgt oder zu schwer verwertbarer Elektronikschrott gemacht. In jedem Falle sollten Speichermedien entfernt werden, Speicher gelöscht und das Gerät auf Werkeinstellungen zurückgesetzt werden. </a:t>
            </a:r>
          </a:p>
        </p:txBody>
      </p:sp>
      <p:sp>
        <p:nvSpPr>
          <p:cNvPr id="8499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0621" indent="-288700">
              <a:defRPr>
                <a:solidFill>
                  <a:schemeClr val="tx1"/>
                </a:solidFill>
                <a:latin typeface="Calibri" panose="020F0502020204030204" pitchFamily="34" charset="0"/>
                <a:ea typeface="MS PGothic" panose="020B0600070205080204" pitchFamily="34" charset="-128"/>
              </a:defRPr>
            </a:lvl2pPr>
            <a:lvl3pPr marL="1154802" indent="-230961">
              <a:defRPr>
                <a:solidFill>
                  <a:schemeClr val="tx1"/>
                </a:solidFill>
                <a:latin typeface="Calibri" panose="020F0502020204030204" pitchFamily="34" charset="0"/>
                <a:ea typeface="MS PGothic" panose="020B0600070205080204" pitchFamily="34" charset="-128"/>
              </a:defRPr>
            </a:lvl3pPr>
            <a:lvl4pPr marL="1616722" indent="-230961">
              <a:defRPr>
                <a:solidFill>
                  <a:schemeClr val="tx1"/>
                </a:solidFill>
                <a:latin typeface="Calibri" panose="020F0502020204030204" pitchFamily="34" charset="0"/>
                <a:ea typeface="MS PGothic" panose="020B0600070205080204" pitchFamily="34" charset="-128"/>
              </a:defRPr>
            </a:lvl4pPr>
            <a:lvl5pPr marL="2078642" indent="-230961">
              <a:defRPr>
                <a:solidFill>
                  <a:schemeClr val="tx1"/>
                </a:solidFill>
                <a:latin typeface="Calibri" panose="020F0502020204030204" pitchFamily="34" charset="0"/>
                <a:ea typeface="MS PGothic" panose="020B0600070205080204" pitchFamily="34" charset="-128"/>
              </a:defRPr>
            </a:lvl5pPr>
            <a:lvl6pPr marL="254056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2482"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440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6324" indent="-230961" defTabSz="46192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B85B8A1-D9F0-4864-B941-17A6A5F6A187}" type="slidenum">
              <a:rPr lang="de-DE" altLang="de-DE" smtClean="0"/>
              <a:pPr/>
              <a:t>95</a:t>
            </a:fld>
            <a:endParaRPr lang="de-DE" altLang="de-DE"/>
          </a:p>
        </p:txBody>
      </p:sp>
    </p:spTree>
    <p:extLst>
      <p:ext uri="{BB962C8B-B14F-4D97-AF65-F5344CB8AC3E}">
        <p14:creationId xmlns:p14="http://schemas.microsoft.com/office/powerpoint/2010/main" val="20287845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Der Lehrende / die Lehrende fordert die Schüler/Schülerinnen auf, sich zu überlegen, wie sie selbst den Verbrauch an Ressourcen mindern können.</a:t>
            </a:r>
          </a:p>
          <a:p>
            <a:r>
              <a:rPr lang="de-DE" sz="1100" dirty="0"/>
              <a:t>Nach folgende Folie kann eingeblendet werden mit spezifischen Fragestellungen.</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96</a:t>
            </a:fld>
            <a:endParaRPr lang="de-DE" altLang="de-DE"/>
          </a:p>
        </p:txBody>
      </p:sp>
    </p:spTree>
    <p:extLst>
      <p:ext uri="{BB962C8B-B14F-4D97-AF65-F5344CB8AC3E}">
        <p14:creationId xmlns:p14="http://schemas.microsoft.com/office/powerpoint/2010/main" val="12416131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r>
              <a:rPr lang="de-DE" sz="1100" dirty="0"/>
              <a:t>Der Lehrende / die Lehrende erläutert die Folie.</a:t>
            </a:r>
          </a:p>
          <a:p>
            <a:r>
              <a:rPr lang="de-DE" sz="1100" dirty="0"/>
              <a:t>Diese Folie stellt die Handlungsoptionen dar..</a:t>
            </a:r>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97</a:t>
            </a:fld>
            <a:endParaRPr lang="de-DE" altLang="de-DE"/>
          </a:p>
        </p:txBody>
      </p:sp>
    </p:spTree>
    <p:extLst>
      <p:ext uri="{BB962C8B-B14F-4D97-AF65-F5344CB8AC3E}">
        <p14:creationId xmlns:p14="http://schemas.microsoft.com/office/powerpoint/2010/main" val="17262479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28675" y="720725"/>
            <a:ext cx="5278438" cy="3959225"/>
          </a:xfrm>
        </p:spPr>
      </p:sp>
      <p:sp>
        <p:nvSpPr>
          <p:cNvPr id="3" name="Notizenplatzhalter 2"/>
          <p:cNvSpPr>
            <a:spLocks noGrp="1"/>
          </p:cNvSpPr>
          <p:nvPr>
            <p:ph type="body" idx="1"/>
          </p:nvPr>
        </p:nvSpPr>
        <p:spPr>
          <a:xfrm>
            <a:off x="720000" y="4860926"/>
            <a:ext cx="5760001" cy="4605338"/>
          </a:xfrm>
        </p:spPr>
        <p:txBody>
          <a:bodyPr/>
          <a:lstStyle/>
          <a:p>
            <a:pPr>
              <a:buFont typeface="Arial" panose="020B0604020202020204" pitchFamily="34" charset="0"/>
              <a:buNone/>
              <a:defRPr/>
            </a:pPr>
            <a:r>
              <a:rPr lang="de-DE" altLang="de-DE" sz="1100" dirty="0">
                <a:solidFill>
                  <a:srgbClr val="000000"/>
                </a:solidFill>
              </a:rPr>
              <a:t>Abschluss: Frage an die Lernenden / kurzes Unterrichtsgespräch</a:t>
            </a:r>
          </a:p>
          <a:p>
            <a:pPr>
              <a:buFont typeface="Arial" panose="020B0604020202020204" pitchFamily="34" charset="0"/>
              <a:buNone/>
              <a:defRPr/>
            </a:pPr>
            <a:endParaRPr lang="de-DE" sz="1100" dirty="0"/>
          </a:p>
          <a:p>
            <a:pPr>
              <a:buFont typeface="Arial" panose="020B0604020202020204" pitchFamily="34" charset="0"/>
              <a:buNone/>
              <a:defRPr/>
            </a:pPr>
            <a:r>
              <a:rPr lang="de-DE" sz="1100" dirty="0"/>
              <a:t>Zum Schluss können die Fragen:</a:t>
            </a:r>
          </a:p>
          <a:p>
            <a:pPr marL="180927" indent="-180927">
              <a:buFont typeface="Arial" panose="020B0604020202020204" pitchFamily="34" charset="0"/>
              <a:buChar char="•"/>
              <a:defRPr/>
            </a:pPr>
            <a:r>
              <a:rPr lang="de-DE" sz="1100" dirty="0"/>
              <a:t>Was haben wir gelernt?</a:t>
            </a:r>
          </a:p>
          <a:p>
            <a:pPr marL="180927" indent="-180927">
              <a:buFont typeface="Arial" panose="020B0604020202020204" pitchFamily="34" charset="0"/>
              <a:buChar char="•"/>
              <a:defRPr/>
            </a:pPr>
            <a:r>
              <a:rPr lang="de-DE" sz="1100" dirty="0"/>
              <a:t>Was ist mir wichtig?</a:t>
            </a:r>
          </a:p>
          <a:p>
            <a:pPr>
              <a:buFont typeface="Arial" panose="020B0604020202020204" pitchFamily="34" charset="0"/>
              <a:buNone/>
              <a:defRPr/>
            </a:pPr>
            <a:r>
              <a:rPr lang="de-DE" sz="1100" dirty="0"/>
              <a:t>gestellt werden.</a:t>
            </a:r>
          </a:p>
          <a:p>
            <a:endParaRPr lang="de-DE" sz="1100" dirty="0"/>
          </a:p>
        </p:txBody>
      </p:sp>
      <p:sp>
        <p:nvSpPr>
          <p:cNvPr id="4" name="Foliennummernplatzhalter 3"/>
          <p:cNvSpPr>
            <a:spLocks noGrp="1"/>
          </p:cNvSpPr>
          <p:nvPr>
            <p:ph type="sldNum" sz="quarter" idx="10"/>
          </p:nvPr>
        </p:nvSpPr>
        <p:spPr/>
        <p:txBody>
          <a:bodyPr/>
          <a:lstStyle/>
          <a:p>
            <a:fld id="{6B19C70B-66E5-42C9-B82C-467C685AF104}" type="slidenum">
              <a:rPr lang="de-DE" altLang="de-DE" smtClean="0"/>
              <a:pPr/>
              <a:t>98</a:t>
            </a:fld>
            <a:endParaRPr lang="de-DE" altLang="de-DE"/>
          </a:p>
        </p:txBody>
      </p:sp>
    </p:spTree>
    <p:extLst>
      <p:ext uri="{BB962C8B-B14F-4D97-AF65-F5344CB8AC3E}">
        <p14:creationId xmlns:p14="http://schemas.microsoft.com/office/powerpoint/2010/main" val="2114044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komplett">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1130" y="4126910"/>
            <a:ext cx="2089149" cy="1171574"/>
          </a:xfrm>
          <a:prstGeom prst="rect">
            <a:avLst/>
          </a:prstGeom>
        </p:spPr>
      </p:pic>
      <p:sp>
        <p:nvSpPr>
          <p:cNvPr id="7" name="Rechteck 6"/>
          <p:cNvSpPr>
            <a:spLocks/>
          </p:cNvSpPr>
          <p:nvPr userDrawn="1"/>
        </p:nvSpPr>
        <p:spPr>
          <a:xfrm>
            <a:off x="2384426" y="1500583"/>
            <a:ext cx="6604794" cy="3792938"/>
          </a:xfrm>
          <a:prstGeom prst="rect">
            <a:avLst/>
          </a:prstGeom>
          <a:solidFill>
            <a:srgbClr val="FF9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9" name="Textfeld 8"/>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2" name="Titel 1"/>
          <p:cNvSpPr>
            <a:spLocks noGrp="1"/>
          </p:cNvSpPr>
          <p:nvPr>
            <p:ph type="ctrTitle"/>
          </p:nvPr>
        </p:nvSpPr>
        <p:spPr>
          <a:xfrm>
            <a:off x="2533648" y="1874045"/>
            <a:ext cx="4229101" cy="3059905"/>
          </a:xfrm>
          <a:prstGeom prst="rect">
            <a:avLst/>
          </a:prstGeom>
        </p:spPr>
        <p:txBody>
          <a:bodyPr/>
          <a:lstStyle>
            <a:lvl1pPr rtl="0">
              <a:defRPr lang="de-DE" sz="2400" b="1" i="0" u="none" strike="noStrike" baseline="0" smtClean="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6940550" y="1913732"/>
            <a:ext cx="1903414" cy="2646362"/>
          </a:xfrm>
        </p:spPr>
        <p:txBody>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pic>
        <p:nvPicPr>
          <p:cNvPr id="5" name="Grafik 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386013" y="142876"/>
            <a:ext cx="2097087" cy="1171574"/>
          </a:xfrm>
          <a:prstGeom prst="rect">
            <a:avLst/>
          </a:prstGeom>
        </p:spPr>
      </p:pic>
      <p:sp>
        <p:nvSpPr>
          <p:cNvPr id="10" name="Rechteck 9"/>
          <p:cNvSpPr/>
          <p:nvPr userDrawn="1"/>
        </p:nvSpPr>
        <p:spPr>
          <a:xfrm>
            <a:off x="161131" y="133351"/>
            <a:ext cx="2089149" cy="1181099"/>
          </a:xfrm>
          <a:prstGeom prst="rect">
            <a:avLst/>
          </a:prstGeom>
          <a:solidFill>
            <a:srgbClr val="838383"/>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cxnSp>
        <p:nvCxnSpPr>
          <p:cNvPr id="8" name="Gerader Verbinder 7"/>
          <p:cNvCxnSpPr/>
          <p:nvPr userDrawn="1"/>
        </p:nvCxnSpPr>
        <p:spPr>
          <a:xfrm>
            <a:off x="376989" y="1368592"/>
            <a:ext cx="8378325" cy="0"/>
          </a:xfrm>
          <a:prstGeom prst="line">
            <a:avLst/>
          </a:prstGeom>
          <a:ln w="571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3" name="Gerader Verbinder 12"/>
          <p:cNvCxnSpPr/>
          <p:nvPr userDrawn="1"/>
        </p:nvCxnSpPr>
        <p:spPr>
          <a:xfrm>
            <a:off x="376989" y="6317582"/>
            <a:ext cx="1130877" cy="0"/>
          </a:xfrm>
          <a:prstGeom prst="line">
            <a:avLst/>
          </a:prstGeom>
          <a:ln w="57150">
            <a:solidFill>
              <a:schemeClr val="bg1"/>
            </a:solidFill>
          </a:ln>
        </p:spPr>
        <p:style>
          <a:lnRef idx="1">
            <a:schemeClr val="accent6"/>
          </a:lnRef>
          <a:fillRef idx="0">
            <a:schemeClr val="accent6"/>
          </a:fillRef>
          <a:effectRef idx="0">
            <a:schemeClr val="accent6"/>
          </a:effectRef>
          <a:fontRef idx="minor">
            <a:schemeClr val="tx1"/>
          </a:fontRef>
        </p:style>
      </p:cxnSp>
      <p:pic>
        <p:nvPicPr>
          <p:cNvPr id="4" name="Grafik 3"/>
          <p:cNvPicPr>
            <a:picLocks noChangeAspect="1"/>
          </p:cNvPicPr>
          <p:nvPr userDrawn="1"/>
        </p:nvPicPr>
        <p:blipFill rotWithShape="1">
          <a:blip r:embed="rId4" cstate="email">
            <a:extLst>
              <a:ext uri="{28A0092B-C50C-407E-A947-70E740481C1C}">
                <a14:useLocalDpi xmlns:a14="http://schemas.microsoft.com/office/drawing/2010/main"/>
              </a:ext>
            </a:extLst>
          </a:blip>
          <a:srcRect b="15386"/>
          <a:stretch/>
        </p:blipFill>
        <p:spPr>
          <a:xfrm>
            <a:off x="5148354" y="740615"/>
            <a:ext cx="3823854" cy="664622"/>
          </a:xfrm>
          <a:prstGeom prst="rect">
            <a:avLst/>
          </a:prstGeom>
          <a:solidFill>
            <a:schemeClr val="bg1"/>
          </a:solidFill>
        </p:spPr>
      </p:pic>
      <p:pic>
        <p:nvPicPr>
          <p:cNvPr id="6" name="Grafik 5"/>
          <p:cNvPicPr>
            <a:picLocks noChangeAspect="1"/>
          </p:cNvPicPr>
          <p:nvPr userDrawn="1"/>
        </p:nvPicPr>
        <p:blipFill rotWithShape="1">
          <a:blip r:embed="rId5" cstate="email">
            <a:extLst>
              <a:ext uri="{28A0092B-C50C-407E-A947-70E740481C1C}">
                <a14:useLocalDpi xmlns:a14="http://schemas.microsoft.com/office/drawing/2010/main"/>
              </a:ext>
            </a:extLst>
          </a:blip>
          <a:srcRect l="9148" t="21270" b="36565"/>
          <a:stretch/>
        </p:blipFill>
        <p:spPr>
          <a:xfrm>
            <a:off x="5131468" y="60125"/>
            <a:ext cx="3818887" cy="762835"/>
          </a:xfrm>
          <a:prstGeom prst="rect">
            <a:avLst/>
          </a:prstGeom>
          <a:solidFill>
            <a:schemeClr val="bg1"/>
          </a:solidFill>
        </p:spPr>
      </p:pic>
      <p:pic>
        <p:nvPicPr>
          <p:cNvPr id="12" name="Grafik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57080" y="5347100"/>
            <a:ext cx="5483579" cy="943036"/>
          </a:xfrm>
          <a:prstGeom prst="rect">
            <a:avLst/>
          </a:prstGeom>
        </p:spPr>
      </p:pic>
    </p:spTree>
    <p:extLst>
      <p:ext uri="{BB962C8B-B14F-4D97-AF65-F5344CB8AC3E}">
        <p14:creationId xmlns:p14="http://schemas.microsoft.com/office/powerpoint/2010/main" val="22693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ct val="90000"/>
              </a:lnSpc>
            </a:pPr>
            <a:r>
              <a:rPr lang="de-DE" dirty="0"/>
              <a:t>Titelmasterformat durch Klicken bearbeiten</a:t>
            </a:r>
          </a:p>
        </p:txBody>
      </p:sp>
      <p:sp>
        <p:nvSpPr>
          <p:cNvPr id="6" name="Bildplatzhalter 12"/>
          <p:cNvSpPr>
            <a:spLocks noGrp="1"/>
          </p:cNvSpPr>
          <p:nvPr>
            <p:ph type="pic" sz="quarter" idx="13"/>
          </p:nvPr>
        </p:nvSpPr>
        <p:spPr>
          <a:xfrm>
            <a:off x="4660901" y="1512000"/>
            <a:ext cx="4083050" cy="4680000"/>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7" name="Bildplatzhalter 12"/>
          <p:cNvSpPr>
            <a:spLocks noGrp="1"/>
          </p:cNvSpPr>
          <p:nvPr>
            <p:ph type="pic" sz="quarter" idx="14"/>
          </p:nvPr>
        </p:nvSpPr>
        <p:spPr>
          <a:xfrm>
            <a:off x="392400" y="1512000"/>
            <a:ext cx="4083050" cy="4680000"/>
          </a:xfrm>
        </p:spPr>
        <p:txBody>
          <a:bodyPr anchor="ctr"/>
          <a:lstStyle>
            <a:lvl1pPr marL="0" indent="0" algn="ctr">
              <a:buFontTx/>
              <a:buNone/>
              <a:defRPr baseline="30000">
                <a:solidFill>
                  <a:schemeClr val="bg1">
                    <a:lumMod val="65000"/>
                  </a:schemeClr>
                </a:solidFill>
              </a:defRPr>
            </a:lvl1pPr>
          </a:lstStyle>
          <a:p>
            <a:pPr lvl="0"/>
            <a:r>
              <a:rPr lang="de-DE" noProof="0"/>
              <a:t>Bild durch Klicken auf Symbol hinzufügen</a:t>
            </a:r>
          </a:p>
        </p:txBody>
      </p:sp>
      <p:sp>
        <p:nvSpPr>
          <p:cNvPr id="5" name="Fußzeilenplatzhalter 4"/>
          <p:cNvSpPr>
            <a:spLocks noGrp="1"/>
          </p:cNvSpPr>
          <p:nvPr>
            <p:ph type="ftr" sz="quarter" idx="15"/>
          </p:nvPr>
        </p:nvSpPr>
        <p:spPr/>
        <p:txBody>
          <a:bodyPr/>
          <a:lstStyle/>
          <a:p>
            <a:pPr algn="l"/>
            <a:r>
              <a:rPr lang="de-DE"/>
              <a:t>Der ökologische Rucksack eines Handys</a:t>
            </a:r>
            <a:endParaRPr lang="de-DE" dirty="0"/>
          </a:p>
        </p:txBody>
      </p:sp>
      <p:sp>
        <p:nvSpPr>
          <p:cNvPr id="8" name="Foliennummernplatzhalter 7"/>
          <p:cNvSpPr>
            <a:spLocks noGrp="1"/>
          </p:cNvSpPr>
          <p:nvPr>
            <p:ph type="sldNum" sz="quarter" idx="16"/>
          </p:nvPr>
        </p:nvSpPr>
        <p:spPr/>
        <p:txBody>
          <a:bodyPr/>
          <a:lstStyle/>
          <a:p>
            <a:fld id="{68EB86B5-BADE-4A12-AB87-7E185E6EC7FD}" type="slidenum">
              <a:rPr lang="de-DE" smtClean="0"/>
              <a:pPr/>
              <a:t>‹Nr.›</a:t>
            </a:fld>
            <a:endParaRPr lang="de-DE" dirty="0"/>
          </a:p>
        </p:txBody>
      </p:sp>
      <p:sp>
        <p:nvSpPr>
          <p:cNvPr id="9"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128912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DE" dirty="0"/>
          </a:p>
        </p:txBody>
      </p:sp>
      <p:sp>
        <p:nvSpPr>
          <p:cNvPr id="3" name="Bildplatzhalter 2"/>
          <p:cNvSpPr>
            <a:spLocks noGrp="1"/>
          </p:cNvSpPr>
          <p:nvPr>
            <p:ph type="pic" idx="1"/>
          </p:nvPr>
        </p:nvSpPr>
        <p:spPr>
          <a:xfrm>
            <a:off x="1792288" y="1528026"/>
            <a:ext cx="5486400" cy="31995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ußzeilenplatzhalter 6"/>
          <p:cNvSpPr>
            <a:spLocks noGrp="1"/>
          </p:cNvSpPr>
          <p:nvPr>
            <p:ph type="ftr" sz="quarter" idx="10"/>
          </p:nvPr>
        </p:nvSpPr>
        <p:spPr/>
        <p:txBody>
          <a:bodyPr/>
          <a:lstStyle/>
          <a:p>
            <a:pPr algn="l"/>
            <a:r>
              <a:rPr lang="de-DE"/>
              <a:t>Der ökologische Rucksack eines Handys</a:t>
            </a:r>
            <a:endParaRPr lang="de-DE" dirty="0"/>
          </a:p>
        </p:txBody>
      </p:sp>
      <p:sp>
        <p:nvSpPr>
          <p:cNvPr id="8" name="Foliennummernplatzhalter 7"/>
          <p:cNvSpPr>
            <a:spLocks noGrp="1"/>
          </p:cNvSpPr>
          <p:nvPr>
            <p:ph type="sldNum" sz="quarter" idx="11"/>
          </p:nvPr>
        </p:nvSpPr>
        <p:spPr/>
        <p:txBody>
          <a:bodyPr/>
          <a:lstStyle/>
          <a:p>
            <a:fld id="{68EB86B5-BADE-4A12-AB87-7E185E6EC7FD}" type="slidenum">
              <a:rPr lang="de-DE" smtClean="0"/>
              <a:pPr/>
              <a:t>‹Nr.›</a:t>
            </a:fld>
            <a:endParaRPr lang="de-DE" dirty="0"/>
          </a:p>
        </p:txBody>
      </p:sp>
      <p:sp>
        <p:nvSpPr>
          <p:cNvPr id="9"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7054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vert="horz" wrap="square" lIns="0" tIns="0" rIns="0" bIns="0" numCol="1" anchor="t" anchorCtr="0" compatLnSpc="1">
            <a:prstTxWarp prst="textNoShape">
              <a:avLst/>
            </a:prstTxWarp>
          </a:bodyPr>
          <a:lstStyle>
            <a:lvl1pPr>
              <a:defRPr lang="de-DE" dirty="0"/>
            </a:lvl1pPr>
          </a:lstStyle>
          <a:p>
            <a:pPr lvl="0">
              <a:lnSpc>
                <a:spcPct val="90000"/>
              </a:lnSpc>
            </a:pPr>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p:cNvSpPr>
            <a:spLocks noGrp="1"/>
          </p:cNvSpPr>
          <p:nvPr>
            <p:ph type="ftr" sz="quarter" idx="10"/>
          </p:nvPr>
        </p:nvSpPr>
        <p:spPr/>
        <p:txBody>
          <a:bodyPr/>
          <a:lstStyle/>
          <a:p>
            <a:pPr algn="l"/>
            <a:r>
              <a:rPr lang="de-DE"/>
              <a:t>Der ökologische Rucksack eines Handys</a:t>
            </a:r>
            <a:endParaRPr lang="de-DE" dirty="0"/>
          </a:p>
        </p:txBody>
      </p:sp>
      <p:sp>
        <p:nvSpPr>
          <p:cNvPr id="7" name="Foliennummernplatzhalter 6"/>
          <p:cNvSpPr>
            <a:spLocks noGrp="1"/>
          </p:cNvSpPr>
          <p:nvPr>
            <p:ph type="sldNum" sz="quarter" idx="11"/>
          </p:nvPr>
        </p:nvSpPr>
        <p:spPr/>
        <p:txBody>
          <a:bodyPr/>
          <a:lstStyle/>
          <a:p>
            <a:fld id="{68EB86B5-BADE-4A12-AB87-7E185E6EC7FD}" type="slidenum">
              <a:rPr lang="de-DE" smtClean="0"/>
              <a:pPr/>
              <a:t>‹Nr.›</a:t>
            </a:fld>
            <a:endParaRPr lang="de-DE" dirty="0"/>
          </a:p>
        </p:txBody>
      </p:sp>
      <p:sp>
        <p:nvSpPr>
          <p:cNvPr id="8"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852434033"/>
      </p:ext>
    </p:extLst>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Überschrift">
    <p:spTree>
      <p:nvGrpSpPr>
        <p:cNvPr id="1" name=""/>
        <p:cNvGrpSpPr/>
        <p:nvPr/>
      </p:nvGrpSpPr>
      <p:grpSpPr>
        <a:xfrm>
          <a:off x="0" y="0"/>
          <a:ext cx="0" cy="0"/>
          <a:chOff x="0" y="0"/>
          <a:chExt cx="0" cy="0"/>
        </a:xfrm>
      </p:grpSpPr>
      <p:sp>
        <p:nvSpPr>
          <p:cNvPr id="10" name="Titel 1"/>
          <p:cNvSpPr>
            <a:spLocks noGrp="1"/>
          </p:cNvSpPr>
          <p:nvPr>
            <p:ph type="title"/>
          </p:nvPr>
        </p:nvSpPr>
        <p:spPr>
          <a:xfrm>
            <a:off x="360000" y="756000"/>
            <a:ext cx="8244000" cy="828000"/>
          </a:xfrm>
        </p:spPr>
        <p:txBody>
          <a:bodyPr/>
          <a:lstStyle/>
          <a:p>
            <a:r>
              <a:rPr lang="de-DE" dirty="0"/>
              <a:t>Titelmasterformat durch Klicken bearbeiten</a:t>
            </a:r>
          </a:p>
        </p:txBody>
      </p:sp>
      <p:sp>
        <p:nvSpPr>
          <p:cNvPr id="4" name="Fußzeilenplatzhalter 3"/>
          <p:cNvSpPr>
            <a:spLocks noGrp="1"/>
          </p:cNvSpPr>
          <p:nvPr>
            <p:ph type="ftr" sz="quarter" idx="10"/>
          </p:nvPr>
        </p:nvSpPr>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p:txBody>
          <a:bodyPr/>
          <a:lstStyle/>
          <a:p>
            <a:fld id="{68EB86B5-BADE-4A12-AB87-7E185E6EC7FD}" type="slidenum">
              <a:rPr lang="de-DE" smtClean="0"/>
              <a:pPr/>
              <a:t>‹Nr.›</a:t>
            </a:fld>
            <a:endParaRPr lang="de-DE" dirty="0"/>
          </a:p>
        </p:txBody>
      </p:sp>
      <p:sp>
        <p:nvSpPr>
          <p:cNvPr id="7"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04445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vert="horz" wrap="square" lIns="0" tIns="0" rIns="0" bIns="0" numCol="1" anchor="t" anchorCtr="0" compatLnSpc="1">
            <a:prstTxWarp prst="textNoShape">
              <a:avLst/>
            </a:prstTxWarp>
          </a:bodyPr>
          <a:lstStyle>
            <a:lvl1pPr>
              <a:defRPr lang="de-DE" dirty="0"/>
            </a:lvl1pPr>
          </a:lstStyle>
          <a:p>
            <a:pPr lvl="0">
              <a:lnSpc>
                <a:spcPct val="90000"/>
              </a:lnSpc>
            </a:pPr>
            <a:r>
              <a:rPr lang="de-DE" dirty="0"/>
              <a:t>Titelmasterformat durch Klicken bearbeiten</a:t>
            </a:r>
          </a:p>
        </p:txBody>
      </p:sp>
      <p:sp>
        <p:nvSpPr>
          <p:cNvPr id="3" name="Fußzeilenplatzhalter 2"/>
          <p:cNvSpPr>
            <a:spLocks noGrp="1"/>
          </p:cNvSpPr>
          <p:nvPr>
            <p:ph type="ftr" sz="quarter" idx="10"/>
          </p:nvPr>
        </p:nvSpPr>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p:txBody>
          <a:bodyPr/>
          <a:lstStyle/>
          <a:p>
            <a:fld id="{68EB86B5-BADE-4A12-AB87-7E185E6EC7FD}" type="slidenum">
              <a:rPr lang="de-DE" smtClean="0"/>
              <a:pPr/>
              <a:t>‹Nr.›</a:t>
            </a:fld>
            <a:endParaRPr lang="de-DE" dirty="0"/>
          </a:p>
        </p:txBody>
      </p:sp>
      <p:sp>
        <p:nvSpPr>
          <p:cNvPr id="7"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14162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8" name="Textplatzhalter 2"/>
          <p:cNvSpPr>
            <a:spLocks noGrp="1"/>
          </p:cNvSpPr>
          <p:nvPr>
            <p:ph idx="1"/>
          </p:nvPr>
        </p:nvSpPr>
        <p:spPr bwMode="auto">
          <a:xfrm>
            <a:off x="394291" y="1593000"/>
            <a:ext cx="8356600" cy="3672000"/>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5" name="Grafik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22950" y="156972"/>
            <a:ext cx="3048000" cy="1133856"/>
          </a:xfrm>
          <a:prstGeom prst="rect">
            <a:avLst/>
          </a:prstGeom>
        </p:spPr>
      </p:pic>
      <p:sp>
        <p:nvSpPr>
          <p:cNvPr id="2" name="Textfeld 1"/>
          <p:cNvSpPr txBox="1"/>
          <p:nvPr userDrawn="1"/>
        </p:nvSpPr>
        <p:spPr>
          <a:xfrm>
            <a:off x="249046" y="6175488"/>
            <a:ext cx="784608" cy="369332"/>
          </a:xfrm>
          <a:prstGeom prst="rect">
            <a:avLst/>
          </a:prstGeom>
          <a:solidFill>
            <a:schemeClr val="bg1"/>
          </a:solidFill>
        </p:spPr>
        <p:txBody>
          <a:bodyPr wrap="square" rtlCol="0">
            <a:spAutoFit/>
          </a:bodyPr>
          <a:lstStyle/>
          <a:p>
            <a:r>
              <a:rPr lang="de-DE" dirty="0">
                <a:solidFill>
                  <a:schemeClr val="bg1"/>
                </a:solidFill>
                <a:latin typeface="PT Sans" panose="020B0503020203020204" pitchFamily="34" charset="0"/>
                <a:ea typeface="PT Sans" panose="020B0503020203020204" pitchFamily="34" charset="0"/>
              </a:rPr>
              <a:t>AAA</a:t>
            </a:r>
          </a:p>
        </p:txBody>
      </p:sp>
      <p:sp>
        <p:nvSpPr>
          <p:cNvPr id="7" name="Textfeld 6"/>
          <p:cNvSpPr txBox="1"/>
          <p:nvPr userDrawn="1"/>
        </p:nvSpPr>
        <p:spPr>
          <a:xfrm>
            <a:off x="8111527" y="6181598"/>
            <a:ext cx="784608" cy="369332"/>
          </a:xfrm>
          <a:prstGeom prst="rect">
            <a:avLst/>
          </a:prstGeom>
          <a:solidFill>
            <a:schemeClr val="bg1"/>
          </a:solidFill>
        </p:spPr>
        <p:txBody>
          <a:bodyPr wrap="square" rtlCol="0">
            <a:spAutoFit/>
          </a:bodyPr>
          <a:lstStyle/>
          <a:p>
            <a:r>
              <a:rPr lang="de-DE" dirty="0">
                <a:solidFill>
                  <a:schemeClr val="bg1"/>
                </a:solidFill>
                <a:latin typeface="PT Sans" panose="020B0503020203020204" pitchFamily="34" charset="0"/>
                <a:ea typeface="PT Sans" panose="020B0503020203020204" pitchFamily="34" charset="0"/>
              </a:rPr>
              <a:t>AAA</a:t>
            </a:r>
          </a:p>
        </p:txBody>
      </p:sp>
      <p:pic>
        <p:nvPicPr>
          <p:cNvPr id="16" name="Grafik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645" y="5510535"/>
            <a:ext cx="7071890" cy="1216185"/>
          </a:xfrm>
          <a:prstGeom prst="rect">
            <a:avLst/>
          </a:prstGeom>
        </p:spPr>
      </p:pic>
    </p:spTree>
    <p:extLst>
      <p:ext uri="{BB962C8B-B14F-4D97-AF65-F5344CB8AC3E}">
        <p14:creationId xmlns:p14="http://schemas.microsoft.com/office/powerpoint/2010/main" val="286030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_Logo_re">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24"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5" name="Fußzeilenplatzhalter 4"/>
          <p:cNvSpPr>
            <a:spLocks noGrp="1"/>
          </p:cNvSpPr>
          <p:nvPr>
            <p:ph type="ftr" sz="quarter" idx="10"/>
          </p:nvPr>
        </p:nvSpPr>
        <p:spPr/>
        <p:txBody>
          <a:bodyPr/>
          <a:lstStyle/>
          <a:p>
            <a:pPr algn="l"/>
            <a:r>
              <a:rPr lang="de-DE" dirty="0"/>
              <a:t>Der ökologische Rucksack eines Handys</a:t>
            </a:r>
          </a:p>
        </p:txBody>
      </p:sp>
      <p:sp>
        <p:nvSpPr>
          <p:cNvPr id="7" name="Foliennummernplatzhalter 6"/>
          <p:cNvSpPr>
            <a:spLocks noGrp="1"/>
          </p:cNvSpPr>
          <p:nvPr>
            <p:ph type="sldNum" sz="quarter" idx="11"/>
          </p:nvPr>
        </p:nvSpPr>
        <p:spPr/>
        <p:txBody>
          <a:bodyPr/>
          <a:lstStyle/>
          <a:p>
            <a:fld id="{68EB86B5-BADE-4A12-AB87-7E185E6EC7FD}" type="slidenum">
              <a:rPr lang="de-DE" smtClean="0"/>
              <a:pPr/>
              <a:t>‹Nr.›</a:t>
            </a:fld>
            <a:endParaRPr lang="de-DE" dirty="0"/>
          </a:p>
        </p:txBody>
      </p:sp>
      <p:sp>
        <p:nvSpPr>
          <p:cNvPr id="11" name="Textplatzhalter 9"/>
          <p:cNvSpPr>
            <a:spLocks noGrp="1"/>
          </p:cNvSpPr>
          <p:nvPr>
            <p:ph type="body" sz="quarter" idx="12"/>
          </p:nvPr>
        </p:nvSpPr>
        <p:spPr>
          <a:xfrm>
            <a:off x="3892550" y="6338682"/>
            <a:ext cx="2565400" cy="365125"/>
          </a:xfrm>
        </p:spPr>
        <p:txBody>
          <a:bodyPr anchor="ctr"/>
          <a:lstStyle>
            <a:lvl1pPr marL="0" indent="0">
              <a:buNone/>
              <a:defRPr lang="de-DE" sz="1000" kern="1200" dirty="0" smtClean="0">
                <a:solidFill>
                  <a:schemeClr val="tx1">
                    <a:tint val="75000"/>
                  </a:schemeClr>
                </a:solidFill>
                <a:latin typeface="PT Sans" panose="020B0503020203020204" pitchFamily="34" charset="0"/>
                <a:ea typeface="PT Sans" panose="020B0503020203020204" pitchFamily="34" charset="0"/>
                <a:cs typeface="+mn-cs"/>
              </a:defRPr>
            </a:lvl1pPr>
          </a:lstStyle>
          <a:p>
            <a:pPr lvl="0"/>
            <a:endParaRPr lang="de-DE" dirty="0"/>
          </a:p>
        </p:txBody>
      </p:sp>
      <p:sp>
        <p:nvSpPr>
          <p:cNvPr id="8" name="Titel 7"/>
          <p:cNvSpPr>
            <a:spLocks noGrp="1"/>
          </p:cNvSpPr>
          <p:nvPr>
            <p:ph type="title"/>
          </p:nvPr>
        </p:nvSpPr>
        <p:spPr>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Tree>
    <p:extLst>
      <p:ext uri="{BB962C8B-B14F-4D97-AF65-F5344CB8AC3E}">
        <p14:creationId xmlns:p14="http://schemas.microsoft.com/office/powerpoint/2010/main" val="115617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_oran_Logo_r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7" name="Textplatzhalter 2"/>
          <p:cNvSpPr>
            <a:spLocks noGrp="1"/>
          </p:cNvSpPr>
          <p:nvPr>
            <p:ph idx="1"/>
          </p:nvPr>
        </p:nvSpPr>
        <p:spPr bwMode="auto">
          <a:xfrm>
            <a:off x="390106" y="1395663"/>
            <a:ext cx="8357188" cy="4932948"/>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13" name="Titel 1"/>
          <p:cNvSpPr>
            <a:spLocks noGrp="1"/>
          </p:cNvSpPr>
          <p:nvPr>
            <p:ph type="title"/>
          </p:nvPr>
        </p:nvSpPr>
        <p:spPr>
          <a:xfrm>
            <a:off x="390105" y="206193"/>
            <a:ext cx="6120000" cy="1066801"/>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2" name="Fußzeilenplatzhalter 1"/>
          <p:cNvSpPr>
            <a:spLocks noGrp="1"/>
          </p:cNvSpPr>
          <p:nvPr>
            <p:ph type="ftr" sz="quarter" idx="10"/>
          </p:nvPr>
        </p:nvSpPr>
        <p:spPr/>
        <p:txBody>
          <a:bodyPr/>
          <a:lstStyle/>
          <a:p>
            <a:pPr algn="l"/>
            <a:r>
              <a:rPr lang="de-DE"/>
              <a:t>Der ökologische Rucksack eines Handys</a:t>
            </a:r>
            <a:endParaRPr lang="de-DE" dirty="0"/>
          </a:p>
        </p:txBody>
      </p:sp>
      <p:sp>
        <p:nvSpPr>
          <p:cNvPr id="3" name="Foliennummernplatzhalter 2"/>
          <p:cNvSpPr>
            <a:spLocks noGrp="1"/>
          </p:cNvSpPr>
          <p:nvPr>
            <p:ph type="sldNum" sz="quarter" idx="11"/>
          </p:nvPr>
        </p:nvSpPr>
        <p:spPr>
          <a:xfrm>
            <a:off x="6457950" y="6356350"/>
            <a:ext cx="2057400" cy="365125"/>
          </a:xfrm>
          <a:prstGeom prst="rect">
            <a:avLst/>
          </a:prstGeom>
        </p:spPr>
        <p:txBody>
          <a:bodyPr/>
          <a:lstStyle/>
          <a:p>
            <a:fld id="{57E04956-858A-4F76-B588-87C494AD6AA2}" type="slidenum">
              <a:rPr lang="de-DE" smtClean="0"/>
              <a:t>‹Nr.›</a:t>
            </a:fld>
            <a:endParaRPr lang="de-DE" dirty="0"/>
          </a:p>
        </p:txBody>
      </p:sp>
      <p:sp>
        <p:nvSpPr>
          <p:cNvPr id="7"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11934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ndfolie_oran_Bild">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4" name="Fußzeilenplatzhalter 3"/>
          <p:cNvSpPr>
            <a:spLocks noGrp="1"/>
          </p:cNvSpPr>
          <p:nvPr>
            <p:ph type="ftr" sz="quarter" idx="10"/>
          </p:nvPr>
        </p:nvSpPr>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p:txBody>
          <a:bodyPr/>
          <a:lstStyle/>
          <a:p>
            <a:fld id="{68EB86B5-BADE-4A12-AB87-7E185E6EC7FD}" type="slidenum">
              <a:rPr lang="de-DE" smtClean="0"/>
              <a:pPr/>
              <a:t>‹Nr.›</a:t>
            </a:fld>
            <a:endParaRPr lang="de-DE" dirty="0"/>
          </a:p>
        </p:txBody>
      </p:sp>
      <p:sp>
        <p:nvSpPr>
          <p:cNvPr id="7"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27409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folie_blanko">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5" name="Textplatzhalter 2"/>
          <p:cNvSpPr>
            <a:spLocks noGrp="1"/>
          </p:cNvSpPr>
          <p:nvPr>
            <p:ph idx="21"/>
          </p:nvPr>
        </p:nvSpPr>
        <p:spPr bwMode="auto">
          <a:xfrm>
            <a:off x="390105" y="1501362"/>
            <a:ext cx="8356600" cy="47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50" indent="-285750">
              <a:defRPr lang="de-DE" altLang="de-DE" sz="24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52450" indent="-285750">
              <a:defRPr lang="de-DE" altLang="de-DE" sz="22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200150" indent="-285750">
              <a:defRPr lang="de-DE" altLang="de-DE" sz="20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57350" indent="-285750">
              <a:defRPr lang="de-DE" altLang="de-DE" sz="18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114550" indent="-285750">
              <a:defRPr lang="de-DE" altLang="de-DE" sz="1600" kern="1200" dirty="0" smtClean="0">
                <a:solidFill>
                  <a:srgbClr val="606060"/>
                </a:solidFill>
                <a:latin typeface="PT Sans" panose="020B0503020203020204" pitchFamily="34" charset="0"/>
                <a:ea typeface="PT Sans" panose="020B0503020203020204" pitchFamily="34" charset="0"/>
                <a:cs typeface="PT Sans" panose="020B0503020203020204" pitchFamily="34" charset="0"/>
              </a:defRPr>
            </a:lvl5pPr>
          </a:lstStyle>
          <a:p>
            <a:pPr marL="266700" lvl="0" indent="-266700" algn="l" defTabSz="457200" rtl="0" eaLnBrk="0" fontAlgn="base" hangingPunct="0">
              <a:spcBef>
                <a:spcPct val="20000"/>
              </a:spcBef>
              <a:spcAft>
                <a:spcPct val="0"/>
              </a:spcAft>
              <a:buFont typeface="Wingdings" panose="05000000000000000000" pitchFamily="2" charset="2"/>
              <a:buChar char="§"/>
            </a:pPr>
            <a:r>
              <a:rPr lang="de-DE" altLang="de-DE"/>
              <a:t>Textmasterformat bearbeiten</a:t>
            </a:r>
          </a:p>
        </p:txBody>
      </p:sp>
      <p:sp>
        <p:nvSpPr>
          <p:cNvPr id="4" name="Fußzeilenplatzhalter 3"/>
          <p:cNvSpPr>
            <a:spLocks noGrp="1"/>
          </p:cNvSpPr>
          <p:nvPr>
            <p:ph type="ftr" sz="quarter" idx="22"/>
          </p:nvPr>
        </p:nvSpPr>
        <p:spPr/>
        <p:txBody>
          <a:bodyPr/>
          <a:lstStyle/>
          <a:p>
            <a:pPr algn="l"/>
            <a:r>
              <a:rPr lang="de-DE"/>
              <a:t>Der ökologische Rucksack eines Handys</a:t>
            </a:r>
            <a:endParaRPr lang="de-DE" dirty="0"/>
          </a:p>
        </p:txBody>
      </p:sp>
      <p:sp>
        <p:nvSpPr>
          <p:cNvPr id="5" name="Foliennummernplatzhalter 4"/>
          <p:cNvSpPr>
            <a:spLocks noGrp="1"/>
          </p:cNvSpPr>
          <p:nvPr>
            <p:ph type="sldNum" sz="quarter" idx="23"/>
          </p:nvPr>
        </p:nvSpPr>
        <p:spPr/>
        <p:txBody>
          <a:bodyPr/>
          <a:lstStyle/>
          <a:p>
            <a:fld id="{68EB86B5-BADE-4A12-AB87-7E185E6EC7FD}" type="slidenum">
              <a:rPr lang="de-DE" smtClean="0"/>
              <a:pPr/>
              <a:t>‹Nr.›</a:t>
            </a:fld>
            <a:endParaRPr lang="de-DE" dirty="0"/>
          </a:p>
        </p:txBody>
      </p:sp>
      <p:sp>
        <p:nvSpPr>
          <p:cNvPr id="8"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21638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5" name="Gefaltete Ecke 14"/>
          <p:cNvSpPr/>
          <p:nvPr userDrawn="1"/>
        </p:nvSpPr>
        <p:spPr>
          <a:xfrm>
            <a:off x="1850165" y="2018945"/>
            <a:ext cx="5443671" cy="3606325"/>
          </a:xfrm>
          <a:prstGeom prst="foldedCorner">
            <a:avLst/>
          </a:prstGeom>
          <a:solidFill>
            <a:srgbClr val="FF991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2400" dirty="0">
              <a:solidFill>
                <a:srgbClr val="595959"/>
              </a:solidFill>
              <a:latin typeface="PT Sans" panose="020B0503020203020204" pitchFamily="34" charset="0"/>
              <a:ea typeface="PT Sans" panose="020B0503020203020204" pitchFamily="34" charset="0"/>
            </a:endParaRPr>
          </a:p>
        </p:txBody>
      </p:sp>
      <p:sp>
        <p:nvSpPr>
          <p:cNvPr id="16" name="Textplatzhalter 2"/>
          <p:cNvSpPr>
            <a:spLocks noGrp="1"/>
          </p:cNvSpPr>
          <p:nvPr>
            <p:ph idx="1"/>
          </p:nvPr>
        </p:nvSpPr>
        <p:spPr bwMode="auto">
          <a:xfrm>
            <a:off x="1858434" y="2022838"/>
            <a:ext cx="5435401" cy="3602432"/>
          </a:xfrm>
          <a:prstGeom prst="rect">
            <a:avLst/>
          </a:prstGeom>
          <a:no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Fußzeilenplatzhalter 3"/>
          <p:cNvSpPr>
            <a:spLocks noGrp="1"/>
          </p:cNvSpPr>
          <p:nvPr>
            <p:ph type="ftr" sz="quarter" idx="10"/>
          </p:nvPr>
        </p:nvSpPr>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p:txBody>
          <a:bodyPr/>
          <a:lstStyle/>
          <a:p>
            <a:fld id="{68EB86B5-BADE-4A12-AB87-7E185E6EC7FD}" type="slidenum">
              <a:rPr lang="de-DE" smtClean="0"/>
              <a:pPr/>
              <a:t>‹Nr.›</a:t>
            </a:fld>
            <a:endParaRPr lang="de-DE" dirty="0"/>
          </a:p>
        </p:txBody>
      </p:sp>
      <p:sp>
        <p:nvSpPr>
          <p:cNvPr id="9"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72798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_Logo_li">
    <p:spTree>
      <p:nvGrpSpPr>
        <p:cNvPr id="1" name=""/>
        <p:cNvGrpSpPr/>
        <p:nvPr/>
      </p:nvGrpSpPr>
      <p:grpSpPr>
        <a:xfrm>
          <a:off x="0" y="0"/>
          <a:ext cx="0" cy="0"/>
          <a:chOff x="0" y="0"/>
          <a:chExt cx="0" cy="0"/>
        </a:xfrm>
      </p:grpSpPr>
      <p:sp>
        <p:nvSpPr>
          <p:cNvPr id="4" name="Rechteck 3"/>
          <p:cNvSpPr>
            <a:spLocks/>
          </p:cNvSpPr>
          <p:nvPr userDrawn="1"/>
        </p:nvSpPr>
        <p:spPr>
          <a:xfrm>
            <a:off x="106363" y="1817688"/>
            <a:ext cx="8929687" cy="48958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2981B"/>
              </a:solidFill>
            </a:endParaRPr>
          </a:p>
        </p:txBody>
      </p:sp>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9" name="Titelplatzhalter 1"/>
          <p:cNvSpPr>
            <a:spLocks noGrp="1"/>
          </p:cNvSpPr>
          <p:nvPr>
            <p:ph type="title"/>
          </p:nvPr>
        </p:nvSpPr>
        <p:spPr bwMode="auto">
          <a:xfrm>
            <a:off x="390105" y="178697"/>
            <a:ext cx="6120000" cy="1068388"/>
          </a:xfrm>
          <a:prstGeom prst="rect">
            <a:avLst/>
          </a:prstGeom>
          <a:noFill/>
          <a:ln>
            <a:noFill/>
          </a:ln>
          <a:extLst/>
        </p:spPr>
        <p:txBody>
          <a:bodyPr vert="horz" wrap="square" lIns="0" tIns="0" rIns="0" bIns="0" numCol="1" anchor="t" anchorCtr="0" compatLnSpc="1">
            <a:prstTxWarp prst="textNoShape">
              <a:avLst/>
            </a:prstTxWarp>
          </a:bodyPr>
          <a:lstStyle>
            <a:lvl1pPr>
              <a:defRPr lang="de-DE" altLang="de-DE" dirty="0" smtClean="0"/>
            </a:lvl1pPr>
          </a:lstStyle>
          <a:p>
            <a:pPr lvl="0">
              <a:lnSpc>
                <a:spcPts val="4000"/>
              </a:lnSpc>
            </a:pPr>
            <a:r>
              <a:rPr lang="de-DE" altLang="de-DE" dirty="0"/>
              <a:t>Titelmasterformat durch Klicken bearbeiten</a:t>
            </a:r>
          </a:p>
        </p:txBody>
      </p:sp>
      <p:sp>
        <p:nvSpPr>
          <p:cNvPr id="23" name="Textplatzhalter 2"/>
          <p:cNvSpPr>
            <a:spLocks noGrp="1"/>
          </p:cNvSpPr>
          <p:nvPr>
            <p:ph idx="1"/>
          </p:nvPr>
        </p:nvSpPr>
        <p:spPr bwMode="auto">
          <a:xfrm>
            <a:off x="390105" y="1512886"/>
            <a:ext cx="8356600" cy="4680000"/>
          </a:xfrm>
          <a:prstGeom prst="rect">
            <a:avLst/>
          </a:prstGeom>
          <a:noFill/>
          <a:ln>
            <a:noFill/>
          </a:ln>
          <a:extLst/>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p:ph type="ftr" sz="quarter" idx="10"/>
          </p:nvPr>
        </p:nvSpPr>
        <p:spPr/>
        <p:txBody>
          <a:bodyPr/>
          <a:lstStyle/>
          <a:p>
            <a:pPr algn="l"/>
            <a:r>
              <a:rPr lang="de-DE"/>
              <a:t>Der ökologische Rucksack eines Handys</a:t>
            </a:r>
            <a:endParaRPr lang="de-DE" dirty="0"/>
          </a:p>
        </p:txBody>
      </p:sp>
      <p:sp>
        <p:nvSpPr>
          <p:cNvPr id="7" name="Foliennummernplatzhalter 6"/>
          <p:cNvSpPr>
            <a:spLocks noGrp="1"/>
          </p:cNvSpPr>
          <p:nvPr>
            <p:ph type="sldNum" sz="quarter" idx="11"/>
          </p:nvPr>
        </p:nvSpPr>
        <p:spPr/>
        <p:txBody>
          <a:bodyPr/>
          <a:lstStyle/>
          <a:p>
            <a:fld id="{68EB86B5-BADE-4A12-AB87-7E185E6EC7FD}" type="slidenum">
              <a:rPr lang="de-DE" smtClean="0"/>
              <a:pPr/>
              <a:t>‹Nr.›</a:t>
            </a:fld>
            <a:endParaRPr lang="de-DE" dirty="0"/>
          </a:p>
        </p:txBody>
      </p:sp>
      <p:sp>
        <p:nvSpPr>
          <p:cNvPr id="10"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27144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folie_oran_Logo_li">
    <p:spTree>
      <p:nvGrpSpPr>
        <p:cNvPr id="1" name=""/>
        <p:cNvGrpSpPr/>
        <p:nvPr/>
      </p:nvGrpSpPr>
      <p:grpSpPr>
        <a:xfrm>
          <a:off x="0" y="0"/>
          <a:ext cx="0" cy="0"/>
          <a:chOff x="0" y="0"/>
          <a:chExt cx="0" cy="0"/>
        </a:xfrm>
      </p:grpSpPr>
      <p:sp>
        <p:nvSpPr>
          <p:cNvPr id="6" name="Textfeld 5"/>
          <p:cNvSpPr txBox="1">
            <a:spLocks noChangeArrowheads="1"/>
          </p:cNvSpPr>
          <p:nvPr userDrawn="1"/>
        </p:nvSpPr>
        <p:spPr bwMode="auto">
          <a:xfrm>
            <a:off x="455613" y="2503488"/>
            <a:ext cx="185737"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defRPr/>
            </a:pPr>
            <a:endParaRPr lang="de-DE" sz="1800"/>
          </a:p>
        </p:txBody>
      </p:sp>
      <p:sp>
        <p:nvSpPr>
          <p:cNvPr id="11" name="Rechteck 10"/>
          <p:cNvSpPr/>
          <p:nvPr userDrawn="1"/>
        </p:nvSpPr>
        <p:spPr>
          <a:xfrm>
            <a:off x="161131" y="133351"/>
            <a:ext cx="2089149" cy="118109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4" name="Titelplatzhalter 1"/>
          <p:cNvSpPr>
            <a:spLocks noGrp="1"/>
          </p:cNvSpPr>
          <p:nvPr>
            <p:ph type="title"/>
          </p:nvPr>
        </p:nvSpPr>
        <p:spPr bwMode="auto">
          <a:xfrm>
            <a:off x="418354" y="204606"/>
            <a:ext cx="6120000" cy="1068388"/>
          </a:xfrm>
          <a:prstGeom prst="rect">
            <a:avLst/>
          </a:prstGeom>
          <a:noFill/>
          <a:ln>
            <a:noFill/>
          </a:ln>
          <a:extLst/>
        </p:spPr>
        <p:txBody>
          <a:bodyPr vert="horz" wrap="square" lIns="0" tIns="0" rIns="0" bIns="0" numCol="1" anchor="t" anchorCtr="0" compatLnSpc="1">
            <a:prstTxWarp prst="textNoShape">
              <a:avLst/>
            </a:prstTxWarp>
          </a:bodyPr>
          <a:lstStyle>
            <a:lvl1pPr>
              <a:defRPr lang="de-DE" altLang="de-DE" dirty="0" smtClean="0"/>
            </a:lvl1pPr>
          </a:lstStyle>
          <a:p>
            <a:pPr lvl="0">
              <a:lnSpc>
                <a:spcPts val="4000"/>
              </a:lnSpc>
            </a:pPr>
            <a:r>
              <a:rPr lang="de-DE" altLang="de-DE" dirty="0"/>
              <a:t>Titelmasterformat durch Klicken bearbeiten</a:t>
            </a:r>
          </a:p>
        </p:txBody>
      </p:sp>
      <p:sp>
        <p:nvSpPr>
          <p:cNvPr id="18" name="Textplatzhalter 2"/>
          <p:cNvSpPr>
            <a:spLocks noGrp="1"/>
          </p:cNvSpPr>
          <p:nvPr>
            <p:ph idx="1"/>
          </p:nvPr>
        </p:nvSpPr>
        <p:spPr bwMode="auto">
          <a:xfrm>
            <a:off x="394291" y="1385704"/>
            <a:ext cx="8356600" cy="4926863"/>
          </a:xfrm>
          <a:prstGeom prst="rect">
            <a:avLst/>
          </a:prstGeom>
          <a:solidFill>
            <a:srgbClr val="FF9919"/>
          </a:solidFill>
          <a:ln>
            <a:noFill/>
          </a:ln>
          <a:ex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4" name="Fußzeilenplatzhalter 3"/>
          <p:cNvSpPr>
            <a:spLocks noGrp="1"/>
          </p:cNvSpPr>
          <p:nvPr>
            <p:ph type="ftr" sz="quarter" idx="10"/>
          </p:nvPr>
        </p:nvSpPr>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p:txBody>
          <a:bodyPr/>
          <a:lstStyle/>
          <a:p>
            <a:fld id="{68EB86B5-BADE-4A12-AB87-7E185E6EC7FD}" type="slidenum">
              <a:rPr lang="de-DE" smtClean="0"/>
              <a:pPr/>
              <a:t>‹Nr.›</a:t>
            </a:fld>
            <a:endParaRPr lang="de-DE" dirty="0"/>
          </a:p>
        </p:txBody>
      </p:sp>
      <p:sp>
        <p:nvSpPr>
          <p:cNvPr id="10"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427319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93700" y="178697"/>
            <a:ext cx="6120000" cy="1068388"/>
          </a:xfrm>
          <a:prstGeom prst="rect">
            <a:avLst/>
          </a:prstGeom>
          <a:noFill/>
          <a:ln>
            <a:noFill/>
          </a:ln>
        </p:spPr>
        <p:txBody>
          <a:bodyPr vert="horz" wrap="square" lIns="0" tIns="0" rIns="0" bIns="0" numCol="1" anchor="t" anchorCtr="0" compatLnSpc="1">
            <a:prstTxWarp prst="textNoShape">
              <a:avLst/>
            </a:prstTxWarp>
          </a:bodyPr>
          <a:lstStyle>
            <a:lvl1pPr>
              <a:defRPr lang="de-DE" dirty="0"/>
            </a:lvl1pPr>
          </a:lstStyle>
          <a:p>
            <a:pPr lvl="0">
              <a:lnSpc>
                <a:spcPts val="4000"/>
              </a:lnSpc>
            </a:pPr>
            <a:r>
              <a:rPr lang="de-DE" dirty="0"/>
              <a:t>Titelmasterformat durch Klicken bearbeiten</a:t>
            </a:r>
          </a:p>
        </p:txBody>
      </p:sp>
      <p:sp>
        <p:nvSpPr>
          <p:cNvPr id="4" name="Inhaltsplatzhalter 3"/>
          <p:cNvSpPr>
            <a:spLocks noGrp="1"/>
          </p:cNvSpPr>
          <p:nvPr>
            <p:ph sz="half" idx="2"/>
          </p:nvPr>
        </p:nvSpPr>
        <p:spPr>
          <a:xfrm>
            <a:off x="393700" y="1512000"/>
            <a:ext cx="4103688" cy="468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Inhaltsplatzhalter 5"/>
          <p:cNvSpPr>
            <a:spLocks noGrp="1"/>
          </p:cNvSpPr>
          <p:nvPr>
            <p:ph sz="quarter" idx="4"/>
          </p:nvPr>
        </p:nvSpPr>
        <p:spPr>
          <a:xfrm>
            <a:off x="4645025" y="1512000"/>
            <a:ext cx="4102268" cy="468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6"/>
          <p:cNvSpPr>
            <a:spLocks noGrp="1"/>
          </p:cNvSpPr>
          <p:nvPr>
            <p:ph type="ftr" sz="quarter" idx="10"/>
          </p:nvPr>
        </p:nvSpPr>
        <p:spPr/>
        <p:txBody>
          <a:bodyPr/>
          <a:lstStyle/>
          <a:p>
            <a:pPr algn="l"/>
            <a:r>
              <a:rPr lang="de-DE"/>
              <a:t>Der ökologische Rucksack eines Handys</a:t>
            </a:r>
            <a:endParaRPr lang="de-DE" dirty="0"/>
          </a:p>
        </p:txBody>
      </p:sp>
      <p:sp>
        <p:nvSpPr>
          <p:cNvPr id="8" name="Foliennummernplatzhalter 7"/>
          <p:cNvSpPr>
            <a:spLocks noGrp="1"/>
          </p:cNvSpPr>
          <p:nvPr>
            <p:ph type="sldNum" sz="quarter" idx="11"/>
          </p:nvPr>
        </p:nvSpPr>
        <p:spPr/>
        <p:txBody>
          <a:bodyPr/>
          <a:lstStyle/>
          <a:p>
            <a:fld id="{68EB86B5-BADE-4A12-AB87-7E185E6EC7FD}" type="slidenum">
              <a:rPr lang="de-DE" smtClean="0"/>
              <a:pPr/>
              <a:t>‹Nr.›</a:t>
            </a:fld>
            <a:endParaRPr lang="de-DE" dirty="0"/>
          </a:p>
        </p:txBody>
      </p:sp>
      <p:sp>
        <p:nvSpPr>
          <p:cNvPr id="9" name="Textplatzhalter 9"/>
          <p:cNvSpPr>
            <a:spLocks noGrp="1"/>
          </p:cNvSpPr>
          <p:nvPr>
            <p:ph type="body" sz="quarter" idx="12"/>
          </p:nvPr>
        </p:nvSpPr>
        <p:spPr>
          <a:xfrm>
            <a:off x="3892550" y="6338682"/>
            <a:ext cx="2565400" cy="365125"/>
          </a:xfrm>
        </p:spPr>
        <p:txBody>
          <a:bodyPr anchor="ctr"/>
          <a:lstStyle>
            <a:lvl1pPr marL="0" indent="0">
              <a:buNone/>
              <a:defRPr sz="1000">
                <a:solidFill>
                  <a:schemeClr val="tx1">
                    <a:lumMod val="50000"/>
                    <a:lumOff val="50000"/>
                  </a:schemeClr>
                </a:solidFill>
              </a:defRPr>
            </a:lvl1pPr>
          </a:lstStyle>
          <a:p>
            <a:pPr lvl="0"/>
            <a:endParaRPr lang="de-DE" dirty="0"/>
          </a:p>
        </p:txBody>
      </p:sp>
    </p:spTree>
    <p:extLst>
      <p:ext uri="{BB962C8B-B14F-4D97-AF65-F5344CB8AC3E}">
        <p14:creationId xmlns:p14="http://schemas.microsoft.com/office/powerpoint/2010/main" val="312352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platzhalter 2"/>
          <p:cNvSpPr>
            <a:spLocks noGrp="1"/>
          </p:cNvSpPr>
          <p:nvPr>
            <p:ph type="body" idx="1"/>
          </p:nvPr>
        </p:nvSpPr>
        <p:spPr bwMode="auto">
          <a:xfrm>
            <a:off x="393700" y="1501362"/>
            <a:ext cx="8356600" cy="471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9" name="Titelplatzhalter 1"/>
          <p:cNvSpPr>
            <a:spLocks noGrp="1"/>
          </p:cNvSpPr>
          <p:nvPr>
            <p:ph type="title"/>
          </p:nvPr>
        </p:nvSpPr>
        <p:spPr bwMode="auto">
          <a:xfrm>
            <a:off x="388800" y="205200"/>
            <a:ext cx="6120000" cy="1065600"/>
          </a:xfrm>
          <a:prstGeom prst="rect">
            <a:avLst/>
          </a:prstGeom>
          <a:noFill/>
          <a:ln>
            <a:noFill/>
          </a:ln>
          <a:extLst/>
        </p:spPr>
        <p:txBody>
          <a:bodyPr vert="horz" wrap="square" lIns="0" tIns="0" rIns="0" bIns="0" numCol="1" anchor="t" anchorCtr="0" compatLnSpc="1">
            <a:prstTxWarp prst="textNoShape">
              <a:avLst/>
            </a:prstTxWarp>
          </a:bodyPr>
          <a:lstStyle/>
          <a:p>
            <a:pPr lvl="0">
              <a:lnSpc>
                <a:spcPts val="4000"/>
              </a:lnSpc>
            </a:pPr>
            <a:r>
              <a:rPr lang="de-DE" altLang="de-DE" dirty="0"/>
              <a:t>Mastertitelformat bearbeiten</a:t>
            </a:r>
          </a:p>
        </p:txBody>
      </p:sp>
      <p:cxnSp>
        <p:nvCxnSpPr>
          <p:cNvPr id="10" name="Gerader Verbinder 9"/>
          <p:cNvCxnSpPr/>
          <p:nvPr userDrawn="1"/>
        </p:nvCxnSpPr>
        <p:spPr>
          <a:xfrm>
            <a:off x="390105" y="1379623"/>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cxnSp>
        <p:nvCxnSpPr>
          <p:cNvPr id="11" name="Gerader Verbinder 10"/>
          <p:cNvCxnSpPr/>
          <p:nvPr userDrawn="1"/>
        </p:nvCxnSpPr>
        <p:spPr>
          <a:xfrm>
            <a:off x="390105" y="6320602"/>
            <a:ext cx="8356600" cy="0"/>
          </a:xfrm>
          <a:prstGeom prst="line">
            <a:avLst/>
          </a:prstGeom>
          <a:ln w="50800" cmpd="sng">
            <a:solidFill>
              <a:srgbClr val="FF9919"/>
            </a:solidFill>
          </a:ln>
          <a:effectLst/>
        </p:spPr>
        <p:style>
          <a:lnRef idx="2">
            <a:schemeClr val="accent1"/>
          </a:lnRef>
          <a:fillRef idx="0">
            <a:schemeClr val="accent1"/>
          </a:fillRef>
          <a:effectRef idx="1">
            <a:schemeClr val="accent1"/>
          </a:effectRef>
          <a:fontRef idx="minor">
            <a:schemeClr val="tx1"/>
          </a:fontRef>
        </p:style>
      </p:cxnSp>
      <p:pic>
        <p:nvPicPr>
          <p:cNvPr id="12" name="Grafik 1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6833937" y="178697"/>
            <a:ext cx="1912768" cy="711550"/>
          </a:xfrm>
          <a:prstGeom prst="rect">
            <a:avLst/>
          </a:prstGeom>
        </p:spPr>
      </p:pic>
      <p:pic>
        <p:nvPicPr>
          <p:cNvPr id="13" name="Grafik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676114" y="118709"/>
            <a:ext cx="2359936" cy="827851"/>
          </a:xfrm>
          <a:prstGeom prst="rect">
            <a:avLst/>
          </a:prstGeom>
        </p:spPr>
      </p:pic>
      <p:sp>
        <p:nvSpPr>
          <p:cNvPr id="2" name="Fußzeilenplatzhalter 1"/>
          <p:cNvSpPr>
            <a:spLocks noGrp="1"/>
          </p:cNvSpPr>
          <p:nvPr>
            <p:ph type="ftr" sz="quarter" idx="3"/>
          </p:nvPr>
        </p:nvSpPr>
        <p:spPr>
          <a:xfrm>
            <a:off x="390105" y="6356350"/>
            <a:ext cx="3086100" cy="365125"/>
          </a:xfrm>
          <a:prstGeom prst="rect">
            <a:avLst/>
          </a:prstGeom>
        </p:spPr>
        <p:txBody>
          <a:bodyPr vert="horz" lIns="91440" tIns="45720" rIns="91440" bIns="45720" rtlCol="0" anchor="ctr"/>
          <a:lstStyle>
            <a:lvl1pPr algn="ctr">
              <a:defRPr sz="1000">
                <a:solidFill>
                  <a:schemeClr val="tx1">
                    <a:tint val="75000"/>
                  </a:schemeClr>
                </a:solidFill>
                <a:latin typeface="PT Sans" panose="020B0503020203020204" pitchFamily="34" charset="0"/>
                <a:ea typeface="PT Sans" panose="020B0503020203020204" pitchFamily="34" charset="0"/>
              </a:defRPr>
            </a:lvl1pPr>
          </a:lstStyle>
          <a:p>
            <a:pPr algn="l"/>
            <a:r>
              <a:rPr lang="de-DE" dirty="0"/>
              <a:t>Der ökologische Rucksack eines Handys</a:t>
            </a:r>
          </a:p>
        </p:txBody>
      </p:sp>
      <p:sp>
        <p:nvSpPr>
          <p:cNvPr id="17" name="Foliennummernplatzhalter 2"/>
          <p:cNvSpPr>
            <a:spLocks noGrp="1"/>
          </p:cNvSpPr>
          <p:nvPr>
            <p:ph type="sldNum" sz="quarter" idx="4"/>
          </p:nvPr>
        </p:nvSpPr>
        <p:spPr>
          <a:xfrm>
            <a:off x="8238886" y="6356350"/>
            <a:ext cx="507819" cy="365125"/>
          </a:xfrm>
          <a:prstGeom prst="rect">
            <a:avLst/>
          </a:prstGeom>
        </p:spPr>
        <p:txBody>
          <a:bodyPr vert="horz" lIns="91440" tIns="45720" rIns="91440" bIns="45720" rtlCol="0" anchor="ctr"/>
          <a:lstStyle>
            <a:lvl1pPr algn="r">
              <a:defRPr sz="1000">
                <a:solidFill>
                  <a:schemeClr val="tx1">
                    <a:tint val="75000"/>
                  </a:schemeClr>
                </a:solidFill>
                <a:latin typeface="PT Sans" panose="020B0503020203020204" pitchFamily="34" charset="0"/>
                <a:ea typeface="PT Sans" panose="020B0503020203020204" pitchFamily="34" charset="0"/>
              </a:defRPr>
            </a:lvl1pPr>
          </a:lstStyle>
          <a:p>
            <a:fld id="{68EB86B5-BADE-4A12-AB87-7E185E6EC7FD}"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6142" r:id="rId1"/>
    <p:sldLayoutId id="2147486155" r:id="rId2"/>
    <p:sldLayoutId id="2147486143" r:id="rId3"/>
    <p:sldLayoutId id="2147486149" r:id="rId4"/>
    <p:sldLayoutId id="2147486157" r:id="rId5"/>
    <p:sldLayoutId id="2147486159" r:id="rId6"/>
    <p:sldLayoutId id="2147486150" r:id="rId7"/>
    <p:sldLayoutId id="2147486156" r:id="rId8"/>
    <p:sldLayoutId id="2147486135" r:id="rId9"/>
    <p:sldLayoutId id="2147486136" r:id="rId10"/>
    <p:sldLayoutId id="2147486139" r:id="rId11"/>
    <p:sldLayoutId id="2147486161" r:id="rId12"/>
    <p:sldLayoutId id="2147486163" r:id="rId13"/>
    <p:sldLayoutId id="2147486164" r:id="rId14"/>
    <p:sldLayoutId id="2147486165" r:id="rId15"/>
  </p:sldLayoutIdLst>
  <p:hf hdr="0" dt="0"/>
  <p:txStyles>
    <p:titleStyle>
      <a:lvl1pPr algn="l" defTabSz="457200" rtl="0" eaLnBrk="1" fontAlgn="base" hangingPunct="1">
        <a:lnSpc>
          <a:spcPts val="4100"/>
        </a:lnSpc>
        <a:spcBef>
          <a:spcPct val="0"/>
        </a:spcBef>
        <a:spcAft>
          <a:spcPct val="0"/>
        </a:spcAft>
        <a:defRPr lang="de-DE" altLang="de-DE" sz="2800" b="1" kern="1200" dirty="0" smtClean="0">
          <a:solidFill>
            <a:srgbClr val="FF9919"/>
          </a:solidFill>
          <a:latin typeface="PT Sans"/>
          <a:ea typeface="PT Sans"/>
          <a:cs typeface="PT Sans"/>
        </a:defRPr>
      </a:lvl1pPr>
      <a:lvl2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2pPr>
      <a:lvl3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3pPr>
      <a:lvl4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4pPr>
      <a:lvl5pPr algn="l" defTabSz="457200" rtl="0" eaLnBrk="1" fontAlgn="base" hangingPunct="1">
        <a:lnSpc>
          <a:spcPct val="90000"/>
        </a:lnSpc>
        <a:spcBef>
          <a:spcPct val="0"/>
        </a:spcBef>
        <a:spcAft>
          <a:spcPct val="0"/>
        </a:spcAft>
        <a:defRPr sz="2400" b="1">
          <a:solidFill>
            <a:schemeClr val="accent1"/>
          </a:solidFill>
          <a:latin typeface="Calibri" charset="0"/>
          <a:ea typeface="MS PGothic" panose="020B0600070205080204" pitchFamily="34" charset="-128"/>
          <a:cs typeface="MS PGothic" charset="0"/>
        </a:defRPr>
      </a:lvl5pPr>
      <a:lvl6pPr marL="4572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2500" b="1">
          <a:solidFill>
            <a:srgbClr val="F2981C"/>
          </a:solidFill>
          <a:latin typeface="Myriad Pro" charset="0"/>
          <a:ea typeface="ＭＳ Ｐゴシック" charset="0"/>
          <a:cs typeface="ＭＳ Ｐゴシック" charset="0"/>
        </a:defRPr>
      </a:lvl9pPr>
    </p:titleStyle>
    <p:bodyStyle>
      <a:lvl1pPr marL="266700" indent="-266700" algn="l" defTabSz="457200" rtl="0" eaLnBrk="1" fontAlgn="base" hangingPunct="1">
        <a:spcBef>
          <a:spcPct val="20000"/>
        </a:spcBef>
        <a:spcAft>
          <a:spcPct val="0"/>
        </a:spcAft>
        <a:buFont typeface="Wingdings" panose="05000000000000000000" pitchFamily="2" charset="2"/>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800" kern="1200">
          <a:solidFill>
            <a:srgbClr val="606060"/>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scharp@izt.de" TargetMode="External"/><Relationship Id="rId5" Type="http://schemas.openxmlformats.org/officeDocument/2006/relationships/hyperlink" Target="mailto:a.wilhelm@izt.de" TargetMode="External"/><Relationship Id="rId4" Type="http://schemas.openxmlformats.org/officeDocument/2006/relationships/image" Target="../media/image10.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26" Type="http://schemas.openxmlformats.org/officeDocument/2006/relationships/image" Target="../media/image46.jpeg"/><Relationship Id="rId3" Type="http://schemas.openxmlformats.org/officeDocument/2006/relationships/image" Target="../media/image23.png"/><Relationship Id="rId21" Type="http://schemas.openxmlformats.org/officeDocument/2006/relationships/image" Target="../media/image41.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jpeg"/><Relationship Id="rId25" Type="http://schemas.openxmlformats.org/officeDocument/2006/relationships/image" Target="../media/image45.jpeg"/><Relationship Id="rId2" Type="http://schemas.openxmlformats.org/officeDocument/2006/relationships/notesSlide" Target="../notesSlides/notesSlide11.xml"/><Relationship Id="rId16" Type="http://schemas.openxmlformats.org/officeDocument/2006/relationships/image" Target="../media/image36.png"/><Relationship Id="rId20"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jpeg"/><Relationship Id="rId10" Type="http://schemas.openxmlformats.org/officeDocument/2006/relationships/image" Target="../media/image30.pn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m.scharp@izt.de" TargetMode="External"/><Relationship Id="rId5" Type="http://schemas.openxmlformats.org/officeDocument/2006/relationships/hyperlink" Target="mailto:a.wilhelm@izt.de" TargetMode="External"/><Relationship Id="rId4" Type="http://schemas.openxmlformats.org/officeDocument/2006/relationships/image" Target="../media/image10.png"/><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mailto:m.scharp@izt.de" TargetMode="External"/><Relationship Id="rId5" Type="http://schemas.openxmlformats.org/officeDocument/2006/relationships/hyperlink" Target="mailto:a.wilhelm@izt.de" TargetMode="External"/><Relationship Id="rId4" Type="http://schemas.openxmlformats.org/officeDocument/2006/relationships/image" Target="../media/image10.png"/><Relationship Id="rId9" Type="http://schemas.openxmlformats.org/officeDocument/2006/relationships/image" Target="../media/image2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82.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85.png"/><Relationship Id="rId5" Type="http://schemas.openxmlformats.org/officeDocument/2006/relationships/diagramQuickStyle" Target="../diagrams/quickStyle6.xml"/><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diagramLayout" Target="../diagrams/layout6.xml"/><Relationship Id="rId9" Type="http://schemas.openxmlformats.org/officeDocument/2006/relationships/image" Target="../media/image83.png"/><Relationship Id="rId14" Type="http://schemas.openxmlformats.org/officeDocument/2006/relationships/image" Target="../media/image88.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m.scharp@izt.de" TargetMode="External"/><Relationship Id="rId5" Type="http://schemas.openxmlformats.org/officeDocument/2006/relationships/hyperlink" Target="mailto:a.wilhelm@izt.de" TargetMode="External"/><Relationship Id="rId4" Type="http://schemas.openxmlformats.org/officeDocument/2006/relationships/image" Target="../media/image10.png"/><Relationship Id="rId9" Type="http://schemas.openxmlformats.org/officeDocument/2006/relationships/image" Target="../media/image22.png"/></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67780" y="2430798"/>
            <a:ext cx="2084533" cy="112395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004" y="396418"/>
            <a:ext cx="1803634" cy="672502"/>
          </a:xfrm>
          <a:prstGeom prst="rect">
            <a:avLst/>
          </a:prstGeom>
          <a:solidFill>
            <a:schemeClr val="bg1"/>
          </a:solidFill>
        </p:spPr>
      </p:pic>
      <p:sp>
        <p:nvSpPr>
          <p:cNvPr id="8" name="Shape 101"/>
          <p:cNvSpPr txBox="1">
            <a:spLocks noGrp="1"/>
          </p:cNvSpPr>
          <p:nvPr>
            <p:ph type="subTitle" idx="1"/>
          </p:nvPr>
        </p:nvSpPr>
        <p:spPr>
          <a:xfrm>
            <a:off x="6930736" y="1896636"/>
            <a:ext cx="2005447" cy="3351213"/>
          </a:xfrm>
          <a:prstGeom prst="rect">
            <a:avLst/>
          </a:prstGeom>
          <a:noFill/>
          <a:ln>
            <a:noFill/>
          </a:ln>
        </p:spPr>
        <p:txBody>
          <a:bodyPr lIns="0" tIns="0" rIns="0" bIns="0" anchor="t" anchorCtr="0">
            <a:noAutofit/>
          </a:bodyPr>
          <a:lstStyle/>
          <a:p>
            <a:pPr marL="0" marR="0" lvl="0" indent="0" algn="l" rtl="0">
              <a:spcBef>
                <a:spcPts val="0"/>
              </a:spcBef>
              <a:spcAft>
                <a:spcPts val="0"/>
              </a:spcAft>
              <a:buClr>
                <a:schemeClr val="lt1"/>
              </a:buClr>
              <a:buSzPct val="25000"/>
              <a:buFont typeface="Noto Sans Symbols"/>
              <a:buNone/>
            </a:pPr>
            <a:r>
              <a:rPr lang="de-DE" dirty="0"/>
              <a:t>IZT Institut für Zukunftsstudien und Technologiebewertung gGmbH</a:t>
            </a:r>
          </a:p>
          <a:p>
            <a:pPr marL="0" marR="0" lvl="0" indent="0" algn="l" rtl="0">
              <a:spcBef>
                <a:spcPts val="0"/>
              </a:spcBef>
              <a:spcAft>
                <a:spcPts val="0"/>
              </a:spcAft>
              <a:buClr>
                <a:schemeClr val="lt1"/>
              </a:buClr>
              <a:buSzPct val="25000"/>
              <a:buFont typeface="Noto Sans Symbols"/>
              <a:buNone/>
            </a:pPr>
            <a:endParaRPr dirty="0"/>
          </a:p>
          <a:p>
            <a:pPr marL="0" marR="0" lvl="0" indent="0" algn="l" rtl="0">
              <a:spcBef>
                <a:spcPts val="0"/>
              </a:spcBef>
              <a:spcAft>
                <a:spcPts val="0"/>
              </a:spcAft>
              <a:buClr>
                <a:schemeClr val="lt1"/>
              </a:buClr>
              <a:buSzPct val="25000"/>
              <a:buFont typeface="Noto Sans Symbols"/>
              <a:buNone/>
            </a:pPr>
            <a:r>
              <a:rPr lang="de-DE" dirty="0"/>
              <a:t>Autor/-innen: </a:t>
            </a:r>
          </a:p>
          <a:p>
            <a:r>
              <a:rPr lang="de-DE" dirty="0">
                <a:solidFill>
                  <a:schemeClr val="lt1"/>
                </a:solidFill>
                <a:latin typeface="PT Sans"/>
                <a:ea typeface="PT Sans"/>
                <a:cs typeface="PT Sans"/>
                <a:sym typeface="PT Sans"/>
              </a:rPr>
              <a:t>Angelika Wilhelm-</a:t>
            </a:r>
            <a:r>
              <a:rPr lang="de-DE" dirty="0" err="1">
                <a:solidFill>
                  <a:schemeClr val="lt1"/>
                </a:solidFill>
                <a:latin typeface="PT Sans"/>
                <a:ea typeface="PT Sans"/>
                <a:cs typeface="PT Sans"/>
                <a:sym typeface="PT Sans"/>
              </a:rPr>
              <a:t>Rechmann</a:t>
            </a:r>
            <a:r>
              <a:rPr lang="de-DE" dirty="0">
                <a:solidFill>
                  <a:schemeClr val="lt1"/>
                </a:solidFill>
                <a:latin typeface="PT Sans"/>
                <a:ea typeface="PT Sans"/>
                <a:cs typeface="PT Sans"/>
                <a:sym typeface="PT Sans"/>
              </a:rPr>
              <a:t>, </a:t>
            </a:r>
            <a:r>
              <a:rPr lang="de-DE" dirty="0" err="1">
                <a:solidFill>
                  <a:schemeClr val="lt1"/>
                </a:solidFill>
                <a:latin typeface="PT Sans"/>
                <a:ea typeface="PT Sans"/>
                <a:cs typeface="PT Sans"/>
                <a:sym typeface="PT Sans"/>
              </a:rPr>
              <a:t>PhD</a:t>
            </a:r>
            <a:endParaRPr lang="de-DE" dirty="0">
              <a:solidFill>
                <a:schemeClr val="lt1"/>
              </a:solidFill>
              <a:latin typeface="PT Sans"/>
              <a:ea typeface="PT Sans"/>
              <a:cs typeface="PT Sans"/>
              <a:sym typeface="PT Sans"/>
            </a:endParaRPr>
          </a:p>
          <a:p>
            <a:pPr lvl="0">
              <a:spcBef>
                <a:spcPts val="0"/>
              </a:spcBef>
              <a:spcAft>
                <a:spcPts val="0"/>
              </a:spcAft>
              <a:buClr>
                <a:schemeClr val="lt1"/>
              </a:buClr>
              <a:buSzPct val="25000"/>
            </a:pPr>
            <a:r>
              <a:rPr lang="de-DE" dirty="0">
                <a:solidFill>
                  <a:schemeClr val="lt1"/>
                </a:solidFill>
                <a:latin typeface="PT Sans"/>
                <a:ea typeface="PT Sans"/>
                <a:cs typeface="PT Sans"/>
                <a:sym typeface="PT Sans"/>
                <a:hlinkClick r:id="rId5"/>
              </a:rPr>
              <a:t>a.wilhelm@izt.de</a:t>
            </a:r>
            <a:endParaRPr lang="de-DE" dirty="0">
              <a:solidFill>
                <a:schemeClr val="lt1"/>
              </a:solidFill>
              <a:latin typeface="PT Sans"/>
              <a:ea typeface="PT Sans"/>
              <a:cs typeface="PT Sans"/>
              <a:sym typeface="PT Sans"/>
            </a:endParaRPr>
          </a:p>
          <a:p>
            <a:r>
              <a:rPr lang="de-DE" dirty="0"/>
              <a:t>Dr. Michael Scharp</a:t>
            </a:r>
          </a:p>
          <a:p>
            <a:r>
              <a:rPr lang="de-DE" dirty="0">
                <a:hlinkClick r:id="rId6"/>
              </a:rPr>
              <a:t>m.scharp@izt.de</a:t>
            </a:r>
            <a:r>
              <a:rPr lang="de-DE" dirty="0"/>
              <a:t> </a:t>
            </a:r>
          </a:p>
          <a:p>
            <a:endParaRPr lang="de-DE" dirty="0"/>
          </a:p>
          <a:p>
            <a:r>
              <a:rPr lang="de-DE" dirty="0"/>
              <a:t>Projektleitung</a:t>
            </a:r>
          </a:p>
          <a:p>
            <a:r>
              <a:rPr lang="de-DE" dirty="0"/>
              <a:t>Dr. Michael Scharp </a:t>
            </a:r>
            <a:endParaRPr lang="de-DE" sz="1400" b="0" i="0" u="none" strike="noStrike" cap="none" dirty="0">
              <a:solidFill>
                <a:schemeClr val="lt1"/>
              </a:solidFill>
              <a:latin typeface="PT Sans"/>
              <a:ea typeface="PT Sans"/>
              <a:cs typeface="PT Sans"/>
              <a:sym typeface="PT Sans"/>
            </a:endParaRPr>
          </a:p>
          <a:p>
            <a:pPr marL="0" marR="0" lvl="0" indent="0" algn="l" rtl="0">
              <a:spcBef>
                <a:spcPts val="0"/>
              </a:spcBef>
              <a:spcAft>
                <a:spcPts val="0"/>
              </a:spcAft>
              <a:buClr>
                <a:schemeClr val="lt1"/>
              </a:buClr>
              <a:buSzPct val="25000"/>
              <a:buFont typeface="Noto Sans Symbols"/>
              <a:buNone/>
            </a:pPr>
            <a:endParaRPr lang="de-DE" sz="1400" b="0" i="0" u="none" strike="noStrike" cap="none" dirty="0">
              <a:solidFill>
                <a:schemeClr val="lt1"/>
              </a:solidFill>
              <a:latin typeface="PT Sans"/>
              <a:ea typeface="PT Sans"/>
              <a:cs typeface="PT Sans"/>
              <a:sym typeface="PT Sans"/>
            </a:endParaRPr>
          </a:p>
          <a:p>
            <a:pPr marL="0" marR="0" lvl="0" indent="0" algn="l" rtl="0">
              <a:spcBef>
                <a:spcPts val="280"/>
              </a:spcBef>
              <a:spcAft>
                <a:spcPts val="0"/>
              </a:spcAft>
              <a:buClr>
                <a:schemeClr val="lt1"/>
              </a:buClr>
              <a:buSzPct val="25000"/>
              <a:buFont typeface="Noto Sans Symbols"/>
              <a:buNone/>
            </a:pPr>
            <a:endParaRPr sz="1400" b="0" i="0" u="none" strike="noStrike" cap="none" dirty="0">
              <a:solidFill>
                <a:schemeClr val="lt1"/>
              </a:solidFill>
              <a:latin typeface="PT Sans"/>
              <a:ea typeface="PT Sans"/>
              <a:cs typeface="PT Sans"/>
              <a:sym typeface="PT Sans"/>
            </a:endParaRPr>
          </a:p>
        </p:txBody>
      </p:sp>
      <p:sp>
        <p:nvSpPr>
          <p:cNvPr id="9" name="Shape 100"/>
          <p:cNvSpPr txBox="1">
            <a:spLocks noGrp="1"/>
          </p:cNvSpPr>
          <p:nvPr>
            <p:ph type="ctrTitle"/>
          </p:nvPr>
        </p:nvSpPr>
        <p:spPr>
          <a:xfrm>
            <a:off x="2533650" y="1874050"/>
            <a:ext cx="5945332" cy="3373800"/>
          </a:xfrm>
          <a:prstGeom prst="rect">
            <a:avLst/>
          </a:prstGeom>
          <a:noFill/>
          <a:ln w="9525" cap="flat" cmpd="sng">
            <a:solidFill>
              <a:srgbClr val="666666">
                <a:alpha val="0"/>
              </a:srgbClr>
            </a:solidFill>
            <a:prstDash val="solid"/>
            <a:round/>
            <a:headEnd type="none" w="med" len="med"/>
            <a:tailEnd type="none" w="med" len="med"/>
          </a:ln>
        </p:spPr>
        <p:txBody>
          <a:bodyPr lIns="0" tIns="0" rIns="0" bIns="0" anchor="t" anchorCtr="0">
            <a:noAutofit/>
          </a:bodyPr>
          <a:lstStyle/>
          <a:p>
            <a:pPr marL="0" marR="0" lvl="0" indent="-69850" algn="l" rtl="0">
              <a:lnSpc>
                <a:spcPct val="90000"/>
              </a:lnSpc>
              <a:spcBef>
                <a:spcPts val="0"/>
              </a:spcBef>
              <a:spcAft>
                <a:spcPts val="0"/>
              </a:spcAft>
              <a:buClr>
                <a:schemeClr val="dk1"/>
              </a:buClr>
              <a:buSzPct val="45833"/>
              <a:buFont typeface="Arial"/>
              <a:buNone/>
            </a:pPr>
            <a:r>
              <a:rPr lang="de-DE" dirty="0"/>
              <a:t>Der ökologische Rucksack</a:t>
            </a:r>
            <a:br>
              <a:rPr lang="de-DE" dirty="0"/>
            </a:br>
            <a:r>
              <a:rPr lang="de-DE" dirty="0"/>
              <a:t>eines Handys</a:t>
            </a:r>
          </a:p>
          <a:p>
            <a:pPr marL="0" marR="0" lvl="0" indent="-69850" algn="l" rtl="0">
              <a:lnSpc>
                <a:spcPct val="90000"/>
              </a:lnSpc>
              <a:spcBef>
                <a:spcPts val="0"/>
              </a:spcBef>
              <a:spcAft>
                <a:spcPts val="0"/>
              </a:spcAft>
              <a:buClr>
                <a:schemeClr val="dk1"/>
              </a:buClr>
              <a:buSzPct val="61111"/>
              <a:buFont typeface="Arial"/>
              <a:buNone/>
            </a:pPr>
            <a:endParaRPr sz="1800" dirty="0"/>
          </a:p>
          <a:p>
            <a:pPr marL="0" marR="0" lvl="0" indent="-69850" algn="l" rtl="0">
              <a:lnSpc>
                <a:spcPct val="90000"/>
              </a:lnSpc>
              <a:spcBef>
                <a:spcPts val="0"/>
              </a:spcBef>
              <a:spcAft>
                <a:spcPts val="0"/>
              </a:spcAft>
              <a:buClr>
                <a:schemeClr val="dk1"/>
              </a:buClr>
              <a:buSzPct val="68750"/>
              <a:buFont typeface="Arial"/>
              <a:buNone/>
            </a:pPr>
            <a:r>
              <a:rPr lang="de-DE" sz="1600" b="0" dirty="0"/>
              <a:t>Weiterbildungs- und Unterrichtsmaterialien </a:t>
            </a:r>
            <a:br>
              <a:rPr lang="de-DE" sz="1600" b="0" dirty="0"/>
            </a:br>
            <a:r>
              <a:rPr lang="de-DE" sz="1600" b="0" dirty="0"/>
              <a:t>Ressourcenschonung und Ressourcen-</a:t>
            </a:r>
            <a:br>
              <a:rPr lang="de-DE" sz="1600" b="0" dirty="0"/>
            </a:br>
            <a:r>
              <a:rPr lang="de-DE" sz="1600" b="0" dirty="0" err="1"/>
              <a:t>effizienz</a:t>
            </a:r>
            <a:r>
              <a:rPr lang="de-DE" sz="1600" b="0" dirty="0"/>
              <a:t> auf Basis von </a:t>
            </a:r>
            <a:r>
              <a:rPr lang="de-DE" sz="1600" b="0" dirty="0" err="1"/>
              <a:t>ProgRess</a:t>
            </a:r>
            <a:r>
              <a:rPr lang="de-DE" sz="1600" b="0" dirty="0"/>
              <a:t> II</a:t>
            </a:r>
          </a:p>
          <a:p>
            <a:pPr marL="0" marR="0" lvl="0" indent="-69850" algn="l" rtl="0">
              <a:lnSpc>
                <a:spcPct val="90000"/>
              </a:lnSpc>
              <a:spcBef>
                <a:spcPts val="0"/>
              </a:spcBef>
              <a:spcAft>
                <a:spcPts val="0"/>
              </a:spcAft>
              <a:buClr>
                <a:schemeClr val="dk1"/>
              </a:buClr>
              <a:buSzPct val="68750"/>
              <a:buFont typeface="Arial"/>
              <a:buNone/>
            </a:pPr>
            <a:endParaRPr sz="1600" b="0" dirty="0"/>
          </a:p>
          <a:p>
            <a:pPr indent="-69850">
              <a:lnSpc>
                <a:spcPct val="90000"/>
              </a:lnSpc>
              <a:spcBef>
                <a:spcPts val="0"/>
              </a:spcBef>
              <a:spcAft>
                <a:spcPts val="0"/>
              </a:spcAft>
              <a:buClr>
                <a:schemeClr val="dk1"/>
              </a:buClr>
              <a:buSzPct val="68750"/>
            </a:pPr>
            <a:r>
              <a:rPr lang="de-DE" sz="1600" b="0" u="sng" dirty="0"/>
              <a:t>Handlungsfeld:</a:t>
            </a:r>
            <a:r>
              <a:rPr lang="de-DE" sz="1600" b="0" dirty="0"/>
              <a:t> </a:t>
            </a:r>
            <a:br>
              <a:rPr lang="de-DE" sz="1600" b="0" dirty="0"/>
            </a:br>
            <a:r>
              <a:rPr lang="de-DE" sz="1600" b="0" dirty="0"/>
              <a:t>Ressourceneffiziente Informations- </a:t>
            </a:r>
            <a:br>
              <a:rPr lang="de-DE" sz="1600" b="0" dirty="0"/>
            </a:br>
            <a:r>
              <a:rPr lang="de-DE" sz="1600" b="0" dirty="0"/>
              <a:t>und Kommunikationstechnik</a:t>
            </a:r>
            <a:br>
              <a:rPr lang="de-DE" sz="1600" b="0" dirty="0"/>
            </a:br>
            <a:endParaRPr lang="de-DE" sz="1600" b="0" dirty="0"/>
          </a:p>
          <a:p>
            <a:pPr indent="-69850">
              <a:lnSpc>
                <a:spcPct val="90000"/>
              </a:lnSpc>
              <a:spcBef>
                <a:spcPts val="0"/>
              </a:spcBef>
              <a:spcAft>
                <a:spcPts val="0"/>
              </a:spcAft>
              <a:buClr>
                <a:schemeClr val="dk1"/>
              </a:buClr>
              <a:buSzPct val="68750"/>
            </a:pPr>
            <a:r>
              <a:rPr lang="de-DE" sz="1600" b="0" u="sng" dirty="0"/>
              <a:t>Gestaltungsaspekt:</a:t>
            </a:r>
            <a:r>
              <a:rPr lang="de-DE" sz="1600" b="0" dirty="0"/>
              <a:t> </a:t>
            </a:r>
            <a:br>
              <a:rPr lang="de-DE" sz="1600" b="0" dirty="0"/>
            </a:br>
            <a:r>
              <a:rPr lang="de-DE" sz="1600" b="0" dirty="0"/>
              <a:t>Ressourceneffizienz der IKT-Produkte </a:t>
            </a:r>
            <a:br>
              <a:rPr lang="de-DE" sz="1600" b="0" dirty="0"/>
            </a:br>
            <a:r>
              <a:rPr lang="de-DE" sz="1600" b="0" dirty="0"/>
              <a:t>verbessern</a:t>
            </a:r>
          </a:p>
        </p:txBody>
      </p:sp>
      <p:pic>
        <p:nvPicPr>
          <p:cNvPr id="11" name="Grafik 10" descr="X:\Projekte\ZRE_Bildung\LehrRess Unterrichtseinheiten\UE Entwürfe IZT\Noun_Handy_Linseed Studio_Rucksack_850367-200.png"/>
          <p:cNvPicPr/>
          <p:nvPr/>
        </p:nvPicPr>
        <p:blipFill>
          <a:blip r:embed="rId7" cstate="email">
            <a:extLst>
              <a:ext uri="{28A0092B-C50C-407E-A947-70E740481C1C}">
                <a14:useLocalDpi xmlns:a14="http://schemas.microsoft.com/office/drawing/2010/main"/>
              </a:ext>
            </a:extLst>
          </a:blip>
          <a:srcRect/>
          <a:stretch>
            <a:fillRect/>
          </a:stretch>
        </p:blipFill>
        <p:spPr bwMode="auto">
          <a:xfrm>
            <a:off x="-58887" y="1252602"/>
            <a:ext cx="1298964" cy="1230811"/>
          </a:xfrm>
          <a:prstGeom prst="rect">
            <a:avLst/>
          </a:prstGeom>
          <a:noFill/>
          <a:ln>
            <a:noFill/>
          </a:ln>
        </p:spPr>
      </p:pic>
      <p:pic>
        <p:nvPicPr>
          <p:cNvPr id="12" name="Grafik 11" descr="https://d30y9cdsu7xlg0.cloudfront.net/png/733434-200.png"/>
          <p:cNvPicPr/>
          <p:nvPr/>
        </p:nvPicPr>
        <p:blipFill>
          <a:blip r:embed="rId8" cstate="email">
            <a:extLst>
              <a:ext uri="{28A0092B-C50C-407E-A947-70E740481C1C}">
                <a14:useLocalDpi xmlns:a14="http://schemas.microsoft.com/office/drawing/2010/main"/>
              </a:ext>
            </a:extLst>
          </a:blip>
          <a:srcRect/>
          <a:stretch>
            <a:fillRect/>
          </a:stretch>
        </p:blipFill>
        <p:spPr bwMode="auto">
          <a:xfrm>
            <a:off x="855509" y="1482291"/>
            <a:ext cx="840007" cy="828689"/>
          </a:xfrm>
          <a:prstGeom prst="rect">
            <a:avLst/>
          </a:prstGeom>
          <a:noFill/>
          <a:ln>
            <a:noFill/>
          </a:ln>
        </p:spPr>
      </p:pic>
      <p:pic>
        <p:nvPicPr>
          <p:cNvPr id="13" name="Grafik 12" descr="X:\Projekte\ZRE_Bildung\LehrRess Unterrichtseinheiten\UE Entwürfe IZT\Noun_Handy_Royyan Wijaya_Handy_928516-200.png"/>
          <p:cNvPicPr/>
          <p:nvPr/>
        </p:nvPicPr>
        <p:blipFill>
          <a:blip r:embed="rId9" cstate="email">
            <a:extLst>
              <a:ext uri="{28A0092B-C50C-407E-A947-70E740481C1C}">
                <a14:useLocalDpi xmlns:a14="http://schemas.microsoft.com/office/drawing/2010/main"/>
              </a:ext>
            </a:extLst>
          </a:blip>
          <a:srcRect/>
          <a:stretch>
            <a:fillRect/>
          </a:stretch>
        </p:blipFill>
        <p:spPr bwMode="auto">
          <a:xfrm>
            <a:off x="1310948" y="1308645"/>
            <a:ext cx="1151830" cy="1118723"/>
          </a:xfrm>
          <a:prstGeom prst="rect">
            <a:avLst/>
          </a:prstGeom>
          <a:noFill/>
          <a:ln>
            <a:noFill/>
          </a:ln>
        </p:spPr>
      </p:pic>
    </p:spTree>
    <p:extLst>
      <p:ext uri="{BB962C8B-B14F-4D97-AF65-F5344CB8AC3E}">
        <p14:creationId xmlns:p14="http://schemas.microsoft.com/office/powerpoint/2010/main" val="315334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5" name="Shape 155"/>
          <p:cNvSpPr txBox="1">
            <a:spLocks noGrp="1"/>
          </p:cNvSpPr>
          <p:nvPr>
            <p:ph idx="1"/>
          </p:nvPr>
        </p:nvSpPr>
        <p:spPr>
          <a:xfrm>
            <a:off x="390105" y="1484310"/>
            <a:ext cx="8356600" cy="4680000"/>
          </a:xfrm>
          <a:prstGeom prst="rect">
            <a:avLst/>
          </a:prstGeom>
          <a:noFill/>
          <a:ln>
            <a:noFill/>
          </a:ln>
        </p:spPr>
        <p:txBody>
          <a:bodyPr lIns="0" tIns="0" rIns="0" bIns="0" anchor="t" anchorCtr="0">
            <a:noAutofit/>
          </a:bodyPr>
          <a:lstStyle/>
          <a:p>
            <a:pPr>
              <a:spcBef>
                <a:spcPts val="1000"/>
              </a:spcBef>
            </a:pPr>
            <a:r>
              <a:rPr lang="de-DE" sz="1800" b="1" dirty="0"/>
              <a:t>Themenbeschreibung</a:t>
            </a:r>
          </a:p>
          <a:p>
            <a:pPr lvl="1">
              <a:spcBef>
                <a:spcPts val="400"/>
              </a:spcBef>
            </a:pPr>
            <a:r>
              <a:rPr lang="de-DE" sz="1800" dirty="0"/>
              <a:t>Problembeschreibung: Ressourcenbedarf</a:t>
            </a:r>
          </a:p>
          <a:p>
            <a:pPr lvl="1">
              <a:spcBef>
                <a:spcPts val="400"/>
              </a:spcBef>
            </a:pPr>
            <a:r>
              <a:rPr lang="de-DE" sz="1800" dirty="0"/>
              <a:t>Zusammensetzung eines Smartphones - Bauteile</a:t>
            </a:r>
          </a:p>
          <a:p>
            <a:pPr lvl="1">
              <a:spcBef>
                <a:spcPts val="400"/>
              </a:spcBef>
            </a:pPr>
            <a:r>
              <a:rPr lang="de-DE" sz="1800" dirty="0"/>
              <a:t>Zusammensetzung eines Smartphones - Stoffe (Elemente)</a:t>
            </a:r>
          </a:p>
          <a:p>
            <a:pPr lvl="1">
              <a:spcBef>
                <a:spcPts val="400"/>
              </a:spcBef>
            </a:pPr>
            <a:r>
              <a:rPr lang="de-DE" sz="1800" dirty="0"/>
              <a:t>Rohstoffbedarf für Smartphones</a:t>
            </a:r>
          </a:p>
          <a:p>
            <a:pPr lvl="1">
              <a:spcBef>
                <a:spcPts val="400"/>
              </a:spcBef>
            </a:pPr>
            <a:r>
              <a:rPr lang="de-DE" sz="1800" dirty="0"/>
              <a:t>Lebenszyklus von Metallen</a:t>
            </a:r>
          </a:p>
          <a:p>
            <a:pPr lvl="1">
              <a:spcBef>
                <a:spcPts val="400"/>
              </a:spcBef>
            </a:pPr>
            <a:r>
              <a:rPr lang="de-DE" sz="1800" dirty="0"/>
              <a:t>Der Ökologische Rucksack – das Konzept</a:t>
            </a:r>
          </a:p>
          <a:p>
            <a:pPr lvl="1">
              <a:spcBef>
                <a:spcPts val="400"/>
              </a:spcBef>
            </a:pPr>
            <a:r>
              <a:rPr lang="de-DE" sz="1800" dirty="0"/>
              <a:t>Exemplarisch: die Produktion von Kupfer, Aluminium, Glas und Kunststoff</a:t>
            </a:r>
          </a:p>
          <a:p>
            <a:pPr lvl="1">
              <a:spcBef>
                <a:spcPts val="400"/>
              </a:spcBef>
            </a:pPr>
            <a:r>
              <a:rPr lang="de-DE" sz="1800" dirty="0"/>
              <a:t>Der ökologische Rucksack des ganzen Smartphones/Handys</a:t>
            </a:r>
          </a:p>
          <a:p>
            <a:pPr>
              <a:spcBef>
                <a:spcPts val="600"/>
              </a:spcBef>
            </a:pPr>
            <a:r>
              <a:rPr lang="de-DE" sz="1800" b="1" dirty="0"/>
              <a:t>Handlungsoptionen</a:t>
            </a:r>
          </a:p>
          <a:p>
            <a:pPr lvl="1">
              <a:spcBef>
                <a:spcPts val="400"/>
              </a:spcBef>
            </a:pPr>
            <a:r>
              <a:rPr lang="de-DE" sz="1800" dirty="0"/>
              <a:t>Reduce</a:t>
            </a:r>
          </a:p>
          <a:p>
            <a:pPr lvl="1">
              <a:spcBef>
                <a:spcPts val="400"/>
              </a:spcBef>
            </a:pPr>
            <a:r>
              <a:rPr lang="de-DE" sz="1800" dirty="0"/>
              <a:t>Reuse</a:t>
            </a:r>
          </a:p>
          <a:p>
            <a:pPr lvl="1">
              <a:spcBef>
                <a:spcPts val="400"/>
              </a:spcBef>
            </a:pPr>
            <a:r>
              <a:rPr lang="de-DE" sz="1800" dirty="0"/>
              <a:t>Repair</a:t>
            </a:r>
          </a:p>
          <a:p>
            <a:pPr lvl="1">
              <a:spcBef>
                <a:spcPts val="400"/>
              </a:spcBef>
            </a:pPr>
            <a:r>
              <a:rPr lang="de-DE" sz="1800" dirty="0"/>
              <a:t>Recycle</a:t>
            </a:r>
          </a:p>
          <a:p>
            <a:pPr marL="266700" marR="0" lvl="0" indent="-266700" algn="l" rtl="0">
              <a:spcBef>
                <a:spcPts val="400"/>
              </a:spcBef>
              <a:spcAft>
                <a:spcPts val="0"/>
              </a:spcAft>
              <a:buClr>
                <a:srgbClr val="595959"/>
              </a:buClr>
              <a:buSzPct val="100000"/>
              <a:buFont typeface="Noto Sans Symbols"/>
              <a:buNone/>
            </a:pPr>
            <a:endParaRPr sz="1800" b="0" i="0" u="none" strike="noStrike" cap="none" dirty="0">
              <a:solidFill>
                <a:srgbClr val="595959"/>
              </a:solidFill>
              <a:latin typeface="PT Sans"/>
              <a:ea typeface="PT Sans"/>
              <a:cs typeface="PT Sans"/>
              <a:sym typeface="PT Sans"/>
            </a:endParaRPr>
          </a:p>
        </p:txBody>
      </p:sp>
      <p:sp>
        <p:nvSpPr>
          <p:cNvPr id="154" name="Shape 154"/>
          <p:cNvSpPr txBox="1">
            <a:spLocks noGrp="1"/>
          </p:cNvSpPr>
          <p:nvPr>
            <p:ph type="title"/>
          </p:nvPr>
        </p:nvSpPr>
        <p:spPr>
          <a:xfrm>
            <a:off x="388800" y="205200"/>
            <a:ext cx="6120000" cy="1065600"/>
          </a:xfrm>
          <a:prstGeom prst="rect">
            <a:avLst/>
          </a:prstGeom>
          <a:noFill/>
          <a:ln>
            <a:noFill/>
          </a:ln>
        </p:spPr>
        <p:txBody>
          <a:bodyPr vert="horz" wrap="square" lIns="0" tIns="0" rIns="0" bIns="0" numCol="1" anchor="t" anchorCtr="0" compatLnSpc="1">
            <a:prstTxWarp prst="textNoShape">
              <a:avLst/>
            </a:prstTxWarp>
          </a:bodyPr>
          <a:lstStyle/>
          <a:p>
            <a:pPr>
              <a:lnSpc>
                <a:spcPct val="90000"/>
              </a:lnSpc>
            </a:pPr>
            <a:r>
              <a:rPr lang="de-DE">
                <a:sym typeface="PT Sans"/>
              </a:rPr>
              <a:t>Inhalt der Präsentation</a:t>
            </a:r>
            <a:br>
              <a:rPr lang="de-DE">
                <a:sym typeface="PT Sans"/>
              </a:rPr>
            </a:br>
            <a:r>
              <a:rPr lang="de-DE"/>
              <a:t>Sachanalyse</a:t>
            </a:r>
            <a:endParaRPr lang="de-DE" dirty="0">
              <a:sym typeface="PT Sans"/>
            </a:endParaRPr>
          </a:p>
        </p:txBody>
      </p:sp>
      <p:sp>
        <p:nvSpPr>
          <p:cNvPr id="6" name="Fußzeilenplatzhalter 5"/>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7" name="Foliennummernplatzhalter 6"/>
          <p:cNvSpPr>
            <a:spLocks noGrp="1"/>
          </p:cNvSpPr>
          <p:nvPr>
            <p:ph type="sldNum" sz="quarter" idx="11"/>
          </p:nvPr>
        </p:nvSpPr>
        <p:spPr>
          <a:xfrm>
            <a:off x="6874294" y="6356350"/>
            <a:ext cx="1641055" cy="365125"/>
          </a:xfrm>
        </p:spPr>
        <p:txBody>
          <a:bodyPr/>
          <a:lstStyle/>
          <a:p>
            <a:fld id="{68EB86B5-BADE-4A12-AB87-7E185E6EC7FD}" type="slidenum">
              <a:rPr lang="de-DE" smtClean="0"/>
              <a:pPr/>
              <a:t>10</a:t>
            </a:fld>
            <a:endParaRPr lang="de-DE" dirty="0"/>
          </a:p>
        </p:txBody>
      </p:sp>
    </p:spTree>
    <p:extLst>
      <p:ext uri="{BB962C8B-B14F-4D97-AF65-F5344CB8AC3E}">
        <p14:creationId xmlns:p14="http://schemas.microsoft.com/office/powerpoint/2010/main" val="171433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8887" y="2809854"/>
            <a:ext cx="8096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52" descr="Bild in Originalgröße anzeig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90416" y="4592458"/>
            <a:ext cx="504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Problematik</a:t>
            </a:r>
            <a:br>
              <a:rPr lang="de-DE" altLang="de-DE" dirty="0"/>
            </a:br>
            <a:r>
              <a:rPr lang="de-DE" altLang="de-DE" dirty="0"/>
              <a:t>Digitalisierung im Alltag</a:t>
            </a:r>
          </a:p>
        </p:txBody>
      </p:sp>
      <p:sp>
        <p:nvSpPr>
          <p:cNvPr id="8" name="Fußzeilenplatzhalter 7"/>
          <p:cNvSpPr>
            <a:spLocks noGrp="1"/>
          </p:cNvSpPr>
          <p:nvPr>
            <p:ph type="ftr" sz="quarter" idx="10"/>
          </p:nvPr>
        </p:nvSpPr>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p:txBody>
          <a:bodyPr/>
          <a:lstStyle/>
          <a:p>
            <a:fld id="{68EB86B5-BADE-4A12-AB87-7E185E6EC7FD}" type="slidenum">
              <a:rPr lang="de-DE" smtClean="0"/>
              <a:pPr/>
              <a:t>11</a:t>
            </a:fld>
            <a:endParaRPr lang="de-DE" dirty="0"/>
          </a:p>
        </p:txBody>
      </p:sp>
      <p:sp>
        <p:nvSpPr>
          <p:cNvPr id="3" name="Textplatzhalter 2"/>
          <p:cNvSpPr>
            <a:spLocks noGrp="1"/>
          </p:cNvSpPr>
          <p:nvPr>
            <p:ph type="body" sz="quarter" idx="12"/>
          </p:nvPr>
        </p:nvSpPr>
        <p:spPr/>
        <p:txBody>
          <a:bodyPr/>
          <a:lstStyle/>
          <a:p>
            <a:r>
              <a:rPr lang="de-DE" altLang="de-DE" dirty="0">
                <a:solidFill>
                  <a:schemeClr val="bg1">
                    <a:lumMod val="50000"/>
                  </a:schemeClr>
                </a:solidFill>
              </a:rPr>
              <a:t>Quelle: Eigene Darstellung</a:t>
            </a:r>
          </a:p>
        </p:txBody>
      </p:sp>
      <p:pic>
        <p:nvPicPr>
          <p:cNvPr id="2150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75063" y="2108200"/>
            <a:ext cx="1779587"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5637080" y="3596868"/>
            <a:ext cx="1927225" cy="400050"/>
          </a:xfrm>
          <a:prstGeom prst="rect">
            <a:avLst/>
          </a:prstGeom>
          <a:solidFill>
            <a:schemeClr val="accent1">
              <a:lumMod val="40000"/>
              <a:lumOff val="60000"/>
            </a:schemeClr>
          </a:solidFill>
        </p:spPr>
        <p:txBody>
          <a:bodyPr wrap="none">
            <a:spAutoFit/>
          </a:bodyPr>
          <a:lstStyle/>
          <a:p>
            <a:pPr>
              <a:defRPr/>
            </a:pPr>
            <a:r>
              <a:rPr lang="de-DE" sz="2000" b="1" dirty="0">
                <a:cs typeface="+mn-cs"/>
              </a:rPr>
              <a:t>Digitales Wissen</a:t>
            </a:r>
          </a:p>
        </p:txBody>
      </p:sp>
      <p:pic>
        <p:nvPicPr>
          <p:cNvPr id="21510"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8235" y="2172176"/>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60488" y="2140385"/>
            <a:ext cx="771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411413" y="2153126"/>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5637080" y="1576387"/>
            <a:ext cx="2478087" cy="400050"/>
          </a:xfrm>
          <a:prstGeom prst="rect">
            <a:avLst/>
          </a:prstGeom>
          <a:solidFill>
            <a:schemeClr val="accent1">
              <a:lumMod val="40000"/>
              <a:lumOff val="60000"/>
            </a:schemeClr>
          </a:solidFill>
        </p:spPr>
        <p:txBody>
          <a:bodyPr wrap="none">
            <a:spAutoFit/>
          </a:bodyPr>
          <a:lstStyle/>
          <a:p>
            <a:pPr>
              <a:defRPr/>
            </a:pPr>
            <a:r>
              <a:rPr lang="de-DE" sz="2000" b="1" dirty="0">
                <a:cs typeface="+mn-cs"/>
              </a:rPr>
              <a:t>Neue digitale Medien</a:t>
            </a:r>
          </a:p>
        </p:txBody>
      </p:sp>
      <p:pic>
        <p:nvPicPr>
          <p:cNvPr id="21514"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93700" y="3079314"/>
            <a:ext cx="781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61210" y="2109250"/>
            <a:ext cx="716034" cy="70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629462" y="4133850"/>
            <a:ext cx="71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p:nvPr/>
        </p:nvSpPr>
        <p:spPr>
          <a:xfrm>
            <a:off x="393700" y="1576387"/>
            <a:ext cx="3355975" cy="400050"/>
          </a:xfrm>
          <a:prstGeom prst="rect">
            <a:avLst/>
          </a:prstGeom>
          <a:solidFill>
            <a:schemeClr val="accent1">
              <a:lumMod val="40000"/>
              <a:lumOff val="60000"/>
            </a:schemeClr>
          </a:solidFill>
        </p:spPr>
        <p:txBody>
          <a:bodyPr wrap="none">
            <a:spAutoFit/>
          </a:bodyPr>
          <a:lstStyle/>
          <a:p>
            <a:pPr>
              <a:defRPr/>
            </a:pPr>
            <a:r>
              <a:rPr lang="de-DE" sz="2000" b="1" dirty="0">
                <a:cs typeface="+mn-cs"/>
              </a:rPr>
              <a:t>Neue digitale Kommunikation</a:t>
            </a:r>
          </a:p>
        </p:txBody>
      </p:sp>
      <p:pic>
        <p:nvPicPr>
          <p:cNvPr id="21519" name="Picture 1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57200" y="4661631"/>
            <a:ext cx="7715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17"/>
          <p:cNvSpPr txBox="1"/>
          <p:nvPr/>
        </p:nvSpPr>
        <p:spPr>
          <a:xfrm>
            <a:off x="393700" y="4132277"/>
            <a:ext cx="2897187" cy="400050"/>
          </a:xfrm>
          <a:prstGeom prst="rect">
            <a:avLst/>
          </a:prstGeom>
          <a:solidFill>
            <a:schemeClr val="accent1">
              <a:lumMod val="40000"/>
              <a:lumOff val="60000"/>
            </a:schemeClr>
          </a:solidFill>
        </p:spPr>
        <p:txBody>
          <a:bodyPr wrap="none">
            <a:spAutoFit/>
          </a:bodyPr>
          <a:lstStyle/>
          <a:p>
            <a:pPr>
              <a:defRPr/>
            </a:pPr>
            <a:r>
              <a:rPr lang="de-DE" sz="2000" b="1" dirty="0">
                <a:cs typeface="+mn-cs"/>
              </a:rPr>
              <a:t>Digital die Welt erkunden</a:t>
            </a:r>
          </a:p>
        </p:txBody>
      </p:sp>
      <p:sp>
        <p:nvSpPr>
          <p:cNvPr id="19" name="Textfeld 18"/>
          <p:cNvSpPr txBox="1"/>
          <p:nvPr/>
        </p:nvSpPr>
        <p:spPr>
          <a:xfrm>
            <a:off x="5634158" y="4996800"/>
            <a:ext cx="3200162" cy="392415"/>
          </a:xfrm>
          <a:prstGeom prst="rect">
            <a:avLst/>
          </a:prstGeom>
          <a:solidFill>
            <a:schemeClr val="accent1">
              <a:lumMod val="40000"/>
              <a:lumOff val="60000"/>
            </a:schemeClr>
          </a:solidFill>
        </p:spPr>
        <p:txBody>
          <a:bodyPr wrap="square" lIns="36000" rIns="36000">
            <a:spAutoFit/>
          </a:bodyPr>
          <a:lstStyle/>
          <a:p>
            <a:pPr>
              <a:defRPr/>
            </a:pPr>
            <a:r>
              <a:rPr lang="de-DE" sz="1950" b="1" dirty="0">
                <a:cs typeface="+mn-cs"/>
              </a:rPr>
              <a:t>Digital das Leben organisieren</a:t>
            </a:r>
          </a:p>
        </p:txBody>
      </p:sp>
      <p:pic>
        <p:nvPicPr>
          <p:cNvPr id="21522" name="Picture 1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637080" y="5454028"/>
            <a:ext cx="76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643688" y="5432709"/>
            <a:ext cx="717618" cy="7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603240" y="5454028"/>
            <a:ext cx="7524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AutoShape 16" descr="data:image/jpeg;base64,/9j/4AAQSkZJRgABAQAAAQABAAD/2wCEAAkGBxQODg8PDRAPDw8QFhAQDw8QDxAOEA8VFBQXFhQSFRQYHCggGBsnHRQUITEhJSkrLi4uFx8zODMsNygtLisBCgoKDg0OGxAQGywkICQsLC0yLCwtLCwsLC4sLCwsLCwsLCwsLCwsLywsLCwsLCwsLCwsLCwsLCwsLCwsLC0sLP/AABEIAOEA4QMBEQACEQEDEQH/xAAbAAEAAgMBAQAAAAAAAAAAAAAABQYBBAcDAv/EAEoQAAEDAQIHCQ4DBwMFAAAAAAEAAgMRBCEFBhIxUVJxEyIyQWGBkZKxFRZCYnKDk6GzwcLR0tMjJDMHFDRDU6LhgrLwVGNz4vH/xAAaAQEAAwEBAQAAAAAAAAAAAAAABAUGAQID/8QAOBEAAQMABQkHBAMAAgMAAAAAAAECAwQFESHREjFBUXGBkaGxExUyQmHB8CI04fFSstIUIzNDcv/aAAwDAQACEQMRAD8A7igCAIAgCAIAgCAIAgCAIAgCAIAgCAIAgCAIAgCAIAgCAIAgCAIAgCAID5kkDRVxDRpJoF5c9rEtctiHlz2tS1y2EbPhtjbmBz+Xgj13+pV8lZxN8KKvL5wIMlZRt8KKvI1H4ed4LGDaS75KM6tJNDU64EVazfoanzgfHd2TVj6rvqXjvSbUnBcTz3lLqTniO7kmrH1XfUnek2pOC4jvKXUnPEd3JNWPqu+pO9JtScFxHeUupOeI7uSasfVd9Sd6Tak4LiO8pdSc8R3ck1Y+q76k70m1JwXEd5S6k54ju5Jqx9V31J3pNqTguI7yl1JzxHdyTVj6rvqTvSbUnBcR3lLqTniO7kmrH1XfUnek2pOC4jvKXUnPEd3JNWPqu+pO9JtScFxHeUupOeI7uSasfVd9Sd6Tak4LiO8pdSc8R3ck1Y+q76k70m1JwXEd5S6k54ju5Jqx9V31J3pNqTguI7yl1JzxHdyTVj6rvqTvSbUnBcR3lLqTniO7kmrH1XfUnek2pOC4jvKXUnPE+m4dfxtYdmUPeupWkulE54nUrOTSic8TYhw808NhHK0h3yUhlatXxts2X4H3ZWbV8TbNl5JWe1MlG8cDyZiNozqwinjlT6FtJ8U8cifQtp7L6n1CAIAgCAIAgCA0MJYTEO9bvpNHE3lPyUGl01sP0pe7ptIVKpjYfpS93TaV20Wh0jsp7iTxaBsHEqKWZ8q5T1tKOSV8i2uU8l8z5hAEAQBAEAQBAEAQBAEAQBAEAQBAEBlriCCCQRmINCERyotqHUcqLahNYOwzmZPzSZut81cUWsbfpl444ltRawt+mXjjiTaty2CAIAgCAIDQwtb9xZveG7gjRpcVDplK7Ft2dc2JDplJ7Ft2dc2JV3OJJJNSbyTnKziratqmeVVVbVMVQCqAzVAYqgFUAqgFUAqgFUAqgFUAqgFUAqgFUAqgFUAqgFUAqgFUBN4DwjeIZDd/LJ4vF+X/AMVtV9L/APU/dhhw1FrQKXf2T92GHAnVclwEAQBAYc6gJNwF5OhcVURLVOKqIlqlNttqMsjnnj4I0AZgsvPMssivX4hmJ5llkV6/EPCq+J8RVAKoBVAKoBVAKoBVAKoD0ihc/gNc7yWkr2yN7/CirsPbI3v8KKpstwXMf5Z5y0dpX3ShTr5eh90oU6+XoffcebUHWb8167vpH8eaHr/gUj+PNDzfgyUZ43c1HdhXhaHOmdp4dQ508prSMLeG1zfKBb2r4Oa5viRU2nwc1zfElm0+KryeRVAKoBVAKoBVAKoBVAZDqXi4jMdCC2wt+DbVu0TX+FmdtGf58609Fm7aJHadO001Fm7WNHadO02lIJAQBAR2HpsizupnfRnTn9QKhVhJkQL63fNxCrCTIgX1u+biqVWdM6KoBVAKoBVAKoBVAZF9wvJzAXkpnuCX3IStjwG998h3MaM7jzcSsYKtkfe+5OZYw1bI+99ycyZs2Coo8zA46zt8fkFZxUKGPRbtvLSKhQx5kt23m4ApZKMoAgCAw5oNxFRoN64qItynFRFuUj7TgaJ+ZuQdLLvVmUOWgQvzJYvphmIctAhfmSzZhmIa24Hkivb+I3S0Xja35KrnoEsd6Xp6YFXPQJY70vT0wI2qgkEVQCqAVQCqAVQCqAm8WJt9JHpAcOa49o6Fa1XJY5zN5a1XJ9Tmbywq6LoIAgILGl+9iGkuPQP8qprVfpanqpU1qv0tT1Ur1VTFKKoBVAKoBVAKoDYsVkdM7JYPKcczRyr7QQPmdkt/R94IHzOyW/otGD8GMgF2+fxvOfm0BX9HojIUuvXWX9HokcKXXrrN5SiUalrwjHDw3CuqL3dAUealRReJd2kjzUqKLxLu0kVPjH/Tj53n3D5qvfWv8G8cPyV8la/wbx+e5pvw9KcxY3Y351UZ1YzrmVE3Y2kZ1ZTrmsTdifHdqb+p/Yz5Lz/z6R/LkmB4/wCfSP5ckwPWPD8oz5DtradhXttZTJnsXcfRtZzJnsXcbtnxjH8xhHK05XqKlR1q3zt4EqOtWr422bCVstsZKKxuDtIzEbRnVjFPHKlrFtLGKeOVPoW02F9T6kZhLBDZaubRkmkZneUPeoNJoLJfqbc7rtxINJoLJb23O67SsWiF0bix4yXD18o0hUMkbo3ZLkvKGSN0bslyWKedV4PmKoBVAKoBVASGAH0tLBpyx/aT7lMq9bKQ31t6E2r3WUhvrb0LctGaMIAgK/jZmh/1/CqetvJv9inrbyb/AGK8qcpwgCAIAgNrB1idO/JbcBe53E0fNSKPR3TvyU3qfejUd078lM2lS4WWzNiYGMFAOk8p5VpIomxNyWmliibE3Jah9WidsbS55DWjjP8Ay9dkkbG3KctiHZJGxtynLYhWsI4dfJVsVY2afDPPxcyo6RWL33MuTn+CjpFYvfcy5Of4IiqriuCAIAgCAIDLXlpBaSCMxBoRzrqKqLagRVRbUJzBuHyKNnvH9QC8bRx8ytaNWSp9MvHEtaNWSp9MvHEsLHhwBaQQbwQagq5a5HJahdNcjktQ1sIWFs7Ml1xHBdxtPy5F8KRR2ztsXPoXUfCkUdk7bHbl1FPtMDonljxQjoI4iORZuWJ0TlY7OZuWN0TlY7OeS+Z8wgCAIDfwD/FRbX+zcpdB+4Zv6KS6B9wzf0UuS0ppQgCAr2NuaHznwqnrbyb/AGKat/Jv9iu1VOUwqgFUAqgPuGMvc1jBVzjQBe2MV7ka3Op6YxXuRrc6l1wdYxBGGNz53O1jxlaajwNhZkp+zU0eBsLEan7PS12lsLC95oB0k8QHKvcsrYmq52Y9yytiYr3Zim4Qt7p3ZTrgOCwZm/M8qzdIpDp3WuzaE1GZpNJfO612bQmo1aqORxVAKoBVAKoBVAKoBVAKoCQwThUwOoaujPCbo5WqZRKWsC2L4dXuhNolMdAti+H5mLfFIHtDmkFpFQRmIWia5HIjkzKaNrkciOTMaOGcH7vHvf1G1LDp8U7VFplG7Zl3iTNgRabRkmZd4kzYFPN1xuIzjQs5mMzeYquAVQCqA38AH81Dtf7Nyl0H7hm/opMoH3LN/RS6LSmmCAICu43m6Hznwqnrbyb/AGKat/Jv9it1VOUoqgFUOiqC0suK1ioDO4XmrWcgGc9N3Nyq6qyCxFlXYhd1XR7EWVdNye5Pkq2LcpeGsJbvJvT+G25g06Xc/Ys1TKT2z7vCmbEzFNpXbvu8KZsSPqohDPex2V8zsmMVOck3Bo0kr6wwvldksQ+0ML5nZLEJN2LctOHGeSrvkpq1XLrTngTlqqbWnPAh3tLSWuFCCQRoIzhVytVFsUrVRWrYuc+arhwVQWiqHBVAKoLRVAKoCaxcwlub9xed4873xXHi2HtVnV1JyHdm7Mub0X8lpV1KyHdm7Mub0X89S1q9L8quM1iyJBK0b2S53I7/ACOwqhrKDIf2iZl6/koKzo+Q/tEzL1/JCVVaVloqgtFUOEhi+fzcO1/s3KVQfuGb+ikygfcs39FLstMacIAgK3jj/I858Kp628m/2Kat/Jv9itVVOUgqgFUB9wRmR7WNzuIaOc0XpjFe5GppPbGK9yNTTcdAhiDGtY25rQGjYFrGMRjUamZDXsYjGo1MyEVjNbdziEbTvpajY0cLtA51ArGfIjyUzu6aSvrOfs48hM7umnAqNVQGdAOi9DpesFWEQRBvhG950u+XEtRRaOkMaN06dpqqLR0gjRunTtNxSCSVPGiy5EwkGaQX+U24+qnrVBWUOTLlpmXqhnq0hyJctMzuqELVVxWCqAVQCqAVQCqHRVDgqgLxga27vC1x4Q3r/KHHzih51pqHP20SOXPmXaaqhz9tEjlz5l2nphSy7tC9nGRVvlC8L3SYu1iVvy09UqHtYlZw2lDqssZMVQCqAkcXj+bh2v8AZuUqg/cM39FJlX/cs39FLwtMagIAgK1jnmg858Kp628m/wBilrjyb/YrFVTFIKodFUOExitDl2jKOaNpdznejtPQrCrWZU1upPwWVVx5U9upPwXFaE0ZSMYbTulpfoZSMc2f1krNU+TLnX0u+bzMVhL2k6+l3zeRtVDIJt4KblWiEHNls9RqvvRktmYi60JFFS2ZiLrQvy1RrQgI7D1l3WzvHhM/Ebtbn9VRzqJTou0hXWl/Ah0+HtIV1pfw/BR6rMmWFUAqgFUOiqHBVAKoBVDpPYpWnJlfGczxlDa3/BPQrSq5bJFZrToWtUy2SKzWnNPwWtXpflDwzDudolaM2VlDY7fe9ZelsyJnJ69bzJ0xnZzub69bzSqoxGFUBI4un85Dtf7N6l0H7lm/opMq/wC5Zv6KXtaY1IQBAVjHXNB5z4VT1t5N/sUtceTf7FYqqYoxVAKoCz4mx72Z+ksb0An4ldVS25ztifOJe1O257tifOJY3OoCdF6tlWy8uFWxLTmz5MolxzuJcdpNVkFXKW1dJi1crlyl0mKrhw9LLPucjH6jmu6DUr3G/IejtSop9In5D0dqVFOjNcCAReDeDpBWtRUVLUNiioqWoZXTpXsZsLBrTBGavddIR4DT4O09iqqwpaNRYm51z+n7KisqYjUWJudc/omreVWqoygFUAqgFUAqgFUAqgFUBuYHmyLTC7xw3rb33qRRXZMzF9etxJob8mdi+vW4v61JrSoY3spaGu1mDpBP+FQVo2yVF1oZ2tm2TIutPdSDqq0qzFUBJYtn85Btk9m9S6D9yzf/AFUm1f8Acs3/ANVL6tMakIAgKvjvmg858Kp628m/2KSufJv9irVVMUgqgFUBb8TR+BIf+4f9jFfVV/4nbfZDQ1R/4Xf/AF7IS9vNIZToY8/2lTpro3bF6FhOtkTti9DnFVkzGmaodFUBcMVcI7pFuLjv4hd4zOLozdCv6tpGWzs1zp0/GBoqrpOXH2a529Pxm4E6rItCmY0YPMUplFSyU1J1X8Y58/Ss/WNHVkmWmZepm6zoyxydomZ3X5eQtVXFaKoBVAKoBVAKoBVAKoD0srqSRnQ5h/uC9xrY9F9U6nuJbHtX1TqdKWuNmVTHThwbJO1qpK28TNi+xRVx4mbF9it1VSUwqgJPFo/nYNsnsnqXQfuWb/6qTKv+5Zv/AKqX9aY1QQBAVXHnNZ/O/CqetvJv9ikrnyb/AGKpVUxRiqAVQFwxKd+DKNElelrfkr2ql/63J6+yGgqdf+pyevshO2pmVG9us1w6QQrGRuUxU9FLSVuUxya0U5kDcsihi0UVQCqA9rJanQyNkYaOaajQdIPIV7jkdG9HtzofSKV0b0e3Oh0LB9tbaI2yMzHOONp42lamCZszEe39GtgnbMxHt/Xoelqs7ZmOjkFWuuPuI5V6kjbI1WuzKepYmysVjsylBwtg11mfkuvYeA+lzh7jyLM0mjOgdYubQvzSZWlUV9HfY7NoXX+TRqo5GFUB6RROfUMY55F5DWlxA03L01rneFFXYemsc7woq7D4qvJ5MVQCqAVQGxYG5U0LdL4x/cF9IUtkanqnU+sCWytT1TqdJWtNkVLHV/4kLdDXHpP/AKqjrVfranovzkUFcO/7Gp6L85FbqqopxVASmLJ/OwbZPZPUug/cs3/1UmVf90zf/VToK0xqwgCAqmPeaz+d+BU9beTf7FHXPk3+xU6qnKMVQCqAsuJE2/mj1mteB5JIP+4K1qp9jnN1oi8P2XNTP+tzNaIvD9luV2X5zTCMO5TSx6rnAbK731UWTmZkSObqX9GMnZ2crmalX8cjXqvmfIVQCq4CQwLhV1lkqKujdQSM0jSOUKVRaS6B9ujSnzSS6HS3Ud9uhc6fNJfrNaGysa+Nwc114IWkY9r2o5q2opqo5GyNRzVtRRabO2VhZI0Oac4PbyHlSSNsjclyWoJI2SNyXpahUcKYsPjq6z1lZqGgkb7ndqpKRVr2Xx3pq0/koKTVcjL4r01afyQccDnSCINduhNAwijq8oOZV6McrshEv1FY2N7n5CJfqL/gXBgssWSL3uoZH6x0DkHEtLRaMkDLNOlTVUOipR48nSudfmg+sIYJitH6jN9rt3rxz8fPVJqJFN4kv16Ts9Din8SX60z/ADaVbCWLUkVXRfjMF9wo8f6ePm6FUT1dJHez6k5/NnApKRVcsd7PqTnww4EHVVxWCqAlcV4cu1x6GZUh5hQestUygMyqQ30v+bydVrMukN9L/m+wvy0pqiiY2T5VrcNRrGerK+JZysX5VIVNSInv7mXrR+VSFTUiJ7+5D1UIrxVcBJ4sH89Z9snsnqXQfuWb/wCqkyr/ALpm/wDqp0RaY1gQBAVPH3NZ/O/AqetvJv8AYo658m/2KjVUxRmaoDFUBI4v2vcbVE4mjXHIdsfd20PMpVDl7OZq7uJLoMvZTtXRm4nRFpzWlNx0seTKyYDeyDJd5TfmKdVUVaRZMiPTT1T8dDO1vDkyJImZbt6fjoVyqqypFUAqgFUBI4Hwu+yu3u+jPDjJuPKNBUmjUp8DrUvTSnzSS6JTH0d116aU+aS9YOwjHaWZUTq6zTc5h0ELRQUhkzbWLihpqPSY525TF3aU2m0vsfcxkitaCuatL6aKrliW2nLEttMrp0ID4nlDGOe64NDnHYBVeXuRrVcug8vejGq5dF5y0HSselpiEFV06XDEqx5Mckx8M5DPJbnPOf8AaruqorGrIum5N356F/VENjFlXTcmxPz0LI94aC5xoACSdAF5VqqoiWqXCqiJapzC1WjdZHyHO9znbKmoHuWSker3K9dK2mLkk7R6vXStp5VXg8CqAlMVz+es+2T2T1LoH3LN/RSZV/3TN/8AVToy0xrAgCAqWP2az+d+BU9beTf7FHXXk3+xUKqmKIVQCqAFcB0fANv/AHizseTvxvJPKbnPPcedamiT9tEjlz5l2/LzXUKftoUcufMu385z0wvYRaYXxGgJvYdVwzH3bCV6pMCTRqzhtPdKgSeJWLu2nNpGFri1wIc0lrgc4IuIWWVFati5zIOarVVFzofNVw8iqAVQCqA9IJ3RuD43Fjhmc00OzZyL017mLlNWxT2x7mOymrYpZMH43uFBaWZfjx0DudpuPMRsVpDWrkukS31TAt4K3cl0qW+qYfrYWGxYXhnujkaXah3j+qbyrOKlQy+F27MvAtoaZDL4HX6sy8FN5SCSfMsgY0ueQ1ozucQ0DaSuOcjUtVbEPLnI1LXLYhT8Y8YhK0w2euQbnyZsvxWjRy8ao6bT0kTs482ldewoKfWKSIscebSuvZ6FaqqspzYsFkdPKyJmdxz8TRxuOwL6RROlejG6flp9YYXTSIxun5adLs0IjY2Ngo1gDWjkC1bGIxqNTMhsY2NY1GtzIQuOFv3Oz7kDv5t7sYOEewc6gVlPkRZCZ3dNOBXVrPkRZCZ3dNOG8o1VnzNCqAVQEpisfz1n2yeyepdA+5Zv6KTKv+6Zv/qp0haY1oQBAVH9oGazed+BU1b+Tf7FHXPk3+xT6qmtKMVQCqWgVQFtxEYfx3VORvG04i68k9BHSrmqUX610XcS8qZq/W7RdxLWrkvDmGErTu08snE9ziPJrRvqAWSmk7SRz9a/rkYyeTtJXP1r+uRrVXytPkEAqloFUtAqloFUAKLeLD3ZbpWijZpmjQJXgdAK+iTSJmcvFT6JNKlyOXip8SzufTdHvfTNlvc+nSV5c9zvEqrtW08ue53iVV2raedV5PJloqQACSaAACpJOYALue5DqIqrYhfsWsDfuseU/wDWfTK48gcTAe3l2BaOg0TsW2u8S8vTE09X0PsG5TvEvL0xJeWQMa5zyGtaC5xOYAXkqa5yNS1cyE5zkaiuctiIc2wxhE2mZ0hubwWN1WjNz5zzrK0mdZpFfw2GRpVIWeVX8NhpVXwI4qloFUtBK4q/x9n2yeyeplA+5Zv6KTKv+6Zv/qp0laY1gQBAVD9oGazed+BU1b+Tf7FJXPk3+xT1TFGEAQBcB0LFSzbnY49MlZD/AKuD/aGrTVfHkUdvrfxzcjUVbHkUdvrfxzcrDYw9atxsszwaHJLWnxnb0HpK+lLk7OFzvTmtx9abJ2cDnelnG45qsqZEIdCALoCAIAgCAIAgPuGJ0jgyNpe92ZrRUlda1XLktS1TrWOeuS1LVLxi9i8LPSWWjp+Kl7Yq6NJ5ejjroKHQUh+t97unzWaOhVekP1vvdyT8+vD1nlYlmUrGzDe6k2eE1jafxHDw3DwRyD1nZfQ1jTMteyZmTP6/rqZ6sqb2i9kxbkz+q4J151tVZUhAEAQErip/H2fbJ7J6l0D7lm/opLq/7pm/+qnSlpzWBAEBUP2g5rN534FTVv5N/sUlc+Tf7FOVKUYQCqA+4YjI9sbc73NYNrjQdq9Nar3I1NN3E9NYr3I1NN3E6rGwNaGtzNAaNgFAtg1ERLENo1qNRETQQeNlmlnjiigYXVcXvNWtaA0UAJJ0urzKvrGOWVrWRpbfavz5mK6sopZWtZGlt9q/N5EWXE6Q/rSsZyMBkPSaAetQ46pkXxuRNl+BBjqeRfG5E2X4ExZcVbOzhB8p8d1B0NoOlTY6sgbntXauFhOjquBue1dq4WHtb8XYJm0DBE4cF8QDabRmdzr3NQIZEsRLNl37PpNV0EjbETJXWny8quEMWZ4alrd2YPCjvdzsz9FVTzVfNHeiZSemGFpSz1bPFeiZSemGfqQzriQQQRnBuI2hQVuWxSAqWLYoqgFUAqgPqJhe7JY1z3arQXO6AutRXLY1LV9DrWq5bGpavoT2DsVJZKGakLNBo6Q8wuHP0KxhqyV97/pTn8+WFlBVUr73/SnP58sLbgzBkdmbSFtCeE83vdtPuzK6go0cKWMTfpLyj0WOBLGJv0qbhNOSmfkX3JBT8Y8ZcsGGynem58o8LS1nJy9GlUdNrDKtjiW7SuGPAoadWOUixxLdpXXsx4FWVQUwqgCAVQBAS2Kn8fZ9snsnqZV/3LN/RSZV/wB0zf8A1U6UtOasIAgKl+0Fm8s7uIOe3pAPwqnrdPpYvqvzkU1cJ9LF9V+cilKkKIIAgJrFCzbpbGHiiDpDorwR63V5lOq2PLnRdV/t7k+rY8ukIuq1fb3OgrSmnCAIDUteE4Yf1ZY2HVLgXdUXr4yUiKPxuRPmo+ElJij8bkTrwzn1YbfHaG5UL2vHGBc5u1pvHOuxTxypaxbTsM8cyWsW35qzmyvqfY8bRZWSiksbJB47Q7tXh8THpY9EXafOSJklz2ou1COlxaszr9xyfJfI0dANFFdV1HXy8FVPciuq2jOvyeCrieYxUs2o/wBK/wCa8d2UfUvFTz3XR9S8VPaHFyzMzQh3lufJ6nGi+jaBR2+XjavU9tq6jN8vG1epJQwtjGTG1rG6GtDR0BSmsaxLGpZsJbGNYljUs2H2vR6NDCeF4rKPxX77ijbvpDzcW00Cjz0qKFPrW/VpI1IpcUCfWt+rT82lKwzjBJaqt/Ti/pg3u8s8ezMqGlU6Se7M3Vj8sM/SqdJPdmbqx+WEQoRCCAIAgCAICZxPZlW6E6okceo5vxKbVyW0hvpb0s9ybVzbaS1dVvRU9zpK0xqQgCAg8c7LulieQKmItlGwXOPVLlBrGPLgWzRfjyK+s48ujquq/Hlac4WZM0EAQFsxNfHBFLNNIyPLcGNy3BtQwVuBz3uPQrmrFZFG6R6olq2X+hc1YscTHSPVEtWy9dX7JG1Y3QM4G6SnxW5I6XU9VVKkrSBvhtXZ+bCVJWsDfDavz1sIe1Y5Su/SjjjGlxMjvcPUVBkraRfAiJzwIMlbSr4EROeBDWrC0836k0hGqDkN6raBQZKVNJ4nL06ECSkzSeJy9OSGkF8D4WH3HIWODmOc1wzOaS1w2ELrXK1bUWxT01VatqLYpOWLG2eO6TJmHjb1/WHvBVhFWczLnfVyXj+CwirSdlzrHbc/FMFJqzY4wu/UZLGeM0EjekX+pT2VtEviRU5/nkT462iXxIqc/wA8jfixjszs0zR5TXs7QpDafR183G1CQ2sKM7zcUVPY9e7ln/6iLrhe/wDmUf8AmnE9/wDNo/8ANOJ4S4y2Zv8AOr5LJHdgXzdWFHTzclwPm6saM3zcEXAj7TjnGK7lFI86XFsbT2n1KNJW0aeBqry+cCNJW7E8DVXbdiQduxntEtQHCFp4ohQ9Y39FFXzVjPJci2J6Y4WFfNWM8l1tiemOfhYQxNSSakm8k3knSVBIIQBDgQ6EAQBAEBa/2f2Wss0xFzWiNp0lxyndAa3pVvVMdrnP1XfORbVRHa9z9SWcf0heFel+EAQHzIwOBa4VBBBBzEHOFxURUsU4qIqWKcowvYDZZ3wurRpqwnwmHgu/5xgrJUiFYZFYu7ZoMjPCsMisXR00fNZqVXwPiKoDCAzVdAquAxVAZqgC6BVcAqgC6BVcBhAZqgMVQGaoBVdAQBAKrgFUAqgAvNACSbgAKkniAXdgOpYvYO/dbMyM0yzv5Ka7s+2lw5lq6JB2MSN06dvy41dDg7GJGrnzrt+XEkpJKCAIAgIPGnAn73ECygmjqWHNlDjYfdoPOoNOonbstTxJmwIFPonbstb4kzevoc3e0tJDgQ4EggihBFxBGlZhbUWxTNKli2KYQ4EAQBAEAQBAEAQBAEAQBAEAQBAEAQBAEAQFvxLwESW2qYb0XwNPhH+oRo0dOhXNW0Nbe2emzHDjqLiraHlKkz82jHDjqLsrwvQgCAIAgCAgcYsW22uskZEc4HC8GSmYPp259uZQKZQGz/U253XbiV9MoDZ/qbc7rtxOf26xSWd+RMwsdxVzOGlpzELOywvidkvSz5oM/LE+J2S9LFNdfM+YQBAKoAgFUAQBAEAQBAEAqgCAIAgCAVQH0xpc4NaC5zrmtaC5xOgAZ11EVVsRLVOoiqtiFwxexRvEttAuvbBca/8Ak+np0K6olWZnzcMcOJcUSrF8U3DHDjqLoFdF2EAQBAEAQBAEB5WmzMlaWSsbI0+C5ocNt68vY16WOS1Dw+Nr0yXJanqVy24kwvqYXyQnR+owcxv9arZapidexVTmnzeVslUxL4FVOaY8yJmxGmHAlhd5WXH2ByiOqiTyuTmmJEdVMqeFyLxTE8+8i069m9JL9teO6ZtbeeB47qpGtvFf8jvItOvZvSS/bTumbW3ngO6qRrbxX/I7yLTr2b0kv207pm1t54Duqka28V/yO8i069m9JL9tO6ZtbeeA7qpGtvFf8jvItOvZvSS/bTumbW3ngO6qRrbxX/I7yLTr2b0kv207pm1t54Duqka28V/yO8i069m9JL9tO6ZtbeeA7qpGtvFf8jvItOvZvSS/bTumbW3ngO6qRrbxX/I7yLTr2b0kv207pm1t54Duqka28V/yO8i069m9JL9tO6ZtbeeA7qpGtvFf8jvItOvZvSS/bTumbW3ngO6qRrbxX/I7yLTr2b0kv207pm1t54Duqka28V/yO8i069m9JL9tO6ZtbeeA7qpGtvFf8jvItOvZvSS/bTumbW3ngO6qRrbxX/J9MxItFd9JZwNIdI49GSF1Kom0uTngem1TPpVvFcEJCyYitF887neLG0R81TX3KTHVDU8brdl2JIjqhPO7glmJY8HYKhswpBG1hNxdwnna43lWUNHjhSxiWdeJZQ0aKHwJZ14m6vsfcIAgCAIAgCAIAgCAIAgCAIAgCAIAgCAIAgCAIAgCAIAgCAIAgCAIAgCAIAgCAIAgCAIAgCAIAgCAIAgCAIAgCAIAgCAIAgCAIAgCAIA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de-DE" altLang="de-DE"/>
          </a:p>
        </p:txBody>
      </p:sp>
      <p:sp>
        <p:nvSpPr>
          <p:cNvPr id="21526" name="AutoShape 18" descr="data:image/jpeg;base64,/9j/4AAQSkZJRgABAQAAAQABAAD/2wCEAAkGBxQODg8PDRAPDw8QFhAQDw8QDxAOEA8VFBQXFhQSFRQYHCggGBsnHRQUITEhJSkrLi4uFx8zODMsNygtLisBCgoKDg0OGxAQGywkICQsLC0yLCwtLCwsLC4sLCwsLCwsLCwsLCwsLywsLCwsLCwsLCwsLCwsLCwsLCwsLC0sLP/AABEIAOEA4QMBEQACEQEDEQH/xAAbAAEAAgMBAQAAAAAAAAAAAAAABQYBBAcDAv/EAEoQAAEDAQIHCQ4DBwMFAAAAAAEAAgMRBCEFBhIxUVJxEyIyQWGBkZKxFRZCYnKDk6GzwcLR0tMjJDMHFDRDU6LhgrLwVGNz4vH/xAAaAQEAAwEBAQAAAAAAAAAAAAAABAUGAQID/8QAOBEAAQMABQkHBAMAAgMAAAAAAAECAwQFESHREjFBUXGBkaGxExUyQmHB8CI04fFSstIUIzNDcv/aAAwDAQACEQMRAD8A7igCAIAgCAIAgCAIAgCAIAgCAIAgCAIAgCAIAgCAIAgCAIAgCAIAgCAID5kkDRVxDRpJoF5c9rEtctiHlz2tS1y2EbPhtjbmBz+Xgj13+pV8lZxN8KKvL5wIMlZRt8KKvI1H4ed4LGDaS75KM6tJNDU64EVazfoanzgfHd2TVj6rvqXjvSbUnBcTz3lLqTniO7kmrH1XfUnek2pOC4jvKXUnPEd3JNWPqu+pO9JtScFxHeUupOeI7uSasfVd9Sd6Tak4LiO8pdSc8R3ck1Y+q76k70m1JwXEd5S6k54ju5Jqx9V31J3pNqTguI7yl1JzxHdyTVj6rvqTvSbUnBcR3lLqTniO7kmrH1XfUnek2pOC4jvKXUnPEd3JNWPqu+pO9JtScFxHeUupOeI7uSasfVd9Sd6Tak4LiO8pdSc8R3ck1Y+q76k70m1JwXEd5S6k54ju5Jqx9V31J3pNqTguI7yl1JzxHdyTVj6rvqTvSbUnBcR3lLqTniO7kmrH1XfUnek2pOC4jvKXUnPE+m4dfxtYdmUPeupWkulE54nUrOTSic8TYhw808NhHK0h3yUhlatXxts2X4H3ZWbV8TbNl5JWe1MlG8cDyZiNozqwinjlT6FtJ8U8cifQtp7L6n1CAIAgCAIAgCA0MJYTEO9bvpNHE3lPyUGl01sP0pe7ptIVKpjYfpS93TaV20Wh0jsp7iTxaBsHEqKWZ8q5T1tKOSV8i2uU8l8z5hAEAQBAEAQBAEAQBAEAQBAEAQBAEBlriCCCQRmINCERyotqHUcqLahNYOwzmZPzSZut81cUWsbfpl444ltRawt+mXjjiTaty2CAIAgCAIDQwtb9xZveG7gjRpcVDplK7Ft2dc2JDplJ7Ft2dc2JV3OJJJNSbyTnKziratqmeVVVbVMVQCqAzVAYqgFUAqgFUAqgFUAqgFUAqgFUAqgFUAqgFUAqgFUAqgFUBN4DwjeIZDd/LJ4vF+X/AMVtV9L/APU/dhhw1FrQKXf2T92GHAnVclwEAQBAYc6gJNwF5OhcVURLVOKqIlqlNttqMsjnnj4I0AZgsvPMssivX4hmJ5llkV6/EPCq+J8RVAKoBVAKoBVAKoBVAKoD0ihc/gNc7yWkr2yN7/CirsPbI3v8KKpstwXMf5Z5y0dpX3ShTr5eh90oU6+XoffcebUHWb8167vpH8eaHr/gUj+PNDzfgyUZ43c1HdhXhaHOmdp4dQ508prSMLeG1zfKBb2r4Oa5viRU2nwc1zfElm0+KryeRVAKoBVAKoBVAKoBVAZDqXi4jMdCC2wt+DbVu0TX+FmdtGf58609Fm7aJHadO001Fm7WNHadO02lIJAQBAR2HpsizupnfRnTn9QKhVhJkQL63fNxCrCTIgX1u+biqVWdM6KoBVAKoBVAKoBVAZF9wvJzAXkpnuCX3IStjwG998h3MaM7jzcSsYKtkfe+5OZYw1bI+99ycyZs2Coo8zA46zt8fkFZxUKGPRbtvLSKhQx5kt23m4ApZKMoAgCAw5oNxFRoN64qItynFRFuUj7TgaJ+ZuQdLLvVmUOWgQvzJYvphmIctAhfmSzZhmIa24Hkivb+I3S0Xja35KrnoEsd6Xp6YFXPQJY70vT0wI2qgkEVQCqAVQCqAVQCqAm8WJt9JHpAcOa49o6Fa1XJY5zN5a1XJ9Tmbywq6LoIAgILGl+9iGkuPQP8qprVfpanqpU1qv0tT1Ur1VTFKKoBVAKoBVAKoDYsVkdM7JYPKcczRyr7QQPmdkt/R94IHzOyW/otGD8GMgF2+fxvOfm0BX9HojIUuvXWX9HokcKXXrrN5SiUalrwjHDw3CuqL3dAUealRReJd2kjzUqKLxLu0kVPjH/Tj53n3D5qvfWv8G8cPyV8la/wbx+e5pvw9KcxY3Y351UZ1YzrmVE3Y2kZ1ZTrmsTdifHdqb+p/Yz5Lz/z6R/LkmB4/wCfSP5ckwPWPD8oz5DtradhXttZTJnsXcfRtZzJnsXcbtnxjH8xhHK05XqKlR1q3zt4EqOtWr422bCVstsZKKxuDtIzEbRnVjFPHKlrFtLGKeOVPoW02F9T6kZhLBDZaubRkmkZneUPeoNJoLJfqbc7rtxINJoLJb23O67SsWiF0bix4yXD18o0hUMkbo3ZLkvKGSN0bslyWKedV4PmKoBVAKoBVASGAH0tLBpyx/aT7lMq9bKQ31t6E2r3WUhvrb0LctGaMIAgK/jZmh/1/CqetvJv9inrbyb/AGK8qcpwgCAIAgNrB1idO/JbcBe53E0fNSKPR3TvyU3qfejUd078lM2lS4WWzNiYGMFAOk8p5VpIomxNyWmliibE3Jah9WidsbS55DWjjP8Ay9dkkbG3KctiHZJGxtynLYhWsI4dfJVsVY2afDPPxcyo6RWL33MuTn+CjpFYvfcy5Of4IiqriuCAIAgCAIDLXlpBaSCMxBoRzrqKqLagRVRbUJzBuHyKNnvH9QC8bRx8ytaNWSp9MvHEtaNWSp9MvHEsLHhwBaQQbwQagq5a5HJahdNcjktQ1sIWFs7Ml1xHBdxtPy5F8KRR2ztsXPoXUfCkUdk7bHbl1FPtMDonljxQjoI4iORZuWJ0TlY7OZuWN0TlY7OeS+Z8wgCAIDfwD/FRbX+zcpdB+4Zv6KS6B9wzf0UuS0ppQgCAr2NuaHznwqnrbyb/AGKat/Jv9iu1VOUwqgFUAqgPuGMvc1jBVzjQBe2MV7ka3Op6YxXuRrc6l1wdYxBGGNz53O1jxlaajwNhZkp+zU0eBsLEan7PS12lsLC95oB0k8QHKvcsrYmq52Y9yytiYr3Zim4Qt7p3ZTrgOCwZm/M8qzdIpDp3WuzaE1GZpNJfO612bQmo1aqORxVAKoBVAKoBVAKoBVAKoCQwThUwOoaujPCbo5WqZRKWsC2L4dXuhNolMdAti+H5mLfFIHtDmkFpFQRmIWia5HIjkzKaNrkciOTMaOGcH7vHvf1G1LDp8U7VFplG7Zl3iTNgRabRkmZd4kzYFPN1xuIzjQs5mMzeYquAVQCqA38AH81Dtf7Nyl0H7hm/opMoH3LN/RS6LSmmCAICu43m6Hznwqnrbyb/AGKat/Jv9it1VOUoqgFUOiqC0suK1ioDO4XmrWcgGc9N3Nyq6qyCxFlXYhd1XR7EWVdNye5Pkq2LcpeGsJbvJvT+G25g06Xc/Ys1TKT2z7vCmbEzFNpXbvu8KZsSPqohDPex2V8zsmMVOck3Bo0kr6wwvldksQ+0ML5nZLEJN2LctOHGeSrvkpq1XLrTngTlqqbWnPAh3tLSWuFCCQRoIzhVytVFsUrVRWrYuc+arhwVQWiqHBVAKoLRVAKoCaxcwlub9xed4873xXHi2HtVnV1JyHdm7Mub0X8lpV1KyHdm7Mub0X89S1q9L8quM1iyJBK0b2S53I7/ACOwqhrKDIf2iZl6/koKzo+Q/tEzL1/JCVVaVloqgtFUOEhi+fzcO1/s3KVQfuGb+ikygfcs39FLstMacIAgK3jj/I858Kp628m/2Kat/Jv9itVVOUgqgFUB9wRmR7WNzuIaOc0XpjFe5GppPbGK9yNTTcdAhiDGtY25rQGjYFrGMRjUamZDXsYjGo1MyEVjNbdziEbTvpajY0cLtA51ArGfIjyUzu6aSvrOfs48hM7umnAqNVQGdAOi9DpesFWEQRBvhG950u+XEtRRaOkMaN06dpqqLR0gjRunTtNxSCSVPGiy5EwkGaQX+U24+qnrVBWUOTLlpmXqhnq0hyJctMzuqELVVxWCqAVQCqAVQCqHRVDgqgLxga27vC1x4Q3r/KHHzih51pqHP20SOXPmXaaqhz9tEjlz5l2nphSy7tC9nGRVvlC8L3SYu1iVvy09UqHtYlZw2lDqssZMVQCqAkcXj+bh2v8AZuUqg/cM39FJlX/cs39FLwtMagIAgK1jnmg858Kp628m/wBilrjyb/YrFVTFIKodFUOExitDl2jKOaNpdznejtPQrCrWZU1upPwWVVx5U9upPwXFaE0ZSMYbTulpfoZSMc2f1krNU+TLnX0u+bzMVhL2k6+l3zeRtVDIJt4KblWiEHNls9RqvvRktmYi60JFFS2ZiLrQvy1RrQgI7D1l3WzvHhM/Ebtbn9VRzqJTou0hXWl/Ah0+HtIV1pfw/BR6rMmWFUAqgFUOiqHBVAKoBVDpPYpWnJlfGczxlDa3/BPQrSq5bJFZrToWtUy2SKzWnNPwWtXpflDwzDudolaM2VlDY7fe9ZelsyJnJ69bzJ0xnZzub69bzSqoxGFUBI4un85Dtf7N6l0H7lm/opMq/wC5Zv6KXtaY1IQBAVjHXNB5z4VT1t5N/sUtceTf7FYqqYoxVAKoCz4mx72Z+ksb0An4ldVS25ztifOJe1O257tifOJY3OoCdF6tlWy8uFWxLTmz5MolxzuJcdpNVkFXKW1dJi1crlyl0mKrhw9LLPucjH6jmu6DUr3G/IejtSop9In5D0dqVFOjNcCAReDeDpBWtRUVLUNiioqWoZXTpXsZsLBrTBGavddIR4DT4O09iqqwpaNRYm51z+n7KisqYjUWJudc/omreVWqoygFUAqgFUAqgFUAqgFUBuYHmyLTC7xw3rb33qRRXZMzF9etxJob8mdi+vW4v61JrSoY3spaGu1mDpBP+FQVo2yVF1oZ2tm2TIutPdSDqq0qzFUBJYtn85Btk9m9S6D9yzf/AFUm1f8Acs3/ANVL6tMakIAgKvjvmg858Kp628m/2KSufJv9irVVMUgqgFUBb8TR+BIf+4f9jFfVV/4nbfZDQ1R/4Xf/AF7IS9vNIZToY8/2lTpro3bF6FhOtkTti9DnFVkzGmaodFUBcMVcI7pFuLjv4hd4zOLozdCv6tpGWzs1zp0/GBoqrpOXH2a529Pxm4E6rItCmY0YPMUplFSyU1J1X8Y58/Ss/WNHVkmWmZepm6zoyxydomZ3X5eQtVXFaKoBVAKoBVAKoBVAKoD0srqSRnQ5h/uC9xrY9F9U6nuJbHtX1TqdKWuNmVTHThwbJO1qpK28TNi+xRVx4mbF9it1VSUwqgJPFo/nYNsnsnqXQfuWb/6qTKv+5Zv/AKqX9aY1QQBAVXHnNZ/O/CqetvJv9ikrnyb/AGKpVUxRiqAVQFwxKd+DKNElelrfkr2ql/63J6+yGgqdf+pyevshO2pmVG9us1w6QQrGRuUxU9FLSVuUxya0U5kDcsihi0UVQCqA9rJanQyNkYaOaajQdIPIV7jkdG9HtzofSKV0b0e3Oh0LB9tbaI2yMzHOONp42lamCZszEe39GtgnbMxHt/Xoelqs7ZmOjkFWuuPuI5V6kjbI1WuzKepYmysVjsylBwtg11mfkuvYeA+lzh7jyLM0mjOgdYubQvzSZWlUV9HfY7NoXX+TRqo5GFUB6RROfUMY55F5DWlxA03L01rneFFXYemsc7woq7D4qvJ5MVQCqAVQGxYG5U0LdL4x/cF9IUtkanqnU+sCWytT1TqdJWtNkVLHV/4kLdDXHpP/AKqjrVfranovzkUFcO/7Gp6L85FbqqopxVASmLJ/OwbZPZPUug/cs3/1UmVf90zf/VToK0xqwgCAqmPeaz+d+BU9beTf7FHXPk3+xU6qnKMVQCqAsuJE2/mj1mteB5JIP+4K1qp9jnN1oi8P2XNTP+tzNaIvD9luV2X5zTCMO5TSx6rnAbK731UWTmZkSObqX9GMnZ2crmalX8cjXqvmfIVQCq4CQwLhV1lkqKujdQSM0jSOUKVRaS6B9ujSnzSS6HS3Ud9uhc6fNJfrNaGysa+Nwc114IWkY9r2o5q2opqo5GyNRzVtRRabO2VhZI0Oac4PbyHlSSNsjclyWoJI2SNyXpahUcKYsPjq6z1lZqGgkb7ndqpKRVr2Xx3pq0/koKTVcjL4r01afyQccDnSCINduhNAwijq8oOZV6McrshEv1FY2N7n5CJfqL/gXBgssWSL3uoZH6x0DkHEtLRaMkDLNOlTVUOipR48nSudfmg+sIYJitH6jN9rt3rxz8fPVJqJFN4kv16Ts9Din8SX60z/ADaVbCWLUkVXRfjMF9wo8f6ePm6FUT1dJHez6k5/NnApKRVcsd7PqTnww4EHVVxWCqAlcV4cu1x6GZUh5hQestUygMyqQ30v+bydVrMukN9L/m+wvy0pqiiY2T5VrcNRrGerK+JZysX5VIVNSInv7mXrR+VSFTUiJ7+5D1UIrxVcBJ4sH89Z9snsnqXQfuWb/wCqkyr/ALpm/wDqp0RaY1gQBAVPH3NZ/O/AqetvJv8AYo658m/2KjVUxRmaoDFUBI4v2vcbVE4mjXHIdsfd20PMpVDl7OZq7uJLoMvZTtXRm4nRFpzWlNx0seTKyYDeyDJd5TfmKdVUVaRZMiPTT1T8dDO1vDkyJImZbt6fjoVyqqypFUAqgFUBI4Hwu+yu3u+jPDjJuPKNBUmjUp8DrUvTSnzSS6JTH0d116aU+aS9YOwjHaWZUTq6zTc5h0ELRQUhkzbWLihpqPSY525TF3aU2m0vsfcxkitaCuatL6aKrliW2nLEttMrp0ID4nlDGOe64NDnHYBVeXuRrVcug8vejGq5dF5y0HSselpiEFV06XDEqx5Mckx8M5DPJbnPOf8AaruqorGrIum5N356F/VENjFlXTcmxPz0LI94aC5xoACSdAF5VqqoiWqXCqiJapzC1WjdZHyHO9znbKmoHuWSker3K9dK2mLkk7R6vXStp5VXg8CqAlMVz+es+2T2T1LoH3LN/RSZV/3TN/8AVToy0xrAgCAqWP2az+d+BU9beTf7FHXXk3+xUKqmKIVQCqAFcB0fANv/AHizseTvxvJPKbnPPcedamiT9tEjlz5l2/LzXUKftoUcufMu385z0wvYRaYXxGgJvYdVwzH3bCV6pMCTRqzhtPdKgSeJWLu2nNpGFri1wIc0lrgc4IuIWWVFati5zIOarVVFzofNVw8iqAVQCqA9IJ3RuD43Fjhmc00OzZyL017mLlNWxT2x7mOymrYpZMH43uFBaWZfjx0DudpuPMRsVpDWrkukS31TAt4K3cl0qW+qYfrYWGxYXhnujkaXah3j+qbyrOKlQy+F27MvAtoaZDL4HX6sy8FN5SCSfMsgY0ueQ1ozucQ0DaSuOcjUtVbEPLnI1LXLYhT8Y8YhK0w2euQbnyZsvxWjRy8ao6bT0kTs482ldewoKfWKSIscebSuvZ6FaqqspzYsFkdPKyJmdxz8TRxuOwL6RROlejG6flp9YYXTSIxun5adLs0IjY2Ngo1gDWjkC1bGIxqNTMhsY2NY1GtzIQuOFv3Oz7kDv5t7sYOEewc6gVlPkRZCZ3dNOBXVrPkRZCZ3dNOG8o1VnzNCqAVQEpisfz1n2yeyepdA+5Zv6KTKv+6Zv/qp0haY1oQBAVH9oGazed+BU1b+Tf7FHXPk3+xT6qmtKMVQCqWgVQFtxEYfx3VORvG04i68k9BHSrmqUX610XcS8qZq/W7RdxLWrkvDmGErTu08snE9ziPJrRvqAWSmk7SRz9a/rkYyeTtJXP1r+uRrVXytPkEAqloFUtAqloFUAKLeLD3ZbpWijZpmjQJXgdAK+iTSJmcvFT6JNKlyOXip8SzufTdHvfTNlvc+nSV5c9zvEqrtW08ue53iVV2raedV5PJloqQACSaAACpJOYALue5DqIqrYhfsWsDfuseU/wDWfTK48gcTAe3l2BaOg0TsW2u8S8vTE09X0PsG5TvEvL0xJeWQMa5zyGtaC5xOYAXkqa5yNS1cyE5zkaiuctiIc2wxhE2mZ0hubwWN1WjNz5zzrK0mdZpFfw2GRpVIWeVX8NhpVXwI4qloFUtBK4q/x9n2yeyeplA+5Zv6KTKv+6Zv/qp0laY1gQBAVD9oGazed+BU1b+Tf7FJXPk3+xT1TFGEAQBcB0LFSzbnY49MlZD/AKuD/aGrTVfHkUdvrfxzcjUVbHkUdvrfxzcrDYw9atxsszwaHJLWnxnb0HpK+lLk7OFzvTmtx9abJ2cDnelnG45qsqZEIdCALoCAIAgCAIAgPuGJ0jgyNpe92ZrRUlda1XLktS1TrWOeuS1LVLxi9i8LPSWWjp+Kl7Yq6NJ5ejjroKHQUh+t97unzWaOhVekP1vvdyT8+vD1nlYlmUrGzDe6k2eE1jafxHDw3DwRyD1nZfQ1jTMteyZmTP6/rqZ6sqb2i9kxbkz+q4J151tVZUhAEAQErip/H2fbJ7J6l0D7lm/opLq/7pm/+qnSlpzWBAEBUP2g5rN534FTVv5N/sUlc+Tf7FOVKUYQCqA+4YjI9sbc73NYNrjQdq9Nar3I1NN3E9NYr3I1NN3E6rGwNaGtzNAaNgFAtg1ERLENo1qNRETQQeNlmlnjiigYXVcXvNWtaA0UAJJ0urzKvrGOWVrWRpbfavz5mK6sopZWtZGlt9q/N5EWXE6Q/rSsZyMBkPSaAetQ46pkXxuRNl+BBjqeRfG5E2X4ExZcVbOzhB8p8d1B0NoOlTY6sgbntXauFhOjquBue1dq4WHtb8XYJm0DBE4cF8QDabRmdzr3NQIZEsRLNl37PpNV0EjbETJXWny8quEMWZ4alrd2YPCjvdzsz9FVTzVfNHeiZSemGFpSz1bPFeiZSemGfqQzriQQQRnBuI2hQVuWxSAqWLYoqgFUAqgPqJhe7JY1z3arQXO6AutRXLY1LV9DrWq5bGpavoT2DsVJZKGakLNBo6Q8wuHP0KxhqyV97/pTn8+WFlBVUr73/SnP58sLbgzBkdmbSFtCeE83vdtPuzK6go0cKWMTfpLyj0WOBLGJv0qbhNOSmfkX3JBT8Y8ZcsGGynem58o8LS1nJy9GlUdNrDKtjiW7SuGPAoadWOUixxLdpXXsx4FWVQUwqgCAVQBAS2Kn8fZ9snsnqZV/3LN/RSZV/wB0zf8A1U6UtOasIAgKl+0Fm8s7uIOe3pAPwqnrdPpYvqvzkU1cJ9LF9V+cilKkKIIAgJrFCzbpbGHiiDpDorwR63V5lOq2PLnRdV/t7k+rY8ukIuq1fb3OgrSmnCAIDUteE4Yf1ZY2HVLgXdUXr4yUiKPxuRPmo+ElJij8bkTrwzn1YbfHaG5UL2vHGBc5u1pvHOuxTxypaxbTsM8cyWsW35qzmyvqfY8bRZWSiksbJB47Q7tXh8THpY9EXafOSJklz2ou1COlxaszr9xyfJfI0dANFFdV1HXy8FVPciuq2jOvyeCrieYxUs2o/wBK/wCa8d2UfUvFTz3XR9S8VPaHFyzMzQh3lufJ6nGi+jaBR2+XjavU9tq6jN8vG1epJQwtjGTG1rG6GtDR0BSmsaxLGpZsJbGNYljUs2H2vR6NDCeF4rKPxX77ijbvpDzcW00Cjz0qKFPrW/VpI1IpcUCfWt+rT82lKwzjBJaqt/Ti/pg3u8s8ezMqGlU6Se7M3Vj8sM/SqdJPdmbqx+WEQoRCCAIAgCAICZxPZlW6E6okceo5vxKbVyW0hvpb0s9ybVzbaS1dVvRU9zpK0xqQgCAg8c7LulieQKmItlGwXOPVLlBrGPLgWzRfjyK+s48ujquq/Hlac4WZM0EAQFsxNfHBFLNNIyPLcGNy3BtQwVuBz3uPQrmrFZFG6R6olq2X+hc1YscTHSPVEtWy9dX7JG1Y3QM4G6SnxW5I6XU9VVKkrSBvhtXZ+bCVJWsDfDavz1sIe1Y5Su/SjjjGlxMjvcPUVBkraRfAiJzwIMlbSr4EROeBDWrC0836k0hGqDkN6raBQZKVNJ4nL06ECSkzSeJy9OSGkF8D4WH3HIWODmOc1wzOaS1w2ELrXK1bUWxT01VatqLYpOWLG2eO6TJmHjb1/WHvBVhFWczLnfVyXj+CwirSdlzrHbc/FMFJqzY4wu/UZLGeM0EjekX+pT2VtEviRU5/nkT462iXxIqc/wA8jfixjszs0zR5TXs7QpDafR183G1CQ2sKM7zcUVPY9e7ln/6iLrhe/wDmUf8AmnE9/wDNo/8ANOJ4S4y2Zv8AOr5LJHdgXzdWFHTzclwPm6saM3zcEXAj7TjnGK7lFI86XFsbT2n1KNJW0aeBqry+cCNJW7E8DVXbdiQduxntEtQHCFp4ohQ9Y39FFXzVjPJci2J6Y4WFfNWM8l1tiemOfhYQxNSSakm8k3knSVBIIQBDgQ6EAQBAEBa/2f2Wss0xFzWiNp0lxyndAa3pVvVMdrnP1XfORbVRHa9z9SWcf0heFel+EAQHzIwOBa4VBBBBzEHOFxURUsU4qIqWKcowvYDZZ3wurRpqwnwmHgu/5xgrJUiFYZFYu7ZoMjPCsMisXR00fNZqVXwPiKoDCAzVdAquAxVAZqgC6BVcAqgC6BVcBhAZqgMVQGaoBVdAQBAKrgFUAqgAvNACSbgAKkniAXdgOpYvYO/dbMyM0yzv5Ka7s+2lw5lq6JB2MSN06dvy41dDg7GJGrnzrt+XEkpJKCAIAgIPGnAn73ECygmjqWHNlDjYfdoPOoNOonbstTxJmwIFPonbstb4kzevoc3e0tJDgQ4EggihBFxBGlZhbUWxTNKli2KYQ4EAQBAEAQBAEAQBAEAQBAEAQBAEAQBAEAQFvxLwESW2qYb0XwNPhH+oRo0dOhXNW0Nbe2emzHDjqLiraHlKkz82jHDjqLsrwvQgCAIAgCAgcYsW22uskZEc4HC8GSmYPp259uZQKZQGz/U253XbiV9MoDZ/qbc7rtxOf26xSWd+RMwsdxVzOGlpzELOywvidkvSz5oM/LE+J2S9LFNdfM+YQBAKoAgFUAQBAEAQBAEAqgCAIAgCAVQH0xpc4NaC5zrmtaC5xOgAZ11EVVsRLVOoiqtiFwxexRvEttAuvbBca/8Ak+np0K6olWZnzcMcOJcUSrF8U3DHDjqLoFdF2EAQBAEAQBAEB5WmzMlaWSsbI0+C5ocNt68vY16WOS1Dw+Nr0yXJanqVy24kwvqYXyQnR+owcxv9arZapidexVTmnzeVslUxL4FVOaY8yJmxGmHAlhd5WXH2ByiOqiTyuTmmJEdVMqeFyLxTE8+8i069m9JL9teO6ZtbeeB47qpGtvFf8jvItOvZvSS/bTumbW3ngO6qRrbxX/I7yLTr2b0kv207pm1t54Duqka28V/yO8i069m9JL9tO6ZtbeeA7qpGtvFf8jvItOvZvSS/bTumbW3ngO6qRrbxX/I7yLTr2b0kv207pm1t54Duqka28V/yO8i069m9JL9tO6ZtbeeA7qpGtvFf8jvItOvZvSS/bTumbW3ngO6qRrbxX/I7yLTr2b0kv207pm1t54Duqka28V/yO8i069m9JL9tO6ZtbeeA7qpGtvFf8jvItOvZvSS/bTumbW3ngO6qRrbxX/I7yLTr2b0kv207pm1t54Duqka28V/yO8i069m9JL9tO6ZtbeeA7qpGtvFf8jvItOvZvSS/bTumbW3ngO6qRrbxX/J9MxItFd9JZwNIdI49GSF1Kom0uTngem1TPpVvFcEJCyYitF887neLG0R81TX3KTHVDU8brdl2JIjqhPO7glmJY8HYKhswpBG1hNxdwnna43lWUNHjhSxiWdeJZQ0aKHwJZ14m6vsfcIAgCAIAgCAIAgCAIAgCAIAgCAIAgCAIAgCAIAgCAIAgCAIAgCAIAgCAIAgCAIAgCAIAgCAIAgCAIAgCAIAgCAIAgCAIAgCAIAgCAIAg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de-DE" altLang="de-DE"/>
          </a:p>
        </p:txBody>
      </p:sp>
      <p:pic>
        <p:nvPicPr>
          <p:cNvPr id="21527" name="Picture 20" descr="Whatsapp Iphone Icon Cuentas de whatsapp dond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06166" y="3074194"/>
            <a:ext cx="755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AutoShape 22" descr="data:image/jpeg;base64,/9j/4AAQSkZJRgABAQAAAQABAAD/2wCEAAkGBxQTEhMQERASEBUQFhcXEhgUCg8ZHhcSFRUWFhYXFhcYHCggGBolGxgVIjEhMSksLi4uIyAzODMsNyguLisBCgoKDg0OGxAQGyskICQsLCwsLywsLCw0LCwvLSwsLCwvLCwsLDQsLCwsLCwsLCw0LSwsLywsLCwsLCwvNSwsLP/AABEIAOEA4QMBEQACEQEDEQH/xAAcAAEAAgIDAQAAAAAAAAAAAAAABQcEBgECAwj/xABGEAABAwIACgYHBAgFBQAAAAABAAIDBBEFBhIhMUFRUmFxBxQigZGhEzJCYpKxwTNTgtIWI0NylKKy8HPC0eHxFRdUY4P/xAAaAQEAAgMBAAAAAAAAAAAAAAAABAUBAwYC/8QANhEAAgECAwUFCAICAgMAAAAAAAECAwQREjEFEyFBUWGRobHRFCIycYHB4fBCUhUzI/E0YnL/2gAMAwEAAhEDEQA/ALxQBAapjBjxDASyL9e8abO7IPE6+7xVnbbMqVfelwXiRat1GHBcWaNhHHOqlJ/WmMbI+z5jP5q5pbNoU+WPz4kGdzUlzIaWukcbue5x4uv81MVKC0Rpcm9WefWHbxWciMYsdYdvFMiGLHWHbxTIhix1h28UyIYsdYdvFMiGLHWHbxTIhix1h28UyIYsdYdvFMiGLHWHbxTIhix1h28UyIYsdYdvFMiGLHWHbxTIhix1h28UyIYsdYdvFMiGLHWHbxTIhix1h28UyIYsdYdvFMiGLHWHbxTIhizsyreDcPIPArDpxeqMqTRLUGNtVEc0znDY85Q/mvZRauz6FTWPdwNsbipHmbrgHH+OQhlQ0QuPtAnJJ462+fcqi52TOHvU+K6c/wAkyleRlwlwNza4EAggg5wQdIVQ1hwZNOUAQBAVnjvjgXl1NTOswZpHg+udYad358tPQ7P2copVKi48l0/JW3Nzj7sdDRldEIIAgCAIAgCAIAgCAIAgCAIAgCAIAgCAIAgCAIAgNqxOxudTOEUpLoCeJMd9beG0f2ay+2fGss8Pi8yTb3DpvB6eRbMbw4BzSCHAEEHMQc4IXMNNPBlsnidlgGo9IuHTBCIWG0lRcXHsxj1jzN7eOxWmy7Xe1M8tI+ZEu6uSOVasqddOVQQBAEAQBAEAQBAEAQBAEAQBAEAQBAEAQBAEAQBAEAQFj9GOHS4GjkNywF0N92/ab3E3HC+xUG17XB76PPg/UsbOrj7j+hv6oyeUtjxhAzVsxvcRn0beTMx/myiuu2fS3dvFdePf+CmuJ5qj7iBU00hAEAQBAEAQBAEAQHpTwPkcGRsdI46GtYSfAal4nOMFmk8EZjFyeCRtODuj+qksZXR04O8ct3wtzfzKrrbZox4QTl4L9+hKhZTevAn6bo3gH2k8zz7vo2j5E+agT21WfwxS8SRGxgtWzOZiFRDTHI7nVS/QhaHta6f8vBGz2Sl08Tv+gtF9y7+Ln/MvP+Vuv7eC9B7JS6eY/QWi+5d/Fz/mT/K3X9vBeg9kpdPMfoLRfcu/i5/zJ/lbr+3gvQeyUunmP0FovuXfxc/5k/yt1/bwXoPZKXTzMPCmLODKduXM0sGq9XPd3BrQ65W6je31aWWm8fojxOhQgsZfcr/DFTTudalpzC0e0+eRzndxcWt8+a6C3p1orGrPF9iWBX1JQfwLAjlJNYQBAEAQBAZuBa8wTxTg29G8E/uaHDvaStNekqtKUOq/68T1TlkkpdC9/St3h4hcXlZeYo+fp5MpznnS9xceZJK7mKypLoUTeLxOiyYCAIAgCAIAgCAIDZcVcUZKq0jyYob+tbtPtpDAdXvaOeqsvtpRt/cjxl5fP0JVC2dTi+CLKpqSnooXFrWQxsF3u1ni52lx/wCAublOtdVEnjJvT95FkowpR4cEaNhvpClcS2laIm6nuaC48bHM3lnV7bbGpxWNZ4votPz4ECpeyfCHA184zVd79bmv/iZvAZlYew22GGREff1f7MmsDdIE8ZAqAKhmshrWvHIjMeRHeoVxselNY0/dfev39wN9O8nH4uJZGDsIRzxiWJwe12vYdYI1EbFzlajOjNwmsGWUJxmsYmStR6IfGSlqXMyqOcxSM9jIiIkGy7mnJdsOjbtEu0qUIywrRxT58eHczTWjUa9x4P6FavxvrwS11S5paSCDTwAgg2IIyMxuulWzrSSxUFh836lY7msuDl4L0IarqnyuMkr3SOOkucSeXAcFMp04045YLBGmUnJ4s8V7MBAEAQBAEAQHBQE9+k8u0+KhewwN/tEiCU00BAEAQBAEAQBAEBsOJeL3W5SX39DFYye8ToYDx17BzCrto3vs9PCPxPTs7fQkW1HeS46It6NgaA1oDQ0AAAWAA0ADUFyTbbxZcaFadJmFy+YUrT2IQHPz6ZHC4vyaR4ldJsa2Uae9er0+X5ZWXtRuWRaLzNLV0QggCAm8UsPmkmBJJikIEreG+OI8xcKDf2auaeH8lp6fU30KzpS7OZcjHAgEEEEXBB0g6CFx7TTwZcnZYMmhdJGAAW9djHabYTgDS3QH8xmB4cle7IvGpbiWj0+fT6+ZX3lHFZ19Su10RXBAEAQBAEAQBAEAQHVAEAQBAEAQBAEA8+5AXdizgsU1NHDbtWypDtkdnd4aOQC4m8uHXrSny5fLkXlGnu4KJKKMbSjsYpi+qqHHXNIO5ri0eQXb2kctCC7F5FFWeNST7WRykGsIAgCAtXo2wr6WmMLjd1Mckf4bs7PDtDuC5bbFvu62daS8+fqWtnUzQyvkbaqkmHSeFr2uY4Xa8FrhtaRYr1GTi1Jaow1isGUPXUpikkidpie5h45JIv32uu6pVFUgprmkyhlHLJx6HgvZ5CAIAgCAIAgCAIAsgIAgCAIAgCAICVxVphJWU7DnHpATyZd/+VRL6eS3nJdPPgbaEc1SK7S7VxReBAUbjDFk1VQ06ppPN5P1XcWks1CD/wDVeRRVlhUku1kepBrCAIAgNp6OK3IrAy+adjmfiAy2/wBJHeqva9LPbOX9Wn9vuSrOeWrh1LZXJluEBTWPDLV1RbW5p8Y2E+d12OzHjaw+vmyluV/yy/eRBKeaAgCAIAgCAIAgCA4ugF0AugF0AugF0AugF0BP4iPtXwX1l47zG9QNprG1n9PNEi1/2r95Fxrji5CAqPpFpPR1r3WzTNa8c7ZDvNt+9dbsipntkv6tr7/cqLuGFXHqazdWZFF0AugF0BJYtzZNXTO2TRjuLg0+RKjXkc1vNdj8jZReFSL7S8FxBehAUrjhUB9bUOGcZeT8ADD5tK7TZ8HG2gn0x7+JSXDxqyZD3Uw0i6AXQC6AXQC6AXQC6AXQHCGQgCAIAgCAIAgMrBdZ6GaKb7p7XHkDnHhdaq9Le05Q6po9QllkpdC92PBAcDcEAg7Qc4K4Vpp4MvdTssGTT+kvBXpKcTtF3UxJd/hOsHeBDTyurfY9xu627ekvPl6EO8p5oZunkVYupKsIAgCAkcXYi6rp2jXNH4BwJ8gVHu5ZaE2+j8jZSWNSK7S8lw5eGBh3CbaaCSd3sDsjeeczW95+q321B16qprn5czXVqKEXJlGPeSS4m5cSSdpOcldwkksEUZwsgIAgCAIAgCAIAgCAIAgCAIAgCAIAgLQ6OMPCSLqrz+sgHYufWi1W4t0crcVzG17Rwqb6Oktex/ks7Otmjkeq8jc1TE06vYCC1wBDgQQRpBzEFZTaeKMFNY24vupJiACYpCTC7hpyCd4eYz7bdhYXquafH4lr6lPXounLs5EGp5oCAIDd+jPAxfKatwsyK7Y7j1pCLOI4AEjmeBVHtm6ShuY6vX5fkm2VLGWd8tCyJ5msa573BjWi7iTYADWSudjFyajFYtlk2ksWVFjljIauQBlxDET6MH2joL3DUdg1DmV1uz7JW0MX8T17Owp7ivvXw0X7ia6rE0BAEAQBAEAQBAEAQHCAIAgCAIAgCAIAgPSlqHRvbJG4sew3aRqK8zhGcXGSxTMqTTxRauK+OcVQBHMWwzaLE2a87WE6D7unZdcte7LqUG5Q4x8V8/UtKF1GfCXBm1KqJZj19DHMx0UrA9jtIPkQdII2r3TqzpyUoPBo8yipLBle4X6OZASaWVsjdTZDkuHDKAs7yV/Q23FrCquPVehX1LJ/wfeQ7MSK4m3VwOJqoLeTifJTHta1SxzeDNStKuOnibFgXo5sQ6rkDrfs4ibHg55sbcgOar7jbTaworDtfob6dlzmzdKqpipYS92TFFELABtrDQGtA0k6gqenTqV6mWPGTJspRpxxfBIqfGjGmSrdk/Zwg3ay+m2hzzrPDQPNdXZbPhbLHWXX0KmtcSq/IgFPNAQBAEAQBAEAQBAEAQHCyAgCAIAgCAIAgCAIAhgm8F42VUADWTF7RobIMsdxPaHIEKFX2db1uMo4PquH48DfC4qQ0febBB0lSD16aN3Fs7m+RB+ar5bCh/Gb7sfQkK+lziZVL0hPlkZFHSDKkcGi9UdLja+ZmhaamxoU4OcqnBLHT8nqN65NJR17fwb8qEsBdAVb0mYSc+oFPfsQNabbZHjKJP4S0Dv2rqNjUIxo7znLyX5Kq9m3PLyRpyuSIEAQBAEAQBAEAQBAEAQBYAQBAEAQBAEAQBAEAQBAEBO4jW69T33nW5+jfZQdp4+yzw7PNG+2/wBsf3kXKuNLkICuOkvAj8vrjBlMLQ2aw9UtzBx90iwvqtxXRbHu45dxLXl6FdeUXjnWnM0RXxACAIAgCAIAgCAIAgCAIDhZAQBAEAQBAEAQBAEAQBAEB7UVU6KRkrPWjcHN5tN7HgvFSmqkHCWjWB6jJxaa5F5YMr2TxMmjN2yC44HW08QbhcNWoyozcJaovITU4qSMpaj0cEA5jnB03GpAV9jXiJpmoxxdD9Yvy+GxX9jtbD3K/f6+pAr2n8od3oV+dmi2Y5tBGkHiuhTx4orgsgIAgCAIAgCAIAgCALACAIAgCAIAgCAIAgO8ELnuyGMdI46Gsjc4+AF15nUjBYyaS7TKTfBI2GhxGrJM5jbCP/bKAfhbc+NlXVdr20NG38vySY2lR68CapujQ/tKoDgymP8AU530UKe3f6w72blY9ZEhD0cUw9aaof8AjiA8mX81Hltuu9FFd/qbFYw5tmw4DwFHStc2H0mS83IdKXC9rXGz/hV9zdTuGnUwxXYSKdKNNYRJNRzYcIAgNTxxxQbUAzQgMnGkZgJeDtjtju47Ra7P2lKg8k+MfL96EW4tlP3o6+ZVkjC0lrgWlpIcCLEEZiCNRXVRkpLFaFU1g8GdVkwEAQBAEAQBAEAQHCyZCAIAgCAIAgCA7MYXENaC4uNgA0kknQABpK8yaisXoEseCN7xe6PiQJKwlt84iY/P+N40ch4qgu9s/wAaHe/svXuJ9Kz5z7jfKGhjhbkQxsjbsawC/PaeKoqlWdR5ptt9pPjGMVgkQWG8daeAljSZ3jS2MiwOxz9HhcqwttlV6yzP3V2+hHqXUIcFxZqFd0g1T7+jEcA1WZlHxdm/lVvS2Nbx+LGXh5epDleVHpwIaoxjq3+tVTfhlLfJtlNhY20dILux8zU69R6yZhvrpTpmlPOeQ/MrcqVNaRXcjxnl1feZuB8Yp6d+WyRzh7THvc5rhssTmPEZ1ouLKjXjlksO1ao90604PFMtLF3GSKrb2DkSAduNxzjiN5vHxsuWvLGpbP3uK5P90ZaUa8ai4a9CaUI3BAaJ0kYABb12MWc2wmAHrN0B/MZgeHJXux7xxluJaPT59Pr5kG8o4rOvqVyukK4IAgCAIAgCAIAgCwYCAIAgCAIAgH96ExBa2JOK4pmCaVt53jX+zafZHvbT3aNPJ7Rv3Xlkg/dXj2+hbW1uoLF6+RtSqyUVtj1jW5z3UsDsljLtlc053u0FoOpo0HaeGnpdl7OjGKrVFxei6dvz8iturht5I6czR1eEE5WAEAQBAd6edzHNexxY5pu1zTYg8FicYzi4yWKZlNp4otTE3GwVI9DLZs7RyEgGkt2O2jvHDldo7Odu88OMfL8dpa29zvPdlr5m0qqJR51EIex0bxdr2lrh7rhYr1GThJSWq4mGk1gyhqiEse+M6Y3OaebSWn5LvITU4qS5rHvKFrB4HRejAQBAEAQBAEAQHCAIAgCAIAgCA2fo9wWJqoPcLtpxlni+9mDxufwqr2tX3VDKtZcPpz9PqSrSnmqYvl+otpcmWxHYw1phpppW5nMYcn945m+ZCkWlJVa8IPRvw5mutLLByRR67kowsAIAgCAIAgO8EzmOa9ji1zCC0jURoKxKClFxlxTMptPFF3YBwkKinintYvb2gNTxmcOVwVxF1Q3FaVPp5ci7pVM8FIkFHNhSGMtut1Nvvn/1FdvZ/wDjw/8AleRSVv8AZL5kapJqCAIAgCAIAgCA4WQEAQBAEAQBAWR0VRj0U79Zka3uay/+Yrm9uy/5ILs+/wCCysV7rfabyqInEJjrGXUNQBqYHdzXNcfIFTdmyUbqDfXz4Gm5WNKRTK7QpQgCAIAgCAIAgLU6MnHqZvoEr7eDT87rlNtJe0/RfctbL/X9Ta5JA0FzjYNBLjsAFyfBVSi5PBcyW3hxKFq6gyPfIcxke555ucXfVd9TgoQUOiS7igbzNvqeS9GAgCAIAgCAIAgCwAgCAIAgCAIDfuiqsF54Cc5yZG59Nuy75sVBtym8IVPmvuvuWFjLWP1LCXPFgdZow5rmOF2uBa4bWkWI8FmMnFprVBrFYMpDDmCnU0z4H3OTnY7ejPqu/wBeN129rcxuKamvr2Mo6tN05ZWYCkGsIAgCAIAgOLoC6MT8HGCkijcLOIL3jY55yrHiBYdy4u/rqtcSktNF8kXVvDJTSZE9I2GhFB1Zp7dQO17sXtE/vaPi2KZsi1dSrvXpHz/GvcabyrljkWr8irl1BVhAEAQBAEAQBAEBwsmQgCAIAgCAIDOwLhJ1PMydmcsOcX9ZpzOb3j6LRc0I16Tpy5+fI905uElJF14PrmTRtmidlMeLj6gjUQcxC4mrSnSm4TXFF1CanHMjIWs9ETjFgCOrjyJOy5t/RvAztJ+bTrHyOdSrS7nbTzR05rqaqtGNRYMqrDmLs9KT6Vl2apGAlpHE+yeBt3rqrW/o3C914Po9fyVdWhOnquHUiVNNIQBAEBy0XIABJOYAC5J2AaysNpLFjA37EzExwc2pqm5OSbxxHTcaHSDVbSG6duxc9tHaiknSov5v7L1LC3tWnmn3G2YxYfjpI8t5ynu+zYDncfo3afqquzs53M8sdOb6fnsJVatGmsWU7hGufPI6aV2U55udgGoAagBmXY0aMKUFCC4Ip5yc3mkYy2nkIAgCAIAgCAIAgOrHXAO0LzF4rENHZZAQBAEAQBAEBMYuYxy0j7s7bHevGTmPEH2XcfG6h3llTuY4S4NaP91Ruo1pUnw06FpYExjgqh+rfZ+uN1g4d3tDiLrlrmyrW799cOq0LSlXhU07iWuohtOCgIPCGKFHKbugDHHXE5zM+0hvZPeFNpbRuafBS4dvHzNM7anLVENN0cQn1KiZvMRu+gU2O26y1in3ml2MOTZ4/wDbVn/lP/hm/mXv/Oz/AKLvPPsMerMmm6OqcZ3yzScMpjR5Nv5rVPbVd/Ckj0rKC1bZPUOCKWkaXsjjhAGd7nZ7cZHm/moFS4r3Dwk2+z8IkRp06axSwNew90gRsuylHpnb5BDByGl/kOJVla7GnL3q3BdOf4I1W8S4Q4leVtY+V5kleZHu0knyGoDgMy6KnThTjlgsEV0pOTxbPBezAQBAEAQBAEAQBAYXXBtUbfo2ZGe9NcAsOmNxa7m02Xq3nmpoxUWEj1W88BAEAQBAEAQBAcg69FtCAncHY4VcOYTGRo1Sty/5j2vNQK2zLarxccH2cPx4G+FzUjzx+ZPU3SS/9pStdxZO5vkQfmoE9hx/jN/VY+hIV8+cTNZ0kQ66eYcnRn5kLQ9h1eU14nv26PR+B2PSRBqp5/GL8yf4Or/aPj6D26PR+BjT9JQ9ilJ/eqQPINPzWyOwn/KfcvyeXfdI+JEVuP8AVPzM9HCPdjyj4vuPJS6exrePxYy+b9DTK8qPTga7W18sxyppXynVlSE25DQO5WVOjTpLCEUvkR5SlLjJ4mMth5CAIAgCAIAgCAIAgPKqkyWk8M3NeKkssWz1FYs4/RqfdPwlUu+gTN2zPxypDS4SqYyLNfIZG/uS9sEcAS4dxW2wr+5F/R/Q814cWjGurghhAEAQBAEAQBAEAQBAEAQBAEAQBAEAQBAEAQBAEAQBZBjwU5qaiGlZn9LI1mb3jZx7m3Piq67rpJvkvMkUoY/U+kP+mRfdt8Fyudlpgiv+mfFwyxMro23dTjJmsNMBNw78LiTyc46lOsK2WWR89Pn+TRXhisyKlo6u3Zdo1HZ/sr+jXy+7LQgThjxRIgqbiaQsgIAgCAIAgCAIAgCAIAgCAIAgCAIAgCAIAgCAIDBrKz2Wnmf9FErV/wCMTbCHNlg9C2LhdI7CEjezHeOC40vOaR45C7e92xUV/WwW7X1J1CHHMy4VVEo6vYCC1wBBFiCLgg6QRrCAoXpExHdRSGaFpdSvOYjP6JxPqP8Ad2O7jn03drcqqsH8XmQqtLLxWhp8NQ5ug5th0f7KdCrKGhocU9TMjwg32gR5qVG6i9VganTfI9hVs3x8vmtirU+p5yS6HPWmb7fiWd9T6oZJdB1pm+34k31Pqhkl0HWmb7fiTfU+qGSXQdaZvt+JN9T6oZJdB1pm+34k31Pqhkl0HWmb7fiTfU+qGSXQdaZvt+JN9T6oZJdB1pm+34k31Pqhkl0HWmb7fiTfU+qGSXQdaZvt+JN9T6oZJdB1pm+34k31Pqhkl0HWmb7fiTfU+qGSXQdaZvt+JN9T6oZJdB1pm+34k31Pqhkl0HWmb7fiTfU+qGSXQdaZvt+JN9T6oZJdB1pm+34k31Pqhkl0HWmb7fiTfU+qGSXQ4NUzfHisb6n1GSXQ8n4QaNF3d1vmvErmC04npU3zMSeqc7NoGwfUqNOtKfyNkYJE7iTihLXy2F2QMP66S2gbjNrz5aTqBhXFxGlHt5I3U6bmz6GoKNkMbIYmhjI2hrGjUB/elUcpOTxZOSSWCPdeTIQHSWJrmljmhzXAhwc0EEHSCDpCynhxQKtxs6Jg4mXB7wy+cwyOOT/835y3kbjiArGjf4cKneRp0OcSs8LYDqaYkVFPJDbW6Ps9zxdp8VYQqQn8LxNDi1qiOBWw8hYAQBAEAQBAEAQBAEAQBAEAQBAEAQBACVkGXg3Bk1QcmnhknOjsROIHN2hveV4nOMPieBlRb0LGxW6JXuIkr3iNun0Ub7uPB7xmbyF+YUGtfpcKfeb4UHrItqhoo4Y2xQsbGxgs1rWgAD+9arJScniySklwR7ryZCAIAgCA86j1Xcj8llag+ecfftzzV3bfCQqupq6lGoIAgCAIAgCAIAgCAIAgCAIAgCAIAgJnFT7dvMLTX+A2U9T6OwT9izkqGfxE1aGWvJkIAgC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de-DE" altLang="de-DE"/>
          </a:p>
        </p:txBody>
      </p:sp>
      <p:sp>
        <p:nvSpPr>
          <p:cNvPr id="21529" name="AutoShape 24" descr="data:image/jpeg;base64,/9j/4AAQSkZJRgABAQAAAQABAAD/2wCEAAkGBxQTEhMQERASEBUQFhcXEhgUCg8ZHhcSFRUWFhYXFhcYHCggGBolGxgVIjEhMSksLi4uIyAzODMsNyguLisBCgoKDg0OGxAQGyskICQsLCwsLywsLCw0LCwvLSwsLCwvLCwsLDQsLCwsLCwsLCw0LSwsLywsLCwsLCwvNSwsLP/AABEIAOEA4QMBEQACEQEDEQH/xAAcAAEAAgIDAQAAAAAAAAAAAAAABQcEBgECAwj/xABGEAABAwIACgYHBAgFBQAAAAABAAIDBBEFBhIhMUFRUmFxBxQigZGhEzJCYpKxwTNTgtIWI0NylKKy8HPC0eHxFRdUY4P/xAAaAQEAAgMBAAAAAAAAAAAAAAAABAUBAwYC/8QANhEAAgECAwUFCAICAgMAAAAAAAECAwQREjEFEyFBUWGRobHRFCIycYHB4fBCUhUzI/E0YnL/2gAMAwEAAhEDEQA/ALxQBAapjBjxDASyL9e8abO7IPE6+7xVnbbMqVfelwXiRat1GHBcWaNhHHOqlJ/WmMbI+z5jP5q5pbNoU+WPz4kGdzUlzIaWukcbue5x4uv81MVKC0Rpcm9WefWHbxWciMYsdYdvFMiGLHWHbxTIhix1h28UyIYsdYdvFMiGLHWHbxTIhix1h28UyIYsdYdvFMiGLHWHbxTIhix1h28UyIYsdYdvFMiGLHWHbxTIhix1h28UyIYsdYdvFMiGLHWHbxTIhix1h28UyIYsdYdvFMiGLHWHbxTIhizsyreDcPIPArDpxeqMqTRLUGNtVEc0znDY85Q/mvZRauz6FTWPdwNsbipHmbrgHH+OQhlQ0QuPtAnJJ462+fcqi52TOHvU+K6c/wAkyleRlwlwNza4EAggg5wQdIVQ1hwZNOUAQBAVnjvjgXl1NTOswZpHg+udYad358tPQ7P2copVKi48l0/JW3Nzj7sdDRldEIIAgCAIAgCAIAgCAIAgCAIAgCAIAgCAIAgCAIAgNqxOxudTOEUpLoCeJMd9beG0f2ay+2fGss8Pi8yTb3DpvB6eRbMbw4BzSCHAEEHMQc4IXMNNPBlsnidlgGo9IuHTBCIWG0lRcXHsxj1jzN7eOxWmy7Xe1M8tI+ZEu6uSOVasqddOVQQBAEAQBAEAQBAEAQBAEAQBAEAQBAEAQBAEAQBAEAQFj9GOHS4GjkNywF0N92/ab3E3HC+xUG17XB76PPg/UsbOrj7j+hv6oyeUtjxhAzVsxvcRn0beTMx/myiuu2fS3dvFdePf+CmuJ5qj7iBU00hAEAQBAEAQBAEAQHpTwPkcGRsdI46GtYSfAal4nOMFmk8EZjFyeCRtODuj+qksZXR04O8ct3wtzfzKrrbZox4QTl4L9+hKhZTevAn6bo3gH2k8zz7vo2j5E+agT21WfwxS8SRGxgtWzOZiFRDTHI7nVS/QhaHta6f8vBGz2Sl08Tv+gtF9y7+Ln/MvP+Vuv7eC9B7JS6eY/QWi+5d/Fz/mT/K3X9vBeg9kpdPMfoLRfcu/i5/zJ/lbr+3gvQeyUunmP0FovuXfxc/5k/yt1/bwXoPZKXTzMPCmLODKduXM0sGq9XPd3BrQ65W6je31aWWm8fojxOhQgsZfcr/DFTTudalpzC0e0+eRzndxcWt8+a6C3p1orGrPF9iWBX1JQfwLAjlJNYQBAEAQBAZuBa8wTxTg29G8E/uaHDvaStNekqtKUOq/68T1TlkkpdC9/St3h4hcXlZeYo+fp5MpznnS9xceZJK7mKypLoUTeLxOiyYCAIAgCAIAgCAIDZcVcUZKq0jyYob+tbtPtpDAdXvaOeqsvtpRt/cjxl5fP0JVC2dTi+CLKpqSnooXFrWQxsF3u1ni52lx/wCAublOtdVEnjJvT95FkowpR4cEaNhvpClcS2laIm6nuaC48bHM3lnV7bbGpxWNZ4votPz4ECpeyfCHA184zVd79bmv/iZvAZlYew22GGREff1f7MmsDdIE8ZAqAKhmshrWvHIjMeRHeoVxselNY0/dfev39wN9O8nH4uJZGDsIRzxiWJwe12vYdYI1EbFzlajOjNwmsGWUJxmsYmStR6IfGSlqXMyqOcxSM9jIiIkGy7mnJdsOjbtEu0qUIywrRxT58eHczTWjUa9x4P6FavxvrwS11S5paSCDTwAgg2IIyMxuulWzrSSxUFh836lY7msuDl4L0IarqnyuMkr3SOOkucSeXAcFMp04045YLBGmUnJ4s8V7MBAEAQBAEAQHBQE9+k8u0+KhewwN/tEiCU00BAEAQBAEAQBAEBsOJeL3W5SX39DFYye8ToYDx17BzCrto3vs9PCPxPTs7fQkW1HeS46It6NgaA1oDQ0AAAWAA0ADUFyTbbxZcaFadJmFy+YUrT2IQHPz6ZHC4vyaR4ldJsa2Uae9er0+X5ZWXtRuWRaLzNLV0QggCAm8UsPmkmBJJikIEreG+OI8xcKDf2auaeH8lp6fU30KzpS7OZcjHAgEEEEXBB0g6CFx7TTwZcnZYMmhdJGAAW9djHabYTgDS3QH8xmB4cle7IvGpbiWj0+fT6+ZX3lHFZ19Su10RXBAEAQBAEAQBAEAQHVAEAQBAEAQBAEA8+5AXdizgsU1NHDbtWypDtkdnd4aOQC4m8uHXrSny5fLkXlGnu4KJKKMbSjsYpi+qqHHXNIO5ri0eQXb2kctCC7F5FFWeNST7WRykGsIAgCAtXo2wr6WmMLjd1Mckf4bs7PDtDuC5bbFvu62daS8+fqWtnUzQyvkbaqkmHSeFr2uY4Xa8FrhtaRYr1GTi1Jaow1isGUPXUpikkidpie5h45JIv32uu6pVFUgprmkyhlHLJx6HgvZ5CAIAgCAIAgCAIAsgIAgCAIAgCAICVxVphJWU7DnHpATyZd/+VRL6eS3nJdPPgbaEc1SK7S7VxReBAUbjDFk1VQ06ppPN5P1XcWks1CD/wDVeRRVlhUku1kepBrCAIAgNp6OK3IrAy+adjmfiAy2/wBJHeqva9LPbOX9Wn9vuSrOeWrh1LZXJluEBTWPDLV1RbW5p8Y2E+d12OzHjaw+vmyluV/yy/eRBKeaAgCAIAgCAIAgCA4ugF0AugF0AugF0AugF0BP4iPtXwX1l47zG9QNprG1n9PNEi1/2r95Fxrji5CAqPpFpPR1r3WzTNa8c7ZDvNt+9dbsipntkv6tr7/cqLuGFXHqazdWZFF0AugF0BJYtzZNXTO2TRjuLg0+RKjXkc1vNdj8jZReFSL7S8FxBehAUrjhUB9bUOGcZeT8ADD5tK7TZ8HG2gn0x7+JSXDxqyZD3Uw0i6AXQC6AXQC6AXQC6AXQHCGQgCAIAgCAIAgMrBdZ6GaKb7p7XHkDnHhdaq9Le05Q6po9QllkpdC92PBAcDcEAg7Qc4K4Vpp4MvdTssGTT+kvBXpKcTtF3UxJd/hOsHeBDTyurfY9xu627ekvPl6EO8p5oZunkVYupKsIAgCAkcXYi6rp2jXNH4BwJ8gVHu5ZaE2+j8jZSWNSK7S8lw5eGBh3CbaaCSd3sDsjeeczW95+q321B16qprn5czXVqKEXJlGPeSS4m5cSSdpOcldwkksEUZwsgIAgCAIAgCAIAgCAIAgCAIAgCAIAgLQ6OMPCSLqrz+sgHYufWi1W4t0crcVzG17Rwqb6Oktex/ks7Otmjkeq8jc1TE06vYCC1wBDgQQRpBzEFZTaeKMFNY24vupJiACYpCTC7hpyCd4eYz7bdhYXquafH4lr6lPXounLs5EGp5oCAIDd+jPAxfKatwsyK7Y7j1pCLOI4AEjmeBVHtm6ShuY6vX5fkm2VLGWd8tCyJ5msa573BjWi7iTYADWSudjFyajFYtlk2ksWVFjljIauQBlxDET6MH2joL3DUdg1DmV1uz7JW0MX8T17Owp7ivvXw0X7ia6rE0BAEAQBAEAQBAEAQHCAIAgCAIAgCAIAgPSlqHRvbJG4sew3aRqK8zhGcXGSxTMqTTxRauK+OcVQBHMWwzaLE2a87WE6D7unZdcte7LqUG5Q4x8V8/UtKF1GfCXBm1KqJZj19DHMx0UrA9jtIPkQdII2r3TqzpyUoPBo8yipLBle4X6OZASaWVsjdTZDkuHDKAs7yV/Q23FrCquPVehX1LJ/wfeQ7MSK4m3VwOJqoLeTifJTHta1SxzeDNStKuOnibFgXo5sQ6rkDrfs4ibHg55sbcgOar7jbTaworDtfob6dlzmzdKqpipYS92TFFELABtrDQGtA0k6gqenTqV6mWPGTJspRpxxfBIqfGjGmSrdk/Zwg3ay+m2hzzrPDQPNdXZbPhbLHWXX0KmtcSq/IgFPNAQBAEAQBAEAQBAEAQHCyAgCAIAgCAIAgCAIAhgm8F42VUADWTF7RobIMsdxPaHIEKFX2db1uMo4PquH48DfC4qQ0febBB0lSD16aN3Fs7m+RB+ar5bCh/Gb7sfQkK+lziZVL0hPlkZFHSDKkcGi9UdLja+ZmhaamxoU4OcqnBLHT8nqN65NJR17fwb8qEsBdAVb0mYSc+oFPfsQNabbZHjKJP4S0Dv2rqNjUIxo7znLyX5Kq9m3PLyRpyuSIEAQBAEAQBAEAQBAEAQBYAQBAEAQBAEAQBAEAQBAEBO4jW69T33nW5+jfZQdp4+yzw7PNG+2/wBsf3kXKuNLkICuOkvAj8vrjBlMLQ2aw9UtzBx90iwvqtxXRbHu45dxLXl6FdeUXjnWnM0RXxACAIAgCAIAgCAIAgCAIDhZAQBAEAQBAEAQBAEAQBAEB7UVU6KRkrPWjcHN5tN7HgvFSmqkHCWjWB6jJxaa5F5YMr2TxMmjN2yC44HW08QbhcNWoyozcJaovITU4qSMpaj0cEA5jnB03GpAV9jXiJpmoxxdD9Yvy+GxX9jtbD3K/f6+pAr2n8od3oV+dmi2Y5tBGkHiuhTx4orgsgIAgCAIAgCAIAgCALACAIAgCAIAgCAIAgO8ELnuyGMdI46Gsjc4+AF15nUjBYyaS7TKTfBI2GhxGrJM5jbCP/bKAfhbc+NlXVdr20NG38vySY2lR68CapujQ/tKoDgymP8AU530UKe3f6w72blY9ZEhD0cUw9aaof8AjiA8mX81Hltuu9FFd/qbFYw5tmw4DwFHStc2H0mS83IdKXC9rXGz/hV9zdTuGnUwxXYSKdKNNYRJNRzYcIAgNTxxxQbUAzQgMnGkZgJeDtjtju47Ra7P2lKg8k+MfL96EW4tlP3o6+ZVkjC0lrgWlpIcCLEEZiCNRXVRkpLFaFU1g8GdVkwEAQBAEAQBAEAQHCyZCAIAgCAIAgCA7MYXENaC4uNgA0kknQABpK8yaisXoEseCN7xe6PiQJKwlt84iY/P+N40ch4qgu9s/wAaHe/svXuJ9Kz5z7jfKGhjhbkQxsjbsawC/PaeKoqlWdR5ptt9pPjGMVgkQWG8daeAljSZ3jS2MiwOxz9HhcqwttlV6yzP3V2+hHqXUIcFxZqFd0g1T7+jEcA1WZlHxdm/lVvS2Nbx+LGXh5epDleVHpwIaoxjq3+tVTfhlLfJtlNhY20dILux8zU69R6yZhvrpTpmlPOeQ/MrcqVNaRXcjxnl1feZuB8Yp6d+WyRzh7THvc5rhssTmPEZ1ouLKjXjlksO1ao90604PFMtLF3GSKrb2DkSAduNxzjiN5vHxsuWvLGpbP3uK5P90ZaUa8ai4a9CaUI3BAaJ0kYABb12MWc2wmAHrN0B/MZgeHJXux7xxluJaPT59Pr5kG8o4rOvqVyukK4IAgCAIAgCAIAgCwYCAIAgCAIAgH96ExBa2JOK4pmCaVt53jX+zafZHvbT3aNPJ7Rv3Xlkg/dXj2+hbW1uoLF6+RtSqyUVtj1jW5z3UsDsljLtlc053u0FoOpo0HaeGnpdl7OjGKrVFxei6dvz8iturht5I6czR1eEE5WAEAQBAd6edzHNexxY5pu1zTYg8FicYzi4yWKZlNp4otTE3GwVI9DLZs7RyEgGkt2O2jvHDldo7Odu88OMfL8dpa29zvPdlr5m0qqJR51EIex0bxdr2lrh7rhYr1GThJSWq4mGk1gyhqiEse+M6Y3OaebSWn5LvITU4qS5rHvKFrB4HRejAQBAEAQBAEAQHCAIAgCAIAgCA2fo9wWJqoPcLtpxlni+9mDxufwqr2tX3VDKtZcPpz9PqSrSnmqYvl+otpcmWxHYw1phpppW5nMYcn945m+ZCkWlJVa8IPRvw5mutLLByRR67kowsAIAgCAIAgO8EzmOa9ji1zCC0jURoKxKClFxlxTMptPFF3YBwkKinintYvb2gNTxmcOVwVxF1Q3FaVPp5ci7pVM8FIkFHNhSGMtut1Nvvn/1FdvZ/wDjw/8AleRSVv8AZL5kapJqCAIAgCAIAgCA4WQEAQBAEAQBAWR0VRj0U79Zka3uay/+Yrm9uy/5ILs+/wCCysV7rfabyqInEJjrGXUNQBqYHdzXNcfIFTdmyUbqDfXz4Gm5WNKRTK7QpQgCAIAgCAIAgLU6MnHqZvoEr7eDT87rlNtJe0/RfctbL/X9Ta5JA0FzjYNBLjsAFyfBVSi5PBcyW3hxKFq6gyPfIcxke555ucXfVd9TgoQUOiS7igbzNvqeS9GAgCAIAgCAIAgCwAgCAIAgCAIDfuiqsF54Cc5yZG59Nuy75sVBtym8IVPmvuvuWFjLWP1LCXPFgdZow5rmOF2uBa4bWkWI8FmMnFprVBrFYMpDDmCnU0z4H3OTnY7ejPqu/wBeN129rcxuKamvr2Mo6tN05ZWYCkGsIAgCAIAgOLoC6MT8HGCkijcLOIL3jY55yrHiBYdy4u/rqtcSktNF8kXVvDJTSZE9I2GhFB1Zp7dQO17sXtE/vaPi2KZsi1dSrvXpHz/GvcabyrljkWr8irl1BVhAEAQBAEAQBAEBwsmQgCAIAgCAIDOwLhJ1PMydmcsOcX9ZpzOb3j6LRc0I16Tpy5+fI905uElJF14PrmTRtmidlMeLj6gjUQcxC4mrSnSm4TXFF1CanHMjIWs9ETjFgCOrjyJOy5t/RvAztJ+bTrHyOdSrS7nbTzR05rqaqtGNRYMqrDmLs9KT6Vl2apGAlpHE+yeBt3rqrW/o3C914Po9fyVdWhOnquHUiVNNIQBAEBy0XIABJOYAC5J2AaysNpLFjA37EzExwc2pqm5OSbxxHTcaHSDVbSG6duxc9tHaiknSov5v7L1LC3tWnmn3G2YxYfjpI8t5ynu+zYDncfo3afqquzs53M8sdOb6fnsJVatGmsWU7hGufPI6aV2U55udgGoAagBmXY0aMKUFCC4Ip5yc3mkYy2nkIAgCAIAgCAIAgOrHXAO0LzF4rENHZZAQBAEAQBAEBMYuYxy0j7s7bHevGTmPEH2XcfG6h3llTuY4S4NaP91Ruo1pUnw06FpYExjgqh+rfZ+uN1g4d3tDiLrlrmyrW799cOq0LSlXhU07iWuohtOCgIPCGKFHKbugDHHXE5zM+0hvZPeFNpbRuafBS4dvHzNM7anLVENN0cQn1KiZvMRu+gU2O26y1in3ml2MOTZ4/wDbVn/lP/hm/mXv/Oz/AKLvPPsMerMmm6OqcZ3yzScMpjR5Nv5rVPbVd/Ckj0rKC1bZPUOCKWkaXsjjhAGd7nZ7cZHm/moFS4r3Dwk2+z8IkRp06axSwNew90gRsuylHpnb5BDByGl/kOJVla7GnL3q3BdOf4I1W8S4Q4leVtY+V5kleZHu0knyGoDgMy6KnThTjlgsEV0pOTxbPBezAQBAEAQBAEAQBAYXXBtUbfo2ZGe9NcAsOmNxa7m02Xq3nmpoxUWEj1W88BAEAQBAEAQBAcg69FtCAncHY4VcOYTGRo1Sty/5j2vNQK2zLarxccH2cPx4G+FzUjzx+ZPU3SS/9pStdxZO5vkQfmoE9hx/jN/VY+hIV8+cTNZ0kQ66eYcnRn5kLQ9h1eU14nv26PR+B2PSRBqp5/GL8yf4Or/aPj6D26PR+BjT9JQ9ilJ/eqQPINPzWyOwn/KfcvyeXfdI+JEVuP8AVPzM9HCPdjyj4vuPJS6exrePxYy+b9DTK8qPTga7W18sxyppXynVlSE25DQO5WVOjTpLCEUvkR5SlLjJ4mMth5CAIAgCAIAgCAIAgPKqkyWk8M3NeKkssWz1FYs4/RqfdPwlUu+gTN2zPxypDS4SqYyLNfIZG/uS9sEcAS4dxW2wr+5F/R/Q814cWjGurghhAEAQBAEAQBAEAQBAEAQBAEAQBAEAQBAEAQBAEAQBZBjwU5qaiGlZn9LI1mb3jZx7m3Piq67rpJvkvMkUoY/U+kP+mRfdt8Fyudlpgiv+mfFwyxMro23dTjJmsNMBNw78LiTyc46lOsK2WWR89Pn+TRXhisyKlo6u3Zdo1HZ/sr+jXy+7LQgThjxRIgqbiaQsgIAgCAIAgCAIAgCAIAgCAIAgCAIAgCAIAgCAIDBrKz2Wnmf9FErV/wCMTbCHNlg9C2LhdI7CEjezHeOC40vOaR45C7e92xUV/WwW7X1J1CHHMy4VVEo6vYCC1wBBFiCLgg6QRrCAoXpExHdRSGaFpdSvOYjP6JxPqP8Ad2O7jn03drcqqsH8XmQqtLLxWhp8NQ5ug5th0f7KdCrKGhocU9TMjwg32gR5qVG6i9VganTfI9hVs3x8vmtirU+p5yS6HPWmb7fiWd9T6oZJdB1pm+34k31Pqhkl0HWmb7fiTfU+qGSXQdaZvt+JN9T6oZJdB1pm+34k31Pqhkl0HWmb7fiTfU+qGSXQdaZvt+JN9T6oZJdB1pm+34k31Pqhkl0HWmb7fiTfU+qGSXQdaZvt+JN9T6oZJdB1pm+34k31Pqhkl0HWmb7fiTfU+qGSXQdaZvt+JN9T6oZJdB1pm+34k31Pqhkl0HWmb7fiTfU+qGSXQdaZvt+JN9T6oZJdB1pm+34k31Pqhkl0HWmb7fiTfU+qGSXQ4NUzfHisb6n1GSXQ8n4QaNF3d1vmvErmC04npU3zMSeqc7NoGwfUqNOtKfyNkYJE7iTihLXy2F2QMP66S2gbjNrz5aTqBhXFxGlHt5I3U6bmz6GoKNkMbIYmhjI2hrGjUB/elUcpOTxZOSSWCPdeTIQHSWJrmljmhzXAhwc0EEHSCDpCynhxQKtxs6Jg4mXB7wy+cwyOOT/835y3kbjiArGjf4cKneRp0OcSs8LYDqaYkVFPJDbW6Ps9zxdp8VYQqQn8LxNDi1qiOBWw8hYAQBAEAQBAEAQBAEAQBAEAQBAEAQBACVkGXg3Bk1QcmnhknOjsROIHN2hveV4nOMPieBlRb0LGxW6JXuIkr3iNun0Ub7uPB7xmbyF+YUGtfpcKfeb4UHrItqhoo4Y2xQsbGxgs1rWgAD+9arJScniySklwR7ryZCAIAgCA86j1Xcj8llag+ecfftzzV3bfCQqupq6lGoIAgCAIAgCAIAgCAIAgCAIAgCAIAgJnFT7dvMLTX+A2U9T6OwT9izkqGfxE1aGWvJkIAgC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de-DE" altLang="de-DE"/>
          </a:p>
        </p:txBody>
      </p:sp>
      <p:pic>
        <p:nvPicPr>
          <p:cNvPr id="21530" name="Picture 26" descr="Bild in Originalgröße anzeigen"/>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460166" y="4154488"/>
            <a:ext cx="698831" cy="69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8" descr="Bild in Originalgröße anzeigen"/>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2390416" y="3074194"/>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30" descr="Bild in Originalgröße anzeigen"/>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683500" y="3382939"/>
            <a:ext cx="749300" cy="71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34" descr="Bild in Originalgröße anzeigen"/>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049399" y="4145771"/>
            <a:ext cx="707548" cy="70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36" descr="Bild in Originalgröße anzeigen"/>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5602990" y="206396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38" descr="Bild in Originalgröße anzeigen"/>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7234239" y="4148139"/>
            <a:ext cx="705180" cy="70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40" descr="Bild in Originalgröße anzeigen"/>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7491459" y="241617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42" descr="Bild in Originalgröße anzeigen"/>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8037331" y="15716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44" descr="Bild in Originalgröße anzeigen"/>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1154112" y="498747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48" descr="Bild in Originalgröße anzeigen"/>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1801177" y="5313325"/>
            <a:ext cx="1581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83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nhaltsplatzhalter 8"/>
          <p:cNvGraphicFramePr>
            <a:graphicFrameLocks noGrp="1"/>
          </p:cNvGraphicFramePr>
          <p:nvPr>
            <p:ph idx="1"/>
            <p:extLst/>
          </p:nvPr>
        </p:nvGraphicFramePr>
        <p:xfrm>
          <a:off x="777875" y="1858963"/>
          <a:ext cx="7581900" cy="3987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6"/>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Problematik </a:t>
            </a:r>
            <a:br>
              <a:rPr lang="de-DE" dirty="0">
                <a:sym typeface="PT Sans"/>
              </a:rPr>
            </a:br>
            <a:r>
              <a:rPr lang="de-DE" dirty="0"/>
              <a:t>Absatz Smartphones Deutschland</a:t>
            </a:r>
            <a:br>
              <a:rPr lang="de-DE" altLang="de-DE" dirty="0"/>
            </a:br>
            <a:endParaRPr lang="de-DE" dirty="0"/>
          </a:p>
        </p:txBody>
      </p:sp>
      <p:sp>
        <p:nvSpPr>
          <p:cNvPr id="9" name="Fußzeilenplatzhalter 8"/>
          <p:cNvSpPr>
            <a:spLocks noGrp="1"/>
          </p:cNvSpPr>
          <p:nvPr>
            <p:ph type="ftr" sz="quarter" idx="10"/>
          </p:nvPr>
        </p:nvSpPr>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p:txBody>
          <a:bodyPr/>
          <a:lstStyle/>
          <a:p>
            <a:fld id="{68EB86B5-BADE-4A12-AB87-7E185E6EC7FD}" type="slidenum">
              <a:rPr lang="de-DE" smtClean="0"/>
              <a:pPr/>
              <a:t>12</a:t>
            </a:fld>
            <a:endParaRPr lang="de-DE" dirty="0"/>
          </a:p>
        </p:txBody>
      </p:sp>
      <p:sp>
        <p:nvSpPr>
          <p:cNvPr id="2" name="Textplatzhalter 1"/>
          <p:cNvSpPr>
            <a:spLocks noGrp="1"/>
          </p:cNvSpPr>
          <p:nvPr>
            <p:ph type="body" sz="quarter" idx="12"/>
          </p:nvPr>
        </p:nvSpPr>
        <p:spPr>
          <a:xfrm>
            <a:off x="3892550" y="6338682"/>
            <a:ext cx="2870200" cy="365125"/>
          </a:xfrm>
        </p:spPr>
        <p:txBody>
          <a:bodyPr/>
          <a:lstStyle/>
          <a:p>
            <a:r>
              <a:rPr lang="de-DE" altLang="de-DE" dirty="0"/>
              <a:t>Quelle: Eigene Darstellung nach </a:t>
            </a:r>
            <a:r>
              <a:rPr lang="de-DE" altLang="de-DE" dirty="0" err="1"/>
              <a:t>Statista</a:t>
            </a:r>
            <a:r>
              <a:rPr lang="de-DE" altLang="de-DE" dirty="0"/>
              <a:t> 2016</a:t>
            </a:r>
          </a:p>
        </p:txBody>
      </p:sp>
      <p:sp>
        <p:nvSpPr>
          <p:cNvPr id="11" name="Textfeld 10"/>
          <p:cNvSpPr txBox="1"/>
          <p:nvPr/>
        </p:nvSpPr>
        <p:spPr>
          <a:xfrm>
            <a:off x="660400" y="5684246"/>
            <a:ext cx="4448175" cy="307777"/>
          </a:xfrm>
          <a:prstGeom prst="rect">
            <a:avLst/>
          </a:prstGeom>
          <a:noFill/>
        </p:spPr>
        <p:txBody>
          <a:bodyPr>
            <a:spAutoFit/>
          </a:bodyPr>
          <a:lstStyle/>
          <a:p>
            <a:pPr>
              <a:defRPr/>
            </a:pPr>
            <a:r>
              <a:rPr lang="de-DE" sz="1400" dirty="0">
                <a:solidFill>
                  <a:schemeClr val="tx1">
                    <a:lumMod val="65000"/>
                    <a:lumOff val="35000"/>
                  </a:schemeClr>
                </a:solidFill>
                <a:latin typeface="PT Sans" panose="020B0503020203020204" pitchFamily="34" charset="0"/>
                <a:ea typeface="PT Sans" panose="020B0503020203020204" pitchFamily="34" charset="0"/>
                <a:cs typeface="Arial" panose="020B0604020202020204" pitchFamily="34" charset="0"/>
              </a:rPr>
              <a:t>* vorläufige Schätzung / Prognose</a:t>
            </a:r>
          </a:p>
        </p:txBody>
      </p:sp>
      <p:sp>
        <p:nvSpPr>
          <p:cNvPr id="36869" name="Textfeld 1"/>
          <p:cNvSpPr txBox="1">
            <a:spLocks noChangeArrowheads="1"/>
          </p:cNvSpPr>
          <p:nvPr/>
        </p:nvSpPr>
        <p:spPr bwMode="auto">
          <a:xfrm>
            <a:off x="393700" y="1455058"/>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400" dirty="0">
                <a:latin typeface="PT Sans" panose="020B0503020203020204" pitchFamily="34" charset="0"/>
                <a:ea typeface="PT Sans" panose="020B0503020203020204" pitchFamily="34" charset="0"/>
                <a:cs typeface="Arial" panose="020B0604020202020204" pitchFamily="34" charset="0"/>
              </a:rPr>
              <a:t>Millionen</a:t>
            </a:r>
          </a:p>
        </p:txBody>
      </p:sp>
    </p:spTree>
    <p:extLst>
      <p:ext uri="{BB962C8B-B14F-4D97-AF65-F5344CB8AC3E}">
        <p14:creationId xmlns:p14="http://schemas.microsoft.com/office/powerpoint/2010/main" val="274468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313" y="1455823"/>
            <a:ext cx="2179637"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Grafik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6039" y="1483033"/>
            <a:ext cx="28638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4978" y="1483033"/>
            <a:ext cx="2846832" cy="3876085"/>
          </a:xfrm>
          <a:prstGeom prst="rect">
            <a:avLst/>
          </a:prstGeom>
        </p:spPr>
      </p:pic>
      <p:sp>
        <p:nvSpPr>
          <p:cNvPr id="11" name="Titel 10"/>
          <p:cNvSpPr>
            <a:spLocks noGrp="1"/>
          </p:cNvSpPr>
          <p:nvPr>
            <p:ph type="title"/>
          </p:nvPr>
        </p:nvSpPr>
        <p:spPr>
          <a:xfrm>
            <a:off x="388800" y="205200"/>
            <a:ext cx="655175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Materialien im Handy</a:t>
            </a:r>
            <a:br>
              <a:rPr lang="de-DE" dirty="0">
                <a:sym typeface="PT Sans"/>
              </a:rPr>
            </a:br>
            <a:r>
              <a:rPr lang="de-DE" dirty="0"/>
              <a:t>Welche Bauteile im Smartphone?</a:t>
            </a:r>
            <a:br>
              <a:rPr lang="de-DE" dirty="0"/>
            </a:br>
            <a:endParaRPr lang="de-DE" dirty="0"/>
          </a:p>
        </p:txBody>
      </p:sp>
      <p:sp>
        <p:nvSpPr>
          <p:cNvPr id="13" name="Fußzeilenplatzhalter 12"/>
          <p:cNvSpPr>
            <a:spLocks noGrp="1"/>
          </p:cNvSpPr>
          <p:nvPr>
            <p:ph type="ftr" sz="quarter" idx="10"/>
          </p:nvPr>
        </p:nvSpPr>
        <p:spPr/>
        <p:txBody>
          <a:bodyPr/>
          <a:lstStyle/>
          <a:p>
            <a:pPr algn="l"/>
            <a:r>
              <a:rPr lang="de-DE"/>
              <a:t>Der ökologische Rucksack eines Handys</a:t>
            </a:r>
            <a:endParaRPr lang="de-DE" dirty="0"/>
          </a:p>
        </p:txBody>
      </p:sp>
      <p:sp>
        <p:nvSpPr>
          <p:cNvPr id="14" name="Foliennummernplatzhalter 13"/>
          <p:cNvSpPr>
            <a:spLocks noGrp="1"/>
          </p:cNvSpPr>
          <p:nvPr>
            <p:ph type="sldNum" sz="quarter" idx="11"/>
          </p:nvPr>
        </p:nvSpPr>
        <p:spPr/>
        <p:txBody>
          <a:bodyPr/>
          <a:lstStyle/>
          <a:p>
            <a:fld id="{68EB86B5-BADE-4A12-AB87-7E185E6EC7FD}" type="slidenum">
              <a:rPr lang="de-DE" smtClean="0"/>
              <a:pPr/>
              <a:t>13</a:t>
            </a:fld>
            <a:endParaRPr lang="de-DE" dirty="0"/>
          </a:p>
        </p:txBody>
      </p:sp>
      <p:sp>
        <p:nvSpPr>
          <p:cNvPr id="4" name="Textplatzhalter 3"/>
          <p:cNvSpPr>
            <a:spLocks noGrp="1"/>
          </p:cNvSpPr>
          <p:nvPr>
            <p:ph type="body" sz="quarter" idx="12"/>
          </p:nvPr>
        </p:nvSpPr>
        <p:spPr>
          <a:xfrm>
            <a:off x="3892549" y="6338682"/>
            <a:ext cx="3488911" cy="365125"/>
          </a:xfrm>
        </p:spPr>
        <p:txBody>
          <a:bodyPr/>
          <a:lstStyle/>
          <a:p>
            <a:r>
              <a:rPr lang="de-DE" dirty="0"/>
              <a:t>Quelle: </a:t>
            </a:r>
            <a:r>
              <a:rPr lang="de-DE" altLang="de-DE" dirty="0">
                <a:solidFill>
                  <a:schemeClr val="bg1">
                    <a:lumMod val="50000"/>
                  </a:schemeClr>
                </a:solidFill>
                <a:latin typeface="Arial" panose="020B0604020202020204" pitchFamily="34" charset="0"/>
                <a:cs typeface="Arial" panose="020B0604020202020204" pitchFamily="34" charset="0"/>
              </a:rPr>
              <a:t>Links iPhone, World Super Cars, Mitte geöffnetes iPhone, </a:t>
            </a:r>
            <a:r>
              <a:rPr lang="de-DE" altLang="de-DE" dirty="0" err="1">
                <a:solidFill>
                  <a:schemeClr val="bg1">
                    <a:lumMod val="50000"/>
                  </a:schemeClr>
                </a:solidFill>
                <a:latin typeface="Arial" panose="020B0604020202020204" pitchFamily="34" charset="0"/>
                <a:cs typeface="Arial" panose="020B0604020202020204" pitchFamily="34" charset="0"/>
              </a:rPr>
              <a:t>Jojhnjoy</a:t>
            </a:r>
            <a:r>
              <a:rPr lang="de-DE" altLang="de-DE" dirty="0">
                <a:solidFill>
                  <a:schemeClr val="bg1">
                    <a:lumMod val="50000"/>
                  </a:schemeClr>
                </a:solidFill>
                <a:latin typeface="Arial" panose="020B0604020202020204" pitchFamily="34" charset="0"/>
                <a:cs typeface="Arial" panose="020B0604020202020204" pitchFamily="34" charset="0"/>
              </a:rPr>
              <a:t>, Rechts </a:t>
            </a:r>
            <a:r>
              <a:rPr lang="de-DE" altLang="de-DE" dirty="0" err="1">
                <a:solidFill>
                  <a:schemeClr val="bg1">
                    <a:lumMod val="50000"/>
                  </a:schemeClr>
                </a:solidFill>
                <a:latin typeface="Arial" panose="020B0604020202020204" pitchFamily="34" charset="0"/>
                <a:cs typeface="Arial" panose="020B0604020202020204" pitchFamily="34" charset="0"/>
              </a:rPr>
              <a:t>Logicbaord</a:t>
            </a:r>
            <a:r>
              <a:rPr lang="de-DE" altLang="de-DE" dirty="0">
                <a:solidFill>
                  <a:schemeClr val="bg1">
                    <a:lumMod val="50000"/>
                  </a:schemeClr>
                </a:solidFill>
                <a:latin typeface="Arial" panose="020B0604020202020204" pitchFamily="34" charset="0"/>
                <a:cs typeface="Arial" panose="020B0604020202020204" pitchFamily="34" charset="0"/>
              </a:rPr>
              <a:t> iPhone, </a:t>
            </a:r>
            <a:r>
              <a:rPr lang="de-DE" altLang="de-DE" dirty="0" err="1">
                <a:solidFill>
                  <a:schemeClr val="bg1">
                    <a:lumMod val="50000"/>
                  </a:schemeClr>
                </a:solidFill>
                <a:latin typeface="Arial" panose="020B0604020202020204" pitchFamily="34" charset="0"/>
                <a:cs typeface="Arial" panose="020B0604020202020204" pitchFamily="34" charset="0"/>
              </a:rPr>
              <a:t>Jojhnjoy</a:t>
            </a:r>
            <a:endParaRPr lang="de-DE" dirty="0"/>
          </a:p>
        </p:txBody>
      </p:sp>
    </p:spTree>
    <p:extLst>
      <p:ext uri="{BB962C8B-B14F-4D97-AF65-F5344CB8AC3E}">
        <p14:creationId xmlns:p14="http://schemas.microsoft.com/office/powerpoint/2010/main" val="251256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1"/>
          </p:nvPr>
        </p:nvSpPr>
        <p:spPr/>
        <p:txBody>
          <a:bodyPr>
            <a:normAutofit/>
          </a:bodyPr>
          <a:lstStyle/>
          <a:p>
            <a:pPr lvl="2">
              <a:spcBef>
                <a:spcPts val="300"/>
              </a:spcBef>
              <a:buFont typeface="Wingdings" panose="05000000000000000000" pitchFamily="2" charset="2"/>
              <a:buChar char="§"/>
              <a:defRPr/>
            </a:pPr>
            <a:r>
              <a:rPr lang="de-DE" sz="1800" dirty="0" err="1">
                <a:cs typeface="Arial" panose="020B0604020202020204" pitchFamily="34" charset="0"/>
              </a:rPr>
              <a:t>Frontcase</a:t>
            </a:r>
            <a:endParaRPr lang="de-DE" sz="1800" dirty="0">
              <a:cs typeface="Arial" panose="020B0604020202020204" pitchFamily="34" charset="0"/>
            </a:endParaRPr>
          </a:p>
          <a:p>
            <a:pPr lvl="2">
              <a:spcBef>
                <a:spcPts val="300"/>
              </a:spcBef>
              <a:buFont typeface="Wingdings" panose="05000000000000000000" pitchFamily="2" charset="2"/>
              <a:buChar char="§"/>
              <a:defRPr/>
            </a:pPr>
            <a:r>
              <a:rPr lang="de-DE" sz="1800" dirty="0">
                <a:cs typeface="Arial" panose="020B0604020202020204" pitchFamily="34" charset="0"/>
              </a:rPr>
              <a:t>Display</a:t>
            </a:r>
          </a:p>
          <a:p>
            <a:pPr lvl="2">
              <a:spcBef>
                <a:spcPts val="300"/>
              </a:spcBef>
              <a:buFont typeface="Wingdings" panose="05000000000000000000" pitchFamily="2" charset="2"/>
              <a:buChar char="§"/>
              <a:defRPr/>
            </a:pPr>
            <a:r>
              <a:rPr lang="de-DE" sz="1800" dirty="0">
                <a:cs typeface="Arial" panose="020B0604020202020204" pitchFamily="34" charset="0"/>
              </a:rPr>
              <a:t>Display-Rückseite</a:t>
            </a:r>
          </a:p>
          <a:p>
            <a:pPr lvl="2">
              <a:spcBef>
                <a:spcPts val="300"/>
              </a:spcBef>
              <a:buFont typeface="Wingdings" panose="05000000000000000000" pitchFamily="2" charset="2"/>
              <a:buChar char="§"/>
              <a:defRPr/>
            </a:pPr>
            <a:r>
              <a:rPr lang="de-DE" altLang="de-DE" dirty="0">
                <a:solidFill>
                  <a:srgbClr val="606060"/>
                </a:solidFill>
                <a:cs typeface="Arial" panose="020B0604020202020204" pitchFamily="34" charset="0"/>
              </a:rPr>
              <a:t>Gehäuse</a:t>
            </a:r>
          </a:p>
          <a:p>
            <a:pPr lvl="2">
              <a:spcBef>
                <a:spcPts val="300"/>
              </a:spcBef>
              <a:buFont typeface="Wingdings" panose="05000000000000000000" pitchFamily="2" charset="2"/>
              <a:buChar char="§"/>
              <a:defRPr/>
            </a:pPr>
            <a:r>
              <a:rPr lang="de-DE" sz="1800" dirty="0">
                <a:cs typeface="Arial" panose="020B0604020202020204" pitchFamily="34" charset="0"/>
              </a:rPr>
              <a:t>Blitzlicht</a:t>
            </a:r>
          </a:p>
          <a:p>
            <a:pPr lvl="2">
              <a:spcBef>
                <a:spcPts val="300"/>
              </a:spcBef>
              <a:buFont typeface="Wingdings" panose="05000000000000000000" pitchFamily="2" charset="2"/>
              <a:buChar char="§"/>
              <a:defRPr/>
            </a:pPr>
            <a:r>
              <a:rPr lang="de-DE" sz="1800" dirty="0">
                <a:cs typeface="Arial" panose="020B0604020202020204" pitchFamily="34" charset="0"/>
              </a:rPr>
              <a:t>Antenne</a:t>
            </a:r>
          </a:p>
          <a:p>
            <a:pPr lvl="2">
              <a:spcBef>
                <a:spcPts val="300"/>
              </a:spcBef>
              <a:buFont typeface="Wingdings" panose="05000000000000000000" pitchFamily="2" charset="2"/>
              <a:buChar char="§"/>
              <a:defRPr/>
            </a:pPr>
            <a:r>
              <a:rPr lang="de-DE" sz="1800" dirty="0">
                <a:cs typeface="Arial" panose="020B0604020202020204" pitchFamily="34" charset="0"/>
              </a:rPr>
              <a:t>Mainboard (</a:t>
            </a:r>
            <a:r>
              <a:rPr lang="de-DE" sz="1800" dirty="0" err="1">
                <a:cs typeface="Arial" panose="020B0604020202020204" pitchFamily="34" charset="0"/>
              </a:rPr>
              <a:t>Logicboard</a:t>
            </a:r>
            <a:r>
              <a:rPr lang="de-DE" sz="1800" dirty="0">
                <a:cs typeface="Arial" panose="020B0604020202020204" pitchFamily="34" charset="0"/>
              </a:rPr>
              <a:t>)</a:t>
            </a:r>
          </a:p>
          <a:p>
            <a:pPr>
              <a:defRPr/>
            </a:pPr>
            <a:endParaRPr lang="de-DE" sz="1800" dirty="0">
              <a:cs typeface="Arial" panose="020B0604020202020204" pitchFamily="34" charset="0"/>
            </a:endParaRPr>
          </a:p>
          <a:p>
            <a:pPr>
              <a:defRPr/>
            </a:pPr>
            <a:endParaRPr lang="de-DE" sz="1800" dirty="0">
              <a:cs typeface="Arial" panose="020B0604020202020204" pitchFamily="34" charset="0"/>
            </a:endParaRPr>
          </a:p>
        </p:txBody>
      </p:sp>
      <p:sp>
        <p:nvSpPr>
          <p:cNvPr id="8" name="Titel 7"/>
          <p:cNvSpPr>
            <a:spLocks noGrp="1"/>
          </p:cNvSpPr>
          <p:nvPr>
            <p:ph type="title"/>
          </p:nvPr>
        </p:nvSpPr>
        <p:spPr>
          <a:xfrm>
            <a:off x="388800" y="205200"/>
            <a:ext cx="655175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Materialien im Handy</a:t>
            </a:r>
            <a:br>
              <a:rPr lang="de-DE" dirty="0">
                <a:sym typeface="PT Sans"/>
              </a:rPr>
            </a:br>
            <a:r>
              <a:rPr lang="de-DE" dirty="0"/>
              <a:t>Bauteile im Smartphone</a:t>
            </a:r>
            <a:br>
              <a:rPr lang="de-DE" dirty="0"/>
            </a:br>
            <a:endParaRPr lang="de-DE" dirty="0"/>
          </a:p>
        </p:txBody>
      </p:sp>
      <p:sp>
        <p:nvSpPr>
          <p:cNvPr id="12" name="Fußzeilenplatzhalter 11"/>
          <p:cNvSpPr>
            <a:spLocks noGrp="1"/>
          </p:cNvSpPr>
          <p:nvPr>
            <p:ph type="ftr" sz="quarter" idx="10"/>
          </p:nvPr>
        </p:nvSpPr>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p:txBody>
          <a:bodyPr/>
          <a:lstStyle/>
          <a:p>
            <a:fld id="{68EB86B5-BADE-4A12-AB87-7E185E6EC7FD}" type="slidenum">
              <a:rPr lang="de-DE" smtClean="0"/>
              <a:pPr/>
              <a:t>14</a:t>
            </a:fld>
            <a:endParaRPr lang="de-DE" dirty="0"/>
          </a:p>
        </p:txBody>
      </p:sp>
      <p:pic>
        <p:nvPicPr>
          <p:cNvPr id="40962" name="Grafik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5301" y="3819462"/>
            <a:ext cx="1628984" cy="217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Inhaltsplatzhalter 2"/>
          <p:cNvSpPr txBox="1">
            <a:spLocks/>
          </p:cNvSpPr>
          <p:nvPr/>
        </p:nvSpPr>
        <p:spPr bwMode="auto">
          <a:xfrm>
            <a:off x="4845623" y="1480239"/>
            <a:ext cx="3402013" cy="215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539750" indent="-203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80645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989013"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1163638"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16208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0780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25352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29924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marL="266700" indent="-266700">
              <a:spcBef>
                <a:spcPts val="300"/>
              </a:spcBef>
              <a:buFont typeface="Wingdings" panose="05000000000000000000" pitchFamily="2" charset="2"/>
              <a:buChar char="§"/>
              <a:defRPr/>
            </a:pPr>
            <a:r>
              <a:rPr 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Front- und Rückkamera</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Lautsprecher-Einheit</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I/O-Eingang</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Kopfhörer-Eingang</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SIM-Lock</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Batterie</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Buttons / Schalter</a:t>
            </a:r>
          </a:p>
        </p:txBody>
      </p:sp>
      <p:pic>
        <p:nvPicPr>
          <p:cNvPr id="40966" name="Grafik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22350" y="3806210"/>
            <a:ext cx="2915431" cy="217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6631" y="3806050"/>
            <a:ext cx="1595724" cy="2172647"/>
          </a:xfrm>
          <a:prstGeom prst="rect">
            <a:avLst/>
          </a:prstGeom>
        </p:spPr>
      </p:pic>
      <p:sp>
        <p:nvSpPr>
          <p:cNvPr id="14" name="Textplatzhalter 3"/>
          <p:cNvSpPr>
            <a:spLocks noGrp="1"/>
          </p:cNvSpPr>
          <p:nvPr>
            <p:ph type="body" sz="quarter" idx="12"/>
          </p:nvPr>
        </p:nvSpPr>
        <p:spPr>
          <a:xfrm>
            <a:off x="3892549" y="6338682"/>
            <a:ext cx="3488911" cy="365125"/>
          </a:xfrm>
        </p:spPr>
        <p:txBody>
          <a:bodyPr/>
          <a:lstStyle/>
          <a:p>
            <a:r>
              <a:rPr lang="de-DE" dirty="0"/>
              <a:t>Quelle: </a:t>
            </a:r>
            <a:r>
              <a:rPr lang="de-DE" altLang="de-DE" dirty="0">
                <a:solidFill>
                  <a:schemeClr val="bg1">
                    <a:lumMod val="50000"/>
                  </a:schemeClr>
                </a:solidFill>
                <a:latin typeface="Arial" panose="020B0604020202020204" pitchFamily="34" charset="0"/>
                <a:cs typeface="Arial" panose="020B0604020202020204" pitchFamily="34" charset="0"/>
              </a:rPr>
              <a:t>Links iPhone, World Super Cars, Mitte geöffnetes iPhone, </a:t>
            </a:r>
            <a:r>
              <a:rPr lang="de-DE" altLang="de-DE" dirty="0" err="1">
                <a:solidFill>
                  <a:schemeClr val="bg1">
                    <a:lumMod val="50000"/>
                  </a:schemeClr>
                </a:solidFill>
                <a:latin typeface="Arial" panose="020B0604020202020204" pitchFamily="34" charset="0"/>
                <a:cs typeface="Arial" panose="020B0604020202020204" pitchFamily="34" charset="0"/>
              </a:rPr>
              <a:t>Jojhnjoy</a:t>
            </a:r>
            <a:r>
              <a:rPr lang="de-DE" altLang="de-DE" dirty="0">
                <a:solidFill>
                  <a:schemeClr val="bg1">
                    <a:lumMod val="50000"/>
                  </a:schemeClr>
                </a:solidFill>
                <a:latin typeface="Arial" panose="020B0604020202020204" pitchFamily="34" charset="0"/>
                <a:cs typeface="Arial" panose="020B0604020202020204" pitchFamily="34" charset="0"/>
              </a:rPr>
              <a:t>, Rechts </a:t>
            </a:r>
            <a:r>
              <a:rPr lang="de-DE" altLang="de-DE" dirty="0" err="1">
                <a:solidFill>
                  <a:schemeClr val="bg1">
                    <a:lumMod val="50000"/>
                  </a:schemeClr>
                </a:solidFill>
                <a:latin typeface="Arial" panose="020B0604020202020204" pitchFamily="34" charset="0"/>
                <a:cs typeface="Arial" panose="020B0604020202020204" pitchFamily="34" charset="0"/>
              </a:rPr>
              <a:t>Logicbaord</a:t>
            </a:r>
            <a:r>
              <a:rPr lang="de-DE" altLang="de-DE" dirty="0">
                <a:solidFill>
                  <a:schemeClr val="bg1">
                    <a:lumMod val="50000"/>
                  </a:schemeClr>
                </a:solidFill>
                <a:latin typeface="Arial" panose="020B0604020202020204" pitchFamily="34" charset="0"/>
                <a:cs typeface="Arial" panose="020B0604020202020204" pitchFamily="34" charset="0"/>
              </a:rPr>
              <a:t> iPhone, </a:t>
            </a:r>
            <a:r>
              <a:rPr lang="de-DE" altLang="de-DE" dirty="0" err="1">
                <a:solidFill>
                  <a:schemeClr val="bg1">
                    <a:lumMod val="50000"/>
                  </a:schemeClr>
                </a:solidFill>
                <a:latin typeface="Arial" panose="020B0604020202020204" pitchFamily="34" charset="0"/>
                <a:cs typeface="Arial" panose="020B0604020202020204" pitchFamily="34" charset="0"/>
              </a:rPr>
              <a:t>Jojhnjoy</a:t>
            </a:r>
            <a:endParaRPr lang="de-DE" dirty="0"/>
          </a:p>
        </p:txBody>
      </p:sp>
    </p:spTree>
    <p:extLst>
      <p:ext uri="{BB962C8B-B14F-4D97-AF65-F5344CB8AC3E}">
        <p14:creationId xmlns:p14="http://schemas.microsoft.com/office/powerpoint/2010/main" val="211727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799" y="205200"/>
            <a:ext cx="6691269"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Materialien im Handy</a:t>
            </a:r>
            <a:br>
              <a:rPr lang="de-DE" dirty="0">
                <a:sym typeface="PT Sans"/>
              </a:rPr>
            </a:br>
            <a:r>
              <a:rPr lang="de-DE" dirty="0"/>
              <a:t>Welche Elemente im Smartphone?</a:t>
            </a:r>
          </a:p>
        </p:txBody>
      </p:sp>
      <p:sp>
        <p:nvSpPr>
          <p:cNvPr id="9" name="Fußzeilenplatzhalter 8"/>
          <p:cNvSpPr>
            <a:spLocks noGrp="1"/>
          </p:cNvSpPr>
          <p:nvPr>
            <p:ph type="ftr" sz="quarter" idx="10"/>
          </p:nvPr>
        </p:nvSpPr>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p:txBody>
          <a:bodyPr/>
          <a:lstStyle/>
          <a:p>
            <a:fld id="{68EB86B5-BADE-4A12-AB87-7E185E6EC7FD}" type="slidenum">
              <a:rPr lang="de-DE" smtClean="0"/>
              <a:pPr/>
              <a:t>15</a:t>
            </a:fld>
            <a:endParaRPr lang="de-DE"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637" y="1436633"/>
            <a:ext cx="7407694" cy="4799256"/>
          </a:xfrm>
          <a:prstGeom prst="rect">
            <a:avLst/>
          </a:prstGeom>
        </p:spPr>
      </p:pic>
      <p:sp>
        <p:nvSpPr>
          <p:cNvPr id="8" name="Textplatzhalter 5"/>
          <p:cNvSpPr>
            <a:spLocks noGrp="1"/>
          </p:cNvSpPr>
          <p:nvPr>
            <p:ph type="body" sz="quarter" idx="12"/>
          </p:nvPr>
        </p:nvSpPr>
        <p:spPr>
          <a:xfrm>
            <a:off x="3892550" y="6338682"/>
            <a:ext cx="3048000" cy="365125"/>
          </a:xfrm>
        </p:spPr>
        <p:txBody>
          <a:bodyPr/>
          <a:lstStyle/>
          <a:p>
            <a:r>
              <a:rPr lang="de-DE" dirty="0"/>
              <a:t>Quelle Peter Hermes </a:t>
            </a:r>
            <a:r>
              <a:rPr lang="de-DE" dirty="0" err="1"/>
              <a:t>Furian</a:t>
            </a:r>
            <a:r>
              <a:rPr lang="de-DE" dirty="0"/>
              <a:t>/</a:t>
            </a:r>
            <a:r>
              <a:rPr lang="de-DE" dirty="0" err="1"/>
              <a:t>Fotolia</a:t>
            </a:r>
            <a:r>
              <a:rPr lang="de-DE" dirty="0"/>
              <a:t> #82673007</a:t>
            </a:r>
          </a:p>
        </p:txBody>
      </p:sp>
    </p:spTree>
    <p:extLst>
      <p:ext uri="{BB962C8B-B14F-4D97-AF65-F5344CB8AC3E}">
        <p14:creationId xmlns:p14="http://schemas.microsoft.com/office/powerpoint/2010/main" val="210166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343788"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Materialien im Handy</a:t>
            </a:r>
            <a:br>
              <a:rPr lang="de-DE" dirty="0">
                <a:sym typeface="PT Sans"/>
              </a:rPr>
            </a:br>
            <a:r>
              <a:rPr lang="de-DE" dirty="0"/>
              <a:t>Elemente im Smartphone:</a:t>
            </a:r>
          </a:p>
        </p:txBody>
      </p:sp>
      <p:sp>
        <p:nvSpPr>
          <p:cNvPr id="17" name="Fußzeilenplatzhalter 16"/>
          <p:cNvSpPr>
            <a:spLocks noGrp="1"/>
          </p:cNvSpPr>
          <p:nvPr>
            <p:ph type="ftr" sz="quarter" idx="10"/>
          </p:nvPr>
        </p:nvSpPr>
        <p:spPr/>
        <p:txBody>
          <a:bodyPr/>
          <a:lstStyle/>
          <a:p>
            <a:pPr algn="l"/>
            <a:r>
              <a:rPr lang="de-DE"/>
              <a:t>Der ökologische Rucksack eines Handys</a:t>
            </a:r>
            <a:endParaRPr lang="de-DE" dirty="0"/>
          </a:p>
        </p:txBody>
      </p:sp>
      <p:sp>
        <p:nvSpPr>
          <p:cNvPr id="18" name="Foliennummernplatzhalter 17"/>
          <p:cNvSpPr>
            <a:spLocks noGrp="1"/>
          </p:cNvSpPr>
          <p:nvPr>
            <p:ph type="sldNum" sz="quarter" idx="11"/>
          </p:nvPr>
        </p:nvSpPr>
        <p:spPr/>
        <p:txBody>
          <a:bodyPr/>
          <a:lstStyle/>
          <a:p>
            <a:fld id="{68EB86B5-BADE-4A12-AB87-7E185E6EC7FD}" type="slidenum">
              <a:rPr lang="de-DE" smtClean="0"/>
              <a:pPr/>
              <a:t>16</a:t>
            </a:fld>
            <a:endParaRPr lang="de-DE" dirty="0"/>
          </a:p>
        </p:txBody>
      </p:sp>
      <p:sp>
        <p:nvSpPr>
          <p:cNvPr id="6" name="Textplatzhalter 5"/>
          <p:cNvSpPr>
            <a:spLocks noGrp="1"/>
          </p:cNvSpPr>
          <p:nvPr>
            <p:ph type="body" sz="quarter" idx="12"/>
          </p:nvPr>
        </p:nvSpPr>
        <p:spPr>
          <a:xfrm>
            <a:off x="3892550" y="6338682"/>
            <a:ext cx="3048000" cy="365125"/>
          </a:xfrm>
        </p:spPr>
        <p:txBody>
          <a:bodyPr/>
          <a:lstStyle/>
          <a:p>
            <a:r>
              <a:rPr lang="de-DE" dirty="0"/>
              <a:t>Quelle Peter Hermes </a:t>
            </a:r>
            <a:r>
              <a:rPr lang="de-DE" dirty="0" err="1"/>
              <a:t>Furian</a:t>
            </a:r>
            <a:r>
              <a:rPr lang="de-DE" dirty="0"/>
              <a:t>/</a:t>
            </a:r>
            <a:r>
              <a:rPr lang="de-DE" dirty="0" err="1"/>
              <a:t>Fotolia</a:t>
            </a:r>
            <a:r>
              <a:rPr lang="de-DE" dirty="0"/>
              <a:t> #82673007</a:t>
            </a: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637" y="1436633"/>
            <a:ext cx="7407694" cy="4799256"/>
          </a:xfrm>
          <a:prstGeom prst="rect">
            <a:avLst/>
          </a:prstGeom>
        </p:spPr>
      </p:pic>
      <p:sp>
        <p:nvSpPr>
          <p:cNvPr id="8" name="Rechteck 7"/>
          <p:cNvSpPr/>
          <p:nvPr/>
        </p:nvSpPr>
        <p:spPr>
          <a:xfrm>
            <a:off x="952500" y="1436633"/>
            <a:ext cx="395288" cy="1949942"/>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9" name="Rechteck 8"/>
          <p:cNvSpPr/>
          <p:nvPr/>
        </p:nvSpPr>
        <p:spPr>
          <a:xfrm>
            <a:off x="2985228" y="2938900"/>
            <a:ext cx="3281660" cy="450850"/>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0" name="Rechteck 9"/>
          <p:cNvSpPr/>
          <p:nvPr/>
        </p:nvSpPr>
        <p:spPr>
          <a:xfrm>
            <a:off x="2181225" y="2938900"/>
            <a:ext cx="406400" cy="936524"/>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1" name="Rechteck 10"/>
          <p:cNvSpPr/>
          <p:nvPr/>
        </p:nvSpPr>
        <p:spPr>
          <a:xfrm>
            <a:off x="2587625" y="3875424"/>
            <a:ext cx="823906" cy="499149"/>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2" name="Rechteck 11"/>
          <p:cNvSpPr/>
          <p:nvPr/>
        </p:nvSpPr>
        <p:spPr>
          <a:xfrm>
            <a:off x="1753171" y="3410320"/>
            <a:ext cx="395288" cy="450850"/>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3" name="Rechteck 12"/>
          <p:cNvSpPr/>
          <p:nvPr/>
        </p:nvSpPr>
        <p:spPr>
          <a:xfrm>
            <a:off x="2985228" y="3400862"/>
            <a:ext cx="426303" cy="464277"/>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4" name="Rechteck 13"/>
          <p:cNvSpPr/>
          <p:nvPr/>
        </p:nvSpPr>
        <p:spPr>
          <a:xfrm>
            <a:off x="1355725" y="1943100"/>
            <a:ext cx="395288" cy="2431473"/>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4" name="Rechteck 23"/>
          <p:cNvSpPr/>
          <p:nvPr/>
        </p:nvSpPr>
        <p:spPr>
          <a:xfrm>
            <a:off x="5029440" y="3415083"/>
            <a:ext cx="395288" cy="959490"/>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5" name="Rechteck 24"/>
          <p:cNvSpPr/>
          <p:nvPr/>
        </p:nvSpPr>
        <p:spPr>
          <a:xfrm>
            <a:off x="4636287" y="3410320"/>
            <a:ext cx="408150" cy="964253"/>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6" name="Rechteck 25"/>
          <p:cNvSpPr/>
          <p:nvPr/>
        </p:nvSpPr>
        <p:spPr>
          <a:xfrm>
            <a:off x="3812381" y="3410320"/>
            <a:ext cx="395288" cy="478194"/>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7" name="Rechteck 26"/>
          <p:cNvSpPr/>
          <p:nvPr/>
        </p:nvSpPr>
        <p:spPr>
          <a:xfrm>
            <a:off x="7097375" y="1943100"/>
            <a:ext cx="395288" cy="984688"/>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8" name="Rechteck 27"/>
          <p:cNvSpPr/>
          <p:nvPr/>
        </p:nvSpPr>
        <p:spPr>
          <a:xfrm>
            <a:off x="5871601" y="1943100"/>
            <a:ext cx="395287" cy="970467"/>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9" name="Rechteck 28"/>
          <p:cNvSpPr/>
          <p:nvPr/>
        </p:nvSpPr>
        <p:spPr>
          <a:xfrm>
            <a:off x="6667738" y="1943100"/>
            <a:ext cx="415350" cy="2431473"/>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0" name="Rechteck 29"/>
          <p:cNvSpPr/>
          <p:nvPr/>
        </p:nvSpPr>
        <p:spPr>
          <a:xfrm>
            <a:off x="5871601" y="3397038"/>
            <a:ext cx="796137" cy="491476"/>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1" name="Rechteck 30"/>
          <p:cNvSpPr/>
          <p:nvPr/>
        </p:nvSpPr>
        <p:spPr>
          <a:xfrm>
            <a:off x="7492664" y="1943100"/>
            <a:ext cx="404812" cy="1457762"/>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2" name="Rechteck 31"/>
          <p:cNvSpPr/>
          <p:nvPr/>
        </p:nvSpPr>
        <p:spPr>
          <a:xfrm>
            <a:off x="6286018" y="1943099"/>
            <a:ext cx="395288" cy="970467"/>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3" name="Textfeld 32"/>
          <p:cNvSpPr txBox="1"/>
          <p:nvPr/>
        </p:nvSpPr>
        <p:spPr>
          <a:xfrm>
            <a:off x="2587625" y="4845117"/>
            <a:ext cx="5803900" cy="246221"/>
          </a:xfrm>
          <a:prstGeom prst="rect">
            <a:avLst/>
          </a:prstGeom>
          <a:noFill/>
        </p:spPr>
        <p:txBody>
          <a:bodyPr>
            <a:spAutoFit/>
          </a:bodyPr>
          <a:lstStyle/>
          <a:p>
            <a:pPr algn="r">
              <a:defRPr/>
            </a:pPr>
            <a:r>
              <a:rPr lang="de-DE" sz="1000" dirty="0">
                <a:solidFill>
                  <a:schemeClr val="tx1">
                    <a:lumMod val="65000"/>
                    <a:lumOff val="35000"/>
                  </a:schemeClr>
                </a:solidFill>
                <a:latin typeface="Arial" panose="020B0604020202020204" pitchFamily="34" charset="0"/>
                <a:cs typeface="Arial" panose="020B0604020202020204" pitchFamily="34" charset="0"/>
              </a:rPr>
              <a:t>( </a:t>
            </a:r>
            <a:r>
              <a:rPr lang="de-DE" sz="1000" baseline="30000" dirty="0">
                <a:solidFill>
                  <a:schemeClr val="tx1">
                    <a:lumMod val="65000"/>
                    <a:lumOff val="35000"/>
                  </a:schemeClr>
                </a:solidFill>
                <a:latin typeface="Arial" panose="020B0604020202020204" pitchFamily="34" charset="0"/>
                <a:cs typeface="Arial" panose="020B0604020202020204" pitchFamily="34" charset="0"/>
              </a:rPr>
              <a:t>32</a:t>
            </a:r>
            <a:r>
              <a:rPr lang="de-DE" sz="1000" dirty="0">
                <a:solidFill>
                  <a:schemeClr val="tx1">
                    <a:lumMod val="65000"/>
                    <a:lumOff val="35000"/>
                  </a:schemeClr>
                </a:solidFill>
                <a:latin typeface="Arial" panose="020B0604020202020204" pitchFamily="34" charset="0"/>
                <a:cs typeface="Arial" panose="020B0604020202020204" pitchFamily="34" charset="0"/>
              </a:rPr>
              <a:t> </a:t>
            </a:r>
            <a:r>
              <a:rPr lang="de-DE" sz="1000" dirty="0" err="1">
                <a:solidFill>
                  <a:schemeClr val="tx1">
                    <a:lumMod val="65000"/>
                    <a:lumOff val="35000"/>
                  </a:schemeClr>
                </a:solidFill>
                <a:latin typeface="Arial" panose="020B0604020202020204" pitchFamily="34" charset="0"/>
                <a:cs typeface="Arial" panose="020B0604020202020204" pitchFamily="34" charset="0"/>
              </a:rPr>
              <a:t>Ge</a:t>
            </a:r>
            <a:r>
              <a:rPr lang="de-DE" sz="1000" dirty="0">
                <a:solidFill>
                  <a:schemeClr val="tx1">
                    <a:lumMod val="65000"/>
                    <a:lumOff val="35000"/>
                  </a:schemeClr>
                </a:solidFill>
                <a:latin typeface="Arial" panose="020B0604020202020204" pitchFamily="34" charset="0"/>
                <a:cs typeface="Arial" panose="020B0604020202020204" pitchFamily="34" charset="0"/>
              </a:rPr>
              <a:t>: Germanium gehört nicht zu den üblichen Inhaltsstoffen eines Handys)</a:t>
            </a:r>
          </a:p>
        </p:txBody>
      </p:sp>
      <p:sp>
        <p:nvSpPr>
          <p:cNvPr id="5" name="Textfeld 4"/>
          <p:cNvSpPr txBox="1"/>
          <p:nvPr/>
        </p:nvSpPr>
        <p:spPr>
          <a:xfrm>
            <a:off x="501445" y="5228303"/>
            <a:ext cx="8248855" cy="1007586"/>
          </a:xfrm>
          <a:prstGeom prst="rect">
            <a:avLst/>
          </a:prstGeom>
          <a:solidFill>
            <a:schemeClr val="bg1"/>
          </a:solidFill>
        </p:spPr>
        <p:txBody>
          <a:bodyPr wrap="square" rtlCol="0">
            <a:spAutoFit/>
          </a:bodyPr>
          <a:lstStyle/>
          <a:p>
            <a:endParaRPr lang="de-DE" dirty="0" err="1">
              <a:solidFill>
                <a:srgbClr val="595959"/>
              </a:solidFill>
              <a:latin typeface="PT Sans" panose="020B0503020203020204" pitchFamily="34" charset="0"/>
              <a:ea typeface="PT Sans" panose="020B0503020203020204" pitchFamily="34" charset="0"/>
            </a:endParaRPr>
          </a:p>
        </p:txBody>
      </p:sp>
    </p:spTree>
    <p:extLst>
      <p:ext uri="{BB962C8B-B14F-4D97-AF65-F5344CB8AC3E}">
        <p14:creationId xmlns:p14="http://schemas.microsoft.com/office/powerpoint/2010/main" val="54951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9"/>
          <p:cNvGraphicFramePr>
            <a:graphicFrameLocks noGrp="1"/>
          </p:cNvGraphicFramePr>
          <p:nvPr>
            <p:ph idx="1"/>
            <p:extLst>
              <p:ext uri="{D42A27DB-BD31-4B8C-83A1-F6EECF244321}">
                <p14:modId xmlns:p14="http://schemas.microsoft.com/office/powerpoint/2010/main" val="3733707477"/>
              </p:ext>
            </p:extLst>
          </p:nvPr>
        </p:nvGraphicFramePr>
        <p:xfrm>
          <a:off x="4737100" y="1931272"/>
          <a:ext cx="3727450" cy="37274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el 11"/>
          <p:cNvSpPr>
            <a:spLocks noGrp="1"/>
          </p:cNvSpPr>
          <p:nvPr>
            <p:ph type="title"/>
          </p:nvPr>
        </p:nvSpPr>
        <p:spPr>
          <a:xfrm>
            <a:off x="393700" y="178697"/>
            <a:ext cx="6478588"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Materialien im Handy</a:t>
            </a:r>
            <a:br>
              <a:rPr lang="de-DE" dirty="0">
                <a:sym typeface="PT Sans"/>
              </a:rPr>
            </a:br>
            <a:r>
              <a:rPr lang="de-DE" dirty="0"/>
              <a:t>Woraus besteht ein Smartphone?</a:t>
            </a:r>
            <a:br>
              <a:rPr lang="de-DE" dirty="0"/>
            </a:br>
            <a:endParaRPr lang="de-DE" dirty="0"/>
          </a:p>
        </p:txBody>
      </p:sp>
      <p:sp>
        <p:nvSpPr>
          <p:cNvPr id="4" name="Textplatzhalter 3"/>
          <p:cNvSpPr>
            <a:spLocks noGrp="1"/>
          </p:cNvSpPr>
          <p:nvPr>
            <p:ph type="body" sz="half" idx="4294967295"/>
          </p:nvPr>
        </p:nvSpPr>
        <p:spPr>
          <a:xfrm>
            <a:off x="799400" y="1655763"/>
            <a:ext cx="3608388" cy="1936750"/>
          </a:xfrm>
        </p:spPr>
        <p:txBody>
          <a:bodyPr>
            <a:normAutofit/>
          </a:bodyPr>
          <a:lstStyle/>
          <a:p>
            <a:pPr marL="180975" indent="-180975">
              <a:defRPr/>
            </a:pPr>
            <a:r>
              <a:rPr lang="de-DE" sz="1800" dirty="0">
                <a:cs typeface="Arial" panose="020B0604020202020204" pitchFamily="34" charset="0"/>
              </a:rPr>
              <a:t>Kunststoffe bilden den größten Teil eines Smartphones</a:t>
            </a:r>
          </a:p>
          <a:p>
            <a:pPr marL="180975" indent="-180975">
              <a:defRPr/>
            </a:pPr>
            <a:r>
              <a:rPr lang="de-DE" sz="1800" dirty="0">
                <a:cs typeface="Arial" panose="020B0604020202020204" pitchFamily="34" charset="0"/>
              </a:rPr>
              <a:t>Die größte Vielfalt an Elementen findet sich in den </a:t>
            </a:r>
            <a:r>
              <a:rPr lang="de-DE" sz="1800" b="1" dirty="0">
                <a:solidFill>
                  <a:schemeClr val="tx1"/>
                </a:solidFill>
                <a:cs typeface="Arial" panose="020B0604020202020204" pitchFamily="34" charset="0"/>
              </a:rPr>
              <a:t>1% Andere Metalle</a:t>
            </a:r>
            <a:r>
              <a:rPr lang="de-DE" sz="1800" dirty="0">
                <a:cs typeface="Arial" panose="020B0604020202020204" pitchFamily="34" charset="0"/>
              </a:rPr>
              <a:t>. </a:t>
            </a:r>
            <a:br>
              <a:rPr lang="de-DE" sz="1800" dirty="0">
                <a:cs typeface="Arial" panose="020B0604020202020204" pitchFamily="34" charset="0"/>
              </a:rPr>
            </a:br>
            <a:r>
              <a:rPr lang="de-DE" sz="1800" dirty="0">
                <a:cs typeface="Arial" panose="020B0604020202020204" pitchFamily="34" charset="0"/>
              </a:rPr>
              <a:t>Darin befinden sich z.B.  </a:t>
            </a:r>
            <a:r>
              <a:rPr lang="de-DE" sz="1800" b="1" dirty="0">
                <a:solidFill>
                  <a:prstClr val="black"/>
                </a:solidFill>
                <a:cs typeface="Arial" panose="020B0604020202020204" pitchFamily="34" charset="0"/>
              </a:rPr>
              <a:t>Gold, Silber, Platin, Palladium.</a:t>
            </a:r>
            <a:endParaRPr lang="de-DE" sz="1800" b="1" dirty="0">
              <a:cs typeface="Arial" panose="020B0604020202020204" pitchFamily="34" charset="0"/>
            </a:endParaRPr>
          </a:p>
        </p:txBody>
      </p:sp>
      <p:graphicFrame>
        <p:nvGraphicFramePr>
          <p:cNvPr id="11" name="Inhaltsplatzhalter 10"/>
          <p:cNvGraphicFramePr>
            <a:graphicFrameLocks noGrp="1"/>
          </p:cNvGraphicFramePr>
          <p:nvPr>
            <p:ph sz="half" idx="4294967295"/>
            <p:extLst>
              <p:ext uri="{D42A27DB-BD31-4B8C-83A1-F6EECF244321}">
                <p14:modId xmlns:p14="http://schemas.microsoft.com/office/powerpoint/2010/main" val="1942902314"/>
              </p:ext>
            </p:extLst>
          </p:nvPr>
        </p:nvGraphicFramePr>
        <p:xfrm>
          <a:off x="894650" y="3622754"/>
          <a:ext cx="3513138" cy="2346344"/>
        </p:xfrm>
        <a:graphic>
          <a:graphicData uri="http://schemas.openxmlformats.org/drawingml/2006/table">
            <a:tbl>
              <a:tblPr firstRow="1" bandRow="1">
                <a:tableStyleId>{912C8C85-51F0-491E-9774-3900AFEF0FD7}</a:tableStyleId>
              </a:tblPr>
              <a:tblGrid>
                <a:gridCol w="1756569">
                  <a:extLst>
                    <a:ext uri="{9D8B030D-6E8A-4147-A177-3AD203B41FA5}">
                      <a16:colId xmlns:a16="http://schemas.microsoft.com/office/drawing/2014/main" val="20000"/>
                    </a:ext>
                  </a:extLst>
                </a:gridCol>
                <a:gridCol w="1756569">
                  <a:extLst>
                    <a:ext uri="{9D8B030D-6E8A-4147-A177-3AD203B41FA5}">
                      <a16:colId xmlns:a16="http://schemas.microsoft.com/office/drawing/2014/main" val="20001"/>
                    </a:ext>
                  </a:extLst>
                </a:gridCol>
              </a:tblGrid>
              <a:tr h="335189">
                <a:tc>
                  <a:txBody>
                    <a:bodyPr/>
                    <a:lstStyle/>
                    <a:p>
                      <a:r>
                        <a:rPr lang="de-DE" sz="1600" dirty="0">
                          <a:solidFill>
                            <a:schemeClr val="bg1">
                              <a:lumMod val="50000"/>
                            </a:schemeClr>
                          </a:solidFill>
                          <a:latin typeface="PT Sans" panose="020B0503020203020204" pitchFamily="34" charset="0"/>
                          <a:ea typeface="PT Sans" panose="020B0503020203020204" pitchFamily="34" charset="0"/>
                        </a:rPr>
                        <a:t>Metall (25%)</a:t>
                      </a:r>
                      <a:endParaRPr lang="de-DE" sz="1600" dirty="0">
                        <a:solidFill>
                          <a:schemeClr val="bg1">
                            <a:lumMod val="50000"/>
                          </a:schemeClr>
                        </a:solidFill>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Anteil (%)</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0"/>
                  </a:ext>
                </a:extLst>
              </a:tr>
              <a:tr h="335189">
                <a:tc>
                  <a:txBody>
                    <a:bodyPr/>
                    <a:lstStyle/>
                    <a:p>
                      <a:r>
                        <a:rPr lang="de-DE" sz="1600" dirty="0">
                          <a:latin typeface="PT Sans" panose="020B0503020203020204" pitchFamily="34" charset="0"/>
                          <a:ea typeface="PT Sans" panose="020B0503020203020204" pitchFamily="34" charset="0"/>
                        </a:rPr>
                        <a:t>Kupfer</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15%</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1"/>
                  </a:ext>
                </a:extLst>
              </a:tr>
              <a:tr h="335189">
                <a:tc>
                  <a:txBody>
                    <a:bodyPr/>
                    <a:lstStyle/>
                    <a:p>
                      <a:r>
                        <a:rPr lang="de-DE" sz="1600" dirty="0">
                          <a:latin typeface="PT Sans" panose="020B0503020203020204" pitchFamily="34" charset="0"/>
                          <a:ea typeface="PT Sans" panose="020B0503020203020204" pitchFamily="34" charset="0"/>
                        </a:rPr>
                        <a:t>Eisen</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3%</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2"/>
                  </a:ext>
                </a:extLst>
              </a:tr>
              <a:tr h="335189">
                <a:tc>
                  <a:txBody>
                    <a:bodyPr/>
                    <a:lstStyle/>
                    <a:p>
                      <a:r>
                        <a:rPr lang="de-DE" sz="1600" dirty="0">
                          <a:latin typeface="PT Sans" panose="020B0503020203020204" pitchFamily="34" charset="0"/>
                          <a:ea typeface="PT Sans" panose="020B0503020203020204" pitchFamily="34" charset="0"/>
                        </a:rPr>
                        <a:t>Aluminium</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3%</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3"/>
                  </a:ext>
                </a:extLst>
              </a:tr>
              <a:tr h="335189">
                <a:tc>
                  <a:txBody>
                    <a:bodyPr/>
                    <a:lstStyle/>
                    <a:p>
                      <a:r>
                        <a:rPr lang="de-DE" sz="1600" dirty="0">
                          <a:latin typeface="PT Sans" panose="020B0503020203020204" pitchFamily="34" charset="0"/>
                          <a:ea typeface="PT Sans" panose="020B0503020203020204" pitchFamily="34" charset="0"/>
                        </a:rPr>
                        <a:t>Nickel</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2%</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4"/>
                  </a:ext>
                </a:extLst>
              </a:tr>
              <a:tr h="335189">
                <a:tc>
                  <a:txBody>
                    <a:bodyPr/>
                    <a:lstStyle/>
                    <a:p>
                      <a:r>
                        <a:rPr lang="de-DE" sz="1600" dirty="0">
                          <a:latin typeface="PT Sans" panose="020B0503020203020204" pitchFamily="34" charset="0"/>
                          <a:ea typeface="PT Sans" panose="020B0503020203020204" pitchFamily="34" charset="0"/>
                        </a:rPr>
                        <a:t>Zinn</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1%</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5"/>
                  </a:ext>
                </a:extLst>
              </a:tr>
              <a:tr h="335189">
                <a:tc>
                  <a:txBody>
                    <a:bodyPr/>
                    <a:lstStyle/>
                    <a:p>
                      <a:r>
                        <a:rPr lang="de-DE" sz="1600" b="1" dirty="0">
                          <a:latin typeface="PT Sans" panose="020B0503020203020204" pitchFamily="34" charset="0"/>
                          <a:ea typeface="PT Sans" panose="020B0503020203020204" pitchFamily="34" charset="0"/>
                        </a:rPr>
                        <a:t>Andere</a:t>
                      </a:r>
                      <a:endParaRPr lang="de-DE" sz="1600" b="1"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b="1" dirty="0">
                          <a:latin typeface="PT Sans" panose="020B0503020203020204" pitchFamily="34" charset="0"/>
                          <a:ea typeface="PT Sans" panose="020B0503020203020204" pitchFamily="34" charset="0"/>
                        </a:rPr>
                        <a:t>1%</a:t>
                      </a:r>
                      <a:endParaRPr lang="de-DE" sz="1600" b="1"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6"/>
                  </a:ext>
                </a:extLst>
              </a:tr>
            </a:tbl>
          </a:graphicData>
        </a:graphic>
      </p:graphicFrame>
      <p:sp>
        <p:nvSpPr>
          <p:cNvPr id="13" name="Fußzeilenplatzhalter 12"/>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4" name="Foliennummernplatzhalter 13"/>
          <p:cNvSpPr>
            <a:spLocks noGrp="1"/>
          </p:cNvSpPr>
          <p:nvPr>
            <p:ph type="sldNum" sz="quarter" idx="11"/>
          </p:nvPr>
        </p:nvSpPr>
        <p:spPr>
          <a:xfrm>
            <a:off x="6874294" y="6356350"/>
            <a:ext cx="1641055" cy="365125"/>
          </a:xfrm>
        </p:spPr>
        <p:txBody>
          <a:bodyPr/>
          <a:lstStyle/>
          <a:p>
            <a:fld id="{68EB86B5-BADE-4A12-AB87-7E185E6EC7FD}" type="slidenum">
              <a:rPr lang="de-DE" smtClean="0"/>
              <a:pPr/>
              <a:t>17</a:t>
            </a:fld>
            <a:endParaRPr lang="de-DE" dirty="0"/>
          </a:p>
        </p:txBody>
      </p:sp>
      <p:sp>
        <p:nvSpPr>
          <p:cNvPr id="10" name="Textplatzhalter 5"/>
          <p:cNvSpPr>
            <a:spLocks noGrp="1"/>
          </p:cNvSpPr>
          <p:nvPr>
            <p:ph type="body" sz="quarter" idx="12"/>
          </p:nvPr>
        </p:nvSpPr>
        <p:spPr>
          <a:xfrm>
            <a:off x="3892549" y="6338682"/>
            <a:ext cx="4258674" cy="365125"/>
          </a:xfrm>
        </p:spPr>
        <p:txBody>
          <a:bodyPr/>
          <a:lstStyle/>
          <a:p>
            <a:r>
              <a:rPr lang="de-DE" dirty="0"/>
              <a:t>Quelle: Eigene Darstellung nach informationszentrum-mobilfunk.de</a:t>
            </a:r>
          </a:p>
        </p:txBody>
      </p:sp>
    </p:spTree>
    <p:extLst>
      <p:ext uri="{BB962C8B-B14F-4D97-AF65-F5344CB8AC3E}">
        <p14:creationId xmlns:p14="http://schemas.microsoft.com/office/powerpoint/2010/main" val="357031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ext uri="{D42A27DB-BD31-4B8C-83A1-F6EECF244321}">
                <p14:modId xmlns:p14="http://schemas.microsoft.com/office/powerpoint/2010/main" val="171812570"/>
              </p:ext>
            </p:extLst>
          </p:nvPr>
        </p:nvGraphicFramePr>
        <p:xfrm>
          <a:off x="390525" y="1512888"/>
          <a:ext cx="8356600" cy="4480644"/>
        </p:xfrm>
        <a:graphic>
          <a:graphicData uri="http://schemas.openxmlformats.org/drawingml/2006/table">
            <a:tbl>
              <a:tblPr firstRow="1" bandRow="1">
                <a:tableStyleId>{912C8C85-51F0-491E-9774-3900AFEF0FD7}</a:tableStyleId>
              </a:tblPr>
              <a:tblGrid>
                <a:gridCol w="1406285">
                  <a:extLst>
                    <a:ext uri="{9D8B030D-6E8A-4147-A177-3AD203B41FA5}">
                      <a16:colId xmlns:a16="http://schemas.microsoft.com/office/drawing/2014/main" val="20000"/>
                    </a:ext>
                  </a:extLst>
                </a:gridCol>
                <a:gridCol w="1468140">
                  <a:extLst>
                    <a:ext uri="{9D8B030D-6E8A-4147-A177-3AD203B41FA5}">
                      <a16:colId xmlns:a16="http://schemas.microsoft.com/office/drawing/2014/main" val="20001"/>
                    </a:ext>
                  </a:extLst>
                </a:gridCol>
                <a:gridCol w="5482175">
                  <a:extLst>
                    <a:ext uri="{9D8B030D-6E8A-4147-A177-3AD203B41FA5}">
                      <a16:colId xmlns:a16="http://schemas.microsoft.com/office/drawing/2014/main" val="20002"/>
                    </a:ext>
                  </a:extLst>
                </a:gridCol>
              </a:tblGrid>
              <a:tr h="0">
                <a:tc>
                  <a:txBody>
                    <a:bodyPr/>
                    <a:lstStyle/>
                    <a:p>
                      <a:r>
                        <a:rPr lang="de-DE" sz="1400" dirty="0">
                          <a:solidFill>
                            <a:schemeClr val="bg1"/>
                          </a:solidFill>
                          <a:latin typeface="PT Sans" panose="020B0503020203020204" pitchFamily="34" charset="0"/>
                          <a:ea typeface="PT Sans" panose="020B0503020203020204" pitchFamily="34" charset="0"/>
                        </a:rPr>
                        <a:t>Element</a:t>
                      </a:r>
                      <a:endParaRPr lang="de-DE" sz="1400" dirty="0">
                        <a:solidFill>
                          <a:schemeClr val="bg1"/>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F9919"/>
                    </a:solidFill>
                  </a:tcPr>
                </a:tc>
                <a:tc>
                  <a:txBody>
                    <a:bodyPr/>
                    <a:lstStyle/>
                    <a:p>
                      <a:r>
                        <a:rPr lang="de-DE" sz="1400" dirty="0" err="1">
                          <a:solidFill>
                            <a:schemeClr val="bg1"/>
                          </a:solidFill>
                          <a:latin typeface="PT Sans" panose="020B0503020203020204" pitchFamily="34" charset="0"/>
                          <a:ea typeface="PT Sans" panose="020B0503020203020204" pitchFamily="34" charset="0"/>
                        </a:rPr>
                        <a:t>Gew</a:t>
                      </a:r>
                      <a:r>
                        <a:rPr lang="de-DE" sz="1400" dirty="0">
                          <a:solidFill>
                            <a:schemeClr val="bg1"/>
                          </a:solidFill>
                          <a:latin typeface="PT Sans" panose="020B0503020203020204" pitchFamily="34" charset="0"/>
                          <a:ea typeface="PT Sans" panose="020B0503020203020204" pitchFamily="34" charset="0"/>
                        </a:rPr>
                        <a:t>.-Anteil %</a:t>
                      </a:r>
                      <a:endParaRPr lang="de-DE" sz="1400" dirty="0">
                        <a:solidFill>
                          <a:schemeClr val="bg1"/>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F9919"/>
                    </a:solidFill>
                  </a:tcPr>
                </a:tc>
                <a:tc>
                  <a:txBody>
                    <a:bodyPr/>
                    <a:lstStyle/>
                    <a:p>
                      <a:r>
                        <a:rPr lang="de-DE" sz="1400" dirty="0">
                          <a:solidFill>
                            <a:schemeClr val="bg1"/>
                          </a:solidFill>
                          <a:latin typeface="PT Sans" panose="020B0503020203020204" pitchFamily="34" charset="0"/>
                          <a:ea typeface="PT Sans" panose="020B0503020203020204" pitchFamily="34" charset="0"/>
                        </a:rPr>
                        <a:t>Verwendung</a:t>
                      </a:r>
                      <a:endParaRPr lang="de-DE" sz="1400" dirty="0">
                        <a:solidFill>
                          <a:schemeClr val="bg1"/>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no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F9919"/>
                    </a:solidFill>
                  </a:tcPr>
                </a:tc>
                <a:extLst>
                  <a:ext uri="{0D108BD9-81ED-4DB2-BD59-A6C34878D82A}">
                    <a16:rowId xmlns:a16="http://schemas.microsoft.com/office/drawing/2014/main" val="10000"/>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Kupfer</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10-15%</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Leiterplatte, Verbindungen, Kontakte (Legierungen)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001"/>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Silizium</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10-15%</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Mikrochips, Glas, auch</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als Kunststoff (Silikone)</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extLst>
                  <a:ext uri="{0D108BD9-81ED-4DB2-BD59-A6C34878D82A}">
                    <a16:rowId xmlns:a16="http://schemas.microsoft.com/office/drawing/2014/main" val="10002"/>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Aluminium</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4-9%</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Rahmen, Abdeckungen, Befestigungen</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(Gehäuse für Batterien: Anteil bis 20%)</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003"/>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Kobalt</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 ~ 4%</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Elektroden der Lithium-Ionen-Batterie</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extLst>
                  <a:ext uri="{0D108BD9-81ED-4DB2-BD59-A6C34878D82A}">
                    <a16:rowId xmlns:a16="http://schemas.microsoft.com/office/drawing/2014/main" val="10004"/>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Lithium</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3 – 4%</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a:solidFill>
                            <a:schemeClr val="tx1">
                              <a:lumMod val="50000"/>
                              <a:lumOff val="50000"/>
                            </a:schemeClr>
                          </a:solidFill>
                          <a:latin typeface="PT Sans" panose="020B0503020203020204" pitchFamily="34" charset="0"/>
                          <a:ea typeface="PT Sans" panose="020B0503020203020204" pitchFamily="34" charset="0"/>
                        </a:rPr>
                        <a:t>Elektrolyt in der</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a:t>
                      </a:r>
                      <a:r>
                        <a:rPr lang="de-DE" sz="1400" dirty="0">
                          <a:solidFill>
                            <a:schemeClr val="tx1">
                              <a:lumMod val="50000"/>
                              <a:lumOff val="50000"/>
                            </a:schemeClr>
                          </a:solidFill>
                          <a:latin typeface="PT Sans" panose="020B0503020203020204" pitchFamily="34" charset="0"/>
                          <a:ea typeface="PT Sans" panose="020B0503020203020204" pitchFamily="34" charset="0"/>
                        </a:rPr>
                        <a:t>Lithium-Ionen-Batterie</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005"/>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Eisen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 3%</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Federn, Schrauben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extLst>
                  <a:ext uri="{0D108BD9-81ED-4DB2-BD59-A6C34878D82A}">
                    <a16:rowId xmlns:a16="http://schemas.microsoft.com/office/drawing/2014/main" val="10006"/>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Silber</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0,16%</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Leitfähige</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Kleber, Kontaktbahnen der Platine</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007"/>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Gold</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0,024%</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Beschichtung</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der Kontakte und Steckverbindungen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extLst>
                  <a:ext uri="{0D108BD9-81ED-4DB2-BD59-A6C34878D82A}">
                    <a16:rowId xmlns:a16="http://schemas.microsoft.com/office/drawing/2014/main" val="10008"/>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Palladium</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0,005%</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elektrische Kontakte und Kondensatoren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009"/>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Tantal</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 0,004%</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Mikrokondensatoren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extLst>
                  <a:ext uri="{0D108BD9-81ED-4DB2-BD59-A6C34878D82A}">
                    <a16:rowId xmlns:a16="http://schemas.microsoft.com/office/drawing/2014/main" val="10010"/>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Platin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&lt;</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0,001%</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Hochbelastete Kontakte auf der</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Leiterplatte</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011"/>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Indium</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 0,002%</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Touchscreen</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 (durchsichtige Leiterbahnen)</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lnTlToBr w="12700" cmpd="sng">
                      <a:noFill/>
                      <a:prstDash val="solid"/>
                    </a:lnTlToBr>
                    <a:lnBlToTr w="12700" cmpd="sng">
                      <a:noFill/>
                      <a:prstDash val="solid"/>
                    </a:lnBlToTr>
                    <a:solidFill>
                      <a:srgbClr val="FCE5CD"/>
                    </a:solidFill>
                  </a:tcPr>
                </a:tc>
                <a:extLst>
                  <a:ext uri="{0D108BD9-81ED-4DB2-BD59-A6C34878D82A}">
                    <a16:rowId xmlns:a16="http://schemas.microsoft.com/office/drawing/2014/main" val="10012"/>
                  </a:ext>
                </a:extLst>
              </a:tr>
              <a:tr h="0">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Gallium</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9525" cap="flat" cmpd="sng" algn="ctr">
                      <a:noFill/>
                      <a:prstDash val="soli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 0,0013%</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CB9C"/>
                    </a:solidFill>
                  </a:tcPr>
                </a:tc>
                <a:tc>
                  <a:txBody>
                    <a:bodyPr/>
                    <a:lstStyle/>
                    <a:p>
                      <a:r>
                        <a:rPr lang="de-DE" sz="1400" dirty="0">
                          <a:solidFill>
                            <a:schemeClr val="tx1">
                              <a:lumMod val="50000"/>
                              <a:lumOff val="50000"/>
                            </a:schemeClr>
                          </a:solidFill>
                          <a:latin typeface="PT Sans" panose="020B0503020203020204" pitchFamily="34" charset="0"/>
                          <a:ea typeface="PT Sans" panose="020B0503020203020204" pitchFamily="34" charset="0"/>
                        </a:rPr>
                        <a:t>Elektronik (</a:t>
                      </a:r>
                      <a:r>
                        <a:rPr lang="de-DE" sz="1400" baseline="0" dirty="0">
                          <a:solidFill>
                            <a:schemeClr val="tx1">
                              <a:lumMod val="50000"/>
                              <a:lumOff val="50000"/>
                            </a:schemeClr>
                          </a:solidFill>
                          <a:latin typeface="PT Sans" panose="020B0503020203020204" pitchFamily="34" charset="0"/>
                          <a:ea typeface="PT Sans" panose="020B0503020203020204" pitchFamily="34" charset="0"/>
                        </a:rPr>
                        <a:t>optische-elektrische Signalumwandlung)</a:t>
                      </a:r>
                      <a:endParaRPr lang="de-DE" sz="1400" dirty="0">
                        <a:solidFill>
                          <a:schemeClr val="tx1">
                            <a:lumMod val="50000"/>
                            <a:lumOff val="50000"/>
                          </a:schemeClr>
                        </a:solidFill>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lnL w="28575" cap="flat" cmpd="sng" algn="ctr">
                      <a:solidFill>
                        <a:srgbClr val="FCE5CD"/>
                      </a:solidFill>
                      <a:prstDash val="solid"/>
                      <a:round/>
                      <a:headEnd type="none" w="med" len="med"/>
                      <a:tailEnd type="none" w="med" len="med"/>
                    </a:lnL>
                    <a:lnR w="9525" cap="flat" cmpd="sng" algn="ctr">
                      <a:noFill/>
                      <a:prstDash val="solid"/>
                    </a:lnR>
                    <a:lnT w="28575" cap="flat" cmpd="sng" algn="ctr">
                      <a:solidFill>
                        <a:srgbClr val="FCE5CD"/>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CB9C"/>
                    </a:solidFill>
                  </a:tcPr>
                </a:tc>
                <a:extLst>
                  <a:ext uri="{0D108BD9-81ED-4DB2-BD59-A6C34878D82A}">
                    <a16:rowId xmlns:a16="http://schemas.microsoft.com/office/drawing/2014/main" val="10013"/>
                  </a:ext>
                </a:extLst>
              </a:tr>
            </a:tbl>
          </a:graphicData>
        </a:graphic>
      </p:graphicFrame>
      <p:sp>
        <p:nvSpPr>
          <p:cNvPr id="2" name="Titel 1"/>
          <p:cNvSpPr>
            <a:spLocks noGrp="1"/>
          </p:cNvSpPr>
          <p:nvPr>
            <p:ph type="title"/>
          </p:nvPr>
        </p:nvSpPr>
        <p:spPr>
          <a:xfrm>
            <a:off x="388800" y="205200"/>
            <a:ext cx="7083154"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Materialien im Handy</a:t>
            </a:r>
            <a:br>
              <a:rPr lang="de-DE" dirty="0">
                <a:sym typeface="PT Sans"/>
              </a:rPr>
            </a:br>
            <a:r>
              <a:rPr lang="de-DE" dirty="0"/>
              <a:t>Ausgewählte Metalle, Smartphone</a:t>
            </a:r>
          </a:p>
        </p:txBody>
      </p:sp>
      <p:sp>
        <p:nvSpPr>
          <p:cNvPr id="9" name="Fußzeilenplatzhalter 8"/>
          <p:cNvSpPr>
            <a:spLocks noGrp="1"/>
          </p:cNvSpPr>
          <p:nvPr>
            <p:ph type="ftr" sz="quarter" idx="10"/>
          </p:nvPr>
        </p:nvSpPr>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p:txBody>
          <a:bodyPr/>
          <a:lstStyle/>
          <a:p>
            <a:fld id="{68EB86B5-BADE-4A12-AB87-7E185E6EC7FD}" type="slidenum">
              <a:rPr lang="de-DE" smtClean="0"/>
              <a:pPr/>
              <a:t>18</a:t>
            </a:fld>
            <a:endParaRPr lang="de-DE" dirty="0"/>
          </a:p>
        </p:txBody>
      </p:sp>
      <p:sp>
        <p:nvSpPr>
          <p:cNvPr id="3" name="Textplatzhalter 2"/>
          <p:cNvSpPr>
            <a:spLocks noGrp="1"/>
          </p:cNvSpPr>
          <p:nvPr>
            <p:ph type="body" sz="quarter" idx="12"/>
          </p:nvPr>
        </p:nvSpPr>
        <p:spPr>
          <a:xfrm>
            <a:off x="3892549" y="6338682"/>
            <a:ext cx="3462407" cy="365125"/>
          </a:xfrm>
        </p:spPr>
        <p:txBody>
          <a:bodyPr/>
          <a:lstStyle/>
          <a:p>
            <a:r>
              <a:rPr lang="de-DE" altLang="de-DE" dirty="0">
                <a:solidFill>
                  <a:schemeClr val="bg1">
                    <a:lumMod val="50000"/>
                  </a:schemeClr>
                </a:solidFill>
              </a:rPr>
              <a:t>Quelle: Eigene Darstellung nach Nordmann u.a. 2015</a:t>
            </a:r>
          </a:p>
        </p:txBody>
      </p:sp>
    </p:spTree>
    <p:extLst>
      <p:ext uri="{BB962C8B-B14F-4D97-AF65-F5344CB8AC3E}">
        <p14:creationId xmlns:p14="http://schemas.microsoft.com/office/powerpoint/2010/main" val="388500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1"/>
          <p:cNvGraphicFramePr>
            <a:graphicFrameLocks noGrp="1"/>
          </p:cNvGraphicFramePr>
          <p:nvPr>
            <p:ph idx="1"/>
            <p:extLst>
              <p:ext uri="{D42A27DB-BD31-4B8C-83A1-F6EECF244321}">
                <p14:modId xmlns:p14="http://schemas.microsoft.com/office/powerpoint/2010/main" val="294067892"/>
              </p:ext>
            </p:extLst>
          </p:nvPr>
        </p:nvGraphicFramePr>
        <p:xfrm>
          <a:off x="390525" y="1512888"/>
          <a:ext cx="8356601" cy="2925172"/>
        </p:xfrm>
        <a:graphic>
          <a:graphicData uri="http://schemas.openxmlformats.org/drawingml/2006/table">
            <a:tbl>
              <a:tblPr>
                <a:tableStyleId>{10A1B5D5-9B99-4C35-A422-299274C87663}</a:tableStyleId>
              </a:tblPr>
              <a:tblGrid>
                <a:gridCol w="1117308">
                  <a:extLst>
                    <a:ext uri="{9D8B030D-6E8A-4147-A177-3AD203B41FA5}">
                      <a16:colId xmlns:a16="http://schemas.microsoft.com/office/drawing/2014/main" val="20000"/>
                    </a:ext>
                  </a:extLst>
                </a:gridCol>
                <a:gridCol w="1468746">
                  <a:extLst>
                    <a:ext uri="{9D8B030D-6E8A-4147-A177-3AD203B41FA5}">
                      <a16:colId xmlns:a16="http://schemas.microsoft.com/office/drawing/2014/main" val="20001"/>
                    </a:ext>
                  </a:extLst>
                </a:gridCol>
                <a:gridCol w="1823499">
                  <a:extLst>
                    <a:ext uri="{9D8B030D-6E8A-4147-A177-3AD203B41FA5}">
                      <a16:colId xmlns:a16="http://schemas.microsoft.com/office/drawing/2014/main" val="20002"/>
                    </a:ext>
                  </a:extLst>
                </a:gridCol>
                <a:gridCol w="2144061">
                  <a:extLst>
                    <a:ext uri="{9D8B030D-6E8A-4147-A177-3AD203B41FA5}">
                      <a16:colId xmlns:a16="http://schemas.microsoft.com/office/drawing/2014/main" val="20003"/>
                    </a:ext>
                  </a:extLst>
                </a:gridCol>
                <a:gridCol w="1802987">
                  <a:extLst>
                    <a:ext uri="{9D8B030D-6E8A-4147-A177-3AD203B41FA5}">
                      <a16:colId xmlns:a16="http://schemas.microsoft.com/office/drawing/2014/main" val="20004"/>
                    </a:ext>
                  </a:extLst>
                </a:gridCol>
              </a:tblGrid>
              <a:tr h="822871">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lnR w="28575" cap="flat" cmpd="sng" algn="ctr">
                      <a:solidFill>
                        <a:srgbClr val="FCE5CD"/>
                      </a:solidFill>
                      <a:prstDash val="solid"/>
                      <a:round/>
                      <a:headEnd type="none" w="med" len="med"/>
                      <a:tailEnd type="none" w="med" len="med"/>
                    </a:lnR>
                    <a:lnB w="28575" cap="flat" cmpd="sng" algn="ctr">
                      <a:solidFill>
                        <a:srgbClr val="FCE5CD"/>
                      </a:solidFill>
                      <a:prstDash val="solid"/>
                      <a:round/>
                      <a:headEnd type="none" w="med" len="med"/>
                      <a:tailEnd type="none" w="med" len="med"/>
                    </a:lnB>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je Handy (Stück) </a:t>
                      </a:r>
                      <a:b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br>
                      <a: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in mg</a:t>
                      </a:r>
                      <a:endPar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B w="28575" cap="flat" cmpd="sng" algn="ctr">
                      <a:solidFill>
                        <a:srgbClr val="FCE5CD"/>
                      </a:solidFill>
                      <a:prstDash val="solid"/>
                      <a:round/>
                      <a:headEnd type="none" w="med" len="med"/>
                      <a:tailEnd type="none" w="med" len="med"/>
                    </a:lnB>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je Smartphone (Stück) </a:t>
                      </a:r>
                      <a:b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br>
                      <a: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in mg</a:t>
                      </a:r>
                      <a:endPar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B w="28575" cap="flat" cmpd="sng" algn="ctr">
                      <a:solidFill>
                        <a:srgbClr val="FCE5CD"/>
                      </a:solidFill>
                      <a:prstDash val="solid"/>
                      <a:round/>
                      <a:headEnd type="none" w="med" len="med"/>
                      <a:tailEnd type="none" w="med" len="med"/>
                    </a:lnB>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Gesamt in Smartphones </a:t>
                      </a:r>
                      <a:b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br>
                      <a: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(Verkauf 2015, in t)</a:t>
                      </a:r>
                      <a:endPar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B w="28575" cap="flat" cmpd="sng" algn="ctr">
                      <a:solidFill>
                        <a:srgbClr val="FCE5CD"/>
                      </a:solidFill>
                      <a:prstDash val="solid"/>
                      <a:round/>
                      <a:headEnd type="none" w="med" len="med"/>
                      <a:tailEnd type="none" w="med" len="med"/>
                    </a:lnB>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Gesamtpreis 2016 Smartphones</a:t>
                      </a:r>
                      <a:endParaRPr kumimoji="0" lang="de-DE" altLang="de-DE" sz="18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lnL w="28575" cap="flat" cmpd="sng" algn="ctr">
                      <a:solidFill>
                        <a:srgbClr val="FCE5CD"/>
                      </a:solidFill>
                      <a:prstDash val="solid"/>
                      <a:round/>
                      <a:headEnd type="none" w="med" len="med"/>
                      <a:tailEnd type="none" w="med" len="med"/>
                    </a:lnL>
                    <a:lnB w="28575" cap="flat" cmpd="sng" algn="ctr">
                      <a:solidFill>
                        <a:srgbClr val="FCE5CD"/>
                      </a:solidFill>
                      <a:prstDash val="solid"/>
                      <a:round/>
                      <a:headEnd type="none" w="med" len="med"/>
                      <a:tailEnd type="none" w="med" len="med"/>
                    </a:lnB>
                    <a:solidFill>
                      <a:srgbClr val="FF9919"/>
                    </a:solidFill>
                  </a:tcPr>
                </a:tc>
                <a:extLst>
                  <a:ext uri="{0D108BD9-81ED-4DB2-BD59-A6C34878D82A}">
                    <a16:rowId xmlns:a16="http://schemas.microsoft.com/office/drawing/2014/main" val="10000"/>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Gold</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24</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30</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43</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1.600 Mio.€</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extLst>
                  <a:ext uri="{0D108BD9-81ED-4DB2-BD59-A6C34878D82A}">
                    <a16:rowId xmlns:a16="http://schemas.microsoft.com/office/drawing/2014/main" val="10001"/>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Silber</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250</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305</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436</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230 Mio.€</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extLst>
                  <a:ext uri="{0D108BD9-81ED-4DB2-BD59-A6C34878D82A}">
                    <a16:rowId xmlns:a16="http://schemas.microsoft.com/office/drawing/2014/main" val="10002"/>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Platin</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&lt; 0,9</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&lt; 1,1</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1,6</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46 Mio.€</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extLst>
                  <a:ext uri="{0D108BD9-81ED-4DB2-BD59-A6C34878D82A}">
                    <a16:rowId xmlns:a16="http://schemas.microsoft.com/office/drawing/2014/main" val="10003"/>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Palladium</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9</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11</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13</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7,7 Mio.€</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extLst>
                  <a:ext uri="{0D108BD9-81ED-4DB2-BD59-A6C34878D82A}">
                    <a16:rowId xmlns:a16="http://schemas.microsoft.com/office/drawing/2014/main" val="10004"/>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Indium</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1,8</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2,2</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3,1</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1,3 Mio.€</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9CB9C"/>
                    </a:solidFill>
                  </a:tcPr>
                </a:tc>
                <a:extLst>
                  <a:ext uri="{0D108BD9-81ED-4DB2-BD59-A6C34878D82A}">
                    <a16:rowId xmlns:a16="http://schemas.microsoft.com/office/drawing/2014/main" val="10005"/>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Tantal</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3,6</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4,4</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6,3</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0,72 €</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T w="28575" cap="flat" cmpd="sng" algn="ctr">
                      <a:solidFill>
                        <a:srgbClr val="FCE5CD"/>
                      </a:solidFill>
                      <a:prstDash val="solid"/>
                      <a:round/>
                      <a:headEnd type="none" w="med" len="med"/>
                      <a:tailEnd type="none" w="med" len="med"/>
                    </a:lnT>
                    <a:lnB w="28575" cap="flat" cmpd="sng" algn="ctr">
                      <a:solidFill>
                        <a:srgbClr val="FCE5CD"/>
                      </a:solidFill>
                      <a:prstDash val="solid"/>
                      <a:round/>
                      <a:headEnd type="none" w="med" len="med"/>
                      <a:tailEnd type="none" w="med" len="med"/>
                    </a:lnB>
                    <a:solidFill>
                      <a:srgbClr val="FCE5CD"/>
                    </a:solidFill>
                  </a:tcPr>
                </a:tc>
                <a:extLst>
                  <a:ext uri="{0D108BD9-81ED-4DB2-BD59-A6C34878D82A}">
                    <a16:rowId xmlns:a16="http://schemas.microsoft.com/office/drawing/2014/main" val="10006"/>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err="1">
                          <a:ln>
                            <a:noFill/>
                          </a:ln>
                          <a:solidFill>
                            <a:schemeClr val="tx1">
                              <a:lumMod val="65000"/>
                              <a:lumOff val="35000"/>
                            </a:schemeClr>
                          </a:solidFill>
                          <a:effectLst/>
                          <a:latin typeface="PT Sans" panose="020B0503020203020204" pitchFamily="34" charset="0"/>
                          <a:ea typeface="PT Sans" panose="020B0503020203020204" pitchFamily="34" charset="0"/>
                        </a:rPr>
                        <a:t>Cobalt</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4,4</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5,2</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7,4</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R w="28575" cap="flat" cmpd="sng" algn="ctr">
                      <a:solidFill>
                        <a:srgbClr val="FCE5CD"/>
                      </a:solidFill>
                      <a:prstDash val="solid"/>
                      <a:round/>
                      <a:headEnd type="none" w="med" len="med"/>
                      <a:tailEnd type="none" w="med" len="med"/>
                    </a:lnR>
                    <a:lnT w="28575" cap="flat" cmpd="sng" algn="ctr">
                      <a:solidFill>
                        <a:srgbClr val="FCE5CD"/>
                      </a:solidFill>
                      <a:prstDash val="solid"/>
                      <a:round/>
                      <a:headEnd type="none" w="med" len="med"/>
                      <a:tailEnd type="none" w="med" len="med"/>
                    </a:lnT>
                    <a:solidFill>
                      <a:srgbClr val="F9CB9C"/>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80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rPr>
                        <a:t>0,20 €</a:t>
                      </a:r>
                      <a:endParaRPr kumimoji="0" lang="de-DE" altLang="de-DE" sz="1800" b="0" i="0" u="none" strike="noStrike" cap="none" normalizeH="0" baseline="0" dirty="0">
                        <a:ln>
                          <a:noFill/>
                        </a:ln>
                        <a:solidFill>
                          <a:schemeClr val="tx1">
                            <a:lumMod val="65000"/>
                            <a:lumOff val="35000"/>
                          </a:schemeClr>
                        </a:solidFill>
                        <a:effectLst/>
                        <a:latin typeface="PT Sans" panose="020B0503020203020204" pitchFamily="34" charset="0"/>
                        <a:ea typeface="PT Sans" panose="020B0503020203020204" pitchFamily="34" charset="0"/>
                      </a:endParaRPr>
                    </a:p>
                  </a:txBody>
                  <a:tcPr marL="0" marR="0" marT="0" marB="0" anchor="ctr" horzOverflow="overflow">
                    <a:lnL w="28575" cap="flat" cmpd="sng" algn="ctr">
                      <a:solidFill>
                        <a:srgbClr val="FCE5CD"/>
                      </a:solidFill>
                      <a:prstDash val="solid"/>
                      <a:round/>
                      <a:headEnd type="none" w="med" len="med"/>
                      <a:tailEnd type="none" w="med" len="med"/>
                    </a:lnL>
                    <a:lnT w="28575" cap="flat" cmpd="sng" algn="ctr">
                      <a:solidFill>
                        <a:srgbClr val="FCE5CD"/>
                      </a:solidFill>
                      <a:prstDash val="solid"/>
                      <a:round/>
                      <a:headEnd type="none" w="med" len="med"/>
                      <a:tailEnd type="none" w="med" len="med"/>
                    </a:lnT>
                    <a:solidFill>
                      <a:srgbClr val="F9CB9C"/>
                    </a:solidFill>
                  </a:tcPr>
                </a:tc>
                <a:extLst>
                  <a:ext uri="{0D108BD9-81ED-4DB2-BD59-A6C34878D82A}">
                    <a16:rowId xmlns:a16="http://schemas.microsoft.com/office/drawing/2014/main" val="10007"/>
                  </a:ext>
                </a:extLst>
              </a:tr>
            </a:tbl>
          </a:graphicData>
        </a:graphic>
      </p:graphicFrame>
      <p:sp>
        <p:nvSpPr>
          <p:cNvPr id="4" name="Titel 1"/>
          <p:cNvSpPr>
            <a:spLocks noGrp="1"/>
          </p:cNvSpPr>
          <p:nvPr>
            <p:ph type="title"/>
          </p:nvPr>
        </p:nvSpPr>
        <p:spPr>
          <a:xfrm>
            <a:off x="388799" y="205200"/>
            <a:ext cx="7422789"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Materialien im Handy</a:t>
            </a:r>
            <a:br>
              <a:rPr lang="de-DE" dirty="0">
                <a:sym typeface="PT Sans"/>
              </a:rPr>
            </a:br>
            <a:r>
              <a:rPr lang="de-DE" dirty="0"/>
              <a:t>Mengen weltweiter Verbrauch</a:t>
            </a:r>
          </a:p>
        </p:txBody>
      </p:sp>
      <p:sp>
        <p:nvSpPr>
          <p:cNvPr id="8" name="Fußzeilenplatzhalter 7"/>
          <p:cNvSpPr>
            <a:spLocks noGrp="1"/>
          </p:cNvSpPr>
          <p:nvPr>
            <p:ph type="ftr" sz="quarter" idx="10"/>
          </p:nvPr>
        </p:nvSpPr>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p:txBody>
          <a:bodyPr/>
          <a:lstStyle/>
          <a:p>
            <a:fld id="{68EB86B5-BADE-4A12-AB87-7E185E6EC7FD}" type="slidenum">
              <a:rPr lang="de-DE" smtClean="0"/>
              <a:pPr/>
              <a:t>19</a:t>
            </a:fld>
            <a:endParaRPr lang="de-DE" dirty="0"/>
          </a:p>
        </p:txBody>
      </p:sp>
      <p:sp>
        <p:nvSpPr>
          <p:cNvPr id="3" name="Textplatzhalter 2"/>
          <p:cNvSpPr>
            <a:spLocks noGrp="1"/>
          </p:cNvSpPr>
          <p:nvPr>
            <p:ph type="body" sz="quarter" idx="12"/>
          </p:nvPr>
        </p:nvSpPr>
        <p:spPr/>
        <p:txBody>
          <a:bodyPr/>
          <a:lstStyle/>
          <a:p>
            <a:r>
              <a:rPr lang="de-DE" dirty="0"/>
              <a:t>Quelle: </a:t>
            </a:r>
            <a:r>
              <a:rPr lang="de-DE" dirty="0" err="1"/>
              <a:t>Statista</a:t>
            </a:r>
            <a:r>
              <a:rPr lang="de-DE" dirty="0"/>
              <a:t> 2015</a:t>
            </a:r>
          </a:p>
        </p:txBody>
      </p:sp>
    </p:spTree>
    <p:extLst>
      <p:ext uri="{BB962C8B-B14F-4D97-AF65-F5344CB8AC3E}">
        <p14:creationId xmlns:p14="http://schemas.microsoft.com/office/powerpoint/2010/main" val="322646413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Übersicht der Materialien</a:t>
            </a:r>
          </a:p>
        </p:txBody>
      </p:sp>
      <p:sp>
        <p:nvSpPr>
          <p:cNvPr id="6" name="Inhaltsplatzhalter 5"/>
          <p:cNvSpPr>
            <a:spLocks noGrp="1"/>
          </p:cNvSpPr>
          <p:nvPr>
            <p:ph idx="1"/>
          </p:nvPr>
        </p:nvSpPr>
        <p:spPr/>
        <p:txBody>
          <a:bodyPr/>
          <a:lstStyle/>
          <a:p>
            <a:pPr marL="0" lvl="0" indent="0">
              <a:lnSpc>
                <a:spcPct val="150000"/>
              </a:lnSpc>
              <a:spcBef>
                <a:spcPts val="0"/>
              </a:spcBef>
              <a:spcAft>
                <a:spcPts val="0"/>
              </a:spcAft>
              <a:buClr>
                <a:srgbClr val="595959"/>
              </a:buClr>
              <a:buSzPct val="25000"/>
              <a:buNone/>
            </a:pPr>
            <a:r>
              <a:rPr lang="de-DE" sz="1800" b="1" dirty="0">
                <a:latin typeface="PT Sans"/>
                <a:ea typeface="PT Sans"/>
                <a:cs typeface="PT Sans"/>
                <a:sym typeface="PT Sans"/>
              </a:rPr>
              <a:t>1. Word-Dokument</a:t>
            </a:r>
            <a:r>
              <a:rPr lang="de-DE" sz="1800" dirty="0">
                <a:latin typeface="PT Sans"/>
                <a:ea typeface="PT Sans"/>
                <a:cs typeface="PT Sans"/>
                <a:sym typeface="PT Sans"/>
              </a:rPr>
              <a:t> </a:t>
            </a:r>
          </a:p>
          <a:p>
            <a:pPr lvl="0">
              <a:lnSpc>
                <a:spcPct val="150000"/>
              </a:lnSpc>
              <a:spcBef>
                <a:spcPts val="400"/>
              </a:spcBef>
              <a:spcAft>
                <a:spcPts val="0"/>
              </a:spcAft>
              <a:buClr>
                <a:srgbClr val="595959"/>
              </a:buClr>
              <a:buSzPct val="100000"/>
            </a:pPr>
            <a:r>
              <a:rPr lang="de-DE" sz="1800" dirty="0">
                <a:latin typeface="PT Sans"/>
                <a:ea typeface="PT Sans"/>
                <a:cs typeface="PT Sans"/>
                <a:sym typeface="PT Sans"/>
              </a:rPr>
              <a:t>Sachanalyse</a:t>
            </a:r>
          </a:p>
          <a:p>
            <a:pPr>
              <a:lnSpc>
                <a:spcPct val="150000"/>
              </a:lnSpc>
              <a:spcBef>
                <a:spcPts val="400"/>
              </a:spcBef>
              <a:spcAft>
                <a:spcPts val="0"/>
              </a:spcAft>
              <a:buClr>
                <a:srgbClr val="595959"/>
              </a:buClr>
              <a:buSzPct val="100000"/>
            </a:pPr>
            <a:r>
              <a:rPr lang="de-DE" sz="1800" dirty="0">
                <a:latin typeface="PT Sans"/>
                <a:ea typeface="PT Sans"/>
                <a:cs typeface="PT Sans"/>
              </a:rPr>
              <a:t>Rahmung der Unterrichtsreihe</a:t>
            </a:r>
          </a:p>
          <a:p>
            <a:pPr>
              <a:lnSpc>
                <a:spcPct val="150000"/>
              </a:lnSpc>
              <a:spcBef>
                <a:spcPts val="400"/>
              </a:spcBef>
              <a:spcAft>
                <a:spcPts val="0"/>
              </a:spcAft>
              <a:buClr>
                <a:srgbClr val="595959"/>
              </a:buClr>
              <a:buSzPct val="100000"/>
            </a:pPr>
            <a:r>
              <a:rPr lang="de-DE" sz="1800" dirty="0">
                <a:latin typeface="PT Sans"/>
                <a:ea typeface="PT Sans"/>
                <a:cs typeface="PT Sans"/>
              </a:rPr>
              <a:t>Unterrichtsvorschläge (inkl. Arbeitsblätter und </a:t>
            </a:r>
            <a:r>
              <a:rPr lang="de-DE" sz="1800" dirty="0">
                <a:latin typeface="PT Sans"/>
                <a:ea typeface="PT Sans"/>
                <a:cs typeface="PT Sans"/>
                <a:sym typeface="PT Sans"/>
              </a:rPr>
              <a:t>Materialanhang)</a:t>
            </a:r>
          </a:p>
          <a:p>
            <a:pPr marL="0" lvl="0" indent="0">
              <a:lnSpc>
                <a:spcPct val="150000"/>
              </a:lnSpc>
              <a:spcBef>
                <a:spcPts val="400"/>
              </a:spcBef>
              <a:spcAft>
                <a:spcPts val="0"/>
              </a:spcAft>
              <a:buClr>
                <a:srgbClr val="595959"/>
              </a:buClr>
              <a:buSzPct val="25000"/>
              <a:buNone/>
            </a:pPr>
            <a:r>
              <a:rPr lang="de-DE" sz="1800" b="1" dirty="0">
                <a:latin typeface="PT Sans"/>
                <a:ea typeface="PT Sans"/>
                <a:cs typeface="PT Sans"/>
                <a:sym typeface="PT Sans"/>
              </a:rPr>
              <a:t>2. PowerPoint-Präsentation</a:t>
            </a:r>
          </a:p>
          <a:p>
            <a:pPr marR="0" lvl="0" defTabSz="379413">
              <a:lnSpc>
                <a:spcPct val="150000"/>
              </a:lnSpc>
              <a:spcBef>
                <a:spcPts val="400"/>
              </a:spcBef>
              <a:spcAft>
                <a:spcPts val="0"/>
              </a:spcAft>
              <a:buClr>
                <a:srgbClr val="595959"/>
              </a:buClr>
              <a:buSzPct val="100000"/>
              <a:tabLst>
                <a:tab pos="1519238" algn="l"/>
              </a:tabLst>
            </a:pPr>
            <a:r>
              <a:rPr lang="de-DE" sz="1800" dirty="0">
                <a:latin typeface="PT Sans"/>
                <a:ea typeface="PT Sans"/>
                <a:cs typeface="PT Sans"/>
                <a:sym typeface="PT Sans"/>
              </a:rPr>
              <a:t>Foliensatz I	– Sac</a:t>
            </a:r>
            <a:r>
              <a:rPr lang="de-DE" sz="1800" dirty="0">
                <a:latin typeface="PT Sans"/>
                <a:ea typeface="PT Sans"/>
                <a:cs typeface="PT Sans"/>
              </a:rPr>
              <a:t>hanalyse (</a:t>
            </a:r>
            <a:r>
              <a:rPr lang="de-DE" sz="1800" dirty="0">
                <a:latin typeface="PT Sans"/>
                <a:ea typeface="PT Sans"/>
                <a:cs typeface="PT Sans"/>
                <a:sym typeface="PT Sans"/>
              </a:rPr>
              <a:t>Weiterbildung für Lehrende)</a:t>
            </a:r>
          </a:p>
          <a:p>
            <a:pPr marR="0" lvl="0" defTabSz="360363">
              <a:lnSpc>
                <a:spcPct val="150000"/>
              </a:lnSpc>
              <a:spcBef>
                <a:spcPts val="400"/>
              </a:spcBef>
              <a:spcAft>
                <a:spcPts val="0"/>
              </a:spcAft>
              <a:buClr>
                <a:srgbClr val="595959"/>
              </a:buClr>
              <a:buSzPct val="100000"/>
            </a:pPr>
            <a:r>
              <a:rPr lang="de-DE" sz="1800" dirty="0">
                <a:latin typeface="PT Sans"/>
                <a:ea typeface="PT Sans"/>
                <a:cs typeface="PT Sans"/>
                <a:sym typeface="PT Sans"/>
              </a:rPr>
              <a:t>Foliensatz II  – </a:t>
            </a:r>
            <a:r>
              <a:rPr lang="de-DE" sz="1800" dirty="0">
                <a:latin typeface="PT Sans"/>
                <a:ea typeface="PT Sans"/>
                <a:cs typeface="PT Sans"/>
              </a:rPr>
              <a:t>Rahmung der Unterrichtsreihe (Weiterbildung für Lehrende)</a:t>
            </a:r>
          </a:p>
          <a:p>
            <a:pPr marR="0" lvl="0" defTabSz="360363">
              <a:lnSpc>
                <a:spcPct val="150000"/>
              </a:lnSpc>
              <a:spcBef>
                <a:spcPts val="400"/>
              </a:spcBef>
              <a:spcAft>
                <a:spcPts val="0"/>
              </a:spcAft>
              <a:buClr>
                <a:srgbClr val="595959"/>
              </a:buClr>
              <a:buSzPct val="100000"/>
            </a:pPr>
            <a:r>
              <a:rPr lang="de-DE" sz="1800" dirty="0">
                <a:latin typeface="PT Sans"/>
                <a:ea typeface="PT Sans"/>
                <a:cs typeface="PT Sans"/>
                <a:sym typeface="PT Sans"/>
              </a:rPr>
              <a:t>Foliensatz III – </a:t>
            </a:r>
            <a:r>
              <a:rPr lang="de-DE" sz="1800" dirty="0">
                <a:latin typeface="PT Sans"/>
                <a:ea typeface="PT Sans"/>
                <a:cs typeface="PT Sans"/>
              </a:rPr>
              <a:t>Unterrichtsvorschläge (Folien für den Unterricht)</a:t>
            </a:r>
          </a:p>
          <a:p>
            <a:pPr marL="0" lvl="0" indent="0">
              <a:lnSpc>
                <a:spcPct val="150000"/>
              </a:lnSpc>
              <a:spcBef>
                <a:spcPts val="400"/>
              </a:spcBef>
              <a:spcAft>
                <a:spcPts val="0"/>
              </a:spcAft>
              <a:buClr>
                <a:srgbClr val="595959"/>
              </a:buClr>
              <a:buSzPct val="25000"/>
              <a:buNone/>
            </a:pPr>
            <a:endParaRPr lang="de-DE" sz="1800" dirty="0">
              <a:solidFill>
                <a:srgbClr val="FF0000"/>
              </a:solidFill>
              <a:latin typeface="PT Sans"/>
              <a:ea typeface="PT Sans"/>
              <a:cs typeface="PT Sans"/>
              <a:sym typeface="PT Sans"/>
            </a:endParaRPr>
          </a:p>
        </p:txBody>
      </p:sp>
      <p:sp>
        <p:nvSpPr>
          <p:cNvPr id="2" name="Fußzeilenplatzhalter 1"/>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7" name="Foliennummernplatzhalter 6"/>
          <p:cNvSpPr>
            <a:spLocks noGrp="1"/>
          </p:cNvSpPr>
          <p:nvPr>
            <p:ph type="sldNum" sz="quarter" idx="11"/>
          </p:nvPr>
        </p:nvSpPr>
        <p:spPr>
          <a:xfrm>
            <a:off x="6874294" y="6356350"/>
            <a:ext cx="1641055" cy="365125"/>
          </a:xfrm>
        </p:spPr>
        <p:txBody>
          <a:bodyPr/>
          <a:lstStyle/>
          <a:p>
            <a:fld id="{F1AF4F86-0AFB-4419-A372-5DC1CECC41A2}" type="slidenum">
              <a:rPr lang="de-DE" smtClean="0"/>
              <a:pPr/>
              <a:t>2</a:t>
            </a:fld>
            <a:endParaRPr lang="de-DE" dirty="0"/>
          </a:p>
        </p:txBody>
      </p:sp>
    </p:spTree>
    <p:extLst>
      <p:ext uri="{BB962C8B-B14F-4D97-AF65-F5344CB8AC3E}">
        <p14:creationId xmlns:p14="http://schemas.microsoft.com/office/powerpoint/2010/main" val="407799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Metallproduktion</a:t>
            </a:r>
            <a:br>
              <a:rPr lang="de-DE" dirty="0">
                <a:sym typeface="PT Sans"/>
              </a:rPr>
            </a:br>
            <a:r>
              <a:rPr lang="de-DE" dirty="0"/>
              <a:t>Lebenszyklus von Metallen 1</a:t>
            </a:r>
          </a:p>
        </p:txBody>
      </p:sp>
      <p:graphicFrame>
        <p:nvGraphicFramePr>
          <p:cNvPr id="3" name="Diagramm 2"/>
          <p:cNvGraphicFramePr/>
          <p:nvPr>
            <p:extLst>
              <p:ext uri="{D42A27DB-BD31-4B8C-83A1-F6EECF244321}">
                <p14:modId xmlns:p14="http://schemas.microsoft.com/office/powerpoint/2010/main" val="3518008725"/>
              </p:ext>
            </p:extLst>
          </p:nvPr>
        </p:nvGraphicFramePr>
        <p:xfrm>
          <a:off x="1007200" y="1443532"/>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bgerundetes Rechteck 21"/>
          <p:cNvSpPr/>
          <p:nvPr/>
        </p:nvSpPr>
        <p:spPr>
          <a:xfrm>
            <a:off x="1770695" y="1768698"/>
            <a:ext cx="1611312" cy="173355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sz="2800"/>
          </a:p>
        </p:txBody>
      </p:sp>
      <p:grpSp>
        <p:nvGrpSpPr>
          <p:cNvPr id="59396" name="Gruppieren 8"/>
          <p:cNvGrpSpPr>
            <a:grpSpLocks/>
          </p:cNvGrpSpPr>
          <p:nvPr/>
        </p:nvGrpSpPr>
        <p:grpSpPr bwMode="auto">
          <a:xfrm>
            <a:off x="545145" y="1657157"/>
            <a:ext cx="5494337" cy="2058988"/>
            <a:chOff x="-810008" y="-955060"/>
            <a:chExt cx="5494041" cy="2058460"/>
          </a:xfrm>
        </p:grpSpPr>
        <p:sp>
          <p:nvSpPr>
            <p:cNvPr id="10" name="Abgerundetes Rechteck 9"/>
            <p:cNvSpPr/>
            <p:nvPr/>
          </p:nvSpPr>
          <p:spPr>
            <a:xfrm>
              <a:off x="-810008" y="-955060"/>
              <a:ext cx="2316037" cy="11585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de-DE" dirty="0">
                  <a:solidFill>
                    <a:schemeClr val="tx1">
                      <a:lumMod val="65000"/>
                      <a:lumOff val="35000"/>
                    </a:schemeClr>
                  </a:solidFill>
                  <a:latin typeface="PT Sans" panose="020B0503020203020204" pitchFamily="34" charset="0"/>
                  <a:ea typeface="PT Sans" panose="020B0503020203020204" pitchFamily="34" charset="0"/>
                </a:rPr>
                <a:t>Entsorgung</a:t>
              </a:r>
            </a:p>
          </p:txBody>
        </p:sp>
        <p:sp>
          <p:nvSpPr>
            <p:cNvPr id="12"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600" dirty="0"/>
            </a:p>
          </p:txBody>
        </p:sp>
      </p:grpSp>
      <p:sp>
        <p:nvSpPr>
          <p:cNvPr id="9" name="Pfeil nach oben 8"/>
          <p:cNvSpPr>
            <a:spLocks noChangeArrowheads="1"/>
          </p:cNvSpPr>
          <p:nvPr/>
        </p:nvSpPr>
        <p:spPr bwMode="auto">
          <a:xfrm>
            <a:off x="2081050" y="2786972"/>
            <a:ext cx="693738" cy="715276"/>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sp>
        <p:nvSpPr>
          <p:cNvPr id="11" name="Fußzeilenplatzhalter 10"/>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a:xfrm>
            <a:off x="6874294" y="6356350"/>
            <a:ext cx="1641055" cy="365125"/>
          </a:xfrm>
        </p:spPr>
        <p:txBody>
          <a:bodyPr/>
          <a:lstStyle/>
          <a:p>
            <a:fld id="{68EB86B5-BADE-4A12-AB87-7E185E6EC7FD}" type="slidenum">
              <a:rPr lang="de-DE" smtClean="0"/>
              <a:pPr/>
              <a:t>20</a:t>
            </a:fld>
            <a:endParaRPr lang="de-DE" dirty="0"/>
          </a:p>
        </p:txBody>
      </p:sp>
    </p:spTree>
    <p:extLst>
      <p:ext uri="{BB962C8B-B14F-4D97-AF65-F5344CB8AC3E}">
        <p14:creationId xmlns:p14="http://schemas.microsoft.com/office/powerpoint/2010/main" val="34467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Metallproduktion</a:t>
            </a:r>
            <a:br>
              <a:rPr lang="de-DE" dirty="0">
                <a:sym typeface="PT Sans"/>
              </a:rPr>
            </a:br>
            <a:r>
              <a:rPr lang="de-DE" dirty="0"/>
              <a:t>Lebenszyklus von Metallen 2</a:t>
            </a:r>
          </a:p>
        </p:txBody>
      </p:sp>
      <p:graphicFrame>
        <p:nvGraphicFramePr>
          <p:cNvPr id="3" name="Diagramm 2"/>
          <p:cNvGraphicFramePr/>
          <p:nvPr>
            <p:extLst>
              <p:ext uri="{D42A27DB-BD31-4B8C-83A1-F6EECF244321}">
                <p14:modId xmlns:p14="http://schemas.microsoft.com/office/powerpoint/2010/main" val="208484226"/>
              </p:ext>
            </p:extLst>
          </p:nvPr>
        </p:nvGraphicFramePr>
        <p:xfrm>
          <a:off x="998493" y="1539339"/>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bgerundetes Rechteck 21"/>
          <p:cNvSpPr/>
          <p:nvPr/>
        </p:nvSpPr>
        <p:spPr>
          <a:xfrm>
            <a:off x="1770706" y="1751286"/>
            <a:ext cx="1611312" cy="173355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sz="2800"/>
          </a:p>
        </p:txBody>
      </p:sp>
      <p:grpSp>
        <p:nvGrpSpPr>
          <p:cNvPr id="59396" name="Gruppieren 8"/>
          <p:cNvGrpSpPr>
            <a:grpSpLocks/>
          </p:cNvGrpSpPr>
          <p:nvPr/>
        </p:nvGrpSpPr>
        <p:grpSpPr bwMode="auto">
          <a:xfrm>
            <a:off x="536438" y="1665874"/>
            <a:ext cx="5494337" cy="2146078"/>
            <a:chOff x="-810008" y="-1042130"/>
            <a:chExt cx="5494041" cy="2145530"/>
          </a:xfrm>
        </p:grpSpPr>
        <p:sp>
          <p:nvSpPr>
            <p:cNvPr id="10" name="Abgerundetes Rechteck 9"/>
            <p:cNvSpPr/>
            <p:nvPr/>
          </p:nvSpPr>
          <p:spPr>
            <a:xfrm>
              <a:off x="-810008" y="-1042130"/>
              <a:ext cx="2316037" cy="11585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de-DE" dirty="0">
                  <a:solidFill>
                    <a:schemeClr val="tx1">
                      <a:lumMod val="65000"/>
                      <a:lumOff val="35000"/>
                    </a:schemeClr>
                  </a:solidFill>
                  <a:latin typeface="PT Sans" panose="020B0503020203020204" pitchFamily="34" charset="0"/>
                  <a:ea typeface="PT Sans" panose="020B0503020203020204" pitchFamily="34" charset="0"/>
                </a:rPr>
                <a:t>Entsorgung</a:t>
              </a:r>
            </a:p>
          </p:txBody>
        </p:sp>
        <p:sp>
          <p:nvSpPr>
            <p:cNvPr id="12"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600" dirty="0"/>
            </a:p>
          </p:txBody>
        </p:sp>
      </p:grpSp>
      <p:sp>
        <p:nvSpPr>
          <p:cNvPr id="11" name="Pfeil nach oben 10"/>
          <p:cNvSpPr>
            <a:spLocks noChangeArrowheads="1"/>
          </p:cNvSpPr>
          <p:nvPr/>
        </p:nvSpPr>
        <p:spPr bwMode="auto">
          <a:xfrm>
            <a:off x="2081050" y="2772684"/>
            <a:ext cx="693738" cy="715276"/>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a:xfrm>
            <a:off x="6874294" y="6356350"/>
            <a:ext cx="1641055" cy="365125"/>
          </a:xfrm>
        </p:spPr>
        <p:txBody>
          <a:bodyPr/>
          <a:lstStyle/>
          <a:p>
            <a:fld id="{68EB86B5-BADE-4A12-AB87-7E185E6EC7FD}" type="slidenum">
              <a:rPr lang="de-DE" smtClean="0"/>
              <a:pPr/>
              <a:t>21</a:t>
            </a:fld>
            <a:endParaRPr lang="de-DE" dirty="0"/>
          </a:p>
        </p:txBody>
      </p:sp>
    </p:spTree>
    <p:extLst>
      <p:ext uri="{BB962C8B-B14F-4D97-AF65-F5344CB8AC3E}">
        <p14:creationId xmlns:p14="http://schemas.microsoft.com/office/powerpoint/2010/main" val="235456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uppieren 49"/>
          <p:cNvGrpSpPr>
            <a:grpSpLocks/>
          </p:cNvGrpSpPr>
          <p:nvPr/>
        </p:nvGrpSpPr>
        <p:grpSpPr bwMode="auto">
          <a:xfrm flipV="1">
            <a:off x="622394" y="4172668"/>
            <a:ext cx="942975" cy="492125"/>
            <a:chOff x="859385" y="5813947"/>
            <a:chExt cx="942119" cy="491319"/>
          </a:xfrm>
        </p:grpSpPr>
        <p:cxnSp>
          <p:nvCxnSpPr>
            <p:cNvPr id="51" name="Gerader Verbinder 50"/>
            <p:cNvCxnSpPr>
              <a:cxnSpLocks noChangeShapeType="1"/>
            </p:cNvCxnSpPr>
            <p:nvPr/>
          </p:nvCxnSpPr>
          <p:spPr bwMode="auto">
            <a:xfrm flipV="1">
              <a:off x="859385" y="5813947"/>
              <a:ext cx="0" cy="491319"/>
            </a:xfrm>
            <a:prstGeom prst="line">
              <a:avLst/>
            </a:prstGeom>
            <a:noFill/>
            <a:ln w="57150">
              <a:solidFill>
                <a:srgbClr val="10253F"/>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Gerader Verbinder 51"/>
            <p:cNvCxnSpPr>
              <a:cxnSpLocks noChangeShapeType="1"/>
            </p:cNvCxnSpPr>
            <p:nvPr/>
          </p:nvCxnSpPr>
          <p:spPr bwMode="auto">
            <a:xfrm>
              <a:off x="859385" y="6305266"/>
              <a:ext cx="942119" cy="0"/>
            </a:xfrm>
            <a:prstGeom prst="line">
              <a:avLst/>
            </a:prstGeom>
            <a:noFill/>
            <a:ln w="38100">
              <a:solidFill>
                <a:srgbClr val="10253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Metallproduktion</a:t>
            </a:r>
            <a:br>
              <a:rPr lang="de-DE" dirty="0">
                <a:sym typeface="PT Sans"/>
              </a:rPr>
            </a:br>
            <a:r>
              <a:rPr lang="de-DE" dirty="0"/>
              <a:t>Lebenszyklus von Metallen 3</a:t>
            </a:r>
          </a:p>
        </p:txBody>
      </p:sp>
      <p:graphicFrame>
        <p:nvGraphicFramePr>
          <p:cNvPr id="3" name="Diagramm 2"/>
          <p:cNvGraphicFramePr/>
          <p:nvPr>
            <p:extLst>
              <p:ext uri="{D42A27DB-BD31-4B8C-83A1-F6EECF244321}">
                <p14:modId xmlns:p14="http://schemas.microsoft.com/office/powerpoint/2010/main" val="933697162"/>
              </p:ext>
            </p:extLst>
          </p:nvPr>
        </p:nvGraphicFramePr>
        <p:xfrm>
          <a:off x="911412" y="1399993"/>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bgerundetes Rechteck 21"/>
          <p:cNvSpPr/>
          <p:nvPr/>
        </p:nvSpPr>
        <p:spPr>
          <a:xfrm>
            <a:off x="1753284" y="1742028"/>
            <a:ext cx="1611312" cy="173355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sz="2600"/>
          </a:p>
        </p:txBody>
      </p:sp>
      <p:grpSp>
        <p:nvGrpSpPr>
          <p:cNvPr id="61445" name="Gruppieren 8"/>
          <p:cNvGrpSpPr>
            <a:grpSpLocks/>
          </p:cNvGrpSpPr>
          <p:nvPr/>
        </p:nvGrpSpPr>
        <p:grpSpPr bwMode="auto">
          <a:xfrm>
            <a:off x="449357" y="1613618"/>
            <a:ext cx="5494337" cy="2058988"/>
            <a:chOff x="-810008" y="-955060"/>
            <a:chExt cx="5494041" cy="2058460"/>
          </a:xfrm>
        </p:grpSpPr>
        <p:sp>
          <p:nvSpPr>
            <p:cNvPr id="10" name="Abgerundetes Rechteck 9"/>
            <p:cNvSpPr/>
            <p:nvPr/>
          </p:nvSpPr>
          <p:spPr>
            <a:xfrm>
              <a:off x="-810008" y="-955060"/>
              <a:ext cx="2316037" cy="11585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de-DE" dirty="0">
                  <a:solidFill>
                    <a:schemeClr val="tx1">
                      <a:lumMod val="65000"/>
                      <a:lumOff val="35000"/>
                    </a:schemeClr>
                  </a:solidFill>
                  <a:latin typeface="PT Sans" panose="020B0503020203020204" pitchFamily="34" charset="0"/>
                  <a:ea typeface="PT Sans" panose="020B0503020203020204" pitchFamily="34" charset="0"/>
                </a:rPr>
                <a:t>Entsorgung</a:t>
              </a:r>
            </a:p>
          </p:txBody>
        </p:sp>
        <p:sp>
          <p:nvSpPr>
            <p:cNvPr id="12"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600" dirty="0"/>
            </a:p>
          </p:txBody>
        </p:sp>
      </p:grpSp>
      <p:sp>
        <p:nvSpPr>
          <p:cNvPr id="6" name="Pfeil nach oben 5"/>
          <p:cNvSpPr>
            <a:spLocks noChangeArrowheads="1"/>
          </p:cNvSpPr>
          <p:nvPr/>
        </p:nvSpPr>
        <p:spPr bwMode="auto">
          <a:xfrm>
            <a:off x="2029509" y="2763867"/>
            <a:ext cx="693738" cy="692151"/>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sp>
        <p:nvSpPr>
          <p:cNvPr id="11" name="Abgerundetes Rechteck 10"/>
          <p:cNvSpPr>
            <a:spLocks noChangeArrowheads="1"/>
          </p:cNvSpPr>
          <p:nvPr/>
        </p:nvSpPr>
        <p:spPr bwMode="auto">
          <a:xfrm>
            <a:off x="7206297" y="1437406"/>
            <a:ext cx="1657350" cy="1349375"/>
          </a:xfrm>
          <a:prstGeom prst="roundRect">
            <a:avLst>
              <a:gd name="adj" fmla="val 16667"/>
            </a:avLst>
          </a:prstGeom>
          <a:solidFill>
            <a:srgbClr val="FCE5CD"/>
          </a:solidFill>
          <a:ln w="9525">
            <a:solidFill>
              <a:srgbClr val="10253F"/>
            </a:solidFill>
            <a:round/>
            <a:headEnd/>
            <a:tailEnd/>
          </a:ln>
          <a:effectLst>
            <a:outerShdw blurRad="40000" dist="23000" dir="5400000" rotWithShape="0">
              <a:srgbClr val="808080">
                <a:alpha val="34998"/>
              </a:srgbClr>
            </a:outerShdw>
          </a:effectLst>
        </p:spPr>
        <p:txBody>
          <a:bodyPr anchor="ctr"/>
          <a:lstStyle/>
          <a:p>
            <a:pPr>
              <a:defRPr/>
            </a:pPr>
            <a:r>
              <a:rPr lang="de-DE" b="1" dirty="0">
                <a:solidFill>
                  <a:schemeClr val="tx2">
                    <a:lumMod val="50000"/>
                  </a:schemeClr>
                </a:solidFill>
                <a:latin typeface="+mn-lt"/>
                <a:ea typeface="+mn-ea"/>
              </a:rPr>
              <a:t>Bergematerial</a:t>
            </a:r>
          </a:p>
          <a:p>
            <a:pPr>
              <a:defRPr/>
            </a:pPr>
            <a:r>
              <a:rPr lang="de-DE" b="1" dirty="0">
                <a:solidFill>
                  <a:schemeClr val="tx2">
                    <a:lumMod val="50000"/>
                  </a:schemeClr>
                </a:solidFill>
                <a:latin typeface="+mn-lt"/>
                <a:ea typeface="+mn-ea"/>
              </a:rPr>
              <a:t>Abraum</a:t>
            </a:r>
          </a:p>
          <a:p>
            <a:pPr>
              <a:defRPr/>
            </a:pPr>
            <a:r>
              <a:rPr lang="de-DE" b="1" dirty="0">
                <a:solidFill>
                  <a:schemeClr val="tx2">
                    <a:lumMod val="50000"/>
                  </a:schemeClr>
                </a:solidFill>
                <a:latin typeface="+mn-lt"/>
                <a:ea typeface="+mn-ea"/>
              </a:rPr>
              <a:t>Schlacken</a:t>
            </a:r>
          </a:p>
          <a:p>
            <a:pPr>
              <a:defRPr/>
            </a:pPr>
            <a:r>
              <a:rPr lang="de-DE" b="1" dirty="0">
                <a:solidFill>
                  <a:schemeClr val="tx2">
                    <a:lumMod val="50000"/>
                  </a:schemeClr>
                </a:solidFill>
                <a:latin typeface="+mn-lt"/>
                <a:ea typeface="+mn-ea"/>
              </a:rPr>
              <a:t>Schlämme</a:t>
            </a:r>
          </a:p>
          <a:p>
            <a:pPr>
              <a:defRPr/>
            </a:pPr>
            <a:r>
              <a:rPr lang="de-DE" b="1" dirty="0">
                <a:solidFill>
                  <a:schemeClr val="tx2">
                    <a:lumMod val="50000"/>
                  </a:schemeClr>
                </a:solidFill>
                <a:latin typeface="+mn-lt"/>
                <a:ea typeface="+mn-ea"/>
              </a:rPr>
              <a:t>Emissionen</a:t>
            </a:r>
          </a:p>
        </p:txBody>
      </p:sp>
      <p:cxnSp>
        <p:nvCxnSpPr>
          <p:cNvPr id="14" name="Gerade Verbindung mit Pfeil 13"/>
          <p:cNvCxnSpPr>
            <a:cxnSpLocks noChangeShapeType="1"/>
          </p:cNvCxnSpPr>
          <p:nvPr/>
        </p:nvCxnSpPr>
        <p:spPr bwMode="auto">
          <a:xfrm>
            <a:off x="5729382" y="1951038"/>
            <a:ext cx="1476915" cy="11830"/>
          </a:xfrm>
          <a:prstGeom prst="straightConnector1">
            <a:avLst/>
          </a:prstGeom>
          <a:noFill/>
          <a:ln w="57150">
            <a:solidFill>
              <a:srgbClr val="10253F"/>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Gerade Verbindung mit Pfeil 14"/>
          <p:cNvCxnSpPr>
            <a:cxnSpLocks noChangeShapeType="1"/>
          </p:cNvCxnSpPr>
          <p:nvPr/>
        </p:nvCxnSpPr>
        <p:spPr bwMode="auto">
          <a:xfrm>
            <a:off x="3587931" y="3617043"/>
            <a:ext cx="1650913" cy="0"/>
          </a:xfrm>
          <a:prstGeom prst="straightConnector1">
            <a:avLst/>
          </a:prstGeom>
          <a:noFill/>
          <a:ln w="57150">
            <a:solidFill>
              <a:schemeClr val="accent1"/>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Gerade Verbindung mit Pfeil 15"/>
          <p:cNvCxnSpPr>
            <a:cxnSpLocks noChangeShapeType="1"/>
          </p:cNvCxnSpPr>
          <p:nvPr/>
        </p:nvCxnSpPr>
        <p:spPr bwMode="auto">
          <a:xfrm flipH="1" flipV="1">
            <a:off x="2765519" y="2772493"/>
            <a:ext cx="1501775" cy="700088"/>
          </a:xfrm>
          <a:prstGeom prst="straightConnector1">
            <a:avLst/>
          </a:prstGeom>
          <a:noFill/>
          <a:ln w="57150">
            <a:solidFill>
              <a:schemeClr val="accent1"/>
            </a:solidFill>
            <a:prstDash val="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Abgerundetes Rechteck 16"/>
          <p:cNvSpPr>
            <a:spLocks noChangeArrowheads="1"/>
          </p:cNvSpPr>
          <p:nvPr/>
        </p:nvSpPr>
        <p:spPr bwMode="auto">
          <a:xfrm>
            <a:off x="3957732" y="3096343"/>
            <a:ext cx="1130300" cy="344488"/>
          </a:xfrm>
          <a:prstGeom prst="roundRect">
            <a:avLst>
              <a:gd name="adj" fmla="val 16667"/>
            </a:avLst>
          </a:prstGeom>
          <a:solidFill>
            <a:srgbClr val="783F04"/>
          </a:solidFill>
          <a:ln w="9525">
            <a:noFill/>
            <a:round/>
            <a:headEnd/>
            <a:tailEnd/>
          </a:ln>
          <a:effectLst>
            <a:outerShdw blurRad="40000" dist="23000" dir="5400000" rotWithShape="0">
              <a:srgbClr val="808080">
                <a:alpha val="34998"/>
              </a:srgbClr>
            </a:outerShdw>
          </a:effectLst>
        </p:spPr>
        <p:txBody>
          <a:bodyPr anchor="ctr"/>
          <a:lstStyle/>
          <a:p>
            <a:pPr algn="ctr">
              <a:defRPr/>
            </a:pPr>
            <a:r>
              <a:rPr lang="de-DE" b="1" dirty="0">
                <a:solidFill>
                  <a:schemeClr val="bg1"/>
                </a:solidFill>
                <a:latin typeface="+mn-lt"/>
                <a:ea typeface="+mn-ea"/>
              </a:rPr>
              <a:t>Recycling</a:t>
            </a:r>
          </a:p>
        </p:txBody>
      </p:sp>
      <p:sp>
        <p:nvSpPr>
          <p:cNvPr id="5" name="Nach oben gekrümmter Pfeil 4"/>
          <p:cNvSpPr>
            <a:spLocks noChangeArrowheads="1"/>
          </p:cNvSpPr>
          <p:nvPr/>
        </p:nvSpPr>
        <p:spPr bwMode="auto">
          <a:xfrm rot="5400000" flipV="1">
            <a:off x="3852957" y="3391618"/>
            <a:ext cx="2646362" cy="1106488"/>
          </a:xfrm>
          <a:prstGeom prst="curvedUpArrow">
            <a:avLst>
              <a:gd name="adj1" fmla="val 25002"/>
              <a:gd name="adj2" fmla="val 50004"/>
              <a:gd name="adj3" fmla="val 25000"/>
            </a:avLst>
          </a:prstGeom>
          <a:solidFill>
            <a:schemeClr val="accent2"/>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1800"/>
          </a:p>
        </p:txBody>
      </p:sp>
      <p:sp>
        <p:nvSpPr>
          <p:cNvPr id="18" name="Nach oben gekrümmter Pfeil 17"/>
          <p:cNvSpPr>
            <a:spLocks noChangeArrowheads="1"/>
          </p:cNvSpPr>
          <p:nvPr/>
        </p:nvSpPr>
        <p:spPr bwMode="auto">
          <a:xfrm rot="5892828" flipH="1">
            <a:off x="2573432" y="3210643"/>
            <a:ext cx="2646362" cy="1106488"/>
          </a:xfrm>
          <a:prstGeom prst="curvedUpArrow">
            <a:avLst>
              <a:gd name="adj1" fmla="val 25002"/>
              <a:gd name="adj2" fmla="val 50004"/>
              <a:gd name="adj3" fmla="val 25000"/>
            </a:avLst>
          </a:prstGeom>
          <a:solidFill>
            <a:schemeClr val="accent2"/>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1800"/>
          </a:p>
        </p:txBody>
      </p:sp>
      <p:sp>
        <p:nvSpPr>
          <p:cNvPr id="55311" name="Textfeld 6"/>
          <p:cNvSpPr txBox="1">
            <a:spLocks noChangeArrowheads="1"/>
          </p:cNvSpPr>
          <p:nvPr/>
        </p:nvSpPr>
        <p:spPr bwMode="auto">
          <a:xfrm>
            <a:off x="4133944" y="3815481"/>
            <a:ext cx="895350" cy="646112"/>
          </a:xfrm>
          <a:prstGeom prst="rect">
            <a:avLst/>
          </a:prstGeom>
          <a:solidFill>
            <a:srgbClr val="DCE6F2"/>
          </a:solidFill>
          <a:ln w="9525">
            <a:solidFill>
              <a:srgbClr val="10253F"/>
            </a:solidFill>
            <a:miter lim="800000"/>
            <a:headEnd/>
            <a:tailEnd/>
          </a:ln>
          <a:effectLst>
            <a:outerShdw blurRad="40000" dist="23000" dir="5400000" rotWithShape="0">
              <a:srgbClr val="808080">
                <a:alpha val="34998"/>
              </a:srgbClr>
            </a:outerShdw>
          </a:effectLst>
        </p:spPr>
        <p:txBody>
          <a:bodyPr anchor="ctr"/>
          <a:lstStyle>
            <a:defPPr>
              <a:defRPr lang="de-DE"/>
            </a:defPPr>
            <a:lvl1pPr>
              <a:defRPr b="1">
                <a:solidFill>
                  <a:schemeClr val="tx2">
                    <a:lumMod val="50000"/>
                  </a:schemeClr>
                </a:solidFill>
              </a:defRPr>
            </a:lvl1pPr>
          </a:lstStyle>
          <a:p>
            <a:pPr>
              <a:defRPr/>
            </a:pPr>
            <a:r>
              <a:rPr lang="de-DE" altLang="de-DE" dirty="0">
                <a:latin typeface="+mn-lt"/>
                <a:ea typeface="+mn-ea"/>
              </a:rPr>
              <a:t>Energie</a:t>
            </a:r>
          </a:p>
          <a:p>
            <a:pPr>
              <a:defRPr/>
            </a:pPr>
            <a:r>
              <a:rPr lang="de-DE" altLang="de-DE" dirty="0">
                <a:latin typeface="+mn-lt"/>
                <a:ea typeface="+mn-ea"/>
              </a:rPr>
              <a:t>Wasser</a:t>
            </a:r>
          </a:p>
        </p:txBody>
      </p:sp>
      <p:sp>
        <p:nvSpPr>
          <p:cNvPr id="26" name="Abgerundetes Rechteck 25"/>
          <p:cNvSpPr>
            <a:spLocks noChangeArrowheads="1"/>
          </p:cNvSpPr>
          <p:nvPr/>
        </p:nvSpPr>
        <p:spPr bwMode="auto">
          <a:xfrm>
            <a:off x="330183" y="4689708"/>
            <a:ext cx="1474832" cy="842963"/>
          </a:xfrm>
          <a:prstGeom prst="roundRect">
            <a:avLst>
              <a:gd name="adj" fmla="val 16667"/>
            </a:avLst>
          </a:prstGeom>
          <a:solidFill>
            <a:srgbClr val="FCE5CD"/>
          </a:solidFill>
          <a:ln w="9525">
            <a:solidFill>
              <a:srgbClr val="10253F"/>
            </a:solidFill>
            <a:round/>
            <a:headEnd/>
            <a:tailEnd/>
          </a:ln>
          <a:effectLst>
            <a:outerShdw blurRad="40000" dist="23000" dir="5400000" rotWithShape="0">
              <a:srgbClr val="808080">
                <a:alpha val="34998"/>
              </a:srgbClr>
            </a:outerShdw>
          </a:effectLst>
        </p:spPr>
        <p:txBody>
          <a:bodyPr anchor="ctr"/>
          <a:lstStyle/>
          <a:p>
            <a:pPr>
              <a:defRPr/>
            </a:pPr>
            <a:r>
              <a:rPr lang="de-DE" b="1" dirty="0">
                <a:solidFill>
                  <a:schemeClr val="tx2">
                    <a:lumMod val="50000"/>
                  </a:schemeClr>
                </a:solidFill>
                <a:latin typeface="+mn-lt"/>
                <a:ea typeface="+mn-ea"/>
              </a:rPr>
              <a:t>Abfälle</a:t>
            </a:r>
          </a:p>
          <a:p>
            <a:pPr>
              <a:defRPr/>
            </a:pPr>
            <a:r>
              <a:rPr lang="de-DE" b="1" dirty="0">
                <a:solidFill>
                  <a:schemeClr val="tx2">
                    <a:lumMod val="50000"/>
                  </a:schemeClr>
                </a:solidFill>
                <a:latin typeface="+mn-lt"/>
                <a:ea typeface="+mn-ea"/>
              </a:rPr>
              <a:t>Chemikalien</a:t>
            </a:r>
          </a:p>
          <a:p>
            <a:pPr>
              <a:defRPr/>
            </a:pPr>
            <a:r>
              <a:rPr lang="de-DE" b="1" dirty="0">
                <a:solidFill>
                  <a:schemeClr val="tx2">
                    <a:lumMod val="50000"/>
                  </a:schemeClr>
                </a:solidFill>
                <a:latin typeface="+mn-lt"/>
                <a:ea typeface="+mn-ea"/>
              </a:rPr>
              <a:t>Abwässer</a:t>
            </a:r>
          </a:p>
        </p:txBody>
      </p:sp>
      <p:grpSp>
        <p:nvGrpSpPr>
          <p:cNvPr id="61456" name="Gruppieren 45"/>
          <p:cNvGrpSpPr>
            <a:grpSpLocks/>
          </p:cNvGrpSpPr>
          <p:nvPr/>
        </p:nvGrpSpPr>
        <p:grpSpPr bwMode="auto">
          <a:xfrm>
            <a:off x="1102681" y="5534743"/>
            <a:ext cx="752244" cy="352251"/>
            <a:chOff x="859385" y="5813947"/>
            <a:chExt cx="942119" cy="491319"/>
          </a:xfrm>
        </p:grpSpPr>
        <p:cxnSp>
          <p:nvCxnSpPr>
            <p:cNvPr id="40" name="Gerader Verbinder 39"/>
            <p:cNvCxnSpPr>
              <a:cxnSpLocks noChangeShapeType="1"/>
            </p:cNvCxnSpPr>
            <p:nvPr/>
          </p:nvCxnSpPr>
          <p:spPr bwMode="auto">
            <a:xfrm flipV="1">
              <a:off x="859385" y="5813947"/>
              <a:ext cx="0" cy="491319"/>
            </a:xfrm>
            <a:prstGeom prst="line">
              <a:avLst/>
            </a:prstGeom>
            <a:noFill/>
            <a:ln w="57150">
              <a:solidFill>
                <a:srgbClr val="10253F"/>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Gerader Verbinder 44"/>
            <p:cNvCxnSpPr>
              <a:cxnSpLocks noChangeShapeType="1"/>
            </p:cNvCxnSpPr>
            <p:nvPr/>
          </p:nvCxnSpPr>
          <p:spPr bwMode="auto">
            <a:xfrm>
              <a:off x="859385" y="6305266"/>
              <a:ext cx="942119" cy="0"/>
            </a:xfrm>
            <a:prstGeom prst="line">
              <a:avLst/>
            </a:prstGeom>
            <a:noFill/>
            <a:ln w="38100">
              <a:solidFill>
                <a:srgbClr val="10253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61457" name="Gruppieren 46"/>
          <p:cNvGrpSpPr>
            <a:grpSpLocks/>
          </p:cNvGrpSpPr>
          <p:nvPr/>
        </p:nvGrpSpPr>
        <p:grpSpPr bwMode="auto">
          <a:xfrm flipH="1">
            <a:off x="7676876" y="2795618"/>
            <a:ext cx="570966" cy="701447"/>
            <a:chOff x="859385" y="5813947"/>
            <a:chExt cx="942119" cy="491319"/>
          </a:xfrm>
        </p:grpSpPr>
        <p:cxnSp>
          <p:nvCxnSpPr>
            <p:cNvPr id="48" name="Gerader Verbinder 47"/>
            <p:cNvCxnSpPr>
              <a:cxnSpLocks noChangeShapeType="1"/>
            </p:cNvCxnSpPr>
            <p:nvPr/>
          </p:nvCxnSpPr>
          <p:spPr bwMode="auto">
            <a:xfrm flipV="1">
              <a:off x="859385" y="5813947"/>
              <a:ext cx="0" cy="491319"/>
            </a:xfrm>
            <a:prstGeom prst="line">
              <a:avLst/>
            </a:prstGeom>
            <a:noFill/>
            <a:ln w="57150">
              <a:solidFill>
                <a:srgbClr val="10253F"/>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Gerader Verbinder 48"/>
            <p:cNvCxnSpPr>
              <a:cxnSpLocks noChangeShapeType="1"/>
            </p:cNvCxnSpPr>
            <p:nvPr/>
          </p:nvCxnSpPr>
          <p:spPr bwMode="auto">
            <a:xfrm>
              <a:off x="859385" y="6305266"/>
              <a:ext cx="942119" cy="0"/>
            </a:xfrm>
            <a:prstGeom prst="line">
              <a:avLst/>
            </a:prstGeom>
            <a:noFill/>
            <a:ln w="38100">
              <a:solidFill>
                <a:srgbClr val="10253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53" name="Abgerundetes Rechteck 52"/>
          <p:cNvSpPr>
            <a:spLocks noChangeArrowheads="1"/>
          </p:cNvSpPr>
          <p:nvPr/>
        </p:nvSpPr>
        <p:spPr bwMode="auto">
          <a:xfrm>
            <a:off x="768444" y="3039193"/>
            <a:ext cx="955675" cy="374650"/>
          </a:xfrm>
          <a:prstGeom prst="roundRect">
            <a:avLst>
              <a:gd name="adj" fmla="val 16667"/>
            </a:avLst>
          </a:prstGeom>
          <a:solidFill>
            <a:srgbClr val="FCE5CD"/>
          </a:solidFill>
          <a:ln w="9525">
            <a:solidFill>
              <a:srgbClr val="10253F"/>
            </a:solidFill>
            <a:round/>
            <a:headEnd/>
            <a:tailEnd/>
          </a:ln>
          <a:effectLst>
            <a:outerShdw blurRad="40000" dist="23000" dir="5400000" rotWithShape="0">
              <a:srgbClr val="808080">
                <a:alpha val="34998"/>
              </a:srgbClr>
            </a:outerShdw>
          </a:effectLst>
        </p:spPr>
        <p:txBody>
          <a:bodyPr anchor="ctr"/>
          <a:lstStyle/>
          <a:p>
            <a:pPr>
              <a:defRPr/>
            </a:pPr>
            <a:r>
              <a:rPr lang="de-DE" b="1" dirty="0">
                <a:solidFill>
                  <a:schemeClr val="tx2">
                    <a:lumMod val="50000"/>
                  </a:schemeClr>
                </a:solidFill>
                <a:latin typeface="+mn-lt"/>
                <a:ea typeface="+mn-ea"/>
              </a:rPr>
              <a:t>Abfälle</a:t>
            </a:r>
          </a:p>
        </p:txBody>
      </p:sp>
      <p:cxnSp>
        <p:nvCxnSpPr>
          <p:cNvPr id="54" name="Gerade Verbindung mit Pfeil 53"/>
          <p:cNvCxnSpPr>
            <a:cxnSpLocks noChangeShapeType="1"/>
          </p:cNvCxnSpPr>
          <p:nvPr/>
        </p:nvCxnSpPr>
        <p:spPr bwMode="auto">
          <a:xfrm>
            <a:off x="1230407" y="2724868"/>
            <a:ext cx="3175" cy="360363"/>
          </a:xfrm>
          <a:prstGeom prst="straightConnector1">
            <a:avLst/>
          </a:prstGeom>
          <a:noFill/>
          <a:ln w="57150">
            <a:solidFill>
              <a:srgbClr val="10253F"/>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Fußzeilenplatzhalter 1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20" name="Foliennummernplatzhalter 19"/>
          <p:cNvSpPr>
            <a:spLocks noGrp="1"/>
          </p:cNvSpPr>
          <p:nvPr>
            <p:ph type="sldNum" sz="quarter" idx="11"/>
          </p:nvPr>
        </p:nvSpPr>
        <p:spPr>
          <a:xfrm>
            <a:off x="6874294" y="6356350"/>
            <a:ext cx="1641055" cy="365125"/>
          </a:xfrm>
        </p:spPr>
        <p:txBody>
          <a:bodyPr/>
          <a:lstStyle/>
          <a:p>
            <a:fld id="{68EB86B5-BADE-4A12-AB87-7E185E6EC7FD}" type="slidenum">
              <a:rPr lang="de-DE" smtClean="0"/>
              <a:pPr/>
              <a:t>22</a:t>
            </a:fld>
            <a:endParaRPr lang="de-DE" dirty="0"/>
          </a:p>
        </p:txBody>
      </p:sp>
    </p:spTree>
    <p:extLst>
      <p:ext uri="{BB962C8B-B14F-4D97-AF65-F5344CB8AC3E}">
        <p14:creationId xmlns:p14="http://schemas.microsoft.com/office/powerpoint/2010/main" val="1031606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bgerundetes Rechteck 21"/>
          <p:cNvSpPr/>
          <p:nvPr/>
        </p:nvSpPr>
        <p:spPr>
          <a:xfrm>
            <a:off x="1404938" y="1951038"/>
            <a:ext cx="1611312" cy="173355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sz="2600"/>
          </a:p>
        </p:txBody>
      </p:sp>
      <p:pic>
        <p:nvPicPr>
          <p:cNvPr id="7" name="Grafik 6"/>
          <p:cNvPicPr>
            <a:picLocks noChangeAspect="1"/>
          </p:cNvPicPr>
          <p:nvPr/>
        </p:nvPicPr>
        <p:blipFill>
          <a:blip r:embed="rId3">
            <a:duotone>
              <a:schemeClr val="accent1">
                <a:shade val="45000"/>
                <a:satMod val="135000"/>
              </a:schemeClr>
              <a:prstClr val="white"/>
            </a:duotone>
          </a:blip>
          <a:stretch>
            <a:fillRect/>
          </a:stretch>
        </p:blipFill>
        <p:spPr>
          <a:xfrm>
            <a:off x="210672" y="1426464"/>
            <a:ext cx="8668611" cy="4832083"/>
          </a:xfrm>
          <a:prstGeom prst="rect">
            <a:avLst/>
          </a:prstGeom>
        </p:spPr>
      </p:pic>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Definition</a:t>
            </a:r>
            <a:br>
              <a:rPr lang="de-DE" dirty="0">
                <a:sym typeface="PT Sans"/>
              </a:rPr>
            </a:br>
            <a:r>
              <a:rPr lang="de-DE" dirty="0"/>
              <a:t>Der ökologische Rucksack</a:t>
            </a:r>
          </a:p>
        </p:txBody>
      </p:sp>
      <p:sp>
        <p:nvSpPr>
          <p:cNvPr id="30" name="Abgerundetes Rechteck 29"/>
          <p:cNvSpPr>
            <a:spLocks noChangeArrowheads="1"/>
          </p:cNvSpPr>
          <p:nvPr/>
        </p:nvSpPr>
        <p:spPr bwMode="auto">
          <a:xfrm>
            <a:off x="744110" y="2133910"/>
            <a:ext cx="7956550" cy="3524250"/>
          </a:xfrm>
          <a:prstGeom prst="roundRect">
            <a:avLst>
              <a:gd name="adj" fmla="val 16667"/>
            </a:avLst>
          </a:prstGeom>
          <a:solidFill>
            <a:srgbClr val="FFFFFF">
              <a:alpha val="59999"/>
            </a:srgbClr>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defRPr/>
            </a:pPr>
            <a:r>
              <a:rPr lang="de-DE" sz="2400" b="1" dirty="0">
                <a:latin typeface="PT Sans" panose="020B0503020203020204" pitchFamily="34" charset="0"/>
                <a:ea typeface="PT Sans" panose="020B0503020203020204" pitchFamily="34" charset="0"/>
                <a:cs typeface="Arial" panose="020B0604020202020204" pitchFamily="34" charset="0"/>
              </a:rPr>
              <a:t>Der ökologische Rucksack ist ….. </a:t>
            </a:r>
          </a:p>
          <a:p>
            <a:pPr>
              <a:defRPr/>
            </a:pPr>
            <a:endParaRPr lang="de-DE" sz="2400" b="1" dirty="0">
              <a:latin typeface="PT Sans" panose="020B0503020203020204" pitchFamily="34" charset="0"/>
              <a:ea typeface="PT Sans" panose="020B0503020203020204" pitchFamily="34" charset="0"/>
              <a:cs typeface="Arial" panose="020B0604020202020204" pitchFamily="34" charset="0"/>
            </a:endParaRPr>
          </a:p>
          <a:p>
            <a:pPr>
              <a:defRPr/>
            </a:pPr>
            <a:r>
              <a:rPr lang="de-DE" sz="2400" b="1" dirty="0">
                <a:latin typeface="PT Sans" panose="020B0503020203020204" pitchFamily="34" charset="0"/>
                <a:ea typeface="PT Sans" panose="020B0503020203020204" pitchFamily="34" charset="0"/>
                <a:cs typeface="Arial" panose="020B0604020202020204" pitchFamily="34" charset="0"/>
              </a:rPr>
              <a:t>die sinnbildliche Darstellung der Ressourcen, die für die Herstellung eines Produkts gebraucht werden.</a:t>
            </a:r>
          </a:p>
          <a:p>
            <a:pPr>
              <a:defRPr/>
            </a:pPr>
            <a:endParaRPr lang="de-DE" b="1" dirty="0">
              <a:latin typeface="PT Sans" panose="020B0503020203020204" pitchFamily="34" charset="0"/>
              <a:ea typeface="PT Sans" panose="020B0503020203020204" pitchFamily="34" charset="0"/>
              <a:cs typeface="Arial" panose="020B0604020202020204" pitchFamily="34" charset="0"/>
            </a:endParaRPr>
          </a:p>
          <a:p>
            <a:pPr marL="800100" lvl="1" indent="-342900">
              <a:buFont typeface="Arial" panose="020B0604020202020204" pitchFamily="34" charset="0"/>
              <a:buChar char="•"/>
              <a:defRPr/>
            </a:pPr>
            <a:r>
              <a:rPr lang="de-DE" b="1" dirty="0">
                <a:latin typeface="PT Sans" panose="020B0503020203020204" pitchFamily="34" charset="0"/>
                <a:ea typeface="PT Sans" panose="020B0503020203020204" pitchFamily="34" charset="0"/>
                <a:cs typeface="Arial" panose="020B0604020202020204" pitchFamily="34" charset="0"/>
              </a:rPr>
              <a:t>1 kg Kunststoffe hat einen Rucksack von 5 kg</a:t>
            </a:r>
          </a:p>
          <a:p>
            <a:pPr marL="800100" lvl="1" indent="-342900">
              <a:buFont typeface="Arial" panose="020B0604020202020204" pitchFamily="34" charset="0"/>
              <a:buChar char="•"/>
              <a:defRPr/>
            </a:pPr>
            <a:r>
              <a:rPr lang="de-DE" b="1" dirty="0">
                <a:latin typeface="PT Sans" panose="020B0503020203020204" pitchFamily="34" charset="0"/>
                <a:ea typeface="PT Sans" panose="020B0503020203020204" pitchFamily="34" charset="0"/>
                <a:cs typeface="Arial" panose="020B0604020202020204" pitchFamily="34" charset="0"/>
              </a:rPr>
              <a:t>1 kg Aluminium hat einen Rucksack von 85 kg</a:t>
            </a:r>
          </a:p>
          <a:p>
            <a:pPr marL="800100" lvl="1" indent="-342900">
              <a:buFont typeface="Arial" panose="020B0604020202020204" pitchFamily="34" charset="0"/>
              <a:buChar char="•"/>
              <a:defRPr/>
            </a:pPr>
            <a:r>
              <a:rPr lang="de-DE" b="1" dirty="0">
                <a:latin typeface="PT Sans" panose="020B0503020203020204" pitchFamily="34" charset="0"/>
                <a:ea typeface="PT Sans" panose="020B0503020203020204" pitchFamily="34" charset="0"/>
                <a:cs typeface="Arial" panose="020B0604020202020204" pitchFamily="34" charset="0"/>
              </a:rPr>
              <a:t>1 kg Kupfer hat einen Rucksack von ca. 500 kg</a:t>
            </a:r>
          </a:p>
          <a:p>
            <a:pPr marL="800100" lvl="1" indent="-342900">
              <a:buFont typeface="Arial" panose="020B0604020202020204" pitchFamily="34" charset="0"/>
              <a:buChar char="•"/>
              <a:defRPr/>
            </a:pPr>
            <a:r>
              <a:rPr lang="de-DE" b="1" dirty="0">
                <a:latin typeface="PT Sans" panose="020B0503020203020204" pitchFamily="34" charset="0"/>
                <a:ea typeface="PT Sans" panose="020B0503020203020204" pitchFamily="34" charset="0"/>
                <a:cs typeface="Arial" panose="020B0604020202020204" pitchFamily="34" charset="0"/>
              </a:rPr>
              <a:t>1 kg Gold hat einen Rucksack von 550.000 kg</a:t>
            </a:r>
          </a:p>
        </p:txBody>
      </p:sp>
      <p:sp>
        <p:nvSpPr>
          <p:cNvPr id="21" name="Fußzeilenplatzhalter 20"/>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23" name="Foliennummernplatzhalter 22"/>
          <p:cNvSpPr>
            <a:spLocks noGrp="1"/>
          </p:cNvSpPr>
          <p:nvPr>
            <p:ph type="sldNum" sz="quarter" idx="11"/>
          </p:nvPr>
        </p:nvSpPr>
        <p:spPr>
          <a:xfrm>
            <a:off x="6874294" y="6356350"/>
            <a:ext cx="1641055" cy="365125"/>
          </a:xfrm>
        </p:spPr>
        <p:txBody>
          <a:bodyPr/>
          <a:lstStyle/>
          <a:p>
            <a:fld id="{68EB86B5-BADE-4A12-AB87-7E185E6EC7FD}" type="slidenum">
              <a:rPr lang="de-DE" smtClean="0"/>
              <a:pPr/>
              <a:t>23</a:t>
            </a:fld>
            <a:endParaRPr lang="de-DE" dirty="0"/>
          </a:p>
        </p:txBody>
      </p:sp>
    </p:spTree>
    <p:extLst>
      <p:ext uri="{BB962C8B-B14F-4D97-AF65-F5344CB8AC3E}">
        <p14:creationId xmlns:p14="http://schemas.microsoft.com/office/powerpoint/2010/main" val="332152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Exkurs 1</a:t>
            </a:r>
            <a:br>
              <a:rPr lang="de-DE" dirty="0">
                <a:sym typeface="PT Sans"/>
              </a:rPr>
            </a:br>
            <a:r>
              <a:rPr lang="de-DE" dirty="0"/>
              <a:t>Kupfer und Aluminium</a:t>
            </a:r>
          </a:p>
        </p:txBody>
      </p:sp>
      <p:sp>
        <p:nvSpPr>
          <p:cNvPr id="13" name="Fußzeilenplatzhalter 12"/>
          <p:cNvSpPr>
            <a:spLocks noGrp="1"/>
          </p:cNvSpPr>
          <p:nvPr>
            <p:ph type="ftr" sz="quarter" idx="10"/>
          </p:nvPr>
        </p:nvSpPr>
        <p:spPr/>
        <p:txBody>
          <a:bodyPr/>
          <a:lstStyle/>
          <a:p>
            <a:pPr algn="l"/>
            <a:r>
              <a:rPr lang="de-DE"/>
              <a:t>Der ökologische Rucksack eines Handys</a:t>
            </a:r>
            <a:endParaRPr lang="de-DE" dirty="0"/>
          </a:p>
        </p:txBody>
      </p:sp>
      <p:sp>
        <p:nvSpPr>
          <p:cNvPr id="16" name="Foliennummernplatzhalter 15"/>
          <p:cNvSpPr>
            <a:spLocks noGrp="1"/>
          </p:cNvSpPr>
          <p:nvPr>
            <p:ph type="sldNum" sz="quarter" idx="11"/>
          </p:nvPr>
        </p:nvSpPr>
        <p:spPr/>
        <p:txBody>
          <a:bodyPr/>
          <a:lstStyle/>
          <a:p>
            <a:fld id="{68EB86B5-BADE-4A12-AB87-7E185E6EC7FD}" type="slidenum">
              <a:rPr lang="de-DE" smtClean="0"/>
              <a:pPr/>
              <a:t>24</a:t>
            </a:fld>
            <a:endParaRPr lang="de-DE" dirty="0"/>
          </a:p>
        </p:txBody>
      </p:sp>
      <p:sp>
        <p:nvSpPr>
          <p:cNvPr id="8" name="Textplatzhalter 7"/>
          <p:cNvSpPr>
            <a:spLocks noGrp="1"/>
          </p:cNvSpPr>
          <p:nvPr>
            <p:ph type="body" sz="quarter" idx="12"/>
          </p:nvPr>
        </p:nvSpPr>
        <p:spPr>
          <a:xfrm>
            <a:off x="3173415" y="6338682"/>
            <a:ext cx="4938620" cy="365125"/>
          </a:xfrm>
        </p:spPr>
        <p:txBody>
          <a:bodyPr/>
          <a:lstStyle/>
          <a:p>
            <a:r>
              <a:rPr lang="de-DE" altLang="de-DE" dirty="0">
                <a:solidFill>
                  <a:schemeClr val="bg1">
                    <a:lumMod val="50000"/>
                  </a:schemeClr>
                </a:solidFill>
              </a:rPr>
              <a:t>Quelle: Eigene </a:t>
            </a:r>
            <a:r>
              <a:rPr lang="de-DE" altLang="de-DE" dirty="0" err="1">
                <a:solidFill>
                  <a:schemeClr val="bg1">
                    <a:lumMod val="50000"/>
                  </a:schemeClr>
                </a:solidFill>
              </a:rPr>
              <a:t>Darst</a:t>
            </a:r>
            <a:r>
              <a:rPr lang="de-DE" altLang="de-DE" dirty="0">
                <a:solidFill>
                  <a:schemeClr val="bg1">
                    <a:lumMod val="50000"/>
                  </a:schemeClr>
                </a:solidFill>
              </a:rPr>
              <a:t>. nach Wuppertal Institut 1995/2013/DKI 2016 / </a:t>
            </a:r>
            <a:r>
              <a:rPr lang="de-DE" altLang="de-DE" dirty="0" err="1">
                <a:solidFill>
                  <a:schemeClr val="bg1">
                    <a:lumMod val="50000"/>
                  </a:schemeClr>
                </a:solidFill>
              </a:rPr>
              <a:t>Hydro</a:t>
            </a:r>
            <a:r>
              <a:rPr lang="de-DE" altLang="de-DE" dirty="0">
                <a:solidFill>
                  <a:schemeClr val="bg1">
                    <a:lumMod val="50000"/>
                  </a:schemeClr>
                </a:solidFill>
              </a:rPr>
              <a:t> 2013</a:t>
            </a:r>
          </a:p>
        </p:txBody>
      </p:sp>
      <p:sp>
        <p:nvSpPr>
          <p:cNvPr id="3" name="Abgerundetes Rechteck 2"/>
          <p:cNvSpPr/>
          <p:nvPr/>
        </p:nvSpPr>
        <p:spPr>
          <a:xfrm>
            <a:off x="393700" y="1442170"/>
            <a:ext cx="8356600" cy="2174875"/>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endParaRPr lang="de-DE" sz="2800" b="1" dirty="0"/>
          </a:p>
        </p:txBody>
      </p:sp>
      <p:sp>
        <p:nvSpPr>
          <p:cNvPr id="4" name="Abgerundetes Rechteck 3"/>
          <p:cNvSpPr/>
          <p:nvPr/>
        </p:nvSpPr>
        <p:spPr>
          <a:xfrm>
            <a:off x="612775" y="1505670"/>
            <a:ext cx="1439862" cy="503237"/>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de-DE" sz="1100" b="1" dirty="0" err="1"/>
              <a:t>Cu</a:t>
            </a:r>
            <a:r>
              <a:rPr lang="de-DE" sz="1100" b="1" dirty="0"/>
              <a:t>-Erze, Begleitgestein, Energieträger</a:t>
            </a:r>
          </a:p>
        </p:txBody>
      </p:sp>
      <p:sp>
        <p:nvSpPr>
          <p:cNvPr id="5" name="Abgerundetes Rechteck 4"/>
          <p:cNvSpPr/>
          <p:nvPr/>
        </p:nvSpPr>
        <p:spPr>
          <a:xfrm>
            <a:off x="7207250" y="1546945"/>
            <a:ext cx="1439863" cy="430212"/>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Reines</a:t>
            </a:r>
            <a:r>
              <a:rPr lang="de-DE" sz="1100" b="1" dirty="0">
                <a:solidFill>
                  <a:schemeClr val="bg1"/>
                </a:solidFill>
              </a:rPr>
              <a:t> </a:t>
            </a:r>
            <a:r>
              <a:rPr lang="de-DE" sz="1100" b="1" dirty="0"/>
              <a:t>Kupfer</a:t>
            </a:r>
          </a:p>
        </p:txBody>
      </p:sp>
      <p:sp>
        <p:nvSpPr>
          <p:cNvPr id="6" name="Abgerundetes Rechteck 5"/>
          <p:cNvSpPr/>
          <p:nvPr/>
        </p:nvSpPr>
        <p:spPr>
          <a:xfrm>
            <a:off x="7222404" y="2032720"/>
            <a:ext cx="1439862" cy="1209675"/>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err="1">
                <a:solidFill>
                  <a:schemeClr val="tx1"/>
                </a:solidFill>
              </a:rPr>
              <a:t>Cu</a:t>
            </a:r>
            <a:endParaRPr lang="de-DE" sz="1600" dirty="0">
              <a:solidFill>
                <a:schemeClr val="tx1"/>
              </a:solidFill>
            </a:endParaRPr>
          </a:p>
          <a:p>
            <a:pPr algn="ctr">
              <a:defRPr/>
            </a:pPr>
            <a:r>
              <a:rPr lang="de-DE" altLang="de-DE" sz="1600" dirty="0">
                <a:solidFill>
                  <a:schemeClr val="tx1"/>
                </a:solidFill>
              </a:rPr>
              <a:t>Menge</a:t>
            </a:r>
          </a:p>
          <a:p>
            <a:pPr algn="ctr">
              <a:defRPr/>
            </a:pPr>
            <a:r>
              <a:rPr lang="de-DE" altLang="de-DE" sz="1600" dirty="0">
                <a:solidFill>
                  <a:schemeClr val="tx1"/>
                </a:solidFill>
              </a:rPr>
              <a:t>12 g </a:t>
            </a:r>
            <a:endParaRPr lang="de-DE" sz="1600" dirty="0">
              <a:solidFill>
                <a:schemeClr val="tx1"/>
              </a:solidFill>
            </a:endParaRPr>
          </a:p>
        </p:txBody>
      </p:sp>
      <p:sp>
        <p:nvSpPr>
          <p:cNvPr id="10" name="Abgerundetes Rechteck 9"/>
          <p:cNvSpPr/>
          <p:nvPr/>
        </p:nvSpPr>
        <p:spPr>
          <a:xfrm>
            <a:off x="614508" y="2043111"/>
            <a:ext cx="1439863" cy="1190625"/>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de-DE" sz="1600" dirty="0" err="1">
                <a:solidFill>
                  <a:schemeClr val="tx1"/>
                </a:solidFill>
              </a:rPr>
              <a:t>Cu</a:t>
            </a:r>
            <a:r>
              <a:rPr lang="de-DE" sz="1600" dirty="0">
                <a:solidFill>
                  <a:schemeClr val="tx1"/>
                </a:solidFill>
              </a:rPr>
              <a:t>-Gehalt</a:t>
            </a:r>
          </a:p>
          <a:p>
            <a:pPr>
              <a:defRPr/>
            </a:pPr>
            <a:r>
              <a:rPr lang="de-DE" sz="1600" dirty="0">
                <a:solidFill>
                  <a:schemeClr val="tx1"/>
                </a:solidFill>
              </a:rPr>
              <a:t>ca. 1 %</a:t>
            </a:r>
          </a:p>
          <a:p>
            <a:pPr>
              <a:defRPr/>
            </a:pPr>
            <a:r>
              <a:rPr lang="de-DE" altLang="de-DE" sz="1600" dirty="0">
                <a:solidFill>
                  <a:schemeClr val="tx1"/>
                </a:solidFill>
              </a:rPr>
              <a:t>Menge</a:t>
            </a:r>
          </a:p>
          <a:p>
            <a:pPr>
              <a:defRPr/>
            </a:pPr>
            <a:r>
              <a:rPr lang="de-DE" altLang="de-DE" sz="1600" dirty="0">
                <a:solidFill>
                  <a:schemeClr val="tx1"/>
                </a:solidFill>
              </a:rPr>
              <a:t>4,2 kg</a:t>
            </a:r>
          </a:p>
        </p:txBody>
      </p:sp>
      <p:sp>
        <p:nvSpPr>
          <p:cNvPr id="14" name="Abgerundetes Rechteck 13"/>
          <p:cNvSpPr/>
          <p:nvPr/>
        </p:nvSpPr>
        <p:spPr>
          <a:xfrm>
            <a:off x="4049713" y="1526307"/>
            <a:ext cx="1439862"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Kupferstein</a:t>
            </a:r>
          </a:p>
        </p:txBody>
      </p:sp>
      <p:sp>
        <p:nvSpPr>
          <p:cNvPr id="15" name="Abgerundetes Rechteck 14"/>
          <p:cNvSpPr/>
          <p:nvPr/>
        </p:nvSpPr>
        <p:spPr>
          <a:xfrm>
            <a:off x="4060105" y="2032720"/>
            <a:ext cx="1439862" cy="1190625"/>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Cu</a:t>
            </a:r>
            <a:r>
              <a:rPr lang="de-DE" sz="1600" baseline="-25000" dirty="0">
                <a:solidFill>
                  <a:schemeClr val="tx1"/>
                </a:solidFill>
              </a:rPr>
              <a:t>2</a:t>
            </a:r>
            <a:r>
              <a:rPr lang="de-DE" sz="1600" dirty="0">
                <a:solidFill>
                  <a:schemeClr val="tx1"/>
                </a:solidFill>
              </a:rPr>
              <a:t>S</a:t>
            </a:r>
            <a:r>
              <a:rPr lang="de-DE" sz="1600" dirty="0"/>
              <a:t>27</a:t>
            </a:r>
          </a:p>
          <a:p>
            <a:pPr algn="ctr">
              <a:defRPr/>
            </a:pPr>
            <a:r>
              <a:rPr lang="de-DE" sz="1600" dirty="0" err="1">
                <a:solidFill>
                  <a:schemeClr val="tx1"/>
                </a:solidFill>
              </a:rPr>
              <a:t>Cu</a:t>
            </a:r>
            <a:r>
              <a:rPr lang="de-DE" sz="1600" dirty="0">
                <a:solidFill>
                  <a:schemeClr val="tx1"/>
                </a:solidFill>
              </a:rPr>
              <a:t>-Gehalt</a:t>
            </a:r>
          </a:p>
          <a:p>
            <a:pPr algn="ctr">
              <a:defRPr/>
            </a:pPr>
            <a:r>
              <a:rPr lang="de-DE" sz="1600" dirty="0">
                <a:solidFill>
                  <a:schemeClr val="tx1"/>
                </a:solidFill>
              </a:rPr>
              <a:t>30-80 %</a:t>
            </a:r>
            <a:endParaRPr lang="de-DE" sz="1600" dirty="0"/>
          </a:p>
        </p:txBody>
      </p:sp>
      <p:sp>
        <p:nvSpPr>
          <p:cNvPr id="18" name="Abgerundetes Rechteck 17"/>
          <p:cNvSpPr/>
          <p:nvPr/>
        </p:nvSpPr>
        <p:spPr>
          <a:xfrm>
            <a:off x="5628482" y="1526307"/>
            <a:ext cx="1439863"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Rohkupfer</a:t>
            </a:r>
          </a:p>
        </p:txBody>
      </p:sp>
      <p:sp>
        <p:nvSpPr>
          <p:cNvPr id="19" name="Abgerundetes Rechteck 18"/>
          <p:cNvSpPr/>
          <p:nvPr/>
        </p:nvSpPr>
        <p:spPr>
          <a:xfrm>
            <a:off x="5638512" y="2032720"/>
            <a:ext cx="1439863" cy="1193800"/>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err="1">
                <a:solidFill>
                  <a:schemeClr val="tx1"/>
                </a:solidFill>
              </a:rPr>
              <a:t>Cu</a:t>
            </a:r>
            <a:r>
              <a:rPr lang="de-DE" sz="1600" dirty="0">
                <a:solidFill>
                  <a:schemeClr val="tx1"/>
                </a:solidFill>
              </a:rPr>
              <a:t> (roh)</a:t>
            </a:r>
          </a:p>
          <a:p>
            <a:pPr algn="ctr">
              <a:defRPr/>
            </a:pPr>
            <a:r>
              <a:rPr lang="de-DE" sz="1600" dirty="0" err="1">
                <a:solidFill>
                  <a:schemeClr val="tx1"/>
                </a:solidFill>
              </a:rPr>
              <a:t>Cu</a:t>
            </a:r>
            <a:r>
              <a:rPr lang="de-DE" sz="1600" dirty="0">
                <a:solidFill>
                  <a:schemeClr val="tx1"/>
                </a:solidFill>
              </a:rPr>
              <a:t>-Gehalt</a:t>
            </a:r>
          </a:p>
          <a:p>
            <a:pPr algn="ctr">
              <a:defRPr/>
            </a:pPr>
            <a:r>
              <a:rPr lang="de-DE" sz="1600" dirty="0">
                <a:solidFill>
                  <a:schemeClr val="tx1"/>
                </a:solidFill>
              </a:rPr>
              <a:t>96-99 %</a:t>
            </a:r>
            <a:endParaRPr lang="de-DE" sz="1600" dirty="0"/>
          </a:p>
        </p:txBody>
      </p:sp>
      <p:sp>
        <p:nvSpPr>
          <p:cNvPr id="23" name="Pfeil nach unten 22"/>
          <p:cNvSpPr/>
          <p:nvPr/>
        </p:nvSpPr>
        <p:spPr>
          <a:xfrm rot="16200000">
            <a:off x="3468039" y="2825676"/>
            <a:ext cx="392113" cy="1190625"/>
          </a:xfrm>
          <a:prstGeom prst="downArrow">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Schmelzen</a:t>
            </a:r>
          </a:p>
        </p:txBody>
      </p:sp>
      <p:sp>
        <p:nvSpPr>
          <p:cNvPr id="30" name="Pfeil nach unten 29"/>
          <p:cNvSpPr/>
          <p:nvPr/>
        </p:nvSpPr>
        <p:spPr>
          <a:xfrm rot="16200000">
            <a:off x="5260473" y="2530401"/>
            <a:ext cx="392112" cy="1803400"/>
          </a:xfrm>
          <a:prstGeom prst="downArrow">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Verblasen mit Luft</a:t>
            </a:r>
          </a:p>
        </p:txBody>
      </p:sp>
      <p:sp>
        <p:nvSpPr>
          <p:cNvPr id="31" name="Pfeil nach unten 30"/>
          <p:cNvSpPr/>
          <p:nvPr/>
        </p:nvSpPr>
        <p:spPr>
          <a:xfrm rot="16200000">
            <a:off x="7189863" y="2828851"/>
            <a:ext cx="392113" cy="1190625"/>
          </a:xfrm>
          <a:prstGeom prst="downArrow">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Elektrolyse</a:t>
            </a:r>
          </a:p>
        </p:txBody>
      </p:sp>
      <p:sp>
        <p:nvSpPr>
          <p:cNvPr id="33" name="Abgerundetes Rechteck 32"/>
          <p:cNvSpPr/>
          <p:nvPr/>
        </p:nvSpPr>
        <p:spPr>
          <a:xfrm>
            <a:off x="393700" y="3686503"/>
            <a:ext cx="8356600" cy="2565014"/>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endParaRPr lang="de-DE" sz="2800" b="1" dirty="0"/>
          </a:p>
        </p:txBody>
      </p:sp>
      <p:sp>
        <p:nvSpPr>
          <p:cNvPr id="35" name="Abgerundetes Rechteck 34"/>
          <p:cNvSpPr/>
          <p:nvPr/>
        </p:nvSpPr>
        <p:spPr>
          <a:xfrm>
            <a:off x="7138988" y="4326169"/>
            <a:ext cx="1439862" cy="1189037"/>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Al</a:t>
            </a:r>
          </a:p>
          <a:p>
            <a:pPr algn="ctr">
              <a:defRPr/>
            </a:pPr>
            <a:r>
              <a:rPr lang="de-DE" altLang="de-DE" sz="1600" dirty="0">
                <a:solidFill>
                  <a:schemeClr val="tx1"/>
                </a:solidFill>
              </a:rPr>
              <a:t>Menge</a:t>
            </a:r>
          </a:p>
          <a:p>
            <a:pPr algn="ctr">
              <a:defRPr/>
            </a:pPr>
            <a:r>
              <a:rPr lang="de-DE" altLang="de-DE" sz="1600" dirty="0">
                <a:solidFill>
                  <a:schemeClr val="tx1"/>
                </a:solidFill>
              </a:rPr>
              <a:t> 16 g</a:t>
            </a:r>
          </a:p>
        </p:txBody>
      </p:sp>
      <p:sp>
        <p:nvSpPr>
          <p:cNvPr id="36" name="Abgerundetes Rechteck 35"/>
          <p:cNvSpPr/>
          <p:nvPr/>
        </p:nvSpPr>
        <p:spPr>
          <a:xfrm>
            <a:off x="7138988" y="3806912"/>
            <a:ext cx="1439862" cy="449262"/>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Aluminium</a:t>
            </a:r>
          </a:p>
        </p:txBody>
      </p:sp>
      <p:sp>
        <p:nvSpPr>
          <p:cNvPr id="34" name="Abgerundetes Rechteck 33"/>
          <p:cNvSpPr/>
          <p:nvPr/>
        </p:nvSpPr>
        <p:spPr>
          <a:xfrm>
            <a:off x="612775" y="3763328"/>
            <a:ext cx="1441450" cy="503237"/>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de-DE" sz="1100" b="1" dirty="0"/>
              <a:t>Al-Erze (Bauxit), Begleitgestein, Energieträger, NaCl</a:t>
            </a:r>
          </a:p>
        </p:txBody>
      </p:sp>
      <p:sp>
        <p:nvSpPr>
          <p:cNvPr id="39" name="Abgerundetes Rechteck 38"/>
          <p:cNvSpPr/>
          <p:nvPr/>
        </p:nvSpPr>
        <p:spPr>
          <a:xfrm>
            <a:off x="612775" y="4326169"/>
            <a:ext cx="1441450" cy="1189037"/>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de-DE" altLang="de-DE" sz="1600" dirty="0">
                <a:solidFill>
                  <a:schemeClr val="tx1"/>
                </a:solidFill>
              </a:rPr>
              <a:t>Al-Gehalt</a:t>
            </a:r>
          </a:p>
          <a:p>
            <a:pPr>
              <a:defRPr/>
            </a:pPr>
            <a:r>
              <a:rPr lang="de-DE" altLang="de-DE" sz="1600" dirty="0">
                <a:solidFill>
                  <a:schemeClr val="tx1"/>
                </a:solidFill>
              </a:rPr>
              <a:t>ca. 15-25 %</a:t>
            </a:r>
          </a:p>
          <a:p>
            <a:pPr>
              <a:defRPr/>
            </a:pPr>
            <a:r>
              <a:rPr lang="de-DE" altLang="de-DE" sz="1600" dirty="0">
                <a:solidFill>
                  <a:schemeClr val="tx1"/>
                </a:solidFill>
              </a:rPr>
              <a:t>Menge </a:t>
            </a:r>
          </a:p>
          <a:p>
            <a:pPr>
              <a:defRPr/>
            </a:pPr>
            <a:r>
              <a:rPr lang="de-DE" altLang="de-DE" sz="1600" dirty="0">
                <a:solidFill>
                  <a:schemeClr val="tx1"/>
                </a:solidFill>
              </a:rPr>
              <a:t>600 g</a:t>
            </a:r>
          </a:p>
        </p:txBody>
      </p:sp>
      <p:sp>
        <p:nvSpPr>
          <p:cNvPr id="42" name="Abgerundetes Rechteck 41"/>
          <p:cNvSpPr/>
          <p:nvPr/>
        </p:nvSpPr>
        <p:spPr>
          <a:xfrm>
            <a:off x="2803525" y="4326169"/>
            <a:ext cx="1395413" cy="1189037"/>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Al(OH)</a:t>
            </a:r>
            <a:r>
              <a:rPr lang="de-DE" sz="1600" baseline="-25000" dirty="0">
                <a:solidFill>
                  <a:schemeClr val="tx1"/>
                </a:solidFill>
              </a:rPr>
              <a:t>3</a:t>
            </a:r>
          </a:p>
          <a:p>
            <a:pPr algn="ctr">
              <a:defRPr/>
            </a:pPr>
            <a:r>
              <a:rPr lang="de-DE" altLang="de-DE" sz="1600" dirty="0">
                <a:solidFill>
                  <a:schemeClr val="tx1"/>
                </a:solidFill>
              </a:rPr>
              <a:t>Al-Gehalt</a:t>
            </a:r>
          </a:p>
          <a:p>
            <a:pPr algn="ctr">
              <a:defRPr/>
            </a:pPr>
            <a:r>
              <a:rPr lang="de-DE" altLang="de-DE" sz="1600" dirty="0">
                <a:solidFill>
                  <a:schemeClr val="tx1"/>
                </a:solidFill>
              </a:rPr>
              <a:t>ca. 35 %</a:t>
            </a:r>
          </a:p>
        </p:txBody>
      </p:sp>
      <p:sp>
        <p:nvSpPr>
          <p:cNvPr id="43" name="Abgerundetes Rechteck 42"/>
          <p:cNvSpPr/>
          <p:nvPr/>
        </p:nvSpPr>
        <p:spPr>
          <a:xfrm>
            <a:off x="2803525" y="3796521"/>
            <a:ext cx="1481138" cy="449262"/>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Aluminium-hydroxid, CaCO</a:t>
            </a:r>
            <a:r>
              <a:rPr lang="de-DE" sz="1100" b="1" baseline="-25000" dirty="0"/>
              <a:t>3</a:t>
            </a:r>
          </a:p>
        </p:txBody>
      </p:sp>
      <p:sp>
        <p:nvSpPr>
          <p:cNvPr id="46" name="Abgerundetes Rechteck 45"/>
          <p:cNvSpPr/>
          <p:nvPr/>
        </p:nvSpPr>
        <p:spPr>
          <a:xfrm>
            <a:off x="4949825" y="3806912"/>
            <a:ext cx="1439863" cy="449262"/>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Aluminiumoxid, Kryolith, Rohöl</a:t>
            </a:r>
          </a:p>
        </p:txBody>
      </p:sp>
      <p:sp>
        <p:nvSpPr>
          <p:cNvPr id="47" name="Abgerundetes Rechteck 46"/>
          <p:cNvSpPr/>
          <p:nvPr/>
        </p:nvSpPr>
        <p:spPr>
          <a:xfrm>
            <a:off x="4949825" y="4326169"/>
            <a:ext cx="1439863" cy="1189037"/>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Al</a:t>
            </a:r>
            <a:r>
              <a:rPr lang="de-DE" sz="1600" baseline="-25000" dirty="0">
                <a:solidFill>
                  <a:schemeClr val="tx1"/>
                </a:solidFill>
              </a:rPr>
              <a:t>2</a:t>
            </a:r>
            <a:r>
              <a:rPr lang="de-DE" sz="1600" dirty="0">
                <a:solidFill>
                  <a:schemeClr val="tx1"/>
                </a:solidFill>
              </a:rPr>
              <a:t>O</a:t>
            </a:r>
            <a:r>
              <a:rPr lang="de-DE" sz="1600" baseline="-25000" dirty="0">
                <a:solidFill>
                  <a:schemeClr val="tx1"/>
                </a:solidFill>
              </a:rPr>
              <a:t>3</a:t>
            </a:r>
          </a:p>
          <a:p>
            <a:pPr algn="ctr">
              <a:defRPr/>
            </a:pPr>
            <a:r>
              <a:rPr lang="de-DE" altLang="de-DE" sz="1600" dirty="0">
                <a:solidFill>
                  <a:schemeClr val="tx1"/>
                </a:solidFill>
              </a:rPr>
              <a:t>Al-Gehalt</a:t>
            </a:r>
          </a:p>
          <a:p>
            <a:pPr algn="ctr">
              <a:defRPr/>
            </a:pPr>
            <a:r>
              <a:rPr lang="de-DE" altLang="de-DE" sz="1600" dirty="0">
                <a:solidFill>
                  <a:schemeClr val="tx1"/>
                </a:solidFill>
              </a:rPr>
              <a:t>ca. 53 %</a:t>
            </a:r>
          </a:p>
        </p:txBody>
      </p:sp>
      <p:sp>
        <p:nvSpPr>
          <p:cNvPr id="56" name="Pfeil nach unten 55"/>
          <p:cNvSpPr/>
          <p:nvPr/>
        </p:nvSpPr>
        <p:spPr>
          <a:xfrm rot="16200000">
            <a:off x="1943101" y="5021204"/>
            <a:ext cx="914400" cy="1546225"/>
          </a:xfrm>
          <a:prstGeom prst="downArrow">
            <a:avLst>
              <a:gd name="adj1" fmla="val 50000"/>
              <a:gd name="adj2" fmla="val 32902"/>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Lösen + Ausfällen</a:t>
            </a:r>
          </a:p>
        </p:txBody>
      </p:sp>
      <p:sp>
        <p:nvSpPr>
          <p:cNvPr id="57" name="Pfeil nach unten 56"/>
          <p:cNvSpPr/>
          <p:nvPr/>
        </p:nvSpPr>
        <p:spPr>
          <a:xfrm rot="16200000">
            <a:off x="4028282" y="4956044"/>
            <a:ext cx="914400" cy="1655763"/>
          </a:xfrm>
          <a:prstGeom prst="downArrow">
            <a:avLst>
              <a:gd name="adj1" fmla="val 50000"/>
              <a:gd name="adj2" fmla="val 32902"/>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de-DE" sz="1600" dirty="0" err="1"/>
              <a:t>Calcinierung</a:t>
            </a:r>
            <a:endParaRPr lang="de-DE" sz="1600" dirty="0"/>
          </a:p>
          <a:p>
            <a:pPr>
              <a:defRPr/>
            </a:pPr>
            <a:r>
              <a:rPr lang="de-DE" sz="1600" dirty="0"/>
              <a:t>     1300 °C</a:t>
            </a:r>
          </a:p>
        </p:txBody>
      </p:sp>
      <p:sp>
        <p:nvSpPr>
          <p:cNvPr id="58" name="Pfeil nach unten 57"/>
          <p:cNvSpPr/>
          <p:nvPr/>
        </p:nvSpPr>
        <p:spPr>
          <a:xfrm rot="16200000">
            <a:off x="6318250" y="4744836"/>
            <a:ext cx="915987" cy="2093912"/>
          </a:xfrm>
          <a:prstGeom prst="downArrow">
            <a:avLst>
              <a:gd name="adj1" fmla="val 50000"/>
              <a:gd name="adj2" fmla="val 32902"/>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defRPr/>
            </a:pPr>
            <a:r>
              <a:rPr lang="de-DE" sz="1600" dirty="0"/>
              <a:t>Schmelzfluss-elektrolyse 960 °C</a:t>
            </a:r>
          </a:p>
        </p:txBody>
      </p:sp>
      <p:sp>
        <p:nvSpPr>
          <p:cNvPr id="44" name="Abgerundetes Rechteck 43"/>
          <p:cNvSpPr/>
          <p:nvPr/>
        </p:nvSpPr>
        <p:spPr>
          <a:xfrm>
            <a:off x="2191544" y="1524720"/>
            <a:ext cx="1719262" cy="452437"/>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Kupferkonzentrat</a:t>
            </a:r>
          </a:p>
        </p:txBody>
      </p:sp>
      <p:sp>
        <p:nvSpPr>
          <p:cNvPr id="45" name="Abgerundetes Rechteck 44"/>
          <p:cNvSpPr/>
          <p:nvPr/>
        </p:nvSpPr>
        <p:spPr>
          <a:xfrm>
            <a:off x="2182092" y="2032720"/>
            <a:ext cx="1717675" cy="1193800"/>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Hauptsächlich Kupferkies CuFeS</a:t>
            </a:r>
            <a:r>
              <a:rPr lang="de-DE" sz="1600" baseline="-25000" dirty="0">
                <a:solidFill>
                  <a:schemeClr val="tx1"/>
                </a:solidFill>
              </a:rPr>
              <a:t>2</a:t>
            </a:r>
            <a:r>
              <a:rPr lang="de-DE" sz="1600" dirty="0">
                <a:solidFill>
                  <a:schemeClr val="tx1"/>
                </a:solidFill>
              </a:rPr>
              <a:t>,</a:t>
            </a:r>
            <a:r>
              <a:rPr lang="de-DE" sz="1600" baseline="-25000" dirty="0">
                <a:solidFill>
                  <a:schemeClr val="tx1"/>
                </a:solidFill>
              </a:rPr>
              <a:t> </a:t>
            </a:r>
          </a:p>
          <a:p>
            <a:pPr algn="ctr">
              <a:defRPr/>
            </a:pPr>
            <a:r>
              <a:rPr lang="de-DE" sz="1600" dirty="0" err="1">
                <a:solidFill>
                  <a:schemeClr val="tx1"/>
                </a:solidFill>
              </a:rPr>
              <a:t>Cu</a:t>
            </a:r>
            <a:r>
              <a:rPr lang="de-DE" sz="1600" dirty="0">
                <a:solidFill>
                  <a:schemeClr val="tx1"/>
                </a:solidFill>
              </a:rPr>
              <a:t>-Gehalt</a:t>
            </a:r>
          </a:p>
          <a:p>
            <a:pPr algn="ctr">
              <a:defRPr/>
            </a:pPr>
            <a:r>
              <a:rPr lang="de-DE" sz="1600" dirty="0">
                <a:solidFill>
                  <a:schemeClr val="tx1"/>
                </a:solidFill>
              </a:rPr>
              <a:t> 20-30 %</a:t>
            </a:r>
            <a:r>
              <a:rPr lang="de-DE" sz="1600" dirty="0"/>
              <a:t>5</a:t>
            </a:r>
          </a:p>
        </p:txBody>
      </p:sp>
      <p:sp>
        <p:nvSpPr>
          <p:cNvPr id="49" name="Pfeil nach unten 48"/>
          <p:cNvSpPr/>
          <p:nvPr/>
        </p:nvSpPr>
        <p:spPr>
          <a:xfrm rot="16200000">
            <a:off x="1608283" y="2721695"/>
            <a:ext cx="392113" cy="1379537"/>
          </a:xfrm>
          <a:prstGeom prst="downArrow">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Konzentrieren</a:t>
            </a:r>
          </a:p>
        </p:txBody>
      </p:sp>
      <p:pic>
        <p:nvPicPr>
          <p:cNvPr id="19486" name="Grafik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8813" y="2628032"/>
            <a:ext cx="2317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Grafik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5846" y="2419492"/>
            <a:ext cx="662654" cy="80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Grafik 4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9405" y="4732622"/>
            <a:ext cx="525462" cy="75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Grafik 3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8813" y="4954242"/>
            <a:ext cx="2095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57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endParaRPr lang="de-DE"/>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Exkurs 2 </a:t>
            </a:r>
            <a:br>
              <a:rPr lang="de-DE" dirty="0">
                <a:sym typeface="PT Sans"/>
              </a:rPr>
            </a:br>
            <a:r>
              <a:rPr lang="de-DE" dirty="0"/>
              <a:t>Glas und Kunststoffe</a:t>
            </a:r>
          </a:p>
        </p:txBody>
      </p:sp>
      <p:sp>
        <p:nvSpPr>
          <p:cNvPr id="11" name="Fußzeilenplatzhalter 10"/>
          <p:cNvSpPr>
            <a:spLocks noGrp="1"/>
          </p:cNvSpPr>
          <p:nvPr>
            <p:ph type="ftr" sz="quarter" idx="10"/>
          </p:nvPr>
        </p:nvSpPr>
        <p:spPr/>
        <p:txBody>
          <a:bodyPr/>
          <a:lstStyle/>
          <a:p>
            <a:pPr algn="l"/>
            <a:r>
              <a:rPr lang="de-DE"/>
              <a:t>Der ökologische Rucksack eines Handys</a:t>
            </a:r>
            <a:endParaRPr lang="de-DE" dirty="0"/>
          </a:p>
        </p:txBody>
      </p:sp>
      <p:sp>
        <p:nvSpPr>
          <p:cNvPr id="12" name="Foliennummernplatzhalter 11"/>
          <p:cNvSpPr>
            <a:spLocks noGrp="1"/>
          </p:cNvSpPr>
          <p:nvPr>
            <p:ph type="sldNum" sz="quarter" idx="11"/>
          </p:nvPr>
        </p:nvSpPr>
        <p:spPr/>
        <p:txBody>
          <a:bodyPr/>
          <a:lstStyle/>
          <a:p>
            <a:fld id="{68EB86B5-BADE-4A12-AB87-7E185E6EC7FD}" type="slidenum">
              <a:rPr lang="de-DE" smtClean="0"/>
              <a:pPr/>
              <a:t>25</a:t>
            </a:fld>
            <a:endParaRPr lang="de-DE" dirty="0"/>
          </a:p>
        </p:txBody>
      </p:sp>
      <p:sp>
        <p:nvSpPr>
          <p:cNvPr id="6" name="Textplatzhalter 5"/>
          <p:cNvSpPr>
            <a:spLocks noGrp="1"/>
          </p:cNvSpPr>
          <p:nvPr>
            <p:ph type="body" sz="quarter" idx="12"/>
          </p:nvPr>
        </p:nvSpPr>
        <p:spPr>
          <a:xfrm>
            <a:off x="3892549" y="6338682"/>
            <a:ext cx="4194175" cy="365125"/>
          </a:xfrm>
        </p:spPr>
        <p:txBody>
          <a:bodyPr/>
          <a:lstStyle/>
          <a:p>
            <a:r>
              <a:rPr lang="de-DE" altLang="de-DE" dirty="0">
                <a:solidFill>
                  <a:schemeClr val="bg1">
                    <a:lumMod val="50000"/>
                  </a:schemeClr>
                </a:solidFill>
              </a:rPr>
              <a:t>Quelle: Eigene Darstellung nach Wuppertal Institut 1995/2012/2013</a:t>
            </a:r>
          </a:p>
        </p:txBody>
      </p:sp>
      <p:sp>
        <p:nvSpPr>
          <p:cNvPr id="3" name="Abgerundetes Rechteck 2"/>
          <p:cNvSpPr/>
          <p:nvPr/>
        </p:nvSpPr>
        <p:spPr>
          <a:xfrm>
            <a:off x="271463" y="1444101"/>
            <a:ext cx="8621712" cy="2216150"/>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endParaRPr lang="de-DE" sz="2800" b="1" dirty="0"/>
          </a:p>
        </p:txBody>
      </p:sp>
      <p:sp>
        <p:nvSpPr>
          <p:cNvPr id="4" name="Abgerundetes Rechteck 3"/>
          <p:cNvSpPr/>
          <p:nvPr/>
        </p:nvSpPr>
        <p:spPr>
          <a:xfrm>
            <a:off x="481013" y="1469501"/>
            <a:ext cx="2058987" cy="649288"/>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Quarzsand, Soda, Pottasche, Aluminiumoxid, Energieträger</a:t>
            </a:r>
          </a:p>
        </p:txBody>
      </p:sp>
      <p:sp>
        <p:nvSpPr>
          <p:cNvPr id="10" name="Abgerundetes Rechteck 9"/>
          <p:cNvSpPr/>
          <p:nvPr/>
        </p:nvSpPr>
        <p:spPr>
          <a:xfrm>
            <a:off x="690563" y="2161651"/>
            <a:ext cx="1676400" cy="1258888"/>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SiO</a:t>
            </a:r>
            <a:r>
              <a:rPr lang="de-DE" sz="1600" baseline="-25000" dirty="0">
                <a:solidFill>
                  <a:schemeClr val="tx1"/>
                </a:solidFill>
              </a:rPr>
              <a:t>2</a:t>
            </a:r>
            <a:r>
              <a:rPr lang="de-DE" sz="1600" dirty="0">
                <a:solidFill>
                  <a:schemeClr val="tx1"/>
                </a:solidFill>
              </a:rPr>
              <a:t>+ Na</a:t>
            </a:r>
            <a:r>
              <a:rPr lang="de-DE" sz="1600" baseline="-25000" dirty="0">
                <a:solidFill>
                  <a:schemeClr val="tx1"/>
                </a:solidFill>
              </a:rPr>
              <a:t>2</a:t>
            </a:r>
            <a:r>
              <a:rPr lang="de-DE" sz="1600" dirty="0">
                <a:solidFill>
                  <a:schemeClr val="tx1"/>
                </a:solidFill>
              </a:rPr>
              <a:t>CO</a:t>
            </a:r>
            <a:r>
              <a:rPr lang="de-DE" sz="1600" baseline="-25000" dirty="0">
                <a:solidFill>
                  <a:schemeClr val="tx1"/>
                </a:solidFill>
              </a:rPr>
              <a:t>3</a:t>
            </a:r>
            <a:r>
              <a:rPr lang="de-DE" sz="1600" dirty="0">
                <a:solidFill>
                  <a:schemeClr val="tx1"/>
                </a:solidFill>
              </a:rPr>
              <a:t> + K</a:t>
            </a:r>
            <a:r>
              <a:rPr lang="de-DE" sz="1600" baseline="-25000" dirty="0">
                <a:solidFill>
                  <a:schemeClr val="tx1"/>
                </a:solidFill>
              </a:rPr>
              <a:t>2</a:t>
            </a:r>
            <a:r>
              <a:rPr lang="de-DE" sz="1600" dirty="0">
                <a:solidFill>
                  <a:schemeClr val="tx1"/>
                </a:solidFill>
              </a:rPr>
              <a:t>CO</a:t>
            </a:r>
            <a:r>
              <a:rPr lang="de-DE" sz="1600" baseline="-25000" dirty="0">
                <a:solidFill>
                  <a:schemeClr val="tx1"/>
                </a:solidFill>
              </a:rPr>
              <a:t>3</a:t>
            </a:r>
            <a:r>
              <a:rPr lang="de-DE" sz="1600" dirty="0">
                <a:solidFill>
                  <a:schemeClr val="tx1"/>
                </a:solidFill>
              </a:rPr>
              <a:t>+ Al</a:t>
            </a:r>
            <a:r>
              <a:rPr lang="de-DE" sz="1600" baseline="-25000" dirty="0">
                <a:solidFill>
                  <a:schemeClr val="tx1"/>
                </a:solidFill>
              </a:rPr>
              <a:t>2</a:t>
            </a:r>
            <a:r>
              <a:rPr lang="de-DE" sz="1600" dirty="0">
                <a:solidFill>
                  <a:schemeClr val="tx1"/>
                </a:solidFill>
              </a:rPr>
              <a:t>O</a:t>
            </a:r>
            <a:r>
              <a:rPr lang="de-DE" sz="1600" baseline="-25000" dirty="0">
                <a:solidFill>
                  <a:schemeClr val="tx1"/>
                </a:solidFill>
              </a:rPr>
              <a:t>3</a:t>
            </a:r>
          </a:p>
          <a:p>
            <a:pPr algn="ctr">
              <a:defRPr/>
            </a:pPr>
            <a:r>
              <a:rPr lang="de-DE" altLang="de-DE" sz="1600" dirty="0">
                <a:solidFill>
                  <a:schemeClr val="tx1"/>
                </a:solidFill>
              </a:rPr>
              <a:t>Menge</a:t>
            </a:r>
          </a:p>
          <a:p>
            <a:pPr algn="ctr">
              <a:defRPr/>
            </a:pPr>
            <a:r>
              <a:rPr lang="de-DE" altLang="de-DE" sz="1600" dirty="0">
                <a:solidFill>
                  <a:schemeClr val="tx1"/>
                </a:solidFill>
              </a:rPr>
              <a:t>40 g</a:t>
            </a:r>
          </a:p>
        </p:txBody>
      </p:sp>
      <p:sp>
        <p:nvSpPr>
          <p:cNvPr id="14" name="Abgerundetes Rechteck 13"/>
          <p:cNvSpPr/>
          <p:nvPr/>
        </p:nvSpPr>
        <p:spPr>
          <a:xfrm>
            <a:off x="3278188" y="1667939"/>
            <a:ext cx="1485900"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err="1"/>
              <a:t>Alumosilikatglas</a:t>
            </a:r>
            <a:r>
              <a:rPr lang="de-DE" sz="1100" b="1" dirty="0"/>
              <a:t>, KNO</a:t>
            </a:r>
            <a:r>
              <a:rPr lang="de-DE" sz="1100" b="1" baseline="-25000" dirty="0"/>
              <a:t>3</a:t>
            </a:r>
          </a:p>
        </p:txBody>
      </p:sp>
      <p:sp>
        <p:nvSpPr>
          <p:cNvPr id="15" name="Abgerundetes Rechteck 14"/>
          <p:cNvSpPr/>
          <p:nvPr/>
        </p:nvSpPr>
        <p:spPr>
          <a:xfrm>
            <a:off x="3278188" y="2161651"/>
            <a:ext cx="1439862" cy="1258888"/>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SiO</a:t>
            </a:r>
            <a:r>
              <a:rPr lang="de-DE" sz="1600" baseline="-25000" dirty="0">
                <a:solidFill>
                  <a:schemeClr val="tx1"/>
                </a:solidFill>
              </a:rPr>
              <a:t>2 </a:t>
            </a:r>
            <a:r>
              <a:rPr lang="de-DE" sz="1600" dirty="0">
                <a:solidFill>
                  <a:schemeClr val="tx1"/>
                </a:solidFill>
              </a:rPr>
              <a:t>- Al</a:t>
            </a:r>
            <a:r>
              <a:rPr lang="de-DE" sz="1600" baseline="-25000" dirty="0">
                <a:solidFill>
                  <a:schemeClr val="tx1"/>
                </a:solidFill>
              </a:rPr>
              <a:t>2</a:t>
            </a:r>
            <a:r>
              <a:rPr lang="de-DE" sz="1600" dirty="0">
                <a:solidFill>
                  <a:schemeClr val="tx1"/>
                </a:solidFill>
              </a:rPr>
              <a:t>O</a:t>
            </a:r>
            <a:r>
              <a:rPr lang="de-DE" sz="1600" baseline="-25000" dirty="0">
                <a:solidFill>
                  <a:schemeClr val="tx1"/>
                </a:solidFill>
              </a:rPr>
              <a:t>3</a:t>
            </a:r>
            <a:r>
              <a:rPr lang="de-DE" sz="1600" dirty="0">
                <a:solidFill>
                  <a:schemeClr val="tx1"/>
                </a:solidFill>
              </a:rPr>
              <a:t>- Na</a:t>
            </a:r>
            <a:r>
              <a:rPr lang="de-DE" sz="1600" baseline="-25000" dirty="0">
                <a:solidFill>
                  <a:schemeClr val="tx1"/>
                </a:solidFill>
              </a:rPr>
              <a:t>2</a:t>
            </a:r>
            <a:r>
              <a:rPr lang="de-DE" sz="1600" dirty="0">
                <a:solidFill>
                  <a:schemeClr val="tx1"/>
                </a:solidFill>
              </a:rPr>
              <a:t>O-K</a:t>
            </a:r>
            <a:r>
              <a:rPr lang="de-DE" sz="1600" baseline="-25000" dirty="0">
                <a:solidFill>
                  <a:schemeClr val="tx1"/>
                </a:solidFill>
              </a:rPr>
              <a:t>2</a:t>
            </a:r>
            <a:r>
              <a:rPr lang="de-DE" sz="1600" dirty="0">
                <a:solidFill>
                  <a:schemeClr val="tx1"/>
                </a:solidFill>
              </a:rPr>
              <a:t>O</a:t>
            </a:r>
            <a:endParaRPr lang="de-DE" sz="1600" baseline="-25000" dirty="0">
              <a:solidFill>
                <a:schemeClr val="tx1"/>
              </a:solidFill>
            </a:endParaRPr>
          </a:p>
        </p:txBody>
      </p:sp>
      <p:sp>
        <p:nvSpPr>
          <p:cNvPr id="18" name="Abgerundetes Rechteck 17"/>
          <p:cNvSpPr/>
          <p:nvPr/>
        </p:nvSpPr>
        <p:spPr>
          <a:xfrm>
            <a:off x="7245350" y="1667939"/>
            <a:ext cx="1439863"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err="1"/>
              <a:t>Alumosilikat</a:t>
            </a:r>
            <a:endParaRPr lang="de-DE" sz="1100" b="1" dirty="0"/>
          </a:p>
        </p:txBody>
      </p:sp>
      <p:sp>
        <p:nvSpPr>
          <p:cNvPr id="19" name="Abgerundetes Rechteck 18"/>
          <p:cNvSpPr/>
          <p:nvPr/>
        </p:nvSpPr>
        <p:spPr>
          <a:xfrm>
            <a:off x="7245350" y="2161651"/>
            <a:ext cx="1439863" cy="1258888"/>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de-DE" sz="1600" dirty="0">
                <a:solidFill>
                  <a:schemeClr val="tx1"/>
                </a:solidFill>
              </a:rPr>
              <a:t>gehärtetes Glas</a:t>
            </a:r>
          </a:p>
        </p:txBody>
      </p:sp>
      <p:sp>
        <p:nvSpPr>
          <p:cNvPr id="21514" name="Textfeld 19"/>
          <p:cNvSpPr txBox="1">
            <a:spLocks noChangeArrowheads="1"/>
          </p:cNvSpPr>
          <p:nvPr/>
        </p:nvSpPr>
        <p:spPr bwMode="auto">
          <a:xfrm>
            <a:off x="7285038" y="2715689"/>
            <a:ext cx="801687" cy="58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600"/>
              <a:t>Menge 12 g </a:t>
            </a:r>
          </a:p>
        </p:txBody>
      </p:sp>
      <p:sp>
        <p:nvSpPr>
          <p:cNvPr id="33" name="Abgerundetes Rechteck 32"/>
          <p:cNvSpPr/>
          <p:nvPr/>
        </p:nvSpPr>
        <p:spPr>
          <a:xfrm>
            <a:off x="271463" y="3747079"/>
            <a:ext cx="8621712" cy="2521959"/>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endParaRPr lang="de-DE" sz="2800" b="1" dirty="0"/>
          </a:p>
        </p:txBody>
      </p:sp>
      <p:sp>
        <p:nvSpPr>
          <p:cNvPr id="34" name="Abgerundetes Rechteck 33"/>
          <p:cNvSpPr/>
          <p:nvPr/>
        </p:nvSpPr>
        <p:spPr>
          <a:xfrm>
            <a:off x="474663" y="3839502"/>
            <a:ext cx="1689100"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Rohöl, Energieträger, Cl</a:t>
            </a:r>
            <a:r>
              <a:rPr lang="de-DE" sz="1100" b="1" baseline="-25000" dirty="0"/>
              <a:t>2</a:t>
            </a:r>
            <a:r>
              <a:rPr lang="de-DE" sz="1100" b="1" dirty="0"/>
              <a:t>, NH</a:t>
            </a:r>
            <a:r>
              <a:rPr lang="de-DE" sz="1100" b="1" baseline="-25000" dirty="0"/>
              <a:t>3</a:t>
            </a:r>
          </a:p>
        </p:txBody>
      </p:sp>
      <p:sp>
        <p:nvSpPr>
          <p:cNvPr id="35" name="Abgerundetes Rechteck 34"/>
          <p:cNvSpPr/>
          <p:nvPr/>
        </p:nvSpPr>
        <p:spPr>
          <a:xfrm>
            <a:off x="7245350" y="4352265"/>
            <a:ext cx="1439863" cy="1187450"/>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PC-ABS-</a:t>
            </a:r>
            <a:r>
              <a:rPr lang="de-DE" sz="1600" dirty="0" err="1">
                <a:solidFill>
                  <a:schemeClr val="tx1"/>
                </a:solidFill>
              </a:rPr>
              <a:t>Blend</a:t>
            </a:r>
            <a:endParaRPr lang="de-DE" sz="1600" dirty="0">
              <a:solidFill>
                <a:schemeClr val="tx1"/>
              </a:solidFill>
            </a:endParaRPr>
          </a:p>
          <a:p>
            <a:pPr algn="ctr">
              <a:defRPr/>
            </a:pPr>
            <a:r>
              <a:rPr lang="de-DE" altLang="de-DE" sz="1600" dirty="0">
                <a:solidFill>
                  <a:schemeClr val="tx1"/>
                </a:solidFill>
              </a:rPr>
              <a:t>Menge</a:t>
            </a:r>
          </a:p>
          <a:p>
            <a:pPr algn="ctr">
              <a:defRPr/>
            </a:pPr>
            <a:r>
              <a:rPr lang="de-DE" altLang="de-DE" sz="1600" dirty="0">
                <a:solidFill>
                  <a:schemeClr val="tx1"/>
                </a:solidFill>
              </a:rPr>
              <a:t>23g </a:t>
            </a:r>
          </a:p>
        </p:txBody>
      </p:sp>
      <p:sp>
        <p:nvSpPr>
          <p:cNvPr id="36" name="Abgerundetes Rechteck 35"/>
          <p:cNvSpPr/>
          <p:nvPr/>
        </p:nvSpPr>
        <p:spPr>
          <a:xfrm>
            <a:off x="7245350" y="3844265"/>
            <a:ext cx="1439863"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Polymere</a:t>
            </a:r>
          </a:p>
        </p:txBody>
      </p:sp>
      <p:sp>
        <p:nvSpPr>
          <p:cNvPr id="39" name="Abgerundetes Rechteck 38"/>
          <p:cNvSpPr/>
          <p:nvPr/>
        </p:nvSpPr>
        <p:spPr>
          <a:xfrm>
            <a:off x="474663" y="4352265"/>
            <a:ext cx="1441450" cy="1187450"/>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Alkane</a:t>
            </a:r>
          </a:p>
          <a:p>
            <a:pPr algn="ctr">
              <a:defRPr/>
            </a:pPr>
            <a:r>
              <a:rPr lang="de-DE" altLang="de-DE" sz="1600" dirty="0">
                <a:solidFill>
                  <a:schemeClr val="tx1"/>
                </a:solidFill>
              </a:rPr>
              <a:t>Menge </a:t>
            </a:r>
          </a:p>
          <a:p>
            <a:pPr algn="ctr">
              <a:defRPr/>
            </a:pPr>
            <a:r>
              <a:rPr lang="de-DE" altLang="de-DE" sz="1600" dirty="0">
                <a:solidFill>
                  <a:schemeClr val="tx1"/>
                </a:solidFill>
              </a:rPr>
              <a:t>125 g</a:t>
            </a:r>
          </a:p>
        </p:txBody>
      </p:sp>
      <p:sp>
        <p:nvSpPr>
          <p:cNvPr id="42" name="Abgerundetes Rechteck 41"/>
          <p:cNvSpPr/>
          <p:nvPr/>
        </p:nvSpPr>
        <p:spPr>
          <a:xfrm>
            <a:off x="2744788" y="4352265"/>
            <a:ext cx="1558925" cy="1187450"/>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Acrylnitril, 1,3-Butadien, Styrol</a:t>
            </a:r>
          </a:p>
          <a:p>
            <a:pPr algn="ctr">
              <a:defRPr/>
            </a:pPr>
            <a:r>
              <a:rPr lang="de-DE" sz="1600" dirty="0">
                <a:solidFill>
                  <a:schemeClr val="tx1"/>
                </a:solidFill>
              </a:rPr>
              <a:t>BPA, Phosgen</a:t>
            </a:r>
          </a:p>
        </p:txBody>
      </p:sp>
      <p:sp>
        <p:nvSpPr>
          <p:cNvPr id="43" name="Abgerundetes Rechteck 42"/>
          <p:cNvSpPr/>
          <p:nvPr/>
        </p:nvSpPr>
        <p:spPr>
          <a:xfrm>
            <a:off x="2744788" y="3847440"/>
            <a:ext cx="1439862"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100" b="1" dirty="0"/>
              <a:t>Monomere</a:t>
            </a:r>
          </a:p>
        </p:txBody>
      </p:sp>
      <p:sp>
        <p:nvSpPr>
          <p:cNvPr id="46" name="Abgerundetes Rechteck 45"/>
          <p:cNvSpPr/>
          <p:nvPr/>
        </p:nvSpPr>
        <p:spPr>
          <a:xfrm>
            <a:off x="5054600" y="3847440"/>
            <a:ext cx="1439863" cy="450850"/>
          </a:xfrm>
          <a:prstGeom prst="roundRect">
            <a:avLst/>
          </a:prstGeom>
          <a:solidFill>
            <a:schemeClr val="accent1">
              <a:lumMod val="75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2500"/>
              </a:lnSpc>
              <a:defRPr/>
            </a:pPr>
            <a:r>
              <a:rPr lang="de-DE" sz="1100" b="1" dirty="0"/>
              <a:t>Polymere</a:t>
            </a:r>
          </a:p>
        </p:txBody>
      </p:sp>
      <p:sp>
        <p:nvSpPr>
          <p:cNvPr id="47" name="Abgerundetes Rechteck 46"/>
          <p:cNvSpPr/>
          <p:nvPr/>
        </p:nvSpPr>
        <p:spPr>
          <a:xfrm>
            <a:off x="5054600" y="4352265"/>
            <a:ext cx="1439863" cy="1187450"/>
          </a:xfrm>
          <a:prstGeom prst="roundRect">
            <a:avLst/>
          </a:prstGeom>
          <a:solidFill>
            <a:schemeClr val="bg1"/>
          </a:solidFill>
          <a:ln w="28575">
            <a:solidFill>
              <a:srgbClr val="783F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600" dirty="0">
                <a:solidFill>
                  <a:schemeClr val="tx1"/>
                </a:solidFill>
              </a:rPr>
              <a:t>ABS, </a:t>
            </a:r>
          </a:p>
          <a:p>
            <a:pPr algn="ctr">
              <a:defRPr/>
            </a:pPr>
            <a:r>
              <a:rPr lang="de-DE" sz="1600" dirty="0">
                <a:solidFill>
                  <a:schemeClr val="tx1"/>
                </a:solidFill>
              </a:rPr>
              <a:t>Polycarbonat</a:t>
            </a:r>
          </a:p>
        </p:txBody>
      </p:sp>
      <p:sp>
        <p:nvSpPr>
          <p:cNvPr id="56" name="Pfeil nach unten 55"/>
          <p:cNvSpPr/>
          <p:nvPr/>
        </p:nvSpPr>
        <p:spPr>
          <a:xfrm rot="16200000">
            <a:off x="1639888" y="4645952"/>
            <a:ext cx="914400" cy="2374900"/>
          </a:xfrm>
          <a:prstGeom prst="downArrow">
            <a:avLst>
              <a:gd name="adj1" fmla="val 50000"/>
              <a:gd name="adj2" fmla="val 32902"/>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defRPr/>
            </a:pPr>
            <a:r>
              <a:rPr lang="de-DE" sz="1600" dirty="0" err="1"/>
              <a:t>Reforming</a:t>
            </a:r>
            <a:r>
              <a:rPr lang="de-DE" sz="1600" dirty="0"/>
              <a:t>, </a:t>
            </a:r>
            <a:r>
              <a:rPr lang="de-DE" sz="1600" dirty="0" err="1"/>
              <a:t>Steamcracken</a:t>
            </a:r>
            <a:r>
              <a:rPr lang="de-DE" sz="1600" dirty="0"/>
              <a:t>, Kondensation</a:t>
            </a:r>
            <a:endParaRPr lang="de-DE" sz="1600" baseline="-25000" dirty="0"/>
          </a:p>
        </p:txBody>
      </p:sp>
      <p:sp>
        <p:nvSpPr>
          <p:cNvPr id="57" name="Pfeil nach unten 56"/>
          <p:cNvSpPr/>
          <p:nvPr/>
        </p:nvSpPr>
        <p:spPr>
          <a:xfrm rot="16200000">
            <a:off x="4395787" y="5011078"/>
            <a:ext cx="557213" cy="1503362"/>
          </a:xfrm>
          <a:prstGeom prst="downArrow">
            <a:avLst>
              <a:gd name="adj1" fmla="val 50000"/>
              <a:gd name="adj2" fmla="val 32902"/>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Polymerisation</a:t>
            </a:r>
          </a:p>
        </p:txBody>
      </p:sp>
      <p:sp>
        <p:nvSpPr>
          <p:cNvPr id="58" name="Pfeil nach unten 57"/>
          <p:cNvSpPr/>
          <p:nvPr/>
        </p:nvSpPr>
        <p:spPr>
          <a:xfrm rot="16200000">
            <a:off x="6619875" y="5006315"/>
            <a:ext cx="557213" cy="1512887"/>
          </a:xfrm>
          <a:prstGeom prst="downArrow">
            <a:avLst>
              <a:gd name="adj1" fmla="val 50000"/>
              <a:gd name="adj2" fmla="val 32902"/>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Extrudieren</a:t>
            </a:r>
          </a:p>
        </p:txBody>
      </p:sp>
      <p:sp>
        <p:nvSpPr>
          <p:cNvPr id="73" name="Pfeil nach unten 72"/>
          <p:cNvSpPr/>
          <p:nvPr/>
        </p:nvSpPr>
        <p:spPr>
          <a:xfrm rot="16200000">
            <a:off x="2570163" y="2612501"/>
            <a:ext cx="812800" cy="1282700"/>
          </a:xfrm>
          <a:prstGeom prst="downArrow">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de-DE" sz="1600" dirty="0"/>
              <a:t>Schmelzen</a:t>
            </a:r>
          </a:p>
        </p:txBody>
      </p:sp>
      <p:sp>
        <p:nvSpPr>
          <p:cNvPr id="103" name="Pfeil nach unten 102"/>
          <p:cNvSpPr/>
          <p:nvPr/>
        </p:nvSpPr>
        <p:spPr>
          <a:xfrm rot="16200000">
            <a:off x="5368132" y="1783465"/>
            <a:ext cx="812800" cy="2941637"/>
          </a:xfrm>
          <a:prstGeom prst="downArrow">
            <a:avLst/>
          </a:prstGeom>
          <a:solidFill>
            <a:srgbClr val="783F0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lnSpc>
                <a:spcPts val="1400"/>
              </a:lnSpc>
              <a:defRPr/>
            </a:pPr>
            <a:r>
              <a:rPr lang="de-DE" sz="1600" dirty="0"/>
              <a:t>Ionenaustausch im KNO</a:t>
            </a:r>
            <a:r>
              <a:rPr lang="de-DE" sz="1600" baseline="-25000" dirty="0"/>
              <a:t>3</a:t>
            </a:r>
            <a:r>
              <a:rPr lang="de-DE" sz="1600" dirty="0"/>
              <a:t>-Bad 400 °C</a:t>
            </a:r>
          </a:p>
        </p:txBody>
      </p:sp>
      <p:pic>
        <p:nvPicPr>
          <p:cNvPr id="21529" name="Grafik 6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2790" y="2778241"/>
            <a:ext cx="3587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Grafik 10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1988" y="2877614"/>
            <a:ext cx="2095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Grafik 10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6875" y="4803446"/>
            <a:ext cx="44926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Grafik 10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50238" y="4963452"/>
            <a:ext cx="263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84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Lebenszyklus</a:t>
            </a:r>
            <a:br>
              <a:rPr lang="de-DE" dirty="0">
                <a:sym typeface="PT Sans"/>
              </a:rPr>
            </a:br>
            <a:r>
              <a:rPr lang="de-DE" dirty="0"/>
              <a:t>Der Lebensweg eines Handys</a:t>
            </a:r>
          </a:p>
        </p:txBody>
      </p:sp>
      <p:graphicFrame>
        <p:nvGraphicFramePr>
          <p:cNvPr id="3" name="Diagramm 2"/>
          <p:cNvGraphicFramePr/>
          <p:nvPr>
            <p:extLst>
              <p:ext uri="{D42A27DB-BD31-4B8C-83A1-F6EECF244321}">
                <p14:modId xmlns:p14="http://schemas.microsoft.com/office/powerpoint/2010/main" val="2028245726"/>
              </p:ext>
            </p:extLst>
          </p:nvPr>
        </p:nvGraphicFramePr>
        <p:xfrm>
          <a:off x="1073243" y="1450075"/>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8"/>
          <p:cNvGrpSpPr>
            <a:grpSpLocks/>
          </p:cNvGrpSpPr>
          <p:nvPr/>
        </p:nvGrpSpPr>
        <p:grpSpPr bwMode="auto">
          <a:xfrm>
            <a:off x="611188" y="1663700"/>
            <a:ext cx="5494337" cy="2058988"/>
            <a:chOff x="-810008" y="-955060"/>
            <a:chExt cx="5494041" cy="2058460"/>
          </a:xfrm>
        </p:grpSpPr>
        <p:sp>
          <p:nvSpPr>
            <p:cNvPr id="5" name="Abgerundetes Rechteck 4"/>
            <p:cNvSpPr/>
            <p:nvPr/>
          </p:nvSpPr>
          <p:spPr>
            <a:xfrm>
              <a:off x="-810008" y="-955060"/>
              <a:ext cx="2316037" cy="1158578"/>
            </a:xfrm>
            <a:prstGeom prst="roundRect">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de-DE" dirty="0">
                  <a:latin typeface="PT Sans" panose="020B0503020203020204" pitchFamily="34" charset="0"/>
                  <a:ea typeface="PT Sans" panose="020B0503020203020204" pitchFamily="34" charset="0"/>
                </a:rPr>
                <a:t>Entsorgung</a:t>
              </a:r>
            </a:p>
          </p:txBody>
        </p:sp>
        <p:sp>
          <p:nvSpPr>
            <p:cNvPr id="6"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600" dirty="0"/>
            </a:p>
          </p:txBody>
        </p:sp>
      </p:grpSp>
      <p:sp>
        <p:nvSpPr>
          <p:cNvPr id="7" name="Pfeil nach oben 6"/>
          <p:cNvSpPr>
            <a:spLocks noChangeArrowheads="1"/>
          </p:cNvSpPr>
          <p:nvPr/>
        </p:nvSpPr>
        <p:spPr bwMode="auto">
          <a:xfrm>
            <a:off x="2077290" y="2799631"/>
            <a:ext cx="693738" cy="715276"/>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sp>
        <p:nvSpPr>
          <p:cNvPr id="13" name="Fußzeilenplatzhalter 12"/>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4" name="Foliennummernplatzhalter 13"/>
          <p:cNvSpPr>
            <a:spLocks noGrp="1"/>
          </p:cNvSpPr>
          <p:nvPr>
            <p:ph type="sldNum" sz="quarter" idx="11"/>
          </p:nvPr>
        </p:nvSpPr>
        <p:spPr>
          <a:xfrm>
            <a:off x="6874294" y="6356350"/>
            <a:ext cx="1641055" cy="365125"/>
          </a:xfrm>
        </p:spPr>
        <p:txBody>
          <a:bodyPr/>
          <a:lstStyle/>
          <a:p>
            <a:fld id="{68EB86B5-BADE-4A12-AB87-7E185E6EC7FD}" type="slidenum">
              <a:rPr lang="de-DE" smtClean="0"/>
              <a:pPr/>
              <a:t>26</a:t>
            </a:fld>
            <a:endParaRPr lang="de-DE" dirty="0"/>
          </a:p>
        </p:txBody>
      </p:sp>
    </p:spTree>
    <p:extLst>
      <p:ext uri="{BB962C8B-B14F-4D97-AF65-F5344CB8AC3E}">
        <p14:creationId xmlns:p14="http://schemas.microsoft.com/office/powerpoint/2010/main" val="51205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Lebenszyklus</a:t>
            </a:r>
            <a:br>
              <a:rPr lang="de-DE" dirty="0">
                <a:sym typeface="PT Sans"/>
              </a:rPr>
            </a:br>
            <a:r>
              <a:rPr lang="de-DE" dirty="0"/>
              <a:t>Der ökologische Rucksack Handy</a:t>
            </a:r>
          </a:p>
        </p:txBody>
      </p:sp>
      <p:sp>
        <p:nvSpPr>
          <p:cNvPr id="16" name="Fußzeilenplatzhalter 15"/>
          <p:cNvSpPr>
            <a:spLocks noGrp="1"/>
          </p:cNvSpPr>
          <p:nvPr>
            <p:ph type="ftr" sz="quarter" idx="10"/>
          </p:nvPr>
        </p:nvSpPr>
        <p:spPr/>
        <p:txBody>
          <a:bodyPr/>
          <a:lstStyle/>
          <a:p>
            <a:pPr algn="l"/>
            <a:r>
              <a:rPr lang="de-DE"/>
              <a:t>Der ökologische Rucksack eines Handys</a:t>
            </a:r>
            <a:endParaRPr lang="de-DE" dirty="0"/>
          </a:p>
        </p:txBody>
      </p:sp>
      <p:sp>
        <p:nvSpPr>
          <p:cNvPr id="17" name="Foliennummernplatzhalter 16"/>
          <p:cNvSpPr>
            <a:spLocks noGrp="1"/>
          </p:cNvSpPr>
          <p:nvPr>
            <p:ph type="sldNum" sz="quarter" idx="11"/>
          </p:nvPr>
        </p:nvSpPr>
        <p:spPr/>
        <p:txBody>
          <a:bodyPr/>
          <a:lstStyle/>
          <a:p>
            <a:fld id="{68EB86B5-BADE-4A12-AB87-7E185E6EC7FD}" type="slidenum">
              <a:rPr lang="de-DE" smtClean="0"/>
              <a:pPr/>
              <a:t>27</a:t>
            </a:fld>
            <a:endParaRPr lang="de-DE" dirty="0"/>
          </a:p>
        </p:txBody>
      </p:sp>
      <p:sp>
        <p:nvSpPr>
          <p:cNvPr id="12" name="Textplatzhalter 11"/>
          <p:cNvSpPr>
            <a:spLocks noGrp="1"/>
          </p:cNvSpPr>
          <p:nvPr>
            <p:ph type="body" sz="quarter" idx="12"/>
          </p:nvPr>
        </p:nvSpPr>
        <p:spPr/>
        <p:txBody>
          <a:bodyPr/>
          <a:lstStyle/>
          <a:p>
            <a:r>
              <a:rPr lang="de-DE" altLang="de-DE" dirty="0">
                <a:solidFill>
                  <a:schemeClr val="bg1">
                    <a:lumMod val="50000"/>
                  </a:schemeClr>
                </a:solidFill>
              </a:rPr>
              <a:t>Quelle: Eigene Darstellung</a:t>
            </a:r>
          </a:p>
        </p:txBody>
      </p:sp>
      <p:grpSp>
        <p:nvGrpSpPr>
          <p:cNvPr id="3" name="Gruppieren 2"/>
          <p:cNvGrpSpPr/>
          <p:nvPr/>
        </p:nvGrpSpPr>
        <p:grpSpPr>
          <a:xfrm>
            <a:off x="401237" y="1413265"/>
            <a:ext cx="4189413" cy="3168000"/>
            <a:chOff x="244475" y="1413265"/>
            <a:chExt cx="4189413" cy="3168000"/>
          </a:xfrm>
        </p:grpSpPr>
        <p:sp>
          <p:nvSpPr>
            <p:cNvPr id="4" name="Abgerundetes Rechteck 3"/>
            <p:cNvSpPr>
              <a:spLocks/>
            </p:cNvSpPr>
            <p:nvPr/>
          </p:nvSpPr>
          <p:spPr bwMode="auto">
            <a:xfrm>
              <a:off x="244475" y="1437847"/>
              <a:ext cx="4189413" cy="3143418"/>
            </a:xfrm>
            <a:prstGeom prst="roundRect">
              <a:avLst>
                <a:gd name="adj" fmla="val 12396"/>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800" b="1" dirty="0">
                <a:latin typeface="Arial" panose="020B0604020202020204" pitchFamily="34" charset="0"/>
                <a:cs typeface="Arial" panose="020B0604020202020204" pitchFamily="34" charset="0"/>
              </a:endParaRPr>
            </a:p>
            <a:p>
              <a:pPr algn="ctr">
                <a:defRPr/>
              </a:pPr>
              <a:endParaRPr lang="de-DE" sz="2800" b="1" dirty="0">
                <a:latin typeface="Arial" panose="020B0604020202020204" pitchFamily="34" charset="0"/>
                <a:cs typeface="Arial" panose="020B0604020202020204" pitchFamily="34" charset="0"/>
              </a:endParaRPr>
            </a:p>
          </p:txBody>
        </p:sp>
        <p:sp>
          <p:nvSpPr>
            <p:cNvPr id="5" name="Abgerundetes Rechteck 4"/>
            <p:cNvSpPr/>
            <p:nvPr/>
          </p:nvSpPr>
          <p:spPr bwMode="auto">
            <a:xfrm>
              <a:off x="2566988" y="2032423"/>
              <a:ext cx="1809750" cy="158246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Rohstoffabbau</a:t>
              </a:r>
            </a:p>
            <a:p>
              <a:pPr>
                <a:defRPr/>
              </a:pPr>
              <a:r>
                <a:rPr lang="de-DE" sz="1400" dirty="0">
                  <a:latin typeface="Arial" panose="020B0604020202020204" pitchFamily="34" charset="0"/>
                  <a:cs typeface="Arial" panose="020B0604020202020204" pitchFamily="34" charset="0"/>
                </a:rPr>
                <a:t>(tlw. Verhüttung)</a:t>
              </a:r>
            </a:p>
            <a:p>
              <a:pPr>
                <a:defRPr/>
              </a:pPr>
              <a:r>
                <a:rPr lang="de-DE" sz="1400" dirty="0">
                  <a:latin typeface="Arial" panose="020B0604020202020204" pitchFamily="34" charset="0"/>
                  <a:cs typeface="Arial" panose="020B0604020202020204" pitchFamily="34" charset="0"/>
                </a:rPr>
                <a:t>Rohstoffreinigung</a:t>
              </a:r>
            </a:p>
            <a:p>
              <a:pPr>
                <a:defRPr/>
              </a:pPr>
              <a:r>
                <a:rPr lang="de-DE" sz="1400" dirty="0">
                  <a:latin typeface="Arial" panose="020B0604020202020204" pitchFamily="34" charset="0"/>
                  <a:cs typeface="Arial" panose="020B0604020202020204" pitchFamily="34" charset="0"/>
                </a:rPr>
                <a:t>Schmelzprozess</a:t>
              </a:r>
            </a:p>
            <a:p>
              <a:pPr>
                <a:defRPr/>
              </a:pPr>
              <a:r>
                <a:rPr lang="de-DE" sz="1400" dirty="0">
                  <a:latin typeface="Arial" panose="020B0604020202020204" pitchFamily="34" charset="0"/>
                  <a:cs typeface="Arial" panose="020B0604020202020204" pitchFamily="34" charset="0"/>
                </a:rPr>
                <a:t>Glasformung</a:t>
              </a:r>
            </a:p>
            <a:p>
              <a:pPr>
                <a:defRPr/>
              </a:pPr>
              <a:r>
                <a:rPr lang="de-DE" sz="1400" dirty="0">
                  <a:latin typeface="Arial" panose="020B0604020202020204" pitchFamily="34" charset="0"/>
                  <a:cs typeface="Arial" panose="020B0604020202020204" pitchFamily="34" charset="0"/>
                </a:rPr>
                <a:t>Temperierung</a:t>
              </a:r>
            </a:p>
          </p:txBody>
        </p:sp>
        <p:sp>
          <p:nvSpPr>
            <p:cNvPr id="6" name="Abgerundetes Rechteck 5"/>
            <p:cNvSpPr/>
            <p:nvPr/>
          </p:nvSpPr>
          <p:spPr bwMode="auto">
            <a:xfrm>
              <a:off x="298450" y="2067760"/>
              <a:ext cx="2185988" cy="1545590"/>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Rohölgewinnung</a:t>
              </a:r>
            </a:p>
            <a:p>
              <a:pPr>
                <a:defRPr/>
              </a:pPr>
              <a:r>
                <a:rPr lang="de-DE" sz="1400" dirty="0">
                  <a:latin typeface="Arial" panose="020B0604020202020204" pitchFamily="34" charset="0"/>
                  <a:cs typeface="Arial" panose="020B0604020202020204" pitchFamily="34" charset="0"/>
                </a:rPr>
                <a:t>Benzin-Raffination</a:t>
              </a:r>
            </a:p>
            <a:p>
              <a:pPr>
                <a:defRPr/>
              </a:pPr>
              <a:r>
                <a:rPr lang="de-DE" sz="1400" dirty="0">
                  <a:latin typeface="Arial" panose="020B0604020202020204" pitchFamily="34" charset="0"/>
                  <a:cs typeface="Arial" panose="020B0604020202020204" pitchFamily="34" charset="0"/>
                </a:rPr>
                <a:t>Cracken, Oxidation</a:t>
              </a:r>
            </a:p>
            <a:p>
              <a:pPr>
                <a:defRPr/>
              </a:pPr>
              <a:r>
                <a:rPr lang="de-DE" sz="1400" dirty="0">
                  <a:latin typeface="Arial" panose="020B0604020202020204" pitchFamily="34" charset="0"/>
                  <a:cs typeface="Arial" panose="020B0604020202020204" pitchFamily="34" charset="0"/>
                </a:rPr>
                <a:t>Monomer-Destillation</a:t>
              </a:r>
            </a:p>
            <a:p>
              <a:pPr>
                <a:defRPr/>
              </a:pPr>
              <a:r>
                <a:rPr lang="de-DE" sz="1400" dirty="0">
                  <a:latin typeface="Arial" panose="020B0604020202020204" pitchFamily="34" charset="0"/>
                  <a:cs typeface="Arial" panose="020B0604020202020204" pitchFamily="34" charset="0"/>
                </a:rPr>
                <a:t>Polymerisation</a:t>
              </a:r>
            </a:p>
            <a:p>
              <a:pPr>
                <a:defRPr/>
              </a:pPr>
              <a:r>
                <a:rPr lang="de-DE" sz="1400" dirty="0">
                  <a:latin typeface="Arial" panose="020B0604020202020204" pitchFamily="34" charset="0"/>
                  <a:cs typeface="Arial" panose="020B0604020202020204" pitchFamily="34" charset="0"/>
                </a:rPr>
                <a:t>Kunststoffhalbzeuge</a:t>
              </a:r>
            </a:p>
          </p:txBody>
        </p:sp>
        <p:sp>
          <p:nvSpPr>
            <p:cNvPr id="7" name="Abgerundetes Rechteck 6"/>
            <p:cNvSpPr/>
            <p:nvPr/>
          </p:nvSpPr>
          <p:spPr bwMode="auto">
            <a:xfrm>
              <a:off x="438150" y="3955961"/>
              <a:ext cx="2717800" cy="556166"/>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Erzabbau</a:t>
              </a:r>
            </a:p>
            <a:p>
              <a:pPr>
                <a:defRPr/>
              </a:pPr>
              <a:r>
                <a:rPr lang="de-DE" sz="1400" dirty="0">
                  <a:latin typeface="Arial" panose="020B0604020202020204" pitchFamily="34" charset="0"/>
                  <a:cs typeface="Arial" panose="020B0604020202020204" pitchFamily="34" charset="0"/>
                </a:rPr>
                <a:t>Verhüttung</a:t>
              </a:r>
            </a:p>
          </p:txBody>
        </p:sp>
        <p:sp>
          <p:nvSpPr>
            <p:cNvPr id="8" name="Abgerundetes Rechteck 7"/>
            <p:cNvSpPr/>
            <p:nvPr/>
          </p:nvSpPr>
          <p:spPr bwMode="auto">
            <a:xfrm>
              <a:off x="2679700" y="1855741"/>
              <a:ext cx="1079500" cy="24428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Glas</a:t>
              </a:r>
            </a:p>
          </p:txBody>
        </p:sp>
        <p:sp>
          <p:nvSpPr>
            <p:cNvPr id="9" name="Abgerundetes Rechteck 8"/>
            <p:cNvSpPr/>
            <p:nvPr/>
          </p:nvSpPr>
          <p:spPr bwMode="auto">
            <a:xfrm>
              <a:off x="458788" y="3774669"/>
              <a:ext cx="1081087"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Metalle</a:t>
              </a:r>
            </a:p>
          </p:txBody>
        </p:sp>
        <p:sp>
          <p:nvSpPr>
            <p:cNvPr id="10" name="Abgerundetes Rechteck 9"/>
            <p:cNvSpPr/>
            <p:nvPr/>
          </p:nvSpPr>
          <p:spPr bwMode="auto">
            <a:xfrm>
              <a:off x="366713" y="1894149"/>
              <a:ext cx="1079500"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de-DE" sz="1400" b="1" dirty="0">
                  <a:solidFill>
                    <a:schemeClr val="bg1"/>
                  </a:solidFill>
                  <a:latin typeface="Arial" panose="020B0604020202020204" pitchFamily="34" charset="0"/>
                  <a:cs typeface="Arial" panose="020B0604020202020204" pitchFamily="34" charset="0"/>
                </a:rPr>
                <a:t>Kunststoffe</a:t>
              </a:r>
            </a:p>
          </p:txBody>
        </p:sp>
        <p:sp>
          <p:nvSpPr>
            <p:cNvPr id="69658" name="Textfeld 10"/>
            <p:cNvSpPr txBox="1">
              <a:spLocks noChangeArrowheads="1"/>
            </p:cNvSpPr>
            <p:nvPr/>
          </p:nvSpPr>
          <p:spPr bwMode="auto">
            <a:xfrm>
              <a:off x="1302492" y="1413265"/>
              <a:ext cx="2103781"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600" b="1" dirty="0">
                  <a:latin typeface="Arial" panose="020B0604020202020204" pitchFamily="34" charset="0"/>
                  <a:cs typeface="Arial" panose="020B0604020202020204" pitchFamily="34" charset="0"/>
                </a:rPr>
                <a:t>Rohstoffgewinnung</a:t>
              </a:r>
            </a:p>
          </p:txBody>
        </p:sp>
        <p:sp>
          <p:nvSpPr>
            <p:cNvPr id="69659" name="Textfeld 11"/>
            <p:cNvSpPr txBox="1">
              <a:spLocks noChangeArrowheads="1"/>
            </p:cNvSpPr>
            <p:nvPr/>
          </p:nvSpPr>
          <p:spPr bwMode="auto">
            <a:xfrm>
              <a:off x="1884857" y="3956119"/>
              <a:ext cx="1302726" cy="5063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Reinigung</a:t>
              </a:r>
            </a:p>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Halbzeuge</a:t>
              </a:r>
            </a:p>
          </p:txBody>
        </p:sp>
      </p:grpSp>
      <p:grpSp>
        <p:nvGrpSpPr>
          <p:cNvPr id="69635" name="Gruppieren 43"/>
          <p:cNvGrpSpPr>
            <a:grpSpLocks/>
          </p:cNvGrpSpPr>
          <p:nvPr/>
        </p:nvGrpSpPr>
        <p:grpSpPr bwMode="auto">
          <a:xfrm>
            <a:off x="5582917" y="3864103"/>
            <a:ext cx="3378200" cy="2376000"/>
            <a:chOff x="5766251" y="4095433"/>
            <a:chExt cx="3377346" cy="2445081"/>
          </a:xfrm>
        </p:grpSpPr>
        <p:sp>
          <p:nvSpPr>
            <p:cNvPr id="22" name="Abgerundetes Rechteck 21"/>
            <p:cNvSpPr/>
            <p:nvPr/>
          </p:nvSpPr>
          <p:spPr>
            <a:xfrm>
              <a:off x="5766251" y="4095433"/>
              <a:ext cx="3212288" cy="244508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p:txBody>
        </p:sp>
        <p:sp>
          <p:nvSpPr>
            <p:cNvPr id="23" name="Abgerundetes Rechteck 22"/>
            <p:cNvSpPr/>
            <p:nvPr/>
          </p:nvSpPr>
          <p:spPr>
            <a:xfrm>
              <a:off x="5931309" y="4993580"/>
              <a:ext cx="2883759" cy="1478163"/>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endParaRPr lang="de-DE" sz="700" b="1" dirty="0">
                <a:solidFill>
                  <a:schemeClr val="tx2">
                    <a:lumMod val="50000"/>
                  </a:schemeClr>
                </a:solidFill>
                <a:latin typeface="Arial" panose="020B0604020202020204" pitchFamily="34" charset="0"/>
                <a:cs typeface="Arial" panose="020B0604020202020204" pitchFamily="34" charset="0"/>
              </a:endParaRPr>
            </a:p>
            <a:p>
              <a:pPr>
                <a:defRPr/>
              </a:pPr>
              <a:r>
                <a:rPr lang="de-DE" sz="1400" b="1" dirty="0">
                  <a:solidFill>
                    <a:schemeClr val="tx2">
                      <a:lumMod val="50000"/>
                    </a:schemeClr>
                  </a:solidFill>
                  <a:latin typeface="Arial" panose="020B0604020202020204" pitchFamily="34" charset="0"/>
                  <a:cs typeface="Arial" panose="020B0604020202020204" pitchFamily="34" charset="0"/>
                </a:rPr>
                <a:t>Infrastruktur:</a:t>
              </a:r>
            </a:p>
            <a:p>
              <a:pPr>
                <a:defRPr/>
              </a:pPr>
              <a:r>
                <a:rPr lang="en-US" sz="1400" dirty="0">
                  <a:solidFill>
                    <a:schemeClr val="tx2">
                      <a:lumMod val="50000"/>
                    </a:schemeClr>
                  </a:solidFill>
                  <a:latin typeface="Arial" panose="020B0604020202020204" pitchFamily="34" charset="0"/>
                  <a:cs typeface="Arial" panose="020B0604020202020204" pitchFamily="34" charset="0"/>
                </a:rPr>
                <a:t>BSS </a:t>
              </a:r>
              <a:r>
                <a:rPr lang="en-US" sz="1400" dirty="0" err="1">
                  <a:solidFill>
                    <a:schemeClr val="tx2">
                      <a:lumMod val="50000"/>
                    </a:schemeClr>
                  </a:solidFill>
                  <a:latin typeface="Arial" panose="020B0604020202020204" pitchFamily="34" charset="0"/>
                  <a:cs typeface="Arial" panose="020B0604020202020204" pitchFamily="34" charset="0"/>
                </a:rPr>
                <a:t>Basisstationen</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RSS Radio Subsystem</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OMC Operation Maintenance</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de-DE" sz="1400" dirty="0">
                  <a:solidFill>
                    <a:schemeClr val="tx2">
                      <a:lumMod val="50000"/>
                    </a:schemeClr>
                  </a:solidFill>
                  <a:latin typeface="Arial" panose="020B0604020202020204" pitchFamily="34" charset="0"/>
                  <a:cs typeface="Arial" panose="020B0604020202020204" pitchFamily="34" charset="0"/>
                </a:rPr>
                <a:t>NCC Network </a:t>
              </a:r>
              <a:r>
                <a:rPr lang="de-DE" sz="1400" dirty="0" err="1">
                  <a:solidFill>
                    <a:schemeClr val="tx2">
                      <a:lumMod val="50000"/>
                    </a:schemeClr>
                  </a:solidFill>
                  <a:latin typeface="Arial" panose="020B0604020202020204" pitchFamily="34" charset="0"/>
                  <a:cs typeface="Arial" panose="020B0604020202020204" pitchFamily="34" charset="0"/>
                </a:rPr>
                <a:t>Switching</a:t>
              </a:r>
              <a:r>
                <a:rPr lang="de-DE" sz="1400" dirty="0">
                  <a:solidFill>
                    <a:schemeClr val="tx2">
                      <a:lumMod val="50000"/>
                    </a:schemeClr>
                  </a:solidFill>
                  <a:latin typeface="Arial" panose="020B0604020202020204" pitchFamily="34" charset="0"/>
                  <a:cs typeface="Arial" panose="020B0604020202020204" pitchFamily="34" charset="0"/>
                </a:rPr>
                <a:t> Center</a:t>
              </a:r>
            </a:p>
          </p:txBody>
        </p:sp>
        <p:sp>
          <p:nvSpPr>
            <p:cNvPr id="24" name="Abgerundetes Rechteck 23"/>
            <p:cNvSpPr/>
            <p:nvPr/>
          </p:nvSpPr>
          <p:spPr>
            <a:xfrm>
              <a:off x="7420008" y="4447405"/>
              <a:ext cx="1331576" cy="798620"/>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Strom, WLAN, </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Computer (Backup)</a:t>
              </a:r>
            </a:p>
          </p:txBody>
        </p:sp>
        <p:sp>
          <p:nvSpPr>
            <p:cNvPr id="25" name="Abgerundetes Rechteck 24"/>
            <p:cNvSpPr/>
            <p:nvPr/>
          </p:nvSpPr>
          <p:spPr>
            <a:xfrm>
              <a:off x="6416961" y="4450581"/>
              <a:ext cx="955433" cy="709708"/>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Verkaufs-stellen</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Vertrieb</a:t>
              </a:r>
            </a:p>
          </p:txBody>
        </p:sp>
        <p:sp>
          <p:nvSpPr>
            <p:cNvPr id="26" name="Textfeld 25"/>
            <p:cNvSpPr txBox="1"/>
            <p:nvPr/>
          </p:nvSpPr>
          <p:spPr>
            <a:xfrm>
              <a:off x="7443815" y="4095433"/>
              <a:ext cx="1699782" cy="348397"/>
            </a:xfrm>
            <a:prstGeom prst="rect">
              <a:avLst/>
            </a:prstGeom>
            <a:noFill/>
            <a:ln>
              <a:noFill/>
            </a:ln>
          </p:spPr>
          <p:txBody>
            <a:bodyPr>
              <a:spAutoFit/>
            </a:bodyPr>
            <a:lstStyle/>
            <a:p>
              <a:pPr>
                <a:defRPr/>
              </a:pPr>
              <a:r>
                <a:rPr lang="de-DE" sz="1600" b="1" dirty="0">
                  <a:latin typeface="Arial" panose="020B0604020202020204" pitchFamily="34" charset="0"/>
                  <a:cs typeface="Arial" panose="020B0604020202020204" pitchFamily="34" charset="0"/>
                </a:rPr>
                <a:t>Nutzung</a:t>
              </a:r>
            </a:p>
          </p:txBody>
        </p:sp>
      </p:grpSp>
      <p:sp>
        <p:nvSpPr>
          <p:cNvPr id="28" name="Abgerundetes Rechteck 27"/>
          <p:cNvSpPr/>
          <p:nvPr/>
        </p:nvSpPr>
        <p:spPr>
          <a:xfrm>
            <a:off x="1443038" y="5226177"/>
            <a:ext cx="1793875" cy="908050"/>
          </a:xfrm>
          <a:prstGeom prst="roundRect">
            <a:avLst/>
          </a:prstGeom>
          <a:solidFill>
            <a:srgbClr val="783F04"/>
          </a:solidFill>
          <a:ln w="28575">
            <a:solidFill>
              <a:srgbClr val="B4550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de-DE" sz="1600" b="1" dirty="0">
                <a:solidFill>
                  <a:schemeClr val="bg1"/>
                </a:solidFill>
                <a:latin typeface="Arial" panose="020B0604020202020204" pitchFamily="34" charset="0"/>
                <a:cs typeface="Arial" panose="020B0604020202020204" pitchFamily="34" charset="0"/>
              </a:rPr>
              <a:t>Recycling</a:t>
            </a:r>
          </a:p>
          <a:p>
            <a:pPr algn="ctr">
              <a:defRPr/>
            </a:pPr>
            <a:endParaRPr lang="de-DE" sz="600" b="1" dirty="0">
              <a:solidFill>
                <a:schemeClr val="bg1"/>
              </a:solidFill>
              <a:latin typeface="Arial" panose="020B0604020202020204" pitchFamily="34" charset="0"/>
              <a:cs typeface="Arial" panose="020B0604020202020204" pitchFamily="34" charset="0"/>
            </a:endParaRPr>
          </a:p>
          <a:p>
            <a:pPr algn="ctr">
              <a:defRPr/>
            </a:pPr>
            <a:r>
              <a:rPr lang="de-DE" sz="1400" dirty="0">
                <a:solidFill>
                  <a:schemeClr val="bg1"/>
                </a:solidFill>
                <a:latin typeface="Arial" panose="020B0604020202020204" pitchFamily="34" charset="0"/>
                <a:cs typeface="Arial" panose="020B0604020202020204" pitchFamily="34" charset="0"/>
              </a:rPr>
              <a:t>Energie</a:t>
            </a:r>
          </a:p>
          <a:p>
            <a:pPr algn="ctr">
              <a:defRPr/>
            </a:pPr>
            <a:r>
              <a:rPr lang="de-DE" sz="1400" dirty="0">
                <a:solidFill>
                  <a:schemeClr val="bg1"/>
                </a:solidFill>
                <a:latin typeface="Arial" panose="020B0604020202020204" pitchFamily="34" charset="0"/>
                <a:cs typeface="Arial" panose="020B0604020202020204" pitchFamily="34" charset="0"/>
              </a:rPr>
              <a:t>Abfall</a:t>
            </a:r>
          </a:p>
        </p:txBody>
      </p:sp>
      <p:sp>
        <p:nvSpPr>
          <p:cNvPr id="32" name="Pfeil nach rechts 31"/>
          <p:cNvSpPr/>
          <p:nvPr/>
        </p:nvSpPr>
        <p:spPr>
          <a:xfrm rot="5400000">
            <a:off x="7215981" y="3433096"/>
            <a:ext cx="542925"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33" name="Pfeil nach rechts 32"/>
          <p:cNvSpPr/>
          <p:nvPr/>
        </p:nvSpPr>
        <p:spPr>
          <a:xfrm rot="10800000">
            <a:off x="3236913" y="5461127"/>
            <a:ext cx="2346004"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34" name="Pfeil nach rechts 33"/>
          <p:cNvSpPr/>
          <p:nvPr/>
        </p:nvSpPr>
        <p:spPr>
          <a:xfrm rot="16200000">
            <a:off x="2089151" y="4768977"/>
            <a:ext cx="576262"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35" name="Pfeil nach rechts 34"/>
          <p:cNvSpPr/>
          <p:nvPr/>
        </p:nvSpPr>
        <p:spPr>
          <a:xfrm>
            <a:off x="4616050" y="2440115"/>
            <a:ext cx="1435500"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grpSp>
        <p:nvGrpSpPr>
          <p:cNvPr id="69641" name="Gruppieren 42"/>
          <p:cNvGrpSpPr>
            <a:grpSpLocks/>
          </p:cNvGrpSpPr>
          <p:nvPr/>
        </p:nvGrpSpPr>
        <p:grpSpPr bwMode="auto">
          <a:xfrm>
            <a:off x="6057900" y="1412140"/>
            <a:ext cx="2628900" cy="1908000"/>
            <a:chOff x="6058518" y="1586661"/>
            <a:chExt cx="2628000" cy="1954528"/>
          </a:xfrm>
        </p:grpSpPr>
        <p:sp>
          <p:nvSpPr>
            <p:cNvPr id="37" name="Abgerundetes Rechteck 36"/>
            <p:cNvSpPr/>
            <p:nvPr/>
          </p:nvSpPr>
          <p:spPr>
            <a:xfrm>
              <a:off x="6058518" y="1610458"/>
              <a:ext cx="2628000" cy="193073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de-DE" sz="1600" b="1" dirty="0">
                <a:solidFill>
                  <a:schemeClr val="tx2">
                    <a:lumMod val="50000"/>
                  </a:schemeClr>
                </a:solidFill>
                <a:latin typeface="Arial" panose="020B0604020202020204" pitchFamily="34" charset="0"/>
                <a:cs typeface="Arial" panose="020B0604020202020204" pitchFamily="34" charset="0"/>
              </a:endParaRPr>
            </a:p>
          </p:txBody>
        </p:sp>
        <p:sp>
          <p:nvSpPr>
            <p:cNvPr id="38" name="Abgerundetes Rechteck 37"/>
            <p:cNvSpPr/>
            <p:nvPr/>
          </p:nvSpPr>
          <p:spPr>
            <a:xfrm>
              <a:off x="6767888" y="2900256"/>
              <a:ext cx="1763108" cy="558437"/>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Bauteilherstellung</a:t>
              </a:r>
            </a:p>
            <a:p>
              <a:pPr>
                <a:defRPr/>
              </a:pPr>
              <a:r>
                <a:rPr lang="de-DE" sz="1400" dirty="0">
                  <a:solidFill>
                    <a:schemeClr val="tx2">
                      <a:lumMod val="50000"/>
                    </a:schemeClr>
                  </a:solidFill>
                  <a:latin typeface="Arial" panose="020B0604020202020204" pitchFamily="34" charset="0"/>
                  <a:cs typeface="Arial" panose="020B0604020202020204" pitchFamily="34" charset="0"/>
                </a:rPr>
                <a:t>Zusammenbau</a:t>
              </a:r>
            </a:p>
          </p:txBody>
        </p:sp>
        <p:sp>
          <p:nvSpPr>
            <p:cNvPr id="39" name="Abgerundetes Rechteck 38"/>
            <p:cNvSpPr/>
            <p:nvPr/>
          </p:nvSpPr>
          <p:spPr>
            <a:xfrm>
              <a:off x="6217214" y="1962653"/>
              <a:ext cx="2304261" cy="828136"/>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Elektronische Bauteile,  IC-Prozessoren, Batterien,</a:t>
              </a:r>
            </a:p>
            <a:p>
              <a:pPr>
                <a:defRPr/>
              </a:pPr>
              <a:r>
                <a:rPr lang="de-DE" sz="1400" dirty="0">
                  <a:solidFill>
                    <a:schemeClr val="tx2">
                      <a:lumMod val="50000"/>
                    </a:schemeClr>
                  </a:solidFill>
                  <a:latin typeface="Arial" panose="020B0604020202020204" pitchFamily="34" charset="0"/>
                  <a:cs typeface="Arial" panose="020B0604020202020204" pitchFamily="34" charset="0"/>
                </a:rPr>
                <a:t>Gehäuse, Deckglas, ……..</a:t>
              </a:r>
            </a:p>
          </p:txBody>
        </p:sp>
        <p:sp>
          <p:nvSpPr>
            <p:cNvPr id="40" name="Textfeld 39"/>
            <p:cNvSpPr txBox="1"/>
            <p:nvPr/>
          </p:nvSpPr>
          <p:spPr>
            <a:xfrm>
              <a:off x="6634584" y="1586661"/>
              <a:ext cx="1466348" cy="346810"/>
            </a:xfrm>
            <a:prstGeom prst="rect">
              <a:avLst/>
            </a:prstGeom>
            <a:noFill/>
            <a:ln>
              <a:noFill/>
            </a:ln>
          </p:spPr>
          <p:txBody>
            <a:bodyPr>
              <a:spAutoFit/>
            </a:bodyPr>
            <a:lstStyle/>
            <a:p>
              <a:pPr algn="ctr">
                <a:defRPr/>
              </a:pPr>
              <a:r>
                <a:rPr lang="de-DE" sz="1600" b="1" dirty="0">
                  <a:latin typeface="Arial" panose="020B0604020202020204" pitchFamily="34" charset="0"/>
                  <a:cs typeface="Arial" panose="020B0604020202020204" pitchFamily="34" charset="0"/>
                </a:rPr>
                <a:t>Herstellung</a:t>
              </a:r>
            </a:p>
          </p:txBody>
        </p:sp>
      </p:grpSp>
    </p:spTree>
    <p:extLst>
      <p:ext uri="{BB962C8B-B14F-4D97-AF65-F5344CB8AC3E}">
        <p14:creationId xmlns:p14="http://schemas.microsoft.com/office/powerpoint/2010/main" val="655912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Lebenszyklus</a:t>
            </a:r>
            <a:br>
              <a:rPr lang="de-DE" dirty="0">
                <a:sym typeface="PT Sans"/>
              </a:rPr>
            </a:br>
            <a:r>
              <a:rPr lang="de-DE" dirty="0"/>
              <a:t>Ein Rucksack von 75,3 kg</a:t>
            </a:r>
          </a:p>
        </p:txBody>
      </p:sp>
      <p:sp>
        <p:nvSpPr>
          <p:cNvPr id="9" name="Fußzeilenplatzhalter 8"/>
          <p:cNvSpPr>
            <a:spLocks noGrp="1"/>
          </p:cNvSpPr>
          <p:nvPr>
            <p:ph type="ftr" sz="quarter" idx="10"/>
          </p:nvPr>
        </p:nvSpPr>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p:txBody>
          <a:bodyPr/>
          <a:lstStyle/>
          <a:p>
            <a:fld id="{68EB86B5-BADE-4A12-AB87-7E185E6EC7FD}" type="slidenum">
              <a:rPr lang="de-DE" smtClean="0"/>
              <a:pPr/>
              <a:t>28</a:t>
            </a:fld>
            <a:endParaRPr lang="de-DE" dirty="0"/>
          </a:p>
        </p:txBody>
      </p:sp>
      <p:sp>
        <p:nvSpPr>
          <p:cNvPr id="5" name="Textplatzhalter 4"/>
          <p:cNvSpPr>
            <a:spLocks noGrp="1"/>
          </p:cNvSpPr>
          <p:nvPr>
            <p:ph type="body" sz="quarter" idx="12"/>
          </p:nvPr>
        </p:nvSpPr>
        <p:spPr/>
        <p:txBody>
          <a:bodyPr/>
          <a:lstStyle/>
          <a:p>
            <a:r>
              <a:rPr lang="de-DE" altLang="de-DE" dirty="0">
                <a:solidFill>
                  <a:schemeClr val="bg1">
                    <a:lumMod val="50000"/>
                  </a:schemeClr>
                </a:solidFill>
              </a:rPr>
              <a:t>Quelle: Eigene Darstellung</a:t>
            </a:r>
          </a:p>
        </p:txBody>
      </p:sp>
      <p:grpSp>
        <p:nvGrpSpPr>
          <p:cNvPr id="41" name="Gruppieren 40"/>
          <p:cNvGrpSpPr/>
          <p:nvPr/>
        </p:nvGrpSpPr>
        <p:grpSpPr>
          <a:xfrm>
            <a:off x="244475" y="1413265"/>
            <a:ext cx="4189413" cy="3168000"/>
            <a:chOff x="244475" y="1413265"/>
            <a:chExt cx="4189413" cy="3168000"/>
          </a:xfrm>
        </p:grpSpPr>
        <p:sp>
          <p:nvSpPr>
            <p:cNvPr id="42" name="Abgerundetes Rechteck 41"/>
            <p:cNvSpPr>
              <a:spLocks/>
            </p:cNvSpPr>
            <p:nvPr/>
          </p:nvSpPr>
          <p:spPr bwMode="auto">
            <a:xfrm>
              <a:off x="244475" y="1437847"/>
              <a:ext cx="4189413" cy="3143418"/>
            </a:xfrm>
            <a:prstGeom prst="roundRect">
              <a:avLst>
                <a:gd name="adj" fmla="val 12396"/>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800" b="1" dirty="0">
                <a:latin typeface="Arial" panose="020B0604020202020204" pitchFamily="34" charset="0"/>
                <a:cs typeface="Arial" panose="020B0604020202020204" pitchFamily="34" charset="0"/>
              </a:endParaRPr>
            </a:p>
            <a:p>
              <a:pPr algn="ctr">
                <a:defRPr/>
              </a:pPr>
              <a:endParaRPr lang="de-DE" sz="2800" b="1" dirty="0">
                <a:latin typeface="Arial" panose="020B0604020202020204" pitchFamily="34" charset="0"/>
                <a:cs typeface="Arial" panose="020B0604020202020204" pitchFamily="34" charset="0"/>
              </a:endParaRPr>
            </a:p>
          </p:txBody>
        </p:sp>
        <p:sp>
          <p:nvSpPr>
            <p:cNvPr id="43" name="Abgerundetes Rechteck 42"/>
            <p:cNvSpPr/>
            <p:nvPr/>
          </p:nvSpPr>
          <p:spPr bwMode="auto">
            <a:xfrm>
              <a:off x="2566988" y="2032423"/>
              <a:ext cx="1809750" cy="158246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Rohstoffabbau</a:t>
              </a:r>
            </a:p>
            <a:p>
              <a:pPr>
                <a:defRPr/>
              </a:pPr>
              <a:r>
                <a:rPr lang="de-DE" sz="1400" dirty="0">
                  <a:latin typeface="Arial" panose="020B0604020202020204" pitchFamily="34" charset="0"/>
                  <a:cs typeface="Arial" panose="020B0604020202020204" pitchFamily="34" charset="0"/>
                </a:rPr>
                <a:t>(tlw. Verhüttung)</a:t>
              </a:r>
            </a:p>
            <a:p>
              <a:pPr>
                <a:defRPr/>
              </a:pPr>
              <a:r>
                <a:rPr lang="de-DE" sz="1400" dirty="0">
                  <a:latin typeface="Arial" panose="020B0604020202020204" pitchFamily="34" charset="0"/>
                  <a:cs typeface="Arial" panose="020B0604020202020204" pitchFamily="34" charset="0"/>
                </a:rPr>
                <a:t>Rohstoffreinigung</a:t>
              </a:r>
            </a:p>
            <a:p>
              <a:pPr>
                <a:defRPr/>
              </a:pPr>
              <a:r>
                <a:rPr lang="de-DE" sz="1400" dirty="0">
                  <a:latin typeface="Arial" panose="020B0604020202020204" pitchFamily="34" charset="0"/>
                  <a:cs typeface="Arial" panose="020B0604020202020204" pitchFamily="34" charset="0"/>
                </a:rPr>
                <a:t>Schmelzprozess</a:t>
              </a:r>
            </a:p>
            <a:p>
              <a:pPr>
                <a:defRPr/>
              </a:pPr>
              <a:r>
                <a:rPr lang="de-DE" sz="1400" dirty="0">
                  <a:latin typeface="Arial" panose="020B0604020202020204" pitchFamily="34" charset="0"/>
                  <a:cs typeface="Arial" panose="020B0604020202020204" pitchFamily="34" charset="0"/>
                </a:rPr>
                <a:t>Glasformung</a:t>
              </a:r>
            </a:p>
            <a:p>
              <a:pPr>
                <a:defRPr/>
              </a:pPr>
              <a:r>
                <a:rPr lang="de-DE" sz="1400" dirty="0">
                  <a:latin typeface="Arial" panose="020B0604020202020204" pitchFamily="34" charset="0"/>
                  <a:cs typeface="Arial" panose="020B0604020202020204" pitchFamily="34" charset="0"/>
                </a:rPr>
                <a:t>Temperierung</a:t>
              </a:r>
            </a:p>
          </p:txBody>
        </p:sp>
        <p:sp>
          <p:nvSpPr>
            <p:cNvPr id="44" name="Abgerundetes Rechteck 43"/>
            <p:cNvSpPr/>
            <p:nvPr/>
          </p:nvSpPr>
          <p:spPr bwMode="auto">
            <a:xfrm>
              <a:off x="298450" y="2067760"/>
              <a:ext cx="2185988" cy="1545590"/>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Rohölgewinnung</a:t>
              </a:r>
            </a:p>
            <a:p>
              <a:pPr>
                <a:defRPr/>
              </a:pPr>
              <a:r>
                <a:rPr lang="de-DE" sz="1400" dirty="0">
                  <a:latin typeface="Arial" panose="020B0604020202020204" pitchFamily="34" charset="0"/>
                  <a:cs typeface="Arial" panose="020B0604020202020204" pitchFamily="34" charset="0"/>
                </a:rPr>
                <a:t>Benzin-Raffination</a:t>
              </a:r>
            </a:p>
            <a:p>
              <a:pPr>
                <a:defRPr/>
              </a:pPr>
              <a:r>
                <a:rPr lang="de-DE" sz="1400" dirty="0">
                  <a:latin typeface="Arial" panose="020B0604020202020204" pitchFamily="34" charset="0"/>
                  <a:cs typeface="Arial" panose="020B0604020202020204" pitchFamily="34" charset="0"/>
                </a:rPr>
                <a:t>Cracken, Oxidation</a:t>
              </a:r>
            </a:p>
            <a:p>
              <a:pPr>
                <a:defRPr/>
              </a:pPr>
              <a:r>
                <a:rPr lang="de-DE" sz="1400" dirty="0">
                  <a:latin typeface="Arial" panose="020B0604020202020204" pitchFamily="34" charset="0"/>
                  <a:cs typeface="Arial" panose="020B0604020202020204" pitchFamily="34" charset="0"/>
                </a:rPr>
                <a:t>Monomer-Destillation</a:t>
              </a:r>
            </a:p>
            <a:p>
              <a:pPr>
                <a:defRPr/>
              </a:pPr>
              <a:r>
                <a:rPr lang="de-DE" sz="1400" dirty="0">
                  <a:latin typeface="Arial" panose="020B0604020202020204" pitchFamily="34" charset="0"/>
                  <a:cs typeface="Arial" panose="020B0604020202020204" pitchFamily="34" charset="0"/>
                </a:rPr>
                <a:t>Polymerisation</a:t>
              </a:r>
            </a:p>
            <a:p>
              <a:pPr>
                <a:defRPr/>
              </a:pPr>
              <a:r>
                <a:rPr lang="de-DE" sz="1400" dirty="0">
                  <a:latin typeface="Arial" panose="020B0604020202020204" pitchFamily="34" charset="0"/>
                  <a:cs typeface="Arial" panose="020B0604020202020204" pitchFamily="34" charset="0"/>
                </a:rPr>
                <a:t>Kunststoffhalbzeuge</a:t>
              </a:r>
            </a:p>
          </p:txBody>
        </p:sp>
        <p:sp>
          <p:nvSpPr>
            <p:cNvPr id="45" name="Abgerundetes Rechteck 44"/>
            <p:cNvSpPr/>
            <p:nvPr/>
          </p:nvSpPr>
          <p:spPr bwMode="auto">
            <a:xfrm>
              <a:off x="438150" y="3955961"/>
              <a:ext cx="2717800" cy="556166"/>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Erzabbau</a:t>
              </a:r>
            </a:p>
            <a:p>
              <a:pPr>
                <a:defRPr/>
              </a:pPr>
              <a:r>
                <a:rPr lang="de-DE" sz="1400" dirty="0">
                  <a:latin typeface="Arial" panose="020B0604020202020204" pitchFamily="34" charset="0"/>
                  <a:cs typeface="Arial" panose="020B0604020202020204" pitchFamily="34" charset="0"/>
                </a:rPr>
                <a:t>Verhüttung</a:t>
              </a:r>
            </a:p>
          </p:txBody>
        </p:sp>
        <p:sp>
          <p:nvSpPr>
            <p:cNvPr id="46" name="Abgerundetes Rechteck 45"/>
            <p:cNvSpPr/>
            <p:nvPr/>
          </p:nvSpPr>
          <p:spPr bwMode="auto">
            <a:xfrm>
              <a:off x="2679700" y="1855741"/>
              <a:ext cx="1079500" cy="24428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Glas</a:t>
              </a:r>
            </a:p>
          </p:txBody>
        </p:sp>
        <p:sp>
          <p:nvSpPr>
            <p:cNvPr id="47" name="Abgerundetes Rechteck 46"/>
            <p:cNvSpPr/>
            <p:nvPr/>
          </p:nvSpPr>
          <p:spPr bwMode="auto">
            <a:xfrm>
              <a:off x="458788" y="3774669"/>
              <a:ext cx="1081087"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Metalle</a:t>
              </a:r>
            </a:p>
          </p:txBody>
        </p:sp>
        <p:sp>
          <p:nvSpPr>
            <p:cNvPr id="48" name="Abgerundetes Rechteck 47"/>
            <p:cNvSpPr/>
            <p:nvPr/>
          </p:nvSpPr>
          <p:spPr bwMode="auto">
            <a:xfrm>
              <a:off x="366713" y="1894149"/>
              <a:ext cx="1079500"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de-DE" sz="1400" b="1" dirty="0">
                  <a:solidFill>
                    <a:schemeClr val="bg1"/>
                  </a:solidFill>
                  <a:latin typeface="Arial" panose="020B0604020202020204" pitchFamily="34" charset="0"/>
                  <a:cs typeface="Arial" panose="020B0604020202020204" pitchFamily="34" charset="0"/>
                </a:rPr>
                <a:t>Kunststoffe</a:t>
              </a:r>
            </a:p>
          </p:txBody>
        </p:sp>
        <p:sp>
          <p:nvSpPr>
            <p:cNvPr id="49" name="Textfeld 10"/>
            <p:cNvSpPr txBox="1">
              <a:spLocks noChangeArrowheads="1"/>
            </p:cNvSpPr>
            <p:nvPr/>
          </p:nvSpPr>
          <p:spPr bwMode="auto">
            <a:xfrm>
              <a:off x="1302492" y="1413265"/>
              <a:ext cx="2103781"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600" b="1" dirty="0">
                  <a:latin typeface="Arial" panose="020B0604020202020204" pitchFamily="34" charset="0"/>
                  <a:cs typeface="Arial" panose="020B0604020202020204" pitchFamily="34" charset="0"/>
                </a:rPr>
                <a:t>Rohstoffgewinnung</a:t>
              </a:r>
            </a:p>
          </p:txBody>
        </p:sp>
        <p:sp>
          <p:nvSpPr>
            <p:cNvPr id="50" name="Textfeld 11"/>
            <p:cNvSpPr txBox="1">
              <a:spLocks noChangeArrowheads="1"/>
            </p:cNvSpPr>
            <p:nvPr/>
          </p:nvSpPr>
          <p:spPr bwMode="auto">
            <a:xfrm>
              <a:off x="1884857" y="3956119"/>
              <a:ext cx="1302726" cy="5063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Reinigung</a:t>
              </a:r>
            </a:p>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Halbzeuge</a:t>
              </a:r>
            </a:p>
          </p:txBody>
        </p:sp>
      </p:grpSp>
      <p:grpSp>
        <p:nvGrpSpPr>
          <p:cNvPr id="51" name="Gruppieren 43"/>
          <p:cNvGrpSpPr>
            <a:grpSpLocks/>
          </p:cNvGrpSpPr>
          <p:nvPr/>
        </p:nvGrpSpPr>
        <p:grpSpPr bwMode="auto">
          <a:xfrm>
            <a:off x="5765800" y="3864103"/>
            <a:ext cx="3378200" cy="2376000"/>
            <a:chOff x="5766251" y="4095433"/>
            <a:chExt cx="3377346" cy="2445081"/>
          </a:xfrm>
        </p:grpSpPr>
        <p:sp>
          <p:nvSpPr>
            <p:cNvPr id="52" name="Abgerundetes Rechteck 51"/>
            <p:cNvSpPr/>
            <p:nvPr/>
          </p:nvSpPr>
          <p:spPr>
            <a:xfrm>
              <a:off x="5766251" y="4095433"/>
              <a:ext cx="3212288" cy="244508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p:txBody>
        </p:sp>
        <p:sp>
          <p:nvSpPr>
            <p:cNvPr id="53" name="Abgerundetes Rechteck 52"/>
            <p:cNvSpPr/>
            <p:nvPr/>
          </p:nvSpPr>
          <p:spPr>
            <a:xfrm>
              <a:off x="5931309" y="4993580"/>
              <a:ext cx="2883759" cy="1478163"/>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endParaRPr lang="de-DE" sz="700" b="1" dirty="0">
                <a:solidFill>
                  <a:schemeClr val="tx2">
                    <a:lumMod val="50000"/>
                  </a:schemeClr>
                </a:solidFill>
                <a:latin typeface="Arial" panose="020B0604020202020204" pitchFamily="34" charset="0"/>
                <a:cs typeface="Arial" panose="020B0604020202020204" pitchFamily="34" charset="0"/>
              </a:endParaRPr>
            </a:p>
            <a:p>
              <a:pPr>
                <a:defRPr/>
              </a:pPr>
              <a:r>
                <a:rPr lang="de-DE" sz="1400" b="1" dirty="0">
                  <a:solidFill>
                    <a:schemeClr val="tx2">
                      <a:lumMod val="50000"/>
                    </a:schemeClr>
                  </a:solidFill>
                  <a:latin typeface="Arial" panose="020B0604020202020204" pitchFamily="34" charset="0"/>
                  <a:cs typeface="Arial" panose="020B0604020202020204" pitchFamily="34" charset="0"/>
                </a:rPr>
                <a:t>Infrastruktur:</a:t>
              </a:r>
            </a:p>
            <a:p>
              <a:pPr>
                <a:defRPr/>
              </a:pPr>
              <a:r>
                <a:rPr lang="en-US" sz="1400" dirty="0">
                  <a:solidFill>
                    <a:schemeClr val="tx2">
                      <a:lumMod val="50000"/>
                    </a:schemeClr>
                  </a:solidFill>
                  <a:latin typeface="Arial" panose="020B0604020202020204" pitchFamily="34" charset="0"/>
                  <a:cs typeface="Arial" panose="020B0604020202020204" pitchFamily="34" charset="0"/>
                </a:rPr>
                <a:t>BSS </a:t>
              </a:r>
              <a:r>
                <a:rPr lang="en-US" sz="1400" dirty="0" err="1">
                  <a:solidFill>
                    <a:schemeClr val="tx2">
                      <a:lumMod val="50000"/>
                    </a:schemeClr>
                  </a:solidFill>
                  <a:latin typeface="Arial" panose="020B0604020202020204" pitchFamily="34" charset="0"/>
                  <a:cs typeface="Arial" panose="020B0604020202020204" pitchFamily="34" charset="0"/>
                </a:rPr>
                <a:t>Basisstationen</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RSS Radio Subsystem</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OMC Operation Maintenance</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de-DE" sz="1400" dirty="0">
                  <a:solidFill>
                    <a:schemeClr val="tx2">
                      <a:lumMod val="50000"/>
                    </a:schemeClr>
                  </a:solidFill>
                  <a:latin typeface="Arial" panose="020B0604020202020204" pitchFamily="34" charset="0"/>
                  <a:cs typeface="Arial" panose="020B0604020202020204" pitchFamily="34" charset="0"/>
                </a:rPr>
                <a:t>NCC Network </a:t>
              </a:r>
              <a:r>
                <a:rPr lang="de-DE" sz="1400" dirty="0" err="1">
                  <a:solidFill>
                    <a:schemeClr val="tx2">
                      <a:lumMod val="50000"/>
                    </a:schemeClr>
                  </a:solidFill>
                  <a:latin typeface="Arial" panose="020B0604020202020204" pitchFamily="34" charset="0"/>
                  <a:cs typeface="Arial" panose="020B0604020202020204" pitchFamily="34" charset="0"/>
                </a:rPr>
                <a:t>Switching</a:t>
              </a:r>
              <a:r>
                <a:rPr lang="de-DE" sz="1400" dirty="0">
                  <a:solidFill>
                    <a:schemeClr val="tx2">
                      <a:lumMod val="50000"/>
                    </a:schemeClr>
                  </a:solidFill>
                  <a:latin typeface="Arial" panose="020B0604020202020204" pitchFamily="34" charset="0"/>
                  <a:cs typeface="Arial" panose="020B0604020202020204" pitchFamily="34" charset="0"/>
                </a:rPr>
                <a:t> Center</a:t>
              </a:r>
            </a:p>
          </p:txBody>
        </p:sp>
        <p:sp>
          <p:nvSpPr>
            <p:cNvPr id="54" name="Abgerundetes Rechteck 53"/>
            <p:cNvSpPr/>
            <p:nvPr/>
          </p:nvSpPr>
          <p:spPr>
            <a:xfrm>
              <a:off x="7420008" y="4447405"/>
              <a:ext cx="1331576" cy="798620"/>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Strom, WLAN, </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Computer (Backup)</a:t>
              </a:r>
            </a:p>
          </p:txBody>
        </p:sp>
        <p:sp>
          <p:nvSpPr>
            <p:cNvPr id="55" name="Abgerundetes Rechteck 54"/>
            <p:cNvSpPr/>
            <p:nvPr/>
          </p:nvSpPr>
          <p:spPr>
            <a:xfrm>
              <a:off x="6416961" y="4450581"/>
              <a:ext cx="955433" cy="709708"/>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Verkaufs-stellen</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Vertrieb</a:t>
              </a:r>
            </a:p>
          </p:txBody>
        </p:sp>
        <p:sp>
          <p:nvSpPr>
            <p:cNvPr id="56" name="Textfeld 55"/>
            <p:cNvSpPr txBox="1"/>
            <p:nvPr/>
          </p:nvSpPr>
          <p:spPr>
            <a:xfrm>
              <a:off x="7443815" y="4095433"/>
              <a:ext cx="1699782" cy="348397"/>
            </a:xfrm>
            <a:prstGeom prst="rect">
              <a:avLst/>
            </a:prstGeom>
            <a:noFill/>
            <a:ln>
              <a:noFill/>
            </a:ln>
          </p:spPr>
          <p:txBody>
            <a:bodyPr>
              <a:spAutoFit/>
            </a:bodyPr>
            <a:lstStyle/>
            <a:p>
              <a:pPr>
                <a:defRPr/>
              </a:pPr>
              <a:r>
                <a:rPr lang="de-DE" sz="1600" b="1" dirty="0">
                  <a:latin typeface="Arial" panose="020B0604020202020204" pitchFamily="34" charset="0"/>
                  <a:cs typeface="Arial" panose="020B0604020202020204" pitchFamily="34" charset="0"/>
                </a:rPr>
                <a:t>Nutzung</a:t>
              </a:r>
            </a:p>
          </p:txBody>
        </p:sp>
      </p:grpSp>
      <p:sp>
        <p:nvSpPr>
          <p:cNvPr id="57" name="Abgerundetes Rechteck 56"/>
          <p:cNvSpPr/>
          <p:nvPr/>
        </p:nvSpPr>
        <p:spPr>
          <a:xfrm>
            <a:off x="1443038" y="5226177"/>
            <a:ext cx="1793875" cy="908050"/>
          </a:xfrm>
          <a:prstGeom prst="roundRect">
            <a:avLst/>
          </a:prstGeom>
          <a:solidFill>
            <a:srgbClr val="783F04"/>
          </a:solidFill>
          <a:ln w="28575">
            <a:solidFill>
              <a:srgbClr val="B4550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de-DE" sz="1600" b="1" dirty="0">
                <a:solidFill>
                  <a:schemeClr val="bg1"/>
                </a:solidFill>
                <a:latin typeface="Arial" panose="020B0604020202020204" pitchFamily="34" charset="0"/>
                <a:cs typeface="Arial" panose="020B0604020202020204" pitchFamily="34" charset="0"/>
              </a:rPr>
              <a:t>Recycling</a:t>
            </a:r>
          </a:p>
          <a:p>
            <a:pPr algn="ctr">
              <a:defRPr/>
            </a:pPr>
            <a:endParaRPr lang="de-DE" sz="600" b="1" dirty="0">
              <a:solidFill>
                <a:schemeClr val="bg1"/>
              </a:solidFill>
              <a:latin typeface="Arial" panose="020B0604020202020204" pitchFamily="34" charset="0"/>
              <a:cs typeface="Arial" panose="020B0604020202020204" pitchFamily="34" charset="0"/>
            </a:endParaRPr>
          </a:p>
          <a:p>
            <a:pPr algn="ctr">
              <a:defRPr/>
            </a:pPr>
            <a:r>
              <a:rPr lang="de-DE" sz="1400" dirty="0">
                <a:solidFill>
                  <a:schemeClr val="bg1"/>
                </a:solidFill>
                <a:latin typeface="Arial" panose="020B0604020202020204" pitchFamily="34" charset="0"/>
                <a:cs typeface="Arial" panose="020B0604020202020204" pitchFamily="34" charset="0"/>
              </a:rPr>
              <a:t>Energie</a:t>
            </a:r>
          </a:p>
          <a:p>
            <a:pPr algn="ctr">
              <a:defRPr/>
            </a:pPr>
            <a:r>
              <a:rPr lang="de-DE" sz="1400" dirty="0">
                <a:solidFill>
                  <a:schemeClr val="bg1"/>
                </a:solidFill>
                <a:latin typeface="Arial" panose="020B0604020202020204" pitchFamily="34" charset="0"/>
                <a:cs typeface="Arial" panose="020B0604020202020204" pitchFamily="34" charset="0"/>
              </a:rPr>
              <a:t>Abfall</a:t>
            </a:r>
          </a:p>
        </p:txBody>
      </p:sp>
      <p:sp>
        <p:nvSpPr>
          <p:cNvPr id="58" name="Pfeil nach rechts 57"/>
          <p:cNvSpPr/>
          <p:nvPr/>
        </p:nvSpPr>
        <p:spPr>
          <a:xfrm rot="5400000">
            <a:off x="7215981" y="3433096"/>
            <a:ext cx="542925"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59" name="Pfeil nach rechts 58"/>
          <p:cNvSpPr/>
          <p:nvPr/>
        </p:nvSpPr>
        <p:spPr>
          <a:xfrm rot="10800000">
            <a:off x="3236913" y="5461127"/>
            <a:ext cx="2528887"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60" name="Pfeil nach rechts 59"/>
          <p:cNvSpPr/>
          <p:nvPr/>
        </p:nvSpPr>
        <p:spPr>
          <a:xfrm rot="16200000">
            <a:off x="2089151" y="4768977"/>
            <a:ext cx="576262"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61" name="Pfeil nach rechts 60"/>
          <p:cNvSpPr/>
          <p:nvPr/>
        </p:nvSpPr>
        <p:spPr>
          <a:xfrm>
            <a:off x="4460875" y="2440115"/>
            <a:ext cx="1590675"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grpSp>
        <p:nvGrpSpPr>
          <p:cNvPr id="62" name="Gruppieren 42"/>
          <p:cNvGrpSpPr>
            <a:grpSpLocks/>
          </p:cNvGrpSpPr>
          <p:nvPr/>
        </p:nvGrpSpPr>
        <p:grpSpPr bwMode="auto">
          <a:xfrm>
            <a:off x="6057900" y="1412140"/>
            <a:ext cx="2628900" cy="1908000"/>
            <a:chOff x="6058518" y="1586661"/>
            <a:chExt cx="2628000" cy="1954528"/>
          </a:xfrm>
        </p:grpSpPr>
        <p:sp>
          <p:nvSpPr>
            <p:cNvPr id="63" name="Abgerundetes Rechteck 62"/>
            <p:cNvSpPr/>
            <p:nvPr/>
          </p:nvSpPr>
          <p:spPr>
            <a:xfrm>
              <a:off x="6058518" y="1610458"/>
              <a:ext cx="2628000" cy="193073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de-DE" sz="1600" b="1" dirty="0">
                <a:solidFill>
                  <a:schemeClr val="tx2">
                    <a:lumMod val="50000"/>
                  </a:schemeClr>
                </a:solidFill>
                <a:latin typeface="Arial" panose="020B0604020202020204" pitchFamily="34" charset="0"/>
                <a:cs typeface="Arial" panose="020B0604020202020204" pitchFamily="34" charset="0"/>
              </a:endParaRPr>
            </a:p>
          </p:txBody>
        </p:sp>
        <p:sp>
          <p:nvSpPr>
            <p:cNvPr id="64" name="Abgerundetes Rechteck 63"/>
            <p:cNvSpPr/>
            <p:nvPr/>
          </p:nvSpPr>
          <p:spPr>
            <a:xfrm>
              <a:off x="6767888" y="2900256"/>
              <a:ext cx="1763108" cy="558437"/>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Bauteilherstellung</a:t>
              </a:r>
            </a:p>
            <a:p>
              <a:pPr>
                <a:defRPr/>
              </a:pPr>
              <a:r>
                <a:rPr lang="de-DE" sz="1400" dirty="0">
                  <a:solidFill>
                    <a:schemeClr val="tx2">
                      <a:lumMod val="50000"/>
                    </a:schemeClr>
                  </a:solidFill>
                  <a:latin typeface="Arial" panose="020B0604020202020204" pitchFamily="34" charset="0"/>
                  <a:cs typeface="Arial" panose="020B0604020202020204" pitchFamily="34" charset="0"/>
                </a:rPr>
                <a:t>Zusammenbau</a:t>
              </a:r>
            </a:p>
          </p:txBody>
        </p:sp>
        <p:sp>
          <p:nvSpPr>
            <p:cNvPr id="65" name="Abgerundetes Rechteck 64"/>
            <p:cNvSpPr/>
            <p:nvPr/>
          </p:nvSpPr>
          <p:spPr>
            <a:xfrm>
              <a:off x="6217214" y="1962653"/>
              <a:ext cx="2304261" cy="828136"/>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Elektronische Bauteile,  IC-Prozessoren, Batterien,</a:t>
              </a:r>
            </a:p>
            <a:p>
              <a:pPr>
                <a:defRPr/>
              </a:pPr>
              <a:r>
                <a:rPr lang="de-DE" sz="1400" dirty="0">
                  <a:solidFill>
                    <a:schemeClr val="tx2">
                      <a:lumMod val="50000"/>
                    </a:schemeClr>
                  </a:solidFill>
                  <a:latin typeface="Arial" panose="020B0604020202020204" pitchFamily="34" charset="0"/>
                  <a:cs typeface="Arial" panose="020B0604020202020204" pitchFamily="34" charset="0"/>
                </a:rPr>
                <a:t>Gehäuse, Deckglas, ……..</a:t>
              </a:r>
            </a:p>
          </p:txBody>
        </p:sp>
        <p:sp>
          <p:nvSpPr>
            <p:cNvPr id="66" name="Textfeld 65"/>
            <p:cNvSpPr txBox="1"/>
            <p:nvPr/>
          </p:nvSpPr>
          <p:spPr>
            <a:xfrm>
              <a:off x="6634584" y="1586661"/>
              <a:ext cx="1466348" cy="346810"/>
            </a:xfrm>
            <a:prstGeom prst="rect">
              <a:avLst/>
            </a:prstGeom>
            <a:noFill/>
            <a:ln>
              <a:noFill/>
            </a:ln>
          </p:spPr>
          <p:txBody>
            <a:bodyPr>
              <a:spAutoFit/>
            </a:bodyPr>
            <a:lstStyle/>
            <a:p>
              <a:pPr algn="ctr">
                <a:defRPr/>
              </a:pPr>
              <a:r>
                <a:rPr lang="de-DE" sz="1600" b="1" dirty="0">
                  <a:latin typeface="Arial" panose="020B0604020202020204" pitchFamily="34" charset="0"/>
                  <a:cs typeface="Arial" panose="020B0604020202020204" pitchFamily="34" charset="0"/>
                </a:rPr>
                <a:t>Herstellung</a:t>
              </a:r>
            </a:p>
          </p:txBody>
        </p:sp>
      </p:grpSp>
      <p:graphicFrame>
        <p:nvGraphicFramePr>
          <p:cNvPr id="3" name="Diagramm 12"/>
          <p:cNvGraphicFramePr>
            <a:graphicFrameLocks/>
          </p:cNvGraphicFramePr>
          <p:nvPr>
            <p:extLst/>
          </p:nvPr>
        </p:nvGraphicFramePr>
        <p:xfrm>
          <a:off x="1493331" y="1728071"/>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36" name="Bild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0831" y="2555159"/>
            <a:ext cx="126682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991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a:spLocks noChangeArrowheads="1"/>
          </p:cNvSpPr>
          <p:nvPr/>
        </p:nvSpPr>
        <p:spPr bwMode="auto">
          <a:xfrm>
            <a:off x="364554" y="1658239"/>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„Reduce“</a:t>
            </a:r>
            <a:b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b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Den Ressourcenverbrauch an der Quelle reduzieren</a:t>
            </a:r>
          </a:p>
        </p:txBody>
      </p:sp>
      <p:sp>
        <p:nvSpPr>
          <p:cNvPr id="5" name="Abgerundetes Rechteck 4"/>
          <p:cNvSpPr>
            <a:spLocks noChangeArrowheads="1"/>
          </p:cNvSpPr>
          <p:nvPr/>
        </p:nvSpPr>
        <p:spPr bwMode="auto">
          <a:xfrm>
            <a:off x="4676204" y="1658239"/>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„Reuse“</a:t>
            </a:r>
          </a:p>
          <a:p>
            <a:pPr algn="ct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Wiederverwenden und Ressourcen so lange nutzen wie möglich</a:t>
            </a:r>
          </a:p>
        </p:txBody>
      </p:sp>
      <p:sp>
        <p:nvSpPr>
          <p:cNvPr id="6" name="Abgerundetes Rechteck 5"/>
          <p:cNvSpPr>
            <a:spLocks noChangeArrowheads="1"/>
          </p:cNvSpPr>
          <p:nvPr/>
        </p:nvSpPr>
        <p:spPr bwMode="auto">
          <a:xfrm>
            <a:off x="364554" y="4131564"/>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„Recycle“</a:t>
            </a:r>
            <a:b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b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Wenn wirklich nichts mehr geht</a:t>
            </a:r>
          </a:p>
        </p:txBody>
      </p:sp>
      <p:sp>
        <p:nvSpPr>
          <p:cNvPr id="7" name="Abgerundetes Rechteck 6"/>
          <p:cNvSpPr>
            <a:spLocks noChangeArrowheads="1"/>
          </p:cNvSpPr>
          <p:nvPr/>
        </p:nvSpPr>
        <p:spPr bwMode="auto">
          <a:xfrm>
            <a:off x="4676204" y="4131564"/>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„Repair“</a:t>
            </a:r>
            <a:b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br>
            <a:r>
              <a:rPr lang="de-DE" b="1" dirty="0">
                <a:solidFill>
                  <a:srgbClr val="783F04"/>
                </a:solidFill>
                <a:latin typeface="PT Sans" panose="020B0503020203020204" pitchFamily="34" charset="0"/>
                <a:ea typeface="PT Sans" panose="020B0503020203020204" pitchFamily="34" charset="0"/>
                <a:cs typeface="Arial" panose="020B0604020202020204" pitchFamily="34" charset="0"/>
              </a:rPr>
              <a:t>Durch Reparieren die Lebensdauer ausdehnen</a:t>
            </a:r>
          </a:p>
        </p:txBody>
      </p:sp>
      <p:sp>
        <p:nvSpPr>
          <p:cNvPr id="8" name="Nach links gekrümmter Pfeil 7"/>
          <p:cNvSpPr/>
          <p:nvPr/>
        </p:nvSpPr>
        <p:spPr>
          <a:xfrm>
            <a:off x="4242816" y="2798065"/>
            <a:ext cx="779463" cy="2347142"/>
          </a:xfrm>
          <a:prstGeom prst="curvedLeftArrow">
            <a:avLst>
              <a:gd name="adj1" fmla="val 25226"/>
              <a:gd name="adj2" fmla="val 100851"/>
              <a:gd name="adj3" fmla="val 25000"/>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783F04"/>
              </a:solidFill>
            </a:endParaRPr>
          </a:p>
        </p:txBody>
      </p:sp>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Sachanalyse: Lebenszyklus</a:t>
            </a:r>
            <a:br>
              <a:rPr lang="de-DE" dirty="0">
                <a:sym typeface="PT Sans"/>
              </a:rPr>
            </a:br>
            <a:r>
              <a:rPr lang="de-DE" altLang="de-DE" dirty="0"/>
              <a:t>Handlungsoptionen</a:t>
            </a:r>
          </a:p>
        </p:txBody>
      </p:sp>
      <p:sp>
        <p:nvSpPr>
          <p:cNvPr id="13" name="Fußzeilenplatzhalter 12"/>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4" name="Foliennummernplatzhalter 13"/>
          <p:cNvSpPr>
            <a:spLocks noGrp="1"/>
          </p:cNvSpPr>
          <p:nvPr>
            <p:ph type="sldNum" sz="quarter" idx="11"/>
          </p:nvPr>
        </p:nvSpPr>
        <p:spPr>
          <a:xfrm>
            <a:off x="6874294" y="6356350"/>
            <a:ext cx="1641055" cy="365125"/>
          </a:xfrm>
        </p:spPr>
        <p:txBody>
          <a:bodyPr/>
          <a:lstStyle/>
          <a:p>
            <a:fld id="{68EB86B5-BADE-4A12-AB87-7E185E6EC7FD}" type="slidenum">
              <a:rPr lang="de-DE" smtClean="0"/>
              <a:pPr/>
              <a:t>29</a:t>
            </a:fld>
            <a:endParaRPr lang="de-DE" dirty="0"/>
          </a:p>
        </p:txBody>
      </p:sp>
    </p:spTree>
    <p:extLst>
      <p:ext uri="{BB962C8B-B14F-4D97-AF65-F5344CB8AC3E}">
        <p14:creationId xmlns:p14="http://schemas.microsoft.com/office/powerpoint/2010/main" val="35164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Grundlage:</a:t>
            </a:r>
            <a:br>
              <a:rPr lang="de-DE" dirty="0"/>
            </a:br>
            <a:r>
              <a:rPr lang="de-DE" dirty="0" err="1"/>
              <a:t>ProgRess</a:t>
            </a:r>
            <a:r>
              <a:rPr lang="de-DE" dirty="0"/>
              <a:t> II (2016)</a:t>
            </a:r>
          </a:p>
        </p:txBody>
      </p:sp>
      <p:sp>
        <p:nvSpPr>
          <p:cNvPr id="8" name="Fußzeilenplatzhalter 7"/>
          <p:cNvSpPr>
            <a:spLocks noGrp="1"/>
          </p:cNvSpPr>
          <p:nvPr>
            <p:ph type="ftr" sz="quarter" idx="10"/>
          </p:nvPr>
        </p:nvSpPr>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p:txBody>
          <a:bodyPr/>
          <a:lstStyle/>
          <a:p>
            <a:fld id="{68EB86B5-BADE-4A12-AB87-7E185E6EC7FD}" type="slidenum">
              <a:rPr lang="de-DE" smtClean="0"/>
              <a:pPr/>
              <a:t>3</a:t>
            </a:fld>
            <a:endParaRPr lang="de-DE" dirty="0"/>
          </a:p>
        </p:txBody>
      </p:sp>
      <p:sp>
        <p:nvSpPr>
          <p:cNvPr id="14" name="Textplatzhalter 13"/>
          <p:cNvSpPr>
            <a:spLocks noGrp="1"/>
          </p:cNvSpPr>
          <p:nvPr>
            <p:ph type="body" sz="quarter" idx="12"/>
          </p:nvPr>
        </p:nvSpPr>
        <p:spPr/>
        <p:txBody>
          <a:bodyPr/>
          <a:lstStyle/>
          <a:p>
            <a:endParaRPr lang="de-DE"/>
          </a:p>
        </p:txBody>
      </p:sp>
      <p:pic>
        <p:nvPicPr>
          <p:cNvPr id="10" name="Grafik 9" descr="Bildschirmausschnit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6055" y="1473814"/>
            <a:ext cx="3391891" cy="4752174"/>
          </a:xfrm>
          <a:prstGeom prst="rect">
            <a:avLst/>
          </a:prstGeom>
        </p:spPr>
      </p:pic>
    </p:spTree>
    <p:extLst>
      <p:ext uri="{BB962C8B-B14F-4D97-AF65-F5344CB8AC3E}">
        <p14:creationId xmlns:p14="http://schemas.microsoft.com/office/powerpoint/2010/main" val="339561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67780" y="2430798"/>
            <a:ext cx="2084533" cy="112395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004" y="396418"/>
            <a:ext cx="1803634" cy="672502"/>
          </a:xfrm>
          <a:prstGeom prst="rect">
            <a:avLst/>
          </a:prstGeom>
          <a:solidFill>
            <a:schemeClr val="bg1"/>
          </a:solidFill>
        </p:spPr>
      </p:pic>
      <p:sp>
        <p:nvSpPr>
          <p:cNvPr id="8" name="Shape 101"/>
          <p:cNvSpPr txBox="1">
            <a:spLocks noGrp="1"/>
          </p:cNvSpPr>
          <p:nvPr>
            <p:ph type="subTitle" idx="1"/>
          </p:nvPr>
        </p:nvSpPr>
        <p:spPr>
          <a:xfrm>
            <a:off x="6930736" y="1896637"/>
            <a:ext cx="2005447" cy="2646362"/>
          </a:xfrm>
          <a:prstGeom prst="rect">
            <a:avLst/>
          </a:prstGeom>
          <a:noFill/>
          <a:ln>
            <a:noFill/>
          </a:ln>
        </p:spPr>
        <p:txBody>
          <a:bodyPr lIns="0" tIns="0" rIns="0" bIns="0" anchor="t" anchorCtr="0">
            <a:noAutofit/>
          </a:bodyPr>
          <a:lstStyle/>
          <a:p>
            <a:pPr marL="0" marR="0" lvl="0" indent="0" algn="l" rtl="0">
              <a:spcBef>
                <a:spcPts val="0"/>
              </a:spcBef>
              <a:spcAft>
                <a:spcPts val="0"/>
              </a:spcAft>
              <a:buClr>
                <a:schemeClr val="lt1"/>
              </a:buClr>
              <a:buSzPct val="25000"/>
              <a:buFont typeface="Noto Sans Symbols"/>
              <a:buNone/>
            </a:pPr>
            <a:r>
              <a:rPr lang="de-DE" dirty="0"/>
              <a:t>IZT Institut für Zukunftsstudien und Technologiebewertung gGmbH</a:t>
            </a:r>
          </a:p>
          <a:p>
            <a:pPr marL="0" marR="0" lvl="0" indent="0" algn="l" rtl="0">
              <a:spcBef>
                <a:spcPts val="0"/>
              </a:spcBef>
              <a:spcAft>
                <a:spcPts val="0"/>
              </a:spcAft>
              <a:buClr>
                <a:schemeClr val="lt1"/>
              </a:buClr>
              <a:buSzPct val="25000"/>
              <a:buFont typeface="Noto Sans Symbols"/>
              <a:buNone/>
            </a:pPr>
            <a:endParaRPr dirty="0"/>
          </a:p>
          <a:p>
            <a:pPr lvl="0">
              <a:spcBef>
                <a:spcPts val="0"/>
              </a:spcBef>
              <a:spcAft>
                <a:spcPts val="0"/>
              </a:spcAft>
              <a:buClr>
                <a:schemeClr val="lt1"/>
              </a:buClr>
              <a:buSzPct val="25000"/>
            </a:pPr>
            <a:r>
              <a:rPr lang="de-DE" dirty="0"/>
              <a:t>Autor/-innen: </a:t>
            </a:r>
          </a:p>
          <a:p>
            <a:pPr lvl="0">
              <a:spcBef>
                <a:spcPts val="0"/>
              </a:spcBef>
              <a:spcAft>
                <a:spcPts val="0"/>
              </a:spcAft>
              <a:buClr>
                <a:schemeClr val="lt1"/>
              </a:buClr>
              <a:buSzPct val="25000"/>
            </a:pPr>
            <a:r>
              <a:rPr lang="de-DE" dirty="0">
                <a:solidFill>
                  <a:schemeClr val="lt1"/>
                </a:solidFill>
                <a:latin typeface="PT Sans"/>
                <a:ea typeface="PT Sans"/>
                <a:cs typeface="PT Sans"/>
                <a:sym typeface="PT Sans"/>
              </a:rPr>
              <a:t>Angelika Wilhelm-</a:t>
            </a:r>
            <a:r>
              <a:rPr lang="de-DE" dirty="0" err="1">
                <a:solidFill>
                  <a:schemeClr val="lt1"/>
                </a:solidFill>
                <a:latin typeface="PT Sans"/>
                <a:ea typeface="PT Sans"/>
                <a:cs typeface="PT Sans"/>
                <a:sym typeface="PT Sans"/>
              </a:rPr>
              <a:t>Rechmann</a:t>
            </a:r>
            <a:r>
              <a:rPr lang="de-DE" dirty="0">
                <a:solidFill>
                  <a:schemeClr val="lt1"/>
                </a:solidFill>
                <a:latin typeface="PT Sans"/>
                <a:ea typeface="PT Sans"/>
                <a:cs typeface="PT Sans"/>
                <a:sym typeface="PT Sans"/>
              </a:rPr>
              <a:t>, </a:t>
            </a:r>
            <a:r>
              <a:rPr lang="de-DE" dirty="0" err="1">
                <a:solidFill>
                  <a:schemeClr val="lt1"/>
                </a:solidFill>
                <a:latin typeface="PT Sans"/>
                <a:ea typeface="PT Sans"/>
                <a:cs typeface="PT Sans"/>
                <a:sym typeface="PT Sans"/>
              </a:rPr>
              <a:t>PhD</a:t>
            </a:r>
            <a:endParaRPr lang="de-DE" dirty="0">
              <a:solidFill>
                <a:schemeClr val="lt1"/>
              </a:solidFill>
              <a:latin typeface="PT Sans"/>
              <a:ea typeface="PT Sans"/>
              <a:cs typeface="PT Sans"/>
              <a:sym typeface="PT Sans"/>
            </a:endParaRPr>
          </a:p>
          <a:p>
            <a:pPr lvl="0">
              <a:spcBef>
                <a:spcPts val="0"/>
              </a:spcBef>
              <a:spcAft>
                <a:spcPts val="0"/>
              </a:spcAft>
              <a:buClr>
                <a:schemeClr val="lt1"/>
              </a:buClr>
              <a:buSzPct val="25000"/>
            </a:pPr>
            <a:r>
              <a:rPr lang="de-DE" dirty="0">
                <a:solidFill>
                  <a:schemeClr val="lt1"/>
                </a:solidFill>
                <a:latin typeface="PT Sans"/>
                <a:ea typeface="PT Sans"/>
                <a:cs typeface="PT Sans"/>
                <a:sym typeface="PT Sans"/>
                <a:hlinkClick r:id="rId5"/>
              </a:rPr>
              <a:t>a.wilhelm@izt.de</a:t>
            </a:r>
            <a:endParaRPr lang="de-DE" dirty="0">
              <a:solidFill>
                <a:schemeClr val="lt1"/>
              </a:solidFill>
              <a:latin typeface="PT Sans"/>
              <a:ea typeface="PT Sans"/>
              <a:cs typeface="PT Sans"/>
              <a:sym typeface="PT Sans"/>
            </a:endParaRPr>
          </a:p>
          <a:p>
            <a:r>
              <a:rPr lang="de-DE" dirty="0"/>
              <a:t>Dr. Michael Scharp</a:t>
            </a:r>
          </a:p>
          <a:p>
            <a:r>
              <a:rPr lang="de-DE" dirty="0">
                <a:hlinkClick r:id="rId6"/>
              </a:rPr>
              <a:t>m.scharp@izt.de</a:t>
            </a:r>
            <a:r>
              <a:rPr lang="de-DE" dirty="0"/>
              <a:t> </a:t>
            </a:r>
          </a:p>
          <a:p>
            <a:endParaRPr lang="de-DE" dirty="0"/>
          </a:p>
          <a:p>
            <a:r>
              <a:rPr lang="de-DE" dirty="0"/>
              <a:t>Projektleitung</a:t>
            </a:r>
          </a:p>
          <a:p>
            <a:r>
              <a:rPr lang="de-DE" dirty="0"/>
              <a:t>Dr. Michael Scharp </a:t>
            </a:r>
          </a:p>
        </p:txBody>
      </p:sp>
      <p:sp>
        <p:nvSpPr>
          <p:cNvPr id="10" name="Textfeld 9"/>
          <p:cNvSpPr txBox="1"/>
          <p:nvPr/>
        </p:nvSpPr>
        <p:spPr>
          <a:xfrm>
            <a:off x="302004" y="6324600"/>
            <a:ext cx="1526796" cy="369332"/>
          </a:xfrm>
          <a:prstGeom prst="rect">
            <a:avLst/>
          </a:prstGeom>
          <a:solidFill>
            <a:schemeClr val="bg1"/>
          </a:solidFill>
          <a:ln>
            <a:noFill/>
          </a:ln>
        </p:spPr>
        <p:txBody>
          <a:bodyPr wrap="square" rtlCol="0">
            <a:spAutoFit/>
          </a:bodyPr>
          <a:lstStyle/>
          <a:p>
            <a:r>
              <a:rPr lang="de-DE" dirty="0" err="1">
                <a:solidFill>
                  <a:schemeClr val="bg1"/>
                </a:solidFill>
                <a:latin typeface="PT Sans" panose="020B0503020203020204" pitchFamily="34" charset="0"/>
                <a:ea typeface="PT Sans" panose="020B0503020203020204" pitchFamily="34" charset="0"/>
              </a:rPr>
              <a:t>adkfjhak</a:t>
            </a:r>
            <a:endParaRPr lang="de-DE" dirty="0">
              <a:solidFill>
                <a:schemeClr val="bg1"/>
              </a:solidFill>
              <a:latin typeface="PT Sans" panose="020B0503020203020204" pitchFamily="34" charset="0"/>
              <a:ea typeface="PT Sans" panose="020B0503020203020204" pitchFamily="34" charset="0"/>
            </a:endParaRPr>
          </a:p>
        </p:txBody>
      </p:sp>
      <p:sp>
        <p:nvSpPr>
          <p:cNvPr id="12" name="Titel 1"/>
          <p:cNvSpPr>
            <a:spLocks noGrp="1"/>
          </p:cNvSpPr>
          <p:nvPr>
            <p:ph type="ctrTitle"/>
          </p:nvPr>
        </p:nvSpPr>
        <p:spPr>
          <a:xfrm>
            <a:off x="2533648" y="1874045"/>
            <a:ext cx="4229101" cy="3059905"/>
          </a:xfrm>
        </p:spPr>
        <p:txBody>
          <a:bodyPr/>
          <a:lstStyle/>
          <a:p>
            <a:pPr>
              <a:lnSpc>
                <a:spcPct val="90000"/>
              </a:lnSpc>
            </a:pPr>
            <a:r>
              <a:rPr lang="de-DE" dirty="0"/>
              <a:t>Der ökologische Rucksack</a:t>
            </a:r>
            <a:br>
              <a:rPr lang="de-DE" dirty="0"/>
            </a:br>
            <a:r>
              <a:rPr lang="de-DE" dirty="0"/>
              <a:t>eines Handys</a:t>
            </a:r>
            <a:br>
              <a:rPr lang="de-DE" dirty="0"/>
            </a:br>
            <a:br>
              <a:rPr lang="de-DE" sz="1600" dirty="0"/>
            </a:br>
            <a:r>
              <a:rPr lang="de-DE" sz="1600" dirty="0"/>
              <a:t>Foliensatz III</a:t>
            </a:r>
            <a:br>
              <a:rPr lang="de-DE" sz="1600" dirty="0"/>
            </a:br>
            <a:r>
              <a:rPr lang="de-DE" sz="1600" dirty="0">
                <a:solidFill>
                  <a:prstClr val="white"/>
                </a:solidFill>
              </a:rPr>
              <a:t>Rahmung der Unterrichtsreihe </a:t>
            </a:r>
            <a:br>
              <a:rPr lang="de-DE" sz="1600" dirty="0">
                <a:solidFill>
                  <a:prstClr val="white"/>
                </a:solidFill>
              </a:rPr>
            </a:br>
            <a:r>
              <a:rPr lang="de-DE" sz="1600" dirty="0">
                <a:solidFill>
                  <a:prstClr val="white"/>
                </a:solidFill>
              </a:rPr>
              <a:t>(Weiterbildung für Lehrende)</a:t>
            </a:r>
            <a:br>
              <a:rPr lang="de-DE" dirty="0"/>
            </a:br>
            <a:endParaRPr lang="de-DE" dirty="0"/>
          </a:p>
        </p:txBody>
      </p:sp>
      <p:pic>
        <p:nvPicPr>
          <p:cNvPr id="9" name="Grafik 8" descr="X:\Projekte\ZRE_Bildung\LehrRess Unterrichtseinheiten\UE Entwürfe IZT\Noun_Handy_Linseed Studio_Rucksack_850367-200.png"/>
          <p:cNvPicPr/>
          <p:nvPr/>
        </p:nvPicPr>
        <p:blipFill>
          <a:blip r:embed="rId7">
            <a:extLst>
              <a:ext uri="{28A0092B-C50C-407E-A947-70E740481C1C}">
                <a14:useLocalDpi xmlns:a14="http://schemas.microsoft.com/office/drawing/2010/main"/>
              </a:ext>
            </a:extLst>
          </a:blip>
          <a:srcRect/>
          <a:stretch>
            <a:fillRect/>
          </a:stretch>
        </p:blipFill>
        <p:spPr bwMode="auto">
          <a:xfrm>
            <a:off x="2191290" y="3360946"/>
            <a:ext cx="2251194" cy="2002465"/>
          </a:xfrm>
          <a:prstGeom prst="rect">
            <a:avLst/>
          </a:prstGeom>
          <a:noFill/>
          <a:ln>
            <a:noFill/>
          </a:ln>
        </p:spPr>
      </p:pic>
      <p:pic>
        <p:nvPicPr>
          <p:cNvPr id="11" name="Grafik 10" descr="https://d30y9cdsu7xlg0.cloudfront.net/png/733434-200.png"/>
          <p:cNvPicPr/>
          <p:nvPr/>
        </p:nvPicPr>
        <p:blipFill>
          <a:blip r:embed="rId8" cstate="email">
            <a:extLst>
              <a:ext uri="{28A0092B-C50C-407E-A947-70E740481C1C}">
                <a14:useLocalDpi xmlns:a14="http://schemas.microsoft.com/office/drawing/2010/main"/>
              </a:ext>
            </a:extLst>
          </a:blip>
          <a:srcRect/>
          <a:stretch>
            <a:fillRect/>
          </a:stretch>
        </p:blipFill>
        <p:spPr bwMode="auto">
          <a:xfrm>
            <a:off x="3885768" y="3664408"/>
            <a:ext cx="1455790" cy="1348234"/>
          </a:xfrm>
          <a:prstGeom prst="rect">
            <a:avLst/>
          </a:prstGeom>
          <a:noFill/>
          <a:ln>
            <a:noFill/>
          </a:ln>
        </p:spPr>
      </p:pic>
      <p:pic>
        <p:nvPicPr>
          <p:cNvPr id="13" name="Grafik 12" descr="X:\Projekte\ZRE_Bildung\LehrRess Unterrichtseinheiten\UE Entwürfe IZT\Noun_Handy_Royyan Wijaya_Handy_928516-200.png"/>
          <p:cNvPicPr/>
          <p:nvPr/>
        </p:nvPicPr>
        <p:blipFill>
          <a:blip r:embed="rId9">
            <a:extLst>
              <a:ext uri="{28A0092B-C50C-407E-A947-70E740481C1C}">
                <a14:useLocalDpi xmlns:a14="http://schemas.microsoft.com/office/drawing/2010/main"/>
              </a:ext>
            </a:extLst>
          </a:blip>
          <a:srcRect/>
          <a:stretch>
            <a:fillRect/>
          </a:stretch>
        </p:blipFill>
        <p:spPr bwMode="auto">
          <a:xfrm>
            <a:off x="4784842" y="3492630"/>
            <a:ext cx="1996201" cy="1820103"/>
          </a:xfrm>
          <a:prstGeom prst="rect">
            <a:avLst/>
          </a:prstGeom>
          <a:noFill/>
          <a:ln>
            <a:noFill/>
          </a:ln>
        </p:spPr>
      </p:pic>
    </p:spTree>
    <p:extLst>
      <p:ext uri="{BB962C8B-B14F-4D97-AF65-F5344CB8AC3E}">
        <p14:creationId xmlns:p14="http://schemas.microsoft.com/office/powerpoint/2010/main" val="4126002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3699" y="178697"/>
            <a:ext cx="6950075"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Rahmung </a:t>
            </a:r>
            <a:br>
              <a:rPr lang="de-DE" dirty="0"/>
            </a:br>
            <a:r>
              <a:rPr lang="de-DE" dirty="0"/>
              <a:t>Übersicht Unterrichtsreihe</a:t>
            </a:r>
            <a:br>
              <a:rPr lang="de-DE" dirty="0"/>
            </a:br>
            <a:endParaRPr lang="de-DE" dirty="0"/>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31</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383975538"/>
              </p:ext>
            </p:extLst>
          </p:nvPr>
        </p:nvGraphicFramePr>
        <p:xfrm>
          <a:off x="378000" y="1512000"/>
          <a:ext cx="8364921" cy="4365667"/>
        </p:xfrm>
        <a:graphic>
          <a:graphicData uri="http://schemas.openxmlformats.org/drawingml/2006/table">
            <a:tbl>
              <a:tblPr firstRow="1" firstCol="1" bandRow="1">
                <a:tableStyleId>{5C22544A-7EE6-4342-B048-85BDC9FD1C3A}</a:tableStyleId>
              </a:tblPr>
              <a:tblGrid>
                <a:gridCol w="2008013">
                  <a:extLst>
                    <a:ext uri="{9D8B030D-6E8A-4147-A177-3AD203B41FA5}">
                      <a16:colId xmlns:a16="http://schemas.microsoft.com/office/drawing/2014/main" val="20000"/>
                    </a:ext>
                  </a:extLst>
                </a:gridCol>
                <a:gridCol w="6356908">
                  <a:extLst>
                    <a:ext uri="{9D8B030D-6E8A-4147-A177-3AD203B41FA5}">
                      <a16:colId xmlns:a16="http://schemas.microsoft.com/office/drawing/2014/main" val="20001"/>
                    </a:ext>
                  </a:extLst>
                </a:gridCol>
              </a:tblGrid>
              <a:tr h="342200">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Aspekt</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Beschreibung</a:t>
                      </a:r>
                    </a:p>
                  </a:txBody>
                  <a:tcPr marL="68580" marR="68580" marT="0" marB="0" anchor="ctr">
                    <a:solidFill>
                      <a:srgbClr val="FF9919"/>
                    </a:solidFill>
                  </a:tcPr>
                </a:tc>
                <a:extLst>
                  <a:ext uri="{0D108BD9-81ED-4DB2-BD59-A6C34878D82A}">
                    <a16:rowId xmlns:a16="http://schemas.microsoft.com/office/drawing/2014/main" val="10000"/>
                  </a:ext>
                </a:extLst>
              </a:tr>
              <a:tr h="770558">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Ziel</a:t>
                      </a:r>
                      <a:r>
                        <a:rPr lang="de-DE" sz="1600" kern="1200" baseline="0" dirty="0">
                          <a:solidFill>
                            <a:srgbClr val="595959"/>
                          </a:solidFill>
                          <a:latin typeface="PT Sans" panose="020B0503020203020204" pitchFamily="34" charset="0"/>
                          <a:ea typeface="PT Sans" panose="020B0503020203020204" pitchFamily="34" charset="0"/>
                          <a:cs typeface="+mn-cs"/>
                        </a:rPr>
                        <a:t> </a:t>
                      </a:r>
                      <a:r>
                        <a:rPr lang="de-DE" sz="1600" kern="1200" dirty="0">
                          <a:solidFill>
                            <a:srgbClr val="595959"/>
                          </a:solidFill>
                          <a:latin typeface="PT Sans" panose="020B0503020203020204" pitchFamily="34" charset="0"/>
                          <a:ea typeface="PT Sans" panose="020B0503020203020204" pitchFamily="34" charset="0"/>
                          <a:cs typeface="+mn-cs"/>
                        </a:rPr>
                        <a:t>der Unterrichtsreihe</a:t>
                      </a:r>
                    </a:p>
                  </a:txBody>
                  <a:tcPr marL="68580" marR="68580" marT="0" marB="0" anchor="ctr">
                    <a:solidFill>
                      <a:srgbClr val="F9CB9C"/>
                    </a:solidFill>
                  </a:tcPr>
                </a:tc>
                <a:tc>
                  <a:txBody>
                    <a:bodyPr/>
                    <a:lstStyle/>
                    <a:p>
                      <a:pPr marL="0" marR="25400" lvl="0" indent="0" algn="l" defTabSz="457200" rtl="0" eaLnBrk="1" fontAlgn="auto" latinLnBrk="0" hangingPunct="1">
                        <a:lnSpc>
                          <a:spcPct val="100000"/>
                        </a:lnSpc>
                        <a:spcBef>
                          <a:spcPct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Bewusstsein schaffen für die Menge an natürlichen Ressourcen, die bei Produktion, Nutzung und Entsorgung eines mobilen Telefons eingesetzt werden.</a:t>
                      </a:r>
                      <a:r>
                        <a:rPr lang="de-DE" sz="1600" kern="1200" baseline="0" dirty="0">
                          <a:solidFill>
                            <a:srgbClr val="595959"/>
                          </a:solidFill>
                          <a:latin typeface="PT Sans" panose="020B0503020203020204" pitchFamily="34" charset="0"/>
                          <a:ea typeface="PT Sans" panose="020B0503020203020204" pitchFamily="34" charset="0"/>
                          <a:cs typeface="+mn-cs"/>
                        </a:rPr>
                        <a:t> </a:t>
                      </a:r>
                      <a:r>
                        <a:rPr lang="de-DE" sz="1600" kern="1200" dirty="0">
                          <a:solidFill>
                            <a:srgbClr val="595959"/>
                          </a:solidFill>
                          <a:latin typeface="PT Sans" panose="020B0503020203020204" pitchFamily="34" charset="0"/>
                          <a:ea typeface="PT Sans" panose="020B0503020203020204" pitchFamily="34" charset="0"/>
                          <a:cs typeface="+mn-cs"/>
                        </a:rPr>
                        <a:t>Wissen um der Möglichkeiten, ein Smartphone „ressourcenschonend und ressourceneffizient“ zu nutzen.</a:t>
                      </a:r>
                    </a:p>
                  </a:txBody>
                  <a:tcPr marL="68580" marR="68580" marT="0" marB="0" anchor="ctr">
                    <a:solidFill>
                      <a:srgbClr val="F9CB9C"/>
                    </a:solidFill>
                  </a:tcPr>
                </a:tc>
                <a:extLst>
                  <a:ext uri="{0D108BD9-81ED-4DB2-BD59-A6C34878D82A}">
                    <a16:rowId xmlns:a16="http://schemas.microsoft.com/office/drawing/2014/main" val="10001"/>
                  </a:ext>
                </a:extLst>
              </a:tr>
              <a:tr h="770558">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Module</a:t>
                      </a:r>
                    </a:p>
                  </a:txBody>
                  <a:tcPr marL="68580" marR="68580" marT="0" marB="0" anchor="ctr">
                    <a:solidFill>
                      <a:srgbClr val="FCE5CD"/>
                    </a:solidFill>
                  </a:tcPr>
                </a:tc>
                <a:tc>
                  <a:txBody>
                    <a:bodyPr/>
                    <a:lstStyle/>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1: Einstiegsdiskussion</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2: Aufbau eines Handys</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3: Die Relevanz der Mengen</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4: Lebenszyklus von Metallen</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5: Lebenszyklus und ökologischer Rucksack</a:t>
                      </a:r>
                    </a:p>
                    <a:p>
                      <a:pPr marL="38100" indent="0">
                        <a:spcBef>
                          <a:spcPct val="0"/>
                        </a:spcBef>
                        <a:buNone/>
                      </a:pPr>
                      <a:r>
                        <a:rPr lang="de-DE" sz="1600" kern="1200" baseline="0" dirty="0">
                          <a:solidFill>
                            <a:srgbClr val="595959"/>
                          </a:solidFill>
                          <a:latin typeface="PT Sans" panose="020B0503020203020204" pitchFamily="34" charset="0"/>
                          <a:ea typeface="PT Sans" panose="020B0503020203020204" pitchFamily="34" charset="0"/>
                          <a:cs typeface="+mn-cs"/>
                        </a:rPr>
                        <a:t>Modul 6: Abschluss: Was kann ich tun?</a:t>
                      </a:r>
                    </a:p>
                  </a:txBody>
                  <a:tcPr marL="68580" marR="68580" marT="0" marB="0" anchor="ctr">
                    <a:solidFill>
                      <a:srgbClr val="FCE5CD"/>
                    </a:solidFill>
                  </a:tcPr>
                </a:tc>
                <a:extLst>
                  <a:ext uri="{0D108BD9-81ED-4DB2-BD59-A6C34878D82A}">
                    <a16:rowId xmlns:a16="http://schemas.microsoft.com/office/drawing/2014/main" val="10002"/>
                  </a:ext>
                </a:extLst>
              </a:tr>
              <a:tr h="853547">
                <a:tc>
                  <a:txBody>
                    <a:bodyPr/>
                    <a:lstStyle/>
                    <a:p>
                      <a:pPr marL="25400" marR="25400" algn="l">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Methoden</a:t>
                      </a:r>
                    </a:p>
                  </a:txBody>
                  <a:tcPr marL="68580" marR="68580" marT="0" marB="0" anchor="ctr">
                    <a:solidFill>
                      <a:srgbClr val="F9CB9C"/>
                    </a:solidFill>
                  </a:tcPr>
                </a:tc>
                <a:tc>
                  <a:txBody>
                    <a:bodyPr/>
                    <a:lstStyle/>
                    <a:p>
                      <a:pPr marL="311150" marR="25400" indent="-285750" algn="l">
                        <a:spcAft>
                          <a:spcPts val="0"/>
                        </a:spcAft>
                        <a:buFont typeface="Arial" panose="020B0604020202020204" pitchFamily="34" charset="0"/>
                        <a:buChar char="•"/>
                      </a:pPr>
                      <a:r>
                        <a:rPr lang="de-DE" sz="1600" kern="1200" dirty="0" err="1">
                          <a:solidFill>
                            <a:srgbClr val="595959"/>
                          </a:solidFill>
                          <a:latin typeface="PT Sans" panose="020B0503020203020204" pitchFamily="34" charset="0"/>
                          <a:ea typeface="PT Sans" panose="020B0503020203020204" pitchFamily="34" charset="0"/>
                          <a:cs typeface="+mn-cs"/>
                        </a:rPr>
                        <a:t>Karikaturanalyse</a:t>
                      </a:r>
                      <a:r>
                        <a:rPr lang="de-DE" sz="1600" kern="1200" dirty="0">
                          <a:solidFill>
                            <a:srgbClr val="595959"/>
                          </a:solidFill>
                          <a:latin typeface="PT Sans" panose="020B0503020203020204" pitchFamily="34" charset="0"/>
                          <a:ea typeface="PT Sans" panose="020B0503020203020204" pitchFamily="34" charset="0"/>
                          <a:cs typeface="+mn-cs"/>
                        </a:rPr>
                        <a:t> und Einstiegsfragen</a:t>
                      </a:r>
                    </a:p>
                    <a:p>
                      <a:pPr marL="311150" marR="25400" indent="-285750" algn="l">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Entdeckendes Lernen:</a:t>
                      </a:r>
                      <a:r>
                        <a:rPr lang="de-DE" sz="1600" kern="1200" baseline="0" dirty="0">
                          <a:solidFill>
                            <a:srgbClr val="595959"/>
                          </a:solidFill>
                          <a:latin typeface="PT Sans" panose="020B0503020203020204" pitchFamily="34" charset="0"/>
                          <a:ea typeface="PT Sans" panose="020B0503020203020204" pitchFamily="34" charset="0"/>
                          <a:cs typeface="+mn-cs"/>
                        </a:rPr>
                        <a:t> Zusammensetzung eines Handys</a:t>
                      </a:r>
                    </a:p>
                    <a:p>
                      <a:pPr marL="311150" marR="25400" indent="-285750" algn="l">
                        <a:spcAft>
                          <a:spcPts val="0"/>
                        </a:spcAft>
                        <a:buFont typeface="Arial" panose="020B0604020202020204" pitchFamily="34" charset="0"/>
                        <a:buChar char="•"/>
                      </a:pPr>
                      <a:r>
                        <a:rPr lang="de-DE" sz="1600" kern="1200" baseline="0" dirty="0">
                          <a:solidFill>
                            <a:srgbClr val="595959"/>
                          </a:solidFill>
                          <a:latin typeface="PT Sans" panose="020B0503020203020204" pitchFamily="34" charset="0"/>
                          <a:ea typeface="PT Sans" panose="020B0503020203020204" pitchFamily="34" charset="0"/>
                          <a:cs typeface="+mn-cs"/>
                        </a:rPr>
                        <a:t>Gruppendiskussion (Diskussion und Präsentation)</a:t>
                      </a:r>
                    </a:p>
                  </a:txBody>
                  <a:tcPr marL="68580" marR="68580" marT="0" marB="0" anchor="ctr">
                    <a:solidFill>
                      <a:srgbClr val="F9CB9C"/>
                    </a:solidFill>
                  </a:tcPr>
                </a:tc>
                <a:extLst>
                  <a:ext uri="{0D108BD9-81ED-4DB2-BD59-A6C34878D82A}">
                    <a16:rowId xmlns:a16="http://schemas.microsoft.com/office/drawing/2014/main" val="10003"/>
                  </a:ext>
                </a:extLst>
              </a:tr>
              <a:tr h="657962">
                <a:tc>
                  <a:txBody>
                    <a:bodyPr/>
                    <a:lstStyle/>
                    <a:p>
                      <a:pPr marL="0" marR="25400" algn="l"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Arbeitsmaterial</a:t>
                      </a:r>
                    </a:p>
                  </a:txBody>
                  <a:tcPr marL="68580" marR="68580" marT="0" marB="0" anchor="ctr">
                    <a:solidFill>
                      <a:srgbClr val="FCE5CD"/>
                    </a:solidFill>
                  </a:tcPr>
                </a:tc>
                <a:tc>
                  <a:txBody>
                    <a:bodyPr/>
                    <a:lstStyle/>
                    <a:p>
                      <a:pPr marL="285750" marR="25400" indent="-285750" algn="l" defTabSz="457200" rtl="0" eaLnBrk="1" latinLnBrk="0" hangingPunct="1">
                        <a:spcAft>
                          <a:spcPts val="0"/>
                        </a:spcAft>
                        <a:buFont typeface="Arial" panose="020B0604020202020204" pitchFamily="34" charset="0"/>
                        <a:buChar char="•"/>
                      </a:pPr>
                      <a:r>
                        <a:rPr lang="de-DE" sz="1600" kern="1200" dirty="0" err="1">
                          <a:solidFill>
                            <a:srgbClr val="595959"/>
                          </a:solidFill>
                          <a:latin typeface="PT Sans" panose="020B0503020203020204" pitchFamily="34" charset="0"/>
                          <a:ea typeface="PT Sans" panose="020B0503020203020204" pitchFamily="34" charset="0"/>
                          <a:cs typeface="+mn-cs"/>
                        </a:rPr>
                        <a:t>Beamer</a:t>
                      </a:r>
                      <a:r>
                        <a:rPr lang="de-DE" sz="1600" kern="1200" dirty="0">
                          <a:solidFill>
                            <a:srgbClr val="595959"/>
                          </a:solidFill>
                          <a:latin typeface="PT Sans" panose="020B0503020203020204" pitchFamily="34" charset="0"/>
                          <a:ea typeface="PT Sans" panose="020B0503020203020204" pitchFamily="34" charset="0"/>
                          <a:cs typeface="+mn-cs"/>
                        </a:rPr>
                        <a:t> für Vortragsfolien </a:t>
                      </a:r>
                    </a:p>
                    <a:p>
                      <a:pPr marL="285750" marR="25400" indent="-285750" algn="l" defTabSz="457200" rtl="0" eaLnBrk="1" latinLnBrk="0" hangingPunct="1">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Arbeitsblätter</a:t>
                      </a:r>
                    </a:p>
                    <a:p>
                      <a:pPr marL="285750" marR="25400" indent="-285750" algn="l" defTabSz="457200" rtl="0" eaLnBrk="1" latinLnBrk="0" hangingPunct="1">
                        <a:spcAft>
                          <a:spcPts val="0"/>
                        </a:spcAft>
                        <a:buFont typeface="Arial" panose="020B0604020202020204" pitchFamily="34" charset="0"/>
                        <a:buChar char="•"/>
                      </a:pPr>
                      <a:r>
                        <a:rPr lang="de-DE" sz="1600" kern="1200" dirty="0">
                          <a:solidFill>
                            <a:srgbClr val="595959"/>
                          </a:solidFill>
                          <a:latin typeface="PT Sans" panose="020B0503020203020204" pitchFamily="34" charset="0"/>
                          <a:ea typeface="PT Sans" panose="020B0503020203020204" pitchFamily="34" charset="0"/>
                          <a:cs typeface="+mn-cs"/>
                        </a:rPr>
                        <a:t>Waage (z.B. eine Personenwaage)</a:t>
                      </a:r>
                    </a:p>
                  </a:txBody>
                  <a:tcPr marL="68580" marR="68580" marT="0" marB="0" anchor="ctr">
                    <a:solidFill>
                      <a:srgbClr val="FCE5C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81807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3698" y="178697"/>
            <a:ext cx="6750051"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Rahmung </a:t>
            </a:r>
            <a:br>
              <a:rPr lang="de-DE" dirty="0"/>
            </a:br>
            <a:r>
              <a:rPr lang="de-DE" dirty="0"/>
              <a:t>Übersicht Unterrichtsreihe</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32</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910607633"/>
              </p:ext>
            </p:extLst>
          </p:nvPr>
        </p:nvGraphicFramePr>
        <p:xfrm>
          <a:off x="378000" y="1512000"/>
          <a:ext cx="8369846" cy="4578525"/>
        </p:xfrm>
        <a:graphic>
          <a:graphicData uri="http://schemas.openxmlformats.org/drawingml/2006/table">
            <a:tbl>
              <a:tblPr firstRow="1" firstCol="1" bandRow="1">
                <a:tableStyleId>{5C22544A-7EE6-4342-B048-85BDC9FD1C3A}</a:tableStyleId>
              </a:tblPr>
              <a:tblGrid>
                <a:gridCol w="1819100">
                  <a:extLst>
                    <a:ext uri="{9D8B030D-6E8A-4147-A177-3AD203B41FA5}">
                      <a16:colId xmlns:a16="http://schemas.microsoft.com/office/drawing/2014/main" val="20000"/>
                    </a:ext>
                  </a:extLst>
                </a:gridCol>
                <a:gridCol w="6550746">
                  <a:extLst>
                    <a:ext uri="{9D8B030D-6E8A-4147-A177-3AD203B41FA5}">
                      <a16:colId xmlns:a16="http://schemas.microsoft.com/office/drawing/2014/main" val="20001"/>
                    </a:ext>
                  </a:extLst>
                </a:gridCol>
              </a:tblGrid>
              <a:tr h="342200">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Aspekt</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Beschreibung</a:t>
                      </a:r>
                    </a:p>
                  </a:txBody>
                  <a:tcPr marL="68580" marR="68580" marT="0" marB="0" anchor="ctr">
                    <a:solidFill>
                      <a:srgbClr val="FF9919"/>
                    </a:solidFill>
                  </a:tcPr>
                </a:tc>
                <a:extLst>
                  <a:ext uri="{0D108BD9-81ED-4DB2-BD59-A6C34878D82A}">
                    <a16:rowId xmlns:a16="http://schemas.microsoft.com/office/drawing/2014/main" val="10000"/>
                  </a:ext>
                </a:extLst>
              </a:tr>
              <a:tr h="273260">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Kompetenzen</a:t>
                      </a:r>
                    </a:p>
                  </a:txBody>
                  <a:tcPr marL="68580" marR="68580" marT="0" marB="0" anchor="ctr">
                    <a:solidFill>
                      <a:srgbClr val="F9CB9C"/>
                    </a:solidFill>
                  </a:tcPr>
                </a:tc>
                <a:tc>
                  <a:txBody>
                    <a:bodyPr/>
                    <a:lstStyle/>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Reflektion zum eigenen Verhalten</a:t>
                      </a:r>
                      <a:r>
                        <a:rPr lang="de-DE" sz="1600" kern="1200" baseline="0" dirty="0">
                          <a:solidFill>
                            <a:srgbClr val="595959"/>
                          </a:solidFill>
                          <a:latin typeface="PT Sans" panose="020B0503020203020204" pitchFamily="34" charset="0"/>
                          <a:ea typeface="PT Sans" panose="020B0503020203020204" pitchFamily="34" charset="0"/>
                          <a:cs typeface="+mn-cs"/>
                        </a:rPr>
                        <a:t> (AFB 1)</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Nutzung des Mobiltelefons</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Gesellschaftliche Rahmenbedingungen </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Wertstoffe im Mobiltelefon</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Fertigkeiten – Beurteilungsfähigkeit</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Transfer, z.B. Erklären, Begründen, Erläutern (AFB 2)</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Lebenszyklus von Metallen</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Ökologischer Rucksack von Metallen</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Lebenszyklus eines Handys</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Selbstständigkeit – Eigenständigkeit</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Entwicklung von Lösungsvorschlägen</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Reflexion und Problemlösung (AFB 3)</a:t>
                      </a:r>
                    </a:p>
                    <a:p>
                      <a:pPr marL="311150" marR="2540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rgbClr val="595959"/>
                          </a:solidFill>
                          <a:latin typeface="PT Sans" panose="020B0503020203020204" pitchFamily="34" charset="0"/>
                          <a:ea typeface="PT Sans" panose="020B0503020203020204" pitchFamily="34" charset="0"/>
                          <a:cs typeface="+mn-cs"/>
                        </a:rPr>
                        <a:t>Sozialkompetenz – Kommunikation</a:t>
                      </a:r>
                    </a:p>
                    <a:p>
                      <a:pPr marL="768350" marR="25400" lvl="1"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DE" sz="1600" kern="1200" dirty="0">
                          <a:solidFill>
                            <a:srgbClr val="595959"/>
                          </a:solidFill>
                          <a:latin typeface="PT Sans" panose="020B0503020203020204" pitchFamily="34" charset="0"/>
                          <a:ea typeface="PT Sans" panose="020B0503020203020204" pitchFamily="34" charset="0"/>
                          <a:cs typeface="+mn-cs"/>
                        </a:rPr>
                        <a:t>Gruppenarbeit</a:t>
                      </a:r>
                      <a:r>
                        <a:rPr lang="de-DE" sz="1600" kern="1200" baseline="0" dirty="0">
                          <a:solidFill>
                            <a:srgbClr val="595959"/>
                          </a:solidFill>
                          <a:latin typeface="PT Sans" panose="020B0503020203020204" pitchFamily="34" charset="0"/>
                          <a:ea typeface="PT Sans" panose="020B0503020203020204" pitchFamily="34" charset="0"/>
                          <a:cs typeface="+mn-cs"/>
                        </a:rPr>
                        <a:t> &amp; Präsentation</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273260">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Empf. TN-Zahl</a:t>
                      </a:r>
                    </a:p>
                  </a:txBody>
                  <a:tcPr marL="68580" marR="68580"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Gruppen à</a:t>
                      </a:r>
                      <a:r>
                        <a:rPr lang="de-DE" sz="1600" kern="1200" baseline="0" dirty="0">
                          <a:solidFill>
                            <a:srgbClr val="595959"/>
                          </a:solidFill>
                          <a:latin typeface="PT Sans" panose="020B0503020203020204" pitchFamily="34" charset="0"/>
                          <a:ea typeface="PT Sans" panose="020B0503020203020204" pitchFamily="34" charset="0"/>
                          <a:cs typeface="+mn-cs"/>
                        </a:rPr>
                        <a:t> 3-5 Personen</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2"/>
                  </a:ext>
                </a:extLst>
              </a:tr>
              <a:tr h="251403">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Dauer</a:t>
                      </a:r>
                    </a:p>
                  </a:txBody>
                  <a:tcPr marL="68580" marR="68580" marT="0" marB="0" anchor="ctr">
                    <a:solidFill>
                      <a:srgbClr val="F9CB9C"/>
                    </a:solidFill>
                  </a:tcPr>
                </a:tc>
                <a:tc>
                  <a:txBody>
                    <a:bodyPr/>
                    <a:lstStyle/>
                    <a:p>
                      <a:pPr marL="25400" marR="25400" algn="l">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3 Stunden à 45 min.</a:t>
                      </a:r>
                    </a:p>
                  </a:txBody>
                  <a:tcPr marL="68580" marR="68580" marT="0" marB="0" anchor="ctr">
                    <a:solidFill>
                      <a:srgbClr val="F9CB9C"/>
                    </a:solidFill>
                  </a:tcPr>
                </a:tc>
                <a:extLst>
                  <a:ext uri="{0D108BD9-81ED-4DB2-BD59-A6C34878D82A}">
                    <a16:rowId xmlns:a16="http://schemas.microsoft.com/office/drawing/2014/main" val="10003"/>
                  </a:ext>
                </a:extLst>
              </a:tr>
              <a:tr h="297902">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Material</a:t>
                      </a:r>
                    </a:p>
                  </a:txBody>
                  <a:tcPr marL="68580" marR="68580" marT="0" marB="0" anchor="ctr">
                    <a:solidFill>
                      <a:srgbClr val="FCE5CD"/>
                    </a:solidFill>
                  </a:tcPr>
                </a:tc>
                <a:tc>
                  <a:txBody>
                    <a:bodyPr/>
                    <a:lstStyle/>
                    <a:p>
                      <a:pPr marL="25400" marR="25400" lvl="0" indent="0" algn="l" defTabSz="457200" rtl="0" eaLnBrk="1" fontAlgn="auto" latinLnBrk="0" hangingPunct="1">
                        <a:lnSpc>
                          <a:spcPct val="100000"/>
                        </a:lnSpc>
                        <a:spcBef>
                          <a:spcPts val="0"/>
                        </a:spcBef>
                        <a:spcAft>
                          <a:spcPts val="0"/>
                        </a:spcAft>
                        <a:buClrTx/>
                        <a:buSzTx/>
                        <a:buFontTx/>
                        <a:buNone/>
                        <a:tabLst/>
                        <a:defRPr/>
                      </a:pPr>
                      <a:r>
                        <a:rPr lang="de-DE" sz="1600" kern="1200" dirty="0">
                          <a:solidFill>
                            <a:srgbClr val="595959"/>
                          </a:solidFill>
                          <a:latin typeface="PT Sans" panose="020B0503020203020204" pitchFamily="34" charset="0"/>
                          <a:ea typeface="PT Sans" panose="020B0503020203020204" pitchFamily="34" charset="0"/>
                          <a:cs typeface="+mn-cs"/>
                        </a:rPr>
                        <a:t>Zusammenstellung durch den/die Lehrenden</a:t>
                      </a:r>
                    </a:p>
                  </a:txBody>
                  <a:tcPr marL="68580" marR="68580" marT="0" marB="0" anchor="ctr">
                    <a:solidFill>
                      <a:srgbClr val="FCE5C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0156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ctr"/>
          <a:lstStyle/>
          <a:p>
            <a:pPr marL="0" indent="0" algn="ctr">
              <a:buNone/>
            </a:pPr>
            <a:r>
              <a:rPr lang="de-DE" sz="4000" dirty="0"/>
              <a:t>Modul 1 -Einstiegsdiskussion</a:t>
            </a:r>
          </a:p>
          <a:p>
            <a:pPr marL="0" indent="0" algn="ctr">
              <a:buNone/>
            </a:pPr>
            <a:endParaRPr lang="de-DE" sz="4000" dirty="0"/>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33</a:t>
            </a:fld>
            <a:endParaRPr lang="de-DE" dirty="0"/>
          </a:p>
        </p:txBody>
      </p:sp>
      <p:sp>
        <p:nvSpPr>
          <p:cNvPr id="7" name="Abgerundetes Rechteck 6"/>
          <p:cNvSpPr/>
          <p:nvPr/>
        </p:nvSpPr>
        <p:spPr>
          <a:xfrm>
            <a:off x="1858434" y="4293511"/>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Historisch-kritische Einordnung von Mobiltelefonen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Objektiv-untersuchender Blick auf das eigene Gerät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Gesellschaftliche Relevanz des Themas Handy </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242515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1</a:t>
            </a:r>
            <a:br>
              <a:rPr lang="de-DE" dirty="0">
                <a:sym typeface="PT Sans"/>
              </a:rPr>
            </a:br>
            <a:r>
              <a:rPr lang="de-DE" dirty="0">
                <a:sym typeface="PT Sans"/>
              </a:rPr>
              <a:t>Einstiegsdiskussion</a:t>
            </a:r>
            <a:endParaRPr lang="de-DE" dirty="0"/>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34</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34035858"/>
              </p:ext>
            </p:extLst>
          </p:nvPr>
        </p:nvGraphicFramePr>
        <p:xfrm>
          <a:off x="379030" y="1512000"/>
          <a:ext cx="8357191" cy="2984371"/>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42484">
                  <a:extLst>
                    <a:ext uri="{9D8B030D-6E8A-4147-A177-3AD203B41FA5}">
                      <a16:colId xmlns:a16="http://schemas.microsoft.com/office/drawing/2014/main" val="20001"/>
                    </a:ext>
                  </a:extLst>
                </a:gridCol>
                <a:gridCol w="2401306">
                  <a:extLst>
                    <a:ext uri="{9D8B030D-6E8A-4147-A177-3AD203B41FA5}">
                      <a16:colId xmlns:a16="http://schemas.microsoft.com/office/drawing/2014/main" val="20002"/>
                    </a:ext>
                  </a:extLst>
                </a:gridCol>
                <a:gridCol w="721217">
                  <a:extLst>
                    <a:ext uri="{9D8B030D-6E8A-4147-A177-3AD203B41FA5}">
                      <a16:colId xmlns:a16="http://schemas.microsoft.com/office/drawing/2014/main" val="20003"/>
                    </a:ext>
                  </a:extLst>
                </a:gridCol>
                <a:gridCol w="2376618">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1.1</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Bildanalyse Karikatur (</a:t>
                      </a:r>
                      <a:r>
                        <a:rPr lang="de-DE" sz="1600" kern="1200" baseline="0" dirty="0">
                          <a:solidFill>
                            <a:srgbClr val="595959"/>
                          </a:solidFill>
                          <a:latin typeface="PT Sans" panose="020B0503020203020204" pitchFamily="34" charset="0"/>
                          <a:ea typeface="PT Sans" panose="020B0503020203020204" pitchFamily="34" charset="0"/>
                          <a:cs typeface="+mn-cs"/>
                        </a:rPr>
                        <a:t>Pranger Handysucht, Handygefängnis)</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s.u.</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Grafik gemeinsam erschließen und beschreiben, Fragen, Klassengespräch</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1.1</a:t>
                      </a:r>
                      <a:r>
                        <a:rPr lang="de-DE" sz="1600" kern="1200" baseline="0" dirty="0">
                          <a:solidFill>
                            <a:srgbClr val="595959"/>
                          </a:solidFill>
                          <a:latin typeface="PT Sans" panose="020B0503020203020204" pitchFamily="34" charset="0"/>
                          <a:ea typeface="PT Sans" panose="020B0503020203020204" pitchFamily="34" charset="0"/>
                          <a:cs typeface="+mn-cs"/>
                        </a:rPr>
                        <a:t> a-b</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10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1.2</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Reflektion: </a:t>
                      </a:r>
                    </a:p>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Nutzung des eigenen Mobiltelefons; Aspekte der gesellschaftlichen Rolle; Rohstoffverbrauch</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1.1</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Diskussion anhand von aktuellen Fragen</a:t>
                      </a:r>
                    </a:p>
                    <a:p>
                      <a:pPr marL="25400" marR="25400" algn="ctr">
                        <a:spcAft>
                          <a:spcPts val="0"/>
                        </a:spcAft>
                      </a:pP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1.2</a:t>
                      </a: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290223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0248" y="1936106"/>
            <a:ext cx="3693732" cy="3000424"/>
          </a:xfrm>
          <a:prstGeom prst="rect">
            <a:avLst/>
          </a:prstGeom>
        </p:spPr>
      </p:pic>
      <p:sp>
        <p:nvSpPr>
          <p:cNvPr id="7" name="Inhaltsplatzhalter 6"/>
          <p:cNvSpPr>
            <a:spLocks noGrp="1"/>
          </p:cNvSpPr>
          <p:nvPr>
            <p:ph idx="1"/>
          </p:nvPr>
        </p:nvSpPr>
        <p:spPr/>
        <p:txBody>
          <a:bodyPr/>
          <a:lstStyle/>
          <a:p>
            <a:r>
              <a:rPr lang="de-DE" sz="2000" dirty="0">
                <a:latin typeface="PT Sans"/>
                <a:ea typeface="PT Sans"/>
                <a:cs typeface="PT Sans"/>
                <a:sym typeface="PT Sans"/>
              </a:rPr>
              <a:t>Karikatur „Pranger gegen Handysucht“</a:t>
            </a:r>
          </a:p>
          <a:p>
            <a:r>
              <a:rPr lang="de-DE" sz="2000" dirty="0">
                <a:latin typeface="PT Sans"/>
                <a:ea typeface="PT Sans"/>
                <a:cs typeface="PT Sans"/>
                <a:sym typeface="PT Sans"/>
              </a:rPr>
              <a:t>Bildanalyse (Definition Pranger)</a:t>
            </a:r>
          </a:p>
          <a:p>
            <a:r>
              <a:rPr lang="de-DE" sz="2000" dirty="0">
                <a:latin typeface="PT Sans"/>
                <a:ea typeface="PT Sans"/>
                <a:cs typeface="PT Sans"/>
                <a:sym typeface="PT Sans"/>
              </a:rPr>
              <a:t>Einordnung des dargestellten </a:t>
            </a:r>
            <a:br>
              <a:rPr lang="de-DE" sz="2000" dirty="0">
                <a:latin typeface="PT Sans"/>
                <a:ea typeface="PT Sans"/>
                <a:cs typeface="PT Sans"/>
                <a:sym typeface="PT Sans"/>
              </a:rPr>
            </a:br>
            <a:r>
              <a:rPr lang="de-DE" sz="2000" dirty="0">
                <a:latin typeface="PT Sans"/>
                <a:ea typeface="PT Sans"/>
                <a:cs typeface="PT Sans"/>
                <a:sym typeface="PT Sans"/>
              </a:rPr>
              <a:t>Geschehens in den heutigen Kontext</a:t>
            </a:r>
          </a:p>
          <a:p>
            <a:r>
              <a:rPr lang="de-DE" sz="2000" dirty="0">
                <a:latin typeface="PT Sans"/>
                <a:ea typeface="PT Sans"/>
                <a:cs typeface="PT Sans"/>
                <a:sym typeface="PT Sans"/>
              </a:rPr>
              <a:t>Bezug zum eigenen Erleben </a:t>
            </a:r>
            <a:br>
              <a:rPr lang="de-DE" sz="2000" dirty="0">
                <a:latin typeface="PT Sans"/>
                <a:ea typeface="PT Sans"/>
                <a:cs typeface="PT Sans"/>
                <a:sym typeface="PT Sans"/>
              </a:rPr>
            </a:br>
            <a:r>
              <a:rPr lang="de-DE" sz="2000" dirty="0">
                <a:latin typeface="PT Sans"/>
                <a:ea typeface="PT Sans"/>
                <a:cs typeface="PT Sans"/>
                <a:sym typeface="PT Sans"/>
              </a:rPr>
              <a:t>herstellen</a:t>
            </a:r>
          </a:p>
          <a:p>
            <a:r>
              <a:rPr lang="de-DE" sz="2000" dirty="0">
                <a:latin typeface="PT Sans"/>
                <a:ea typeface="PT Sans"/>
                <a:cs typeface="PT Sans"/>
                <a:sym typeface="PT Sans"/>
              </a:rPr>
              <a:t>Zeitliche Einordnung</a:t>
            </a:r>
          </a:p>
          <a:p>
            <a:r>
              <a:rPr lang="de-DE" sz="2000" dirty="0">
                <a:latin typeface="PT Sans"/>
                <a:ea typeface="PT Sans"/>
                <a:cs typeface="PT Sans"/>
                <a:sym typeface="PT Sans"/>
              </a:rPr>
              <a:t>Geschichte des Mobiltelefons</a:t>
            </a:r>
          </a:p>
          <a:p>
            <a:r>
              <a:rPr lang="de-DE" sz="2000" dirty="0">
                <a:latin typeface="PT Sans"/>
                <a:ea typeface="PT Sans"/>
                <a:cs typeface="PT Sans"/>
                <a:sym typeface="PT Sans"/>
              </a:rPr>
              <a:t>Vergleich: Welche Funktionen des </a:t>
            </a:r>
            <a:br>
              <a:rPr lang="de-DE" sz="2000" dirty="0">
                <a:latin typeface="PT Sans"/>
                <a:ea typeface="PT Sans"/>
                <a:cs typeface="PT Sans"/>
                <a:sym typeface="PT Sans"/>
              </a:rPr>
            </a:br>
            <a:r>
              <a:rPr lang="de-DE" sz="2000" dirty="0">
                <a:latin typeface="PT Sans"/>
                <a:ea typeface="PT Sans"/>
                <a:cs typeface="PT Sans"/>
                <a:sym typeface="PT Sans"/>
              </a:rPr>
              <a:t>Smartphones wären damals schon</a:t>
            </a:r>
            <a:br>
              <a:rPr lang="de-DE" sz="2000" dirty="0">
                <a:latin typeface="PT Sans"/>
                <a:ea typeface="PT Sans"/>
                <a:cs typeface="PT Sans"/>
                <a:sym typeface="PT Sans"/>
              </a:rPr>
            </a:br>
            <a:r>
              <a:rPr lang="de-DE" sz="2000" dirty="0">
                <a:latin typeface="PT Sans"/>
                <a:ea typeface="PT Sans"/>
                <a:cs typeface="PT Sans"/>
                <a:sym typeface="PT Sans"/>
              </a:rPr>
              <a:t>funktionsfähig gewesen?</a:t>
            </a:r>
          </a:p>
          <a:p>
            <a:r>
              <a:rPr lang="de-DE" sz="2000" b="1" dirty="0">
                <a:latin typeface="PT Sans"/>
                <a:ea typeface="PT Sans"/>
                <a:cs typeface="PT Sans"/>
                <a:sym typeface="PT Sans"/>
              </a:rPr>
              <a:t>Frage nach dem satirischen Aspekt</a:t>
            </a:r>
          </a:p>
          <a:p>
            <a:endParaRPr lang="de-DE" sz="1800" dirty="0"/>
          </a:p>
        </p:txBody>
      </p:sp>
      <p:sp>
        <p:nvSpPr>
          <p:cNvPr id="6" name="Titel 5"/>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1.1a</a:t>
            </a:r>
            <a:br>
              <a:rPr lang="de-DE" dirty="0">
                <a:sym typeface="PT Sans"/>
              </a:rPr>
            </a:br>
            <a:r>
              <a:rPr lang="de-DE" dirty="0" err="1">
                <a:sym typeface="PT Sans"/>
              </a:rPr>
              <a:t>Karikaturanalyse</a:t>
            </a:r>
            <a:endParaRPr lang="de-DE" dirty="0"/>
          </a:p>
        </p:txBody>
      </p:sp>
      <p:sp>
        <p:nvSpPr>
          <p:cNvPr id="11" name="Fußzeilenplatzhalter 10"/>
          <p:cNvSpPr>
            <a:spLocks noGrp="1"/>
          </p:cNvSpPr>
          <p:nvPr>
            <p:ph type="ftr" sz="quarter" idx="10"/>
          </p:nvPr>
        </p:nvSpPr>
        <p:spPr/>
        <p:txBody>
          <a:bodyPr/>
          <a:lstStyle/>
          <a:p>
            <a:pPr algn="l"/>
            <a:r>
              <a:rPr lang="de-DE"/>
              <a:t>Der ökologische Rucksack eines Handys</a:t>
            </a:r>
            <a:endParaRPr lang="de-DE" dirty="0"/>
          </a:p>
        </p:txBody>
      </p:sp>
      <p:sp>
        <p:nvSpPr>
          <p:cNvPr id="12" name="Foliennummernplatzhalter 11"/>
          <p:cNvSpPr>
            <a:spLocks noGrp="1"/>
          </p:cNvSpPr>
          <p:nvPr>
            <p:ph type="sldNum" sz="quarter" idx="11"/>
          </p:nvPr>
        </p:nvSpPr>
        <p:spPr/>
        <p:txBody>
          <a:bodyPr/>
          <a:lstStyle/>
          <a:p>
            <a:fld id="{68EB86B5-BADE-4A12-AB87-7E185E6EC7FD}" type="slidenum">
              <a:rPr lang="de-DE" smtClean="0"/>
              <a:pPr/>
              <a:t>35</a:t>
            </a:fld>
            <a:endParaRPr lang="de-DE" dirty="0"/>
          </a:p>
        </p:txBody>
      </p:sp>
      <p:sp>
        <p:nvSpPr>
          <p:cNvPr id="2" name="Textplatzhalter 1"/>
          <p:cNvSpPr>
            <a:spLocks noGrp="1"/>
          </p:cNvSpPr>
          <p:nvPr>
            <p:ph type="body" sz="quarter" idx="12"/>
          </p:nvPr>
        </p:nvSpPr>
        <p:spPr>
          <a:xfrm>
            <a:off x="3892549" y="6338682"/>
            <a:ext cx="3318147" cy="365125"/>
          </a:xfrm>
        </p:spPr>
        <p:txBody>
          <a:bodyPr/>
          <a:lstStyle/>
          <a:p>
            <a:r>
              <a:rPr lang="de-DE" altLang="de-DE" dirty="0">
                <a:solidFill>
                  <a:schemeClr val="bg1">
                    <a:lumMod val="50000"/>
                  </a:schemeClr>
                </a:solidFill>
              </a:rPr>
              <a:t>Quelle: </a:t>
            </a:r>
            <a:r>
              <a:rPr lang="de-DE" altLang="de-DE" dirty="0" err="1">
                <a:solidFill>
                  <a:schemeClr val="bg1">
                    <a:lumMod val="50000"/>
                  </a:schemeClr>
                </a:solidFill>
              </a:rPr>
              <a:t>Simplicissimus</a:t>
            </a:r>
            <a:r>
              <a:rPr lang="de-DE" altLang="de-DE" dirty="0">
                <a:solidFill>
                  <a:schemeClr val="bg1">
                    <a:lumMod val="50000"/>
                  </a:schemeClr>
                </a:solidFill>
              </a:rPr>
              <a:t> 31 </a:t>
            </a:r>
            <a:r>
              <a:rPr lang="de-DE" altLang="de-DE" dirty="0" err="1">
                <a:solidFill>
                  <a:schemeClr val="bg1">
                    <a:lumMod val="50000"/>
                  </a:schemeClr>
                </a:solidFill>
              </a:rPr>
              <a:t>N</a:t>
            </a:r>
            <a:r>
              <a:rPr lang="de-DE" altLang="de-DE" sz="900" dirty="0" err="1">
                <a:solidFill>
                  <a:schemeClr val="bg1">
                    <a:lumMod val="50000"/>
                  </a:schemeClr>
                </a:solidFill>
              </a:rPr>
              <a:t>o</a:t>
            </a:r>
            <a:r>
              <a:rPr lang="de-DE" altLang="de-DE" dirty="0">
                <a:solidFill>
                  <a:schemeClr val="bg1">
                    <a:lumMod val="50000"/>
                  </a:schemeClr>
                </a:solidFill>
              </a:rPr>
              <a:t> 38, 20.12.1926</a:t>
            </a:r>
          </a:p>
        </p:txBody>
      </p:sp>
    </p:spTree>
    <p:extLst>
      <p:ext uri="{BB962C8B-B14F-4D97-AF65-F5344CB8AC3E}">
        <p14:creationId xmlns:p14="http://schemas.microsoft.com/office/powerpoint/2010/main" val="338759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r>
              <a:rPr lang="de-DE" sz="2000" dirty="0">
                <a:latin typeface="PT Sans"/>
                <a:ea typeface="PT Sans"/>
                <a:cs typeface="PT Sans"/>
                <a:sym typeface="PT Sans"/>
              </a:rPr>
              <a:t>Karikatur „Hand-Gefängnis “</a:t>
            </a:r>
          </a:p>
          <a:p>
            <a:r>
              <a:rPr lang="de-DE" sz="2000" dirty="0">
                <a:latin typeface="PT Sans"/>
                <a:ea typeface="PT Sans"/>
                <a:cs typeface="PT Sans"/>
                <a:sym typeface="PT Sans"/>
              </a:rPr>
              <a:t>Bildanalyse, insbesondere der Identität der</a:t>
            </a:r>
            <a:br>
              <a:rPr lang="de-DE" sz="2000" dirty="0">
                <a:latin typeface="PT Sans"/>
                <a:ea typeface="PT Sans"/>
                <a:cs typeface="PT Sans"/>
                <a:sym typeface="PT Sans"/>
              </a:rPr>
            </a:br>
            <a:r>
              <a:rPr lang="de-DE" sz="2000" dirty="0">
                <a:latin typeface="PT Sans"/>
                <a:ea typeface="PT Sans"/>
                <a:cs typeface="PT Sans"/>
                <a:sym typeface="PT Sans"/>
              </a:rPr>
              <a:t>eingesperrten Person</a:t>
            </a:r>
          </a:p>
          <a:p>
            <a:r>
              <a:rPr lang="de-DE" sz="2000" dirty="0">
                <a:latin typeface="PT Sans"/>
                <a:ea typeface="PT Sans"/>
                <a:cs typeface="PT Sans"/>
                <a:sym typeface="PT Sans"/>
              </a:rPr>
              <a:t>Bezug zum eigenen Erleben </a:t>
            </a:r>
            <a:br>
              <a:rPr lang="de-DE" sz="2000" dirty="0">
                <a:latin typeface="PT Sans"/>
                <a:ea typeface="PT Sans"/>
                <a:cs typeface="PT Sans"/>
                <a:sym typeface="PT Sans"/>
              </a:rPr>
            </a:br>
            <a:r>
              <a:rPr lang="de-DE" sz="2000" dirty="0">
                <a:latin typeface="PT Sans"/>
                <a:ea typeface="PT Sans"/>
                <a:cs typeface="PT Sans"/>
                <a:sym typeface="PT Sans"/>
              </a:rPr>
              <a:t>herstellen</a:t>
            </a:r>
          </a:p>
          <a:p>
            <a:r>
              <a:rPr lang="de-DE" sz="2000" dirty="0">
                <a:latin typeface="PT Sans"/>
                <a:ea typeface="PT Sans"/>
                <a:cs typeface="PT Sans"/>
                <a:sym typeface="PT Sans"/>
              </a:rPr>
              <a:t>Vergleich heute mit der Zeit </a:t>
            </a:r>
            <a:br>
              <a:rPr lang="de-DE" sz="2000" dirty="0">
                <a:latin typeface="PT Sans"/>
                <a:ea typeface="PT Sans"/>
                <a:cs typeface="PT Sans"/>
                <a:sym typeface="PT Sans"/>
              </a:rPr>
            </a:br>
            <a:r>
              <a:rPr lang="de-DE" sz="2000" dirty="0">
                <a:latin typeface="PT Sans"/>
                <a:ea typeface="PT Sans"/>
                <a:cs typeface="PT Sans"/>
                <a:sym typeface="PT Sans"/>
              </a:rPr>
              <a:t>bevor Handys auf den Markt kamen</a:t>
            </a:r>
          </a:p>
          <a:p>
            <a:r>
              <a:rPr lang="de-DE" sz="2000" dirty="0">
                <a:latin typeface="PT Sans"/>
                <a:ea typeface="PT Sans"/>
                <a:cs typeface="PT Sans"/>
                <a:sym typeface="PT Sans"/>
              </a:rPr>
              <a:t>Vergleich: Welche Funktionen des </a:t>
            </a:r>
            <a:br>
              <a:rPr lang="de-DE" sz="2000" dirty="0">
                <a:latin typeface="PT Sans"/>
                <a:ea typeface="PT Sans"/>
                <a:cs typeface="PT Sans"/>
                <a:sym typeface="PT Sans"/>
              </a:rPr>
            </a:br>
            <a:r>
              <a:rPr lang="de-DE" sz="2000" dirty="0">
                <a:latin typeface="PT Sans"/>
                <a:ea typeface="PT Sans"/>
                <a:cs typeface="PT Sans"/>
                <a:sym typeface="PT Sans"/>
              </a:rPr>
              <a:t>Smartphones wären damals schon</a:t>
            </a:r>
            <a:br>
              <a:rPr lang="de-DE" sz="2000" dirty="0">
                <a:latin typeface="PT Sans"/>
                <a:ea typeface="PT Sans"/>
                <a:cs typeface="PT Sans"/>
                <a:sym typeface="PT Sans"/>
              </a:rPr>
            </a:br>
            <a:r>
              <a:rPr lang="de-DE" sz="2000" dirty="0">
                <a:latin typeface="PT Sans"/>
                <a:ea typeface="PT Sans"/>
                <a:cs typeface="PT Sans"/>
                <a:sym typeface="PT Sans"/>
              </a:rPr>
              <a:t>funktionsfähig gewesen?</a:t>
            </a:r>
          </a:p>
          <a:p>
            <a:r>
              <a:rPr lang="de-DE" sz="2000" dirty="0">
                <a:latin typeface="PT Sans"/>
                <a:ea typeface="PT Sans"/>
                <a:cs typeface="PT Sans"/>
                <a:sym typeface="PT Sans"/>
              </a:rPr>
              <a:t>Geschichte des Mobiltelefons</a:t>
            </a:r>
          </a:p>
          <a:p>
            <a:r>
              <a:rPr lang="de-DE" sz="2000" b="1" dirty="0">
                <a:latin typeface="PT Sans"/>
                <a:ea typeface="PT Sans"/>
                <a:cs typeface="PT Sans"/>
                <a:sym typeface="PT Sans"/>
              </a:rPr>
              <a:t>Frage nach dem satirischen Aspekt</a:t>
            </a:r>
          </a:p>
          <a:p>
            <a:endParaRPr lang="de-DE" sz="1800" dirty="0"/>
          </a:p>
        </p:txBody>
      </p:sp>
      <p:sp>
        <p:nvSpPr>
          <p:cNvPr id="6" name="Titel 5"/>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1.1b</a:t>
            </a:r>
            <a:br>
              <a:rPr lang="de-DE" dirty="0">
                <a:sym typeface="PT Sans"/>
              </a:rPr>
            </a:br>
            <a:r>
              <a:rPr lang="de-DE" dirty="0" err="1">
                <a:sym typeface="PT Sans"/>
              </a:rPr>
              <a:t>Karikaturanalyse</a:t>
            </a:r>
            <a:endParaRPr lang="de-DE" dirty="0"/>
          </a:p>
        </p:txBody>
      </p:sp>
      <p:sp>
        <p:nvSpPr>
          <p:cNvPr id="11" name="Fußzeilenplatzhalter 10"/>
          <p:cNvSpPr>
            <a:spLocks noGrp="1"/>
          </p:cNvSpPr>
          <p:nvPr>
            <p:ph type="ftr" sz="quarter" idx="10"/>
          </p:nvPr>
        </p:nvSpPr>
        <p:spPr/>
        <p:txBody>
          <a:bodyPr/>
          <a:lstStyle/>
          <a:p>
            <a:pPr algn="l"/>
            <a:r>
              <a:rPr lang="de-DE"/>
              <a:t>Der ökologische Rucksack eines Handys</a:t>
            </a:r>
            <a:endParaRPr lang="de-DE" dirty="0"/>
          </a:p>
        </p:txBody>
      </p:sp>
      <p:sp>
        <p:nvSpPr>
          <p:cNvPr id="12" name="Foliennummernplatzhalter 11"/>
          <p:cNvSpPr>
            <a:spLocks noGrp="1"/>
          </p:cNvSpPr>
          <p:nvPr>
            <p:ph type="sldNum" sz="quarter" idx="11"/>
          </p:nvPr>
        </p:nvSpPr>
        <p:spPr/>
        <p:txBody>
          <a:bodyPr/>
          <a:lstStyle/>
          <a:p>
            <a:fld id="{68EB86B5-BADE-4A12-AB87-7E185E6EC7FD}" type="slidenum">
              <a:rPr lang="de-DE" smtClean="0"/>
              <a:pPr/>
              <a:t>36</a:t>
            </a:fld>
            <a:endParaRPr lang="de-DE" dirty="0"/>
          </a:p>
        </p:txBody>
      </p:sp>
      <p:sp>
        <p:nvSpPr>
          <p:cNvPr id="2" name="Textplatzhalter 1"/>
          <p:cNvSpPr>
            <a:spLocks noGrp="1"/>
          </p:cNvSpPr>
          <p:nvPr>
            <p:ph type="body" sz="quarter" idx="12"/>
          </p:nvPr>
        </p:nvSpPr>
        <p:spPr>
          <a:xfrm>
            <a:off x="3892549" y="6338682"/>
            <a:ext cx="3318147" cy="365125"/>
          </a:xfrm>
        </p:spPr>
        <p:txBody>
          <a:bodyPr/>
          <a:lstStyle/>
          <a:p>
            <a:r>
              <a:rPr lang="de-DE" altLang="de-DE" dirty="0">
                <a:solidFill>
                  <a:schemeClr val="bg1">
                    <a:lumMod val="50000"/>
                  </a:schemeClr>
                </a:solidFill>
              </a:rPr>
              <a:t>Quelle: </a:t>
            </a:r>
            <a:r>
              <a:rPr lang="de-DE" altLang="de-DE" dirty="0" err="1">
                <a:solidFill>
                  <a:schemeClr val="bg1">
                    <a:lumMod val="50000"/>
                  </a:schemeClr>
                </a:solidFill>
              </a:rPr>
              <a:t>Simplicissimus</a:t>
            </a:r>
            <a:r>
              <a:rPr lang="de-DE" altLang="de-DE" dirty="0">
                <a:solidFill>
                  <a:schemeClr val="bg1">
                    <a:lumMod val="50000"/>
                  </a:schemeClr>
                </a:solidFill>
              </a:rPr>
              <a:t> 31 </a:t>
            </a:r>
            <a:r>
              <a:rPr lang="de-DE" altLang="de-DE" dirty="0" err="1">
                <a:solidFill>
                  <a:schemeClr val="bg1">
                    <a:lumMod val="50000"/>
                  </a:schemeClr>
                </a:solidFill>
              </a:rPr>
              <a:t>N</a:t>
            </a:r>
            <a:r>
              <a:rPr lang="de-DE" altLang="de-DE" sz="900" dirty="0" err="1">
                <a:solidFill>
                  <a:schemeClr val="bg1">
                    <a:lumMod val="50000"/>
                  </a:schemeClr>
                </a:solidFill>
              </a:rPr>
              <a:t>o</a:t>
            </a:r>
            <a:r>
              <a:rPr lang="de-DE" altLang="de-DE" dirty="0">
                <a:solidFill>
                  <a:schemeClr val="bg1">
                    <a:lumMod val="50000"/>
                  </a:schemeClr>
                </a:solidFill>
              </a:rPr>
              <a:t> 38, 20.12.1926</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1622" y="1882805"/>
            <a:ext cx="3069342" cy="3404623"/>
          </a:xfrm>
          <a:prstGeom prst="rect">
            <a:avLst/>
          </a:prstGeom>
        </p:spPr>
      </p:pic>
    </p:spTree>
    <p:extLst>
      <p:ext uri="{BB962C8B-B14F-4D97-AF65-F5344CB8AC3E}">
        <p14:creationId xmlns:p14="http://schemas.microsoft.com/office/powerpoint/2010/main" val="1236677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0105" y="1449822"/>
            <a:ext cx="8356600" cy="4680000"/>
          </a:xfrm>
        </p:spPr>
        <p:txBody>
          <a:bodyPr/>
          <a:lstStyle/>
          <a:p>
            <a:pPr lvl="0"/>
            <a:r>
              <a:rPr lang="de-DE" sz="2000" dirty="0">
                <a:solidFill>
                  <a:srgbClr val="606060"/>
                </a:solidFill>
                <a:latin typeface="PT Sans"/>
                <a:ea typeface="PT Sans"/>
                <a:cs typeface="PT Sans"/>
              </a:rPr>
              <a:t>Bezug zur eigenen Person herstellen</a:t>
            </a:r>
            <a:br>
              <a:rPr lang="de-DE" sz="2000" dirty="0">
                <a:solidFill>
                  <a:srgbClr val="606060"/>
                </a:solidFill>
                <a:latin typeface="PT Sans"/>
                <a:ea typeface="PT Sans"/>
                <a:cs typeface="PT Sans"/>
              </a:rPr>
            </a:br>
            <a:r>
              <a:rPr lang="de-DE" sz="2000" i="1" dirty="0">
                <a:solidFill>
                  <a:srgbClr val="606060"/>
                </a:solidFill>
                <a:latin typeface="PT Sans"/>
                <a:ea typeface="PT Sans"/>
                <a:cs typeface="PT Sans"/>
              </a:rPr>
              <a:t>„</a:t>
            </a:r>
            <a:r>
              <a:rPr lang="de-DE" sz="1600" i="1" dirty="0">
                <a:solidFill>
                  <a:srgbClr val="606060"/>
                </a:solidFill>
                <a:latin typeface="PT Sans"/>
                <a:ea typeface="PT Sans"/>
                <a:cs typeface="PT Sans"/>
              </a:rPr>
              <a:t>Ihr wievieltes Handy haben Sie in der Tasche, wie lange benutzen Sie es schon?“ </a:t>
            </a:r>
          </a:p>
          <a:p>
            <a:r>
              <a:rPr lang="de-DE" sz="2000" dirty="0">
                <a:solidFill>
                  <a:srgbClr val="606060"/>
                </a:solidFill>
                <a:latin typeface="PT Sans"/>
                <a:ea typeface="PT Sans"/>
                <a:cs typeface="PT Sans"/>
              </a:rPr>
              <a:t>Gesellschaftliche Bedeutung</a:t>
            </a:r>
          </a:p>
          <a:p>
            <a:pPr marL="266700" lvl="1" indent="0">
              <a:buNone/>
            </a:pPr>
            <a:r>
              <a:rPr lang="de-DE" sz="1600" i="1" dirty="0">
                <a:solidFill>
                  <a:srgbClr val="606060"/>
                </a:solidFill>
                <a:latin typeface="PT Sans"/>
                <a:ea typeface="PT Sans"/>
                <a:cs typeface="PT Sans"/>
              </a:rPr>
              <a:t>„Ab welchem Alter haben mehr als 50% aller Kinder ein Handy?“</a:t>
            </a:r>
          </a:p>
          <a:p>
            <a:pPr lvl="0"/>
            <a:r>
              <a:rPr lang="de-DE" sz="2000" dirty="0">
                <a:solidFill>
                  <a:srgbClr val="606060"/>
                </a:solidFill>
                <a:latin typeface="PT Sans"/>
                <a:ea typeface="PT Sans"/>
                <a:cs typeface="PT Sans"/>
              </a:rPr>
              <a:t>Bezug zu Wertstoffen herstellen</a:t>
            </a:r>
          </a:p>
          <a:p>
            <a:pPr marL="266700" lvl="1" indent="0">
              <a:buNone/>
            </a:pPr>
            <a:r>
              <a:rPr lang="de-DE" sz="1600" i="1" dirty="0">
                <a:solidFill>
                  <a:srgbClr val="606060"/>
                </a:solidFill>
                <a:latin typeface="PT Sans"/>
                <a:ea typeface="PT Sans"/>
                <a:cs typeface="PT Sans"/>
              </a:rPr>
              <a:t>„Worin findet man mehr Gold? In 1t Gold-Erz oder in 1t Schrott-Handys? „</a:t>
            </a:r>
          </a:p>
          <a:p>
            <a:r>
              <a:rPr lang="de-DE" sz="2000" dirty="0">
                <a:solidFill>
                  <a:srgbClr val="606060"/>
                </a:solidFill>
                <a:latin typeface="PT Sans"/>
                <a:ea typeface="PT Sans"/>
                <a:cs typeface="PT Sans"/>
              </a:rPr>
              <a:t>Ungenutztes Potenzial aufzeigen</a:t>
            </a:r>
          </a:p>
          <a:p>
            <a:pPr marL="233363" lvl="1" indent="0">
              <a:buNone/>
            </a:pPr>
            <a:r>
              <a:rPr lang="de-DE" sz="1600" i="1" dirty="0"/>
              <a:t>„Was schätzten Sie: wie viele ungenutzte Handys liegen in dt. Schubladen? „</a:t>
            </a:r>
          </a:p>
          <a:p>
            <a:pPr lvl="0"/>
            <a:r>
              <a:rPr lang="de-DE" sz="2000" dirty="0">
                <a:solidFill>
                  <a:srgbClr val="606060"/>
                </a:solidFill>
                <a:latin typeface="PT Sans"/>
                <a:ea typeface="PT Sans"/>
                <a:cs typeface="PT Sans"/>
              </a:rPr>
              <a:t>Gesellschaftliche Bedeutung Mengen</a:t>
            </a:r>
          </a:p>
          <a:p>
            <a:pPr marL="233363" lvl="1" indent="0">
              <a:buNone/>
            </a:pPr>
            <a:r>
              <a:rPr lang="de-DE" sz="1600" i="1" dirty="0"/>
              <a:t>„Was schätzen Sie: Wie viele neue Handys wurden 2015 in Deutschland verkauft?“</a:t>
            </a:r>
          </a:p>
          <a:p>
            <a:r>
              <a:rPr lang="de-DE" sz="2000" dirty="0">
                <a:solidFill>
                  <a:srgbClr val="606060"/>
                </a:solidFill>
                <a:latin typeface="PT Sans"/>
                <a:ea typeface="PT Sans"/>
                <a:cs typeface="PT Sans"/>
              </a:rPr>
              <a:t>Bezug zur Terminologie/Chemie herstellen</a:t>
            </a:r>
          </a:p>
          <a:p>
            <a:pPr marL="266700" lvl="1" indent="0">
              <a:buNone/>
            </a:pPr>
            <a:r>
              <a:rPr lang="de-DE" sz="1600" i="1" dirty="0"/>
              <a:t>„Wie viele von Ihnen haben schon mal Seltene Erden besessen?“</a:t>
            </a:r>
          </a:p>
          <a:p>
            <a:pPr lvl="0"/>
            <a:r>
              <a:rPr lang="de-DE" sz="2000" dirty="0">
                <a:solidFill>
                  <a:srgbClr val="606060"/>
                </a:solidFill>
                <a:latin typeface="PT Sans"/>
                <a:ea typeface="PT Sans"/>
                <a:cs typeface="PT Sans"/>
              </a:rPr>
              <a:t>Wert-Definitionen hinterfragen </a:t>
            </a:r>
          </a:p>
          <a:p>
            <a:pPr marL="266700" lvl="1" indent="0">
              <a:buNone/>
            </a:pPr>
            <a:r>
              <a:rPr lang="de-DE" sz="1600" i="1" dirty="0"/>
              <a:t>„Welches ist das wertvollste Metall in Ihrem Handy?“</a:t>
            </a:r>
          </a:p>
          <a:p>
            <a:endParaRPr lang="de-DE" sz="2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1.2</a:t>
            </a:r>
            <a:br>
              <a:rPr lang="de-DE" dirty="0">
                <a:sym typeface="PT Sans"/>
              </a:rPr>
            </a:br>
            <a:r>
              <a:rPr lang="de-DE" dirty="0">
                <a:sym typeface="PT Sans"/>
              </a:rPr>
              <a:t>Einstiegsfragen</a:t>
            </a:r>
            <a:endParaRPr lang="de-DE" dirty="0"/>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874294" y="6356350"/>
            <a:ext cx="1641055" cy="365125"/>
          </a:xfrm>
        </p:spPr>
        <p:txBody>
          <a:bodyPr/>
          <a:lstStyle/>
          <a:p>
            <a:fld id="{68EB86B5-BADE-4A12-AB87-7E185E6EC7FD}" type="slidenum">
              <a:rPr lang="de-DE" smtClean="0"/>
              <a:pPr/>
              <a:t>37</a:t>
            </a:fld>
            <a:endParaRPr lang="de-DE" dirty="0"/>
          </a:p>
        </p:txBody>
      </p:sp>
    </p:spTree>
    <p:extLst>
      <p:ext uri="{BB962C8B-B14F-4D97-AF65-F5344CB8AC3E}">
        <p14:creationId xmlns:p14="http://schemas.microsoft.com/office/powerpoint/2010/main" val="530184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r>
              <a:rPr lang="de-DE" sz="4000" dirty="0"/>
              <a:t>Modul 2 – </a:t>
            </a:r>
            <a:br>
              <a:rPr lang="de-DE" sz="4000" dirty="0"/>
            </a:br>
            <a:r>
              <a:rPr lang="de-DE" sz="4000" dirty="0"/>
              <a:t>Aufbau eines Handys</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38</a:t>
            </a:fld>
            <a:endParaRPr lang="de-DE" dirty="0"/>
          </a:p>
        </p:txBody>
      </p:sp>
      <p:sp>
        <p:nvSpPr>
          <p:cNvPr id="6" name="Abgerundetes Rechteck 5"/>
          <p:cNvSpPr/>
          <p:nvPr/>
        </p:nvSpPr>
        <p:spPr>
          <a:xfrm>
            <a:off x="1858434" y="4294063"/>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Die Komplexität von Mobiltelefonen erfassen</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Einführung in die stoffliche Zusammensetzung</a:t>
            </a:r>
          </a:p>
          <a:p>
            <a:pPr marL="285750" indent="-285750">
              <a:buFont typeface="Wingdings" panose="05000000000000000000" pitchFamily="2" charset="2"/>
              <a:buChar char="§"/>
            </a:pPr>
            <a:r>
              <a:rPr lang="de-DE" dirty="0" err="1">
                <a:solidFill>
                  <a:srgbClr val="595959"/>
                </a:solidFill>
                <a:latin typeface="PT Sans" panose="020B0503020203020204" pitchFamily="34" charset="0"/>
                <a:ea typeface="PT Sans" panose="020B0503020203020204" pitchFamily="34" charset="0"/>
              </a:rPr>
              <a:t>Hinleitung</a:t>
            </a:r>
            <a:r>
              <a:rPr lang="de-DE" dirty="0">
                <a:solidFill>
                  <a:srgbClr val="595959"/>
                </a:solidFill>
                <a:latin typeface="PT Sans" panose="020B0503020203020204" pitchFamily="34" charset="0"/>
                <a:ea typeface="PT Sans" panose="020B0503020203020204" pitchFamily="34" charset="0"/>
              </a:rPr>
              <a:t> zum Periodensystem der Elemente</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2637312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2 </a:t>
            </a:r>
            <a:br>
              <a:rPr lang="de-DE" dirty="0">
                <a:sym typeface="PT Sans"/>
              </a:rPr>
            </a:br>
            <a:r>
              <a:rPr lang="de-DE" dirty="0">
                <a:sym typeface="PT Sans"/>
              </a:rPr>
              <a:t>Aufbau Handy</a:t>
            </a:r>
            <a:endParaRPr lang="de-DE" dirty="0"/>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39</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845187870"/>
              </p:ext>
            </p:extLst>
          </p:nvPr>
        </p:nvGraphicFramePr>
        <p:xfrm>
          <a:off x="379030" y="1512000"/>
          <a:ext cx="8357188" cy="3418110"/>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66580">
                  <a:extLst>
                    <a:ext uri="{9D8B030D-6E8A-4147-A177-3AD203B41FA5}">
                      <a16:colId xmlns:a16="http://schemas.microsoft.com/office/drawing/2014/main" val="20001"/>
                    </a:ext>
                  </a:extLst>
                </a:gridCol>
                <a:gridCol w="2377210">
                  <a:extLst>
                    <a:ext uri="{9D8B030D-6E8A-4147-A177-3AD203B41FA5}">
                      <a16:colId xmlns:a16="http://schemas.microsoft.com/office/drawing/2014/main" val="20002"/>
                    </a:ext>
                  </a:extLst>
                </a:gridCol>
                <a:gridCol w="721217">
                  <a:extLst>
                    <a:ext uri="{9D8B030D-6E8A-4147-A177-3AD203B41FA5}">
                      <a16:colId xmlns:a16="http://schemas.microsoft.com/office/drawing/2014/main" val="20003"/>
                    </a:ext>
                  </a:extLst>
                </a:gridCol>
                <a:gridCol w="2251496">
                  <a:extLst>
                    <a:ext uri="{9D8B030D-6E8A-4147-A177-3AD203B41FA5}">
                      <a16:colId xmlns:a16="http://schemas.microsoft.com/office/drawing/2014/main" val="20004"/>
                    </a:ext>
                  </a:extLst>
                </a:gridCol>
                <a:gridCol w="1461961">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2a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Bauteile eines Handys erschießen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1.2</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Handy untersuchen, Arbeitsblatt nutzen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Handy</a:t>
                      </a:r>
                      <a:r>
                        <a:rPr lang="de-DE" sz="1600" kern="1200" baseline="0" dirty="0">
                          <a:solidFill>
                            <a:srgbClr val="595959"/>
                          </a:solidFill>
                          <a:latin typeface="PT Sans" panose="020B0503020203020204" pitchFamily="34" charset="0"/>
                          <a:ea typeface="PT Sans" panose="020B0503020203020204" pitchFamily="34" charset="0"/>
                          <a:cs typeface="+mn-cs"/>
                        </a:rPr>
                        <a:t> oder Arbeitsblatt 2</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5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2b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Stoffliche Zusammensetzung eines Handys</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1.3</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Informationstext</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Information 1</a:t>
                      </a:r>
                    </a:p>
                  </a:txBody>
                  <a:tcPr marL="68580" marR="68580" marT="0" marB="0" anchor="ctr">
                    <a:solidFill>
                      <a:srgbClr val="FCE5CD"/>
                    </a:solidFill>
                  </a:tcPr>
                </a:tc>
                <a:extLst>
                  <a:ext uri="{0D108BD9-81ED-4DB2-BD59-A6C34878D82A}">
                    <a16:rowId xmlns:a16="http://schemas.microsoft.com/office/drawing/2014/main" val="10002"/>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10 min.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2c</a:t>
                      </a:r>
                    </a:p>
                  </a:txBody>
                  <a:tcPr marL="68580" marR="68580" marT="0" marB="0" anchor="ctr">
                    <a:solidFill>
                      <a:srgbClr val="F9CB9C"/>
                    </a:solidFill>
                  </a:tcPr>
                </a:tc>
                <a:tc>
                  <a:txBody>
                    <a:bodyPr/>
                    <a:lstStyle/>
                    <a:p>
                      <a:pPr marL="25400" marR="25400" algn="ctr">
                        <a:spcAft>
                          <a:spcPts val="0"/>
                        </a:spcAft>
                      </a:pPr>
                      <a:endParaRPr lang="de-DE" sz="1600" kern="1200" dirty="0">
                        <a:solidFill>
                          <a:srgbClr val="595959"/>
                        </a:solidFill>
                        <a:latin typeface="PT Sans" panose="020B0503020203020204" pitchFamily="34" charset="0"/>
                        <a:ea typeface="PT Sans" panose="020B0503020203020204" pitchFamily="34" charset="0"/>
                        <a:cs typeface="+mn-cs"/>
                      </a:endParaRPr>
                    </a:p>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Welche Elemente können</a:t>
                      </a:r>
                      <a:r>
                        <a:rPr lang="de-DE" sz="1600" kern="1200" baseline="0" dirty="0">
                          <a:solidFill>
                            <a:srgbClr val="595959"/>
                          </a:solidFill>
                          <a:latin typeface="PT Sans" panose="020B0503020203020204" pitchFamily="34" charset="0"/>
                          <a:ea typeface="PT Sans" panose="020B0503020203020204" pitchFamily="34" charset="0"/>
                          <a:cs typeface="+mn-cs"/>
                        </a:rPr>
                        <a:t> in einem Handy enthalten sein? (Periodensystem)</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1.3</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Fragen und Diskussion zu verschiedenen Elementen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3</a:t>
                      </a:r>
                    </a:p>
                  </a:txBody>
                  <a:tcPr marL="68580" marR="68580" marT="0" marB="0" anchor="ctr">
                    <a:solidFill>
                      <a:srgbClr val="F9CB9C"/>
                    </a:solidFill>
                  </a:tcPr>
                </a:tc>
                <a:extLst>
                  <a:ext uri="{0D108BD9-81ED-4DB2-BD59-A6C34878D82A}">
                    <a16:rowId xmlns:a16="http://schemas.microsoft.com/office/drawing/2014/main" val="10003"/>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342673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Abgerundetes Rechteck 107"/>
          <p:cNvSpPr/>
          <p:nvPr/>
        </p:nvSpPr>
        <p:spPr>
          <a:xfrm>
            <a:off x="88106" y="4797649"/>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Abgerundetes Rechteck 65"/>
          <p:cNvSpPr/>
          <p:nvPr/>
        </p:nvSpPr>
        <p:spPr>
          <a:xfrm>
            <a:off x="177800" y="4954460"/>
            <a:ext cx="1173163"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6" name="Gruppieren 5"/>
          <p:cNvGrpSpPr/>
          <p:nvPr/>
        </p:nvGrpSpPr>
        <p:grpSpPr>
          <a:xfrm>
            <a:off x="171450" y="1480945"/>
            <a:ext cx="8753475" cy="4471987"/>
            <a:chOff x="287338" y="1644523"/>
            <a:chExt cx="8753475" cy="4471987"/>
          </a:xfrm>
        </p:grpSpPr>
        <p:cxnSp>
          <p:nvCxnSpPr>
            <p:cNvPr id="56" name="Gewinkelte Verbindung 55"/>
            <p:cNvCxnSpPr>
              <a:stCxn id="57" idx="2"/>
              <a:endCxn id="59" idx="0"/>
            </p:cNvCxnSpPr>
            <p:nvPr/>
          </p:nvCxnSpPr>
          <p:spPr>
            <a:xfrm rot="5400000">
              <a:off x="3008313" y="585660"/>
              <a:ext cx="498475" cy="40671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Abgerundetes Rechteck 56"/>
            <p:cNvSpPr/>
            <p:nvPr/>
          </p:nvSpPr>
          <p:spPr>
            <a:xfrm>
              <a:off x="4797425" y="1744535"/>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Freihandform 57"/>
            <p:cNvSpPr/>
            <p:nvPr/>
          </p:nvSpPr>
          <p:spPr>
            <a:xfrm>
              <a:off x="4906963" y="1644523"/>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dirty="0">
                  <a:solidFill>
                    <a:srgbClr val="000000"/>
                  </a:solidFill>
                </a:rPr>
                <a:t>Natürliche Ressourcen</a:t>
              </a:r>
            </a:p>
          </p:txBody>
        </p:sp>
        <p:sp>
          <p:nvSpPr>
            <p:cNvPr id="59" name="Abgerundetes Rechteck 58"/>
            <p:cNvSpPr/>
            <p:nvPr/>
          </p:nvSpPr>
          <p:spPr>
            <a:xfrm>
              <a:off x="73183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0" name="Freihandform 59"/>
            <p:cNvSpPr/>
            <p:nvPr/>
          </p:nvSpPr>
          <p:spPr>
            <a:xfrm>
              <a:off x="84137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Wasser</a:t>
              </a:r>
            </a:p>
          </p:txBody>
        </p:sp>
        <p:sp>
          <p:nvSpPr>
            <p:cNvPr id="61" name="Abgerundetes Rechteck 60"/>
            <p:cNvSpPr/>
            <p:nvPr/>
          </p:nvSpPr>
          <p:spPr>
            <a:xfrm>
              <a:off x="1936750"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Freihandform 61"/>
            <p:cNvSpPr/>
            <p:nvPr/>
          </p:nvSpPr>
          <p:spPr>
            <a:xfrm>
              <a:off x="2046288"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Luft</a:t>
              </a:r>
            </a:p>
          </p:txBody>
        </p:sp>
        <p:sp>
          <p:nvSpPr>
            <p:cNvPr id="63" name="Abgerundetes Rechteck 62"/>
            <p:cNvSpPr/>
            <p:nvPr/>
          </p:nvSpPr>
          <p:spPr>
            <a:xfrm>
              <a:off x="4310063" y="2822448"/>
              <a:ext cx="985837" cy="849312"/>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Freihandform 63"/>
            <p:cNvSpPr/>
            <p:nvPr/>
          </p:nvSpPr>
          <p:spPr>
            <a:xfrm>
              <a:off x="4397375" y="2922460"/>
              <a:ext cx="985838" cy="627063"/>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Rohstoffe</a:t>
              </a:r>
            </a:p>
          </p:txBody>
        </p:sp>
        <p:sp>
          <p:nvSpPr>
            <p:cNvPr id="65" name="Abgerundetes Rechteck 64"/>
            <p:cNvSpPr/>
            <p:nvPr/>
          </p:nvSpPr>
          <p:spPr>
            <a:xfrm>
              <a:off x="2582863" y="3976560"/>
              <a:ext cx="985837"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Freihandform 66"/>
            <p:cNvSpPr/>
            <p:nvPr/>
          </p:nvSpPr>
          <p:spPr>
            <a:xfrm>
              <a:off x="287338" y="5059235"/>
              <a:ext cx="1173162"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anchor="ctr"/>
            <a:lstStyle>
              <a:lvl1pPr defTabSz="622300">
                <a:defRPr sz="2400">
                  <a:solidFill>
                    <a:schemeClr val="tx1"/>
                  </a:solidFill>
                  <a:latin typeface="Calibri" panose="020F0502020204030204" pitchFamily="34" charset="0"/>
                  <a:ea typeface="MS PGothic" panose="020B0600070205080204" pitchFamily="34" charset="-128"/>
                </a:defRPr>
              </a:lvl1pPr>
              <a:lvl2pPr marL="742950" indent="-285750" defTabSz="622300">
                <a:defRPr sz="2400">
                  <a:solidFill>
                    <a:schemeClr val="tx1"/>
                  </a:solidFill>
                  <a:latin typeface="Calibri" panose="020F0502020204030204" pitchFamily="34" charset="0"/>
                  <a:ea typeface="MS PGothic" panose="020B0600070205080204" pitchFamily="34" charset="-128"/>
                </a:defRPr>
              </a:lvl2pPr>
              <a:lvl3pPr marL="1143000" indent="-228600" defTabSz="622300">
                <a:defRPr sz="2400">
                  <a:solidFill>
                    <a:schemeClr val="tx1"/>
                  </a:solidFill>
                  <a:latin typeface="Calibri" panose="020F0502020204030204" pitchFamily="34" charset="0"/>
                  <a:ea typeface="MS PGothic" panose="020B0600070205080204" pitchFamily="34" charset="-128"/>
                </a:defRPr>
              </a:lvl3pPr>
              <a:lvl4pPr marL="1600200" indent="-228600" defTabSz="622300">
                <a:defRPr sz="2400">
                  <a:solidFill>
                    <a:schemeClr val="tx1"/>
                  </a:solidFill>
                  <a:latin typeface="Calibri" panose="020F0502020204030204" pitchFamily="34" charset="0"/>
                  <a:ea typeface="MS PGothic" panose="020B0600070205080204" pitchFamily="34" charset="-128"/>
                </a:defRPr>
              </a:lvl4pPr>
              <a:lvl5pPr marL="2057400" indent="-228600" defTabSz="622300">
                <a:defRPr sz="2400">
                  <a:solidFill>
                    <a:schemeClr val="tx1"/>
                  </a:solidFill>
                  <a:latin typeface="Calibri" panose="020F0502020204030204" pitchFamily="34" charset="0"/>
                  <a:ea typeface="MS PGothic" panose="020B0600070205080204" pitchFamily="34" charset="-128"/>
                </a:defRPr>
              </a:lvl5pPr>
              <a:lvl6pPr marL="25146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6223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400" b="1" dirty="0">
                  <a:solidFill>
                    <a:srgbClr val="000000"/>
                  </a:solidFill>
                </a:rPr>
                <a:t>Fossile Energieträger</a:t>
              </a:r>
            </a:p>
          </p:txBody>
        </p:sp>
        <p:sp>
          <p:nvSpPr>
            <p:cNvPr id="68" name="Abgerundetes Rechteck 67"/>
            <p:cNvSpPr/>
            <p:nvPr/>
          </p:nvSpPr>
          <p:spPr>
            <a:xfrm>
              <a:off x="1979613"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Freihandform 68"/>
            <p:cNvSpPr/>
            <p:nvPr/>
          </p:nvSpPr>
          <p:spPr>
            <a:xfrm>
              <a:off x="2089150"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Erze</a:t>
              </a:r>
            </a:p>
          </p:txBody>
        </p:sp>
        <p:sp>
          <p:nvSpPr>
            <p:cNvPr id="70" name="Abgerundetes Rechteck 69"/>
            <p:cNvSpPr/>
            <p:nvPr/>
          </p:nvSpPr>
          <p:spPr>
            <a:xfrm>
              <a:off x="3184525"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Freihandform 70"/>
            <p:cNvSpPr/>
            <p:nvPr/>
          </p:nvSpPr>
          <p:spPr>
            <a:xfrm>
              <a:off x="3294063"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Industrie-</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2" name="Abgerundetes Rechteck 71"/>
            <p:cNvSpPr/>
            <p:nvPr/>
          </p:nvSpPr>
          <p:spPr>
            <a:xfrm>
              <a:off x="4389438" y="5386260"/>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Freihandform 72"/>
            <p:cNvSpPr/>
            <p:nvPr/>
          </p:nvSpPr>
          <p:spPr>
            <a:xfrm>
              <a:off x="4498975" y="5491035"/>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Bau-</a:t>
              </a:r>
              <a:r>
                <a:rPr lang="de-DE" sz="1400" b="1" dirty="0" err="1">
                  <a:solidFill>
                    <a:prstClr val="black">
                      <a:hueOff val="0"/>
                      <a:satOff val="0"/>
                      <a:lumOff val="0"/>
                      <a:alphaOff val="0"/>
                    </a:prstClr>
                  </a:solidFill>
                </a:rPr>
                <a:t>mineralien</a:t>
              </a:r>
              <a:endParaRPr lang="de-DE" sz="1400" b="1" dirty="0">
                <a:solidFill>
                  <a:prstClr val="black">
                    <a:hueOff val="0"/>
                    <a:satOff val="0"/>
                    <a:lumOff val="0"/>
                    <a:alphaOff val="0"/>
                  </a:prstClr>
                </a:solidFill>
              </a:endParaRPr>
            </a:p>
          </p:txBody>
        </p:sp>
        <p:sp>
          <p:nvSpPr>
            <p:cNvPr id="74" name="Abgerundetes Rechteck 73"/>
            <p:cNvSpPr/>
            <p:nvPr/>
          </p:nvSpPr>
          <p:spPr>
            <a:xfrm>
              <a:off x="6880225" y="3976560"/>
              <a:ext cx="985838" cy="625475"/>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Abgerundetes Rechteck 74"/>
            <p:cNvSpPr/>
            <p:nvPr/>
          </p:nvSpPr>
          <p:spPr>
            <a:xfrm>
              <a:off x="5594350" y="5386260"/>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Freihandform 75"/>
            <p:cNvSpPr/>
            <p:nvPr/>
          </p:nvSpPr>
          <p:spPr>
            <a:xfrm>
              <a:off x="5703888" y="549103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black">
                      <a:hueOff val="0"/>
                      <a:satOff val="0"/>
                      <a:lumOff val="0"/>
                      <a:alphaOff val="0"/>
                    </a:prstClr>
                  </a:solidFill>
                </a:rPr>
                <a:t>Stoffliche Nutzung</a:t>
              </a:r>
            </a:p>
          </p:txBody>
        </p:sp>
        <p:sp>
          <p:nvSpPr>
            <p:cNvPr id="77" name="Abgerundetes Rechteck 76"/>
            <p:cNvSpPr/>
            <p:nvPr/>
          </p:nvSpPr>
          <p:spPr>
            <a:xfrm>
              <a:off x="8024813" y="5386260"/>
              <a:ext cx="900112"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8" name="Abgerundetes Rechteck 77"/>
            <p:cNvSpPr/>
            <p:nvPr/>
          </p:nvSpPr>
          <p:spPr>
            <a:xfrm>
              <a:off x="6880225" y="5386260"/>
              <a:ext cx="9604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Freihandform 78"/>
            <p:cNvSpPr/>
            <p:nvPr/>
          </p:nvSpPr>
          <p:spPr>
            <a:xfrm>
              <a:off x="6953250" y="5491035"/>
              <a:ext cx="962025"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Energetische Nutzung</a:t>
              </a:r>
            </a:p>
          </p:txBody>
        </p:sp>
        <p:sp>
          <p:nvSpPr>
            <p:cNvPr id="80" name="Abgerundetes Rechteck 79"/>
            <p:cNvSpPr/>
            <p:nvPr/>
          </p:nvSpPr>
          <p:spPr>
            <a:xfrm>
              <a:off x="5514975" y="28684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Freihandform 80"/>
            <p:cNvSpPr/>
            <p:nvPr/>
          </p:nvSpPr>
          <p:spPr>
            <a:xfrm>
              <a:off x="5624513" y="29732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Fläche</a:t>
              </a:r>
            </a:p>
          </p:txBody>
        </p:sp>
        <p:sp>
          <p:nvSpPr>
            <p:cNvPr id="82" name="Abgerundetes Rechteck 81"/>
            <p:cNvSpPr/>
            <p:nvPr/>
          </p:nvSpPr>
          <p:spPr>
            <a:xfrm>
              <a:off x="6719888" y="286848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3" name="Freihandform 82"/>
            <p:cNvSpPr/>
            <p:nvPr/>
          </p:nvSpPr>
          <p:spPr>
            <a:xfrm>
              <a:off x="6829425" y="297326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anchor="ctr"/>
            <a:lstStyle>
              <a:lvl1pPr defTabSz="533400">
                <a:defRPr sz="2400">
                  <a:solidFill>
                    <a:schemeClr val="tx1"/>
                  </a:solidFill>
                  <a:latin typeface="Calibri" panose="020F0502020204030204" pitchFamily="34" charset="0"/>
                  <a:ea typeface="MS PGothic" panose="020B0600070205080204" pitchFamily="34" charset="-128"/>
                </a:defRPr>
              </a:lvl1pPr>
              <a:lvl2pPr marL="742950" indent="-285750" defTabSz="533400">
                <a:defRPr sz="2400">
                  <a:solidFill>
                    <a:schemeClr val="tx1"/>
                  </a:solidFill>
                  <a:latin typeface="Calibri" panose="020F0502020204030204" pitchFamily="34" charset="0"/>
                  <a:ea typeface="MS PGothic" panose="020B0600070205080204" pitchFamily="34" charset="-128"/>
                </a:defRPr>
              </a:lvl2pPr>
              <a:lvl3pPr marL="1143000" indent="-228600" defTabSz="533400">
                <a:defRPr sz="2400">
                  <a:solidFill>
                    <a:schemeClr val="tx1"/>
                  </a:solidFill>
                  <a:latin typeface="Calibri" panose="020F0502020204030204" pitchFamily="34" charset="0"/>
                  <a:ea typeface="MS PGothic" panose="020B0600070205080204" pitchFamily="34" charset="-128"/>
                </a:defRPr>
              </a:lvl3pPr>
              <a:lvl4pPr marL="1600200" indent="-228600" defTabSz="533400">
                <a:defRPr sz="2400">
                  <a:solidFill>
                    <a:schemeClr val="tx1"/>
                  </a:solidFill>
                  <a:latin typeface="Calibri" panose="020F0502020204030204" pitchFamily="34" charset="0"/>
                  <a:ea typeface="MS PGothic" panose="020B0600070205080204" pitchFamily="34" charset="-128"/>
                </a:defRPr>
              </a:lvl4pPr>
              <a:lvl5pPr marL="2057400" indent="-228600" defTabSz="533400">
                <a:defRPr sz="2400">
                  <a:solidFill>
                    <a:schemeClr val="tx1"/>
                  </a:solidFill>
                  <a:latin typeface="Calibri" panose="020F050202020403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Aft>
                  <a:spcPct val="35000"/>
                </a:spcAft>
                <a:defRPr/>
              </a:pPr>
              <a:r>
                <a:rPr lang="de-DE" altLang="de-DE" sz="1200" b="1">
                  <a:solidFill>
                    <a:srgbClr val="000000"/>
                  </a:solidFill>
                </a:rPr>
                <a:t>Strömende Ressourcen</a:t>
              </a:r>
            </a:p>
          </p:txBody>
        </p:sp>
        <p:sp>
          <p:nvSpPr>
            <p:cNvPr id="84" name="Abgerundetes Rechteck 83"/>
            <p:cNvSpPr/>
            <p:nvPr/>
          </p:nvSpPr>
          <p:spPr>
            <a:xfrm>
              <a:off x="7945438" y="2887535"/>
              <a:ext cx="985837"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Freihandform 84"/>
            <p:cNvSpPr/>
            <p:nvPr/>
          </p:nvSpPr>
          <p:spPr>
            <a:xfrm>
              <a:off x="8054975" y="2992310"/>
              <a:ext cx="985838"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Lebende Organismen</a:t>
              </a:r>
            </a:p>
          </p:txBody>
        </p:sp>
        <p:cxnSp>
          <p:nvCxnSpPr>
            <p:cNvPr id="86" name="Gewinkelte Verbindung 85"/>
            <p:cNvCxnSpPr>
              <a:stCxn id="57" idx="2"/>
              <a:endCxn id="84" idx="0"/>
            </p:cNvCxnSpPr>
            <p:nvPr/>
          </p:nvCxnSpPr>
          <p:spPr>
            <a:xfrm rot="16200000" flipH="1">
              <a:off x="6606381" y="1054767"/>
              <a:ext cx="517525" cy="314801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Gewinkelte Verbindung 86"/>
            <p:cNvCxnSpPr>
              <a:stCxn id="57" idx="2"/>
              <a:endCxn id="82" idx="0"/>
            </p:cNvCxnSpPr>
            <p:nvPr/>
          </p:nvCxnSpPr>
          <p:spPr>
            <a:xfrm rot="16200000" flipH="1">
              <a:off x="6002338" y="1658810"/>
              <a:ext cx="498475" cy="1920875"/>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winkelte Verbindung 87"/>
            <p:cNvCxnSpPr>
              <a:stCxn id="57" idx="2"/>
              <a:endCxn id="80" idx="0"/>
            </p:cNvCxnSpPr>
            <p:nvPr/>
          </p:nvCxnSpPr>
          <p:spPr>
            <a:xfrm rot="16200000" flipH="1">
              <a:off x="5399881" y="2261267"/>
              <a:ext cx="498475" cy="715962"/>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winkelte Verbindung 88"/>
            <p:cNvCxnSpPr>
              <a:stCxn id="57" idx="2"/>
              <a:endCxn id="61" idx="0"/>
            </p:cNvCxnSpPr>
            <p:nvPr/>
          </p:nvCxnSpPr>
          <p:spPr>
            <a:xfrm rot="5400000">
              <a:off x="3610769" y="1188116"/>
              <a:ext cx="498475" cy="2862263"/>
            </a:xfrm>
            <a:prstGeom prst="bentConnector3">
              <a:avLst>
                <a:gd name="adj1" fmla="val 5000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winkelte Verbindung 89"/>
            <p:cNvCxnSpPr>
              <a:stCxn id="63" idx="2"/>
              <a:endCxn id="65" idx="0"/>
            </p:cNvCxnSpPr>
            <p:nvPr/>
          </p:nvCxnSpPr>
          <p:spPr>
            <a:xfrm rot="5400000">
              <a:off x="3786188" y="2960560"/>
              <a:ext cx="304800" cy="17272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winkelte Verbindung 90"/>
            <p:cNvCxnSpPr>
              <a:stCxn id="63" idx="2"/>
              <a:endCxn id="74" idx="0"/>
            </p:cNvCxnSpPr>
            <p:nvPr/>
          </p:nvCxnSpPr>
          <p:spPr>
            <a:xfrm rot="16200000" flipH="1">
              <a:off x="5935663" y="2538285"/>
              <a:ext cx="304800" cy="25717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Gewinkelte Verbindung 91"/>
            <p:cNvCxnSpPr>
              <a:stCxn id="65" idx="2"/>
            </p:cNvCxnSpPr>
            <p:nvPr/>
          </p:nvCxnSpPr>
          <p:spPr>
            <a:xfrm rot="5400000">
              <a:off x="1876425" y="3755898"/>
              <a:ext cx="352425" cy="204470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Gewinkelte Verbindung 92"/>
            <p:cNvCxnSpPr>
              <a:stCxn id="65" idx="2"/>
              <a:endCxn id="68" idx="0"/>
            </p:cNvCxnSpPr>
            <p:nvPr/>
          </p:nvCxnSpPr>
          <p:spPr>
            <a:xfrm rot="5400000">
              <a:off x="2382044" y="4693316"/>
              <a:ext cx="784225" cy="6016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winkelte Verbindung 93"/>
            <p:cNvCxnSpPr>
              <a:stCxn id="65" idx="2"/>
              <a:endCxn id="70" idx="0"/>
            </p:cNvCxnSpPr>
            <p:nvPr/>
          </p:nvCxnSpPr>
          <p:spPr>
            <a:xfrm rot="16200000" flipH="1">
              <a:off x="2983706" y="4693317"/>
              <a:ext cx="784225" cy="601662"/>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winkelte Verbindung 94"/>
            <p:cNvCxnSpPr>
              <a:stCxn id="65" idx="2"/>
              <a:endCxn id="72" idx="0"/>
            </p:cNvCxnSpPr>
            <p:nvPr/>
          </p:nvCxnSpPr>
          <p:spPr>
            <a:xfrm rot="16200000" flipH="1">
              <a:off x="3586163" y="4090860"/>
              <a:ext cx="784225" cy="1806575"/>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winkelte Verbindung 95"/>
            <p:cNvCxnSpPr>
              <a:stCxn id="74" idx="2"/>
              <a:endCxn id="75" idx="0"/>
            </p:cNvCxnSpPr>
            <p:nvPr/>
          </p:nvCxnSpPr>
          <p:spPr>
            <a:xfrm rot="5400000">
              <a:off x="6338094" y="4350416"/>
              <a:ext cx="784225" cy="1287463"/>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winkelte Verbindung 96"/>
            <p:cNvCxnSpPr>
              <a:stCxn id="74" idx="2"/>
              <a:endCxn id="77" idx="0"/>
            </p:cNvCxnSpPr>
            <p:nvPr/>
          </p:nvCxnSpPr>
          <p:spPr>
            <a:xfrm rot="16200000" flipH="1">
              <a:off x="7531894" y="4444079"/>
              <a:ext cx="784225" cy="1100137"/>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winkelte Verbindung 97"/>
            <p:cNvCxnSpPr>
              <a:stCxn id="74" idx="2"/>
              <a:endCxn id="78" idx="0"/>
            </p:cNvCxnSpPr>
            <p:nvPr/>
          </p:nvCxnSpPr>
          <p:spPr>
            <a:xfrm rot="5400000">
              <a:off x="6974681" y="4987004"/>
              <a:ext cx="784225" cy="14288"/>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Freihandform 98"/>
            <p:cNvSpPr/>
            <p:nvPr/>
          </p:nvSpPr>
          <p:spPr>
            <a:xfrm>
              <a:off x="2706688"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Abiotische Rohstoffe</a:t>
              </a:r>
            </a:p>
          </p:txBody>
        </p:sp>
        <p:sp>
          <p:nvSpPr>
            <p:cNvPr id="100" name="Freihandform 99"/>
            <p:cNvSpPr/>
            <p:nvPr/>
          </p:nvSpPr>
          <p:spPr>
            <a:xfrm>
              <a:off x="6964363" y="4049585"/>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accent1">
                <a:lumMod val="75000"/>
              </a:schemeClr>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400" b="1" dirty="0">
                  <a:solidFill>
                    <a:prstClr val="white"/>
                  </a:solidFill>
                </a:rPr>
                <a:t>Biotische Rohstoffe</a:t>
              </a:r>
            </a:p>
          </p:txBody>
        </p:sp>
        <p:sp>
          <p:nvSpPr>
            <p:cNvPr id="101" name="Freihandform 100"/>
            <p:cNvSpPr/>
            <p:nvPr/>
          </p:nvSpPr>
          <p:spPr>
            <a:xfrm>
              <a:off x="8140700" y="5491035"/>
              <a:ext cx="900113" cy="625475"/>
            </a:xfrm>
            <a:custGeom>
              <a:avLst/>
              <a:gdLst>
                <a:gd name="connsiteX0" fmla="*/ 0 w 1148687"/>
                <a:gd name="connsiteY0" fmla="*/ 62597 h 625969"/>
                <a:gd name="connsiteX1" fmla="*/ 62597 w 1148687"/>
                <a:gd name="connsiteY1" fmla="*/ 0 h 625969"/>
                <a:gd name="connsiteX2" fmla="*/ 1086090 w 1148687"/>
                <a:gd name="connsiteY2" fmla="*/ 0 h 625969"/>
                <a:gd name="connsiteX3" fmla="*/ 1148687 w 1148687"/>
                <a:gd name="connsiteY3" fmla="*/ 62597 h 625969"/>
                <a:gd name="connsiteX4" fmla="*/ 1148687 w 1148687"/>
                <a:gd name="connsiteY4" fmla="*/ 563372 h 625969"/>
                <a:gd name="connsiteX5" fmla="*/ 1086090 w 1148687"/>
                <a:gd name="connsiteY5" fmla="*/ 625969 h 625969"/>
                <a:gd name="connsiteX6" fmla="*/ 62597 w 1148687"/>
                <a:gd name="connsiteY6" fmla="*/ 625969 h 625969"/>
                <a:gd name="connsiteX7" fmla="*/ 0 w 1148687"/>
                <a:gd name="connsiteY7" fmla="*/ 563372 h 625969"/>
                <a:gd name="connsiteX8" fmla="*/ 0 w 1148687"/>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687" h="625969">
                  <a:moveTo>
                    <a:pt x="0" y="62597"/>
                  </a:moveTo>
                  <a:cubicBezTo>
                    <a:pt x="0" y="28026"/>
                    <a:pt x="28026" y="0"/>
                    <a:pt x="62597" y="0"/>
                  </a:cubicBezTo>
                  <a:lnTo>
                    <a:pt x="1086090" y="0"/>
                  </a:lnTo>
                  <a:cubicBezTo>
                    <a:pt x="1120661" y="0"/>
                    <a:pt x="1148687" y="28026"/>
                    <a:pt x="1148687" y="62597"/>
                  </a:cubicBezTo>
                  <a:lnTo>
                    <a:pt x="1148687" y="563372"/>
                  </a:lnTo>
                  <a:cubicBezTo>
                    <a:pt x="1148687" y="597943"/>
                    <a:pt x="1120661" y="625969"/>
                    <a:pt x="1086090"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Nahrung- &amp;  Futtermittel</a:t>
              </a:r>
            </a:p>
          </p:txBody>
        </p:sp>
        <p:sp>
          <p:nvSpPr>
            <p:cNvPr id="102" name="Abgerundetes Rechteck 101"/>
            <p:cNvSpPr/>
            <p:nvPr/>
          </p:nvSpPr>
          <p:spPr>
            <a:xfrm>
              <a:off x="3114675" y="2881185"/>
              <a:ext cx="985838" cy="627063"/>
            </a:xfrm>
            <a:prstGeom prst="roundRect">
              <a:avLst>
                <a:gd name="adj" fmla="val 10000"/>
              </a:avLst>
            </a:prstGeom>
            <a:solidFill>
              <a:schemeClr val="bg1">
                <a:lumMod val="65000"/>
              </a:schemeClr>
            </a:solidFill>
            <a:ln w="38100">
              <a:solidFill>
                <a:schemeClr val="accent1">
                  <a:lumMod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Freihandform 102"/>
            <p:cNvSpPr/>
            <p:nvPr/>
          </p:nvSpPr>
          <p:spPr>
            <a:xfrm>
              <a:off x="3224213" y="2985960"/>
              <a:ext cx="985837" cy="6254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64054" tIns="64054" rIns="64054" bIns="64054" spcCol="1270" anchor="ctr"/>
            <a:lstStyle/>
            <a:p>
              <a:pPr algn="ctr" defTabSz="533400" eaLnBrk="1" fontAlgn="auto" hangingPunct="1">
                <a:lnSpc>
                  <a:spcPct val="90000"/>
                </a:lnSpc>
                <a:spcAft>
                  <a:spcPct val="35000"/>
                </a:spcAft>
                <a:defRPr/>
              </a:pPr>
              <a:r>
                <a:rPr lang="de-DE" sz="1200" b="1" dirty="0">
                  <a:solidFill>
                    <a:prstClr val="black">
                      <a:hueOff val="0"/>
                      <a:satOff val="0"/>
                      <a:lumOff val="0"/>
                      <a:alphaOff val="0"/>
                    </a:prstClr>
                  </a:solidFill>
                </a:rPr>
                <a:t>Boden</a:t>
              </a:r>
            </a:p>
          </p:txBody>
        </p:sp>
        <p:cxnSp>
          <p:nvCxnSpPr>
            <p:cNvPr id="104" name="Gewinkelte Verbindung 103"/>
            <p:cNvCxnSpPr>
              <a:stCxn id="57" idx="2"/>
              <a:endCxn id="63" idx="0"/>
            </p:cNvCxnSpPr>
            <p:nvPr/>
          </p:nvCxnSpPr>
          <p:spPr>
            <a:xfrm rot="5400000">
              <a:off x="4820444" y="2351754"/>
              <a:ext cx="452438" cy="488950"/>
            </a:xfrm>
            <a:prstGeom prst="bentConnector3">
              <a:avLst>
                <a:gd name="adj1" fmla="val 50000"/>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Freihandform 104"/>
            <p:cNvSpPr/>
            <p:nvPr/>
          </p:nvSpPr>
          <p:spPr>
            <a:xfrm>
              <a:off x="979488" y="5694235"/>
              <a:ext cx="906462" cy="422275"/>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Stoffliche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grpSp>
      <p:sp>
        <p:nvSpPr>
          <p:cNvPr id="106" name="Freihandform 105"/>
          <p:cNvSpPr/>
          <p:nvPr/>
        </p:nvSpPr>
        <p:spPr>
          <a:xfrm>
            <a:off x="38102" y="5527898"/>
            <a:ext cx="906462" cy="420687"/>
          </a:xfrm>
          <a:custGeom>
            <a:avLst/>
            <a:gdLst>
              <a:gd name="connsiteX0" fmla="*/ 0 w 985778"/>
              <a:gd name="connsiteY0" fmla="*/ 62597 h 625969"/>
              <a:gd name="connsiteX1" fmla="*/ 62597 w 985778"/>
              <a:gd name="connsiteY1" fmla="*/ 0 h 625969"/>
              <a:gd name="connsiteX2" fmla="*/ 923181 w 985778"/>
              <a:gd name="connsiteY2" fmla="*/ 0 h 625969"/>
              <a:gd name="connsiteX3" fmla="*/ 985778 w 985778"/>
              <a:gd name="connsiteY3" fmla="*/ 62597 h 625969"/>
              <a:gd name="connsiteX4" fmla="*/ 985778 w 985778"/>
              <a:gd name="connsiteY4" fmla="*/ 563372 h 625969"/>
              <a:gd name="connsiteX5" fmla="*/ 923181 w 985778"/>
              <a:gd name="connsiteY5" fmla="*/ 625969 h 625969"/>
              <a:gd name="connsiteX6" fmla="*/ 62597 w 985778"/>
              <a:gd name="connsiteY6" fmla="*/ 625969 h 625969"/>
              <a:gd name="connsiteX7" fmla="*/ 0 w 985778"/>
              <a:gd name="connsiteY7" fmla="*/ 563372 h 625969"/>
              <a:gd name="connsiteX8" fmla="*/ 0 w 985778"/>
              <a:gd name="connsiteY8" fmla="*/ 62597 h 6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778" h="625969">
                <a:moveTo>
                  <a:pt x="0" y="62597"/>
                </a:moveTo>
                <a:cubicBezTo>
                  <a:pt x="0" y="28026"/>
                  <a:pt x="28026" y="0"/>
                  <a:pt x="62597" y="0"/>
                </a:cubicBezTo>
                <a:lnTo>
                  <a:pt x="923181" y="0"/>
                </a:lnTo>
                <a:cubicBezTo>
                  <a:pt x="957752" y="0"/>
                  <a:pt x="985778" y="28026"/>
                  <a:pt x="985778" y="62597"/>
                </a:cubicBezTo>
                <a:lnTo>
                  <a:pt x="985778" y="563372"/>
                </a:lnTo>
                <a:cubicBezTo>
                  <a:pt x="985778" y="597943"/>
                  <a:pt x="957752" y="625969"/>
                  <a:pt x="923181" y="625969"/>
                </a:cubicBezTo>
                <a:lnTo>
                  <a:pt x="62597" y="625969"/>
                </a:lnTo>
                <a:cubicBezTo>
                  <a:pt x="28026" y="625969"/>
                  <a:pt x="0" y="597943"/>
                  <a:pt x="0" y="563372"/>
                </a:cubicBezTo>
                <a:lnTo>
                  <a:pt x="0" y="62597"/>
                </a:lnTo>
                <a:close/>
              </a:path>
            </a:pathLst>
          </a:custGeom>
          <a:solidFill>
            <a:schemeClr val="bg1"/>
          </a:solidFill>
          <a:ln w="38100">
            <a:solidFill>
              <a:schemeClr val="accent1">
                <a:lumMod val="50000"/>
              </a:schemeClr>
            </a:solidFill>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lIns="71674" tIns="71674" rIns="71674" bIns="71674" spcCol="1270" anchor="ctr"/>
          <a:lstStyle/>
          <a:p>
            <a:pPr algn="ctr" defTabSz="622300" eaLnBrk="1" fontAlgn="auto" hangingPunct="1">
              <a:lnSpc>
                <a:spcPct val="90000"/>
              </a:lnSpc>
              <a:spcAft>
                <a:spcPct val="35000"/>
              </a:spcAft>
              <a:defRPr/>
            </a:pPr>
            <a:r>
              <a:rPr lang="de-DE" sz="1100" b="1" dirty="0">
                <a:solidFill>
                  <a:prstClr val="black">
                    <a:hueOff val="0"/>
                    <a:satOff val="0"/>
                    <a:lumOff val="0"/>
                    <a:alphaOff val="0"/>
                  </a:prstClr>
                </a:solidFill>
              </a:rPr>
              <a:t>Energetische</a:t>
            </a:r>
            <a:br>
              <a:rPr lang="de-DE" sz="1100" b="1" dirty="0">
                <a:solidFill>
                  <a:prstClr val="black">
                    <a:hueOff val="0"/>
                    <a:satOff val="0"/>
                    <a:lumOff val="0"/>
                    <a:alphaOff val="0"/>
                  </a:prstClr>
                </a:solidFill>
              </a:rPr>
            </a:br>
            <a:r>
              <a:rPr lang="de-DE" sz="1100" b="1" dirty="0">
                <a:solidFill>
                  <a:prstClr val="black">
                    <a:hueOff val="0"/>
                    <a:satOff val="0"/>
                    <a:lumOff val="0"/>
                    <a:alphaOff val="0"/>
                  </a:prstClr>
                </a:solidFill>
              </a:rPr>
              <a:t>Nutzung</a:t>
            </a:r>
          </a:p>
        </p:txBody>
      </p:sp>
      <p:sp>
        <p:nvSpPr>
          <p:cNvPr id="107" name="Titel 4"/>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Sachanalyse: Ressourcen</a:t>
            </a:r>
            <a:br>
              <a:rPr lang="de-DE" dirty="0"/>
            </a:br>
            <a:r>
              <a:rPr lang="de-DE" dirty="0"/>
              <a:t>Systematik</a:t>
            </a:r>
          </a:p>
        </p:txBody>
      </p:sp>
      <p:sp>
        <p:nvSpPr>
          <p:cNvPr id="4" name="Fußzeilenplatzhalter 3"/>
          <p:cNvSpPr>
            <a:spLocks noGrp="1"/>
          </p:cNvSpPr>
          <p:nvPr>
            <p:ph type="ftr" sz="quarter" idx="10"/>
          </p:nvPr>
        </p:nvSpPr>
        <p:spPr/>
        <p:txBody>
          <a:bodyPr/>
          <a:lstStyle/>
          <a:p>
            <a:pPr algn="l"/>
            <a:r>
              <a:rPr lang="de-DE"/>
              <a:t>Der ökologische Rucksack eines Handys</a:t>
            </a:r>
            <a:endParaRPr lang="de-DE" dirty="0"/>
          </a:p>
        </p:txBody>
      </p:sp>
      <p:sp>
        <p:nvSpPr>
          <p:cNvPr id="7" name="Foliennummernplatzhalter 6"/>
          <p:cNvSpPr>
            <a:spLocks noGrp="1"/>
          </p:cNvSpPr>
          <p:nvPr>
            <p:ph type="sldNum" sz="quarter" idx="11"/>
          </p:nvPr>
        </p:nvSpPr>
        <p:spPr/>
        <p:txBody>
          <a:bodyPr/>
          <a:lstStyle/>
          <a:p>
            <a:fld id="{F1AF4F86-0AFB-4419-A372-5DC1CECC41A2}" type="slidenum">
              <a:rPr lang="de-DE" smtClean="0"/>
              <a:pPr/>
              <a:t>4</a:t>
            </a:fld>
            <a:endParaRPr lang="de-DE" dirty="0"/>
          </a:p>
        </p:txBody>
      </p:sp>
      <p:sp>
        <p:nvSpPr>
          <p:cNvPr id="5" name="Textplatzhalter 4"/>
          <p:cNvSpPr>
            <a:spLocks noGrp="1"/>
          </p:cNvSpPr>
          <p:nvPr>
            <p:ph type="body" sz="quarter" idx="12"/>
          </p:nvPr>
        </p:nvSpPr>
        <p:spPr>
          <a:xfrm>
            <a:off x="3892549" y="6338682"/>
            <a:ext cx="3203575" cy="365125"/>
          </a:xfrm>
        </p:spPr>
        <p:txBody>
          <a:bodyPr/>
          <a:lstStyle/>
          <a:p>
            <a:r>
              <a:rPr lang="de-DE" dirty="0"/>
              <a:t>Quelle: Eigene Abbildung nach BMUB 2016.</a:t>
            </a:r>
          </a:p>
        </p:txBody>
      </p:sp>
    </p:spTree>
    <p:extLst>
      <p:ext uri="{BB962C8B-B14F-4D97-AF65-F5344CB8AC3E}">
        <p14:creationId xmlns:p14="http://schemas.microsoft.com/office/powerpoint/2010/main" val="1172436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9979" y="3418370"/>
            <a:ext cx="3804043" cy="2856248"/>
          </a:xfrm>
          <a:prstGeom prst="rect">
            <a:avLst/>
          </a:prstGeom>
        </p:spPr>
      </p:pic>
      <p:sp>
        <p:nvSpPr>
          <p:cNvPr id="3" name="Inhaltsplatzhalter 2"/>
          <p:cNvSpPr>
            <a:spLocks noGrp="1"/>
          </p:cNvSpPr>
          <p:nvPr>
            <p:ph idx="1"/>
          </p:nvPr>
        </p:nvSpPr>
        <p:spPr/>
        <p:txBody>
          <a:bodyPr/>
          <a:lstStyle/>
          <a:p>
            <a:r>
              <a:rPr lang="de-DE" sz="1800" dirty="0"/>
              <a:t>Eigenes Handy untersuchen (Alternativ: Arbeitsblatt nutzen)</a:t>
            </a:r>
          </a:p>
          <a:p>
            <a:r>
              <a:rPr lang="de-DE" sz="1800" dirty="0"/>
              <a:t>Zunächst Bauteile benennen</a:t>
            </a:r>
          </a:p>
          <a:p>
            <a:r>
              <a:rPr lang="de-DE" sz="1800" dirty="0"/>
              <a:t>Wahrnehmen der Materialien aus denen das Gerät aufgebaut ist</a:t>
            </a:r>
          </a:p>
          <a:p>
            <a:r>
              <a:rPr lang="de-DE" sz="1800" dirty="0"/>
              <a:t>Maß an Modularität (z.B. Akku) wahrnehmen, evtl. Diskussion zu Effekt und Nutzen von verklebten Akkus</a:t>
            </a:r>
          </a:p>
          <a:p>
            <a:r>
              <a:rPr lang="de-DE" sz="1800" b="1" dirty="0"/>
              <a:t>Ziel</a:t>
            </a:r>
            <a:r>
              <a:rPr lang="de-DE" sz="1800" dirty="0"/>
              <a:t> ist es, die Komplexität des Gerätes bewusst zu machen</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2a</a:t>
            </a:r>
            <a:br>
              <a:rPr lang="de-DE" dirty="0">
                <a:sym typeface="PT Sans"/>
              </a:rPr>
            </a:br>
            <a:r>
              <a:rPr lang="de-DE" dirty="0">
                <a:sym typeface="PT Sans"/>
              </a:rPr>
              <a:t>Bauteile eines Handys erschließen</a:t>
            </a:r>
            <a:endParaRPr lang="de-DE" dirty="0"/>
          </a:p>
        </p:txBody>
      </p:sp>
      <p:sp>
        <p:nvSpPr>
          <p:cNvPr id="9" name="Fußzeilenplatzhalter 8"/>
          <p:cNvSpPr>
            <a:spLocks noGrp="1"/>
          </p:cNvSpPr>
          <p:nvPr>
            <p:ph type="ftr" sz="quarter" idx="10"/>
          </p:nvPr>
        </p:nvSpPr>
        <p:spPr>
          <a:xfrm>
            <a:off x="390105" y="6356350"/>
            <a:ext cx="3086100" cy="365125"/>
          </a:xfrm>
        </p:spPr>
        <p:txBody>
          <a:bodyPr/>
          <a:lstStyle/>
          <a:p>
            <a:pPr algn="l"/>
            <a:r>
              <a:rPr lang="de-DE" dirty="0"/>
              <a:t>Der ökologische Rucksack eines Handys</a:t>
            </a:r>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40</a:t>
            </a:fld>
            <a:endParaRPr lang="de-DE" dirty="0"/>
          </a:p>
        </p:txBody>
      </p:sp>
    </p:spTree>
    <p:extLst>
      <p:ext uri="{BB962C8B-B14F-4D97-AF65-F5344CB8AC3E}">
        <p14:creationId xmlns:p14="http://schemas.microsoft.com/office/powerpoint/2010/main" val="249324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Grundlegende Stoffgruppen aufgreifen bzw. bestätigen </a:t>
            </a:r>
            <a:br>
              <a:rPr lang="de-DE" sz="1800" dirty="0"/>
            </a:br>
            <a:r>
              <a:rPr lang="de-DE" sz="1800" dirty="0"/>
              <a:t>(Kunststoff / Glas / Metalle)</a:t>
            </a:r>
          </a:p>
          <a:p>
            <a:r>
              <a:rPr lang="de-DE" sz="1800" dirty="0"/>
              <a:t>Überleitung zur Stoffgruppe der Metalle und deren Wichtigkeit im Ressourcenschutz</a:t>
            </a:r>
          </a:p>
          <a:p>
            <a:r>
              <a:rPr lang="de-DE" sz="1800" dirty="0"/>
              <a:t>Überleitung zum Periodensystem </a:t>
            </a:r>
            <a:br>
              <a:rPr lang="de-DE" sz="1800" dirty="0"/>
            </a:br>
            <a:r>
              <a:rPr lang="de-DE" sz="1800" dirty="0"/>
              <a:t>der Elemente</a:t>
            </a:r>
          </a:p>
          <a:p>
            <a:pPr lvl="1">
              <a:buFont typeface="Wingdings" panose="05000000000000000000" pitchFamily="2" charset="2"/>
              <a:buChar char="§"/>
            </a:pPr>
            <a:r>
              <a:rPr lang="de-DE" sz="1800" dirty="0"/>
              <a:t>Metalle problemlos ablesbar</a:t>
            </a:r>
          </a:p>
          <a:p>
            <a:pPr lvl="1">
              <a:buFont typeface="Wingdings" panose="05000000000000000000" pitchFamily="2" charset="2"/>
              <a:buChar char="§"/>
            </a:pPr>
            <a:r>
              <a:rPr lang="de-DE" sz="1800" dirty="0"/>
              <a:t>Andere Stoffe i.d.R. in </a:t>
            </a:r>
            <a:br>
              <a:rPr lang="de-DE" sz="1800" dirty="0"/>
            </a:br>
            <a:r>
              <a:rPr lang="de-DE" sz="1800" dirty="0"/>
              <a:t>Verbindungen</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2b</a:t>
            </a:r>
            <a:br>
              <a:rPr lang="de-DE" dirty="0">
                <a:sym typeface="PT Sans"/>
              </a:rPr>
            </a:br>
            <a:r>
              <a:rPr lang="de-DE" dirty="0">
                <a:sym typeface="PT Sans"/>
              </a:rPr>
              <a:t>Stoffliche Zusammensetzung</a:t>
            </a:r>
            <a:br>
              <a:rPr lang="de-DE" dirty="0">
                <a:sym typeface="PT Sans"/>
              </a:rPr>
            </a:br>
            <a:endParaRPr lang="de-DE"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3526" y="2808160"/>
            <a:ext cx="4402707" cy="3310677"/>
          </a:xfrm>
          <a:prstGeom prst="rect">
            <a:avLst/>
          </a:prstGeom>
        </p:spPr>
      </p:pic>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41</a:t>
            </a:fld>
            <a:endParaRPr lang="de-DE" dirty="0"/>
          </a:p>
        </p:txBody>
      </p:sp>
    </p:spTree>
    <p:extLst>
      <p:ext uri="{BB962C8B-B14F-4D97-AF65-F5344CB8AC3E}">
        <p14:creationId xmlns:p14="http://schemas.microsoft.com/office/powerpoint/2010/main" val="2443129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Fachübergreifender Unterricht möglich</a:t>
            </a:r>
          </a:p>
          <a:p>
            <a:r>
              <a:rPr lang="de-DE" sz="1800" dirty="0"/>
              <a:t>Schätzaufgabe: wie viele stabile Elemente gibt es und wie viele davon sind im Handy verbaut?</a:t>
            </a:r>
          </a:p>
          <a:p>
            <a:r>
              <a:rPr lang="de-DE" sz="1800" dirty="0"/>
              <a:t>Antwort: 60 von 80 stabilen Elementen </a:t>
            </a:r>
          </a:p>
          <a:p>
            <a:r>
              <a:rPr lang="de-DE" sz="1800" b="1" dirty="0"/>
              <a:t>Ziel:</a:t>
            </a:r>
            <a:r>
              <a:rPr lang="de-DE" sz="1800" dirty="0"/>
              <a:t> wiederum Komplexität des Gerätes darstellen und damit die Anzahl an verschiedenen natürlichen Ressourcen, die beansprucht werden</a:t>
            </a:r>
          </a:p>
          <a:p>
            <a:r>
              <a:rPr lang="de-DE" sz="1800" dirty="0"/>
              <a:t>In der Lerneinheit wird nur </a:t>
            </a:r>
            <a:br>
              <a:rPr lang="de-DE" sz="1800" dirty="0"/>
            </a:br>
            <a:r>
              <a:rPr lang="de-DE" sz="1800" dirty="0"/>
              <a:t>auf wenige Elemente</a:t>
            </a:r>
            <a:br>
              <a:rPr lang="de-DE" sz="1800" dirty="0"/>
            </a:br>
            <a:r>
              <a:rPr lang="de-DE" sz="1800" dirty="0"/>
              <a:t>eingegangen </a:t>
            </a:r>
            <a:br>
              <a:rPr lang="de-DE" sz="1800" dirty="0"/>
            </a:br>
            <a:r>
              <a:rPr lang="de-DE" sz="1800" dirty="0"/>
              <a:t>=&gt; Hinweis auf Mitdenken </a:t>
            </a:r>
            <a:br>
              <a:rPr lang="de-DE" sz="1800" dirty="0"/>
            </a:br>
            <a:r>
              <a:rPr lang="de-DE" sz="1800" dirty="0"/>
              <a:t>für die anderen </a:t>
            </a:r>
            <a:br>
              <a:rPr lang="de-DE" sz="1800" dirty="0"/>
            </a:br>
            <a:r>
              <a:rPr lang="de-DE" sz="1800" dirty="0"/>
              <a:t>Elemente nötig!</a:t>
            </a:r>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2c</a:t>
            </a:r>
            <a:br>
              <a:rPr lang="de-DE" dirty="0">
                <a:sym typeface="PT Sans"/>
              </a:rPr>
            </a:br>
            <a:r>
              <a:rPr lang="de-DE" dirty="0">
                <a:sym typeface="PT Sans"/>
              </a:rPr>
              <a:t>Stoffliche Zusammensetzung</a:t>
            </a:r>
            <a:br>
              <a:rPr lang="de-DE" dirty="0">
                <a:sym typeface="PT Sans"/>
              </a:rPr>
            </a:br>
            <a:endParaRPr lang="de-DE" dirty="0"/>
          </a:p>
        </p:txBody>
      </p:sp>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42</a:t>
            </a:fld>
            <a:endParaRPr lang="de-DE"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9062" y="3385909"/>
            <a:ext cx="3835139" cy="2880000"/>
          </a:xfrm>
          <a:prstGeom prst="rect">
            <a:avLst/>
          </a:prstGeom>
        </p:spPr>
      </p:pic>
    </p:spTree>
    <p:extLst>
      <p:ext uri="{BB962C8B-B14F-4D97-AF65-F5344CB8AC3E}">
        <p14:creationId xmlns:p14="http://schemas.microsoft.com/office/powerpoint/2010/main" val="1239066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dirty="0"/>
          </a:p>
          <a:p>
            <a:pPr marL="0" indent="0" algn="ctr">
              <a:buNone/>
            </a:pPr>
            <a:r>
              <a:rPr lang="de-DE" sz="4000" dirty="0"/>
              <a:t>Modul 3 - Die Relevanz der Mengen</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43</a:t>
            </a:fld>
            <a:endParaRPr lang="de-DE" dirty="0"/>
          </a:p>
        </p:txBody>
      </p:sp>
      <p:sp>
        <p:nvSpPr>
          <p:cNvPr id="6" name="Abgerundetes Rechteck 5"/>
          <p:cNvSpPr/>
          <p:nvPr/>
        </p:nvSpPr>
        <p:spPr>
          <a:xfrm>
            <a:off x="1858434" y="4288848"/>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Relevanz der Metalle herausarbeiten</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Diskrepanz zwischen geringen Einzelmengen und großen Gesamtmengen erfassen</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3861571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3</a:t>
            </a:r>
            <a:br>
              <a:rPr lang="de-DE" dirty="0">
                <a:sym typeface="PT Sans"/>
              </a:rPr>
            </a:br>
            <a:r>
              <a:rPr lang="de-DE" dirty="0">
                <a:sym typeface="PT Sans"/>
              </a:rPr>
              <a:t>Relevanz der Mengen</a:t>
            </a:r>
            <a:endParaRPr lang="de-DE" dirty="0"/>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44</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4055569427"/>
              </p:ext>
            </p:extLst>
          </p:nvPr>
        </p:nvGraphicFramePr>
        <p:xfrm>
          <a:off x="379030" y="1512000"/>
          <a:ext cx="8357188" cy="2496691"/>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09146">
                  <a:extLst>
                    <a:ext uri="{9D8B030D-6E8A-4147-A177-3AD203B41FA5}">
                      <a16:colId xmlns:a16="http://schemas.microsoft.com/office/drawing/2014/main" val="20001"/>
                    </a:ext>
                  </a:extLst>
                </a:gridCol>
                <a:gridCol w="2434644">
                  <a:extLst>
                    <a:ext uri="{9D8B030D-6E8A-4147-A177-3AD203B41FA5}">
                      <a16:colId xmlns:a16="http://schemas.microsoft.com/office/drawing/2014/main" val="20002"/>
                    </a:ext>
                  </a:extLst>
                </a:gridCol>
                <a:gridCol w="708338">
                  <a:extLst>
                    <a:ext uri="{9D8B030D-6E8A-4147-A177-3AD203B41FA5}">
                      <a16:colId xmlns:a16="http://schemas.microsoft.com/office/drawing/2014/main" val="20003"/>
                    </a:ext>
                  </a:extLst>
                </a:gridCol>
                <a:gridCol w="2389494">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5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3a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Mengen ausgewählter Metalle im Handy erörtern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1.2</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Informationstext</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baseline="0" dirty="0">
                          <a:solidFill>
                            <a:srgbClr val="595959"/>
                          </a:solidFill>
                          <a:latin typeface="PT Sans" panose="020B0503020203020204" pitchFamily="34" charset="0"/>
                          <a:ea typeface="PT Sans" panose="020B0503020203020204" pitchFamily="34" charset="0"/>
                          <a:cs typeface="+mn-cs"/>
                        </a:rPr>
                        <a:t>Information 1</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10</a:t>
                      </a:r>
                      <a:r>
                        <a:rPr lang="de-DE" sz="1600" b="0" kern="1200" baseline="0" dirty="0">
                          <a:solidFill>
                            <a:srgbClr val="595959"/>
                          </a:solidFill>
                          <a:latin typeface="PT Sans" panose="020B0503020203020204" pitchFamily="34" charset="0"/>
                          <a:ea typeface="PT Sans" panose="020B0503020203020204" pitchFamily="34" charset="0"/>
                          <a:cs typeface="+mn-cs"/>
                        </a:rPr>
                        <a:t> </a:t>
                      </a:r>
                      <a:r>
                        <a:rPr lang="de-DE" sz="1600" b="0" kern="1200" dirty="0">
                          <a:solidFill>
                            <a:srgbClr val="595959"/>
                          </a:solidFill>
                          <a:latin typeface="PT Sans" panose="020B0503020203020204" pitchFamily="34" charset="0"/>
                          <a:ea typeface="PT Sans" panose="020B0503020203020204" pitchFamily="34" charset="0"/>
                          <a:cs typeface="+mn-cs"/>
                        </a:rPr>
                        <a:t>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3b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Berechnung</a:t>
                      </a:r>
                      <a:r>
                        <a:rPr lang="de-DE" sz="1600" kern="1200" baseline="0" dirty="0">
                          <a:solidFill>
                            <a:srgbClr val="595959"/>
                          </a:solidFill>
                          <a:latin typeface="PT Sans" panose="020B0503020203020204" pitchFamily="34" charset="0"/>
                          <a:ea typeface="PT Sans" panose="020B0503020203020204" pitchFamily="34" charset="0"/>
                          <a:cs typeface="+mn-cs"/>
                        </a:rPr>
                        <a:t>:</a:t>
                      </a:r>
                      <a:r>
                        <a:rPr lang="de-DE" sz="1600" kern="1200" dirty="0">
                          <a:solidFill>
                            <a:srgbClr val="595959"/>
                          </a:solidFill>
                          <a:latin typeface="PT Sans" panose="020B0503020203020204" pitchFamily="34" charset="0"/>
                          <a:ea typeface="PT Sans" panose="020B0503020203020204" pitchFamily="34" charset="0"/>
                          <a:cs typeface="+mn-cs"/>
                        </a:rPr>
                        <a:t> </a:t>
                      </a:r>
                    </a:p>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Menge und Wert von Gold und Kupfer in Handys</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1.3</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Berechnung</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3.1 &amp; 3.2</a:t>
                      </a: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2470659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Darstellung der Diskrepanz </a:t>
            </a:r>
            <a:br>
              <a:rPr lang="de-DE" sz="1800" dirty="0"/>
            </a:br>
            <a:r>
              <a:rPr lang="de-DE" sz="1800" dirty="0"/>
              <a:t>zwischen der Anzahl </a:t>
            </a:r>
            <a:br>
              <a:rPr lang="de-DE" sz="1800" dirty="0"/>
            </a:br>
            <a:r>
              <a:rPr lang="de-DE" sz="1800" dirty="0"/>
              <a:t>der eingesetzten Elemente </a:t>
            </a:r>
            <a:br>
              <a:rPr lang="de-DE" sz="1800" dirty="0"/>
            </a:br>
            <a:r>
              <a:rPr lang="de-DE" sz="1800" dirty="0"/>
              <a:t>bzw. Stoffe und</a:t>
            </a:r>
            <a:br>
              <a:rPr lang="de-DE" sz="1800" dirty="0"/>
            </a:br>
            <a:r>
              <a:rPr lang="de-DE" sz="1800" dirty="0"/>
              <a:t>den individuellen Mengen</a:t>
            </a:r>
          </a:p>
          <a:p>
            <a:r>
              <a:rPr lang="de-DE" sz="1800" dirty="0"/>
              <a:t>Eindruck der Irrelevanz </a:t>
            </a:r>
            <a:br>
              <a:rPr lang="de-DE" sz="1800" dirty="0"/>
            </a:br>
            <a:r>
              <a:rPr lang="de-DE" sz="1800" dirty="0"/>
              <a:t>entsteht</a:t>
            </a:r>
          </a:p>
          <a:p>
            <a:r>
              <a:rPr lang="de-DE" sz="1800" dirty="0"/>
              <a:t>Möglichkeit, die Problematik </a:t>
            </a:r>
            <a:br>
              <a:rPr lang="de-DE" sz="1800" dirty="0"/>
            </a:br>
            <a:r>
              <a:rPr lang="de-DE" sz="1800" dirty="0"/>
              <a:t>der seltenen Erden zu </a:t>
            </a:r>
            <a:br>
              <a:rPr lang="de-DE" sz="1800" dirty="0"/>
            </a:br>
            <a:r>
              <a:rPr lang="de-DE" sz="1800" dirty="0"/>
              <a:t>thematisieren</a:t>
            </a:r>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3a</a:t>
            </a:r>
            <a:br>
              <a:rPr lang="de-DE" dirty="0">
                <a:sym typeface="PT Sans"/>
              </a:rPr>
            </a:br>
            <a:r>
              <a:rPr lang="de-DE" dirty="0">
                <a:sym typeface="PT Sans"/>
              </a:rPr>
              <a:t>Mengen ausgewählter Metalle</a:t>
            </a:r>
            <a:br>
              <a:rPr lang="de-DE" dirty="0">
                <a:sym typeface="PT Sans"/>
              </a:rPr>
            </a:br>
            <a:endParaRPr lang="de-DE"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5627" y="1512885"/>
            <a:ext cx="4811079" cy="3621823"/>
          </a:xfrm>
          <a:prstGeom prst="rect">
            <a:avLst/>
          </a:prstGeom>
        </p:spPr>
      </p:pic>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45</a:t>
            </a:fld>
            <a:endParaRPr lang="de-DE" dirty="0"/>
          </a:p>
        </p:txBody>
      </p:sp>
    </p:spTree>
    <p:extLst>
      <p:ext uri="{BB962C8B-B14F-4D97-AF65-F5344CB8AC3E}">
        <p14:creationId xmlns:p14="http://schemas.microsoft.com/office/powerpoint/2010/main" val="2815287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8793" y="1662890"/>
            <a:ext cx="3997911" cy="2803093"/>
          </a:xfrm>
          <a:prstGeom prst="rect">
            <a:avLst/>
          </a:prstGeom>
        </p:spPr>
      </p:pic>
      <p:sp>
        <p:nvSpPr>
          <p:cNvPr id="3" name="Inhaltsplatzhalter 2"/>
          <p:cNvSpPr>
            <a:spLocks noGrp="1"/>
          </p:cNvSpPr>
          <p:nvPr>
            <p:ph idx="1"/>
          </p:nvPr>
        </p:nvSpPr>
        <p:spPr/>
        <p:txBody>
          <a:bodyPr/>
          <a:lstStyle/>
          <a:p>
            <a:r>
              <a:rPr lang="de-DE" sz="1800" dirty="0"/>
              <a:t>Fachübergreifender Unterricht</a:t>
            </a:r>
            <a:br>
              <a:rPr lang="de-DE" sz="1800" dirty="0"/>
            </a:br>
            <a:r>
              <a:rPr lang="de-DE" sz="1800" dirty="0"/>
              <a:t>(Berechnung mittels der </a:t>
            </a:r>
            <a:br>
              <a:rPr lang="de-DE" sz="1800" dirty="0"/>
            </a:br>
            <a:r>
              <a:rPr lang="de-DE" sz="1800" dirty="0"/>
              <a:t>Grundrechenarten)</a:t>
            </a:r>
          </a:p>
          <a:p>
            <a:r>
              <a:rPr lang="de-DE" sz="1800" b="1" dirty="0"/>
              <a:t>Ziel: </a:t>
            </a:r>
            <a:r>
              <a:rPr lang="de-DE" sz="1800" dirty="0"/>
              <a:t>Darstellung, dass </a:t>
            </a:r>
            <a:br>
              <a:rPr lang="de-DE" sz="1800" dirty="0"/>
            </a:br>
            <a:r>
              <a:rPr lang="de-DE" sz="1800" dirty="0"/>
              <a:t>„geringe Menge pro Handy“</a:t>
            </a:r>
            <a:br>
              <a:rPr lang="de-DE" sz="1800" dirty="0"/>
            </a:br>
            <a:r>
              <a:rPr lang="de-DE" sz="1800" dirty="0"/>
              <a:t> nicht „irrelevant“ heißt </a:t>
            </a:r>
          </a:p>
          <a:p>
            <a:r>
              <a:rPr lang="de-DE" sz="1800" dirty="0"/>
              <a:t>Berechnung der Mengen an </a:t>
            </a:r>
            <a:br>
              <a:rPr lang="de-DE" sz="1800" dirty="0"/>
            </a:br>
            <a:r>
              <a:rPr lang="de-DE" sz="1800" dirty="0"/>
              <a:t>Kupfer und Gold, die weltweit/</a:t>
            </a:r>
            <a:br>
              <a:rPr lang="de-DE" sz="1800" dirty="0"/>
            </a:br>
            <a:r>
              <a:rPr lang="de-DE" sz="1800" dirty="0"/>
              <a:t>in Deutschland 2015 für die </a:t>
            </a:r>
            <a:br>
              <a:rPr lang="de-DE" sz="1800" dirty="0"/>
            </a:br>
            <a:r>
              <a:rPr lang="de-DE" sz="1800" dirty="0"/>
              <a:t>Produktion von Handys eingesetzt </a:t>
            </a:r>
            <a:br>
              <a:rPr lang="de-DE" sz="1800" dirty="0"/>
            </a:br>
            <a:r>
              <a:rPr lang="de-DE" sz="1800" dirty="0"/>
              <a:t>wurden</a:t>
            </a:r>
          </a:p>
          <a:p>
            <a:r>
              <a:rPr lang="de-DE" sz="1800" dirty="0"/>
              <a:t>Generalisierung mit Folie </a:t>
            </a:r>
            <a:br>
              <a:rPr lang="de-DE" sz="1800" dirty="0"/>
            </a:br>
            <a:r>
              <a:rPr lang="de-DE" sz="1800" dirty="0"/>
              <a:t>„Mengen weltweiter Verbrauch“</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3b</a:t>
            </a:r>
            <a:br>
              <a:rPr lang="de-DE" dirty="0">
                <a:sym typeface="PT Sans"/>
              </a:rPr>
            </a:br>
            <a:r>
              <a:rPr lang="de-DE" dirty="0">
                <a:sym typeface="PT Sans"/>
              </a:rPr>
              <a:t>Berechnungen Gold und Kupfer</a:t>
            </a:r>
            <a:br>
              <a:rPr lang="de-DE" dirty="0">
                <a:sym typeface="PT Sans"/>
              </a:rPr>
            </a:br>
            <a:endParaRPr lang="de-DE" dirty="0"/>
          </a:p>
        </p:txBody>
      </p:sp>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0378" y="3526274"/>
            <a:ext cx="3596327" cy="2703307"/>
          </a:xfrm>
          <a:prstGeom prst="rect">
            <a:avLst/>
          </a:prstGeom>
        </p:spPr>
      </p:pic>
      <p:sp>
        <p:nvSpPr>
          <p:cNvPr id="10" name="Fußzeilenplatzhalter 9"/>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1" name="Foliennummernplatzhalter 10"/>
          <p:cNvSpPr>
            <a:spLocks noGrp="1"/>
          </p:cNvSpPr>
          <p:nvPr>
            <p:ph type="sldNum" sz="quarter" idx="11"/>
          </p:nvPr>
        </p:nvSpPr>
        <p:spPr>
          <a:xfrm>
            <a:off x="6874294" y="6356350"/>
            <a:ext cx="1641055" cy="365125"/>
          </a:xfrm>
        </p:spPr>
        <p:txBody>
          <a:bodyPr/>
          <a:lstStyle/>
          <a:p>
            <a:fld id="{68EB86B5-BADE-4A12-AB87-7E185E6EC7FD}" type="slidenum">
              <a:rPr lang="de-DE" smtClean="0"/>
              <a:pPr/>
              <a:t>46</a:t>
            </a:fld>
            <a:endParaRPr lang="de-DE" dirty="0"/>
          </a:p>
        </p:txBody>
      </p:sp>
    </p:spTree>
    <p:extLst>
      <p:ext uri="{BB962C8B-B14F-4D97-AF65-F5344CB8AC3E}">
        <p14:creationId xmlns:p14="http://schemas.microsoft.com/office/powerpoint/2010/main" val="3523912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dirty="0"/>
          </a:p>
          <a:p>
            <a:pPr marL="0" indent="0" algn="ctr">
              <a:buNone/>
            </a:pPr>
            <a:r>
              <a:rPr lang="de-DE" sz="4000" dirty="0"/>
              <a:t>Modul 4 - Lebenszyklus von Metallen</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47</a:t>
            </a:fld>
            <a:endParaRPr lang="de-DE" dirty="0"/>
          </a:p>
        </p:txBody>
      </p:sp>
      <p:sp>
        <p:nvSpPr>
          <p:cNvPr id="6" name="Abgerundetes Rechteck 5"/>
          <p:cNvSpPr/>
          <p:nvPr/>
        </p:nvSpPr>
        <p:spPr>
          <a:xfrm>
            <a:off x="1858434" y="4291612"/>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Darstellung der Vielzahl an Stoffen, die im Prozess der Herstellung eines Metalls zugeführt werden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Darstellung der Vielzahl an Abfallstoffen</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6184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4</a:t>
            </a:r>
            <a:br>
              <a:rPr lang="de-DE" dirty="0">
                <a:sym typeface="PT Sans"/>
              </a:rPr>
            </a:br>
            <a:r>
              <a:rPr lang="de-DE" dirty="0">
                <a:sym typeface="PT Sans"/>
              </a:rPr>
              <a:t>Lebenszyklus Metalle</a:t>
            </a:r>
            <a:endParaRPr lang="de-DE" dirty="0"/>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48</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679004610"/>
              </p:ext>
            </p:extLst>
          </p:nvPr>
        </p:nvGraphicFramePr>
        <p:xfrm>
          <a:off x="379030" y="1512000"/>
          <a:ext cx="8357188" cy="3530342"/>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34546">
                  <a:extLst>
                    <a:ext uri="{9D8B030D-6E8A-4147-A177-3AD203B41FA5}">
                      <a16:colId xmlns:a16="http://schemas.microsoft.com/office/drawing/2014/main" val="20001"/>
                    </a:ext>
                  </a:extLst>
                </a:gridCol>
                <a:gridCol w="2396365">
                  <a:extLst>
                    <a:ext uri="{9D8B030D-6E8A-4147-A177-3AD203B41FA5}">
                      <a16:colId xmlns:a16="http://schemas.microsoft.com/office/drawing/2014/main" val="20002"/>
                    </a:ext>
                  </a:extLst>
                </a:gridCol>
                <a:gridCol w="734096">
                  <a:extLst>
                    <a:ext uri="{9D8B030D-6E8A-4147-A177-3AD203B41FA5}">
                      <a16:colId xmlns:a16="http://schemas.microsoft.com/office/drawing/2014/main" val="20003"/>
                    </a:ext>
                  </a:extLst>
                </a:gridCol>
                <a:gridCol w="2376615">
                  <a:extLst>
                    <a:ext uri="{9D8B030D-6E8A-4147-A177-3AD203B41FA5}">
                      <a16:colId xmlns:a16="http://schemas.microsoft.com/office/drawing/2014/main" val="20004"/>
                    </a:ext>
                  </a:extLst>
                </a:gridCol>
                <a:gridCol w="133684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10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4a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Lebenszyklus von Metallen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1.5</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err="1">
                          <a:solidFill>
                            <a:srgbClr val="595959"/>
                          </a:solidFill>
                          <a:latin typeface="PT Sans" panose="020B0503020203020204" pitchFamily="34" charset="0"/>
                          <a:ea typeface="PT Sans" panose="020B0503020203020204" pitchFamily="34" charset="0"/>
                          <a:cs typeface="+mn-cs"/>
                        </a:rPr>
                        <a:t>Photos</a:t>
                      </a:r>
                      <a:r>
                        <a:rPr lang="de-DE" sz="1600" kern="1200" dirty="0">
                          <a:solidFill>
                            <a:srgbClr val="595959"/>
                          </a:solidFill>
                          <a:latin typeface="PT Sans" panose="020B0503020203020204" pitchFamily="34" charset="0"/>
                          <a:ea typeface="PT Sans" panose="020B0503020203020204" pitchFamily="34" charset="0"/>
                          <a:cs typeface="+mn-cs"/>
                        </a:rPr>
                        <a:t> den Schritten zuordnen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baseline="0" dirty="0">
                          <a:solidFill>
                            <a:srgbClr val="595959"/>
                          </a:solidFill>
                          <a:latin typeface="PT Sans" panose="020B0503020203020204" pitchFamily="34" charset="0"/>
                          <a:ea typeface="PT Sans" panose="020B0503020203020204" pitchFamily="34" charset="0"/>
                          <a:cs typeface="+mn-cs"/>
                        </a:rPr>
                        <a:t>Arbeitsblatt 4 mit </a:t>
                      </a:r>
                      <a:r>
                        <a:rPr lang="de-DE" sz="1600" kern="1200" baseline="0" dirty="0" err="1">
                          <a:solidFill>
                            <a:srgbClr val="595959"/>
                          </a:solidFill>
                          <a:latin typeface="PT Sans" panose="020B0503020203020204" pitchFamily="34" charset="0"/>
                          <a:ea typeface="PT Sans" panose="020B0503020203020204" pitchFamily="34" charset="0"/>
                          <a:cs typeface="+mn-cs"/>
                        </a:rPr>
                        <a:t>Photoblatt</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15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4b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Lebenszyklus der Metalle: der ökologische Rucksack</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1.5</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Textanalyse</a:t>
                      </a:r>
                      <a:r>
                        <a:rPr lang="de-DE" sz="1600" kern="1200" baseline="0" dirty="0">
                          <a:solidFill>
                            <a:srgbClr val="595959"/>
                          </a:solidFill>
                          <a:latin typeface="PT Sans" panose="020B0503020203020204" pitchFamily="34" charset="0"/>
                          <a:ea typeface="PT Sans" panose="020B0503020203020204" pitchFamily="34" charset="0"/>
                          <a:cs typeface="+mn-cs"/>
                        </a:rPr>
                        <a:t> -</a:t>
                      </a:r>
                      <a:r>
                        <a:rPr lang="de-DE" sz="1600" kern="1200" dirty="0">
                          <a:solidFill>
                            <a:srgbClr val="595959"/>
                          </a:solidFill>
                          <a:latin typeface="PT Sans" panose="020B0503020203020204" pitchFamily="34" charset="0"/>
                          <a:ea typeface="PT Sans" panose="020B0503020203020204" pitchFamily="34" charset="0"/>
                          <a:cs typeface="+mn-cs"/>
                        </a:rPr>
                        <a:t> anschließende Zuordnung Input /Output zu den Zyklusschritten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a:t>
                      </a:r>
                      <a:r>
                        <a:rPr lang="de-DE" sz="1600" kern="1200" baseline="0" dirty="0">
                          <a:solidFill>
                            <a:srgbClr val="595959"/>
                          </a:solidFill>
                          <a:latin typeface="PT Sans" panose="020B0503020203020204" pitchFamily="34" charset="0"/>
                          <a:ea typeface="PT Sans" panose="020B0503020203020204" pitchFamily="34" charset="0"/>
                          <a:cs typeface="+mn-cs"/>
                        </a:rPr>
                        <a:t> 5.1, 5.2 &amp; 5.3</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2"/>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10 min.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4c</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Ökologische Rucksack - Definition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1.6</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Erarbeitung einer Definition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Arbeitsblatt 6</a:t>
                      </a:r>
                    </a:p>
                  </a:txBody>
                  <a:tcPr marL="68580" marR="68580" marT="0" marB="0" anchor="ctr">
                    <a:solidFill>
                      <a:srgbClr val="F9CB9C"/>
                    </a:solidFill>
                  </a:tcPr>
                </a:tc>
                <a:extLst>
                  <a:ext uri="{0D108BD9-81ED-4DB2-BD59-A6C34878D82A}">
                    <a16:rowId xmlns:a16="http://schemas.microsoft.com/office/drawing/2014/main" val="10003"/>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2253459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Einstieg in das Konzept </a:t>
            </a:r>
            <a:r>
              <a:rPr lang="de-DE" sz="1800" dirty="0" err="1"/>
              <a:t>Lebenzyklus</a:t>
            </a:r>
            <a:r>
              <a:rPr lang="de-DE" sz="1800" dirty="0"/>
              <a:t> </a:t>
            </a:r>
            <a:br>
              <a:rPr lang="de-DE" sz="1800" dirty="0"/>
            </a:br>
            <a:r>
              <a:rPr lang="de-DE" sz="1800" dirty="0"/>
              <a:t>am Beispiel von Metallen</a:t>
            </a:r>
          </a:p>
          <a:p>
            <a:r>
              <a:rPr lang="de-DE" sz="1800" dirty="0"/>
              <a:t>Zuordnung von Bildern bekannter </a:t>
            </a:r>
            <a:br>
              <a:rPr lang="de-DE" sz="1800" dirty="0"/>
            </a:br>
            <a:r>
              <a:rPr lang="de-DE" sz="1800" dirty="0"/>
              <a:t>Prozesse und Produkte zu den </a:t>
            </a:r>
            <a:br>
              <a:rPr lang="de-DE" sz="1800" dirty="0"/>
            </a:br>
            <a:r>
              <a:rPr lang="de-DE" sz="1800" dirty="0"/>
              <a:t>Schritten des Lebenszyklus</a:t>
            </a:r>
          </a:p>
          <a:p>
            <a:r>
              <a:rPr lang="de-DE" sz="1800" dirty="0"/>
              <a:t>Zusätzlich Einführung der </a:t>
            </a:r>
            <a:br>
              <a:rPr lang="de-DE" sz="1800" dirty="0"/>
            </a:br>
            <a:r>
              <a:rPr lang="de-DE" sz="1800" dirty="0"/>
              <a:t>„universellen“ Produktionsfaktoren </a:t>
            </a:r>
            <a:br>
              <a:rPr lang="de-DE" sz="1800" dirty="0"/>
            </a:br>
            <a:r>
              <a:rPr lang="de-DE" sz="1800" dirty="0"/>
              <a:t>Energie“ und „Wasser“</a:t>
            </a:r>
          </a:p>
          <a:p>
            <a:r>
              <a:rPr lang="de-DE" sz="1800" b="1" dirty="0"/>
              <a:t>Ziel:</a:t>
            </a:r>
            <a:r>
              <a:rPr lang="de-DE" sz="1800" dirty="0"/>
              <a:t> Verständnis für die Grundkomponenten	 </a:t>
            </a:r>
            <a:br>
              <a:rPr lang="de-DE" sz="1800" dirty="0"/>
            </a:br>
            <a:r>
              <a:rPr lang="de-DE" sz="1800" dirty="0"/>
              <a:t>einen Lebenszyklus entwickeln </a:t>
            </a:r>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4a</a:t>
            </a:r>
            <a:br>
              <a:rPr lang="de-DE" dirty="0">
                <a:sym typeface="PT Sans"/>
              </a:rPr>
            </a:br>
            <a:r>
              <a:rPr lang="de-DE" dirty="0">
                <a:sym typeface="PT Sans"/>
              </a:rPr>
              <a:t>Lebenszyklus von Metallen I</a:t>
            </a:r>
            <a:br>
              <a:rPr lang="de-DE" dirty="0">
                <a:sym typeface="PT Sans"/>
              </a:rPr>
            </a:br>
            <a:endParaRPr lang="de-DE" dirty="0"/>
          </a:p>
        </p:txBody>
      </p:sp>
      <p:sp>
        <p:nvSpPr>
          <p:cNvPr id="10" name="Fußzeilenplatzhalter 9"/>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1" name="Foliennummernplatzhalter 10"/>
          <p:cNvSpPr>
            <a:spLocks noGrp="1"/>
          </p:cNvSpPr>
          <p:nvPr>
            <p:ph type="sldNum" sz="quarter" idx="11"/>
          </p:nvPr>
        </p:nvSpPr>
        <p:spPr>
          <a:xfrm>
            <a:off x="6874294" y="6356350"/>
            <a:ext cx="1641055" cy="365125"/>
          </a:xfrm>
        </p:spPr>
        <p:txBody>
          <a:bodyPr/>
          <a:lstStyle/>
          <a:p>
            <a:fld id="{68EB86B5-BADE-4A12-AB87-7E185E6EC7FD}" type="slidenum">
              <a:rPr lang="de-DE" smtClean="0"/>
              <a:pPr/>
              <a:t>49</a:t>
            </a:fld>
            <a:endParaRPr lang="de-DE"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1359" y="1427036"/>
            <a:ext cx="3435346" cy="2425850"/>
          </a:xfrm>
          <a:prstGeom prst="rect">
            <a:avLst/>
          </a:prstGeom>
        </p:spPr>
      </p:pic>
      <p:pic>
        <p:nvPicPr>
          <p:cNvPr id="6" name="Grafi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8423" y="3812277"/>
            <a:ext cx="1742881" cy="2466460"/>
          </a:xfrm>
          <a:prstGeom prst="rect">
            <a:avLst/>
          </a:prstGeom>
        </p:spPr>
      </p:pic>
    </p:spTree>
    <p:extLst>
      <p:ext uri="{BB962C8B-B14F-4D97-AF65-F5344CB8AC3E}">
        <p14:creationId xmlns:p14="http://schemas.microsoft.com/office/powerpoint/2010/main" val="374319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err="1"/>
              <a:t>ProgRess</a:t>
            </a:r>
            <a:r>
              <a:rPr lang="de-DE" dirty="0"/>
              <a:t> II umfasst</a:t>
            </a:r>
            <a:br>
              <a:rPr lang="de-DE" dirty="0"/>
            </a:br>
            <a:r>
              <a:rPr lang="de-DE" dirty="0"/>
              <a:t>10 Handlungsfelder</a:t>
            </a:r>
          </a:p>
        </p:txBody>
      </p:sp>
      <p:sp>
        <p:nvSpPr>
          <p:cNvPr id="10" name="Fußzeilenplatzhalter 9"/>
          <p:cNvSpPr>
            <a:spLocks noGrp="1"/>
          </p:cNvSpPr>
          <p:nvPr>
            <p:ph type="ftr" sz="quarter" idx="10"/>
          </p:nvPr>
        </p:nvSpPr>
        <p:spPr/>
        <p:txBody>
          <a:bodyPr/>
          <a:lstStyle/>
          <a:p>
            <a:pPr algn="l"/>
            <a:r>
              <a:rPr lang="de-DE"/>
              <a:t>Der ökologische Rucksack eines Handys</a:t>
            </a:r>
            <a:endParaRPr lang="de-DE" dirty="0"/>
          </a:p>
        </p:txBody>
      </p:sp>
      <p:sp>
        <p:nvSpPr>
          <p:cNvPr id="11" name="Foliennummernplatzhalter 10"/>
          <p:cNvSpPr>
            <a:spLocks noGrp="1"/>
          </p:cNvSpPr>
          <p:nvPr>
            <p:ph type="sldNum" sz="quarter" idx="11"/>
          </p:nvPr>
        </p:nvSpPr>
        <p:spPr/>
        <p:txBody>
          <a:bodyPr/>
          <a:lstStyle/>
          <a:p>
            <a:fld id="{68EB86B5-BADE-4A12-AB87-7E185E6EC7FD}" type="slidenum">
              <a:rPr lang="de-DE" smtClean="0"/>
              <a:pPr/>
              <a:t>5</a:t>
            </a:fld>
            <a:endParaRPr lang="de-DE" dirty="0"/>
          </a:p>
        </p:txBody>
      </p:sp>
      <p:sp>
        <p:nvSpPr>
          <p:cNvPr id="4" name="Textplatzhalter 3"/>
          <p:cNvSpPr>
            <a:spLocks noGrp="1"/>
          </p:cNvSpPr>
          <p:nvPr>
            <p:ph type="body" sz="quarter" idx="12"/>
          </p:nvPr>
        </p:nvSpPr>
        <p:spPr/>
        <p:txBody>
          <a:bodyPr/>
          <a:lstStyle/>
          <a:p>
            <a:endParaRPr lang="de-DE"/>
          </a:p>
        </p:txBody>
      </p:sp>
      <p:sp>
        <p:nvSpPr>
          <p:cNvPr id="7" name="Inhaltsplatzhalter 5"/>
          <p:cNvSpPr txBox="1">
            <a:spLocks/>
          </p:cNvSpPr>
          <p:nvPr/>
        </p:nvSpPr>
        <p:spPr bwMode="auto">
          <a:xfrm>
            <a:off x="393699" y="1481083"/>
            <a:ext cx="8434991" cy="4680000"/>
          </a:xfrm>
          <a:prstGeom prst="rect">
            <a:avLst/>
          </a:prstGeom>
          <a:noFill/>
          <a:ln>
            <a:noFill/>
          </a:ln>
          <a:extLst/>
        </p:spPr>
        <p:txBody>
          <a:bodyPr vert="horz" wrap="square" lIns="0" tIns="0" rIns="0" bIns="0" numCol="1" anchor="t" anchorCtr="0" compatLnSpc="1">
            <a:prstTxWarp prst="textNoShape">
              <a:avLst/>
            </a:prstTxWarp>
          </a:bodyPr>
          <a:lstStyle>
            <a:lvl1pPr marL="266700" indent="-266700" algn="l" defTabSz="457200" rtl="0" eaLnBrk="1" fontAlgn="base" hangingPunct="1">
              <a:spcBef>
                <a:spcPct val="20000"/>
              </a:spcBef>
              <a:spcAft>
                <a:spcPct val="0"/>
              </a:spcAft>
              <a:buFont typeface="Wingdings" panose="05000000000000000000" pitchFamily="2" charset="2"/>
              <a:buChar char="§"/>
              <a:defRPr sz="2400" kern="1200">
                <a:solidFill>
                  <a:srgbClr val="595959"/>
                </a:solidFill>
                <a:latin typeface="PT Sans" panose="020B0503020203020204" pitchFamily="34" charset="0"/>
                <a:ea typeface="PT Sans" panose="020B0503020203020204" pitchFamily="34" charset="0"/>
                <a:cs typeface="PT Sans" panose="020B0503020203020204" pitchFamily="34" charset="0"/>
              </a:defRPr>
            </a:lvl1pPr>
            <a:lvl2pPr marL="500063" indent="-233363" algn="l" defTabSz="457200" rtl="0" eaLnBrk="1" fontAlgn="base" hangingPunct="1">
              <a:spcBef>
                <a:spcPct val="20000"/>
              </a:spcBef>
              <a:spcAft>
                <a:spcPct val="0"/>
              </a:spcAft>
              <a:buFont typeface="Arial" panose="020B0604020202020204" pitchFamily="34" charset="0"/>
              <a:buChar char="•"/>
              <a:defRPr sz="2200" kern="1200">
                <a:solidFill>
                  <a:srgbClr val="595959"/>
                </a:solidFill>
                <a:latin typeface="PT Sans" panose="020B0503020203020204" pitchFamily="34" charset="0"/>
                <a:ea typeface="PT Sans" panose="020B0503020203020204" pitchFamily="34" charset="0"/>
                <a:cs typeface="PT Sans" panose="020B0503020203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PT Sans" panose="020B0503020203020204" pitchFamily="34" charset="0"/>
                <a:ea typeface="PT Sans" panose="020B0503020203020204" pitchFamily="34" charset="0"/>
                <a:cs typeface="PT Sans" panose="020B0503020203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595959"/>
                </a:solidFill>
                <a:latin typeface="PT Sans" panose="020B0503020203020204" pitchFamily="34" charset="0"/>
                <a:ea typeface="PT Sans" panose="020B0503020203020204" pitchFamily="34" charset="0"/>
                <a:cs typeface="PT Sans" panose="020B0503020203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PT Sans" panose="020B0503020203020204" pitchFamily="34" charset="0"/>
                <a:ea typeface="PT Sans" panose="020B0503020203020204" pitchFamily="34" charset="0"/>
                <a:cs typeface="PT Sans" panose="020B0503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74650">
              <a:buNone/>
              <a:tabLst>
                <a:tab pos="2152650" algn="l"/>
              </a:tabLst>
            </a:pPr>
            <a:r>
              <a:rPr lang="de-DE" sz="1800" dirty="0"/>
              <a:t>Handlungsfeld 1 - 	Nachhaltige Rohstoffversorgung sichern</a:t>
            </a:r>
          </a:p>
          <a:p>
            <a:pPr marL="0" indent="0" defTabSz="344488">
              <a:buNone/>
              <a:tabLst>
                <a:tab pos="2152650" algn="l"/>
              </a:tabLst>
            </a:pPr>
            <a:r>
              <a:rPr lang="de-DE" sz="1800" dirty="0"/>
              <a:t>Handlungsfeld 2 -	Ressourceneffizienz in der Produktion steigern </a:t>
            </a:r>
          </a:p>
          <a:p>
            <a:pPr marL="0" indent="0" defTabSz="411163">
              <a:buNone/>
              <a:tabLst>
                <a:tab pos="2152650" algn="l"/>
              </a:tabLst>
            </a:pPr>
            <a:r>
              <a:rPr lang="de-DE" sz="1800" dirty="0"/>
              <a:t>Handlungsfeld 3 -	Produkte und Konsum ressourcenschonender gestalten </a:t>
            </a:r>
          </a:p>
          <a:p>
            <a:pPr marL="0" indent="0" defTabSz="344488">
              <a:buNone/>
              <a:tabLst>
                <a:tab pos="2152650" algn="l"/>
              </a:tabLst>
            </a:pPr>
            <a:r>
              <a:rPr lang="de-DE" sz="1800" dirty="0"/>
              <a:t>Handlungsfeld 4 - 	Ressourceneffiziente Kreislaufwirtschaft ausbauen </a:t>
            </a:r>
          </a:p>
          <a:p>
            <a:pPr marL="0" indent="0" defTabSz="374650">
              <a:buNone/>
              <a:tabLst>
                <a:tab pos="2152650" algn="l"/>
              </a:tabLst>
            </a:pPr>
            <a:r>
              <a:rPr lang="de-DE" sz="1800" dirty="0"/>
              <a:t>Handlungsfeld 5 -	Nachhaltiges Bauen und nachhaltige 							Stadtentwicklung </a:t>
            </a:r>
          </a:p>
          <a:p>
            <a:pPr marL="0" indent="0" defTabSz="344488">
              <a:buNone/>
              <a:tabLst>
                <a:tab pos="2152650" algn="l"/>
              </a:tabLst>
            </a:pPr>
            <a:r>
              <a:rPr lang="de-DE" sz="1800" b="1" dirty="0"/>
              <a:t>Handlungsfeld 6 - Ressourceneffiziente Informations- und</a:t>
            </a:r>
            <a:br>
              <a:rPr lang="de-DE" sz="1800" b="1" dirty="0"/>
            </a:br>
            <a:r>
              <a:rPr lang="de-DE" sz="1800" b="1" dirty="0"/>
              <a:t>	Kommunikationstechnik</a:t>
            </a:r>
          </a:p>
          <a:p>
            <a:pPr marL="0" indent="0" defTabSz="344488">
              <a:buNone/>
              <a:tabLst>
                <a:tab pos="2152650" algn="l"/>
              </a:tabLst>
            </a:pPr>
            <a:r>
              <a:rPr lang="de-DE" sz="1800" dirty="0"/>
              <a:t>Handlungsfeld 7 - 	Übergreifende Instrumente (u.a. </a:t>
            </a:r>
            <a:r>
              <a:rPr lang="de-DE" sz="1800" dirty="0" err="1"/>
              <a:t>BilRess</a:t>
            </a:r>
            <a:r>
              <a:rPr lang="de-DE" sz="1800" dirty="0"/>
              <a:t> und </a:t>
            </a:r>
            <a:r>
              <a:rPr lang="de-DE" sz="1800" dirty="0" err="1"/>
              <a:t>LehrRess</a:t>
            </a:r>
            <a:r>
              <a:rPr lang="de-DE" sz="1800" dirty="0"/>
              <a:t>)</a:t>
            </a:r>
          </a:p>
          <a:p>
            <a:pPr marL="0" indent="0" defTabSz="344488">
              <a:buNone/>
              <a:tabLst>
                <a:tab pos="2152650" algn="l"/>
              </a:tabLst>
            </a:pPr>
            <a:r>
              <a:rPr lang="de-DE" sz="1800" dirty="0"/>
              <a:t>Handlungsfeld 8 - 	Synergie zu anderen Politikfeldern erschließen und 			Zielkonflikte abbauen</a:t>
            </a:r>
          </a:p>
          <a:p>
            <a:pPr marL="0" indent="0" defTabSz="344488">
              <a:buNone/>
              <a:tabLst>
                <a:tab pos="2152650" algn="l"/>
              </a:tabLst>
            </a:pPr>
            <a:r>
              <a:rPr lang="de-DE" sz="1800" dirty="0"/>
              <a:t>Handlungsfeld 9 - 	Ressourceneffizienzpolitik auf kommunaler und 				regionaler Ebene unterstützen </a:t>
            </a:r>
          </a:p>
          <a:p>
            <a:pPr marL="0" indent="0" defTabSz="344488">
              <a:buNone/>
              <a:tabLst>
                <a:tab pos="2152650" algn="l"/>
              </a:tabLst>
            </a:pPr>
            <a:r>
              <a:rPr lang="de-DE" sz="1800" dirty="0"/>
              <a:t>Handlungsfeld 10 -	Ressourcenpolitik auf international und EU-Ebene 	stärken</a:t>
            </a:r>
          </a:p>
          <a:p>
            <a:endParaRPr lang="de-DE" sz="1800" dirty="0"/>
          </a:p>
          <a:p>
            <a:pPr marL="0" indent="0">
              <a:buFont typeface="Wingdings" panose="05000000000000000000" pitchFamily="2" charset="2"/>
              <a:buNone/>
            </a:pPr>
            <a:endParaRPr lang="de-DE" sz="1800" dirty="0"/>
          </a:p>
        </p:txBody>
      </p:sp>
    </p:spTree>
    <p:extLst>
      <p:ext uri="{BB962C8B-B14F-4D97-AF65-F5344CB8AC3E}">
        <p14:creationId xmlns:p14="http://schemas.microsoft.com/office/powerpoint/2010/main" val="1453714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Vertiefung des Konzeptes </a:t>
            </a:r>
            <a:br>
              <a:rPr lang="de-DE" sz="1800" dirty="0"/>
            </a:br>
            <a:r>
              <a:rPr lang="de-DE" sz="1800" dirty="0"/>
              <a:t>„</a:t>
            </a:r>
            <a:r>
              <a:rPr lang="de-DE" sz="1800" dirty="0" err="1"/>
              <a:t>Lebenzyklus</a:t>
            </a:r>
            <a:r>
              <a:rPr lang="de-DE" sz="1800" dirty="0"/>
              <a:t>“</a:t>
            </a:r>
            <a:br>
              <a:rPr lang="de-DE" sz="1800" dirty="0"/>
            </a:br>
            <a:r>
              <a:rPr lang="de-DE" sz="1800" dirty="0"/>
              <a:t>mit Betonung auf den </a:t>
            </a:r>
            <a:br>
              <a:rPr lang="de-DE" sz="1800" dirty="0"/>
            </a:br>
            <a:r>
              <a:rPr lang="de-DE" sz="1800" dirty="0"/>
              <a:t>zusätzlich zugeführten Stoffen </a:t>
            </a:r>
            <a:br>
              <a:rPr lang="de-DE" sz="1800" dirty="0"/>
            </a:br>
            <a:r>
              <a:rPr lang="de-DE" sz="1800" dirty="0"/>
              <a:t>und den Abfallmaterialien</a:t>
            </a:r>
          </a:p>
          <a:p>
            <a:r>
              <a:rPr lang="de-DE" sz="1800" dirty="0"/>
              <a:t>Hinführung zum Konzept des </a:t>
            </a:r>
            <a:br>
              <a:rPr lang="de-DE" sz="1800" dirty="0"/>
            </a:br>
            <a:r>
              <a:rPr lang="de-DE" sz="1800" dirty="0"/>
              <a:t>ökologischen Rucksackes</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4b</a:t>
            </a:r>
            <a:br>
              <a:rPr lang="de-DE" dirty="0">
                <a:sym typeface="PT Sans"/>
              </a:rPr>
            </a:br>
            <a:r>
              <a:rPr lang="de-DE" dirty="0">
                <a:sym typeface="PT Sans"/>
              </a:rPr>
              <a:t>Lebenszyklus von Metallen II</a:t>
            </a:r>
            <a:br>
              <a:rPr lang="de-DE" dirty="0">
                <a:sym typeface="PT Sans"/>
              </a:rPr>
            </a:br>
            <a:endParaRPr lang="de-DE"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5970" y="1424387"/>
            <a:ext cx="3790254" cy="2697128"/>
          </a:xfrm>
          <a:prstGeom prst="rect">
            <a:avLst/>
          </a:prstGeom>
        </p:spPr>
      </p:pic>
      <p:sp>
        <p:nvSpPr>
          <p:cNvPr id="11" name="Fußzeilenplatzhalter 10"/>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2" name="Foliennummernplatzhalter 11"/>
          <p:cNvSpPr>
            <a:spLocks noGrp="1"/>
          </p:cNvSpPr>
          <p:nvPr>
            <p:ph type="sldNum" sz="quarter" idx="11"/>
          </p:nvPr>
        </p:nvSpPr>
        <p:spPr>
          <a:xfrm>
            <a:off x="6874294" y="6356350"/>
            <a:ext cx="1641055" cy="365125"/>
          </a:xfrm>
        </p:spPr>
        <p:txBody>
          <a:bodyPr/>
          <a:lstStyle/>
          <a:p>
            <a:fld id="{68EB86B5-BADE-4A12-AB87-7E185E6EC7FD}" type="slidenum">
              <a:rPr lang="de-DE" smtClean="0"/>
              <a:pPr/>
              <a:t>50</a:t>
            </a:fld>
            <a:endParaRPr lang="de-DE" dirty="0"/>
          </a:p>
        </p:txBody>
      </p:sp>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7669" y="2504456"/>
            <a:ext cx="3800061" cy="2690094"/>
          </a:xfrm>
          <a:prstGeom prst="rect">
            <a:avLst/>
          </a:prstGeom>
        </p:spPr>
      </p:pic>
      <p:pic>
        <p:nvPicPr>
          <p:cNvPr id="6" name="Grafik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9175" y="3577490"/>
            <a:ext cx="3793188" cy="2697128"/>
          </a:xfrm>
          <a:prstGeom prst="rect">
            <a:avLst/>
          </a:prstGeom>
        </p:spPr>
      </p:pic>
    </p:spTree>
    <p:extLst>
      <p:ext uri="{BB962C8B-B14F-4D97-AF65-F5344CB8AC3E}">
        <p14:creationId xmlns:p14="http://schemas.microsoft.com/office/powerpoint/2010/main" val="1298918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Nach Möglichkeit sollen </a:t>
            </a:r>
            <a:br>
              <a:rPr lang="de-DE" sz="1800" dirty="0"/>
            </a:br>
            <a:r>
              <a:rPr lang="de-DE" sz="1800" dirty="0"/>
              <a:t>die Schüler und Schülerinnen </a:t>
            </a:r>
            <a:br>
              <a:rPr lang="de-DE" sz="1800" dirty="0"/>
            </a:br>
            <a:r>
              <a:rPr lang="de-DE" sz="1800" dirty="0"/>
              <a:t>auf der Grundlage des</a:t>
            </a:r>
            <a:br>
              <a:rPr lang="de-DE" sz="1800" dirty="0"/>
            </a:br>
            <a:r>
              <a:rPr lang="de-DE" sz="1800" dirty="0"/>
              <a:t>Lebenszyklus </a:t>
            </a:r>
            <a:br>
              <a:rPr lang="de-DE" sz="1800" dirty="0"/>
            </a:br>
            <a:r>
              <a:rPr lang="de-DE" sz="1800" dirty="0"/>
              <a:t>eine </a:t>
            </a:r>
            <a:r>
              <a:rPr lang="de-DE" sz="1800" u="sng" dirty="0"/>
              <a:t>eigene Definition </a:t>
            </a:r>
            <a:br>
              <a:rPr lang="de-DE" sz="1800" dirty="0"/>
            </a:br>
            <a:r>
              <a:rPr lang="de-DE" sz="1800" dirty="0"/>
              <a:t>entwickeln</a:t>
            </a:r>
          </a:p>
          <a:p>
            <a:r>
              <a:rPr lang="de-DE" sz="1800" dirty="0"/>
              <a:t>Beispiele dienen der Unterstützung </a:t>
            </a:r>
            <a:br>
              <a:rPr lang="de-DE" sz="1800" dirty="0"/>
            </a:br>
            <a:r>
              <a:rPr lang="de-DE" sz="1800" dirty="0"/>
              <a:t>sofern notwendig</a:t>
            </a:r>
          </a:p>
          <a:p>
            <a:r>
              <a:rPr lang="de-DE" sz="1800" dirty="0"/>
              <a:t>Klassische Definition klarstellen</a:t>
            </a:r>
          </a:p>
          <a:p>
            <a:r>
              <a:rPr lang="de-DE" sz="1800" dirty="0"/>
              <a:t>Kurzer Transfer zum </a:t>
            </a:r>
            <a:br>
              <a:rPr lang="de-DE" sz="1800" dirty="0"/>
            </a:br>
            <a:r>
              <a:rPr lang="de-DE" sz="1800" dirty="0"/>
              <a:t>ökologischen Rucksack </a:t>
            </a:r>
            <a:br>
              <a:rPr lang="de-DE" sz="1800" dirty="0"/>
            </a:br>
            <a:r>
              <a:rPr lang="de-DE" sz="1800" dirty="0"/>
              <a:t>der Rohstoffproduktion des Handys</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4c</a:t>
            </a:r>
            <a:br>
              <a:rPr lang="de-DE" dirty="0">
                <a:sym typeface="PT Sans"/>
              </a:rPr>
            </a:br>
            <a:r>
              <a:rPr lang="de-DE" dirty="0">
                <a:sym typeface="PT Sans"/>
              </a:rPr>
              <a:t>Der ökologische Rucksack </a:t>
            </a:r>
            <a:r>
              <a:rPr lang="de-DE" dirty="0" err="1">
                <a:sym typeface="PT Sans"/>
              </a:rPr>
              <a:t>Def</a:t>
            </a:r>
            <a:r>
              <a:rPr lang="de-DE" dirty="0">
                <a:sym typeface="PT Sans"/>
              </a:rPr>
              <a:t>.</a:t>
            </a:r>
            <a:endParaRPr lang="de-DE" dirty="0"/>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5899" y="1512885"/>
            <a:ext cx="3860806" cy="2735373"/>
          </a:xfrm>
          <a:prstGeom prst="rect">
            <a:avLst/>
          </a:prstGeom>
        </p:spPr>
      </p:pic>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51</a:t>
            </a:fld>
            <a:endParaRPr lang="de-DE" dirty="0"/>
          </a:p>
        </p:txBody>
      </p:sp>
    </p:spTree>
    <p:extLst>
      <p:ext uri="{BB962C8B-B14F-4D97-AF65-F5344CB8AC3E}">
        <p14:creationId xmlns:p14="http://schemas.microsoft.com/office/powerpoint/2010/main" val="1869758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t"/>
          <a:lstStyle/>
          <a:p>
            <a:pPr marL="0" indent="0" algn="ctr">
              <a:spcBef>
                <a:spcPts val="0"/>
              </a:spcBef>
              <a:buNone/>
            </a:pPr>
            <a:r>
              <a:rPr lang="de-DE" sz="4000" dirty="0"/>
              <a:t>Modul 5 - Lebenszyklus und ökologischer Rucksack</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52</a:t>
            </a:fld>
            <a:endParaRPr lang="de-DE" dirty="0"/>
          </a:p>
        </p:txBody>
      </p:sp>
      <p:sp>
        <p:nvSpPr>
          <p:cNvPr id="6" name="Abgerundetes Rechteck 5"/>
          <p:cNvSpPr/>
          <p:nvPr/>
        </p:nvSpPr>
        <p:spPr>
          <a:xfrm>
            <a:off x="1858434" y="4417745"/>
            <a:ext cx="4788000" cy="1856914"/>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Einführung des Konzeptes des ökologischen Rucksacks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Begreifbar machen der eingesetzten Ressourcen durch Erfahrung des Gewichtes</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3941904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5</a:t>
            </a:r>
            <a:br>
              <a:rPr lang="de-DE" dirty="0">
                <a:sym typeface="PT Sans"/>
              </a:rPr>
            </a:br>
            <a:r>
              <a:rPr lang="de-DE" dirty="0">
                <a:sym typeface="PT Sans"/>
              </a:rPr>
              <a:t>Ökologischer Rucksack</a:t>
            </a:r>
            <a:endParaRPr lang="de-DE" dirty="0"/>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53</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19946563"/>
              </p:ext>
            </p:extLst>
          </p:nvPr>
        </p:nvGraphicFramePr>
        <p:xfrm>
          <a:off x="379030" y="1512000"/>
          <a:ext cx="8357188" cy="2988721"/>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09146">
                  <a:extLst>
                    <a:ext uri="{9D8B030D-6E8A-4147-A177-3AD203B41FA5}">
                      <a16:colId xmlns:a16="http://schemas.microsoft.com/office/drawing/2014/main" val="20001"/>
                    </a:ext>
                  </a:extLst>
                </a:gridCol>
                <a:gridCol w="2434644">
                  <a:extLst>
                    <a:ext uri="{9D8B030D-6E8A-4147-A177-3AD203B41FA5}">
                      <a16:colId xmlns:a16="http://schemas.microsoft.com/office/drawing/2014/main" val="20002"/>
                    </a:ext>
                  </a:extLst>
                </a:gridCol>
                <a:gridCol w="721217">
                  <a:extLst>
                    <a:ext uri="{9D8B030D-6E8A-4147-A177-3AD203B41FA5}">
                      <a16:colId xmlns:a16="http://schemas.microsoft.com/office/drawing/2014/main" val="20003"/>
                    </a:ext>
                  </a:extLst>
                </a:gridCol>
                <a:gridCol w="2319735">
                  <a:extLst>
                    <a:ext uri="{9D8B030D-6E8A-4147-A177-3AD203B41FA5}">
                      <a16:colId xmlns:a16="http://schemas.microsoft.com/office/drawing/2014/main" val="20004"/>
                    </a:ext>
                  </a:extLst>
                </a:gridCol>
                <a:gridCol w="1393722">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5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5a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Lebenszyklus</a:t>
                      </a:r>
                      <a:r>
                        <a:rPr lang="de-DE" sz="1600" kern="1200" baseline="0" dirty="0">
                          <a:solidFill>
                            <a:srgbClr val="595959"/>
                          </a:solidFill>
                          <a:latin typeface="PT Sans" panose="020B0503020203020204" pitchFamily="34" charset="0"/>
                          <a:ea typeface="PT Sans" panose="020B0503020203020204" pitchFamily="34" charset="0"/>
                          <a:cs typeface="+mn-cs"/>
                        </a:rPr>
                        <a:t> eines Handys</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s.u.</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Transfer Zyklus Prinzip auf das Handy</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baseline="0" dirty="0">
                          <a:solidFill>
                            <a:srgbClr val="595959"/>
                          </a:solidFill>
                          <a:latin typeface="PT Sans" panose="020B0503020203020204" pitchFamily="34" charset="0"/>
                          <a:ea typeface="PT Sans" panose="020B0503020203020204" pitchFamily="34" charset="0"/>
                          <a:cs typeface="+mn-cs"/>
                        </a:rPr>
                        <a:t>Arbeitsblatt 7</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15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5b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Die Komponenten des ökologischen Rucksacks eines Handys</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1.3</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Informationstext</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Information 3</a:t>
                      </a:r>
                    </a:p>
                  </a:txBody>
                  <a:tcPr marL="68580" marR="68580" marT="0" marB="0" anchor="ctr">
                    <a:solidFill>
                      <a:srgbClr val="FCE5CD"/>
                    </a:solidFill>
                  </a:tcPr>
                </a:tc>
                <a:extLst>
                  <a:ext uri="{0D108BD9-81ED-4DB2-BD59-A6C34878D82A}">
                    <a16:rowId xmlns:a16="http://schemas.microsoft.com/office/drawing/2014/main" val="10002"/>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20 min.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5c</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Gewichte der Komponenten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1.3</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Experimentieren mit verschiedenen Gewichten</a:t>
                      </a:r>
                    </a:p>
                  </a:txBody>
                  <a:tcPr marL="68580" marR="68580" marT="0" marB="0" anchor="ctr">
                    <a:solidFill>
                      <a:srgbClr val="F9CB9C"/>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Waage</a:t>
                      </a:r>
                    </a:p>
                  </a:txBody>
                  <a:tcPr marL="68580" marR="68580" marT="0" marB="0" anchor="ctr">
                    <a:solidFill>
                      <a:srgbClr val="F9CB9C"/>
                    </a:solidFill>
                  </a:tcPr>
                </a:tc>
                <a:extLst>
                  <a:ext uri="{0D108BD9-81ED-4DB2-BD59-A6C34878D82A}">
                    <a16:rowId xmlns:a16="http://schemas.microsoft.com/office/drawing/2014/main" val="10003"/>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362262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8799" y="2853559"/>
            <a:ext cx="4717906" cy="3339327"/>
          </a:xfrm>
          <a:prstGeom prst="rect">
            <a:avLst/>
          </a:prstGeom>
        </p:spPr>
      </p:pic>
      <p:sp>
        <p:nvSpPr>
          <p:cNvPr id="3" name="Inhaltsplatzhalter 2"/>
          <p:cNvSpPr>
            <a:spLocks noGrp="1"/>
          </p:cNvSpPr>
          <p:nvPr>
            <p:ph idx="1"/>
          </p:nvPr>
        </p:nvSpPr>
        <p:spPr/>
        <p:txBody>
          <a:bodyPr/>
          <a:lstStyle/>
          <a:p>
            <a:r>
              <a:rPr lang="de-DE" sz="1800" dirty="0"/>
              <a:t>Transfer des Konzeptes Lebenszyklus auf den Lebenszyklus eines Handys</a:t>
            </a:r>
          </a:p>
          <a:p>
            <a:r>
              <a:rPr lang="de-DE" sz="1800" dirty="0"/>
              <a:t>Etablierung der bisher nicht vorgestellten Aspekte der Ressourcenansprüche von</a:t>
            </a:r>
            <a:br>
              <a:rPr lang="de-DE" sz="1800" dirty="0"/>
            </a:br>
            <a:r>
              <a:rPr lang="de-DE" sz="1800" dirty="0"/>
              <a:t>Herstellung, Nutzung </a:t>
            </a:r>
            <a:br>
              <a:rPr lang="de-DE" sz="1800" dirty="0"/>
            </a:br>
            <a:r>
              <a:rPr lang="de-DE" sz="1800" dirty="0"/>
              <a:t>und Recycling</a:t>
            </a:r>
          </a:p>
          <a:p>
            <a:r>
              <a:rPr lang="de-DE" sz="1800" dirty="0"/>
              <a:t>Einstieg in die Gruppenarbeit</a:t>
            </a:r>
          </a:p>
          <a:p>
            <a:r>
              <a:rPr lang="de-DE" sz="1800" dirty="0"/>
              <a:t>Ziel: </a:t>
            </a:r>
            <a:r>
              <a:rPr lang="de-DE" sz="1800" dirty="0" err="1"/>
              <a:t>Hinleitung</a:t>
            </a:r>
            <a:r>
              <a:rPr lang="de-DE" sz="1800" dirty="0"/>
              <a:t> zum </a:t>
            </a:r>
            <a:br>
              <a:rPr lang="de-DE" dirty="0"/>
            </a:br>
            <a:r>
              <a:rPr lang="de-DE" sz="1800" dirty="0"/>
              <a:t>Gesamtkonzept</a:t>
            </a:r>
            <a:br>
              <a:rPr lang="de-DE" sz="1800" dirty="0"/>
            </a:br>
            <a:r>
              <a:rPr lang="de-DE" sz="1800" dirty="0"/>
              <a:t>des ökologischen Rucksacks</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5a</a:t>
            </a:r>
            <a:br>
              <a:rPr lang="de-DE" dirty="0">
                <a:sym typeface="PT Sans"/>
              </a:rPr>
            </a:br>
            <a:r>
              <a:rPr lang="de-DE" dirty="0">
                <a:sym typeface="PT Sans"/>
              </a:rPr>
              <a:t>Lebenszyklus eines Handys</a:t>
            </a:r>
            <a:endParaRPr lang="de-DE" dirty="0"/>
          </a:p>
        </p:txBody>
      </p:sp>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54</a:t>
            </a:fld>
            <a:endParaRPr lang="de-DE" dirty="0"/>
          </a:p>
        </p:txBody>
      </p:sp>
    </p:spTree>
    <p:extLst>
      <p:ext uri="{BB962C8B-B14F-4D97-AF65-F5344CB8AC3E}">
        <p14:creationId xmlns:p14="http://schemas.microsoft.com/office/powerpoint/2010/main" val="4280852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Detaillierte Diskussion zu den Komponenten </a:t>
            </a:r>
            <a:br>
              <a:rPr lang="de-DE" sz="1800" dirty="0"/>
            </a:br>
            <a:r>
              <a:rPr lang="de-DE" sz="1800" dirty="0"/>
              <a:t>des Lebenszyklus und des ökologischen </a:t>
            </a:r>
            <a:br>
              <a:rPr lang="de-DE" sz="1800" dirty="0"/>
            </a:br>
            <a:r>
              <a:rPr lang="de-DE" sz="1800" dirty="0"/>
              <a:t>Rucksackes eines Handys</a:t>
            </a:r>
          </a:p>
          <a:p>
            <a:r>
              <a:rPr lang="de-DE" sz="1800" dirty="0"/>
              <a:t>Ziel: Etablierung eines Bewusstseins für </a:t>
            </a:r>
            <a:br>
              <a:rPr lang="de-DE" sz="1800" dirty="0"/>
            </a:br>
            <a:r>
              <a:rPr lang="de-DE" sz="1800" dirty="0"/>
              <a:t>die Komplexität des Systems, </a:t>
            </a:r>
            <a:br>
              <a:rPr lang="de-DE" sz="1800" dirty="0"/>
            </a:br>
            <a:r>
              <a:rPr lang="de-DE" sz="1800" dirty="0"/>
              <a:t>das notwendig ist, um die </a:t>
            </a:r>
            <a:br>
              <a:rPr lang="de-DE" sz="1800" dirty="0"/>
            </a:br>
            <a:r>
              <a:rPr lang="de-DE" sz="1800" dirty="0"/>
              <a:t>Funktionen des Handys </a:t>
            </a:r>
            <a:br>
              <a:rPr lang="de-DE" sz="1800" dirty="0"/>
            </a:br>
            <a:r>
              <a:rPr lang="de-DE" sz="1800" dirty="0"/>
              <a:t>bereitzustellen</a:t>
            </a:r>
          </a:p>
          <a:p>
            <a:r>
              <a:rPr lang="de-DE" sz="1800" dirty="0"/>
              <a:t>Zusammenführung des </a:t>
            </a:r>
            <a:br>
              <a:rPr lang="de-DE" sz="1800" dirty="0"/>
            </a:br>
            <a:r>
              <a:rPr lang="de-DE" sz="1800" dirty="0"/>
              <a:t>bisher Gelernten</a:t>
            </a:r>
          </a:p>
          <a:p>
            <a:endParaRPr lang="de-DE" sz="1800" dirty="0"/>
          </a:p>
        </p:txBody>
      </p:sp>
      <p:sp>
        <p:nvSpPr>
          <p:cNvPr id="2" name="Titel 1"/>
          <p:cNvSpPr>
            <a:spLocks noGrp="1"/>
          </p:cNvSpPr>
          <p:nvPr>
            <p:ph type="title"/>
          </p:nvPr>
        </p:nvSpPr>
        <p:spPr>
          <a:xfrm>
            <a:off x="393699" y="178697"/>
            <a:ext cx="6307351"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5b</a:t>
            </a:r>
            <a:br>
              <a:rPr lang="de-DE" dirty="0">
                <a:sym typeface="PT Sans"/>
              </a:rPr>
            </a:br>
            <a:r>
              <a:rPr lang="de-DE" dirty="0">
                <a:sym typeface="PT Sans"/>
              </a:rPr>
              <a:t>Komponenten Lebenszyklus Handy</a:t>
            </a:r>
            <a:endParaRPr lang="de-DE"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2662" y="2976902"/>
            <a:ext cx="4364043" cy="3297716"/>
          </a:xfrm>
          <a:prstGeom prst="rect">
            <a:avLst/>
          </a:prstGeom>
        </p:spPr>
      </p:pic>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55</a:t>
            </a:fld>
            <a:endParaRPr lang="de-DE" dirty="0"/>
          </a:p>
        </p:txBody>
      </p:sp>
    </p:spTree>
    <p:extLst>
      <p:ext uri="{BB962C8B-B14F-4D97-AF65-F5344CB8AC3E}">
        <p14:creationId xmlns:p14="http://schemas.microsoft.com/office/powerpoint/2010/main" val="2385176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sz="1800" dirty="0"/>
              <a:t>Begreifbar machen der Mengen an </a:t>
            </a:r>
            <a:br>
              <a:rPr lang="de-DE" sz="1800" dirty="0"/>
            </a:br>
            <a:r>
              <a:rPr lang="de-DE" sz="1800" dirty="0"/>
              <a:t>verbrauchten natürlichen Ressourcen  </a:t>
            </a:r>
            <a:br>
              <a:rPr lang="de-DE" sz="1800" dirty="0"/>
            </a:br>
            <a:r>
              <a:rPr lang="de-DE" sz="1800" dirty="0"/>
              <a:t>mittels anheben von Gewichten</a:t>
            </a:r>
          </a:p>
          <a:p>
            <a:r>
              <a:rPr lang="de-DE" sz="1800" dirty="0"/>
              <a:t>Personenwaage notwendig</a:t>
            </a:r>
          </a:p>
          <a:p>
            <a:r>
              <a:rPr lang="de-DE" sz="1800" dirty="0"/>
              <a:t>Unfallprävention !</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5c</a:t>
            </a:r>
            <a:br>
              <a:rPr lang="de-DE" dirty="0">
                <a:sym typeface="PT Sans"/>
              </a:rPr>
            </a:br>
            <a:r>
              <a:rPr lang="de-DE" dirty="0">
                <a:sym typeface="PT Sans"/>
              </a:rPr>
              <a:t>Gewichte der Komponenten</a:t>
            </a:r>
            <a:endParaRPr lang="de-DE"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9421" y="1512885"/>
            <a:ext cx="3997284" cy="2997963"/>
          </a:xfrm>
          <a:prstGeom prst="rect">
            <a:avLst/>
          </a:prstGeom>
        </p:spPr>
      </p:pic>
      <p:pic>
        <p:nvPicPr>
          <p:cNvPr id="6" name="Grafik 5"/>
          <p:cNvPicPr>
            <a:picLocks noChangeAspect="1"/>
          </p:cNvPicPr>
          <p:nvPr/>
        </p:nvPicPr>
        <p:blipFill>
          <a:blip r:embed="rId4"/>
          <a:stretch>
            <a:fillRect/>
          </a:stretch>
        </p:blipFill>
        <p:spPr>
          <a:xfrm>
            <a:off x="692295" y="4491794"/>
            <a:ext cx="1341717" cy="1620000"/>
          </a:xfrm>
          <a:prstGeom prst="rect">
            <a:avLst/>
          </a:prstGeom>
        </p:spPr>
      </p:pic>
      <p:grpSp>
        <p:nvGrpSpPr>
          <p:cNvPr id="7" name="Gruppieren 6"/>
          <p:cNvGrpSpPr/>
          <p:nvPr/>
        </p:nvGrpSpPr>
        <p:grpSpPr>
          <a:xfrm>
            <a:off x="5220589" y="4635794"/>
            <a:ext cx="1283335" cy="1476000"/>
            <a:chOff x="0" y="0"/>
            <a:chExt cx="1283335" cy="1549400"/>
          </a:xfrm>
        </p:grpSpPr>
        <p:pic>
          <p:nvPicPr>
            <p:cNvPr id="8" name="Grafik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83335" cy="1549400"/>
            </a:xfrm>
            <a:prstGeom prst="rect">
              <a:avLst/>
            </a:prstGeom>
          </p:spPr>
        </p:pic>
        <p:sp>
          <p:nvSpPr>
            <p:cNvPr id="9" name="Textfeld 2"/>
            <p:cNvSpPr txBox="1">
              <a:spLocks noChangeArrowheads="1"/>
            </p:cNvSpPr>
            <p:nvPr/>
          </p:nvSpPr>
          <p:spPr bwMode="auto">
            <a:xfrm>
              <a:off x="126124" y="346842"/>
              <a:ext cx="1074420" cy="1108075"/>
            </a:xfrm>
            <a:prstGeom prst="rect">
              <a:avLst/>
            </a:prstGeom>
            <a:solidFill>
              <a:srgbClr val="FFFFFF">
                <a:alpha val="0"/>
              </a:srgbClr>
            </a:solidFill>
            <a:ln w="9525">
              <a:noFill/>
              <a:miter lim="800000"/>
              <a:headEnd/>
              <a:tailEnd/>
            </a:ln>
          </p:spPr>
          <p:txBody>
            <a:bodyPr rot="0" vert="horz" wrap="square" lIns="91440" tIns="45720" rIns="91440" bIns="45720" anchor="t" anchorCtr="0">
              <a:spAutoFit/>
            </a:bodyPr>
            <a:lstStyle/>
            <a:p>
              <a:pPr algn="just">
                <a:spcAft>
                  <a:spcPts val="600"/>
                </a:spcAft>
              </a:pPr>
              <a:r>
                <a:rPr lang="de-DE" sz="2600" b="1" spc="-5" dirty="0">
                  <a:effectLst/>
                  <a:latin typeface="Arial Black" panose="020B0A04020102020204" pitchFamily="34" charset="0"/>
                  <a:ea typeface="MS Mincho" panose="02020609040205080304" pitchFamily="49" charset="-128"/>
                  <a:cs typeface="Arial" panose="020B0604020202020204" pitchFamily="34" charset="0"/>
                </a:rPr>
                <a:t>31,7</a:t>
              </a:r>
              <a:br>
                <a:rPr lang="de-DE" sz="2600" b="1" spc="-5" dirty="0">
                  <a:effectLst/>
                  <a:latin typeface="Arial Black" panose="020B0A04020102020204" pitchFamily="34" charset="0"/>
                  <a:ea typeface="MS Mincho" panose="02020609040205080304" pitchFamily="49" charset="-128"/>
                  <a:cs typeface="Arial" panose="020B0604020202020204" pitchFamily="34" charset="0"/>
                </a:rPr>
              </a:br>
              <a:r>
                <a:rPr lang="de-DE" sz="2600" b="1" spc="-5" dirty="0">
                  <a:effectLst/>
                  <a:latin typeface="Arial Black" panose="020B0A04020102020204" pitchFamily="34" charset="0"/>
                  <a:ea typeface="MS Mincho" panose="02020609040205080304" pitchFamily="49" charset="-128"/>
                  <a:cs typeface="Arial" panose="020B0604020202020204" pitchFamily="34" charset="0"/>
                </a:rPr>
                <a:t>  kg</a:t>
              </a:r>
              <a:endParaRPr lang="de-DE" sz="1100" spc="-5" dirty="0">
                <a:effectLst/>
                <a:latin typeface="Trebuchet MS" panose="020B0603020202020204" pitchFamily="34" charset="0"/>
                <a:ea typeface="MS Mincho" panose="02020609040205080304" pitchFamily="49" charset="-128"/>
                <a:cs typeface="Times New Roman" panose="02020603050405020304" pitchFamily="18" charset="0"/>
              </a:endParaRPr>
            </a:p>
          </p:txBody>
        </p:sp>
      </p:grpSp>
      <p:pic>
        <p:nvPicPr>
          <p:cNvPr id="10" name="Grafik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4786" y="5139794"/>
            <a:ext cx="805029" cy="972000"/>
          </a:xfrm>
          <a:prstGeom prst="rect">
            <a:avLst/>
          </a:prstGeom>
        </p:spPr>
      </p:pic>
      <p:pic>
        <p:nvPicPr>
          <p:cNvPr id="11" name="Grafik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4698" y="5391794"/>
            <a:ext cx="596317" cy="720000"/>
          </a:xfrm>
          <a:prstGeom prst="rect">
            <a:avLst/>
          </a:prstGeom>
        </p:spPr>
      </p:pic>
      <p:sp>
        <p:nvSpPr>
          <p:cNvPr id="15" name="Fußzeilenplatzhalter 14"/>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6" name="Foliennummernplatzhalter 15"/>
          <p:cNvSpPr>
            <a:spLocks noGrp="1"/>
          </p:cNvSpPr>
          <p:nvPr>
            <p:ph type="sldNum" sz="quarter" idx="11"/>
          </p:nvPr>
        </p:nvSpPr>
        <p:spPr>
          <a:xfrm>
            <a:off x="6874294" y="6356350"/>
            <a:ext cx="1641055" cy="365125"/>
          </a:xfrm>
        </p:spPr>
        <p:txBody>
          <a:bodyPr/>
          <a:lstStyle/>
          <a:p>
            <a:fld id="{68EB86B5-BADE-4A12-AB87-7E185E6EC7FD}" type="slidenum">
              <a:rPr lang="de-DE" smtClean="0"/>
              <a:pPr/>
              <a:t>56</a:t>
            </a:fld>
            <a:endParaRPr lang="de-DE" dirty="0"/>
          </a:p>
        </p:txBody>
      </p:sp>
    </p:spTree>
    <p:extLst>
      <p:ext uri="{BB962C8B-B14F-4D97-AF65-F5344CB8AC3E}">
        <p14:creationId xmlns:p14="http://schemas.microsoft.com/office/powerpoint/2010/main" val="1826628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r>
              <a:rPr lang="de-DE" sz="4000" dirty="0"/>
              <a:t>Modul 6 – </a:t>
            </a:r>
          </a:p>
          <a:p>
            <a:pPr marL="0" indent="0" algn="ctr">
              <a:buNone/>
            </a:pPr>
            <a:r>
              <a:rPr lang="de-DE" sz="4000" dirty="0"/>
              <a:t>Abschluss: Was kann ich tun?</a:t>
            </a:r>
          </a:p>
          <a:p>
            <a:pPr marL="0" indent="0" algn="ctr">
              <a:buNone/>
            </a:pPr>
            <a:endParaRPr lang="de-DE" sz="4000" dirty="0"/>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57</a:t>
            </a:fld>
            <a:endParaRPr lang="de-DE" dirty="0"/>
          </a:p>
        </p:txBody>
      </p:sp>
      <p:sp>
        <p:nvSpPr>
          <p:cNvPr id="6" name="Abgerundetes Rechteck 5"/>
          <p:cNvSpPr/>
          <p:nvPr/>
        </p:nvSpPr>
        <p:spPr>
          <a:xfrm>
            <a:off x="1858434" y="4291540"/>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Ziel: </a:t>
            </a:r>
          </a:p>
          <a:p>
            <a:pPr algn="ctr"/>
            <a:r>
              <a:rPr lang="de-DE" dirty="0">
                <a:solidFill>
                  <a:srgbClr val="595959"/>
                </a:solidFill>
                <a:latin typeface="PT Sans" panose="020B0503020203020204" pitchFamily="34" charset="0"/>
                <a:ea typeface="PT Sans" panose="020B0503020203020204" pitchFamily="34" charset="0"/>
              </a:rPr>
              <a:t>Umsetzung des erworbenen Wissens in alternative Verhaltensmöglichkeiten</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1847126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6</a:t>
            </a:r>
            <a:br>
              <a:rPr lang="de-DE" dirty="0">
                <a:sym typeface="PT Sans"/>
              </a:rPr>
            </a:br>
            <a:r>
              <a:rPr lang="de-DE" dirty="0">
                <a:sym typeface="PT Sans"/>
              </a:rPr>
              <a:t>Übersicht – Was kann ich tun</a:t>
            </a:r>
            <a:endParaRPr lang="de-DE" dirty="0"/>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58</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4237705328"/>
              </p:ext>
            </p:extLst>
          </p:nvPr>
        </p:nvGraphicFramePr>
        <p:xfrm>
          <a:off x="379030" y="1512000"/>
          <a:ext cx="8357188" cy="2198910"/>
        </p:xfrm>
        <a:graphic>
          <a:graphicData uri="http://schemas.openxmlformats.org/drawingml/2006/table">
            <a:tbl>
              <a:tblPr firstRow="1" firstCol="1" bandRow="1">
                <a:tableStyleId>{5C22544A-7EE6-4342-B048-85BDC9FD1C3A}</a:tableStyleId>
              </a:tblPr>
              <a:tblGrid>
                <a:gridCol w="678724">
                  <a:extLst>
                    <a:ext uri="{9D8B030D-6E8A-4147-A177-3AD203B41FA5}">
                      <a16:colId xmlns:a16="http://schemas.microsoft.com/office/drawing/2014/main" val="20000"/>
                    </a:ext>
                  </a:extLst>
                </a:gridCol>
                <a:gridCol w="821846">
                  <a:extLst>
                    <a:ext uri="{9D8B030D-6E8A-4147-A177-3AD203B41FA5}">
                      <a16:colId xmlns:a16="http://schemas.microsoft.com/office/drawing/2014/main" val="20001"/>
                    </a:ext>
                  </a:extLst>
                </a:gridCol>
                <a:gridCol w="2421944">
                  <a:extLst>
                    <a:ext uri="{9D8B030D-6E8A-4147-A177-3AD203B41FA5}">
                      <a16:colId xmlns:a16="http://schemas.microsoft.com/office/drawing/2014/main" val="20002"/>
                    </a:ext>
                  </a:extLst>
                </a:gridCol>
                <a:gridCol w="721217">
                  <a:extLst>
                    <a:ext uri="{9D8B030D-6E8A-4147-A177-3AD203B41FA5}">
                      <a16:colId xmlns:a16="http://schemas.microsoft.com/office/drawing/2014/main" val="20003"/>
                    </a:ext>
                  </a:extLst>
                </a:gridCol>
                <a:gridCol w="2292439">
                  <a:extLst>
                    <a:ext uri="{9D8B030D-6E8A-4147-A177-3AD203B41FA5}">
                      <a16:colId xmlns:a16="http://schemas.microsoft.com/office/drawing/2014/main" val="20004"/>
                    </a:ext>
                  </a:extLst>
                </a:gridCol>
                <a:gridCol w="1421018">
                  <a:extLst>
                    <a:ext uri="{9D8B030D-6E8A-4147-A177-3AD203B41FA5}">
                      <a16:colId xmlns:a16="http://schemas.microsoft.com/office/drawing/2014/main" val="20005"/>
                    </a:ext>
                  </a:extLst>
                </a:gridCol>
              </a:tblGrid>
              <a:tr h="789811">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Zeit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Modul</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Thema</a:t>
                      </a:r>
                    </a:p>
                  </a:txBody>
                  <a:tcPr marL="68580" marR="68580" marT="0" marB="0" anchor="ctr">
                    <a:solidFill>
                      <a:srgbClr val="FF9919"/>
                    </a:solidFill>
                  </a:tcPr>
                </a:tc>
                <a:tc>
                  <a:txBody>
                    <a:bodyPr/>
                    <a:lstStyle/>
                    <a:p>
                      <a:pPr algn="ctr"/>
                      <a:r>
                        <a:rPr lang="de-DE" sz="1600" b="1" kern="1200" dirty="0">
                          <a:solidFill>
                            <a:schemeClr val="lt1"/>
                          </a:solidFill>
                          <a:latin typeface="PT Sans" panose="020B0503020203020204" pitchFamily="34" charset="0"/>
                          <a:ea typeface="PT Sans" panose="020B0503020203020204" pitchFamily="34" charset="0"/>
                          <a:cs typeface="+mn-cs"/>
                        </a:rPr>
                        <a:t>SA*</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Methodischer Zugang </a:t>
                      </a:r>
                    </a:p>
                  </a:txBody>
                  <a:tcPr marL="68580" marR="68580" marT="0" marB="0" anchor="ctr">
                    <a:solidFill>
                      <a:srgbClr val="FF9919"/>
                    </a:solidFill>
                  </a:tcPr>
                </a:tc>
                <a:tc>
                  <a:txBody>
                    <a:bodyPr/>
                    <a:lstStyle/>
                    <a:p>
                      <a:pPr algn="ctr">
                        <a:spcBef>
                          <a:spcPts val="300"/>
                        </a:spcBef>
                        <a:spcAft>
                          <a:spcPts val="300"/>
                        </a:spcAft>
                      </a:pPr>
                      <a:r>
                        <a:rPr lang="de-DE" sz="1600" b="1" kern="1200" dirty="0">
                          <a:solidFill>
                            <a:schemeClr val="lt1"/>
                          </a:solidFill>
                          <a:latin typeface="PT Sans" panose="020B0503020203020204" pitchFamily="34" charset="0"/>
                          <a:ea typeface="PT Sans" panose="020B0503020203020204" pitchFamily="34" charset="0"/>
                          <a:cs typeface="+mn-cs"/>
                        </a:rPr>
                        <a:t> Medien</a:t>
                      </a:r>
                    </a:p>
                  </a:txBody>
                  <a:tcPr marL="68580" marR="68580" marT="0" marB="0" anchor="ctr">
                    <a:solidFill>
                      <a:srgbClr val="FF9919"/>
                    </a:solidFill>
                  </a:tcPr>
                </a:tc>
                <a:extLst>
                  <a:ext uri="{0D108BD9-81ED-4DB2-BD59-A6C34878D82A}">
                    <a16:rowId xmlns:a16="http://schemas.microsoft.com/office/drawing/2014/main" val="10000"/>
                  </a:ext>
                </a:extLst>
              </a:tr>
              <a:tr h="619288">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15 min.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6a</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Handlungs-optionen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2.1</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Optionen entwickeln</a:t>
                      </a:r>
                    </a:p>
                  </a:txBody>
                  <a:tcPr marL="68580" marR="68580" marT="0" marB="0" anchor="ctr">
                    <a:solidFill>
                      <a:srgbClr val="F9CB9C"/>
                    </a:solidFill>
                  </a:tcPr>
                </a:tc>
                <a:tc>
                  <a:txBody>
                    <a:bodyPr/>
                    <a:lstStyle/>
                    <a:p>
                      <a:pPr marL="0" marR="25400" algn="ctr" defTabSz="457200" rtl="0" eaLnBrk="1" latinLnBrk="0" hangingPunct="1">
                        <a:spcAft>
                          <a:spcPts val="0"/>
                        </a:spcAft>
                      </a:pPr>
                      <a:r>
                        <a:rPr lang="de-DE" sz="1600" kern="1200" baseline="0" dirty="0">
                          <a:solidFill>
                            <a:srgbClr val="595959"/>
                          </a:solidFill>
                          <a:latin typeface="PT Sans" panose="020B0503020203020204" pitchFamily="34" charset="0"/>
                          <a:ea typeface="PT Sans" panose="020B0503020203020204" pitchFamily="34" charset="0"/>
                          <a:cs typeface="+mn-cs"/>
                        </a:rPr>
                        <a:t>Arbeitsblatt 9.1 – 9.4</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9CB9C"/>
                    </a:solidFill>
                  </a:tcPr>
                </a:tc>
                <a:extLst>
                  <a:ext uri="{0D108BD9-81ED-4DB2-BD59-A6C34878D82A}">
                    <a16:rowId xmlns:a16="http://schemas.microsoft.com/office/drawing/2014/main" val="10001"/>
                  </a:ext>
                </a:extLst>
              </a:tr>
              <a:tr h="789811">
                <a:tc>
                  <a:txBody>
                    <a:bodyPr/>
                    <a:lstStyle/>
                    <a:p>
                      <a:pPr marL="25400" marR="25400" algn="ctr" defTabSz="457200" rtl="0" eaLnBrk="1" latinLnBrk="0" hangingPunct="1">
                        <a:spcAft>
                          <a:spcPts val="0"/>
                        </a:spcAft>
                      </a:pPr>
                      <a:r>
                        <a:rPr lang="de-DE" sz="1600" b="0" kern="1200" dirty="0">
                          <a:solidFill>
                            <a:srgbClr val="595959"/>
                          </a:solidFill>
                          <a:latin typeface="PT Sans" panose="020B0503020203020204" pitchFamily="34" charset="0"/>
                          <a:ea typeface="PT Sans" panose="020B0503020203020204" pitchFamily="34" charset="0"/>
                          <a:cs typeface="+mn-cs"/>
                        </a:rPr>
                        <a:t>30 min.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6b</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Handlungs-optionen</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1.5</a:t>
                      </a:r>
                    </a:p>
                  </a:txBody>
                  <a:tcPr marL="68580" marR="68580" marT="0" marB="0" anchor="ctr">
                    <a:solidFill>
                      <a:srgbClr val="FCE5CD"/>
                    </a:solidFill>
                  </a:tcPr>
                </a:tc>
                <a:tc>
                  <a:txBody>
                    <a:bodyPr/>
                    <a:lstStyle/>
                    <a:p>
                      <a:pPr marL="25400" marR="25400" algn="ctr">
                        <a:spcAft>
                          <a:spcPts val="0"/>
                        </a:spcAft>
                      </a:pPr>
                      <a:r>
                        <a:rPr lang="de-DE" sz="1600" kern="1200" dirty="0">
                          <a:solidFill>
                            <a:srgbClr val="595959"/>
                          </a:solidFill>
                          <a:latin typeface="PT Sans" panose="020B0503020203020204" pitchFamily="34" charset="0"/>
                          <a:ea typeface="PT Sans" panose="020B0503020203020204" pitchFamily="34" charset="0"/>
                          <a:cs typeface="+mn-cs"/>
                        </a:rPr>
                        <a:t>Schülervortrag und</a:t>
                      </a:r>
                      <a:r>
                        <a:rPr lang="de-DE" sz="1600" kern="1200" baseline="0" dirty="0">
                          <a:solidFill>
                            <a:srgbClr val="595959"/>
                          </a:solidFill>
                          <a:latin typeface="PT Sans" panose="020B0503020203020204" pitchFamily="34" charset="0"/>
                          <a:ea typeface="PT Sans" panose="020B0503020203020204" pitchFamily="34" charset="0"/>
                          <a:cs typeface="+mn-cs"/>
                        </a:rPr>
                        <a:t> Gruppendiskussion</a:t>
                      </a: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tc>
                  <a:txBody>
                    <a:bodyPr/>
                    <a:lstStyle/>
                    <a:p>
                      <a:pPr marL="25400" marR="25400" algn="ctr">
                        <a:spcAft>
                          <a:spcPts val="0"/>
                        </a:spcAft>
                      </a:pPr>
                      <a:endParaRPr lang="de-DE" sz="1600" kern="1200" dirty="0">
                        <a:solidFill>
                          <a:srgbClr val="595959"/>
                        </a:solidFill>
                        <a:latin typeface="PT Sans" panose="020B0503020203020204" pitchFamily="34" charset="0"/>
                        <a:ea typeface="PT Sans" panose="020B0503020203020204" pitchFamily="34" charset="0"/>
                        <a:cs typeface="+mn-cs"/>
                      </a:endParaRPr>
                    </a:p>
                  </a:txBody>
                  <a:tcPr marL="68580" marR="68580" marT="0" marB="0" anchor="ctr">
                    <a:solidFill>
                      <a:srgbClr val="FCE5CD"/>
                    </a:solidFill>
                  </a:tcPr>
                </a:tc>
                <a:extLst>
                  <a:ext uri="{0D108BD9-81ED-4DB2-BD59-A6C34878D82A}">
                    <a16:rowId xmlns:a16="http://schemas.microsoft.com/office/drawing/2014/main" val="10002"/>
                  </a:ext>
                </a:extLst>
              </a:tr>
            </a:tbl>
          </a:graphicData>
        </a:graphic>
      </p:graphicFrame>
      <p:sp>
        <p:nvSpPr>
          <p:cNvPr id="7" name="Textfeld 6"/>
          <p:cNvSpPr txBox="1"/>
          <p:nvPr/>
        </p:nvSpPr>
        <p:spPr>
          <a:xfrm>
            <a:off x="395288" y="5999018"/>
            <a:ext cx="2514167" cy="276999"/>
          </a:xfrm>
          <a:prstGeom prst="rect">
            <a:avLst/>
          </a:prstGeom>
          <a:noFill/>
        </p:spPr>
        <p:txBody>
          <a:bodyPr wrap="square" rtlCol="0">
            <a:spAutoFit/>
          </a:bodyPr>
          <a:lstStyle/>
          <a:p>
            <a:r>
              <a:rPr lang="de-DE" sz="1200" dirty="0">
                <a:solidFill>
                  <a:srgbClr val="595959"/>
                </a:solidFill>
                <a:latin typeface="PT Sans" panose="020B0503020203020204" pitchFamily="34" charset="0"/>
                <a:ea typeface="PT Sans" panose="020B0503020203020204" pitchFamily="34" charset="0"/>
              </a:rPr>
              <a:t>*SA: Sachanalyse</a:t>
            </a:r>
          </a:p>
        </p:txBody>
      </p:sp>
    </p:spTree>
    <p:extLst>
      <p:ext uri="{BB962C8B-B14F-4D97-AF65-F5344CB8AC3E}">
        <p14:creationId xmlns:p14="http://schemas.microsoft.com/office/powerpoint/2010/main" val="292871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0105" y="1512886"/>
            <a:ext cx="3866585" cy="4680000"/>
          </a:xfrm>
        </p:spPr>
        <p:txBody>
          <a:bodyPr/>
          <a:lstStyle/>
          <a:p>
            <a:r>
              <a:rPr lang="de-DE" sz="1800" b="1" dirty="0"/>
              <a:t>Ziel: Betroffenheit nutzen und zu verantwortungsvollerem Verhalten beitragen</a:t>
            </a:r>
          </a:p>
          <a:p>
            <a:r>
              <a:rPr lang="de-DE" sz="1800" dirty="0"/>
              <a:t>In Arbeitsgruppen versuchen die Schüler und Schülerinnen zunächst</a:t>
            </a:r>
            <a:br>
              <a:rPr lang="de-DE" sz="1800" dirty="0"/>
            </a:br>
            <a:r>
              <a:rPr lang="de-DE" sz="1800" dirty="0"/>
              <a:t>anhand der Arbeitsblätter, eigene Lösungen </a:t>
            </a:r>
            <a:br>
              <a:rPr lang="de-DE" sz="1800" dirty="0"/>
            </a:br>
            <a:r>
              <a:rPr lang="de-DE" sz="1800" dirty="0"/>
              <a:t>zu entwickeln</a:t>
            </a:r>
          </a:p>
          <a:p>
            <a:r>
              <a:rPr lang="de-DE" sz="1800" dirty="0"/>
              <a:t>Vorstellung der Ergebnisse</a:t>
            </a:r>
          </a:p>
          <a:p>
            <a:r>
              <a:rPr lang="de-DE" sz="1800" dirty="0"/>
              <a:t>Gemeinsame Diskussion der </a:t>
            </a:r>
            <a:br>
              <a:rPr lang="de-DE" sz="1800" dirty="0"/>
            </a:br>
            <a:r>
              <a:rPr lang="de-DE" sz="1800" dirty="0"/>
              <a:t>Lösungsvorschläge</a:t>
            </a:r>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Rahmung:</a:t>
            </a:r>
            <a:r>
              <a:rPr lang="de-DE" dirty="0">
                <a:sym typeface="PT Sans"/>
              </a:rPr>
              <a:t> Modul 6a und b</a:t>
            </a:r>
            <a:br>
              <a:rPr lang="de-DE" dirty="0">
                <a:sym typeface="PT Sans"/>
              </a:rPr>
            </a:br>
            <a:r>
              <a:rPr lang="de-DE" dirty="0">
                <a:sym typeface="PT Sans"/>
              </a:rPr>
              <a:t>Handlungsoptionen</a:t>
            </a:r>
            <a:endParaRPr lang="de-DE" dirty="0"/>
          </a:p>
        </p:txBody>
      </p:sp>
      <p:sp>
        <p:nvSpPr>
          <p:cNvPr id="12" name="Fußzeilenplatzhalter 11"/>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a:xfrm>
            <a:off x="6874294" y="6356350"/>
            <a:ext cx="1641055" cy="365125"/>
          </a:xfrm>
        </p:spPr>
        <p:txBody>
          <a:bodyPr/>
          <a:lstStyle/>
          <a:p>
            <a:fld id="{68EB86B5-BADE-4A12-AB87-7E185E6EC7FD}" type="slidenum">
              <a:rPr lang="de-DE" smtClean="0"/>
              <a:pPr/>
              <a:t>59</a:t>
            </a:fld>
            <a:endParaRPr lang="de-DE"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6690" y="2880181"/>
            <a:ext cx="4416940" cy="3312705"/>
          </a:xfrm>
          <a:prstGeom prst="rect">
            <a:avLst/>
          </a:prstGeom>
        </p:spPr>
      </p:pic>
    </p:spTree>
    <p:extLst>
      <p:ext uri="{BB962C8B-B14F-4D97-AF65-F5344CB8AC3E}">
        <p14:creationId xmlns:p14="http://schemas.microsoft.com/office/powerpoint/2010/main" val="3816762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0" indent="0">
              <a:lnSpc>
                <a:spcPct val="150000"/>
              </a:lnSpc>
              <a:buNone/>
            </a:pPr>
            <a:r>
              <a:rPr lang="de-DE" sz="1800" b="1" dirty="0"/>
              <a:t>Handlungsfeld 6 -</a:t>
            </a:r>
            <a:r>
              <a:rPr lang="de-DE" b="1" dirty="0"/>
              <a:t> </a:t>
            </a:r>
            <a:r>
              <a:rPr lang="de-DE" sz="1800" b="1" dirty="0"/>
              <a:t>Ressourceneffiziente Informations- und Kommunikationstechnik </a:t>
            </a:r>
          </a:p>
          <a:p>
            <a:pPr marL="0" indent="0">
              <a:lnSpc>
                <a:spcPct val="150000"/>
              </a:lnSpc>
              <a:buNone/>
              <a:tabLst>
                <a:tab pos="360363" algn="l"/>
                <a:tab pos="450850" algn="l"/>
              </a:tabLst>
            </a:pPr>
            <a:r>
              <a:rPr lang="de-DE" sz="1800" b="1" dirty="0"/>
              <a:t>6.1  Ressourceneffizienz der IKT-Produkte verbessern</a:t>
            </a:r>
          </a:p>
          <a:p>
            <a:pPr marL="0" indent="0" defTabSz="360363">
              <a:lnSpc>
                <a:spcPct val="150000"/>
              </a:lnSpc>
              <a:buNone/>
              <a:tabLst>
                <a:tab pos="450850" algn="l"/>
              </a:tabLst>
            </a:pPr>
            <a:r>
              <a:rPr lang="de-DE" sz="1800" dirty="0"/>
              <a:t>6.2</a:t>
            </a:r>
            <a:r>
              <a:rPr lang="de-DE" dirty="0"/>
              <a:t>	</a:t>
            </a:r>
            <a:r>
              <a:rPr lang="de-DE" sz="1800" dirty="0"/>
              <a:t>Mit effizienter Software die Ressourceninanspruchnahme der </a:t>
            </a:r>
            <a:br>
              <a:rPr lang="de-DE" sz="1800" dirty="0"/>
            </a:br>
            <a:r>
              <a:rPr lang="de-DE" sz="1800" dirty="0"/>
              <a:t>	IKT verringern</a:t>
            </a:r>
          </a:p>
          <a:p>
            <a:pPr marL="0" indent="0" defTabSz="360363">
              <a:lnSpc>
                <a:spcPct val="150000"/>
              </a:lnSpc>
              <a:buNone/>
              <a:tabLst>
                <a:tab pos="450850" algn="l"/>
              </a:tabLst>
            </a:pPr>
            <a:r>
              <a:rPr lang="de-DE" sz="1800" dirty="0"/>
              <a:t>6.3  Ressourceneffiziente IKT-Produkte und Dienstleistungen </a:t>
            </a:r>
            <a:br>
              <a:rPr lang="de-DE" dirty="0"/>
            </a:br>
            <a:r>
              <a:rPr lang="de-DE" dirty="0"/>
              <a:t>	</a:t>
            </a:r>
            <a:r>
              <a:rPr lang="de-DE" sz="1800" dirty="0"/>
              <a:t>bevorzugt beschaffen</a:t>
            </a:r>
          </a:p>
          <a:p>
            <a:pPr marL="0" indent="0" defTabSz="450850">
              <a:lnSpc>
                <a:spcPct val="150000"/>
              </a:lnSpc>
              <a:buNone/>
            </a:pPr>
            <a:r>
              <a:rPr lang="de-DE" sz="1800" dirty="0"/>
              <a:t>6.4  Ressourceneffizientere Rechenzentren schaffen</a:t>
            </a:r>
            <a:endParaRPr lang="de-DE" dirty="0"/>
          </a:p>
          <a:p>
            <a:pPr marL="0" indent="0" defTabSz="450850">
              <a:buNone/>
            </a:pPr>
            <a:endParaRPr lang="de-DE" dirty="0"/>
          </a:p>
        </p:txBody>
      </p:sp>
      <p:sp>
        <p:nvSpPr>
          <p:cNvPr id="8" name="Fußzeilenplatzhalter 7"/>
          <p:cNvSpPr>
            <a:spLocks noGrp="1"/>
          </p:cNvSpPr>
          <p:nvPr>
            <p:ph type="ftr" sz="quarter" idx="10"/>
          </p:nvPr>
        </p:nvSpPr>
        <p:spPr/>
        <p:txBody>
          <a:bodyPr/>
          <a:lstStyle/>
          <a:p>
            <a:pPr algn="l"/>
            <a:r>
              <a:rPr lang="de-DE" dirty="0"/>
              <a:t>Der ökologische Rucksack eines Handys</a:t>
            </a:r>
          </a:p>
        </p:txBody>
      </p:sp>
      <p:sp>
        <p:nvSpPr>
          <p:cNvPr id="9" name="Foliennummernplatzhalter 8"/>
          <p:cNvSpPr>
            <a:spLocks noGrp="1"/>
          </p:cNvSpPr>
          <p:nvPr>
            <p:ph type="sldNum" sz="quarter" idx="11"/>
          </p:nvPr>
        </p:nvSpPr>
        <p:spPr/>
        <p:txBody>
          <a:bodyPr/>
          <a:lstStyle/>
          <a:p>
            <a:fld id="{68EB86B5-BADE-4A12-AB87-7E185E6EC7FD}" type="slidenum">
              <a:rPr lang="de-DE" smtClean="0"/>
              <a:pPr/>
              <a:t>6</a:t>
            </a:fld>
            <a:endParaRPr lang="de-DE" dirty="0"/>
          </a:p>
        </p:txBody>
      </p:sp>
      <p:sp>
        <p:nvSpPr>
          <p:cNvPr id="2" name="Textplatzhalter 1"/>
          <p:cNvSpPr>
            <a:spLocks noGrp="1"/>
          </p:cNvSpPr>
          <p:nvPr>
            <p:ph type="body" sz="quarter" idx="12"/>
          </p:nvPr>
        </p:nvSpPr>
        <p:spPr/>
        <p:txBody>
          <a:bodyPr/>
          <a:lstStyle/>
          <a:p>
            <a:endParaRPr lang="de-DE"/>
          </a:p>
        </p:txBody>
      </p:sp>
      <p:sp>
        <p:nvSpPr>
          <p:cNvPr id="5" name="Titel 4"/>
          <p:cNvSpPr>
            <a:spLocks noGrp="1"/>
          </p:cNvSpPr>
          <p:nvPr>
            <p:ph type="title"/>
          </p:nvPr>
        </p:nvSpPr>
        <p:spPr>
          <a:noFill/>
          <a:ln>
            <a:noFill/>
          </a:ln>
        </p:spPr>
        <p:txBody>
          <a:bodyPr vert="horz" wrap="square" lIns="0" tIns="0" rIns="0" bIns="0" numCol="1" anchor="t" anchorCtr="0" compatLnSpc="1">
            <a:prstTxWarp prst="textNoShape">
              <a:avLst/>
            </a:prstTxWarp>
          </a:bodyPr>
          <a:lstStyle/>
          <a:p>
            <a:pPr>
              <a:lnSpc>
                <a:spcPct val="90000"/>
              </a:lnSpc>
            </a:pPr>
            <a:r>
              <a:rPr lang="de-DE" dirty="0"/>
              <a:t>Handlungsfelder und Gestaltungsaspekte</a:t>
            </a:r>
          </a:p>
        </p:txBody>
      </p:sp>
    </p:spTree>
    <p:extLst>
      <p:ext uri="{BB962C8B-B14F-4D97-AF65-F5344CB8AC3E}">
        <p14:creationId xmlns:p14="http://schemas.microsoft.com/office/powerpoint/2010/main" val="3987967714"/>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67780" y="2430798"/>
            <a:ext cx="2084533" cy="112395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004" y="396418"/>
            <a:ext cx="1803634" cy="672502"/>
          </a:xfrm>
          <a:prstGeom prst="rect">
            <a:avLst/>
          </a:prstGeom>
          <a:solidFill>
            <a:schemeClr val="bg1"/>
          </a:solidFill>
        </p:spPr>
      </p:pic>
      <p:sp>
        <p:nvSpPr>
          <p:cNvPr id="8" name="Shape 101"/>
          <p:cNvSpPr txBox="1">
            <a:spLocks noGrp="1"/>
          </p:cNvSpPr>
          <p:nvPr>
            <p:ph type="subTitle" idx="1"/>
          </p:nvPr>
        </p:nvSpPr>
        <p:spPr>
          <a:xfrm>
            <a:off x="6930736" y="1896637"/>
            <a:ext cx="2005447" cy="2646362"/>
          </a:xfrm>
          <a:prstGeom prst="rect">
            <a:avLst/>
          </a:prstGeom>
          <a:noFill/>
          <a:ln>
            <a:noFill/>
          </a:ln>
        </p:spPr>
        <p:txBody>
          <a:bodyPr lIns="0" tIns="0" rIns="0" bIns="0" anchor="t" anchorCtr="0">
            <a:noAutofit/>
          </a:bodyPr>
          <a:lstStyle/>
          <a:p>
            <a:pPr marL="0" marR="0" lvl="0" indent="0" algn="l" rtl="0">
              <a:spcBef>
                <a:spcPts val="0"/>
              </a:spcBef>
              <a:spcAft>
                <a:spcPts val="0"/>
              </a:spcAft>
              <a:buClr>
                <a:schemeClr val="lt1"/>
              </a:buClr>
              <a:buSzPct val="25000"/>
              <a:buFont typeface="Noto Sans Symbols"/>
              <a:buNone/>
            </a:pPr>
            <a:r>
              <a:rPr lang="de-DE" dirty="0"/>
              <a:t>IZT Institut für Zukunftsstudien und Technologiebewertung gGmbH</a:t>
            </a:r>
          </a:p>
          <a:p>
            <a:pPr marL="0" marR="0" lvl="0" indent="0" algn="l" rtl="0">
              <a:spcBef>
                <a:spcPts val="0"/>
              </a:spcBef>
              <a:spcAft>
                <a:spcPts val="0"/>
              </a:spcAft>
              <a:buClr>
                <a:schemeClr val="lt1"/>
              </a:buClr>
              <a:buSzPct val="25000"/>
              <a:buFont typeface="Noto Sans Symbols"/>
              <a:buNone/>
            </a:pPr>
            <a:endParaRPr dirty="0"/>
          </a:p>
          <a:p>
            <a:pPr lvl="0">
              <a:spcBef>
                <a:spcPts val="0"/>
              </a:spcBef>
              <a:spcAft>
                <a:spcPts val="0"/>
              </a:spcAft>
              <a:buClr>
                <a:schemeClr val="lt1"/>
              </a:buClr>
              <a:buSzPct val="25000"/>
            </a:pPr>
            <a:r>
              <a:rPr lang="de-DE" dirty="0"/>
              <a:t>Autor/-innen:</a:t>
            </a:r>
          </a:p>
          <a:p>
            <a:r>
              <a:rPr lang="de-DE" dirty="0">
                <a:solidFill>
                  <a:schemeClr val="lt1"/>
                </a:solidFill>
                <a:latin typeface="PT Sans"/>
                <a:ea typeface="PT Sans"/>
                <a:cs typeface="PT Sans"/>
                <a:sym typeface="PT Sans"/>
              </a:rPr>
              <a:t>Angelika Wilhelm-</a:t>
            </a:r>
            <a:r>
              <a:rPr lang="de-DE" dirty="0" err="1">
                <a:solidFill>
                  <a:schemeClr val="lt1"/>
                </a:solidFill>
                <a:latin typeface="PT Sans"/>
                <a:ea typeface="PT Sans"/>
                <a:cs typeface="PT Sans"/>
                <a:sym typeface="PT Sans"/>
              </a:rPr>
              <a:t>Rechmann</a:t>
            </a:r>
            <a:r>
              <a:rPr lang="de-DE" dirty="0">
                <a:solidFill>
                  <a:schemeClr val="lt1"/>
                </a:solidFill>
                <a:latin typeface="PT Sans"/>
                <a:ea typeface="PT Sans"/>
                <a:cs typeface="PT Sans"/>
                <a:sym typeface="PT Sans"/>
              </a:rPr>
              <a:t>, </a:t>
            </a:r>
            <a:r>
              <a:rPr lang="de-DE" dirty="0" err="1">
                <a:solidFill>
                  <a:schemeClr val="lt1"/>
                </a:solidFill>
                <a:latin typeface="PT Sans"/>
                <a:ea typeface="PT Sans"/>
                <a:cs typeface="PT Sans"/>
                <a:sym typeface="PT Sans"/>
              </a:rPr>
              <a:t>PhD</a:t>
            </a:r>
            <a:endParaRPr lang="de-DE" dirty="0">
              <a:solidFill>
                <a:schemeClr val="lt1"/>
              </a:solidFill>
              <a:latin typeface="PT Sans"/>
              <a:ea typeface="PT Sans"/>
              <a:cs typeface="PT Sans"/>
              <a:sym typeface="PT Sans"/>
            </a:endParaRPr>
          </a:p>
          <a:p>
            <a:pPr lvl="0">
              <a:spcBef>
                <a:spcPts val="0"/>
              </a:spcBef>
              <a:spcAft>
                <a:spcPts val="0"/>
              </a:spcAft>
              <a:buClr>
                <a:schemeClr val="lt1"/>
              </a:buClr>
              <a:buSzPct val="25000"/>
            </a:pPr>
            <a:r>
              <a:rPr lang="de-DE" dirty="0">
                <a:solidFill>
                  <a:schemeClr val="lt1"/>
                </a:solidFill>
                <a:latin typeface="PT Sans"/>
                <a:ea typeface="PT Sans"/>
                <a:cs typeface="PT Sans"/>
                <a:sym typeface="PT Sans"/>
                <a:hlinkClick r:id="rId5"/>
              </a:rPr>
              <a:t>a.wilhelm@izt.de</a:t>
            </a:r>
            <a:endParaRPr lang="de-DE" dirty="0">
              <a:solidFill>
                <a:schemeClr val="lt1"/>
              </a:solidFill>
              <a:latin typeface="PT Sans"/>
              <a:ea typeface="PT Sans"/>
              <a:cs typeface="PT Sans"/>
              <a:sym typeface="PT Sans"/>
            </a:endParaRPr>
          </a:p>
          <a:p>
            <a:r>
              <a:rPr lang="de-DE" dirty="0"/>
              <a:t>Dr. Michael Scharp</a:t>
            </a:r>
          </a:p>
          <a:p>
            <a:r>
              <a:rPr lang="de-DE" dirty="0">
                <a:hlinkClick r:id="rId6"/>
              </a:rPr>
              <a:t>m.scharp@izt.de</a:t>
            </a:r>
            <a:r>
              <a:rPr lang="de-DE" dirty="0"/>
              <a:t> </a:t>
            </a:r>
          </a:p>
          <a:p>
            <a:endParaRPr lang="de-DE" dirty="0"/>
          </a:p>
          <a:p>
            <a:r>
              <a:rPr lang="de-DE" dirty="0"/>
              <a:t>Projektleitung</a:t>
            </a:r>
          </a:p>
          <a:p>
            <a:r>
              <a:rPr lang="de-DE" dirty="0"/>
              <a:t>Dr. Michael Scharp </a:t>
            </a:r>
          </a:p>
        </p:txBody>
      </p:sp>
      <p:sp>
        <p:nvSpPr>
          <p:cNvPr id="9" name="Shape 100"/>
          <p:cNvSpPr txBox="1">
            <a:spLocks noGrp="1"/>
          </p:cNvSpPr>
          <p:nvPr>
            <p:ph type="ctrTitle"/>
          </p:nvPr>
        </p:nvSpPr>
        <p:spPr>
          <a:xfrm>
            <a:off x="2533650" y="1874050"/>
            <a:ext cx="5945332" cy="3373800"/>
          </a:xfrm>
          <a:prstGeom prst="rect">
            <a:avLst/>
          </a:prstGeom>
          <a:noFill/>
          <a:ln w="9525" cap="flat" cmpd="sng">
            <a:solidFill>
              <a:srgbClr val="666666">
                <a:alpha val="0"/>
              </a:srgbClr>
            </a:solidFill>
            <a:prstDash val="solid"/>
            <a:round/>
            <a:headEnd type="none" w="med" len="med"/>
            <a:tailEnd type="none" w="med" len="med"/>
          </a:ln>
        </p:spPr>
        <p:txBody>
          <a:bodyPr lIns="0" tIns="0" rIns="0" bIns="0" anchor="t" anchorCtr="0">
            <a:noAutofit/>
          </a:bodyPr>
          <a:lstStyle/>
          <a:p>
            <a:pPr marL="0" marR="0" lvl="0" indent="-69850" algn="l" rtl="0">
              <a:lnSpc>
                <a:spcPct val="90000"/>
              </a:lnSpc>
              <a:spcBef>
                <a:spcPts val="0"/>
              </a:spcBef>
              <a:spcAft>
                <a:spcPts val="0"/>
              </a:spcAft>
              <a:buClr>
                <a:schemeClr val="dk1"/>
              </a:buClr>
              <a:buSzPct val="45833"/>
              <a:buFont typeface="Arial"/>
              <a:buNone/>
            </a:pPr>
            <a:r>
              <a:rPr lang="de-DE" dirty="0"/>
              <a:t>Der ökologische Rucksack</a:t>
            </a:r>
            <a:br>
              <a:rPr lang="de-DE" dirty="0"/>
            </a:br>
            <a:r>
              <a:rPr lang="de-DE" dirty="0"/>
              <a:t>eines Handys</a:t>
            </a:r>
            <a:br>
              <a:rPr lang="de-DE" dirty="0"/>
            </a:br>
            <a:br>
              <a:rPr lang="de-DE" sz="1600" dirty="0"/>
            </a:br>
            <a:r>
              <a:rPr lang="de-DE" sz="1600" dirty="0"/>
              <a:t>Foliensatz  IV</a:t>
            </a:r>
            <a:br>
              <a:rPr lang="de-DE" sz="1600" dirty="0"/>
            </a:br>
            <a:r>
              <a:rPr lang="de-DE" sz="1600" dirty="0"/>
              <a:t>Unterrichtsvorschläge </a:t>
            </a:r>
            <a:br>
              <a:rPr lang="de-DE" sz="1600" dirty="0"/>
            </a:br>
            <a:r>
              <a:rPr lang="de-DE" sz="1600" dirty="0"/>
              <a:t>(Folien für den Unterricht)</a:t>
            </a:r>
            <a:br>
              <a:rPr lang="de-DE" sz="1800" dirty="0"/>
            </a:br>
            <a:endParaRPr lang="de-DE" sz="1800" dirty="0"/>
          </a:p>
        </p:txBody>
      </p:sp>
      <p:sp>
        <p:nvSpPr>
          <p:cNvPr id="2" name="Textfeld 1"/>
          <p:cNvSpPr txBox="1"/>
          <p:nvPr/>
        </p:nvSpPr>
        <p:spPr>
          <a:xfrm>
            <a:off x="167780" y="6356866"/>
            <a:ext cx="1526796" cy="369332"/>
          </a:xfrm>
          <a:prstGeom prst="rect">
            <a:avLst/>
          </a:prstGeom>
          <a:solidFill>
            <a:schemeClr val="bg1"/>
          </a:solidFill>
          <a:ln>
            <a:noFill/>
          </a:ln>
        </p:spPr>
        <p:txBody>
          <a:bodyPr wrap="square" rtlCol="0">
            <a:spAutoFit/>
          </a:bodyPr>
          <a:lstStyle/>
          <a:p>
            <a:r>
              <a:rPr lang="de-DE" dirty="0" err="1">
                <a:solidFill>
                  <a:schemeClr val="bg1"/>
                </a:solidFill>
                <a:latin typeface="PT Sans" panose="020B0503020203020204" pitchFamily="34" charset="0"/>
                <a:ea typeface="PT Sans" panose="020B0503020203020204" pitchFamily="34" charset="0"/>
              </a:rPr>
              <a:t>adkfjhak</a:t>
            </a:r>
            <a:endParaRPr lang="de-DE" dirty="0">
              <a:solidFill>
                <a:schemeClr val="bg1"/>
              </a:solidFill>
              <a:latin typeface="PT Sans" panose="020B0503020203020204" pitchFamily="34" charset="0"/>
              <a:ea typeface="PT Sans" panose="020B0503020203020204" pitchFamily="34" charset="0"/>
            </a:endParaRPr>
          </a:p>
        </p:txBody>
      </p:sp>
      <p:pic>
        <p:nvPicPr>
          <p:cNvPr id="10" name="Grafik 9" descr="X:\Projekte\ZRE_Bildung\LehrRess Unterrichtseinheiten\UE Entwürfe IZT\Noun_Handy_Linseed Studio_Rucksack_850367-200.png"/>
          <p:cNvPicPr/>
          <p:nvPr/>
        </p:nvPicPr>
        <p:blipFill>
          <a:blip r:embed="rId7">
            <a:extLst>
              <a:ext uri="{28A0092B-C50C-407E-A947-70E740481C1C}">
                <a14:useLocalDpi xmlns:a14="http://schemas.microsoft.com/office/drawing/2010/main"/>
              </a:ext>
            </a:extLst>
          </a:blip>
          <a:srcRect/>
          <a:stretch>
            <a:fillRect/>
          </a:stretch>
        </p:blipFill>
        <p:spPr bwMode="auto">
          <a:xfrm>
            <a:off x="2191290" y="3360946"/>
            <a:ext cx="2251194" cy="2002465"/>
          </a:xfrm>
          <a:prstGeom prst="rect">
            <a:avLst/>
          </a:prstGeom>
          <a:noFill/>
          <a:ln>
            <a:noFill/>
          </a:ln>
        </p:spPr>
      </p:pic>
      <p:pic>
        <p:nvPicPr>
          <p:cNvPr id="11" name="Grafik 10" descr="https://d30y9cdsu7xlg0.cloudfront.net/png/733434-200.png"/>
          <p:cNvPicPr/>
          <p:nvPr/>
        </p:nvPicPr>
        <p:blipFill>
          <a:blip r:embed="rId8" cstate="email">
            <a:extLst>
              <a:ext uri="{28A0092B-C50C-407E-A947-70E740481C1C}">
                <a14:useLocalDpi xmlns:a14="http://schemas.microsoft.com/office/drawing/2010/main"/>
              </a:ext>
            </a:extLst>
          </a:blip>
          <a:srcRect/>
          <a:stretch>
            <a:fillRect/>
          </a:stretch>
        </p:blipFill>
        <p:spPr bwMode="auto">
          <a:xfrm>
            <a:off x="3885768" y="3664408"/>
            <a:ext cx="1455790" cy="1348234"/>
          </a:xfrm>
          <a:prstGeom prst="rect">
            <a:avLst/>
          </a:prstGeom>
          <a:noFill/>
          <a:ln>
            <a:noFill/>
          </a:ln>
        </p:spPr>
      </p:pic>
      <p:pic>
        <p:nvPicPr>
          <p:cNvPr id="12" name="Grafik 11" descr="X:\Projekte\ZRE_Bildung\LehrRess Unterrichtseinheiten\UE Entwürfe IZT\Noun_Handy_Royyan Wijaya_Handy_928516-200.png"/>
          <p:cNvPicPr/>
          <p:nvPr/>
        </p:nvPicPr>
        <p:blipFill>
          <a:blip r:embed="rId9">
            <a:extLst>
              <a:ext uri="{28A0092B-C50C-407E-A947-70E740481C1C}">
                <a14:useLocalDpi xmlns:a14="http://schemas.microsoft.com/office/drawing/2010/main"/>
              </a:ext>
            </a:extLst>
          </a:blip>
          <a:srcRect/>
          <a:stretch>
            <a:fillRect/>
          </a:stretch>
        </p:blipFill>
        <p:spPr bwMode="auto">
          <a:xfrm>
            <a:off x="4784842" y="3492630"/>
            <a:ext cx="1996201" cy="1820103"/>
          </a:xfrm>
          <a:prstGeom prst="rect">
            <a:avLst/>
          </a:prstGeom>
          <a:noFill/>
          <a:ln>
            <a:noFill/>
          </a:ln>
        </p:spPr>
      </p:pic>
    </p:spTree>
    <p:extLst>
      <p:ext uri="{BB962C8B-B14F-4D97-AF65-F5344CB8AC3E}">
        <p14:creationId xmlns:p14="http://schemas.microsoft.com/office/powerpoint/2010/main" val="2906440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ctr"/>
          <a:lstStyle/>
          <a:p>
            <a:pPr marL="0" indent="0" algn="ctr">
              <a:buNone/>
            </a:pPr>
            <a:r>
              <a:rPr lang="de-DE" sz="4000" dirty="0"/>
              <a:t>Modul 1 -Einstiegsdiskussion</a:t>
            </a:r>
          </a:p>
          <a:p>
            <a:pPr marL="0" indent="0" algn="ctr">
              <a:buNone/>
            </a:pPr>
            <a:endParaRPr lang="de-DE" sz="4000" dirty="0"/>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61</a:t>
            </a:fld>
            <a:endParaRPr lang="de-DE" dirty="0"/>
          </a:p>
        </p:txBody>
      </p:sp>
      <p:sp>
        <p:nvSpPr>
          <p:cNvPr id="7" name="Abgerundetes Rechteck 6"/>
          <p:cNvSpPr/>
          <p:nvPr/>
        </p:nvSpPr>
        <p:spPr>
          <a:xfrm>
            <a:off x="1858434" y="4293511"/>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Historisch-kritische Einordnung von Mobiltelefonen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Objektiv-untersuchender Blick auf das eigene Gerät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Gesellschaftliche Relevanz des Themas Handy </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943844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388800" y="205200"/>
            <a:ext cx="672828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sym typeface="PT Sans"/>
              </a:rPr>
              <a:t>Karikatur Pranger Handysucht</a:t>
            </a:r>
            <a:br>
              <a:rPr lang="de-DE" dirty="0"/>
            </a:br>
            <a:endParaRPr lang="de-DE" dirty="0"/>
          </a:p>
        </p:txBody>
      </p:sp>
      <p:sp>
        <p:nvSpPr>
          <p:cNvPr id="15" name="Fußzeilenplatzhalter 14"/>
          <p:cNvSpPr>
            <a:spLocks noGrp="1"/>
          </p:cNvSpPr>
          <p:nvPr>
            <p:ph type="ftr" sz="quarter" idx="10"/>
          </p:nvPr>
        </p:nvSpPr>
        <p:spPr/>
        <p:txBody>
          <a:bodyPr/>
          <a:lstStyle/>
          <a:p>
            <a:pPr algn="l"/>
            <a:r>
              <a:rPr lang="de-DE"/>
              <a:t>Der ökologische Rucksack eines Handys</a:t>
            </a:r>
            <a:endParaRPr lang="de-DE" dirty="0"/>
          </a:p>
        </p:txBody>
      </p:sp>
      <p:sp>
        <p:nvSpPr>
          <p:cNvPr id="16" name="Foliennummernplatzhalter 15"/>
          <p:cNvSpPr>
            <a:spLocks noGrp="1"/>
          </p:cNvSpPr>
          <p:nvPr>
            <p:ph type="sldNum" sz="quarter" idx="11"/>
          </p:nvPr>
        </p:nvSpPr>
        <p:spPr/>
        <p:txBody>
          <a:bodyPr/>
          <a:lstStyle/>
          <a:p>
            <a:fld id="{68EB86B5-BADE-4A12-AB87-7E185E6EC7FD}" type="slidenum">
              <a:rPr lang="de-DE" smtClean="0"/>
              <a:pPr/>
              <a:t>62</a:t>
            </a:fld>
            <a:endParaRPr lang="de-DE" dirty="0"/>
          </a:p>
        </p:txBody>
      </p:sp>
      <p:sp>
        <p:nvSpPr>
          <p:cNvPr id="4" name="Textplatzhalter 3"/>
          <p:cNvSpPr>
            <a:spLocks noGrp="1"/>
          </p:cNvSpPr>
          <p:nvPr>
            <p:ph type="body" sz="quarter" idx="12"/>
          </p:nvPr>
        </p:nvSpPr>
        <p:spPr>
          <a:xfrm>
            <a:off x="3892550" y="6338682"/>
            <a:ext cx="3048000" cy="365125"/>
          </a:xfrm>
        </p:spPr>
        <p:txBody>
          <a:bodyPr/>
          <a:lstStyle/>
          <a:p>
            <a:r>
              <a:rPr lang="de-DE" altLang="de-DE" dirty="0">
                <a:solidFill>
                  <a:schemeClr val="bg1">
                    <a:lumMod val="50000"/>
                  </a:schemeClr>
                </a:solidFill>
              </a:rPr>
              <a:t>Quelle: </a:t>
            </a:r>
            <a:r>
              <a:rPr lang="de-DE" altLang="de-DE" dirty="0" err="1">
                <a:solidFill>
                  <a:schemeClr val="bg1">
                    <a:lumMod val="50000"/>
                  </a:schemeClr>
                </a:solidFill>
              </a:rPr>
              <a:t>Fotolia</a:t>
            </a:r>
            <a:endParaRPr lang="de-DE" altLang="de-DE" dirty="0">
              <a:solidFill>
                <a:schemeClr val="bg1">
                  <a:lumMod val="50000"/>
                </a:schemeClr>
              </a:solidFill>
            </a:endParaRPr>
          </a:p>
        </p:txBody>
      </p:sp>
      <p:sp>
        <p:nvSpPr>
          <p:cNvPr id="14" name="Textfeld 13"/>
          <p:cNvSpPr txBox="1"/>
          <p:nvPr/>
        </p:nvSpPr>
        <p:spPr>
          <a:xfrm>
            <a:off x="329356" y="1711302"/>
            <a:ext cx="1873064" cy="1508105"/>
          </a:xfrm>
          <a:prstGeom prst="rect">
            <a:avLst/>
          </a:prstGeom>
          <a:solidFill>
            <a:schemeClr val="bg1"/>
          </a:solidFill>
        </p:spPr>
        <p:txBody>
          <a:bodyPr wrap="square" rtlCol="0">
            <a:spAutoFit/>
          </a:bodyPr>
          <a:lstStyle/>
          <a:p>
            <a:r>
              <a:rPr lang="de-DE" sz="2000" dirty="0">
                <a:solidFill>
                  <a:srgbClr val="595959"/>
                </a:solidFill>
                <a:latin typeface="PT Sans" panose="020B0503020203020204" pitchFamily="34" charset="0"/>
                <a:ea typeface="PT Sans" panose="020B0503020203020204" pitchFamily="34" charset="0"/>
              </a:rPr>
              <a:t>Interpretieren</a:t>
            </a:r>
          </a:p>
          <a:p>
            <a:r>
              <a:rPr lang="de-DE" sz="2000" dirty="0">
                <a:solidFill>
                  <a:srgbClr val="595959"/>
                </a:solidFill>
                <a:latin typeface="PT Sans" panose="020B0503020203020204" pitchFamily="34" charset="0"/>
                <a:ea typeface="PT Sans" panose="020B0503020203020204" pitchFamily="34" charset="0"/>
              </a:rPr>
              <a:t>Sie diese</a:t>
            </a:r>
          </a:p>
          <a:p>
            <a:r>
              <a:rPr lang="de-DE" sz="2000" dirty="0">
                <a:solidFill>
                  <a:srgbClr val="595959"/>
                </a:solidFill>
                <a:latin typeface="PT Sans" panose="020B0503020203020204" pitchFamily="34" charset="0"/>
                <a:ea typeface="PT Sans" panose="020B0503020203020204" pitchFamily="34" charset="0"/>
              </a:rPr>
              <a:t>Karikatur:</a:t>
            </a:r>
          </a:p>
          <a:p>
            <a:endParaRPr lang="de-DE" sz="1600" dirty="0">
              <a:solidFill>
                <a:srgbClr val="595959"/>
              </a:solidFill>
              <a:latin typeface="PT Sans" panose="020B0503020203020204" pitchFamily="34" charset="0"/>
              <a:ea typeface="PT Sans" panose="020B0503020203020204" pitchFamily="34" charset="0"/>
            </a:endParaRPr>
          </a:p>
          <a:p>
            <a:endParaRPr lang="de-DE" sz="1600" dirty="0">
              <a:solidFill>
                <a:srgbClr val="595959"/>
              </a:solidFill>
              <a:latin typeface="PT Sans" panose="020B0503020203020204" pitchFamily="34" charset="0"/>
              <a:ea typeface="PT Sans" panose="020B0503020203020204" pitchFamily="34" charset="0"/>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5780" y="1645782"/>
            <a:ext cx="5554740" cy="4512124"/>
          </a:xfrm>
          <a:prstGeom prst="rect">
            <a:avLst/>
          </a:prstGeom>
        </p:spPr>
      </p:pic>
    </p:spTree>
    <p:extLst>
      <p:ext uri="{BB962C8B-B14F-4D97-AF65-F5344CB8AC3E}">
        <p14:creationId xmlns:p14="http://schemas.microsoft.com/office/powerpoint/2010/main" val="3517839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sym typeface="PT Sans"/>
              </a:rPr>
              <a:t>Karikatur Handygefängnis</a:t>
            </a:r>
            <a:br>
              <a:rPr lang="de-DE" dirty="0"/>
            </a:br>
            <a:endParaRPr lang="de-DE" dirty="0"/>
          </a:p>
        </p:txBody>
      </p:sp>
      <p:sp>
        <p:nvSpPr>
          <p:cNvPr id="15" name="Fußzeilenplatzhalter 14"/>
          <p:cNvSpPr>
            <a:spLocks noGrp="1"/>
          </p:cNvSpPr>
          <p:nvPr>
            <p:ph type="ftr" sz="quarter" idx="10"/>
          </p:nvPr>
        </p:nvSpPr>
        <p:spPr/>
        <p:txBody>
          <a:bodyPr/>
          <a:lstStyle/>
          <a:p>
            <a:pPr algn="l"/>
            <a:r>
              <a:rPr lang="de-DE"/>
              <a:t>Der ökologische Rucksack eines Handys</a:t>
            </a:r>
            <a:endParaRPr lang="de-DE" dirty="0"/>
          </a:p>
        </p:txBody>
      </p:sp>
      <p:sp>
        <p:nvSpPr>
          <p:cNvPr id="16" name="Foliennummernplatzhalter 15"/>
          <p:cNvSpPr>
            <a:spLocks noGrp="1"/>
          </p:cNvSpPr>
          <p:nvPr>
            <p:ph type="sldNum" sz="quarter" idx="11"/>
          </p:nvPr>
        </p:nvSpPr>
        <p:spPr/>
        <p:txBody>
          <a:bodyPr/>
          <a:lstStyle/>
          <a:p>
            <a:fld id="{68EB86B5-BADE-4A12-AB87-7E185E6EC7FD}" type="slidenum">
              <a:rPr lang="de-DE" smtClean="0"/>
              <a:pPr/>
              <a:t>63</a:t>
            </a:fld>
            <a:endParaRPr lang="de-DE" dirty="0"/>
          </a:p>
        </p:txBody>
      </p:sp>
      <p:sp>
        <p:nvSpPr>
          <p:cNvPr id="4" name="Textplatzhalter 3"/>
          <p:cNvSpPr>
            <a:spLocks noGrp="1"/>
          </p:cNvSpPr>
          <p:nvPr>
            <p:ph type="body" sz="quarter" idx="12"/>
          </p:nvPr>
        </p:nvSpPr>
        <p:spPr>
          <a:xfrm>
            <a:off x="3892550" y="6338682"/>
            <a:ext cx="3048000" cy="365125"/>
          </a:xfrm>
        </p:spPr>
        <p:txBody>
          <a:bodyPr/>
          <a:lstStyle/>
          <a:p>
            <a:r>
              <a:rPr lang="de-DE" altLang="de-DE" dirty="0">
                <a:solidFill>
                  <a:schemeClr val="bg1">
                    <a:lumMod val="50000"/>
                  </a:schemeClr>
                </a:solidFill>
              </a:rPr>
              <a:t>Quelle: </a:t>
            </a:r>
            <a:r>
              <a:rPr lang="de-DE" altLang="de-DE" dirty="0" err="1">
                <a:solidFill>
                  <a:schemeClr val="bg1">
                    <a:lumMod val="50000"/>
                  </a:schemeClr>
                </a:solidFill>
              </a:rPr>
              <a:t>Fotolia</a:t>
            </a:r>
            <a:endParaRPr lang="de-DE" altLang="de-DE" dirty="0">
              <a:solidFill>
                <a:schemeClr val="bg1">
                  <a:lumMod val="50000"/>
                </a:schemeClr>
              </a:solidFill>
            </a:endParaRPr>
          </a:p>
        </p:txBody>
      </p:sp>
      <p:sp>
        <p:nvSpPr>
          <p:cNvPr id="14" name="Textfeld 13"/>
          <p:cNvSpPr txBox="1"/>
          <p:nvPr/>
        </p:nvSpPr>
        <p:spPr>
          <a:xfrm>
            <a:off x="329356" y="1711302"/>
            <a:ext cx="1873064" cy="1508105"/>
          </a:xfrm>
          <a:prstGeom prst="rect">
            <a:avLst/>
          </a:prstGeom>
          <a:solidFill>
            <a:schemeClr val="bg1"/>
          </a:solidFill>
        </p:spPr>
        <p:txBody>
          <a:bodyPr wrap="square" rtlCol="0">
            <a:spAutoFit/>
          </a:bodyPr>
          <a:lstStyle/>
          <a:p>
            <a:r>
              <a:rPr lang="de-DE" sz="2000" dirty="0">
                <a:solidFill>
                  <a:srgbClr val="595959"/>
                </a:solidFill>
                <a:latin typeface="PT Sans" panose="020B0503020203020204" pitchFamily="34" charset="0"/>
                <a:ea typeface="PT Sans" panose="020B0503020203020204" pitchFamily="34" charset="0"/>
              </a:rPr>
              <a:t>Interpretieren</a:t>
            </a:r>
          </a:p>
          <a:p>
            <a:r>
              <a:rPr lang="de-DE" sz="2000" dirty="0">
                <a:solidFill>
                  <a:srgbClr val="595959"/>
                </a:solidFill>
                <a:latin typeface="PT Sans" panose="020B0503020203020204" pitchFamily="34" charset="0"/>
                <a:ea typeface="PT Sans" panose="020B0503020203020204" pitchFamily="34" charset="0"/>
              </a:rPr>
              <a:t>Sie diese</a:t>
            </a:r>
          </a:p>
          <a:p>
            <a:r>
              <a:rPr lang="de-DE" sz="2000" dirty="0">
                <a:solidFill>
                  <a:srgbClr val="595959"/>
                </a:solidFill>
                <a:latin typeface="PT Sans" panose="020B0503020203020204" pitchFamily="34" charset="0"/>
                <a:ea typeface="PT Sans" panose="020B0503020203020204" pitchFamily="34" charset="0"/>
              </a:rPr>
              <a:t>Karikatur:</a:t>
            </a:r>
          </a:p>
          <a:p>
            <a:endParaRPr lang="de-DE" sz="1600" dirty="0">
              <a:solidFill>
                <a:srgbClr val="595959"/>
              </a:solidFill>
              <a:latin typeface="PT Sans" panose="020B0503020203020204" pitchFamily="34" charset="0"/>
              <a:ea typeface="PT Sans" panose="020B0503020203020204" pitchFamily="34" charset="0"/>
            </a:endParaRPr>
          </a:p>
          <a:p>
            <a:endParaRPr lang="de-DE" sz="1600" dirty="0">
              <a:solidFill>
                <a:srgbClr val="595959"/>
              </a:solidFill>
              <a:latin typeface="PT Sans" panose="020B0503020203020204" pitchFamily="34" charset="0"/>
              <a:ea typeface="PT Sans" panose="020B0503020203020204" pitchFamily="34" charset="0"/>
            </a:endParaRP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1357" y="1584956"/>
            <a:ext cx="3474723" cy="4484818"/>
          </a:xfrm>
          <a:prstGeom prst="rect">
            <a:avLst/>
          </a:prstGeom>
        </p:spPr>
      </p:pic>
    </p:spTree>
    <p:extLst>
      <p:ext uri="{BB962C8B-B14F-4D97-AF65-F5344CB8AC3E}">
        <p14:creationId xmlns:p14="http://schemas.microsoft.com/office/powerpoint/2010/main" val="2576077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342900" lvl="0" indent="-342900">
              <a:spcBef>
                <a:spcPts val="1200"/>
              </a:spcBef>
              <a:buFont typeface="+mj-lt"/>
              <a:buAutoNum type="arabicPeriod"/>
            </a:pPr>
            <a:r>
              <a:rPr lang="de-DE" sz="1800" i="1" dirty="0"/>
              <a:t>Ihr wievieltes Handy haben Sie in der Tasche und wie lange benutzen Sie es schon? </a:t>
            </a:r>
            <a:endParaRPr lang="de-DE" sz="1800" dirty="0"/>
          </a:p>
          <a:p>
            <a:pPr marL="342900" lvl="0" indent="-342900">
              <a:spcBef>
                <a:spcPts val="1200"/>
              </a:spcBef>
              <a:buFont typeface="+mj-lt"/>
              <a:buAutoNum type="arabicPeriod"/>
            </a:pPr>
            <a:r>
              <a:rPr lang="de-DE" sz="1800" i="1" dirty="0"/>
              <a:t>Ab welchem Alter haben mehr als 50% aller Kinder ein Handy? </a:t>
            </a:r>
          </a:p>
          <a:p>
            <a:pPr marL="342900" lvl="0" indent="-342900">
              <a:spcBef>
                <a:spcPts val="1200"/>
              </a:spcBef>
              <a:buFont typeface="+mj-lt"/>
              <a:buAutoNum type="arabicPeriod"/>
            </a:pPr>
            <a:r>
              <a:rPr lang="de-DE" sz="1800" i="1" dirty="0"/>
              <a:t>Worin findet man mehr Gold? In einer Tonne Gold-Erz oder in einer Tonne Schrott-Handys? </a:t>
            </a:r>
            <a:endParaRPr lang="de-DE" sz="1800" dirty="0"/>
          </a:p>
          <a:p>
            <a:pPr marL="342900" indent="-342900">
              <a:spcBef>
                <a:spcPts val="1200"/>
              </a:spcBef>
              <a:buFont typeface="+mj-lt"/>
              <a:buAutoNum type="arabicPeriod"/>
            </a:pPr>
            <a:r>
              <a:rPr lang="de-DE" sz="1800" i="1" dirty="0"/>
              <a:t>Was schätzten Sie: wie viele ungenutzte Handys liegen in deutschen Schubladen? </a:t>
            </a:r>
            <a:endParaRPr lang="de-DE" sz="1800" dirty="0"/>
          </a:p>
          <a:p>
            <a:pPr marL="342900" lvl="0" indent="-342900">
              <a:spcBef>
                <a:spcPts val="1200"/>
              </a:spcBef>
              <a:buFont typeface="+mj-lt"/>
              <a:buAutoNum type="arabicPeriod"/>
            </a:pPr>
            <a:r>
              <a:rPr lang="de-DE" sz="1800" i="1" dirty="0"/>
              <a:t>Und wieviel Gold wäre dann darin? </a:t>
            </a:r>
            <a:endParaRPr lang="de-DE" sz="1800" dirty="0"/>
          </a:p>
          <a:p>
            <a:pPr marL="342900" lvl="0" indent="-342900">
              <a:spcBef>
                <a:spcPts val="1200"/>
              </a:spcBef>
              <a:buFont typeface="+mj-lt"/>
              <a:buAutoNum type="arabicPeriod"/>
            </a:pPr>
            <a:r>
              <a:rPr lang="de-DE" sz="1800" i="1" dirty="0"/>
              <a:t>Was schätzen Sie: Wie viele neue Handys wurden 2015 in Deutschland verkauft?</a:t>
            </a:r>
            <a:endParaRPr lang="de-DE" sz="1800" dirty="0"/>
          </a:p>
          <a:p>
            <a:pPr marL="342900" indent="-342900">
              <a:spcBef>
                <a:spcPts val="1200"/>
              </a:spcBef>
              <a:buFont typeface="+mj-lt"/>
              <a:buAutoNum type="arabicPeriod"/>
            </a:pPr>
            <a:r>
              <a:rPr lang="de-DE" sz="1800" i="1" dirty="0"/>
              <a:t> Wie viele von Ihnen haben schon mal Seltene Erden besessen? </a:t>
            </a:r>
            <a:endParaRPr lang="de-DE" sz="1800" dirty="0"/>
          </a:p>
          <a:p>
            <a:pPr marL="342900" indent="-342900">
              <a:spcBef>
                <a:spcPts val="1200"/>
              </a:spcBef>
              <a:buFont typeface="+mj-lt"/>
              <a:buAutoNum type="arabicPeriod"/>
            </a:pPr>
            <a:r>
              <a:rPr lang="de-DE" sz="1800" i="1" dirty="0"/>
              <a:t> Welches ist das wertvollste Metall in Ihrem Handy? </a:t>
            </a:r>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Einstiegsfragen</a:t>
            </a:r>
            <a:br>
              <a:rPr lang="de-DE" dirty="0"/>
            </a:br>
            <a:endParaRPr lang="de-DE" dirty="0"/>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874294" y="6356350"/>
            <a:ext cx="1641055" cy="365125"/>
          </a:xfrm>
        </p:spPr>
        <p:txBody>
          <a:bodyPr/>
          <a:lstStyle/>
          <a:p>
            <a:fld id="{68EB86B5-BADE-4A12-AB87-7E185E6EC7FD}" type="slidenum">
              <a:rPr lang="de-DE" smtClean="0"/>
              <a:pPr/>
              <a:t>64</a:t>
            </a:fld>
            <a:endParaRPr lang="de-DE" dirty="0"/>
          </a:p>
        </p:txBody>
      </p:sp>
    </p:spTree>
    <p:extLst>
      <p:ext uri="{BB962C8B-B14F-4D97-AF65-F5344CB8AC3E}">
        <p14:creationId xmlns:p14="http://schemas.microsoft.com/office/powerpoint/2010/main" val="15181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342900" lvl="0" indent="-342900">
              <a:spcBef>
                <a:spcPts val="0"/>
              </a:spcBef>
              <a:buFont typeface="+mj-lt"/>
              <a:buAutoNum type="arabicPeriod"/>
            </a:pPr>
            <a:r>
              <a:rPr lang="de-DE" sz="1600" i="1" dirty="0"/>
              <a:t>Ihr wievieltes Handy haben Sie in der Tasche, wie lange benutzen Sie es schon? </a:t>
            </a:r>
            <a:br>
              <a:rPr lang="de-DE" sz="1600" i="1" dirty="0"/>
            </a:br>
            <a:r>
              <a:rPr lang="de-DE" sz="1800" i="1" dirty="0">
                <a:solidFill>
                  <a:schemeClr val="tx1"/>
                </a:solidFill>
              </a:rPr>
              <a:t>Durchschnittliche Gebrauchsdauer: 18 bis 24 Monate vs. mögliche Gebrauchsdauer ca. 4 Jahre</a:t>
            </a:r>
          </a:p>
          <a:p>
            <a:pPr marL="342900" indent="-342900">
              <a:spcBef>
                <a:spcPts val="0"/>
              </a:spcBef>
              <a:buFont typeface="+mj-lt"/>
              <a:buAutoNum type="arabicPeriod"/>
            </a:pPr>
            <a:r>
              <a:rPr lang="de-DE" sz="1600" i="1" dirty="0"/>
              <a:t> Ab welchem Alter haben mehr als 50% aller Kinder ein Handy? </a:t>
            </a:r>
            <a:br>
              <a:rPr lang="de-DE" sz="1600" i="1" dirty="0"/>
            </a:br>
            <a:r>
              <a:rPr lang="de-DE" sz="1800" i="1" dirty="0">
                <a:solidFill>
                  <a:schemeClr val="tx1"/>
                </a:solidFill>
              </a:rPr>
              <a:t>Im Alter von 10-11 Jahren haben 61% der Kinder ein Handy. </a:t>
            </a:r>
          </a:p>
          <a:p>
            <a:pPr marL="342900" lvl="0" indent="-342900">
              <a:spcBef>
                <a:spcPts val="0"/>
              </a:spcBef>
              <a:buFont typeface="+mj-lt"/>
              <a:buAutoNum type="arabicPeriod"/>
            </a:pPr>
            <a:r>
              <a:rPr lang="de-DE" sz="1600" i="1" dirty="0"/>
              <a:t>Worin findet man mehr Gold? In 1t Gold-Erz oder in 1tSchrott-Handys? </a:t>
            </a:r>
            <a:br>
              <a:rPr lang="de-DE" sz="1600" i="1" dirty="0"/>
            </a:br>
            <a:r>
              <a:rPr lang="de-DE" sz="1800" i="1" dirty="0">
                <a:solidFill>
                  <a:schemeClr val="tx1"/>
                </a:solidFill>
              </a:rPr>
              <a:t>In einer Tonne alter Handys/Smartphones befindet sich ungefähr 50-mal so viel Gold wie in einer Tonne </a:t>
            </a:r>
            <a:r>
              <a:rPr lang="de-DE" sz="1800" i="1" dirty="0" err="1">
                <a:solidFill>
                  <a:schemeClr val="tx1"/>
                </a:solidFill>
              </a:rPr>
              <a:t>Golderz</a:t>
            </a:r>
            <a:r>
              <a:rPr lang="de-DE" sz="1800" i="1" dirty="0">
                <a:solidFill>
                  <a:schemeClr val="tx1"/>
                </a:solidFill>
              </a:rPr>
              <a:t>.  </a:t>
            </a:r>
          </a:p>
          <a:p>
            <a:pPr marL="342900" lvl="0" indent="-342900">
              <a:spcBef>
                <a:spcPts val="0"/>
              </a:spcBef>
              <a:buFont typeface="+mj-lt"/>
              <a:buAutoNum type="arabicPeriod"/>
            </a:pPr>
            <a:r>
              <a:rPr lang="de-DE" sz="1600" i="1" dirty="0"/>
              <a:t>Was schätzten Sie: wie viele ungenutzte Handys liegen in deutschen Schubladen? </a:t>
            </a:r>
            <a:br>
              <a:rPr lang="de-DE" sz="1600" i="1" dirty="0"/>
            </a:br>
            <a:r>
              <a:rPr lang="de-DE" sz="1800" i="1" dirty="0">
                <a:solidFill>
                  <a:schemeClr val="tx1"/>
                </a:solidFill>
              </a:rPr>
              <a:t>Ca. 120 Millionen!</a:t>
            </a:r>
          </a:p>
          <a:p>
            <a:pPr marL="342900" lvl="0" indent="-342900">
              <a:spcBef>
                <a:spcPts val="0"/>
              </a:spcBef>
              <a:buFont typeface="+mj-lt"/>
              <a:buAutoNum type="arabicPeriod"/>
            </a:pPr>
            <a:r>
              <a:rPr lang="de-DE" sz="1600" i="1" dirty="0"/>
              <a:t>Und wieviel Gold wäre dann darin? </a:t>
            </a:r>
            <a:br>
              <a:rPr lang="de-DE" sz="1600" i="1" dirty="0"/>
            </a:br>
            <a:r>
              <a:rPr lang="de-DE" sz="1800" i="1" dirty="0">
                <a:solidFill>
                  <a:schemeClr val="tx1"/>
                </a:solidFill>
              </a:rPr>
              <a:t>0,025g x 120.000.000 = 3.000.000g = 3000 kg</a:t>
            </a:r>
          </a:p>
          <a:p>
            <a:pPr marL="342900" lvl="0" indent="-342900">
              <a:spcBef>
                <a:spcPts val="0"/>
              </a:spcBef>
              <a:buFont typeface="+mj-lt"/>
              <a:buAutoNum type="arabicPeriod"/>
            </a:pPr>
            <a:r>
              <a:rPr lang="de-DE" sz="1600" i="1" dirty="0"/>
              <a:t>Was schätzen Sie: Wie viele neue Handys wurden 2015 in Deutschland verkauft?</a:t>
            </a:r>
            <a:br>
              <a:rPr lang="de-DE" sz="1600" i="1" dirty="0"/>
            </a:br>
            <a:r>
              <a:rPr lang="de-DE" sz="1800" i="1" dirty="0">
                <a:solidFill>
                  <a:schemeClr val="tx1"/>
                </a:solidFill>
              </a:rPr>
              <a:t>26,2 Millionen</a:t>
            </a:r>
          </a:p>
          <a:p>
            <a:pPr marL="342900" indent="-342900">
              <a:spcBef>
                <a:spcPts val="0"/>
              </a:spcBef>
              <a:buFont typeface="+mj-lt"/>
              <a:buAutoNum type="arabicPeriod"/>
            </a:pPr>
            <a:r>
              <a:rPr lang="de-DE" sz="1800" i="1" dirty="0"/>
              <a:t> </a:t>
            </a:r>
            <a:r>
              <a:rPr lang="de-DE" sz="1600" i="1" dirty="0"/>
              <a:t>Wie viele von Ihnen haben schon mal Seltene Erden besessen? </a:t>
            </a:r>
            <a:br>
              <a:rPr lang="de-DE" sz="1600" i="1" dirty="0"/>
            </a:br>
            <a:r>
              <a:rPr lang="de-DE" sz="1800" i="1" dirty="0">
                <a:solidFill>
                  <a:schemeClr val="tx1"/>
                </a:solidFill>
              </a:rPr>
              <a:t>Alle, die ein Handy haben </a:t>
            </a:r>
          </a:p>
          <a:p>
            <a:pPr marL="342900" lvl="0" indent="-342900">
              <a:spcBef>
                <a:spcPts val="0"/>
              </a:spcBef>
              <a:buFont typeface="+mj-lt"/>
              <a:buAutoNum type="arabicPeriod"/>
            </a:pPr>
            <a:r>
              <a:rPr lang="de-DE" sz="1600" i="1" dirty="0"/>
              <a:t>Welches ist das „wertvollste“ Metall in Ihrem Handy? </a:t>
            </a:r>
            <a:br>
              <a:rPr lang="de-DE" sz="1600" i="1" dirty="0"/>
            </a:br>
            <a:r>
              <a:rPr lang="de-DE" sz="1800" i="1" dirty="0">
                <a:solidFill>
                  <a:schemeClr val="tx1"/>
                </a:solidFill>
              </a:rPr>
              <a:t>Gold, Platin und Silber…aber was ist  z.B. mit den seltenen Erden</a:t>
            </a:r>
          </a:p>
        </p:txBody>
      </p:sp>
      <p:sp>
        <p:nvSpPr>
          <p:cNvPr id="3" name="Titel 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Einstiegsfragen - Lösungen</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dirty="0"/>
              <a:t>Der ökologische Rucksack eines Handys</a:t>
            </a:r>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65</a:t>
            </a:fld>
            <a:endParaRPr lang="de-DE" dirty="0"/>
          </a:p>
        </p:txBody>
      </p:sp>
    </p:spTree>
    <p:extLst>
      <p:ext uri="{BB962C8B-B14F-4D97-AF65-F5344CB8AC3E}">
        <p14:creationId xmlns:p14="http://schemas.microsoft.com/office/powerpoint/2010/main" val="749996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dirty="0"/>
          </a:p>
          <a:p>
            <a:pPr marL="0" indent="0" algn="ctr">
              <a:buNone/>
            </a:pPr>
            <a:endParaRPr lang="de-DE" dirty="0"/>
          </a:p>
          <a:p>
            <a:pPr marL="0" indent="0" algn="ctr">
              <a:buNone/>
            </a:pPr>
            <a:r>
              <a:rPr lang="de-DE" sz="4000" dirty="0"/>
              <a:t>Modul 2 – </a:t>
            </a:r>
            <a:br>
              <a:rPr lang="de-DE" sz="4000" dirty="0"/>
            </a:br>
            <a:r>
              <a:rPr lang="de-DE" sz="4000" dirty="0"/>
              <a:t>Aufbau eines Handys</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66</a:t>
            </a:fld>
            <a:endParaRPr lang="de-DE" dirty="0"/>
          </a:p>
        </p:txBody>
      </p:sp>
      <p:sp>
        <p:nvSpPr>
          <p:cNvPr id="6" name="Abgerundetes Rechteck 5"/>
          <p:cNvSpPr/>
          <p:nvPr/>
        </p:nvSpPr>
        <p:spPr>
          <a:xfrm>
            <a:off x="1858434" y="4294063"/>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Die Komplexität von Mobiltelefonen erfassen</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Einführung in die stoffliche Zusammensetzung</a:t>
            </a:r>
          </a:p>
          <a:p>
            <a:pPr marL="285750" indent="-285750">
              <a:buFont typeface="Wingdings" panose="05000000000000000000" pitchFamily="2" charset="2"/>
              <a:buChar char="§"/>
            </a:pPr>
            <a:r>
              <a:rPr lang="de-DE" dirty="0" err="1">
                <a:solidFill>
                  <a:srgbClr val="595959"/>
                </a:solidFill>
                <a:latin typeface="PT Sans" panose="020B0503020203020204" pitchFamily="34" charset="0"/>
                <a:ea typeface="PT Sans" panose="020B0503020203020204" pitchFamily="34" charset="0"/>
              </a:rPr>
              <a:t>Hinleitung</a:t>
            </a:r>
            <a:r>
              <a:rPr lang="de-DE" dirty="0">
                <a:solidFill>
                  <a:srgbClr val="595959"/>
                </a:solidFill>
                <a:latin typeface="PT Sans" panose="020B0503020203020204" pitchFamily="34" charset="0"/>
                <a:ea typeface="PT Sans" panose="020B0503020203020204" pitchFamily="34" charset="0"/>
              </a:rPr>
              <a:t> zum Periodensystem der Elemente</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26035877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313" y="1455823"/>
            <a:ext cx="2179637"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Grafik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6039" y="1483033"/>
            <a:ext cx="28638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4"/>
          <p:cNvSpPr txBox="1">
            <a:spLocks/>
          </p:cNvSpPr>
          <p:nvPr/>
        </p:nvSpPr>
        <p:spPr bwMode="auto">
          <a:xfrm>
            <a:off x="390104" y="195802"/>
            <a:ext cx="6461071" cy="1066801"/>
          </a:xfrm>
          <a:prstGeom prst="rect">
            <a:avLst/>
          </a:prstGeom>
          <a:noFill/>
          <a:ln>
            <a:noFill/>
          </a:ln>
          <a:extLst/>
        </p:spPr>
        <p:txBody>
          <a:bodyPr vert="horz" wrap="square" lIns="0" tIns="0" rIns="0" bIns="0" numCol="1" anchor="t" anchorCtr="0" compatLnSpc="1">
            <a:prstTxWarp prst="textNoShape">
              <a:avLst/>
            </a:prstTxWarp>
          </a:bodyPr>
          <a:lstStyle>
            <a:lvl1pPr eaLnBrk="1" hangingPunct="1">
              <a:lnSpc>
                <a:spcPct val="90000"/>
              </a:lnSpc>
              <a:defRPr lang="de-DE" altLang="de-DE" sz="2800" b="1" dirty="0">
                <a:solidFill>
                  <a:srgbClr val="FF9919"/>
                </a:solidFill>
                <a:latin typeface="PT Sans"/>
                <a:ea typeface="PT Sans"/>
                <a:cs typeface="PT Sans"/>
              </a:defRPr>
            </a:lvl1pPr>
            <a:lvl2pPr eaLnBrk="1" hangingPunct="1">
              <a:lnSpc>
                <a:spcPct val="90000"/>
              </a:lnSpc>
              <a:defRPr sz="2400" b="1">
                <a:solidFill>
                  <a:schemeClr val="accent1"/>
                </a:solidFill>
                <a:latin typeface="Calibri" charset="0"/>
                <a:cs typeface="MS PGothic" charset="0"/>
              </a:defRPr>
            </a:lvl2pPr>
            <a:lvl3pPr eaLnBrk="1" hangingPunct="1">
              <a:lnSpc>
                <a:spcPct val="90000"/>
              </a:lnSpc>
              <a:defRPr sz="2400" b="1">
                <a:solidFill>
                  <a:schemeClr val="accent1"/>
                </a:solidFill>
                <a:latin typeface="Calibri" charset="0"/>
                <a:cs typeface="MS PGothic" charset="0"/>
              </a:defRPr>
            </a:lvl3pPr>
            <a:lvl4pPr eaLnBrk="1" hangingPunct="1">
              <a:lnSpc>
                <a:spcPct val="90000"/>
              </a:lnSpc>
              <a:defRPr sz="2400" b="1">
                <a:solidFill>
                  <a:schemeClr val="accent1"/>
                </a:solidFill>
                <a:latin typeface="Calibri" charset="0"/>
                <a:cs typeface="MS PGothic" charset="0"/>
              </a:defRPr>
            </a:lvl4pPr>
            <a:lvl5pPr eaLnBrk="1" hangingPunct="1">
              <a:lnSpc>
                <a:spcPct val="90000"/>
              </a:lnSpc>
              <a:defRPr sz="2400" b="1">
                <a:solidFill>
                  <a:schemeClr val="accent1"/>
                </a:solidFill>
                <a:latin typeface="Calibri" charset="0"/>
                <a:cs typeface="MS PGothic" charset="0"/>
              </a:defRPr>
            </a:lvl5pPr>
            <a:lvl6pPr marL="4572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6pPr>
            <a:lvl7pPr marL="9144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7pPr>
            <a:lvl8pPr marL="13716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8pPr>
            <a:lvl9pPr marL="18288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9pPr>
          </a:lstStyle>
          <a:p>
            <a:r>
              <a:rPr lang="de-DE" dirty="0"/>
              <a:t>Unterrichtsmaterial</a:t>
            </a:r>
            <a:br>
              <a:rPr lang="de-DE" dirty="0">
                <a:sym typeface="PT Sans"/>
              </a:rPr>
            </a:br>
            <a:r>
              <a:rPr lang="de-DE" dirty="0"/>
              <a:t>Welche Bauteile im Smartphone?</a:t>
            </a:r>
          </a:p>
        </p:txBody>
      </p:sp>
      <p:pic>
        <p:nvPicPr>
          <p:cNvPr id="6" name="Grafik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4978" y="1483033"/>
            <a:ext cx="2846832" cy="3876085"/>
          </a:xfrm>
          <a:prstGeom prst="rect">
            <a:avLst/>
          </a:prstGeom>
        </p:spPr>
      </p:pic>
      <p:sp>
        <p:nvSpPr>
          <p:cNvPr id="9" name="Fußzeilenplatzhalter 8"/>
          <p:cNvSpPr>
            <a:spLocks noGrp="1"/>
          </p:cNvSpPr>
          <p:nvPr>
            <p:ph type="ftr" sz="quarter" idx="10"/>
          </p:nvPr>
        </p:nvSpPr>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p:txBody>
          <a:bodyPr/>
          <a:lstStyle/>
          <a:p>
            <a:fld id="{57E04956-858A-4F76-B588-87C494AD6AA2}" type="slidenum">
              <a:rPr lang="de-DE" smtClean="0"/>
              <a:t>67</a:t>
            </a:fld>
            <a:endParaRPr lang="de-DE" dirty="0"/>
          </a:p>
        </p:txBody>
      </p:sp>
      <p:sp>
        <p:nvSpPr>
          <p:cNvPr id="5" name="Textplatzhalter 4"/>
          <p:cNvSpPr>
            <a:spLocks noGrp="1"/>
          </p:cNvSpPr>
          <p:nvPr>
            <p:ph type="body" sz="quarter" idx="12"/>
          </p:nvPr>
        </p:nvSpPr>
        <p:spPr>
          <a:xfrm>
            <a:off x="3892550" y="6338682"/>
            <a:ext cx="3594928" cy="365125"/>
          </a:xfrm>
        </p:spPr>
        <p:txBody>
          <a:bodyPr/>
          <a:lstStyle/>
          <a:p>
            <a:r>
              <a:rPr lang="de-DE" dirty="0"/>
              <a:t>Quelle: </a:t>
            </a:r>
            <a:r>
              <a:rPr lang="de-DE" altLang="de-DE" dirty="0">
                <a:solidFill>
                  <a:prstClr val="white">
                    <a:lumMod val="50000"/>
                  </a:prstClr>
                </a:solidFill>
                <a:latin typeface="Arial" panose="020B0604020202020204" pitchFamily="34" charset="0"/>
                <a:cs typeface="Arial" panose="020B0604020202020204" pitchFamily="34" charset="0"/>
              </a:rPr>
              <a:t>Links iPhone, World Super Cars, Mitte geöffnetes iPhone, </a:t>
            </a:r>
            <a:r>
              <a:rPr lang="de-DE" altLang="de-DE" dirty="0" err="1">
                <a:solidFill>
                  <a:prstClr val="white">
                    <a:lumMod val="50000"/>
                  </a:prstClr>
                </a:solidFill>
                <a:latin typeface="Arial" panose="020B0604020202020204" pitchFamily="34" charset="0"/>
                <a:cs typeface="Arial" panose="020B0604020202020204" pitchFamily="34" charset="0"/>
              </a:rPr>
              <a:t>Jojhnjoy</a:t>
            </a:r>
            <a:r>
              <a:rPr lang="de-DE" altLang="de-DE" dirty="0">
                <a:solidFill>
                  <a:prstClr val="white">
                    <a:lumMod val="50000"/>
                  </a:prstClr>
                </a:solidFill>
                <a:latin typeface="Arial" panose="020B0604020202020204" pitchFamily="34" charset="0"/>
                <a:cs typeface="Arial" panose="020B0604020202020204" pitchFamily="34" charset="0"/>
              </a:rPr>
              <a:t>, Rechts </a:t>
            </a:r>
            <a:r>
              <a:rPr lang="de-DE" altLang="de-DE" dirty="0" err="1">
                <a:solidFill>
                  <a:prstClr val="white">
                    <a:lumMod val="50000"/>
                  </a:prstClr>
                </a:solidFill>
                <a:latin typeface="Arial" panose="020B0604020202020204" pitchFamily="34" charset="0"/>
                <a:cs typeface="Arial" panose="020B0604020202020204" pitchFamily="34" charset="0"/>
              </a:rPr>
              <a:t>Logicbaord</a:t>
            </a:r>
            <a:r>
              <a:rPr lang="de-DE" altLang="de-DE" dirty="0">
                <a:solidFill>
                  <a:prstClr val="white">
                    <a:lumMod val="50000"/>
                  </a:prstClr>
                </a:solidFill>
                <a:latin typeface="Arial" panose="020B0604020202020204" pitchFamily="34" charset="0"/>
                <a:cs typeface="Arial" panose="020B0604020202020204" pitchFamily="34" charset="0"/>
              </a:rPr>
              <a:t> iPhone, </a:t>
            </a:r>
            <a:r>
              <a:rPr lang="de-DE" altLang="de-DE" dirty="0" err="1">
                <a:solidFill>
                  <a:prstClr val="white">
                    <a:lumMod val="50000"/>
                  </a:prstClr>
                </a:solidFill>
                <a:latin typeface="Arial" panose="020B0604020202020204" pitchFamily="34" charset="0"/>
                <a:cs typeface="Arial" panose="020B0604020202020204" pitchFamily="34" charset="0"/>
              </a:rPr>
              <a:t>Jojhnjoy</a:t>
            </a:r>
            <a:endParaRPr lang="de-DE" dirty="0"/>
          </a:p>
        </p:txBody>
      </p:sp>
    </p:spTree>
    <p:extLst>
      <p:ext uri="{BB962C8B-B14F-4D97-AF65-F5344CB8AC3E}">
        <p14:creationId xmlns:p14="http://schemas.microsoft.com/office/powerpoint/2010/main" val="3908724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ph idx="1"/>
          </p:nvPr>
        </p:nvSpPr>
        <p:spPr/>
        <p:txBody>
          <a:bodyPr>
            <a:normAutofit/>
          </a:bodyPr>
          <a:lstStyle/>
          <a:p>
            <a:pPr lvl="2">
              <a:spcBef>
                <a:spcPts val="300"/>
              </a:spcBef>
              <a:defRPr/>
            </a:pPr>
            <a:r>
              <a:rPr lang="de-DE" sz="1800" dirty="0" err="1">
                <a:cs typeface="Arial" panose="020B0604020202020204" pitchFamily="34" charset="0"/>
              </a:rPr>
              <a:t>Frontcase</a:t>
            </a:r>
            <a:endParaRPr lang="de-DE" sz="1800" dirty="0">
              <a:cs typeface="Arial" panose="020B0604020202020204" pitchFamily="34" charset="0"/>
            </a:endParaRPr>
          </a:p>
          <a:p>
            <a:pPr lvl="2">
              <a:spcBef>
                <a:spcPts val="300"/>
              </a:spcBef>
              <a:defRPr/>
            </a:pPr>
            <a:r>
              <a:rPr lang="de-DE" sz="1800" dirty="0">
                <a:cs typeface="Arial" panose="020B0604020202020204" pitchFamily="34" charset="0"/>
              </a:rPr>
              <a:t>Display</a:t>
            </a:r>
          </a:p>
          <a:p>
            <a:pPr lvl="2">
              <a:spcBef>
                <a:spcPts val="300"/>
              </a:spcBef>
              <a:defRPr/>
            </a:pPr>
            <a:r>
              <a:rPr lang="de-DE" sz="1800" dirty="0">
                <a:cs typeface="Arial" panose="020B0604020202020204" pitchFamily="34" charset="0"/>
              </a:rPr>
              <a:t>Display-Rückseite</a:t>
            </a:r>
          </a:p>
          <a:p>
            <a:pPr lvl="2">
              <a:spcBef>
                <a:spcPts val="300"/>
              </a:spcBef>
              <a:defRPr/>
            </a:pPr>
            <a:r>
              <a:rPr lang="de-DE" sz="1800" dirty="0">
                <a:cs typeface="Arial" panose="020B0604020202020204" pitchFamily="34" charset="0"/>
              </a:rPr>
              <a:t>Front- und Rückkamera</a:t>
            </a:r>
          </a:p>
          <a:p>
            <a:pPr lvl="2">
              <a:spcBef>
                <a:spcPts val="300"/>
              </a:spcBef>
              <a:defRPr/>
            </a:pPr>
            <a:r>
              <a:rPr lang="de-DE" sz="1800" dirty="0">
                <a:cs typeface="Arial" panose="020B0604020202020204" pitchFamily="34" charset="0"/>
              </a:rPr>
              <a:t>Blitzlicht</a:t>
            </a:r>
          </a:p>
          <a:p>
            <a:pPr lvl="2">
              <a:spcBef>
                <a:spcPts val="300"/>
              </a:spcBef>
              <a:defRPr/>
            </a:pPr>
            <a:r>
              <a:rPr lang="de-DE" sz="1800" dirty="0">
                <a:cs typeface="Arial" panose="020B0604020202020204" pitchFamily="34" charset="0"/>
              </a:rPr>
              <a:t>Antenne</a:t>
            </a:r>
          </a:p>
          <a:p>
            <a:pPr lvl="2">
              <a:spcBef>
                <a:spcPts val="300"/>
              </a:spcBef>
              <a:defRPr/>
            </a:pPr>
            <a:r>
              <a:rPr lang="de-DE" sz="1800" dirty="0">
                <a:cs typeface="Arial" panose="020B0604020202020204" pitchFamily="34" charset="0"/>
              </a:rPr>
              <a:t>Mainboard (</a:t>
            </a:r>
            <a:r>
              <a:rPr lang="de-DE" sz="1800" dirty="0" err="1">
                <a:cs typeface="Arial" panose="020B0604020202020204" pitchFamily="34" charset="0"/>
              </a:rPr>
              <a:t>Logicboard</a:t>
            </a:r>
            <a:r>
              <a:rPr lang="de-DE" sz="1800" dirty="0">
                <a:cs typeface="Arial" panose="020B0604020202020204" pitchFamily="34" charset="0"/>
              </a:rPr>
              <a:t>)</a:t>
            </a:r>
          </a:p>
          <a:p>
            <a:pPr>
              <a:defRPr/>
            </a:pPr>
            <a:endParaRPr lang="de-DE" sz="1800" dirty="0">
              <a:cs typeface="Arial" panose="020B0604020202020204" pitchFamily="34" charset="0"/>
            </a:endParaRPr>
          </a:p>
          <a:p>
            <a:pPr>
              <a:defRPr/>
            </a:pPr>
            <a:endParaRPr lang="de-DE" sz="1800" dirty="0">
              <a:cs typeface="Arial" panose="020B0604020202020204" pitchFamily="34" charset="0"/>
            </a:endParaRPr>
          </a:p>
        </p:txBody>
      </p:sp>
      <p:sp>
        <p:nvSpPr>
          <p:cNvPr id="8" name="Titel 7"/>
          <p:cNvSpPr>
            <a:spLocks noGrp="1"/>
          </p:cNvSpPr>
          <p:nvPr>
            <p:ph type="title"/>
          </p:nvPr>
        </p:nvSpPr>
        <p:spPr>
          <a:xfrm>
            <a:off x="388800" y="205200"/>
            <a:ext cx="6991714"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sym typeface="PT Sans"/>
              </a:rPr>
              <a:t>Unterrichtsmaterial</a:t>
            </a:r>
            <a:br>
              <a:rPr lang="de-DE" dirty="0">
                <a:sym typeface="PT Sans"/>
              </a:rPr>
            </a:br>
            <a:r>
              <a:rPr lang="de-DE" dirty="0"/>
              <a:t>Welche Bauteile im Smartphone?</a:t>
            </a:r>
            <a:br>
              <a:rPr lang="de-DE" dirty="0"/>
            </a:br>
            <a:endParaRPr lang="de-DE" dirty="0"/>
          </a:p>
        </p:txBody>
      </p:sp>
      <p:sp>
        <p:nvSpPr>
          <p:cNvPr id="12" name="Fußzeilenplatzhalter 11"/>
          <p:cNvSpPr>
            <a:spLocks noGrp="1"/>
          </p:cNvSpPr>
          <p:nvPr>
            <p:ph type="ftr" sz="quarter" idx="10"/>
          </p:nvPr>
        </p:nvSpPr>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p:txBody>
          <a:bodyPr/>
          <a:lstStyle/>
          <a:p>
            <a:fld id="{68EB86B5-BADE-4A12-AB87-7E185E6EC7FD}" type="slidenum">
              <a:rPr lang="de-DE" smtClean="0"/>
              <a:pPr/>
              <a:t>68</a:t>
            </a:fld>
            <a:endParaRPr lang="de-DE" dirty="0"/>
          </a:p>
        </p:txBody>
      </p:sp>
      <p:sp>
        <p:nvSpPr>
          <p:cNvPr id="2" name="Textplatzhalter 1"/>
          <p:cNvSpPr>
            <a:spLocks noGrp="1"/>
          </p:cNvSpPr>
          <p:nvPr>
            <p:ph type="body" sz="quarter" idx="12"/>
          </p:nvPr>
        </p:nvSpPr>
        <p:spPr>
          <a:xfrm>
            <a:off x="3892550" y="6338682"/>
            <a:ext cx="4080766" cy="365125"/>
          </a:xfrm>
        </p:spPr>
        <p:txBody>
          <a:bodyPr/>
          <a:lstStyle/>
          <a:p>
            <a:pPr>
              <a:spcBef>
                <a:spcPct val="0"/>
              </a:spcBef>
              <a:defRPr/>
            </a:pPr>
            <a:r>
              <a:rPr lang="de-DE" dirty="0"/>
              <a:t>Quelle: </a:t>
            </a:r>
            <a:r>
              <a:rPr lang="de-DE" altLang="de-DE" dirty="0">
                <a:solidFill>
                  <a:schemeClr val="bg1">
                    <a:lumMod val="50000"/>
                  </a:schemeClr>
                </a:solidFill>
              </a:rPr>
              <a:t>Links geöffnetes iPhone, </a:t>
            </a:r>
            <a:r>
              <a:rPr lang="de-DE" altLang="de-DE" dirty="0" err="1">
                <a:solidFill>
                  <a:schemeClr val="bg1">
                    <a:lumMod val="50000"/>
                  </a:schemeClr>
                </a:solidFill>
              </a:rPr>
              <a:t>Jojhnjoy</a:t>
            </a:r>
            <a:r>
              <a:rPr lang="de-DE" altLang="de-DE" dirty="0">
                <a:solidFill>
                  <a:schemeClr val="bg1">
                    <a:lumMod val="50000"/>
                  </a:schemeClr>
                </a:solidFill>
              </a:rPr>
              <a:t>,;Mitte geöffnetes iPhone, </a:t>
            </a:r>
            <a:r>
              <a:rPr lang="de-DE" altLang="de-DE" dirty="0" err="1">
                <a:solidFill>
                  <a:schemeClr val="bg1">
                    <a:lumMod val="50000"/>
                  </a:schemeClr>
                </a:solidFill>
              </a:rPr>
              <a:t>Jojhnjoy</a:t>
            </a:r>
            <a:r>
              <a:rPr lang="de-DE" altLang="de-DE" dirty="0">
                <a:solidFill>
                  <a:schemeClr val="bg1">
                    <a:lumMod val="50000"/>
                  </a:schemeClr>
                </a:solidFill>
              </a:rPr>
              <a:t>, Rechts </a:t>
            </a:r>
            <a:r>
              <a:rPr lang="de-DE" altLang="de-DE" dirty="0" err="1">
                <a:solidFill>
                  <a:schemeClr val="bg1">
                    <a:lumMod val="50000"/>
                  </a:schemeClr>
                </a:solidFill>
              </a:rPr>
              <a:t>Logicbaord</a:t>
            </a:r>
            <a:r>
              <a:rPr lang="de-DE" altLang="de-DE" dirty="0">
                <a:solidFill>
                  <a:schemeClr val="bg1">
                    <a:lumMod val="50000"/>
                  </a:schemeClr>
                </a:solidFill>
              </a:rPr>
              <a:t> iPhone, </a:t>
            </a:r>
            <a:r>
              <a:rPr lang="de-DE" altLang="de-DE" dirty="0" err="1">
                <a:solidFill>
                  <a:schemeClr val="bg1">
                    <a:lumMod val="50000"/>
                  </a:schemeClr>
                </a:solidFill>
              </a:rPr>
              <a:t>Jojhnjoy</a:t>
            </a:r>
            <a:endParaRPr lang="de-DE" altLang="de-DE" dirty="0">
              <a:solidFill>
                <a:schemeClr val="bg1">
                  <a:lumMod val="50000"/>
                </a:schemeClr>
              </a:solidFill>
            </a:endParaRPr>
          </a:p>
        </p:txBody>
      </p:sp>
      <p:pic>
        <p:nvPicPr>
          <p:cNvPr id="40962" name="Grafik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5301" y="3673690"/>
            <a:ext cx="1628984" cy="217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Inhaltsplatzhalter 2"/>
          <p:cNvSpPr txBox="1">
            <a:spLocks/>
          </p:cNvSpPr>
          <p:nvPr/>
        </p:nvSpPr>
        <p:spPr bwMode="auto">
          <a:xfrm>
            <a:off x="4845623" y="1506743"/>
            <a:ext cx="3402013" cy="215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539750" indent="-203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80645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989013"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1163638"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16208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0780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25352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2992438"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Lautsprecher-Einheit</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I/O-Eingang</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Kopfhörer-Eingang</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SIM-Lock</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Batterie</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Gehäuse</a:t>
            </a:r>
          </a:p>
          <a:p>
            <a:pPr marL="266700" indent="-266700">
              <a:spcBef>
                <a:spcPts val="300"/>
              </a:spcBef>
              <a:buFont typeface="Wingdings" panose="05000000000000000000" pitchFamily="2" charset="2"/>
              <a:buChar char="§"/>
              <a:defRPr/>
            </a:pPr>
            <a:r>
              <a:rPr lang="de-DE" altLang="de-DE" sz="1800" dirty="0">
                <a:solidFill>
                  <a:srgbClr val="606060"/>
                </a:solidFill>
                <a:latin typeface="PT Sans" panose="020B0503020203020204" pitchFamily="34" charset="0"/>
                <a:ea typeface="PT Sans" panose="020B0503020203020204" pitchFamily="34" charset="0"/>
                <a:cs typeface="Arial" panose="020B0604020202020204" pitchFamily="34" charset="0"/>
              </a:rPr>
              <a:t>Buttons / Schalter</a:t>
            </a:r>
          </a:p>
        </p:txBody>
      </p:sp>
      <p:pic>
        <p:nvPicPr>
          <p:cNvPr id="40966" name="Grafik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22350" y="3673690"/>
            <a:ext cx="2915431" cy="217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6631" y="3673530"/>
            <a:ext cx="1595724" cy="2172647"/>
          </a:xfrm>
          <a:prstGeom prst="rect">
            <a:avLst/>
          </a:prstGeom>
        </p:spPr>
      </p:pic>
    </p:spTree>
    <p:extLst>
      <p:ext uri="{BB962C8B-B14F-4D97-AF65-F5344CB8AC3E}">
        <p14:creationId xmlns:p14="http://schemas.microsoft.com/office/powerpoint/2010/main" val="2218353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4294967295"/>
          </p:nvPr>
        </p:nvSpPr>
        <p:spPr>
          <a:xfrm>
            <a:off x="630000" y="1656000"/>
            <a:ext cx="3608388" cy="1936750"/>
          </a:xfrm>
        </p:spPr>
        <p:txBody>
          <a:bodyPr>
            <a:normAutofit/>
          </a:bodyPr>
          <a:lstStyle/>
          <a:p>
            <a:pPr marL="180975" indent="-180975">
              <a:defRPr/>
            </a:pPr>
            <a:r>
              <a:rPr lang="de-DE" sz="1800" dirty="0">
                <a:cs typeface="Arial" panose="020B0604020202020204" pitchFamily="34" charset="0"/>
              </a:rPr>
              <a:t>Kunststoffe bilden den größten Teil eines Smartphones</a:t>
            </a:r>
          </a:p>
          <a:p>
            <a:pPr marL="180975" indent="-180975">
              <a:defRPr/>
            </a:pPr>
            <a:r>
              <a:rPr lang="de-DE" sz="1800" dirty="0">
                <a:cs typeface="Arial" panose="020B0604020202020204" pitchFamily="34" charset="0"/>
              </a:rPr>
              <a:t>Die größte Vielfalt an Elementen findet sich in den </a:t>
            </a:r>
            <a:r>
              <a:rPr lang="de-DE" sz="1800" b="1" dirty="0">
                <a:cs typeface="Arial" panose="020B0604020202020204" pitchFamily="34" charset="0"/>
              </a:rPr>
              <a:t>1% Andere Metalle</a:t>
            </a:r>
            <a:br>
              <a:rPr lang="de-DE" sz="1800" dirty="0">
                <a:cs typeface="Arial" panose="020B0604020202020204" pitchFamily="34" charset="0"/>
              </a:rPr>
            </a:br>
            <a:r>
              <a:rPr lang="de-DE" sz="1800" dirty="0">
                <a:cs typeface="Arial" panose="020B0604020202020204" pitchFamily="34" charset="0"/>
              </a:rPr>
              <a:t>Darin befinden sich z.B.  </a:t>
            </a:r>
            <a:r>
              <a:rPr lang="de-DE" sz="1800" b="1" dirty="0">
                <a:solidFill>
                  <a:prstClr val="black"/>
                </a:solidFill>
                <a:cs typeface="Arial" panose="020B0604020202020204" pitchFamily="34" charset="0"/>
              </a:rPr>
              <a:t>Gold, Silber, Platin, Palladium…</a:t>
            </a:r>
            <a:endParaRPr lang="de-DE" sz="1800" b="1" dirty="0">
              <a:cs typeface="Arial" panose="020B0604020202020204" pitchFamily="34" charset="0"/>
            </a:endParaRPr>
          </a:p>
        </p:txBody>
      </p:sp>
      <p:graphicFrame>
        <p:nvGraphicFramePr>
          <p:cNvPr id="11" name="Inhaltsplatzhalter 10"/>
          <p:cNvGraphicFramePr>
            <a:graphicFrameLocks noGrp="1"/>
          </p:cNvGraphicFramePr>
          <p:nvPr>
            <p:ph sz="half" idx="4294967295"/>
            <p:extLst/>
          </p:nvPr>
        </p:nvGraphicFramePr>
        <p:xfrm>
          <a:off x="725250" y="3592750"/>
          <a:ext cx="3513138" cy="2346344"/>
        </p:xfrm>
        <a:graphic>
          <a:graphicData uri="http://schemas.openxmlformats.org/drawingml/2006/table">
            <a:tbl>
              <a:tblPr firstRow="1" bandRow="1">
                <a:tableStyleId>{912C8C85-51F0-491E-9774-3900AFEF0FD7}</a:tableStyleId>
              </a:tblPr>
              <a:tblGrid>
                <a:gridCol w="1756569">
                  <a:extLst>
                    <a:ext uri="{9D8B030D-6E8A-4147-A177-3AD203B41FA5}">
                      <a16:colId xmlns:a16="http://schemas.microsoft.com/office/drawing/2014/main" val="20000"/>
                    </a:ext>
                  </a:extLst>
                </a:gridCol>
                <a:gridCol w="1756569">
                  <a:extLst>
                    <a:ext uri="{9D8B030D-6E8A-4147-A177-3AD203B41FA5}">
                      <a16:colId xmlns:a16="http://schemas.microsoft.com/office/drawing/2014/main" val="20001"/>
                    </a:ext>
                  </a:extLst>
                </a:gridCol>
              </a:tblGrid>
              <a:tr h="335189">
                <a:tc>
                  <a:txBody>
                    <a:bodyPr/>
                    <a:lstStyle/>
                    <a:p>
                      <a:r>
                        <a:rPr lang="de-DE" sz="1600" dirty="0">
                          <a:solidFill>
                            <a:schemeClr val="bg1">
                              <a:lumMod val="50000"/>
                            </a:schemeClr>
                          </a:solidFill>
                          <a:latin typeface="PT Sans" panose="020B0503020203020204" pitchFamily="34" charset="0"/>
                          <a:ea typeface="PT Sans" panose="020B0503020203020204" pitchFamily="34" charset="0"/>
                        </a:rPr>
                        <a:t>Metall (25%)</a:t>
                      </a:r>
                      <a:endParaRPr lang="de-DE" sz="1600" dirty="0">
                        <a:solidFill>
                          <a:schemeClr val="bg1">
                            <a:lumMod val="50000"/>
                          </a:schemeClr>
                        </a:solidFill>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Anteil (%)</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0"/>
                  </a:ext>
                </a:extLst>
              </a:tr>
              <a:tr h="335189">
                <a:tc>
                  <a:txBody>
                    <a:bodyPr/>
                    <a:lstStyle/>
                    <a:p>
                      <a:r>
                        <a:rPr lang="de-DE" sz="1600" dirty="0">
                          <a:latin typeface="PT Sans" panose="020B0503020203020204" pitchFamily="34" charset="0"/>
                          <a:ea typeface="PT Sans" panose="020B0503020203020204" pitchFamily="34" charset="0"/>
                        </a:rPr>
                        <a:t>Kupfer</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15%</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1"/>
                  </a:ext>
                </a:extLst>
              </a:tr>
              <a:tr h="335189">
                <a:tc>
                  <a:txBody>
                    <a:bodyPr/>
                    <a:lstStyle/>
                    <a:p>
                      <a:r>
                        <a:rPr lang="de-DE" sz="1600" dirty="0">
                          <a:latin typeface="PT Sans" panose="020B0503020203020204" pitchFamily="34" charset="0"/>
                          <a:ea typeface="PT Sans" panose="020B0503020203020204" pitchFamily="34" charset="0"/>
                        </a:rPr>
                        <a:t>Eisen</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3%</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2"/>
                  </a:ext>
                </a:extLst>
              </a:tr>
              <a:tr h="335189">
                <a:tc>
                  <a:txBody>
                    <a:bodyPr/>
                    <a:lstStyle/>
                    <a:p>
                      <a:r>
                        <a:rPr lang="de-DE" sz="1600" dirty="0">
                          <a:latin typeface="PT Sans" panose="020B0503020203020204" pitchFamily="34" charset="0"/>
                          <a:ea typeface="PT Sans" panose="020B0503020203020204" pitchFamily="34" charset="0"/>
                        </a:rPr>
                        <a:t>Aluminium</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3%</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3"/>
                  </a:ext>
                </a:extLst>
              </a:tr>
              <a:tr h="335189">
                <a:tc>
                  <a:txBody>
                    <a:bodyPr/>
                    <a:lstStyle/>
                    <a:p>
                      <a:r>
                        <a:rPr lang="de-DE" sz="1600" dirty="0">
                          <a:latin typeface="PT Sans" panose="020B0503020203020204" pitchFamily="34" charset="0"/>
                          <a:ea typeface="PT Sans" panose="020B0503020203020204" pitchFamily="34" charset="0"/>
                        </a:rPr>
                        <a:t>Nickel</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2%</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4"/>
                  </a:ext>
                </a:extLst>
              </a:tr>
              <a:tr h="335189">
                <a:tc>
                  <a:txBody>
                    <a:bodyPr/>
                    <a:lstStyle/>
                    <a:p>
                      <a:r>
                        <a:rPr lang="de-DE" sz="1600" dirty="0">
                          <a:latin typeface="PT Sans" panose="020B0503020203020204" pitchFamily="34" charset="0"/>
                          <a:ea typeface="PT Sans" panose="020B0503020203020204" pitchFamily="34" charset="0"/>
                        </a:rPr>
                        <a:t>Zinn</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dirty="0">
                          <a:latin typeface="PT Sans" panose="020B0503020203020204" pitchFamily="34" charset="0"/>
                          <a:ea typeface="PT Sans" panose="020B0503020203020204" pitchFamily="34" charset="0"/>
                        </a:rPr>
                        <a:t>1%</a:t>
                      </a:r>
                      <a:endParaRPr lang="de-DE" sz="1600"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5"/>
                  </a:ext>
                </a:extLst>
              </a:tr>
              <a:tr h="335189">
                <a:tc>
                  <a:txBody>
                    <a:bodyPr/>
                    <a:lstStyle/>
                    <a:p>
                      <a:r>
                        <a:rPr lang="de-DE" sz="1600" b="1" dirty="0">
                          <a:latin typeface="PT Sans" panose="020B0503020203020204" pitchFamily="34" charset="0"/>
                          <a:ea typeface="PT Sans" panose="020B0503020203020204" pitchFamily="34" charset="0"/>
                        </a:rPr>
                        <a:t>Andere</a:t>
                      </a:r>
                      <a:endParaRPr lang="de-DE" sz="1600" b="1" dirty="0">
                        <a:latin typeface="PT Sans" panose="020B0503020203020204" pitchFamily="34" charset="0"/>
                        <a:ea typeface="PT Sans" panose="020B0503020203020204" pitchFamily="34" charset="0"/>
                        <a:cs typeface="Arial" panose="020B0604020202020204" pitchFamily="34" charset="0"/>
                      </a:endParaRPr>
                    </a:p>
                  </a:txBody>
                  <a:tcPr marT="45676" marB="45676"/>
                </a:tc>
                <a:tc>
                  <a:txBody>
                    <a:bodyPr/>
                    <a:lstStyle/>
                    <a:p>
                      <a:r>
                        <a:rPr lang="de-DE" sz="1600" b="1" dirty="0">
                          <a:latin typeface="PT Sans" panose="020B0503020203020204" pitchFamily="34" charset="0"/>
                          <a:ea typeface="PT Sans" panose="020B0503020203020204" pitchFamily="34" charset="0"/>
                        </a:rPr>
                        <a:t>1%</a:t>
                      </a:r>
                      <a:endParaRPr lang="de-DE" sz="1600" b="1" dirty="0">
                        <a:latin typeface="PT Sans" panose="020B0503020203020204" pitchFamily="34" charset="0"/>
                        <a:ea typeface="PT Sans" panose="020B0503020203020204" pitchFamily="34" charset="0"/>
                        <a:cs typeface="Arial" panose="020B0604020202020204" pitchFamily="34" charset="0"/>
                      </a:endParaRPr>
                    </a:p>
                  </a:txBody>
                  <a:tcPr marT="45676" marB="45676"/>
                </a:tc>
                <a:extLst>
                  <a:ext uri="{0D108BD9-81ED-4DB2-BD59-A6C34878D82A}">
                    <a16:rowId xmlns:a16="http://schemas.microsoft.com/office/drawing/2014/main" val="10006"/>
                  </a:ext>
                </a:extLst>
              </a:tr>
            </a:tbl>
          </a:graphicData>
        </a:graphic>
      </p:graphicFrame>
      <p:graphicFrame>
        <p:nvGraphicFramePr>
          <p:cNvPr id="2" name="Inhaltsplatzhalter 9"/>
          <p:cNvGraphicFramePr>
            <a:graphicFrameLocks noGrp="1"/>
          </p:cNvGraphicFramePr>
          <p:nvPr>
            <p:ph idx="4294967295"/>
            <p:extLst/>
          </p:nvPr>
        </p:nvGraphicFramePr>
        <p:xfrm>
          <a:off x="5233988" y="2278063"/>
          <a:ext cx="3524250" cy="352425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1"/>
          <p:cNvSpPr txBox="1">
            <a:spLocks/>
          </p:cNvSpPr>
          <p:nvPr/>
        </p:nvSpPr>
        <p:spPr bwMode="auto">
          <a:xfrm>
            <a:off x="393700" y="199479"/>
            <a:ext cx="6120000" cy="1068388"/>
          </a:xfrm>
          <a:prstGeom prst="rect">
            <a:avLst/>
          </a:prstGeom>
          <a:noFill/>
          <a:ln>
            <a:noFill/>
          </a:ln>
          <a:extLst/>
        </p:spPr>
        <p:txBody>
          <a:bodyPr vert="horz" wrap="square" lIns="0" tIns="0" rIns="0" bIns="0" numCol="1" anchor="t" anchorCtr="0" compatLnSpc="1">
            <a:prstTxWarp prst="textNoShape">
              <a:avLst/>
            </a:prstTxWarp>
          </a:bodyPr>
          <a:lstStyle>
            <a:lvl1pPr eaLnBrk="1" hangingPunct="1">
              <a:lnSpc>
                <a:spcPct val="90000"/>
              </a:lnSpc>
              <a:defRPr lang="de-DE" altLang="de-DE" sz="2800" b="1" dirty="0">
                <a:solidFill>
                  <a:srgbClr val="FF9919"/>
                </a:solidFill>
                <a:latin typeface="PT Sans"/>
                <a:ea typeface="PT Sans"/>
                <a:cs typeface="PT Sans"/>
              </a:defRPr>
            </a:lvl1pPr>
            <a:lvl2pPr eaLnBrk="1" hangingPunct="1">
              <a:lnSpc>
                <a:spcPct val="90000"/>
              </a:lnSpc>
              <a:defRPr sz="2400" b="1">
                <a:solidFill>
                  <a:schemeClr val="accent1"/>
                </a:solidFill>
                <a:latin typeface="Calibri" charset="0"/>
                <a:cs typeface="MS PGothic" charset="0"/>
              </a:defRPr>
            </a:lvl2pPr>
            <a:lvl3pPr eaLnBrk="1" hangingPunct="1">
              <a:lnSpc>
                <a:spcPct val="90000"/>
              </a:lnSpc>
              <a:defRPr sz="2400" b="1">
                <a:solidFill>
                  <a:schemeClr val="accent1"/>
                </a:solidFill>
                <a:latin typeface="Calibri" charset="0"/>
                <a:cs typeface="MS PGothic" charset="0"/>
              </a:defRPr>
            </a:lvl3pPr>
            <a:lvl4pPr eaLnBrk="1" hangingPunct="1">
              <a:lnSpc>
                <a:spcPct val="90000"/>
              </a:lnSpc>
              <a:defRPr sz="2400" b="1">
                <a:solidFill>
                  <a:schemeClr val="accent1"/>
                </a:solidFill>
                <a:latin typeface="Calibri" charset="0"/>
                <a:cs typeface="MS PGothic" charset="0"/>
              </a:defRPr>
            </a:lvl4pPr>
            <a:lvl5pPr eaLnBrk="1" hangingPunct="1">
              <a:lnSpc>
                <a:spcPct val="90000"/>
              </a:lnSpc>
              <a:defRPr sz="2400" b="1">
                <a:solidFill>
                  <a:schemeClr val="accent1"/>
                </a:solidFill>
                <a:latin typeface="Calibri" charset="0"/>
                <a:cs typeface="MS PGothic" charset="0"/>
              </a:defRPr>
            </a:lvl5pPr>
            <a:lvl6pPr marL="4572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6pPr>
            <a:lvl7pPr marL="9144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7pPr>
            <a:lvl8pPr marL="13716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8pPr>
            <a:lvl9pPr marL="1828800" defTabSz="457200" fontAlgn="base">
              <a:spcBef>
                <a:spcPct val="0"/>
              </a:spcBef>
              <a:spcAft>
                <a:spcPct val="0"/>
              </a:spcAft>
              <a:defRPr sz="2500" b="1">
                <a:solidFill>
                  <a:srgbClr val="F2981C"/>
                </a:solidFill>
                <a:latin typeface="Myriad Pro" charset="0"/>
                <a:ea typeface="ＭＳ Ｐゴシック" charset="0"/>
                <a:cs typeface="ＭＳ Ｐゴシック" charset="0"/>
              </a:defRPr>
            </a:lvl9pPr>
          </a:lstStyle>
          <a:p>
            <a:r>
              <a:rPr lang="de-DE" dirty="0"/>
              <a:t>Unterrichtsmaterial </a:t>
            </a:r>
            <a:br>
              <a:rPr lang="de-DE" dirty="0"/>
            </a:br>
            <a:r>
              <a:rPr lang="de-DE" dirty="0"/>
              <a:t>Woraus besteht ein Smartphone?</a:t>
            </a:r>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457950" y="6356350"/>
            <a:ext cx="2057400" cy="365125"/>
          </a:xfrm>
        </p:spPr>
        <p:txBody>
          <a:bodyPr/>
          <a:lstStyle/>
          <a:p>
            <a:fld id="{57E04956-858A-4F76-B588-87C494AD6AA2}" type="slidenum">
              <a:rPr lang="de-DE" smtClean="0"/>
              <a:t>69</a:t>
            </a:fld>
            <a:endParaRPr lang="de-DE" dirty="0"/>
          </a:p>
        </p:txBody>
      </p:sp>
      <p:sp>
        <p:nvSpPr>
          <p:cNvPr id="12" name="Textplatzhalter 3"/>
          <p:cNvSpPr>
            <a:spLocks noGrp="1"/>
          </p:cNvSpPr>
          <p:nvPr>
            <p:ph type="body" sz="quarter" idx="12"/>
          </p:nvPr>
        </p:nvSpPr>
        <p:spPr>
          <a:xfrm>
            <a:off x="3892549" y="6338682"/>
            <a:ext cx="4167233" cy="365125"/>
          </a:xfrm>
        </p:spPr>
        <p:txBody>
          <a:bodyPr/>
          <a:lstStyle/>
          <a:p>
            <a:r>
              <a:rPr lang="de-DE" altLang="de-DE" dirty="0">
                <a:solidFill>
                  <a:schemeClr val="bg1">
                    <a:lumMod val="50000"/>
                  </a:schemeClr>
                </a:solidFill>
              </a:rPr>
              <a:t>Quelle: Eigene Darstellung nach informationszentrum-mobilfunk.de</a:t>
            </a:r>
          </a:p>
        </p:txBody>
      </p:sp>
    </p:spTree>
    <p:extLst>
      <p:ext uri="{BB962C8B-B14F-4D97-AF65-F5344CB8AC3E}">
        <p14:creationId xmlns:p14="http://schemas.microsoft.com/office/powerpoint/2010/main" val="21589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3" name="Titel 12"/>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Auftraggeber</a:t>
            </a:r>
          </a:p>
        </p:txBody>
      </p:sp>
      <p:sp>
        <p:nvSpPr>
          <p:cNvPr id="6" name="Fußzeilenplatzhalter 5"/>
          <p:cNvSpPr>
            <a:spLocks noGrp="1"/>
          </p:cNvSpPr>
          <p:nvPr>
            <p:ph type="ftr" sz="quarter" idx="10"/>
          </p:nvPr>
        </p:nvSpPr>
        <p:spPr/>
        <p:txBody>
          <a:bodyPr/>
          <a:lstStyle/>
          <a:p>
            <a:pPr algn="l"/>
            <a:r>
              <a:rPr lang="de-DE"/>
              <a:t>Der ökologische Rucksack eines Handys</a:t>
            </a:r>
            <a:endParaRPr lang="de-DE" dirty="0"/>
          </a:p>
        </p:txBody>
      </p:sp>
      <p:sp>
        <p:nvSpPr>
          <p:cNvPr id="7" name="Foliennummernplatzhalter 6"/>
          <p:cNvSpPr>
            <a:spLocks noGrp="1"/>
          </p:cNvSpPr>
          <p:nvPr>
            <p:ph type="sldNum" sz="quarter" idx="11"/>
          </p:nvPr>
        </p:nvSpPr>
        <p:spPr/>
        <p:txBody>
          <a:bodyPr/>
          <a:lstStyle/>
          <a:p>
            <a:fld id="{68EB86B5-BADE-4A12-AB87-7E185E6EC7FD}" type="slidenum">
              <a:rPr lang="de-DE" smtClean="0"/>
              <a:pPr/>
              <a:t>7</a:t>
            </a:fld>
            <a:endParaRPr lang="de-DE" dirty="0"/>
          </a:p>
        </p:txBody>
      </p:sp>
      <p:sp>
        <p:nvSpPr>
          <p:cNvPr id="17" name="Textplatzhalter 16"/>
          <p:cNvSpPr>
            <a:spLocks noGrp="1"/>
          </p:cNvSpPr>
          <p:nvPr>
            <p:ph type="body" sz="quarter" idx="12"/>
          </p:nvPr>
        </p:nvSpPr>
        <p:spPr/>
        <p:txBody>
          <a:bodyPr/>
          <a:lstStyle/>
          <a:p>
            <a:endParaRPr lang="de-DE"/>
          </a:p>
        </p:txBody>
      </p:sp>
      <p:sp>
        <p:nvSpPr>
          <p:cNvPr id="109" name="Shape 109"/>
          <p:cNvSpPr txBox="1"/>
          <p:nvPr/>
        </p:nvSpPr>
        <p:spPr>
          <a:xfrm>
            <a:off x="535697" y="4980538"/>
            <a:ext cx="5276628" cy="1415772"/>
          </a:xfrm>
          <a:prstGeom prst="rect">
            <a:avLst/>
          </a:prstGeom>
          <a:noFill/>
          <a:ln>
            <a:noFill/>
          </a:ln>
        </p:spPr>
        <p:txBody>
          <a:bodyPr lIns="91425" tIns="45700" rIns="91425" bIns="45700" anchor="t" anchorCtr="0">
            <a:noAutofit/>
          </a:bodyPr>
          <a:lstStyle/>
          <a:p>
            <a:r>
              <a:rPr lang="de-DE" sz="1400" dirty="0"/>
              <a:t>Prof. Holger </a:t>
            </a:r>
            <a:r>
              <a:rPr lang="de-DE" sz="1400" dirty="0" err="1"/>
              <a:t>Rohn</a:t>
            </a:r>
            <a:endParaRPr lang="de-DE" sz="1400" dirty="0"/>
          </a:p>
          <a:p>
            <a:r>
              <a:rPr lang="de-DE" sz="1400" dirty="0"/>
              <a:t>Projektleitung, BilRess-Büro Friedberg</a:t>
            </a:r>
          </a:p>
          <a:p>
            <a:r>
              <a:rPr lang="de-DE" sz="1400" dirty="0"/>
              <a:t>IZT – Institut für Zukunftsstudien und Technologiebewertung gGmbH</a:t>
            </a:r>
          </a:p>
          <a:p>
            <a:r>
              <a:rPr lang="de-DE" sz="1400" dirty="0"/>
              <a:t>Alte Bahnhofstraße 13, 61169 Friedberg</a:t>
            </a:r>
          </a:p>
          <a:p>
            <a:r>
              <a:rPr lang="de-DE" sz="1400" dirty="0"/>
              <a:t>h.rohn@izt.de</a:t>
            </a:r>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sp>
        <p:nvSpPr>
          <p:cNvPr id="110" name="Shape 110"/>
          <p:cNvSpPr txBox="1"/>
          <p:nvPr/>
        </p:nvSpPr>
        <p:spPr>
          <a:xfrm>
            <a:off x="535697" y="3762535"/>
            <a:ext cx="5276628" cy="11695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Dr. Michael </a:t>
            </a:r>
            <a:r>
              <a:rPr lang="de-DE" sz="1400" b="0" i="0" u="none" strike="noStrike" cap="none" dirty="0" err="1">
                <a:solidFill>
                  <a:schemeClr val="dk1"/>
                </a:solidFill>
                <a:latin typeface="Calibri"/>
                <a:ea typeface="Calibri"/>
                <a:cs typeface="Calibri"/>
                <a:sym typeface="Calibri"/>
              </a:rPr>
              <a:t>Scharp</a:t>
            </a:r>
            <a:endParaRPr lang="de-DE"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IZT - Institut für Zukunftsstudien und Technologiebewertung gGmbH</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Schopenhauerstr. 26, 14129 Berlin</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m.scharp@izt.de</a:t>
            </a:r>
          </a:p>
        </p:txBody>
      </p:sp>
      <p:sp>
        <p:nvSpPr>
          <p:cNvPr id="111" name="Shape 111"/>
          <p:cNvSpPr txBox="1"/>
          <p:nvPr/>
        </p:nvSpPr>
        <p:spPr>
          <a:xfrm>
            <a:off x="541872" y="3156707"/>
            <a:ext cx="3244849"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VDI Zentrum Ressourceneffizienz GmbH </a:t>
            </a:r>
          </a:p>
          <a:p>
            <a:pPr marL="0" marR="0" lvl="0" indent="0" algn="l" rtl="0">
              <a:spcBef>
                <a:spcPts val="0"/>
              </a:spcBef>
              <a:spcAft>
                <a:spcPts val="0"/>
              </a:spcAft>
              <a:buSzPct val="25000"/>
              <a:buNone/>
            </a:pPr>
            <a:r>
              <a:rPr lang="de-DE" sz="1400" b="0" i="0" u="none" strike="noStrike" cap="none" dirty="0">
                <a:solidFill>
                  <a:schemeClr val="dk1"/>
                </a:solidFill>
                <a:latin typeface="Calibri"/>
                <a:ea typeface="Calibri"/>
                <a:cs typeface="Calibri"/>
                <a:sym typeface="Calibri"/>
              </a:rPr>
              <a:t>Bertolt-Brecht-Platz 3, 10117 Berlin</a:t>
            </a:r>
          </a:p>
        </p:txBody>
      </p:sp>
      <p:pic>
        <p:nvPicPr>
          <p:cNvPr id="112" name="Shape 112"/>
          <p:cNvPicPr preferRelativeResize="0"/>
          <p:nvPr/>
        </p:nvPicPr>
        <p:blipFill>
          <a:blip r:embed="rId3">
            <a:extLst>
              <a:ext uri="{28A0092B-C50C-407E-A947-70E740481C1C}">
                <a14:useLocalDpi xmlns:a14="http://schemas.microsoft.com/office/drawing/2010/main" val="0"/>
              </a:ext>
            </a:extLst>
          </a:blip>
          <a:stretch>
            <a:fillRect/>
          </a:stretch>
        </p:blipFill>
        <p:spPr>
          <a:xfrm>
            <a:off x="754823" y="1519145"/>
            <a:ext cx="7631345" cy="1312397"/>
          </a:xfrm>
          <a:prstGeom prst="rect">
            <a:avLst/>
          </a:prstGeom>
          <a:noFill/>
          <a:ln>
            <a:noFill/>
          </a:ln>
        </p:spPr>
      </p:pic>
    </p:spTree>
    <p:extLst>
      <p:ext uri="{BB962C8B-B14F-4D97-AF65-F5344CB8AC3E}">
        <p14:creationId xmlns:p14="http://schemas.microsoft.com/office/powerpoint/2010/main" val="376791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Welche Elemente im Smartphone?</a:t>
            </a: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637" y="1436633"/>
            <a:ext cx="7407694" cy="4799256"/>
          </a:xfrm>
          <a:prstGeom prst="rect">
            <a:avLst/>
          </a:prstGeom>
        </p:spPr>
      </p:pic>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70</a:t>
            </a:fld>
            <a:endParaRPr lang="de-DE" dirty="0"/>
          </a:p>
        </p:txBody>
      </p:sp>
      <p:sp>
        <p:nvSpPr>
          <p:cNvPr id="6" name="Textplatzhalter 5"/>
          <p:cNvSpPr>
            <a:spLocks noGrp="1"/>
          </p:cNvSpPr>
          <p:nvPr>
            <p:ph type="body" sz="quarter" idx="12"/>
          </p:nvPr>
        </p:nvSpPr>
        <p:spPr>
          <a:xfrm>
            <a:off x="3892550" y="6338682"/>
            <a:ext cx="3048000" cy="365125"/>
          </a:xfrm>
        </p:spPr>
        <p:txBody>
          <a:bodyPr/>
          <a:lstStyle/>
          <a:p>
            <a:r>
              <a:rPr lang="de-DE" dirty="0"/>
              <a:t>Quelle Peter Hermes Furian/Fotolia #82673007</a:t>
            </a:r>
          </a:p>
        </p:txBody>
      </p:sp>
    </p:spTree>
    <p:extLst>
      <p:ext uri="{BB962C8B-B14F-4D97-AF65-F5344CB8AC3E}">
        <p14:creationId xmlns:p14="http://schemas.microsoft.com/office/powerpoint/2010/main" val="42911403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Elemente im Smartphone</a:t>
            </a: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637" y="1436633"/>
            <a:ext cx="7407694" cy="4799256"/>
          </a:xfrm>
          <a:prstGeom prst="rect">
            <a:avLst/>
          </a:prstGeom>
        </p:spPr>
      </p:pic>
      <p:sp>
        <p:nvSpPr>
          <p:cNvPr id="8" name="Rechteck 7"/>
          <p:cNvSpPr/>
          <p:nvPr/>
        </p:nvSpPr>
        <p:spPr>
          <a:xfrm>
            <a:off x="952500" y="1436633"/>
            <a:ext cx="395288" cy="1949942"/>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9" name="Rechteck 8"/>
          <p:cNvSpPr/>
          <p:nvPr/>
        </p:nvSpPr>
        <p:spPr>
          <a:xfrm>
            <a:off x="2985228" y="2938900"/>
            <a:ext cx="3281660" cy="450850"/>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0" name="Rechteck 9"/>
          <p:cNvSpPr/>
          <p:nvPr/>
        </p:nvSpPr>
        <p:spPr>
          <a:xfrm>
            <a:off x="2181225" y="2938900"/>
            <a:ext cx="406400" cy="936524"/>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1" name="Rechteck 10"/>
          <p:cNvSpPr/>
          <p:nvPr/>
        </p:nvSpPr>
        <p:spPr>
          <a:xfrm>
            <a:off x="2587625" y="3875424"/>
            <a:ext cx="823906" cy="499149"/>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2" name="Rechteck 11"/>
          <p:cNvSpPr/>
          <p:nvPr/>
        </p:nvSpPr>
        <p:spPr>
          <a:xfrm>
            <a:off x="1753171" y="3410320"/>
            <a:ext cx="395288" cy="450850"/>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3" name="Rechteck 12"/>
          <p:cNvSpPr/>
          <p:nvPr/>
        </p:nvSpPr>
        <p:spPr>
          <a:xfrm>
            <a:off x="2985228" y="3400862"/>
            <a:ext cx="426303" cy="464277"/>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14" name="Rechteck 13"/>
          <p:cNvSpPr/>
          <p:nvPr/>
        </p:nvSpPr>
        <p:spPr>
          <a:xfrm>
            <a:off x="1355725" y="1943100"/>
            <a:ext cx="395288" cy="2431473"/>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4" name="Rechteck 23"/>
          <p:cNvSpPr/>
          <p:nvPr/>
        </p:nvSpPr>
        <p:spPr>
          <a:xfrm>
            <a:off x="5029440" y="3415083"/>
            <a:ext cx="395288" cy="959490"/>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5" name="Rechteck 24"/>
          <p:cNvSpPr/>
          <p:nvPr/>
        </p:nvSpPr>
        <p:spPr>
          <a:xfrm>
            <a:off x="4636287" y="3410320"/>
            <a:ext cx="408150" cy="964253"/>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6" name="Rechteck 25"/>
          <p:cNvSpPr/>
          <p:nvPr/>
        </p:nvSpPr>
        <p:spPr>
          <a:xfrm>
            <a:off x="3812381" y="3410320"/>
            <a:ext cx="395288" cy="478194"/>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7" name="Rechteck 26"/>
          <p:cNvSpPr/>
          <p:nvPr/>
        </p:nvSpPr>
        <p:spPr>
          <a:xfrm>
            <a:off x="7097375" y="1943100"/>
            <a:ext cx="395288" cy="984688"/>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8" name="Rechteck 27"/>
          <p:cNvSpPr/>
          <p:nvPr/>
        </p:nvSpPr>
        <p:spPr>
          <a:xfrm>
            <a:off x="5871601" y="1943100"/>
            <a:ext cx="395287" cy="970467"/>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29" name="Rechteck 28"/>
          <p:cNvSpPr/>
          <p:nvPr/>
        </p:nvSpPr>
        <p:spPr>
          <a:xfrm>
            <a:off x="6667738" y="1943100"/>
            <a:ext cx="415350" cy="2431473"/>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0" name="Rechteck 29"/>
          <p:cNvSpPr/>
          <p:nvPr/>
        </p:nvSpPr>
        <p:spPr>
          <a:xfrm>
            <a:off x="5871601" y="3397038"/>
            <a:ext cx="796137" cy="491476"/>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1" name="Rechteck 30"/>
          <p:cNvSpPr/>
          <p:nvPr/>
        </p:nvSpPr>
        <p:spPr>
          <a:xfrm>
            <a:off x="7492664" y="1943100"/>
            <a:ext cx="404812" cy="1457762"/>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2" name="Rechteck 31"/>
          <p:cNvSpPr/>
          <p:nvPr/>
        </p:nvSpPr>
        <p:spPr>
          <a:xfrm>
            <a:off x="6286018" y="1943099"/>
            <a:ext cx="395288" cy="970467"/>
          </a:xfrm>
          <a:prstGeom prst="rect">
            <a:avLst/>
          </a:prstGeom>
          <a:noFill/>
          <a:ln w="38100">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33" name="Textfeld 32"/>
          <p:cNvSpPr txBox="1"/>
          <p:nvPr/>
        </p:nvSpPr>
        <p:spPr>
          <a:xfrm>
            <a:off x="2587625" y="4845117"/>
            <a:ext cx="5803900" cy="246221"/>
          </a:xfrm>
          <a:prstGeom prst="rect">
            <a:avLst/>
          </a:prstGeom>
          <a:noFill/>
        </p:spPr>
        <p:txBody>
          <a:bodyPr>
            <a:spAutoFit/>
          </a:bodyPr>
          <a:lstStyle/>
          <a:p>
            <a:pPr algn="r">
              <a:defRPr/>
            </a:pPr>
            <a:r>
              <a:rPr lang="de-DE" sz="1000" dirty="0">
                <a:solidFill>
                  <a:schemeClr val="tx1">
                    <a:lumMod val="65000"/>
                    <a:lumOff val="35000"/>
                  </a:schemeClr>
                </a:solidFill>
                <a:latin typeface="Arial" panose="020B0604020202020204" pitchFamily="34" charset="0"/>
                <a:cs typeface="Arial" panose="020B0604020202020204" pitchFamily="34" charset="0"/>
              </a:rPr>
              <a:t>( </a:t>
            </a:r>
            <a:r>
              <a:rPr lang="de-DE" sz="1000" baseline="30000" dirty="0">
                <a:solidFill>
                  <a:schemeClr val="tx1">
                    <a:lumMod val="65000"/>
                    <a:lumOff val="35000"/>
                  </a:schemeClr>
                </a:solidFill>
                <a:latin typeface="Arial" panose="020B0604020202020204" pitchFamily="34" charset="0"/>
                <a:cs typeface="Arial" panose="020B0604020202020204" pitchFamily="34" charset="0"/>
              </a:rPr>
              <a:t>32</a:t>
            </a:r>
            <a:r>
              <a:rPr lang="de-DE" sz="1000" dirty="0">
                <a:solidFill>
                  <a:schemeClr val="tx1">
                    <a:lumMod val="65000"/>
                    <a:lumOff val="35000"/>
                  </a:schemeClr>
                </a:solidFill>
                <a:latin typeface="Arial" panose="020B0604020202020204" pitchFamily="34" charset="0"/>
                <a:cs typeface="Arial" panose="020B0604020202020204" pitchFamily="34" charset="0"/>
              </a:rPr>
              <a:t> </a:t>
            </a:r>
            <a:r>
              <a:rPr lang="de-DE" sz="1000" dirty="0" err="1">
                <a:solidFill>
                  <a:schemeClr val="tx1">
                    <a:lumMod val="65000"/>
                    <a:lumOff val="35000"/>
                  </a:schemeClr>
                </a:solidFill>
                <a:latin typeface="Arial" panose="020B0604020202020204" pitchFamily="34" charset="0"/>
                <a:cs typeface="Arial" panose="020B0604020202020204" pitchFamily="34" charset="0"/>
              </a:rPr>
              <a:t>Ge</a:t>
            </a:r>
            <a:r>
              <a:rPr lang="de-DE" sz="1000" dirty="0">
                <a:solidFill>
                  <a:schemeClr val="tx1">
                    <a:lumMod val="65000"/>
                    <a:lumOff val="35000"/>
                  </a:schemeClr>
                </a:solidFill>
                <a:latin typeface="Arial" panose="020B0604020202020204" pitchFamily="34" charset="0"/>
                <a:cs typeface="Arial" panose="020B0604020202020204" pitchFamily="34" charset="0"/>
              </a:rPr>
              <a:t>: Germanium gehört nicht zu den üblichen Inhaltsstoffen eines Handys)</a:t>
            </a:r>
          </a:p>
        </p:txBody>
      </p:sp>
      <p:sp>
        <p:nvSpPr>
          <p:cNvPr id="5" name="Textfeld 4"/>
          <p:cNvSpPr txBox="1"/>
          <p:nvPr/>
        </p:nvSpPr>
        <p:spPr>
          <a:xfrm>
            <a:off x="501445" y="5228303"/>
            <a:ext cx="8248855" cy="1007586"/>
          </a:xfrm>
          <a:prstGeom prst="rect">
            <a:avLst/>
          </a:prstGeom>
          <a:solidFill>
            <a:schemeClr val="bg1"/>
          </a:solidFill>
        </p:spPr>
        <p:txBody>
          <a:bodyPr wrap="square" rtlCol="0">
            <a:spAutoFit/>
          </a:bodyPr>
          <a:lstStyle/>
          <a:p>
            <a:endParaRPr lang="de-DE" dirty="0" err="1">
              <a:solidFill>
                <a:srgbClr val="595959"/>
              </a:solidFill>
              <a:latin typeface="PT Sans" panose="020B0503020203020204" pitchFamily="34" charset="0"/>
              <a:ea typeface="PT Sans" panose="020B0503020203020204" pitchFamily="34" charset="0"/>
            </a:endParaRPr>
          </a:p>
        </p:txBody>
      </p:sp>
      <p:sp>
        <p:nvSpPr>
          <p:cNvPr id="17" name="Fußzeilenplatzhalter 16"/>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8" name="Foliennummernplatzhalter 17"/>
          <p:cNvSpPr>
            <a:spLocks noGrp="1"/>
          </p:cNvSpPr>
          <p:nvPr>
            <p:ph type="sldNum" sz="quarter" idx="11"/>
          </p:nvPr>
        </p:nvSpPr>
        <p:spPr>
          <a:xfrm>
            <a:off x="6874294" y="6356350"/>
            <a:ext cx="1641055" cy="365125"/>
          </a:xfrm>
        </p:spPr>
        <p:txBody>
          <a:bodyPr/>
          <a:lstStyle/>
          <a:p>
            <a:fld id="{68EB86B5-BADE-4A12-AB87-7E185E6EC7FD}" type="slidenum">
              <a:rPr lang="de-DE" smtClean="0"/>
              <a:pPr/>
              <a:t>71</a:t>
            </a:fld>
            <a:endParaRPr lang="de-DE" dirty="0"/>
          </a:p>
        </p:txBody>
      </p:sp>
      <p:sp>
        <p:nvSpPr>
          <p:cNvPr id="35" name="Textplatzhalter 5"/>
          <p:cNvSpPr>
            <a:spLocks noGrp="1"/>
          </p:cNvSpPr>
          <p:nvPr>
            <p:ph type="body" sz="quarter" idx="12"/>
          </p:nvPr>
        </p:nvSpPr>
        <p:spPr>
          <a:xfrm>
            <a:off x="3892550" y="6338682"/>
            <a:ext cx="3048000" cy="365125"/>
          </a:xfrm>
        </p:spPr>
        <p:txBody>
          <a:bodyPr/>
          <a:lstStyle/>
          <a:p>
            <a:r>
              <a:rPr lang="de-DE" dirty="0"/>
              <a:t>Quelle Peter Hermes </a:t>
            </a:r>
            <a:r>
              <a:rPr lang="de-DE" dirty="0" err="1"/>
              <a:t>Furian</a:t>
            </a:r>
            <a:r>
              <a:rPr lang="de-DE" dirty="0"/>
              <a:t>/</a:t>
            </a:r>
            <a:r>
              <a:rPr lang="de-DE" dirty="0" err="1"/>
              <a:t>Fotolia</a:t>
            </a:r>
            <a:r>
              <a:rPr lang="de-DE" dirty="0"/>
              <a:t> #82673007</a:t>
            </a:r>
          </a:p>
        </p:txBody>
      </p:sp>
    </p:spTree>
    <p:extLst>
      <p:ext uri="{BB962C8B-B14F-4D97-AF65-F5344CB8AC3E}">
        <p14:creationId xmlns:p14="http://schemas.microsoft.com/office/powerpoint/2010/main" val="874950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dirty="0"/>
          </a:p>
          <a:p>
            <a:pPr marL="0" indent="0" algn="ctr">
              <a:buNone/>
            </a:pPr>
            <a:r>
              <a:rPr lang="de-DE" sz="4000" dirty="0"/>
              <a:t>Modul 3 - Die Relevanz der Mengen</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72</a:t>
            </a:fld>
            <a:endParaRPr lang="de-DE" dirty="0"/>
          </a:p>
        </p:txBody>
      </p:sp>
      <p:sp>
        <p:nvSpPr>
          <p:cNvPr id="6" name="Abgerundetes Rechteck 5"/>
          <p:cNvSpPr/>
          <p:nvPr/>
        </p:nvSpPr>
        <p:spPr>
          <a:xfrm>
            <a:off x="1858434" y="4288848"/>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Relevanz der Metalle herausarbeiten</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Diskrepanz zwischen geringen Einzelmengen und großen Gesamtmengen erfassen</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2389523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extLst/>
          </p:nvPr>
        </p:nvGraphicFramePr>
        <p:xfrm>
          <a:off x="390525" y="1512888"/>
          <a:ext cx="8356600" cy="4480644"/>
        </p:xfrm>
        <a:graphic>
          <a:graphicData uri="http://schemas.openxmlformats.org/drawingml/2006/table">
            <a:tbl>
              <a:tblPr firstRow="1" bandRow="1">
                <a:tableStyleId>{912C8C85-51F0-491E-9774-3900AFEF0FD7}</a:tableStyleId>
              </a:tblPr>
              <a:tblGrid>
                <a:gridCol w="1406285">
                  <a:extLst>
                    <a:ext uri="{9D8B030D-6E8A-4147-A177-3AD203B41FA5}">
                      <a16:colId xmlns:a16="http://schemas.microsoft.com/office/drawing/2014/main" val="20000"/>
                    </a:ext>
                  </a:extLst>
                </a:gridCol>
                <a:gridCol w="1468140">
                  <a:extLst>
                    <a:ext uri="{9D8B030D-6E8A-4147-A177-3AD203B41FA5}">
                      <a16:colId xmlns:a16="http://schemas.microsoft.com/office/drawing/2014/main" val="20001"/>
                    </a:ext>
                  </a:extLst>
                </a:gridCol>
                <a:gridCol w="5482175">
                  <a:extLst>
                    <a:ext uri="{9D8B030D-6E8A-4147-A177-3AD203B41FA5}">
                      <a16:colId xmlns:a16="http://schemas.microsoft.com/office/drawing/2014/main" val="20002"/>
                    </a:ext>
                  </a:extLst>
                </a:gridCol>
              </a:tblGrid>
              <a:tr h="0">
                <a:tc>
                  <a:txBody>
                    <a:bodyPr/>
                    <a:lstStyle/>
                    <a:p>
                      <a:r>
                        <a:rPr lang="de-DE" sz="1400" dirty="0">
                          <a:latin typeface="PT Sans" panose="020B0503020203020204" pitchFamily="34" charset="0"/>
                          <a:ea typeface="PT Sans" panose="020B0503020203020204" pitchFamily="34" charset="0"/>
                        </a:rPr>
                        <a:t>Element</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err="1">
                          <a:latin typeface="PT Sans" panose="020B0503020203020204" pitchFamily="34" charset="0"/>
                          <a:ea typeface="PT Sans" panose="020B0503020203020204" pitchFamily="34" charset="0"/>
                        </a:rPr>
                        <a:t>Gew</a:t>
                      </a:r>
                      <a:r>
                        <a:rPr lang="de-DE" sz="1400" dirty="0">
                          <a:latin typeface="PT Sans" panose="020B0503020203020204" pitchFamily="34" charset="0"/>
                          <a:ea typeface="PT Sans" panose="020B0503020203020204" pitchFamily="34" charset="0"/>
                        </a:rPr>
                        <a:t>.-Anteil %</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Verwendung</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0"/>
                  </a:ext>
                </a:extLst>
              </a:tr>
              <a:tr h="0">
                <a:tc>
                  <a:txBody>
                    <a:bodyPr/>
                    <a:lstStyle/>
                    <a:p>
                      <a:r>
                        <a:rPr lang="de-DE" sz="1400" dirty="0">
                          <a:latin typeface="PT Sans" panose="020B0503020203020204" pitchFamily="34" charset="0"/>
                          <a:ea typeface="PT Sans" panose="020B0503020203020204" pitchFamily="34" charset="0"/>
                        </a:rPr>
                        <a:t>Kupfer</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10-15%</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Leiterplatte, Verbindungen, Kontakte (Legierungen)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1"/>
                  </a:ext>
                </a:extLst>
              </a:tr>
              <a:tr h="0">
                <a:tc>
                  <a:txBody>
                    <a:bodyPr/>
                    <a:lstStyle/>
                    <a:p>
                      <a:r>
                        <a:rPr lang="de-DE" sz="1400" dirty="0">
                          <a:latin typeface="PT Sans" panose="020B0503020203020204" pitchFamily="34" charset="0"/>
                          <a:ea typeface="PT Sans" panose="020B0503020203020204" pitchFamily="34" charset="0"/>
                        </a:rPr>
                        <a:t>Silizium</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10-15%</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Mikrochips, Glas, auch</a:t>
                      </a:r>
                      <a:r>
                        <a:rPr lang="de-DE" sz="1400" baseline="0" dirty="0">
                          <a:latin typeface="PT Sans" panose="020B0503020203020204" pitchFamily="34" charset="0"/>
                          <a:ea typeface="PT Sans" panose="020B0503020203020204" pitchFamily="34" charset="0"/>
                        </a:rPr>
                        <a:t> als Kunststoff (Silikone)</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2"/>
                  </a:ext>
                </a:extLst>
              </a:tr>
              <a:tr h="0">
                <a:tc>
                  <a:txBody>
                    <a:bodyPr/>
                    <a:lstStyle/>
                    <a:p>
                      <a:r>
                        <a:rPr lang="de-DE" sz="1400" dirty="0">
                          <a:latin typeface="PT Sans" panose="020B0503020203020204" pitchFamily="34" charset="0"/>
                          <a:ea typeface="PT Sans" panose="020B0503020203020204" pitchFamily="34" charset="0"/>
                        </a:rPr>
                        <a:t>Aluminium</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4-9%</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Rahmen, Abdeckungen, Befestigungen</a:t>
                      </a:r>
                      <a:r>
                        <a:rPr lang="de-DE" sz="1400" baseline="0" dirty="0">
                          <a:latin typeface="PT Sans" panose="020B0503020203020204" pitchFamily="34" charset="0"/>
                          <a:ea typeface="PT Sans" panose="020B0503020203020204" pitchFamily="34" charset="0"/>
                        </a:rPr>
                        <a:t> (Gehäuse für Batterien: Anteil bis 20%)</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3"/>
                  </a:ext>
                </a:extLst>
              </a:tr>
              <a:tr h="0">
                <a:tc>
                  <a:txBody>
                    <a:bodyPr/>
                    <a:lstStyle/>
                    <a:p>
                      <a:r>
                        <a:rPr lang="de-DE" sz="1400" dirty="0">
                          <a:latin typeface="PT Sans" panose="020B0503020203020204" pitchFamily="34" charset="0"/>
                          <a:ea typeface="PT Sans" panose="020B0503020203020204" pitchFamily="34" charset="0"/>
                        </a:rPr>
                        <a:t>Kobalt</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 ~ 4%</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Elektroden der Lithium-Ionen-Batterie</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4"/>
                  </a:ext>
                </a:extLst>
              </a:tr>
              <a:tr h="0">
                <a:tc>
                  <a:txBody>
                    <a:bodyPr/>
                    <a:lstStyle/>
                    <a:p>
                      <a:r>
                        <a:rPr lang="de-DE" sz="1400" dirty="0">
                          <a:latin typeface="PT Sans" panose="020B0503020203020204" pitchFamily="34" charset="0"/>
                          <a:ea typeface="PT Sans" panose="020B0503020203020204" pitchFamily="34" charset="0"/>
                        </a:rPr>
                        <a:t>Lithium</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3 – 4%</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a:latin typeface="PT Sans" panose="020B0503020203020204" pitchFamily="34" charset="0"/>
                          <a:ea typeface="PT Sans" panose="020B0503020203020204" pitchFamily="34" charset="0"/>
                        </a:rPr>
                        <a:t>Elektrolyt in der</a:t>
                      </a:r>
                      <a:r>
                        <a:rPr lang="de-DE" sz="1400" baseline="0" dirty="0">
                          <a:latin typeface="PT Sans" panose="020B0503020203020204" pitchFamily="34" charset="0"/>
                          <a:ea typeface="PT Sans" panose="020B0503020203020204" pitchFamily="34" charset="0"/>
                        </a:rPr>
                        <a:t> </a:t>
                      </a:r>
                      <a:r>
                        <a:rPr lang="de-DE" sz="1400" dirty="0">
                          <a:latin typeface="PT Sans" panose="020B0503020203020204" pitchFamily="34" charset="0"/>
                          <a:ea typeface="PT Sans" panose="020B0503020203020204" pitchFamily="34" charset="0"/>
                        </a:rPr>
                        <a:t>Lithium-Ionen-Batterie</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5"/>
                  </a:ext>
                </a:extLst>
              </a:tr>
              <a:tr h="0">
                <a:tc>
                  <a:txBody>
                    <a:bodyPr/>
                    <a:lstStyle/>
                    <a:p>
                      <a:r>
                        <a:rPr lang="de-DE" sz="1400" dirty="0">
                          <a:latin typeface="PT Sans" panose="020B0503020203020204" pitchFamily="34" charset="0"/>
                          <a:ea typeface="PT Sans" panose="020B0503020203020204" pitchFamily="34" charset="0"/>
                        </a:rPr>
                        <a:t>Eisen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 3%</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Federn, Schrauben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6"/>
                  </a:ext>
                </a:extLst>
              </a:tr>
              <a:tr h="0">
                <a:tc>
                  <a:txBody>
                    <a:bodyPr/>
                    <a:lstStyle/>
                    <a:p>
                      <a:r>
                        <a:rPr lang="de-DE" sz="1400" dirty="0">
                          <a:latin typeface="PT Sans" panose="020B0503020203020204" pitchFamily="34" charset="0"/>
                          <a:ea typeface="PT Sans" panose="020B0503020203020204" pitchFamily="34" charset="0"/>
                        </a:rPr>
                        <a:t>Silber</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0,16%</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Leitfähige</a:t>
                      </a:r>
                      <a:r>
                        <a:rPr lang="de-DE" sz="1400" baseline="0" dirty="0">
                          <a:latin typeface="PT Sans" panose="020B0503020203020204" pitchFamily="34" charset="0"/>
                          <a:ea typeface="PT Sans" panose="020B0503020203020204" pitchFamily="34" charset="0"/>
                        </a:rPr>
                        <a:t> Kleber, Kontaktbahnen der Platine</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7"/>
                  </a:ext>
                </a:extLst>
              </a:tr>
              <a:tr h="0">
                <a:tc>
                  <a:txBody>
                    <a:bodyPr/>
                    <a:lstStyle/>
                    <a:p>
                      <a:r>
                        <a:rPr lang="de-DE" sz="1400" dirty="0">
                          <a:latin typeface="PT Sans" panose="020B0503020203020204" pitchFamily="34" charset="0"/>
                          <a:ea typeface="PT Sans" panose="020B0503020203020204" pitchFamily="34" charset="0"/>
                        </a:rPr>
                        <a:t>Gold</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0,024%</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Beschichtung</a:t>
                      </a:r>
                      <a:r>
                        <a:rPr lang="de-DE" sz="1400" baseline="0" dirty="0">
                          <a:latin typeface="PT Sans" panose="020B0503020203020204" pitchFamily="34" charset="0"/>
                          <a:ea typeface="PT Sans" panose="020B0503020203020204" pitchFamily="34" charset="0"/>
                        </a:rPr>
                        <a:t> der Kontakte und Steckverbindungen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8"/>
                  </a:ext>
                </a:extLst>
              </a:tr>
              <a:tr h="0">
                <a:tc>
                  <a:txBody>
                    <a:bodyPr/>
                    <a:lstStyle/>
                    <a:p>
                      <a:r>
                        <a:rPr lang="de-DE" sz="1400" dirty="0">
                          <a:latin typeface="PT Sans" panose="020B0503020203020204" pitchFamily="34" charset="0"/>
                          <a:ea typeface="PT Sans" panose="020B0503020203020204" pitchFamily="34" charset="0"/>
                        </a:rPr>
                        <a:t>Palladium</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0,005%</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a:latin typeface="PT Sans" panose="020B0503020203020204" pitchFamily="34" charset="0"/>
                          <a:ea typeface="PT Sans" panose="020B0503020203020204" pitchFamily="34" charset="0"/>
                        </a:rPr>
                        <a:t>elektrische </a:t>
                      </a:r>
                      <a:r>
                        <a:rPr lang="de-DE" sz="1400" dirty="0">
                          <a:latin typeface="PT Sans" panose="020B0503020203020204" pitchFamily="34" charset="0"/>
                          <a:ea typeface="PT Sans" panose="020B0503020203020204" pitchFamily="34" charset="0"/>
                        </a:rPr>
                        <a:t>Kontakte und Kondensatoren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09"/>
                  </a:ext>
                </a:extLst>
              </a:tr>
              <a:tr h="0">
                <a:tc>
                  <a:txBody>
                    <a:bodyPr/>
                    <a:lstStyle/>
                    <a:p>
                      <a:r>
                        <a:rPr lang="de-DE" sz="1400" dirty="0">
                          <a:latin typeface="PT Sans" panose="020B0503020203020204" pitchFamily="34" charset="0"/>
                          <a:ea typeface="PT Sans" panose="020B0503020203020204" pitchFamily="34" charset="0"/>
                        </a:rPr>
                        <a:t>Tantal</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 0,004%</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Mikrokondensatoren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10"/>
                  </a:ext>
                </a:extLst>
              </a:tr>
              <a:tr h="0">
                <a:tc>
                  <a:txBody>
                    <a:bodyPr/>
                    <a:lstStyle/>
                    <a:p>
                      <a:r>
                        <a:rPr lang="de-DE" sz="1400" dirty="0">
                          <a:latin typeface="PT Sans" panose="020B0503020203020204" pitchFamily="34" charset="0"/>
                          <a:ea typeface="PT Sans" panose="020B0503020203020204" pitchFamily="34" charset="0"/>
                        </a:rPr>
                        <a:t>Platin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&lt;</a:t>
                      </a:r>
                      <a:r>
                        <a:rPr lang="de-DE" sz="1400" baseline="0" dirty="0">
                          <a:latin typeface="PT Sans" panose="020B0503020203020204" pitchFamily="34" charset="0"/>
                          <a:ea typeface="PT Sans" panose="020B0503020203020204" pitchFamily="34" charset="0"/>
                        </a:rPr>
                        <a:t> 0,001%</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Hochbelastete Kontakte auf der</a:t>
                      </a:r>
                      <a:r>
                        <a:rPr lang="de-DE" sz="1400" baseline="0" dirty="0">
                          <a:latin typeface="PT Sans" panose="020B0503020203020204" pitchFamily="34" charset="0"/>
                          <a:ea typeface="PT Sans" panose="020B0503020203020204" pitchFamily="34" charset="0"/>
                        </a:rPr>
                        <a:t> Leiterplatte</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11"/>
                  </a:ext>
                </a:extLst>
              </a:tr>
              <a:tr h="0">
                <a:tc>
                  <a:txBody>
                    <a:bodyPr/>
                    <a:lstStyle/>
                    <a:p>
                      <a:r>
                        <a:rPr lang="de-DE" sz="1400" dirty="0">
                          <a:latin typeface="PT Sans" panose="020B0503020203020204" pitchFamily="34" charset="0"/>
                          <a:ea typeface="PT Sans" panose="020B0503020203020204" pitchFamily="34" charset="0"/>
                        </a:rPr>
                        <a:t>Indium</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 0,002%</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Touchscreen</a:t>
                      </a:r>
                      <a:r>
                        <a:rPr lang="de-DE" sz="1400" baseline="0" dirty="0">
                          <a:latin typeface="PT Sans" panose="020B0503020203020204" pitchFamily="34" charset="0"/>
                          <a:ea typeface="PT Sans" panose="020B0503020203020204" pitchFamily="34" charset="0"/>
                        </a:rPr>
                        <a:t> (durchsichtige Leiterbahnen)</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12"/>
                  </a:ext>
                </a:extLst>
              </a:tr>
              <a:tr h="0">
                <a:tc>
                  <a:txBody>
                    <a:bodyPr/>
                    <a:lstStyle/>
                    <a:p>
                      <a:r>
                        <a:rPr lang="de-DE" sz="1400" dirty="0">
                          <a:latin typeface="PT Sans" panose="020B0503020203020204" pitchFamily="34" charset="0"/>
                          <a:ea typeface="PT Sans" panose="020B0503020203020204" pitchFamily="34" charset="0"/>
                        </a:rPr>
                        <a:t>Gallium</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 0,0013%</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tc>
                  <a:txBody>
                    <a:bodyPr/>
                    <a:lstStyle/>
                    <a:p>
                      <a:r>
                        <a:rPr lang="de-DE" sz="1400" dirty="0">
                          <a:latin typeface="PT Sans" panose="020B0503020203020204" pitchFamily="34" charset="0"/>
                          <a:ea typeface="PT Sans" panose="020B0503020203020204" pitchFamily="34" charset="0"/>
                        </a:rPr>
                        <a:t>Elektronik (</a:t>
                      </a:r>
                      <a:r>
                        <a:rPr lang="de-DE" sz="1400" baseline="0" dirty="0">
                          <a:latin typeface="PT Sans" panose="020B0503020203020204" pitchFamily="34" charset="0"/>
                          <a:ea typeface="PT Sans" panose="020B0503020203020204" pitchFamily="34" charset="0"/>
                        </a:rPr>
                        <a:t>optische-elektrische Signalumwandlung)</a:t>
                      </a:r>
                      <a:endParaRPr lang="de-DE" sz="1400" dirty="0">
                        <a:latin typeface="PT Sans" panose="020B0503020203020204" pitchFamily="34" charset="0"/>
                        <a:ea typeface="PT Sans" panose="020B0503020203020204" pitchFamily="34" charset="0"/>
                        <a:cs typeface="Arial" panose="020B0604020202020204" pitchFamily="34" charset="0"/>
                      </a:endParaRPr>
                    </a:p>
                  </a:txBody>
                  <a:tcPr marL="98313" marR="98313" marT="45723" marB="45723"/>
                </a:tc>
                <a:extLst>
                  <a:ext uri="{0D108BD9-81ED-4DB2-BD59-A6C34878D82A}">
                    <a16:rowId xmlns:a16="http://schemas.microsoft.com/office/drawing/2014/main" val="10013"/>
                  </a:ext>
                </a:extLst>
              </a:tr>
            </a:tbl>
          </a:graphicData>
        </a:graphic>
      </p:graphicFrame>
      <p:sp>
        <p:nvSpPr>
          <p:cNvPr id="2" name="Titel 1"/>
          <p:cNvSpPr>
            <a:spLocks noGrp="1"/>
          </p:cNvSpPr>
          <p:nvPr>
            <p:ph type="title"/>
          </p:nvPr>
        </p:nvSpPr>
        <p:spPr>
          <a:xfrm>
            <a:off x="388799" y="205200"/>
            <a:ext cx="6821897"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Ausgewählte Metalle, Smartphone</a:t>
            </a:r>
          </a:p>
        </p:txBody>
      </p:sp>
      <p:sp>
        <p:nvSpPr>
          <p:cNvPr id="9" name="Fußzeilenplatzhalter 8"/>
          <p:cNvSpPr>
            <a:spLocks noGrp="1"/>
          </p:cNvSpPr>
          <p:nvPr>
            <p:ph type="ftr" sz="quarter" idx="10"/>
          </p:nvPr>
        </p:nvSpPr>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p:txBody>
          <a:bodyPr/>
          <a:lstStyle/>
          <a:p>
            <a:fld id="{68EB86B5-BADE-4A12-AB87-7E185E6EC7FD}" type="slidenum">
              <a:rPr lang="de-DE" smtClean="0"/>
              <a:pPr/>
              <a:t>73</a:t>
            </a:fld>
            <a:endParaRPr lang="de-DE" dirty="0"/>
          </a:p>
        </p:txBody>
      </p:sp>
      <p:sp>
        <p:nvSpPr>
          <p:cNvPr id="3" name="Textplatzhalter 2"/>
          <p:cNvSpPr>
            <a:spLocks noGrp="1"/>
          </p:cNvSpPr>
          <p:nvPr>
            <p:ph type="body" sz="quarter" idx="12"/>
          </p:nvPr>
        </p:nvSpPr>
        <p:spPr>
          <a:xfrm>
            <a:off x="3892549" y="6338682"/>
            <a:ext cx="3919039" cy="365125"/>
          </a:xfrm>
        </p:spPr>
        <p:txBody>
          <a:bodyPr/>
          <a:lstStyle/>
          <a:p>
            <a:r>
              <a:rPr lang="de-DE" altLang="de-DE" dirty="0">
                <a:solidFill>
                  <a:schemeClr val="bg1">
                    <a:lumMod val="50000"/>
                  </a:schemeClr>
                </a:solidFill>
              </a:rPr>
              <a:t>Quelle: Eigene Darstellung nach Nordmann u.a. (2015): Die Rohstoff-</a:t>
            </a:r>
            <a:r>
              <a:rPr lang="de-DE" altLang="de-DE" dirty="0" err="1">
                <a:solidFill>
                  <a:schemeClr val="bg1">
                    <a:lumMod val="50000"/>
                  </a:schemeClr>
                </a:solidFill>
              </a:rPr>
              <a:t>Expediton</a:t>
            </a:r>
            <a:r>
              <a:rPr lang="de-DE" altLang="de-DE" dirty="0">
                <a:solidFill>
                  <a:schemeClr val="bg1">
                    <a:lumMod val="50000"/>
                  </a:schemeClr>
                </a:solidFill>
              </a:rPr>
              <a:t>, Springer-Verlag</a:t>
            </a:r>
          </a:p>
        </p:txBody>
      </p:sp>
    </p:spTree>
    <p:extLst>
      <p:ext uri="{BB962C8B-B14F-4D97-AF65-F5344CB8AC3E}">
        <p14:creationId xmlns:p14="http://schemas.microsoft.com/office/powerpoint/2010/main" val="31297866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sz="1800" b="1" dirty="0"/>
              <a:t>Berechnen Sie: </a:t>
            </a:r>
          </a:p>
          <a:p>
            <a:pPr marL="0" indent="0">
              <a:buNone/>
            </a:pPr>
            <a:r>
              <a:rPr lang="de-DE" sz="1800" b="1" dirty="0"/>
              <a:t>Wieviel Gold wurde für die in 2015 verkauften Smartphones (Deutschland und weltweit) benötigt, und wieviel kostete es? </a:t>
            </a:r>
            <a:br>
              <a:rPr lang="de-DE" dirty="0"/>
            </a:br>
            <a:r>
              <a:rPr lang="de-DE" sz="1800" dirty="0"/>
              <a:t>(Am einfachsten ist es, zur Berechnung Kilogramm als Einheit zu verwenden)</a:t>
            </a:r>
          </a:p>
          <a:p>
            <a:pPr lvl="1">
              <a:buFont typeface="Wingdings" panose="05000000000000000000" pitchFamily="2" charset="2"/>
              <a:buChar char="§"/>
            </a:pPr>
            <a:r>
              <a:rPr lang="de-DE" sz="1800" dirty="0"/>
              <a:t>1 Kilo Gold = 32,15 Feinunzen Gold</a:t>
            </a:r>
          </a:p>
          <a:p>
            <a:pPr lvl="1">
              <a:buFont typeface="Wingdings" panose="05000000000000000000" pitchFamily="2" charset="2"/>
              <a:buChar char="§"/>
            </a:pPr>
            <a:r>
              <a:rPr lang="de-DE" sz="1800" dirty="0"/>
              <a:t>Goldpreis pro Feinunze (12/2016): 1184 USD (US Dollar)</a:t>
            </a:r>
          </a:p>
          <a:p>
            <a:pPr lvl="1">
              <a:buFont typeface="Wingdings" panose="05000000000000000000" pitchFamily="2" charset="2"/>
              <a:buChar char="§"/>
            </a:pPr>
            <a:r>
              <a:rPr lang="de-DE" sz="1800" dirty="0"/>
              <a:t>Im Jahr 2015 wurden </a:t>
            </a:r>
            <a:br>
              <a:rPr lang="de-DE" sz="1800" dirty="0"/>
            </a:br>
            <a:r>
              <a:rPr lang="de-DE" sz="1800" dirty="0"/>
              <a:t>weltweit ca. 1.432.900.000 Smartphones verkauft, </a:t>
            </a:r>
            <a:br>
              <a:rPr lang="de-DE" sz="1800" dirty="0"/>
            </a:br>
            <a:r>
              <a:rPr lang="de-DE" sz="1800" dirty="0"/>
              <a:t>in Deutschland allein waren es etwa 26.200.000</a:t>
            </a:r>
          </a:p>
          <a:p>
            <a:pPr lvl="1">
              <a:buFont typeface="Wingdings" panose="05000000000000000000" pitchFamily="2" charset="2"/>
              <a:buChar char="§"/>
            </a:pPr>
            <a:r>
              <a:rPr lang="de-DE" sz="1800" dirty="0"/>
              <a:t>Ein Smartphone enthält etwa 30 mg Gold</a:t>
            </a:r>
          </a:p>
          <a:p>
            <a:pPr marL="0" indent="0">
              <a:buNone/>
            </a:pPr>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Gold in Smartphones in 2015</a:t>
            </a:r>
            <a:br>
              <a:rPr lang="de-DE" dirty="0"/>
            </a:br>
            <a:endParaRPr lang="de-DE" dirty="0"/>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874294" y="6356350"/>
            <a:ext cx="1641055" cy="365125"/>
          </a:xfrm>
        </p:spPr>
        <p:txBody>
          <a:bodyPr/>
          <a:lstStyle/>
          <a:p>
            <a:fld id="{68EB86B5-BADE-4A12-AB87-7E185E6EC7FD}" type="slidenum">
              <a:rPr lang="de-DE" smtClean="0"/>
              <a:pPr/>
              <a:t>74</a:t>
            </a:fld>
            <a:endParaRPr lang="de-DE" dirty="0"/>
          </a:p>
        </p:txBody>
      </p:sp>
    </p:spTree>
    <p:extLst>
      <p:ext uri="{BB962C8B-B14F-4D97-AF65-F5344CB8AC3E}">
        <p14:creationId xmlns:p14="http://schemas.microsoft.com/office/powerpoint/2010/main" val="2100348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sz="1800" b="1" dirty="0"/>
              <a:t>Lösung der Berechnung für Gold:</a:t>
            </a:r>
          </a:p>
          <a:p>
            <a:pPr lvl="1">
              <a:buFont typeface="Wingdings" panose="05000000000000000000" pitchFamily="2" charset="2"/>
              <a:buChar char="§"/>
            </a:pPr>
            <a:r>
              <a:rPr lang="de-DE" sz="1800" dirty="0"/>
              <a:t>1 Kilo Gold kostet: 1184 USD x 32,15 Feinunzen = 38.065,60 USD</a:t>
            </a:r>
          </a:p>
          <a:p>
            <a:pPr lvl="1">
              <a:buFont typeface="Wingdings" panose="05000000000000000000" pitchFamily="2" charset="2"/>
              <a:buChar char="§"/>
            </a:pPr>
            <a:r>
              <a:rPr lang="de-DE" sz="1800" dirty="0"/>
              <a:t>30 mg Gold = 0,00003 kg Gold</a:t>
            </a:r>
          </a:p>
          <a:p>
            <a:pPr lvl="1">
              <a:buFont typeface="Wingdings" panose="05000000000000000000" pitchFamily="2" charset="2"/>
              <a:buChar char="§"/>
            </a:pPr>
            <a:r>
              <a:rPr lang="de-DE" sz="1800" dirty="0"/>
              <a:t>Weltweiter Verbrauch: </a:t>
            </a:r>
            <a:br>
              <a:rPr lang="de-DE" sz="1800" dirty="0"/>
            </a:br>
            <a:r>
              <a:rPr lang="de-DE" sz="1800" dirty="0"/>
              <a:t>1.432.900.000 x 0,00003 kg = 42.987 kg Gold</a:t>
            </a:r>
          </a:p>
          <a:p>
            <a:pPr lvl="1">
              <a:buFont typeface="Wingdings" panose="05000000000000000000" pitchFamily="2" charset="2"/>
              <a:buChar char="§"/>
            </a:pPr>
            <a:r>
              <a:rPr lang="de-DE" sz="1800" dirty="0"/>
              <a:t>Preis: </a:t>
            </a:r>
            <a:br>
              <a:rPr lang="de-DE" sz="1800" dirty="0"/>
            </a:br>
            <a:r>
              <a:rPr lang="de-DE" sz="1800" dirty="0"/>
              <a:t>42.987 kg x 38.065,60 USD = 1.636.325.947,20 USD</a:t>
            </a:r>
          </a:p>
          <a:p>
            <a:pPr marL="266700" lvl="1" indent="0">
              <a:buNone/>
            </a:pPr>
            <a:r>
              <a:rPr lang="de-DE" sz="1800" b="1" dirty="0"/>
              <a:t>Weltweit wurden 42.987 kg Gold verbraucht um Smartphones herzustellen. Auf dem Weltmarkt war dieses Gold 1.636.325.947,20 USD wert. </a:t>
            </a:r>
          </a:p>
          <a:p>
            <a:pPr marL="266700" lvl="1" indent="0">
              <a:buNone/>
            </a:pPr>
            <a:endParaRPr lang="de-DE" sz="1800" dirty="0"/>
          </a:p>
          <a:p>
            <a:pPr marL="266700" lvl="1" indent="0">
              <a:buNone/>
            </a:pPr>
            <a:r>
              <a:rPr lang="de-DE" sz="1800" dirty="0"/>
              <a:t>Die Werte für Deutschland sind:</a:t>
            </a:r>
          </a:p>
          <a:p>
            <a:pPr lvl="1">
              <a:buFont typeface="Wingdings" panose="05000000000000000000" pitchFamily="2" charset="2"/>
              <a:buChar char="§"/>
            </a:pPr>
            <a:r>
              <a:rPr lang="de-DE" sz="1800" dirty="0"/>
              <a:t>Verbrauch: 26.200.000 x 0,00003 kg = </a:t>
            </a:r>
            <a:r>
              <a:rPr lang="de-DE" sz="1800" b="1" dirty="0"/>
              <a:t>786 kg Gold</a:t>
            </a:r>
          </a:p>
          <a:p>
            <a:pPr lvl="1">
              <a:buFont typeface="Wingdings" panose="05000000000000000000" pitchFamily="2" charset="2"/>
              <a:buChar char="§"/>
            </a:pPr>
            <a:r>
              <a:rPr lang="de-DE" sz="1800" dirty="0"/>
              <a:t>Preis: 786 kg x 38.065,60 = </a:t>
            </a:r>
            <a:r>
              <a:rPr lang="de-DE" sz="1800" b="1" dirty="0"/>
              <a:t>29.919.561,60 USD</a:t>
            </a:r>
          </a:p>
          <a:p>
            <a:endParaRPr lang="de-DE" sz="1800" dirty="0"/>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Gold in Smartphones in 2015</a:t>
            </a:r>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874294" y="6356350"/>
            <a:ext cx="1641055" cy="365125"/>
          </a:xfrm>
        </p:spPr>
        <p:txBody>
          <a:bodyPr/>
          <a:lstStyle/>
          <a:p>
            <a:fld id="{68EB86B5-BADE-4A12-AB87-7E185E6EC7FD}" type="slidenum">
              <a:rPr lang="de-DE" smtClean="0"/>
              <a:pPr/>
              <a:t>75</a:t>
            </a:fld>
            <a:endParaRPr lang="de-DE" dirty="0"/>
          </a:p>
        </p:txBody>
      </p:sp>
    </p:spTree>
    <p:extLst>
      <p:ext uri="{BB962C8B-B14F-4D97-AF65-F5344CB8AC3E}">
        <p14:creationId xmlns:p14="http://schemas.microsoft.com/office/powerpoint/2010/main" val="1009483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sz="1800" b="1" dirty="0"/>
              <a:t>Berechnen Sie zum Vergleich Menge und Wert des eingesetzten Kupfers: </a:t>
            </a:r>
            <a:endParaRPr lang="de-DE" sz="1800" dirty="0"/>
          </a:p>
          <a:p>
            <a:pPr lvl="1">
              <a:buFont typeface="Wingdings" panose="05000000000000000000" pitchFamily="2" charset="2"/>
              <a:buChar char="§"/>
            </a:pPr>
            <a:r>
              <a:rPr lang="de-DE" sz="1800" dirty="0"/>
              <a:t>Preis für Kupfer: 5750 USD pro t (1t=1000 kg)</a:t>
            </a:r>
          </a:p>
          <a:p>
            <a:pPr lvl="1">
              <a:buFont typeface="Wingdings" panose="05000000000000000000" pitchFamily="2" charset="2"/>
              <a:buChar char="§"/>
            </a:pPr>
            <a:r>
              <a:rPr lang="de-DE" sz="1800" dirty="0"/>
              <a:t>Ein Smartphone wiegt ca. 80g, und enthält 15% Kupfer </a:t>
            </a:r>
            <a:br>
              <a:rPr lang="de-DE" sz="1800" dirty="0"/>
            </a:br>
            <a:r>
              <a:rPr lang="de-DE" sz="1800" dirty="0"/>
              <a:t>=&gt; 12 g Kupfer pro Smartphone</a:t>
            </a:r>
          </a:p>
          <a:p>
            <a:pPr lvl="1">
              <a:buFont typeface="Wingdings" panose="05000000000000000000" pitchFamily="2" charset="2"/>
              <a:buChar char="§"/>
            </a:pPr>
            <a:r>
              <a:rPr lang="de-DE" sz="1800" dirty="0"/>
              <a:t>Im Jahr 2015 wurden </a:t>
            </a:r>
            <a:br>
              <a:rPr lang="de-DE" sz="1800" dirty="0"/>
            </a:br>
            <a:r>
              <a:rPr lang="de-DE" sz="1800" dirty="0"/>
              <a:t>weltweit ca. 1.432.900.000 Smartphones verkauft, </a:t>
            </a:r>
            <a:br>
              <a:rPr lang="de-DE" sz="1800" dirty="0"/>
            </a:br>
            <a:r>
              <a:rPr lang="de-DE" sz="1800" dirty="0"/>
              <a:t>in Deutschland allein waren es etwa 26.200.000</a:t>
            </a:r>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Kupfer in Smartphones in 2015</a:t>
            </a:r>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874294" y="6356350"/>
            <a:ext cx="1641055" cy="365125"/>
          </a:xfrm>
        </p:spPr>
        <p:txBody>
          <a:bodyPr/>
          <a:lstStyle/>
          <a:p>
            <a:fld id="{68EB86B5-BADE-4A12-AB87-7E185E6EC7FD}" type="slidenum">
              <a:rPr lang="de-DE" smtClean="0"/>
              <a:pPr/>
              <a:t>76</a:t>
            </a:fld>
            <a:endParaRPr lang="de-DE" dirty="0"/>
          </a:p>
        </p:txBody>
      </p:sp>
    </p:spTree>
    <p:extLst>
      <p:ext uri="{BB962C8B-B14F-4D97-AF65-F5344CB8AC3E}">
        <p14:creationId xmlns:p14="http://schemas.microsoft.com/office/powerpoint/2010/main" val="2447203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sz="1800" b="1" dirty="0"/>
              <a:t>Lösung der Berechnung für Kupfer:</a:t>
            </a:r>
          </a:p>
          <a:p>
            <a:pPr lvl="1">
              <a:buFont typeface="Wingdings" panose="05000000000000000000" pitchFamily="2" charset="2"/>
              <a:buChar char="§"/>
            </a:pPr>
            <a:r>
              <a:rPr lang="de-DE" sz="1800" dirty="0"/>
              <a:t>1.432.900.000 x 0,012 kg = 17.194.800 kg Kupfer = 17.194,8 Tonnen Kupfer</a:t>
            </a:r>
          </a:p>
          <a:p>
            <a:pPr lvl="1">
              <a:buFont typeface="Wingdings" panose="05000000000000000000" pitchFamily="2" charset="2"/>
              <a:buChar char="§"/>
            </a:pPr>
            <a:r>
              <a:rPr lang="de-DE" sz="1800" dirty="0"/>
              <a:t>17.194,8t x 5750,0 USD pro t = 98.870.100 USD</a:t>
            </a:r>
          </a:p>
          <a:p>
            <a:pPr marL="266700" lvl="1" indent="0">
              <a:buNone/>
            </a:pPr>
            <a:r>
              <a:rPr lang="de-DE" sz="1800" b="1" dirty="0"/>
              <a:t>Weltweit wurden 17.194,8 Tonnen, also </a:t>
            </a:r>
            <a:r>
              <a:rPr lang="de-DE" b="1" dirty="0"/>
              <a:t>17.194.800 kg</a:t>
            </a:r>
            <a:r>
              <a:rPr lang="de-DE" sz="1800" b="1" dirty="0"/>
              <a:t> Kupfer verbraucht um Smartphones herzustellen. Auf dem Weltmarkt war dieses Kupfer 98.870.100 USD wert</a:t>
            </a:r>
          </a:p>
          <a:p>
            <a:pPr marL="266700" lvl="1" indent="0">
              <a:buNone/>
            </a:pPr>
            <a:endParaRPr lang="de-DE" sz="1800" b="1" dirty="0"/>
          </a:p>
          <a:p>
            <a:pPr marL="266700" lvl="1" indent="0">
              <a:buNone/>
            </a:pPr>
            <a:r>
              <a:rPr lang="de-DE" sz="1800" dirty="0"/>
              <a:t>Die Werte für Deutschland sind:</a:t>
            </a:r>
          </a:p>
          <a:p>
            <a:pPr lvl="1">
              <a:buFont typeface="Wingdings" panose="05000000000000000000" pitchFamily="2" charset="2"/>
              <a:buChar char="§"/>
            </a:pPr>
            <a:r>
              <a:rPr lang="de-DE" sz="1800" dirty="0"/>
              <a:t>26.200.000 x 0,012 kg = 314.400 kg Kupfer = </a:t>
            </a:r>
            <a:br>
              <a:rPr lang="de-DE" sz="1800" dirty="0"/>
            </a:br>
            <a:r>
              <a:rPr lang="de-DE" sz="1800" b="1" dirty="0"/>
              <a:t>314,4 Tonnen Kupfer</a:t>
            </a:r>
          </a:p>
          <a:p>
            <a:pPr lvl="1">
              <a:buFont typeface="Wingdings" panose="05000000000000000000" pitchFamily="2" charset="2"/>
              <a:buChar char="§"/>
            </a:pPr>
            <a:r>
              <a:rPr lang="de-DE" sz="1800" dirty="0"/>
              <a:t>5750,0 USD pro t = </a:t>
            </a:r>
            <a:r>
              <a:rPr lang="de-DE" sz="1800" b="1" dirty="0"/>
              <a:t>1.807.800 USD</a:t>
            </a:r>
          </a:p>
          <a:p>
            <a:endParaRPr lang="de-DE" sz="1800" dirty="0"/>
          </a:p>
          <a:p>
            <a:endParaRPr lang="de-DE" sz="1800" dirty="0"/>
          </a:p>
        </p:txBody>
      </p:sp>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Kupfer in Smartphones in 2015</a:t>
            </a:r>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874294" y="6356350"/>
            <a:ext cx="1641055" cy="365125"/>
          </a:xfrm>
        </p:spPr>
        <p:txBody>
          <a:bodyPr/>
          <a:lstStyle/>
          <a:p>
            <a:fld id="{68EB86B5-BADE-4A12-AB87-7E185E6EC7FD}" type="slidenum">
              <a:rPr lang="de-DE" smtClean="0"/>
              <a:pPr/>
              <a:t>77</a:t>
            </a:fld>
            <a:endParaRPr lang="de-DE" dirty="0"/>
          </a:p>
        </p:txBody>
      </p:sp>
    </p:spTree>
    <p:extLst>
      <p:ext uri="{BB962C8B-B14F-4D97-AF65-F5344CB8AC3E}">
        <p14:creationId xmlns:p14="http://schemas.microsoft.com/office/powerpoint/2010/main" val="3596780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nhaltsplatzhalter 1"/>
          <p:cNvGraphicFramePr>
            <a:graphicFrameLocks noGrp="1"/>
          </p:cNvGraphicFramePr>
          <p:nvPr>
            <p:ph idx="1"/>
            <p:extLst>
              <p:ext uri="{D42A27DB-BD31-4B8C-83A1-F6EECF244321}">
                <p14:modId xmlns:p14="http://schemas.microsoft.com/office/powerpoint/2010/main" val="4122396308"/>
              </p:ext>
            </p:extLst>
          </p:nvPr>
        </p:nvGraphicFramePr>
        <p:xfrm>
          <a:off x="390525" y="2396709"/>
          <a:ext cx="8356601" cy="2833732"/>
        </p:xfrm>
        <a:graphic>
          <a:graphicData uri="http://schemas.openxmlformats.org/drawingml/2006/table">
            <a:tbl>
              <a:tblPr>
                <a:tableStyleId>{10A1B5D5-9B99-4C35-A422-299274C87663}</a:tableStyleId>
              </a:tblPr>
              <a:tblGrid>
                <a:gridCol w="1117308">
                  <a:extLst>
                    <a:ext uri="{9D8B030D-6E8A-4147-A177-3AD203B41FA5}">
                      <a16:colId xmlns:a16="http://schemas.microsoft.com/office/drawing/2014/main" val="20000"/>
                    </a:ext>
                  </a:extLst>
                </a:gridCol>
                <a:gridCol w="1468746">
                  <a:extLst>
                    <a:ext uri="{9D8B030D-6E8A-4147-A177-3AD203B41FA5}">
                      <a16:colId xmlns:a16="http://schemas.microsoft.com/office/drawing/2014/main" val="20001"/>
                    </a:ext>
                  </a:extLst>
                </a:gridCol>
                <a:gridCol w="1823499">
                  <a:extLst>
                    <a:ext uri="{9D8B030D-6E8A-4147-A177-3AD203B41FA5}">
                      <a16:colId xmlns:a16="http://schemas.microsoft.com/office/drawing/2014/main" val="20002"/>
                    </a:ext>
                  </a:extLst>
                </a:gridCol>
                <a:gridCol w="2337395">
                  <a:extLst>
                    <a:ext uri="{9D8B030D-6E8A-4147-A177-3AD203B41FA5}">
                      <a16:colId xmlns:a16="http://schemas.microsoft.com/office/drawing/2014/main" val="20003"/>
                    </a:ext>
                  </a:extLst>
                </a:gridCol>
                <a:gridCol w="1609653">
                  <a:extLst>
                    <a:ext uri="{9D8B030D-6E8A-4147-A177-3AD203B41FA5}">
                      <a16:colId xmlns:a16="http://schemas.microsoft.com/office/drawing/2014/main" val="20004"/>
                    </a:ext>
                  </a:extLst>
                </a:gridCol>
              </a:tblGrid>
              <a:tr h="822871">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je Handy (Stück) </a:t>
                      </a:r>
                      <a:b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br>
                      <a: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in mg</a:t>
                      </a:r>
                      <a:endPar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je Smartphone (Stück) </a:t>
                      </a:r>
                      <a:b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br>
                      <a: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in mg</a:t>
                      </a:r>
                      <a:endPar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Gesamt in Smartphones </a:t>
                      </a:r>
                      <a:b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br>
                      <a: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(Verkauf 2015*, in t)</a:t>
                      </a:r>
                      <a:endPar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solidFill>
                      <a:srgbClr val="FF9919"/>
                    </a:solidFill>
                  </a:tcPr>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rPr>
                        <a:t>Gesamtpreis 2016 Smartphones</a:t>
                      </a:r>
                      <a:endParaRPr kumimoji="0" lang="de-DE" altLang="de-DE" sz="1600" b="1" u="none" strike="noStrike" kern="1200" cap="none" normalizeH="0" baseline="0" dirty="0">
                        <a:ln>
                          <a:noFill/>
                        </a:ln>
                        <a:solidFill>
                          <a:schemeClr val="bg1"/>
                        </a:solidFill>
                        <a:effectLst/>
                        <a:latin typeface="PT Sans" panose="020B0503020203020204" pitchFamily="34" charset="0"/>
                        <a:ea typeface="PT Sans" panose="020B0503020203020204" pitchFamily="34" charset="0"/>
                        <a:cs typeface="Arial" panose="020B0604020202020204" pitchFamily="34" charset="0"/>
                      </a:endParaRPr>
                    </a:p>
                  </a:txBody>
                  <a:tcPr marL="95487" marR="95487" marT="45696" marB="45696" horzOverflow="overflow">
                    <a:solidFill>
                      <a:srgbClr val="FF9919"/>
                    </a:solidFill>
                  </a:tcPr>
                </a:tc>
                <a:extLst>
                  <a:ext uri="{0D108BD9-81ED-4DB2-BD59-A6C34878D82A}">
                    <a16:rowId xmlns:a16="http://schemas.microsoft.com/office/drawing/2014/main" val="10000"/>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dirty="0">
                          <a:ln>
                            <a:noFill/>
                          </a:ln>
                          <a:effectLst/>
                          <a:latin typeface="PT Sans" panose="020B0503020203020204" pitchFamily="34" charset="0"/>
                          <a:ea typeface="PT Sans" panose="020B0503020203020204" pitchFamily="34" charset="0"/>
                        </a:rPr>
                        <a:t>Gold</a:t>
                      </a:r>
                      <a:endParaRPr kumimoji="0" lang="de-DE" altLang="de-DE" sz="1600" b="0" i="0" u="none" strike="noStrike" cap="none" normalizeH="0" baseline="0" dirty="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24</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30</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dirty="0">
                          <a:ln>
                            <a:noFill/>
                          </a:ln>
                          <a:effectLst/>
                          <a:latin typeface="PT Sans" panose="020B0503020203020204" pitchFamily="34" charset="0"/>
                          <a:ea typeface="PT Sans" panose="020B0503020203020204" pitchFamily="34" charset="0"/>
                        </a:rPr>
                        <a:t>43</a:t>
                      </a:r>
                      <a:endParaRPr kumimoji="0" lang="de-DE" altLang="de-DE" sz="1600" b="0" i="0" u="none" strike="noStrike" cap="none" normalizeH="0" baseline="0" dirty="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dirty="0">
                          <a:ln>
                            <a:noFill/>
                          </a:ln>
                          <a:effectLst/>
                          <a:latin typeface="PT Sans" panose="020B0503020203020204" pitchFamily="34" charset="0"/>
                          <a:ea typeface="PT Sans" panose="020B0503020203020204" pitchFamily="34" charset="0"/>
                        </a:rPr>
                        <a:t>1.600 Mio.€</a:t>
                      </a:r>
                      <a:endParaRPr kumimoji="0" lang="de-DE" altLang="de-DE" sz="1600" b="0" i="0" u="none" strike="noStrike" cap="none" normalizeH="0" baseline="0" dirty="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extLst>
                  <a:ext uri="{0D108BD9-81ED-4DB2-BD59-A6C34878D82A}">
                    <a16:rowId xmlns:a16="http://schemas.microsoft.com/office/drawing/2014/main" val="10001"/>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Silber</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dirty="0">
                          <a:ln>
                            <a:noFill/>
                          </a:ln>
                          <a:effectLst/>
                          <a:latin typeface="PT Sans" panose="020B0503020203020204" pitchFamily="34" charset="0"/>
                          <a:ea typeface="PT Sans" panose="020B0503020203020204" pitchFamily="34" charset="0"/>
                        </a:rPr>
                        <a:t>250</a:t>
                      </a:r>
                      <a:endParaRPr kumimoji="0" lang="de-DE" altLang="de-DE" sz="1600" b="0" i="0" u="none" strike="noStrike" cap="none" normalizeH="0" baseline="0" dirty="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305</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436</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230 Mio.€</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extLst>
                  <a:ext uri="{0D108BD9-81ED-4DB2-BD59-A6C34878D82A}">
                    <a16:rowId xmlns:a16="http://schemas.microsoft.com/office/drawing/2014/main" val="10002"/>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Platin</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&lt; 0,9</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&lt; 1,1</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1,6</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46 Mio.€</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extLst>
                  <a:ext uri="{0D108BD9-81ED-4DB2-BD59-A6C34878D82A}">
                    <a16:rowId xmlns:a16="http://schemas.microsoft.com/office/drawing/2014/main" val="10003"/>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Palladium</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9</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dirty="0">
                          <a:ln>
                            <a:noFill/>
                          </a:ln>
                          <a:effectLst/>
                          <a:latin typeface="PT Sans" panose="020B0503020203020204" pitchFamily="34" charset="0"/>
                          <a:ea typeface="PT Sans" panose="020B0503020203020204" pitchFamily="34" charset="0"/>
                        </a:rPr>
                        <a:t>11</a:t>
                      </a:r>
                      <a:endParaRPr kumimoji="0" lang="de-DE" altLang="de-DE" sz="1600" b="0" i="0" u="none" strike="noStrike" cap="none" normalizeH="0" baseline="0" dirty="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13</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7,7 Mio.€</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extLst>
                  <a:ext uri="{0D108BD9-81ED-4DB2-BD59-A6C34878D82A}">
                    <a16:rowId xmlns:a16="http://schemas.microsoft.com/office/drawing/2014/main" val="10004"/>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Indium</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1,8</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2,2</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3,1</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1,3 Mio.€</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extLst>
                  <a:ext uri="{0D108BD9-81ED-4DB2-BD59-A6C34878D82A}">
                    <a16:rowId xmlns:a16="http://schemas.microsoft.com/office/drawing/2014/main" val="10005"/>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Tantal</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3,6</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4,4</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6,3</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0,72 €</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extLst>
                  <a:ext uri="{0D108BD9-81ED-4DB2-BD59-A6C34878D82A}">
                    <a16:rowId xmlns:a16="http://schemas.microsoft.com/office/drawing/2014/main" val="10006"/>
                  </a:ext>
                </a:extLst>
              </a:tr>
              <a:tr h="287260">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Cobalt</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4,4</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dirty="0">
                          <a:ln>
                            <a:noFill/>
                          </a:ln>
                          <a:effectLst/>
                          <a:latin typeface="PT Sans" panose="020B0503020203020204" pitchFamily="34" charset="0"/>
                          <a:ea typeface="PT Sans" panose="020B0503020203020204" pitchFamily="34" charset="0"/>
                        </a:rPr>
                        <a:t>5,2</a:t>
                      </a:r>
                      <a:endParaRPr kumimoji="0" lang="de-DE" altLang="de-DE" sz="1600" b="0" i="0" u="none" strike="noStrike" cap="none" normalizeH="0" baseline="0" dirty="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a:ln>
                            <a:noFill/>
                          </a:ln>
                          <a:effectLst/>
                          <a:latin typeface="PT Sans" panose="020B0503020203020204" pitchFamily="34" charset="0"/>
                          <a:ea typeface="PT Sans" panose="020B0503020203020204" pitchFamily="34" charset="0"/>
                        </a:rPr>
                        <a:t>7,4</a:t>
                      </a:r>
                      <a:endParaRPr kumimoji="0" lang="de-DE" altLang="de-DE" sz="1600" b="0" i="0" u="none" strike="noStrike" cap="none" normalizeH="0" baseline="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tc>
                  <a:txBody>
                    <a:bodyPr/>
                    <a:lstStyle>
                      <a:lvl1pPr>
                        <a:spcBef>
                          <a:spcPct val="20000"/>
                        </a:spcBef>
                        <a:buFont typeface="Arial" charset="0"/>
                        <a:defRPr sz="2000">
                          <a:solidFill>
                            <a:schemeClr val="tx1"/>
                          </a:solidFill>
                          <a:latin typeface="Calibri" charset="0"/>
                          <a:ea typeface="MS PGothic" charset="-128"/>
                        </a:defRPr>
                      </a:lvl1pPr>
                      <a:lvl2pPr marL="742950" indent="-285750">
                        <a:spcBef>
                          <a:spcPct val="20000"/>
                        </a:spcBef>
                        <a:buFont typeface="Arial" charset="0"/>
                        <a:defRPr>
                          <a:solidFill>
                            <a:schemeClr val="tx1"/>
                          </a:solidFill>
                          <a:latin typeface="Calibri" charset="0"/>
                          <a:ea typeface="MS PGothic" charset="-128"/>
                        </a:defRPr>
                      </a:lvl2pPr>
                      <a:lvl3pPr marL="1143000" indent="-228600" defTabSz="449263">
                        <a:spcBef>
                          <a:spcPct val="20000"/>
                        </a:spcBef>
                        <a:buFont typeface="Arial" charset="0"/>
                        <a:defRPr sz="1600">
                          <a:solidFill>
                            <a:schemeClr val="tx1"/>
                          </a:solidFill>
                          <a:latin typeface="Calibri" charset="0"/>
                          <a:ea typeface="MS PGothic" charset="-128"/>
                        </a:defRPr>
                      </a:lvl3pPr>
                      <a:lvl4pPr marL="1600200" indent="-228600">
                        <a:spcBef>
                          <a:spcPct val="20000"/>
                        </a:spcBef>
                        <a:buFont typeface="Arial" charset="0"/>
                        <a:defRPr sz="1400">
                          <a:solidFill>
                            <a:schemeClr val="tx1"/>
                          </a:solidFill>
                          <a:latin typeface="Calibri" charset="0"/>
                          <a:ea typeface="MS PGothic" charset="-128"/>
                        </a:defRPr>
                      </a:lvl4pPr>
                      <a:lvl5pPr marL="2057400" indent="-228600">
                        <a:spcBef>
                          <a:spcPct val="20000"/>
                        </a:spcBef>
                        <a:buFont typeface="Arial" charset="0"/>
                        <a:defRPr sz="12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defRPr sz="1200">
                          <a:solidFill>
                            <a:schemeClr val="tx1"/>
                          </a:solidFill>
                          <a:latin typeface="Calibri" charset="0"/>
                          <a:ea typeface="MS PGothic"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de-DE" sz="1600" u="none" strike="noStrike" cap="none" normalizeH="0" baseline="0" dirty="0">
                          <a:ln>
                            <a:noFill/>
                          </a:ln>
                          <a:effectLst/>
                          <a:latin typeface="PT Sans" panose="020B0503020203020204" pitchFamily="34" charset="0"/>
                          <a:ea typeface="PT Sans" panose="020B0503020203020204" pitchFamily="34" charset="0"/>
                        </a:rPr>
                        <a:t>0,20 €</a:t>
                      </a:r>
                      <a:endParaRPr kumimoji="0" lang="de-DE" altLang="de-DE" sz="1600" b="0" i="0" u="none" strike="noStrike" cap="none" normalizeH="0" baseline="0" dirty="0">
                        <a:ln>
                          <a:noFill/>
                        </a:ln>
                        <a:solidFill>
                          <a:srgbClr val="000000"/>
                        </a:solidFill>
                        <a:effectLst/>
                        <a:latin typeface="PT Sans" panose="020B0503020203020204" pitchFamily="34" charset="0"/>
                        <a:ea typeface="PT Sans" panose="020B0503020203020204" pitchFamily="34" charset="0"/>
                      </a:endParaRPr>
                    </a:p>
                  </a:txBody>
                  <a:tcPr marL="0" marR="0" marT="0" marB="0" anchor="ctr" horzOverflow="overflow"/>
                </a:tc>
                <a:extLst>
                  <a:ext uri="{0D108BD9-81ED-4DB2-BD59-A6C34878D82A}">
                    <a16:rowId xmlns:a16="http://schemas.microsoft.com/office/drawing/2014/main" val="10007"/>
                  </a:ext>
                </a:extLst>
              </a:tr>
            </a:tbl>
          </a:graphicData>
        </a:graphic>
      </p:graphicFrame>
      <p:sp>
        <p:nvSpPr>
          <p:cNvPr id="4"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Mengen weltweiter Verbrauch</a:t>
            </a:r>
          </a:p>
        </p:txBody>
      </p:sp>
      <p:sp>
        <p:nvSpPr>
          <p:cNvPr id="9" name="Fußzeilenplatzhalter 8"/>
          <p:cNvSpPr>
            <a:spLocks noGrp="1"/>
          </p:cNvSpPr>
          <p:nvPr>
            <p:ph type="ftr" sz="quarter" idx="10"/>
          </p:nvPr>
        </p:nvSpPr>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p:txBody>
          <a:bodyPr/>
          <a:lstStyle/>
          <a:p>
            <a:fld id="{68EB86B5-BADE-4A12-AB87-7E185E6EC7FD}" type="slidenum">
              <a:rPr lang="de-DE" smtClean="0"/>
              <a:pPr/>
              <a:t>78</a:t>
            </a:fld>
            <a:endParaRPr lang="de-DE" dirty="0"/>
          </a:p>
        </p:txBody>
      </p:sp>
      <p:sp>
        <p:nvSpPr>
          <p:cNvPr id="6" name="Textplatzhalter 5"/>
          <p:cNvSpPr>
            <a:spLocks noGrp="1"/>
          </p:cNvSpPr>
          <p:nvPr>
            <p:ph type="body" sz="quarter" idx="12"/>
          </p:nvPr>
        </p:nvSpPr>
        <p:spPr/>
        <p:txBody>
          <a:bodyPr/>
          <a:lstStyle/>
          <a:p>
            <a:r>
              <a:rPr lang="de-DE" dirty="0"/>
              <a:t>Quelle </a:t>
            </a:r>
            <a:r>
              <a:rPr lang="de-DE" dirty="0" err="1"/>
              <a:t>Statista</a:t>
            </a:r>
            <a:r>
              <a:rPr lang="de-DE" dirty="0"/>
              <a:t> 2015</a:t>
            </a:r>
          </a:p>
        </p:txBody>
      </p:sp>
      <p:sp>
        <p:nvSpPr>
          <p:cNvPr id="5" name="Textfeld 4"/>
          <p:cNvSpPr txBox="1"/>
          <p:nvPr/>
        </p:nvSpPr>
        <p:spPr>
          <a:xfrm>
            <a:off x="393700" y="1454727"/>
            <a:ext cx="8356600" cy="646331"/>
          </a:xfrm>
          <a:prstGeom prst="rect">
            <a:avLst/>
          </a:prstGeom>
          <a:noFill/>
        </p:spPr>
        <p:txBody>
          <a:bodyPr wrap="square" rtlCol="0">
            <a:spAutoFit/>
          </a:bodyPr>
          <a:lstStyle/>
          <a:p>
            <a:r>
              <a:rPr lang="de-DE" dirty="0">
                <a:solidFill>
                  <a:srgbClr val="595959"/>
                </a:solidFill>
                <a:latin typeface="PT Sans" panose="020B0503020203020204" pitchFamily="34" charset="0"/>
                <a:ea typeface="PT Sans" panose="020B0503020203020204" pitchFamily="34" charset="0"/>
              </a:rPr>
              <a:t>Vergleichen Sie nun die Mengen der Metalle, die weltweit eingesetzt werden mit den geringen Mengen, die in einzelnen Handys verbaut werden: </a:t>
            </a:r>
          </a:p>
        </p:txBody>
      </p:sp>
    </p:spTree>
    <p:extLst>
      <p:ext uri="{BB962C8B-B14F-4D97-AF65-F5344CB8AC3E}">
        <p14:creationId xmlns:p14="http://schemas.microsoft.com/office/powerpoint/2010/main" val="1756730021"/>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endParaRPr lang="de-DE" dirty="0"/>
          </a:p>
          <a:p>
            <a:pPr marL="0" indent="0" algn="ctr">
              <a:buNone/>
            </a:pPr>
            <a:r>
              <a:rPr lang="de-DE" sz="4000" dirty="0"/>
              <a:t>Modul 4 - Lebenszyklus von Metallen</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79</a:t>
            </a:fld>
            <a:endParaRPr lang="de-DE" dirty="0"/>
          </a:p>
        </p:txBody>
      </p:sp>
      <p:sp>
        <p:nvSpPr>
          <p:cNvPr id="6" name="Abgerundetes Rechteck 5"/>
          <p:cNvSpPr/>
          <p:nvPr/>
        </p:nvSpPr>
        <p:spPr>
          <a:xfrm>
            <a:off x="1858434" y="4291612"/>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Darstellung der Vielzahl an Stoffen, die im Prozess der Herstellung eines Metalls zugeführt werden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Darstellung der Vielzahl an Abfallstoffen</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11632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8519" y="1446576"/>
            <a:ext cx="4945166" cy="3782650"/>
          </a:xfrm>
        </p:spPr>
        <p:txBody>
          <a:bodyPr/>
          <a:lstStyle/>
          <a:p>
            <a:pPr marL="0" indent="0">
              <a:spcBef>
                <a:spcPts val="4800"/>
              </a:spcBef>
              <a:buNone/>
            </a:pPr>
            <a:endParaRPr lang="de-DE" dirty="0"/>
          </a:p>
          <a:p>
            <a:pPr marL="360000" indent="0" algn="ctr">
              <a:spcBef>
                <a:spcPts val="1200"/>
              </a:spcBef>
              <a:buNone/>
            </a:pPr>
            <a:r>
              <a:rPr lang="de-DE" sz="3600" b="1" dirty="0"/>
              <a:t>Vielen Dank für Ihre Aufmerksamkeit </a:t>
            </a:r>
          </a:p>
          <a:p>
            <a:pPr marL="360000" indent="0">
              <a:spcBef>
                <a:spcPts val="1200"/>
              </a:spcBef>
              <a:buNone/>
            </a:pPr>
            <a:r>
              <a:rPr lang="de-DE" sz="1000" b="1" dirty="0">
                <a:latin typeface="PT Sans" panose="020B0503020203020204"/>
              </a:rPr>
              <a:t>Kontakt</a:t>
            </a:r>
          </a:p>
          <a:p>
            <a:pPr marL="360000" indent="0">
              <a:spcBef>
                <a:spcPts val="0"/>
              </a:spcBef>
              <a:buNone/>
            </a:pPr>
            <a:r>
              <a:rPr lang="de-DE" sz="1000" dirty="0">
                <a:latin typeface="PT Sans" panose="020B0503020203020204"/>
              </a:rPr>
              <a:t>IZT - Institut für Zukunftsstudien und Technologiebewertung gemeinnützige GmbH</a:t>
            </a:r>
          </a:p>
          <a:p>
            <a:pPr marL="360000" indent="0">
              <a:spcBef>
                <a:spcPts val="0"/>
              </a:spcBef>
              <a:buNone/>
            </a:pPr>
            <a:r>
              <a:rPr lang="de-DE" sz="1000" dirty="0">
                <a:latin typeface="PT Sans" panose="020B0503020203020204"/>
              </a:rPr>
              <a:t>Schopenhauerstr. 26 · 14129 Berlin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88-0 </a:t>
            </a:r>
          </a:p>
          <a:p>
            <a:pPr marL="360000" indent="0">
              <a:spcBef>
                <a:spcPts val="0"/>
              </a:spcBef>
              <a:buNone/>
            </a:pPr>
            <a:endParaRPr lang="de-DE" sz="1000" b="1" dirty="0">
              <a:latin typeface="PT Sans" panose="020B0503020203020204"/>
            </a:endParaRPr>
          </a:p>
          <a:p>
            <a:pPr marL="360000" indent="0">
              <a:spcBef>
                <a:spcPts val="0"/>
              </a:spcBef>
              <a:buNone/>
            </a:pPr>
            <a:r>
              <a:rPr lang="de-DE" sz="1000" b="1" dirty="0">
                <a:latin typeface="PT Sans" panose="020B0503020203020204"/>
              </a:rPr>
              <a:t>Dr. Michael </a:t>
            </a:r>
            <a:r>
              <a:rPr lang="de-DE" sz="1000" b="1" dirty="0" err="1">
                <a:latin typeface="PT Sans" panose="020B0503020203020204"/>
              </a:rPr>
              <a:t>Scharp</a:t>
            </a:r>
            <a:r>
              <a:rPr lang="de-DE" sz="1000" b="1" dirty="0">
                <a:latin typeface="PT Sans" panose="020B0503020203020204"/>
              </a:rPr>
              <a:t> </a:t>
            </a:r>
          </a:p>
          <a:p>
            <a:pPr marL="360000" lvl="0" indent="0">
              <a:spcBef>
                <a:spcPts val="0"/>
              </a:spcBef>
              <a:buNone/>
            </a:pPr>
            <a:r>
              <a:rPr lang="de-DE" sz="1000" dirty="0">
                <a:latin typeface="PT Sans" panose="020B0503020203020204"/>
              </a:rPr>
              <a:t>E-Mail: m.scharp@izt.de </a:t>
            </a:r>
            <a:br>
              <a:rPr lang="de-DE" sz="1000" dirty="0">
                <a:latin typeface="PT Sans" panose="020B0503020203020204"/>
              </a:rPr>
            </a:br>
            <a:r>
              <a:rPr lang="de-DE" sz="1000" b="1" dirty="0">
                <a:latin typeface="PT Sans" panose="020B0503020203020204"/>
              </a:rPr>
              <a:t>Tel.</a:t>
            </a:r>
            <a:r>
              <a:rPr lang="de-DE" sz="1000" dirty="0">
                <a:latin typeface="PT Sans" panose="020B0503020203020204"/>
              </a:rPr>
              <a:t> +49 (0) 30 80 30 88-14 </a:t>
            </a:r>
          </a:p>
          <a:p>
            <a:pPr marL="0" indent="0">
              <a:buNone/>
            </a:pPr>
            <a:endParaRPr lang="de-DE" dirty="0"/>
          </a:p>
          <a:p>
            <a:pPr marL="0" indent="0">
              <a:buNone/>
            </a:pPr>
            <a:endParaRPr lang="de-DE" dirty="0"/>
          </a:p>
        </p:txBody>
      </p:sp>
      <p:pic>
        <p:nvPicPr>
          <p:cNvPr id="4" name="Shape 306" descr="Holger2_q_sw.jpg"/>
          <p:cNvPicPr preferRelativeResize="0"/>
          <p:nvPr/>
        </p:nvPicPr>
        <p:blipFill>
          <a:blip r:embed="rId3" cstate="screen">
            <a:alphaModFix/>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tretch>
            <a:fillRect/>
          </a:stretch>
        </p:blipFill>
        <p:spPr>
          <a:xfrm>
            <a:off x="406620" y="4281695"/>
            <a:ext cx="794976" cy="774033"/>
          </a:xfrm>
          <a:prstGeom prst="rect">
            <a:avLst/>
          </a:prstGeom>
          <a:noFill/>
          <a:ln>
            <a:noFill/>
          </a:ln>
        </p:spPr>
      </p:pic>
      <p:pic>
        <p:nvPicPr>
          <p:cNvPr id="6" name="Grafik 5"/>
          <p:cNvPicPr>
            <a:picLocks noChangeAspect="1"/>
          </p:cNvPicPr>
          <p:nvPr/>
        </p:nvPicPr>
        <p:blipFill>
          <a:blip r:embed="rId5"/>
          <a:stretch>
            <a:fillRect/>
          </a:stretch>
        </p:blipFill>
        <p:spPr>
          <a:xfrm>
            <a:off x="1555285" y="4300536"/>
            <a:ext cx="741520" cy="737938"/>
          </a:xfrm>
          <a:prstGeom prst="rect">
            <a:avLst/>
          </a:prstGeom>
        </p:spPr>
      </p:pic>
      <p:pic>
        <p:nvPicPr>
          <p:cNvPr id="7" name="Grafik 6"/>
          <p:cNvPicPr>
            <a:picLocks noChangeAspect="1"/>
          </p:cNvPicPr>
          <p:nvPr/>
        </p:nvPicPr>
        <p:blipFill>
          <a:blip r:embed="rId6"/>
          <a:stretch>
            <a:fillRect/>
          </a:stretch>
        </p:blipFill>
        <p:spPr>
          <a:xfrm>
            <a:off x="393700" y="2216132"/>
            <a:ext cx="694519" cy="785043"/>
          </a:xfrm>
          <a:prstGeom prst="rect">
            <a:avLst/>
          </a:prstGeom>
        </p:spPr>
      </p:pic>
      <p:pic>
        <p:nvPicPr>
          <p:cNvPr id="11" name="Grafik 10"/>
          <p:cNvPicPr>
            <a:picLocks noChangeAspect="1"/>
          </p:cNvPicPr>
          <p:nvPr/>
        </p:nvPicPr>
        <p:blipFill>
          <a:blip r:embed="rId7"/>
          <a:stretch>
            <a:fillRect/>
          </a:stretch>
        </p:blipFill>
        <p:spPr>
          <a:xfrm>
            <a:off x="1575993" y="2216132"/>
            <a:ext cx="720812" cy="785042"/>
          </a:xfrm>
          <a:prstGeom prst="rect">
            <a:avLst/>
          </a:prstGeom>
        </p:spPr>
      </p:pic>
      <p:sp>
        <p:nvSpPr>
          <p:cNvPr id="15" name="Textfeld 14"/>
          <p:cNvSpPr txBox="1"/>
          <p:nvPr/>
        </p:nvSpPr>
        <p:spPr>
          <a:xfrm>
            <a:off x="244786" y="1677839"/>
            <a:ext cx="3681663" cy="400110"/>
          </a:xfrm>
          <a:prstGeom prst="rect">
            <a:avLst/>
          </a:prstGeom>
          <a:noFill/>
        </p:spPr>
        <p:txBody>
          <a:bodyPr wrap="square" rtlCol="0">
            <a:spAutoFit/>
          </a:bodyPr>
          <a:lstStyle/>
          <a:p>
            <a:r>
              <a:rPr lang="de-DE" sz="2000" b="1" dirty="0">
                <a:latin typeface="PT Sans" panose="020B0503020203020204" pitchFamily="34" charset="0"/>
                <a:ea typeface="PT Sans" panose="020B0503020203020204" pitchFamily="34" charset="0"/>
              </a:rPr>
              <a:t>Das </a:t>
            </a:r>
            <a:r>
              <a:rPr lang="de-DE" sz="2000" b="1" dirty="0" err="1">
                <a:latin typeface="PT Sans" panose="020B0503020203020204" pitchFamily="34" charset="0"/>
                <a:ea typeface="PT Sans" panose="020B0503020203020204" pitchFamily="34" charset="0"/>
              </a:rPr>
              <a:t>BilRess</a:t>
            </a:r>
            <a:r>
              <a:rPr lang="de-DE" sz="2000" b="1" dirty="0">
                <a:latin typeface="PT Sans" panose="020B0503020203020204" pitchFamily="34" charset="0"/>
                <a:ea typeface="PT Sans" panose="020B0503020203020204" pitchFamily="34" charset="0"/>
              </a:rPr>
              <a:t>-Netzwerkteam</a:t>
            </a:r>
          </a:p>
        </p:txBody>
      </p:sp>
      <p:pic>
        <p:nvPicPr>
          <p:cNvPr id="3" name="Grafik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1596" y="3400253"/>
            <a:ext cx="1851818" cy="690468"/>
          </a:xfrm>
          <a:prstGeom prst="rect">
            <a:avLst/>
          </a:prstGeom>
        </p:spPr>
      </p:pic>
    </p:spTree>
    <p:extLst>
      <p:ext uri="{BB962C8B-B14F-4D97-AF65-F5344CB8AC3E}">
        <p14:creationId xmlns:p14="http://schemas.microsoft.com/office/powerpoint/2010/main" val="485912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10" y="1405774"/>
            <a:ext cx="6851644" cy="4838249"/>
          </a:xfrm>
          <a:prstGeom prst="rect">
            <a:avLst/>
          </a:prstGeom>
        </p:spPr>
      </p:pic>
      <p:sp>
        <p:nvSpPr>
          <p:cNvPr id="2" name="Titel 1"/>
          <p:cNvSpPr>
            <a:spLocks noGrp="1"/>
          </p:cNvSpPr>
          <p:nvPr>
            <p:ph type="title"/>
          </p:nvPr>
        </p:nvSpPr>
        <p:spPr>
          <a:xfrm>
            <a:off x="388800" y="205200"/>
            <a:ext cx="6120000" cy="1065600"/>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Stationen des Lebenszyklus</a:t>
            </a:r>
          </a:p>
        </p:txBody>
      </p:sp>
      <p:sp>
        <p:nvSpPr>
          <p:cNvPr id="7" name="Abgerundetes Rechteck 6"/>
          <p:cNvSpPr>
            <a:spLocks noChangeArrowheads="1"/>
          </p:cNvSpPr>
          <p:nvPr/>
        </p:nvSpPr>
        <p:spPr bwMode="auto">
          <a:xfrm>
            <a:off x="6897739" y="1952186"/>
            <a:ext cx="2089543" cy="4037134"/>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000" b="1" dirty="0">
                <a:solidFill>
                  <a:srgbClr val="783F04"/>
                </a:solidFill>
                <a:latin typeface="PT Sans" panose="020B0503020203020204"/>
                <a:cs typeface="Arial" panose="020B0604020202020204" pitchFamily="34" charset="0"/>
              </a:rPr>
              <a:t>Arbeits-blätter 4a, 4b und 4c:</a:t>
            </a:r>
          </a:p>
          <a:p>
            <a:pPr algn="ctr"/>
            <a:r>
              <a:rPr lang="de-DE" sz="2000" b="1" dirty="0">
                <a:solidFill>
                  <a:srgbClr val="783F04"/>
                </a:solidFill>
                <a:latin typeface="PT Sans" panose="020B0503020203020204"/>
                <a:cs typeface="Arial" panose="020B0604020202020204" pitchFamily="34" charset="0"/>
              </a:rPr>
              <a:t>Ordnen Sie diese Bilder im folgenden Lebenszyklus den einzelnen Schritten zu:</a:t>
            </a:r>
          </a:p>
        </p:txBody>
      </p:sp>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80</a:t>
            </a:fld>
            <a:endParaRPr lang="de-DE" dirty="0"/>
          </a:p>
        </p:txBody>
      </p:sp>
    </p:spTree>
    <p:extLst>
      <p:ext uri="{BB962C8B-B14F-4D97-AF65-F5344CB8AC3E}">
        <p14:creationId xmlns:p14="http://schemas.microsoft.com/office/powerpoint/2010/main" val="26611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699" y="199479"/>
            <a:ext cx="6389237"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Stationen des Lebenszyklus</a:t>
            </a:r>
          </a:p>
        </p:txBody>
      </p:sp>
      <p:graphicFrame>
        <p:nvGraphicFramePr>
          <p:cNvPr id="3" name="Diagramm 2"/>
          <p:cNvGraphicFramePr/>
          <p:nvPr>
            <p:extLst/>
          </p:nvPr>
        </p:nvGraphicFramePr>
        <p:xfrm>
          <a:off x="1007200" y="1443532"/>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bgerundetes Rechteck 21"/>
          <p:cNvSpPr/>
          <p:nvPr/>
        </p:nvSpPr>
        <p:spPr>
          <a:xfrm>
            <a:off x="1770695" y="1768698"/>
            <a:ext cx="1611312" cy="173355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sz="2800"/>
          </a:p>
        </p:txBody>
      </p:sp>
      <p:grpSp>
        <p:nvGrpSpPr>
          <p:cNvPr id="59396" name="Gruppieren 8"/>
          <p:cNvGrpSpPr>
            <a:grpSpLocks/>
          </p:cNvGrpSpPr>
          <p:nvPr/>
        </p:nvGrpSpPr>
        <p:grpSpPr bwMode="auto">
          <a:xfrm>
            <a:off x="545145" y="1657157"/>
            <a:ext cx="5494337" cy="2058988"/>
            <a:chOff x="-810008" y="-955060"/>
            <a:chExt cx="5494041" cy="2058460"/>
          </a:xfrm>
        </p:grpSpPr>
        <p:sp>
          <p:nvSpPr>
            <p:cNvPr id="10" name="Abgerundetes Rechteck 9"/>
            <p:cNvSpPr/>
            <p:nvPr/>
          </p:nvSpPr>
          <p:spPr>
            <a:xfrm>
              <a:off x="-810008" y="-955060"/>
              <a:ext cx="2316037" cy="11585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de-DE" sz="2600" dirty="0"/>
                <a:t>Entsorgung</a:t>
              </a:r>
            </a:p>
          </p:txBody>
        </p:sp>
        <p:sp>
          <p:nvSpPr>
            <p:cNvPr id="12"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600" dirty="0"/>
            </a:p>
          </p:txBody>
        </p:sp>
      </p:grpSp>
      <p:sp>
        <p:nvSpPr>
          <p:cNvPr id="9" name="Pfeil nach oben 8"/>
          <p:cNvSpPr>
            <a:spLocks noChangeArrowheads="1"/>
          </p:cNvSpPr>
          <p:nvPr/>
        </p:nvSpPr>
        <p:spPr bwMode="auto">
          <a:xfrm>
            <a:off x="2081050" y="2786972"/>
            <a:ext cx="693738" cy="715276"/>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sp>
        <p:nvSpPr>
          <p:cNvPr id="11" name="Fußzeilenplatzhalter 10"/>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a:xfrm>
            <a:off x="6874294" y="6356350"/>
            <a:ext cx="1641055" cy="365125"/>
          </a:xfrm>
        </p:spPr>
        <p:txBody>
          <a:bodyPr/>
          <a:lstStyle/>
          <a:p>
            <a:fld id="{68EB86B5-BADE-4A12-AB87-7E185E6EC7FD}" type="slidenum">
              <a:rPr lang="de-DE" smtClean="0"/>
              <a:pPr/>
              <a:t>81</a:t>
            </a:fld>
            <a:endParaRPr lang="de-DE" dirty="0"/>
          </a:p>
        </p:txBody>
      </p:sp>
    </p:spTree>
    <p:extLst>
      <p:ext uri="{BB962C8B-B14F-4D97-AF65-F5344CB8AC3E}">
        <p14:creationId xmlns:p14="http://schemas.microsoft.com/office/powerpoint/2010/main" val="3263096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699" y="199479"/>
            <a:ext cx="6389237"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Stationen des Lebenszyklus</a:t>
            </a:r>
          </a:p>
        </p:txBody>
      </p:sp>
      <p:graphicFrame>
        <p:nvGraphicFramePr>
          <p:cNvPr id="3" name="Diagramm 2"/>
          <p:cNvGraphicFramePr/>
          <p:nvPr>
            <p:extLst/>
          </p:nvPr>
        </p:nvGraphicFramePr>
        <p:xfrm>
          <a:off x="1007200" y="1443532"/>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Abgerundetes Rechteck 21"/>
          <p:cNvSpPr/>
          <p:nvPr/>
        </p:nvSpPr>
        <p:spPr>
          <a:xfrm>
            <a:off x="1770695" y="1768698"/>
            <a:ext cx="1611312" cy="173355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de-DE" sz="2800"/>
          </a:p>
        </p:txBody>
      </p:sp>
      <p:grpSp>
        <p:nvGrpSpPr>
          <p:cNvPr id="59396" name="Gruppieren 8"/>
          <p:cNvGrpSpPr>
            <a:grpSpLocks/>
          </p:cNvGrpSpPr>
          <p:nvPr/>
        </p:nvGrpSpPr>
        <p:grpSpPr bwMode="auto">
          <a:xfrm>
            <a:off x="545145" y="1657157"/>
            <a:ext cx="5494337" cy="2058988"/>
            <a:chOff x="-810008" y="-955060"/>
            <a:chExt cx="5494041" cy="2058460"/>
          </a:xfrm>
        </p:grpSpPr>
        <p:sp>
          <p:nvSpPr>
            <p:cNvPr id="10" name="Abgerundetes Rechteck 9"/>
            <p:cNvSpPr/>
            <p:nvPr/>
          </p:nvSpPr>
          <p:spPr>
            <a:xfrm>
              <a:off x="-810008" y="-955060"/>
              <a:ext cx="2316037" cy="11585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de-DE" sz="2600" dirty="0"/>
                <a:t>Entsorgung</a:t>
              </a:r>
            </a:p>
          </p:txBody>
        </p:sp>
        <p:sp>
          <p:nvSpPr>
            <p:cNvPr id="12"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600" dirty="0"/>
            </a:p>
          </p:txBody>
        </p:sp>
      </p:grpSp>
      <p:sp>
        <p:nvSpPr>
          <p:cNvPr id="9" name="Pfeil nach oben 8"/>
          <p:cNvSpPr>
            <a:spLocks noChangeArrowheads="1"/>
          </p:cNvSpPr>
          <p:nvPr/>
        </p:nvSpPr>
        <p:spPr bwMode="auto">
          <a:xfrm>
            <a:off x="2081050" y="2786972"/>
            <a:ext cx="693738" cy="715276"/>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pic>
        <p:nvPicPr>
          <p:cNvPr id="5" name="Grafik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7512" y="2379253"/>
            <a:ext cx="925385" cy="1125037"/>
          </a:xfrm>
          <a:prstGeom prst="rect">
            <a:avLst/>
          </a:prstGeom>
        </p:spPr>
      </p:pic>
      <p:pic>
        <p:nvPicPr>
          <p:cNvPr id="14" name="Grafik 13"/>
          <p:cNvPicPr/>
          <p:nvPr/>
        </p:nvPicPr>
        <p:blipFill>
          <a:blip r:embed="rId9" cstate="email">
            <a:extLst>
              <a:ext uri="{28A0092B-C50C-407E-A947-70E740481C1C}">
                <a14:useLocalDpi xmlns:a14="http://schemas.microsoft.com/office/drawing/2010/main"/>
              </a:ext>
            </a:extLst>
          </a:blip>
          <a:stretch>
            <a:fillRect/>
          </a:stretch>
        </p:blipFill>
        <p:spPr>
          <a:xfrm>
            <a:off x="3104444" y="1938231"/>
            <a:ext cx="893829" cy="1198089"/>
          </a:xfrm>
          <a:prstGeom prst="rect">
            <a:avLst/>
          </a:prstGeom>
        </p:spPr>
      </p:pic>
      <p:sp>
        <p:nvSpPr>
          <p:cNvPr id="11" name="Fußzeilenplatzhalter 10"/>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a:xfrm>
            <a:off x="6874294" y="6356350"/>
            <a:ext cx="1641055" cy="365125"/>
          </a:xfrm>
        </p:spPr>
        <p:txBody>
          <a:bodyPr/>
          <a:lstStyle/>
          <a:p>
            <a:fld id="{68EB86B5-BADE-4A12-AB87-7E185E6EC7FD}" type="slidenum">
              <a:rPr lang="de-DE" smtClean="0"/>
              <a:pPr/>
              <a:t>82</a:t>
            </a:fld>
            <a:endParaRPr lang="de-DE" dirty="0"/>
          </a:p>
        </p:txBody>
      </p:sp>
      <p:pic>
        <p:nvPicPr>
          <p:cNvPr id="18" name="Grafik 17"/>
          <p:cNvPicPr/>
          <p:nvPr/>
        </p:nvPicPr>
        <p:blipFill>
          <a:blip r:embed="rId10" cstate="email">
            <a:extLst>
              <a:ext uri="{28A0092B-C50C-407E-A947-70E740481C1C}">
                <a14:useLocalDpi xmlns:a14="http://schemas.microsoft.com/office/drawing/2010/main"/>
              </a:ext>
            </a:extLst>
          </a:blip>
          <a:stretch>
            <a:fillRect/>
          </a:stretch>
        </p:blipFill>
        <p:spPr>
          <a:xfrm>
            <a:off x="4560553" y="3053491"/>
            <a:ext cx="1168925" cy="874237"/>
          </a:xfrm>
          <a:prstGeom prst="rect">
            <a:avLst/>
          </a:prstGeom>
        </p:spPr>
      </p:pic>
      <p:pic>
        <p:nvPicPr>
          <p:cNvPr id="20" name="Grafik 19"/>
          <p:cNvPicPr/>
          <p:nvPr/>
        </p:nvPicPr>
        <p:blipFill>
          <a:blip r:embed="rId11" cstate="email">
            <a:extLst>
              <a:ext uri="{28A0092B-C50C-407E-A947-70E740481C1C}">
                <a14:useLocalDpi xmlns:a14="http://schemas.microsoft.com/office/drawing/2010/main"/>
              </a:ext>
            </a:extLst>
          </a:blip>
          <a:stretch>
            <a:fillRect/>
          </a:stretch>
        </p:blipFill>
        <p:spPr>
          <a:xfrm>
            <a:off x="4597789" y="5215932"/>
            <a:ext cx="755118" cy="1054987"/>
          </a:xfrm>
          <a:prstGeom prst="rect">
            <a:avLst/>
          </a:prstGeom>
        </p:spPr>
      </p:pic>
      <p:pic>
        <p:nvPicPr>
          <p:cNvPr id="21" name="Grafik 20"/>
          <p:cNvPicPr/>
          <p:nvPr/>
        </p:nvPicPr>
        <p:blipFill>
          <a:blip r:embed="rId12" cstate="email">
            <a:extLst>
              <a:ext uri="{28A0092B-C50C-407E-A947-70E740481C1C}">
                <a14:useLocalDpi xmlns:a14="http://schemas.microsoft.com/office/drawing/2010/main"/>
              </a:ext>
            </a:extLst>
          </a:blip>
          <a:stretch>
            <a:fillRect/>
          </a:stretch>
        </p:blipFill>
        <p:spPr>
          <a:xfrm>
            <a:off x="6922976" y="4877546"/>
            <a:ext cx="1491009" cy="1193650"/>
          </a:xfrm>
          <a:prstGeom prst="rect">
            <a:avLst/>
          </a:prstGeom>
        </p:spPr>
      </p:pic>
      <p:pic>
        <p:nvPicPr>
          <p:cNvPr id="23" name="Grafik 22"/>
          <p:cNvPicPr/>
          <p:nvPr/>
        </p:nvPicPr>
        <p:blipFill>
          <a:blip r:embed="rId13" cstate="email">
            <a:extLst>
              <a:ext uri="{28A0092B-C50C-407E-A947-70E740481C1C}">
                <a14:useLocalDpi xmlns:a14="http://schemas.microsoft.com/office/drawing/2010/main"/>
              </a:ext>
            </a:extLst>
          </a:blip>
          <a:stretch>
            <a:fillRect/>
          </a:stretch>
        </p:blipFill>
        <p:spPr>
          <a:xfrm>
            <a:off x="3263715" y="4227020"/>
            <a:ext cx="1144634" cy="689803"/>
          </a:xfrm>
          <a:prstGeom prst="rect">
            <a:avLst/>
          </a:prstGeom>
          <a:ln w="15875">
            <a:solidFill>
              <a:srgbClr val="000000"/>
            </a:solidFill>
          </a:ln>
        </p:spPr>
      </p:pic>
      <p:pic>
        <p:nvPicPr>
          <p:cNvPr id="24" name="Grafik 23"/>
          <p:cNvPicPr/>
          <p:nvPr/>
        </p:nvPicPr>
        <p:blipFill>
          <a:blip r:embed="rId14" cstate="email">
            <a:extLst>
              <a:ext uri="{28A0092B-C50C-407E-A947-70E740481C1C}">
                <a14:useLocalDpi xmlns:a14="http://schemas.microsoft.com/office/drawing/2010/main"/>
              </a:ext>
            </a:extLst>
          </a:blip>
          <a:stretch>
            <a:fillRect/>
          </a:stretch>
        </p:blipFill>
        <p:spPr>
          <a:xfrm>
            <a:off x="1590657" y="2471681"/>
            <a:ext cx="1115322" cy="753177"/>
          </a:xfrm>
          <a:prstGeom prst="rect">
            <a:avLst/>
          </a:prstGeom>
        </p:spPr>
      </p:pic>
      <p:grpSp>
        <p:nvGrpSpPr>
          <p:cNvPr id="28" name="Gruppieren 27"/>
          <p:cNvGrpSpPr/>
          <p:nvPr/>
        </p:nvGrpSpPr>
        <p:grpSpPr>
          <a:xfrm>
            <a:off x="404001" y="4957803"/>
            <a:ext cx="1606389" cy="912573"/>
            <a:chOff x="0" y="0"/>
            <a:chExt cx="2933700" cy="1257300"/>
          </a:xfrm>
        </p:grpSpPr>
        <p:pic>
          <p:nvPicPr>
            <p:cNvPr id="29" name="Grafik 2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1097449">
              <a:off x="0" y="0"/>
              <a:ext cx="2781300" cy="1257300"/>
            </a:xfrm>
            <a:prstGeom prst="rect">
              <a:avLst/>
            </a:prstGeom>
          </p:spPr>
        </p:pic>
        <p:sp>
          <p:nvSpPr>
            <p:cNvPr id="30" name="Textfeld 2"/>
            <p:cNvSpPr txBox="1">
              <a:spLocks noChangeArrowheads="1"/>
            </p:cNvSpPr>
            <p:nvPr/>
          </p:nvSpPr>
          <p:spPr bwMode="auto">
            <a:xfrm>
              <a:off x="9526" y="57151"/>
              <a:ext cx="2924174" cy="1000125"/>
            </a:xfrm>
            <a:prstGeom prst="rect">
              <a:avLst/>
            </a:prstGeom>
            <a:noFill/>
            <a:ln w="15875">
              <a:solidFill>
                <a:srgbClr val="000000"/>
              </a:solidFill>
              <a:miter lim="800000"/>
              <a:headEnd/>
              <a:tailEnd/>
            </a:ln>
          </p:spPr>
          <p:txBody>
            <a:bodyPr rot="0" vert="horz" wrap="square" lIns="91440" tIns="45720" rIns="91440" bIns="45720" anchor="t" anchorCtr="0">
              <a:noAutofit/>
            </a:bodyPr>
            <a:lstStyle/>
            <a:p>
              <a:pPr algn="just">
                <a:spcAft>
                  <a:spcPts val="600"/>
                </a:spcAft>
              </a:pPr>
              <a:r>
                <a:rPr lang="de-DE" sz="2600" spc="-5" dirty="0">
                  <a:ln>
                    <a:noFill/>
                  </a:ln>
                  <a:noFill/>
                  <a:effectLst/>
                  <a:latin typeface="Trebuchet MS" panose="020B0603020202020204" pitchFamily="34" charset="0"/>
                  <a:ea typeface="MS Mincho" panose="02020609040205080304" pitchFamily="49" charset="-128"/>
                  <a:cs typeface="Times New Roman" panose="02020603050405020304" pitchFamily="18" charset="0"/>
                </a:rPr>
                <a:t>Rahmen</a:t>
              </a:r>
              <a:endParaRPr lang="de-DE" sz="1100" spc="-5" dirty="0">
                <a:effectLst/>
                <a:latin typeface="Trebuchet MS" panose="020B0603020202020204" pitchFamily="34" charset="0"/>
                <a:ea typeface="MS Mincho" panose="02020609040205080304" pitchFamily="49" charset="-128"/>
                <a:cs typeface="Times New Roman" panose="02020603050405020304" pitchFamily="18" charset="0"/>
              </a:endParaRPr>
            </a:p>
          </p:txBody>
        </p:sp>
      </p:grpSp>
      <p:pic>
        <p:nvPicPr>
          <p:cNvPr id="31" name="Grafik 30"/>
          <p:cNvPicPr/>
          <p:nvPr/>
        </p:nvPicPr>
        <p:blipFill>
          <a:blip r:embed="rId16" cstate="email">
            <a:extLst>
              <a:ext uri="{28A0092B-C50C-407E-A947-70E740481C1C}">
                <a14:useLocalDpi xmlns:a14="http://schemas.microsoft.com/office/drawing/2010/main"/>
              </a:ext>
            </a:extLst>
          </a:blip>
          <a:stretch>
            <a:fillRect/>
          </a:stretch>
        </p:blipFill>
        <p:spPr>
          <a:xfrm>
            <a:off x="5537490" y="1548558"/>
            <a:ext cx="1487925" cy="820632"/>
          </a:xfrm>
          <a:prstGeom prst="rect">
            <a:avLst/>
          </a:prstGeom>
        </p:spPr>
      </p:pic>
      <p:pic>
        <p:nvPicPr>
          <p:cNvPr id="32" name="Grafik 31"/>
          <p:cNvPicPr/>
          <p:nvPr/>
        </p:nvPicPr>
        <p:blipFill>
          <a:blip r:embed="rId17" cstate="email">
            <a:extLst>
              <a:ext uri="{28A0092B-C50C-407E-A947-70E740481C1C}">
                <a14:useLocalDpi xmlns:a14="http://schemas.microsoft.com/office/drawing/2010/main"/>
              </a:ext>
            </a:extLst>
          </a:blip>
          <a:stretch>
            <a:fillRect/>
          </a:stretch>
        </p:blipFill>
        <p:spPr>
          <a:xfrm>
            <a:off x="7453084" y="3056941"/>
            <a:ext cx="1365218" cy="1246651"/>
          </a:xfrm>
          <a:prstGeom prst="rect">
            <a:avLst/>
          </a:prstGeom>
        </p:spPr>
      </p:pic>
      <p:pic>
        <p:nvPicPr>
          <p:cNvPr id="33" name="Grafik 32"/>
          <p:cNvPicPr/>
          <p:nvPr/>
        </p:nvPicPr>
        <p:blipFill>
          <a:blip r:embed="rId18" cstate="email">
            <a:extLst>
              <a:ext uri="{28A0092B-C50C-407E-A947-70E740481C1C}">
                <a14:useLocalDpi xmlns:a14="http://schemas.microsoft.com/office/drawing/2010/main"/>
              </a:ext>
            </a:extLst>
          </a:blip>
          <a:stretch>
            <a:fillRect/>
          </a:stretch>
        </p:blipFill>
        <p:spPr>
          <a:xfrm>
            <a:off x="417071" y="3748795"/>
            <a:ext cx="1460347" cy="891300"/>
          </a:xfrm>
          <a:prstGeom prst="rect">
            <a:avLst/>
          </a:prstGeom>
        </p:spPr>
      </p:pic>
      <p:pic>
        <p:nvPicPr>
          <p:cNvPr id="19" name="Grafik 18"/>
          <p:cNvPicPr/>
          <p:nvPr/>
        </p:nvPicPr>
        <p:blipFill>
          <a:blip r:embed="rId19" cstate="email">
            <a:extLst>
              <a:ext uri="{28A0092B-C50C-407E-A947-70E740481C1C}">
                <a14:useLocalDpi xmlns:a14="http://schemas.microsoft.com/office/drawing/2010/main"/>
              </a:ext>
            </a:extLst>
          </a:blip>
          <a:stretch>
            <a:fillRect/>
          </a:stretch>
        </p:blipFill>
        <p:spPr>
          <a:xfrm>
            <a:off x="1478147" y="5543889"/>
            <a:ext cx="1168681" cy="705242"/>
          </a:xfrm>
          <a:prstGeom prst="rect">
            <a:avLst/>
          </a:prstGeom>
          <a:ln w="15875">
            <a:solidFill>
              <a:srgbClr val="000000"/>
            </a:solidFill>
          </a:ln>
        </p:spPr>
      </p:pic>
    </p:spTree>
    <p:extLst>
      <p:ext uri="{BB962C8B-B14F-4D97-AF65-F5344CB8AC3E}">
        <p14:creationId xmlns:p14="http://schemas.microsoft.com/office/powerpoint/2010/main" val="24093241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nchor="t"/>
          <a:lstStyle/>
          <a:p>
            <a:pPr marL="0" indent="0" algn="ctr">
              <a:spcBef>
                <a:spcPts val="0"/>
              </a:spcBef>
              <a:buNone/>
            </a:pPr>
            <a:r>
              <a:rPr lang="de-DE" sz="4000" dirty="0"/>
              <a:t>Modul 5 - Lebenszyklus und ökologischer Rucksack</a:t>
            </a:r>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83</a:t>
            </a:fld>
            <a:endParaRPr lang="de-DE" dirty="0"/>
          </a:p>
        </p:txBody>
      </p:sp>
      <p:sp>
        <p:nvSpPr>
          <p:cNvPr id="6" name="Abgerundetes Rechteck 5"/>
          <p:cNvSpPr/>
          <p:nvPr/>
        </p:nvSpPr>
        <p:spPr>
          <a:xfrm>
            <a:off x="1858434" y="4417745"/>
            <a:ext cx="4788000" cy="1856914"/>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rgbClr val="595959"/>
                </a:solidFill>
                <a:latin typeface="PT Sans" panose="020B0503020203020204" pitchFamily="34" charset="0"/>
                <a:ea typeface="PT Sans" panose="020B0503020203020204" pitchFamily="34" charset="0"/>
              </a:rPr>
              <a:t>Ziel: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Einführung des Konzeptes des ökologischen Rucksacks </a:t>
            </a:r>
          </a:p>
          <a:p>
            <a:pPr marL="285750" indent="-285750">
              <a:buFont typeface="Wingdings" panose="05000000000000000000" pitchFamily="2" charset="2"/>
              <a:buChar char="§"/>
            </a:pPr>
            <a:r>
              <a:rPr lang="de-DE" dirty="0">
                <a:solidFill>
                  <a:srgbClr val="595959"/>
                </a:solidFill>
                <a:latin typeface="PT Sans" panose="020B0503020203020204" pitchFamily="34" charset="0"/>
                <a:ea typeface="PT Sans" panose="020B0503020203020204" pitchFamily="34" charset="0"/>
              </a:rPr>
              <a:t>Begreifbar machen der eingesetzten Ressourcen durch Erfahrung des Gewichtes</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32707905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400" y="192526"/>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Lebenszyklus von Metallen II - Aufgabe</a:t>
            </a:r>
          </a:p>
        </p:txBody>
      </p:sp>
      <p:pic>
        <p:nvPicPr>
          <p:cNvPr id="7" name="Inhaltsplatzhalt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75229" y="3406388"/>
            <a:ext cx="2908231" cy="2059113"/>
          </a:xfrm>
          <a:prstGeom prst="rect">
            <a:avLst/>
          </a:prstGeom>
        </p:spPr>
      </p:pic>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5223" y="4058339"/>
            <a:ext cx="3069486" cy="2186051"/>
          </a:xfrm>
          <a:prstGeom prst="rect">
            <a:avLst/>
          </a:prstGeom>
        </p:spPr>
      </p:pic>
      <p:pic>
        <p:nvPicPr>
          <p:cNvPr id="9" name="Grafik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9974" y="3469408"/>
            <a:ext cx="3121152" cy="2216338"/>
          </a:xfrm>
          <a:prstGeom prst="rect">
            <a:avLst/>
          </a:prstGeom>
        </p:spPr>
      </p:pic>
      <p:sp>
        <p:nvSpPr>
          <p:cNvPr id="4" name="Textfeld 3"/>
          <p:cNvSpPr txBox="1"/>
          <p:nvPr/>
        </p:nvSpPr>
        <p:spPr>
          <a:xfrm>
            <a:off x="390105" y="1413164"/>
            <a:ext cx="8360195" cy="2031325"/>
          </a:xfrm>
          <a:prstGeom prst="rect">
            <a:avLst/>
          </a:prstGeom>
          <a:noFill/>
        </p:spPr>
        <p:txBody>
          <a:bodyPr wrap="square" rtlCol="0">
            <a:spAutoFit/>
          </a:bodyPr>
          <a:lstStyle/>
          <a:p>
            <a:r>
              <a:rPr lang="de-DE" b="1" dirty="0">
                <a:solidFill>
                  <a:srgbClr val="595959"/>
                </a:solidFill>
                <a:latin typeface="PT Sans" panose="020B0503020203020204" pitchFamily="34" charset="0"/>
                <a:ea typeface="PT Sans" panose="020B0503020203020204" pitchFamily="34" charset="0"/>
              </a:rPr>
              <a:t>Aufgabe</a:t>
            </a:r>
            <a:r>
              <a:rPr lang="de-DE" dirty="0">
                <a:solidFill>
                  <a:srgbClr val="595959"/>
                </a:solidFill>
                <a:latin typeface="PT Sans" panose="020B0503020203020204" pitchFamily="34" charset="0"/>
                <a:ea typeface="PT Sans" panose="020B0503020203020204" pitchFamily="34" charset="0"/>
              </a:rPr>
              <a:t>: </a:t>
            </a:r>
          </a:p>
          <a:p>
            <a:pPr marL="285750" indent="-285750">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Nehmen Sie sich die Arbeitsblätter 5.1, 5.2 und 5.3.</a:t>
            </a:r>
          </a:p>
          <a:p>
            <a:pPr marL="285750" indent="-285750">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Lesen Sie sich das Blatt 5.1 durch</a:t>
            </a:r>
          </a:p>
          <a:p>
            <a:pPr marL="285750" indent="-285750">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Scheiden Sie die Nebenprodukte aus dem Blatt 5.2 aus.</a:t>
            </a:r>
          </a:p>
          <a:p>
            <a:pPr marL="285750" indent="-285750">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Ordnen Sie diese Nebenprodukte auf dem Blatt 5.3 ein</a:t>
            </a:r>
          </a:p>
          <a:p>
            <a:pPr marL="285750" indent="-285750">
              <a:buFont typeface="Arial" panose="020B0604020202020204" pitchFamily="34" charset="0"/>
              <a:buChar char="•"/>
            </a:pPr>
            <a:r>
              <a:rPr lang="de-DE" dirty="0">
                <a:solidFill>
                  <a:srgbClr val="595959"/>
                </a:solidFill>
                <a:latin typeface="PT Sans" panose="020B0503020203020204" pitchFamily="34" charset="0"/>
                <a:ea typeface="PT Sans" panose="020B0503020203020204" pitchFamily="34" charset="0"/>
              </a:rPr>
              <a:t>(Alternativ: Tragen Sie die richtigen Nummern der Nebenprodukte auf dem Blatt 5.3 ein)</a:t>
            </a:r>
          </a:p>
        </p:txBody>
      </p:sp>
      <p:sp>
        <p:nvSpPr>
          <p:cNvPr id="11" name="Fußzeilenplatzhalter 10"/>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2" name="Foliennummernplatzhalter 11"/>
          <p:cNvSpPr>
            <a:spLocks noGrp="1"/>
          </p:cNvSpPr>
          <p:nvPr>
            <p:ph type="sldNum" sz="quarter" idx="11"/>
          </p:nvPr>
        </p:nvSpPr>
        <p:spPr>
          <a:xfrm>
            <a:off x="6457950" y="6356350"/>
            <a:ext cx="2057400" cy="365125"/>
          </a:xfrm>
        </p:spPr>
        <p:txBody>
          <a:bodyPr/>
          <a:lstStyle/>
          <a:p>
            <a:fld id="{57E04956-858A-4F76-B588-87C494AD6AA2}" type="slidenum">
              <a:rPr lang="de-DE" smtClean="0"/>
              <a:t>84</a:t>
            </a:fld>
            <a:endParaRPr lang="de-DE" dirty="0"/>
          </a:p>
        </p:txBody>
      </p:sp>
    </p:spTree>
    <p:extLst>
      <p:ext uri="{BB962C8B-B14F-4D97-AF65-F5344CB8AC3E}">
        <p14:creationId xmlns:p14="http://schemas.microsoft.com/office/powerpoint/2010/main" val="1666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699" y="178697"/>
            <a:ext cx="6389237"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Lebenszyklus von Metallen - Lösung</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457950" y="6356350"/>
            <a:ext cx="2057400" cy="365125"/>
          </a:xfrm>
        </p:spPr>
        <p:txBody>
          <a:bodyPr/>
          <a:lstStyle/>
          <a:p>
            <a:fld id="{57E04956-858A-4F76-B588-87C494AD6AA2}" type="slidenum">
              <a:rPr lang="de-DE" smtClean="0"/>
              <a:t>85</a:t>
            </a:fld>
            <a:endParaRPr lang="de-DE" dirty="0"/>
          </a:p>
        </p:txBody>
      </p:sp>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t="13142"/>
          <a:stretch/>
        </p:blipFill>
        <p:spPr>
          <a:xfrm>
            <a:off x="682388" y="1453229"/>
            <a:ext cx="7832962" cy="4814665"/>
          </a:xfrm>
          <a:prstGeom prst="rect">
            <a:avLst/>
          </a:prstGeom>
        </p:spPr>
      </p:pic>
    </p:spTree>
    <p:extLst>
      <p:ext uri="{BB962C8B-B14F-4D97-AF65-F5344CB8AC3E}">
        <p14:creationId xmlns:p14="http://schemas.microsoft.com/office/powerpoint/2010/main" val="2365726974"/>
      </p:ext>
    </p:extLst>
  </p:cSld>
  <p:clrMapOvr>
    <a:masterClrMapping/>
  </p:clrMapOvr>
  <p:transition spd="slow">
    <p:wedg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400" y="192526"/>
            <a:ext cx="6335946"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Was ist der ökologische Rucksack?</a:t>
            </a:r>
          </a:p>
        </p:txBody>
      </p:sp>
      <p:sp>
        <p:nvSpPr>
          <p:cNvPr id="28" name="Abgerundetes Rechteck 27"/>
          <p:cNvSpPr>
            <a:spLocks noChangeArrowheads="1"/>
          </p:cNvSpPr>
          <p:nvPr/>
        </p:nvSpPr>
        <p:spPr bwMode="auto">
          <a:xfrm>
            <a:off x="641350" y="2392653"/>
            <a:ext cx="7956550" cy="3524250"/>
          </a:xfrm>
          <a:prstGeom prst="roundRect">
            <a:avLst>
              <a:gd name="adj" fmla="val 16667"/>
            </a:avLst>
          </a:prstGeom>
          <a:solidFill>
            <a:srgbClr val="FFFFFF">
              <a:alpha val="59999"/>
            </a:srgbClr>
          </a:solidFill>
          <a:ln w="57150">
            <a:solidFill>
              <a:srgbClr val="783F04"/>
            </a:solidFill>
            <a:round/>
            <a:headEnd/>
            <a:tailEnd/>
          </a:ln>
          <a:effectLst>
            <a:outerShdw blurRad="40000" dist="23000" dir="5400000" rotWithShape="0">
              <a:srgbClr val="808080">
                <a:alpha val="34998"/>
              </a:srgbClr>
            </a:outerShdw>
          </a:effectLst>
        </p:spPr>
        <p:txBody>
          <a:bodyPr anchor="t"/>
          <a:lstStyle/>
          <a:p>
            <a:pPr>
              <a:defRPr/>
            </a:pPr>
            <a:r>
              <a:rPr lang="de-DE" sz="2000" b="1" dirty="0">
                <a:latin typeface="PT Sans" panose="020B0503020203020204" pitchFamily="34" charset="0"/>
                <a:ea typeface="PT Sans" panose="020B0503020203020204" pitchFamily="34" charset="0"/>
                <a:cs typeface="Arial" panose="020B0604020202020204" pitchFamily="34" charset="0"/>
              </a:rPr>
              <a:t>Aufgabe: </a:t>
            </a:r>
            <a:r>
              <a:rPr lang="de-DE" sz="2000" b="1">
                <a:latin typeface="PT Sans" panose="020B0503020203020204" pitchFamily="34" charset="0"/>
                <a:ea typeface="PT Sans" panose="020B0503020203020204" pitchFamily="34" charset="0"/>
                <a:cs typeface="Arial" panose="020B0604020202020204" pitchFamily="34" charset="0"/>
              </a:rPr>
              <a:t>Definieren Sie</a:t>
            </a:r>
            <a:r>
              <a:rPr lang="de-DE" sz="2000" b="1" dirty="0">
                <a:latin typeface="PT Sans" panose="020B0503020203020204" pitchFamily="34" charset="0"/>
                <a:ea typeface="PT Sans" panose="020B0503020203020204" pitchFamily="34" charset="0"/>
                <a:cs typeface="Arial" panose="020B0604020202020204" pitchFamily="34" charset="0"/>
              </a:rPr>
              <a:t>!</a:t>
            </a:r>
          </a:p>
          <a:p>
            <a:pPr>
              <a:defRPr/>
            </a:pPr>
            <a:r>
              <a:rPr lang="de-DE" sz="2000" b="1" dirty="0">
                <a:latin typeface="PT Sans" panose="020B0503020203020204" pitchFamily="34" charset="0"/>
                <a:ea typeface="PT Sans" panose="020B0503020203020204" pitchFamily="34" charset="0"/>
                <a:cs typeface="Arial" panose="020B0604020202020204" pitchFamily="34" charset="0"/>
              </a:rPr>
              <a:t>Der ökologische Rucksack ist: </a:t>
            </a:r>
          </a:p>
          <a:p>
            <a:pPr>
              <a:defRPr/>
            </a:pPr>
            <a:r>
              <a:rPr lang="de-DE" sz="3600" b="1" dirty="0">
                <a:latin typeface="PT Sans" panose="020B0503020203020204" pitchFamily="34" charset="0"/>
                <a:ea typeface="PT Sans" panose="020B0503020203020204" pitchFamily="34" charset="0"/>
                <a:cs typeface="Arial" panose="020B0604020202020204" pitchFamily="34" charset="0"/>
              </a:rPr>
              <a:t>…………………………………………………………………………………………………………………………………………………………………………</a:t>
            </a:r>
            <a:endParaRPr lang="de-DE" sz="2000" b="1" dirty="0">
              <a:latin typeface="PT Sans" panose="020B0503020203020204" pitchFamily="34" charset="0"/>
              <a:ea typeface="PT Sans" panose="020B0503020203020204" pitchFamily="34" charset="0"/>
              <a:cs typeface="Arial" panose="020B0604020202020204" pitchFamily="34" charset="0"/>
            </a:endParaRPr>
          </a:p>
        </p:txBody>
      </p:sp>
      <p:sp>
        <p:nvSpPr>
          <p:cNvPr id="7" name="Fußzeilenplatzhalter 6"/>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8" name="Foliennummernplatzhalter 7"/>
          <p:cNvSpPr>
            <a:spLocks noGrp="1"/>
          </p:cNvSpPr>
          <p:nvPr>
            <p:ph type="sldNum" sz="quarter" idx="11"/>
          </p:nvPr>
        </p:nvSpPr>
        <p:spPr>
          <a:xfrm>
            <a:off x="6457950" y="6356350"/>
            <a:ext cx="2057400" cy="365125"/>
          </a:xfrm>
        </p:spPr>
        <p:txBody>
          <a:bodyPr/>
          <a:lstStyle/>
          <a:p>
            <a:fld id="{57E04956-858A-4F76-B588-87C494AD6AA2}" type="slidenum">
              <a:rPr lang="de-DE" smtClean="0"/>
              <a:t>86</a:t>
            </a:fld>
            <a:endParaRPr lang="de-DE" dirty="0"/>
          </a:p>
        </p:txBody>
      </p:sp>
    </p:spTree>
    <p:extLst>
      <p:ext uri="{BB962C8B-B14F-4D97-AF65-F5344CB8AC3E}">
        <p14:creationId xmlns:p14="http://schemas.microsoft.com/office/powerpoint/2010/main" val="11030440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105" y="191223"/>
            <a:ext cx="6324594"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Was ist der ökologische Rucksack?</a:t>
            </a:r>
          </a:p>
        </p:txBody>
      </p:sp>
      <p:sp>
        <p:nvSpPr>
          <p:cNvPr id="28" name="Abgerundetes Rechteck 27"/>
          <p:cNvSpPr>
            <a:spLocks noChangeArrowheads="1"/>
          </p:cNvSpPr>
          <p:nvPr/>
        </p:nvSpPr>
        <p:spPr bwMode="auto">
          <a:xfrm>
            <a:off x="641350" y="2392653"/>
            <a:ext cx="7956550" cy="3524250"/>
          </a:xfrm>
          <a:prstGeom prst="roundRect">
            <a:avLst>
              <a:gd name="adj" fmla="val 16667"/>
            </a:avLst>
          </a:prstGeom>
          <a:solidFill>
            <a:srgbClr val="FFFFFF">
              <a:alpha val="59999"/>
            </a:srgbClr>
          </a:solidFill>
          <a:ln w="57150">
            <a:solidFill>
              <a:srgbClr val="783F04"/>
            </a:solidFill>
            <a:round/>
            <a:headEnd/>
            <a:tailEnd/>
          </a:ln>
          <a:effectLst>
            <a:outerShdw blurRad="40000" dist="23000" dir="5400000" rotWithShape="0">
              <a:srgbClr val="808080">
                <a:alpha val="34998"/>
              </a:srgbClr>
            </a:outerShdw>
          </a:effectLst>
        </p:spPr>
        <p:txBody>
          <a:bodyPr anchor="t"/>
          <a:lstStyle/>
          <a:p>
            <a:pPr>
              <a:defRPr/>
            </a:pPr>
            <a:r>
              <a:rPr lang="de-DE" sz="2000" b="1" dirty="0">
                <a:latin typeface="PT Sans" panose="020B0503020203020204" pitchFamily="34" charset="0"/>
                <a:ea typeface="PT Sans" panose="020B0503020203020204" pitchFamily="34" charset="0"/>
                <a:cs typeface="Arial" panose="020B0604020202020204" pitchFamily="34" charset="0"/>
              </a:rPr>
              <a:t>Der ökologische Rucksack ist: </a:t>
            </a:r>
          </a:p>
          <a:p>
            <a:pPr>
              <a:defRPr/>
            </a:pPr>
            <a:endParaRPr lang="de-DE" sz="800" b="1" dirty="0">
              <a:latin typeface="PT Sans" panose="020B0503020203020204" pitchFamily="34" charset="0"/>
              <a:ea typeface="PT Sans" panose="020B0503020203020204" pitchFamily="34" charset="0"/>
              <a:cs typeface="Arial" panose="020B0604020202020204" pitchFamily="34" charset="0"/>
            </a:endParaRPr>
          </a:p>
          <a:p>
            <a:pPr>
              <a:defRPr/>
            </a:pPr>
            <a:r>
              <a:rPr lang="de-DE" sz="3600" b="1" dirty="0">
                <a:latin typeface="PT Sans" panose="020B0503020203020204" pitchFamily="34" charset="0"/>
                <a:ea typeface="PT Sans" panose="020B0503020203020204" pitchFamily="34" charset="0"/>
                <a:cs typeface="Arial" panose="020B0604020202020204" pitchFamily="34" charset="0"/>
              </a:rPr>
              <a:t>Die sinnbildliche Darstellung der Ressourcen, die für die Herstellung (und Nutzung) eines Produktes gebraucht werden</a:t>
            </a:r>
          </a:p>
          <a:p>
            <a:pPr>
              <a:defRPr/>
            </a:pPr>
            <a:endParaRPr lang="de-DE" sz="2000" b="1" dirty="0">
              <a:latin typeface="PT Sans" panose="020B0503020203020204" pitchFamily="34" charset="0"/>
              <a:ea typeface="PT Sans" panose="020B0503020203020204" pitchFamily="34" charset="0"/>
              <a:cs typeface="Arial" panose="020B0604020202020204" pitchFamily="34" charset="0"/>
            </a:endParaRPr>
          </a:p>
        </p:txBody>
      </p:sp>
      <p:sp>
        <p:nvSpPr>
          <p:cNvPr id="7" name="Fußzeilenplatzhalter 6"/>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8" name="Foliennummernplatzhalter 7"/>
          <p:cNvSpPr>
            <a:spLocks noGrp="1"/>
          </p:cNvSpPr>
          <p:nvPr>
            <p:ph type="sldNum" sz="quarter" idx="11"/>
          </p:nvPr>
        </p:nvSpPr>
        <p:spPr>
          <a:xfrm>
            <a:off x="6457950" y="6356350"/>
            <a:ext cx="2057400" cy="365125"/>
          </a:xfrm>
        </p:spPr>
        <p:txBody>
          <a:bodyPr/>
          <a:lstStyle/>
          <a:p>
            <a:fld id="{57E04956-858A-4F76-B588-87C494AD6AA2}" type="slidenum">
              <a:rPr lang="de-DE" smtClean="0"/>
              <a:t>87</a:t>
            </a:fld>
            <a:endParaRPr lang="de-DE" dirty="0"/>
          </a:p>
        </p:txBody>
      </p:sp>
    </p:spTree>
    <p:extLst>
      <p:ext uri="{BB962C8B-B14F-4D97-AF65-F5344CB8AC3E}">
        <p14:creationId xmlns:p14="http://schemas.microsoft.com/office/powerpoint/2010/main" val="31091172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5918" y="1512886"/>
            <a:ext cx="2315151" cy="4768609"/>
          </a:xfrm>
          <a:prstGeom prst="rect">
            <a:avLst/>
          </a:prstGeom>
        </p:spPr>
      </p:pic>
      <p:pic>
        <p:nvPicPr>
          <p:cNvPr id="4" name="Grafik 3"/>
          <p:cNvPicPr>
            <a:picLocks noChangeAspect="1"/>
          </p:cNvPicPr>
          <p:nvPr/>
        </p:nvPicPr>
        <p:blipFill>
          <a:blip r:embed="rId4"/>
          <a:stretch>
            <a:fillRect/>
          </a:stretch>
        </p:blipFill>
        <p:spPr>
          <a:xfrm>
            <a:off x="5093629" y="4054727"/>
            <a:ext cx="1832863" cy="2213014"/>
          </a:xfrm>
          <a:prstGeom prst="rect">
            <a:avLst/>
          </a:prstGeom>
        </p:spPr>
      </p:pic>
      <p:sp>
        <p:nvSpPr>
          <p:cNvPr id="2" name="Titel 1"/>
          <p:cNvSpPr>
            <a:spLocks noGrp="1"/>
          </p:cNvSpPr>
          <p:nvPr>
            <p:ph type="title"/>
          </p:nvPr>
        </p:nvSpPr>
        <p:spPr>
          <a:xfrm>
            <a:off x="390105" y="191223"/>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br>
            <a:r>
              <a:rPr lang="de-DE" dirty="0"/>
              <a:t>Der ökologische Rucksack ist..</a:t>
            </a:r>
          </a:p>
        </p:txBody>
      </p:sp>
      <p:sp>
        <p:nvSpPr>
          <p:cNvPr id="3" name="Inhaltsplatzhalter 2"/>
          <p:cNvSpPr>
            <a:spLocks noGrp="1"/>
          </p:cNvSpPr>
          <p:nvPr>
            <p:ph idx="1"/>
          </p:nvPr>
        </p:nvSpPr>
        <p:spPr/>
        <p:txBody>
          <a:bodyPr/>
          <a:lstStyle/>
          <a:p>
            <a:endParaRPr lang="de-DE" sz="1800" dirty="0"/>
          </a:p>
          <a:p>
            <a:endParaRPr lang="de-DE" dirty="0"/>
          </a:p>
          <a:p>
            <a:endParaRPr lang="de-DE" sz="1800" dirty="0"/>
          </a:p>
          <a:p>
            <a:endParaRPr lang="de-DE" dirty="0"/>
          </a:p>
          <a:p>
            <a:endParaRPr lang="de-DE" sz="1800" dirty="0"/>
          </a:p>
          <a:p>
            <a:pPr marL="0" indent="0">
              <a:buNone/>
            </a:pPr>
            <a:endParaRPr lang="de-DE" sz="1800" dirty="0"/>
          </a:p>
          <a:p>
            <a:pPr marL="0" indent="0">
              <a:buNone/>
            </a:pPr>
            <a:r>
              <a:rPr lang="de-DE" sz="2400" dirty="0"/>
              <a:t>Der ökologische Rucksack für die </a:t>
            </a:r>
            <a:br>
              <a:rPr lang="de-DE" sz="2400" dirty="0"/>
            </a:br>
            <a:r>
              <a:rPr lang="de-DE" sz="2400" dirty="0"/>
              <a:t>Rohstoffproduktion aller </a:t>
            </a:r>
            <a:br>
              <a:rPr lang="de-DE" sz="2400" dirty="0"/>
            </a:br>
            <a:r>
              <a:rPr lang="de-DE" sz="2400" dirty="0"/>
              <a:t>Materialien, aus denen ein </a:t>
            </a:r>
            <a:br>
              <a:rPr lang="de-DE" sz="2400" dirty="0"/>
            </a:br>
            <a:r>
              <a:rPr lang="de-DE" sz="2400" dirty="0"/>
              <a:t>Handy hergestellt wird, beträgt:</a:t>
            </a:r>
          </a:p>
          <a:p>
            <a:pPr marL="0" indent="0">
              <a:buNone/>
            </a:pPr>
            <a:endParaRPr lang="de-DE" sz="1800" dirty="0"/>
          </a:p>
        </p:txBody>
      </p:sp>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457950" y="6356350"/>
            <a:ext cx="2057400" cy="365125"/>
          </a:xfrm>
        </p:spPr>
        <p:txBody>
          <a:bodyPr/>
          <a:lstStyle/>
          <a:p>
            <a:fld id="{57E04956-858A-4F76-B588-87C494AD6AA2}" type="slidenum">
              <a:rPr lang="de-DE" smtClean="0"/>
              <a:t>88</a:t>
            </a:fld>
            <a:endParaRPr lang="de-DE" dirty="0"/>
          </a:p>
        </p:txBody>
      </p:sp>
      <p:sp>
        <p:nvSpPr>
          <p:cNvPr id="8" name="Abgerundetes Rechteck 7"/>
          <p:cNvSpPr>
            <a:spLocks noChangeArrowheads="1"/>
          </p:cNvSpPr>
          <p:nvPr/>
        </p:nvSpPr>
        <p:spPr bwMode="auto">
          <a:xfrm>
            <a:off x="390105" y="1654756"/>
            <a:ext cx="5729192" cy="1328009"/>
          </a:xfrm>
          <a:prstGeom prst="roundRect">
            <a:avLst>
              <a:gd name="adj" fmla="val 16667"/>
            </a:avLst>
          </a:prstGeom>
          <a:solidFill>
            <a:srgbClr val="FFFFFF">
              <a:alpha val="59999"/>
            </a:srgbClr>
          </a:solidFill>
          <a:ln w="57150">
            <a:solidFill>
              <a:srgbClr val="783F04"/>
            </a:solidFill>
            <a:round/>
            <a:headEnd/>
            <a:tailEnd/>
          </a:ln>
          <a:effectLst>
            <a:outerShdw blurRad="40000" dist="23000" dir="5400000" rotWithShape="0">
              <a:srgbClr val="808080">
                <a:alpha val="34998"/>
              </a:srgbClr>
            </a:outerShdw>
          </a:effectLst>
        </p:spPr>
        <p:txBody>
          <a:bodyPr anchor="t"/>
          <a:lstStyle/>
          <a:p>
            <a:pPr marL="285750" lvl="1" indent="-285750">
              <a:buFont typeface="Wingdings" panose="05000000000000000000" pitchFamily="2" charset="2"/>
              <a:buChar char="§"/>
              <a:defRPr/>
            </a:pPr>
            <a:r>
              <a:rPr lang="de-DE" sz="1600" b="1" dirty="0">
                <a:solidFill>
                  <a:srgbClr val="783F04"/>
                </a:solidFill>
                <a:latin typeface="PT Sans" panose="020B0503020203020204" pitchFamily="34" charset="0"/>
                <a:ea typeface="PT Sans" panose="020B0503020203020204" pitchFamily="34" charset="0"/>
                <a:cs typeface="Arial" panose="020B0604020202020204" pitchFamily="34" charset="0"/>
              </a:rPr>
              <a:t>1 kg Kunststoffe hat einen Rucksack von 5 kg</a:t>
            </a:r>
          </a:p>
          <a:p>
            <a:pPr marL="285750" lvl="1" indent="-285750">
              <a:buFont typeface="Wingdings" panose="05000000000000000000" pitchFamily="2" charset="2"/>
              <a:buChar char="§"/>
              <a:defRPr/>
            </a:pPr>
            <a:r>
              <a:rPr lang="de-DE" sz="1600" b="1" dirty="0">
                <a:solidFill>
                  <a:srgbClr val="783F04"/>
                </a:solidFill>
                <a:latin typeface="PT Sans" panose="020B0503020203020204" pitchFamily="34" charset="0"/>
                <a:ea typeface="PT Sans" panose="020B0503020203020204" pitchFamily="34" charset="0"/>
                <a:cs typeface="Arial" panose="020B0604020202020204" pitchFamily="34" charset="0"/>
              </a:rPr>
              <a:t>1 kg Aluminium hat einen Rucksack von 85 kg</a:t>
            </a:r>
          </a:p>
          <a:p>
            <a:pPr marL="285750" lvl="1" indent="-285750">
              <a:buFont typeface="Wingdings" panose="05000000000000000000" pitchFamily="2" charset="2"/>
              <a:buChar char="§"/>
              <a:defRPr/>
            </a:pPr>
            <a:r>
              <a:rPr lang="de-DE" sz="1600" b="1" dirty="0">
                <a:solidFill>
                  <a:srgbClr val="783F04"/>
                </a:solidFill>
                <a:latin typeface="PT Sans" panose="020B0503020203020204" pitchFamily="34" charset="0"/>
                <a:ea typeface="PT Sans" panose="020B0503020203020204" pitchFamily="34" charset="0"/>
                <a:cs typeface="Arial" panose="020B0604020202020204" pitchFamily="34" charset="0"/>
              </a:rPr>
              <a:t>1 kg Kupfer hat einen Rucksack von ca. 500 kg</a:t>
            </a:r>
          </a:p>
          <a:p>
            <a:pPr marL="285750" lvl="1" indent="-285750">
              <a:buFont typeface="Wingdings" panose="05000000000000000000" pitchFamily="2" charset="2"/>
              <a:buChar char="§"/>
              <a:defRPr/>
            </a:pPr>
            <a:r>
              <a:rPr lang="de-DE" sz="1600" b="1" dirty="0">
                <a:solidFill>
                  <a:srgbClr val="783F04"/>
                </a:solidFill>
                <a:latin typeface="PT Sans" panose="020B0503020203020204" pitchFamily="34" charset="0"/>
                <a:ea typeface="PT Sans" panose="020B0503020203020204" pitchFamily="34" charset="0"/>
                <a:cs typeface="Arial" panose="020B0604020202020204" pitchFamily="34" charset="0"/>
              </a:rPr>
              <a:t>1 kg Gold hat einen Rucksack von 550.000 kg</a:t>
            </a:r>
          </a:p>
        </p:txBody>
      </p:sp>
    </p:spTree>
    <p:extLst>
      <p:ext uri="{BB962C8B-B14F-4D97-AF65-F5344CB8AC3E}">
        <p14:creationId xmlns:p14="http://schemas.microsoft.com/office/powerpoint/2010/main" val="12994284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700" y="203749"/>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Der Lebensweg eines Handys</a:t>
            </a:r>
          </a:p>
        </p:txBody>
      </p:sp>
      <p:graphicFrame>
        <p:nvGraphicFramePr>
          <p:cNvPr id="3" name="Diagramm 2"/>
          <p:cNvGraphicFramePr/>
          <p:nvPr>
            <p:extLst>
              <p:ext uri="{D42A27DB-BD31-4B8C-83A1-F6EECF244321}">
                <p14:modId xmlns:p14="http://schemas.microsoft.com/office/powerpoint/2010/main" val="3728521469"/>
              </p:ext>
            </p:extLst>
          </p:nvPr>
        </p:nvGraphicFramePr>
        <p:xfrm>
          <a:off x="1073243" y="1450075"/>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8"/>
          <p:cNvGrpSpPr>
            <a:grpSpLocks/>
          </p:cNvGrpSpPr>
          <p:nvPr/>
        </p:nvGrpSpPr>
        <p:grpSpPr bwMode="auto">
          <a:xfrm>
            <a:off x="611188" y="1663700"/>
            <a:ext cx="5494337" cy="2058988"/>
            <a:chOff x="-810008" y="-955060"/>
            <a:chExt cx="5494041" cy="2058460"/>
          </a:xfrm>
        </p:grpSpPr>
        <p:sp>
          <p:nvSpPr>
            <p:cNvPr id="5" name="Abgerundetes Rechteck 4"/>
            <p:cNvSpPr/>
            <p:nvPr/>
          </p:nvSpPr>
          <p:spPr>
            <a:xfrm>
              <a:off x="-810008" y="-955060"/>
              <a:ext cx="2316037" cy="1158578"/>
            </a:xfrm>
            <a:prstGeom prst="roundRect">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endParaRPr lang="de-DE" sz="2400" dirty="0">
                <a:latin typeface="PT Sans" panose="020B0503020203020204" pitchFamily="34" charset="0"/>
                <a:ea typeface="PT Sans" panose="020B0503020203020204" pitchFamily="34" charset="0"/>
              </a:endParaRPr>
            </a:p>
          </p:txBody>
        </p:sp>
        <p:sp>
          <p:nvSpPr>
            <p:cNvPr id="6"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400" dirty="0">
                <a:latin typeface="PT Sans" panose="020B0503020203020204" pitchFamily="34" charset="0"/>
                <a:ea typeface="PT Sans" panose="020B0503020203020204" pitchFamily="34" charset="0"/>
              </a:endParaRPr>
            </a:p>
          </p:txBody>
        </p:sp>
      </p:grpSp>
      <p:sp>
        <p:nvSpPr>
          <p:cNvPr id="7" name="Pfeil nach oben 6"/>
          <p:cNvSpPr>
            <a:spLocks noChangeArrowheads="1"/>
          </p:cNvSpPr>
          <p:nvPr/>
        </p:nvSpPr>
        <p:spPr bwMode="auto">
          <a:xfrm>
            <a:off x="2077290" y="2799631"/>
            <a:ext cx="693738" cy="715276"/>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sp>
        <p:nvSpPr>
          <p:cNvPr id="11" name="Abgerundetes Rechteck 10"/>
          <p:cNvSpPr>
            <a:spLocks noChangeArrowheads="1"/>
          </p:cNvSpPr>
          <p:nvPr/>
        </p:nvSpPr>
        <p:spPr bwMode="auto">
          <a:xfrm>
            <a:off x="443349" y="5608947"/>
            <a:ext cx="8424862" cy="719121"/>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b="1" dirty="0">
                <a:solidFill>
                  <a:srgbClr val="783F04"/>
                </a:solidFill>
                <a:latin typeface="PT Sans" panose="020B0503020203020204"/>
                <a:cs typeface="Arial" panose="020B0604020202020204" pitchFamily="34" charset="0"/>
              </a:rPr>
              <a:t>Benennen Sie die fehlenden Stationen im Lebenszyklus eines Handys</a:t>
            </a:r>
          </a:p>
        </p:txBody>
      </p:sp>
      <p:sp>
        <p:nvSpPr>
          <p:cNvPr id="14" name="Fußzeilenplatzhalter 1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5" name="Foliennummernplatzhalter 14"/>
          <p:cNvSpPr>
            <a:spLocks noGrp="1"/>
          </p:cNvSpPr>
          <p:nvPr>
            <p:ph type="sldNum" sz="quarter" idx="11"/>
          </p:nvPr>
        </p:nvSpPr>
        <p:spPr>
          <a:xfrm>
            <a:off x="6874294" y="6356350"/>
            <a:ext cx="1641055" cy="365125"/>
          </a:xfrm>
        </p:spPr>
        <p:txBody>
          <a:bodyPr/>
          <a:lstStyle/>
          <a:p>
            <a:fld id="{68EB86B5-BADE-4A12-AB87-7E185E6EC7FD}" type="slidenum">
              <a:rPr lang="de-DE" smtClean="0"/>
              <a:pPr/>
              <a:t>89</a:t>
            </a:fld>
            <a:endParaRPr lang="de-DE" dirty="0"/>
          </a:p>
        </p:txBody>
      </p:sp>
    </p:spTree>
    <p:extLst>
      <p:ext uri="{BB962C8B-B14F-4D97-AF65-F5344CB8AC3E}">
        <p14:creationId xmlns:p14="http://schemas.microsoft.com/office/powerpoint/2010/main" val="229850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167780" y="2430798"/>
            <a:ext cx="2084533" cy="1123950"/>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004" y="396418"/>
            <a:ext cx="1803634" cy="672502"/>
          </a:xfrm>
          <a:prstGeom prst="rect">
            <a:avLst/>
          </a:prstGeom>
          <a:solidFill>
            <a:schemeClr val="bg1"/>
          </a:solidFill>
        </p:spPr>
      </p:pic>
      <p:sp>
        <p:nvSpPr>
          <p:cNvPr id="8" name="Shape 101"/>
          <p:cNvSpPr txBox="1">
            <a:spLocks noGrp="1"/>
          </p:cNvSpPr>
          <p:nvPr>
            <p:ph type="subTitle" idx="1"/>
          </p:nvPr>
        </p:nvSpPr>
        <p:spPr>
          <a:xfrm>
            <a:off x="6930736" y="1896637"/>
            <a:ext cx="2005447" cy="2646362"/>
          </a:xfrm>
          <a:prstGeom prst="rect">
            <a:avLst/>
          </a:prstGeom>
          <a:noFill/>
          <a:ln>
            <a:noFill/>
          </a:ln>
        </p:spPr>
        <p:txBody>
          <a:bodyPr lIns="0" tIns="0" rIns="0" bIns="0" anchor="t" anchorCtr="0">
            <a:noAutofit/>
          </a:bodyPr>
          <a:lstStyle/>
          <a:p>
            <a:pPr marL="0" marR="0" lvl="0" indent="0" algn="l" rtl="0">
              <a:spcBef>
                <a:spcPts val="0"/>
              </a:spcBef>
              <a:spcAft>
                <a:spcPts val="0"/>
              </a:spcAft>
              <a:buClr>
                <a:schemeClr val="lt1"/>
              </a:buClr>
              <a:buSzPct val="25000"/>
              <a:buFont typeface="Noto Sans Symbols"/>
              <a:buNone/>
            </a:pPr>
            <a:r>
              <a:rPr lang="de-DE" dirty="0"/>
              <a:t>IZT Institut für Zukunftsstudien und Technologiebewertung gGmbH</a:t>
            </a:r>
          </a:p>
          <a:p>
            <a:pPr marL="0" marR="0" lvl="0" indent="0" algn="l" rtl="0">
              <a:spcBef>
                <a:spcPts val="0"/>
              </a:spcBef>
              <a:spcAft>
                <a:spcPts val="0"/>
              </a:spcAft>
              <a:buClr>
                <a:schemeClr val="lt1"/>
              </a:buClr>
              <a:buSzPct val="25000"/>
              <a:buFont typeface="Noto Sans Symbols"/>
              <a:buNone/>
            </a:pPr>
            <a:endParaRPr dirty="0"/>
          </a:p>
          <a:p>
            <a:pPr lvl="0">
              <a:spcBef>
                <a:spcPts val="0"/>
              </a:spcBef>
              <a:spcAft>
                <a:spcPts val="0"/>
              </a:spcAft>
              <a:buClr>
                <a:schemeClr val="lt1"/>
              </a:buClr>
              <a:buSzPct val="25000"/>
            </a:pPr>
            <a:r>
              <a:rPr lang="de-DE" dirty="0"/>
              <a:t>Autor/-innen: </a:t>
            </a:r>
          </a:p>
          <a:p>
            <a:pPr lvl="0">
              <a:spcBef>
                <a:spcPts val="0"/>
              </a:spcBef>
              <a:spcAft>
                <a:spcPts val="0"/>
              </a:spcAft>
              <a:buClr>
                <a:schemeClr val="lt1"/>
              </a:buClr>
              <a:buSzPct val="25000"/>
            </a:pPr>
            <a:r>
              <a:rPr lang="de-DE" dirty="0">
                <a:solidFill>
                  <a:schemeClr val="lt1"/>
                </a:solidFill>
                <a:latin typeface="PT Sans"/>
                <a:ea typeface="PT Sans"/>
                <a:cs typeface="PT Sans"/>
                <a:sym typeface="PT Sans"/>
              </a:rPr>
              <a:t>Angelika Wilhelm-</a:t>
            </a:r>
            <a:r>
              <a:rPr lang="de-DE" dirty="0" err="1">
                <a:solidFill>
                  <a:schemeClr val="lt1"/>
                </a:solidFill>
                <a:latin typeface="PT Sans"/>
                <a:ea typeface="PT Sans"/>
                <a:cs typeface="PT Sans"/>
                <a:sym typeface="PT Sans"/>
              </a:rPr>
              <a:t>Rechmann</a:t>
            </a:r>
            <a:r>
              <a:rPr lang="de-DE" dirty="0">
                <a:solidFill>
                  <a:schemeClr val="lt1"/>
                </a:solidFill>
                <a:latin typeface="PT Sans"/>
                <a:ea typeface="PT Sans"/>
                <a:cs typeface="PT Sans"/>
                <a:sym typeface="PT Sans"/>
              </a:rPr>
              <a:t>, </a:t>
            </a:r>
            <a:r>
              <a:rPr lang="de-DE" dirty="0" err="1">
                <a:solidFill>
                  <a:schemeClr val="lt1"/>
                </a:solidFill>
                <a:latin typeface="PT Sans"/>
                <a:ea typeface="PT Sans"/>
                <a:cs typeface="PT Sans"/>
                <a:sym typeface="PT Sans"/>
              </a:rPr>
              <a:t>PhD</a:t>
            </a:r>
            <a:endParaRPr lang="de-DE" dirty="0">
              <a:solidFill>
                <a:schemeClr val="lt1"/>
              </a:solidFill>
              <a:latin typeface="PT Sans"/>
              <a:ea typeface="PT Sans"/>
              <a:cs typeface="PT Sans"/>
              <a:sym typeface="PT Sans"/>
            </a:endParaRPr>
          </a:p>
          <a:p>
            <a:pPr lvl="0">
              <a:spcBef>
                <a:spcPts val="0"/>
              </a:spcBef>
              <a:spcAft>
                <a:spcPts val="0"/>
              </a:spcAft>
              <a:buClr>
                <a:schemeClr val="lt1"/>
              </a:buClr>
              <a:buSzPct val="25000"/>
            </a:pPr>
            <a:r>
              <a:rPr lang="de-DE" dirty="0">
                <a:solidFill>
                  <a:schemeClr val="lt1"/>
                </a:solidFill>
                <a:latin typeface="PT Sans"/>
                <a:ea typeface="PT Sans"/>
                <a:cs typeface="PT Sans"/>
                <a:sym typeface="PT Sans"/>
                <a:hlinkClick r:id="rId5"/>
              </a:rPr>
              <a:t>a.wilhelm@izt.de</a:t>
            </a:r>
            <a:endParaRPr lang="de-DE" dirty="0">
              <a:solidFill>
                <a:schemeClr val="lt1"/>
              </a:solidFill>
              <a:latin typeface="PT Sans"/>
              <a:ea typeface="PT Sans"/>
              <a:cs typeface="PT Sans"/>
              <a:sym typeface="PT Sans"/>
            </a:endParaRPr>
          </a:p>
          <a:p>
            <a:r>
              <a:rPr lang="de-DE" dirty="0"/>
              <a:t>Dr. Michael Scharp</a:t>
            </a:r>
          </a:p>
          <a:p>
            <a:r>
              <a:rPr lang="de-DE" dirty="0">
                <a:hlinkClick r:id="rId6"/>
              </a:rPr>
              <a:t>m.scharp@izt.de</a:t>
            </a:r>
            <a:r>
              <a:rPr lang="de-DE" dirty="0"/>
              <a:t> </a:t>
            </a:r>
          </a:p>
          <a:p>
            <a:endParaRPr lang="de-DE" dirty="0"/>
          </a:p>
          <a:p>
            <a:r>
              <a:rPr lang="de-DE" dirty="0"/>
              <a:t>Projektleitung</a:t>
            </a:r>
          </a:p>
          <a:p>
            <a:r>
              <a:rPr lang="de-DE" dirty="0"/>
              <a:t>Dr. Michael Scharp </a:t>
            </a:r>
          </a:p>
        </p:txBody>
      </p:sp>
      <p:sp>
        <p:nvSpPr>
          <p:cNvPr id="2" name="Titel 1"/>
          <p:cNvSpPr>
            <a:spLocks noGrp="1"/>
          </p:cNvSpPr>
          <p:nvPr>
            <p:ph type="ctrTitle"/>
          </p:nvPr>
        </p:nvSpPr>
        <p:spPr/>
        <p:txBody>
          <a:bodyPr/>
          <a:lstStyle/>
          <a:p>
            <a:pPr lvl="0" indent="-69850">
              <a:lnSpc>
                <a:spcPct val="90000"/>
              </a:lnSpc>
              <a:spcBef>
                <a:spcPts val="0"/>
              </a:spcBef>
              <a:spcAft>
                <a:spcPts val="0"/>
              </a:spcAft>
            </a:pPr>
            <a:r>
              <a:rPr lang="de-DE" dirty="0"/>
              <a:t>Der ökologische Rucksack</a:t>
            </a:r>
            <a:br>
              <a:rPr lang="de-DE" dirty="0"/>
            </a:br>
            <a:r>
              <a:rPr lang="de-DE" dirty="0"/>
              <a:t>eines Handys</a:t>
            </a:r>
            <a:br>
              <a:rPr lang="de-DE" dirty="0"/>
            </a:br>
            <a:br>
              <a:rPr lang="de-DE" dirty="0"/>
            </a:br>
            <a:r>
              <a:rPr lang="de-DE" sz="1600" dirty="0"/>
              <a:t>Foliensatz II</a:t>
            </a:r>
            <a:br>
              <a:rPr lang="de-DE" sz="1600" dirty="0"/>
            </a:br>
            <a:r>
              <a:rPr lang="de-DE" sz="1600" dirty="0"/>
              <a:t>Sachanalyse </a:t>
            </a:r>
            <a:br>
              <a:rPr lang="de-DE" sz="1600" dirty="0"/>
            </a:br>
            <a:r>
              <a:rPr lang="de-DE" sz="1600" dirty="0"/>
              <a:t>(Weiterbildung für Lehrende)</a:t>
            </a:r>
          </a:p>
        </p:txBody>
      </p:sp>
      <p:pic>
        <p:nvPicPr>
          <p:cNvPr id="9" name="Grafik 8" descr="X:\Projekte\ZRE_Bildung\LehrRess Unterrichtseinheiten\UE Entwürfe IZT\Noun_Handy_Linseed Studio_Rucksack_850367-200.png"/>
          <p:cNvPicPr/>
          <p:nvPr/>
        </p:nvPicPr>
        <p:blipFill>
          <a:blip r:embed="rId7">
            <a:extLst>
              <a:ext uri="{28A0092B-C50C-407E-A947-70E740481C1C}">
                <a14:useLocalDpi xmlns:a14="http://schemas.microsoft.com/office/drawing/2010/main"/>
              </a:ext>
            </a:extLst>
          </a:blip>
          <a:srcRect/>
          <a:stretch>
            <a:fillRect/>
          </a:stretch>
        </p:blipFill>
        <p:spPr bwMode="auto">
          <a:xfrm>
            <a:off x="2191290" y="3360946"/>
            <a:ext cx="2251194" cy="2002465"/>
          </a:xfrm>
          <a:prstGeom prst="rect">
            <a:avLst/>
          </a:prstGeom>
          <a:noFill/>
          <a:ln>
            <a:noFill/>
          </a:ln>
        </p:spPr>
      </p:pic>
      <p:pic>
        <p:nvPicPr>
          <p:cNvPr id="10" name="Grafik 9" descr="https://d30y9cdsu7xlg0.cloudfront.net/png/733434-200.png"/>
          <p:cNvPicPr/>
          <p:nvPr/>
        </p:nvPicPr>
        <p:blipFill>
          <a:blip r:embed="rId8" cstate="email">
            <a:extLst>
              <a:ext uri="{28A0092B-C50C-407E-A947-70E740481C1C}">
                <a14:useLocalDpi xmlns:a14="http://schemas.microsoft.com/office/drawing/2010/main"/>
              </a:ext>
            </a:extLst>
          </a:blip>
          <a:srcRect/>
          <a:stretch>
            <a:fillRect/>
          </a:stretch>
        </p:blipFill>
        <p:spPr bwMode="auto">
          <a:xfrm>
            <a:off x="3885768" y="3664408"/>
            <a:ext cx="1455790" cy="1348234"/>
          </a:xfrm>
          <a:prstGeom prst="rect">
            <a:avLst/>
          </a:prstGeom>
          <a:noFill/>
          <a:ln>
            <a:noFill/>
          </a:ln>
        </p:spPr>
      </p:pic>
      <p:pic>
        <p:nvPicPr>
          <p:cNvPr id="11" name="Grafik 10" descr="X:\Projekte\ZRE_Bildung\LehrRess Unterrichtseinheiten\UE Entwürfe IZT\Noun_Handy_Royyan Wijaya_Handy_928516-200.png"/>
          <p:cNvPicPr/>
          <p:nvPr/>
        </p:nvPicPr>
        <p:blipFill>
          <a:blip r:embed="rId9">
            <a:extLst>
              <a:ext uri="{28A0092B-C50C-407E-A947-70E740481C1C}">
                <a14:useLocalDpi xmlns:a14="http://schemas.microsoft.com/office/drawing/2010/main"/>
              </a:ext>
            </a:extLst>
          </a:blip>
          <a:srcRect/>
          <a:stretch>
            <a:fillRect/>
          </a:stretch>
        </p:blipFill>
        <p:spPr bwMode="auto">
          <a:xfrm>
            <a:off x="4784842" y="3492630"/>
            <a:ext cx="1996201" cy="1820103"/>
          </a:xfrm>
          <a:prstGeom prst="rect">
            <a:avLst/>
          </a:prstGeom>
          <a:noFill/>
          <a:ln>
            <a:noFill/>
          </a:ln>
        </p:spPr>
      </p:pic>
    </p:spTree>
    <p:extLst>
      <p:ext uri="{BB962C8B-B14F-4D97-AF65-F5344CB8AC3E}">
        <p14:creationId xmlns:p14="http://schemas.microsoft.com/office/powerpoint/2010/main" val="4167130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700" y="203749"/>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Der Lebensweg eines Handys</a:t>
            </a:r>
          </a:p>
        </p:txBody>
      </p:sp>
      <p:graphicFrame>
        <p:nvGraphicFramePr>
          <p:cNvPr id="3" name="Diagramm 2"/>
          <p:cNvGraphicFramePr/>
          <p:nvPr>
            <p:extLst>
              <p:ext uri="{D42A27DB-BD31-4B8C-83A1-F6EECF244321}">
                <p14:modId xmlns:p14="http://schemas.microsoft.com/office/powerpoint/2010/main" val="1746697836"/>
              </p:ext>
            </p:extLst>
          </p:nvPr>
        </p:nvGraphicFramePr>
        <p:xfrm>
          <a:off x="1073243" y="1450075"/>
          <a:ext cx="7165074" cy="4995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8"/>
          <p:cNvGrpSpPr>
            <a:grpSpLocks/>
          </p:cNvGrpSpPr>
          <p:nvPr/>
        </p:nvGrpSpPr>
        <p:grpSpPr bwMode="auto">
          <a:xfrm>
            <a:off x="611188" y="1663700"/>
            <a:ext cx="5494337" cy="2058988"/>
            <a:chOff x="-810008" y="-955060"/>
            <a:chExt cx="5494041" cy="2058460"/>
          </a:xfrm>
        </p:grpSpPr>
        <p:sp>
          <p:nvSpPr>
            <p:cNvPr id="5" name="Abgerundetes Rechteck 4"/>
            <p:cNvSpPr/>
            <p:nvPr/>
          </p:nvSpPr>
          <p:spPr>
            <a:xfrm>
              <a:off x="-810008" y="-955060"/>
              <a:ext cx="2316037" cy="1158578"/>
            </a:xfrm>
            <a:prstGeom prst="roundRect">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de-DE" sz="2400" dirty="0">
                  <a:latin typeface="PT Sans" panose="020B0503020203020204" pitchFamily="34" charset="0"/>
                  <a:ea typeface="PT Sans" panose="020B0503020203020204" pitchFamily="34" charset="0"/>
                </a:rPr>
                <a:t>Entsorgung</a:t>
              </a:r>
            </a:p>
          </p:txBody>
        </p:sp>
        <p:sp>
          <p:nvSpPr>
            <p:cNvPr id="6" name="Abgerundetes Rechteck 4"/>
            <p:cNvSpPr/>
            <p:nvPr/>
          </p:nvSpPr>
          <p:spPr>
            <a:xfrm>
              <a:off x="2480702" y="59093"/>
              <a:ext cx="2203331" cy="1044307"/>
            </a:xfrm>
            <a:prstGeom prst="rect">
              <a:avLst/>
            </a:prstGeom>
          </p:spPr>
          <p:style>
            <a:lnRef idx="0">
              <a:scrgbClr r="0" g="0" b="0"/>
            </a:lnRef>
            <a:fillRef idx="0">
              <a:scrgbClr r="0" g="0" b="0"/>
            </a:fillRef>
            <a:effectRef idx="0">
              <a:scrgbClr r="0" g="0" b="0"/>
            </a:effectRef>
            <a:fontRef idx="minor">
              <a:schemeClr val="lt1"/>
            </a:fontRef>
          </p:style>
          <p:txBody>
            <a:bodyPr lIns="110490" tIns="110490" rIns="110490" bIns="110490" spcCol="1270" anchor="ctr"/>
            <a:lstStyle/>
            <a:p>
              <a:pPr algn="ctr" defTabSz="1289050">
                <a:lnSpc>
                  <a:spcPct val="90000"/>
                </a:lnSpc>
                <a:spcAft>
                  <a:spcPct val="35000"/>
                </a:spcAft>
                <a:defRPr/>
              </a:pPr>
              <a:endParaRPr lang="de-DE" sz="2400" dirty="0">
                <a:latin typeface="PT Sans" panose="020B0503020203020204" pitchFamily="34" charset="0"/>
                <a:ea typeface="PT Sans" panose="020B0503020203020204" pitchFamily="34" charset="0"/>
              </a:endParaRPr>
            </a:p>
          </p:txBody>
        </p:sp>
      </p:grpSp>
      <p:sp>
        <p:nvSpPr>
          <p:cNvPr id="7" name="Pfeil nach oben 6"/>
          <p:cNvSpPr>
            <a:spLocks noChangeArrowheads="1"/>
          </p:cNvSpPr>
          <p:nvPr/>
        </p:nvSpPr>
        <p:spPr bwMode="auto">
          <a:xfrm>
            <a:off x="2077290" y="2799631"/>
            <a:ext cx="693738" cy="715276"/>
          </a:xfrm>
          <a:prstGeom prst="upArrow">
            <a:avLst>
              <a:gd name="adj1" fmla="val 34269"/>
              <a:gd name="adj2" fmla="val 41389"/>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de-DE" altLang="de-DE" sz="2600">
              <a:solidFill>
                <a:srgbClr val="FFFFFF"/>
              </a:solidFill>
            </a:endParaRPr>
          </a:p>
        </p:txBody>
      </p:sp>
      <p:sp>
        <p:nvSpPr>
          <p:cNvPr id="13" name="Fußzeilenplatzhalter 12"/>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4" name="Foliennummernplatzhalter 13"/>
          <p:cNvSpPr>
            <a:spLocks noGrp="1"/>
          </p:cNvSpPr>
          <p:nvPr>
            <p:ph type="sldNum" sz="quarter" idx="11"/>
          </p:nvPr>
        </p:nvSpPr>
        <p:spPr>
          <a:xfrm>
            <a:off x="6874294" y="6356350"/>
            <a:ext cx="1641055" cy="365125"/>
          </a:xfrm>
        </p:spPr>
        <p:txBody>
          <a:bodyPr/>
          <a:lstStyle/>
          <a:p>
            <a:fld id="{68EB86B5-BADE-4A12-AB87-7E185E6EC7FD}" type="slidenum">
              <a:rPr lang="de-DE" smtClean="0"/>
              <a:pPr/>
              <a:t>90</a:t>
            </a:fld>
            <a:endParaRPr lang="de-DE" dirty="0"/>
          </a:p>
        </p:txBody>
      </p:sp>
    </p:spTree>
    <p:extLst>
      <p:ext uri="{BB962C8B-B14F-4D97-AF65-F5344CB8AC3E}">
        <p14:creationId xmlns:p14="http://schemas.microsoft.com/office/powerpoint/2010/main" val="38277191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700" y="203749"/>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Der ökologische Rucksack Handy</a:t>
            </a:r>
          </a:p>
        </p:txBody>
      </p:sp>
      <p:grpSp>
        <p:nvGrpSpPr>
          <p:cNvPr id="3" name="Gruppieren 2"/>
          <p:cNvGrpSpPr/>
          <p:nvPr/>
        </p:nvGrpSpPr>
        <p:grpSpPr>
          <a:xfrm>
            <a:off x="401237" y="1413265"/>
            <a:ext cx="4189413" cy="3168000"/>
            <a:chOff x="244475" y="1413265"/>
            <a:chExt cx="4189413" cy="3168000"/>
          </a:xfrm>
        </p:grpSpPr>
        <p:sp>
          <p:nvSpPr>
            <p:cNvPr id="4" name="Abgerundetes Rechteck 3"/>
            <p:cNvSpPr>
              <a:spLocks/>
            </p:cNvSpPr>
            <p:nvPr/>
          </p:nvSpPr>
          <p:spPr bwMode="auto">
            <a:xfrm>
              <a:off x="244475" y="1437847"/>
              <a:ext cx="4189413" cy="3143418"/>
            </a:xfrm>
            <a:prstGeom prst="roundRect">
              <a:avLst>
                <a:gd name="adj" fmla="val 12396"/>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800" b="1" dirty="0">
                <a:latin typeface="Arial" panose="020B0604020202020204" pitchFamily="34" charset="0"/>
                <a:cs typeface="Arial" panose="020B0604020202020204" pitchFamily="34" charset="0"/>
              </a:endParaRPr>
            </a:p>
            <a:p>
              <a:pPr algn="ctr">
                <a:defRPr/>
              </a:pPr>
              <a:endParaRPr lang="de-DE" sz="2800" b="1" dirty="0">
                <a:latin typeface="Arial" panose="020B0604020202020204" pitchFamily="34" charset="0"/>
                <a:cs typeface="Arial" panose="020B0604020202020204" pitchFamily="34" charset="0"/>
              </a:endParaRPr>
            </a:p>
          </p:txBody>
        </p:sp>
        <p:sp>
          <p:nvSpPr>
            <p:cNvPr id="5" name="Abgerundetes Rechteck 4"/>
            <p:cNvSpPr/>
            <p:nvPr/>
          </p:nvSpPr>
          <p:spPr bwMode="auto">
            <a:xfrm>
              <a:off x="2566988" y="2032423"/>
              <a:ext cx="1809750" cy="158246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Rohstoffabbau</a:t>
              </a:r>
            </a:p>
            <a:p>
              <a:pPr>
                <a:defRPr/>
              </a:pPr>
              <a:r>
                <a:rPr lang="de-DE" sz="1400" dirty="0">
                  <a:latin typeface="Arial" panose="020B0604020202020204" pitchFamily="34" charset="0"/>
                  <a:cs typeface="Arial" panose="020B0604020202020204" pitchFamily="34" charset="0"/>
                </a:rPr>
                <a:t>(tlw. Verhüttung)</a:t>
              </a:r>
            </a:p>
            <a:p>
              <a:pPr>
                <a:defRPr/>
              </a:pPr>
              <a:r>
                <a:rPr lang="de-DE" sz="1400" dirty="0">
                  <a:latin typeface="Arial" panose="020B0604020202020204" pitchFamily="34" charset="0"/>
                  <a:cs typeface="Arial" panose="020B0604020202020204" pitchFamily="34" charset="0"/>
                </a:rPr>
                <a:t>Rohstoffreinigung</a:t>
              </a:r>
            </a:p>
            <a:p>
              <a:pPr>
                <a:defRPr/>
              </a:pPr>
              <a:r>
                <a:rPr lang="de-DE" sz="1400" dirty="0">
                  <a:latin typeface="Arial" panose="020B0604020202020204" pitchFamily="34" charset="0"/>
                  <a:cs typeface="Arial" panose="020B0604020202020204" pitchFamily="34" charset="0"/>
                </a:rPr>
                <a:t>Schmelzprozess</a:t>
              </a:r>
            </a:p>
            <a:p>
              <a:pPr>
                <a:defRPr/>
              </a:pPr>
              <a:r>
                <a:rPr lang="de-DE" sz="1400" dirty="0">
                  <a:latin typeface="Arial" panose="020B0604020202020204" pitchFamily="34" charset="0"/>
                  <a:cs typeface="Arial" panose="020B0604020202020204" pitchFamily="34" charset="0"/>
                </a:rPr>
                <a:t>Glasformung</a:t>
              </a:r>
            </a:p>
            <a:p>
              <a:pPr>
                <a:defRPr/>
              </a:pPr>
              <a:r>
                <a:rPr lang="de-DE" sz="1400" dirty="0">
                  <a:latin typeface="Arial" panose="020B0604020202020204" pitchFamily="34" charset="0"/>
                  <a:cs typeface="Arial" panose="020B0604020202020204" pitchFamily="34" charset="0"/>
                </a:rPr>
                <a:t>Temperierung</a:t>
              </a:r>
            </a:p>
          </p:txBody>
        </p:sp>
        <p:sp>
          <p:nvSpPr>
            <p:cNvPr id="6" name="Abgerundetes Rechteck 5"/>
            <p:cNvSpPr/>
            <p:nvPr/>
          </p:nvSpPr>
          <p:spPr bwMode="auto">
            <a:xfrm>
              <a:off x="298450" y="2067760"/>
              <a:ext cx="2185988" cy="1545590"/>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Rohölgewinnung</a:t>
              </a:r>
            </a:p>
            <a:p>
              <a:pPr>
                <a:defRPr/>
              </a:pPr>
              <a:r>
                <a:rPr lang="de-DE" sz="1400" dirty="0">
                  <a:latin typeface="Arial" panose="020B0604020202020204" pitchFamily="34" charset="0"/>
                  <a:cs typeface="Arial" panose="020B0604020202020204" pitchFamily="34" charset="0"/>
                </a:rPr>
                <a:t>Benzin-Raffination</a:t>
              </a:r>
            </a:p>
            <a:p>
              <a:pPr>
                <a:defRPr/>
              </a:pPr>
              <a:r>
                <a:rPr lang="de-DE" sz="1400" dirty="0">
                  <a:latin typeface="Arial" panose="020B0604020202020204" pitchFamily="34" charset="0"/>
                  <a:cs typeface="Arial" panose="020B0604020202020204" pitchFamily="34" charset="0"/>
                </a:rPr>
                <a:t>Cracken, Oxidation</a:t>
              </a:r>
            </a:p>
            <a:p>
              <a:pPr>
                <a:defRPr/>
              </a:pPr>
              <a:r>
                <a:rPr lang="de-DE" sz="1400" dirty="0">
                  <a:latin typeface="Arial" panose="020B0604020202020204" pitchFamily="34" charset="0"/>
                  <a:cs typeface="Arial" panose="020B0604020202020204" pitchFamily="34" charset="0"/>
                </a:rPr>
                <a:t>Monomer-Destillation</a:t>
              </a:r>
            </a:p>
            <a:p>
              <a:pPr>
                <a:defRPr/>
              </a:pPr>
              <a:r>
                <a:rPr lang="de-DE" sz="1400" dirty="0">
                  <a:latin typeface="Arial" panose="020B0604020202020204" pitchFamily="34" charset="0"/>
                  <a:cs typeface="Arial" panose="020B0604020202020204" pitchFamily="34" charset="0"/>
                </a:rPr>
                <a:t>Polymerisation</a:t>
              </a:r>
            </a:p>
            <a:p>
              <a:pPr>
                <a:defRPr/>
              </a:pPr>
              <a:r>
                <a:rPr lang="de-DE" sz="1400" dirty="0">
                  <a:latin typeface="Arial" panose="020B0604020202020204" pitchFamily="34" charset="0"/>
                  <a:cs typeface="Arial" panose="020B0604020202020204" pitchFamily="34" charset="0"/>
                </a:rPr>
                <a:t>Kunststoffhalbzeuge</a:t>
              </a:r>
            </a:p>
          </p:txBody>
        </p:sp>
        <p:sp>
          <p:nvSpPr>
            <p:cNvPr id="7" name="Abgerundetes Rechteck 6"/>
            <p:cNvSpPr/>
            <p:nvPr/>
          </p:nvSpPr>
          <p:spPr bwMode="auto">
            <a:xfrm>
              <a:off x="438150" y="3955961"/>
              <a:ext cx="2717800" cy="556166"/>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Erzabbau</a:t>
              </a:r>
            </a:p>
            <a:p>
              <a:pPr>
                <a:defRPr/>
              </a:pPr>
              <a:r>
                <a:rPr lang="de-DE" sz="1400" dirty="0">
                  <a:latin typeface="Arial" panose="020B0604020202020204" pitchFamily="34" charset="0"/>
                  <a:cs typeface="Arial" panose="020B0604020202020204" pitchFamily="34" charset="0"/>
                </a:rPr>
                <a:t>Verhüttung</a:t>
              </a:r>
            </a:p>
          </p:txBody>
        </p:sp>
        <p:sp>
          <p:nvSpPr>
            <p:cNvPr id="8" name="Abgerundetes Rechteck 7"/>
            <p:cNvSpPr/>
            <p:nvPr/>
          </p:nvSpPr>
          <p:spPr bwMode="auto">
            <a:xfrm>
              <a:off x="2679700" y="1855741"/>
              <a:ext cx="1079500" cy="24428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Glas</a:t>
              </a:r>
            </a:p>
          </p:txBody>
        </p:sp>
        <p:sp>
          <p:nvSpPr>
            <p:cNvPr id="9" name="Abgerundetes Rechteck 8"/>
            <p:cNvSpPr/>
            <p:nvPr/>
          </p:nvSpPr>
          <p:spPr bwMode="auto">
            <a:xfrm>
              <a:off x="458788" y="3774669"/>
              <a:ext cx="1081087"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Metalle</a:t>
              </a:r>
            </a:p>
          </p:txBody>
        </p:sp>
        <p:sp>
          <p:nvSpPr>
            <p:cNvPr id="10" name="Abgerundetes Rechteck 9"/>
            <p:cNvSpPr/>
            <p:nvPr/>
          </p:nvSpPr>
          <p:spPr bwMode="auto">
            <a:xfrm>
              <a:off x="366713" y="1894149"/>
              <a:ext cx="1079500"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de-DE" sz="1400" b="1" dirty="0">
                  <a:solidFill>
                    <a:schemeClr val="bg1"/>
                  </a:solidFill>
                  <a:latin typeface="Arial" panose="020B0604020202020204" pitchFamily="34" charset="0"/>
                  <a:cs typeface="Arial" panose="020B0604020202020204" pitchFamily="34" charset="0"/>
                </a:rPr>
                <a:t>Kunststoffe</a:t>
              </a:r>
            </a:p>
          </p:txBody>
        </p:sp>
        <p:sp>
          <p:nvSpPr>
            <p:cNvPr id="69658" name="Textfeld 10"/>
            <p:cNvSpPr txBox="1">
              <a:spLocks noChangeArrowheads="1"/>
            </p:cNvSpPr>
            <p:nvPr/>
          </p:nvSpPr>
          <p:spPr bwMode="auto">
            <a:xfrm>
              <a:off x="1302492" y="1413265"/>
              <a:ext cx="2103781"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600" b="1" dirty="0">
                  <a:latin typeface="Arial" panose="020B0604020202020204" pitchFamily="34" charset="0"/>
                  <a:cs typeface="Arial" panose="020B0604020202020204" pitchFamily="34" charset="0"/>
                </a:rPr>
                <a:t>Rohstoffgewinnung</a:t>
              </a:r>
            </a:p>
          </p:txBody>
        </p:sp>
        <p:sp>
          <p:nvSpPr>
            <p:cNvPr id="69659" name="Textfeld 11"/>
            <p:cNvSpPr txBox="1">
              <a:spLocks noChangeArrowheads="1"/>
            </p:cNvSpPr>
            <p:nvPr/>
          </p:nvSpPr>
          <p:spPr bwMode="auto">
            <a:xfrm>
              <a:off x="1884857" y="3956119"/>
              <a:ext cx="1302726" cy="5063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Reinigung</a:t>
              </a:r>
            </a:p>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Halbzeuge</a:t>
              </a:r>
            </a:p>
          </p:txBody>
        </p:sp>
      </p:grpSp>
      <p:grpSp>
        <p:nvGrpSpPr>
          <p:cNvPr id="69635" name="Gruppieren 43"/>
          <p:cNvGrpSpPr>
            <a:grpSpLocks/>
          </p:cNvGrpSpPr>
          <p:nvPr/>
        </p:nvGrpSpPr>
        <p:grpSpPr bwMode="auto">
          <a:xfrm>
            <a:off x="5582917" y="3864103"/>
            <a:ext cx="3378200" cy="2376000"/>
            <a:chOff x="5766251" y="4095433"/>
            <a:chExt cx="3377346" cy="2445081"/>
          </a:xfrm>
        </p:grpSpPr>
        <p:sp>
          <p:nvSpPr>
            <p:cNvPr id="22" name="Abgerundetes Rechteck 21"/>
            <p:cNvSpPr/>
            <p:nvPr/>
          </p:nvSpPr>
          <p:spPr>
            <a:xfrm>
              <a:off x="5766251" y="4095433"/>
              <a:ext cx="3212288" cy="244508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p:txBody>
        </p:sp>
        <p:sp>
          <p:nvSpPr>
            <p:cNvPr id="23" name="Abgerundetes Rechteck 22"/>
            <p:cNvSpPr/>
            <p:nvPr/>
          </p:nvSpPr>
          <p:spPr>
            <a:xfrm>
              <a:off x="5931309" y="4993580"/>
              <a:ext cx="2883759" cy="1478163"/>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endParaRPr lang="de-DE" sz="700" b="1" dirty="0">
                <a:solidFill>
                  <a:schemeClr val="tx2">
                    <a:lumMod val="50000"/>
                  </a:schemeClr>
                </a:solidFill>
                <a:latin typeface="Arial" panose="020B0604020202020204" pitchFamily="34" charset="0"/>
                <a:cs typeface="Arial" panose="020B0604020202020204" pitchFamily="34" charset="0"/>
              </a:endParaRPr>
            </a:p>
            <a:p>
              <a:pPr>
                <a:defRPr/>
              </a:pPr>
              <a:r>
                <a:rPr lang="de-DE" sz="1400" b="1" dirty="0">
                  <a:solidFill>
                    <a:schemeClr val="tx2">
                      <a:lumMod val="50000"/>
                    </a:schemeClr>
                  </a:solidFill>
                  <a:latin typeface="Arial" panose="020B0604020202020204" pitchFamily="34" charset="0"/>
                  <a:cs typeface="Arial" panose="020B0604020202020204" pitchFamily="34" charset="0"/>
                </a:rPr>
                <a:t>Infrastruktur:</a:t>
              </a:r>
            </a:p>
            <a:p>
              <a:pPr>
                <a:defRPr/>
              </a:pPr>
              <a:r>
                <a:rPr lang="en-US" sz="1400" dirty="0">
                  <a:solidFill>
                    <a:schemeClr val="tx2">
                      <a:lumMod val="50000"/>
                    </a:schemeClr>
                  </a:solidFill>
                  <a:latin typeface="Arial" panose="020B0604020202020204" pitchFamily="34" charset="0"/>
                  <a:cs typeface="Arial" panose="020B0604020202020204" pitchFamily="34" charset="0"/>
                </a:rPr>
                <a:t>BSS </a:t>
              </a:r>
              <a:r>
                <a:rPr lang="en-US" sz="1400" dirty="0" err="1">
                  <a:solidFill>
                    <a:schemeClr val="tx2">
                      <a:lumMod val="50000"/>
                    </a:schemeClr>
                  </a:solidFill>
                  <a:latin typeface="Arial" panose="020B0604020202020204" pitchFamily="34" charset="0"/>
                  <a:cs typeface="Arial" panose="020B0604020202020204" pitchFamily="34" charset="0"/>
                </a:rPr>
                <a:t>Basisstationen</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RSS Radio Subsystem</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OMC Operation Maintenance</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de-DE" sz="1400" dirty="0">
                  <a:solidFill>
                    <a:schemeClr val="tx2">
                      <a:lumMod val="50000"/>
                    </a:schemeClr>
                  </a:solidFill>
                  <a:latin typeface="Arial" panose="020B0604020202020204" pitchFamily="34" charset="0"/>
                  <a:cs typeface="Arial" panose="020B0604020202020204" pitchFamily="34" charset="0"/>
                </a:rPr>
                <a:t>NCC Network </a:t>
              </a:r>
              <a:r>
                <a:rPr lang="de-DE" sz="1400" dirty="0" err="1">
                  <a:solidFill>
                    <a:schemeClr val="tx2">
                      <a:lumMod val="50000"/>
                    </a:schemeClr>
                  </a:solidFill>
                  <a:latin typeface="Arial" panose="020B0604020202020204" pitchFamily="34" charset="0"/>
                  <a:cs typeface="Arial" panose="020B0604020202020204" pitchFamily="34" charset="0"/>
                </a:rPr>
                <a:t>Switching</a:t>
              </a:r>
              <a:r>
                <a:rPr lang="de-DE" sz="1400" dirty="0">
                  <a:solidFill>
                    <a:schemeClr val="tx2">
                      <a:lumMod val="50000"/>
                    </a:schemeClr>
                  </a:solidFill>
                  <a:latin typeface="Arial" panose="020B0604020202020204" pitchFamily="34" charset="0"/>
                  <a:cs typeface="Arial" panose="020B0604020202020204" pitchFamily="34" charset="0"/>
                </a:rPr>
                <a:t> Center</a:t>
              </a:r>
            </a:p>
          </p:txBody>
        </p:sp>
        <p:sp>
          <p:nvSpPr>
            <p:cNvPr id="24" name="Abgerundetes Rechteck 23"/>
            <p:cNvSpPr/>
            <p:nvPr/>
          </p:nvSpPr>
          <p:spPr>
            <a:xfrm>
              <a:off x="7420008" y="4447405"/>
              <a:ext cx="1331576" cy="798620"/>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Strom, WLAN, </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Computer (Backup)</a:t>
              </a:r>
            </a:p>
          </p:txBody>
        </p:sp>
        <p:sp>
          <p:nvSpPr>
            <p:cNvPr id="25" name="Abgerundetes Rechteck 24"/>
            <p:cNvSpPr/>
            <p:nvPr/>
          </p:nvSpPr>
          <p:spPr>
            <a:xfrm>
              <a:off x="6416961" y="4450581"/>
              <a:ext cx="955433" cy="709708"/>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Verkaufs-stellen</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Vertrieb</a:t>
              </a:r>
            </a:p>
          </p:txBody>
        </p:sp>
        <p:sp>
          <p:nvSpPr>
            <p:cNvPr id="26" name="Textfeld 25"/>
            <p:cNvSpPr txBox="1"/>
            <p:nvPr/>
          </p:nvSpPr>
          <p:spPr>
            <a:xfrm>
              <a:off x="7443815" y="4095433"/>
              <a:ext cx="1699782" cy="348397"/>
            </a:xfrm>
            <a:prstGeom prst="rect">
              <a:avLst/>
            </a:prstGeom>
            <a:noFill/>
            <a:ln>
              <a:noFill/>
            </a:ln>
          </p:spPr>
          <p:txBody>
            <a:bodyPr>
              <a:spAutoFit/>
            </a:bodyPr>
            <a:lstStyle/>
            <a:p>
              <a:pPr>
                <a:defRPr/>
              </a:pPr>
              <a:r>
                <a:rPr lang="de-DE" sz="1600" b="1" dirty="0">
                  <a:latin typeface="Arial" panose="020B0604020202020204" pitchFamily="34" charset="0"/>
                  <a:cs typeface="Arial" panose="020B0604020202020204" pitchFamily="34" charset="0"/>
                </a:rPr>
                <a:t>Nutzung</a:t>
              </a:r>
            </a:p>
          </p:txBody>
        </p:sp>
      </p:grpSp>
      <p:sp>
        <p:nvSpPr>
          <p:cNvPr id="28" name="Abgerundetes Rechteck 27"/>
          <p:cNvSpPr/>
          <p:nvPr/>
        </p:nvSpPr>
        <p:spPr>
          <a:xfrm>
            <a:off x="1443038" y="5226177"/>
            <a:ext cx="1793875" cy="908050"/>
          </a:xfrm>
          <a:prstGeom prst="roundRect">
            <a:avLst/>
          </a:prstGeom>
          <a:solidFill>
            <a:srgbClr val="783F04"/>
          </a:solidFill>
          <a:ln w="28575">
            <a:solidFill>
              <a:srgbClr val="B4550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de-DE" sz="1600" b="1" dirty="0">
                <a:solidFill>
                  <a:schemeClr val="bg1"/>
                </a:solidFill>
                <a:latin typeface="Arial" panose="020B0604020202020204" pitchFamily="34" charset="0"/>
                <a:cs typeface="Arial" panose="020B0604020202020204" pitchFamily="34" charset="0"/>
              </a:rPr>
              <a:t>Recycling</a:t>
            </a:r>
          </a:p>
          <a:p>
            <a:pPr algn="ctr">
              <a:defRPr/>
            </a:pPr>
            <a:endParaRPr lang="de-DE" sz="600" b="1" dirty="0">
              <a:solidFill>
                <a:schemeClr val="bg1"/>
              </a:solidFill>
              <a:latin typeface="Arial" panose="020B0604020202020204" pitchFamily="34" charset="0"/>
              <a:cs typeface="Arial" panose="020B0604020202020204" pitchFamily="34" charset="0"/>
            </a:endParaRPr>
          </a:p>
          <a:p>
            <a:pPr algn="ctr">
              <a:defRPr/>
            </a:pPr>
            <a:r>
              <a:rPr lang="de-DE" sz="1400" dirty="0">
                <a:solidFill>
                  <a:schemeClr val="bg1"/>
                </a:solidFill>
                <a:latin typeface="Arial" panose="020B0604020202020204" pitchFamily="34" charset="0"/>
                <a:cs typeface="Arial" panose="020B0604020202020204" pitchFamily="34" charset="0"/>
              </a:rPr>
              <a:t>Energie</a:t>
            </a:r>
          </a:p>
          <a:p>
            <a:pPr algn="ctr">
              <a:defRPr/>
            </a:pPr>
            <a:r>
              <a:rPr lang="de-DE" sz="1400" dirty="0">
                <a:solidFill>
                  <a:schemeClr val="bg1"/>
                </a:solidFill>
                <a:latin typeface="Arial" panose="020B0604020202020204" pitchFamily="34" charset="0"/>
                <a:cs typeface="Arial" panose="020B0604020202020204" pitchFamily="34" charset="0"/>
              </a:rPr>
              <a:t>Abfall</a:t>
            </a:r>
          </a:p>
        </p:txBody>
      </p:sp>
      <p:sp>
        <p:nvSpPr>
          <p:cNvPr id="32" name="Pfeil nach rechts 31"/>
          <p:cNvSpPr/>
          <p:nvPr/>
        </p:nvSpPr>
        <p:spPr>
          <a:xfrm rot="5400000">
            <a:off x="7215981" y="3433096"/>
            <a:ext cx="542925"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33" name="Pfeil nach rechts 32"/>
          <p:cNvSpPr/>
          <p:nvPr/>
        </p:nvSpPr>
        <p:spPr>
          <a:xfrm rot="10800000">
            <a:off x="3236913" y="5461127"/>
            <a:ext cx="2346004"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34" name="Pfeil nach rechts 33"/>
          <p:cNvSpPr/>
          <p:nvPr/>
        </p:nvSpPr>
        <p:spPr>
          <a:xfrm rot="16200000">
            <a:off x="2089151" y="4768977"/>
            <a:ext cx="576262"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35" name="Pfeil nach rechts 34"/>
          <p:cNvSpPr/>
          <p:nvPr/>
        </p:nvSpPr>
        <p:spPr>
          <a:xfrm>
            <a:off x="4616050" y="2440115"/>
            <a:ext cx="1435500"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grpSp>
        <p:nvGrpSpPr>
          <p:cNvPr id="69641" name="Gruppieren 42"/>
          <p:cNvGrpSpPr>
            <a:grpSpLocks/>
          </p:cNvGrpSpPr>
          <p:nvPr/>
        </p:nvGrpSpPr>
        <p:grpSpPr bwMode="auto">
          <a:xfrm>
            <a:off x="6057900" y="1412140"/>
            <a:ext cx="2628900" cy="1908000"/>
            <a:chOff x="6058518" y="1586661"/>
            <a:chExt cx="2628000" cy="1954528"/>
          </a:xfrm>
        </p:grpSpPr>
        <p:sp>
          <p:nvSpPr>
            <p:cNvPr id="37" name="Abgerundetes Rechteck 36"/>
            <p:cNvSpPr/>
            <p:nvPr/>
          </p:nvSpPr>
          <p:spPr>
            <a:xfrm>
              <a:off x="6058518" y="1610458"/>
              <a:ext cx="2628000" cy="193073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de-DE" sz="1600" b="1" dirty="0">
                <a:solidFill>
                  <a:schemeClr val="tx2">
                    <a:lumMod val="50000"/>
                  </a:schemeClr>
                </a:solidFill>
                <a:latin typeface="Arial" panose="020B0604020202020204" pitchFamily="34" charset="0"/>
                <a:cs typeface="Arial" panose="020B0604020202020204" pitchFamily="34" charset="0"/>
              </a:endParaRPr>
            </a:p>
          </p:txBody>
        </p:sp>
        <p:sp>
          <p:nvSpPr>
            <p:cNvPr id="38" name="Abgerundetes Rechteck 37"/>
            <p:cNvSpPr/>
            <p:nvPr/>
          </p:nvSpPr>
          <p:spPr>
            <a:xfrm>
              <a:off x="6767888" y="2900256"/>
              <a:ext cx="1763108" cy="558437"/>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Bauteilherstellung</a:t>
              </a:r>
            </a:p>
            <a:p>
              <a:pPr>
                <a:defRPr/>
              </a:pPr>
              <a:r>
                <a:rPr lang="de-DE" sz="1400" dirty="0">
                  <a:solidFill>
                    <a:schemeClr val="tx2">
                      <a:lumMod val="50000"/>
                    </a:schemeClr>
                  </a:solidFill>
                  <a:latin typeface="Arial" panose="020B0604020202020204" pitchFamily="34" charset="0"/>
                  <a:cs typeface="Arial" panose="020B0604020202020204" pitchFamily="34" charset="0"/>
                </a:rPr>
                <a:t>Zusammenbau</a:t>
              </a:r>
            </a:p>
          </p:txBody>
        </p:sp>
        <p:sp>
          <p:nvSpPr>
            <p:cNvPr id="39" name="Abgerundetes Rechteck 38"/>
            <p:cNvSpPr/>
            <p:nvPr/>
          </p:nvSpPr>
          <p:spPr>
            <a:xfrm>
              <a:off x="6217214" y="1962653"/>
              <a:ext cx="2304261" cy="828136"/>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Elektronische Bauteile,  IC-Prozessoren, Batterien,</a:t>
              </a:r>
            </a:p>
            <a:p>
              <a:pPr>
                <a:defRPr/>
              </a:pPr>
              <a:r>
                <a:rPr lang="de-DE" sz="1400" dirty="0">
                  <a:solidFill>
                    <a:schemeClr val="tx2">
                      <a:lumMod val="50000"/>
                    </a:schemeClr>
                  </a:solidFill>
                  <a:latin typeface="Arial" panose="020B0604020202020204" pitchFamily="34" charset="0"/>
                  <a:cs typeface="Arial" panose="020B0604020202020204" pitchFamily="34" charset="0"/>
                </a:rPr>
                <a:t>Gehäuse, Deckglas, ……..</a:t>
              </a:r>
            </a:p>
          </p:txBody>
        </p:sp>
        <p:sp>
          <p:nvSpPr>
            <p:cNvPr id="40" name="Textfeld 39"/>
            <p:cNvSpPr txBox="1"/>
            <p:nvPr/>
          </p:nvSpPr>
          <p:spPr>
            <a:xfrm>
              <a:off x="6634584" y="1586661"/>
              <a:ext cx="1466348" cy="346810"/>
            </a:xfrm>
            <a:prstGeom prst="rect">
              <a:avLst/>
            </a:prstGeom>
            <a:noFill/>
            <a:ln>
              <a:noFill/>
            </a:ln>
          </p:spPr>
          <p:txBody>
            <a:bodyPr>
              <a:spAutoFit/>
            </a:bodyPr>
            <a:lstStyle/>
            <a:p>
              <a:pPr algn="ctr">
                <a:defRPr/>
              </a:pPr>
              <a:r>
                <a:rPr lang="de-DE" sz="1600" b="1" dirty="0">
                  <a:latin typeface="Arial" panose="020B0604020202020204" pitchFamily="34" charset="0"/>
                  <a:cs typeface="Arial" panose="020B0604020202020204" pitchFamily="34" charset="0"/>
                </a:rPr>
                <a:t>Herstellung</a:t>
              </a:r>
            </a:p>
          </p:txBody>
        </p:sp>
      </p:grpSp>
      <p:sp>
        <p:nvSpPr>
          <p:cNvPr id="16" name="Fußzeilenplatzhalter 15"/>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7" name="Foliennummernplatzhalter 16"/>
          <p:cNvSpPr>
            <a:spLocks noGrp="1"/>
          </p:cNvSpPr>
          <p:nvPr>
            <p:ph type="sldNum" sz="quarter" idx="11"/>
          </p:nvPr>
        </p:nvSpPr>
        <p:spPr>
          <a:xfrm>
            <a:off x="6874294" y="6356350"/>
            <a:ext cx="1641055" cy="365125"/>
          </a:xfrm>
        </p:spPr>
        <p:txBody>
          <a:bodyPr/>
          <a:lstStyle/>
          <a:p>
            <a:fld id="{68EB86B5-BADE-4A12-AB87-7E185E6EC7FD}" type="slidenum">
              <a:rPr lang="de-DE" smtClean="0"/>
              <a:pPr/>
              <a:t>91</a:t>
            </a:fld>
            <a:endParaRPr lang="de-DE" dirty="0"/>
          </a:p>
        </p:txBody>
      </p:sp>
    </p:spTree>
    <p:extLst>
      <p:ext uri="{BB962C8B-B14F-4D97-AF65-F5344CB8AC3E}">
        <p14:creationId xmlns:p14="http://schemas.microsoft.com/office/powerpoint/2010/main" val="34332867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700" y="203749"/>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a:t>
            </a:r>
            <a:br>
              <a:rPr lang="de-DE" dirty="0">
                <a:sym typeface="PT Sans"/>
              </a:rPr>
            </a:br>
            <a:r>
              <a:rPr lang="de-DE" dirty="0"/>
              <a:t>Der ökologische Rucksack Handy</a:t>
            </a:r>
          </a:p>
        </p:txBody>
      </p:sp>
      <p:grpSp>
        <p:nvGrpSpPr>
          <p:cNvPr id="41" name="Gruppieren 40"/>
          <p:cNvGrpSpPr/>
          <p:nvPr/>
        </p:nvGrpSpPr>
        <p:grpSpPr>
          <a:xfrm>
            <a:off x="244475" y="1413265"/>
            <a:ext cx="4189413" cy="3168000"/>
            <a:chOff x="244475" y="1413265"/>
            <a:chExt cx="4189413" cy="3168000"/>
          </a:xfrm>
        </p:grpSpPr>
        <p:sp>
          <p:nvSpPr>
            <p:cNvPr id="42" name="Abgerundetes Rechteck 41"/>
            <p:cNvSpPr>
              <a:spLocks/>
            </p:cNvSpPr>
            <p:nvPr/>
          </p:nvSpPr>
          <p:spPr bwMode="auto">
            <a:xfrm>
              <a:off x="244475" y="1437847"/>
              <a:ext cx="4189413" cy="3143418"/>
            </a:xfrm>
            <a:prstGeom prst="roundRect">
              <a:avLst>
                <a:gd name="adj" fmla="val 12396"/>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800" b="1" dirty="0">
                <a:latin typeface="Arial" panose="020B0604020202020204" pitchFamily="34" charset="0"/>
                <a:cs typeface="Arial" panose="020B0604020202020204" pitchFamily="34" charset="0"/>
              </a:endParaRPr>
            </a:p>
            <a:p>
              <a:pPr algn="ctr">
                <a:defRPr/>
              </a:pPr>
              <a:endParaRPr lang="de-DE" sz="2800" b="1" dirty="0">
                <a:latin typeface="Arial" panose="020B0604020202020204" pitchFamily="34" charset="0"/>
                <a:cs typeface="Arial" panose="020B0604020202020204" pitchFamily="34" charset="0"/>
              </a:endParaRPr>
            </a:p>
          </p:txBody>
        </p:sp>
        <p:sp>
          <p:nvSpPr>
            <p:cNvPr id="43" name="Abgerundetes Rechteck 42"/>
            <p:cNvSpPr/>
            <p:nvPr/>
          </p:nvSpPr>
          <p:spPr bwMode="auto">
            <a:xfrm>
              <a:off x="2566988" y="2032423"/>
              <a:ext cx="1809750" cy="158246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Rohstoffabbau</a:t>
              </a:r>
            </a:p>
            <a:p>
              <a:pPr>
                <a:defRPr/>
              </a:pPr>
              <a:r>
                <a:rPr lang="de-DE" sz="1400" dirty="0">
                  <a:latin typeface="Arial" panose="020B0604020202020204" pitchFamily="34" charset="0"/>
                  <a:cs typeface="Arial" panose="020B0604020202020204" pitchFamily="34" charset="0"/>
                </a:rPr>
                <a:t>(tlw. Verhüttung)</a:t>
              </a:r>
            </a:p>
            <a:p>
              <a:pPr>
                <a:defRPr/>
              </a:pPr>
              <a:r>
                <a:rPr lang="de-DE" sz="1400" dirty="0">
                  <a:latin typeface="Arial" panose="020B0604020202020204" pitchFamily="34" charset="0"/>
                  <a:cs typeface="Arial" panose="020B0604020202020204" pitchFamily="34" charset="0"/>
                </a:rPr>
                <a:t>Rohstoffreinigung</a:t>
              </a:r>
            </a:p>
            <a:p>
              <a:pPr>
                <a:defRPr/>
              </a:pPr>
              <a:r>
                <a:rPr lang="de-DE" sz="1400" dirty="0">
                  <a:latin typeface="Arial" panose="020B0604020202020204" pitchFamily="34" charset="0"/>
                  <a:cs typeface="Arial" panose="020B0604020202020204" pitchFamily="34" charset="0"/>
                </a:rPr>
                <a:t>Schmelzprozess</a:t>
              </a:r>
            </a:p>
            <a:p>
              <a:pPr>
                <a:defRPr/>
              </a:pPr>
              <a:r>
                <a:rPr lang="de-DE" sz="1400" dirty="0">
                  <a:latin typeface="Arial" panose="020B0604020202020204" pitchFamily="34" charset="0"/>
                  <a:cs typeface="Arial" panose="020B0604020202020204" pitchFamily="34" charset="0"/>
                </a:rPr>
                <a:t>Glasformung</a:t>
              </a:r>
            </a:p>
            <a:p>
              <a:pPr>
                <a:defRPr/>
              </a:pPr>
              <a:r>
                <a:rPr lang="de-DE" sz="1400" dirty="0">
                  <a:latin typeface="Arial" panose="020B0604020202020204" pitchFamily="34" charset="0"/>
                  <a:cs typeface="Arial" panose="020B0604020202020204" pitchFamily="34" charset="0"/>
                </a:rPr>
                <a:t>Temperierung</a:t>
              </a:r>
            </a:p>
          </p:txBody>
        </p:sp>
        <p:sp>
          <p:nvSpPr>
            <p:cNvPr id="44" name="Abgerundetes Rechteck 43"/>
            <p:cNvSpPr/>
            <p:nvPr/>
          </p:nvSpPr>
          <p:spPr bwMode="auto">
            <a:xfrm>
              <a:off x="298450" y="2067760"/>
              <a:ext cx="2185988" cy="1545590"/>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Rohölgewinnung</a:t>
              </a:r>
            </a:p>
            <a:p>
              <a:pPr>
                <a:defRPr/>
              </a:pPr>
              <a:r>
                <a:rPr lang="de-DE" sz="1400" dirty="0">
                  <a:latin typeface="Arial" panose="020B0604020202020204" pitchFamily="34" charset="0"/>
                  <a:cs typeface="Arial" panose="020B0604020202020204" pitchFamily="34" charset="0"/>
                </a:rPr>
                <a:t>Benzin-Raffination</a:t>
              </a:r>
            </a:p>
            <a:p>
              <a:pPr>
                <a:defRPr/>
              </a:pPr>
              <a:r>
                <a:rPr lang="de-DE" sz="1400" dirty="0">
                  <a:latin typeface="Arial" panose="020B0604020202020204" pitchFamily="34" charset="0"/>
                  <a:cs typeface="Arial" panose="020B0604020202020204" pitchFamily="34" charset="0"/>
                </a:rPr>
                <a:t>Cracken, Oxidation</a:t>
              </a:r>
            </a:p>
            <a:p>
              <a:pPr>
                <a:defRPr/>
              </a:pPr>
              <a:r>
                <a:rPr lang="de-DE" sz="1400" dirty="0">
                  <a:latin typeface="Arial" panose="020B0604020202020204" pitchFamily="34" charset="0"/>
                  <a:cs typeface="Arial" panose="020B0604020202020204" pitchFamily="34" charset="0"/>
                </a:rPr>
                <a:t>Monomer-Destillation</a:t>
              </a:r>
            </a:p>
            <a:p>
              <a:pPr>
                <a:defRPr/>
              </a:pPr>
              <a:r>
                <a:rPr lang="de-DE" sz="1400" dirty="0">
                  <a:latin typeface="Arial" panose="020B0604020202020204" pitchFamily="34" charset="0"/>
                  <a:cs typeface="Arial" panose="020B0604020202020204" pitchFamily="34" charset="0"/>
                </a:rPr>
                <a:t>Polymerisation</a:t>
              </a:r>
            </a:p>
            <a:p>
              <a:pPr>
                <a:defRPr/>
              </a:pPr>
              <a:r>
                <a:rPr lang="de-DE" sz="1400" dirty="0">
                  <a:latin typeface="Arial" panose="020B0604020202020204" pitchFamily="34" charset="0"/>
                  <a:cs typeface="Arial" panose="020B0604020202020204" pitchFamily="34" charset="0"/>
                </a:rPr>
                <a:t>Kunststoffhalbzeuge</a:t>
              </a:r>
            </a:p>
          </p:txBody>
        </p:sp>
        <p:sp>
          <p:nvSpPr>
            <p:cNvPr id="45" name="Abgerundetes Rechteck 44"/>
            <p:cNvSpPr/>
            <p:nvPr/>
          </p:nvSpPr>
          <p:spPr bwMode="auto">
            <a:xfrm>
              <a:off x="438150" y="3955961"/>
              <a:ext cx="2717800" cy="556166"/>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latin typeface="Arial" panose="020B0604020202020204" pitchFamily="34" charset="0"/>
                  <a:cs typeface="Arial" panose="020B0604020202020204" pitchFamily="34" charset="0"/>
                </a:rPr>
                <a:t>Erzabbau</a:t>
              </a:r>
            </a:p>
            <a:p>
              <a:pPr>
                <a:defRPr/>
              </a:pPr>
              <a:r>
                <a:rPr lang="de-DE" sz="1400" dirty="0">
                  <a:latin typeface="Arial" panose="020B0604020202020204" pitchFamily="34" charset="0"/>
                  <a:cs typeface="Arial" panose="020B0604020202020204" pitchFamily="34" charset="0"/>
                </a:rPr>
                <a:t>Verhüttung</a:t>
              </a:r>
            </a:p>
          </p:txBody>
        </p:sp>
        <p:sp>
          <p:nvSpPr>
            <p:cNvPr id="46" name="Abgerundetes Rechteck 45"/>
            <p:cNvSpPr/>
            <p:nvPr/>
          </p:nvSpPr>
          <p:spPr bwMode="auto">
            <a:xfrm>
              <a:off x="2679700" y="1855741"/>
              <a:ext cx="1079500" cy="244283"/>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Glas</a:t>
              </a:r>
            </a:p>
          </p:txBody>
        </p:sp>
        <p:sp>
          <p:nvSpPr>
            <p:cNvPr id="47" name="Abgerundetes Rechteck 46"/>
            <p:cNvSpPr/>
            <p:nvPr/>
          </p:nvSpPr>
          <p:spPr bwMode="auto">
            <a:xfrm>
              <a:off x="458788" y="3774669"/>
              <a:ext cx="1081087"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defRPr/>
              </a:pPr>
              <a:r>
                <a:rPr lang="de-DE" sz="1400" b="1" dirty="0">
                  <a:solidFill>
                    <a:schemeClr val="bg1"/>
                  </a:solidFill>
                  <a:latin typeface="Arial" panose="020B0604020202020204" pitchFamily="34" charset="0"/>
                  <a:cs typeface="Arial" panose="020B0604020202020204" pitchFamily="34" charset="0"/>
                </a:rPr>
                <a:t>Metalle</a:t>
              </a:r>
            </a:p>
          </p:txBody>
        </p:sp>
        <p:sp>
          <p:nvSpPr>
            <p:cNvPr id="48" name="Abgerundetes Rechteck 47"/>
            <p:cNvSpPr/>
            <p:nvPr/>
          </p:nvSpPr>
          <p:spPr bwMode="auto">
            <a:xfrm>
              <a:off x="366713" y="1894149"/>
              <a:ext cx="1079500" cy="242747"/>
            </a:xfrm>
            <a:prstGeom prst="roundRect">
              <a:avLst/>
            </a:prstGeom>
            <a:solidFill>
              <a:srgbClr val="B45506"/>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lstStyle/>
            <a:p>
              <a:pPr algn="ctr">
                <a:defRPr/>
              </a:pPr>
              <a:r>
                <a:rPr lang="de-DE" sz="1400" b="1" dirty="0">
                  <a:solidFill>
                    <a:schemeClr val="bg1"/>
                  </a:solidFill>
                  <a:latin typeface="Arial" panose="020B0604020202020204" pitchFamily="34" charset="0"/>
                  <a:cs typeface="Arial" panose="020B0604020202020204" pitchFamily="34" charset="0"/>
                </a:rPr>
                <a:t>Kunststoffe</a:t>
              </a:r>
            </a:p>
          </p:txBody>
        </p:sp>
        <p:sp>
          <p:nvSpPr>
            <p:cNvPr id="49" name="Textfeld 10"/>
            <p:cNvSpPr txBox="1">
              <a:spLocks noChangeArrowheads="1"/>
            </p:cNvSpPr>
            <p:nvPr/>
          </p:nvSpPr>
          <p:spPr bwMode="auto">
            <a:xfrm>
              <a:off x="1302492" y="1413265"/>
              <a:ext cx="2103781"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600" b="1" dirty="0">
                  <a:latin typeface="Arial" panose="020B0604020202020204" pitchFamily="34" charset="0"/>
                  <a:cs typeface="Arial" panose="020B0604020202020204" pitchFamily="34" charset="0"/>
                </a:rPr>
                <a:t>Rohstoffgewinnung</a:t>
              </a:r>
            </a:p>
          </p:txBody>
        </p:sp>
        <p:sp>
          <p:nvSpPr>
            <p:cNvPr id="50" name="Textfeld 11"/>
            <p:cNvSpPr txBox="1">
              <a:spLocks noChangeArrowheads="1"/>
            </p:cNvSpPr>
            <p:nvPr/>
          </p:nvSpPr>
          <p:spPr bwMode="auto">
            <a:xfrm>
              <a:off x="1884857" y="3956119"/>
              <a:ext cx="1302726" cy="5063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defTabSz="449263">
                <a:spcBef>
                  <a:spcPct val="200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Reinigung</a:t>
              </a:r>
            </a:p>
            <a:p>
              <a:pPr>
                <a:spcBef>
                  <a:spcPct val="0"/>
                </a:spcBef>
                <a:buFontTx/>
                <a:buNone/>
              </a:pPr>
              <a:r>
                <a:rPr lang="de-DE" altLang="de-DE" sz="1400">
                  <a:solidFill>
                    <a:schemeClr val="bg1"/>
                  </a:solidFill>
                  <a:latin typeface="Arial" panose="020B0604020202020204" pitchFamily="34" charset="0"/>
                  <a:cs typeface="Arial" panose="020B0604020202020204" pitchFamily="34" charset="0"/>
                </a:rPr>
                <a:t>Halbzeuge</a:t>
              </a:r>
            </a:p>
          </p:txBody>
        </p:sp>
      </p:grpSp>
      <p:grpSp>
        <p:nvGrpSpPr>
          <p:cNvPr id="51" name="Gruppieren 43"/>
          <p:cNvGrpSpPr>
            <a:grpSpLocks/>
          </p:cNvGrpSpPr>
          <p:nvPr/>
        </p:nvGrpSpPr>
        <p:grpSpPr bwMode="auto">
          <a:xfrm>
            <a:off x="5765800" y="3864103"/>
            <a:ext cx="3378200" cy="2376000"/>
            <a:chOff x="5766251" y="4095433"/>
            <a:chExt cx="3377346" cy="2445081"/>
          </a:xfrm>
        </p:grpSpPr>
        <p:sp>
          <p:nvSpPr>
            <p:cNvPr id="52" name="Abgerundetes Rechteck 51"/>
            <p:cNvSpPr/>
            <p:nvPr/>
          </p:nvSpPr>
          <p:spPr>
            <a:xfrm>
              <a:off x="5766251" y="4095433"/>
              <a:ext cx="3212288" cy="244508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a:p>
              <a:pPr algn="ctr">
                <a:defRPr/>
              </a:pPr>
              <a:endParaRPr lang="de-DE" sz="2000" b="1" dirty="0">
                <a:solidFill>
                  <a:schemeClr val="tx2">
                    <a:lumMod val="50000"/>
                  </a:schemeClr>
                </a:solidFill>
                <a:latin typeface="Arial" panose="020B0604020202020204" pitchFamily="34" charset="0"/>
                <a:cs typeface="Arial" panose="020B0604020202020204" pitchFamily="34" charset="0"/>
              </a:endParaRPr>
            </a:p>
          </p:txBody>
        </p:sp>
        <p:sp>
          <p:nvSpPr>
            <p:cNvPr id="53" name="Abgerundetes Rechteck 52"/>
            <p:cNvSpPr/>
            <p:nvPr/>
          </p:nvSpPr>
          <p:spPr>
            <a:xfrm>
              <a:off x="5931309" y="4993580"/>
              <a:ext cx="2883759" cy="1478163"/>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endParaRPr lang="de-DE" sz="700" b="1" dirty="0">
                <a:solidFill>
                  <a:schemeClr val="tx2">
                    <a:lumMod val="50000"/>
                  </a:schemeClr>
                </a:solidFill>
                <a:latin typeface="Arial" panose="020B0604020202020204" pitchFamily="34" charset="0"/>
                <a:cs typeface="Arial" panose="020B0604020202020204" pitchFamily="34" charset="0"/>
              </a:endParaRPr>
            </a:p>
            <a:p>
              <a:pPr>
                <a:defRPr/>
              </a:pPr>
              <a:r>
                <a:rPr lang="de-DE" sz="1400" b="1" dirty="0">
                  <a:solidFill>
                    <a:schemeClr val="tx2">
                      <a:lumMod val="50000"/>
                    </a:schemeClr>
                  </a:solidFill>
                  <a:latin typeface="Arial" panose="020B0604020202020204" pitchFamily="34" charset="0"/>
                  <a:cs typeface="Arial" panose="020B0604020202020204" pitchFamily="34" charset="0"/>
                </a:rPr>
                <a:t>Infrastruktur:</a:t>
              </a:r>
            </a:p>
            <a:p>
              <a:pPr>
                <a:defRPr/>
              </a:pPr>
              <a:r>
                <a:rPr lang="en-US" sz="1400" dirty="0">
                  <a:solidFill>
                    <a:schemeClr val="tx2">
                      <a:lumMod val="50000"/>
                    </a:schemeClr>
                  </a:solidFill>
                  <a:latin typeface="Arial" panose="020B0604020202020204" pitchFamily="34" charset="0"/>
                  <a:cs typeface="Arial" panose="020B0604020202020204" pitchFamily="34" charset="0"/>
                </a:rPr>
                <a:t>BSS </a:t>
              </a:r>
              <a:r>
                <a:rPr lang="en-US" sz="1400" dirty="0" err="1">
                  <a:solidFill>
                    <a:schemeClr val="tx2">
                      <a:lumMod val="50000"/>
                    </a:schemeClr>
                  </a:solidFill>
                  <a:latin typeface="Arial" panose="020B0604020202020204" pitchFamily="34" charset="0"/>
                  <a:cs typeface="Arial" panose="020B0604020202020204" pitchFamily="34" charset="0"/>
                </a:rPr>
                <a:t>Basisstationen</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RSS Radio Subsystem</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en-US" sz="1400" dirty="0">
                  <a:solidFill>
                    <a:schemeClr val="tx2">
                      <a:lumMod val="50000"/>
                    </a:schemeClr>
                  </a:solidFill>
                  <a:latin typeface="Arial" panose="020B0604020202020204" pitchFamily="34" charset="0"/>
                  <a:cs typeface="Arial" panose="020B0604020202020204" pitchFamily="34" charset="0"/>
                </a:rPr>
                <a:t>OMC Operation Maintenance</a:t>
              </a:r>
              <a:endParaRPr lang="de-DE" sz="1400" dirty="0">
                <a:solidFill>
                  <a:schemeClr val="tx2">
                    <a:lumMod val="50000"/>
                  </a:schemeClr>
                </a:solidFill>
                <a:latin typeface="Arial" panose="020B0604020202020204" pitchFamily="34" charset="0"/>
                <a:cs typeface="Arial" panose="020B0604020202020204" pitchFamily="34" charset="0"/>
              </a:endParaRPr>
            </a:p>
            <a:p>
              <a:pPr>
                <a:defRPr/>
              </a:pPr>
              <a:r>
                <a:rPr lang="de-DE" sz="1400" dirty="0">
                  <a:solidFill>
                    <a:schemeClr val="tx2">
                      <a:lumMod val="50000"/>
                    </a:schemeClr>
                  </a:solidFill>
                  <a:latin typeface="Arial" panose="020B0604020202020204" pitchFamily="34" charset="0"/>
                  <a:cs typeface="Arial" panose="020B0604020202020204" pitchFamily="34" charset="0"/>
                </a:rPr>
                <a:t>NCC Network </a:t>
              </a:r>
              <a:r>
                <a:rPr lang="de-DE" sz="1400" dirty="0" err="1">
                  <a:solidFill>
                    <a:schemeClr val="tx2">
                      <a:lumMod val="50000"/>
                    </a:schemeClr>
                  </a:solidFill>
                  <a:latin typeface="Arial" panose="020B0604020202020204" pitchFamily="34" charset="0"/>
                  <a:cs typeface="Arial" panose="020B0604020202020204" pitchFamily="34" charset="0"/>
                </a:rPr>
                <a:t>Switching</a:t>
              </a:r>
              <a:r>
                <a:rPr lang="de-DE" sz="1400" dirty="0">
                  <a:solidFill>
                    <a:schemeClr val="tx2">
                      <a:lumMod val="50000"/>
                    </a:schemeClr>
                  </a:solidFill>
                  <a:latin typeface="Arial" panose="020B0604020202020204" pitchFamily="34" charset="0"/>
                  <a:cs typeface="Arial" panose="020B0604020202020204" pitchFamily="34" charset="0"/>
                </a:rPr>
                <a:t> Center</a:t>
              </a:r>
            </a:p>
          </p:txBody>
        </p:sp>
        <p:sp>
          <p:nvSpPr>
            <p:cNvPr id="54" name="Abgerundetes Rechteck 53"/>
            <p:cNvSpPr/>
            <p:nvPr/>
          </p:nvSpPr>
          <p:spPr>
            <a:xfrm>
              <a:off x="7420008" y="4447405"/>
              <a:ext cx="1331576" cy="798620"/>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Strom, WLAN, </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Computer (Backup)</a:t>
              </a:r>
            </a:p>
          </p:txBody>
        </p:sp>
        <p:sp>
          <p:nvSpPr>
            <p:cNvPr id="55" name="Abgerundetes Rechteck 54"/>
            <p:cNvSpPr/>
            <p:nvPr/>
          </p:nvSpPr>
          <p:spPr>
            <a:xfrm>
              <a:off x="6416961" y="4450581"/>
              <a:ext cx="955433" cy="709708"/>
            </a:xfrm>
            <a:prstGeom prst="roundRect">
              <a:avLst/>
            </a:prstGeom>
            <a:solidFill>
              <a:schemeClr val="accent1">
                <a:lumMod val="40000"/>
                <a:lumOff val="6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de-DE" sz="1400" dirty="0">
                  <a:solidFill>
                    <a:schemeClr val="tx2">
                      <a:lumMod val="50000"/>
                    </a:schemeClr>
                  </a:solidFill>
                  <a:latin typeface="Arial" panose="020B0604020202020204" pitchFamily="34" charset="0"/>
                  <a:cs typeface="Arial" panose="020B0604020202020204" pitchFamily="34" charset="0"/>
                </a:rPr>
                <a:t>Verkaufs-stellen</a:t>
              </a:r>
            </a:p>
            <a:p>
              <a:pPr algn="ctr">
                <a:defRPr/>
              </a:pPr>
              <a:r>
                <a:rPr lang="de-DE" sz="1400" dirty="0">
                  <a:solidFill>
                    <a:schemeClr val="tx2">
                      <a:lumMod val="50000"/>
                    </a:schemeClr>
                  </a:solidFill>
                  <a:latin typeface="Arial" panose="020B0604020202020204" pitchFamily="34" charset="0"/>
                  <a:cs typeface="Arial" panose="020B0604020202020204" pitchFamily="34" charset="0"/>
                </a:rPr>
                <a:t>Vertrieb</a:t>
              </a:r>
            </a:p>
          </p:txBody>
        </p:sp>
        <p:sp>
          <p:nvSpPr>
            <p:cNvPr id="56" name="Textfeld 55"/>
            <p:cNvSpPr txBox="1"/>
            <p:nvPr/>
          </p:nvSpPr>
          <p:spPr>
            <a:xfrm>
              <a:off x="7443815" y="4095433"/>
              <a:ext cx="1699782" cy="348397"/>
            </a:xfrm>
            <a:prstGeom prst="rect">
              <a:avLst/>
            </a:prstGeom>
            <a:noFill/>
            <a:ln>
              <a:noFill/>
            </a:ln>
          </p:spPr>
          <p:txBody>
            <a:bodyPr>
              <a:spAutoFit/>
            </a:bodyPr>
            <a:lstStyle/>
            <a:p>
              <a:pPr>
                <a:defRPr/>
              </a:pPr>
              <a:r>
                <a:rPr lang="de-DE" sz="1600" b="1" dirty="0">
                  <a:latin typeface="Arial" panose="020B0604020202020204" pitchFamily="34" charset="0"/>
                  <a:cs typeface="Arial" panose="020B0604020202020204" pitchFamily="34" charset="0"/>
                </a:rPr>
                <a:t>Nutzung</a:t>
              </a:r>
            </a:p>
          </p:txBody>
        </p:sp>
      </p:grpSp>
      <p:sp>
        <p:nvSpPr>
          <p:cNvPr id="57" name="Abgerundetes Rechteck 56"/>
          <p:cNvSpPr/>
          <p:nvPr/>
        </p:nvSpPr>
        <p:spPr>
          <a:xfrm>
            <a:off x="1443038" y="5226177"/>
            <a:ext cx="1793875" cy="908050"/>
          </a:xfrm>
          <a:prstGeom prst="roundRect">
            <a:avLst/>
          </a:prstGeom>
          <a:solidFill>
            <a:srgbClr val="783F04"/>
          </a:solidFill>
          <a:ln w="28575">
            <a:solidFill>
              <a:srgbClr val="B4550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de-DE" sz="1600" b="1" dirty="0">
                <a:solidFill>
                  <a:schemeClr val="bg1"/>
                </a:solidFill>
                <a:latin typeface="Arial" panose="020B0604020202020204" pitchFamily="34" charset="0"/>
                <a:cs typeface="Arial" panose="020B0604020202020204" pitchFamily="34" charset="0"/>
              </a:rPr>
              <a:t>Recycling</a:t>
            </a:r>
          </a:p>
          <a:p>
            <a:pPr algn="ctr">
              <a:defRPr/>
            </a:pPr>
            <a:endParaRPr lang="de-DE" sz="600" b="1" dirty="0">
              <a:solidFill>
                <a:schemeClr val="bg1"/>
              </a:solidFill>
              <a:latin typeface="Arial" panose="020B0604020202020204" pitchFamily="34" charset="0"/>
              <a:cs typeface="Arial" panose="020B0604020202020204" pitchFamily="34" charset="0"/>
            </a:endParaRPr>
          </a:p>
          <a:p>
            <a:pPr algn="ctr">
              <a:defRPr/>
            </a:pPr>
            <a:r>
              <a:rPr lang="de-DE" sz="1400" dirty="0">
                <a:solidFill>
                  <a:schemeClr val="bg1"/>
                </a:solidFill>
                <a:latin typeface="Arial" panose="020B0604020202020204" pitchFamily="34" charset="0"/>
                <a:cs typeface="Arial" panose="020B0604020202020204" pitchFamily="34" charset="0"/>
              </a:rPr>
              <a:t>Energie</a:t>
            </a:r>
          </a:p>
          <a:p>
            <a:pPr algn="ctr">
              <a:defRPr/>
            </a:pPr>
            <a:r>
              <a:rPr lang="de-DE" sz="1400" dirty="0">
                <a:solidFill>
                  <a:schemeClr val="bg1"/>
                </a:solidFill>
                <a:latin typeface="Arial" panose="020B0604020202020204" pitchFamily="34" charset="0"/>
                <a:cs typeface="Arial" panose="020B0604020202020204" pitchFamily="34" charset="0"/>
              </a:rPr>
              <a:t>Abfall</a:t>
            </a:r>
          </a:p>
        </p:txBody>
      </p:sp>
      <p:sp>
        <p:nvSpPr>
          <p:cNvPr id="58" name="Pfeil nach rechts 57"/>
          <p:cNvSpPr/>
          <p:nvPr/>
        </p:nvSpPr>
        <p:spPr>
          <a:xfrm rot="5400000">
            <a:off x="7215981" y="3433096"/>
            <a:ext cx="542925"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59" name="Pfeil nach rechts 58"/>
          <p:cNvSpPr/>
          <p:nvPr/>
        </p:nvSpPr>
        <p:spPr>
          <a:xfrm rot="10800000">
            <a:off x="3236913" y="5461127"/>
            <a:ext cx="2528887" cy="319088"/>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60" name="Pfeil nach rechts 59"/>
          <p:cNvSpPr/>
          <p:nvPr/>
        </p:nvSpPr>
        <p:spPr>
          <a:xfrm rot="16200000">
            <a:off x="2089151" y="4768977"/>
            <a:ext cx="576262"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sp>
        <p:nvSpPr>
          <p:cNvPr id="61" name="Pfeil nach rechts 60"/>
          <p:cNvSpPr/>
          <p:nvPr/>
        </p:nvSpPr>
        <p:spPr>
          <a:xfrm>
            <a:off x="4460875" y="2440115"/>
            <a:ext cx="1590675" cy="319087"/>
          </a:xfrm>
          <a:prstGeom prst="rightArrow">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00">
              <a:latin typeface="Arial" panose="020B0604020202020204" pitchFamily="34" charset="0"/>
              <a:cs typeface="Arial" panose="020B0604020202020204" pitchFamily="34" charset="0"/>
            </a:endParaRPr>
          </a:p>
        </p:txBody>
      </p:sp>
      <p:grpSp>
        <p:nvGrpSpPr>
          <p:cNvPr id="62" name="Gruppieren 42"/>
          <p:cNvGrpSpPr>
            <a:grpSpLocks/>
          </p:cNvGrpSpPr>
          <p:nvPr/>
        </p:nvGrpSpPr>
        <p:grpSpPr bwMode="auto">
          <a:xfrm>
            <a:off x="6057900" y="1412140"/>
            <a:ext cx="2628900" cy="1908000"/>
            <a:chOff x="6058518" y="1586661"/>
            <a:chExt cx="2628000" cy="1954528"/>
          </a:xfrm>
        </p:grpSpPr>
        <p:sp>
          <p:nvSpPr>
            <p:cNvPr id="63" name="Abgerundetes Rechteck 62"/>
            <p:cNvSpPr/>
            <p:nvPr/>
          </p:nvSpPr>
          <p:spPr>
            <a:xfrm>
              <a:off x="6058518" y="1610458"/>
              <a:ext cx="2628000" cy="1930731"/>
            </a:xfrm>
            <a:prstGeom prst="roundRect">
              <a:avLst/>
            </a:prstGeom>
            <a:no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de-DE" sz="1600" b="1" dirty="0">
                <a:solidFill>
                  <a:schemeClr val="tx2">
                    <a:lumMod val="50000"/>
                  </a:schemeClr>
                </a:solidFill>
                <a:latin typeface="Arial" panose="020B0604020202020204" pitchFamily="34" charset="0"/>
                <a:cs typeface="Arial" panose="020B0604020202020204" pitchFamily="34" charset="0"/>
              </a:endParaRPr>
            </a:p>
          </p:txBody>
        </p:sp>
        <p:sp>
          <p:nvSpPr>
            <p:cNvPr id="64" name="Abgerundetes Rechteck 63"/>
            <p:cNvSpPr/>
            <p:nvPr/>
          </p:nvSpPr>
          <p:spPr>
            <a:xfrm>
              <a:off x="6767888" y="2900256"/>
              <a:ext cx="1763108" cy="558437"/>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Bauteilherstellung</a:t>
              </a:r>
            </a:p>
            <a:p>
              <a:pPr>
                <a:defRPr/>
              </a:pPr>
              <a:r>
                <a:rPr lang="de-DE" sz="1400" dirty="0">
                  <a:solidFill>
                    <a:schemeClr val="tx2">
                      <a:lumMod val="50000"/>
                    </a:schemeClr>
                  </a:solidFill>
                  <a:latin typeface="Arial" panose="020B0604020202020204" pitchFamily="34" charset="0"/>
                  <a:cs typeface="Arial" panose="020B0604020202020204" pitchFamily="34" charset="0"/>
                </a:rPr>
                <a:t>Zusammenbau</a:t>
              </a:r>
            </a:p>
          </p:txBody>
        </p:sp>
        <p:sp>
          <p:nvSpPr>
            <p:cNvPr id="65" name="Abgerundetes Rechteck 64"/>
            <p:cNvSpPr/>
            <p:nvPr/>
          </p:nvSpPr>
          <p:spPr>
            <a:xfrm>
              <a:off x="6217214" y="1962653"/>
              <a:ext cx="2304261" cy="828136"/>
            </a:xfrm>
            <a:prstGeom prst="roundRect">
              <a:avLst/>
            </a:prstGeom>
            <a:solidFill>
              <a:schemeClr val="accent1">
                <a:lumMod val="20000"/>
                <a:lumOff val="80000"/>
              </a:schemeClr>
            </a:solidFill>
            <a:ln w="28575">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defRPr/>
              </a:pPr>
              <a:r>
                <a:rPr lang="de-DE" sz="1400" dirty="0">
                  <a:solidFill>
                    <a:schemeClr val="tx2">
                      <a:lumMod val="50000"/>
                    </a:schemeClr>
                  </a:solidFill>
                  <a:latin typeface="Arial" panose="020B0604020202020204" pitchFamily="34" charset="0"/>
                  <a:cs typeface="Arial" panose="020B0604020202020204" pitchFamily="34" charset="0"/>
                </a:rPr>
                <a:t>Elektronische Bauteile,  IC-Prozessoren, Batterien,</a:t>
              </a:r>
            </a:p>
            <a:p>
              <a:pPr>
                <a:defRPr/>
              </a:pPr>
              <a:r>
                <a:rPr lang="de-DE" sz="1400" dirty="0">
                  <a:solidFill>
                    <a:schemeClr val="tx2">
                      <a:lumMod val="50000"/>
                    </a:schemeClr>
                  </a:solidFill>
                  <a:latin typeface="Arial" panose="020B0604020202020204" pitchFamily="34" charset="0"/>
                  <a:cs typeface="Arial" panose="020B0604020202020204" pitchFamily="34" charset="0"/>
                </a:rPr>
                <a:t>Gehäuse, Deckglas, ……..</a:t>
              </a:r>
            </a:p>
          </p:txBody>
        </p:sp>
        <p:sp>
          <p:nvSpPr>
            <p:cNvPr id="66" name="Textfeld 65"/>
            <p:cNvSpPr txBox="1"/>
            <p:nvPr/>
          </p:nvSpPr>
          <p:spPr>
            <a:xfrm>
              <a:off x="6634584" y="1586661"/>
              <a:ext cx="1466348" cy="346810"/>
            </a:xfrm>
            <a:prstGeom prst="rect">
              <a:avLst/>
            </a:prstGeom>
            <a:noFill/>
            <a:ln>
              <a:noFill/>
            </a:ln>
          </p:spPr>
          <p:txBody>
            <a:bodyPr>
              <a:spAutoFit/>
            </a:bodyPr>
            <a:lstStyle/>
            <a:p>
              <a:pPr algn="ctr">
                <a:defRPr/>
              </a:pPr>
              <a:r>
                <a:rPr lang="de-DE" sz="1600" b="1" dirty="0">
                  <a:latin typeface="Arial" panose="020B0604020202020204" pitchFamily="34" charset="0"/>
                  <a:cs typeface="Arial" panose="020B0604020202020204" pitchFamily="34" charset="0"/>
                </a:rPr>
                <a:t>Herstellung</a:t>
              </a:r>
            </a:p>
          </p:txBody>
        </p:sp>
      </p:grpSp>
      <p:graphicFrame>
        <p:nvGraphicFramePr>
          <p:cNvPr id="3" name="Diagramm 12"/>
          <p:cNvGraphicFramePr>
            <a:graphicFrameLocks/>
          </p:cNvGraphicFramePr>
          <p:nvPr>
            <p:extLst/>
          </p:nvPr>
        </p:nvGraphicFramePr>
        <p:xfrm>
          <a:off x="1493331" y="1728071"/>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36" name="Bild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0831" y="2555159"/>
            <a:ext cx="126682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8"/>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0" name="Foliennummernplatzhalter 9"/>
          <p:cNvSpPr>
            <a:spLocks noGrp="1"/>
          </p:cNvSpPr>
          <p:nvPr>
            <p:ph type="sldNum" sz="quarter" idx="11"/>
          </p:nvPr>
        </p:nvSpPr>
        <p:spPr>
          <a:xfrm>
            <a:off x="6874294" y="6356350"/>
            <a:ext cx="1641055" cy="365125"/>
          </a:xfrm>
        </p:spPr>
        <p:txBody>
          <a:bodyPr/>
          <a:lstStyle/>
          <a:p>
            <a:fld id="{68EB86B5-BADE-4A12-AB87-7E185E6EC7FD}" type="slidenum">
              <a:rPr lang="de-DE" smtClean="0"/>
              <a:pPr/>
              <a:t>92</a:t>
            </a:fld>
            <a:endParaRPr lang="de-DE" dirty="0"/>
          </a:p>
        </p:txBody>
      </p:sp>
    </p:spTree>
    <p:extLst>
      <p:ext uri="{BB962C8B-B14F-4D97-AF65-F5344CB8AC3E}">
        <p14:creationId xmlns:p14="http://schemas.microsoft.com/office/powerpoint/2010/main" val="20618672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lgn="ctr">
              <a:buNone/>
            </a:pPr>
            <a:r>
              <a:rPr lang="de-DE" sz="4000" dirty="0"/>
              <a:t>Modul 6 – </a:t>
            </a:r>
          </a:p>
          <a:p>
            <a:pPr marL="0" indent="0" algn="ctr">
              <a:buNone/>
            </a:pPr>
            <a:r>
              <a:rPr lang="de-DE" sz="4000" dirty="0"/>
              <a:t>Abschluss: Was kann ich tun?</a:t>
            </a:r>
          </a:p>
          <a:p>
            <a:pPr marL="0" indent="0" algn="ctr">
              <a:buNone/>
            </a:pPr>
            <a:endParaRPr lang="de-DE" sz="4000" dirty="0"/>
          </a:p>
        </p:txBody>
      </p:sp>
      <p:sp>
        <p:nvSpPr>
          <p:cNvPr id="3" name="Foliennummernplatzhalter 2"/>
          <p:cNvSpPr>
            <a:spLocks noGrp="1"/>
          </p:cNvSpPr>
          <p:nvPr>
            <p:ph type="sldNum" sz="quarter" idx="11"/>
          </p:nvPr>
        </p:nvSpPr>
        <p:spPr>
          <a:xfrm>
            <a:off x="6457950" y="6356350"/>
            <a:ext cx="2057400" cy="365125"/>
          </a:xfrm>
        </p:spPr>
        <p:txBody>
          <a:bodyPr/>
          <a:lstStyle/>
          <a:p>
            <a:fld id="{62A59293-44F6-42A9-B2EF-FC07B1E05F02}" type="slidenum">
              <a:rPr lang="de-DE" smtClean="0"/>
              <a:pPr/>
              <a:t>93</a:t>
            </a:fld>
            <a:endParaRPr lang="de-DE" dirty="0"/>
          </a:p>
        </p:txBody>
      </p:sp>
      <p:sp>
        <p:nvSpPr>
          <p:cNvPr id="6" name="Abgerundetes Rechteck 5"/>
          <p:cNvSpPr/>
          <p:nvPr/>
        </p:nvSpPr>
        <p:spPr>
          <a:xfrm>
            <a:off x="1858434" y="4291540"/>
            <a:ext cx="4788000" cy="1980000"/>
          </a:xfrm>
          <a:prstGeom prst="roundRect">
            <a:avLst/>
          </a:prstGeom>
          <a:solidFill>
            <a:srgbClr val="FCE5CD"/>
          </a:solidFill>
          <a:ln>
            <a:solidFill>
              <a:srgbClr val="E2830C"/>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solidFill>
                  <a:srgbClr val="595959"/>
                </a:solidFill>
                <a:latin typeface="PT Sans" panose="020B0503020203020204" pitchFamily="34" charset="0"/>
                <a:ea typeface="PT Sans" panose="020B0503020203020204" pitchFamily="34" charset="0"/>
              </a:rPr>
              <a:t>Ziel: </a:t>
            </a:r>
          </a:p>
          <a:p>
            <a:pPr algn="ctr"/>
            <a:r>
              <a:rPr lang="de-DE" dirty="0">
                <a:solidFill>
                  <a:srgbClr val="595959"/>
                </a:solidFill>
                <a:latin typeface="PT Sans" panose="020B0503020203020204" pitchFamily="34" charset="0"/>
                <a:ea typeface="PT Sans" panose="020B0503020203020204" pitchFamily="34" charset="0"/>
              </a:rPr>
              <a:t>Umsetzung des erworbenen Wissens in alternative Verhaltensmöglichkeiten</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Tree>
    <p:extLst>
      <p:ext uri="{BB962C8B-B14F-4D97-AF65-F5344CB8AC3E}">
        <p14:creationId xmlns:p14="http://schemas.microsoft.com/office/powerpoint/2010/main" val="37824536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a:spLocks noChangeArrowheads="1"/>
          </p:cNvSpPr>
          <p:nvPr/>
        </p:nvSpPr>
        <p:spPr bwMode="auto">
          <a:xfrm>
            <a:off x="364554" y="1658239"/>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Handlungsoption 1</a:t>
            </a:r>
          </a:p>
        </p:txBody>
      </p:sp>
      <p:sp>
        <p:nvSpPr>
          <p:cNvPr id="5" name="Abgerundetes Rechteck 4"/>
          <p:cNvSpPr>
            <a:spLocks noChangeArrowheads="1"/>
          </p:cNvSpPr>
          <p:nvPr/>
        </p:nvSpPr>
        <p:spPr bwMode="auto">
          <a:xfrm>
            <a:off x="4676204" y="1658239"/>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Handlungsoption 2</a:t>
            </a:r>
          </a:p>
        </p:txBody>
      </p:sp>
      <p:sp>
        <p:nvSpPr>
          <p:cNvPr id="6" name="Abgerundetes Rechteck 5"/>
          <p:cNvSpPr>
            <a:spLocks noChangeArrowheads="1"/>
          </p:cNvSpPr>
          <p:nvPr/>
        </p:nvSpPr>
        <p:spPr bwMode="auto">
          <a:xfrm>
            <a:off x="364554" y="4131564"/>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Handlungsoption 3</a:t>
            </a:r>
          </a:p>
        </p:txBody>
      </p:sp>
      <p:sp>
        <p:nvSpPr>
          <p:cNvPr id="7" name="Abgerundetes Rechteck 6"/>
          <p:cNvSpPr>
            <a:spLocks noChangeArrowheads="1"/>
          </p:cNvSpPr>
          <p:nvPr/>
        </p:nvSpPr>
        <p:spPr bwMode="auto">
          <a:xfrm>
            <a:off x="4676204" y="4131564"/>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Handlungsoption 4</a:t>
            </a:r>
          </a:p>
        </p:txBody>
      </p:sp>
      <p:sp>
        <p:nvSpPr>
          <p:cNvPr id="8" name="Nach links gekrümmter Pfeil 7"/>
          <p:cNvSpPr/>
          <p:nvPr/>
        </p:nvSpPr>
        <p:spPr>
          <a:xfrm>
            <a:off x="4242816" y="2798064"/>
            <a:ext cx="779463" cy="2506663"/>
          </a:xfrm>
          <a:prstGeom prst="curvedLeftArrow">
            <a:avLst>
              <a:gd name="adj1" fmla="val 25226"/>
              <a:gd name="adj2" fmla="val 100851"/>
              <a:gd name="adj3" fmla="val 25000"/>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783F04"/>
              </a:solidFill>
            </a:endParaRPr>
          </a:p>
        </p:txBody>
      </p:sp>
      <p:sp>
        <p:nvSpPr>
          <p:cNvPr id="3" name="Titel 2"/>
          <p:cNvSpPr>
            <a:spLocks noGrp="1"/>
          </p:cNvSpPr>
          <p:nvPr>
            <p:ph type="title"/>
          </p:nvPr>
        </p:nvSpPr>
        <p:spPr>
          <a:xfrm>
            <a:off x="393700" y="199479"/>
            <a:ext cx="637559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 Handlungs-optionen - Was kann man tun – Nennen Sie Handlungsoptionen?</a:t>
            </a:r>
          </a:p>
        </p:txBody>
      </p:sp>
      <p:sp>
        <p:nvSpPr>
          <p:cNvPr id="12" name="Fußzeilenplatzhalter 11"/>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a:xfrm>
            <a:off x="6874294" y="6356350"/>
            <a:ext cx="1641055" cy="365125"/>
          </a:xfrm>
        </p:spPr>
        <p:txBody>
          <a:bodyPr/>
          <a:lstStyle/>
          <a:p>
            <a:fld id="{68EB86B5-BADE-4A12-AB87-7E185E6EC7FD}" type="slidenum">
              <a:rPr lang="de-DE" smtClean="0"/>
              <a:pPr/>
              <a:t>94</a:t>
            </a:fld>
            <a:endParaRPr lang="de-DE" dirty="0"/>
          </a:p>
        </p:txBody>
      </p:sp>
    </p:spTree>
    <p:extLst>
      <p:ext uri="{BB962C8B-B14F-4D97-AF65-F5344CB8AC3E}">
        <p14:creationId xmlns:p14="http://schemas.microsoft.com/office/powerpoint/2010/main" val="13609207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a:spLocks noChangeArrowheads="1"/>
          </p:cNvSpPr>
          <p:nvPr/>
        </p:nvSpPr>
        <p:spPr bwMode="auto">
          <a:xfrm>
            <a:off x="364554" y="1658239"/>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„Reduce“</a:t>
            </a:r>
          </a:p>
          <a:p>
            <a:pPr algn="ctr"/>
            <a:r>
              <a:rPr lang="de-DE" sz="2400" b="1" dirty="0">
                <a:solidFill>
                  <a:srgbClr val="783F04"/>
                </a:solidFill>
                <a:latin typeface="PT Sans" panose="020B0503020203020204"/>
                <a:cs typeface="Arial" panose="020B0604020202020204" pitchFamily="34" charset="0"/>
              </a:rPr>
              <a:t>Den Ressourcenverbrauch </a:t>
            </a:r>
          </a:p>
          <a:p>
            <a:pPr algn="ctr"/>
            <a:r>
              <a:rPr lang="de-DE" sz="2400" b="1" dirty="0">
                <a:solidFill>
                  <a:srgbClr val="783F04"/>
                </a:solidFill>
                <a:latin typeface="PT Sans" panose="020B0503020203020204"/>
                <a:cs typeface="Arial" panose="020B0604020202020204" pitchFamily="34" charset="0"/>
              </a:rPr>
              <a:t>an der Quelle reduzieren</a:t>
            </a:r>
          </a:p>
        </p:txBody>
      </p:sp>
      <p:sp>
        <p:nvSpPr>
          <p:cNvPr id="5" name="Abgerundetes Rechteck 4"/>
          <p:cNvSpPr>
            <a:spLocks noChangeArrowheads="1"/>
          </p:cNvSpPr>
          <p:nvPr/>
        </p:nvSpPr>
        <p:spPr bwMode="auto">
          <a:xfrm>
            <a:off x="4676204" y="1658239"/>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„Reuse“</a:t>
            </a:r>
          </a:p>
          <a:p>
            <a:pPr algn="ctr"/>
            <a:r>
              <a:rPr lang="de-DE" sz="2400" b="1" dirty="0">
                <a:solidFill>
                  <a:srgbClr val="783F04"/>
                </a:solidFill>
                <a:latin typeface="PT Sans" panose="020B0503020203020204"/>
                <a:cs typeface="Arial" panose="020B0604020202020204" pitchFamily="34" charset="0"/>
              </a:rPr>
              <a:t>Wiederverwenden und Ressourcen so lange nutzen wie möglich</a:t>
            </a:r>
          </a:p>
        </p:txBody>
      </p:sp>
      <p:sp>
        <p:nvSpPr>
          <p:cNvPr id="6" name="Abgerundetes Rechteck 5"/>
          <p:cNvSpPr>
            <a:spLocks noChangeArrowheads="1"/>
          </p:cNvSpPr>
          <p:nvPr/>
        </p:nvSpPr>
        <p:spPr bwMode="auto">
          <a:xfrm>
            <a:off x="364554" y="4131564"/>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„Recycle“</a:t>
            </a:r>
          </a:p>
          <a:p>
            <a:pPr algn="ctr"/>
            <a:r>
              <a:rPr lang="de-DE" sz="2400" b="1" dirty="0">
                <a:solidFill>
                  <a:srgbClr val="783F04"/>
                </a:solidFill>
                <a:latin typeface="PT Sans" panose="020B0503020203020204"/>
                <a:cs typeface="Arial" panose="020B0604020202020204" pitchFamily="34" charset="0"/>
              </a:rPr>
              <a:t>Wenn wirklich nichts mehr geht</a:t>
            </a:r>
          </a:p>
        </p:txBody>
      </p:sp>
      <p:sp>
        <p:nvSpPr>
          <p:cNvPr id="7" name="Abgerundetes Rechteck 6"/>
          <p:cNvSpPr>
            <a:spLocks noChangeArrowheads="1"/>
          </p:cNvSpPr>
          <p:nvPr/>
        </p:nvSpPr>
        <p:spPr bwMode="auto">
          <a:xfrm>
            <a:off x="4676204" y="4131564"/>
            <a:ext cx="4183062" cy="198596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„Repair“  </a:t>
            </a:r>
            <a:br>
              <a:rPr lang="de-DE" sz="2400" b="1" dirty="0">
                <a:solidFill>
                  <a:srgbClr val="783F04"/>
                </a:solidFill>
                <a:latin typeface="PT Sans" panose="020B0503020203020204"/>
                <a:cs typeface="Arial" panose="020B0604020202020204" pitchFamily="34" charset="0"/>
              </a:rPr>
            </a:br>
            <a:r>
              <a:rPr lang="de-DE" sz="2400" b="1" dirty="0">
                <a:solidFill>
                  <a:srgbClr val="783F04"/>
                </a:solidFill>
                <a:latin typeface="PT Sans" panose="020B0503020203020204"/>
                <a:cs typeface="Arial" panose="020B0604020202020204" pitchFamily="34" charset="0"/>
              </a:rPr>
              <a:t>Durch Reparieren die Lebensdauer ausdehnen</a:t>
            </a:r>
          </a:p>
        </p:txBody>
      </p:sp>
      <p:sp>
        <p:nvSpPr>
          <p:cNvPr id="8" name="Nach links gekrümmter Pfeil 7"/>
          <p:cNvSpPr/>
          <p:nvPr/>
        </p:nvSpPr>
        <p:spPr>
          <a:xfrm>
            <a:off x="4242816" y="2798064"/>
            <a:ext cx="779463" cy="2506663"/>
          </a:xfrm>
          <a:prstGeom prst="curvedLeftArrow">
            <a:avLst>
              <a:gd name="adj1" fmla="val 25226"/>
              <a:gd name="adj2" fmla="val 100851"/>
              <a:gd name="adj3" fmla="val 25000"/>
            </a:avLst>
          </a:prstGeom>
          <a:solidFill>
            <a:srgbClr val="B45506"/>
          </a:solidFill>
          <a:ln>
            <a:solidFill>
              <a:srgbClr val="783F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783F04"/>
              </a:solidFill>
            </a:endParaRPr>
          </a:p>
        </p:txBody>
      </p:sp>
      <p:sp>
        <p:nvSpPr>
          <p:cNvPr id="3" name="Titel 2"/>
          <p:cNvSpPr>
            <a:spLocks noGrp="1"/>
          </p:cNvSpPr>
          <p:nvPr>
            <p:ph type="title"/>
          </p:nvPr>
        </p:nvSpPr>
        <p:spPr>
          <a:xfrm>
            <a:off x="393701" y="199479"/>
            <a:ext cx="606425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 Handlungs-optionen - Was kann man tun?</a:t>
            </a:r>
          </a:p>
        </p:txBody>
      </p:sp>
      <p:sp>
        <p:nvSpPr>
          <p:cNvPr id="12" name="Fußzeilenplatzhalter 11"/>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13" name="Foliennummernplatzhalter 12"/>
          <p:cNvSpPr>
            <a:spLocks noGrp="1"/>
          </p:cNvSpPr>
          <p:nvPr>
            <p:ph type="sldNum" sz="quarter" idx="11"/>
          </p:nvPr>
        </p:nvSpPr>
        <p:spPr>
          <a:xfrm>
            <a:off x="6874294" y="6356350"/>
            <a:ext cx="1641055" cy="365125"/>
          </a:xfrm>
        </p:spPr>
        <p:txBody>
          <a:bodyPr/>
          <a:lstStyle/>
          <a:p>
            <a:fld id="{68EB86B5-BADE-4A12-AB87-7E185E6EC7FD}" type="slidenum">
              <a:rPr lang="de-DE" smtClean="0"/>
              <a:pPr/>
              <a:t>95</a:t>
            </a:fld>
            <a:endParaRPr lang="de-DE" dirty="0"/>
          </a:p>
        </p:txBody>
      </p:sp>
    </p:spTree>
    <p:extLst>
      <p:ext uri="{BB962C8B-B14F-4D97-AF65-F5344CB8AC3E}">
        <p14:creationId xmlns:p14="http://schemas.microsoft.com/office/powerpoint/2010/main" val="35769165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105" y="191223"/>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 Handlungs-optionen - Was kann man tun?</a:t>
            </a:r>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457950" y="6356350"/>
            <a:ext cx="2057400" cy="365125"/>
          </a:xfrm>
        </p:spPr>
        <p:txBody>
          <a:bodyPr/>
          <a:lstStyle/>
          <a:p>
            <a:fld id="{57E04956-858A-4F76-B588-87C494AD6AA2}" type="slidenum">
              <a:rPr lang="de-DE" smtClean="0"/>
              <a:t>96</a:t>
            </a:fld>
            <a:endParaRPr lang="de-DE" dirty="0"/>
          </a:p>
        </p:txBody>
      </p:sp>
      <p:sp>
        <p:nvSpPr>
          <p:cNvPr id="6" name="Abgerundetes Rechteck 5"/>
          <p:cNvSpPr>
            <a:spLocks noChangeArrowheads="1"/>
          </p:cNvSpPr>
          <p:nvPr/>
        </p:nvSpPr>
        <p:spPr bwMode="auto">
          <a:xfrm>
            <a:off x="652420" y="2421298"/>
            <a:ext cx="7862930" cy="2099903"/>
          </a:xfrm>
          <a:prstGeom prst="roundRect">
            <a:avLst>
              <a:gd name="adj" fmla="val 16667"/>
            </a:avLst>
          </a:prstGeom>
          <a:solidFill>
            <a:schemeClr val="bg1"/>
          </a:solidFill>
          <a:ln w="57150">
            <a:solidFill>
              <a:srgbClr val="783F04"/>
            </a:solidFill>
            <a:round/>
            <a:headEnd/>
            <a:tailEnd/>
          </a:ln>
          <a:effectLst>
            <a:outerShdw blurRad="40000" dist="23000" dir="5400000" rotWithShape="0">
              <a:srgbClr val="808080">
                <a:alpha val="34998"/>
              </a:srgbClr>
            </a:outerShdw>
          </a:effectLst>
        </p:spPr>
        <p:txBody>
          <a:bodyPr anchor="ctr"/>
          <a:lstStyle/>
          <a:p>
            <a:pPr algn="ctr"/>
            <a:r>
              <a:rPr lang="de-DE" sz="2400" b="1" dirty="0">
                <a:solidFill>
                  <a:srgbClr val="783F04"/>
                </a:solidFill>
                <a:latin typeface="PT Sans" panose="020B0503020203020204"/>
                <a:cs typeface="Arial" panose="020B0604020202020204" pitchFamily="34" charset="0"/>
              </a:rPr>
              <a:t>Überlegen Sie, wie Sie selbst den Verbrauch an Ressourcen vermindern können </a:t>
            </a:r>
          </a:p>
          <a:p>
            <a:pPr algn="ctr"/>
            <a:r>
              <a:rPr lang="de-DE" sz="2400" b="1" dirty="0">
                <a:solidFill>
                  <a:srgbClr val="783F04"/>
                </a:solidFill>
                <a:latin typeface="PT Sans" panose="020B0503020203020204"/>
                <a:cs typeface="Arial" panose="020B0604020202020204" pitchFamily="34" charset="0"/>
              </a:rPr>
              <a:t>(Gruppenarbeit, 4 Gruppen, mit Präsentation)</a:t>
            </a:r>
          </a:p>
        </p:txBody>
      </p:sp>
    </p:spTree>
    <p:extLst>
      <p:ext uri="{BB962C8B-B14F-4D97-AF65-F5344CB8AC3E}">
        <p14:creationId xmlns:p14="http://schemas.microsoft.com/office/powerpoint/2010/main" val="22653452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105" y="191223"/>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 Handlungs-optionen - Was kann man tun?</a:t>
            </a:r>
          </a:p>
        </p:txBody>
      </p:sp>
      <p:sp>
        <p:nvSpPr>
          <p:cNvPr id="3" name="Inhaltsplatzhalter 2"/>
          <p:cNvSpPr>
            <a:spLocks noGrp="1"/>
          </p:cNvSpPr>
          <p:nvPr>
            <p:ph idx="1"/>
          </p:nvPr>
        </p:nvSpPr>
        <p:spPr/>
        <p:txBody>
          <a:bodyPr/>
          <a:lstStyle/>
          <a:p>
            <a:pPr marL="0" indent="0">
              <a:buNone/>
            </a:pPr>
            <a:r>
              <a:rPr lang="de-DE" b="1" dirty="0"/>
              <a:t>Reduce: </a:t>
            </a:r>
            <a:r>
              <a:rPr lang="de-DE" sz="1750" dirty="0"/>
              <a:t>Wie können Sie sich verhalten, oder welche Hilfen können Sie einsetzen? Auf welche verschiedenen Ressourcen, die im Zusammenhang mit dem Handy benutzt werden, haben Sie Einfluss?? Können Sie überhaupt mit ihrem Verhalten beeinflussen, wie viele Handys benutzt werden?</a:t>
            </a:r>
          </a:p>
          <a:p>
            <a:pPr marL="0" indent="0">
              <a:buNone/>
            </a:pPr>
            <a:r>
              <a:rPr lang="de-DE" b="1" dirty="0"/>
              <a:t>Reuse: </a:t>
            </a:r>
            <a:r>
              <a:rPr lang="de-DE" sz="1750" dirty="0"/>
              <a:t>Wie können Sie erreichen, dass die Ressourcen, die für die Produktion Ihres Handys eingesetzt wurden so lange als nur möglich genutzt werden (damit nicht so schnell wieder ein neues Handy produziert werden muss)? </a:t>
            </a:r>
            <a:br>
              <a:rPr lang="de-DE" sz="1750" dirty="0"/>
            </a:br>
            <a:r>
              <a:rPr lang="de-DE" sz="1750" dirty="0"/>
              <a:t>Versuchen Sie, mehrere Möglichkeiten zu entwickeln.</a:t>
            </a:r>
          </a:p>
          <a:p>
            <a:pPr marL="0" indent="0">
              <a:buNone/>
            </a:pPr>
            <a:r>
              <a:rPr lang="de-DE" b="1" dirty="0"/>
              <a:t>Repair:</a:t>
            </a:r>
            <a:r>
              <a:rPr lang="de-DE" dirty="0"/>
              <a:t> </a:t>
            </a:r>
            <a:r>
              <a:rPr lang="de-DE" sz="1750" dirty="0"/>
              <a:t>Welchen Einfluss hat das Reparieren eines Gerätes auf den Ressourcenverbrauch?</a:t>
            </a:r>
            <a:br>
              <a:rPr lang="de-DE" sz="1750" dirty="0"/>
            </a:br>
            <a:r>
              <a:rPr lang="de-DE" sz="1750" dirty="0"/>
              <a:t>Welche Vorteile sind mit einer Reparatur verbunden – und welche Nachteile?</a:t>
            </a:r>
          </a:p>
          <a:p>
            <a:pPr marL="0" indent="0">
              <a:buNone/>
            </a:pPr>
            <a:r>
              <a:rPr lang="de-DE" b="1" dirty="0"/>
              <a:t>Recycle:</a:t>
            </a:r>
            <a:r>
              <a:rPr lang="de-DE" dirty="0"/>
              <a:t> </a:t>
            </a:r>
            <a:r>
              <a:rPr lang="de-DE" sz="1750" dirty="0"/>
              <a:t>Erklären Sie kurz, warum das Recycling wichtig ist. Fallen Ihnen unterschiedliche Möglichkeiten ein, an wen man das Gerät zum recyceln geben könnte? Was könnte problematisch sein, wenn man das kaputte Handy an nicht seriöse „</a:t>
            </a:r>
            <a:r>
              <a:rPr lang="de-DE" sz="1750" dirty="0" err="1"/>
              <a:t>Recycler</a:t>
            </a:r>
            <a:r>
              <a:rPr lang="de-DE" sz="1750" dirty="0"/>
              <a:t>“ gibt? Überlegen Sie auch, was man beachten sollte bevor man sein Handy zum Recyceln gibt!</a:t>
            </a:r>
          </a:p>
        </p:txBody>
      </p:sp>
      <p:sp>
        <p:nvSpPr>
          <p:cNvPr id="8" name="Fußzeilenplatzhalter 7"/>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9" name="Foliennummernplatzhalter 8"/>
          <p:cNvSpPr>
            <a:spLocks noGrp="1"/>
          </p:cNvSpPr>
          <p:nvPr>
            <p:ph type="sldNum" sz="quarter" idx="11"/>
          </p:nvPr>
        </p:nvSpPr>
        <p:spPr>
          <a:xfrm>
            <a:off x="6457950" y="6356350"/>
            <a:ext cx="2057400" cy="365125"/>
          </a:xfrm>
        </p:spPr>
        <p:txBody>
          <a:bodyPr/>
          <a:lstStyle/>
          <a:p>
            <a:fld id="{57E04956-858A-4F76-B588-87C494AD6AA2}" type="slidenum">
              <a:rPr lang="de-DE" smtClean="0"/>
              <a:t>97</a:t>
            </a:fld>
            <a:endParaRPr lang="de-DE" dirty="0"/>
          </a:p>
        </p:txBody>
      </p:sp>
    </p:spTree>
    <p:extLst>
      <p:ext uri="{BB962C8B-B14F-4D97-AF65-F5344CB8AC3E}">
        <p14:creationId xmlns:p14="http://schemas.microsoft.com/office/powerpoint/2010/main" val="1039645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3700" y="203749"/>
            <a:ext cx="6120000" cy="1068388"/>
          </a:xfrm>
          <a:noFill/>
          <a:ln>
            <a:noFill/>
          </a:ln>
        </p:spPr>
        <p:txBody>
          <a:bodyPr vert="horz" wrap="square" lIns="0" tIns="0" rIns="0" bIns="0" numCol="1" anchor="t" anchorCtr="0" compatLnSpc="1">
            <a:prstTxWarp prst="textNoShape">
              <a:avLst/>
            </a:prstTxWarp>
          </a:bodyPr>
          <a:lstStyle/>
          <a:p>
            <a:pPr>
              <a:lnSpc>
                <a:spcPct val="90000"/>
              </a:lnSpc>
            </a:pPr>
            <a:r>
              <a:rPr lang="de-DE" dirty="0"/>
              <a:t>Unterrichtsmaterial: </a:t>
            </a:r>
            <a:br>
              <a:rPr lang="de-DE" dirty="0"/>
            </a:br>
            <a:r>
              <a:rPr lang="de-DE" dirty="0"/>
              <a:t>Abschlussfrage</a:t>
            </a:r>
          </a:p>
        </p:txBody>
      </p:sp>
      <p:sp>
        <p:nvSpPr>
          <p:cNvPr id="4" name="Fußzeilenplatzhalter 3"/>
          <p:cNvSpPr>
            <a:spLocks noGrp="1"/>
          </p:cNvSpPr>
          <p:nvPr>
            <p:ph type="ftr" sz="quarter" idx="10"/>
          </p:nvPr>
        </p:nvSpPr>
        <p:spPr>
          <a:xfrm>
            <a:off x="390105" y="6356350"/>
            <a:ext cx="3086100" cy="365125"/>
          </a:xfrm>
        </p:spPr>
        <p:txBody>
          <a:bodyPr/>
          <a:lstStyle/>
          <a:p>
            <a:pPr algn="l"/>
            <a:r>
              <a:rPr lang="de-DE"/>
              <a:t>Der ökologische Rucksack eines Handys</a:t>
            </a:r>
            <a:endParaRPr lang="de-DE" dirty="0"/>
          </a:p>
        </p:txBody>
      </p:sp>
      <p:sp>
        <p:nvSpPr>
          <p:cNvPr id="5" name="Foliennummernplatzhalter 4"/>
          <p:cNvSpPr>
            <a:spLocks noGrp="1"/>
          </p:cNvSpPr>
          <p:nvPr>
            <p:ph type="sldNum" sz="quarter" idx="11"/>
          </p:nvPr>
        </p:nvSpPr>
        <p:spPr>
          <a:xfrm>
            <a:off x="6874294" y="6356350"/>
            <a:ext cx="1641055" cy="365125"/>
          </a:xfrm>
        </p:spPr>
        <p:txBody>
          <a:bodyPr/>
          <a:lstStyle/>
          <a:p>
            <a:fld id="{68EB86B5-BADE-4A12-AB87-7E185E6EC7FD}" type="slidenum">
              <a:rPr lang="de-DE" smtClean="0"/>
              <a:pPr/>
              <a:t>98</a:t>
            </a:fld>
            <a:endParaRPr lang="de-DE" dirty="0"/>
          </a:p>
        </p:txBody>
      </p:sp>
      <p:sp>
        <p:nvSpPr>
          <p:cNvPr id="6" name="Abgerundetes Rechteck 5"/>
          <p:cNvSpPr>
            <a:spLocks noChangeArrowheads="1"/>
          </p:cNvSpPr>
          <p:nvPr/>
        </p:nvSpPr>
        <p:spPr bwMode="auto">
          <a:xfrm>
            <a:off x="974725" y="2636838"/>
            <a:ext cx="6950075" cy="2190750"/>
          </a:xfrm>
          <a:prstGeom prst="roundRect">
            <a:avLst>
              <a:gd name="adj" fmla="val 16667"/>
            </a:avLst>
          </a:prstGeom>
          <a:solidFill>
            <a:schemeClr val="bg1"/>
          </a:solidFill>
          <a:ln w="57150">
            <a:solidFill>
              <a:schemeClr val="accent6">
                <a:lumMod val="50000"/>
              </a:schemeClr>
            </a:solidFill>
            <a:round/>
            <a:headEnd/>
            <a:tailEnd/>
          </a:ln>
          <a:effectLst>
            <a:outerShdw blurRad="40000" dist="23000" dir="5400000" rotWithShape="0">
              <a:srgbClr val="808080">
                <a:alpha val="34998"/>
              </a:srgbClr>
            </a:outerShdw>
          </a:effectLst>
        </p:spPr>
        <p:txBody>
          <a:bodyPr anchor="ctr"/>
          <a:lstStyle/>
          <a:p>
            <a:pPr algn="ctr"/>
            <a:r>
              <a:rPr lang="de-DE" sz="3200" b="1" dirty="0">
                <a:solidFill>
                  <a:srgbClr val="783F04"/>
                </a:solidFill>
                <a:latin typeface="PT Sans" panose="020B0503020203020204" pitchFamily="34" charset="0"/>
                <a:ea typeface="PT Sans" panose="020B0503020203020204" pitchFamily="34" charset="0"/>
              </a:rPr>
              <a:t>Was haben wir gelernt?</a:t>
            </a:r>
          </a:p>
          <a:p>
            <a:pPr algn="ctr"/>
            <a:r>
              <a:rPr lang="de-DE" sz="3200" b="1" dirty="0">
                <a:solidFill>
                  <a:srgbClr val="783F04"/>
                </a:solidFill>
                <a:latin typeface="PT Sans" panose="020B0503020203020204" pitchFamily="34" charset="0"/>
                <a:ea typeface="PT Sans" panose="020B0503020203020204" pitchFamily="34" charset="0"/>
              </a:rPr>
              <a:t>Was ist mir wichtig?</a:t>
            </a:r>
          </a:p>
        </p:txBody>
      </p:sp>
    </p:spTree>
    <p:extLst>
      <p:ext uri="{BB962C8B-B14F-4D97-AF65-F5344CB8AC3E}">
        <p14:creationId xmlns:p14="http://schemas.microsoft.com/office/powerpoint/2010/main" val="1867554556"/>
      </p:ext>
    </p:extLst>
  </p:cSld>
  <p:clrMapOvr>
    <a:masterClrMapping/>
  </p:clrMapOvr>
</p:sld>
</file>

<file path=ppt/theme/theme1.xml><?xml version="1.0" encoding="utf-8"?>
<a:theme xmlns:a="http://schemas.openxmlformats.org/drawingml/2006/main" name="Office-Design">
  <a:themeElements>
    <a:clrScheme name="Benutzerdefiniert 8">
      <a:dk1>
        <a:sysClr val="windowText" lastClr="000000"/>
      </a:dk1>
      <a:lt1>
        <a:sysClr val="window" lastClr="FFFFFF"/>
      </a:lt1>
      <a:dk2>
        <a:srgbClr val="1F497D"/>
      </a:dk2>
      <a:lt2>
        <a:srgbClr val="EEECE1"/>
      </a:lt2>
      <a:accent1>
        <a:srgbClr val="F3A734"/>
      </a:accent1>
      <a:accent2>
        <a:srgbClr val="80808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CE5CD"/>
        </a:solidFill>
        <a:ln>
          <a:noFill/>
        </a:ln>
      </a:spPr>
      <a:bodyPr rtlCol="0" anchor="ctr"/>
      <a:lstStyle>
        <a:defPPr algn="ctr">
          <a:defRPr dirty="0" smtClean="0">
            <a:solidFill>
              <a:srgbClr val="595959"/>
            </a:solidFill>
            <a:latin typeface="PT Sans" panose="020B0503020203020204" pitchFamily="34" charset="0"/>
            <a:ea typeface="PT Sans" panose="020B0503020203020204" pitchFamily="34" charset="0"/>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595959"/>
            </a:solidFill>
            <a:latin typeface="PT Sans" panose="020B0503020203020204" pitchFamily="34" charset="0"/>
            <a:ea typeface="PT Sans" panose="020B0503020203020204" pitchFamily="34" charset="0"/>
          </a:defRPr>
        </a:defPPr>
      </a:lstStyle>
    </a:txDef>
  </a:objectDefaults>
  <a:extraClrSchemeLst/>
  <a:extLst>
    <a:ext uri="{05A4C25C-085E-4340-85A3-A5531E510DB2}">
      <thm15:themeFamily xmlns:thm15="http://schemas.microsoft.com/office/thememl/2012/main" name="ZRE_Bildung_Vorlage_20161012-6.potx" id="{ABF5F7A2-525A-4A9D-8CBB-9927A7608910}" vid="{F0A5DFBD-81B9-4394-AE7E-BB1D374D5AE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enutzerdefiniert 8">
    <a:dk1>
      <a:sysClr val="windowText" lastClr="000000"/>
    </a:dk1>
    <a:lt1>
      <a:sysClr val="window" lastClr="FFFFFF"/>
    </a:lt1>
    <a:dk2>
      <a:srgbClr val="1F497D"/>
    </a:dk2>
    <a:lt2>
      <a:srgbClr val="EEECE1"/>
    </a:lt2>
    <a:accent1>
      <a:srgbClr val="F3A734"/>
    </a:accent1>
    <a:accent2>
      <a:srgbClr val="808080"/>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22923</Words>
  <Application>Microsoft Macintosh PowerPoint</Application>
  <PresentationFormat>Bildschirmpräsentation (4:3)</PresentationFormat>
  <Paragraphs>2147</Paragraphs>
  <Slides>98</Slides>
  <Notes>98</Notes>
  <HiddenSlides>0</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98</vt:i4>
      </vt:variant>
    </vt:vector>
  </HeadingPairs>
  <TitlesOfParts>
    <vt:vector size="113" baseType="lpstr">
      <vt:lpstr>MS Mincho</vt:lpstr>
      <vt:lpstr>ＭＳ Ｐゴシック</vt:lpstr>
      <vt:lpstr>ＭＳ Ｐゴシック</vt:lpstr>
      <vt:lpstr>Arial</vt:lpstr>
      <vt:lpstr>Arial Black</vt:lpstr>
      <vt:lpstr>Calibri</vt:lpstr>
      <vt:lpstr>Courier New</vt:lpstr>
      <vt:lpstr>Geneva</vt:lpstr>
      <vt:lpstr>Myriad Pro</vt:lpstr>
      <vt:lpstr>Noto Sans Symbols</vt:lpstr>
      <vt:lpstr>PT Sans</vt:lpstr>
      <vt:lpstr>Times New Roman</vt:lpstr>
      <vt:lpstr>Trebuchet MS</vt:lpstr>
      <vt:lpstr>Wingdings</vt:lpstr>
      <vt:lpstr>Office-Design</vt:lpstr>
      <vt:lpstr>Der ökologische Rucksack eines Handys  Weiterbildungs- und Unterrichtsmaterialien  Ressourcenschonung und Ressourcen- effizienz auf Basis von ProgRess II  Handlungsfeld:  Ressourceneffiziente Informations-  und Kommunikationstechnik  Gestaltungsaspekt:  Ressourceneffizienz der IKT-Produkte  verbessern</vt:lpstr>
      <vt:lpstr>Übersicht der Materialien</vt:lpstr>
      <vt:lpstr>Grundlage: ProgRess II (2016)</vt:lpstr>
      <vt:lpstr>Sachanalyse: Ressourcen Systematik</vt:lpstr>
      <vt:lpstr>ProgRess II umfasst 10 Handlungsfelder</vt:lpstr>
      <vt:lpstr>Handlungsfelder und Gestaltungsaspekte</vt:lpstr>
      <vt:lpstr>Auftraggeber</vt:lpstr>
      <vt:lpstr>PowerPoint-Präsentation</vt:lpstr>
      <vt:lpstr>Der ökologische Rucksack eines Handys  Foliensatz II Sachanalyse  (Weiterbildung für Lehrende)</vt:lpstr>
      <vt:lpstr>Inhalt der Präsentation Sachanalyse</vt:lpstr>
      <vt:lpstr>Sachanalyse: Problematik Digitalisierung im Alltag</vt:lpstr>
      <vt:lpstr>Sachanalyse: Problematik  Absatz Smartphones Deutschland </vt:lpstr>
      <vt:lpstr>Sachanalyse: Materialien im Handy Welche Bauteile im Smartphone? </vt:lpstr>
      <vt:lpstr>Sachanalyse: Materialien im Handy Bauteile im Smartphone </vt:lpstr>
      <vt:lpstr>Sachanalyse: Materialien im Handy Welche Elemente im Smartphone?</vt:lpstr>
      <vt:lpstr>Sachanalyse: Materialien im Handy Elemente im Smartphone:</vt:lpstr>
      <vt:lpstr>Sachanalyse: Materialien im Handy Woraus besteht ein Smartphone? </vt:lpstr>
      <vt:lpstr>Sachanalyse: Materialien im Handy Ausgewählte Metalle, Smartphone</vt:lpstr>
      <vt:lpstr>Sachanalyse: Materialien im Handy Mengen weltweiter Verbrauch</vt:lpstr>
      <vt:lpstr>Sachanalyse: Metallproduktion Lebenszyklus von Metallen 1</vt:lpstr>
      <vt:lpstr>Sachanalyse: Metallproduktion Lebenszyklus von Metallen 2</vt:lpstr>
      <vt:lpstr>Sachanalyse: Metallproduktion Lebenszyklus von Metallen 3</vt:lpstr>
      <vt:lpstr>Sachanalyse: Definition Der ökologische Rucksack</vt:lpstr>
      <vt:lpstr>Sachanalyse: Exkurs 1 Kupfer und Aluminium</vt:lpstr>
      <vt:lpstr>Sachanalyse: Exkurs 2  Glas und Kunststoffe</vt:lpstr>
      <vt:lpstr>Sachanalyse: Lebenszyklus Der Lebensweg eines Handys</vt:lpstr>
      <vt:lpstr>Sachanalyse: Lebenszyklus Der ökologische Rucksack Handy</vt:lpstr>
      <vt:lpstr>Sachanalyse: Lebenszyklus Ein Rucksack von 75,3 kg</vt:lpstr>
      <vt:lpstr>Sachanalyse: Lebenszyklus Handlungsoptionen</vt:lpstr>
      <vt:lpstr>Der ökologische Rucksack eines Handys  Foliensatz III Rahmung der Unterrichtsreihe  (Weiterbildung für Lehrende) </vt:lpstr>
      <vt:lpstr>Rahmung  Übersicht Unterrichtsreihe </vt:lpstr>
      <vt:lpstr>Rahmung  Übersicht Unterrichtsreihe</vt:lpstr>
      <vt:lpstr>PowerPoint-Präsentation</vt:lpstr>
      <vt:lpstr>Rahmung: Modul 1 Einstiegsdiskussion</vt:lpstr>
      <vt:lpstr>Rahmung: Modul 1.1a Karikaturanalyse</vt:lpstr>
      <vt:lpstr>Rahmung: Modul 1.1b Karikaturanalyse</vt:lpstr>
      <vt:lpstr>Rahmung: Modul 1.2 Einstiegsfragen</vt:lpstr>
      <vt:lpstr>PowerPoint-Präsentation</vt:lpstr>
      <vt:lpstr>Rahmung: Modul 2  Aufbau Handy</vt:lpstr>
      <vt:lpstr>Rahmung: Modul 2a Bauteile eines Handys erschließen</vt:lpstr>
      <vt:lpstr>Rahmung: Modul 2b Stoffliche Zusammensetzung </vt:lpstr>
      <vt:lpstr>Rahmung: Modul 2c Stoffliche Zusammensetzung </vt:lpstr>
      <vt:lpstr>PowerPoint-Präsentation</vt:lpstr>
      <vt:lpstr>Rahmung: Modul 3 Relevanz der Mengen</vt:lpstr>
      <vt:lpstr>Rahmung: Modul 3a Mengen ausgewählter Metalle </vt:lpstr>
      <vt:lpstr>Rahmung: Modul 3b Berechnungen Gold und Kupfer </vt:lpstr>
      <vt:lpstr>PowerPoint-Präsentation</vt:lpstr>
      <vt:lpstr>Rahmung: Modul 4 Lebenszyklus Metalle</vt:lpstr>
      <vt:lpstr>Rahmung: Modul 4a Lebenszyklus von Metallen I </vt:lpstr>
      <vt:lpstr>Rahmung: Modul 4b Lebenszyklus von Metallen II </vt:lpstr>
      <vt:lpstr>Rahmung: Modul 4c Der ökologische Rucksack Def.</vt:lpstr>
      <vt:lpstr>PowerPoint-Präsentation</vt:lpstr>
      <vt:lpstr>Rahmung: Modul 5 Ökologischer Rucksack</vt:lpstr>
      <vt:lpstr>Rahmung: Modul 5a Lebenszyklus eines Handys</vt:lpstr>
      <vt:lpstr>Rahmung: Modul 5b Komponenten Lebenszyklus Handy</vt:lpstr>
      <vt:lpstr>Rahmung: Modul 5c Gewichte der Komponenten</vt:lpstr>
      <vt:lpstr>PowerPoint-Präsentation</vt:lpstr>
      <vt:lpstr>Rahmung: Modul 6 Übersicht – Was kann ich tun</vt:lpstr>
      <vt:lpstr>Rahmung: Modul 6a und b Handlungsoptionen</vt:lpstr>
      <vt:lpstr>Der ökologische Rucksack eines Handys  Foliensatz  IV Unterrichtsvorschläge  (Folien für den Unterricht) </vt:lpstr>
      <vt:lpstr>PowerPoint-Präsentation</vt:lpstr>
      <vt:lpstr>Unterrichtsmaterial Karikatur Pranger Handysucht </vt:lpstr>
      <vt:lpstr>Unterrichtsmaterial Karikatur Handygefängnis </vt:lpstr>
      <vt:lpstr>Unterrichtsmaterial Einstiegsfragen </vt:lpstr>
      <vt:lpstr>Unterrichtsmaterial Einstiegsfragen - Lösungen</vt:lpstr>
      <vt:lpstr>PowerPoint-Präsentation</vt:lpstr>
      <vt:lpstr>PowerPoint-Präsentation</vt:lpstr>
      <vt:lpstr>Unterrichtsmaterial Welche Bauteile im Smartphone? </vt:lpstr>
      <vt:lpstr>PowerPoint-Präsentation</vt:lpstr>
      <vt:lpstr>Unterrichtsmaterial Welche Elemente im Smartphone?</vt:lpstr>
      <vt:lpstr>Unterrichtsmaterial Elemente im Smartphone</vt:lpstr>
      <vt:lpstr>PowerPoint-Präsentation</vt:lpstr>
      <vt:lpstr>Unterrichtsmaterial Ausgewählte Metalle, Smartphone</vt:lpstr>
      <vt:lpstr>Unterrichtsmaterial Gold in Smartphones in 2015 </vt:lpstr>
      <vt:lpstr>Unterrichtsmaterial Gold in Smartphones in 2015</vt:lpstr>
      <vt:lpstr>Unterrichtsmaterial Kupfer in Smartphones in 2015</vt:lpstr>
      <vt:lpstr>Unterrichtsmaterial Kupfer in Smartphones in 2015</vt:lpstr>
      <vt:lpstr>Unterrichtsmaterial Mengen weltweiter Verbrauch</vt:lpstr>
      <vt:lpstr>PowerPoint-Präsentation</vt:lpstr>
      <vt:lpstr>Unterrichtsmaterial Stationen des Lebenszyklus</vt:lpstr>
      <vt:lpstr>Unterrichtsmaterial Stationen des Lebenszyklus</vt:lpstr>
      <vt:lpstr>Unterrichtsmaterial Stationen des Lebenszyklus</vt:lpstr>
      <vt:lpstr>PowerPoint-Präsentation</vt:lpstr>
      <vt:lpstr>Unterrichtsmaterial Lebenszyklus von Metallen II - Aufgabe</vt:lpstr>
      <vt:lpstr>Unterrichtsmaterial Lebenszyklus von Metallen - Lösung</vt:lpstr>
      <vt:lpstr>Unterrichtsmaterial Was ist der ökologische Rucksack?</vt:lpstr>
      <vt:lpstr>Unterrichtsmaterial Was ist der ökologische Rucksack?</vt:lpstr>
      <vt:lpstr>Unterrichtsmaterial Der ökologische Rucksack ist..</vt:lpstr>
      <vt:lpstr>Unterrichtsmaterial Der Lebensweg eines Handys</vt:lpstr>
      <vt:lpstr>Unterrichtsmaterial Der Lebensweg eines Handys</vt:lpstr>
      <vt:lpstr>Unterrichtsmaterial Der ökologische Rucksack Handy</vt:lpstr>
      <vt:lpstr>Unterrichtsmaterial Der ökologische Rucksack Handy</vt:lpstr>
      <vt:lpstr>PowerPoint-Präsentation</vt:lpstr>
      <vt:lpstr>Unterrichtsmaterial: Handlungs-optionen - Was kann man tun – Nennen Sie Handlungsoptionen?</vt:lpstr>
      <vt:lpstr>Unterrichtsmaterial: Handlungs-optionen - Was kann man tun?</vt:lpstr>
      <vt:lpstr>Unterrichtsmaterial: Handlungs-optionen - Was kann man tun?</vt:lpstr>
      <vt:lpstr>Unterrichtsmaterial: Handlungs-optionen - Was kann man tun?</vt:lpstr>
      <vt:lpstr>Unterrichtsmaterial:  Abschlussfrage</vt:lpstr>
    </vt:vector>
  </TitlesOfParts>
  <Company>Institut für Zukunftsstudien und Technologiebewertung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Vorlage</dc:subject>
  <dc:creator>k.ludwig</dc:creator>
  <cp:lastModifiedBy>Michael Scharp</cp:lastModifiedBy>
  <cp:revision>490</cp:revision>
  <cp:lastPrinted>2024-01-12T08:15:50Z</cp:lastPrinted>
  <dcterms:created xsi:type="dcterms:W3CDTF">2016-10-12T14:43:29Z</dcterms:created>
  <dcterms:modified xsi:type="dcterms:W3CDTF">2024-01-12T08:15:57Z</dcterms:modified>
</cp:coreProperties>
</file>