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533" r:id="rId2"/>
    <p:sldId id="754" r:id="rId3"/>
    <p:sldId id="752" r:id="rId4"/>
    <p:sldId id="753" r:id="rId5"/>
    <p:sldId id="751" r:id="rId6"/>
    <p:sldId id="770" r:id="rId7"/>
    <p:sldId id="755" r:id="rId8"/>
    <p:sldId id="759" r:id="rId9"/>
    <p:sldId id="760" r:id="rId10"/>
    <p:sldId id="761" r:id="rId11"/>
    <p:sldId id="762" r:id="rId12"/>
    <p:sldId id="730" r:id="rId13"/>
    <p:sldId id="763" r:id="rId14"/>
    <p:sldId id="726" r:id="rId15"/>
    <p:sldId id="764" r:id="rId16"/>
    <p:sldId id="725" r:id="rId17"/>
    <p:sldId id="732" r:id="rId18"/>
    <p:sldId id="747" r:id="rId19"/>
    <p:sldId id="765" r:id="rId20"/>
    <p:sldId id="607" r:id="rId21"/>
    <p:sldId id="766" r:id="rId22"/>
    <p:sldId id="767" r:id="rId23"/>
    <p:sldId id="768" r:id="rId24"/>
    <p:sldId id="756" r:id="rId25"/>
    <p:sldId id="743" r:id="rId26"/>
    <p:sldId id="749" r:id="rId27"/>
  </p:sldIdLst>
  <p:sldSz cx="9144000" cy="6858000" type="screen4x3"/>
  <p:notesSz cx="7099300" cy="10234613"/>
  <p:defaultTextStyle>
    <a:defPPr>
      <a:defRPr lang="de-DE"/>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042" userDrawn="1">
          <p15:clr>
            <a:srgbClr val="A4A3A4"/>
          </p15:clr>
        </p15:guide>
        <p15:guide id="2" orient="horz" pos="1003" userDrawn="1">
          <p15:clr>
            <a:srgbClr val="A4A3A4"/>
          </p15:clr>
        </p15:guide>
        <p15:guide id="3" orient="horz" pos="3271" userDrawn="1">
          <p15:clr>
            <a:srgbClr val="A4A3A4"/>
          </p15:clr>
        </p15:guide>
        <p15:guide id="4" orient="horz" pos="3181" userDrawn="1">
          <p15:clr>
            <a:srgbClr val="A4A3A4"/>
          </p15:clr>
        </p15:guide>
        <p15:guide id="5" orient="horz">
          <p15:clr>
            <a:srgbClr val="A4A3A4"/>
          </p15:clr>
        </p15:guide>
        <p15:guide id="6" orient="horz" pos="4247" userDrawn="1">
          <p15:clr>
            <a:srgbClr val="A4A3A4"/>
          </p15:clr>
        </p15:guide>
        <p15:guide id="7" orient="horz" pos="84">
          <p15:clr>
            <a:srgbClr val="A4A3A4"/>
          </p15:clr>
        </p15:guide>
        <p15:guide id="8" orient="horz" pos="1145">
          <p15:clr>
            <a:srgbClr val="A4A3A4"/>
          </p15:clr>
        </p15:guide>
        <p15:guide id="9" pos="90" userDrawn="1">
          <p15:clr>
            <a:srgbClr val="A4A3A4"/>
          </p15:clr>
        </p15:guide>
        <p15:guide id="10" pos="5692">
          <p15:clr>
            <a:srgbClr val="A4A3A4"/>
          </p15:clr>
        </p15:guide>
        <p15:guide id="11" pos="4372">
          <p15:clr>
            <a:srgbClr val="A4A3A4"/>
          </p15:clr>
        </p15:guide>
        <p15:guide id="12" pos="248">
          <p15:clr>
            <a:srgbClr val="A4A3A4"/>
          </p15:clr>
        </p15:guide>
        <p15:guide id="13" pos="1383" userDrawn="1">
          <p15:clr>
            <a:srgbClr val="A4A3A4"/>
          </p15:clr>
        </p15:guide>
        <p15:guide id="14" pos="5534" userDrawn="1">
          <p15:clr>
            <a:srgbClr val="A4A3A4"/>
          </p15:clr>
        </p15:guide>
        <p15:guide id="15" pos="2930">
          <p15:clr>
            <a:srgbClr val="A4A3A4"/>
          </p15:clr>
        </p15:guide>
        <p15:guide id="16" pos="424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ger Rohn" initials="HR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B7B7"/>
    <a:srgbClr val="FF9919"/>
    <a:srgbClr val="595959"/>
    <a:srgbClr val="F9CB9C"/>
    <a:srgbClr val="FCE5CD"/>
    <a:srgbClr val="B45F06"/>
    <a:srgbClr val="E69138"/>
    <a:srgbClr val="783F04"/>
    <a:srgbClr val="434343"/>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0333" autoAdjust="0"/>
    <p:restoredTop sz="72010" autoAdjust="0"/>
  </p:normalViewPr>
  <p:slideViewPr>
    <p:cSldViewPr snapToGrid="0" snapToObjects="1" showGuides="1">
      <p:cViewPr varScale="1">
        <p:scale>
          <a:sx n="159" d="100"/>
          <a:sy n="159" d="100"/>
        </p:scale>
        <p:origin x="4600" y="192"/>
      </p:cViewPr>
      <p:guideLst>
        <p:guide orient="horz" pos="4042"/>
        <p:guide orient="horz" pos="1003"/>
        <p:guide orient="horz" pos="3271"/>
        <p:guide orient="horz" pos="3181"/>
        <p:guide orient="horz"/>
        <p:guide orient="horz" pos="4247"/>
        <p:guide orient="horz" pos="84"/>
        <p:guide orient="horz" pos="1145"/>
        <p:guide pos="90"/>
        <p:guide pos="5692"/>
        <p:guide pos="4372"/>
        <p:guide pos="248"/>
        <p:guide pos="1383"/>
        <p:guide pos="5534"/>
        <p:guide pos="2930"/>
        <p:guide pos="4241"/>
      </p:guideLst>
    </p:cSldViewPr>
  </p:slideViewPr>
  <p:outlineViewPr>
    <p:cViewPr>
      <p:scale>
        <a:sx n="33" d="100"/>
        <a:sy n="33" d="100"/>
      </p:scale>
      <p:origin x="0" y="976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51" d="100"/>
          <a:sy n="151" d="100"/>
        </p:scale>
        <p:origin x="688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Arbeitsblat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PT Sans" panose="020B0503020203020204"/>
              <a:ea typeface="+mn-ea"/>
              <a:cs typeface="+mn-cs"/>
            </a:defRPr>
          </a:pPr>
          <a:endParaRPr lang="de-DE"/>
        </a:p>
      </c:txPr>
    </c:title>
    <c:autoTitleDeleted val="0"/>
    <c:plotArea>
      <c:layout/>
      <c:pieChart>
        <c:varyColors val="1"/>
        <c:ser>
          <c:idx val="0"/>
          <c:order val="0"/>
          <c:tx>
            <c:strRef>
              <c:f>Tabelle1!$B$1</c:f>
              <c:strCache>
                <c:ptCount val="1"/>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35AE-414C-BFD5-9F6B2F7BA44D}"/>
              </c:ext>
            </c:extLst>
          </c:dPt>
          <c:dPt>
            <c:idx val="1"/>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3-35AE-414C-BFD5-9F6B2F7BA44D}"/>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35AE-414C-BFD5-9F6B2F7BA44D}"/>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35AE-414C-BFD5-9F6B2F7BA44D}"/>
              </c:ext>
            </c:extLst>
          </c:dPt>
          <c:dLbls>
            <c:dLbl>
              <c:idx val="0"/>
              <c:layout>
                <c:manualLayout>
                  <c:x val="-1.9540662470382691E-2"/>
                  <c:y val="1.124018419000203E-2"/>
                </c:manualLayout>
              </c:layout>
              <c:tx>
                <c:rich>
                  <a:bodyPr/>
                  <a:lstStyle/>
                  <a:p>
                    <a:fld id="{1B3810C0-1970-46C5-82D1-B657C116D666}" type="CATEGORYNAME">
                      <a:rPr lang="en-US" smtClean="0"/>
                      <a:pPr/>
                      <a:t>[RUBRIKENNAME]</a:t>
                    </a:fld>
                    <a:r>
                      <a:rPr lang="en-US" dirty="0"/>
                      <a:t> 0,4 Mio. T; </a:t>
                    </a:r>
                  </a:p>
                  <a:p>
                    <a:fld id="{81782957-1E63-4B7B-BEB3-0BABA3251F8E}" type="VALUE">
                      <a:rPr lang="en-US" baseline="0" smtClean="0"/>
                      <a:pPr/>
                      <a:t>[WERT]</a:t>
                    </a:fld>
                    <a:endParaRPr lang="de-DE"/>
                  </a:p>
                </c:rich>
              </c:tx>
              <c:showLegendKey val="0"/>
              <c:showVal val="1"/>
              <c:showCatName val="1"/>
              <c:showSerName val="0"/>
              <c:showPercent val="0"/>
              <c:showBubbleSize val="0"/>
              <c:extLst>
                <c:ext xmlns:c15="http://schemas.microsoft.com/office/drawing/2012/chart" uri="{CE6537A1-D6FC-4f65-9D91-7224C49458BB}">
                  <c15:layout>
                    <c:manualLayout>
                      <c:w val="0.2292208553718019"/>
                      <c:h val="0.11181657923695763"/>
                    </c:manualLayout>
                  </c15:layout>
                  <c15:dlblFieldTable/>
                  <c15:showDataLabelsRange val="0"/>
                </c:ext>
                <c:ext xmlns:c16="http://schemas.microsoft.com/office/drawing/2014/chart" uri="{C3380CC4-5D6E-409C-BE32-E72D297353CC}">
                  <c16:uniqueId val="{00000001-35AE-414C-BFD5-9F6B2F7BA44D}"/>
                </c:ext>
              </c:extLst>
            </c:dLbl>
            <c:dLbl>
              <c:idx val="1"/>
              <c:layout>
                <c:manualLayout>
                  <c:x val="-0.13637896991599455"/>
                  <c:y val="0.14332749281509419"/>
                </c:manualLayout>
              </c:layout>
              <c:tx>
                <c:rich>
                  <a:bodyPr/>
                  <a:lstStyle/>
                  <a:p>
                    <a:fld id="{E8AC5498-67E6-4CCD-8C5C-07442799B959}" type="CATEGORYNAME">
                      <a:rPr lang="en-US"/>
                      <a:pPr/>
                      <a:t>[RUBRIKENNAME]</a:t>
                    </a:fld>
                    <a:r>
                      <a:rPr lang="en-US"/>
                      <a:t> 260 Mio. t; </a:t>
                    </a:r>
                  </a:p>
                  <a:p>
                    <a:fld id="{FFCFEED4-C585-4482-B525-3D1CE4E4F5E7}" type="VALUE">
                      <a:rPr lang="en-US"/>
                      <a:pPr/>
                      <a:t>[WERT]</a:t>
                    </a:fld>
                    <a:endParaRPr lang="de-DE"/>
                  </a:p>
                </c:rich>
              </c:tx>
              <c:showLegendKey val="0"/>
              <c:showVal val="1"/>
              <c:showCatName val="1"/>
              <c:showSerName val="0"/>
              <c:showPercent val="0"/>
              <c:showBubbleSize val="0"/>
              <c:extLst>
                <c:ext xmlns:c15="http://schemas.microsoft.com/office/drawing/2012/chart" uri="{CE6537A1-D6FC-4f65-9D91-7224C49458BB}">
                  <c15:layout>
                    <c:manualLayout>
                      <c:w val="0.20005408188057963"/>
                      <c:h val="9.8911513789755934E-2"/>
                    </c:manualLayout>
                  </c15:layout>
                  <c15:dlblFieldTable/>
                  <c15:showDataLabelsRange val="0"/>
                </c:ext>
                <c:ext xmlns:c16="http://schemas.microsoft.com/office/drawing/2014/chart" uri="{C3380CC4-5D6E-409C-BE32-E72D297353CC}">
                  <c16:uniqueId val="{00000003-35AE-414C-BFD5-9F6B2F7BA44D}"/>
                </c:ext>
              </c:extLst>
            </c:dLbl>
            <c:dLbl>
              <c:idx val="2"/>
              <c:layout>
                <c:manualLayout>
                  <c:x val="0.12959325563028026"/>
                  <c:y val="-0.19190194339683117"/>
                </c:manualLayout>
              </c:layout>
              <c:tx>
                <c:rich>
                  <a:bodyPr/>
                  <a:lstStyle/>
                  <a:p>
                    <a:fld id="{3BB897AE-4EDD-4D65-A212-1040D709D67F}" type="CATEGORYNAME">
                      <a:rPr lang="en-US" smtClean="0"/>
                      <a:pPr/>
                      <a:t>[RUBRIKENNAME]</a:t>
                    </a:fld>
                    <a:r>
                      <a:rPr lang="en-US" dirty="0"/>
                      <a:t>, 596 Mio. t</a:t>
                    </a:r>
                    <a:r>
                      <a:rPr lang="en-US" baseline="0" dirty="0"/>
                      <a:t>; </a:t>
                    </a:r>
                    <a:fld id="{604B150E-5DC6-4F34-8153-FC95F5B5D6B8}" type="VALUE">
                      <a:rPr lang="en-US" baseline="0" dirty="0"/>
                      <a:pPr/>
                      <a:t>[WERT]</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22598030299404065"/>
                      <c:h val="9.0637720488466744E-2"/>
                    </c:manualLayout>
                  </c15:layout>
                  <c15:dlblFieldTable/>
                  <c15:showDataLabelsRange val="0"/>
                </c:ext>
                <c:ext xmlns:c16="http://schemas.microsoft.com/office/drawing/2014/chart" uri="{C3380CC4-5D6E-409C-BE32-E72D297353CC}">
                  <c16:uniqueId val="{00000005-35AE-414C-BFD5-9F6B2F7BA44D}"/>
                </c:ext>
              </c:extLst>
            </c:dLbl>
            <c:dLbl>
              <c:idx val="3"/>
              <c:layout>
                <c:manualLayout>
                  <c:x val="0.14664564535816002"/>
                  <c:y val="0.18271252898001047"/>
                </c:manualLayout>
              </c:layout>
              <c:tx>
                <c:rich>
                  <a:bodyPr/>
                  <a:lstStyle/>
                  <a:p>
                    <a:fld id="{3F412F4A-9F3E-40F1-86FD-7744DA157871}" type="CATEGORYNAME">
                      <a:rPr lang="en-US"/>
                      <a:pPr/>
                      <a:t>[RUBRIKENNAME]</a:t>
                    </a:fld>
                    <a:r>
                      <a:rPr lang="en-US" dirty="0"/>
                      <a:t>, </a:t>
                    </a:r>
                  </a:p>
                  <a:p>
                    <a:r>
                      <a:rPr lang="en-US" dirty="0"/>
                      <a:t>202 Mio. t; </a:t>
                    </a:r>
                  </a:p>
                  <a:p>
                    <a:fld id="{AAF9BE97-FA19-4D9E-870C-3F606973E116}" type="VALUE">
                      <a:rPr lang="en-US"/>
                      <a:pPr/>
                      <a:t>[WERT]</a:t>
                    </a:fld>
                    <a:endParaRPr lang="de-DE"/>
                  </a:p>
                </c:rich>
              </c:tx>
              <c:showLegendKey val="0"/>
              <c:showVal val="1"/>
              <c:showCatName val="1"/>
              <c:showSerName val="0"/>
              <c:showPercent val="0"/>
              <c:showBubbleSize val="0"/>
              <c:extLst>
                <c:ext xmlns:c15="http://schemas.microsoft.com/office/drawing/2012/chart" uri="{CE6537A1-D6FC-4f65-9D91-7224C49458BB}">
                  <c15:layout>
                    <c:manualLayout>
                      <c:w val="0.27166850154369004"/>
                      <c:h val="0.19708928514193524"/>
                    </c:manualLayout>
                  </c15:layout>
                  <c15:dlblFieldTable/>
                  <c15:showDataLabelsRange val="0"/>
                </c:ext>
                <c:ext xmlns:c16="http://schemas.microsoft.com/office/drawing/2014/chart" uri="{C3380CC4-5D6E-409C-BE32-E72D297353CC}">
                  <c16:uniqueId val="{00000007-35AE-414C-BFD5-9F6B2F7BA44D}"/>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PT Sans" panose="020B0503020203020204"/>
                    <a:ea typeface="+mn-ea"/>
                    <a:cs typeface="+mn-cs"/>
                  </a:defRPr>
                </a:pPr>
                <a:endParaRPr lang="de-DE"/>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Metallerze</c:v>
                </c:pt>
                <c:pt idx="1">
                  <c:v>Biomasse</c:v>
                </c:pt>
                <c:pt idx="2">
                  <c:v>Mineralien </c:v>
                </c:pt>
                <c:pt idx="3">
                  <c:v>Fossile Energieträger</c:v>
                </c:pt>
              </c:strCache>
            </c:strRef>
          </c:cat>
          <c:val>
            <c:numRef>
              <c:f>Tabelle1!$B$2:$B$5</c:f>
              <c:numCache>
                <c:formatCode>0%</c:formatCode>
                <c:ptCount val="4"/>
                <c:pt idx="0" formatCode="0.00%">
                  <c:v>4.0000000000000002E-4</c:v>
                </c:pt>
                <c:pt idx="1">
                  <c:v>0.26</c:v>
                </c:pt>
                <c:pt idx="2">
                  <c:v>0.56000000000000005</c:v>
                </c:pt>
                <c:pt idx="3">
                  <c:v>0.19</c:v>
                </c:pt>
              </c:numCache>
            </c:numRef>
          </c:val>
          <c:extLst>
            <c:ext xmlns:c16="http://schemas.microsoft.com/office/drawing/2014/chart" uri="{C3380CC4-5D6E-409C-BE32-E72D297353CC}">
              <c16:uniqueId val="{00000008-35AE-414C-BFD5-9F6B2F7BA44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T Sans" panose="020B0503020203020204"/>
              <a:ea typeface="+mn-ea"/>
              <a:cs typeface="+mn-cs"/>
            </a:defRPr>
          </a:pPr>
          <a:endParaRPr lang="de-DE"/>
        </a:p>
      </c:txPr>
    </c:legend>
    <c:plotVisOnly val="1"/>
    <c:dispBlanksAs val="gap"/>
    <c:showDLblsOverMax val="0"/>
  </c:chart>
  <c:spPr>
    <a:noFill/>
    <a:ln>
      <a:noFill/>
    </a:ln>
    <a:effectLst/>
  </c:spPr>
  <c:txPr>
    <a:bodyPr/>
    <a:lstStyle/>
    <a:p>
      <a:pPr>
        <a:defRPr>
          <a:latin typeface="PT Sans" panose="020B0503020203020204"/>
        </a:defRPr>
      </a:pPr>
      <a:endParaRPr lang="de-D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914227885161816E-2"/>
          <c:y val="2.9642906903838563E-2"/>
          <c:w val="0.61966241144378476"/>
          <c:h val="0.83749361400738453"/>
        </c:manualLayout>
      </c:layout>
      <c:pie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233-B943-B44E-53BF28FBD1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233-B943-B44E-53BF28FBD1B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PT Sans" panose="020B0503020203020204"/>
                    <a:ea typeface="+mn-ea"/>
                    <a:cs typeface="+mn-cs"/>
                  </a:defRPr>
                </a:pPr>
                <a:endParaRPr lang="de-DE"/>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Tabelle1!$A$2:$A$3</c:f>
              <c:strCache>
                <c:ptCount val="2"/>
                <c:pt idx="0">
                  <c:v>verwertete Abfälle</c:v>
                </c:pt>
                <c:pt idx="1">
                  <c:v>nicht verwertete Abfälle</c:v>
                </c:pt>
              </c:strCache>
            </c:strRef>
          </c:cat>
          <c:val>
            <c:numRef>
              <c:f>Tabelle1!$B$2:$B$3</c:f>
              <c:numCache>
                <c:formatCode>General</c:formatCode>
                <c:ptCount val="2"/>
                <c:pt idx="0">
                  <c:v>79</c:v>
                </c:pt>
                <c:pt idx="1">
                  <c:v>21</c:v>
                </c:pt>
              </c:numCache>
            </c:numRef>
          </c:val>
          <c:extLst>
            <c:ext xmlns:c16="http://schemas.microsoft.com/office/drawing/2014/chart" uri="{C3380CC4-5D6E-409C-BE32-E72D297353CC}">
              <c16:uniqueId val="{00000004-2233-B943-B44E-53BF28FBD1B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85762457939883"/>
          <c:y val="1.0000267723702839E-2"/>
          <c:w val="0.60670487292121644"/>
          <c:h val="0.88999705503926874"/>
        </c:manualLayout>
      </c:layout>
      <c:pieChart>
        <c:varyColors val="1"/>
        <c:ser>
          <c:idx val="0"/>
          <c:order val="0"/>
          <c:tx>
            <c:strRef>
              <c:f>Tabelle1!$B$1</c:f>
              <c:strCache>
                <c:ptCount val="1"/>
                <c:pt idx="0">
                  <c:v>Verkauf</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3367-FD42-B3EB-E9A7C489BAA2}"/>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3367-FD42-B3EB-E9A7C489BAA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PT Sans" panose="020B0503020203020204"/>
                    <a:ea typeface="+mn-ea"/>
                    <a:cs typeface="+mn-cs"/>
                  </a:defRPr>
                </a:pPr>
                <a:endParaRPr lang="de-DE"/>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Tabelle1!$A$2:$A$3</c:f>
              <c:strCache>
                <c:ptCount val="2"/>
                <c:pt idx="0">
                  <c:v>stoffliche Verwertung</c:v>
                </c:pt>
                <c:pt idx="1">
                  <c:v>Energetische Verwertung</c:v>
                </c:pt>
              </c:strCache>
            </c:strRef>
          </c:cat>
          <c:val>
            <c:numRef>
              <c:f>Tabelle1!$B$2:$B$3</c:f>
              <c:numCache>
                <c:formatCode>General</c:formatCode>
                <c:ptCount val="2"/>
                <c:pt idx="0">
                  <c:v>88</c:v>
                </c:pt>
                <c:pt idx="1">
                  <c:v>12</c:v>
                </c:pt>
              </c:numCache>
            </c:numRef>
          </c:val>
          <c:extLst>
            <c:ext xmlns:c16="http://schemas.microsoft.com/office/drawing/2014/chart" uri="{C3380CC4-5D6E-409C-BE32-E72D297353CC}">
              <c16:uniqueId val="{00000004-3367-FD42-B3EB-E9A7C489BAA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PT Sans" panose="020B0503020203020204"/>
                <a:ea typeface="+mn-ea"/>
                <a:cs typeface="+mn-cs"/>
              </a:defRPr>
            </a:pPr>
            <a:r>
              <a:rPr lang="de-DE" sz="1800"/>
              <a:t>Gesamtbiomasse ca. 13 Milliarden Tonnen</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PT Sans" panose="020B0503020203020204"/>
              <a:ea typeface="+mn-ea"/>
              <a:cs typeface="+mn-cs"/>
            </a:defRPr>
          </a:pPr>
          <a:endParaRPr lang="de-DE"/>
        </a:p>
      </c:txPr>
    </c:title>
    <c:autoTitleDeleted val="0"/>
    <c:plotArea>
      <c:layout/>
      <c:pieChart>
        <c:varyColors val="1"/>
        <c:ser>
          <c:idx val="0"/>
          <c:order val="0"/>
          <c:tx>
            <c:strRef>
              <c:f>Tabelle1!$B$1</c:f>
              <c:strCache>
                <c:ptCount val="1"/>
                <c:pt idx="0">
                  <c:v>Gesamtbiomasse ca. 13 Milliarden Tonnen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835-CB4C-8020-81A5997004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835-CB4C-8020-81A59970049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835-CB4C-8020-81A59970049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835-CB4C-8020-81A59970049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835-CB4C-8020-81A59970049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835-CB4C-8020-81A59970049E}"/>
              </c:ext>
            </c:extLst>
          </c:dPt>
          <c:dLbls>
            <c:dLbl>
              <c:idx val="4"/>
              <c:layout>
                <c:manualLayout>
                  <c:x val="-1.5197568389057751E-2"/>
                  <c:y val="1.1369134768559776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4848024316109427"/>
                      <c:h val="0.10176382726255853"/>
                    </c:manualLayout>
                  </c15:layout>
                </c:ext>
                <c:ext xmlns:c16="http://schemas.microsoft.com/office/drawing/2014/chart" uri="{C3380CC4-5D6E-409C-BE32-E72D297353CC}">
                  <c16:uniqueId val="{00000009-D835-CB4C-8020-81A59970049E}"/>
                </c:ext>
              </c:extLst>
            </c:dLbl>
            <c:dLbl>
              <c:idx val="5"/>
              <c:layout>
                <c:manualLayout>
                  <c:x val="0.11550151975683891"/>
                  <c:y val="2.1815310643703401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2133738601823708"/>
                      <c:h val="0.1008955223880597"/>
                    </c:manualLayout>
                  </c15:layout>
                </c:ext>
                <c:ext xmlns:c16="http://schemas.microsoft.com/office/drawing/2014/chart" uri="{C3380CC4-5D6E-409C-BE32-E72D297353CC}">
                  <c16:uniqueId val="{0000000B-D835-CB4C-8020-81A59970049E}"/>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PT Sans" panose="020B0503020203020204"/>
                    <a:ea typeface="+mn-ea"/>
                    <a:cs typeface="+mn-cs"/>
                  </a:defRPr>
                </a:pPr>
                <a:endParaRPr lang="de-DE"/>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Futtermittel</c:v>
                </c:pt>
                <c:pt idx="1">
                  <c:v>Nahrungsmittel</c:v>
                </c:pt>
                <c:pt idx="2">
                  <c:v>Holz</c:v>
                </c:pt>
                <c:pt idx="3">
                  <c:v>Holz Stofflich</c:v>
                </c:pt>
                <c:pt idx="4">
                  <c:v>NaWaRo Stofflich</c:v>
                </c:pt>
                <c:pt idx="5">
                  <c:v>NaWaRo Energie</c:v>
                </c:pt>
              </c:strCache>
            </c:strRef>
          </c:cat>
          <c:val>
            <c:numRef>
              <c:f>Tabelle1!$B$2:$B$7</c:f>
              <c:numCache>
                <c:formatCode>0%</c:formatCode>
                <c:ptCount val="6"/>
                <c:pt idx="0">
                  <c:v>0.57999999999999996</c:v>
                </c:pt>
                <c:pt idx="1">
                  <c:v>0.15</c:v>
                </c:pt>
                <c:pt idx="2">
                  <c:v>0.1</c:v>
                </c:pt>
                <c:pt idx="3">
                  <c:v>0.11</c:v>
                </c:pt>
                <c:pt idx="4" formatCode="0.00%">
                  <c:v>3.3000000000000002E-2</c:v>
                </c:pt>
                <c:pt idx="5" formatCode="0.00%">
                  <c:v>2.7E-2</c:v>
                </c:pt>
              </c:numCache>
            </c:numRef>
          </c:val>
          <c:extLst>
            <c:ext xmlns:c16="http://schemas.microsoft.com/office/drawing/2014/chart" uri="{C3380CC4-5D6E-409C-BE32-E72D297353CC}">
              <c16:uniqueId val="{0000000C-D835-CB4C-8020-81A59970049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T Sans" panose="020B0503020203020204"/>
              <a:ea typeface="+mn-ea"/>
              <a:cs typeface="+mn-cs"/>
            </a:defRPr>
          </a:pPr>
          <a:endParaRPr lang="de-DE"/>
        </a:p>
      </c:txPr>
    </c:legend>
    <c:plotVisOnly val="1"/>
    <c:dispBlanksAs val="gap"/>
    <c:showDLblsOverMax val="0"/>
  </c:chart>
  <c:spPr>
    <a:noFill/>
    <a:ln>
      <a:noFill/>
    </a:ln>
    <a:effectLst/>
  </c:spPr>
  <c:txPr>
    <a:bodyPr/>
    <a:lstStyle/>
    <a:p>
      <a:pPr>
        <a:defRPr>
          <a:latin typeface="PT Sans" panose="020B0503020203020204"/>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415"/>
          <c:y val="0.162415"/>
          <c:w val="0.67517000000000005"/>
          <c:h val="0.66266999999999998"/>
        </c:manualLayout>
      </c:layout>
      <c:pieChart>
        <c:varyColors val="0"/>
        <c:ser>
          <c:idx val="0"/>
          <c:order val="0"/>
          <c:tx>
            <c:strRef>
              <c:f>Sheet1!$A$2</c:f>
              <c:strCache>
                <c:ptCount val="1"/>
                <c:pt idx="0">
                  <c:v>Anteil</c:v>
                </c:pt>
              </c:strCache>
            </c:strRef>
          </c:tx>
          <c:spPr>
            <a:solidFill>
              <a:srgbClr val="E48312"/>
            </a:solidFill>
            <a:ln w="19050" cap="flat">
              <a:solidFill>
                <a:srgbClr val="FFFFFF"/>
              </a:solidFill>
              <a:prstDash val="solid"/>
              <a:round/>
            </a:ln>
            <a:effectLst/>
          </c:spPr>
          <c:dPt>
            <c:idx val="0"/>
            <c:bubble3D val="0"/>
            <c:extLst>
              <c:ext xmlns:c16="http://schemas.microsoft.com/office/drawing/2014/chart" uri="{C3380CC4-5D6E-409C-BE32-E72D297353CC}">
                <c16:uniqueId val="{00000000-C6E7-9C41-B44F-C50B78E78976}"/>
              </c:ext>
            </c:extLst>
          </c:dPt>
          <c:dPt>
            <c:idx val="1"/>
            <c:bubble3D val="0"/>
            <c:spPr>
              <a:solidFill>
                <a:srgbClr val="BD582C"/>
              </a:solidFill>
              <a:ln w="19050" cap="flat">
                <a:solidFill>
                  <a:srgbClr val="FFFFFF"/>
                </a:solidFill>
                <a:prstDash val="solid"/>
                <a:round/>
              </a:ln>
              <a:effectLst/>
            </c:spPr>
            <c:extLst>
              <c:ext xmlns:c16="http://schemas.microsoft.com/office/drawing/2014/chart" uri="{C3380CC4-5D6E-409C-BE32-E72D297353CC}">
                <c16:uniqueId val="{00000002-C6E7-9C41-B44F-C50B78E78976}"/>
              </c:ext>
            </c:extLst>
          </c:dPt>
          <c:dPt>
            <c:idx val="2"/>
            <c:bubble3D val="0"/>
            <c:spPr>
              <a:solidFill>
                <a:srgbClr val="865640"/>
              </a:solidFill>
              <a:ln w="19050" cap="flat">
                <a:solidFill>
                  <a:srgbClr val="FFFFFF"/>
                </a:solidFill>
                <a:prstDash val="solid"/>
                <a:round/>
              </a:ln>
              <a:effectLst/>
            </c:spPr>
            <c:extLst>
              <c:ext xmlns:c16="http://schemas.microsoft.com/office/drawing/2014/chart" uri="{C3380CC4-5D6E-409C-BE32-E72D297353CC}">
                <c16:uniqueId val="{00000004-C6E7-9C41-B44F-C50B78E78976}"/>
              </c:ext>
            </c:extLst>
          </c:dPt>
          <c:dPt>
            <c:idx val="3"/>
            <c:bubble3D val="0"/>
            <c:spPr>
              <a:solidFill>
                <a:srgbClr val="9B8357"/>
              </a:solidFill>
              <a:ln w="19050" cap="flat">
                <a:solidFill>
                  <a:srgbClr val="FFFFFF"/>
                </a:solidFill>
                <a:prstDash val="solid"/>
                <a:round/>
              </a:ln>
              <a:effectLst/>
            </c:spPr>
            <c:extLst>
              <c:ext xmlns:c16="http://schemas.microsoft.com/office/drawing/2014/chart" uri="{C3380CC4-5D6E-409C-BE32-E72D297353CC}">
                <c16:uniqueId val="{00000006-C6E7-9C41-B44F-C50B78E78976}"/>
              </c:ext>
            </c:extLst>
          </c:dPt>
          <c:dLbls>
            <c:dLbl>
              <c:idx val="0"/>
              <c:layout>
                <c:manualLayout>
                  <c:x val="-0.17633744560392978"/>
                  <c:y val="-0.22507499064815609"/>
                </c:manualLayout>
              </c:layout>
              <c:tx>
                <c:rich>
                  <a:bodyPr/>
                  <a:lstStyle/>
                  <a:p>
                    <a:pPr>
                      <a:defRPr/>
                    </a:pPr>
                    <a:fld id="{69BA975C-2C0D-4F5B-9799-2F26092D43B1}" type="CATEGORYNAME">
                      <a:rPr lang="en-US"/>
                      <a:pPr>
                        <a:defRPr/>
                      </a:pPr>
                      <a:t>[RUBRIKENNAME]</a:t>
                    </a:fld>
                    <a:r>
                      <a:rPr lang="en-US"/>
                      <a:t>; 54%</a:t>
                    </a:r>
                  </a:p>
                </c:rich>
              </c:tx>
              <c:numFmt formatCode="0.##" sourceLinked="0"/>
              <c:spPr/>
              <c:dLblPos val="bestFit"/>
              <c:showLegendKey val="0"/>
              <c:showVal val="1"/>
              <c:showCatName val="1"/>
              <c:showSerName val="0"/>
              <c:showPercent val="0"/>
              <c:showBubbleSize val="0"/>
              <c:extLst>
                <c:ext xmlns:c15="http://schemas.microsoft.com/office/drawing/2012/chart" uri="{CE6537A1-D6FC-4f65-9D91-7224C49458BB}">
                  <c15:layout>
                    <c:manualLayout>
                      <c:w val="0.26467858386698451"/>
                      <c:h val="0.11465433943147825"/>
                    </c:manualLayout>
                  </c15:layout>
                  <c15:dlblFieldTable/>
                  <c15:showDataLabelsRange val="0"/>
                </c:ext>
                <c:ext xmlns:c16="http://schemas.microsoft.com/office/drawing/2014/chart" uri="{C3380CC4-5D6E-409C-BE32-E72D297353CC}">
                  <c16:uniqueId val="{00000000-C6E7-9C41-B44F-C50B78E78976}"/>
                </c:ext>
              </c:extLst>
            </c:dLbl>
            <c:dLbl>
              <c:idx val="1"/>
              <c:tx>
                <c:rich>
                  <a:bodyPr/>
                  <a:lstStyle/>
                  <a:p>
                    <a:pPr>
                      <a:defRPr/>
                    </a:pPr>
                    <a:fld id="{5DC67871-D32D-4DE9-96E3-E7799E096B77}" type="CATEGORYNAME">
                      <a:rPr lang="en-US"/>
                      <a:pPr>
                        <a:defRPr/>
                      </a:pPr>
                      <a:t>[RUBRIKENNAME]</a:t>
                    </a:fld>
                    <a:r>
                      <a:rPr lang="en-US"/>
                      <a:t>; 4%</a:t>
                    </a:r>
                  </a:p>
                </c:rich>
              </c:tx>
              <c:numFmt formatCode="0.##" sourceLinked="0"/>
              <c:spPr/>
              <c:dLblPos val="in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E7-9C41-B44F-C50B78E78976}"/>
                </c:ext>
              </c:extLst>
            </c:dLbl>
            <c:dLbl>
              <c:idx val="2"/>
              <c:layout>
                <c:manualLayout>
                  <c:x val="8.6737179765306829E-2"/>
                  <c:y val="0.14735178646603492"/>
                </c:manualLayout>
              </c:layout>
              <c:tx>
                <c:rich>
                  <a:bodyPr/>
                  <a:lstStyle/>
                  <a:p>
                    <a:pPr>
                      <a:defRPr/>
                    </a:pPr>
                    <a:fld id="{73B6CA57-DFDC-493A-914D-A57DC5ACC5CD}" type="CATEGORYNAME">
                      <a:rPr lang="en-US"/>
                      <a:pPr>
                        <a:defRPr/>
                      </a:pPr>
                      <a:t>[RUBRIKENNAME]</a:t>
                    </a:fld>
                    <a:r>
                      <a:rPr lang="en-US"/>
                      <a:t>; 41%</a:t>
                    </a:r>
                  </a:p>
                </c:rich>
              </c:tx>
              <c:numFmt formatCode="0.##" sourceLinked="0"/>
              <c:spPr/>
              <c:dLblPos val="bestFit"/>
              <c:showLegendKey val="0"/>
              <c:showVal val="1"/>
              <c:showCatName val="1"/>
              <c:showSerName val="0"/>
              <c:showPercent val="0"/>
              <c:showBubbleSize val="0"/>
              <c:extLst>
                <c:ext xmlns:c15="http://schemas.microsoft.com/office/drawing/2012/chart" uri="{CE6537A1-D6FC-4f65-9D91-7224C49458BB}">
                  <c15:layout>
                    <c:manualLayout>
                      <c:w val="0.26994683813863712"/>
                      <c:h val="0.11465433943147825"/>
                    </c:manualLayout>
                  </c15:layout>
                  <c15:dlblFieldTable/>
                  <c15:showDataLabelsRange val="0"/>
                </c:ext>
                <c:ext xmlns:c16="http://schemas.microsoft.com/office/drawing/2014/chart" uri="{C3380CC4-5D6E-409C-BE32-E72D297353CC}">
                  <c16:uniqueId val="{00000004-C6E7-9C41-B44F-C50B78E78976}"/>
                </c:ext>
              </c:extLst>
            </c:dLbl>
            <c:dLbl>
              <c:idx val="3"/>
              <c:layout>
                <c:manualLayout>
                  <c:x val="-0.18911238688373114"/>
                  <c:y val="7.0773816713240151E-2"/>
                </c:manualLayout>
              </c:layout>
              <c:tx>
                <c:rich>
                  <a:bodyPr/>
                  <a:lstStyle/>
                  <a:p>
                    <a:pPr>
                      <a:defRPr/>
                    </a:pPr>
                    <a:fld id="{DCCE9EEB-7191-4474-8D56-C955413F3159}" type="CATEGORYNAME">
                      <a:rPr lang="en-US"/>
                      <a:pPr>
                        <a:defRPr/>
                      </a:pPr>
                      <a:t>[RUBRIKENNAME]</a:t>
                    </a:fld>
                    <a:r>
                      <a:rPr lang="en-US"/>
                      <a:t>; 1%</a:t>
                    </a:r>
                  </a:p>
                </c:rich>
              </c:tx>
              <c:numFmt formatCode="0.##" sourceLinked="0"/>
              <c:spPr/>
              <c:dLblPos val="bestFit"/>
              <c:showLegendKey val="0"/>
              <c:showVal val="1"/>
              <c:showCatName val="1"/>
              <c:showSerName val="0"/>
              <c:showPercent val="0"/>
              <c:showBubbleSize val="0"/>
              <c:extLst>
                <c:ext xmlns:c15="http://schemas.microsoft.com/office/drawing/2012/chart" uri="{CE6537A1-D6FC-4f65-9D91-7224C49458BB}">
                  <c15:layout>
                    <c:manualLayout>
                      <c:w val="0.22494336124619327"/>
                      <c:h val="0.10015267837982675"/>
                    </c:manualLayout>
                  </c15:layout>
                  <c15:dlblFieldTable/>
                  <c15:showDataLabelsRange val="0"/>
                </c:ext>
                <c:ext xmlns:c16="http://schemas.microsoft.com/office/drawing/2014/chart" uri="{C3380CC4-5D6E-409C-BE32-E72D297353CC}">
                  <c16:uniqueId val="{00000006-C6E7-9C41-B44F-C50B78E78976}"/>
                </c:ext>
              </c:extLst>
            </c:dLbl>
            <c:numFmt formatCode="0.##" sourceLinked="0"/>
            <c:spPr>
              <a:noFill/>
              <a:ln>
                <a:noFill/>
              </a:ln>
              <a:effectLst/>
            </c:spPr>
            <c:dLblPos val="inEnd"/>
            <c:showLegendKey val="0"/>
            <c:showVal val="1"/>
            <c:showCatName val="1"/>
            <c:showSerName val="0"/>
            <c:showPercent val="0"/>
            <c:showBubbleSize val="0"/>
            <c:showLeaderLines val="0"/>
            <c:extLst>
              <c:ext xmlns:c15="http://schemas.microsoft.com/office/drawing/2012/chart" uri="{CE6537A1-D6FC-4f65-9D91-7224C49458BB}"/>
            </c:extLst>
          </c:dLbls>
          <c:cat>
            <c:strRef>
              <c:f>Sheet1!$B$1:$E$1</c:f>
              <c:strCache>
                <c:ptCount val="4"/>
                <c:pt idx="0">
                  <c:v>Nachwachsende Rohstoffe</c:v>
                </c:pt>
                <c:pt idx="1">
                  <c:v>Bioabfall</c:v>
                </c:pt>
                <c:pt idx="2">
                  <c:v>Exkremente (Wirtschaftsdünger)</c:v>
                </c:pt>
                <c:pt idx="3">
                  <c:v>Industrielle und land-_x000d_wirtschaftliche Rohstoffe</c:v>
                </c:pt>
              </c:strCache>
            </c:strRef>
          </c:cat>
          <c:val>
            <c:numRef>
              <c:f>Sheet1!$B$2:$E$2</c:f>
              <c:numCache>
                <c:formatCode>General</c:formatCode>
                <c:ptCount val="4"/>
                <c:pt idx="0">
                  <c:v>0.54</c:v>
                </c:pt>
                <c:pt idx="1">
                  <c:v>0.04</c:v>
                </c:pt>
                <c:pt idx="2">
                  <c:v>0.41</c:v>
                </c:pt>
                <c:pt idx="3">
                  <c:v>0.01</c:v>
                </c:pt>
              </c:numCache>
            </c:numRef>
          </c:val>
          <c:extLst>
            <c:ext xmlns:c16="http://schemas.microsoft.com/office/drawing/2014/chart" uri="{C3380CC4-5D6E-409C-BE32-E72D297353CC}">
              <c16:uniqueId val="{00000007-C6E7-9C41-B44F-C50B78E78976}"/>
            </c:ext>
          </c:extLst>
        </c:ser>
        <c:dLbls>
          <c:showLegendKey val="0"/>
          <c:showVal val="0"/>
          <c:showCatName val="0"/>
          <c:showSerName val="0"/>
          <c:showPercent val="0"/>
          <c:showBubbleSize val="0"/>
          <c:showLeaderLines val="0"/>
        </c:dLbls>
        <c:firstSliceAng val="69"/>
      </c:pieChart>
      <c:spPr>
        <a:noFill/>
        <a:ln w="12700" cap="flat">
          <a:noFill/>
          <a:miter lim="400000"/>
        </a:ln>
        <a:effectLst/>
      </c:spPr>
    </c:plotArea>
    <c:plotVisOnly val="1"/>
    <c:dispBlanksAs val="gap"/>
    <c:showDLblsOverMax val="1"/>
  </c:chart>
  <c:spPr>
    <a:noFill/>
    <a:ln>
      <a:noFill/>
    </a:ln>
    <a:effectLst/>
  </c:spPr>
  <c:txPr>
    <a:bodyPr/>
    <a:lstStyle/>
    <a:p>
      <a:pPr>
        <a:defRPr>
          <a:solidFill>
            <a:schemeClr val="bg1"/>
          </a:solidFill>
          <a:latin typeface="PT Sans" panose="020B0503020203020204"/>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0.41407</cdr:x>
      <cdr:y>0.37985</cdr:y>
    </cdr:from>
    <cdr:to>
      <cdr:x>0.58592</cdr:x>
      <cdr:y>0.64086</cdr:y>
    </cdr:to>
    <cdr:sp macro="" textlink="">
      <cdr:nvSpPr>
        <cdr:cNvPr id="3" name="Ellipse 2"/>
        <cdr:cNvSpPr/>
      </cdr:nvSpPr>
      <cdr:spPr>
        <a:xfrm xmlns:a="http://schemas.openxmlformats.org/drawingml/2006/main">
          <a:off x="3515840" y="1963057"/>
          <a:ext cx="1459148" cy="1348893"/>
        </a:xfrm>
        <a:prstGeom xmlns:a="http://schemas.openxmlformats.org/drawingml/2006/main" prst="ellipse">
          <a:avLst/>
        </a:prstGeom>
        <a:solidFill xmlns:a="http://schemas.openxmlformats.org/drawingml/2006/main">
          <a:schemeClr val="bg1"/>
        </a:solidFill>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rtlCol="0" anchor="ctr"/>
        <a:lstStyle xmlns:a="http://schemas.openxmlformats.org/drawingml/2006/main"/>
        <a:p xmlns:a="http://schemas.openxmlformats.org/drawingml/2006/main">
          <a:endParaRPr lang="de-DE"/>
        </a:p>
      </cdr:txBody>
    </cdr:sp>
  </cdr:relSizeAnchor>
  <cdr:relSizeAnchor xmlns:cdr="http://schemas.openxmlformats.org/drawingml/2006/chartDrawing">
    <cdr:from>
      <cdr:x>0.41178</cdr:x>
      <cdr:y>0.44419</cdr:y>
    </cdr:from>
    <cdr:to>
      <cdr:x>0.60798</cdr:x>
      <cdr:y>0.59545</cdr:y>
    </cdr:to>
    <cdr:sp macro="" textlink="">
      <cdr:nvSpPr>
        <cdr:cNvPr id="2" name="Textfeld 1"/>
        <cdr:cNvSpPr txBox="1"/>
      </cdr:nvSpPr>
      <cdr:spPr>
        <a:xfrm xmlns:a="http://schemas.openxmlformats.org/drawingml/2006/main">
          <a:off x="3441071" y="2078797"/>
          <a:ext cx="1639557" cy="70788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de-DE" sz="2000" b="1" dirty="0">
              <a:solidFill>
                <a:srgbClr val="595959"/>
              </a:solidFill>
              <a:latin typeface="PT Sans" panose="020B0503020203020204" pitchFamily="34" charset="0"/>
              <a:ea typeface="PT Sans" panose="020B0503020203020204" pitchFamily="34" charset="0"/>
            </a:rPr>
            <a:t>1.058 Mio. Tonnen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2"/>
            <a:ext cx="3076575" cy="511175"/>
          </a:xfrm>
          <a:prstGeom prst="rect">
            <a:avLst/>
          </a:prstGeom>
        </p:spPr>
        <p:txBody>
          <a:bodyPr vert="horz" lIns="99039" tIns="49519" rIns="99039" bIns="49519" rtlCol="0"/>
          <a:lstStyle>
            <a:lvl1pPr algn="l">
              <a:defRPr sz="1300">
                <a:latin typeface="Calibri" charset="0"/>
                <a:ea typeface="ＭＳ Ｐゴシック" charset="0"/>
                <a:cs typeface="ＭＳ Ｐゴシック" charset="0"/>
              </a:defRPr>
            </a:lvl1pPr>
          </a:lstStyle>
          <a:p>
            <a:pPr>
              <a:defRPr/>
            </a:pPr>
            <a:endParaRPr lang="de-DE"/>
          </a:p>
        </p:txBody>
      </p:sp>
      <p:sp>
        <p:nvSpPr>
          <p:cNvPr id="3" name="Datumsplatzhalter 2"/>
          <p:cNvSpPr>
            <a:spLocks noGrp="1"/>
          </p:cNvSpPr>
          <p:nvPr>
            <p:ph type="dt" sz="quarter" idx="1"/>
          </p:nvPr>
        </p:nvSpPr>
        <p:spPr>
          <a:xfrm>
            <a:off x="4021140" y="2"/>
            <a:ext cx="3076575" cy="511175"/>
          </a:xfrm>
          <a:prstGeom prst="rect">
            <a:avLst/>
          </a:prstGeom>
        </p:spPr>
        <p:txBody>
          <a:bodyPr vert="horz" wrap="square" lIns="99039" tIns="49519" rIns="99039" bIns="49519" numCol="1" anchor="t" anchorCtr="0" compatLnSpc="1">
            <a:prstTxWarp prst="textNoShape">
              <a:avLst/>
            </a:prstTxWarp>
          </a:bodyPr>
          <a:lstStyle>
            <a:lvl1pPr algn="r">
              <a:defRPr sz="1300"/>
            </a:lvl1pPr>
          </a:lstStyle>
          <a:p>
            <a:fld id="{251FBE65-ABEC-4E06-AF97-20B58A6F7D1C}" type="datetimeFigureOut">
              <a:rPr lang="de-DE" altLang="de-DE"/>
              <a:pPr/>
              <a:t>12.01.24</a:t>
            </a:fld>
            <a:endParaRPr lang="de-DE" altLang="de-DE"/>
          </a:p>
        </p:txBody>
      </p:sp>
      <p:sp>
        <p:nvSpPr>
          <p:cNvPr id="4" name="Fußzeilenplatzhalter 3"/>
          <p:cNvSpPr>
            <a:spLocks noGrp="1"/>
          </p:cNvSpPr>
          <p:nvPr>
            <p:ph type="ftr" sz="quarter" idx="2"/>
          </p:nvPr>
        </p:nvSpPr>
        <p:spPr>
          <a:xfrm>
            <a:off x="1" y="9721852"/>
            <a:ext cx="3076575" cy="511175"/>
          </a:xfrm>
          <a:prstGeom prst="rect">
            <a:avLst/>
          </a:prstGeom>
        </p:spPr>
        <p:txBody>
          <a:bodyPr vert="horz" lIns="99039" tIns="49519" rIns="99039" bIns="49519" rtlCol="0" anchor="b"/>
          <a:lstStyle>
            <a:lvl1pPr algn="l">
              <a:defRPr sz="1300">
                <a:latin typeface="Calibri" charset="0"/>
                <a:ea typeface="ＭＳ Ｐゴシック" charset="0"/>
                <a:cs typeface="ＭＳ Ｐゴシック" charset="0"/>
              </a:defRPr>
            </a:lvl1pPr>
          </a:lstStyle>
          <a:p>
            <a:pPr>
              <a:defRPr/>
            </a:pPr>
            <a:endParaRPr lang="de-DE"/>
          </a:p>
        </p:txBody>
      </p:sp>
      <p:sp>
        <p:nvSpPr>
          <p:cNvPr id="5" name="Foliennummernplatzhalter 4"/>
          <p:cNvSpPr>
            <a:spLocks noGrp="1"/>
          </p:cNvSpPr>
          <p:nvPr>
            <p:ph type="sldNum" sz="quarter" idx="3"/>
          </p:nvPr>
        </p:nvSpPr>
        <p:spPr>
          <a:xfrm>
            <a:off x="4021140" y="9721852"/>
            <a:ext cx="3076575" cy="511175"/>
          </a:xfrm>
          <a:prstGeom prst="rect">
            <a:avLst/>
          </a:prstGeom>
        </p:spPr>
        <p:txBody>
          <a:bodyPr vert="horz" wrap="square" lIns="99039" tIns="49519" rIns="99039" bIns="49519" numCol="1" anchor="b" anchorCtr="0" compatLnSpc="1">
            <a:prstTxWarp prst="textNoShape">
              <a:avLst/>
            </a:prstTxWarp>
          </a:bodyPr>
          <a:lstStyle>
            <a:lvl1pPr algn="r">
              <a:defRPr sz="1300"/>
            </a:lvl1pPr>
          </a:lstStyle>
          <a:p>
            <a:fld id="{C836B30B-541B-45C9-9F47-526762BABF6F}" type="slidenum">
              <a:rPr lang="de-DE" altLang="de-DE"/>
              <a:pPr/>
              <a:t>‹Nr.›</a:t>
            </a:fld>
            <a:endParaRPr lang="de-DE" altLang="de-DE"/>
          </a:p>
        </p:txBody>
      </p:sp>
    </p:spTree>
    <p:extLst>
      <p:ext uri="{BB962C8B-B14F-4D97-AF65-F5344CB8AC3E}">
        <p14:creationId xmlns:p14="http://schemas.microsoft.com/office/powerpoint/2010/main" val="18678221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2"/>
            <a:ext cx="3076575" cy="511175"/>
          </a:xfrm>
          <a:prstGeom prst="rect">
            <a:avLst/>
          </a:prstGeom>
        </p:spPr>
        <p:txBody>
          <a:bodyPr vert="horz" lIns="99039" tIns="49519" rIns="99039" bIns="49519" rtlCol="0"/>
          <a:lstStyle>
            <a:lvl1pPr algn="l">
              <a:defRPr sz="1300">
                <a:latin typeface="Calibri" charset="0"/>
                <a:ea typeface="ＭＳ Ｐゴシック" charset="0"/>
                <a:cs typeface="ＭＳ Ｐゴシック" charset="0"/>
              </a:defRPr>
            </a:lvl1pPr>
          </a:lstStyle>
          <a:p>
            <a:pPr>
              <a:defRPr/>
            </a:pPr>
            <a:endParaRPr lang="de-DE"/>
          </a:p>
        </p:txBody>
      </p:sp>
      <p:sp>
        <p:nvSpPr>
          <p:cNvPr id="3" name="Datumsplatzhalter 2"/>
          <p:cNvSpPr>
            <a:spLocks noGrp="1"/>
          </p:cNvSpPr>
          <p:nvPr>
            <p:ph type="dt" idx="1"/>
          </p:nvPr>
        </p:nvSpPr>
        <p:spPr>
          <a:xfrm>
            <a:off x="4021140" y="2"/>
            <a:ext cx="3076575" cy="511175"/>
          </a:xfrm>
          <a:prstGeom prst="rect">
            <a:avLst/>
          </a:prstGeom>
        </p:spPr>
        <p:txBody>
          <a:bodyPr vert="horz" wrap="square" lIns="99039" tIns="49519" rIns="99039" bIns="49519" numCol="1" anchor="t" anchorCtr="0" compatLnSpc="1">
            <a:prstTxWarp prst="textNoShape">
              <a:avLst/>
            </a:prstTxWarp>
          </a:bodyPr>
          <a:lstStyle>
            <a:lvl1pPr algn="r">
              <a:defRPr sz="1300"/>
            </a:lvl1pPr>
          </a:lstStyle>
          <a:p>
            <a:fld id="{2D02D14F-6130-461B-A719-A31B1C4C8730}" type="datetimeFigureOut">
              <a:rPr lang="de-DE" altLang="de-DE"/>
              <a:pPr/>
              <a:t>12.01.24</a:t>
            </a:fld>
            <a:endParaRPr lang="de-DE" alt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9" tIns="49519" rIns="99039" bIns="49519" rtlCol="0" anchor="ctr"/>
          <a:lstStyle/>
          <a:p>
            <a:pPr lvl="0"/>
            <a:endParaRPr lang="de-DE" noProof="0"/>
          </a:p>
        </p:txBody>
      </p:sp>
      <p:sp>
        <p:nvSpPr>
          <p:cNvPr id="5" name="Notizenplatzhalter 4"/>
          <p:cNvSpPr>
            <a:spLocks noGrp="1"/>
          </p:cNvSpPr>
          <p:nvPr>
            <p:ph type="body" sz="quarter" idx="3"/>
          </p:nvPr>
        </p:nvSpPr>
        <p:spPr>
          <a:xfrm>
            <a:off x="709615" y="4860925"/>
            <a:ext cx="5680075" cy="4605338"/>
          </a:xfrm>
          <a:prstGeom prst="rect">
            <a:avLst/>
          </a:prstGeom>
        </p:spPr>
        <p:txBody>
          <a:bodyPr vert="horz" wrap="square" lIns="99039" tIns="49519" rIns="99039" bIns="49519"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6" name="Fußzeilenplatzhalter 5"/>
          <p:cNvSpPr>
            <a:spLocks noGrp="1"/>
          </p:cNvSpPr>
          <p:nvPr>
            <p:ph type="ftr" sz="quarter" idx="4"/>
          </p:nvPr>
        </p:nvSpPr>
        <p:spPr>
          <a:xfrm>
            <a:off x="1" y="9721852"/>
            <a:ext cx="3076575" cy="511175"/>
          </a:xfrm>
          <a:prstGeom prst="rect">
            <a:avLst/>
          </a:prstGeom>
        </p:spPr>
        <p:txBody>
          <a:bodyPr vert="horz" lIns="99039" tIns="49519" rIns="99039" bIns="49519" rtlCol="0" anchor="b"/>
          <a:lstStyle>
            <a:lvl1pPr algn="l">
              <a:defRPr sz="1300">
                <a:latin typeface="Calibri" charset="0"/>
                <a:ea typeface="ＭＳ Ｐゴシック" charset="0"/>
                <a:cs typeface="ＭＳ Ｐゴシック" charset="0"/>
              </a:defRPr>
            </a:lvl1pPr>
          </a:lstStyle>
          <a:p>
            <a:pPr>
              <a:defRPr/>
            </a:pPr>
            <a:endParaRPr lang="de-DE"/>
          </a:p>
        </p:txBody>
      </p:sp>
      <p:sp>
        <p:nvSpPr>
          <p:cNvPr id="7" name="Foliennummernplatzhalter 6"/>
          <p:cNvSpPr>
            <a:spLocks noGrp="1"/>
          </p:cNvSpPr>
          <p:nvPr>
            <p:ph type="sldNum" sz="quarter" idx="5"/>
          </p:nvPr>
        </p:nvSpPr>
        <p:spPr>
          <a:xfrm>
            <a:off x="4021140" y="9721852"/>
            <a:ext cx="3076575" cy="511175"/>
          </a:xfrm>
          <a:prstGeom prst="rect">
            <a:avLst/>
          </a:prstGeom>
        </p:spPr>
        <p:txBody>
          <a:bodyPr vert="horz" wrap="square" lIns="99039" tIns="49519" rIns="99039" bIns="49519" numCol="1" anchor="b" anchorCtr="0" compatLnSpc="1">
            <a:prstTxWarp prst="textNoShape">
              <a:avLst/>
            </a:prstTxWarp>
          </a:bodyPr>
          <a:lstStyle>
            <a:lvl1pPr algn="r">
              <a:defRPr sz="1300"/>
            </a:lvl1pPr>
          </a:lstStyle>
          <a:p>
            <a:fld id="{6B19C70B-66E5-42C9-B82C-467C685AF104}" type="slidenum">
              <a:rPr lang="de-DE" altLang="de-DE"/>
              <a:pPr/>
              <a:t>‹Nr.›</a:t>
            </a:fld>
            <a:endParaRPr lang="de-DE" altLang="de-DE"/>
          </a:p>
        </p:txBody>
      </p:sp>
    </p:spTree>
    <p:extLst>
      <p:ext uri="{BB962C8B-B14F-4D97-AF65-F5344CB8AC3E}">
        <p14:creationId xmlns:p14="http://schemas.microsoft.com/office/powerpoint/2010/main" val="380768048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Geneva" charset="0"/>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Geneva" charset="0"/>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umweltbundesamt.de/sites/default/files/medien/376/publikationen/die_nutzung_natuerlicher_ressourcen.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log.misereor.de/2016/01/21/vincent-neussl-im-interview-ueber-konfliktrohstoffe-und-den-koltanabbau-in-der-demokratischen-republik-kongo/"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mediathek.fnr.de/grafiken/pressegrafiken/anbauflache-fur-nachwachsende-rohstoffe.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mediathek.fnr.de/media/downloadable/files/samples/l/e/leitfadenbiogas2014_web.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carmen-ev.de/dt/hintergrund/nawaros.html#1"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conflictosmineros.net/al/html/index.php"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boell.de/de/dossier-neo-extraktivismus-lateinamerika" TargetMode="External"/><Relationship Id="rId4" Type="http://schemas.openxmlformats.org/officeDocument/2006/relationships/hyperlink" Target="http://www.bpb.de/internationales/amerika/lateinamerika/44924/bergbau-in-lateinamerika?p=al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bmwi.de/DE/Themen/Industrie/Rohstoffe-und-Ressourcen/rohstoffpolitik.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rosalux.de/fileadmin/rls_uploads/pdfs/Ausland/Lateinamerika/Der_Neue_Extraktivismus_web.pdf" TargetMode="External"/><Relationship Id="rId5" Type="http://schemas.openxmlformats.org/officeDocument/2006/relationships/hyperlink" Target="https://www.boell.de/sites/default/files/txt_120628_dt_rohstoffstrategiev100.pdf" TargetMode="External"/><Relationship Id="rId4" Type="http://schemas.openxmlformats.org/officeDocument/2006/relationships/hyperlink" Target="http://www.bmz.de/de/themen/rohstoffe/initiativen/eiti/index.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mub.bund.de/themen/wirtschaft-produkte-ressourcen-tourismus/ressourceneffizienz/deutsches-ressourceneffizienzprogramm/progress-ii/"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mub.bund.de/themen/wirtschaft-produkte-ressourcen-tourismus/ressourceneffizienz/deutsches-ressourceneffizienzprogramm/progress-ii/"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de-DE" sz="1300" dirty="0"/>
              <a:t>Diese Folie dient als Übersicht über die vorliegenden Materialien.</a:t>
            </a:r>
          </a:p>
          <a:p>
            <a:pPr rtl="0" fontAlgn="base"/>
            <a:r>
              <a:rPr lang="de-DE" sz="1300" dirty="0"/>
              <a:t>Es gibt ein Word-Dokument „Unterrichtsreihe“ mit und Unterrichtsvorschlägen. </a:t>
            </a:r>
          </a:p>
          <a:p>
            <a:pPr rtl="0" fontAlgn="base"/>
            <a:r>
              <a:rPr lang="de-DE" sz="1300" dirty="0"/>
              <a:t>In dieser Präsentation ist die Sachanalyse als Weiterbildung aufgearbeitet (Foliensatz I). </a:t>
            </a:r>
          </a:p>
          <a:p>
            <a:pPr rtl="0" fontAlgn="base"/>
            <a:r>
              <a:rPr lang="de-DE" sz="1300" dirty="0"/>
              <a:t>Foliensatz II enthält die Unterrichtsvorschläge.</a:t>
            </a:r>
          </a:p>
          <a:p>
            <a:pPr rtl="0" fontAlgn="base"/>
            <a:br>
              <a:rPr lang="de-DE" sz="1300"/>
            </a:br>
            <a:r>
              <a:rPr lang="de-DE" sz="1300"/>
              <a:t>In der Sachanalyse sowie in der dazugehörigen Unterrichtsreihe wird das Thema der nachhaltigen Rohstoffversorgung diskutiert und Handlungsoptionen aufgezeigt. </a:t>
            </a:r>
            <a:endParaRPr lang="de-DE" sz="13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a:t>
            </a:fld>
            <a:endParaRPr lang="de-DE" altLang="de-DE"/>
          </a:p>
        </p:txBody>
      </p:sp>
    </p:spTree>
    <p:extLst>
      <p:ext uri="{BB962C8B-B14F-4D97-AF65-F5344CB8AC3E}">
        <p14:creationId xmlns:p14="http://schemas.microsoft.com/office/powerpoint/2010/main" val="684559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8963" y="4860925"/>
            <a:ext cx="5679365" cy="4860926"/>
          </a:xfrm>
        </p:spPr>
        <p:txBody>
          <a:bodyPr/>
          <a:lstStyle/>
          <a:p>
            <a:pPr marL="179062" indent="-179062">
              <a:spcBef>
                <a:spcPts val="0"/>
              </a:spcBef>
              <a:buFont typeface="Arial" panose="020B0604020202020204" pitchFamily="34" charset="0"/>
              <a:buChar char="•"/>
              <a:defRPr/>
            </a:pPr>
            <a:r>
              <a:rPr lang="de-DE" altLang="de-DE" sz="1100" dirty="0"/>
              <a:t>Die Folie zeigt die globale Ressourcenentnahme für die Ressourcen Biomasse, fossile Energieträger, Mineralien und Erze</a:t>
            </a:r>
          </a:p>
          <a:p>
            <a:pPr marL="179062" indent="-179062">
              <a:spcBef>
                <a:spcPts val="0"/>
              </a:spcBef>
              <a:buFont typeface="Arial" panose="020B0604020202020204" pitchFamily="34" charset="0"/>
              <a:buChar char="•"/>
              <a:defRPr/>
            </a:pPr>
            <a:r>
              <a:rPr lang="de-DE" altLang="de-DE" sz="1100" dirty="0"/>
              <a:t>Insgesamt ist der Rohstoffhunger groß: Von 1990 bis 2010 hat die Ressourcenentnahme sich verdoppelt</a:t>
            </a:r>
          </a:p>
          <a:p>
            <a:pPr marL="179062" indent="-179062">
              <a:spcBef>
                <a:spcPts val="0"/>
              </a:spcBef>
              <a:buFont typeface="Arial" panose="020B0604020202020204" pitchFamily="34" charset="0"/>
              <a:buChar char="•"/>
              <a:defRPr/>
            </a:pPr>
            <a:r>
              <a:rPr lang="de-DE" altLang="de-DE" sz="1100" dirty="0"/>
              <a:t>2009 verbrauchten 20% der Weltbevölkerung rund 80% der weltweiten Rohstoffe (SERI 2012)</a:t>
            </a:r>
          </a:p>
          <a:p>
            <a:pPr marL="179062" indent="-179062">
              <a:spcBef>
                <a:spcPts val="0"/>
              </a:spcBef>
              <a:buFont typeface="Arial" panose="020B0604020202020204" pitchFamily="34" charset="0"/>
              <a:buChar char="•"/>
              <a:defRPr/>
            </a:pPr>
            <a:r>
              <a:rPr lang="de-DE" altLang="de-DE" sz="1100" dirty="0"/>
              <a:t>Die Zunahme der Entnahme an Mineralien ist durch die stark wachsende Bautätigkeit in Schwellen- und Industrieländern induziert</a:t>
            </a:r>
          </a:p>
          <a:p>
            <a:pPr marL="179062" indent="-179062">
              <a:spcBef>
                <a:spcPts val="0"/>
              </a:spcBef>
              <a:buFont typeface="Arial" panose="020B0604020202020204" pitchFamily="34" charset="0"/>
              <a:buChar char="•"/>
              <a:defRPr/>
            </a:pPr>
            <a:r>
              <a:rPr lang="de-DE" altLang="de-DE" sz="1100" dirty="0"/>
              <a:t>Der Anstieg bei fossilen Rohstoffen durch den steigenden Energieverbrauch im Bereich Verkehr, Energiewirtschaft und Gebäudeenergieversorgung</a:t>
            </a:r>
          </a:p>
          <a:p>
            <a:pPr marL="179062" indent="-179062">
              <a:spcBef>
                <a:spcPts val="0"/>
              </a:spcBef>
              <a:buFont typeface="Arial" panose="020B0604020202020204" pitchFamily="34" charset="0"/>
              <a:buChar char="•"/>
              <a:defRPr/>
            </a:pPr>
            <a:r>
              <a:rPr lang="de-DE" altLang="de-DE" sz="1100" dirty="0"/>
              <a:t>Zentral für den Anstieg sind die steigende Weltbevölkerung und der steigendem Wohlstand, die zu einer zunehmenden Ressourcenentnahme für Ausbau der Infrastruktur und Energieversorgung führen</a:t>
            </a:r>
          </a:p>
          <a:p>
            <a:pPr marL="179062" indent="-179062">
              <a:spcBef>
                <a:spcPts val="0"/>
              </a:spcBef>
              <a:buFont typeface="Arial" panose="020B0604020202020204" pitchFamily="34" charset="0"/>
              <a:buChar char="•"/>
              <a:defRPr/>
            </a:pPr>
            <a:r>
              <a:rPr lang="de-DE" altLang="de-DE" sz="1100" dirty="0"/>
              <a:t>Halbieren die Industriestaaten ihren Rohstoffverbrauch pro Kopf bis zum Jahre 2050 gegenüber 2006 und steigern die Entwicklungs- und Schwellenländer ihren Verbrauch zur gleichen Zeit nur auf dieses Niveau, dann würde der weltweite Rohstoffverbrauch bis 2050 immer noch um 40 % steigen (SERI 2012). </a:t>
            </a:r>
          </a:p>
          <a:p>
            <a:pPr>
              <a:spcBef>
                <a:spcPts val="0"/>
              </a:spcBef>
              <a:defRPr/>
            </a:pPr>
            <a:r>
              <a:rPr lang="de-DE" altLang="de-DE" sz="1100" b="1" dirty="0"/>
              <a:t>Quellen: </a:t>
            </a:r>
          </a:p>
          <a:p>
            <a:pPr marL="179062" indent="-179062">
              <a:spcBef>
                <a:spcPts val="0"/>
              </a:spcBef>
              <a:buFont typeface="Arial" panose="020B0604020202020204" pitchFamily="34" charset="0"/>
              <a:buChar char="•"/>
              <a:defRPr/>
            </a:pPr>
            <a:r>
              <a:rPr lang="de-DE" altLang="de-DE" sz="1100" dirty="0"/>
              <a:t>SERI </a:t>
            </a:r>
            <a:r>
              <a:rPr lang="de-DE" altLang="de-DE" sz="1100" dirty="0" err="1"/>
              <a:t>Sustainable</a:t>
            </a:r>
            <a:r>
              <a:rPr lang="de-DE" altLang="de-DE" sz="1100" dirty="0"/>
              <a:t> Europe Research Institute 2012. zitiert nach </a:t>
            </a:r>
            <a:r>
              <a:rPr lang="en-US" altLang="de-DE" sz="1100" dirty="0" err="1"/>
              <a:t>Ecosense</a:t>
            </a:r>
            <a:r>
              <a:rPr lang="en-US" altLang="de-DE" sz="1100" dirty="0"/>
              <a:t> (2012); </a:t>
            </a:r>
            <a:r>
              <a:rPr lang="en-US" altLang="de-DE" sz="1100" dirty="0" err="1"/>
              <a:t>Herausforderung</a:t>
            </a:r>
            <a:r>
              <a:rPr lang="en-US" altLang="de-DE" sz="1100" dirty="0"/>
              <a:t> </a:t>
            </a:r>
            <a:r>
              <a:rPr lang="en-US" altLang="de-DE" sz="1100" dirty="0" err="1"/>
              <a:t>Ressourceneffizienz</a:t>
            </a:r>
            <a:r>
              <a:rPr lang="en-US" altLang="de-DE" sz="1100" dirty="0"/>
              <a:t>.  Online: </a:t>
            </a:r>
            <a:br>
              <a:rPr lang="en-US" altLang="de-DE" sz="1100" dirty="0"/>
            </a:br>
            <a:r>
              <a:rPr lang="en-US" altLang="de-DE" sz="1100" dirty="0"/>
              <a:t>http://www.econsense.de/sites/all/files/edition%20econsense%20-%20Herausforderung%20Ressourceneffizienz.pdf</a:t>
            </a:r>
            <a:endParaRPr lang="de-DE" altLang="de-DE" sz="1100" dirty="0"/>
          </a:p>
          <a:p>
            <a:pPr marL="179062" indent="-179062">
              <a:spcBef>
                <a:spcPts val="0"/>
              </a:spcBef>
              <a:buFont typeface="Arial" panose="020B0604020202020204" pitchFamily="34" charset="0"/>
              <a:buChar char="•"/>
              <a:defRPr/>
            </a:pPr>
            <a:r>
              <a:rPr lang="de-DE" altLang="de-DE" sz="1100" dirty="0"/>
              <a:t>UBA (2016). Die Nutzung der natürlichen Ressourcen. Bericht für Deutschland 2016.</a:t>
            </a:r>
          </a:p>
          <a:p>
            <a:pPr marL="179062" indent="-179062">
              <a:spcBef>
                <a:spcPts val="0"/>
              </a:spcBef>
              <a:buFont typeface="Arial" panose="020B0604020202020204" pitchFamily="34" charset="0"/>
              <a:buChar char="•"/>
              <a:defRPr/>
            </a:pPr>
            <a:r>
              <a:rPr lang="de-DE" altLang="de-DE" sz="1100" dirty="0"/>
              <a:t>UBA (2016).  Daten. Rohstoffe als Ressource. Maßnahmen der Ressourceneffizienzpolitik. Online: http://www.umweltbundesamt.de/daten/rohstoffe-als-ressource/massnahmen-der-ressourceneffizienzpolitik</a:t>
            </a:r>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10</a:t>
            </a:fld>
            <a:endParaRPr lang="de-DE" altLang="de-DE" dirty="0"/>
          </a:p>
        </p:txBody>
      </p:sp>
    </p:spTree>
    <p:extLst>
      <p:ext uri="{BB962C8B-B14F-4D97-AF65-F5344CB8AC3E}">
        <p14:creationId xmlns:p14="http://schemas.microsoft.com/office/powerpoint/2010/main" val="841887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a:buFont typeface="Arial" panose="020B0604020202020204" pitchFamily="34" charset="0"/>
              <a:buChar char="•"/>
              <a:defRPr/>
            </a:pPr>
            <a:r>
              <a:rPr lang="de-DE" sz="1100" dirty="0"/>
              <a:t>Die Folie zeigt: der Rohstoffverbrauch ist jedoch vor allem auch eine Verteilungsfrage:</a:t>
            </a:r>
          </a:p>
          <a:p>
            <a:pPr marL="179062" indent="-179062">
              <a:buFont typeface="Arial" panose="020B0604020202020204" pitchFamily="34" charset="0"/>
              <a:buChar char="•"/>
              <a:defRPr/>
            </a:pPr>
            <a:r>
              <a:rPr lang="de-DE" sz="1100" dirty="0"/>
              <a:t>2009 verbrauchten 20% der Weltbevölkerung rund 80% der weltweiten Rohstoffe (Dittrich et. al 2012). Den größten Rohstoffbedarf weisen in der Regel bevölkerungsreiche, wohlhabende und/oder ressourcenreiche Länder auf. </a:t>
            </a:r>
          </a:p>
          <a:p>
            <a:pPr marL="179062" indent="-179062">
              <a:buFont typeface="Arial" panose="020B0604020202020204" pitchFamily="34" charset="0"/>
              <a:buChar char="•"/>
              <a:defRPr/>
            </a:pPr>
            <a:r>
              <a:rPr lang="de-DE" sz="1100" dirty="0"/>
              <a:t>Seit 2002 ist China nicht zuletzt aufgrund des enormen Wirtschaftswachstum und seiner hohen Bevölkerungszahl der größte Rohstoffkonsument der Welt. </a:t>
            </a:r>
          </a:p>
          <a:p>
            <a:pPr marL="179062" indent="-179062">
              <a:buFont typeface="Arial" panose="020B0604020202020204" pitchFamily="34" charset="0"/>
              <a:buChar char="•"/>
              <a:defRPr/>
            </a:pPr>
            <a:r>
              <a:rPr lang="de-DE" sz="1100" dirty="0"/>
              <a:t>Ferner weisen auch die wohlhabenden  Industrieländer wie USA, Japan, Deutschland oder Australien hohe Bedarfe auf (Dittrich et al. 2012: 30). Die Abbildung 5 zeigt dieses Verhältnis, indem sie die Größe der Länder proportional zu dem Ressourcenverbrauch der Länder darstellt. </a:t>
            </a:r>
          </a:p>
          <a:p>
            <a:pPr marL="179062" indent="-179062">
              <a:buFont typeface="Arial" panose="020B0604020202020204" pitchFamily="34" charset="0"/>
              <a:buChar char="•"/>
              <a:defRPr/>
            </a:pPr>
            <a:endParaRPr lang="de-DE" altLang="de-DE" sz="1100" dirty="0"/>
          </a:p>
          <a:p>
            <a:pPr>
              <a:defRPr/>
            </a:pPr>
            <a:r>
              <a:rPr lang="de-DE" altLang="de-DE" sz="1100" b="1" dirty="0"/>
              <a:t>Quelle: </a:t>
            </a:r>
          </a:p>
          <a:p>
            <a:pPr marL="179062" indent="-179062">
              <a:buFont typeface="Arial" panose="020B0604020202020204" pitchFamily="34" charset="0"/>
              <a:buChar char="•"/>
              <a:defRPr/>
            </a:pPr>
            <a:r>
              <a:rPr lang="de-DE" altLang="de-DE" sz="1100" dirty="0"/>
              <a:t>Dittrich, M. et al. 2012. </a:t>
            </a:r>
            <a:r>
              <a:rPr lang="en-US" altLang="de-DE" sz="1100" dirty="0"/>
              <a:t>Green economies around the world ? Implications of resource use for development and the environment</a:t>
            </a:r>
            <a:r>
              <a:rPr lang="de-DE" altLang="de-DE" sz="1100" dirty="0"/>
              <a:t>. p.29 Online: http://exchange.plant-for-the-planet.org/cpt_nicht_verschieben/global/green_economies_around_the_world_20120627.pdf </a:t>
            </a: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11</a:t>
            </a:fld>
            <a:endParaRPr lang="de-DE" altLang="de-DE"/>
          </a:p>
        </p:txBody>
      </p:sp>
    </p:spTree>
    <p:extLst>
      <p:ext uri="{BB962C8B-B14F-4D97-AF65-F5344CB8AC3E}">
        <p14:creationId xmlns:p14="http://schemas.microsoft.com/office/powerpoint/2010/main" val="10964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a:buFont typeface="Arial" panose="020B0604020202020204" pitchFamily="34" charset="0"/>
              <a:buChar char="•"/>
            </a:pPr>
            <a:r>
              <a:rPr lang="de-DE" sz="1100" dirty="0"/>
              <a:t>Die Abbildung zeigt die Entnahme der unterschiedlichen Rohstoffe für Deutschland im Jahr 2013. </a:t>
            </a:r>
          </a:p>
          <a:p>
            <a:pPr marL="179062" indent="-179062">
              <a:buFont typeface="Arial" panose="020B0604020202020204" pitchFamily="34" charset="0"/>
              <a:buChar char="•"/>
            </a:pPr>
            <a:r>
              <a:rPr lang="de-DE" sz="1100" dirty="0"/>
              <a:t>Den größten Anteil haben mit 56% immer noch die Mineralien, gefolgt von der Biomasse mit 25% und den fossilen Energieträgern mit 19%. </a:t>
            </a:r>
          </a:p>
          <a:p>
            <a:pPr marL="179062" indent="-179062">
              <a:buFont typeface="Arial" panose="020B0604020202020204" pitchFamily="34" charset="0"/>
              <a:buChar char="•"/>
            </a:pPr>
            <a:endParaRPr lang="de-DE" sz="1100" dirty="0"/>
          </a:p>
          <a:p>
            <a:r>
              <a:rPr lang="de-DE" sz="1100" b="1" dirty="0"/>
              <a:t>Quelle: </a:t>
            </a:r>
          </a:p>
          <a:p>
            <a:pPr marL="179062" indent="-179062">
              <a:buFont typeface="Arial" panose="020B0604020202020204" pitchFamily="34" charset="0"/>
              <a:buChar char="•"/>
            </a:pPr>
            <a:r>
              <a:rPr lang="de-DE" sz="1100" dirty="0"/>
              <a:t>Eigene Darstellung nach Umweltbundesamt 2016: Die Nutzung natürlicher Ressourcen. Bericht für Deutschland 2016. Dessau-Roßlau: Umweltbundesamt, S.9, online: https://www.umweltbundesamt.de/sites/default/files/medien/376/publikationen/die_nutzung_natuerlicher_ressourcen.pdf</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12</a:t>
            </a:fld>
            <a:endParaRPr lang="de-DE" altLang="de-DE"/>
          </a:p>
        </p:txBody>
      </p:sp>
    </p:spTree>
    <p:extLst>
      <p:ext uri="{BB962C8B-B14F-4D97-AF65-F5344CB8AC3E}">
        <p14:creationId xmlns:p14="http://schemas.microsoft.com/office/powerpoint/2010/main" val="2316264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defTabSz="477500">
              <a:buFont typeface="Arial" panose="020B0604020202020204" pitchFamily="34" charset="0"/>
              <a:buChar char="•"/>
              <a:defRPr/>
            </a:pPr>
            <a:r>
              <a:rPr lang="de-DE" sz="1100" dirty="0"/>
              <a:t>Die Abbildung zeigt die Dynamik insgesamt sowie Veränderungen in der Entnahme der unterschiedlichen Rohstoffgruppen. </a:t>
            </a:r>
          </a:p>
          <a:p>
            <a:pPr marL="179062" indent="-179062" defTabSz="477500">
              <a:buFont typeface="Arial" panose="020B0604020202020204" pitchFamily="34" charset="0"/>
              <a:buChar char="•"/>
              <a:defRPr/>
            </a:pPr>
            <a:r>
              <a:rPr lang="de-DE" sz="1100" dirty="0"/>
              <a:t>So sank die Rohstoffentnahme in Deutschland von insgesamt 1.334 Mio. t auf a. 1.060 Mio. t im Zeitraum von 1994 bis 2013. </a:t>
            </a:r>
          </a:p>
          <a:p>
            <a:pPr marL="179062" indent="-179062" defTabSz="477500">
              <a:buFont typeface="Arial" panose="020B0604020202020204" pitchFamily="34" charset="0"/>
              <a:buChar char="•"/>
              <a:defRPr/>
            </a:pPr>
            <a:r>
              <a:rPr lang="de-DE" sz="1100" dirty="0"/>
              <a:t>Der Anteil der mineralischen Rohstoffe sank in diesem Zeitraum von 63% auf 56%, der Anteil der fossilen Rohstoffe von 21% auf 19%, während der Anteil der Biomasse stieg, von 16% auf 25%. </a:t>
            </a:r>
          </a:p>
          <a:p>
            <a:pPr marL="179062" indent="-179062" defTabSz="477500">
              <a:buFont typeface="Arial" panose="020B0604020202020204" pitchFamily="34" charset="0"/>
              <a:buChar char="•"/>
              <a:defRPr/>
            </a:pPr>
            <a:r>
              <a:rPr lang="de-DE" sz="1100" dirty="0"/>
              <a:t>Diese Veränderungen haben viele Gründe wie z.B. die Verlagerung des ressourcenintensiven Abbaus von Mineralien in andere Länder, die Verlagerung ressourcenintensiver Produktion in andere Länder oder nicht zuletzt auch - insbesondere bei der Biomasse - aufgrund der Energiewende. </a:t>
            </a:r>
          </a:p>
          <a:p>
            <a:r>
              <a:rPr lang="de-DE" altLang="de-DE" sz="1100" b="1" dirty="0"/>
              <a:t>Quelle: </a:t>
            </a:r>
          </a:p>
          <a:p>
            <a:pPr marL="179062" indent="-179062" defTabSz="477500">
              <a:buFont typeface="Arial" panose="020B0604020202020204" pitchFamily="34" charset="0"/>
              <a:buChar char="•"/>
              <a:defRPr/>
            </a:pPr>
            <a:r>
              <a:rPr lang="de-DE" sz="1100" dirty="0"/>
              <a:t>Umweltbundesamt 2016: Die Nutzung natürlicher Ressourcen. Bericht für Deutschland 2016. Dessau-Roßlau: Umweltbundesamt, online: </a:t>
            </a:r>
            <a:r>
              <a:rPr lang="de-DE" sz="1100" u="sng" dirty="0">
                <a:hlinkClick r:id="rId3"/>
              </a:rPr>
              <a:t>http://www.umweltbundesamt.de/sites/default/files/medien/376/publikationen/die_nutzung_natuerlicher_ressourcen.pdf</a:t>
            </a:r>
            <a:r>
              <a:rPr lang="de-DE" sz="1100" dirty="0"/>
              <a:t> (Bild und Text)</a:t>
            </a:r>
            <a:endParaRPr lang="de-DE" sz="1100" u="sng" dirty="0"/>
          </a:p>
          <a:p>
            <a:pPr defTabSz="477500">
              <a:defRPr/>
            </a:pPr>
            <a:r>
              <a:rPr lang="de-DE" sz="1100" b="1" dirty="0"/>
              <a:t>Bildquelle:</a:t>
            </a:r>
          </a:p>
          <a:p>
            <a:pPr marL="179062" indent="-179062" defTabSz="477500">
              <a:buFont typeface="Arial" panose="020B0604020202020204" pitchFamily="34" charset="0"/>
              <a:buChar char="•"/>
              <a:defRPr/>
            </a:pPr>
            <a:r>
              <a:rPr lang="de-DE" sz="1100" dirty="0"/>
              <a:t>Entwicklung der genutzten Rohstoffentnahme in Deutschland, 1994–2013 – Quelle: </a:t>
            </a:r>
            <a:r>
              <a:rPr lang="de-DE" sz="1100" dirty="0" err="1"/>
              <a:t>Destatis</a:t>
            </a:r>
            <a:r>
              <a:rPr lang="de-DE" sz="1100" dirty="0"/>
              <a:t> UGR 2015, Teil 4, Tabelle 5.1</a:t>
            </a:r>
          </a:p>
          <a:p>
            <a:pPr marL="179062" indent="-179062">
              <a:buFont typeface="Arial" panose="020B0604020202020204" pitchFamily="34" charset="0"/>
              <a:buChar char="•"/>
            </a:pPr>
            <a:endParaRPr lang="de-DE" altLang="de-DE" sz="1100" b="1" dirty="0"/>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13</a:t>
            </a:fld>
            <a:endParaRPr lang="de-DE" altLang="de-DE"/>
          </a:p>
        </p:txBody>
      </p:sp>
    </p:spTree>
    <p:extLst>
      <p:ext uri="{BB962C8B-B14F-4D97-AF65-F5344CB8AC3E}">
        <p14:creationId xmlns:p14="http://schemas.microsoft.com/office/powerpoint/2010/main" val="1682388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a:buFont typeface="Arial" panose="020B0604020202020204" pitchFamily="34" charset="0"/>
              <a:buChar char="•"/>
            </a:pPr>
            <a:r>
              <a:rPr lang="de-DE" sz="1100" dirty="0"/>
              <a:t>Die Folie zeigt die Rohstoffproduktion in Deutschland</a:t>
            </a:r>
          </a:p>
          <a:p>
            <a:pPr marL="179062" indent="-179062">
              <a:buFont typeface="Arial" panose="020B0604020202020204" pitchFamily="34" charset="0"/>
              <a:buChar char="•"/>
            </a:pPr>
            <a:r>
              <a:rPr lang="de-DE" sz="1100" dirty="0"/>
              <a:t>Bei den in Deutschland vorrangig abgebauten Rohstoffe handelt es sich vor allem um Steine und Erden, die Metalle und die Nicht-Metalle spielen aufgrund der geringen Verfügbarkeit – vor allem aufgrund der geringen Konzentration der Erze oder die tiefen Vorkommen - bei gleichzeitig hohen Minen- und Arbeitskosten kaum eine Rolle. Allein der Energierohstoff Braunkohle wird in Deutschland noch im größeren Umfange gefördert. Im Jahr 2015 war Deutschland sogar für die Braunkohle der weltweit größte Produzent (BGR 2016: 20).</a:t>
            </a:r>
          </a:p>
          <a:p>
            <a:pPr marL="179062" indent="-179062">
              <a:buFont typeface="Arial" panose="020B0604020202020204" pitchFamily="34" charset="0"/>
              <a:buChar char="•"/>
            </a:pPr>
            <a:r>
              <a:rPr lang="de-DE" sz="1100" dirty="0"/>
              <a:t>Ansonsten sind mengenmäßig vor allem die </a:t>
            </a:r>
            <a:r>
              <a:rPr lang="de-DE" sz="1100" dirty="0" err="1"/>
              <a:t>Bausande</a:t>
            </a:r>
            <a:r>
              <a:rPr lang="de-DE" sz="1100" dirty="0"/>
              <a:t> und -kiese mit ca. 239 Mio. t die wichtigsten mineralischen Rohstoffe, sie stellen weit über ein Drittel der heimischen Rohstoffproduktion dar. Es folgen die gebrochenen Natursteine an zweiter Stelle, sie machen  rund drei Viertel der gewonnenen Rohstoffmenge aus. Die Braunkohle liegt auf Platz drei, als nach wie vor wichtigster heimischer Energieträger </a:t>
            </a:r>
          </a:p>
          <a:p>
            <a:pPr marL="179062" indent="-179062">
              <a:buFont typeface="Arial" panose="020B0604020202020204" pitchFamily="34" charset="0"/>
              <a:buChar char="•"/>
            </a:pPr>
            <a:endParaRPr lang="de-DE" sz="1100" dirty="0"/>
          </a:p>
          <a:p>
            <a:r>
              <a:rPr lang="de-DE" sz="1100" b="1" dirty="0"/>
              <a:t>Quelle: </a:t>
            </a:r>
          </a:p>
          <a:p>
            <a:pPr marL="179062" indent="-179062">
              <a:buFont typeface="Arial" panose="020B0604020202020204" pitchFamily="34" charset="0"/>
              <a:buChar char="•"/>
            </a:pPr>
            <a:r>
              <a:rPr lang="de-DE" sz="1100" dirty="0"/>
              <a:t>BGR 2016: Deutschland - Rohstoffsituation 2015. Hannover: 16, S.18, online: https://www.bgr.bund.de/DE/Themen/Min_rohstoffe/Downloads/Rohsit-2015.pdf?__blob=publicationFile&amp;v=3 (Bild und Text)</a:t>
            </a:r>
          </a:p>
          <a:p>
            <a:pPr marL="179062" indent="-179062">
              <a:buFont typeface="Arial" panose="020B0604020202020204" pitchFamily="34" charset="0"/>
              <a:buChar char="•"/>
            </a:pPr>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14</a:t>
            </a:fld>
            <a:endParaRPr lang="de-DE" altLang="de-DE"/>
          </a:p>
        </p:txBody>
      </p:sp>
    </p:spTree>
    <p:extLst>
      <p:ext uri="{BB962C8B-B14F-4D97-AF65-F5344CB8AC3E}">
        <p14:creationId xmlns:p14="http://schemas.microsoft.com/office/powerpoint/2010/main" val="20333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defTabSz="477500">
              <a:buFont typeface="Arial" panose="020B0604020202020204" pitchFamily="34" charset="0"/>
              <a:buChar char="•"/>
              <a:defRPr/>
            </a:pPr>
            <a:r>
              <a:rPr lang="de-DE" sz="1100" dirty="0"/>
              <a:t>Die Abbildung verdeutlicht die Rohstoffimportabhängigkeit Deutschlands.</a:t>
            </a:r>
          </a:p>
          <a:p>
            <a:pPr marL="179062" indent="-179062" defTabSz="477500">
              <a:buFont typeface="Arial" panose="020B0604020202020204" pitchFamily="34" charset="0"/>
              <a:buChar char="•"/>
              <a:defRPr/>
            </a:pPr>
            <a:r>
              <a:rPr lang="de-DE" sz="1100" dirty="0"/>
              <a:t>Deutschland importiert mehr als 2/3 der einzelnen Rohstoffgruppen. </a:t>
            </a:r>
          </a:p>
          <a:p>
            <a:pPr marL="179062" indent="-179062" defTabSz="477500">
              <a:buFont typeface="Arial" panose="020B0604020202020204" pitchFamily="34" charset="0"/>
              <a:buChar char="•"/>
              <a:defRPr/>
            </a:pPr>
            <a:r>
              <a:rPr lang="de-DE" sz="1100" dirty="0"/>
              <a:t>Der Importanteil bei Metallerzen liegt bei fast 100 %. </a:t>
            </a:r>
          </a:p>
          <a:p>
            <a:pPr marL="179062" indent="-179062" defTabSz="477500">
              <a:buFont typeface="Arial" panose="020B0604020202020204" pitchFamily="34" charset="0"/>
              <a:buChar char="•"/>
              <a:defRPr/>
            </a:pPr>
            <a:r>
              <a:rPr lang="de-DE" sz="1100" dirty="0"/>
              <a:t>Mineralien werden zu zwei Drittel importiert, fossile Energieträger werden zu 70% importiert, Biomasse wird zu 70% importiert. </a:t>
            </a:r>
          </a:p>
          <a:p>
            <a:pPr marL="179062" indent="-179062" defTabSz="477500">
              <a:buFont typeface="Arial" panose="020B0604020202020204" pitchFamily="34" charset="0"/>
              <a:buChar char="•"/>
              <a:defRPr/>
            </a:pPr>
            <a:r>
              <a:rPr lang="de-DE" sz="1100" dirty="0"/>
              <a:t>Besonders China ist relevant für deutsche Importe, da von hier 115 von 400 Anteilen – also mehr als 25% aller Rohstoffimporte – stammen. </a:t>
            </a:r>
          </a:p>
          <a:p>
            <a:pPr marL="179062" indent="-179062" defTabSz="477500">
              <a:buFont typeface="Arial" panose="020B0604020202020204" pitchFamily="34" charset="0"/>
              <a:buChar char="•"/>
              <a:defRPr/>
            </a:pPr>
            <a:endParaRPr lang="de-DE" sz="1100" dirty="0"/>
          </a:p>
          <a:p>
            <a:pPr>
              <a:defRPr/>
            </a:pPr>
            <a:r>
              <a:rPr lang="de-DE" altLang="de-DE" sz="1100" b="1" dirty="0">
                <a:solidFill>
                  <a:srgbClr val="000000"/>
                </a:solidFill>
              </a:rPr>
              <a:t>Quelle: </a:t>
            </a:r>
          </a:p>
          <a:p>
            <a:pPr marL="179062" indent="-179062">
              <a:buFont typeface="Arial" panose="020B0604020202020204" pitchFamily="34" charset="0"/>
              <a:buChar char="•"/>
              <a:defRPr/>
            </a:pPr>
            <a:r>
              <a:rPr lang="de-DE" altLang="de-DE" sz="1100" dirty="0">
                <a:solidFill>
                  <a:srgbClr val="000000"/>
                </a:solidFill>
              </a:rPr>
              <a:t>UBA (2016). Die Nutzung der natürlichen Ressourcen. Bericht für Deutschland 2016, S.18, online: https://www.umweltbundesamt.de/sites/default/files/medien/376/publikationen/die_nutzung_natuerlicher_ressourcen.pdf  (Zugriff: 03.17) (Bild und Text)</a:t>
            </a:r>
            <a:endParaRPr lang="de-DE" altLang="de-DE" sz="1100" dirty="0"/>
          </a:p>
          <a:p>
            <a:pPr>
              <a:defRPr/>
            </a:pPr>
            <a:endParaRPr lang="de-DE" altLang="de-DE" sz="1100" dirty="0"/>
          </a:p>
          <a:p>
            <a:pPr>
              <a:defRPr/>
            </a:pPr>
            <a:endParaRPr lang="de-DE" altLang="de-DE" sz="1100" dirty="0"/>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15</a:t>
            </a:fld>
            <a:endParaRPr lang="de-DE" altLang="de-DE"/>
          </a:p>
        </p:txBody>
      </p:sp>
    </p:spTree>
    <p:extLst>
      <p:ext uri="{BB962C8B-B14F-4D97-AF65-F5344CB8AC3E}">
        <p14:creationId xmlns:p14="http://schemas.microsoft.com/office/powerpoint/2010/main" val="3738973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a:buFont typeface="Arial" panose="020B0604020202020204" pitchFamily="34" charset="0"/>
              <a:buChar char="•"/>
            </a:pPr>
            <a:r>
              <a:rPr lang="de-DE" sz="1100" dirty="0"/>
              <a:t>Die Folie zeigt: Für eine Reihe von Zukunftstechnologien wie etwa auch für erneuerbare Energieanlagen werden zum Teil auch seltene Metalle gebraucht, z. B. für die Herstellung von Windkraftanlagen, Elektroautos und Energiesparlampen. </a:t>
            </a:r>
          </a:p>
          <a:p>
            <a:pPr marL="179062" indent="-179062">
              <a:buFont typeface="Arial" panose="020B0604020202020204" pitchFamily="34" charset="0"/>
              <a:buChar char="•"/>
            </a:pPr>
            <a:r>
              <a:rPr lang="de-DE" sz="1100" dirty="0"/>
              <a:t>Nicht nur beim Abbau und der Entsorgung z. B. von Akkumulatoren und Batterien fallen unter Umständen giftige und schwer zu entsorgende Rückstände an. Der Aufbau von Infrastrukturen braucht ebenfalls Rohstoffe. </a:t>
            </a:r>
          </a:p>
          <a:p>
            <a:pPr marL="179062" indent="-179062">
              <a:buFont typeface="Arial" panose="020B0604020202020204" pitchFamily="34" charset="0"/>
              <a:buChar char="•"/>
            </a:pPr>
            <a:r>
              <a:rPr lang="de-DE" sz="1100" dirty="0"/>
              <a:t>Deshalb ist auch ein zukunftsweisender und zweifelsohne notwendiger  Transformationsprozess wie die Energiewende und der damit verbundene Aufbau von neuen oder angepassten Infrastrukturen zum Ausstieg aus der fossilen und risikoreichen atomaren Energieproduktion (PV-Module, Stromtrassen oder Windkraftanlagen) durchaus ein ressourcenintensiver Prozess. </a:t>
            </a:r>
          </a:p>
          <a:p>
            <a:pPr marL="179062" indent="-179062">
              <a:buFont typeface="Arial" panose="020B0604020202020204" pitchFamily="34" charset="0"/>
              <a:buChar char="•"/>
            </a:pPr>
            <a:r>
              <a:rPr lang="de-DE" sz="1100" dirty="0"/>
              <a:t>Die Abbildung zeigt hier exemplarisch den Rohstoffeinsatz für die Konstruktionsmaterialien einer Windenergieanlage. Hier werden vor allem Baurohstoffe wie Beton (1744 t) oder Stahl (237 t) benötigt aber auch Metalle wie Kupfer (12 t), Aluminium (1.3 t) und Kunststoffe (29 t). </a:t>
            </a:r>
          </a:p>
          <a:p>
            <a:pPr>
              <a:defRPr/>
            </a:pPr>
            <a:r>
              <a:rPr lang="de-DE" altLang="de-DE" sz="1100" b="1" dirty="0">
                <a:solidFill>
                  <a:srgbClr val="000000"/>
                </a:solidFill>
              </a:rPr>
              <a:t>Quelle: </a:t>
            </a:r>
          </a:p>
          <a:p>
            <a:pPr marL="179062" indent="-179062">
              <a:buFont typeface="Arial" panose="020B0604020202020204" pitchFamily="34" charset="0"/>
              <a:buChar char="•"/>
              <a:defRPr/>
            </a:pPr>
            <a:r>
              <a:rPr lang="de-DE" altLang="de-DE" sz="1100" dirty="0">
                <a:solidFill>
                  <a:srgbClr val="000000"/>
                </a:solidFill>
              </a:rPr>
              <a:t>UBA (2016). Die Nutzung der natürlichen Ressourcen. Bericht für Deutschland 2016, S.63, online: https://www.umweltbundesamt.de/sites/default/files/medien/376/publikationen/die_nutzung_natuerlicher_ressourcen.pdf (Zugriff: 03/2017) (Bild und Text)</a:t>
            </a:r>
            <a:endParaRPr lang="de-DE" alt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16</a:t>
            </a:fld>
            <a:endParaRPr lang="de-DE" altLang="de-DE"/>
          </a:p>
        </p:txBody>
      </p:sp>
    </p:spTree>
    <p:extLst>
      <p:ext uri="{BB962C8B-B14F-4D97-AF65-F5344CB8AC3E}">
        <p14:creationId xmlns:p14="http://schemas.microsoft.com/office/powerpoint/2010/main" val="1620377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defTabSz="477500">
              <a:buFont typeface="Arial" panose="020B0604020202020204" pitchFamily="34" charset="0"/>
              <a:buChar char="•"/>
              <a:defRPr/>
            </a:pPr>
            <a:r>
              <a:rPr lang="de-DE" sz="1100" dirty="0"/>
              <a:t>Die Folie zeigt die Folgen der Rohstoffextraktion </a:t>
            </a:r>
          </a:p>
          <a:p>
            <a:pPr marL="179062" indent="-179062" defTabSz="477500">
              <a:buFont typeface="Arial" panose="020B0604020202020204" pitchFamily="34" charset="0"/>
              <a:buChar char="•"/>
              <a:defRPr/>
            </a:pPr>
            <a:r>
              <a:rPr lang="de-DE" sz="1100" dirty="0"/>
              <a:t>So hat der 250 Jahre alte Braunkohlabbau in Deutschland (insbesondere auch im Vergleich mit der Eingriffstiefe der Energiewende) wesentlich verheerende soziale und ökologische Spuren hinterlassen: Verpestete Luft, verseuchtes Wasser, zerstörte Landschaften im Rheinland oder in der Lausitz.</a:t>
            </a:r>
          </a:p>
          <a:p>
            <a:pPr marL="179062" indent="-179062" defTabSz="477500">
              <a:buFont typeface="Arial" panose="020B0604020202020204" pitchFamily="34" charset="0"/>
              <a:buChar char="•"/>
              <a:defRPr/>
            </a:pPr>
            <a:r>
              <a:rPr lang="de-DE" sz="1100" dirty="0"/>
              <a:t>Aber nicht nur in Deutschland, vor allem in Entwicklungs- und Schwellenländern des Globalen Südens steht z.B. der Bergbau häufig im Zusammenhang mit schwerwiegenden Menschenrechtsverletzungen, wie Kinder- und Zwangsarbeit, Landvertreibungen oder Zwangsumsiedlungen. Der Abbau von Rohstoffen für die deutsche Industrie und transnationale Produktionsketten geht oft einher mit negativen sozialen und ökologischen Effekten andernorts: </a:t>
            </a:r>
            <a:r>
              <a:rPr lang="de-DE" sz="1100" i="1" dirty="0"/>
              <a:t>„Menschen bauen unter teils lebensgefährlichen Bedingungen und in erbärmlichen Lebensverhältnissen </a:t>
            </a:r>
            <a:r>
              <a:rPr lang="de-DE" sz="1100" i="1" dirty="0" err="1"/>
              <a:t>Coltan</a:t>
            </a:r>
            <a:r>
              <a:rPr lang="de-DE" sz="1100" i="1" dirty="0"/>
              <a:t> ab, in unseren Handys landet. Vielfach finanzieren sich Milizen direkt oder indirekt vom </a:t>
            </a:r>
            <a:r>
              <a:rPr lang="de-DE" sz="1100" i="1" dirty="0" err="1"/>
              <a:t>Coltanabbau</a:t>
            </a:r>
            <a:r>
              <a:rPr lang="de-DE" sz="1100" i="1" dirty="0"/>
              <a:t>, der so zu einer Verschärfung der Konflikte in einer ohnehin sehr fragilen Region beiträgt</a:t>
            </a:r>
            <a:r>
              <a:rPr lang="de-DE" sz="1100" dirty="0"/>
              <a:t>.“ </a:t>
            </a:r>
          </a:p>
          <a:p>
            <a:r>
              <a:rPr lang="de-DE" sz="1100" b="1" dirty="0"/>
              <a:t>Quelle:</a:t>
            </a:r>
            <a:r>
              <a:rPr lang="de-DE" sz="1100" dirty="0"/>
              <a:t> </a:t>
            </a:r>
          </a:p>
          <a:p>
            <a:pPr marL="179062" indent="-179062">
              <a:buFont typeface="Arial" panose="020B0604020202020204" pitchFamily="34" charset="0"/>
              <a:buChar char="•"/>
            </a:pPr>
            <a:r>
              <a:rPr lang="de-DE" sz="1100" dirty="0"/>
              <a:t>Misereor 2016: Konfliktrohstoffe und </a:t>
            </a:r>
            <a:r>
              <a:rPr lang="de-DE" sz="1100" dirty="0" err="1"/>
              <a:t>Coltananbau</a:t>
            </a:r>
            <a:r>
              <a:rPr lang="de-DE" sz="1100" dirty="0"/>
              <a:t> im Kongo. Online </a:t>
            </a:r>
            <a:r>
              <a:rPr lang="de-DE" sz="1100" dirty="0">
                <a:hlinkClick r:id="rId3"/>
              </a:rPr>
              <a:t>https://blog.misereor.de/2016/01/21/vincent-neussl-im-interview-ueber-konfliktrohstoffe-und-den-koltanabbau-in-der-demokratischen-republik-kongo/</a:t>
            </a:r>
            <a:r>
              <a:rPr lang="de-DE" sz="1100" dirty="0"/>
              <a:t> (Bild und Text)</a:t>
            </a:r>
          </a:p>
          <a:p>
            <a:pPr defTabSz="477500">
              <a:defRPr/>
            </a:pPr>
            <a:endParaRPr lang="de-DE" sz="1100" dirty="0"/>
          </a:p>
          <a:p>
            <a:pPr marL="179062" indent="-179062" defTabSz="477500">
              <a:buFont typeface="Arial" panose="020B0604020202020204" pitchFamily="34" charset="0"/>
              <a:buChar char="•"/>
              <a:defRPr/>
            </a:pPr>
            <a:endParaRPr lang="de-DE" sz="1100" dirty="0"/>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17</a:t>
            </a:fld>
            <a:endParaRPr lang="de-DE" altLang="de-DE"/>
          </a:p>
        </p:txBody>
      </p:sp>
    </p:spTree>
    <p:extLst>
      <p:ext uri="{BB962C8B-B14F-4D97-AF65-F5344CB8AC3E}">
        <p14:creationId xmlns:p14="http://schemas.microsoft.com/office/powerpoint/2010/main" val="1112931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8963" y="4860925"/>
            <a:ext cx="5679365" cy="4605338"/>
          </a:xfrm>
        </p:spPr>
        <p:txBody>
          <a:bodyPr/>
          <a:lstStyle/>
          <a:p>
            <a:pPr marL="179062" indent="-179062">
              <a:buFont typeface="Arial" panose="020B0604020202020204" pitchFamily="34" charset="0"/>
              <a:buChar char="•"/>
            </a:pPr>
            <a:r>
              <a:rPr lang="de-DE" sz="1100" dirty="0"/>
              <a:t>Die Folie verweist auf verschieden Dimensionen einer nachhaltigen Rohstoffversorgung.</a:t>
            </a:r>
          </a:p>
          <a:p>
            <a:pPr marL="179062" indent="-179062">
              <a:buFont typeface="Arial" panose="020B0604020202020204" pitchFamily="34" charset="0"/>
              <a:buChar char="•"/>
            </a:pPr>
            <a:r>
              <a:rPr lang="de-DE" sz="1100" dirty="0"/>
              <a:t>Erhöhung Effizienz: Nur 79 Prozent der in Deutschland erzeugten Abfälle wurden im Jahr 2014 verwertet. Davon gingen 69 Prozent in die stoffliche Verwertung, die restlichen 10 Prozent in die energetische Verwertung, d.h. sie wurden verbrannt. </a:t>
            </a:r>
          </a:p>
          <a:p>
            <a:pPr marL="179062" indent="-179062" defTabSz="477500">
              <a:buFont typeface="Arial" panose="020B0604020202020204" pitchFamily="34" charset="0"/>
              <a:buChar char="•"/>
              <a:defRPr/>
            </a:pPr>
            <a:r>
              <a:rPr lang="de-DE" sz="1100" dirty="0"/>
              <a:t>Erhöhung Transparenz: Eine Transparenz bei der Rohstoffgewinnung ist deshalb eine Voraussetzung für die nachhaltige Nutzung der Rohstoffe, weshalb Initiativen wie die </a:t>
            </a:r>
            <a:r>
              <a:rPr lang="de-DE" sz="1100" dirty="0" err="1"/>
              <a:t>Extractive</a:t>
            </a:r>
            <a:r>
              <a:rPr lang="de-DE" sz="1100" dirty="0"/>
              <a:t> Industries </a:t>
            </a:r>
            <a:r>
              <a:rPr lang="de-DE" sz="1100" dirty="0" err="1"/>
              <a:t>Transparency</a:t>
            </a:r>
            <a:r>
              <a:rPr lang="de-DE" sz="1100" dirty="0"/>
              <a:t> Initiative – EITI notwendig sind, die sich speziell auf die Bedingungen des Abbaus von Rohstoffen in Entwicklungsländern konzentriert.</a:t>
            </a:r>
          </a:p>
          <a:p>
            <a:pPr marL="179062" indent="-179062" defTabSz="477500">
              <a:buFont typeface="Arial" panose="020B0604020202020204" pitchFamily="34" charset="0"/>
              <a:buChar char="•"/>
              <a:defRPr/>
            </a:pPr>
            <a:r>
              <a:rPr lang="de-DE" sz="1100" dirty="0"/>
              <a:t>Partnerländer: Es gilt dabei deshalb, die negativen Folgen der Rohstoffgewinnung in den Herkunftsländern für Umwelt und die Gesellschaft minimal zu halten. Hierbei unterstützt Deutschland gezielt Partnerländer. </a:t>
            </a:r>
          </a:p>
          <a:p>
            <a:pPr marL="179062" indent="-179062">
              <a:buFont typeface="Arial" panose="020B0604020202020204" pitchFamily="34" charset="0"/>
              <a:buChar char="•"/>
              <a:defRPr/>
            </a:pPr>
            <a:r>
              <a:rPr lang="de-DE" sz="1100" dirty="0"/>
              <a:t>Stoffliche Nutzung: Insgesamt zeigt die Entwicklung von Agrarflächen in Deutschland über die letzten Jahrzehnte, dass die stoffliche Nutzung Anfang der 1990er Jahre die energetische quantitativ noch übertraf. Durch entsprechende Förderinstrumente für die energetische Nutzung hat sich diese Fläche jedoch inzwischen verzehnfacht, während die stoffliche Nutzung stagnierte oder sogar sank. </a:t>
            </a:r>
          </a:p>
          <a:p>
            <a:r>
              <a:rPr lang="de-DE" sz="1100" b="1" dirty="0"/>
              <a:t>Quelle: </a:t>
            </a:r>
          </a:p>
          <a:p>
            <a:pPr marL="179062" indent="-179062">
              <a:buFont typeface="Arial" panose="020B0604020202020204" pitchFamily="34" charset="0"/>
              <a:buChar char="•"/>
            </a:pPr>
            <a:r>
              <a:rPr lang="de-DE" sz="1100" dirty="0"/>
              <a:t>BMUB 2016: Deutsches Ressourceneffizienzprogramm II. Programm zur nachhaltigen Nutzung und zum Schutz der natürlichen Ressourcen. Berlin. </a:t>
            </a:r>
            <a:r>
              <a:rPr lang="de-DE" sz="1100" u="sng" dirty="0"/>
              <a:t>http://www.bmub.bund.de/themen/wirtschaft-produkte-ressourcen-tourismus/ressourceneffizienz/deutsches-ressourceneffizienzprogramm</a:t>
            </a:r>
            <a:endParaRPr lang="de-DE" sz="1100" dirty="0"/>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18</a:t>
            </a:fld>
            <a:endParaRPr lang="de-DE" altLang="de-DE"/>
          </a:p>
        </p:txBody>
      </p:sp>
    </p:spTree>
    <p:extLst>
      <p:ext uri="{BB962C8B-B14F-4D97-AF65-F5344CB8AC3E}">
        <p14:creationId xmlns:p14="http://schemas.microsoft.com/office/powerpoint/2010/main" val="4006716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a:buFont typeface="Arial" panose="020B0604020202020204" pitchFamily="34" charset="0"/>
              <a:buChar char="•"/>
            </a:pPr>
            <a:r>
              <a:rPr lang="de-DE" sz="1100" dirty="0"/>
              <a:t>Die Folie stellt verschiedene nachwachsende Rohstoffe sowie daraus herzustellende Produkte dar. </a:t>
            </a:r>
          </a:p>
          <a:p>
            <a:pPr marL="179062" indent="-179062">
              <a:buFont typeface="Arial" panose="020B0604020202020204" pitchFamily="34" charset="0"/>
              <a:buChar char="•"/>
            </a:pPr>
            <a:r>
              <a:rPr lang="de-DE" sz="1100" dirty="0"/>
              <a:t>Die Nutzungsmöglichkeiten nachwachsender Rohstoffe sind vielfältig. Hier sehen sie einige Beispiel: u.a.</a:t>
            </a:r>
          </a:p>
          <a:p>
            <a:pPr marL="171434" indent="-171434">
              <a:buFont typeface="Arial" panose="020B0604020202020204" pitchFamily="34" charset="0"/>
              <a:buChar char="•"/>
            </a:pPr>
            <a:r>
              <a:rPr lang="de-DE" sz="1100" dirty="0"/>
              <a:t>Bäume und Sträucher, die zu Holzprodukten oder Zellstoff verarbeitet werden, </a:t>
            </a:r>
          </a:p>
          <a:p>
            <a:pPr marL="171434" indent="-171434">
              <a:buFont typeface="Arial" panose="020B0604020202020204" pitchFamily="34" charset="0"/>
              <a:buChar char="•"/>
            </a:pPr>
            <a:r>
              <a:rPr lang="de-DE" sz="1100" dirty="0"/>
              <a:t>Hanf, Flachs und weitere Naturfasern, deren Öl oder Fasern für Zellstoff oder Dämmmaterial genutzt wird,</a:t>
            </a:r>
          </a:p>
          <a:p>
            <a:pPr marL="171434" indent="-171434">
              <a:buFont typeface="Arial" panose="020B0604020202020204" pitchFamily="34" charset="0"/>
              <a:buChar char="•"/>
            </a:pPr>
            <a:r>
              <a:rPr lang="de-DE" sz="1100" dirty="0" err="1"/>
              <a:t>Öllein</a:t>
            </a:r>
            <a:r>
              <a:rPr lang="de-DE" sz="1100" dirty="0"/>
              <a:t> für Lacke und Linoleum als Bodenbelag,</a:t>
            </a:r>
          </a:p>
          <a:p>
            <a:pPr marL="171434" indent="-171434">
              <a:buFont typeface="Arial" panose="020B0604020202020204" pitchFamily="34" charset="0"/>
              <a:buChar char="•"/>
            </a:pPr>
            <a:r>
              <a:rPr lang="de-DE" sz="1100" dirty="0"/>
              <a:t>Samen und Kerne zur Herstellung von Pflanzenölen,</a:t>
            </a:r>
          </a:p>
          <a:p>
            <a:pPr marL="171434" indent="-171434">
              <a:buFont typeface="Arial" panose="020B0604020202020204" pitchFamily="34" charset="0"/>
              <a:buChar char="•"/>
            </a:pPr>
            <a:r>
              <a:rPr lang="de-DE" sz="1100" dirty="0"/>
              <a:t>Pflanzen für die Gewinnung von Farbstoffen oder ätherischen Ölen, </a:t>
            </a:r>
          </a:p>
          <a:p>
            <a:pPr marL="171434" indent="-171434">
              <a:buFont typeface="Arial" panose="020B0604020202020204" pitchFamily="34" charset="0"/>
              <a:buChar char="•"/>
            </a:pPr>
            <a:r>
              <a:rPr lang="de-DE" sz="1100" dirty="0"/>
              <a:t>stärkehaltige Früchte zur Produktion von Papier, Verpackungen oder Textilien.</a:t>
            </a:r>
          </a:p>
          <a:p>
            <a:pPr marL="171434" indent="-171434">
              <a:buFont typeface="Arial" panose="020B0604020202020204" pitchFamily="34" charset="0"/>
              <a:buChar char="•"/>
            </a:pPr>
            <a:endParaRPr lang="de-DE" sz="1100" dirty="0"/>
          </a:p>
          <a:p>
            <a:r>
              <a:rPr lang="de-DE" sz="1100" b="1" dirty="0"/>
              <a:t>Quelle: </a:t>
            </a:r>
          </a:p>
          <a:p>
            <a:pPr marL="179062" indent="-179062">
              <a:buFont typeface="Arial" panose="020B0604020202020204" pitchFamily="34" charset="0"/>
              <a:buChar char="•"/>
            </a:pPr>
            <a:r>
              <a:rPr lang="de-DE" sz="1100" dirty="0"/>
              <a:t>Langer, Marko (2007): Der Anbau nachwachsender Rohstoffe in Sachsen- Anhalt und Thüringen, VDM Verlag Dr. Müller.</a:t>
            </a:r>
          </a:p>
          <a:p>
            <a:r>
              <a:rPr lang="de-DE" sz="1100" dirty="0"/>
              <a:t> </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19</a:t>
            </a:fld>
            <a:endParaRPr lang="de-DE" altLang="de-DE"/>
          </a:p>
        </p:txBody>
      </p:sp>
    </p:spTree>
    <p:extLst>
      <p:ext uri="{BB962C8B-B14F-4D97-AF65-F5344CB8AC3E}">
        <p14:creationId xmlns:p14="http://schemas.microsoft.com/office/powerpoint/2010/main" val="4047235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de-DE" sz="1100" dirty="0"/>
              <a:t>Diese Folie dient als Übersicht über die vorliegenden Materialien.</a:t>
            </a:r>
          </a:p>
          <a:p>
            <a:pPr rtl="0" fontAlgn="base"/>
            <a:r>
              <a:rPr lang="de-DE" sz="1100" dirty="0"/>
              <a:t>Es gibt ein Word-Dokument „Unterrichtsreihe“ mit und Unterrichtsvorschlägen. </a:t>
            </a:r>
          </a:p>
          <a:p>
            <a:pPr rtl="0" fontAlgn="base"/>
            <a:r>
              <a:rPr lang="de-DE" sz="1100" dirty="0"/>
              <a:t>In dieser Präsentation ist die Sachanalyse als Weiterbildung aufgearbeitet (Foliensatz I). </a:t>
            </a:r>
          </a:p>
          <a:p>
            <a:pPr rtl="0" fontAlgn="base"/>
            <a:r>
              <a:rPr lang="de-DE" sz="1100" dirty="0"/>
              <a:t>Foliensatz II enthält die Unterrichtsvorschläge.</a:t>
            </a:r>
          </a:p>
          <a:p>
            <a:pPr rtl="0" fontAlgn="base"/>
            <a:br>
              <a:rPr lang="de-DE" sz="1100" dirty="0"/>
            </a:br>
            <a:r>
              <a:rPr lang="de-DE" sz="1100" dirty="0"/>
              <a:t>In der Sachanalyse sowie in der dazugehörigen Unterrichtsreihe wird das Thema der nachhaltigen Rohstoffversorgung diskutiert und Handlungsoptionen aufgezeigt. </a:t>
            </a:r>
          </a:p>
          <a:p>
            <a:br>
              <a:rPr lang="de-DE" sz="1100" dirty="0"/>
            </a:br>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a:t>
            </a:fld>
            <a:endParaRPr lang="de-DE" altLang="de-DE"/>
          </a:p>
        </p:txBody>
      </p:sp>
    </p:spTree>
    <p:extLst>
      <p:ext uri="{BB962C8B-B14F-4D97-AF65-F5344CB8AC3E}">
        <p14:creationId xmlns:p14="http://schemas.microsoft.com/office/powerpoint/2010/main" val="3160675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4" indent="-171434">
              <a:buFont typeface="Arial" panose="020B0604020202020204" pitchFamily="34" charset="0"/>
              <a:buChar char="•"/>
            </a:pPr>
            <a:r>
              <a:rPr lang="de-DE" sz="1100" dirty="0"/>
              <a:t>Die Folie zeigt die Entwicklung im Anbau nachwachsender Rohstoffe in der BRD.</a:t>
            </a:r>
          </a:p>
          <a:p>
            <a:pPr marL="171434" indent="-171434">
              <a:buFont typeface="Arial" panose="020B0604020202020204" pitchFamily="34" charset="0"/>
              <a:buChar char="•"/>
            </a:pPr>
            <a:r>
              <a:rPr lang="de-DE" sz="1100" dirty="0"/>
              <a:t>Der Anbau nachwachsender Rohstoffe insgesamt hat in Deutschland seit 2000 stark zugenommen. Die Abbildung zeigt den absoluten Anstieg der Anbauflächen für nachwachsende Rohstoffe in Hektar von 2005 bis 2015. </a:t>
            </a:r>
          </a:p>
          <a:p>
            <a:pPr marL="171434" indent="-171434">
              <a:buFont typeface="Arial" panose="020B0604020202020204" pitchFamily="34" charset="0"/>
              <a:buChar char="•"/>
            </a:pPr>
            <a:r>
              <a:rPr lang="de-DE" sz="1100" dirty="0"/>
              <a:t>Diese Zunahme ist vor allem auf die Nutzung im energetischen Bereich zurückzuführen, also durch die verstärkte Nutzung von Bioenergie. </a:t>
            </a:r>
          </a:p>
          <a:p>
            <a:pPr marL="171434" indent="-171434">
              <a:buFont typeface="Arial" panose="020B0604020202020204" pitchFamily="34" charset="0"/>
              <a:buChar char="•"/>
            </a:pPr>
            <a:r>
              <a:rPr lang="de-DE" sz="1100" dirty="0"/>
              <a:t>Die Grafik zeigt zudem, wie sich die Gesamtanbaufläche in Industriepflanzen und in Energiepflanzen aufteilt. </a:t>
            </a:r>
          </a:p>
          <a:p>
            <a:pPr marL="171434" indent="-171434">
              <a:buFont typeface="Arial" panose="020B0604020202020204" pitchFamily="34" charset="0"/>
              <a:buChar char="•"/>
            </a:pPr>
            <a:r>
              <a:rPr lang="de-DE" sz="1100" dirty="0"/>
              <a:t>Es wird deutlich, dass die energetische Nutzung mit 2.204.000 Hektar deutlich überwiegt (v.a. Biogas, Biodiesel, Bioethanol), gegenüber der Anbaufläche von 268.000 Hektar für die stoffliche Nutzung (v.a. Industriestärke und Ölpflanzen). </a:t>
            </a:r>
          </a:p>
          <a:p>
            <a:pPr marL="179062" indent="-179062" defTabSz="457158">
              <a:buFont typeface="Arial" panose="020B0604020202020204" pitchFamily="34" charset="0"/>
              <a:buChar char="•"/>
              <a:defRPr/>
            </a:pPr>
            <a:r>
              <a:rPr lang="de-DE" sz="1100" dirty="0"/>
              <a:t>Insgesamt zeigt ein Blick auf die Entwicklung von Agrarflächen in Deutschland über die letzten Jahrzehnte, dass die stoffliche Nutzung Anfang der 1990er Jahre die energetische quantitativ noch übertraf. Durch entsprechende Förderinstrumente für die energetische Nutzung hat sich diese Fläche jedoch inzwischen verzehnfacht, während die stoffliche Nutzung stagnierte oder sogar sank (Carus et al. 2014: 29). Im stofflichen Bereich, also für die Nutzung in der Industrie etwa zur Herstellung von Verpackungen, liegen also noch deutliche Potenziale. </a:t>
            </a:r>
          </a:p>
          <a:p>
            <a:r>
              <a:rPr lang="de-DE" sz="1100" b="1" dirty="0"/>
              <a:t>Quelle: </a:t>
            </a:r>
          </a:p>
          <a:p>
            <a:pPr marL="179062" indent="-179062">
              <a:buFont typeface="Arial" panose="020B0604020202020204" pitchFamily="34" charset="0"/>
              <a:buChar char="•"/>
            </a:pPr>
            <a:r>
              <a:rPr lang="de-DE" sz="1100" dirty="0"/>
              <a:t>Fachagentur nachwachsende Rohstoffe e.V. (2015); Online: </a:t>
            </a:r>
            <a:r>
              <a:rPr lang="de-DE" sz="1100" u="sng" dirty="0">
                <a:hlinkClick r:id="rId3"/>
              </a:rPr>
              <a:t>https://mediathek.fnr.de/grafiken/pressegrafiken/anbauflache-fur-nachwachsende-rohstoffe.html</a:t>
            </a:r>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20</a:t>
            </a:fld>
            <a:endParaRPr lang="de-DE" altLang="de-DE"/>
          </a:p>
        </p:txBody>
      </p:sp>
    </p:spTree>
    <p:extLst>
      <p:ext uri="{BB962C8B-B14F-4D97-AF65-F5344CB8AC3E}">
        <p14:creationId xmlns:p14="http://schemas.microsoft.com/office/powerpoint/2010/main" val="729342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4" indent="-171434" defTabSz="457158">
              <a:buFont typeface="Arial" panose="020B0604020202020204" pitchFamily="34" charset="0"/>
              <a:buChar char="•"/>
              <a:defRPr/>
            </a:pPr>
            <a:r>
              <a:rPr lang="de-DE" sz="1100" dirty="0"/>
              <a:t>Die Folie zeigt die Anteile der unterschiedlichen Nutzungsformen von Biomasse weltweit. </a:t>
            </a:r>
          </a:p>
          <a:p>
            <a:pPr marL="171434" indent="-171434" defTabSz="457158">
              <a:buFont typeface="Arial" panose="020B0604020202020204" pitchFamily="34" charset="0"/>
              <a:buChar char="•"/>
              <a:defRPr/>
            </a:pPr>
            <a:r>
              <a:rPr lang="de-DE" sz="1100" dirty="0"/>
              <a:t>Global betrachtet sieht das Bild etwas anders aus als in Deutschland (auf der Folie vorher): Wie in der Abbildung zu sehen ist wird der größte Teil der weltweit produzierten Biomasse von ca. 13 Milliarden Tonnen (in 2013) mit 58% für die Produktion von Futtermitteln für die Tierhaltung angebaut. Danach folgen mit deutlichem Abstand 15% für Nahrungsmittel, 11% für die stoffliche Nutzung, 10% ist Holz für die energetische Nutzung, 3,3% sind nachwachsende Rohstoffe für die stoffliche und nur 2,7% für die energetische Nutzung. </a:t>
            </a:r>
          </a:p>
          <a:p>
            <a:pPr defTabSz="457158">
              <a:defRPr/>
            </a:pPr>
            <a:r>
              <a:rPr lang="de-DE" sz="1100" b="1" dirty="0"/>
              <a:t>Quelle: </a:t>
            </a:r>
          </a:p>
          <a:p>
            <a:pPr marL="179062" indent="-179062" defTabSz="457158">
              <a:buFont typeface="Arial" panose="020B0604020202020204" pitchFamily="34" charset="0"/>
              <a:buChar char="•"/>
              <a:defRPr/>
            </a:pPr>
            <a:r>
              <a:rPr lang="de-DE" sz="1100" dirty="0"/>
              <a:t>Eigene Darstellung nach </a:t>
            </a:r>
            <a:r>
              <a:rPr lang="de-DE" sz="1100" dirty="0" err="1"/>
              <a:t>Jering</a:t>
            </a:r>
            <a:r>
              <a:rPr lang="de-DE" sz="1100" dirty="0"/>
              <a:t>, Almut; Anne Klatt, Jan Seven, Knut Ehlers, Jens Günther, Andreas Ostermeier, Lars Mönch (2013): Globale Landflächen und Biomasse nachhaltig und ressourcenschonend nutzen.  Umweltbundesamt: Dessau Roßlau. </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21</a:t>
            </a:fld>
            <a:endParaRPr lang="de-DE" altLang="de-DE"/>
          </a:p>
        </p:txBody>
      </p:sp>
    </p:spTree>
    <p:extLst>
      <p:ext uri="{BB962C8B-B14F-4D97-AF65-F5344CB8AC3E}">
        <p14:creationId xmlns:p14="http://schemas.microsoft.com/office/powerpoint/2010/main" val="2332815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8963" y="4860925"/>
            <a:ext cx="5679365" cy="4605338"/>
          </a:xfrm>
        </p:spPr>
        <p:txBody>
          <a:bodyPr/>
          <a:lstStyle/>
          <a:p>
            <a:pPr>
              <a:spcBef>
                <a:spcPts val="0"/>
              </a:spcBef>
            </a:pPr>
            <a:r>
              <a:rPr lang="de-DE" sz="1100" dirty="0"/>
              <a:t>Die Folie bildet vor- und Nachteile der Nutzung von </a:t>
            </a:r>
            <a:r>
              <a:rPr lang="de-DE" sz="1100" dirty="0" err="1"/>
              <a:t>NaWaRo</a:t>
            </a:r>
            <a:r>
              <a:rPr lang="de-DE" sz="1100" dirty="0"/>
              <a:t> ab.</a:t>
            </a:r>
          </a:p>
          <a:p>
            <a:pPr>
              <a:spcBef>
                <a:spcPts val="0"/>
              </a:spcBef>
            </a:pPr>
            <a:r>
              <a:rPr lang="de-DE" sz="1100" dirty="0"/>
              <a:t>Vorteile: </a:t>
            </a:r>
          </a:p>
          <a:p>
            <a:pPr marL="171434" indent="-171434">
              <a:spcBef>
                <a:spcPts val="0"/>
              </a:spcBef>
              <a:buFont typeface="Arial" panose="020B0604020202020204" pitchFamily="34" charset="0"/>
              <a:buChar char="•"/>
            </a:pPr>
            <a:r>
              <a:rPr lang="de-DE" sz="1100" dirty="0"/>
              <a:t>Mit der stofflichen Nutzung von Biomasse werden weniger fossile Rohstoffe für die industrielle Produktion notwendig,</a:t>
            </a:r>
          </a:p>
          <a:p>
            <a:pPr marL="171434" indent="-171434">
              <a:spcBef>
                <a:spcPts val="0"/>
              </a:spcBef>
              <a:buFont typeface="Arial" panose="020B0604020202020204" pitchFamily="34" charset="0"/>
              <a:buChar char="•"/>
            </a:pPr>
            <a:r>
              <a:rPr lang="de-DE" sz="1100" dirty="0"/>
              <a:t>so werden biobasierte Strukturen gefördert, also z. B. Bioraffinerien, die Biomasse verarbeiten oder der Aufbau von weiteren Nutzungskaskaden in den Produktionsprozessen etc.</a:t>
            </a:r>
          </a:p>
          <a:p>
            <a:pPr marL="171434" indent="-171434">
              <a:spcBef>
                <a:spcPts val="0"/>
              </a:spcBef>
              <a:buFont typeface="Arial" panose="020B0604020202020204" pitchFamily="34" charset="0"/>
              <a:buChar char="•"/>
            </a:pPr>
            <a:r>
              <a:rPr lang="de-DE" sz="1100" dirty="0"/>
              <a:t>degradierte oder aufgrund von Schadstoffbelastung stillgelegte Flächen können gezielt für den Anbau von Biomasse genutzt werden,</a:t>
            </a:r>
          </a:p>
          <a:p>
            <a:pPr marL="171434" indent="-171434">
              <a:spcBef>
                <a:spcPts val="0"/>
              </a:spcBef>
              <a:buFont typeface="Arial" panose="020B0604020202020204" pitchFamily="34" charset="0"/>
              <a:buChar char="•"/>
            </a:pPr>
            <a:r>
              <a:rPr lang="de-DE" sz="1100" dirty="0"/>
              <a:t>es entstehen ggf. neue Arbeitsplätze in der Landwirtschaft, insbesondere bei der Nutzung von Bioenergie,</a:t>
            </a:r>
          </a:p>
          <a:p>
            <a:pPr marL="171434" indent="-171434">
              <a:spcBef>
                <a:spcPts val="0"/>
              </a:spcBef>
              <a:buFont typeface="Arial" panose="020B0604020202020204" pitchFamily="34" charset="0"/>
              <a:buChar char="•"/>
            </a:pPr>
            <a:r>
              <a:rPr lang="de-DE" sz="1100" dirty="0"/>
              <a:t>regionale Kreisläufe werden durch den Anbau der Biomasse gestärkt.</a:t>
            </a:r>
          </a:p>
          <a:p>
            <a:pPr>
              <a:spcBef>
                <a:spcPts val="0"/>
              </a:spcBef>
            </a:pPr>
            <a:r>
              <a:rPr lang="de-DE" sz="1100" dirty="0"/>
              <a:t>Nachteile: </a:t>
            </a:r>
          </a:p>
          <a:p>
            <a:pPr marL="171434" indent="-171434">
              <a:spcBef>
                <a:spcPts val="0"/>
              </a:spcBef>
              <a:buFont typeface="Arial" panose="020B0604020202020204" pitchFamily="34" charset="0"/>
              <a:buChar char="•"/>
            </a:pPr>
            <a:r>
              <a:rPr lang="de-DE" sz="1100" dirty="0"/>
              <a:t>durch den Anbau von Biomasse für die industrielle Nutzung entsteht eine Flächenkonkurrenz, da die Flächen nicht mehr anderweitig zur Verfügung stehen z. B. für Nahrungsmittelpflanzen oder auch für den Naturschutz,</a:t>
            </a:r>
          </a:p>
          <a:p>
            <a:pPr marL="171434" indent="-171434">
              <a:spcBef>
                <a:spcPts val="0"/>
              </a:spcBef>
              <a:buFont typeface="Arial" panose="020B0604020202020204" pitchFamily="34" charset="0"/>
              <a:buChar char="•"/>
            </a:pPr>
            <a:r>
              <a:rPr lang="de-DE" sz="1100" dirty="0"/>
              <a:t>Biomasse wird häufig in Monokulturen angebaut, die den Pestizideinsatz begünstigen, mit deutlich negativen Effekten für die Biodiversität,</a:t>
            </a:r>
          </a:p>
          <a:p>
            <a:pPr marL="171434" indent="-171434">
              <a:spcBef>
                <a:spcPts val="0"/>
              </a:spcBef>
              <a:buFont typeface="Arial" panose="020B0604020202020204" pitchFamily="34" charset="0"/>
              <a:buChar char="•"/>
            </a:pPr>
            <a:r>
              <a:rPr lang="de-DE" sz="1100" dirty="0"/>
              <a:t>durch den niedrigen Preis für fossile Rohstoffe sind die biobasierten Rohstoffe bisher nicht konkurrenzfähig und bedürfen noch der Subventionierung, </a:t>
            </a:r>
          </a:p>
          <a:p>
            <a:pPr marL="171434" indent="-171434">
              <a:spcBef>
                <a:spcPts val="0"/>
              </a:spcBef>
              <a:buFont typeface="Arial" panose="020B0604020202020204" pitchFamily="34" charset="0"/>
              <a:buChar char="•"/>
            </a:pPr>
            <a:r>
              <a:rPr lang="de-DE" sz="1100" dirty="0"/>
              <a:t>bisher gibt es keine verbindlichen Nachhaltigkeitsstandard für den Anbau, die Verarbeitung oder den Import von Biomasse </a:t>
            </a:r>
          </a:p>
          <a:p>
            <a:pPr>
              <a:spcBef>
                <a:spcPts val="0"/>
              </a:spcBef>
            </a:pPr>
            <a:r>
              <a:rPr lang="de-DE" sz="1100" b="1" dirty="0"/>
              <a:t>Quelle: </a:t>
            </a:r>
          </a:p>
          <a:p>
            <a:pPr marL="179062" indent="-179062">
              <a:spcBef>
                <a:spcPts val="0"/>
              </a:spcBef>
              <a:buFont typeface="Arial" panose="020B0604020202020204" pitchFamily="34" charset="0"/>
              <a:buChar char="•"/>
            </a:pPr>
            <a:r>
              <a:rPr lang="de-DE" sz="1100" dirty="0"/>
              <a:t>Eigene Darstellung nach Langer, Marko (2007): Der Anbau nachwachsender Rohstoffe in Sachsen- Anhalt und Thüringen, VDM Verlag Dr. Müller.</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22</a:t>
            </a:fld>
            <a:endParaRPr lang="de-DE" altLang="de-DE"/>
          </a:p>
        </p:txBody>
      </p:sp>
    </p:spTree>
    <p:extLst>
      <p:ext uri="{BB962C8B-B14F-4D97-AF65-F5344CB8AC3E}">
        <p14:creationId xmlns:p14="http://schemas.microsoft.com/office/powerpoint/2010/main" val="3098782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1079" y="4860925"/>
            <a:ext cx="6173318" cy="4605338"/>
          </a:xfrm>
        </p:spPr>
        <p:txBody>
          <a:bodyPr/>
          <a:lstStyle/>
          <a:p>
            <a:pPr marL="179062" indent="-179062">
              <a:buFont typeface="Arial" panose="020B0604020202020204" pitchFamily="34" charset="0"/>
              <a:buChar char="•"/>
            </a:pPr>
            <a:r>
              <a:rPr lang="de-DE" sz="1000" dirty="0">
                <a:ea typeface="Calibri"/>
                <a:cs typeface="Calibri"/>
                <a:sym typeface="Calibri"/>
              </a:rPr>
              <a:t>Die Folie zeigt die Anteile der verschiedenen Biogassubstrate. </a:t>
            </a:r>
          </a:p>
          <a:p>
            <a:pPr marL="179062" indent="-179062">
              <a:buFont typeface="Arial" panose="020B0604020202020204" pitchFamily="34" charset="0"/>
              <a:buChar char="•"/>
            </a:pPr>
            <a:r>
              <a:rPr lang="de-DE" sz="1000" dirty="0">
                <a:ea typeface="Calibri"/>
                <a:cs typeface="Calibri"/>
                <a:sym typeface="Calibri"/>
              </a:rPr>
              <a:t>Die Nachfrage nach Biomasse wächst stetig, in Deutschland nicht zuletzt infolge der Energiewende und der steigenden Bedeutung von Biomasseverstromung. Biogas wurde in den neunziger Jahren fast ausschließlich aus Wirtschaftsdünger oder Abfällen der Speisenproduktion gewonnen, damit leistete Biogas einen wichtigen Beitrag zur Abfallminderung. </a:t>
            </a:r>
          </a:p>
          <a:p>
            <a:pPr marL="179062" indent="-179062">
              <a:buFont typeface="Arial" panose="020B0604020202020204" pitchFamily="34" charset="0"/>
              <a:buChar char="•"/>
            </a:pPr>
            <a:r>
              <a:rPr lang="de-DE" sz="1000" dirty="0">
                <a:ea typeface="Calibri"/>
                <a:cs typeface="Calibri"/>
                <a:sym typeface="Calibri"/>
              </a:rPr>
              <a:t>Mit der verlässlichen Förderung der Biogasproduktion durch das EEG 2004 wandelte sich der Einsatz der Substrate, so dass zunehmend neben Abfallprodukten und Wirtschaftsdünger auch Energiepflanzen angebaut und genutzt wurden und werden. Heute dominieren  nachwachsende Rohstoffe, Biogasanlagen nutzen vor allem zunächst nachwachsende Rohstoffe (54%) und dann Wirtschaftsdünger (41%) als Substrat.</a:t>
            </a:r>
          </a:p>
          <a:p>
            <a:pPr marL="179062" indent="-179062" defTabSz="954999">
              <a:buFont typeface="Arial" panose="020B0604020202020204" pitchFamily="34" charset="0"/>
              <a:buChar char="•"/>
              <a:defRPr/>
            </a:pPr>
            <a:r>
              <a:rPr lang="de-DE" sz="1000" dirty="0">
                <a:ea typeface="Calibri"/>
                <a:cs typeface="Calibri"/>
                <a:sym typeface="Calibri"/>
              </a:rPr>
              <a:t>Der Maisanbau für die Biovergasung führte zum Begriff der „Vermaisung“, da in 2015 ca. 2,6 Mio. Hektar Mais angebaut und somit 20% der landwirtschaftlichen Fläche genutzt wurden. Ca. 35% (0,9 Mio. ha) wurden für Biogas genutzt, 65% als Futtermais (FNR 2015). Doch die Nutzung von Flächen zum Anbau von Biomasse in Deutschland führt zu Nutzungskonkurrenzen und Zielkonflikten. Eigens auf fruchtbaren Ackerflächen angebaute Energiepflanzen konkurrieren mit Nahrungs- und Futtermittelproduktion sowie auch mit einer stofflichen Nutzung, etwa für biobasierte Kunststoffe, Verpackungen oder Chemikalien. Diese Nutzungskonkurrenz wurde auch unter dem Stichwort „Tank oder Teller-Debatte“ heftig diskutiert und kritisiert (FAZ 2008; UBA 2016e). </a:t>
            </a:r>
          </a:p>
          <a:p>
            <a:r>
              <a:rPr lang="de-DE" sz="1000" b="1" dirty="0">
                <a:ea typeface="Calibri"/>
                <a:cs typeface="Calibri"/>
                <a:sym typeface="Calibri"/>
              </a:rPr>
              <a:t>Quelle: </a:t>
            </a:r>
          </a:p>
          <a:p>
            <a:pPr marL="179062" indent="-179062">
              <a:buFont typeface="Arial" panose="020B0604020202020204" pitchFamily="34" charset="0"/>
              <a:buChar char="•"/>
            </a:pPr>
            <a:r>
              <a:rPr lang="de-DE" sz="1000" dirty="0">
                <a:ea typeface="Calibri"/>
                <a:cs typeface="Calibri"/>
              </a:rPr>
              <a:t>Eigene Abbildung nach FNR </a:t>
            </a:r>
            <a:r>
              <a:rPr lang="de-DE" sz="1000" dirty="0"/>
              <a:t>Fachagentur für nachwachsende Rohstoffe 2013: Leitfaden Biogas. Online: </a:t>
            </a:r>
            <a:r>
              <a:rPr lang="de-DE" sz="1000" dirty="0">
                <a:hlinkClick r:id="rId3"/>
              </a:rPr>
              <a:t>https://mediathek.fnr.de/media/downloadable/files/samples/l/e/leitfadenbiogas2014_web.pdf</a:t>
            </a:r>
            <a:endParaRPr lang="de-DE" sz="1000" dirty="0"/>
          </a:p>
          <a:p>
            <a:pPr marL="179062" indent="-179062">
              <a:buFont typeface="Arial" panose="020B0604020202020204" pitchFamily="34" charset="0"/>
              <a:buChar char="•"/>
            </a:pPr>
            <a:r>
              <a:rPr lang="de-DE" sz="1000" dirty="0"/>
              <a:t>C.A.R.M.E.N. e.V. (2004): Hintergrund Nachwachsende Rohstoffe, </a:t>
            </a:r>
            <a:r>
              <a:rPr lang="de-DE" sz="1000" dirty="0" err="1"/>
              <a:t>Centrales</a:t>
            </a:r>
            <a:r>
              <a:rPr lang="de-DE" sz="1000" dirty="0"/>
              <a:t> Agrar-, Rohstoff-, Marketing- und Entwicklungs-Netzwerk e.V. Online: </a:t>
            </a:r>
            <a:r>
              <a:rPr lang="de-DE" sz="1000" dirty="0">
                <a:hlinkClick r:id="rId4"/>
              </a:rPr>
              <a:t>www.carmen-ev.de/dt/hintergrund/nawaros.html#1</a:t>
            </a:r>
            <a:r>
              <a:rPr lang="de-DE" sz="1000" u="sng" dirty="0"/>
              <a:t>. </a:t>
            </a:r>
            <a:endParaRPr lang="de-DE" sz="1000" dirty="0">
              <a:ea typeface="Calibri"/>
              <a:cs typeface="Calibri"/>
              <a:sym typeface="Calibri"/>
            </a:endParaRPr>
          </a:p>
          <a:p>
            <a:r>
              <a:rPr lang="de-DE" sz="1000" b="1" dirty="0">
                <a:ea typeface="Calibri"/>
                <a:cs typeface="Calibri"/>
                <a:sym typeface="Calibri"/>
              </a:rPr>
              <a:t>Bildquelle:</a:t>
            </a:r>
          </a:p>
          <a:p>
            <a:pPr marL="179062" indent="-179062">
              <a:buFont typeface="Arial" panose="020B0604020202020204" pitchFamily="34" charset="0"/>
              <a:buChar char="•"/>
            </a:pPr>
            <a:r>
              <a:rPr lang="de-DE" sz="1000" dirty="0">
                <a:ea typeface="Calibri"/>
                <a:cs typeface="Calibri"/>
                <a:sym typeface="Calibri"/>
              </a:rPr>
              <a:t>Wikipedia</a:t>
            </a:r>
            <a:endParaRPr lang="de-DE" sz="10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23</a:t>
            </a:fld>
            <a:endParaRPr lang="de-DE" altLang="de-DE"/>
          </a:p>
        </p:txBody>
      </p:sp>
    </p:spTree>
    <p:extLst>
      <p:ext uri="{BB962C8B-B14F-4D97-AF65-F5344CB8AC3E}">
        <p14:creationId xmlns:p14="http://schemas.microsoft.com/office/powerpoint/2010/main" val="4113991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4" indent="-171434">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24</a:t>
            </a:fld>
            <a:endParaRPr lang="de-DE" altLang="de-DE"/>
          </a:p>
        </p:txBody>
      </p:sp>
    </p:spTree>
    <p:extLst>
      <p:ext uri="{BB962C8B-B14F-4D97-AF65-F5344CB8AC3E}">
        <p14:creationId xmlns:p14="http://schemas.microsoft.com/office/powerpoint/2010/main" val="3769140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a:buFont typeface="Arial" panose="020B0604020202020204" pitchFamily="34" charset="0"/>
              <a:buChar char="•"/>
            </a:pPr>
            <a:r>
              <a:rPr lang="de-DE" sz="1000" dirty="0"/>
              <a:t>Thema 1: Rohstoffversorgung – was wissen wir eigentlich über die Rohstoffe, die wir nutzen? </a:t>
            </a:r>
          </a:p>
          <a:p>
            <a:r>
              <a:rPr lang="de-DE" sz="1000" dirty="0"/>
              <a:t>Methoden: World </a:t>
            </a:r>
            <a:r>
              <a:rPr lang="de-DE" sz="1000" dirty="0" err="1"/>
              <a:t>Cafe</a:t>
            </a:r>
            <a:r>
              <a:rPr lang="de-DE" sz="1000" dirty="0"/>
              <a:t>, </a:t>
            </a:r>
            <a:r>
              <a:rPr lang="de-DE" sz="1000" dirty="0" err="1"/>
              <a:t>Postererstellung</a:t>
            </a:r>
            <a:r>
              <a:rPr lang="de-DE" sz="1000" dirty="0"/>
              <a:t>, Textarbeit </a:t>
            </a:r>
          </a:p>
          <a:p>
            <a:r>
              <a:rPr lang="de-DE" sz="1000" dirty="0"/>
              <a:t>Material: </a:t>
            </a:r>
            <a:r>
              <a:rPr lang="de-DE" sz="1000" dirty="0" err="1"/>
              <a:t>ProgRess</a:t>
            </a:r>
            <a:r>
              <a:rPr lang="de-DE" sz="1000" dirty="0"/>
              <a:t> I und II (BMUB 2016), Herausarbeiten von Definitionen, Systematiken und Zusammenhängen</a:t>
            </a:r>
          </a:p>
          <a:p>
            <a:pPr marL="179062" indent="-179062">
              <a:buFont typeface="Arial" panose="020B0604020202020204" pitchFamily="34" charset="0"/>
              <a:buChar char="•"/>
            </a:pPr>
            <a:r>
              <a:rPr lang="de-DE" sz="1000" dirty="0"/>
              <a:t>Thema 2: Folgen des Rohstoffkonsums in Deutschland  </a:t>
            </a:r>
          </a:p>
          <a:p>
            <a:r>
              <a:rPr lang="de-DE" sz="1000" dirty="0"/>
              <a:t>Methode I: Exkursion in der Region, (</a:t>
            </a:r>
            <a:r>
              <a:rPr lang="de-DE" sz="1000" dirty="0" err="1"/>
              <a:t>Kiessee</a:t>
            </a:r>
            <a:r>
              <a:rPr lang="de-DE" sz="1000" dirty="0"/>
              <a:t>, Steinbruch, Tagebau) Interviews mit der Verwaltung</a:t>
            </a:r>
          </a:p>
          <a:p>
            <a:r>
              <a:rPr lang="de-DE" sz="1000" dirty="0"/>
              <a:t>Methode II: Textarbeit, Referate, Diskussion </a:t>
            </a:r>
          </a:p>
          <a:p>
            <a:pPr marL="179062" indent="-179062">
              <a:buFont typeface="Arial" panose="020B0604020202020204" pitchFamily="34" charset="0"/>
              <a:buChar char="•"/>
            </a:pPr>
            <a:r>
              <a:rPr lang="de-DE" sz="1000" dirty="0"/>
              <a:t>Thema 3: Rohstoffkonsum global</a:t>
            </a:r>
          </a:p>
          <a:p>
            <a:r>
              <a:rPr lang="de-DE" sz="1000" dirty="0"/>
              <a:t>Methode: Textarbeit, Diskussion</a:t>
            </a:r>
          </a:p>
          <a:p>
            <a:r>
              <a:rPr lang="de-DE" sz="1000" dirty="0"/>
              <a:t>Material I: Dossier der Bundeszentrale für Politische Bildung (BPB) „Bergbau in Lateinamerika“</a:t>
            </a:r>
          </a:p>
          <a:p>
            <a:r>
              <a:rPr lang="de-DE" sz="1000" i="1" dirty="0"/>
              <a:t>„Lateinamerika hat sich zu einem wahren Eldorado für Bergbau-Investitionen entwickelt. Betrug der Anteil an den globalen Investitionen in diesem Sektor Anfang der 90er Jahre noch 12%, so ist er heute auf 35% gestiegen (Quelle: </a:t>
            </a:r>
            <a:r>
              <a:rPr lang="de-DE" sz="1000" i="1" dirty="0">
                <a:hlinkClick r:id="rId3"/>
              </a:rPr>
              <a:t>»conflictosmineros.net«</a:t>
            </a:r>
            <a:r>
              <a:rPr lang="de-DE" sz="1000" i="1" dirty="0"/>
              <a:t>). Entsprechend sind in Lateinamerika die Mineralienexporte stark gestiegen. Als problematisch erweisen sich dabei der offene Tagebau und die Anwendung chemischer Gewinnungsmethoden. </a:t>
            </a:r>
            <a:br>
              <a:rPr lang="de-DE" sz="1000" i="1" dirty="0"/>
            </a:br>
            <a:r>
              <a:rPr lang="de-DE" sz="1000" i="1" dirty="0"/>
              <a:t>So wird im Goldabbau zum Beispiel Blausäuresalz (Zyanid) eingesetzt. Die in den 90er Jahren abgeschlossenen Verträge berücksichtigen weder die Umweltproblematik noch die sozialen Belange der in der Minenregion ansässigen Bevölkerung. Die Bergbauindustrie in Lateinamerika wird daher zunehmend zu einer sozialen und umweltpolitischen Zeitbombe.  (…)“</a:t>
            </a:r>
            <a:endParaRPr lang="de-DE" sz="1000" dirty="0"/>
          </a:p>
          <a:p>
            <a:r>
              <a:rPr lang="de-DE" sz="1000" u="sng" dirty="0">
                <a:hlinkClick r:id="rId4"/>
              </a:rPr>
              <a:t>http://www.bpb.de/internationales/amerika/lateinamerika/44924/bergbau-in-lateinamerika?p=all</a:t>
            </a:r>
            <a:endParaRPr lang="de-DE" sz="1000" dirty="0"/>
          </a:p>
          <a:p>
            <a:r>
              <a:rPr lang="de-DE" sz="1000" dirty="0"/>
              <a:t> Film: Was ist eigentlich </a:t>
            </a:r>
            <a:r>
              <a:rPr lang="de-DE" sz="1000" dirty="0" err="1"/>
              <a:t>Extraktivismus</a:t>
            </a:r>
            <a:r>
              <a:rPr lang="de-DE" sz="1000" dirty="0"/>
              <a:t>? </a:t>
            </a:r>
            <a:r>
              <a:rPr lang="de-DE" sz="1000" u="sng" dirty="0">
                <a:hlinkClick r:id="rId5"/>
              </a:rPr>
              <a:t>https://www.boell.de/de/dossier-neo-extraktivismus-lateinamerika</a:t>
            </a:r>
            <a:endParaRPr lang="de-DE" sz="1000" dirty="0"/>
          </a:p>
          <a:p>
            <a:r>
              <a:rPr lang="de-DE" sz="1000" dirty="0"/>
              <a:t> Material II: Fact Sheet </a:t>
            </a:r>
            <a:r>
              <a:rPr lang="de-DE" sz="1000" i="1" dirty="0"/>
              <a:t>„Blutige Kohle, gesprengte Berge und giftiges Wasser – Folgen der Berliner Steinkohlenutzung in aller Welt“</a:t>
            </a:r>
            <a:endParaRPr lang="de-DE" sz="1000" dirty="0"/>
          </a:p>
          <a:p>
            <a:endParaRPr lang="de-DE" sz="10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25</a:t>
            </a:fld>
            <a:endParaRPr lang="de-DE" altLang="de-DE"/>
          </a:p>
        </p:txBody>
      </p:sp>
    </p:spTree>
    <p:extLst>
      <p:ext uri="{BB962C8B-B14F-4D97-AF65-F5344CB8AC3E}">
        <p14:creationId xmlns:p14="http://schemas.microsoft.com/office/powerpoint/2010/main" val="1557196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dirty="0"/>
              <a:t>Thema 4: Politische Initiativen für eine nachhaltige Rohstoffversorgung</a:t>
            </a:r>
          </a:p>
          <a:p>
            <a:r>
              <a:rPr lang="de-DE" sz="1100" dirty="0"/>
              <a:t>Methode: Textarbeit, Analyse und Diskussion </a:t>
            </a:r>
          </a:p>
          <a:p>
            <a:r>
              <a:rPr lang="de-DE" sz="1100" dirty="0"/>
              <a:t> Material I: Deutsche Rohstoffstrategie, </a:t>
            </a:r>
            <a:r>
              <a:rPr lang="de-DE" sz="1100" u="sng" dirty="0">
                <a:hlinkClick r:id="rId3"/>
              </a:rPr>
              <a:t>http://www.bmwi.de/DE/Themen/Industrie/Rohstoffe-und-Ressourcen/rohstoffpolitik.html</a:t>
            </a:r>
            <a:endParaRPr lang="de-DE" sz="1100" dirty="0"/>
          </a:p>
          <a:p>
            <a:r>
              <a:rPr lang="de-DE" sz="1100" dirty="0"/>
              <a:t>Material II: Informationen des Bundesministeriums für wirtschaftliche Zusammenarbeit und Entwicklung (BMZ) zur „Initiative für Transparenz in der Rohstoffwirtschaft (EITI)“</a:t>
            </a:r>
            <a:r>
              <a:rPr lang="de-DE" sz="1100" u="sng" dirty="0">
                <a:hlinkClick r:id="rId4"/>
              </a:rPr>
              <a:t>http://www.bmz.de/de/themen/rohstoffe/initiativen/eiti/index.html</a:t>
            </a:r>
            <a:endParaRPr lang="de-DE" sz="1100" dirty="0"/>
          </a:p>
          <a:p>
            <a:r>
              <a:rPr lang="de-DE" sz="1100" dirty="0"/>
              <a:t>Material III: Heidi </a:t>
            </a:r>
            <a:r>
              <a:rPr lang="de-DE" sz="1100" dirty="0" err="1"/>
              <a:t>Feldt</a:t>
            </a:r>
            <a:r>
              <a:rPr lang="de-DE" sz="1100" dirty="0"/>
              <a:t> (2012): Die Deutsche Rohstoffstrategie. Eine Bestandsaufnahme. Heinrich Böll-Stiftung, Berlin. </a:t>
            </a:r>
            <a:r>
              <a:rPr lang="de-DE" sz="1100" u="sng" dirty="0">
                <a:hlinkClick r:id="rId5"/>
              </a:rPr>
              <a:t>https://www.boell.de/sites/default/files/txt_120628_dt_rohstoffstrategiev100.pdf</a:t>
            </a:r>
            <a:endParaRPr lang="de-DE" sz="1100" dirty="0"/>
          </a:p>
          <a:p>
            <a:r>
              <a:rPr lang="de-DE" sz="1100" dirty="0"/>
              <a:t>Material IV: Tobias Lambert (2010): Die Rohstoffstrategien der EU und Deutschlands gehen auf Kosten des globalen Südens, in: Der Neue </a:t>
            </a:r>
            <a:r>
              <a:rPr lang="de-DE" sz="1100" dirty="0" err="1"/>
              <a:t>Extraktivismus</a:t>
            </a:r>
            <a:r>
              <a:rPr lang="de-DE" sz="1100" dirty="0"/>
              <a:t> – Eine Debatte über die Grenzen des Rohstoffmodells in Lateinamerika, FDCL e.V. und Rosa-Luxemburg-Stiftung, Berlin, 128-143. </a:t>
            </a:r>
            <a:r>
              <a:rPr lang="de-DE" sz="1100" u="sng" dirty="0">
                <a:hlinkClick r:id="rId6"/>
              </a:rPr>
              <a:t>https://www.rosalux.de/fileadmin/rls_uploads/pdfs/Ausland/Lateinamerika/Der_Neue_Extraktivismus_web.pdf</a:t>
            </a:r>
            <a:endParaRPr lang="de-DE" sz="1100" u="sng" dirty="0"/>
          </a:p>
          <a:p>
            <a:endParaRPr lang="de-DE" sz="1100" dirty="0"/>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26</a:t>
            </a:fld>
            <a:endParaRPr lang="de-DE" altLang="de-DE"/>
          </a:p>
        </p:txBody>
      </p:sp>
    </p:spTree>
    <p:extLst>
      <p:ext uri="{BB962C8B-B14F-4D97-AF65-F5344CB8AC3E}">
        <p14:creationId xmlns:p14="http://schemas.microsoft.com/office/powerpoint/2010/main" val="3112613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4" indent="-171434">
              <a:buFont typeface="Arial" panose="020B0604020202020204" pitchFamily="34" charset="0"/>
              <a:buChar char="•"/>
            </a:pPr>
            <a:r>
              <a:rPr lang="de-DE" sz="1100" dirty="0"/>
              <a:t>Diese Folien dienen als Einstieg und liefern eine Einordnung des Themas in </a:t>
            </a:r>
            <a:r>
              <a:rPr lang="de-DE" sz="1100" dirty="0" err="1"/>
              <a:t>ProgRess</a:t>
            </a:r>
            <a:r>
              <a:rPr lang="de-DE" sz="1100" dirty="0"/>
              <a:t> II, (</a:t>
            </a:r>
            <a:r>
              <a:rPr lang="de-DE" altLang="de-DE" sz="1100" dirty="0"/>
              <a:t>dem politischen Programm der Bundesregierung für die Ressourceneffizienz)</a:t>
            </a:r>
            <a:endParaRPr lang="de-DE" sz="1100" dirty="0"/>
          </a:p>
          <a:p>
            <a:pPr marL="171434" indent="-171434" defTabSz="457158">
              <a:buFont typeface="Arial" panose="020B0604020202020204" pitchFamily="34" charset="0"/>
              <a:buChar char="•"/>
              <a:defRPr/>
            </a:pPr>
            <a:r>
              <a:rPr lang="de-DE" sz="1100" dirty="0"/>
              <a:t>Ein Ziel der Bundesregierung ist die Sicherung einer nachhaltigen Rohstoffversorgung. Es ist eines von zehn Handlungsfeldern im Programm für Ressourceneffizienz und –</a:t>
            </a:r>
            <a:r>
              <a:rPr lang="de-DE" sz="1100" dirty="0" err="1"/>
              <a:t>schonung</a:t>
            </a:r>
            <a:r>
              <a:rPr lang="de-DE" sz="1100" dirty="0"/>
              <a:t> II „</a:t>
            </a:r>
            <a:r>
              <a:rPr lang="de-DE" sz="1100" dirty="0" err="1"/>
              <a:t>ProgRess</a:t>
            </a:r>
            <a:r>
              <a:rPr lang="de-DE" sz="1100" dirty="0"/>
              <a:t> II“ (BMUB 2016). </a:t>
            </a:r>
          </a:p>
          <a:p>
            <a:pPr marL="171434" indent="-171434" defTabSz="457158">
              <a:buFont typeface="Arial" panose="020B0604020202020204" pitchFamily="34" charset="0"/>
              <a:buChar char="•"/>
              <a:defRPr/>
            </a:pPr>
            <a:endParaRPr lang="de-DE" sz="1100" dirty="0"/>
          </a:p>
          <a:p>
            <a:r>
              <a:rPr lang="de-DE" sz="1100" b="1" dirty="0"/>
              <a:t>Quelle: </a:t>
            </a:r>
          </a:p>
          <a:p>
            <a:pPr marL="179062" indent="-179062">
              <a:buFont typeface="Arial" panose="020B0604020202020204" pitchFamily="34" charset="0"/>
              <a:buChar char="•"/>
            </a:pPr>
            <a:r>
              <a:rPr lang="de-DE" sz="1100" dirty="0"/>
              <a:t>Ressourceneffizienzprogramm des BMUB 2016, </a:t>
            </a:r>
            <a:r>
              <a:rPr lang="de-DE" sz="1100" dirty="0" err="1"/>
              <a:t>ProgRess</a:t>
            </a:r>
            <a:r>
              <a:rPr lang="de-DE" sz="1100" dirty="0"/>
              <a:t>  II  Online verfügbar: </a:t>
            </a:r>
            <a:r>
              <a:rPr lang="de-DE" sz="1100" u="sng" dirty="0">
                <a:hlinkClick r:id="rId3"/>
              </a:rPr>
              <a:t>http://www.bmub.bund.de/themen/wirtschaft-produkte-ressourcen-tourismus/ressourceneffizienz/deutsches-ressourceneffizienzprogramm/progress-ii/</a:t>
            </a:r>
            <a:endParaRPr lang="de-DE" sz="1100" dirty="0"/>
          </a:p>
          <a:p>
            <a:pPr defTabSz="457158">
              <a:defRPr/>
            </a:pPr>
            <a:endParaRPr lang="de-DE" sz="1100" dirty="0"/>
          </a:p>
          <a:p>
            <a:endParaRPr lang="de-DE" sz="1100" dirty="0"/>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a:t>
            </a:fld>
            <a:endParaRPr lang="de-DE" altLang="de-DE"/>
          </a:p>
        </p:txBody>
      </p:sp>
    </p:spTree>
    <p:extLst>
      <p:ext uri="{BB962C8B-B14F-4D97-AF65-F5344CB8AC3E}">
        <p14:creationId xmlns:p14="http://schemas.microsoft.com/office/powerpoint/2010/main" val="278893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a:buFont typeface="Arial" panose="020B0604020202020204" pitchFamily="34" charset="0"/>
              <a:buChar char="•"/>
            </a:pPr>
            <a:r>
              <a:rPr lang="de-DE" sz="1100" dirty="0"/>
              <a:t>Folie 5 zeigt die verschiedenen Gestaltungsaspekte die dem Handlungsfeld zugeordnet sind. </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a:t>
            </a:fld>
            <a:endParaRPr lang="de-DE" altLang="de-DE"/>
          </a:p>
        </p:txBody>
      </p:sp>
    </p:spTree>
    <p:extLst>
      <p:ext uri="{BB962C8B-B14F-4D97-AF65-F5344CB8AC3E}">
        <p14:creationId xmlns:p14="http://schemas.microsoft.com/office/powerpoint/2010/main" val="2603369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77500">
              <a:defRPr/>
            </a:pPr>
            <a:r>
              <a:rPr lang="de-DE" sz="1100" dirty="0"/>
              <a:t>Impressum zu der Weiterbildung.</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a:t>
            </a:fld>
            <a:endParaRPr lang="de-DE" altLang="de-DE"/>
          </a:p>
        </p:txBody>
      </p:sp>
    </p:spTree>
    <p:extLst>
      <p:ext uri="{BB962C8B-B14F-4D97-AF65-F5344CB8AC3E}">
        <p14:creationId xmlns:p14="http://schemas.microsoft.com/office/powerpoint/2010/main" val="3322005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1011434" y="5247794"/>
            <a:ext cx="6473176" cy="4971864"/>
          </a:xfrm>
        </p:spPr>
        <p:txBody>
          <a:bodyPr/>
          <a:lstStyle/>
          <a:p>
            <a:pPr marL="188123" indent="-188123">
              <a:buFont typeface="Arial" panose="020B0604020202020204" pitchFamily="34" charset="0"/>
              <a:buChar char="•"/>
            </a:pPr>
            <a:r>
              <a:rPr lang="de-DE" dirty="0"/>
              <a:t>Die Folie zeigt das BilRess-Netzwerkteam.</a:t>
            </a:r>
          </a:p>
          <a:p>
            <a:pPr marL="188123" indent="-188123">
              <a:buFont typeface="Arial" panose="020B0604020202020204" pitchFamily="34" charset="0"/>
              <a:buChar char="•"/>
            </a:pPr>
            <a:r>
              <a:rPr lang="de-DE" dirty="0"/>
              <a:t>Obere Reihe: Dr. Michael Scharp, Angelika Wilhelm-</a:t>
            </a:r>
            <a:r>
              <a:rPr lang="de-DE" dirty="0" err="1"/>
              <a:t>Rechmann</a:t>
            </a:r>
            <a:r>
              <a:rPr lang="de-DE" dirty="0"/>
              <a:t> (</a:t>
            </a:r>
            <a:r>
              <a:rPr lang="de-DE" dirty="0" err="1"/>
              <a:t>PhD</a:t>
            </a:r>
            <a:r>
              <a:rPr lang="de-DE" dirty="0"/>
              <a:t>) und Stefan </a:t>
            </a:r>
            <a:r>
              <a:rPr lang="de-DE" dirty="0" err="1"/>
              <a:t>Kunterding</a:t>
            </a:r>
            <a:r>
              <a:rPr lang="de-DE" dirty="0"/>
              <a:t> </a:t>
            </a:r>
          </a:p>
          <a:p>
            <a:pPr marL="188123" indent="-188123" defTabSz="501661">
              <a:buFont typeface="Arial" panose="020B0604020202020204" pitchFamily="34" charset="0"/>
              <a:buChar char="•"/>
              <a:defRPr/>
            </a:pPr>
            <a:r>
              <a:rPr lang="de-DE" dirty="0"/>
              <a:t>Untere Reihe: Holger </a:t>
            </a:r>
            <a:r>
              <a:rPr lang="de-DE" dirty="0" err="1"/>
              <a:t>Rohn</a:t>
            </a:r>
            <a:r>
              <a:rPr lang="de-DE" dirty="0"/>
              <a:t> </a:t>
            </a:r>
            <a:r>
              <a:rPr lang="de-DE" dirty="0" err="1"/>
              <a:t>undJaya</a:t>
            </a:r>
            <a:r>
              <a:rPr lang="de-DE" dirty="0"/>
              <a:t> </a:t>
            </a:r>
            <a:r>
              <a:rPr lang="de-DE" dirty="0" err="1"/>
              <a:t>Bowry</a:t>
            </a:r>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a:t>
            </a:fld>
            <a:endParaRPr lang="de-DE" altLang="de-DE"/>
          </a:p>
        </p:txBody>
      </p:sp>
    </p:spTree>
    <p:extLst>
      <p:ext uri="{BB962C8B-B14F-4D97-AF65-F5344CB8AC3E}">
        <p14:creationId xmlns:p14="http://schemas.microsoft.com/office/powerpoint/2010/main" val="156555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4" indent="-171434">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a:t>
            </a:fld>
            <a:endParaRPr lang="de-DE" altLang="de-DE"/>
          </a:p>
        </p:txBody>
      </p:sp>
    </p:spTree>
    <p:extLst>
      <p:ext uri="{BB962C8B-B14F-4D97-AF65-F5344CB8AC3E}">
        <p14:creationId xmlns:p14="http://schemas.microsoft.com/office/powerpoint/2010/main" val="3090107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a:buFont typeface="Arial" panose="020B0604020202020204" pitchFamily="34" charset="0"/>
              <a:buChar char="•"/>
            </a:pPr>
            <a:r>
              <a:rPr lang="de-DE" altLang="de-DE" sz="1100" dirty="0"/>
              <a:t>Diese Systematik stammt aus dem </a:t>
            </a:r>
            <a:r>
              <a:rPr lang="de-DE" altLang="de-DE" sz="1100" dirty="0" err="1"/>
              <a:t>ProgRess</a:t>
            </a:r>
            <a:r>
              <a:rPr lang="de-DE" altLang="de-DE" sz="1100" dirty="0"/>
              <a:t>-Programm, dem Programm der Bundesregierung für die Ressourceneffizienz, welches in 2016 in der zweiten Version aufgelegt wird. </a:t>
            </a:r>
          </a:p>
          <a:p>
            <a:pPr marL="179062" indent="-179062">
              <a:buFont typeface="Arial" panose="020B0604020202020204" pitchFamily="34" charset="0"/>
              <a:buChar char="•"/>
            </a:pPr>
            <a:r>
              <a:rPr lang="de-DE" altLang="de-DE" sz="1100" dirty="0"/>
              <a:t>Dieses Programm ist die Richtlinie für das politische Handeln im Umgang mit den Ressourcen.</a:t>
            </a:r>
            <a:r>
              <a:rPr lang="de-DE" sz="1100" dirty="0"/>
              <a:t> Auch das Bundesumweltministeriums arbeitet mit dieser Systematik der natürlichen Ressourcen in seiner Ressourceneffizienzstrategie </a:t>
            </a:r>
            <a:r>
              <a:rPr lang="de-DE" sz="1100" dirty="0" err="1"/>
              <a:t>ProgRess</a:t>
            </a:r>
            <a:r>
              <a:rPr lang="de-DE" sz="1100" dirty="0"/>
              <a:t> II (BMUB 2016). </a:t>
            </a:r>
          </a:p>
          <a:p>
            <a:pPr marL="179062" indent="-179062">
              <a:buFont typeface="Arial" panose="020B0604020202020204" pitchFamily="34" charset="0"/>
              <a:buChar char="•"/>
            </a:pPr>
            <a:r>
              <a:rPr lang="de-DE" sz="1100" dirty="0" err="1"/>
              <a:t>ProgRess</a:t>
            </a:r>
            <a:r>
              <a:rPr lang="de-DE" sz="1100" dirty="0"/>
              <a:t> II fokussiert mit seiner Ressourceneffizienzstrategie insbesondere auf die abiotischen Rohstoffe, also Erze, auf Industriemineralien und Baumineralien sowie auf biotische Rohstoffe zur stofflichen Nutzung. Der Fokus dieser Weiterbildung liegt vorrangig auf dem Thema abiotische Rohstoffe. </a:t>
            </a:r>
          </a:p>
          <a:p>
            <a:pPr marL="179062" indent="-179062">
              <a:buFont typeface="Arial" panose="020B0604020202020204" pitchFamily="34" charset="0"/>
              <a:buChar char="•"/>
            </a:pPr>
            <a:endParaRPr lang="de-DE" sz="1100" dirty="0"/>
          </a:p>
          <a:p>
            <a:r>
              <a:rPr lang="de-DE" sz="1100" b="1" dirty="0"/>
              <a:t>Quelle: </a:t>
            </a:r>
          </a:p>
          <a:p>
            <a:pPr marL="179062" indent="-179062">
              <a:buFont typeface="Arial" panose="020B0604020202020204" pitchFamily="34" charset="0"/>
              <a:buChar char="•"/>
            </a:pPr>
            <a:r>
              <a:rPr lang="de-DE" sz="1100" dirty="0"/>
              <a:t>Ressourceneffizienzprogramm des BMUB 2016, </a:t>
            </a:r>
            <a:r>
              <a:rPr lang="de-DE" sz="1100" dirty="0" err="1"/>
              <a:t>ProgRess</a:t>
            </a:r>
            <a:r>
              <a:rPr lang="de-DE" sz="1100" dirty="0"/>
              <a:t>  II  Online verfügbar: </a:t>
            </a:r>
            <a:r>
              <a:rPr lang="de-DE" sz="1100" u="sng" dirty="0">
                <a:hlinkClick r:id="rId3"/>
              </a:rPr>
              <a:t>http://www.bmub.bund.de/themen/wirtschaft-produkte-ressourcen-tourismus/ressourceneffizienz/deutsches-ressourceneffizienzprogramm/progress-ii/</a:t>
            </a:r>
            <a:endParaRPr lang="de-DE" sz="1100" dirty="0"/>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a:t>
            </a:fld>
            <a:endParaRPr lang="de-DE" altLang="de-DE"/>
          </a:p>
        </p:txBody>
      </p:sp>
    </p:spTree>
    <p:extLst>
      <p:ext uri="{BB962C8B-B14F-4D97-AF65-F5344CB8AC3E}">
        <p14:creationId xmlns:p14="http://schemas.microsoft.com/office/powerpoint/2010/main" val="2547318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defTabSz="477500">
              <a:buFont typeface="Arial" panose="020B0604020202020204" pitchFamily="34" charset="0"/>
              <a:buChar char="•"/>
              <a:defRPr/>
            </a:pPr>
            <a:r>
              <a:rPr lang="de-DE" sz="1100" dirty="0"/>
              <a:t>Die Folie zeigt abiotische/nicht-erneuerbare und biotische/erneuerbare Rohstoffe im Vergleich </a:t>
            </a:r>
          </a:p>
          <a:p>
            <a:pPr marL="179062" indent="-179062" defTabSz="477500">
              <a:buFont typeface="Arial" panose="020B0604020202020204" pitchFamily="34" charset="0"/>
              <a:buChar char="•"/>
              <a:defRPr/>
            </a:pPr>
            <a:r>
              <a:rPr lang="de-DE" sz="1100" dirty="0"/>
              <a:t>Rohstoffe lassen sich auf unterschiedliche Art und Weise klassifizieren. Mit Blick auf ihre Regenerationsfähigkeit lassen sie sich unterscheiden in biotische, also erneuerbare Stoffe tierischer oder pflanzlicher Herkunft einerseits, z. B. Produkte aus der Land- oder Forstwirtschaft, und nicht-biotische oder abiotische Rohstoffen wie fossile Energieträger (Erdöl, Kohle) oder Erze, Industrie- und Baumineralien, andererseits</a:t>
            </a:r>
          </a:p>
          <a:p>
            <a:pPr marL="179062" indent="-179062" defTabSz="477500">
              <a:buFont typeface="Arial" panose="020B0604020202020204" pitchFamily="34" charset="0"/>
              <a:buChar char="•"/>
              <a:defRPr/>
            </a:pPr>
            <a:endParaRPr lang="de-DE" sz="1100" dirty="0"/>
          </a:p>
          <a:p>
            <a:pPr defTabSz="477500">
              <a:defRPr/>
            </a:pPr>
            <a:r>
              <a:rPr lang="de-DE" sz="1100" b="1" dirty="0"/>
              <a:t>Quelle:</a:t>
            </a:r>
            <a:r>
              <a:rPr lang="de-DE" sz="1100" dirty="0"/>
              <a:t> </a:t>
            </a:r>
          </a:p>
          <a:p>
            <a:pPr marL="179062" indent="-179062" defTabSz="477500">
              <a:buFont typeface="Arial" panose="020B0604020202020204" pitchFamily="34" charset="0"/>
              <a:buChar char="•"/>
              <a:defRPr/>
            </a:pPr>
            <a:r>
              <a:rPr lang="de-DE" sz="1100" dirty="0"/>
              <a:t>Eigene Darstellung</a:t>
            </a: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9</a:t>
            </a:fld>
            <a:endParaRPr lang="de-DE" altLang="de-DE"/>
          </a:p>
        </p:txBody>
      </p:sp>
    </p:spTree>
    <p:extLst>
      <p:ext uri="{BB962C8B-B14F-4D97-AF65-F5344CB8AC3E}">
        <p14:creationId xmlns:p14="http://schemas.microsoft.com/office/powerpoint/2010/main" val="2430001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komplett">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2">
            <a:extLst>
              <a:ext uri="{28A0092B-C50C-407E-A947-70E740481C1C}">
                <a14:useLocalDpi xmlns:a14="http://schemas.microsoft.com/office/drawing/2010/main" val="0"/>
              </a:ext>
            </a:extLst>
          </a:blip>
          <a:srcRect t="8417" b="6886"/>
          <a:stretch/>
        </p:blipFill>
        <p:spPr>
          <a:xfrm>
            <a:off x="161130" y="4126910"/>
            <a:ext cx="2089149" cy="1171574"/>
          </a:xfrm>
          <a:prstGeom prst="rect">
            <a:avLst/>
          </a:prstGeom>
        </p:spPr>
      </p:pic>
      <p:sp>
        <p:nvSpPr>
          <p:cNvPr id="7" name="Rechteck 6"/>
          <p:cNvSpPr>
            <a:spLocks/>
          </p:cNvSpPr>
          <p:nvPr userDrawn="1"/>
        </p:nvSpPr>
        <p:spPr>
          <a:xfrm>
            <a:off x="2384426" y="1500583"/>
            <a:ext cx="6604794" cy="3792938"/>
          </a:xfrm>
          <a:prstGeom prst="rect">
            <a:avLst/>
          </a:prstGeom>
          <a:solidFill>
            <a:srgbClr val="FF99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2981B"/>
              </a:solidFill>
            </a:endParaRPr>
          </a:p>
        </p:txBody>
      </p:sp>
      <p:sp>
        <p:nvSpPr>
          <p:cNvPr id="9" name="Textfeld 8"/>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2" name="Titel 1"/>
          <p:cNvSpPr>
            <a:spLocks noGrp="1"/>
          </p:cNvSpPr>
          <p:nvPr>
            <p:ph type="ctrTitle"/>
          </p:nvPr>
        </p:nvSpPr>
        <p:spPr>
          <a:xfrm>
            <a:off x="2533648" y="1874045"/>
            <a:ext cx="4229101" cy="3059905"/>
          </a:xfrm>
          <a:prstGeom prst="rect">
            <a:avLst/>
          </a:prstGeom>
        </p:spPr>
        <p:txBody>
          <a:bodyPr/>
          <a:lstStyle>
            <a:lvl1pPr rtl="0">
              <a:defRPr lang="de-DE" sz="2400" b="1" i="0" u="none" strike="noStrike" baseline="0" smtClean="0">
                <a:solidFill>
                  <a:schemeClr val="bg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6940550" y="1913732"/>
            <a:ext cx="1903414" cy="2646362"/>
          </a:xfrm>
        </p:spPr>
        <p:txBody>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pic>
        <p:nvPicPr>
          <p:cNvPr id="12" name="Grafik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7866" y="5510535"/>
            <a:ext cx="7429305" cy="1216185"/>
          </a:xfrm>
          <a:prstGeom prst="rect">
            <a:avLst/>
          </a:prstGeom>
        </p:spPr>
      </p:pic>
      <p:pic>
        <p:nvPicPr>
          <p:cNvPr id="5" name="Grafik 4"/>
          <p:cNvPicPr>
            <a:picLocks noChangeAspect="1"/>
          </p:cNvPicPr>
          <p:nvPr userDrawn="1"/>
        </p:nvPicPr>
        <p:blipFill rotWithShape="1">
          <a:blip r:embed="rId4">
            <a:extLst>
              <a:ext uri="{28A0092B-C50C-407E-A947-70E740481C1C}">
                <a14:useLocalDpi xmlns:a14="http://schemas.microsoft.com/office/drawing/2010/main" val="0"/>
              </a:ext>
            </a:extLst>
          </a:blip>
          <a:srcRect b="16241"/>
          <a:stretch/>
        </p:blipFill>
        <p:spPr>
          <a:xfrm>
            <a:off x="2386013" y="142876"/>
            <a:ext cx="2097087" cy="1171574"/>
          </a:xfrm>
          <a:prstGeom prst="rect">
            <a:avLst/>
          </a:prstGeom>
        </p:spPr>
      </p:pic>
      <p:sp>
        <p:nvSpPr>
          <p:cNvPr id="10" name="Rechteck 9"/>
          <p:cNvSpPr/>
          <p:nvPr userDrawn="1"/>
        </p:nvSpPr>
        <p:spPr>
          <a:xfrm>
            <a:off x="161131" y="133351"/>
            <a:ext cx="2089149" cy="1181099"/>
          </a:xfrm>
          <a:prstGeom prst="rect">
            <a:avLst/>
          </a:prstGeom>
          <a:solidFill>
            <a:srgbClr val="838383"/>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cxnSp>
        <p:nvCxnSpPr>
          <p:cNvPr id="8" name="Gerader Verbinder 7"/>
          <p:cNvCxnSpPr/>
          <p:nvPr userDrawn="1"/>
        </p:nvCxnSpPr>
        <p:spPr>
          <a:xfrm>
            <a:off x="376989" y="1368592"/>
            <a:ext cx="8378325" cy="0"/>
          </a:xfrm>
          <a:prstGeom prst="line">
            <a:avLst/>
          </a:prstGeom>
          <a:ln w="57150">
            <a:solidFill>
              <a:schemeClr val="bg1"/>
            </a:solidFill>
          </a:ln>
        </p:spPr>
        <p:style>
          <a:lnRef idx="1">
            <a:schemeClr val="accent6"/>
          </a:lnRef>
          <a:fillRef idx="0">
            <a:schemeClr val="accent6"/>
          </a:fillRef>
          <a:effectRef idx="0">
            <a:schemeClr val="accent6"/>
          </a:effectRef>
          <a:fontRef idx="minor">
            <a:schemeClr val="tx1"/>
          </a:fontRef>
        </p:style>
      </p:cxnSp>
      <p:cxnSp>
        <p:nvCxnSpPr>
          <p:cNvPr id="13" name="Gerader Verbinder 12"/>
          <p:cNvCxnSpPr/>
          <p:nvPr userDrawn="1"/>
        </p:nvCxnSpPr>
        <p:spPr>
          <a:xfrm>
            <a:off x="376989" y="6317582"/>
            <a:ext cx="1130877" cy="0"/>
          </a:xfrm>
          <a:prstGeom prst="line">
            <a:avLst/>
          </a:prstGeom>
          <a:ln w="57150">
            <a:solidFill>
              <a:schemeClr val="bg1"/>
            </a:solidFill>
          </a:ln>
        </p:spPr>
        <p:style>
          <a:lnRef idx="1">
            <a:schemeClr val="accent6"/>
          </a:lnRef>
          <a:fillRef idx="0">
            <a:schemeClr val="accent6"/>
          </a:fillRef>
          <a:effectRef idx="0">
            <a:schemeClr val="accent6"/>
          </a:effectRef>
          <a:fontRef idx="minor">
            <a:schemeClr val="tx1"/>
          </a:fontRef>
        </p:style>
      </p:cxnSp>
      <p:pic>
        <p:nvPicPr>
          <p:cNvPr id="4" name="Grafik 3"/>
          <p:cNvPicPr>
            <a:picLocks noChangeAspect="1"/>
          </p:cNvPicPr>
          <p:nvPr userDrawn="1"/>
        </p:nvPicPr>
        <p:blipFill rotWithShape="1">
          <a:blip r:embed="rId5">
            <a:extLst>
              <a:ext uri="{28A0092B-C50C-407E-A947-70E740481C1C}">
                <a14:useLocalDpi xmlns:a14="http://schemas.microsoft.com/office/drawing/2010/main" val="0"/>
              </a:ext>
            </a:extLst>
          </a:blip>
          <a:srcRect b="15386"/>
          <a:stretch/>
        </p:blipFill>
        <p:spPr>
          <a:xfrm>
            <a:off x="5148354" y="740615"/>
            <a:ext cx="3823854" cy="664622"/>
          </a:xfrm>
          <a:prstGeom prst="rect">
            <a:avLst/>
          </a:prstGeom>
          <a:solidFill>
            <a:schemeClr val="bg1"/>
          </a:solidFill>
        </p:spPr>
      </p:pic>
      <p:pic>
        <p:nvPicPr>
          <p:cNvPr id="6" name="Grafik 5"/>
          <p:cNvPicPr>
            <a:picLocks noChangeAspect="1"/>
          </p:cNvPicPr>
          <p:nvPr userDrawn="1"/>
        </p:nvPicPr>
        <p:blipFill rotWithShape="1">
          <a:blip r:embed="rId6">
            <a:extLst>
              <a:ext uri="{28A0092B-C50C-407E-A947-70E740481C1C}">
                <a14:useLocalDpi xmlns:a14="http://schemas.microsoft.com/office/drawing/2010/main" val="0"/>
              </a:ext>
            </a:extLst>
          </a:blip>
          <a:srcRect l="9148" t="21270" b="36565"/>
          <a:stretch/>
        </p:blipFill>
        <p:spPr>
          <a:xfrm>
            <a:off x="5131468" y="60125"/>
            <a:ext cx="3818887" cy="762835"/>
          </a:xfrm>
          <a:prstGeom prst="rect">
            <a:avLst/>
          </a:prstGeom>
          <a:solidFill>
            <a:schemeClr val="bg1"/>
          </a:solidFill>
        </p:spPr>
      </p:pic>
    </p:spTree>
    <p:extLst>
      <p:ext uri="{BB962C8B-B14F-4D97-AF65-F5344CB8AC3E}">
        <p14:creationId xmlns:p14="http://schemas.microsoft.com/office/powerpoint/2010/main" val="226939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endParaRPr lang="de-DE" dirty="0"/>
          </a:p>
        </p:txBody>
      </p:sp>
      <p:sp>
        <p:nvSpPr>
          <p:cNvPr id="3" name="Bildplatzhalter 2"/>
          <p:cNvSpPr>
            <a:spLocks noGrp="1"/>
          </p:cNvSpPr>
          <p:nvPr>
            <p:ph type="pic" idx="1"/>
          </p:nvPr>
        </p:nvSpPr>
        <p:spPr>
          <a:xfrm>
            <a:off x="1792288" y="1528026"/>
            <a:ext cx="5486400" cy="319954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7" name="Foliennummernplatzhalter 5"/>
          <p:cNvSpPr>
            <a:spLocks noGrp="1"/>
          </p:cNvSpPr>
          <p:nvPr>
            <p:ph type="sldNum" sz="quarter" idx="12"/>
          </p:nvPr>
        </p:nvSpPr>
        <p:spPr/>
        <p:txBody>
          <a:bodyPr/>
          <a:lstStyle>
            <a:lvl1pPr>
              <a:defRPr/>
            </a:lvl1pPr>
          </a:lstStyle>
          <a:p>
            <a:fld id="{66059412-9B69-4C7B-8921-4ADC66CA0C8B}" type="slidenum">
              <a:rPr lang="de-DE" altLang="de-DE"/>
              <a:pPr/>
              <a:t>‹Nr.›</a:t>
            </a:fld>
            <a:endParaRPr lang="de-DE" altLang="de-DE"/>
          </a:p>
        </p:txBody>
      </p:sp>
      <p:sp>
        <p:nvSpPr>
          <p:cNvPr id="5" name="Fußzeilenplatzhalter 4"/>
          <p:cNvSpPr>
            <a:spLocks noGrp="1"/>
          </p:cNvSpPr>
          <p:nvPr>
            <p:ph type="ftr" sz="quarter" idx="13"/>
          </p:nvPr>
        </p:nvSpPr>
        <p:spPr/>
        <p:txBody>
          <a:bodyPr/>
          <a:lstStyle/>
          <a:p>
            <a:r>
              <a:rPr lang="de-DE"/>
              <a:t>Nachhaltige Rohstoffversorgung</a:t>
            </a:r>
            <a:endParaRPr lang="de-DE" dirty="0"/>
          </a:p>
        </p:txBody>
      </p:sp>
    </p:spTree>
    <p:extLst>
      <p:ext uri="{BB962C8B-B14F-4D97-AF65-F5344CB8AC3E}">
        <p14:creationId xmlns:p14="http://schemas.microsoft.com/office/powerpoint/2010/main" val="270541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extfolie_oran_Logo_li">
    <p:spTree>
      <p:nvGrpSpPr>
        <p:cNvPr id="1" name=""/>
        <p:cNvGrpSpPr/>
        <p:nvPr/>
      </p:nvGrpSpPr>
      <p:grpSpPr>
        <a:xfrm>
          <a:off x="0" y="0"/>
          <a:ext cx="0" cy="0"/>
          <a:chOff x="0" y="0"/>
          <a:chExt cx="0" cy="0"/>
        </a:xfrm>
      </p:grpSpPr>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8" name="Textplatzhalter 2"/>
          <p:cNvSpPr>
            <a:spLocks noGrp="1"/>
          </p:cNvSpPr>
          <p:nvPr>
            <p:ph idx="1"/>
          </p:nvPr>
        </p:nvSpPr>
        <p:spPr bwMode="auto">
          <a:xfrm>
            <a:off x="394291" y="1593000"/>
            <a:ext cx="8356600" cy="3672000"/>
          </a:xfrm>
          <a:prstGeom prst="rect">
            <a:avLst/>
          </a:prstGeom>
          <a:solidFill>
            <a:srgbClr val="FF9919"/>
          </a:solidFill>
          <a:ln>
            <a:noFill/>
          </a:ln>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pic>
        <p:nvPicPr>
          <p:cNvPr id="15" name="Grafik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95964" y="156972"/>
            <a:ext cx="3048000" cy="1133856"/>
          </a:xfrm>
          <a:prstGeom prst="rect">
            <a:avLst/>
          </a:prstGeom>
        </p:spPr>
      </p:pic>
      <p:pic>
        <p:nvPicPr>
          <p:cNvPr id="16" name="Grafik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07866" y="5489179"/>
            <a:ext cx="7429305" cy="1258897"/>
          </a:xfrm>
          <a:prstGeom prst="rect">
            <a:avLst/>
          </a:prstGeom>
        </p:spPr>
      </p:pic>
    </p:spTree>
    <p:extLst>
      <p:ext uri="{BB962C8B-B14F-4D97-AF65-F5344CB8AC3E}">
        <p14:creationId xmlns:p14="http://schemas.microsoft.com/office/powerpoint/2010/main" val="365370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_Logo_re">
    <p:spTree>
      <p:nvGrpSpPr>
        <p:cNvPr id="1" name=""/>
        <p:cNvGrpSpPr/>
        <p:nvPr/>
      </p:nvGrpSpPr>
      <p:grpSpPr>
        <a:xfrm>
          <a:off x="0" y="0"/>
          <a:ext cx="0" cy="0"/>
          <a:chOff x="0" y="0"/>
          <a:chExt cx="0" cy="0"/>
        </a:xfrm>
      </p:grpSpPr>
      <p:sp>
        <p:nvSpPr>
          <p:cNvPr id="4" name="Rechteck 3"/>
          <p:cNvSpPr>
            <a:spLocks/>
          </p:cNvSpPr>
          <p:nvPr userDrawn="1"/>
        </p:nvSpPr>
        <p:spPr>
          <a:xfrm>
            <a:off x="106363" y="1817688"/>
            <a:ext cx="8929687" cy="48958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2981B"/>
              </a:solidFill>
            </a:endParaRPr>
          </a:p>
        </p:txBody>
      </p:sp>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9" name="Fußzeilenplatzhalter 4"/>
          <p:cNvSpPr>
            <a:spLocks noGrp="1"/>
          </p:cNvSpPr>
          <p:nvPr>
            <p:ph type="ftr" sz="quarter" idx="19"/>
          </p:nvPr>
        </p:nvSpPr>
        <p:spPr>
          <a:xfrm>
            <a:off x="389517" y="6355569"/>
            <a:ext cx="2710904" cy="365125"/>
          </a:xfrm>
          <a:prstGeom prst="rect">
            <a:avLst/>
          </a:prstGeom>
        </p:spPr>
        <p:txBody>
          <a:bodyPr/>
          <a:lstStyle>
            <a:lvl1pPr>
              <a:defRPr>
                <a:solidFill>
                  <a:schemeClr val="tx1">
                    <a:lumMod val="50000"/>
                    <a:lumOff val="50000"/>
                  </a:schemeClr>
                </a:solidFill>
              </a:defRPr>
            </a:lvl1pPr>
          </a:lstStyle>
          <a:p>
            <a:pPr>
              <a:defRPr/>
            </a:pPr>
            <a:r>
              <a:rPr lang="de-DE"/>
              <a:t>Nachhaltige Rohstoffversorgung</a:t>
            </a:r>
            <a:endParaRPr lang="de-DE" dirty="0"/>
          </a:p>
        </p:txBody>
      </p:sp>
      <p:sp>
        <p:nvSpPr>
          <p:cNvPr id="10" name="Foliennummernplatzhalter 5"/>
          <p:cNvSpPr>
            <a:spLocks noGrp="1"/>
          </p:cNvSpPr>
          <p:nvPr>
            <p:ph type="sldNum" sz="quarter" idx="20"/>
          </p:nvPr>
        </p:nvSpPr>
        <p:spPr>
          <a:xfrm>
            <a:off x="8213305" y="6355569"/>
            <a:ext cx="533400" cy="365125"/>
          </a:xfrm>
        </p:spPr>
        <p:txBody>
          <a:bodyPr/>
          <a:lstStyle>
            <a:lvl1pPr>
              <a:defRPr>
                <a:solidFill>
                  <a:schemeClr val="tx1">
                    <a:lumMod val="50000"/>
                    <a:lumOff val="50000"/>
                  </a:schemeClr>
                </a:solidFill>
              </a:defRPr>
            </a:lvl1pPr>
          </a:lstStyle>
          <a:p>
            <a:fld id="{D51E75EB-DB80-41D4-BAE8-0C2493838418}" type="slidenum">
              <a:rPr lang="de-DE" altLang="de-DE" smtClean="0"/>
              <a:pPr/>
              <a:t>‹Nr.›</a:t>
            </a:fld>
            <a:endParaRPr lang="de-DE" altLang="de-DE" dirty="0"/>
          </a:p>
        </p:txBody>
      </p:sp>
      <p:sp>
        <p:nvSpPr>
          <p:cNvPr id="16" name="Titel 1"/>
          <p:cNvSpPr>
            <a:spLocks noGrp="1"/>
          </p:cNvSpPr>
          <p:nvPr>
            <p:ph type="title"/>
          </p:nvPr>
        </p:nvSpPr>
        <p:spPr>
          <a:xfrm>
            <a:off x="390105" y="206193"/>
            <a:ext cx="6120000" cy="1066801"/>
          </a:xfrm>
          <a:prstGeom prst="rect">
            <a:avLst/>
          </a:prstGeom>
          <a:noFill/>
          <a:ln>
            <a:noFill/>
          </a:ln>
        </p:spPr>
        <p:txBody>
          <a:bodyPr vert="horz" wrap="square" lIns="0" tIns="0" rIns="0" bIns="0" numCol="1" anchor="t" anchorCtr="0" compatLnSpc="1">
            <a:prstTxWarp prst="textNoShape">
              <a:avLst/>
            </a:prstTxWarp>
          </a:bodyPr>
          <a:lstStyle>
            <a:lvl1pPr>
              <a:defRPr lang="de-DE" dirty="0"/>
            </a:lvl1pPr>
          </a:lstStyle>
          <a:p>
            <a:pPr lvl="0">
              <a:lnSpc>
                <a:spcPts val="4000"/>
              </a:lnSpc>
            </a:pPr>
            <a:r>
              <a:rPr lang="de-DE" dirty="0"/>
              <a:t>Titelmasterformat durch Klicken bearbeiten</a:t>
            </a:r>
          </a:p>
        </p:txBody>
      </p:sp>
      <p:sp>
        <p:nvSpPr>
          <p:cNvPr id="24" name="Textplatzhalter 2"/>
          <p:cNvSpPr>
            <a:spLocks noGrp="1"/>
          </p:cNvSpPr>
          <p:nvPr>
            <p:ph idx="1"/>
          </p:nvPr>
        </p:nvSpPr>
        <p:spPr bwMode="auto">
          <a:xfrm>
            <a:off x="390105" y="1512886"/>
            <a:ext cx="8356600" cy="4680000"/>
          </a:xfrm>
          <a:prstGeom prst="rect">
            <a:avLst/>
          </a:prstGeom>
          <a:noFill/>
          <a:ln>
            <a:noFill/>
          </a:ln>
          <a:extLst/>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 name="Textplatzhalter 9"/>
          <p:cNvSpPr>
            <a:spLocks noGrp="1"/>
          </p:cNvSpPr>
          <p:nvPr>
            <p:ph type="body" sz="quarter" idx="12"/>
          </p:nvPr>
        </p:nvSpPr>
        <p:spPr>
          <a:xfrm>
            <a:off x="3892550" y="6355569"/>
            <a:ext cx="256540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115617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folie_oran_Logo_re">
    <p:spTree>
      <p:nvGrpSpPr>
        <p:cNvPr id="1" name=""/>
        <p:cNvGrpSpPr/>
        <p:nvPr/>
      </p:nvGrpSpPr>
      <p:grpSpPr>
        <a:xfrm>
          <a:off x="0" y="0"/>
          <a:ext cx="0" cy="0"/>
          <a:chOff x="0" y="0"/>
          <a:chExt cx="0" cy="0"/>
        </a:xfrm>
      </p:grpSpPr>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7" name="Textplatzhalter 2"/>
          <p:cNvSpPr>
            <a:spLocks noGrp="1"/>
          </p:cNvSpPr>
          <p:nvPr>
            <p:ph idx="1"/>
          </p:nvPr>
        </p:nvSpPr>
        <p:spPr bwMode="auto">
          <a:xfrm>
            <a:off x="390106" y="1395663"/>
            <a:ext cx="8357188" cy="4932948"/>
          </a:xfrm>
          <a:prstGeom prst="rect">
            <a:avLst/>
          </a:prstGeom>
          <a:solidFill>
            <a:srgbClr val="FF9919"/>
          </a:solidFill>
          <a:ln>
            <a:noFill/>
          </a:ln>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10" name="Foliennummernplatzhalter 5"/>
          <p:cNvSpPr>
            <a:spLocks noGrp="1"/>
          </p:cNvSpPr>
          <p:nvPr>
            <p:ph type="sldNum" sz="quarter" idx="20"/>
          </p:nvPr>
        </p:nvSpPr>
        <p:spPr/>
        <p:txBody>
          <a:bodyPr/>
          <a:lstStyle>
            <a:lvl1pPr>
              <a:defRPr>
                <a:solidFill>
                  <a:schemeClr val="tx1">
                    <a:lumMod val="50000"/>
                    <a:lumOff val="50000"/>
                  </a:schemeClr>
                </a:solidFill>
              </a:defRPr>
            </a:lvl1pPr>
          </a:lstStyle>
          <a:p>
            <a:fld id="{D51E75EB-DB80-41D4-BAE8-0C2493838418}" type="slidenum">
              <a:rPr lang="de-DE" altLang="de-DE" smtClean="0"/>
              <a:pPr/>
              <a:t>‹Nr.›</a:t>
            </a:fld>
            <a:endParaRPr lang="de-DE" altLang="de-DE" dirty="0"/>
          </a:p>
        </p:txBody>
      </p:sp>
      <p:sp>
        <p:nvSpPr>
          <p:cNvPr id="13" name="Titel 1"/>
          <p:cNvSpPr>
            <a:spLocks noGrp="1"/>
          </p:cNvSpPr>
          <p:nvPr>
            <p:ph type="title"/>
          </p:nvPr>
        </p:nvSpPr>
        <p:spPr>
          <a:xfrm>
            <a:off x="390105" y="206193"/>
            <a:ext cx="6120000" cy="1066801"/>
          </a:xfrm>
          <a:prstGeom prst="rect">
            <a:avLst/>
          </a:prstGeom>
          <a:noFill/>
          <a:ln>
            <a:noFill/>
          </a:ln>
        </p:spPr>
        <p:txBody>
          <a:bodyPr vert="horz" wrap="square" lIns="0" tIns="0" rIns="0" bIns="0" numCol="1" anchor="t" anchorCtr="0" compatLnSpc="1">
            <a:prstTxWarp prst="textNoShape">
              <a:avLst/>
            </a:prstTxWarp>
          </a:bodyPr>
          <a:lstStyle>
            <a:lvl1pPr>
              <a:defRPr lang="de-DE" dirty="0"/>
            </a:lvl1pPr>
          </a:lstStyle>
          <a:p>
            <a:pPr lvl="0">
              <a:lnSpc>
                <a:spcPts val="4000"/>
              </a:lnSpc>
            </a:pPr>
            <a:r>
              <a:rPr lang="de-DE"/>
              <a:t>Titelmasterformat durch Klicken bearbeiten</a:t>
            </a:r>
            <a:endParaRPr lang="de-DE" dirty="0"/>
          </a:p>
        </p:txBody>
      </p:sp>
      <p:sp>
        <p:nvSpPr>
          <p:cNvPr id="2" name="Fußzeilenplatzhalter 1"/>
          <p:cNvSpPr>
            <a:spLocks noGrp="1"/>
          </p:cNvSpPr>
          <p:nvPr>
            <p:ph type="ftr" sz="quarter" idx="21"/>
          </p:nvPr>
        </p:nvSpPr>
        <p:spPr/>
        <p:txBody>
          <a:bodyPr/>
          <a:lstStyle/>
          <a:p>
            <a:r>
              <a:rPr lang="de-DE"/>
              <a:t>Nachhaltige Rohstoffversorgung</a:t>
            </a:r>
            <a:endParaRPr lang="de-DE" dirty="0"/>
          </a:p>
        </p:txBody>
      </p:sp>
      <p:sp>
        <p:nvSpPr>
          <p:cNvPr id="8" name="Textplatzhalter 9"/>
          <p:cNvSpPr>
            <a:spLocks noGrp="1"/>
          </p:cNvSpPr>
          <p:nvPr>
            <p:ph type="body" sz="quarter" idx="12"/>
          </p:nvPr>
        </p:nvSpPr>
        <p:spPr>
          <a:xfrm>
            <a:off x="3892550" y="6355569"/>
            <a:ext cx="256540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2119345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folie_blanko">
    <p:spTree>
      <p:nvGrpSpPr>
        <p:cNvPr id="1" name=""/>
        <p:cNvGrpSpPr/>
        <p:nvPr/>
      </p:nvGrpSpPr>
      <p:grpSpPr>
        <a:xfrm>
          <a:off x="0" y="0"/>
          <a:ext cx="0" cy="0"/>
          <a:chOff x="0" y="0"/>
          <a:chExt cx="0" cy="0"/>
        </a:xfrm>
      </p:grpSpPr>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0" name="Foliennummernplatzhalter 5"/>
          <p:cNvSpPr>
            <a:spLocks noGrp="1"/>
          </p:cNvSpPr>
          <p:nvPr>
            <p:ph type="sldNum" sz="quarter" idx="20"/>
          </p:nvPr>
        </p:nvSpPr>
        <p:spPr/>
        <p:txBody>
          <a:bodyPr/>
          <a:lstStyle>
            <a:lvl1pPr>
              <a:defRPr>
                <a:solidFill>
                  <a:schemeClr val="tx1">
                    <a:lumMod val="50000"/>
                    <a:lumOff val="50000"/>
                  </a:schemeClr>
                </a:solidFill>
              </a:defRPr>
            </a:lvl1pPr>
          </a:lstStyle>
          <a:p>
            <a:fld id="{78DD518B-6971-469C-8743-6C0441BCDCF2}" type="slidenum">
              <a:rPr lang="de-DE" altLang="de-DE" smtClean="0"/>
              <a:pPr/>
              <a:t>‹Nr.›</a:t>
            </a:fld>
            <a:endParaRPr lang="de-DE" altLang="de-DE" dirty="0"/>
          </a:p>
        </p:txBody>
      </p:sp>
      <p:sp>
        <p:nvSpPr>
          <p:cNvPr id="15" name="Textplatzhalter 2"/>
          <p:cNvSpPr>
            <a:spLocks noGrp="1"/>
          </p:cNvSpPr>
          <p:nvPr>
            <p:ph idx="21"/>
          </p:nvPr>
        </p:nvSpPr>
        <p:spPr bwMode="auto">
          <a:xfrm>
            <a:off x="390105" y="1501363"/>
            <a:ext cx="8356600" cy="470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85750" indent="-285750">
              <a:defRPr lang="de-DE" altLang="de-DE" sz="2400" kern="1200" dirty="0" smtClean="0">
                <a:solidFill>
                  <a:srgbClr val="606060"/>
                </a:solidFill>
                <a:latin typeface="PT Sans" panose="020B0503020203020204" pitchFamily="34" charset="0"/>
                <a:ea typeface="PT Sans" panose="020B0503020203020204" pitchFamily="34" charset="0"/>
                <a:cs typeface="PT Sans" panose="020B0503020203020204" pitchFamily="34" charset="0"/>
              </a:defRPr>
            </a:lvl1pPr>
            <a:lvl2pPr marL="552450" indent="-285750">
              <a:defRPr lang="de-DE" altLang="de-DE" sz="2200" kern="1200" dirty="0" smtClean="0">
                <a:solidFill>
                  <a:srgbClr val="606060"/>
                </a:solidFill>
                <a:latin typeface="PT Sans" panose="020B0503020203020204" pitchFamily="34" charset="0"/>
                <a:ea typeface="PT Sans" panose="020B0503020203020204" pitchFamily="34" charset="0"/>
                <a:cs typeface="PT Sans" panose="020B0503020203020204" pitchFamily="34" charset="0"/>
              </a:defRPr>
            </a:lvl2pPr>
            <a:lvl3pPr marL="1200150" indent="-285750">
              <a:defRPr lang="de-DE" altLang="de-DE" sz="2000" kern="1200" dirty="0" smtClean="0">
                <a:solidFill>
                  <a:srgbClr val="606060"/>
                </a:solidFill>
                <a:latin typeface="PT Sans" panose="020B0503020203020204" pitchFamily="34" charset="0"/>
                <a:ea typeface="PT Sans" panose="020B0503020203020204" pitchFamily="34" charset="0"/>
                <a:cs typeface="PT Sans" panose="020B0503020203020204" pitchFamily="34" charset="0"/>
              </a:defRPr>
            </a:lvl3pPr>
            <a:lvl4pPr marL="1657350" indent="-285750">
              <a:defRPr lang="de-DE" altLang="de-DE" sz="1800" kern="1200" dirty="0" smtClean="0">
                <a:solidFill>
                  <a:srgbClr val="606060"/>
                </a:solidFill>
                <a:latin typeface="PT Sans" panose="020B0503020203020204" pitchFamily="34" charset="0"/>
                <a:ea typeface="PT Sans" panose="020B0503020203020204" pitchFamily="34" charset="0"/>
                <a:cs typeface="PT Sans" panose="020B0503020203020204" pitchFamily="34" charset="0"/>
              </a:defRPr>
            </a:lvl4pPr>
            <a:lvl5pPr marL="2114550" indent="-285750">
              <a:defRPr lang="de-DE" altLang="de-DE" sz="1600" kern="1200" dirty="0" smtClean="0">
                <a:solidFill>
                  <a:srgbClr val="606060"/>
                </a:solidFill>
                <a:latin typeface="PT Sans" panose="020B0503020203020204" pitchFamily="34" charset="0"/>
                <a:ea typeface="PT Sans" panose="020B0503020203020204" pitchFamily="34" charset="0"/>
                <a:cs typeface="PT Sans" panose="020B0503020203020204" pitchFamily="34" charset="0"/>
              </a:defRPr>
            </a:lvl5pPr>
          </a:lstStyle>
          <a:p>
            <a:pPr marL="266700" lvl="0" indent="-266700" algn="l" defTabSz="457200" rtl="0" eaLnBrk="0" fontAlgn="base" hangingPunct="0">
              <a:spcBef>
                <a:spcPct val="20000"/>
              </a:spcBef>
              <a:spcAft>
                <a:spcPct val="0"/>
              </a:spcAft>
              <a:buFont typeface="Wingdings" panose="05000000000000000000" pitchFamily="2" charset="2"/>
              <a:buChar char="§"/>
            </a:pPr>
            <a:r>
              <a:rPr lang="de-DE" altLang="de-DE"/>
              <a:t>Textmasterformat bearbeiten</a:t>
            </a:r>
          </a:p>
        </p:txBody>
      </p:sp>
      <p:sp>
        <p:nvSpPr>
          <p:cNvPr id="2" name="Fußzeilenplatzhalter 1"/>
          <p:cNvSpPr>
            <a:spLocks noGrp="1"/>
          </p:cNvSpPr>
          <p:nvPr>
            <p:ph type="ftr" sz="quarter" idx="22"/>
          </p:nvPr>
        </p:nvSpPr>
        <p:spPr/>
        <p:txBody>
          <a:bodyPr/>
          <a:lstStyle/>
          <a:p>
            <a:r>
              <a:rPr lang="de-DE"/>
              <a:t>Nachhaltige Rohstoffversorgung</a:t>
            </a:r>
            <a:endParaRPr lang="de-DE" dirty="0"/>
          </a:p>
        </p:txBody>
      </p:sp>
      <p:sp>
        <p:nvSpPr>
          <p:cNvPr id="7" name="Textplatzhalter 9"/>
          <p:cNvSpPr>
            <a:spLocks noGrp="1"/>
          </p:cNvSpPr>
          <p:nvPr>
            <p:ph type="body" sz="quarter" idx="12"/>
          </p:nvPr>
        </p:nvSpPr>
        <p:spPr>
          <a:xfrm>
            <a:off x="3892550" y="6355569"/>
            <a:ext cx="256540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421638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ischenfolie">
    <p:spTree>
      <p:nvGrpSpPr>
        <p:cNvPr id="1" name=""/>
        <p:cNvGrpSpPr/>
        <p:nvPr/>
      </p:nvGrpSpPr>
      <p:grpSpPr>
        <a:xfrm>
          <a:off x="0" y="0"/>
          <a:ext cx="0" cy="0"/>
          <a:chOff x="0" y="0"/>
          <a:chExt cx="0" cy="0"/>
        </a:xfrm>
      </p:grpSpPr>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0" name="Foliennummernplatzhalter 5"/>
          <p:cNvSpPr>
            <a:spLocks noGrp="1"/>
          </p:cNvSpPr>
          <p:nvPr>
            <p:ph type="sldNum" sz="quarter" idx="20"/>
          </p:nvPr>
        </p:nvSpPr>
        <p:spPr/>
        <p:txBody>
          <a:bodyPr/>
          <a:lstStyle>
            <a:lvl1pPr>
              <a:defRPr>
                <a:solidFill>
                  <a:schemeClr val="tx1">
                    <a:lumMod val="50000"/>
                    <a:lumOff val="50000"/>
                  </a:schemeClr>
                </a:solidFill>
              </a:defRPr>
            </a:lvl1pPr>
          </a:lstStyle>
          <a:p>
            <a:fld id="{78DD518B-6971-469C-8743-6C0441BCDCF2}" type="slidenum">
              <a:rPr lang="de-DE" altLang="de-DE" smtClean="0"/>
              <a:pPr/>
              <a:t>‹Nr.›</a:t>
            </a:fld>
            <a:endParaRPr lang="de-DE" altLang="de-DE" dirty="0"/>
          </a:p>
        </p:txBody>
      </p:sp>
      <p:sp>
        <p:nvSpPr>
          <p:cNvPr id="15" name="Gefaltete Ecke 14"/>
          <p:cNvSpPr/>
          <p:nvPr userDrawn="1"/>
        </p:nvSpPr>
        <p:spPr>
          <a:xfrm>
            <a:off x="1850165" y="2018945"/>
            <a:ext cx="5443671" cy="3606325"/>
          </a:xfrm>
          <a:prstGeom prst="foldedCorner">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sz="2400" dirty="0">
              <a:solidFill>
                <a:srgbClr val="595959"/>
              </a:solidFill>
              <a:latin typeface="PT Sans" panose="020B0503020203020204" pitchFamily="34" charset="0"/>
              <a:ea typeface="PT Sans" panose="020B0503020203020204" pitchFamily="34" charset="0"/>
            </a:endParaRPr>
          </a:p>
        </p:txBody>
      </p:sp>
      <p:sp>
        <p:nvSpPr>
          <p:cNvPr id="16" name="Textplatzhalter 2"/>
          <p:cNvSpPr>
            <a:spLocks noGrp="1"/>
          </p:cNvSpPr>
          <p:nvPr>
            <p:ph idx="1"/>
          </p:nvPr>
        </p:nvSpPr>
        <p:spPr bwMode="auto">
          <a:xfrm>
            <a:off x="1858434" y="2022838"/>
            <a:ext cx="5435401" cy="3602432"/>
          </a:xfrm>
          <a:prstGeom prst="rect">
            <a:avLst/>
          </a:prstGeom>
          <a:noFill/>
          <a:ln>
            <a:noFill/>
          </a:ln>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2" name="Fußzeilenplatzhalter 1"/>
          <p:cNvSpPr>
            <a:spLocks noGrp="1"/>
          </p:cNvSpPr>
          <p:nvPr>
            <p:ph type="ftr" sz="quarter" idx="21"/>
          </p:nvPr>
        </p:nvSpPr>
        <p:spPr/>
        <p:txBody>
          <a:bodyPr/>
          <a:lstStyle/>
          <a:p>
            <a:r>
              <a:rPr lang="de-DE"/>
              <a:t>Nachhaltige Rohstoffversorgung</a:t>
            </a:r>
            <a:endParaRPr lang="de-DE" dirty="0"/>
          </a:p>
        </p:txBody>
      </p:sp>
      <p:sp>
        <p:nvSpPr>
          <p:cNvPr id="8" name="Textplatzhalter 9"/>
          <p:cNvSpPr>
            <a:spLocks noGrp="1"/>
          </p:cNvSpPr>
          <p:nvPr>
            <p:ph type="body" sz="quarter" idx="12"/>
          </p:nvPr>
        </p:nvSpPr>
        <p:spPr>
          <a:xfrm>
            <a:off x="3892550" y="6355569"/>
            <a:ext cx="256540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372798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_Logo_li">
    <p:spTree>
      <p:nvGrpSpPr>
        <p:cNvPr id="1" name=""/>
        <p:cNvGrpSpPr/>
        <p:nvPr/>
      </p:nvGrpSpPr>
      <p:grpSpPr>
        <a:xfrm>
          <a:off x="0" y="0"/>
          <a:ext cx="0" cy="0"/>
          <a:chOff x="0" y="0"/>
          <a:chExt cx="0" cy="0"/>
        </a:xfrm>
      </p:grpSpPr>
      <p:sp>
        <p:nvSpPr>
          <p:cNvPr id="23" name="Textplatzhalter 2"/>
          <p:cNvSpPr>
            <a:spLocks noGrp="1"/>
          </p:cNvSpPr>
          <p:nvPr>
            <p:ph idx="1"/>
          </p:nvPr>
        </p:nvSpPr>
        <p:spPr bwMode="auto">
          <a:xfrm>
            <a:off x="390105" y="1512886"/>
            <a:ext cx="8356600" cy="4680000"/>
          </a:xfrm>
          <a:prstGeom prst="rect">
            <a:avLst/>
          </a:prstGeom>
          <a:noFill/>
          <a:ln>
            <a:noFill/>
          </a:ln>
          <a:extLst/>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Rechteck 3"/>
          <p:cNvSpPr>
            <a:spLocks/>
          </p:cNvSpPr>
          <p:nvPr userDrawn="1"/>
        </p:nvSpPr>
        <p:spPr>
          <a:xfrm>
            <a:off x="106363" y="1817688"/>
            <a:ext cx="8929687" cy="48958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2981B"/>
              </a:solidFill>
            </a:endParaRPr>
          </a:p>
        </p:txBody>
      </p:sp>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0" name="Foliennummernplatzhalter 5"/>
          <p:cNvSpPr>
            <a:spLocks noGrp="1"/>
          </p:cNvSpPr>
          <p:nvPr>
            <p:ph type="sldNum" sz="quarter" idx="20"/>
          </p:nvPr>
        </p:nvSpPr>
        <p:spPr/>
        <p:txBody>
          <a:bodyPr/>
          <a:lstStyle>
            <a:lvl1pPr>
              <a:defRPr>
                <a:solidFill>
                  <a:schemeClr val="tx1">
                    <a:lumMod val="50000"/>
                    <a:lumOff val="50000"/>
                  </a:schemeClr>
                </a:solidFill>
              </a:defRPr>
            </a:lvl1pPr>
          </a:lstStyle>
          <a:p>
            <a:fld id="{D51E75EB-DB80-41D4-BAE8-0C2493838418}" type="slidenum">
              <a:rPr lang="de-DE" altLang="de-DE" smtClean="0"/>
              <a:pPr/>
              <a:t>‹Nr.›</a:t>
            </a:fld>
            <a:endParaRPr lang="de-DE" altLang="de-DE" dirty="0"/>
          </a:p>
        </p:txBody>
      </p:sp>
      <p:sp>
        <p:nvSpPr>
          <p:cNvPr id="19" name="Titelplatzhalter 1"/>
          <p:cNvSpPr>
            <a:spLocks noGrp="1"/>
          </p:cNvSpPr>
          <p:nvPr>
            <p:ph type="title"/>
          </p:nvPr>
        </p:nvSpPr>
        <p:spPr bwMode="auto">
          <a:xfrm>
            <a:off x="390105" y="178697"/>
            <a:ext cx="6120000" cy="1068388"/>
          </a:xfrm>
          <a:prstGeom prst="rect">
            <a:avLst/>
          </a:prstGeom>
          <a:noFill/>
          <a:ln>
            <a:noFill/>
          </a:ln>
          <a:extLst/>
        </p:spPr>
        <p:txBody>
          <a:bodyPr vert="horz" wrap="square" lIns="0" tIns="0" rIns="0" bIns="0" numCol="1" anchor="t" anchorCtr="0" compatLnSpc="1">
            <a:prstTxWarp prst="textNoShape">
              <a:avLst/>
            </a:prstTxWarp>
          </a:bodyPr>
          <a:lstStyle>
            <a:lvl1pPr>
              <a:defRPr lang="de-DE" altLang="de-DE" dirty="0" smtClean="0"/>
            </a:lvl1pPr>
          </a:lstStyle>
          <a:p>
            <a:pPr lvl="0">
              <a:lnSpc>
                <a:spcPts val="4000"/>
              </a:lnSpc>
            </a:pPr>
            <a:r>
              <a:rPr lang="de-DE" altLang="de-DE" dirty="0"/>
              <a:t>Titelmasterformat durch Klicken bearbeiten</a:t>
            </a:r>
          </a:p>
        </p:txBody>
      </p:sp>
      <p:sp>
        <p:nvSpPr>
          <p:cNvPr id="2" name="Fußzeilenplatzhalter 1"/>
          <p:cNvSpPr>
            <a:spLocks noGrp="1"/>
          </p:cNvSpPr>
          <p:nvPr>
            <p:ph type="ftr" sz="quarter" idx="21"/>
          </p:nvPr>
        </p:nvSpPr>
        <p:spPr/>
        <p:txBody>
          <a:bodyPr/>
          <a:lstStyle/>
          <a:p>
            <a:r>
              <a:rPr lang="de-DE"/>
              <a:t>Nachhaltige Rohstoffversorgung</a:t>
            </a:r>
            <a:endParaRPr lang="de-DE" dirty="0"/>
          </a:p>
        </p:txBody>
      </p:sp>
      <p:sp>
        <p:nvSpPr>
          <p:cNvPr id="11" name="Textplatzhalter 9"/>
          <p:cNvSpPr>
            <a:spLocks noGrp="1"/>
          </p:cNvSpPr>
          <p:nvPr>
            <p:ph type="body" sz="quarter" idx="12"/>
          </p:nvPr>
        </p:nvSpPr>
        <p:spPr>
          <a:xfrm>
            <a:off x="3892550" y="6355569"/>
            <a:ext cx="256540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27144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_oran_Logo_li">
    <p:spTree>
      <p:nvGrpSpPr>
        <p:cNvPr id="1" name=""/>
        <p:cNvGrpSpPr/>
        <p:nvPr/>
      </p:nvGrpSpPr>
      <p:grpSpPr>
        <a:xfrm>
          <a:off x="0" y="0"/>
          <a:ext cx="0" cy="0"/>
          <a:chOff x="0" y="0"/>
          <a:chExt cx="0" cy="0"/>
        </a:xfrm>
      </p:grpSpPr>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1" name="Rechteck 10"/>
          <p:cNvSpPr/>
          <p:nvPr userDrawn="1"/>
        </p:nvSpPr>
        <p:spPr>
          <a:xfrm>
            <a:off x="161131" y="133351"/>
            <a:ext cx="2089149" cy="1181099"/>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14" name="Titelplatzhalter 1"/>
          <p:cNvSpPr>
            <a:spLocks noGrp="1"/>
          </p:cNvSpPr>
          <p:nvPr>
            <p:ph type="title"/>
          </p:nvPr>
        </p:nvSpPr>
        <p:spPr bwMode="auto">
          <a:xfrm>
            <a:off x="418354" y="204606"/>
            <a:ext cx="6120000" cy="1068388"/>
          </a:xfrm>
          <a:prstGeom prst="rect">
            <a:avLst/>
          </a:prstGeom>
          <a:noFill/>
          <a:ln>
            <a:noFill/>
          </a:ln>
          <a:extLst/>
        </p:spPr>
        <p:txBody>
          <a:bodyPr vert="horz" wrap="square" lIns="0" tIns="0" rIns="0" bIns="0" numCol="1" anchor="t" anchorCtr="0" compatLnSpc="1">
            <a:prstTxWarp prst="textNoShape">
              <a:avLst/>
            </a:prstTxWarp>
          </a:bodyPr>
          <a:lstStyle>
            <a:lvl1pPr>
              <a:defRPr lang="de-DE" altLang="de-DE" dirty="0" smtClean="0"/>
            </a:lvl1pPr>
          </a:lstStyle>
          <a:p>
            <a:pPr lvl="0">
              <a:lnSpc>
                <a:spcPts val="4000"/>
              </a:lnSpc>
            </a:pPr>
            <a:r>
              <a:rPr lang="de-DE" altLang="de-DE" dirty="0"/>
              <a:t>Titelmasterformat durch Klicken bearbeiten</a:t>
            </a:r>
          </a:p>
        </p:txBody>
      </p:sp>
      <p:sp>
        <p:nvSpPr>
          <p:cNvPr id="18" name="Textplatzhalter 2"/>
          <p:cNvSpPr>
            <a:spLocks noGrp="1"/>
          </p:cNvSpPr>
          <p:nvPr>
            <p:ph idx="1"/>
          </p:nvPr>
        </p:nvSpPr>
        <p:spPr bwMode="auto">
          <a:xfrm>
            <a:off x="394291" y="1385704"/>
            <a:ext cx="8356600" cy="4926863"/>
          </a:xfrm>
          <a:prstGeom prst="rect">
            <a:avLst/>
          </a:prstGeom>
          <a:solidFill>
            <a:srgbClr val="FF9919"/>
          </a:solidFill>
          <a:ln>
            <a:noFill/>
          </a:ln>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Foliennummernplatzhalter 3"/>
          <p:cNvSpPr>
            <a:spLocks noGrp="1"/>
          </p:cNvSpPr>
          <p:nvPr>
            <p:ph type="sldNum" sz="quarter" idx="12"/>
          </p:nvPr>
        </p:nvSpPr>
        <p:spPr/>
        <p:txBody>
          <a:bodyPr/>
          <a:lstStyle>
            <a:lvl1pPr>
              <a:defRPr>
                <a:solidFill>
                  <a:schemeClr val="tx1">
                    <a:lumMod val="50000"/>
                    <a:lumOff val="50000"/>
                  </a:schemeClr>
                </a:solidFill>
              </a:defRPr>
            </a:lvl1pPr>
          </a:lstStyle>
          <a:p>
            <a:fld id="{5DA011B5-314F-4060-900A-595A5E6E0588}" type="slidenum">
              <a:rPr lang="de-DE" altLang="de-DE" smtClean="0"/>
              <a:pPr/>
              <a:t>‹Nr.›</a:t>
            </a:fld>
            <a:endParaRPr lang="de-DE" altLang="de-DE" dirty="0"/>
          </a:p>
        </p:txBody>
      </p:sp>
      <p:sp>
        <p:nvSpPr>
          <p:cNvPr id="2" name="Fußzeilenplatzhalter 1"/>
          <p:cNvSpPr>
            <a:spLocks noGrp="1"/>
          </p:cNvSpPr>
          <p:nvPr>
            <p:ph type="ftr" sz="quarter" idx="13"/>
          </p:nvPr>
        </p:nvSpPr>
        <p:spPr/>
        <p:txBody>
          <a:bodyPr/>
          <a:lstStyle/>
          <a:p>
            <a:r>
              <a:rPr lang="de-DE"/>
              <a:t>Nachhaltige Rohstoffversorgung</a:t>
            </a:r>
            <a:endParaRPr lang="de-DE" dirty="0"/>
          </a:p>
        </p:txBody>
      </p:sp>
      <p:sp>
        <p:nvSpPr>
          <p:cNvPr id="9" name="Textplatzhalter 9"/>
          <p:cNvSpPr>
            <a:spLocks noGrp="1"/>
          </p:cNvSpPr>
          <p:nvPr>
            <p:ph type="body" sz="quarter" idx="14"/>
          </p:nvPr>
        </p:nvSpPr>
        <p:spPr>
          <a:xfrm>
            <a:off x="3892550" y="6355569"/>
            <a:ext cx="256540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4273190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93700" y="178697"/>
            <a:ext cx="6120000" cy="1068388"/>
          </a:xfrm>
          <a:prstGeom prst="rect">
            <a:avLst/>
          </a:prstGeom>
          <a:noFill/>
          <a:ln>
            <a:noFill/>
          </a:ln>
        </p:spPr>
        <p:txBody>
          <a:bodyPr vert="horz" wrap="square" lIns="0" tIns="0" rIns="0" bIns="0" numCol="1" anchor="t" anchorCtr="0" compatLnSpc="1">
            <a:prstTxWarp prst="textNoShape">
              <a:avLst/>
            </a:prstTxWarp>
          </a:bodyPr>
          <a:lstStyle>
            <a:lvl1pPr>
              <a:defRPr lang="de-DE" dirty="0"/>
            </a:lvl1pPr>
          </a:lstStyle>
          <a:p>
            <a:pPr lvl="0">
              <a:lnSpc>
                <a:spcPts val="4000"/>
              </a:lnSpc>
            </a:pPr>
            <a:r>
              <a:rPr lang="de-DE" dirty="0"/>
              <a:t>Titelmasterformat durch Klicken bearbeiten</a:t>
            </a:r>
          </a:p>
        </p:txBody>
      </p:sp>
      <p:sp>
        <p:nvSpPr>
          <p:cNvPr id="4" name="Inhaltsplatzhalter 3"/>
          <p:cNvSpPr>
            <a:spLocks noGrp="1"/>
          </p:cNvSpPr>
          <p:nvPr>
            <p:ph sz="half" idx="2"/>
          </p:nvPr>
        </p:nvSpPr>
        <p:spPr>
          <a:xfrm>
            <a:off x="393700" y="1512000"/>
            <a:ext cx="4103688" cy="468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Inhaltsplatzhalter 5"/>
          <p:cNvSpPr>
            <a:spLocks noGrp="1"/>
          </p:cNvSpPr>
          <p:nvPr>
            <p:ph sz="quarter" idx="4"/>
          </p:nvPr>
        </p:nvSpPr>
        <p:spPr>
          <a:xfrm>
            <a:off x="4645025" y="1512000"/>
            <a:ext cx="4102268" cy="468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5"/>
          <p:cNvSpPr>
            <a:spLocks noGrp="1"/>
          </p:cNvSpPr>
          <p:nvPr>
            <p:ph type="sldNum" sz="quarter" idx="12"/>
          </p:nvPr>
        </p:nvSpPr>
        <p:spPr/>
        <p:txBody>
          <a:bodyPr/>
          <a:lstStyle>
            <a:lvl1pPr>
              <a:defRPr/>
            </a:lvl1pPr>
          </a:lstStyle>
          <a:p>
            <a:fld id="{5DA18C5A-8A94-4F1B-AD7C-A4BCF159E775}" type="slidenum">
              <a:rPr lang="de-DE" altLang="de-DE"/>
              <a:pPr/>
              <a:t>‹Nr.›</a:t>
            </a:fld>
            <a:endParaRPr lang="de-DE" altLang="de-DE"/>
          </a:p>
        </p:txBody>
      </p:sp>
      <p:sp>
        <p:nvSpPr>
          <p:cNvPr id="3" name="Fußzeilenplatzhalter 2"/>
          <p:cNvSpPr>
            <a:spLocks noGrp="1"/>
          </p:cNvSpPr>
          <p:nvPr>
            <p:ph type="ftr" sz="quarter" idx="13"/>
          </p:nvPr>
        </p:nvSpPr>
        <p:spPr/>
        <p:txBody>
          <a:bodyPr/>
          <a:lstStyle/>
          <a:p>
            <a:r>
              <a:rPr lang="de-DE"/>
              <a:t>Nachhaltige Rohstoffversorgung</a:t>
            </a:r>
            <a:endParaRPr lang="de-DE" dirty="0"/>
          </a:p>
        </p:txBody>
      </p:sp>
      <p:sp>
        <p:nvSpPr>
          <p:cNvPr id="9" name="Textplatzhalter 9"/>
          <p:cNvSpPr>
            <a:spLocks noGrp="1"/>
          </p:cNvSpPr>
          <p:nvPr>
            <p:ph type="body" sz="quarter" idx="14"/>
          </p:nvPr>
        </p:nvSpPr>
        <p:spPr>
          <a:xfrm>
            <a:off x="3892550" y="6355569"/>
            <a:ext cx="256540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312352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93700" y="178697"/>
            <a:ext cx="6120000" cy="1068388"/>
          </a:xfrm>
          <a:prstGeom prst="rect">
            <a:avLst/>
          </a:prstGeom>
          <a:noFill/>
          <a:ln>
            <a:noFill/>
          </a:ln>
        </p:spPr>
        <p:txBody>
          <a:bodyPr vert="horz" wrap="square" lIns="0" tIns="0" rIns="0" bIns="0" numCol="1" anchor="t" anchorCtr="0" compatLnSpc="1">
            <a:prstTxWarp prst="textNoShape">
              <a:avLst/>
            </a:prstTxWarp>
          </a:bodyPr>
          <a:lstStyle>
            <a:lvl1pPr>
              <a:defRPr lang="de-DE" dirty="0"/>
            </a:lvl1pPr>
          </a:lstStyle>
          <a:p>
            <a:pPr lvl="0">
              <a:lnSpc>
                <a:spcPts val="4000"/>
              </a:lnSpc>
            </a:pPr>
            <a:r>
              <a:rPr lang="de-DE" dirty="0"/>
              <a:t>Titelmasterformat durch Klicken bearbeiten</a:t>
            </a:r>
          </a:p>
        </p:txBody>
      </p:sp>
      <p:sp>
        <p:nvSpPr>
          <p:cNvPr id="6" name="Bildplatzhalter 12"/>
          <p:cNvSpPr>
            <a:spLocks noGrp="1"/>
          </p:cNvSpPr>
          <p:nvPr>
            <p:ph type="pic" sz="quarter" idx="13"/>
          </p:nvPr>
        </p:nvSpPr>
        <p:spPr>
          <a:xfrm>
            <a:off x="4660901" y="1512000"/>
            <a:ext cx="4083050" cy="4680000"/>
          </a:xfrm>
        </p:spPr>
        <p:txBody>
          <a:bodyPr anchor="ctr"/>
          <a:lstStyle>
            <a:lvl1pPr marL="0" indent="0" algn="ctr">
              <a:buFontTx/>
              <a:buNone/>
              <a:defRPr baseline="30000">
                <a:solidFill>
                  <a:schemeClr val="bg1">
                    <a:lumMod val="65000"/>
                  </a:schemeClr>
                </a:solidFill>
              </a:defRPr>
            </a:lvl1pPr>
          </a:lstStyle>
          <a:p>
            <a:pPr lvl="0"/>
            <a:r>
              <a:rPr lang="de-DE" noProof="0"/>
              <a:t>Bild durch Klicken auf Symbol hinzufügen</a:t>
            </a:r>
          </a:p>
        </p:txBody>
      </p:sp>
      <p:sp>
        <p:nvSpPr>
          <p:cNvPr id="7" name="Bildplatzhalter 12"/>
          <p:cNvSpPr>
            <a:spLocks noGrp="1"/>
          </p:cNvSpPr>
          <p:nvPr>
            <p:ph type="pic" sz="quarter" idx="14"/>
          </p:nvPr>
        </p:nvSpPr>
        <p:spPr>
          <a:xfrm>
            <a:off x="392400" y="1512000"/>
            <a:ext cx="4083050" cy="4680000"/>
          </a:xfrm>
        </p:spPr>
        <p:txBody>
          <a:bodyPr anchor="ctr"/>
          <a:lstStyle>
            <a:lvl1pPr marL="0" indent="0" algn="ctr">
              <a:buFontTx/>
              <a:buNone/>
              <a:defRPr baseline="30000">
                <a:solidFill>
                  <a:schemeClr val="bg1">
                    <a:lumMod val="65000"/>
                  </a:schemeClr>
                </a:solidFill>
              </a:defRPr>
            </a:lvl1pPr>
          </a:lstStyle>
          <a:p>
            <a:pPr lvl="0"/>
            <a:r>
              <a:rPr lang="de-DE" noProof="0"/>
              <a:t>Bild durch Klicken auf Symbol hinzufügen</a:t>
            </a:r>
          </a:p>
        </p:txBody>
      </p:sp>
      <p:sp>
        <p:nvSpPr>
          <p:cNvPr id="9" name="Foliennummernplatzhalter 5"/>
          <p:cNvSpPr>
            <a:spLocks noGrp="1"/>
          </p:cNvSpPr>
          <p:nvPr>
            <p:ph type="sldNum" sz="quarter" idx="17"/>
          </p:nvPr>
        </p:nvSpPr>
        <p:spPr/>
        <p:txBody>
          <a:bodyPr/>
          <a:lstStyle>
            <a:lvl1pPr>
              <a:defRPr/>
            </a:lvl1pPr>
          </a:lstStyle>
          <a:p>
            <a:fld id="{E2425C20-616B-4912-BC6D-7599840C7DA4}" type="slidenum">
              <a:rPr lang="de-DE" altLang="de-DE"/>
              <a:pPr/>
              <a:t>‹Nr.›</a:t>
            </a:fld>
            <a:endParaRPr lang="de-DE" altLang="de-DE"/>
          </a:p>
        </p:txBody>
      </p:sp>
      <p:sp>
        <p:nvSpPr>
          <p:cNvPr id="3" name="Fußzeilenplatzhalter 2"/>
          <p:cNvSpPr>
            <a:spLocks noGrp="1"/>
          </p:cNvSpPr>
          <p:nvPr>
            <p:ph type="ftr" sz="quarter" idx="18"/>
          </p:nvPr>
        </p:nvSpPr>
        <p:spPr/>
        <p:txBody>
          <a:bodyPr/>
          <a:lstStyle/>
          <a:p>
            <a:r>
              <a:rPr lang="de-DE"/>
              <a:t>Nachhaltige Rohstoffversorgung</a:t>
            </a:r>
            <a:endParaRPr lang="de-DE" dirty="0"/>
          </a:p>
        </p:txBody>
      </p:sp>
      <p:sp>
        <p:nvSpPr>
          <p:cNvPr id="10" name="Textplatzhalter 9"/>
          <p:cNvSpPr>
            <a:spLocks noGrp="1"/>
          </p:cNvSpPr>
          <p:nvPr>
            <p:ph type="body" sz="quarter" idx="12"/>
          </p:nvPr>
        </p:nvSpPr>
        <p:spPr>
          <a:xfrm>
            <a:off x="3892550" y="6355569"/>
            <a:ext cx="256540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128912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platzhalter 2"/>
          <p:cNvSpPr>
            <a:spLocks noGrp="1"/>
          </p:cNvSpPr>
          <p:nvPr>
            <p:ph type="body" idx="1"/>
          </p:nvPr>
        </p:nvSpPr>
        <p:spPr bwMode="auto">
          <a:xfrm>
            <a:off x="393700" y="1501362"/>
            <a:ext cx="8356600" cy="471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dirty="0"/>
              <a:t>Mastertextformat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6" name="Foliennummernplatzhalter 5"/>
          <p:cNvSpPr>
            <a:spLocks noGrp="1"/>
          </p:cNvSpPr>
          <p:nvPr>
            <p:ph type="sldNum" sz="quarter" idx="4"/>
          </p:nvPr>
        </p:nvSpPr>
        <p:spPr>
          <a:xfrm>
            <a:off x="8213893" y="636691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tx1">
                    <a:lumMod val="50000"/>
                    <a:lumOff val="50000"/>
                  </a:schemeClr>
                </a:solidFill>
                <a:latin typeface="PT Sans" panose="020B0503020203020204"/>
                <a:ea typeface="PT Sans" panose="020B0503020203020204"/>
              </a:defRPr>
            </a:lvl1pPr>
          </a:lstStyle>
          <a:p>
            <a:fld id="{5DA011B5-314F-4060-900A-595A5E6E0588}" type="slidenum">
              <a:rPr lang="de-DE" altLang="de-DE" smtClean="0"/>
              <a:pPr/>
              <a:t>‹Nr.›</a:t>
            </a:fld>
            <a:endParaRPr lang="de-DE" altLang="de-DE" dirty="0"/>
          </a:p>
        </p:txBody>
      </p:sp>
      <p:sp>
        <p:nvSpPr>
          <p:cNvPr id="9" name="Titelplatzhalter 1"/>
          <p:cNvSpPr>
            <a:spLocks noGrp="1"/>
          </p:cNvSpPr>
          <p:nvPr>
            <p:ph type="title"/>
          </p:nvPr>
        </p:nvSpPr>
        <p:spPr bwMode="auto">
          <a:xfrm>
            <a:off x="393700" y="178697"/>
            <a:ext cx="6120000" cy="1068388"/>
          </a:xfrm>
          <a:prstGeom prst="rect">
            <a:avLst/>
          </a:prstGeom>
          <a:noFill/>
          <a:ln>
            <a:noFill/>
          </a:ln>
          <a:extLst/>
        </p:spPr>
        <p:txBody>
          <a:bodyPr vert="horz" wrap="square" lIns="0" tIns="0" rIns="0" bIns="0" numCol="1" anchor="t" anchorCtr="0" compatLnSpc="1">
            <a:prstTxWarp prst="textNoShape">
              <a:avLst/>
            </a:prstTxWarp>
          </a:bodyPr>
          <a:lstStyle/>
          <a:p>
            <a:pPr lvl="0">
              <a:lnSpc>
                <a:spcPts val="4000"/>
              </a:lnSpc>
            </a:pPr>
            <a:r>
              <a:rPr lang="de-DE" altLang="de-DE" dirty="0"/>
              <a:t>Mastertitelformat bearbeiten</a:t>
            </a:r>
          </a:p>
        </p:txBody>
      </p:sp>
      <p:cxnSp>
        <p:nvCxnSpPr>
          <p:cNvPr id="10" name="Gerader Verbinder 9"/>
          <p:cNvCxnSpPr/>
          <p:nvPr userDrawn="1"/>
        </p:nvCxnSpPr>
        <p:spPr>
          <a:xfrm>
            <a:off x="390105" y="1379623"/>
            <a:ext cx="8356600" cy="0"/>
          </a:xfrm>
          <a:prstGeom prst="line">
            <a:avLst/>
          </a:prstGeom>
          <a:ln w="50800" cmpd="sng">
            <a:solidFill>
              <a:srgbClr val="FF9919"/>
            </a:solidFill>
          </a:ln>
          <a:effectLst/>
        </p:spPr>
        <p:style>
          <a:lnRef idx="2">
            <a:schemeClr val="accent1"/>
          </a:lnRef>
          <a:fillRef idx="0">
            <a:schemeClr val="accent1"/>
          </a:fillRef>
          <a:effectRef idx="1">
            <a:schemeClr val="accent1"/>
          </a:effectRef>
          <a:fontRef idx="minor">
            <a:schemeClr val="tx1"/>
          </a:fontRef>
        </p:style>
      </p:cxnSp>
      <p:cxnSp>
        <p:nvCxnSpPr>
          <p:cNvPr id="11" name="Gerader Verbinder 10"/>
          <p:cNvCxnSpPr/>
          <p:nvPr userDrawn="1"/>
        </p:nvCxnSpPr>
        <p:spPr>
          <a:xfrm>
            <a:off x="390105" y="6320602"/>
            <a:ext cx="8356600" cy="0"/>
          </a:xfrm>
          <a:prstGeom prst="line">
            <a:avLst/>
          </a:prstGeom>
          <a:ln w="50800" cmpd="sng">
            <a:solidFill>
              <a:srgbClr val="FF9919"/>
            </a:solidFill>
          </a:ln>
          <a:effectLst/>
        </p:spPr>
        <p:style>
          <a:lnRef idx="2">
            <a:schemeClr val="accent1"/>
          </a:lnRef>
          <a:fillRef idx="0">
            <a:schemeClr val="accent1"/>
          </a:fillRef>
          <a:effectRef idx="1">
            <a:schemeClr val="accent1"/>
          </a:effectRef>
          <a:fontRef idx="minor">
            <a:schemeClr val="tx1"/>
          </a:fontRef>
        </p:style>
      </p:cxnSp>
      <p:pic>
        <p:nvPicPr>
          <p:cNvPr id="12" name="Grafik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833937" y="178697"/>
            <a:ext cx="1912768" cy="711550"/>
          </a:xfrm>
          <a:prstGeom prst="rect">
            <a:avLst/>
          </a:prstGeom>
        </p:spPr>
      </p:pic>
      <p:pic>
        <p:nvPicPr>
          <p:cNvPr id="13" name="Grafik 12"/>
          <p:cNvPicPr>
            <a:picLocks noChangeAspect="1"/>
          </p:cNvPicPr>
          <p:nvPr userDrawn="1"/>
        </p:nvPicPr>
        <p:blipFill>
          <a:blip r:embed="rId14"/>
          <a:stretch>
            <a:fillRect/>
          </a:stretch>
        </p:blipFill>
        <p:spPr>
          <a:xfrm>
            <a:off x="6676114" y="118709"/>
            <a:ext cx="2359936" cy="827851"/>
          </a:xfrm>
          <a:prstGeom prst="rect">
            <a:avLst/>
          </a:prstGeom>
        </p:spPr>
      </p:pic>
      <p:sp>
        <p:nvSpPr>
          <p:cNvPr id="2" name="Fußzeilenplatzhalter 1"/>
          <p:cNvSpPr>
            <a:spLocks noGrp="1"/>
          </p:cNvSpPr>
          <p:nvPr>
            <p:ph type="ftr" sz="quarter" idx="3"/>
          </p:nvPr>
        </p:nvSpPr>
        <p:spPr>
          <a:xfrm>
            <a:off x="384308" y="6353659"/>
            <a:ext cx="3086100" cy="365125"/>
          </a:xfrm>
          <a:prstGeom prst="rect">
            <a:avLst/>
          </a:prstGeom>
        </p:spPr>
        <p:txBody>
          <a:bodyPr vert="horz" lIns="91440" tIns="45720" rIns="91440" bIns="45720" rtlCol="0" anchor="ctr"/>
          <a:lstStyle>
            <a:lvl1pPr algn="l">
              <a:defRPr sz="1000">
                <a:solidFill>
                  <a:schemeClr val="tx1">
                    <a:tint val="75000"/>
                  </a:schemeClr>
                </a:solidFill>
                <a:latin typeface="PT Sans" panose="020B0503020203020204"/>
              </a:defRPr>
            </a:lvl1pPr>
          </a:lstStyle>
          <a:p>
            <a:r>
              <a:rPr lang="de-DE"/>
              <a:t>Nachhaltige Rohstoffversorgung</a:t>
            </a:r>
            <a:endParaRPr lang="de-DE" dirty="0"/>
          </a:p>
        </p:txBody>
      </p:sp>
    </p:spTree>
  </p:cSld>
  <p:clrMap bg1="lt1" tx1="dk1" bg2="lt2" tx2="dk2" accent1="accent1" accent2="accent2" accent3="accent3" accent4="accent4" accent5="accent5" accent6="accent6" hlink="hlink" folHlink="folHlink"/>
  <p:sldLayoutIdLst>
    <p:sldLayoutId id="2147486142" r:id="rId1"/>
    <p:sldLayoutId id="2147486155" r:id="rId2"/>
    <p:sldLayoutId id="2147486143" r:id="rId3"/>
    <p:sldLayoutId id="2147486157" r:id="rId4"/>
    <p:sldLayoutId id="2147486159" r:id="rId5"/>
    <p:sldLayoutId id="2147486150" r:id="rId6"/>
    <p:sldLayoutId id="2147486156" r:id="rId7"/>
    <p:sldLayoutId id="2147486135" r:id="rId8"/>
    <p:sldLayoutId id="2147486136" r:id="rId9"/>
    <p:sldLayoutId id="2147486139" r:id="rId10"/>
    <p:sldLayoutId id="2147486160" r:id="rId11"/>
  </p:sldLayoutIdLst>
  <p:hf hdr="0" dt="0"/>
  <p:txStyles>
    <p:titleStyle>
      <a:lvl1pPr algn="l" defTabSz="457200" rtl="0" eaLnBrk="1" fontAlgn="base" hangingPunct="1">
        <a:lnSpc>
          <a:spcPct val="90000"/>
        </a:lnSpc>
        <a:spcBef>
          <a:spcPct val="0"/>
        </a:spcBef>
        <a:spcAft>
          <a:spcPct val="0"/>
        </a:spcAft>
        <a:defRPr lang="de-DE" altLang="de-DE" sz="2800" b="1" kern="1200" dirty="0" smtClean="0">
          <a:solidFill>
            <a:srgbClr val="FF9919"/>
          </a:solidFill>
          <a:latin typeface="PT Sans"/>
          <a:ea typeface="PT Sans"/>
          <a:cs typeface="PT Sans"/>
        </a:defRPr>
      </a:lvl1pPr>
      <a:lvl2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2pPr>
      <a:lvl3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3pPr>
      <a:lvl4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4pPr>
      <a:lvl5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5pPr>
      <a:lvl6pPr marL="4572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6pPr>
      <a:lvl7pPr marL="9144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7pPr>
      <a:lvl8pPr marL="13716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8pPr>
      <a:lvl9pPr marL="18288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9pPr>
    </p:titleStyle>
    <p:bodyStyle>
      <a:lvl1pPr marL="266700" indent="-266700" algn="l" defTabSz="457200" rtl="0" eaLnBrk="1" fontAlgn="base" hangingPunct="1">
        <a:spcBef>
          <a:spcPct val="20000"/>
        </a:spcBef>
        <a:spcAft>
          <a:spcPct val="0"/>
        </a:spcAft>
        <a:buFont typeface="Wingdings" panose="05000000000000000000" pitchFamily="2" charset="2"/>
        <a:buChar char="§"/>
        <a:defRPr sz="1800" kern="1200">
          <a:solidFill>
            <a:srgbClr val="606060"/>
          </a:solidFill>
          <a:latin typeface="PT Sans" panose="020B0503020203020204" pitchFamily="34" charset="0"/>
          <a:ea typeface="PT Sans" panose="020B0503020203020204" pitchFamily="34" charset="0"/>
          <a:cs typeface="PT Sans" panose="020B0503020203020204" pitchFamily="34" charset="0"/>
        </a:defRPr>
      </a:lvl1pPr>
      <a:lvl2pPr marL="500063" indent="-233363" algn="l" defTabSz="457200" rtl="0" eaLnBrk="1" fontAlgn="base" hangingPunct="1">
        <a:spcBef>
          <a:spcPct val="20000"/>
        </a:spcBef>
        <a:spcAft>
          <a:spcPct val="0"/>
        </a:spcAft>
        <a:buFont typeface="Arial" panose="020B0604020202020204" pitchFamily="34" charset="0"/>
        <a:buChar char="•"/>
        <a:defRPr sz="1800" kern="1200">
          <a:solidFill>
            <a:srgbClr val="606060"/>
          </a:solidFill>
          <a:latin typeface="PT Sans" panose="020B0503020203020204" pitchFamily="34" charset="0"/>
          <a:ea typeface="PT Sans" panose="020B0503020203020204" pitchFamily="34" charset="0"/>
          <a:cs typeface="PT Sans" panose="020B0503020203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1800" kern="1200">
          <a:solidFill>
            <a:srgbClr val="606060"/>
          </a:solidFill>
          <a:latin typeface="PT Sans" panose="020B0503020203020204" pitchFamily="34" charset="0"/>
          <a:ea typeface="PT Sans" panose="020B0503020203020204" pitchFamily="34" charset="0"/>
          <a:cs typeface="PT Sans" panose="020B0503020203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606060"/>
          </a:solidFill>
          <a:latin typeface="PT Sans" panose="020B0503020203020204" pitchFamily="34" charset="0"/>
          <a:ea typeface="PT Sans" panose="020B0503020203020204" pitchFamily="34" charset="0"/>
          <a:cs typeface="PT Sans" panose="020B0503020203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800" kern="1200">
          <a:solidFill>
            <a:srgbClr val="606060"/>
          </a:solidFill>
          <a:latin typeface="PT Sans" panose="020B0503020203020204" pitchFamily="34" charset="0"/>
          <a:ea typeface="PT Sans" panose="020B0503020203020204" pitchFamily="34" charset="0"/>
          <a:cs typeface="PT Sans" panose="020B0503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mailto:s.hackfort@izt.de" TargetMode="External"/><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mailto:m.scharp@izt.de" TargetMode="External"/><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mailto:s.hackfort@izt.de" TargetMode="External"/><Relationship Id="rId7"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mailto:m.scharp@izt.de" TargetMode="External"/><Relationship Id="rId9"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bmwi.de/DE/Themen/Industrie/Rohstoffe-und-Ressourcen/rohstoffpolitik.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mailto:s.hackfort@izt.de" TargetMode="External"/><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mailto:m.scharp@izt.de" TargetMode="Externa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33648" y="1874045"/>
            <a:ext cx="4406902" cy="3059905"/>
          </a:xfrm>
        </p:spPr>
        <p:txBody>
          <a:bodyPr/>
          <a:lstStyle/>
          <a:p>
            <a:r>
              <a:rPr lang="de-DE" dirty="0"/>
              <a:t>Nachhaltige Rohstoffversorgung</a:t>
            </a:r>
            <a:br>
              <a:rPr lang="de-DE" dirty="0"/>
            </a:br>
            <a:br>
              <a:rPr lang="de-DE" dirty="0"/>
            </a:br>
            <a:r>
              <a:rPr lang="de-DE" sz="1600" b="0" dirty="0"/>
              <a:t>Weiterbildungs- und Unterrichtsmaterialien zur Ressourcenschonung und Ressourceneffizienz auf Basis von </a:t>
            </a:r>
            <a:r>
              <a:rPr lang="de-DE" sz="1600" b="0" dirty="0" err="1"/>
              <a:t>ProgRess</a:t>
            </a:r>
            <a:r>
              <a:rPr lang="de-DE" sz="1600" b="0" dirty="0"/>
              <a:t> II</a:t>
            </a:r>
            <a:br>
              <a:rPr lang="de-DE" b="0" dirty="0"/>
            </a:br>
            <a:br>
              <a:rPr lang="de-DE" b="0" dirty="0"/>
            </a:br>
            <a:r>
              <a:rPr lang="de-DE" sz="1600" b="0" u="sng" dirty="0"/>
              <a:t>Handlungsfeld: </a:t>
            </a:r>
            <a:br>
              <a:rPr lang="de-DE" sz="1600" b="0" dirty="0"/>
            </a:br>
            <a:r>
              <a:rPr lang="de-DE" sz="1600" b="0" dirty="0"/>
              <a:t>Nachhaltige Rohstoffversorgung</a:t>
            </a:r>
            <a:br>
              <a:rPr lang="de-DE" sz="1600" dirty="0"/>
            </a:br>
            <a:br>
              <a:rPr lang="de-DE" sz="1600" dirty="0"/>
            </a:br>
            <a:endParaRPr lang="de-DE" sz="1600" dirty="0"/>
          </a:p>
        </p:txBody>
      </p:sp>
      <p:sp>
        <p:nvSpPr>
          <p:cNvPr id="3" name="Untertitel 2"/>
          <p:cNvSpPr>
            <a:spLocks noGrp="1"/>
          </p:cNvSpPr>
          <p:nvPr>
            <p:ph type="subTitle" idx="1"/>
          </p:nvPr>
        </p:nvSpPr>
        <p:spPr>
          <a:xfrm>
            <a:off x="6940549" y="1913732"/>
            <a:ext cx="1991415" cy="2646362"/>
          </a:xfrm>
        </p:spPr>
        <p:txBody>
          <a:bodyPr/>
          <a:lstStyle/>
          <a:p>
            <a:r>
              <a:rPr lang="de-DE" dirty="0"/>
              <a:t>IZT Institut für Zukunftsstudien und Technologiebewertung</a:t>
            </a:r>
          </a:p>
          <a:p>
            <a:r>
              <a:rPr lang="de-DE" dirty="0"/>
              <a:t>gGmbH</a:t>
            </a:r>
          </a:p>
          <a:p>
            <a:endParaRPr lang="de-DE" dirty="0"/>
          </a:p>
          <a:p>
            <a:r>
              <a:rPr lang="de-DE" dirty="0"/>
              <a:t>Autor/-innen: </a:t>
            </a:r>
          </a:p>
          <a:p>
            <a:r>
              <a:rPr lang="de-DE" dirty="0"/>
              <a:t>Dr. Sarah </a:t>
            </a:r>
            <a:r>
              <a:rPr lang="de-DE" dirty="0" err="1"/>
              <a:t>Hackfort</a:t>
            </a:r>
            <a:endParaRPr lang="de-DE" dirty="0"/>
          </a:p>
          <a:p>
            <a:r>
              <a:rPr lang="de-DE" dirty="0">
                <a:hlinkClick r:id="rId3"/>
              </a:rPr>
              <a:t>s.hackfort@izt.de</a:t>
            </a:r>
            <a:endParaRPr lang="de-DE" dirty="0"/>
          </a:p>
          <a:p>
            <a:r>
              <a:rPr lang="de-DE" dirty="0"/>
              <a:t>Dr. Michael Scharp</a:t>
            </a:r>
          </a:p>
          <a:p>
            <a:r>
              <a:rPr lang="de-DE" dirty="0">
                <a:hlinkClick r:id="rId4"/>
              </a:rPr>
              <a:t>m.scharp@izt.de</a:t>
            </a:r>
            <a:r>
              <a:rPr lang="de-DE" dirty="0"/>
              <a:t> </a:t>
            </a:r>
          </a:p>
          <a:p>
            <a:endParaRPr lang="de-DE" dirty="0"/>
          </a:p>
          <a:p>
            <a:r>
              <a:rPr lang="de-DE" dirty="0"/>
              <a:t>Projektleitung</a:t>
            </a:r>
          </a:p>
          <a:p>
            <a:r>
              <a:rPr lang="de-DE" dirty="0"/>
              <a:t>Dr. Michael Scharp </a:t>
            </a:r>
          </a:p>
        </p:txBody>
      </p:sp>
      <p:pic>
        <p:nvPicPr>
          <p:cNvPr id="6" name="Grafik 5"/>
          <p:cNvPicPr>
            <a:picLocks noChangeAspect="1"/>
          </p:cNvPicPr>
          <p:nvPr/>
        </p:nvPicPr>
        <p:blipFill>
          <a:blip r:embed="rId5"/>
          <a:stretch>
            <a:fillRect/>
          </a:stretch>
        </p:blipFill>
        <p:spPr>
          <a:xfrm>
            <a:off x="167780" y="2430798"/>
            <a:ext cx="2084533" cy="1123950"/>
          </a:xfrm>
          <a:prstGeom prst="rect">
            <a:avLst/>
          </a:prstGeom>
        </p:spPr>
      </p:pic>
      <p:pic>
        <p:nvPicPr>
          <p:cNvPr id="7" name="Grafi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004" y="396418"/>
            <a:ext cx="1803634" cy="672502"/>
          </a:xfrm>
          <a:prstGeom prst="rect">
            <a:avLst/>
          </a:prstGeom>
          <a:solidFill>
            <a:schemeClr val="bg1"/>
          </a:solidFill>
        </p:spPr>
      </p:pic>
      <p:pic>
        <p:nvPicPr>
          <p:cNvPr id="8" name="Grafik 7" descr="https://d30y9cdsu7xlg0.cloudfront.net/png/17088-200.png"/>
          <p:cNvPicPr/>
          <p:nvPr/>
        </p:nvPicPr>
        <p:blipFill rotWithShape="1">
          <a:blip r:embed="rId7">
            <a:extLst>
              <a:ext uri="{28A0092B-C50C-407E-A947-70E740481C1C}">
                <a14:useLocalDpi xmlns:a14="http://schemas.microsoft.com/office/drawing/2010/main" val="0"/>
              </a:ext>
            </a:extLst>
          </a:blip>
          <a:srcRect r="6587"/>
          <a:stretch/>
        </p:blipFill>
        <p:spPr bwMode="auto">
          <a:xfrm>
            <a:off x="92724" y="1358900"/>
            <a:ext cx="899020" cy="1029830"/>
          </a:xfrm>
          <a:prstGeom prst="rect">
            <a:avLst/>
          </a:prstGeom>
          <a:noFill/>
          <a:ln>
            <a:noFill/>
          </a:ln>
          <a:extLst>
            <a:ext uri="{53640926-AAD7-44D8-BBD7-CCE9431645EC}">
              <a14:shadowObscured xmlns:a14="http://schemas.microsoft.com/office/drawing/2010/main"/>
            </a:ext>
          </a:extLst>
        </p:spPr>
      </p:pic>
      <p:pic>
        <p:nvPicPr>
          <p:cNvPr id="9" name="Grafik 8" descr="https://d30y9cdsu7xlg0.cloudfront.net/png/733434-200.png"/>
          <p:cNvPicPr/>
          <p:nvPr/>
        </p:nvPicPr>
        <p:blipFill rotWithShape="1">
          <a:blip r:embed="rId8">
            <a:extLst>
              <a:ext uri="{28A0092B-C50C-407E-A947-70E740481C1C}">
                <a14:useLocalDpi xmlns:a14="http://schemas.microsoft.com/office/drawing/2010/main" val="0"/>
              </a:ext>
            </a:extLst>
          </a:blip>
          <a:srcRect l="22876" r="16735"/>
          <a:stretch/>
        </p:blipFill>
        <p:spPr bwMode="auto">
          <a:xfrm>
            <a:off x="1014422" y="1587500"/>
            <a:ext cx="392858" cy="734696"/>
          </a:xfrm>
          <a:prstGeom prst="rect">
            <a:avLst/>
          </a:prstGeom>
          <a:noFill/>
          <a:ln>
            <a:noFill/>
          </a:ln>
          <a:extLst>
            <a:ext uri="{53640926-AAD7-44D8-BBD7-CCE9431645EC}">
              <a14:shadowObscured xmlns:a14="http://schemas.microsoft.com/office/drawing/2010/main"/>
            </a:ext>
          </a:extLst>
        </p:spPr>
      </p:pic>
      <p:pic>
        <p:nvPicPr>
          <p:cNvPr id="10" name="Grafik 9" descr="https://d30y9cdsu7xlg0.cloudfront.net/png/881303-200.png"/>
          <p:cNvPicPr/>
          <p:nvPr/>
        </p:nvPicPr>
        <p:blipFill rotWithShape="1">
          <a:blip r:embed="rId9">
            <a:extLst>
              <a:ext uri="{28A0092B-C50C-407E-A947-70E740481C1C}">
                <a14:useLocalDpi xmlns:a14="http://schemas.microsoft.com/office/drawing/2010/main" val="0"/>
              </a:ext>
            </a:extLst>
          </a:blip>
          <a:srcRect l="9403"/>
          <a:stretch/>
        </p:blipFill>
        <p:spPr bwMode="auto">
          <a:xfrm>
            <a:off x="1429958" y="1358899"/>
            <a:ext cx="1028633" cy="10175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3347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9"/>
          </p:nvPr>
        </p:nvSpPr>
        <p:spPr/>
        <p:txBody>
          <a:bodyPr/>
          <a:lstStyle/>
          <a:p>
            <a:pPr>
              <a:defRPr/>
            </a:pPr>
            <a:r>
              <a:rPr lang="de-DE"/>
              <a:t>Nachhaltige Rohstoffversorgung</a:t>
            </a:r>
            <a:endParaRPr lang="de-DE" dirty="0"/>
          </a:p>
        </p:txBody>
      </p:sp>
      <p:sp>
        <p:nvSpPr>
          <p:cNvPr id="3" name="Foliennummernplatzhalter 2"/>
          <p:cNvSpPr>
            <a:spLocks noGrp="1"/>
          </p:cNvSpPr>
          <p:nvPr>
            <p:ph type="sldNum" sz="quarter" idx="20"/>
          </p:nvPr>
        </p:nvSpPr>
        <p:spPr/>
        <p:txBody>
          <a:bodyPr/>
          <a:lstStyle/>
          <a:p>
            <a:fld id="{D51E75EB-DB80-41D4-BAE8-0C2493838418}" type="slidenum">
              <a:rPr lang="de-DE" altLang="de-DE" smtClean="0"/>
              <a:pPr/>
              <a:t>10</a:t>
            </a:fld>
            <a:endParaRPr lang="de-DE" altLang="de-DE" dirty="0"/>
          </a:p>
        </p:txBody>
      </p:sp>
      <p:sp>
        <p:nvSpPr>
          <p:cNvPr id="4" name="Titel 3"/>
          <p:cNvSpPr>
            <a:spLocks noGrp="1"/>
          </p:cNvSpPr>
          <p:nvPr>
            <p:ph type="title"/>
          </p:nvPr>
        </p:nvSpPr>
        <p:spPr/>
        <p:txBody>
          <a:bodyPr/>
          <a:lstStyle/>
          <a:p>
            <a:r>
              <a:rPr lang="de-DE" dirty="0"/>
              <a:t>Sachanalyse: Ressourcen</a:t>
            </a:r>
            <a:br>
              <a:rPr lang="de-DE" dirty="0"/>
            </a:br>
            <a:r>
              <a:rPr lang="de-DE" dirty="0"/>
              <a:t>Globale Ressourcenentnahme</a:t>
            </a:r>
          </a:p>
        </p:txBody>
      </p:sp>
      <p:sp>
        <p:nvSpPr>
          <p:cNvPr id="6" name="Textplatzhalter 5"/>
          <p:cNvSpPr>
            <a:spLocks noGrp="1"/>
          </p:cNvSpPr>
          <p:nvPr>
            <p:ph type="body" sz="quarter" idx="12"/>
          </p:nvPr>
        </p:nvSpPr>
        <p:spPr/>
        <p:txBody>
          <a:bodyPr/>
          <a:lstStyle/>
          <a:p>
            <a:pPr>
              <a:defRPr/>
            </a:pPr>
            <a:r>
              <a:rPr lang="de-DE" dirty="0"/>
              <a:t>Quelle: UBA 2016</a:t>
            </a:r>
          </a:p>
        </p:txBody>
      </p:sp>
      <p:grpSp>
        <p:nvGrpSpPr>
          <p:cNvPr id="7" name="Gruppieren 6"/>
          <p:cNvGrpSpPr/>
          <p:nvPr/>
        </p:nvGrpSpPr>
        <p:grpSpPr>
          <a:xfrm>
            <a:off x="237704" y="1416441"/>
            <a:ext cx="8532293" cy="4871482"/>
            <a:chOff x="390104" y="1414618"/>
            <a:chExt cx="8532293" cy="4871482"/>
          </a:xfrm>
        </p:grpSpPr>
        <p:pic>
          <p:nvPicPr>
            <p:cNvPr id="8" name="Grafik 3"/>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2843" b="16013"/>
            <a:stretch>
              <a:fillRect/>
            </a:stretch>
          </p:blipFill>
          <p:spPr bwMode="auto">
            <a:xfrm>
              <a:off x="390104" y="1679175"/>
              <a:ext cx="8249071"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4"/>
            <p:cNvSpPr txBox="1">
              <a:spLocks noChangeArrowheads="1"/>
            </p:cNvSpPr>
            <p:nvPr/>
          </p:nvSpPr>
          <p:spPr bwMode="auto">
            <a:xfrm>
              <a:off x="538203" y="1414618"/>
              <a:ext cx="150707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de-DE" altLang="de-DE" sz="1200" dirty="0">
                  <a:latin typeface="PT Sans" panose="020B0503020203020204"/>
                </a:rPr>
                <a:t>Milliarden Tonnen</a:t>
              </a:r>
            </a:p>
          </p:txBody>
        </p:sp>
        <p:sp>
          <p:nvSpPr>
            <p:cNvPr id="10" name="Rechteck 9"/>
            <p:cNvSpPr>
              <a:spLocks noChangeArrowheads="1"/>
            </p:cNvSpPr>
            <p:nvPr/>
          </p:nvSpPr>
          <p:spPr bwMode="auto">
            <a:xfrm>
              <a:off x="7824162" y="4130035"/>
              <a:ext cx="1084262" cy="741509"/>
            </a:xfrm>
            <a:prstGeom prst="rect">
              <a:avLst/>
            </a:prstGeom>
            <a:solidFill>
              <a:srgbClr val="43404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de-DE" sz="1200" dirty="0">
                  <a:solidFill>
                    <a:schemeClr val="lt1"/>
                  </a:solidFill>
                  <a:latin typeface="PT Sans" panose="020B0503020203020204" pitchFamily="34" charset="0"/>
                  <a:ea typeface="PT Sans" panose="020B0503020203020204" pitchFamily="34" charset="0"/>
                </a:rPr>
                <a:t>Fossile </a:t>
              </a:r>
            </a:p>
            <a:p>
              <a:pPr algn="ctr">
                <a:defRPr/>
              </a:pPr>
              <a:r>
                <a:rPr lang="de-DE" sz="1200" dirty="0">
                  <a:solidFill>
                    <a:schemeClr val="lt1"/>
                  </a:solidFill>
                  <a:latin typeface="PT Sans" panose="020B0503020203020204" pitchFamily="34" charset="0"/>
                  <a:ea typeface="PT Sans" panose="020B0503020203020204" pitchFamily="34" charset="0"/>
                </a:rPr>
                <a:t>Energie-träger</a:t>
              </a:r>
            </a:p>
            <a:p>
              <a:pPr algn="ctr">
                <a:defRPr/>
              </a:pPr>
              <a:r>
                <a:rPr lang="de-DE" sz="1200" dirty="0">
                  <a:solidFill>
                    <a:schemeClr val="lt1"/>
                  </a:solidFill>
                  <a:latin typeface="PT Sans" panose="020B0503020203020204" pitchFamily="34" charset="0"/>
                  <a:ea typeface="PT Sans" panose="020B0503020203020204" pitchFamily="34" charset="0"/>
                </a:rPr>
                <a:t>+ 66 %</a:t>
              </a:r>
            </a:p>
          </p:txBody>
        </p:sp>
        <p:sp>
          <p:nvSpPr>
            <p:cNvPr id="11" name="Rechteck 10"/>
            <p:cNvSpPr>
              <a:spLocks noChangeArrowheads="1"/>
            </p:cNvSpPr>
            <p:nvPr/>
          </p:nvSpPr>
          <p:spPr bwMode="auto">
            <a:xfrm>
              <a:off x="7824162" y="5143500"/>
              <a:ext cx="1084262" cy="610914"/>
            </a:xfrm>
            <a:prstGeom prst="rect">
              <a:avLst/>
            </a:prstGeom>
            <a:solidFill>
              <a:srgbClr val="59A327"/>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de-DE" sz="1200" dirty="0">
                  <a:solidFill>
                    <a:schemeClr val="lt1"/>
                  </a:solidFill>
                  <a:latin typeface="PT Sans" panose="020B0503020203020204" pitchFamily="34" charset="0"/>
                  <a:ea typeface="PT Sans" panose="020B0503020203020204" pitchFamily="34" charset="0"/>
                </a:rPr>
                <a:t>Biomasse</a:t>
              </a:r>
            </a:p>
            <a:p>
              <a:pPr algn="ctr">
                <a:defRPr/>
              </a:pPr>
              <a:r>
                <a:rPr lang="de-DE" sz="1200" dirty="0">
                  <a:solidFill>
                    <a:schemeClr val="lt1"/>
                  </a:solidFill>
                  <a:latin typeface="PT Sans" panose="020B0503020203020204" pitchFamily="34" charset="0"/>
                  <a:ea typeface="PT Sans" panose="020B0503020203020204" pitchFamily="34" charset="0"/>
                </a:rPr>
                <a:t>+ 49%</a:t>
              </a:r>
            </a:p>
          </p:txBody>
        </p:sp>
        <p:sp>
          <p:nvSpPr>
            <p:cNvPr id="12" name="Rechteck 11"/>
            <p:cNvSpPr>
              <a:spLocks noChangeArrowheads="1"/>
            </p:cNvSpPr>
            <p:nvPr/>
          </p:nvSpPr>
          <p:spPr bwMode="auto">
            <a:xfrm>
              <a:off x="7824162" y="3130550"/>
              <a:ext cx="1084262" cy="605878"/>
            </a:xfrm>
            <a:prstGeom prst="rect">
              <a:avLst/>
            </a:prstGeom>
            <a:solidFill>
              <a:srgbClr val="F8BC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de-DE" sz="1200" dirty="0">
                  <a:solidFill>
                    <a:schemeClr val="lt1"/>
                  </a:solidFill>
                  <a:latin typeface="PT Sans" panose="020B0503020203020204" pitchFamily="34" charset="0"/>
                  <a:ea typeface="PT Sans" panose="020B0503020203020204" pitchFamily="34" charset="0"/>
                </a:rPr>
                <a:t>Mineralien</a:t>
              </a:r>
            </a:p>
            <a:p>
              <a:pPr algn="ctr">
                <a:defRPr/>
              </a:pPr>
              <a:r>
                <a:rPr lang="de-DE" sz="1200" dirty="0">
                  <a:solidFill>
                    <a:schemeClr val="lt1"/>
                  </a:solidFill>
                  <a:latin typeface="PT Sans" panose="020B0503020203020204" pitchFamily="34" charset="0"/>
                  <a:ea typeface="PT Sans" panose="020B0503020203020204" pitchFamily="34" charset="0"/>
                </a:rPr>
                <a:t>+ 202 %</a:t>
              </a:r>
            </a:p>
          </p:txBody>
        </p:sp>
        <p:sp>
          <p:nvSpPr>
            <p:cNvPr id="13" name="Rechteck 12"/>
            <p:cNvSpPr>
              <a:spLocks noChangeArrowheads="1"/>
            </p:cNvSpPr>
            <p:nvPr/>
          </p:nvSpPr>
          <p:spPr bwMode="auto">
            <a:xfrm>
              <a:off x="7838135" y="2144713"/>
              <a:ext cx="1084262" cy="578250"/>
            </a:xfrm>
            <a:prstGeom prst="rect">
              <a:avLst/>
            </a:prstGeom>
            <a:solidFill>
              <a:srgbClr val="005078"/>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de-DE" sz="1200" dirty="0">
                  <a:solidFill>
                    <a:schemeClr val="lt1"/>
                  </a:solidFill>
                  <a:latin typeface="PT Sans" panose="020B0503020203020204" pitchFamily="34" charset="0"/>
                  <a:ea typeface="PT Sans" panose="020B0503020203020204" pitchFamily="34" charset="0"/>
                </a:rPr>
                <a:t>Erze</a:t>
              </a:r>
            </a:p>
            <a:p>
              <a:pPr algn="ctr">
                <a:defRPr/>
              </a:pPr>
              <a:r>
                <a:rPr lang="de-DE" sz="1200" dirty="0">
                  <a:solidFill>
                    <a:schemeClr val="lt1"/>
                  </a:solidFill>
                  <a:latin typeface="PT Sans" panose="020B0503020203020204" pitchFamily="34" charset="0"/>
                  <a:ea typeface="PT Sans" panose="020B0503020203020204" pitchFamily="34" charset="0"/>
                </a:rPr>
                <a:t>+ 120%</a:t>
              </a:r>
            </a:p>
          </p:txBody>
        </p:sp>
      </p:grpSp>
    </p:spTree>
    <p:extLst>
      <p:ext uri="{BB962C8B-B14F-4D97-AF65-F5344CB8AC3E}">
        <p14:creationId xmlns:p14="http://schemas.microsoft.com/office/powerpoint/2010/main" val="2396952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9"/>
          </p:nvPr>
        </p:nvSpPr>
        <p:spPr/>
        <p:txBody>
          <a:bodyPr/>
          <a:lstStyle/>
          <a:p>
            <a:pPr>
              <a:defRPr/>
            </a:pPr>
            <a:r>
              <a:rPr lang="de-DE"/>
              <a:t>Nachhaltige Rohstoffversorgung</a:t>
            </a:r>
            <a:endParaRPr lang="de-DE" dirty="0"/>
          </a:p>
        </p:txBody>
      </p:sp>
      <p:sp>
        <p:nvSpPr>
          <p:cNvPr id="3" name="Foliennummernplatzhalter 2"/>
          <p:cNvSpPr>
            <a:spLocks noGrp="1"/>
          </p:cNvSpPr>
          <p:nvPr>
            <p:ph type="sldNum" sz="quarter" idx="20"/>
          </p:nvPr>
        </p:nvSpPr>
        <p:spPr/>
        <p:txBody>
          <a:bodyPr/>
          <a:lstStyle/>
          <a:p>
            <a:fld id="{D51E75EB-DB80-41D4-BAE8-0C2493838418}" type="slidenum">
              <a:rPr lang="de-DE" altLang="de-DE" smtClean="0"/>
              <a:pPr/>
              <a:t>11</a:t>
            </a:fld>
            <a:endParaRPr lang="de-DE" altLang="de-DE" dirty="0"/>
          </a:p>
        </p:txBody>
      </p:sp>
      <p:sp>
        <p:nvSpPr>
          <p:cNvPr id="4" name="Titel 3"/>
          <p:cNvSpPr>
            <a:spLocks noGrp="1"/>
          </p:cNvSpPr>
          <p:nvPr>
            <p:ph type="title"/>
          </p:nvPr>
        </p:nvSpPr>
        <p:spPr/>
        <p:txBody>
          <a:bodyPr/>
          <a:lstStyle/>
          <a:p>
            <a:r>
              <a:rPr lang="de-DE" dirty="0"/>
              <a:t>Sachanalyse: Ressourcen</a:t>
            </a:r>
            <a:br>
              <a:rPr lang="de-DE" dirty="0"/>
            </a:br>
            <a:r>
              <a:rPr lang="de-DE" dirty="0"/>
              <a:t>Verteilungsfrage</a:t>
            </a:r>
          </a:p>
        </p:txBody>
      </p:sp>
      <p:pic>
        <p:nvPicPr>
          <p:cNvPr id="6" name="Grafik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90525" y="1996676"/>
            <a:ext cx="8356600" cy="371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platzhalter 1"/>
          <p:cNvSpPr>
            <a:spLocks noGrp="1"/>
          </p:cNvSpPr>
          <p:nvPr>
            <p:ph type="body" sz="quarter" idx="12"/>
          </p:nvPr>
        </p:nvSpPr>
        <p:spPr/>
        <p:txBody>
          <a:bodyPr/>
          <a:lstStyle/>
          <a:p>
            <a:pPr>
              <a:defRPr/>
            </a:pPr>
            <a:r>
              <a:rPr lang="de-DE" altLang="de-DE" dirty="0">
                <a:cs typeface="Arial" panose="020B0604020202020204" pitchFamily="34" charset="0"/>
              </a:rPr>
              <a:t>Quelle: Dittrich et al. 2012, Daten für 2008</a:t>
            </a:r>
            <a:endParaRPr lang="de-DE" dirty="0"/>
          </a:p>
        </p:txBody>
      </p:sp>
    </p:spTree>
    <p:extLst>
      <p:ext uri="{BB962C8B-B14F-4D97-AF65-F5344CB8AC3E}">
        <p14:creationId xmlns:p14="http://schemas.microsoft.com/office/powerpoint/2010/main" val="754741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9"/>
          </p:nvPr>
        </p:nvSpPr>
        <p:spPr/>
        <p:txBody>
          <a:bodyPr/>
          <a:lstStyle/>
          <a:p>
            <a:pPr>
              <a:defRPr/>
            </a:pPr>
            <a:r>
              <a:rPr lang="de-DE"/>
              <a:t>Nachhaltige Rohstoffversorgung</a:t>
            </a:r>
            <a:endParaRPr lang="de-DE" dirty="0"/>
          </a:p>
        </p:txBody>
      </p:sp>
      <p:sp>
        <p:nvSpPr>
          <p:cNvPr id="4" name="Foliennummernplatzhalter 3"/>
          <p:cNvSpPr>
            <a:spLocks noGrp="1"/>
          </p:cNvSpPr>
          <p:nvPr>
            <p:ph type="sldNum" sz="quarter" idx="20"/>
          </p:nvPr>
        </p:nvSpPr>
        <p:spPr/>
        <p:txBody>
          <a:bodyPr/>
          <a:lstStyle/>
          <a:p>
            <a:fld id="{D51E75EB-DB80-41D4-BAE8-0C2493838418}" type="slidenum">
              <a:rPr lang="de-DE" altLang="de-DE" smtClean="0"/>
              <a:pPr/>
              <a:t>12</a:t>
            </a:fld>
            <a:endParaRPr lang="de-DE" altLang="de-DE" dirty="0"/>
          </a:p>
        </p:txBody>
      </p:sp>
      <p:sp>
        <p:nvSpPr>
          <p:cNvPr id="5" name="Titel 4"/>
          <p:cNvSpPr>
            <a:spLocks noGrp="1"/>
          </p:cNvSpPr>
          <p:nvPr>
            <p:ph type="title"/>
          </p:nvPr>
        </p:nvSpPr>
        <p:spPr/>
        <p:txBody>
          <a:bodyPr/>
          <a:lstStyle/>
          <a:p>
            <a:r>
              <a:rPr lang="de-DE" dirty="0"/>
              <a:t>Sachanalyse: Ressourcen</a:t>
            </a:r>
            <a:br>
              <a:rPr lang="de-DE" dirty="0"/>
            </a:br>
            <a:r>
              <a:rPr lang="de-DE" dirty="0"/>
              <a:t>Rohstoffentnahme in BRD </a:t>
            </a:r>
          </a:p>
        </p:txBody>
      </p:sp>
      <p:graphicFrame>
        <p:nvGraphicFramePr>
          <p:cNvPr id="15" name="Inhaltsplatzhalter 14"/>
          <p:cNvGraphicFramePr>
            <a:graphicFrameLocks noGrp="1"/>
          </p:cNvGraphicFramePr>
          <p:nvPr>
            <p:ph idx="1"/>
            <p:extLst>
              <p:ext uri="{D42A27DB-BD31-4B8C-83A1-F6EECF244321}">
                <p14:modId xmlns:p14="http://schemas.microsoft.com/office/powerpoint/2010/main" val="726950495"/>
              </p:ext>
            </p:extLst>
          </p:nvPr>
        </p:nvGraphicFramePr>
        <p:xfrm>
          <a:off x="390525" y="1512888"/>
          <a:ext cx="8356600" cy="46799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platzhalter 2"/>
          <p:cNvSpPr>
            <a:spLocks noGrp="1"/>
          </p:cNvSpPr>
          <p:nvPr>
            <p:ph type="body" sz="quarter" idx="12"/>
          </p:nvPr>
        </p:nvSpPr>
        <p:spPr>
          <a:xfrm>
            <a:off x="3892550" y="6355569"/>
            <a:ext cx="4191276" cy="365125"/>
          </a:xfrm>
        </p:spPr>
        <p:txBody>
          <a:bodyPr/>
          <a:lstStyle/>
          <a:p>
            <a:r>
              <a:rPr lang="de-DE" dirty="0"/>
              <a:t>Quelle: Eigene Darstellung nach Die Nutzung natürlicher Ressourcen</a:t>
            </a:r>
          </a:p>
        </p:txBody>
      </p:sp>
    </p:spTree>
    <p:extLst>
      <p:ext uri="{BB962C8B-B14F-4D97-AF65-F5344CB8AC3E}">
        <p14:creationId xmlns:p14="http://schemas.microsoft.com/office/powerpoint/2010/main" val="555683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9"/>
          </p:nvPr>
        </p:nvSpPr>
        <p:spPr/>
        <p:txBody>
          <a:bodyPr/>
          <a:lstStyle/>
          <a:p>
            <a:pPr>
              <a:defRPr/>
            </a:pPr>
            <a:r>
              <a:rPr lang="de-DE"/>
              <a:t>Nachhaltige Rohstoffversorgung</a:t>
            </a:r>
            <a:endParaRPr lang="de-DE" dirty="0"/>
          </a:p>
        </p:txBody>
      </p:sp>
      <p:sp>
        <p:nvSpPr>
          <p:cNvPr id="3" name="Foliennummernplatzhalter 2"/>
          <p:cNvSpPr>
            <a:spLocks noGrp="1"/>
          </p:cNvSpPr>
          <p:nvPr>
            <p:ph type="sldNum" sz="quarter" idx="20"/>
          </p:nvPr>
        </p:nvSpPr>
        <p:spPr/>
        <p:txBody>
          <a:bodyPr/>
          <a:lstStyle/>
          <a:p>
            <a:fld id="{D51E75EB-DB80-41D4-BAE8-0C2493838418}" type="slidenum">
              <a:rPr lang="de-DE" altLang="de-DE" smtClean="0"/>
              <a:pPr/>
              <a:t>13</a:t>
            </a:fld>
            <a:endParaRPr lang="de-DE" altLang="de-DE" dirty="0"/>
          </a:p>
        </p:txBody>
      </p:sp>
      <p:sp>
        <p:nvSpPr>
          <p:cNvPr id="4" name="Titel 3"/>
          <p:cNvSpPr>
            <a:spLocks noGrp="1"/>
          </p:cNvSpPr>
          <p:nvPr>
            <p:ph type="title"/>
          </p:nvPr>
        </p:nvSpPr>
        <p:spPr/>
        <p:txBody>
          <a:bodyPr/>
          <a:lstStyle/>
          <a:p>
            <a:r>
              <a:rPr lang="de-DE" dirty="0"/>
              <a:t>Sachanalyse: Ressourcen</a:t>
            </a:r>
            <a:br>
              <a:rPr lang="de-DE" dirty="0"/>
            </a:br>
            <a:r>
              <a:rPr lang="de-DE" dirty="0"/>
              <a:t>Rohstoffentnahme in BRD </a:t>
            </a:r>
          </a:p>
        </p:txBody>
      </p:sp>
      <p:pic>
        <p:nvPicPr>
          <p:cNvPr id="6" name="Grafik 6"/>
          <p:cNvPicPr>
            <a:picLocks noGrp="1" noChangeAspect="1"/>
          </p:cNvPicPr>
          <p:nvPr>
            <p:ph idx="1"/>
          </p:nvPr>
        </p:nvPicPr>
        <p:blipFill>
          <a:blip r:embed="rId3">
            <a:clrChange>
              <a:clrFrom>
                <a:srgbClr val="E9E9EA"/>
              </a:clrFrom>
              <a:clrTo>
                <a:srgbClr val="E9E9EA">
                  <a:alpha val="0"/>
                </a:srgbClr>
              </a:clrTo>
            </a:clrChange>
            <a:extLst>
              <a:ext uri="{28A0092B-C50C-407E-A947-70E740481C1C}">
                <a14:useLocalDpi xmlns:a14="http://schemas.microsoft.com/office/drawing/2010/main" val="0"/>
              </a:ext>
            </a:extLst>
          </a:blip>
          <a:stretch>
            <a:fillRect/>
          </a:stretch>
        </p:blipFill>
        <p:spPr bwMode="auto">
          <a:xfrm>
            <a:off x="1136557" y="1512888"/>
            <a:ext cx="6864536"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platzhalter 1"/>
          <p:cNvSpPr>
            <a:spLocks noGrp="1"/>
          </p:cNvSpPr>
          <p:nvPr>
            <p:ph type="body" sz="quarter" idx="12"/>
          </p:nvPr>
        </p:nvSpPr>
        <p:spPr/>
        <p:txBody>
          <a:bodyPr/>
          <a:lstStyle/>
          <a:p>
            <a:r>
              <a:rPr lang="de-DE" dirty="0"/>
              <a:t>Quelle: </a:t>
            </a:r>
            <a:r>
              <a:rPr lang="de-DE" dirty="0" err="1"/>
              <a:t>Destatis</a:t>
            </a:r>
            <a:r>
              <a:rPr lang="de-DE" dirty="0"/>
              <a:t>, 2015 a</a:t>
            </a:r>
          </a:p>
        </p:txBody>
      </p:sp>
    </p:spTree>
    <p:extLst>
      <p:ext uri="{BB962C8B-B14F-4D97-AF65-F5344CB8AC3E}">
        <p14:creationId xmlns:p14="http://schemas.microsoft.com/office/powerpoint/2010/main" val="424009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ußzeilenplatzhalter 8"/>
          <p:cNvSpPr>
            <a:spLocks noGrp="1"/>
          </p:cNvSpPr>
          <p:nvPr>
            <p:ph type="ftr" sz="quarter" idx="19"/>
          </p:nvPr>
        </p:nvSpPr>
        <p:spPr/>
        <p:txBody>
          <a:bodyPr/>
          <a:lstStyle/>
          <a:p>
            <a:pPr>
              <a:defRPr/>
            </a:pPr>
            <a:r>
              <a:rPr lang="de-DE"/>
              <a:t>Nachhaltige Rohstoffversorgung</a:t>
            </a:r>
            <a:endParaRPr lang="de-DE" dirty="0"/>
          </a:p>
        </p:txBody>
      </p:sp>
      <p:sp>
        <p:nvSpPr>
          <p:cNvPr id="4" name="Foliennummernplatzhalter 3"/>
          <p:cNvSpPr>
            <a:spLocks noGrp="1"/>
          </p:cNvSpPr>
          <p:nvPr>
            <p:ph type="sldNum" sz="quarter" idx="20"/>
          </p:nvPr>
        </p:nvSpPr>
        <p:spPr/>
        <p:txBody>
          <a:bodyPr/>
          <a:lstStyle/>
          <a:p>
            <a:fld id="{D51E75EB-DB80-41D4-BAE8-0C2493838418}" type="slidenum">
              <a:rPr lang="de-DE" altLang="de-DE" smtClean="0"/>
              <a:pPr/>
              <a:t>14</a:t>
            </a:fld>
            <a:endParaRPr lang="de-DE" altLang="de-DE" dirty="0"/>
          </a:p>
        </p:txBody>
      </p:sp>
      <p:sp>
        <p:nvSpPr>
          <p:cNvPr id="5" name="Titel 4"/>
          <p:cNvSpPr>
            <a:spLocks noGrp="1"/>
          </p:cNvSpPr>
          <p:nvPr>
            <p:ph type="title"/>
          </p:nvPr>
        </p:nvSpPr>
        <p:spPr/>
        <p:txBody>
          <a:bodyPr/>
          <a:lstStyle/>
          <a:p>
            <a:r>
              <a:rPr lang="de-DE" dirty="0"/>
              <a:t>Sachanalyse: Ressourcen Rohstoffproduktion in BRD</a:t>
            </a:r>
          </a:p>
        </p:txBody>
      </p:sp>
      <p:pic>
        <p:nvPicPr>
          <p:cNvPr id="7" name="Inhaltsplatzhalter 6"/>
          <p:cNvPicPr>
            <a:picLocks noGrp="1" noChangeAspect="1"/>
          </p:cNvPicPr>
          <p:nvPr>
            <p:ph idx="1"/>
          </p:nvPr>
        </p:nvPicPr>
        <p:blipFill rotWithShape="1">
          <a:blip r:embed="rId3">
            <a:lum bright="10000" contrast="-6000"/>
          </a:blip>
          <a:stretch/>
        </p:blipFill>
        <p:spPr>
          <a:xfrm>
            <a:off x="858475" y="1512888"/>
            <a:ext cx="7420699" cy="4679950"/>
          </a:xfrm>
          <a:prstGeom prst="rect">
            <a:avLst/>
          </a:prstGeom>
          <a:scene3d>
            <a:camera prst="orthographicFront"/>
            <a:lightRig rig="threePt" dir="t"/>
          </a:scene3d>
          <a:sp3d extrusionH="76200">
            <a:extrusionClr>
              <a:schemeClr val="bg1"/>
            </a:extrusionClr>
          </a:sp3d>
        </p:spPr>
      </p:pic>
      <p:sp>
        <p:nvSpPr>
          <p:cNvPr id="6" name="Textplatzhalter 5"/>
          <p:cNvSpPr>
            <a:spLocks noGrp="1"/>
          </p:cNvSpPr>
          <p:nvPr>
            <p:ph type="body" sz="quarter" idx="12"/>
          </p:nvPr>
        </p:nvSpPr>
        <p:spPr/>
        <p:txBody>
          <a:bodyPr/>
          <a:lstStyle/>
          <a:p>
            <a:r>
              <a:rPr lang="de-DE" dirty="0"/>
              <a:t>Quelle: BGR 2015: S.18. </a:t>
            </a:r>
          </a:p>
        </p:txBody>
      </p:sp>
      <p:sp>
        <p:nvSpPr>
          <p:cNvPr id="2" name="Textfeld 1"/>
          <p:cNvSpPr txBox="1"/>
          <p:nvPr/>
        </p:nvSpPr>
        <p:spPr>
          <a:xfrm>
            <a:off x="810491" y="1693718"/>
            <a:ext cx="1672936" cy="369332"/>
          </a:xfrm>
          <a:prstGeom prst="rect">
            <a:avLst/>
          </a:prstGeom>
          <a:noFill/>
        </p:spPr>
        <p:txBody>
          <a:bodyPr wrap="square" rtlCol="0">
            <a:spAutoFit/>
          </a:bodyPr>
          <a:lstStyle/>
          <a:p>
            <a:r>
              <a:rPr lang="de-DE" dirty="0">
                <a:solidFill>
                  <a:srgbClr val="595959"/>
                </a:solidFill>
                <a:latin typeface="PT Sans" panose="020B0503020203020204" pitchFamily="34" charset="0"/>
                <a:ea typeface="PT Sans" panose="020B0503020203020204" pitchFamily="34" charset="0"/>
              </a:rPr>
              <a:t>2015</a:t>
            </a:r>
          </a:p>
        </p:txBody>
      </p:sp>
    </p:spTree>
    <p:extLst>
      <p:ext uri="{BB962C8B-B14F-4D97-AF65-F5344CB8AC3E}">
        <p14:creationId xmlns:p14="http://schemas.microsoft.com/office/powerpoint/2010/main" val="3182024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9"/>
          </p:nvPr>
        </p:nvSpPr>
        <p:spPr/>
        <p:txBody>
          <a:bodyPr/>
          <a:lstStyle/>
          <a:p>
            <a:pPr>
              <a:defRPr/>
            </a:pPr>
            <a:r>
              <a:rPr lang="de-DE"/>
              <a:t>Nachhaltige Rohstoffversorgung</a:t>
            </a:r>
            <a:endParaRPr lang="de-DE" dirty="0"/>
          </a:p>
        </p:txBody>
      </p:sp>
      <p:sp>
        <p:nvSpPr>
          <p:cNvPr id="3" name="Foliennummernplatzhalter 2"/>
          <p:cNvSpPr>
            <a:spLocks noGrp="1"/>
          </p:cNvSpPr>
          <p:nvPr>
            <p:ph type="sldNum" sz="quarter" idx="20"/>
          </p:nvPr>
        </p:nvSpPr>
        <p:spPr/>
        <p:txBody>
          <a:bodyPr/>
          <a:lstStyle/>
          <a:p>
            <a:fld id="{D51E75EB-DB80-41D4-BAE8-0C2493838418}" type="slidenum">
              <a:rPr lang="de-DE" altLang="de-DE" smtClean="0"/>
              <a:pPr/>
              <a:t>15</a:t>
            </a:fld>
            <a:endParaRPr lang="de-DE" altLang="de-DE" dirty="0"/>
          </a:p>
        </p:txBody>
      </p:sp>
      <p:sp>
        <p:nvSpPr>
          <p:cNvPr id="4" name="Titel 3"/>
          <p:cNvSpPr>
            <a:spLocks noGrp="1"/>
          </p:cNvSpPr>
          <p:nvPr>
            <p:ph type="title"/>
          </p:nvPr>
        </p:nvSpPr>
        <p:spPr/>
        <p:txBody>
          <a:bodyPr/>
          <a:lstStyle/>
          <a:p>
            <a:r>
              <a:rPr lang="de-DE" altLang="de-DE" dirty="0"/>
              <a:t>Sachanalyse: Ressourcen</a:t>
            </a:r>
            <a:br>
              <a:rPr lang="de-DE" altLang="de-DE" dirty="0"/>
            </a:br>
            <a:r>
              <a:rPr lang="de-DE" altLang="de-DE" dirty="0"/>
              <a:t>Rohstoffabhängigkeit der BRD</a:t>
            </a:r>
            <a:endParaRPr lang="de-DE" dirty="0"/>
          </a:p>
        </p:txBody>
      </p:sp>
      <p:sp>
        <p:nvSpPr>
          <p:cNvPr id="8" name="Textplatzhalter 7"/>
          <p:cNvSpPr>
            <a:spLocks noGrp="1"/>
          </p:cNvSpPr>
          <p:nvPr>
            <p:ph type="body" sz="quarter" idx="12"/>
          </p:nvPr>
        </p:nvSpPr>
        <p:spPr/>
        <p:txBody>
          <a:bodyPr/>
          <a:lstStyle/>
          <a:p>
            <a:r>
              <a:rPr lang="de-DE" dirty="0"/>
              <a:t>Quelle: UBA 2016</a:t>
            </a:r>
          </a:p>
        </p:txBody>
      </p:sp>
      <p:pic>
        <p:nvPicPr>
          <p:cNvPr id="6" name="Grafik 2"/>
          <p:cNvPicPr>
            <a:picLocks noChangeAspect="1"/>
          </p:cNvPicPr>
          <p:nvPr/>
        </p:nvPicPr>
        <p:blipFill>
          <a:blip r:embed="rId3">
            <a:clrChange>
              <a:clrFrom>
                <a:srgbClr val="E9E9EA"/>
              </a:clrFrom>
              <a:clrTo>
                <a:srgbClr val="E9E9EA">
                  <a:alpha val="0"/>
                </a:srgbClr>
              </a:clrTo>
            </a:clrChange>
            <a:extLst>
              <a:ext uri="{28A0092B-C50C-407E-A947-70E740481C1C}">
                <a14:useLocalDpi xmlns:a14="http://schemas.microsoft.com/office/drawing/2010/main" val="0"/>
              </a:ext>
            </a:extLst>
          </a:blip>
          <a:srcRect l="27602" b="18565"/>
          <a:stretch>
            <a:fillRect/>
          </a:stretch>
        </p:blipFill>
        <p:spPr bwMode="auto">
          <a:xfrm>
            <a:off x="1793271" y="1585608"/>
            <a:ext cx="7067417" cy="426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5"/>
          <p:cNvPicPr>
            <a:picLocks noChangeAspect="1"/>
          </p:cNvPicPr>
          <p:nvPr/>
        </p:nvPicPr>
        <p:blipFill>
          <a:blip r:embed="rId4">
            <a:clrChange>
              <a:clrFrom>
                <a:srgbClr val="E9E9EA"/>
              </a:clrFrom>
              <a:clrTo>
                <a:srgbClr val="E9E9EA">
                  <a:alpha val="0"/>
                </a:srgbClr>
              </a:clrTo>
            </a:clrChange>
            <a:extLst>
              <a:ext uri="{28A0092B-C50C-407E-A947-70E740481C1C}">
                <a14:useLocalDpi xmlns:a14="http://schemas.microsoft.com/office/drawing/2010/main" val="0"/>
              </a:ext>
            </a:extLst>
          </a:blip>
          <a:srcRect/>
          <a:stretch>
            <a:fillRect/>
          </a:stretch>
        </p:blipFill>
        <p:spPr bwMode="auto">
          <a:xfrm>
            <a:off x="214313" y="1508316"/>
            <a:ext cx="1539875" cy="4393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346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9"/>
          </p:nvPr>
        </p:nvSpPr>
        <p:spPr/>
        <p:txBody>
          <a:bodyPr/>
          <a:lstStyle/>
          <a:p>
            <a:pPr>
              <a:defRPr/>
            </a:pPr>
            <a:r>
              <a:rPr lang="de-DE"/>
              <a:t>Nachhaltige Rohstoffversorgung</a:t>
            </a:r>
            <a:endParaRPr lang="de-DE" dirty="0"/>
          </a:p>
        </p:txBody>
      </p:sp>
      <p:sp>
        <p:nvSpPr>
          <p:cNvPr id="4" name="Foliennummernplatzhalter 3"/>
          <p:cNvSpPr>
            <a:spLocks noGrp="1"/>
          </p:cNvSpPr>
          <p:nvPr>
            <p:ph type="sldNum" sz="quarter" idx="20"/>
          </p:nvPr>
        </p:nvSpPr>
        <p:spPr/>
        <p:txBody>
          <a:bodyPr/>
          <a:lstStyle/>
          <a:p>
            <a:fld id="{D51E75EB-DB80-41D4-BAE8-0C2493838418}" type="slidenum">
              <a:rPr lang="de-DE" altLang="de-DE" smtClean="0"/>
              <a:pPr/>
              <a:t>16</a:t>
            </a:fld>
            <a:endParaRPr lang="de-DE" altLang="de-DE" dirty="0"/>
          </a:p>
        </p:txBody>
      </p:sp>
      <p:sp>
        <p:nvSpPr>
          <p:cNvPr id="5" name="Titel 4"/>
          <p:cNvSpPr>
            <a:spLocks noGrp="1"/>
          </p:cNvSpPr>
          <p:nvPr>
            <p:ph type="title"/>
          </p:nvPr>
        </p:nvSpPr>
        <p:spPr/>
        <p:txBody>
          <a:bodyPr/>
          <a:lstStyle/>
          <a:p>
            <a:r>
              <a:rPr lang="de-DE" dirty="0"/>
              <a:t>Sachanalyse: Ressourcen</a:t>
            </a:r>
            <a:br>
              <a:rPr lang="de-DE" dirty="0"/>
            </a:br>
            <a:r>
              <a:rPr lang="de-DE" dirty="0"/>
              <a:t>Rohstoffeinsatz Windrad*</a:t>
            </a:r>
          </a:p>
        </p:txBody>
      </p:sp>
      <p:pic>
        <p:nvPicPr>
          <p:cNvPr id="7" name="Bildplatzhalter 9" descr="Bildschirmfoto 2016-11-09 um 11.46.27.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6054" y="1512888"/>
            <a:ext cx="5345542" cy="4679950"/>
          </a:xfrm>
        </p:spPr>
      </p:pic>
      <p:sp>
        <p:nvSpPr>
          <p:cNvPr id="3" name="Textplatzhalter 2"/>
          <p:cNvSpPr>
            <a:spLocks noGrp="1"/>
          </p:cNvSpPr>
          <p:nvPr>
            <p:ph type="body" sz="quarter" idx="12"/>
          </p:nvPr>
        </p:nvSpPr>
        <p:spPr/>
        <p:txBody>
          <a:bodyPr/>
          <a:lstStyle/>
          <a:p>
            <a:r>
              <a:rPr lang="de-DE" dirty="0"/>
              <a:t>Quelle: UBA 2016,  S. 63.  </a:t>
            </a:r>
          </a:p>
        </p:txBody>
      </p:sp>
    </p:spTree>
    <p:extLst>
      <p:ext uri="{BB962C8B-B14F-4D97-AF65-F5344CB8AC3E}">
        <p14:creationId xmlns:p14="http://schemas.microsoft.com/office/powerpoint/2010/main" val="1657313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9"/>
          </p:nvPr>
        </p:nvSpPr>
        <p:spPr/>
        <p:txBody>
          <a:bodyPr/>
          <a:lstStyle/>
          <a:p>
            <a:pPr>
              <a:defRPr/>
            </a:pPr>
            <a:r>
              <a:rPr lang="de-DE"/>
              <a:t>Nachhaltige Rohstoffversorgung</a:t>
            </a:r>
            <a:endParaRPr lang="de-DE" dirty="0"/>
          </a:p>
        </p:txBody>
      </p:sp>
      <p:sp>
        <p:nvSpPr>
          <p:cNvPr id="4" name="Foliennummernplatzhalter 3"/>
          <p:cNvSpPr>
            <a:spLocks noGrp="1"/>
          </p:cNvSpPr>
          <p:nvPr>
            <p:ph type="sldNum" sz="quarter" idx="20"/>
          </p:nvPr>
        </p:nvSpPr>
        <p:spPr/>
        <p:txBody>
          <a:bodyPr/>
          <a:lstStyle/>
          <a:p>
            <a:fld id="{D51E75EB-DB80-41D4-BAE8-0C2493838418}" type="slidenum">
              <a:rPr lang="de-DE" altLang="de-DE" smtClean="0"/>
              <a:pPr/>
              <a:t>17</a:t>
            </a:fld>
            <a:endParaRPr lang="de-DE" altLang="de-DE" dirty="0"/>
          </a:p>
        </p:txBody>
      </p:sp>
      <p:sp>
        <p:nvSpPr>
          <p:cNvPr id="5" name="Titel 4"/>
          <p:cNvSpPr>
            <a:spLocks noGrp="1"/>
          </p:cNvSpPr>
          <p:nvPr>
            <p:ph type="title"/>
          </p:nvPr>
        </p:nvSpPr>
        <p:spPr/>
        <p:txBody>
          <a:bodyPr/>
          <a:lstStyle/>
          <a:p>
            <a:r>
              <a:rPr lang="de-DE" dirty="0"/>
              <a:t>Sachanalyse: Ressourcen</a:t>
            </a:r>
            <a:br>
              <a:rPr lang="de-DE" dirty="0"/>
            </a:br>
            <a:r>
              <a:rPr lang="de-DE" dirty="0"/>
              <a:t>Braunkohle Tagebau</a:t>
            </a:r>
          </a:p>
        </p:txBody>
      </p:sp>
      <p:pic>
        <p:nvPicPr>
          <p:cNvPr id="7" name="Inhaltsplatzhalter 6"/>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77624" y="1534606"/>
            <a:ext cx="6588753" cy="4680664"/>
          </a:xfrm>
          <a:prstGeom prst="rect">
            <a:avLst/>
          </a:prstGeom>
        </p:spPr>
      </p:pic>
      <p:sp>
        <p:nvSpPr>
          <p:cNvPr id="3" name="Textplatzhalter 2"/>
          <p:cNvSpPr>
            <a:spLocks noGrp="1"/>
          </p:cNvSpPr>
          <p:nvPr>
            <p:ph type="body" sz="quarter" idx="12"/>
          </p:nvPr>
        </p:nvSpPr>
        <p:spPr/>
        <p:txBody>
          <a:bodyPr/>
          <a:lstStyle/>
          <a:p>
            <a:r>
              <a:rPr lang="de-DE" dirty="0"/>
              <a:t>Quelle: Misereor Blog 2016</a:t>
            </a:r>
          </a:p>
        </p:txBody>
      </p:sp>
    </p:spTree>
    <p:extLst>
      <p:ext uri="{BB962C8B-B14F-4D97-AF65-F5344CB8AC3E}">
        <p14:creationId xmlns:p14="http://schemas.microsoft.com/office/powerpoint/2010/main" val="635535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9"/>
          </p:nvPr>
        </p:nvSpPr>
        <p:spPr/>
        <p:txBody>
          <a:bodyPr/>
          <a:lstStyle/>
          <a:p>
            <a:pPr>
              <a:defRPr/>
            </a:pPr>
            <a:r>
              <a:rPr lang="de-DE"/>
              <a:t>Nachhaltige Rohstoffversorgung</a:t>
            </a:r>
            <a:endParaRPr lang="de-DE" dirty="0"/>
          </a:p>
        </p:txBody>
      </p:sp>
      <p:sp>
        <p:nvSpPr>
          <p:cNvPr id="4" name="Foliennummernplatzhalter 3"/>
          <p:cNvSpPr>
            <a:spLocks noGrp="1"/>
          </p:cNvSpPr>
          <p:nvPr>
            <p:ph type="sldNum" sz="quarter" idx="20"/>
          </p:nvPr>
        </p:nvSpPr>
        <p:spPr/>
        <p:txBody>
          <a:bodyPr/>
          <a:lstStyle/>
          <a:p>
            <a:fld id="{D51E75EB-DB80-41D4-BAE8-0C2493838418}" type="slidenum">
              <a:rPr lang="de-DE" altLang="de-DE" smtClean="0"/>
              <a:pPr/>
              <a:t>18</a:t>
            </a:fld>
            <a:endParaRPr lang="de-DE" altLang="de-DE" dirty="0"/>
          </a:p>
        </p:txBody>
      </p:sp>
      <p:sp>
        <p:nvSpPr>
          <p:cNvPr id="5" name="Titel 4"/>
          <p:cNvSpPr>
            <a:spLocks noGrp="1"/>
          </p:cNvSpPr>
          <p:nvPr>
            <p:ph type="title"/>
          </p:nvPr>
        </p:nvSpPr>
        <p:spPr/>
        <p:txBody>
          <a:bodyPr/>
          <a:lstStyle/>
          <a:p>
            <a:r>
              <a:rPr lang="de-DE" dirty="0"/>
              <a:t>Sachanalyse: Ressourcen</a:t>
            </a:r>
            <a:br>
              <a:rPr lang="de-DE" dirty="0"/>
            </a:br>
            <a:r>
              <a:rPr lang="de-DE" dirty="0"/>
              <a:t>Ziele der Rohstoffversorgung</a:t>
            </a:r>
          </a:p>
        </p:txBody>
      </p:sp>
      <p:sp>
        <p:nvSpPr>
          <p:cNvPr id="6" name="Inhaltsplatzhalter 5"/>
          <p:cNvSpPr>
            <a:spLocks noGrp="1"/>
          </p:cNvSpPr>
          <p:nvPr>
            <p:ph idx="1"/>
          </p:nvPr>
        </p:nvSpPr>
        <p:spPr/>
        <p:txBody>
          <a:bodyPr/>
          <a:lstStyle/>
          <a:p>
            <a:pPr lvl="0"/>
            <a:r>
              <a:rPr lang="de-DE" sz="1800" dirty="0"/>
              <a:t>Erhöhung der Effizienz der Lagerstättennutzung und der Nutzung der Rohstoffe</a:t>
            </a:r>
          </a:p>
          <a:p>
            <a:pPr lvl="0"/>
            <a:r>
              <a:rPr lang="de-DE" sz="1800" dirty="0"/>
              <a:t>Erhöhung der Transparenz in der Wertschöpfungskette</a:t>
            </a:r>
          </a:p>
          <a:p>
            <a:pPr lvl="0"/>
            <a:r>
              <a:rPr lang="de-DE" sz="1800" dirty="0"/>
              <a:t>Unterstützung einer nachhaltigen Rohstoffgewinnung in Partnerländern</a:t>
            </a:r>
          </a:p>
          <a:p>
            <a:pPr lvl="0"/>
            <a:r>
              <a:rPr lang="de-DE" dirty="0"/>
              <a:t>z</a:t>
            </a:r>
            <a:r>
              <a:rPr lang="de-DE" sz="1800" dirty="0"/>
              <a:t>ielsicherer Ausbau der stofflichen Nutzung nachwachsender Rohstoffe</a:t>
            </a:r>
          </a:p>
          <a:p>
            <a:endParaRPr lang="de-DE" sz="1800" dirty="0"/>
          </a:p>
        </p:txBody>
      </p:sp>
      <p:sp>
        <p:nvSpPr>
          <p:cNvPr id="3" name="Textplatzhalter 2"/>
          <p:cNvSpPr>
            <a:spLocks noGrp="1"/>
          </p:cNvSpPr>
          <p:nvPr>
            <p:ph type="body" sz="quarter" idx="12"/>
          </p:nvPr>
        </p:nvSpPr>
        <p:spPr/>
        <p:txBody>
          <a:bodyPr/>
          <a:lstStyle/>
          <a:p>
            <a:r>
              <a:rPr lang="de-DE" dirty="0"/>
              <a:t>Quelle: Eigene Darstellung nach Deutsches Ressourceneffizienzprogramm</a:t>
            </a:r>
          </a:p>
        </p:txBody>
      </p:sp>
      <p:graphicFrame>
        <p:nvGraphicFramePr>
          <p:cNvPr id="26" name="Diagramm 25"/>
          <p:cNvGraphicFramePr/>
          <p:nvPr>
            <p:extLst>
              <p:ext uri="{D42A27DB-BD31-4B8C-83A1-F6EECF244321}">
                <p14:modId xmlns:p14="http://schemas.microsoft.com/office/powerpoint/2010/main" val="2723181973"/>
              </p:ext>
            </p:extLst>
          </p:nvPr>
        </p:nvGraphicFramePr>
        <p:xfrm>
          <a:off x="562304" y="2978332"/>
          <a:ext cx="4343422" cy="32145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Diagramm 29"/>
          <p:cNvGraphicFramePr/>
          <p:nvPr>
            <p:extLst>
              <p:ext uri="{D42A27DB-BD31-4B8C-83A1-F6EECF244321}">
                <p14:modId xmlns:p14="http://schemas.microsoft.com/office/powerpoint/2010/main" val="3823762117"/>
              </p:ext>
            </p:extLst>
          </p:nvPr>
        </p:nvGraphicFramePr>
        <p:xfrm>
          <a:off x="4647786" y="3233530"/>
          <a:ext cx="4092467" cy="2904137"/>
        </p:xfrm>
        <a:graphic>
          <a:graphicData uri="http://schemas.openxmlformats.org/drawingml/2006/chart">
            <c:chart xmlns:c="http://schemas.openxmlformats.org/drawingml/2006/chart" xmlns:r="http://schemas.openxmlformats.org/officeDocument/2006/relationships" r:id="rId4"/>
          </a:graphicData>
        </a:graphic>
      </p:graphicFrame>
      <p:sp>
        <p:nvSpPr>
          <p:cNvPr id="38" name="Pfeil nach rechts 37"/>
          <p:cNvSpPr/>
          <p:nvPr/>
        </p:nvSpPr>
        <p:spPr>
          <a:xfrm>
            <a:off x="3694154" y="4162945"/>
            <a:ext cx="1383771" cy="484078"/>
          </a:xfrm>
          <a:prstGeom prst="rightArrow">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Tree>
    <p:extLst>
      <p:ext uri="{BB962C8B-B14F-4D97-AF65-F5344CB8AC3E}">
        <p14:creationId xmlns:p14="http://schemas.microsoft.com/office/powerpoint/2010/main" val="2256755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9"/>
          </p:nvPr>
        </p:nvSpPr>
        <p:spPr/>
        <p:txBody>
          <a:bodyPr/>
          <a:lstStyle/>
          <a:p>
            <a:pPr>
              <a:defRPr/>
            </a:pPr>
            <a:r>
              <a:rPr lang="de-DE"/>
              <a:t>Nachhaltige Rohstoffversorgung</a:t>
            </a:r>
            <a:endParaRPr lang="de-DE" dirty="0"/>
          </a:p>
        </p:txBody>
      </p:sp>
      <p:sp>
        <p:nvSpPr>
          <p:cNvPr id="3" name="Foliennummernplatzhalter 2"/>
          <p:cNvSpPr>
            <a:spLocks noGrp="1"/>
          </p:cNvSpPr>
          <p:nvPr>
            <p:ph type="sldNum" sz="quarter" idx="20"/>
          </p:nvPr>
        </p:nvSpPr>
        <p:spPr/>
        <p:txBody>
          <a:bodyPr/>
          <a:lstStyle/>
          <a:p>
            <a:fld id="{D51E75EB-DB80-41D4-BAE8-0C2493838418}" type="slidenum">
              <a:rPr lang="de-DE" altLang="de-DE" smtClean="0"/>
              <a:pPr/>
              <a:t>19</a:t>
            </a:fld>
            <a:endParaRPr lang="de-DE" altLang="de-DE" dirty="0"/>
          </a:p>
        </p:txBody>
      </p:sp>
      <p:sp>
        <p:nvSpPr>
          <p:cNvPr id="4" name="Titel 3"/>
          <p:cNvSpPr>
            <a:spLocks noGrp="1"/>
          </p:cNvSpPr>
          <p:nvPr>
            <p:ph type="title"/>
          </p:nvPr>
        </p:nvSpPr>
        <p:spPr/>
        <p:txBody>
          <a:bodyPr/>
          <a:lstStyle/>
          <a:p>
            <a:r>
              <a:rPr lang="de-DE" dirty="0"/>
              <a:t>Sachanalyse: Ressourcen</a:t>
            </a:r>
            <a:br>
              <a:rPr lang="de-DE" dirty="0"/>
            </a:br>
            <a:r>
              <a:rPr lang="de-DE" dirty="0" err="1"/>
              <a:t>NaWaRo</a:t>
            </a:r>
            <a:r>
              <a:rPr lang="de-DE" dirty="0"/>
              <a:t> und Endprodukte </a:t>
            </a:r>
          </a:p>
        </p:txBody>
      </p:sp>
      <p:pic>
        <p:nvPicPr>
          <p:cNvPr id="7" name="Inhaltsplatzhalter 6"/>
          <p:cNvPicPr>
            <a:picLocks noGrp="1" noChangeAspect="1"/>
          </p:cNvPicPr>
          <p:nvPr>
            <p:ph idx="1"/>
          </p:nvPr>
        </p:nvPicPr>
        <p:blipFill>
          <a:blip r:embed="rId3"/>
          <a:stretch>
            <a:fillRect/>
          </a:stretch>
        </p:blipFill>
        <p:spPr>
          <a:xfrm>
            <a:off x="390525" y="1592472"/>
            <a:ext cx="8394700" cy="4520782"/>
          </a:xfrm>
          <a:prstGeom prst="rect">
            <a:avLst/>
          </a:prstGeom>
        </p:spPr>
      </p:pic>
      <p:sp>
        <p:nvSpPr>
          <p:cNvPr id="2" name="Textplatzhalter 1"/>
          <p:cNvSpPr>
            <a:spLocks noGrp="1"/>
          </p:cNvSpPr>
          <p:nvPr>
            <p:ph type="body" sz="quarter" idx="12"/>
          </p:nvPr>
        </p:nvSpPr>
        <p:spPr>
          <a:xfrm>
            <a:off x="3892550" y="6355569"/>
            <a:ext cx="3048000" cy="365125"/>
          </a:xfrm>
        </p:spPr>
        <p:txBody>
          <a:bodyPr/>
          <a:lstStyle/>
          <a:p>
            <a:r>
              <a:rPr lang="de-DE" dirty="0"/>
              <a:t>Quelle: Eigene Darstellung nach Langer 2007.</a:t>
            </a:r>
          </a:p>
        </p:txBody>
      </p:sp>
    </p:spTree>
    <p:extLst>
      <p:ext uri="{BB962C8B-B14F-4D97-AF65-F5344CB8AC3E}">
        <p14:creationId xmlns:p14="http://schemas.microsoft.com/office/powerpoint/2010/main" val="3981347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9"/>
          </p:nvPr>
        </p:nvSpPr>
        <p:spPr/>
        <p:txBody>
          <a:bodyPr/>
          <a:lstStyle/>
          <a:p>
            <a:pPr>
              <a:defRPr/>
            </a:pPr>
            <a:r>
              <a:rPr lang="de-DE"/>
              <a:t>Nachhaltige Rohstoffversorgung</a:t>
            </a:r>
            <a:endParaRPr lang="de-DE" dirty="0"/>
          </a:p>
        </p:txBody>
      </p:sp>
      <p:sp>
        <p:nvSpPr>
          <p:cNvPr id="4" name="Foliennummernplatzhalter 3"/>
          <p:cNvSpPr>
            <a:spLocks noGrp="1"/>
          </p:cNvSpPr>
          <p:nvPr>
            <p:ph type="sldNum" sz="quarter" idx="20"/>
          </p:nvPr>
        </p:nvSpPr>
        <p:spPr/>
        <p:txBody>
          <a:bodyPr/>
          <a:lstStyle/>
          <a:p>
            <a:fld id="{D51E75EB-DB80-41D4-BAE8-0C2493838418}" type="slidenum">
              <a:rPr lang="de-DE" altLang="de-DE" smtClean="0"/>
              <a:pPr/>
              <a:t>2</a:t>
            </a:fld>
            <a:endParaRPr lang="de-DE" altLang="de-DE" dirty="0"/>
          </a:p>
        </p:txBody>
      </p:sp>
      <p:sp>
        <p:nvSpPr>
          <p:cNvPr id="5" name="Titel 4"/>
          <p:cNvSpPr>
            <a:spLocks noGrp="1"/>
          </p:cNvSpPr>
          <p:nvPr>
            <p:ph type="title"/>
          </p:nvPr>
        </p:nvSpPr>
        <p:spPr/>
        <p:txBody>
          <a:bodyPr/>
          <a:lstStyle/>
          <a:p>
            <a:r>
              <a:rPr lang="de-DE" dirty="0"/>
              <a:t>Übersicht der Materialien</a:t>
            </a:r>
          </a:p>
        </p:txBody>
      </p:sp>
      <p:sp>
        <p:nvSpPr>
          <p:cNvPr id="6" name="Inhaltsplatzhalter 5"/>
          <p:cNvSpPr>
            <a:spLocks noGrp="1"/>
          </p:cNvSpPr>
          <p:nvPr>
            <p:ph idx="1"/>
          </p:nvPr>
        </p:nvSpPr>
        <p:spPr/>
        <p:txBody>
          <a:bodyPr/>
          <a:lstStyle/>
          <a:p>
            <a:pPr marL="0" indent="0">
              <a:buNone/>
            </a:pPr>
            <a:r>
              <a:rPr lang="de-DE" sz="1800" b="1" dirty="0"/>
              <a:t>1. Word-Dokument: </a:t>
            </a:r>
          </a:p>
          <a:p>
            <a:r>
              <a:rPr lang="de-DE" sz="1800" dirty="0"/>
              <a:t>Sachanalyse</a:t>
            </a:r>
            <a:endParaRPr lang="de-DE" dirty="0"/>
          </a:p>
          <a:p>
            <a:r>
              <a:rPr lang="de-DE" sz="1800" dirty="0"/>
              <a:t>Rahmung der Unterrichtsreihe</a:t>
            </a:r>
          </a:p>
          <a:p>
            <a:r>
              <a:rPr lang="de-DE" sz="1800" dirty="0"/>
              <a:t>Unterrichtsvorschläge (Arbeitsblätter und Materialanhang)</a:t>
            </a:r>
          </a:p>
          <a:p>
            <a:pPr marL="0" indent="0">
              <a:buNone/>
            </a:pPr>
            <a:r>
              <a:rPr lang="de-DE" sz="1800" b="1" dirty="0"/>
              <a:t>2. </a:t>
            </a:r>
            <a:r>
              <a:rPr lang="de-DE" sz="1800" b="1" dirty="0" err="1"/>
              <a:t>Powerpoint</a:t>
            </a:r>
            <a:r>
              <a:rPr lang="de-DE" sz="1800" b="1" dirty="0"/>
              <a:t>-Dokument</a:t>
            </a:r>
            <a:endParaRPr lang="de-DE" b="1" dirty="0"/>
          </a:p>
          <a:p>
            <a:pPr defTabSz="508000"/>
            <a:r>
              <a:rPr lang="de-DE" sz="1800" dirty="0"/>
              <a:t>Foliensatz I 	– Sachanalyse (Weiterbildung für Lehrende)</a:t>
            </a:r>
          </a:p>
          <a:p>
            <a:pPr>
              <a:tabLst>
                <a:tab pos="1524000" algn="l"/>
              </a:tabLst>
            </a:pPr>
            <a:r>
              <a:rPr lang="de-DE" sz="1800" dirty="0"/>
              <a:t>Foliensatz II	– Unterrichtsvorschläge (Unterrichtsmaterialien)</a:t>
            </a:r>
          </a:p>
        </p:txBody>
      </p:sp>
    </p:spTree>
    <p:extLst>
      <p:ext uri="{BB962C8B-B14F-4D97-AF65-F5344CB8AC3E}">
        <p14:creationId xmlns:p14="http://schemas.microsoft.com/office/powerpoint/2010/main" val="515695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9"/>
          </p:nvPr>
        </p:nvSpPr>
        <p:spPr/>
        <p:txBody>
          <a:bodyPr/>
          <a:lstStyle/>
          <a:p>
            <a:pPr>
              <a:defRPr/>
            </a:pPr>
            <a:r>
              <a:rPr lang="de-DE"/>
              <a:t>Nachhaltige Rohstoffversorgung</a:t>
            </a:r>
            <a:endParaRPr lang="de-DE" dirty="0"/>
          </a:p>
        </p:txBody>
      </p:sp>
      <p:sp>
        <p:nvSpPr>
          <p:cNvPr id="4" name="Foliennummernplatzhalter 3"/>
          <p:cNvSpPr>
            <a:spLocks noGrp="1"/>
          </p:cNvSpPr>
          <p:nvPr>
            <p:ph type="sldNum" sz="quarter" idx="20"/>
          </p:nvPr>
        </p:nvSpPr>
        <p:spPr/>
        <p:txBody>
          <a:bodyPr/>
          <a:lstStyle/>
          <a:p>
            <a:fld id="{D51E75EB-DB80-41D4-BAE8-0C2493838418}" type="slidenum">
              <a:rPr lang="de-DE" altLang="de-DE" smtClean="0"/>
              <a:pPr/>
              <a:t>20</a:t>
            </a:fld>
            <a:endParaRPr lang="de-DE" altLang="de-DE" dirty="0"/>
          </a:p>
        </p:txBody>
      </p:sp>
      <p:sp>
        <p:nvSpPr>
          <p:cNvPr id="5" name="Titel 4"/>
          <p:cNvSpPr>
            <a:spLocks noGrp="1"/>
          </p:cNvSpPr>
          <p:nvPr>
            <p:ph type="title"/>
          </p:nvPr>
        </p:nvSpPr>
        <p:spPr/>
        <p:txBody>
          <a:bodyPr/>
          <a:lstStyle/>
          <a:p>
            <a:r>
              <a:rPr lang="de-DE" dirty="0"/>
              <a:t>Sachanalyse: Ressourcen</a:t>
            </a:r>
            <a:br>
              <a:rPr lang="de-DE" dirty="0"/>
            </a:br>
            <a:r>
              <a:rPr lang="de-DE" dirty="0" err="1"/>
              <a:t>NaWaRo</a:t>
            </a:r>
            <a:r>
              <a:rPr lang="de-DE" dirty="0"/>
              <a:t> Anbau in der BRD </a:t>
            </a:r>
          </a:p>
        </p:txBody>
      </p:sp>
      <p:pic>
        <p:nvPicPr>
          <p:cNvPr id="3074" name="Picture 2" descr="https://lh6.googleusercontent.com/nnF7xcS4XAf_cpIH65OYjFVGRsBLiv4EPWOcUDHIAWA5kOFRm7B612R7ovWN14T96-JFBkyufJgJQudlQgDgtIGfZ8DOkx4R8xz_-NVi0wBPc4VoVZy8SHSMjkW4BTW_q2Ac9Bb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a:off x="393700" y="1474306"/>
            <a:ext cx="8353005" cy="4679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platzhalter 2"/>
          <p:cNvSpPr>
            <a:spLocks noGrp="1"/>
          </p:cNvSpPr>
          <p:nvPr>
            <p:ph type="body" sz="quarter" idx="12"/>
          </p:nvPr>
        </p:nvSpPr>
        <p:spPr/>
        <p:txBody>
          <a:bodyPr/>
          <a:lstStyle/>
          <a:p>
            <a:r>
              <a:rPr lang="de-DE" dirty="0"/>
              <a:t>Quelle: FNR e.V. 2015</a:t>
            </a:r>
          </a:p>
        </p:txBody>
      </p:sp>
    </p:spTree>
    <p:extLst>
      <p:ext uri="{BB962C8B-B14F-4D97-AF65-F5344CB8AC3E}">
        <p14:creationId xmlns:p14="http://schemas.microsoft.com/office/powerpoint/2010/main" val="2121941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9"/>
          </p:nvPr>
        </p:nvSpPr>
        <p:spPr/>
        <p:txBody>
          <a:bodyPr/>
          <a:lstStyle/>
          <a:p>
            <a:pPr>
              <a:defRPr/>
            </a:pPr>
            <a:r>
              <a:rPr lang="de-DE"/>
              <a:t>Nachhaltige Rohstoffversorgung</a:t>
            </a:r>
            <a:endParaRPr lang="de-DE" dirty="0"/>
          </a:p>
        </p:txBody>
      </p:sp>
      <p:sp>
        <p:nvSpPr>
          <p:cNvPr id="3" name="Foliennummernplatzhalter 2"/>
          <p:cNvSpPr>
            <a:spLocks noGrp="1"/>
          </p:cNvSpPr>
          <p:nvPr>
            <p:ph type="sldNum" sz="quarter" idx="20"/>
          </p:nvPr>
        </p:nvSpPr>
        <p:spPr/>
        <p:txBody>
          <a:bodyPr/>
          <a:lstStyle/>
          <a:p>
            <a:fld id="{D51E75EB-DB80-41D4-BAE8-0C2493838418}" type="slidenum">
              <a:rPr lang="de-DE" altLang="de-DE" smtClean="0"/>
              <a:pPr/>
              <a:t>21</a:t>
            </a:fld>
            <a:endParaRPr lang="de-DE" altLang="de-DE" dirty="0"/>
          </a:p>
        </p:txBody>
      </p:sp>
      <p:sp>
        <p:nvSpPr>
          <p:cNvPr id="4" name="Titel 3"/>
          <p:cNvSpPr>
            <a:spLocks noGrp="1"/>
          </p:cNvSpPr>
          <p:nvPr>
            <p:ph type="title"/>
          </p:nvPr>
        </p:nvSpPr>
        <p:spPr/>
        <p:txBody>
          <a:bodyPr/>
          <a:lstStyle/>
          <a:p>
            <a:r>
              <a:rPr lang="de-DE" dirty="0"/>
              <a:t>Sachanalyse: Ressourcen</a:t>
            </a:r>
            <a:br>
              <a:rPr lang="de-DE" dirty="0"/>
            </a:br>
            <a:r>
              <a:rPr lang="de-DE" dirty="0"/>
              <a:t>Biomassenutzung weltweit</a:t>
            </a:r>
          </a:p>
        </p:txBody>
      </p:sp>
      <p:graphicFrame>
        <p:nvGraphicFramePr>
          <p:cNvPr id="6" name="Inhaltsplatzhalter 9"/>
          <p:cNvGraphicFramePr>
            <a:graphicFrameLocks noGrp="1"/>
          </p:cNvGraphicFramePr>
          <p:nvPr>
            <p:ph idx="1"/>
            <p:extLst>
              <p:ext uri="{D42A27DB-BD31-4B8C-83A1-F6EECF244321}">
                <p14:modId xmlns:p14="http://schemas.microsoft.com/office/powerpoint/2010/main" val="340144493"/>
              </p:ext>
            </p:extLst>
          </p:nvPr>
        </p:nvGraphicFramePr>
        <p:xfrm>
          <a:off x="390525" y="1512888"/>
          <a:ext cx="8356600" cy="467995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platzhalter 1"/>
          <p:cNvSpPr>
            <a:spLocks noGrp="1"/>
          </p:cNvSpPr>
          <p:nvPr>
            <p:ph type="body" sz="quarter" idx="12"/>
          </p:nvPr>
        </p:nvSpPr>
        <p:spPr/>
        <p:txBody>
          <a:bodyPr/>
          <a:lstStyle/>
          <a:p>
            <a:r>
              <a:rPr lang="de-DE" dirty="0"/>
              <a:t>Quelle: FNR e.V. 2015 </a:t>
            </a:r>
          </a:p>
        </p:txBody>
      </p:sp>
    </p:spTree>
    <p:extLst>
      <p:ext uri="{BB962C8B-B14F-4D97-AF65-F5344CB8AC3E}">
        <p14:creationId xmlns:p14="http://schemas.microsoft.com/office/powerpoint/2010/main" val="2387046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9"/>
          </p:nvPr>
        </p:nvSpPr>
        <p:spPr/>
        <p:txBody>
          <a:bodyPr/>
          <a:lstStyle/>
          <a:p>
            <a:pPr>
              <a:defRPr/>
            </a:pPr>
            <a:r>
              <a:rPr lang="de-DE"/>
              <a:t>Nachhaltige Rohstoffversorgung</a:t>
            </a:r>
            <a:endParaRPr lang="de-DE" dirty="0"/>
          </a:p>
        </p:txBody>
      </p:sp>
      <p:sp>
        <p:nvSpPr>
          <p:cNvPr id="3" name="Foliennummernplatzhalter 2"/>
          <p:cNvSpPr>
            <a:spLocks noGrp="1"/>
          </p:cNvSpPr>
          <p:nvPr>
            <p:ph type="sldNum" sz="quarter" idx="20"/>
          </p:nvPr>
        </p:nvSpPr>
        <p:spPr/>
        <p:txBody>
          <a:bodyPr/>
          <a:lstStyle/>
          <a:p>
            <a:fld id="{D51E75EB-DB80-41D4-BAE8-0C2493838418}" type="slidenum">
              <a:rPr lang="de-DE" altLang="de-DE" smtClean="0"/>
              <a:pPr/>
              <a:t>22</a:t>
            </a:fld>
            <a:endParaRPr lang="de-DE" altLang="de-DE" dirty="0"/>
          </a:p>
        </p:txBody>
      </p:sp>
      <p:sp>
        <p:nvSpPr>
          <p:cNvPr id="4" name="Titel 3"/>
          <p:cNvSpPr>
            <a:spLocks noGrp="1"/>
          </p:cNvSpPr>
          <p:nvPr>
            <p:ph type="title"/>
          </p:nvPr>
        </p:nvSpPr>
        <p:spPr/>
        <p:txBody>
          <a:bodyPr/>
          <a:lstStyle/>
          <a:p>
            <a:r>
              <a:rPr lang="de-DE" dirty="0"/>
              <a:t>Sachanalyse: Ressourcen</a:t>
            </a:r>
            <a:br>
              <a:rPr lang="de-DE" dirty="0"/>
            </a:br>
            <a:r>
              <a:rPr lang="de-DE" dirty="0"/>
              <a:t>Nutzung von </a:t>
            </a:r>
            <a:r>
              <a:rPr lang="de-DE" dirty="0" err="1"/>
              <a:t>NaWaRo</a:t>
            </a:r>
            <a:endParaRPr lang="de-DE" dirty="0"/>
          </a:p>
        </p:txBody>
      </p:sp>
      <p:pic>
        <p:nvPicPr>
          <p:cNvPr id="6" name="Inhaltsplatzhalter 5"/>
          <p:cNvPicPr>
            <a:picLocks noGrp="1" noChangeAspect="1"/>
          </p:cNvPicPr>
          <p:nvPr>
            <p:ph idx="1"/>
          </p:nvPr>
        </p:nvPicPr>
        <p:blipFill>
          <a:blip r:embed="rId3"/>
          <a:stretch>
            <a:fillRect/>
          </a:stretch>
        </p:blipFill>
        <p:spPr>
          <a:xfrm>
            <a:off x="389517" y="1433424"/>
            <a:ext cx="8356600" cy="4441311"/>
          </a:xfrm>
          <a:prstGeom prst="rect">
            <a:avLst/>
          </a:prstGeom>
        </p:spPr>
      </p:pic>
      <p:sp>
        <p:nvSpPr>
          <p:cNvPr id="2" name="Textplatzhalter 1"/>
          <p:cNvSpPr>
            <a:spLocks noGrp="1"/>
          </p:cNvSpPr>
          <p:nvPr>
            <p:ph type="body" sz="quarter" idx="12"/>
          </p:nvPr>
        </p:nvSpPr>
        <p:spPr>
          <a:xfrm>
            <a:off x="3892550" y="6355569"/>
            <a:ext cx="3303380" cy="365125"/>
          </a:xfrm>
        </p:spPr>
        <p:txBody>
          <a:bodyPr/>
          <a:lstStyle/>
          <a:p>
            <a:r>
              <a:rPr lang="de-DE" dirty="0"/>
              <a:t>Quelle: Eigene Darstellung nach Langer 2007</a:t>
            </a:r>
          </a:p>
        </p:txBody>
      </p:sp>
    </p:spTree>
    <p:extLst>
      <p:ext uri="{BB962C8B-B14F-4D97-AF65-F5344CB8AC3E}">
        <p14:creationId xmlns:p14="http://schemas.microsoft.com/office/powerpoint/2010/main" val="2403498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133"/>
          <p:cNvGraphicFramePr/>
          <p:nvPr>
            <p:extLst>
              <p:ext uri="{D42A27DB-BD31-4B8C-83A1-F6EECF244321}">
                <p14:modId xmlns:p14="http://schemas.microsoft.com/office/powerpoint/2010/main" val="3095914766"/>
              </p:ext>
            </p:extLst>
          </p:nvPr>
        </p:nvGraphicFramePr>
        <p:xfrm>
          <a:off x="3062733" y="433833"/>
          <a:ext cx="6822184" cy="6822184"/>
        </p:xfrm>
        <a:graphic>
          <a:graphicData uri="http://schemas.openxmlformats.org/drawingml/2006/chart">
            <c:chart xmlns:c="http://schemas.openxmlformats.org/drawingml/2006/chart" xmlns:r="http://schemas.openxmlformats.org/officeDocument/2006/relationships" r:id="rId3"/>
          </a:graphicData>
        </a:graphic>
      </p:graphicFrame>
      <p:sp>
        <p:nvSpPr>
          <p:cNvPr id="5" name="Fußzeilenplatzhalter 4"/>
          <p:cNvSpPr>
            <a:spLocks noGrp="1"/>
          </p:cNvSpPr>
          <p:nvPr>
            <p:ph type="ftr" sz="quarter" idx="19"/>
          </p:nvPr>
        </p:nvSpPr>
        <p:spPr/>
        <p:txBody>
          <a:bodyPr/>
          <a:lstStyle/>
          <a:p>
            <a:pPr>
              <a:defRPr/>
            </a:pPr>
            <a:r>
              <a:rPr lang="de-DE"/>
              <a:t>Nachhaltige Rohstoffversorgung</a:t>
            </a:r>
            <a:endParaRPr lang="de-DE" dirty="0"/>
          </a:p>
        </p:txBody>
      </p:sp>
      <p:sp>
        <p:nvSpPr>
          <p:cNvPr id="3" name="Foliennummernplatzhalter 2"/>
          <p:cNvSpPr>
            <a:spLocks noGrp="1"/>
          </p:cNvSpPr>
          <p:nvPr>
            <p:ph type="sldNum" sz="quarter" idx="20"/>
          </p:nvPr>
        </p:nvSpPr>
        <p:spPr/>
        <p:txBody>
          <a:bodyPr/>
          <a:lstStyle/>
          <a:p>
            <a:fld id="{D51E75EB-DB80-41D4-BAE8-0C2493838418}" type="slidenum">
              <a:rPr lang="de-DE" altLang="de-DE" smtClean="0"/>
              <a:pPr/>
              <a:t>23</a:t>
            </a:fld>
            <a:endParaRPr lang="de-DE" altLang="de-DE" dirty="0"/>
          </a:p>
        </p:txBody>
      </p:sp>
      <p:sp>
        <p:nvSpPr>
          <p:cNvPr id="4" name="Titel 3"/>
          <p:cNvSpPr>
            <a:spLocks noGrp="1"/>
          </p:cNvSpPr>
          <p:nvPr>
            <p:ph type="title"/>
          </p:nvPr>
        </p:nvSpPr>
        <p:spPr/>
        <p:txBody>
          <a:bodyPr/>
          <a:lstStyle/>
          <a:p>
            <a:r>
              <a:rPr lang="de-DE" dirty="0"/>
              <a:t>Sachanalyse: Ressourcen</a:t>
            </a:r>
            <a:br>
              <a:rPr lang="de-DE" dirty="0"/>
            </a:br>
            <a:r>
              <a:rPr lang="de-DE" dirty="0"/>
              <a:t>Biogassubstrate</a:t>
            </a:r>
            <a:br>
              <a:rPr lang="de-DE" dirty="0"/>
            </a:br>
            <a:endParaRPr lang="de-DE" dirty="0"/>
          </a:p>
        </p:txBody>
      </p:sp>
      <p:sp>
        <p:nvSpPr>
          <p:cNvPr id="9" name="Textplatzhalter 8"/>
          <p:cNvSpPr>
            <a:spLocks noGrp="1"/>
          </p:cNvSpPr>
          <p:nvPr>
            <p:ph type="body" sz="quarter" idx="12"/>
          </p:nvPr>
        </p:nvSpPr>
        <p:spPr>
          <a:xfrm>
            <a:off x="3892549" y="6355569"/>
            <a:ext cx="3356389" cy="365125"/>
          </a:xfrm>
        </p:spPr>
        <p:txBody>
          <a:bodyPr/>
          <a:lstStyle/>
          <a:p>
            <a:r>
              <a:rPr lang="it-IT" dirty="0"/>
              <a:t>Quelle: E. </a:t>
            </a:r>
            <a:r>
              <a:rPr lang="it-IT" dirty="0" err="1"/>
              <a:t>Abb</a:t>
            </a:r>
            <a:r>
              <a:rPr lang="it-IT" dirty="0"/>
              <a:t>. N. FNR 2013a: 222; </a:t>
            </a:r>
          </a:p>
          <a:p>
            <a:r>
              <a:rPr lang="it-IT" dirty="0" err="1"/>
              <a:t>Rinder</a:t>
            </a:r>
            <a:r>
              <a:rPr lang="it-IT" dirty="0"/>
              <a:t> Wikipedia, Frank </a:t>
            </a:r>
            <a:r>
              <a:rPr lang="it-IT" dirty="0" err="1"/>
              <a:t>Vicentz</a:t>
            </a:r>
            <a:r>
              <a:rPr lang="it-IT" dirty="0"/>
              <a:t> </a:t>
            </a:r>
          </a:p>
        </p:txBody>
      </p:sp>
      <p:pic>
        <p:nvPicPr>
          <p:cNvPr id="7" name="image5.jpeg"/>
          <p:cNvPicPr>
            <a:picLocks noChangeAspect="1"/>
          </p:cNvPicPr>
          <p:nvPr/>
        </p:nvPicPr>
        <p:blipFill>
          <a:blip r:embed="rId4">
            <a:extLst/>
          </a:blip>
          <a:stretch>
            <a:fillRect/>
          </a:stretch>
        </p:blipFill>
        <p:spPr>
          <a:xfrm>
            <a:off x="393700" y="1721900"/>
            <a:ext cx="3480352" cy="2999227"/>
          </a:xfrm>
          <a:prstGeom prst="rect">
            <a:avLst/>
          </a:prstGeom>
          <a:ln w="12700">
            <a:miter lim="400000"/>
          </a:ln>
        </p:spPr>
      </p:pic>
    </p:spTree>
    <p:extLst>
      <p:ext uri="{BB962C8B-B14F-4D97-AF65-F5344CB8AC3E}">
        <p14:creationId xmlns:p14="http://schemas.microsoft.com/office/powerpoint/2010/main" val="3755701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Nachhaltige </a:t>
            </a:r>
            <a:br>
              <a:rPr lang="de-DE" dirty="0"/>
            </a:br>
            <a:r>
              <a:rPr lang="de-DE" dirty="0"/>
              <a:t>Rohstoffversorgung</a:t>
            </a:r>
            <a:br>
              <a:rPr lang="de-DE" dirty="0"/>
            </a:br>
            <a:br>
              <a:rPr lang="de-DE" dirty="0"/>
            </a:br>
            <a:r>
              <a:rPr lang="de-DE" sz="1600" dirty="0"/>
              <a:t>Foliensatz II</a:t>
            </a:r>
            <a:br>
              <a:rPr lang="de-DE" sz="1600" dirty="0"/>
            </a:br>
            <a:r>
              <a:rPr lang="de-DE" sz="1600" dirty="0"/>
              <a:t>Unterrichtsvorschläge (Unterrichtsmaterialien) </a:t>
            </a:r>
            <a:br>
              <a:rPr lang="de-DE" sz="1600" dirty="0"/>
            </a:br>
            <a:endParaRPr lang="de-DE" sz="1600" dirty="0"/>
          </a:p>
        </p:txBody>
      </p:sp>
      <p:sp>
        <p:nvSpPr>
          <p:cNvPr id="3" name="Untertitel 2"/>
          <p:cNvSpPr>
            <a:spLocks noGrp="1"/>
          </p:cNvSpPr>
          <p:nvPr>
            <p:ph type="subTitle" idx="1"/>
          </p:nvPr>
        </p:nvSpPr>
        <p:spPr>
          <a:xfrm>
            <a:off x="6762749" y="1913732"/>
            <a:ext cx="2081215" cy="2646362"/>
          </a:xfrm>
        </p:spPr>
        <p:txBody>
          <a:bodyPr/>
          <a:lstStyle/>
          <a:p>
            <a:r>
              <a:rPr lang="de-DE" dirty="0"/>
              <a:t>IZT Institut für Zukunftsstudien und Technologiebewertung</a:t>
            </a:r>
          </a:p>
          <a:p>
            <a:r>
              <a:rPr lang="de-DE" dirty="0"/>
              <a:t>gGmbH</a:t>
            </a:r>
          </a:p>
          <a:p>
            <a:endParaRPr lang="de-DE" dirty="0"/>
          </a:p>
          <a:p>
            <a:r>
              <a:rPr lang="de-DE" dirty="0"/>
              <a:t>Autor/-innen: </a:t>
            </a:r>
          </a:p>
          <a:p>
            <a:r>
              <a:rPr lang="de-DE" dirty="0"/>
              <a:t>Dr. Sarah </a:t>
            </a:r>
            <a:r>
              <a:rPr lang="de-DE" dirty="0" err="1"/>
              <a:t>Hackfort</a:t>
            </a:r>
            <a:endParaRPr lang="de-DE" dirty="0"/>
          </a:p>
          <a:p>
            <a:r>
              <a:rPr lang="de-DE" dirty="0">
                <a:hlinkClick r:id="rId3"/>
              </a:rPr>
              <a:t>s.hackfort@izt.de</a:t>
            </a:r>
            <a:endParaRPr lang="de-DE" dirty="0"/>
          </a:p>
          <a:p>
            <a:r>
              <a:rPr lang="de-DE" dirty="0"/>
              <a:t>Dr. Michael Scharp</a:t>
            </a:r>
          </a:p>
          <a:p>
            <a:r>
              <a:rPr lang="de-DE" dirty="0">
                <a:hlinkClick r:id="rId4"/>
              </a:rPr>
              <a:t>m.scharp@izt.de</a:t>
            </a:r>
            <a:r>
              <a:rPr lang="de-DE" dirty="0"/>
              <a:t> </a:t>
            </a:r>
          </a:p>
          <a:p>
            <a:endParaRPr lang="de-DE" dirty="0"/>
          </a:p>
          <a:p>
            <a:r>
              <a:rPr lang="de-DE" dirty="0"/>
              <a:t>Projektleitung</a:t>
            </a:r>
          </a:p>
          <a:p>
            <a:r>
              <a:rPr lang="de-DE" dirty="0"/>
              <a:t>Dr. Michael Scharp </a:t>
            </a:r>
          </a:p>
        </p:txBody>
      </p:sp>
      <p:pic>
        <p:nvPicPr>
          <p:cNvPr id="6" name="Grafik 5"/>
          <p:cNvPicPr>
            <a:picLocks noChangeAspect="1"/>
          </p:cNvPicPr>
          <p:nvPr/>
        </p:nvPicPr>
        <p:blipFill>
          <a:blip r:embed="rId5"/>
          <a:stretch>
            <a:fillRect/>
          </a:stretch>
        </p:blipFill>
        <p:spPr>
          <a:xfrm>
            <a:off x="167780" y="2430798"/>
            <a:ext cx="2084533" cy="1123950"/>
          </a:xfrm>
          <a:prstGeom prst="rect">
            <a:avLst/>
          </a:prstGeom>
        </p:spPr>
      </p:pic>
      <p:pic>
        <p:nvPicPr>
          <p:cNvPr id="5" name="Grafi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004" y="396418"/>
            <a:ext cx="1803634" cy="672502"/>
          </a:xfrm>
          <a:prstGeom prst="rect">
            <a:avLst/>
          </a:prstGeom>
          <a:solidFill>
            <a:schemeClr val="bg1"/>
          </a:solidFill>
        </p:spPr>
      </p:pic>
      <p:pic>
        <p:nvPicPr>
          <p:cNvPr id="7" name="Grafik 6" descr="https://d30y9cdsu7xlg0.cloudfront.net/png/17088-200.png"/>
          <p:cNvPicPr/>
          <p:nvPr/>
        </p:nvPicPr>
        <p:blipFill rotWithShape="1">
          <a:blip r:embed="rId7">
            <a:extLst>
              <a:ext uri="{28A0092B-C50C-407E-A947-70E740481C1C}">
                <a14:useLocalDpi xmlns:a14="http://schemas.microsoft.com/office/drawing/2010/main" val="0"/>
              </a:ext>
            </a:extLst>
          </a:blip>
          <a:srcRect r="6587"/>
          <a:stretch/>
        </p:blipFill>
        <p:spPr bwMode="auto">
          <a:xfrm>
            <a:off x="2357057" y="3554748"/>
            <a:ext cx="1807568" cy="1690163"/>
          </a:xfrm>
          <a:prstGeom prst="rect">
            <a:avLst/>
          </a:prstGeom>
          <a:noFill/>
          <a:ln>
            <a:noFill/>
          </a:ln>
          <a:extLst>
            <a:ext uri="{53640926-AAD7-44D8-BBD7-CCE9431645EC}">
              <a14:shadowObscured xmlns:a14="http://schemas.microsoft.com/office/drawing/2010/main"/>
            </a:ext>
          </a:extLst>
        </p:spPr>
      </p:pic>
      <p:pic>
        <p:nvPicPr>
          <p:cNvPr id="8" name="Grafik 7" descr="https://d30y9cdsu7xlg0.cloudfront.net/png/733434-200.png"/>
          <p:cNvPicPr/>
          <p:nvPr/>
        </p:nvPicPr>
        <p:blipFill rotWithShape="1">
          <a:blip r:embed="rId8">
            <a:extLst>
              <a:ext uri="{28A0092B-C50C-407E-A947-70E740481C1C}">
                <a14:useLocalDpi xmlns:a14="http://schemas.microsoft.com/office/drawing/2010/main" val="0"/>
              </a:ext>
            </a:extLst>
          </a:blip>
          <a:srcRect l="22876" r="16735"/>
          <a:stretch/>
        </p:blipFill>
        <p:spPr bwMode="auto">
          <a:xfrm>
            <a:off x="4221353" y="3755616"/>
            <a:ext cx="690723" cy="1093199"/>
          </a:xfrm>
          <a:prstGeom prst="rect">
            <a:avLst/>
          </a:prstGeom>
          <a:noFill/>
          <a:ln>
            <a:noFill/>
          </a:ln>
          <a:extLst>
            <a:ext uri="{53640926-AAD7-44D8-BBD7-CCE9431645EC}">
              <a14:shadowObscured xmlns:a14="http://schemas.microsoft.com/office/drawing/2010/main"/>
            </a:ext>
          </a:extLst>
        </p:spPr>
      </p:pic>
      <p:pic>
        <p:nvPicPr>
          <p:cNvPr id="9" name="Grafik 8" descr="https://d30y9cdsu7xlg0.cloudfront.net/png/881303-200.png"/>
          <p:cNvPicPr/>
          <p:nvPr/>
        </p:nvPicPr>
        <p:blipFill rotWithShape="1">
          <a:blip r:embed="rId9">
            <a:extLst>
              <a:ext uri="{28A0092B-C50C-407E-A947-70E740481C1C}">
                <a14:useLocalDpi xmlns:a14="http://schemas.microsoft.com/office/drawing/2010/main" val="0"/>
              </a:ext>
            </a:extLst>
          </a:blip>
          <a:srcRect l="9403"/>
          <a:stretch/>
        </p:blipFill>
        <p:spPr bwMode="auto">
          <a:xfrm>
            <a:off x="4707382" y="3573077"/>
            <a:ext cx="1808542" cy="16901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7130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20"/>
          </p:nvPr>
        </p:nvSpPr>
        <p:spPr/>
        <p:txBody>
          <a:bodyPr/>
          <a:lstStyle/>
          <a:p>
            <a:fld id="{D51E75EB-DB80-41D4-BAE8-0C2493838418}" type="slidenum">
              <a:rPr lang="de-DE" altLang="de-DE" smtClean="0"/>
              <a:pPr/>
              <a:t>25</a:t>
            </a:fld>
            <a:endParaRPr lang="de-DE" altLang="de-DE" dirty="0"/>
          </a:p>
        </p:txBody>
      </p:sp>
      <p:sp>
        <p:nvSpPr>
          <p:cNvPr id="5" name="Titel 4"/>
          <p:cNvSpPr>
            <a:spLocks noGrp="1"/>
          </p:cNvSpPr>
          <p:nvPr>
            <p:ph type="title"/>
          </p:nvPr>
        </p:nvSpPr>
        <p:spPr/>
        <p:txBody>
          <a:bodyPr/>
          <a:lstStyle/>
          <a:p>
            <a:r>
              <a:rPr lang="de-DE" dirty="0"/>
              <a:t>Unterrichtsvorschläge:</a:t>
            </a:r>
            <a:br>
              <a:rPr lang="de-DE" dirty="0"/>
            </a:br>
            <a:r>
              <a:rPr lang="de-DE" dirty="0"/>
              <a:t>Rohstoffversorgung/-konsum</a:t>
            </a:r>
            <a:br>
              <a:rPr lang="de-DE" dirty="0"/>
            </a:br>
            <a:endParaRPr lang="de-DE" dirty="0"/>
          </a:p>
        </p:txBody>
      </p:sp>
      <p:sp>
        <p:nvSpPr>
          <p:cNvPr id="6" name="Inhaltsplatzhalter 5"/>
          <p:cNvSpPr>
            <a:spLocks noGrp="1"/>
          </p:cNvSpPr>
          <p:nvPr>
            <p:ph idx="1"/>
          </p:nvPr>
        </p:nvSpPr>
        <p:spPr/>
        <p:txBody>
          <a:bodyPr/>
          <a:lstStyle/>
          <a:p>
            <a:r>
              <a:rPr lang="de-DE" sz="1800" b="1" dirty="0"/>
              <a:t>Thema 1: Rohstoffversorgung – was wissen wir eigentlich über die Rohstoffe, die wir nutzen? </a:t>
            </a:r>
            <a:endParaRPr lang="de-DE" sz="1800" dirty="0"/>
          </a:p>
          <a:p>
            <a:pPr lvl="1"/>
            <a:r>
              <a:rPr lang="de-DE" sz="1600" dirty="0"/>
              <a:t>Methoden: World </a:t>
            </a:r>
            <a:r>
              <a:rPr lang="de-DE" sz="1600" dirty="0" err="1"/>
              <a:t>Cafe</a:t>
            </a:r>
            <a:r>
              <a:rPr lang="de-DE" sz="1600" dirty="0"/>
              <a:t>, </a:t>
            </a:r>
            <a:r>
              <a:rPr lang="de-DE" sz="1600" dirty="0" err="1"/>
              <a:t>Postererstellung</a:t>
            </a:r>
            <a:r>
              <a:rPr lang="de-DE" sz="1600" dirty="0"/>
              <a:t>, Textarbeit </a:t>
            </a:r>
          </a:p>
          <a:p>
            <a:pPr lvl="1"/>
            <a:r>
              <a:rPr lang="de-DE" sz="1600" dirty="0"/>
              <a:t>Material: </a:t>
            </a:r>
            <a:r>
              <a:rPr lang="de-DE" sz="1600" dirty="0" err="1"/>
              <a:t>ProgRess</a:t>
            </a:r>
            <a:r>
              <a:rPr lang="de-DE" sz="1600" dirty="0"/>
              <a:t> I und II (BMUB 2016), Herausarbeiten von Definitionen, Systematiken und Zusammenhängen</a:t>
            </a:r>
          </a:p>
          <a:p>
            <a:endParaRPr lang="de-DE" sz="1800" dirty="0"/>
          </a:p>
          <a:p>
            <a:r>
              <a:rPr lang="de-DE" sz="1800" b="1" dirty="0"/>
              <a:t>Thema 2: Folgen des Rohstoffkonsums in Deutschland  </a:t>
            </a:r>
            <a:endParaRPr lang="de-DE" sz="1800" dirty="0"/>
          </a:p>
          <a:p>
            <a:pPr lvl="1"/>
            <a:r>
              <a:rPr lang="de-DE" sz="1600" dirty="0"/>
              <a:t>Methode I: Exkursion in der Region, (</a:t>
            </a:r>
            <a:r>
              <a:rPr lang="de-DE" sz="1600" dirty="0" err="1"/>
              <a:t>Kiessee</a:t>
            </a:r>
            <a:r>
              <a:rPr lang="de-DE" sz="1600" dirty="0"/>
              <a:t>, Steinbruch, Tagebau) Interviews mit der Verwaltung</a:t>
            </a:r>
          </a:p>
          <a:p>
            <a:pPr lvl="1"/>
            <a:r>
              <a:rPr lang="de-DE" sz="1600" dirty="0"/>
              <a:t>Methode II: Textarbeit, Referate, Diskussion </a:t>
            </a:r>
          </a:p>
          <a:p>
            <a:endParaRPr lang="de-DE" sz="1800" dirty="0"/>
          </a:p>
          <a:p>
            <a:r>
              <a:rPr lang="de-DE" sz="1800" b="1" dirty="0"/>
              <a:t>Thema 3: Rohstoffkonsum global</a:t>
            </a:r>
          </a:p>
          <a:p>
            <a:pPr lvl="1"/>
            <a:r>
              <a:rPr lang="de-DE" sz="1600" dirty="0"/>
              <a:t>Methode: Textarbeit, Diskussion</a:t>
            </a:r>
          </a:p>
          <a:p>
            <a:pPr lvl="1"/>
            <a:r>
              <a:rPr lang="de-DE" sz="1600" dirty="0"/>
              <a:t>Material I: Dossier der Bundeszentrale für Politische Bildung (BPB) „Bergbau in Lateinamerika“</a:t>
            </a:r>
          </a:p>
          <a:p>
            <a:endParaRPr lang="de-DE" sz="1800" dirty="0"/>
          </a:p>
        </p:txBody>
      </p:sp>
      <p:sp>
        <p:nvSpPr>
          <p:cNvPr id="3" name="Textplatzhalter 2"/>
          <p:cNvSpPr>
            <a:spLocks noGrp="1"/>
          </p:cNvSpPr>
          <p:nvPr>
            <p:ph type="body" sz="quarter" idx="12"/>
          </p:nvPr>
        </p:nvSpPr>
        <p:spPr/>
        <p:txBody>
          <a:bodyPr/>
          <a:lstStyle/>
          <a:p>
            <a:endParaRPr lang="de-DE"/>
          </a:p>
        </p:txBody>
      </p:sp>
      <p:sp>
        <p:nvSpPr>
          <p:cNvPr id="7" name="Fußzeilenplatzhalter 6"/>
          <p:cNvSpPr>
            <a:spLocks noGrp="1"/>
          </p:cNvSpPr>
          <p:nvPr>
            <p:ph type="ftr" sz="quarter" idx="19"/>
          </p:nvPr>
        </p:nvSpPr>
        <p:spPr/>
        <p:txBody>
          <a:bodyPr/>
          <a:lstStyle/>
          <a:p>
            <a:pPr>
              <a:defRPr/>
            </a:pPr>
            <a:r>
              <a:rPr lang="de-DE"/>
              <a:t>Nachhaltige Rohstoffversorgung</a:t>
            </a:r>
            <a:endParaRPr lang="de-DE" dirty="0"/>
          </a:p>
        </p:txBody>
      </p:sp>
    </p:spTree>
    <p:extLst>
      <p:ext uri="{BB962C8B-B14F-4D97-AF65-F5344CB8AC3E}">
        <p14:creationId xmlns:p14="http://schemas.microsoft.com/office/powerpoint/2010/main" val="2836748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20"/>
          </p:nvPr>
        </p:nvSpPr>
        <p:spPr/>
        <p:txBody>
          <a:bodyPr/>
          <a:lstStyle/>
          <a:p>
            <a:fld id="{D51E75EB-DB80-41D4-BAE8-0C2493838418}" type="slidenum">
              <a:rPr lang="de-DE" altLang="de-DE" smtClean="0"/>
              <a:pPr/>
              <a:t>26</a:t>
            </a:fld>
            <a:endParaRPr lang="de-DE" altLang="de-DE" dirty="0"/>
          </a:p>
        </p:txBody>
      </p:sp>
      <p:sp>
        <p:nvSpPr>
          <p:cNvPr id="5" name="Titel 4"/>
          <p:cNvSpPr>
            <a:spLocks noGrp="1"/>
          </p:cNvSpPr>
          <p:nvPr>
            <p:ph type="title"/>
          </p:nvPr>
        </p:nvSpPr>
        <p:spPr/>
        <p:txBody>
          <a:bodyPr/>
          <a:lstStyle/>
          <a:p>
            <a:r>
              <a:rPr lang="de-DE" dirty="0"/>
              <a:t>Unterrichtsvorschläge:</a:t>
            </a:r>
            <a:br>
              <a:rPr lang="de-DE" dirty="0"/>
            </a:br>
            <a:r>
              <a:rPr lang="de-DE" dirty="0"/>
              <a:t>Politische Initiativen</a:t>
            </a:r>
          </a:p>
        </p:txBody>
      </p:sp>
      <p:sp>
        <p:nvSpPr>
          <p:cNvPr id="6" name="Inhaltsplatzhalter 5"/>
          <p:cNvSpPr>
            <a:spLocks noGrp="1"/>
          </p:cNvSpPr>
          <p:nvPr>
            <p:ph idx="1"/>
          </p:nvPr>
        </p:nvSpPr>
        <p:spPr/>
        <p:txBody>
          <a:bodyPr/>
          <a:lstStyle/>
          <a:p>
            <a:r>
              <a:rPr lang="de-DE" sz="1800" b="1" dirty="0"/>
              <a:t>Thema 4: Politische Initiativen für eine nachhaltige Rohstoffversorgung</a:t>
            </a:r>
          </a:p>
          <a:p>
            <a:pPr lvl="1"/>
            <a:r>
              <a:rPr lang="de-DE" sz="1600" dirty="0">
                <a:solidFill>
                  <a:schemeClr val="tx1"/>
                </a:solidFill>
                <a:ea typeface="MS PGothic" pitchFamily="34" charset="-128"/>
                <a:cs typeface="Geneva" charset="0"/>
              </a:rPr>
              <a:t>Methode: Textarbeit, Analyse und Diskussion </a:t>
            </a:r>
          </a:p>
          <a:p>
            <a:pPr lvl="1"/>
            <a:r>
              <a:rPr lang="de-DE" sz="1600" dirty="0">
                <a:solidFill>
                  <a:schemeClr val="tx1"/>
                </a:solidFill>
                <a:ea typeface="MS PGothic" pitchFamily="34" charset="-128"/>
                <a:cs typeface="Geneva" charset="0"/>
              </a:rPr>
              <a:t> Material I: Deutsche Rohstoffstrategie, </a:t>
            </a:r>
            <a:r>
              <a:rPr lang="de-DE" sz="1600" u="sng" dirty="0">
                <a:solidFill>
                  <a:schemeClr val="tx1"/>
                </a:solidFill>
                <a:ea typeface="MS PGothic" pitchFamily="34" charset="-128"/>
                <a:cs typeface="Geneva" charset="0"/>
                <a:hlinkClick r:id="rId3"/>
              </a:rPr>
              <a:t>http://www.bmwi.de/DE/Themen/Industrie/Rohstoffe-und-Ressourcen/rohstoffpolitik.html</a:t>
            </a:r>
            <a:endParaRPr lang="de-DE" sz="1600" dirty="0">
              <a:solidFill>
                <a:schemeClr val="tx1"/>
              </a:solidFill>
              <a:ea typeface="MS PGothic" pitchFamily="34" charset="-128"/>
              <a:cs typeface="Geneva" charset="0"/>
            </a:endParaRPr>
          </a:p>
          <a:p>
            <a:endParaRPr lang="de-DE" sz="1800" dirty="0"/>
          </a:p>
          <a:p>
            <a:endParaRPr lang="de-DE" sz="1800" dirty="0"/>
          </a:p>
        </p:txBody>
      </p:sp>
      <p:sp>
        <p:nvSpPr>
          <p:cNvPr id="3" name="Textplatzhalter 2"/>
          <p:cNvSpPr>
            <a:spLocks noGrp="1"/>
          </p:cNvSpPr>
          <p:nvPr>
            <p:ph type="body" sz="quarter" idx="12"/>
          </p:nvPr>
        </p:nvSpPr>
        <p:spPr/>
        <p:txBody>
          <a:bodyPr/>
          <a:lstStyle/>
          <a:p>
            <a:endParaRPr lang="de-DE"/>
          </a:p>
        </p:txBody>
      </p:sp>
      <p:sp>
        <p:nvSpPr>
          <p:cNvPr id="7" name="Fußzeilenplatzhalter 6"/>
          <p:cNvSpPr>
            <a:spLocks noGrp="1"/>
          </p:cNvSpPr>
          <p:nvPr>
            <p:ph type="ftr" sz="quarter" idx="19"/>
          </p:nvPr>
        </p:nvSpPr>
        <p:spPr/>
        <p:txBody>
          <a:bodyPr/>
          <a:lstStyle/>
          <a:p>
            <a:pPr>
              <a:defRPr/>
            </a:pPr>
            <a:r>
              <a:rPr lang="de-DE" dirty="0"/>
              <a:t>Nachhaltige Rohstoffversorgung</a:t>
            </a:r>
          </a:p>
        </p:txBody>
      </p:sp>
    </p:spTree>
    <p:extLst>
      <p:ext uri="{BB962C8B-B14F-4D97-AF65-F5344CB8AC3E}">
        <p14:creationId xmlns:p14="http://schemas.microsoft.com/office/powerpoint/2010/main" val="4120756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9"/>
          </p:nvPr>
        </p:nvSpPr>
        <p:spPr/>
        <p:txBody>
          <a:bodyPr/>
          <a:lstStyle/>
          <a:p>
            <a:pPr>
              <a:defRPr/>
            </a:pPr>
            <a:r>
              <a:rPr lang="de-DE"/>
              <a:t>Nachhaltige Rohstoffversorgung</a:t>
            </a:r>
            <a:endParaRPr lang="de-DE" dirty="0"/>
          </a:p>
        </p:txBody>
      </p:sp>
      <p:sp>
        <p:nvSpPr>
          <p:cNvPr id="4" name="Foliennummernplatzhalter 3"/>
          <p:cNvSpPr>
            <a:spLocks noGrp="1"/>
          </p:cNvSpPr>
          <p:nvPr>
            <p:ph type="sldNum" sz="quarter" idx="20"/>
          </p:nvPr>
        </p:nvSpPr>
        <p:spPr/>
        <p:txBody>
          <a:bodyPr/>
          <a:lstStyle/>
          <a:p>
            <a:fld id="{D51E75EB-DB80-41D4-BAE8-0C2493838418}" type="slidenum">
              <a:rPr lang="de-DE" altLang="de-DE" smtClean="0"/>
              <a:pPr/>
              <a:t>3</a:t>
            </a:fld>
            <a:endParaRPr lang="de-DE" altLang="de-DE" dirty="0"/>
          </a:p>
        </p:txBody>
      </p:sp>
      <p:sp>
        <p:nvSpPr>
          <p:cNvPr id="5" name="Titel 4"/>
          <p:cNvSpPr>
            <a:spLocks noGrp="1"/>
          </p:cNvSpPr>
          <p:nvPr>
            <p:ph type="title"/>
          </p:nvPr>
        </p:nvSpPr>
        <p:spPr/>
        <p:txBody>
          <a:bodyPr/>
          <a:lstStyle/>
          <a:p>
            <a:r>
              <a:rPr lang="de-DE" dirty="0"/>
              <a:t>Sachanalyse: Einordnung </a:t>
            </a:r>
            <a:br>
              <a:rPr lang="de-DE" dirty="0"/>
            </a:br>
            <a:r>
              <a:rPr lang="de-DE" dirty="0"/>
              <a:t>Handlungsfeld</a:t>
            </a:r>
          </a:p>
        </p:txBody>
      </p:sp>
      <p:sp>
        <p:nvSpPr>
          <p:cNvPr id="7" name="Inhaltsplatzhalter 5"/>
          <p:cNvSpPr txBox="1">
            <a:spLocks/>
          </p:cNvSpPr>
          <p:nvPr/>
        </p:nvSpPr>
        <p:spPr bwMode="auto">
          <a:xfrm>
            <a:off x="393700" y="1481083"/>
            <a:ext cx="8356600" cy="4741917"/>
          </a:xfrm>
          <a:prstGeom prst="rect">
            <a:avLst/>
          </a:prstGeom>
          <a:noFill/>
          <a:ln>
            <a:noFill/>
          </a:ln>
          <a:extLst/>
        </p:spPr>
        <p:txBody>
          <a:bodyPr vert="horz" wrap="square" lIns="0" tIns="0" rIns="0" bIns="0" numCol="1" anchor="t" anchorCtr="0" compatLnSpc="1">
            <a:prstTxWarp prst="textNoShape">
              <a:avLst/>
            </a:prstTxWarp>
          </a:bodyPr>
          <a:lstStyle>
            <a:lvl1pPr marL="266700" indent="-266700" algn="l" defTabSz="457200" rtl="0" eaLnBrk="1" fontAlgn="base" hangingPunct="1">
              <a:spcBef>
                <a:spcPct val="20000"/>
              </a:spcBef>
              <a:spcAft>
                <a:spcPct val="0"/>
              </a:spcAft>
              <a:buFont typeface="Wingdings" panose="05000000000000000000" pitchFamily="2" charset="2"/>
              <a:buChar char="§"/>
              <a:defRPr sz="2400" kern="1200">
                <a:solidFill>
                  <a:srgbClr val="595959"/>
                </a:solidFill>
                <a:latin typeface="PT Sans" panose="020B0503020203020204" pitchFamily="34" charset="0"/>
                <a:ea typeface="PT Sans" panose="020B0503020203020204" pitchFamily="34" charset="0"/>
                <a:cs typeface="PT Sans" panose="020B0503020203020204" pitchFamily="34" charset="0"/>
              </a:defRPr>
            </a:lvl1pPr>
            <a:lvl2pPr marL="500063" indent="-233363" algn="l" defTabSz="457200" rtl="0" eaLnBrk="1" fontAlgn="base" hangingPunct="1">
              <a:spcBef>
                <a:spcPct val="20000"/>
              </a:spcBef>
              <a:spcAft>
                <a:spcPct val="0"/>
              </a:spcAft>
              <a:buFont typeface="Arial" panose="020B0604020202020204" pitchFamily="34" charset="0"/>
              <a:buChar char="•"/>
              <a:defRPr sz="2200" kern="1200">
                <a:solidFill>
                  <a:srgbClr val="595959"/>
                </a:solidFill>
                <a:latin typeface="PT Sans" panose="020B0503020203020204" pitchFamily="34" charset="0"/>
                <a:ea typeface="PT Sans" panose="020B0503020203020204" pitchFamily="34" charset="0"/>
                <a:cs typeface="PT Sans" panose="020B0503020203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595959"/>
                </a:solidFill>
                <a:latin typeface="PT Sans" panose="020B0503020203020204" pitchFamily="34" charset="0"/>
                <a:ea typeface="PT Sans" panose="020B0503020203020204" pitchFamily="34" charset="0"/>
                <a:cs typeface="PT Sans" panose="020B0503020203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595959"/>
                </a:solidFill>
                <a:latin typeface="PT Sans" panose="020B0503020203020204" pitchFamily="34" charset="0"/>
                <a:ea typeface="PT Sans" panose="020B0503020203020204" pitchFamily="34" charset="0"/>
                <a:cs typeface="PT Sans" panose="020B0503020203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PT Sans" panose="020B0503020203020204" pitchFamily="34" charset="0"/>
                <a:ea typeface="PT Sans" panose="020B0503020203020204" pitchFamily="34" charset="0"/>
                <a:cs typeface="PT Sans" panose="020B0503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74650">
              <a:buNone/>
            </a:pPr>
            <a:r>
              <a:rPr lang="de-DE" sz="1800" b="1" dirty="0"/>
              <a:t>Handlungsfeld 1 - 	Nachhaltige Rohstoffversorgung sichern</a:t>
            </a:r>
          </a:p>
          <a:p>
            <a:pPr marL="0" indent="0" defTabSz="374650">
              <a:buNone/>
            </a:pPr>
            <a:r>
              <a:rPr lang="de-DE" sz="1800" dirty="0"/>
              <a:t>Handlungsfeld 2 - 	Ressourceneffizienz in der Produktion steigern </a:t>
            </a:r>
          </a:p>
          <a:p>
            <a:pPr marL="0" indent="0" defTabSz="374650">
              <a:buNone/>
            </a:pPr>
            <a:r>
              <a:rPr lang="de-DE" sz="1800" dirty="0"/>
              <a:t>Handlungsfeld 3 - 	Produkte und Konsum ressourcenschonender 											gestalten </a:t>
            </a:r>
          </a:p>
          <a:p>
            <a:pPr marL="0" indent="0" defTabSz="374650">
              <a:buNone/>
            </a:pPr>
            <a:r>
              <a:rPr lang="de-DE" sz="1800" dirty="0"/>
              <a:t>Handlungsfeld 4 - 	Ressourceneffiziente Kreislaufwirtschaft ausbauen </a:t>
            </a:r>
          </a:p>
          <a:p>
            <a:pPr marL="0" indent="0" defTabSz="374650">
              <a:buNone/>
            </a:pPr>
            <a:r>
              <a:rPr lang="de-DE" sz="1800" dirty="0"/>
              <a:t>Handlungsfeld 5 - 	Nachhaltiges Bauen und nachhaltige 													Stadtentwicklung </a:t>
            </a:r>
          </a:p>
          <a:p>
            <a:pPr marL="0" indent="0" defTabSz="374650">
              <a:buNone/>
            </a:pPr>
            <a:r>
              <a:rPr lang="de-DE" sz="1800" dirty="0"/>
              <a:t>Handlungsfeld 6 - 	Ressourceneffiziente Informations- und 												Kommunikationstechnik</a:t>
            </a:r>
          </a:p>
          <a:p>
            <a:pPr marL="0" indent="0" defTabSz="374650">
              <a:buNone/>
            </a:pPr>
            <a:r>
              <a:rPr lang="de-DE" sz="1800" dirty="0"/>
              <a:t>Handlungsfeld 7 - 	Übergreifende Instrumente (u.a. </a:t>
            </a:r>
            <a:r>
              <a:rPr lang="de-DE" sz="1800" dirty="0" err="1"/>
              <a:t>BilRess</a:t>
            </a:r>
            <a:r>
              <a:rPr lang="de-DE" sz="1800" dirty="0"/>
              <a:t> und </a:t>
            </a:r>
            <a:r>
              <a:rPr lang="de-DE" sz="1800" dirty="0" err="1"/>
              <a:t>LehrRess</a:t>
            </a:r>
            <a:r>
              <a:rPr lang="de-DE" sz="1800" dirty="0"/>
              <a:t>)</a:t>
            </a:r>
          </a:p>
          <a:p>
            <a:pPr marL="0" indent="0" defTabSz="374650">
              <a:buNone/>
            </a:pPr>
            <a:r>
              <a:rPr lang="de-DE" sz="1800" dirty="0"/>
              <a:t>Handlungsfeld 8 - 	Synergie zu anderen Politikfeldern erschließen und 									Zielkonflikte abbauen</a:t>
            </a:r>
          </a:p>
          <a:p>
            <a:pPr marL="0" indent="0" defTabSz="374650">
              <a:buNone/>
            </a:pPr>
            <a:r>
              <a:rPr lang="de-DE" sz="1800" dirty="0"/>
              <a:t>Handlungsfeld 9 - 	Ressourceneffizienzpolitik auf kommunaler und 										regionaler Ebene unterstützen </a:t>
            </a:r>
          </a:p>
          <a:p>
            <a:pPr marL="0" indent="0" defTabSz="374650">
              <a:buNone/>
            </a:pPr>
            <a:r>
              <a:rPr lang="de-DE" sz="1800" dirty="0"/>
              <a:t>Handlungsfeld 10 -Ressourcenpolitik auf intern. und EU-Ebene stärken</a:t>
            </a:r>
          </a:p>
          <a:p>
            <a:endParaRPr lang="de-DE" sz="1800" dirty="0"/>
          </a:p>
          <a:p>
            <a:pPr marL="0" indent="0">
              <a:buFont typeface="Wingdings" panose="05000000000000000000" pitchFamily="2" charset="2"/>
              <a:buNone/>
            </a:pPr>
            <a:endParaRPr lang="de-DE" sz="1800" dirty="0"/>
          </a:p>
        </p:txBody>
      </p:sp>
    </p:spTree>
    <p:extLst>
      <p:ext uri="{BB962C8B-B14F-4D97-AF65-F5344CB8AC3E}">
        <p14:creationId xmlns:p14="http://schemas.microsoft.com/office/powerpoint/2010/main" val="2354768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9"/>
          </p:nvPr>
        </p:nvSpPr>
        <p:spPr/>
        <p:txBody>
          <a:bodyPr/>
          <a:lstStyle/>
          <a:p>
            <a:pPr>
              <a:defRPr/>
            </a:pPr>
            <a:r>
              <a:rPr lang="de-DE"/>
              <a:t>Nachhaltige Rohstoffversorgung</a:t>
            </a:r>
            <a:endParaRPr lang="de-DE" dirty="0"/>
          </a:p>
        </p:txBody>
      </p:sp>
      <p:sp>
        <p:nvSpPr>
          <p:cNvPr id="4" name="Foliennummernplatzhalter 3"/>
          <p:cNvSpPr>
            <a:spLocks noGrp="1"/>
          </p:cNvSpPr>
          <p:nvPr>
            <p:ph type="sldNum" sz="quarter" idx="20"/>
          </p:nvPr>
        </p:nvSpPr>
        <p:spPr/>
        <p:txBody>
          <a:bodyPr/>
          <a:lstStyle/>
          <a:p>
            <a:fld id="{D51E75EB-DB80-41D4-BAE8-0C2493838418}" type="slidenum">
              <a:rPr lang="de-DE" altLang="de-DE" smtClean="0"/>
              <a:pPr/>
              <a:t>4</a:t>
            </a:fld>
            <a:endParaRPr lang="de-DE" altLang="de-DE" dirty="0"/>
          </a:p>
        </p:txBody>
      </p:sp>
      <p:sp>
        <p:nvSpPr>
          <p:cNvPr id="7" name="Titel 6"/>
          <p:cNvSpPr>
            <a:spLocks noGrp="1"/>
          </p:cNvSpPr>
          <p:nvPr>
            <p:ph type="title"/>
          </p:nvPr>
        </p:nvSpPr>
        <p:spPr/>
        <p:txBody>
          <a:bodyPr/>
          <a:lstStyle/>
          <a:p>
            <a:r>
              <a:rPr lang="de-DE" dirty="0"/>
              <a:t>Sachanalyse: Einordnung  Gestaltungsaspekt</a:t>
            </a:r>
          </a:p>
        </p:txBody>
      </p:sp>
      <p:sp>
        <p:nvSpPr>
          <p:cNvPr id="6" name="Inhaltsplatzhalter 5"/>
          <p:cNvSpPr>
            <a:spLocks noGrp="1"/>
          </p:cNvSpPr>
          <p:nvPr>
            <p:ph idx="1"/>
          </p:nvPr>
        </p:nvSpPr>
        <p:spPr/>
        <p:txBody>
          <a:bodyPr/>
          <a:lstStyle/>
          <a:p>
            <a:pPr marL="0" indent="0">
              <a:buNone/>
            </a:pPr>
            <a:r>
              <a:rPr lang="de-DE" sz="1800" b="1" dirty="0"/>
              <a:t>Handlungsfeld 1 - Nachhaltige Rohstoffversorgung sichern</a:t>
            </a:r>
          </a:p>
          <a:p>
            <a:pPr marL="0" indent="0">
              <a:buNone/>
              <a:tabLst>
                <a:tab pos="450850" algn="l"/>
              </a:tabLst>
            </a:pPr>
            <a:r>
              <a:rPr lang="de-DE" sz="1800" dirty="0"/>
              <a:t>1.1  Mineralische und fossile Rohstoffe umweltfreundlicher gewinnen</a:t>
            </a:r>
          </a:p>
          <a:p>
            <a:pPr marL="0" indent="0">
              <a:buNone/>
            </a:pPr>
            <a:r>
              <a:rPr lang="de-DE" sz="1800" dirty="0"/>
              <a:t>1.2  Umwelt-, Sozial- und Transparenzstandards im Rohstoffsektor international 	stärken und nachhaltigere Lieferketten schaffen</a:t>
            </a:r>
          </a:p>
          <a:p>
            <a:pPr marL="0" indent="0">
              <a:buNone/>
            </a:pPr>
            <a:r>
              <a:rPr lang="de-DE" sz="1800" dirty="0"/>
              <a:t>1.3  Ökologische Grenzen und soziale Nachteile bei der Bewertung der Rohstoff-	</a:t>
            </a:r>
            <a:r>
              <a:rPr lang="de-DE" sz="1800" dirty="0" err="1"/>
              <a:t>verfügbarkeit</a:t>
            </a:r>
            <a:r>
              <a:rPr lang="de-DE" sz="1800" dirty="0"/>
              <a:t> berücksichtigen</a:t>
            </a:r>
          </a:p>
          <a:p>
            <a:pPr marL="0" indent="0">
              <a:buNone/>
            </a:pPr>
            <a:r>
              <a:rPr lang="de-DE" sz="1800" dirty="0"/>
              <a:t>1.4 	Abhängigkeit von kritischen Rohstoffen durch Substitution reduzieren</a:t>
            </a:r>
          </a:p>
          <a:p>
            <a:pPr marL="0" indent="0">
              <a:buNone/>
            </a:pPr>
            <a:r>
              <a:rPr lang="de-DE" sz="1800" dirty="0"/>
              <a:t>1.5 	Stoffliche Nutzung nachwachsender Rohstoffe umweltverträglich ausbauen</a:t>
            </a:r>
          </a:p>
          <a:p>
            <a:pPr marL="0" indent="0">
              <a:buNone/>
            </a:pPr>
            <a:r>
              <a:rPr lang="de-DE" sz="1800" dirty="0"/>
              <a:t>1.6 	Verbreiterung der Rohstoffbasis durch stoffliche Nutzung von CO</a:t>
            </a:r>
            <a:r>
              <a:rPr lang="de-DE" baseline="-25000" dirty="0"/>
              <a:t>2</a:t>
            </a:r>
          </a:p>
          <a:p>
            <a:pPr marL="0" indent="0">
              <a:buNone/>
            </a:pPr>
            <a:endParaRPr lang="de-DE" sz="1900" dirty="0"/>
          </a:p>
        </p:txBody>
      </p:sp>
    </p:spTree>
    <p:extLst>
      <p:ext uri="{BB962C8B-B14F-4D97-AF65-F5344CB8AC3E}">
        <p14:creationId xmlns:p14="http://schemas.microsoft.com/office/powerpoint/2010/main" val="645612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9"/>
          </p:nvPr>
        </p:nvSpPr>
        <p:spPr/>
        <p:txBody>
          <a:bodyPr/>
          <a:lstStyle/>
          <a:p>
            <a:pPr>
              <a:defRPr/>
            </a:pPr>
            <a:r>
              <a:rPr lang="de-DE" dirty="0"/>
              <a:t>Nachhaltige Rohstoffversorgung</a:t>
            </a:r>
          </a:p>
        </p:txBody>
      </p:sp>
      <p:sp>
        <p:nvSpPr>
          <p:cNvPr id="4" name="Foliennummernplatzhalter 3"/>
          <p:cNvSpPr>
            <a:spLocks noGrp="1"/>
          </p:cNvSpPr>
          <p:nvPr>
            <p:ph type="sldNum" sz="quarter" idx="20"/>
          </p:nvPr>
        </p:nvSpPr>
        <p:spPr>
          <a:prstGeom prst="rect">
            <a:avLst/>
          </a:prstGeom>
        </p:spPr>
        <p:txBody>
          <a:bodyPr/>
          <a:lstStyle/>
          <a:p>
            <a:fld id="{D51E75EB-DB80-41D4-BAE8-0C2493838418}" type="slidenum">
              <a:rPr lang="de-DE" altLang="de-DE" sz="1000" smtClean="0"/>
              <a:pPr/>
              <a:t>5</a:t>
            </a:fld>
            <a:endParaRPr lang="de-DE" altLang="de-DE" sz="1000" dirty="0"/>
          </a:p>
        </p:txBody>
      </p:sp>
      <p:sp>
        <p:nvSpPr>
          <p:cNvPr id="5" name="Titel 4"/>
          <p:cNvSpPr>
            <a:spLocks noGrp="1"/>
          </p:cNvSpPr>
          <p:nvPr>
            <p:ph type="title"/>
          </p:nvPr>
        </p:nvSpPr>
        <p:spPr/>
        <p:txBody>
          <a:bodyPr/>
          <a:lstStyle/>
          <a:p>
            <a:r>
              <a:rPr lang="de-DE" dirty="0"/>
              <a:t>Auftraggeber</a:t>
            </a:r>
          </a:p>
        </p:txBody>
      </p:sp>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17" y="1571327"/>
            <a:ext cx="7962705" cy="1303503"/>
          </a:xfrm>
          <a:prstGeom prst="rect">
            <a:avLst/>
          </a:prstGeom>
        </p:spPr>
      </p:pic>
      <p:sp>
        <p:nvSpPr>
          <p:cNvPr id="9" name="Shape 109"/>
          <p:cNvSpPr txBox="1"/>
          <p:nvPr/>
        </p:nvSpPr>
        <p:spPr>
          <a:xfrm>
            <a:off x="535697" y="4980538"/>
            <a:ext cx="5532594" cy="1415772"/>
          </a:xfrm>
          <a:prstGeom prst="rect">
            <a:avLst/>
          </a:prstGeom>
          <a:noFill/>
          <a:ln>
            <a:noFill/>
          </a:ln>
        </p:spPr>
        <p:txBody>
          <a:bodyPr lIns="91425" tIns="45700" rIns="91425" bIns="45700" anchor="t" anchorCtr="0">
            <a:noAutofit/>
          </a:bodyPr>
          <a:lstStyle/>
          <a:p>
            <a:r>
              <a:rPr lang="de-DE" sz="1400" dirty="0"/>
              <a:t>Prof. Holger </a:t>
            </a:r>
            <a:r>
              <a:rPr lang="de-DE" sz="1400" dirty="0" err="1"/>
              <a:t>Rohn</a:t>
            </a:r>
            <a:endParaRPr lang="de-DE" sz="1400" dirty="0"/>
          </a:p>
          <a:p>
            <a:r>
              <a:rPr lang="de-DE" sz="1400" dirty="0"/>
              <a:t>Projektleitung, BilRess-Büro Friedberg</a:t>
            </a:r>
          </a:p>
          <a:p>
            <a:r>
              <a:rPr lang="de-DE" sz="1400" dirty="0"/>
              <a:t>IZT – Institut für Zukunftsstudien und Technologiebewertung gGmbH</a:t>
            </a:r>
          </a:p>
          <a:p>
            <a:r>
              <a:rPr lang="de-DE" sz="1400" dirty="0"/>
              <a:t>Alte Bahnhofstraße 13, 61169 Friedberg</a:t>
            </a:r>
          </a:p>
          <a:p>
            <a:r>
              <a:rPr lang="de-DE" sz="1400" dirty="0"/>
              <a:t>h.rohn@izt.de</a:t>
            </a:r>
          </a:p>
          <a:p>
            <a:pPr marL="0" marR="0" lvl="0"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p:txBody>
      </p:sp>
      <p:sp>
        <p:nvSpPr>
          <p:cNvPr id="11" name="Shape 110"/>
          <p:cNvSpPr txBox="1"/>
          <p:nvPr/>
        </p:nvSpPr>
        <p:spPr>
          <a:xfrm>
            <a:off x="535697" y="3762535"/>
            <a:ext cx="5425716" cy="116955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Dr. Michael </a:t>
            </a:r>
            <a:r>
              <a:rPr lang="de-DE" sz="1400" b="0" i="0" u="none" strike="noStrike" cap="none" dirty="0" err="1">
                <a:solidFill>
                  <a:schemeClr val="dk1"/>
                </a:solidFill>
                <a:latin typeface="Calibri"/>
                <a:ea typeface="Calibri"/>
                <a:cs typeface="Calibri"/>
                <a:sym typeface="Calibri"/>
              </a:rPr>
              <a:t>Scharp</a:t>
            </a:r>
            <a:endParaRPr lang="de-DE" sz="1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IZT - Institut für Zukunftsstudien und Technologiebewertung gGmbH</a:t>
            </a:r>
          </a:p>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Schopenhauerstr. 26, 14129 Berlin</a:t>
            </a:r>
          </a:p>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m.scharp@izt.de</a:t>
            </a:r>
          </a:p>
        </p:txBody>
      </p:sp>
      <p:sp>
        <p:nvSpPr>
          <p:cNvPr id="14" name="Shape 111"/>
          <p:cNvSpPr txBox="1"/>
          <p:nvPr/>
        </p:nvSpPr>
        <p:spPr>
          <a:xfrm>
            <a:off x="541872" y="3156707"/>
            <a:ext cx="3244849" cy="5238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VDI Zentrum Ressourceneffizienz GmbH </a:t>
            </a:r>
          </a:p>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Bertolt-Brecht-Platz 3, 10117 Berlin</a:t>
            </a:r>
          </a:p>
        </p:txBody>
      </p:sp>
    </p:spTree>
    <p:extLst>
      <p:ext uri="{BB962C8B-B14F-4D97-AF65-F5344CB8AC3E}">
        <p14:creationId xmlns:p14="http://schemas.microsoft.com/office/powerpoint/2010/main" val="1869775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78519" y="1446576"/>
            <a:ext cx="4945166" cy="3782650"/>
          </a:xfrm>
        </p:spPr>
        <p:txBody>
          <a:bodyPr/>
          <a:lstStyle/>
          <a:p>
            <a:pPr marL="0" indent="0">
              <a:spcBef>
                <a:spcPts val="4800"/>
              </a:spcBef>
              <a:buNone/>
            </a:pPr>
            <a:endParaRPr lang="de-DE" dirty="0"/>
          </a:p>
          <a:p>
            <a:pPr marL="360000" indent="0" algn="ctr">
              <a:spcBef>
                <a:spcPts val="1200"/>
              </a:spcBef>
              <a:buNone/>
            </a:pPr>
            <a:r>
              <a:rPr lang="de-DE" sz="3600" b="1" dirty="0"/>
              <a:t>Vielen Dank für Ihre Aufmerksamkeit </a:t>
            </a:r>
          </a:p>
          <a:p>
            <a:pPr marL="360000" indent="0">
              <a:spcBef>
                <a:spcPts val="1200"/>
              </a:spcBef>
              <a:buNone/>
            </a:pPr>
            <a:r>
              <a:rPr lang="de-DE" sz="1000" b="1" dirty="0">
                <a:latin typeface="PT Sans" panose="020B0503020203020204"/>
              </a:rPr>
              <a:t>Kontakt</a:t>
            </a:r>
          </a:p>
          <a:p>
            <a:pPr marL="360000" indent="0">
              <a:spcBef>
                <a:spcPts val="0"/>
              </a:spcBef>
              <a:buNone/>
            </a:pPr>
            <a:r>
              <a:rPr lang="de-DE" sz="1000" dirty="0">
                <a:latin typeface="PT Sans" panose="020B0503020203020204"/>
              </a:rPr>
              <a:t>IZT - Institut für Zukunftsstudien und Technologiebewertung gemeinnützige GmbH</a:t>
            </a:r>
          </a:p>
          <a:p>
            <a:pPr marL="360000" indent="0">
              <a:spcBef>
                <a:spcPts val="0"/>
              </a:spcBef>
              <a:buNone/>
            </a:pPr>
            <a:r>
              <a:rPr lang="de-DE" sz="1000" dirty="0">
                <a:latin typeface="PT Sans" panose="020B0503020203020204"/>
              </a:rPr>
              <a:t>Schopenhauerstr. 26 · 14129 Berlin </a:t>
            </a:r>
            <a:br>
              <a:rPr lang="de-DE" sz="1000" dirty="0">
                <a:latin typeface="PT Sans" panose="020B0503020203020204"/>
              </a:rPr>
            </a:br>
            <a:r>
              <a:rPr lang="de-DE" sz="1000" b="1" dirty="0">
                <a:latin typeface="PT Sans" panose="020B0503020203020204"/>
              </a:rPr>
              <a:t>Tel.</a:t>
            </a:r>
            <a:r>
              <a:rPr lang="de-DE" sz="1000" dirty="0">
                <a:latin typeface="PT Sans" panose="020B0503020203020204"/>
              </a:rPr>
              <a:t> +49 (0) 30 80 30 88-0 </a:t>
            </a:r>
          </a:p>
          <a:p>
            <a:pPr marL="360000" indent="0">
              <a:spcBef>
                <a:spcPts val="0"/>
              </a:spcBef>
              <a:buNone/>
            </a:pPr>
            <a:endParaRPr lang="de-DE" sz="1000" b="1" dirty="0">
              <a:latin typeface="PT Sans" panose="020B0503020203020204"/>
            </a:endParaRPr>
          </a:p>
          <a:p>
            <a:pPr marL="360000" indent="0">
              <a:spcBef>
                <a:spcPts val="0"/>
              </a:spcBef>
              <a:buNone/>
            </a:pPr>
            <a:r>
              <a:rPr lang="de-DE" sz="1000" b="1" dirty="0">
                <a:latin typeface="PT Sans" panose="020B0503020203020204"/>
              </a:rPr>
              <a:t>Dr. Michael </a:t>
            </a:r>
            <a:r>
              <a:rPr lang="de-DE" sz="1000" b="1" dirty="0" err="1">
                <a:latin typeface="PT Sans" panose="020B0503020203020204"/>
              </a:rPr>
              <a:t>Scharp</a:t>
            </a:r>
            <a:r>
              <a:rPr lang="de-DE" sz="1000" b="1" dirty="0">
                <a:latin typeface="PT Sans" panose="020B0503020203020204"/>
              </a:rPr>
              <a:t> </a:t>
            </a:r>
          </a:p>
          <a:p>
            <a:pPr marL="360000" lvl="0" indent="0">
              <a:spcBef>
                <a:spcPts val="0"/>
              </a:spcBef>
              <a:buNone/>
            </a:pPr>
            <a:r>
              <a:rPr lang="de-DE" sz="1000" dirty="0">
                <a:latin typeface="PT Sans" panose="020B0503020203020204"/>
              </a:rPr>
              <a:t>E-Mail: m.scharp@izt.de </a:t>
            </a:r>
            <a:br>
              <a:rPr lang="de-DE" sz="1000" dirty="0">
                <a:latin typeface="PT Sans" panose="020B0503020203020204"/>
              </a:rPr>
            </a:br>
            <a:r>
              <a:rPr lang="de-DE" sz="1000" b="1" dirty="0">
                <a:latin typeface="PT Sans" panose="020B0503020203020204"/>
              </a:rPr>
              <a:t>Tel.</a:t>
            </a:r>
            <a:r>
              <a:rPr lang="de-DE" sz="1000" dirty="0">
                <a:latin typeface="PT Sans" panose="020B0503020203020204"/>
              </a:rPr>
              <a:t> +49 (0) 30 80 30 88-14 </a:t>
            </a:r>
          </a:p>
          <a:p>
            <a:pPr marL="0" indent="0">
              <a:buNone/>
            </a:pPr>
            <a:endParaRPr lang="de-DE" dirty="0"/>
          </a:p>
          <a:p>
            <a:pPr marL="0" indent="0">
              <a:buNone/>
            </a:pPr>
            <a:endParaRPr lang="de-DE" dirty="0"/>
          </a:p>
        </p:txBody>
      </p:sp>
      <p:pic>
        <p:nvPicPr>
          <p:cNvPr id="4" name="Shape 306" descr="Holger2_q_sw.jpg"/>
          <p:cNvPicPr preferRelativeResize="0"/>
          <p:nvPr/>
        </p:nvPicPr>
        <p:blipFill>
          <a:blip r:embed="rId3" cstate="screen">
            <a:alphaModFix/>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a:ext>
            </a:extLst>
          </a:blip>
          <a:stretch>
            <a:fillRect/>
          </a:stretch>
        </p:blipFill>
        <p:spPr>
          <a:xfrm>
            <a:off x="1376520" y="2221636"/>
            <a:ext cx="794976" cy="774033"/>
          </a:xfrm>
          <a:prstGeom prst="rect">
            <a:avLst/>
          </a:prstGeom>
          <a:noFill/>
          <a:ln>
            <a:noFill/>
          </a:ln>
        </p:spPr>
      </p:pic>
      <p:pic>
        <p:nvPicPr>
          <p:cNvPr id="6" name="Grafik 5"/>
          <p:cNvPicPr>
            <a:picLocks noChangeAspect="1"/>
          </p:cNvPicPr>
          <p:nvPr/>
        </p:nvPicPr>
        <p:blipFill>
          <a:blip r:embed="rId5"/>
          <a:stretch>
            <a:fillRect/>
          </a:stretch>
        </p:blipFill>
        <p:spPr>
          <a:xfrm>
            <a:off x="1372920" y="3441242"/>
            <a:ext cx="776551" cy="772800"/>
          </a:xfrm>
          <a:prstGeom prst="rect">
            <a:avLst/>
          </a:prstGeom>
        </p:spPr>
      </p:pic>
      <p:pic>
        <p:nvPicPr>
          <p:cNvPr id="7" name="Grafik 6"/>
          <p:cNvPicPr>
            <a:picLocks noChangeAspect="1"/>
          </p:cNvPicPr>
          <p:nvPr/>
        </p:nvPicPr>
        <p:blipFill>
          <a:blip r:embed="rId6"/>
          <a:stretch>
            <a:fillRect/>
          </a:stretch>
        </p:blipFill>
        <p:spPr>
          <a:xfrm>
            <a:off x="393700" y="2216132"/>
            <a:ext cx="694519" cy="785043"/>
          </a:xfrm>
          <a:prstGeom prst="rect">
            <a:avLst/>
          </a:prstGeom>
        </p:spPr>
      </p:pic>
      <p:pic>
        <p:nvPicPr>
          <p:cNvPr id="10" name="Grafik 9"/>
          <p:cNvPicPr>
            <a:picLocks noChangeAspect="1"/>
          </p:cNvPicPr>
          <p:nvPr/>
        </p:nvPicPr>
        <p:blipFill>
          <a:blip r:embed="rId7"/>
          <a:stretch>
            <a:fillRect/>
          </a:stretch>
        </p:blipFill>
        <p:spPr>
          <a:xfrm>
            <a:off x="414634" y="3429000"/>
            <a:ext cx="673585" cy="785042"/>
          </a:xfrm>
          <a:prstGeom prst="rect">
            <a:avLst/>
          </a:prstGeom>
        </p:spPr>
      </p:pic>
      <p:pic>
        <p:nvPicPr>
          <p:cNvPr id="11" name="Grafik 10"/>
          <p:cNvPicPr>
            <a:picLocks noChangeAspect="1"/>
          </p:cNvPicPr>
          <p:nvPr/>
        </p:nvPicPr>
        <p:blipFill>
          <a:blip r:embed="rId8"/>
          <a:stretch>
            <a:fillRect/>
          </a:stretch>
        </p:blipFill>
        <p:spPr>
          <a:xfrm>
            <a:off x="414634" y="4412337"/>
            <a:ext cx="720812" cy="785042"/>
          </a:xfrm>
          <a:prstGeom prst="rect">
            <a:avLst/>
          </a:prstGeom>
        </p:spPr>
      </p:pic>
      <p:sp>
        <p:nvSpPr>
          <p:cNvPr id="15" name="Textfeld 14"/>
          <p:cNvSpPr txBox="1"/>
          <p:nvPr/>
        </p:nvSpPr>
        <p:spPr>
          <a:xfrm>
            <a:off x="244786" y="1677839"/>
            <a:ext cx="3681663" cy="400110"/>
          </a:xfrm>
          <a:prstGeom prst="rect">
            <a:avLst/>
          </a:prstGeom>
          <a:noFill/>
        </p:spPr>
        <p:txBody>
          <a:bodyPr wrap="square" rtlCol="0">
            <a:spAutoFit/>
          </a:bodyPr>
          <a:lstStyle/>
          <a:p>
            <a:r>
              <a:rPr lang="de-DE" sz="2000" b="1" dirty="0">
                <a:latin typeface="PT Sans" panose="020B0503020203020204" pitchFamily="34" charset="0"/>
                <a:ea typeface="PT Sans" panose="020B0503020203020204" pitchFamily="34" charset="0"/>
              </a:rPr>
              <a:t>Das </a:t>
            </a:r>
            <a:r>
              <a:rPr lang="de-DE" sz="2000" b="1" dirty="0" err="1">
                <a:latin typeface="PT Sans" panose="020B0503020203020204" pitchFamily="34" charset="0"/>
                <a:ea typeface="PT Sans" panose="020B0503020203020204" pitchFamily="34" charset="0"/>
              </a:rPr>
              <a:t>BilRess</a:t>
            </a:r>
            <a:r>
              <a:rPr lang="de-DE" sz="2000" b="1" dirty="0">
                <a:latin typeface="PT Sans" panose="020B0503020203020204" pitchFamily="34" charset="0"/>
                <a:ea typeface="PT Sans" panose="020B0503020203020204" pitchFamily="34" charset="0"/>
              </a:rPr>
              <a:t>-Netzwerkteam</a:t>
            </a:r>
          </a:p>
        </p:txBody>
      </p:sp>
      <p:pic>
        <p:nvPicPr>
          <p:cNvPr id="3" name="Grafik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7180" y="4358962"/>
            <a:ext cx="2334027" cy="870264"/>
          </a:xfrm>
          <a:prstGeom prst="rect">
            <a:avLst/>
          </a:prstGeom>
        </p:spPr>
      </p:pic>
    </p:spTree>
    <p:extLst>
      <p:ext uri="{BB962C8B-B14F-4D97-AF65-F5344CB8AC3E}">
        <p14:creationId xmlns:p14="http://schemas.microsoft.com/office/powerpoint/2010/main" val="485912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Nachhaltige Rohstoffversorgung</a:t>
            </a:r>
            <a:br>
              <a:rPr lang="de-DE" dirty="0"/>
            </a:br>
            <a:br>
              <a:rPr lang="de-DE" dirty="0"/>
            </a:br>
            <a:r>
              <a:rPr lang="de-DE" sz="1600" dirty="0"/>
              <a:t>Foliensatz I</a:t>
            </a:r>
            <a:br>
              <a:rPr lang="de-DE" sz="1600" dirty="0"/>
            </a:br>
            <a:r>
              <a:rPr lang="de-DE" sz="1600" dirty="0"/>
              <a:t>Sachanalyse </a:t>
            </a:r>
            <a:br>
              <a:rPr lang="de-DE" sz="1600" dirty="0"/>
            </a:br>
            <a:r>
              <a:rPr lang="de-DE" sz="1600" dirty="0"/>
              <a:t>(Weiterbildung für Lehrende)</a:t>
            </a:r>
            <a:br>
              <a:rPr lang="de-DE" sz="1600" dirty="0"/>
            </a:br>
            <a:endParaRPr lang="de-DE" sz="1600" dirty="0"/>
          </a:p>
        </p:txBody>
      </p:sp>
      <p:sp>
        <p:nvSpPr>
          <p:cNvPr id="3" name="Untertitel 2"/>
          <p:cNvSpPr>
            <a:spLocks noGrp="1"/>
          </p:cNvSpPr>
          <p:nvPr>
            <p:ph type="subTitle" idx="1"/>
          </p:nvPr>
        </p:nvSpPr>
        <p:spPr>
          <a:xfrm>
            <a:off x="6762749" y="1913732"/>
            <a:ext cx="2081215" cy="2646362"/>
          </a:xfrm>
        </p:spPr>
        <p:txBody>
          <a:bodyPr/>
          <a:lstStyle/>
          <a:p>
            <a:r>
              <a:rPr lang="de-DE" dirty="0"/>
              <a:t>IZT Institut für Zukunftsstudien und Technologiebewertung</a:t>
            </a:r>
          </a:p>
          <a:p>
            <a:r>
              <a:rPr lang="de-DE" dirty="0"/>
              <a:t>gGmbH</a:t>
            </a:r>
          </a:p>
          <a:p>
            <a:endParaRPr lang="de-DE" dirty="0"/>
          </a:p>
          <a:p>
            <a:r>
              <a:rPr lang="de-DE" dirty="0"/>
              <a:t>Autor/-innen: </a:t>
            </a:r>
          </a:p>
          <a:p>
            <a:r>
              <a:rPr lang="de-DE" dirty="0"/>
              <a:t>Dr. Sarah </a:t>
            </a:r>
            <a:r>
              <a:rPr lang="de-DE" dirty="0" err="1"/>
              <a:t>Hackfort</a:t>
            </a:r>
            <a:endParaRPr lang="de-DE" dirty="0"/>
          </a:p>
          <a:p>
            <a:r>
              <a:rPr lang="de-DE" dirty="0">
                <a:hlinkClick r:id="rId3"/>
              </a:rPr>
              <a:t>s.hackfort@izt.de</a:t>
            </a:r>
            <a:endParaRPr lang="de-DE" dirty="0"/>
          </a:p>
          <a:p>
            <a:r>
              <a:rPr lang="de-DE" dirty="0"/>
              <a:t>Dr. Michael Scharp</a:t>
            </a:r>
          </a:p>
          <a:p>
            <a:r>
              <a:rPr lang="de-DE" dirty="0">
                <a:hlinkClick r:id="rId4"/>
              </a:rPr>
              <a:t>m.scharp@izt.de</a:t>
            </a:r>
            <a:r>
              <a:rPr lang="de-DE" dirty="0"/>
              <a:t> </a:t>
            </a:r>
          </a:p>
          <a:p>
            <a:endParaRPr lang="de-DE" dirty="0"/>
          </a:p>
          <a:p>
            <a:r>
              <a:rPr lang="de-DE" dirty="0"/>
              <a:t>Projektleitung</a:t>
            </a:r>
          </a:p>
          <a:p>
            <a:r>
              <a:rPr lang="de-DE" dirty="0"/>
              <a:t>Dr. Michael Scharp </a:t>
            </a:r>
          </a:p>
        </p:txBody>
      </p:sp>
      <p:pic>
        <p:nvPicPr>
          <p:cNvPr id="6" name="Grafik 5"/>
          <p:cNvPicPr>
            <a:picLocks noChangeAspect="1"/>
          </p:cNvPicPr>
          <p:nvPr/>
        </p:nvPicPr>
        <p:blipFill>
          <a:blip r:embed="rId5"/>
          <a:stretch>
            <a:fillRect/>
          </a:stretch>
        </p:blipFill>
        <p:spPr>
          <a:xfrm>
            <a:off x="167780" y="2430798"/>
            <a:ext cx="2084533" cy="1123950"/>
          </a:xfrm>
          <a:prstGeom prst="rect">
            <a:avLst/>
          </a:prstGeom>
        </p:spPr>
      </p:pic>
      <p:pic>
        <p:nvPicPr>
          <p:cNvPr id="5" name="Grafi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004" y="396418"/>
            <a:ext cx="1803634" cy="672502"/>
          </a:xfrm>
          <a:prstGeom prst="rect">
            <a:avLst/>
          </a:prstGeom>
          <a:solidFill>
            <a:schemeClr val="bg1"/>
          </a:solidFill>
        </p:spPr>
      </p:pic>
      <p:pic>
        <p:nvPicPr>
          <p:cNvPr id="7" name="Grafik 6" descr="https://d30y9cdsu7xlg0.cloudfront.net/png/17088-200.png"/>
          <p:cNvPicPr/>
          <p:nvPr/>
        </p:nvPicPr>
        <p:blipFill rotWithShape="1">
          <a:blip r:embed="rId7">
            <a:extLst>
              <a:ext uri="{28A0092B-C50C-407E-A947-70E740481C1C}">
                <a14:useLocalDpi xmlns:a14="http://schemas.microsoft.com/office/drawing/2010/main" val="0"/>
              </a:ext>
            </a:extLst>
          </a:blip>
          <a:srcRect r="6587"/>
          <a:stretch/>
        </p:blipFill>
        <p:spPr bwMode="auto">
          <a:xfrm>
            <a:off x="2357057" y="3554748"/>
            <a:ext cx="1807568" cy="1690163"/>
          </a:xfrm>
          <a:prstGeom prst="rect">
            <a:avLst/>
          </a:prstGeom>
          <a:noFill/>
          <a:ln>
            <a:noFill/>
          </a:ln>
          <a:extLst>
            <a:ext uri="{53640926-AAD7-44D8-BBD7-CCE9431645EC}">
              <a14:shadowObscured xmlns:a14="http://schemas.microsoft.com/office/drawing/2010/main"/>
            </a:ext>
          </a:extLst>
        </p:spPr>
      </p:pic>
      <p:pic>
        <p:nvPicPr>
          <p:cNvPr id="8" name="Grafik 7" descr="https://d30y9cdsu7xlg0.cloudfront.net/png/733434-200.png"/>
          <p:cNvPicPr/>
          <p:nvPr/>
        </p:nvPicPr>
        <p:blipFill rotWithShape="1">
          <a:blip r:embed="rId8">
            <a:extLst>
              <a:ext uri="{28A0092B-C50C-407E-A947-70E740481C1C}">
                <a14:useLocalDpi xmlns:a14="http://schemas.microsoft.com/office/drawing/2010/main" val="0"/>
              </a:ext>
            </a:extLst>
          </a:blip>
          <a:srcRect l="22876" r="16735"/>
          <a:stretch/>
        </p:blipFill>
        <p:spPr bwMode="auto">
          <a:xfrm>
            <a:off x="4221353" y="3755616"/>
            <a:ext cx="690723" cy="1093199"/>
          </a:xfrm>
          <a:prstGeom prst="rect">
            <a:avLst/>
          </a:prstGeom>
          <a:noFill/>
          <a:ln>
            <a:noFill/>
          </a:ln>
          <a:extLst>
            <a:ext uri="{53640926-AAD7-44D8-BBD7-CCE9431645EC}">
              <a14:shadowObscured xmlns:a14="http://schemas.microsoft.com/office/drawing/2010/main"/>
            </a:ext>
          </a:extLst>
        </p:spPr>
      </p:pic>
      <p:pic>
        <p:nvPicPr>
          <p:cNvPr id="9" name="Grafik 8" descr="https://d30y9cdsu7xlg0.cloudfront.net/png/881303-200.png"/>
          <p:cNvPicPr/>
          <p:nvPr/>
        </p:nvPicPr>
        <p:blipFill rotWithShape="1">
          <a:blip r:embed="rId9">
            <a:extLst>
              <a:ext uri="{28A0092B-C50C-407E-A947-70E740481C1C}">
                <a14:useLocalDpi xmlns:a14="http://schemas.microsoft.com/office/drawing/2010/main" val="0"/>
              </a:ext>
            </a:extLst>
          </a:blip>
          <a:srcRect l="9403"/>
          <a:stretch/>
        </p:blipFill>
        <p:spPr bwMode="auto">
          <a:xfrm>
            <a:off x="4707382" y="3573077"/>
            <a:ext cx="1808542" cy="16901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4688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Abgerundetes Rechteck 56"/>
          <p:cNvSpPr/>
          <p:nvPr/>
        </p:nvSpPr>
        <p:spPr>
          <a:xfrm>
            <a:off x="230635" y="4966560"/>
            <a:ext cx="1173163"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Fußzeilenplatzhalter 4"/>
          <p:cNvSpPr>
            <a:spLocks noGrp="1"/>
          </p:cNvSpPr>
          <p:nvPr>
            <p:ph type="ftr" sz="quarter" idx="19"/>
          </p:nvPr>
        </p:nvSpPr>
        <p:spPr/>
        <p:txBody>
          <a:bodyPr/>
          <a:lstStyle/>
          <a:p>
            <a:pPr>
              <a:defRPr/>
            </a:pPr>
            <a:r>
              <a:rPr lang="de-DE"/>
              <a:t>Nachhaltige Rohstoffversorgung</a:t>
            </a:r>
            <a:endParaRPr lang="de-DE" dirty="0"/>
          </a:p>
        </p:txBody>
      </p:sp>
      <p:sp>
        <p:nvSpPr>
          <p:cNvPr id="3" name="Foliennummernplatzhalter 2"/>
          <p:cNvSpPr>
            <a:spLocks noGrp="1"/>
          </p:cNvSpPr>
          <p:nvPr>
            <p:ph type="sldNum" sz="quarter" idx="20"/>
          </p:nvPr>
        </p:nvSpPr>
        <p:spPr/>
        <p:txBody>
          <a:bodyPr/>
          <a:lstStyle/>
          <a:p>
            <a:fld id="{D51E75EB-DB80-41D4-BAE8-0C2493838418}" type="slidenum">
              <a:rPr lang="de-DE" altLang="de-DE" smtClean="0"/>
              <a:pPr/>
              <a:t>8</a:t>
            </a:fld>
            <a:endParaRPr lang="de-DE" altLang="de-DE" dirty="0"/>
          </a:p>
        </p:txBody>
      </p:sp>
      <p:sp>
        <p:nvSpPr>
          <p:cNvPr id="4" name="Titel 3"/>
          <p:cNvSpPr>
            <a:spLocks noGrp="1"/>
          </p:cNvSpPr>
          <p:nvPr>
            <p:ph type="title"/>
          </p:nvPr>
        </p:nvSpPr>
        <p:spPr/>
        <p:txBody>
          <a:bodyPr/>
          <a:lstStyle/>
          <a:p>
            <a:r>
              <a:rPr lang="de-DE" dirty="0"/>
              <a:t>Sachanalyse: Ressourcen</a:t>
            </a:r>
            <a:br>
              <a:rPr lang="de-DE" dirty="0"/>
            </a:br>
            <a:r>
              <a:rPr lang="de-DE" dirty="0"/>
              <a:t>Systematik</a:t>
            </a:r>
            <a:br>
              <a:rPr lang="de-DE" dirty="0"/>
            </a:br>
            <a:endParaRPr lang="de-DE" dirty="0"/>
          </a:p>
        </p:txBody>
      </p:sp>
      <p:pic>
        <p:nvPicPr>
          <p:cNvPr id="54" name="Inhaltsplatzhalter 53"/>
          <p:cNvPicPr>
            <a:picLocks noGrp="1" noChangeAspect="1"/>
          </p:cNvPicPr>
          <p:nvPr>
            <p:ph idx="1"/>
          </p:nvPr>
        </p:nvPicPr>
        <p:blipFill>
          <a:blip r:embed="rId3"/>
          <a:stretch>
            <a:fillRect/>
          </a:stretch>
        </p:blipFill>
        <p:spPr>
          <a:xfrm>
            <a:off x="80363" y="5692101"/>
            <a:ext cx="944962" cy="463336"/>
          </a:xfrm>
          <a:prstGeom prst="rect">
            <a:avLst/>
          </a:prstGeom>
        </p:spPr>
      </p:pic>
      <p:sp>
        <p:nvSpPr>
          <p:cNvPr id="2" name="Textplatzhalter 1"/>
          <p:cNvSpPr>
            <a:spLocks noGrp="1"/>
          </p:cNvSpPr>
          <p:nvPr>
            <p:ph type="body" sz="quarter" idx="12"/>
          </p:nvPr>
        </p:nvSpPr>
        <p:spPr>
          <a:xfrm>
            <a:off x="3892550" y="6355569"/>
            <a:ext cx="3481388" cy="365125"/>
          </a:xfrm>
        </p:spPr>
        <p:txBody>
          <a:bodyPr/>
          <a:lstStyle/>
          <a:p>
            <a:pPr>
              <a:defRPr/>
            </a:pPr>
            <a:r>
              <a:rPr lang="de-DE" dirty="0">
                <a:cs typeface="Trebuchet MS" panose="020B0603020202020204" pitchFamily="34" charset="0"/>
              </a:rPr>
              <a:t>Quelle: Eigene Darstellung nach BMUB 2016</a:t>
            </a:r>
            <a:endParaRPr lang="de-DE" dirty="0"/>
          </a:p>
        </p:txBody>
      </p:sp>
      <p:cxnSp>
        <p:nvCxnSpPr>
          <p:cNvPr id="6" name="Gewinkelte Verbindung 5"/>
          <p:cNvCxnSpPr>
            <a:stCxn id="7" idx="2"/>
            <a:endCxn id="9" idx="0"/>
          </p:cNvCxnSpPr>
          <p:nvPr/>
        </p:nvCxnSpPr>
        <p:spPr>
          <a:xfrm rot="5400000">
            <a:off x="3008313" y="585660"/>
            <a:ext cx="498475" cy="4067175"/>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Abgerundetes Rechteck 6"/>
          <p:cNvSpPr/>
          <p:nvPr/>
        </p:nvSpPr>
        <p:spPr>
          <a:xfrm>
            <a:off x="4797425" y="1744535"/>
            <a:ext cx="985838"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Freihandform 7"/>
          <p:cNvSpPr/>
          <p:nvPr/>
        </p:nvSpPr>
        <p:spPr>
          <a:xfrm>
            <a:off x="4906963" y="1644523"/>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anchor="ctr"/>
          <a:lstStyle>
            <a:lvl1pPr defTabSz="533400">
              <a:defRPr sz="2400">
                <a:solidFill>
                  <a:schemeClr val="tx1"/>
                </a:solidFill>
                <a:latin typeface="Calibri" panose="020F0502020204030204" pitchFamily="34" charset="0"/>
                <a:ea typeface="MS PGothic" panose="020B0600070205080204" pitchFamily="34" charset="-128"/>
              </a:defRPr>
            </a:lvl1pPr>
            <a:lvl2pPr marL="742950" indent="-285750" defTabSz="533400">
              <a:defRPr sz="2400">
                <a:solidFill>
                  <a:schemeClr val="tx1"/>
                </a:solidFill>
                <a:latin typeface="Calibri" panose="020F0502020204030204" pitchFamily="34" charset="0"/>
                <a:ea typeface="MS PGothic" panose="020B0600070205080204" pitchFamily="34" charset="-128"/>
              </a:defRPr>
            </a:lvl2pPr>
            <a:lvl3pPr marL="1143000" indent="-228600" defTabSz="533400">
              <a:defRPr sz="2400">
                <a:solidFill>
                  <a:schemeClr val="tx1"/>
                </a:solidFill>
                <a:latin typeface="Calibri" panose="020F0502020204030204" pitchFamily="34" charset="0"/>
                <a:ea typeface="MS PGothic" panose="020B0600070205080204" pitchFamily="34" charset="-128"/>
              </a:defRPr>
            </a:lvl3pPr>
            <a:lvl4pPr marL="1600200" indent="-228600" defTabSz="533400">
              <a:defRPr sz="2400">
                <a:solidFill>
                  <a:schemeClr val="tx1"/>
                </a:solidFill>
                <a:latin typeface="Calibri" panose="020F0502020204030204" pitchFamily="34" charset="0"/>
                <a:ea typeface="MS PGothic" panose="020B0600070205080204" pitchFamily="34" charset="-128"/>
              </a:defRPr>
            </a:lvl4pPr>
            <a:lvl5pPr marL="2057400" indent="-228600" defTabSz="533400">
              <a:defRPr sz="2400">
                <a:solidFill>
                  <a:schemeClr val="tx1"/>
                </a:solidFill>
                <a:latin typeface="Calibri" panose="020F0502020204030204" pitchFamily="34" charset="0"/>
                <a:ea typeface="MS PGothic" panose="020B0600070205080204" pitchFamily="34" charset="-128"/>
              </a:defRPr>
            </a:lvl5pPr>
            <a:lvl6pPr marL="25146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200" b="1">
                <a:solidFill>
                  <a:srgbClr val="000000"/>
                </a:solidFill>
              </a:rPr>
              <a:t>Natürliche Ressourcen</a:t>
            </a:r>
          </a:p>
        </p:txBody>
      </p:sp>
      <p:sp>
        <p:nvSpPr>
          <p:cNvPr id="9" name="Abgerundetes Rechteck 8"/>
          <p:cNvSpPr/>
          <p:nvPr/>
        </p:nvSpPr>
        <p:spPr>
          <a:xfrm>
            <a:off x="731838" y="2868485"/>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Freihandform 9"/>
          <p:cNvSpPr/>
          <p:nvPr/>
        </p:nvSpPr>
        <p:spPr>
          <a:xfrm>
            <a:off x="841375" y="2973260"/>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Wasser</a:t>
            </a:r>
          </a:p>
        </p:txBody>
      </p:sp>
      <p:sp>
        <p:nvSpPr>
          <p:cNvPr id="11" name="Abgerundetes Rechteck 10"/>
          <p:cNvSpPr/>
          <p:nvPr/>
        </p:nvSpPr>
        <p:spPr>
          <a:xfrm>
            <a:off x="1936750" y="2868485"/>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Freihandform 11"/>
          <p:cNvSpPr/>
          <p:nvPr/>
        </p:nvSpPr>
        <p:spPr>
          <a:xfrm>
            <a:off x="2046288" y="2973260"/>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Luft</a:t>
            </a:r>
          </a:p>
        </p:txBody>
      </p:sp>
      <p:sp>
        <p:nvSpPr>
          <p:cNvPr id="13" name="Abgerundetes Rechteck 12"/>
          <p:cNvSpPr/>
          <p:nvPr/>
        </p:nvSpPr>
        <p:spPr>
          <a:xfrm>
            <a:off x="4310063" y="2822448"/>
            <a:ext cx="985837" cy="849312"/>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Freihandform 13"/>
          <p:cNvSpPr/>
          <p:nvPr/>
        </p:nvSpPr>
        <p:spPr>
          <a:xfrm>
            <a:off x="4397375" y="2922460"/>
            <a:ext cx="985838" cy="627063"/>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accent1">
              <a:lumMod val="75000"/>
            </a:schemeClr>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white"/>
                </a:solidFill>
              </a:rPr>
              <a:t>Rohstoffe</a:t>
            </a:r>
          </a:p>
        </p:txBody>
      </p:sp>
      <p:sp>
        <p:nvSpPr>
          <p:cNvPr id="15" name="Abgerundetes Rechteck 14"/>
          <p:cNvSpPr/>
          <p:nvPr/>
        </p:nvSpPr>
        <p:spPr>
          <a:xfrm>
            <a:off x="2582863" y="3976560"/>
            <a:ext cx="985837"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reihandform 15"/>
          <p:cNvSpPr/>
          <p:nvPr/>
        </p:nvSpPr>
        <p:spPr>
          <a:xfrm>
            <a:off x="287338" y="5059235"/>
            <a:ext cx="1173162"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anchor="ctr"/>
          <a:lstStyle>
            <a:lvl1pPr defTabSz="622300">
              <a:defRPr sz="2400">
                <a:solidFill>
                  <a:schemeClr val="tx1"/>
                </a:solidFill>
                <a:latin typeface="Calibri" panose="020F0502020204030204" pitchFamily="34" charset="0"/>
                <a:ea typeface="MS PGothic" panose="020B0600070205080204" pitchFamily="34" charset="-128"/>
              </a:defRPr>
            </a:lvl1pPr>
            <a:lvl2pPr marL="742950" indent="-285750" defTabSz="622300">
              <a:defRPr sz="2400">
                <a:solidFill>
                  <a:schemeClr val="tx1"/>
                </a:solidFill>
                <a:latin typeface="Calibri" panose="020F0502020204030204" pitchFamily="34" charset="0"/>
                <a:ea typeface="MS PGothic" panose="020B0600070205080204" pitchFamily="34" charset="-128"/>
              </a:defRPr>
            </a:lvl2pPr>
            <a:lvl3pPr marL="1143000" indent="-228600" defTabSz="622300">
              <a:defRPr sz="2400">
                <a:solidFill>
                  <a:schemeClr val="tx1"/>
                </a:solidFill>
                <a:latin typeface="Calibri" panose="020F0502020204030204" pitchFamily="34" charset="0"/>
                <a:ea typeface="MS PGothic" panose="020B0600070205080204" pitchFamily="34" charset="-128"/>
              </a:defRPr>
            </a:lvl3pPr>
            <a:lvl4pPr marL="1600200" indent="-228600" defTabSz="622300">
              <a:defRPr sz="2400">
                <a:solidFill>
                  <a:schemeClr val="tx1"/>
                </a:solidFill>
                <a:latin typeface="Calibri" panose="020F0502020204030204" pitchFamily="34" charset="0"/>
                <a:ea typeface="MS PGothic" panose="020B0600070205080204" pitchFamily="34" charset="-128"/>
              </a:defRPr>
            </a:lvl4pPr>
            <a:lvl5pPr marL="2057400" indent="-228600" defTabSz="622300">
              <a:defRPr sz="2400">
                <a:solidFill>
                  <a:schemeClr val="tx1"/>
                </a:solidFill>
                <a:latin typeface="Calibri" panose="020F0502020204030204" pitchFamily="34" charset="0"/>
                <a:ea typeface="MS PGothic" panose="020B0600070205080204" pitchFamily="34" charset="-128"/>
              </a:defRPr>
            </a:lvl5pPr>
            <a:lvl6pPr marL="25146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400" b="1">
                <a:solidFill>
                  <a:srgbClr val="000000"/>
                </a:solidFill>
              </a:rPr>
              <a:t>Fossile Energieträger</a:t>
            </a:r>
          </a:p>
        </p:txBody>
      </p:sp>
      <p:sp>
        <p:nvSpPr>
          <p:cNvPr id="17" name="Abgerundetes Rechteck 16"/>
          <p:cNvSpPr/>
          <p:nvPr/>
        </p:nvSpPr>
        <p:spPr>
          <a:xfrm>
            <a:off x="1979613" y="5386260"/>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Freihandform 17"/>
          <p:cNvSpPr/>
          <p:nvPr/>
        </p:nvSpPr>
        <p:spPr>
          <a:xfrm>
            <a:off x="2089150" y="5491035"/>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Erze</a:t>
            </a:r>
          </a:p>
        </p:txBody>
      </p:sp>
      <p:sp>
        <p:nvSpPr>
          <p:cNvPr id="19" name="Abgerundetes Rechteck 18"/>
          <p:cNvSpPr/>
          <p:nvPr/>
        </p:nvSpPr>
        <p:spPr>
          <a:xfrm>
            <a:off x="3184525" y="5386260"/>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Freihandform 19"/>
          <p:cNvSpPr/>
          <p:nvPr/>
        </p:nvSpPr>
        <p:spPr>
          <a:xfrm>
            <a:off x="3294063" y="549103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Industrie-</a:t>
            </a:r>
            <a:r>
              <a:rPr lang="de-DE" sz="1400" b="1" dirty="0" err="1">
                <a:solidFill>
                  <a:prstClr val="black">
                    <a:hueOff val="0"/>
                    <a:satOff val="0"/>
                    <a:lumOff val="0"/>
                    <a:alphaOff val="0"/>
                  </a:prstClr>
                </a:solidFill>
              </a:rPr>
              <a:t>mineralien</a:t>
            </a:r>
            <a:endParaRPr lang="de-DE" sz="1400" b="1" dirty="0">
              <a:solidFill>
                <a:prstClr val="black">
                  <a:hueOff val="0"/>
                  <a:satOff val="0"/>
                  <a:lumOff val="0"/>
                  <a:alphaOff val="0"/>
                </a:prstClr>
              </a:solidFill>
            </a:endParaRPr>
          </a:p>
        </p:txBody>
      </p:sp>
      <p:sp>
        <p:nvSpPr>
          <p:cNvPr id="21" name="Abgerundetes Rechteck 20"/>
          <p:cNvSpPr/>
          <p:nvPr/>
        </p:nvSpPr>
        <p:spPr>
          <a:xfrm>
            <a:off x="4389438" y="5386260"/>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Freihandform 21"/>
          <p:cNvSpPr/>
          <p:nvPr/>
        </p:nvSpPr>
        <p:spPr>
          <a:xfrm>
            <a:off x="4498975" y="5491035"/>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Bau-</a:t>
            </a:r>
            <a:r>
              <a:rPr lang="de-DE" sz="1400" b="1" dirty="0" err="1">
                <a:solidFill>
                  <a:prstClr val="black">
                    <a:hueOff val="0"/>
                    <a:satOff val="0"/>
                    <a:lumOff val="0"/>
                    <a:alphaOff val="0"/>
                  </a:prstClr>
                </a:solidFill>
              </a:rPr>
              <a:t>mineralien</a:t>
            </a:r>
            <a:endParaRPr lang="de-DE" sz="1400" b="1" dirty="0">
              <a:solidFill>
                <a:prstClr val="black">
                  <a:hueOff val="0"/>
                  <a:satOff val="0"/>
                  <a:lumOff val="0"/>
                  <a:alphaOff val="0"/>
                </a:prstClr>
              </a:solidFill>
            </a:endParaRPr>
          </a:p>
        </p:txBody>
      </p:sp>
      <p:sp>
        <p:nvSpPr>
          <p:cNvPr id="23" name="Abgerundetes Rechteck 22"/>
          <p:cNvSpPr/>
          <p:nvPr/>
        </p:nvSpPr>
        <p:spPr>
          <a:xfrm>
            <a:off x="6880225" y="3976560"/>
            <a:ext cx="985838"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Abgerundetes Rechteck 23"/>
          <p:cNvSpPr/>
          <p:nvPr/>
        </p:nvSpPr>
        <p:spPr>
          <a:xfrm>
            <a:off x="5594350" y="5386260"/>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Freihandform 24"/>
          <p:cNvSpPr/>
          <p:nvPr/>
        </p:nvSpPr>
        <p:spPr>
          <a:xfrm>
            <a:off x="5703888" y="549103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Stoffliche Nutzung</a:t>
            </a:r>
          </a:p>
        </p:txBody>
      </p:sp>
      <p:sp>
        <p:nvSpPr>
          <p:cNvPr id="26" name="Abgerundetes Rechteck 25"/>
          <p:cNvSpPr/>
          <p:nvPr/>
        </p:nvSpPr>
        <p:spPr>
          <a:xfrm>
            <a:off x="8024813" y="5386260"/>
            <a:ext cx="900112"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Abgerundetes Rechteck 26"/>
          <p:cNvSpPr/>
          <p:nvPr/>
        </p:nvSpPr>
        <p:spPr>
          <a:xfrm>
            <a:off x="6880225" y="5386260"/>
            <a:ext cx="9604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Freihandform 27"/>
          <p:cNvSpPr/>
          <p:nvPr/>
        </p:nvSpPr>
        <p:spPr>
          <a:xfrm>
            <a:off x="6953250" y="5491035"/>
            <a:ext cx="962025"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Energetische Nutzung</a:t>
            </a:r>
          </a:p>
        </p:txBody>
      </p:sp>
      <p:sp>
        <p:nvSpPr>
          <p:cNvPr id="29" name="Abgerundetes Rechteck 28"/>
          <p:cNvSpPr/>
          <p:nvPr/>
        </p:nvSpPr>
        <p:spPr>
          <a:xfrm>
            <a:off x="5514975" y="2868485"/>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Freihandform 29"/>
          <p:cNvSpPr/>
          <p:nvPr/>
        </p:nvSpPr>
        <p:spPr>
          <a:xfrm>
            <a:off x="5624513" y="2973260"/>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anchor="ctr"/>
          <a:lstStyle>
            <a:lvl1pPr defTabSz="533400">
              <a:defRPr sz="2400">
                <a:solidFill>
                  <a:schemeClr val="tx1"/>
                </a:solidFill>
                <a:latin typeface="Calibri" panose="020F0502020204030204" pitchFamily="34" charset="0"/>
                <a:ea typeface="MS PGothic" panose="020B0600070205080204" pitchFamily="34" charset="-128"/>
              </a:defRPr>
            </a:lvl1pPr>
            <a:lvl2pPr marL="742950" indent="-285750" defTabSz="533400">
              <a:defRPr sz="2400">
                <a:solidFill>
                  <a:schemeClr val="tx1"/>
                </a:solidFill>
                <a:latin typeface="Calibri" panose="020F0502020204030204" pitchFamily="34" charset="0"/>
                <a:ea typeface="MS PGothic" panose="020B0600070205080204" pitchFamily="34" charset="-128"/>
              </a:defRPr>
            </a:lvl2pPr>
            <a:lvl3pPr marL="1143000" indent="-228600" defTabSz="533400">
              <a:defRPr sz="2400">
                <a:solidFill>
                  <a:schemeClr val="tx1"/>
                </a:solidFill>
                <a:latin typeface="Calibri" panose="020F0502020204030204" pitchFamily="34" charset="0"/>
                <a:ea typeface="MS PGothic" panose="020B0600070205080204" pitchFamily="34" charset="-128"/>
              </a:defRPr>
            </a:lvl3pPr>
            <a:lvl4pPr marL="1600200" indent="-228600" defTabSz="533400">
              <a:defRPr sz="2400">
                <a:solidFill>
                  <a:schemeClr val="tx1"/>
                </a:solidFill>
                <a:latin typeface="Calibri" panose="020F0502020204030204" pitchFamily="34" charset="0"/>
                <a:ea typeface="MS PGothic" panose="020B0600070205080204" pitchFamily="34" charset="-128"/>
              </a:defRPr>
            </a:lvl4pPr>
            <a:lvl5pPr marL="2057400" indent="-228600" defTabSz="533400">
              <a:defRPr sz="2400">
                <a:solidFill>
                  <a:schemeClr val="tx1"/>
                </a:solidFill>
                <a:latin typeface="Calibri" panose="020F0502020204030204" pitchFamily="34" charset="0"/>
                <a:ea typeface="MS PGothic" panose="020B0600070205080204" pitchFamily="34" charset="-128"/>
              </a:defRPr>
            </a:lvl5pPr>
            <a:lvl6pPr marL="25146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200" b="1">
                <a:solidFill>
                  <a:srgbClr val="000000"/>
                </a:solidFill>
              </a:rPr>
              <a:t>Fläche</a:t>
            </a:r>
          </a:p>
        </p:txBody>
      </p:sp>
      <p:sp>
        <p:nvSpPr>
          <p:cNvPr id="31" name="Abgerundetes Rechteck 30"/>
          <p:cNvSpPr/>
          <p:nvPr/>
        </p:nvSpPr>
        <p:spPr>
          <a:xfrm>
            <a:off x="6719888" y="2868485"/>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Freihandform 31"/>
          <p:cNvSpPr/>
          <p:nvPr/>
        </p:nvSpPr>
        <p:spPr>
          <a:xfrm>
            <a:off x="6829425" y="2973260"/>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anchor="ctr"/>
          <a:lstStyle>
            <a:lvl1pPr defTabSz="533400">
              <a:defRPr sz="2400">
                <a:solidFill>
                  <a:schemeClr val="tx1"/>
                </a:solidFill>
                <a:latin typeface="Calibri" panose="020F0502020204030204" pitchFamily="34" charset="0"/>
                <a:ea typeface="MS PGothic" panose="020B0600070205080204" pitchFamily="34" charset="-128"/>
              </a:defRPr>
            </a:lvl1pPr>
            <a:lvl2pPr marL="742950" indent="-285750" defTabSz="533400">
              <a:defRPr sz="2400">
                <a:solidFill>
                  <a:schemeClr val="tx1"/>
                </a:solidFill>
                <a:latin typeface="Calibri" panose="020F0502020204030204" pitchFamily="34" charset="0"/>
                <a:ea typeface="MS PGothic" panose="020B0600070205080204" pitchFamily="34" charset="-128"/>
              </a:defRPr>
            </a:lvl2pPr>
            <a:lvl3pPr marL="1143000" indent="-228600" defTabSz="533400">
              <a:defRPr sz="2400">
                <a:solidFill>
                  <a:schemeClr val="tx1"/>
                </a:solidFill>
                <a:latin typeface="Calibri" panose="020F0502020204030204" pitchFamily="34" charset="0"/>
                <a:ea typeface="MS PGothic" panose="020B0600070205080204" pitchFamily="34" charset="-128"/>
              </a:defRPr>
            </a:lvl3pPr>
            <a:lvl4pPr marL="1600200" indent="-228600" defTabSz="533400">
              <a:defRPr sz="2400">
                <a:solidFill>
                  <a:schemeClr val="tx1"/>
                </a:solidFill>
                <a:latin typeface="Calibri" panose="020F0502020204030204" pitchFamily="34" charset="0"/>
                <a:ea typeface="MS PGothic" panose="020B0600070205080204" pitchFamily="34" charset="-128"/>
              </a:defRPr>
            </a:lvl4pPr>
            <a:lvl5pPr marL="2057400" indent="-228600" defTabSz="533400">
              <a:defRPr sz="2400">
                <a:solidFill>
                  <a:schemeClr val="tx1"/>
                </a:solidFill>
                <a:latin typeface="Calibri" panose="020F0502020204030204" pitchFamily="34" charset="0"/>
                <a:ea typeface="MS PGothic" panose="020B0600070205080204" pitchFamily="34" charset="-128"/>
              </a:defRPr>
            </a:lvl5pPr>
            <a:lvl6pPr marL="25146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200" b="1">
                <a:solidFill>
                  <a:srgbClr val="000000"/>
                </a:solidFill>
              </a:rPr>
              <a:t>Strömende Ressourcen</a:t>
            </a:r>
          </a:p>
        </p:txBody>
      </p:sp>
      <p:sp>
        <p:nvSpPr>
          <p:cNvPr id="33" name="Abgerundetes Rechteck 32"/>
          <p:cNvSpPr/>
          <p:nvPr/>
        </p:nvSpPr>
        <p:spPr>
          <a:xfrm>
            <a:off x="7945438" y="2887535"/>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cxnSp>
        <p:nvCxnSpPr>
          <p:cNvPr id="34" name="Gewinkelte Verbindung 33"/>
          <p:cNvCxnSpPr>
            <a:stCxn id="7" idx="2"/>
            <a:endCxn id="33" idx="0"/>
          </p:cNvCxnSpPr>
          <p:nvPr/>
        </p:nvCxnSpPr>
        <p:spPr>
          <a:xfrm rot="16200000" flipH="1">
            <a:off x="6606381" y="1054767"/>
            <a:ext cx="517525" cy="3148012"/>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winkelte Verbindung 34"/>
          <p:cNvCxnSpPr>
            <a:stCxn id="7" idx="2"/>
            <a:endCxn id="31" idx="0"/>
          </p:cNvCxnSpPr>
          <p:nvPr/>
        </p:nvCxnSpPr>
        <p:spPr>
          <a:xfrm rot="16200000" flipH="1">
            <a:off x="6002338" y="1658810"/>
            <a:ext cx="498475" cy="1920875"/>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winkelte Verbindung 35"/>
          <p:cNvCxnSpPr>
            <a:stCxn id="7" idx="2"/>
            <a:endCxn id="29" idx="0"/>
          </p:cNvCxnSpPr>
          <p:nvPr/>
        </p:nvCxnSpPr>
        <p:spPr>
          <a:xfrm rot="16200000" flipH="1">
            <a:off x="5399881" y="2261267"/>
            <a:ext cx="498475" cy="715962"/>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winkelte Verbindung 36"/>
          <p:cNvCxnSpPr>
            <a:stCxn id="7" idx="2"/>
            <a:endCxn id="11" idx="0"/>
          </p:cNvCxnSpPr>
          <p:nvPr/>
        </p:nvCxnSpPr>
        <p:spPr>
          <a:xfrm rot="5400000">
            <a:off x="3610769" y="1188116"/>
            <a:ext cx="498475" cy="2862263"/>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winkelte Verbindung 37"/>
          <p:cNvCxnSpPr>
            <a:stCxn id="13" idx="2"/>
            <a:endCxn id="15" idx="0"/>
          </p:cNvCxnSpPr>
          <p:nvPr/>
        </p:nvCxnSpPr>
        <p:spPr>
          <a:xfrm rot="5400000">
            <a:off x="3786188" y="2960560"/>
            <a:ext cx="304800" cy="172720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winkelte Verbindung 38"/>
          <p:cNvCxnSpPr>
            <a:stCxn id="13" idx="2"/>
            <a:endCxn id="23" idx="0"/>
          </p:cNvCxnSpPr>
          <p:nvPr/>
        </p:nvCxnSpPr>
        <p:spPr>
          <a:xfrm rot="16200000" flipH="1">
            <a:off x="5935663" y="2538285"/>
            <a:ext cx="304800" cy="257175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winkelte Verbindung 39"/>
          <p:cNvCxnSpPr>
            <a:stCxn id="15" idx="2"/>
          </p:cNvCxnSpPr>
          <p:nvPr/>
        </p:nvCxnSpPr>
        <p:spPr>
          <a:xfrm rot="5400000">
            <a:off x="1876425" y="3755898"/>
            <a:ext cx="352425" cy="204470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winkelte Verbindung 40"/>
          <p:cNvCxnSpPr>
            <a:stCxn id="15" idx="2"/>
            <a:endCxn id="17" idx="0"/>
          </p:cNvCxnSpPr>
          <p:nvPr/>
        </p:nvCxnSpPr>
        <p:spPr>
          <a:xfrm rot="5400000">
            <a:off x="2382044" y="4693316"/>
            <a:ext cx="784225" cy="601663"/>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Gewinkelte Verbindung 41"/>
          <p:cNvCxnSpPr>
            <a:stCxn id="15" idx="2"/>
            <a:endCxn id="19" idx="0"/>
          </p:cNvCxnSpPr>
          <p:nvPr/>
        </p:nvCxnSpPr>
        <p:spPr>
          <a:xfrm rot="16200000" flipH="1">
            <a:off x="2983706" y="4693317"/>
            <a:ext cx="784225" cy="601662"/>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winkelte Verbindung 42"/>
          <p:cNvCxnSpPr>
            <a:stCxn id="15" idx="2"/>
            <a:endCxn id="21" idx="0"/>
          </p:cNvCxnSpPr>
          <p:nvPr/>
        </p:nvCxnSpPr>
        <p:spPr>
          <a:xfrm rot="16200000" flipH="1">
            <a:off x="3586163" y="4090860"/>
            <a:ext cx="784225" cy="1806575"/>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winkelte Verbindung 43"/>
          <p:cNvCxnSpPr>
            <a:stCxn id="23" idx="2"/>
            <a:endCxn id="24" idx="0"/>
          </p:cNvCxnSpPr>
          <p:nvPr/>
        </p:nvCxnSpPr>
        <p:spPr>
          <a:xfrm rot="5400000">
            <a:off x="6338094" y="4350416"/>
            <a:ext cx="784225" cy="1287463"/>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Gewinkelte Verbindung 44"/>
          <p:cNvCxnSpPr>
            <a:stCxn id="23" idx="2"/>
            <a:endCxn id="26" idx="0"/>
          </p:cNvCxnSpPr>
          <p:nvPr/>
        </p:nvCxnSpPr>
        <p:spPr>
          <a:xfrm rot="16200000" flipH="1">
            <a:off x="7531894" y="4444079"/>
            <a:ext cx="784225" cy="1100137"/>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winkelte Verbindung 45"/>
          <p:cNvCxnSpPr>
            <a:stCxn id="23" idx="2"/>
            <a:endCxn id="27" idx="0"/>
          </p:cNvCxnSpPr>
          <p:nvPr/>
        </p:nvCxnSpPr>
        <p:spPr>
          <a:xfrm rot="5400000">
            <a:off x="6974681" y="4987004"/>
            <a:ext cx="784225" cy="14288"/>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Freihandform 46"/>
          <p:cNvSpPr/>
          <p:nvPr/>
        </p:nvSpPr>
        <p:spPr>
          <a:xfrm>
            <a:off x="2706688" y="404958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accent1">
              <a:lumMod val="75000"/>
            </a:schemeClr>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white"/>
                </a:solidFill>
              </a:rPr>
              <a:t>Abiotische Rohstoffe</a:t>
            </a:r>
          </a:p>
        </p:txBody>
      </p:sp>
      <p:sp>
        <p:nvSpPr>
          <p:cNvPr id="48" name="Freihandform 47"/>
          <p:cNvSpPr/>
          <p:nvPr/>
        </p:nvSpPr>
        <p:spPr>
          <a:xfrm>
            <a:off x="6964363" y="404958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accent1">
              <a:lumMod val="75000"/>
            </a:schemeClr>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white"/>
                </a:solidFill>
              </a:rPr>
              <a:t>Biotische Rohstoffe</a:t>
            </a:r>
          </a:p>
        </p:txBody>
      </p:sp>
      <p:sp>
        <p:nvSpPr>
          <p:cNvPr id="49" name="Abgerundetes Rechteck 48"/>
          <p:cNvSpPr/>
          <p:nvPr/>
        </p:nvSpPr>
        <p:spPr>
          <a:xfrm>
            <a:off x="3114675" y="2881185"/>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Freihandform 49"/>
          <p:cNvSpPr/>
          <p:nvPr/>
        </p:nvSpPr>
        <p:spPr>
          <a:xfrm>
            <a:off x="3224213" y="2985960"/>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Boden</a:t>
            </a:r>
          </a:p>
        </p:txBody>
      </p:sp>
      <p:cxnSp>
        <p:nvCxnSpPr>
          <p:cNvPr id="51" name="Gewinkelte Verbindung 50"/>
          <p:cNvCxnSpPr>
            <a:stCxn id="7" idx="2"/>
            <a:endCxn id="13" idx="0"/>
          </p:cNvCxnSpPr>
          <p:nvPr/>
        </p:nvCxnSpPr>
        <p:spPr>
          <a:xfrm rot="5400000">
            <a:off x="4820444" y="2351754"/>
            <a:ext cx="452438" cy="48895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Freihandform 51"/>
          <p:cNvSpPr/>
          <p:nvPr/>
        </p:nvSpPr>
        <p:spPr>
          <a:xfrm>
            <a:off x="979488" y="5694235"/>
            <a:ext cx="906462" cy="4222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100" b="1" dirty="0">
                <a:solidFill>
                  <a:prstClr val="black">
                    <a:hueOff val="0"/>
                    <a:satOff val="0"/>
                    <a:lumOff val="0"/>
                    <a:alphaOff val="0"/>
                  </a:prstClr>
                </a:solidFill>
              </a:rPr>
              <a:t>Stoffliche</a:t>
            </a:r>
            <a:br>
              <a:rPr lang="de-DE" sz="1100" b="1" dirty="0">
                <a:solidFill>
                  <a:prstClr val="black">
                    <a:hueOff val="0"/>
                    <a:satOff val="0"/>
                    <a:lumOff val="0"/>
                    <a:alphaOff val="0"/>
                  </a:prstClr>
                </a:solidFill>
              </a:rPr>
            </a:br>
            <a:r>
              <a:rPr lang="de-DE" sz="1100" b="1" dirty="0">
                <a:solidFill>
                  <a:prstClr val="black">
                    <a:hueOff val="0"/>
                    <a:satOff val="0"/>
                    <a:lumOff val="0"/>
                    <a:alphaOff val="0"/>
                  </a:prstClr>
                </a:solidFill>
              </a:rPr>
              <a:t>Nutzung</a:t>
            </a:r>
          </a:p>
        </p:txBody>
      </p:sp>
      <p:sp>
        <p:nvSpPr>
          <p:cNvPr id="55" name="Freihandform 54"/>
          <p:cNvSpPr/>
          <p:nvPr/>
        </p:nvSpPr>
        <p:spPr>
          <a:xfrm>
            <a:off x="8024813" y="2973259"/>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Lebende Organismen</a:t>
            </a:r>
          </a:p>
        </p:txBody>
      </p:sp>
      <p:sp>
        <p:nvSpPr>
          <p:cNvPr id="56" name="Freihandform 55"/>
          <p:cNvSpPr/>
          <p:nvPr/>
        </p:nvSpPr>
        <p:spPr>
          <a:xfrm>
            <a:off x="8099425" y="5475287"/>
            <a:ext cx="900113" cy="625475"/>
          </a:xfrm>
          <a:custGeom>
            <a:avLst/>
            <a:gdLst>
              <a:gd name="connsiteX0" fmla="*/ 0 w 1148687"/>
              <a:gd name="connsiteY0" fmla="*/ 62597 h 625969"/>
              <a:gd name="connsiteX1" fmla="*/ 62597 w 1148687"/>
              <a:gd name="connsiteY1" fmla="*/ 0 h 625969"/>
              <a:gd name="connsiteX2" fmla="*/ 1086090 w 1148687"/>
              <a:gd name="connsiteY2" fmla="*/ 0 h 625969"/>
              <a:gd name="connsiteX3" fmla="*/ 1148687 w 1148687"/>
              <a:gd name="connsiteY3" fmla="*/ 62597 h 625969"/>
              <a:gd name="connsiteX4" fmla="*/ 1148687 w 1148687"/>
              <a:gd name="connsiteY4" fmla="*/ 563372 h 625969"/>
              <a:gd name="connsiteX5" fmla="*/ 1086090 w 1148687"/>
              <a:gd name="connsiteY5" fmla="*/ 625969 h 625969"/>
              <a:gd name="connsiteX6" fmla="*/ 62597 w 1148687"/>
              <a:gd name="connsiteY6" fmla="*/ 625969 h 625969"/>
              <a:gd name="connsiteX7" fmla="*/ 0 w 1148687"/>
              <a:gd name="connsiteY7" fmla="*/ 563372 h 625969"/>
              <a:gd name="connsiteX8" fmla="*/ 0 w 1148687"/>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687" h="625969">
                <a:moveTo>
                  <a:pt x="0" y="62597"/>
                </a:moveTo>
                <a:cubicBezTo>
                  <a:pt x="0" y="28026"/>
                  <a:pt x="28026" y="0"/>
                  <a:pt x="62597" y="0"/>
                </a:cubicBezTo>
                <a:lnTo>
                  <a:pt x="1086090" y="0"/>
                </a:lnTo>
                <a:cubicBezTo>
                  <a:pt x="1120661" y="0"/>
                  <a:pt x="1148687" y="28026"/>
                  <a:pt x="1148687" y="62597"/>
                </a:cubicBezTo>
                <a:lnTo>
                  <a:pt x="1148687" y="563372"/>
                </a:lnTo>
                <a:cubicBezTo>
                  <a:pt x="1148687" y="597943"/>
                  <a:pt x="1120661" y="625969"/>
                  <a:pt x="1086090"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Nahrung- &amp;  Futtermittel</a:t>
            </a:r>
          </a:p>
        </p:txBody>
      </p:sp>
    </p:spTree>
    <p:extLst>
      <p:ext uri="{BB962C8B-B14F-4D97-AF65-F5344CB8AC3E}">
        <p14:creationId xmlns:p14="http://schemas.microsoft.com/office/powerpoint/2010/main" val="109391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9"/>
          </p:nvPr>
        </p:nvSpPr>
        <p:spPr/>
        <p:txBody>
          <a:bodyPr/>
          <a:lstStyle/>
          <a:p>
            <a:pPr>
              <a:defRPr/>
            </a:pPr>
            <a:r>
              <a:rPr lang="de-DE"/>
              <a:t>Nachhaltige Rohstoffversorgung</a:t>
            </a:r>
            <a:endParaRPr lang="de-DE" dirty="0"/>
          </a:p>
        </p:txBody>
      </p:sp>
      <p:sp>
        <p:nvSpPr>
          <p:cNvPr id="3" name="Foliennummernplatzhalter 2"/>
          <p:cNvSpPr>
            <a:spLocks noGrp="1"/>
          </p:cNvSpPr>
          <p:nvPr>
            <p:ph type="sldNum" sz="quarter" idx="20"/>
          </p:nvPr>
        </p:nvSpPr>
        <p:spPr/>
        <p:txBody>
          <a:bodyPr/>
          <a:lstStyle/>
          <a:p>
            <a:fld id="{D51E75EB-DB80-41D4-BAE8-0C2493838418}" type="slidenum">
              <a:rPr lang="de-DE" altLang="de-DE" smtClean="0"/>
              <a:pPr/>
              <a:t>9</a:t>
            </a:fld>
            <a:endParaRPr lang="de-DE" altLang="de-DE" dirty="0"/>
          </a:p>
        </p:txBody>
      </p:sp>
      <p:sp>
        <p:nvSpPr>
          <p:cNvPr id="4" name="Titel 3"/>
          <p:cNvSpPr>
            <a:spLocks noGrp="1"/>
          </p:cNvSpPr>
          <p:nvPr>
            <p:ph type="title"/>
          </p:nvPr>
        </p:nvSpPr>
        <p:spPr/>
        <p:txBody>
          <a:bodyPr/>
          <a:lstStyle/>
          <a:p>
            <a:r>
              <a:rPr lang="de-DE" dirty="0"/>
              <a:t>Sachanalyse: Ressourcen</a:t>
            </a:r>
            <a:br>
              <a:rPr lang="de-DE" dirty="0"/>
            </a:br>
            <a:r>
              <a:rPr lang="de-DE" dirty="0"/>
              <a:t>Rohstoffe</a:t>
            </a:r>
          </a:p>
        </p:txBody>
      </p:sp>
      <p:pic>
        <p:nvPicPr>
          <p:cNvPr id="6" name="Inhaltsplatzhalter 5"/>
          <p:cNvPicPr>
            <a:picLocks noGrp="1" noChangeAspect="1"/>
          </p:cNvPicPr>
          <p:nvPr>
            <p:ph idx="1"/>
          </p:nvPr>
        </p:nvPicPr>
        <p:blipFill>
          <a:blip r:embed="rId3"/>
          <a:stretch>
            <a:fillRect/>
          </a:stretch>
        </p:blipFill>
        <p:spPr>
          <a:xfrm>
            <a:off x="390525" y="1643856"/>
            <a:ext cx="8356600" cy="4418013"/>
          </a:xfrm>
          <a:prstGeom prst="rect">
            <a:avLst/>
          </a:prstGeom>
        </p:spPr>
      </p:pic>
      <p:sp>
        <p:nvSpPr>
          <p:cNvPr id="2" name="Textplatzhalter 1"/>
          <p:cNvSpPr>
            <a:spLocks noGrp="1"/>
          </p:cNvSpPr>
          <p:nvPr>
            <p:ph type="body" sz="quarter" idx="12"/>
          </p:nvPr>
        </p:nvSpPr>
        <p:spPr/>
        <p:txBody>
          <a:bodyPr/>
          <a:lstStyle/>
          <a:p>
            <a:pPr>
              <a:defRPr/>
            </a:pPr>
            <a:r>
              <a:rPr lang="de-DE" dirty="0"/>
              <a:t>Quelle: Eigene Darstellung.</a:t>
            </a:r>
          </a:p>
        </p:txBody>
      </p:sp>
    </p:spTree>
    <p:extLst>
      <p:ext uri="{BB962C8B-B14F-4D97-AF65-F5344CB8AC3E}">
        <p14:creationId xmlns:p14="http://schemas.microsoft.com/office/powerpoint/2010/main" val="447854550"/>
      </p:ext>
    </p:extLst>
  </p:cSld>
  <p:clrMapOvr>
    <a:masterClrMapping/>
  </p:clrMapOvr>
</p:sld>
</file>

<file path=ppt/theme/theme1.xml><?xml version="1.0" encoding="utf-8"?>
<a:theme xmlns:a="http://schemas.openxmlformats.org/drawingml/2006/main" name="Office-Design">
  <a:themeElements>
    <a:clrScheme name="Benutzerdefiniert 8">
      <a:dk1>
        <a:sysClr val="windowText" lastClr="000000"/>
      </a:dk1>
      <a:lt1>
        <a:sysClr val="window" lastClr="FFFFFF"/>
      </a:lt1>
      <a:dk2>
        <a:srgbClr val="1F497D"/>
      </a:dk2>
      <a:lt2>
        <a:srgbClr val="EEECE1"/>
      </a:lt2>
      <a:accent1>
        <a:srgbClr val="F3A734"/>
      </a:accent1>
      <a:accent2>
        <a:srgbClr val="80808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CE5CD"/>
        </a:solidFill>
        <a:ln>
          <a:noFill/>
        </a:ln>
      </a:spPr>
      <a:bodyPr rtlCol="0" anchor="ctr"/>
      <a:lstStyle>
        <a:defPPr algn="ctr">
          <a:defRPr dirty="0" smtClean="0">
            <a:solidFill>
              <a:srgbClr val="595959"/>
            </a:solidFill>
            <a:latin typeface="PT Sans" panose="020B0503020203020204" pitchFamily="34" charset="0"/>
            <a:ea typeface="PT Sans" panose="020B0503020203020204" pitchFamily="34" charset="0"/>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595959"/>
            </a:solidFill>
            <a:latin typeface="PT Sans" panose="020B0503020203020204" pitchFamily="34" charset="0"/>
            <a:ea typeface="PT Sans" panose="020B0503020203020204" pitchFamily="34" charset="0"/>
          </a:defRPr>
        </a:defPPr>
      </a:lstStyle>
    </a:txDef>
  </a:objectDefaults>
  <a:extraClrSchemeLst/>
  <a:extLst>
    <a:ext uri="{05A4C25C-085E-4340-85A3-A5531E510DB2}">
      <thm15:themeFamily xmlns:thm15="http://schemas.microsoft.com/office/thememl/2012/main" name="ZRE_Bildung_Vorlage_20161012-6.potx" id="{ABF5F7A2-525A-4A9D-8CBB-9927A7608910}" vid="{F0A5DFBD-81B9-4394-AE7E-BB1D374D5AE4}"/>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ZRE_Bildung_Vorlage_20161012</Template>
  <TotalTime>0</TotalTime>
  <Words>4910</Words>
  <Application>Microsoft Macintosh PowerPoint</Application>
  <PresentationFormat>Bildschirmpräsentation (4:3)</PresentationFormat>
  <Paragraphs>416</Paragraphs>
  <Slides>26</Slides>
  <Notes>26</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26</vt:i4>
      </vt:variant>
    </vt:vector>
  </HeadingPairs>
  <TitlesOfParts>
    <vt:vector size="36" baseType="lpstr">
      <vt:lpstr>ＭＳ Ｐゴシック</vt:lpstr>
      <vt:lpstr>ＭＳ Ｐゴシック</vt:lpstr>
      <vt:lpstr>Arial</vt:lpstr>
      <vt:lpstr>Calibri</vt:lpstr>
      <vt:lpstr>Geneva</vt:lpstr>
      <vt:lpstr>Myriad Pro</vt:lpstr>
      <vt:lpstr>PT Sans</vt:lpstr>
      <vt:lpstr>Trebuchet MS</vt:lpstr>
      <vt:lpstr>Wingdings</vt:lpstr>
      <vt:lpstr>Office-Design</vt:lpstr>
      <vt:lpstr>Nachhaltige Rohstoffversorgung  Weiterbildungs- und Unterrichtsmaterialien zur Ressourcenschonung und Ressourceneffizienz auf Basis von ProgRess II  Handlungsfeld:  Nachhaltige Rohstoffversorgung  </vt:lpstr>
      <vt:lpstr>Übersicht der Materialien</vt:lpstr>
      <vt:lpstr>Sachanalyse: Einordnung  Handlungsfeld</vt:lpstr>
      <vt:lpstr>Sachanalyse: Einordnung  Gestaltungsaspekt</vt:lpstr>
      <vt:lpstr>Auftraggeber</vt:lpstr>
      <vt:lpstr>PowerPoint-Präsentation</vt:lpstr>
      <vt:lpstr>Nachhaltige Rohstoffversorgung  Foliensatz I Sachanalyse  (Weiterbildung für Lehrende) </vt:lpstr>
      <vt:lpstr>Sachanalyse: Ressourcen Systematik </vt:lpstr>
      <vt:lpstr>Sachanalyse: Ressourcen Rohstoffe</vt:lpstr>
      <vt:lpstr>Sachanalyse: Ressourcen Globale Ressourcenentnahme</vt:lpstr>
      <vt:lpstr>Sachanalyse: Ressourcen Verteilungsfrage</vt:lpstr>
      <vt:lpstr>Sachanalyse: Ressourcen Rohstoffentnahme in BRD </vt:lpstr>
      <vt:lpstr>Sachanalyse: Ressourcen Rohstoffentnahme in BRD </vt:lpstr>
      <vt:lpstr>Sachanalyse: Ressourcen Rohstoffproduktion in BRD</vt:lpstr>
      <vt:lpstr>Sachanalyse: Ressourcen Rohstoffabhängigkeit der BRD</vt:lpstr>
      <vt:lpstr>Sachanalyse: Ressourcen Rohstoffeinsatz Windrad*</vt:lpstr>
      <vt:lpstr>Sachanalyse: Ressourcen Braunkohle Tagebau</vt:lpstr>
      <vt:lpstr>Sachanalyse: Ressourcen Ziele der Rohstoffversorgung</vt:lpstr>
      <vt:lpstr>Sachanalyse: Ressourcen NaWaRo und Endprodukte </vt:lpstr>
      <vt:lpstr>Sachanalyse: Ressourcen NaWaRo Anbau in der BRD </vt:lpstr>
      <vt:lpstr>Sachanalyse: Ressourcen Biomassenutzung weltweit</vt:lpstr>
      <vt:lpstr>Sachanalyse: Ressourcen Nutzung von NaWaRo</vt:lpstr>
      <vt:lpstr>Sachanalyse: Ressourcen Biogassubstrate </vt:lpstr>
      <vt:lpstr>Nachhaltige  Rohstoffversorgung  Foliensatz II Unterrichtsvorschläge (Unterrichtsmaterialien)  </vt:lpstr>
      <vt:lpstr>Unterrichtsvorschläge: Rohstoffversorgung/-konsum </vt:lpstr>
      <vt:lpstr>Unterrichtsvorschläge: Politische Initiativen</vt:lpstr>
    </vt:vector>
  </TitlesOfParts>
  <Company>Institut für Zukunftsstudien und Technologiebewertung</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Vorlage</dc:subject>
  <dc:creator>k.ludwig</dc:creator>
  <cp:lastModifiedBy>Michael Scharp</cp:lastModifiedBy>
  <cp:revision>256</cp:revision>
  <cp:lastPrinted>2024-01-12T08:17:50Z</cp:lastPrinted>
  <dcterms:created xsi:type="dcterms:W3CDTF">2016-10-12T14:43:29Z</dcterms:created>
  <dcterms:modified xsi:type="dcterms:W3CDTF">2024-01-12T08:17:57Z</dcterms:modified>
</cp:coreProperties>
</file>