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97"/>
  </p:notesMasterIdLst>
  <p:handoutMasterIdLst>
    <p:handoutMasterId r:id="rId98"/>
  </p:handoutMasterIdLst>
  <p:sldIdLst>
    <p:sldId id="533" r:id="rId2"/>
    <p:sldId id="792" r:id="rId3"/>
    <p:sldId id="840" r:id="rId4"/>
    <p:sldId id="843" r:id="rId5"/>
    <p:sldId id="738" r:id="rId6"/>
    <p:sldId id="617" r:id="rId7"/>
    <p:sldId id="732" r:id="rId8"/>
    <p:sldId id="905" r:id="rId9"/>
    <p:sldId id="793" r:id="rId10"/>
    <p:sldId id="794" r:id="rId11"/>
    <p:sldId id="650" r:id="rId12"/>
    <p:sldId id="606" r:id="rId13"/>
    <p:sldId id="646" r:id="rId14"/>
    <p:sldId id="607" r:id="rId15"/>
    <p:sldId id="775" r:id="rId16"/>
    <p:sldId id="627" r:id="rId17"/>
    <p:sldId id="651" r:id="rId18"/>
    <p:sldId id="739" r:id="rId19"/>
    <p:sldId id="893" r:id="rId20"/>
    <p:sldId id="662" r:id="rId21"/>
    <p:sldId id="652" r:id="rId22"/>
    <p:sldId id="777" r:id="rId23"/>
    <p:sldId id="716" r:id="rId24"/>
    <p:sldId id="717" r:id="rId25"/>
    <p:sldId id="778" r:id="rId26"/>
    <p:sldId id="779" r:id="rId27"/>
    <p:sldId id="744" r:id="rId28"/>
    <p:sldId id="671" r:id="rId29"/>
    <p:sldId id="665" r:id="rId30"/>
    <p:sldId id="855" r:id="rId31"/>
    <p:sldId id="667" r:id="rId32"/>
    <p:sldId id="750" r:id="rId33"/>
    <p:sldId id="904" r:id="rId34"/>
    <p:sldId id="894" r:id="rId35"/>
    <p:sldId id="673" r:id="rId36"/>
    <p:sldId id="797" r:id="rId37"/>
    <p:sldId id="747" r:id="rId38"/>
    <p:sldId id="844" r:id="rId39"/>
    <p:sldId id="835" r:id="rId40"/>
    <p:sldId id="845" r:id="rId41"/>
    <p:sldId id="789" r:id="rId42"/>
    <p:sldId id="790" r:id="rId43"/>
    <p:sldId id="836" r:id="rId44"/>
    <p:sldId id="846" r:id="rId45"/>
    <p:sldId id="895" r:id="rId46"/>
    <p:sldId id="900" r:id="rId47"/>
    <p:sldId id="901" r:id="rId48"/>
    <p:sldId id="837" r:id="rId49"/>
    <p:sldId id="847" r:id="rId50"/>
    <p:sldId id="902" r:id="rId51"/>
    <p:sldId id="890" r:id="rId52"/>
    <p:sldId id="891" r:id="rId53"/>
    <p:sldId id="755" r:id="rId54"/>
    <p:sldId id="903" r:id="rId55"/>
    <p:sldId id="899" r:id="rId56"/>
    <p:sldId id="798" r:id="rId57"/>
    <p:sldId id="850" r:id="rId58"/>
    <p:sldId id="803" r:id="rId59"/>
    <p:sldId id="880" r:id="rId60"/>
    <p:sldId id="815" r:id="rId61"/>
    <p:sldId id="881" r:id="rId62"/>
    <p:sldId id="858" r:id="rId63"/>
    <p:sldId id="882" r:id="rId64"/>
    <p:sldId id="824" r:id="rId65"/>
    <p:sldId id="884" r:id="rId66"/>
    <p:sldId id="888" r:id="rId67"/>
    <p:sldId id="887" r:id="rId68"/>
    <p:sldId id="865" r:id="rId69"/>
    <p:sldId id="883" r:id="rId70"/>
    <p:sldId id="860" r:id="rId71"/>
    <p:sldId id="818" r:id="rId72"/>
    <p:sldId id="819" r:id="rId73"/>
    <p:sldId id="885" r:id="rId74"/>
    <p:sldId id="886" r:id="rId75"/>
    <p:sldId id="863" r:id="rId76"/>
    <p:sldId id="822" r:id="rId77"/>
    <p:sldId id="806" r:id="rId78"/>
    <p:sldId id="825" r:id="rId79"/>
    <p:sldId id="851" r:id="rId80"/>
    <p:sldId id="889" r:id="rId81"/>
    <p:sldId id="866" r:id="rId82"/>
    <p:sldId id="867" r:id="rId83"/>
    <p:sldId id="868" r:id="rId84"/>
    <p:sldId id="879" r:id="rId85"/>
    <p:sldId id="875" r:id="rId86"/>
    <p:sldId id="876" r:id="rId87"/>
    <p:sldId id="877" r:id="rId88"/>
    <p:sldId id="852" r:id="rId89"/>
    <p:sldId id="892" r:id="rId90"/>
    <p:sldId id="853" r:id="rId91"/>
    <p:sldId id="808" r:id="rId92"/>
    <p:sldId id="872" r:id="rId93"/>
    <p:sldId id="873" r:id="rId94"/>
    <p:sldId id="874" r:id="rId95"/>
    <p:sldId id="842" r:id="rId96"/>
  </p:sldIdLst>
  <p:sldSz cx="9144000" cy="6858000" type="screen4x3"/>
  <p:notesSz cx="7099300" cy="10234613"/>
  <p:defaultTextStyle>
    <a:defPPr>
      <a:defRPr lang="de-DE"/>
    </a:defPPr>
    <a:lvl1pPr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4042" userDrawn="1">
          <p15:clr>
            <a:srgbClr val="A4A3A4"/>
          </p15:clr>
        </p15:guide>
        <p15:guide id="2" orient="horz" pos="1049" userDrawn="1">
          <p15:clr>
            <a:srgbClr val="A4A3A4"/>
          </p15:clr>
        </p15:guide>
        <p15:guide id="3" orient="horz" pos="3249" userDrawn="1">
          <p15:clr>
            <a:srgbClr val="A4A3A4"/>
          </p15:clr>
        </p15:guide>
        <p15:guide id="4" orient="horz" pos="3113" userDrawn="1">
          <p15:clr>
            <a:srgbClr val="A4A3A4"/>
          </p15:clr>
        </p15:guide>
        <p15:guide id="5" orient="horz">
          <p15:clr>
            <a:srgbClr val="A4A3A4"/>
          </p15:clr>
        </p15:guide>
        <p15:guide id="6" orient="horz" pos="4201" userDrawn="1">
          <p15:clr>
            <a:srgbClr val="A4A3A4"/>
          </p15:clr>
        </p15:guide>
        <p15:guide id="7" orient="horz" pos="96" userDrawn="1">
          <p15:clr>
            <a:srgbClr val="A4A3A4"/>
          </p15:clr>
        </p15:guide>
        <p15:guide id="8" orient="horz" pos="1139" userDrawn="1">
          <p15:clr>
            <a:srgbClr val="A4A3A4"/>
          </p15:clr>
        </p15:guide>
        <p15:guide id="9" pos="136" userDrawn="1">
          <p15:clr>
            <a:srgbClr val="A4A3A4"/>
          </p15:clr>
        </p15:guide>
        <p15:guide id="10" pos="5692">
          <p15:clr>
            <a:srgbClr val="A4A3A4"/>
          </p15:clr>
        </p15:guide>
        <p15:guide id="11" pos="4354" userDrawn="1">
          <p15:clr>
            <a:srgbClr val="A4A3A4"/>
          </p15:clr>
        </p15:guide>
        <p15:guide id="12" pos="249" userDrawn="1">
          <p15:clr>
            <a:srgbClr val="A4A3A4"/>
          </p15:clr>
        </p15:guide>
        <p15:guide id="13" pos="1360" userDrawn="1">
          <p15:clr>
            <a:srgbClr val="A4A3A4"/>
          </p15:clr>
        </p15:guide>
        <p15:guide id="14" pos="5465" userDrawn="1">
          <p15:clr>
            <a:srgbClr val="A4A3A4"/>
          </p15:clr>
        </p15:guide>
        <p15:guide id="15" pos="2925" userDrawn="1">
          <p15:clr>
            <a:srgbClr val="A4A3A4"/>
          </p15:clr>
        </p15:guide>
        <p15:guide id="16" pos="4263"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olger Rohn" initials="HRo" lastIdx="2" clrIdx="0"/>
</p:cmAuthorLst>
</file>

<file path=ppt/presProps.xml><?xml version="1.0" encoding="utf-8"?>
<p:presentationPr xmlns:a="http://schemas.openxmlformats.org/drawingml/2006/main" xmlns:r="http://schemas.openxmlformats.org/officeDocument/2006/relationships" xmlns:p="http://schemas.openxmlformats.org/presentationml/2006/main">
  <p:prnPr hidden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CB9C"/>
    <a:srgbClr val="FCE5CD"/>
    <a:srgbClr val="FF9919"/>
    <a:srgbClr val="666666"/>
    <a:srgbClr val="595959"/>
    <a:srgbClr val="B7B7B7"/>
    <a:srgbClr val="B45F06"/>
    <a:srgbClr val="E69138"/>
    <a:srgbClr val="783F04"/>
    <a:srgbClr val="4343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0020" autoAdjust="0"/>
    <p:restoredTop sz="88357" autoAdjust="0"/>
  </p:normalViewPr>
  <p:slideViewPr>
    <p:cSldViewPr snapToGrid="0" snapToObjects="1" showGuides="1">
      <p:cViewPr varScale="1">
        <p:scale>
          <a:sx n="197" d="100"/>
          <a:sy n="197" d="100"/>
        </p:scale>
        <p:origin x="3552" y="200"/>
      </p:cViewPr>
      <p:guideLst>
        <p:guide orient="horz" pos="4042"/>
        <p:guide orient="horz" pos="1049"/>
        <p:guide orient="horz" pos="3249"/>
        <p:guide orient="horz" pos="3113"/>
        <p:guide orient="horz"/>
        <p:guide orient="horz" pos="4201"/>
        <p:guide orient="horz" pos="96"/>
        <p:guide orient="horz" pos="1139"/>
        <p:guide pos="136"/>
        <p:guide pos="5692"/>
        <p:guide pos="4354"/>
        <p:guide pos="249"/>
        <p:guide pos="1360"/>
        <p:guide pos="5465"/>
        <p:guide pos="2925"/>
        <p:guide pos="4263"/>
      </p:guideLst>
    </p:cSldViewPr>
  </p:slideViewPr>
  <p:outlineViewPr>
    <p:cViewPr>
      <p:scale>
        <a:sx n="33" d="100"/>
        <a:sy n="33" d="100"/>
      </p:scale>
      <p:origin x="0" y="-36198"/>
    </p:cViewPr>
  </p:outlineViewPr>
  <p:notesTextViewPr>
    <p:cViewPr>
      <p:scale>
        <a:sx n="100" d="100"/>
        <a:sy n="100" d="100"/>
      </p:scale>
      <p:origin x="0" y="0"/>
    </p:cViewPr>
  </p:notesTextViewPr>
  <p:sorterViewPr>
    <p:cViewPr varScale="1">
      <p:scale>
        <a:sx n="1" d="1"/>
        <a:sy n="1" d="1"/>
      </p:scale>
      <p:origin x="0" y="-16776"/>
    </p:cViewPr>
  </p:sorterViewPr>
  <p:notesViewPr>
    <p:cSldViewPr snapToGrid="0" snapToObjects="1">
      <p:cViewPr varScale="1">
        <p:scale>
          <a:sx n="151" d="100"/>
          <a:sy n="151" d="100"/>
        </p:scale>
        <p:origin x="6888" y="20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theme" Target="theme/theme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commentAuthors" Target="commentAuthors.xml"/><Relationship Id="rId10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handoutMaster" Target="handoutMasters/handout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Arbeitsblat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PT Sans" panose="020B0503020203020204" pitchFamily="34" charset="0"/>
                <a:ea typeface="PT Sans" panose="020B0503020203020204" pitchFamily="34" charset="0"/>
                <a:cs typeface="+mn-cs"/>
              </a:defRPr>
            </a:pPr>
            <a:r>
              <a:rPr lang="de-DE" sz="1800"/>
              <a:t>Gesamtbiomasse ca. 13 Milliarden Tonnen</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PT Sans" panose="020B0503020203020204" pitchFamily="34" charset="0"/>
              <a:ea typeface="PT Sans" panose="020B0503020203020204" pitchFamily="34" charset="0"/>
              <a:cs typeface="+mn-cs"/>
            </a:defRPr>
          </a:pPr>
          <a:endParaRPr lang="de-DE"/>
        </a:p>
      </c:txPr>
    </c:title>
    <c:autoTitleDeleted val="0"/>
    <c:plotArea>
      <c:layout/>
      <c:pieChart>
        <c:varyColors val="1"/>
        <c:ser>
          <c:idx val="0"/>
          <c:order val="0"/>
          <c:tx>
            <c:strRef>
              <c:f>Tabelle1!$B$1</c:f>
              <c:strCache>
                <c:ptCount val="1"/>
                <c:pt idx="0">
                  <c:v>Gesamtbiomasse ca. 13 Milliarden Tonnen</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D55-F143-8358-C5B049F46A6B}"/>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FD55-F143-8358-C5B049F46A6B}"/>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FD55-F143-8358-C5B049F46A6B}"/>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FD55-F143-8358-C5B049F46A6B}"/>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FD55-F143-8358-C5B049F46A6B}"/>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FD55-F143-8358-C5B049F46A6B}"/>
              </c:ext>
            </c:extLst>
          </c:dPt>
          <c:dLbls>
            <c:dLbl>
              <c:idx val="4"/>
              <c:layout>
                <c:manualLayout>
                  <c:x val="-1.5197568389057751E-2"/>
                  <c:y val="1.1369134768559776E-2"/>
                </c:manualLayout>
              </c:layout>
              <c:tx>
                <c:rich>
                  <a:bodyPr/>
                  <a:lstStyle/>
                  <a:p>
                    <a:fld id="{F05C023A-7E3D-424B-B2B7-C965F4186E72}" type="CATEGORYNAME">
                      <a:rPr lang="en-US" smtClean="0"/>
                      <a:pPr/>
                      <a:t>[RUBRIKENNAME]</a:t>
                    </a:fld>
                    <a:r>
                      <a:rPr lang="en-US" baseline="0" dirty="0"/>
                      <a:t>; </a:t>
                    </a:r>
                    <a:fld id="{FDC030A1-015D-421D-8A67-38E5D45B3BC3}" type="VALUE">
                      <a:rPr lang="en-US" baseline="0"/>
                      <a:pPr/>
                      <a:t>[WERT]</a:t>
                    </a:fld>
                    <a:endParaRPr lang="en-US" baseline="0" dirty="0"/>
                  </a:p>
                </c:rich>
              </c:tx>
              <c:dLblPos val="bestFit"/>
              <c:showLegendKey val="0"/>
              <c:showVal val="1"/>
              <c:showCatName val="1"/>
              <c:showSerName val="0"/>
              <c:showPercent val="0"/>
              <c:showBubbleSize val="0"/>
              <c:extLst>
                <c:ext xmlns:c15="http://schemas.microsoft.com/office/drawing/2012/chart" uri="{CE6537A1-D6FC-4f65-9D91-7224C49458BB}">
                  <c15:layout>
                    <c:manualLayout>
                      <c:w val="0.24848024316109427"/>
                      <c:h val="0.10176382726255853"/>
                    </c:manualLayout>
                  </c15:layout>
                  <c15:dlblFieldTable/>
                  <c15:showDataLabelsRange val="0"/>
                </c:ext>
                <c:ext xmlns:c16="http://schemas.microsoft.com/office/drawing/2014/chart" uri="{C3380CC4-5D6E-409C-BE32-E72D297353CC}">
                  <c16:uniqueId val="{00000009-FD55-F143-8358-C5B049F46A6B}"/>
                </c:ext>
              </c:extLst>
            </c:dLbl>
            <c:dLbl>
              <c:idx val="5"/>
              <c:layout>
                <c:manualLayout>
                  <c:x val="0.11550151975683891"/>
                  <c:y val="2.1815310643703401E-2"/>
                </c:manualLayout>
              </c:layout>
              <c:dLblPos val="bestFit"/>
              <c:showLegendKey val="0"/>
              <c:showVal val="1"/>
              <c:showCatName val="1"/>
              <c:showSerName val="0"/>
              <c:showPercent val="0"/>
              <c:showBubbleSize val="0"/>
              <c:extLst>
                <c:ext xmlns:c15="http://schemas.microsoft.com/office/drawing/2012/chart" uri="{CE6537A1-D6FC-4f65-9D91-7224C49458BB}">
                  <c15:layout>
                    <c:manualLayout>
                      <c:w val="0.22133738601823708"/>
                      <c:h val="0.1008955223880597"/>
                    </c:manualLayout>
                  </c15:layout>
                </c:ext>
                <c:ext xmlns:c16="http://schemas.microsoft.com/office/drawing/2014/chart" uri="{C3380CC4-5D6E-409C-BE32-E72D297353CC}">
                  <c16:uniqueId val="{0000000B-FD55-F143-8358-C5B049F46A6B}"/>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PT Sans" panose="020B0503020203020204" pitchFamily="34" charset="0"/>
                    <a:ea typeface="PT Sans" panose="020B0503020203020204" pitchFamily="34" charset="0"/>
                    <a:cs typeface="+mn-cs"/>
                  </a:defRPr>
                </a:pPr>
                <a:endParaRPr lang="de-DE"/>
              </a:p>
            </c:txPr>
            <c:dLblPos val="out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Tabelle1!$A$2:$A$7</c:f>
              <c:strCache>
                <c:ptCount val="6"/>
                <c:pt idx="0">
                  <c:v>Futtermittel</c:v>
                </c:pt>
                <c:pt idx="1">
                  <c:v>Nahrungsmittel</c:v>
                </c:pt>
                <c:pt idx="2">
                  <c:v>Holz</c:v>
                </c:pt>
                <c:pt idx="3">
                  <c:v>Holz Stofflich</c:v>
                </c:pt>
                <c:pt idx="4">
                  <c:v>NaWaRo Stofflich</c:v>
                </c:pt>
                <c:pt idx="5">
                  <c:v>NaWaRo Energie</c:v>
                </c:pt>
              </c:strCache>
            </c:strRef>
          </c:cat>
          <c:val>
            <c:numRef>
              <c:f>Tabelle1!$B$2:$B$7</c:f>
              <c:numCache>
                <c:formatCode>0%</c:formatCode>
                <c:ptCount val="6"/>
                <c:pt idx="0">
                  <c:v>0.57999999999999996</c:v>
                </c:pt>
                <c:pt idx="1">
                  <c:v>0.15</c:v>
                </c:pt>
                <c:pt idx="2">
                  <c:v>0.1</c:v>
                </c:pt>
                <c:pt idx="3">
                  <c:v>0.11</c:v>
                </c:pt>
                <c:pt idx="4" formatCode="0.00%">
                  <c:v>3.3000000000000002E-2</c:v>
                </c:pt>
                <c:pt idx="5" formatCode="0.00%">
                  <c:v>2.7E-2</c:v>
                </c:pt>
              </c:numCache>
            </c:numRef>
          </c:val>
          <c:extLst>
            <c:ext xmlns:c16="http://schemas.microsoft.com/office/drawing/2014/chart" uri="{C3380CC4-5D6E-409C-BE32-E72D297353CC}">
              <c16:uniqueId val="{0000000C-FD55-F143-8358-C5B049F46A6B}"/>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19387406361438864"/>
          <c:y val="0.85968995395249947"/>
          <c:w val="0.67152238948854792"/>
          <c:h val="0.12402782081005138"/>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PT Sans" panose="020B0503020203020204" pitchFamily="34" charset="0"/>
              <a:ea typeface="PT Sans" panose="020B0503020203020204" pitchFamily="34" charset="0"/>
              <a:cs typeface="+mn-cs"/>
            </a:defRPr>
          </a:pPr>
          <a:endParaRPr lang="de-DE"/>
        </a:p>
      </c:txPr>
    </c:legend>
    <c:plotVisOnly val="1"/>
    <c:dispBlanksAs val="gap"/>
    <c:showDLblsOverMax val="0"/>
  </c:chart>
  <c:spPr>
    <a:noFill/>
    <a:ln>
      <a:noFill/>
    </a:ln>
    <a:effectLst/>
  </c:spPr>
  <c:txPr>
    <a:bodyPr/>
    <a:lstStyle/>
    <a:p>
      <a:pPr>
        <a:defRPr sz="1400">
          <a:latin typeface="PT Sans" panose="020B0503020203020204" pitchFamily="34" charset="0"/>
          <a:ea typeface="PT Sans" panose="020B0503020203020204" pitchFamily="34" charset="0"/>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B6D3E91-DA17-4160-AD3C-C3902E80931D}" type="doc">
      <dgm:prSet loTypeId="urn:microsoft.com/office/officeart/2005/8/layout/matrix2" loCatId="matrix" qsTypeId="urn:microsoft.com/office/officeart/2005/8/quickstyle/simple1" qsCatId="simple" csTypeId="urn:microsoft.com/office/officeart/2005/8/colors/accent1_2" csCatId="accent1" phldr="1"/>
      <dgm:spPr/>
      <dgm:t>
        <a:bodyPr/>
        <a:lstStyle/>
        <a:p>
          <a:endParaRPr lang="de-DE"/>
        </a:p>
      </dgm:t>
    </dgm:pt>
    <dgm:pt modelId="{DCABE987-F3B1-4B6D-9A3B-593C155BE63D}">
      <dgm:prSet phldrT="[Text]"/>
      <dgm:spPr>
        <a:solidFill>
          <a:schemeClr val="accent3">
            <a:lumMod val="60000"/>
            <a:lumOff val="40000"/>
          </a:schemeClr>
        </a:solidFill>
      </dgm:spPr>
      <dgm:t>
        <a:bodyPr/>
        <a:lstStyle/>
        <a:p>
          <a:r>
            <a:rPr lang="de-DE" b="1" dirty="0">
              <a:solidFill>
                <a:schemeClr val="tx1"/>
              </a:solidFill>
              <a:latin typeface="PT Sans" panose="020B0503020203020204" pitchFamily="34" charset="0"/>
              <a:ea typeface="PT Sans" panose="020B0503020203020204" pitchFamily="34" charset="0"/>
            </a:rPr>
            <a:t>Biobasierte Kunststoffe </a:t>
          </a:r>
        </a:p>
        <a:p>
          <a:endParaRPr lang="de-DE" dirty="0">
            <a:solidFill>
              <a:schemeClr val="tx1"/>
            </a:solidFill>
            <a:latin typeface="PT Sans" panose="020B0503020203020204" pitchFamily="34" charset="0"/>
            <a:ea typeface="PT Sans" panose="020B0503020203020204" pitchFamily="34" charset="0"/>
          </a:endParaRPr>
        </a:p>
        <a:p>
          <a:r>
            <a:rPr lang="de-DE" dirty="0">
              <a:solidFill>
                <a:schemeClr val="tx1"/>
              </a:solidFill>
              <a:latin typeface="PT Sans" panose="020B0503020203020204" pitchFamily="34" charset="0"/>
              <a:ea typeface="PT Sans" panose="020B0503020203020204" pitchFamily="34" charset="0"/>
            </a:rPr>
            <a:t>Bio-Polyvinylchloride (Bio-PVC), Bio-</a:t>
          </a:r>
          <a:r>
            <a:rPr lang="de-DE" dirty="0" err="1">
              <a:solidFill>
                <a:schemeClr val="tx1"/>
              </a:solidFill>
              <a:latin typeface="PT Sans" panose="020B0503020203020204" pitchFamily="34" charset="0"/>
              <a:ea typeface="PT Sans" panose="020B0503020203020204" pitchFamily="34" charset="0"/>
            </a:rPr>
            <a:t>Propylene</a:t>
          </a:r>
          <a:r>
            <a:rPr lang="de-DE" dirty="0">
              <a:solidFill>
                <a:schemeClr val="tx1"/>
              </a:solidFill>
              <a:latin typeface="PT Sans" panose="020B0503020203020204" pitchFamily="34" charset="0"/>
              <a:ea typeface="PT Sans" panose="020B0503020203020204" pitchFamily="34" charset="0"/>
            </a:rPr>
            <a:t> (Bio-PP), Bio-Polyethylene (Bio-PE), Bio-Polyamide (Bio-PA) …</a:t>
          </a:r>
        </a:p>
      </dgm:t>
    </dgm:pt>
    <dgm:pt modelId="{67B5F44C-BE7F-4E55-A979-2F6072D5815A}" type="parTrans" cxnId="{8941EBDB-567B-4DA6-92F5-457B331E47D2}">
      <dgm:prSet/>
      <dgm:spPr/>
      <dgm:t>
        <a:bodyPr/>
        <a:lstStyle/>
        <a:p>
          <a:endParaRPr lang="de-DE">
            <a:latin typeface="PT Sans" panose="020B0503020203020204" pitchFamily="34" charset="0"/>
            <a:ea typeface="PT Sans" panose="020B0503020203020204" pitchFamily="34" charset="0"/>
          </a:endParaRPr>
        </a:p>
      </dgm:t>
    </dgm:pt>
    <dgm:pt modelId="{9372362C-AD7F-4A11-A0F6-5F4A55733373}" type="sibTrans" cxnId="{8941EBDB-567B-4DA6-92F5-457B331E47D2}">
      <dgm:prSet/>
      <dgm:spPr/>
      <dgm:t>
        <a:bodyPr/>
        <a:lstStyle/>
        <a:p>
          <a:endParaRPr lang="de-DE">
            <a:latin typeface="PT Sans" panose="020B0503020203020204" pitchFamily="34" charset="0"/>
            <a:ea typeface="PT Sans" panose="020B0503020203020204" pitchFamily="34" charset="0"/>
          </a:endParaRPr>
        </a:p>
      </dgm:t>
    </dgm:pt>
    <dgm:pt modelId="{4AA9AA50-A0C9-4FE8-B058-2C689458A3D3}">
      <dgm:prSet phldrT="[Text]"/>
      <dgm:spPr>
        <a:gradFill rotWithShape="0">
          <a:gsLst>
            <a:gs pos="24000">
              <a:schemeClr val="accent3">
                <a:lumMod val="40000"/>
                <a:lumOff val="60000"/>
              </a:schemeClr>
            </a:gs>
            <a:gs pos="60000">
              <a:schemeClr val="accent1">
                <a:lumMod val="45000"/>
                <a:lumOff val="55000"/>
              </a:schemeClr>
            </a:gs>
            <a:gs pos="83000">
              <a:schemeClr val="accent1">
                <a:lumMod val="45000"/>
                <a:lumOff val="55000"/>
              </a:schemeClr>
            </a:gs>
            <a:gs pos="75000">
              <a:schemeClr val="accent1">
                <a:lumMod val="30000"/>
                <a:lumOff val="70000"/>
              </a:schemeClr>
            </a:gs>
          </a:gsLst>
          <a:lin ang="5400000" scaled="1"/>
        </a:gradFill>
      </dgm:spPr>
      <dgm:t>
        <a:bodyPr/>
        <a:lstStyle/>
        <a:p>
          <a:r>
            <a:rPr lang="de-DE" b="1" dirty="0">
              <a:solidFill>
                <a:schemeClr val="tx1"/>
              </a:solidFill>
              <a:latin typeface="PT Sans" panose="020B0503020203020204" pitchFamily="34" charset="0"/>
              <a:ea typeface="PT Sans" panose="020B0503020203020204" pitchFamily="34" charset="0"/>
            </a:rPr>
            <a:t>Biobasierte und bioabbaubare Kunststoffe </a:t>
          </a:r>
        </a:p>
        <a:p>
          <a:endParaRPr lang="de-DE" dirty="0">
            <a:solidFill>
              <a:schemeClr val="tx1"/>
            </a:solidFill>
            <a:latin typeface="PT Sans" panose="020B0503020203020204" pitchFamily="34" charset="0"/>
            <a:ea typeface="PT Sans" panose="020B0503020203020204" pitchFamily="34" charset="0"/>
          </a:endParaRPr>
        </a:p>
        <a:p>
          <a:r>
            <a:rPr lang="de-DE" dirty="0" err="1">
              <a:solidFill>
                <a:schemeClr val="tx1"/>
              </a:solidFill>
              <a:latin typeface="PT Sans" panose="020B0503020203020204" pitchFamily="34" charset="0"/>
              <a:ea typeface="PT Sans" panose="020B0503020203020204" pitchFamily="34" charset="0"/>
            </a:rPr>
            <a:t>Stärkeblends</a:t>
          </a:r>
          <a:r>
            <a:rPr lang="de-DE" dirty="0">
              <a:solidFill>
                <a:schemeClr val="tx1"/>
              </a:solidFill>
              <a:latin typeface="PT Sans" panose="020B0503020203020204" pitchFamily="34" charset="0"/>
              <a:ea typeface="PT Sans" panose="020B0503020203020204" pitchFamily="34" charset="0"/>
            </a:rPr>
            <a:t> Polyester </a:t>
          </a:r>
          <a:r>
            <a:rPr lang="de-DE" dirty="0" err="1">
              <a:solidFill>
                <a:schemeClr val="tx1"/>
              </a:solidFill>
              <a:latin typeface="PT Sans" panose="020B0503020203020204" pitchFamily="34" charset="0"/>
              <a:ea typeface="PT Sans" panose="020B0503020203020204" pitchFamily="34" charset="0"/>
            </a:rPr>
            <a:t>Polyactide</a:t>
          </a:r>
          <a:r>
            <a:rPr lang="de-DE" dirty="0">
              <a:solidFill>
                <a:schemeClr val="tx1"/>
              </a:solidFill>
              <a:latin typeface="PT Sans" panose="020B0503020203020204" pitchFamily="34" charset="0"/>
              <a:ea typeface="PT Sans" panose="020B0503020203020204" pitchFamily="34" charset="0"/>
            </a:rPr>
            <a:t> (PLA) …</a:t>
          </a:r>
        </a:p>
      </dgm:t>
    </dgm:pt>
    <dgm:pt modelId="{68EFBEA3-715C-4338-8106-039A803E51C9}" type="parTrans" cxnId="{9F0F6031-F38B-4389-B329-B92DFA8810B6}">
      <dgm:prSet/>
      <dgm:spPr/>
      <dgm:t>
        <a:bodyPr/>
        <a:lstStyle/>
        <a:p>
          <a:endParaRPr lang="de-DE">
            <a:latin typeface="PT Sans" panose="020B0503020203020204" pitchFamily="34" charset="0"/>
            <a:ea typeface="PT Sans" panose="020B0503020203020204" pitchFamily="34" charset="0"/>
          </a:endParaRPr>
        </a:p>
      </dgm:t>
    </dgm:pt>
    <dgm:pt modelId="{FCFB0D43-6C61-44A7-B219-1E90FD22F04C}" type="sibTrans" cxnId="{9F0F6031-F38B-4389-B329-B92DFA8810B6}">
      <dgm:prSet/>
      <dgm:spPr/>
      <dgm:t>
        <a:bodyPr/>
        <a:lstStyle/>
        <a:p>
          <a:endParaRPr lang="de-DE">
            <a:latin typeface="PT Sans" panose="020B0503020203020204" pitchFamily="34" charset="0"/>
            <a:ea typeface="PT Sans" panose="020B0503020203020204" pitchFamily="34" charset="0"/>
          </a:endParaRPr>
        </a:p>
      </dgm:t>
    </dgm:pt>
    <dgm:pt modelId="{C4709F8B-A670-486C-87A1-FA34A5C10A60}">
      <dgm:prSet phldrT="[Text]"/>
      <dgm:spPr>
        <a:solidFill>
          <a:schemeClr val="bg1">
            <a:lumMod val="75000"/>
          </a:schemeClr>
        </a:solidFill>
      </dgm:spPr>
      <dgm:t>
        <a:bodyPr/>
        <a:lstStyle/>
        <a:p>
          <a:r>
            <a:rPr lang="de-DE" b="1" dirty="0">
              <a:solidFill>
                <a:schemeClr val="tx1"/>
              </a:solidFill>
              <a:latin typeface="PT Sans" panose="020B0503020203020204" pitchFamily="34" charset="0"/>
              <a:ea typeface="PT Sans" panose="020B0503020203020204" pitchFamily="34" charset="0"/>
            </a:rPr>
            <a:t>Konventionelle Kunststoffe</a:t>
          </a:r>
        </a:p>
        <a:p>
          <a:endParaRPr lang="de-DE" dirty="0">
            <a:solidFill>
              <a:schemeClr val="tx1"/>
            </a:solidFill>
            <a:latin typeface="PT Sans" panose="020B0503020203020204" pitchFamily="34" charset="0"/>
            <a:ea typeface="PT Sans" panose="020B0503020203020204" pitchFamily="34" charset="0"/>
          </a:endParaRPr>
        </a:p>
        <a:p>
          <a:r>
            <a:rPr lang="de-DE" dirty="0">
              <a:solidFill>
                <a:schemeClr val="tx1"/>
              </a:solidFill>
              <a:latin typeface="PT Sans" panose="020B0503020203020204" pitchFamily="34" charset="0"/>
              <a:ea typeface="PT Sans" panose="020B0503020203020204" pitchFamily="34" charset="0"/>
            </a:rPr>
            <a:t>Polyethylene (PE), Polyvinylchloride (PVC), </a:t>
          </a:r>
          <a:r>
            <a:rPr lang="de-DE" dirty="0" err="1">
              <a:solidFill>
                <a:schemeClr val="tx1"/>
              </a:solidFill>
              <a:latin typeface="PT Sans" panose="020B0503020203020204" pitchFamily="34" charset="0"/>
              <a:ea typeface="PT Sans" panose="020B0503020203020204" pitchFamily="34" charset="0"/>
            </a:rPr>
            <a:t>Polypropylene</a:t>
          </a:r>
          <a:r>
            <a:rPr lang="de-DE" dirty="0">
              <a:solidFill>
                <a:schemeClr val="tx1"/>
              </a:solidFill>
              <a:latin typeface="PT Sans" panose="020B0503020203020204" pitchFamily="34" charset="0"/>
              <a:ea typeface="PT Sans" panose="020B0503020203020204" pitchFamily="34" charset="0"/>
            </a:rPr>
            <a:t> (PP) …</a:t>
          </a:r>
        </a:p>
      </dgm:t>
    </dgm:pt>
    <dgm:pt modelId="{39772A86-5F3E-4C80-A44E-5377DECD2FBE}" type="parTrans" cxnId="{E322B125-218F-4CA8-9329-C3051EF9376C}">
      <dgm:prSet/>
      <dgm:spPr/>
      <dgm:t>
        <a:bodyPr/>
        <a:lstStyle/>
        <a:p>
          <a:endParaRPr lang="de-DE">
            <a:latin typeface="PT Sans" panose="020B0503020203020204" pitchFamily="34" charset="0"/>
            <a:ea typeface="PT Sans" panose="020B0503020203020204" pitchFamily="34" charset="0"/>
          </a:endParaRPr>
        </a:p>
      </dgm:t>
    </dgm:pt>
    <dgm:pt modelId="{5D4FCD65-F7CE-49E0-8A87-C28799C607C3}" type="sibTrans" cxnId="{E322B125-218F-4CA8-9329-C3051EF9376C}">
      <dgm:prSet/>
      <dgm:spPr/>
      <dgm:t>
        <a:bodyPr/>
        <a:lstStyle/>
        <a:p>
          <a:endParaRPr lang="de-DE">
            <a:latin typeface="PT Sans" panose="020B0503020203020204" pitchFamily="34" charset="0"/>
            <a:ea typeface="PT Sans" panose="020B0503020203020204" pitchFamily="34" charset="0"/>
          </a:endParaRPr>
        </a:p>
      </dgm:t>
    </dgm:pt>
    <dgm:pt modelId="{14FD1846-9657-42F5-8DB6-374470575809}">
      <dgm:prSet phldrT="[Text]"/>
      <dgm:spPr/>
      <dgm:t>
        <a:bodyPr/>
        <a:lstStyle/>
        <a:p>
          <a:r>
            <a:rPr lang="de-DE" b="1" dirty="0">
              <a:solidFill>
                <a:schemeClr val="tx1"/>
              </a:solidFill>
              <a:latin typeface="PT Sans" panose="020B0503020203020204" pitchFamily="34" charset="0"/>
              <a:ea typeface="PT Sans" panose="020B0503020203020204" pitchFamily="34" charset="0"/>
            </a:rPr>
            <a:t>Bioabbaubare Kunststoffe </a:t>
          </a:r>
        </a:p>
        <a:p>
          <a:endParaRPr lang="de-DE" b="1" dirty="0">
            <a:solidFill>
              <a:schemeClr val="tx1"/>
            </a:solidFill>
            <a:latin typeface="PT Sans" panose="020B0503020203020204" pitchFamily="34" charset="0"/>
            <a:ea typeface="PT Sans" panose="020B0503020203020204" pitchFamily="34" charset="0"/>
          </a:endParaRPr>
        </a:p>
        <a:p>
          <a:endParaRPr lang="de-DE" dirty="0">
            <a:solidFill>
              <a:schemeClr val="tx1"/>
            </a:solidFill>
            <a:latin typeface="PT Sans" panose="020B0503020203020204" pitchFamily="34" charset="0"/>
            <a:ea typeface="PT Sans" panose="020B0503020203020204" pitchFamily="34" charset="0"/>
          </a:endParaRPr>
        </a:p>
        <a:p>
          <a:r>
            <a:rPr lang="de-DE" dirty="0" err="1">
              <a:solidFill>
                <a:schemeClr val="tx1"/>
              </a:solidFill>
              <a:latin typeface="PT Sans" panose="020B0503020203020204" pitchFamily="34" charset="0"/>
              <a:ea typeface="PT Sans" panose="020B0503020203020204" pitchFamily="34" charset="0"/>
            </a:rPr>
            <a:t>Polycaprolactone</a:t>
          </a:r>
          <a:r>
            <a:rPr lang="de-DE" dirty="0">
              <a:solidFill>
                <a:schemeClr val="tx1"/>
              </a:solidFill>
              <a:latin typeface="PT Sans" panose="020B0503020203020204" pitchFamily="34" charset="0"/>
              <a:ea typeface="PT Sans" panose="020B0503020203020204" pitchFamily="34" charset="0"/>
            </a:rPr>
            <a:t> (PCL)</a:t>
          </a:r>
        </a:p>
        <a:p>
          <a:r>
            <a:rPr lang="de-DE" dirty="0">
              <a:solidFill>
                <a:schemeClr val="tx1"/>
              </a:solidFill>
              <a:latin typeface="PT Sans" panose="020B0503020203020204" pitchFamily="34" charset="0"/>
              <a:ea typeface="PT Sans" panose="020B0503020203020204" pitchFamily="34" charset="0"/>
            </a:rPr>
            <a:t>Polyvinylalkohole (PVAL) …</a:t>
          </a:r>
        </a:p>
      </dgm:t>
    </dgm:pt>
    <dgm:pt modelId="{11D6A240-67F7-4583-99D7-02BDAE74C38B}" type="parTrans" cxnId="{37A13CBB-72A2-48E2-8CDA-82D68EB9DC16}">
      <dgm:prSet/>
      <dgm:spPr/>
      <dgm:t>
        <a:bodyPr/>
        <a:lstStyle/>
        <a:p>
          <a:endParaRPr lang="de-DE">
            <a:latin typeface="PT Sans" panose="020B0503020203020204" pitchFamily="34" charset="0"/>
            <a:ea typeface="PT Sans" panose="020B0503020203020204" pitchFamily="34" charset="0"/>
          </a:endParaRPr>
        </a:p>
      </dgm:t>
    </dgm:pt>
    <dgm:pt modelId="{D85CB0DE-8B54-4F68-A3EF-925D2311FDF5}" type="sibTrans" cxnId="{37A13CBB-72A2-48E2-8CDA-82D68EB9DC16}">
      <dgm:prSet/>
      <dgm:spPr/>
      <dgm:t>
        <a:bodyPr/>
        <a:lstStyle/>
        <a:p>
          <a:endParaRPr lang="de-DE">
            <a:latin typeface="PT Sans" panose="020B0503020203020204" pitchFamily="34" charset="0"/>
            <a:ea typeface="PT Sans" panose="020B0503020203020204" pitchFamily="34" charset="0"/>
          </a:endParaRPr>
        </a:p>
      </dgm:t>
    </dgm:pt>
    <dgm:pt modelId="{1333155D-2E80-4C6A-8F73-13DA0FB23BA3}" type="pres">
      <dgm:prSet presAssocID="{5B6D3E91-DA17-4160-AD3C-C3902E80931D}" presName="matrix" presStyleCnt="0">
        <dgm:presLayoutVars>
          <dgm:chMax val="1"/>
          <dgm:dir/>
          <dgm:resizeHandles val="exact"/>
        </dgm:presLayoutVars>
      </dgm:prSet>
      <dgm:spPr/>
    </dgm:pt>
    <dgm:pt modelId="{79ECD9B0-04F4-44F7-86D0-C0E12A712CB6}" type="pres">
      <dgm:prSet presAssocID="{5B6D3E91-DA17-4160-AD3C-C3902E80931D}" presName="axisShape" presStyleLbl="bgShp" presStyleIdx="0" presStyleCnt="1"/>
      <dgm:spPr/>
    </dgm:pt>
    <dgm:pt modelId="{E62F5E80-4C88-4DC0-8951-E13180CE3728}" type="pres">
      <dgm:prSet presAssocID="{5B6D3E91-DA17-4160-AD3C-C3902E80931D}" presName="rect1" presStyleLbl="node1" presStyleIdx="0" presStyleCnt="4" custLinFactNeighborX="-277" custLinFactNeighborY="2121">
        <dgm:presLayoutVars>
          <dgm:chMax val="0"/>
          <dgm:chPref val="0"/>
          <dgm:bulletEnabled val="1"/>
        </dgm:presLayoutVars>
      </dgm:prSet>
      <dgm:spPr/>
    </dgm:pt>
    <dgm:pt modelId="{310B2152-AB62-4CAE-A837-034F6E9CAD7E}" type="pres">
      <dgm:prSet presAssocID="{5B6D3E91-DA17-4160-AD3C-C3902E80931D}" presName="rect2" presStyleLbl="node1" presStyleIdx="1" presStyleCnt="4" custLinFactNeighborX="-34" custLinFactNeighborY="2488">
        <dgm:presLayoutVars>
          <dgm:chMax val="0"/>
          <dgm:chPref val="0"/>
          <dgm:bulletEnabled val="1"/>
        </dgm:presLayoutVars>
      </dgm:prSet>
      <dgm:spPr/>
    </dgm:pt>
    <dgm:pt modelId="{206996E4-F658-448C-8A8A-82580B9541F4}" type="pres">
      <dgm:prSet presAssocID="{5B6D3E91-DA17-4160-AD3C-C3902E80931D}" presName="rect3" presStyleLbl="node1" presStyleIdx="2" presStyleCnt="4" custScaleX="101840" custScaleY="101635" custLinFactNeighborX="643" custLinFactNeighborY="-2387">
        <dgm:presLayoutVars>
          <dgm:chMax val="0"/>
          <dgm:chPref val="0"/>
          <dgm:bulletEnabled val="1"/>
        </dgm:presLayoutVars>
      </dgm:prSet>
      <dgm:spPr/>
    </dgm:pt>
    <dgm:pt modelId="{5B88501C-EB2F-4473-9FE4-388BD5DA3842}" type="pres">
      <dgm:prSet presAssocID="{5B6D3E91-DA17-4160-AD3C-C3902E80931D}" presName="rect4" presStyleLbl="node1" presStyleIdx="3" presStyleCnt="4" custLinFactNeighborX="-34" custLinFactNeighborY="-2029">
        <dgm:presLayoutVars>
          <dgm:chMax val="0"/>
          <dgm:chPref val="0"/>
          <dgm:bulletEnabled val="1"/>
        </dgm:presLayoutVars>
      </dgm:prSet>
      <dgm:spPr/>
    </dgm:pt>
  </dgm:ptLst>
  <dgm:cxnLst>
    <dgm:cxn modelId="{E322B125-218F-4CA8-9329-C3051EF9376C}" srcId="{5B6D3E91-DA17-4160-AD3C-C3902E80931D}" destId="{C4709F8B-A670-486C-87A1-FA34A5C10A60}" srcOrd="2" destOrd="0" parTransId="{39772A86-5F3E-4C80-A44E-5377DECD2FBE}" sibTransId="{5D4FCD65-F7CE-49E0-8A87-C28799C607C3}"/>
    <dgm:cxn modelId="{9F0F6031-F38B-4389-B329-B92DFA8810B6}" srcId="{5B6D3E91-DA17-4160-AD3C-C3902E80931D}" destId="{4AA9AA50-A0C9-4FE8-B058-2C689458A3D3}" srcOrd="1" destOrd="0" parTransId="{68EFBEA3-715C-4338-8106-039A803E51C9}" sibTransId="{FCFB0D43-6C61-44A7-B219-1E90FD22F04C}"/>
    <dgm:cxn modelId="{EECA493D-3F19-4D28-ABE9-CF3167B8B2C9}" type="presOf" srcId="{5B6D3E91-DA17-4160-AD3C-C3902E80931D}" destId="{1333155D-2E80-4C6A-8F73-13DA0FB23BA3}" srcOrd="0" destOrd="0" presId="urn:microsoft.com/office/officeart/2005/8/layout/matrix2"/>
    <dgm:cxn modelId="{29292790-3DE4-4AF4-BB95-28C598DBF150}" type="presOf" srcId="{DCABE987-F3B1-4B6D-9A3B-593C155BE63D}" destId="{E62F5E80-4C88-4DC0-8951-E13180CE3728}" srcOrd="0" destOrd="0" presId="urn:microsoft.com/office/officeart/2005/8/layout/matrix2"/>
    <dgm:cxn modelId="{19630FB3-2959-4FD2-B8B5-95CF6F0579FC}" type="presOf" srcId="{4AA9AA50-A0C9-4FE8-B058-2C689458A3D3}" destId="{310B2152-AB62-4CAE-A837-034F6E9CAD7E}" srcOrd="0" destOrd="0" presId="urn:microsoft.com/office/officeart/2005/8/layout/matrix2"/>
    <dgm:cxn modelId="{37A13CBB-72A2-48E2-8CDA-82D68EB9DC16}" srcId="{5B6D3E91-DA17-4160-AD3C-C3902E80931D}" destId="{14FD1846-9657-42F5-8DB6-374470575809}" srcOrd="3" destOrd="0" parTransId="{11D6A240-67F7-4583-99D7-02BDAE74C38B}" sibTransId="{D85CB0DE-8B54-4F68-A3EF-925D2311FDF5}"/>
    <dgm:cxn modelId="{6357DFD0-9640-4A68-B1B5-D9ECF9C19B75}" type="presOf" srcId="{C4709F8B-A670-486C-87A1-FA34A5C10A60}" destId="{206996E4-F658-448C-8A8A-82580B9541F4}" srcOrd="0" destOrd="0" presId="urn:microsoft.com/office/officeart/2005/8/layout/matrix2"/>
    <dgm:cxn modelId="{8941EBDB-567B-4DA6-92F5-457B331E47D2}" srcId="{5B6D3E91-DA17-4160-AD3C-C3902E80931D}" destId="{DCABE987-F3B1-4B6D-9A3B-593C155BE63D}" srcOrd="0" destOrd="0" parTransId="{67B5F44C-BE7F-4E55-A979-2F6072D5815A}" sibTransId="{9372362C-AD7F-4A11-A0F6-5F4A55733373}"/>
    <dgm:cxn modelId="{3A1FF7EA-D001-4928-AF41-0F956C82692E}" type="presOf" srcId="{14FD1846-9657-42F5-8DB6-374470575809}" destId="{5B88501C-EB2F-4473-9FE4-388BD5DA3842}" srcOrd="0" destOrd="0" presId="urn:microsoft.com/office/officeart/2005/8/layout/matrix2"/>
    <dgm:cxn modelId="{50AFE61D-FF8E-4537-8B01-3AB5791E2042}" type="presParOf" srcId="{1333155D-2E80-4C6A-8F73-13DA0FB23BA3}" destId="{79ECD9B0-04F4-44F7-86D0-C0E12A712CB6}" srcOrd="0" destOrd="0" presId="urn:microsoft.com/office/officeart/2005/8/layout/matrix2"/>
    <dgm:cxn modelId="{8BB36327-F98A-4BA9-94B3-B29EE841B425}" type="presParOf" srcId="{1333155D-2E80-4C6A-8F73-13DA0FB23BA3}" destId="{E62F5E80-4C88-4DC0-8951-E13180CE3728}" srcOrd="1" destOrd="0" presId="urn:microsoft.com/office/officeart/2005/8/layout/matrix2"/>
    <dgm:cxn modelId="{C00FE1A6-9F90-46A5-89B9-CA0B37E5AC13}" type="presParOf" srcId="{1333155D-2E80-4C6A-8F73-13DA0FB23BA3}" destId="{310B2152-AB62-4CAE-A837-034F6E9CAD7E}" srcOrd="2" destOrd="0" presId="urn:microsoft.com/office/officeart/2005/8/layout/matrix2"/>
    <dgm:cxn modelId="{74D0AD57-ED0B-4303-9604-927C2F21D21A}" type="presParOf" srcId="{1333155D-2E80-4C6A-8F73-13DA0FB23BA3}" destId="{206996E4-F658-448C-8A8A-82580B9541F4}" srcOrd="3" destOrd="0" presId="urn:microsoft.com/office/officeart/2005/8/layout/matrix2"/>
    <dgm:cxn modelId="{25D8276A-EBCB-4F71-8CB2-250167C1FB88}" type="presParOf" srcId="{1333155D-2E80-4C6A-8F73-13DA0FB23BA3}" destId="{5B88501C-EB2F-4473-9FE4-388BD5DA3842}" srcOrd="4" destOrd="0" presId="urn:microsoft.com/office/officeart/2005/8/layout/matrix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ECD9B0-04F4-44F7-86D0-C0E12A712CB6}">
      <dsp:nvSpPr>
        <dsp:cNvPr id="0" name=""/>
        <dsp:cNvSpPr/>
      </dsp:nvSpPr>
      <dsp:spPr>
        <a:xfrm>
          <a:off x="1405108" y="0"/>
          <a:ext cx="4046755" cy="4046755"/>
        </a:xfrm>
        <a:prstGeom prst="quadArrow">
          <a:avLst>
            <a:gd name="adj1" fmla="val 2000"/>
            <a:gd name="adj2" fmla="val 4000"/>
            <a:gd name="adj3" fmla="val 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62F5E80-4C88-4DC0-8951-E13180CE3728}">
      <dsp:nvSpPr>
        <dsp:cNvPr id="0" name=""/>
        <dsp:cNvSpPr/>
      </dsp:nvSpPr>
      <dsp:spPr>
        <a:xfrm>
          <a:off x="1663663" y="297371"/>
          <a:ext cx="1618702" cy="1618702"/>
        </a:xfrm>
        <a:prstGeom prst="roundRect">
          <a:avLst/>
        </a:prstGeom>
        <a:solidFill>
          <a:schemeClr val="accent3">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de-DE" sz="1000" b="1" kern="1200" dirty="0">
              <a:solidFill>
                <a:schemeClr val="tx1"/>
              </a:solidFill>
              <a:latin typeface="PT Sans" panose="020B0503020203020204" pitchFamily="34" charset="0"/>
              <a:ea typeface="PT Sans" panose="020B0503020203020204" pitchFamily="34" charset="0"/>
            </a:rPr>
            <a:t>Biobasierte Kunststoffe </a:t>
          </a:r>
        </a:p>
        <a:p>
          <a:pPr marL="0" lvl="0" indent="0" algn="ctr" defTabSz="444500">
            <a:lnSpc>
              <a:spcPct val="90000"/>
            </a:lnSpc>
            <a:spcBef>
              <a:spcPct val="0"/>
            </a:spcBef>
            <a:spcAft>
              <a:spcPct val="35000"/>
            </a:spcAft>
            <a:buNone/>
          </a:pPr>
          <a:endParaRPr lang="de-DE" sz="1000" kern="1200" dirty="0">
            <a:solidFill>
              <a:schemeClr val="tx1"/>
            </a:solidFill>
            <a:latin typeface="PT Sans" panose="020B0503020203020204" pitchFamily="34" charset="0"/>
            <a:ea typeface="PT Sans" panose="020B0503020203020204" pitchFamily="34" charset="0"/>
          </a:endParaRPr>
        </a:p>
        <a:p>
          <a:pPr marL="0" lvl="0" indent="0" algn="ctr" defTabSz="444500">
            <a:lnSpc>
              <a:spcPct val="90000"/>
            </a:lnSpc>
            <a:spcBef>
              <a:spcPct val="0"/>
            </a:spcBef>
            <a:spcAft>
              <a:spcPct val="35000"/>
            </a:spcAft>
            <a:buNone/>
          </a:pPr>
          <a:r>
            <a:rPr lang="de-DE" sz="1000" kern="1200" dirty="0">
              <a:solidFill>
                <a:schemeClr val="tx1"/>
              </a:solidFill>
              <a:latin typeface="PT Sans" panose="020B0503020203020204" pitchFamily="34" charset="0"/>
              <a:ea typeface="PT Sans" panose="020B0503020203020204" pitchFamily="34" charset="0"/>
            </a:rPr>
            <a:t>Bio-Polyvinylchloride (Bio-PVC), Bio-</a:t>
          </a:r>
          <a:r>
            <a:rPr lang="de-DE" sz="1000" kern="1200" dirty="0" err="1">
              <a:solidFill>
                <a:schemeClr val="tx1"/>
              </a:solidFill>
              <a:latin typeface="PT Sans" panose="020B0503020203020204" pitchFamily="34" charset="0"/>
              <a:ea typeface="PT Sans" panose="020B0503020203020204" pitchFamily="34" charset="0"/>
            </a:rPr>
            <a:t>Propylene</a:t>
          </a:r>
          <a:r>
            <a:rPr lang="de-DE" sz="1000" kern="1200" dirty="0">
              <a:solidFill>
                <a:schemeClr val="tx1"/>
              </a:solidFill>
              <a:latin typeface="PT Sans" panose="020B0503020203020204" pitchFamily="34" charset="0"/>
              <a:ea typeface="PT Sans" panose="020B0503020203020204" pitchFamily="34" charset="0"/>
            </a:rPr>
            <a:t> (Bio-PP), Bio-Polyethylene (Bio-PE), Bio-Polyamide (Bio-PA) …</a:t>
          </a:r>
        </a:p>
      </dsp:txBody>
      <dsp:txXfrm>
        <a:off x="1742682" y="376390"/>
        <a:ext cx="1460664" cy="1460664"/>
      </dsp:txXfrm>
    </dsp:sp>
    <dsp:sp modelId="{310B2152-AB62-4CAE-A837-034F6E9CAD7E}">
      <dsp:nvSpPr>
        <dsp:cNvPr id="0" name=""/>
        <dsp:cNvSpPr/>
      </dsp:nvSpPr>
      <dsp:spPr>
        <a:xfrm>
          <a:off x="3569571" y="303312"/>
          <a:ext cx="1618702" cy="1618702"/>
        </a:xfrm>
        <a:prstGeom prst="roundRect">
          <a:avLst/>
        </a:prstGeom>
        <a:gradFill rotWithShape="0">
          <a:gsLst>
            <a:gs pos="24000">
              <a:schemeClr val="accent3">
                <a:lumMod val="40000"/>
                <a:lumOff val="60000"/>
              </a:schemeClr>
            </a:gs>
            <a:gs pos="60000">
              <a:schemeClr val="accent1">
                <a:lumMod val="45000"/>
                <a:lumOff val="55000"/>
              </a:schemeClr>
            </a:gs>
            <a:gs pos="83000">
              <a:schemeClr val="accent1">
                <a:lumMod val="45000"/>
                <a:lumOff val="55000"/>
              </a:schemeClr>
            </a:gs>
            <a:gs pos="75000">
              <a:schemeClr val="accent1">
                <a:lumMod val="30000"/>
                <a:lumOff val="70000"/>
              </a:schemeClr>
            </a:gs>
          </a:gsLst>
          <a:lin ang="5400000" scaled="1"/>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de-DE" sz="1000" b="1" kern="1200" dirty="0">
              <a:solidFill>
                <a:schemeClr val="tx1"/>
              </a:solidFill>
              <a:latin typeface="PT Sans" panose="020B0503020203020204" pitchFamily="34" charset="0"/>
              <a:ea typeface="PT Sans" panose="020B0503020203020204" pitchFamily="34" charset="0"/>
            </a:rPr>
            <a:t>Biobasierte und bioabbaubare Kunststoffe </a:t>
          </a:r>
        </a:p>
        <a:p>
          <a:pPr marL="0" lvl="0" indent="0" algn="ctr" defTabSz="444500">
            <a:lnSpc>
              <a:spcPct val="90000"/>
            </a:lnSpc>
            <a:spcBef>
              <a:spcPct val="0"/>
            </a:spcBef>
            <a:spcAft>
              <a:spcPct val="35000"/>
            </a:spcAft>
            <a:buNone/>
          </a:pPr>
          <a:endParaRPr lang="de-DE" sz="1000" kern="1200" dirty="0">
            <a:solidFill>
              <a:schemeClr val="tx1"/>
            </a:solidFill>
            <a:latin typeface="PT Sans" panose="020B0503020203020204" pitchFamily="34" charset="0"/>
            <a:ea typeface="PT Sans" panose="020B0503020203020204" pitchFamily="34" charset="0"/>
          </a:endParaRPr>
        </a:p>
        <a:p>
          <a:pPr marL="0" lvl="0" indent="0" algn="ctr" defTabSz="444500">
            <a:lnSpc>
              <a:spcPct val="90000"/>
            </a:lnSpc>
            <a:spcBef>
              <a:spcPct val="0"/>
            </a:spcBef>
            <a:spcAft>
              <a:spcPct val="35000"/>
            </a:spcAft>
            <a:buNone/>
          </a:pPr>
          <a:r>
            <a:rPr lang="de-DE" sz="1000" kern="1200" dirty="0" err="1">
              <a:solidFill>
                <a:schemeClr val="tx1"/>
              </a:solidFill>
              <a:latin typeface="PT Sans" panose="020B0503020203020204" pitchFamily="34" charset="0"/>
              <a:ea typeface="PT Sans" panose="020B0503020203020204" pitchFamily="34" charset="0"/>
            </a:rPr>
            <a:t>Stärkeblends</a:t>
          </a:r>
          <a:r>
            <a:rPr lang="de-DE" sz="1000" kern="1200" dirty="0">
              <a:solidFill>
                <a:schemeClr val="tx1"/>
              </a:solidFill>
              <a:latin typeface="PT Sans" panose="020B0503020203020204" pitchFamily="34" charset="0"/>
              <a:ea typeface="PT Sans" panose="020B0503020203020204" pitchFamily="34" charset="0"/>
            </a:rPr>
            <a:t> Polyester </a:t>
          </a:r>
          <a:r>
            <a:rPr lang="de-DE" sz="1000" kern="1200" dirty="0" err="1">
              <a:solidFill>
                <a:schemeClr val="tx1"/>
              </a:solidFill>
              <a:latin typeface="PT Sans" panose="020B0503020203020204" pitchFamily="34" charset="0"/>
              <a:ea typeface="PT Sans" panose="020B0503020203020204" pitchFamily="34" charset="0"/>
            </a:rPr>
            <a:t>Polyactide</a:t>
          </a:r>
          <a:r>
            <a:rPr lang="de-DE" sz="1000" kern="1200" dirty="0">
              <a:solidFill>
                <a:schemeClr val="tx1"/>
              </a:solidFill>
              <a:latin typeface="PT Sans" panose="020B0503020203020204" pitchFamily="34" charset="0"/>
              <a:ea typeface="PT Sans" panose="020B0503020203020204" pitchFamily="34" charset="0"/>
            </a:rPr>
            <a:t> (PLA) …</a:t>
          </a:r>
        </a:p>
      </dsp:txBody>
      <dsp:txXfrm>
        <a:off x="3648590" y="382331"/>
        <a:ext cx="1460664" cy="1460664"/>
      </dsp:txXfrm>
    </dsp:sp>
    <dsp:sp modelId="{206996E4-F658-448C-8A8A-82580B9541F4}">
      <dsp:nvSpPr>
        <dsp:cNvPr id="0" name=""/>
        <dsp:cNvSpPr/>
      </dsp:nvSpPr>
      <dsp:spPr>
        <a:xfrm>
          <a:off x="1663663" y="2113142"/>
          <a:ext cx="1648486" cy="1645167"/>
        </a:xfrm>
        <a:prstGeom prst="roundRect">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de-DE" sz="1000" b="1" kern="1200" dirty="0">
              <a:solidFill>
                <a:schemeClr val="tx1"/>
              </a:solidFill>
              <a:latin typeface="PT Sans" panose="020B0503020203020204" pitchFamily="34" charset="0"/>
              <a:ea typeface="PT Sans" panose="020B0503020203020204" pitchFamily="34" charset="0"/>
            </a:rPr>
            <a:t>Konventionelle Kunststoffe</a:t>
          </a:r>
        </a:p>
        <a:p>
          <a:pPr marL="0" lvl="0" indent="0" algn="ctr" defTabSz="444500">
            <a:lnSpc>
              <a:spcPct val="90000"/>
            </a:lnSpc>
            <a:spcBef>
              <a:spcPct val="0"/>
            </a:spcBef>
            <a:spcAft>
              <a:spcPct val="35000"/>
            </a:spcAft>
            <a:buNone/>
          </a:pPr>
          <a:endParaRPr lang="de-DE" sz="1000" kern="1200" dirty="0">
            <a:solidFill>
              <a:schemeClr val="tx1"/>
            </a:solidFill>
            <a:latin typeface="PT Sans" panose="020B0503020203020204" pitchFamily="34" charset="0"/>
            <a:ea typeface="PT Sans" panose="020B0503020203020204" pitchFamily="34" charset="0"/>
          </a:endParaRPr>
        </a:p>
        <a:p>
          <a:pPr marL="0" lvl="0" indent="0" algn="ctr" defTabSz="444500">
            <a:lnSpc>
              <a:spcPct val="90000"/>
            </a:lnSpc>
            <a:spcBef>
              <a:spcPct val="0"/>
            </a:spcBef>
            <a:spcAft>
              <a:spcPct val="35000"/>
            </a:spcAft>
            <a:buNone/>
          </a:pPr>
          <a:r>
            <a:rPr lang="de-DE" sz="1000" kern="1200" dirty="0">
              <a:solidFill>
                <a:schemeClr val="tx1"/>
              </a:solidFill>
              <a:latin typeface="PT Sans" panose="020B0503020203020204" pitchFamily="34" charset="0"/>
              <a:ea typeface="PT Sans" panose="020B0503020203020204" pitchFamily="34" charset="0"/>
            </a:rPr>
            <a:t>Polyethylene (PE), Polyvinylchloride (PVC), </a:t>
          </a:r>
          <a:r>
            <a:rPr lang="de-DE" sz="1000" kern="1200" dirty="0" err="1">
              <a:solidFill>
                <a:schemeClr val="tx1"/>
              </a:solidFill>
              <a:latin typeface="PT Sans" panose="020B0503020203020204" pitchFamily="34" charset="0"/>
              <a:ea typeface="PT Sans" panose="020B0503020203020204" pitchFamily="34" charset="0"/>
            </a:rPr>
            <a:t>Polypropylene</a:t>
          </a:r>
          <a:r>
            <a:rPr lang="de-DE" sz="1000" kern="1200" dirty="0">
              <a:solidFill>
                <a:schemeClr val="tx1"/>
              </a:solidFill>
              <a:latin typeface="PT Sans" panose="020B0503020203020204" pitchFamily="34" charset="0"/>
              <a:ea typeface="PT Sans" panose="020B0503020203020204" pitchFamily="34" charset="0"/>
            </a:rPr>
            <a:t> (PP) …</a:t>
          </a:r>
        </a:p>
      </dsp:txBody>
      <dsp:txXfrm>
        <a:off x="1743973" y="2193452"/>
        <a:ext cx="1487866" cy="1484547"/>
      </dsp:txXfrm>
    </dsp:sp>
    <dsp:sp modelId="{5B88501C-EB2F-4473-9FE4-388BD5DA3842}">
      <dsp:nvSpPr>
        <dsp:cNvPr id="0" name=""/>
        <dsp:cNvSpPr/>
      </dsp:nvSpPr>
      <dsp:spPr>
        <a:xfrm>
          <a:off x="3569571" y="2132170"/>
          <a:ext cx="1618702" cy="161870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de-DE" sz="1000" b="1" kern="1200" dirty="0">
              <a:solidFill>
                <a:schemeClr val="tx1"/>
              </a:solidFill>
              <a:latin typeface="PT Sans" panose="020B0503020203020204" pitchFamily="34" charset="0"/>
              <a:ea typeface="PT Sans" panose="020B0503020203020204" pitchFamily="34" charset="0"/>
            </a:rPr>
            <a:t>Bioabbaubare Kunststoffe </a:t>
          </a:r>
        </a:p>
        <a:p>
          <a:pPr marL="0" lvl="0" indent="0" algn="ctr" defTabSz="444500">
            <a:lnSpc>
              <a:spcPct val="90000"/>
            </a:lnSpc>
            <a:spcBef>
              <a:spcPct val="0"/>
            </a:spcBef>
            <a:spcAft>
              <a:spcPct val="35000"/>
            </a:spcAft>
            <a:buNone/>
          </a:pPr>
          <a:endParaRPr lang="de-DE" sz="1000" b="1" kern="1200" dirty="0">
            <a:solidFill>
              <a:schemeClr val="tx1"/>
            </a:solidFill>
            <a:latin typeface="PT Sans" panose="020B0503020203020204" pitchFamily="34" charset="0"/>
            <a:ea typeface="PT Sans" panose="020B0503020203020204" pitchFamily="34" charset="0"/>
          </a:endParaRPr>
        </a:p>
        <a:p>
          <a:pPr marL="0" lvl="0" indent="0" algn="ctr" defTabSz="444500">
            <a:lnSpc>
              <a:spcPct val="90000"/>
            </a:lnSpc>
            <a:spcBef>
              <a:spcPct val="0"/>
            </a:spcBef>
            <a:spcAft>
              <a:spcPct val="35000"/>
            </a:spcAft>
            <a:buNone/>
          </a:pPr>
          <a:endParaRPr lang="de-DE" sz="1000" kern="1200" dirty="0">
            <a:solidFill>
              <a:schemeClr val="tx1"/>
            </a:solidFill>
            <a:latin typeface="PT Sans" panose="020B0503020203020204" pitchFamily="34" charset="0"/>
            <a:ea typeface="PT Sans" panose="020B0503020203020204" pitchFamily="34" charset="0"/>
          </a:endParaRPr>
        </a:p>
        <a:p>
          <a:pPr marL="0" lvl="0" indent="0" algn="ctr" defTabSz="444500">
            <a:lnSpc>
              <a:spcPct val="90000"/>
            </a:lnSpc>
            <a:spcBef>
              <a:spcPct val="0"/>
            </a:spcBef>
            <a:spcAft>
              <a:spcPct val="35000"/>
            </a:spcAft>
            <a:buNone/>
          </a:pPr>
          <a:r>
            <a:rPr lang="de-DE" sz="1000" kern="1200" dirty="0" err="1">
              <a:solidFill>
                <a:schemeClr val="tx1"/>
              </a:solidFill>
              <a:latin typeface="PT Sans" panose="020B0503020203020204" pitchFamily="34" charset="0"/>
              <a:ea typeface="PT Sans" panose="020B0503020203020204" pitchFamily="34" charset="0"/>
            </a:rPr>
            <a:t>Polycaprolactone</a:t>
          </a:r>
          <a:r>
            <a:rPr lang="de-DE" sz="1000" kern="1200" dirty="0">
              <a:solidFill>
                <a:schemeClr val="tx1"/>
              </a:solidFill>
              <a:latin typeface="PT Sans" panose="020B0503020203020204" pitchFamily="34" charset="0"/>
              <a:ea typeface="PT Sans" panose="020B0503020203020204" pitchFamily="34" charset="0"/>
            </a:rPr>
            <a:t> (PCL)</a:t>
          </a:r>
        </a:p>
        <a:p>
          <a:pPr marL="0" lvl="0" indent="0" algn="ctr" defTabSz="444500">
            <a:lnSpc>
              <a:spcPct val="90000"/>
            </a:lnSpc>
            <a:spcBef>
              <a:spcPct val="0"/>
            </a:spcBef>
            <a:spcAft>
              <a:spcPct val="35000"/>
            </a:spcAft>
            <a:buNone/>
          </a:pPr>
          <a:r>
            <a:rPr lang="de-DE" sz="1000" kern="1200" dirty="0">
              <a:solidFill>
                <a:schemeClr val="tx1"/>
              </a:solidFill>
              <a:latin typeface="PT Sans" panose="020B0503020203020204" pitchFamily="34" charset="0"/>
              <a:ea typeface="PT Sans" panose="020B0503020203020204" pitchFamily="34" charset="0"/>
            </a:rPr>
            <a:t>Polyvinylalkohole (PVAL) …</a:t>
          </a:r>
        </a:p>
      </dsp:txBody>
      <dsp:txXfrm>
        <a:off x="3648590" y="2211189"/>
        <a:ext cx="1460664" cy="1460664"/>
      </dsp:txXfrm>
    </dsp:sp>
  </dsp:spTree>
</dsp:drawing>
</file>

<file path=ppt/diagrams/layout1.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1" y="1"/>
            <a:ext cx="3076575" cy="511175"/>
          </a:xfrm>
          <a:prstGeom prst="rect">
            <a:avLst/>
          </a:prstGeom>
        </p:spPr>
        <p:txBody>
          <a:bodyPr vert="horz" lIns="99039" tIns="49519" rIns="99039" bIns="49519" rtlCol="0"/>
          <a:lstStyle>
            <a:lvl1pPr algn="l">
              <a:defRPr sz="1300">
                <a:latin typeface="Calibri" charset="0"/>
                <a:ea typeface="ＭＳ Ｐゴシック" charset="0"/>
                <a:cs typeface="ＭＳ Ｐゴシック" charset="0"/>
              </a:defRPr>
            </a:lvl1pPr>
          </a:lstStyle>
          <a:p>
            <a:pPr>
              <a:defRPr/>
            </a:pPr>
            <a:endParaRPr lang="de-DE"/>
          </a:p>
        </p:txBody>
      </p:sp>
      <p:sp>
        <p:nvSpPr>
          <p:cNvPr id="3" name="Datumsplatzhalter 2"/>
          <p:cNvSpPr>
            <a:spLocks noGrp="1"/>
          </p:cNvSpPr>
          <p:nvPr>
            <p:ph type="dt" sz="quarter" idx="1"/>
          </p:nvPr>
        </p:nvSpPr>
        <p:spPr>
          <a:xfrm>
            <a:off x="4021139" y="1"/>
            <a:ext cx="3076575" cy="511175"/>
          </a:xfrm>
          <a:prstGeom prst="rect">
            <a:avLst/>
          </a:prstGeom>
        </p:spPr>
        <p:txBody>
          <a:bodyPr vert="horz" wrap="square" lIns="99039" tIns="49519" rIns="99039" bIns="49519" numCol="1" anchor="t" anchorCtr="0" compatLnSpc="1">
            <a:prstTxWarp prst="textNoShape">
              <a:avLst/>
            </a:prstTxWarp>
          </a:bodyPr>
          <a:lstStyle>
            <a:lvl1pPr algn="r">
              <a:defRPr sz="1300"/>
            </a:lvl1pPr>
          </a:lstStyle>
          <a:p>
            <a:fld id="{251FBE65-ABEC-4E06-AF97-20B58A6F7D1C}" type="datetimeFigureOut">
              <a:rPr lang="de-DE" altLang="de-DE"/>
              <a:pPr/>
              <a:t>12.01.24</a:t>
            </a:fld>
            <a:endParaRPr lang="de-DE" altLang="de-DE"/>
          </a:p>
        </p:txBody>
      </p:sp>
      <p:sp>
        <p:nvSpPr>
          <p:cNvPr id="4" name="Fußzeilenplatzhalter 3"/>
          <p:cNvSpPr>
            <a:spLocks noGrp="1"/>
          </p:cNvSpPr>
          <p:nvPr>
            <p:ph type="ftr" sz="quarter" idx="2"/>
          </p:nvPr>
        </p:nvSpPr>
        <p:spPr>
          <a:xfrm>
            <a:off x="1" y="9721851"/>
            <a:ext cx="3076575" cy="511175"/>
          </a:xfrm>
          <a:prstGeom prst="rect">
            <a:avLst/>
          </a:prstGeom>
        </p:spPr>
        <p:txBody>
          <a:bodyPr vert="horz" lIns="99039" tIns="49519" rIns="99039" bIns="49519" rtlCol="0" anchor="b"/>
          <a:lstStyle>
            <a:lvl1pPr algn="l">
              <a:defRPr sz="1300">
                <a:latin typeface="Calibri" charset="0"/>
                <a:ea typeface="ＭＳ Ｐゴシック" charset="0"/>
                <a:cs typeface="ＭＳ Ｐゴシック" charset="0"/>
              </a:defRPr>
            </a:lvl1pPr>
          </a:lstStyle>
          <a:p>
            <a:pPr>
              <a:defRPr/>
            </a:pPr>
            <a:endParaRPr lang="de-DE"/>
          </a:p>
        </p:txBody>
      </p:sp>
      <p:sp>
        <p:nvSpPr>
          <p:cNvPr id="5" name="Foliennummernplatzhalter 4"/>
          <p:cNvSpPr>
            <a:spLocks noGrp="1"/>
          </p:cNvSpPr>
          <p:nvPr>
            <p:ph type="sldNum" sz="quarter" idx="3"/>
          </p:nvPr>
        </p:nvSpPr>
        <p:spPr>
          <a:xfrm>
            <a:off x="4021139" y="9721851"/>
            <a:ext cx="3076575" cy="511175"/>
          </a:xfrm>
          <a:prstGeom prst="rect">
            <a:avLst/>
          </a:prstGeom>
        </p:spPr>
        <p:txBody>
          <a:bodyPr vert="horz" wrap="square" lIns="99039" tIns="49519" rIns="99039" bIns="49519" numCol="1" anchor="b" anchorCtr="0" compatLnSpc="1">
            <a:prstTxWarp prst="textNoShape">
              <a:avLst/>
            </a:prstTxWarp>
          </a:bodyPr>
          <a:lstStyle>
            <a:lvl1pPr algn="r">
              <a:defRPr sz="1300"/>
            </a:lvl1pPr>
          </a:lstStyle>
          <a:p>
            <a:fld id="{C836B30B-541B-45C9-9F47-526762BABF6F}" type="slidenum">
              <a:rPr lang="de-DE" altLang="de-DE"/>
              <a:pPr/>
              <a:t>‹Nr.›</a:t>
            </a:fld>
            <a:endParaRPr lang="de-DE" altLang="de-DE"/>
          </a:p>
        </p:txBody>
      </p:sp>
    </p:spTree>
    <p:extLst>
      <p:ext uri="{BB962C8B-B14F-4D97-AF65-F5344CB8AC3E}">
        <p14:creationId xmlns:p14="http://schemas.microsoft.com/office/powerpoint/2010/main" val="186782213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1" y="1"/>
            <a:ext cx="3076575" cy="511175"/>
          </a:xfrm>
          <a:prstGeom prst="rect">
            <a:avLst/>
          </a:prstGeom>
        </p:spPr>
        <p:txBody>
          <a:bodyPr vert="horz" lIns="99039" tIns="49519" rIns="99039" bIns="49519" rtlCol="0"/>
          <a:lstStyle>
            <a:lvl1pPr algn="l">
              <a:defRPr sz="1300">
                <a:latin typeface="Calibri" charset="0"/>
                <a:ea typeface="ＭＳ Ｐゴシック" charset="0"/>
                <a:cs typeface="ＭＳ Ｐゴシック" charset="0"/>
              </a:defRPr>
            </a:lvl1pPr>
          </a:lstStyle>
          <a:p>
            <a:pPr>
              <a:defRPr/>
            </a:pPr>
            <a:endParaRPr lang="de-DE"/>
          </a:p>
        </p:txBody>
      </p:sp>
      <p:sp>
        <p:nvSpPr>
          <p:cNvPr id="3" name="Datumsplatzhalter 2"/>
          <p:cNvSpPr>
            <a:spLocks noGrp="1"/>
          </p:cNvSpPr>
          <p:nvPr>
            <p:ph type="dt" idx="1"/>
          </p:nvPr>
        </p:nvSpPr>
        <p:spPr>
          <a:xfrm>
            <a:off x="4021139" y="1"/>
            <a:ext cx="3076575" cy="511175"/>
          </a:xfrm>
          <a:prstGeom prst="rect">
            <a:avLst/>
          </a:prstGeom>
        </p:spPr>
        <p:txBody>
          <a:bodyPr vert="horz" wrap="square" lIns="99039" tIns="49519" rIns="99039" bIns="49519" numCol="1" anchor="t" anchorCtr="0" compatLnSpc="1">
            <a:prstTxWarp prst="textNoShape">
              <a:avLst/>
            </a:prstTxWarp>
          </a:bodyPr>
          <a:lstStyle>
            <a:lvl1pPr algn="r">
              <a:defRPr sz="1300"/>
            </a:lvl1pPr>
          </a:lstStyle>
          <a:p>
            <a:fld id="{2D02D14F-6130-461B-A719-A31B1C4C8730}" type="datetimeFigureOut">
              <a:rPr lang="de-DE" altLang="de-DE"/>
              <a:pPr/>
              <a:t>12.01.24</a:t>
            </a:fld>
            <a:endParaRPr lang="de-DE" altLang="de-DE"/>
          </a:p>
        </p:txBody>
      </p:sp>
      <p:sp>
        <p:nvSpPr>
          <p:cNvPr id="4" name="Folienbildplatzhalt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39" tIns="49519" rIns="99039" bIns="49519" rtlCol="0" anchor="ctr"/>
          <a:lstStyle/>
          <a:p>
            <a:pPr lvl="0"/>
            <a:endParaRPr lang="de-DE" noProof="0"/>
          </a:p>
        </p:txBody>
      </p:sp>
      <p:sp>
        <p:nvSpPr>
          <p:cNvPr id="5" name="Notizenplatzhalter 4"/>
          <p:cNvSpPr>
            <a:spLocks noGrp="1"/>
          </p:cNvSpPr>
          <p:nvPr>
            <p:ph type="body" sz="quarter" idx="3"/>
          </p:nvPr>
        </p:nvSpPr>
        <p:spPr>
          <a:xfrm>
            <a:off x="709614" y="4860925"/>
            <a:ext cx="5680075" cy="4605338"/>
          </a:xfrm>
          <a:prstGeom prst="rect">
            <a:avLst/>
          </a:prstGeom>
        </p:spPr>
        <p:txBody>
          <a:bodyPr vert="horz" wrap="square" lIns="99039" tIns="49519" rIns="99039" bIns="49519" numCol="1" anchor="t" anchorCtr="0" compatLnSpc="1">
            <a:prstTxWarp prst="textNoShape">
              <a:avLst/>
            </a:prstTxWarp>
          </a:bodyPr>
          <a:lstStyle/>
          <a:p>
            <a:pPr lvl="0"/>
            <a:r>
              <a:rPr lang="de-DE" altLang="de-DE"/>
              <a:t>Mastertextformat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6" name="Fußzeilenplatzhalter 5"/>
          <p:cNvSpPr>
            <a:spLocks noGrp="1"/>
          </p:cNvSpPr>
          <p:nvPr>
            <p:ph type="ftr" sz="quarter" idx="4"/>
          </p:nvPr>
        </p:nvSpPr>
        <p:spPr>
          <a:xfrm>
            <a:off x="1" y="9721851"/>
            <a:ext cx="3076575" cy="511175"/>
          </a:xfrm>
          <a:prstGeom prst="rect">
            <a:avLst/>
          </a:prstGeom>
        </p:spPr>
        <p:txBody>
          <a:bodyPr vert="horz" lIns="99039" tIns="49519" rIns="99039" bIns="49519" rtlCol="0" anchor="b"/>
          <a:lstStyle>
            <a:lvl1pPr algn="l">
              <a:defRPr sz="1300">
                <a:latin typeface="Calibri" charset="0"/>
                <a:ea typeface="ＭＳ Ｐゴシック" charset="0"/>
                <a:cs typeface="ＭＳ Ｐゴシック" charset="0"/>
              </a:defRPr>
            </a:lvl1pPr>
          </a:lstStyle>
          <a:p>
            <a:pPr>
              <a:defRPr/>
            </a:pPr>
            <a:endParaRPr lang="de-DE"/>
          </a:p>
        </p:txBody>
      </p:sp>
      <p:sp>
        <p:nvSpPr>
          <p:cNvPr id="7" name="Foliennummernplatzhalter 6"/>
          <p:cNvSpPr>
            <a:spLocks noGrp="1"/>
          </p:cNvSpPr>
          <p:nvPr>
            <p:ph type="sldNum" sz="quarter" idx="5"/>
          </p:nvPr>
        </p:nvSpPr>
        <p:spPr>
          <a:xfrm>
            <a:off x="4021139" y="9721851"/>
            <a:ext cx="3076575" cy="511175"/>
          </a:xfrm>
          <a:prstGeom prst="rect">
            <a:avLst/>
          </a:prstGeom>
        </p:spPr>
        <p:txBody>
          <a:bodyPr vert="horz" wrap="square" lIns="99039" tIns="49519" rIns="99039" bIns="49519" numCol="1" anchor="b" anchorCtr="0" compatLnSpc="1">
            <a:prstTxWarp prst="textNoShape">
              <a:avLst/>
            </a:prstTxWarp>
          </a:bodyPr>
          <a:lstStyle>
            <a:lvl1pPr algn="r">
              <a:defRPr sz="1300"/>
            </a:lvl1pPr>
          </a:lstStyle>
          <a:p>
            <a:fld id="{6B19C70B-66E5-42C9-B82C-467C685AF104}" type="slidenum">
              <a:rPr lang="de-DE" altLang="de-DE"/>
              <a:pPr/>
              <a:t>‹Nr.›</a:t>
            </a:fld>
            <a:endParaRPr lang="de-DE" altLang="de-DE"/>
          </a:p>
        </p:txBody>
      </p:sp>
    </p:spTree>
    <p:extLst>
      <p:ext uri="{BB962C8B-B14F-4D97-AF65-F5344CB8AC3E}">
        <p14:creationId xmlns:p14="http://schemas.microsoft.com/office/powerpoint/2010/main" val="3807680488"/>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Geneva" charset="0"/>
      </a:defRPr>
    </a:lvl1pPr>
    <a:lvl2pPr marL="457200" algn="l" defTabSz="457200" rtl="0" eaLnBrk="0" fontAlgn="base" hangingPunct="0">
      <a:spcBef>
        <a:spcPct val="30000"/>
      </a:spcBef>
      <a:spcAft>
        <a:spcPct val="0"/>
      </a:spcAft>
      <a:defRPr sz="1200" kern="1200">
        <a:solidFill>
          <a:schemeClr val="tx1"/>
        </a:solidFill>
        <a:latin typeface="+mn-lt"/>
        <a:ea typeface="Geneva" charset="0"/>
        <a:cs typeface="Geneva" charset="0"/>
      </a:defRPr>
    </a:lvl2pPr>
    <a:lvl3pPr marL="914400" algn="l" defTabSz="457200" rtl="0" eaLnBrk="0" fontAlgn="base" hangingPunct="0">
      <a:spcBef>
        <a:spcPct val="30000"/>
      </a:spcBef>
      <a:spcAft>
        <a:spcPct val="0"/>
      </a:spcAft>
      <a:defRPr sz="1200" kern="1200">
        <a:solidFill>
          <a:schemeClr val="tx1"/>
        </a:solidFill>
        <a:latin typeface="+mn-lt"/>
        <a:ea typeface="Geneva" charset="0"/>
        <a:cs typeface="Geneva" charset="0"/>
      </a:defRPr>
    </a:lvl3pPr>
    <a:lvl4pPr marL="1371600" algn="l" defTabSz="457200" rtl="0" eaLnBrk="0" fontAlgn="base" hangingPunct="0">
      <a:spcBef>
        <a:spcPct val="30000"/>
      </a:spcBef>
      <a:spcAft>
        <a:spcPct val="0"/>
      </a:spcAft>
      <a:defRPr sz="1200" kern="1200">
        <a:solidFill>
          <a:schemeClr val="tx1"/>
        </a:solidFill>
        <a:latin typeface="+mn-lt"/>
        <a:ea typeface="Geneva" charset="0"/>
        <a:cs typeface="Geneva" charset="0"/>
      </a:defRPr>
    </a:lvl4pPr>
    <a:lvl5pPr marL="1828800" algn="l" defTabSz="457200" rtl="0" eaLnBrk="0" fontAlgn="base" hangingPunct="0">
      <a:spcBef>
        <a:spcPct val="30000"/>
      </a:spcBef>
      <a:spcAft>
        <a:spcPct val="0"/>
      </a:spcAft>
      <a:defRPr sz="1200" kern="1200">
        <a:solidFill>
          <a:schemeClr val="tx1"/>
        </a:solidFill>
        <a:latin typeface="+mn-lt"/>
        <a:ea typeface="Geneva" charset="0"/>
        <a:cs typeface="Geneva"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bmub.bund.de/themen/wirtschaft-produkte-ressourcen-tourismus/ressourceneffizienz/deutsches-ressourceneffizienzprogramm/progress-ii/"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mediathek.fnr.de/grafiken/pressegrafiken/anbauflache-fur-nachwachsende-rohstoffe.html"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www.econsense.de/sites/all/files/edition%20econsense%20-%20Herausforderung%20Ressourceneffizienz.pdf"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www.umweltbundesamt.de/sites/default/files/medien/376/publikationen/die_nutzung_natuerlicher_ressourcen.pdf" TargetMode="Externa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www.umweltbundesamt.de/sites/default/files/medien/376/publikationen/die_nutzung_natuerlicher_ressourcen.pdf"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umweltbundesamt.de/nachhaltige-nutzung-biotischer-rohstoffe"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www.proholz.at/zuschnitt/59/bauen-fuer-die-stadt-von-morgen/"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www.kompass-nachhaltigkeit.de/" TargetMode="External"/><Relationship Id="rId2" Type="http://schemas.openxmlformats.org/officeDocument/2006/relationships/slide" Target="../slides/slide31.xml"/><Relationship Id="rId1" Type="http://schemas.openxmlformats.org/officeDocument/2006/relationships/notesMaster" Target="../notesMasters/notesMaster1.xml"/><Relationship Id="rId4" Type="http://schemas.openxmlformats.org/officeDocument/2006/relationships/hyperlink" Target="https://www.umweltbundesamt.de/themen/wirtschaft-konsum/umweltfreundliche-beschaffung/datenbank-umweltkriterien" TargetMode="Externa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edoc.hu-berlin.de/miscellanies/bibliotheksbau-30189/250/PDF/250.pdf" TargetMode="External"/><Relationship Id="rId2" Type="http://schemas.openxmlformats.org/officeDocument/2006/relationships/slide" Target="../slides/slide35.xml"/><Relationship Id="rId1" Type="http://schemas.openxmlformats.org/officeDocument/2006/relationships/notesMaster" Target="../notesMasters/notesMaster1.xml"/><Relationship Id="rId6" Type="http://schemas.openxmlformats.org/officeDocument/2006/relationships/hyperlink" Target="http://www.gesetze-im-internet.de/" TargetMode="External"/><Relationship Id="rId5" Type="http://schemas.openxmlformats.org/officeDocument/2006/relationships/hyperlink" Target="http://www.baua.de/de/Themen-von-A-Z/Bueroarbeit/Ergonomische-Anforderungen.html" TargetMode="External"/><Relationship Id="rId4" Type="http://schemas.openxmlformats.org/officeDocument/2006/relationships/hyperlink" Target="http://www.baua.de/de/Themen-von-A-Z/Arbeitsstaetten/ASR/ASR.html" TargetMode="Externa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bmub.bund.de/themen/wirtschaft-produkte-ressourcen-tourismus/ressourceneffizienz/deutsches-ressourceneffizienzprogramm/progress-ii/"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3" Type="http://schemas.openxmlformats.org/officeDocument/2006/relationships/hyperlink" Target="http://www.bmub.bund.de/themen/wirtschaft-produkte-ressourcen-tourismus/ressourceneffizienz/deutsches-ressourceneffizienzprogramm/progress-ii/" TargetMode="External"/><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3" Type="http://schemas.openxmlformats.org/officeDocument/2006/relationships/hyperlink" Target="http://www.bmub.bund.de/themen/wirtschaft-produkte-ressourcen-tourismus/ressourceneffizienz/deutsches-ressourceneffizienzprogramm/progress-ii/" TargetMode="External"/><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3" Type="http://schemas.openxmlformats.org/officeDocument/2006/relationships/hyperlink" Target="https://www.umweltbundesamt.de/tags/biotische-rohstoffe" TargetMode="External"/><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3" Type="http://schemas.openxmlformats.org/officeDocument/2006/relationships/hyperlink" Target="https://www.umweltbundesamt.de/tags/biotische-rohstoffe" TargetMode="External"/><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3" Type="http://schemas.openxmlformats.org/officeDocument/2006/relationships/hyperlink" Target="http://biowerkstoffe.fnr.de/biokunststoffe/" TargetMode="External"/><Relationship Id="rId2" Type="http://schemas.openxmlformats.org/officeDocument/2006/relationships/slide" Target="../slides/slide66.xml"/><Relationship Id="rId1" Type="http://schemas.openxmlformats.org/officeDocument/2006/relationships/notesMaster" Target="../notesMasters/notesMaster1.xml"/><Relationship Id="rId5" Type="http://schemas.openxmlformats.org/officeDocument/2006/relationships/hyperlink" Target="http://www.fnr.de/nachwachsende-rohstoffe/chemisch-technisch/biowerkstoffe/" TargetMode="External"/><Relationship Id="rId4" Type="http://schemas.openxmlformats.org/officeDocument/2006/relationships/hyperlink" Target="http://biowerkstoffe.fnr.de/bioverbundwerkstoffe/einfuehrung/" TargetMode="External"/></Relationships>
</file>

<file path=ppt/notesSlides/_rels/notesSlide67.xml.rels><?xml version="1.0" encoding="UTF-8" standalone="yes"?>
<Relationships xmlns="http://schemas.openxmlformats.org/package/2006/relationships"><Relationship Id="rId3" Type="http://schemas.openxmlformats.org/officeDocument/2006/relationships/hyperlink" Target="http://www.fnr.de/nachwachsende-rohstoffe/chemisch-technisch/baustoffe/" TargetMode="External"/><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3" Type="http://schemas.openxmlformats.org/officeDocument/2006/relationships/hyperlink" Target="http://www.fnr.de/nachwachsende-rohstoffe/chemisch-technisch/baustoffe/" TargetMode="External"/><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3" Type="http://schemas.openxmlformats.org/officeDocument/2006/relationships/hyperlink" Target="http://www.proholz.at/zuschnitt/59/bauen-fuer-die-stadt-von-morgen/" TargetMode="External"/><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34" indent="-171434" defTabSz="477500">
              <a:buFont typeface="Arial" panose="020B0604020202020204" pitchFamily="34" charset="0"/>
              <a:buChar char="•"/>
              <a:defRPr/>
            </a:pPr>
            <a:r>
              <a:rPr lang="de-DE" dirty="0"/>
              <a:t>Foliensatz 1 – Weiterbildung für Lehrende.</a:t>
            </a:r>
          </a:p>
          <a:p>
            <a:pPr marL="171434" indent="-171434" defTabSz="477500">
              <a:buFont typeface="Arial" panose="020B0604020202020204" pitchFamily="34" charset="0"/>
              <a:buChar char="•"/>
              <a:defRPr/>
            </a:pPr>
            <a:endParaRPr lang="de-DE" dirty="0"/>
          </a:p>
          <a:p>
            <a:pPr defTabSz="477500">
              <a:defRPr/>
            </a:pPr>
            <a:r>
              <a:rPr lang="de-DE" b="1" dirty="0"/>
              <a:t>Hinweise</a:t>
            </a:r>
            <a:r>
              <a:rPr lang="de-DE" dirty="0"/>
              <a:t>:</a:t>
            </a:r>
          </a:p>
          <a:p>
            <a:pPr marL="179062" indent="-179062">
              <a:buFont typeface="Arial" panose="020B0604020202020204" pitchFamily="34" charset="0"/>
              <a:buChar char="•"/>
            </a:pPr>
            <a:r>
              <a:rPr lang="de-DE" u="none" dirty="0"/>
              <a:t>Es gibt ein</a:t>
            </a:r>
            <a:r>
              <a:rPr lang="de-DE" u="none" baseline="0" dirty="0"/>
              <a:t> Word-Dokument „Unterrichtsreihe</a:t>
            </a:r>
            <a:r>
              <a:rPr lang="de-DE" baseline="0" dirty="0"/>
              <a:t>“ mit </a:t>
            </a:r>
          </a:p>
          <a:p>
            <a:pPr marL="656562" lvl="1" indent="-179062">
              <a:buFont typeface="Arial" panose="020B0604020202020204" pitchFamily="34" charset="0"/>
              <a:buChar char="•"/>
            </a:pPr>
            <a:r>
              <a:rPr lang="de-DE" baseline="0" dirty="0"/>
              <a:t>Sachanalyse, </a:t>
            </a:r>
          </a:p>
          <a:p>
            <a:pPr marL="656562" lvl="1" indent="-179062">
              <a:buFont typeface="Arial" panose="020B0604020202020204" pitchFamily="34" charset="0"/>
              <a:buChar char="•"/>
            </a:pPr>
            <a:r>
              <a:rPr lang="de-DE" baseline="0" dirty="0"/>
              <a:t>Rahmung des Unterrichts und </a:t>
            </a:r>
          </a:p>
          <a:p>
            <a:pPr marL="656562" lvl="1" indent="-179062">
              <a:buFont typeface="Arial" panose="020B0604020202020204" pitchFamily="34" charset="0"/>
              <a:buChar char="•"/>
            </a:pPr>
            <a:r>
              <a:rPr lang="de-DE" baseline="0" dirty="0"/>
              <a:t>Unterrichtsvorschlägen, sowie </a:t>
            </a:r>
          </a:p>
          <a:p>
            <a:pPr marL="656562" lvl="1" indent="-179062">
              <a:buFont typeface="Arial" panose="020B0604020202020204" pitchFamily="34" charset="0"/>
              <a:buChar char="•"/>
            </a:pPr>
            <a:r>
              <a:rPr lang="de-DE" baseline="0" dirty="0"/>
              <a:t>Materialanhang</a:t>
            </a:r>
          </a:p>
          <a:p>
            <a:pPr marL="179062" indent="-179062">
              <a:buFont typeface="Arial" panose="020B0604020202020204" pitchFamily="34" charset="0"/>
              <a:buChar char="•"/>
            </a:pPr>
            <a:r>
              <a:rPr lang="de-DE" baseline="0" dirty="0"/>
              <a:t>Der erste Foliensatz ist die Einführung in das Programm ProgRess (Foliensatz I)</a:t>
            </a:r>
          </a:p>
          <a:p>
            <a:pPr marL="179062" indent="-179062">
              <a:buFont typeface="Arial" panose="020B0604020202020204" pitchFamily="34" charset="0"/>
              <a:buChar char="•"/>
            </a:pPr>
            <a:r>
              <a:rPr lang="de-DE" baseline="0" dirty="0"/>
              <a:t>In dem zweiten Folien ist die Sachanalyse als Weiterbildung aufgearbeitet (Foliensatz II). </a:t>
            </a:r>
          </a:p>
          <a:p>
            <a:pPr marL="179062" indent="-179062">
              <a:buFont typeface="Arial" panose="020B0604020202020204" pitchFamily="34" charset="0"/>
              <a:buChar char="•"/>
            </a:pPr>
            <a:r>
              <a:rPr lang="de-DE" baseline="0" dirty="0"/>
              <a:t>Foliensatz III enthält die Rahmung des Unterrichts und Foliensatz IV die Unterrichtsvorschläge.</a:t>
            </a:r>
          </a:p>
          <a:p>
            <a:pPr marL="179062" indent="-179062">
              <a:buFont typeface="Arial" panose="020B0604020202020204" pitchFamily="34" charset="0"/>
              <a:buChar char="•"/>
            </a:pPr>
            <a:r>
              <a:rPr lang="de-DE" sz="1300" dirty="0"/>
              <a:t>In der Sachanalyse sowie in der dazugehörigen Unterrichtsreihe wird exemplarisch diskutiert und aufgezeigt, wie das „nachwachsende Büro“ mit Ressourcenschonung und unserem Konsum zusammenhängt. </a:t>
            </a:r>
          </a:p>
          <a:p>
            <a:pPr marL="179062" indent="-179062">
              <a:buFont typeface="Arial" panose="020B0604020202020204" pitchFamily="34" charset="0"/>
              <a:buChar char="•"/>
            </a:pPr>
            <a:r>
              <a:rPr lang="de-DE" sz="1300" dirty="0"/>
              <a:t>Die Unterrichtsvorschläge zeigen Möglichkeiten auf, wie der Gestaltungsaspekt „die Stoffliche Nutzung nachwachsender Rohstoffe“ im Unterricht bearbeitet werden kann.</a:t>
            </a:r>
            <a:endParaRPr lang="de-DE" dirty="0"/>
          </a:p>
        </p:txBody>
      </p:sp>
      <p:sp>
        <p:nvSpPr>
          <p:cNvPr id="4" name="Foliennummernplatzhalter 3"/>
          <p:cNvSpPr>
            <a:spLocks noGrp="1"/>
          </p:cNvSpPr>
          <p:nvPr>
            <p:ph type="sldNum" sz="quarter" idx="10"/>
          </p:nvPr>
        </p:nvSpPr>
        <p:spPr/>
        <p:txBody>
          <a:bodyPr/>
          <a:lstStyle/>
          <a:p>
            <a:fld id="{6B19C70B-66E5-42C9-B82C-467C685AF104}" type="slidenum">
              <a:rPr lang="de-DE" altLang="de-DE" smtClean="0"/>
              <a:pPr/>
              <a:t>1</a:t>
            </a:fld>
            <a:endParaRPr lang="de-DE" altLang="de-DE"/>
          </a:p>
        </p:txBody>
      </p:sp>
    </p:spTree>
    <p:extLst>
      <p:ext uri="{BB962C8B-B14F-4D97-AF65-F5344CB8AC3E}">
        <p14:creationId xmlns:p14="http://schemas.microsoft.com/office/powerpoint/2010/main" val="6845594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9062" indent="-179062" defTabSz="477500">
              <a:buFont typeface="Arial" panose="020B0604020202020204" pitchFamily="34" charset="0"/>
              <a:buChar char="•"/>
              <a:defRPr/>
            </a:pPr>
            <a:r>
              <a:rPr lang="de-DE" b="0" u="none" dirty="0"/>
              <a:t>Diese Folie zeigt den Inhalt dieser Weiterbildung.</a:t>
            </a:r>
          </a:p>
        </p:txBody>
      </p:sp>
      <p:sp>
        <p:nvSpPr>
          <p:cNvPr id="4" name="Foliennummernplatzhalter 3"/>
          <p:cNvSpPr>
            <a:spLocks noGrp="1"/>
          </p:cNvSpPr>
          <p:nvPr>
            <p:ph type="sldNum" sz="quarter" idx="10"/>
          </p:nvPr>
        </p:nvSpPr>
        <p:spPr/>
        <p:txBody>
          <a:bodyPr/>
          <a:lstStyle/>
          <a:p>
            <a:fld id="{6B19C70B-66E5-42C9-B82C-467C685AF104}" type="slidenum">
              <a:rPr lang="de-DE" altLang="de-DE" smtClean="0"/>
              <a:pPr/>
              <a:t>10</a:t>
            </a:fld>
            <a:endParaRPr lang="de-DE" altLang="de-DE"/>
          </a:p>
        </p:txBody>
      </p:sp>
    </p:spTree>
    <p:extLst>
      <p:ext uri="{BB962C8B-B14F-4D97-AF65-F5344CB8AC3E}">
        <p14:creationId xmlns:p14="http://schemas.microsoft.com/office/powerpoint/2010/main" val="37995936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8"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34" indent="-171434">
              <a:lnSpc>
                <a:spcPct val="90000"/>
              </a:lnSpc>
              <a:buFont typeface="Arial" panose="020B0604020202020204" pitchFamily="34" charset="0"/>
              <a:buChar char="•"/>
            </a:pPr>
            <a:r>
              <a:rPr lang="de-DE" altLang="de-DE" sz="1100" dirty="0"/>
              <a:t>ProgRess hat eine eigene Ressourcensystematik.</a:t>
            </a:r>
          </a:p>
          <a:p>
            <a:pPr marL="171434" indent="-171434">
              <a:lnSpc>
                <a:spcPct val="90000"/>
              </a:lnSpc>
              <a:buFont typeface="Arial" panose="020B0604020202020204" pitchFamily="34" charset="0"/>
              <a:buChar char="•"/>
            </a:pPr>
            <a:r>
              <a:rPr lang="de-DE" altLang="de-DE" sz="1100" dirty="0"/>
              <a:t>Zu den natürlichen Ressourcen gehören Wasser, Luft, Boden, Rohstoffe, Fläche, Strömende Ressourcen (Luft, Sonnenlicht, bewegtes Wasser) sowie lebende Organismen. </a:t>
            </a:r>
          </a:p>
          <a:p>
            <a:pPr marL="171434" indent="-171434">
              <a:lnSpc>
                <a:spcPct val="90000"/>
              </a:lnSpc>
              <a:buFont typeface="Arial" panose="020B0604020202020204" pitchFamily="34" charset="0"/>
              <a:buChar char="•"/>
            </a:pPr>
            <a:r>
              <a:rPr lang="de-DE" altLang="de-DE" sz="1100" dirty="0"/>
              <a:t>Die Rohstoffe untergliedern sich in abiotische und biotische Rohstoffe.</a:t>
            </a:r>
          </a:p>
          <a:p>
            <a:pPr marL="171434" indent="-171434">
              <a:lnSpc>
                <a:spcPct val="90000"/>
              </a:lnSpc>
              <a:buFont typeface="Arial" panose="020B0604020202020204" pitchFamily="34" charset="0"/>
              <a:buChar char="•"/>
            </a:pPr>
            <a:r>
              <a:rPr lang="de-DE" altLang="de-DE" sz="1100" dirty="0"/>
              <a:t>Diese Systematik aus dem ProgRess-Programm </a:t>
            </a:r>
            <a:r>
              <a:rPr lang="de-DE" sz="1100" dirty="0"/>
              <a:t>soll zu den biotischen Rohstoffe hinführen</a:t>
            </a:r>
          </a:p>
          <a:p>
            <a:pPr marL="171434" indent="-171434" defTabSz="477500">
              <a:buFont typeface="Arial" panose="020B0604020202020204" pitchFamily="34" charset="0"/>
              <a:buChar char="•"/>
              <a:defRPr/>
            </a:pPr>
            <a:r>
              <a:rPr lang="de-DE" sz="1100" dirty="0"/>
              <a:t>Die Abbildung zeigt, nach welcher Systematik die natürlichen Ressourcen in der Ressourceneffizienzstrategie des Bundesumweltministeriums </a:t>
            </a:r>
            <a:r>
              <a:rPr lang="de-DE" sz="1100" dirty="0" err="1"/>
              <a:t>ProgRess</a:t>
            </a:r>
            <a:r>
              <a:rPr lang="de-DE" sz="1100" dirty="0"/>
              <a:t> II (BMUB 2016) klassifiziert werden</a:t>
            </a:r>
          </a:p>
          <a:p>
            <a:pPr marL="171434" indent="-171434" defTabSz="477500">
              <a:buFont typeface="Arial" panose="020B0604020202020204" pitchFamily="34" charset="0"/>
              <a:buChar char="•"/>
              <a:defRPr/>
            </a:pPr>
            <a:r>
              <a:rPr lang="de-DE" sz="1100" dirty="0"/>
              <a:t>Frage: Wie werden Ressourcen und Rohstoffe klassifiziert? </a:t>
            </a:r>
          </a:p>
          <a:p>
            <a:pPr marL="171434" indent="-171434">
              <a:buFont typeface="Arial" panose="020B0604020202020204" pitchFamily="34" charset="0"/>
              <a:buChar char="•"/>
            </a:pPr>
            <a:r>
              <a:rPr lang="de-DE" sz="1100" dirty="0"/>
              <a:t>Die biologische Vielfalt, Wasser, Boden, Luft oder Rohstoffe gehören zu den natürlichen Ressourcen. Rohstoffe wiederum werden unterschieden in </a:t>
            </a:r>
            <a:r>
              <a:rPr lang="de-DE" sz="1100" i="1" dirty="0"/>
              <a:t>biotische</a:t>
            </a:r>
            <a:r>
              <a:rPr lang="de-DE" sz="1100" dirty="0"/>
              <a:t>, also erneuerbare, natürlich vorkommende Stoffe tierischer oder pflanzlicher Herkunft, z. B. Produkte aus der Land- oder Forstwirtschaft, einerseits und </a:t>
            </a:r>
            <a:r>
              <a:rPr lang="de-DE" sz="1100" i="1" dirty="0"/>
              <a:t>nicht-biotische oder abiotische</a:t>
            </a:r>
            <a:r>
              <a:rPr lang="de-DE" sz="1100" dirty="0"/>
              <a:t> Rohstoffen wie fossile Energieträger (Erdöl, Kohle) oder Erze, Industrie- und Baumineralien, andererseits. </a:t>
            </a:r>
          </a:p>
          <a:p>
            <a:pPr marL="171434" indent="-171434">
              <a:buFont typeface="Arial" panose="020B0604020202020204" pitchFamily="34" charset="0"/>
              <a:buChar char="•"/>
            </a:pPr>
            <a:r>
              <a:rPr lang="de-DE" sz="1100" dirty="0"/>
              <a:t>Die hier thematisierten nachwachsenden Rohstoffe gehören zu den biotischen Rohstoffen. </a:t>
            </a:r>
          </a:p>
          <a:p>
            <a:r>
              <a:rPr lang="de-DE" sz="1100" b="1" dirty="0"/>
              <a:t>Quelle: </a:t>
            </a:r>
          </a:p>
          <a:p>
            <a:pPr marL="179062" indent="-179062">
              <a:buFont typeface="Arial" panose="020B0604020202020204" pitchFamily="34" charset="0"/>
              <a:buChar char="•"/>
            </a:pPr>
            <a:r>
              <a:rPr lang="de-DE" sz="1100" dirty="0"/>
              <a:t>BMUB 2016: </a:t>
            </a:r>
            <a:r>
              <a:rPr lang="de-DE" sz="1100" dirty="0" err="1"/>
              <a:t>ProgRess</a:t>
            </a:r>
            <a:r>
              <a:rPr lang="de-DE" sz="1100" dirty="0"/>
              <a:t> II – Das deutsche Programm für Ressourceneffizienz. Online: </a:t>
            </a:r>
            <a:r>
              <a:rPr lang="de-DE" sz="1100" u="sng" dirty="0">
                <a:hlinkClick r:id="rId3"/>
              </a:rPr>
              <a:t>http://www.bmub.bund.de/themen/wirtschaft-produkte-ressourcen-tourismus/ressourceneffizienz/deutsches-ressourceneffizienzprogramm/progress-ii/</a:t>
            </a:r>
            <a:endParaRPr lang="de-DE" sz="1100" dirty="0"/>
          </a:p>
        </p:txBody>
      </p:sp>
      <p:sp>
        <p:nvSpPr>
          <p:cNvPr id="29699"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882" indent="-285724">
              <a:defRPr>
                <a:solidFill>
                  <a:schemeClr val="tx1"/>
                </a:solidFill>
                <a:latin typeface="Calibri" panose="020F0502020204030204" pitchFamily="34" charset="0"/>
                <a:ea typeface="MS PGothic" panose="020B0600070205080204" pitchFamily="34" charset="-128"/>
              </a:defRPr>
            </a:lvl2pPr>
            <a:lvl3pPr marL="1142895" indent="-228579">
              <a:defRPr>
                <a:solidFill>
                  <a:schemeClr val="tx1"/>
                </a:solidFill>
                <a:latin typeface="Calibri" panose="020F0502020204030204" pitchFamily="34" charset="0"/>
                <a:ea typeface="MS PGothic" panose="020B0600070205080204" pitchFamily="34" charset="-128"/>
              </a:defRPr>
            </a:lvl3pPr>
            <a:lvl4pPr marL="1600053" indent="-228579">
              <a:defRPr>
                <a:solidFill>
                  <a:schemeClr val="tx1"/>
                </a:solidFill>
                <a:latin typeface="Calibri" panose="020F0502020204030204" pitchFamily="34" charset="0"/>
                <a:ea typeface="MS PGothic" panose="020B0600070205080204" pitchFamily="34" charset="-128"/>
              </a:defRPr>
            </a:lvl4pPr>
            <a:lvl5pPr marL="2057212" indent="-228579">
              <a:defRPr>
                <a:solidFill>
                  <a:schemeClr val="tx1"/>
                </a:solidFill>
                <a:latin typeface="Calibri" panose="020F0502020204030204" pitchFamily="34" charset="0"/>
                <a:ea typeface="MS PGothic" panose="020B0600070205080204" pitchFamily="34" charset="-128"/>
              </a:defRPr>
            </a:lvl5pPr>
            <a:lvl6pPr marL="2514370" indent="-228579" defTabSz="457158"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528" indent="-228579" defTabSz="457158"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8687" indent="-228579" defTabSz="457158"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5845" indent="-228579" defTabSz="457158"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BA50F14C-5097-46D4-84E7-8728477ECD2E}" type="slidenum">
              <a:rPr lang="de-DE" altLang="de-DE" smtClean="0"/>
              <a:pPr/>
              <a:t>11</a:t>
            </a:fld>
            <a:endParaRPr lang="de-DE" altLang="de-DE"/>
          </a:p>
        </p:txBody>
      </p:sp>
    </p:spTree>
    <p:extLst>
      <p:ext uri="{BB962C8B-B14F-4D97-AF65-F5344CB8AC3E}">
        <p14:creationId xmlns:p14="http://schemas.microsoft.com/office/powerpoint/2010/main" val="26366975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34" indent="-171434">
              <a:buFont typeface="Arial" panose="020B0604020202020204" pitchFamily="34" charset="0"/>
              <a:buChar char="•"/>
            </a:pPr>
            <a:r>
              <a:rPr lang="de-DE" u="none" dirty="0"/>
              <a:t>Die Folie liefert eine Definition für </a:t>
            </a:r>
            <a:r>
              <a:rPr lang="de-DE" u="none" dirty="0" err="1"/>
              <a:t>NaWaRo</a:t>
            </a:r>
            <a:r>
              <a:rPr lang="de-DE" u="none" dirty="0"/>
              <a:t> </a:t>
            </a:r>
          </a:p>
          <a:p>
            <a:pPr marL="171434" indent="-171434">
              <a:buFont typeface="Arial" panose="020B0604020202020204" pitchFamily="34" charset="0"/>
              <a:buChar char="•"/>
            </a:pPr>
            <a:r>
              <a:rPr lang="de-DE" u="none" dirty="0"/>
              <a:t>Was sind nachwachsende Rohstoffe genau?</a:t>
            </a:r>
          </a:p>
          <a:p>
            <a:pPr marL="171434" indent="-171434">
              <a:buFont typeface="Arial" panose="020B0604020202020204" pitchFamily="34" charset="0"/>
              <a:buChar char="•"/>
            </a:pPr>
            <a:r>
              <a:rPr lang="de-DE" u="none" dirty="0"/>
              <a:t>Vertiefend: Zum Verhältnis von nachwachsenden und biotischen Rohstoffen:</a:t>
            </a:r>
            <a:r>
              <a:rPr lang="de-DE" u="none" baseline="0" dirty="0"/>
              <a:t> </a:t>
            </a:r>
            <a:endParaRPr lang="de-DE" u="none" dirty="0"/>
          </a:p>
          <a:p>
            <a:pPr marL="171434" indent="-171434">
              <a:buFont typeface="Arial" panose="020B0604020202020204" pitchFamily="34" charset="0"/>
              <a:buChar char="•"/>
            </a:pPr>
            <a:r>
              <a:rPr lang="de-DE" u="none" dirty="0"/>
              <a:t>„Der Begriff biotische Rohstoffe wird wie folgt definiert: Rohstoff, der aus Lebewesen (Pflanzen, Tieren) stammt und nicht in einen fossilen Rohstoff umgewandelt wurde. Wird häufig synonym zu nachwachsendem Rohstoff verwendet. In der wissenschaftlichen Definition werden </a:t>
            </a:r>
            <a:r>
              <a:rPr lang="de-DE" dirty="0"/>
              <a:t>unter „Biomasse“ sämtliche Stoffe organischer Herkunft verstanden, die nicht fossilen Ursprungs sind (</a:t>
            </a:r>
            <a:r>
              <a:rPr lang="de-DE" dirty="0" err="1"/>
              <a:t>Kaltschmitt</a:t>
            </a:r>
            <a:r>
              <a:rPr lang="de-DE" dirty="0"/>
              <a:t> et al, 2009). Biomasse beinhaltet damit die in der Natur lebende </a:t>
            </a:r>
            <a:r>
              <a:rPr lang="de-DE" dirty="0" err="1"/>
              <a:t>Phyto</a:t>
            </a:r>
            <a:r>
              <a:rPr lang="de-DE" dirty="0"/>
              <a:t>- und </a:t>
            </a:r>
            <a:r>
              <a:rPr lang="de-DE" dirty="0" err="1"/>
              <a:t>Zoomasse</a:t>
            </a:r>
            <a:r>
              <a:rPr lang="de-DE" dirty="0"/>
              <a:t> (Pflanzen und Tiere), die daraus resultierenden Rückstände (z.B. tierische Exkremente), abgestorbene (aber noch nicht fossile) </a:t>
            </a:r>
            <a:r>
              <a:rPr lang="de-DE" dirty="0" err="1"/>
              <a:t>Phyto</a:t>
            </a:r>
            <a:r>
              <a:rPr lang="de-DE" dirty="0"/>
              <a:t>- und </a:t>
            </a:r>
            <a:r>
              <a:rPr lang="de-DE" dirty="0" err="1"/>
              <a:t>Zoomasse</a:t>
            </a:r>
            <a:r>
              <a:rPr lang="de-DE" dirty="0"/>
              <a:t> (z.B. Stroh) sowie im weiteren Sinne alle Stoffe, die beispielsweise durch eine technische Umwandlung und/oder eine stoffliche Nutzung entstanden sind bzw. anfallen (z.B. Schlachthofabfälle, organischer Hausmüll) (</a:t>
            </a:r>
            <a:r>
              <a:rPr lang="de-DE" dirty="0" err="1"/>
              <a:t>Raschka</a:t>
            </a:r>
            <a:r>
              <a:rPr lang="de-DE" dirty="0"/>
              <a:t>, 2012).“ (UBA 2016d)</a:t>
            </a:r>
          </a:p>
          <a:p>
            <a:pPr marL="171434" indent="-171434">
              <a:buFont typeface="Arial" panose="020B0604020202020204" pitchFamily="34" charset="0"/>
              <a:buChar char="•"/>
            </a:pPr>
            <a:endParaRPr lang="de-DE" dirty="0"/>
          </a:p>
          <a:p>
            <a:r>
              <a:rPr lang="de-DE" b="1" dirty="0"/>
              <a:t>Quelle:  </a:t>
            </a:r>
          </a:p>
          <a:p>
            <a:pPr marL="179062" indent="-179062">
              <a:buFont typeface="Arial" panose="020B0604020202020204" pitchFamily="34" charset="0"/>
              <a:buChar char="•"/>
            </a:pPr>
            <a:r>
              <a:rPr lang="de-DE" sz="1300" dirty="0"/>
              <a:t>VDI Zentrum Ressourceneffizienz (2016): Ressourceneffizienz biobasierter Materialien im verarbeitenden Gewerbe. VDI ZRE Publikationen: Kurzanalyse Nr. 15.</a:t>
            </a:r>
          </a:p>
          <a:p>
            <a:pPr marL="171434" indent="-171434">
              <a:buFont typeface="Arial" panose="020B0604020202020204" pitchFamily="34" charset="0"/>
              <a:buChar char="•"/>
            </a:pPr>
            <a:endParaRPr lang="de-DE" dirty="0"/>
          </a:p>
        </p:txBody>
      </p:sp>
      <p:sp>
        <p:nvSpPr>
          <p:cNvPr id="4" name="Foliennummernplatzhalter 3"/>
          <p:cNvSpPr>
            <a:spLocks noGrp="1"/>
          </p:cNvSpPr>
          <p:nvPr>
            <p:ph type="sldNum" sz="quarter" idx="10"/>
          </p:nvPr>
        </p:nvSpPr>
        <p:spPr/>
        <p:txBody>
          <a:bodyPr/>
          <a:lstStyle/>
          <a:p>
            <a:fld id="{6B19C70B-66E5-42C9-B82C-467C685AF104}" type="slidenum">
              <a:rPr lang="de-DE" altLang="de-DE" smtClean="0"/>
              <a:pPr/>
              <a:t>12</a:t>
            </a:fld>
            <a:endParaRPr lang="de-DE" altLang="de-DE"/>
          </a:p>
        </p:txBody>
      </p:sp>
    </p:spTree>
    <p:extLst>
      <p:ext uri="{BB962C8B-B14F-4D97-AF65-F5344CB8AC3E}">
        <p14:creationId xmlns:p14="http://schemas.microsoft.com/office/powerpoint/2010/main" val="2817100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u="none" dirty="0">
                <a:latin typeface="+mj-lt"/>
              </a:rPr>
              <a:t>Die Nutzungsmöglichkeiten nachwachsender Rohstoffe sind vielfältig. Hier sehen sie einige Beispiel: u.a.</a:t>
            </a:r>
          </a:p>
          <a:p>
            <a:pPr marL="171434" indent="-171434">
              <a:buFont typeface="Arial" panose="020B0604020202020204" pitchFamily="34" charset="0"/>
              <a:buChar char="•"/>
            </a:pPr>
            <a:r>
              <a:rPr lang="de-DE" dirty="0">
                <a:latin typeface="+mj-lt"/>
              </a:rPr>
              <a:t>Bäume und Sträucher, die zu Holzprodukten oder Zellstoff verarbeitet werden, </a:t>
            </a:r>
          </a:p>
          <a:p>
            <a:pPr marL="171434" indent="-171434">
              <a:buFont typeface="Arial" panose="020B0604020202020204" pitchFamily="34" charset="0"/>
              <a:buChar char="•"/>
            </a:pPr>
            <a:r>
              <a:rPr lang="de-DE" dirty="0">
                <a:latin typeface="+mj-lt"/>
              </a:rPr>
              <a:t>Hanf, Flachs und weitere Naturfasern, deren Öl oder Fasern für Zellstoff oder Dämmmaterial genutzt wird,</a:t>
            </a:r>
          </a:p>
          <a:p>
            <a:pPr marL="171434" indent="-171434">
              <a:buFont typeface="Arial" panose="020B0604020202020204" pitchFamily="34" charset="0"/>
              <a:buChar char="•"/>
            </a:pPr>
            <a:r>
              <a:rPr lang="de-DE" dirty="0" err="1">
                <a:latin typeface="+mj-lt"/>
              </a:rPr>
              <a:t>Öllein</a:t>
            </a:r>
            <a:r>
              <a:rPr lang="de-DE" dirty="0">
                <a:latin typeface="+mj-lt"/>
              </a:rPr>
              <a:t> für Lacke und Linoleum als Bodenbelag,</a:t>
            </a:r>
          </a:p>
          <a:p>
            <a:pPr marL="171434" indent="-171434">
              <a:buFont typeface="Arial" panose="020B0604020202020204" pitchFamily="34" charset="0"/>
              <a:buChar char="•"/>
            </a:pPr>
            <a:r>
              <a:rPr lang="de-DE" dirty="0">
                <a:latin typeface="+mj-lt"/>
              </a:rPr>
              <a:t>Samen und Kerne zur Herstellung von Pflanzenölen,</a:t>
            </a:r>
          </a:p>
          <a:p>
            <a:pPr marL="171434" indent="-171434">
              <a:buFont typeface="Arial" panose="020B0604020202020204" pitchFamily="34" charset="0"/>
              <a:buChar char="•"/>
            </a:pPr>
            <a:r>
              <a:rPr lang="de-DE" dirty="0">
                <a:latin typeface="+mj-lt"/>
              </a:rPr>
              <a:t>Pflanzen für die Gewinnung von Farbstoffen oder ätherischen Ölen, </a:t>
            </a:r>
          </a:p>
          <a:p>
            <a:pPr marL="171434" indent="-171434">
              <a:buFont typeface="Arial" panose="020B0604020202020204" pitchFamily="34" charset="0"/>
              <a:buChar char="•"/>
            </a:pPr>
            <a:r>
              <a:rPr lang="de-DE" dirty="0">
                <a:latin typeface="+mj-lt"/>
              </a:rPr>
              <a:t>stärkehaltige Früchte zur Produktion von Papier, Verpackungen oder Textilien.</a:t>
            </a:r>
          </a:p>
          <a:p>
            <a:pPr marL="171434" indent="-171434">
              <a:buFont typeface="Arial" panose="020B0604020202020204" pitchFamily="34" charset="0"/>
              <a:buChar char="•"/>
            </a:pPr>
            <a:endParaRPr lang="de-DE" dirty="0">
              <a:latin typeface="+mj-lt"/>
            </a:endParaRPr>
          </a:p>
          <a:p>
            <a:r>
              <a:rPr lang="de-DE" b="1" dirty="0">
                <a:latin typeface="+mj-lt"/>
                <a:ea typeface="PT Sans" panose="020B0503020203020204" pitchFamily="34" charset="0"/>
              </a:rPr>
              <a:t>Quelle: </a:t>
            </a:r>
          </a:p>
          <a:p>
            <a:pPr marL="179062" indent="-179062">
              <a:buFont typeface="Arial" panose="020B0604020202020204" pitchFamily="34" charset="0"/>
              <a:buChar char="•"/>
            </a:pPr>
            <a:r>
              <a:rPr lang="de-DE" dirty="0">
                <a:latin typeface="+mj-lt"/>
                <a:ea typeface="PT Sans" panose="020B0503020203020204" pitchFamily="34" charset="0"/>
              </a:rPr>
              <a:t>Eigene Abbildung nach </a:t>
            </a:r>
            <a:r>
              <a:rPr lang="de-DE" sz="1300" dirty="0"/>
              <a:t>Langer, Marko (2007): Der Anbau nachwachsender Rohstoffe in Sachsen- Anhalt und Thüringen, VDM Verlag Dr. Müller.</a:t>
            </a:r>
            <a:endParaRPr lang="de-DE" dirty="0">
              <a:latin typeface="+mj-lt"/>
            </a:endParaRPr>
          </a:p>
          <a:p>
            <a:r>
              <a:rPr lang="de-DE" dirty="0">
                <a:latin typeface="+mj-lt"/>
              </a:rPr>
              <a:t> </a:t>
            </a:r>
          </a:p>
          <a:p>
            <a:endParaRPr lang="de-DE" dirty="0">
              <a:latin typeface="+mj-lt"/>
            </a:endParaRPr>
          </a:p>
        </p:txBody>
      </p:sp>
      <p:sp>
        <p:nvSpPr>
          <p:cNvPr id="4" name="Foliennummernplatzhalter 3"/>
          <p:cNvSpPr>
            <a:spLocks noGrp="1"/>
          </p:cNvSpPr>
          <p:nvPr>
            <p:ph type="sldNum" sz="quarter" idx="10"/>
          </p:nvPr>
        </p:nvSpPr>
        <p:spPr/>
        <p:txBody>
          <a:bodyPr/>
          <a:lstStyle/>
          <a:p>
            <a:fld id="{6B19C70B-66E5-42C9-B82C-467C685AF104}" type="slidenum">
              <a:rPr lang="de-DE" altLang="de-DE" smtClean="0"/>
              <a:pPr/>
              <a:t>13</a:t>
            </a:fld>
            <a:endParaRPr lang="de-DE" altLang="de-DE"/>
          </a:p>
        </p:txBody>
      </p:sp>
    </p:spTree>
    <p:extLst>
      <p:ext uri="{BB962C8B-B14F-4D97-AF65-F5344CB8AC3E}">
        <p14:creationId xmlns:p14="http://schemas.microsoft.com/office/powerpoint/2010/main" val="135457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34" indent="-171434">
              <a:buFont typeface="Arial" panose="020B0604020202020204" pitchFamily="34" charset="0"/>
              <a:buChar char="•"/>
            </a:pPr>
            <a:r>
              <a:rPr lang="de-DE" sz="1100" dirty="0"/>
              <a:t>Die Folie zeigt die Entwicklung der </a:t>
            </a:r>
            <a:r>
              <a:rPr lang="de-DE" sz="1100" dirty="0" err="1"/>
              <a:t>NaWaRo</a:t>
            </a:r>
            <a:r>
              <a:rPr lang="de-DE" sz="1100" dirty="0"/>
              <a:t> in Deutschland</a:t>
            </a:r>
          </a:p>
          <a:p>
            <a:pPr marL="171434" indent="-171434">
              <a:buFont typeface="Arial" panose="020B0604020202020204" pitchFamily="34" charset="0"/>
              <a:buChar char="•"/>
            </a:pPr>
            <a:r>
              <a:rPr lang="de-DE" sz="1100" dirty="0"/>
              <a:t>Der Anbau nachwachsender Rohstoffe insgesamt hat in Deutschland seit 2000 stark zugenommen. Die Abbildung zeigt den absoluten Anstieg der Anbauflächen für nachwachsende Rohstoffe in Hektar von 2005 bis 2015. </a:t>
            </a:r>
          </a:p>
          <a:p>
            <a:pPr marL="171434" indent="-171434">
              <a:buFont typeface="Arial" panose="020B0604020202020204" pitchFamily="34" charset="0"/>
              <a:buChar char="•"/>
            </a:pPr>
            <a:r>
              <a:rPr lang="de-DE" sz="1100" dirty="0"/>
              <a:t>Diese Zunahme ist vor allem auf die Nutzung im energetischen Bereich zurückzuführen, also durch die verstärkte Nutzung von Bioenergie. </a:t>
            </a:r>
          </a:p>
          <a:p>
            <a:pPr marL="171434" indent="-171434">
              <a:buFont typeface="Arial" panose="020B0604020202020204" pitchFamily="34" charset="0"/>
              <a:buChar char="•"/>
            </a:pPr>
            <a:r>
              <a:rPr lang="de-DE" sz="1100" dirty="0"/>
              <a:t>Die Grafik zeigt zudem, wie sich die Gesamtanbaufläche in Industriepflanzen und in Energiepflanzen aufteilt. </a:t>
            </a:r>
          </a:p>
          <a:p>
            <a:pPr marL="171434" indent="-171434">
              <a:buFont typeface="Arial" panose="020B0604020202020204" pitchFamily="34" charset="0"/>
              <a:buChar char="•"/>
            </a:pPr>
            <a:r>
              <a:rPr lang="de-DE" sz="1100" dirty="0"/>
              <a:t>Es wird deutlich, dass die energetische Nutzung mit 2.204.000 Hektar deutlich überwiegt (v.a. Biogas, Biodiesel, Bioethanol), gegenüber der Anbaufläche von 268.000 Hektar für die stoffliche Nutzung (v.a. Industriestärke und Ölpflanzen). </a:t>
            </a:r>
          </a:p>
          <a:p>
            <a:pPr marL="179062" indent="-179062" defTabSz="457158">
              <a:buFont typeface="Arial" panose="020B0604020202020204" pitchFamily="34" charset="0"/>
              <a:buChar char="•"/>
              <a:defRPr/>
            </a:pPr>
            <a:r>
              <a:rPr lang="de-DE" sz="1100" dirty="0"/>
              <a:t>Insgesamt zeigt ein Blick auf die Entwicklung von Agrarflächen in Deutschland über die letzten Jahrzehnte, dass die stoffliche Nutzung Anfang der 1990er Jahre die energetische quantitativ noch übertraf. Durch entsprechende Förderinstrumente für die energetische Nutzung hat sich diese Fläche jedoch inzwischen verzehnfacht, während die stoffliche Nutzung stagnierte oder sogar sank (Carus et al. 2014: 29). </a:t>
            </a:r>
          </a:p>
          <a:p>
            <a:pPr marL="179062" indent="-179062" defTabSz="457158">
              <a:buFont typeface="Arial" panose="020B0604020202020204" pitchFamily="34" charset="0"/>
              <a:buChar char="•"/>
              <a:defRPr/>
            </a:pPr>
            <a:r>
              <a:rPr lang="de-DE" sz="1100" dirty="0"/>
              <a:t>Im stofflichen Bereich, also für die Nutzung in der Industrie etwa zur Herstellung von Verpackungen, liegen also noch deutliche Potenziale. </a:t>
            </a:r>
          </a:p>
          <a:p>
            <a:r>
              <a:rPr lang="de-DE" sz="1100" b="1" dirty="0"/>
              <a:t>Quelle: </a:t>
            </a:r>
          </a:p>
          <a:p>
            <a:pPr marL="179062" indent="-179062">
              <a:buFont typeface="Arial" panose="020B0604020202020204" pitchFamily="34" charset="0"/>
              <a:buChar char="•"/>
            </a:pPr>
            <a:r>
              <a:rPr lang="de-DE" sz="1100" dirty="0"/>
              <a:t>Fachagentur nachwachsende Rohstoffe e.V. (2015); Online: </a:t>
            </a:r>
            <a:r>
              <a:rPr lang="de-DE" sz="1100" u="sng" dirty="0">
                <a:hlinkClick r:id="rId3"/>
              </a:rPr>
              <a:t>https://mediathek.fnr.de/grafiken/pressegrafiken/anbauflache-fur-nachwachsende-rohstoffe.html</a:t>
            </a:r>
            <a:endParaRPr lang="de-DE" sz="1100" dirty="0"/>
          </a:p>
        </p:txBody>
      </p:sp>
      <p:sp>
        <p:nvSpPr>
          <p:cNvPr id="4" name="Foliennummernplatzhalter 3"/>
          <p:cNvSpPr>
            <a:spLocks noGrp="1"/>
          </p:cNvSpPr>
          <p:nvPr>
            <p:ph type="sldNum" sz="quarter" idx="10"/>
          </p:nvPr>
        </p:nvSpPr>
        <p:spPr/>
        <p:txBody>
          <a:bodyPr/>
          <a:lstStyle/>
          <a:p>
            <a:fld id="{6B19C70B-66E5-42C9-B82C-467C685AF104}" type="slidenum">
              <a:rPr lang="de-DE" altLang="de-DE" smtClean="0"/>
              <a:pPr/>
              <a:t>14</a:t>
            </a:fld>
            <a:endParaRPr lang="de-DE" altLang="de-DE"/>
          </a:p>
        </p:txBody>
      </p:sp>
    </p:spTree>
    <p:extLst>
      <p:ext uri="{BB962C8B-B14F-4D97-AF65-F5344CB8AC3E}">
        <p14:creationId xmlns:p14="http://schemas.microsoft.com/office/powerpoint/2010/main" val="7293426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34" indent="-171434" defTabSz="457158">
              <a:buFont typeface="Arial" panose="020B0604020202020204" pitchFamily="34" charset="0"/>
              <a:buChar char="•"/>
              <a:defRPr/>
            </a:pPr>
            <a:r>
              <a:rPr lang="de-DE" u="none" dirty="0"/>
              <a:t>Die Abbildung zeigt, dass es globale anders aussieht als in Deutschland</a:t>
            </a:r>
          </a:p>
          <a:p>
            <a:pPr marL="171434" indent="-171434" defTabSz="457158">
              <a:buFont typeface="Arial" panose="020B0604020202020204" pitchFamily="34" charset="0"/>
              <a:buChar char="•"/>
              <a:defRPr/>
            </a:pPr>
            <a:r>
              <a:rPr lang="de-DE" u="none" dirty="0"/>
              <a:t>der größte Teil der weltweit produzierten Biomasse von ca. 13 Milliarden Tonnen (in 2013) mit 58% werden </a:t>
            </a:r>
            <a:r>
              <a:rPr lang="de-DE" dirty="0"/>
              <a:t>für die Produktion von Futtermitteln für die Tierhaltung angebaut. </a:t>
            </a:r>
          </a:p>
          <a:p>
            <a:pPr marL="171434" indent="-171434" defTabSz="457158">
              <a:buFont typeface="Arial" panose="020B0604020202020204" pitchFamily="34" charset="0"/>
              <a:buChar char="•"/>
              <a:defRPr/>
            </a:pPr>
            <a:r>
              <a:rPr lang="de-DE" dirty="0"/>
              <a:t>Danach folgen mit deutlichem Abstand 15% für Nahrungsmittel, 11% für die stoffliche Nutzung, 10% ist Holz für die energetische Nutzung, 3,3% sind nachwachsende Rohstoffe für die stoffliche und nur 2,7% für die energetische Nutzung. </a:t>
            </a:r>
          </a:p>
          <a:p>
            <a:pPr marL="171434" indent="-171434" defTabSz="457158">
              <a:buFont typeface="Arial" panose="020B0604020202020204" pitchFamily="34" charset="0"/>
              <a:buChar char="•"/>
              <a:defRPr/>
            </a:pPr>
            <a:endParaRPr lang="de-DE" dirty="0"/>
          </a:p>
          <a:p>
            <a:pPr defTabSz="457158">
              <a:defRPr/>
            </a:pPr>
            <a:r>
              <a:rPr lang="de-DE" b="1" dirty="0"/>
              <a:t>Quelle: </a:t>
            </a:r>
          </a:p>
          <a:p>
            <a:pPr marL="179062" indent="-179062" defTabSz="457158">
              <a:buFont typeface="Arial" panose="020B0604020202020204" pitchFamily="34" charset="0"/>
              <a:buChar char="•"/>
              <a:defRPr/>
            </a:pPr>
            <a:r>
              <a:rPr lang="de-DE" dirty="0"/>
              <a:t>Eigene Darstellung nach </a:t>
            </a:r>
            <a:r>
              <a:rPr lang="de-DE" sz="1300" dirty="0" err="1"/>
              <a:t>Jering</a:t>
            </a:r>
            <a:r>
              <a:rPr lang="de-DE" sz="1300" dirty="0"/>
              <a:t>, Almut; Anne Klatt, Jan Seven, Knut Ehlers, Jens Günther, Andreas Ostermeier, Lars Mönch (2013): Globale Landflächen und Biomasse nachhaltig und ressourcenschonend nutzen.  Umweltbundesamt: Dessau Roßlau. </a:t>
            </a:r>
          </a:p>
          <a:p>
            <a:pPr marL="171434" indent="-171434" defTabSz="457158">
              <a:buFont typeface="Arial" panose="020B0604020202020204" pitchFamily="34" charset="0"/>
              <a:buChar char="•"/>
              <a:defRPr/>
            </a:pPr>
            <a:endParaRPr lang="de-DE" dirty="0"/>
          </a:p>
          <a:p>
            <a:pPr marL="171434" indent="-171434">
              <a:buFont typeface="Arial" panose="020B0604020202020204" pitchFamily="34" charset="0"/>
              <a:buChar char="•"/>
            </a:pPr>
            <a:endParaRPr lang="de-DE" dirty="0">
              <a:solidFill>
                <a:srgbClr val="595959"/>
              </a:solidFill>
              <a:latin typeface="PT Sans" panose="020B0503020203020204" pitchFamily="34" charset="0"/>
              <a:ea typeface="PT Sans" panose="020B0503020203020204" pitchFamily="34" charset="0"/>
            </a:endParaRPr>
          </a:p>
        </p:txBody>
      </p:sp>
      <p:sp>
        <p:nvSpPr>
          <p:cNvPr id="4" name="Foliennummernplatzhalter 3"/>
          <p:cNvSpPr>
            <a:spLocks noGrp="1"/>
          </p:cNvSpPr>
          <p:nvPr>
            <p:ph type="sldNum" sz="quarter" idx="10"/>
          </p:nvPr>
        </p:nvSpPr>
        <p:spPr/>
        <p:txBody>
          <a:bodyPr/>
          <a:lstStyle/>
          <a:p>
            <a:fld id="{6B19C70B-66E5-42C9-B82C-467C685AF104}" type="slidenum">
              <a:rPr lang="de-DE" altLang="de-DE" smtClean="0"/>
              <a:pPr/>
              <a:t>15</a:t>
            </a:fld>
            <a:endParaRPr lang="de-DE" altLang="de-DE"/>
          </a:p>
        </p:txBody>
      </p:sp>
    </p:spTree>
    <p:extLst>
      <p:ext uri="{BB962C8B-B14F-4D97-AF65-F5344CB8AC3E}">
        <p14:creationId xmlns:p14="http://schemas.microsoft.com/office/powerpoint/2010/main" val="16879543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izenplatzhalter 2"/>
          <p:cNvSpPr>
            <a:spLocks noGrp="1"/>
          </p:cNvSpPr>
          <p:nvPr>
            <p:ph type="body" idx="1"/>
          </p:nvPr>
        </p:nvSpPr>
        <p:spPr bwMode="auto">
          <a:xfrm>
            <a:off x="435463" y="4860925"/>
            <a:ext cx="6301397" cy="4605338"/>
          </a:xfrm>
          <a:extLst>
            <a:ext uri="{909E8E84-426E-40dd-AFC4-6F175D3DCCD1}"/>
            <a:ext uri="{91240B29-F687-4f45-9708-019B960494DF}"/>
          </a:extLst>
        </p:spPr>
        <p:txBody>
          <a:bodyPr>
            <a:noAutofit/>
          </a:bodyPr>
          <a:lstStyle/>
          <a:p>
            <a:pPr marL="171434" indent="-171434">
              <a:spcBef>
                <a:spcPts val="0"/>
              </a:spcBef>
              <a:buFont typeface="Arial" panose="020B0604020202020204" pitchFamily="34" charset="0"/>
              <a:buChar char="•"/>
              <a:defRPr/>
            </a:pPr>
            <a:r>
              <a:rPr lang="de-DE" altLang="de-DE" sz="1100" dirty="0">
                <a:latin typeface="+mj-lt"/>
              </a:rPr>
              <a:t>Die Folie zeigt die globale Rohstoffentnahme für die Ressourcen Biomasse, fossile Energieträger, Mineralien und Erze.</a:t>
            </a:r>
          </a:p>
          <a:p>
            <a:pPr marL="171434" indent="-171434" defTabSz="457158">
              <a:spcBef>
                <a:spcPts val="0"/>
              </a:spcBef>
              <a:buFont typeface="Arial" panose="020B0604020202020204" pitchFamily="34" charset="0"/>
              <a:buChar char="•"/>
              <a:defRPr/>
            </a:pPr>
            <a:r>
              <a:rPr lang="de-DE" sz="1100" dirty="0">
                <a:latin typeface="+mj-lt"/>
              </a:rPr>
              <a:t>Insgesamt hat sich die globale Ressourcenentnahme seit den 1980er Jahren nahezu verdoppelt. </a:t>
            </a:r>
          </a:p>
          <a:p>
            <a:pPr marL="171434" indent="-171434" defTabSz="457158">
              <a:spcBef>
                <a:spcPts val="0"/>
              </a:spcBef>
              <a:buFont typeface="Arial" panose="020B0604020202020204" pitchFamily="34" charset="0"/>
              <a:buChar char="•"/>
              <a:defRPr/>
            </a:pPr>
            <a:r>
              <a:rPr lang="de-DE" sz="1100" dirty="0">
                <a:latin typeface="+mj-lt"/>
              </a:rPr>
              <a:t>Der Anstieg der Biomasseentnahme liegt bei 49%. Es ist davon auszugehen, dass dieser Anteil noch weiter steigen wird. Die stoffliche Nutzung nachwachsender Rohstoffe in verschiedenen Anwendungsgebieten auszubauen, birgt große Chancen für Klimaschutz und Ressourcenschonung. Sie bietet eine Möglichkeit zur Abkehr von der Nutzung endlicher fossiler Rohstoffe. Allerdings wird es geeignete politische Rahmenbedingungen brauchen, um die notwendige Steigerung der Biomasseproduktion umwelt- und sozialverträglich zu gestalten. Denn die Flächen stehen nicht mehr für andere Nutzungszwecke wie den Nahrungsmittelanbau zur Verfügung. </a:t>
            </a:r>
          </a:p>
          <a:p>
            <a:pPr>
              <a:spcBef>
                <a:spcPts val="0"/>
              </a:spcBef>
              <a:defRPr/>
            </a:pPr>
            <a:r>
              <a:rPr lang="de-DE" altLang="de-DE" sz="1100" b="1" dirty="0">
                <a:latin typeface="+mj-lt"/>
              </a:rPr>
              <a:t>Quellen: </a:t>
            </a:r>
          </a:p>
          <a:p>
            <a:pPr marL="179062" indent="-179062">
              <a:spcBef>
                <a:spcPts val="0"/>
              </a:spcBef>
              <a:buFont typeface="Arial" panose="020B0604020202020204" pitchFamily="34" charset="0"/>
              <a:buChar char="•"/>
              <a:defRPr/>
            </a:pPr>
            <a:r>
              <a:rPr lang="de-DE" altLang="de-DE" sz="1100" dirty="0">
                <a:latin typeface="+mj-lt"/>
              </a:rPr>
              <a:t>SERI </a:t>
            </a:r>
            <a:r>
              <a:rPr lang="de-DE" altLang="de-DE" sz="1100" dirty="0" err="1">
                <a:latin typeface="+mj-lt"/>
              </a:rPr>
              <a:t>Sustainable</a:t>
            </a:r>
            <a:r>
              <a:rPr lang="de-DE" altLang="de-DE" sz="1100" dirty="0">
                <a:latin typeface="+mj-lt"/>
              </a:rPr>
              <a:t> Europe Research Institute 2012. zitiert nach </a:t>
            </a:r>
            <a:r>
              <a:rPr lang="de-DE" altLang="de-DE" sz="1100" dirty="0" err="1">
                <a:latin typeface="+mj-lt"/>
              </a:rPr>
              <a:t>Ecosense</a:t>
            </a:r>
            <a:r>
              <a:rPr lang="de-DE" altLang="de-DE" sz="1100" dirty="0">
                <a:latin typeface="+mj-lt"/>
              </a:rPr>
              <a:t> (2012); Herausforderung Ressourceneffizienz, S. 9.  Online: </a:t>
            </a:r>
            <a:br>
              <a:rPr lang="de-DE" altLang="de-DE" sz="1100" dirty="0">
                <a:latin typeface="+mj-lt"/>
              </a:rPr>
            </a:br>
            <a:r>
              <a:rPr lang="de-DE" altLang="de-DE" sz="1100" dirty="0">
                <a:latin typeface="+mj-lt"/>
                <a:hlinkClick r:id="rId3"/>
              </a:rPr>
              <a:t>http://www.econsense.de/sites/all/files/edition%20econsense%20-%20Herausforderung%20Ressourceneffizienz.pdf</a:t>
            </a:r>
            <a:endParaRPr lang="de-DE" altLang="de-DE" sz="1100" dirty="0">
              <a:latin typeface="+mj-lt"/>
            </a:endParaRPr>
          </a:p>
          <a:p>
            <a:pPr marL="179062" indent="-179062">
              <a:spcBef>
                <a:spcPts val="0"/>
              </a:spcBef>
              <a:buFont typeface="Arial" panose="020B0604020202020204" pitchFamily="34" charset="0"/>
              <a:buChar char="•"/>
              <a:defRPr/>
            </a:pPr>
            <a:r>
              <a:rPr lang="de-DE" altLang="de-DE" sz="1100" dirty="0">
                <a:solidFill>
                  <a:srgbClr val="000000"/>
                </a:solidFill>
                <a:latin typeface="+mj-lt"/>
              </a:rPr>
              <a:t>UBA (2016). Die Nutzung der natürlichen Ressourcen. Bericht für Deutschland 2016.</a:t>
            </a:r>
            <a:endParaRPr lang="de-DE" altLang="de-DE" sz="1100" dirty="0">
              <a:latin typeface="+mj-lt"/>
              <a:cs typeface="Arial" panose="020B0604020202020204" pitchFamily="34" charset="0"/>
            </a:endParaRPr>
          </a:p>
          <a:p>
            <a:pPr marL="179062" indent="-179062">
              <a:spcBef>
                <a:spcPts val="0"/>
              </a:spcBef>
              <a:buFont typeface="Arial" panose="020B0604020202020204" pitchFamily="34" charset="0"/>
              <a:buChar char="•"/>
              <a:defRPr/>
            </a:pPr>
            <a:r>
              <a:rPr lang="de-DE" sz="1100" dirty="0"/>
              <a:t>Umweltbundesamt (2016): Die Nutzung natürlicher Ressourcen. Bericht für Deutschland 2016. Dessau-</a:t>
            </a:r>
            <a:r>
              <a:rPr lang="de-DE" sz="1100" dirty="0" err="1"/>
              <a:t>Rosslau</a:t>
            </a:r>
            <a:r>
              <a:rPr lang="de-DE" sz="1100" dirty="0"/>
              <a:t>, online: </a:t>
            </a:r>
            <a:r>
              <a:rPr lang="de-DE" sz="1100" u="sng" dirty="0">
                <a:hlinkClick r:id="rId4"/>
              </a:rPr>
              <a:t>http://www.umweltbundesamt.de/sites/default/files/medien/376/publikationen/die_nutzung_natuerlicher_ressourcen.pdf</a:t>
            </a:r>
            <a:endParaRPr lang="de-DE" sz="1100" dirty="0"/>
          </a:p>
          <a:p>
            <a:pPr marL="171434" indent="-171434">
              <a:spcBef>
                <a:spcPts val="0"/>
              </a:spcBef>
              <a:buFont typeface="Arial" panose="020B0604020202020204" pitchFamily="34" charset="0"/>
              <a:buChar char="•"/>
              <a:defRPr/>
            </a:pPr>
            <a:r>
              <a:rPr lang="de-DE" altLang="de-DE" sz="1100" dirty="0">
                <a:solidFill>
                  <a:srgbClr val="000000"/>
                </a:solidFill>
                <a:latin typeface="+mj-lt"/>
              </a:rPr>
              <a:t>Rohstoffe als Ressource. Maßnahmen der Ressourceneffizienzpolitik. Online: http://www.umweltbundesamt.de/daten/rohstoffe-als-ressource/massnahmen-der-ressourceneffizienzpolitik</a:t>
            </a:r>
          </a:p>
          <a:p>
            <a:pPr>
              <a:spcBef>
                <a:spcPts val="0"/>
              </a:spcBef>
              <a:defRPr/>
            </a:pPr>
            <a:endParaRPr lang="de-DE" altLang="de-DE" sz="1100" dirty="0">
              <a:latin typeface="+mj-lt"/>
            </a:endParaRPr>
          </a:p>
        </p:txBody>
      </p:sp>
      <p:sp>
        <p:nvSpPr>
          <p:cNvPr id="25603"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882" indent="-285724">
              <a:defRPr>
                <a:solidFill>
                  <a:schemeClr val="tx1"/>
                </a:solidFill>
                <a:latin typeface="Calibri" panose="020F0502020204030204" pitchFamily="34" charset="0"/>
                <a:ea typeface="MS PGothic" panose="020B0600070205080204" pitchFamily="34" charset="-128"/>
              </a:defRPr>
            </a:lvl2pPr>
            <a:lvl3pPr marL="1142895" indent="-228579">
              <a:defRPr>
                <a:solidFill>
                  <a:schemeClr val="tx1"/>
                </a:solidFill>
                <a:latin typeface="Calibri" panose="020F0502020204030204" pitchFamily="34" charset="0"/>
                <a:ea typeface="MS PGothic" panose="020B0600070205080204" pitchFamily="34" charset="-128"/>
              </a:defRPr>
            </a:lvl3pPr>
            <a:lvl4pPr marL="1600053" indent="-228579">
              <a:defRPr>
                <a:solidFill>
                  <a:schemeClr val="tx1"/>
                </a:solidFill>
                <a:latin typeface="Calibri" panose="020F0502020204030204" pitchFamily="34" charset="0"/>
                <a:ea typeface="MS PGothic" panose="020B0600070205080204" pitchFamily="34" charset="-128"/>
              </a:defRPr>
            </a:lvl4pPr>
            <a:lvl5pPr marL="2057212" indent="-228579">
              <a:defRPr>
                <a:solidFill>
                  <a:schemeClr val="tx1"/>
                </a:solidFill>
                <a:latin typeface="Calibri" panose="020F0502020204030204" pitchFamily="34" charset="0"/>
                <a:ea typeface="MS PGothic" panose="020B0600070205080204" pitchFamily="34" charset="-128"/>
              </a:defRPr>
            </a:lvl5pPr>
            <a:lvl6pPr marL="2514370" indent="-228579" defTabSz="457158"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528" indent="-228579" defTabSz="457158"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8687" indent="-228579" defTabSz="457158"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5845" indent="-228579" defTabSz="457158"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9A19357A-E047-4886-AC8F-53394EB44015}" type="slidenum">
              <a:rPr lang="de-DE" altLang="de-DE" smtClean="0"/>
              <a:pPr/>
              <a:t>16</a:t>
            </a:fld>
            <a:endParaRPr lang="de-DE" altLang="de-DE"/>
          </a:p>
        </p:txBody>
      </p:sp>
    </p:spTree>
    <p:extLst>
      <p:ext uri="{BB962C8B-B14F-4D97-AF65-F5344CB8AC3E}">
        <p14:creationId xmlns:p14="http://schemas.microsoft.com/office/powerpoint/2010/main" val="9733225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 name="Notizenplatzhalter 2"/>
          <p:cNvSpPr>
            <a:spLocks noGrp="1"/>
          </p:cNvSpPr>
          <p:nvPr>
            <p:ph type="body" idx="1"/>
          </p:nvPr>
        </p:nvSpPr>
        <p:spPr bwMode="auto">
          <a:extLst>
            <a:ext uri="{909E8E84-426E-40dd-AFC4-6F175D3DCCD1}"/>
            <a:ext uri="{91240B29-F687-4f45-9708-019B960494DF}"/>
          </a:extLst>
        </p:spPr>
        <p:txBody>
          <a:bodyPr/>
          <a:lstStyle/>
          <a:p>
            <a:pPr marL="171434" indent="-171434">
              <a:buFont typeface="Arial" charset="0"/>
              <a:buChar char="•"/>
              <a:defRPr/>
            </a:pPr>
            <a:r>
              <a:rPr lang="de-DE" altLang="de-DE" sz="1100" dirty="0"/>
              <a:t>Die Folie stellt exemplarisch die Menge verbrauchter Konsumgüter dem Verbrauch natürlicher Ressourcen gegenüber</a:t>
            </a:r>
          </a:p>
          <a:p>
            <a:pPr marL="171434" indent="-171434">
              <a:buFont typeface="Arial" charset="0"/>
              <a:buChar char="•"/>
              <a:defRPr/>
            </a:pPr>
            <a:r>
              <a:rPr lang="de-DE" altLang="de-DE" sz="1100" dirty="0"/>
              <a:t>Dieser Konsum ist bei vielen Gütern gleichbleibend auf hohem Niveau, einige Bereiche wachsen: Flugreisen, Smartphones</a:t>
            </a:r>
          </a:p>
          <a:p>
            <a:pPr marL="179062" indent="-179062" defTabSz="477500">
              <a:buFont typeface="Arial" panose="020B0604020202020204" pitchFamily="34" charset="0"/>
              <a:buChar char="•"/>
              <a:defRPr/>
            </a:pPr>
            <a:r>
              <a:rPr lang="de-DE" sz="1100" dirty="0"/>
              <a:t>Schon heute basiert ein erheblicher Teil unserer konsumierten Produkte in Deutschland auf Biomasse. </a:t>
            </a:r>
          </a:p>
          <a:p>
            <a:pPr marL="179062" indent="-179062" defTabSz="477500">
              <a:buFont typeface="Arial" panose="020B0604020202020204" pitchFamily="34" charset="0"/>
              <a:buChar char="•"/>
              <a:defRPr/>
            </a:pPr>
            <a:r>
              <a:rPr lang="de-DE" altLang="de-DE" sz="1100" dirty="0"/>
              <a:t>Besonders bedeutsam ist, dass bereits allein für 2014 272 Mio. Tonnen Biomasse für Produktion und Bereitstellung Produkte benötigt wurden, und die Tendenz ist steigend.</a:t>
            </a:r>
          </a:p>
          <a:p>
            <a:pPr marL="179062" indent="-179062">
              <a:buFont typeface="Arial" panose="020B0604020202020204" pitchFamily="34" charset="0"/>
              <a:buChar char="•"/>
            </a:pPr>
            <a:r>
              <a:rPr lang="de-DE" sz="1100" dirty="0"/>
              <a:t>Für Konsumgüter wie Bier, Autos oder digitale Endgeräte werden zwar vor allem abiotische Rohstoffe benötigt:</a:t>
            </a:r>
          </a:p>
          <a:p>
            <a:pPr marL="656562" lvl="1" indent="-179062">
              <a:buFont typeface="Arial" panose="020B0604020202020204" pitchFamily="34" charset="0"/>
              <a:buChar char="•"/>
            </a:pPr>
            <a:r>
              <a:rPr lang="de-DE" sz="1100" dirty="0">
                <a:ea typeface="MS PGothic" pitchFamily="34" charset="-128"/>
              </a:rPr>
              <a:t>So wurden im Jahr 2014 403 Mio. Tonnen fossile Energieträger und 602 Mio. Tonnen Mineralien für die Produktion und Bereitstellung von deutschen Konsumartikeln und Dienstleistungen aufgewendet. </a:t>
            </a:r>
          </a:p>
          <a:p>
            <a:pPr marL="656562" lvl="1" indent="-179062">
              <a:buFont typeface="Arial" panose="020B0604020202020204" pitchFamily="34" charset="0"/>
              <a:buChar char="•"/>
            </a:pPr>
            <a:r>
              <a:rPr lang="de-DE" sz="1100" dirty="0">
                <a:ea typeface="MS PGothic" pitchFamily="34" charset="-128"/>
              </a:rPr>
              <a:t>Biomasse stellte hier mit insgesamt 272 Mio. Tonnen den dritt-wichtigsten Rohstoff dar.</a:t>
            </a:r>
          </a:p>
          <a:p>
            <a:pPr marL="171434" indent="-171434">
              <a:buFont typeface="Arial" panose="020B0604020202020204" pitchFamily="34" charset="0"/>
              <a:buChar char="•"/>
            </a:pPr>
            <a:r>
              <a:rPr lang="de-DE" sz="1100" dirty="0"/>
              <a:t>Derzeit wird der größte Teil der dafür benötigten Biomasse für Deutschland importiert. So wurden etwa in der chemischen Industrie in Deutschland (im Jahr 2013) 2,7 Mio. t nachwachsende Rohstoffe eingesetzt, davon wurden ca. 60% importiert (VCI 2015). </a:t>
            </a:r>
          </a:p>
          <a:p>
            <a:r>
              <a:rPr lang="de-DE" altLang="de-DE" sz="1100" b="1" dirty="0"/>
              <a:t>Quelle: </a:t>
            </a:r>
          </a:p>
          <a:p>
            <a:pPr marL="179062" indent="-179062">
              <a:buFont typeface="Arial" panose="020B0604020202020204" pitchFamily="34" charset="0"/>
              <a:buChar char="•"/>
            </a:pPr>
            <a:r>
              <a:rPr lang="de-DE" sz="1100" dirty="0"/>
              <a:t>Umweltbundesamt (2016): Die Nutzung natürlicher Ressourcen. Bericht für Deutschland 2016. S.4,online: </a:t>
            </a:r>
            <a:r>
              <a:rPr lang="de-DE" sz="1100" u="sng" dirty="0">
                <a:hlinkClick r:id="rId3"/>
              </a:rPr>
              <a:t>http://www.umweltbundesamt.de/sites/default/files/medien/376/publikationen/die_nutzung_natuerlicher_ressourcen.pdf</a:t>
            </a:r>
            <a:endParaRPr lang="de-DE" sz="1100" dirty="0"/>
          </a:p>
        </p:txBody>
      </p:sp>
      <p:sp>
        <p:nvSpPr>
          <p:cNvPr id="48131"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882" indent="-285724">
              <a:defRPr>
                <a:solidFill>
                  <a:schemeClr val="tx1"/>
                </a:solidFill>
                <a:latin typeface="Calibri" panose="020F0502020204030204" pitchFamily="34" charset="0"/>
                <a:ea typeface="MS PGothic" panose="020B0600070205080204" pitchFamily="34" charset="-128"/>
              </a:defRPr>
            </a:lvl2pPr>
            <a:lvl3pPr marL="1142895" indent="-228579">
              <a:defRPr>
                <a:solidFill>
                  <a:schemeClr val="tx1"/>
                </a:solidFill>
                <a:latin typeface="Calibri" panose="020F0502020204030204" pitchFamily="34" charset="0"/>
                <a:ea typeface="MS PGothic" panose="020B0600070205080204" pitchFamily="34" charset="-128"/>
              </a:defRPr>
            </a:lvl3pPr>
            <a:lvl4pPr marL="1600053" indent="-228579">
              <a:defRPr>
                <a:solidFill>
                  <a:schemeClr val="tx1"/>
                </a:solidFill>
                <a:latin typeface="Calibri" panose="020F0502020204030204" pitchFamily="34" charset="0"/>
                <a:ea typeface="MS PGothic" panose="020B0600070205080204" pitchFamily="34" charset="-128"/>
              </a:defRPr>
            </a:lvl4pPr>
            <a:lvl5pPr marL="2057212" indent="-228579">
              <a:defRPr>
                <a:solidFill>
                  <a:schemeClr val="tx1"/>
                </a:solidFill>
                <a:latin typeface="Calibri" panose="020F0502020204030204" pitchFamily="34" charset="0"/>
                <a:ea typeface="MS PGothic" panose="020B0600070205080204" pitchFamily="34" charset="-128"/>
              </a:defRPr>
            </a:lvl5pPr>
            <a:lvl6pPr marL="2514370" indent="-228579" defTabSz="457158"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528" indent="-228579" defTabSz="457158"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8687" indent="-228579" defTabSz="457158"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5845" indent="-228579" defTabSz="457158"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928FF0A9-9DF1-4064-8393-E2B58C0BF20D}" type="slidenum">
              <a:rPr lang="de-DE" altLang="de-DE" smtClean="0"/>
              <a:pPr/>
              <a:t>17</a:t>
            </a:fld>
            <a:endParaRPr lang="de-DE" altLang="de-DE"/>
          </a:p>
        </p:txBody>
      </p:sp>
    </p:spTree>
    <p:extLst>
      <p:ext uri="{BB962C8B-B14F-4D97-AF65-F5344CB8AC3E}">
        <p14:creationId xmlns:p14="http://schemas.microsoft.com/office/powerpoint/2010/main" val="7169301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34" indent="-171434" defTabSz="477500">
              <a:buFont typeface="Arial" panose="020B0604020202020204" pitchFamily="34" charset="0"/>
              <a:buChar char="•"/>
              <a:defRPr/>
            </a:pPr>
            <a:r>
              <a:rPr lang="de-DE" u="none" dirty="0"/>
              <a:t>Einführung und Erläuterung „Bioökonomie“ als übergeordnetem</a:t>
            </a:r>
            <a:r>
              <a:rPr lang="de-DE" u="none" baseline="0" dirty="0"/>
              <a:t> Begriff der Nutzung </a:t>
            </a:r>
            <a:r>
              <a:rPr lang="de-DE" u="none" baseline="0" dirty="0" err="1"/>
              <a:t>NaWaRo</a:t>
            </a:r>
            <a:r>
              <a:rPr lang="de-DE" u="none" baseline="0" dirty="0"/>
              <a:t> </a:t>
            </a:r>
          </a:p>
          <a:p>
            <a:pPr marL="171434" indent="-171434" defTabSz="477500">
              <a:buFont typeface="Arial" panose="020B0604020202020204" pitchFamily="34" charset="0"/>
              <a:buChar char="•"/>
              <a:defRPr/>
            </a:pPr>
            <a:r>
              <a:rPr lang="de-DE" u="none" dirty="0"/>
              <a:t>Die Nutzung </a:t>
            </a:r>
            <a:r>
              <a:rPr lang="de-DE" dirty="0"/>
              <a:t>nachwachsender Rohstoffe gehört neben der Steigerung der Effizienz in der Rohstoffnutzung sowie der Erhöhung der Transparenz in den Wertschöpfungsketten zu den zentralen Elementen einer nachhaltigen Rohstoffversorgung (BMUB 2016: 15 ff.) </a:t>
            </a:r>
          </a:p>
          <a:p>
            <a:pPr marL="171434" indent="-171434" defTabSz="457158">
              <a:buFont typeface="Arial" panose="020B0604020202020204" pitchFamily="34" charset="0"/>
              <a:buChar char="•"/>
              <a:defRPr/>
            </a:pPr>
            <a:r>
              <a:rPr lang="de-DE" dirty="0"/>
              <a:t>In der verstärkte Nutzung dieser nachwachsenden Rohstoffe -  auch diskutiert unter dem Stichwort Bioökonomie - liegen große Chancen für eine nachhaltige Wirtschaftsweise für ein post-fossiles Zeitalter. </a:t>
            </a:r>
          </a:p>
          <a:p>
            <a:r>
              <a:rPr lang="de-DE" b="1" baseline="0" dirty="0"/>
              <a:t>Quellen: </a:t>
            </a:r>
          </a:p>
          <a:p>
            <a:pPr marL="179062" indent="-179062">
              <a:buFont typeface="Arial" panose="020B0604020202020204" pitchFamily="34" charset="0"/>
              <a:buChar char="•"/>
            </a:pPr>
            <a:r>
              <a:rPr lang="de-DE" baseline="0" dirty="0"/>
              <a:t>Bioökonomierat Online: Was ist Bioökonomie? online: http://biooekonomierat.de/biooekonomie/</a:t>
            </a:r>
          </a:p>
          <a:p>
            <a:pPr marL="171434" indent="-171434" defTabSz="477500">
              <a:buFont typeface="Arial" panose="020B0604020202020204" pitchFamily="34" charset="0"/>
              <a:buChar char="•"/>
              <a:defRPr/>
            </a:pPr>
            <a:r>
              <a:rPr lang="de-DE" baseline="0" dirty="0"/>
              <a:t>Bioökonomie-Strategie des BMBF, online: https://www.bmbf.de/de/biooekonomie-neue-konzepte-zur-nutzung-natuerlicher-ressourcen-726.html</a:t>
            </a:r>
          </a:p>
          <a:p>
            <a:pPr marL="171434" indent="-171434">
              <a:buFont typeface="Arial" panose="020B0604020202020204" pitchFamily="34" charset="0"/>
              <a:buChar char="•"/>
            </a:pPr>
            <a:endParaRPr lang="de-DE" baseline="0" dirty="0"/>
          </a:p>
        </p:txBody>
      </p:sp>
      <p:sp>
        <p:nvSpPr>
          <p:cNvPr id="4" name="Foliennummernplatzhalter 3"/>
          <p:cNvSpPr>
            <a:spLocks noGrp="1"/>
          </p:cNvSpPr>
          <p:nvPr>
            <p:ph type="sldNum" sz="quarter" idx="10"/>
          </p:nvPr>
        </p:nvSpPr>
        <p:spPr/>
        <p:txBody>
          <a:bodyPr/>
          <a:lstStyle/>
          <a:p>
            <a:fld id="{6B19C70B-66E5-42C9-B82C-467C685AF104}" type="slidenum">
              <a:rPr lang="de-DE" altLang="de-DE" smtClean="0"/>
              <a:pPr/>
              <a:t>18</a:t>
            </a:fld>
            <a:endParaRPr lang="de-DE" altLang="de-DE"/>
          </a:p>
        </p:txBody>
      </p:sp>
    </p:spTree>
    <p:extLst>
      <p:ext uri="{BB962C8B-B14F-4D97-AF65-F5344CB8AC3E}">
        <p14:creationId xmlns:p14="http://schemas.microsoft.com/office/powerpoint/2010/main" val="21149949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709614" y="4860925"/>
            <a:ext cx="5680075" cy="4860925"/>
          </a:xfrm>
        </p:spPr>
        <p:txBody>
          <a:bodyPr/>
          <a:lstStyle/>
          <a:p>
            <a:pPr marL="179062" indent="-179062">
              <a:buFont typeface="Arial" panose="020B0604020202020204" pitchFamily="34" charset="0"/>
              <a:buChar char="•"/>
            </a:pPr>
            <a:r>
              <a:rPr lang="de-DE" sz="1000" dirty="0"/>
              <a:t>Diese Folie zeigt Vorteile und Nachteile der verstärkten Nutzung von NaWaRo </a:t>
            </a:r>
          </a:p>
          <a:p>
            <a:r>
              <a:rPr lang="de-DE" sz="1300" dirty="0"/>
              <a:t>Erläuterung Vorteile</a:t>
            </a:r>
          </a:p>
          <a:p>
            <a:pPr marL="179062" indent="-179062">
              <a:buFont typeface="Arial" panose="020B0604020202020204" pitchFamily="34" charset="0"/>
              <a:buChar char="•"/>
            </a:pPr>
            <a:r>
              <a:rPr lang="de-DE" sz="1000" dirty="0"/>
              <a:t>Mit der stofflichen Nutzung von Biomasse werden weniger fossile Rohstoffe für die industrielle Produktion notwendig.</a:t>
            </a:r>
          </a:p>
          <a:p>
            <a:pPr marL="179062" indent="-179062">
              <a:buFont typeface="Arial" panose="020B0604020202020204" pitchFamily="34" charset="0"/>
              <a:buChar char="•"/>
            </a:pPr>
            <a:r>
              <a:rPr lang="de-DE" sz="1000" dirty="0"/>
              <a:t>es werden biobasierte Strukturen gefördert, also z. B. Bioraffinerien, die Biomasse verarbeiten oder der Aufbau von weiteren Nutzungskaskaden in den Produktionsprozessen etc.</a:t>
            </a:r>
          </a:p>
          <a:p>
            <a:pPr marL="179062" indent="-179062">
              <a:buFont typeface="Arial" panose="020B0604020202020204" pitchFamily="34" charset="0"/>
              <a:buChar char="•"/>
            </a:pPr>
            <a:r>
              <a:rPr lang="de-DE" sz="1000" dirty="0"/>
              <a:t>Degradierte oder aufgrund von Schadstoffbelastung stillgelegte Flächen können gezielt für den Anbau von Biomasse genutzt werden.</a:t>
            </a:r>
          </a:p>
          <a:p>
            <a:pPr marL="179062" indent="-179062">
              <a:buFont typeface="Arial" panose="020B0604020202020204" pitchFamily="34" charset="0"/>
              <a:buChar char="•"/>
            </a:pPr>
            <a:r>
              <a:rPr lang="de-DE" sz="1000" dirty="0"/>
              <a:t>Es entstehen ggf. neue Arbeitsplätze in der Landwirtschaft, insbesondere bei der Nutzung von Bioenergie.</a:t>
            </a:r>
          </a:p>
          <a:p>
            <a:pPr marL="179062" indent="-179062">
              <a:buFont typeface="Arial" panose="020B0604020202020204" pitchFamily="34" charset="0"/>
              <a:buChar char="•"/>
            </a:pPr>
            <a:r>
              <a:rPr lang="de-DE" sz="1000" dirty="0"/>
              <a:t>Regionale Kreisläufe werden durch den Anbau der Biomasse gestärkt. </a:t>
            </a:r>
          </a:p>
          <a:p>
            <a:r>
              <a:rPr lang="de-DE" sz="1300" dirty="0"/>
              <a:t>Erläuterung Nachteile: </a:t>
            </a:r>
          </a:p>
          <a:p>
            <a:pPr marL="179062" indent="-179062">
              <a:buFont typeface="Arial" panose="020B0604020202020204" pitchFamily="34" charset="0"/>
              <a:buChar char="•"/>
            </a:pPr>
            <a:r>
              <a:rPr lang="de-DE" sz="1000" dirty="0"/>
              <a:t>Durch den Anbau von Biomasse für die industrielle Nutzung entsteht eine Flächenkonkurrenz, da die Flächen nicht mehr anderweitig zur Verfügung stehen z. B. für Nahrungsmittelpflanzen oder auch für den Naturschutz.</a:t>
            </a:r>
          </a:p>
          <a:p>
            <a:pPr marL="179062" indent="-179062">
              <a:buFont typeface="Arial" panose="020B0604020202020204" pitchFamily="34" charset="0"/>
              <a:buChar char="•"/>
            </a:pPr>
            <a:r>
              <a:rPr lang="de-DE" sz="1000" dirty="0"/>
              <a:t>Biomasse wird häufig in Monokulturen angebaut, die den Pestizideinsatz begünstigen, mit deutlich negativen Effekten für die Biodiversität.</a:t>
            </a:r>
          </a:p>
          <a:p>
            <a:pPr marL="179062" indent="-179062">
              <a:buFont typeface="Arial" panose="020B0604020202020204" pitchFamily="34" charset="0"/>
              <a:buChar char="•"/>
            </a:pPr>
            <a:r>
              <a:rPr lang="de-DE" sz="1000" dirty="0"/>
              <a:t>Durch den niedrigen Preis für fossile Rohstoffe sind die biobasierten Rohstoffe bisher nicht konkurrenzfähig und bedürfen noch der Subventionierung.</a:t>
            </a:r>
          </a:p>
          <a:p>
            <a:pPr marL="179062" indent="-179062">
              <a:buFont typeface="Arial" panose="020B0604020202020204" pitchFamily="34" charset="0"/>
              <a:buChar char="•"/>
            </a:pPr>
            <a:r>
              <a:rPr lang="de-DE" sz="1000" dirty="0"/>
              <a:t>Bisher gibt es keine verbindlichen Nachhaltigkeitsstandard für den Anbau, die Verarbeitung oder den Import von Biomasse.</a:t>
            </a:r>
          </a:p>
          <a:p>
            <a:pPr defTabSz="477500">
              <a:defRPr/>
            </a:pPr>
            <a:r>
              <a:rPr lang="de-DE" b="1" kern="1200" dirty="0">
                <a:solidFill>
                  <a:schemeClr val="tx1"/>
                </a:solidFill>
                <a:effectLst/>
                <a:latin typeface="+mn-lt"/>
                <a:ea typeface="MS PGothic" pitchFamily="34" charset="-128"/>
                <a:cs typeface="Geneva" charset="0"/>
              </a:rPr>
              <a:t>Quelle: </a:t>
            </a:r>
          </a:p>
          <a:p>
            <a:pPr marL="179062" indent="-179062" defTabSz="477500">
              <a:buFont typeface="Arial" panose="020B0604020202020204" pitchFamily="34" charset="0"/>
              <a:buChar char="•"/>
              <a:defRPr/>
            </a:pPr>
            <a:r>
              <a:rPr lang="de-DE" kern="1200" dirty="0">
                <a:solidFill>
                  <a:schemeClr val="tx1"/>
                </a:solidFill>
                <a:effectLst/>
                <a:latin typeface="+mn-lt"/>
                <a:ea typeface="MS PGothic" pitchFamily="34" charset="-128"/>
                <a:cs typeface="Geneva" charset="0"/>
              </a:rPr>
              <a:t>Langer, Marko (2007): Der Anbau nachwachsender Rohstoffe in Sachsen- Anhalt und Thüringen, VDM Verlag Dr. Müller.</a:t>
            </a:r>
          </a:p>
          <a:p>
            <a:pPr marL="179062" indent="-179062">
              <a:buFont typeface="Arial" panose="020B0604020202020204" pitchFamily="34" charset="0"/>
              <a:buChar char="•"/>
            </a:pPr>
            <a:endParaRPr lang="de-DE" kern="1200" dirty="0">
              <a:solidFill>
                <a:schemeClr val="tx1"/>
              </a:solidFill>
              <a:effectLst/>
              <a:latin typeface="+mn-lt"/>
              <a:ea typeface="MS PGothic" pitchFamily="34" charset="-128"/>
              <a:cs typeface="Geneva" charset="0"/>
            </a:endParaRPr>
          </a:p>
          <a:p>
            <a:endParaRPr lang="de-DE" sz="1000" dirty="0"/>
          </a:p>
          <a:p>
            <a:pPr marL="179062" indent="-179062">
              <a:buFont typeface="Arial" panose="020B0604020202020204" pitchFamily="34" charset="0"/>
              <a:buChar char="•"/>
            </a:pPr>
            <a:endParaRPr lang="de-DE" sz="1000" dirty="0"/>
          </a:p>
        </p:txBody>
      </p:sp>
      <p:sp>
        <p:nvSpPr>
          <p:cNvPr id="4" name="Foliennummernplatzhalter 3"/>
          <p:cNvSpPr>
            <a:spLocks noGrp="1"/>
          </p:cNvSpPr>
          <p:nvPr>
            <p:ph type="sldNum" sz="quarter" idx="10"/>
          </p:nvPr>
        </p:nvSpPr>
        <p:spPr/>
        <p:txBody>
          <a:bodyPr/>
          <a:lstStyle/>
          <a:p>
            <a:fld id="{6B19C70B-66E5-42C9-B82C-467C685AF104}" type="slidenum">
              <a:rPr lang="de-DE" altLang="de-DE" smtClean="0"/>
              <a:pPr/>
              <a:t>19</a:t>
            </a:fld>
            <a:endParaRPr lang="de-DE" altLang="de-DE" dirty="0"/>
          </a:p>
        </p:txBody>
      </p:sp>
    </p:spTree>
    <p:extLst>
      <p:ext uri="{BB962C8B-B14F-4D97-AF65-F5344CB8AC3E}">
        <p14:creationId xmlns:p14="http://schemas.microsoft.com/office/powerpoint/2010/main" val="11006709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9062" indent="-179062" defTabSz="477500">
              <a:buFont typeface="Arial" panose="020B0604020202020204" pitchFamily="34" charset="0"/>
              <a:buChar char="•"/>
              <a:defRPr/>
            </a:pPr>
            <a:r>
              <a:rPr lang="de-DE" b="0" u="none" dirty="0"/>
              <a:t>Diese Folie dient</a:t>
            </a:r>
            <a:r>
              <a:rPr lang="de-DE" b="0" u="none" baseline="0" dirty="0"/>
              <a:t> als </a:t>
            </a:r>
            <a:r>
              <a:rPr lang="de-DE" b="0" u="none" dirty="0"/>
              <a:t>Übersicht über die vorliegenden Materialien.</a:t>
            </a:r>
          </a:p>
          <a:p>
            <a:pPr marL="179062" indent="-179062">
              <a:buFont typeface="Arial" panose="020B0604020202020204" pitchFamily="34" charset="0"/>
              <a:buChar char="•"/>
            </a:pPr>
            <a:r>
              <a:rPr lang="de-DE" u="none" dirty="0"/>
              <a:t>Es gibt ein</a:t>
            </a:r>
            <a:r>
              <a:rPr lang="de-DE" u="none" baseline="0" dirty="0"/>
              <a:t> Word-Dokument „Unterrichtsreihe</a:t>
            </a:r>
            <a:r>
              <a:rPr lang="de-DE" baseline="0" dirty="0"/>
              <a:t>“ mit Sachanalyse, Rahmung des Unterrichts und Unterrichtsvorschlägen, sowie Materialanhang</a:t>
            </a:r>
          </a:p>
          <a:p>
            <a:pPr marL="179062" indent="-179062">
              <a:buFont typeface="Arial" panose="020B0604020202020204" pitchFamily="34" charset="0"/>
              <a:buChar char="•"/>
            </a:pPr>
            <a:r>
              <a:rPr lang="de-DE" baseline="0" dirty="0"/>
              <a:t>Der erste Foliensatz ist die Einführung in das Programm ProgRess (Foliensatz I)</a:t>
            </a:r>
          </a:p>
          <a:p>
            <a:pPr marL="179062" indent="-179062">
              <a:buFont typeface="Arial" panose="020B0604020202020204" pitchFamily="34" charset="0"/>
              <a:buChar char="•"/>
            </a:pPr>
            <a:r>
              <a:rPr lang="de-DE" baseline="0" dirty="0"/>
              <a:t>In dieser Präsentation ist die Sachanalyse als Weiterbildung aufgearbeitet (Foliensatz II). </a:t>
            </a:r>
          </a:p>
          <a:p>
            <a:pPr marL="179062" indent="-179062">
              <a:buFont typeface="Arial" panose="020B0604020202020204" pitchFamily="34" charset="0"/>
              <a:buChar char="•"/>
            </a:pPr>
            <a:r>
              <a:rPr lang="de-DE" baseline="0" dirty="0"/>
              <a:t>Foliensatz III enthält die Rahmung des Unterrichts und Foliensatz IV die Unterrichtsvorschläge.</a:t>
            </a:r>
          </a:p>
          <a:p>
            <a:pPr marL="179062" indent="-179062">
              <a:buFont typeface="Arial" panose="020B0604020202020204" pitchFamily="34" charset="0"/>
              <a:buChar char="•"/>
            </a:pPr>
            <a:r>
              <a:rPr lang="de-DE" sz="1300" dirty="0"/>
              <a:t>In der Sachanalyse sowie in der dazugehörigen Unterrichtsreihe wird exemplarisch diskutiert und aufgezeigt, wie das „nachwachsende Büro“ mit Ressourcenschonung und unserem Konsum zusammenhängt. </a:t>
            </a:r>
          </a:p>
          <a:p>
            <a:pPr marL="179062" indent="-179062">
              <a:buFont typeface="Arial" panose="020B0604020202020204" pitchFamily="34" charset="0"/>
              <a:buChar char="•"/>
            </a:pPr>
            <a:r>
              <a:rPr lang="de-DE" sz="1300" dirty="0"/>
              <a:t>Die Unterrichtsvorschläge zeigen Möglichkeiten auf, wie der Gestaltungsaspekt „die Stoffliche Nutzung nachwachsender Rohstoffe“ im Unterricht bearbeitet werden kann.</a:t>
            </a:r>
          </a:p>
          <a:p>
            <a:br>
              <a:rPr lang="de-DE" b="0" dirty="0">
                <a:effectLst/>
              </a:rPr>
            </a:br>
            <a:endParaRPr lang="de-DE" dirty="0"/>
          </a:p>
        </p:txBody>
      </p:sp>
      <p:sp>
        <p:nvSpPr>
          <p:cNvPr id="4" name="Foliennummernplatzhalter 3"/>
          <p:cNvSpPr>
            <a:spLocks noGrp="1"/>
          </p:cNvSpPr>
          <p:nvPr>
            <p:ph type="sldNum" sz="quarter" idx="10"/>
          </p:nvPr>
        </p:nvSpPr>
        <p:spPr/>
        <p:txBody>
          <a:bodyPr/>
          <a:lstStyle/>
          <a:p>
            <a:fld id="{6B19C70B-66E5-42C9-B82C-467C685AF104}" type="slidenum">
              <a:rPr lang="de-DE" altLang="de-DE" smtClean="0"/>
              <a:pPr/>
              <a:t>2</a:t>
            </a:fld>
            <a:endParaRPr lang="de-DE" altLang="de-DE"/>
          </a:p>
        </p:txBody>
      </p:sp>
    </p:spTree>
    <p:extLst>
      <p:ext uri="{BB962C8B-B14F-4D97-AF65-F5344CB8AC3E}">
        <p14:creationId xmlns:p14="http://schemas.microsoft.com/office/powerpoint/2010/main" val="34778043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34" indent="-171434" defTabSz="477500">
              <a:buFont typeface="Arial" panose="020B0604020202020204" pitchFamily="34" charset="0"/>
              <a:buChar char="•"/>
              <a:defRPr/>
            </a:pPr>
            <a:r>
              <a:rPr lang="de-DE" u="none" dirty="0"/>
              <a:t>Diese Folie liefert eine Definition des Prinzips</a:t>
            </a:r>
            <a:r>
              <a:rPr lang="de-DE" u="none" baseline="0" dirty="0"/>
              <a:t> der Kaskadennutzung</a:t>
            </a:r>
          </a:p>
          <a:p>
            <a:pPr marL="171434" indent="-171434" defTabSz="477500">
              <a:buFont typeface="Arial" panose="020B0604020202020204" pitchFamily="34" charset="0"/>
              <a:buChar char="•"/>
              <a:defRPr/>
            </a:pPr>
            <a:r>
              <a:rPr lang="de-DE" sz="1300" dirty="0"/>
              <a:t>Angesichts der beträchtlichen Einsatz- und Nutzungspotenziale von Biomasse als nachwachsender Rohstoff formulierte das Umweltministerium mit </a:t>
            </a:r>
            <a:r>
              <a:rPr lang="de-DE" sz="1300" dirty="0" err="1"/>
              <a:t>ProgRess</a:t>
            </a:r>
            <a:r>
              <a:rPr lang="de-DE" sz="1300" dirty="0"/>
              <a:t> II das Ziel die stoffliche Nutzung unter Berücksichtigung der Nachhaltigkeitsziele und der Vorrangstellung der Ernährungssicherung deutlich auszubauen</a:t>
            </a:r>
          </a:p>
          <a:p>
            <a:pPr marL="171434" indent="-171434" defTabSz="477500">
              <a:buFont typeface="Arial" panose="020B0604020202020204" pitchFamily="34" charset="0"/>
              <a:buChar char="•"/>
              <a:defRPr/>
            </a:pPr>
            <a:r>
              <a:rPr lang="de-DE" sz="1300" dirty="0"/>
              <a:t>Dabei sollen </a:t>
            </a:r>
            <a:r>
              <a:rPr lang="de-DE" sz="1300" i="1" dirty="0"/>
              <a:t>Nutzungskaskaden </a:t>
            </a:r>
            <a:r>
              <a:rPr lang="de-DE" sz="1300" dirty="0"/>
              <a:t>vorangetrieben werden  (BMUB 2016: 48 f.)</a:t>
            </a:r>
          </a:p>
          <a:p>
            <a:pPr marL="171434" indent="-171434" defTabSz="477500">
              <a:buFont typeface="Arial" panose="020B0604020202020204" pitchFamily="34" charset="0"/>
              <a:buChar char="•"/>
              <a:defRPr/>
            </a:pPr>
            <a:r>
              <a:rPr lang="de-DE" sz="1300" dirty="0"/>
              <a:t>Definition des UBA: „Rohstoffe oder daraus hergestellte Produkte in zeitlich aufeinander folgenden Schritten so lange, so häufig und so effizient wie möglich stofflich zu nutzen und erst am Ende des Produktlebenszyklus energetisch zu verwerten. Dabei werden sogenannte Nutzungskaskaden durchlaufen, die von höheren Wertschöpfungsniveaus in tiefere Niveaus fließen. Hierdurch wird die Rohstoffproduktivität gesteigert (Umweltbundesamt, 2012)“ </a:t>
            </a:r>
          </a:p>
          <a:p>
            <a:pPr defTabSz="477500">
              <a:defRPr/>
            </a:pPr>
            <a:r>
              <a:rPr lang="de-DE" sz="1300" b="1" dirty="0"/>
              <a:t>Quelle:</a:t>
            </a:r>
          </a:p>
          <a:p>
            <a:pPr marL="179062" indent="-179062" defTabSz="477500">
              <a:buFont typeface="Arial" panose="020B0604020202020204" pitchFamily="34" charset="0"/>
              <a:buChar char="•"/>
              <a:defRPr/>
            </a:pPr>
            <a:r>
              <a:rPr lang="de-DE" sz="1300" dirty="0"/>
              <a:t>Online: </a:t>
            </a:r>
            <a:r>
              <a:rPr lang="de-DE" sz="1300" dirty="0">
                <a:ea typeface="Geneva" charset="0"/>
              </a:rPr>
              <a:t>Umweltbundesamt (2016c): Nachhaltige Nutzung biotischer Rohstoffe. Online: </a:t>
            </a:r>
            <a:r>
              <a:rPr lang="de-DE" sz="1300" u="sng" dirty="0">
                <a:ea typeface="Geneva" charset="0"/>
                <a:hlinkClick r:id="rId3"/>
              </a:rPr>
              <a:t>https://www.umweltbundesamt.de/nachhaltige-nutzung-biotischer-rohstoffe</a:t>
            </a:r>
            <a:endParaRPr lang="de-DE" sz="1300" dirty="0">
              <a:ea typeface="Geneva" charset="0"/>
            </a:endParaRPr>
          </a:p>
          <a:p>
            <a:pPr marL="648934" lvl="1" indent="-171434" defTabSz="477500">
              <a:buFont typeface="Arial" panose="020B0604020202020204" pitchFamily="34" charset="0"/>
              <a:buChar char="•"/>
              <a:defRPr/>
            </a:pPr>
            <a:endParaRPr lang="de-DE" sz="1300" dirty="0"/>
          </a:p>
          <a:p>
            <a:pPr marL="171434" indent="-171434" defTabSz="477500">
              <a:buFont typeface="Arial" panose="020B0604020202020204" pitchFamily="34" charset="0"/>
              <a:buChar char="•"/>
              <a:defRPr/>
            </a:pPr>
            <a:endParaRPr lang="de-DE" sz="1300" dirty="0"/>
          </a:p>
          <a:p>
            <a:pPr marL="171434" indent="-171434" defTabSz="477500">
              <a:buFont typeface="Arial" panose="020B0604020202020204" pitchFamily="34" charset="0"/>
              <a:buChar char="•"/>
              <a:defRPr/>
            </a:pPr>
            <a:endParaRPr lang="de-DE" sz="1300" dirty="0"/>
          </a:p>
        </p:txBody>
      </p:sp>
      <p:sp>
        <p:nvSpPr>
          <p:cNvPr id="4" name="Foliennummernplatzhalter 3"/>
          <p:cNvSpPr>
            <a:spLocks noGrp="1"/>
          </p:cNvSpPr>
          <p:nvPr>
            <p:ph type="sldNum" sz="quarter" idx="10"/>
          </p:nvPr>
        </p:nvSpPr>
        <p:spPr/>
        <p:txBody>
          <a:bodyPr/>
          <a:lstStyle/>
          <a:p>
            <a:fld id="{6B19C70B-66E5-42C9-B82C-467C685AF104}" type="slidenum">
              <a:rPr lang="de-DE" altLang="de-DE" smtClean="0"/>
              <a:pPr/>
              <a:t>20</a:t>
            </a:fld>
            <a:endParaRPr lang="de-DE" altLang="de-DE"/>
          </a:p>
        </p:txBody>
      </p:sp>
    </p:spTree>
    <p:extLst>
      <p:ext uri="{BB962C8B-B14F-4D97-AF65-F5344CB8AC3E}">
        <p14:creationId xmlns:p14="http://schemas.microsoft.com/office/powerpoint/2010/main" val="22231144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34" indent="-171434" defTabSz="457158">
              <a:buFont typeface="Arial" panose="020B0604020202020204" pitchFamily="34" charset="0"/>
              <a:buChar char="•"/>
              <a:defRPr/>
            </a:pPr>
            <a:r>
              <a:rPr lang="de-DE" u="none" dirty="0">
                <a:latin typeface="+mj-lt"/>
              </a:rPr>
              <a:t>Diese Folie zeigt die Kaskadennutzung am Beispiel</a:t>
            </a:r>
            <a:r>
              <a:rPr lang="de-DE" u="none" baseline="0" dirty="0">
                <a:latin typeface="+mj-lt"/>
              </a:rPr>
              <a:t> </a:t>
            </a:r>
            <a:r>
              <a:rPr lang="de-DE" u="none" dirty="0">
                <a:latin typeface="+mj-lt"/>
              </a:rPr>
              <a:t>Holzwirtschaft </a:t>
            </a:r>
          </a:p>
          <a:p>
            <a:pPr marL="171434" indent="-171434" defTabSz="457158">
              <a:buFont typeface="Arial" panose="020B0604020202020204" pitchFamily="34" charset="0"/>
              <a:buChar char="•"/>
              <a:defRPr/>
            </a:pPr>
            <a:r>
              <a:rPr lang="de-DE" u="none" dirty="0">
                <a:latin typeface="+mj-lt"/>
              </a:rPr>
              <a:t>Etabliert sind solche Kaskadennutzungen beispielsweise schon in der Holzwirtschaft, wo Holz im ersten </a:t>
            </a:r>
            <a:r>
              <a:rPr lang="de-DE" dirty="0">
                <a:latin typeface="+mj-lt"/>
              </a:rPr>
              <a:t>Schritt zu Möbeln oder Bauholz verarbeitet wird und zum Ende der Nutzungsphase in die Holzwerkstoffindustrie als Material einfließen, um schließlich durch Verbrennung energetisch genutzt zu</a:t>
            </a:r>
            <a:r>
              <a:rPr lang="de-DE" baseline="0" dirty="0">
                <a:latin typeface="+mj-lt"/>
              </a:rPr>
              <a:t> </a:t>
            </a:r>
            <a:r>
              <a:rPr lang="de-DE" dirty="0">
                <a:latin typeface="+mj-lt"/>
              </a:rPr>
              <a:t>werden. </a:t>
            </a:r>
          </a:p>
          <a:p>
            <a:pPr defTabSz="457158">
              <a:defRPr/>
            </a:pPr>
            <a:r>
              <a:rPr lang="de-DE" b="1" dirty="0">
                <a:latin typeface="+mj-lt"/>
              </a:rPr>
              <a:t>Bildquelle: </a:t>
            </a:r>
          </a:p>
          <a:p>
            <a:pPr marL="179062" indent="-179062">
              <a:buFont typeface="Arial" panose="020B0604020202020204" pitchFamily="34" charset="0"/>
              <a:buChar char="•"/>
            </a:pPr>
            <a:r>
              <a:rPr lang="de-DE" sz="1300" dirty="0"/>
              <a:t>Pro Holz o.J., Plattform: Bauen für die Stadt von morgen (2015) , Anna </a:t>
            </a:r>
            <a:r>
              <a:rPr lang="de-DE" sz="1300" dirty="0" err="1"/>
              <a:t>Isopp</a:t>
            </a:r>
            <a:r>
              <a:rPr lang="de-DE" sz="1300" dirty="0"/>
              <a:t>, online: </a:t>
            </a:r>
            <a:r>
              <a:rPr lang="de-DE" sz="1300" u="sng" dirty="0">
                <a:hlinkClick r:id="rId3"/>
              </a:rPr>
              <a:t>http://www.proholz.at/zuschnitt/59/bauen-fuer-die-stadt-von-morgen/</a:t>
            </a:r>
            <a:endParaRPr lang="de-DE" sz="1300" dirty="0"/>
          </a:p>
          <a:p>
            <a:pPr defTabSz="457158">
              <a:defRPr/>
            </a:pPr>
            <a:endParaRPr lang="de-DE" dirty="0">
              <a:latin typeface="+mj-lt"/>
            </a:endParaRPr>
          </a:p>
          <a:p>
            <a:endParaRPr lang="de-DE" dirty="0">
              <a:latin typeface="+mj-lt"/>
            </a:endParaRPr>
          </a:p>
          <a:p>
            <a:endParaRPr lang="de-DE" dirty="0">
              <a:latin typeface="+mj-lt"/>
            </a:endParaRPr>
          </a:p>
        </p:txBody>
      </p:sp>
      <p:sp>
        <p:nvSpPr>
          <p:cNvPr id="4" name="Foliennummernplatzhalter 3"/>
          <p:cNvSpPr>
            <a:spLocks noGrp="1"/>
          </p:cNvSpPr>
          <p:nvPr>
            <p:ph type="sldNum" sz="quarter" idx="10"/>
          </p:nvPr>
        </p:nvSpPr>
        <p:spPr/>
        <p:txBody>
          <a:bodyPr/>
          <a:lstStyle/>
          <a:p>
            <a:fld id="{6B19C70B-66E5-42C9-B82C-467C685AF104}" type="slidenum">
              <a:rPr lang="de-DE" altLang="de-DE" smtClean="0">
                <a:latin typeface="+mj-lt"/>
              </a:rPr>
              <a:pPr/>
              <a:t>21</a:t>
            </a:fld>
            <a:endParaRPr lang="de-DE" altLang="de-DE">
              <a:latin typeface="+mj-lt"/>
            </a:endParaRPr>
          </a:p>
        </p:txBody>
      </p:sp>
    </p:spTree>
    <p:extLst>
      <p:ext uri="{BB962C8B-B14F-4D97-AF65-F5344CB8AC3E}">
        <p14:creationId xmlns:p14="http://schemas.microsoft.com/office/powerpoint/2010/main" val="14997413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34" indent="-171434" defTabSz="457158">
              <a:buFont typeface="Arial" panose="020B0604020202020204" pitchFamily="34" charset="0"/>
              <a:buChar char="•"/>
              <a:defRPr/>
            </a:pPr>
            <a:r>
              <a:rPr lang="de-DE" sz="1300" dirty="0"/>
              <a:t>Diese Folie zeigt ein weiteres Beispiel für Kaskadennutzung, das Recycling von Altpapier</a:t>
            </a:r>
          </a:p>
          <a:p>
            <a:pPr marL="171434" indent="-171434" defTabSz="457158">
              <a:buFont typeface="Arial" panose="020B0604020202020204" pitchFamily="34" charset="0"/>
              <a:buChar char="•"/>
              <a:defRPr/>
            </a:pPr>
            <a:r>
              <a:rPr lang="de-DE" sz="1300" dirty="0"/>
              <a:t>Indem hier die Holzfasern mehrfach zur Papierproduktion genutzt werden, lassen sich deutlich Ressourcen einsparen</a:t>
            </a:r>
          </a:p>
          <a:p>
            <a:pPr marL="171434" indent="-171434" defTabSz="457158">
              <a:buFont typeface="Arial" panose="020B0604020202020204" pitchFamily="34" charset="0"/>
              <a:buChar char="•"/>
              <a:defRPr/>
            </a:pPr>
            <a:r>
              <a:rPr lang="de-DE" sz="1300" dirty="0"/>
              <a:t>Im Vergleich zu Frischfaserpapier verursacht es deutlich weniger CO</a:t>
            </a:r>
            <a:r>
              <a:rPr lang="de-DE" sz="1300" baseline="-25000" dirty="0"/>
              <a:t>2</a:t>
            </a:r>
            <a:r>
              <a:rPr lang="de-DE" sz="1300" dirty="0"/>
              <a:t>, erfordert wesentlich weniger Chemikalien, verringert Abfälle und Emissionen, senkt die Abwasserbelastung um den Faktor 10 und spart bis zu 60 Prozent Energie und bis zu 70 Prozent Wasser. Zentraler Vorteil von Altpapier ist das Prinzip der Kaskadennutzung. Recycling-Papier besteht zu mindestens 100% gebrauchtem und entsorgtem Papier. Die Nutzung von Recycling-Papier ist einfach und niedrigschwellig hat aber eine große Wirkung. </a:t>
            </a:r>
          </a:p>
          <a:p>
            <a:pPr defTabSz="477500">
              <a:defRPr/>
            </a:pPr>
            <a:r>
              <a:rPr lang="de-DE" sz="1300" b="1" dirty="0"/>
              <a:t>Quelle: </a:t>
            </a:r>
          </a:p>
          <a:p>
            <a:pPr marL="179062" indent="-179062" defTabSz="477500">
              <a:buFont typeface="Arial" panose="020B0604020202020204" pitchFamily="34" charset="0"/>
              <a:buChar char="•"/>
              <a:defRPr/>
            </a:pPr>
            <a:r>
              <a:rPr lang="de-DE" sz="1300" dirty="0"/>
              <a:t>Eigene Darstellung nach Jupp </a:t>
            </a:r>
            <a:r>
              <a:rPr lang="de-DE" sz="1300" dirty="0" err="1"/>
              <a:t>Trauth</a:t>
            </a:r>
            <a:r>
              <a:rPr lang="de-DE" sz="1300" dirty="0"/>
              <a:t>, Forum Ökologie &amp; Papier, zitiert nach: Umweltinstitut, http://www.umweltinstitut.org/archiv/archiv-energie-und-klima/fachinformationen/recyclingpapier.html </a:t>
            </a:r>
            <a:endParaRPr lang="de-DE" sz="1300" dirty="0">
              <a:solidFill>
                <a:srgbClr val="595959"/>
              </a:solidFill>
              <a:ea typeface="PT Sans" panose="020B0503020203020204" pitchFamily="34" charset="0"/>
            </a:endParaRPr>
          </a:p>
          <a:p>
            <a:endParaRPr lang="de-DE" dirty="0"/>
          </a:p>
        </p:txBody>
      </p:sp>
      <p:sp>
        <p:nvSpPr>
          <p:cNvPr id="4" name="Foliennummernplatzhalter 3"/>
          <p:cNvSpPr>
            <a:spLocks noGrp="1"/>
          </p:cNvSpPr>
          <p:nvPr>
            <p:ph type="sldNum" sz="quarter" idx="10"/>
          </p:nvPr>
        </p:nvSpPr>
        <p:spPr/>
        <p:txBody>
          <a:bodyPr/>
          <a:lstStyle/>
          <a:p>
            <a:fld id="{6B19C70B-66E5-42C9-B82C-467C685AF104}" type="slidenum">
              <a:rPr lang="de-DE" altLang="de-DE" smtClean="0"/>
              <a:pPr/>
              <a:t>22</a:t>
            </a:fld>
            <a:endParaRPr lang="de-DE" altLang="de-DE"/>
          </a:p>
        </p:txBody>
      </p:sp>
    </p:spTree>
    <p:extLst>
      <p:ext uri="{BB962C8B-B14F-4D97-AF65-F5344CB8AC3E}">
        <p14:creationId xmlns:p14="http://schemas.microsoft.com/office/powerpoint/2010/main" val="15287221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9062" indent="-179062">
              <a:buFont typeface="Arial" panose="020B0604020202020204" pitchFamily="34" charset="0"/>
              <a:buChar char="•"/>
            </a:pPr>
            <a:r>
              <a:rPr lang="de-DE" altLang="de-DE" u="none" dirty="0"/>
              <a:t>Diese Folie dient zur Reflexion der eigenen Papiernutzung.</a:t>
            </a:r>
          </a:p>
          <a:p>
            <a:pPr defTabSz="477500">
              <a:defRPr/>
            </a:pPr>
            <a:r>
              <a:rPr lang="de-DE" b="1" i="0" u="none" dirty="0"/>
              <a:t>Quelle:</a:t>
            </a:r>
            <a:r>
              <a:rPr lang="de-DE" b="1" i="0" u="none" baseline="0" dirty="0"/>
              <a:t> </a:t>
            </a:r>
          </a:p>
          <a:p>
            <a:pPr marL="179062" indent="-179062" defTabSz="477500">
              <a:buFont typeface="Arial" panose="020B0604020202020204" pitchFamily="34" charset="0"/>
              <a:buChar char="•"/>
              <a:defRPr/>
            </a:pPr>
            <a:r>
              <a:rPr lang="de-DE" i="0" dirty="0"/>
              <a:t>VDI Zentrum für Ressourceneffizienz GmbH (2016): </a:t>
            </a:r>
            <a:r>
              <a:rPr lang="de-DE" i="0" dirty="0" err="1"/>
              <a:t>RessScout</a:t>
            </a:r>
            <a:r>
              <a:rPr lang="de-DE" i="0" dirty="0"/>
              <a:t> - Vertiefungsmodule. Im Auftrag der </a:t>
            </a:r>
            <a:r>
              <a:rPr lang="de-DE" i="0" dirty="0" err="1"/>
              <a:t>Mittelstandsinititive</a:t>
            </a:r>
            <a:r>
              <a:rPr lang="de-DE" i="0" dirty="0"/>
              <a:t>. Bearbeiter: Dr. Ulrike Lange.</a:t>
            </a:r>
          </a:p>
          <a:p>
            <a:endParaRPr lang="de-DE" altLang="de-DE" i="0" dirty="0"/>
          </a:p>
          <a:p>
            <a:endParaRPr lang="de-DE" dirty="0"/>
          </a:p>
        </p:txBody>
      </p:sp>
      <p:sp>
        <p:nvSpPr>
          <p:cNvPr id="4" name="Foliennummernplatzhalter 3"/>
          <p:cNvSpPr>
            <a:spLocks noGrp="1"/>
          </p:cNvSpPr>
          <p:nvPr>
            <p:ph type="sldNum" sz="quarter" idx="10"/>
          </p:nvPr>
        </p:nvSpPr>
        <p:spPr/>
        <p:txBody>
          <a:bodyPr/>
          <a:lstStyle/>
          <a:p>
            <a:fld id="{6B19C70B-66E5-42C9-B82C-467C685AF104}" type="slidenum">
              <a:rPr lang="de-DE" altLang="de-DE" smtClean="0"/>
              <a:pPr/>
              <a:t>23</a:t>
            </a:fld>
            <a:endParaRPr lang="de-DE" altLang="de-DE"/>
          </a:p>
        </p:txBody>
      </p:sp>
    </p:spTree>
    <p:extLst>
      <p:ext uri="{BB962C8B-B14F-4D97-AF65-F5344CB8AC3E}">
        <p14:creationId xmlns:p14="http://schemas.microsoft.com/office/powerpoint/2010/main" val="9900961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9062" indent="-179062">
              <a:buFont typeface="Arial" panose="020B0604020202020204" pitchFamily="34" charset="0"/>
              <a:buChar char="•"/>
            </a:pPr>
            <a:r>
              <a:rPr lang="de-DE" altLang="de-DE" sz="1100" dirty="0"/>
              <a:t>Erläuterung:</a:t>
            </a:r>
          </a:p>
          <a:p>
            <a:pPr marL="179062" indent="-179062">
              <a:buFont typeface="Arial" panose="020B0604020202020204" pitchFamily="34" charset="0"/>
              <a:buChar char="•"/>
            </a:pPr>
            <a:r>
              <a:rPr lang="de-DE" altLang="de-DE" sz="1100" dirty="0"/>
              <a:t>(1) Der Papierverbrauch pro Einwohner und Jahr liegt bei rund 250 kg für das Jahr 2014. </a:t>
            </a:r>
          </a:p>
          <a:p>
            <a:pPr marL="179062" indent="-179062">
              <a:buFont typeface="Arial" panose="020B0604020202020204" pitchFamily="34" charset="0"/>
              <a:buChar char="•"/>
            </a:pPr>
            <a:r>
              <a:rPr lang="de-DE" altLang="de-DE" sz="1100" dirty="0"/>
              <a:t>(2) Das WWF hat untersucht: „Fast jeder zweite industriell gefällte Baum weltweit wird zu Papier verarbeitet - Zeitungen, Zeitschriften, Geschenkpapier, Verpackungen, Küchentücher oder Toilettenpapier. </a:t>
            </a:r>
          </a:p>
          <a:p>
            <a:pPr marL="179062" indent="-179062">
              <a:buFont typeface="Arial" panose="020B0604020202020204" pitchFamily="34" charset="0"/>
              <a:buChar char="•"/>
            </a:pPr>
            <a:r>
              <a:rPr lang="de-DE" altLang="de-DE" sz="1100" dirty="0"/>
              <a:t>Damit ist die Papierindustrie eine Schlüsselindustrie, wenn es um die Zukunft unserer Wälder geht. Das Holz für die Papierprodukte stammt aus den Wäldern der ganzen Welt. Das Traurige dabei ist, dass man beim Kauf eines Papierprodukts nicht automatisch sicher sein kann, dass illegaler Holzeinschlag und Raubbau ausgeschlossen sind. Nach einer Recherche des WWF gelangten allein 2006 Papier in der Größenordnung von 2,6 Millionen Kubikmetern und zusätzliche 1,3 Millionen Kubikmeter Zellstoff aus potenziell illegalen Quellen in die EU. </a:t>
            </a:r>
          </a:p>
          <a:p>
            <a:pPr marL="179062" indent="-179062">
              <a:buFont typeface="Arial" panose="020B0604020202020204" pitchFamily="34" charset="0"/>
              <a:buChar char="•"/>
            </a:pPr>
            <a:r>
              <a:rPr lang="de-DE" altLang="de-DE" sz="1100" dirty="0"/>
              <a:t>Insgesamt werden die Auswirkungen der Papierindustrie auf die Wälder noch dadurch verstärkt, dass der weltweite Bedarf an Papier stetig wächst. Wurden im Jahr 1970 rund um den Globus noch etwa 130 Millionen Tonnen Papier produziert, so waren es in 2005 367 Millionen Tonnen und 2006 bereits 381 Millionen Tonnen. Bis zum Jahr 2015 wird ein weiterer Anstieg auf über 440 Millionen Tonnen erwartet! Vor allem die Industriestaaten konsumieren viel Papier.“ </a:t>
            </a:r>
          </a:p>
          <a:p>
            <a:pPr defTabSz="477500">
              <a:defRPr/>
            </a:pPr>
            <a:r>
              <a:rPr lang="de-DE" sz="1100" b="1" dirty="0"/>
              <a:t>Quelle: </a:t>
            </a:r>
          </a:p>
          <a:p>
            <a:pPr marL="179062" indent="-179062" defTabSz="477500">
              <a:buFont typeface="Arial" panose="020B0604020202020204" pitchFamily="34" charset="0"/>
              <a:buChar char="•"/>
              <a:defRPr/>
            </a:pPr>
            <a:r>
              <a:rPr lang="de-DE" sz="1100" dirty="0"/>
              <a:t>VDI Zentrum für Ressourceneffizienz GmbH (2016): </a:t>
            </a:r>
            <a:r>
              <a:rPr lang="de-DE" sz="1100" dirty="0" err="1"/>
              <a:t>RessScout</a:t>
            </a:r>
            <a:r>
              <a:rPr lang="de-DE" sz="1100" dirty="0"/>
              <a:t> - Vertiefungsmodule. Im Auftrag der </a:t>
            </a:r>
            <a:r>
              <a:rPr lang="de-DE" sz="1100" dirty="0" err="1"/>
              <a:t>Mittelstandsinititive</a:t>
            </a:r>
            <a:r>
              <a:rPr lang="de-DE" sz="1100" dirty="0"/>
              <a:t>. Bearbeiter: Dr. Ulrike Lange.</a:t>
            </a:r>
            <a:endParaRPr lang="de-DE" altLang="de-DE" sz="1100" dirty="0"/>
          </a:p>
        </p:txBody>
      </p:sp>
      <p:sp>
        <p:nvSpPr>
          <p:cNvPr id="4" name="Foliennummernplatzhalter 3"/>
          <p:cNvSpPr>
            <a:spLocks noGrp="1"/>
          </p:cNvSpPr>
          <p:nvPr>
            <p:ph type="sldNum" sz="quarter" idx="10"/>
          </p:nvPr>
        </p:nvSpPr>
        <p:spPr/>
        <p:txBody>
          <a:bodyPr/>
          <a:lstStyle/>
          <a:p>
            <a:fld id="{6B19C70B-66E5-42C9-B82C-467C685AF104}" type="slidenum">
              <a:rPr lang="de-DE" altLang="de-DE" smtClean="0"/>
              <a:pPr/>
              <a:t>24</a:t>
            </a:fld>
            <a:endParaRPr lang="de-DE" altLang="de-DE"/>
          </a:p>
        </p:txBody>
      </p:sp>
    </p:spTree>
    <p:extLst>
      <p:ext uri="{BB962C8B-B14F-4D97-AF65-F5344CB8AC3E}">
        <p14:creationId xmlns:p14="http://schemas.microsoft.com/office/powerpoint/2010/main" val="32714641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9062" indent="-179062">
              <a:spcBef>
                <a:spcPts val="0"/>
              </a:spcBef>
              <a:buFont typeface="Arial" panose="020B0604020202020204" pitchFamily="34" charset="0"/>
              <a:buChar char="•"/>
            </a:pPr>
            <a:r>
              <a:rPr lang="de-DE" sz="1100" dirty="0"/>
              <a:t>Diese Folie zeigt einen Biokunststoffkreislauf als Beispiel für eine weitere Kaskadennutzung </a:t>
            </a:r>
          </a:p>
          <a:p>
            <a:pPr marL="179062" indent="-179062">
              <a:spcBef>
                <a:spcPts val="0"/>
              </a:spcBef>
              <a:buFont typeface="Arial" panose="020B0604020202020204" pitchFamily="34" charset="0"/>
              <a:buChar char="•"/>
            </a:pPr>
            <a:r>
              <a:rPr lang="de-DE" sz="1100" dirty="0"/>
              <a:t>Für die Herstellung von Biokunststoffen müssen solche Kaskadennutzungssysteme erst noch aufgebaut werden. Auch hier ließen sich durch die Mehrfachnutzung von nachwachsenden Rohstoffen die Flächen- und Ressourceneffizienz erhöhen (siehe Abbildung 9). So könnten </a:t>
            </a:r>
            <a:r>
              <a:rPr lang="de-DE" sz="1100" dirty="0" err="1"/>
              <a:t>NaWaRo</a:t>
            </a:r>
            <a:r>
              <a:rPr lang="de-DE" sz="1100" dirty="0"/>
              <a:t> wie Stärke, Zucker, Öle und Fasern Verarbeitung und Nutzung zu Zwischen- und Endprodukten im ersten Schritt und durch Sammlung und Recycling oder auch durch thermische Verwertung zur Energieerzeugung im zweiten Schritt Ressourcen schonen. Ein Biokunststoffkreislauf sieht folgendermaßen aus: </a:t>
            </a:r>
          </a:p>
          <a:p>
            <a:pPr marL="656562" lvl="1" indent="-179062">
              <a:spcBef>
                <a:spcPts val="0"/>
              </a:spcBef>
              <a:buFont typeface="Arial" panose="020B0604020202020204" pitchFamily="34" charset="0"/>
              <a:buChar char="•"/>
            </a:pPr>
            <a:r>
              <a:rPr lang="de-DE" sz="1100" dirty="0"/>
              <a:t>Anbau zucker-, stärke- oder ölhaltiger Pflanzen (z. B Mais)</a:t>
            </a:r>
          </a:p>
          <a:p>
            <a:pPr marL="656562" lvl="1" indent="-179062">
              <a:spcBef>
                <a:spcPts val="0"/>
              </a:spcBef>
              <a:buFont typeface="Arial" panose="020B0604020202020204" pitchFamily="34" charset="0"/>
              <a:buChar char="•"/>
            </a:pPr>
            <a:r>
              <a:rPr lang="de-DE" sz="1100" dirty="0"/>
              <a:t>Extraktion und Aufbereitung Produktion der </a:t>
            </a:r>
            <a:r>
              <a:rPr lang="de-DE" sz="1100" dirty="0" err="1"/>
              <a:t>NaWaRo</a:t>
            </a:r>
            <a:r>
              <a:rPr lang="de-DE" sz="1100" dirty="0"/>
              <a:t> Stärke, Zucker, Öle, Fasern (z. B. Biopolymere), </a:t>
            </a:r>
          </a:p>
          <a:p>
            <a:pPr marL="656562" lvl="1" indent="-179062">
              <a:spcBef>
                <a:spcPts val="0"/>
              </a:spcBef>
              <a:buFont typeface="Arial" panose="020B0604020202020204" pitchFamily="34" charset="0"/>
              <a:buChar char="•"/>
            </a:pPr>
            <a:r>
              <a:rPr lang="de-DE" sz="1100" dirty="0"/>
              <a:t>Verarbeitung zu Zwischenprodukten (z. B. Bio-Plastikrollen)</a:t>
            </a:r>
          </a:p>
          <a:p>
            <a:pPr marL="656562" lvl="1" indent="-179062">
              <a:spcBef>
                <a:spcPts val="0"/>
              </a:spcBef>
              <a:buFont typeface="Arial" panose="020B0604020202020204" pitchFamily="34" charset="0"/>
              <a:buChar char="•"/>
            </a:pPr>
            <a:r>
              <a:rPr lang="de-DE" sz="1100" dirty="0"/>
              <a:t>Fertigung zu Endprodukten (Bio-</a:t>
            </a:r>
            <a:r>
              <a:rPr lang="de-DE" sz="1100" dirty="0" err="1"/>
              <a:t>Plastiktpüten</a:t>
            </a:r>
            <a:r>
              <a:rPr lang="de-DE" sz="1100" dirty="0"/>
              <a:t>), </a:t>
            </a:r>
          </a:p>
          <a:p>
            <a:pPr marL="656562" lvl="1" indent="-179062">
              <a:spcBef>
                <a:spcPts val="0"/>
              </a:spcBef>
              <a:buFont typeface="Arial" panose="020B0604020202020204" pitchFamily="34" charset="0"/>
              <a:buChar char="•"/>
            </a:pPr>
            <a:r>
              <a:rPr lang="de-DE" sz="1100" dirty="0"/>
              <a:t>Nach Nutzung Entsorgung und Sammlung, dann </a:t>
            </a:r>
          </a:p>
          <a:p>
            <a:pPr marL="656562" lvl="1" indent="-179062">
              <a:spcBef>
                <a:spcPts val="0"/>
              </a:spcBef>
              <a:buFont typeface="Arial" panose="020B0604020202020204" pitchFamily="34" charset="0"/>
              <a:buChar char="•"/>
            </a:pPr>
            <a:r>
              <a:rPr lang="de-DE" sz="1100" dirty="0"/>
              <a:t>Entweder Recycling und Rückführung in den Kreislauf durch neue Zwischenprodukte, oder biologischer Abbau durch Kompostierung, oder Verwertung und Produktion von Energie in der Biogasanlage oder durch thermische Verwertung (Müllverbrennung)</a:t>
            </a:r>
          </a:p>
          <a:p>
            <a:pPr>
              <a:spcBef>
                <a:spcPts val="0"/>
              </a:spcBef>
            </a:pPr>
            <a:r>
              <a:rPr lang="de-DE" sz="1100" b="1" dirty="0"/>
              <a:t>Bildquelle: </a:t>
            </a:r>
          </a:p>
          <a:p>
            <a:pPr marL="179062" indent="-179062">
              <a:spcBef>
                <a:spcPts val="0"/>
              </a:spcBef>
              <a:buFont typeface="Arial" panose="020B0604020202020204" pitchFamily="34" charset="0"/>
              <a:buChar char="•"/>
            </a:pPr>
            <a:r>
              <a:rPr lang="de-DE" sz="1100" dirty="0"/>
              <a:t>FNR (2012), zitiert nach: </a:t>
            </a:r>
            <a:r>
              <a:rPr lang="de-DE" sz="1100" dirty="0" err="1"/>
              <a:t>Chemanager</a:t>
            </a:r>
            <a:r>
              <a:rPr lang="de-DE" sz="1100" dirty="0"/>
              <a:t>-online: Biokunststoffe: Werkstoffe mit Nachhaltigkeitsbonus (2014), online: http://www.chemanager-online.com/news-opinions/grafiken/biokunststoffe-werkstoffe-mit-nachhaltigkeitsbonus</a:t>
            </a:r>
          </a:p>
        </p:txBody>
      </p:sp>
      <p:sp>
        <p:nvSpPr>
          <p:cNvPr id="4" name="Foliennummernplatzhalter 3"/>
          <p:cNvSpPr>
            <a:spLocks noGrp="1"/>
          </p:cNvSpPr>
          <p:nvPr>
            <p:ph type="sldNum" sz="quarter" idx="10"/>
          </p:nvPr>
        </p:nvSpPr>
        <p:spPr/>
        <p:txBody>
          <a:bodyPr/>
          <a:lstStyle/>
          <a:p>
            <a:fld id="{6B19C70B-66E5-42C9-B82C-467C685AF104}" type="slidenum">
              <a:rPr lang="de-DE" altLang="de-DE" smtClean="0"/>
              <a:pPr/>
              <a:t>25</a:t>
            </a:fld>
            <a:endParaRPr lang="de-DE" altLang="de-DE"/>
          </a:p>
        </p:txBody>
      </p:sp>
    </p:spTree>
    <p:extLst>
      <p:ext uri="{BB962C8B-B14F-4D97-AF65-F5344CB8AC3E}">
        <p14:creationId xmlns:p14="http://schemas.microsoft.com/office/powerpoint/2010/main" val="15703477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34" indent="-171434">
              <a:buFont typeface="Arial" panose="020B0604020202020204" pitchFamily="34" charset="0"/>
              <a:buChar char="•"/>
            </a:pPr>
            <a:r>
              <a:rPr lang="de-DE" sz="1100" dirty="0"/>
              <a:t>Diese Folie zeigt Kunststoffe und Biokunststoffe in einer Matrix und ordnet sie nach Ihrem Bezug nach </a:t>
            </a:r>
            <a:r>
              <a:rPr lang="de-DE" sz="1100" dirty="0" err="1"/>
              <a:t>NaWaRo</a:t>
            </a:r>
            <a:r>
              <a:rPr lang="de-DE" sz="1100" dirty="0"/>
              <a:t> ein</a:t>
            </a:r>
          </a:p>
          <a:p>
            <a:pPr marL="171434" indent="-171434">
              <a:buFont typeface="Arial" panose="020B0604020202020204" pitchFamily="34" charset="0"/>
              <a:buChar char="•"/>
            </a:pPr>
            <a:r>
              <a:rPr lang="de-DE" sz="1100" dirty="0"/>
              <a:t>Biokunststoffe bestehen auf diversen nachwachsenden Rohstoffen, wie Zucker aus Zuckerrübe oder Zuckerrohr, Stärke aus Mais, Weizen oder Kartoffeln, Öl aus Soja- oder Rapspflanzen, Zellulose und Lignin aus Holz oder traditionelle Naturrohstoffe wie z.B. Naturkautschuk für Radiergummis. Holzstifte und Biokunststoffkugelschreiber, Radiergummis aus Naturkautschuk, Bambus-Taschenrechner oder lösungsmittelfreies Klebeband - solche innovativen Produkte aus neuen Materialien können deutlich zum Klima- und Ressourcenschutz beitragen. </a:t>
            </a:r>
          </a:p>
          <a:p>
            <a:pPr marL="171434" indent="-171434">
              <a:buFont typeface="Arial" panose="020B0604020202020204" pitchFamily="34" charset="0"/>
              <a:buChar char="•"/>
            </a:pPr>
            <a:r>
              <a:rPr lang="de-DE" sz="1100" dirty="0"/>
              <a:t>Biokunststoffe setzen im Idealfall nach Gebrauch nur das CO2 frei, das die Pflanzen während ihrer Wachstumsphase aus der Atmosphäre entnommen haben. Hinzu kommen die Emissionen durch den Einsatz fossiler Energien im Produktionsprozess. Die Produkte wandern nach der Nutzungsphase in die Biogasanlage oder werden thermisch verwertet oder kompostiert. </a:t>
            </a:r>
          </a:p>
          <a:p>
            <a:pPr marL="171434" indent="-171434">
              <a:buFont typeface="Arial" panose="020B0604020202020204" pitchFamily="34" charset="0"/>
              <a:buChar char="•"/>
            </a:pPr>
            <a:r>
              <a:rPr lang="de-DE" sz="1100" dirty="0"/>
              <a:t>So werden bei der Herstellung von Biokunststoffen weniger Treibhausgase freigesetzt als bei der Produktion von konventionellen Kunststoffen auf Erdölbasis. Biokunststoffe können die schon länger auf dem Markt verfügbaren biologisch abbaubaren Kunststoffe (wie PCL und PVAL) und konventionelle Kunststoffe (wie PE, PVC und PP) ergänzen und ersetzen.</a:t>
            </a:r>
          </a:p>
          <a:p>
            <a:r>
              <a:rPr lang="de-DE" sz="1100" b="1" dirty="0"/>
              <a:t>Quelle: </a:t>
            </a:r>
          </a:p>
          <a:p>
            <a:pPr marL="179062" indent="-179062">
              <a:buFont typeface="Arial" panose="020B0604020202020204" pitchFamily="34" charset="0"/>
              <a:buChar char="•"/>
            </a:pPr>
            <a:r>
              <a:rPr lang="de-DE" sz="1100" dirty="0"/>
              <a:t>VDI Zentrum Ressourceneffizienz (2016): Ressourceneffizienz biobasierter Materialien im verarbeitenden Gewerbe. VDI ZRE Publikationen: Kurzanalyse Nr. 15.</a:t>
            </a:r>
          </a:p>
          <a:p>
            <a:endParaRPr lang="de-DE" sz="1100" dirty="0"/>
          </a:p>
        </p:txBody>
      </p:sp>
      <p:sp>
        <p:nvSpPr>
          <p:cNvPr id="4" name="Foliennummernplatzhalter 3"/>
          <p:cNvSpPr>
            <a:spLocks noGrp="1"/>
          </p:cNvSpPr>
          <p:nvPr>
            <p:ph type="sldNum" sz="quarter" idx="10"/>
          </p:nvPr>
        </p:nvSpPr>
        <p:spPr/>
        <p:txBody>
          <a:bodyPr/>
          <a:lstStyle/>
          <a:p>
            <a:fld id="{6B19C70B-66E5-42C9-B82C-467C685AF104}" type="slidenum">
              <a:rPr lang="de-DE" altLang="de-DE" smtClean="0"/>
              <a:pPr/>
              <a:t>26</a:t>
            </a:fld>
            <a:endParaRPr lang="de-DE" altLang="de-DE"/>
          </a:p>
        </p:txBody>
      </p:sp>
    </p:spTree>
    <p:extLst>
      <p:ext uri="{BB962C8B-B14F-4D97-AF65-F5344CB8AC3E}">
        <p14:creationId xmlns:p14="http://schemas.microsoft.com/office/powerpoint/2010/main" val="28801958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6B19C70B-66E5-42C9-B82C-467C685AF104}" type="slidenum">
              <a:rPr lang="de-DE" altLang="de-DE" smtClean="0"/>
              <a:pPr/>
              <a:t>27</a:t>
            </a:fld>
            <a:endParaRPr lang="de-DE" altLang="de-DE"/>
          </a:p>
        </p:txBody>
      </p:sp>
    </p:spTree>
    <p:extLst>
      <p:ext uri="{BB962C8B-B14F-4D97-AF65-F5344CB8AC3E}">
        <p14:creationId xmlns:p14="http://schemas.microsoft.com/office/powerpoint/2010/main" val="1249997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9062" indent="-179062">
              <a:buFont typeface="Arial" panose="020B0604020202020204" pitchFamily="34" charset="0"/>
              <a:buChar char="•"/>
            </a:pPr>
            <a:r>
              <a:rPr lang="de-DE" u="none" dirty="0"/>
              <a:t>Diese Folie zeigt</a:t>
            </a:r>
            <a:r>
              <a:rPr lang="de-DE" u="none" baseline="0" dirty="0"/>
              <a:t> </a:t>
            </a:r>
            <a:r>
              <a:rPr lang="de-DE" u="none" dirty="0"/>
              <a:t>einige allgemein Prinzipien, die für die Ressourcenschonung zentral sind:</a:t>
            </a:r>
          </a:p>
          <a:p>
            <a:pPr marL="656562" lvl="1" indent="-179062">
              <a:buFont typeface="Arial" panose="020B0604020202020204" pitchFamily="34" charset="0"/>
              <a:buChar char="•"/>
            </a:pPr>
            <a:r>
              <a:rPr lang="de-DE" u="none" dirty="0"/>
              <a:t>Rohstoffschonende </a:t>
            </a:r>
            <a:r>
              <a:rPr lang="de-DE" dirty="0"/>
              <a:t>und emissionsarme Herstellung</a:t>
            </a:r>
          </a:p>
          <a:p>
            <a:pPr marL="656562" lvl="1" indent="-179062">
              <a:buFont typeface="Arial" panose="020B0604020202020204" pitchFamily="34" charset="0"/>
              <a:buChar char="•"/>
            </a:pPr>
            <a:r>
              <a:rPr lang="de-DE" dirty="0"/>
              <a:t>Biobasierte/Sortenreine Qualität, geringer Materialmix</a:t>
            </a:r>
          </a:p>
          <a:p>
            <a:pPr marL="656562" lvl="1" indent="-179062">
              <a:buFont typeface="Arial" panose="020B0604020202020204" pitchFamily="34" charset="0"/>
              <a:buChar char="•"/>
            </a:pPr>
            <a:r>
              <a:rPr lang="de-DE" dirty="0"/>
              <a:t>Langlebigkeit</a:t>
            </a:r>
          </a:p>
          <a:p>
            <a:pPr marL="656562" lvl="1" indent="-179062">
              <a:buFont typeface="Arial" panose="020B0604020202020204" pitchFamily="34" charset="0"/>
              <a:buChar char="•"/>
            </a:pPr>
            <a:r>
              <a:rPr lang="de-DE" dirty="0"/>
              <a:t>geringe Emissionen über die Nutzungsdauer</a:t>
            </a:r>
          </a:p>
          <a:p>
            <a:pPr marL="656562" lvl="1" indent="-179062">
              <a:buFont typeface="Arial" panose="020B0604020202020204" pitchFamily="34" charset="0"/>
              <a:buChar char="•"/>
            </a:pPr>
            <a:r>
              <a:rPr lang="de-DE" dirty="0"/>
              <a:t>Reparaturfreundlichkeit</a:t>
            </a:r>
          </a:p>
          <a:p>
            <a:pPr marL="656562" lvl="1" indent="-179062">
              <a:buFont typeface="Arial" panose="020B0604020202020204" pitchFamily="34" charset="0"/>
              <a:buChar char="•"/>
            </a:pPr>
            <a:r>
              <a:rPr lang="de-DE" dirty="0"/>
              <a:t>Nachrüstungsmöglichkeit</a:t>
            </a:r>
          </a:p>
          <a:p>
            <a:pPr marL="656562" lvl="1" indent="-179062">
              <a:buFont typeface="Arial" panose="020B0604020202020204" pitchFamily="34" charset="0"/>
              <a:buChar char="•"/>
            </a:pPr>
            <a:r>
              <a:rPr lang="de-DE" dirty="0"/>
              <a:t>Umweltfreundliche Entsorgung oder Wiederverwendung</a:t>
            </a:r>
          </a:p>
          <a:p>
            <a:endParaRPr lang="de-DE" dirty="0"/>
          </a:p>
        </p:txBody>
      </p:sp>
      <p:sp>
        <p:nvSpPr>
          <p:cNvPr id="4" name="Foliennummernplatzhalter 3"/>
          <p:cNvSpPr>
            <a:spLocks noGrp="1"/>
          </p:cNvSpPr>
          <p:nvPr>
            <p:ph type="sldNum" sz="quarter" idx="10"/>
          </p:nvPr>
        </p:nvSpPr>
        <p:spPr/>
        <p:txBody>
          <a:bodyPr/>
          <a:lstStyle/>
          <a:p>
            <a:fld id="{6B19C70B-66E5-42C9-B82C-467C685AF104}" type="slidenum">
              <a:rPr lang="de-DE" altLang="de-DE" smtClean="0"/>
              <a:pPr/>
              <a:t>28</a:t>
            </a:fld>
            <a:endParaRPr lang="de-DE" altLang="de-DE"/>
          </a:p>
        </p:txBody>
      </p:sp>
    </p:spTree>
    <p:extLst>
      <p:ext uri="{BB962C8B-B14F-4D97-AF65-F5344CB8AC3E}">
        <p14:creationId xmlns:p14="http://schemas.microsoft.com/office/powerpoint/2010/main" val="39975381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34" indent="-171434">
              <a:buFont typeface="Arial" panose="020B0604020202020204" pitchFamily="34" charset="0"/>
              <a:buChar char="•"/>
            </a:pPr>
            <a:r>
              <a:rPr lang="de-DE" u="none" dirty="0"/>
              <a:t>Diese Folie führt ein in Handlungsoptionen</a:t>
            </a:r>
            <a:r>
              <a:rPr lang="de-DE" u="none" baseline="0" dirty="0"/>
              <a:t> zur Nutzung nachwachsender Rohstoffe im Büro</a:t>
            </a:r>
            <a:endParaRPr lang="de-DE" u="none" dirty="0"/>
          </a:p>
          <a:p>
            <a:pPr marL="171434" indent="-171434">
              <a:buFont typeface="Arial" panose="020B0604020202020204" pitchFamily="34" charset="0"/>
              <a:buChar char="•"/>
            </a:pPr>
            <a:r>
              <a:rPr lang="de-DE" u="none" dirty="0"/>
              <a:t>In der stofflichen </a:t>
            </a:r>
            <a:r>
              <a:rPr lang="de-DE" dirty="0"/>
              <a:t>Nutzung nachwachsender Rohstoffe gibt es schon heute eine Vielzahl an Optionen.</a:t>
            </a:r>
          </a:p>
          <a:p>
            <a:pPr marL="171434" indent="-171434">
              <a:buFont typeface="Arial" panose="020B0604020202020204" pitchFamily="34" charset="0"/>
              <a:buChar char="•"/>
            </a:pPr>
            <a:r>
              <a:rPr lang="de-DE" dirty="0"/>
              <a:t>Produkte auf Basis fossiler Rohstoffe lassen sich also gut vermeiden. </a:t>
            </a:r>
          </a:p>
        </p:txBody>
      </p:sp>
      <p:sp>
        <p:nvSpPr>
          <p:cNvPr id="4" name="Foliennummernplatzhalter 3"/>
          <p:cNvSpPr>
            <a:spLocks noGrp="1"/>
          </p:cNvSpPr>
          <p:nvPr>
            <p:ph type="sldNum" sz="quarter" idx="10"/>
          </p:nvPr>
        </p:nvSpPr>
        <p:spPr/>
        <p:txBody>
          <a:bodyPr/>
          <a:lstStyle/>
          <a:p>
            <a:fld id="{6B19C70B-66E5-42C9-B82C-467C685AF104}" type="slidenum">
              <a:rPr lang="de-DE" altLang="de-DE" smtClean="0"/>
              <a:pPr/>
              <a:t>29</a:t>
            </a:fld>
            <a:endParaRPr lang="de-DE" altLang="de-DE"/>
          </a:p>
        </p:txBody>
      </p:sp>
    </p:spTree>
    <p:extLst>
      <p:ext uri="{BB962C8B-B14F-4D97-AF65-F5344CB8AC3E}">
        <p14:creationId xmlns:p14="http://schemas.microsoft.com/office/powerpoint/2010/main" val="42881332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84250" y="768350"/>
            <a:ext cx="4649788" cy="3487738"/>
          </a:xfrm>
        </p:spPr>
      </p:sp>
      <p:sp>
        <p:nvSpPr>
          <p:cNvPr id="3" name="Notizenplatzhalter 2"/>
          <p:cNvSpPr>
            <a:spLocks noGrp="1"/>
          </p:cNvSpPr>
          <p:nvPr>
            <p:ph type="body" idx="1"/>
          </p:nvPr>
        </p:nvSpPr>
        <p:spPr>
          <a:xfrm>
            <a:off x="0" y="4275191"/>
            <a:ext cx="7097714" cy="5623888"/>
          </a:xfrm>
        </p:spPr>
        <p:txBody>
          <a:bodyPr/>
          <a:lstStyle/>
          <a:p>
            <a:pPr marL="171434" indent="-171434">
              <a:buFont typeface="Arial" panose="020B0604020202020204" pitchFamily="34" charset="0"/>
              <a:buChar char="•"/>
            </a:pPr>
            <a:r>
              <a:rPr lang="de-DE" sz="1000" dirty="0"/>
              <a:t>Diese und die folgenden Folien dienen als Einstieg und liefern eine Einordnung des Themas in ProgRess II, (</a:t>
            </a:r>
            <a:r>
              <a:rPr lang="de-DE" altLang="de-DE" sz="1000" dirty="0"/>
              <a:t>dem politischen Programm der Bundesregierung für die Ressourceneffizienz).</a:t>
            </a:r>
          </a:p>
          <a:p>
            <a:pPr marL="171434" indent="-171434">
              <a:buFont typeface="Arial" panose="020B0604020202020204" pitchFamily="34" charset="0"/>
              <a:buChar char="•"/>
            </a:pPr>
            <a:r>
              <a:rPr lang="de-DE" sz="1000" dirty="0"/>
              <a:t>Mit dem Programm ProgRess soll Wirtschaft und Gesellschaft auf dem Weg zu einer ressourcenschonenden und ressourceneffizienten Lebens- und Wirtschaftsweise geführt werden unter Beachtung der Nachhaltigkeit.</a:t>
            </a:r>
          </a:p>
          <a:p>
            <a:r>
              <a:rPr lang="de-DE" sz="1000" b="1" dirty="0"/>
              <a:t>Textquelle: BMUB 2016</a:t>
            </a:r>
            <a:endParaRPr lang="de-DE" sz="1000" dirty="0"/>
          </a:p>
          <a:p>
            <a:pPr>
              <a:spcBef>
                <a:spcPts val="0"/>
              </a:spcBef>
            </a:pPr>
            <a:r>
              <a:rPr lang="de-DE" sz="1000" dirty="0"/>
              <a:t>Grundlage für eine Strategie der Ressourcenschonung und Ressourceneffizienz ist das ProgRess-Programm der Bundesregierung. Das Thema Ressourceneffizienz ist in den letzten Jahren sowohl in Deutschland als auch auf der Ebene der Europäischen Union immer mehr in den Fokus der politischen Diskussion gerückt. Es gewinnt auch international zunehmend an Bedeutung. So haben sich 2015 unter deutschem Vorsitz auch die Mitgliedstaaten der G7 des Themas angenommen, um über  Maßnahmen zur Verbesserung der Ressourceneffizienz zu beraten. Dazu wurde unter anderem die Gründung einer G7-Allianz für Ressourceneffizienz zum freiwilligen Wissensaustausch und zur Netzwerkbildung beschlossen. Die Bundesregierung stellt sich in diesem Zusammenhang ihrer Verantwortung. Bereits 2002 hat die sie in ihrer nationalen Nachhaltigkeitsstrategie das Ziel verankert, Deutschlands Rohstoffproduktivität bis 2020 gegenüber 1994 zu verdoppeln. 2012 folgte das Deutsche Ressourceneffizienzprogramm (ProgRess), das dazu beitragen soll, dieses Ziel der Nachhaltigkeitsstrategie zu erreichen. Dabei soll der Fokus des Programms aber nicht nur auf der Steigerung der Effizienz liegen, sondern auch darstellen, inwieweit der Einsatz von Rohstoffen, zum Beispiel in Umwelttechnologien, vielfach auch natürliche Ressourcen schützt. Die Bundesregierung hat mit ProgRess beschlossen, alle vier Jahre über die Entwicklung der Ressourceneffizienz in Deutschland zu berichten, die Fortschritte zu bewerten und das Ressourceneffizienzprogramm fortzuentwickeln. Mit ProgRess II liegt nun der erste dieser Fortschrittsberichte vor. ProgRess hat bislang die Steigerung der Ressourceneffizienz entlang der gesamten Wertschöpfungskette bei der Nutzung abiotischer und biotischer Rohstoffe betrachtet, nicht aber die damit verbundenen Aspekte der Energieeffizienz. Beide Bereiche, Materialeffizienz und Energieeffizienz, sind aber eng miteinander verflochten. Mit ProgRess II sollen deshalb, wo dies sinnvoll ist, verstärkt Energie- und Materialströme gemeinsam betrachtet werden, so dass sie sich gegenseitig unterstützen können. ProgRess II basiert weiter auf den vier Leitideen von ProgRess I:</a:t>
            </a:r>
          </a:p>
          <a:p>
            <a:pPr marL="179062" indent="-179062">
              <a:spcBef>
                <a:spcPts val="0"/>
              </a:spcBef>
              <a:buFont typeface="Arial" panose="020B0604020202020204" pitchFamily="34" charset="0"/>
              <a:buChar char="•"/>
            </a:pPr>
            <a:r>
              <a:rPr lang="de-DE" sz="1000" dirty="0"/>
              <a:t>Ökologische Notwendigkeiten mit ökonomischen Chancen, Innovationsorientierung und  sozialer Verantwortung verbinden</a:t>
            </a:r>
          </a:p>
          <a:p>
            <a:pPr marL="179062" indent="-179062">
              <a:spcBef>
                <a:spcPts val="0"/>
              </a:spcBef>
              <a:buFont typeface="Arial" panose="020B0604020202020204" pitchFamily="34" charset="0"/>
              <a:buChar char="•"/>
            </a:pPr>
            <a:r>
              <a:rPr lang="de-DE" sz="1000" dirty="0"/>
              <a:t>Globale Verantwortung als zentrale Orientierung unserer nationalen Ressourcenpolitik sehen</a:t>
            </a:r>
          </a:p>
          <a:p>
            <a:pPr marL="179062" indent="-179062">
              <a:spcBef>
                <a:spcPts val="0"/>
              </a:spcBef>
              <a:buFont typeface="Arial" panose="020B0604020202020204" pitchFamily="34" charset="0"/>
              <a:buChar char="•"/>
            </a:pPr>
            <a:r>
              <a:rPr lang="de-DE" sz="1000" dirty="0"/>
              <a:t>Wirtschafts- und Produktionsweisen in Deutschland schrittweise von Primärrohstoffen unabhängiger machen, die Kreislaufwirtschaft weiterentwickeln und ausbauen</a:t>
            </a:r>
          </a:p>
          <a:p>
            <a:pPr marL="179062" indent="-179062">
              <a:spcBef>
                <a:spcPts val="0"/>
              </a:spcBef>
              <a:buFont typeface="Arial" panose="020B0604020202020204" pitchFamily="34" charset="0"/>
              <a:buChar char="•"/>
            </a:pPr>
            <a:r>
              <a:rPr lang="de-DE" sz="1000" dirty="0"/>
              <a:t>Nachhaltige Ressourcennutzung durch gesellschaftliche Orientierung auf qualitatives Wachstum langfristig sichern.</a:t>
            </a:r>
          </a:p>
          <a:p>
            <a:r>
              <a:rPr lang="de-DE" sz="1000" b="1" dirty="0"/>
              <a:t>Quelle (Text und Abbildung)</a:t>
            </a:r>
          </a:p>
          <a:p>
            <a:pPr marL="179062" indent="-179062">
              <a:buFont typeface="Arial" panose="020B0604020202020204" pitchFamily="34" charset="0"/>
              <a:buChar char="•"/>
            </a:pPr>
            <a:r>
              <a:rPr lang="de-DE" sz="1000" dirty="0"/>
              <a:t>BUMUB 2016: Progress II. Online: http://www.bmub.bund.de/fileadmin/Daten_BMU/Pools/Broschueren/progress_ii_broschuere_bf.pdf</a:t>
            </a:r>
          </a:p>
          <a:p>
            <a:endParaRPr lang="de-DE" sz="1000" dirty="0"/>
          </a:p>
          <a:p>
            <a:endParaRPr lang="de-DE" sz="1000" dirty="0"/>
          </a:p>
        </p:txBody>
      </p:sp>
      <p:sp>
        <p:nvSpPr>
          <p:cNvPr id="4" name="Foliennummernplatzhalter 3"/>
          <p:cNvSpPr>
            <a:spLocks noGrp="1"/>
          </p:cNvSpPr>
          <p:nvPr>
            <p:ph type="sldNum" sz="quarter" idx="10"/>
          </p:nvPr>
        </p:nvSpPr>
        <p:spPr/>
        <p:txBody>
          <a:bodyPr/>
          <a:lstStyle/>
          <a:p>
            <a:fld id="{6B19C70B-66E5-42C9-B82C-467C685AF104}" type="slidenum">
              <a:rPr lang="de-DE" altLang="de-DE" smtClean="0"/>
              <a:pPr/>
              <a:t>3</a:t>
            </a:fld>
            <a:endParaRPr lang="de-DE" altLang="de-DE"/>
          </a:p>
        </p:txBody>
      </p:sp>
    </p:spTree>
    <p:extLst>
      <p:ext uri="{BB962C8B-B14F-4D97-AF65-F5344CB8AC3E}">
        <p14:creationId xmlns:p14="http://schemas.microsoft.com/office/powerpoint/2010/main" val="10222713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Diese</a:t>
            </a:r>
            <a:r>
              <a:rPr lang="de-DE" baseline="0" dirty="0"/>
              <a:t> Folie zeigt die </a:t>
            </a:r>
            <a:r>
              <a:rPr lang="de-DE" dirty="0"/>
              <a:t>wesentlichen Einsatzbereiche für Produkte aus nachwachenden Rohstoffen im Büro:</a:t>
            </a:r>
          </a:p>
          <a:p>
            <a:pPr marL="171434" indent="-171434">
              <a:buFont typeface="Arial" panose="020B0604020202020204" pitchFamily="34" charset="0"/>
              <a:buChar char="•"/>
            </a:pPr>
            <a:r>
              <a:rPr lang="de-DE" dirty="0"/>
              <a:t>Büromöbel (z. B. Schreibtischstühle, Rollschränke, Besucherstühle, Regale) </a:t>
            </a:r>
          </a:p>
          <a:p>
            <a:pPr marL="171434" indent="-171434">
              <a:buFont typeface="Arial" panose="020B0604020202020204" pitchFamily="34" charset="0"/>
              <a:buChar char="•"/>
            </a:pPr>
            <a:r>
              <a:rPr lang="de-DE" dirty="0"/>
              <a:t>Bodenbeläge </a:t>
            </a:r>
          </a:p>
          <a:p>
            <a:pPr marL="171434" indent="-171434">
              <a:buFont typeface="Arial" panose="020B0604020202020204" pitchFamily="34" charset="0"/>
              <a:buChar char="•"/>
            </a:pPr>
            <a:r>
              <a:rPr lang="de-DE" dirty="0"/>
              <a:t>Bürotechnik (z. B. PCs, Tastaturen Lampen etc.)</a:t>
            </a:r>
          </a:p>
          <a:p>
            <a:pPr marL="171434" indent="-171434">
              <a:buFont typeface="Arial" panose="020B0604020202020204" pitchFamily="34" charset="0"/>
              <a:buChar char="•"/>
            </a:pPr>
            <a:r>
              <a:rPr lang="de-DE" dirty="0"/>
              <a:t>Bürobedarf (z. B. Papierkörbe, Ordnersysteme, Locher, Kabeldurchführungen)</a:t>
            </a:r>
          </a:p>
          <a:p>
            <a:pPr marL="171434" indent="-171434">
              <a:buFont typeface="Arial" panose="020B0604020202020204" pitchFamily="34" charset="0"/>
              <a:buChar char="•"/>
            </a:pPr>
            <a:r>
              <a:rPr lang="de-DE" dirty="0"/>
              <a:t>und andere Verbrauchsmaterialien (z. B. Papier, Visitenkarten, Stifte, Stifteköcher, Büroklammern)</a:t>
            </a:r>
          </a:p>
          <a:p>
            <a:r>
              <a:rPr lang="de-DE" b="1" dirty="0"/>
              <a:t>Quelle: </a:t>
            </a:r>
          </a:p>
          <a:p>
            <a:pPr marL="179062" indent="-179062">
              <a:buFont typeface="Arial" panose="020B0604020202020204" pitchFamily="34" charset="0"/>
              <a:buChar char="•"/>
            </a:pPr>
            <a:r>
              <a:rPr lang="de-DE" dirty="0"/>
              <a:t>Eigene Darstellung</a:t>
            </a:r>
          </a:p>
          <a:p>
            <a:endParaRPr lang="de-DE" dirty="0"/>
          </a:p>
          <a:p>
            <a:endParaRPr lang="de-DE" dirty="0"/>
          </a:p>
        </p:txBody>
      </p:sp>
      <p:sp>
        <p:nvSpPr>
          <p:cNvPr id="4" name="Foliennummernplatzhalter 3"/>
          <p:cNvSpPr>
            <a:spLocks noGrp="1"/>
          </p:cNvSpPr>
          <p:nvPr>
            <p:ph type="sldNum" sz="quarter" idx="10"/>
          </p:nvPr>
        </p:nvSpPr>
        <p:spPr/>
        <p:txBody>
          <a:bodyPr/>
          <a:lstStyle/>
          <a:p>
            <a:fld id="{6B19C70B-66E5-42C9-B82C-467C685AF104}" type="slidenum">
              <a:rPr lang="de-DE" altLang="de-DE" smtClean="0"/>
              <a:pPr/>
              <a:t>30</a:t>
            </a:fld>
            <a:endParaRPr lang="de-DE" altLang="de-DE"/>
          </a:p>
        </p:txBody>
      </p:sp>
    </p:spTree>
    <p:extLst>
      <p:ext uri="{BB962C8B-B14F-4D97-AF65-F5344CB8AC3E}">
        <p14:creationId xmlns:p14="http://schemas.microsoft.com/office/powerpoint/2010/main" val="10516003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158459" y="4860925"/>
            <a:ext cx="6598654" cy="4860925"/>
          </a:xfrm>
        </p:spPr>
        <p:txBody>
          <a:bodyPr/>
          <a:lstStyle/>
          <a:p>
            <a:pPr marL="171434" indent="-171434">
              <a:buFont typeface="Arial" panose="020B0604020202020204" pitchFamily="34" charset="0"/>
              <a:buChar char="•"/>
            </a:pPr>
            <a:r>
              <a:rPr lang="de-DE" sz="1300" dirty="0"/>
              <a:t>Diese Folie zeigt einen Screenshot aus der Datenbank des Umweltbundesamtes zu Umweltzeichen, Leitfäden und Empfehlungen für nachhaltige Beschaffung. </a:t>
            </a:r>
          </a:p>
          <a:p>
            <a:pPr marL="171434" indent="-171434">
              <a:buFont typeface="Arial" panose="020B0604020202020204" pitchFamily="34" charset="0"/>
              <a:buChar char="•"/>
            </a:pPr>
            <a:r>
              <a:rPr lang="de-DE" dirty="0"/>
              <a:t>Der Energie- und Ressourcenverbrauch in Unternehmen kann deutlich reduziert werden, wenn auf vorrangig ressourcenschonende Produkte und Dienstleistungen geachtet wird</a:t>
            </a:r>
          </a:p>
          <a:p>
            <a:pPr marL="171434" indent="-171434">
              <a:buFont typeface="Arial" panose="020B0604020202020204" pitchFamily="34" charset="0"/>
              <a:buChar char="•"/>
            </a:pPr>
            <a:r>
              <a:rPr lang="de-DE" dirty="0"/>
              <a:t>Zur Beschaffung gehören etwa Bürogeräte, Verbrauchsmaterialien, Beleuchtung</a:t>
            </a:r>
            <a:r>
              <a:rPr lang="de-DE" baseline="0" dirty="0"/>
              <a:t> </a:t>
            </a:r>
            <a:r>
              <a:rPr lang="de-DE" dirty="0"/>
              <a:t>oder die Abfallentsorgung. </a:t>
            </a:r>
          </a:p>
          <a:p>
            <a:pPr marL="171434" indent="-171434">
              <a:buFont typeface="Arial" panose="020B0604020202020204" pitchFamily="34" charset="0"/>
              <a:buChar char="•"/>
            </a:pPr>
            <a:r>
              <a:rPr lang="de-DE" sz="1300" dirty="0"/>
              <a:t>Einen guten Überblick zum Thema Beschaffungsmanagement für kleine und mittlere Unternehmen und was das alles beinhaltet, gibt die Webseite </a:t>
            </a:r>
            <a:r>
              <a:rPr lang="de-DE" sz="1300" u="sng" dirty="0">
                <a:hlinkClick r:id="rId3"/>
              </a:rPr>
              <a:t>www.kompass-nachhaltigkeit.de</a:t>
            </a:r>
            <a:r>
              <a:rPr lang="de-DE" sz="1300" dirty="0"/>
              <a:t> im Auftrag des BMZ. Hier wird nicht nur der Einstieg ins Thema erleichtert, es warten auch hilfreiche Tipps und Hinweise sowie Praxisbeispiele von Unternehmen, die mit gutem Beispiel voran gegangen sind. Ein </a:t>
            </a:r>
            <a:r>
              <a:rPr lang="de-DE" sz="1300" dirty="0" err="1"/>
              <a:t>Self</a:t>
            </a:r>
            <a:r>
              <a:rPr lang="de-DE" sz="1300" dirty="0"/>
              <a:t> Check verschafft einen Eindruck, wie nachhaltig das eigene Beschaffungsmanagement derzeit ist und wie es optimiert werden kann. </a:t>
            </a:r>
          </a:p>
          <a:p>
            <a:pPr marL="171434" indent="-171434">
              <a:buFont typeface="Arial" panose="020B0604020202020204" pitchFamily="34" charset="0"/>
              <a:buChar char="•"/>
            </a:pPr>
            <a:r>
              <a:rPr lang="de-DE" sz="1300" dirty="0"/>
              <a:t>Sehr hilfreich ist die </a:t>
            </a:r>
            <a:r>
              <a:rPr lang="de-DE" sz="1300" u="sng" dirty="0">
                <a:hlinkClick r:id="rId4"/>
              </a:rPr>
              <a:t>Datenbank </a:t>
            </a:r>
            <a:r>
              <a:rPr lang="de-DE" sz="1300" i="1" u="sng" dirty="0">
                <a:hlinkClick r:id="rId4"/>
              </a:rPr>
              <a:t>Umweltkriterien</a:t>
            </a:r>
            <a:r>
              <a:rPr lang="de-DE" sz="1300" dirty="0"/>
              <a:t> des Umweltbundesamtes, hier werden Umweltzeichen, Leitfäden und Empfehlungen zur umweltfreundlichen Beschaffung für über 70 Produktgruppen erläutert, z.B. Arbeitskleidung, Bürogeräte, Möble, Tiefkühlkost, Objekttextilien oder auch Büromaterialien und Werbeartikel.</a:t>
            </a:r>
          </a:p>
          <a:p>
            <a:pPr marL="171434" indent="-171434">
              <a:buFont typeface="Arial" panose="020B0604020202020204" pitchFamily="34" charset="0"/>
              <a:buChar char="•"/>
            </a:pPr>
            <a:r>
              <a:rPr lang="de-DE" sz="1300" dirty="0"/>
              <a:t>Mehr Informationen finden Sie unter: </a:t>
            </a:r>
            <a:r>
              <a:rPr lang="de-DE" sz="1300" u="sng" dirty="0">
                <a:hlinkClick r:id="rId4"/>
              </a:rPr>
              <a:t>https://www.umweltbundesamt.de/themen/wirtschaft-konsum/umweltfreundliche-beschaffung/datenbank-umweltkriterien</a:t>
            </a:r>
            <a:endParaRPr lang="de-DE" sz="1300" u="sng" dirty="0"/>
          </a:p>
          <a:p>
            <a:r>
              <a:rPr lang="de-DE" sz="1300" b="1" dirty="0"/>
              <a:t>Quelle: </a:t>
            </a:r>
          </a:p>
          <a:p>
            <a:pPr marL="179062" indent="-179062">
              <a:buFont typeface="Arial" panose="020B0604020202020204" pitchFamily="34" charset="0"/>
              <a:buChar char="•"/>
            </a:pPr>
            <a:r>
              <a:rPr lang="de-DE" sz="1300" dirty="0"/>
              <a:t>Umweltbundesamt (2016): Datenbank Umweltkriterien, Online: https://www.umweltbundesamt.de/themen/wirtschaft-konsum/umweltfreundliche-beschaffung/datenbank-umweltkriterien</a:t>
            </a:r>
          </a:p>
          <a:p>
            <a:pPr marL="171434" indent="-171434">
              <a:buFont typeface="Arial" panose="020B0604020202020204" pitchFamily="34" charset="0"/>
              <a:buChar char="•"/>
            </a:pPr>
            <a:endParaRPr lang="de-DE" sz="1300" dirty="0"/>
          </a:p>
        </p:txBody>
      </p:sp>
      <p:sp>
        <p:nvSpPr>
          <p:cNvPr id="4" name="Foliennummernplatzhalter 3"/>
          <p:cNvSpPr>
            <a:spLocks noGrp="1"/>
          </p:cNvSpPr>
          <p:nvPr>
            <p:ph type="sldNum" sz="quarter" idx="10"/>
          </p:nvPr>
        </p:nvSpPr>
        <p:spPr/>
        <p:txBody>
          <a:bodyPr/>
          <a:lstStyle/>
          <a:p>
            <a:fld id="{6B19C70B-66E5-42C9-B82C-467C685AF104}" type="slidenum">
              <a:rPr lang="de-DE" altLang="de-DE" smtClean="0"/>
              <a:pPr/>
              <a:t>31</a:t>
            </a:fld>
            <a:endParaRPr lang="de-DE" altLang="de-DE"/>
          </a:p>
        </p:txBody>
      </p:sp>
    </p:spTree>
    <p:extLst>
      <p:ext uri="{BB962C8B-B14F-4D97-AF65-F5344CB8AC3E}">
        <p14:creationId xmlns:p14="http://schemas.microsoft.com/office/powerpoint/2010/main" val="32509437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84250" y="768350"/>
            <a:ext cx="4721225" cy="3540125"/>
          </a:xfrm>
        </p:spPr>
      </p:sp>
      <p:sp>
        <p:nvSpPr>
          <p:cNvPr id="3" name="Notizenplatzhalter 2"/>
          <p:cNvSpPr>
            <a:spLocks noGrp="1"/>
          </p:cNvSpPr>
          <p:nvPr>
            <p:ph type="body" idx="1"/>
          </p:nvPr>
        </p:nvSpPr>
        <p:spPr>
          <a:xfrm>
            <a:off x="152092" y="4389770"/>
            <a:ext cx="6813705" cy="5332080"/>
          </a:xfrm>
        </p:spPr>
        <p:txBody>
          <a:bodyPr/>
          <a:lstStyle/>
          <a:p>
            <a:pPr marL="179062" indent="-179062">
              <a:buFont typeface="Arial" panose="020B0604020202020204" pitchFamily="34" charset="0"/>
              <a:buChar char="•"/>
            </a:pPr>
            <a:r>
              <a:rPr lang="de-DE" sz="1100" dirty="0"/>
              <a:t>Die Folie zeigt verschiedene Standards und Gütezeichen mit Relevanz für den Bürobereich</a:t>
            </a:r>
          </a:p>
          <a:p>
            <a:pPr marL="179062" indent="-179062">
              <a:buFont typeface="Arial" panose="020B0604020202020204" pitchFamily="34" charset="0"/>
              <a:buChar char="•"/>
            </a:pPr>
            <a:r>
              <a:rPr lang="de-DE" sz="1100" dirty="0"/>
              <a:t>Um die genannten Nachhaltigkeitsprinzipien zu überprüfen und messbar und vergleichbar zu machen, wurden von verschiedenen Institutionen Standards für die nachhaltige und ressourcenschonende Produktion und Beschaffung entwickelt </a:t>
            </a:r>
          </a:p>
          <a:p>
            <a:pPr marL="179062" indent="-179062">
              <a:spcBef>
                <a:spcPts val="0"/>
              </a:spcBef>
              <a:buFont typeface="Arial" panose="020B0604020202020204" pitchFamily="34" charset="0"/>
              <a:buChar char="•"/>
            </a:pPr>
            <a:r>
              <a:rPr lang="de-DE" sz="1100" dirty="0"/>
              <a:t>Blauer Engel - Anwendung: Holzprodukte, Teppiche</a:t>
            </a:r>
          </a:p>
          <a:p>
            <a:pPr marL="179062" indent="-179062">
              <a:spcBef>
                <a:spcPts val="0"/>
              </a:spcBef>
              <a:buFont typeface="Arial" panose="020B0604020202020204" pitchFamily="34" charset="0"/>
              <a:buChar char="•"/>
            </a:pPr>
            <a:r>
              <a:rPr lang="de-DE" sz="1100" dirty="0"/>
              <a:t>PEFC – Zertifizierungssystem für nachhaltige Waldbewirtschaftung, seit 2003 Anwendung: Holzprodukte, deren eingesetzter Holzrohstoff zu mind. 70 % aus  ökologisch, ökonomisch und sozial nachhaltiger Forstwirtschaft stammt. </a:t>
            </a:r>
          </a:p>
          <a:p>
            <a:pPr marL="179062" indent="-179062">
              <a:spcBef>
                <a:spcPts val="0"/>
              </a:spcBef>
              <a:buFont typeface="Arial" panose="020B0604020202020204" pitchFamily="34" charset="0"/>
              <a:buChar char="•"/>
            </a:pPr>
            <a:r>
              <a:rPr lang="de-DE" sz="1100" dirty="0" err="1"/>
              <a:t>Forest</a:t>
            </a:r>
            <a:r>
              <a:rPr lang="de-DE" sz="1100" dirty="0"/>
              <a:t> </a:t>
            </a:r>
            <a:r>
              <a:rPr lang="de-DE" sz="1100" dirty="0" err="1"/>
              <a:t>Stewardship</a:t>
            </a:r>
            <a:r>
              <a:rPr lang="de-DE" sz="1100" dirty="0"/>
              <a:t> Council – Das FSC Siegel kennzeichnet Holz- oder Holzfaserprodukte aus nachhaltig bewirtschaftetem Anbau. Anwendung: Holz und Holzfaserprodukte</a:t>
            </a:r>
          </a:p>
          <a:p>
            <a:pPr marL="179062" indent="-179062">
              <a:spcBef>
                <a:spcPts val="0"/>
              </a:spcBef>
              <a:buFont typeface="Arial" panose="020B0604020202020204" pitchFamily="34" charset="0"/>
              <a:buChar char="•"/>
            </a:pPr>
            <a:r>
              <a:rPr lang="de-DE" sz="1100" dirty="0"/>
              <a:t>Eco-Label – Das Eco Label kennzeichnet Produkte und Dienstleistungen mit einer geringeren Umweltauswirkung als vergleichbare Produkte. Anwendung: Das Spektrum reicht von Hygieneprodukten, Holzmöbeln und Reinigungsprodukten über Elektrogeräte, Textilien, Farben und Lacke bis zu Beherbergungsbetrieben. </a:t>
            </a:r>
          </a:p>
          <a:p>
            <a:pPr marL="179062" indent="-179062">
              <a:spcBef>
                <a:spcPts val="0"/>
              </a:spcBef>
              <a:buFont typeface="Arial" panose="020B0604020202020204" pitchFamily="34" charset="0"/>
              <a:buChar char="•"/>
            </a:pPr>
            <a:r>
              <a:rPr lang="de-DE" sz="1100" dirty="0" err="1"/>
              <a:t>Natureplus</a:t>
            </a:r>
            <a:r>
              <a:rPr lang="de-DE" sz="1100" dirty="0"/>
              <a:t> e.V.- Das System des Internationalen Vereins für zukunftsfähiges Bauen und Wohnen </a:t>
            </a:r>
            <a:r>
              <a:rPr lang="de-DE" sz="1100" dirty="0" err="1"/>
              <a:t>natureplus</a:t>
            </a:r>
            <a:r>
              <a:rPr lang="de-DE" sz="1100" dirty="0"/>
              <a:t> e.V. kennzeichnet nachhaltige, d.h. umweltverträgliche und gesundheitlich unbedenkliche Produkte. Anwendung: Bauprodukte und Faserdämmstoffe aus nachwachsenden Rohstoffen (z. B. Hanf, Flachs, Schafwolle, Kork, Kokos) in Form von Platten, Filzen, Matten oder Schütt- und Einblasware.</a:t>
            </a:r>
          </a:p>
          <a:p>
            <a:pPr marL="179062" indent="-179062">
              <a:spcBef>
                <a:spcPts val="0"/>
              </a:spcBef>
              <a:buFont typeface="Arial" panose="020B0604020202020204" pitchFamily="34" charset="0"/>
              <a:buChar char="•"/>
            </a:pPr>
            <a:r>
              <a:rPr lang="de-DE" sz="1100" dirty="0"/>
              <a:t>Zertifizierte Bezugsstoffe wie z. B. "</a:t>
            </a:r>
            <a:r>
              <a:rPr lang="de-DE" sz="1100" dirty="0" err="1"/>
              <a:t>Cradle</a:t>
            </a:r>
            <a:r>
              <a:rPr lang="de-DE" sz="1100" dirty="0"/>
              <a:t> </a:t>
            </a:r>
            <a:r>
              <a:rPr lang="de-DE" sz="1100" dirty="0" err="1"/>
              <a:t>to</a:t>
            </a:r>
            <a:r>
              <a:rPr lang="de-DE" sz="1100" dirty="0"/>
              <a:t> </a:t>
            </a:r>
            <a:r>
              <a:rPr lang="de-DE" sz="1100" dirty="0" err="1"/>
              <a:t>Cradle</a:t>
            </a:r>
            <a:r>
              <a:rPr lang="de-DE" sz="1100" dirty="0"/>
              <a:t>" (CLIMATEX). Anwendung: Innenausstattung, </a:t>
            </a:r>
            <a:r>
              <a:rPr lang="de-DE" sz="1100" dirty="0" err="1"/>
              <a:t>Health</a:t>
            </a:r>
            <a:r>
              <a:rPr lang="de-DE" sz="1100" dirty="0"/>
              <a:t> Care, Automotive, Transportation, Bekleidung, Schuhe und mehr.</a:t>
            </a:r>
          </a:p>
          <a:p>
            <a:r>
              <a:rPr lang="de-DE" sz="1100" b="1" dirty="0"/>
              <a:t>Bildquellen:</a:t>
            </a:r>
          </a:p>
          <a:p>
            <a:pPr marL="179062" indent="-179062">
              <a:buFont typeface="Arial" panose="020B0604020202020204" pitchFamily="34" charset="0"/>
              <a:buChar char="•"/>
            </a:pPr>
            <a:r>
              <a:rPr lang="de-DE" sz="1100" dirty="0" err="1"/>
              <a:t>Climatex</a:t>
            </a:r>
            <a:r>
              <a:rPr lang="de-DE" sz="1100" dirty="0"/>
              <a:t> Logo, online: http://www.climatex.com/</a:t>
            </a:r>
          </a:p>
          <a:p>
            <a:pPr marL="179062" indent="-179062">
              <a:buFont typeface="Arial" panose="020B0604020202020204" pitchFamily="34" charset="0"/>
              <a:buChar char="•"/>
            </a:pPr>
            <a:r>
              <a:rPr lang="de-DE" sz="1100" dirty="0"/>
              <a:t>Der Blaue Engel Logo, online: https://www.blauer-engel.de/de</a:t>
            </a:r>
          </a:p>
          <a:p>
            <a:pPr marL="179062" indent="-179062">
              <a:buFont typeface="Arial" panose="020B0604020202020204" pitchFamily="34" charset="0"/>
              <a:buChar char="•"/>
            </a:pPr>
            <a:r>
              <a:rPr lang="de-DE" sz="1100" dirty="0"/>
              <a:t>EU </a:t>
            </a:r>
            <a:r>
              <a:rPr lang="de-DE" sz="1100" dirty="0" err="1"/>
              <a:t>Ecolabel</a:t>
            </a:r>
            <a:r>
              <a:rPr lang="de-DE" sz="1100" dirty="0"/>
              <a:t> Logo, online: http://www.eu-ecolabel.de/</a:t>
            </a:r>
          </a:p>
          <a:p>
            <a:pPr marL="179062" indent="-179062">
              <a:buFont typeface="Arial" panose="020B0604020202020204" pitchFamily="34" charset="0"/>
              <a:buChar char="•"/>
            </a:pPr>
            <a:r>
              <a:rPr lang="de-DE" sz="1100" dirty="0"/>
              <a:t>Nature plus Logo, online: http://www.natureplus.org/index.php?id=6&amp;L=2</a:t>
            </a:r>
          </a:p>
          <a:p>
            <a:pPr marL="179062" indent="-179062">
              <a:buFont typeface="Arial" panose="020B0604020202020204" pitchFamily="34" charset="0"/>
              <a:buChar char="•"/>
            </a:pPr>
            <a:r>
              <a:rPr lang="de-DE" sz="1100" dirty="0"/>
              <a:t>FSC Logo, online: http://www.fsc.org/</a:t>
            </a:r>
          </a:p>
          <a:p>
            <a:pPr marL="179062" indent="-179062">
              <a:buFont typeface="Arial" panose="020B0604020202020204" pitchFamily="34" charset="0"/>
              <a:buChar char="•"/>
            </a:pPr>
            <a:r>
              <a:rPr lang="de-DE" sz="1100" dirty="0"/>
              <a:t>PEFC Logo, online: https://pefc.de/</a:t>
            </a:r>
          </a:p>
          <a:p>
            <a:pPr marL="179062" indent="-179062">
              <a:buFont typeface="Arial" panose="020B0604020202020204" pitchFamily="34" charset="0"/>
              <a:buChar char="•"/>
            </a:pPr>
            <a:endParaRPr lang="de-DE" sz="1100" dirty="0"/>
          </a:p>
          <a:p>
            <a:pPr marL="179062" indent="-179062">
              <a:buFont typeface="Arial" panose="020B0604020202020204" pitchFamily="34" charset="0"/>
              <a:buChar char="•"/>
            </a:pPr>
            <a:endParaRPr lang="de-DE" sz="1100" dirty="0"/>
          </a:p>
          <a:p>
            <a:pPr marL="179062" indent="-179062">
              <a:buFont typeface="Arial" panose="020B0604020202020204" pitchFamily="34" charset="0"/>
              <a:buChar char="•"/>
            </a:pPr>
            <a:endParaRPr lang="de-DE" sz="1100" dirty="0"/>
          </a:p>
        </p:txBody>
      </p:sp>
      <p:sp>
        <p:nvSpPr>
          <p:cNvPr id="4" name="Foliennummernplatzhalter 3"/>
          <p:cNvSpPr>
            <a:spLocks noGrp="1"/>
          </p:cNvSpPr>
          <p:nvPr>
            <p:ph type="sldNum" sz="quarter" idx="10"/>
          </p:nvPr>
        </p:nvSpPr>
        <p:spPr/>
        <p:txBody>
          <a:bodyPr/>
          <a:lstStyle/>
          <a:p>
            <a:fld id="{6B19C70B-66E5-42C9-B82C-467C685AF104}" type="slidenum">
              <a:rPr lang="de-DE" altLang="de-DE" smtClean="0"/>
              <a:pPr/>
              <a:t>32</a:t>
            </a:fld>
            <a:endParaRPr lang="de-DE" altLang="de-DE"/>
          </a:p>
        </p:txBody>
      </p:sp>
    </p:spTree>
    <p:extLst>
      <p:ext uri="{BB962C8B-B14F-4D97-AF65-F5344CB8AC3E}">
        <p14:creationId xmlns:p14="http://schemas.microsoft.com/office/powerpoint/2010/main" val="27733993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84250" y="768350"/>
            <a:ext cx="4721225" cy="3540125"/>
          </a:xfrm>
        </p:spPr>
      </p:sp>
      <p:sp>
        <p:nvSpPr>
          <p:cNvPr id="3" name="Notizenplatzhalter 2"/>
          <p:cNvSpPr>
            <a:spLocks noGrp="1"/>
          </p:cNvSpPr>
          <p:nvPr>
            <p:ph type="body" idx="1"/>
          </p:nvPr>
        </p:nvSpPr>
        <p:spPr>
          <a:xfrm>
            <a:off x="152092" y="4389770"/>
            <a:ext cx="6813705" cy="5509308"/>
          </a:xfrm>
        </p:spPr>
        <p:txBody>
          <a:bodyPr/>
          <a:lstStyle/>
          <a:p>
            <a:pPr marL="179062" indent="-179062">
              <a:buFont typeface="Arial" panose="020B0604020202020204" pitchFamily="34" charset="0"/>
              <a:buChar char="•"/>
            </a:pPr>
            <a:r>
              <a:rPr lang="de-DE" sz="1100" dirty="0"/>
              <a:t>Die Folie zeigt verschiedene Standards und Gütezeichen mit Relevanz für den Bürobereich</a:t>
            </a:r>
          </a:p>
          <a:p>
            <a:pPr marL="179062" indent="-179062">
              <a:buFont typeface="Arial" panose="020B0604020202020204" pitchFamily="34" charset="0"/>
              <a:buChar char="•"/>
            </a:pPr>
            <a:r>
              <a:rPr lang="de-DE" sz="1100" dirty="0"/>
              <a:t>Um die genannten Nachhaltigkeitsprinzipien zu überprüfen und messbar und vergleichbar zu machen, wurden von verschiedenen Institutionen Standards für die nachhaltige und ressourcenschonende Produktion und Beschaffung entwickelt </a:t>
            </a:r>
          </a:p>
          <a:p>
            <a:pPr marL="179062" indent="-179062">
              <a:spcBef>
                <a:spcPts val="0"/>
              </a:spcBef>
              <a:buFont typeface="Arial" panose="020B0604020202020204" pitchFamily="34" charset="0"/>
              <a:buChar char="•"/>
            </a:pPr>
            <a:r>
              <a:rPr lang="de-DE" sz="1100" b="1" dirty="0"/>
              <a:t>Blauer Engel </a:t>
            </a:r>
            <a:r>
              <a:rPr lang="de-DE" sz="1100" dirty="0"/>
              <a:t>- Anwendung: Holzprodukte, Teppiche</a:t>
            </a:r>
          </a:p>
          <a:p>
            <a:pPr marL="179062" indent="-179062">
              <a:spcBef>
                <a:spcPts val="0"/>
              </a:spcBef>
              <a:buFont typeface="Arial" panose="020B0604020202020204" pitchFamily="34" charset="0"/>
              <a:buChar char="•"/>
            </a:pPr>
            <a:r>
              <a:rPr lang="de-DE" sz="1100" b="1" dirty="0"/>
              <a:t>PEFC </a:t>
            </a:r>
            <a:r>
              <a:rPr lang="de-DE" sz="1100" dirty="0"/>
              <a:t>– Zertifizierungssystem für nachhaltige Waldbewirtschaftung, seit 2003 Anwendung: Holzprodukte, deren eingesetzter Holzrohstoff zu mind. 70 % aus  ökologisch, ökonomisch und sozial nachhaltiger Forstwirtschaft stammt. </a:t>
            </a:r>
          </a:p>
          <a:p>
            <a:pPr marL="179062" indent="-179062">
              <a:spcBef>
                <a:spcPts val="0"/>
              </a:spcBef>
              <a:buFont typeface="Arial" panose="020B0604020202020204" pitchFamily="34" charset="0"/>
              <a:buChar char="•"/>
            </a:pPr>
            <a:r>
              <a:rPr lang="de-DE" sz="1100" b="1" dirty="0" err="1"/>
              <a:t>Forest</a:t>
            </a:r>
            <a:r>
              <a:rPr lang="de-DE" sz="1100" b="1" dirty="0"/>
              <a:t> </a:t>
            </a:r>
            <a:r>
              <a:rPr lang="de-DE" sz="1100" b="1" dirty="0" err="1"/>
              <a:t>Stewardship</a:t>
            </a:r>
            <a:r>
              <a:rPr lang="de-DE" sz="1100" b="1" dirty="0"/>
              <a:t> Council </a:t>
            </a:r>
            <a:r>
              <a:rPr lang="de-DE" sz="1100" dirty="0"/>
              <a:t>– Das FSC Siegel kennzeichnet Holz- oder Holzfaserprodukte aus nachhaltig bewirtschaftetem Anbau. Anwendung: Holz und Holzfaserprodukte</a:t>
            </a:r>
          </a:p>
          <a:p>
            <a:pPr marL="179062" indent="-179062">
              <a:spcBef>
                <a:spcPts val="0"/>
              </a:spcBef>
              <a:buFont typeface="Arial" panose="020B0604020202020204" pitchFamily="34" charset="0"/>
              <a:buChar char="•"/>
            </a:pPr>
            <a:r>
              <a:rPr lang="de-DE" sz="1100" b="1" dirty="0"/>
              <a:t>Eco-Label – </a:t>
            </a:r>
            <a:r>
              <a:rPr lang="de-DE" sz="1100" dirty="0"/>
              <a:t>Das Eco Label kennzeichnet Produkte und Dienstleistungen mit einer geringeren Umweltauswirkung als vergleichbare Produkte. Anwendung: Das Spektrum reicht von Hygieneprodukten, Holzmöbeln und Reinigungsprodukten über Elektrogeräte, Textilien, Farben und Lacke bis zu Beherbergungsbetrieben. </a:t>
            </a:r>
          </a:p>
          <a:p>
            <a:pPr marL="179062" indent="-179062">
              <a:spcBef>
                <a:spcPts val="0"/>
              </a:spcBef>
              <a:buFont typeface="Arial" panose="020B0604020202020204" pitchFamily="34" charset="0"/>
              <a:buChar char="•"/>
            </a:pPr>
            <a:r>
              <a:rPr lang="de-DE" sz="1100" b="1" dirty="0" err="1"/>
              <a:t>Natureplus</a:t>
            </a:r>
            <a:r>
              <a:rPr lang="de-DE" sz="1100" b="1" dirty="0"/>
              <a:t> e.V.- </a:t>
            </a:r>
            <a:r>
              <a:rPr lang="de-DE" sz="1100" dirty="0"/>
              <a:t>Das System des Internationalen Vereins für zukunftsfähiges Bauen und Wohnen </a:t>
            </a:r>
            <a:r>
              <a:rPr lang="de-DE" sz="1100" dirty="0" err="1"/>
              <a:t>natureplus</a:t>
            </a:r>
            <a:r>
              <a:rPr lang="de-DE" sz="1100" dirty="0"/>
              <a:t> e.V. kennzeichnet nachhaltige, d.h. umweltverträgliche und gesundheitlich unbedenkliche Produkte. Anwendung: Bauprodukte und Faserdämmstoffe aus nachwachsenden Rohstoffen (z. B. Hanf, Flachs, Schafwolle, Kork, Kokos) in Form von Platten, Filzen, Matten oder Schütt- und Einblasware.</a:t>
            </a:r>
          </a:p>
          <a:p>
            <a:pPr marL="179062" indent="-179062">
              <a:spcBef>
                <a:spcPts val="0"/>
              </a:spcBef>
              <a:buFont typeface="Arial" panose="020B0604020202020204" pitchFamily="34" charset="0"/>
              <a:buChar char="•"/>
            </a:pPr>
            <a:r>
              <a:rPr lang="de-DE" sz="1100" dirty="0"/>
              <a:t>Zertifizierte Bezugsstoffe wie z. B. "</a:t>
            </a:r>
            <a:r>
              <a:rPr lang="de-DE" sz="1100" dirty="0" err="1"/>
              <a:t>Cradle</a:t>
            </a:r>
            <a:r>
              <a:rPr lang="de-DE" sz="1100" dirty="0"/>
              <a:t> </a:t>
            </a:r>
            <a:r>
              <a:rPr lang="de-DE" sz="1100" dirty="0" err="1"/>
              <a:t>to</a:t>
            </a:r>
            <a:r>
              <a:rPr lang="de-DE" sz="1100" dirty="0"/>
              <a:t> </a:t>
            </a:r>
            <a:r>
              <a:rPr lang="de-DE" sz="1100" dirty="0" err="1"/>
              <a:t>Cradle</a:t>
            </a:r>
            <a:r>
              <a:rPr lang="de-DE" sz="1100" dirty="0"/>
              <a:t>" </a:t>
            </a:r>
            <a:r>
              <a:rPr lang="de-DE" sz="1100" b="1" dirty="0"/>
              <a:t>(CLIMATEX). </a:t>
            </a:r>
            <a:r>
              <a:rPr lang="de-DE" sz="1100" dirty="0"/>
              <a:t>Anwendung: Innenausstattung, </a:t>
            </a:r>
            <a:r>
              <a:rPr lang="de-DE" sz="1100" dirty="0" err="1"/>
              <a:t>Health</a:t>
            </a:r>
            <a:r>
              <a:rPr lang="de-DE" sz="1100" dirty="0"/>
              <a:t> Care, Automotive, Transportation, Bekleidung, Schuhe und mehr.</a:t>
            </a:r>
          </a:p>
          <a:p>
            <a:pPr>
              <a:spcBef>
                <a:spcPts val="0"/>
              </a:spcBef>
            </a:pPr>
            <a:endParaRPr lang="de-DE" sz="1100" dirty="0"/>
          </a:p>
          <a:p>
            <a:r>
              <a:rPr lang="de-DE" sz="1100" b="1" dirty="0"/>
              <a:t>Bildquellen:</a:t>
            </a:r>
          </a:p>
          <a:p>
            <a:pPr marL="179062" indent="-179062">
              <a:buFont typeface="Arial" panose="020B0604020202020204" pitchFamily="34" charset="0"/>
              <a:buChar char="•"/>
            </a:pPr>
            <a:r>
              <a:rPr lang="de-DE" sz="1100" dirty="0" err="1"/>
              <a:t>Climatex</a:t>
            </a:r>
            <a:r>
              <a:rPr lang="de-DE" sz="1100" dirty="0"/>
              <a:t> Logo, online: http://www.climatex.com/</a:t>
            </a:r>
          </a:p>
          <a:p>
            <a:pPr marL="179062" indent="-179062">
              <a:buFont typeface="Arial" panose="020B0604020202020204" pitchFamily="34" charset="0"/>
              <a:buChar char="•"/>
            </a:pPr>
            <a:r>
              <a:rPr lang="de-DE" sz="1100" dirty="0"/>
              <a:t>Der Blaue Engel Logo, online: https://www.blauer-engel.de/de</a:t>
            </a:r>
          </a:p>
          <a:p>
            <a:pPr marL="179062" indent="-179062">
              <a:buFont typeface="Arial" panose="020B0604020202020204" pitchFamily="34" charset="0"/>
              <a:buChar char="•"/>
            </a:pPr>
            <a:r>
              <a:rPr lang="de-DE" sz="1100" dirty="0"/>
              <a:t>EU </a:t>
            </a:r>
            <a:r>
              <a:rPr lang="de-DE" sz="1100" dirty="0" err="1"/>
              <a:t>Ecolabel</a:t>
            </a:r>
            <a:r>
              <a:rPr lang="de-DE" sz="1100" dirty="0"/>
              <a:t> Logo, online: http://www.eu-ecolabel.de/</a:t>
            </a:r>
          </a:p>
          <a:p>
            <a:pPr marL="179062" indent="-179062">
              <a:buFont typeface="Arial" panose="020B0604020202020204" pitchFamily="34" charset="0"/>
              <a:buChar char="•"/>
            </a:pPr>
            <a:r>
              <a:rPr lang="de-DE" sz="1100" dirty="0"/>
              <a:t>Nature plus Logo, online: http://www.natureplus.org/index.php?id=6&amp;L=2</a:t>
            </a:r>
          </a:p>
          <a:p>
            <a:pPr marL="179062" indent="-179062">
              <a:buFont typeface="Arial" panose="020B0604020202020204" pitchFamily="34" charset="0"/>
              <a:buChar char="•"/>
            </a:pPr>
            <a:r>
              <a:rPr lang="de-DE" sz="1100" dirty="0"/>
              <a:t>FSC Logo, online: http://www.fsc.org/</a:t>
            </a:r>
          </a:p>
          <a:p>
            <a:pPr marL="179062" indent="-179062">
              <a:buFont typeface="Arial" panose="020B0604020202020204" pitchFamily="34" charset="0"/>
              <a:buChar char="•"/>
            </a:pPr>
            <a:r>
              <a:rPr lang="de-DE" sz="1100" dirty="0"/>
              <a:t>PEFC Logo, online: https://pefc.de/</a:t>
            </a:r>
          </a:p>
        </p:txBody>
      </p:sp>
      <p:sp>
        <p:nvSpPr>
          <p:cNvPr id="4" name="Foliennummernplatzhalter 3"/>
          <p:cNvSpPr>
            <a:spLocks noGrp="1"/>
          </p:cNvSpPr>
          <p:nvPr>
            <p:ph type="sldNum" sz="quarter" idx="10"/>
          </p:nvPr>
        </p:nvSpPr>
        <p:spPr/>
        <p:txBody>
          <a:bodyPr/>
          <a:lstStyle/>
          <a:p>
            <a:fld id="{6B19C70B-66E5-42C9-B82C-467C685AF104}" type="slidenum">
              <a:rPr lang="de-DE" altLang="de-DE" smtClean="0"/>
              <a:pPr/>
              <a:t>33</a:t>
            </a:fld>
            <a:endParaRPr lang="de-DE" altLang="de-DE"/>
          </a:p>
        </p:txBody>
      </p:sp>
    </p:spTree>
    <p:extLst>
      <p:ext uri="{BB962C8B-B14F-4D97-AF65-F5344CB8AC3E}">
        <p14:creationId xmlns:p14="http://schemas.microsoft.com/office/powerpoint/2010/main" val="29827524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9062" indent="-179062" defTabSz="477500">
              <a:buFont typeface="Arial" panose="020B0604020202020204" pitchFamily="34" charset="0"/>
              <a:buChar char="•"/>
              <a:defRPr/>
            </a:pPr>
            <a:r>
              <a:rPr lang="de-DE" sz="1300" dirty="0"/>
              <a:t>Diese Folie zeigt eine Auswahl an Einflüssen, die zur Schadstoffbelastung in Innenräumen beitragen können. </a:t>
            </a:r>
          </a:p>
          <a:p>
            <a:pPr marL="179062" indent="-179062" defTabSz="477500">
              <a:buFont typeface="Arial" panose="020B0604020202020204" pitchFamily="34" charset="0"/>
              <a:buChar char="•"/>
              <a:defRPr/>
            </a:pPr>
            <a:r>
              <a:rPr lang="de-DE" sz="1300" dirty="0"/>
              <a:t>Neben zu wenig Frischluftzufuhr in Räumen belasten beispielsweise auch Holzschutzmittel, Reinigungsmittel, Baustoffe, Materialien der Inneneinrichtung oder Elektrogeräte der IKT die Innenluft </a:t>
            </a:r>
          </a:p>
          <a:p>
            <a:pPr defTabSz="477500">
              <a:defRPr/>
            </a:pPr>
            <a:r>
              <a:rPr lang="de-DE" sz="1300" b="1" dirty="0"/>
              <a:t>Quelle: </a:t>
            </a:r>
          </a:p>
          <a:p>
            <a:pPr marL="179062" indent="-179062" defTabSz="477500">
              <a:buFont typeface="Arial" panose="020B0604020202020204" pitchFamily="34" charset="0"/>
              <a:buChar char="•"/>
              <a:defRPr/>
            </a:pPr>
            <a:r>
              <a:rPr lang="de-DE" sz="1300" dirty="0"/>
              <a:t>Raumluft.org o.J.: Innenraumluft-Info. Innenluftqualität und Gesundheit. I Österreichisches Institut für Baubiologie und Bauökologie, Ärztinnen und Ärzte für eine gesunde Umwelt. Entwickelt im Rahmen eines Projektes des Bundesministeriums für Land und Forstwirtschaft, Umwelt und Wasserwirtschaft (BMLFUW) entwickelt. o.O.</a:t>
            </a:r>
          </a:p>
          <a:p>
            <a:pPr marL="179062" indent="-179062" defTabSz="477500">
              <a:buFont typeface="Arial" panose="020B0604020202020204" pitchFamily="34" charset="0"/>
              <a:buChar char="•"/>
              <a:defRPr/>
            </a:pPr>
            <a:endParaRPr lang="de-DE" dirty="0"/>
          </a:p>
          <a:p>
            <a:endParaRPr lang="de-DE" dirty="0"/>
          </a:p>
        </p:txBody>
      </p:sp>
      <p:sp>
        <p:nvSpPr>
          <p:cNvPr id="4" name="Foliennummernplatzhalter 3"/>
          <p:cNvSpPr>
            <a:spLocks noGrp="1"/>
          </p:cNvSpPr>
          <p:nvPr>
            <p:ph type="sldNum" sz="quarter" idx="10"/>
          </p:nvPr>
        </p:nvSpPr>
        <p:spPr/>
        <p:txBody>
          <a:bodyPr/>
          <a:lstStyle/>
          <a:p>
            <a:fld id="{6B19C70B-66E5-42C9-B82C-467C685AF104}" type="slidenum">
              <a:rPr lang="de-DE" altLang="de-DE" smtClean="0"/>
              <a:pPr/>
              <a:t>34</a:t>
            </a:fld>
            <a:endParaRPr lang="de-DE" altLang="de-DE"/>
          </a:p>
        </p:txBody>
      </p:sp>
    </p:spTree>
    <p:extLst>
      <p:ext uri="{BB962C8B-B14F-4D97-AF65-F5344CB8AC3E}">
        <p14:creationId xmlns:p14="http://schemas.microsoft.com/office/powerpoint/2010/main" val="345634486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97039" y="4860926"/>
            <a:ext cx="6391051" cy="5062962"/>
          </a:xfrm>
        </p:spPr>
        <p:txBody>
          <a:bodyPr/>
          <a:lstStyle/>
          <a:p>
            <a:pPr marL="171434" indent="-171434" defTabSz="457158">
              <a:spcBef>
                <a:spcPts val="0"/>
              </a:spcBef>
              <a:buFont typeface="Arial" panose="020B0604020202020204" pitchFamily="34" charset="0"/>
              <a:buChar char="•"/>
              <a:defRPr/>
            </a:pPr>
            <a:r>
              <a:rPr lang="de-DE" sz="1100" dirty="0"/>
              <a:t>Bei der Ausstattung von Büros gilt es verschiedene gesetzliche Anforderungen zu beachten. So gibt es in Deutschland einige Richtlinie und Verordnungen, die z. B. dafür sorgen sollen, dass die gesundheitliche Belastung von </a:t>
            </a:r>
            <a:r>
              <a:rPr lang="de-DE" sz="1100" dirty="0" err="1"/>
              <a:t>ArbeitnehmerInnen</a:t>
            </a:r>
            <a:r>
              <a:rPr lang="de-DE" sz="1100" dirty="0"/>
              <a:t> durch Innenraumluftbelastung oder an Bildschirmarbeitsplätzen durch gesetzliche Standards und Regelungen geschützt wird.  </a:t>
            </a:r>
          </a:p>
          <a:p>
            <a:pPr marL="171434" indent="-171434" defTabSz="457158">
              <a:spcBef>
                <a:spcPts val="0"/>
              </a:spcBef>
              <a:buFont typeface="Arial" panose="020B0604020202020204" pitchFamily="34" charset="0"/>
              <a:buChar char="•"/>
              <a:defRPr/>
            </a:pPr>
            <a:r>
              <a:rPr lang="de-DE" sz="1100" dirty="0"/>
              <a:t>Bei der Arbeit an Bildschirmgeräten formuliert die Bildschirmarbeitsverordnung (</a:t>
            </a:r>
            <a:r>
              <a:rPr lang="de-DE" sz="1100" dirty="0" err="1"/>
              <a:t>BildscharbV</a:t>
            </a:r>
            <a:r>
              <a:rPr lang="de-DE" sz="1100" dirty="0"/>
              <a:t>) und der Anhang der Arbeitsstättenverordnung, Abschnitt 6 „Maßnahmen zur Gestaltung von Bildschirmarbeitsplätzen“, verpflichtende Vorgaben zur Gewährleistung der Sicherheit und des Gesundheitsschutzes.  </a:t>
            </a:r>
          </a:p>
          <a:p>
            <a:pPr marL="171434" indent="-171434" defTabSz="457158">
              <a:spcBef>
                <a:spcPts val="0"/>
              </a:spcBef>
              <a:buFont typeface="Arial" panose="020B0604020202020204" pitchFamily="34" charset="0"/>
              <a:buChar char="•"/>
              <a:defRPr/>
            </a:pPr>
            <a:r>
              <a:rPr lang="de-DE" sz="1100" dirty="0"/>
              <a:t>Auch die Innenraum-Luftbelastung ist ein Beispiel, wo gesetzliche Regelungen greifen. Denn neben zu wenig Frischluftzufuhr in Räumen belasten beispielsweise auch Holzschutzmittel, Reinigungsmittel, Baustoffe, Materialien der Inneneinrichtung oder Elektrogeräte der IKT die Innenluft</a:t>
            </a:r>
          </a:p>
          <a:p>
            <a:pPr marL="171434" indent="-171434" defTabSz="457158">
              <a:spcBef>
                <a:spcPts val="0"/>
              </a:spcBef>
              <a:buFont typeface="Arial" panose="020B0604020202020204" pitchFamily="34" charset="0"/>
              <a:buChar char="•"/>
              <a:defRPr/>
            </a:pPr>
            <a:r>
              <a:rPr lang="de-DE" sz="1100" dirty="0"/>
              <a:t>Die Innenraumluft in Büros kann aufgrund von Schadstoffen belastet sein. Hier greift § 3 der Musterbauordnung, die vorgibt, dass von einer baulichen Anlage keine Gefährdung der Gesundheit der Nutzer/-innen ausgehen darf und deshalb werden Gefahrenwerte formuliert. Durch festgelegte Richtwerten für die Innenraumluft werden die vorhandenen rechtlichen Vorgaben näher bestimmt.</a:t>
            </a:r>
          </a:p>
          <a:p>
            <a:pPr>
              <a:spcBef>
                <a:spcPts val="0"/>
              </a:spcBef>
            </a:pPr>
            <a:r>
              <a:rPr lang="de-DE" sz="1100" b="1" dirty="0"/>
              <a:t>Quellen: </a:t>
            </a:r>
          </a:p>
          <a:p>
            <a:pPr marL="179062" indent="-179062">
              <a:spcBef>
                <a:spcPts val="0"/>
              </a:spcBef>
              <a:buFont typeface="Arial" panose="020B0604020202020204" pitchFamily="34" charset="0"/>
              <a:buChar char="•"/>
            </a:pPr>
            <a:r>
              <a:rPr lang="de-DE" sz="1100" dirty="0"/>
              <a:t>Andreas Richter: Die Gestaltung von Arbeitsplätzen. Online: </a:t>
            </a:r>
            <a:r>
              <a:rPr lang="de-DE" sz="1100" dirty="0">
                <a:hlinkClick r:id="rId3"/>
              </a:rPr>
              <a:t>http://edoc.hu-berlin.de/miscellanies/bibliotheksbau-30189/250/PDF/250.pdf</a:t>
            </a:r>
            <a:r>
              <a:rPr lang="de-DE" sz="1100" dirty="0"/>
              <a:t> </a:t>
            </a:r>
          </a:p>
          <a:p>
            <a:pPr marL="179062" indent="-179062">
              <a:spcBef>
                <a:spcPts val="0"/>
              </a:spcBef>
              <a:buFont typeface="Arial" panose="020B0604020202020204" pitchFamily="34" charset="0"/>
              <a:buChar char="•"/>
            </a:pPr>
            <a:r>
              <a:rPr lang="de-DE" sz="1100" dirty="0"/>
              <a:t>Bundesanstalt für Arbeitsschutz und Arbeitsmedizin (2007): Arbeitsstättenregeln (ASR ). </a:t>
            </a:r>
            <a:r>
              <a:rPr lang="de-DE" sz="1100" dirty="0">
                <a:hlinkClick r:id="rId4"/>
              </a:rPr>
              <a:t>http://www.baua.de/de/Themen-von-A-Z/Arbeitsstaetten/ASR/ASR.html</a:t>
            </a:r>
            <a:r>
              <a:rPr lang="de-DE" sz="1100" dirty="0"/>
              <a:t>.</a:t>
            </a:r>
          </a:p>
          <a:p>
            <a:pPr marL="179062" indent="-179062">
              <a:spcBef>
                <a:spcPts val="0"/>
              </a:spcBef>
              <a:buFont typeface="Arial" panose="020B0604020202020204" pitchFamily="34" charset="0"/>
              <a:buChar char="•"/>
            </a:pPr>
            <a:r>
              <a:rPr lang="de-DE" sz="1100" dirty="0"/>
              <a:t>Bundesanstalt für Arbeitsschutz und Arbeitsmedizin (2008): Auflistung der ergonomischen Anforderungen an Büroarbeitsmöbel und Arbeitsmittel. Online: </a:t>
            </a:r>
            <a:r>
              <a:rPr lang="de-DE" sz="1100" dirty="0">
                <a:hlinkClick r:id="rId5"/>
              </a:rPr>
              <a:t>http://www.baua.de/de/Themen-von-A-Z/Bueroarbeit/Ergonomische-Anforderungen.html</a:t>
            </a:r>
            <a:r>
              <a:rPr lang="de-DE" sz="1100" dirty="0"/>
              <a:t> </a:t>
            </a:r>
          </a:p>
          <a:p>
            <a:pPr marL="179062" indent="-179062">
              <a:spcBef>
                <a:spcPts val="0"/>
              </a:spcBef>
              <a:buFont typeface="Arial" panose="020B0604020202020204" pitchFamily="34" charset="0"/>
              <a:buChar char="•"/>
            </a:pPr>
            <a:r>
              <a:rPr lang="de-DE" sz="1100" dirty="0"/>
              <a:t>Bundesministerium der Justiz. Gesetze im Internet. </a:t>
            </a:r>
            <a:r>
              <a:rPr lang="de-DE" sz="1100" dirty="0">
                <a:hlinkClick r:id="rId6"/>
              </a:rPr>
              <a:t>http://www.gesetze-im-internet.de</a:t>
            </a:r>
            <a:r>
              <a:rPr lang="de-DE" sz="1100" dirty="0"/>
              <a:t> </a:t>
            </a:r>
          </a:p>
          <a:p>
            <a:pPr marL="179062" indent="-179062">
              <a:spcBef>
                <a:spcPts val="0"/>
              </a:spcBef>
              <a:buFont typeface="Arial" panose="020B0604020202020204" pitchFamily="34" charset="0"/>
              <a:buChar char="•"/>
            </a:pPr>
            <a:r>
              <a:rPr lang="de-DE" sz="1100" dirty="0"/>
              <a:t>Bundesministerium der Justiz (1996): Gesetz über die Durchführung von Maßnahmen des Arbeitsschutzes zur Verbesserung der Sicherheit und des Gesundheitsschutzes der Beschäftigten bei der Arbeit (Arbeitsschutz </a:t>
            </a:r>
            <a:r>
              <a:rPr lang="de-DE" sz="1100" dirty="0" err="1"/>
              <a:t>gesetz</a:t>
            </a:r>
            <a:r>
              <a:rPr lang="de-DE" sz="1100" dirty="0"/>
              <a:t> – ArbSchG ). Online: </a:t>
            </a:r>
          </a:p>
        </p:txBody>
      </p:sp>
      <p:sp>
        <p:nvSpPr>
          <p:cNvPr id="4" name="Foliennummernplatzhalter 3"/>
          <p:cNvSpPr>
            <a:spLocks noGrp="1"/>
          </p:cNvSpPr>
          <p:nvPr>
            <p:ph type="sldNum" sz="quarter" idx="10"/>
          </p:nvPr>
        </p:nvSpPr>
        <p:spPr/>
        <p:txBody>
          <a:bodyPr/>
          <a:lstStyle/>
          <a:p>
            <a:fld id="{6B19C70B-66E5-42C9-B82C-467C685AF104}" type="slidenum">
              <a:rPr lang="de-DE" altLang="de-DE" smtClean="0"/>
              <a:pPr/>
              <a:t>35</a:t>
            </a:fld>
            <a:endParaRPr lang="de-DE" altLang="de-DE"/>
          </a:p>
        </p:txBody>
      </p:sp>
    </p:spTree>
    <p:extLst>
      <p:ext uri="{BB962C8B-B14F-4D97-AF65-F5344CB8AC3E}">
        <p14:creationId xmlns:p14="http://schemas.microsoft.com/office/powerpoint/2010/main" val="17569694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9062" indent="-179062">
              <a:buFont typeface="Arial" panose="020B0604020202020204" pitchFamily="34" charset="0"/>
              <a:buChar char="•"/>
            </a:pPr>
            <a:r>
              <a:rPr lang="de-DE" dirty="0"/>
              <a:t>Foliensatz III</a:t>
            </a:r>
            <a:r>
              <a:rPr lang="de-DE" baseline="0" dirty="0"/>
              <a:t> Rahmung </a:t>
            </a:r>
            <a:r>
              <a:rPr lang="de-DE" dirty="0"/>
              <a:t>– Weiterbildung</a:t>
            </a:r>
            <a:r>
              <a:rPr lang="de-DE" baseline="0" dirty="0"/>
              <a:t> für Lehrende zur Unterrichtseinheit</a:t>
            </a:r>
            <a:endParaRPr lang="de-DE" dirty="0"/>
          </a:p>
        </p:txBody>
      </p:sp>
      <p:sp>
        <p:nvSpPr>
          <p:cNvPr id="4" name="Foliennummernplatzhalter 3"/>
          <p:cNvSpPr>
            <a:spLocks noGrp="1"/>
          </p:cNvSpPr>
          <p:nvPr>
            <p:ph type="sldNum" sz="quarter" idx="10"/>
          </p:nvPr>
        </p:nvSpPr>
        <p:spPr/>
        <p:txBody>
          <a:bodyPr/>
          <a:lstStyle/>
          <a:p>
            <a:fld id="{6B19C70B-66E5-42C9-B82C-467C685AF104}" type="slidenum">
              <a:rPr lang="de-DE" altLang="de-DE" smtClean="0"/>
              <a:pPr/>
              <a:t>36</a:t>
            </a:fld>
            <a:endParaRPr lang="de-DE" altLang="de-DE"/>
          </a:p>
        </p:txBody>
      </p:sp>
    </p:spTree>
    <p:extLst>
      <p:ext uri="{BB962C8B-B14F-4D97-AF65-F5344CB8AC3E}">
        <p14:creationId xmlns:p14="http://schemas.microsoft.com/office/powerpoint/2010/main" val="307355265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9062" indent="-179062" defTabSz="477500">
              <a:buFont typeface="Arial" panose="020B0604020202020204" pitchFamily="34" charset="0"/>
              <a:buChar char="•"/>
              <a:defRPr/>
            </a:pPr>
            <a:r>
              <a:rPr lang="de-DE" sz="1300" dirty="0"/>
              <a:t>Die Folie zeigt eine Übersicht über Ziele, Methoden, Arbeitsmaterial  und Dauer der Unterrichtsreihe sowie angesprochene Kompetenzen.</a:t>
            </a:r>
          </a:p>
        </p:txBody>
      </p:sp>
      <p:sp>
        <p:nvSpPr>
          <p:cNvPr id="4" name="Foliennummernplatzhalter 3"/>
          <p:cNvSpPr>
            <a:spLocks noGrp="1"/>
          </p:cNvSpPr>
          <p:nvPr>
            <p:ph type="sldNum" sz="quarter" idx="10"/>
          </p:nvPr>
        </p:nvSpPr>
        <p:spPr/>
        <p:txBody>
          <a:bodyPr/>
          <a:lstStyle/>
          <a:p>
            <a:fld id="{6B19C70B-66E5-42C9-B82C-467C685AF104}" type="slidenum">
              <a:rPr lang="de-DE" altLang="de-DE" smtClean="0"/>
              <a:pPr/>
              <a:t>37</a:t>
            </a:fld>
            <a:endParaRPr lang="de-DE" altLang="de-DE"/>
          </a:p>
        </p:txBody>
      </p:sp>
    </p:spTree>
    <p:extLst>
      <p:ext uri="{BB962C8B-B14F-4D97-AF65-F5344CB8AC3E}">
        <p14:creationId xmlns:p14="http://schemas.microsoft.com/office/powerpoint/2010/main" val="174071158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9062" indent="-179062">
              <a:buFont typeface="Arial" panose="020B0604020202020204" pitchFamily="34" charset="0"/>
              <a:buChar char="•"/>
            </a:pPr>
            <a:r>
              <a:rPr lang="de-DE" sz="1300" dirty="0"/>
              <a:t>Siehe die voran gegangene Folie. </a:t>
            </a:r>
            <a:endParaRPr lang="de-DE" dirty="0"/>
          </a:p>
        </p:txBody>
      </p:sp>
      <p:sp>
        <p:nvSpPr>
          <p:cNvPr id="4" name="Foliennummernplatzhalter 3"/>
          <p:cNvSpPr>
            <a:spLocks noGrp="1"/>
          </p:cNvSpPr>
          <p:nvPr>
            <p:ph type="sldNum" sz="quarter" idx="10"/>
          </p:nvPr>
        </p:nvSpPr>
        <p:spPr/>
        <p:txBody>
          <a:bodyPr/>
          <a:lstStyle/>
          <a:p>
            <a:fld id="{6B19C70B-66E5-42C9-B82C-467C685AF104}" type="slidenum">
              <a:rPr lang="de-DE" altLang="de-DE" smtClean="0"/>
              <a:pPr/>
              <a:t>38</a:t>
            </a:fld>
            <a:endParaRPr lang="de-DE" altLang="de-DE"/>
          </a:p>
        </p:txBody>
      </p:sp>
    </p:spTree>
    <p:extLst>
      <p:ext uri="{BB962C8B-B14F-4D97-AF65-F5344CB8AC3E}">
        <p14:creationId xmlns:p14="http://schemas.microsoft.com/office/powerpoint/2010/main" val="375680581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6B19C70B-66E5-42C9-B82C-467C685AF104}" type="slidenum">
              <a:rPr lang="de-DE" altLang="de-DE" smtClean="0"/>
              <a:pPr/>
              <a:t>39</a:t>
            </a:fld>
            <a:endParaRPr lang="de-DE" altLang="de-DE"/>
          </a:p>
        </p:txBody>
      </p:sp>
    </p:spTree>
    <p:extLst>
      <p:ext uri="{BB962C8B-B14F-4D97-AF65-F5344CB8AC3E}">
        <p14:creationId xmlns:p14="http://schemas.microsoft.com/office/powerpoint/2010/main" val="24208035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8"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34" indent="-171434">
              <a:lnSpc>
                <a:spcPct val="90000"/>
              </a:lnSpc>
              <a:buFont typeface="Arial" panose="020B0604020202020204" pitchFamily="34" charset="0"/>
              <a:buChar char="•"/>
            </a:pPr>
            <a:r>
              <a:rPr lang="de-DE" altLang="de-DE" b="0" u="none" dirty="0"/>
              <a:t>ProgRess</a:t>
            </a:r>
            <a:r>
              <a:rPr lang="de-DE" altLang="de-DE" b="0" u="none" baseline="0" dirty="0"/>
              <a:t> hat eine eigene Ressourcensystematik.</a:t>
            </a:r>
          </a:p>
          <a:p>
            <a:pPr marL="171434" indent="-171434">
              <a:lnSpc>
                <a:spcPct val="90000"/>
              </a:lnSpc>
              <a:buFont typeface="Arial" panose="020B0604020202020204" pitchFamily="34" charset="0"/>
              <a:buChar char="•"/>
            </a:pPr>
            <a:r>
              <a:rPr lang="de-DE" altLang="de-DE" b="0" u="none" baseline="0" dirty="0"/>
              <a:t>Zu den natürlichen Ressourcen gehören Wasser, Luft, Boden, Rohstoffe, Fläche, Strömende Ressourcen (Luft, Sonnenlicht, bewegtes Wasser) sowie lebende Organismen. </a:t>
            </a:r>
          </a:p>
          <a:p>
            <a:pPr marL="171434" indent="-171434">
              <a:buFont typeface="Arial" panose="020B0604020202020204" pitchFamily="34" charset="0"/>
              <a:buChar char="•"/>
            </a:pPr>
            <a:r>
              <a:rPr lang="de-DE" u="none" dirty="0"/>
              <a:t>Rohstoffe wiederum werden unterschieden in </a:t>
            </a:r>
            <a:r>
              <a:rPr lang="de-DE" i="1" u="none" dirty="0"/>
              <a:t>biotische</a:t>
            </a:r>
            <a:r>
              <a:rPr lang="de-DE" u="none" dirty="0"/>
              <a:t>, also erneuerbare, natürlich vorkommende Stoffe tierischer oder pflanzlicher Herkunft, z. B. Produkte aus der Land- oder Forstwirtschaft, einerseits und </a:t>
            </a:r>
            <a:r>
              <a:rPr lang="de-DE" i="1" u="none" dirty="0"/>
              <a:t>nicht-biotische oder abiotische</a:t>
            </a:r>
            <a:r>
              <a:rPr lang="de-DE" u="none" dirty="0"/>
              <a:t> Rohstoffen wie fossile Energieträger (Erdöl, Kohle</a:t>
            </a:r>
            <a:r>
              <a:rPr lang="de-DE" dirty="0"/>
              <a:t>) oder Erze, Industrie- und Baumineralien, andererseits. </a:t>
            </a:r>
          </a:p>
          <a:p>
            <a:r>
              <a:rPr lang="de-DE" dirty="0"/>
              <a:t> </a:t>
            </a:r>
          </a:p>
          <a:p>
            <a:r>
              <a:rPr lang="de-DE" b="1" dirty="0"/>
              <a:t>Quelle: </a:t>
            </a:r>
          </a:p>
          <a:p>
            <a:pPr marL="179062" indent="-179062">
              <a:buFont typeface="Arial" panose="020B0604020202020204" pitchFamily="34" charset="0"/>
              <a:buChar char="•"/>
            </a:pPr>
            <a:r>
              <a:rPr lang="de-DE" sz="1300" dirty="0"/>
              <a:t>BMUB 2016: </a:t>
            </a:r>
            <a:r>
              <a:rPr lang="de-DE" sz="1300" dirty="0" err="1"/>
              <a:t>ProgRess</a:t>
            </a:r>
            <a:r>
              <a:rPr lang="de-DE" sz="1300" dirty="0"/>
              <a:t> II – Das deutsche Programm für Ressourceneffizienz. Online: </a:t>
            </a:r>
            <a:r>
              <a:rPr lang="de-DE" sz="1300" u="sng" dirty="0">
                <a:hlinkClick r:id="rId3"/>
              </a:rPr>
              <a:t>http://www.bmub.bund.de/themen/wirtschaft-produkte-ressourcen-tourismus/ressourceneffizienz/deutsches-ressourceneffizienzprogramm/progress-ii/</a:t>
            </a:r>
            <a:endParaRPr lang="de-DE" sz="1300" dirty="0"/>
          </a:p>
        </p:txBody>
      </p:sp>
      <p:sp>
        <p:nvSpPr>
          <p:cNvPr id="29699"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882" indent="-285724">
              <a:defRPr>
                <a:solidFill>
                  <a:schemeClr val="tx1"/>
                </a:solidFill>
                <a:latin typeface="Calibri" panose="020F0502020204030204" pitchFamily="34" charset="0"/>
                <a:ea typeface="MS PGothic" panose="020B0600070205080204" pitchFamily="34" charset="-128"/>
              </a:defRPr>
            </a:lvl2pPr>
            <a:lvl3pPr marL="1142895" indent="-228579">
              <a:defRPr>
                <a:solidFill>
                  <a:schemeClr val="tx1"/>
                </a:solidFill>
                <a:latin typeface="Calibri" panose="020F0502020204030204" pitchFamily="34" charset="0"/>
                <a:ea typeface="MS PGothic" panose="020B0600070205080204" pitchFamily="34" charset="-128"/>
              </a:defRPr>
            </a:lvl3pPr>
            <a:lvl4pPr marL="1600053" indent="-228579">
              <a:defRPr>
                <a:solidFill>
                  <a:schemeClr val="tx1"/>
                </a:solidFill>
                <a:latin typeface="Calibri" panose="020F0502020204030204" pitchFamily="34" charset="0"/>
                <a:ea typeface="MS PGothic" panose="020B0600070205080204" pitchFamily="34" charset="-128"/>
              </a:defRPr>
            </a:lvl4pPr>
            <a:lvl5pPr marL="2057212" indent="-228579">
              <a:defRPr>
                <a:solidFill>
                  <a:schemeClr val="tx1"/>
                </a:solidFill>
                <a:latin typeface="Calibri" panose="020F0502020204030204" pitchFamily="34" charset="0"/>
                <a:ea typeface="MS PGothic" panose="020B0600070205080204" pitchFamily="34" charset="-128"/>
              </a:defRPr>
            </a:lvl5pPr>
            <a:lvl6pPr marL="2514370" indent="-228579" defTabSz="457158"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528" indent="-228579" defTabSz="457158"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8687" indent="-228579" defTabSz="457158"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5845" indent="-228579" defTabSz="457158"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BA50F14C-5097-46D4-84E7-8728477ECD2E}" type="slidenum">
              <a:rPr lang="de-DE" altLang="de-DE" smtClean="0"/>
              <a:pPr/>
              <a:t>4</a:t>
            </a:fld>
            <a:endParaRPr lang="de-DE" altLang="de-DE"/>
          </a:p>
        </p:txBody>
      </p:sp>
    </p:spTree>
    <p:extLst>
      <p:ext uri="{BB962C8B-B14F-4D97-AF65-F5344CB8AC3E}">
        <p14:creationId xmlns:p14="http://schemas.microsoft.com/office/powerpoint/2010/main" val="47704261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Didaktischer Kommentar:</a:t>
            </a:r>
          </a:p>
          <a:p>
            <a:pPr marL="179062" indent="-179062">
              <a:buFont typeface="Arial" panose="020B0604020202020204" pitchFamily="34" charset="0"/>
              <a:buChar char="•"/>
            </a:pPr>
            <a:r>
              <a:rPr lang="de-DE" sz="1300" dirty="0"/>
              <a:t>Die Folie stellt den vorgeschlagenen Unterrichtsverlauf mit Phasen, methodischen Optionen und Medien vor.</a:t>
            </a:r>
          </a:p>
          <a:p>
            <a:pPr marL="179062" indent="-179062">
              <a:buFont typeface="Arial" panose="020B0604020202020204" pitchFamily="34" charset="0"/>
              <a:buChar char="•"/>
            </a:pPr>
            <a:r>
              <a:rPr lang="de-DE" sz="1300" dirty="0"/>
              <a:t>Im Folgenden wird auf die inhaltliche und methodische Ausgestaltung der Phasen des Moduls eingegangen.</a:t>
            </a:r>
            <a:endParaRPr lang="de-DE" dirty="0"/>
          </a:p>
          <a:p>
            <a:pPr marL="179062" indent="-179062">
              <a:buFont typeface="Arial" panose="020B0604020202020204" pitchFamily="34" charset="0"/>
              <a:buChar char="•"/>
            </a:pPr>
            <a:r>
              <a:rPr lang="de-DE" dirty="0"/>
              <a:t>Das Modul 1 führt in die grundsätzlich Thematik nachwachsender Rohstoffe ein. Es verschafft einen Überblick über die relevanten Definitionen, Systematiken und Anwendungsgebiete. </a:t>
            </a:r>
          </a:p>
          <a:p>
            <a:pPr marL="179062" indent="-179062">
              <a:buFont typeface="Arial" panose="020B0604020202020204" pitchFamily="34" charset="0"/>
              <a:buChar char="•"/>
            </a:pPr>
            <a:r>
              <a:rPr lang="de-DE" dirty="0"/>
              <a:t>Ferner werden hier Vor und Nachteile der Nutzung von </a:t>
            </a:r>
            <a:r>
              <a:rPr lang="de-DE" dirty="0" err="1"/>
              <a:t>NaWaRo</a:t>
            </a:r>
            <a:r>
              <a:rPr lang="de-DE" dirty="0"/>
              <a:t> diskutiert</a:t>
            </a:r>
          </a:p>
          <a:p>
            <a:endParaRPr lang="de-DE" dirty="0"/>
          </a:p>
        </p:txBody>
      </p:sp>
      <p:sp>
        <p:nvSpPr>
          <p:cNvPr id="4" name="Foliennummernplatzhalter 3"/>
          <p:cNvSpPr>
            <a:spLocks noGrp="1"/>
          </p:cNvSpPr>
          <p:nvPr>
            <p:ph type="sldNum" sz="quarter" idx="10"/>
          </p:nvPr>
        </p:nvSpPr>
        <p:spPr/>
        <p:txBody>
          <a:bodyPr/>
          <a:lstStyle/>
          <a:p>
            <a:fld id="{6B19C70B-66E5-42C9-B82C-467C685AF104}" type="slidenum">
              <a:rPr lang="de-DE" altLang="de-DE" smtClean="0"/>
              <a:pPr/>
              <a:t>40</a:t>
            </a:fld>
            <a:endParaRPr lang="de-DE" altLang="de-DE"/>
          </a:p>
        </p:txBody>
      </p:sp>
    </p:spTree>
    <p:extLst>
      <p:ext uri="{BB962C8B-B14F-4D97-AF65-F5344CB8AC3E}">
        <p14:creationId xmlns:p14="http://schemas.microsoft.com/office/powerpoint/2010/main" val="374092393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9062" indent="-179062">
              <a:buFont typeface="Arial" panose="020B0604020202020204" pitchFamily="34" charset="0"/>
              <a:buChar char="•"/>
            </a:pPr>
            <a:r>
              <a:rPr lang="de-DE" dirty="0">
                <a:effectLst/>
              </a:rPr>
              <a:t>Diese Folie zeigt</a:t>
            </a:r>
            <a:r>
              <a:rPr lang="de-DE" baseline="0" dirty="0">
                <a:effectLst/>
              </a:rPr>
              <a:t> die Arbeitsblätter für Modul 1</a:t>
            </a:r>
            <a:endParaRPr lang="de-DE" dirty="0">
              <a:effectLst/>
            </a:endParaRPr>
          </a:p>
          <a:p>
            <a:pPr marL="179062" indent="-179062">
              <a:buFont typeface="Arial" panose="020B0604020202020204" pitchFamily="34" charset="0"/>
              <a:buChar char="•"/>
            </a:pPr>
            <a:r>
              <a:rPr lang="de-DE" dirty="0">
                <a:effectLst/>
              </a:rPr>
              <a:t>Die Unterrichtsstunde beginnt mit einigen Einstiegsfragen und einem Klassengespräch zum Thema Rohstoffe. Die Fragen werden im Klassengespräch diskutiert.</a:t>
            </a:r>
          </a:p>
          <a:p>
            <a:pPr marL="179062" indent="-179062">
              <a:buFont typeface="Arial" panose="020B0604020202020204" pitchFamily="34" charset="0"/>
              <a:buChar char="•"/>
            </a:pPr>
            <a:r>
              <a:rPr lang="de-DE" dirty="0">
                <a:effectLst/>
              </a:rPr>
              <a:t>Anschließend soll die Rohstoffsystematik erschlossen werden. Gemeinsam wird eine Grafik gelesen und diskutiert. </a:t>
            </a:r>
          </a:p>
          <a:p>
            <a:pPr marL="179062" indent="-179062">
              <a:buFont typeface="Arial" panose="020B0604020202020204" pitchFamily="34" charset="0"/>
              <a:buChar char="•"/>
            </a:pPr>
            <a:r>
              <a:rPr lang="de-DE" dirty="0">
                <a:effectLst/>
              </a:rPr>
              <a:t>Der Fokus soll dabei auf den biotischen und abiotischen Rohstoffen liegen. Die Lehrkraft fordert Lernenden auf, die Grafik zu beschreiben und nutzt dazu das Arbeitsblatt 1 mit der Rohstoffsystematik und den Einstiegsfragen.  </a:t>
            </a:r>
          </a:p>
          <a:p>
            <a:pPr marL="179062" indent="-179062">
              <a:buFont typeface="Arial" panose="020B0604020202020204" pitchFamily="34" charset="0"/>
              <a:buChar char="•"/>
            </a:pPr>
            <a:r>
              <a:rPr lang="de-DE" sz="1300" dirty="0"/>
              <a:t>Nach der grundsätzlichen Einführung in die Rohstoffthematik geht es nun um </a:t>
            </a:r>
            <a:r>
              <a:rPr lang="de-DE" sz="1300" dirty="0" err="1"/>
              <a:t>NaWaRo</a:t>
            </a:r>
            <a:r>
              <a:rPr lang="de-DE" sz="1300" dirty="0"/>
              <a:t>. Die Lehrkraft teilt dafür ein Arbeitsblatt aus mit Definitionen zu nachwachsenden Rohstoffen, einer Übersicht über die Endprodukte der stofflichen Verwertung (AB 2a und 2b) sowie ein Text zu Biowerkstoffen (AB 3) und einer zu Biobaustoffen (AB 4). </a:t>
            </a:r>
          </a:p>
          <a:p>
            <a:pPr marL="179062" indent="-179062">
              <a:buFont typeface="Arial" panose="020B0604020202020204" pitchFamily="34" charset="0"/>
              <a:buChar char="•"/>
            </a:pPr>
            <a:r>
              <a:rPr lang="de-DE" sz="1300" dirty="0"/>
              <a:t>Diese Arbeitsblätter werden alle in Einzelarbeit gelesen. Anschließend bearbeiten die Lernenden in Gruppenarbeit die dazugehörigen vertiefenden Fragen und stellen die Antworten der Klasse vor. </a:t>
            </a:r>
          </a:p>
          <a:p>
            <a:pPr marL="179062" indent="-179062">
              <a:buFont typeface="Arial" panose="020B0604020202020204" pitchFamily="34" charset="0"/>
              <a:buChar char="•"/>
            </a:pPr>
            <a:r>
              <a:rPr lang="de-DE" dirty="0">
                <a:effectLst/>
              </a:rPr>
              <a:t>In diesem Rahmen kann auch das Prinzip Kaskadennutzung diskutiert werden (AB 2c).</a:t>
            </a:r>
          </a:p>
          <a:p>
            <a:pPr marL="179062" indent="-179062">
              <a:buFont typeface="Arial" panose="020B0604020202020204" pitchFamily="34" charset="0"/>
              <a:buChar char="•"/>
            </a:pPr>
            <a:endParaRPr lang="de-DE" dirty="0">
              <a:effectLst/>
            </a:endParaRPr>
          </a:p>
          <a:p>
            <a:endParaRPr lang="de-DE" dirty="0"/>
          </a:p>
          <a:p>
            <a:endParaRPr lang="de-DE" dirty="0"/>
          </a:p>
          <a:p>
            <a:endParaRPr lang="de-DE" dirty="0"/>
          </a:p>
        </p:txBody>
      </p:sp>
      <p:sp>
        <p:nvSpPr>
          <p:cNvPr id="4" name="Foliennummernplatzhalter 3"/>
          <p:cNvSpPr>
            <a:spLocks noGrp="1"/>
          </p:cNvSpPr>
          <p:nvPr>
            <p:ph type="sldNum" sz="quarter" idx="10"/>
          </p:nvPr>
        </p:nvSpPr>
        <p:spPr/>
        <p:txBody>
          <a:bodyPr/>
          <a:lstStyle/>
          <a:p>
            <a:fld id="{6B19C70B-66E5-42C9-B82C-467C685AF104}" type="slidenum">
              <a:rPr lang="de-DE" altLang="de-DE" smtClean="0"/>
              <a:pPr/>
              <a:t>41</a:t>
            </a:fld>
            <a:endParaRPr lang="de-DE" altLang="de-DE"/>
          </a:p>
        </p:txBody>
      </p:sp>
    </p:spTree>
    <p:extLst>
      <p:ext uri="{BB962C8B-B14F-4D97-AF65-F5344CB8AC3E}">
        <p14:creationId xmlns:p14="http://schemas.microsoft.com/office/powerpoint/2010/main" val="29839672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9062" indent="-179062">
              <a:buFont typeface="Arial" panose="020B0604020202020204" pitchFamily="34" charset="0"/>
              <a:buChar char="•"/>
            </a:pPr>
            <a:r>
              <a:rPr lang="de-DE" sz="1300" dirty="0"/>
              <a:t>Es wird ein Text ausgeteilt, der die Vorteile der Nutzung erläutert (Arbeitsblatt 5 – Vorteile nachwachsender Rohstoffe) sowie ein Text, der erstens, die Nutzung von NaWaRo im Kontext größerer politischer Leitbilder und zweitens Probleme und Grenzen der Nutzung diskutiert (Arbeitsblatt 6 - Grenzen der Nutzung von NaWaRo). </a:t>
            </a:r>
          </a:p>
          <a:p>
            <a:pPr marL="179062" indent="-179062">
              <a:buFont typeface="Arial" panose="020B0604020202020204" pitchFamily="34" charset="0"/>
              <a:buChar char="•"/>
            </a:pPr>
            <a:r>
              <a:rPr lang="de-DE" sz="1300" dirty="0"/>
              <a:t>Danach können in Gruppenarbeit anhand der vorgeschlagenen Fragen Vorteile und Kritikpunkte an der Nutzung nachwachsender Rohstoffe zusammen getragen werden. </a:t>
            </a:r>
          </a:p>
          <a:p>
            <a:pPr marL="179062" indent="-179062">
              <a:buFont typeface="Arial" panose="020B0604020202020204" pitchFamily="34" charset="0"/>
              <a:buChar char="•"/>
            </a:pPr>
            <a:r>
              <a:rPr lang="de-DE" sz="1300" dirty="0"/>
              <a:t>Hier bietet sich eine Standpunkt-Diskussion an. Eine Gruppe trägt die Pro-, die andere die Contra-Argumente vor.  Danach wird ein Fazit gezogen.</a:t>
            </a:r>
          </a:p>
          <a:p>
            <a:pPr marL="179062" indent="-179062">
              <a:buFont typeface="Arial" panose="020B0604020202020204" pitchFamily="34" charset="0"/>
              <a:buChar char="•"/>
            </a:pPr>
            <a:endParaRPr lang="de-DE" dirty="0">
              <a:effectLst/>
            </a:endParaRPr>
          </a:p>
          <a:p>
            <a:endParaRPr lang="de-DE" dirty="0"/>
          </a:p>
          <a:p>
            <a:endParaRPr lang="de-DE" dirty="0"/>
          </a:p>
          <a:p>
            <a:endParaRPr lang="de-DE" dirty="0"/>
          </a:p>
        </p:txBody>
      </p:sp>
      <p:sp>
        <p:nvSpPr>
          <p:cNvPr id="4" name="Foliennummernplatzhalter 3"/>
          <p:cNvSpPr>
            <a:spLocks noGrp="1"/>
          </p:cNvSpPr>
          <p:nvPr>
            <p:ph type="sldNum" sz="quarter" idx="10"/>
          </p:nvPr>
        </p:nvSpPr>
        <p:spPr/>
        <p:txBody>
          <a:bodyPr/>
          <a:lstStyle/>
          <a:p>
            <a:fld id="{6B19C70B-66E5-42C9-B82C-467C685AF104}" type="slidenum">
              <a:rPr lang="de-DE" altLang="de-DE" smtClean="0"/>
              <a:pPr/>
              <a:t>42</a:t>
            </a:fld>
            <a:endParaRPr lang="de-DE" altLang="de-DE"/>
          </a:p>
        </p:txBody>
      </p:sp>
    </p:spTree>
    <p:extLst>
      <p:ext uri="{BB962C8B-B14F-4D97-AF65-F5344CB8AC3E}">
        <p14:creationId xmlns:p14="http://schemas.microsoft.com/office/powerpoint/2010/main" val="331349236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6B19C70B-66E5-42C9-B82C-467C685AF104}" type="slidenum">
              <a:rPr lang="de-DE" altLang="de-DE" smtClean="0"/>
              <a:pPr/>
              <a:t>43</a:t>
            </a:fld>
            <a:endParaRPr lang="de-DE" altLang="de-DE"/>
          </a:p>
        </p:txBody>
      </p:sp>
    </p:spTree>
    <p:extLst>
      <p:ext uri="{BB962C8B-B14F-4D97-AF65-F5344CB8AC3E}">
        <p14:creationId xmlns:p14="http://schemas.microsoft.com/office/powerpoint/2010/main" val="310870833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422655" y="4860925"/>
            <a:ext cx="6301396" cy="4605338"/>
          </a:xfrm>
        </p:spPr>
        <p:txBody>
          <a:bodyPr/>
          <a:lstStyle/>
          <a:p>
            <a:pPr defTabSz="477500">
              <a:spcBef>
                <a:spcPts val="0"/>
              </a:spcBef>
              <a:defRPr/>
            </a:pPr>
            <a:r>
              <a:rPr lang="de-DE" sz="1100" dirty="0"/>
              <a:t>Didaktischer Kommentar:</a:t>
            </a:r>
          </a:p>
          <a:p>
            <a:pPr marL="179062" indent="-179062">
              <a:spcBef>
                <a:spcPts val="0"/>
              </a:spcBef>
              <a:buFont typeface="Arial" panose="020B0604020202020204" pitchFamily="34" charset="0"/>
              <a:buChar char="•"/>
            </a:pPr>
            <a:r>
              <a:rPr lang="de-DE" sz="1100" dirty="0"/>
              <a:t>Die Lernenden sollen eine Verbindung zwischen Büromobiliar und nachwachsenden Rohstoffen herstellen.</a:t>
            </a:r>
          </a:p>
          <a:p>
            <a:pPr marL="179062" indent="-179062">
              <a:spcBef>
                <a:spcPts val="0"/>
              </a:spcBef>
              <a:buFont typeface="Arial" panose="020B0604020202020204" pitchFamily="34" charset="0"/>
              <a:buChar char="•"/>
            </a:pPr>
            <a:r>
              <a:rPr lang="de-DE" sz="1100" dirty="0"/>
              <a:t>Hierzu soll zunächst eine Liste erarbeitet werden.</a:t>
            </a:r>
          </a:p>
          <a:p>
            <a:pPr marL="179062" indent="-179062" defTabSz="477500">
              <a:spcBef>
                <a:spcPts val="0"/>
              </a:spcBef>
              <a:buFont typeface="Arial" panose="020B0604020202020204" pitchFamily="34" charset="0"/>
              <a:buChar char="•"/>
              <a:defRPr/>
            </a:pPr>
            <a:r>
              <a:rPr lang="de-DE" sz="1100" dirty="0"/>
              <a:t>Die recherchierten Bürogegenstände/Büromöbel werden von der / dem Lehrenden in einem Tafelbild sortiert und strukturiert. Hierbei bieten sich folgende Gruppen an (die gemeinsame Strukturmerkmale haben): </a:t>
            </a:r>
          </a:p>
          <a:p>
            <a:pPr marL="656562" lvl="1" indent="-179062" defTabSz="477500">
              <a:spcBef>
                <a:spcPts val="0"/>
              </a:spcBef>
              <a:buFont typeface="Arial" panose="020B0604020202020204" pitchFamily="34" charset="0"/>
              <a:buChar char="•"/>
              <a:defRPr/>
            </a:pPr>
            <a:r>
              <a:rPr lang="de-DE" sz="1100" dirty="0">
                <a:ea typeface="MS PGothic" pitchFamily="34" charset="-128"/>
              </a:rPr>
              <a:t>Schränke </a:t>
            </a:r>
          </a:p>
          <a:p>
            <a:pPr marL="656562" lvl="1" indent="-179062" defTabSz="477500">
              <a:spcBef>
                <a:spcPts val="0"/>
              </a:spcBef>
              <a:buFont typeface="Arial" panose="020B0604020202020204" pitchFamily="34" charset="0"/>
              <a:buChar char="•"/>
              <a:defRPr/>
            </a:pPr>
            <a:r>
              <a:rPr lang="de-DE" sz="1100" dirty="0">
                <a:ea typeface="MS PGothic" pitchFamily="34" charset="-128"/>
              </a:rPr>
              <a:t>Regale</a:t>
            </a:r>
          </a:p>
          <a:p>
            <a:pPr marL="656562" lvl="1" indent="-179062" defTabSz="477500">
              <a:spcBef>
                <a:spcPts val="0"/>
              </a:spcBef>
              <a:buFont typeface="Arial" panose="020B0604020202020204" pitchFamily="34" charset="0"/>
              <a:buChar char="•"/>
              <a:defRPr/>
            </a:pPr>
            <a:r>
              <a:rPr lang="de-DE" sz="1100" dirty="0">
                <a:ea typeface="MS PGothic" pitchFamily="34" charset="-128"/>
              </a:rPr>
              <a:t>Schreibtische</a:t>
            </a:r>
          </a:p>
          <a:p>
            <a:pPr marL="656562" lvl="1" indent="-179062" defTabSz="477500">
              <a:spcBef>
                <a:spcPts val="0"/>
              </a:spcBef>
              <a:buFont typeface="Arial" panose="020B0604020202020204" pitchFamily="34" charset="0"/>
              <a:buChar char="•"/>
              <a:defRPr/>
            </a:pPr>
            <a:r>
              <a:rPr lang="de-DE" sz="1100" dirty="0">
                <a:ea typeface="MS PGothic" pitchFamily="34" charset="-128"/>
              </a:rPr>
              <a:t>Bürostühle</a:t>
            </a:r>
          </a:p>
          <a:p>
            <a:pPr marL="656562" lvl="1" indent="-179062" defTabSz="477500">
              <a:spcBef>
                <a:spcPts val="0"/>
              </a:spcBef>
              <a:buFont typeface="Arial" panose="020B0604020202020204" pitchFamily="34" charset="0"/>
              <a:buChar char="•"/>
              <a:defRPr/>
            </a:pPr>
            <a:r>
              <a:rPr lang="de-DE" sz="1100" dirty="0">
                <a:ea typeface="MS PGothic" pitchFamily="34" charset="-128"/>
              </a:rPr>
              <a:t>Lampen </a:t>
            </a:r>
          </a:p>
          <a:p>
            <a:pPr marL="656562" lvl="1" indent="-179062" defTabSz="477500">
              <a:spcBef>
                <a:spcPts val="0"/>
              </a:spcBef>
              <a:buFont typeface="Arial" panose="020B0604020202020204" pitchFamily="34" charset="0"/>
              <a:buChar char="•"/>
              <a:defRPr/>
            </a:pPr>
            <a:r>
              <a:rPr lang="de-DE" sz="1100" dirty="0">
                <a:ea typeface="MS PGothic" pitchFamily="34" charset="-128"/>
              </a:rPr>
              <a:t>ILT (Computer/Fax/Kopierer/Telefone)</a:t>
            </a:r>
          </a:p>
          <a:p>
            <a:pPr marL="656562" lvl="1" indent="-179062" defTabSz="477500">
              <a:spcBef>
                <a:spcPts val="0"/>
              </a:spcBef>
              <a:buFont typeface="Arial" panose="020B0604020202020204" pitchFamily="34" charset="0"/>
              <a:buChar char="•"/>
              <a:defRPr/>
            </a:pPr>
            <a:r>
              <a:rPr lang="de-DE" sz="1100" dirty="0">
                <a:ea typeface="MS PGothic" pitchFamily="34" charset="-128"/>
              </a:rPr>
              <a:t>Verbrauchsmaterialien</a:t>
            </a:r>
          </a:p>
          <a:p>
            <a:pPr marL="656562" lvl="1" indent="-179062" defTabSz="477500">
              <a:spcBef>
                <a:spcPts val="0"/>
              </a:spcBef>
              <a:buFont typeface="Arial" panose="020B0604020202020204" pitchFamily="34" charset="0"/>
              <a:buChar char="•"/>
              <a:defRPr/>
            </a:pPr>
            <a:r>
              <a:rPr lang="de-DE" sz="1100" dirty="0">
                <a:ea typeface="MS PGothic" pitchFamily="34" charset="-128"/>
              </a:rPr>
              <a:t>Ordnungssysteme</a:t>
            </a:r>
          </a:p>
          <a:p>
            <a:pPr marL="656562" lvl="1" indent="-179062" defTabSz="477500">
              <a:spcBef>
                <a:spcPts val="0"/>
              </a:spcBef>
              <a:buFont typeface="Arial" panose="020B0604020202020204" pitchFamily="34" charset="0"/>
              <a:buChar char="•"/>
              <a:defRPr/>
            </a:pPr>
            <a:r>
              <a:rPr lang="de-DE" sz="1100" dirty="0">
                <a:ea typeface="MS PGothic" pitchFamily="34" charset="-128"/>
              </a:rPr>
              <a:t>sonstige Einrichtungsgegenstände (z.B. Tresor, Tacker, Locher).</a:t>
            </a:r>
          </a:p>
          <a:p>
            <a:pPr marL="179062" indent="-179062">
              <a:spcBef>
                <a:spcPts val="0"/>
              </a:spcBef>
              <a:buFont typeface="Arial" panose="020B0604020202020204" pitchFamily="34" charset="0"/>
              <a:buChar char="•"/>
            </a:pPr>
            <a:r>
              <a:rPr lang="de-DE" sz="1100" dirty="0"/>
              <a:t>Die / der Lehrende erfasst die Gruppen im Tafelbild</a:t>
            </a:r>
          </a:p>
          <a:p>
            <a:pPr marL="179062" indent="-179062">
              <a:spcBef>
                <a:spcPts val="0"/>
              </a:spcBef>
              <a:buFont typeface="Arial" panose="020B0604020202020204" pitchFamily="34" charset="0"/>
              <a:buChar char="•"/>
            </a:pPr>
            <a:r>
              <a:rPr lang="de-DE" sz="1100" dirty="0"/>
              <a:t>Die Aufgabe ist dann, am Beispiel eines einfachen Gegenstandes (z.B. Regal oder Bürostuhl) exemplarisch die Produktzusammensetzung und die Herstellungskette aufzustellen und zu diskutieren.</a:t>
            </a:r>
          </a:p>
          <a:p>
            <a:pPr marL="179062" indent="-179062">
              <a:spcBef>
                <a:spcPts val="0"/>
              </a:spcBef>
              <a:buFont typeface="Arial" panose="020B0604020202020204" pitchFamily="34" charset="0"/>
              <a:buChar char="•"/>
            </a:pPr>
            <a:r>
              <a:rPr lang="de-DE" sz="1100" dirty="0"/>
              <a:t>Zunächst sollen die Lernenden einen Bürogenstand wählen.</a:t>
            </a:r>
          </a:p>
          <a:p>
            <a:pPr marL="179062" indent="-179062">
              <a:spcBef>
                <a:spcPts val="0"/>
              </a:spcBef>
              <a:buFont typeface="Arial" panose="020B0604020202020204" pitchFamily="34" charset="0"/>
              <a:buChar char="•"/>
            </a:pPr>
            <a:r>
              <a:rPr lang="de-DE" sz="1100" dirty="0"/>
              <a:t>Dann sollen sie eine Skizze machen:</a:t>
            </a:r>
          </a:p>
          <a:p>
            <a:pPr marL="656562" lvl="1" indent="-179062">
              <a:spcBef>
                <a:spcPts val="0"/>
              </a:spcBef>
              <a:buFont typeface="Arial" panose="020B0604020202020204" pitchFamily="34" charset="0"/>
              <a:buChar char="•"/>
            </a:pPr>
            <a:r>
              <a:rPr lang="de-DE" sz="1100" dirty="0"/>
              <a:t>Welche Bauteile gibt es</a:t>
            </a:r>
          </a:p>
          <a:p>
            <a:pPr marL="656562" lvl="1" indent="-179062">
              <a:spcBef>
                <a:spcPts val="0"/>
              </a:spcBef>
              <a:buFont typeface="Arial" panose="020B0604020202020204" pitchFamily="34" charset="0"/>
              <a:buChar char="•"/>
            </a:pPr>
            <a:r>
              <a:rPr lang="de-DE" sz="1100" dirty="0"/>
              <a:t>Welcher Materialtyp ist dies?</a:t>
            </a:r>
          </a:p>
          <a:p>
            <a:pPr marL="656562" lvl="1" indent="-179062">
              <a:spcBef>
                <a:spcPts val="0"/>
              </a:spcBef>
              <a:buFont typeface="Arial" panose="020B0604020202020204" pitchFamily="34" charset="0"/>
              <a:buChar char="•"/>
            </a:pPr>
            <a:r>
              <a:rPr lang="de-DE" sz="1100" dirty="0"/>
              <a:t>Woraus besteht das Material? </a:t>
            </a:r>
          </a:p>
          <a:p>
            <a:pPr marL="179062" indent="-179062">
              <a:spcBef>
                <a:spcPts val="0"/>
              </a:spcBef>
              <a:buFont typeface="Arial" panose="020B0604020202020204" pitchFamily="34" charset="0"/>
              <a:buChar char="•"/>
            </a:pPr>
            <a:r>
              <a:rPr lang="de-DE" sz="1100" dirty="0"/>
              <a:t>Anschließend werden mit Hilfe einer Tabelle ausgewählte Bauteile skizziert.</a:t>
            </a:r>
          </a:p>
        </p:txBody>
      </p:sp>
      <p:sp>
        <p:nvSpPr>
          <p:cNvPr id="4" name="Foliennummernplatzhalter 3"/>
          <p:cNvSpPr>
            <a:spLocks noGrp="1"/>
          </p:cNvSpPr>
          <p:nvPr>
            <p:ph type="sldNum" sz="quarter" idx="10"/>
          </p:nvPr>
        </p:nvSpPr>
        <p:spPr/>
        <p:txBody>
          <a:bodyPr/>
          <a:lstStyle/>
          <a:p>
            <a:fld id="{6B19C70B-66E5-42C9-B82C-467C685AF104}" type="slidenum">
              <a:rPr lang="de-DE" altLang="de-DE" smtClean="0"/>
              <a:pPr/>
              <a:t>44</a:t>
            </a:fld>
            <a:endParaRPr lang="de-DE" altLang="de-DE"/>
          </a:p>
        </p:txBody>
      </p:sp>
    </p:spTree>
    <p:extLst>
      <p:ext uri="{BB962C8B-B14F-4D97-AF65-F5344CB8AC3E}">
        <p14:creationId xmlns:p14="http://schemas.microsoft.com/office/powerpoint/2010/main" val="291765301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298437" indent="-298437">
              <a:buFont typeface="Arial" panose="020B0604020202020204" pitchFamily="34" charset="0"/>
              <a:buChar char="•"/>
            </a:pPr>
            <a:r>
              <a:rPr lang="de-DE" dirty="0">
                <a:latin typeface="PT Sans" panose="020B0503020203020204" pitchFamily="34" charset="0"/>
                <a:ea typeface="PT Sans" panose="020B0503020203020204" pitchFamily="34" charset="0"/>
              </a:rPr>
              <a:t>Die Lernenden sollen eine Verbindung zwischen Büromobiliar und nachwachsenden Rohstoffen herstellen</a:t>
            </a:r>
          </a:p>
          <a:p>
            <a:pPr marL="298437" indent="-298437">
              <a:buFont typeface="Arial" panose="020B0604020202020204" pitchFamily="34" charset="0"/>
              <a:buChar char="•"/>
            </a:pPr>
            <a:r>
              <a:rPr lang="de-DE" dirty="0">
                <a:latin typeface="PT Sans" panose="020B0503020203020204" pitchFamily="34" charset="0"/>
                <a:ea typeface="PT Sans" panose="020B0503020203020204" pitchFamily="34" charset="0"/>
              </a:rPr>
              <a:t>Hierzu wird zunächst eine Liste mit Bürogegenstände/Büromöbel erarbeitet</a:t>
            </a:r>
          </a:p>
          <a:p>
            <a:pPr marL="298437" indent="-298437">
              <a:buFont typeface="Arial" panose="020B0604020202020204" pitchFamily="34" charset="0"/>
              <a:buChar char="•"/>
            </a:pPr>
            <a:r>
              <a:rPr lang="de-DE" dirty="0">
                <a:latin typeface="PT Sans" panose="020B0503020203020204" pitchFamily="34" charset="0"/>
                <a:ea typeface="PT Sans" panose="020B0503020203020204" pitchFamily="34" charset="0"/>
              </a:rPr>
              <a:t>Die recherchierten Bürogegenstände/Büromöbel werden dann von</a:t>
            </a:r>
            <a:r>
              <a:rPr lang="de-DE" baseline="0" dirty="0">
                <a:latin typeface="PT Sans" panose="020B0503020203020204" pitchFamily="34" charset="0"/>
                <a:ea typeface="PT Sans" panose="020B0503020203020204" pitchFamily="34" charset="0"/>
              </a:rPr>
              <a:t> der / dem</a:t>
            </a:r>
            <a:r>
              <a:rPr lang="de-DE" dirty="0">
                <a:latin typeface="PT Sans" panose="020B0503020203020204" pitchFamily="34" charset="0"/>
                <a:ea typeface="PT Sans" panose="020B0503020203020204" pitchFamily="34" charset="0"/>
              </a:rPr>
              <a:t> Lehrenden in einem Tafelbild sortiert und strukturiert</a:t>
            </a:r>
          </a:p>
          <a:p>
            <a:pPr marL="298437" indent="-298437">
              <a:buFont typeface="Arial" panose="020B0604020202020204" pitchFamily="34" charset="0"/>
              <a:buChar char="•"/>
            </a:pPr>
            <a:r>
              <a:rPr lang="de-DE" dirty="0">
                <a:latin typeface="PT Sans" panose="020B0503020203020204" pitchFamily="34" charset="0"/>
                <a:ea typeface="PT Sans" panose="020B0503020203020204" pitchFamily="34" charset="0"/>
              </a:rPr>
              <a:t>Hierbei bieten sich Gruppen mit gemeinsamen Strukturmerkmale an (z.B. Schränke, Regale, Schreibtische usw.) </a:t>
            </a:r>
          </a:p>
          <a:p>
            <a:endParaRPr lang="de-DE" dirty="0"/>
          </a:p>
        </p:txBody>
      </p:sp>
      <p:sp>
        <p:nvSpPr>
          <p:cNvPr id="4" name="Foliennummernplatzhalter 3"/>
          <p:cNvSpPr>
            <a:spLocks noGrp="1"/>
          </p:cNvSpPr>
          <p:nvPr>
            <p:ph type="sldNum" sz="quarter" idx="10"/>
          </p:nvPr>
        </p:nvSpPr>
        <p:spPr/>
        <p:txBody>
          <a:bodyPr/>
          <a:lstStyle/>
          <a:p>
            <a:fld id="{6B19C70B-66E5-42C9-B82C-467C685AF104}" type="slidenum">
              <a:rPr lang="de-DE" altLang="de-DE" smtClean="0"/>
              <a:pPr/>
              <a:t>45</a:t>
            </a:fld>
            <a:endParaRPr lang="de-DE" altLang="de-DE"/>
          </a:p>
        </p:txBody>
      </p:sp>
    </p:spTree>
    <p:extLst>
      <p:ext uri="{BB962C8B-B14F-4D97-AF65-F5344CB8AC3E}">
        <p14:creationId xmlns:p14="http://schemas.microsoft.com/office/powerpoint/2010/main" val="251376876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298437" indent="-298437">
              <a:buFont typeface="Arial" panose="020B0604020202020204" pitchFamily="34" charset="0"/>
              <a:buChar char="•"/>
            </a:pPr>
            <a:r>
              <a:rPr lang="de-DE" dirty="0">
                <a:latin typeface="PT Sans" panose="020B0503020203020204" pitchFamily="34" charset="0"/>
                <a:ea typeface="PT Sans" panose="020B0503020203020204" pitchFamily="34" charset="0"/>
              </a:rPr>
              <a:t>Mittels einer Vorlage wird am Beispiel eines einfachen Gegenstandes (z.B. Regal oder Bürostuhl) exemplarisch die Produktzusammensetzung und die Herstellungskette aufgestellt und diskutiert </a:t>
            </a:r>
          </a:p>
          <a:p>
            <a:pPr marL="298437" indent="-298437">
              <a:buFont typeface="Arial" panose="020B0604020202020204" pitchFamily="34" charset="0"/>
              <a:buChar char="•"/>
            </a:pPr>
            <a:r>
              <a:rPr lang="de-DE" dirty="0">
                <a:latin typeface="PT Sans" panose="020B0503020203020204" pitchFamily="34" charset="0"/>
                <a:ea typeface="PT Sans" panose="020B0503020203020204" pitchFamily="34" charset="0"/>
              </a:rPr>
              <a:t>Zunächst wählen die Lernenden einen Bürogenstand und erstellen dann eine Skizze </a:t>
            </a:r>
          </a:p>
          <a:p>
            <a:pPr marL="775937" lvl="1" indent="-298437">
              <a:buFont typeface="Arial" panose="020B0604020202020204" pitchFamily="34" charset="0"/>
              <a:buChar char="•"/>
            </a:pPr>
            <a:r>
              <a:rPr lang="de-DE" dirty="0">
                <a:latin typeface="PT Sans" panose="020B0503020203020204" pitchFamily="34" charset="0"/>
                <a:ea typeface="PT Sans" panose="020B0503020203020204" pitchFamily="34" charset="0"/>
              </a:rPr>
              <a:t>Welche Bauteile gibt es</a:t>
            </a:r>
          </a:p>
          <a:p>
            <a:pPr marL="775937" lvl="1" indent="-298437">
              <a:buFont typeface="Arial" panose="020B0604020202020204" pitchFamily="34" charset="0"/>
              <a:buChar char="•"/>
            </a:pPr>
            <a:r>
              <a:rPr lang="de-DE" dirty="0">
                <a:latin typeface="PT Sans" panose="020B0503020203020204" pitchFamily="34" charset="0"/>
                <a:ea typeface="PT Sans" panose="020B0503020203020204" pitchFamily="34" charset="0"/>
              </a:rPr>
              <a:t>Welcher Materialtyp ist dies?</a:t>
            </a:r>
          </a:p>
          <a:p>
            <a:pPr marL="775937" lvl="1" indent="-298437">
              <a:buFont typeface="Arial" panose="020B0604020202020204" pitchFamily="34" charset="0"/>
              <a:buChar char="•"/>
            </a:pPr>
            <a:r>
              <a:rPr lang="de-DE" dirty="0">
                <a:latin typeface="PT Sans" panose="020B0503020203020204" pitchFamily="34" charset="0"/>
                <a:ea typeface="PT Sans" panose="020B0503020203020204" pitchFamily="34" charset="0"/>
              </a:rPr>
              <a:t>Woraus besteht das Material? </a:t>
            </a:r>
          </a:p>
          <a:p>
            <a:pPr marL="298437" indent="-298437">
              <a:buFont typeface="Arial" panose="020B0604020202020204" pitchFamily="34" charset="0"/>
              <a:buChar char="•"/>
            </a:pPr>
            <a:r>
              <a:rPr lang="de-DE" dirty="0">
                <a:latin typeface="PT Sans" panose="020B0503020203020204" pitchFamily="34" charset="0"/>
                <a:ea typeface="PT Sans" panose="020B0503020203020204" pitchFamily="34" charset="0"/>
              </a:rPr>
              <a:t>Anschließend werden mit Hilfe einer Tabelle ausgewählte Bauteile skizziert </a:t>
            </a:r>
          </a:p>
          <a:p>
            <a:endParaRPr lang="de-DE" dirty="0"/>
          </a:p>
        </p:txBody>
      </p:sp>
      <p:sp>
        <p:nvSpPr>
          <p:cNvPr id="4" name="Foliennummernplatzhalter 3"/>
          <p:cNvSpPr>
            <a:spLocks noGrp="1"/>
          </p:cNvSpPr>
          <p:nvPr>
            <p:ph type="sldNum" sz="quarter" idx="10"/>
          </p:nvPr>
        </p:nvSpPr>
        <p:spPr/>
        <p:txBody>
          <a:bodyPr/>
          <a:lstStyle/>
          <a:p>
            <a:fld id="{6B19C70B-66E5-42C9-B82C-467C685AF104}" type="slidenum">
              <a:rPr lang="de-DE" altLang="de-DE" smtClean="0"/>
              <a:pPr/>
              <a:t>46</a:t>
            </a:fld>
            <a:endParaRPr lang="de-DE" altLang="de-DE"/>
          </a:p>
        </p:txBody>
      </p:sp>
    </p:spTree>
    <p:extLst>
      <p:ext uri="{BB962C8B-B14F-4D97-AF65-F5344CB8AC3E}">
        <p14:creationId xmlns:p14="http://schemas.microsoft.com/office/powerpoint/2010/main" val="79151864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34" indent="-171434" defTabSz="457158">
              <a:spcBef>
                <a:spcPts val="0"/>
              </a:spcBef>
              <a:buFont typeface="Arial" panose="020B0604020202020204" pitchFamily="34" charset="0"/>
              <a:buChar char="•"/>
              <a:defRPr/>
            </a:pPr>
            <a:r>
              <a:rPr lang="de-DE" sz="1300" dirty="0"/>
              <a:t>Die folgenden Schritte dienen der Vorbereitung der Fallstudie in Heimarbeit</a:t>
            </a:r>
          </a:p>
          <a:p>
            <a:pPr marL="171434" indent="-171434" defTabSz="457158">
              <a:spcBef>
                <a:spcPts val="0"/>
              </a:spcBef>
              <a:buFont typeface="Arial" panose="020B0604020202020204" pitchFamily="34" charset="0"/>
              <a:buChar char="•"/>
              <a:defRPr/>
            </a:pPr>
            <a:r>
              <a:rPr lang="de-DE" sz="1300" dirty="0"/>
              <a:t>Die Lernenden wählen einen Bürogegenstand</a:t>
            </a:r>
          </a:p>
          <a:p>
            <a:pPr marL="171434" indent="-171434" defTabSz="457158">
              <a:spcBef>
                <a:spcPts val="0"/>
              </a:spcBef>
              <a:buFont typeface="Arial" panose="020B0604020202020204" pitchFamily="34" charset="0"/>
              <a:buChar char="•"/>
              <a:defRPr/>
            </a:pPr>
            <a:r>
              <a:rPr lang="de-DE" sz="1300" dirty="0"/>
              <a:t>Mittels Arbeitsblatt oder eine PP-Folie (Vorlage A) werden die Bauteile und deren Material benannt, ein Beispielbild des Bürogegenstandes eingefügt und eine Zuordnung der Bauteile vorgenommen</a:t>
            </a:r>
          </a:p>
          <a:p>
            <a:pPr marL="179062" indent="-179062">
              <a:buFont typeface="Arial" panose="020B0604020202020204" pitchFamily="34" charset="0"/>
              <a:buChar char="•"/>
            </a:pPr>
            <a:r>
              <a:rPr lang="de-DE" sz="1300" dirty="0"/>
              <a:t>Anschließend werden für maximal drei Materialien eine Beschreibung mit ausgewählten Kriterien verfasst (Vorlage B)</a:t>
            </a:r>
          </a:p>
          <a:p>
            <a:pPr marL="179062" indent="-179062">
              <a:buFont typeface="Arial" panose="020B0604020202020204" pitchFamily="34" charset="0"/>
              <a:buChar char="•"/>
            </a:pPr>
            <a:r>
              <a:rPr lang="de-DE" sz="1300" dirty="0"/>
              <a:t>Die Schüler/-innen sollen einen Ausdruck der beiden PP-Folien machen (oder alternativ: schriftlich die Folien ausfüllen)</a:t>
            </a:r>
          </a:p>
          <a:p>
            <a:pPr marL="179062" indent="-179062" fontAlgn="t">
              <a:spcBef>
                <a:spcPts val="0"/>
              </a:spcBef>
              <a:buFont typeface="Arial" panose="020B0604020202020204" pitchFamily="34" charset="0"/>
              <a:buChar char="•"/>
            </a:pPr>
            <a:r>
              <a:rPr lang="de-DE" sz="1300" dirty="0"/>
              <a:t>Die Ergebnisse werden in einem Kurzvortrag vorgestellt</a:t>
            </a:r>
          </a:p>
          <a:p>
            <a:endParaRPr lang="de-DE" dirty="0"/>
          </a:p>
        </p:txBody>
      </p:sp>
      <p:sp>
        <p:nvSpPr>
          <p:cNvPr id="4" name="Foliennummernplatzhalter 3"/>
          <p:cNvSpPr>
            <a:spLocks noGrp="1"/>
          </p:cNvSpPr>
          <p:nvPr>
            <p:ph type="sldNum" sz="quarter" idx="10"/>
          </p:nvPr>
        </p:nvSpPr>
        <p:spPr/>
        <p:txBody>
          <a:bodyPr/>
          <a:lstStyle/>
          <a:p>
            <a:fld id="{6B19C70B-66E5-42C9-B82C-467C685AF104}" type="slidenum">
              <a:rPr lang="de-DE" altLang="de-DE" smtClean="0"/>
              <a:pPr/>
              <a:t>47</a:t>
            </a:fld>
            <a:endParaRPr lang="de-DE" altLang="de-DE"/>
          </a:p>
        </p:txBody>
      </p:sp>
    </p:spTree>
    <p:extLst>
      <p:ext uri="{BB962C8B-B14F-4D97-AF65-F5344CB8AC3E}">
        <p14:creationId xmlns:p14="http://schemas.microsoft.com/office/powerpoint/2010/main" val="193825401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6B19C70B-66E5-42C9-B82C-467C685AF104}" type="slidenum">
              <a:rPr lang="de-DE" altLang="de-DE" smtClean="0"/>
              <a:pPr/>
              <a:t>48</a:t>
            </a:fld>
            <a:endParaRPr lang="de-DE" altLang="de-DE"/>
          </a:p>
        </p:txBody>
      </p:sp>
    </p:spTree>
    <p:extLst>
      <p:ext uri="{BB962C8B-B14F-4D97-AF65-F5344CB8AC3E}">
        <p14:creationId xmlns:p14="http://schemas.microsoft.com/office/powerpoint/2010/main" val="79123587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256155" y="4860926"/>
            <a:ext cx="6557549" cy="5013343"/>
          </a:xfrm>
        </p:spPr>
        <p:txBody>
          <a:bodyPr/>
          <a:lstStyle/>
          <a:p>
            <a:pPr>
              <a:spcBef>
                <a:spcPts val="0"/>
              </a:spcBef>
            </a:pPr>
            <a:r>
              <a:rPr lang="de-DE" sz="1100" dirty="0"/>
              <a:t>Didaktischer Kommentar:</a:t>
            </a:r>
          </a:p>
          <a:p>
            <a:pPr marL="171434" indent="-171434" defTabSz="457158">
              <a:spcBef>
                <a:spcPts val="0"/>
              </a:spcBef>
              <a:buFont typeface="Arial" panose="020B0604020202020204" pitchFamily="34" charset="0"/>
              <a:buChar char="•"/>
              <a:defRPr/>
            </a:pPr>
            <a:r>
              <a:rPr lang="de-DE" sz="1100" dirty="0"/>
              <a:t>Dieses Modul wird als Heimarbeit gestellt und bearbeitet.</a:t>
            </a:r>
          </a:p>
          <a:p>
            <a:pPr marL="171434" indent="-171434" defTabSz="457158">
              <a:spcBef>
                <a:spcPts val="0"/>
              </a:spcBef>
              <a:buFont typeface="Arial" panose="020B0604020202020204" pitchFamily="34" charset="0"/>
              <a:buChar char="•"/>
              <a:defRPr/>
            </a:pPr>
            <a:r>
              <a:rPr lang="de-DE" sz="1100" dirty="0"/>
              <a:t>Hierzu nutzen die Schüler/-innen AB 7 oder die Folien 85 und 86.</a:t>
            </a:r>
          </a:p>
          <a:p>
            <a:pPr marL="171434" indent="-171434" defTabSz="457158">
              <a:spcBef>
                <a:spcPts val="0"/>
              </a:spcBef>
              <a:buFont typeface="Arial" panose="020B0604020202020204" pitchFamily="34" charset="0"/>
              <a:buChar char="•"/>
              <a:defRPr/>
            </a:pPr>
            <a:r>
              <a:rPr lang="de-DE" sz="1100" dirty="0"/>
              <a:t>Alternativ können die Folien auch als Leerfolien ausgedruckt werden. Hierzu muss nur der vorhandene Text teilweise gelöscht werden.</a:t>
            </a:r>
          </a:p>
          <a:p>
            <a:pPr marL="171434" indent="-171434" defTabSz="457158">
              <a:spcBef>
                <a:spcPts val="0"/>
              </a:spcBef>
              <a:buFont typeface="Arial" panose="020B0604020202020204" pitchFamily="34" charset="0"/>
              <a:buChar char="•"/>
              <a:defRPr/>
            </a:pPr>
            <a:r>
              <a:rPr lang="de-DE" sz="1100" dirty="0"/>
              <a:t>(Hinweis der Autoren: Diese Folien können ohne Einschränkung verwendet werden. </a:t>
            </a:r>
          </a:p>
          <a:p>
            <a:pPr marL="171434" indent="-171434" defTabSz="457158">
              <a:spcBef>
                <a:spcPts val="0"/>
              </a:spcBef>
              <a:buFont typeface="Arial" panose="020B0604020202020204" pitchFamily="34" charset="0"/>
              <a:buChar char="•"/>
              <a:defRPr/>
            </a:pPr>
            <a:r>
              <a:rPr lang="de-DE" sz="1100" dirty="0"/>
              <a:t>Zunächst werden die Bürogegenstände ausgewählt.</a:t>
            </a:r>
          </a:p>
          <a:p>
            <a:pPr marL="171434" indent="-171434" defTabSz="457158">
              <a:spcBef>
                <a:spcPts val="0"/>
              </a:spcBef>
              <a:buFont typeface="Arial" panose="020B0604020202020204" pitchFamily="34" charset="0"/>
              <a:buChar char="•"/>
              <a:defRPr/>
            </a:pPr>
            <a:r>
              <a:rPr lang="de-DE" sz="1100" dirty="0"/>
              <a:t>Teilen Sie die Schüler/-innen in Gruppen ein, die ein Produkt bearbeiten. Bei komplexen Gegenständen wie einem Bürostuhl sollten mehrere Gruppen diesen bearbeiten, bei einfachen wie z.B. Lochern sollte nur eine Gruppe diesen bearbeiten.</a:t>
            </a:r>
          </a:p>
          <a:p>
            <a:pPr marL="171434" indent="-171434" defTabSz="457158">
              <a:spcBef>
                <a:spcPts val="0"/>
              </a:spcBef>
              <a:buFont typeface="Arial" panose="020B0604020202020204" pitchFamily="34" charset="0"/>
              <a:buChar char="•"/>
              <a:defRPr/>
            </a:pPr>
            <a:r>
              <a:rPr lang="de-DE" sz="1100" dirty="0"/>
              <a:t>Folgende Aufgabenstellung wird den Schüler/-innen auf dem Weg gegeben:</a:t>
            </a:r>
          </a:p>
          <a:p>
            <a:pPr marL="648934" lvl="1" indent="-171434" defTabSz="457158">
              <a:spcBef>
                <a:spcPts val="0"/>
              </a:spcBef>
              <a:buFont typeface="Arial" panose="020B0604020202020204" pitchFamily="34" charset="0"/>
              <a:buChar char="•"/>
              <a:defRPr/>
            </a:pPr>
            <a:r>
              <a:rPr lang="de-DE" sz="1100" dirty="0"/>
              <a:t>Suchen Sie ein beispielhaftes schematisches Bild im Internet für Ihren Bürogegenstand (gute Bildquellen sind </a:t>
            </a:r>
            <a:r>
              <a:rPr lang="de-DE" sz="1100" dirty="0" err="1"/>
              <a:t>wikipedia</a:t>
            </a:r>
            <a:r>
              <a:rPr lang="de-DE" sz="1100" dirty="0"/>
              <a:t> oder </a:t>
            </a:r>
            <a:r>
              <a:rPr lang="de-DE" sz="1100" dirty="0" err="1"/>
              <a:t>pixabay</a:t>
            </a:r>
            <a:r>
              <a:rPr lang="de-DE" sz="1100" dirty="0"/>
              <a:t>).</a:t>
            </a:r>
          </a:p>
          <a:p>
            <a:pPr marL="648934" lvl="1" indent="-171434" defTabSz="457158">
              <a:spcBef>
                <a:spcPts val="0"/>
              </a:spcBef>
              <a:buFont typeface="Arial" panose="020B0604020202020204" pitchFamily="34" charset="0"/>
              <a:buChar char="•"/>
              <a:defRPr/>
            </a:pPr>
            <a:r>
              <a:rPr lang="de-DE" sz="1100" dirty="0"/>
              <a:t>Dieses Bild soll in die Abbildung (AB 7 (oder Folie 85) eingefügt werden.</a:t>
            </a:r>
          </a:p>
          <a:p>
            <a:pPr marL="648934" lvl="1" indent="-171434" defTabSz="457158">
              <a:spcBef>
                <a:spcPts val="0"/>
              </a:spcBef>
              <a:buFont typeface="Arial" panose="020B0604020202020204" pitchFamily="34" charset="0"/>
              <a:buChar char="•"/>
              <a:defRPr/>
            </a:pPr>
            <a:r>
              <a:rPr lang="de-DE" sz="1100" dirty="0"/>
              <a:t>Anschließend werden die Bauteile benannt sowie das Material aus dem das Bauteil besteht.</a:t>
            </a:r>
          </a:p>
          <a:p>
            <a:pPr marL="648934" lvl="1" indent="-171434" defTabSz="457158">
              <a:spcBef>
                <a:spcPts val="0"/>
              </a:spcBef>
              <a:buFont typeface="Arial" panose="020B0604020202020204" pitchFamily="34" charset="0"/>
              <a:buChar char="•"/>
              <a:defRPr/>
            </a:pPr>
            <a:r>
              <a:rPr lang="de-DE" sz="1100" dirty="0"/>
              <a:t>Danach wird die Tabelle (AB 7 oder Folie 86) bearbeitet. </a:t>
            </a:r>
          </a:p>
          <a:p>
            <a:pPr marL="648934" lvl="1" indent="-171434" defTabSz="457158">
              <a:spcBef>
                <a:spcPts val="0"/>
              </a:spcBef>
              <a:buFont typeface="Arial" panose="020B0604020202020204" pitchFamily="34" charset="0"/>
              <a:buChar char="•"/>
              <a:defRPr/>
            </a:pPr>
            <a:r>
              <a:rPr lang="de-DE" sz="1100" dirty="0"/>
              <a:t>Hier wird für maximal drei Materialien eine Beschreibung  verfasst mit den Kriterien:</a:t>
            </a:r>
          </a:p>
          <a:p>
            <a:pPr marL="1134062" lvl="2" indent="-179062" eaLnBrk="1" fontAlgn="t" hangingPunct="1">
              <a:spcBef>
                <a:spcPts val="0"/>
              </a:spcBef>
              <a:buFont typeface="Arial" panose="020B0604020202020204" pitchFamily="34" charset="0"/>
              <a:buChar char="•"/>
            </a:pPr>
            <a:r>
              <a:rPr lang="de-DE" sz="1100" dirty="0">
                <a:ea typeface="MS PGothic" pitchFamily="34" charset="-128"/>
              </a:rPr>
              <a:t>Gegenstand</a:t>
            </a:r>
          </a:p>
          <a:p>
            <a:pPr marL="1134062" lvl="2" indent="-179062" eaLnBrk="1" fontAlgn="t" hangingPunct="1">
              <a:spcBef>
                <a:spcPts val="0"/>
              </a:spcBef>
              <a:buFont typeface="Arial" panose="020B0604020202020204" pitchFamily="34" charset="0"/>
              <a:buChar char="•"/>
            </a:pPr>
            <a:r>
              <a:rPr lang="de-DE" sz="1100" dirty="0">
                <a:ea typeface="MS PGothic" pitchFamily="34" charset="-128"/>
              </a:rPr>
              <a:t>Materialart</a:t>
            </a:r>
          </a:p>
          <a:p>
            <a:pPr marL="1134062" lvl="2" indent="-179062" eaLnBrk="1" fontAlgn="t" hangingPunct="1">
              <a:spcBef>
                <a:spcPts val="0"/>
              </a:spcBef>
              <a:buFont typeface="Arial" panose="020B0604020202020204" pitchFamily="34" charset="0"/>
              <a:buChar char="•"/>
            </a:pPr>
            <a:r>
              <a:rPr lang="de-DE" sz="1100" dirty="0">
                <a:ea typeface="MS PGothic" pitchFamily="34" charset="-128"/>
              </a:rPr>
              <a:t>Herkunft </a:t>
            </a:r>
          </a:p>
          <a:p>
            <a:pPr marL="1134062" lvl="2" indent="-179062" eaLnBrk="1" fontAlgn="t" hangingPunct="1">
              <a:spcBef>
                <a:spcPts val="0"/>
              </a:spcBef>
              <a:buFont typeface="Arial" panose="020B0604020202020204" pitchFamily="34" charset="0"/>
              <a:buChar char="•"/>
            </a:pPr>
            <a:r>
              <a:rPr lang="de-DE" sz="1100" dirty="0" err="1">
                <a:ea typeface="MS PGothic" pitchFamily="34" charset="-128"/>
              </a:rPr>
              <a:t>NaWaRo</a:t>
            </a:r>
            <a:r>
              <a:rPr lang="de-DE" sz="1100" dirty="0">
                <a:ea typeface="MS PGothic" pitchFamily="34" charset="-128"/>
              </a:rPr>
              <a:t> -  ja oder nein?</a:t>
            </a:r>
          </a:p>
          <a:p>
            <a:pPr marL="1134062" lvl="2" indent="-179062" eaLnBrk="1" fontAlgn="t" hangingPunct="1">
              <a:spcBef>
                <a:spcPts val="0"/>
              </a:spcBef>
              <a:buFont typeface="Arial" panose="020B0604020202020204" pitchFamily="34" charset="0"/>
              <a:buChar char="•"/>
            </a:pPr>
            <a:r>
              <a:rPr lang="de-DE" sz="1100" dirty="0">
                <a:ea typeface="MS PGothic" pitchFamily="34" charset="-128"/>
              </a:rPr>
              <a:t>Rohstoffgruppe</a:t>
            </a:r>
          </a:p>
          <a:p>
            <a:pPr marL="1134062" lvl="2" indent="-179062" eaLnBrk="1" fontAlgn="t" hangingPunct="1">
              <a:spcBef>
                <a:spcPts val="0"/>
              </a:spcBef>
              <a:buFont typeface="Arial" panose="020B0604020202020204" pitchFamily="34" charset="0"/>
              <a:buChar char="•"/>
            </a:pPr>
            <a:r>
              <a:rPr lang="de-DE" sz="1100" dirty="0">
                <a:ea typeface="MS PGothic" pitchFamily="34" charset="-128"/>
              </a:rPr>
              <a:t>Recyclingfähig – ja oder nein?</a:t>
            </a:r>
          </a:p>
          <a:p>
            <a:pPr marL="1134062" lvl="2" indent="-179062" eaLnBrk="1" fontAlgn="t" hangingPunct="1">
              <a:spcBef>
                <a:spcPts val="0"/>
              </a:spcBef>
              <a:buFont typeface="Arial" panose="020B0604020202020204" pitchFamily="34" charset="0"/>
              <a:buChar char="•"/>
            </a:pPr>
            <a:r>
              <a:rPr lang="de-DE" sz="1100" dirty="0">
                <a:ea typeface="MS PGothic" pitchFamily="34" charset="-128"/>
              </a:rPr>
              <a:t>Einschätzung der tatsächlichen Nutzungskaskade (Vermutung)</a:t>
            </a:r>
          </a:p>
          <a:p>
            <a:pPr marL="1134062" lvl="2" indent="-179062" eaLnBrk="1" fontAlgn="t" hangingPunct="1">
              <a:spcBef>
                <a:spcPts val="0"/>
              </a:spcBef>
              <a:buFont typeface="Arial" panose="020B0604020202020204" pitchFamily="34" charset="0"/>
              <a:buChar char="•"/>
            </a:pPr>
            <a:r>
              <a:rPr lang="de-DE" sz="1100" dirty="0">
                <a:ea typeface="MS PGothic" pitchFamily="34" charset="-128"/>
              </a:rPr>
              <a:t>Substitution durch </a:t>
            </a:r>
            <a:r>
              <a:rPr lang="de-DE" sz="1100" dirty="0" err="1">
                <a:ea typeface="MS PGothic" pitchFamily="34" charset="-128"/>
              </a:rPr>
              <a:t>NaWaRo</a:t>
            </a:r>
            <a:endParaRPr lang="de-DE" sz="1100" dirty="0">
              <a:ea typeface="MS PGothic" pitchFamily="34" charset="-128"/>
            </a:endParaRPr>
          </a:p>
          <a:p>
            <a:pPr marL="1134062" lvl="2" indent="-179062" eaLnBrk="1" fontAlgn="t" hangingPunct="1">
              <a:spcBef>
                <a:spcPts val="0"/>
              </a:spcBef>
              <a:buFont typeface="Arial" panose="020B0604020202020204" pitchFamily="34" charset="0"/>
              <a:buChar char="•"/>
            </a:pPr>
            <a:r>
              <a:rPr lang="de-DE" sz="1100" dirty="0">
                <a:ea typeface="MS PGothic" pitchFamily="34" charset="-128"/>
              </a:rPr>
              <a:t>Weitere Alternativen</a:t>
            </a:r>
          </a:p>
          <a:p>
            <a:pPr marL="179062" indent="-179062" eaLnBrk="1" fontAlgn="t" hangingPunct="1">
              <a:spcBef>
                <a:spcPts val="0"/>
              </a:spcBef>
              <a:buFont typeface="Arial" panose="020B0604020202020204" pitchFamily="34" charset="0"/>
              <a:buChar char="•"/>
            </a:pPr>
            <a:r>
              <a:rPr lang="de-DE" sz="1100" dirty="0"/>
              <a:t>Die Schüler/-innen sollen einen Ausdruck der beiden </a:t>
            </a:r>
            <a:r>
              <a:rPr lang="de-DE" sz="1100" dirty="0" err="1"/>
              <a:t>powerpoint</a:t>
            </a:r>
            <a:r>
              <a:rPr lang="de-DE" sz="1100" dirty="0"/>
              <a:t>-Folien machen (oder alternativ: schriftlich die Folien ausfüllen).</a:t>
            </a:r>
          </a:p>
          <a:p>
            <a:pPr marL="179062" indent="-179062" eaLnBrk="1" fontAlgn="t" hangingPunct="1">
              <a:spcBef>
                <a:spcPts val="0"/>
              </a:spcBef>
              <a:buFont typeface="Arial" panose="020B0604020202020204" pitchFamily="34" charset="0"/>
              <a:buChar char="•"/>
            </a:pPr>
            <a:r>
              <a:rPr lang="de-DE" sz="1100" dirty="0"/>
              <a:t>Die Ergebnisse werden in einem Kurzvortrag vorgestellt.</a:t>
            </a:r>
          </a:p>
        </p:txBody>
      </p:sp>
      <p:sp>
        <p:nvSpPr>
          <p:cNvPr id="4" name="Foliennummernplatzhalter 3"/>
          <p:cNvSpPr>
            <a:spLocks noGrp="1"/>
          </p:cNvSpPr>
          <p:nvPr>
            <p:ph type="sldNum" sz="quarter" idx="10"/>
          </p:nvPr>
        </p:nvSpPr>
        <p:spPr/>
        <p:txBody>
          <a:bodyPr/>
          <a:lstStyle/>
          <a:p>
            <a:fld id="{6B19C70B-66E5-42C9-B82C-467C685AF104}" type="slidenum">
              <a:rPr lang="de-DE" altLang="de-DE" smtClean="0"/>
              <a:pPr/>
              <a:t>49</a:t>
            </a:fld>
            <a:endParaRPr lang="de-DE" altLang="de-DE"/>
          </a:p>
        </p:txBody>
      </p:sp>
    </p:spTree>
    <p:extLst>
      <p:ext uri="{BB962C8B-B14F-4D97-AF65-F5344CB8AC3E}">
        <p14:creationId xmlns:p14="http://schemas.microsoft.com/office/powerpoint/2010/main" val="9850011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34" indent="-171434">
              <a:buFont typeface="Arial" panose="020B0604020202020204" pitchFamily="34" charset="0"/>
              <a:buChar char="•"/>
            </a:pPr>
            <a:r>
              <a:rPr lang="de-DE" b="0" u="none" baseline="0" dirty="0"/>
              <a:t>ProgRess umfasst 10 Handlungsfelder – die auf der Folie aufgeführt werden. In jedem der Handlungsfelder gibt es verschiedene Gestaltungsaspekte.</a:t>
            </a:r>
          </a:p>
          <a:p>
            <a:pPr marL="171434" indent="-171434" defTabSz="457158">
              <a:buFont typeface="Arial" panose="020B0604020202020204" pitchFamily="34" charset="0"/>
              <a:buChar char="•"/>
              <a:defRPr/>
            </a:pPr>
            <a:r>
              <a:rPr lang="de-DE" sz="1300" dirty="0"/>
              <a:t>Ein Handlungsfeld ist die Sicherung einer nachhaltigen Rohstoffversorgung. Dieses Handlungsfeld wird in dieser Weiterbildung und der dazugehörigen Unterrichtseinheit behandelt.</a:t>
            </a:r>
          </a:p>
          <a:p>
            <a:pPr marL="171434" indent="-171434" defTabSz="457158">
              <a:buFont typeface="Arial" panose="020B0604020202020204" pitchFamily="34" charset="0"/>
              <a:buChar char="•"/>
              <a:defRPr/>
            </a:pPr>
            <a:r>
              <a:rPr lang="de-DE" sz="1300" dirty="0"/>
              <a:t>In diesem Handlungsfeld wird das Ziel die stoffliche Nutzung nachwachsender Rohstoffe umweltverträglich auszubauen als ein Gestaltungsaspekt explizit aufgeführt. Die Entwicklung innovativer Ansätze zur nachhaltigen Nutzung nachwachsender Rohstoffe, wie z.B. neue Kunststoffe für Büromöbel, steht exemplarisch für das Ziel. </a:t>
            </a:r>
          </a:p>
          <a:p>
            <a:pPr marL="171434" indent="-171434" defTabSz="457158">
              <a:buFont typeface="Arial" panose="020B0604020202020204" pitchFamily="34" charset="0"/>
              <a:buChar char="•"/>
              <a:defRPr/>
            </a:pPr>
            <a:endParaRPr lang="de-DE" sz="1300" dirty="0"/>
          </a:p>
          <a:p>
            <a:pPr defTabSz="457158">
              <a:defRPr/>
            </a:pPr>
            <a:r>
              <a:rPr lang="de-DE" b="1" baseline="0" dirty="0"/>
              <a:t>Quelle</a:t>
            </a:r>
          </a:p>
          <a:p>
            <a:pPr marL="171434" indent="-171434" defTabSz="457158">
              <a:buFont typeface="Arial" panose="020B0604020202020204" pitchFamily="34" charset="0"/>
              <a:buChar char="•"/>
              <a:defRPr/>
            </a:pPr>
            <a:r>
              <a:rPr lang="de-DE" b="0" baseline="0" dirty="0"/>
              <a:t>BMUB 2016: ProgRess I. Online: http://www.bmub.bund.de/service/publikationen/downloads/details/artikel/deutsches-ressourceneffizienzprogramm-progress/</a:t>
            </a:r>
          </a:p>
          <a:p>
            <a:pPr marL="171434" indent="-171434" defTabSz="457158">
              <a:buFont typeface="Arial" panose="020B0604020202020204" pitchFamily="34" charset="0"/>
              <a:buChar char="•"/>
              <a:defRPr/>
            </a:pPr>
            <a:r>
              <a:rPr lang="de-DE" b="0" baseline="0" dirty="0"/>
              <a:t>BMUB 2012: ProgRess II. Online: http://www.bmub.bund.de/fileadmin/Daten_BMU/Pools/Broschueren/progress_ii_broschuere_bf.pdf</a:t>
            </a:r>
          </a:p>
          <a:p>
            <a:pPr defTabSz="457158">
              <a:defRPr/>
            </a:pPr>
            <a:endParaRPr lang="de-DE" sz="1300" dirty="0"/>
          </a:p>
          <a:p>
            <a:endParaRPr lang="de-DE" b="0" baseline="0" dirty="0"/>
          </a:p>
          <a:p>
            <a:endParaRPr lang="de-DE" b="0" dirty="0"/>
          </a:p>
        </p:txBody>
      </p:sp>
      <p:sp>
        <p:nvSpPr>
          <p:cNvPr id="4" name="Foliennummernplatzhalter 3"/>
          <p:cNvSpPr>
            <a:spLocks noGrp="1"/>
          </p:cNvSpPr>
          <p:nvPr>
            <p:ph type="sldNum" sz="quarter" idx="10"/>
          </p:nvPr>
        </p:nvSpPr>
        <p:spPr/>
        <p:txBody>
          <a:bodyPr/>
          <a:lstStyle/>
          <a:p>
            <a:fld id="{6B19C70B-66E5-42C9-B82C-467C685AF104}" type="slidenum">
              <a:rPr lang="de-DE" altLang="de-DE" smtClean="0"/>
              <a:pPr/>
              <a:t>5</a:t>
            </a:fld>
            <a:endParaRPr lang="de-DE" altLang="de-DE"/>
          </a:p>
        </p:txBody>
      </p:sp>
    </p:spTree>
    <p:extLst>
      <p:ext uri="{BB962C8B-B14F-4D97-AF65-F5344CB8AC3E}">
        <p14:creationId xmlns:p14="http://schemas.microsoft.com/office/powerpoint/2010/main" val="56493476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9062" indent="-179062">
              <a:spcBef>
                <a:spcPts val="627"/>
              </a:spcBef>
              <a:buFont typeface="Arial" panose="020B0604020202020204" pitchFamily="34" charset="0"/>
              <a:buChar char="•"/>
            </a:pPr>
            <a:r>
              <a:rPr lang="de-DE" sz="1300" dirty="0"/>
              <a:t>Hier führen die Lernenden in Heimarbeit die in Modul 2 vorbereitete Fallstudie durch. </a:t>
            </a:r>
          </a:p>
          <a:p>
            <a:pPr marL="179062" indent="-179062">
              <a:spcBef>
                <a:spcPts val="627"/>
              </a:spcBef>
              <a:buFont typeface="Arial" panose="020B0604020202020204" pitchFamily="34" charset="0"/>
              <a:buChar char="•"/>
            </a:pPr>
            <a:r>
              <a:rPr lang="de-DE" sz="1300" dirty="0"/>
              <a:t>Sie bereiten eine Präsentation ihrer Fallstudie für die nächste Stunde vor.</a:t>
            </a:r>
          </a:p>
          <a:p>
            <a:pPr marL="179062" indent="-179062">
              <a:spcBef>
                <a:spcPts val="627"/>
              </a:spcBef>
              <a:buFont typeface="Arial" panose="020B0604020202020204" pitchFamily="34" charset="0"/>
              <a:buChar char="•"/>
            </a:pPr>
            <a:r>
              <a:rPr lang="de-DE" sz="1300" dirty="0"/>
              <a:t>Dafür kann Arbeitsblatt 7 genutzt werden oder eine </a:t>
            </a:r>
            <a:r>
              <a:rPr lang="de-DE" sz="1300" dirty="0" err="1"/>
              <a:t>Powerpoint</a:t>
            </a:r>
            <a:r>
              <a:rPr lang="de-DE" sz="1300" dirty="0"/>
              <a:t>-Folie – je nach Nutzung – die von den Schüler/-innen ausgefüllt werden sollen für ihren Bürogegenstand.</a:t>
            </a:r>
          </a:p>
          <a:p>
            <a:pPr marL="179062" indent="-179062">
              <a:buFont typeface="Arial" panose="020B0604020202020204" pitchFamily="34" charset="0"/>
              <a:buChar char="•"/>
            </a:pPr>
            <a:r>
              <a:rPr lang="de-DE" sz="1300" dirty="0"/>
              <a:t>In den hellbeigen Feldern wird jeweils ein Bauteil und das dazugehörige Material eingetragen (Beispiel Stuhlrolle – Kunststoff – Polyethylen)</a:t>
            </a:r>
          </a:p>
          <a:p>
            <a:pPr marL="179062" indent="-179062">
              <a:buFont typeface="Arial" panose="020B0604020202020204" pitchFamily="34" charset="0"/>
              <a:buChar char="•"/>
            </a:pPr>
            <a:r>
              <a:rPr lang="de-DE" sz="1300" dirty="0"/>
              <a:t>In dem zentralen Feld in der Mitte wird ein Beispielbild des Bürogegenstandes eingefügt</a:t>
            </a:r>
          </a:p>
          <a:p>
            <a:pPr marL="179062" indent="-179062">
              <a:buFont typeface="Arial" panose="020B0604020202020204" pitchFamily="34" charset="0"/>
              <a:buChar char="•"/>
            </a:pPr>
            <a:r>
              <a:rPr lang="de-DE" sz="1300" dirty="0"/>
              <a:t>Mit Pfeilen erfolgt dann eine Zuordnung von Bauteil zu Beispielbild.</a:t>
            </a:r>
          </a:p>
          <a:p>
            <a:pPr marL="179062" indent="-179062">
              <a:spcBef>
                <a:spcPts val="627"/>
              </a:spcBef>
              <a:buFont typeface="Arial" panose="020B0604020202020204" pitchFamily="34" charset="0"/>
              <a:buChar char="•"/>
            </a:pPr>
            <a:endParaRPr lang="de-DE" sz="1300" dirty="0"/>
          </a:p>
          <a:p>
            <a:endParaRPr lang="de-DE" dirty="0"/>
          </a:p>
        </p:txBody>
      </p:sp>
      <p:sp>
        <p:nvSpPr>
          <p:cNvPr id="4" name="Foliennummernplatzhalter 3"/>
          <p:cNvSpPr>
            <a:spLocks noGrp="1"/>
          </p:cNvSpPr>
          <p:nvPr>
            <p:ph type="sldNum" sz="quarter" idx="10"/>
          </p:nvPr>
        </p:nvSpPr>
        <p:spPr/>
        <p:txBody>
          <a:bodyPr/>
          <a:lstStyle/>
          <a:p>
            <a:fld id="{6B19C70B-66E5-42C9-B82C-467C685AF104}" type="slidenum">
              <a:rPr lang="de-DE" altLang="de-DE" smtClean="0"/>
              <a:pPr/>
              <a:t>50</a:t>
            </a:fld>
            <a:endParaRPr lang="de-DE" altLang="de-DE"/>
          </a:p>
        </p:txBody>
      </p:sp>
    </p:spTree>
    <p:extLst>
      <p:ext uri="{BB962C8B-B14F-4D97-AF65-F5344CB8AC3E}">
        <p14:creationId xmlns:p14="http://schemas.microsoft.com/office/powerpoint/2010/main" val="158666911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6B19C70B-66E5-42C9-B82C-467C685AF104}" type="slidenum">
              <a:rPr lang="de-DE" altLang="de-DE" smtClean="0"/>
              <a:pPr/>
              <a:t>51</a:t>
            </a:fld>
            <a:endParaRPr lang="de-DE" altLang="de-DE"/>
          </a:p>
        </p:txBody>
      </p:sp>
    </p:spTree>
    <p:extLst>
      <p:ext uri="{BB962C8B-B14F-4D97-AF65-F5344CB8AC3E}">
        <p14:creationId xmlns:p14="http://schemas.microsoft.com/office/powerpoint/2010/main" val="88651520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Didaktischer Kommentar:</a:t>
            </a:r>
          </a:p>
          <a:p>
            <a:pPr marL="179062" indent="-179062">
              <a:buFont typeface="Arial" panose="020B0604020202020204" pitchFamily="34" charset="0"/>
              <a:buChar char="•"/>
            </a:pPr>
            <a:r>
              <a:rPr lang="de-DE" dirty="0"/>
              <a:t>Im</a:t>
            </a:r>
            <a:r>
              <a:rPr lang="de-DE" baseline="0" dirty="0"/>
              <a:t> Folgenden wird die Frage der Nachhaltigkeit im Büro diskutiert. Dies ist ein sehr umfassendes Thema, weshalb es hier nur angerissen werden kann.</a:t>
            </a:r>
          </a:p>
          <a:p>
            <a:pPr marL="179062" indent="-179062">
              <a:buFont typeface="Arial" panose="020B0604020202020204" pitchFamily="34" charset="0"/>
              <a:buChar char="•"/>
            </a:pPr>
            <a:r>
              <a:rPr lang="de-DE" baseline="0" dirty="0"/>
              <a:t>Zunächst wird ein Film über die Herstellung unseres Büromobiliars angeschaut. Er zeigt exemplarisch am Beispiel Holz auf, wie wenig nachhaltig die Möbelproduktion heute ist. Billig ist das zentrale Stichwort hierbei und dies geht zu Lasten der Umwelt und der sozialen Dimension der Nachhaltigkeit (Arbeitsstandards, Arbeitseinkommen, Sicherheit etc.).</a:t>
            </a:r>
          </a:p>
          <a:p>
            <a:pPr marL="179062" indent="-179062">
              <a:buFont typeface="Arial" panose="020B0604020202020204" pitchFamily="34" charset="0"/>
              <a:buChar char="•"/>
            </a:pPr>
            <a:r>
              <a:rPr lang="de-DE" baseline="0" dirty="0"/>
              <a:t>Im Anschluss wird das Thema Nachhaltigkeit diskutiert: Welche Anforderungen an das Büromobiliar ergeben sich aus dem Film in den drei Dimensionen Ökonomie, Ökologie und Soziales.</a:t>
            </a:r>
          </a:p>
          <a:p>
            <a:pPr marL="179062" indent="-179062">
              <a:buFont typeface="Arial" panose="020B0604020202020204" pitchFamily="34" charset="0"/>
              <a:buChar char="•"/>
            </a:pPr>
            <a:r>
              <a:rPr lang="de-DE" baseline="0" dirty="0"/>
              <a:t>Anschließend wird gezeigt, welche Standards und Gütezeichen es für das Büro gibt. Diese decken aber nur einen Teil der Büroeinrichtung ab. Hierbei werden die Kriterien, die für diese Gütesiegel genutzt werden, zusammengestellt (Textarbeit).</a:t>
            </a:r>
            <a:endParaRPr lang="de-DE" dirty="0"/>
          </a:p>
          <a:p>
            <a:endParaRPr lang="de-DE" dirty="0"/>
          </a:p>
        </p:txBody>
      </p:sp>
      <p:sp>
        <p:nvSpPr>
          <p:cNvPr id="4" name="Foliennummernplatzhalter 3"/>
          <p:cNvSpPr>
            <a:spLocks noGrp="1"/>
          </p:cNvSpPr>
          <p:nvPr>
            <p:ph type="sldNum" sz="quarter" idx="10"/>
          </p:nvPr>
        </p:nvSpPr>
        <p:spPr/>
        <p:txBody>
          <a:bodyPr/>
          <a:lstStyle/>
          <a:p>
            <a:fld id="{6B19C70B-66E5-42C9-B82C-467C685AF104}" type="slidenum">
              <a:rPr lang="de-DE" altLang="de-DE" smtClean="0"/>
              <a:pPr/>
              <a:t>52</a:t>
            </a:fld>
            <a:endParaRPr lang="de-DE" altLang="de-DE"/>
          </a:p>
        </p:txBody>
      </p:sp>
    </p:spTree>
    <p:extLst>
      <p:ext uri="{BB962C8B-B14F-4D97-AF65-F5344CB8AC3E}">
        <p14:creationId xmlns:p14="http://schemas.microsoft.com/office/powerpoint/2010/main" val="256885546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79488" y="768350"/>
            <a:ext cx="4365625" cy="3275013"/>
          </a:xfrm>
        </p:spPr>
      </p:sp>
      <p:sp>
        <p:nvSpPr>
          <p:cNvPr id="3" name="Notizenplatzhalter 2"/>
          <p:cNvSpPr>
            <a:spLocks noGrp="1"/>
          </p:cNvSpPr>
          <p:nvPr>
            <p:ph type="body" idx="1"/>
          </p:nvPr>
        </p:nvSpPr>
        <p:spPr>
          <a:xfrm>
            <a:off x="70977" y="4114795"/>
            <a:ext cx="6864402" cy="5895926"/>
          </a:xfrm>
        </p:spPr>
        <p:txBody>
          <a:bodyPr/>
          <a:lstStyle/>
          <a:p>
            <a:pPr marL="179062" indent="-179062">
              <a:spcBef>
                <a:spcPts val="0"/>
              </a:spcBef>
              <a:buFont typeface="Arial" panose="020B0604020202020204" pitchFamily="34" charset="0"/>
              <a:buChar char="•"/>
            </a:pPr>
            <a:r>
              <a:rPr lang="de-DE" sz="1000" dirty="0"/>
              <a:t>Anhand des Films „Ikea, </a:t>
            </a:r>
            <a:r>
              <a:rPr lang="de-DE" sz="1000" dirty="0" err="1"/>
              <a:t>Höffner</a:t>
            </a:r>
            <a:r>
              <a:rPr lang="de-DE" sz="1000" dirty="0"/>
              <a:t> und Co. - Woher kommen unsere Billigmöbel?“ können beispielhaft die stark verzweigten und komplexen Herkunftswege sowie die Produktionsbedingungen von (nicht-nachhaltigen) preiswerten Möbeln thematisiert werden. </a:t>
            </a:r>
          </a:p>
          <a:p>
            <a:pPr marL="179062" indent="-179062">
              <a:spcBef>
                <a:spcPts val="0"/>
              </a:spcBef>
              <a:buFont typeface="Arial" panose="020B0604020202020204" pitchFamily="34" charset="0"/>
              <a:buChar char="•"/>
            </a:pPr>
            <a:r>
              <a:rPr lang="de-DE" sz="1000" dirty="0"/>
              <a:t>Das Video ist online verfügbar unter: ZDF zoom (2015): https://www.youtube.com/watch?v=MtUuMLkB0qI Materialtyp: Video auf ZDF, zwei Versionen vorhanden)</a:t>
            </a:r>
          </a:p>
          <a:p>
            <a:pPr marL="179062" indent="-179062">
              <a:spcBef>
                <a:spcPts val="0"/>
              </a:spcBef>
              <a:buFont typeface="Arial" panose="020B0604020202020204" pitchFamily="34" charset="0"/>
              <a:buChar char="•"/>
            </a:pPr>
            <a:r>
              <a:rPr lang="de-DE" sz="1000" dirty="0"/>
              <a:t>Hierzu gibt es auch ein Arbeitsblatt mit Fragen, die an die Schüler/-innen gestellt werden können (Arbeitsblatt 7 - Film „Ikea, </a:t>
            </a:r>
            <a:r>
              <a:rPr lang="de-DE" sz="1000" dirty="0" err="1"/>
              <a:t>Höffner</a:t>
            </a:r>
            <a:r>
              <a:rPr lang="de-DE" sz="1000" dirty="0"/>
              <a:t> und Co. - Woher kommen unsere Billigmöbel?“ </a:t>
            </a:r>
          </a:p>
          <a:p>
            <a:pPr marL="179062" indent="-179062">
              <a:spcBef>
                <a:spcPts val="0"/>
              </a:spcBef>
              <a:buFont typeface="Arial" panose="020B0604020202020204" pitchFamily="34" charset="0"/>
              <a:buChar char="•"/>
            </a:pPr>
            <a:r>
              <a:rPr lang="de-DE" sz="1000" dirty="0"/>
              <a:t>Gemeinsames Betrachten der Videodokumentation mit Notizen</a:t>
            </a:r>
          </a:p>
          <a:p>
            <a:pPr marL="179062" indent="-179062">
              <a:spcBef>
                <a:spcPts val="0"/>
              </a:spcBef>
              <a:buFont typeface="Arial" panose="020B0604020202020204" pitchFamily="34" charset="0"/>
              <a:buChar char="•"/>
            </a:pPr>
            <a:r>
              <a:rPr lang="de-DE" sz="1000" dirty="0"/>
              <a:t>Abschließend kann ein Klassengespräch durchgeführt werden mit folgenden Fragen:</a:t>
            </a:r>
          </a:p>
          <a:p>
            <a:pPr marL="656562" lvl="1" indent="-179062">
              <a:spcBef>
                <a:spcPts val="0"/>
              </a:spcBef>
              <a:buFont typeface="Arial" panose="020B0604020202020204" pitchFamily="34" charset="0"/>
              <a:buChar char="•"/>
            </a:pPr>
            <a:r>
              <a:rPr lang="de-DE" sz="1000" dirty="0">
                <a:ea typeface="MS PGothic" pitchFamily="34" charset="-128"/>
              </a:rPr>
              <a:t>Unter welchen Bedingungen entsteht unser Mobiliar? </a:t>
            </a:r>
          </a:p>
          <a:p>
            <a:pPr marL="656562" lvl="1" indent="-179062">
              <a:spcBef>
                <a:spcPts val="0"/>
              </a:spcBef>
              <a:buFont typeface="Arial" panose="020B0604020202020204" pitchFamily="34" charset="0"/>
              <a:buChar char="•"/>
            </a:pPr>
            <a:r>
              <a:rPr lang="de-DE" sz="1000" dirty="0">
                <a:ea typeface="MS PGothic" pitchFamily="34" charset="-128"/>
              </a:rPr>
              <a:t>Zu welchen Kosten und mit welchen Umweltfolgen? </a:t>
            </a:r>
          </a:p>
          <a:p>
            <a:pPr marL="656562" lvl="1" indent="-179062">
              <a:spcBef>
                <a:spcPts val="0"/>
              </a:spcBef>
              <a:buFont typeface="Arial" panose="020B0604020202020204" pitchFamily="34" charset="0"/>
              <a:buChar char="•"/>
            </a:pPr>
            <a:r>
              <a:rPr lang="de-DE" sz="1000" dirty="0">
                <a:ea typeface="MS PGothic" pitchFamily="34" charset="-128"/>
              </a:rPr>
              <a:t>Und was bilden die Preise ab? </a:t>
            </a:r>
          </a:p>
          <a:p>
            <a:pPr marL="656562" lvl="1" indent="-179062">
              <a:spcBef>
                <a:spcPts val="0"/>
              </a:spcBef>
              <a:buFont typeface="Arial" panose="020B0604020202020204" pitchFamily="34" charset="0"/>
              <a:buChar char="•"/>
            </a:pPr>
            <a:r>
              <a:rPr lang="de-DE" sz="1000" dirty="0">
                <a:ea typeface="MS PGothic" pitchFamily="34" charset="-128"/>
              </a:rPr>
              <a:t>Was tun die Hersteller der Billigmöbel, was nicht-nachhaltig ist?</a:t>
            </a:r>
          </a:p>
          <a:p>
            <a:pPr marL="656562" lvl="1" indent="-179062">
              <a:spcBef>
                <a:spcPts val="0"/>
              </a:spcBef>
              <a:buFont typeface="Arial" panose="020B0604020202020204" pitchFamily="34" charset="0"/>
              <a:buChar char="•"/>
            </a:pPr>
            <a:r>
              <a:rPr lang="de-DE" sz="1000" dirty="0">
                <a:ea typeface="MS PGothic" pitchFamily="34" charset="-128"/>
              </a:rPr>
              <a:t>Wie kann ich den Konflikt lösen, dass mein Betrieb gute Möbel haben möchte, aber er nur wenig Geld dafür ausgeben kann?</a:t>
            </a:r>
          </a:p>
          <a:p>
            <a:pPr marL="656562" lvl="1" indent="-179062">
              <a:spcBef>
                <a:spcPts val="0"/>
              </a:spcBef>
              <a:buFont typeface="Arial" panose="020B0604020202020204" pitchFamily="34" charset="0"/>
              <a:buChar char="•"/>
            </a:pPr>
            <a:r>
              <a:rPr lang="de-DE" sz="1000" dirty="0">
                <a:ea typeface="MS PGothic" pitchFamily="34" charset="-128"/>
              </a:rPr>
              <a:t>Wie ließe sich das Problem angehen (z. B durch politische Maßnahmen)?</a:t>
            </a:r>
          </a:p>
          <a:p>
            <a:pPr marL="656562" lvl="1" indent="-179062">
              <a:spcBef>
                <a:spcPts val="0"/>
              </a:spcBef>
              <a:buFont typeface="Arial" panose="020B0604020202020204" pitchFamily="34" charset="0"/>
              <a:buChar char="•"/>
            </a:pPr>
            <a:r>
              <a:rPr lang="de-DE" sz="1000" dirty="0">
                <a:ea typeface="MS PGothic" pitchFamily="34" charset="-128"/>
              </a:rPr>
              <a:t>Was hat mein eigenes Verhalten damit zu tun?</a:t>
            </a:r>
          </a:p>
          <a:p>
            <a:pPr marL="179062" indent="-179062">
              <a:spcBef>
                <a:spcPts val="0"/>
              </a:spcBef>
              <a:buFont typeface="Arial" panose="020B0604020202020204" pitchFamily="34" charset="0"/>
              <a:buChar char="•"/>
            </a:pPr>
            <a:r>
              <a:rPr lang="de-DE" sz="1000" dirty="0"/>
              <a:t>Kurzbeschreibung zum Film</a:t>
            </a:r>
          </a:p>
          <a:p>
            <a:pPr marL="179062" indent="-179062">
              <a:spcBef>
                <a:spcPts val="0"/>
              </a:spcBef>
              <a:buFont typeface="Arial" panose="020B0604020202020204" pitchFamily="34" charset="0"/>
              <a:buChar char="•"/>
            </a:pPr>
            <a:r>
              <a:rPr lang="de-DE" sz="1000" dirty="0"/>
              <a:t>“Knapp 400 Euro gibt jeder von uns im Jahr für Möbel aus. Und bekommt dafür eine ganze Menge. Denn Möbel-Discounter landauf, landab unterbieten sich mit Dumpingpreisen. Doch der Preis, den die Umwelt und die Arbeitskräfte in den Herkunftsländern zahlen, ist hoch.</a:t>
            </a:r>
          </a:p>
          <a:p>
            <a:pPr marL="179062" indent="-179062">
              <a:spcBef>
                <a:spcPts val="0"/>
              </a:spcBef>
              <a:buFont typeface="Arial" panose="020B0604020202020204" pitchFamily="34" charset="0"/>
              <a:buChar char="•"/>
            </a:pPr>
            <a:r>
              <a:rPr lang="de-DE" sz="1000" dirty="0" err="1"/>
              <a:t>ZDFzoom</a:t>
            </a:r>
            <a:r>
              <a:rPr lang="de-DE" sz="1000" dirty="0"/>
              <a:t>-Autor Michael Höft findet bei seinen Recherchen heraus: In manchen Möbeln steckt längst nicht das drin, was die Verpackung suggeriert. Tropische Hölzer statt heimischer Kiefer, nur ein Beispiel. Viele „unserer“ Möbelhölzer stammen aus dem hohen Norden Russlands. Dort fällen Holzarbeiter innerhalb von Sekunden Jahrhunderte alte Bäume. In den letzten Urwäldern Europas wird zwar legal, aber mit Blick auf die Umwelt rücksichtslos gerodet. Umweltschützer wie Alexej </a:t>
            </a:r>
            <a:r>
              <a:rPr lang="de-DE" sz="1000" dirty="0" err="1"/>
              <a:t>Yaroshenko</a:t>
            </a:r>
            <a:r>
              <a:rPr lang="de-DE" sz="1000" dirty="0"/>
              <a:t> kämpfen seit Jahren für den Erhalt der nordischen Wälder und warnen: Wenn sich nichts ändert, „haben wir hier in 10 Jahren ein riesiges Problem“.</a:t>
            </a:r>
          </a:p>
          <a:p>
            <a:pPr marL="179062" indent="-179062">
              <a:spcBef>
                <a:spcPts val="0"/>
              </a:spcBef>
              <a:buFont typeface="Arial" panose="020B0604020202020204" pitchFamily="34" charset="0"/>
              <a:buChar char="•"/>
            </a:pPr>
            <a:r>
              <a:rPr lang="de-DE" sz="1000" dirty="0"/>
              <a:t>Ein weiterer Grund für die Schnäppchenpreise mancher Einrichtungshäuser: In den Möbelfabriken Osteuropas schuften Arbeiter für einen Hungerlohn. „Das Geld reicht kaum zum Leben. Jedes Jahr kommen Kontrolleure in die Fabrik, aber sie prüfen nur die Qualität der Möbel. Für uns Arbeiter interessiert sich niemand“, kritisiert ein Gewerkschafter. Der Monatslohn liegt in Rumänien manchmal bei knapp 200 Euro. Löhne, wie man sie sonst nur aus Südostasien kennt. </a:t>
            </a:r>
            <a:r>
              <a:rPr lang="de-DE" sz="1000" dirty="0" err="1"/>
              <a:t>ZDFzoom</a:t>
            </a:r>
            <a:r>
              <a:rPr lang="de-DE" sz="1000" dirty="0"/>
              <a:t> über die Umwelt- und Arbeitsbedingungen der Möbelbranche.</a:t>
            </a:r>
          </a:p>
          <a:p>
            <a:pPr marL="179062" indent="-179062">
              <a:spcBef>
                <a:spcPts val="0"/>
              </a:spcBef>
              <a:buFont typeface="Arial" panose="020B0604020202020204" pitchFamily="34" charset="0"/>
              <a:buChar char="•"/>
            </a:pPr>
            <a:r>
              <a:rPr lang="de-DE" sz="1000" dirty="0"/>
              <a:t>Aufgabe: Ein Ziel der nachhaltigen Rohstoffversorgung – und damit auch der Import von Rohstoffen in fertigen Produkten – ist die Transparenz in der Lieferkette um sichtbar zu machen, wo nachhaltig gewirtschaftet wird und wo nicht. Schaue dir das Video an und notiere dir nicht-nachhaltige Aspekte in den drei Dimensionen Gesellschaft, Wirtschaft und Umwelt.”</a:t>
            </a:r>
          </a:p>
          <a:p>
            <a:pPr marL="179062" indent="-179062">
              <a:spcBef>
                <a:spcPts val="0"/>
              </a:spcBef>
              <a:buFont typeface="Arial" panose="020B0604020202020204" pitchFamily="34" charset="0"/>
              <a:buChar char="•"/>
            </a:pPr>
            <a:endParaRPr lang="de-DE" sz="1000" dirty="0"/>
          </a:p>
          <a:p>
            <a:pPr marL="179062" indent="-179062">
              <a:spcBef>
                <a:spcPts val="0"/>
              </a:spcBef>
              <a:buFont typeface="Arial" panose="020B0604020202020204" pitchFamily="34" charset="0"/>
              <a:buChar char="•"/>
            </a:pPr>
            <a:endParaRPr lang="de-DE" sz="1000" dirty="0"/>
          </a:p>
        </p:txBody>
      </p:sp>
      <p:sp>
        <p:nvSpPr>
          <p:cNvPr id="4" name="Foliennummernplatzhalter 3"/>
          <p:cNvSpPr>
            <a:spLocks noGrp="1"/>
          </p:cNvSpPr>
          <p:nvPr>
            <p:ph type="sldNum" sz="quarter" idx="10"/>
          </p:nvPr>
        </p:nvSpPr>
        <p:spPr/>
        <p:txBody>
          <a:bodyPr/>
          <a:lstStyle/>
          <a:p>
            <a:fld id="{6B19C70B-66E5-42C9-B82C-467C685AF104}" type="slidenum">
              <a:rPr lang="de-DE" altLang="de-DE" smtClean="0"/>
              <a:pPr/>
              <a:t>53</a:t>
            </a:fld>
            <a:endParaRPr lang="de-DE" altLang="de-DE"/>
          </a:p>
        </p:txBody>
      </p:sp>
    </p:spTree>
    <p:extLst>
      <p:ext uri="{BB962C8B-B14F-4D97-AF65-F5344CB8AC3E}">
        <p14:creationId xmlns:p14="http://schemas.microsoft.com/office/powerpoint/2010/main" val="398769517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9062" indent="-179062">
              <a:buFont typeface="Arial" panose="020B0604020202020204" pitchFamily="34" charset="0"/>
              <a:buChar char="•"/>
            </a:pPr>
            <a:r>
              <a:rPr lang="de-DE" dirty="0"/>
              <a:t>Im nächsten Schritt sollen die Lernenden die zentralen Aussagen des Film reflektieren.</a:t>
            </a:r>
          </a:p>
          <a:p>
            <a:pPr marL="179062" indent="-179062">
              <a:buFont typeface="Arial" panose="020B0604020202020204" pitchFamily="34" charset="0"/>
              <a:buChar char="•"/>
            </a:pPr>
            <a:r>
              <a:rPr lang="de-DE" dirty="0"/>
              <a:t>Ausgehend von den negativen Aussagen sollen sie erarbeiten, was im Umkehrschluss „Kriterien für nachhaltige Möbel“ sein können.</a:t>
            </a:r>
          </a:p>
          <a:p>
            <a:pPr marL="179062" indent="-179062">
              <a:buFont typeface="Arial" panose="020B0604020202020204" pitchFamily="34" charset="0"/>
              <a:buChar char="•"/>
            </a:pPr>
            <a:r>
              <a:rPr lang="de-DE" dirty="0"/>
              <a:t>Hierzu kann das „Arbeitsblatt 9: Kriterien für nachhaltige Möbel“ genutzt werden.</a:t>
            </a:r>
          </a:p>
          <a:p>
            <a:pPr marL="179062" indent="-179062">
              <a:buFont typeface="Arial" panose="020B0604020202020204" pitchFamily="34" charset="0"/>
              <a:buChar char="•"/>
            </a:pPr>
            <a:r>
              <a:rPr lang="de-DE" dirty="0"/>
              <a:t>Weitere Hinweise:</a:t>
            </a:r>
          </a:p>
          <a:p>
            <a:pPr marL="179062" indent="-179062">
              <a:buFont typeface="Arial" panose="020B0604020202020204" pitchFamily="34" charset="0"/>
              <a:buChar char="•"/>
            </a:pPr>
            <a:r>
              <a:rPr lang="de-DE" dirty="0"/>
              <a:t>Generell werden bei der Nachhaltigkeit drei Dimensionen unterschieden.</a:t>
            </a:r>
          </a:p>
          <a:p>
            <a:pPr marL="656562" lvl="1" indent="-179062">
              <a:buFont typeface="Arial" panose="020B0604020202020204" pitchFamily="34" charset="0"/>
              <a:buChar char="•"/>
            </a:pPr>
            <a:r>
              <a:rPr lang="de-DE" dirty="0"/>
              <a:t>Ökonomie: </a:t>
            </a:r>
          </a:p>
          <a:p>
            <a:pPr marL="656562" lvl="1" indent="-179062">
              <a:buFont typeface="Arial" panose="020B0604020202020204" pitchFamily="34" charset="0"/>
              <a:buChar char="•"/>
            </a:pPr>
            <a:r>
              <a:rPr lang="de-DE" dirty="0"/>
              <a:t>Beispiele: „Wahre Preise“ zahlen, Unternehmensstabilität, langfristige Sicherung der Unternehmensexistenz, Ökonomische Stabilität und Sicherheit, Qualität, regionale Vernetzung.</a:t>
            </a:r>
          </a:p>
          <a:p>
            <a:pPr marL="656562" lvl="1" indent="-179062">
              <a:buFont typeface="Arial" panose="020B0604020202020204" pitchFamily="34" charset="0"/>
              <a:buChar char="•"/>
            </a:pPr>
            <a:r>
              <a:rPr lang="de-DE" dirty="0"/>
              <a:t>Ökologie:</a:t>
            </a:r>
          </a:p>
          <a:p>
            <a:pPr marL="656562" lvl="1" indent="-179062">
              <a:buFont typeface="Arial" panose="020B0604020202020204" pitchFamily="34" charset="0"/>
              <a:buChar char="•"/>
            </a:pPr>
            <a:r>
              <a:rPr lang="de-DE" dirty="0"/>
              <a:t>Beispiele: Langlebigkeit der Produkte, geringer Verbrauch von Ressourcen (Wasser, Strom, Wärme) sowie die Nutzung erneuerbarer Ressourcen.</a:t>
            </a:r>
          </a:p>
          <a:p>
            <a:pPr marL="656562" lvl="1" indent="-179062">
              <a:buFont typeface="Arial" panose="020B0604020202020204" pitchFamily="34" charset="0"/>
              <a:buChar char="•"/>
            </a:pPr>
            <a:r>
              <a:rPr lang="de-DE" dirty="0"/>
              <a:t>Soziales:</a:t>
            </a:r>
          </a:p>
          <a:p>
            <a:pPr marL="656562" lvl="1" indent="-179062">
              <a:buFont typeface="Arial" panose="020B0604020202020204" pitchFamily="34" charset="0"/>
              <a:buChar char="•"/>
            </a:pPr>
            <a:r>
              <a:rPr lang="de-DE" dirty="0"/>
              <a:t>Beispiele: Sozialstandards in der Produktion, Arbeitsstandards, Generationenvielfalt, soziale Gerechtigkeit, Chancengleichheit, die Sorge für einen verantwortungsvollen Umgang mit der Ressource Mensch.</a:t>
            </a:r>
          </a:p>
          <a:p>
            <a:endParaRPr lang="de-DE" dirty="0"/>
          </a:p>
          <a:p>
            <a:endParaRPr lang="de-DE" dirty="0"/>
          </a:p>
          <a:p>
            <a:endParaRPr lang="de-DE" dirty="0"/>
          </a:p>
          <a:p>
            <a:endParaRPr lang="de-DE" dirty="0"/>
          </a:p>
          <a:p>
            <a:endParaRPr lang="de-DE" dirty="0"/>
          </a:p>
          <a:p>
            <a:endParaRPr lang="de-DE" dirty="0"/>
          </a:p>
        </p:txBody>
      </p:sp>
      <p:sp>
        <p:nvSpPr>
          <p:cNvPr id="4" name="Foliennummernplatzhalter 3"/>
          <p:cNvSpPr>
            <a:spLocks noGrp="1"/>
          </p:cNvSpPr>
          <p:nvPr>
            <p:ph type="sldNum" sz="quarter" idx="10"/>
          </p:nvPr>
        </p:nvSpPr>
        <p:spPr/>
        <p:txBody>
          <a:bodyPr/>
          <a:lstStyle/>
          <a:p>
            <a:fld id="{6B19C70B-66E5-42C9-B82C-467C685AF104}" type="slidenum">
              <a:rPr lang="de-DE" altLang="de-DE" smtClean="0"/>
              <a:pPr/>
              <a:t>54</a:t>
            </a:fld>
            <a:endParaRPr lang="de-DE" altLang="de-DE"/>
          </a:p>
        </p:txBody>
      </p:sp>
    </p:spTree>
    <p:extLst>
      <p:ext uri="{BB962C8B-B14F-4D97-AF65-F5344CB8AC3E}">
        <p14:creationId xmlns:p14="http://schemas.microsoft.com/office/powerpoint/2010/main" val="173667612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74725" y="768350"/>
            <a:ext cx="4057650" cy="3043238"/>
          </a:xfrm>
        </p:spPr>
      </p:sp>
      <p:sp>
        <p:nvSpPr>
          <p:cNvPr id="3" name="Notizenplatzhalter 2"/>
          <p:cNvSpPr>
            <a:spLocks noGrp="1"/>
          </p:cNvSpPr>
          <p:nvPr>
            <p:ph type="body" idx="1"/>
          </p:nvPr>
        </p:nvSpPr>
        <p:spPr>
          <a:xfrm>
            <a:off x="115270" y="3843714"/>
            <a:ext cx="6877744" cy="6278651"/>
          </a:xfrm>
        </p:spPr>
        <p:txBody>
          <a:bodyPr/>
          <a:lstStyle/>
          <a:p>
            <a:pPr marL="179062" indent="-179062">
              <a:spcBef>
                <a:spcPts val="0"/>
              </a:spcBef>
              <a:buFont typeface="Arial" panose="020B0604020202020204" pitchFamily="34" charset="0"/>
              <a:buChar char="•"/>
            </a:pPr>
            <a:r>
              <a:rPr lang="de-DE" sz="1000" dirty="0"/>
              <a:t>Die / der Lehrende teilt das „Arbeitsblatt 10 - Standards und Gütezeichen“ aus.</a:t>
            </a:r>
          </a:p>
          <a:p>
            <a:pPr marL="179062" indent="-179062">
              <a:spcBef>
                <a:spcPts val="0"/>
              </a:spcBef>
              <a:buFont typeface="Arial" panose="020B0604020202020204" pitchFamily="34" charset="0"/>
              <a:buChar char="•"/>
            </a:pPr>
            <a:r>
              <a:rPr lang="de-DE" sz="1000" dirty="0"/>
              <a:t>Die / der Lehrende stellt die folgenden Fragen</a:t>
            </a:r>
          </a:p>
          <a:p>
            <a:pPr marL="775937" lvl="1" indent="-298437">
              <a:spcBef>
                <a:spcPts val="0"/>
              </a:spcBef>
              <a:buFont typeface="Arial" panose="020B0604020202020204" pitchFamily="34" charset="0"/>
              <a:buChar char="•"/>
            </a:pPr>
            <a:r>
              <a:rPr lang="de-DE" sz="1000" dirty="0"/>
              <a:t>Auf welche Produkte bzw. Anwendungsbereiche im Büro beziehen sich die Standards und Gütezeichen?</a:t>
            </a:r>
          </a:p>
          <a:p>
            <a:pPr marL="775937" lvl="1" indent="-298437">
              <a:spcBef>
                <a:spcPts val="0"/>
              </a:spcBef>
              <a:buFont typeface="Arial" panose="020B0604020202020204" pitchFamily="34" charset="0"/>
              <a:buChar char="•"/>
            </a:pPr>
            <a:r>
              <a:rPr lang="de-DE" sz="1000" dirty="0"/>
              <a:t>Welche Kriterien werden benannt?</a:t>
            </a:r>
          </a:p>
          <a:p>
            <a:pPr>
              <a:spcBef>
                <a:spcPts val="0"/>
              </a:spcBef>
            </a:pPr>
            <a:r>
              <a:rPr lang="de-DE" sz="1000" b="1" dirty="0"/>
              <a:t>Weitere Erläuterungen</a:t>
            </a:r>
          </a:p>
          <a:p>
            <a:pPr marL="179062" indent="-179062">
              <a:spcBef>
                <a:spcPts val="0"/>
              </a:spcBef>
              <a:buFont typeface="Arial" panose="020B0604020202020204" pitchFamily="34" charset="0"/>
              <a:buChar char="•"/>
            </a:pPr>
            <a:r>
              <a:rPr lang="de-DE" sz="1000" dirty="0"/>
              <a:t>Blauer Engel - Der Blaue Engel ist das Umweltzeichen der Bundesregierung zum Schutz von Mensch und Umwelt. Es garantiert die Herstellung von Recyclingpapier aus 100% Altpapier, bei Frischfasern die Herkunft von mindestens 70% des gesamten Primärfaserstoffs nachweislich aus nachhaltiger Forstwirtschaft sowie weniger Energie- und bis zu 70% weniger Wasserverbrauch bei der Produktion von Papiererzeugnissen.  </a:t>
            </a:r>
            <a:r>
              <a:rPr lang="de-DE" sz="1000" b="1" dirty="0"/>
              <a:t>Anwendung: Holzprodukte, Teppiche</a:t>
            </a:r>
          </a:p>
          <a:p>
            <a:pPr marL="179062" indent="-179062">
              <a:spcBef>
                <a:spcPts val="0"/>
              </a:spcBef>
              <a:buFont typeface="Arial" panose="020B0604020202020204" pitchFamily="34" charset="0"/>
              <a:buChar char="•"/>
            </a:pPr>
            <a:r>
              <a:rPr lang="de-DE" sz="1000" dirty="0"/>
              <a:t>PEFC – Zertifizierungssystem für nachhaltige Waldbewirtschaftung, seit 2003 „Programme </a:t>
            </a:r>
            <a:r>
              <a:rPr lang="de-DE" sz="1000" dirty="0" err="1"/>
              <a:t>for</a:t>
            </a:r>
            <a:r>
              <a:rPr lang="de-DE" sz="1000" dirty="0"/>
              <a:t> </a:t>
            </a:r>
            <a:r>
              <a:rPr lang="de-DE" sz="1000" dirty="0" err="1"/>
              <a:t>the</a:t>
            </a:r>
            <a:r>
              <a:rPr lang="de-DE" sz="1000" dirty="0"/>
              <a:t> </a:t>
            </a:r>
            <a:r>
              <a:rPr lang="de-DE" sz="1000" dirty="0" err="1"/>
              <a:t>Endorsement</a:t>
            </a:r>
            <a:r>
              <a:rPr lang="de-DE" sz="1000" dirty="0"/>
              <a:t> </a:t>
            </a:r>
            <a:r>
              <a:rPr lang="de-DE" sz="1000" dirty="0" err="1"/>
              <a:t>of</a:t>
            </a:r>
            <a:r>
              <a:rPr lang="de-DE" sz="1000" dirty="0"/>
              <a:t> </a:t>
            </a:r>
            <a:r>
              <a:rPr lang="de-DE" sz="1000" dirty="0" err="1"/>
              <a:t>Forest</a:t>
            </a:r>
            <a:r>
              <a:rPr lang="de-DE" sz="1000" dirty="0"/>
              <a:t> </a:t>
            </a:r>
            <a:r>
              <a:rPr lang="de-DE" sz="1000" dirty="0" err="1"/>
              <a:t>Certification</a:t>
            </a:r>
            <a:r>
              <a:rPr lang="de-DE" sz="1000" dirty="0"/>
              <a:t> </a:t>
            </a:r>
            <a:r>
              <a:rPr lang="de-DE" sz="1000" dirty="0" err="1"/>
              <a:t>schemes</a:t>
            </a:r>
            <a:r>
              <a:rPr lang="de-DE" sz="1000" dirty="0"/>
              <a:t>“. PEFC basiert inhaltlich auf internationalen Beschlüssen der Nachfolgekonferenzen der Umweltkonferenz von Rio (1992). Alle eingesetzten Rohstoffe stammen nachweislich aus legalen Quellen (kein illegaler Holzeinschlag, Umwandlung von Naturwäldern in Plantagen, genetisch veränderte Organismen, etc.). Sämtliche beteiligten Betriebe erfüllen die Anforderungen von PEFC für die Produktionskette (Chain-</a:t>
            </a:r>
            <a:r>
              <a:rPr lang="de-DE" sz="1000" dirty="0" err="1"/>
              <a:t>of</a:t>
            </a:r>
            <a:r>
              <a:rPr lang="de-DE" sz="1000" dirty="0"/>
              <a:t>-</a:t>
            </a:r>
            <a:r>
              <a:rPr lang="de-DE" sz="1000" dirty="0" err="1"/>
              <a:t>Custody</a:t>
            </a:r>
            <a:r>
              <a:rPr lang="de-DE" sz="1000" dirty="0"/>
              <a:t>; COC). </a:t>
            </a:r>
            <a:r>
              <a:rPr lang="de-DE" sz="1000" b="1" dirty="0"/>
              <a:t>Anwendung: Holzprodukte, deren eingesetzter Holzrohstoff zu mind. 70 % aus  ökologisch, ökonomisch und sozial nachhaltiger Forstwirtschaft stammt. </a:t>
            </a:r>
          </a:p>
          <a:p>
            <a:pPr marL="179062" indent="-179062">
              <a:spcBef>
                <a:spcPts val="0"/>
              </a:spcBef>
              <a:buFont typeface="Arial" panose="020B0604020202020204" pitchFamily="34" charset="0"/>
              <a:buChar char="•"/>
            </a:pPr>
            <a:r>
              <a:rPr lang="de-DE" sz="1000" dirty="0" err="1"/>
              <a:t>Forest</a:t>
            </a:r>
            <a:r>
              <a:rPr lang="de-DE" sz="1000" dirty="0"/>
              <a:t> </a:t>
            </a:r>
            <a:r>
              <a:rPr lang="de-DE" sz="1000" dirty="0" err="1"/>
              <a:t>Stewardship</a:t>
            </a:r>
            <a:r>
              <a:rPr lang="de-DE" sz="1000" dirty="0"/>
              <a:t> Council – Das FSC Siegel kennzeichnet Holz- oder Holzfaserprodukte aus nachhaltig bewirtschaftetem Anbau. Die Materialströme werden in und zwischen Unternehmen durch ein lückenloses System der Produktkettenzertifizierung überprüft. FSC 100% kennzeichnet Produkte, die zu 100% mit Holz oder Holzfasern aus vorbildlich bewirtschafteten, zertifizierten Wäldern hergestellt wurden. FSC </a:t>
            </a:r>
            <a:r>
              <a:rPr lang="de-DE" sz="1000" dirty="0" err="1"/>
              <a:t>Recycled</a:t>
            </a:r>
            <a:r>
              <a:rPr lang="de-DE" sz="1000" dirty="0"/>
              <a:t> kennzeichnet Produkte, die zu 100% aus gebrauchten oder </a:t>
            </a:r>
            <a:r>
              <a:rPr lang="de-DE" sz="1000" dirty="0" err="1"/>
              <a:t>Restholz</a:t>
            </a:r>
            <a:r>
              <a:rPr lang="de-DE" sz="1000" dirty="0"/>
              <a:t> bzw.  -</a:t>
            </a:r>
            <a:r>
              <a:rPr lang="de-DE" sz="1000" dirty="0" err="1"/>
              <a:t>holzfasern</a:t>
            </a:r>
            <a:r>
              <a:rPr lang="de-DE" sz="1000" dirty="0"/>
              <a:t> hergestellt wurden. </a:t>
            </a:r>
            <a:r>
              <a:rPr lang="de-DE" sz="1000" b="1" dirty="0"/>
              <a:t>Anwendung: Holz und Holzfaserprodukte</a:t>
            </a:r>
          </a:p>
          <a:p>
            <a:pPr marL="179062" indent="-179062">
              <a:spcBef>
                <a:spcPts val="0"/>
              </a:spcBef>
              <a:buFont typeface="Arial" panose="020B0604020202020204" pitchFamily="34" charset="0"/>
              <a:buChar char="•"/>
            </a:pPr>
            <a:r>
              <a:rPr lang="de-DE" sz="1000" dirty="0"/>
              <a:t>Eco-Label – Das Eco Label kennzeichnet Produkte und Dienstleistungen mit einer geringeren Umweltauswirkung als vergleichbare Produkte. Vergabekriterien werden unter Federführung des European Union </a:t>
            </a:r>
            <a:r>
              <a:rPr lang="de-DE" sz="1000" dirty="0" err="1"/>
              <a:t>Ecolabelling</a:t>
            </a:r>
            <a:r>
              <a:rPr lang="de-DE" sz="1000" dirty="0"/>
              <a:t> Board entwickelt und verabschiedet, das </a:t>
            </a:r>
            <a:r>
              <a:rPr lang="de-DE" sz="1000" dirty="0" err="1"/>
              <a:t>VertreterInnen</a:t>
            </a:r>
            <a:r>
              <a:rPr lang="de-DE" sz="1000" dirty="0"/>
              <a:t> der Mitgliedsstaaten sowie weitere Mitglieder aus Industrie, Umwelt- und Verbraucherverbänden, Gewerkschaften, kleinen und mittleren Betrieben sowie dem Handel vereint. </a:t>
            </a:r>
            <a:r>
              <a:rPr lang="de-DE" sz="1000" b="1" dirty="0"/>
              <a:t>Anwendung: Das Spektrum reicht von Hygieneprodukten, Holzmöbeln und Reinigungsprodukten über Elektrogeräte, Textilien, Farben und Lacke bis zu Beherbergungsbetrieben. </a:t>
            </a:r>
          </a:p>
          <a:p>
            <a:pPr marL="179062" indent="-179062">
              <a:spcBef>
                <a:spcPts val="0"/>
              </a:spcBef>
              <a:buFont typeface="Arial" panose="020B0604020202020204" pitchFamily="34" charset="0"/>
              <a:buChar char="•"/>
            </a:pPr>
            <a:r>
              <a:rPr lang="de-DE" sz="1000" dirty="0" err="1"/>
              <a:t>Natureplus</a:t>
            </a:r>
            <a:r>
              <a:rPr lang="de-DE" sz="1000" dirty="0"/>
              <a:t> e.V.- Das System des Internationalen Vereins für zukunftsfähiges Bauen und Wohnen </a:t>
            </a:r>
            <a:r>
              <a:rPr lang="de-DE" sz="1000" dirty="0" err="1"/>
              <a:t>natureplus</a:t>
            </a:r>
            <a:r>
              <a:rPr lang="de-DE" sz="1000" dirty="0"/>
              <a:t> e.V. kennzeichnet nachhaltige, d.h. umweltverträgliche und gesundheitlich unbedenkliche Produkte. Jedes Produkt mit dem </a:t>
            </a:r>
            <a:r>
              <a:rPr lang="de-DE" sz="1000" dirty="0" err="1"/>
              <a:t>natureplus</a:t>
            </a:r>
            <a:r>
              <a:rPr lang="de-DE" sz="1000" dirty="0"/>
              <a:t>® Qualitätszeichen erfüllt Produkt-Kriterien sowie ggf. weitere produktspezifische Richtlinien. Bei Produkten aus mehreren Systemkomponenten, z.B. Wärmedämmverbundsysteme, gelten zusätzlich die im Produkt-Kriterium genannten Richtlinien dieser Einzelkomponenten. </a:t>
            </a:r>
            <a:r>
              <a:rPr lang="de-DE" sz="1000" b="1" dirty="0"/>
              <a:t>Anwendung: Bauprodukte und Faserdämmstoffe aus nachwachsenden Rohstoffen (z. B. Hanf, Flachs, Schafwolle, Kork, Kokos) in Form von Platten, Filzen, Matten oder Schütt- und Einblasware.</a:t>
            </a:r>
          </a:p>
          <a:p>
            <a:pPr marL="179062" indent="-179062">
              <a:spcBef>
                <a:spcPts val="0"/>
              </a:spcBef>
              <a:buFont typeface="Arial" panose="020B0604020202020204" pitchFamily="34" charset="0"/>
              <a:buChar char="•"/>
            </a:pPr>
            <a:r>
              <a:rPr lang="de-DE" sz="1000" dirty="0"/>
              <a:t>Zertifizierte Bezugsstoffe wie z. B. "</a:t>
            </a:r>
            <a:r>
              <a:rPr lang="de-DE" sz="1000" dirty="0" err="1"/>
              <a:t>Cradle</a:t>
            </a:r>
            <a:r>
              <a:rPr lang="de-DE" sz="1000" dirty="0"/>
              <a:t> </a:t>
            </a:r>
            <a:r>
              <a:rPr lang="de-DE" sz="1000" dirty="0" err="1"/>
              <a:t>to</a:t>
            </a:r>
            <a:r>
              <a:rPr lang="de-DE" sz="1000" dirty="0"/>
              <a:t> </a:t>
            </a:r>
            <a:r>
              <a:rPr lang="de-DE" sz="1000" dirty="0" err="1"/>
              <a:t>Cradle</a:t>
            </a:r>
            <a:r>
              <a:rPr lang="de-DE" sz="1000" dirty="0"/>
              <a:t>" (CLIMATEX). Das Siegel kennzeichnet klimatisierende und kreislauffähige Textilien. Sie gleichen Temperaturen aus, regulieren Feuchtigkeit und sind langlebig. Die Materialien sind sortenrein trennbar, zu 100 % Recycling fähig und gehen so in die natürlichen und technischen Kreisläufe ein. </a:t>
            </a:r>
            <a:r>
              <a:rPr lang="de-DE" sz="1000" b="1" dirty="0"/>
              <a:t>Anwendung: Innenausstattung, </a:t>
            </a:r>
            <a:r>
              <a:rPr lang="de-DE" sz="1000" b="1" dirty="0" err="1"/>
              <a:t>Health</a:t>
            </a:r>
            <a:r>
              <a:rPr lang="de-DE" sz="1000" b="1" dirty="0"/>
              <a:t> Care, Automotive, Transportation, Bekleidung, Schuhe und mehr.</a:t>
            </a:r>
          </a:p>
          <a:p>
            <a:pPr>
              <a:spcBef>
                <a:spcPts val="0"/>
              </a:spcBef>
            </a:pPr>
            <a:endParaRPr lang="de-DE" sz="1000" dirty="0"/>
          </a:p>
          <a:p>
            <a:pPr marL="775937" lvl="1" indent="-298437">
              <a:spcBef>
                <a:spcPts val="0"/>
              </a:spcBef>
              <a:buFont typeface="Arial" panose="020B0604020202020204" pitchFamily="34" charset="0"/>
              <a:buChar char="•"/>
            </a:pPr>
            <a:endParaRPr lang="de-DE" sz="1000" dirty="0"/>
          </a:p>
          <a:p>
            <a:pPr marL="775937" lvl="1" indent="-298437">
              <a:spcBef>
                <a:spcPts val="0"/>
              </a:spcBef>
              <a:buFont typeface="Arial" panose="020B0604020202020204" pitchFamily="34" charset="0"/>
              <a:buChar char="•"/>
            </a:pPr>
            <a:endParaRPr lang="de-DE" sz="1000" dirty="0"/>
          </a:p>
          <a:p>
            <a:pPr marL="179062" indent="-179062">
              <a:spcBef>
                <a:spcPts val="0"/>
              </a:spcBef>
              <a:buFont typeface="Arial" panose="020B0604020202020204" pitchFamily="34" charset="0"/>
              <a:buChar char="•"/>
            </a:pPr>
            <a:endParaRPr lang="de-DE" sz="1000" dirty="0"/>
          </a:p>
          <a:p>
            <a:pPr marL="171434" indent="-171434">
              <a:spcBef>
                <a:spcPts val="0"/>
              </a:spcBef>
              <a:buFont typeface="Arial" panose="020B0604020202020204" pitchFamily="34" charset="0"/>
              <a:buChar char="•"/>
            </a:pPr>
            <a:endParaRPr lang="de-DE" sz="1000" dirty="0"/>
          </a:p>
          <a:p>
            <a:endParaRPr lang="de-DE" dirty="0"/>
          </a:p>
        </p:txBody>
      </p:sp>
      <p:sp>
        <p:nvSpPr>
          <p:cNvPr id="4" name="Foliennummernplatzhalter 3"/>
          <p:cNvSpPr>
            <a:spLocks noGrp="1"/>
          </p:cNvSpPr>
          <p:nvPr>
            <p:ph type="sldNum" sz="quarter" idx="10"/>
          </p:nvPr>
        </p:nvSpPr>
        <p:spPr/>
        <p:txBody>
          <a:bodyPr/>
          <a:lstStyle/>
          <a:p>
            <a:fld id="{6B19C70B-66E5-42C9-B82C-467C685AF104}" type="slidenum">
              <a:rPr lang="de-DE" altLang="de-DE" smtClean="0"/>
              <a:pPr/>
              <a:t>55</a:t>
            </a:fld>
            <a:endParaRPr lang="de-DE" altLang="de-DE"/>
          </a:p>
        </p:txBody>
      </p:sp>
    </p:spTree>
    <p:extLst>
      <p:ext uri="{BB962C8B-B14F-4D97-AF65-F5344CB8AC3E}">
        <p14:creationId xmlns:p14="http://schemas.microsoft.com/office/powerpoint/2010/main" val="77491667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9062" indent="-179062" defTabSz="477500">
              <a:buFont typeface="Arial" panose="020B0604020202020204" pitchFamily="34" charset="0"/>
              <a:buChar char="•"/>
              <a:defRPr/>
            </a:pPr>
            <a:r>
              <a:rPr lang="de-DE" dirty="0"/>
              <a:t>Foliensatz IV Unterrichtsvorschläge</a:t>
            </a:r>
            <a:r>
              <a:rPr lang="de-DE" baseline="0" dirty="0"/>
              <a:t> – Materialien für die Unterrichtseinheit</a:t>
            </a:r>
          </a:p>
          <a:p>
            <a:pPr marL="179062" indent="-179062" defTabSz="477500">
              <a:buFont typeface="Arial" panose="020B0604020202020204" pitchFamily="34" charset="0"/>
              <a:buChar char="•"/>
              <a:defRPr/>
            </a:pPr>
            <a:r>
              <a:rPr lang="de-DE" baseline="0" dirty="0"/>
              <a:t>Dieser Foliensatz für durch den Unterrichtsvorschlag.</a:t>
            </a:r>
            <a:endParaRPr lang="de-DE" dirty="0"/>
          </a:p>
          <a:p>
            <a:endParaRPr lang="de-DE" dirty="0"/>
          </a:p>
        </p:txBody>
      </p:sp>
      <p:sp>
        <p:nvSpPr>
          <p:cNvPr id="4" name="Foliennummernplatzhalter 3"/>
          <p:cNvSpPr>
            <a:spLocks noGrp="1"/>
          </p:cNvSpPr>
          <p:nvPr>
            <p:ph type="sldNum" sz="quarter" idx="10"/>
          </p:nvPr>
        </p:nvSpPr>
        <p:spPr/>
        <p:txBody>
          <a:bodyPr/>
          <a:lstStyle/>
          <a:p>
            <a:fld id="{6B19C70B-66E5-42C9-B82C-467C685AF104}" type="slidenum">
              <a:rPr lang="de-DE" altLang="de-DE" smtClean="0"/>
              <a:pPr/>
              <a:t>56</a:t>
            </a:fld>
            <a:endParaRPr lang="de-DE" altLang="de-DE"/>
          </a:p>
        </p:txBody>
      </p:sp>
    </p:spTree>
    <p:extLst>
      <p:ext uri="{BB962C8B-B14F-4D97-AF65-F5344CB8AC3E}">
        <p14:creationId xmlns:p14="http://schemas.microsoft.com/office/powerpoint/2010/main" val="7276251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6B19C70B-66E5-42C9-B82C-467C685AF104}" type="slidenum">
              <a:rPr lang="de-DE" altLang="de-DE" smtClean="0"/>
              <a:pPr/>
              <a:t>57</a:t>
            </a:fld>
            <a:endParaRPr lang="de-DE" altLang="de-DE"/>
          </a:p>
        </p:txBody>
      </p:sp>
    </p:spTree>
    <p:extLst>
      <p:ext uri="{BB962C8B-B14F-4D97-AF65-F5344CB8AC3E}">
        <p14:creationId xmlns:p14="http://schemas.microsoft.com/office/powerpoint/2010/main" val="45336344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565923" y="4738656"/>
            <a:ext cx="5817682" cy="4727607"/>
          </a:xfrm>
        </p:spPr>
        <p:txBody>
          <a:bodyPr/>
          <a:lstStyle/>
          <a:p>
            <a:pPr>
              <a:spcBef>
                <a:spcPts val="0"/>
              </a:spcBef>
            </a:pPr>
            <a:r>
              <a:rPr lang="de-DE" dirty="0">
                <a:latin typeface="+mj-lt"/>
              </a:rPr>
              <a:t>Didaktischer Hinweis: Die /</a:t>
            </a:r>
            <a:r>
              <a:rPr lang="de-DE" baseline="0" dirty="0">
                <a:latin typeface="+mj-lt"/>
              </a:rPr>
              <a:t> d</a:t>
            </a:r>
            <a:r>
              <a:rPr lang="de-DE" dirty="0">
                <a:latin typeface="+mj-lt"/>
              </a:rPr>
              <a:t>er</a:t>
            </a:r>
            <a:r>
              <a:rPr lang="de-DE" baseline="0" dirty="0">
                <a:latin typeface="+mj-lt"/>
              </a:rPr>
              <a:t> Lehrende stellt die obigen Fragen</a:t>
            </a:r>
          </a:p>
          <a:p>
            <a:pPr>
              <a:spcBef>
                <a:spcPts val="0"/>
              </a:spcBef>
            </a:pPr>
            <a:r>
              <a:rPr lang="de-DE" b="1" baseline="0" dirty="0">
                <a:latin typeface="+mj-lt"/>
              </a:rPr>
              <a:t>Welche Rohstoffe kennen Sie?</a:t>
            </a:r>
          </a:p>
          <a:p>
            <a:pPr marL="179062" indent="-179062">
              <a:spcBef>
                <a:spcPts val="0"/>
              </a:spcBef>
              <a:buFont typeface="Arial" panose="020B0604020202020204" pitchFamily="34" charset="0"/>
              <a:buChar char="•"/>
            </a:pPr>
            <a:r>
              <a:rPr lang="de-DE" baseline="0" dirty="0">
                <a:latin typeface="+mj-lt"/>
              </a:rPr>
              <a:t>Fossile, abiotische Rohstoffe, wie Erdöl, Gas</a:t>
            </a:r>
          </a:p>
          <a:p>
            <a:pPr marL="179062" indent="-179062">
              <a:spcBef>
                <a:spcPts val="0"/>
              </a:spcBef>
              <a:buFont typeface="Arial" panose="020B0604020202020204" pitchFamily="34" charset="0"/>
              <a:buChar char="•"/>
            </a:pPr>
            <a:r>
              <a:rPr lang="de-DE" baseline="0" dirty="0">
                <a:latin typeface="+mj-lt"/>
              </a:rPr>
              <a:t>Erneuerbare Rohstoffe, biotische Rohstoffe, </a:t>
            </a:r>
            <a:r>
              <a:rPr lang="de-DE" u="none" dirty="0">
                <a:latin typeface="+mj-lt"/>
              </a:rPr>
              <a:t>z. B. Produkte aus der Land- oder Forstwirtschaft</a:t>
            </a:r>
          </a:p>
          <a:p>
            <a:pPr marL="179062" indent="-179062" defTabSz="477500">
              <a:lnSpc>
                <a:spcPct val="90000"/>
              </a:lnSpc>
              <a:spcBef>
                <a:spcPts val="0"/>
              </a:spcBef>
              <a:buFont typeface="Arial" panose="020B0604020202020204" pitchFamily="34" charset="0"/>
              <a:buChar char="•"/>
              <a:defRPr/>
            </a:pPr>
            <a:r>
              <a:rPr lang="de-DE" b="1" baseline="0" dirty="0">
                <a:solidFill>
                  <a:schemeClr val="tx1"/>
                </a:solidFill>
                <a:latin typeface="+mj-lt"/>
                <a:ea typeface="PT Sans" panose="020B0503020203020204" pitchFamily="34" charset="0"/>
              </a:rPr>
              <a:t>Wie werden diese verwendet?</a:t>
            </a:r>
          </a:p>
          <a:p>
            <a:pPr marL="179062" indent="-179062" defTabSz="477500">
              <a:lnSpc>
                <a:spcPct val="90000"/>
              </a:lnSpc>
              <a:spcBef>
                <a:spcPts val="0"/>
              </a:spcBef>
              <a:buFont typeface="Arial" panose="020B0604020202020204" pitchFamily="34" charset="0"/>
              <a:buChar char="•"/>
              <a:defRPr/>
            </a:pPr>
            <a:r>
              <a:rPr lang="de-DE" b="0" dirty="0">
                <a:solidFill>
                  <a:schemeClr val="tx1"/>
                </a:solidFill>
                <a:latin typeface="+mj-lt"/>
                <a:ea typeface="PT Sans" panose="020B0503020203020204" pitchFamily="34" charset="0"/>
              </a:rPr>
              <a:t>Zur</a:t>
            </a:r>
            <a:r>
              <a:rPr lang="de-DE" b="0" baseline="0" dirty="0">
                <a:solidFill>
                  <a:schemeClr val="tx1"/>
                </a:solidFill>
                <a:latin typeface="+mj-lt"/>
                <a:ea typeface="PT Sans" panose="020B0503020203020204" pitchFamily="34" charset="0"/>
              </a:rPr>
              <a:t> Energieerzeugung, in der Chemieindustrie usw.</a:t>
            </a:r>
            <a:endParaRPr lang="de-DE" b="0" dirty="0">
              <a:solidFill>
                <a:schemeClr val="tx1"/>
              </a:solidFill>
              <a:latin typeface="+mj-lt"/>
              <a:ea typeface="PT Sans" panose="020B0503020203020204" pitchFamily="34" charset="0"/>
            </a:endParaRPr>
          </a:p>
          <a:p>
            <a:pPr marL="179062" indent="-179062" defTabSz="477500">
              <a:lnSpc>
                <a:spcPct val="90000"/>
              </a:lnSpc>
              <a:spcBef>
                <a:spcPts val="0"/>
              </a:spcBef>
              <a:buFont typeface="Arial" panose="020B0604020202020204" pitchFamily="34" charset="0"/>
              <a:buChar char="•"/>
              <a:defRPr/>
            </a:pPr>
            <a:r>
              <a:rPr lang="de-DE" b="1" dirty="0">
                <a:solidFill>
                  <a:schemeClr val="tx1"/>
                </a:solidFill>
                <a:latin typeface="+mj-lt"/>
                <a:ea typeface="PT Sans" panose="020B0503020203020204" pitchFamily="34" charset="0"/>
              </a:rPr>
              <a:t>Woher kennen Sie die?</a:t>
            </a:r>
          </a:p>
          <a:p>
            <a:pPr marL="179062" indent="-179062" defTabSz="477500">
              <a:lnSpc>
                <a:spcPct val="90000"/>
              </a:lnSpc>
              <a:spcBef>
                <a:spcPts val="0"/>
              </a:spcBef>
              <a:buFont typeface="Arial" panose="020B0604020202020204" pitchFamily="34" charset="0"/>
              <a:buChar char="•"/>
              <a:defRPr/>
            </a:pPr>
            <a:r>
              <a:rPr lang="de-DE" b="0" dirty="0">
                <a:solidFill>
                  <a:schemeClr val="tx1"/>
                </a:solidFill>
                <a:latin typeface="+mj-lt"/>
                <a:ea typeface="PT Sans" panose="020B0503020203020204" pitchFamily="34" charset="0"/>
              </a:rPr>
              <a:t>Aus</a:t>
            </a:r>
            <a:r>
              <a:rPr lang="de-DE" b="0" baseline="0" dirty="0">
                <a:solidFill>
                  <a:schemeClr val="tx1"/>
                </a:solidFill>
                <a:latin typeface="+mj-lt"/>
                <a:ea typeface="PT Sans" panose="020B0503020203020204" pitchFamily="34" charset="0"/>
              </a:rPr>
              <a:t> dem beruflichen Kontext, aus den Nachrichten usw.</a:t>
            </a:r>
          </a:p>
          <a:p>
            <a:pPr marL="179062" indent="-179062" defTabSz="477500">
              <a:lnSpc>
                <a:spcPct val="90000"/>
              </a:lnSpc>
              <a:spcBef>
                <a:spcPts val="0"/>
              </a:spcBef>
              <a:buFont typeface="Arial" panose="020B0604020202020204" pitchFamily="34" charset="0"/>
              <a:buChar char="•"/>
              <a:defRPr/>
            </a:pPr>
            <a:r>
              <a:rPr lang="de-DE" b="1" baseline="0" dirty="0">
                <a:solidFill>
                  <a:schemeClr val="tx1"/>
                </a:solidFill>
                <a:latin typeface="+mj-lt"/>
                <a:ea typeface="PT Sans" panose="020B0503020203020204" pitchFamily="34" charset="0"/>
              </a:rPr>
              <a:t>Wieso ist die Beschäftigung damit relevant?</a:t>
            </a:r>
          </a:p>
          <a:p>
            <a:pPr marL="179062" indent="-179062" defTabSz="477500">
              <a:lnSpc>
                <a:spcPct val="90000"/>
              </a:lnSpc>
              <a:spcBef>
                <a:spcPts val="0"/>
              </a:spcBef>
              <a:buFont typeface="Arial" panose="020B0604020202020204" pitchFamily="34" charset="0"/>
              <a:buChar char="•"/>
              <a:defRPr/>
            </a:pPr>
            <a:r>
              <a:rPr lang="de-DE" b="0" baseline="0" dirty="0">
                <a:solidFill>
                  <a:schemeClr val="tx1"/>
                </a:solidFill>
                <a:latin typeface="+mj-lt"/>
                <a:ea typeface="PT Sans" panose="020B0503020203020204" pitchFamily="34" charset="0"/>
              </a:rPr>
              <a:t>Es drohen </a:t>
            </a:r>
            <a:r>
              <a:rPr lang="de-DE" b="0" baseline="0" dirty="0" err="1">
                <a:solidFill>
                  <a:schemeClr val="tx1"/>
                </a:solidFill>
                <a:latin typeface="+mj-lt"/>
                <a:ea typeface="PT Sans" panose="020B0503020203020204" pitchFamily="34" charset="0"/>
              </a:rPr>
              <a:t>Knappheiten</a:t>
            </a:r>
            <a:r>
              <a:rPr lang="de-DE" b="0" baseline="0" dirty="0">
                <a:solidFill>
                  <a:schemeClr val="tx1"/>
                </a:solidFill>
                <a:latin typeface="+mj-lt"/>
                <a:ea typeface="PT Sans" panose="020B0503020203020204" pitchFamily="34" charset="0"/>
              </a:rPr>
              <a:t> wichtiger Ressourcen (fruchtbare Böden, saubere Luft) und Rohstoffe (insbesondere von Technologiemetallen wie Seltene Erden), sowie zunehmende Umweltbelastungen durch negative Folgen des Rohstoffabbaus oder auch der Klimawandel durch die anhaltende Verbrennung fossiler Rohstoffe u.v.m.</a:t>
            </a:r>
          </a:p>
          <a:p>
            <a:pPr>
              <a:spcBef>
                <a:spcPts val="0"/>
              </a:spcBef>
            </a:pPr>
            <a:r>
              <a:rPr lang="de-DE" b="1" dirty="0">
                <a:latin typeface="+mj-lt"/>
              </a:rPr>
              <a:t>Quelle: </a:t>
            </a:r>
          </a:p>
          <a:p>
            <a:pPr marL="179062" indent="-179062">
              <a:spcBef>
                <a:spcPts val="0"/>
              </a:spcBef>
              <a:buFont typeface="Arial" panose="020B0604020202020204" pitchFamily="34" charset="0"/>
              <a:buChar char="•"/>
            </a:pPr>
            <a:r>
              <a:rPr lang="de-DE" kern="1200" dirty="0">
                <a:solidFill>
                  <a:schemeClr val="tx1"/>
                </a:solidFill>
                <a:effectLst/>
                <a:latin typeface="+mj-lt"/>
              </a:rPr>
              <a:t>BMUB 2016: </a:t>
            </a:r>
            <a:r>
              <a:rPr lang="de-DE" kern="1200" dirty="0" err="1">
                <a:solidFill>
                  <a:schemeClr val="tx1"/>
                </a:solidFill>
                <a:effectLst/>
                <a:latin typeface="+mj-lt"/>
              </a:rPr>
              <a:t>ProgRess</a:t>
            </a:r>
            <a:r>
              <a:rPr lang="de-DE" kern="1200" dirty="0">
                <a:solidFill>
                  <a:schemeClr val="tx1"/>
                </a:solidFill>
                <a:effectLst/>
                <a:latin typeface="+mj-lt"/>
              </a:rPr>
              <a:t> II – Das deutsche Programm für Ressourceneffizienz. Online: </a:t>
            </a:r>
            <a:r>
              <a:rPr lang="de-DE" u="sng" kern="1200" dirty="0">
                <a:solidFill>
                  <a:schemeClr val="tx1"/>
                </a:solidFill>
                <a:effectLst/>
                <a:latin typeface="+mj-lt"/>
                <a:hlinkClick r:id="rId3"/>
              </a:rPr>
              <a:t>http://www.bmub.bund.de/themen/wirtschaft-produkte-ressourcen-tourismus/ressourceneffizienz/deutsches-ressourceneffizienzprogramm/progress-ii/</a:t>
            </a:r>
            <a:endParaRPr lang="de-DE" kern="1200" dirty="0">
              <a:solidFill>
                <a:schemeClr val="tx1"/>
              </a:solidFill>
              <a:effectLst/>
              <a:latin typeface="+mj-lt"/>
            </a:endParaRPr>
          </a:p>
          <a:p>
            <a:pPr marL="179062" indent="-179062">
              <a:spcBef>
                <a:spcPts val="0"/>
              </a:spcBef>
              <a:buFont typeface="Arial" panose="020B0604020202020204" pitchFamily="34" charset="0"/>
              <a:buChar char="•"/>
            </a:pPr>
            <a:endParaRPr lang="de-DE" sz="1100" dirty="0"/>
          </a:p>
          <a:p>
            <a:pPr>
              <a:spcBef>
                <a:spcPts val="0"/>
              </a:spcBef>
            </a:pPr>
            <a:endParaRPr lang="de-DE" sz="1100" dirty="0"/>
          </a:p>
        </p:txBody>
      </p:sp>
      <p:sp>
        <p:nvSpPr>
          <p:cNvPr id="4" name="Foliennummernplatzhalter 3"/>
          <p:cNvSpPr>
            <a:spLocks noGrp="1"/>
          </p:cNvSpPr>
          <p:nvPr>
            <p:ph type="sldNum" sz="quarter" idx="10"/>
          </p:nvPr>
        </p:nvSpPr>
        <p:spPr/>
        <p:txBody>
          <a:bodyPr/>
          <a:lstStyle/>
          <a:p>
            <a:fld id="{6B19C70B-66E5-42C9-B82C-467C685AF104}" type="slidenum">
              <a:rPr lang="de-DE" altLang="de-DE" smtClean="0"/>
              <a:pPr/>
              <a:t>58</a:t>
            </a:fld>
            <a:endParaRPr lang="de-DE" altLang="de-DE"/>
          </a:p>
        </p:txBody>
      </p:sp>
    </p:spTree>
    <p:extLst>
      <p:ext uri="{BB962C8B-B14F-4D97-AF65-F5344CB8AC3E}">
        <p14:creationId xmlns:p14="http://schemas.microsoft.com/office/powerpoint/2010/main" val="82484299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Didaktischer Hinweis</a:t>
            </a:r>
          </a:p>
          <a:p>
            <a:pPr marL="179062" indent="-179062">
              <a:buFont typeface="Arial" panose="020B0604020202020204" pitchFamily="34" charset="0"/>
              <a:buChar char="•"/>
            </a:pPr>
            <a:r>
              <a:rPr lang="de-DE" dirty="0"/>
              <a:t>Die / der Lehrende teilt das „Arbeitsblatt 1: Rohstoffe und ihre Systematik“ aus.</a:t>
            </a:r>
          </a:p>
          <a:p>
            <a:pPr marL="179062" indent="-179062">
              <a:buFont typeface="Arial" panose="020B0604020202020204" pitchFamily="34" charset="0"/>
              <a:buChar char="•"/>
            </a:pPr>
            <a:r>
              <a:rPr lang="de-DE" dirty="0"/>
              <a:t>Die / der </a:t>
            </a:r>
            <a:r>
              <a:rPr lang="de-DE" baseline="0" dirty="0"/>
              <a:t>Lehrende stellt die obigen Fragen</a:t>
            </a:r>
          </a:p>
          <a:p>
            <a:pPr marL="179062" indent="-179062">
              <a:buFont typeface="Arial" panose="020B0604020202020204" pitchFamily="34" charset="0"/>
              <a:buChar char="•"/>
            </a:pPr>
            <a:r>
              <a:rPr lang="de-DE" baseline="0" dirty="0"/>
              <a:t>Die Antworten bzw. die Erläuterung befinden sich auf der nachfolgenden Folie.</a:t>
            </a:r>
          </a:p>
          <a:p>
            <a:pPr marL="179062" indent="-179062">
              <a:buFont typeface="Arial" panose="020B0604020202020204" pitchFamily="34" charset="0"/>
              <a:buChar char="•"/>
            </a:pPr>
            <a:endParaRPr lang="de-DE" baseline="0" dirty="0"/>
          </a:p>
          <a:p>
            <a:pPr marL="171434" indent="-171434">
              <a:buFont typeface="Arial" panose="020B0604020202020204" pitchFamily="34" charset="0"/>
              <a:buChar char="•"/>
            </a:pPr>
            <a:endParaRPr lang="de-DE" dirty="0"/>
          </a:p>
        </p:txBody>
      </p:sp>
      <p:sp>
        <p:nvSpPr>
          <p:cNvPr id="4" name="Foliennummernplatzhalter 3"/>
          <p:cNvSpPr>
            <a:spLocks noGrp="1"/>
          </p:cNvSpPr>
          <p:nvPr>
            <p:ph type="sldNum" sz="quarter" idx="10"/>
          </p:nvPr>
        </p:nvSpPr>
        <p:spPr/>
        <p:txBody>
          <a:bodyPr/>
          <a:lstStyle/>
          <a:p>
            <a:fld id="{6B19C70B-66E5-42C9-B82C-467C685AF104}" type="slidenum">
              <a:rPr lang="de-DE" altLang="de-DE" smtClean="0"/>
              <a:pPr/>
              <a:t>59</a:t>
            </a:fld>
            <a:endParaRPr lang="de-DE" altLang="de-DE"/>
          </a:p>
        </p:txBody>
      </p:sp>
    </p:spTree>
    <p:extLst>
      <p:ext uri="{BB962C8B-B14F-4D97-AF65-F5344CB8AC3E}">
        <p14:creationId xmlns:p14="http://schemas.microsoft.com/office/powerpoint/2010/main" val="28891214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9062" indent="-179062">
              <a:buFont typeface="Arial" panose="020B0604020202020204" pitchFamily="34" charset="0"/>
              <a:buChar char="•"/>
            </a:pPr>
            <a:r>
              <a:rPr lang="de-DE" sz="1300" dirty="0"/>
              <a:t>Ein Handlungsfeld ist die Sicherung einer nachhaltigen Rohstoffversorgung. </a:t>
            </a:r>
          </a:p>
          <a:p>
            <a:pPr marL="179062" indent="-179062">
              <a:buFont typeface="Arial" panose="020B0604020202020204" pitchFamily="34" charset="0"/>
              <a:buChar char="•"/>
            </a:pPr>
            <a:r>
              <a:rPr lang="de-DE" sz="1300" dirty="0"/>
              <a:t>Dieses Handlungsfeld ist – wie die Folie zeigt, mit verschiedenen Gestaltungsaspekten unterlegt. </a:t>
            </a:r>
          </a:p>
          <a:p>
            <a:pPr marL="179062" indent="-179062">
              <a:buFont typeface="Arial" panose="020B0604020202020204" pitchFamily="34" charset="0"/>
              <a:buChar char="•"/>
            </a:pPr>
            <a:r>
              <a:rPr lang="de-DE" sz="1300" dirty="0"/>
              <a:t>Einer dieser Gestaltungsaspekte ist die „Stoffliche Nutzung nachwachsender Rohstoffe umweltverträglich ausbauen. </a:t>
            </a:r>
          </a:p>
          <a:p>
            <a:pPr marL="179062" indent="-179062">
              <a:buFont typeface="Arial" panose="020B0604020202020204" pitchFamily="34" charset="0"/>
              <a:buChar char="•"/>
            </a:pPr>
            <a:r>
              <a:rPr lang="de-DE" sz="1300" dirty="0"/>
              <a:t>Dieser Gestaltungsaspekt wird in dieser Weiterbildung und der dazugehörigen Unterrichtseinheit behandelt am Beispiel des „Nachwachsenden Büros“. </a:t>
            </a:r>
          </a:p>
          <a:p>
            <a:pPr marL="179062" indent="-179062">
              <a:buFont typeface="Arial" panose="020B0604020202020204" pitchFamily="34" charset="0"/>
              <a:buChar char="•"/>
            </a:pPr>
            <a:r>
              <a:rPr lang="de-DE" sz="1300" dirty="0"/>
              <a:t>Die Entwicklung innovativer Ansätze zur nachhaltigen Nutzung nachwachsender Rohstoffe, wie z.B. neue Kunststoffe für Büromöbel, steht exemplarisch für das Ziel. </a:t>
            </a:r>
          </a:p>
          <a:p>
            <a:endParaRPr lang="de-DE" b="1" dirty="0"/>
          </a:p>
          <a:p>
            <a:r>
              <a:rPr lang="de-DE" b="1" dirty="0"/>
              <a:t>Quelle</a:t>
            </a:r>
          </a:p>
          <a:p>
            <a:pPr marL="179062" indent="-179062">
              <a:buFont typeface="Arial" panose="020B0604020202020204" pitchFamily="34" charset="0"/>
              <a:buChar char="•"/>
            </a:pPr>
            <a:r>
              <a:rPr lang="de-DE" dirty="0"/>
              <a:t>Bundesregierung</a:t>
            </a:r>
            <a:r>
              <a:rPr lang="de-DE" baseline="0" dirty="0"/>
              <a:t> (2016): Progress II. Online: http://www.bmub.bund.de/fileadmin/Daten_BMU/Pools/Broschueren/progress_ii_broschuere_bf.pdf</a:t>
            </a:r>
            <a:endParaRPr lang="de-DE" dirty="0"/>
          </a:p>
          <a:p>
            <a:pPr marL="179062" indent="-179062">
              <a:buFont typeface="Arial" panose="020B0604020202020204" pitchFamily="34" charset="0"/>
              <a:buChar char="•"/>
            </a:pPr>
            <a:endParaRPr lang="de-DE" b="0" u="none" baseline="0" dirty="0"/>
          </a:p>
          <a:p>
            <a:pPr marL="179062" indent="-179062">
              <a:buFont typeface="Arial" panose="020B0604020202020204" pitchFamily="34" charset="0"/>
              <a:buChar char="•"/>
            </a:pPr>
            <a:endParaRPr lang="de-DE" b="0" u="none" baseline="0" dirty="0"/>
          </a:p>
        </p:txBody>
      </p:sp>
      <p:sp>
        <p:nvSpPr>
          <p:cNvPr id="4" name="Foliennummernplatzhalter 3"/>
          <p:cNvSpPr>
            <a:spLocks noGrp="1"/>
          </p:cNvSpPr>
          <p:nvPr>
            <p:ph type="sldNum" sz="quarter" idx="10"/>
          </p:nvPr>
        </p:nvSpPr>
        <p:spPr/>
        <p:txBody>
          <a:bodyPr/>
          <a:lstStyle/>
          <a:p>
            <a:fld id="{6B19C70B-66E5-42C9-B82C-467C685AF104}" type="slidenum">
              <a:rPr lang="de-DE" altLang="de-DE" smtClean="0"/>
              <a:pPr/>
              <a:t>6</a:t>
            </a:fld>
            <a:endParaRPr lang="de-DE" altLang="de-DE"/>
          </a:p>
        </p:txBody>
      </p:sp>
    </p:spTree>
    <p:extLst>
      <p:ext uri="{BB962C8B-B14F-4D97-AF65-F5344CB8AC3E}">
        <p14:creationId xmlns:p14="http://schemas.microsoft.com/office/powerpoint/2010/main" val="141963508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8" name="Notizenplatzhalter 2"/>
          <p:cNvSpPr>
            <a:spLocks noGrp="1"/>
          </p:cNvSpPr>
          <p:nvPr>
            <p:ph type="body" idx="1"/>
          </p:nvPr>
        </p:nvSpPr>
        <p:spPr bwMode="auto">
          <a:xfrm>
            <a:off x="709614" y="4860925"/>
            <a:ext cx="5680075" cy="498853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de-DE" altLang="de-DE" b="0" u="none" dirty="0"/>
              <a:t>Didaktischer Hinweis</a:t>
            </a:r>
          </a:p>
          <a:p>
            <a:pPr marL="171434" indent="-171434">
              <a:lnSpc>
                <a:spcPct val="90000"/>
              </a:lnSpc>
              <a:buFont typeface="Arial" panose="020B0604020202020204" pitchFamily="34" charset="0"/>
              <a:buChar char="•"/>
            </a:pPr>
            <a:r>
              <a:rPr lang="de-DE" altLang="de-DE" b="0" u="none" dirty="0"/>
              <a:t>Die Folie zeigt das „Arbeitsblatt 1: Rohstoffe und ihre Systematik“ und dient zur Erläuterung der vorangegangenen</a:t>
            </a:r>
            <a:r>
              <a:rPr lang="de-DE" altLang="de-DE" b="0" u="none" baseline="0" dirty="0"/>
              <a:t> Fragen</a:t>
            </a:r>
            <a:r>
              <a:rPr lang="de-DE" altLang="de-DE" b="0" u="none" dirty="0"/>
              <a:t>.</a:t>
            </a:r>
          </a:p>
          <a:p>
            <a:pPr marL="171434" indent="-171434">
              <a:lnSpc>
                <a:spcPct val="90000"/>
              </a:lnSpc>
              <a:buFont typeface="Arial" panose="020B0604020202020204" pitchFamily="34" charset="0"/>
              <a:buChar char="•"/>
            </a:pPr>
            <a:r>
              <a:rPr lang="de-DE" altLang="de-DE" b="0" u="none" dirty="0"/>
              <a:t>Diese Systematik aus dem ProgRess-Programm </a:t>
            </a:r>
            <a:r>
              <a:rPr lang="de-DE" u="none" dirty="0"/>
              <a:t>soll zu den biotischen Rohstoffe hinführen</a:t>
            </a:r>
          </a:p>
          <a:p>
            <a:pPr marL="171434" indent="-171434" defTabSz="477500">
              <a:buFont typeface="Arial" panose="020B0604020202020204" pitchFamily="34" charset="0"/>
              <a:buChar char="•"/>
              <a:defRPr/>
            </a:pPr>
            <a:r>
              <a:rPr lang="de-DE" u="none" dirty="0"/>
              <a:t>Die Abbildung zeigt, nach welcher Systematik die natürlichen Ressourcen in der Ressourceneffizienzstrategie des Bundesumweltministeriums </a:t>
            </a:r>
            <a:r>
              <a:rPr lang="de-DE" u="none" dirty="0" err="1"/>
              <a:t>ProgRess</a:t>
            </a:r>
            <a:r>
              <a:rPr lang="de-DE" u="none" dirty="0"/>
              <a:t> II (BMUB 2016) klassifiziert werden</a:t>
            </a:r>
          </a:p>
          <a:p>
            <a:pPr marL="171434" indent="-171434" defTabSz="477500">
              <a:buFont typeface="Arial" panose="020B0604020202020204" pitchFamily="34" charset="0"/>
              <a:buChar char="•"/>
              <a:defRPr/>
            </a:pPr>
            <a:r>
              <a:rPr lang="de-DE" u="none" dirty="0"/>
              <a:t>Frage: Wie werden Ressourcen und Rohstoffe klassifiziert? </a:t>
            </a:r>
          </a:p>
          <a:p>
            <a:pPr marL="171434" indent="-171434">
              <a:buFont typeface="Arial" panose="020B0604020202020204" pitchFamily="34" charset="0"/>
              <a:buChar char="•"/>
            </a:pPr>
            <a:r>
              <a:rPr lang="de-DE" u="none" dirty="0"/>
              <a:t>Die biologische Vielfalt, Wasser, Boden, Luft oder Rohstoffe gehören zu den natürlichen Ressourcen. Rohstoffe wiederum werden unterschieden in </a:t>
            </a:r>
            <a:r>
              <a:rPr lang="de-DE" i="1" u="none" dirty="0"/>
              <a:t>biotische</a:t>
            </a:r>
            <a:r>
              <a:rPr lang="de-DE" u="none" dirty="0"/>
              <a:t>, also erneuerbare, natürlich vorkommende </a:t>
            </a:r>
            <a:r>
              <a:rPr lang="de-DE" dirty="0"/>
              <a:t>Stoffe tierischer oder pflanzlicher Herkunft, z. B. Produkte aus der Land- oder Forstwirtschaft, einerseits und </a:t>
            </a:r>
            <a:r>
              <a:rPr lang="de-DE" i="1" dirty="0"/>
              <a:t>nicht-biotische oder abiotische</a:t>
            </a:r>
            <a:r>
              <a:rPr lang="de-DE" dirty="0"/>
              <a:t> Rohstoffen wie fossile Energieträger (Erdöl, Kohle) oder Erze, Industrie- und Baumineralien, andererseits. </a:t>
            </a:r>
          </a:p>
          <a:p>
            <a:pPr marL="171434" indent="-171434">
              <a:buFont typeface="Arial" panose="020B0604020202020204" pitchFamily="34" charset="0"/>
              <a:buChar char="•"/>
            </a:pPr>
            <a:r>
              <a:rPr lang="de-DE" dirty="0"/>
              <a:t>Die hier thematisierten nachwachsenden Rohstoffe gehören zu den biotischen Rohstoffen. </a:t>
            </a:r>
          </a:p>
          <a:p>
            <a:pPr marL="171434" indent="-171434">
              <a:buFont typeface="Arial" panose="020B0604020202020204" pitchFamily="34" charset="0"/>
              <a:buChar char="•"/>
            </a:pPr>
            <a:endParaRPr lang="de-DE" dirty="0"/>
          </a:p>
          <a:p>
            <a:r>
              <a:rPr lang="de-DE" b="1" dirty="0"/>
              <a:t>Quelle: </a:t>
            </a:r>
          </a:p>
          <a:p>
            <a:pPr marL="179062" indent="-179062">
              <a:buFont typeface="Arial" panose="020B0604020202020204" pitchFamily="34" charset="0"/>
              <a:buChar char="•"/>
            </a:pPr>
            <a:r>
              <a:rPr lang="de-DE" dirty="0"/>
              <a:t>B</a:t>
            </a:r>
            <a:r>
              <a:rPr lang="de-DE" sz="1300" dirty="0"/>
              <a:t>MUB 2016: </a:t>
            </a:r>
            <a:r>
              <a:rPr lang="de-DE" sz="1300" dirty="0" err="1"/>
              <a:t>ProgRess</a:t>
            </a:r>
            <a:r>
              <a:rPr lang="de-DE" sz="1300" dirty="0"/>
              <a:t> II – Das deutsche Programm für Ressourceneffizienz. Online: </a:t>
            </a:r>
            <a:r>
              <a:rPr lang="de-DE" sz="1300" u="sng" dirty="0">
                <a:hlinkClick r:id="rId3"/>
              </a:rPr>
              <a:t>http://www.bmub.bund.de/themen/wirtschaft-produkte-ressourcen-tourismus/ressourceneffizienz/deutsches-ressourceneffizienzprogramm/progress-ii/</a:t>
            </a:r>
            <a:endParaRPr lang="de-DE" sz="1300" dirty="0"/>
          </a:p>
        </p:txBody>
      </p:sp>
      <p:sp>
        <p:nvSpPr>
          <p:cNvPr id="29699"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882" indent="-285724">
              <a:defRPr>
                <a:solidFill>
                  <a:schemeClr val="tx1"/>
                </a:solidFill>
                <a:latin typeface="Calibri" panose="020F0502020204030204" pitchFamily="34" charset="0"/>
                <a:ea typeface="MS PGothic" panose="020B0600070205080204" pitchFamily="34" charset="-128"/>
              </a:defRPr>
            </a:lvl2pPr>
            <a:lvl3pPr marL="1142895" indent="-228579">
              <a:defRPr>
                <a:solidFill>
                  <a:schemeClr val="tx1"/>
                </a:solidFill>
                <a:latin typeface="Calibri" panose="020F0502020204030204" pitchFamily="34" charset="0"/>
                <a:ea typeface="MS PGothic" panose="020B0600070205080204" pitchFamily="34" charset="-128"/>
              </a:defRPr>
            </a:lvl3pPr>
            <a:lvl4pPr marL="1600053" indent="-228579">
              <a:defRPr>
                <a:solidFill>
                  <a:schemeClr val="tx1"/>
                </a:solidFill>
                <a:latin typeface="Calibri" panose="020F0502020204030204" pitchFamily="34" charset="0"/>
                <a:ea typeface="MS PGothic" panose="020B0600070205080204" pitchFamily="34" charset="-128"/>
              </a:defRPr>
            </a:lvl4pPr>
            <a:lvl5pPr marL="2057212" indent="-228579">
              <a:defRPr>
                <a:solidFill>
                  <a:schemeClr val="tx1"/>
                </a:solidFill>
                <a:latin typeface="Calibri" panose="020F0502020204030204" pitchFamily="34" charset="0"/>
                <a:ea typeface="MS PGothic" panose="020B0600070205080204" pitchFamily="34" charset="-128"/>
              </a:defRPr>
            </a:lvl5pPr>
            <a:lvl6pPr marL="2514370" indent="-228579" defTabSz="457158"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528" indent="-228579" defTabSz="457158"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8687" indent="-228579" defTabSz="457158"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5845" indent="-228579" defTabSz="457158"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BA50F14C-5097-46D4-84E7-8728477ECD2E}" type="slidenum">
              <a:rPr lang="de-DE" altLang="de-DE" smtClean="0"/>
              <a:pPr/>
              <a:t>60</a:t>
            </a:fld>
            <a:endParaRPr lang="de-DE" altLang="de-DE"/>
          </a:p>
        </p:txBody>
      </p:sp>
    </p:spTree>
    <p:extLst>
      <p:ext uri="{BB962C8B-B14F-4D97-AF65-F5344CB8AC3E}">
        <p14:creationId xmlns:p14="http://schemas.microsoft.com/office/powerpoint/2010/main" val="200069007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81075" y="768350"/>
            <a:ext cx="4513263" cy="3384550"/>
          </a:xfrm>
        </p:spPr>
      </p:sp>
      <p:sp>
        <p:nvSpPr>
          <p:cNvPr id="3" name="Notizenplatzhalter 2"/>
          <p:cNvSpPr>
            <a:spLocks noGrp="1"/>
          </p:cNvSpPr>
          <p:nvPr>
            <p:ph type="body" idx="1"/>
          </p:nvPr>
        </p:nvSpPr>
        <p:spPr>
          <a:xfrm>
            <a:off x="182511" y="4252282"/>
            <a:ext cx="6844122" cy="5621987"/>
          </a:xfrm>
        </p:spPr>
        <p:txBody>
          <a:bodyPr/>
          <a:lstStyle/>
          <a:p>
            <a:pPr>
              <a:spcBef>
                <a:spcPts val="0"/>
              </a:spcBef>
            </a:pPr>
            <a:r>
              <a:rPr lang="de-DE" sz="1100" dirty="0"/>
              <a:t>Didaktischer Hinweis</a:t>
            </a:r>
          </a:p>
          <a:p>
            <a:pPr marL="179062" indent="-179062">
              <a:spcBef>
                <a:spcPts val="0"/>
              </a:spcBef>
              <a:buFont typeface="Arial" panose="020B0604020202020204" pitchFamily="34" charset="0"/>
              <a:buChar char="•"/>
            </a:pPr>
            <a:r>
              <a:rPr lang="de-DE" sz="1100" dirty="0"/>
              <a:t>Die / der Lehrende teilt das „Arbeitsblatt 2a: </a:t>
            </a:r>
            <a:r>
              <a:rPr lang="de-DE" sz="1100" dirty="0">
                <a:latin typeface="PT Sans" panose="020B0503020203020204"/>
              </a:rPr>
              <a:t>Definitionen von NaWaRo</a:t>
            </a:r>
            <a:r>
              <a:rPr lang="de-DE" sz="1100" dirty="0"/>
              <a:t>“ aus.</a:t>
            </a:r>
          </a:p>
          <a:p>
            <a:pPr marL="179062" indent="-179062">
              <a:spcBef>
                <a:spcPts val="0"/>
              </a:spcBef>
              <a:buFont typeface="Arial" panose="020B0604020202020204" pitchFamily="34" charset="0"/>
              <a:buChar char="•"/>
            </a:pPr>
            <a:r>
              <a:rPr lang="de-DE" sz="1100" dirty="0"/>
              <a:t>Die / der Lehrende stellt die obige Frage, mögliche Antworten werden nachfolgend dargestellt.</a:t>
            </a:r>
          </a:p>
          <a:p>
            <a:pPr marL="179062" indent="-179062">
              <a:spcBef>
                <a:spcPts val="0"/>
              </a:spcBef>
              <a:buFont typeface="Arial" panose="020B0604020202020204" pitchFamily="34" charset="0"/>
              <a:buChar char="•"/>
            </a:pPr>
            <a:r>
              <a:rPr lang="de-DE" sz="1100" dirty="0"/>
              <a:t>Bekannte nachwachsende Rohstoffe sind z. B. Holz, Pflanzenöle (Rapsöl), Naturfasern (Baumwolle, Leinen), Zucker und Stärke oder auch Rohstoffe tierischer Herkunft (Farbstoffe aus Läusen). Der Begriff der nachwachsenden Rohstoffe ist bis heute nicht eindeutig und einheitlich definiert. Oftmals wird der Begriff mit dem Wort biotische Rohstoffe bzw. mit Biomasse gleichgesetzt, jedoch schließt Biomasse auch das organische Material eines unbelebten Organismus mit ein, wie z.B. Abfallprodukte aus der Tierwelt. </a:t>
            </a:r>
          </a:p>
          <a:p>
            <a:pPr marL="179062" indent="-179062">
              <a:spcBef>
                <a:spcPts val="0"/>
              </a:spcBef>
              <a:buFont typeface="Arial" panose="020B0604020202020204" pitchFamily="34" charset="0"/>
              <a:buChar char="•"/>
            </a:pPr>
            <a:r>
              <a:rPr lang="de-DE" sz="1100" dirty="0"/>
              <a:t>Im Folgenden nennen wir einige gängige und anerkannte Definitionen:</a:t>
            </a:r>
          </a:p>
          <a:p>
            <a:pPr marL="179062" indent="-179062">
              <a:spcBef>
                <a:spcPts val="0"/>
              </a:spcBef>
              <a:buFont typeface="Arial" panose="020B0604020202020204" pitchFamily="34" charset="0"/>
              <a:buChar char="•"/>
            </a:pPr>
            <a:r>
              <a:rPr lang="de-DE" sz="1100" dirty="0"/>
              <a:t>„Unter ‚nachwachsenden Rohstoffen‘ wird die in Land- und Forstwirtschaft erzeugte Biomasse verstanden, die stofflich und energetisch in verschiedener Weise nutzbar ist. Ausgenommen davon sind Nahrungs- und Futtermittel. Biomasse wird stofflich für die (industrielle) Produktion von Gütern genutzt.“ (VDI ZRE 2016: 10)</a:t>
            </a:r>
          </a:p>
          <a:p>
            <a:pPr marL="179062" indent="-179062">
              <a:spcBef>
                <a:spcPts val="0"/>
              </a:spcBef>
              <a:buFont typeface="Arial" panose="020B0604020202020204" pitchFamily="34" charset="0"/>
              <a:buChar char="•"/>
            </a:pPr>
            <a:r>
              <a:rPr lang="de-DE" sz="1100" dirty="0"/>
              <a:t>„Der Begriff biotische Rohstoffe wird wie folgt definiert: Rohstoff, der aus Lebewesen (Pflanzen, Tieren) stammt und nicht in einen fossilen Rohstoff umgewandelt wurde. Wird häufig synonym zu nachwachsendem Rohstoff verwendet. In der wissenschaftlichen Definition werden unter „Biomasse“ sämtliche Stoffe organischer Herkunft verstanden, die nicht fossilen Ursprungs sind (</a:t>
            </a:r>
            <a:r>
              <a:rPr lang="de-DE" sz="1100" dirty="0" err="1"/>
              <a:t>Kaltschmitt</a:t>
            </a:r>
            <a:r>
              <a:rPr lang="de-DE" sz="1100" dirty="0"/>
              <a:t> et al, 2009). Biomasse beinhaltet damit die in der Natur lebende </a:t>
            </a:r>
            <a:r>
              <a:rPr lang="de-DE" sz="1100" dirty="0" err="1"/>
              <a:t>Phyto</a:t>
            </a:r>
            <a:r>
              <a:rPr lang="de-DE" sz="1100" dirty="0"/>
              <a:t>- und </a:t>
            </a:r>
            <a:r>
              <a:rPr lang="de-DE" sz="1100" dirty="0" err="1"/>
              <a:t>Zoomasse</a:t>
            </a:r>
            <a:r>
              <a:rPr lang="de-DE" sz="1100" dirty="0"/>
              <a:t> (Pflanzen und Tiere), die daraus resultierenden Rückstände (z.B. tierische Exkremente), abgestorbene (aber noch nicht fossile) </a:t>
            </a:r>
            <a:r>
              <a:rPr lang="de-DE" sz="1100" dirty="0" err="1"/>
              <a:t>Phyto</a:t>
            </a:r>
            <a:r>
              <a:rPr lang="de-DE" sz="1100" dirty="0"/>
              <a:t>- und </a:t>
            </a:r>
            <a:r>
              <a:rPr lang="de-DE" sz="1100" dirty="0" err="1"/>
              <a:t>Zoomasse</a:t>
            </a:r>
            <a:r>
              <a:rPr lang="de-DE" sz="1100" dirty="0"/>
              <a:t> (z.B. Stroh) sowie im weiteren Sinne alle Stoffe, die beispielsweise durch eine technische Umwandlung und/oder eine stoffliche Nutzung entstanden sind bzw. anfallen (z.B. Schlachthofabfälle, organischer Hausmüll) (</a:t>
            </a:r>
            <a:r>
              <a:rPr lang="de-DE" sz="1100" dirty="0" err="1"/>
              <a:t>Raschka</a:t>
            </a:r>
            <a:r>
              <a:rPr lang="de-DE" sz="1100" dirty="0"/>
              <a:t>, 2012).“ (UBA 2016d)</a:t>
            </a:r>
          </a:p>
          <a:p>
            <a:pPr>
              <a:spcBef>
                <a:spcPts val="0"/>
              </a:spcBef>
            </a:pPr>
            <a:r>
              <a:rPr lang="de-DE" sz="1100" b="1" dirty="0"/>
              <a:t>Quellen</a:t>
            </a:r>
            <a:r>
              <a:rPr lang="de-DE" sz="1100" dirty="0"/>
              <a:t>:</a:t>
            </a:r>
          </a:p>
          <a:p>
            <a:pPr marL="179062" indent="-179062">
              <a:spcBef>
                <a:spcPts val="0"/>
              </a:spcBef>
              <a:buFont typeface="Arial" panose="020B0604020202020204" pitchFamily="34" charset="0"/>
              <a:buChar char="•"/>
            </a:pPr>
            <a:r>
              <a:rPr lang="de-DE" sz="1100" dirty="0"/>
              <a:t>Kaltschmitt, Martin (2003): Biomassenutzung in Deutschland – Stand und Perspektiven, in: Böhmer, Till (HG): Erneuerbare Energien – Perspektiven für die Stromerzeugung, Frankfurt/M., VWEW Energieverlag.</a:t>
            </a:r>
          </a:p>
          <a:p>
            <a:pPr marL="179062" indent="-179062">
              <a:spcBef>
                <a:spcPts val="0"/>
              </a:spcBef>
              <a:buFont typeface="Arial" panose="020B0604020202020204" pitchFamily="34" charset="0"/>
              <a:buChar char="•"/>
            </a:pPr>
            <a:r>
              <a:rPr lang="de-DE" sz="1100" dirty="0"/>
              <a:t>VDI Zentrum Ressourceneffizienz (2016): Ressourceneffizienz biobasierter Materialien im verarbeitenden Gewerbe. VDI ZRE Publikationen: Kurzanalyse Nr. 15.</a:t>
            </a:r>
          </a:p>
          <a:p>
            <a:pPr marL="179062" indent="-179062">
              <a:buFont typeface="Arial" panose="020B0604020202020204" pitchFamily="34" charset="0"/>
              <a:buChar char="•"/>
            </a:pPr>
            <a:r>
              <a:rPr lang="de-DE" sz="1100" dirty="0"/>
              <a:t>Kaltschmitt, Martin (2003): Biomassenutzung in Deutschland – Stand und Perspektiven, in: Böhmer, Till (HG): Erneuerbare Energien – Perspektiven für die Stromerzeugung, Frankfurt/M., VWEW Energieverlag.</a:t>
            </a:r>
          </a:p>
          <a:p>
            <a:pPr marL="179062" indent="-179062">
              <a:buFont typeface="Arial" panose="020B0604020202020204" pitchFamily="34" charset="0"/>
              <a:buChar char="•"/>
            </a:pPr>
            <a:r>
              <a:rPr lang="de-DE" sz="1100" dirty="0"/>
              <a:t>Umweltbundesamt (2016d): Biotische Rohstoffe. Online: </a:t>
            </a:r>
            <a:r>
              <a:rPr lang="de-DE" sz="1100" u="sng" dirty="0">
                <a:hlinkClick r:id="rId3"/>
              </a:rPr>
              <a:t>https://www.umweltbundesamt.de/tags/biotische-rohstoffe</a:t>
            </a:r>
            <a:endParaRPr lang="de-DE" sz="1100" dirty="0"/>
          </a:p>
        </p:txBody>
      </p:sp>
      <p:sp>
        <p:nvSpPr>
          <p:cNvPr id="4" name="Foliennummernplatzhalter 3"/>
          <p:cNvSpPr>
            <a:spLocks noGrp="1"/>
          </p:cNvSpPr>
          <p:nvPr>
            <p:ph type="sldNum" sz="quarter" idx="10"/>
          </p:nvPr>
        </p:nvSpPr>
        <p:spPr/>
        <p:txBody>
          <a:bodyPr/>
          <a:lstStyle/>
          <a:p>
            <a:fld id="{6B19C70B-66E5-42C9-B82C-467C685AF104}" type="slidenum">
              <a:rPr lang="de-DE" altLang="de-DE" smtClean="0"/>
              <a:pPr/>
              <a:t>61</a:t>
            </a:fld>
            <a:endParaRPr lang="de-DE" altLang="de-DE" dirty="0"/>
          </a:p>
        </p:txBody>
      </p:sp>
    </p:spTree>
    <p:extLst>
      <p:ext uri="{BB962C8B-B14F-4D97-AF65-F5344CB8AC3E}">
        <p14:creationId xmlns:p14="http://schemas.microsoft.com/office/powerpoint/2010/main" val="138272889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Didaktischer</a:t>
            </a:r>
            <a:r>
              <a:rPr lang="de-DE" baseline="0" dirty="0"/>
              <a:t> Hinweis</a:t>
            </a:r>
          </a:p>
          <a:p>
            <a:pPr marL="179062" indent="-179062">
              <a:buFont typeface="Arial" panose="020B0604020202020204" pitchFamily="34" charset="0"/>
              <a:buChar char="•"/>
            </a:pPr>
            <a:r>
              <a:rPr lang="de-DE" dirty="0"/>
              <a:t>Die Folie zeigt</a:t>
            </a:r>
            <a:r>
              <a:rPr lang="de-DE" baseline="0" dirty="0"/>
              <a:t> zwei mögliche Definitionen.</a:t>
            </a:r>
          </a:p>
          <a:p>
            <a:pPr marL="179062" indent="-179062">
              <a:buFont typeface="Arial" panose="020B0604020202020204" pitchFamily="34" charset="0"/>
              <a:buChar char="•"/>
            </a:pPr>
            <a:endParaRPr lang="de-DE" baseline="0" dirty="0"/>
          </a:p>
          <a:p>
            <a:r>
              <a:rPr lang="de-DE" b="1" baseline="0" dirty="0"/>
              <a:t>Quelle:</a:t>
            </a:r>
          </a:p>
          <a:p>
            <a:pPr marL="179062" indent="-179062" defTabSz="477500">
              <a:buFont typeface="Arial" panose="020B0604020202020204" pitchFamily="34" charset="0"/>
              <a:buChar char="•"/>
              <a:defRPr/>
            </a:pPr>
            <a:r>
              <a:rPr lang="de-DE" sz="1300" dirty="0"/>
              <a:t>VDI Zentrum Ressourceneffizienz (2016): Ressourceneffizienz biobasierter Materialien im verarbeitenden Gewerbe. VDI ZRE Publikationen: Kurzanalyse Nr. 15.</a:t>
            </a:r>
          </a:p>
          <a:p>
            <a:pPr marL="179062" indent="-179062">
              <a:buFont typeface="Arial" panose="020B0604020202020204" pitchFamily="34" charset="0"/>
              <a:buChar char="•"/>
            </a:pPr>
            <a:r>
              <a:rPr lang="de-DE" sz="1300" dirty="0"/>
              <a:t>Umweltbundesamt (2016d): Biotische Rohstoffe. Online: </a:t>
            </a:r>
            <a:r>
              <a:rPr lang="de-DE" sz="1300" u="sng" dirty="0">
                <a:hlinkClick r:id="rId3"/>
              </a:rPr>
              <a:t>https://www.umweltbundesamt.de/tags/biotische-rohstoffe</a:t>
            </a:r>
            <a:endParaRPr lang="de-DE" dirty="0"/>
          </a:p>
        </p:txBody>
      </p:sp>
      <p:sp>
        <p:nvSpPr>
          <p:cNvPr id="4" name="Foliennummernplatzhalter 3"/>
          <p:cNvSpPr>
            <a:spLocks noGrp="1"/>
          </p:cNvSpPr>
          <p:nvPr>
            <p:ph type="sldNum" sz="quarter" idx="10"/>
          </p:nvPr>
        </p:nvSpPr>
        <p:spPr/>
        <p:txBody>
          <a:bodyPr/>
          <a:lstStyle/>
          <a:p>
            <a:fld id="{6B19C70B-66E5-42C9-B82C-467C685AF104}" type="slidenum">
              <a:rPr lang="de-DE" altLang="de-DE" smtClean="0"/>
              <a:pPr/>
              <a:t>62</a:t>
            </a:fld>
            <a:endParaRPr lang="de-DE" altLang="de-DE"/>
          </a:p>
        </p:txBody>
      </p:sp>
    </p:spTree>
    <p:extLst>
      <p:ext uri="{BB962C8B-B14F-4D97-AF65-F5344CB8AC3E}">
        <p14:creationId xmlns:p14="http://schemas.microsoft.com/office/powerpoint/2010/main" val="65986813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Didaktischer</a:t>
            </a:r>
            <a:r>
              <a:rPr lang="de-DE" baseline="0" dirty="0"/>
              <a:t> Hinweis</a:t>
            </a:r>
          </a:p>
          <a:p>
            <a:pPr marL="179062" indent="-179062">
              <a:buFont typeface="Arial" panose="020B0604020202020204" pitchFamily="34" charset="0"/>
              <a:buChar char="•"/>
            </a:pPr>
            <a:r>
              <a:rPr lang="de-DE" dirty="0"/>
              <a:t>Die / der </a:t>
            </a:r>
            <a:r>
              <a:rPr lang="de-DE" dirty="0">
                <a:latin typeface="+mj-lt"/>
              </a:rPr>
              <a:t>Lehrende teilt das „Arbeitsblatt 2b - </a:t>
            </a:r>
            <a:r>
              <a:rPr lang="de-DE" dirty="0">
                <a:solidFill>
                  <a:schemeClr val="tx1"/>
                </a:solidFill>
                <a:latin typeface="+mj-lt"/>
              </a:rPr>
              <a:t>Anwendungsgebiete nachwachsender Rohstoffe</a:t>
            </a:r>
            <a:r>
              <a:rPr lang="de-DE" dirty="0">
                <a:latin typeface="+mj-lt"/>
              </a:rPr>
              <a:t> “ aus.</a:t>
            </a:r>
          </a:p>
          <a:p>
            <a:pPr marL="179062" indent="-179062">
              <a:buFont typeface="Arial" panose="020B0604020202020204" pitchFamily="34" charset="0"/>
              <a:buChar char="•"/>
            </a:pPr>
            <a:r>
              <a:rPr lang="de-DE" dirty="0"/>
              <a:t>Die / der </a:t>
            </a:r>
            <a:r>
              <a:rPr lang="de-DE" baseline="0" dirty="0"/>
              <a:t>Lehrende stellt die obigen Fragen, mögliche Antworten finden sich auf der nächsten Folie.</a:t>
            </a:r>
          </a:p>
          <a:p>
            <a:endParaRPr lang="de-DE" dirty="0"/>
          </a:p>
        </p:txBody>
      </p:sp>
      <p:sp>
        <p:nvSpPr>
          <p:cNvPr id="4" name="Foliennummernplatzhalter 3"/>
          <p:cNvSpPr>
            <a:spLocks noGrp="1"/>
          </p:cNvSpPr>
          <p:nvPr>
            <p:ph type="sldNum" sz="quarter" idx="10"/>
          </p:nvPr>
        </p:nvSpPr>
        <p:spPr/>
        <p:txBody>
          <a:bodyPr/>
          <a:lstStyle/>
          <a:p>
            <a:fld id="{6B19C70B-66E5-42C9-B82C-467C685AF104}" type="slidenum">
              <a:rPr lang="de-DE" altLang="de-DE" smtClean="0"/>
              <a:pPr/>
              <a:t>63</a:t>
            </a:fld>
            <a:endParaRPr lang="de-DE" altLang="de-DE"/>
          </a:p>
        </p:txBody>
      </p:sp>
    </p:spTree>
    <p:extLst>
      <p:ext uri="{BB962C8B-B14F-4D97-AF65-F5344CB8AC3E}">
        <p14:creationId xmlns:p14="http://schemas.microsoft.com/office/powerpoint/2010/main" val="268577479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Didaktischer Hinweis</a:t>
            </a:r>
          </a:p>
          <a:p>
            <a:pPr marL="179062" indent="-179062">
              <a:buFont typeface="Arial" panose="020B0604020202020204" pitchFamily="34" charset="0"/>
              <a:buChar char="•"/>
            </a:pPr>
            <a:r>
              <a:rPr lang="de-DE" dirty="0"/>
              <a:t>Die Tabelle zeigt Anwendungen nachwachsender Rohstoffe.</a:t>
            </a:r>
          </a:p>
          <a:p>
            <a:pPr defTabSz="477500">
              <a:defRPr/>
            </a:pPr>
            <a:r>
              <a:rPr lang="de-DE" sz="1300" b="1" dirty="0">
                <a:ea typeface="PT Sans" panose="020B0503020203020204" pitchFamily="34" charset="0"/>
              </a:rPr>
              <a:t>Quelle:</a:t>
            </a:r>
          </a:p>
          <a:p>
            <a:pPr marL="179062" indent="-179062" defTabSz="477500">
              <a:buFont typeface="Arial" panose="020B0604020202020204" pitchFamily="34" charset="0"/>
              <a:buChar char="•"/>
              <a:defRPr/>
            </a:pPr>
            <a:r>
              <a:rPr lang="de-DE" sz="1300" dirty="0">
                <a:ea typeface="PT Sans" panose="020B0503020203020204" pitchFamily="34" charset="0"/>
              </a:rPr>
              <a:t>Eigene Abbildung nach </a:t>
            </a:r>
            <a:r>
              <a:rPr lang="de-DE" sz="1300" dirty="0"/>
              <a:t>Langer, Marko (2007): Der Anbau nachwachsender Rohstoffe in Sachsen- Anhalt und Thüringen, VDM Verlag Dr. Müller.</a:t>
            </a:r>
          </a:p>
          <a:p>
            <a:endParaRPr lang="de-DE" dirty="0">
              <a:latin typeface="+mj-lt"/>
            </a:endParaRPr>
          </a:p>
        </p:txBody>
      </p:sp>
      <p:sp>
        <p:nvSpPr>
          <p:cNvPr id="4" name="Foliennummernplatzhalter 3"/>
          <p:cNvSpPr>
            <a:spLocks noGrp="1"/>
          </p:cNvSpPr>
          <p:nvPr>
            <p:ph type="sldNum" sz="quarter" idx="10"/>
          </p:nvPr>
        </p:nvSpPr>
        <p:spPr/>
        <p:txBody>
          <a:bodyPr/>
          <a:lstStyle/>
          <a:p>
            <a:fld id="{6B19C70B-66E5-42C9-B82C-467C685AF104}" type="slidenum">
              <a:rPr lang="de-DE" altLang="de-DE" smtClean="0"/>
              <a:pPr/>
              <a:t>64</a:t>
            </a:fld>
            <a:endParaRPr lang="de-DE" altLang="de-DE"/>
          </a:p>
        </p:txBody>
      </p:sp>
    </p:spTree>
    <p:extLst>
      <p:ext uri="{BB962C8B-B14F-4D97-AF65-F5344CB8AC3E}">
        <p14:creationId xmlns:p14="http://schemas.microsoft.com/office/powerpoint/2010/main" val="412756194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82663" y="768350"/>
            <a:ext cx="4567237" cy="3424238"/>
          </a:xfrm>
        </p:spPr>
      </p:sp>
      <p:sp>
        <p:nvSpPr>
          <p:cNvPr id="3" name="Notizenplatzhalter 2"/>
          <p:cNvSpPr>
            <a:spLocks noGrp="1"/>
          </p:cNvSpPr>
          <p:nvPr>
            <p:ph type="body" idx="1"/>
          </p:nvPr>
        </p:nvSpPr>
        <p:spPr>
          <a:xfrm>
            <a:off x="633832" y="4630279"/>
            <a:ext cx="5636587" cy="4605338"/>
          </a:xfrm>
        </p:spPr>
        <p:txBody>
          <a:bodyPr/>
          <a:lstStyle/>
          <a:p>
            <a:pPr marL="179062" indent="-179062">
              <a:spcBef>
                <a:spcPts val="0"/>
              </a:spcBef>
              <a:buFont typeface="Arial" panose="020B0604020202020204" pitchFamily="34" charset="0"/>
              <a:buChar char="•"/>
            </a:pPr>
            <a:r>
              <a:rPr lang="de-DE" dirty="0"/>
              <a:t>Die/der Lehrende kann entweder</a:t>
            </a:r>
          </a:p>
          <a:p>
            <a:pPr marL="656562" lvl="1" indent="-179062">
              <a:spcBef>
                <a:spcPts val="0"/>
              </a:spcBef>
              <a:buFont typeface="Arial" panose="020B0604020202020204" pitchFamily="34" charset="0"/>
              <a:buChar char="•"/>
            </a:pPr>
            <a:r>
              <a:rPr lang="de-DE" dirty="0"/>
              <a:t>Die</a:t>
            </a:r>
            <a:r>
              <a:rPr lang="de-DE" baseline="0" dirty="0"/>
              <a:t> obigen Fragen an die Lernenden richten oder</a:t>
            </a:r>
          </a:p>
          <a:p>
            <a:pPr marL="656562" lvl="1" indent="-179062">
              <a:spcBef>
                <a:spcPts val="0"/>
              </a:spcBef>
              <a:buFont typeface="Arial" panose="020B0604020202020204" pitchFamily="34" charset="0"/>
              <a:buChar char="•"/>
            </a:pPr>
            <a:r>
              <a:rPr lang="de-DE" baseline="0" dirty="0"/>
              <a:t>Das Arbeitsblatt 3: Biowerkstoffe austeilen.</a:t>
            </a:r>
          </a:p>
          <a:p>
            <a:pPr marL="179062" indent="-179062">
              <a:spcBef>
                <a:spcPts val="0"/>
              </a:spcBef>
              <a:buFont typeface="Arial" panose="020B0604020202020204" pitchFamily="34" charset="0"/>
              <a:buChar char="•"/>
            </a:pPr>
            <a:r>
              <a:rPr lang="de-DE" baseline="0" dirty="0"/>
              <a:t>Anschließend erfolgt die Diskussion.</a:t>
            </a:r>
          </a:p>
          <a:p>
            <a:pPr marL="179062" indent="-179062">
              <a:spcBef>
                <a:spcPts val="0"/>
              </a:spcBef>
              <a:buFont typeface="Arial" panose="020B0604020202020204" pitchFamily="34" charset="0"/>
              <a:buChar char="•"/>
            </a:pPr>
            <a:r>
              <a:rPr lang="de-DE" dirty="0"/>
              <a:t>Erläuterungen zu den Antworten finden sich auf der nächsten Folie.</a:t>
            </a:r>
            <a:endParaRPr lang="de-DE" baseline="0" dirty="0"/>
          </a:p>
          <a:p>
            <a:pPr marL="179062" indent="-179062">
              <a:spcBef>
                <a:spcPts val="0"/>
              </a:spcBef>
              <a:buFont typeface="Arial" panose="020B0604020202020204" pitchFamily="34" charset="0"/>
              <a:buChar char="•"/>
            </a:pPr>
            <a:r>
              <a:rPr lang="de-DE" kern="1200" dirty="0">
                <a:solidFill>
                  <a:schemeClr val="tx1"/>
                </a:solidFill>
                <a:effectLst/>
              </a:rPr>
              <a:t>Zu den Biowerkstoffen zählen Biokunststoffe, naturfaserverstärkte Kunststoffe (NFK) und </a:t>
            </a:r>
            <a:r>
              <a:rPr lang="de-DE" kern="1200" dirty="0" err="1">
                <a:solidFill>
                  <a:schemeClr val="tx1"/>
                </a:solidFill>
                <a:effectLst/>
              </a:rPr>
              <a:t>WoodPlasticComposites</a:t>
            </a:r>
            <a:r>
              <a:rPr lang="de-DE" kern="1200" dirty="0">
                <a:solidFill>
                  <a:schemeClr val="tx1"/>
                </a:solidFill>
                <a:effectLst/>
              </a:rPr>
              <a:t> (WPC, Holz-Kunststoff-Verbundwerkstoffe).</a:t>
            </a:r>
            <a:endParaRPr lang="de-DE" baseline="0" dirty="0"/>
          </a:p>
          <a:p>
            <a:pPr marL="179062" indent="-179062">
              <a:spcBef>
                <a:spcPts val="0"/>
              </a:spcBef>
              <a:buFont typeface="Arial" panose="020B0604020202020204" pitchFamily="34" charset="0"/>
              <a:buChar char="•"/>
            </a:pPr>
            <a:endParaRPr lang="de-DE" baseline="0" dirty="0"/>
          </a:p>
          <a:p>
            <a:pPr>
              <a:spcBef>
                <a:spcPts val="0"/>
              </a:spcBef>
            </a:pPr>
            <a:endParaRPr lang="de-DE" dirty="0"/>
          </a:p>
        </p:txBody>
      </p:sp>
      <p:sp>
        <p:nvSpPr>
          <p:cNvPr id="4" name="Foliennummernplatzhalter 3"/>
          <p:cNvSpPr>
            <a:spLocks noGrp="1"/>
          </p:cNvSpPr>
          <p:nvPr>
            <p:ph type="sldNum" sz="quarter" idx="10"/>
          </p:nvPr>
        </p:nvSpPr>
        <p:spPr/>
        <p:txBody>
          <a:bodyPr/>
          <a:lstStyle/>
          <a:p>
            <a:fld id="{6B19C70B-66E5-42C9-B82C-467C685AF104}" type="slidenum">
              <a:rPr lang="de-DE" altLang="de-DE" smtClean="0"/>
              <a:pPr/>
              <a:t>65</a:t>
            </a:fld>
            <a:endParaRPr lang="de-DE" altLang="de-DE"/>
          </a:p>
        </p:txBody>
      </p:sp>
    </p:spTree>
    <p:extLst>
      <p:ext uri="{BB962C8B-B14F-4D97-AF65-F5344CB8AC3E}">
        <p14:creationId xmlns:p14="http://schemas.microsoft.com/office/powerpoint/2010/main" val="334039961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192116" y="4860925"/>
            <a:ext cx="6672819" cy="5087772"/>
          </a:xfrm>
        </p:spPr>
        <p:txBody>
          <a:bodyPr/>
          <a:lstStyle/>
          <a:p>
            <a:pPr marL="179062" indent="-179062">
              <a:spcBef>
                <a:spcPts val="0"/>
              </a:spcBef>
              <a:buFont typeface="Arial" panose="020B0604020202020204" pitchFamily="34" charset="0"/>
              <a:buChar char="•"/>
            </a:pPr>
            <a:r>
              <a:rPr lang="de-DE" sz="1100" dirty="0"/>
              <a:t>Zu den Biowerkstoffen zählen Biokunststoffe, naturfaserverstärkte Kunststoffe (NFK) und </a:t>
            </a:r>
            <a:r>
              <a:rPr lang="de-DE" sz="1100" dirty="0" err="1"/>
              <a:t>WoodPlasticComposites</a:t>
            </a:r>
            <a:r>
              <a:rPr lang="de-DE" sz="1100" dirty="0"/>
              <a:t> (WPC, Holz-Kunststoff-Verbundwerkstoffe).</a:t>
            </a:r>
          </a:p>
          <a:p>
            <a:pPr marL="179062" indent="-179062">
              <a:spcBef>
                <a:spcPts val="0"/>
              </a:spcBef>
              <a:buFont typeface="Arial" panose="020B0604020202020204" pitchFamily="34" charset="0"/>
              <a:buChar char="•"/>
            </a:pPr>
            <a:r>
              <a:rPr lang="de-DE" sz="1100" dirty="0">
                <a:hlinkClick r:id="rId3"/>
              </a:rPr>
              <a:t>Biokunststoffe</a:t>
            </a:r>
            <a:r>
              <a:rPr lang="de-DE" sz="1100" dirty="0"/>
              <a:t> werden aus nachwachsenden Rohstoffen hergestellt und können die bisher verwendeten fossilen Kunststoffe und Plastikmaterialien in vielen Anwendungen ersetzen. Wissenschaftler und Technologen passen sie derzeit nicht nur konventionellen Produktionsmaschinen an, sondern erschließen außerdem neue Verwendungsmöglichkeiten. So sind Verpackungen, Einweggeschirr oder </a:t>
            </a:r>
            <a:r>
              <a:rPr lang="de-DE" sz="1100" dirty="0" err="1"/>
              <a:t>Mulchfolien</a:t>
            </a:r>
            <a:r>
              <a:rPr lang="de-DE" sz="1100" dirty="0"/>
              <a:t> aus Biokunststoff bereits heute erhältlich.</a:t>
            </a:r>
          </a:p>
          <a:p>
            <a:pPr marL="179062" indent="-179062">
              <a:spcBef>
                <a:spcPts val="0"/>
              </a:spcBef>
              <a:buFont typeface="Arial" panose="020B0604020202020204" pitchFamily="34" charset="0"/>
              <a:buChar char="•"/>
            </a:pPr>
            <a:r>
              <a:rPr lang="de-DE" sz="1100" dirty="0"/>
              <a:t>Je nach Erfordernis garantieren einige Biokunststoffe eine lange Gebrauchsdauer, andere sind biologisch schnell abbaubar und zerfallen in natürlich vorkommende, ungiftige Ausgangsprodukte. Egal, ob Biokunststoffe nach Gebrauch in die Biogasanlage wandern, thermisch verwertet oder kompostiert werden: Der pflanzenbasierte Anteil (viele Kunststoffe sind Mischungen aus fossilen und pflanzlichen Anteilen) setzt nach Gebrauch nur das CO2 frei, das die Pflanzen während ihrer Wachstumsphase aus der Atmosphäre entnommen haben. Hinzu zu rechnen ist bei einer CO2-Bilanz allerdings das Kohlendioxid, dass durch den Einsatz fossiler Energien im Herstellungsprozess der Biokunststoffe freigesetzt wurde.</a:t>
            </a:r>
          </a:p>
          <a:p>
            <a:pPr marL="179062" indent="-179062">
              <a:spcBef>
                <a:spcPts val="0"/>
              </a:spcBef>
              <a:buFont typeface="Arial" panose="020B0604020202020204" pitchFamily="34" charset="0"/>
              <a:buChar char="•"/>
            </a:pPr>
            <a:r>
              <a:rPr lang="de-DE" sz="1100" dirty="0"/>
              <a:t>Unter </a:t>
            </a:r>
            <a:r>
              <a:rPr lang="de-DE" sz="1100" dirty="0">
                <a:hlinkClick r:id="rId4"/>
              </a:rPr>
              <a:t>naturfaserverstärkten Kunststoffen </a:t>
            </a:r>
            <a:r>
              <a:rPr lang="de-DE" sz="1100" dirty="0"/>
              <a:t>(NFK) werden Werkstoffe verstanden, die aus einem Kunststoff bestehen, der seine Stabilität durch eingearbeitete Naturfasern erhöht. Der Kunststoff selbst ist in der Regel fossiler Herkunft, kann aber auch ein Biokunststoff sein. Das herkömmliche Pendant zu NFK sind glas- oder kohlefaserverstärkte Kunststoffe. Bauteile aus NFK weisen nicht nur hohe Steifigkeiten und Festigkeiten, sondern auch eine geringe Dichte auf. Sie sind also mechanisch stark belastbar und gleichzeitig leicht (bis zu 30% leichter als herkömmliche Faserverbunde) und damit ideal geeignet für den modernen Fahrzeugbau. Zudem splittern sie nicht, brechen ohne scharfe Kanten, haben gute akustische Eigenschaften und sind schon heute ökonomisch konkurrenzfähig. Im Automobilbau kommen sie bei einigen Modellreihen bereits serienmäßig zum Einsatz.</a:t>
            </a:r>
          </a:p>
          <a:p>
            <a:pPr marL="179062" indent="-179062">
              <a:spcBef>
                <a:spcPts val="0"/>
              </a:spcBef>
              <a:buFont typeface="Arial" panose="020B0604020202020204" pitchFamily="34" charset="0"/>
              <a:buChar char="•"/>
            </a:pPr>
            <a:r>
              <a:rPr lang="de-DE" sz="1100" dirty="0" err="1"/>
              <a:t>WoodPlasticComposites</a:t>
            </a:r>
            <a:r>
              <a:rPr lang="de-DE" sz="1100" dirty="0"/>
              <a:t> (WPC) bestehen aus einem Holzmehlanteil und herkömmlichen Kunststoffen. Sie vereinen die Vorteile der Rohstoffe Holz (preisgünstig, höhere Steifigkeit, geringere Ausdehnung unter Wärmeeinfluss, natürliche Optik) und Kunststoff (verformbar, feuchteresistent).”</a:t>
            </a:r>
          </a:p>
          <a:p>
            <a:pPr>
              <a:spcBef>
                <a:spcPts val="0"/>
              </a:spcBef>
            </a:pPr>
            <a:r>
              <a:rPr lang="de-DE" sz="1100" b="1" dirty="0"/>
              <a:t>Quelle: </a:t>
            </a:r>
          </a:p>
          <a:p>
            <a:pPr marL="179062" indent="-179062">
              <a:spcBef>
                <a:spcPts val="0"/>
              </a:spcBef>
              <a:buFont typeface="Arial" panose="020B0604020202020204" pitchFamily="34" charset="0"/>
              <a:buChar char="•"/>
            </a:pPr>
            <a:r>
              <a:rPr lang="de-DE" sz="1100" dirty="0"/>
              <a:t>Fachagentur für nachwachsende Rohstoff. Biowerkstoffe. Online: </a:t>
            </a:r>
            <a:r>
              <a:rPr lang="de-DE" sz="1100" dirty="0">
                <a:hlinkClick r:id="rId5"/>
              </a:rPr>
              <a:t>http://www.fnr.de/nachwachsende-rohstoffe/chemisch-technisch/biowerkstoffe/</a:t>
            </a:r>
            <a:r>
              <a:rPr lang="de-DE" sz="1100" dirty="0"/>
              <a:t> </a:t>
            </a:r>
          </a:p>
          <a:p>
            <a:pPr>
              <a:spcBef>
                <a:spcPts val="0"/>
              </a:spcBef>
            </a:pPr>
            <a:endParaRPr lang="de-DE" sz="1100" dirty="0"/>
          </a:p>
          <a:p>
            <a:pPr marL="179062" indent="-179062">
              <a:spcBef>
                <a:spcPts val="0"/>
              </a:spcBef>
              <a:buFont typeface="Arial" panose="020B0604020202020204" pitchFamily="34" charset="0"/>
              <a:buChar char="•"/>
            </a:pPr>
            <a:endParaRPr lang="de-DE" sz="1100" dirty="0"/>
          </a:p>
          <a:p>
            <a:pPr>
              <a:spcBef>
                <a:spcPts val="0"/>
              </a:spcBef>
            </a:pPr>
            <a:endParaRPr lang="de-DE" sz="1100" dirty="0"/>
          </a:p>
          <a:p>
            <a:pPr>
              <a:spcBef>
                <a:spcPts val="0"/>
              </a:spcBef>
            </a:pPr>
            <a:endParaRPr lang="de-DE" sz="1100" dirty="0"/>
          </a:p>
        </p:txBody>
      </p:sp>
      <p:sp>
        <p:nvSpPr>
          <p:cNvPr id="4" name="Foliennummernplatzhalter 3"/>
          <p:cNvSpPr>
            <a:spLocks noGrp="1"/>
          </p:cNvSpPr>
          <p:nvPr>
            <p:ph type="sldNum" sz="quarter" idx="10"/>
          </p:nvPr>
        </p:nvSpPr>
        <p:spPr/>
        <p:txBody>
          <a:bodyPr/>
          <a:lstStyle/>
          <a:p>
            <a:fld id="{6B19C70B-66E5-42C9-B82C-467C685AF104}" type="slidenum">
              <a:rPr lang="de-DE" altLang="de-DE" smtClean="0"/>
              <a:pPr/>
              <a:t>66</a:t>
            </a:fld>
            <a:endParaRPr lang="de-DE" altLang="de-DE"/>
          </a:p>
        </p:txBody>
      </p:sp>
    </p:spTree>
    <p:extLst>
      <p:ext uri="{BB962C8B-B14F-4D97-AF65-F5344CB8AC3E}">
        <p14:creationId xmlns:p14="http://schemas.microsoft.com/office/powerpoint/2010/main" val="423630250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77925" y="795338"/>
            <a:ext cx="4783138" cy="3586162"/>
          </a:xfrm>
        </p:spPr>
      </p:sp>
      <p:sp>
        <p:nvSpPr>
          <p:cNvPr id="3" name="Notizenplatzhalter 2"/>
          <p:cNvSpPr>
            <a:spLocks noGrp="1"/>
          </p:cNvSpPr>
          <p:nvPr>
            <p:ph type="body" idx="1"/>
          </p:nvPr>
        </p:nvSpPr>
        <p:spPr>
          <a:xfrm>
            <a:off x="1101463" y="4749282"/>
            <a:ext cx="5340819" cy="4605338"/>
          </a:xfrm>
        </p:spPr>
        <p:txBody>
          <a:bodyPr/>
          <a:lstStyle/>
          <a:p>
            <a:pPr marL="179062" indent="-179062">
              <a:spcBef>
                <a:spcPts val="0"/>
              </a:spcBef>
              <a:buFont typeface="Arial" panose="020B0604020202020204" pitchFamily="34" charset="0"/>
              <a:buChar char="•"/>
            </a:pPr>
            <a:r>
              <a:rPr lang="de-DE" dirty="0"/>
              <a:t>Es wird die Frage gestellt, welche Biobaustoffe es gibt.</a:t>
            </a:r>
          </a:p>
          <a:p>
            <a:pPr marL="179062" indent="-179062">
              <a:spcBef>
                <a:spcPts val="0"/>
              </a:spcBef>
              <a:buFont typeface="Arial" panose="020B0604020202020204" pitchFamily="34" charset="0"/>
              <a:buChar char="•"/>
            </a:pPr>
            <a:r>
              <a:rPr lang="de-DE" baseline="0" dirty="0"/>
              <a:t>Erläuterungen</a:t>
            </a:r>
            <a:r>
              <a:rPr lang="de-DE" dirty="0"/>
              <a:t> welche Biobaustoffe es gibt, sind auf der nächsten Folie.</a:t>
            </a:r>
          </a:p>
          <a:p>
            <a:pPr>
              <a:spcBef>
                <a:spcPts val="0"/>
              </a:spcBef>
            </a:pPr>
            <a:r>
              <a:rPr lang="de-DE" b="1" dirty="0"/>
              <a:t>Weitere Hinweise</a:t>
            </a:r>
          </a:p>
          <a:p>
            <a:pPr marL="179062" indent="-179062">
              <a:spcBef>
                <a:spcPts val="0"/>
              </a:spcBef>
              <a:buFont typeface="Arial" panose="020B0604020202020204" pitchFamily="34" charset="0"/>
              <a:buChar char="•"/>
            </a:pPr>
            <a:r>
              <a:rPr lang="de-DE" dirty="0"/>
              <a:t>“Nachwachsende Rohstoffe sind die Grundlage für eine Vielzahl qualitativ hochwertiger Bauprodukte. Neben dem konstruktiven Baustoff Holz steht ein umfangreiches Sortiment an Dämmstoffen, Ausbaustoffen und Anstrichsystemen zur Verfügung.</a:t>
            </a:r>
          </a:p>
          <a:p>
            <a:pPr marL="179062" indent="-179062">
              <a:spcBef>
                <a:spcPts val="0"/>
              </a:spcBef>
              <a:buFont typeface="Arial" panose="020B0604020202020204" pitchFamily="34" charset="0"/>
              <a:buChar char="•"/>
            </a:pPr>
            <a:r>
              <a:rPr lang="de-DE" dirty="0"/>
              <a:t>In Deutschland erlebt das Bauen mit Naturbaustoffen seit einiger Zeit eine Renaissance – keine Revolution, aber ein langsames, stetiges Umdenken. Gründe dafür gibt es mehrere: Ein steigendes Bewusstsein für Nachhaltigkeit, die gute Verarbeitbarkeit vieler Materialien, die Sehnsucht nach dem Natürlichen und Ursprünglichen. In puncto Nachhaltigkeit haben Naturbaustoffe besonders viel zu bieten: Der Energieaufwand zu ihrer Herstellung ist in der Regel gering und ihre Entsorgung im Allgemeinen unproblematisch. Vor allem aber ist jeder Baustoff und jedes Möbelstück pflanzlichen Ursprungs eine Kohlenstoffsenke – der von den Pflanzen im Wachstum konservierte Kohlenstoff wird in ihnen für viele Jahre und Jahrzehnte gespeichert. So wirken Naturbaustoffe auch als Klimaschützer.</a:t>
            </a:r>
          </a:p>
          <a:p>
            <a:pPr>
              <a:spcBef>
                <a:spcPts val="0"/>
              </a:spcBef>
            </a:pPr>
            <a:r>
              <a:rPr lang="de-DE" b="1" dirty="0"/>
              <a:t>Quelle</a:t>
            </a:r>
          </a:p>
          <a:p>
            <a:pPr marL="179062" indent="-179062">
              <a:spcBef>
                <a:spcPts val="0"/>
              </a:spcBef>
              <a:buFont typeface="Arial" panose="020B0604020202020204" pitchFamily="34" charset="0"/>
              <a:buChar char="•"/>
            </a:pPr>
            <a:r>
              <a:rPr lang="de-DE" dirty="0"/>
              <a:t>FNR Fachagentur für nachwachsende Rohstoffe). Baustoffe. Online: </a:t>
            </a:r>
            <a:r>
              <a:rPr lang="de-DE" dirty="0">
                <a:hlinkClick r:id="rId3"/>
              </a:rPr>
              <a:t>http://www.fnr.de/nachwachsende-rohstoffe/chemisch-technisch/baustoffe/</a:t>
            </a:r>
            <a:endParaRPr lang="de-DE" dirty="0"/>
          </a:p>
          <a:p>
            <a:pPr>
              <a:spcBef>
                <a:spcPts val="0"/>
              </a:spcBef>
            </a:pPr>
            <a:endParaRPr lang="de-DE" dirty="0"/>
          </a:p>
          <a:p>
            <a:pPr marL="179062" indent="-179062">
              <a:spcBef>
                <a:spcPts val="0"/>
              </a:spcBef>
              <a:buFont typeface="Arial" panose="020B0604020202020204" pitchFamily="34" charset="0"/>
              <a:buChar char="•"/>
            </a:pPr>
            <a:endParaRPr lang="de-DE" baseline="0" dirty="0"/>
          </a:p>
          <a:p>
            <a:pPr marL="179062" indent="-179062">
              <a:spcBef>
                <a:spcPts val="0"/>
              </a:spcBef>
              <a:buFont typeface="Arial" panose="020B0604020202020204" pitchFamily="34" charset="0"/>
              <a:buChar char="•"/>
            </a:pPr>
            <a:endParaRPr lang="de-DE" baseline="0" dirty="0"/>
          </a:p>
          <a:p>
            <a:pPr>
              <a:spcBef>
                <a:spcPts val="0"/>
              </a:spcBef>
            </a:pPr>
            <a:endParaRPr lang="de-DE" baseline="0" dirty="0"/>
          </a:p>
        </p:txBody>
      </p:sp>
      <p:sp>
        <p:nvSpPr>
          <p:cNvPr id="4" name="Foliennummernplatzhalter 3"/>
          <p:cNvSpPr>
            <a:spLocks noGrp="1"/>
          </p:cNvSpPr>
          <p:nvPr>
            <p:ph type="sldNum" sz="quarter" idx="10"/>
          </p:nvPr>
        </p:nvSpPr>
        <p:spPr/>
        <p:txBody>
          <a:bodyPr/>
          <a:lstStyle/>
          <a:p>
            <a:fld id="{6B19C70B-66E5-42C9-B82C-467C685AF104}" type="slidenum">
              <a:rPr lang="de-DE" altLang="de-DE" smtClean="0"/>
              <a:pPr/>
              <a:t>67</a:t>
            </a:fld>
            <a:endParaRPr lang="de-DE" altLang="de-DE"/>
          </a:p>
        </p:txBody>
      </p:sp>
    </p:spTree>
    <p:extLst>
      <p:ext uri="{BB962C8B-B14F-4D97-AF65-F5344CB8AC3E}">
        <p14:creationId xmlns:p14="http://schemas.microsoft.com/office/powerpoint/2010/main" val="360616493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4" name="Foliennummernplatzhalter 3"/>
          <p:cNvSpPr>
            <a:spLocks noGrp="1"/>
          </p:cNvSpPr>
          <p:nvPr>
            <p:ph type="sldNum" sz="quarter" idx="10"/>
          </p:nvPr>
        </p:nvSpPr>
        <p:spPr/>
        <p:txBody>
          <a:bodyPr/>
          <a:lstStyle/>
          <a:p>
            <a:fld id="{6B19C70B-66E5-42C9-B82C-467C685AF104}" type="slidenum">
              <a:rPr lang="de-DE" altLang="de-DE" smtClean="0"/>
              <a:pPr/>
              <a:t>68</a:t>
            </a:fld>
            <a:endParaRPr lang="de-DE" altLang="de-DE"/>
          </a:p>
        </p:txBody>
      </p:sp>
      <p:sp>
        <p:nvSpPr>
          <p:cNvPr id="5" name="Notizenplatzhalter 4"/>
          <p:cNvSpPr>
            <a:spLocks noGrp="1"/>
          </p:cNvSpPr>
          <p:nvPr>
            <p:ph type="body" sz="quarter" idx="11"/>
          </p:nvPr>
        </p:nvSpPr>
        <p:spPr>
          <a:xfrm>
            <a:off x="473886" y="4860925"/>
            <a:ext cx="6378242" cy="5087772"/>
          </a:xfrm>
        </p:spPr>
        <p:txBody>
          <a:bodyPr/>
          <a:lstStyle/>
          <a:p>
            <a:pPr marL="179062" indent="-179062">
              <a:spcBef>
                <a:spcPts val="0"/>
              </a:spcBef>
              <a:buFont typeface="Arial" panose="020B0604020202020204" pitchFamily="34" charset="0"/>
              <a:buChar char="•"/>
            </a:pPr>
            <a:r>
              <a:rPr lang="de-DE" sz="1100" dirty="0"/>
              <a:t>Die Folie zeigt die verschiedenen Biobaustoffe, mit deren Hilfe die / der Lehrende Biobaustoffe erläutern kann.</a:t>
            </a:r>
          </a:p>
          <a:p>
            <a:pPr>
              <a:spcBef>
                <a:spcPts val="0"/>
              </a:spcBef>
            </a:pPr>
            <a:r>
              <a:rPr lang="de-DE" sz="1100" b="1" dirty="0"/>
              <a:t>Weitere Hinweise:</a:t>
            </a:r>
          </a:p>
          <a:p>
            <a:pPr marL="179062" indent="-179062">
              <a:spcBef>
                <a:spcPts val="0"/>
              </a:spcBef>
              <a:buFont typeface="Arial" panose="020B0604020202020204" pitchFamily="34" charset="0"/>
              <a:buChar char="•"/>
            </a:pPr>
            <a:r>
              <a:rPr lang="de-DE" sz="1100" b="1" dirty="0"/>
              <a:t>Holz</a:t>
            </a:r>
            <a:r>
              <a:rPr lang="de-DE" sz="1100" dirty="0"/>
              <a:t> gehört zu den ältesten und universellsten Baustoffen der Menschheit. Bei der Holzverarbeitung ist als wichtigster Schritt die Wahl der richtigen Holzart für den jeweiligen Zweck zu nennen. Entscheidend sind die Ansprüche an die Gebrauchstauglichkeit, gestalterische Aspekte und natürlich die Kosten. Holzprodukte werden in der Regel mit vergleichsweise geringem Energieaufwand hergestellt.</a:t>
            </a:r>
          </a:p>
          <a:p>
            <a:pPr marL="179062" indent="-179062">
              <a:spcBef>
                <a:spcPts val="0"/>
              </a:spcBef>
              <a:buFont typeface="Arial" panose="020B0604020202020204" pitchFamily="34" charset="0"/>
              <a:buChar char="•"/>
            </a:pPr>
            <a:r>
              <a:rPr lang="de-DE" sz="1100" b="1" dirty="0"/>
              <a:t>Naturdämmstoffe </a:t>
            </a:r>
            <a:r>
              <a:rPr lang="de-DE" sz="1100" dirty="0"/>
              <a:t>werden aus Flachs, Hanf, Hobelspänen, Holzfasern, Kork, Roggen, Schafwolle, Schilfrohr, Strohballen, Wiesengras oder Zellulose hergestellt.</a:t>
            </a:r>
          </a:p>
          <a:p>
            <a:pPr marL="179062" indent="-179062">
              <a:spcBef>
                <a:spcPts val="0"/>
              </a:spcBef>
              <a:buFont typeface="Arial" panose="020B0604020202020204" pitchFamily="34" charset="0"/>
              <a:buChar char="•"/>
            </a:pPr>
            <a:r>
              <a:rPr lang="de-DE" sz="1100" b="1" dirty="0"/>
              <a:t>Bodenbeläge</a:t>
            </a:r>
            <a:r>
              <a:rPr lang="de-DE" sz="1100" dirty="0"/>
              <a:t> gibt es aus Holz, Linoleum oder Kork, Teppiche bestehen aus Naturfasern (Kokos, Sisal, Baumwolle, Seegras, Jute, Papier-Zellulose), Schafwolle oder Ziegenhaar.</a:t>
            </a:r>
          </a:p>
          <a:p>
            <a:pPr marL="179062" indent="-179062">
              <a:spcBef>
                <a:spcPts val="0"/>
              </a:spcBef>
              <a:buFont typeface="Arial" panose="020B0604020202020204" pitchFamily="34" charset="0"/>
              <a:buChar char="•"/>
            </a:pPr>
            <a:r>
              <a:rPr lang="de-DE" sz="1100" dirty="0"/>
              <a:t>Bei den </a:t>
            </a:r>
            <a:r>
              <a:rPr lang="de-DE" sz="1100" b="1" dirty="0"/>
              <a:t>Naturfarben</a:t>
            </a:r>
            <a:r>
              <a:rPr lang="de-DE" sz="1100" dirty="0"/>
              <a:t> unterscheidet man zwischen Lacken, Lasuren, Ölen und Wachsen und Wandfarben. Die Pigmente bei diesen Produktgruppen sind Erd- und Mineralpigmente bzw. organische Tier- und Pflanzenfarbstoffe. Die Bindemittel bestehen z.B. aus Leinöl, Kasein, natürlichen Harzen oder Schellack, die Lösemittel aus Alkoholen, Ölen, Terpenen oder </a:t>
            </a:r>
            <a:r>
              <a:rPr lang="de-DE" sz="1100" dirty="0" err="1"/>
              <a:t>Isoaliphaten</a:t>
            </a:r>
            <a:r>
              <a:rPr lang="de-DE" sz="1100" dirty="0"/>
              <a:t>.</a:t>
            </a:r>
          </a:p>
          <a:p>
            <a:pPr marL="179062" indent="-179062">
              <a:spcBef>
                <a:spcPts val="0"/>
              </a:spcBef>
              <a:buFont typeface="Arial" panose="020B0604020202020204" pitchFamily="34" charset="0"/>
              <a:buChar char="•"/>
            </a:pPr>
            <a:r>
              <a:rPr lang="de-DE" sz="1100" dirty="0"/>
              <a:t>Viele </a:t>
            </a:r>
            <a:r>
              <a:rPr lang="de-DE" sz="1100" b="1" dirty="0"/>
              <a:t>Tapeten</a:t>
            </a:r>
            <a:r>
              <a:rPr lang="de-DE" sz="1100" dirty="0"/>
              <a:t> bestehen primär aus Papier und damit aus nachwachsenden Rohstoffen, häufig enthalten sie darüber hinaus aber auch synthetische Zuschläge.</a:t>
            </a:r>
          </a:p>
          <a:p>
            <a:pPr marL="179062" indent="-179062">
              <a:spcBef>
                <a:spcPts val="0"/>
              </a:spcBef>
              <a:buFont typeface="Arial" panose="020B0604020202020204" pitchFamily="34" charset="0"/>
              <a:buChar char="•"/>
            </a:pPr>
            <a:r>
              <a:rPr lang="de-DE" sz="1100" dirty="0"/>
              <a:t>Auch die </a:t>
            </a:r>
            <a:r>
              <a:rPr lang="de-DE" sz="1100" b="1" dirty="0"/>
              <a:t>Bekleidung</a:t>
            </a:r>
            <a:r>
              <a:rPr lang="de-DE" sz="1100" dirty="0"/>
              <a:t> einer Wand mit Holz ist möglich. Holzbekleidungen bestehen aus Massivhölzern oder Holzwerkstoffen, z.B. mit unbehandelter, lasierter, geölter oder gewachster Oberfläche.</a:t>
            </a:r>
          </a:p>
          <a:p>
            <a:pPr marL="179062" indent="-179062">
              <a:spcBef>
                <a:spcPts val="0"/>
              </a:spcBef>
              <a:buFont typeface="Arial" panose="020B0604020202020204" pitchFamily="34" charset="0"/>
              <a:buChar char="•"/>
            </a:pPr>
            <a:r>
              <a:rPr lang="de-DE" sz="1100" b="1" dirty="0"/>
              <a:t>Faserputze</a:t>
            </a:r>
            <a:r>
              <a:rPr lang="de-DE" sz="1100" dirty="0"/>
              <a:t> (Baumwollputze oder Flüssigtapete) enthalten Fasern und Flocken von Baumwolle und Zellulose sowie aus Textilfasern wie Viskose, Leinen, Hanf oder Jute. Zu den Naturputzen gehören außerdem Lehm- und Kalkputze auf mineralischer Grundlage, die nicht aus nachwachsenden Rohstoffen bestehen.”</a:t>
            </a:r>
          </a:p>
          <a:p>
            <a:pPr>
              <a:spcBef>
                <a:spcPts val="0"/>
              </a:spcBef>
            </a:pPr>
            <a:r>
              <a:rPr lang="de-DE" sz="1100" b="1" dirty="0"/>
              <a:t>Quelle</a:t>
            </a:r>
          </a:p>
          <a:p>
            <a:pPr marL="179062" indent="-179062">
              <a:spcBef>
                <a:spcPts val="0"/>
              </a:spcBef>
              <a:buFont typeface="Arial" panose="020B0604020202020204" pitchFamily="34" charset="0"/>
              <a:buChar char="•"/>
            </a:pPr>
            <a:r>
              <a:rPr lang="de-DE" sz="1100" dirty="0"/>
              <a:t>FNR Fachagentur für nachwachsende Rohstoffe. Baustoffe. Online: </a:t>
            </a:r>
            <a:r>
              <a:rPr lang="de-DE" sz="1100" dirty="0">
                <a:hlinkClick r:id="rId3"/>
              </a:rPr>
              <a:t>http://www.fnr.de/nachwachsende-rohstoffe/chemisch-technisch/baustoffe/</a:t>
            </a:r>
            <a:endParaRPr lang="de-DE" sz="1100" dirty="0"/>
          </a:p>
          <a:p>
            <a:endParaRPr lang="de-DE" sz="1100" dirty="0"/>
          </a:p>
        </p:txBody>
      </p:sp>
    </p:spTree>
    <p:extLst>
      <p:ext uri="{BB962C8B-B14F-4D97-AF65-F5344CB8AC3E}">
        <p14:creationId xmlns:p14="http://schemas.microsoft.com/office/powerpoint/2010/main" val="24574955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spcBef>
                <a:spcPts val="0"/>
              </a:spcBef>
            </a:pPr>
            <a:r>
              <a:rPr lang="de-DE" dirty="0"/>
              <a:t>Didaktischer</a:t>
            </a:r>
            <a:r>
              <a:rPr lang="de-DE" baseline="0" dirty="0"/>
              <a:t> Hinweis</a:t>
            </a:r>
          </a:p>
          <a:p>
            <a:pPr marL="179062" indent="-179062">
              <a:spcBef>
                <a:spcPts val="0"/>
              </a:spcBef>
              <a:buFont typeface="Arial" panose="020B0604020202020204" pitchFamily="34" charset="0"/>
              <a:buChar char="•"/>
            </a:pPr>
            <a:r>
              <a:rPr lang="de-DE" dirty="0"/>
              <a:t>Die / der </a:t>
            </a:r>
            <a:r>
              <a:rPr lang="de-DE" baseline="0" dirty="0"/>
              <a:t>Lehrende kann hierbei wählen: </a:t>
            </a:r>
          </a:p>
          <a:p>
            <a:pPr marL="656562" lvl="1" indent="-179062">
              <a:spcBef>
                <a:spcPts val="0"/>
              </a:spcBef>
              <a:buFont typeface="Arial" panose="020B0604020202020204" pitchFamily="34" charset="0"/>
              <a:buChar char="•"/>
            </a:pPr>
            <a:r>
              <a:rPr lang="de-DE" baseline="0" dirty="0"/>
              <a:t>Arbeitsblatt: Entweder gibt die / der Lehrende das „Arbeitsblatt 2c: Prinzip der Kaskadennutzung am Beispiel Holz“ austeilen und bearbeiten lassen mit Hilfe dieser Folie oder</a:t>
            </a:r>
          </a:p>
          <a:p>
            <a:pPr marL="656562" lvl="1" indent="-179062">
              <a:spcBef>
                <a:spcPts val="0"/>
              </a:spcBef>
              <a:buFont typeface="Arial" panose="020B0604020202020204" pitchFamily="34" charset="0"/>
              <a:buChar char="•"/>
            </a:pPr>
            <a:r>
              <a:rPr lang="de-DE" baseline="0" dirty="0"/>
              <a:t>Folie: er nutzt diese und</a:t>
            </a:r>
            <a:r>
              <a:rPr lang="de-DE" dirty="0"/>
              <a:t> die nachfolgenden </a:t>
            </a:r>
            <a:r>
              <a:rPr lang="de-DE" baseline="0" dirty="0"/>
              <a:t>Folien „Definition der Kaskadennutzung“, um dann die Kaskadennutzung von Holz </a:t>
            </a:r>
            <a:r>
              <a:rPr lang="de-DE" dirty="0"/>
              <a:t>mit den nachfolgenden </a:t>
            </a:r>
            <a:r>
              <a:rPr lang="de-DE" baseline="0" dirty="0"/>
              <a:t>Fragen zu diskutieren. </a:t>
            </a:r>
          </a:p>
          <a:p>
            <a:pPr marL="179062" indent="-179062">
              <a:spcBef>
                <a:spcPts val="0"/>
              </a:spcBef>
              <a:buFont typeface="Arial" panose="020B0604020202020204" pitchFamily="34" charset="0"/>
              <a:buChar char="•"/>
            </a:pPr>
            <a:r>
              <a:rPr lang="de-DE" baseline="0" dirty="0"/>
              <a:t>Fragen: </a:t>
            </a:r>
          </a:p>
          <a:p>
            <a:pPr marL="656562" lvl="1" indent="-179062" defTabSz="477500">
              <a:spcBef>
                <a:spcPts val="0"/>
              </a:spcBef>
              <a:buFont typeface="Arial" panose="020B0604020202020204" pitchFamily="34" charset="0"/>
              <a:buChar char="•"/>
              <a:defRPr/>
            </a:pPr>
            <a:r>
              <a:rPr lang="de-DE" sz="1300" dirty="0"/>
              <a:t>Was sind Nutzungskaskaden</a:t>
            </a:r>
          </a:p>
          <a:p>
            <a:pPr marL="656562" lvl="1" indent="-179062" defTabSz="477500">
              <a:spcBef>
                <a:spcPts val="0"/>
              </a:spcBef>
              <a:buFont typeface="Arial" panose="020B0604020202020204" pitchFamily="34" charset="0"/>
              <a:buChar char="•"/>
              <a:defRPr/>
            </a:pPr>
            <a:r>
              <a:rPr lang="de-DE" sz="1300" dirty="0"/>
              <a:t>Wo liegen ihre Vorteile? </a:t>
            </a:r>
          </a:p>
          <a:p>
            <a:pPr marL="656562" lvl="1" indent="-179062" defTabSz="477500">
              <a:spcBef>
                <a:spcPts val="0"/>
              </a:spcBef>
              <a:buFont typeface="Arial" panose="020B0604020202020204" pitchFamily="34" charset="0"/>
              <a:buChar char="•"/>
              <a:defRPr/>
            </a:pPr>
            <a:r>
              <a:rPr lang="de-DE" sz="1300" dirty="0"/>
              <a:t>Welche kennen Sie?</a:t>
            </a:r>
          </a:p>
          <a:p>
            <a:pPr marL="179062" indent="-179062" defTabSz="477500">
              <a:spcBef>
                <a:spcPts val="0"/>
              </a:spcBef>
              <a:buFont typeface="Arial" panose="020B0604020202020204" pitchFamily="34" charset="0"/>
              <a:buChar char="•"/>
              <a:defRPr/>
            </a:pPr>
            <a:r>
              <a:rPr lang="de-DE" sz="1300" dirty="0"/>
              <a:t>Antworten Nutzungskaskaden:</a:t>
            </a:r>
          </a:p>
          <a:p>
            <a:pPr marL="656562" lvl="1" indent="-179062">
              <a:spcBef>
                <a:spcPts val="0"/>
              </a:spcBef>
              <a:buFont typeface="Arial" panose="020B0604020202020204" pitchFamily="34" charset="0"/>
              <a:buChar char="•"/>
            </a:pPr>
            <a:r>
              <a:rPr lang="de-DE" dirty="0"/>
              <a:t>Stoffliche Nutzung eines Produkts so lange, so häufig und so effizient wie möglich</a:t>
            </a:r>
          </a:p>
          <a:p>
            <a:pPr marL="656562" lvl="1" indent="-179062">
              <a:spcBef>
                <a:spcPts val="0"/>
              </a:spcBef>
              <a:buFont typeface="Arial" panose="020B0604020202020204" pitchFamily="34" charset="0"/>
              <a:buChar char="•"/>
            </a:pPr>
            <a:r>
              <a:rPr lang="de-DE" dirty="0"/>
              <a:t>erst am Ende des Produktlebenszyklus energetische Verwertung</a:t>
            </a:r>
          </a:p>
          <a:p>
            <a:pPr marL="656562" lvl="1" indent="-179062">
              <a:spcBef>
                <a:spcPts val="0"/>
              </a:spcBef>
              <a:buFont typeface="Arial" panose="020B0604020202020204" pitchFamily="34" charset="0"/>
              <a:buChar char="•"/>
            </a:pPr>
            <a:r>
              <a:rPr lang="de-DE" dirty="0"/>
              <a:t>von höheren Wertschöpfungsniveaus in tiefere Niveaus </a:t>
            </a:r>
          </a:p>
          <a:p>
            <a:pPr marL="656562" lvl="1" indent="-179062">
              <a:spcBef>
                <a:spcPts val="0"/>
              </a:spcBef>
              <a:buFont typeface="Arial" panose="020B0604020202020204" pitchFamily="34" charset="0"/>
              <a:buChar char="•"/>
            </a:pPr>
            <a:r>
              <a:rPr lang="de-DE" dirty="0"/>
              <a:t>Steigerung der Rohstoffproduktivität</a:t>
            </a:r>
          </a:p>
          <a:p>
            <a:pPr marL="179062" indent="-179062">
              <a:spcBef>
                <a:spcPts val="0"/>
              </a:spcBef>
              <a:buFont typeface="Arial" panose="020B0604020202020204" pitchFamily="34" charset="0"/>
              <a:buChar char="•"/>
            </a:pPr>
            <a:r>
              <a:rPr lang="de-DE" dirty="0"/>
              <a:t>Antworten Vorteile</a:t>
            </a:r>
          </a:p>
          <a:p>
            <a:pPr marL="656562" lvl="1" indent="-179062">
              <a:spcBef>
                <a:spcPts val="0"/>
              </a:spcBef>
              <a:buFont typeface="Arial" panose="020B0604020202020204" pitchFamily="34" charset="0"/>
              <a:buChar char="•"/>
            </a:pPr>
            <a:r>
              <a:rPr lang="de-DE" dirty="0"/>
              <a:t>Einsparung an Ressourcen (siehe Folie</a:t>
            </a:r>
            <a:r>
              <a:rPr lang="de-DE" baseline="0" dirty="0"/>
              <a:t> Nutzungskaskade Papier)</a:t>
            </a:r>
          </a:p>
          <a:p>
            <a:pPr marL="179062" indent="-179062">
              <a:spcBef>
                <a:spcPts val="0"/>
              </a:spcBef>
              <a:buFont typeface="Arial" panose="020B0604020202020204" pitchFamily="34" charset="0"/>
              <a:buChar char="•"/>
            </a:pPr>
            <a:r>
              <a:rPr lang="de-DE" baseline="0" dirty="0"/>
              <a:t>Antworten Beispiele</a:t>
            </a:r>
          </a:p>
          <a:p>
            <a:pPr marL="656562" lvl="1" indent="-179062">
              <a:spcBef>
                <a:spcPts val="0"/>
              </a:spcBef>
              <a:buFont typeface="Arial" panose="020B0604020202020204" pitchFamily="34" charset="0"/>
              <a:buChar char="•"/>
            </a:pPr>
            <a:r>
              <a:rPr lang="de-DE" baseline="0" dirty="0"/>
              <a:t>Holz (siehe Folie), Papier (siehe Folie), Metalle (nicht ausgeführt), Biokunststoffe (siehe Folie)</a:t>
            </a:r>
            <a:endParaRPr lang="de-DE" dirty="0"/>
          </a:p>
          <a:p>
            <a:pPr marL="656562" lvl="1" indent="-179062" defTabSz="477500">
              <a:spcBef>
                <a:spcPts val="0"/>
              </a:spcBef>
              <a:buFont typeface="Arial" panose="020B0604020202020204" pitchFamily="34" charset="0"/>
              <a:buChar char="•"/>
              <a:defRPr/>
            </a:pPr>
            <a:endParaRPr lang="de-DE" sz="1300" dirty="0"/>
          </a:p>
          <a:p>
            <a:pPr>
              <a:spcBef>
                <a:spcPts val="0"/>
              </a:spcBef>
            </a:pPr>
            <a:endParaRPr lang="de-DE" dirty="0"/>
          </a:p>
        </p:txBody>
      </p:sp>
      <p:sp>
        <p:nvSpPr>
          <p:cNvPr id="4" name="Foliennummernplatzhalter 3"/>
          <p:cNvSpPr>
            <a:spLocks noGrp="1"/>
          </p:cNvSpPr>
          <p:nvPr>
            <p:ph type="sldNum" sz="quarter" idx="10"/>
          </p:nvPr>
        </p:nvSpPr>
        <p:spPr/>
        <p:txBody>
          <a:bodyPr/>
          <a:lstStyle/>
          <a:p>
            <a:fld id="{6B19C70B-66E5-42C9-B82C-467C685AF104}" type="slidenum">
              <a:rPr lang="de-DE" altLang="de-DE" smtClean="0"/>
              <a:pPr/>
              <a:t>69</a:t>
            </a:fld>
            <a:endParaRPr lang="de-DE" altLang="de-DE"/>
          </a:p>
        </p:txBody>
      </p:sp>
    </p:spTree>
    <p:extLst>
      <p:ext uri="{BB962C8B-B14F-4D97-AF65-F5344CB8AC3E}">
        <p14:creationId xmlns:p14="http://schemas.microsoft.com/office/powerpoint/2010/main" val="5761759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9062" indent="-179062" defTabSz="477500">
              <a:buFont typeface="Arial" panose="020B0604020202020204" pitchFamily="34" charset="0"/>
              <a:buChar char="•"/>
              <a:defRPr/>
            </a:pPr>
            <a:r>
              <a:rPr lang="de-DE" dirty="0"/>
              <a:t>Impressum zu</a:t>
            </a:r>
            <a:r>
              <a:rPr lang="de-DE" baseline="0" dirty="0"/>
              <a:t> der Unterrichtseinheit.</a:t>
            </a:r>
            <a:endParaRPr lang="de-DE" dirty="0"/>
          </a:p>
        </p:txBody>
      </p:sp>
      <p:sp>
        <p:nvSpPr>
          <p:cNvPr id="4" name="Foliennummernplatzhalter 3"/>
          <p:cNvSpPr>
            <a:spLocks noGrp="1"/>
          </p:cNvSpPr>
          <p:nvPr>
            <p:ph type="sldNum" sz="quarter" idx="10"/>
          </p:nvPr>
        </p:nvSpPr>
        <p:spPr/>
        <p:txBody>
          <a:bodyPr/>
          <a:lstStyle/>
          <a:p>
            <a:fld id="{6B19C70B-66E5-42C9-B82C-467C685AF104}" type="slidenum">
              <a:rPr lang="de-DE" altLang="de-DE" smtClean="0"/>
              <a:pPr/>
              <a:t>7</a:t>
            </a:fld>
            <a:endParaRPr lang="de-DE" altLang="de-DE"/>
          </a:p>
        </p:txBody>
      </p:sp>
    </p:spTree>
    <p:extLst>
      <p:ext uri="{BB962C8B-B14F-4D97-AF65-F5344CB8AC3E}">
        <p14:creationId xmlns:p14="http://schemas.microsoft.com/office/powerpoint/2010/main" val="275868723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Didaktischer</a:t>
            </a:r>
            <a:r>
              <a:rPr lang="de-DE" baseline="0" dirty="0"/>
              <a:t> Hinweis</a:t>
            </a:r>
          </a:p>
          <a:p>
            <a:pPr marL="179062" indent="-179062">
              <a:buFont typeface="Arial" panose="020B0604020202020204" pitchFamily="34" charset="0"/>
              <a:buChar char="•"/>
            </a:pPr>
            <a:r>
              <a:rPr lang="de-DE" baseline="0" dirty="0"/>
              <a:t>Die Folie zeigt die Definition der Nutzungskaskaden</a:t>
            </a:r>
          </a:p>
          <a:p>
            <a:pPr marL="179062" indent="-179062">
              <a:buFont typeface="Arial" panose="020B0604020202020204" pitchFamily="34" charset="0"/>
              <a:buChar char="•"/>
            </a:pPr>
            <a:r>
              <a:rPr lang="de-DE" baseline="0" dirty="0"/>
              <a:t>Anschließend können folgende Fragen an die Lernende gerichtet werden</a:t>
            </a:r>
          </a:p>
          <a:p>
            <a:pPr marL="656562" lvl="1" indent="-179062" defTabSz="477500">
              <a:buFont typeface="Arial" panose="020B0604020202020204" pitchFamily="34" charset="0"/>
              <a:buChar char="•"/>
              <a:defRPr/>
            </a:pPr>
            <a:r>
              <a:rPr lang="de-DE" sz="1300" dirty="0"/>
              <a:t>Was sind Nutzungskaskaden</a:t>
            </a:r>
          </a:p>
          <a:p>
            <a:pPr marL="656562" lvl="1" indent="-179062" defTabSz="477500">
              <a:buFont typeface="Arial" panose="020B0604020202020204" pitchFamily="34" charset="0"/>
              <a:buChar char="•"/>
              <a:defRPr/>
            </a:pPr>
            <a:r>
              <a:rPr lang="de-DE" sz="1300" dirty="0"/>
              <a:t>Wo liegen ihre Vorteile? </a:t>
            </a:r>
          </a:p>
          <a:p>
            <a:pPr marL="179062" indent="-179062" defTabSz="477500">
              <a:buFont typeface="Arial" panose="020B0604020202020204" pitchFamily="34" charset="0"/>
              <a:buChar char="•"/>
              <a:defRPr/>
            </a:pPr>
            <a:r>
              <a:rPr lang="de-DE" sz="1300" dirty="0"/>
              <a:t>Die nächste Folie zeigt die Nutzungskaskade von Holz.</a:t>
            </a:r>
          </a:p>
          <a:p>
            <a:pPr marL="179062" indent="-179062" defTabSz="477500">
              <a:buFont typeface="Arial" panose="020B0604020202020204" pitchFamily="34" charset="0"/>
              <a:buChar char="•"/>
              <a:defRPr/>
            </a:pPr>
            <a:r>
              <a:rPr lang="de-DE" sz="1300" dirty="0"/>
              <a:t>An diesem Beispiel sollen die Lernenden die Fragen beantworten.</a:t>
            </a:r>
          </a:p>
          <a:p>
            <a:endParaRPr lang="de-DE" dirty="0"/>
          </a:p>
        </p:txBody>
      </p:sp>
      <p:sp>
        <p:nvSpPr>
          <p:cNvPr id="4" name="Foliennummernplatzhalter 3"/>
          <p:cNvSpPr>
            <a:spLocks noGrp="1"/>
          </p:cNvSpPr>
          <p:nvPr>
            <p:ph type="sldNum" sz="quarter" idx="10"/>
          </p:nvPr>
        </p:nvSpPr>
        <p:spPr/>
        <p:txBody>
          <a:bodyPr/>
          <a:lstStyle/>
          <a:p>
            <a:fld id="{6B19C70B-66E5-42C9-B82C-467C685AF104}" type="slidenum">
              <a:rPr lang="de-DE" altLang="de-DE" smtClean="0"/>
              <a:pPr/>
              <a:t>70</a:t>
            </a:fld>
            <a:endParaRPr lang="de-DE" altLang="de-DE"/>
          </a:p>
        </p:txBody>
      </p:sp>
    </p:spTree>
    <p:extLst>
      <p:ext uri="{BB962C8B-B14F-4D97-AF65-F5344CB8AC3E}">
        <p14:creationId xmlns:p14="http://schemas.microsoft.com/office/powerpoint/2010/main" val="394806854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709614" y="4860926"/>
            <a:ext cx="5680075" cy="4765245"/>
          </a:xfrm>
        </p:spPr>
        <p:txBody>
          <a:bodyPr/>
          <a:lstStyle/>
          <a:p>
            <a:pPr defTabSz="457158">
              <a:defRPr/>
            </a:pPr>
            <a:r>
              <a:rPr lang="de-DE" sz="1300" dirty="0"/>
              <a:t>Didaktischer Hinweis</a:t>
            </a:r>
          </a:p>
          <a:p>
            <a:pPr defTabSz="457158">
              <a:defRPr/>
            </a:pPr>
            <a:r>
              <a:rPr lang="de-DE" sz="1300" dirty="0"/>
              <a:t>Etabliert sind solche Kaskadennutzungen beispielsweise schon in der Holzwirtschaft:</a:t>
            </a:r>
          </a:p>
          <a:p>
            <a:pPr marL="179062" indent="-179062" defTabSz="457158">
              <a:buFont typeface="Arial" panose="020B0604020202020204" pitchFamily="34" charset="0"/>
              <a:buChar char="•"/>
              <a:defRPr/>
            </a:pPr>
            <a:r>
              <a:rPr lang="de-DE" sz="1300" dirty="0"/>
              <a:t>Holz geht hier als Rundholz einerseits in das Sägewerk zur Weiterverarbeitung, </a:t>
            </a:r>
          </a:p>
          <a:p>
            <a:pPr marL="179062" indent="-179062" defTabSz="457158">
              <a:buFont typeface="Arial" panose="020B0604020202020204" pitchFamily="34" charset="0"/>
              <a:buChar char="•"/>
              <a:defRPr/>
            </a:pPr>
            <a:r>
              <a:rPr lang="de-DE" sz="1300" dirty="0"/>
              <a:t>das Sägewerk verarbeitet das Holz für den Holzbau, den Innenausbau und die Möbelindustrie weite, </a:t>
            </a:r>
          </a:p>
          <a:p>
            <a:pPr marL="179062" indent="-179062" defTabSz="457158">
              <a:buFont typeface="Arial" panose="020B0604020202020204" pitchFamily="34" charset="0"/>
              <a:buChar char="•"/>
              <a:defRPr/>
            </a:pPr>
            <a:r>
              <a:rPr lang="de-DE" sz="1300" dirty="0"/>
              <a:t>Reste und Rückbaumaterialien gehen nach der Nutzungsphase in die Heizkraftwerke zur thermischen (energetischen) Verwertung, </a:t>
            </a:r>
          </a:p>
          <a:p>
            <a:pPr marL="179062" indent="-179062" defTabSz="457158">
              <a:buFont typeface="Arial" panose="020B0604020202020204" pitchFamily="34" charset="0"/>
              <a:buChar char="•"/>
              <a:defRPr/>
            </a:pPr>
            <a:r>
              <a:rPr lang="de-DE" sz="1300" dirty="0"/>
              <a:t>oder das Altholz wird aufbereitet und geht erneut ins Span- und Faserplattenwerk. </a:t>
            </a:r>
          </a:p>
          <a:p>
            <a:pPr marL="179062" indent="-179062" defTabSz="457158">
              <a:buFont typeface="Arial" panose="020B0604020202020204" pitchFamily="34" charset="0"/>
              <a:buChar char="•"/>
              <a:defRPr/>
            </a:pPr>
            <a:r>
              <a:rPr lang="de-DE" sz="1300" dirty="0"/>
              <a:t>Holzreste aus dem Sägewerk gehen andererseits auch direkt in die Span- Faserplattenwerke.</a:t>
            </a:r>
          </a:p>
          <a:p>
            <a:pPr marL="179062" indent="-179062" defTabSz="457158">
              <a:buFont typeface="Arial" panose="020B0604020202020204" pitchFamily="34" charset="0"/>
              <a:buChar char="•"/>
              <a:defRPr/>
            </a:pPr>
            <a:r>
              <a:rPr lang="de-DE" sz="1300" dirty="0"/>
              <a:t>Abraum- und Energieholz geht nach der Gewinnung auch direkt in die thermische Verwertung.</a:t>
            </a:r>
          </a:p>
          <a:p>
            <a:pPr defTabSz="457158">
              <a:defRPr/>
            </a:pPr>
            <a:r>
              <a:rPr lang="de-DE" sz="1300" dirty="0"/>
              <a:t>Die Vorteile der Kaskadennutzung liegen in der mehrfachen Nutzung des Rohstoffes Holzes, dafür muss dann weniger Frischholz geschlagen werden und es werden weniger weitere Rohstoffe benötigt. </a:t>
            </a:r>
          </a:p>
          <a:p>
            <a:pPr defTabSz="457158">
              <a:defRPr/>
            </a:pPr>
            <a:endParaRPr lang="de-DE" sz="1300" dirty="0"/>
          </a:p>
          <a:p>
            <a:pPr defTabSz="457158">
              <a:defRPr/>
            </a:pPr>
            <a:r>
              <a:rPr lang="de-DE" sz="1300" b="1" dirty="0"/>
              <a:t>Bildquelle: </a:t>
            </a:r>
          </a:p>
          <a:p>
            <a:pPr marL="179062" indent="-179062">
              <a:buFont typeface="Arial" panose="020B0604020202020204" pitchFamily="34" charset="0"/>
              <a:buChar char="•"/>
            </a:pPr>
            <a:r>
              <a:rPr lang="de-DE" sz="1300" dirty="0"/>
              <a:t>Pro Holz o.J., Plattform: Bauen für die Stadt von morgen (2015) , Anna </a:t>
            </a:r>
            <a:r>
              <a:rPr lang="de-DE" sz="1300" dirty="0" err="1"/>
              <a:t>Isopp</a:t>
            </a:r>
            <a:r>
              <a:rPr lang="de-DE" sz="1300" dirty="0"/>
              <a:t>, online: </a:t>
            </a:r>
            <a:r>
              <a:rPr lang="de-DE" sz="1300" u="sng" dirty="0">
                <a:hlinkClick r:id="rId3"/>
              </a:rPr>
              <a:t>http://www.proholz.at/zuschnitt/59/bauen-fuer-die-stadt-von-morgen/</a:t>
            </a:r>
            <a:endParaRPr lang="de-DE" sz="1300" dirty="0"/>
          </a:p>
          <a:p>
            <a:endParaRPr lang="de-DE" dirty="0">
              <a:latin typeface="+mj-lt"/>
            </a:endParaRPr>
          </a:p>
        </p:txBody>
      </p:sp>
      <p:sp>
        <p:nvSpPr>
          <p:cNvPr id="4" name="Foliennummernplatzhalter 3"/>
          <p:cNvSpPr>
            <a:spLocks noGrp="1"/>
          </p:cNvSpPr>
          <p:nvPr>
            <p:ph type="sldNum" sz="quarter" idx="10"/>
          </p:nvPr>
        </p:nvSpPr>
        <p:spPr/>
        <p:txBody>
          <a:bodyPr/>
          <a:lstStyle/>
          <a:p>
            <a:fld id="{6B19C70B-66E5-42C9-B82C-467C685AF104}" type="slidenum">
              <a:rPr lang="de-DE" altLang="de-DE" smtClean="0">
                <a:latin typeface="+mj-lt"/>
              </a:rPr>
              <a:pPr/>
              <a:t>71</a:t>
            </a:fld>
            <a:endParaRPr lang="de-DE" altLang="de-DE">
              <a:latin typeface="+mj-lt"/>
            </a:endParaRPr>
          </a:p>
        </p:txBody>
      </p:sp>
    </p:spTree>
    <p:extLst>
      <p:ext uri="{BB962C8B-B14F-4D97-AF65-F5344CB8AC3E}">
        <p14:creationId xmlns:p14="http://schemas.microsoft.com/office/powerpoint/2010/main" val="405851063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457158">
              <a:defRPr/>
            </a:pPr>
            <a:r>
              <a:rPr lang="de-DE" sz="1300" dirty="0"/>
              <a:t>Didaktischer Hinweis</a:t>
            </a:r>
          </a:p>
          <a:p>
            <a:pPr marL="179062" indent="-179062" defTabSz="457158">
              <a:buFont typeface="Arial" panose="020B0604020202020204" pitchFamily="34" charset="0"/>
              <a:buChar char="•"/>
              <a:defRPr/>
            </a:pPr>
            <a:r>
              <a:rPr lang="de-DE" sz="1300" dirty="0"/>
              <a:t>Die Folie zeigt die Umweltentlastungen durch die Nutzung von Recyclingpapier im Vergleich zur Nutzung von Primärfaserpapier.</a:t>
            </a:r>
          </a:p>
          <a:p>
            <a:pPr marL="179062" indent="-179062" defTabSz="457158">
              <a:buFont typeface="Arial" panose="020B0604020202020204" pitchFamily="34" charset="0"/>
              <a:buChar char="•"/>
              <a:defRPr/>
            </a:pPr>
            <a:r>
              <a:rPr lang="de-DE" sz="1300" dirty="0"/>
              <a:t>Dies ist eine weitere wichtige Kaskadennutzung.</a:t>
            </a:r>
          </a:p>
          <a:p>
            <a:pPr marL="179062" indent="-179062" defTabSz="457158">
              <a:buFont typeface="Arial" panose="020B0604020202020204" pitchFamily="34" charset="0"/>
              <a:buChar char="•"/>
              <a:defRPr/>
            </a:pPr>
            <a:r>
              <a:rPr lang="de-DE" sz="1300" dirty="0"/>
              <a:t>Die großen Vorteile liegen in der Einsparung von Rohstoffen (siehe Folie):</a:t>
            </a:r>
          </a:p>
          <a:p>
            <a:pPr marL="656562" lvl="1" indent="-179062" defTabSz="457158">
              <a:buFont typeface="Arial" panose="020B0604020202020204" pitchFamily="34" charset="0"/>
              <a:buChar char="•"/>
              <a:defRPr/>
            </a:pPr>
            <a:r>
              <a:rPr lang="de-DE" sz="1300" dirty="0">
                <a:ea typeface="MS PGothic" pitchFamily="34" charset="-128"/>
              </a:rPr>
              <a:t>Holz = biotische Rohstoffe, </a:t>
            </a:r>
          </a:p>
          <a:p>
            <a:pPr marL="656562" lvl="1" indent="-179062" defTabSz="457158">
              <a:buFont typeface="Arial" panose="020B0604020202020204" pitchFamily="34" charset="0"/>
              <a:buChar char="•"/>
              <a:defRPr/>
            </a:pPr>
            <a:r>
              <a:rPr lang="de-DE" sz="1300" dirty="0">
                <a:ea typeface="MS PGothic" pitchFamily="34" charset="-128"/>
              </a:rPr>
              <a:t>Wasser</a:t>
            </a:r>
          </a:p>
          <a:p>
            <a:pPr marL="656562" lvl="1" indent="-179062" defTabSz="457158">
              <a:buFont typeface="Arial" panose="020B0604020202020204" pitchFamily="34" charset="0"/>
              <a:buChar char="•"/>
              <a:defRPr/>
            </a:pPr>
            <a:r>
              <a:rPr lang="de-DE" sz="1300" dirty="0">
                <a:ea typeface="MS PGothic" pitchFamily="34" charset="-128"/>
              </a:rPr>
              <a:t>Energie (Strom aus Kohle, Braunkohle und Uran. Hinweis: der obige Wert für Energie basiert auf dem deutschen </a:t>
            </a:r>
            <a:r>
              <a:rPr lang="de-DE" sz="1300" dirty="0" err="1">
                <a:ea typeface="MS PGothic" pitchFamily="34" charset="-128"/>
              </a:rPr>
              <a:t>Strommix</a:t>
            </a:r>
            <a:r>
              <a:rPr lang="de-DE" sz="1300" dirty="0">
                <a:ea typeface="MS PGothic" pitchFamily="34" charset="-128"/>
              </a:rPr>
              <a:t> und enthält deshalb auch erneuerbare Stromquellen)</a:t>
            </a:r>
          </a:p>
          <a:p>
            <a:pPr marL="179062" indent="-179062" defTabSz="457158">
              <a:buFont typeface="Arial" panose="020B0604020202020204" pitchFamily="34" charset="0"/>
              <a:buChar char="•"/>
              <a:defRPr/>
            </a:pPr>
            <a:r>
              <a:rPr lang="de-DE" dirty="0"/>
              <a:t>Die / der </a:t>
            </a:r>
            <a:r>
              <a:rPr lang="de-DE" sz="1300" dirty="0"/>
              <a:t>Lehrende stellt die Frage:</a:t>
            </a:r>
          </a:p>
          <a:p>
            <a:pPr marL="179062" indent="-179062" defTabSz="457158">
              <a:buFont typeface="Arial" panose="020B0604020202020204" pitchFamily="34" charset="0"/>
              <a:buChar char="•"/>
              <a:defRPr/>
            </a:pPr>
            <a:r>
              <a:rPr lang="de-DE" sz="1300" dirty="0"/>
              <a:t>Was sind die konkreten Vorteile dieser Nutzungskaskade?</a:t>
            </a:r>
          </a:p>
          <a:p>
            <a:pPr defTabSz="457158">
              <a:defRPr/>
            </a:pPr>
            <a:endParaRPr lang="de-DE" sz="1300" dirty="0"/>
          </a:p>
          <a:p>
            <a:pPr defTabSz="457158">
              <a:defRPr/>
            </a:pPr>
            <a:r>
              <a:rPr lang="de-DE" sz="1300" b="1" dirty="0"/>
              <a:t>Quellen:</a:t>
            </a:r>
          </a:p>
          <a:p>
            <a:pPr marL="179062" indent="-179062" defTabSz="457158">
              <a:buFont typeface="Arial" panose="020B0604020202020204" pitchFamily="34" charset="0"/>
              <a:buChar char="•"/>
              <a:defRPr/>
            </a:pPr>
            <a:r>
              <a:rPr lang="de-DE" sz="1300" dirty="0"/>
              <a:t>Umweltinstitut o.J.: Jupp </a:t>
            </a:r>
            <a:r>
              <a:rPr lang="de-DE" sz="1300" dirty="0" err="1"/>
              <a:t>Trauth</a:t>
            </a:r>
            <a:r>
              <a:rPr lang="de-DE" sz="1300" dirty="0"/>
              <a:t>, Forum Ökologie &amp; Papier, zitiert nach: Umweltinstitut, Online: http://www.umweltinstitut.org/archiv/archiv-energie-und-klima/fachinformationen/recyclingpapier.html </a:t>
            </a:r>
            <a:endParaRPr lang="de-DE" sz="1300" b="1" dirty="0"/>
          </a:p>
          <a:p>
            <a:pPr marL="179062" indent="-179062" defTabSz="457158">
              <a:buFont typeface="Arial" panose="020B0604020202020204" pitchFamily="34" charset="0"/>
              <a:buChar char="•"/>
              <a:defRPr/>
            </a:pPr>
            <a:endParaRPr lang="de-DE" sz="1300" dirty="0"/>
          </a:p>
        </p:txBody>
      </p:sp>
      <p:sp>
        <p:nvSpPr>
          <p:cNvPr id="4" name="Foliennummernplatzhalter 3"/>
          <p:cNvSpPr>
            <a:spLocks noGrp="1"/>
          </p:cNvSpPr>
          <p:nvPr>
            <p:ph type="sldNum" sz="quarter" idx="10"/>
          </p:nvPr>
        </p:nvSpPr>
        <p:spPr/>
        <p:txBody>
          <a:bodyPr/>
          <a:lstStyle/>
          <a:p>
            <a:fld id="{6B19C70B-66E5-42C9-B82C-467C685AF104}" type="slidenum">
              <a:rPr lang="de-DE" altLang="de-DE" smtClean="0"/>
              <a:pPr/>
              <a:t>72</a:t>
            </a:fld>
            <a:endParaRPr lang="de-DE" altLang="de-DE"/>
          </a:p>
        </p:txBody>
      </p:sp>
    </p:spTree>
    <p:extLst>
      <p:ext uri="{BB962C8B-B14F-4D97-AF65-F5344CB8AC3E}">
        <p14:creationId xmlns:p14="http://schemas.microsoft.com/office/powerpoint/2010/main" val="247056571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457158">
              <a:defRPr/>
            </a:pPr>
            <a:r>
              <a:rPr lang="de-DE" sz="1300" dirty="0"/>
              <a:t>Didaktischer Hinweis</a:t>
            </a:r>
          </a:p>
          <a:p>
            <a:pPr marL="179062" indent="-179062" defTabSz="457158">
              <a:buFont typeface="Arial" panose="020B0604020202020204" pitchFamily="34" charset="0"/>
              <a:buChar char="•"/>
              <a:defRPr/>
            </a:pPr>
            <a:r>
              <a:rPr lang="de-DE" sz="1300" dirty="0"/>
              <a:t>Hinweis: Mit diesen Fragen kann ein unmittelbarer Bezug der Lernenden zum Ressourcenverbrauch hergestellt werden.</a:t>
            </a:r>
          </a:p>
          <a:p>
            <a:pPr marL="179062" indent="-179062" defTabSz="457158">
              <a:buFont typeface="Arial" panose="020B0604020202020204" pitchFamily="34" charset="0"/>
              <a:buChar char="•"/>
              <a:defRPr/>
            </a:pPr>
            <a:r>
              <a:rPr lang="de-DE" sz="1300" dirty="0"/>
              <a:t>Die / der Lehrende stellt die Fragen:</a:t>
            </a:r>
          </a:p>
          <a:p>
            <a:pPr marL="656562" lvl="1" indent="-179062" defTabSz="457158">
              <a:buFont typeface="Arial" panose="020B0604020202020204" pitchFamily="34" charset="0"/>
              <a:buChar char="•"/>
              <a:defRPr/>
            </a:pPr>
            <a:r>
              <a:rPr lang="de-DE" dirty="0"/>
              <a:t>Wie hoch schätzen Sie Ihren jährlichen Papierverbrauch in Kilogramm?</a:t>
            </a:r>
          </a:p>
          <a:p>
            <a:pPr marL="656562" lvl="1" indent="-179062" defTabSz="457158">
              <a:buFont typeface="Arial" panose="020B0604020202020204" pitchFamily="34" charset="0"/>
              <a:buChar char="•"/>
              <a:defRPr/>
            </a:pPr>
            <a:r>
              <a:rPr lang="de-DE" dirty="0"/>
              <a:t>Jeder wievielte gefällte Bäume wird zu Papier verarbeitet? </a:t>
            </a:r>
          </a:p>
          <a:p>
            <a:pPr marL="179062" indent="-179062" defTabSz="457158">
              <a:buFont typeface="Arial" panose="020B0604020202020204" pitchFamily="34" charset="0"/>
              <a:buChar char="•"/>
              <a:defRPr/>
            </a:pPr>
            <a:r>
              <a:rPr lang="de-DE" dirty="0"/>
              <a:t>Die Antworten sind auf der nächsten Folie.</a:t>
            </a:r>
          </a:p>
          <a:p>
            <a:endParaRPr lang="de-DE" dirty="0"/>
          </a:p>
        </p:txBody>
      </p:sp>
      <p:sp>
        <p:nvSpPr>
          <p:cNvPr id="4" name="Foliennummernplatzhalter 3"/>
          <p:cNvSpPr>
            <a:spLocks noGrp="1"/>
          </p:cNvSpPr>
          <p:nvPr>
            <p:ph type="sldNum" sz="quarter" idx="10"/>
          </p:nvPr>
        </p:nvSpPr>
        <p:spPr/>
        <p:txBody>
          <a:bodyPr/>
          <a:lstStyle/>
          <a:p>
            <a:fld id="{6B19C70B-66E5-42C9-B82C-467C685AF104}" type="slidenum">
              <a:rPr lang="de-DE" altLang="de-DE" smtClean="0"/>
              <a:pPr/>
              <a:t>73</a:t>
            </a:fld>
            <a:endParaRPr lang="de-DE" altLang="de-DE"/>
          </a:p>
        </p:txBody>
      </p:sp>
    </p:spTree>
    <p:extLst>
      <p:ext uri="{BB962C8B-B14F-4D97-AF65-F5344CB8AC3E}">
        <p14:creationId xmlns:p14="http://schemas.microsoft.com/office/powerpoint/2010/main" val="113625799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457158">
              <a:defRPr/>
            </a:pPr>
            <a:r>
              <a:rPr lang="de-DE" sz="1300" dirty="0"/>
              <a:t>Didaktischer Hinweis</a:t>
            </a:r>
          </a:p>
          <a:p>
            <a:pPr marL="179062" indent="-179062" defTabSz="457158">
              <a:buFont typeface="Arial" panose="020B0604020202020204" pitchFamily="34" charset="0"/>
              <a:buChar char="•"/>
              <a:defRPr/>
            </a:pPr>
            <a:r>
              <a:rPr lang="de-DE" sz="1300" dirty="0"/>
              <a:t>Der Gesamtverbrauch in Deutschland 2015 an Papier betrug 20,8 Millionen Tonnen. In Deutschland wurden im Jahr 2014 rund 250 kg Pappe, Papier und Karton pro Einwohner/-in verbraucht. Fast jeder zweite industriell gefällte Baum weltweit wird zu Papier verarbeitet (UBA 2015b; WWF 2014). </a:t>
            </a:r>
          </a:p>
          <a:p>
            <a:pPr marL="179062" indent="-179062" defTabSz="457158">
              <a:buFont typeface="Arial" panose="020B0604020202020204" pitchFamily="34" charset="0"/>
              <a:buChar char="•"/>
              <a:defRPr/>
            </a:pPr>
            <a:endParaRPr lang="de-DE" sz="1300" dirty="0"/>
          </a:p>
          <a:p>
            <a:pPr defTabSz="457158">
              <a:defRPr/>
            </a:pPr>
            <a:r>
              <a:rPr lang="de-DE" sz="1300" b="1" dirty="0"/>
              <a:t>Quellen:</a:t>
            </a:r>
          </a:p>
          <a:p>
            <a:pPr marL="179062" indent="-179062" defTabSz="457158">
              <a:buFont typeface="Arial" panose="020B0604020202020204" pitchFamily="34" charset="0"/>
              <a:buChar char="•"/>
              <a:defRPr/>
            </a:pPr>
            <a:r>
              <a:rPr lang="de-DE" sz="1300" dirty="0"/>
              <a:t>Umweltbundesamt (2015b): Altpapier. Online: https://www.umweltbundesamt.de/daten/abfall-kreislaufwirtschaft/entsorgung-verwertung-ausgewaehlter-abfallarten/altpapier</a:t>
            </a:r>
          </a:p>
          <a:p>
            <a:pPr marL="179062" indent="-179062" defTabSz="457158">
              <a:buFont typeface="Arial" panose="020B0604020202020204" pitchFamily="34" charset="0"/>
              <a:buChar char="•"/>
              <a:defRPr/>
            </a:pPr>
            <a:r>
              <a:rPr lang="de-DE" sz="1300" dirty="0"/>
              <a:t>WWF (2014): Papierverbrauch. Deutschland vorne mit dabei. Online: </a:t>
            </a:r>
            <a:r>
              <a:rPr lang="de-DE" sz="1300" u="sng" dirty="0"/>
              <a:t>http://www.wwf.de/themen-projekte/waelder/papierverbrauch/zahlen-und-fakten/</a:t>
            </a:r>
            <a:endParaRPr lang="de-DE" sz="1300" dirty="0"/>
          </a:p>
          <a:p>
            <a:pPr defTabSz="457158">
              <a:defRPr/>
            </a:pPr>
            <a:endParaRPr lang="de-DE" sz="1300" dirty="0"/>
          </a:p>
          <a:p>
            <a:pPr marL="179062" indent="-179062" defTabSz="457158">
              <a:buFont typeface="Arial" panose="020B0604020202020204" pitchFamily="34" charset="0"/>
              <a:buChar char="•"/>
              <a:defRPr/>
            </a:pPr>
            <a:endParaRPr lang="de-DE" sz="1300" dirty="0"/>
          </a:p>
          <a:p>
            <a:pPr marL="179062" indent="-179062" defTabSz="457158">
              <a:buFont typeface="Arial" panose="020B0604020202020204" pitchFamily="34" charset="0"/>
              <a:buChar char="•"/>
              <a:defRPr/>
            </a:pPr>
            <a:endParaRPr lang="de-DE" sz="1300" dirty="0"/>
          </a:p>
          <a:p>
            <a:endParaRPr lang="de-DE" dirty="0"/>
          </a:p>
        </p:txBody>
      </p:sp>
      <p:sp>
        <p:nvSpPr>
          <p:cNvPr id="4" name="Foliennummernplatzhalter 3"/>
          <p:cNvSpPr>
            <a:spLocks noGrp="1"/>
          </p:cNvSpPr>
          <p:nvPr>
            <p:ph type="sldNum" sz="quarter" idx="10"/>
          </p:nvPr>
        </p:nvSpPr>
        <p:spPr/>
        <p:txBody>
          <a:bodyPr/>
          <a:lstStyle/>
          <a:p>
            <a:fld id="{6B19C70B-66E5-42C9-B82C-467C685AF104}" type="slidenum">
              <a:rPr lang="de-DE" altLang="de-DE" smtClean="0"/>
              <a:pPr/>
              <a:t>74</a:t>
            </a:fld>
            <a:endParaRPr lang="de-DE" altLang="de-DE"/>
          </a:p>
        </p:txBody>
      </p:sp>
    </p:spTree>
    <p:extLst>
      <p:ext uri="{BB962C8B-B14F-4D97-AF65-F5344CB8AC3E}">
        <p14:creationId xmlns:p14="http://schemas.microsoft.com/office/powerpoint/2010/main" val="87329425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Didaktischer</a:t>
            </a:r>
            <a:r>
              <a:rPr lang="de-DE" baseline="0" dirty="0"/>
              <a:t> Hinweis</a:t>
            </a:r>
          </a:p>
          <a:p>
            <a:pPr marL="179062" indent="-179062">
              <a:buFont typeface="Arial" panose="020B0604020202020204" pitchFamily="34" charset="0"/>
              <a:buChar char="•"/>
            </a:pPr>
            <a:r>
              <a:rPr lang="de-DE" baseline="0" dirty="0"/>
              <a:t>Die / der Lehrende erläutert die Folie</a:t>
            </a:r>
          </a:p>
          <a:p>
            <a:pPr marL="179062" indent="-179062">
              <a:buFont typeface="Arial" panose="020B0604020202020204" pitchFamily="34" charset="0"/>
              <a:buChar char="•"/>
            </a:pPr>
            <a:r>
              <a:rPr lang="de-DE" baseline="0" dirty="0"/>
              <a:t>Anschließend stellt sie / er die folgende Frage:</a:t>
            </a:r>
          </a:p>
          <a:p>
            <a:pPr marL="179062" indent="-179062" defTabSz="477500">
              <a:buFont typeface="Arial" panose="020B0604020202020204" pitchFamily="34" charset="0"/>
              <a:buChar char="•"/>
              <a:defRPr/>
            </a:pPr>
            <a:r>
              <a:rPr lang="de-DE" dirty="0"/>
              <a:t>Wie kann eine Nutzungskaskade für Biokunststoffe aussehen?</a:t>
            </a:r>
          </a:p>
          <a:p>
            <a:pPr marL="179062" indent="-179062">
              <a:buFont typeface="Arial" panose="020B0604020202020204" pitchFamily="34" charset="0"/>
              <a:buChar char="•"/>
            </a:pPr>
            <a:r>
              <a:rPr lang="de-DE" baseline="0" dirty="0"/>
              <a:t>Die nachfolgende Folie zeigt die Nutzungskaskade</a:t>
            </a:r>
          </a:p>
          <a:p>
            <a:pPr marL="179062" indent="-179062">
              <a:buFont typeface="Arial" panose="020B0604020202020204" pitchFamily="34" charset="0"/>
              <a:buChar char="•"/>
            </a:pPr>
            <a:endParaRPr lang="de-DE" baseline="0" dirty="0"/>
          </a:p>
          <a:p>
            <a:r>
              <a:rPr lang="de-DE" baseline="0" dirty="0"/>
              <a:t>Weiter Hinweise</a:t>
            </a:r>
          </a:p>
          <a:p>
            <a:pPr marL="179062" indent="-179062">
              <a:buFont typeface="Arial" panose="020B0604020202020204" pitchFamily="34" charset="0"/>
              <a:buChar char="•"/>
            </a:pPr>
            <a:r>
              <a:rPr lang="de-DE" sz="1300" dirty="0"/>
              <a:t>Biokunststoffe bestehen auf diversen nachwachsenden Rohstoffen, wie Zucker aus Zuckerrübe oder Zuckerrohr, Stärke aus Mais, Weizen oder Kartoffeln, Öl aus Soja- oder Rapspflanzen, Zellulose und Lignin aus Holz oder traditionelle Naturrohstoffe.</a:t>
            </a:r>
          </a:p>
          <a:p>
            <a:pPr marL="179062" indent="-179062">
              <a:buFont typeface="Arial" panose="020B0604020202020204" pitchFamily="34" charset="0"/>
              <a:buChar char="•"/>
            </a:pPr>
            <a:r>
              <a:rPr lang="de-DE" sz="1300" dirty="0"/>
              <a:t>Produktbeispiele sind z.B. Naturkautschuk für Radiergummis. Holzstifte und Biokunststoffkugelschreiber, Radiergummis aus Naturkautschuk, Bambus-Taschenrechner oder lösungsmittelfreies Klebeband.</a:t>
            </a:r>
            <a:endParaRPr lang="de-DE" baseline="0" dirty="0"/>
          </a:p>
          <a:p>
            <a:pPr marL="179062" indent="-179062">
              <a:buFont typeface="Arial" panose="020B0604020202020204" pitchFamily="34" charset="0"/>
              <a:buChar char="•"/>
            </a:pPr>
            <a:endParaRPr lang="de-DE" dirty="0"/>
          </a:p>
          <a:p>
            <a:pPr marL="656562" lvl="1" indent="-179062" defTabSz="477500">
              <a:buFont typeface="Arial" panose="020B0604020202020204" pitchFamily="34" charset="0"/>
              <a:buChar char="•"/>
              <a:defRPr/>
            </a:pPr>
            <a:endParaRPr lang="de-DE" sz="1300" dirty="0"/>
          </a:p>
          <a:p>
            <a:endParaRPr lang="de-DE" dirty="0"/>
          </a:p>
        </p:txBody>
      </p:sp>
      <p:sp>
        <p:nvSpPr>
          <p:cNvPr id="4" name="Foliennummernplatzhalter 3"/>
          <p:cNvSpPr>
            <a:spLocks noGrp="1"/>
          </p:cNvSpPr>
          <p:nvPr>
            <p:ph type="sldNum" sz="quarter" idx="10"/>
          </p:nvPr>
        </p:nvSpPr>
        <p:spPr/>
        <p:txBody>
          <a:bodyPr/>
          <a:lstStyle/>
          <a:p>
            <a:fld id="{6B19C70B-66E5-42C9-B82C-467C685AF104}" type="slidenum">
              <a:rPr lang="de-DE" altLang="de-DE" smtClean="0"/>
              <a:pPr/>
              <a:t>75</a:t>
            </a:fld>
            <a:endParaRPr lang="de-DE" altLang="de-DE"/>
          </a:p>
        </p:txBody>
      </p:sp>
    </p:spTree>
    <p:extLst>
      <p:ext uri="{BB962C8B-B14F-4D97-AF65-F5344CB8AC3E}">
        <p14:creationId xmlns:p14="http://schemas.microsoft.com/office/powerpoint/2010/main" val="34366945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230539" y="4860925"/>
            <a:ext cx="6480704" cy="5087772"/>
          </a:xfrm>
        </p:spPr>
        <p:txBody>
          <a:bodyPr/>
          <a:lstStyle/>
          <a:p>
            <a:pPr>
              <a:spcBef>
                <a:spcPts val="0"/>
              </a:spcBef>
            </a:pPr>
            <a:r>
              <a:rPr lang="de-DE" sz="1100" dirty="0"/>
              <a:t>Didaktischer Hinweis</a:t>
            </a:r>
          </a:p>
          <a:p>
            <a:pPr marL="179062" indent="-179062">
              <a:spcBef>
                <a:spcPts val="0"/>
              </a:spcBef>
              <a:buFont typeface="Arial" panose="020B0604020202020204" pitchFamily="34" charset="0"/>
              <a:buChar char="•"/>
            </a:pPr>
            <a:r>
              <a:rPr lang="de-DE" sz="1100" dirty="0"/>
              <a:t>Die / der Lehrende erläutert die Folie mit den folgenden Stufen:</a:t>
            </a:r>
          </a:p>
          <a:p>
            <a:pPr marL="179062" indent="-179062">
              <a:spcBef>
                <a:spcPts val="0"/>
              </a:spcBef>
              <a:buFont typeface="Arial" panose="020B0604020202020204" pitchFamily="34" charset="0"/>
              <a:buChar char="•"/>
            </a:pPr>
            <a:r>
              <a:rPr lang="de-DE" sz="1100" dirty="0"/>
              <a:t>Anbau zucker-, stärke- oder ölhaltiger Pflanzen (z. B Mais)</a:t>
            </a:r>
          </a:p>
          <a:p>
            <a:pPr marL="179062" indent="-179062">
              <a:spcBef>
                <a:spcPts val="0"/>
              </a:spcBef>
              <a:buFont typeface="Arial" panose="020B0604020202020204" pitchFamily="34" charset="0"/>
              <a:buChar char="•"/>
            </a:pPr>
            <a:r>
              <a:rPr lang="de-DE" sz="1100" dirty="0"/>
              <a:t>Extraktion und Aufbereitung Produktion der </a:t>
            </a:r>
            <a:r>
              <a:rPr lang="de-DE" sz="1100" dirty="0" err="1"/>
              <a:t>NaWaRo</a:t>
            </a:r>
            <a:r>
              <a:rPr lang="de-DE" sz="1100" dirty="0"/>
              <a:t> Stärke, Zucker, Öle, Fasern (z. B. Biopolymere),</a:t>
            </a:r>
          </a:p>
          <a:p>
            <a:pPr marL="179062" indent="-179062">
              <a:spcBef>
                <a:spcPts val="0"/>
              </a:spcBef>
              <a:buFont typeface="Arial" panose="020B0604020202020204" pitchFamily="34" charset="0"/>
              <a:buChar char="•"/>
            </a:pPr>
            <a:r>
              <a:rPr lang="de-DE" sz="1100" dirty="0"/>
              <a:t>Verarbeitung zu Zwischenprodukten (z. B. Bio-Plastikrollen für die Industrie),</a:t>
            </a:r>
          </a:p>
          <a:p>
            <a:pPr marL="179062" indent="-179062">
              <a:spcBef>
                <a:spcPts val="0"/>
              </a:spcBef>
              <a:buFont typeface="Arial" panose="020B0604020202020204" pitchFamily="34" charset="0"/>
              <a:buChar char="•"/>
            </a:pPr>
            <a:r>
              <a:rPr lang="de-DE" sz="1100" dirty="0"/>
              <a:t>Fertigung zu Endprodukten Bio-Plastiktüten),</a:t>
            </a:r>
          </a:p>
          <a:p>
            <a:pPr marL="179062" indent="-179062">
              <a:spcBef>
                <a:spcPts val="0"/>
              </a:spcBef>
              <a:buFont typeface="Arial" panose="020B0604020202020204" pitchFamily="34" charset="0"/>
              <a:buChar char="•"/>
            </a:pPr>
            <a:r>
              <a:rPr lang="de-DE" sz="1100" dirty="0"/>
              <a:t>Nach Nutzung Entsorgung und Sammlung, dann</a:t>
            </a:r>
          </a:p>
          <a:p>
            <a:pPr marL="656562" lvl="1" indent="-179062">
              <a:spcBef>
                <a:spcPts val="0"/>
              </a:spcBef>
              <a:buFont typeface="Arial" panose="020B0604020202020204" pitchFamily="34" charset="0"/>
              <a:buChar char="•"/>
            </a:pPr>
            <a:r>
              <a:rPr lang="de-DE" sz="1100" dirty="0"/>
              <a:t>Entweder Recycling und Rückführung in den Kreislauf durch neue Zwischenprodukte,</a:t>
            </a:r>
          </a:p>
          <a:p>
            <a:pPr marL="656562" lvl="1" indent="-179062">
              <a:spcBef>
                <a:spcPts val="0"/>
              </a:spcBef>
              <a:buFont typeface="Arial" panose="020B0604020202020204" pitchFamily="34" charset="0"/>
              <a:buChar char="•"/>
            </a:pPr>
            <a:r>
              <a:rPr lang="de-DE" sz="1100" dirty="0"/>
              <a:t>Oder biologischer Abbau durch Kompostierung, </a:t>
            </a:r>
          </a:p>
          <a:p>
            <a:pPr marL="656562" lvl="1" indent="-179062">
              <a:spcBef>
                <a:spcPts val="0"/>
              </a:spcBef>
              <a:buFont typeface="Arial" panose="020B0604020202020204" pitchFamily="34" charset="0"/>
              <a:buChar char="•"/>
            </a:pPr>
            <a:r>
              <a:rPr lang="de-DE" sz="1100" dirty="0"/>
              <a:t>Oder Verwertung und Produktion von Energie in der Biogasanlage oder durch thermische Verwertung (Müllverbrennung)</a:t>
            </a:r>
          </a:p>
          <a:p>
            <a:pPr>
              <a:spcBef>
                <a:spcPts val="0"/>
              </a:spcBef>
            </a:pPr>
            <a:r>
              <a:rPr lang="de-DE" sz="1100" b="1" dirty="0"/>
              <a:t>Weitere Hinweise</a:t>
            </a:r>
          </a:p>
          <a:p>
            <a:pPr marL="179062" indent="-179062">
              <a:spcBef>
                <a:spcPts val="0"/>
              </a:spcBef>
              <a:buFont typeface="Arial" panose="020B0604020202020204" pitchFamily="34" charset="0"/>
              <a:buChar char="•"/>
            </a:pPr>
            <a:r>
              <a:rPr lang="de-DE" sz="1100" dirty="0"/>
              <a:t>Für die Herstellung von Biokunststoffen müssen solche Kaskadennutzungssysteme erst noch aufgebaut werden. Auch hier ließen sich durch die Mehrfachnutzung von nachwachsenden Rohstoffen die Flächen- und Ressourceneffizienz erhöhen. So könnten </a:t>
            </a:r>
            <a:r>
              <a:rPr lang="de-DE" sz="1100" dirty="0" err="1"/>
              <a:t>NaWaRo</a:t>
            </a:r>
            <a:r>
              <a:rPr lang="de-DE" sz="1100" dirty="0"/>
              <a:t> wie Stärke, Zucker, Öle und Fasern Verarbeitung und Nutzung zu Zwischen- und Endprodukten im ersten Schritt und durch Sammlung und Recycling oder auch durch thermische Verwertung zur Energieerzeugung im zweiten Schritt Ressourcen schonen. Ein Biokunststoffkreislauf sieht folgendermaßen aus: </a:t>
            </a:r>
          </a:p>
          <a:p>
            <a:pPr marL="179062" indent="-179062">
              <a:spcBef>
                <a:spcPts val="0"/>
              </a:spcBef>
              <a:buFont typeface="Arial" panose="020B0604020202020204" pitchFamily="34" charset="0"/>
              <a:buChar char="•"/>
            </a:pPr>
            <a:r>
              <a:rPr lang="de-DE" sz="1100" dirty="0"/>
              <a:t>Solche innovativen Produkte aus neuen Materialien können deutlich zum Klima- und Ressourcenschutz beitragen. Biokunststoffe setzen im Idealfall nach Gebrauch nur das CO2 frei, das die Pflanzen während ihrer Wachstumsphase aus der Atmosphäre entnommen haben. Hinzu kommen die Emissionen durch den Einsatz fossiler Energien im Produktionsprozess. </a:t>
            </a:r>
          </a:p>
          <a:p>
            <a:pPr marL="179062" indent="-179062">
              <a:spcBef>
                <a:spcPts val="0"/>
              </a:spcBef>
              <a:buFont typeface="Arial" panose="020B0604020202020204" pitchFamily="34" charset="0"/>
              <a:buChar char="•"/>
            </a:pPr>
            <a:r>
              <a:rPr lang="de-DE" sz="1100" dirty="0"/>
              <a:t>Die Produkte wandern nach der Nutzungsphase in die Biogasanlage oder werden thermisch verwertet oder kompostiert. So werden bei der Herstellung von Biokunststoffen weniger Treibhausgase freigesetzt als bei der Produktion von konventionellen Kunststoffen auf Erdölbasis. </a:t>
            </a:r>
          </a:p>
          <a:p>
            <a:pPr>
              <a:spcBef>
                <a:spcPts val="0"/>
              </a:spcBef>
            </a:pPr>
            <a:r>
              <a:rPr lang="de-DE" sz="1100" b="1" dirty="0"/>
              <a:t>Bildquelle: </a:t>
            </a:r>
          </a:p>
          <a:p>
            <a:pPr marL="179062" indent="-179062">
              <a:spcBef>
                <a:spcPts val="0"/>
              </a:spcBef>
              <a:buFont typeface="Arial" panose="020B0604020202020204" pitchFamily="34" charset="0"/>
              <a:buChar char="•"/>
            </a:pPr>
            <a:r>
              <a:rPr lang="de-DE" sz="1100" dirty="0"/>
              <a:t>FNR (2012), zitiert nach: </a:t>
            </a:r>
            <a:r>
              <a:rPr lang="de-DE" sz="1100" dirty="0" err="1"/>
              <a:t>Chemanager</a:t>
            </a:r>
            <a:r>
              <a:rPr lang="de-DE" sz="1100" dirty="0"/>
              <a:t>-online: Biokunststoffe: Werkstoffe mit Nachhaltigkeitsbonus (2014), online: http://www.chemanager-online.com/news-opinions/grafiken/biokunststoffe-werkstoffe-mit-nachhaltigkeitsbonus</a:t>
            </a:r>
          </a:p>
          <a:p>
            <a:pPr>
              <a:spcBef>
                <a:spcPts val="0"/>
              </a:spcBef>
            </a:pPr>
            <a:endParaRPr lang="de-DE" sz="1100" dirty="0"/>
          </a:p>
        </p:txBody>
      </p:sp>
      <p:sp>
        <p:nvSpPr>
          <p:cNvPr id="4" name="Foliennummernplatzhalter 3"/>
          <p:cNvSpPr>
            <a:spLocks noGrp="1"/>
          </p:cNvSpPr>
          <p:nvPr>
            <p:ph type="sldNum" sz="quarter" idx="10"/>
          </p:nvPr>
        </p:nvSpPr>
        <p:spPr/>
        <p:txBody>
          <a:bodyPr/>
          <a:lstStyle/>
          <a:p>
            <a:fld id="{6B19C70B-66E5-42C9-B82C-467C685AF104}" type="slidenum">
              <a:rPr lang="de-DE" altLang="de-DE" smtClean="0"/>
              <a:pPr/>
              <a:t>76</a:t>
            </a:fld>
            <a:endParaRPr lang="de-DE" altLang="de-DE"/>
          </a:p>
        </p:txBody>
      </p:sp>
    </p:spTree>
    <p:extLst>
      <p:ext uri="{BB962C8B-B14F-4D97-AF65-F5344CB8AC3E}">
        <p14:creationId xmlns:p14="http://schemas.microsoft.com/office/powerpoint/2010/main" val="30254251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Didaktischer</a:t>
            </a:r>
            <a:r>
              <a:rPr lang="de-DE" baseline="0" dirty="0"/>
              <a:t> Hinweis</a:t>
            </a:r>
          </a:p>
          <a:p>
            <a:pPr marL="179062" indent="-179062">
              <a:buFont typeface="Arial" panose="020B0604020202020204" pitchFamily="34" charset="0"/>
              <a:buChar char="•"/>
            </a:pPr>
            <a:r>
              <a:rPr lang="de-DE" baseline="0" dirty="0"/>
              <a:t>Die / der Lehrende stellt die Aufgabenstellung vor:</a:t>
            </a:r>
          </a:p>
          <a:p>
            <a:pPr marL="179062" indent="-179062">
              <a:buFont typeface="Arial" panose="020B0604020202020204" pitchFamily="34" charset="0"/>
              <a:buChar char="•"/>
            </a:pPr>
            <a:r>
              <a:rPr lang="de-DE" baseline="0" dirty="0"/>
              <a:t>Gruppenbildung (z.B. 4 Schüler pro Gruppe)</a:t>
            </a:r>
          </a:p>
          <a:p>
            <a:pPr marL="179062" indent="-179062">
              <a:buFont typeface="Arial" panose="020B0604020202020204" pitchFamily="34" charset="0"/>
              <a:buChar char="•"/>
            </a:pPr>
            <a:r>
              <a:rPr lang="de-DE" baseline="0" dirty="0"/>
              <a:t>Die / der Lehrende teilt die Arbeitsblätter aus wobei jede Gruppe nur ein Blatt erhält</a:t>
            </a:r>
          </a:p>
          <a:p>
            <a:pPr marL="656562" lvl="1" indent="-179062">
              <a:buFont typeface="Arial" panose="020B0604020202020204" pitchFamily="34" charset="0"/>
              <a:buChar char="•"/>
            </a:pPr>
            <a:r>
              <a:rPr lang="de-DE" baseline="0" dirty="0"/>
              <a:t>Arbeitsblatt 5: Vorteile der Nutzung nachwachsender Rohstoffe</a:t>
            </a:r>
          </a:p>
          <a:p>
            <a:pPr marL="656562" lvl="1" indent="-179062">
              <a:buFont typeface="Arial" panose="020B0604020202020204" pitchFamily="34" charset="0"/>
              <a:buChar char="•"/>
            </a:pPr>
            <a:r>
              <a:rPr lang="de-DE" baseline="0" dirty="0"/>
              <a:t>Arbeitsblatt 6: Nachteile - Grenzen der Nutzung von </a:t>
            </a:r>
            <a:r>
              <a:rPr lang="de-DE" baseline="0" dirty="0" err="1"/>
              <a:t>NaWaRo</a:t>
            </a:r>
            <a:r>
              <a:rPr lang="de-DE" baseline="0" dirty="0"/>
              <a:t> </a:t>
            </a:r>
          </a:p>
          <a:p>
            <a:pPr marL="179062" indent="-179062">
              <a:buFont typeface="Arial" panose="020B0604020202020204" pitchFamily="34" charset="0"/>
              <a:buChar char="•"/>
            </a:pPr>
            <a:r>
              <a:rPr lang="de-DE" baseline="0" dirty="0"/>
              <a:t>Die Aufgabenstellung ist:</a:t>
            </a:r>
          </a:p>
          <a:p>
            <a:pPr marL="656562" lvl="1" indent="-179062">
              <a:buFont typeface="Arial" panose="020B0604020202020204" pitchFamily="34" charset="0"/>
              <a:buChar char="•"/>
            </a:pPr>
            <a:r>
              <a:rPr lang="de-DE" baseline="0" dirty="0"/>
              <a:t>Lesen der Arbeitsblätter</a:t>
            </a:r>
          </a:p>
          <a:p>
            <a:pPr marL="656562" lvl="1" indent="-179062">
              <a:buFont typeface="Arial" panose="020B0604020202020204" pitchFamily="34" charset="0"/>
              <a:buChar char="•"/>
            </a:pPr>
            <a:r>
              <a:rPr lang="de-DE" baseline="0" dirty="0"/>
              <a:t>Diskussion der Leitfragen in der Gruppe</a:t>
            </a:r>
          </a:p>
          <a:p>
            <a:pPr marL="656562" lvl="1" indent="-179062">
              <a:buFont typeface="Arial" panose="020B0604020202020204" pitchFamily="34" charset="0"/>
              <a:buChar char="•"/>
            </a:pPr>
            <a:r>
              <a:rPr lang="de-DE" baseline="0" dirty="0"/>
              <a:t>Schreiben Sie sich Argumente auf:</a:t>
            </a:r>
          </a:p>
          <a:p>
            <a:pPr marL="1134062" lvl="2" indent="-179062">
              <a:buFont typeface="Arial" panose="020B0604020202020204" pitchFamily="34" charset="0"/>
              <a:buChar char="•"/>
            </a:pPr>
            <a:r>
              <a:rPr lang="de-DE" baseline="0" dirty="0"/>
              <a:t>Was sind die Vorteile der nachwachsenden Rohstoffe? </a:t>
            </a:r>
          </a:p>
          <a:p>
            <a:pPr marL="1134062" lvl="2" indent="-179062">
              <a:buFont typeface="Arial" panose="020B0604020202020204" pitchFamily="34" charset="0"/>
              <a:buChar char="•"/>
            </a:pPr>
            <a:r>
              <a:rPr lang="de-DE" baseline="0" dirty="0"/>
              <a:t>Können nachwachsende Rohstoffe auch Nachteile haben? </a:t>
            </a:r>
          </a:p>
          <a:p>
            <a:pPr marL="1134062" lvl="2" indent="-179062">
              <a:buFont typeface="Arial" panose="020B0604020202020204" pitchFamily="34" charset="0"/>
              <a:buChar char="•"/>
            </a:pPr>
            <a:r>
              <a:rPr lang="de-DE" baseline="0" dirty="0"/>
              <a:t>Wo liegen Risiken und Grenzen der Nutzung? </a:t>
            </a:r>
          </a:p>
          <a:p>
            <a:pPr marL="179062" indent="-179062">
              <a:buFont typeface="Arial" panose="020B0604020202020204" pitchFamily="34" charset="0"/>
              <a:buChar char="•"/>
            </a:pPr>
            <a:r>
              <a:rPr lang="de-DE" baseline="0" dirty="0"/>
              <a:t>Abschließend erfolgt eine Standpunktdiskussion </a:t>
            </a:r>
          </a:p>
          <a:p>
            <a:pPr marL="656562" lvl="1" indent="-179062">
              <a:buFont typeface="Arial" panose="020B0604020202020204" pitchFamily="34" charset="0"/>
              <a:buChar char="•"/>
            </a:pPr>
            <a:r>
              <a:rPr lang="de-DE" dirty="0"/>
              <a:t>Was spricht für und was gegen nachwachsende Rohstoffe?</a:t>
            </a:r>
          </a:p>
        </p:txBody>
      </p:sp>
      <p:sp>
        <p:nvSpPr>
          <p:cNvPr id="4" name="Foliennummernplatzhalter 3"/>
          <p:cNvSpPr>
            <a:spLocks noGrp="1"/>
          </p:cNvSpPr>
          <p:nvPr>
            <p:ph type="sldNum" sz="quarter" idx="10"/>
          </p:nvPr>
        </p:nvSpPr>
        <p:spPr/>
        <p:txBody>
          <a:bodyPr/>
          <a:lstStyle/>
          <a:p>
            <a:fld id="{6B19C70B-66E5-42C9-B82C-467C685AF104}" type="slidenum">
              <a:rPr lang="de-DE" altLang="de-DE" smtClean="0"/>
              <a:pPr/>
              <a:t>77</a:t>
            </a:fld>
            <a:endParaRPr lang="de-DE" altLang="de-DE"/>
          </a:p>
        </p:txBody>
      </p:sp>
    </p:spTree>
    <p:extLst>
      <p:ext uri="{BB962C8B-B14F-4D97-AF65-F5344CB8AC3E}">
        <p14:creationId xmlns:p14="http://schemas.microsoft.com/office/powerpoint/2010/main" val="675128837"/>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Didaktischer</a:t>
            </a:r>
            <a:r>
              <a:rPr lang="de-DE" baseline="0" dirty="0"/>
              <a:t> Hinweis</a:t>
            </a:r>
          </a:p>
          <a:p>
            <a:pPr marL="179062" indent="-179062">
              <a:buFont typeface="Arial" panose="020B0604020202020204" pitchFamily="34" charset="0"/>
              <a:buChar char="•"/>
            </a:pPr>
            <a:r>
              <a:rPr lang="de-DE" baseline="0" dirty="0"/>
              <a:t>Die Folie zeigt beispielhaft Vor- und Nachteile der Nutzung nachwachsender Rohstoffe.</a:t>
            </a:r>
          </a:p>
          <a:p>
            <a:pPr marL="179062" indent="-179062">
              <a:buFont typeface="Arial" panose="020B0604020202020204" pitchFamily="34" charset="0"/>
              <a:buChar char="•"/>
            </a:pPr>
            <a:r>
              <a:rPr lang="de-DE" baseline="0" dirty="0"/>
              <a:t>Sie dient als Zusammenfassung und zur Ergebnissicherung der Standpunkt-Diskussion.</a:t>
            </a:r>
          </a:p>
          <a:p>
            <a:endParaRPr lang="de-DE" dirty="0"/>
          </a:p>
        </p:txBody>
      </p:sp>
      <p:sp>
        <p:nvSpPr>
          <p:cNvPr id="4" name="Foliennummernplatzhalter 3"/>
          <p:cNvSpPr>
            <a:spLocks noGrp="1"/>
          </p:cNvSpPr>
          <p:nvPr>
            <p:ph type="sldNum" sz="quarter" idx="10"/>
          </p:nvPr>
        </p:nvSpPr>
        <p:spPr/>
        <p:txBody>
          <a:bodyPr/>
          <a:lstStyle/>
          <a:p>
            <a:fld id="{6B19C70B-66E5-42C9-B82C-467C685AF104}" type="slidenum">
              <a:rPr lang="de-DE" altLang="de-DE" smtClean="0"/>
              <a:pPr/>
              <a:t>78</a:t>
            </a:fld>
            <a:endParaRPr lang="de-DE" altLang="de-DE"/>
          </a:p>
        </p:txBody>
      </p:sp>
    </p:spTree>
    <p:extLst>
      <p:ext uri="{BB962C8B-B14F-4D97-AF65-F5344CB8AC3E}">
        <p14:creationId xmlns:p14="http://schemas.microsoft.com/office/powerpoint/2010/main" val="335395779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6B19C70B-66E5-42C9-B82C-467C685AF104}" type="slidenum">
              <a:rPr lang="de-DE" altLang="de-DE" smtClean="0"/>
              <a:pPr/>
              <a:t>79</a:t>
            </a:fld>
            <a:endParaRPr lang="de-DE" altLang="de-DE"/>
          </a:p>
        </p:txBody>
      </p:sp>
    </p:spTree>
    <p:extLst>
      <p:ext uri="{BB962C8B-B14F-4D97-AF65-F5344CB8AC3E}">
        <p14:creationId xmlns:p14="http://schemas.microsoft.com/office/powerpoint/2010/main" val="10203363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1011434" y="5247794"/>
            <a:ext cx="6473176" cy="4971864"/>
          </a:xfrm>
        </p:spPr>
        <p:txBody>
          <a:bodyPr/>
          <a:lstStyle/>
          <a:p>
            <a:pPr marL="188123" indent="-188123">
              <a:buFont typeface="Arial" panose="020B0604020202020204" pitchFamily="34" charset="0"/>
              <a:buChar char="•"/>
            </a:pPr>
            <a:r>
              <a:rPr lang="de-DE" dirty="0"/>
              <a:t>Die Folie zeigt das BilRess-Netzwerkteam.</a:t>
            </a:r>
          </a:p>
          <a:p>
            <a:pPr marL="188123" indent="-188123">
              <a:buFont typeface="Arial" panose="020B0604020202020204" pitchFamily="34" charset="0"/>
              <a:buChar char="•"/>
            </a:pPr>
            <a:r>
              <a:rPr lang="de-DE" dirty="0"/>
              <a:t>Obere Reihe: Dr. Michael Scharp, Angelika Wilhelm-</a:t>
            </a:r>
            <a:r>
              <a:rPr lang="de-DE" dirty="0" err="1"/>
              <a:t>Rechmann</a:t>
            </a:r>
            <a:r>
              <a:rPr lang="de-DE" dirty="0"/>
              <a:t> (</a:t>
            </a:r>
            <a:r>
              <a:rPr lang="de-DE" dirty="0" err="1"/>
              <a:t>PhD</a:t>
            </a:r>
            <a:r>
              <a:rPr lang="de-DE" dirty="0"/>
              <a:t>) und Stefan </a:t>
            </a:r>
            <a:r>
              <a:rPr lang="de-DE" dirty="0" err="1"/>
              <a:t>Kunterding</a:t>
            </a:r>
            <a:r>
              <a:rPr lang="de-DE" dirty="0"/>
              <a:t> </a:t>
            </a:r>
          </a:p>
          <a:p>
            <a:pPr marL="188123" indent="-188123" defTabSz="501661">
              <a:buFont typeface="Arial" panose="020B0604020202020204" pitchFamily="34" charset="0"/>
              <a:buChar char="•"/>
              <a:defRPr/>
            </a:pPr>
            <a:r>
              <a:rPr lang="de-DE" dirty="0"/>
              <a:t>Untere Reihe: Holger </a:t>
            </a:r>
            <a:r>
              <a:rPr lang="de-DE" dirty="0" err="1"/>
              <a:t>Rohn</a:t>
            </a:r>
            <a:r>
              <a:rPr lang="de-DE" dirty="0"/>
              <a:t> </a:t>
            </a:r>
            <a:r>
              <a:rPr lang="de-DE" dirty="0" err="1"/>
              <a:t>undJaya</a:t>
            </a:r>
            <a:r>
              <a:rPr lang="de-DE" dirty="0"/>
              <a:t> </a:t>
            </a:r>
            <a:r>
              <a:rPr lang="de-DE" dirty="0" err="1"/>
              <a:t>Bowry</a:t>
            </a:r>
            <a:endParaRPr lang="de-DE" dirty="0"/>
          </a:p>
          <a:p>
            <a:endParaRPr lang="de-DE" dirty="0"/>
          </a:p>
        </p:txBody>
      </p:sp>
      <p:sp>
        <p:nvSpPr>
          <p:cNvPr id="4" name="Foliennummernplatzhalter 3"/>
          <p:cNvSpPr>
            <a:spLocks noGrp="1"/>
          </p:cNvSpPr>
          <p:nvPr>
            <p:ph type="sldNum" sz="quarter" idx="10"/>
          </p:nvPr>
        </p:nvSpPr>
        <p:spPr/>
        <p:txBody>
          <a:bodyPr/>
          <a:lstStyle/>
          <a:p>
            <a:fld id="{6B19C70B-66E5-42C9-B82C-467C685AF104}" type="slidenum">
              <a:rPr lang="de-DE" altLang="de-DE" smtClean="0"/>
              <a:pPr/>
              <a:t>8</a:t>
            </a:fld>
            <a:endParaRPr lang="de-DE" altLang="de-DE"/>
          </a:p>
        </p:txBody>
      </p:sp>
    </p:spTree>
    <p:extLst>
      <p:ext uri="{BB962C8B-B14F-4D97-AF65-F5344CB8AC3E}">
        <p14:creationId xmlns:p14="http://schemas.microsoft.com/office/powerpoint/2010/main" val="156555905"/>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457158">
              <a:defRPr/>
            </a:pPr>
            <a:r>
              <a:rPr lang="de-DE" dirty="0"/>
              <a:t>Didaktischer</a:t>
            </a:r>
            <a:r>
              <a:rPr lang="de-DE" baseline="0" dirty="0"/>
              <a:t> Hinweis</a:t>
            </a:r>
          </a:p>
          <a:p>
            <a:pPr marL="179062" indent="-179062">
              <a:buFont typeface="Arial" panose="020B0604020202020204" pitchFamily="34" charset="0"/>
              <a:buChar char="•"/>
            </a:pPr>
            <a:r>
              <a:rPr lang="de-DE" sz="1300" dirty="0"/>
              <a:t>Die Lernenden sollen eine Verbindung zwischen Büromobiliar und nachwachsenden Rohstoffen herstellen.</a:t>
            </a:r>
          </a:p>
          <a:p>
            <a:pPr marL="179062" indent="-179062">
              <a:buFont typeface="Arial" panose="020B0604020202020204" pitchFamily="34" charset="0"/>
              <a:buChar char="•"/>
            </a:pPr>
            <a:r>
              <a:rPr lang="de-DE" sz="1300" dirty="0"/>
              <a:t>Hierzu soll zunächst eine Liste erarbeitete.</a:t>
            </a:r>
          </a:p>
          <a:p>
            <a:pPr marL="179062" indent="-179062" defTabSz="477500">
              <a:buFont typeface="Arial" panose="020B0604020202020204" pitchFamily="34" charset="0"/>
              <a:buChar char="•"/>
              <a:defRPr/>
            </a:pPr>
            <a:r>
              <a:rPr lang="de-DE" sz="1300" dirty="0"/>
              <a:t>Die recherchierten Bürogegenstände/Büromöbel werden von der / dem  Lehrenden in einem Tafelbild sortiert und strukturiert. Hierbei bieten sich folgende Gruppen an (die gemeinsame Strukturmerkmale haben): </a:t>
            </a:r>
          </a:p>
          <a:p>
            <a:pPr marL="656562" lvl="1" indent="-179062" defTabSz="477500">
              <a:buFont typeface="Arial" panose="020B0604020202020204" pitchFamily="34" charset="0"/>
              <a:buChar char="•"/>
              <a:defRPr/>
            </a:pPr>
            <a:r>
              <a:rPr lang="de-DE" sz="1300" dirty="0">
                <a:ea typeface="MS PGothic" pitchFamily="34" charset="-128"/>
              </a:rPr>
              <a:t>Schränke </a:t>
            </a:r>
          </a:p>
          <a:p>
            <a:pPr marL="656562" lvl="1" indent="-179062" defTabSz="477500">
              <a:buFont typeface="Arial" panose="020B0604020202020204" pitchFamily="34" charset="0"/>
              <a:buChar char="•"/>
              <a:defRPr/>
            </a:pPr>
            <a:r>
              <a:rPr lang="de-DE" sz="1300" dirty="0">
                <a:ea typeface="MS PGothic" pitchFamily="34" charset="-128"/>
              </a:rPr>
              <a:t>Regale</a:t>
            </a:r>
          </a:p>
          <a:p>
            <a:pPr marL="656562" lvl="1" indent="-179062" defTabSz="477500">
              <a:buFont typeface="Arial" panose="020B0604020202020204" pitchFamily="34" charset="0"/>
              <a:buChar char="•"/>
              <a:defRPr/>
            </a:pPr>
            <a:r>
              <a:rPr lang="de-DE" sz="1300" dirty="0">
                <a:ea typeface="MS PGothic" pitchFamily="34" charset="-128"/>
              </a:rPr>
              <a:t>Schreibtische</a:t>
            </a:r>
          </a:p>
          <a:p>
            <a:pPr marL="656562" lvl="1" indent="-179062" defTabSz="477500">
              <a:buFont typeface="Arial" panose="020B0604020202020204" pitchFamily="34" charset="0"/>
              <a:buChar char="•"/>
              <a:defRPr/>
            </a:pPr>
            <a:r>
              <a:rPr lang="de-DE" sz="1300" dirty="0">
                <a:ea typeface="MS PGothic" pitchFamily="34" charset="-128"/>
              </a:rPr>
              <a:t>Bürostühle</a:t>
            </a:r>
          </a:p>
          <a:p>
            <a:pPr marL="656562" lvl="1" indent="-179062" defTabSz="477500">
              <a:buFont typeface="Arial" panose="020B0604020202020204" pitchFamily="34" charset="0"/>
              <a:buChar char="•"/>
              <a:defRPr/>
            </a:pPr>
            <a:r>
              <a:rPr lang="de-DE" sz="1300" dirty="0">
                <a:ea typeface="MS PGothic" pitchFamily="34" charset="-128"/>
              </a:rPr>
              <a:t>Lampen </a:t>
            </a:r>
          </a:p>
          <a:p>
            <a:pPr marL="656562" lvl="1" indent="-179062" defTabSz="477500">
              <a:buFont typeface="Arial" panose="020B0604020202020204" pitchFamily="34" charset="0"/>
              <a:buChar char="•"/>
              <a:defRPr/>
            </a:pPr>
            <a:r>
              <a:rPr lang="de-DE" sz="1300" dirty="0">
                <a:ea typeface="MS PGothic" pitchFamily="34" charset="-128"/>
              </a:rPr>
              <a:t>ILT (Computer/Fax/Kopierer/Telefone)</a:t>
            </a:r>
          </a:p>
          <a:p>
            <a:pPr marL="656562" lvl="1" indent="-179062" defTabSz="477500">
              <a:buFont typeface="Arial" panose="020B0604020202020204" pitchFamily="34" charset="0"/>
              <a:buChar char="•"/>
              <a:defRPr/>
            </a:pPr>
            <a:r>
              <a:rPr lang="de-DE" sz="1300" dirty="0">
                <a:ea typeface="MS PGothic" pitchFamily="34" charset="-128"/>
              </a:rPr>
              <a:t>Verbrauchsmaterialien</a:t>
            </a:r>
          </a:p>
          <a:p>
            <a:pPr marL="656562" lvl="1" indent="-179062" defTabSz="477500">
              <a:buFont typeface="Arial" panose="020B0604020202020204" pitchFamily="34" charset="0"/>
              <a:buChar char="•"/>
              <a:defRPr/>
            </a:pPr>
            <a:r>
              <a:rPr lang="de-DE" sz="1300" dirty="0">
                <a:ea typeface="MS PGothic" pitchFamily="34" charset="-128"/>
              </a:rPr>
              <a:t>Ordnungssysteme</a:t>
            </a:r>
          </a:p>
          <a:p>
            <a:pPr marL="656562" lvl="1" indent="-179062" defTabSz="477500">
              <a:buFont typeface="Arial" panose="020B0604020202020204" pitchFamily="34" charset="0"/>
              <a:buChar char="•"/>
              <a:defRPr/>
            </a:pPr>
            <a:r>
              <a:rPr lang="de-DE" sz="1300" dirty="0">
                <a:ea typeface="MS PGothic" pitchFamily="34" charset="-128"/>
              </a:rPr>
              <a:t>sonstige Einrichtungsgegenstände (z.B. Tresor, Tacker, Locher).</a:t>
            </a:r>
          </a:p>
          <a:p>
            <a:pPr marL="179062" indent="-179062">
              <a:buFont typeface="Arial" panose="020B0604020202020204" pitchFamily="34" charset="0"/>
              <a:buChar char="•"/>
            </a:pPr>
            <a:r>
              <a:rPr lang="de-DE" sz="1300" dirty="0"/>
              <a:t>Die / der Lehrende erfasst die Gruppen im Tafelbild</a:t>
            </a:r>
          </a:p>
        </p:txBody>
      </p:sp>
      <p:sp>
        <p:nvSpPr>
          <p:cNvPr id="4" name="Foliennummernplatzhalter 3"/>
          <p:cNvSpPr>
            <a:spLocks noGrp="1"/>
          </p:cNvSpPr>
          <p:nvPr>
            <p:ph type="sldNum" sz="quarter" idx="10"/>
          </p:nvPr>
        </p:nvSpPr>
        <p:spPr/>
        <p:txBody>
          <a:bodyPr/>
          <a:lstStyle/>
          <a:p>
            <a:fld id="{6B19C70B-66E5-42C9-B82C-467C685AF104}" type="slidenum">
              <a:rPr lang="de-DE" altLang="de-DE" smtClean="0"/>
              <a:pPr/>
              <a:t>80</a:t>
            </a:fld>
            <a:endParaRPr lang="de-DE" altLang="de-DE"/>
          </a:p>
        </p:txBody>
      </p:sp>
    </p:spTree>
    <p:extLst>
      <p:ext uri="{BB962C8B-B14F-4D97-AF65-F5344CB8AC3E}">
        <p14:creationId xmlns:p14="http://schemas.microsoft.com/office/powerpoint/2010/main" val="259034370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457158">
              <a:defRPr/>
            </a:pPr>
            <a:r>
              <a:rPr lang="de-DE" dirty="0"/>
              <a:t>Didaktischer</a:t>
            </a:r>
            <a:r>
              <a:rPr lang="de-DE" baseline="0" dirty="0"/>
              <a:t> Hinweis</a:t>
            </a:r>
          </a:p>
          <a:p>
            <a:pPr marL="179062" indent="-179062" defTabSz="457158">
              <a:buFont typeface="Arial" panose="020B0604020202020204" pitchFamily="34" charset="0"/>
              <a:buChar char="•"/>
              <a:defRPr/>
            </a:pPr>
            <a:r>
              <a:rPr lang="de-DE" baseline="0" dirty="0"/>
              <a:t>Die Folie dient zur Erläuterung der Aufgabenstellung und zeigt beispielhafte Produkte und Produktgruppen auf.</a:t>
            </a:r>
          </a:p>
          <a:p>
            <a:pPr marL="179062" indent="-179062" defTabSz="457158">
              <a:buFont typeface="Arial" panose="020B0604020202020204" pitchFamily="34" charset="0"/>
              <a:buChar char="•"/>
              <a:defRPr/>
            </a:pPr>
            <a:r>
              <a:rPr lang="de-DE" baseline="0" dirty="0"/>
              <a:t>Im nächsten Schritt sollen die Lernenden sich ein Beispiel aussuchen und dieses vertieft beschreiben (nächste Folie)</a:t>
            </a:r>
          </a:p>
          <a:p>
            <a:pPr defTabSz="457158">
              <a:defRPr/>
            </a:pPr>
            <a:endParaRPr lang="de-DE" dirty="0"/>
          </a:p>
        </p:txBody>
      </p:sp>
      <p:sp>
        <p:nvSpPr>
          <p:cNvPr id="4" name="Foliennummernplatzhalter 3"/>
          <p:cNvSpPr>
            <a:spLocks noGrp="1"/>
          </p:cNvSpPr>
          <p:nvPr>
            <p:ph type="sldNum" sz="quarter" idx="10"/>
          </p:nvPr>
        </p:nvSpPr>
        <p:spPr/>
        <p:txBody>
          <a:bodyPr/>
          <a:lstStyle/>
          <a:p>
            <a:fld id="{6B19C70B-66E5-42C9-B82C-467C685AF104}" type="slidenum">
              <a:rPr lang="de-DE" altLang="de-DE" smtClean="0"/>
              <a:pPr/>
              <a:t>81</a:t>
            </a:fld>
            <a:endParaRPr lang="de-DE" altLang="de-DE"/>
          </a:p>
        </p:txBody>
      </p:sp>
    </p:spTree>
    <p:extLst>
      <p:ext uri="{BB962C8B-B14F-4D97-AF65-F5344CB8AC3E}">
        <p14:creationId xmlns:p14="http://schemas.microsoft.com/office/powerpoint/2010/main" val="30686388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457158">
              <a:defRPr/>
            </a:pPr>
            <a:r>
              <a:rPr lang="de-DE" dirty="0"/>
              <a:t>Didaktischer</a:t>
            </a:r>
            <a:r>
              <a:rPr lang="de-DE" baseline="0" dirty="0"/>
              <a:t> Hinweis</a:t>
            </a:r>
          </a:p>
          <a:p>
            <a:pPr marL="179062" indent="-179062">
              <a:buFont typeface="Arial" panose="020B0604020202020204" pitchFamily="34" charset="0"/>
              <a:buChar char="•"/>
            </a:pPr>
            <a:r>
              <a:rPr lang="de-DE" sz="1300" dirty="0"/>
              <a:t>Diese Folie dient zur Vorbereitung der Heimarbeit. </a:t>
            </a:r>
            <a:r>
              <a:rPr lang="de-DE" dirty="0"/>
              <a:t>Die / der </a:t>
            </a:r>
            <a:r>
              <a:rPr lang="de-DE" sz="1300" dirty="0"/>
              <a:t>Lehrende erläutert das Beispiel.</a:t>
            </a:r>
          </a:p>
          <a:p>
            <a:pPr marL="179062" indent="-179062">
              <a:buFont typeface="Arial" panose="020B0604020202020204" pitchFamily="34" charset="0"/>
              <a:buChar char="•"/>
            </a:pPr>
            <a:r>
              <a:rPr lang="de-DE" dirty="0"/>
              <a:t>Eine Vorlage ist im Arbeitsblatt 7 im Word-Dokument bzw. als nachfolgende Folie.</a:t>
            </a:r>
            <a:endParaRPr lang="de-DE" sz="1300" dirty="0"/>
          </a:p>
          <a:p>
            <a:pPr marL="179062" indent="-179062">
              <a:buFont typeface="Arial" panose="020B0604020202020204" pitchFamily="34" charset="0"/>
              <a:buChar char="•"/>
            </a:pPr>
            <a:r>
              <a:rPr lang="de-DE" sz="1300" dirty="0"/>
              <a:t>Die Aufgabe ist, am Beispiel eines einfachen Gegenstandes (z.B. Regal oder Bürostuhl) exemplarisch die Produktzusammensetzung und die Herstellungskette aufzustellen und zu diskutieren.</a:t>
            </a:r>
          </a:p>
          <a:p>
            <a:pPr marL="179062" indent="-179062">
              <a:buFont typeface="Arial" panose="020B0604020202020204" pitchFamily="34" charset="0"/>
              <a:buChar char="•"/>
            </a:pPr>
            <a:r>
              <a:rPr lang="de-DE" sz="1300" dirty="0"/>
              <a:t>Zunächst sollen die Lernenden einen Bürogenstand wählen.</a:t>
            </a:r>
          </a:p>
          <a:p>
            <a:pPr marL="179062" indent="-179062">
              <a:buFont typeface="Arial" panose="020B0604020202020204" pitchFamily="34" charset="0"/>
              <a:buChar char="•"/>
            </a:pPr>
            <a:r>
              <a:rPr lang="de-DE" sz="1300" dirty="0"/>
              <a:t>Dann sollen sie eine Skizze machen:</a:t>
            </a:r>
          </a:p>
          <a:p>
            <a:pPr marL="656562" lvl="1" indent="-179062">
              <a:buFont typeface="Arial" panose="020B0604020202020204" pitchFamily="34" charset="0"/>
              <a:buChar char="•"/>
            </a:pPr>
            <a:r>
              <a:rPr lang="de-DE" sz="1300" dirty="0"/>
              <a:t>Welche Bauteile gibt es</a:t>
            </a:r>
          </a:p>
          <a:p>
            <a:pPr marL="656562" lvl="1" indent="-179062">
              <a:buFont typeface="Arial" panose="020B0604020202020204" pitchFamily="34" charset="0"/>
              <a:buChar char="•"/>
            </a:pPr>
            <a:r>
              <a:rPr lang="de-DE" sz="1300" dirty="0"/>
              <a:t>Welcher Materialtyp ist dies?</a:t>
            </a:r>
          </a:p>
          <a:p>
            <a:pPr marL="656562" lvl="1" indent="-179062">
              <a:buFont typeface="Arial" panose="020B0604020202020204" pitchFamily="34" charset="0"/>
              <a:buChar char="•"/>
            </a:pPr>
            <a:r>
              <a:rPr lang="de-DE" sz="1300" dirty="0"/>
              <a:t>Woraus besteht das Material? </a:t>
            </a:r>
          </a:p>
          <a:p>
            <a:pPr marL="179062" indent="-179062">
              <a:buFont typeface="Arial" panose="020B0604020202020204" pitchFamily="34" charset="0"/>
              <a:buChar char="•"/>
            </a:pPr>
            <a:r>
              <a:rPr lang="de-DE" sz="1300" dirty="0"/>
              <a:t>Anschließend werden mit Hilfe einer Tabelle ausgewählte Bauteile skizziert (nächste Folie)</a:t>
            </a:r>
          </a:p>
          <a:p>
            <a:pPr defTabSz="457158">
              <a:defRPr/>
            </a:pPr>
            <a:endParaRPr lang="de-DE" dirty="0"/>
          </a:p>
        </p:txBody>
      </p:sp>
      <p:sp>
        <p:nvSpPr>
          <p:cNvPr id="4" name="Foliennummernplatzhalter 3"/>
          <p:cNvSpPr>
            <a:spLocks noGrp="1"/>
          </p:cNvSpPr>
          <p:nvPr>
            <p:ph type="sldNum" sz="quarter" idx="10"/>
          </p:nvPr>
        </p:nvSpPr>
        <p:spPr/>
        <p:txBody>
          <a:bodyPr/>
          <a:lstStyle/>
          <a:p>
            <a:fld id="{6B19C70B-66E5-42C9-B82C-467C685AF104}" type="slidenum">
              <a:rPr lang="de-DE" altLang="de-DE" smtClean="0"/>
              <a:pPr/>
              <a:t>82</a:t>
            </a:fld>
            <a:endParaRPr lang="de-DE" altLang="de-DE"/>
          </a:p>
        </p:txBody>
      </p:sp>
    </p:spTree>
    <p:extLst>
      <p:ext uri="{BB962C8B-B14F-4D97-AF65-F5344CB8AC3E}">
        <p14:creationId xmlns:p14="http://schemas.microsoft.com/office/powerpoint/2010/main" val="351632161"/>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457158">
              <a:spcBef>
                <a:spcPts val="0"/>
              </a:spcBef>
              <a:defRPr/>
            </a:pPr>
            <a:r>
              <a:rPr lang="de-DE" dirty="0"/>
              <a:t>Didaktischer</a:t>
            </a:r>
            <a:r>
              <a:rPr lang="de-DE" baseline="0" dirty="0"/>
              <a:t> Hinweis</a:t>
            </a:r>
          </a:p>
          <a:p>
            <a:pPr marL="179062" indent="-179062">
              <a:spcBef>
                <a:spcPts val="0"/>
              </a:spcBef>
              <a:buFont typeface="Arial" panose="020B0604020202020204" pitchFamily="34" charset="0"/>
              <a:buChar char="•"/>
            </a:pPr>
            <a:r>
              <a:rPr lang="de-DE" dirty="0"/>
              <a:t>Diese Folie dient zur Vorbereitung der Heimarbeit. Die / der Lehrende erläutert das Beispiel.</a:t>
            </a:r>
          </a:p>
          <a:p>
            <a:pPr marL="179062" indent="-179062">
              <a:spcBef>
                <a:spcPts val="0"/>
              </a:spcBef>
              <a:buFont typeface="Arial" panose="020B0604020202020204" pitchFamily="34" charset="0"/>
              <a:buChar char="•"/>
            </a:pPr>
            <a:r>
              <a:rPr lang="de-DE" dirty="0"/>
              <a:t>Eine Vorlage ist im Arbeitsblatt 7 im Word-Dokument bzw. als nachfolgende Folie.</a:t>
            </a:r>
          </a:p>
          <a:p>
            <a:pPr marL="179062" indent="-179062">
              <a:spcBef>
                <a:spcPts val="0"/>
              </a:spcBef>
              <a:buFont typeface="Arial" panose="020B0604020202020204" pitchFamily="34" charset="0"/>
              <a:buChar char="•"/>
            </a:pPr>
            <a:r>
              <a:rPr lang="de-DE" sz="1300" dirty="0"/>
              <a:t>Die Aufgabe ist, mit Hilfe einer Tabelle ausgewählte Bauteile zu skizzieren.</a:t>
            </a:r>
          </a:p>
          <a:p>
            <a:pPr marL="179062" indent="-179062">
              <a:spcBef>
                <a:spcPts val="0"/>
              </a:spcBef>
              <a:buFont typeface="Arial" panose="020B0604020202020204" pitchFamily="34" charset="0"/>
              <a:buChar char="•"/>
            </a:pPr>
            <a:r>
              <a:rPr lang="de-DE" dirty="0"/>
              <a:t>Diese Folie zeigt ein Beispiel</a:t>
            </a:r>
            <a:endParaRPr lang="de-DE" sz="1300" dirty="0"/>
          </a:p>
          <a:p>
            <a:pPr marL="179062" indent="-179062">
              <a:spcBef>
                <a:spcPts val="0"/>
              </a:spcBef>
              <a:buFont typeface="Arial" panose="020B0604020202020204" pitchFamily="34" charset="0"/>
              <a:buChar char="•"/>
            </a:pPr>
            <a:r>
              <a:rPr lang="de-DE" sz="1300" dirty="0"/>
              <a:t>Hierzu werden folgende Kategorien bearbeitet:</a:t>
            </a:r>
          </a:p>
          <a:p>
            <a:pPr marL="656562" lvl="1" indent="-179062" eaLnBrk="1" fontAlgn="t" hangingPunct="1">
              <a:spcBef>
                <a:spcPts val="0"/>
              </a:spcBef>
              <a:buFont typeface="Arial" panose="020B0604020202020204" pitchFamily="34" charset="0"/>
              <a:buChar char="•"/>
            </a:pPr>
            <a:r>
              <a:rPr lang="de-DE" sz="1300" dirty="0">
                <a:ea typeface="MS PGothic" pitchFamily="34" charset="-128"/>
              </a:rPr>
              <a:t>Gegenstand</a:t>
            </a:r>
          </a:p>
          <a:p>
            <a:pPr marL="656562" lvl="1" indent="-179062" eaLnBrk="1" fontAlgn="t" hangingPunct="1">
              <a:spcBef>
                <a:spcPts val="0"/>
              </a:spcBef>
              <a:buFont typeface="Arial" panose="020B0604020202020204" pitchFamily="34" charset="0"/>
              <a:buChar char="•"/>
            </a:pPr>
            <a:r>
              <a:rPr lang="de-DE" sz="1300" dirty="0">
                <a:ea typeface="MS PGothic" pitchFamily="34" charset="-128"/>
              </a:rPr>
              <a:t>Materialart</a:t>
            </a:r>
          </a:p>
          <a:p>
            <a:pPr marL="656562" lvl="1" indent="-179062" eaLnBrk="1" fontAlgn="t" hangingPunct="1">
              <a:spcBef>
                <a:spcPts val="0"/>
              </a:spcBef>
              <a:buFont typeface="Arial" panose="020B0604020202020204" pitchFamily="34" charset="0"/>
              <a:buChar char="•"/>
            </a:pPr>
            <a:r>
              <a:rPr lang="de-DE" sz="1300" dirty="0">
                <a:ea typeface="MS PGothic" pitchFamily="34" charset="-128"/>
              </a:rPr>
              <a:t>Herkunft </a:t>
            </a:r>
          </a:p>
          <a:p>
            <a:pPr marL="656562" lvl="1" indent="-179062" eaLnBrk="1" fontAlgn="t" hangingPunct="1">
              <a:spcBef>
                <a:spcPts val="0"/>
              </a:spcBef>
              <a:buFont typeface="Arial" panose="020B0604020202020204" pitchFamily="34" charset="0"/>
              <a:buChar char="•"/>
            </a:pPr>
            <a:r>
              <a:rPr lang="de-DE" sz="1300" dirty="0" err="1">
                <a:ea typeface="MS PGothic" pitchFamily="34" charset="-128"/>
              </a:rPr>
              <a:t>NaWaRo</a:t>
            </a:r>
            <a:r>
              <a:rPr lang="de-DE" sz="1300" dirty="0">
                <a:ea typeface="MS PGothic" pitchFamily="34" charset="-128"/>
              </a:rPr>
              <a:t> -  ja oder nein?</a:t>
            </a:r>
          </a:p>
          <a:p>
            <a:pPr marL="656562" lvl="1" indent="-179062" eaLnBrk="1" fontAlgn="t" hangingPunct="1">
              <a:spcBef>
                <a:spcPts val="0"/>
              </a:spcBef>
              <a:buFont typeface="Arial" panose="020B0604020202020204" pitchFamily="34" charset="0"/>
              <a:buChar char="•"/>
            </a:pPr>
            <a:r>
              <a:rPr lang="de-DE" sz="1300" dirty="0">
                <a:ea typeface="MS PGothic" pitchFamily="34" charset="-128"/>
              </a:rPr>
              <a:t>Rohstoffgruppe</a:t>
            </a:r>
          </a:p>
          <a:p>
            <a:pPr marL="656562" lvl="1" indent="-179062" eaLnBrk="1" fontAlgn="t" hangingPunct="1">
              <a:spcBef>
                <a:spcPts val="0"/>
              </a:spcBef>
              <a:buFont typeface="Arial" panose="020B0604020202020204" pitchFamily="34" charset="0"/>
              <a:buChar char="•"/>
            </a:pPr>
            <a:r>
              <a:rPr lang="de-DE" sz="1300" dirty="0">
                <a:ea typeface="MS PGothic" pitchFamily="34" charset="-128"/>
              </a:rPr>
              <a:t>Recyclingfähig – ja oder nein?</a:t>
            </a:r>
          </a:p>
          <a:p>
            <a:pPr marL="656562" lvl="1" indent="-179062" eaLnBrk="1" fontAlgn="t" hangingPunct="1">
              <a:spcBef>
                <a:spcPts val="0"/>
              </a:spcBef>
              <a:buFont typeface="Arial" panose="020B0604020202020204" pitchFamily="34" charset="0"/>
              <a:buChar char="•"/>
            </a:pPr>
            <a:r>
              <a:rPr lang="de-DE" sz="1300" dirty="0">
                <a:ea typeface="MS PGothic" pitchFamily="34" charset="-128"/>
              </a:rPr>
              <a:t>Einschätzung der tatsächlichen Nutzungskaskade (Vermutung)</a:t>
            </a:r>
          </a:p>
          <a:p>
            <a:pPr marL="656562" lvl="1" indent="-179062" eaLnBrk="1" fontAlgn="t" hangingPunct="1">
              <a:spcBef>
                <a:spcPts val="0"/>
              </a:spcBef>
              <a:buFont typeface="Arial" panose="020B0604020202020204" pitchFamily="34" charset="0"/>
              <a:buChar char="•"/>
            </a:pPr>
            <a:r>
              <a:rPr lang="de-DE" sz="1300" dirty="0">
                <a:ea typeface="MS PGothic" pitchFamily="34" charset="-128"/>
              </a:rPr>
              <a:t>Substitution durch </a:t>
            </a:r>
            <a:r>
              <a:rPr lang="de-DE" sz="1300" dirty="0" err="1">
                <a:ea typeface="MS PGothic" pitchFamily="34" charset="-128"/>
              </a:rPr>
              <a:t>NaWaRo</a:t>
            </a:r>
            <a:endParaRPr lang="de-DE" sz="1300" dirty="0">
              <a:ea typeface="MS PGothic" pitchFamily="34" charset="-128"/>
            </a:endParaRPr>
          </a:p>
          <a:p>
            <a:pPr marL="656562" lvl="1" indent="-179062" eaLnBrk="1" fontAlgn="t" hangingPunct="1">
              <a:spcBef>
                <a:spcPts val="0"/>
              </a:spcBef>
              <a:buFont typeface="Arial" panose="020B0604020202020204" pitchFamily="34" charset="0"/>
              <a:buChar char="•"/>
            </a:pPr>
            <a:r>
              <a:rPr lang="de-DE" sz="1300" dirty="0">
                <a:ea typeface="MS PGothic" pitchFamily="34" charset="-128"/>
              </a:rPr>
              <a:t>Weitere Alternativen</a:t>
            </a:r>
          </a:p>
          <a:p>
            <a:pPr marL="179062" indent="-179062" eaLnBrk="1" fontAlgn="t" hangingPunct="1">
              <a:spcBef>
                <a:spcPts val="0"/>
              </a:spcBef>
              <a:buFont typeface="Arial" panose="020B0604020202020204" pitchFamily="34" charset="0"/>
              <a:buChar char="•"/>
            </a:pPr>
            <a:r>
              <a:rPr lang="de-DE" sz="1300" dirty="0"/>
              <a:t>Die Lernenden füllen das „Arbeitsblatt 7 – Zusammensetzung von Bürogegenständen“ (Tabelle und Graphik) aus.</a:t>
            </a:r>
          </a:p>
          <a:p>
            <a:pPr marL="179062" indent="-179062" eaLnBrk="1" fontAlgn="t" hangingPunct="1">
              <a:spcBef>
                <a:spcPts val="0"/>
              </a:spcBef>
              <a:buFont typeface="Arial" panose="020B0604020202020204" pitchFamily="34" charset="0"/>
              <a:buChar char="•"/>
            </a:pPr>
            <a:r>
              <a:rPr lang="de-DE" sz="1300" dirty="0"/>
              <a:t>Anschließend stellen die Lernenden ihre Ergebnisse vor.</a:t>
            </a:r>
          </a:p>
          <a:p>
            <a:pPr marL="179062" indent="-179062" eaLnBrk="1" fontAlgn="t" hangingPunct="1">
              <a:spcBef>
                <a:spcPts val="0"/>
              </a:spcBef>
              <a:buFont typeface="Arial" panose="020B0604020202020204" pitchFamily="34" charset="0"/>
              <a:buChar char="•"/>
            </a:pPr>
            <a:r>
              <a:rPr lang="de-DE" dirty="0"/>
              <a:t>Die nächste Folie erläutert den Ablauf</a:t>
            </a:r>
            <a:endParaRPr lang="de-DE" sz="1300" dirty="0"/>
          </a:p>
          <a:p>
            <a:pPr marL="179062" indent="-179062">
              <a:spcBef>
                <a:spcPts val="0"/>
              </a:spcBef>
              <a:buFont typeface="Arial" panose="020B0604020202020204" pitchFamily="34" charset="0"/>
              <a:buChar char="•"/>
            </a:pPr>
            <a:endParaRPr lang="de-DE" sz="1300" dirty="0"/>
          </a:p>
          <a:p>
            <a:pPr marL="179062" indent="-179062">
              <a:spcBef>
                <a:spcPts val="0"/>
              </a:spcBef>
              <a:buFont typeface="Arial" panose="020B0604020202020204" pitchFamily="34" charset="0"/>
              <a:buChar char="•"/>
            </a:pPr>
            <a:endParaRPr lang="de-DE" sz="1300" dirty="0"/>
          </a:p>
          <a:p>
            <a:pPr>
              <a:spcBef>
                <a:spcPts val="0"/>
              </a:spcBef>
            </a:pPr>
            <a:endParaRPr lang="de-DE" dirty="0"/>
          </a:p>
        </p:txBody>
      </p:sp>
      <p:sp>
        <p:nvSpPr>
          <p:cNvPr id="4" name="Foliennummernplatzhalter 3"/>
          <p:cNvSpPr>
            <a:spLocks noGrp="1"/>
          </p:cNvSpPr>
          <p:nvPr>
            <p:ph type="sldNum" sz="quarter" idx="10"/>
          </p:nvPr>
        </p:nvSpPr>
        <p:spPr/>
        <p:txBody>
          <a:bodyPr/>
          <a:lstStyle/>
          <a:p>
            <a:fld id="{6B19C70B-66E5-42C9-B82C-467C685AF104}" type="slidenum">
              <a:rPr lang="de-DE" altLang="de-DE" smtClean="0"/>
              <a:pPr/>
              <a:t>83</a:t>
            </a:fld>
            <a:endParaRPr lang="de-DE" altLang="de-DE"/>
          </a:p>
        </p:txBody>
      </p:sp>
    </p:spTree>
    <p:extLst>
      <p:ext uri="{BB962C8B-B14F-4D97-AF65-F5344CB8AC3E}">
        <p14:creationId xmlns:p14="http://schemas.microsoft.com/office/powerpoint/2010/main" val="4268321652"/>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97040" y="4860925"/>
            <a:ext cx="6365435" cy="4988534"/>
          </a:xfrm>
        </p:spPr>
        <p:txBody>
          <a:bodyPr/>
          <a:lstStyle/>
          <a:p>
            <a:pPr marL="171434" indent="-171434" defTabSz="457158">
              <a:spcBef>
                <a:spcPts val="0"/>
              </a:spcBef>
              <a:buFont typeface="Arial" panose="020B0604020202020204" pitchFamily="34" charset="0"/>
              <a:buChar char="•"/>
              <a:defRPr/>
            </a:pPr>
            <a:r>
              <a:rPr lang="de-DE" sz="1100" dirty="0"/>
              <a:t>Die Folie erläutert den Ablauf der Heimarbeit.</a:t>
            </a:r>
          </a:p>
          <a:p>
            <a:pPr marL="171434" indent="-171434" defTabSz="457158">
              <a:spcBef>
                <a:spcPts val="0"/>
              </a:spcBef>
              <a:buFont typeface="Arial" panose="020B0604020202020204" pitchFamily="34" charset="0"/>
              <a:buChar char="•"/>
              <a:defRPr/>
            </a:pPr>
            <a:r>
              <a:rPr lang="de-DE" sz="1100" dirty="0"/>
              <a:t>Hierzu nutzen die Schüler/-innen die beiden nachfolgenden Leer-Folien.</a:t>
            </a:r>
          </a:p>
          <a:p>
            <a:pPr marL="171434" indent="-171434" defTabSz="457158">
              <a:spcBef>
                <a:spcPts val="0"/>
              </a:spcBef>
              <a:buFont typeface="Arial" panose="020B0604020202020204" pitchFamily="34" charset="0"/>
              <a:buChar char="•"/>
              <a:defRPr/>
            </a:pPr>
            <a:r>
              <a:rPr lang="de-DE" sz="1100" dirty="0"/>
              <a:t>Alternativ können die Folien auch als Leerfolien ausgedruckt werden. Hierzu muss nur der vorhandene Text teilweise gelöscht werden.</a:t>
            </a:r>
          </a:p>
          <a:p>
            <a:pPr marL="171434" indent="-171434" defTabSz="457158">
              <a:spcBef>
                <a:spcPts val="0"/>
              </a:spcBef>
              <a:buFont typeface="Arial" panose="020B0604020202020204" pitchFamily="34" charset="0"/>
              <a:buChar char="•"/>
              <a:defRPr/>
            </a:pPr>
            <a:r>
              <a:rPr lang="de-DE" sz="1100" dirty="0"/>
              <a:t>(Hinweis der Autoren: Diese Folien können ohne Einschränkung verwendet werden. </a:t>
            </a:r>
          </a:p>
          <a:p>
            <a:pPr marL="171434" indent="-171434" defTabSz="457158">
              <a:spcBef>
                <a:spcPts val="0"/>
              </a:spcBef>
              <a:buFont typeface="Arial" panose="020B0604020202020204" pitchFamily="34" charset="0"/>
              <a:buChar char="•"/>
              <a:defRPr/>
            </a:pPr>
            <a:r>
              <a:rPr lang="de-DE" sz="1100" dirty="0"/>
              <a:t>Zunächst werden die Bürogegenstände ausgewählt – siehe hierzu die nachfolgende Folie 85.</a:t>
            </a:r>
          </a:p>
          <a:p>
            <a:pPr marL="171434" indent="-171434" defTabSz="457158">
              <a:spcBef>
                <a:spcPts val="0"/>
              </a:spcBef>
              <a:buFont typeface="Arial" panose="020B0604020202020204" pitchFamily="34" charset="0"/>
              <a:buChar char="•"/>
              <a:defRPr/>
            </a:pPr>
            <a:r>
              <a:rPr lang="de-DE" sz="1100" dirty="0"/>
              <a:t>Teilen Sie die Schüler/-innen in Gruppen ein, die ein Produkt bearbeiten. Bei komplexen Gegenständen wie einem Bürostuhl sollten mehrere Gruppen diesen bearbeiten, bei einfachen wie z.B. Lochern sollte nur eine Gruppe diesen bearbeiten.</a:t>
            </a:r>
          </a:p>
          <a:p>
            <a:pPr marL="171434" indent="-171434" defTabSz="457158">
              <a:spcBef>
                <a:spcPts val="0"/>
              </a:spcBef>
              <a:buFont typeface="Arial" panose="020B0604020202020204" pitchFamily="34" charset="0"/>
              <a:buChar char="•"/>
              <a:defRPr/>
            </a:pPr>
            <a:r>
              <a:rPr lang="de-DE" sz="1100" dirty="0"/>
              <a:t>Folgende Aufgabenstellung wird den Schüler/-innen auf dem Weg gegeben:</a:t>
            </a:r>
          </a:p>
          <a:p>
            <a:pPr marL="648934" lvl="1" indent="-171434" defTabSz="457158">
              <a:spcBef>
                <a:spcPts val="0"/>
              </a:spcBef>
              <a:buFont typeface="Arial" panose="020B0604020202020204" pitchFamily="34" charset="0"/>
              <a:buChar char="•"/>
              <a:defRPr/>
            </a:pPr>
            <a:r>
              <a:rPr lang="de-DE" sz="1100" dirty="0"/>
              <a:t>Suchen Sie ein beispielhaftes schematisches Bild im Internet für Ihren Bürogegenstand (gute Bildquellen sind </a:t>
            </a:r>
            <a:r>
              <a:rPr lang="de-DE" sz="1100" dirty="0" err="1"/>
              <a:t>wikipedia</a:t>
            </a:r>
            <a:r>
              <a:rPr lang="de-DE" sz="1100" dirty="0"/>
              <a:t> oder </a:t>
            </a:r>
            <a:r>
              <a:rPr lang="de-DE" sz="1100" dirty="0" err="1"/>
              <a:t>pixabay</a:t>
            </a:r>
            <a:r>
              <a:rPr lang="de-DE" sz="1100" dirty="0"/>
              <a:t>).</a:t>
            </a:r>
          </a:p>
          <a:p>
            <a:pPr marL="648934" lvl="1" indent="-171434" defTabSz="457158">
              <a:spcBef>
                <a:spcPts val="0"/>
              </a:spcBef>
              <a:buFont typeface="Arial" panose="020B0604020202020204" pitchFamily="34" charset="0"/>
              <a:buChar char="•"/>
              <a:defRPr/>
            </a:pPr>
            <a:r>
              <a:rPr lang="de-DE" sz="1100" dirty="0"/>
              <a:t>Dieses Bild soll in die Folie 81 eingefügt werden.</a:t>
            </a:r>
          </a:p>
          <a:p>
            <a:pPr marL="648934" lvl="1" indent="-171434" defTabSz="457158">
              <a:spcBef>
                <a:spcPts val="0"/>
              </a:spcBef>
              <a:buFont typeface="Arial" panose="020B0604020202020204" pitchFamily="34" charset="0"/>
              <a:buChar char="•"/>
              <a:defRPr/>
            </a:pPr>
            <a:r>
              <a:rPr lang="de-DE" sz="1100" dirty="0"/>
              <a:t>Anschließend werden die Bauteile benannt sowie das Material aus dem das Bauteil besteht.</a:t>
            </a:r>
          </a:p>
          <a:p>
            <a:pPr marL="648934" lvl="1" indent="-171434" defTabSz="457158">
              <a:spcBef>
                <a:spcPts val="0"/>
              </a:spcBef>
              <a:buFont typeface="Arial" panose="020B0604020202020204" pitchFamily="34" charset="0"/>
              <a:buChar char="•"/>
              <a:defRPr/>
            </a:pPr>
            <a:r>
              <a:rPr lang="de-DE" sz="1100" dirty="0"/>
              <a:t>Danach wird die Tabelle – Folie 82 (oder ein Ausdruck davon) bearbeitet. </a:t>
            </a:r>
          </a:p>
          <a:p>
            <a:pPr marL="648934" lvl="1" indent="-171434" defTabSz="457158">
              <a:spcBef>
                <a:spcPts val="0"/>
              </a:spcBef>
              <a:buFont typeface="Arial" panose="020B0604020202020204" pitchFamily="34" charset="0"/>
              <a:buChar char="•"/>
              <a:defRPr/>
            </a:pPr>
            <a:r>
              <a:rPr lang="de-DE" sz="1100" dirty="0"/>
              <a:t>Hier wird für maximal drei Materialien eine Beschreibung  verfasst mit den Kriterien:</a:t>
            </a:r>
          </a:p>
          <a:p>
            <a:pPr marL="1134062" lvl="2" indent="-179062" eaLnBrk="1" fontAlgn="t" hangingPunct="1">
              <a:spcBef>
                <a:spcPts val="0"/>
              </a:spcBef>
              <a:buFont typeface="Arial" panose="020B0604020202020204" pitchFamily="34" charset="0"/>
              <a:buChar char="•"/>
            </a:pPr>
            <a:r>
              <a:rPr lang="de-DE" sz="1100" dirty="0">
                <a:ea typeface="MS PGothic" pitchFamily="34" charset="-128"/>
              </a:rPr>
              <a:t>Gegenstand</a:t>
            </a:r>
          </a:p>
          <a:p>
            <a:pPr marL="1134062" lvl="2" indent="-179062" eaLnBrk="1" fontAlgn="t" hangingPunct="1">
              <a:spcBef>
                <a:spcPts val="0"/>
              </a:spcBef>
              <a:buFont typeface="Arial" panose="020B0604020202020204" pitchFamily="34" charset="0"/>
              <a:buChar char="•"/>
            </a:pPr>
            <a:r>
              <a:rPr lang="de-DE" sz="1100" dirty="0">
                <a:ea typeface="MS PGothic" pitchFamily="34" charset="-128"/>
              </a:rPr>
              <a:t>Materialart</a:t>
            </a:r>
          </a:p>
          <a:p>
            <a:pPr marL="1134062" lvl="2" indent="-179062" eaLnBrk="1" fontAlgn="t" hangingPunct="1">
              <a:spcBef>
                <a:spcPts val="0"/>
              </a:spcBef>
              <a:buFont typeface="Arial" panose="020B0604020202020204" pitchFamily="34" charset="0"/>
              <a:buChar char="•"/>
            </a:pPr>
            <a:r>
              <a:rPr lang="de-DE" sz="1100" dirty="0">
                <a:ea typeface="MS PGothic" pitchFamily="34" charset="-128"/>
              </a:rPr>
              <a:t>Herkunft </a:t>
            </a:r>
          </a:p>
          <a:p>
            <a:pPr marL="1134062" lvl="2" indent="-179062" eaLnBrk="1" fontAlgn="t" hangingPunct="1">
              <a:spcBef>
                <a:spcPts val="0"/>
              </a:spcBef>
              <a:buFont typeface="Arial" panose="020B0604020202020204" pitchFamily="34" charset="0"/>
              <a:buChar char="•"/>
            </a:pPr>
            <a:r>
              <a:rPr lang="de-DE" sz="1100" dirty="0" err="1">
                <a:ea typeface="MS PGothic" pitchFamily="34" charset="-128"/>
              </a:rPr>
              <a:t>NaWaRo</a:t>
            </a:r>
            <a:r>
              <a:rPr lang="de-DE" sz="1100" dirty="0">
                <a:ea typeface="MS PGothic" pitchFamily="34" charset="-128"/>
              </a:rPr>
              <a:t> -  ja oder nein?</a:t>
            </a:r>
          </a:p>
          <a:p>
            <a:pPr marL="1134062" lvl="2" indent="-179062" eaLnBrk="1" fontAlgn="t" hangingPunct="1">
              <a:spcBef>
                <a:spcPts val="0"/>
              </a:spcBef>
              <a:buFont typeface="Arial" panose="020B0604020202020204" pitchFamily="34" charset="0"/>
              <a:buChar char="•"/>
            </a:pPr>
            <a:r>
              <a:rPr lang="de-DE" sz="1100" dirty="0">
                <a:ea typeface="MS PGothic" pitchFamily="34" charset="-128"/>
              </a:rPr>
              <a:t>Rohstoffgruppe</a:t>
            </a:r>
          </a:p>
          <a:p>
            <a:pPr marL="1134062" lvl="2" indent="-179062" eaLnBrk="1" fontAlgn="t" hangingPunct="1">
              <a:spcBef>
                <a:spcPts val="0"/>
              </a:spcBef>
              <a:buFont typeface="Arial" panose="020B0604020202020204" pitchFamily="34" charset="0"/>
              <a:buChar char="•"/>
            </a:pPr>
            <a:r>
              <a:rPr lang="de-DE" sz="1100" dirty="0">
                <a:ea typeface="MS PGothic" pitchFamily="34" charset="-128"/>
              </a:rPr>
              <a:t>Recyclingfähig – ja oder nein?</a:t>
            </a:r>
          </a:p>
          <a:p>
            <a:pPr marL="1134062" lvl="2" indent="-179062" eaLnBrk="1" fontAlgn="t" hangingPunct="1">
              <a:spcBef>
                <a:spcPts val="0"/>
              </a:spcBef>
              <a:buFont typeface="Arial" panose="020B0604020202020204" pitchFamily="34" charset="0"/>
              <a:buChar char="•"/>
            </a:pPr>
            <a:r>
              <a:rPr lang="de-DE" sz="1100" dirty="0">
                <a:ea typeface="MS PGothic" pitchFamily="34" charset="-128"/>
              </a:rPr>
              <a:t>Einschätzung der tatsächlichen Nutzungskaskade (Vermutung)</a:t>
            </a:r>
          </a:p>
          <a:p>
            <a:pPr marL="1134062" lvl="2" indent="-179062" eaLnBrk="1" fontAlgn="t" hangingPunct="1">
              <a:spcBef>
                <a:spcPts val="0"/>
              </a:spcBef>
              <a:buFont typeface="Arial" panose="020B0604020202020204" pitchFamily="34" charset="0"/>
              <a:buChar char="•"/>
            </a:pPr>
            <a:r>
              <a:rPr lang="de-DE" sz="1100" dirty="0">
                <a:ea typeface="MS PGothic" pitchFamily="34" charset="-128"/>
              </a:rPr>
              <a:t>Substitution durch </a:t>
            </a:r>
            <a:r>
              <a:rPr lang="de-DE" sz="1100" dirty="0" err="1">
                <a:ea typeface="MS PGothic" pitchFamily="34" charset="-128"/>
              </a:rPr>
              <a:t>NaWaRo</a:t>
            </a:r>
            <a:endParaRPr lang="de-DE" sz="1100" dirty="0">
              <a:ea typeface="MS PGothic" pitchFamily="34" charset="-128"/>
            </a:endParaRPr>
          </a:p>
          <a:p>
            <a:pPr marL="1134062" lvl="2" indent="-179062" eaLnBrk="1" fontAlgn="t" hangingPunct="1">
              <a:spcBef>
                <a:spcPts val="0"/>
              </a:spcBef>
              <a:buFont typeface="Arial" panose="020B0604020202020204" pitchFamily="34" charset="0"/>
              <a:buChar char="•"/>
            </a:pPr>
            <a:r>
              <a:rPr lang="de-DE" sz="1100" dirty="0">
                <a:ea typeface="MS PGothic" pitchFamily="34" charset="-128"/>
              </a:rPr>
              <a:t>Weitere Alternativen</a:t>
            </a:r>
          </a:p>
          <a:p>
            <a:pPr marL="179062" indent="-179062" eaLnBrk="1" fontAlgn="t" hangingPunct="1">
              <a:spcBef>
                <a:spcPts val="0"/>
              </a:spcBef>
              <a:buFont typeface="Arial" panose="020B0604020202020204" pitchFamily="34" charset="0"/>
              <a:buChar char="•"/>
            </a:pPr>
            <a:r>
              <a:rPr lang="de-DE" sz="1100" dirty="0"/>
              <a:t>Die Schüler/-innen sollen einen Ausdruck der beiden </a:t>
            </a:r>
            <a:r>
              <a:rPr lang="de-DE" sz="1100" dirty="0" err="1"/>
              <a:t>powerpoint</a:t>
            </a:r>
            <a:r>
              <a:rPr lang="de-DE" sz="1100" dirty="0"/>
              <a:t>-Folien machen (oder alternativ: schriftlich die Folien ausfüllen).</a:t>
            </a:r>
          </a:p>
          <a:p>
            <a:pPr marL="179062" indent="-179062" eaLnBrk="1" fontAlgn="t" hangingPunct="1">
              <a:spcBef>
                <a:spcPts val="0"/>
              </a:spcBef>
              <a:buFont typeface="Arial" panose="020B0604020202020204" pitchFamily="34" charset="0"/>
              <a:buChar char="•"/>
            </a:pPr>
            <a:r>
              <a:rPr lang="de-DE" sz="1100" dirty="0"/>
              <a:t>Die Ergebnisse werden in einem Kurzvortrag vorgestellt.</a:t>
            </a:r>
          </a:p>
          <a:p>
            <a:pPr>
              <a:spcBef>
                <a:spcPts val="0"/>
              </a:spcBef>
            </a:pPr>
            <a:endParaRPr lang="de-DE" sz="1100" dirty="0"/>
          </a:p>
        </p:txBody>
      </p:sp>
      <p:sp>
        <p:nvSpPr>
          <p:cNvPr id="4" name="Foliennummernplatzhalter 3"/>
          <p:cNvSpPr>
            <a:spLocks noGrp="1"/>
          </p:cNvSpPr>
          <p:nvPr>
            <p:ph type="sldNum" sz="quarter" idx="10"/>
          </p:nvPr>
        </p:nvSpPr>
        <p:spPr/>
        <p:txBody>
          <a:bodyPr/>
          <a:lstStyle/>
          <a:p>
            <a:fld id="{6B19C70B-66E5-42C9-B82C-467C685AF104}" type="slidenum">
              <a:rPr lang="de-DE" altLang="de-DE" smtClean="0"/>
              <a:pPr/>
              <a:t>84</a:t>
            </a:fld>
            <a:endParaRPr lang="de-DE" altLang="de-DE"/>
          </a:p>
        </p:txBody>
      </p:sp>
    </p:spTree>
    <p:extLst>
      <p:ext uri="{BB962C8B-B14F-4D97-AF65-F5344CB8AC3E}">
        <p14:creationId xmlns:p14="http://schemas.microsoft.com/office/powerpoint/2010/main" val="1513075874"/>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457158">
              <a:defRPr/>
            </a:pPr>
            <a:r>
              <a:rPr lang="de-DE" dirty="0"/>
              <a:t>Didaktischer</a:t>
            </a:r>
            <a:r>
              <a:rPr lang="de-DE" baseline="0" dirty="0"/>
              <a:t> Hinweis</a:t>
            </a:r>
          </a:p>
          <a:p>
            <a:pPr marL="179062" indent="-179062" defTabSz="457158">
              <a:buFont typeface="Arial" panose="020B0604020202020204" pitchFamily="34" charset="0"/>
              <a:buChar char="•"/>
              <a:defRPr/>
            </a:pPr>
            <a:r>
              <a:rPr lang="de-DE" baseline="0" dirty="0"/>
              <a:t>Die Folie dient zur Einteilung der Gruppen. </a:t>
            </a:r>
            <a:endParaRPr lang="de-DE" dirty="0"/>
          </a:p>
        </p:txBody>
      </p:sp>
      <p:sp>
        <p:nvSpPr>
          <p:cNvPr id="4" name="Foliennummernplatzhalter 3"/>
          <p:cNvSpPr>
            <a:spLocks noGrp="1"/>
          </p:cNvSpPr>
          <p:nvPr>
            <p:ph type="sldNum" sz="quarter" idx="10"/>
          </p:nvPr>
        </p:nvSpPr>
        <p:spPr/>
        <p:txBody>
          <a:bodyPr/>
          <a:lstStyle/>
          <a:p>
            <a:fld id="{6B19C70B-66E5-42C9-B82C-467C685AF104}" type="slidenum">
              <a:rPr lang="de-DE" altLang="de-DE" smtClean="0"/>
              <a:pPr/>
              <a:t>85</a:t>
            </a:fld>
            <a:endParaRPr lang="de-DE" altLang="de-DE"/>
          </a:p>
        </p:txBody>
      </p:sp>
    </p:spTree>
    <p:extLst>
      <p:ext uri="{BB962C8B-B14F-4D97-AF65-F5344CB8AC3E}">
        <p14:creationId xmlns:p14="http://schemas.microsoft.com/office/powerpoint/2010/main" val="2477602493"/>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457158">
              <a:defRPr/>
            </a:pPr>
            <a:r>
              <a:rPr lang="de-DE" dirty="0"/>
              <a:t>Didaktischer</a:t>
            </a:r>
            <a:r>
              <a:rPr lang="de-DE" baseline="0" dirty="0"/>
              <a:t> Hinweis</a:t>
            </a:r>
          </a:p>
          <a:p>
            <a:pPr marL="179062" indent="-179062">
              <a:buFont typeface="Arial" panose="020B0604020202020204" pitchFamily="34" charset="0"/>
              <a:buChar char="•"/>
            </a:pPr>
            <a:r>
              <a:rPr lang="de-DE" sz="1300" dirty="0"/>
              <a:t>Hierbei handelt es sich um das Arbeitsblatt 7 oder eine </a:t>
            </a:r>
            <a:r>
              <a:rPr lang="de-DE" sz="1300" dirty="0" err="1"/>
              <a:t>Powerpoint</a:t>
            </a:r>
            <a:r>
              <a:rPr lang="de-DE" sz="1300" dirty="0"/>
              <a:t>-Folie – je nach Nutzung – die von den Schüler/-innen ausgefüllt werden sollen für ihren Bürogegenstand.</a:t>
            </a:r>
          </a:p>
          <a:p>
            <a:pPr marL="179062" indent="-179062">
              <a:buFont typeface="Arial" panose="020B0604020202020204" pitchFamily="34" charset="0"/>
              <a:buChar char="•"/>
            </a:pPr>
            <a:r>
              <a:rPr lang="de-DE" sz="1300" dirty="0"/>
              <a:t>In den hellbeigen Feldern wird jeweils ein Bauteil und das dazugehörige Material eingetragen (Beispiel Stuhlrolle – Kunststoff – Polyethylen)</a:t>
            </a:r>
          </a:p>
          <a:p>
            <a:pPr marL="179062" indent="-179062">
              <a:buFont typeface="Arial" panose="020B0604020202020204" pitchFamily="34" charset="0"/>
              <a:buChar char="•"/>
            </a:pPr>
            <a:r>
              <a:rPr lang="de-DE" sz="1300" dirty="0"/>
              <a:t>In dem zentralen Feld in der Mitte wird ein Beispielbild des Bürogegenstandes eingefügt</a:t>
            </a:r>
          </a:p>
          <a:p>
            <a:pPr marL="179062" indent="-179062">
              <a:buFont typeface="Arial" panose="020B0604020202020204" pitchFamily="34" charset="0"/>
              <a:buChar char="•"/>
            </a:pPr>
            <a:r>
              <a:rPr lang="de-DE" sz="1300" dirty="0"/>
              <a:t>Mit Pfeilen erfolgt dann eine Zuordnung von Bauteil zu Beispielbild</a:t>
            </a:r>
          </a:p>
        </p:txBody>
      </p:sp>
      <p:sp>
        <p:nvSpPr>
          <p:cNvPr id="4" name="Foliennummernplatzhalter 3"/>
          <p:cNvSpPr>
            <a:spLocks noGrp="1"/>
          </p:cNvSpPr>
          <p:nvPr>
            <p:ph type="sldNum" sz="quarter" idx="10"/>
          </p:nvPr>
        </p:nvSpPr>
        <p:spPr/>
        <p:txBody>
          <a:bodyPr/>
          <a:lstStyle/>
          <a:p>
            <a:fld id="{6B19C70B-66E5-42C9-B82C-467C685AF104}" type="slidenum">
              <a:rPr lang="de-DE" altLang="de-DE" smtClean="0"/>
              <a:pPr/>
              <a:t>86</a:t>
            </a:fld>
            <a:endParaRPr lang="de-DE" altLang="de-DE"/>
          </a:p>
        </p:txBody>
      </p:sp>
    </p:spTree>
    <p:extLst>
      <p:ext uri="{BB962C8B-B14F-4D97-AF65-F5344CB8AC3E}">
        <p14:creationId xmlns:p14="http://schemas.microsoft.com/office/powerpoint/2010/main" val="1086476047"/>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457158">
              <a:defRPr/>
            </a:pPr>
            <a:r>
              <a:rPr lang="de-DE" dirty="0"/>
              <a:t>Didaktischer</a:t>
            </a:r>
            <a:r>
              <a:rPr lang="de-DE" baseline="0" dirty="0"/>
              <a:t> Hinweis</a:t>
            </a:r>
          </a:p>
          <a:p>
            <a:pPr marL="179062" indent="-179062">
              <a:buFont typeface="Arial" panose="020B0604020202020204" pitchFamily="34" charset="0"/>
              <a:buChar char="•"/>
            </a:pPr>
            <a:r>
              <a:rPr lang="de-DE" sz="1300" dirty="0"/>
              <a:t>Hierbei handelt es sich um das Arbeitsblatt 7 oder eine </a:t>
            </a:r>
            <a:r>
              <a:rPr lang="de-DE" sz="1300" dirty="0" err="1"/>
              <a:t>Powerpoint</a:t>
            </a:r>
            <a:r>
              <a:rPr lang="de-DE" sz="1300" dirty="0"/>
              <a:t>-Folie – je nach Nutzung – die von den Schüler/-innen ausgefüllt werden sollen für ihren Bürogegenstand.</a:t>
            </a:r>
          </a:p>
          <a:p>
            <a:endParaRPr lang="de-DE" dirty="0"/>
          </a:p>
        </p:txBody>
      </p:sp>
      <p:sp>
        <p:nvSpPr>
          <p:cNvPr id="4" name="Foliennummernplatzhalter 3"/>
          <p:cNvSpPr>
            <a:spLocks noGrp="1"/>
          </p:cNvSpPr>
          <p:nvPr>
            <p:ph type="sldNum" sz="quarter" idx="10"/>
          </p:nvPr>
        </p:nvSpPr>
        <p:spPr/>
        <p:txBody>
          <a:bodyPr/>
          <a:lstStyle/>
          <a:p>
            <a:fld id="{6B19C70B-66E5-42C9-B82C-467C685AF104}" type="slidenum">
              <a:rPr lang="de-DE" altLang="de-DE" smtClean="0"/>
              <a:pPr/>
              <a:t>87</a:t>
            </a:fld>
            <a:endParaRPr lang="de-DE" altLang="de-DE"/>
          </a:p>
        </p:txBody>
      </p:sp>
    </p:spTree>
    <p:extLst>
      <p:ext uri="{BB962C8B-B14F-4D97-AF65-F5344CB8AC3E}">
        <p14:creationId xmlns:p14="http://schemas.microsoft.com/office/powerpoint/2010/main" val="1204783241"/>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954999" lvl="2" eaLnBrk="1" fontAlgn="t" hangingPunct="1"/>
            <a:endParaRPr lang="de-DE" sz="1300" dirty="0">
              <a:ea typeface="MS PGothic" pitchFamily="34" charset="-128"/>
            </a:endParaRPr>
          </a:p>
          <a:p>
            <a:pPr marL="179062" indent="-179062" eaLnBrk="1" fontAlgn="t" hangingPunct="1">
              <a:buFont typeface="Arial" panose="020B0604020202020204" pitchFamily="34" charset="0"/>
              <a:buChar char="•"/>
            </a:pPr>
            <a:endParaRPr lang="de-DE" sz="1300" dirty="0"/>
          </a:p>
          <a:p>
            <a:pPr marL="648934" lvl="1" indent="-171434" defTabSz="457158">
              <a:buFont typeface="Arial" panose="020B0604020202020204" pitchFamily="34" charset="0"/>
              <a:buChar char="•"/>
              <a:defRPr/>
            </a:pPr>
            <a:endParaRPr lang="de-DE" dirty="0"/>
          </a:p>
          <a:p>
            <a:endParaRPr lang="de-DE" dirty="0"/>
          </a:p>
        </p:txBody>
      </p:sp>
      <p:sp>
        <p:nvSpPr>
          <p:cNvPr id="4" name="Foliennummernplatzhalter 3"/>
          <p:cNvSpPr>
            <a:spLocks noGrp="1"/>
          </p:cNvSpPr>
          <p:nvPr>
            <p:ph type="sldNum" sz="quarter" idx="10"/>
          </p:nvPr>
        </p:nvSpPr>
        <p:spPr/>
        <p:txBody>
          <a:bodyPr/>
          <a:lstStyle/>
          <a:p>
            <a:fld id="{6B19C70B-66E5-42C9-B82C-467C685AF104}" type="slidenum">
              <a:rPr lang="de-DE" altLang="de-DE" smtClean="0"/>
              <a:pPr/>
              <a:t>88</a:t>
            </a:fld>
            <a:endParaRPr lang="de-DE" altLang="de-DE"/>
          </a:p>
        </p:txBody>
      </p:sp>
    </p:spTree>
    <p:extLst>
      <p:ext uri="{BB962C8B-B14F-4D97-AF65-F5344CB8AC3E}">
        <p14:creationId xmlns:p14="http://schemas.microsoft.com/office/powerpoint/2010/main" val="1819163550"/>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909171" y="4860925"/>
            <a:ext cx="5280960" cy="4605338"/>
          </a:xfrm>
        </p:spPr>
        <p:txBody>
          <a:bodyPr/>
          <a:lstStyle/>
          <a:p>
            <a:pPr eaLnBrk="1" fontAlgn="t" hangingPunct="1">
              <a:spcBef>
                <a:spcPts val="0"/>
              </a:spcBef>
            </a:pPr>
            <a:r>
              <a:rPr lang="de-DE" b="0" i="0" u="none" strike="noStrike" kern="1200" baseline="0" dirty="0">
                <a:solidFill>
                  <a:schemeClr val="tx1"/>
                </a:solidFill>
                <a:effectLst/>
              </a:rPr>
              <a:t>Didaktischer Hinweis</a:t>
            </a:r>
          </a:p>
          <a:p>
            <a:pPr marL="179062" indent="-179062" eaLnBrk="1" fontAlgn="t" hangingPunct="1">
              <a:spcBef>
                <a:spcPts val="0"/>
              </a:spcBef>
              <a:buFont typeface="Arial" panose="020B0604020202020204" pitchFamily="34" charset="0"/>
              <a:buChar char="•"/>
            </a:pPr>
            <a:r>
              <a:rPr lang="de-DE" b="0" i="0" u="none" strike="noStrike" kern="1200" baseline="0" dirty="0">
                <a:solidFill>
                  <a:schemeClr val="tx1"/>
                </a:solidFill>
                <a:effectLst/>
              </a:rPr>
              <a:t>In dem Modul 3 werden die Arbeitsergebnisse der Heimarbeit vorgestellt.</a:t>
            </a:r>
          </a:p>
          <a:p>
            <a:pPr marL="179062" indent="-179062" eaLnBrk="1" fontAlgn="t" hangingPunct="1">
              <a:spcBef>
                <a:spcPts val="0"/>
              </a:spcBef>
              <a:buFont typeface="Arial" panose="020B0604020202020204" pitchFamily="34" charset="0"/>
              <a:buChar char="•"/>
            </a:pPr>
            <a:r>
              <a:rPr lang="de-DE" b="0" i="0" u="none" strike="noStrike" kern="1200" baseline="0" dirty="0">
                <a:solidFill>
                  <a:schemeClr val="tx1"/>
                </a:solidFill>
                <a:effectLst/>
              </a:rPr>
              <a:t>Die Schüler/-innen bringen einen Ausdruck der beiden </a:t>
            </a:r>
            <a:r>
              <a:rPr lang="de-DE" dirty="0" err="1"/>
              <a:t>P</a:t>
            </a:r>
            <a:r>
              <a:rPr lang="de-DE" b="0" i="0" u="none" strike="noStrike" kern="1200" baseline="0" dirty="0" err="1">
                <a:solidFill>
                  <a:schemeClr val="tx1"/>
                </a:solidFill>
                <a:effectLst/>
              </a:rPr>
              <a:t>owerpoint</a:t>
            </a:r>
            <a:r>
              <a:rPr lang="de-DE" b="0" i="0" u="none" strike="noStrike" kern="1200" baseline="0" dirty="0">
                <a:solidFill>
                  <a:schemeClr val="tx1"/>
                </a:solidFill>
                <a:effectLst/>
              </a:rPr>
              <a:t>-Folien mit (oder alternativ: schriftlich die ausgefüllten Folien).</a:t>
            </a:r>
          </a:p>
          <a:p>
            <a:pPr marL="179062" indent="-179062" eaLnBrk="1" fontAlgn="t" hangingPunct="1">
              <a:spcBef>
                <a:spcPts val="0"/>
              </a:spcBef>
              <a:buFont typeface="Arial" panose="020B0604020202020204" pitchFamily="34" charset="0"/>
              <a:buChar char="•"/>
            </a:pPr>
            <a:r>
              <a:rPr lang="de-DE" b="0" i="0" u="none" strike="noStrike" kern="1200" baseline="0" dirty="0">
                <a:solidFill>
                  <a:schemeClr val="tx1"/>
                </a:solidFill>
                <a:effectLst/>
              </a:rPr>
              <a:t>Die Ergebnisse werden in einem Kurzvortrag vorgestellt und diskutiert.</a:t>
            </a:r>
          </a:p>
          <a:p>
            <a:pPr>
              <a:spcBef>
                <a:spcPts val="0"/>
              </a:spcBef>
            </a:pPr>
            <a:endParaRPr lang="de-DE" dirty="0"/>
          </a:p>
        </p:txBody>
      </p:sp>
      <p:sp>
        <p:nvSpPr>
          <p:cNvPr id="4" name="Foliennummernplatzhalter 3"/>
          <p:cNvSpPr>
            <a:spLocks noGrp="1"/>
          </p:cNvSpPr>
          <p:nvPr>
            <p:ph type="sldNum" sz="quarter" idx="10"/>
          </p:nvPr>
        </p:nvSpPr>
        <p:spPr/>
        <p:txBody>
          <a:bodyPr/>
          <a:lstStyle/>
          <a:p>
            <a:fld id="{6B19C70B-66E5-42C9-B82C-467C685AF104}" type="slidenum">
              <a:rPr lang="de-DE" altLang="de-DE" smtClean="0"/>
              <a:pPr/>
              <a:t>89</a:t>
            </a:fld>
            <a:endParaRPr lang="de-DE" altLang="de-DE"/>
          </a:p>
        </p:txBody>
      </p:sp>
    </p:spTree>
    <p:extLst>
      <p:ext uri="{BB962C8B-B14F-4D97-AF65-F5344CB8AC3E}">
        <p14:creationId xmlns:p14="http://schemas.microsoft.com/office/powerpoint/2010/main" val="3568168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34" indent="-171434" defTabSz="477500">
              <a:buFont typeface="Arial" panose="020B0604020202020204" pitchFamily="34" charset="0"/>
              <a:buChar char="•"/>
              <a:defRPr/>
            </a:pPr>
            <a:r>
              <a:rPr lang="de-DE" dirty="0"/>
              <a:t>Foliensatz II – Weiterbildung</a:t>
            </a:r>
            <a:r>
              <a:rPr lang="de-DE" baseline="0" dirty="0"/>
              <a:t> für Lehrende</a:t>
            </a:r>
            <a:endParaRPr lang="de-DE" dirty="0"/>
          </a:p>
          <a:p>
            <a:endParaRPr lang="de-DE" dirty="0"/>
          </a:p>
        </p:txBody>
      </p:sp>
      <p:sp>
        <p:nvSpPr>
          <p:cNvPr id="4" name="Foliennummernplatzhalter 3"/>
          <p:cNvSpPr>
            <a:spLocks noGrp="1"/>
          </p:cNvSpPr>
          <p:nvPr>
            <p:ph type="sldNum" sz="quarter" idx="10"/>
          </p:nvPr>
        </p:nvSpPr>
        <p:spPr/>
        <p:txBody>
          <a:bodyPr/>
          <a:lstStyle/>
          <a:p>
            <a:fld id="{6B19C70B-66E5-42C9-B82C-467C685AF104}" type="slidenum">
              <a:rPr lang="de-DE" altLang="de-DE" smtClean="0"/>
              <a:pPr/>
              <a:t>9</a:t>
            </a:fld>
            <a:endParaRPr lang="de-DE" altLang="de-DE"/>
          </a:p>
        </p:txBody>
      </p:sp>
    </p:spTree>
    <p:extLst>
      <p:ext uri="{BB962C8B-B14F-4D97-AF65-F5344CB8AC3E}">
        <p14:creationId xmlns:p14="http://schemas.microsoft.com/office/powerpoint/2010/main" val="381689617"/>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Didaktische Hinweise</a:t>
            </a:r>
          </a:p>
          <a:p>
            <a:endParaRPr lang="de-DE" dirty="0"/>
          </a:p>
          <a:p>
            <a:pPr marL="179062" indent="-179062">
              <a:buFont typeface="Arial" panose="020B0604020202020204" pitchFamily="34" charset="0"/>
              <a:buChar char="•"/>
            </a:pPr>
            <a:r>
              <a:rPr lang="de-DE" dirty="0"/>
              <a:t>Im</a:t>
            </a:r>
            <a:r>
              <a:rPr lang="de-DE" baseline="0" dirty="0"/>
              <a:t> Folgenden wird die Frage der Nachhaltigkeit im Büro diskutiert. Dies ist ein sehr umfassendes Thema, weshalb es hier nur angerissen werden kann.</a:t>
            </a:r>
          </a:p>
          <a:p>
            <a:pPr marL="179062" indent="-179062">
              <a:buFont typeface="Arial" panose="020B0604020202020204" pitchFamily="34" charset="0"/>
              <a:buChar char="•"/>
            </a:pPr>
            <a:r>
              <a:rPr lang="de-DE" baseline="0" dirty="0"/>
              <a:t>Zunächst wird ein Film über die Herstellung unseres Büromobiliars angeschaut. Er zeigt exemplarisch am Beispiel Holz auf, wie wenig nachhaltig die Möbelproduktion heute ist. Billig ist das zentrale Stichwort hierbei und dies geht zu Lasten der Umwelt und der sozialen Dimension der Nachhaltigkeit (Arbeitsstandards, Arbeitseinkommen, Sicherheit etc.).</a:t>
            </a:r>
          </a:p>
          <a:p>
            <a:pPr marL="179062" indent="-179062">
              <a:buFont typeface="Arial" panose="020B0604020202020204" pitchFamily="34" charset="0"/>
              <a:buChar char="•"/>
            </a:pPr>
            <a:r>
              <a:rPr lang="de-DE" baseline="0" dirty="0"/>
              <a:t>Im Anschluss wird das Thema Nachhaltigkeit diskutiert: Welche Anforderungen an das Büromobiliar ergeben sich aus dem Film in den drei Dimensionen Ökonomie, Ökologie und Soziales.</a:t>
            </a:r>
          </a:p>
          <a:p>
            <a:pPr marL="179062" indent="-179062">
              <a:buFont typeface="Arial" panose="020B0604020202020204" pitchFamily="34" charset="0"/>
              <a:buChar char="•"/>
            </a:pPr>
            <a:r>
              <a:rPr lang="de-DE" baseline="0" dirty="0"/>
              <a:t>Anschließend wird gezeigt, welche Standards und Gütezeichen es für das Büro gibt. Diese decken aber nur einen Teil der Büroeinrichtung ab. Hierbei werden die Kriterien, die für diese Gütesiegel genutzt werden, zusammengestellt (Textarbeit).</a:t>
            </a:r>
            <a:endParaRPr lang="de-DE" dirty="0"/>
          </a:p>
        </p:txBody>
      </p:sp>
      <p:sp>
        <p:nvSpPr>
          <p:cNvPr id="4" name="Foliennummernplatzhalter 3"/>
          <p:cNvSpPr>
            <a:spLocks noGrp="1"/>
          </p:cNvSpPr>
          <p:nvPr>
            <p:ph type="sldNum" sz="quarter" idx="10"/>
          </p:nvPr>
        </p:nvSpPr>
        <p:spPr/>
        <p:txBody>
          <a:bodyPr/>
          <a:lstStyle/>
          <a:p>
            <a:fld id="{6B19C70B-66E5-42C9-B82C-467C685AF104}" type="slidenum">
              <a:rPr lang="de-DE" altLang="de-DE" smtClean="0"/>
              <a:pPr/>
              <a:t>90</a:t>
            </a:fld>
            <a:endParaRPr lang="de-DE" altLang="de-DE"/>
          </a:p>
        </p:txBody>
      </p:sp>
    </p:spTree>
    <p:extLst>
      <p:ext uri="{BB962C8B-B14F-4D97-AF65-F5344CB8AC3E}">
        <p14:creationId xmlns:p14="http://schemas.microsoft.com/office/powerpoint/2010/main" val="3777834312"/>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204923" y="4674847"/>
            <a:ext cx="6506320" cy="5298660"/>
          </a:xfrm>
        </p:spPr>
        <p:txBody>
          <a:bodyPr/>
          <a:lstStyle/>
          <a:p>
            <a:pPr>
              <a:spcBef>
                <a:spcPts val="0"/>
              </a:spcBef>
            </a:pPr>
            <a:r>
              <a:rPr lang="de-DE" sz="1100" dirty="0"/>
              <a:t>Didaktische Hinweise</a:t>
            </a:r>
          </a:p>
          <a:p>
            <a:pPr marL="179062" indent="-179062">
              <a:spcBef>
                <a:spcPts val="0"/>
              </a:spcBef>
              <a:buFont typeface="Arial" panose="020B0604020202020204" pitchFamily="34" charset="0"/>
              <a:buChar char="•"/>
            </a:pPr>
            <a:r>
              <a:rPr lang="de-DE" sz="1100" dirty="0"/>
              <a:t>Das Video ist online verfügbar unter: ZDF zoom (2015): https://www.youtube.com/watch?v=MtUuMLkB0qI Materialtyp: Video auf ZDF, zwei Versionen vorhanden)</a:t>
            </a:r>
          </a:p>
          <a:p>
            <a:pPr marL="179062" indent="-179062">
              <a:spcBef>
                <a:spcPts val="0"/>
              </a:spcBef>
              <a:buFont typeface="Arial" panose="020B0604020202020204" pitchFamily="34" charset="0"/>
              <a:buChar char="•"/>
            </a:pPr>
            <a:r>
              <a:rPr lang="de-DE" sz="1100" dirty="0"/>
              <a:t>Hierzu gibt es auch ein Arbeitsblatt mit Fragen, die an die Schüler/-innen gestellt werden können (Arbeitsblatt 7 - Film „Ikea, </a:t>
            </a:r>
            <a:r>
              <a:rPr lang="de-DE" sz="1100" dirty="0" err="1"/>
              <a:t>Höffner</a:t>
            </a:r>
            <a:r>
              <a:rPr lang="de-DE" sz="1100" dirty="0"/>
              <a:t> und Co. - Woher kommen unsere Billigmöbel?“ </a:t>
            </a:r>
          </a:p>
          <a:p>
            <a:pPr marL="179062" indent="-179062">
              <a:spcBef>
                <a:spcPts val="0"/>
              </a:spcBef>
              <a:buFont typeface="Arial" panose="020B0604020202020204" pitchFamily="34" charset="0"/>
              <a:buChar char="•"/>
            </a:pPr>
            <a:r>
              <a:rPr lang="de-DE" sz="1100" dirty="0"/>
              <a:t>Gemeinsames Betrachten der Videodokumentation mit Notizen</a:t>
            </a:r>
          </a:p>
          <a:p>
            <a:pPr marL="179062" indent="-179062">
              <a:spcBef>
                <a:spcPts val="0"/>
              </a:spcBef>
              <a:buFont typeface="Arial" panose="020B0604020202020204" pitchFamily="34" charset="0"/>
              <a:buChar char="•"/>
            </a:pPr>
            <a:r>
              <a:rPr lang="de-DE" sz="1100" dirty="0"/>
              <a:t>Abschließend kann ein Klassengespräch durchgeführt werden mit folgenden Fragen:</a:t>
            </a:r>
          </a:p>
          <a:p>
            <a:pPr marL="656562" lvl="1" indent="-179062">
              <a:spcBef>
                <a:spcPts val="0"/>
              </a:spcBef>
              <a:buFont typeface="Arial" panose="020B0604020202020204" pitchFamily="34" charset="0"/>
              <a:buChar char="•"/>
            </a:pPr>
            <a:r>
              <a:rPr lang="de-DE" sz="1100" dirty="0">
                <a:ea typeface="MS PGothic" pitchFamily="34" charset="-128"/>
              </a:rPr>
              <a:t>Unter welchen Bedingungen entsteht unser Mobiliar? </a:t>
            </a:r>
          </a:p>
          <a:p>
            <a:pPr marL="656562" lvl="1" indent="-179062">
              <a:spcBef>
                <a:spcPts val="0"/>
              </a:spcBef>
              <a:buFont typeface="Arial" panose="020B0604020202020204" pitchFamily="34" charset="0"/>
              <a:buChar char="•"/>
            </a:pPr>
            <a:r>
              <a:rPr lang="de-DE" sz="1100" dirty="0">
                <a:ea typeface="MS PGothic" pitchFamily="34" charset="-128"/>
              </a:rPr>
              <a:t>Zu welchen Kosten und mit welchen Umweltfolgen? </a:t>
            </a:r>
          </a:p>
          <a:p>
            <a:pPr marL="656562" lvl="1" indent="-179062">
              <a:spcBef>
                <a:spcPts val="0"/>
              </a:spcBef>
              <a:buFont typeface="Arial" panose="020B0604020202020204" pitchFamily="34" charset="0"/>
              <a:buChar char="•"/>
            </a:pPr>
            <a:r>
              <a:rPr lang="de-DE" sz="1100" dirty="0">
                <a:ea typeface="MS PGothic" pitchFamily="34" charset="-128"/>
              </a:rPr>
              <a:t>Und was bilden die Preise ab? </a:t>
            </a:r>
          </a:p>
          <a:p>
            <a:pPr marL="656562" lvl="1" indent="-179062">
              <a:spcBef>
                <a:spcPts val="0"/>
              </a:spcBef>
              <a:buFont typeface="Arial" panose="020B0604020202020204" pitchFamily="34" charset="0"/>
              <a:buChar char="•"/>
            </a:pPr>
            <a:r>
              <a:rPr lang="de-DE" sz="1100" dirty="0">
                <a:ea typeface="MS PGothic" pitchFamily="34" charset="-128"/>
              </a:rPr>
              <a:t>Was tun die Hersteller der Billigmöbel, was nicht-nachhaltig ist?</a:t>
            </a:r>
          </a:p>
          <a:p>
            <a:pPr marL="656562" lvl="1" indent="-179062">
              <a:spcBef>
                <a:spcPts val="0"/>
              </a:spcBef>
              <a:buFont typeface="Arial" panose="020B0604020202020204" pitchFamily="34" charset="0"/>
              <a:buChar char="•"/>
            </a:pPr>
            <a:r>
              <a:rPr lang="de-DE" sz="1100" dirty="0">
                <a:ea typeface="MS PGothic" pitchFamily="34" charset="-128"/>
              </a:rPr>
              <a:t>Wie kann ich den Konflikt lösen, dass mein Betrieb gute Möbel haben möchte, aber er nur wenig Geld dafür ausgeben kann?</a:t>
            </a:r>
          </a:p>
          <a:p>
            <a:pPr marL="656562" lvl="1" indent="-179062">
              <a:spcBef>
                <a:spcPts val="0"/>
              </a:spcBef>
              <a:buFont typeface="Arial" panose="020B0604020202020204" pitchFamily="34" charset="0"/>
              <a:buChar char="•"/>
            </a:pPr>
            <a:r>
              <a:rPr lang="de-DE" sz="1100" dirty="0">
                <a:ea typeface="MS PGothic" pitchFamily="34" charset="-128"/>
              </a:rPr>
              <a:t>Wie ließe sich das Problem angehen (z. B durch politische Maßnahmen)?</a:t>
            </a:r>
          </a:p>
          <a:p>
            <a:pPr marL="656562" lvl="1" indent="-179062">
              <a:spcBef>
                <a:spcPts val="0"/>
              </a:spcBef>
              <a:buFont typeface="Arial" panose="020B0604020202020204" pitchFamily="34" charset="0"/>
              <a:buChar char="•"/>
            </a:pPr>
            <a:r>
              <a:rPr lang="de-DE" sz="1100" dirty="0">
                <a:ea typeface="MS PGothic" pitchFamily="34" charset="-128"/>
              </a:rPr>
              <a:t>Was hat mein eigenes Verhalten damit zu tun?</a:t>
            </a:r>
            <a:endParaRPr lang="de-DE" sz="1100" dirty="0"/>
          </a:p>
          <a:p>
            <a:pPr>
              <a:spcBef>
                <a:spcPts val="0"/>
              </a:spcBef>
            </a:pPr>
            <a:r>
              <a:rPr lang="de-DE" sz="1100" b="1" dirty="0"/>
              <a:t>Kurzbeschreibung zum Film</a:t>
            </a:r>
          </a:p>
          <a:p>
            <a:pPr>
              <a:spcBef>
                <a:spcPts val="0"/>
              </a:spcBef>
            </a:pPr>
            <a:r>
              <a:rPr lang="de-DE" sz="1100" dirty="0"/>
              <a:t>“Knapp 400 Euro gibt jeder von uns im Jahr für Möbel aus. Und bekommt dafür eine ganze Menge. Denn Möbel-Discounter landauf, landab unterbieten sich mit Dumpingpreisen. Doch der Preis, den die Umwelt und die Arbeitskräfte in den Herkunftsländern zahlen, ist hoch. </a:t>
            </a:r>
            <a:r>
              <a:rPr lang="de-DE" sz="1100" dirty="0" err="1"/>
              <a:t>ZDFzoom</a:t>
            </a:r>
            <a:r>
              <a:rPr lang="de-DE" sz="1100" dirty="0"/>
              <a:t>-Autor Michael Höft findet bei seinen Recherchen heraus: In manchen Möbeln steckt längst nicht das drin, was die Verpackung suggeriert. Tropische Hölzer statt heimischer Kiefer, nur ein Beispiel. Viele „unserer“ Möbelhölzer stammen aus dem hohen Norden Russlands. Dort fällen Holzarbeiter innerhalb von Sekunden Jahrhunderte alte Bäume. In den letzten Urwäldern Europas wird zwar legal, aber mit Blick auf die Umwelt rücksichtslos gerodet. Umweltschützer wie Alexej </a:t>
            </a:r>
            <a:r>
              <a:rPr lang="de-DE" sz="1100" dirty="0" err="1"/>
              <a:t>Yaroshenko</a:t>
            </a:r>
            <a:r>
              <a:rPr lang="de-DE" sz="1100" dirty="0"/>
              <a:t> kämpfen seit Jahren für den Erhalt der nordischen Wälder und warnen: Wenn sich nichts ändert, „haben wir hier in 10 Jahren ein riesiges Problem“. Ein weiterer Grund für die Schnäppchenpreise mancher Einrichtungshäuser: In den Möbelfabriken Osteuropas schuften Arbeiter für einen Hungerlohn. „Das Geld reicht kaum zum Leben. Jedes Jahr kommen Kontrolleure in die Fabrik, aber sie prüfen nur die Qualität der Möbel. Für uns Arbeiter interessiert sich niemand“, kritisiert ein Gewerkschafter. Der Monatslohn liegt in Rumänien manchmal bei knapp 200 Euro. Löhne, wie man sie sonst nur aus Südostasien kennt. </a:t>
            </a:r>
            <a:r>
              <a:rPr lang="de-DE" sz="1100" dirty="0" err="1"/>
              <a:t>ZDFzoom</a:t>
            </a:r>
            <a:r>
              <a:rPr lang="de-DE" sz="1100" dirty="0"/>
              <a:t> über die Umwelt- und Arbeitsbedingungen der Möbelbranche.</a:t>
            </a:r>
          </a:p>
          <a:p>
            <a:pPr>
              <a:spcBef>
                <a:spcPts val="0"/>
              </a:spcBef>
            </a:pPr>
            <a:endParaRPr lang="de-DE" sz="1100" dirty="0"/>
          </a:p>
        </p:txBody>
      </p:sp>
      <p:sp>
        <p:nvSpPr>
          <p:cNvPr id="4" name="Foliennummernplatzhalter 3"/>
          <p:cNvSpPr>
            <a:spLocks noGrp="1"/>
          </p:cNvSpPr>
          <p:nvPr>
            <p:ph type="sldNum" sz="quarter" idx="10"/>
          </p:nvPr>
        </p:nvSpPr>
        <p:spPr/>
        <p:txBody>
          <a:bodyPr/>
          <a:lstStyle/>
          <a:p>
            <a:fld id="{6B19C70B-66E5-42C9-B82C-467C685AF104}" type="slidenum">
              <a:rPr lang="de-DE" altLang="de-DE" smtClean="0"/>
              <a:pPr/>
              <a:t>91</a:t>
            </a:fld>
            <a:endParaRPr lang="de-DE" altLang="de-DE"/>
          </a:p>
        </p:txBody>
      </p:sp>
    </p:spTree>
    <p:extLst>
      <p:ext uri="{BB962C8B-B14F-4D97-AF65-F5344CB8AC3E}">
        <p14:creationId xmlns:p14="http://schemas.microsoft.com/office/powerpoint/2010/main" val="2883974504"/>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709614" y="4860925"/>
            <a:ext cx="5680075" cy="4860925"/>
          </a:xfrm>
        </p:spPr>
        <p:txBody>
          <a:bodyPr/>
          <a:lstStyle/>
          <a:p>
            <a:pPr>
              <a:spcBef>
                <a:spcPts val="0"/>
              </a:spcBef>
            </a:pPr>
            <a:r>
              <a:rPr lang="de-DE" dirty="0"/>
              <a:t>Didaktischer</a:t>
            </a:r>
            <a:r>
              <a:rPr lang="de-DE" baseline="0" dirty="0"/>
              <a:t> Hinweis</a:t>
            </a:r>
          </a:p>
          <a:p>
            <a:pPr marL="179062" indent="-179062">
              <a:spcBef>
                <a:spcPts val="0"/>
              </a:spcBef>
              <a:buFont typeface="Arial" panose="020B0604020202020204" pitchFamily="34" charset="0"/>
              <a:buChar char="•"/>
            </a:pPr>
            <a:r>
              <a:rPr lang="de-DE" dirty="0"/>
              <a:t>Im</a:t>
            </a:r>
            <a:r>
              <a:rPr lang="de-DE" baseline="0" dirty="0"/>
              <a:t> nächsten Schritt sollen die Lernenden die zentralen Aussagen des Film reflektieren.</a:t>
            </a:r>
          </a:p>
          <a:p>
            <a:pPr marL="179062" indent="-179062">
              <a:spcBef>
                <a:spcPts val="0"/>
              </a:spcBef>
              <a:buFont typeface="Arial" panose="020B0604020202020204" pitchFamily="34" charset="0"/>
              <a:buChar char="•"/>
            </a:pPr>
            <a:r>
              <a:rPr lang="de-DE" baseline="0" dirty="0"/>
              <a:t>Ausgehend von den negativen Aussagen sollen sie erarbeiten, was im Umkehrschluss „Kriterien für nachhaltige Möbel“ sein können.</a:t>
            </a:r>
          </a:p>
          <a:p>
            <a:pPr marL="179062" indent="-179062">
              <a:spcBef>
                <a:spcPts val="0"/>
              </a:spcBef>
              <a:buFont typeface="Arial" panose="020B0604020202020204" pitchFamily="34" charset="0"/>
              <a:buChar char="•"/>
            </a:pPr>
            <a:r>
              <a:rPr lang="de-DE" baseline="0" dirty="0"/>
              <a:t>Hierzu wird die obige Tabelle genutzt oder ein Tafelbild analog zur Tabelle erstellt.</a:t>
            </a:r>
          </a:p>
          <a:p>
            <a:pPr marL="179062" indent="-179062">
              <a:spcBef>
                <a:spcPts val="0"/>
              </a:spcBef>
              <a:buFont typeface="Arial" panose="020B0604020202020204" pitchFamily="34" charset="0"/>
              <a:buChar char="•"/>
            </a:pPr>
            <a:r>
              <a:rPr lang="de-DE" baseline="0" dirty="0"/>
              <a:t>Ebenso kann das Arbeitsblatt 9 – Kriterien für nachhaltige Möbel genutzt werden.</a:t>
            </a:r>
          </a:p>
          <a:p>
            <a:pPr>
              <a:spcBef>
                <a:spcPts val="0"/>
              </a:spcBef>
            </a:pPr>
            <a:r>
              <a:rPr lang="de-DE" b="1" baseline="0" dirty="0"/>
              <a:t>Weitere Hinweise</a:t>
            </a:r>
          </a:p>
          <a:p>
            <a:pPr marL="179062" indent="-179062">
              <a:spcBef>
                <a:spcPts val="0"/>
              </a:spcBef>
              <a:buFont typeface="Arial" panose="020B0604020202020204" pitchFamily="34" charset="0"/>
              <a:buChar char="•"/>
            </a:pPr>
            <a:r>
              <a:rPr lang="de-DE" baseline="0" dirty="0"/>
              <a:t>Generell werden bei der Nachhaltigkeit drei Dimensionen unterschieden.</a:t>
            </a:r>
          </a:p>
          <a:p>
            <a:pPr marL="656562" lvl="1" indent="-179062">
              <a:spcBef>
                <a:spcPts val="0"/>
              </a:spcBef>
              <a:buFont typeface="Arial" panose="020B0604020202020204" pitchFamily="34" charset="0"/>
              <a:buChar char="•"/>
            </a:pPr>
            <a:r>
              <a:rPr lang="de-DE" baseline="0" dirty="0"/>
              <a:t>Ökonomie: </a:t>
            </a:r>
          </a:p>
          <a:p>
            <a:pPr marL="1134062" lvl="2" indent="-179062" defTabSz="477500">
              <a:spcBef>
                <a:spcPts val="0"/>
              </a:spcBef>
              <a:buFont typeface="Arial" panose="020B0604020202020204" pitchFamily="34" charset="0"/>
              <a:buChar char="•"/>
              <a:defRPr/>
            </a:pPr>
            <a:r>
              <a:rPr lang="de-DE" baseline="0" dirty="0"/>
              <a:t>Beispiele: </a:t>
            </a:r>
            <a:r>
              <a:rPr lang="de-DE" dirty="0">
                <a:solidFill>
                  <a:schemeClr val="tx1">
                    <a:lumMod val="65000"/>
                    <a:lumOff val="35000"/>
                  </a:schemeClr>
                </a:solidFill>
                <a:latin typeface="PT Sans" panose="020B0503020203020204"/>
              </a:rPr>
              <a:t>„Wahre Preise“ zahlen, </a:t>
            </a:r>
            <a:r>
              <a:rPr lang="de-DE" baseline="0" dirty="0"/>
              <a:t>Unternehmensstabilität, </a:t>
            </a:r>
            <a:r>
              <a:rPr lang="de-DE" dirty="0"/>
              <a:t>langfristige Sicherung der Unternehmensexistenz,</a:t>
            </a:r>
            <a:r>
              <a:rPr lang="de-DE" baseline="0" dirty="0"/>
              <a:t> </a:t>
            </a:r>
            <a:r>
              <a:rPr lang="de-DE" dirty="0"/>
              <a:t>Ökonomische Stabilität und Sicherheit,</a:t>
            </a:r>
            <a:r>
              <a:rPr lang="de-DE" baseline="0" dirty="0"/>
              <a:t> </a:t>
            </a:r>
            <a:r>
              <a:rPr lang="de-DE" dirty="0"/>
              <a:t>Qualität, regionale Vernetzung.</a:t>
            </a:r>
            <a:endParaRPr lang="de-DE" baseline="0" dirty="0"/>
          </a:p>
          <a:p>
            <a:pPr marL="656562" lvl="1" indent="-179062">
              <a:spcBef>
                <a:spcPts val="0"/>
              </a:spcBef>
              <a:buFont typeface="Arial" panose="020B0604020202020204" pitchFamily="34" charset="0"/>
              <a:buChar char="•"/>
            </a:pPr>
            <a:r>
              <a:rPr lang="de-DE" baseline="0" dirty="0"/>
              <a:t>Ökologie:</a:t>
            </a:r>
          </a:p>
          <a:p>
            <a:pPr marL="1134062" lvl="2" indent="-179062" defTabSz="477500">
              <a:spcBef>
                <a:spcPts val="0"/>
              </a:spcBef>
              <a:buFont typeface="Arial" panose="020B0604020202020204" pitchFamily="34" charset="0"/>
              <a:buChar char="•"/>
              <a:defRPr/>
            </a:pPr>
            <a:r>
              <a:rPr lang="de-DE" baseline="0" dirty="0"/>
              <a:t>Beispiele: </a:t>
            </a:r>
            <a:r>
              <a:rPr lang="de-DE" dirty="0">
                <a:solidFill>
                  <a:schemeClr val="tx1">
                    <a:lumMod val="65000"/>
                    <a:lumOff val="35000"/>
                  </a:schemeClr>
                </a:solidFill>
                <a:latin typeface="PT Sans" panose="020B0503020203020204"/>
              </a:rPr>
              <a:t>Langlebigkeit</a:t>
            </a:r>
            <a:r>
              <a:rPr lang="de-DE" baseline="0" dirty="0">
                <a:solidFill>
                  <a:schemeClr val="tx1">
                    <a:lumMod val="65000"/>
                    <a:lumOff val="35000"/>
                  </a:schemeClr>
                </a:solidFill>
                <a:latin typeface="PT Sans" panose="020B0503020203020204"/>
              </a:rPr>
              <a:t> der Produkte, g</a:t>
            </a:r>
            <a:r>
              <a:rPr lang="de-DE" baseline="0" dirty="0"/>
              <a:t>eringer Verbrauch von Ressourcen (Wasser, Strom, Wärme) sowie die Nutzung erneuerbarer Ressourcen.</a:t>
            </a:r>
          </a:p>
          <a:p>
            <a:pPr marL="656562" lvl="1" indent="-179062">
              <a:spcBef>
                <a:spcPts val="0"/>
              </a:spcBef>
              <a:buFont typeface="Arial" panose="020B0604020202020204" pitchFamily="34" charset="0"/>
              <a:buChar char="•"/>
            </a:pPr>
            <a:r>
              <a:rPr lang="de-DE" baseline="0" dirty="0"/>
              <a:t>Soziales:</a:t>
            </a:r>
          </a:p>
          <a:p>
            <a:pPr marL="1134062" lvl="2" indent="-179062">
              <a:spcBef>
                <a:spcPts val="0"/>
              </a:spcBef>
              <a:buFont typeface="Arial" panose="020B0604020202020204" pitchFamily="34" charset="0"/>
              <a:buChar char="•"/>
            </a:pPr>
            <a:r>
              <a:rPr lang="de-DE" baseline="0" dirty="0"/>
              <a:t>Beispiele: Sozialstandards in der Produktion, Arbeitsstandards, Generationenvielfalt, soziale Gerechtigkeit, Chancengleichheit, die Sorge für einen verantwortungsvollen Umgang mit der Ressource Mensch.</a:t>
            </a:r>
          </a:p>
          <a:p>
            <a:pPr>
              <a:spcBef>
                <a:spcPts val="0"/>
              </a:spcBef>
            </a:pPr>
            <a:endParaRPr lang="de-DE" baseline="0" dirty="0"/>
          </a:p>
          <a:p>
            <a:pPr marL="179062" indent="-179062">
              <a:spcBef>
                <a:spcPts val="0"/>
              </a:spcBef>
              <a:buFont typeface="Arial" panose="020B0604020202020204" pitchFamily="34" charset="0"/>
              <a:buChar char="•"/>
            </a:pPr>
            <a:endParaRPr lang="de-DE" dirty="0"/>
          </a:p>
          <a:p>
            <a:pPr marL="179062" indent="-179062">
              <a:spcBef>
                <a:spcPts val="0"/>
              </a:spcBef>
              <a:buFont typeface="Arial" panose="020B0604020202020204" pitchFamily="34" charset="0"/>
              <a:buChar char="•"/>
            </a:pPr>
            <a:endParaRPr lang="de-DE" baseline="0" dirty="0"/>
          </a:p>
          <a:p>
            <a:pPr>
              <a:spcBef>
                <a:spcPts val="0"/>
              </a:spcBef>
            </a:pPr>
            <a:endParaRPr lang="de-DE" baseline="0" dirty="0"/>
          </a:p>
          <a:p>
            <a:pPr>
              <a:spcBef>
                <a:spcPts val="0"/>
              </a:spcBef>
            </a:pPr>
            <a:endParaRPr lang="de-DE" dirty="0"/>
          </a:p>
        </p:txBody>
      </p:sp>
      <p:sp>
        <p:nvSpPr>
          <p:cNvPr id="4" name="Foliennummernplatzhalter 3"/>
          <p:cNvSpPr>
            <a:spLocks noGrp="1"/>
          </p:cNvSpPr>
          <p:nvPr>
            <p:ph type="sldNum" sz="quarter" idx="10"/>
          </p:nvPr>
        </p:nvSpPr>
        <p:spPr/>
        <p:txBody>
          <a:bodyPr/>
          <a:lstStyle/>
          <a:p>
            <a:fld id="{6B19C70B-66E5-42C9-B82C-467C685AF104}" type="slidenum">
              <a:rPr lang="de-DE" altLang="de-DE" smtClean="0"/>
              <a:pPr/>
              <a:t>92</a:t>
            </a:fld>
            <a:endParaRPr lang="de-DE" altLang="de-DE"/>
          </a:p>
        </p:txBody>
      </p:sp>
    </p:spTree>
    <p:extLst>
      <p:ext uri="{BB962C8B-B14F-4D97-AF65-F5344CB8AC3E}">
        <p14:creationId xmlns:p14="http://schemas.microsoft.com/office/powerpoint/2010/main" val="3542537691"/>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436688" y="593725"/>
            <a:ext cx="3465512" cy="2598738"/>
          </a:xfrm>
        </p:spPr>
      </p:sp>
      <p:sp>
        <p:nvSpPr>
          <p:cNvPr id="3" name="Notizenplatzhalter 2"/>
          <p:cNvSpPr>
            <a:spLocks noGrp="1"/>
          </p:cNvSpPr>
          <p:nvPr>
            <p:ph type="body" idx="1"/>
          </p:nvPr>
        </p:nvSpPr>
        <p:spPr>
          <a:xfrm>
            <a:off x="238856" y="3189463"/>
            <a:ext cx="6621589" cy="6857483"/>
          </a:xfrm>
        </p:spPr>
        <p:txBody>
          <a:bodyPr/>
          <a:lstStyle/>
          <a:p>
            <a:pPr defTabSz="477500">
              <a:spcBef>
                <a:spcPts val="0"/>
              </a:spcBef>
              <a:defRPr/>
            </a:pPr>
            <a:r>
              <a:rPr lang="de-DE" sz="1000" dirty="0"/>
              <a:t>Didaktischer Hinweis</a:t>
            </a:r>
          </a:p>
          <a:p>
            <a:pPr marL="179062" indent="-179062">
              <a:spcBef>
                <a:spcPts val="0"/>
              </a:spcBef>
              <a:buFont typeface="Arial" panose="020B0604020202020204" pitchFamily="34" charset="0"/>
              <a:buChar char="•"/>
            </a:pPr>
            <a:r>
              <a:rPr lang="de-DE" sz="1000" dirty="0"/>
              <a:t>Die / der Lehrende teilt das „Arbeitsblatt 10 - Standards und Gütezeichen“ aus.</a:t>
            </a:r>
          </a:p>
          <a:p>
            <a:pPr marL="179062" indent="-179062">
              <a:spcBef>
                <a:spcPts val="0"/>
              </a:spcBef>
              <a:buFont typeface="Arial" panose="020B0604020202020204" pitchFamily="34" charset="0"/>
              <a:buChar char="•"/>
            </a:pPr>
            <a:r>
              <a:rPr lang="de-DE" sz="1000" dirty="0"/>
              <a:t>Die / der Lehrende stellt die folgenden Fragen</a:t>
            </a:r>
          </a:p>
          <a:p>
            <a:pPr marL="775937" lvl="1" indent="-298437">
              <a:spcBef>
                <a:spcPts val="0"/>
              </a:spcBef>
              <a:buFont typeface="Arial" panose="020B0604020202020204" pitchFamily="34" charset="0"/>
              <a:buChar char="•"/>
            </a:pPr>
            <a:r>
              <a:rPr lang="de-DE" sz="1000" dirty="0"/>
              <a:t>Auf welche Produkte bzw. Anwendungsbereiche im Büro beziehen sich die Standards und Gütezeichen?</a:t>
            </a:r>
          </a:p>
          <a:p>
            <a:pPr marL="775937" lvl="1" indent="-298437">
              <a:spcBef>
                <a:spcPts val="0"/>
              </a:spcBef>
              <a:buFont typeface="Arial" panose="020B0604020202020204" pitchFamily="34" charset="0"/>
              <a:buChar char="•"/>
            </a:pPr>
            <a:r>
              <a:rPr lang="de-DE" sz="1000" dirty="0"/>
              <a:t>Welche Kriterien werden benannt?</a:t>
            </a:r>
          </a:p>
          <a:p>
            <a:pPr>
              <a:spcBef>
                <a:spcPts val="0"/>
              </a:spcBef>
            </a:pPr>
            <a:r>
              <a:rPr lang="de-DE" sz="1000" b="1" dirty="0"/>
              <a:t>Weitere Erläuterungen</a:t>
            </a:r>
          </a:p>
          <a:p>
            <a:pPr marL="179062" indent="-179062">
              <a:spcBef>
                <a:spcPts val="0"/>
              </a:spcBef>
              <a:buFont typeface="Arial" panose="020B0604020202020204" pitchFamily="34" charset="0"/>
              <a:buChar char="•"/>
            </a:pPr>
            <a:r>
              <a:rPr lang="de-DE" sz="1000" dirty="0"/>
              <a:t>Blauer Engel - Der Blaue Engel ist das Umweltzeichen der Bundesregierung zum Schutz von Mensch und Umwelt. Es garantiert die Herstellung von Recyclingpapier aus 100% Altpapier, bei Frischfasern die Herkunft von mindestens 70% des gesamten Primärfaserstoffs nachweislich aus nachhaltiger Forstwirtschaft sowie weniger Energie- und bis zu 70% weniger Wasserverbrauch bei der Produktion von Papiererzeugnissen.  </a:t>
            </a:r>
            <a:r>
              <a:rPr lang="de-DE" sz="1000" b="1" dirty="0"/>
              <a:t>Anwendung: Holzprodukte, Teppiche</a:t>
            </a:r>
          </a:p>
          <a:p>
            <a:pPr marL="179062" indent="-179062">
              <a:spcBef>
                <a:spcPts val="0"/>
              </a:spcBef>
              <a:buFont typeface="Arial" panose="020B0604020202020204" pitchFamily="34" charset="0"/>
              <a:buChar char="•"/>
            </a:pPr>
            <a:r>
              <a:rPr lang="de-DE" sz="1000" dirty="0"/>
              <a:t>PEFC – Zertifizierungssystem für nachhaltige Waldbewirtschaftung, seit 2003 „Programme </a:t>
            </a:r>
            <a:r>
              <a:rPr lang="de-DE" sz="1000" dirty="0" err="1"/>
              <a:t>for</a:t>
            </a:r>
            <a:r>
              <a:rPr lang="de-DE" sz="1000" dirty="0"/>
              <a:t> </a:t>
            </a:r>
            <a:r>
              <a:rPr lang="de-DE" sz="1000" dirty="0" err="1"/>
              <a:t>the</a:t>
            </a:r>
            <a:r>
              <a:rPr lang="de-DE" sz="1000" dirty="0"/>
              <a:t> </a:t>
            </a:r>
            <a:r>
              <a:rPr lang="de-DE" sz="1000" dirty="0" err="1"/>
              <a:t>Endorsement</a:t>
            </a:r>
            <a:r>
              <a:rPr lang="de-DE" sz="1000" dirty="0"/>
              <a:t> </a:t>
            </a:r>
            <a:r>
              <a:rPr lang="de-DE" sz="1000" dirty="0" err="1"/>
              <a:t>of</a:t>
            </a:r>
            <a:r>
              <a:rPr lang="de-DE" sz="1000" dirty="0"/>
              <a:t> </a:t>
            </a:r>
            <a:r>
              <a:rPr lang="de-DE" sz="1000" dirty="0" err="1"/>
              <a:t>Forest</a:t>
            </a:r>
            <a:r>
              <a:rPr lang="de-DE" sz="1000" dirty="0"/>
              <a:t> </a:t>
            </a:r>
            <a:r>
              <a:rPr lang="de-DE" sz="1000" dirty="0" err="1"/>
              <a:t>Certification</a:t>
            </a:r>
            <a:r>
              <a:rPr lang="de-DE" sz="1000" dirty="0"/>
              <a:t> </a:t>
            </a:r>
            <a:r>
              <a:rPr lang="de-DE" sz="1000" dirty="0" err="1"/>
              <a:t>schemes</a:t>
            </a:r>
            <a:r>
              <a:rPr lang="de-DE" sz="1000" dirty="0"/>
              <a:t>“. PEFC basiert inhaltlich auf internationalen Beschlüssen der Nachfolgekonferenzen der Umweltkonferenz von Rio (1992). Alle eingesetzten Rohstoffe stammen nachweislich aus legalen Quellen (kein illegaler Holzeinschlag, Umwandlung von Naturwäldern in Plantagen, genetisch veränderte Organismen, etc.). Sämtliche beteiligten Betriebe erfüllen die Anforderungen von PEFC für die Produktionskette (Chain-</a:t>
            </a:r>
            <a:r>
              <a:rPr lang="de-DE" sz="1000" dirty="0" err="1"/>
              <a:t>of</a:t>
            </a:r>
            <a:r>
              <a:rPr lang="de-DE" sz="1000" dirty="0"/>
              <a:t>-</a:t>
            </a:r>
            <a:r>
              <a:rPr lang="de-DE" sz="1000" dirty="0" err="1"/>
              <a:t>Custody</a:t>
            </a:r>
            <a:r>
              <a:rPr lang="de-DE" sz="1000" dirty="0"/>
              <a:t>; COC). </a:t>
            </a:r>
            <a:r>
              <a:rPr lang="de-DE" sz="1000" b="1" dirty="0"/>
              <a:t>Anwendung: Holzprodukte, deren eingesetzter Holzrohstoff zu mind. 70 % aus  ökologisch, ökonomisch und sozial nachhaltiger Forstwirtschaft stammt. </a:t>
            </a:r>
          </a:p>
          <a:p>
            <a:pPr marL="179062" indent="-179062">
              <a:spcBef>
                <a:spcPts val="0"/>
              </a:spcBef>
              <a:buFont typeface="Arial" panose="020B0604020202020204" pitchFamily="34" charset="0"/>
              <a:buChar char="•"/>
            </a:pPr>
            <a:r>
              <a:rPr lang="de-DE" sz="1000" dirty="0" err="1"/>
              <a:t>Forest</a:t>
            </a:r>
            <a:r>
              <a:rPr lang="de-DE" sz="1000" dirty="0"/>
              <a:t> </a:t>
            </a:r>
            <a:r>
              <a:rPr lang="de-DE" sz="1000" dirty="0" err="1"/>
              <a:t>Stewardship</a:t>
            </a:r>
            <a:r>
              <a:rPr lang="de-DE" sz="1000" dirty="0"/>
              <a:t> Council – Das FSC Siegel kennzeichnet Holz- oder Holzfaserprodukte aus nachhaltig bewirtschaftetem Anbau. Die Materialströme werden in und zwischen Unternehmen durch ein lückenloses System der Produktkettenzertifizierung überprüft. FSC 100% kennzeichnet Produkte, die zu 100% mit Holz oder Holzfasern aus vorbildlich bewirtschafteten, zertifizierten Wäldern hergestellt wurden. FSC </a:t>
            </a:r>
            <a:r>
              <a:rPr lang="de-DE" sz="1000" dirty="0" err="1"/>
              <a:t>Recycled</a:t>
            </a:r>
            <a:r>
              <a:rPr lang="de-DE" sz="1000" dirty="0"/>
              <a:t> kennzeichnet Produkte, die zu 100% aus gebrauchten oder </a:t>
            </a:r>
            <a:r>
              <a:rPr lang="de-DE" sz="1000" dirty="0" err="1"/>
              <a:t>Restholz</a:t>
            </a:r>
            <a:r>
              <a:rPr lang="de-DE" sz="1000" dirty="0"/>
              <a:t> bzw.  -</a:t>
            </a:r>
            <a:r>
              <a:rPr lang="de-DE" sz="1000" dirty="0" err="1"/>
              <a:t>holzfasern</a:t>
            </a:r>
            <a:r>
              <a:rPr lang="de-DE" sz="1000" dirty="0"/>
              <a:t> hergestellt wurden. </a:t>
            </a:r>
            <a:r>
              <a:rPr lang="de-DE" sz="1000" b="1" dirty="0"/>
              <a:t>Anwendung: Holz und Holzfaserprodukte</a:t>
            </a:r>
          </a:p>
          <a:p>
            <a:pPr marL="179062" indent="-179062">
              <a:spcBef>
                <a:spcPts val="0"/>
              </a:spcBef>
              <a:buFont typeface="Arial" panose="020B0604020202020204" pitchFamily="34" charset="0"/>
              <a:buChar char="•"/>
            </a:pPr>
            <a:r>
              <a:rPr lang="de-DE" sz="1000" dirty="0"/>
              <a:t>Eco-Label – Das Eco Label kennzeichnet Produkte und Dienstleistungen mit einer geringeren Umweltauswirkung als vergleichbare Produkte. Vergabekriterien werden unter Federführung des European Union </a:t>
            </a:r>
            <a:r>
              <a:rPr lang="de-DE" sz="1000" dirty="0" err="1"/>
              <a:t>Ecolabelling</a:t>
            </a:r>
            <a:r>
              <a:rPr lang="de-DE" sz="1000" dirty="0"/>
              <a:t> Board entwickelt und verabschiedet, das </a:t>
            </a:r>
            <a:r>
              <a:rPr lang="de-DE" sz="1000" dirty="0" err="1"/>
              <a:t>VertreterInnen</a:t>
            </a:r>
            <a:r>
              <a:rPr lang="de-DE" sz="1000" dirty="0"/>
              <a:t> der Mitgliedsstaaten sowie weitere Mitglieder aus Industrie, Umwelt- und Verbraucherverbänden, Gewerkschaften, kleinen und mittleren Betrieben sowie dem Handel vereint. </a:t>
            </a:r>
            <a:r>
              <a:rPr lang="de-DE" sz="1000" b="1" dirty="0"/>
              <a:t>Anwendung: Das Spektrum reicht von Hygieneprodukten, Holzmöbeln und Reinigungsprodukten über Elektrogeräte, Textilien, Farben und Lacke bis zu Beherbergungsbetrieben. </a:t>
            </a:r>
          </a:p>
          <a:p>
            <a:pPr marL="179062" indent="-179062">
              <a:spcBef>
                <a:spcPts val="0"/>
              </a:spcBef>
              <a:buFont typeface="Arial" panose="020B0604020202020204" pitchFamily="34" charset="0"/>
              <a:buChar char="•"/>
            </a:pPr>
            <a:r>
              <a:rPr lang="de-DE" sz="1000" dirty="0" err="1"/>
              <a:t>Natureplus</a:t>
            </a:r>
            <a:r>
              <a:rPr lang="de-DE" sz="1000" dirty="0"/>
              <a:t> e.V.- Das System des Internationalen Vereins für zukunftsfähiges Bauen und Wohnen </a:t>
            </a:r>
            <a:r>
              <a:rPr lang="de-DE" sz="1000" dirty="0" err="1"/>
              <a:t>natureplus</a:t>
            </a:r>
            <a:r>
              <a:rPr lang="de-DE" sz="1000" dirty="0"/>
              <a:t> e.V. kennzeichnet nachhaltige, d.h. umweltverträgliche und gesundheitlich unbedenkliche Produkte. Jedes Produkt mit dem </a:t>
            </a:r>
            <a:r>
              <a:rPr lang="de-DE" sz="1000" dirty="0" err="1"/>
              <a:t>natureplus</a:t>
            </a:r>
            <a:r>
              <a:rPr lang="de-DE" sz="1000" dirty="0"/>
              <a:t>® Qualitätszeichen erfüllt Produkt-Kriterien sowie ggf. weitere produktspezifische Richtlinien. Bei Produkten aus mehreren Systemkomponenten, z.B. Wärmedämmverbundsysteme, gelten zusätzlich die im Produkt-Kriterium genannten Richtlinien dieser Einzelkomponenten. </a:t>
            </a:r>
            <a:r>
              <a:rPr lang="de-DE" sz="1000" b="1" dirty="0"/>
              <a:t>Anwendung: Bauprodukte und Faserdämmstoffe aus nachwachsenden Rohstoffen (z. B. Hanf, Flachs, Schafwolle, Kork, Kokos) in Form von Platten, Filzen, Matten oder Schütt- und Einblasware.</a:t>
            </a:r>
          </a:p>
          <a:p>
            <a:pPr marL="179062" indent="-179062">
              <a:spcBef>
                <a:spcPts val="0"/>
              </a:spcBef>
              <a:buFont typeface="Arial" panose="020B0604020202020204" pitchFamily="34" charset="0"/>
              <a:buChar char="•"/>
            </a:pPr>
            <a:r>
              <a:rPr lang="de-DE" sz="1000" dirty="0"/>
              <a:t>Zertifizierte Bezugsstoffe wie z. B. "</a:t>
            </a:r>
            <a:r>
              <a:rPr lang="de-DE" sz="1000" dirty="0" err="1"/>
              <a:t>Cradle</a:t>
            </a:r>
            <a:r>
              <a:rPr lang="de-DE" sz="1000" dirty="0"/>
              <a:t> </a:t>
            </a:r>
            <a:r>
              <a:rPr lang="de-DE" sz="1000" dirty="0" err="1"/>
              <a:t>to</a:t>
            </a:r>
            <a:r>
              <a:rPr lang="de-DE" sz="1000" dirty="0"/>
              <a:t> </a:t>
            </a:r>
            <a:r>
              <a:rPr lang="de-DE" sz="1000" dirty="0" err="1"/>
              <a:t>Cradle</a:t>
            </a:r>
            <a:r>
              <a:rPr lang="de-DE" sz="1000" dirty="0"/>
              <a:t>" (CLIMATEX). Das Siegel kennzeichnet klimatisierende und kreislauffähige Textilien. Sie gleichen Temperaturen aus, regulieren Feuchtigkeit und sind langlebig. Die Materialien sind sortenrein trennbar, zu 100 % Recycling fähig und gehen so in die natürlichen und technischen Kreisläufe ein. </a:t>
            </a:r>
            <a:r>
              <a:rPr lang="de-DE" sz="1000" b="1" dirty="0"/>
              <a:t>Anwendung: Innenausstattung, </a:t>
            </a:r>
            <a:r>
              <a:rPr lang="de-DE" sz="1000" b="1" dirty="0" err="1"/>
              <a:t>Health</a:t>
            </a:r>
            <a:r>
              <a:rPr lang="de-DE" sz="1000" b="1" dirty="0"/>
              <a:t> Care, Automotive, Transportation, Bekleidung, Schuhe und mehr.</a:t>
            </a:r>
          </a:p>
          <a:p>
            <a:pPr>
              <a:spcBef>
                <a:spcPts val="0"/>
              </a:spcBef>
            </a:pPr>
            <a:endParaRPr lang="de-DE" sz="1000" dirty="0"/>
          </a:p>
          <a:p>
            <a:pPr marL="775937" lvl="1" indent="-298437">
              <a:spcBef>
                <a:spcPts val="0"/>
              </a:spcBef>
              <a:buFont typeface="Arial" panose="020B0604020202020204" pitchFamily="34" charset="0"/>
              <a:buChar char="•"/>
            </a:pPr>
            <a:endParaRPr lang="de-DE" sz="1000" dirty="0"/>
          </a:p>
          <a:p>
            <a:pPr marL="775937" lvl="1" indent="-298437">
              <a:spcBef>
                <a:spcPts val="0"/>
              </a:spcBef>
              <a:buFont typeface="Arial" panose="020B0604020202020204" pitchFamily="34" charset="0"/>
              <a:buChar char="•"/>
            </a:pPr>
            <a:endParaRPr lang="de-DE" sz="1000" dirty="0"/>
          </a:p>
          <a:p>
            <a:pPr marL="179062" indent="-179062">
              <a:spcBef>
                <a:spcPts val="0"/>
              </a:spcBef>
              <a:buFont typeface="Arial" panose="020B0604020202020204" pitchFamily="34" charset="0"/>
              <a:buChar char="•"/>
            </a:pPr>
            <a:endParaRPr lang="de-DE" sz="1000" dirty="0"/>
          </a:p>
          <a:p>
            <a:pPr marL="171434" indent="-171434">
              <a:spcBef>
                <a:spcPts val="0"/>
              </a:spcBef>
              <a:buFont typeface="Arial" panose="020B0604020202020204" pitchFamily="34" charset="0"/>
              <a:buChar char="•"/>
            </a:pPr>
            <a:endParaRPr lang="de-DE" sz="1000" dirty="0"/>
          </a:p>
        </p:txBody>
      </p:sp>
      <p:sp>
        <p:nvSpPr>
          <p:cNvPr id="4" name="Foliennummernplatzhalter 3"/>
          <p:cNvSpPr>
            <a:spLocks noGrp="1"/>
          </p:cNvSpPr>
          <p:nvPr>
            <p:ph type="sldNum" sz="quarter" idx="10"/>
          </p:nvPr>
        </p:nvSpPr>
        <p:spPr/>
        <p:txBody>
          <a:bodyPr/>
          <a:lstStyle/>
          <a:p>
            <a:fld id="{6B19C70B-66E5-42C9-B82C-467C685AF104}" type="slidenum">
              <a:rPr lang="de-DE" altLang="de-DE" smtClean="0"/>
              <a:pPr/>
              <a:t>93</a:t>
            </a:fld>
            <a:endParaRPr lang="de-DE" altLang="de-DE"/>
          </a:p>
        </p:txBody>
      </p:sp>
    </p:spTree>
    <p:extLst>
      <p:ext uri="{BB962C8B-B14F-4D97-AF65-F5344CB8AC3E}">
        <p14:creationId xmlns:p14="http://schemas.microsoft.com/office/powerpoint/2010/main" val="3030229999"/>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Didaktischer Hinweis</a:t>
            </a:r>
          </a:p>
          <a:p>
            <a:endParaRPr lang="de-DE" dirty="0"/>
          </a:p>
          <a:p>
            <a:pPr marL="179062" indent="-179062">
              <a:buFont typeface="Arial" panose="020B0604020202020204" pitchFamily="34" charset="0"/>
              <a:buChar char="•"/>
            </a:pPr>
            <a:r>
              <a:rPr lang="de-DE" dirty="0"/>
              <a:t>Die / der Lehrende stellt die wichtigen Prinzipien vor</a:t>
            </a:r>
            <a:r>
              <a:rPr lang="de-DE" baseline="0" dirty="0"/>
              <a:t> und fasst somit die Ergebnisse zusammen. </a:t>
            </a:r>
          </a:p>
        </p:txBody>
      </p:sp>
      <p:sp>
        <p:nvSpPr>
          <p:cNvPr id="4" name="Foliennummernplatzhalter 3"/>
          <p:cNvSpPr>
            <a:spLocks noGrp="1"/>
          </p:cNvSpPr>
          <p:nvPr>
            <p:ph type="sldNum" sz="quarter" idx="10"/>
          </p:nvPr>
        </p:nvSpPr>
        <p:spPr/>
        <p:txBody>
          <a:bodyPr/>
          <a:lstStyle/>
          <a:p>
            <a:fld id="{6B19C70B-66E5-42C9-B82C-467C685AF104}" type="slidenum">
              <a:rPr lang="de-DE" altLang="de-DE" smtClean="0"/>
              <a:pPr/>
              <a:t>94</a:t>
            </a:fld>
            <a:endParaRPr lang="de-DE" altLang="de-DE"/>
          </a:p>
        </p:txBody>
      </p:sp>
    </p:spTree>
    <p:extLst>
      <p:ext uri="{BB962C8B-B14F-4D97-AF65-F5344CB8AC3E}">
        <p14:creationId xmlns:p14="http://schemas.microsoft.com/office/powerpoint/2010/main" val="559475794"/>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buFont typeface="Arial" panose="020B0604020202020204" pitchFamily="34" charset="0"/>
              <a:buNone/>
              <a:defRPr/>
            </a:pPr>
            <a:r>
              <a:rPr lang="de-DE" altLang="de-DE" u="none" dirty="0">
                <a:solidFill>
                  <a:srgbClr val="000000"/>
                </a:solidFill>
              </a:rPr>
              <a:t>Didaktischer</a:t>
            </a:r>
            <a:r>
              <a:rPr lang="de-DE" altLang="de-DE" u="none" baseline="0" dirty="0">
                <a:solidFill>
                  <a:srgbClr val="000000"/>
                </a:solidFill>
              </a:rPr>
              <a:t> Hinweis</a:t>
            </a:r>
          </a:p>
          <a:p>
            <a:pPr>
              <a:buFont typeface="Arial" panose="020B0604020202020204" pitchFamily="34" charset="0"/>
              <a:buNone/>
              <a:defRPr/>
            </a:pPr>
            <a:endParaRPr lang="de-DE" altLang="de-DE" u="none" dirty="0">
              <a:solidFill>
                <a:srgbClr val="000000"/>
              </a:solidFill>
            </a:endParaRPr>
          </a:p>
          <a:p>
            <a:pPr marL="179062" indent="-179062">
              <a:buFont typeface="Arial" panose="020B0604020202020204" pitchFamily="34" charset="0"/>
              <a:buChar char="•"/>
              <a:defRPr/>
            </a:pPr>
            <a:r>
              <a:rPr lang="de-DE" altLang="de-DE" u="none" dirty="0">
                <a:solidFill>
                  <a:srgbClr val="000000"/>
                </a:solidFill>
              </a:rPr>
              <a:t>Abschluss: Frage an die Lernenden / kurzes Unterrichtsgespräch</a:t>
            </a:r>
            <a:endParaRPr lang="de-DE" dirty="0"/>
          </a:p>
          <a:p>
            <a:pPr marL="656562" lvl="1" indent="-179062">
              <a:buFont typeface="Arial" panose="020B0604020202020204" pitchFamily="34" charset="0"/>
              <a:buChar char="•"/>
              <a:defRPr/>
            </a:pPr>
            <a:r>
              <a:rPr lang="de-DE" dirty="0"/>
              <a:t>Was haben wir gelernt?</a:t>
            </a:r>
          </a:p>
          <a:p>
            <a:pPr marL="656562" lvl="1" indent="-179062">
              <a:buFont typeface="Arial" panose="020B0604020202020204" pitchFamily="34" charset="0"/>
              <a:buChar char="•"/>
              <a:defRPr/>
            </a:pPr>
            <a:r>
              <a:rPr lang="de-DE" dirty="0"/>
              <a:t>Was ist mir wichtig?</a:t>
            </a:r>
          </a:p>
        </p:txBody>
      </p:sp>
      <p:sp>
        <p:nvSpPr>
          <p:cNvPr id="4" name="Foliennummernplatzhalter 3"/>
          <p:cNvSpPr>
            <a:spLocks noGrp="1"/>
          </p:cNvSpPr>
          <p:nvPr>
            <p:ph type="sldNum" sz="quarter" idx="10"/>
          </p:nvPr>
        </p:nvSpPr>
        <p:spPr/>
        <p:txBody>
          <a:bodyPr/>
          <a:lstStyle/>
          <a:p>
            <a:fld id="{6B19C70B-66E5-42C9-B82C-467C685AF104}" type="slidenum">
              <a:rPr lang="de-DE" altLang="de-DE" smtClean="0"/>
              <a:pPr/>
              <a:t>95</a:t>
            </a:fld>
            <a:endParaRPr lang="de-DE" altLang="de-DE"/>
          </a:p>
        </p:txBody>
      </p:sp>
    </p:spTree>
    <p:extLst>
      <p:ext uri="{BB962C8B-B14F-4D97-AF65-F5344CB8AC3E}">
        <p14:creationId xmlns:p14="http://schemas.microsoft.com/office/powerpoint/2010/main" val="33637213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_komplett">
    <p:spTree>
      <p:nvGrpSpPr>
        <p:cNvPr id="1" name=""/>
        <p:cNvGrpSpPr/>
        <p:nvPr/>
      </p:nvGrpSpPr>
      <p:grpSpPr>
        <a:xfrm>
          <a:off x="0" y="0"/>
          <a:ext cx="0" cy="0"/>
          <a:chOff x="0" y="0"/>
          <a:chExt cx="0" cy="0"/>
        </a:xfrm>
      </p:grpSpPr>
      <p:pic>
        <p:nvPicPr>
          <p:cNvPr id="16" name="Grafik 15"/>
          <p:cNvPicPr>
            <a:picLocks noChangeAspect="1"/>
          </p:cNvPicPr>
          <p:nvPr userDrawn="1"/>
        </p:nvPicPr>
        <p:blipFill rotWithShape="1">
          <a:blip r:embed="rId2">
            <a:extLst>
              <a:ext uri="{28A0092B-C50C-407E-A947-70E740481C1C}">
                <a14:useLocalDpi xmlns:a14="http://schemas.microsoft.com/office/drawing/2010/main" val="0"/>
              </a:ext>
            </a:extLst>
          </a:blip>
          <a:srcRect t="8417" b="6886"/>
          <a:stretch/>
        </p:blipFill>
        <p:spPr>
          <a:xfrm>
            <a:off x="161130" y="4126910"/>
            <a:ext cx="2089149" cy="1171574"/>
          </a:xfrm>
          <a:prstGeom prst="rect">
            <a:avLst/>
          </a:prstGeom>
        </p:spPr>
      </p:pic>
      <p:sp>
        <p:nvSpPr>
          <p:cNvPr id="7" name="Rechteck 6"/>
          <p:cNvSpPr>
            <a:spLocks/>
          </p:cNvSpPr>
          <p:nvPr userDrawn="1"/>
        </p:nvSpPr>
        <p:spPr>
          <a:xfrm>
            <a:off x="2384426" y="1500583"/>
            <a:ext cx="6604794" cy="3792938"/>
          </a:xfrm>
          <a:prstGeom prst="rect">
            <a:avLst/>
          </a:prstGeom>
          <a:solidFill>
            <a:srgbClr val="FF991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e-DE">
              <a:solidFill>
                <a:srgbClr val="F2981B"/>
              </a:solidFill>
            </a:endParaRPr>
          </a:p>
        </p:txBody>
      </p:sp>
      <p:sp>
        <p:nvSpPr>
          <p:cNvPr id="9" name="Textfeld 8"/>
          <p:cNvSpPr txBox="1">
            <a:spLocks noChangeArrowheads="1"/>
          </p:cNvSpPr>
          <p:nvPr userDrawn="1"/>
        </p:nvSpPr>
        <p:spPr bwMode="auto">
          <a:xfrm>
            <a:off x="455613" y="2503488"/>
            <a:ext cx="185737" cy="368300"/>
          </a:xfrm>
          <a:prstGeom prst="rect">
            <a:avLst/>
          </a:prstGeom>
          <a:noFill/>
          <a:ln>
            <a:noFill/>
          </a:ln>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cs typeface="ＭＳ Ｐゴシック" charset="0"/>
              </a:defRPr>
            </a:lvl2pPr>
            <a:lvl3pPr marL="1143000" indent="-228600" eaLnBrk="0" hangingPunct="0">
              <a:defRPr sz="2400">
                <a:solidFill>
                  <a:schemeClr val="tx1"/>
                </a:solidFill>
                <a:latin typeface="Calibri" charset="0"/>
                <a:ea typeface="ＭＳ Ｐゴシック" charset="0"/>
                <a:cs typeface="ＭＳ Ｐゴシック" charset="0"/>
              </a:defRPr>
            </a:lvl3pPr>
            <a:lvl4pPr marL="1600200" indent="-228600" eaLnBrk="0" hangingPunct="0">
              <a:defRPr sz="2400">
                <a:solidFill>
                  <a:schemeClr val="tx1"/>
                </a:solidFill>
                <a:latin typeface="Calibri" charset="0"/>
                <a:ea typeface="ＭＳ Ｐゴシック" charset="0"/>
                <a:cs typeface="ＭＳ Ｐゴシック" charset="0"/>
              </a:defRPr>
            </a:lvl4pPr>
            <a:lvl5pPr marL="2057400" indent="-228600" eaLnBrk="0" hangingPunct="0">
              <a:defRPr sz="2400">
                <a:solidFill>
                  <a:schemeClr val="tx1"/>
                </a:solidFill>
                <a:latin typeface="Calibri"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cs typeface="ＭＳ Ｐゴシック" charset="0"/>
              </a:defRPr>
            </a:lvl9pPr>
          </a:lstStyle>
          <a:p>
            <a:pPr eaLnBrk="1" hangingPunct="1">
              <a:defRPr/>
            </a:pPr>
            <a:endParaRPr lang="de-DE" sz="1800"/>
          </a:p>
        </p:txBody>
      </p:sp>
      <p:sp>
        <p:nvSpPr>
          <p:cNvPr id="2" name="Titel 1"/>
          <p:cNvSpPr>
            <a:spLocks noGrp="1"/>
          </p:cNvSpPr>
          <p:nvPr>
            <p:ph type="ctrTitle"/>
          </p:nvPr>
        </p:nvSpPr>
        <p:spPr>
          <a:xfrm>
            <a:off x="2533648" y="1874045"/>
            <a:ext cx="4229101" cy="3059905"/>
          </a:xfrm>
          <a:prstGeom prst="rect">
            <a:avLst/>
          </a:prstGeom>
        </p:spPr>
        <p:txBody>
          <a:bodyPr/>
          <a:lstStyle>
            <a:lvl1pPr rtl="0">
              <a:defRPr lang="de-DE" sz="2400" b="1" i="0" u="none" strike="noStrike" baseline="0" smtClean="0">
                <a:solidFill>
                  <a:schemeClr val="bg1"/>
                </a:solidFill>
              </a:defRPr>
            </a:lvl1pPr>
          </a:lstStyle>
          <a:p>
            <a:r>
              <a:rPr lang="de-DE"/>
              <a:t>Titelmasterformat durch Klicken bearbeiten</a:t>
            </a:r>
            <a:endParaRPr lang="de-DE" dirty="0"/>
          </a:p>
        </p:txBody>
      </p:sp>
      <p:sp>
        <p:nvSpPr>
          <p:cNvPr id="3" name="Untertitel 2"/>
          <p:cNvSpPr>
            <a:spLocks noGrp="1"/>
          </p:cNvSpPr>
          <p:nvPr>
            <p:ph type="subTitle" idx="1"/>
          </p:nvPr>
        </p:nvSpPr>
        <p:spPr>
          <a:xfrm>
            <a:off x="6940550" y="1913732"/>
            <a:ext cx="1903414" cy="2646362"/>
          </a:xfrm>
        </p:spPr>
        <p:txBody>
          <a:bodyPr/>
          <a:lstStyle>
            <a:lvl1pPr marL="0" indent="0" algn="l">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endParaRPr lang="de-DE" dirty="0"/>
          </a:p>
        </p:txBody>
      </p:sp>
      <p:pic>
        <p:nvPicPr>
          <p:cNvPr id="12" name="Grafik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07866" y="5510535"/>
            <a:ext cx="7429305" cy="1216185"/>
          </a:xfrm>
          <a:prstGeom prst="rect">
            <a:avLst/>
          </a:prstGeom>
        </p:spPr>
      </p:pic>
      <p:pic>
        <p:nvPicPr>
          <p:cNvPr id="5" name="Grafik 4"/>
          <p:cNvPicPr>
            <a:picLocks noChangeAspect="1"/>
          </p:cNvPicPr>
          <p:nvPr userDrawn="1"/>
        </p:nvPicPr>
        <p:blipFill rotWithShape="1">
          <a:blip r:embed="rId4">
            <a:extLst>
              <a:ext uri="{28A0092B-C50C-407E-A947-70E740481C1C}">
                <a14:useLocalDpi xmlns:a14="http://schemas.microsoft.com/office/drawing/2010/main" val="0"/>
              </a:ext>
            </a:extLst>
          </a:blip>
          <a:srcRect b="16241"/>
          <a:stretch/>
        </p:blipFill>
        <p:spPr>
          <a:xfrm>
            <a:off x="2386013" y="142876"/>
            <a:ext cx="2097087" cy="1171574"/>
          </a:xfrm>
          <a:prstGeom prst="rect">
            <a:avLst/>
          </a:prstGeom>
        </p:spPr>
      </p:pic>
      <p:sp>
        <p:nvSpPr>
          <p:cNvPr id="10" name="Rechteck 9"/>
          <p:cNvSpPr/>
          <p:nvPr userDrawn="1"/>
        </p:nvSpPr>
        <p:spPr>
          <a:xfrm>
            <a:off x="161131" y="133351"/>
            <a:ext cx="2089149" cy="1181099"/>
          </a:xfrm>
          <a:prstGeom prst="rect">
            <a:avLst/>
          </a:prstGeom>
          <a:solidFill>
            <a:srgbClr val="838383"/>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de-DE"/>
          </a:p>
        </p:txBody>
      </p:sp>
      <p:cxnSp>
        <p:nvCxnSpPr>
          <p:cNvPr id="8" name="Gerader Verbinder 7"/>
          <p:cNvCxnSpPr/>
          <p:nvPr userDrawn="1"/>
        </p:nvCxnSpPr>
        <p:spPr>
          <a:xfrm>
            <a:off x="376989" y="1368592"/>
            <a:ext cx="8378325" cy="0"/>
          </a:xfrm>
          <a:prstGeom prst="line">
            <a:avLst/>
          </a:prstGeom>
          <a:ln w="57150">
            <a:solidFill>
              <a:schemeClr val="bg1"/>
            </a:solidFill>
          </a:ln>
        </p:spPr>
        <p:style>
          <a:lnRef idx="1">
            <a:schemeClr val="accent6"/>
          </a:lnRef>
          <a:fillRef idx="0">
            <a:schemeClr val="accent6"/>
          </a:fillRef>
          <a:effectRef idx="0">
            <a:schemeClr val="accent6"/>
          </a:effectRef>
          <a:fontRef idx="minor">
            <a:schemeClr val="tx1"/>
          </a:fontRef>
        </p:style>
      </p:cxnSp>
      <p:cxnSp>
        <p:nvCxnSpPr>
          <p:cNvPr id="13" name="Gerader Verbinder 12"/>
          <p:cNvCxnSpPr/>
          <p:nvPr userDrawn="1"/>
        </p:nvCxnSpPr>
        <p:spPr>
          <a:xfrm>
            <a:off x="376989" y="6317582"/>
            <a:ext cx="1130877" cy="0"/>
          </a:xfrm>
          <a:prstGeom prst="line">
            <a:avLst/>
          </a:prstGeom>
          <a:ln w="57150">
            <a:solidFill>
              <a:schemeClr val="bg1"/>
            </a:solidFill>
          </a:ln>
        </p:spPr>
        <p:style>
          <a:lnRef idx="1">
            <a:schemeClr val="accent6"/>
          </a:lnRef>
          <a:fillRef idx="0">
            <a:schemeClr val="accent6"/>
          </a:fillRef>
          <a:effectRef idx="0">
            <a:schemeClr val="accent6"/>
          </a:effectRef>
          <a:fontRef idx="minor">
            <a:schemeClr val="tx1"/>
          </a:fontRef>
        </p:style>
      </p:cxnSp>
      <p:pic>
        <p:nvPicPr>
          <p:cNvPr id="4" name="Grafik 3"/>
          <p:cNvPicPr>
            <a:picLocks noChangeAspect="1"/>
          </p:cNvPicPr>
          <p:nvPr userDrawn="1"/>
        </p:nvPicPr>
        <p:blipFill rotWithShape="1">
          <a:blip r:embed="rId5">
            <a:extLst>
              <a:ext uri="{28A0092B-C50C-407E-A947-70E740481C1C}">
                <a14:useLocalDpi xmlns:a14="http://schemas.microsoft.com/office/drawing/2010/main" val="0"/>
              </a:ext>
            </a:extLst>
          </a:blip>
          <a:srcRect b="15386"/>
          <a:stretch/>
        </p:blipFill>
        <p:spPr>
          <a:xfrm>
            <a:off x="5148354" y="740615"/>
            <a:ext cx="3823854" cy="664622"/>
          </a:xfrm>
          <a:prstGeom prst="rect">
            <a:avLst/>
          </a:prstGeom>
          <a:solidFill>
            <a:schemeClr val="bg1"/>
          </a:solidFill>
        </p:spPr>
      </p:pic>
      <p:pic>
        <p:nvPicPr>
          <p:cNvPr id="6" name="Grafik 5"/>
          <p:cNvPicPr>
            <a:picLocks noChangeAspect="1"/>
          </p:cNvPicPr>
          <p:nvPr userDrawn="1"/>
        </p:nvPicPr>
        <p:blipFill rotWithShape="1">
          <a:blip r:embed="rId6">
            <a:extLst>
              <a:ext uri="{28A0092B-C50C-407E-A947-70E740481C1C}">
                <a14:useLocalDpi xmlns:a14="http://schemas.microsoft.com/office/drawing/2010/main" val="0"/>
              </a:ext>
            </a:extLst>
          </a:blip>
          <a:srcRect l="9148" t="21270" b="36565"/>
          <a:stretch/>
        </p:blipFill>
        <p:spPr>
          <a:xfrm>
            <a:off x="5131468" y="60125"/>
            <a:ext cx="3818887" cy="762835"/>
          </a:xfrm>
          <a:prstGeom prst="rect">
            <a:avLst/>
          </a:prstGeom>
          <a:solidFill>
            <a:schemeClr val="bg1"/>
          </a:solidFill>
        </p:spPr>
      </p:pic>
    </p:spTree>
    <p:extLst>
      <p:ext uri="{BB962C8B-B14F-4D97-AF65-F5344CB8AC3E}">
        <p14:creationId xmlns:p14="http://schemas.microsoft.com/office/powerpoint/2010/main" val="2269396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a:prstGeom prst="rect">
            <a:avLst/>
          </a:prstGeom>
        </p:spPr>
        <p:txBody>
          <a:bodyPr anchor="b"/>
          <a:lstStyle>
            <a:lvl1pPr algn="l">
              <a:defRPr sz="2000" b="1"/>
            </a:lvl1pPr>
          </a:lstStyle>
          <a:p>
            <a:r>
              <a:rPr lang="de-DE"/>
              <a:t>Titelmasterformat durch Klicken bearbeiten</a:t>
            </a:r>
            <a:endParaRPr lang="de-DE" dirty="0"/>
          </a:p>
        </p:txBody>
      </p:sp>
      <p:sp>
        <p:nvSpPr>
          <p:cNvPr id="3" name="Bildplatzhalter 2"/>
          <p:cNvSpPr>
            <a:spLocks noGrp="1"/>
          </p:cNvSpPr>
          <p:nvPr>
            <p:ph type="pic" idx="1"/>
          </p:nvPr>
        </p:nvSpPr>
        <p:spPr>
          <a:xfrm>
            <a:off x="1792288" y="1528026"/>
            <a:ext cx="5486400" cy="3199548"/>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a:t>Bild durch Klicken auf Symbol hinzufügen</a:t>
            </a:r>
            <a:endParaRPr lang="de-DE" noProof="0" dirty="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7" name="Fußzeilenplatzhalter 6"/>
          <p:cNvSpPr>
            <a:spLocks noGrp="1"/>
          </p:cNvSpPr>
          <p:nvPr>
            <p:ph type="ftr" sz="quarter" idx="13"/>
          </p:nvPr>
        </p:nvSpPr>
        <p:spPr/>
        <p:txBody>
          <a:bodyPr/>
          <a:lstStyle/>
          <a:p>
            <a:r>
              <a:rPr lang="de-DE"/>
              <a:t>Das nachwachsende Büro</a:t>
            </a:r>
            <a:endParaRPr lang="de-DE" dirty="0"/>
          </a:p>
        </p:txBody>
      </p:sp>
      <p:sp>
        <p:nvSpPr>
          <p:cNvPr id="10" name="Foliennummernplatzhalter 9"/>
          <p:cNvSpPr>
            <a:spLocks noGrp="1"/>
          </p:cNvSpPr>
          <p:nvPr>
            <p:ph type="sldNum" sz="quarter" idx="14"/>
          </p:nvPr>
        </p:nvSpPr>
        <p:spPr/>
        <p:txBody>
          <a:bodyPr/>
          <a:lstStyle/>
          <a:p>
            <a:fld id="{BC9D0AC9-54AF-4CD9-8809-E6EA56F41A06}" type="slidenum">
              <a:rPr lang="de-DE" smtClean="0"/>
              <a:t>‹Nr.›</a:t>
            </a:fld>
            <a:endParaRPr lang="de-DE"/>
          </a:p>
        </p:txBody>
      </p:sp>
      <p:sp>
        <p:nvSpPr>
          <p:cNvPr id="13" name="Textplatzhalter 9"/>
          <p:cNvSpPr>
            <a:spLocks noGrp="1"/>
          </p:cNvSpPr>
          <p:nvPr>
            <p:ph type="body" sz="quarter" idx="12"/>
          </p:nvPr>
        </p:nvSpPr>
        <p:spPr>
          <a:xfrm>
            <a:off x="3892550" y="6351760"/>
            <a:ext cx="3543674" cy="365125"/>
          </a:xfrm>
        </p:spPr>
        <p:txBody>
          <a:bodyPr anchor="ctr"/>
          <a:lstStyle>
            <a:lvl1pPr marL="0" indent="0">
              <a:buNone/>
              <a:defRPr sz="1000">
                <a:solidFill>
                  <a:schemeClr val="tx1">
                    <a:lumMod val="50000"/>
                    <a:lumOff val="50000"/>
                  </a:schemeClr>
                </a:solidFill>
              </a:defRPr>
            </a:lvl1pPr>
          </a:lstStyle>
          <a:p>
            <a:pPr lvl="0"/>
            <a:endParaRPr lang="de-DE" dirty="0"/>
          </a:p>
        </p:txBody>
      </p:sp>
    </p:spTree>
    <p:extLst>
      <p:ext uri="{BB962C8B-B14F-4D97-AF65-F5344CB8AC3E}">
        <p14:creationId xmlns:p14="http://schemas.microsoft.com/office/powerpoint/2010/main" val="27054125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Überschrift">
    <p:spTree>
      <p:nvGrpSpPr>
        <p:cNvPr id="1" name=""/>
        <p:cNvGrpSpPr/>
        <p:nvPr/>
      </p:nvGrpSpPr>
      <p:grpSpPr>
        <a:xfrm>
          <a:off x="0" y="0"/>
          <a:ext cx="0" cy="0"/>
          <a:chOff x="0" y="0"/>
          <a:chExt cx="0" cy="0"/>
        </a:xfrm>
      </p:grpSpPr>
      <p:sp>
        <p:nvSpPr>
          <p:cNvPr id="4" name="Rechteck 3"/>
          <p:cNvSpPr>
            <a:spLocks/>
          </p:cNvSpPr>
          <p:nvPr userDrawn="1"/>
        </p:nvSpPr>
        <p:spPr>
          <a:xfrm>
            <a:off x="106363" y="1817688"/>
            <a:ext cx="8929687" cy="48958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e-DE">
              <a:solidFill>
                <a:srgbClr val="F2981B"/>
              </a:solidFill>
            </a:endParaRPr>
          </a:p>
        </p:txBody>
      </p:sp>
      <p:sp>
        <p:nvSpPr>
          <p:cNvPr id="6" name="Textfeld 5"/>
          <p:cNvSpPr txBox="1">
            <a:spLocks noChangeArrowheads="1"/>
          </p:cNvSpPr>
          <p:nvPr userDrawn="1"/>
        </p:nvSpPr>
        <p:spPr bwMode="auto">
          <a:xfrm>
            <a:off x="455613" y="2503488"/>
            <a:ext cx="185737" cy="368300"/>
          </a:xfrm>
          <a:prstGeom prst="rect">
            <a:avLst/>
          </a:prstGeom>
          <a:noFill/>
          <a:ln>
            <a:noFill/>
          </a:ln>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cs typeface="ＭＳ Ｐゴシック" charset="0"/>
              </a:defRPr>
            </a:lvl2pPr>
            <a:lvl3pPr marL="1143000" indent="-228600" eaLnBrk="0" hangingPunct="0">
              <a:defRPr sz="2400">
                <a:solidFill>
                  <a:schemeClr val="tx1"/>
                </a:solidFill>
                <a:latin typeface="Calibri" charset="0"/>
                <a:ea typeface="ＭＳ Ｐゴシック" charset="0"/>
                <a:cs typeface="ＭＳ Ｐゴシック" charset="0"/>
              </a:defRPr>
            </a:lvl3pPr>
            <a:lvl4pPr marL="1600200" indent="-228600" eaLnBrk="0" hangingPunct="0">
              <a:defRPr sz="2400">
                <a:solidFill>
                  <a:schemeClr val="tx1"/>
                </a:solidFill>
                <a:latin typeface="Calibri" charset="0"/>
                <a:ea typeface="ＭＳ Ｐゴシック" charset="0"/>
                <a:cs typeface="ＭＳ Ｐゴシック" charset="0"/>
              </a:defRPr>
            </a:lvl4pPr>
            <a:lvl5pPr marL="2057400" indent="-228600" eaLnBrk="0" hangingPunct="0">
              <a:defRPr sz="2400">
                <a:solidFill>
                  <a:schemeClr val="tx1"/>
                </a:solidFill>
                <a:latin typeface="Calibri"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cs typeface="ＭＳ Ｐゴシック" charset="0"/>
              </a:defRPr>
            </a:lvl9pPr>
          </a:lstStyle>
          <a:p>
            <a:pPr eaLnBrk="1" hangingPunct="1">
              <a:defRPr/>
            </a:pPr>
            <a:endParaRPr lang="de-DE" sz="1800"/>
          </a:p>
        </p:txBody>
      </p:sp>
      <p:sp>
        <p:nvSpPr>
          <p:cNvPr id="16" name="Titel 1"/>
          <p:cNvSpPr>
            <a:spLocks noGrp="1"/>
          </p:cNvSpPr>
          <p:nvPr>
            <p:ph type="title"/>
          </p:nvPr>
        </p:nvSpPr>
        <p:spPr>
          <a:xfrm>
            <a:off x="390105" y="206193"/>
            <a:ext cx="6120000" cy="1066801"/>
          </a:xfrm>
          <a:prstGeom prst="rect">
            <a:avLst/>
          </a:prstGeom>
          <a:noFill/>
        </p:spPr>
        <p:txBody>
          <a:bodyPr/>
          <a:lstStyle/>
          <a:p>
            <a:r>
              <a:rPr lang="de-DE" dirty="0"/>
              <a:t>Titelmasterformat durch Klicken bearbeiten</a:t>
            </a:r>
          </a:p>
        </p:txBody>
      </p:sp>
      <p:sp>
        <p:nvSpPr>
          <p:cNvPr id="7" name="Fußzeilenplatzhalter 6"/>
          <p:cNvSpPr>
            <a:spLocks noGrp="1"/>
          </p:cNvSpPr>
          <p:nvPr>
            <p:ph type="ftr" sz="quarter" idx="13"/>
          </p:nvPr>
        </p:nvSpPr>
        <p:spPr/>
        <p:txBody>
          <a:bodyPr/>
          <a:lstStyle/>
          <a:p>
            <a:r>
              <a:rPr lang="de-DE"/>
              <a:t>Das nachwachsende Büro</a:t>
            </a:r>
            <a:endParaRPr lang="de-DE" dirty="0"/>
          </a:p>
        </p:txBody>
      </p:sp>
      <p:sp>
        <p:nvSpPr>
          <p:cNvPr id="9" name="Foliennummernplatzhalter 8"/>
          <p:cNvSpPr>
            <a:spLocks noGrp="1"/>
          </p:cNvSpPr>
          <p:nvPr>
            <p:ph type="sldNum" sz="quarter" idx="14"/>
          </p:nvPr>
        </p:nvSpPr>
        <p:spPr/>
        <p:txBody>
          <a:bodyPr/>
          <a:lstStyle/>
          <a:p>
            <a:fld id="{BC9D0AC9-54AF-4CD9-8809-E6EA56F41A06}" type="slidenum">
              <a:rPr lang="de-DE" smtClean="0"/>
              <a:t>‹Nr.›</a:t>
            </a:fld>
            <a:endParaRPr lang="de-DE"/>
          </a:p>
        </p:txBody>
      </p:sp>
      <p:sp>
        <p:nvSpPr>
          <p:cNvPr id="12" name="Textplatzhalter 9"/>
          <p:cNvSpPr>
            <a:spLocks noGrp="1"/>
          </p:cNvSpPr>
          <p:nvPr>
            <p:ph type="body" sz="quarter" idx="12"/>
          </p:nvPr>
        </p:nvSpPr>
        <p:spPr>
          <a:xfrm>
            <a:off x="3892550" y="6351760"/>
            <a:ext cx="3543674" cy="365125"/>
          </a:xfrm>
        </p:spPr>
        <p:txBody>
          <a:bodyPr anchor="ctr"/>
          <a:lstStyle>
            <a:lvl1pPr marL="0" indent="0">
              <a:buNone/>
              <a:defRPr sz="1000">
                <a:solidFill>
                  <a:schemeClr val="tx1">
                    <a:lumMod val="50000"/>
                    <a:lumOff val="50000"/>
                  </a:schemeClr>
                </a:solidFill>
              </a:defRPr>
            </a:lvl1pPr>
          </a:lstStyle>
          <a:p>
            <a:pPr lvl="0"/>
            <a:endParaRPr lang="de-DE" dirty="0"/>
          </a:p>
        </p:txBody>
      </p:sp>
    </p:spTree>
    <p:extLst>
      <p:ext uri="{BB962C8B-B14F-4D97-AF65-F5344CB8AC3E}">
        <p14:creationId xmlns:p14="http://schemas.microsoft.com/office/powerpoint/2010/main" val="25299820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Überschrift,Inhalt">
    <p:spTree>
      <p:nvGrpSpPr>
        <p:cNvPr id="1" name=""/>
        <p:cNvGrpSpPr/>
        <p:nvPr/>
      </p:nvGrpSpPr>
      <p:grpSpPr>
        <a:xfrm>
          <a:off x="0" y="0"/>
          <a:ext cx="0" cy="0"/>
          <a:chOff x="0" y="0"/>
          <a:chExt cx="0" cy="0"/>
        </a:xfrm>
      </p:grpSpPr>
      <p:sp>
        <p:nvSpPr>
          <p:cNvPr id="4" name="Rechteck 3"/>
          <p:cNvSpPr>
            <a:spLocks/>
          </p:cNvSpPr>
          <p:nvPr userDrawn="1"/>
        </p:nvSpPr>
        <p:spPr>
          <a:xfrm>
            <a:off x="106363" y="1817688"/>
            <a:ext cx="8929687" cy="48958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e-DE">
              <a:solidFill>
                <a:srgbClr val="F2981B"/>
              </a:solidFill>
            </a:endParaRPr>
          </a:p>
        </p:txBody>
      </p:sp>
      <p:sp>
        <p:nvSpPr>
          <p:cNvPr id="6" name="Textfeld 5"/>
          <p:cNvSpPr txBox="1">
            <a:spLocks noChangeArrowheads="1"/>
          </p:cNvSpPr>
          <p:nvPr userDrawn="1"/>
        </p:nvSpPr>
        <p:spPr bwMode="auto">
          <a:xfrm>
            <a:off x="455613" y="2503488"/>
            <a:ext cx="185737" cy="368300"/>
          </a:xfrm>
          <a:prstGeom prst="rect">
            <a:avLst/>
          </a:prstGeom>
          <a:noFill/>
          <a:ln>
            <a:noFill/>
          </a:ln>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cs typeface="ＭＳ Ｐゴシック" charset="0"/>
              </a:defRPr>
            </a:lvl2pPr>
            <a:lvl3pPr marL="1143000" indent="-228600" eaLnBrk="0" hangingPunct="0">
              <a:defRPr sz="2400">
                <a:solidFill>
                  <a:schemeClr val="tx1"/>
                </a:solidFill>
                <a:latin typeface="Calibri" charset="0"/>
                <a:ea typeface="ＭＳ Ｐゴシック" charset="0"/>
                <a:cs typeface="ＭＳ Ｐゴシック" charset="0"/>
              </a:defRPr>
            </a:lvl3pPr>
            <a:lvl4pPr marL="1600200" indent="-228600" eaLnBrk="0" hangingPunct="0">
              <a:defRPr sz="2400">
                <a:solidFill>
                  <a:schemeClr val="tx1"/>
                </a:solidFill>
                <a:latin typeface="Calibri" charset="0"/>
                <a:ea typeface="ＭＳ Ｐゴシック" charset="0"/>
                <a:cs typeface="ＭＳ Ｐゴシック" charset="0"/>
              </a:defRPr>
            </a:lvl4pPr>
            <a:lvl5pPr marL="2057400" indent="-228600" eaLnBrk="0" hangingPunct="0">
              <a:defRPr sz="2400">
                <a:solidFill>
                  <a:schemeClr val="tx1"/>
                </a:solidFill>
                <a:latin typeface="Calibri"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cs typeface="ＭＳ Ｐゴシック" charset="0"/>
              </a:defRPr>
            </a:lvl9pPr>
          </a:lstStyle>
          <a:p>
            <a:pPr eaLnBrk="1" hangingPunct="1">
              <a:defRPr/>
            </a:pPr>
            <a:endParaRPr lang="de-DE" sz="1800"/>
          </a:p>
        </p:txBody>
      </p:sp>
      <p:sp>
        <p:nvSpPr>
          <p:cNvPr id="16" name="Titel 1"/>
          <p:cNvSpPr>
            <a:spLocks noGrp="1"/>
          </p:cNvSpPr>
          <p:nvPr>
            <p:ph type="title"/>
          </p:nvPr>
        </p:nvSpPr>
        <p:spPr>
          <a:xfrm>
            <a:off x="390105" y="206193"/>
            <a:ext cx="6120000" cy="1066801"/>
          </a:xfrm>
          <a:prstGeom prst="rect">
            <a:avLst/>
          </a:prstGeom>
          <a:noFill/>
        </p:spPr>
        <p:txBody>
          <a:bodyPr/>
          <a:lstStyle/>
          <a:p>
            <a:r>
              <a:rPr lang="de-DE" dirty="0"/>
              <a:t>Titelmasterformat durch Klicken bearbeiten</a:t>
            </a:r>
          </a:p>
        </p:txBody>
      </p:sp>
      <p:sp>
        <p:nvSpPr>
          <p:cNvPr id="24" name="Textplatzhalter 2"/>
          <p:cNvSpPr>
            <a:spLocks noGrp="1"/>
          </p:cNvSpPr>
          <p:nvPr>
            <p:ph idx="1"/>
          </p:nvPr>
        </p:nvSpPr>
        <p:spPr bwMode="auto">
          <a:xfrm>
            <a:off x="390105" y="1512886"/>
            <a:ext cx="8356600" cy="4680000"/>
          </a:xfrm>
          <a:prstGeom prst="rect">
            <a:avLst/>
          </a:prstGeom>
          <a:noFill/>
          <a:ln>
            <a:noFill/>
          </a:ln>
          <a:extLst/>
        </p:spPr>
        <p:txBody>
          <a:bodyPr/>
          <a:lstStyle>
            <a:lvl1pPr>
              <a:defRPr>
                <a:solidFill>
                  <a:srgbClr val="595959"/>
                </a:solidFill>
              </a:defRPr>
            </a:lvl1pPr>
            <a:lvl2pPr>
              <a:defRPr>
                <a:solidFill>
                  <a:srgbClr val="595959"/>
                </a:solidFill>
              </a:defRPr>
            </a:lvl2pPr>
            <a:lvl3pPr>
              <a:defRPr>
                <a:solidFill>
                  <a:srgbClr val="595959"/>
                </a:solidFill>
              </a:defRPr>
            </a:lvl3pPr>
            <a:lvl4pPr>
              <a:defRPr>
                <a:solidFill>
                  <a:srgbClr val="595959"/>
                </a:solidFill>
              </a:defRPr>
            </a:lvl4pPr>
            <a:lvl5pPr>
              <a:defRPr>
                <a:solidFill>
                  <a:srgbClr val="595959"/>
                </a:solidFill>
              </a:defRPr>
            </a:lvl5p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7" name="Fußzeilenplatzhalter 6"/>
          <p:cNvSpPr>
            <a:spLocks noGrp="1"/>
          </p:cNvSpPr>
          <p:nvPr>
            <p:ph type="ftr" sz="quarter" idx="13"/>
          </p:nvPr>
        </p:nvSpPr>
        <p:spPr/>
        <p:txBody>
          <a:bodyPr/>
          <a:lstStyle/>
          <a:p>
            <a:r>
              <a:rPr lang="de-DE"/>
              <a:t>Das nachwachsende Büro</a:t>
            </a:r>
            <a:endParaRPr lang="de-DE" dirty="0"/>
          </a:p>
        </p:txBody>
      </p:sp>
      <p:sp>
        <p:nvSpPr>
          <p:cNvPr id="8" name="Foliennummernplatzhalter 7"/>
          <p:cNvSpPr>
            <a:spLocks noGrp="1"/>
          </p:cNvSpPr>
          <p:nvPr>
            <p:ph type="sldNum" sz="quarter" idx="14"/>
          </p:nvPr>
        </p:nvSpPr>
        <p:spPr/>
        <p:txBody>
          <a:bodyPr/>
          <a:lstStyle/>
          <a:p>
            <a:fld id="{BC9D0AC9-54AF-4CD9-8809-E6EA56F41A06}" type="slidenum">
              <a:rPr lang="de-DE" smtClean="0"/>
              <a:t>‹Nr.›</a:t>
            </a:fld>
            <a:endParaRPr lang="de-DE"/>
          </a:p>
        </p:txBody>
      </p:sp>
      <p:sp>
        <p:nvSpPr>
          <p:cNvPr id="13" name="Textplatzhalter 9"/>
          <p:cNvSpPr>
            <a:spLocks noGrp="1"/>
          </p:cNvSpPr>
          <p:nvPr>
            <p:ph type="body" sz="quarter" idx="12"/>
          </p:nvPr>
        </p:nvSpPr>
        <p:spPr>
          <a:xfrm>
            <a:off x="3892550" y="6351760"/>
            <a:ext cx="3543674" cy="365125"/>
          </a:xfrm>
        </p:spPr>
        <p:txBody>
          <a:bodyPr anchor="ctr"/>
          <a:lstStyle>
            <a:lvl1pPr marL="0" indent="0">
              <a:buNone/>
              <a:defRPr sz="1000">
                <a:solidFill>
                  <a:schemeClr val="tx1">
                    <a:lumMod val="50000"/>
                    <a:lumOff val="50000"/>
                  </a:schemeClr>
                </a:solidFill>
              </a:defRPr>
            </a:lvl1pPr>
          </a:lstStyle>
          <a:p>
            <a:pPr lvl="0"/>
            <a:endParaRPr lang="de-DE" dirty="0"/>
          </a:p>
        </p:txBody>
      </p:sp>
    </p:spTree>
    <p:extLst>
      <p:ext uri="{BB962C8B-B14F-4D97-AF65-F5344CB8AC3E}">
        <p14:creationId xmlns:p14="http://schemas.microsoft.com/office/powerpoint/2010/main" val="29507155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extfolie_oran_Logo_li">
    <p:spTree>
      <p:nvGrpSpPr>
        <p:cNvPr id="1" name=""/>
        <p:cNvGrpSpPr/>
        <p:nvPr/>
      </p:nvGrpSpPr>
      <p:grpSpPr>
        <a:xfrm>
          <a:off x="0" y="0"/>
          <a:ext cx="0" cy="0"/>
          <a:chOff x="0" y="0"/>
          <a:chExt cx="0" cy="0"/>
        </a:xfrm>
      </p:grpSpPr>
      <p:sp>
        <p:nvSpPr>
          <p:cNvPr id="6" name="Textfeld 5"/>
          <p:cNvSpPr txBox="1">
            <a:spLocks noChangeArrowheads="1"/>
          </p:cNvSpPr>
          <p:nvPr userDrawn="1"/>
        </p:nvSpPr>
        <p:spPr bwMode="auto">
          <a:xfrm>
            <a:off x="455613" y="2503488"/>
            <a:ext cx="185737" cy="368300"/>
          </a:xfrm>
          <a:prstGeom prst="rect">
            <a:avLst/>
          </a:prstGeom>
          <a:noFill/>
          <a:ln>
            <a:noFill/>
          </a:ln>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cs typeface="ＭＳ Ｐゴシック" charset="0"/>
              </a:defRPr>
            </a:lvl2pPr>
            <a:lvl3pPr marL="1143000" indent="-228600" eaLnBrk="0" hangingPunct="0">
              <a:defRPr sz="2400">
                <a:solidFill>
                  <a:schemeClr val="tx1"/>
                </a:solidFill>
                <a:latin typeface="Calibri" charset="0"/>
                <a:ea typeface="ＭＳ Ｐゴシック" charset="0"/>
                <a:cs typeface="ＭＳ Ｐゴシック" charset="0"/>
              </a:defRPr>
            </a:lvl3pPr>
            <a:lvl4pPr marL="1600200" indent="-228600" eaLnBrk="0" hangingPunct="0">
              <a:defRPr sz="2400">
                <a:solidFill>
                  <a:schemeClr val="tx1"/>
                </a:solidFill>
                <a:latin typeface="Calibri" charset="0"/>
                <a:ea typeface="ＭＳ Ｐゴシック" charset="0"/>
                <a:cs typeface="ＭＳ Ｐゴシック" charset="0"/>
              </a:defRPr>
            </a:lvl4pPr>
            <a:lvl5pPr marL="2057400" indent="-228600" eaLnBrk="0" hangingPunct="0">
              <a:defRPr sz="2400">
                <a:solidFill>
                  <a:schemeClr val="tx1"/>
                </a:solidFill>
                <a:latin typeface="Calibri"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cs typeface="ＭＳ Ｐゴシック" charset="0"/>
              </a:defRPr>
            </a:lvl9pPr>
          </a:lstStyle>
          <a:p>
            <a:pPr eaLnBrk="1" hangingPunct="1">
              <a:defRPr/>
            </a:pPr>
            <a:endParaRPr lang="de-DE" sz="1800"/>
          </a:p>
        </p:txBody>
      </p:sp>
      <p:sp>
        <p:nvSpPr>
          <p:cNvPr id="18" name="Textplatzhalter 2"/>
          <p:cNvSpPr>
            <a:spLocks noGrp="1"/>
          </p:cNvSpPr>
          <p:nvPr>
            <p:ph idx="1"/>
          </p:nvPr>
        </p:nvSpPr>
        <p:spPr bwMode="auto">
          <a:xfrm>
            <a:off x="394291" y="1593000"/>
            <a:ext cx="8356600" cy="3672000"/>
          </a:xfrm>
          <a:prstGeom prst="rect">
            <a:avLst/>
          </a:prstGeom>
          <a:solidFill>
            <a:srgbClr val="FF9919"/>
          </a:solidFill>
          <a:ln>
            <a:noFill/>
          </a:ln>
          <a:extLst/>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pic>
        <p:nvPicPr>
          <p:cNvPr id="15" name="Grafik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89171" y="156972"/>
            <a:ext cx="3048000" cy="1133856"/>
          </a:xfrm>
          <a:prstGeom prst="rect">
            <a:avLst/>
          </a:prstGeom>
        </p:spPr>
      </p:pic>
      <p:pic>
        <p:nvPicPr>
          <p:cNvPr id="16" name="Grafik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07866" y="5510535"/>
            <a:ext cx="7429305" cy="1216185"/>
          </a:xfrm>
          <a:prstGeom prst="rect">
            <a:avLst/>
          </a:prstGeom>
        </p:spPr>
      </p:pic>
    </p:spTree>
    <p:extLst>
      <p:ext uri="{BB962C8B-B14F-4D97-AF65-F5344CB8AC3E}">
        <p14:creationId xmlns:p14="http://schemas.microsoft.com/office/powerpoint/2010/main" val="41715362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Überschrift,Inhalt">
    <p:spTree>
      <p:nvGrpSpPr>
        <p:cNvPr id="1" name=""/>
        <p:cNvGrpSpPr/>
        <p:nvPr/>
      </p:nvGrpSpPr>
      <p:grpSpPr>
        <a:xfrm>
          <a:off x="0" y="0"/>
          <a:ext cx="0" cy="0"/>
          <a:chOff x="0" y="0"/>
          <a:chExt cx="0" cy="0"/>
        </a:xfrm>
      </p:grpSpPr>
      <p:sp>
        <p:nvSpPr>
          <p:cNvPr id="4" name="Rechteck 3"/>
          <p:cNvSpPr>
            <a:spLocks/>
          </p:cNvSpPr>
          <p:nvPr userDrawn="1"/>
        </p:nvSpPr>
        <p:spPr>
          <a:xfrm>
            <a:off x="106363" y="1817688"/>
            <a:ext cx="8929687" cy="48958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e-DE">
              <a:solidFill>
                <a:srgbClr val="F2981B"/>
              </a:solidFill>
            </a:endParaRPr>
          </a:p>
        </p:txBody>
      </p:sp>
      <p:sp>
        <p:nvSpPr>
          <p:cNvPr id="6" name="Textfeld 5"/>
          <p:cNvSpPr txBox="1">
            <a:spLocks noChangeArrowheads="1"/>
          </p:cNvSpPr>
          <p:nvPr userDrawn="1"/>
        </p:nvSpPr>
        <p:spPr bwMode="auto">
          <a:xfrm>
            <a:off x="455613" y="2503488"/>
            <a:ext cx="185737" cy="368300"/>
          </a:xfrm>
          <a:prstGeom prst="rect">
            <a:avLst/>
          </a:prstGeom>
          <a:noFill/>
          <a:ln>
            <a:noFill/>
          </a:ln>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cs typeface="ＭＳ Ｐゴシック" charset="0"/>
              </a:defRPr>
            </a:lvl2pPr>
            <a:lvl3pPr marL="1143000" indent="-228600" eaLnBrk="0" hangingPunct="0">
              <a:defRPr sz="2400">
                <a:solidFill>
                  <a:schemeClr val="tx1"/>
                </a:solidFill>
                <a:latin typeface="Calibri" charset="0"/>
                <a:ea typeface="ＭＳ Ｐゴシック" charset="0"/>
                <a:cs typeface="ＭＳ Ｐゴシック" charset="0"/>
              </a:defRPr>
            </a:lvl3pPr>
            <a:lvl4pPr marL="1600200" indent="-228600" eaLnBrk="0" hangingPunct="0">
              <a:defRPr sz="2400">
                <a:solidFill>
                  <a:schemeClr val="tx1"/>
                </a:solidFill>
                <a:latin typeface="Calibri" charset="0"/>
                <a:ea typeface="ＭＳ Ｐゴシック" charset="0"/>
                <a:cs typeface="ＭＳ Ｐゴシック" charset="0"/>
              </a:defRPr>
            </a:lvl4pPr>
            <a:lvl5pPr marL="2057400" indent="-228600" eaLnBrk="0" hangingPunct="0">
              <a:defRPr sz="2400">
                <a:solidFill>
                  <a:schemeClr val="tx1"/>
                </a:solidFill>
                <a:latin typeface="Calibri"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cs typeface="ＭＳ Ｐゴシック" charset="0"/>
              </a:defRPr>
            </a:lvl9pPr>
          </a:lstStyle>
          <a:p>
            <a:pPr eaLnBrk="1" hangingPunct="1">
              <a:defRPr/>
            </a:pPr>
            <a:endParaRPr lang="de-DE" sz="1800"/>
          </a:p>
        </p:txBody>
      </p:sp>
      <p:sp>
        <p:nvSpPr>
          <p:cNvPr id="8" name="Datumsplatzhalter 3"/>
          <p:cNvSpPr>
            <a:spLocks noGrp="1"/>
          </p:cNvSpPr>
          <p:nvPr>
            <p:ph type="dt" sz="half" idx="18"/>
          </p:nvPr>
        </p:nvSpPr>
        <p:spPr>
          <a:xfrm>
            <a:off x="418354" y="6415088"/>
            <a:ext cx="969288" cy="365125"/>
          </a:xfrm>
          <a:prstGeom prst="rect">
            <a:avLst/>
          </a:prstGeom>
        </p:spPr>
        <p:txBody>
          <a:bodyPr/>
          <a:lstStyle>
            <a:lvl1pPr>
              <a:defRPr>
                <a:solidFill>
                  <a:srgbClr val="595959"/>
                </a:solidFill>
              </a:defRPr>
            </a:lvl1pPr>
          </a:lstStyle>
          <a:p>
            <a:fld id="{9DD50475-C2C1-4190-BF8D-DADF6BD72E80}" type="datetime1">
              <a:rPr lang="de-DE" altLang="de-DE" smtClean="0"/>
              <a:t>12.01.24</a:t>
            </a:fld>
            <a:endParaRPr lang="de-DE" altLang="de-DE" dirty="0"/>
          </a:p>
        </p:txBody>
      </p:sp>
      <p:sp>
        <p:nvSpPr>
          <p:cNvPr id="9" name="Fußzeilenplatzhalter 4"/>
          <p:cNvSpPr>
            <a:spLocks noGrp="1"/>
          </p:cNvSpPr>
          <p:nvPr>
            <p:ph type="ftr" sz="quarter" idx="19"/>
          </p:nvPr>
        </p:nvSpPr>
        <p:spPr/>
        <p:txBody>
          <a:bodyPr/>
          <a:lstStyle>
            <a:lvl1pPr>
              <a:defRPr>
                <a:solidFill>
                  <a:srgbClr val="595959"/>
                </a:solidFill>
              </a:defRPr>
            </a:lvl1pPr>
          </a:lstStyle>
          <a:p>
            <a:pPr>
              <a:defRPr/>
            </a:pPr>
            <a:r>
              <a:rPr lang="de-DE" dirty="0"/>
              <a:t>Das nachwachsende Büro</a:t>
            </a:r>
          </a:p>
        </p:txBody>
      </p:sp>
      <p:sp>
        <p:nvSpPr>
          <p:cNvPr id="10" name="Foliennummernplatzhalter 5"/>
          <p:cNvSpPr>
            <a:spLocks noGrp="1"/>
          </p:cNvSpPr>
          <p:nvPr>
            <p:ph type="sldNum" sz="quarter" idx="20"/>
          </p:nvPr>
        </p:nvSpPr>
        <p:spPr/>
        <p:txBody>
          <a:bodyPr/>
          <a:lstStyle>
            <a:lvl1pPr>
              <a:defRPr>
                <a:solidFill>
                  <a:srgbClr val="595959"/>
                </a:solidFill>
              </a:defRPr>
            </a:lvl1pPr>
          </a:lstStyle>
          <a:p>
            <a:fld id="{D51E75EB-DB80-41D4-BAE8-0C2493838418}" type="slidenum">
              <a:rPr lang="de-DE" altLang="de-DE" smtClean="0"/>
              <a:pPr/>
              <a:t>‹Nr.›</a:t>
            </a:fld>
            <a:endParaRPr lang="de-DE" altLang="de-DE" dirty="0"/>
          </a:p>
        </p:txBody>
      </p:sp>
      <p:sp>
        <p:nvSpPr>
          <p:cNvPr id="16" name="Titel 1"/>
          <p:cNvSpPr>
            <a:spLocks noGrp="1"/>
          </p:cNvSpPr>
          <p:nvPr>
            <p:ph type="title"/>
          </p:nvPr>
        </p:nvSpPr>
        <p:spPr>
          <a:xfrm>
            <a:off x="390105" y="206193"/>
            <a:ext cx="6120000" cy="1066801"/>
          </a:xfrm>
          <a:prstGeom prst="rect">
            <a:avLst/>
          </a:prstGeom>
          <a:noFill/>
        </p:spPr>
        <p:txBody>
          <a:bodyPr/>
          <a:lstStyle/>
          <a:p>
            <a:r>
              <a:rPr lang="de-DE" dirty="0"/>
              <a:t>Titelmasterformat durch Klicken bearbeiten</a:t>
            </a:r>
          </a:p>
        </p:txBody>
      </p:sp>
      <p:sp>
        <p:nvSpPr>
          <p:cNvPr id="24" name="Textplatzhalter 2"/>
          <p:cNvSpPr>
            <a:spLocks noGrp="1"/>
          </p:cNvSpPr>
          <p:nvPr>
            <p:ph idx="1"/>
          </p:nvPr>
        </p:nvSpPr>
        <p:spPr bwMode="auto">
          <a:xfrm>
            <a:off x="390105" y="1512886"/>
            <a:ext cx="8356600" cy="4680000"/>
          </a:xfrm>
          <a:prstGeom prst="rect">
            <a:avLst/>
          </a:prstGeom>
          <a:noFill/>
          <a:ln>
            <a:noFill/>
          </a:ln>
          <a:extLst/>
        </p:spPr>
        <p:txBody>
          <a:bodyPr/>
          <a:lstStyle>
            <a:lvl1pPr>
              <a:defRPr>
                <a:solidFill>
                  <a:srgbClr val="595959"/>
                </a:solidFill>
              </a:defRPr>
            </a:lvl1pPr>
            <a:lvl2pPr>
              <a:defRPr>
                <a:solidFill>
                  <a:srgbClr val="595959"/>
                </a:solidFill>
              </a:defRPr>
            </a:lvl2pPr>
            <a:lvl3pPr>
              <a:defRPr>
                <a:solidFill>
                  <a:srgbClr val="595959"/>
                </a:solidFill>
              </a:defRPr>
            </a:lvl3pPr>
            <a:lvl4pPr>
              <a:defRPr>
                <a:solidFill>
                  <a:srgbClr val="595959"/>
                </a:solidFill>
              </a:defRPr>
            </a:lvl4pPr>
            <a:lvl5pPr>
              <a:defRPr>
                <a:solidFill>
                  <a:srgbClr val="595959"/>
                </a:solidFill>
              </a:defRPr>
            </a:lvl5p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Tree>
    <p:extLst>
      <p:ext uri="{BB962C8B-B14F-4D97-AF65-F5344CB8AC3E}">
        <p14:creationId xmlns:p14="http://schemas.microsoft.com/office/powerpoint/2010/main" val="22471483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extfolie_Logo_li">
    <p:spTree>
      <p:nvGrpSpPr>
        <p:cNvPr id="1" name=""/>
        <p:cNvGrpSpPr/>
        <p:nvPr/>
      </p:nvGrpSpPr>
      <p:grpSpPr>
        <a:xfrm>
          <a:off x="0" y="0"/>
          <a:ext cx="0" cy="0"/>
          <a:chOff x="0" y="0"/>
          <a:chExt cx="0" cy="0"/>
        </a:xfrm>
      </p:grpSpPr>
      <p:sp>
        <p:nvSpPr>
          <p:cNvPr id="4" name="Rechteck 3"/>
          <p:cNvSpPr>
            <a:spLocks/>
          </p:cNvSpPr>
          <p:nvPr userDrawn="1"/>
        </p:nvSpPr>
        <p:spPr>
          <a:xfrm>
            <a:off x="106363" y="1817688"/>
            <a:ext cx="8929687" cy="48958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e-DE">
              <a:solidFill>
                <a:srgbClr val="F2981B"/>
              </a:solidFill>
            </a:endParaRPr>
          </a:p>
        </p:txBody>
      </p:sp>
      <p:sp>
        <p:nvSpPr>
          <p:cNvPr id="6" name="Textfeld 5"/>
          <p:cNvSpPr txBox="1">
            <a:spLocks noChangeArrowheads="1"/>
          </p:cNvSpPr>
          <p:nvPr userDrawn="1"/>
        </p:nvSpPr>
        <p:spPr bwMode="auto">
          <a:xfrm>
            <a:off x="455613" y="2503488"/>
            <a:ext cx="185737" cy="368300"/>
          </a:xfrm>
          <a:prstGeom prst="rect">
            <a:avLst/>
          </a:prstGeom>
          <a:noFill/>
          <a:ln>
            <a:noFill/>
          </a:ln>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cs typeface="ＭＳ Ｐゴシック" charset="0"/>
              </a:defRPr>
            </a:lvl2pPr>
            <a:lvl3pPr marL="1143000" indent="-228600" eaLnBrk="0" hangingPunct="0">
              <a:defRPr sz="2400">
                <a:solidFill>
                  <a:schemeClr val="tx1"/>
                </a:solidFill>
                <a:latin typeface="Calibri" charset="0"/>
                <a:ea typeface="ＭＳ Ｐゴシック" charset="0"/>
                <a:cs typeface="ＭＳ Ｐゴシック" charset="0"/>
              </a:defRPr>
            </a:lvl3pPr>
            <a:lvl4pPr marL="1600200" indent="-228600" eaLnBrk="0" hangingPunct="0">
              <a:defRPr sz="2400">
                <a:solidFill>
                  <a:schemeClr val="tx1"/>
                </a:solidFill>
                <a:latin typeface="Calibri" charset="0"/>
                <a:ea typeface="ＭＳ Ｐゴシック" charset="0"/>
                <a:cs typeface="ＭＳ Ｐゴシック" charset="0"/>
              </a:defRPr>
            </a:lvl4pPr>
            <a:lvl5pPr marL="2057400" indent="-228600" eaLnBrk="0" hangingPunct="0">
              <a:defRPr sz="2400">
                <a:solidFill>
                  <a:schemeClr val="tx1"/>
                </a:solidFill>
                <a:latin typeface="Calibri"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cs typeface="ＭＳ Ｐゴシック" charset="0"/>
              </a:defRPr>
            </a:lvl9pPr>
          </a:lstStyle>
          <a:p>
            <a:pPr eaLnBrk="1" hangingPunct="1">
              <a:defRPr/>
            </a:pPr>
            <a:endParaRPr lang="de-DE" sz="1800"/>
          </a:p>
        </p:txBody>
      </p:sp>
      <p:sp>
        <p:nvSpPr>
          <p:cNvPr id="8" name="Datumsplatzhalter 3"/>
          <p:cNvSpPr>
            <a:spLocks noGrp="1"/>
          </p:cNvSpPr>
          <p:nvPr>
            <p:ph type="dt" sz="half" idx="18"/>
          </p:nvPr>
        </p:nvSpPr>
        <p:spPr>
          <a:xfrm>
            <a:off x="418354" y="6415088"/>
            <a:ext cx="969288" cy="365125"/>
          </a:xfrm>
          <a:prstGeom prst="rect">
            <a:avLst/>
          </a:prstGeom>
        </p:spPr>
        <p:txBody>
          <a:bodyPr/>
          <a:lstStyle>
            <a:lvl1pPr>
              <a:defRPr>
                <a:solidFill>
                  <a:srgbClr val="595959"/>
                </a:solidFill>
              </a:defRPr>
            </a:lvl1pPr>
          </a:lstStyle>
          <a:p>
            <a:fld id="{2BBDF63C-13FE-4629-9CC1-1CB6B19BE5EA}" type="datetime1">
              <a:rPr lang="de-DE" altLang="de-DE" smtClean="0"/>
              <a:t>12.01.24</a:t>
            </a:fld>
            <a:endParaRPr lang="de-DE" altLang="de-DE" dirty="0"/>
          </a:p>
        </p:txBody>
      </p:sp>
      <p:sp>
        <p:nvSpPr>
          <p:cNvPr id="9" name="Fußzeilenplatzhalter 4"/>
          <p:cNvSpPr>
            <a:spLocks noGrp="1"/>
          </p:cNvSpPr>
          <p:nvPr>
            <p:ph type="ftr" sz="quarter" idx="19"/>
          </p:nvPr>
        </p:nvSpPr>
        <p:spPr/>
        <p:txBody>
          <a:bodyPr/>
          <a:lstStyle>
            <a:lvl1pPr>
              <a:defRPr sz="1400">
                <a:solidFill>
                  <a:srgbClr val="595959"/>
                </a:solidFill>
              </a:defRPr>
            </a:lvl1pPr>
          </a:lstStyle>
          <a:p>
            <a:pPr>
              <a:defRPr/>
            </a:pPr>
            <a:r>
              <a:rPr lang="de-DE" dirty="0"/>
              <a:t>Das nachwachsende Büro</a:t>
            </a:r>
          </a:p>
        </p:txBody>
      </p:sp>
      <p:sp>
        <p:nvSpPr>
          <p:cNvPr id="10" name="Foliennummernplatzhalter 5"/>
          <p:cNvSpPr>
            <a:spLocks noGrp="1"/>
          </p:cNvSpPr>
          <p:nvPr>
            <p:ph type="sldNum" sz="quarter" idx="20"/>
          </p:nvPr>
        </p:nvSpPr>
        <p:spPr/>
        <p:txBody>
          <a:bodyPr/>
          <a:lstStyle>
            <a:lvl1pPr>
              <a:defRPr>
                <a:solidFill>
                  <a:srgbClr val="595959"/>
                </a:solidFill>
              </a:defRPr>
            </a:lvl1pPr>
          </a:lstStyle>
          <a:p>
            <a:fld id="{D51E75EB-DB80-41D4-BAE8-0C2493838418}" type="slidenum">
              <a:rPr lang="de-DE" altLang="de-DE" smtClean="0"/>
              <a:pPr/>
              <a:t>‹Nr.›</a:t>
            </a:fld>
            <a:endParaRPr lang="de-DE" altLang="de-DE" dirty="0"/>
          </a:p>
        </p:txBody>
      </p:sp>
      <p:sp>
        <p:nvSpPr>
          <p:cNvPr id="19" name="Titelplatzhalter 1"/>
          <p:cNvSpPr>
            <a:spLocks noGrp="1"/>
          </p:cNvSpPr>
          <p:nvPr>
            <p:ph type="title"/>
          </p:nvPr>
        </p:nvSpPr>
        <p:spPr bwMode="auto">
          <a:xfrm>
            <a:off x="390105" y="178697"/>
            <a:ext cx="6120000" cy="1068388"/>
          </a:xfrm>
          <a:prstGeom prst="rect">
            <a:avLst/>
          </a:prstGeom>
          <a:noFill/>
          <a:ln>
            <a:noFill/>
          </a:ln>
          <a:extLst/>
        </p:spPr>
        <p:txBody>
          <a:bodyPr vert="horz" wrap="square" lIns="0" tIns="0" rIns="0" bIns="0" numCol="1" anchor="t" anchorCtr="0" compatLnSpc="1">
            <a:prstTxWarp prst="textNoShape">
              <a:avLst/>
            </a:prstTxWarp>
          </a:bodyPr>
          <a:lstStyle/>
          <a:p>
            <a:pPr lvl="0"/>
            <a:r>
              <a:rPr lang="de-DE" altLang="de-DE"/>
              <a:t>Titelmasterformat durch Klicken bearbeiten</a:t>
            </a:r>
            <a:endParaRPr lang="de-DE" altLang="de-DE" dirty="0"/>
          </a:p>
        </p:txBody>
      </p:sp>
      <p:sp>
        <p:nvSpPr>
          <p:cNvPr id="23" name="Textplatzhalter 2"/>
          <p:cNvSpPr>
            <a:spLocks noGrp="1"/>
          </p:cNvSpPr>
          <p:nvPr>
            <p:ph idx="1"/>
          </p:nvPr>
        </p:nvSpPr>
        <p:spPr bwMode="auto">
          <a:xfrm>
            <a:off x="390105" y="1512886"/>
            <a:ext cx="8356600" cy="4680000"/>
          </a:xfrm>
          <a:prstGeom prst="rect">
            <a:avLst/>
          </a:prstGeom>
          <a:noFill/>
          <a:ln>
            <a:noFill/>
          </a:ln>
          <a:extLst/>
        </p:spPr>
        <p:txBody>
          <a:bodyPr/>
          <a:lstStyle>
            <a:lvl1pPr>
              <a:defRPr>
                <a:solidFill>
                  <a:srgbClr val="595959"/>
                </a:solidFill>
              </a:defRPr>
            </a:lvl1pPr>
            <a:lvl2pPr>
              <a:defRPr>
                <a:solidFill>
                  <a:srgbClr val="595959"/>
                </a:solidFill>
              </a:defRPr>
            </a:lvl2pPr>
            <a:lvl3pPr>
              <a:defRPr>
                <a:solidFill>
                  <a:srgbClr val="595959"/>
                </a:solidFill>
              </a:defRPr>
            </a:lvl3pPr>
            <a:lvl4pPr>
              <a:defRPr>
                <a:solidFill>
                  <a:srgbClr val="595959"/>
                </a:solidFill>
              </a:defRPr>
            </a:lvl4pPr>
            <a:lvl5pPr>
              <a:defRPr>
                <a:solidFill>
                  <a:srgbClr val="595959"/>
                </a:solidFill>
              </a:defRPr>
            </a:lvl5p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Tree>
    <p:extLst>
      <p:ext uri="{BB962C8B-B14F-4D97-AF65-F5344CB8AC3E}">
        <p14:creationId xmlns:p14="http://schemas.microsoft.com/office/powerpoint/2010/main" val="9926352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folie_Logo_re">
    <p:spTree>
      <p:nvGrpSpPr>
        <p:cNvPr id="1" name=""/>
        <p:cNvGrpSpPr/>
        <p:nvPr/>
      </p:nvGrpSpPr>
      <p:grpSpPr>
        <a:xfrm>
          <a:off x="0" y="0"/>
          <a:ext cx="0" cy="0"/>
          <a:chOff x="0" y="0"/>
          <a:chExt cx="0" cy="0"/>
        </a:xfrm>
      </p:grpSpPr>
      <p:sp>
        <p:nvSpPr>
          <p:cNvPr id="4" name="Rechteck 3"/>
          <p:cNvSpPr>
            <a:spLocks/>
          </p:cNvSpPr>
          <p:nvPr userDrawn="1"/>
        </p:nvSpPr>
        <p:spPr>
          <a:xfrm>
            <a:off x="106363" y="1817688"/>
            <a:ext cx="8929687" cy="48958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e-DE">
              <a:solidFill>
                <a:srgbClr val="F2981B"/>
              </a:solidFill>
            </a:endParaRPr>
          </a:p>
        </p:txBody>
      </p:sp>
      <p:sp>
        <p:nvSpPr>
          <p:cNvPr id="6" name="Textfeld 5"/>
          <p:cNvSpPr txBox="1">
            <a:spLocks noChangeArrowheads="1"/>
          </p:cNvSpPr>
          <p:nvPr userDrawn="1"/>
        </p:nvSpPr>
        <p:spPr bwMode="auto">
          <a:xfrm>
            <a:off x="455613" y="2503488"/>
            <a:ext cx="185737" cy="368300"/>
          </a:xfrm>
          <a:prstGeom prst="rect">
            <a:avLst/>
          </a:prstGeom>
          <a:noFill/>
          <a:ln>
            <a:noFill/>
          </a:ln>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cs typeface="ＭＳ Ｐゴシック" charset="0"/>
              </a:defRPr>
            </a:lvl2pPr>
            <a:lvl3pPr marL="1143000" indent="-228600" eaLnBrk="0" hangingPunct="0">
              <a:defRPr sz="2400">
                <a:solidFill>
                  <a:schemeClr val="tx1"/>
                </a:solidFill>
                <a:latin typeface="Calibri" charset="0"/>
                <a:ea typeface="ＭＳ Ｐゴシック" charset="0"/>
                <a:cs typeface="ＭＳ Ｐゴシック" charset="0"/>
              </a:defRPr>
            </a:lvl3pPr>
            <a:lvl4pPr marL="1600200" indent="-228600" eaLnBrk="0" hangingPunct="0">
              <a:defRPr sz="2400">
                <a:solidFill>
                  <a:schemeClr val="tx1"/>
                </a:solidFill>
                <a:latin typeface="Calibri" charset="0"/>
                <a:ea typeface="ＭＳ Ｐゴシック" charset="0"/>
                <a:cs typeface="ＭＳ Ｐゴシック" charset="0"/>
              </a:defRPr>
            </a:lvl4pPr>
            <a:lvl5pPr marL="2057400" indent="-228600" eaLnBrk="0" hangingPunct="0">
              <a:defRPr sz="2400">
                <a:solidFill>
                  <a:schemeClr val="tx1"/>
                </a:solidFill>
                <a:latin typeface="Calibri"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cs typeface="ＭＳ Ｐゴシック" charset="0"/>
              </a:defRPr>
            </a:lvl9pPr>
          </a:lstStyle>
          <a:p>
            <a:pPr eaLnBrk="1" hangingPunct="1">
              <a:defRPr/>
            </a:pPr>
            <a:endParaRPr lang="de-DE" sz="1800"/>
          </a:p>
        </p:txBody>
      </p:sp>
      <p:sp>
        <p:nvSpPr>
          <p:cNvPr id="16" name="Titel 1"/>
          <p:cNvSpPr>
            <a:spLocks noGrp="1"/>
          </p:cNvSpPr>
          <p:nvPr>
            <p:ph type="title"/>
          </p:nvPr>
        </p:nvSpPr>
        <p:spPr>
          <a:xfrm>
            <a:off x="390105" y="206193"/>
            <a:ext cx="6120000" cy="1066801"/>
          </a:xfrm>
          <a:prstGeom prst="rect">
            <a:avLst/>
          </a:prstGeom>
          <a:noFill/>
        </p:spPr>
        <p:txBody>
          <a:bodyPr/>
          <a:lstStyle/>
          <a:p>
            <a:r>
              <a:rPr lang="de-DE" dirty="0"/>
              <a:t>Titelmasterformat durch Klicken bearbeiten</a:t>
            </a:r>
          </a:p>
        </p:txBody>
      </p:sp>
      <p:sp>
        <p:nvSpPr>
          <p:cNvPr id="24" name="Textplatzhalter 2"/>
          <p:cNvSpPr>
            <a:spLocks noGrp="1"/>
          </p:cNvSpPr>
          <p:nvPr>
            <p:ph idx="1"/>
          </p:nvPr>
        </p:nvSpPr>
        <p:spPr bwMode="auto">
          <a:xfrm>
            <a:off x="390105" y="1512886"/>
            <a:ext cx="8356600" cy="4680000"/>
          </a:xfrm>
          <a:prstGeom prst="rect">
            <a:avLst/>
          </a:prstGeom>
          <a:noFill/>
          <a:ln>
            <a:noFill/>
          </a:ln>
          <a:extLst/>
        </p:spPr>
        <p:txBody>
          <a:bodyPr/>
          <a:lstStyle>
            <a:lvl1pPr>
              <a:defRPr>
                <a:solidFill>
                  <a:srgbClr val="595959"/>
                </a:solidFill>
              </a:defRPr>
            </a:lvl1pPr>
            <a:lvl2pPr>
              <a:defRPr>
                <a:solidFill>
                  <a:srgbClr val="595959"/>
                </a:solidFill>
              </a:defRPr>
            </a:lvl2pPr>
            <a:lvl3pPr>
              <a:defRPr>
                <a:solidFill>
                  <a:srgbClr val="595959"/>
                </a:solidFill>
              </a:defRPr>
            </a:lvl3pPr>
            <a:lvl4pPr>
              <a:defRPr>
                <a:solidFill>
                  <a:srgbClr val="595959"/>
                </a:solidFill>
              </a:defRPr>
            </a:lvl4pPr>
            <a:lvl5pPr>
              <a:defRPr>
                <a:solidFill>
                  <a:srgbClr val="595959"/>
                </a:solidFill>
              </a:defRPr>
            </a:lvl5p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9" name="Textplatzhalter 9"/>
          <p:cNvSpPr>
            <a:spLocks noGrp="1"/>
          </p:cNvSpPr>
          <p:nvPr>
            <p:ph type="body" sz="quarter" idx="12"/>
          </p:nvPr>
        </p:nvSpPr>
        <p:spPr>
          <a:xfrm>
            <a:off x="3892550" y="6351760"/>
            <a:ext cx="3543674" cy="365125"/>
          </a:xfrm>
        </p:spPr>
        <p:txBody>
          <a:bodyPr anchor="ctr"/>
          <a:lstStyle>
            <a:lvl1pPr marL="0" indent="0">
              <a:buNone/>
              <a:defRPr sz="1000">
                <a:solidFill>
                  <a:schemeClr val="tx1">
                    <a:lumMod val="50000"/>
                    <a:lumOff val="50000"/>
                  </a:schemeClr>
                </a:solidFill>
              </a:defRPr>
            </a:lvl1pPr>
          </a:lstStyle>
          <a:p>
            <a:pPr lvl="0"/>
            <a:endParaRPr lang="de-DE" dirty="0"/>
          </a:p>
        </p:txBody>
      </p:sp>
      <p:sp>
        <p:nvSpPr>
          <p:cNvPr id="7" name="Fußzeilenplatzhalter 6"/>
          <p:cNvSpPr>
            <a:spLocks noGrp="1"/>
          </p:cNvSpPr>
          <p:nvPr>
            <p:ph type="ftr" sz="quarter" idx="13"/>
          </p:nvPr>
        </p:nvSpPr>
        <p:spPr/>
        <p:txBody>
          <a:bodyPr/>
          <a:lstStyle/>
          <a:p>
            <a:r>
              <a:rPr lang="de-DE"/>
              <a:t>Das nachwachsende Büro</a:t>
            </a:r>
            <a:endParaRPr lang="de-DE" dirty="0"/>
          </a:p>
        </p:txBody>
      </p:sp>
      <p:sp>
        <p:nvSpPr>
          <p:cNvPr id="8" name="Foliennummernplatzhalter 7"/>
          <p:cNvSpPr>
            <a:spLocks noGrp="1"/>
          </p:cNvSpPr>
          <p:nvPr>
            <p:ph type="sldNum" sz="quarter" idx="14"/>
          </p:nvPr>
        </p:nvSpPr>
        <p:spPr/>
        <p:txBody>
          <a:bodyPr/>
          <a:lstStyle/>
          <a:p>
            <a:fld id="{BC9D0AC9-54AF-4CD9-8809-E6EA56F41A06}" type="slidenum">
              <a:rPr lang="de-DE" smtClean="0"/>
              <a:t>‹Nr.›</a:t>
            </a:fld>
            <a:endParaRPr lang="de-DE"/>
          </a:p>
        </p:txBody>
      </p:sp>
    </p:spTree>
    <p:extLst>
      <p:ext uri="{BB962C8B-B14F-4D97-AF65-F5344CB8AC3E}">
        <p14:creationId xmlns:p14="http://schemas.microsoft.com/office/powerpoint/2010/main" val="11561733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folie_oran_Logo_re">
    <p:spTree>
      <p:nvGrpSpPr>
        <p:cNvPr id="1" name=""/>
        <p:cNvGrpSpPr/>
        <p:nvPr/>
      </p:nvGrpSpPr>
      <p:grpSpPr>
        <a:xfrm>
          <a:off x="0" y="0"/>
          <a:ext cx="0" cy="0"/>
          <a:chOff x="0" y="0"/>
          <a:chExt cx="0" cy="0"/>
        </a:xfrm>
      </p:grpSpPr>
      <p:sp>
        <p:nvSpPr>
          <p:cNvPr id="6" name="Textfeld 5"/>
          <p:cNvSpPr txBox="1">
            <a:spLocks noChangeArrowheads="1"/>
          </p:cNvSpPr>
          <p:nvPr userDrawn="1"/>
        </p:nvSpPr>
        <p:spPr bwMode="auto">
          <a:xfrm>
            <a:off x="455613" y="2503488"/>
            <a:ext cx="185737" cy="368300"/>
          </a:xfrm>
          <a:prstGeom prst="rect">
            <a:avLst/>
          </a:prstGeom>
          <a:noFill/>
          <a:ln>
            <a:noFill/>
          </a:ln>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cs typeface="ＭＳ Ｐゴシック" charset="0"/>
              </a:defRPr>
            </a:lvl2pPr>
            <a:lvl3pPr marL="1143000" indent="-228600" eaLnBrk="0" hangingPunct="0">
              <a:defRPr sz="2400">
                <a:solidFill>
                  <a:schemeClr val="tx1"/>
                </a:solidFill>
                <a:latin typeface="Calibri" charset="0"/>
                <a:ea typeface="ＭＳ Ｐゴシック" charset="0"/>
                <a:cs typeface="ＭＳ Ｐゴシック" charset="0"/>
              </a:defRPr>
            </a:lvl3pPr>
            <a:lvl4pPr marL="1600200" indent="-228600" eaLnBrk="0" hangingPunct="0">
              <a:defRPr sz="2400">
                <a:solidFill>
                  <a:schemeClr val="tx1"/>
                </a:solidFill>
                <a:latin typeface="Calibri" charset="0"/>
                <a:ea typeface="ＭＳ Ｐゴシック" charset="0"/>
                <a:cs typeface="ＭＳ Ｐゴシック" charset="0"/>
              </a:defRPr>
            </a:lvl4pPr>
            <a:lvl5pPr marL="2057400" indent="-228600" eaLnBrk="0" hangingPunct="0">
              <a:defRPr sz="2400">
                <a:solidFill>
                  <a:schemeClr val="tx1"/>
                </a:solidFill>
                <a:latin typeface="Calibri"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cs typeface="ＭＳ Ｐゴシック" charset="0"/>
              </a:defRPr>
            </a:lvl9pPr>
          </a:lstStyle>
          <a:p>
            <a:pPr eaLnBrk="1" hangingPunct="1">
              <a:defRPr/>
            </a:pPr>
            <a:endParaRPr lang="de-DE" sz="1800"/>
          </a:p>
        </p:txBody>
      </p:sp>
      <p:sp>
        <p:nvSpPr>
          <p:cNvPr id="17" name="Textplatzhalter 2"/>
          <p:cNvSpPr>
            <a:spLocks noGrp="1"/>
          </p:cNvSpPr>
          <p:nvPr>
            <p:ph idx="1"/>
          </p:nvPr>
        </p:nvSpPr>
        <p:spPr bwMode="auto">
          <a:xfrm>
            <a:off x="390106" y="1395663"/>
            <a:ext cx="8357188" cy="4932948"/>
          </a:xfrm>
          <a:prstGeom prst="rect">
            <a:avLst/>
          </a:prstGeom>
          <a:solidFill>
            <a:srgbClr val="FF9919"/>
          </a:solidFill>
          <a:ln>
            <a:noFill/>
          </a:ln>
          <a:extLst/>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noProof="0"/>
              <a:t>Textmasterformat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de-DE" noProof="0" dirty="0"/>
          </a:p>
        </p:txBody>
      </p:sp>
      <p:sp>
        <p:nvSpPr>
          <p:cNvPr id="13" name="Titel 1"/>
          <p:cNvSpPr>
            <a:spLocks noGrp="1"/>
          </p:cNvSpPr>
          <p:nvPr>
            <p:ph type="title"/>
          </p:nvPr>
        </p:nvSpPr>
        <p:spPr>
          <a:xfrm>
            <a:off x="390105" y="206193"/>
            <a:ext cx="6120000" cy="1066801"/>
          </a:xfrm>
          <a:prstGeom prst="rect">
            <a:avLst/>
          </a:prstGeom>
          <a:noFill/>
        </p:spPr>
        <p:txBody>
          <a:bodyPr/>
          <a:lstStyle/>
          <a:p>
            <a:r>
              <a:rPr lang="de-DE" dirty="0"/>
              <a:t>Titelmasterformat durch Klicken bearbeiten</a:t>
            </a:r>
          </a:p>
        </p:txBody>
      </p:sp>
      <p:sp>
        <p:nvSpPr>
          <p:cNvPr id="5" name="Fußzeilenplatzhalter 4"/>
          <p:cNvSpPr>
            <a:spLocks noGrp="1"/>
          </p:cNvSpPr>
          <p:nvPr>
            <p:ph type="ftr" sz="quarter" idx="13"/>
          </p:nvPr>
        </p:nvSpPr>
        <p:spPr/>
        <p:txBody>
          <a:bodyPr/>
          <a:lstStyle/>
          <a:p>
            <a:r>
              <a:rPr lang="de-DE"/>
              <a:t>Das nachwachsende Büro</a:t>
            </a:r>
            <a:endParaRPr lang="de-DE" dirty="0"/>
          </a:p>
        </p:txBody>
      </p:sp>
      <p:sp>
        <p:nvSpPr>
          <p:cNvPr id="7" name="Foliennummernplatzhalter 6"/>
          <p:cNvSpPr>
            <a:spLocks noGrp="1"/>
          </p:cNvSpPr>
          <p:nvPr>
            <p:ph type="sldNum" sz="quarter" idx="14"/>
          </p:nvPr>
        </p:nvSpPr>
        <p:spPr/>
        <p:txBody>
          <a:bodyPr/>
          <a:lstStyle/>
          <a:p>
            <a:fld id="{BC9D0AC9-54AF-4CD9-8809-E6EA56F41A06}" type="slidenum">
              <a:rPr lang="de-DE" smtClean="0"/>
              <a:t>‹Nr.›</a:t>
            </a:fld>
            <a:endParaRPr lang="de-DE"/>
          </a:p>
        </p:txBody>
      </p:sp>
      <p:sp>
        <p:nvSpPr>
          <p:cNvPr id="12" name="Textplatzhalter 9"/>
          <p:cNvSpPr>
            <a:spLocks noGrp="1"/>
          </p:cNvSpPr>
          <p:nvPr>
            <p:ph type="body" sz="quarter" idx="12"/>
          </p:nvPr>
        </p:nvSpPr>
        <p:spPr>
          <a:xfrm>
            <a:off x="3892550" y="6351760"/>
            <a:ext cx="3543674" cy="365125"/>
          </a:xfrm>
        </p:spPr>
        <p:txBody>
          <a:bodyPr anchor="ctr"/>
          <a:lstStyle>
            <a:lvl1pPr marL="0" indent="0">
              <a:buNone/>
              <a:defRPr sz="1000">
                <a:solidFill>
                  <a:schemeClr val="tx1">
                    <a:lumMod val="50000"/>
                    <a:lumOff val="50000"/>
                  </a:schemeClr>
                </a:solidFill>
              </a:defRPr>
            </a:lvl1pPr>
          </a:lstStyle>
          <a:p>
            <a:pPr lvl="0"/>
            <a:endParaRPr lang="de-DE" dirty="0"/>
          </a:p>
        </p:txBody>
      </p:sp>
    </p:spTree>
    <p:extLst>
      <p:ext uri="{BB962C8B-B14F-4D97-AF65-F5344CB8AC3E}">
        <p14:creationId xmlns:p14="http://schemas.microsoft.com/office/powerpoint/2010/main" val="21193459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ndfolie_blanko">
    <p:spTree>
      <p:nvGrpSpPr>
        <p:cNvPr id="1" name=""/>
        <p:cNvGrpSpPr/>
        <p:nvPr/>
      </p:nvGrpSpPr>
      <p:grpSpPr>
        <a:xfrm>
          <a:off x="0" y="0"/>
          <a:ext cx="0" cy="0"/>
          <a:chOff x="0" y="0"/>
          <a:chExt cx="0" cy="0"/>
        </a:xfrm>
      </p:grpSpPr>
      <p:sp>
        <p:nvSpPr>
          <p:cNvPr id="6" name="Textfeld 5"/>
          <p:cNvSpPr txBox="1">
            <a:spLocks noChangeArrowheads="1"/>
          </p:cNvSpPr>
          <p:nvPr userDrawn="1"/>
        </p:nvSpPr>
        <p:spPr bwMode="auto">
          <a:xfrm>
            <a:off x="455613" y="2503488"/>
            <a:ext cx="185737" cy="368300"/>
          </a:xfrm>
          <a:prstGeom prst="rect">
            <a:avLst/>
          </a:prstGeom>
          <a:noFill/>
          <a:ln>
            <a:noFill/>
          </a:ln>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cs typeface="ＭＳ Ｐゴシック" charset="0"/>
              </a:defRPr>
            </a:lvl2pPr>
            <a:lvl3pPr marL="1143000" indent="-228600" eaLnBrk="0" hangingPunct="0">
              <a:defRPr sz="2400">
                <a:solidFill>
                  <a:schemeClr val="tx1"/>
                </a:solidFill>
                <a:latin typeface="Calibri" charset="0"/>
                <a:ea typeface="ＭＳ Ｐゴシック" charset="0"/>
                <a:cs typeface="ＭＳ Ｐゴシック" charset="0"/>
              </a:defRPr>
            </a:lvl3pPr>
            <a:lvl4pPr marL="1600200" indent="-228600" eaLnBrk="0" hangingPunct="0">
              <a:defRPr sz="2400">
                <a:solidFill>
                  <a:schemeClr val="tx1"/>
                </a:solidFill>
                <a:latin typeface="Calibri" charset="0"/>
                <a:ea typeface="ＭＳ Ｐゴシック" charset="0"/>
                <a:cs typeface="ＭＳ Ｐゴシック" charset="0"/>
              </a:defRPr>
            </a:lvl4pPr>
            <a:lvl5pPr marL="2057400" indent="-228600" eaLnBrk="0" hangingPunct="0">
              <a:defRPr sz="2400">
                <a:solidFill>
                  <a:schemeClr val="tx1"/>
                </a:solidFill>
                <a:latin typeface="Calibri"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cs typeface="ＭＳ Ｐゴシック" charset="0"/>
              </a:defRPr>
            </a:lvl9pPr>
          </a:lstStyle>
          <a:p>
            <a:pPr eaLnBrk="1" hangingPunct="1">
              <a:defRPr/>
            </a:pPr>
            <a:endParaRPr lang="de-DE" sz="1800"/>
          </a:p>
        </p:txBody>
      </p:sp>
      <p:sp>
        <p:nvSpPr>
          <p:cNvPr id="15" name="Textplatzhalter 2"/>
          <p:cNvSpPr>
            <a:spLocks noGrp="1"/>
          </p:cNvSpPr>
          <p:nvPr>
            <p:ph idx="21"/>
          </p:nvPr>
        </p:nvSpPr>
        <p:spPr bwMode="auto">
          <a:xfrm>
            <a:off x="390105" y="1501362"/>
            <a:ext cx="8356600" cy="4712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285750" indent="-285750">
              <a:defRPr lang="de-DE" altLang="de-DE" sz="2400" kern="1200" dirty="0" smtClean="0">
                <a:solidFill>
                  <a:srgbClr val="606060"/>
                </a:solidFill>
                <a:latin typeface="PT Sans" panose="020B0503020203020204" pitchFamily="34" charset="0"/>
                <a:ea typeface="PT Sans" panose="020B0503020203020204" pitchFamily="34" charset="0"/>
                <a:cs typeface="PT Sans" panose="020B0503020203020204" pitchFamily="34" charset="0"/>
              </a:defRPr>
            </a:lvl1pPr>
            <a:lvl2pPr marL="552450" indent="-285750">
              <a:defRPr lang="de-DE" altLang="de-DE" sz="2200" kern="1200" dirty="0" smtClean="0">
                <a:solidFill>
                  <a:srgbClr val="606060"/>
                </a:solidFill>
                <a:latin typeface="PT Sans" panose="020B0503020203020204" pitchFamily="34" charset="0"/>
                <a:ea typeface="PT Sans" panose="020B0503020203020204" pitchFamily="34" charset="0"/>
                <a:cs typeface="PT Sans" panose="020B0503020203020204" pitchFamily="34" charset="0"/>
              </a:defRPr>
            </a:lvl2pPr>
            <a:lvl3pPr marL="1200150" indent="-285750">
              <a:defRPr lang="de-DE" altLang="de-DE" sz="2000" kern="1200" dirty="0" smtClean="0">
                <a:solidFill>
                  <a:srgbClr val="606060"/>
                </a:solidFill>
                <a:latin typeface="PT Sans" panose="020B0503020203020204" pitchFamily="34" charset="0"/>
                <a:ea typeface="PT Sans" panose="020B0503020203020204" pitchFamily="34" charset="0"/>
                <a:cs typeface="PT Sans" panose="020B0503020203020204" pitchFamily="34" charset="0"/>
              </a:defRPr>
            </a:lvl3pPr>
            <a:lvl4pPr marL="1657350" indent="-285750">
              <a:defRPr lang="de-DE" altLang="de-DE" sz="1800" kern="1200" dirty="0" smtClean="0">
                <a:solidFill>
                  <a:srgbClr val="606060"/>
                </a:solidFill>
                <a:latin typeface="PT Sans" panose="020B0503020203020204" pitchFamily="34" charset="0"/>
                <a:ea typeface="PT Sans" panose="020B0503020203020204" pitchFamily="34" charset="0"/>
                <a:cs typeface="PT Sans" panose="020B0503020203020204" pitchFamily="34" charset="0"/>
              </a:defRPr>
            </a:lvl4pPr>
            <a:lvl5pPr marL="2114550" indent="-285750">
              <a:defRPr lang="de-DE" altLang="de-DE" sz="1600" kern="1200" dirty="0" smtClean="0">
                <a:solidFill>
                  <a:srgbClr val="606060"/>
                </a:solidFill>
                <a:latin typeface="PT Sans" panose="020B0503020203020204" pitchFamily="34" charset="0"/>
                <a:ea typeface="PT Sans" panose="020B0503020203020204" pitchFamily="34" charset="0"/>
                <a:cs typeface="PT Sans" panose="020B0503020203020204" pitchFamily="34" charset="0"/>
              </a:defRPr>
            </a:lvl5pPr>
          </a:lstStyle>
          <a:p>
            <a:pPr marL="266700" lvl="0" indent="-266700" algn="l" defTabSz="457200" rtl="0" eaLnBrk="0" fontAlgn="base" hangingPunct="0">
              <a:spcBef>
                <a:spcPct val="20000"/>
              </a:spcBef>
              <a:spcAft>
                <a:spcPct val="0"/>
              </a:spcAft>
              <a:buFont typeface="Wingdings" panose="05000000000000000000" pitchFamily="2" charset="2"/>
              <a:buChar char="§"/>
            </a:pPr>
            <a:r>
              <a:rPr lang="de-DE" altLang="de-DE"/>
              <a:t>Textmasterformat bearbeiten</a:t>
            </a:r>
          </a:p>
        </p:txBody>
      </p:sp>
      <p:sp>
        <p:nvSpPr>
          <p:cNvPr id="5" name="Fußzeilenplatzhalter 4"/>
          <p:cNvSpPr>
            <a:spLocks noGrp="1"/>
          </p:cNvSpPr>
          <p:nvPr>
            <p:ph type="ftr" sz="quarter" idx="22"/>
          </p:nvPr>
        </p:nvSpPr>
        <p:spPr/>
        <p:txBody>
          <a:bodyPr/>
          <a:lstStyle/>
          <a:p>
            <a:r>
              <a:rPr lang="de-DE"/>
              <a:t>Das nachwachsende Büro</a:t>
            </a:r>
            <a:endParaRPr lang="de-DE" dirty="0"/>
          </a:p>
        </p:txBody>
      </p:sp>
      <p:sp>
        <p:nvSpPr>
          <p:cNvPr id="8" name="Foliennummernplatzhalter 7"/>
          <p:cNvSpPr>
            <a:spLocks noGrp="1"/>
          </p:cNvSpPr>
          <p:nvPr>
            <p:ph type="sldNum" sz="quarter" idx="23"/>
          </p:nvPr>
        </p:nvSpPr>
        <p:spPr/>
        <p:txBody>
          <a:bodyPr/>
          <a:lstStyle/>
          <a:p>
            <a:fld id="{BC9D0AC9-54AF-4CD9-8809-E6EA56F41A06}" type="slidenum">
              <a:rPr lang="de-DE" smtClean="0"/>
              <a:t>‹Nr.›</a:t>
            </a:fld>
            <a:endParaRPr lang="de-DE"/>
          </a:p>
        </p:txBody>
      </p:sp>
      <p:sp>
        <p:nvSpPr>
          <p:cNvPr id="11" name="Textplatzhalter 9"/>
          <p:cNvSpPr>
            <a:spLocks noGrp="1"/>
          </p:cNvSpPr>
          <p:nvPr>
            <p:ph type="body" sz="quarter" idx="12"/>
          </p:nvPr>
        </p:nvSpPr>
        <p:spPr>
          <a:xfrm>
            <a:off x="3892550" y="6351760"/>
            <a:ext cx="3543674" cy="365125"/>
          </a:xfrm>
        </p:spPr>
        <p:txBody>
          <a:bodyPr anchor="ctr"/>
          <a:lstStyle>
            <a:lvl1pPr marL="0" indent="0">
              <a:buNone/>
              <a:defRPr sz="1000">
                <a:solidFill>
                  <a:schemeClr val="tx1">
                    <a:lumMod val="50000"/>
                    <a:lumOff val="50000"/>
                  </a:schemeClr>
                </a:solidFill>
              </a:defRPr>
            </a:lvl1pPr>
          </a:lstStyle>
          <a:p>
            <a:pPr lvl="0"/>
            <a:endParaRPr lang="de-DE" dirty="0"/>
          </a:p>
        </p:txBody>
      </p:sp>
    </p:spTree>
    <p:extLst>
      <p:ext uri="{BB962C8B-B14F-4D97-AF65-F5344CB8AC3E}">
        <p14:creationId xmlns:p14="http://schemas.microsoft.com/office/powerpoint/2010/main" val="42163815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Zwischenfolie">
    <p:spTree>
      <p:nvGrpSpPr>
        <p:cNvPr id="1" name=""/>
        <p:cNvGrpSpPr/>
        <p:nvPr/>
      </p:nvGrpSpPr>
      <p:grpSpPr>
        <a:xfrm>
          <a:off x="0" y="0"/>
          <a:ext cx="0" cy="0"/>
          <a:chOff x="0" y="0"/>
          <a:chExt cx="0" cy="0"/>
        </a:xfrm>
      </p:grpSpPr>
      <p:sp>
        <p:nvSpPr>
          <p:cNvPr id="6" name="Textfeld 5"/>
          <p:cNvSpPr txBox="1">
            <a:spLocks noChangeArrowheads="1"/>
          </p:cNvSpPr>
          <p:nvPr userDrawn="1"/>
        </p:nvSpPr>
        <p:spPr bwMode="auto">
          <a:xfrm>
            <a:off x="455613" y="2503488"/>
            <a:ext cx="185737" cy="368300"/>
          </a:xfrm>
          <a:prstGeom prst="rect">
            <a:avLst/>
          </a:prstGeom>
          <a:noFill/>
          <a:ln>
            <a:noFill/>
          </a:ln>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cs typeface="ＭＳ Ｐゴシック" charset="0"/>
              </a:defRPr>
            </a:lvl2pPr>
            <a:lvl3pPr marL="1143000" indent="-228600" eaLnBrk="0" hangingPunct="0">
              <a:defRPr sz="2400">
                <a:solidFill>
                  <a:schemeClr val="tx1"/>
                </a:solidFill>
                <a:latin typeface="Calibri" charset="0"/>
                <a:ea typeface="ＭＳ Ｐゴシック" charset="0"/>
                <a:cs typeface="ＭＳ Ｐゴシック" charset="0"/>
              </a:defRPr>
            </a:lvl3pPr>
            <a:lvl4pPr marL="1600200" indent="-228600" eaLnBrk="0" hangingPunct="0">
              <a:defRPr sz="2400">
                <a:solidFill>
                  <a:schemeClr val="tx1"/>
                </a:solidFill>
                <a:latin typeface="Calibri" charset="0"/>
                <a:ea typeface="ＭＳ Ｐゴシック" charset="0"/>
                <a:cs typeface="ＭＳ Ｐゴシック" charset="0"/>
              </a:defRPr>
            </a:lvl4pPr>
            <a:lvl5pPr marL="2057400" indent="-228600" eaLnBrk="0" hangingPunct="0">
              <a:defRPr sz="2400">
                <a:solidFill>
                  <a:schemeClr val="tx1"/>
                </a:solidFill>
                <a:latin typeface="Calibri"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cs typeface="ＭＳ Ｐゴシック" charset="0"/>
              </a:defRPr>
            </a:lvl9pPr>
          </a:lstStyle>
          <a:p>
            <a:pPr eaLnBrk="1" hangingPunct="1">
              <a:defRPr/>
            </a:pPr>
            <a:endParaRPr lang="de-DE" sz="1800"/>
          </a:p>
        </p:txBody>
      </p:sp>
      <p:sp>
        <p:nvSpPr>
          <p:cNvPr id="15" name="Gefaltete Ecke 14"/>
          <p:cNvSpPr/>
          <p:nvPr userDrawn="1"/>
        </p:nvSpPr>
        <p:spPr>
          <a:xfrm>
            <a:off x="1850165" y="2018945"/>
            <a:ext cx="5443671" cy="3606325"/>
          </a:xfrm>
          <a:prstGeom prst="foldedCorner">
            <a:avLst/>
          </a:prstGeom>
          <a:solidFill>
            <a:srgbClr val="FF9919"/>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de-DE" sz="2400" dirty="0">
              <a:solidFill>
                <a:srgbClr val="595959"/>
              </a:solidFill>
              <a:latin typeface="PT Sans" panose="020B0503020203020204" pitchFamily="34" charset="0"/>
              <a:ea typeface="PT Sans" panose="020B0503020203020204" pitchFamily="34" charset="0"/>
            </a:endParaRPr>
          </a:p>
        </p:txBody>
      </p:sp>
      <p:sp>
        <p:nvSpPr>
          <p:cNvPr id="16" name="Textplatzhalter 2"/>
          <p:cNvSpPr>
            <a:spLocks noGrp="1"/>
          </p:cNvSpPr>
          <p:nvPr>
            <p:ph idx="1"/>
          </p:nvPr>
        </p:nvSpPr>
        <p:spPr bwMode="auto">
          <a:xfrm>
            <a:off x="1858434" y="2022838"/>
            <a:ext cx="5435401" cy="3602432"/>
          </a:xfrm>
          <a:prstGeom prst="rect">
            <a:avLst/>
          </a:prstGeom>
          <a:noFill/>
          <a:ln>
            <a:noFill/>
          </a:ln>
          <a:extLst/>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noProof="0"/>
              <a:t>Textmasterformat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de-DE" noProof="0" dirty="0"/>
          </a:p>
        </p:txBody>
      </p:sp>
      <p:sp>
        <p:nvSpPr>
          <p:cNvPr id="5" name="Fußzeilenplatzhalter 4"/>
          <p:cNvSpPr>
            <a:spLocks noGrp="1"/>
          </p:cNvSpPr>
          <p:nvPr>
            <p:ph type="ftr" sz="quarter" idx="13"/>
          </p:nvPr>
        </p:nvSpPr>
        <p:spPr/>
        <p:txBody>
          <a:bodyPr/>
          <a:lstStyle/>
          <a:p>
            <a:r>
              <a:rPr lang="de-DE"/>
              <a:t>Das nachwachsende Büro</a:t>
            </a:r>
            <a:endParaRPr lang="de-DE" dirty="0"/>
          </a:p>
        </p:txBody>
      </p:sp>
      <p:sp>
        <p:nvSpPr>
          <p:cNvPr id="7" name="Foliennummernplatzhalter 6"/>
          <p:cNvSpPr>
            <a:spLocks noGrp="1"/>
          </p:cNvSpPr>
          <p:nvPr>
            <p:ph type="sldNum" sz="quarter" idx="14"/>
          </p:nvPr>
        </p:nvSpPr>
        <p:spPr/>
        <p:txBody>
          <a:bodyPr/>
          <a:lstStyle/>
          <a:p>
            <a:fld id="{BC9D0AC9-54AF-4CD9-8809-E6EA56F41A06}" type="slidenum">
              <a:rPr lang="de-DE" smtClean="0"/>
              <a:t>‹Nr.›</a:t>
            </a:fld>
            <a:endParaRPr lang="de-DE"/>
          </a:p>
        </p:txBody>
      </p:sp>
      <p:sp>
        <p:nvSpPr>
          <p:cNvPr id="13" name="Textplatzhalter 9"/>
          <p:cNvSpPr>
            <a:spLocks noGrp="1"/>
          </p:cNvSpPr>
          <p:nvPr>
            <p:ph type="body" sz="quarter" idx="12"/>
          </p:nvPr>
        </p:nvSpPr>
        <p:spPr>
          <a:xfrm>
            <a:off x="3892550" y="6351760"/>
            <a:ext cx="3543674" cy="365125"/>
          </a:xfrm>
        </p:spPr>
        <p:txBody>
          <a:bodyPr anchor="ctr"/>
          <a:lstStyle>
            <a:lvl1pPr marL="0" indent="0">
              <a:buNone/>
              <a:defRPr sz="1000">
                <a:solidFill>
                  <a:schemeClr val="tx1">
                    <a:lumMod val="50000"/>
                    <a:lumOff val="50000"/>
                  </a:schemeClr>
                </a:solidFill>
              </a:defRPr>
            </a:lvl1pPr>
          </a:lstStyle>
          <a:p>
            <a:pPr lvl="0"/>
            <a:endParaRPr lang="de-DE" dirty="0"/>
          </a:p>
        </p:txBody>
      </p:sp>
    </p:spTree>
    <p:extLst>
      <p:ext uri="{BB962C8B-B14F-4D97-AF65-F5344CB8AC3E}">
        <p14:creationId xmlns:p14="http://schemas.microsoft.com/office/powerpoint/2010/main" val="3727985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folie_Logo_li">
    <p:spTree>
      <p:nvGrpSpPr>
        <p:cNvPr id="1" name=""/>
        <p:cNvGrpSpPr/>
        <p:nvPr/>
      </p:nvGrpSpPr>
      <p:grpSpPr>
        <a:xfrm>
          <a:off x="0" y="0"/>
          <a:ext cx="0" cy="0"/>
          <a:chOff x="0" y="0"/>
          <a:chExt cx="0" cy="0"/>
        </a:xfrm>
      </p:grpSpPr>
      <p:sp>
        <p:nvSpPr>
          <p:cNvPr id="4" name="Rechteck 3"/>
          <p:cNvSpPr>
            <a:spLocks/>
          </p:cNvSpPr>
          <p:nvPr userDrawn="1"/>
        </p:nvSpPr>
        <p:spPr>
          <a:xfrm>
            <a:off x="106363" y="1817688"/>
            <a:ext cx="8929687" cy="48958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e-DE">
              <a:solidFill>
                <a:srgbClr val="F2981B"/>
              </a:solidFill>
            </a:endParaRPr>
          </a:p>
        </p:txBody>
      </p:sp>
      <p:sp>
        <p:nvSpPr>
          <p:cNvPr id="6" name="Textfeld 5"/>
          <p:cNvSpPr txBox="1">
            <a:spLocks noChangeArrowheads="1"/>
          </p:cNvSpPr>
          <p:nvPr userDrawn="1"/>
        </p:nvSpPr>
        <p:spPr bwMode="auto">
          <a:xfrm>
            <a:off x="455613" y="2503488"/>
            <a:ext cx="185737" cy="368300"/>
          </a:xfrm>
          <a:prstGeom prst="rect">
            <a:avLst/>
          </a:prstGeom>
          <a:noFill/>
          <a:ln>
            <a:noFill/>
          </a:ln>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cs typeface="ＭＳ Ｐゴシック" charset="0"/>
              </a:defRPr>
            </a:lvl2pPr>
            <a:lvl3pPr marL="1143000" indent="-228600" eaLnBrk="0" hangingPunct="0">
              <a:defRPr sz="2400">
                <a:solidFill>
                  <a:schemeClr val="tx1"/>
                </a:solidFill>
                <a:latin typeface="Calibri" charset="0"/>
                <a:ea typeface="ＭＳ Ｐゴシック" charset="0"/>
                <a:cs typeface="ＭＳ Ｐゴシック" charset="0"/>
              </a:defRPr>
            </a:lvl3pPr>
            <a:lvl4pPr marL="1600200" indent="-228600" eaLnBrk="0" hangingPunct="0">
              <a:defRPr sz="2400">
                <a:solidFill>
                  <a:schemeClr val="tx1"/>
                </a:solidFill>
                <a:latin typeface="Calibri" charset="0"/>
                <a:ea typeface="ＭＳ Ｐゴシック" charset="0"/>
                <a:cs typeface="ＭＳ Ｐゴシック" charset="0"/>
              </a:defRPr>
            </a:lvl4pPr>
            <a:lvl5pPr marL="2057400" indent="-228600" eaLnBrk="0" hangingPunct="0">
              <a:defRPr sz="2400">
                <a:solidFill>
                  <a:schemeClr val="tx1"/>
                </a:solidFill>
                <a:latin typeface="Calibri"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cs typeface="ＭＳ Ｐゴシック" charset="0"/>
              </a:defRPr>
            </a:lvl9pPr>
          </a:lstStyle>
          <a:p>
            <a:pPr eaLnBrk="1" hangingPunct="1">
              <a:defRPr/>
            </a:pPr>
            <a:endParaRPr lang="de-DE" sz="1800"/>
          </a:p>
        </p:txBody>
      </p:sp>
      <p:sp>
        <p:nvSpPr>
          <p:cNvPr id="19" name="Titelplatzhalter 1"/>
          <p:cNvSpPr>
            <a:spLocks noGrp="1"/>
          </p:cNvSpPr>
          <p:nvPr>
            <p:ph type="title"/>
          </p:nvPr>
        </p:nvSpPr>
        <p:spPr bwMode="auto">
          <a:xfrm>
            <a:off x="390105" y="178697"/>
            <a:ext cx="6120000" cy="1068388"/>
          </a:xfrm>
          <a:prstGeom prst="rect">
            <a:avLst/>
          </a:prstGeom>
          <a:noFill/>
          <a:ln>
            <a:noFill/>
          </a:ln>
          <a:extLst/>
        </p:spPr>
        <p:txBody>
          <a:bodyPr vert="horz" wrap="square" lIns="0" tIns="0" rIns="0" bIns="0" numCol="1" anchor="t" anchorCtr="0" compatLnSpc="1">
            <a:prstTxWarp prst="textNoShape">
              <a:avLst/>
            </a:prstTxWarp>
          </a:bodyPr>
          <a:lstStyle/>
          <a:p>
            <a:pPr lvl="0"/>
            <a:r>
              <a:rPr lang="de-DE" altLang="de-DE" dirty="0"/>
              <a:t>Titelmasterformat durch Klicken bearbeiten</a:t>
            </a:r>
          </a:p>
        </p:txBody>
      </p:sp>
      <p:sp>
        <p:nvSpPr>
          <p:cNvPr id="23" name="Textplatzhalter 2"/>
          <p:cNvSpPr>
            <a:spLocks noGrp="1"/>
          </p:cNvSpPr>
          <p:nvPr>
            <p:ph idx="1"/>
          </p:nvPr>
        </p:nvSpPr>
        <p:spPr bwMode="auto">
          <a:xfrm>
            <a:off x="390105" y="1512886"/>
            <a:ext cx="8356600" cy="4680000"/>
          </a:xfrm>
          <a:prstGeom prst="rect">
            <a:avLst/>
          </a:prstGeom>
          <a:noFill/>
          <a:ln>
            <a:noFill/>
          </a:ln>
          <a:extLst/>
        </p:spPr>
        <p:txBody>
          <a:bodyPr/>
          <a:lstStyle>
            <a:lvl1pPr>
              <a:defRPr>
                <a:solidFill>
                  <a:srgbClr val="595959"/>
                </a:solidFill>
              </a:defRPr>
            </a:lvl1pPr>
            <a:lvl2pPr>
              <a:defRPr>
                <a:solidFill>
                  <a:srgbClr val="595959"/>
                </a:solidFill>
              </a:defRPr>
            </a:lvl2pPr>
            <a:lvl3pPr>
              <a:defRPr>
                <a:solidFill>
                  <a:srgbClr val="595959"/>
                </a:solidFill>
              </a:defRPr>
            </a:lvl3pPr>
            <a:lvl4pPr>
              <a:defRPr>
                <a:solidFill>
                  <a:srgbClr val="595959"/>
                </a:solidFill>
              </a:defRPr>
            </a:lvl4pPr>
            <a:lvl5pPr>
              <a:defRPr>
                <a:solidFill>
                  <a:srgbClr val="595959"/>
                </a:solidFill>
              </a:defRPr>
            </a:lvl5p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7" name="Fußzeilenplatzhalter 6"/>
          <p:cNvSpPr>
            <a:spLocks noGrp="1"/>
          </p:cNvSpPr>
          <p:nvPr>
            <p:ph type="ftr" sz="quarter" idx="13"/>
          </p:nvPr>
        </p:nvSpPr>
        <p:spPr/>
        <p:txBody>
          <a:bodyPr/>
          <a:lstStyle/>
          <a:p>
            <a:r>
              <a:rPr lang="de-DE"/>
              <a:t>Das nachwachsende Büro</a:t>
            </a:r>
            <a:endParaRPr lang="de-DE" dirty="0"/>
          </a:p>
        </p:txBody>
      </p:sp>
      <p:sp>
        <p:nvSpPr>
          <p:cNvPr id="8" name="Foliennummernplatzhalter 7"/>
          <p:cNvSpPr>
            <a:spLocks noGrp="1"/>
          </p:cNvSpPr>
          <p:nvPr>
            <p:ph type="sldNum" sz="quarter" idx="14"/>
          </p:nvPr>
        </p:nvSpPr>
        <p:spPr/>
        <p:txBody>
          <a:bodyPr/>
          <a:lstStyle/>
          <a:p>
            <a:fld id="{BC9D0AC9-54AF-4CD9-8809-E6EA56F41A06}" type="slidenum">
              <a:rPr lang="de-DE" smtClean="0"/>
              <a:t>‹Nr.›</a:t>
            </a:fld>
            <a:endParaRPr lang="de-DE"/>
          </a:p>
        </p:txBody>
      </p:sp>
      <p:sp>
        <p:nvSpPr>
          <p:cNvPr id="13" name="Textplatzhalter 9"/>
          <p:cNvSpPr>
            <a:spLocks noGrp="1"/>
          </p:cNvSpPr>
          <p:nvPr>
            <p:ph type="body" sz="quarter" idx="12"/>
          </p:nvPr>
        </p:nvSpPr>
        <p:spPr>
          <a:xfrm>
            <a:off x="3892550" y="6351760"/>
            <a:ext cx="3543674" cy="365125"/>
          </a:xfrm>
        </p:spPr>
        <p:txBody>
          <a:bodyPr anchor="ctr"/>
          <a:lstStyle>
            <a:lvl1pPr marL="0" indent="0">
              <a:buNone/>
              <a:defRPr sz="1000">
                <a:solidFill>
                  <a:schemeClr val="tx1">
                    <a:lumMod val="50000"/>
                    <a:lumOff val="50000"/>
                  </a:schemeClr>
                </a:solidFill>
              </a:defRPr>
            </a:lvl1pPr>
          </a:lstStyle>
          <a:p>
            <a:pPr lvl="0"/>
            <a:endParaRPr lang="de-DE" dirty="0"/>
          </a:p>
        </p:txBody>
      </p:sp>
    </p:spTree>
    <p:extLst>
      <p:ext uri="{BB962C8B-B14F-4D97-AF65-F5344CB8AC3E}">
        <p14:creationId xmlns:p14="http://schemas.microsoft.com/office/powerpoint/2010/main" val="271448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folie_oran_Logo_li">
    <p:spTree>
      <p:nvGrpSpPr>
        <p:cNvPr id="1" name=""/>
        <p:cNvGrpSpPr/>
        <p:nvPr/>
      </p:nvGrpSpPr>
      <p:grpSpPr>
        <a:xfrm>
          <a:off x="0" y="0"/>
          <a:ext cx="0" cy="0"/>
          <a:chOff x="0" y="0"/>
          <a:chExt cx="0" cy="0"/>
        </a:xfrm>
      </p:grpSpPr>
      <p:sp>
        <p:nvSpPr>
          <p:cNvPr id="6" name="Textfeld 5"/>
          <p:cNvSpPr txBox="1">
            <a:spLocks noChangeArrowheads="1"/>
          </p:cNvSpPr>
          <p:nvPr userDrawn="1"/>
        </p:nvSpPr>
        <p:spPr bwMode="auto">
          <a:xfrm>
            <a:off x="455613" y="2503488"/>
            <a:ext cx="185737" cy="368300"/>
          </a:xfrm>
          <a:prstGeom prst="rect">
            <a:avLst/>
          </a:prstGeom>
          <a:noFill/>
          <a:ln>
            <a:noFill/>
          </a:ln>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cs typeface="ＭＳ Ｐゴシック" charset="0"/>
              </a:defRPr>
            </a:lvl2pPr>
            <a:lvl3pPr marL="1143000" indent="-228600" eaLnBrk="0" hangingPunct="0">
              <a:defRPr sz="2400">
                <a:solidFill>
                  <a:schemeClr val="tx1"/>
                </a:solidFill>
                <a:latin typeface="Calibri" charset="0"/>
                <a:ea typeface="ＭＳ Ｐゴシック" charset="0"/>
                <a:cs typeface="ＭＳ Ｐゴシック" charset="0"/>
              </a:defRPr>
            </a:lvl3pPr>
            <a:lvl4pPr marL="1600200" indent="-228600" eaLnBrk="0" hangingPunct="0">
              <a:defRPr sz="2400">
                <a:solidFill>
                  <a:schemeClr val="tx1"/>
                </a:solidFill>
                <a:latin typeface="Calibri" charset="0"/>
                <a:ea typeface="ＭＳ Ｐゴシック" charset="0"/>
                <a:cs typeface="ＭＳ Ｐゴシック" charset="0"/>
              </a:defRPr>
            </a:lvl4pPr>
            <a:lvl5pPr marL="2057400" indent="-228600" eaLnBrk="0" hangingPunct="0">
              <a:defRPr sz="2400">
                <a:solidFill>
                  <a:schemeClr val="tx1"/>
                </a:solidFill>
                <a:latin typeface="Calibri"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cs typeface="ＭＳ Ｐゴシック" charset="0"/>
              </a:defRPr>
            </a:lvl9pPr>
          </a:lstStyle>
          <a:p>
            <a:pPr eaLnBrk="1" hangingPunct="1">
              <a:defRPr/>
            </a:pPr>
            <a:endParaRPr lang="de-DE" sz="1800"/>
          </a:p>
        </p:txBody>
      </p:sp>
      <p:sp>
        <p:nvSpPr>
          <p:cNvPr id="11" name="Rechteck 10"/>
          <p:cNvSpPr/>
          <p:nvPr userDrawn="1"/>
        </p:nvSpPr>
        <p:spPr>
          <a:xfrm>
            <a:off x="161131" y="133351"/>
            <a:ext cx="2089149" cy="1181099"/>
          </a:xfrm>
          <a:prstGeom prst="rect">
            <a:avLst/>
          </a:prstGeom>
          <a:solidFill>
            <a:schemeClr val="bg1"/>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de-DE"/>
          </a:p>
        </p:txBody>
      </p:sp>
      <p:sp>
        <p:nvSpPr>
          <p:cNvPr id="14" name="Titelplatzhalter 1"/>
          <p:cNvSpPr>
            <a:spLocks noGrp="1"/>
          </p:cNvSpPr>
          <p:nvPr>
            <p:ph type="title"/>
          </p:nvPr>
        </p:nvSpPr>
        <p:spPr bwMode="auto">
          <a:xfrm>
            <a:off x="418354" y="204606"/>
            <a:ext cx="6120000" cy="1068388"/>
          </a:xfrm>
          <a:prstGeom prst="rect">
            <a:avLst/>
          </a:prstGeom>
          <a:noFill/>
          <a:ln>
            <a:noFill/>
          </a:ln>
          <a:extLst/>
        </p:spPr>
        <p:txBody>
          <a:bodyPr vert="horz" wrap="square" lIns="0" tIns="0" rIns="0" bIns="0" numCol="1" anchor="t" anchorCtr="0" compatLnSpc="1">
            <a:prstTxWarp prst="textNoShape">
              <a:avLst/>
            </a:prstTxWarp>
          </a:bodyPr>
          <a:lstStyle/>
          <a:p>
            <a:pPr lvl="0"/>
            <a:r>
              <a:rPr lang="de-DE" altLang="de-DE"/>
              <a:t>Titelmasterformat durch Klicken bearbeiten</a:t>
            </a:r>
            <a:endParaRPr lang="de-DE" altLang="de-DE" dirty="0"/>
          </a:p>
        </p:txBody>
      </p:sp>
      <p:sp>
        <p:nvSpPr>
          <p:cNvPr id="18" name="Textplatzhalter 2"/>
          <p:cNvSpPr>
            <a:spLocks noGrp="1"/>
          </p:cNvSpPr>
          <p:nvPr>
            <p:ph idx="1"/>
          </p:nvPr>
        </p:nvSpPr>
        <p:spPr bwMode="auto">
          <a:xfrm>
            <a:off x="394291" y="1385704"/>
            <a:ext cx="8356600" cy="4926863"/>
          </a:xfrm>
          <a:prstGeom prst="rect">
            <a:avLst/>
          </a:prstGeom>
          <a:solidFill>
            <a:srgbClr val="FF9919"/>
          </a:solidFill>
          <a:ln>
            <a:noFill/>
          </a:ln>
          <a:extLst/>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noProof="0"/>
              <a:t>Textmasterformat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de-DE" noProof="0" dirty="0"/>
          </a:p>
        </p:txBody>
      </p:sp>
      <p:sp>
        <p:nvSpPr>
          <p:cNvPr id="4" name="Fußzeilenplatzhalter 3"/>
          <p:cNvSpPr>
            <a:spLocks noGrp="1"/>
          </p:cNvSpPr>
          <p:nvPr>
            <p:ph type="ftr" sz="quarter" idx="13"/>
          </p:nvPr>
        </p:nvSpPr>
        <p:spPr/>
        <p:txBody>
          <a:bodyPr/>
          <a:lstStyle/>
          <a:p>
            <a:r>
              <a:rPr lang="de-DE"/>
              <a:t>Das nachwachsende Büro</a:t>
            </a:r>
            <a:endParaRPr lang="de-DE" dirty="0"/>
          </a:p>
        </p:txBody>
      </p:sp>
      <p:sp>
        <p:nvSpPr>
          <p:cNvPr id="7" name="Foliennummernplatzhalter 6"/>
          <p:cNvSpPr>
            <a:spLocks noGrp="1"/>
          </p:cNvSpPr>
          <p:nvPr>
            <p:ph type="sldNum" sz="quarter" idx="14"/>
          </p:nvPr>
        </p:nvSpPr>
        <p:spPr/>
        <p:txBody>
          <a:bodyPr/>
          <a:lstStyle/>
          <a:p>
            <a:fld id="{BC9D0AC9-54AF-4CD9-8809-E6EA56F41A06}" type="slidenum">
              <a:rPr lang="de-DE" smtClean="0"/>
              <a:t>‹Nr.›</a:t>
            </a:fld>
            <a:endParaRPr lang="de-DE"/>
          </a:p>
        </p:txBody>
      </p:sp>
      <p:sp>
        <p:nvSpPr>
          <p:cNvPr id="15" name="Textplatzhalter 9"/>
          <p:cNvSpPr>
            <a:spLocks noGrp="1"/>
          </p:cNvSpPr>
          <p:nvPr>
            <p:ph type="body" sz="quarter" idx="12"/>
          </p:nvPr>
        </p:nvSpPr>
        <p:spPr>
          <a:xfrm>
            <a:off x="3892550" y="6351760"/>
            <a:ext cx="3543674" cy="365125"/>
          </a:xfrm>
        </p:spPr>
        <p:txBody>
          <a:bodyPr anchor="ctr"/>
          <a:lstStyle>
            <a:lvl1pPr marL="0" indent="0">
              <a:buNone/>
              <a:defRPr sz="1000">
                <a:solidFill>
                  <a:schemeClr val="tx1">
                    <a:lumMod val="50000"/>
                    <a:lumOff val="50000"/>
                  </a:schemeClr>
                </a:solidFill>
              </a:defRPr>
            </a:lvl1pPr>
          </a:lstStyle>
          <a:p>
            <a:pPr lvl="0"/>
            <a:endParaRPr lang="de-DE" dirty="0"/>
          </a:p>
        </p:txBody>
      </p:sp>
    </p:spTree>
    <p:extLst>
      <p:ext uri="{BB962C8B-B14F-4D97-AF65-F5344CB8AC3E}">
        <p14:creationId xmlns:p14="http://schemas.microsoft.com/office/powerpoint/2010/main" val="42731903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393700" y="178697"/>
            <a:ext cx="6120000" cy="1068388"/>
          </a:xfrm>
          <a:prstGeom prst="rect">
            <a:avLst/>
          </a:prstGeom>
        </p:spPr>
        <p:txBody>
          <a:bodyPr/>
          <a:lstStyle>
            <a:lvl1pPr>
              <a:defRPr/>
            </a:lvl1pPr>
          </a:lstStyle>
          <a:p>
            <a:r>
              <a:rPr lang="de-DE"/>
              <a:t>Titelmasterformat durch Klicken bearbeiten</a:t>
            </a:r>
            <a:endParaRPr lang="de-DE" dirty="0"/>
          </a:p>
        </p:txBody>
      </p:sp>
      <p:sp>
        <p:nvSpPr>
          <p:cNvPr id="4" name="Inhaltsplatzhalter 3"/>
          <p:cNvSpPr>
            <a:spLocks noGrp="1"/>
          </p:cNvSpPr>
          <p:nvPr>
            <p:ph sz="half" idx="2"/>
          </p:nvPr>
        </p:nvSpPr>
        <p:spPr>
          <a:xfrm>
            <a:off x="393700" y="1512000"/>
            <a:ext cx="4103688" cy="46800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Inhaltsplatzhalter 5"/>
          <p:cNvSpPr>
            <a:spLocks noGrp="1"/>
          </p:cNvSpPr>
          <p:nvPr>
            <p:ph sz="quarter" idx="4"/>
          </p:nvPr>
        </p:nvSpPr>
        <p:spPr>
          <a:xfrm>
            <a:off x="4645025" y="1512000"/>
            <a:ext cx="4102268" cy="46800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0" name="Fußzeilenplatzhalter 9"/>
          <p:cNvSpPr>
            <a:spLocks noGrp="1"/>
          </p:cNvSpPr>
          <p:nvPr>
            <p:ph type="ftr" sz="quarter" idx="13"/>
          </p:nvPr>
        </p:nvSpPr>
        <p:spPr/>
        <p:txBody>
          <a:bodyPr/>
          <a:lstStyle/>
          <a:p>
            <a:r>
              <a:rPr lang="de-DE"/>
              <a:t>Das nachwachsende Büro</a:t>
            </a:r>
            <a:endParaRPr lang="de-DE" dirty="0"/>
          </a:p>
        </p:txBody>
      </p:sp>
      <p:sp>
        <p:nvSpPr>
          <p:cNvPr id="11" name="Foliennummernplatzhalter 10"/>
          <p:cNvSpPr>
            <a:spLocks noGrp="1"/>
          </p:cNvSpPr>
          <p:nvPr>
            <p:ph type="sldNum" sz="quarter" idx="14"/>
          </p:nvPr>
        </p:nvSpPr>
        <p:spPr/>
        <p:txBody>
          <a:bodyPr/>
          <a:lstStyle/>
          <a:p>
            <a:fld id="{BC9D0AC9-54AF-4CD9-8809-E6EA56F41A06}" type="slidenum">
              <a:rPr lang="de-DE" smtClean="0"/>
              <a:t>‹Nr.›</a:t>
            </a:fld>
            <a:endParaRPr lang="de-DE"/>
          </a:p>
        </p:txBody>
      </p:sp>
      <p:sp>
        <p:nvSpPr>
          <p:cNvPr id="13" name="Textplatzhalter 9"/>
          <p:cNvSpPr>
            <a:spLocks noGrp="1"/>
          </p:cNvSpPr>
          <p:nvPr>
            <p:ph type="body" sz="quarter" idx="12"/>
          </p:nvPr>
        </p:nvSpPr>
        <p:spPr>
          <a:xfrm>
            <a:off x="3892550" y="6351760"/>
            <a:ext cx="3543674" cy="365125"/>
          </a:xfrm>
        </p:spPr>
        <p:txBody>
          <a:bodyPr anchor="ctr"/>
          <a:lstStyle>
            <a:lvl1pPr marL="0" indent="0">
              <a:buNone/>
              <a:defRPr sz="1000">
                <a:solidFill>
                  <a:schemeClr val="tx1">
                    <a:lumMod val="50000"/>
                    <a:lumOff val="50000"/>
                  </a:schemeClr>
                </a:solidFill>
              </a:defRPr>
            </a:lvl1pPr>
          </a:lstStyle>
          <a:p>
            <a:pPr lvl="0"/>
            <a:endParaRPr lang="de-DE" dirty="0"/>
          </a:p>
        </p:txBody>
      </p:sp>
    </p:spTree>
    <p:extLst>
      <p:ext uri="{BB962C8B-B14F-4D97-AF65-F5344CB8AC3E}">
        <p14:creationId xmlns:p14="http://schemas.microsoft.com/office/powerpoint/2010/main" val="31235217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393700" y="178697"/>
            <a:ext cx="6120000" cy="1068388"/>
          </a:xfrm>
          <a:prstGeom prst="rect">
            <a:avLst/>
          </a:prstGeom>
        </p:spPr>
        <p:txBody>
          <a:bodyPr/>
          <a:lstStyle/>
          <a:p>
            <a:r>
              <a:rPr lang="de-DE"/>
              <a:t>Titelmasterformat durch Klicken bearbeiten</a:t>
            </a:r>
          </a:p>
        </p:txBody>
      </p:sp>
      <p:sp>
        <p:nvSpPr>
          <p:cNvPr id="6" name="Bildplatzhalter 12"/>
          <p:cNvSpPr>
            <a:spLocks noGrp="1"/>
          </p:cNvSpPr>
          <p:nvPr>
            <p:ph type="pic" sz="quarter" idx="13"/>
          </p:nvPr>
        </p:nvSpPr>
        <p:spPr>
          <a:xfrm>
            <a:off x="4660901" y="1512000"/>
            <a:ext cx="4083050" cy="4680000"/>
          </a:xfrm>
        </p:spPr>
        <p:txBody>
          <a:bodyPr anchor="ctr"/>
          <a:lstStyle>
            <a:lvl1pPr marL="0" indent="0" algn="ctr">
              <a:buFontTx/>
              <a:buNone/>
              <a:defRPr baseline="30000">
                <a:solidFill>
                  <a:schemeClr val="bg1">
                    <a:lumMod val="65000"/>
                  </a:schemeClr>
                </a:solidFill>
              </a:defRPr>
            </a:lvl1pPr>
          </a:lstStyle>
          <a:p>
            <a:pPr lvl="0"/>
            <a:r>
              <a:rPr lang="de-DE" noProof="0"/>
              <a:t>Bild durch Klicken auf Symbol hinzufügen</a:t>
            </a:r>
          </a:p>
        </p:txBody>
      </p:sp>
      <p:sp>
        <p:nvSpPr>
          <p:cNvPr id="7" name="Bildplatzhalter 12"/>
          <p:cNvSpPr>
            <a:spLocks noGrp="1"/>
          </p:cNvSpPr>
          <p:nvPr>
            <p:ph type="pic" sz="quarter" idx="14"/>
          </p:nvPr>
        </p:nvSpPr>
        <p:spPr>
          <a:xfrm>
            <a:off x="392400" y="1512000"/>
            <a:ext cx="4083050" cy="4680000"/>
          </a:xfrm>
        </p:spPr>
        <p:txBody>
          <a:bodyPr anchor="ctr"/>
          <a:lstStyle>
            <a:lvl1pPr marL="0" indent="0" algn="ctr">
              <a:buFontTx/>
              <a:buNone/>
              <a:defRPr baseline="30000">
                <a:solidFill>
                  <a:schemeClr val="bg1">
                    <a:lumMod val="65000"/>
                  </a:schemeClr>
                </a:solidFill>
              </a:defRPr>
            </a:lvl1pPr>
          </a:lstStyle>
          <a:p>
            <a:pPr lvl="0"/>
            <a:r>
              <a:rPr lang="de-DE" noProof="0"/>
              <a:t>Bild durch Klicken auf Symbol hinzufügen</a:t>
            </a:r>
          </a:p>
        </p:txBody>
      </p:sp>
      <p:sp>
        <p:nvSpPr>
          <p:cNvPr id="9" name="Fußzeilenplatzhalter 8"/>
          <p:cNvSpPr>
            <a:spLocks noGrp="1"/>
          </p:cNvSpPr>
          <p:nvPr>
            <p:ph type="ftr" sz="quarter" idx="15"/>
          </p:nvPr>
        </p:nvSpPr>
        <p:spPr/>
        <p:txBody>
          <a:bodyPr/>
          <a:lstStyle/>
          <a:p>
            <a:r>
              <a:rPr lang="de-DE"/>
              <a:t>Das nachwachsende Büro</a:t>
            </a:r>
            <a:endParaRPr lang="de-DE" dirty="0"/>
          </a:p>
        </p:txBody>
      </p:sp>
      <p:sp>
        <p:nvSpPr>
          <p:cNvPr id="10" name="Foliennummernplatzhalter 9"/>
          <p:cNvSpPr>
            <a:spLocks noGrp="1"/>
          </p:cNvSpPr>
          <p:nvPr>
            <p:ph type="sldNum" sz="quarter" idx="16"/>
          </p:nvPr>
        </p:nvSpPr>
        <p:spPr/>
        <p:txBody>
          <a:bodyPr/>
          <a:lstStyle/>
          <a:p>
            <a:fld id="{BC9D0AC9-54AF-4CD9-8809-E6EA56F41A06}" type="slidenum">
              <a:rPr lang="de-DE" smtClean="0"/>
              <a:t>‹Nr.›</a:t>
            </a:fld>
            <a:endParaRPr lang="de-DE"/>
          </a:p>
        </p:txBody>
      </p:sp>
      <p:sp>
        <p:nvSpPr>
          <p:cNvPr id="12" name="Textplatzhalter 9"/>
          <p:cNvSpPr>
            <a:spLocks noGrp="1"/>
          </p:cNvSpPr>
          <p:nvPr>
            <p:ph type="body" sz="quarter" idx="12"/>
          </p:nvPr>
        </p:nvSpPr>
        <p:spPr>
          <a:xfrm>
            <a:off x="3892550" y="6351760"/>
            <a:ext cx="3543674" cy="365125"/>
          </a:xfrm>
        </p:spPr>
        <p:txBody>
          <a:bodyPr anchor="ctr"/>
          <a:lstStyle>
            <a:lvl1pPr marL="0" indent="0">
              <a:buNone/>
              <a:defRPr sz="1000">
                <a:solidFill>
                  <a:schemeClr val="tx1">
                    <a:lumMod val="50000"/>
                    <a:lumOff val="50000"/>
                  </a:schemeClr>
                </a:solidFill>
              </a:defRPr>
            </a:lvl1pPr>
          </a:lstStyle>
          <a:p>
            <a:pPr lvl="0"/>
            <a:endParaRPr lang="de-DE" dirty="0"/>
          </a:p>
        </p:txBody>
      </p:sp>
    </p:spTree>
    <p:extLst>
      <p:ext uri="{BB962C8B-B14F-4D97-AF65-F5344CB8AC3E}">
        <p14:creationId xmlns:p14="http://schemas.microsoft.com/office/powerpoint/2010/main" val="12891277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Textplatzhalter 2"/>
          <p:cNvSpPr>
            <a:spLocks noGrp="1"/>
          </p:cNvSpPr>
          <p:nvPr>
            <p:ph type="body" idx="1"/>
          </p:nvPr>
        </p:nvSpPr>
        <p:spPr bwMode="auto">
          <a:xfrm>
            <a:off x="393700" y="1501362"/>
            <a:ext cx="8356600" cy="4712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altLang="de-DE" dirty="0"/>
              <a:t>Mastertextformat bearbeiten</a:t>
            </a:r>
          </a:p>
          <a:p>
            <a:pPr lvl="1"/>
            <a:r>
              <a:rPr lang="de-DE" altLang="de-DE" dirty="0"/>
              <a:t>Zweite Ebene</a:t>
            </a:r>
          </a:p>
          <a:p>
            <a:pPr lvl="2"/>
            <a:r>
              <a:rPr lang="de-DE" altLang="de-DE" dirty="0"/>
              <a:t>Dritte Ebene</a:t>
            </a:r>
          </a:p>
          <a:p>
            <a:pPr lvl="3"/>
            <a:r>
              <a:rPr lang="de-DE" altLang="de-DE" dirty="0"/>
              <a:t>Vierte Ebene</a:t>
            </a:r>
          </a:p>
          <a:p>
            <a:pPr lvl="4"/>
            <a:r>
              <a:rPr lang="de-DE" altLang="de-DE" dirty="0"/>
              <a:t>Fünfte Ebene</a:t>
            </a:r>
          </a:p>
        </p:txBody>
      </p:sp>
      <p:sp>
        <p:nvSpPr>
          <p:cNvPr id="9" name="Titelplatzhalter 1"/>
          <p:cNvSpPr>
            <a:spLocks noGrp="1"/>
          </p:cNvSpPr>
          <p:nvPr>
            <p:ph type="title"/>
          </p:nvPr>
        </p:nvSpPr>
        <p:spPr bwMode="auto">
          <a:xfrm>
            <a:off x="393700" y="178697"/>
            <a:ext cx="6120000" cy="1068388"/>
          </a:xfrm>
          <a:prstGeom prst="rect">
            <a:avLst/>
          </a:prstGeom>
          <a:noFill/>
          <a:ln>
            <a:noFill/>
          </a:ln>
          <a:extLst/>
        </p:spPr>
        <p:txBody>
          <a:bodyPr vert="horz" wrap="square" lIns="0" tIns="0" rIns="0" bIns="0" numCol="1" anchor="t" anchorCtr="0" compatLnSpc="1">
            <a:prstTxWarp prst="textNoShape">
              <a:avLst/>
            </a:prstTxWarp>
          </a:bodyPr>
          <a:lstStyle/>
          <a:p>
            <a:pPr lvl="0"/>
            <a:r>
              <a:rPr lang="de-DE" altLang="de-DE" dirty="0"/>
              <a:t>Mastertitelformat bearbeiten</a:t>
            </a:r>
          </a:p>
        </p:txBody>
      </p:sp>
      <p:cxnSp>
        <p:nvCxnSpPr>
          <p:cNvPr id="10" name="Gerader Verbinder 9"/>
          <p:cNvCxnSpPr/>
          <p:nvPr userDrawn="1"/>
        </p:nvCxnSpPr>
        <p:spPr>
          <a:xfrm>
            <a:off x="390105" y="1379623"/>
            <a:ext cx="8356600" cy="0"/>
          </a:xfrm>
          <a:prstGeom prst="line">
            <a:avLst/>
          </a:prstGeom>
          <a:ln w="50800" cmpd="sng">
            <a:solidFill>
              <a:srgbClr val="FF9919"/>
            </a:solidFill>
          </a:ln>
          <a:effectLst/>
        </p:spPr>
        <p:style>
          <a:lnRef idx="2">
            <a:schemeClr val="accent1"/>
          </a:lnRef>
          <a:fillRef idx="0">
            <a:schemeClr val="accent1"/>
          </a:fillRef>
          <a:effectRef idx="1">
            <a:schemeClr val="accent1"/>
          </a:effectRef>
          <a:fontRef idx="minor">
            <a:schemeClr val="tx1"/>
          </a:fontRef>
        </p:style>
      </p:cxnSp>
      <p:cxnSp>
        <p:nvCxnSpPr>
          <p:cNvPr id="11" name="Gerader Verbinder 10"/>
          <p:cNvCxnSpPr/>
          <p:nvPr userDrawn="1"/>
        </p:nvCxnSpPr>
        <p:spPr>
          <a:xfrm>
            <a:off x="390105" y="6320602"/>
            <a:ext cx="8356600" cy="0"/>
          </a:xfrm>
          <a:prstGeom prst="line">
            <a:avLst/>
          </a:prstGeom>
          <a:ln w="50800" cmpd="sng">
            <a:solidFill>
              <a:srgbClr val="FF9919"/>
            </a:solidFill>
          </a:ln>
          <a:effectLst/>
        </p:spPr>
        <p:style>
          <a:lnRef idx="2">
            <a:schemeClr val="accent1"/>
          </a:lnRef>
          <a:fillRef idx="0">
            <a:schemeClr val="accent1"/>
          </a:fillRef>
          <a:effectRef idx="1">
            <a:schemeClr val="accent1"/>
          </a:effectRef>
          <a:fontRef idx="minor">
            <a:schemeClr val="tx1"/>
          </a:fontRef>
        </p:style>
      </p:cxnSp>
      <p:pic>
        <p:nvPicPr>
          <p:cNvPr id="12" name="Grafik 11"/>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6833937" y="178697"/>
            <a:ext cx="1912768" cy="711550"/>
          </a:xfrm>
          <a:prstGeom prst="rect">
            <a:avLst/>
          </a:prstGeom>
        </p:spPr>
      </p:pic>
      <p:pic>
        <p:nvPicPr>
          <p:cNvPr id="13" name="Grafik 12"/>
          <p:cNvPicPr>
            <a:picLocks noChangeAspect="1"/>
          </p:cNvPicPr>
          <p:nvPr userDrawn="1"/>
        </p:nvPicPr>
        <p:blipFill>
          <a:blip r:embed="rId18"/>
          <a:stretch>
            <a:fillRect/>
          </a:stretch>
        </p:blipFill>
        <p:spPr>
          <a:xfrm>
            <a:off x="6676114" y="118709"/>
            <a:ext cx="2359936" cy="827851"/>
          </a:xfrm>
          <a:prstGeom prst="rect">
            <a:avLst/>
          </a:prstGeom>
        </p:spPr>
      </p:pic>
      <p:sp>
        <p:nvSpPr>
          <p:cNvPr id="5" name="Fußzeilenplatzhalter 4"/>
          <p:cNvSpPr>
            <a:spLocks noGrp="1"/>
          </p:cNvSpPr>
          <p:nvPr>
            <p:ph type="ftr" sz="quarter" idx="3"/>
          </p:nvPr>
        </p:nvSpPr>
        <p:spPr>
          <a:xfrm>
            <a:off x="423956" y="6356350"/>
            <a:ext cx="30861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de-DE" dirty="0"/>
              <a:t>Das nachwachsende Büro</a:t>
            </a:r>
          </a:p>
        </p:txBody>
      </p:sp>
      <p:sp>
        <p:nvSpPr>
          <p:cNvPr id="6" name="Foliennummernplatzhalter 5"/>
          <p:cNvSpPr>
            <a:spLocks noGrp="1"/>
          </p:cNvSpPr>
          <p:nvPr>
            <p:ph type="sldNum" sz="quarter" idx="4"/>
          </p:nvPr>
        </p:nvSpPr>
        <p:spPr>
          <a:xfrm>
            <a:off x="8162365" y="6356350"/>
            <a:ext cx="56106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9D0AC9-54AF-4CD9-8809-E6EA56F41A06}" type="slidenum">
              <a:rPr lang="de-DE" smtClean="0"/>
              <a:t>‹Nr.›</a:t>
            </a:fld>
            <a:endParaRPr lang="de-DE"/>
          </a:p>
        </p:txBody>
      </p:sp>
    </p:spTree>
  </p:cSld>
  <p:clrMap bg1="lt1" tx1="dk1" bg2="lt2" tx2="dk2" accent1="accent1" accent2="accent2" accent3="accent3" accent4="accent4" accent5="accent5" accent6="accent6" hlink="hlink" folHlink="folHlink"/>
  <p:sldLayoutIdLst>
    <p:sldLayoutId id="2147486142" r:id="rId1"/>
    <p:sldLayoutId id="2147486155" r:id="rId2"/>
    <p:sldLayoutId id="2147486143" r:id="rId3"/>
    <p:sldLayoutId id="2147486157" r:id="rId4"/>
    <p:sldLayoutId id="2147486159" r:id="rId5"/>
    <p:sldLayoutId id="2147486150" r:id="rId6"/>
    <p:sldLayoutId id="2147486156" r:id="rId7"/>
    <p:sldLayoutId id="2147486135" r:id="rId8"/>
    <p:sldLayoutId id="2147486136" r:id="rId9"/>
    <p:sldLayoutId id="2147486139" r:id="rId10"/>
    <p:sldLayoutId id="2147486161" r:id="rId11"/>
    <p:sldLayoutId id="2147486163" r:id="rId12"/>
    <p:sldLayoutId id="2147486164" r:id="rId13"/>
    <p:sldLayoutId id="2147486165" r:id="rId14"/>
    <p:sldLayoutId id="2147486166" r:id="rId15"/>
  </p:sldLayoutIdLst>
  <p:hf hdr="0" dt="0"/>
  <p:txStyles>
    <p:titleStyle>
      <a:lvl1pPr algn="l" defTabSz="457200" rtl="0" eaLnBrk="1" fontAlgn="base" hangingPunct="1">
        <a:lnSpc>
          <a:spcPct val="90000"/>
        </a:lnSpc>
        <a:spcBef>
          <a:spcPct val="0"/>
        </a:spcBef>
        <a:spcAft>
          <a:spcPct val="0"/>
        </a:spcAft>
        <a:defRPr sz="2800" b="1" kern="1200">
          <a:solidFill>
            <a:srgbClr val="FF9919"/>
          </a:solidFill>
          <a:latin typeface="PT Sans" panose="020B0503020203020204" pitchFamily="34" charset="0"/>
          <a:ea typeface="PT Sans" panose="020B0503020203020204" pitchFamily="34" charset="0"/>
          <a:cs typeface="PT Sans" panose="020B0503020203020204" pitchFamily="34" charset="0"/>
        </a:defRPr>
      </a:lvl1pPr>
      <a:lvl2pPr algn="l" defTabSz="457200" rtl="0" eaLnBrk="1" fontAlgn="base" hangingPunct="1">
        <a:lnSpc>
          <a:spcPct val="90000"/>
        </a:lnSpc>
        <a:spcBef>
          <a:spcPct val="0"/>
        </a:spcBef>
        <a:spcAft>
          <a:spcPct val="0"/>
        </a:spcAft>
        <a:defRPr sz="2400" b="1">
          <a:solidFill>
            <a:schemeClr val="accent1"/>
          </a:solidFill>
          <a:latin typeface="Calibri" charset="0"/>
          <a:ea typeface="MS PGothic" panose="020B0600070205080204" pitchFamily="34" charset="-128"/>
          <a:cs typeface="MS PGothic" charset="0"/>
        </a:defRPr>
      </a:lvl2pPr>
      <a:lvl3pPr algn="l" defTabSz="457200" rtl="0" eaLnBrk="1" fontAlgn="base" hangingPunct="1">
        <a:lnSpc>
          <a:spcPct val="90000"/>
        </a:lnSpc>
        <a:spcBef>
          <a:spcPct val="0"/>
        </a:spcBef>
        <a:spcAft>
          <a:spcPct val="0"/>
        </a:spcAft>
        <a:defRPr sz="2400" b="1">
          <a:solidFill>
            <a:schemeClr val="accent1"/>
          </a:solidFill>
          <a:latin typeface="Calibri" charset="0"/>
          <a:ea typeface="MS PGothic" panose="020B0600070205080204" pitchFamily="34" charset="-128"/>
          <a:cs typeface="MS PGothic" charset="0"/>
        </a:defRPr>
      </a:lvl3pPr>
      <a:lvl4pPr algn="l" defTabSz="457200" rtl="0" eaLnBrk="1" fontAlgn="base" hangingPunct="1">
        <a:lnSpc>
          <a:spcPct val="90000"/>
        </a:lnSpc>
        <a:spcBef>
          <a:spcPct val="0"/>
        </a:spcBef>
        <a:spcAft>
          <a:spcPct val="0"/>
        </a:spcAft>
        <a:defRPr sz="2400" b="1">
          <a:solidFill>
            <a:schemeClr val="accent1"/>
          </a:solidFill>
          <a:latin typeface="Calibri" charset="0"/>
          <a:ea typeface="MS PGothic" panose="020B0600070205080204" pitchFamily="34" charset="-128"/>
          <a:cs typeface="MS PGothic" charset="0"/>
        </a:defRPr>
      </a:lvl4pPr>
      <a:lvl5pPr algn="l" defTabSz="457200" rtl="0" eaLnBrk="1" fontAlgn="base" hangingPunct="1">
        <a:lnSpc>
          <a:spcPct val="90000"/>
        </a:lnSpc>
        <a:spcBef>
          <a:spcPct val="0"/>
        </a:spcBef>
        <a:spcAft>
          <a:spcPct val="0"/>
        </a:spcAft>
        <a:defRPr sz="2400" b="1">
          <a:solidFill>
            <a:schemeClr val="accent1"/>
          </a:solidFill>
          <a:latin typeface="Calibri" charset="0"/>
          <a:ea typeface="MS PGothic" panose="020B0600070205080204" pitchFamily="34" charset="-128"/>
          <a:cs typeface="MS PGothic" charset="0"/>
        </a:defRPr>
      </a:lvl5pPr>
      <a:lvl6pPr marL="457200" algn="l" defTabSz="457200" rtl="0" eaLnBrk="1" fontAlgn="base" hangingPunct="1">
        <a:spcBef>
          <a:spcPct val="0"/>
        </a:spcBef>
        <a:spcAft>
          <a:spcPct val="0"/>
        </a:spcAft>
        <a:defRPr sz="2500" b="1">
          <a:solidFill>
            <a:srgbClr val="F2981C"/>
          </a:solidFill>
          <a:latin typeface="Myriad Pro" charset="0"/>
          <a:ea typeface="ＭＳ Ｐゴシック" charset="0"/>
          <a:cs typeface="ＭＳ Ｐゴシック" charset="0"/>
        </a:defRPr>
      </a:lvl6pPr>
      <a:lvl7pPr marL="914400" algn="l" defTabSz="457200" rtl="0" eaLnBrk="1" fontAlgn="base" hangingPunct="1">
        <a:spcBef>
          <a:spcPct val="0"/>
        </a:spcBef>
        <a:spcAft>
          <a:spcPct val="0"/>
        </a:spcAft>
        <a:defRPr sz="2500" b="1">
          <a:solidFill>
            <a:srgbClr val="F2981C"/>
          </a:solidFill>
          <a:latin typeface="Myriad Pro" charset="0"/>
          <a:ea typeface="ＭＳ Ｐゴシック" charset="0"/>
          <a:cs typeface="ＭＳ Ｐゴシック" charset="0"/>
        </a:defRPr>
      </a:lvl7pPr>
      <a:lvl8pPr marL="1371600" algn="l" defTabSz="457200" rtl="0" eaLnBrk="1" fontAlgn="base" hangingPunct="1">
        <a:spcBef>
          <a:spcPct val="0"/>
        </a:spcBef>
        <a:spcAft>
          <a:spcPct val="0"/>
        </a:spcAft>
        <a:defRPr sz="2500" b="1">
          <a:solidFill>
            <a:srgbClr val="F2981C"/>
          </a:solidFill>
          <a:latin typeface="Myriad Pro" charset="0"/>
          <a:ea typeface="ＭＳ Ｐゴシック" charset="0"/>
          <a:cs typeface="ＭＳ Ｐゴシック" charset="0"/>
        </a:defRPr>
      </a:lvl8pPr>
      <a:lvl9pPr marL="1828800" algn="l" defTabSz="457200" rtl="0" eaLnBrk="1" fontAlgn="base" hangingPunct="1">
        <a:spcBef>
          <a:spcPct val="0"/>
        </a:spcBef>
        <a:spcAft>
          <a:spcPct val="0"/>
        </a:spcAft>
        <a:defRPr sz="2500" b="1">
          <a:solidFill>
            <a:srgbClr val="F2981C"/>
          </a:solidFill>
          <a:latin typeface="Myriad Pro" charset="0"/>
          <a:ea typeface="ＭＳ Ｐゴシック" charset="0"/>
          <a:cs typeface="ＭＳ Ｐゴシック" charset="0"/>
        </a:defRPr>
      </a:lvl9pPr>
    </p:titleStyle>
    <p:bodyStyle>
      <a:lvl1pPr marL="266700" indent="-266700" algn="l" defTabSz="457200" rtl="0" eaLnBrk="1" fontAlgn="base" hangingPunct="1">
        <a:spcBef>
          <a:spcPct val="20000"/>
        </a:spcBef>
        <a:spcAft>
          <a:spcPct val="0"/>
        </a:spcAft>
        <a:buFont typeface="Wingdings" panose="05000000000000000000" pitchFamily="2" charset="2"/>
        <a:buChar char="§"/>
        <a:defRPr sz="1800" kern="1200">
          <a:solidFill>
            <a:srgbClr val="606060"/>
          </a:solidFill>
          <a:latin typeface="PT Sans" panose="020B0503020203020204" pitchFamily="34" charset="0"/>
          <a:ea typeface="PT Sans" panose="020B0503020203020204" pitchFamily="34" charset="0"/>
          <a:cs typeface="PT Sans" panose="020B0503020203020204" pitchFamily="34" charset="0"/>
        </a:defRPr>
      </a:lvl1pPr>
      <a:lvl2pPr marL="500063" indent="-233363" algn="l" defTabSz="457200" rtl="0" eaLnBrk="1" fontAlgn="base" hangingPunct="1">
        <a:spcBef>
          <a:spcPct val="20000"/>
        </a:spcBef>
        <a:spcAft>
          <a:spcPct val="0"/>
        </a:spcAft>
        <a:buFont typeface="Arial" panose="020B0604020202020204" pitchFamily="34" charset="0"/>
        <a:buChar char="•"/>
        <a:defRPr sz="1800" kern="1200">
          <a:solidFill>
            <a:srgbClr val="606060"/>
          </a:solidFill>
          <a:latin typeface="PT Sans" panose="020B0503020203020204" pitchFamily="34" charset="0"/>
          <a:ea typeface="PT Sans" panose="020B0503020203020204" pitchFamily="34" charset="0"/>
          <a:cs typeface="PT Sans" panose="020B0503020203020204" pitchFamily="34" charset="0"/>
        </a:defRPr>
      </a:lvl2pPr>
      <a:lvl3pPr marL="1143000" indent="-228600" algn="l" defTabSz="457200" rtl="0" eaLnBrk="1" fontAlgn="base" hangingPunct="1">
        <a:spcBef>
          <a:spcPct val="20000"/>
        </a:spcBef>
        <a:spcAft>
          <a:spcPct val="0"/>
        </a:spcAft>
        <a:buFont typeface="Arial" panose="020B0604020202020204" pitchFamily="34" charset="0"/>
        <a:buChar char="•"/>
        <a:defRPr sz="1800" kern="1200">
          <a:solidFill>
            <a:srgbClr val="606060"/>
          </a:solidFill>
          <a:latin typeface="PT Sans" panose="020B0503020203020204" pitchFamily="34" charset="0"/>
          <a:ea typeface="PT Sans" panose="020B0503020203020204" pitchFamily="34" charset="0"/>
          <a:cs typeface="PT Sans" panose="020B0503020203020204" pitchFamily="34" charset="0"/>
        </a:defRPr>
      </a:lvl3pPr>
      <a:lvl4pPr marL="1600200" indent="-228600" algn="l" defTabSz="457200" rtl="0" eaLnBrk="1" fontAlgn="base" hangingPunct="1">
        <a:spcBef>
          <a:spcPct val="20000"/>
        </a:spcBef>
        <a:spcAft>
          <a:spcPct val="0"/>
        </a:spcAft>
        <a:buFont typeface="Arial" panose="020B0604020202020204" pitchFamily="34" charset="0"/>
        <a:buChar char="–"/>
        <a:defRPr sz="1800" kern="1200">
          <a:solidFill>
            <a:srgbClr val="606060"/>
          </a:solidFill>
          <a:latin typeface="PT Sans" panose="020B0503020203020204" pitchFamily="34" charset="0"/>
          <a:ea typeface="PT Sans" panose="020B0503020203020204" pitchFamily="34" charset="0"/>
          <a:cs typeface="PT Sans" panose="020B0503020203020204" pitchFamily="34" charset="0"/>
        </a:defRPr>
      </a:lvl4pPr>
      <a:lvl5pPr marL="2057400" indent="-228600" algn="l" defTabSz="457200" rtl="0" eaLnBrk="1" fontAlgn="base" hangingPunct="1">
        <a:spcBef>
          <a:spcPct val="20000"/>
        </a:spcBef>
        <a:spcAft>
          <a:spcPct val="0"/>
        </a:spcAft>
        <a:buFont typeface="Arial" panose="020B0604020202020204" pitchFamily="34" charset="0"/>
        <a:buChar char="»"/>
        <a:defRPr sz="1600" kern="1200">
          <a:solidFill>
            <a:srgbClr val="606060"/>
          </a:solidFill>
          <a:latin typeface="PT Sans" panose="020B0503020203020204" pitchFamily="34" charset="0"/>
          <a:ea typeface="PT Sans" panose="020B0503020203020204" pitchFamily="34" charset="0"/>
          <a:cs typeface="PT Sans" panose="020B0503020203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hyperlink" Target="mailto:s.hackfort@izt.de" TargetMode="External"/><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hyperlink" Target="mailto:m.scharp@izt.de" TargetMode="External"/><Relationship Id="rId9" Type="http://schemas.openxmlformats.org/officeDocument/2006/relationships/image" Target="../media/image1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3.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jpeg"/><Relationship Id="rId7" Type="http://schemas.openxmlformats.org/officeDocument/2006/relationships/image" Target="../media/image31.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jpeg"/><Relationship Id="rId4" Type="http://schemas.openxmlformats.org/officeDocument/2006/relationships/image" Target="../media/image28.jpeg"/></Relationships>
</file>

<file path=ppt/slides/_rels/slide33.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jpeg"/><Relationship Id="rId7" Type="http://schemas.openxmlformats.org/officeDocument/2006/relationships/image" Target="../media/image31.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jpeg"/><Relationship Id="rId4" Type="http://schemas.openxmlformats.org/officeDocument/2006/relationships/image" Target="../media/image28.jpe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hyperlink" Target="mailto:m.scharp@izt.de" TargetMode="External"/><Relationship Id="rId5" Type="http://schemas.openxmlformats.org/officeDocument/2006/relationships/hyperlink" Target="mailto:s.hackfort@izt.de" TargetMode="External"/><Relationship Id="rId4" Type="http://schemas.openxmlformats.org/officeDocument/2006/relationships/image" Target="../media/image9.png"/><Relationship Id="rId9" Type="http://schemas.openxmlformats.org/officeDocument/2006/relationships/image" Target="../media/image12.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1.xml"/><Relationship Id="rId1" Type="http://schemas.openxmlformats.org/officeDocument/2006/relationships/slideLayout" Target="../slideLayouts/slideLayout6.xml"/><Relationship Id="rId5" Type="http://schemas.openxmlformats.org/officeDocument/2006/relationships/image" Target="../media/image35.PNG"/><Relationship Id="rId4" Type="http://schemas.openxmlformats.org/officeDocument/2006/relationships/image" Target="../media/image34.PNG"/></Relationships>
</file>

<file path=ppt/slides/_rels/slide4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2.xml"/><Relationship Id="rId1" Type="http://schemas.openxmlformats.org/officeDocument/2006/relationships/slideLayout" Target="../slideLayouts/slideLayout6.xml"/><Relationship Id="rId4" Type="http://schemas.openxmlformats.org/officeDocument/2006/relationships/image" Target="../media/image37.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hyperlink" Target="mailto:s.hackfort@izt.de" TargetMode="External"/><Relationship Id="rId7" Type="http://schemas.openxmlformats.org/officeDocument/2006/relationships/image" Target="../media/image10.png"/><Relationship Id="rId2" Type="http://schemas.openxmlformats.org/officeDocument/2006/relationships/notesSlide" Target="../notesSlides/notesSlide56.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hyperlink" Target="mailto:m.scharp@izt.de" TargetMode="External"/><Relationship Id="rId9" Type="http://schemas.openxmlformats.org/officeDocument/2006/relationships/image" Target="../media/image12.pn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16.png"/><Relationship Id="rId5" Type="http://schemas.openxmlformats.org/officeDocument/2006/relationships/image" Target="../media/image15.png"/><Relationship Id="rId4" Type="http://schemas.microsoft.com/office/2007/relationships/hdphoto" Target="../media/hdphoto1.wdp"/><Relationship Id="rId9" Type="http://schemas.openxmlformats.org/officeDocument/2006/relationships/image" Target="../media/image9.png"/></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82.xml"/><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5.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hyperlink" Target="mailto:s.hackfort@izt.de" TargetMode="External"/><Relationship Id="rId7"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hyperlink" Target="mailto:m.scharp@izt.de" TargetMode="External"/><Relationship Id="rId9" Type="http://schemas.openxmlformats.org/officeDocument/2006/relationships/image" Target="../media/image12.png"/></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5.xml"/></Relationships>
</file>

<file path=ppt/slides/_rels/slide91.xml.rels><?xml version="1.0" encoding="UTF-8" standalone="yes"?>
<Relationships xmlns="http://schemas.openxmlformats.org/package/2006/relationships"><Relationship Id="rId3" Type="http://schemas.openxmlformats.org/officeDocument/2006/relationships/hyperlink" Target="https://www.youtube.com/watch?v=MtUuMLkB0qI" TargetMode="External"/><Relationship Id="rId2" Type="http://schemas.openxmlformats.org/officeDocument/2006/relationships/notesSlide" Target="../notesSlides/notesSlide91.xml"/><Relationship Id="rId1" Type="http://schemas.openxmlformats.org/officeDocument/2006/relationships/slideLayout" Target="../slideLayouts/slideLayout6.xml"/><Relationship Id="rId4" Type="http://schemas.openxmlformats.org/officeDocument/2006/relationships/image" Target="../media/image45.png"/></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7.jpeg"/><Relationship Id="rId7" Type="http://schemas.openxmlformats.org/officeDocument/2006/relationships/image" Target="../media/image30.png"/><Relationship Id="rId2" Type="http://schemas.openxmlformats.org/officeDocument/2006/relationships/notesSlide" Target="../notesSlides/notesSlide93.xml"/><Relationship Id="rId1" Type="http://schemas.openxmlformats.org/officeDocument/2006/relationships/slideLayout" Target="../slideLayouts/slideLayout6.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46.jpeg"/></Relationships>
</file>

<file path=ppt/slides/_rels/slide94.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7.jpeg"/><Relationship Id="rId7" Type="http://schemas.openxmlformats.org/officeDocument/2006/relationships/image" Target="../media/image30.png"/><Relationship Id="rId2" Type="http://schemas.openxmlformats.org/officeDocument/2006/relationships/notesSlide" Target="../notesSlides/notesSlide94.xml"/><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46.jpeg"/></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2533648" y="1874045"/>
            <a:ext cx="4229101" cy="3393279"/>
          </a:xfrm>
        </p:spPr>
        <p:txBody>
          <a:bodyPr/>
          <a:lstStyle/>
          <a:p>
            <a:r>
              <a:rPr lang="de-DE" dirty="0"/>
              <a:t>Das nachwachsende Büro</a:t>
            </a:r>
            <a:br>
              <a:rPr lang="de-DE" dirty="0"/>
            </a:br>
            <a:br>
              <a:rPr lang="de-DE" dirty="0"/>
            </a:br>
            <a:r>
              <a:rPr lang="de-DE" sz="1600" b="0" dirty="0"/>
              <a:t>Weiterbildungs- und Unterrichtsmaterialien zur Ressourcenschonung und Ressourceneffizienz auf Basis von </a:t>
            </a:r>
            <a:r>
              <a:rPr lang="de-DE" sz="1600" b="0" dirty="0" err="1"/>
              <a:t>ProgRess</a:t>
            </a:r>
            <a:r>
              <a:rPr lang="de-DE" sz="1600" b="0" dirty="0"/>
              <a:t> II</a:t>
            </a:r>
            <a:br>
              <a:rPr lang="de-DE" sz="1600" b="0" dirty="0"/>
            </a:br>
            <a:br>
              <a:rPr lang="de-DE" b="0" dirty="0"/>
            </a:br>
            <a:r>
              <a:rPr lang="de-DE" sz="1600" b="0" u="sng" dirty="0"/>
              <a:t>Handlungsfeld: </a:t>
            </a:r>
            <a:br>
              <a:rPr lang="de-DE" sz="1600" b="0" dirty="0"/>
            </a:br>
            <a:r>
              <a:rPr lang="de-DE" sz="1600" b="0" dirty="0"/>
              <a:t>Nachhaltige Rohstoffversorgung</a:t>
            </a:r>
            <a:br>
              <a:rPr lang="de-DE" sz="1600" b="0" dirty="0"/>
            </a:br>
            <a:br>
              <a:rPr lang="de-DE" sz="1600" b="0" dirty="0"/>
            </a:br>
            <a:r>
              <a:rPr lang="de-DE" sz="1600" b="0" u="sng" dirty="0"/>
              <a:t>Gestaltungsaspekt: </a:t>
            </a:r>
            <a:br>
              <a:rPr lang="de-DE" sz="1600" b="0" dirty="0"/>
            </a:br>
            <a:r>
              <a:rPr lang="de-DE" sz="1600" b="0" dirty="0"/>
              <a:t>Stoffliche Nutzung nachwachsender Rohstoffe ausbauen</a:t>
            </a:r>
          </a:p>
        </p:txBody>
      </p:sp>
      <p:sp>
        <p:nvSpPr>
          <p:cNvPr id="3" name="Untertitel 2"/>
          <p:cNvSpPr>
            <a:spLocks noGrp="1"/>
          </p:cNvSpPr>
          <p:nvPr>
            <p:ph type="subTitle" idx="1"/>
          </p:nvPr>
        </p:nvSpPr>
        <p:spPr>
          <a:xfrm>
            <a:off x="6762749" y="1913731"/>
            <a:ext cx="2081215" cy="3353593"/>
          </a:xfrm>
        </p:spPr>
        <p:txBody>
          <a:bodyPr/>
          <a:lstStyle/>
          <a:p>
            <a:r>
              <a:rPr lang="de-DE" dirty="0"/>
              <a:t>IZT - Institut für Zukunftsstudien und Technologiebewertung</a:t>
            </a:r>
          </a:p>
          <a:p>
            <a:r>
              <a:rPr lang="de-DE" dirty="0"/>
              <a:t>gGmbH</a:t>
            </a:r>
          </a:p>
          <a:p>
            <a:endParaRPr lang="de-DE" dirty="0"/>
          </a:p>
          <a:p>
            <a:r>
              <a:rPr lang="de-DE" dirty="0"/>
              <a:t>Autor/-innen: </a:t>
            </a:r>
          </a:p>
          <a:p>
            <a:r>
              <a:rPr lang="de-DE" dirty="0"/>
              <a:t>Dr. Sarah </a:t>
            </a:r>
            <a:r>
              <a:rPr lang="de-DE" dirty="0" err="1"/>
              <a:t>Hackfort</a:t>
            </a:r>
            <a:endParaRPr lang="de-DE" dirty="0"/>
          </a:p>
          <a:p>
            <a:r>
              <a:rPr lang="de-DE" dirty="0">
                <a:hlinkClick r:id="rId3"/>
              </a:rPr>
              <a:t>s.hackfort@izt.de</a:t>
            </a:r>
            <a:endParaRPr lang="de-DE" dirty="0"/>
          </a:p>
          <a:p>
            <a:r>
              <a:rPr lang="de-DE" dirty="0"/>
              <a:t>Dr. Michael Scharp</a:t>
            </a:r>
          </a:p>
          <a:p>
            <a:r>
              <a:rPr lang="de-DE" dirty="0">
                <a:hlinkClick r:id="rId4"/>
              </a:rPr>
              <a:t>m.scharp@izt.de</a:t>
            </a:r>
            <a:r>
              <a:rPr lang="de-DE" dirty="0"/>
              <a:t> </a:t>
            </a:r>
          </a:p>
          <a:p>
            <a:endParaRPr lang="de-DE" dirty="0"/>
          </a:p>
          <a:p>
            <a:r>
              <a:rPr lang="de-DE" dirty="0"/>
              <a:t>Projektleitung</a:t>
            </a:r>
          </a:p>
          <a:p>
            <a:r>
              <a:rPr lang="de-DE" dirty="0"/>
              <a:t>Dr. Michael Scharp </a:t>
            </a:r>
          </a:p>
          <a:p>
            <a:endParaRPr lang="de-DE" dirty="0"/>
          </a:p>
        </p:txBody>
      </p:sp>
      <p:pic>
        <p:nvPicPr>
          <p:cNvPr id="6" name="Grafik 5"/>
          <p:cNvPicPr>
            <a:picLocks noChangeAspect="1"/>
          </p:cNvPicPr>
          <p:nvPr/>
        </p:nvPicPr>
        <p:blipFill>
          <a:blip r:embed="rId5"/>
          <a:stretch>
            <a:fillRect/>
          </a:stretch>
        </p:blipFill>
        <p:spPr>
          <a:xfrm>
            <a:off x="167780" y="2430798"/>
            <a:ext cx="2084533" cy="1123950"/>
          </a:xfrm>
          <a:prstGeom prst="rect">
            <a:avLst/>
          </a:prstGeom>
        </p:spPr>
      </p:pic>
      <p:pic>
        <p:nvPicPr>
          <p:cNvPr id="5" name="Grafik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2004" y="396418"/>
            <a:ext cx="1803634" cy="672502"/>
          </a:xfrm>
          <a:prstGeom prst="rect">
            <a:avLst/>
          </a:prstGeom>
          <a:solidFill>
            <a:schemeClr val="bg1"/>
          </a:solidFill>
        </p:spPr>
      </p:pic>
      <p:pic>
        <p:nvPicPr>
          <p:cNvPr id="7" name="Grafik 6" descr="https://d30y9cdsu7xlg0.cloudfront.net/png/791005-200.png"/>
          <p:cNvPicPr/>
          <p:nvPr/>
        </p:nvPicPr>
        <p:blipFill>
          <a:blip r:embed="rId7">
            <a:extLst>
              <a:ext uri="{28A0092B-C50C-407E-A947-70E740481C1C}">
                <a14:useLocalDpi xmlns:a14="http://schemas.microsoft.com/office/drawing/2010/main" val="0"/>
              </a:ext>
            </a:extLst>
          </a:blip>
          <a:srcRect/>
          <a:stretch>
            <a:fillRect/>
          </a:stretch>
        </p:blipFill>
        <p:spPr bwMode="auto">
          <a:xfrm>
            <a:off x="135833" y="1372436"/>
            <a:ext cx="1010653" cy="1082589"/>
          </a:xfrm>
          <a:prstGeom prst="rect">
            <a:avLst/>
          </a:prstGeom>
          <a:noFill/>
          <a:ln>
            <a:noFill/>
          </a:ln>
        </p:spPr>
      </p:pic>
      <p:pic>
        <p:nvPicPr>
          <p:cNvPr id="8" name="Grafik 7" descr="https://d30y9cdsu7xlg0.cloudfront.net/png/733434-200.png"/>
          <p:cNvPicPr/>
          <p:nvPr/>
        </p:nvPicPr>
        <p:blipFill rotWithShape="1">
          <a:blip r:embed="rId8">
            <a:extLst>
              <a:ext uri="{28A0092B-C50C-407E-A947-70E740481C1C}">
                <a14:useLocalDpi xmlns:a14="http://schemas.microsoft.com/office/drawing/2010/main" val="0"/>
              </a:ext>
            </a:extLst>
          </a:blip>
          <a:srcRect l="20395" r="18431"/>
          <a:stretch/>
        </p:blipFill>
        <p:spPr bwMode="auto">
          <a:xfrm>
            <a:off x="1058754" y="1563950"/>
            <a:ext cx="417095" cy="675335"/>
          </a:xfrm>
          <a:prstGeom prst="rect">
            <a:avLst/>
          </a:prstGeom>
          <a:noFill/>
          <a:ln>
            <a:noFill/>
          </a:ln>
          <a:extLst>
            <a:ext uri="{53640926-AAD7-44D8-BBD7-CCE9431645EC}">
              <a14:shadowObscured xmlns:a14="http://schemas.microsoft.com/office/drawing/2010/main"/>
            </a:ext>
          </a:extLst>
        </p:spPr>
      </p:pic>
      <p:pic>
        <p:nvPicPr>
          <p:cNvPr id="9" name="Grafik 8" descr="https://d30y9cdsu7xlg0.cloudfront.net/png/904040-200.png"/>
          <p:cNvPicPr/>
          <p:nvPr/>
        </p:nvPicPr>
        <p:blipFill rotWithShape="1">
          <a:blip r:embed="rId9">
            <a:extLst>
              <a:ext uri="{28A0092B-C50C-407E-A947-70E740481C1C}">
                <a14:useLocalDpi xmlns:a14="http://schemas.microsoft.com/office/drawing/2010/main" val="0"/>
              </a:ext>
            </a:extLst>
          </a:blip>
          <a:srcRect l="7815" t="5662" r="6200" b="8492"/>
          <a:stretch/>
        </p:blipFill>
        <p:spPr bwMode="auto">
          <a:xfrm>
            <a:off x="1458424" y="1372436"/>
            <a:ext cx="868642" cy="100199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533472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a:t>Inhalte der Präsentation</a:t>
            </a:r>
            <a:br>
              <a:rPr lang="de-DE" dirty="0"/>
            </a:br>
            <a:r>
              <a:rPr lang="de-DE" dirty="0">
                <a:latin typeface="PT Sans"/>
                <a:ea typeface="PT Sans"/>
                <a:cs typeface="PT Sans"/>
              </a:rPr>
              <a:t>Sachanalyse</a:t>
            </a:r>
            <a:endParaRPr lang="de-DE" dirty="0"/>
          </a:p>
        </p:txBody>
      </p:sp>
      <p:sp>
        <p:nvSpPr>
          <p:cNvPr id="6" name="Inhaltsplatzhalter 5"/>
          <p:cNvSpPr>
            <a:spLocks noGrp="1"/>
          </p:cNvSpPr>
          <p:nvPr>
            <p:ph idx="1"/>
          </p:nvPr>
        </p:nvSpPr>
        <p:spPr/>
        <p:txBody>
          <a:bodyPr/>
          <a:lstStyle/>
          <a:p>
            <a:r>
              <a:rPr lang="de-DE" sz="1800" b="1" dirty="0"/>
              <a:t>Themenbeschreibung</a:t>
            </a:r>
            <a:r>
              <a:rPr lang="de-DE" sz="1800" dirty="0"/>
              <a:t>	</a:t>
            </a:r>
          </a:p>
          <a:p>
            <a:pPr lvl="1">
              <a:buFont typeface="Wingdings" panose="05000000000000000000" pitchFamily="2" charset="2"/>
              <a:buChar char="§"/>
            </a:pPr>
            <a:r>
              <a:rPr lang="de-DE" sz="1800" dirty="0"/>
              <a:t>Ausführliche Beschreibung des Sachverhalts	</a:t>
            </a:r>
          </a:p>
          <a:p>
            <a:pPr lvl="1">
              <a:buFont typeface="Wingdings" panose="05000000000000000000" pitchFamily="2" charset="2"/>
              <a:buChar char="§"/>
            </a:pPr>
            <a:r>
              <a:rPr lang="de-DE" sz="1800" dirty="0"/>
              <a:t>Daten und Fakten zur Ressourcennutzung</a:t>
            </a:r>
          </a:p>
          <a:p>
            <a:pPr lvl="1">
              <a:buFont typeface="Wingdings" panose="05000000000000000000" pitchFamily="2" charset="2"/>
              <a:buChar char="§"/>
            </a:pPr>
            <a:r>
              <a:rPr lang="de-DE" sz="1800" dirty="0"/>
              <a:t>Definitionen &amp; Anwendungen nachwachsender Rohstoffe</a:t>
            </a:r>
          </a:p>
          <a:p>
            <a:pPr lvl="1">
              <a:buFont typeface="Wingdings" panose="05000000000000000000" pitchFamily="2" charset="2"/>
              <a:buChar char="§"/>
            </a:pPr>
            <a:r>
              <a:rPr lang="de-DE" sz="1800" dirty="0"/>
              <a:t>Vor- und Nachteile der Nutzung von </a:t>
            </a:r>
            <a:r>
              <a:rPr lang="de-DE" sz="1800" dirty="0" err="1"/>
              <a:t>NaWaRo</a:t>
            </a:r>
            <a:endParaRPr lang="de-DE" sz="1800" dirty="0"/>
          </a:p>
          <a:p>
            <a:r>
              <a:rPr lang="de-DE" sz="1800" b="1" dirty="0"/>
              <a:t>Handlungsoptionen</a:t>
            </a:r>
            <a:r>
              <a:rPr lang="de-DE" sz="1800" dirty="0"/>
              <a:t> </a:t>
            </a:r>
            <a:endParaRPr lang="de-DE" dirty="0"/>
          </a:p>
          <a:p>
            <a:pPr lvl="1">
              <a:buFont typeface="Wingdings" panose="05000000000000000000" pitchFamily="2" charset="2"/>
              <a:buChar char="§"/>
            </a:pPr>
            <a:r>
              <a:rPr lang="de-DE" dirty="0"/>
              <a:t>Das nachwachsende Büro</a:t>
            </a:r>
          </a:p>
          <a:p>
            <a:pPr marL="0" indent="0">
              <a:buNone/>
            </a:pPr>
            <a:endParaRPr lang="de-DE" dirty="0"/>
          </a:p>
        </p:txBody>
      </p:sp>
      <p:sp>
        <p:nvSpPr>
          <p:cNvPr id="4" name="Fußzeilenplatzhalter 3"/>
          <p:cNvSpPr>
            <a:spLocks noGrp="1"/>
          </p:cNvSpPr>
          <p:nvPr>
            <p:ph type="ftr" sz="quarter" idx="13"/>
          </p:nvPr>
        </p:nvSpPr>
        <p:spPr/>
        <p:txBody>
          <a:bodyPr/>
          <a:lstStyle/>
          <a:p>
            <a:r>
              <a:rPr lang="de-DE"/>
              <a:t>Das nachwachsende Büro</a:t>
            </a:r>
            <a:endParaRPr lang="de-DE" dirty="0"/>
          </a:p>
        </p:txBody>
      </p:sp>
      <p:sp>
        <p:nvSpPr>
          <p:cNvPr id="8" name="Foliennummernplatzhalter 7"/>
          <p:cNvSpPr>
            <a:spLocks noGrp="1"/>
          </p:cNvSpPr>
          <p:nvPr>
            <p:ph type="sldNum" sz="quarter" idx="14"/>
          </p:nvPr>
        </p:nvSpPr>
        <p:spPr/>
        <p:txBody>
          <a:bodyPr/>
          <a:lstStyle/>
          <a:p>
            <a:fld id="{BC9D0AC9-54AF-4CD9-8809-E6EA56F41A06}" type="slidenum">
              <a:rPr lang="de-DE" smtClean="0"/>
              <a:t>10</a:t>
            </a:fld>
            <a:endParaRPr lang="de-DE"/>
          </a:p>
        </p:txBody>
      </p:sp>
    </p:spTree>
    <p:extLst>
      <p:ext uri="{BB962C8B-B14F-4D97-AF65-F5344CB8AC3E}">
        <p14:creationId xmlns:p14="http://schemas.microsoft.com/office/powerpoint/2010/main" val="25401509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Abgerundetes Rechteck 108"/>
          <p:cNvSpPr/>
          <p:nvPr/>
        </p:nvSpPr>
        <p:spPr>
          <a:xfrm>
            <a:off x="191655" y="4811559"/>
            <a:ext cx="1173163" cy="625475"/>
          </a:xfrm>
          <a:prstGeom prst="roundRect">
            <a:avLst>
              <a:gd name="adj" fmla="val 10000"/>
            </a:avLst>
          </a:prstGeom>
          <a:solidFill>
            <a:schemeClr val="bg1">
              <a:lumMod val="65000"/>
            </a:schemeClr>
          </a:solidFill>
          <a:ln w="38100">
            <a:solidFill>
              <a:schemeClr val="accent1">
                <a:lumMod val="50000"/>
              </a:schemeClr>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grpSp>
        <p:nvGrpSpPr>
          <p:cNvPr id="6" name="Gruppieren 5"/>
          <p:cNvGrpSpPr/>
          <p:nvPr/>
        </p:nvGrpSpPr>
        <p:grpSpPr>
          <a:xfrm>
            <a:off x="269876" y="1480945"/>
            <a:ext cx="8655049" cy="4471987"/>
            <a:chOff x="385764" y="1644523"/>
            <a:chExt cx="8655049" cy="4471987"/>
          </a:xfrm>
        </p:grpSpPr>
        <p:cxnSp>
          <p:nvCxnSpPr>
            <p:cNvPr id="56" name="Gewinkelte Verbindung 55"/>
            <p:cNvCxnSpPr>
              <a:stCxn id="57" idx="2"/>
              <a:endCxn id="59" idx="0"/>
            </p:cNvCxnSpPr>
            <p:nvPr/>
          </p:nvCxnSpPr>
          <p:spPr>
            <a:xfrm rot="5400000">
              <a:off x="3008313" y="585660"/>
              <a:ext cx="498475" cy="4067175"/>
            </a:xfrm>
            <a:prstGeom prst="bentConnector3">
              <a:avLst>
                <a:gd name="adj1" fmla="val 50000"/>
              </a:avLst>
            </a:prstGeom>
            <a:ln w="38100">
              <a:solidFill>
                <a:schemeClr val="accent1">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7" name="Abgerundetes Rechteck 56"/>
            <p:cNvSpPr/>
            <p:nvPr/>
          </p:nvSpPr>
          <p:spPr>
            <a:xfrm>
              <a:off x="4797425" y="1744535"/>
              <a:ext cx="985838" cy="625475"/>
            </a:xfrm>
            <a:prstGeom prst="roundRect">
              <a:avLst>
                <a:gd name="adj" fmla="val 10000"/>
              </a:avLst>
            </a:prstGeom>
            <a:solidFill>
              <a:schemeClr val="bg1">
                <a:lumMod val="65000"/>
              </a:schemeClr>
            </a:solidFill>
            <a:ln w="38100">
              <a:solidFill>
                <a:schemeClr val="accent1">
                  <a:lumMod val="50000"/>
                </a:schemeClr>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58" name="Freihandform 57"/>
            <p:cNvSpPr/>
            <p:nvPr/>
          </p:nvSpPr>
          <p:spPr>
            <a:xfrm>
              <a:off x="4906963" y="1644523"/>
              <a:ext cx="985837" cy="625475"/>
            </a:xfrm>
            <a:custGeom>
              <a:avLst/>
              <a:gdLst>
                <a:gd name="connsiteX0" fmla="*/ 0 w 985778"/>
                <a:gd name="connsiteY0" fmla="*/ 62597 h 625969"/>
                <a:gd name="connsiteX1" fmla="*/ 62597 w 985778"/>
                <a:gd name="connsiteY1" fmla="*/ 0 h 625969"/>
                <a:gd name="connsiteX2" fmla="*/ 923181 w 985778"/>
                <a:gd name="connsiteY2" fmla="*/ 0 h 625969"/>
                <a:gd name="connsiteX3" fmla="*/ 985778 w 985778"/>
                <a:gd name="connsiteY3" fmla="*/ 62597 h 625969"/>
                <a:gd name="connsiteX4" fmla="*/ 985778 w 985778"/>
                <a:gd name="connsiteY4" fmla="*/ 563372 h 625969"/>
                <a:gd name="connsiteX5" fmla="*/ 923181 w 985778"/>
                <a:gd name="connsiteY5" fmla="*/ 625969 h 625969"/>
                <a:gd name="connsiteX6" fmla="*/ 62597 w 985778"/>
                <a:gd name="connsiteY6" fmla="*/ 625969 h 625969"/>
                <a:gd name="connsiteX7" fmla="*/ 0 w 985778"/>
                <a:gd name="connsiteY7" fmla="*/ 563372 h 625969"/>
                <a:gd name="connsiteX8" fmla="*/ 0 w 985778"/>
                <a:gd name="connsiteY8" fmla="*/ 62597 h 625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5778" h="625969">
                  <a:moveTo>
                    <a:pt x="0" y="62597"/>
                  </a:moveTo>
                  <a:cubicBezTo>
                    <a:pt x="0" y="28026"/>
                    <a:pt x="28026" y="0"/>
                    <a:pt x="62597" y="0"/>
                  </a:cubicBezTo>
                  <a:lnTo>
                    <a:pt x="923181" y="0"/>
                  </a:lnTo>
                  <a:cubicBezTo>
                    <a:pt x="957752" y="0"/>
                    <a:pt x="985778" y="28026"/>
                    <a:pt x="985778" y="62597"/>
                  </a:cubicBezTo>
                  <a:lnTo>
                    <a:pt x="985778" y="563372"/>
                  </a:lnTo>
                  <a:cubicBezTo>
                    <a:pt x="985778" y="597943"/>
                    <a:pt x="957752" y="625969"/>
                    <a:pt x="923181" y="625969"/>
                  </a:cubicBezTo>
                  <a:lnTo>
                    <a:pt x="62597" y="625969"/>
                  </a:lnTo>
                  <a:cubicBezTo>
                    <a:pt x="28026" y="625969"/>
                    <a:pt x="0" y="597943"/>
                    <a:pt x="0" y="563372"/>
                  </a:cubicBezTo>
                  <a:lnTo>
                    <a:pt x="0" y="62597"/>
                  </a:lnTo>
                  <a:close/>
                </a:path>
              </a:pathLst>
            </a:custGeom>
            <a:ln w="38100">
              <a:solidFill>
                <a:schemeClr val="accent1">
                  <a:lumMod val="50000"/>
                </a:schemeClr>
              </a:solidFill>
            </a:ln>
          </p:spPr>
          <p:style>
            <a:lnRef idx="2">
              <a:schemeClr val="accent6"/>
            </a:lnRef>
            <a:fillRef idx="1">
              <a:schemeClr val="lt1"/>
            </a:fillRef>
            <a:effectRef idx="0">
              <a:schemeClr val="accent6"/>
            </a:effectRef>
            <a:fontRef idx="minor">
              <a:schemeClr val="dk1">
                <a:hueOff val="0"/>
                <a:satOff val="0"/>
                <a:lumOff val="0"/>
                <a:alphaOff val="0"/>
              </a:schemeClr>
            </a:fontRef>
          </p:style>
          <p:txBody>
            <a:bodyPr lIns="64054" tIns="64054" rIns="64054" bIns="64054" anchor="ctr"/>
            <a:lstStyle>
              <a:lvl1pPr defTabSz="533400">
                <a:defRPr sz="2400">
                  <a:solidFill>
                    <a:schemeClr val="tx1"/>
                  </a:solidFill>
                  <a:latin typeface="Calibri" panose="020F0502020204030204" pitchFamily="34" charset="0"/>
                  <a:ea typeface="MS PGothic" panose="020B0600070205080204" pitchFamily="34" charset="-128"/>
                </a:defRPr>
              </a:lvl1pPr>
              <a:lvl2pPr marL="742950" indent="-285750" defTabSz="533400">
                <a:defRPr sz="2400">
                  <a:solidFill>
                    <a:schemeClr val="tx1"/>
                  </a:solidFill>
                  <a:latin typeface="Calibri" panose="020F0502020204030204" pitchFamily="34" charset="0"/>
                  <a:ea typeface="MS PGothic" panose="020B0600070205080204" pitchFamily="34" charset="-128"/>
                </a:defRPr>
              </a:lvl2pPr>
              <a:lvl3pPr marL="1143000" indent="-228600" defTabSz="533400">
                <a:defRPr sz="2400">
                  <a:solidFill>
                    <a:schemeClr val="tx1"/>
                  </a:solidFill>
                  <a:latin typeface="Calibri" panose="020F0502020204030204" pitchFamily="34" charset="0"/>
                  <a:ea typeface="MS PGothic" panose="020B0600070205080204" pitchFamily="34" charset="-128"/>
                </a:defRPr>
              </a:lvl3pPr>
              <a:lvl4pPr marL="1600200" indent="-228600" defTabSz="533400">
                <a:defRPr sz="2400">
                  <a:solidFill>
                    <a:schemeClr val="tx1"/>
                  </a:solidFill>
                  <a:latin typeface="Calibri" panose="020F0502020204030204" pitchFamily="34" charset="0"/>
                  <a:ea typeface="MS PGothic" panose="020B0600070205080204" pitchFamily="34" charset="-128"/>
                </a:defRPr>
              </a:lvl4pPr>
              <a:lvl5pPr marL="2057400" indent="-228600" defTabSz="533400">
                <a:defRPr sz="2400">
                  <a:solidFill>
                    <a:schemeClr val="tx1"/>
                  </a:solidFill>
                  <a:latin typeface="Calibri" panose="020F0502020204030204" pitchFamily="34" charset="0"/>
                  <a:ea typeface="MS PGothic" panose="020B0600070205080204" pitchFamily="34" charset="-128"/>
                </a:defRPr>
              </a:lvl5pPr>
              <a:lvl6pPr marL="2514600" indent="-228600" defTabSz="5334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5334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5334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5334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lnSpc>
                  <a:spcPct val="90000"/>
                </a:lnSpc>
                <a:spcAft>
                  <a:spcPct val="35000"/>
                </a:spcAft>
                <a:defRPr/>
              </a:pPr>
              <a:r>
                <a:rPr lang="de-DE" altLang="de-DE" sz="1200" b="1" dirty="0">
                  <a:solidFill>
                    <a:srgbClr val="000000"/>
                  </a:solidFill>
                </a:rPr>
                <a:t>Natürliche Ressourcen</a:t>
              </a:r>
            </a:p>
          </p:txBody>
        </p:sp>
        <p:sp>
          <p:nvSpPr>
            <p:cNvPr id="59" name="Abgerundetes Rechteck 58"/>
            <p:cNvSpPr/>
            <p:nvPr/>
          </p:nvSpPr>
          <p:spPr>
            <a:xfrm>
              <a:off x="731838" y="2868485"/>
              <a:ext cx="985837" cy="627063"/>
            </a:xfrm>
            <a:prstGeom prst="roundRect">
              <a:avLst>
                <a:gd name="adj" fmla="val 10000"/>
              </a:avLst>
            </a:prstGeom>
            <a:solidFill>
              <a:schemeClr val="bg1">
                <a:lumMod val="65000"/>
              </a:schemeClr>
            </a:solidFill>
            <a:ln w="38100">
              <a:solidFill>
                <a:schemeClr val="accent1">
                  <a:lumMod val="50000"/>
                </a:schemeClr>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0" name="Freihandform 59"/>
            <p:cNvSpPr/>
            <p:nvPr/>
          </p:nvSpPr>
          <p:spPr>
            <a:xfrm>
              <a:off x="841375" y="2973260"/>
              <a:ext cx="985838" cy="625475"/>
            </a:xfrm>
            <a:custGeom>
              <a:avLst/>
              <a:gdLst>
                <a:gd name="connsiteX0" fmla="*/ 0 w 985778"/>
                <a:gd name="connsiteY0" fmla="*/ 62597 h 625969"/>
                <a:gd name="connsiteX1" fmla="*/ 62597 w 985778"/>
                <a:gd name="connsiteY1" fmla="*/ 0 h 625969"/>
                <a:gd name="connsiteX2" fmla="*/ 923181 w 985778"/>
                <a:gd name="connsiteY2" fmla="*/ 0 h 625969"/>
                <a:gd name="connsiteX3" fmla="*/ 985778 w 985778"/>
                <a:gd name="connsiteY3" fmla="*/ 62597 h 625969"/>
                <a:gd name="connsiteX4" fmla="*/ 985778 w 985778"/>
                <a:gd name="connsiteY4" fmla="*/ 563372 h 625969"/>
                <a:gd name="connsiteX5" fmla="*/ 923181 w 985778"/>
                <a:gd name="connsiteY5" fmla="*/ 625969 h 625969"/>
                <a:gd name="connsiteX6" fmla="*/ 62597 w 985778"/>
                <a:gd name="connsiteY6" fmla="*/ 625969 h 625969"/>
                <a:gd name="connsiteX7" fmla="*/ 0 w 985778"/>
                <a:gd name="connsiteY7" fmla="*/ 563372 h 625969"/>
                <a:gd name="connsiteX8" fmla="*/ 0 w 985778"/>
                <a:gd name="connsiteY8" fmla="*/ 62597 h 625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5778" h="625969">
                  <a:moveTo>
                    <a:pt x="0" y="62597"/>
                  </a:moveTo>
                  <a:cubicBezTo>
                    <a:pt x="0" y="28026"/>
                    <a:pt x="28026" y="0"/>
                    <a:pt x="62597" y="0"/>
                  </a:cubicBezTo>
                  <a:lnTo>
                    <a:pt x="923181" y="0"/>
                  </a:lnTo>
                  <a:cubicBezTo>
                    <a:pt x="957752" y="0"/>
                    <a:pt x="985778" y="28026"/>
                    <a:pt x="985778" y="62597"/>
                  </a:cubicBezTo>
                  <a:lnTo>
                    <a:pt x="985778" y="563372"/>
                  </a:lnTo>
                  <a:cubicBezTo>
                    <a:pt x="985778" y="597943"/>
                    <a:pt x="957752" y="625969"/>
                    <a:pt x="923181" y="625969"/>
                  </a:cubicBezTo>
                  <a:lnTo>
                    <a:pt x="62597" y="625969"/>
                  </a:lnTo>
                  <a:cubicBezTo>
                    <a:pt x="28026" y="625969"/>
                    <a:pt x="0" y="597943"/>
                    <a:pt x="0" y="563372"/>
                  </a:cubicBezTo>
                  <a:lnTo>
                    <a:pt x="0" y="62597"/>
                  </a:lnTo>
                  <a:close/>
                </a:path>
              </a:pathLst>
            </a:custGeom>
            <a:ln w="38100">
              <a:solidFill>
                <a:schemeClr val="accent1">
                  <a:lumMod val="50000"/>
                </a:schemeClr>
              </a:solidFill>
            </a:ln>
          </p:spPr>
          <p:style>
            <a:lnRef idx="2">
              <a:schemeClr val="accent6"/>
            </a:lnRef>
            <a:fillRef idx="1">
              <a:schemeClr val="lt1"/>
            </a:fillRef>
            <a:effectRef idx="0">
              <a:schemeClr val="accent6"/>
            </a:effectRef>
            <a:fontRef idx="minor">
              <a:schemeClr val="dk1">
                <a:hueOff val="0"/>
                <a:satOff val="0"/>
                <a:lumOff val="0"/>
                <a:alphaOff val="0"/>
              </a:schemeClr>
            </a:fontRef>
          </p:style>
          <p:txBody>
            <a:bodyPr lIns="64054" tIns="64054" rIns="64054" bIns="64054" spcCol="1270" anchor="ctr"/>
            <a:lstStyle/>
            <a:p>
              <a:pPr algn="ctr" defTabSz="533400" eaLnBrk="1" fontAlgn="auto" hangingPunct="1">
                <a:lnSpc>
                  <a:spcPct val="90000"/>
                </a:lnSpc>
                <a:spcAft>
                  <a:spcPct val="35000"/>
                </a:spcAft>
                <a:defRPr/>
              </a:pPr>
              <a:r>
                <a:rPr lang="de-DE" sz="1200" b="1" dirty="0">
                  <a:solidFill>
                    <a:prstClr val="black">
                      <a:hueOff val="0"/>
                      <a:satOff val="0"/>
                      <a:lumOff val="0"/>
                      <a:alphaOff val="0"/>
                    </a:prstClr>
                  </a:solidFill>
                </a:rPr>
                <a:t>Wasser</a:t>
              </a:r>
            </a:p>
          </p:txBody>
        </p:sp>
        <p:sp>
          <p:nvSpPr>
            <p:cNvPr id="61" name="Abgerundetes Rechteck 60"/>
            <p:cNvSpPr/>
            <p:nvPr/>
          </p:nvSpPr>
          <p:spPr>
            <a:xfrm>
              <a:off x="1936750" y="2868485"/>
              <a:ext cx="985838" cy="627063"/>
            </a:xfrm>
            <a:prstGeom prst="roundRect">
              <a:avLst>
                <a:gd name="adj" fmla="val 10000"/>
              </a:avLst>
            </a:prstGeom>
            <a:solidFill>
              <a:schemeClr val="bg1">
                <a:lumMod val="65000"/>
              </a:schemeClr>
            </a:solidFill>
            <a:ln w="38100">
              <a:solidFill>
                <a:schemeClr val="accent1">
                  <a:lumMod val="50000"/>
                </a:schemeClr>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2" name="Freihandform 61"/>
            <p:cNvSpPr/>
            <p:nvPr/>
          </p:nvSpPr>
          <p:spPr>
            <a:xfrm>
              <a:off x="2046288" y="2973260"/>
              <a:ext cx="985837" cy="625475"/>
            </a:xfrm>
            <a:custGeom>
              <a:avLst/>
              <a:gdLst>
                <a:gd name="connsiteX0" fmla="*/ 0 w 985778"/>
                <a:gd name="connsiteY0" fmla="*/ 62597 h 625969"/>
                <a:gd name="connsiteX1" fmla="*/ 62597 w 985778"/>
                <a:gd name="connsiteY1" fmla="*/ 0 h 625969"/>
                <a:gd name="connsiteX2" fmla="*/ 923181 w 985778"/>
                <a:gd name="connsiteY2" fmla="*/ 0 h 625969"/>
                <a:gd name="connsiteX3" fmla="*/ 985778 w 985778"/>
                <a:gd name="connsiteY3" fmla="*/ 62597 h 625969"/>
                <a:gd name="connsiteX4" fmla="*/ 985778 w 985778"/>
                <a:gd name="connsiteY4" fmla="*/ 563372 h 625969"/>
                <a:gd name="connsiteX5" fmla="*/ 923181 w 985778"/>
                <a:gd name="connsiteY5" fmla="*/ 625969 h 625969"/>
                <a:gd name="connsiteX6" fmla="*/ 62597 w 985778"/>
                <a:gd name="connsiteY6" fmla="*/ 625969 h 625969"/>
                <a:gd name="connsiteX7" fmla="*/ 0 w 985778"/>
                <a:gd name="connsiteY7" fmla="*/ 563372 h 625969"/>
                <a:gd name="connsiteX8" fmla="*/ 0 w 985778"/>
                <a:gd name="connsiteY8" fmla="*/ 62597 h 625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5778" h="625969">
                  <a:moveTo>
                    <a:pt x="0" y="62597"/>
                  </a:moveTo>
                  <a:cubicBezTo>
                    <a:pt x="0" y="28026"/>
                    <a:pt x="28026" y="0"/>
                    <a:pt x="62597" y="0"/>
                  </a:cubicBezTo>
                  <a:lnTo>
                    <a:pt x="923181" y="0"/>
                  </a:lnTo>
                  <a:cubicBezTo>
                    <a:pt x="957752" y="0"/>
                    <a:pt x="985778" y="28026"/>
                    <a:pt x="985778" y="62597"/>
                  </a:cubicBezTo>
                  <a:lnTo>
                    <a:pt x="985778" y="563372"/>
                  </a:lnTo>
                  <a:cubicBezTo>
                    <a:pt x="985778" y="597943"/>
                    <a:pt x="957752" y="625969"/>
                    <a:pt x="923181" y="625969"/>
                  </a:cubicBezTo>
                  <a:lnTo>
                    <a:pt x="62597" y="625969"/>
                  </a:lnTo>
                  <a:cubicBezTo>
                    <a:pt x="28026" y="625969"/>
                    <a:pt x="0" y="597943"/>
                    <a:pt x="0" y="563372"/>
                  </a:cubicBezTo>
                  <a:lnTo>
                    <a:pt x="0" y="62597"/>
                  </a:lnTo>
                  <a:close/>
                </a:path>
              </a:pathLst>
            </a:custGeom>
            <a:ln w="38100">
              <a:solidFill>
                <a:schemeClr val="accent1">
                  <a:lumMod val="50000"/>
                </a:schemeClr>
              </a:solidFill>
            </a:ln>
          </p:spPr>
          <p:style>
            <a:lnRef idx="2">
              <a:schemeClr val="accent6"/>
            </a:lnRef>
            <a:fillRef idx="1">
              <a:schemeClr val="lt1"/>
            </a:fillRef>
            <a:effectRef idx="0">
              <a:schemeClr val="accent6"/>
            </a:effectRef>
            <a:fontRef idx="minor">
              <a:schemeClr val="dk1">
                <a:hueOff val="0"/>
                <a:satOff val="0"/>
                <a:lumOff val="0"/>
                <a:alphaOff val="0"/>
              </a:schemeClr>
            </a:fontRef>
          </p:style>
          <p:txBody>
            <a:bodyPr lIns="64054" tIns="64054" rIns="64054" bIns="64054" spcCol="1270" anchor="ctr"/>
            <a:lstStyle/>
            <a:p>
              <a:pPr algn="ctr" defTabSz="533400" eaLnBrk="1" fontAlgn="auto" hangingPunct="1">
                <a:lnSpc>
                  <a:spcPct val="90000"/>
                </a:lnSpc>
                <a:spcAft>
                  <a:spcPct val="35000"/>
                </a:spcAft>
                <a:defRPr/>
              </a:pPr>
              <a:r>
                <a:rPr lang="de-DE" sz="1200" b="1" dirty="0">
                  <a:solidFill>
                    <a:prstClr val="black">
                      <a:hueOff val="0"/>
                      <a:satOff val="0"/>
                      <a:lumOff val="0"/>
                      <a:alphaOff val="0"/>
                    </a:prstClr>
                  </a:solidFill>
                </a:rPr>
                <a:t>Luft</a:t>
              </a:r>
            </a:p>
          </p:txBody>
        </p:sp>
        <p:sp>
          <p:nvSpPr>
            <p:cNvPr id="63" name="Abgerundetes Rechteck 62"/>
            <p:cNvSpPr/>
            <p:nvPr/>
          </p:nvSpPr>
          <p:spPr>
            <a:xfrm>
              <a:off x="4310063" y="2822448"/>
              <a:ext cx="985837" cy="849312"/>
            </a:xfrm>
            <a:prstGeom prst="roundRect">
              <a:avLst>
                <a:gd name="adj" fmla="val 10000"/>
              </a:avLst>
            </a:prstGeom>
            <a:solidFill>
              <a:schemeClr val="bg1">
                <a:lumMod val="65000"/>
              </a:schemeClr>
            </a:solidFill>
            <a:ln w="38100">
              <a:solidFill>
                <a:schemeClr val="accent1">
                  <a:lumMod val="50000"/>
                </a:schemeClr>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4" name="Freihandform 63"/>
            <p:cNvSpPr/>
            <p:nvPr/>
          </p:nvSpPr>
          <p:spPr>
            <a:xfrm>
              <a:off x="4397375" y="2922460"/>
              <a:ext cx="985838" cy="627063"/>
            </a:xfrm>
            <a:custGeom>
              <a:avLst/>
              <a:gdLst>
                <a:gd name="connsiteX0" fmla="*/ 0 w 985778"/>
                <a:gd name="connsiteY0" fmla="*/ 62597 h 625969"/>
                <a:gd name="connsiteX1" fmla="*/ 62597 w 985778"/>
                <a:gd name="connsiteY1" fmla="*/ 0 h 625969"/>
                <a:gd name="connsiteX2" fmla="*/ 923181 w 985778"/>
                <a:gd name="connsiteY2" fmla="*/ 0 h 625969"/>
                <a:gd name="connsiteX3" fmla="*/ 985778 w 985778"/>
                <a:gd name="connsiteY3" fmla="*/ 62597 h 625969"/>
                <a:gd name="connsiteX4" fmla="*/ 985778 w 985778"/>
                <a:gd name="connsiteY4" fmla="*/ 563372 h 625969"/>
                <a:gd name="connsiteX5" fmla="*/ 923181 w 985778"/>
                <a:gd name="connsiteY5" fmla="*/ 625969 h 625969"/>
                <a:gd name="connsiteX6" fmla="*/ 62597 w 985778"/>
                <a:gd name="connsiteY6" fmla="*/ 625969 h 625969"/>
                <a:gd name="connsiteX7" fmla="*/ 0 w 985778"/>
                <a:gd name="connsiteY7" fmla="*/ 563372 h 625969"/>
                <a:gd name="connsiteX8" fmla="*/ 0 w 985778"/>
                <a:gd name="connsiteY8" fmla="*/ 62597 h 625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5778" h="625969">
                  <a:moveTo>
                    <a:pt x="0" y="62597"/>
                  </a:moveTo>
                  <a:cubicBezTo>
                    <a:pt x="0" y="28026"/>
                    <a:pt x="28026" y="0"/>
                    <a:pt x="62597" y="0"/>
                  </a:cubicBezTo>
                  <a:lnTo>
                    <a:pt x="923181" y="0"/>
                  </a:lnTo>
                  <a:cubicBezTo>
                    <a:pt x="957752" y="0"/>
                    <a:pt x="985778" y="28026"/>
                    <a:pt x="985778" y="62597"/>
                  </a:cubicBezTo>
                  <a:lnTo>
                    <a:pt x="985778" y="563372"/>
                  </a:lnTo>
                  <a:cubicBezTo>
                    <a:pt x="985778" y="597943"/>
                    <a:pt x="957752" y="625969"/>
                    <a:pt x="923181" y="625969"/>
                  </a:cubicBezTo>
                  <a:lnTo>
                    <a:pt x="62597" y="625969"/>
                  </a:lnTo>
                  <a:cubicBezTo>
                    <a:pt x="28026" y="625969"/>
                    <a:pt x="0" y="597943"/>
                    <a:pt x="0" y="563372"/>
                  </a:cubicBezTo>
                  <a:lnTo>
                    <a:pt x="0" y="62597"/>
                  </a:lnTo>
                  <a:close/>
                </a:path>
              </a:pathLst>
            </a:custGeom>
            <a:solidFill>
              <a:schemeClr val="accent1">
                <a:lumMod val="75000"/>
              </a:schemeClr>
            </a:solidFill>
            <a:ln w="38100">
              <a:solidFill>
                <a:schemeClr val="accent1">
                  <a:lumMod val="50000"/>
                </a:schemeClr>
              </a:solidFill>
            </a:ln>
          </p:spPr>
          <p:style>
            <a:lnRef idx="2">
              <a:schemeClr val="accent6"/>
            </a:lnRef>
            <a:fillRef idx="1">
              <a:schemeClr val="lt1"/>
            </a:fillRef>
            <a:effectRef idx="0">
              <a:schemeClr val="accent6"/>
            </a:effectRef>
            <a:fontRef idx="minor">
              <a:schemeClr val="dk1">
                <a:hueOff val="0"/>
                <a:satOff val="0"/>
                <a:lumOff val="0"/>
                <a:alphaOff val="0"/>
              </a:schemeClr>
            </a:fontRef>
          </p:style>
          <p:txBody>
            <a:bodyPr lIns="71674" tIns="71674" rIns="71674" bIns="71674" spcCol="1270" anchor="ctr"/>
            <a:lstStyle/>
            <a:p>
              <a:pPr algn="ctr" defTabSz="622300" eaLnBrk="1" fontAlgn="auto" hangingPunct="1">
                <a:lnSpc>
                  <a:spcPct val="90000"/>
                </a:lnSpc>
                <a:spcAft>
                  <a:spcPct val="35000"/>
                </a:spcAft>
                <a:defRPr/>
              </a:pPr>
              <a:r>
                <a:rPr lang="de-DE" sz="1400" b="1" dirty="0">
                  <a:solidFill>
                    <a:prstClr val="white"/>
                  </a:solidFill>
                </a:rPr>
                <a:t>Rohstoffe</a:t>
              </a:r>
            </a:p>
          </p:txBody>
        </p:sp>
        <p:sp>
          <p:nvSpPr>
            <p:cNvPr id="65" name="Abgerundetes Rechteck 64"/>
            <p:cNvSpPr/>
            <p:nvPr/>
          </p:nvSpPr>
          <p:spPr>
            <a:xfrm>
              <a:off x="2582863" y="3976560"/>
              <a:ext cx="985837" cy="625475"/>
            </a:xfrm>
            <a:prstGeom prst="roundRect">
              <a:avLst>
                <a:gd name="adj" fmla="val 10000"/>
              </a:avLst>
            </a:prstGeom>
            <a:solidFill>
              <a:schemeClr val="bg1">
                <a:lumMod val="65000"/>
              </a:schemeClr>
            </a:solidFill>
            <a:ln w="38100">
              <a:solidFill>
                <a:schemeClr val="accent1">
                  <a:lumMod val="50000"/>
                </a:schemeClr>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7" name="Freihandform 66"/>
            <p:cNvSpPr/>
            <p:nvPr/>
          </p:nvSpPr>
          <p:spPr>
            <a:xfrm>
              <a:off x="385764" y="5059235"/>
              <a:ext cx="1173162" cy="625475"/>
            </a:xfrm>
            <a:custGeom>
              <a:avLst/>
              <a:gdLst>
                <a:gd name="connsiteX0" fmla="*/ 0 w 985778"/>
                <a:gd name="connsiteY0" fmla="*/ 62597 h 625969"/>
                <a:gd name="connsiteX1" fmla="*/ 62597 w 985778"/>
                <a:gd name="connsiteY1" fmla="*/ 0 h 625969"/>
                <a:gd name="connsiteX2" fmla="*/ 923181 w 985778"/>
                <a:gd name="connsiteY2" fmla="*/ 0 h 625969"/>
                <a:gd name="connsiteX3" fmla="*/ 985778 w 985778"/>
                <a:gd name="connsiteY3" fmla="*/ 62597 h 625969"/>
                <a:gd name="connsiteX4" fmla="*/ 985778 w 985778"/>
                <a:gd name="connsiteY4" fmla="*/ 563372 h 625969"/>
                <a:gd name="connsiteX5" fmla="*/ 923181 w 985778"/>
                <a:gd name="connsiteY5" fmla="*/ 625969 h 625969"/>
                <a:gd name="connsiteX6" fmla="*/ 62597 w 985778"/>
                <a:gd name="connsiteY6" fmla="*/ 625969 h 625969"/>
                <a:gd name="connsiteX7" fmla="*/ 0 w 985778"/>
                <a:gd name="connsiteY7" fmla="*/ 563372 h 625969"/>
                <a:gd name="connsiteX8" fmla="*/ 0 w 985778"/>
                <a:gd name="connsiteY8" fmla="*/ 62597 h 625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5778" h="625969">
                  <a:moveTo>
                    <a:pt x="0" y="62597"/>
                  </a:moveTo>
                  <a:cubicBezTo>
                    <a:pt x="0" y="28026"/>
                    <a:pt x="28026" y="0"/>
                    <a:pt x="62597" y="0"/>
                  </a:cubicBezTo>
                  <a:lnTo>
                    <a:pt x="923181" y="0"/>
                  </a:lnTo>
                  <a:cubicBezTo>
                    <a:pt x="957752" y="0"/>
                    <a:pt x="985778" y="28026"/>
                    <a:pt x="985778" y="62597"/>
                  </a:cubicBezTo>
                  <a:lnTo>
                    <a:pt x="985778" y="563372"/>
                  </a:lnTo>
                  <a:cubicBezTo>
                    <a:pt x="985778" y="597943"/>
                    <a:pt x="957752" y="625969"/>
                    <a:pt x="923181" y="625969"/>
                  </a:cubicBezTo>
                  <a:lnTo>
                    <a:pt x="62597" y="625969"/>
                  </a:lnTo>
                  <a:cubicBezTo>
                    <a:pt x="28026" y="625969"/>
                    <a:pt x="0" y="597943"/>
                    <a:pt x="0" y="563372"/>
                  </a:cubicBezTo>
                  <a:lnTo>
                    <a:pt x="0" y="62597"/>
                  </a:lnTo>
                  <a:close/>
                </a:path>
              </a:pathLst>
            </a:custGeom>
            <a:solidFill>
              <a:schemeClr val="bg1"/>
            </a:solidFill>
            <a:ln w="38100">
              <a:solidFill>
                <a:schemeClr val="accent1">
                  <a:lumMod val="50000"/>
                </a:schemeClr>
              </a:solidFill>
            </a:ln>
          </p:spPr>
          <p:style>
            <a:lnRef idx="2">
              <a:schemeClr val="accent6"/>
            </a:lnRef>
            <a:fillRef idx="1">
              <a:schemeClr val="lt1"/>
            </a:fillRef>
            <a:effectRef idx="0">
              <a:schemeClr val="accent6"/>
            </a:effectRef>
            <a:fontRef idx="minor">
              <a:schemeClr val="dk1">
                <a:hueOff val="0"/>
                <a:satOff val="0"/>
                <a:lumOff val="0"/>
                <a:alphaOff val="0"/>
              </a:schemeClr>
            </a:fontRef>
          </p:style>
          <p:txBody>
            <a:bodyPr lIns="71674" tIns="71674" rIns="71674" bIns="71674" anchor="ctr"/>
            <a:lstStyle>
              <a:lvl1pPr defTabSz="622300">
                <a:defRPr sz="2400">
                  <a:solidFill>
                    <a:schemeClr val="tx1"/>
                  </a:solidFill>
                  <a:latin typeface="Calibri" panose="020F0502020204030204" pitchFamily="34" charset="0"/>
                  <a:ea typeface="MS PGothic" panose="020B0600070205080204" pitchFamily="34" charset="-128"/>
                </a:defRPr>
              </a:lvl1pPr>
              <a:lvl2pPr marL="742950" indent="-285750" defTabSz="622300">
                <a:defRPr sz="2400">
                  <a:solidFill>
                    <a:schemeClr val="tx1"/>
                  </a:solidFill>
                  <a:latin typeface="Calibri" panose="020F0502020204030204" pitchFamily="34" charset="0"/>
                  <a:ea typeface="MS PGothic" panose="020B0600070205080204" pitchFamily="34" charset="-128"/>
                </a:defRPr>
              </a:lvl2pPr>
              <a:lvl3pPr marL="1143000" indent="-228600" defTabSz="622300">
                <a:defRPr sz="2400">
                  <a:solidFill>
                    <a:schemeClr val="tx1"/>
                  </a:solidFill>
                  <a:latin typeface="Calibri" panose="020F0502020204030204" pitchFamily="34" charset="0"/>
                  <a:ea typeface="MS PGothic" panose="020B0600070205080204" pitchFamily="34" charset="-128"/>
                </a:defRPr>
              </a:lvl3pPr>
              <a:lvl4pPr marL="1600200" indent="-228600" defTabSz="622300">
                <a:defRPr sz="2400">
                  <a:solidFill>
                    <a:schemeClr val="tx1"/>
                  </a:solidFill>
                  <a:latin typeface="Calibri" panose="020F0502020204030204" pitchFamily="34" charset="0"/>
                  <a:ea typeface="MS PGothic" panose="020B0600070205080204" pitchFamily="34" charset="-128"/>
                </a:defRPr>
              </a:lvl4pPr>
              <a:lvl5pPr marL="2057400" indent="-228600" defTabSz="622300">
                <a:defRPr sz="2400">
                  <a:solidFill>
                    <a:schemeClr val="tx1"/>
                  </a:solidFill>
                  <a:latin typeface="Calibri" panose="020F0502020204030204" pitchFamily="34" charset="0"/>
                  <a:ea typeface="MS PGothic" panose="020B0600070205080204" pitchFamily="34" charset="-128"/>
                </a:defRPr>
              </a:lvl5pPr>
              <a:lvl6pPr marL="2514600" indent="-228600" defTabSz="6223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6223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6223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6223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lnSpc>
                  <a:spcPct val="90000"/>
                </a:lnSpc>
                <a:spcAft>
                  <a:spcPct val="35000"/>
                </a:spcAft>
                <a:defRPr/>
              </a:pPr>
              <a:r>
                <a:rPr lang="de-DE" altLang="de-DE" sz="1400" b="1" dirty="0">
                  <a:solidFill>
                    <a:srgbClr val="000000"/>
                  </a:solidFill>
                </a:rPr>
                <a:t>Fossile Energieträger</a:t>
              </a:r>
            </a:p>
          </p:txBody>
        </p:sp>
        <p:sp>
          <p:nvSpPr>
            <p:cNvPr id="68" name="Abgerundetes Rechteck 67"/>
            <p:cNvSpPr/>
            <p:nvPr/>
          </p:nvSpPr>
          <p:spPr>
            <a:xfrm>
              <a:off x="1979613" y="5386260"/>
              <a:ext cx="985837" cy="627063"/>
            </a:xfrm>
            <a:prstGeom prst="roundRect">
              <a:avLst>
                <a:gd name="adj" fmla="val 10000"/>
              </a:avLst>
            </a:prstGeom>
            <a:solidFill>
              <a:schemeClr val="bg1">
                <a:lumMod val="65000"/>
              </a:schemeClr>
            </a:solidFill>
            <a:ln w="38100">
              <a:solidFill>
                <a:schemeClr val="accent1">
                  <a:lumMod val="50000"/>
                </a:schemeClr>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9" name="Freihandform 68"/>
            <p:cNvSpPr/>
            <p:nvPr/>
          </p:nvSpPr>
          <p:spPr>
            <a:xfrm>
              <a:off x="2089150" y="5491035"/>
              <a:ext cx="985838" cy="625475"/>
            </a:xfrm>
            <a:custGeom>
              <a:avLst/>
              <a:gdLst>
                <a:gd name="connsiteX0" fmla="*/ 0 w 985778"/>
                <a:gd name="connsiteY0" fmla="*/ 62597 h 625969"/>
                <a:gd name="connsiteX1" fmla="*/ 62597 w 985778"/>
                <a:gd name="connsiteY1" fmla="*/ 0 h 625969"/>
                <a:gd name="connsiteX2" fmla="*/ 923181 w 985778"/>
                <a:gd name="connsiteY2" fmla="*/ 0 h 625969"/>
                <a:gd name="connsiteX3" fmla="*/ 985778 w 985778"/>
                <a:gd name="connsiteY3" fmla="*/ 62597 h 625969"/>
                <a:gd name="connsiteX4" fmla="*/ 985778 w 985778"/>
                <a:gd name="connsiteY4" fmla="*/ 563372 h 625969"/>
                <a:gd name="connsiteX5" fmla="*/ 923181 w 985778"/>
                <a:gd name="connsiteY5" fmla="*/ 625969 h 625969"/>
                <a:gd name="connsiteX6" fmla="*/ 62597 w 985778"/>
                <a:gd name="connsiteY6" fmla="*/ 625969 h 625969"/>
                <a:gd name="connsiteX7" fmla="*/ 0 w 985778"/>
                <a:gd name="connsiteY7" fmla="*/ 563372 h 625969"/>
                <a:gd name="connsiteX8" fmla="*/ 0 w 985778"/>
                <a:gd name="connsiteY8" fmla="*/ 62597 h 625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5778" h="625969">
                  <a:moveTo>
                    <a:pt x="0" y="62597"/>
                  </a:moveTo>
                  <a:cubicBezTo>
                    <a:pt x="0" y="28026"/>
                    <a:pt x="28026" y="0"/>
                    <a:pt x="62597" y="0"/>
                  </a:cubicBezTo>
                  <a:lnTo>
                    <a:pt x="923181" y="0"/>
                  </a:lnTo>
                  <a:cubicBezTo>
                    <a:pt x="957752" y="0"/>
                    <a:pt x="985778" y="28026"/>
                    <a:pt x="985778" y="62597"/>
                  </a:cubicBezTo>
                  <a:lnTo>
                    <a:pt x="985778" y="563372"/>
                  </a:lnTo>
                  <a:cubicBezTo>
                    <a:pt x="985778" y="597943"/>
                    <a:pt x="957752" y="625969"/>
                    <a:pt x="923181" y="625969"/>
                  </a:cubicBezTo>
                  <a:lnTo>
                    <a:pt x="62597" y="625969"/>
                  </a:lnTo>
                  <a:cubicBezTo>
                    <a:pt x="28026" y="625969"/>
                    <a:pt x="0" y="597943"/>
                    <a:pt x="0" y="563372"/>
                  </a:cubicBezTo>
                  <a:lnTo>
                    <a:pt x="0" y="62597"/>
                  </a:lnTo>
                  <a:close/>
                </a:path>
              </a:pathLst>
            </a:custGeom>
            <a:solidFill>
              <a:schemeClr val="bg1"/>
            </a:solidFill>
            <a:ln w="38100">
              <a:solidFill>
                <a:schemeClr val="accent1">
                  <a:lumMod val="50000"/>
                </a:schemeClr>
              </a:solidFill>
            </a:ln>
          </p:spPr>
          <p:style>
            <a:lnRef idx="2">
              <a:schemeClr val="accent6"/>
            </a:lnRef>
            <a:fillRef idx="1">
              <a:schemeClr val="lt1"/>
            </a:fillRef>
            <a:effectRef idx="0">
              <a:schemeClr val="accent6"/>
            </a:effectRef>
            <a:fontRef idx="minor">
              <a:schemeClr val="dk1">
                <a:hueOff val="0"/>
                <a:satOff val="0"/>
                <a:lumOff val="0"/>
                <a:alphaOff val="0"/>
              </a:schemeClr>
            </a:fontRef>
          </p:style>
          <p:txBody>
            <a:bodyPr lIns="71674" tIns="71674" rIns="71674" bIns="71674" spcCol="1270" anchor="ctr"/>
            <a:lstStyle/>
            <a:p>
              <a:pPr algn="ctr" defTabSz="622300" eaLnBrk="1" fontAlgn="auto" hangingPunct="1">
                <a:lnSpc>
                  <a:spcPct val="90000"/>
                </a:lnSpc>
                <a:spcAft>
                  <a:spcPct val="35000"/>
                </a:spcAft>
                <a:defRPr/>
              </a:pPr>
              <a:r>
                <a:rPr lang="de-DE" sz="1400" b="1" dirty="0">
                  <a:solidFill>
                    <a:prstClr val="black">
                      <a:hueOff val="0"/>
                      <a:satOff val="0"/>
                      <a:lumOff val="0"/>
                      <a:alphaOff val="0"/>
                    </a:prstClr>
                  </a:solidFill>
                </a:rPr>
                <a:t>Erze</a:t>
              </a:r>
            </a:p>
          </p:txBody>
        </p:sp>
        <p:sp>
          <p:nvSpPr>
            <p:cNvPr id="70" name="Abgerundetes Rechteck 69"/>
            <p:cNvSpPr/>
            <p:nvPr/>
          </p:nvSpPr>
          <p:spPr>
            <a:xfrm>
              <a:off x="3184525" y="5386260"/>
              <a:ext cx="985838" cy="627063"/>
            </a:xfrm>
            <a:prstGeom prst="roundRect">
              <a:avLst>
                <a:gd name="adj" fmla="val 10000"/>
              </a:avLst>
            </a:prstGeom>
            <a:solidFill>
              <a:schemeClr val="bg1">
                <a:lumMod val="65000"/>
              </a:schemeClr>
            </a:solidFill>
            <a:ln w="38100">
              <a:solidFill>
                <a:schemeClr val="accent1">
                  <a:lumMod val="50000"/>
                </a:schemeClr>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71" name="Freihandform 70"/>
            <p:cNvSpPr/>
            <p:nvPr/>
          </p:nvSpPr>
          <p:spPr>
            <a:xfrm>
              <a:off x="3294063" y="5491035"/>
              <a:ext cx="985837" cy="625475"/>
            </a:xfrm>
            <a:custGeom>
              <a:avLst/>
              <a:gdLst>
                <a:gd name="connsiteX0" fmla="*/ 0 w 985778"/>
                <a:gd name="connsiteY0" fmla="*/ 62597 h 625969"/>
                <a:gd name="connsiteX1" fmla="*/ 62597 w 985778"/>
                <a:gd name="connsiteY1" fmla="*/ 0 h 625969"/>
                <a:gd name="connsiteX2" fmla="*/ 923181 w 985778"/>
                <a:gd name="connsiteY2" fmla="*/ 0 h 625969"/>
                <a:gd name="connsiteX3" fmla="*/ 985778 w 985778"/>
                <a:gd name="connsiteY3" fmla="*/ 62597 h 625969"/>
                <a:gd name="connsiteX4" fmla="*/ 985778 w 985778"/>
                <a:gd name="connsiteY4" fmla="*/ 563372 h 625969"/>
                <a:gd name="connsiteX5" fmla="*/ 923181 w 985778"/>
                <a:gd name="connsiteY5" fmla="*/ 625969 h 625969"/>
                <a:gd name="connsiteX6" fmla="*/ 62597 w 985778"/>
                <a:gd name="connsiteY6" fmla="*/ 625969 h 625969"/>
                <a:gd name="connsiteX7" fmla="*/ 0 w 985778"/>
                <a:gd name="connsiteY7" fmla="*/ 563372 h 625969"/>
                <a:gd name="connsiteX8" fmla="*/ 0 w 985778"/>
                <a:gd name="connsiteY8" fmla="*/ 62597 h 625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5778" h="625969">
                  <a:moveTo>
                    <a:pt x="0" y="62597"/>
                  </a:moveTo>
                  <a:cubicBezTo>
                    <a:pt x="0" y="28026"/>
                    <a:pt x="28026" y="0"/>
                    <a:pt x="62597" y="0"/>
                  </a:cubicBezTo>
                  <a:lnTo>
                    <a:pt x="923181" y="0"/>
                  </a:lnTo>
                  <a:cubicBezTo>
                    <a:pt x="957752" y="0"/>
                    <a:pt x="985778" y="28026"/>
                    <a:pt x="985778" y="62597"/>
                  </a:cubicBezTo>
                  <a:lnTo>
                    <a:pt x="985778" y="563372"/>
                  </a:lnTo>
                  <a:cubicBezTo>
                    <a:pt x="985778" y="597943"/>
                    <a:pt x="957752" y="625969"/>
                    <a:pt x="923181" y="625969"/>
                  </a:cubicBezTo>
                  <a:lnTo>
                    <a:pt x="62597" y="625969"/>
                  </a:lnTo>
                  <a:cubicBezTo>
                    <a:pt x="28026" y="625969"/>
                    <a:pt x="0" y="597943"/>
                    <a:pt x="0" y="563372"/>
                  </a:cubicBezTo>
                  <a:lnTo>
                    <a:pt x="0" y="62597"/>
                  </a:lnTo>
                  <a:close/>
                </a:path>
              </a:pathLst>
            </a:custGeom>
            <a:solidFill>
              <a:schemeClr val="bg1"/>
            </a:solidFill>
            <a:ln w="38100">
              <a:solidFill>
                <a:schemeClr val="accent1">
                  <a:lumMod val="50000"/>
                </a:schemeClr>
              </a:solidFill>
            </a:ln>
          </p:spPr>
          <p:style>
            <a:lnRef idx="2">
              <a:schemeClr val="accent6"/>
            </a:lnRef>
            <a:fillRef idx="1">
              <a:schemeClr val="lt1"/>
            </a:fillRef>
            <a:effectRef idx="0">
              <a:schemeClr val="accent6"/>
            </a:effectRef>
            <a:fontRef idx="minor">
              <a:schemeClr val="dk1">
                <a:hueOff val="0"/>
                <a:satOff val="0"/>
                <a:lumOff val="0"/>
                <a:alphaOff val="0"/>
              </a:schemeClr>
            </a:fontRef>
          </p:style>
          <p:txBody>
            <a:bodyPr lIns="71674" tIns="71674" rIns="71674" bIns="71674" spcCol="1270" anchor="ctr"/>
            <a:lstStyle/>
            <a:p>
              <a:pPr algn="ctr" defTabSz="622300" eaLnBrk="1" fontAlgn="auto" hangingPunct="1">
                <a:lnSpc>
                  <a:spcPct val="90000"/>
                </a:lnSpc>
                <a:spcAft>
                  <a:spcPct val="35000"/>
                </a:spcAft>
                <a:defRPr/>
              </a:pPr>
              <a:r>
                <a:rPr lang="de-DE" sz="1400" b="1" dirty="0">
                  <a:solidFill>
                    <a:prstClr val="black">
                      <a:hueOff val="0"/>
                      <a:satOff val="0"/>
                      <a:lumOff val="0"/>
                      <a:alphaOff val="0"/>
                    </a:prstClr>
                  </a:solidFill>
                </a:rPr>
                <a:t>Industrie-</a:t>
              </a:r>
              <a:r>
                <a:rPr lang="de-DE" sz="1400" b="1" dirty="0" err="1">
                  <a:solidFill>
                    <a:prstClr val="black">
                      <a:hueOff val="0"/>
                      <a:satOff val="0"/>
                      <a:lumOff val="0"/>
                      <a:alphaOff val="0"/>
                    </a:prstClr>
                  </a:solidFill>
                </a:rPr>
                <a:t>mineralien</a:t>
              </a:r>
              <a:endParaRPr lang="de-DE" sz="1400" b="1" dirty="0">
                <a:solidFill>
                  <a:prstClr val="black">
                    <a:hueOff val="0"/>
                    <a:satOff val="0"/>
                    <a:lumOff val="0"/>
                    <a:alphaOff val="0"/>
                  </a:prstClr>
                </a:solidFill>
              </a:endParaRPr>
            </a:p>
          </p:txBody>
        </p:sp>
        <p:sp>
          <p:nvSpPr>
            <p:cNvPr id="72" name="Abgerundetes Rechteck 71"/>
            <p:cNvSpPr/>
            <p:nvPr/>
          </p:nvSpPr>
          <p:spPr>
            <a:xfrm>
              <a:off x="4389438" y="5386260"/>
              <a:ext cx="985837" cy="627063"/>
            </a:xfrm>
            <a:prstGeom prst="roundRect">
              <a:avLst>
                <a:gd name="adj" fmla="val 10000"/>
              </a:avLst>
            </a:prstGeom>
            <a:solidFill>
              <a:schemeClr val="bg1">
                <a:lumMod val="65000"/>
              </a:schemeClr>
            </a:solidFill>
            <a:ln w="38100">
              <a:solidFill>
                <a:schemeClr val="accent1">
                  <a:lumMod val="50000"/>
                </a:schemeClr>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73" name="Freihandform 72"/>
            <p:cNvSpPr/>
            <p:nvPr/>
          </p:nvSpPr>
          <p:spPr>
            <a:xfrm>
              <a:off x="4498975" y="5491035"/>
              <a:ext cx="985838" cy="625475"/>
            </a:xfrm>
            <a:custGeom>
              <a:avLst/>
              <a:gdLst>
                <a:gd name="connsiteX0" fmla="*/ 0 w 985778"/>
                <a:gd name="connsiteY0" fmla="*/ 62597 h 625969"/>
                <a:gd name="connsiteX1" fmla="*/ 62597 w 985778"/>
                <a:gd name="connsiteY1" fmla="*/ 0 h 625969"/>
                <a:gd name="connsiteX2" fmla="*/ 923181 w 985778"/>
                <a:gd name="connsiteY2" fmla="*/ 0 h 625969"/>
                <a:gd name="connsiteX3" fmla="*/ 985778 w 985778"/>
                <a:gd name="connsiteY3" fmla="*/ 62597 h 625969"/>
                <a:gd name="connsiteX4" fmla="*/ 985778 w 985778"/>
                <a:gd name="connsiteY4" fmla="*/ 563372 h 625969"/>
                <a:gd name="connsiteX5" fmla="*/ 923181 w 985778"/>
                <a:gd name="connsiteY5" fmla="*/ 625969 h 625969"/>
                <a:gd name="connsiteX6" fmla="*/ 62597 w 985778"/>
                <a:gd name="connsiteY6" fmla="*/ 625969 h 625969"/>
                <a:gd name="connsiteX7" fmla="*/ 0 w 985778"/>
                <a:gd name="connsiteY7" fmla="*/ 563372 h 625969"/>
                <a:gd name="connsiteX8" fmla="*/ 0 w 985778"/>
                <a:gd name="connsiteY8" fmla="*/ 62597 h 625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5778" h="625969">
                  <a:moveTo>
                    <a:pt x="0" y="62597"/>
                  </a:moveTo>
                  <a:cubicBezTo>
                    <a:pt x="0" y="28026"/>
                    <a:pt x="28026" y="0"/>
                    <a:pt x="62597" y="0"/>
                  </a:cubicBezTo>
                  <a:lnTo>
                    <a:pt x="923181" y="0"/>
                  </a:lnTo>
                  <a:cubicBezTo>
                    <a:pt x="957752" y="0"/>
                    <a:pt x="985778" y="28026"/>
                    <a:pt x="985778" y="62597"/>
                  </a:cubicBezTo>
                  <a:lnTo>
                    <a:pt x="985778" y="563372"/>
                  </a:lnTo>
                  <a:cubicBezTo>
                    <a:pt x="985778" y="597943"/>
                    <a:pt x="957752" y="625969"/>
                    <a:pt x="923181" y="625969"/>
                  </a:cubicBezTo>
                  <a:lnTo>
                    <a:pt x="62597" y="625969"/>
                  </a:lnTo>
                  <a:cubicBezTo>
                    <a:pt x="28026" y="625969"/>
                    <a:pt x="0" y="597943"/>
                    <a:pt x="0" y="563372"/>
                  </a:cubicBezTo>
                  <a:lnTo>
                    <a:pt x="0" y="62597"/>
                  </a:lnTo>
                  <a:close/>
                </a:path>
              </a:pathLst>
            </a:custGeom>
            <a:solidFill>
              <a:schemeClr val="bg1"/>
            </a:solidFill>
            <a:ln w="38100">
              <a:solidFill>
                <a:schemeClr val="accent1">
                  <a:lumMod val="50000"/>
                </a:schemeClr>
              </a:solidFill>
            </a:ln>
          </p:spPr>
          <p:style>
            <a:lnRef idx="2">
              <a:schemeClr val="accent6"/>
            </a:lnRef>
            <a:fillRef idx="1">
              <a:schemeClr val="lt1"/>
            </a:fillRef>
            <a:effectRef idx="0">
              <a:schemeClr val="accent6"/>
            </a:effectRef>
            <a:fontRef idx="minor">
              <a:schemeClr val="dk1">
                <a:hueOff val="0"/>
                <a:satOff val="0"/>
                <a:lumOff val="0"/>
                <a:alphaOff val="0"/>
              </a:schemeClr>
            </a:fontRef>
          </p:style>
          <p:txBody>
            <a:bodyPr lIns="71674" tIns="71674" rIns="71674" bIns="71674" spcCol="1270" anchor="ctr"/>
            <a:lstStyle/>
            <a:p>
              <a:pPr algn="ctr" defTabSz="622300" eaLnBrk="1" fontAlgn="auto" hangingPunct="1">
                <a:lnSpc>
                  <a:spcPct val="90000"/>
                </a:lnSpc>
                <a:spcAft>
                  <a:spcPct val="35000"/>
                </a:spcAft>
                <a:defRPr/>
              </a:pPr>
              <a:r>
                <a:rPr lang="de-DE" sz="1400" b="1" dirty="0">
                  <a:solidFill>
                    <a:prstClr val="black">
                      <a:hueOff val="0"/>
                      <a:satOff val="0"/>
                      <a:lumOff val="0"/>
                      <a:alphaOff val="0"/>
                    </a:prstClr>
                  </a:solidFill>
                </a:rPr>
                <a:t>Bau-</a:t>
              </a:r>
              <a:r>
                <a:rPr lang="de-DE" sz="1400" b="1" dirty="0" err="1">
                  <a:solidFill>
                    <a:prstClr val="black">
                      <a:hueOff val="0"/>
                      <a:satOff val="0"/>
                      <a:lumOff val="0"/>
                      <a:alphaOff val="0"/>
                    </a:prstClr>
                  </a:solidFill>
                </a:rPr>
                <a:t>mineralien</a:t>
              </a:r>
              <a:endParaRPr lang="de-DE" sz="1400" b="1" dirty="0">
                <a:solidFill>
                  <a:prstClr val="black">
                    <a:hueOff val="0"/>
                    <a:satOff val="0"/>
                    <a:lumOff val="0"/>
                    <a:alphaOff val="0"/>
                  </a:prstClr>
                </a:solidFill>
              </a:endParaRPr>
            </a:p>
          </p:txBody>
        </p:sp>
        <p:sp>
          <p:nvSpPr>
            <p:cNvPr id="74" name="Abgerundetes Rechteck 73"/>
            <p:cNvSpPr/>
            <p:nvPr/>
          </p:nvSpPr>
          <p:spPr>
            <a:xfrm>
              <a:off x="6880225" y="3976560"/>
              <a:ext cx="985838" cy="625475"/>
            </a:xfrm>
            <a:prstGeom prst="roundRect">
              <a:avLst>
                <a:gd name="adj" fmla="val 10000"/>
              </a:avLst>
            </a:prstGeom>
            <a:solidFill>
              <a:schemeClr val="bg1">
                <a:lumMod val="65000"/>
              </a:schemeClr>
            </a:solidFill>
            <a:ln w="38100">
              <a:solidFill>
                <a:schemeClr val="accent1">
                  <a:lumMod val="50000"/>
                </a:schemeClr>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75" name="Abgerundetes Rechteck 74"/>
            <p:cNvSpPr/>
            <p:nvPr/>
          </p:nvSpPr>
          <p:spPr>
            <a:xfrm>
              <a:off x="5594350" y="5386260"/>
              <a:ext cx="985838" cy="627063"/>
            </a:xfrm>
            <a:prstGeom prst="roundRect">
              <a:avLst>
                <a:gd name="adj" fmla="val 10000"/>
              </a:avLst>
            </a:prstGeom>
            <a:solidFill>
              <a:schemeClr val="bg1">
                <a:lumMod val="65000"/>
              </a:schemeClr>
            </a:solidFill>
            <a:ln w="38100">
              <a:solidFill>
                <a:schemeClr val="accent1">
                  <a:lumMod val="50000"/>
                </a:schemeClr>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76" name="Freihandform 75"/>
            <p:cNvSpPr/>
            <p:nvPr/>
          </p:nvSpPr>
          <p:spPr>
            <a:xfrm>
              <a:off x="5703888" y="5491035"/>
              <a:ext cx="985837" cy="625475"/>
            </a:xfrm>
            <a:custGeom>
              <a:avLst/>
              <a:gdLst>
                <a:gd name="connsiteX0" fmla="*/ 0 w 985778"/>
                <a:gd name="connsiteY0" fmla="*/ 62597 h 625969"/>
                <a:gd name="connsiteX1" fmla="*/ 62597 w 985778"/>
                <a:gd name="connsiteY1" fmla="*/ 0 h 625969"/>
                <a:gd name="connsiteX2" fmla="*/ 923181 w 985778"/>
                <a:gd name="connsiteY2" fmla="*/ 0 h 625969"/>
                <a:gd name="connsiteX3" fmla="*/ 985778 w 985778"/>
                <a:gd name="connsiteY3" fmla="*/ 62597 h 625969"/>
                <a:gd name="connsiteX4" fmla="*/ 985778 w 985778"/>
                <a:gd name="connsiteY4" fmla="*/ 563372 h 625969"/>
                <a:gd name="connsiteX5" fmla="*/ 923181 w 985778"/>
                <a:gd name="connsiteY5" fmla="*/ 625969 h 625969"/>
                <a:gd name="connsiteX6" fmla="*/ 62597 w 985778"/>
                <a:gd name="connsiteY6" fmla="*/ 625969 h 625969"/>
                <a:gd name="connsiteX7" fmla="*/ 0 w 985778"/>
                <a:gd name="connsiteY7" fmla="*/ 563372 h 625969"/>
                <a:gd name="connsiteX8" fmla="*/ 0 w 985778"/>
                <a:gd name="connsiteY8" fmla="*/ 62597 h 625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5778" h="625969">
                  <a:moveTo>
                    <a:pt x="0" y="62597"/>
                  </a:moveTo>
                  <a:cubicBezTo>
                    <a:pt x="0" y="28026"/>
                    <a:pt x="28026" y="0"/>
                    <a:pt x="62597" y="0"/>
                  </a:cubicBezTo>
                  <a:lnTo>
                    <a:pt x="923181" y="0"/>
                  </a:lnTo>
                  <a:cubicBezTo>
                    <a:pt x="957752" y="0"/>
                    <a:pt x="985778" y="28026"/>
                    <a:pt x="985778" y="62597"/>
                  </a:cubicBezTo>
                  <a:lnTo>
                    <a:pt x="985778" y="563372"/>
                  </a:lnTo>
                  <a:cubicBezTo>
                    <a:pt x="985778" y="597943"/>
                    <a:pt x="957752" y="625969"/>
                    <a:pt x="923181" y="625969"/>
                  </a:cubicBezTo>
                  <a:lnTo>
                    <a:pt x="62597" y="625969"/>
                  </a:lnTo>
                  <a:cubicBezTo>
                    <a:pt x="28026" y="625969"/>
                    <a:pt x="0" y="597943"/>
                    <a:pt x="0" y="563372"/>
                  </a:cubicBezTo>
                  <a:lnTo>
                    <a:pt x="0" y="62597"/>
                  </a:lnTo>
                  <a:close/>
                </a:path>
              </a:pathLst>
            </a:custGeom>
            <a:solidFill>
              <a:schemeClr val="bg1"/>
            </a:solidFill>
            <a:ln w="38100">
              <a:solidFill>
                <a:schemeClr val="accent1">
                  <a:lumMod val="50000"/>
                </a:schemeClr>
              </a:solidFill>
            </a:ln>
          </p:spPr>
          <p:style>
            <a:lnRef idx="2">
              <a:schemeClr val="accent6"/>
            </a:lnRef>
            <a:fillRef idx="1">
              <a:schemeClr val="lt1"/>
            </a:fillRef>
            <a:effectRef idx="0">
              <a:schemeClr val="accent6"/>
            </a:effectRef>
            <a:fontRef idx="minor">
              <a:schemeClr val="dk1">
                <a:hueOff val="0"/>
                <a:satOff val="0"/>
                <a:lumOff val="0"/>
                <a:alphaOff val="0"/>
              </a:schemeClr>
            </a:fontRef>
          </p:style>
          <p:txBody>
            <a:bodyPr lIns="71674" tIns="71674" rIns="71674" bIns="71674" spcCol="1270" anchor="ctr"/>
            <a:lstStyle/>
            <a:p>
              <a:pPr algn="ctr" defTabSz="622300" eaLnBrk="1" fontAlgn="auto" hangingPunct="1">
                <a:lnSpc>
                  <a:spcPct val="90000"/>
                </a:lnSpc>
                <a:spcAft>
                  <a:spcPct val="35000"/>
                </a:spcAft>
                <a:defRPr/>
              </a:pPr>
              <a:r>
                <a:rPr lang="de-DE" sz="1400" b="1" dirty="0">
                  <a:solidFill>
                    <a:prstClr val="black">
                      <a:hueOff val="0"/>
                      <a:satOff val="0"/>
                      <a:lumOff val="0"/>
                      <a:alphaOff val="0"/>
                    </a:prstClr>
                  </a:solidFill>
                </a:rPr>
                <a:t>Stoffliche Nutzung</a:t>
              </a:r>
            </a:p>
          </p:txBody>
        </p:sp>
        <p:sp>
          <p:nvSpPr>
            <p:cNvPr id="77" name="Abgerundetes Rechteck 76"/>
            <p:cNvSpPr/>
            <p:nvPr/>
          </p:nvSpPr>
          <p:spPr>
            <a:xfrm>
              <a:off x="8024813" y="5386260"/>
              <a:ext cx="900112" cy="627063"/>
            </a:xfrm>
            <a:prstGeom prst="roundRect">
              <a:avLst>
                <a:gd name="adj" fmla="val 10000"/>
              </a:avLst>
            </a:prstGeom>
            <a:solidFill>
              <a:schemeClr val="bg1">
                <a:lumMod val="65000"/>
              </a:schemeClr>
            </a:solidFill>
            <a:ln w="38100">
              <a:solidFill>
                <a:schemeClr val="accent1">
                  <a:lumMod val="50000"/>
                </a:schemeClr>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78" name="Abgerundetes Rechteck 77"/>
            <p:cNvSpPr/>
            <p:nvPr/>
          </p:nvSpPr>
          <p:spPr>
            <a:xfrm>
              <a:off x="6880225" y="5386260"/>
              <a:ext cx="960438" cy="627063"/>
            </a:xfrm>
            <a:prstGeom prst="roundRect">
              <a:avLst>
                <a:gd name="adj" fmla="val 10000"/>
              </a:avLst>
            </a:prstGeom>
            <a:solidFill>
              <a:schemeClr val="bg1">
                <a:lumMod val="65000"/>
              </a:schemeClr>
            </a:solidFill>
            <a:ln w="38100">
              <a:solidFill>
                <a:schemeClr val="accent1">
                  <a:lumMod val="50000"/>
                </a:schemeClr>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79" name="Freihandform 78"/>
            <p:cNvSpPr/>
            <p:nvPr/>
          </p:nvSpPr>
          <p:spPr>
            <a:xfrm>
              <a:off x="6953250" y="5491035"/>
              <a:ext cx="962025" cy="625475"/>
            </a:xfrm>
            <a:custGeom>
              <a:avLst/>
              <a:gdLst>
                <a:gd name="connsiteX0" fmla="*/ 0 w 985778"/>
                <a:gd name="connsiteY0" fmla="*/ 62597 h 625969"/>
                <a:gd name="connsiteX1" fmla="*/ 62597 w 985778"/>
                <a:gd name="connsiteY1" fmla="*/ 0 h 625969"/>
                <a:gd name="connsiteX2" fmla="*/ 923181 w 985778"/>
                <a:gd name="connsiteY2" fmla="*/ 0 h 625969"/>
                <a:gd name="connsiteX3" fmla="*/ 985778 w 985778"/>
                <a:gd name="connsiteY3" fmla="*/ 62597 h 625969"/>
                <a:gd name="connsiteX4" fmla="*/ 985778 w 985778"/>
                <a:gd name="connsiteY4" fmla="*/ 563372 h 625969"/>
                <a:gd name="connsiteX5" fmla="*/ 923181 w 985778"/>
                <a:gd name="connsiteY5" fmla="*/ 625969 h 625969"/>
                <a:gd name="connsiteX6" fmla="*/ 62597 w 985778"/>
                <a:gd name="connsiteY6" fmla="*/ 625969 h 625969"/>
                <a:gd name="connsiteX7" fmla="*/ 0 w 985778"/>
                <a:gd name="connsiteY7" fmla="*/ 563372 h 625969"/>
                <a:gd name="connsiteX8" fmla="*/ 0 w 985778"/>
                <a:gd name="connsiteY8" fmla="*/ 62597 h 625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5778" h="625969">
                  <a:moveTo>
                    <a:pt x="0" y="62597"/>
                  </a:moveTo>
                  <a:cubicBezTo>
                    <a:pt x="0" y="28026"/>
                    <a:pt x="28026" y="0"/>
                    <a:pt x="62597" y="0"/>
                  </a:cubicBezTo>
                  <a:lnTo>
                    <a:pt x="923181" y="0"/>
                  </a:lnTo>
                  <a:cubicBezTo>
                    <a:pt x="957752" y="0"/>
                    <a:pt x="985778" y="28026"/>
                    <a:pt x="985778" y="62597"/>
                  </a:cubicBezTo>
                  <a:lnTo>
                    <a:pt x="985778" y="563372"/>
                  </a:lnTo>
                  <a:cubicBezTo>
                    <a:pt x="985778" y="597943"/>
                    <a:pt x="957752" y="625969"/>
                    <a:pt x="923181" y="625969"/>
                  </a:cubicBezTo>
                  <a:lnTo>
                    <a:pt x="62597" y="625969"/>
                  </a:lnTo>
                  <a:cubicBezTo>
                    <a:pt x="28026" y="625969"/>
                    <a:pt x="0" y="597943"/>
                    <a:pt x="0" y="563372"/>
                  </a:cubicBezTo>
                  <a:lnTo>
                    <a:pt x="0" y="62597"/>
                  </a:lnTo>
                  <a:close/>
                </a:path>
              </a:pathLst>
            </a:custGeom>
            <a:solidFill>
              <a:schemeClr val="bg1"/>
            </a:solidFill>
            <a:ln w="38100">
              <a:solidFill>
                <a:schemeClr val="accent1">
                  <a:lumMod val="50000"/>
                </a:schemeClr>
              </a:solidFill>
            </a:ln>
          </p:spPr>
          <p:style>
            <a:lnRef idx="2">
              <a:schemeClr val="accent6"/>
            </a:lnRef>
            <a:fillRef idx="1">
              <a:schemeClr val="lt1"/>
            </a:fillRef>
            <a:effectRef idx="0">
              <a:schemeClr val="accent6"/>
            </a:effectRef>
            <a:fontRef idx="minor">
              <a:schemeClr val="dk1">
                <a:hueOff val="0"/>
                <a:satOff val="0"/>
                <a:lumOff val="0"/>
                <a:alphaOff val="0"/>
              </a:schemeClr>
            </a:fontRef>
          </p:style>
          <p:txBody>
            <a:bodyPr lIns="64054" tIns="64054" rIns="64054" bIns="64054" spcCol="1270" anchor="ctr"/>
            <a:lstStyle/>
            <a:p>
              <a:pPr algn="ctr" defTabSz="533400" eaLnBrk="1" fontAlgn="auto" hangingPunct="1">
                <a:lnSpc>
                  <a:spcPct val="90000"/>
                </a:lnSpc>
                <a:spcAft>
                  <a:spcPct val="35000"/>
                </a:spcAft>
                <a:defRPr/>
              </a:pPr>
              <a:r>
                <a:rPr lang="de-DE" sz="1200" b="1" dirty="0">
                  <a:solidFill>
                    <a:prstClr val="black">
                      <a:hueOff val="0"/>
                      <a:satOff val="0"/>
                      <a:lumOff val="0"/>
                      <a:alphaOff val="0"/>
                    </a:prstClr>
                  </a:solidFill>
                </a:rPr>
                <a:t>Energetische Nutzung</a:t>
              </a:r>
            </a:p>
          </p:txBody>
        </p:sp>
        <p:sp>
          <p:nvSpPr>
            <p:cNvPr id="80" name="Abgerundetes Rechteck 79"/>
            <p:cNvSpPr/>
            <p:nvPr/>
          </p:nvSpPr>
          <p:spPr>
            <a:xfrm>
              <a:off x="5514975" y="2868485"/>
              <a:ext cx="985838" cy="627063"/>
            </a:xfrm>
            <a:prstGeom prst="roundRect">
              <a:avLst>
                <a:gd name="adj" fmla="val 10000"/>
              </a:avLst>
            </a:prstGeom>
            <a:solidFill>
              <a:schemeClr val="bg1">
                <a:lumMod val="65000"/>
              </a:schemeClr>
            </a:solidFill>
            <a:ln w="38100">
              <a:solidFill>
                <a:schemeClr val="accent1">
                  <a:lumMod val="50000"/>
                </a:schemeClr>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81" name="Freihandform 80"/>
            <p:cNvSpPr/>
            <p:nvPr/>
          </p:nvSpPr>
          <p:spPr>
            <a:xfrm>
              <a:off x="5624513" y="2973260"/>
              <a:ext cx="985837" cy="625475"/>
            </a:xfrm>
            <a:custGeom>
              <a:avLst/>
              <a:gdLst>
                <a:gd name="connsiteX0" fmla="*/ 0 w 985778"/>
                <a:gd name="connsiteY0" fmla="*/ 62597 h 625969"/>
                <a:gd name="connsiteX1" fmla="*/ 62597 w 985778"/>
                <a:gd name="connsiteY1" fmla="*/ 0 h 625969"/>
                <a:gd name="connsiteX2" fmla="*/ 923181 w 985778"/>
                <a:gd name="connsiteY2" fmla="*/ 0 h 625969"/>
                <a:gd name="connsiteX3" fmla="*/ 985778 w 985778"/>
                <a:gd name="connsiteY3" fmla="*/ 62597 h 625969"/>
                <a:gd name="connsiteX4" fmla="*/ 985778 w 985778"/>
                <a:gd name="connsiteY4" fmla="*/ 563372 h 625969"/>
                <a:gd name="connsiteX5" fmla="*/ 923181 w 985778"/>
                <a:gd name="connsiteY5" fmla="*/ 625969 h 625969"/>
                <a:gd name="connsiteX6" fmla="*/ 62597 w 985778"/>
                <a:gd name="connsiteY6" fmla="*/ 625969 h 625969"/>
                <a:gd name="connsiteX7" fmla="*/ 0 w 985778"/>
                <a:gd name="connsiteY7" fmla="*/ 563372 h 625969"/>
                <a:gd name="connsiteX8" fmla="*/ 0 w 985778"/>
                <a:gd name="connsiteY8" fmla="*/ 62597 h 625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5778" h="625969">
                  <a:moveTo>
                    <a:pt x="0" y="62597"/>
                  </a:moveTo>
                  <a:cubicBezTo>
                    <a:pt x="0" y="28026"/>
                    <a:pt x="28026" y="0"/>
                    <a:pt x="62597" y="0"/>
                  </a:cubicBezTo>
                  <a:lnTo>
                    <a:pt x="923181" y="0"/>
                  </a:lnTo>
                  <a:cubicBezTo>
                    <a:pt x="957752" y="0"/>
                    <a:pt x="985778" y="28026"/>
                    <a:pt x="985778" y="62597"/>
                  </a:cubicBezTo>
                  <a:lnTo>
                    <a:pt x="985778" y="563372"/>
                  </a:lnTo>
                  <a:cubicBezTo>
                    <a:pt x="985778" y="597943"/>
                    <a:pt x="957752" y="625969"/>
                    <a:pt x="923181" y="625969"/>
                  </a:cubicBezTo>
                  <a:lnTo>
                    <a:pt x="62597" y="625969"/>
                  </a:lnTo>
                  <a:cubicBezTo>
                    <a:pt x="28026" y="625969"/>
                    <a:pt x="0" y="597943"/>
                    <a:pt x="0" y="563372"/>
                  </a:cubicBezTo>
                  <a:lnTo>
                    <a:pt x="0" y="62597"/>
                  </a:lnTo>
                  <a:close/>
                </a:path>
              </a:pathLst>
            </a:custGeom>
            <a:ln w="38100">
              <a:solidFill>
                <a:schemeClr val="accent1">
                  <a:lumMod val="50000"/>
                </a:schemeClr>
              </a:solidFill>
            </a:ln>
          </p:spPr>
          <p:style>
            <a:lnRef idx="2">
              <a:schemeClr val="accent6"/>
            </a:lnRef>
            <a:fillRef idx="1">
              <a:schemeClr val="lt1"/>
            </a:fillRef>
            <a:effectRef idx="0">
              <a:schemeClr val="accent6"/>
            </a:effectRef>
            <a:fontRef idx="minor">
              <a:schemeClr val="dk1">
                <a:hueOff val="0"/>
                <a:satOff val="0"/>
                <a:lumOff val="0"/>
                <a:alphaOff val="0"/>
              </a:schemeClr>
            </a:fontRef>
          </p:style>
          <p:txBody>
            <a:bodyPr lIns="64054" tIns="64054" rIns="64054" bIns="64054" anchor="ctr"/>
            <a:lstStyle>
              <a:lvl1pPr defTabSz="533400">
                <a:defRPr sz="2400">
                  <a:solidFill>
                    <a:schemeClr val="tx1"/>
                  </a:solidFill>
                  <a:latin typeface="Calibri" panose="020F0502020204030204" pitchFamily="34" charset="0"/>
                  <a:ea typeface="MS PGothic" panose="020B0600070205080204" pitchFamily="34" charset="-128"/>
                </a:defRPr>
              </a:lvl1pPr>
              <a:lvl2pPr marL="742950" indent="-285750" defTabSz="533400">
                <a:defRPr sz="2400">
                  <a:solidFill>
                    <a:schemeClr val="tx1"/>
                  </a:solidFill>
                  <a:latin typeface="Calibri" panose="020F0502020204030204" pitchFamily="34" charset="0"/>
                  <a:ea typeface="MS PGothic" panose="020B0600070205080204" pitchFamily="34" charset="-128"/>
                </a:defRPr>
              </a:lvl2pPr>
              <a:lvl3pPr marL="1143000" indent="-228600" defTabSz="533400">
                <a:defRPr sz="2400">
                  <a:solidFill>
                    <a:schemeClr val="tx1"/>
                  </a:solidFill>
                  <a:latin typeface="Calibri" panose="020F0502020204030204" pitchFamily="34" charset="0"/>
                  <a:ea typeface="MS PGothic" panose="020B0600070205080204" pitchFamily="34" charset="-128"/>
                </a:defRPr>
              </a:lvl3pPr>
              <a:lvl4pPr marL="1600200" indent="-228600" defTabSz="533400">
                <a:defRPr sz="2400">
                  <a:solidFill>
                    <a:schemeClr val="tx1"/>
                  </a:solidFill>
                  <a:latin typeface="Calibri" panose="020F0502020204030204" pitchFamily="34" charset="0"/>
                  <a:ea typeface="MS PGothic" panose="020B0600070205080204" pitchFamily="34" charset="-128"/>
                </a:defRPr>
              </a:lvl4pPr>
              <a:lvl5pPr marL="2057400" indent="-228600" defTabSz="533400">
                <a:defRPr sz="2400">
                  <a:solidFill>
                    <a:schemeClr val="tx1"/>
                  </a:solidFill>
                  <a:latin typeface="Calibri" panose="020F0502020204030204" pitchFamily="34" charset="0"/>
                  <a:ea typeface="MS PGothic" panose="020B0600070205080204" pitchFamily="34" charset="-128"/>
                </a:defRPr>
              </a:lvl5pPr>
              <a:lvl6pPr marL="2514600" indent="-228600" defTabSz="5334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5334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5334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5334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lnSpc>
                  <a:spcPct val="90000"/>
                </a:lnSpc>
                <a:spcAft>
                  <a:spcPct val="35000"/>
                </a:spcAft>
                <a:defRPr/>
              </a:pPr>
              <a:r>
                <a:rPr lang="de-DE" altLang="de-DE" sz="1200" b="1">
                  <a:solidFill>
                    <a:srgbClr val="000000"/>
                  </a:solidFill>
                </a:rPr>
                <a:t>Fläche</a:t>
              </a:r>
            </a:p>
          </p:txBody>
        </p:sp>
        <p:sp>
          <p:nvSpPr>
            <p:cNvPr id="82" name="Abgerundetes Rechteck 81"/>
            <p:cNvSpPr/>
            <p:nvPr/>
          </p:nvSpPr>
          <p:spPr>
            <a:xfrm>
              <a:off x="6719888" y="2868485"/>
              <a:ext cx="985837" cy="627063"/>
            </a:xfrm>
            <a:prstGeom prst="roundRect">
              <a:avLst>
                <a:gd name="adj" fmla="val 10000"/>
              </a:avLst>
            </a:prstGeom>
            <a:solidFill>
              <a:schemeClr val="bg1">
                <a:lumMod val="65000"/>
              </a:schemeClr>
            </a:solidFill>
            <a:ln w="38100">
              <a:solidFill>
                <a:schemeClr val="accent1">
                  <a:lumMod val="50000"/>
                </a:schemeClr>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83" name="Freihandform 82"/>
            <p:cNvSpPr/>
            <p:nvPr/>
          </p:nvSpPr>
          <p:spPr>
            <a:xfrm>
              <a:off x="6829425" y="2973260"/>
              <a:ext cx="985838" cy="625475"/>
            </a:xfrm>
            <a:custGeom>
              <a:avLst/>
              <a:gdLst>
                <a:gd name="connsiteX0" fmla="*/ 0 w 985778"/>
                <a:gd name="connsiteY0" fmla="*/ 62597 h 625969"/>
                <a:gd name="connsiteX1" fmla="*/ 62597 w 985778"/>
                <a:gd name="connsiteY1" fmla="*/ 0 h 625969"/>
                <a:gd name="connsiteX2" fmla="*/ 923181 w 985778"/>
                <a:gd name="connsiteY2" fmla="*/ 0 h 625969"/>
                <a:gd name="connsiteX3" fmla="*/ 985778 w 985778"/>
                <a:gd name="connsiteY3" fmla="*/ 62597 h 625969"/>
                <a:gd name="connsiteX4" fmla="*/ 985778 w 985778"/>
                <a:gd name="connsiteY4" fmla="*/ 563372 h 625969"/>
                <a:gd name="connsiteX5" fmla="*/ 923181 w 985778"/>
                <a:gd name="connsiteY5" fmla="*/ 625969 h 625969"/>
                <a:gd name="connsiteX6" fmla="*/ 62597 w 985778"/>
                <a:gd name="connsiteY6" fmla="*/ 625969 h 625969"/>
                <a:gd name="connsiteX7" fmla="*/ 0 w 985778"/>
                <a:gd name="connsiteY7" fmla="*/ 563372 h 625969"/>
                <a:gd name="connsiteX8" fmla="*/ 0 w 985778"/>
                <a:gd name="connsiteY8" fmla="*/ 62597 h 625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5778" h="625969">
                  <a:moveTo>
                    <a:pt x="0" y="62597"/>
                  </a:moveTo>
                  <a:cubicBezTo>
                    <a:pt x="0" y="28026"/>
                    <a:pt x="28026" y="0"/>
                    <a:pt x="62597" y="0"/>
                  </a:cubicBezTo>
                  <a:lnTo>
                    <a:pt x="923181" y="0"/>
                  </a:lnTo>
                  <a:cubicBezTo>
                    <a:pt x="957752" y="0"/>
                    <a:pt x="985778" y="28026"/>
                    <a:pt x="985778" y="62597"/>
                  </a:cubicBezTo>
                  <a:lnTo>
                    <a:pt x="985778" y="563372"/>
                  </a:lnTo>
                  <a:cubicBezTo>
                    <a:pt x="985778" y="597943"/>
                    <a:pt x="957752" y="625969"/>
                    <a:pt x="923181" y="625969"/>
                  </a:cubicBezTo>
                  <a:lnTo>
                    <a:pt x="62597" y="625969"/>
                  </a:lnTo>
                  <a:cubicBezTo>
                    <a:pt x="28026" y="625969"/>
                    <a:pt x="0" y="597943"/>
                    <a:pt x="0" y="563372"/>
                  </a:cubicBezTo>
                  <a:lnTo>
                    <a:pt x="0" y="62597"/>
                  </a:lnTo>
                  <a:close/>
                </a:path>
              </a:pathLst>
            </a:custGeom>
            <a:ln w="38100">
              <a:solidFill>
                <a:schemeClr val="accent1">
                  <a:lumMod val="50000"/>
                </a:schemeClr>
              </a:solidFill>
            </a:ln>
          </p:spPr>
          <p:style>
            <a:lnRef idx="2">
              <a:schemeClr val="accent6"/>
            </a:lnRef>
            <a:fillRef idx="1">
              <a:schemeClr val="lt1"/>
            </a:fillRef>
            <a:effectRef idx="0">
              <a:schemeClr val="accent6"/>
            </a:effectRef>
            <a:fontRef idx="minor">
              <a:schemeClr val="dk1">
                <a:hueOff val="0"/>
                <a:satOff val="0"/>
                <a:lumOff val="0"/>
                <a:alphaOff val="0"/>
              </a:schemeClr>
            </a:fontRef>
          </p:style>
          <p:txBody>
            <a:bodyPr lIns="64054" tIns="64054" rIns="64054" bIns="64054" anchor="ctr"/>
            <a:lstStyle>
              <a:lvl1pPr defTabSz="533400">
                <a:defRPr sz="2400">
                  <a:solidFill>
                    <a:schemeClr val="tx1"/>
                  </a:solidFill>
                  <a:latin typeface="Calibri" panose="020F0502020204030204" pitchFamily="34" charset="0"/>
                  <a:ea typeface="MS PGothic" panose="020B0600070205080204" pitchFamily="34" charset="-128"/>
                </a:defRPr>
              </a:lvl1pPr>
              <a:lvl2pPr marL="742950" indent="-285750" defTabSz="533400">
                <a:defRPr sz="2400">
                  <a:solidFill>
                    <a:schemeClr val="tx1"/>
                  </a:solidFill>
                  <a:latin typeface="Calibri" panose="020F0502020204030204" pitchFamily="34" charset="0"/>
                  <a:ea typeface="MS PGothic" panose="020B0600070205080204" pitchFamily="34" charset="-128"/>
                </a:defRPr>
              </a:lvl2pPr>
              <a:lvl3pPr marL="1143000" indent="-228600" defTabSz="533400">
                <a:defRPr sz="2400">
                  <a:solidFill>
                    <a:schemeClr val="tx1"/>
                  </a:solidFill>
                  <a:latin typeface="Calibri" panose="020F0502020204030204" pitchFamily="34" charset="0"/>
                  <a:ea typeface="MS PGothic" panose="020B0600070205080204" pitchFamily="34" charset="-128"/>
                </a:defRPr>
              </a:lvl3pPr>
              <a:lvl4pPr marL="1600200" indent="-228600" defTabSz="533400">
                <a:defRPr sz="2400">
                  <a:solidFill>
                    <a:schemeClr val="tx1"/>
                  </a:solidFill>
                  <a:latin typeface="Calibri" panose="020F0502020204030204" pitchFamily="34" charset="0"/>
                  <a:ea typeface="MS PGothic" panose="020B0600070205080204" pitchFamily="34" charset="-128"/>
                </a:defRPr>
              </a:lvl4pPr>
              <a:lvl5pPr marL="2057400" indent="-228600" defTabSz="533400">
                <a:defRPr sz="2400">
                  <a:solidFill>
                    <a:schemeClr val="tx1"/>
                  </a:solidFill>
                  <a:latin typeface="Calibri" panose="020F0502020204030204" pitchFamily="34" charset="0"/>
                  <a:ea typeface="MS PGothic" panose="020B0600070205080204" pitchFamily="34" charset="-128"/>
                </a:defRPr>
              </a:lvl5pPr>
              <a:lvl6pPr marL="2514600" indent="-228600" defTabSz="5334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5334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5334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5334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lnSpc>
                  <a:spcPct val="90000"/>
                </a:lnSpc>
                <a:spcAft>
                  <a:spcPct val="35000"/>
                </a:spcAft>
                <a:defRPr/>
              </a:pPr>
              <a:r>
                <a:rPr lang="de-DE" altLang="de-DE" sz="1200" b="1">
                  <a:solidFill>
                    <a:srgbClr val="000000"/>
                  </a:solidFill>
                </a:rPr>
                <a:t>Strömende Ressourcen</a:t>
              </a:r>
            </a:p>
          </p:txBody>
        </p:sp>
        <p:sp>
          <p:nvSpPr>
            <p:cNvPr id="84" name="Abgerundetes Rechteck 83"/>
            <p:cNvSpPr/>
            <p:nvPr/>
          </p:nvSpPr>
          <p:spPr>
            <a:xfrm>
              <a:off x="7945438" y="2887535"/>
              <a:ext cx="985837" cy="627063"/>
            </a:xfrm>
            <a:prstGeom prst="roundRect">
              <a:avLst>
                <a:gd name="adj" fmla="val 10000"/>
              </a:avLst>
            </a:prstGeom>
            <a:solidFill>
              <a:schemeClr val="bg1">
                <a:lumMod val="65000"/>
              </a:schemeClr>
            </a:solidFill>
            <a:ln w="38100">
              <a:solidFill>
                <a:schemeClr val="accent1">
                  <a:lumMod val="50000"/>
                </a:schemeClr>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85" name="Freihandform 84"/>
            <p:cNvSpPr/>
            <p:nvPr/>
          </p:nvSpPr>
          <p:spPr>
            <a:xfrm>
              <a:off x="8054975" y="2992310"/>
              <a:ext cx="985838" cy="625475"/>
            </a:xfrm>
            <a:custGeom>
              <a:avLst/>
              <a:gdLst>
                <a:gd name="connsiteX0" fmla="*/ 0 w 985778"/>
                <a:gd name="connsiteY0" fmla="*/ 62597 h 625969"/>
                <a:gd name="connsiteX1" fmla="*/ 62597 w 985778"/>
                <a:gd name="connsiteY1" fmla="*/ 0 h 625969"/>
                <a:gd name="connsiteX2" fmla="*/ 923181 w 985778"/>
                <a:gd name="connsiteY2" fmla="*/ 0 h 625969"/>
                <a:gd name="connsiteX3" fmla="*/ 985778 w 985778"/>
                <a:gd name="connsiteY3" fmla="*/ 62597 h 625969"/>
                <a:gd name="connsiteX4" fmla="*/ 985778 w 985778"/>
                <a:gd name="connsiteY4" fmla="*/ 563372 h 625969"/>
                <a:gd name="connsiteX5" fmla="*/ 923181 w 985778"/>
                <a:gd name="connsiteY5" fmla="*/ 625969 h 625969"/>
                <a:gd name="connsiteX6" fmla="*/ 62597 w 985778"/>
                <a:gd name="connsiteY6" fmla="*/ 625969 h 625969"/>
                <a:gd name="connsiteX7" fmla="*/ 0 w 985778"/>
                <a:gd name="connsiteY7" fmla="*/ 563372 h 625969"/>
                <a:gd name="connsiteX8" fmla="*/ 0 w 985778"/>
                <a:gd name="connsiteY8" fmla="*/ 62597 h 625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5778" h="625969">
                  <a:moveTo>
                    <a:pt x="0" y="62597"/>
                  </a:moveTo>
                  <a:cubicBezTo>
                    <a:pt x="0" y="28026"/>
                    <a:pt x="28026" y="0"/>
                    <a:pt x="62597" y="0"/>
                  </a:cubicBezTo>
                  <a:lnTo>
                    <a:pt x="923181" y="0"/>
                  </a:lnTo>
                  <a:cubicBezTo>
                    <a:pt x="957752" y="0"/>
                    <a:pt x="985778" y="28026"/>
                    <a:pt x="985778" y="62597"/>
                  </a:cubicBezTo>
                  <a:lnTo>
                    <a:pt x="985778" y="563372"/>
                  </a:lnTo>
                  <a:cubicBezTo>
                    <a:pt x="985778" y="597943"/>
                    <a:pt x="957752" y="625969"/>
                    <a:pt x="923181" y="625969"/>
                  </a:cubicBezTo>
                  <a:lnTo>
                    <a:pt x="62597" y="625969"/>
                  </a:lnTo>
                  <a:cubicBezTo>
                    <a:pt x="28026" y="625969"/>
                    <a:pt x="0" y="597943"/>
                    <a:pt x="0" y="563372"/>
                  </a:cubicBezTo>
                  <a:lnTo>
                    <a:pt x="0" y="62597"/>
                  </a:lnTo>
                  <a:close/>
                </a:path>
              </a:pathLst>
            </a:custGeom>
            <a:ln w="38100">
              <a:solidFill>
                <a:schemeClr val="accent1">
                  <a:lumMod val="50000"/>
                </a:schemeClr>
              </a:solidFill>
            </a:ln>
          </p:spPr>
          <p:style>
            <a:lnRef idx="2">
              <a:schemeClr val="accent6"/>
            </a:lnRef>
            <a:fillRef idx="1">
              <a:schemeClr val="lt1"/>
            </a:fillRef>
            <a:effectRef idx="0">
              <a:schemeClr val="accent6"/>
            </a:effectRef>
            <a:fontRef idx="minor">
              <a:schemeClr val="dk1">
                <a:hueOff val="0"/>
                <a:satOff val="0"/>
                <a:lumOff val="0"/>
                <a:alphaOff val="0"/>
              </a:schemeClr>
            </a:fontRef>
          </p:style>
          <p:txBody>
            <a:bodyPr lIns="64054" tIns="64054" rIns="64054" bIns="64054" spcCol="1270" anchor="ctr"/>
            <a:lstStyle/>
            <a:p>
              <a:pPr algn="ctr" defTabSz="533400" eaLnBrk="1" fontAlgn="auto" hangingPunct="1">
                <a:lnSpc>
                  <a:spcPct val="90000"/>
                </a:lnSpc>
                <a:spcAft>
                  <a:spcPct val="35000"/>
                </a:spcAft>
                <a:defRPr/>
              </a:pPr>
              <a:r>
                <a:rPr lang="de-DE" sz="1200" b="1" dirty="0">
                  <a:solidFill>
                    <a:prstClr val="black">
                      <a:hueOff val="0"/>
                      <a:satOff val="0"/>
                      <a:lumOff val="0"/>
                      <a:alphaOff val="0"/>
                    </a:prstClr>
                  </a:solidFill>
                </a:rPr>
                <a:t>Lebende Organismen</a:t>
              </a:r>
            </a:p>
          </p:txBody>
        </p:sp>
        <p:cxnSp>
          <p:nvCxnSpPr>
            <p:cNvPr id="86" name="Gewinkelte Verbindung 85"/>
            <p:cNvCxnSpPr>
              <a:stCxn id="57" idx="2"/>
              <a:endCxn id="84" idx="0"/>
            </p:cNvCxnSpPr>
            <p:nvPr/>
          </p:nvCxnSpPr>
          <p:spPr>
            <a:xfrm rot="16200000" flipH="1">
              <a:off x="6606381" y="1054767"/>
              <a:ext cx="517525" cy="3148012"/>
            </a:xfrm>
            <a:prstGeom prst="bentConnector3">
              <a:avLst>
                <a:gd name="adj1" fmla="val 50000"/>
              </a:avLst>
            </a:prstGeom>
            <a:ln w="38100">
              <a:solidFill>
                <a:schemeClr val="accent1">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7" name="Gewinkelte Verbindung 86"/>
            <p:cNvCxnSpPr>
              <a:stCxn id="57" idx="2"/>
              <a:endCxn id="82" idx="0"/>
            </p:cNvCxnSpPr>
            <p:nvPr/>
          </p:nvCxnSpPr>
          <p:spPr>
            <a:xfrm rot="16200000" flipH="1">
              <a:off x="6002338" y="1658810"/>
              <a:ext cx="498475" cy="1920875"/>
            </a:xfrm>
            <a:prstGeom prst="bentConnector3">
              <a:avLst>
                <a:gd name="adj1" fmla="val 50000"/>
              </a:avLst>
            </a:prstGeom>
            <a:ln w="38100">
              <a:solidFill>
                <a:schemeClr val="accent1">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8" name="Gewinkelte Verbindung 87"/>
            <p:cNvCxnSpPr>
              <a:stCxn id="57" idx="2"/>
              <a:endCxn id="80" idx="0"/>
            </p:cNvCxnSpPr>
            <p:nvPr/>
          </p:nvCxnSpPr>
          <p:spPr>
            <a:xfrm rot="16200000" flipH="1">
              <a:off x="5399881" y="2261267"/>
              <a:ext cx="498475" cy="715962"/>
            </a:xfrm>
            <a:prstGeom prst="bentConnector3">
              <a:avLst>
                <a:gd name="adj1" fmla="val 50000"/>
              </a:avLst>
            </a:prstGeom>
            <a:ln w="38100">
              <a:solidFill>
                <a:schemeClr val="accent1">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9" name="Gewinkelte Verbindung 88"/>
            <p:cNvCxnSpPr>
              <a:stCxn id="57" idx="2"/>
              <a:endCxn id="61" idx="0"/>
            </p:cNvCxnSpPr>
            <p:nvPr/>
          </p:nvCxnSpPr>
          <p:spPr>
            <a:xfrm rot="5400000">
              <a:off x="3610769" y="1188116"/>
              <a:ext cx="498475" cy="2862263"/>
            </a:xfrm>
            <a:prstGeom prst="bentConnector3">
              <a:avLst>
                <a:gd name="adj1" fmla="val 50000"/>
              </a:avLst>
            </a:prstGeom>
            <a:ln w="38100">
              <a:solidFill>
                <a:schemeClr val="accent1">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0" name="Gewinkelte Verbindung 89"/>
            <p:cNvCxnSpPr>
              <a:stCxn id="63" idx="2"/>
              <a:endCxn id="65" idx="0"/>
            </p:cNvCxnSpPr>
            <p:nvPr/>
          </p:nvCxnSpPr>
          <p:spPr>
            <a:xfrm rot="5400000">
              <a:off x="3786188" y="2960560"/>
              <a:ext cx="304800" cy="1727200"/>
            </a:xfrm>
            <a:prstGeom prst="bentConnector3">
              <a:avLst>
                <a:gd name="adj1" fmla="val 50000"/>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1" name="Gewinkelte Verbindung 90"/>
            <p:cNvCxnSpPr>
              <a:stCxn id="63" idx="2"/>
              <a:endCxn id="74" idx="0"/>
            </p:cNvCxnSpPr>
            <p:nvPr/>
          </p:nvCxnSpPr>
          <p:spPr>
            <a:xfrm rot="16200000" flipH="1">
              <a:off x="5935663" y="2538285"/>
              <a:ext cx="304800" cy="2571750"/>
            </a:xfrm>
            <a:prstGeom prst="bentConnector3">
              <a:avLst>
                <a:gd name="adj1" fmla="val 50000"/>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2" name="Gewinkelte Verbindung 91"/>
            <p:cNvCxnSpPr>
              <a:stCxn id="65" idx="2"/>
            </p:cNvCxnSpPr>
            <p:nvPr/>
          </p:nvCxnSpPr>
          <p:spPr>
            <a:xfrm rot="5400000">
              <a:off x="1876425" y="3755898"/>
              <a:ext cx="352425" cy="2044700"/>
            </a:xfrm>
            <a:prstGeom prst="bentConnector3">
              <a:avLst>
                <a:gd name="adj1" fmla="val 50000"/>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3" name="Gewinkelte Verbindung 92"/>
            <p:cNvCxnSpPr>
              <a:stCxn id="65" idx="2"/>
              <a:endCxn id="68" idx="0"/>
            </p:cNvCxnSpPr>
            <p:nvPr/>
          </p:nvCxnSpPr>
          <p:spPr>
            <a:xfrm rot="5400000">
              <a:off x="2382044" y="4693316"/>
              <a:ext cx="784225" cy="601663"/>
            </a:xfrm>
            <a:prstGeom prst="bentConnector3">
              <a:avLst>
                <a:gd name="adj1" fmla="val 50000"/>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4" name="Gewinkelte Verbindung 93"/>
            <p:cNvCxnSpPr>
              <a:stCxn id="65" idx="2"/>
              <a:endCxn id="70" idx="0"/>
            </p:cNvCxnSpPr>
            <p:nvPr/>
          </p:nvCxnSpPr>
          <p:spPr>
            <a:xfrm rot="16200000" flipH="1">
              <a:off x="2983706" y="4693317"/>
              <a:ext cx="784225" cy="601662"/>
            </a:xfrm>
            <a:prstGeom prst="bentConnector3">
              <a:avLst>
                <a:gd name="adj1" fmla="val 50000"/>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5" name="Gewinkelte Verbindung 94"/>
            <p:cNvCxnSpPr>
              <a:stCxn id="65" idx="2"/>
              <a:endCxn id="72" idx="0"/>
            </p:cNvCxnSpPr>
            <p:nvPr/>
          </p:nvCxnSpPr>
          <p:spPr>
            <a:xfrm rot="16200000" flipH="1">
              <a:off x="3586163" y="4090860"/>
              <a:ext cx="784225" cy="1806575"/>
            </a:xfrm>
            <a:prstGeom prst="bentConnector3">
              <a:avLst>
                <a:gd name="adj1" fmla="val 50000"/>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6" name="Gewinkelte Verbindung 95"/>
            <p:cNvCxnSpPr>
              <a:stCxn id="74" idx="2"/>
              <a:endCxn id="75" idx="0"/>
            </p:cNvCxnSpPr>
            <p:nvPr/>
          </p:nvCxnSpPr>
          <p:spPr>
            <a:xfrm rot="5400000">
              <a:off x="6338094" y="4350416"/>
              <a:ext cx="784225" cy="1287463"/>
            </a:xfrm>
            <a:prstGeom prst="bentConnector3">
              <a:avLst>
                <a:gd name="adj1" fmla="val 50000"/>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7" name="Gewinkelte Verbindung 96"/>
            <p:cNvCxnSpPr>
              <a:stCxn id="74" idx="2"/>
              <a:endCxn id="77" idx="0"/>
            </p:cNvCxnSpPr>
            <p:nvPr/>
          </p:nvCxnSpPr>
          <p:spPr>
            <a:xfrm rot="16200000" flipH="1">
              <a:off x="7531894" y="4444079"/>
              <a:ext cx="784225" cy="1100137"/>
            </a:xfrm>
            <a:prstGeom prst="bentConnector3">
              <a:avLst>
                <a:gd name="adj1" fmla="val 50000"/>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8" name="Gewinkelte Verbindung 97"/>
            <p:cNvCxnSpPr>
              <a:stCxn id="74" idx="2"/>
              <a:endCxn id="78" idx="0"/>
            </p:cNvCxnSpPr>
            <p:nvPr/>
          </p:nvCxnSpPr>
          <p:spPr>
            <a:xfrm rot="5400000">
              <a:off x="6974681" y="4987004"/>
              <a:ext cx="784225" cy="14288"/>
            </a:xfrm>
            <a:prstGeom prst="bentConnector3">
              <a:avLst>
                <a:gd name="adj1" fmla="val 50000"/>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9" name="Freihandform 98"/>
            <p:cNvSpPr/>
            <p:nvPr/>
          </p:nvSpPr>
          <p:spPr>
            <a:xfrm>
              <a:off x="2706688" y="4049585"/>
              <a:ext cx="985837" cy="625475"/>
            </a:xfrm>
            <a:custGeom>
              <a:avLst/>
              <a:gdLst>
                <a:gd name="connsiteX0" fmla="*/ 0 w 985778"/>
                <a:gd name="connsiteY0" fmla="*/ 62597 h 625969"/>
                <a:gd name="connsiteX1" fmla="*/ 62597 w 985778"/>
                <a:gd name="connsiteY1" fmla="*/ 0 h 625969"/>
                <a:gd name="connsiteX2" fmla="*/ 923181 w 985778"/>
                <a:gd name="connsiteY2" fmla="*/ 0 h 625969"/>
                <a:gd name="connsiteX3" fmla="*/ 985778 w 985778"/>
                <a:gd name="connsiteY3" fmla="*/ 62597 h 625969"/>
                <a:gd name="connsiteX4" fmla="*/ 985778 w 985778"/>
                <a:gd name="connsiteY4" fmla="*/ 563372 h 625969"/>
                <a:gd name="connsiteX5" fmla="*/ 923181 w 985778"/>
                <a:gd name="connsiteY5" fmla="*/ 625969 h 625969"/>
                <a:gd name="connsiteX6" fmla="*/ 62597 w 985778"/>
                <a:gd name="connsiteY6" fmla="*/ 625969 h 625969"/>
                <a:gd name="connsiteX7" fmla="*/ 0 w 985778"/>
                <a:gd name="connsiteY7" fmla="*/ 563372 h 625969"/>
                <a:gd name="connsiteX8" fmla="*/ 0 w 985778"/>
                <a:gd name="connsiteY8" fmla="*/ 62597 h 625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5778" h="625969">
                  <a:moveTo>
                    <a:pt x="0" y="62597"/>
                  </a:moveTo>
                  <a:cubicBezTo>
                    <a:pt x="0" y="28026"/>
                    <a:pt x="28026" y="0"/>
                    <a:pt x="62597" y="0"/>
                  </a:cubicBezTo>
                  <a:lnTo>
                    <a:pt x="923181" y="0"/>
                  </a:lnTo>
                  <a:cubicBezTo>
                    <a:pt x="957752" y="0"/>
                    <a:pt x="985778" y="28026"/>
                    <a:pt x="985778" y="62597"/>
                  </a:cubicBezTo>
                  <a:lnTo>
                    <a:pt x="985778" y="563372"/>
                  </a:lnTo>
                  <a:cubicBezTo>
                    <a:pt x="985778" y="597943"/>
                    <a:pt x="957752" y="625969"/>
                    <a:pt x="923181" y="625969"/>
                  </a:cubicBezTo>
                  <a:lnTo>
                    <a:pt x="62597" y="625969"/>
                  </a:lnTo>
                  <a:cubicBezTo>
                    <a:pt x="28026" y="625969"/>
                    <a:pt x="0" y="597943"/>
                    <a:pt x="0" y="563372"/>
                  </a:cubicBezTo>
                  <a:lnTo>
                    <a:pt x="0" y="62597"/>
                  </a:lnTo>
                  <a:close/>
                </a:path>
              </a:pathLst>
            </a:custGeom>
            <a:solidFill>
              <a:schemeClr val="accent1">
                <a:lumMod val="75000"/>
              </a:schemeClr>
            </a:solidFill>
            <a:ln w="38100">
              <a:solidFill>
                <a:schemeClr val="accent1">
                  <a:lumMod val="50000"/>
                </a:schemeClr>
              </a:solidFill>
            </a:ln>
          </p:spPr>
          <p:style>
            <a:lnRef idx="2">
              <a:schemeClr val="accent6"/>
            </a:lnRef>
            <a:fillRef idx="1">
              <a:schemeClr val="lt1"/>
            </a:fillRef>
            <a:effectRef idx="0">
              <a:schemeClr val="accent6"/>
            </a:effectRef>
            <a:fontRef idx="minor">
              <a:schemeClr val="dk1">
                <a:hueOff val="0"/>
                <a:satOff val="0"/>
                <a:lumOff val="0"/>
                <a:alphaOff val="0"/>
              </a:schemeClr>
            </a:fontRef>
          </p:style>
          <p:txBody>
            <a:bodyPr lIns="71674" tIns="71674" rIns="71674" bIns="71674" spcCol="1270" anchor="ctr"/>
            <a:lstStyle/>
            <a:p>
              <a:pPr algn="ctr" defTabSz="622300" eaLnBrk="1" fontAlgn="auto" hangingPunct="1">
                <a:lnSpc>
                  <a:spcPct val="90000"/>
                </a:lnSpc>
                <a:spcAft>
                  <a:spcPct val="35000"/>
                </a:spcAft>
                <a:defRPr/>
              </a:pPr>
              <a:r>
                <a:rPr lang="de-DE" sz="1400" b="1" dirty="0">
                  <a:solidFill>
                    <a:prstClr val="white"/>
                  </a:solidFill>
                </a:rPr>
                <a:t>Abiotische Rohstoffe</a:t>
              </a:r>
            </a:p>
          </p:txBody>
        </p:sp>
        <p:sp>
          <p:nvSpPr>
            <p:cNvPr id="100" name="Freihandform 99"/>
            <p:cNvSpPr/>
            <p:nvPr/>
          </p:nvSpPr>
          <p:spPr>
            <a:xfrm>
              <a:off x="6964363" y="4049585"/>
              <a:ext cx="985837" cy="625475"/>
            </a:xfrm>
            <a:custGeom>
              <a:avLst/>
              <a:gdLst>
                <a:gd name="connsiteX0" fmla="*/ 0 w 985778"/>
                <a:gd name="connsiteY0" fmla="*/ 62597 h 625969"/>
                <a:gd name="connsiteX1" fmla="*/ 62597 w 985778"/>
                <a:gd name="connsiteY1" fmla="*/ 0 h 625969"/>
                <a:gd name="connsiteX2" fmla="*/ 923181 w 985778"/>
                <a:gd name="connsiteY2" fmla="*/ 0 h 625969"/>
                <a:gd name="connsiteX3" fmla="*/ 985778 w 985778"/>
                <a:gd name="connsiteY3" fmla="*/ 62597 h 625969"/>
                <a:gd name="connsiteX4" fmla="*/ 985778 w 985778"/>
                <a:gd name="connsiteY4" fmla="*/ 563372 h 625969"/>
                <a:gd name="connsiteX5" fmla="*/ 923181 w 985778"/>
                <a:gd name="connsiteY5" fmla="*/ 625969 h 625969"/>
                <a:gd name="connsiteX6" fmla="*/ 62597 w 985778"/>
                <a:gd name="connsiteY6" fmla="*/ 625969 h 625969"/>
                <a:gd name="connsiteX7" fmla="*/ 0 w 985778"/>
                <a:gd name="connsiteY7" fmla="*/ 563372 h 625969"/>
                <a:gd name="connsiteX8" fmla="*/ 0 w 985778"/>
                <a:gd name="connsiteY8" fmla="*/ 62597 h 625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5778" h="625969">
                  <a:moveTo>
                    <a:pt x="0" y="62597"/>
                  </a:moveTo>
                  <a:cubicBezTo>
                    <a:pt x="0" y="28026"/>
                    <a:pt x="28026" y="0"/>
                    <a:pt x="62597" y="0"/>
                  </a:cubicBezTo>
                  <a:lnTo>
                    <a:pt x="923181" y="0"/>
                  </a:lnTo>
                  <a:cubicBezTo>
                    <a:pt x="957752" y="0"/>
                    <a:pt x="985778" y="28026"/>
                    <a:pt x="985778" y="62597"/>
                  </a:cubicBezTo>
                  <a:lnTo>
                    <a:pt x="985778" y="563372"/>
                  </a:lnTo>
                  <a:cubicBezTo>
                    <a:pt x="985778" y="597943"/>
                    <a:pt x="957752" y="625969"/>
                    <a:pt x="923181" y="625969"/>
                  </a:cubicBezTo>
                  <a:lnTo>
                    <a:pt x="62597" y="625969"/>
                  </a:lnTo>
                  <a:cubicBezTo>
                    <a:pt x="28026" y="625969"/>
                    <a:pt x="0" y="597943"/>
                    <a:pt x="0" y="563372"/>
                  </a:cubicBezTo>
                  <a:lnTo>
                    <a:pt x="0" y="62597"/>
                  </a:lnTo>
                  <a:close/>
                </a:path>
              </a:pathLst>
            </a:custGeom>
            <a:solidFill>
              <a:schemeClr val="accent1">
                <a:lumMod val="75000"/>
              </a:schemeClr>
            </a:solidFill>
            <a:ln w="38100">
              <a:solidFill>
                <a:schemeClr val="accent1">
                  <a:lumMod val="50000"/>
                </a:schemeClr>
              </a:solidFill>
            </a:ln>
          </p:spPr>
          <p:style>
            <a:lnRef idx="2">
              <a:schemeClr val="accent6"/>
            </a:lnRef>
            <a:fillRef idx="1">
              <a:schemeClr val="lt1"/>
            </a:fillRef>
            <a:effectRef idx="0">
              <a:schemeClr val="accent6"/>
            </a:effectRef>
            <a:fontRef idx="minor">
              <a:schemeClr val="dk1">
                <a:hueOff val="0"/>
                <a:satOff val="0"/>
                <a:lumOff val="0"/>
                <a:alphaOff val="0"/>
              </a:schemeClr>
            </a:fontRef>
          </p:style>
          <p:txBody>
            <a:bodyPr lIns="71674" tIns="71674" rIns="71674" bIns="71674" spcCol="1270" anchor="ctr"/>
            <a:lstStyle/>
            <a:p>
              <a:pPr algn="ctr" defTabSz="622300" eaLnBrk="1" fontAlgn="auto" hangingPunct="1">
                <a:lnSpc>
                  <a:spcPct val="90000"/>
                </a:lnSpc>
                <a:spcAft>
                  <a:spcPct val="35000"/>
                </a:spcAft>
                <a:defRPr/>
              </a:pPr>
              <a:r>
                <a:rPr lang="de-DE" sz="1400" b="1" dirty="0">
                  <a:solidFill>
                    <a:prstClr val="white"/>
                  </a:solidFill>
                </a:rPr>
                <a:t>Biotische Rohstoffe</a:t>
              </a:r>
            </a:p>
          </p:txBody>
        </p:sp>
        <p:sp>
          <p:nvSpPr>
            <p:cNvPr id="101" name="Freihandform 100"/>
            <p:cNvSpPr/>
            <p:nvPr/>
          </p:nvSpPr>
          <p:spPr>
            <a:xfrm>
              <a:off x="8140700" y="5491035"/>
              <a:ext cx="900113" cy="625475"/>
            </a:xfrm>
            <a:custGeom>
              <a:avLst/>
              <a:gdLst>
                <a:gd name="connsiteX0" fmla="*/ 0 w 1148687"/>
                <a:gd name="connsiteY0" fmla="*/ 62597 h 625969"/>
                <a:gd name="connsiteX1" fmla="*/ 62597 w 1148687"/>
                <a:gd name="connsiteY1" fmla="*/ 0 h 625969"/>
                <a:gd name="connsiteX2" fmla="*/ 1086090 w 1148687"/>
                <a:gd name="connsiteY2" fmla="*/ 0 h 625969"/>
                <a:gd name="connsiteX3" fmla="*/ 1148687 w 1148687"/>
                <a:gd name="connsiteY3" fmla="*/ 62597 h 625969"/>
                <a:gd name="connsiteX4" fmla="*/ 1148687 w 1148687"/>
                <a:gd name="connsiteY4" fmla="*/ 563372 h 625969"/>
                <a:gd name="connsiteX5" fmla="*/ 1086090 w 1148687"/>
                <a:gd name="connsiteY5" fmla="*/ 625969 h 625969"/>
                <a:gd name="connsiteX6" fmla="*/ 62597 w 1148687"/>
                <a:gd name="connsiteY6" fmla="*/ 625969 h 625969"/>
                <a:gd name="connsiteX7" fmla="*/ 0 w 1148687"/>
                <a:gd name="connsiteY7" fmla="*/ 563372 h 625969"/>
                <a:gd name="connsiteX8" fmla="*/ 0 w 1148687"/>
                <a:gd name="connsiteY8" fmla="*/ 62597 h 625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8687" h="625969">
                  <a:moveTo>
                    <a:pt x="0" y="62597"/>
                  </a:moveTo>
                  <a:cubicBezTo>
                    <a:pt x="0" y="28026"/>
                    <a:pt x="28026" y="0"/>
                    <a:pt x="62597" y="0"/>
                  </a:cubicBezTo>
                  <a:lnTo>
                    <a:pt x="1086090" y="0"/>
                  </a:lnTo>
                  <a:cubicBezTo>
                    <a:pt x="1120661" y="0"/>
                    <a:pt x="1148687" y="28026"/>
                    <a:pt x="1148687" y="62597"/>
                  </a:cubicBezTo>
                  <a:lnTo>
                    <a:pt x="1148687" y="563372"/>
                  </a:lnTo>
                  <a:cubicBezTo>
                    <a:pt x="1148687" y="597943"/>
                    <a:pt x="1120661" y="625969"/>
                    <a:pt x="1086090" y="625969"/>
                  </a:cubicBezTo>
                  <a:lnTo>
                    <a:pt x="62597" y="625969"/>
                  </a:lnTo>
                  <a:cubicBezTo>
                    <a:pt x="28026" y="625969"/>
                    <a:pt x="0" y="597943"/>
                    <a:pt x="0" y="563372"/>
                  </a:cubicBezTo>
                  <a:lnTo>
                    <a:pt x="0" y="62597"/>
                  </a:lnTo>
                  <a:close/>
                </a:path>
              </a:pathLst>
            </a:custGeom>
            <a:ln w="38100">
              <a:solidFill>
                <a:schemeClr val="accent1">
                  <a:lumMod val="50000"/>
                </a:schemeClr>
              </a:solidFill>
            </a:ln>
          </p:spPr>
          <p:style>
            <a:lnRef idx="2">
              <a:schemeClr val="accent6"/>
            </a:lnRef>
            <a:fillRef idx="1">
              <a:schemeClr val="lt1"/>
            </a:fillRef>
            <a:effectRef idx="0">
              <a:schemeClr val="accent6"/>
            </a:effectRef>
            <a:fontRef idx="minor">
              <a:schemeClr val="dk1">
                <a:hueOff val="0"/>
                <a:satOff val="0"/>
                <a:lumOff val="0"/>
                <a:alphaOff val="0"/>
              </a:schemeClr>
            </a:fontRef>
          </p:style>
          <p:txBody>
            <a:bodyPr lIns="64054" tIns="64054" rIns="64054" bIns="64054" spcCol="1270" anchor="ctr"/>
            <a:lstStyle/>
            <a:p>
              <a:pPr algn="ctr" defTabSz="533400" eaLnBrk="1" fontAlgn="auto" hangingPunct="1">
                <a:lnSpc>
                  <a:spcPct val="90000"/>
                </a:lnSpc>
                <a:spcAft>
                  <a:spcPct val="35000"/>
                </a:spcAft>
                <a:defRPr/>
              </a:pPr>
              <a:r>
                <a:rPr lang="de-DE" sz="1200" b="1" dirty="0">
                  <a:solidFill>
                    <a:prstClr val="black">
                      <a:hueOff val="0"/>
                      <a:satOff val="0"/>
                      <a:lumOff val="0"/>
                      <a:alphaOff val="0"/>
                    </a:prstClr>
                  </a:solidFill>
                </a:rPr>
                <a:t>Nahrung- &amp;  Futtermittel</a:t>
              </a:r>
            </a:p>
          </p:txBody>
        </p:sp>
        <p:sp>
          <p:nvSpPr>
            <p:cNvPr id="102" name="Abgerundetes Rechteck 101"/>
            <p:cNvSpPr/>
            <p:nvPr/>
          </p:nvSpPr>
          <p:spPr>
            <a:xfrm>
              <a:off x="3114675" y="2881185"/>
              <a:ext cx="985838" cy="627063"/>
            </a:xfrm>
            <a:prstGeom prst="roundRect">
              <a:avLst>
                <a:gd name="adj" fmla="val 10000"/>
              </a:avLst>
            </a:prstGeom>
            <a:solidFill>
              <a:schemeClr val="bg1">
                <a:lumMod val="65000"/>
              </a:schemeClr>
            </a:solidFill>
            <a:ln w="38100">
              <a:solidFill>
                <a:schemeClr val="accent1">
                  <a:lumMod val="50000"/>
                </a:schemeClr>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03" name="Freihandform 102"/>
            <p:cNvSpPr/>
            <p:nvPr/>
          </p:nvSpPr>
          <p:spPr>
            <a:xfrm>
              <a:off x="3224213" y="2985960"/>
              <a:ext cx="985837" cy="625475"/>
            </a:xfrm>
            <a:custGeom>
              <a:avLst/>
              <a:gdLst>
                <a:gd name="connsiteX0" fmla="*/ 0 w 985778"/>
                <a:gd name="connsiteY0" fmla="*/ 62597 h 625969"/>
                <a:gd name="connsiteX1" fmla="*/ 62597 w 985778"/>
                <a:gd name="connsiteY1" fmla="*/ 0 h 625969"/>
                <a:gd name="connsiteX2" fmla="*/ 923181 w 985778"/>
                <a:gd name="connsiteY2" fmla="*/ 0 h 625969"/>
                <a:gd name="connsiteX3" fmla="*/ 985778 w 985778"/>
                <a:gd name="connsiteY3" fmla="*/ 62597 h 625969"/>
                <a:gd name="connsiteX4" fmla="*/ 985778 w 985778"/>
                <a:gd name="connsiteY4" fmla="*/ 563372 h 625969"/>
                <a:gd name="connsiteX5" fmla="*/ 923181 w 985778"/>
                <a:gd name="connsiteY5" fmla="*/ 625969 h 625969"/>
                <a:gd name="connsiteX6" fmla="*/ 62597 w 985778"/>
                <a:gd name="connsiteY6" fmla="*/ 625969 h 625969"/>
                <a:gd name="connsiteX7" fmla="*/ 0 w 985778"/>
                <a:gd name="connsiteY7" fmla="*/ 563372 h 625969"/>
                <a:gd name="connsiteX8" fmla="*/ 0 w 985778"/>
                <a:gd name="connsiteY8" fmla="*/ 62597 h 625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5778" h="625969">
                  <a:moveTo>
                    <a:pt x="0" y="62597"/>
                  </a:moveTo>
                  <a:cubicBezTo>
                    <a:pt x="0" y="28026"/>
                    <a:pt x="28026" y="0"/>
                    <a:pt x="62597" y="0"/>
                  </a:cubicBezTo>
                  <a:lnTo>
                    <a:pt x="923181" y="0"/>
                  </a:lnTo>
                  <a:cubicBezTo>
                    <a:pt x="957752" y="0"/>
                    <a:pt x="985778" y="28026"/>
                    <a:pt x="985778" y="62597"/>
                  </a:cubicBezTo>
                  <a:lnTo>
                    <a:pt x="985778" y="563372"/>
                  </a:lnTo>
                  <a:cubicBezTo>
                    <a:pt x="985778" y="597943"/>
                    <a:pt x="957752" y="625969"/>
                    <a:pt x="923181" y="625969"/>
                  </a:cubicBezTo>
                  <a:lnTo>
                    <a:pt x="62597" y="625969"/>
                  </a:lnTo>
                  <a:cubicBezTo>
                    <a:pt x="28026" y="625969"/>
                    <a:pt x="0" y="597943"/>
                    <a:pt x="0" y="563372"/>
                  </a:cubicBezTo>
                  <a:lnTo>
                    <a:pt x="0" y="62597"/>
                  </a:lnTo>
                  <a:close/>
                </a:path>
              </a:pathLst>
            </a:custGeom>
            <a:ln w="38100">
              <a:solidFill>
                <a:schemeClr val="accent1">
                  <a:lumMod val="50000"/>
                </a:schemeClr>
              </a:solidFill>
            </a:ln>
          </p:spPr>
          <p:style>
            <a:lnRef idx="2">
              <a:schemeClr val="accent6"/>
            </a:lnRef>
            <a:fillRef idx="1">
              <a:schemeClr val="lt1"/>
            </a:fillRef>
            <a:effectRef idx="0">
              <a:schemeClr val="accent6"/>
            </a:effectRef>
            <a:fontRef idx="minor">
              <a:schemeClr val="dk1">
                <a:hueOff val="0"/>
                <a:satOff val="0"/>
                <a:lumOff val="0"/>
                <a:alphaOff val="0"/>
              </a:schemeClr>
            </a:fontRef>
          </p:style>
          <p:txBody>
            <a:bodyPr lIns="64054" tIns="64054" rIns="64054" bIns="64054" spcCol="1270" anchor="ctr"/>
            <a:lstStyle/>
            <a:p>
              <a:pPr algn="ctr" defTabSz="533400" eaLnBrk="1" fontAlgn="auto" hangingPunct="1">
                <a:lnSpc>
                  <a:spcPct val="90000"/>
                </a:lnSpc>
                <a:spcAft>
                  <a:spcPct val="35000"/>
                </a:spcAft>
                <a:defRPr/>
              </a:pPr>
              <a:r>
                <a:rPr lang="de-DE" sz="1200" b="1" dirty="0">
                  <a:solidFill>
                    <a:prstClr val="black">
                      <a:hueOff val="0"/>
                      <a:satOff val="0"/>
                      <a:lumOff val="0"/>
                      <a:alphaOff val="0"/>
                    </a:prstClr>
                  </a:solidFill>
                </a:rPr>
                <a:t>Boden</a:t>
              </a:r>
            </a:p>
          </p:txBody>
        </p:sp>
        <p:cxnSp>
          <p:nvCxnSpPr>
            <p:cNvPr id="104" name="Gewinkelte Verbindung 103"/>
            <p:cNvCxnSpPr>
              <a:stCxn id="57" idx="2"/>
              <a:endCxn id="63" idx="0"/>
            </p:cNvCxnSpPr>
            <p:nvPr/>
          </p:nvCxnSpPr>
          <p:spPr>
            <a:xfrm rot="5400000">
              <a:off x="4820444" y="2351754"/>
              <a:ext cx="452438" cy="488950"/>
            </a:xfrm>
            <a:prstGeom prst="bentConnector3">
              <a:avLst>
                <a:gd name="adj1" fmla="val 50000"/>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5" name="Freihandform 104"/>
            <p:cNvSpPr/>
            <p:nvPr/>
          </p:nvSpPr>
          <p:spPr>
            <a:xfrm>
              <a:off x="979488" y="5694235"/>
              <a:ext cx="906462" cy="422275"/>
            </a:xfrm>
            <a:custGeom>
              <a:avLst/>
              <a:gdLst>
                <a:gd name="connsiteX0" fmla="*/ 0 w 985778"/>
                <a:gd name="connsiteY0" fmla="*/ 62597 h 625969"/>
                <a:gd name="connsiteX1" fmla="*/ 62597 w 985778"/>
                <a:gd name="connsiteY1" fmla="*/ 0 h 625969"/>
                <a:gd name="connsiteX2" fmla="*/ 923181 w 985778"/>
                <a:gd name="connsiteY2" fmla="*/ 0 h 625969"/>
                <a:gd name="connsiteX3" fmla="*/ 985778 w 985778"/>
                <a:gd name="connsiteY3" fmla="*/ 62597 h 625969"/>
                <a:gd name="connsiteX4" fmla="*/ 985778 w 985778"/>
                <a:gd name="connsiteY4" fmla="*/ 563372 h 625969"/>
                <a:gd name="connsiteX5" fmla="*/ 923181 w 985778"/>
                <a:gd name="connsiteY5" fmla="*/ 625969 h 625969"/>
                <a:gd name="connsiteX6" fmla="*/ 62597 w 985778"/>
                <a:gd name="connsiteY6" fmla="*/ 625969 h 625969"/>
                <a:gd name="connsiteX7" fmla="*/ 0 w 985778"/>
                <a:gd name="connsiteY7" fmla="*/ 563372 h 625969"/>
                <a:gd name="connsiteX8" fmla="*/ 0 w 985778"/>
                <a:gd name="connsiteY8" fmla="*/ 62597 h 625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5778" h="625969">
                  <a:moveTo>
                    <a:pt x="0" y="62597"/>
                  </a:moveTo>
                  <a:cubicBezTo>
                    <a:pt x="0" y="28026"/>
                    <a:pt x="28026" y="0"/>
                    <a:pt x="62597" y="0"/>
                  </a:cubicBezTo>
                  <a:lnTo>
                    <a:pt x="923181" y="0"/>
                  </a:lnTo>
                  <a:cubicBezTo>
                    <a:pt x="957752" y="0"/>
                    <a:pt x="985778" y="28026"/>
                    <a:pt x="985778" y="62597"/>
                  </a:cubicBezTo>
                  <a:lnTo>
                    <a:pt x="985778" y="563372"/>
                  </a:lnTo>
                  <a:cubicBezTo>
                    <a:pt x="985778" y="597943"/>
                    <a:pt x="957752" y="625969"/>
                    <a:pt x="923181" y="625969"/>
                  </a:cubicBezTo>
                  <a:lnTo>
                    <a:pt x="62597" y="625969"/>
                  </a:lnTo>
                  <a:cubicBezTo>
                    <a:pt x="28026" y="625969"/>
                    <a:pt x="0" y="597943"/>
                    <a:pt x="0" y="563372"/>
                  </a:cubicBezTo>
                  <a:lnTo>
                    <a:pt x="0" y="62597"/>
                  </a:lnTo>
                  <a:close/>
                </a:path>
              </a:pathLst>
            </a:custGeom>
            <a:solidFill>
              <a:schemeClr val="bg1"/>
            </a:solidFill>
            <a:ln w="38100">
              <a:solidFill>
                <a:schemeClr val="accent1">
                  <a:lumMod val="50000"/>
                </a:schemeClr>
              </a:solidFill>
            </a:ln>
          </p:spPr>
          <p:style>
            <a:lnRef idx="2">
              <a:schemeClr val="accent6"/>
            </a:lnRef>
            <a:fillRef idx="1">
              <a:schemeClr val="lt1"/>
            </a:fillRef>
            <a:effectRef idx="0">
              <a:schemeClr val="accent6"/>
            </a:effectRef>
            <a:fontRef idx="minor">
              <a:schemeClr val="dk1">
                <a:hueOff val="0"/>
                <a:satOff val="0"/>
                <a:lumOff val="0"/>
                <a:alphaOff val="0"/>
              </a:schemeClr>
            </a:fontRef>
          </p:style>
          <p:txBody>
            <a:bodyPr lIns="71674" tIns="71674" rIns="71674" bIns="71674" spcCol="1270" anchor="ctr"/>
            <a:lstStyle/>
            <a:p>
              <a:pPr algn="ctr" defTabSz="622300" eaLnBrk="1" fontAlgn="auto" hangingPunct="1">
                <a:lnSpc>
                  <a:spcPct val="90000"/>
                </a:lnSpc>
                <a:spcAft>
                  <a:spcPct val="35000"/>
                </a:spcAft>
                <a:defRPr/>
              </a:pPr>
              <a:r>
                <a:rPr lang="de-DE" sz="1100" b="1" dirty="0">
                  <a:solidFill>
                    <a:prstClr val="black">
                      <a:hueOff val="0"/>
                      <a:satOff val="0"/>
                      <a:lumOff val="0"/>
                      <a:alphaOff val="0"/>
                    </a:prstClr>
                  </a:solidFill>
                </a:rPr>
                <a:t>Stoffliche</a:t>
              </a:r>
              <a:br>
                <a:rPr lang="de-DE" sz="1100" b="1" dirty="0">
                  <a:solidFill>
                    <a:prstClr val="black">
                      <a:hueOff val="0"/>
                      <a:satOff val="0"/>
                      <a:lumOff val="0"/>
                      <a:alphaOff val="0"/>
                    </a:prstClr>
                  </a:solidFill>
                </a:rPr>
              </a:br>
              <a:r>
                <a:rPr lang="de-DE" sz="1100" b="1" dirty="0">
                  <a:solidFill>
                    <a:prstClr val="black">
                      <a:hueOff val="0"/>
                      <a:satOff val="0"/>
                      <a:lumOff val="0"/>
                      <a:alphaOff val="0"/>
                    </a:prstClr>
                  </a:solidFill>
                </a:rPr>
                <a:t>Nutzung</a:t>
              </a:r>
            </a:p>
          </p:txBody>
        </p:sp>
      </p:grpSp>
      <p:sp>
        <p:nvSpPr>
          <p:cNvPr id="106" name="Freihandform 105"/>
          <p:cNvSpPr/>
          <p:nvPr/>
        </p:nvSpPr>
        <p:spPr>
          <a:xfrm>
            <a:off x="38102" y="5527898"/>
            <a:ext cx="906462" cy="420687"/>
          </a:xfrm>
          <a:custGeom>
            <a:avLst/>
            <a:gdLst>
              <a:gd name="connsiteX0" fmla="*/ 0 w 985778"/>
              <a:gd name="connsiteY0" fmla="*/ 62597 h 625969"/>
              <a:gd name="connsiteX1" fmla="*/ 62597 w 985778"/>
              <a:gd name="connsiteY1" fmla="*/ 0 h 625969"/>
              <a:gd name="connsiteX2" fmla="*/ 923181 w 985778"/>
              <a:gd name="connsiteY2" fmla="*/ 0 h 625969"/>
              <a:gd name="connsiteX3" fmla="*/ 985778 w 985778"/>
              <a:gd name="connsiteY3" fmla="*/ 62597 h 625969"/>
              <a:gd name="connsiteX4" fmla="*/ 985778 w 985778"/>
              <a:gd name="connsiteY4" fmla="*/ 563372 h 625969"/>
              <a:gd name="connsiteX5" fmla="*/ 923181 w 985778"/>
              <a:gd name="connsiteY5" fmla="*/ 625969 h 625969"/>
              <a:gd name="connsiteX6" fmla="*/ 62597 w 985778"/>
              <a:gd name="connsiteY6" fmla="*/ 625969 h 625969"/>
              <a:gd name="connsiteX7" fmla="*/ 0 w 985778"/>
              <a:gd name="connsiteY7" fmla="*/ 563372 h 625969"/>
              <a:gd name="connsiteX8" fmla="*/ 0 w 985778"/>
              <a:gd name="connsiteY8" fmla="*/ 62597 h 625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5778" h="625969">
                <a:moveTo>
                  <a:pt x="0" y="62597"/>
                </a:moveTo>
                <a:cubicBezTo>
                  <a:pt x="0" y="28026"/>
                  <a:pt x="28026" y="0"/>
                  <a:pt x="62597" y="0"/>
                </a:cubicBezTo>
                <a:lnTo>
                  <a:pt x="923181" y="0"/>
                </a:lnTo>
                <a:cubicBezTo>
                  <a:pt x="957752" y="0"/>
                  <a:pt x="985778" y="28026"/>
                  <a:pt x="985778" y="62597"/>
                </a:cubicBezTo>
                <a:lnTo>
                  <a:pt x="985778" y="563372"/>
                </a:lnTo>
                <a:cubicBezTo>
                  <a:pt x="985778" y="597943"/>
                  <a:pt x="957752" y="625969"/>
                  <a:pt x="923181" y="625969"/>
                </a:cubicBezTo>
                <a:lnTo>
                  <a:pt x="62597" y="625969"/>
                </a:lnTo>
                <a:cubicBezTo>
                  <a:pt x="28026" y="625969"/>
                  <a:pt x="0" y="597943"/>
                  <a:pt x="0" y="563372"/>
                </a:cubicBezTo>
                <a:lnTo>
                  <a:pt x="0" y="62597"/>
                </a:lnTo>
                <a:close/>
              </a:path>
            </a:pathLst>
          </a:custGeom>
          <a:solidFill>
            <a:schemeClr val="bg1"/>
          </a:solidFill>
          <a:ln w="38100">
            <a:solidFill>
              <a:schemeClr val="accent1">
                <a:lumMod val="50000"/>
              </a:schemeClr>
            </a:solidFill>
          </a:ln>
        </p:spPr>
        <p:style>
          <a:lnRef idx="2">
            <a:schemeClr val="accent6"/>
          </a:lnRef>
          <a:fillRef idx="1">
            <a:schemeClr val="lt1"/>
          </a:fillRef>
          <a:effectRef idx="0">
            <a:schemeClr val="accent6"/>
          </a:effectRef>
          <a:fontRef idx="minor">
            <a:schemeClr val="dk1">
              <a:hueOff val="0"/>
              <a:satOff val="0"/>
              <a:lumOff val="0"/>
              <a:alphaOff val="0"/>
            </a:schemeClr>
          </a:fontRef>
        </p:style>
        <p:txBody>
          <a:bodyPr lIns="71674" tIns="71674" rIns="71674" bIns="71674" spcCol="1270" anchor="ctr"/>
          <a:lstStyle/>
          <a:p>
            <a:pPr algn="ctr" defTabSz="622300" eaLnBrk="1" fontAlgn="auto" hangingPunct="1">
              <a:lnSpc>
                <a:spcPct val="90000"/>
              </a:lnSpc>
              <a:spcAft>
                <a:spcPct val="35000"/>
              </a:spcAft>
              <a:defRPr/>
            </a:pPr>
            <a:r>
              <a:rPr lang="de-DE" sz="1100" b="1" dirty="0">
                <a:solidFill>
                  <a:prstClr val="black">
                    <a:hueOff val="0"/>
                    <a:satOff val="0"/>
                    <a:lumOff val="0"/>
                    <a:alphaOff val="0"/>
                  </a:prstClr>
                </a:solidFill>
              </a:rPr>
              <a:t>Energetische</a:t>
            </a:r>
            <a:br>
              <a:rPr lang="de-DE" sz="1100" b="1" dirty="0">
                <a:solidFill>
                  <a:prstClr val="black">
                    <a:hueOff val="0"/>
                    <a:satOff val="0"/>
                    <a:lumOff val="0"/>
                    <a:alphaOff val="0"/>
                  </a:prstClr>
                </a:solidFill>
              </a:rPr>
            </a:br>
            <a:r>
              <a:rPr lang="de-DE" sz="1100" b="1" dirty="0">
                <a:solidFill>
                  <a:prstClr val="black">
                    <a:hueOff val="0"/>
                    <a:satOff val="0"/>
                    <a:lumOff val="0"/>
                    <a:alphaOff val="0"/>
                  </a:prstClr>
                </a:solidFill>
              </a:rPr>
              <a:t>Nutzung</a:t>
            </a:r>
          </a:p>
        </p:txBody>
      </p:sp>
      <p:sp>
        <p:nvSpPr>
          <p:cNvPr id="107" name="Titel 4"/>
          <p:cNvSpPr>
            <a:spLocks noGrp="1"/>
          </p:cNvSpPr>
          <p:nvPr>
            <p:ph type="title"/>
          </p:nvPr>
        </p:nvSpPr>
        <p:spPr/>
        <p:txBody>
          <a:bodyPr/>
          <a:lstStyle/>
          <a:p>
            <a:r>
              <a:rPr lang="de-DE" dirty="0"/>
              <a:t>Sachanalyse: Ressourcen</a:t>
            </a:r>
            <a:br>
              <a:rPr lang="de-DE" dirty="0"/>
            </a:br>
            <a:r>
              <a:rPr lang="de-DE" dirty="0"/>
              <a:t>Systematik</a:t>
            </a:r>
          </a:p>
        </p:txBody>
      </p:sp>
      <p:sp>
        <p:nvSpPr>
          <p:cNvPr id="5" name="Textplatzhalter 4"/>
          <p:cNvSpPr>
            <a:spLocks noGrp="1"/>
          </p:cNvSpPr>
          <p:nvPr>
            <p:ph type="body" sz="quarter" idx="12"/>
          </p:nvPr>
        </p:nvSpPr>
        <p:spPr>
          <a:xfrm>
            <a:off x="3892549" y="6351760"/>
            <a:ext cx="2955925" cy="365125"/>
          </a:xfrm>
        </p:spPr>
        <p:txBody>
          <a:bodyPr/>
          <a:lstStyle/>
          <a:p>
            <a:r>
              <a:rPr lang="de-DE" dirty="0"/>
              <a:t>Quelle: Eigene Abbildung nach BMUB 2016.</a:t>
            </a:r>
          </a:p>
        </p:txBody>
      </p:sp>
      <p:sp>
        <p:nvSpPr>
          <p:cNvPr id="9" name="Fußzeilenplatzhalter 8"/>
          <p:cNvSpPr>
            <a:spLocks noGrp="1"/>
          </p:cNvSpPr>
          <p:nvPr>
            <p:ph type="ftr" sz="quarter" idx="13"/>
          </p:nvPr>
        </p:nvSpPr>
        <p:spPr/>
        <p:txBody>
          <a:bodyPr/>
          <a:lstStyle/>
          <a:p>
            <a:r>
              <a:rPr lang="de-DE"/>
              <a:t>Das nachwachsende Büro</a:t>
            </a:r>
            <a:endParaRPr lang="de-DE" dirty="0"/>
          </a:p>
        </p:txBody>
      </p:sp>
      <p:sp>
        <p:nvSpPr>
          <p:cNvPr id="10" name="Foliennummernplatzhalter 9"/>
          <p:cNvSpPr>
            <a:spLocks noGrp="1"/>
          </p:cNvSpPr>
          <p:nvPr>
            <p:ph type="sldNum" sz="quarter" idx="14"/>
          </p:nvPr>
        </p:nvSpPr>
        <p:spPr/>
        <p:txBody>
          <a:bodyPr/>
          <a:lstStyle/>
          <a:p>
            <a:fld id="{BC9D0AC9-54AF-4CD9-8809-E6EA56F41A06}" type="slidenum">
              <a:rPr lang="de-DE" smtClean="0"/>
              <a:t>11</a:t>
            </a:fld>
            <a:endParaRPr lang="de-DE"/>
          </a:p>
        </p:txBody>
      </p:sp>
    </p:spTree>
    <p:extLst>
      <p:ext uri="{BB962C8B-B14F-4D97-AF65-F5344CB8AC3E}">
        <p14:creationId xmlns:p14="http://schemas.microsoft.com/office/powerpoint/2010/main" val="14537886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a:t>Sachanalyse: Ressourcen</a:t>
            </a:r>
            <a:br>
              <a:rPr lang="de-DE" dirty="0"/>
            </a:br>
            <a:r>
              <a:rPr lang="de-DE" dirty="0"/>
              <a:t>Definitionen </a:t>
            </a:r>
            <a:r>
              <a:rPr lang="de-DE" dirty="0" err="1"/>
              <a:t>NaWaRo</a:t>
            </a:r>
            <a:endParaRPr lang="de-DE" dirty="0"/>
          </a:p>
        </p:txBody>
      </p:sp>
      <p:sp>
        <p:nvSpPr>
          <p:cNvPr id="6" name="Inhaltsplatzhalter 5"/>
          <p:cNvSpPr>
            <a:spLocks noGrp="1"/>
          </p:cNvSpPr>
          <p:nvPr>
            <p:ph idx="1"/>
          </p:nvPr>
        </p:nvSpPr>
        <p:spPr/>
        <p:txBody>
          <a:bodyPr/>
          <a:lstStyle/>
          <a:p>
            <a:pPr marL="0" lvl="0" indent="0" algn="just">
              <a:buNone/>
            </a:pPr>
            <a:r>
              <a:rPr lang="de-DE" dirty="0"/>
              <a:t>„Unter </a:t>
            </a:r>
            <a:r>
              <a:rPr lang="de-DE" b="1" dirty="0"/>
              <a:t>nachwachsenden Rohstoffen</a:t>
            </a:r>
            <a:r>
              <a:rPr lang="de-DE" dirty="0"/>
              <a:t>‘ wird die in Land- und Forstwirtschaft erzeugte Biomasse verstanden, die stofflich und energetisch in verschiedener Weise nutzbar ist. Ausgenommen davon sind Nahrungs- und Futtermittel. Biomasse wird stofflich für die (industrielle) Produktion von Gütern genutzt.“ (VDI ZRE 2016: 10)</a:t>
            </a:r>
          </a:p>
          <a:p>
            <a:pPr marL="0" indent="0">
              <a:buNone/>
            </a:pPr>
            <a:br>
              <a:rPr lang="de-DE" dirty="0"/>
            </a:br>
            <a:endParaRPr lang="de-DE" dirty="0"/>
          </a:p>
        </p:txBody>
      </p:sp>
      <p:sp>
        <p:nvSpPr>
          <p:cNvPr id="4" name="Fußzeilenplatzhalter 3"/>
          <p:cNvSpPr>
            <a:spLocks noGrp="1"/>
          </p:cNvSpPr>
          <p:nvPr>
            <p:ph type="ftr" sz="quarter" idx="13"/>
          </p:nvPr>
        </p:nvSpPr>
        <p:spPr/>
        <p:txBody>
          <a:bodyPr/>
          <a:lstStyle/>
          <a:p>
            <a:r>
              <a:rPr lang="de-DE"/>
              <a:t>Das nachwachsende Büro</a:t>
            </a:r>
            <a:endParaRPr lang="de-DE" dirty="0"/>
          </a:p>
        </p:txBody>
      </p:sp>
      <p:sp>
        <p:nvSpPr>
          <p:cNvPr id="8" name="Foliennummernplatzhalter 7"/>
          <p:cNvSpPr>
            <a:spLocks noGrp="1"/>
          </p:cNvSpPr>
          <p:nvPr>
            <p:ph type="sldNum" sz="quarter" idx="14"/>
          </p:nvPr>
        </p:nvSpPr>
        <p:spPr/>
        <p:txBody>
          <a:bodyPr/>
          <a:lstStyle/>
          <a:p>
            <a:fld id="{BC9D0AC9-54AF-4CD9-8809-E6EA56F41A06}" type="slidenum">
              <a:rPr lang="de-DE" smtClean="0"/>
              <a:t>12</a:t>
            </a:fld>
            <a:endParaRPr lang="de-DE"/>
          </a:p>
        </p:txBody>
      </p:sp>
    </p:spTree>
    <p:extLst>
      <p:ext uri="{BB962C8B-B14F-4D97-AF65-F5344CB8AC3E}">
        <p14:creationId xmlns:p14="http://schemas.microsoft.com/office/powerpoint/2010/main" val="16353312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de-DE" dirty="0"/>
              <a:t>Sachanalyse: Ressourcen</a:t>
            </a:r>
            <a:br>
              <a:rPr lang="de-DE" dirty="0"/>
            </a:br>
            <a:r>
              <a:rPr lang="de-DE" dirty="0" err="1"/>
              <a:t>NaWaRo</a:t>
            </a:r>
            <a:r>
              <a:rPr lang="de-DE" dirty="0"/>
              <a:t> Endprodukte</a:t>
            </a:r>
          </a:p>
        </p:txBody>
      </p:sp>
      <p:graphicFrame>
        <p:nvGraphicFramePr>
          <p:cNvPr id="7" name="Inhaltsplatzhalter 6"/>
          <p:cNvGraphicFramePr>
            <a:graphicFrameLocks noGrp="1"/>
          </p:cNvGraphicFramePr>
          <p:nvPr>
            <p:ph idx="1"/>
            <p:extLst>
              <p:ext uri="{D42A27DB-BD31-4B8C-83A1-F6EECF244321}">
                <p14:modId xmlns:p14="http://schemas.microsoft.com/office/powerpoint/2010/main" val="4046233030"/>
              </p:ext>
            </p:extLst>
          </p:nvPr>
        </p:nvGraphicFramePr>
        <p:xfrm>
          <a:off x="390525" y="1512888"/>
          <a:ext cx="8357022" cy="4691704"/>
        </p:xfrm>
        <a:graphic>
          <a:graphicData uri="http://schemas.openxmlformats.org/drawingml/2006/table">
            <a:tbl>
              <a:tblPr firstRow="1" bandRow="1">
                <a:tableStyleId>{5C22544A-7EE6-4342-B048-85BDC9FD1C3A}</a:tableStyleId>
              </a:tblPr>
              <a:tblGrid>
                <a:gridCol w="3280902">
                  <a:extLst>
                    <a:ext uri="{9D8B030D-6E8A-4147-A177-3AD203B41FA5}">
                      <a16:colId xmlns:a16="http://schemas.microsoft.com/office/drawing/2014/main" val="20000"/>
                    </a:ext>
                  </a:extLst>
                </a:gridCol>
                <a:gridCol w="1267352">
                  <a:extLst>
                    <a:ext uri="{9D8B030D-6E8A-4147-A177-3AD203B41FA5}">
                      <a16:colId xmlns:a16="http://schemas.microsoft.com/office/drawing/2014/main" val="20001"/>
                    </a:ext>
                  </a:extLst>
                </a:gridCol>
                <a:gridCol w="3808768">
                  <a:extLst>
                    <a:ext uri="{9D8B030D-6E8A-4147-A177-3AD203B41FA5}">
                      <a16:colId xmlns:a16="http://schemas.microsoft.com/office/drawing/2014/main" val="20002"/>
                    </a:ext>
                  </a:extLst>
                </a:gridCol>
              </a:tblGrid>
              <a:tr h="212982">
                <a:tc>
                  <a:txBody>
                    <a:bodyPr/>
                    <a:lstStyle/>
                    <a:p>
                      <a:r>
                        <a:rPr lang="de-DE" sz="1400" b="1" dirty="0">
                          <a:latin typeface="PT Sans" panose="020B0503020203020204" pitchFamily="34" charset="0"/>
                          <a:ea typeface="PT Sans" panose="020B0503020203020204" pitchFamily="34" charset="0"/>
                        </a:rPr>
                        <a:t> Pflanzen</a:t>
                      </a:r>
                      <a:endParaRPr lang="de-DE" sz="1400" dirty="0">
                        <a:latin typeface="PT Sans" panose="020B0503020203020204" pitchFamily="34" charset="0"/>
                        <a:ea typeface="PT Sans" panose="020B0503020203020204" pitchFamily="34" charset="0"/>
                      </a:endParaRPr>
                    </a:p>
                  </a:txBody>
                  <a:tcPr marL="0" marR="0" marT="0" marB="0">
                    <a:solidFill>
                      <a:srgbClr val="FF9919"/>
                    </a:solidFill>
                  </a:tcPr>
                </a:tc>
                <a:tc>
                  <a:txBody>
                    <a:bodyPr/>
                    <a:lstStyle/>
                    <a:p>
                      <a:r>
                        <a:rPr lang="de-DE" sz="1400" b="1" dirty="0">
                          <a:latin typeface="PT Sans" panose="020B0503020203020204" pitchFamily="34" charset="0"/>
                          <a:ea typeface="PT Sans" panose="020B0503020203020204" pitchFamily="34" charset="0"/>
                        </a:rPr>
                        <a:t> Rohstoffe</a:t>
                      </a:r>
                      <a:endParaRPr lang="de-DE" sz="1400" dirty="0">
                        <a:latin typeface="PT Sans" panose="020B0503020203020204" pitchFamily="34" charset="0"/>
                        <a:ea typeface="PT Sans" panose="020B0503020203020204" pitchFamily="34" charset="0"/>
                      </a:endParaRPr>
                    </a:p>
                  </a:txBody>
                  <a:tcPr marL="0" marR="0" marT="0" marB="0">
                    <a:solidFill>
                      <a:srgbClr val="FF9919"/>
                    </a:solidFill>
                  </a:tcPr>
                </a:tc>
                <a:tc>
                  <a:txBody>
                    <a:bodyPr/>
                    <a:lstStyle/>
                    <a:p>
                      <a:r>
                        <a:rPr lang="de-DE" sz="1400" b="1" dirty="0">
                          <a:latin typeface="PT Sans" panose="020B0503020203020204" pitchFamily="34" charset="0"/>
                          <a:ea typeface="PT Sans" panose="020B0503020203020204" pitchFamily="34" charset="0"/>
                        </a:rPr>
                        <a:t> Produkt</a:t>
                      </a:r>
                      <a:endParaRPr lang="de-DE" sz="1400" dirty="0">
                        <a:latin typeface="PT Sans" panose="020B0503020203020204" pitchFamily="34" charset="0"/>
                        <a:ea typeface="PT Sans" panose="020B0503020203020204" pitchFamily="34" charset="0"/>
                      </a:endParaRPr>
                    </a:p>
                  </a:txBody>
                  <a:tcPr marL="0" marR="0" marT="0" marB="0">
                    <a:solidFill>
                      <a:srgbClr val="FF9919"/>
                    </a:solidFill>
                  </a:tcPr>
                </a:tc>
                <a:extLst>
                  <a:ext uri="{0D108BD9-81ED-4DB2-BD59-A6C34878D82A}">
                    <a16:rowId xmlns:a16="http://schemas.microsoft.com/office/drawing/2014/main" val="10000"/>
                  </a:ext>
                </a:extLst>
              </a:tr>
              <a:tr h="730223">
                <a:tc>
                  <a:txBody>
                    <a:bodyPr/>
                    <a:lstStyle/>
                    <a:p>
                      <a:r>
                        <a:rPr lang="de-DE" sz="1400" b="0" i="0" kern="1200" dirty="0">
                          <a:solidFill>
                            <a:schemeClr val="tx1">
                              <a:lumMod val="65000"/>
                              <a:lumOff val="35000"/>
                            </a:schemeClr>
                          </a:solidFill>
                          <a:effectLst/>
                          <a:latin typeface="PT Sans" panose="020B0503020203020204" pitchFamily="34" charset="0"/>
                          <a:ea typeface="PT Sans" panose="020B0503020203020204" pitchFamily="34" charset="0"/>
                          <a:cs typeface="+mn-cs"/>
                        </a:rPr>
                        <a:t>Bäume, Sträucher, Bambus, Holzgewächse</a:t>
                      </a:r>
                      <a:endParaRPr lang="de-DE" sz="1400" dirty="0">
                        <a:solidFill>
                          <a:schemeClr val="tx1">
                            <a:lumMod val="65000"/>
                            <a:lumOff val="35000"/>
                          </a:schemeClr>
                        </a:solidFill>
                        <a:latin typeface="PT Sans" panose="020B0503020203020204" pitchFamily="34" charset="0"/>
                        <a:ea typeface="PT Sans" panose="020B0503020203020204" pitchFamily="34" charset="0"/>
                      </a:endParaRPr>
                    </a:p>
                  </a:txBody>
                  <a:tcPr marL="91475" marR="91475">
                    <a:solidFill>
                      <a:srgbClr val="F9CB9C"/>
                    </a:solidFill>
                  </a:tcPr>
                </a:tc>
                <a:tc>
                  <a:txBody>
                    <a:bodyPr/>
                    <a:lstStyle/>
                    <a:p>
                      <a:r>
                        <a:rPr lang="de-DE" sz="1400" b="0" i="0" kern="1200" dirty="0">
                          <a:solidFill>
                            <a:schemeClr val="tx1">
                              <a:lumMod val="65000"/>
                              <a:lumOff val="35000"/>
                            </a:schemeClr>
                          </a:solidFill>
                          <a:effectLst/>
                          <a:latin typeface="PT Sans" panose="020B0503020203020204" pitchFamily="34" charset="0"/>
                          <a:ea typeface="PT Sans" panose="020B0503020203020204" pitchFamily="34" charset="0"/>
                          <a:cs typeface="+mn-cs"/>
                        </a:rPr>
                        <a:t>Holz, Zellulosefasern</a:t>
                      </a:r>
                      <a:endParaRPr lang="de-DE" sz="1400" dirty="0">
                        <a:solidFill>
                          <a:schemeClr val="tx1">
                            <a:lumMod val="65000"/>
                            <a:lumOff val="35000"/>
                          </a:schemeClr>
                        </a:solidFill>
                        <a:latin typeface="PT Sans" panose="020B0503020203020204" pitchFamily="34" charset="0"/>
                        <a:ea typeface="PT Sans" panose="020B0503020203020204" pitchFamily="34" charset="0"/>
                      </a:endParaRPr>
                    </a:p>
                  </a:txBody>
                  <a:tcPr marL="91475" marR="91475">
                    <a:solidFill>
                      <a:srgbClr val="F9CB9C"/>
                    </a:solidFill>
                  </a:tcPr>
                </a:tc>
                <a:tc>
                  <a:txBody>
                    <a:bodyPr/>
                    <a:lstStyle/>
                    <a:p>
                      <a:r>
                        <a:rPr lang="de-DE" sz="1400" b="0" i="0" kern="1200" dirty="0">
                          <a:solidFill>
                            <a:schemeClr val="tx1">
                              <a:lumMod val="65000"/>
                              <a:lumOff val="35000"/>
                            </a:schemeClr>
                          </a:solidFill>
                          <a:effectLst/>
                          <a:latin typeface="PT Sans" panose="020B0503020203020204" pitchFamily="34" charset="0"/>
                          <a:ea typeface="PT Sans" panose="020B0503020203020204" pitchFamily="34" charset="0"/>
                          <a:cs typeface="+mn-cs"/>
                        </a:rPr>
                        <a:t>Bauholz, Möbel, Spielwaren, Papier, Pappe, Verpackungen, Zellstoff</a:t>
                      </a:r>
                      <a:endParaRPr lang="de-DE" sz="1400" dirty="0">
                        <a:solidFill>
                          <a:schemeClr val="tx1">
                            <a:lumMod val="65000"/>
                            <a:lumOff val="35000"/>
                          </a:schemeClr>
                        </a:solidFill>
                        <a:latin typeface="PT Sans" panose="020B0503020203020204" pitchFamily="34" charset="0"/>
                        <a:ea typeface="PT Sans" panose="020B0503020203020204" pitchFamily="34" charset="0"/>
                      </a:endParaRPr>
                    </a:p>
                  </a:txBody>
                  <a:tcPr marL="91475" marR="91475">
                    <a:solidFill>
                      <a:srgbClr val="F9CB9C"/>
                    </a:solidFill>
                  </a:tcPr>
                </a:tc>
                <a:extLst>
                  <a:ext uri="{0D108BD9-81ED-4DB2-BD59-A6C34878D82A}">
                    <a16:rowId xmlns:a16="http://schemas.microsoft.com/office/drawing/2014/main" val="10001"/>
                  </a:ext>
                </a:extLst>
              </a:tr>
              <a:tr h="517241">
                <a:tc>
                  <a:txBody>
                    <a:bodyPr/>
                    <a:lstStyle/>
                    <a:p>
                      <a:r>
                        <a:rPr lang="de-DE" sz="1400" b="0" i="0" kern="1200" dirty="0">
                          <a:solidFill>
                            <a:schemeClr val="tx1">
                              <a:lumMod val="65000"/>
                              <a:lumOff val="35000"/>
                            </a:schemeClr>
                          </a:solidFill>
                          <a:effectLst/>
                          <a:latin typeface="PT Sans" panose="020B0503020203020204" pitchFamily="34" charset="0"/>
                          <a:ea typeface="PT Sans" panose="020B0503020203020204" pitchFamily="34" charset="0"/>
                          <a:cs typeface="+mn-cs"/>
                        </a:rPr>
                        <a:t>Hanf</a:t>
                      </a:r>
                      <a:endParaRPr lang="de-DE" sz="1400" dirty="0">
                        <a:solidFill>
                          <a:schemeClr val="tx1">
                            <a:lumMod val="65000"/>
                            <a:lumOff val="35000"/>
                          </a:schemeClr>
                        </a:solidFill>
                        <a:latin typeface="PT Sans" panose="020B0503020203020204" pitchFamily="34" charset="0"/>
                        <a:ea typeface="PT Sans" panose="020B0503020203020204" pitchFamily="34" charset="0"/>
                      </a:endParaRPr>
                    </a:p>
                  </a:txBody>
                  <a:tcPr marL="91475" marR="91475">
                    <a:solidFill>
                      <a:srgbClr val="FCE5CD"/>
                    </a:solidFill>
                  </a:tcPr>
                </a:tc>
                <a:tc>
                  <a:txBody>
                    <a:bodyPr/>
                    <a:lstStyle/>
                    <a:p>
                      <a:r>
                        <a:rPr lang="de-DE" sz="1400" b="0" i="0" kern="1200" dirty="0">
                          <a:solidFill>
                            <a:schemeClr val="tx1">
                              <a:lumMod val="65000"/>
                              <a:lumOff val="35000"/>
                            </a:schemeClr>
                          </a:solidFill>
                          <a:effectLst/>
                          <a:latin typeface="PT Sans" panose="020B0503020203020204" pitchFamily="34" charset="0"/>
                          <a:ea typeface="PT Sans" panose="020B0503020203020204" pitchFamily="34" charset="0"/>
                          <a:cs typeface="+mn-cs"/>
                        </a:rPr>
                        <a:t>Fasern, Hanföl</a:t>
                      </a:r>
                      <a:endParaRPr lang="de-DE" sz="1400" dirty="0">
                        <a:solidFill>
                          <a:schemeClr val="tx1">
                            <a:lumMod val="65000"/>
                            <a:lumOff val="35000"/>
                          </a:schemeClr>
                        </a:solidFill>
                        <a:latin typeface="PT Sans" panose="020B0503020203020204" pitchFamily="34" charset="0"/>
                        <a:ea typeface="PT Sans" panose="020B0503020203020204" pitchFamily="34" charset="0"/>
                      </a:endParaRPr>
                    </a:p>
                  </a:txBody>
                  <a:tcPr marL="91475" marR="91475">
                    <a:solidFill>
                      <a:srgbClr val="FCE5CD"/>
                    </a:solidFill>
                  </a:tcPr>
                </a:tc>
                <a:tc>
                  <a:txBody>
                    <a:bodyPr/>
                    <a:lstStyle/>
                    <a:p>
                      <a:r>
                        <a:rPr lang="de-DE" sz="1400" b="0" i="0" kern="1200" dirty="0">
                          <a:solidFill>
                            <a:schemeClr val="tx1">
                              <a:lumMod val="65000"/>
                              <a:lumOff val="35000"/>
                            </a:schemeClr>
                          </a:solidFill>
                          <a:effectLst/>
                          <a:latin typeface="PT Sans" panose="020B0503020203020204" pitchFamily="34" charset="0"/>
                          <a:ea typeface="PT Sans" panose="020B0503020203020204" pitchFamily="34" charset="0"/>
                          <a:cs typeface="+mn-cs"/>
                        </a:rPr>
                        <a:t>Zellstoff, Papier, Textilien, Dämmstoffe, Garn, Kosmetikprodukte</a:t>
                      </a:r>
                      <a:endParaRPr lang="de-DE" sz="1400" dirty="0">
                        <a:solidFill>
                          <a:schemeClr val="tx1">
                            <a:lumMod val="65000"/>
                            <a:lumOff val="35000"/>
                          </a:schemeClr>
                        </a:solidFill>
                        <a:latin typeface="PT Sans" panose="020B0503020203020204" pitchFamily="34" charset="0"/>
                        <a:ea typeface="PT Sans" panose="020B0503020203020204" pitchFamily="34" charset="0"/>
                      </a:endParaRPr>
                    </a:p>
                  </a:txBody>
                  <a:tcPr marL="91475" marR="91475">
                    <a:solidFill>
                      <a:srgbClr val="FCE5CD"/>
                    </a:solidFill>
                  </a:tcPr>
                </a:tc>
                <a:extLst>
                  <a:ext uri="{0D108BD9-81ED-4DB2-BD59-A6C34878D82A}">
                    <a16:rowId xmlns:a16="http://schemas.microsoft.com/office/drawing/2014/main" val="10002"/>
                  </a:ext>
                </a:extLst>
              </a:tr>
              <a:tr h="517241">
                <a:tc>
                  <a:txBody>
                    <a:bodyPr/>
                    <a:lstStyle/>
                    <a:p>
                      <a:r>
                        <a:rPr lang="de-DE" sz="1400" dirty="0" err="1">
                          <a:solidFill>
                            <a:schemeClr val="tx1">
                              <a:lumMod val="65000"/>
                              <a:lumOff val="35000"/>
                            </a:schemeClr>
                          </a:solidFill>
                          <a:latin typeface="PT Sans" panose="020B0503020203020204" pitchFamily="34" charset="0"/>
                          <a:ea typeface="PT Sans" panose="020B0503020203020204" pitchFamily="34" charset="0"/>
                        </a:rPr>
                        <a:t>Abaca</a:t>
                      </a:r>
                      <a:r>
                        <a:rPr lang="de-DE" sz="1400" dirty="0">
                          <a:solidFill>
                            <a:schemeClr val="tx1">
                              <a:lumMod val="65000"/>
                              <a:lumOff val="35000"/>
                            </a:schemeClr>
                          </a:solidFill>
                          <a:latin typeface="PT Sans" panose="020B0503020203020204" pitchFamily="34" charset="0"/>
                          <a:ea typeface="PT Sans" panose="020B0503020203020204" pitchFamily="34" charset="0"/>
                        </a:rPr>
                        <a:t>, Flachs, Kapok, Kenaf, Sisal</a:t>
                      </a:r>
                    </a:p>
                  </a:txBody>
                  <a:tcPr marL="91475" marR="91475">
                    <a:solidFill>
                      <a:srgbClr val="F9CB9C"/>
                    </a:solidFill>
                  </a:tcPr>
                </a:tc>
                <a:tc>
                  <a:txBody>
                    <a:bodyPr/>
                    <a:lstStyle/>
                    <a:p>
                      <a:r>
                        <a:rPr lang="de-DE" sz="1400" b="0" i="0" kern="1200" dirty="0">
                          <a:solidFill>
                            <a:schemeClr val="tx1">
                              <a:lumMod val="65000"/>
                              <a:lumOff val="35000"/>
                            </a:schemeClr>
                          </a:solidFill>
                          <a:effectLst/>
                          <a:latin typeface="PT Sans" panose="020B0503020203020204" pitchFamily="34" charset="0"/>
                          <a:ea typeface="PT Sans" panose="020B0503020203020204" pitchFamily="34" charset="0"/>
                          <a:cs typeface="+mn-cs"/>
                        </a:rPr>
                        <a:t>Fasern</a:t>
                      </a:r>
                      <a:endParaRPr lang="de-DE" sz="1400" dirty="0">
                        <a:solidFill>
                          <a:schemeClr val="tx1">
                            <a:lumMod val="65000"/>
                            <a:lumOff val="35000"/>
                          </a:schemeClr>
                        </a:solidFill>
                        <a:latin typeface="PT Sans" panose="020B0503020203020204" pitchFamily="34" charset="0"/>
                        <a:ea typeface="PT Sans" panose="020B0503020203020204" pitchFamily="34" charset="0"/>
                      </a:endParaRPr>
                    </a:p>
                  </a:txBody>
                  <a:tcPr marL="91475" marR="91475">
                    <a:solidFill>
                      <a:srgbClr val="F9CB9C"/>
                    </a:solidFill>
                  </a:tcPr>
                </a:tc>
                <a:tc>
                  <a:txBody>
                    <a:bodyPr/>
                    <a:lstStyle/>
                    <a:p>
                      <a:r>
                        <a:rPr lang="de-DE" sz="1400" b="0" i="0" kern="1200" dirty="0">
                          <a:solidFill>
                            <a:schemeClr val="tx1">
                              <a:lumMod val="65000"/>
                              <a:lumOff val="35000"/>
                            </a:schemeClr>
                          </a:solidFill>
                          <a:effectLst/>
                          <a:latin typeface="PT Sans" panose="020B0503020203020204" pitchFamily="34" charset="0"/>
                          <a:ea typeface="PT Sans" panose="020B0503020203020204" pitchFamily="34" charset="0"/>
                          <a:cs typeface="+mn-cs"/>
                        </a:rPr>
                        <a:t>Papier, Textilien, Dämmstoffe, Garn, Formpressteile</a:t>
                      </a:r>
                      <a:endParaRPr lang="de-DE" sz="1400" dirty="0">
                        <a:solidFill>
                          <a:schemeClr val="tx1">
                            <a:lumMod val="65000"/>
                            <a:lumOff val="35000"/>
                          </a:schemeClr>
                        </a:solidFill>
                        <a:latin typeface="PT Sans" panose="020B0503020203020204" pitchFamily="34" charset="0"/>
                        <a:ea typeface="PT Sans" panose="020B0503020203020204" pitchFamily="34" charset="0"/>
                      </a:endParaRPr>
                    </a:p>
                  </a:txBody>
                  <a:tcPr marL="91475" marR="91475">
                    <a:solidFill>
                      <a:srgbClr val="F9CB9C"/>
                    </a:solidFill>
                  </a:tcPr>
                </a:tc>
                <a:extLst>
                  <a:ext uri="{0D108BD9-81ED-4DB2-BD59-A6C34878D82A}">
                    <a16:rowId xmlns:a16="http://schemas.microsoft.com/office/drawing/2014/main" val="10003"/>
                  </a:ext>
                </a:extLst>
              </a:tr>
              <a:tr h="304260">
                <a:tc>
                  <a:txBody>
                    <a:bodyPr/>
                    <a:lstStyle/>
                    <a:p>
                      <a:r>
                        <a:rPr lang="de-DE" sz="1400" b="0" i="0" kern="1200" dirty="0" err="1">
                          <a:solidFill>
                            <a:schemeClr val="tx1">
                              <a:lumMod val="65000"/>
                              <a:lumOff val="35000"/>
                            </a:schemeClr>
                          </a:solidFill>
                          <a:effectLst/>
                          <a:latin typeface="PT Sans" panose="020B0503020203020204" pitchFamily="34" charset="0"/>
                          <a:ea typeface="PT Sans" panose="020B0503020203020204" pitchFamily="34" charset="0"/>
                          <a:cs typeface="+mn-cs"/>
                        </a:rPr>
                        <a:t>Öllein</a:t>
                      </a:r>
                      <a:endParaRPr lang="de-DE" sz="1400" dirty="0">
                        <a:solidFill>
                          <a:schemeClr val="tx1">
                            <a:lumMod val="65000"/>
                            <a:lumOff val="35000"/>
                          </a:schemeClr>
                        </a:solidFill>
                        <a:latin typeface="PT Sans" panose="020B0503020203020204" pitchFamily="34" charset="0"/>
                        <a:ea typeface="PT Sans" panose="020B0503020203020204" pitchFamily="34" charset="0"/>
                      </a:endParaRPr>
                    </a:p>
                  </a:txBody>
                  <a:tcPr marL="91475" marR="91475">
                    <a:solidFill>
                      <a:srgbClr val="FCE5CD"/>
                    </a:solidFill>
                  </a:tcPr>
                </a:tc>
                <a:tc>
                  <a:txBody>
                    <a:bodyPr/>
                    <a:lstStyle/>
                    <a:p>
                      <a:r>
                        <a:rPr lang="de-DE" sz="1400" b="0" i="0" kern="1200" dirty="0">
                          <a:solidFill>
                            <a:schemeClr val="tx1">
                              <a:lumMod val="65000"/>
                              <a:lumOff val="35000"/>
                            </a:schemeClr>
                          </a:solidFill>
                          <a:effectLst/>
                          <a:latin typeface="PT Sans" panose="020B0503020203020204" pitchFamily="34" charset="0"/>
                          <a:ea typeface="PT Sans" panose="020B0503020203020204" pitchFamily="34" charset="0"/>
                          <a:cs typeface="+mn-cs"/>
                        </a:rPr>
                        <a:t>Leinöl</a:t>
                      </a:r>
                      <a:endParaRPr lang="de-DE" sz="1400" dirty="0">
                        <a:solidFill>
                          <a:schemeClr val="tx1">
                            <a:lumMod val="65000"/>
                            <a:lumOff val="35000"/>
                          </a:schemeClr>
                        </a:solidFill>
                        <a:latin typeface="PT Sans" panose="020B0503020203020204" pitchFamily="34" charset="0"/>
                        <a:ea typeface="PT Sans" panose="020B0503020203020204" pitchFamily="34" charset="0"/>
                      </a:endParaRPr>
                    </a:p>
                  </a:txBody>
                  <a:tcPr marL="91475" marR="91475">
                    <a:solidFill>
                      <a:srgbClr val="FCE5CD"/>
                    </a:solidFill>
                  </a:tcPr>
                </a:tc>
                <a:tc>
                  <a:txBody>
                    <a:bodyPr/>
                    <a:lstStyle/>
                    <a:p>
                      <a:r>
                        <a:rPr lang="de-DE" sz="1400" b="0" i="0" kern="1200" dirty="0">
                          <a:solidFill>
                            <a:schemeClr val="tx1">
                              <a:lumMod val="65000"/>
                              <a:lumOff val="35000"/>
                            </a:schemeClr>
                          </a:solidFill>
                          <a:effectLst/>
                          <a:latin typeface="PT Sans" panose="020B0503020203020204" pitchFamily="34" charset="0"/>
                          <a:ea typeface="PT Sans" panose="020B0503020203020204" pitchFamily="34" charset="0"/>
                          <a:cs typeface="+mn-cs"/>
                        </a:rPr>
                        <a:t>Farben, Lacke, Linoleum</a:t>
                      </a:r>
                      <a:endParaRPr lang="de-DE" sz="1400" dirty="0">
                        <a:solidFill>
                          <a:schemeClr val="tx1">
                            <a:lumMod val="65000"/>
                            <a:lumOff val="35000"/>
                          </a:schemeClr>
                        </a:solidFill>
                        <a:latin typeface="PT Sans" panose="020B0503020203020204" pitchFamily="34" charset="0"/>
                        <a:ea typeface="PT Sans" panose="020B0503020203020204" pitchFamily="34" charset="0"/>
                      </a:endParaRPr>
                    </a:p>
                  </a:txBody>
                  <a:tcPr marL="91475" marR="91475">
                    <a:solidFill>
                      <a:srgbClr val="FCE5CD"/>
                    </a:solidFill>
                  </a:tcPr>
                </a:tc>
                <a:extLst>
                  <a:ext uri="{0D108BD9-81ED-4DB2-BD59-A6C34878D82A}">
                    <a16:rowId xmlns:a16="http://schemas.microsoft.com/office/drawing/2014/main" val="10004"/>
                  </a:ext>
                </a:extLst>
              </a:tr>
              <a:tr h="730223">
                <a:tc>
                  <a:txBody>
                    <a:bodyPr/>
                    <a:lstStyle/>
                    <a:p>
                      <a:r>
                        <a:rPr lang="de-DE" sz="1400" b="0" i="0" kern="1200" dirty="0" err="1">
                          <a:solidFill>
                            <a:schemeClr val="tx1">
                              <a:lumMod val="65000"/>
                              <a:lumOff val="35000"/>
                            </a:schemeClr>
                          </a:solidFill>
                          <a:effectLst/>
                          <a:latin typeface="PT Sans" panose="020B0503020203020204" pitchFamily="34" charset="0"/>
                          <a:ea typeface="PT Sans" panose="020B0503020203020204" pitchFamily="34" charset="0"/>
                          <a:cs typeface="+mn-cs"/>
                        </a:rPr>
                        <a:t>Crambe</a:t>
                      </a:r>
                      <a:r>
                        <a:rPr lang="de-DE" sz="1400" b="0" i="0" kern="1200" dirty="0">
                          <a:solidFill>
                            <a:schemeClr val="tx1">
                              <a:lumMod val="65000"/>
                              <a:lumOff val="35000"/>
                            </a:schemeClr>
                          </a:solidFill>
                          <a:effectLst/>
                          <a:latin typeface="PT Sans" panose="020B0503020203020204" pitchFamily="34" charset="0"/>
                          <a:ea typeface="PT Sans" panose="020B0503020203020204" pitchFamily="34" charset="0"/>
                          <a:cs typeface="+mn-cs"/>
                        </a:rPr>
                        <a:t>, Leindotter, Raps, Rübsen, Senf, Sonnenblume, Wolfsmilch</a:t>
                      </a:r>
                      <a:endParaRPr lang="de-DE" sz="1400" dirty="0">
                        <a:solidFill>
                          <a:schemeClr val="tx1">
                            <a:lumMod val="65000"/>
                            <a:lumOff val="35000"/>
                          </a:schemeClr>
                        </a:solidFill>
                        <a:latin typeface="PT Sans" panose="020B0503020203020204" pitchFamily="34" charset="0"/>
                        <a:ea typeface="PT Sans" panose="020B0503020203020204" pitchFamily="34" charset="0"/>
                      </a:endParaRPr>
                    </a:p>
                  </a:txBody>
                  <a:tcPr marL="91475" marR="91475">
                    <a:solidFill>
                      <a:srgbClr val="F9CB9C"/>
                    </a:solidFill>
                  </a:tcPr>
                </a:tc>
                <a:tc>
                  <a:txBody>
                    <a:bodyPr/>
                    <a:lstStyle/>
                    <a:p>
                      <a:r>
                        <a:rPr lang="de-DE" sz="1400" b="0" i="0" kern="1200" dirty="0">
                          <a:solidFill>
                            <a:schemeClr val="tx1">
                              <a:lumMod val="65000"/>
                              <a:lumOff val="35000"/>
                            </a:schemeClr>
                          </a:solidFill>
                          <a:effectLst/>
                          <a:latin typeface="PT Sans" panose="020B0503020203020204" pitchFamily="34" charset="0"/>
                          <a:ea typeface="PT Sans" panose="020B0503020203020204" pitchFamily="34" charset="0"/>
                          <a:cs typeface="+mn-cs"/>
                        </a:rPr>
                        <a:t>Pflanzenöl</a:t>
                      </a:r>
                      <a:endParaRPr lang="de-DE" sz="1400" dirty="0">
                        <a:solidFill>
                          <a:schemeClr val="tx1">
                            <a:lumMod val="65000"/>
                            <a:lumOff val="35000"/>
                          </a:schemeClr>
                        </a:solidFill>
                        <a:latin typeface="PT Sans" panose="020B0503020203020204" pitchFamily="34" charset="0"/>
                        <a:ea typeface="PT Sans" panose="020B0503020203020204" pitchFamily="34" charset="0"/>
                      </a:endParaRPr>
                    </a:p>
                  </a:txBody>
                  <a:tcPr marL="91475" marR="91475">
                    <a:solidFill>
                      <a:srgbClr val="F9CB9C"/>
                    </a:solidFill>
                  </a:tcPr>
                </a:tc>
                <a:tc>
                  <a:txBody>
                    <a:bodyPr/>
                    <a:lstStyle/>
                    <a:p>
                      <a:r>
                        <a:rPr lang="de-DE" sz="1400" b="0" i="0" kern="1200" dirty="0">
                          <a:solidFill>
                            <a:schemeClr val="tx1">
                              <a:lumMod val="65000"/>
                              <a:lumOff val="35000"/>
                            </a:schemeClr>
                          </a:solidFill>
                          <a:effectLst/>
                          <a:latin typeface="PT Sans" panose="020B0503020203020204" pitchFamily="34" charset="0"/>
                          <a:ea typeface="PT Sans" panose="020B0503020203020204" pitchFamily="34" charset="0"/>
                          <a:cs typeface="+mn-cs"/>
                        </a:rPr>
                        <a:t>Kosmetikprodukte, Schmierstoffe, Hydrauliköle, diverse andere Öle, Lösungsmittel, Waschmittel</a:t>
                      </a:r>
                      <a:endParaRPr lang="de-DE" sz="1400" dirty="0">
                        <a:solidFill>
                          <a:schemeClr val="tx1">
                            <a:lumMod val="65000"/>
                            <a:lumOff val="35000"/>
                          </a:schemeClr>
                        </a:solidFill>
                        <a:latin typeface="PT Sans" panose="020B0503020203020204" pitchFamily="34" charset="0"/>
                        <a:ea typeface="PT Sans" panose="020B0503020203020204" pitchFamily="34" charset="0"/>
                      </a:endParaRPr>
                    </a:p>
                  </a:txBody>
                  <a:tcPr marL="91475" marR="91475">
                    <a:solidFill>
                      <a:srgbClr val="F9CB9C"/>
                    </a:solidFill>
                  </a:tcPr>
                </a:tc>
                <a:extLst>
                  <a:ext uri="{0D108BD9-81ED-4DB2-BD59-A6C34878D82A}">
                    <a16:rowId xmlns:a16="http://schemas.microsoft.com/office/drawing/2014/main" val="10005"/>
                  </a:ext>
                </a:extLst>
              </a:tr>
              <a:tr h="517241">
                <a:tc>
                  <a:txBody>
                    <a:bodyPr/>
                    <a:lstStyle/>
                    <a:p>
                      <a:r>
                        <a:rPr lang="de-DE" sz="1400" dirty="0">
                          <a:solidFill>
                            <a:schemeClr val="tx1">
                              <a:lumMod val="65000"/>
                              <a:lumOff val="35000"/>
                            </a:schemeClr>
                          </a:solidFill>
                          <a:latin typeface="PT Sans" panose="020B0503020203020204" pitchFamily="34" charset="0"/>
                          <a:ea typeface="PT Sans" panose="020B0503020203020204" pitchFamily="34" charset="0"/>
                        </a:rPr>
                        <a:t>Waid, Saflor, Krapp, Wau, Färberpflanzen</a:t>
                      </a:r>
                    </a:p>
                  </a:txBody>
                  <a:tcPr marL="91475" marR="91475">
                    <a:solidFill>
                      <a:srgbClr val="FCE5CD"/>
                    </a:solidFill>
                  </a:tcPr>
                </a:tc>
                <a:tc>
                  <a:txBody>
                    <a:bodyPr/>
                    <a:lstStyle/>
                    <a:p>
                      <a:r>
                        <a:rPr lang="de-DE" sz="1400" b="0" i="0" u="none" strike="noStrike" kern="1200" dirty="0">
                          <a:solidFill>
                            <a:schemeClr val="tx1">
                              <a:lumMod val="65000"/>
                              <a:lumOff val="35000"/>
                            </a:schemeClr>
                          </a:solidFill>
                          <a:effectLst/>
                          <a:latin typeface="PT Sans" panose="020B0503020203020204" pitchFamily="34" charset="0"/>
                          <a:ea typeface="PT Sans" panose="020B0503020203020204" pitchFamily="34" charset="0"/>
                          <a:cs typeface="+mn-cs"/>
                        </a:rPr>
                        <a:t>Farbstoffe</a:t>
                      </a:r>
                      <a:endParaRPr lang="de-DE" sz="1400" dirty="0">
                        <a:solidFill>
                          <a:schemeClr val="tx1">
                            <a:lumMod val="65000"/>
                            <a:lumOff val="35000"/>
                          </a:schemeClr>
                        </a:solidFill>
                        <a:latin typeface="PT Sans" panose="020B0503020203020204" pitchFamily="34" charset="0"/>
                        <a:ea typeface="PT Sans" panose="020B0503020203020204" pitchFamily="34" charset="0"/>
                      </a:endParaRPr>
                    </a:p>
                  </a:txBody>
                  <a:tcPr marL="91475" marR="91475">
                    <a:solidFill>
                      <a:srgbClr val="FCE5CD"/>
                    </a:solidFill>
                  </a:tcPr>
                </a:tc>
                <a:tc>
                  <a:txBody>
                    <a:bodyPr/>
                    <a:lstStyle/>
                    <a:p>
                      <a:r>
                        <a:rPr lang="de-DE" sz="1400" b="0" i="0" kern="1200" dirty="0">
                          <a:solidFill>
                            <a:schemeClr val="tx1">
                              <a:lumMod val="65000"/>
                              <a:lumOff val="35000"/>
                            </a:schemeClr>
                          </a:solidFill>
                          <a:effectLst/>
                          <a:latin typeface="PT Sans" panose="020B0503020203020204" pitchFamily="34" charset="0"/>
                          <a:ea typeface="PT Sans" panose="020B0503020203020204" pitchFamily="34" charset="0"/>
                          <a:cs typeface="+mn-cs"/>
                        </a:rPr>
                        <a:t>Farben, Lacke</a:t>
                      </a:r>
                      <a:endParaRPr lang="de-DE" sz="1400" dirty="0">
                        <a:solidFill>
                          <a:schemeClr val="tx1">
                            <a:lumMod val="65000"/>
                            <a:lumOff val="35000"/>
                          </a:schemeClr>
                        </a:solidFill>
                        <a:latin typeface="PT Sans" panose="020B0503020203020204" pitchFamily="34" charset="0"/>
                        <a:ea typeface="PT Sans" panose="020B0503020203020204" pitchFamily="34" charset="0"/>
                      </a:endParaRPr>
                    </a:p>
                  </a:txBody>
                  <a:tcPr marL="91475" marR="91475">
                    <a:solidFill>
                      <a:srgbClr val="FCE5CD"/>
                    </a:solidFill>
                  </a:tcPr>
                </a:tc>
                <a:extLst>
                  <a:ext uri="{0D108BD9-81ED-4DB2-BD59-A6C34878D82A}">
                    <a16:rowId xmlns:a16="http://schemas.microsoft.com/office/drawing/2014/main" val="10006"/>
                  </a:ext>
                </a:extLst>
              </a:tr>
              <a:tr h="304260">
                <a:tc>
                  <a:txBody>
                    <a:bodyPr/>
                    <a:lstStyle/>
                    <a:p>
                      <a:r>
                        <a:rPr lang="de-DE" sz="1400" b="0" i="0" kern="1200" dirty="0">
                          <a:solidFill>
                            <a:schemeClr val="tx1">
                              <a:lumMod val="65000"/>
                              <a:lumOff val="35000"/>
                            </a:schemeClr>
                          </a:solidFill>
                          <a:effectLst/>
                          <a:latin typeface="PT Sans" panose="020B0503020203020204" pitchFamily="34" charset="0"/>
                          <a:ea typeface="PT Sans" panose="020B0503020203020204" pitchFamily="34" charset="0"/>
                          <a:cs typeface="+mn-cs"/>
                        </a:rPr>
                        <a:t>Arznei-, Heil-, und Gewürzpflanzen</a:t>
                      </a:r>
                      <a:endParaRPr lang="de-DE" sz="1400" dirty="0">
                        <a:solidFill>
                          <a:schemeClr val="tx1">
                            <a:lumMod val="65000"/>
                            <a:lumOff val="35000"/>
                          </a:schemeClr>
                        </a:solidFill>
                        <a:latin typeface="PT Sans" panose="020B0503020203020204" pitchFamily="34" charset="0"/>
                        <a:ea typeface="PT Sans" panose="020B0503020203020204" pitchFamily="34" charset="0"/>
                      </a:endParaRPr>
                    </a:p>
                  </a:txBody>
                  <a:tcPr marL="91475" marR="91475">
                    <a:solidFill>
                      <a:srgbClr val="F9CB9C"/>
                    </a:solidFill>
                  </a:tcPr>
                </a:tc>
                <a:tc>
                  <a:txBody>
                    <a:bodyPr/>
                    <a:lstStyle/>
                    <a:p>
                      <a:r>
                        <a:rPr lang="de-DE" sz="1400" b="0" i="0" kern="1200" dirty="0">
                          <a:solidFill>
                            <a:schemeClr val="tx1">
                              <a:lumMod val="65000"/>
                              <a:lumOff val="35000"/>
                            </a:schemeClr>
                          </a:solidFill>
                          <a:effectLst/>
                          <a:latin typeface="PT Sans" panose="020B0503020203020204" pitchFamily="34" charset="0"/>
                          <a:ea typeface="PT Sans" panose="020B0503020203020204" pitchFamily="34" charset="0"/>
                          <a:cs typeface="+mn-cs"/>
                        </a:rPr>
                        <a:t>Extrakte</a:t>
                      </a:r>
                      <a:endParaRPr lang="de-DE" sz="1400" dirty="0">
                        <a:solidFill>
                          <a:schemeClr val="tx1">
                            <a:lumMod val="65000"/>
                            <a:lumOff val="35000"/>
                          </a:schemeClr>
                        </a:solidFill>
                        <a:latin typeface="PT Sans" panose="020B0503020203020204" pitchFamily="34" charset="0"/>
                        <a:ea typeface="PT Sans" panose="020B0503020203020204" pitchFamily="34" charset="0"/>
                      </a:endParaRPr>
                    </a:p>
                  </a:txBody>
                  <a:tcPr marL="91475" marR="91475">
                    <a:solidFill>
                      <a:srgbClr val="F9CB9C"/>
                    </a:solidFill>
                  </a:tcPr>
                </a:tc>
                <a:tc>
                  <a:txBody>
                    <a:bodyPr/>
                    <a:lstStyle/>
                    <a:p>
                      <a:r>
                        <a:rPr lang="de-DE" sz="1400" b="0" i="0" kern="1200" dirty="0">
                          <a:solidFill>
                            <a:schemeClr val="tx1">
                              <a:lumMod val="65000"/>
                              <a:lumOff val="35000"/>
                            </a:schemeClr>
                          </a:solidFill>
                          <a:effectLst/>
                          <a:latin typeface="PT Sans" panose="020B0503020203020204" pitchFamily="34" charset="0"/>
                          <a:ea typeface="PT Sans" panose="020B0503020203020204" pitchFamily="34" charset="0"/>
                          <a:cs typeface="+mn-cs"/>
                        </a:rPr>
                        <a:t>Pharmaka, ätherische Öle, </a:t>
                      </a:r>
                      <a:r>
                        <a:rPr lang="de-DE" sz="1400" b="0" i="0" kern="1200" dirty="0" err="1">
                          <a:solidFill>
                            <a:schemeClr val="tx1">
                              <a:lumMod val="65000"/>
                              <a:lumOff val="35000"/>
                            </a:schemeClr>
                          </a:solidFill>
                          <a:effectLst/>
                          <a:latin typeface="PT Sans" panose="020B0503020203020204" pitchFamily="34" charset="0"/>
                          <a:ea typeface="PT Sans" panose="020B0503020203020204" pitchFamily="34" charset="0"/>
                          <a:cs typeface="+mn-cs"/>
                        </a:rPr>
                        <a:t>kosm</a:t>
                      </a:r>
                      <a:r>
                        <a:rPr lang="de-DE" sz="1400" b="0" i="0" kern="1200" dirty="0">
                          <a:solidFill>
                            <a:schemeClr val="tx1">
                              <a:lumMod val="65000"/>
                              <a:lumOff val="35000"/>
                            </a:schemeClr>
                          </a:solidFill>
                          <a:effectLst/>
                          <a:latin typeface="PT Sans" panose="020B0503020203020204" pitchFamily="34" charset="0"/>
                          <a:ea typeface="PT Sans" panose="020B0503020203020204" pitchFamily="34" charset="0"/>
                          <a:cs typeface="+mn-cs"/>
                        </a:rPr>
                        <a:t>. Produkte</a:t>
                      </a:r>
                      <a:endParaRPr lang="de-DE" sz="1400" dirty="0">
                        <a:solidFill>
                          <a:schemeClr val="tx1">
                            <a:lumMod val="65000"/>
                            <a:lumOff val="35000"/>
                          </a:schemeClr>
                        </a:solidFill>
                        <a:latin typeface="PT Sans" panose="020B0503020203020204" pitchFamily="34" charset="0"/>
                        <a:ea typeface="PT Sans" panose="020B0503020203020204" pitchFamily="34" charset="0"/>
                      </a:endParaRPr>
                    </a:p>
                  </a:txBody>
                  <a:tcPr marL="91475" marR="91475">
                    <a:solidFill>
                      <a:srgbClr val="F9CB9C"/>
                    </a:solidFill>
                  </a:tcPr>
                </a:tc>
                <a:extLst>
                  <a:ext uri="{0D108BD9-81ED-4DB2-BD59-A6C34878D82A}">
                    <a16:rowId xmlns:a16="http://schemas.microsoft.com/office/drawing/2014/main" val="10007"/>
                  </a:ext>
                </a:extLst>
              </a:tr>
              <a:tr h="212982">
                <a:tc>
                  <a:txBody>
                    <a:bodyPr/>
                    <a:lstStyle/>
                    <a:p>
                      <a:r>
                        <a:rPr lang="de-DE" sz="1400" dirty="0">
                          <a:solidFill>
                            <a:schemeClr val="tx1">
                              <a:lumMod val="65000"/>
                              <a:lumOff val="35000"/>
                            </a:schemeClr>
                          </a:solidFill>
                          <a:latin typeface="PT Sans" panose="020B0503020203020204" pitchFamily="34" charset="0"/>
                          <a:ea typeface="PT Sans" panose="020B0503020203020204" pitchFamily="34" charset="0"/>
                        </a:rPr>
                        <a:t> Mais, Weizen, Markerbsen</a:t>
                      </a:r>
                    </a:p>
                  </a:txBody>
                  <a:tcPr marL="0" marR="0" marT="0" marB="0">
                    <a:solidFill>
                      <a:srgbClr val="FCE5CD"/>
                    </a:solidFill>
                  </a:tcPr>
                </a:tc>
                <a:tc>
                  <a:txBody>
                    <a:bodyPr/>
                    <a:lstStyle/>
                    <a:p>
                      <a:r>
                        <a:rPr lang="de-DE" sz="1400" dirty="0">
                          <a:solidFill>
                            <a:schemeClr val="tx1">
                              <a:lumMod val="65000"/>
                              <a:lumOff val="35000"/>
                            </a:schemeClr>
                          </a:solidFill>
                          <a:latin typeface="PT Sans" panose="020B0503020203020204" pitchFamily="34" charset="0"/>
                          <a:ea typeface="PT Sans" panose="020B0503020203020204" pitchFamily="34" charset="0"/>
                        </a:rPr>
                        <a:t>  Stärke</a:t>
                      </a:r>
                    </a:p>
                  </a:txBody>
                  <a:tcPr marL="0" marR="0" marT="0" marB="0">
                    <a:solidFill>
                      <a:srgbClr val="FCE5CD"/>
                    </a:solidFill>
                  </a:tcPr>
                </a:tc>
                <a:tc>
                  <a:txBody>
                    <a:bodyPr/>
                    <a:lstStyle/>
                    <a:p>
                      <a:r>
                        <a:rPr lang="de-DE" sz="1400" dirty="0">
                          <a:solidFill>
                            <a:schemeClr val="tx1">
                              <a:lumMod val="65000"/>
                              <a:lumOff val="35000"/>
                            </a:schemeClr>
                          </a:solidFill>
                          <a:latin typeface="PT Sans" panose="020B0503020203020204" pitchFamily="34" charset="0"/>
                          <a:ea typeface="PT Sans" panose="020B0503020203020204" pitchFamily="34" charset="0"/>
                        </a:rPr>
                        <a:t>  Papier, Pappe, Verpackungen, Textilien</a:t>
                      </a:r>
                    </a:p>
                  </a:txBody>
                  <a:tcPr marL="0" marR="0" marT="0" marB="0">
                    <a:solidFill>
                      <a:srgbClr val="FCE5CD"/>
                    </a:solidFill>
                  </a:tcPr>
                </a:tc>
                <a:extLst>
                  <a:ext uri="{0D108BD9-81ED-4DB2-BD59-A6C34878D82A}">
                    <a16:rowId xmlns:a16="http://schemas.microsoft.com/office/drawing/2014/main" val="10008"/>
                  </a:ext>
                </a:extLst>
              </a:tr>
              <a:tr h="212982">
                <a:tc>
                  <a:txBody>
                    <a:bodyPr/>
                    <a:lstStyle/>
                    <a:p>
                      <a:r>
                        <a:rPr lang="de-DE" sz="1400" dirty="0">
                          <a:solidFill>
                            <a:schemeClr val="tx1">
                              <a:lumMod val="65000"/>
                              <a:lumOff val="35000"/>
                            </a:schemeClr>
                          </a:solidFill>
                          <a:latin typeface="PT Sans" panose="020B0503020203020204" pitchFamily="34" charset="0"/>
                          <a:ea typeface="PT Sans" panose="020B0503020203020204" pitchFamily="34" charset="0"/>
                        </a:rPr>
                        <a:t> Kartoffeln</a:t>
                      </a:r>
                    </a:p>
                  </a:txBody>
                  <a:tcPr marL="0" marR="0" marT="0" marB="0">
                    <a:solidFill>
                      <a:srgbClr val="F9CB9C"/>
                    </a:solidFill>
                  </a:tcPr>
                </a:tc>
                <a:tc>
                  <a:txBody>
                    <a:bodyPr/>
                    <a:lstStyle/>
                    <a:p>
                      <a:r>
                        <a:rPr lang="de-DE" sz="1400" dirty="0">
                          <a:solidFill>
                            <a:schemeClr val="tx1">
                              <a:lumMod val="65000"/>
                              <a:lumOff val="35000"/>
                            </a:schemeClr>
                          </a:solidFill>
                          <a:latin typeface="PT Sans" panose="020B0503020203020204" pitchFamily="34" charset="0"/>
                          <a:ea typeface="PT Sans" panose="020B0503020203020204" pitchFamily="34" charset="0"/>
                        </a:rPr>
                        <a:t>  Stärke</a:t>
                      </a:r>
                    </a:p>
                  </a:txBody>
                  <a:tcPr marL="0" marR="0" marT="0" marB="0">
                    <a:solidFill>
                      <a:srgbClr val="F9CB9C"/>
                    </a:solidFill>
                  </a:tcPr>
                </a:tc>
                <a:tc>
                  <a:txBody>
                    <a:bodyPr/>
                    <a:lstStyle/>
                    <a:p>
                      <a:r>
                        <a:rPr lang="de-DE" sz="1400" dirty="0">
                          <a:solidFill>
                            <a:schemeClr val="tx1">
                              <a:lumMod val="65000"/>
                              <a:lumOff val="35000"/>
                            </a:schemeClr>
                          </a:solidFill>
                          <a:latin typeface="PT Sans" panose="020B0503020203020204" pitchFamily="34" charset="0"/>
                          <a:ea typeface="PT Sans" panose="020B0503020203020204" pitchFamily="34" charset="0"/>
                        </a:rPr>
                        <a:t>  Folien, Waschmittel</a:t>
                      </a:r>
                    </a:p>
                  </a:txBody>
                  <a:tcPr marL="0" marR="0" marT="0" marB="0">
                    <a:solidFill>
                      <a:srgbClr val="F9CB9C"/>
                    </a:solidFill>
                  </a:tcPr>
                </a:tc>
                <a:extLst>
                  <a:ext uri="{0D108BD9-81ED-4DB2-BD59-A6C34878D82A}">
                    <a16:rowId xmlns:a16="http://schemas.microsoft.com/office/drawing/2014/main" val="10009"/>
                  </a:ext>
                </a:extLst>
              </a:tr>
              <a:tr h="425964">
                <a:tc>
                  <a:txBody>
                    <a:bodyPr/>
                    <a:lstStyle/>
                    <a:p>
                      <a:r>
                        <a:rPr lang="de-DE" sz="1400" dirty="0">
                          <a:solidFill>
                            <a:schemeClr val="tx1">
                              <a:lumMod val="65000"/>
                              <a:lumOff val="35000"/>
                            </a:schemeClr>
                          </a:solidFill>
                          <a:latin typeface="PT Sans" panose="020B0503020203020204" pitchFamily="34" charset="0"/>
                          <a:ea typeface="PT Sans" panose="020B0503020203020204" pitchFamily="34" charset="0"/>
                        </a:rPr>
                        <a:t> Zuckerrübe, Zichorie, Zuckerhirse, </a:t>
                      </a:r>
                      <a:r>
                        <a:rPr lang="de-DE" sz="1400" u="none" strike="noStrike" dirty="0">
                          <a:solidFill>
                            <a:schemeClr val="tx1">
                              <a:lumMod val="65000"/>
                              <a:lumOff val="35000"/>
                            </a:schemeClr>
                          </a:solidFill>
                          <a:effectLst/>
                          <a:latin typeface="PT Sans" panose="020B0503020203020204" pitchFamily="34" charset="0"/>
                          <a:ea typeface="PT Sans" panose="020B0503020203020204" pitchFamily="34" charset="0"/>
                        </a:rPr>
                        <a:t>Topinambur</a:t>
                      </a:r>
                      <a:r>
                        <a:rPr lang="de-DE" sz="1400" dirty="0">
                          <a:solidFill>
                            <a:schemeClr val="tx1">
                              <a:lumMod val="65000"/>
                              <a:lumOff val="35000"/>
                            </a:schemeClr>
                          </a:solidFill>
                          <a:latin typeface="PT Sans" panose="020B0503020203020204" pitchFamily="34" charset="0"/>
                          <a:ea typeface="PT Sans" panose="020B0503020203020204" pitchFamily="34" charset="0"/>
                        </a:rPr>
                        <a:t> </a:t>
                      </a:r>
                    </a:p>
                  </a:txBody>
                  <a:tcPr marL="0" marR="0" marT="0" marB="0">
                    <a:solidFill>
                      <a:srgbClr val="FCE5CD"/>
                    </a:solidFill>
                  </a:tcPr>
                </a:tc>
                <a:tc>
                  <a:txBody>
                    <a:bodyPr/>
                    <a:lstStyle/>
                    <a:p>
                      <a:r>
                        <a:rPr lang="de-DE" sz="1400" dirty="0">
                          <a:solidFill>
                            <a:schemeClr val="tx1">
                              <a:lumMod val="65000"/>
                              <a:lumOff val="35000"/>
                            </a:schemeClr>
                          </a:solidFill>
                          <a:latin typeface="PT Sans" panose="020B0503020203020204" pitchFamily="34" charset="0"/>
                          <a:ea typeface="PT Sans" panose="020B0503020203020204" pitchFamily="34" charset="0"/>
                        </a:rPr>
                        <a:t>  Stärke</a:t>
                      </a:r>
                    </a:p>
                  </a:txBody>
                  <a:tcPr marL="0" marR="0" marT="0" marB="0">
                    <a:solidFill>
                      <a:srgbClr val="FCE5CD"/>
                    </a:solidFill>
                  </a:tcPr>
                </a:tc>
                <a:tc>
                  <a:txBody>
                    <a:bodyPr/>
                    <a:lstStyle/>
                    <a:p>
                      <a:r>
                        <a:rPr lang="de-DE" sz="1400" dirty="0">
                          <a:solidFill>
                            <a:schemeClr val="tx1">
                              <a:lumMod val="65000"/>
                              <a:lumOff val="35000"/>
                            </a:schemeClr>
                          </a:solidFill>
                          <a:latin typeface="PT Sans" panose="020B0503020203020204" pitchFamily="34" charset="0"/>
                          <a:ea typeface="PT Sans" panose="020B0503020203020204" pitchFamily="34" charset="0"/>
                        </a:rPr>
                        <a:t>  Folien, Waschmittel, Papier, Arzneien</a:t>
                      </a:r>
                    </a:p>
                  </a:txBody>
                  <a:tcPr marL="0" marR="0" marT="0" marB="0">
                    <a:solidFill>
                      <a:srgbClr val="FCE5CD"/>
                    </a:solidFill>
                  </a:tcPr>
                </a:tc>
                <a:extLst>
                  <a:ext uri="{0D108BD9-81ED-4DB2-BD59-A6C34878D82A}">
                    <a16:rowId xmlns:a16="http://schemas.microsoft.com/office/drawing/2014/main" val="10010"/>
                  </a:ext>
                </a:extLst>
              </a:tr>
            </a:tbl>
          </a:graphicData>
        </a:graphic>
      </p:graphicFrame>
      <p:sp>
        <p:nvSpPr>
          <p:cNvPr id="3" name="Textplatzhalter 2"/>
          <p:cNvSpPr>
            <a:spLocks noGrp="1"/>
          </p:cNvSpPr>
          <p:nvPr>
            <p:ph type="body" sz="quarter" idx="12"/>
          </p:nvPr>
        </p:nvSpPr>
        <p:spPr>
          <a:xfrm>
            <a:off x="3892549" y="6351760"/>
            <a:ext cx="3019425" cy="365125"/>
          </a:xfrm>
        </p:spPr>
        <p:txBody>
          <a:bodyPr/>
          <a:lstStyle/>
          <a:p>
            <a:r>
              <a:rPr lang="de-DE" dirty="0"/>
              <a:t>Quelle: Eigene Abbildung nach Langer 2007.</a:t>
            </a:r>
          </a:p>
        </p:txBody>
      </p:sp>
      <p:sp>
        <p:nvSpPr>
          <p:cNvPr id="9" name="Fußzeilenplatzhalter 8"/>
          <p:cNvSpPr>
            <a:spLocks noGrp="1"/>
          </p:cNvSpPr>
          <p:nvPr>
            <p:ph type="ftr" sz="quarter" idx="13"/>
          </p:nvPr>
        </p:nvSpPr>
        <p:spPr/>
        <p:txBody>
          <a:bodyPr/>
          <a:lstStyle/>
          <a:p>
            <a:r>
              <a:rPr lang="de-DE"/>
              <a:t>Das nachwachsende Büro</a:t>
            </a:r>
            <a:endParaRPr lang="de-DE" dirty="0"/>
          </a:p>
        </p:txBody>
      </p:sp>
      <p:sp>
        <p:nvSpPr>
          <p:cNvPr id="10" name="Foliennummernplatzhalter 9"/>
          <p:cNvSpPr>
            <a:spLocks noGrp="1"/>
          </p:cNvSpPr>
          <p:nvPr>
            <p:ph type="sldNum" sz="quarter" idx="14"/>
          </p:nvPr>
        </p:nvSpPr>
        <p:spPr/>
        <p:txBody>
          <a:bodyPr/>
          <a:lstStyle/>
          <a:p>
            <a:fld id="{BC9D0AC9-54AF-4CD9-8809-E6EA56F41A06}" type="slidenum">
              <a:rPr lang="de-DE" smtClean="0"/>
              <a:t>13</a:t>
            </a:fld>
            <a:endParaRPr lang="de-DE"/>
          </a:p>
        </p:txBody>
      </p:sp>
    </p:spTree>
    <p:extLst>
      <p:ext uri="{BB962C8B-B14F-4D97-AF65-F5344CB8AC3E}">
        <p14:creationId xmlns:p14="http://schemas.microsoft.com/office/powerpoint/2010/main" val="28995856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a:t>Sachanalyse: Ressourcen</a:t>
            </a:r>
            <a:br>
              <a:rPr lang="de-DE" dirty="0"/>
            </a:br>
            <a:r>
              <a:rPr lang="de-DE" dirty="0" err="1"/>
              <a:t>NaWaRo</a:t>
            </a:r>
            <a:r>
              <a:rPr lang="de-DE" dirty="0"/>
              <a:t> in Deutschland</a:t>
            </a:r>
          </a:p>
        </p:txBody>
      </p:sp>
      <p:pic>
        <p:nvPicPr>
          <p:cNvPr id="3074" name="Picture 2" descr="https://lh6.googleusercontent.com/nnF7xcS4XAf_cpIH65OYjFVGRsBLiv4EPWOcUDHIAWA5kOFRm7B612R7ovWN14T96-JFBkyufJgJQudlQgDgtIGfZ8DOkx4R8xz_-NVi0wBPc4VoVZy8SHSMjkW4BTW_q2Ac9Bb4"/>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1653" t="8703" r="1556" b="2070"/>
          <a:stretch/>
        </p:blipFill>
        <p:spPr bwMode="auto">
          <a:xfrm>
            <a:off x="1226886" y="1473589"/>
            <a:ext cx="6826250" cy="4481771"/>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8" name="Textplatzhalter 2"/>
          <p:cNvSpPr>
            <a:spLocks noGrp="1"/>
          </p:cNvSpPr>
          <p:nvPr>
            <p:ph type="body" sz="quarter" idx="12"/>
          </p:nvPr>
        </p:nvSpPr>
        <p:spPr>
          <a:xfrm>
            <a:off x="3892549" y="6351760"/>
            <a:ext cx="3644324" cy="365125"/>
          </a:xfrm>
        </p:spPr>
        <p:txBody>
          <a:bodyPr/>
          <a:lstStyle/>
          <a:p>
            <a:r>
              <a:rPr lang="de-DE" dirty="0"/>
              <a:t>Quelle: Fachagentur nachwachsende Rohstoffe e.V. 2015.</a:t>
            </a:r>
          </a:p>
        </p:txBody>
      </p:sp>
      <p:sp>
        <p:nvSpPr>
          <p:cNvPr id="9" name="Fußzeilenplatzhalter 8"/>
          <p:cNvSpPr>
            <a:spLocks noGrp="1"/>
          </p:cNvSpPr>
          <p:nvPr>
            <p:ph type="ftr" sz="quarter" idx="13"/>
          </p:nvPr>
        </p:nvSpPr>
        <p:spPr/>
        <p:txBody>
          <a:bodyPr/>
          <a:lstStyle/>
          <a:p>
            <a:r>
              <a:rPr lang="de-DE"/>
              <a:t>Das nachwachsende Büro</a:t>
            </a:r>
            <a:endParaRPr lang="de-DE" dirty="0"/>
          </a:p>
        </p:txBody>
      </p:sp>
      <p:sp>
        <p:nvSpPr>
          <p:cNvPr id="10" name="Foliennummernplatzhalter 9"/>
          <p:cNvSpPr>
            <a:spLocks noGrp="1"/>
          </p:cNvSpPr>
          <p:nvPr>
            <p:ph type="sldNum" sz="quarter" idx="14"/>
          </p:nvPr>
        </p:nvSpPr>
        <p:spPr/>
        <p:txBody>
          <a:bodyPr/>
          <a:lstStyle/>
          <a:p>
            <a:fld id="{BC9D0AC9-54AF-4CD9-8809-E6EA56F41A06}" type="slidenum">
              <a:rPr lang="de-DE" smtClean="0"/>
              <a:t>14</a:t>
            </a:fld>
            <a:endParaRPr lang="de-DE"/>
          </a:p>
        </p:txBody>
      </p:sp>
    </p:spTree>
    <p:extLst>
      <p:ext uri="{BB962C8B-B14F-4D97-AF65-F5344CB8AC3E}">
        <p14:creationId xmlns:p14="http://schemas.microsoft.com/office/powerpoint/2010/main" val="21219418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a:t>Sachanalyse: Ressourcen</a:t>
            </a:r>
            <a:br>
              <a:rPr lang="de-DE" dirty="0"/>
            </a:br>
            <a:r>
              <a:rPr lang="de-DE" dirty="0"/>
              <a:t>Biomasse in Deutschland</a:t>
            </a:r>
          </a:p>
        </p:txBody>
      </p:sp>
      <p:graphicFrame>
        <p:nvGraphicFramePr>
          <p:cNvPr id="9" name="Inhaltsplatzhalter 9"/>
          <p:cNvGraphicFramePr>
            <a:graphicFrameLocks noGrp="1"/>
          </p:cNvGraphicFramePr>
          <p:nvPr>
            <p:ph idx="1"/>
            <p:extLst>
              <p:ext uri="{D42A27DB-BD31-4B8C-83A1-F6EECF244321}">
                <p14:modId xmlns:p14="http://schemas.microsoft.com/office/powerpoint/2010/main" val="314188021"/>
              </p:ext>
            </p:extLst>
          </p:nvPr>
        </p:nvGraphicFramePr>
        <p:xfrm>
          <a:off x="390525" y="1512888"/>
          <a:ext cx="8356600" cy="467995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platzhalter 3"/>
          <p:cNvSpPr>
            <a:spLocks noGrp="1"/>
          </p:cNvSpPr>
          <p:nvPr>
            <p:ph type="body" sz="quarter" idx="12"/>
          </p:nvPr>
        </p:nvSpPr>
        <p:spPr>
          <a:xfrm>
            <a:off x="3892549" y="6351760"/>
            <a:ext cx="3131705" cy="365125"/>
          </a:xfrm>
        </p:spPr>
        <p:txBody>
          <a:bodyPr/>
          <a:lstStyle/>
          <a:p>
            <a:r>
              <a:rPr lang="de-DE" dirty="0"/>
              <a:t>Quelle: Eigene Darstellung nach </a:t>
            </a:r>
            <a:r>
              <a:rPr lang="de-DE" dirty="0" err="1"/>
              <a:t>Jering</a:t>
            </a:r>
            <a:r>
              <a:rPr lang="de-DE" dirty="0"/>
              <a:t> et al. 2013. </a:t>
            </a:r>
          </a:p>
        </p:txBody>
      </p:sp>
      <p:sp>
        <p:nvSpPr>
          <p:cNvPr id="8" name="Fußzeilenplatzhalter 7"/>
          <p:cNvSpPr>
            <a:spLocks noGrp="1"/>
          </p:cNvSpPr>
          <p:nvPr>
            <p:ph type="ftr" sz="quarter" idx="13"/>
          </p:nvPr>
        </p:nvSpPr>
        <p:spPr/>
        <p:txBody>
          <a:bodyPr/>
          <a:lstStyle/>
          <a:p>
            <a:r>
              <a:rPr lang="de-DE"/>
              <a:t>Das nachwachsende Büro</a:t>
            </a:r>
            <a:endParaRPr lang="de-DE" dirty="0"/>
          </a:p>
        </p:txBody>
      </p:sp>
      <p:sp>
        <p:nvSpPr>
          <p:cNvPr id="10" name="Foliennummernplatzhalter 9"/>
          <p:cNvSpPr>
            <a:spLocks noGrp="1"/>
          </p:cNvSpPr>
          <p:nvPr>
            <p:ph type="sldNum" sz="quarter" idx="14"/>
          </p:nvPr>
        </p:nvSpPr>
        <p:spPr/>
        <p:txBody>
          <a:bodyPr/>
          <a:lstStyle/>
          <a:p>
            <a:fld id="{BC9D0AC9-54AF-4CD9-8809-E6EA56F41A06}" type="slidenum">
              <a:rPr lang="de-DE" smtClean="0"/>
              <a:t>15</a:t>
            </a:fld>
            <a:endParaRPr lang="de-DE"/>
          </a:p>
        </p:txBody>
      </p:sp>
    </p:spTree>
    <p:extLst>
      <p:ext uri="{BB962C8B-B14F-4D97-AF65-F5344CB8AC3E}">
        <p14:creationId xmlns:p14="http://schemas.microsoft.com/office/powerpoint/2010/main" val="3637436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Textfeld 4"/>
          <p:cNvSpPr txBox="1">
            <a:spLocks noChangeArrowheads="1"/>
          </p:cNvSpPr>
          <p:nvPr/>
        </p:nvSpPr>
        <p:spPr bwMode="auto">
          <a:xfrm>
            <a:off x="418354" y="1421556"/>
            <a:ext cx="1564917" cy="2769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defTabSz="449263">
              <a:spcBef>
                <a:spcPct val="200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de-DE" altLang="de-DE" sz="1200" dirty="0">
                <a:solidFill>
                  <a:schemeClr val="tx1">
                    <a:lumMod val="65000"/>
                    <a:lumOff val="35000"/>
                  </a:schemeClr>
                </a:solidFill>
                <a:latin typeface="PT Sans" panose="020B0503020203020204"/>
              </a:rPr>
              <a:t>Milliarden Tonnen</a:t>
            </a:r>
          </a:p>
        </p:txBody>
      </p:sp>
      <p:pic>
        <p:nvPicPr>
          <p:cNvPr id="24578" name="Grafik 3"/>
          <p:cNvPicPr>
            <a:picLocks noChangeAspect="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t="12843" b="16013"/>
          <a:stretch>
            <a:fillRect/>
          </a:stretch>
        </p:blipFill>
        <p:spPr bwMode="auto">
          <a:xfrm>
            <a:off x="275134" y="1609828"/>
            <a:ext cx="8205459" cy="4468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hteck 2"/>
          <p:cNvSpPr>
            <a:spLocks noChangeArrowheads="1"/>
          </p:cNvSpPr>
          <p:nvPr/>
        </p:nvSpPr>
        <p:spPr bwMode="auto">
          <a:xfrm>
            <a:off x="7673536" y="3977162"/>
            <a:ext cx="1092194" cy="651591"/>
          </a:xfrm>
          <a:prstGeom prst="rect">
            <a:avLst/>
          </a:prstGeom>
          <a:solidFill>
            <a:srgbClr val="434041"/>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r>
              <a:rPr lang="de-DE" sz="1100" dirty="0">
                <a:solidFill>
                  <a:schemeClr val="lt1"/>
                </a:solidFill>
                <a:latin typeface="PT Sans" panose="020B0503020203020204" pitchFamily="34" charset="0"/>
                <a:ea typeface="PT Sans" panose="020B0503020203020204" pitchFamily="34" charset="0"/>
              </a:rPr>
              <a:t>Fossile </a:t>
            </a:r>
          </a:p>
          <a:p>
            <a:pPr algn="ctr">
              <a:defRPr/>
            </a:pPr>
            <a:r>
              <a:rPr lang="de-DE" sz="1100" dirty="0">
                <a:solidFill>
                  <a:schemeClr val="lt1"/>
                </a:solidFill>
                <a:latin typeface="PT Sans" panose="020B0503020203020204" pitchFamily="34" charset="0"/>
                <a:ea typeface="PT Sans" panose="020B0503020203020204" pitchFamily="34" charset="0"/>
              </a:rPr>
              <a:t>Energieträger</a:t>
            </a:r>
          </a:p>
          <a:p>
            <a:pPr algn="ctr">
              <a:defRPr/>
            </a:pPr>
            <a:r>
              <a:rPr lang="de-DE" sz="1100" dirty="0">
                <a:solidFill>
                  <a:schemeClr val="lt1"/>
                </a:solidFill>
                <a:latin typeface="PT Sans" panose="020B0503020203020204" pitchFamily="34" charset="0"/>
                <a:ea typeface="PT Sans" panose="020B0503020203020204" pitchFamily="34" charset="0"/>
              </a:rPr>
              <a:t>+ 66 %</a:t>
            </a:r>
          </a:p>
        </p:txBody>
      </p:sp>
      <p:sp>
        <p:nvSpPr>
          <p:cNvPr id="7" name="Rechteck 6"/>
          <p:cNvSpPr>
            <a:spLocks noChangeArrowheads="1"/>
          </p:cNvSpPr>
          <p:nvPr/>
        </p:nvSpPr>
        <p:spPr bwMode="auto">
          <a:xfrm>
            <a:off x="7687508" y="4906849"/>
            <a:ext cx="1064251" cy="557867"/>
          </a:xfrm>
          <a:prstGeom prst="rect">
            <a:avLst/>
          </a:prstGeom>
          <a:solidFill>
            <a:srgbClr val="59A327"/>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r>
              <a:rPr lang="de-DE" sz="1200" dirty="0">
                <a:solidFill>
                  <a:schemeClr val="lt1"/>
                </a:solidFill>
                <a:latin typeface="PT Sans" panose="020B0503020203020204" pitchFamily="34" charset="0"/>
                <a:ea typeface="PT Sans" panose="020B0503020203020204" pitchFamily="34" charset="0"/>
              </a:rPr>
              <a:t>Biomasse</a:t>
            </a:r>
          </a:p>
          <a:p>
            <a:pPr algn="ctr">
              <a:defRPr/>
            </a:pPr>
            <a:r>
              <a:rPr lang="de-DE" sz="1200" dirty="0">
                <a:solidFill>
                  <a:schemeClr val="lt1"/>
                </a:solidFill>
                <a:latin typeface="PT Sans" panose="020B0503020203020204" pitchFamily="34" charset="0"/>
                <a:ea typeface="PT Sans" panose="020B0503020203020204" pitchFamily="34" charset="0"/>
              </a:rPr>
              <a:t>+ 48%</a:t>
            </a:r>
          </a:p>
        </p:txBody>
      </p:sp>
      <p:sp>
        <p:nvSpPr>
          <p:cNvPr id="8" name="Rechteck 7"/>
          <p:cNvSpPr>
            <a:spLocks noChangeArrowheads="1"/>
          </p:cNvSpPr>
          <p:nvPr/>
        </p:nvSpPr>
        <p:spPr bwMode="auto">
          <a:xfrm>
            <a:off x="7681345" y="2929883"/>
            <a:ext cx="1076577" cy="541092"/>
          </a:xfrm>
          <a:prstGeom prst="rect">
            <a:avLst/>
          </a:prstGeom>
          <a:solidFill>
            <a:srgbClr val="F8BC00"/>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r>
              <a:rPr lang="de-DE" sz="1200" dirty="0">
                <a:solidFill>
                  <a:schemeClr val="lt1"/>
                </a:solidFill>
                <a:latin typeface="PT Sans" panose="020B0503020203020204" pitchFamily="34" charset="0"/>
                <a:ea typeface="PT Sans" panose="020B0503020203020204" pitchFamily="34" charset="0"/>
              </a:rPr>
              <a:t>Mineralien</a:t>
            </a:r>
          </a:p>
          <a:p>
            <a:pPr algn="ctr">
              <a:defRPr/>
            </a:pPr>
            <a:r>
              <a:rPr lang="de-DE" sz="1200" dirty="0">
                <a:solidFill>
                  <a:schemeClr val="lt1"/>
                </a:solidFill>
                <a:latin typeface="PT Sans" panose="020B0503020203020204" pitchFamily="34" charset="0"/>
                <a:ea typeface="PT Sans" panose="020B0503020203020204" pitchFamily="34" charset="0"/>
              </a:rPr>
              <a:t>+ 202 %</a:t>
            </a:r>
          </a:p>
        </p:txBody>
      </p:sp>
      <p:sp>
        <p:nvSpPr>
          <p:cNvPr id="9" name="Rechteck 8"/>
          <p:cNvSpPr>
            <a:spLocks noChangeArrowheads="1"/>
          </p:cNvSpPr>
          <p:nvPr/>
        </p:nvSpPr>
        <p:spPr bwMode="auto">
          <a:xfrm>
            <a:off x="7681345" y="2012649"/>
            <a:ext cx="1076577" cy="514413"/>
          </a:xfrm>
          <a:prstGeom prst="rect">
            <a:avLst/>
          </a:prstGeom>
          <a:solidFill>
            <a:srgbClr val="005078"/>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r>
              <a:rPr lang="de-DE" sz="1200" dirty="0">
                <a:solidFill>
                  <a:schemeClr val="lt1"/>
                </a:solidFill>
                <a:latin typeface="PT Sans" panose="020B0503020203020204" pitchFamily="34" charset="0"/>
                <a:ea typeface="PT Sans" panose="020B0503020203020204" pitchFamily="34" charset="0"/>
              </a:rPr>
              <a:t>Erze</a:t>
            </a:r>
          </a:p>
          <a:p>
            <a:pPr algn="ctr">
              <a:defRPr/>
            </a:pPr>
            <a:r>
              <a:rPr lang="de-DE" sz="1200" dirty="0">
                <a:solidFill>
                  <a:schemeClr val="lt1"/>
                </a:solidFill>
                <a:latin typeface="PT Sans" panose="020B0503020203020204" pitchFamily="34" charset="0"/>
                <a:ea typeface="PT Sans" panose="020B0503020203020204" pitchFamily="34" charset="0"/>
              </a:rPr>
              <a:t>+ 120%</a:t>
            </a:r>
          </a:p>
        </p:txBody>
      </p:sp>
      <p:sp>
        <p:nvSpPr>
          <p:cNvPr id="10" name="Titel 9"/>
          <p:cNvSpPr>
            <a:spLocks noGrp="1"/>
          </p:cNvSpPr>
          <p:nvPr>
            <p:ph type="title"/>
          </p:nvPr>
        </p:nvSpPr>
        <p:spPr/>
        <p:txBody>
          <a:bodyPr/>
          <a:lstStyle/>
          <a:p>
            <a:r>
              <a:rPr lang="de-DE" dirty="0"/>
              <a:t>Sachanalyse: Ressourcen</a:t>
            </a:r>
            <a:br>
              <a:rPr lang="de-DE" dirty="0"/>
            </a:br>
            <a:r>
              <a:rPr lang="de-DE" dirty="0"/>
              <a:t>Globale Rohstoffentnahme</a:t>
            </a:r>
          </a:p>
        </p:txBody>
      </p:sp>
      <p:sp>
        <p:nvSpPr>
          <p:cNvPr id="6" name="Textplatzhalter 5"/>
          <p:cNvSpPr>
            <a:spLocks noGrp="1"/>
          </p:cNvSpPr>
          <p:nvPr>
            <p:ph type="body" sz="quarter" idx="12"/>
          </p:nvPr>
        </p:nvSpPr>
        <p:spPr/>
        <p:txBody>
          <a:bodyPr/>
          <a:lstStyle/>
          <a:p>
            <a:r>
              <a:rPr lang="de-DE" altLang="de-DE" dirty="0"/>
              <a:t>Quelle: UBA 2016</a:t>
            </a:r>
          </a:p>
        </p:txBody>
      </p:sp>
      <p:sp>
        <p:nvSpPr>
          <p:cNvPr id="12" name="Fußzeilenplatzhalter 11"/>
          <p:cNvSpPr>
            <a:spLocks noGrp="1"/>
          </p:cNvSpPr>
          <p:nvPr>
            <p:ph type="ftr" sz="quarter" idx="13"/>
          </p:nvPr>
        </p:nvSpPr>
        <p:spPr/>
        <p:txBody>
          <a:bodyPr/>
          <a:lstStyle/>
          <a:p>
            <a:r>
              <a:rPr lang="de-DE"/>
              <a:t>Das nachwachsende Büro</a:t>
            </a:r>
            <a:endParaRPr lang="de-DE" dirty="0"/>
          </a:p>
        </p:txBody>
      </p:sp>
      <p:sp>
        <p:nvSpPr>
          <p:cNvPr id="13" name="Foliennummernplatzhalter 12"/>
          <p:cNvSpPr>
            <a:spLocks noGrp="1"/>
          </p:cNvSpPr>
          <p:nvPr>
            <p:ph type="sldNum" sz="quarter" idx="14"/>
          </p:nvPr>
        </p:nvSpPr>
        <p:spPr/>
        <p:txBody>
          <a:bodyPr/>
          <a:lstStyle/>
          <a:p>
            <a:fld id="{BC9D0AC9-54AF-4CD9-8809-E6EA56F41A06}" type="slidenum">
              <a:rPr lang="de-DE" smtClean="0"/>
              <a:t>16</a:t>
            </a:fld>
            <a:endParaRPr lang="de-DE"/>
          </a:p>
        </p:txBody>
      </p:sp>
    </p:spTree>
    <p:extLst>
      <p:ext uri="{BB962C8B-B14F-4D97-AF65-F5344CB8AC3E}">
        <p14:creationId xmlns:p14="http://schemas.microsoft.com/office/powerpoint/2010/main" val="25155308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Grafik 3"/>
          <p:cNvPicPr>
            <a:picLocks noChangeAspect="1"/>
          </p:cNvPicPr>
          <p:nvPr/>
        </p:nvPicPr>
        <p:blipFill rotWithShape="1">
          <a:blip r:embed="rId3">
            <a:extLst>
              <a:ext uri="{28A0092B-C50C-407E-A947-70E740481C1C}">
                <a14:useLocalDpi xmlns:a14="http://schemas.microsoft.com/office/drawing/2010/main" val="0"/>
              </a:ext>
            </a:extLst>
          </a:blip>
          <a:srcRect t="2943"/>
          <a:stretch/>
        </p:blipFill>
        <p:spPr bwMode="auto">
          <a:xfrm>
            <a:off x="763588" y="1499616"/>
            <a:ext cx="7559675" cy="4657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el 5"/>
          <p:cNvSpPr>
            <a:spLocks noGrp="1"/>
          </p:cNvSpPr>
          <p:nvPr>
            <p:ph type="title"/>
          </p:nvPr>
        </p:nvSpPr>
        <p:spPr/>
        <p:txBody>
          <a:bodyPr/>
          <a:lstStyle/>
          <a:p>
            <a:r>
              <a:rPr lang="de-DE" dirty="0"/>
              <a:t>Sachanalyse: Ressourcen</a:t>
            </a:r>
            <a:br>
              <a:rPr lang="de-DE" dirty="0"/>
            </a:br>
            <a:r>
              <a:rPr lang="de-DE" dirty="0"/>
              <a:t>Konsum (2014)</a:t>
            </a:r>
          </a:p>
        </p:txBody>
      </p:sp>
      <p:sp>
        <p:nvSpPr>
          <p:cNvPr id="5" name="Textplatzhalter 4"/>
          <p:cNvSpPr>
            <a:spLocks noGrp="1"/>
          </p:cNvSpPr>
          <p:nvPr>
            <p:ph type="body" sz="quarter" idx="12"/>
          </p:nvPr>
        </p:nvSpPr>
        <p:spPr/>
        <p:txBody>
          <a:bodyPr/>
          <a:lstStyle/>
          <a:p>
            <a:r>
              <a:rPr lang="de-DE" altLang="de-DE" dirty="0"/>
              <a:t>Quelle: UBA 2016</a:t>
            </a:r>
          </a:p>
        </p:txBody>
      </p:sp>
      <p:sp>
        <p:nvSpPr>
          <p:cNvPr id="8" name="Fußzeilenplatzhalter 7"/>
          <p:cNvSpPr>
            <a:spLocks noGrp="1"/>
          </p:cNvSpPr>
          <p:nvPr>
            <p:ph type="ftr" sz="quarter" idx="13"/>
          </p:nvPr>
        </p:nvSpPr>
        <p:spPr/>
        <p:txBody>
          <a:bodyPr/>
          <a:lstStyle/>
          <a:p>
            <a:r>
              <a:rPr lang="de-DE"/>
              <a:t>Das nachwachsende Büro</a:t>
            </a:r>
            <a:endParaRPr lang="de-DE" dirty="0"/>
          </a:p>
        </p:txBody>
      </p:sp>
      <p:sp>
        <p:nvSpPr>
          <p:cNvPr id="9" name="Foliennummernplatzhalter 8"/>
          <p:cNvSpPr>
            <a:spLocks noGrp="1"/>
          </p:cNvSpPr>
          <p:nvPr>
            <p:ph type="sldNum" sz="quarter" idx="14"/>
          </p:nvPr>
        </p:nvSpPr>
        <p:spPr/>
        <p:txBody>
          <a:bodyPr/>
          <a:lstStyle/>
          <a:p>
            <a:fld id="{BC9D0AC9-54AF-4CD9-8809-E6EA56F41A06}" type="slidenum">
              <a:rPr lang="de-DE" smtClean="0"/>
              <a:t>17</a:t>
            </a:fld>
            <a:endParaRPr lang="de-DE"/>
          </a:p>
        </p:txBody>
      </p:sp>
    </p:spTree>
    <p:extLst>
      <p:ext uri="{BB962C8B-B14F-4D97-AF65-F5344CB8AC3E}">
        <p14:creationId xmlns:p14="http://schemas.microsoft.com/office/powerpoint/2010/main" val="25281649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a:t>Sachanalyse: Ressourcen Bioökonomie und </a:t>
            </a:r>
            <a:r>
              <a:rPr lang="de-DE" dirty="0" err="1"/>
              <a:t>NaWaRo</a:t>
            </a:r>
            <a:endParaRPr lang="de-DE" dirty="0"/>
          </a:p>
        </p:txBody>
      </p:sp>
      <p:sp>
        <p:nvSpPr>
          <p:cNvPr id="6" name="Inhaltsplatzhalter 5"/>
          <p:cNvSpPr>
            <a:spLocks noGrp="1"/>
          </p:cNvSpPr>
          <p:nvPr>
            <p:ph idx="1"/>
          </p:nvPr>
        </p:nvSpPr>
        <p:spPr/>
        <p:txBody>
          <a:bodyPr/>
          <a:lstStyle/>
          <a:p>
            <a:r>
              <a:rPr lang="de-DE" sz="1800" dirty="0"/>
              <a:t>„Die </a:t>
            </a:r>
            <a:r>
              <a:rPr lang="de-DE" sz="1800" b="1" dirty="0"/>
              <a:t>Bioökonomie</a:t>
            </a:r>
            <a:r>
              <a:rPr lang="de-DE" sz="1800" dirty="0"/>
              <a:t> ist die wissensbasierte Erzeugung und Nutzung biologischer Ressourcen, um Produkte, Verfahren und Dienstleistungen in allen wirtschaftlichen Sektoren im Rahmen eines zukunftsfähigen Wirtschaftssystems bereitzustellen.“ (Bioökonomierat 2015)</a:t>
            </a:r>
          </a:p>
          <a:p>
            <a:r>
              <a:rPr lang="de-DE" sz="1800" dirty="0"/>
              <a:t>Die Umstellung der gesamten Wirtschaftskreisläufe auf biotische bzw. biobasierte Rohstoffe (auch diskutiert unter dem Stichwort Bioökonomie) bietet große Chancen für Nachhaltigkeit und Ressourcenschonung</a:t>
            </a:r>
          </a:p>
        </p:txBody>
      </p:sp>
      <p:sp>
        <p:nvSpPr>
          <p:cNvPr id="4" name="Fußzeilenplatzhalter 3"/>
          <p:cNvSpPr>
            <a:spLocks noGrp="1"/>
          </p:cNvSpPr>
          <p:nvPr>
            <p:ph type="ftr" sz="quarter" idx="13"/>
          </p:nvPr>
        </p:nvSpPr>
        <p:spPr/>
        <p:txBody>
          <a:bodyPr/>
          <a:lstStyle/>
          <a:p>
            <a:r>
              <a:rPr lang="de-DE"/>
              <a:t>Das nachwachsende Büro</a:t>
            </a:r>
            <a:endParaRPr lang="de-DE" dirty="0"/>
          </a:p>
        </p:txBody>
      </p:sp>
      <p:sp>
        <p:nvSpPr>
          <p:cNvPr id="8" name="Foliennummernplatzhalter 7"/>
          <p:cNvSpPr>
            <a:spLocks noGrp="1"/>
          </p:cNvSpPr>
          <p:nvPr>
            <p:ph type="sldNum" sz="quarter" idx="14"/>
          </p:nvPr>
        </p:nvSpPr>
        <p:spPr/>
        <p:txBody>
          <a:bodyPr/>
          <a:lstStyle/>
          <a:p>
            <a:fld id="{BC9D0AC9-54AF-4CD9-8809-E6EA56F41A06}" type="slidenum">
              <a:rPr lang="de-DE" smtClean="0"/>
              <a:t>18</a:t>
            </a:fld>
            <a:endParaRPr lang="de-DE"/>
          </a:p>
        </p:txBody>
      </p:sp>
    </p:spTree>
    <p:extLst>
      <p:ext uri="{BB962C8B-B14F-4D97-AF65-F5344CB8AC3E}">
        <p14:creationId xmlns:p14="http://schemas.microsoft.com/office/powerpoint/2010/main" val="18819650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a:t>Sachanalyse: Ressourcen</a:t>
            </a:r>
            <a:br>
              <a:rPr lang="de-DE" dirty="0"/>
            </a:br>
            <a:r>
              <a:rPr lang="de-DE" dirty="0"/>
              <a:t>Vor- und Nachteile NaWaRo</a:t>
            </a:r>
            <a:br>
              <a:rPr lang="de-DE" dirty="0"/>
            </a:br>
            <a:endParaRPr lang="de-DE" dirty="0"/>
          </a:p>
        </p:txBody>
      </p:sp>
      <p:graphicFrame>
        <p:nvGraphicFramePr>
          <p:cNvPr id="7" name="Inhaltsplatzhalter 6"/>
          <p:cNvGraphicFramePr>
            <a:graphicFrameLocks noGrp="1"/>
          </p:cNvGraphicFramePr>
          <p:nvPr>
            <p:ph idx="1"/>
            <p:extLst>
              <p:ext uri="{D42A27DB-BD31-4B8C-83A1-F6EECF244321}">
                <p14:modId xmlns:p14="http://schemas.microsoft.com/office/powerpoint/2010/main" val="2680389767"/>
              </p:ext>
            </p:extLst>
          </p:nvPr>
        </p:nvGraphicFramePr>
        <p:xfrm>
          <a:off x="390521" y="1558976"/>
          <a:ext cx="8485452" cy="4429269"/>
        </p:xfrm>
        <a:graphic>
          <a:graphicData uri="http://schemas.openxmlformats.org/drawingml/2006/table">
            <a:tbl>
              <a:tblPr firstRow="1" bandRow="1">
                <a:tableStyleId>{5C22544A-7EE6-4342-B048-85BDC9FD1C3A}</a:tableStyleId>
              </a:tblPr>
              <a:tblGrid>
                <a:gridCol w="4242726">
                  <a:extLst>
                    <a:ext uri="{9D8B030D-6E8A-4147-A177-3AD203B41FA5}">
                      <a16:colId xmlns:a16="http://schemas.microsoft.com/office/drawing/2014/main" val="20000"/>
                    </a:ext>
                  </a:extLst>
                </a:gridCol>
                <a:gridCol w="4242726">
                  <a:extLst>
                    <a:ext uri="{9D8B030D-6E8A-4147-A177-3AD203B41FA5}">
                      <a16:colId xmlns:a16="http://schemas.microsoft.com/office/drawing/2014/main" val="20001"/>
                    </a:ext>
                  </a:extLst>
                </a:gridCol>
              </a:tblGrid>
              <a:tr h="625424">
                <a:tc>
                  <a:txBody>
                    <a:bodyPr/>
                    <a:lstStyle/>
                    <a:p>
                      <a:pPr>
                        <a:lnSpc>
                          <a:spcPct val="107000"/>
                        </a:lnSpc>
                        <a:spcAft>
                          <a:spcPts val="0"/>
                        </a:spcAft>
                      </a:pPr>
                      <a:r>
                        <a:rPr lang="de-DE" sz="1400" dirty="0">
                          <a:solidFill>
                            <a:srgbClr val="525252"/>
                          </a:solidFill>
                          <a:effectLst/>
                          <a:latin typeface="Verdana" panose="020B0604030504040204" pitchFamily="34" charset="0"/>
                          <a:ea typeface="Times New Roman" panose="02020603050405020304" pitchFamily="18" charset="0"/>
                          <a:cs typeface="Times New Roman" panose="02020603050405020304" pitchFamily="18" charset="0"/>
                        </a:rPr>
                        <a:t>Vorteile der Nutzung nachwachsender Rohstoffe</a:t>
                      </a:r>
                      <a:endParaRPr lang="de-DE"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de-DE" sz="1400" dirty="0">
                          <a:solidFill>
                            <a:srgbClr val="525252"/>
                          </a:solidFill>
                          <a:effectLst/>
                          <a:latin typeface="Verdana" panose="020B0604030504040204" pitchFamily="34" charset="0"/>
                          <a:ea typeface="Times New Roman" panose="02020603050405020304" pitchFamily="18" charset="0"/>
                          <a:cs typeface="Times New Roman" panose="02020603050405020304" pitchFamily="18" charset="0"/>
                        </a:rPr>
                        <a:t>Nachteile der Nutzung nachwachsender Rohstoffe</a:t>
                      </a:r>
                      <a:endParaRPr lang="de-DE"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0"/>
                  </a:ext>
                </a:extLst>
              </a:tr>
              <a:tr h="3803845">
                <a:tc>
                  <a:txBody>
                    <a:bodyPr/>
                    <a:lstStyle/>
                    <a:p>
                      <a:pPr marL="285750" lvl="0" indent="-285750">
                        <a:lnSpc>
                          <a:spcPct val="107000"/>
                        </a:lnSpc>
                        <a:spcAft>
                          <a:spcPts val="800"/>
                        </a:spcAft>
                        <a:buSzPts val="1000"/>
                        <a:buFont typeface="Arial" panose="020B0604020202020204" pitchFamily="34" charset="0"/>
                        <a:buChar char="•"/>
                        <a:tabLst>
                          <a:tab pos="457200" algn="l"/>
                        </a:tabLst>
                      </a:pPr>
                      <a:r>
                        <a:rPr lang="de-DE" sz="1400" dirty="0">
                          <a:solidFill>
                            <a:srgbClr val="525252"/>
                          </a:solidFill>
                          <a:effectLst/>
                          <a:latin typeface="Verdana" panose="020B0604030504040204" pitchFamily="34" charset="0"/>
                          <a:ea typeface="Times New Roman" panose="02020603050405020304" pitchFamily="18" charset="0"/>
                          <a:cs typeface="Times New Roman" panose="02020603050405020304" pitchFamily="18" charset="0"/>
                        </a:rPr>
                        <a:t>Ressourcenschonung, Schonung fossiler Rohstoffe </a:t>
                      </a:r>
                    </a:p>
                    <a:p>
                      <a:pPr marL="285750" lvl="0" indent="-285750">
                        <a:lnSpc>
                          <a:spcPct val="107000"/>
                        </a:lnSpc>
                        <a:spcAft>
                          <a:spcPts val="800"/>
                        </a:spcAft>
                        <a:buSzPts val="1000"/>
                        <a:buFont typeface="Arial" panose="020B0604020202020204" pitchFamily="34" charset="0"/>
                        <a:buChar char="•"/>
                        <a:tabLst>
                          <a:tab pos="457200" algn="l"/>
                        </a:tabLst>
                      </a:pPr>
                      <a:r>
                        <a:rPr lang="de-DE" sz="1400" dirty="0">
                          <a:solidFill>
                            <a:srgbClr val="525252"/>
                          </a:solidFill>
                          <a:effectLst/>
                          <a:latin typeface="Verdana" panose="020B0604030504040204" pitchFamily="34" charset="0"/>
                          <a:ea typeface="Calibri" panose="020F0502020204030204" pitchFamily="34" charset="0"/>
                          <a:cs typeface="Times New Roman" panose="02020603050405020304" pitchFamily="18" charset="0"/>
                        </a:rPr>
                        <a:t>Förderung biobasierter Strukturen</a:t>
                      </a:r>
                      <a:endParaRPr lang="de-DE" sz="1400" dirty="0">
                        <a:solidFill>
                          <a:srgbClr val="525252"/>
                        </a:solidFill>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lnSpc>
                          <a:spcPct val="107000"/>
                        </a:lnSpc>
                        <a:spcAft>
                          <a:spcPts val="800"/>
                        </a:spcAft>
                        <a:buSzPts val="1000"/>
                        <a:buFont typeface="Arial" panose="020B0604020202020204" pitchFamily="34" charset="0"/>
                        <a:buChar char="•"/>
                        <a:tabLst>
                          <a:tab pos="457200" algn="l"/>
                        </a:tabLst>
                      </a:pPr>
                      <a:r>
                        <a:rPr lang="de-DE" sz="1400" dirty="0">
                          <a:solidFill>
                            <a:srgbClr val="525252"/>
                          </a:solidFill>
                          <a:effectLst/>
                          <a:latin typeface="Verdana" panose="020B0604030504040204" pitchFamily="34" charset="0"/>
                          <a:ea typeface="Times New Roman" panose="02020603050405020304" pitchFamily="18" charset="0"/>
                          <a:cs typeface="Times New Roman" panose="02020603050405020304" pitchFamily="18" charset="0"/>
                        </a:rPr>
                        <a:t>Minimierung des CO2-Ausstoßes</a:t>
                      </a:r>
                      <a:endParaRPr lang="de-DE" sz="1400" dirty="0">
                        <a:solidFill>
                          <a:srgbClr val="525252"/>
                        </a:solidFill>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lnSpc>
                          <a:spcPct val="107000"/>
                        </a:lnSpc>
                        <a:spcAft>
                          <a:spcPts val="800"/>
                        </a:spcAft>
                        <a:buSzPts val="1000"/>
                        <a:buFont typeface="Arial" panose="020B0604020202020204" pitchFamily="34" charset="0"/>
                        <a:buChar char="•"/>
                        <a:tabLst>
                          <a:tab pos="457200" algn="l"/>
                        </a:tabLst>
                      </a:pPr>
                      <a:r>
                        <a:rPr lang="de-DE" sz="1400" dirty="0">
                          <a:solidFill>
                            <a:srgbClr val="525252"/>
                          </a:solidFill>
                          <a:effectLst/>
                          <a:latin typeface="Verdana" panose="020B0604030504040204" pitchFamily="34" charset="0"/>
                          <a:ea typeface="Times New Roman" panose="02020603050405020304" pitchFamily="18" charset="0"/>
                          <a:cs typeface="Times New Roman" panose="02020603050405020304" pitchFamily="18" charset="0"/>
                        </a:rPr>
                        <a:t>Nutzung degradierter und stillgelegter Flächen</a:t>
                      </a:r>
                      <a:endParaRPr lang="de-DE" sz="1400" dirty="0">
                        <a:solidFill>
                          <a:srgbClr val="525252"/>
                        </a:solidFill>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lnSpc>
                          <a:spcPct val="107000"/>
                        </a:lnSpc>
                        <a:spcAft>
                          <a:spcPts val="800"/>
                        </a:spcAft>
                        <a:buSzPts val="1000"/>
                        <a:buFont typeface="Arial" panose="020B0604020202020204" pitchFamily="34" charset="0"/>
                        <a:buChar char="•"/>
                        <a:tabLst>
                          <a:tab pos="457200" algn="l"/>
                        </a:tabLst>
                      </a:pPr>
                      <a:r>
                        <a:rPr lang="de-DE" sz="1400" dirty="0">
                          <a:solidFill>
                            <a:srgbClr val="525252"/>
                          </a:solidFill>
                          <a:effectLst/>
                          <a:latin typeface="Verdana" panose="020B0604030504040204" pitchFamily="34" charset="0"/>
                          <a:ea typeface="Times New Roman" panose="02020603050405020304" pitchFamily="18" charset="0"/>
                          <a:cs typeface="Times New Roman" panose="02020603050405020304" pitchFamily="18" charset="0"/>
                        </a:rPr>
                        <a:t>Schaffung von Arbeitsplätzen in der Landwirtschaft</a:t>
                      </a:r>
                      <a:endParaRPr lang="de-DE" sz="1400" dirty="0">
                        <a:solidFill>
                          <a:srgbClr val="525252"/>
                        </a:solidFill>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lnSpc>
                          <a:spcPct val="107000"/>
                        </a:lnSpc>
                        <a:spcAft>
                          <a:spcPts val="800"/>
                        </a:spcAft>
                        <a:buSzPts val="1000"/>
                        <a:buFont typeface="Arial" panose="020B0604020202020204" pitchFamily="34" charset="0"/>
                        <a:buChar char="•"/>
                        <a:tabLst>
                          <a:tab pos="457200" algn="l"/>
                        </a:tabLst>
                      </a:pPr>
                      <a:r>
                        <a:rPr lang="de-DE" sz="1400" dirty="0">
                          <a:solidFill>
                            <a:srgbClr val="525252"/>
                          </a:solidFill>
                          <a:effectLst/>
                          <a:latin typeface="Verdana" panose="020B0604030504040204" pitchFamily="34" charset="0"/>
                          <a:ea typeface="Times New Roman" panose="02020603050405020304" pitchFamily="18" charset="0"/>
                          <a:cs typeface="Times New Roman" panose="02020603050405020304" pitchFamily="18" charset="0"/>
                        </a:rPr>
                        <a:t>Begünstigt Schaffung regionaler Wirtschaftskreisläufe und Wertschöpfung im ländlichen Raum</a:t>
                      </a:r>
                      <a:endParaRPr lang="de-DE" sz="1400" dirty="0">
                        <a:solidFill>
                          <a:srgbClr val="52525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285750" lvl="0" indent="-285750">
                        <a:lnSpc>
                          <a:spcPct val="107000"/>
                        </a:lnSpc>
                        <a:spcAft>
                          <a:spcPts val="800"/>
                        </a:spcAft>
                        <a:buSzPts val="1000"/>
                        <a:buFont typeface="Arial" panose="020B0604020202020204" pitchFamily="34" charset="0"/>
                        <a:buChar char="•"/>
                        <a:tabLst>
                          <a:tab pos="457200" algn="l"/>
                        </a:tabLst>
                      </a:pPr>
                      <a:r>
                        <a:rPr lang="de-DE" sz="1400" dirty="0">
                          <a:solidFill>
                            <a:srgbClr val="525252"/>
                          </a:solidFill>
                          <a:effectLst/>
                          <a:latin typeface="Verdana" panose="020B0604030504040204" pitchFamily="34" charset="0"/>
                          <a:ea typeface="Times New Roman" panose="02020603050405020304" pitchFamily="18" charset="0"/>
                          <a:cs typeface="Times New Roman" panose="02020603050405020304" pitchFamily="18" charset="0"/>
                        </a:rPr>
                        <a:t>Flächennutzungskonkurrenz mit Nahrungsmittelpflanzen</a:t>
                      </a:r>
                      <a:endParaRPr lang="de-DE" sz="1400" dirty="0">
                        <a:solidFill>
                          <a:srgbClr val="525252"/>
                        </a:solidFill>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gn="l" defTabSz="457200" rtl="0" eaLnBrk="1" fontAlgn="auto" latinLnBrk="0" hangingPunct="1">
                        <a:lnSpc>
                          <a:spcPct val="107000"/>
                        </a:lnSpc>
                        <a:spcBef>
                          <a:spcPts val="0"/>
                        </a:spcBef>
                        <a:spcAft>
                          <a:spcPts val="800"/>
                        </a:spcAft>
                        <a:buClrTx/>
                        <a:buSzTx/>
                        <a:buFont typeface="Arial" panose="020B0604020202020204" pitchFamily="34" charset="0"/>
                        <a:buChar char="•"/>
                        <a:tabLst>
                          <a:tab pos="457200" algn="l"/>
                        </a:tabLst>
                        <a:defRPr/>
                      </a:pPr>
                      <a:r>
                        <a:rPr lang="de-DE" sz="1400" dirty="0">
                          <a:solidFill>
                            <a:srgbClr val="525252"/>
                          </a:solidFill>
                          <a:effectLst/>
                          <a:latin typeface="Verdana" panose="020B0604030504040204" pitchFamily="34" charset="0"/>
                          <a:ea typeface="Times New Roman" panose="02020603050405020304" pitchFamily="18" charset="0"/>
                          <a:cs typeface="Times New Roman" panose="02020603050405020304" pitchFamily="18" charset="0"/>
                        </a:rPr>
                        <a:t>Konkurrenz zu Naturschutz und Biodiversitätszielen</a:t>
                      </a:r>
                    </a:p>
                    <a:p>
                      <a:pPr marL="285750" lvl="0" indent="-285750">
                        <a:lnSpc>
                          <a:spcPct val="107000"/>
                        </a:lnSpc>
                        <a:spcAft>
                          <a:spcPts val="800"/>
                        </a:spcAft>
                        <a:buFont typeface="Arial" panose="020B0604020202020204" pitchFamily="34" charset="0"/>
                        <a:buChar char="•"/>
                        <a:tabLst>
                          <a:tab pos="457200" algn="l"/>
                        </a:tabLst>
                      </a:pPr>
                      <a:r>
                        <a:rPr lang="de-DE" sz="1400" dirty="0">
                          <a:solidFill>
                            <a:srgbClr val="525252"/>
                          </a:solidFill>
                          <a:effectLst/>
                          <a:latin typeface="Verdana" panose="020B0604030504040204" pitchFamily="34" charset="0"/>
                          <a:ea typeface="Times New Roman" panose="02020603050405020304" pitchFamily="18" charset="0"/>
                          <a:cs typeface="Times New Roman" panose="02020603050405020304" pitchFamily="18" charset="0"/>
                        </a:rPr>
                        <a:t>verstärkter Einsatz von Pestiziden durch Ausweitung von Monokulturen</a:t>
                      </a:r>
                      <a:endParaRPr lang="de-DE" sz="1400" dirty="0">
                        <a:solidFill>
                          <a:srgbClr val="525252"/>
                        </a:solidFill>
                        <a:effectLst/>
                        <a:latin typeface="Calibri" panose="020F0502020204030204" pitchFamily="34" charset="0"/>
                        <a:ea typeface="Calibri" panose="020F0502020204030204" pitchFamily="34" charset="0"/>
                        <a:cs typeface="Arial" panose="020B0604020202020204" pitchFamily="34" charset="0"/>
                      </a:endParaRPr>
                    </a:p>
                    <a:p>
                      <a:pPr marL="285750" lvl="0" indent="-285750">
                        <a:lnSpc>
                          <a:spcPct val="107000"/>
                        </a:lnSpc>
                        <a:spcAft>
                          <a:spcPts val="800"/>
                        </a:spcAft>
                        <a:buSzPts val="1000"/>
                        <a:buFont typeface="Arial" panose="020B0604020202020204" pitchFamily="34" charset="0"/>
                        <a:buChar char="•"/>
                        <a:tabLst>
                          <a:tab pos="457200" algn="l"/>
                        </a:tabLst>
                      </a:pPr>
                      <a:r>
                        <a:rPr lang="de-DE" sz="1400" dirty="0">
                          <a:solidFill>
                            <a:srgbClr val="525252"/>
                          </a:solidFill>
                          <a:effectLst/>
                          <a:latin typeface="Verdana" panose="020B0604030504040204" pitchFamily="34" charset="0"/>
                          <a:ea typeface="Times New Roman" panose="02020603050405020304" pitchFamily="18" charset="0"/>
                          <a:cs typeface="Times New Roman" panose="02020603050405020304" pitchFamily="18" charset="0"/>
                        </a:rPr>
                        <a:t>Subventionsbedarf, da nicht konkurrenzfähig mit fossilen Rohstoffen</a:t>
                      </a:r>
                      <a:endParaRPr lang="de-DE" sz="1400" dirty="0">
                        <a:solidFill>
                          <a:srgbClr val="525252"/>
                        </a:solidFill>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lnSpc>
                          <a:spcPct val="107000"/>
                        </a:lnSpc>
                        <a:spcAft>
                          <a:spcPts val="800"/>
                        </a:spcAft>
                        <a:buFont typeface="Arial" panose="020B0604020202020204" pitchFamily="34" charset="0"/>
                        <a:buChar char="•"/>
                        <a:tabLst>
                          <a:tab pos="457200" algn="l"/>
                        </a:tabLst>
                      </a:pPr>
                      <a:r>
                        <a:rPr lang="de-DE" sz="1400" dirty="0">
                          <a:solidFill>
                            <a:srgbClr val="525252"/>
                          </a:solidFill>
                          <a:effectLst/>
                          <a:latin typeface="Verdana" panose="020B0604030504040204" pitchFamily="34" charset="0"/>
                          <a:ea typeface="Times New Roman" panose="02020603050405020304" pitchFamily="18" charset="0"/>
                          <a:cs typeface="Times New Roman" panose="02020603050405020304" pitchFamily="18" charset="0"/>
                        </a:rPr>
                        <a:t>bisher fehlen verbindliche Nachhaltigkeitsstandards </a:t>
                      </a:r>
                      <a:endParaRPr lang="de-DE" sz="1400" dirty="0">
                        <a:solidFill>
                          <a:srgbClr val="525252"/>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1"/>
                  </a:ext>
                </a:extLst>
              </a:tr>
            </a:tbl>
          </a:graphicData>
        </a:graphic>
      </p:graphicFrame>
      <p:sp>
        <p:nvSpPr>
          <p:cNvPr id="3" name="Fußzeilenplatzhalter 2"/>
          <p:cNvSpPr>
            <a:spLocks noGrp="1"/>
          </p:cNvSpPr>
          <p:nvPr>
            <p:ph type="ftr" sz="quarter" idx="19"/>
          </p:nvPr>
        </p:nvSpPr>
        <p:spPr/>
        <p:txBody>
          <a:bodyPr/>
          <a:lstStyle/>
          <a:p>
            <a:pPr>
              <a:defRPr/>
            </a:pPr>
            <a:r>
              <a:rPr lang="de-DE" sz="1100" dirty="0"/>
              <a:t>Das nachwachsende Büro</a:t>
            </a:r>
          </a:p>
        </p:txBody>
      </p:sp>
      <p:sp>
        <p:nvSpPr>
          <p:cNvPr id="4" name="Foliennummernplatzhalter 3"/>
          <p:cNvSpPr>
            <a:spLocks noGrp="1"/>
          </p:cNvSpPr>
          <p:nvPr>
            <p:ph type="sldNum" sz="quarter" idx="20"/>
          </p:nvPr>
        </p:nvSpPr>
        <p:spPr/>
        <p:txBody>
          <a:bodyPr/>
          <a:lstStyle/>
          <a:p>
            <a:fld id="{D51E75EB-DB80-41D4-BAE8-0C2493838418}" type="slidenum">
              <a:rPr lang="de-DE" altLang="de-DE" smtClean="0"/>
              <a:pPr/>
              <a:t>19</a:t>
            </a:fld>
            <a:endParaRPr lang="de-DE" altLang="de-DE" dirty="0"/>
          </a:p>
        </p:txBody>
      </p:sp>
    </p:spTree>
    <p:extLst>
      <p:ext uri="{BB962C8B-B14F-4D97-AF65-F5344CB8AC3E}">
        <p14:creationId xmlns:p14="http://schemas.microsoft.com/office/powerpoint/2010/main" val="22534919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a:t>Übersicht der Materialien</a:t>
            </a:r>
          </a:p>
        </p:txBody>
      </p:sp>
      <p:sp>
        <p:nvSpPr>
          <p:cNvPr id="6" name="Inhaltsplatzhalter 5"/>
          <p:cNvSpPr>
            <a:spLocks noGrp="1"/>
          </p:cNvSpPr>
          <p:nvPr>
            <p:ph idx="1"/>
          </p:nvPr>
        </p:nvSpPr>
        <p:spPr/>
        <p:txBody>
          <a:bodyPr/>
          <a:lstStyle/>
          <a:p>
            <a:pPr marL="0" indent="0">
              <a:buNone/>
            </a:pPr>
            <a:r>
              <a:rPr lang="de-DE" sz="1800" b="1" dirty="0"/>
              <a:t>1. Word-Dokument:</a:t>
            </a:r>
          </a:p>
          <a:p>
            <a:r>
              <a:rPr lang="de-DE" sz="1800" dirty="0"/>
              <a:t>Sachanalyse</a:t>
            </a:r>
          </a:p>
          <a:p>
            <a:r>
              <a:rPr lang="de-DE" sz="1800" dirty="0"/>
              <a:t>Rahmung der Unterrichtsreihe</a:t>
            </a:r>
          </a:p>
          <a:p>
            <a:r>
              <a:rPr lang="de-DE" sz="1800" dirty="0"/>
              <a:t>Unterrichtsvorschläge (Arbeitsblätter und Materialanhang)</a:t>
            </a:r>
          </a:p>
          <a:p>
            <a:pPr marL="0" indent="0">
              <a:buNone/>
            </a:pPr>
            <a:r>
              <a:rPr lang="de-DE" sz="1800" b="1" dirty="0"/>
              <a:t>2. </a:t>
            </a:r>
            <a:r>
              <a:rPr lang="de-DE" sz="1800" b="1" dirty="0" err="1"/>
              <a:t>Powerpoint</a:t>
            </a:r>
            <a:r>
              <a:rPr lang="de-DE" sz="1800" b="1" dirty="0"/>
              <a:t>-Dokument</a:t>
            </a:r>
          </a:p>
          <a:p>
            <a:pPr defTabSz="360363">
              <a:tabLst>
                <a:tab pos="1524000" algn="l"/>
              </a:tabLst>
            </a:pPr>
            <a:r>
              <a:rPr lang="de-DE" sz="1800" dirty="0"/>
              <a:t>Foliensatz I 	– Einführung ProgRess</a:t>
            </a:r>
          </a:p>
          <a:p>
            <a:pPr>
              <a:tabLst>
                <a:tab pos="1524000" algn="l"/>
              </a:tabLst>
            </a:pPr>
            <a:r>
              <a:rPr lang="de-DE" sz="1800" dirty="0"/>
              <a:t>Foliensatz II </a:t>
            </a:r>
            <a:r>
              <a:rPr lang="de-DE" dirty="0"/>
              <a:t>	</a:t>
            </a:r>
            <a:r>
              <a:rPr lang="de-DE" sz="1800" dirty="0"/>
              <a:t>– Sachanalyse (Weiterbildung für Lehrende)</a:t>
            </a:r>
          </a:p>
          <a:p>
            <a:r>
              <a:rPr lang="de-DE" sz="1800" dirty="0"/>
              <a:t>Foliensatz III – Rahmung der Unterrichtsreihe (Weiterbildung für Lehrende)</a:t>
            </a:r>
          </a:p>
          <a:p>
            <a:r>
              <a:rPr lang="de-DE" sz="1800" dirty="0"/>
              <a:t>Foliensatz </a:t>
            </a:r>
            <a:r>
              <a:rPr lang="de-DE" dirty="0"/>
              <a:t>I</a:t>
            </a:r>
            <a:r>
              <a:rPr lang="de-DE" sz="1800" dirty="0"/>
              <a:t>V – Unterrichtsvorschläge (Unterrichtsmaterialien)</a:t>
            </a:r>
          </a:p>
        </p:txBody>
      </p:sp>
      <p:sp>
        <p:nvSpPr>
          <p:cNvPr id="4" name="Fußzeilenplatzhalter 3"/>
          <p:cNvSpPr>
            <a:spLocks noGrp="1"/>
          </p:cNvSpPr>
          <p:nvPr>
            <p:ph type="ftr" sz="quarter" idx="13"/>
          </p:nvPr>
        </p:nvSpPr>
        <p:spPr/>
        <p:txBody>
          <a:bodyPr/>
          <a:lstStyle/>
          <a:p>
            <a:r>
              <a:rPr lang="de-DE"/>
              <a:t>Das nachwachsende Büro</a:t>
            </a:r>
            <a:endParaRPr lang="de-DE" dirty="0"/>
          </a:p>
        </p:txBody>
      </p:sp>
      <p:sp>
        <p:nvSpPr>
          <p:cNvPr id="8" name="Foliennummernplatzhalter 7"/>
          <p:cNvSpPr>
            <a:spLocks noGrp="1"/>
          </p:cNvSpPr>
          <p:nvPr>
            <p:ph type="sldNum" sz="quarter" idx="14"/>
          </p:nvPr>
        </p:nvSpPr>
        <p:spPr/>
        <p:txBody>
          <a:bodyPr/>
          <a:lstStyle/>
          <a:p>
            <a:fld id="{BC9D0AC9-54AF-4CD9-8809-E6EA56F41A06}" type="slidenum">
              <a:rPr lang="de-DE" smtClean="0"/>
              <a:t>2</a:t>
            </a:fld>
            <a:endParaRPr lang="de-DE"/>
          </a:p>
        </p:txBody>
      </p:sp>
    </p:spTree>
    <p:extLst>
      <p:ext uri="{BB962C8B-B14F-4D97-AF65-F5344CB8AC3E}">
        <p14:creationId xmlns:p14="http://schemas.microsoft.com/office/powerpoint/2010/main" val="21598515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390104" y="206193"/>
            <a:ext cx="6443315" cy="1066801"/>
          </a:xfrm>
        </p:spPr>
        <p:txBody>
          <a:bodyPr/>
          <a:lstStyle/>
          <a:p>
            <a:r>
              <a:rPr lang="de-DE" dirty="0"/>
              <a:t>Sachanalyse: Ressourcen</a:t>
            </a:r>
            <a:br>
              <a:rPr lang="de-DE" dirty="0"/>
            </a:br>
            <a:r>
              <a:rPr lang="de-DE" dirty="0"/>
              <a:t>Kaskadennutzung</a:t>
            </a:r>
          </a:p>
        </p:txBody>
      </p:sp>
      <p:sp>
        <p:nvSpPr>
          <p:cNvPr id="6" name="Inhaltsplatzhalter 5"/>
          <p:cNvSpPr>
            <a:spLocks noGrp="1"/>
          </p:cNvSpPr>
          <p:nvPr>
            <p:ph idx="1"/>
          </p:nvPr>
        </p:nvSpPr>
        <p:spPr/>
        <p:txBody>
          <a:bodyPr/>
          <a:lstStyle/>
          <a:p>
            <a:r>
              <a:rPr lang="de-DE" sz="1800" dirty="0"/>
              <a:t>Stoffliche Nutzung eines Produkts so lange, so häufig und so effizient wie möglich</a:t>
            </a:r>
          </a:p>
          <a:p>
            <a:r>
              <a:rPr lang="de-DE" dirty="0"/>
              <a:t>Erst am Ende des Produktlebenszyklus energetische Verwertung</a:t>
            </a:r>
          </a:p>
          <a:p>
            <a:r>
              <a:rPr lang="de-DE" dirty="0"/>
              <a:t>Von höheren Wertschöpfungsniveaus in tiefere Niveaus</a:t>
            </a:r>
          </a:p>
          <a:p>
            <a:r>
              <a:rPr lang="de-DE" dirty="0"/>
              <a:t>Steigerung </a:t>
            </a:r>
            <a:r>
              <a:rPr lang="de-DE" sz="1800" dirty="0"/>
              <a:t>der Rohstoffproduktivität</a:t>
            </a:r>
          </a:p>
        </p:txBody>
      </p:sp>
      <p:sp>
        <p:nvSpPr>
          <p:cNvPr id="4" name="Fußzeilenplatzhalter 3"/>
          <p:cNvSpPr>
            <a:spLocks noGrp="1"/>
          </p:cNvSpPr>
          <p:nvPr>
            <p:ph type="ftr" sz="quarter" idx="13"/>
          </p:nvPr>
        </p:nvSpPr>
        <p:spPr/>
        <p:txBody>
          <a:bodyPr/>
          <a:lstStyle/>
          <a:p>
            <a:r>
              <a:rPr lang="de-DE"/>
              <a:t>Das nachwachsende Büro</a:t>
            </a:r>
            <a:endParaRPr lang="de-DE" dirty="0"/>
          </a:p>
        </p:txBody>
      </p:sp>
      <p:sp>
        <p:nvSpPr>
          <p:cNvPr id="8" name="Foliennummernplatzhalter 7"/>
          <p:cNvSpPr>
            <a:spLocks noGrp="1"/>
          </p:cNvSpPr>
          <p:nvPr>
            <p:ph type="sldNum" sz="quarter" idx="14"/>
          </p:nvPr>
        </p:nvSpPr>
        <p:spPr/>
        <p:txBody>
          <a:bodyPr/>
          <a:lstStyle/>
          <a:p>
            <a:fld id="{BC9D0AC9-54AF-4CD9-8809-E6EA56F41A06}" type="slidenum">
              <a:rPr lang="de-DE" smtClean="0"/>
              <a:t>20</a:t>
            </a:fld>
            <a:endParaRPr lang="de-DE"/>
          </a:p>
        </p:txBody>
      </p:sp>
    </p:spTree>
    <p:extLst>
      <p:ext uri="{BB962C8B-B14F-4D97-AF65-F5344CB8AC3E}">
        <p14:creationId xmlns:p14="http://schemas.microsoft.com/office/powerpoint/2010/main" val="31513404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a:t>Sachanalyse: Ressourcen</a:t>
            </a:r>
            <a:br>
              <a:rPr lang="de-DE" dirty="0"/>
            </a:br>
            <a:r>
              <a:rPr lang="de-DE" dirty="0"/>
              <a:t>Holzkreislauf</a:t>
            </a:r>
          </a:p>
        </p:txBody>
      </p:sp>
      <p:sp>
        <p:nvSpPr>
          <p:cNvPr id="4" name="Textplatzhalter 3"/>
          <p:cNvSpPr>
            <a:spLocks noGrp="1"/>
          </p:cNvSpPr>
          <p:nvPr>
            <p:ph type="body" sz="quarter" idx="12"/>
          </p:nvPr>
        </p:nvSpPr>
        <p:spPr/>
        <p:txBody>
          <a:bodyPr/>
          <a:lstStyle/>
          <a:p>
            <a:r>
              <a:rPr lang="de-DE" dirty="0"/>
              <a:t>Quelle: </a:t>
            </a:r>
            <a:r>
              <a:rPr lang="de-DE" dirty="0" err="1"/>
              <a:t>proHolz</a:t>
            </a:r>
            <a:r>
              <a:rPr lang="de-DE" dirty="0"/>
              <a:t> Tirol o.J.</a:t>
            </a:r>
          </a:p>
        </p:txBody>
      </p:sp>
      <p:pic>
        <p:nvPicPr>
          <p:cNvPr id="6" name="Grafi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593" y="1511300"/>
            <a:ext cx="8521700" cy="4601718"/>
          </a:xfrm>
          <a:prstGeom prst="rect">
            <a:avLst/>
          </a:prstGeom>
        </p:spPr>
      </p:pic>
      <p:sp>
        <p:nvSpPr>
          <p:cNvPr id="10" name="Fußzeilenplatzhalter 9"/>
          <p:cNvSpPr>
            <a:spLocks noGrp="1"/>
          </p:cNvSpPr>
          <p:nvPr>
            <p:ph type="ftr" sz="quarter" idx="13"/>
          </p:nvPr>
        </p:nvSpPr>
        <p:spPr/>
        <p:txBody>
          <a:bodyPr/>
          <a:lstStyle/>
          <a:p>
            <a:r>
              <a:rPr lang="de-DE"/>
              <a:t>Das nachwachsende Büro</a:t>
            </a:r>
            <a:endParaRPr lang="de-DE" dirty="0"/>
          </a:p>
        </p:txBody>
      </p:sp>
      <p:sp>
        <p:nvSpPr>
          <p:cNvPr id="11" name="Foliennummernplatzhalter 10"/>
          <p:cNvSpPr>
            <a:spLocks noGrp="1"/>
          </p:cNvSpPr>
          <p:nvPr>
            <p:ph type="sldNum" sz="quarter" idx="14"/>
          </p:nvPr>
        </p:nvSpPr>
        <p:spPr/>
        <p:txBody>
          <a:bodyPr/>
          <a:lstStyle/>
          <a:p>
            <a:fld id="{BC9D0AC9-54AF-4CD9-8809-E6EA56F41A06}" type="slidenum">
              <a:rPr lang="de-DE" smtClean="0"/>
              <a:t>21</a:t>
            </a:fld>
            <a:endParaRPr lang="de-DE"/>
          </a:p>
        </p:txBody>
      </p:sp>
    </p:spTree>
    <p:extLst>
      <p:ext uri="{BB962C8B-B14F-4D97-AF65-F5344CB8AC3E}">
        <p14:creationId xmlns:p14="http://schemas.microsoft.com/office/powerpoint/2010/main" val="22474076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a:t>Sachanalyse: Recycling-Papier</a:t>
            </a:r>
            <a:br>
              <a:rPr lang="de-DE" dirty="0"/>
            </a:br>
            <a:r>
              <a:rPr lang="de-DE" dirty="0"/>
              <a:t>Produktion </a:t>
            </a:r>
          </a:p>
        </p:txBody>
      </p:sp>
      <p:sp>
        <p:nvSpPr>
          <p:cNvPr id="4" name="Fußzeilenplatzhalter 3"/>
          <p:cNvSpPr>
            <a:spLocks noGrp="1"/>
          </p:cNvSpPr>
          <p:nvPr>
            <p:ph type="ftr" sz="quarter" idx="13"/>
          </p:nvPr>
        </p:nvSpPr>
        <p:spPr/>
        <p:txBody>
          <a:bodyPr/>
          <a:lstStyle/>
          <a:p>
            <a:r>
              <a:rPr lang="de-DE"/>
              <a:t>Das nachwachsende Büro</a:t>
            </a:r>
            <a:endParaRPr lang="de-DE" dirty="0"/>
          </a:p>
        </p:txBody>
      </p:sp>
      <p:sp>
        <p:nvSpPr>
          <p:cNvPr id="8" name="Foliennummernplatzhalter 7"/>
          <p:cNvSpPr>
            <a:spLocks noGrp="1"/>
          </p:cNvSpPr>
          <p:nvPr>
            <p:ph type="sldNum" sz="quarter" idx="14"/>
          </p:nvPr>
        </p:nvSpPr>
        <p:spPr/>
        <p:txBody>
          <a:bodyPr/>
          <a:lstStyle/>
          <a:p>
            <a:fld id="{BC9D0AC9-54AF-4CD9-8809-E6EA56F41A06}" type="slidenum">
              <a:rPr lang="de-DE" smtClean="0"/>
              <a:t>22</a:t>
            </a:fld>
            <a:endParaRPr lang="de-DE"/>
          </a:p>
        </p:txBody>
      </p:sp>
      <p:graphicFrame>
        <p:nvGraphicFramePr>
          <p:cNvPr id="9" name="Tabelle 8"/>
          <p:cNvGraphicFramePr>
            <a:graphicFrameLocks noGrp="1"/>
          </p:cNvGraphicFramePr>
          <p:nvPr>
            <p:extLst>
              <p:ext uri="{D42A27DB-BD31-4B8C-83A1-F6EECF244321}">
                <p14:modId xmlns:p14="http://schemas.microsoft.com/office/powerpoint/2010/main" val="182478984"/>
              </p:ext>
            </p:extLst>
          </p:nvPr>
        </p:nvGraphicFramePr>
        <p:xfrm>
          <a:off x="390106" y="1808163"/>
          <a:ext cx="8304216" cy="2494280"/>
        </p:xfrm>
        <a:graphic>
          <a:graphicData uri="http://schemas.openxmlformats.org/drawingml/2006/table">
            <a:tbl>
              <a:tblPr firstRow="1" bandRow="1">
                <a:tableStyleId>{5C22544A-7EE6-4342-B048-85BDC9FD1C3A}</a:tableStyleId>
              </a:tblPr>
              <a:tblGrid>
                <a:gridCol w="2637932">
                  <a:extLst>
                    <a:ext uri="{9D8B030D-6E8A-4147-A177-3AD203B41FA5}">
                      <a16:colId xmlns:a16="http://schemas.microsoft.com/office/drawing/2014/main" val="20000"/>
                    </a:ext>
                  </a:extLst>
                </a:gridCol>
                <a:gridCol w="2506930">
                  <a:extLst>
                    <a:ext uri="{9D8B030D-6E8A-4147-A177-3AD203B41FA5}">
                      <a16:colId xmlns:a16="http://schemas.microsoft.com/office/drawing/2014/main" val="20001"/>
                    </a:ext>
                  </a:extLst>
                </a:gridCol>
                <a:gridCol w="3159354">
                  <a:extLst>
                    <a:ext uri="{9D8B030D-6E8A-4147-A177-3AD203B41FA5}">
                      <a16:colId xmlns:a16="http://schemas.microsoft.com/office/drawing/2014/main" val="20002"/>
                    </a:ext>
                  </a:extLst>
                </a:gridCol>
              </a:tblGrid>
              <a:tr h="370840">
                <a:tc>
                  <a:txBody>
                    <a:bodyPr/>
                    <a:lstStyle/>
                    <a:p>
                      <a:r>
                        <a:rPr lang="de-DE" dirty="0">
                          <a:latin typeface="PT Sans" panose="020B0503020203020204"/>
                        </a:rPr>
                        <a:t>Gruppe</a:t>
                      </a:r>
                    </a:p>
                  </a:txBody>
                  <a:tcPr>
                    <a:solidFill>
                      <a:srgbClr val="FF9919"/>
                    </a:solidFill>
                  </a:tcPr>
                </a:tc>
                <a:tc>
                  <a:txBody>
                    <a:bodyPr/>
                    <a:lstStyle/>
                    <a:p>
                      <a:r>
                        <a:rPr lang="de-DE" dirty="0">
                          <a:latin typeface="PT Sans" panose="020B0503020203020204"/>
                        </a:rPr>
                        <a:t>Recyclingpapier</a:t>
                      </a:r>
                    </a:p>
                    <a:p>
                      <a:r>
                        <a:rPr lang="de-DE" dirty="0">
                          <a:latin typeface="PT Sans" panose="020B0503020203020204"/>
                        </a:rPr>
                        <a:t>(200 Blatt</a:t>
                      </a:r>
                      <a:r>
                        <a:rPr lang="de-DE" baseline="0" dirty="0">
                          <a:latin typeface="PT Sans" panose="020B0503020203020204"/>
                        </a:rPr>
                        <a:t> = 1 kg)</a:t>
                      </a:r>
                      <a:endParaRPr lang="de-DE" dirty="0">
                        <a:latin typeface="PT Sans" panose="020B0503020203020204"/>
                      </a:endParaRPr>
                    </a:p>
                  </a:txBody>
                  <a:tcPr>
                    <a:solidFill>
                      <a:srgbClr val="FF9919"/>
                    </a:solidFill>
                  </a:tcPr>
                </a:tc>
                <a:tc>
                  <a:txBody>
                    <a:bodyPr/>
                    <a:lstStyle/>
                    <a:p>
                      <a:r>
                        <a:rPr lang="de-DE" dirty="0">
                          <a:latin typeface="PT Sans" panose="020B0503020203020204"/>
                        </a:rPr>
                        <a:t>Primärfaserpapier</a:t>
                      </a:r>
                    </a:p>
                    <a:p>
                      <a:r>
                        <a:rPr lang="de-DE" dirty="0">
                          <a:latin typeface="PT Sans" panose="020B0503020203020204"/>
                        </a:rPr>
                        <a:t>(200 Blatt = 1 kg)</a:t>
                      </a:r>
                    </a:p>
                  </a:txBody>
                  <a:tcPr>
                    <a:solidFill>
                      <a:srgbClr val="FF9919"/>
                    </a:solidFill>
                  </a:tcPr>
                </a:tc>
                <a:extLst>
                  <a:ext uri="{0D108BD9-81ED-4DB2-BD59-A6C34878D82A}">
                    <a16:rowId xmlns:a16="http://schemas.microsoft.com/office/drawing/2014/main" val="10000"/>
                  </a:ext>
                </a:extLst>
              </a:tr>
              <a:tr h="370840">
                <a:tc>
                  <a:txBody>
                    <a:bodyPr/>
                    <a:lstStyle/>
                    <a:p>
                      <a:pPr marL="0" lvl="1" indent="0" algn="l" defTabSz="457200" rtl="0" eaLnBrk="1" latinLnBrk="0" hangingPunct="1">
                        <a:spcAft>
                          <a:spcPts val="600"/>
                        </a:spcAft>
                        <a:buFont typeface="Arial" panose="020B0604020202020204" pitchFamily="34" charset="0"/>
                        <a:buNone/>
                      </a:pPr>
                      <a:r>
                        <a:rPr lang="de-DE" sz="1800" kern="1200" dirty="0">
                          <a:solidFill>
                            <a:schemeClr val="tx1">
                              <a:lumMod val="65000"/>
                              <a:lumOff val="35000"/>
                            </a:schemeClr>
                          </a:solidFill>
                          <a:latin typeface="PT Sans" panose="020B0503020203020204"/>
                          <a:ea typeface="+mn-ea"/>
                          <a:cs typeface="+mn-cs"/>
                        </a:rPr>
                        <a:t>Altpapier</a:t>
                      </a:r>
                    </a:p>
                  </a:txBody>
                  <a:tcPr marL="68580" marR="68580" marT="9525" marB="0">
                    <a:solidFill>
                      <a:srgbClr val="F9CB9C"/>
                    </a:solidFill>
                  </a:tcPr>
                </a:tc>
                <a:tc>
                  <a:txBody>
                    <a:bodyPr/>
                    <a:lstStyle/>
                    <a:p>
                      <a:pPr marL="0" lvl="1" indent="0" algn="l" defTabSz="457200" rtl="0" eaLnBrk="1" latinLnBrk="0" hangingPunct="1">
                        <a:spcAft>
                          <a:spcPts val="600"/>
                        </a:spcAft>
                        <a:buFont typeface="Arial" panose="020B0604020202020204" pitchFamily="34" charset="0"/>
                        <a:buNone/>
                      </a:pPr>
                      <a:r>
                        <a:rPr lang="de-DE" sz="1800" kern="1200" dirty="0">
                          <a:solidFill>
                            <a:schemeClr val="tx1">
                              <a:lumMod val="65000"/>
                              <a:lumOff val="35000"/>
                            </a:schemeClr>
                          </a:solidFill>
                          <a:latin typeface="PT Sans" panose="020B0503020203020204"/>
                          <a:ea typeface="+mn-ea"/>
                          <a:cs typeface="+mn-cs"/>
                        </a:rPr>
                        <a:t>1,1 bis 1,3 kg</a:t>
                      </a:r>
                    </a:p>
                  </a:txBody>
                  <a:tcPr marL="68580" marR="68580" marT="9525" marB="0">
                    <a:solidFill>
                      <a:srgbClr val="F9CB9C"/>
                    </a:solidFill>
                  </a:tcPr>
                </a:tc>
                <a:tc>
                  <a:txBody>
                    <a:bodyPr/>
                    <a:lstStyle/>
                    <a:p>
                      <a:r>
                        <a:rPr lang="de-DE" dirty="0">
                          <a:solidFill>
                            <a:schemeClr val="tx1">
                              <a:lumMod val="65000"/>
                              <a:lumOff val="35000"/>
                            </a:schemeClr>
                          </a:solidFill>
                          <a:latin typeface="PT Sans" panose="020B0503020203020204"/>
                        </a:rPr>
                        <a:t>-</a:t>
                      </a:r>
                    </a:p>
                  </a:txBody>
                  <a:tcPr>
                    <a:solidFill>
                      <a:srgbClr val="F9CB9C"/>
                    </a:solidFill>
                  </a:tcPr>
                </a:tc>
                <a:extLst>
                  <a:ext uri="{0D108BD9-81ED-4DB2-BD59-A6C34878D82A}">
                    <a16:rowId xmlns:a16="http://schemas.microsoft.com/office/drawing/2014/main" val="10001"/>
                  </a:ext>
                </a:extLst>
              </a:tr>
              <a:tr h="370840">
                <a:tc>
                  <a:txBody>
                    <a:bodyPr/>
                    <a:lstStyle/>
                    <a:p>
                      <a:pPr marL="0" lvl="1" indent="0" algn="l" defTabSz="457200" rtl="0" eaLnBrk="1" latinLnBrk="0" hangingPunct="1">
                        <a:spcAft>
                          <a:spcPts val="600"/>
                        </a:spcAft>
                        <a:buFont typeface="Arial" panose="020B0604020202020204" pitchFamily="34" charset="0"/>
                        <a:buNone/>
                      </a:pPr>
                      <a:r>
                        <a:rPr lang="de-DE" sz="1800" kern="1200" dirty="0">
                          <a:solidFill>
                            <a:schemeClr val="tx1">
                              <a:lumMod val="65000"/>
                              <a:lumOff val="35000"/>
                            </a:schemeClr>
                          </a:solidFill>
                          <a:latin typeface="PT Sans" panose="020B0503020203020204"/>
                          <a:ea typeface="+mn-ea"/>
                          <a:cs typeface="+mn-cs"/>
                        </a:rPr>
                        <a:t>Holz</a:t>
                      </a:r>
                    </a:p>
                  </a:txBody>
                  <a:tcPr marL="68580" marR="68580" marT="9525" marB="0">
                    <a:solidFill>
                      <a:srgbClr val="FCE5CD"/>
                    </a:solidFill>
                  </a:tcPr>
                </a:tc>
                <a:tc>
                  <a:txBody>
                    <a:bodyPr/>
                    <a:lstStyle/>
                    <a:p>
                      <a:pPr marL="0" lvl="1" indent="0" algn="l" defTabSz="457200" rtl="0" eaLnBrk="1" latinLnBrk="0" hangingPunct="1">
                        <a:spcAft>
                          <a:spcPts val="600"/>
                        </a:spcAft>
                        <a:buFont typeface="Arial" panose="020B0604020202020204" pitchFamily="34" charset="0"/>
                        <a:buNone/>
                      </a:pPr>
                      <a:r>
                        <a:rPr lang="de-DE" sz="1800" kern="1200" dirty="0">
                          <a:solidFill>
                            <a:schemeClr val="tx1">
                              <a:lumMod val="65000"/>
                              <a:lumOff val="35000"/>
                            </a:schemeClr>
                          </a:solidFill>
                          <a:latin typeface="PT Sans" panose="020B0503020203020204"/>
                          <a:ea typeface="+mn-ea"/>
                          <a:cs typeface="+mn-cs"/>
                        </a:rPr>
                        <a:t>-</a:t>
                      </a:r>
                    </a:p>
                  </a:txBody>
                  <a:tcPr marL="68580" marR="68580" marT="9525" marB="0">
                    <a:solidFill>
                      <a:srgbClr val="FCE5CD"/>
                    </a:solidFill>
                  </a:tcPr>
                </a:tc>
                <a:tc>
                  <a:txBody>
                    <a:bodyPr/>
                    <a:lstStyle/>
                    <a:p>
                      <a:r>
                        <a:rPr lang="de-DE" dirty="0">
                          <a:solidFill>
                            <a:schemeClr val="tx1">
                              <a:lumMod val="65000"/>
                              <a:lumOff val="35000"/>
                            </a:schemeClr>
                          </a:solidFill>
                          <a:latin typeface="PT Sans" panose="020B0503020203020204"/>
                        </a:rPr>
                        <a:t>2,2</a:t>
                      </a:r>
                      <a:r>
                        <a:rPr lang="de-DE" baseline="0" dirty="0">
                          <a:solidFill>
                            <a:schemeClr val="tx1">
                              <a:lumMod val="65000"/>
                              <a:lumOff val="35000"/>
                            </a:schemeClr>
                          </a:solidFill>
                          <a:latin typeface="PT Sans" panose="020B0503020203020204"/>
                        </a:rPr>
                        <a:t> bis 2,5 kg</a:t>
                      </a:r>
                      <a:endParaRPr lang="de-DE" dirty="0">
                        <a:solidFill>
                          <a:schemeClr val="tx1">
                            <a:lumMod val="65000"/>
                            <a:lumOff val="35000"/>
                          </a:schemeClr>
                        </a:solidFill>
                        <a:latin typeface="PT Sans" panose="020B0503020203020204"/>
                      </a:endParaRPr>
                    </a:p>
                  </a:txBody>
                  <a:tcPr>
                    <a:solidFill>
                      <a:srgbClr val="FCE5CD"/>
                    </a:solidFill>
                  </a:tcPr>
                </a:tc>
                <a:extLst>
                  <a:ext uri="{0D108BD9-81ED-4DB2-BD59-A6C34878D82A}">
                    <a16:rowId xmlns:a16="http://schemas.microsoft.com/office/drawing/2014/main" val="10002"/>
                  </a:ext>
                </a:extLst>
              </a:tr>
              <a:tr h="370840">
                <a:tc>
                  <a:txBody>
                    <a:bodyPr/>
                    <a:lstStyle/>
                    <a:p>
                      <a:pPr marL="0" lvl="1" indent="0" algn="l" defTabSz="457200" rtl="0" eaLnBrk="1" latinLnBrk="0" hangingPunct="1">
                        <a:spcAft>
                          <a:spcPts val="600"/>
                        </a:spcAft>
                        <a:buFont typeface="Arial" panose="020B0604020202020204" pitchFamily="34" charset="0"/>
                        <a:buNone/>
                      </a:pPr>
                      <a:r>
                        <a:rPr lang="de-DE" sz="1800" kern="1200" dirty="0">
                          <a:solidFill>
                            <a:schemeClr val="tx1">
                              <a:lumMod val="65000"/>
                              <a:lumOff val="35000"/>
                            </a:schemeClr>
                          </a:solidFill>
                          <a:latin typeface="PT Sans" panose="020B0503020203020204"/>
                          <a:ea typeface="+mn-ea"/>
                          <a:cs typeface="+mn-cs"/>
                        </a:rPr>
                        <a:t>Wasser</a:t>
                      </a:r>
                    </a:p>
                  </a:txBody>
                  <a:tcPr marL="68580" marR="68580" marT="9525" marB="0">
                    <a:solidFill>
                      <a:srgbClr val="F9CB9C"/>
                    </a:solidFill>
                  </a:tcPr>
                </a:tc>
                <a:tc>
                  <a:txBody>
                    <a:bodyPr/>
                    <a:lstStyle/>
                    <a:p>
                      <a:pPr marL="0" lvl="1" indent="0" algn="l" defTabSz="457200" rtl="0" eaLnBrk="1" latinLnBrk="0" hangingPunct="1">
                        <a:spcAft>
                          <a:spcPts val="600"/>
                        </a:spcAft>
                        <a:buFont typeface="Arial" panose="020B0604020202020204" pitchFamily="34" charset="0"/>
                        <a:buNone/>
                      </a:pPr>
                      <a:r>
                        <a:rPr lang="de-DE" sz="1800" kern="1200" dirty="0">
                          <a:solidFill>
                            <a:schemeClr val="tx1">
                              <a:lumMod val="65000"/>
                              <a:lumOff val="35000"/>
                            </a:schemeClr>
                          </a:solidFill>
                          <a:latin typeface="PT Sans" panose="020B0503020203020204"/>
                          <a:ea typeface="+mn-ea"/>
                          <a:cs typeface="+mn-cs"/>
                        </a:rPr>
                        <a:t>10 bis 20 l</a:t>
                      </a:r>
                    </a:p>
                  </a:txBody>
                  <a:tcPr marL="68580" marR="68580" marT="9525" marB="0">
                    <a:solidFill>
                      <a:srgbClr val="F9CB9C"/>
                    </a:solidFill>
                  </a:tcPr>
                </a:tc>
                <a:tc>
                  <a:txBody>
                    <a:bodyPr/>
                    <a:lstStyle/>
                    <a:p>
                      <a:r>
                        <a:rPr lang="de-DE" dirty="0">
                          <a:solidFill>
                            <a:schemeClr val="tx1">
                              <a:lumMod val="65000"/>
                              <a:lumOff val="35000"/>
                            </a:schemeClr>
                          </a:solidFill>
                          <a:latin typeface="PT Sans" panose="020B0503020203020204"/>
                        </a:rPr>
                        <a:t>30 bis 100 l</a:t>
                      </a:r>
                    </a:p>
                  </a:txBody>
                  <a:tcPr>
                    <a:solidFill>
                      <a:srgbClr val="F9CB9C"/>
                    </a:solidFill>
                  </a:tcPr>
                </a:tc>
                <a:extLst>
                  <a:ext uri="{0D108BD9-81ED-4DB2-BD59-A6C34878D82A}">
                    <a16:rowId xmlns:a16="http://schemas.microsoft.com/office/drawing/2014/main" val="10003"/>
                  </a:ext>
                </a:extLst>
              </a:tr>
              <a:tr h="370840">
                <a:tc>
                  <a:txBody>
                    <a:bodyPr/>
                    <a:lstStyle/>
                    <a:p>
                      <a:pPr marL="0" lvl="1" indent="0" algn="l" defTabSz="457200" rtl="0" eaLnBrk="1" latinLnBrk="0" hangingPunct="1">
                        <a:spcAft>
                          <a:spcPts val="600"/>
                        </a:spcAft>
                        <a:buFont typeface="Arial" panose="020B0604020202020204" pitchFamily="34" charset="0"/>
                        <a:buNone/>
                      </a:pPr>
                      <a:r>
                        <a:rPr lang="de-DE" sz="1800" kern="1200" dirty="0">
                          <a:solidFill>
                            <a:schemeClr val="tx1">
                              <a:lumMod val="65000"/>
                              <a:lumOff val="35000"/>
                            </a:schemeClr>
                          </a:solidFill>
                          <a:latin typeface="PT Sans" panose="020B0503020203020204"/>
                          <a:ea typeface="+mn-ea"/>
                          <a:cs typeface="+mn-cs"/>
                        </a:rPr>
                        <a:t>Energie</a:t>
                      </a:r>
                    </a:p>
                  </a:txBody>
                  <a:tcPr marL="68580" marR="68580" marT="9525" marB="0">
                    <a:solidFill>
                      <a:srgbClr val="FCE5CD"/>
                    </a:solidFill>
                  </a:tcPr>
                </a:tc>
                <a:tc>
                  <a:txBody>
                    <a:bodyPr/>
                    <a:lstStyle/>
                    <a:p>
                      <a:pPr marL="0" lvl="1" indent="0" algn="l" defTabSz="457200" rtl="0" eaLnBrk="1" latinLnBrk="0" hangingPunct="1">
                        <a:spcAft>
                          <a:spcPts val="600"/>
                        </a:spcAft>
                        <a:buFont typeface="Arial" panose="020B0604020202020204" pitchFamily="34" charset="0"/>
                        <a:buNone/>
                      </a:pPr>
                      <a:r>
                        <a:rPr lang="de-DE" sz="1800" kern="1200" dirty="0">
                          <a:solidFill>
                            <a:schemeClr val="tx1">
                              <a:lumMod val="65000"/>
                              <a:lumOff val="35000"/>
                            </a:schemeClr>
                          </a:solidFill>
                          <a:latin typeface="PT Sans" panose="020B0503020203020204"/>
                          <a:ea typeface="+mn-ea"/>
                          <a:cs typeface="+mn-cs"/>
                        </a:rPr>
                        <a:t>1 bis 3 kWh</a:t>
                      </a:r>
                    </a:p>
                  </a:txBody>
                  <a:tcPr marL="68580" marR="68580" marT="9525" marB="0">
                    <a:solidFill>
                      <a:srgbClr val="FCE5CD"/>
                    </a:solidFill>
                  </a:tcPr>
                </a:tc>
                <a:tc>
                  <a:txBody>
                    <a:bodyPr/>
                    <a:lstStyle/>
                    <a:p>
                      <a:r>
                        <a:rPr lang="de-DE" dirty="0">
                          <a:solidFill>
                            <a:schemeClr val="tx1">
                              <a:lumMod val="65000"/>
                              <a:lumOff val="35000"/>
                            </a:schemeClr>
                          </a:solidFill>
                          <a:latin typeface="PT Sans" panose="020B0503020203020204"/>
                        </a:rPr>
                        <a:t>3 bis 6 kWh</a:t>
                      </a:r>
                    </a:p>
                  </a:txBody>
                  <a:tcPr>
                    <a:solidFill>
                      <a:srgbClr val="FCE5CD"/>
                    </a:solidFill>
                  </a:tcPr>
                </a:tc>
                <a:extLst>
                  <a:ext uri="{0D108BD9-81ED-4DB2-BD59-A6C34878D82A}">
                    <a16:rowId xmlns:a16="http://schemas.microsoft.com/office/drawing/2014/main" val="10004"/>
                  </a:ext>
                </a:extLst>
              </a:tr>
              <a:tr h="370840">
                <a:tc>
                  <a:txBody>
                    <a:bodyPr/>
                    <a:lstStyle/>
                    <a:p>
                      <a:pPr marL="0" lvl="1" indent="0" algn="l" defTabSz="457200" rtl="0" eaLnBrk="1" latinLnBrk="0" hangingPunct="1">
                        <a:spcAft>
                          <a:spcPts val="600"/>
                        </a:spcAft>
                        <a:buFont typeface="Arial" panose="020B0604020202020204" pitchFamily="34" charset="0"/>
                        <a:buNone/>
                        <a:tabLst>
                          <a:tab pos="914400" algn="l"/>
                        </a:tabLst>
                      </a:pPr>
                      <a:r>
                        <a:rPr lang="de-DE" sz="1800" kern="1200" dirty="0">
                          <a:solidFill>
                            <a:schemeClr val="tx1">
                              <a:lumMod val="65000"/>
                              <a:lumOff val="35000"/>
                            </a:schemeClr>
                          </a:solidFill>
                          <a:latin typeface="PT Sans" panose="020B0503020203020204"/>
                          <a:ea typeface="+mn-ea"/>
                          <a:cs typeface="+mn-cs"/>
                        </a:rPr>
                        <a:t>Abwasserbelastung (CSB)</a:t>
                      </a:r>
                    </a:p>
                  </a:txBody>
                  <a:tcPr marL="68580" marR="68580" marT="9525" marB="0">
                    <a:solidFill>
                      <a:srgbClr val="F9CB9C"/>
                    </a:solidFill>
                  </a:tcPr>
                </a:tc>
                <a:tc>
                  <a:txBody>
                    <a:bodyPr/>
                    <a:lstStyle/>
                    <a:p>
                      <a:pPr marL="0" lvl="1" indent="0" algn="l" defTabSz="457200" rtl="0" eaLnBrk="1" latinLnBrk="0" hangingPunct="1">
                        <a:spcAft>
                          <a:spcPts val="600"/>
                        </a:spcAft>
                        <a:buFont typeface="Arial" panose="020B0604020202020204" pitchFamily="34" charset="0"/>
                        <a:buNone/>
                        <a:tabLst>
                          <a:tab pos="914400" algn="l"/>
                        </a:tabLst>
                      </a:pPr>
                      <a:r>
                        <a:rPr lang="de-DE" sz="1800" kern="1200" dirty="0">
                          <a:solidFill>
                            <a:schemeClr val="tx1">
                              <a:lumMod val="65000"/>
                              <a:lumOff val="35000"/>
                            </a:schemeClr>
                          </a:solidFill>
                          <a:latin typeface="PT Sans" panose="020B0503020203020204"/>
                          <a:ea typeface="+mn-ea"/>
                          <a:cs typeface="+mn-cs"/>
                        </a:rPr>
                        <a:t>2 bis 5</a:t>
                      </a:r>
                      <a:r>
                        <a:rPr lang="de-DE" sz="1800" kern="1200" baseline="0" dirty="0">
                          <a:solidFill>
                            <a:schemeClr val="tx1">
                              <a:lumMod val="65000"/>
                              <a:lumOff val="35000"/>
                            </a:schemeClr>
                          </a:solidFill>
                          <a:latin typeface="PT Sans" panose="020B0503020203020204"/>
                          <a:ea typeface="+mn-ea"/>
                          <a:cs typeface="+mn-cs"/>
                        </a:rPr>
                        <a:t> g</a:t>
                      </a:r>
                      <a:endParaRPr lang="de-DE" sz="1800" kern="1200" dirty="0">
                        <a:solidFill>
                          <a:schemeClr val="tx1">
                            <a:lumMod val="65000"/>
                            <a:lumOff val="35000"/>
                          </a:schemeClr>
                        </a:solidFill>
                        <a:latin typeface="PT Sans" panose="020B0503020203020204"/>
                        <a:ea typeface="+mn-ea"/>
                        <a:cs typeface="+mn-cs"/>
                      </a:endParaRPr>
                    </a:p>
                  </a:txBody>
                  <a:tcPr marL="68580" marR="68580" marT="9525" marB="0">
                    <a:solidFill>
                      <a:srgbClr val="F9CB9C"/>
                    </a:solidFill>
                  </a:tcPr>
                </a:tc>
                <a:tc>
                  <a:txBody>
                    <a:bodyPr/>
                    <a:lstStyle/>
                    <a:p>
                      <a:r>
                        <a:rPr lang="de-DE" dirty="0">
                          <a:solidFill>
                            <a:schemeClr val="tx1">
                              <a:lumMod val="65000"/>
                              <a:lumOff val="35000"/>
                            </a:schemeClr>
                          </a:solidFill>
                          <a:latin typeface="PT Sans" panose="020B0503020203020204"/>
                        </a:rPr>
                        <a:t>5 bis 50 g</a:t>
                      </a:r>
                    </a:p>
                  </a:txBody>
                  <a:tcPr>
                    <a:solidFill>
                      <a:srgbClr val="F9CB9C"/>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4335759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4"/>
          <p:cNvSpPr txBox="1">
            <a:spLocks/>
          </p:cNvSpPr>
          <p:nvPr/>
        </p:nvSpPr>
        <p:spPr bwMode="auto">
          <a:xfrm>
            <a:off x="390105" y="206193"/>
            <a:ext cx="6120000" cy="1066801"/>
          </a:xfrm>
          <a:prstGeom prst="rect">
            <a:avLst/>
          </a:prstGeom>
          <a:noFill/>
          <a:ln>
            <a:noFill/>
          </a:ln>
          <a:extLst/>
        </p:spPr>
        <p:txBody>
          <a:bodyPr vert="horz" wrap="square" lIns="0" tIns="0" rIns="0" bIns="0" numCol="1" anchor="t" anchorCtr="0" compatLnSpc="1">
            <a:prstTxWarp prst="textNoShape">
              <a:avLst/>
            </a:prstTxWarp>
          </a:bodyPr>
          <a:lstStyle>
            <a:defPPr>
              <a:defRPr lang="de-DE"/>
            </a:defPPr>
            <a:lvl1pPr eaLnBrk="1" hangingPunct="1">
              <a:lnSpc>
                <a:spcPct val="90000"/>
              </a:lnSpc>
              <a:defRPr sz="2800" b="1">
                <a:solidFill>
                  <a:srgbClr val="FF9919"/>
                </a:solidFill>
                <a:latin typeface="PT Sans" panose="020B0503020203020204" pitchFamily="34" charset="0"/>
                <a:ea typeface="PT Sans" panose="020B0503020203020204" pitchFamily="34" charset="0"/>
                <a:cs typeface="PT Sans" panose="020B0503020203020204" pitchFamily="34" charset="0"/>
              </a:defRPr>
            </a:lvl1pPr>
            <a:lvl2pPr eaLnBrk="1" hangingPunct="1">
              <a:lnSpc>
                <a:spcPct val="90000"/>
              </a:lnSpc>
              <a:defRPr sz="2400" b="1">
                <a:solidFill>
                  <a:schemeClr val="accent1"/>
                </a:solidFill>
                <a:latin typeface="Calibri" charset="0"/>
                <a:cs typeface="MS PGothic" charset="0"/>
              </a:defRPr>
            </a:lvl2pPr>
            <a:lvl3pPr eaLnBrk="1" hangingPunct="1">
              <a:lnSpc>
                <a:spcPct val="90000"/>
              </a:lnSpc>
              <a:defRPr sz="2400" b="1">
                <a:solidFill>
                  <a:schemeClr val="accent1"/>
                </a:solidFill>
                <a:latin typeface="Calibri" charset="0"/>
                <a:cs typeface="MS PGothic" charset="0"/>
              </a:defRPr>
            </a:lvl3pPr>
            <a:lvl4pPr eaLnBrk="1" hangingPunct="1">
              <a:lnSpc>
                <a:spcPct val="90000"/>
              </a:lnSpc>
              <a:defRPr sz="2400" b="1">
                <a:solidFill>
                  <a:schemeClr val="accent1"/>
                </a:solidFill>
                <a:latin typeface="Calibri" charset="0"/>
                <a:cs typeface="MS PGothic" charset="0"/>
              </a:defRPr>
            </a:lvl4pPr>
            <a:lvl5pPr eaLnBrk="1" hangingPunct="1">
              <a:lnSpc>
                <a:spcPct val="90000"/>
              </a:lnSpc>
              <a:defRPr sz="2400" b="1">
                <a:solidFill>
                  <a:schemeClr val="accent1"/>
                </a:solidFill>
                <a:latin typeface="Calibri" charset="0"/>
                <a:cs typeface="MS PGothic" charset="0"/>
              </a:defRPr>
            </a:lvl5pPr>
            <a:lvl6pPr marL="457200" defTabSz="457200" fontAlgn="base">
              <a:spcBef>
                <a:spcPct val="0"/>
              </a:spcBef>
              <a:spcAft>
                <a:spcPct val="0"/>
              </a:spcAft>
              <a:defRPr sz="2500" b="1">
                <a:solidFill>
                  <a:srgbClr val="F2981C"/>
                </a:solidFill>
                <a:latin typeface="Myriad Pro" charset="0"/>
                <a:ea typeface="ＭＳ Ｐゴシック" charset="0"/>
                <a:cs typeface="ＭＳ Ｐゴシック" charset="0"/>
              </a:defRPr>
            </a:lvl6pPr>
            <a:lvl7pPr marL="914400" defTabSz="457200" fontAlgn="base">
              <a:spcBef>
                <a:spcPct val="0"/>
              </a:spcBef>
              <a:spcAft>
                <a:spcPct val="0"/>
              </a:spcAft>
              <a:defRPr sz="2500" b="1">
                <a:solidFill>
                  <a:srgbClr val="F2981C"/>
                </a:solidFill>
                <a:latin typeface="Myriad Pro" charset="0"/>
                <a:ea typeface="ＭＳ Ｐゴシック" charset="0"/>
                <a:cs typeface="ＭＳ Ｐゴシック" charset="0"/>
              </a:defRPr>
            </a:lvl7pPr>
            <a:lvl8pPr marL="1371600" defTabSz="457200" fontAlgn="base">
              <a:spcBef>
                <a:spcPct val="0"/>
              </a:spcBef>
              <a:spcAft>
                <a:spcPct val="0"/>
              </a:spcAft>
              <a:defRPr sz="2500" b="1">
                <a:solidFill>
                  <a:srgbClr val="F2981C"/>
                </a:solidFill>
                <a:latin typeface="Myriad Pro" charset="0"/>
                <a:ea typeface="ＭＳ Ｐゴシック" charset="0"/>
                <a:cs typeface="ＭＳ Ｐゴシック" charset="0"/>
              </a:defRPr>
            </a:lvl8pPr>
            <a:lvl9pPr marL="1828800" defTabSz="457200" fontAlgn="base">
              <a:spcBef>
                <a:spcPct val="0"/>
              </a:spcBef>
              <a:spcAft>
                <a:spcPct val="0"/>
              </a:spcAft>
              <a:defRPr sz="2500" b="1">
                <a:solidFill>
                  <a:srgbClr val="F2981C"/>
                </a:solidFill>
                <a:latin typeface="Myriad Pro" charset="0"/>
                <a:ea typeface="ＭＳ Ｐゴシック" charset="0"/>
                <a:cs typeface="ＭＳ Ｐゴシック" charset="0"/>
              </a:defRPr>
            </a:lvl9pPr>
          </a:lstStyle>
          <a:p>
            <a:r>
              <a:rPr lang="de-DE" dirty="0"/>
              <a:t>Sachanalyse: Recycling-Papier</a:t>
            </a:r>
            <a:br>
              <a:rPr lang="de-DE" dirty="0"/>
            </a:br>
            <a:r>
              <a:rPr lang="de-DE" dirty="0"/>
              <a:t>Papierverbrauch </a:t>
            </a:r>
          </a:p>
        </p:txBody>
      </p:sp>
      <p:sp>
        <p:nvSpPr>
          <p:cNvPr id="4" name="Fußzeilenplatzhalter 3"/>
          <p:cNvSpPr>
            <a:spLocks noGrp="1"/>
          </p:cNvSpPr>
          <p:nvPr>
            <p:ph type="ftr" sz="quarter" idx="13"/>
          </p:nvPr>
        </p:nvSpPr>
        <p:spPr/>
        <p:txBody>
          <a:bodyPr/>
          <a:lstStyle/>
          <a:p>
            <a:r>
              <a:rPr lang="de-DE"/>
              <a:t>Das nachwachsende Büro</a:t>
            </a:r>
            <a:endParaRPr lang="de-DE" dirty="0"/>
          </a:p>
        </p:txBody>
      </p:sp>
      <p:sp>
        <p:nvSpPr>
          <p:cNvPr id="5" name="Foliennummernplatzhalter 4"/>
          <p:cNvSpPr>
            <a:spLocks noGrp="1"/>
          </p:cNvSpPr>
          <p:nvPr>
            <p:ph type="sldNum" sz="quarter" idx="14"/>
          </p:nvPr>
        </p:nvSpPr>
        <p:spPr/>
        <p:txBody>
          <a:bodyPr/>
          <a:lstStyle/>
          <a:p>
            <a:fld id="{BC9D0AC9-54AF-4CD9-8809-E6EA56F41A06}" type="slidenum">
              <a:rPr lang="de-DE" smtClean="0"/>
              <a:t>23</a:t>
            </a:fld>
            <a:endParaRPr lang="de-DE"/>
          </a:p>
        </p:txBody>
      </p:sp>
      <p:sp>
        <p:nvSpPr>
          <p:cNvPr id="11" name="Ovale Legende 10"/>
          <p:cNvSpPr/>
          <p:nvPr/>
        </p:nvSpPr>
        <p:spPr>
          <a:xfrm>
            <a:off x="101600" y="1665288"/>
            <a:ext cx="5034280" cy="3554411"/>
          </a:xfrm>
          <a:prstGeom prst="wedgeEllipseCallout">
            <a:avLst/>
          </a:prstGeom>
          <a:solidFill>
            <a:srgbClr val="FCE5C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de-DE" dirty="0">
                <a:solidFill>
                  <a:schemeClr val="tx1"/>
                </a:solidFill>
                <a:latin typeface="PT Sans" panose="020B0503020203020204" pitchFamily="34" charset="0"/>
                <a:ea typeface="PT Sans" panose="020B0503020203020204" pitchFamily="34" charset="0"/>
              </a:rPr>
              <a:t>Wie hoch schätzen Sie Ihren jährlichen Papierverbrauch in Kilogramm? </a:t>
            </a:r>
          </a:p>
          <a:p>
            <a:pPr algn="ctr"/>
            <a:r>
              <a:rPr lang="de-DE" dirty="0">
                <a:solidFill>
                  <a:schemeClr val="tx1"/>
                </a:solidFill>
                <a:latin typeface="PT Sans" panose="020B0503020203020204" pitchFamily="34" charset="0"/>
                <a:ea typeface="PT Sans" panose="020B0503020203020204" pitchFamily="34" charset="0"/>
              </a:rPr>
              <a:t>Wie groß ist der Anteil der gefällten Bäume, die zu Papier verarbeitet werden? </a:t>
            </a:r>
          </a:p>
        </p:txBody>
      </p:sp>
    </p:spTree>
    <p:extLst>
      <p:ext uri="{BB962C8B-B14F-4D97-AF65-F5344CB8AC3E}">
        <p14:creationId xmlns:p14="http://schemas.microsoft.com/office/powerpoint/2010/main" val="3699524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de-DE" dirty="0"/>
              <a:t>Sachanalyse: Recycling-Papier</a:t>
            </a:r>
            <a:br>
              <a:rPr lang="de-DE" dirty="0"/>
            </a:br>
            <a:r>
              <a:rPr lang="de-DE" dirty="0"/>
              <a:t>Papierverbrauch </a:t>
            </a:r>
            <a:br>
              <a:rPr lang="de-DE" dirty="0"/>
            </a:br>
            <a:endParaRPr lang="de-DE" dirty="0"/>
          </a:p>
        </p:txBody>
      </p:sp>
      <p:sp>
        <p:nvSpPr>
          <p:cNvPr id="12" name="Textplatzhalter 11"/>
          <p:cNvSpPr>
            <a:spLocks noGrp="1"/>
          </p:cNvSpPr>
          <p:nvPr>
            <p:ph type="body" sz="quarter" idx="12"/>
          </p:nvPr>
        </p:nvSpPr>
        <p:spPr/>
        <p:txBody>
          <a:bodyPr/>
          <a:lstStyle/>
          <a:p>
            <a:r>
              <a:rPr lang="de-DE" dirty="0">
                <a:latin typeface="PT Sans" panose="020B0503020203020204"/>
                <a:cs typeface="Arial" panose="020B0604020202020204" pitchFamily="34" charset="0"/>
              </a:rPr>
              <a:t>Quelle: VDI ZRE 2016.</a:t>
            </a:r>
          </a:p>
        </p:txBody>
      </p:sp>
      <p:sp>
        <p:nvSpPr>
          <p:cNvPr id="10" name="Ovale Legende 9"/>
          <p:cNvSpPr/>
          <p:nvPr/>
        </p:nvSpPr>
        <p:spPr>
          <a:xfrm>
            <a:off x="101600" y="1665288"/>
            <a:ext cx="5034280" cy="3554411"/>
          </a:xfrm>
          <a:prstGeom prst="wedgeEllipseCallout">
            <a:avLst/>
          </a:prstGeom>
          <a:solidFill>
            <a:srgbClr val="FCE5C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de-DE" dirty="0">
                <a:solidFill>
                  <a:schemeClr val="tx1"/>
                </a:solidFill>
                <a:latin typeface="PT Sans" panose="020B0503020203020204" pitchFamily="34" charset="0"/>
                <a:ea typeface="PT Sans" panose="020B0503020203020204" pitchFamily="34" charset="0"/>
              </a:rPr>
              <a:t>In Deutschland wurden im Jahr 2015 rund 250 kg Pappe, Papier und Karton pro Einwohner verbraucht. Fast jeder zweite industriell gefällte Baum weltweit wird zu Papier verarbeitet.</a:t>
            </a:r>
          </a:p>
        </p:txBody>
      </p:sp>
      <p:sp>
        <p:nvSpPr>
          <p:cNvPr id="14" name="Fußzeilenplatzhalter 13"/>
          <p:cNvSpPr>
            <a:spLocks noGrp="1"/>
          </p:cNvSpPr>
          <p:nvPr>
            <p:ph type="ftr" sz="quarter" idx="13"/>
          </p:nvPr>
        </p:nvSpPr>
        <p:spPr/>
        <p:txBody>
          <a:bodyPr/>
          <a:lstStyle/>
          <a:p>
            <a:r>
              <a:rPr lang="de-DE"/>
              <a:t>Das nachwachsende Büro</a:t>
            </a:r>
            <a:endParaRPr lang="de-DE" dirty="0"/>
          </a:p>
        </p:txBody>
      </p:sp>
      <p:sp>
        <p:nvSpPr>
          <p:cNvPr id="15" name="Foliennummernplatzhalter 14"/>
          <p:cNvSpPr>
            <a:spLocks noGrp="1"/>
          </p:cNvSpPr>
          <p:nvPr>
            <p:ph type="sldNum" sz="quarter" idx="14"/>
          </p:nvPr>
        </p:nvSpPr>
        <p:spPr/>
        <p:txBody>
          <a:bodyPr/>
          <a:lstStyle/>
          <a:p>
            <a:fld id="{BC9D0AC9-54AF-4CD9-8809-E6EA56F41A06}" type="slidenum">
              <a:rPr lang="de-DE" smtClean="0"/>
              <a:t>24</a:t>
            </a:fld>
            <a:endParaRPr lang="de-DE"/>
          </a:p>
        </p:txBody>
      </p:sp>
      <p:sp>
        <p:nvSpPr>
          <p:cNvPr id="3" name="Textfeld 2"/>
          <p:cNvSpPr txBox="1"/>
          <p:nvPr/>
        </p:nvSpPr>
        <p:spPr>
          <a:xfrm>
            <a:off x="4635500" y="1919551"/>
            <a:ext cx="4292600" cy="3785652"/>
          </a:xfrm>
          <a:prstGeom prst="rect">
            <a:avLst/>
          </a:prstGeom>
          <a:noFill/>
        </p:spPr>
        <p:txBody>
          <a:bodyPr wrap="square" rtlCol="0">
            <a:spAutoFit/>
          </a:bodyPr>
          <a:lstStyle/>
          <a:p>
            <a:pPr marL="285750" indent="-285750">
              <a:buFont typeface="Arial" panose="020B0604020202020204" pitchFamily="34" charset="0"/>
              <a:buChar char="•"/>
            </a:pPr>
            <a:r>
              <a:rPr lang="de-DE" sz="2000" dirty="0">
                <a:solidFill>
                  <a:srgbClr val="595959"/>
                </a:solidFill>
                <a:latin typeface="PT Sans" panose="020B0503020203020204" pitchFamily="34" charset="0"/>
                <a:ea typeface="PT Sans" panose="020B0503020203020204" pitchFamily="34" charset="0"/>
              </a:rPr>
              <a:t>Wurden im Jahr 1970 rund um den Globus noch etwa 130 Millionen Tonnen Papier produziert, so waren es in 2005 367 Millionen Tonnen und 2006 bereits 381 Millionen Tonnen</a:t>
            </a:r>
          </a:p>
          <a:p>
            <a:pPr marL="285750" indent="-285750">
              <a:buFont typeface="Arial" panose="020B0604020202020204" pitchFamily="34" charset="0"/>
              <a:buChar char="•"/>
            </a:pPr>
            <a:r>
              <a:rPr lang="de-DE" sz="2000" dirty="0">
                <a:solidFill>
                  <a:srgbClr val="595959"/>
                </a:solidFill>
                <a:latin typeface="PT Sans" panose="020B0503020203020204" pitchFamily="34" charset="0"/>
                <a:ea typeface="PT Sans" panose="020B0503020203020204" pitchFamily="34" charset="0"/>
              </a:rPr>
              <a:t>Bis zum Jahr 2015 wird ein weiterer Anstieg auf über 440 Millionen Tonnen erwartet! Vor allem die Industriestaaten konsumieren viel Papier</a:t>
            </a:r>
          </a:p>
        </p:txBody>
      </p:sp>
    </p:spTree>
    <p:extLst>
      <p:ext uri="{BB962C8B-B14F-4D97-AF65-F5344CB8AC3E}">
        <p14:creationId xmlns:p14="http://schemas.microsoft.com/office/powerpoint/2010/main" val="33298920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a:t>Sachanalyse: Ressourcen</a:t>
            </a:r>
            <a:br>
              <a:rPr lang="de-DE" dirty="0"/>
            </a:br>
            <a:r>
              <a:rPr lang="de-DE" dirty="0"/>
              <a:t>Biokunststoffkreislauf</a:t>
            </a:r>
          </a:p>
        </p:txBody>
      </p:sp>
      <p:pic>
        <p:nvPicPr>
          <p:cNvPr id="7" name="Inhaltsplatzhalter 6"/>
          <p:cNvPicPr>
            <a:picLocks noGrp="1"/>
          </p:cNvPicPr>
          <p:nvPr>
            <p:ph idx="1"/>
          </p:nvPr>
        </p:nvPicPr>
        <p:blipFill rotWithShape="1">
          <a:blip r:embed="rId3" cstate="print">
            <a:grayscl/>
            <a:extLst>
              <a:ext uri="{28A0092B-C50C-407E-A947-70E740481C1C}">
                <a14:useLocalDpi xmlns:a14="http://schemas.microsoft.com/office/drawing/2010/main" val="0"/>
              </a:ext>
            </a:extLst>
          </a:blip>
          <a:srcRect t="16885"/>
          <a:stretch/>
        </p:blipFill>
        <p:spPr>
          <a:xfrm>
            <a:off x="400296" y="1485179"/>
            <a:ext cx="8343408" cy="4693948"/>
          </a:xfrm>
          <a:prstGeom prst="rect">
            <a:avLst/>
          </a:prstGeom>
        </p:spPr>
      </p:pic>
      <p:sp>
        <p:nvSpPr>
          <p:cNvPr id="3" name="Textplatzhalter 2"/>
          <p:cNvSpPr>
            <a:spLocks noGrp="1"/>
          </p:cNvSpPr>
          <p:nvPr>
            <p:ph type="body" sz="quarter" idx="12"/>
          </p:nvPr>
        </p:nvSpPr>
        <p:spPr/>
        <p:txBody>
          <a:bodyPr/>
          <a:lstStyle/>
          <a:p>
            <a:r>
              <a:rPr lang="de-DE" dirty="0"/>
              <a:t>Quelle: FNR 2012.</a:t>
            </a:r>
          </a:p>
        </p:txBody>
      </p:sp>
      <p:sp>
        <p:nvSpPr>
          <p:cNvPr id="9" name="Fußzeilenplatzhalter 8"/>
          <p:cNvSpPr>
            <a:spLocks noGrp="1"/>
          </p:cNvSpPr>
          <p:nvPr>
            <p:ph type="ftr" sz="quarter" idx="13"/>
          </p:nvPr>
        </p:nvSpPr>
        <p:spPr/>
        <p:txBody>
          <a:bodyPr/>
          <a:lstStyle/>
          <a:p>
            <a:r>
              <a:rPr lang="de-DE"/>
              <a:t>Das nachwachsende Büro</a:t>
            </a:r>
            <a:endParaRPr lang="de-DE" dirty="0"/>
          </a:p>
        </p:txBody>
      </p:sp>
      <p:sp>
        <p:nvSpPr>
          <p:cNvPr id="10" name="Foliennummernplatzhalter 9"/>
          <p:cNvSpPr>
            <a:spLocks noGrp="1"/>
          </p:cNvSpPr>
          <p:nvPr>
            <p:ph type="sldNum" sz="quarter" idx="14"/>
          </p:nvPr>
        </p:nvSpPr>
        <p:spPr/>
        <p:txBody>
          <a:bodyPr/>
          <a:lstStyle/>
          <a:p>
            <a:fld id="{BC9D0AC9-54AF-4CD9-8809-E6EA56F41A06}" type="slidenum">
              <a:rPr lang="de-DE" smtClean="0"/>
              <a:t>25</a:t>
            </a:fld>
            <a:endParaRPr lang="de-DE"/>
          </a:p>
        </p:txBody>
      </p:sp>
    </p:spTree>
    <p:extLst>
      <p:ext uri="{BB962C8B-B14F-4D97-AF65-F5344CB8AC3E}">
        <p14:creationId xmlns:p14="http://schemas.microsoft.com/office/powerpoint/2010/main" val="16455372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a:t>Sachanalyse: Ressourcen</a:t>
            </a:r>
            <a:br>
              <a:rPr lang="de-DE" dirty="0"/>
            </a:br>
            <a:r>
              <a:rPr lang="de-DE" dirty="0"/>
              <a:t>(Bio-)Kunststoffe Matrix</a:t>
            </a:r>
          </a:p>
        </p:txBody>
      </p:sp>
      <p:sp>
        <p:nvSpPr>
          <p:cNvPr id="7" name="Rechteck 6"/>
          <p:cNvSpPr/>
          <p:nvPr/>
        </p:nvSpPr>
        <p:spPr>
          <a:xfrm>
            <a:off x="1779373" y="1618735"/>
            <a:ext cx="45719" cy="45719"/>
          </a:xfrm>
          <a:prstGeom prst="rect">
            <a:avLst/>
          </a:prstGeom>
          <a:solidFill>
            <a:srgbClr val="FCE5CD"/>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de-DE" dirty="0">
              <a:solidFill>
                <a:srgbClr val="595959"/>
              </a:solidFill>
              <a:latin typeface="PT Sans" panose="020B0503020203020204" pitchFamily="34" charset="0"/>
              <a:ea typeface="PT Sans" panose="020B0503020203020204" pitchFamily="34" charset="0"/>
            </a:endParaRPr>
          </a:p>
        </p:txBody>
      </p:sp>
      <p:graphicFrame>
        <p:nvGraphicFramePr>
          <p:cNvPr id="8" name="Inhaltsplatzhalter 10"/>
          <p:cNvGraphicFramePr>
            <a:graphicFrameLocks/>
          </p:cNvGraphicFramePr>
          <p:nvPr>
            <p:extLst>
              <p:ext uri="{D42A27DB-BD31-4B8C-83A1-F6EECF244321}">
                <p14:modId xmlns:p14="http://schemas.microsoft.com/office/powerpoint/2010/main" val="3026383735"/>
              </p:ext>
            </p:extLst>
          </p:nvPr>
        </p:nvGraphicFramePr>
        <p:xfrm>
          <a:off x="1263311" y="1931755"/>
          <a:ext cx="6856971" cy="40467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feld 8"/>
          <p:cNvSpPr txBox="1"/>
          <p:nvPr/>
        </p:nvSpPr>
        <p:spPr>
          <a:xfrm>
            <a:off x="6824947" y="3781700"/>
            <a:ext cx="2211103" cy="338554"/>
          </a:xfrm>
          <a:prstGeom prst="rect">
            <a:avLst/>
          </a:prstGeom>
          <a:noFill/>
        </p:spPr>
        <p:txBody>
          <a:bodyPr wrap="square" rtlCol="0">
            <a:spAutoFit/>
          </a:bodyPr>
          <a:lstStyle/>
          <a:p>
            <a:r>
              <a:rPr lang="de-DE" sz="1600" dirty="0">
                <a:solidFill>
                  <a:srgbClr val="595959"/>
                </a:solidFill>
                <a:latin typeface="PT Sans" panose="020B0503020203020204" pitchFamily="34" charset="0"/>
                <a:ea typeface="PT Sans" panose="020B0503020203020204" pitchFamily="34" charset="0"/>
              </a:rPr>
              <a:t>biologisch abbaubar</a:t>
            </a:r>
          </a:p>
        </p:txBody>
      </p:sp>
      <p:sp>
        <p:nvSpPr>
          <p:cNvPr id="10" name="Textfeld 9"/>
          <p:cNvSpPr txBox="1"/>
          <p:nvPr/>
        </p:nvSpPr>
        <p:spPr>
          <a:xfrm>
            <a:off x="3310409" y="5978510"/>
            <a:ext cx="3147541" cy="338554"/>
          </a:xfrm>
          <a:prstGeom prst="rect">
            <a:avLst/>
          </a:prstGeom>
          <a:noFill/>
        </p:spPr>
        <p:txBody>
          <a:bodyPr wrap="square" rtlCol="0">
            <a:spAutoFit/>
          </a:bodyPr>
          <a:lstStyle/>
          <a:p>
            <a:r>
              <a:rPr lang="de-DE" sz="1600" dirty="0">
                <a:solidFill>
                  <a:srgbClr val="595959"/>
                </a:solidFill>
                <a:latin typeface="PT Sans" panose="020B0503020203020204" pitchFamily="34" charset="0"/>
                <a:ea typeface="PT Sans" panose="020B0503020203020204" pitchFamily="34" charset="0"/>
              </a:rPr>
              <a:t>Petrochemische Grundstoffe</a:t>
            </a:r>
          </a:p>
        </p:txBody>
      </p:sp>
      <p:sp>
        <p:nvSpPr>
          <p:cNvPr id="11" name="Textfeld 10"/>
          <p:cNvSpPr txBox="1"/>
          <p:nvPr/>
        </p:nvSpPr>
        <p:spPr>
          <a:xfrm>
            <a:off x="420370" y="3535479"/>
            <a:ext cx="2956921" cy="584775"/>
          </a:xfrm>
          <a:prstGeom prst="rect">
            <a:avLst/>
          </a:prstGeom>
          <a:noFill/>
        </p:spPr>
        <p:txBody>
          <a:bodyPr wrap="square" rtlCol="0">
            <a:spAutoFit/>
          </a:bodyPr>
          <a:lstStyle/>
          <a:p>
            <a:r>
              <a:rPr lang="de-DE" sz="1600" dirty="0">
                <a:solidFill>
                  <a:srgbClr val="595959"/>
                </a:solidFill>
                <a:latin typeface="PT Sans" panose="020B0503020203020204" pitchFamily="34" charset="0"/>
                <a:ea typeface="PT Sans" panose="020B0503020203020204" pitchFamily="34" charset="0"/>
              </a:rPr>
              <a:t>Nicht </a:t>
            </a:r>
          </a:p>
          <a:p>
            <a:r>
              <a:rPr lang="de-DE" sz="1600" dirty="0">
                <a:solidFill>
                  <a:srgbClr val="595959"/>
                </a:solidFill>
                <a:latin typeface="PT Sans" panose="020B0503020203020204" pitchFamily="34" charset="0"/>
                <a:ea typeface="PT Sans" panose="020B0503020203020204" pitchFamily="34" charset="0"/>
              </a:rPr>
              <a:t>biologisch abbaubar</a:t>
            </a:r>
          </a:p>
        </p:txBody>
      </p:sp>
      <p:sp>
        <p:nvSpPr>
          <p:cNvPr id="12" name="Textfeld 11"/>
          <p:cNvSpPr txBox="1"/>
          <p:nvPr/>
        </p:nvSpPr>
        <p:spPr>
          <a:xfrm>
            <a:off x="3377291" y="1540295"/>
            <a:ext cx="2896509" cy="338554"/>
          </a:xfrm>
          <a:prstGeom prst="rect">
            <a:avLst/>
          </a:prstGeom>
          <a:noFill/>
        </p:spPr>
        <p:txBody>
          <a:bodyPr wrap="square" rtlCol="0">
            <a:spAutoFit/>
          </a:bodyPr>
          <a:lstStyle/>
          <a:p>
            <a:r>
              <a:rPr lang="de-DE" sz="1600" dirty="0">
                <a:solidFill>
                  <a:srgbClr val="595959"/>
                </a:solidFill>
                <a:latin typeface="PT Sans" panose="020B0503020203020204" pitchFamily="34" charset="0"/>
                <a:ea typeface="PT Sans" panose="020B0503020203020204" pitchFamily="34" charset="0"/>
              </a:rPr>
              <a:t>Nachwachsende Rohstoffe</a:t>
            </a:r>
          </a:p>
        </p:txBody>
      </p:sp>
      <p:sp>
        <p:nvSpPr>
          <p:cNvPr id="4" name="Fußzeilenplatzhalter 3"/>
          <p:cNvSpPr>
            <a:spLocks noGrp="1"/>
          </p:cNvSpPr>
          <p:nvPr>
            <p:ph type="ftr" sz="quarter" idx="13"/>
          </p:nvPr>
        </p:nvSpPr>
        <p:spPr/>
        <p:txBody>
          <a:bodyPr/>
          <a:lstStyle/>
          <a:p>
            <a:r>
              <a:rPr lang="de-DE"/>
              <a:t>Das nachwachsende Büro</a:t>
            </a:r>
            <a:endParaRPr lang="de-DE" dirty="0"/>
          </a:p>
        </p:txBody>
      </p:sp>
      <p:sp>
        <p:nvSpPr>
          <p:cNvPr id="13" name="Foliennummernplatzhalter 12"/>
          <p:cNvSpPr>
            <a:spLocks noGrp="1"/>
          </p:cNvSpPr>
          <p:nvPr>
            <p:ph type="sldNum" sz="quarter" idx="14"/>
          </p:nvPr>
        </p:nvSpPr>
        <p:spPr/>
        <p:txBody>
          <a:bodyPr/>
          <a:lstStyle/>
          <a:p>
            <a:fld id="{BC9D0AC9-54AF-4CD9-8809-E6EA56F41A06}" type="slidenum">
              <a:rPr lang="de-DE" smtClean="0"/>
              <a:t>26</a:t>
            </a:fld>
            <a:endParaRPr lang="de-DE"/>
          </a:p>
        </p:txBody>
      </p:sp>
    </p:spTree>
    <p:extLst>
      <p:ext uri="{BB962C8B-B14F-4D97-AF65-F5344CB8AC3E}">
        <p14:creationId xmlns:p14="http://schemas.microsoft.com/office/powerpoint/2010/main" val="21920807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4"/>
          <p:cNvSpPr>
            <a:spLocks noGrp="1"/>
          </p:cNvSpPr>
          <p:nvPr>
            <p:ph idx="1"/>
          </p:nvPr>
        </p:nvSpPr>
        <p:spPr/>
        <p:txBody>
          <a:bodyPr anchor="ctr"/>
          <a:lstStyle/>
          <a:p>
            <a:pPr marL="0" indent="0" algn="ctr">
              <a:buNone/>
            </a:pPr>
            <a:r>
              <a:rPr lang="de-DE" sz="3600" dirty="0"/>
              <a:t>Handlungsoption: </a:t>
            </a:r>
          </a:p>
          <a:p>
            <a:pPr marL="0" indent="0" algn="ctr">
              <a:buNone/>
            </a:pPr>
            <a:r>
              <a:rPr lang="de-DE" sz="3600" dirty="0"/>
              <a:t>Das nachwachsende Büro</a:t>
            </a:r>
          </a:p>
        </p:txBody>
      </p:sp>
      <p:sp>
        <p:nvSpPr>
          <p:cNvPr id="4" name="Fußzeilenplatzhalter 3"/>
          <p:cNvSpPr>
            <a:spLocks noGrp="1"/>
          </p:cNvSpPr>
          <p:nvPr>
            <p:ph type="ftr" sz="quarter" idx="13"/>
          </p:nvPr>
        </p:nvSpPr>
        <p:spPr/>
        <p:txBody>
          <a:bodyPr/>
          <a:lstStyle/>
          <a:p>
            <a:r>
              <a:rPr lang="de-DE"/>
              <a:t>Das nachwachsende Büro</a:t>
            </a:r>
            <a:endParaRPr lang="de-DE" dirty="0"/>
          </a:p>
        </p:txBody>
      </p:sp>
      <p:sp>
        <p:nvSpPr>
          <p:cNvPr id="7" name="Foliennummernplatzhalter 6"/>
          <p:cNvSpPr>
            <a:spLocks noGrp="1"/>
          </p:cNvSpPr>
          <p:nvPr>
            <p:ph type="sldNum" sz="quarter" idx="14"/>
          </p:nvPr>
        </p:nvSpPr>
        <p:spPr/>
        <p:txBody>
          <a:bodyPr/>
          <a:lstStyle/>
          <a:p>
            <a:fld id="{BC9D0AC9-54AF-4CD9-8809-E6EA56F41A06}" type="slidenum">
              <a:rPr lang="de-DE" smtClean="0"/>
              <a:t>27</a:t>
            </a:fld>
            <a:endParaRPr lang="de-DE"/>
          </a:p>
        </p:txBody>
      </p:sp>
    </p:spTree>
    <p:extLst>
      <p:ext uri="{BB962C8B-B14F-4D97-AF65-F5344CB8AC3E}">
        <p14:creationId xmlns:p14="http://schemas.microsoft.com/office/powerpoint/2010/main" val="30201102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390105" y="206193"/>
            <a:ext cx="6337266" cy="1066801"/>
          </a:xfrm>
        </p:spPr>
        <p:txBody>
          <a:bodyPr/>
          <a:lstStyle/>
          <a:p>
            <a:r>
              <a:rPr lang="de-DE" dirty="0"/>
              <a:t>Sachanalyse: Handlungsoption </a:t>
            </a:r>
            <a:br>
              <a:rPr lang="de-DE" dirty="0"/>
            </a:br>
            <a:r>
              <a:rPr lang="de-DE" dirty="0"/>
              <a:t>Ressourcenschonung</a:t>
            </a:r>
          </a:p>
        </p:txBody>
      </p:sp>
      <p:sp>
        <p:nvSpPr>
          <p:cNvPr id="6" name="Inhaltsplatzhalter 5"/>
          <p:cNvSpPr>
            <a:spLocks noGrp="1"/>
          </p:cNvSpPr>
          <p:nvPr>
            <p:ph idx="1"/>
          </p:nvPr>
        </p:nvSpPr>
        <p:spPr/>
        <p:txBody>
          <a:bodyPr/>
          <a:lstStyle/>
          <a:p>
            <a:r>
              <a:rPr lang="de-DE" sz="1800" dirty="0"/>
              <a:t>Rohstoffschonende und emissionsarme Herstellung</a:t>
            </a:r>
          </a:p>
          <a:p>
            <a:r>
              <a:rPr lang="de-DE" sz="1800" dirty="0"/>
              <a:t>Biobasierte/Sortenreine Qualität </a:t>
            </a:r>
          </a:p>
          <a:p>
            <a:r>
              <a:rPr lang="de-DE" sz="1800" dirty="0"/>
              <a:t>Langlebigkeit</a:t>
            </a:r>
          </a:p>
          <a:p>
            <a:r>
              <a:rPr lang="de-DE" sz="1800" dirty="0"/>
              <a:t>geringe Emissionen über die Nutzungsdauer</a:t>
            </a:r>
          </a:p>
          <a:p>
            <a:r>
              <a:rPr lang="de-DE" sz="1800" dirty="0"/>
              <a:t>Reparaturfreundlichkeit</a:t>
            </a:r>
          </a:p>
          <a:p>
            <a:r>
              <a:rPr lang="de-DE" sz="1800" dirty="0"/>
              <a:t>Nachrüstungsmöglichkeit</a:t>
            </a:r>
          </a:p>
          <a:p>
            <a:r>
              <a:rPr lang="de-DE" sz="1800" dirty="0"/>
              <a:t>Umweltfreundliche Entsorgung oder Wiederverwendung</a:t>
            </a:r>
          </a:p>
          <a:p>
            <a:endParaRPr lang="de-DE" sz="1800" dirty="0"/>
          </a:p>
        </p:txBody>
      </p:sp>
      <p:sp>
        <p:nvSpPr>
          <p:cNvPr id="4" name="Fußzeilenplatzhalter 3"/>
          <p:cNvSpPr>
            <a:spLocks noGrp="1"/>
          </p:cNvSpPr>
          <p:nvPr>
            <p:ph type="ftr" sz="quarter" idx="13"/>
          </p:nvPr>
        </p:nvSpPr>
        <p:spPr/>
        <p:txBody>
          <a:bodyPr/>
          <a:lstStyle/>
          <a:p>
            <a:r>
              <a:rPr lang="de-DE"/>
              <a:t>Das nachwachsende Büro</a:t>
            </a:r>
            <a:endParaRPr lang="de-DE" dirty="0"/>
          </a:p>
        </p:txBody>
      </p:sp>
      <p:sp>
        <p:nvSpPr>
          <p:cNvPr id="8" name="Foliennummernplatzhalter 7"/>
          <p:cNvSpPr>
            <a:spLocks noGrp="1"/>
          </p:cNvSpPr>
          <p:nvPr>
            <p:ph type="sldNum" sz="quarter" idx="14"/>
          </p:nvPr>
        </p:nvSpPr>
        <p:spPr/>
        <p:txBody>
          <a:bodyPr/>
          <a:lstStyle/>
          <a:p>
            <a:fld id="{BC9D0AC9-54AF-4CD9-8809-E6EA56F41A06}" type="slidenum">
              <a:rPr lang="de-DE" smtClean="0"/>
              <a:t>28</a:t>
            </a:fld>
            <a:endParaRPr lang="de-DE"/>
          </a:p>
        </p:txBody>
      </p:sp>
    </p:spTree>
    <p:extLst>
      <p:ext uri="{BB962C8B-B14F-4D97-AF65-F5344CB8AC3E}">
        <p14:creationId xmlns:p14="http://schemas.microsoft.com/office/powerpoint/2010/main" val="27690382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390105" y="206193"/>
            <a:ext cx="6365258" cy="1066801"/>
          </a:xfrm>
        </p:spPr>
        <p:txBody>
          <a:bodyPr/>
          <a:lstStyle/>
          <a:p>
            <a:r>
              <a:rPr lang="de-DE" dirty="0"/>
              <a:t>Sachanalyse: Handlungsoption </a:t>
            </a:r>
            <a:br>
              <a:rPr lang="de-DE" dirty="0"/>
            </a:br>
            <a:r>
              <a:rPr lang="de-DE" dirty="0"/>
              <a:t>Das nachwachsende Büro</a:t>
            </a:r>
          </a:p>
        </p:txBody>
      </p:sp>
      <p:sp>
        <p:nvSpPr>
          <p:cNvPr id="6" name="Inhaltsplatzhalter 5"/>
          <p:cNvSpPr>
            <a:spLocks noGrp="1"/>
          </p:cNvSpPr>
          <p:nvPr>
            <p:ph idx="1"/>
          </p:nvPr>
        </p:nvSpPr>
        <p:spPr>
          <a:xfrm>
            <a:off x="390105" y="1512886"/>
            <a:ext cx="4327669" cy="4680000"/>
          </a:xfrm>
        </p:spPr>
        <p:txBody>
          <a:bodyPr/>
          <a:lstStyle/>
          <a:p>
            <a:r>
              <a:rPr lang="de-DE" sz="1800" dirty="0"/>
              <a:t>Nutzung nachwachsender Rohstoffe im Büro bei Möbeln und Grundgestaltung kann zu Ressourceneffizienz und Ressourcenschonung beitragen</a:t>
            </a:r>
          </a:p>
          <a:p>
            <a:r>
              <a:rPr lang="de-DE" sz="1800" dirty="0"/>
              <a:t>Naturmaterialien, wie Naturfarbenen, Bodenbeläge aus Holz, Linoleum oder Naturfaserteppichen und Holzmöbelauswahl aus zertifiziertem Anbau </a:t>
            </a:r>
          </a:p>
          <a:p>
            <a:r>
              <a:rPr lang="de-DE" sz="1800" dirty="0"/>
              <a:t>sowie Bürobedarf aus biobasierten Materialien und nach Prinzipien der nachhaltigen Beschaffung</a:t>
            </a:r>
          </a:p>
          <a:p>
            <a:endParaRPr lang="de-DE" sz="1800" dirty="0"/>
          </a:p>
        </p:txBody>
      </p:sp>
      <p:sp>
        <p:nvSpPr>
          <p:cNvPr id="4" name="Fußzeilenplatzhalter 3"/>
          <p:cNvSpPr>
            <a:spLocks noGrp="1"/>
          </p:cNvSpPr>
          <p:nvPr>
            <p:ph type="ftr" sz="quarter" idx="13"/>
          </p:nvPr>
        </p:nvSpPr>
        <p:spPr/>
        <p:txBody>
          <a:bodyPr/>
          <a:lstStyle/>
          <a:p>
            <a:r>
              <a:rPr lang="de-DE"/>
              <a:t>Das nachwachsende Büro</a:t>
            </a:r>
            <a:endParaRPr lang="de-DE" dirty="0"/>
          </a:p>
        </p:txBody>
      </p:sp>
      <p:sp>
        <p:nvSpPr>
          <p:cNvPr id="8" name="Foliennummernplatzhalter 7"/>
          <p:cNvSpPr>
            <a:spLocks noGrp="1"/>
          </p:cNvSpPr>
          <p:nvPr>
            <p:ph type="sldNum" sz="quarter" idx="14"/>
          </p:nvPr>
        </p:nvSpPr>
        <p:spPr/>
        <p:txBody>
          <a:bodyPr/>
          <a:lstStyle/>
          <a:p>
            <a:fld id="{BC9D0AC9-54AF-4CD9-8809-E6EA56F41A06}" type="slidenum">
              <a:rPr lang="de-DE" smtClean="0"/>
              <a:t>29</a:t>
            </a:fld>
            <a:endParaRPr lang="de-DE"/>
          </a:p>
        </p:txBody>
      </p:sp>
      <p:sp>
        <p:nvSpPr>
          <p:cNvPr id="3" name="AutoShape 3" descr="Bildergebnis für K 3 Biosafe Kugelschreiber"/>
          <p:cNvSpPr>
            <a:spLocks noChangeAspect="1" noChangeArrowheads="1"/>
          </p:cNvSpPr>
          <p:nvPr/>
        </p:nvSpPr>
        <p:spPr bwMode="auto">
          <a:xfrm>
            <a:off x="5787749" y="2042146"/>
            <a:ext cx="2508112" cy="250812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pic>
        <p:nvPicPr>
          <p:cNvPr id="1029" name="Picture 5" descr="Bildergebnis für K 3 Biosafe Kugelschreib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65144" y="1590571"/>
            <a:ext cx="1199667" cy="1199667"/>
          </a:xfrm>
          <a:prstGeom prst="rect">
            <a:avLst/>
          </a:prstGeom>
          <a:noFill/>
          <a:extLst>
            <a:ext uri="{909E8E84-426E-40DD-AFC4-6F175D3DCCD1}">
              <a14:hiddenFill xmlns:a14="http://schemas.microsoft.com/office/drawing/2010/main">
                <a:solidFill>
                  <a:srgbClr val="FFFFFF"/>
                </a:solidFill>
              </a14:hiddenFill>
            </a:ext>
          </a:extLst>
        </p:spPr>
      </p:pic>
      <p:sp>
        <p:nvSpPr>
          <p:cNvPr id="7" name="Textfeld 6"/>
          <p:cNvSpPr txBox="1"/>
          <p:nvPr/>
        </p:nvSpPr>
        <p:spPr>
          <a:xfrm>
            <a:off x="6408032" y="1909532"/>
            <a:ext cx="2315397" cy="938719"/>
          </a:xfrm>
          <a:prstGeom prst="rect">
            <a:avLst/>
          </a:prstGeom>
          <a:noFill/>
        </p:spPr>
        <p:txBody>
          <a:bodyPr wrap="square" rtlCol="0">
            <a:spAutoFit/>
          </a:bodyPr>
          <a:lstStyle/>
          <a:p>
            <a:r>
              <a:rPr lang="de-DE" sz="1100" dirty="0">
                <a:solidFill>
                  <a:srgbClr val="595959"/>
                </a:solidFill>
                <a:latin typeface="PT Sans" panose="020B0503020203020204" pitchFamily="34" charset="0"/>
                <a:ea typeface="PT Sans" panose="020B0503020203020204" pitchFamily="34" charset="0"/>
              </a:rPr>
              <a:t>Schneider K3 </a:t>
            </a:r>
            <a:r>
              <a:rPr lang="de-DE" sz="1100" dirty="0" err="1">
                <a:solidFill>
                  <a:srgbClr val="595959"/>
                </a:solidFill>
                <a:latin typeface="PT Sans" panose="020B0503020203020204" pitchFamily="34" charset="0"/>
                <a:ea typeface="PT Sans" panose="020B0503020203020204" pitchFamily="34" charset="0"/>
              </a:rPr>
              <a:t>Biosafe</a:t>
            </a:r>
            <a:r>
              <a:rPr lang="de-DE" sz="1100" dirty="0">
                <a:solidFill>
                  <a:srgbClr val="595959"/>
                </a:solidFill>
                <a:latin typeface="PT Sans" panose="020B0503020203020204" pitchFamily="34" charset="0"/>
                <a:ea typeface="PT Sans" panose="020B0503020203020204" pitchFamily="34" charset="0"/>
              </a:rPr>
              <a:t> -Kugelschreiber mit Gehäuse aus natürlicher nachwachsender und kompostierbarer Cellulose</a:t>
            </a:r>
          </a:p>
        </p:txBody>
      </p:sp>
      <p:pic>
        <p:nvPicPr>
          <p:cNvPr id="1031" name="Picture 7" descr="grüne Mau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59179" y="3360186"/>
            <a:ext cx="2805562" cy="1823616"/>
          </a:xfrm>
          <a:prstGeom prst="rect">
            <a:avLst/>
          </a:prstGeom>
          <a:noFill/>
          <a:extLst>
            <a:ext uri="{909E8E84-426E-40DD-AFC4-6F175D3DCCD1}">
              <a14:hiddenFill xmlns:a14="http://schemas.microsoft.com/office/drawing/2010/main">
                <a:solidFill>
                  <a:srgbClr val="FFFFFF"/>
                </a:solidFill>
              </a14:hiddenFill>
            </a:ext>
          </a:extLst>
        </p:spPr>
      </p:pic>
      <p:sp>
        <p:nvSpPr>
          <p:cNvPr id="9" name="Textfeld 8"/>
          <p:cNvSpPr txBox="1"/>
          <p:nvPr/>
        </p:nvSpPr>
        <p:spPr>
          <a:xfrm>
            <a:off x="6408032" y="5303623"/>
            <a:ext cx="2315397" cy="769441"/>
          </a:xfrm>
          <a:prstGeom prst="rect">
            <a:avLst/>
          </a:prstGeom>
          <a:noFill/>
        </p:spPr>
        <p:txBody>
          <a:bodyPr wrap="square" rtlCol="0">
            <a:spAutoFit/>
          </a:bodyPr>
          <a:lstStyle/>
          <a:p>
            <a:r>
              <a:rPr lang="de-DE" sz="1100" dirty="0">
                <a:solidFill>
                  <a:srgbClr val="595959"/>
                </a:solidFill>
                <a:latin typeface="PT Sans" panose="020B0503020203020204" pitchFamily="34" charset="0"/>
                <a:ea typeface="PT Sans" panose="020B0503020203020204" pitchFamily="34" charset="0"/>
              </a:rPr>
              <a:t>Die faire Maus von Nager IT – regional produziert und mit Gehäuse auf Basis von Zuckerrohr</a:t>
            </a:r>
          </a:p>
        </p:txBody>
      </p:sp>
    </p:spTree>
    <p:extLst>
      <p:ext uri="{BB962C8B-B14F-4D97-AF65-F5344CB8AC3E}">
        <p14:creationId xmlns:p14="http://schemas.microsoft.com/office/powerpoint/2010/main" val="39579361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4"/>
          <p:cNvSpPr txBox="1">
            <a:spLocks/>
          </p:cNvSpPr>
          <p:nvPr/>
        </p:nvSpPr>
        <p:spPr bwMode="auto">
          <a:xfrm>
            <a:off x="390105" y="206193"/>
            <a:ext cx="6120000" cy="1066801"/>
          </a:xfrm>
          <a:prstGeom prst="rect">
            <a:avLst/>
          </a:prstGeom>
          <a:noFill/>
          <a:ln>
            <a:noFill/>
          </a:ln>
          <a:extLst/>
        </p:spPr>
        <p:txBody>
          <a:bodyPr vert="horz" wrap="square" lIns="0" tIns="0" rIns="0" bIns="0" numCol="1" anchor="t" anchorCtr="0" compatLnSpc="1">
            <a:prstTxWarp prst="textNoShape">
              <a:avLst/>
            </a:prstTxWarp>
          </a:bodyPr>
          <a:lstStyle>
            <a:lvl1pPr algn="l" defTabSz="457200" rtl="0" eaLnBrk="1" fontAlgn="base" hangingPunct="1">
              <a:lnSpc>
                <a:spcPct val="90000"/>
              </a:lnSpc>
              <a:spcBef>
                <a:spcPct val="0"/>
              </a:spcBef>
              <a:spcAft>
                <a:spcPct val="0"/>
              </a:spcAft>
              <a:defRPr sz="2800" b="1" kern="1200">
                <a:solidFill>
                  <a:srgbClr val="FF9919"/>
                </a:solidFill>
                <a:latin typeface="PT Sans" panose="020B0503020203020204" pitchFamily="34" charset="0"/>
                <a:ea typeface="PT Sans" panose="020B0503020203020204" pitchFamily="34" charset="0"/>
                <a:cs typeface="PT Sans" panose="020B0503020203020204" pitchFamily="34" charset="0"/>
              </a:defRPr>
            </a:lvl1pPr>
            <a:lvl2pPr algn="l" defTabSz="457200" rtl="0" eaLnBrk="1" fontAlgn="base" hangingPunct="1">
              <a:lnSpc>
                <a:spcPct val="90000"/>
              </a:lnSpc>
              <a:spcBef>
                <a:spcPct val="0"/>
              </a:spcBef>
              <a:spcAft>
                <a:spcPct val="0"/>
              </a:spcAft>
              <a:defRPr sz="2400" b="1">
                <a:solidFill>
                  <a:schemeClr val="accent1"/>
                </a:solidFill>
                <a:latin typeface="Calibri" charset="0"/>
                <a:ea typeface="MS PGothic" panose="020B0600070205080204" pitchFamily="34" charset="-128"/>
                <a:cs typeface="MS PGothic" charset="0"/>
              </a:defRPr>
            </a:lvl2pPr>
            <a:lvl3pPr algn="l" defTabSz="457200" rtl="0" eaLnBrk="1" fontAlgn="base" hangingPunct="1">
              <a:lnSpc>
                <a:spcPct val="90000"/>
              </a:lnSpc>
              <a:spcBef>
                <a:spcPct val="0"/>
              </a:spcBef>
              <a:spcAft>
                <a:spcPct val="0"/>
              </a:spcAft>
              <a:defRPr sz="2400" b="1">
                <a:solidFill>
                  <a:schemeClr val="accent1"/>
                </a:solidFill>
                <a:latin typeface="Calibri" charset="0"/>
                <a:ea typeface="MS PGothic" panose="020B0600070205080204" pitchFamily="34" charset="-128"/>
                <a:cs typeface="MS PGothic" charset="0"/>
              </a:defRPr>
            </a:lvl3pPr>
            <a:lvl4pPr algn="l" defTabSz="457200" rtl="0" eaLnBrk="1" fontAlgn="base" hangingPunct="1">
              <a:lnSpc>
                <a:spcPct val="90000"/>
              </a:lnSpc>
              <a:spcBef>
                <a:spcPct val="0"/>
              </a:spcBef>
              <a:spcAft>
                <a:spcPct val="0"/>
              </a:spcAft>
              <a:defRPr sz="2400" b="1">
                <a:solidFill>
                  <a:schemeClr val="accent1"/>
                </a:solidFill>
                <a:latin typeface="Calibri" charset="0"/>
                <a:ea typeface="MS PGothic" panose="020B0600070205080204" pitchFamily="34" charset="-128"/>
                <a:cs typeface="MS PGothic" charset="0"/>
              </a:defRPr>
            </a:lvl4pPr>
            <a:lvl5pPr algn="l" defTabSz="457200" rtl="0" eaLnBrk="1" fontAlgn="base" hangingPunct="1">
              <a:lnSpc>
                <a:spcPct val="90000"/>
              </a:lnSpc>
              <a:spcBef>
                <a:spcPct val="0"/>
              </a:spcBef>
              <a:spcAft>
                <a:spcPct val="0"/>
              </a:spcAft>
              <a:defRPr sz="2400" b="1">
                <a:solidFill>
                  <a:schemeClr val="accent1"/>
                </a:solidFill>
                <a:latin typeface="Calibri" charset="0"/>
                <a:ea typeface="MS PGothic" panose="020B0600070205080204" pitchFamily="34" charset="-128"/>
                <a:cs typeface="MS PGothic" charset="0"/>
              </a:defRPr>
            </a:lvl5pPr>
            <a:lvl6pPr marL="457200" algn="l" defTabSz="457200" rtl="0" eaLnBrk="1" fontAlgn="base" hangingPunct="1">
              <a:spcBef>
                <a:spcPct val="0"/>
              </a:spcBef>
              <a:spcAft>
                <a:spcPct val="0"/>
              </a:spcAft>
              <a:defRPr sz="2500" b="1">
                <a:solidFill>
                  <a:srgbClr val="F2981C"/>
                </a:solidFill>
                <a:latin typeface="Myriad Pro" charset="0"/>
                <a:ea typeface="ＭＳ Ｐゴシック" charset="0"/>
                <a:cs typeface="ＭＳ Ｐゴシック" charset="0"/>
              </a:defRPr>
            </a:lvl6pPr>
            <a:lvl7pPr marL="914400" algn="l" defTabSz="457200" rtl="0" eaLnBrk="1" fontAlgn="base" hangingPunct="1">
              <a:spcBef>
                <a:spcPct val="0"/>
              </a:spcBef>
              <a:spcAft>
                <a:spcPct val="0"/>
              </a:spcAft>
              <a:defRPr sz="2500" b="1">
                <a:solidFill>
                  <a:srgbClr val="F2981C"/>
                </a:solidFill>
                <a:latin typeface="Myriad Pro" charset="0"/>
                <a:ea typeface="ＭＳ Ｐゴシック" charset="0"/>
                <a:cs typeface="ＭＳ Ｐゴシック" charset="0"/>
              </a:defRPr>
            </a:lvl7pPr>
            <a:lvl8pPr marL="1371600" algn="l" defTabSz="457200" rtl="0" eaLnBrk="1" fontAlgn="base" hangingPunct="1">
              <a:spcBef>
                <a:spcPct val="0"/>
              </a:spcBef>
              <a:spcAft>
                <a:spcPct val="0"/>
              </a:spcAft>
              <a:defRPr sz="2500" b="1">
                <a:solidFill>
                  <a:srgbClr val="F2981C"/>
                </a:solidFill>
                <a:latin typeface="Myriad Pro" charset="0"/>
                <a:ea typeface="ＭＳ Ｐゴシック" charset="0"/>
                <a:cs typeface="ＭＳ Ｐゴシック" charset="0"/>
              </a:defRPr>
            </a:lvl8pPr>
            <a:lvl9pPr marL="1828800" algn="l" defTabSz="457200" rtl="0" eaLnBrk="1" fontAlgn="base" hangingPunct="1">
              <a:spcBef>
                <a:spcPct val="0"/>
              </a:spcBef>
              <a:spcAft>
                <a:spcPct val="0"/>
              </a:spcAft>
              <a:defRPr sz="2500" b="1">
                <a:solidFill>
                  <a:srgbClr val="F2981C"/>
                </a:solidFill>
                <a:latin typeface="Myriad Pro" charset="0"/>
                <a:ea typeface="ＭＳ Ｐゴシック" charset="0"/>
                <a:cs typeface="ＭＳ Ｐゴシック" charset="0"/>
              </a:defRPr>
            </a:lvl9pPr>
          </a:lstStyle>
          <a:p>
            <a:r>
              <a:rPr lang="de-DE" dirty="0"/>
              <a:t>Grundlage:</a:t>
            </a:r>
            <a:br>
              <a:rPr lang="de-DE" dirty="0"/>
            </a:br>
            <a:r>
              <a:rPr lang="de-DE" dirty="0" err="1"/>
              <a:t>ProgRess</a:t>
            </a:r>
            <a:r>
              <a:rPr lang="de-DE" dirty="0"/>
              <a:t> II (2016)</a:t>
            </a:r>
          </a:p>
        </p:txBody>
      </p:sp>
      <p:sp>
        <p:nvSpPr>
          <p:cNvPr id="3" name="Fußzeilenplatzhalter 2"/>
          <p:cNvSpPr>
            <a:spLocks noGrp="1"/>
          </p:cNvSpPr>
          <p:nvPr>
            <p:ph type="ftr" sz="quarter" idx="13"/>
          </p:nvPr>
        </p:nvSpPr>
        <p:spPr/>
        <p:txBody>
          <a:bodyPr/>
          <a:lstStyle/>
          <a:p>
            <a:r>
              <a:rPr lang="de-DE"/>
              <a:t>Das nachwachsende Büro</a:t>
            </a:r>
            <a:endParaRPr lang="de-DE" dirty="0"/>
          </a:p>
        </p:txBody>
      </p:sp>
      <p:sp>
        <p:nvSpPr>
          <p:cNvPr id="4" name="Foliennummernplatzhalter 3"/>
          <p:cNvSpPr>
            <a:spLocks noGrp="1"/>
          </p:cNvSpPr>
          <p:nvPr>
            <p:ph type="sldNum" sz="quarter" idx="14"/>
          </p:nvPr>
        </p:nvSpPr>
        <p:spPr/>
        <p:txBody>
          <a:bodyPr/>
          <a:lstStyle/>
          <a:p>
            <a:fld id="{BC9D0AC9-54AF-4CD9-8809-E6EA56F41A06}" type="slidenum">
              <a:rPr lang="de-DE" smtClean="0"/>
              <a:t>3</a:t>
            </a:fld>
            <a:endParaRPr lang="de-DE"/>
          </a:p>
        </p:txBody>
      </p:sp>
      <p:pic>
        <p:nvPicPr>
          <p:cNvPr id="5" name="Grafik 4" descr="Bildschirmausschnit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6055" y="1473814"/>
            <a:ext cx="3391891" cy="4752174"/>
          </a:xfrm>
          <a:prstGeom prst="rect">
            <a:avLst/>
          </a:prstGeom>
        </p:spPr>
      </p:pic>
    </p:spTree>
    <p:extLst>
      <p:ext uri="{BB962C8B-B14F-4D97-AF65-F5344CB8AC3E}">
        <p14:creationId xmlns:p14="http://schemas.microsoft.com/office/powerpoint/2010/main" val="1716263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a:t>Sachanalyse: Handlungsoption </a:t>
            </a:r>
            <a:br>
              <a:rPr lang="de-DE" dirty="0"/>
            </a:br>
            <a:r>
              <a:rPr lang="de-DE" dirty="0"/>
              <a:t>Büroausstattung</a:t>
            </a:r>
          </a:p>
        </p:txBody>
      </p:sp>
      <p:graphicFrame>
        <p:nvGraphicFramePr>
          <p:cNvPr id="4" name="Inhaltsplatzhalter 3"/>
          <p:cNvGraphicFramePr>
            <a:graphicFrameLocks noGrp="1"/>
          </p:cNvGraphicFramePr>
          <p:nvPr>
            <p:ph idx="1"/>
            <p:extLst>
              <p:ext uri="{D42A27DB-BD31-4B8C-83A1-F6EECF244321}">
                <p14:modId xmlns:p14="http://schemas.microsoft.com/office/powerpoint/2010/main" val="473743927"/>
              </p:ext>
            </p:extLst>
          </p:nvPr>
        </p:nvGraphicFramePr>
        <p:xfrm>
          <a:off x="390525" y="1512888"/>
          <a:ext cx="8430375" cy="4705262"/>
        </p:xfrm>
        <a:graphic>
          <a:graphicData uri="http://schemas.openxmlformats.org/drawingml/2006/table">
            <a:tbl>
              <a:tblPr firstRow="1" bandRow="1">
                <a:tableStyleId>{5C22544A-7EE6-4342-B048-85BDC9FD1C3A}</a:tableStyleId>
              </a:tblPr>
              <a:tblGrid>
                <a:gridCol w="1068705">
                  <a:extLst>
                    <a:ext uri="{9D8B030D-6E8A-4147-A177-3AD203B41FA5}">
                      <a16:colId xmlns:a16="http://schemas.microsoft.com/office/drawing/2014/main" val="20000"/>
                    </a:ext>
                  </a:extLst>
                </a:gridCol>
                <a:gridCol w="1593272">
                  <a:extLst>
                    <a:ext uri="{9D8B030D-6E8A-4147-A177-3AD203B41FA5}">
                      <a16:colId xmlns:a16="http://schemas.microsoft.com/office/drawing/2014/main" val="20001"/>
                    </a:ext>
                  </a:extLst>
                </a:gridCol>
                <a:gridCol w="1898073">
                  <a:extLst>
                    <a:ext uri="{9D8B030D-6E8A-4147-A177-3AD203B41FA5}">
                      <a16:colId xmlns:a16="http://schemas.microsoft.com/office/drawing/2014/main" val="20002"/>
                    </a:ext>
                  </a:extLst>
                </a:gridCol>
                <a:gridCol w="3870325">
                  <a:extLst>
                    <a:ext uri="{9D8B030D-6E8A-4147-A177-3AD203B41FA5}">
                      <a16:colId xmlns:a16="http://schemas.microsoft.com/office/drawing/2014/main" val="20003"/>
                    </a:ext>
                  </a:extLst>
                </a:gridCol>
              </a:tblGrid>
              <a:tr h="302097">
                <a:tc gridSpan="2">
                  <a:txBody>
                    <a:bodyPr/>
                    <a:lstStyle/>
                    <a:p>
                      <a:r>
                        <a:rPr lang="de-DE" sz="1200" dirty="0">
                          <a:latin typeface="PT Sans" panose="020B0503020203020204"/>
                        </a:rPr>
                        <a:t>Typische Büroausstattung</a:t>
                      </a:r>
                    </a:p>
                  </a:txBody>
                  <a:tcPr>
                    <a:solidFill>
                      <a:srgbClr val="FF9919"/>
                    </a:solidFill>
                  </a:tcPr>
                </a:tc>
                <a:tc hMerge="1">
                  <a:txBody>
                    <a:bodyPr/>
                    <a:lstStyle/>
                    <a:p>
                      <a:endParaRPr lang="de-DE" sz="1200" dirty="0">
                        <a:latin typeface="PT Sans" panose="020B0503020203020204"/>
                      </a:endParaRPr>
                    </a:p>
                  </a:txBody>
                  <a:tcPr/>
                </a:tc>
                <a:tc>
                  <a:txBody>
                    <a:bodyPr/>
                    <a:lstStyle/>
                    <a:p>
                      <a:r>
                        <a:rPr lang="de-DE" sz="1200" dirty="0">
                          <a:latin typeface="PT Sans" panose="020B0503020203020204"/>
                        </a:rPr>
                        <a:t>Material konventionell</a:t>
                      </a:r>
                    </a:p>
                  </a:txBody>
                  <a:tcPr>
                    <a:solidFill>
                      <a:srgbClr val="FF9919"/>
                    </a:solidFill>
                  </a:tcPr>
                </a:tc>
                <a:tc>
                  <a:txBody>
                    <a:bodyPr/>
                    <a:lstStyle/>
                    <a:p>
                      <a:r>
                        <a:rPr lang="de-DE" sz="1200" dirty="0" err="1">
                          <a:latin typeface="PT Sans" panose="020B0503020203020204"/>
                        </a:rPr>
                        <a:t>NaWaRo</a:t>
                      </a:r>
                      <a:r>
                        <a:rPr lang="de-DE" sz="1200" dirty="0">
                          <a:latin typeface="PT Sans" panose="020B0503020203020204"/>
                        </a:rPr>
                        <a:t> Material</a:t>
                      </a:r>
                    </a:p>
                  </a:txBody>
                  <a:tcPr>
                    <a:solidFill>
                      <a:srgbClr val="FF9919"/>
                    </a:solidFill>
                  </a:tcPr>
                </a:tc>
                <a:extLst>
                  <a:ext uri="{0D108BD9-81ED-4DB2-BD59-A6C34878D82A}">
                    <a16:rowId xmlns:a16="http://schemas.microsoft.com/office/drawing/2014/main" val="10000"/>
                  </a:ext>
                </a:extLst>
              </a:tr>
              <a:tr h="1155791">
                <a:tc>
                  <a:txBody>
                    <a:bodyPr/>
                    <a:lstStyle/>
                    <a:p>
                      <a:r>
                        <a:rPr lang="de-DE" sz="1000" dirty="0">
                          <a:latin typeface="PT Sans" panose="020B0503020203020204"/>
                        </a:rPr>
                        <a:t>Büromöbel</a:t>
                      </a:r>
                    </a:p>
                  </a:txBody>
                  <a:tcPr>
                    <a:solidFill>
                      <a:srgbClr val="F9CB9C"/>
                    </a:solidFill>
                  </a:tcPr>
                </a:tc>
                <a:tc>
                  <a:txBody>
                    <a:bodyPr/>
                    <a:lstStyle/>
                    <a:p>
                      <a:r>
                        <a:rPr lang="de-DE" sz="1000" dirty="0">
                          <a:latin typeface="PT Sans" panose="020B0503020203020204"/>
                        </a:rPr>
                        <a:t>Schreibtisch, Rollschränke,</a:t>
                      </a:r>
                      <a:r>
                        <a:rPr lang="de-DE" sz="1000" baseline="0" dirty="0">
                          <a:latin typeface="PT Sans" panose="020B0503020203020204"/>
                        </a:rPr>
                        <a:t> Stühle, Regale</a:t>
                      </a:r>
                      <a:endParaRPr lang="de-DE" sz="1000" dirty="0">
                        <a:latin typeface="PT Sans" panose="020B0503020203020204"/>
                      </a:endParaRPr>
                    </a:p>
                  </a:txBody>
                  <a:tcPr>
                    <a:solidFill>
                      <a:srgbClr val="F9CB9C"/>
                    </a:solidFill>
                  </a:tcPr>
                </a:tc>
                <a:tc>
                  <a:txBody>
                    <a:bodyPr/>
                    <a:lstStyle/>
                    <a:p>
                      <a:r>
                        <a:rPr lang="de-DE" sz="1000" dirty="0">
                          <a:latin typeface="PT Sans" panose="020B0503020203020204"/>
                        </a:rPr>
                        <a:t>Holz,</a:t>
                      </a:r>
                      <a:r>
                        <a:rPr lang="de-DE" sz="1000" baseline="0" dirty="0">
                          <a:latin typeface="PT Sans" panose="020B0503020203020204"/>
                        </a:rPr>
                        <a:t> </a:t>
                      </a:r>
                      <a:r>
                        <a:rPr lang="de-DE" sz="1000" dirty="0">
                          <a:latin typeface="PT Sans" panose="020B0503020203020204"/>
                        </a:rPr>
                        <a:t>Massenkunststoffe wie Polyethylen, Polypropylen und Polyvinylchlorid, </a:t>
                      </a:r>
                      <a:r>
                        <a:rPr lang="de-DE" sz="1000" dirty="0" err="1">
                          <a:latin typeface="PT Sans" panose="020B0503020203020204"/>
                        </a:rPr>
                        <a:t>Technolopolymer</a:t>
                      </a:r>
                      <a:r>
                        <a:rPr lang="de-DE" sz="1000" dirty="0">
                          <a:latin typeface="PT Sans" panose="020B0503020203020204"/>
                        </a:rPr>
                        <a:t> und mit </a:t>
                      </a:r>
                      <a:r>
                        <a:rPr lang="de-DE" sz="1000" dirty="0" err="1">
                          <a:latin typeface="PT Sans" panose="020B0503020203020204"/>
                        </a:rPr>
                        <a:t>Fibergas</a:t>
                      </a:r>
                      <a:r>
                        <a:rPr lang="de-DE" sz="1000" dirty="0">
                          <a:latin typeface="PT Sans" panose="020B0503020203020204"/>
                        </a:rPr>
                        <a:t> verstärkter Kunststoff</a:t>
                      </a:r>
                    </a:p>
                  </a:txBody>
                  <a:tcPr>
                    <a:solidFill>
                      <a:srgbClr val="F9CB9C"/>
                    </a:solidFill>
                  </a:tcPr>
                </a:tc>
                <a:tc>
                  <a:txBody>
                    <a:bodyPr/>
                    <a:lstStyle/>
                    <a:p>
                      <a:pPr marL="171450" indent="-171450">
                        <a:buFont typeface="Arial" panose="020B0604020202020204" pitchFamily="34" charset="0"/>
                        <a:buChar char="•"/>
                      </a:pPr>
                      <a:r>
                        <a:rPr lang="de-DE" sz="1000" dirty="0">
                          <a:latin typeface="PT Sans" panose="020B0503020203020204"/>
                        </a:rPr>
                        <a:t>Wood </a:t>
                      </a:r>
                      <a:r>
                        <a:rPr lang="de-DE" sz="1000" dirty="0" err="1">
                          <a:latin typeface="PT Sans" panose="020B0503020203020204"/>
                        </a:rPr>
                        <a:t>Plastic</a:t>
                      </a:r>
                      <a:r>
                        <a:rPr lang="de-DE" sz="1000" dirty="0">
                          <a:latin typeface="PT Sans" panose="020B0503020203020204"/>
                        </a:rPr>
                        <a:t> Composites (WPC) – Biowerkstoff aus herkömmlichen</a:t>
                      </a:r>
                      <a:r>
                        <a:rPr lang="de-DE" sz="1000" baseline="0" dirty="0">
                          <a:latin typeface="PT Sans" panose="020B0503020203020204"/>
                        </a:rPr>
                        <a:t> Kunststoffen und einem Holzanteil</a:t>
                      </a:r>
                    </a:p>
                    <a:p>
                      <a:pPr marL="171450" indent="-171450">
                        <a:buFont typeface="Arial" panose="020B0604020202020204" pitchFamily="34" charset="0"/>
                        <a:buChar char="•"/>
                      </a:pPr>
                      <a:r>
                        <a:rPr lang="de-DE" sz="1000" baseline="0" dirty="0">
                          <a:latin typeface="PT Sans" panose="020B0503020203020204"/>
                        </a:rPr>
                        <a:t>Leichtbau (z.B. nur wenige Millimeter dünne Platten aus „Kraftwaben“ und Holzwerkstoffen)</a:t>
                      </a:r>
                    </a:p>
                    <a:p>
                      <a:pPr marL="171450" indent="-171450">
                        <a:buFont typeface="Arial" panose="020B0604020202020204" pitchFamily="34" charset="0"/>
                        <a:buChar char="•"/>
                      </a:pPr>
                      <a:r>
                        <a:rPr lang="de-DE" sz="1000" baseline="0" dirty="0">
                          <a:latin typeface="PT Sans" panose="020B0503020203020204"/>
                        </a:rPr>
                        <a:t>Biopolymere (z.B. aus Sonnenblumenkernen)</a:t>
                      </a:r>
                    </a:p>
                    <a:p>
                      <a:pPr marL="171450" indent="-171450">
                        <a:buFont typeface="Arial" panose="020B0604020202020204" pitchFamily="34" charset="0"/>
                        <a:buChar char="•"/>
                      </a:pPr>
                      <a:r>
                        <a:rPr lang="de-DE" sz="1000" baseline="0" dirty="0">
                          <a:latin typeface="PT Sans" panose="020B0503020203020204"/>
                        </a:rPr>
                        <a:t>Holz (zertifiziert aus nachhaltiger Bewirtschaftung)</a:t>
                      </a:r>
                      <a:endParaRPr lang="de-DE" sz="1000" dirty="0">
                        <a:latin typeface="PT Sans" panose="020B0503020203020204"/>
                      </a:endParaRPr>
                    </a:p>
                  </a:txBody>
                  <a:tcPr>
                    <a:solidFill>
                      <a:srgbClr val="F9CB9C"/>
                    </a:solidFill>
                  </a:tcPr>
                </a:tc>
                <a:extLst>
                  <a:ext uri="{0D108BD9-81ED-4DB2-BD59-A6C34878D82A}">
                    <a16:rowId xmlns:a16="http://schemas.microsoft.com/office/drawing/2014/main" val="10001"/>
                  </a:ext>
                </a:extLst>
              </a:tr>
              <a:tr h="980671">
                <a:tc>
                  <a:txBody>
                    <a:bodyPr/>
                    <a:lstStyle/>
                    <a:p>
                      <a:r>
                        <a:rPr lang="de-DE" sz="1000" dirty="0">
                          <a:latin typeface="PT Sans" panose="020B0503020203020204"/>
                        </a:rPr>
                        <a:t>Bodenbeläge</a:t>
                      </a:r>
                    </a:p>
                  </a:txBody>
                  <a:tcPr>
                    <a:solidFill>
                      <a:srgbClr val="FCE5CD"/>
                    </a:solidFill>
                  </a:tcPr>
                </a:tc>
                <a:tc>
                  <a:txBody>
                    <a:bodyPr/>
                    <a:lstStyle/>
                    <a:p>
                      <a:endParaRPr lang="de-DE" sz="1000" dirty="0">
                        <a:latin typeface="PT Sans" panose="020B0503020203020204"/>
                      </a:endParaRPr>
                    </a:p>
                  </a:txBody>
                  <a:tcPr>
                    <a:solidFill>
                      <a:srgbClr val="FCE5CD"/>
                    </a:solidFill>
                  </a:tcPr>
                </a:tc>
                <a:tc>
                  <a:txBody>
                    <a:bodyPr/>
                    <a:lstStyle/>
                    <a:p>
                      <a:r>
                        <a:rPr lang="de-DE" sz="1000" dirty="0">
                          <a:latin typeface="PT Sans" panose="020B0503020203020204"/>
                        </a:rPr>
                        <a:t>Vinyl (PVC), Laminat, Kunstfaserteppiche</a:t>
                      </a:r>
                      <a:r>
                        <a:rPr lang="de-DE" sz="1000" baseline="0" dirty="0">
                          <a:latin typeface="PT Sans" panose="020B0503020203020204"/>
                        </a:rPr>
                        <a:t> – Flor- oder Polschicht (Oberseite) aus Synthetik (Polyamid, Polyacryl, Polyester, Polypropylen, Polyurethan) </a:t>
                      </a:r>
                      <a:endParaRPr lang="de-DE" sz="1000" dirty="0">
                        <a:latin typeface="PT Sans" panose="020B0503020203020204"/>
                      </a:endParaRPr>
                    </a:p>
                  </a:txBody>
                  <a:tcPr>
                    <a:solidFill>
                      <a:srgbClr val="FCE5CD"/>
                    </a:solidFill>
                  </a:tcPr>
                </a:tc>
                <a:tc>
                  <a:txBody>
                    <a:bodyPr/>
                    <a:lstStyle/>
                    <a:p>
                      <a:pPr marL="171450" indent="-171450">
                        <a:buFont typeface="Arial" panose="020B0604020202020204" pitchFamily="34" charset="0"/>
                        <a:buChar char="•"/>
                      </a:pPr>
                      <a:r>
                        <a:rPr lang="de-DE" sz="1000" dirty="0">
                          <a:latin typeface="PT Sans" panose="020B0503020203020204"/>
                        </a:rPr>
                        <a:t>Linoleum </a:t>
                      </a:r>
                    </a:p>
                    <a:p>
                      <a:pPr marL="171450" indent="-171450">
                        <a:buFont typeface="Arial" panose="020B0604020202020204" pitchFamily="34" charset="0"/>
                        <a:buChar char="•"/>
                      </a:pPr>
                      <a:r>
                        <a:rPr lang="de-DE" sz="1000" dirty="0">
                          <a:latin typeface="PT Sans" panose="020B0503020203020204"/>
                        </a:rPr>
                        <a:t>Kork </a:t>
                      </a:r>
                    </a:p>
                    <a:p>
                      <a:pPr marL="171450" indent="-171450">
                        <a:buFont typeface="Arial" panose="020B0604020202020204" pitchFamily="34" charset="0"/>
                        <a:buChar char="•"/>
                      </a:pPr>
                      <a:r>
                        <a:rPr lang="de-DE" sz="1000" dirty="0">
                          <a:latin typeface="PT Sans" panose="020B0503020203020204"/>
                        </a:rPr>
                        <a:t>Naturfaserteppich</a:t>
                      </a:r>
                      <a:r>
                        <a:rPr lang="de-DE" sz="1000" baseline="0" dirty="0">
                          <a:latin typeface="PT Sans" panose="020B0503020203020204"/>
                        </a:rPr>
                        <a:t> (aus Wolle/Kokos/</a:t>
                      </a:r>
                      <a:r>
                        <a:rPr lang="de-DE" sz="1000" baseline="0" dirty="0" err="1">
                          <a:latin typeface="PT Sans" panose="020B0503020203020204"/>
                        </a:rPr>
                        <a:t>Tierhaar</a:t>
                      </a:r>
                      <a:r>
                        <a:rPr lang="de-DE" sz="1000" baseline="0" dirty="0">
                          <a:latin typeface="PT Sans" panose="020B0503020203020204"/>
                        </a:rPr>
                        <a:t>, Sisal </a:t>
                      </a:r>
                      <a:r>
                        <a:rPr lang="de-DE" sz="1000" baseline="0" dirty="0" err="1">
                          <a:latin typeface="PT Sans" panose="020B0503020203020204"/>
                        </a:rPr>
                        <a:t>etc</a:t>
                      </a:r>
                      <a:r>
                        <a:rPr lang="de-DE" sz="1000" baseline="0" dirty="0">
                          <a:latin typeface="PT Sans" panose="020B0503020203020204"/>
                        </a:rPr>
                        <a:t>)</a:t>
                      </a:r>
                    </a:p>
                    <a:p>
                      <a:pPr marL="171450" indent="-171450">
                        <a:buFont typeface="Arial" panose="020B0604020202020204" pitchFamily="34" charset="0"/>
                        <a:buChar char="•"/>
                      </a:pPr>
                      <a:r>
                        <a:rPr lang="de-DE" sz="1000" baseline="0" dirty="0">
                          <a:latin typeface="PT Sans" panose="020B0503020203020204"/>
                        </a:rPr>
                        <a:t>Holz</a:t>
                      </a:r>
                      <a:endParaRPr lang="de-DE" sz="1000" dirty="0">
                        <a:latin typeface="PT Sans" panose="020B0503020203020204"/>
                      </a:endParaRPr>
                    </a:p>
                  </a:txBody>
                  <a:tcPr>
                    <a:solidFill>
                      <a:srgbClr val="FCE5CD"/>
                    </a:solidFill>
                  </a:tcPr>
                </a:tc>
                <a:extLst>
                  <a:ext uri="{0D108BD9-81ED-4DB2-BD59-A6C34878D82A}">
                    <a16:rowId xmlns:a16="http://schemas.microsoft.com/office/drawing/2014/main" val="10002"/>
                  </a:ext>
                </a:extLst>
              </a:tr>
              <a:tr h="630432">
                <a:tc>
                  <a:txBody>
                    <a:bodyPr/>
                    <a:lstStyle/>
                    <a:p>
                      <a:r>
                        <a:rPr lang="de-DE" sz="1000" dirty="0">
                          <a:latin typeface="PT Sans" panose="020B0503020203020204"/>
                        </a:rPr>
                        <a:t>Bürotechnik</a:t>
                      </a:r>
                    </a:p>
                  </a:txBody>
                  <a:tcPr>
                    <a:solidFill>
                      <a:srgbClr val="F9CB9C"/>
                    </a:solidFill>
                  </a:tcPr>
                </a:tc>
                <a:tc>
                  <a:txBody>
                    <a:bodyPr/>
                    <a:lstStyle/>
                    <a:p>
                      <a:r>
                        <a:rPr lang="de-DE" sz="1000" dirty="0">
                          <a:latin typeface="PT Sans" panose="020B0503020203020204"/>
                        </a:rPr>
                        <a:t>PC, Laptop, Maus. Telefon,</a:t>
                      </a:r>
                      <a:r>
                        <a:rPr lang="de-DE" sz="1000" baseline="0" dirty="0">
                          <a:latin typeface="PT Sans" panose="020B0503020203020204"/>
                        </a:rPr>
                        <a:t> Monitore, Drucker, Beleuchtung</a:t>
                      </a:r>
                      <a:endParaRPr lang="de-DE" sz="1000" dirty="0">
                        <a:latin typeface="PT Sans" panose="020B0503020203020204"/>
                      </a:endParaRPr>
                    </a:p>
                  </a:txBody>
                  <a:tcPr>
                    <a:solidFill>
                      <a:srgbClr val="F9CB9C"/>
                    </a:solidFill>
                  </a:tcPr>
                </a:tc>
                <a:tc>
                  <a:txBody>
                    <a:bodyPr/>
                    <a:lstStyle/>
                    <a:p>
                      <a:r>
                        <a:rPr lang="de-DE" sz="1000" dirty="0">
                          <a:latin typeface="PT Sans" panose="020B0503020203020204"/>
                        </a:rPr>
                        <a:t>Kunststoffe wie Polystyrole, Acrylnitril-</a:t>
                      </a:r>
                      <a:r>
                        <a:rPr lang="de-DE" sz="1000" dirty="0" err="1">
                          <a:latin typeface="PT Sans" panose="020B0503020203020204"/>
                        </a:rPr>
                        <a:t>Butadin</a:t>
                      </a:r>
                      <a:r>
                        <a:rPr lang="de-DE" sz="1000" dirty="0">
                          <a:latin typeface="PT Sans" panose="020B0503020203020204"/>
                        </a:rPr>
                        <a:t>-Styrol-</a:t>
                      </a:r>
                      <a:r>
                        <a:rPr lang="de-DE" sz="1000" dirty="0" err="1">
                          <a:latin typeface="PT Sans" panose="020B0503020203020204"/>
                        </a:rPr>
                        <a:t>Copolymere</a:t>
                      </a:r>
                      <a:endParaRPr lang="de-DE" sz="1000" dirty="0">
                        <a:latin typeface="PT Sans" panose="020B0503020203020204"/>
                      </a:endParaRPr>
                    </a:p>
                  </a:txBody>
                  <a:tcPr>
                    <a:solidFill>
                      <a:srgbClr val="F9CB9C"/>
                    </a:solidFill>
                  </a:tcPr>
                </a:tc>
                <a:tc>
                  <a:txBody>
                    <a:bodyPr/>
                    <a:lstStyle/>
                    <a:p>
                      <a:pPr marL="171450" indent="-171450">
                        <a:buFont typeface="Arial" panose="020B0604020202020204" pitchFamily="34" charset="0"/>
                        <a:buChar char="•"/>
                      </a:pPr>
                      <a:r>
                        <a:rPr lang="de-DE" sz="1000" dirty="0">
                          <a:latin typeface="PT Sans" panose="020B0503020203020204"/>
                        </a:rPr>
                        <a:t>Recycelte Kunststoffe</a:t>
                      </a:r>
                    </a:p>
                    <a:p>
                      <a:pPr marL="171450" indent="-171450">
                        <a:buFont typeface="Arial" panose="020B0604020202020204" pitchFamily="34" charset="0"/>
                        <a:buChar char="•"/>
                      </a:pPr>
                      <a:r>
                        <a:rPr lang="de-DE" sz="1000" dirty="0">
                          <a:latin typeface="PT Sans" panose="020B0503020203020204"/>
                        </a:rPr>
                        <a:t>Bambus</a:t>
                      </a:r>
                    </a:p>
                    <a:p>
                      <a:pPr marL="171450" indent="-171450">
                        <a:buFont typeface="Arial" panose="020B0604020202020204" pitchFamily="34" charset="0"/>
                        <a:buChar char="•"/>
                      </a:pPr>
                      <a:r>
                        <a:rPr lang="de-DE" sz="1000" dirty="0">
                          <a:latin typeface="PT Sans" panose="020B0503020203020204"/>
                        </a:rPr>
                        <a:t>Holz</a:t>
                      </a:r>
                    </a:p>
                  </a:txBody>
                  <a:tcPr>
                    <a:solidFill>
                      <a:srgbClr val="F9CB9C"/>
                    </a:solidFill>
                  </a:tcPr>
                </a:tc>
                <a:extLst>
                  <a:ext uri="{0D108BD9-81ED-4DB2-BD59-A6C34878D82A}">
                    <a16:rowId xmlns:a16="http://schemas.microsoft.com/office/drawing/2014/main" val="10003"/>
                  </a:ext>
                </a:extLst>
              </a:tr>
              <a:tr h="805551">
                <a:tc>
                  <a:txBody>
                    <a:bodyPr/>
                    <a:lstStyle/>
                    <a:p>
                      <a:r>
                        <a:rPr lang="de-DE" sz="1000" dirty="0">
                          <a:latin typeface="PT Sans" panose="020B0503020203020204"/>
                        </a:rPr>
                        <a:t>Bürobedarf</a:t>
                      </a:r>
                    </a:p>
                  </a:txBody>
                  <a:tcPr>
                    <a:solidFill>
                      <a:srgbClr val="FCE5CD"/>
                    </a:solidFill>
                  </a:tcPr>
                </a:tc>
                <a:tc>
                  <a:txBody>
                    <a:bodyPr/>
                    <a:lstStyle/>
                    <a:p>
                      <a:r>
                        <a:rPr lang="de-DE" sz="1000" dirty="0">
                          <a:latin typeface="PT Sans" panose="020B0503020203020204"/>
                        </a:rPr>
                        <a:t>Papierkörbe, Ordnersysteme,</a:t>
                      </a:r>
                      <a:r>
                        <a:rPr lang="de-DE" sz="1000" baseline="0" dirty="0">
                          <a:latin typeface="PT Sans" panose="020B0503020203020204"/>
                        </a:rPr>
                        <a:t> Locher, Tacker, Kabeldurchführung</a:t>
                      </a:r>
                      <a:endParaRPr lang="de-DE" sz="1000" dirty="0">
                        <a:latin typeface="PT Sans" panose="020B0503020203020204"/>
                      </a:endParaRPr>
                    </a:p>
                  </a:txBody>
                  <a:tcPr>
                    <a:solidFill>
                      <a:srgbClr val="FCE5CD"/>
                    </a:solidFill>
                  </a:tcPr>
                </a:tc>
                <a:tc>
                  <a:txBody>
                    <a:bodyPr/>
                    <a:lstStyle/>
                    <a:p>
                      <a:r>
                        <a:rPr lang="de-DE" sz="1000" dirty="0">
                          <a:latin typeface="PT Sans" panose="020B0503020203020204"/>
                        </a:rPr>
                        <a:t>Holzfaser</a:t>
                      </a:r>
                    </a:p>
                    <a:p>
                      <a:r>
                        <a:rPr lang="de-DE" sz="1000" dirty="0">
                          <a:latin typeface="PT Sans" panose="020B0503020203020204"/>
                        </a:rPr>
                        <a:t>Polypropylen</a:t>
                      </a:r>
                    </a:p>
                    <a:p>
                      <a:r>
                        <a:rPr lang="de-DE" sz="1000" dirty="0">
                          <a:latin typeface="PT Sans" panose="020B0503020203020204"/>
                        </a:rPr>
                        <a:t>Metalle</a:t>
                      </a:r>
                    </a:p>
                  </a:txBody>
                  <a:tcPr>
                    <a:solidFill>
                      <a:srgbClr val="FCE5CD"/>
                    </a:solidFill>
                  </a:tcPr>
                </a:tc>
                <a:tc>
                  <a:txBody>
                    <a:bodyPr/>
                    <a:lstStyle/>
                    <a:p>
                      <a:r>
                        <a:rPr lang="de-DE" sz="1000" dirty="0" err="1">
                          <a:latin typeface="PT Sans" panose="020B0503020203020204"/>
                        </a:rPr>
                        <a:t>Bananblatt</a:t>
                      </a:r>
                      <a:r>
                        <a:rPr lang="de-DE" sz="1000" dirty="0">
                          <a:latin typeface="PT Sans" panose="020B0503020203020204"/>
                        </a:rPr>
                        <a:t> auf Metallrahmen geflochten</a:t>
                      </a:r>
                    </a:p>
                    <a:p>
                      <a:r>
                        <a:rPr lang="de-DE" sz="1000" dirty="0">
                          <a:latin typeface="PT Sans" panose="020B0503020203020204"/>
                        </a:rPr>
                        <a:t>PHA &amp; Wachs </a:t>
                      </a:r>
                    </a:p>
                    <a:p>
                      <a:r>
                        <a:rPr lang="de-DE" sz="1000" dirty="0">
                          <a:latin typeface="PT Sans" panose="020B0503020203020204"/>
                        </a:rPr>
                        <a:t>Fermentierter Zucker</a:t>
                      </a:r>
                    </a:p>
                    <a:p>
                      <a:r>
                        <a:rPr lang="de-DE" sz="1000" dirty="0">
                          <a:latin typeface="PT Sans" panose="020B0503020203020204"/>
                        </a:rPr>
                        <a:t>Wachs</a:t>
                      </a:r>
                      <a:r>
                        <a:rPr lang="de-DE" sz="1000" baseline="0" dirty="0">
                          <a:latin typeface="PT Sans" panose="020B0503020203020204"/>
                        </a:rPr>
                        <a:t> aus den Blättern der </a:t>
                      </a:r>
                      <a:r>
                        <a:rPr lang="de-DE" sz="1000" baseline="0" dirty="0" err="1">
                          <a:latin typeface="PT Sans" panose="020B0503020203020204"/>
                        </a:rPr>
                        <a:t>Carnaubapalme</a:t>
                      </a:r>
                      <a:endParaRPr lang="de-DE" sz="1000" dirty="0">
                        <a:latin typeface="PT Sans" panose="020B0503020203020204"/>
                      </a:endParaRPr>
                    </a:p>
                  </a:txBody>
                  <a:tcPr>
                    <a:solidFill>
                      <a:srgbClr val="FCE5CD"/>
                    </a:solidFill>
                  </a:tcPr>
                </a:tc>
                <a:extLst>
                  <a:ext uri="{0D108BD9-81ED-4DB2-BD59-A6C34878D82A}">
                    <a16:rowId xmlns:a16="http://schemas.microsoft.com/office/drawing/2014/main" val="10004"/>
                  </a:ext>
                </a:extLst>
              </a:tr>
              <a:tr h="805551">
                <a:tc>
                  <a:txBody>
                    <a:bodyPr/>
                    <a:lstStyle/>
                    <a:p>
                      <a:r>
                        <a:rPr lang="de-DE" sz="1000" dirty="0">
                          <a:latin typeface="PT Sans" panose="020B0503020203020204"/>
                        </a:rPr>
                        <a:t>Material</a:t>
                      </a:r>
                    </a:p>
                  </a:txBody>
                  <a:tcPr>
                    <a:solidFill>
                      <a:srgbClr val="F9CB9C"/>
                    </a:solidFill>
                  </a:tcPr>
                </a:tc>
                <a:tc>
                  <a:txBody>
                    <a:bodyPr/>
                    <a:lstStyle/>
                    <a:p>
                      <a:r>
                        <a:rPr lang="de-DE" sz="1000" dirty="0">
                          <a:latin typeface="PT Sans" panose="020B0503020203020204"/>
                        </a:rPr>
                        <a:t>Papier, Visitenkarten, Stifte, Stifteköcher, Büroklammern</a:t>
                      </a:r>
                    </a:p>
                  </a:txBody>
                  <a:tcPr>
                    <a:solidFill>
                      <a:srgbClr val="F9CB9C"/>
                    </a:solidFill>
                  </a:tcPr>
                </a:tc>
                <a:tc>
                  <a:txBody>
                    <a:bodyPr/>
                    <a:lstStyle/>
                    <a:p>
                      <a:r>
                        <a:rPr lang="de-DE" sz="1000" dirty="0">
                          <a:latin typeface="PT Sans" panose="020B0503020203020204"/>
                        </a:rPr>
                        <a:t>Papier aus Frischfasern</a:t>
                      </a:r>
                    </a:p>
                    <a:p>
                      <a:r>
                        <a:rPr lang="de-DE" sz="1000" dirty="0">
                          <a:latin typeface="PT Sans" panose="020B0503020203020204"/>
                        </a:rPr>
                        <a:t>Acrylnitril-</a:t>
                      </a:r>
                      <a:r>
                        <a:rPr lang="de-DE" sz="1000" dirty="0" err="1">
                          <a:latin typeface="PT Sans" panose="020B0503020203020204"/>
                        </a:rPr>
                        <a:t>Butadin</a:t>
                      </a:r>
                      <a:r>
                        <a:rPr lang="de-DE" sz="1000" dirty="0">
                          <a:latin typeface="PT Sans" panose="020B0503020203020204"/>
                        </a:rPr>
                        <a:t>-Styrol-</a:t>
                      </a:r>
                      <a:r>
                        <a:rPr lang="de-DE" sz="1000" dirty="0" err="1">
                          <a:latin typeface="PT Sans" panose="020B0503020203020204"/>
                        </a:rPr>
                        <a:t>Copolymere</a:t>
                      </a:r>
                      <a:r>
                        <a:rPr lang="de-DE" sz="1000" dirty="0">
                          <a:latin typeface="PT Sans" panose="020B0503020203020204"/>
                        </a:rPr>
                        <a:t>,</a:t>
                      </a:r>
                      <a:r>
                        <a:rPr lang="de-DE" sz="1000" baseline="0" dirty="0">
                          <a:latin typeface="PT Sans" panose="020B0503020203020204"/>
                        </a:rPr>
                        <a:t> </a:t>
                      </a:r>
                      <a:r>
                        <a:rPr lang="de-DE" sz="1000" dirty="0">
                          <a:latin typeface="PT Sans" panose="020B0503020203020204"/>
                        </a:rPr>
                        <a:t>Metalle</a:t>
                      </a:r>
                    </a:p>
                  </a:txBody>
                  <a:tcPr>
                    <a:solidFill>
                      <a:srgbClr val="F9CB9C"/>
                    </a:solidFill>
                  </a:tcPr>
                </a:tc>
                <a:tc>
                  <a:txBody>
                    <a:bodyPr/>
                    <a:lstStyle/>
                    <a:p>
                      <a:pPr marL="171450" indent="-171450">
                        <a:buFont typeface="Arial" panose="020B0604020202020204" pitchFamily="34" charset="0"/>
                        <a:buChar char="•"/>
                      </a:pPr>
                      <a:r>
                        <a:rPr lang="de-DE" sz="1000" dirty="0">
                          <a:latin typeface="PT Sans" panose="020B0503020203020204"/>
                        </a:rPr>
                        <a:t>Altpapier</a:t>
                      </a:r>
                    </a:p>
                    <a:p>
                      <a:pPr marL="171450" indent="-171450">
                        <a:buFont typeface="Arial" panose="020B0604020202020204" pitchFamily="34" charset="0"/>
                        <a:buChar char="•"/>
                      </a:pPr>
                      <a:r>
                        <a:rPr lang="de-DE" sz="1000" dirty="0">
                          <a:latin typeface="PT Sans" panose="020B0503020203020204"/>
                        </a:rPr>
                        <a:t>Biopolymere aus Naturfasern (z.B.</a:t>
                      </a:r>
                      <a:r>
                        <a:rPr lang="de-DE" sz="1000" baseline="0" dirty="0">
                          <a:latin typeface="PT Sans" panose="020B0503020203020204"/>
                        </a:rPr>
                        <a:t> </a:t>
                      </a:r>
                      <a:r>
                        <a:rPr lang="de-DE" sz="1000" dirty="0">
                          <a:latin typeface="PT Sans" panose="020B0503020203020204"/>
                        </a:rPr>
                        <a:t>Lignin aus Holz, </a:t>
                      </a:r>
                      <a:r>
                        <a:rPr lang="de-DE" sz="1000" dirty="0" err="1">
                          <a:latin typeface="PT Sans" panose="020B0503020203020204"/>
                        </a:rPr>
                        <a:t>Celluloseacetat</a:t>
                      </a:r>
                      <a:r>
                        <a:rPr lang="de-DE" sz="1000" dirty="0">
                          <a:latin typeface="PT Sans" panose="020B0503020203020204"/>
                        </a:rPr>
                        <a:t> auf Basis von europäischem Weichholt, </a:t>
                      </a:r>
                      <a:r>
                        <a:rPr lang="de-DE" sz="1000" dirty="0" err="1">
                          <a:latin typeface="PT Sans" panose="020B0503020203020204"/>
                        </a:rPr>
                        <a:t>Mirel</a:t>
                      </a:r>
                      <a:r>
                        <a:rPr lang="de-DE" sz="1000" dirty="0">
                          <a:latin typeface="PT Sans" panose="020B0503020203020204"/>
                        </a:rPr>
                        <a:t> aus Dextrose)</a:t>
                      </a:r>
                    </a:p>
                  </a:txBody>
                  <a:tcPr>
                    <a:solidFill>
                      <a:srgbClr val="F9CB9C"/>
                    </a:solidFill>
                  </a:tcPr>
                </a:tc>
                <a:extLst>
                  <a:ext uri="{0D108BD9-81ED-4DB2-BD59-A6C34878D82A}">
                    <a16:rowId xmlns:a16="http://schemas.microsoft.com/office/drawing/2014/main" val="10005"/>
                  </a:ext>
                </a:extLst>
              </a:tr>
            </a:tbl>
          </a:graphicData>
        </a:graphic>
      </p:graphicFrame>
      <p:sp>
        <p:nvSpPr>
          <p:cNvPr id="3" name="Textplatzhalter 2"/>
          <p:cNvSpPr>
            <a:spLocks noGrp="1"/>
          </p:cNvSpPr>
          <p:nvPr>
            <p:ph type="body" sz="quarter" idx="12"/>
          </p:nvPr>
        </p:nvSpPr>
        <p:spPr/>
        <p:txBody>
          <a:bodyPr/>
          <a:lstStyle/>
          <a:p>
            <a:r>
              <a:rPr lang="de-DE" dirty="0"/>
              <a:t>Quelle: Eigene Darstellung</a:t>
            </a:r>
          </a:p>
        </p:txBody>
      </p:sp>
      <p:sp>
        <p:nvSpPr>
          <p:cNvPr id="9" name="Fußzeilenplatzhalter 8"/>
          <p:cNvSpPr>
            <a:spLocks noGrp="1"/>
          </p:cNvSpPr>
          <p:nvPr>
            <p:ph type="ftr" sz="quarter" idx="13"/>
          </p:nvPr>
        </p:nvSpPr>
        <p:spPr/>
        <p:txBody>
          <a:bodyPr/>
          <a:lstStyle/>
          <a:p>
            <a:r>
              <a:rPr lang="de-DE"/>
              <a:t>Das nachwachsende Büro</a:t>
            </a:r>
            <a:endParaRPr lang="de-DE" dirty="0"/>
          </a:p>
        </p:txBody>
      </p:sp>
      <p:sp>
        <p:nvSpPr>
          <p:cNvPr id="11" name="Foliennummernplatzhalter 10"/>
          <p:cNvSpPr>
            <a:spLocks noGrp="1"/>
          </p:cNvSpPr>
          <p:nvPr>
            <p:ph type="sldNum" sz="quarter" idx="14"/>
          </p:nvPr>
        </p:nvSpPr>
        <p:spPr/>
        <p:txBody>
          <a:bodyPr/>
          <a:lstStyle/>
          <a:p>
            <a:fld id="{BC9D0AC9-54AF-4CD9-8809-E6EA56F41A06}" type="slidenum">
              <a:rPr lang="de-DE" smtClean="0"/>
              <a:t>30</a:t>
            </a:fld>
            <a:endParaRPr lang="de-DE"/>
          </a:p>
        </p:txBody>
      </p:sp>
    </p:spTree>
    <p:extLst>
      <p:ext uri="{BB962C8B-B14F-4D97-AF65-F5344CB8AC3E}">
        <p14:creationId xmlns:p14="http://schemas.microsoft.com/office/powerpoint/2010/main" val="4893809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390104" y="206193"/>
            <a:ext cx="6309275" cy="1066801"/>
          </a:xfrm>
        </p:spPr>
        <p:txBody>
          <a:bodyPr/>
          <a:lstStyle/>
          <a:p>
            <a:r>
              <a:rPr lang="de-DE" dirty="0"/>
              <a:t>Sachanalyse: Handlungsoption Nachhaltige Beschaffung</a:t>
            </a:r>
          </a:p>
        </p:txBody>
      </p:sp>
      <p:sp>
        <p:nvSpPr>
          <p:cNvPr id="6" name="Inhaltsplatzhalter 5"/>
          <p:cNvSpPr>
            <a:spLocks noGrp="1"/>
          </p:cNvSpPr>
          <p:nvPr>
            <p:ph idx="1"/>
          </p:nvPr>
        </p:nvSpPr>
        <p:spPr>
          <a:xfrm>
            <a:off x="390105" y="1512886"/>
            <a:ext cx="3318295" cy="4680000"/>
          </a:xfrm>
        </p:spPr>
        <p:txBody>
          <a:bodyPr/>
          <a:lstStyle/>
          <a:p>
            <a:r>
              <a:rPr lang="de-DE" dirty="0">
                <a:solidFill>
                  <a:schemeClr val="tx1">
                    <a:lumMod val="65000"/>
                    <a:lumOff val="35000"/>
                  </a:schemeClr>
                </a:solidFill>
                <a:ea typeface="MS PGothic" pitchFamily="34" charset="-128"/>
                <a:cs typeface="Geneva" charset="0"/>
              </a:rPr>
              <a:t>Der Ressourcenverbrauch kann durch eine nachhaltige Beschaffung deutlich reduziert werden</a:t>
            </a:r>
          </a:p>
          <a:p>
            <a:r>
              <a:rPr lang="de-DE" dirty="0">
                <a:solidFill>
                  <a:schemeClr val="tx1">
                    <a:lumMod val="65000"/>
                    <a:lumOff val="35000"/>
                  </a:schemeClr>
                </a:solidFill>
                <a:ea typeface="MS PGothic" pitchFamily="34" charset="-128"/>
                <a:cs typeface="Geneva" charset="0"/>
              </a:rPr>
              <a:t>Zur Beschaffung gehören etwa Bürogeräte, Verbrauchsmaterialien, Beleuchtung oder die Abfallentsorgung</a:t>
            </a:r>
          </a:p>
          <a:p>
            <a:r>
              <a:rPr lang="de-DE" sz="1800" dirty="0">
                <a:solidFill>
                  <a:schemeClr val="tx1">
                    <a:lumMod val="65000"/>
                    <a:lumOff val="35000"/>
                  </a:schemeClr>
                </a:solidFill>
                <a:ea typeface="MS PGothic" pitchFamily="34" charset="-128"/>
                <a:cs typeface="Geneva" charset="0"/>
              </a:rPr>
              <a:t>Tipps und Hinweise sowie Praxisbeispiele von Unternehmen beim Umweltbundesamt (UBA)</a:t>
            </a:r>
          </a:p>
          <a:p>
            <a:pPr marL="0" indent="0">
              <a:buNone/>
            </a:pPr>
            <a:endParaRPr lang="de-DE" sz="1800" dirty="0">
              <a:solidFill>
                <a:schemeClr val="tx1">
                  <a:lumMod val="65000"/>
                  <a:lumOff val="35000"/>
                </a:schemeClr>
              </a:solidFill>
              <a:ea typeface="MS PGothic" pitchFamily="34" charset="-128"/>
              <a:cs typeface="Geneva" charset="0"/>
            </a:endParaRPr>
          </a:p>
          <a:p>
            <a:pPr marL="0" indent="0">
              <a:buNone/>
            </a:pPr>
            <a:r>
              <a:rPr lang="de-DE" sz="1800" dirty="0">
                <a:solidFill>
                  <a:schemeClr val="tx1">
                    <a:lumMod val="65000"/>
                    <a:lumOff val="35000"/>
                  </a:schemeClr>
                </a:solidFill>
                <a:ea typeface="MS PGothic" pitchFamily="34" charset="-128"/>
                <a:cs typeface="Geneva" charset="0"/>
              </a:rPr>
              <a:t> </a:t>
            </a:r>
            <a:endParaRPr lang="de-DE" sz="1800" dirty="0">
              <a:solidFill>
                <a:schemeClr val="tx1">
                  <a:lumMod val="65000"/>
                  <a:lumOff val="35000"/>
                </a:schemeClr>
              </a:solidFill>
            </a:endParaRPr>
          </a:p>
        </p:txBody>
      </p:sp>
      <p:sp>
        <p:nvSpPr>
          <p:cNvPr id="4" name="Fußzeilenplatzhalter 3"/>
          <p:cNvSpPr>
            <a:spLocks noGrp="1"/>
          </p:cNvSpPr>
          <p:nvPr>
            <p:ph type="ftr" sz="quarter" idx="13"/>
          </p:nvPr>
        </p:nvSpPr>
        <p:spPr/>
        <p:txBody>
          <a:bodyPr/>
          <a:lstStyle/>
          <a:p>
            <a:r>
              <a:rPr lang="de-DE"/>
              <a:t>Das nachwachsende Büro</a:t>
            </a:r>
            <a:endParaRPr lang="de-DE" dirty="0"/>
          </a:p>
        </p:txBody>
      </p:sp>
      <p:sp>
        <p:nvSpPr>
          <p:cNvPr id="8" name="Foliennummernplatzhalter 7"/>
          <p:cNvSpPr>
            <a:spLocks noGrp="1"/>
          </p:cNvSpPr>
          <p:nvPr>
            <p:ph type="sldNum" sz="quarter" idx="14"/>
          </p:nvPr>
        </p:nvSpPr>
        <p:spPr/>
        <p:txBody>
          <a:bodyPr/>
          <a:lstStyle/>
          <a:p>
            <a:fld id="{BC9D0AC9-54AF-4CD9-8809-E6EA56F41A06}" type="slidenum">
              <a:rPr lang="de-DE" smtClean="0"/>
              <a:t>31</a:t>
            </a:fld>
            <a:endParaRPr lang="de-DE"/>
          </a:p>
        </p:txBody>
      </p:sp>
      <p:pic>
        <p:nvPicPr>
          <p:cNvPr id="7" name="Grafik 6"/>
          <p:cNvPicPr>
            <a:picLocks noChangeAspect="1"/>
          </p:cNvPicPr>
          <p:nvPr/>
        </p:nvPicPr>
        <p:blipFill rotWithShape="1">
          <a:blip r:embed="rId3"/>
          <a:srcRect l="6666" t="8974" r="53912" b="27674"/>
          <a:stretch/>
        </p:blipFill>
        <p:spPr>
          <a:xfrm>
            <a:off x="3813902" y="1415538"/>
            <a:ext cx="4933391" cy="4831096"/>
          </a:xfrm>
          <a:prstGeom prst="rect">
            <a:avLst/>
          </a:prstGeom>
        </p:spPr>
      </p:pic>
    </p:spTree>
    <p:extLst>
      <p:ext uri="{BB962C8B-B14F-4D97-AF65-F5344CB8AC3E}">
        <p14:creationId xmlns:p14="http://schemas.microsoft.com/office/powerpoint/2010/main" val="37800054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a:t>Sachanalyse: Handlungsoption</a:t>
            </a:r>
            <a:br>
              <a:rPr lang="de-DE" dirty="0"/>
            </a:br>
            <a:r>
              <a:rPr lang="de-DE" dirty="0"/>
              <a:t>Standards und Gütekriterien</a:t>
            </a:r>
          </a:p>
        </p:txBody>
      </p:sp>
      <p:pic>
        <p:nvPicPr>
          <p:cNvPr id="7" name="Picture 6" descr="https://www.umweltbundesamt.de/sites/default/files/medien/419/bilder/wirtschaft-konsum_produkte_bauprodukte_blauer_engel_fuer_bauprodukte_cms_uz_38_f_neu.jpg"/>
          <p:cNvPicPr>
            <a:picLocks noGrp="1"/>
          </p:cNvPicPr>
          <p:nvPr>
            <p:ph idx="1"/>
          </p:nvPr>
        </p:nvPicPr>
        <p:blipFill>
          <a:blip r:embed="rId3" cstate="print">
            <a:extLst>
              <a:ext uri="{28A0092B-C50C-407E-A947-70E740481C1C}">
                <a14:useLocalDpi xmlns:a14="http://schemas.microsoft.com/office/drawing/2010/main" val="0"/>
              </a:ext>
            </a:extLst>
          </a:blip>
          <a:stretch>
            <a:fillRect/>
          </a:stretch>
        </p:blipFill>
        <p:spPr bwMode="auto">
          <a:xfrm>
            <a:off x="934142" y="4398093"/>
            <a:ext cx="1034935" cy="1226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0" descr="http://www.sattler-direct.de/uploads/pics/fsc-logo_01.jpg"/>
          <p:cNvPicPr/>
          <p:nvPr/>
        </p:nvPicPr>
        <p:blipFill>
          <a:blip r:embed="rId4">
            <a:extLst>
              <a:ext uri="{28A0092B-C50C-407E-A947-70E740481C1C}">
                <a14:useLocalDpi xmlns:a14="http://schemas.microsoft.com/office/drawing/2010/main" val="0"/>
              </a:ext>
            </a:extLst>
          </a:blip>
          <a:srcRect b="23607"/>
          <a:stretch>
            <a:fillRect/>
          </a:stretch>
        </p:blipFill>
        <p:spPr bwMode="auto">
          <a:xfrm>
            <a:off x="3450105" y="2175404"/>
            <a:ext cx="1388946" cy="1545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http://www.euecolabel.eu/userfiles/image/ecolabel_logo.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19454" y="3956869"/>
            <a:ext cx="2011746" cy="1667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Grafik 10" descr="natureplus-logo"/>
          <p:cNvPicPr/>
          <p:nvPr/>
        </p:nvPicPr>
        <p:blipFill>
          <a:blip r:embed="rId6">
            <a:extLst>
              <a:ext uri="{28A0092B-C50C-407E-A947-70E740481C1C}">
                <a14:useLocalDpi xmlns:a14="http://schemas.microsoft.com/office/drawing/2010/main" val="0"/>
              </a:ext>
            </a:extLst>
          </a:blip>
          <a:srcRect/>
          <a:stretch>
            <a:fillRect/>
          </a:stretch>
        </p:blipFill>
        <p:spPr bwMode="auto">
          <a:xfrm>
            <a:off x="5854700" y="2324100"/>
            <a:ext cx="2476500" cy="818515"/>
          </a:xfrm>
          <a:prstGeom prst="rect">
            <a:avLst/>
          </a:prstGeom>
          <a:noFill/>
          <a:ln>
            <a:noFill/>
          </a:ln>
        </p:spPr>
      </p:pic>
      <p:pic>
        <p:nvPicPr>
          <p:cNvPr id="12" name="Grafik 11"/>
          <p:cNvPicPr/>
          <p:nvPr/>
        </p:nvPicPr>
        <p:blipFill>
          <a:blip r:embed="rId7" cstate="print">
            <a:extLst>
              <a:ext uri="{28A0092B-C50C-407E-A947-70E740481C1C}">
                <a14:useLocalDpi xmlns:a14="http://schemas.microsoft.com/office/drawing/2010/main" val="0"/>
              </a:ext>
            </a:extLst>
          </a:blip>
          <a:stretch>
            <a:fillRect/>
          </a:stretch>
        </p:blipFill>
        <p:spPr>
          <a:xfrm>
            <a:off x="3128227" y="4947548"/>
            <a:ext cx="2412500" cy="522447"/>
          </a:xfrm>
          <a:prstGeom prst="rect">
            <a:avLst/>
          </a:prstGeom>
        </p:spPr>
      </p:pic>
      <p:pic>
        <p:nvPicPr>
          <p:cNvPr id="3" name="Grafik 2"/>
          <p:cNvPicPr>
            <a:picLocks noChangeAspect="1"/>
          </p:cNvPicPr>
          <p:nvPr/>
        </p:nvPicPr>
        <p:blipFill>
          <a:blip r:embed="rId8"/>
          <a:stretch>
            <a:fillRect/>
          </a:stretch>
        </p:blipFill>
        <p:spPr>
          <a:xfrm>
            <a:off x="752933" y="2113480"/>
            <a:ext cx="1397352" cy="1552613"/>
          </a:xfrm>
          <a:prstGeom prst="rect">
            <a:avLst/>
          </a:prstGeom>
        </p:spPr>
      </p:pic>
      <p:sp>
        <p:nvSpPr>
          <p:cNvPr id="8" name="Fußzeilenplatzhalter 7"/>
          <p:cNvSpPr>
            <a:spLocks noGrp="1"/>
          </p:cNvSpPr>
          <p:nvPr>
            <p:ph type="ftr" sz="quarter" idx="13"/>
          </p:nvPr>
        </p:nvSpPr>
        <p:spPr/>
        <p:txBody>
          <a:bodyPr/>
          <a:lstStyle/>
          <a:p>
            <a:r>
              <a:rPr lang="de-DE"/>
              <a:t>Das nachwachsende Büro</a:t>
            </a:r>
            <a:endParaRPr lang="de-DE" dirty="0"/>
          </a:p>
        </p:txBody>
      </p:sp>
      <p:sp>
        <p:nvSpPr>
          <p:cNvPr id="13" name="Foliennummernplatzhalter 12"/>
          <p:cNvSpPr>
            <a:spLocks noGrp="1"/>
          </p:cNvSpPr>
          <p:nvPr>
            <p:ph type="sldNum" sz="quarter" idx="14"/>
          </p:nvPr>
        </p:nvSpPr>
        <p:spPr/>
        <p:txBody>
          <a:bodyPr/>
          <a:lstStyle/>
          <a:p>
            <a:fld id="{BC9D0AC9-54AF-4CD9-8809-E6EA56F41A06}" type="slidenum">
              <a:rPr lang="de-DE" smtClean="0"/>
              <a:t>32</a:t>
            </a:fld>
            <a:endParaRPr lang="de-DE"/>
          </a:p>
        </p:txBody>
      </p:sp>
    </p:spTree>
    <p:extLst>
      <p:ext uri="{BB962C8B-B14F-4D97-AF65-F5344CB8AC3E}">
        <p14:creationId xmlns:p14="http://schemas.microsoft.com/office/powerpoint/2010/main" val="21284502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a:t>Sachanalyse: Handlungsoption</a:t>
            </a:r>
            <a:br>
              <a:rPr lang="de-DE" dirty="0"/>
            </a:br>
            <a:r>
              <a:rPr lang="de-DE" dirty="0"/>
              <a:t>Standards und Gütekriterien</a:t>
            </a:r>
          </a:p>
        </p:txBody>
      </p:sp>
      <p:pic>
        <p:nvPicPr>
          <p:cNvPr id="7" name="Picture 6" descr="https://www.umweltbundesamt.de/sites/default/files/medien/419/bilder/wirtschaft-konsum_produkte_bauprodukte_blauer_engel_fuer_bauprodukte_cms_uz_38_f_neu.jpg"/>
          <p:cNvPicPr>
            <a:picLocks noGrp="1"/>
          </p:cNvPicPr>
          <p:nvPr>
            <p:ph idx="1"/>
          </p:nvPr>
        </p:nvPicPr>
        <p:blipFill>
          <a:blip r:embed="rId3" cstate="print">
            <a:extLst>
              <a:ext uri="{28A0092B-C50C-407E-A947-70E740481C1C}">
                <a14:useLocalDpi xmlns:a14="http://schemas.microsoft.com/office/drawing/2010/main" val="0"/>
              </a:ext>
            </a:extLst>
          </a:blip>
          <a:stretch>
            <a:fillRect/>
          </a:stretch>
        </p:blipFill>
        <p:spPr bwMode="auto">
          <a:xfrm>
            <a:off x="934142" y="4398093"/>
            <a:ext cx="1034935" cy="1226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0" descr="http://www.sattler-direct.de/uploads/pics/fsc-logo_01.jpg"/>
          <p:cNvPicPr/>
          <p:nvPr/>
        </p:nvPicPr>
        <p:blipFill>
          <a:blip r:embed="rId4">
            <a:extLst>
              <a:ext uri="{28A0092B-C50C-407E-A947-70E740481C1C}">
                <a14:useLocalDpi xmlns:a14="http://schemas.microsoft.com/office/drawing/2010/main" val="0"/>
              </a:ext>
            </a:extLst>
          </a:blip>
          <a:srcRect b="23607"/>
          <a:stretch>
            <a:fillRect/>
          </a:stretch>
        </p:blipFill>
        <p:spPr bwMode="auto">
          <a:xfrm>
            <a:off x="3450105" y="2175404"/>
            <a:ext cx="1388946" cy="1545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http://www.euecolabel.eu/userfiles/image/ecolabel_logo.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19454" y="3956869"/>
            <a:ext cx="2011746" cy="1667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Grafik 10" descr="natureplus-logo"/>
          <p:cNvPicPr/>
          <p:nvPr/>
        </p:nvPicPr>
        <p:blipFill>
          <a:blip r:embed="rId6">
            <a:extLst>
              <a:ext uri="{28A0092B-C50C-407E-A947-70E740481C1C}">
                <a14:useLocalDpi xmlns:a14="http://schemas.microsoft.com/office/drawing/2010/main" val="0"/>
              </a:ext>
            </a:extLst>
          </a:blip>
          <a:srcRect/>
          <a:stretch>
            <a:fillRect/>
          </a:stretch>
        </p:blipFill>
        <p:spPr bwMode="auto">
          <a:xfrm>
            <a:off x="5854700" y="2324100"/>
            <a:ext cx="2476500" cy="818515"/>
          </a:xfrm>
          <a:prstGeom prst="rect">
            <a:avLst/>
          </a:prstGeom>
          <a:noFill/>
          <a:ln>
            <a:noFill/>
          </a:ln>
        </p:spPr>
      </p:pic>
      <p:pic>
        <p:nvPicPr>
          <p:cNvPr id="12" name="Grafik 11"/>
          <p:cNvPicPr/>
          <p:nvPr/>
        </p:nvPicPr>
        <p:blipFill>
          <a:blip r:embed="rId7" cstate="print">
            <a:extLst>
              <a:ext uri="{28A0092B-C50C-407E-A947-70E740481C1C}">
                <a14:useLocalDpi xmlns:a14="http://schemas.microsoft.com/office/drawing/2010/main" val="0"/>
              </a:ext>
            </a:extLst>
          </a:blip>
          <a:stretch>
            <a:fillRect/>
          </a:stretch>
        </p:blipFill>
        <p:spPr>
          <a:xfrm>
            <a:off x="3128227" y="4947548"/>
            <a:ext cx="2412500" cy="522447"/>
          </a:xfrm>
          <a:prstGeom prst="rect">
            <a:avLst/>
          </a:prstGeom>
        </p:spPr>
      </p:pic>
      <p:pic>
        <p:nvPicPr>
          <p:cNvPr id="3" name="Grafik 2"/>
          <p:cNvPicPr>
            <a:picLocks noChangeAspect="1"/>
          </p:cNvPicPr>
          <p:nvPr/>
        </p:nvPicPr>
        <p:blipFill>
          <a:blip r:embed="rId8"/>
          <a:stretch>
            <a:fillRect/>
          </a:stretch>
        </p:blipFill>
        <p:spPr>
          <a:xfrm>
            <a:off x="752933" y="2113480"/>
            <a:ext cx="1397352" cy="1552613"/>
          </a:xfrm>
          <a:prstGeom prst="rect">
            <a:avLst/>
          </a:prstGeom>
        </p:spPr>
      </p:pic>
      <p:sp>
        <p:nvSpPr>
          <p:cNvPr id="8" name="Fußzeilenplatzhalter 7"/>
          <p:cNvSpPr>
            <a:spLocks noGrp="1"/>
          </p:cNvSpPr>
          <p:nvPr>
            <p:ph type="ftr" sz="quarter" idx="13"/>
          </p:nvPr>
        </p:nvSpPr>
        <p:spPr/>
        <p:txBody>
          <a:bodyPr/>
          <a:lstStyle/>
          <a:p>
            <a:r>
              <a:rPr lang="de-DE"/>
              <a:t>Das nachwachsende Büro</a:t>
            </a:r>
            <a:endParaRPr lang="de-DE" dirty="0"/>
          </a:p>
        </p:txBody>
      </p:sp>
      <p:sp>
        <p:nvSpPr>
          <p:cNvPr id="13" name="Foliennummernplatzhalter 12"/>
          <p:cNvSpPr>
            <a:spLocks noGrp="1"/>
          </p:cNvSpPr>
          <p:nvPr>
            <p:ph type="sldNum" sz="quarter" idx="14"/>
          </p:nvPr>
        </p:nvSpPr>
        <p:spPr/>
        <p:txBody>
          <a:bodyPr/>
          <a:lstStyle/>
          <a:p>
            <a:fld id="{BC9D0AC9-54AF-4CD9-8809-E6EA56F41A06}" type="slidenum">
              <a:rPr lang="de-DE" smtClean="0"/>
              <a:t>33</a:t>
            </a:fld>
            <a:endParaRPr lang="de-DE"/>
          </a:p>
        </p:txBody>
      </p:sp>
      <p:sp>
        <p:nvSpPr>
          <p:cNvPr id="2" name="Ovale Legende 1"/>
          <p:cNvSpPr/>
          <p:nvPr/>
        </p:nvSpPr>
        <p:spPr>
          <a:xfrm>
            <a:off x="1790700" y="1879600"/>
            <a:ext cx="5994400" cy="3302000"/>
          </a:xfrm>
          <a:prstGeom prst="wedgeEllipseCallout">
            <a:avLst/>
          </a:prstGeom>
          <a:solidFill>
            <a:srgbClr val="FCE5C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de-DE" sz="2000" dirty="0">
                <a:solidFill>
                  <a:srgbClr val="595959"/>
                </a:solidFill>
                <a:latin typeface="PT Sans" panose="020B0503020203020204" pitchFamily="34" charset="0"/>
                <a:ea typeface="PT Sans" panose="020B0503020203020204" pitchFamily="34" charset="0"/>
              </a:rPr>
              <a:t>Warum sind Umweltstandards und Gütekriterien für das Büro wichtig?</a:t>
            </a:r>
          </a:p>
        </p:txBody>
      </p:sp>
    </p:spTree>
    <p:extLst>
      <p:ext uri="{BB962C8B-B14F-4D97-AF65-F5344CB8AC3E}">
        <p14:creationId xmlns:p14="http://schemas.microsoft.com/office/powerpoint/2010/main" val="1316129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9"/>
          </p:nvPr>
        </p:nvSpPr>
        <p:spPr/>
        <p:txBody>
          <a:bodyPr/>
          <a:lstStyle/>
          <a:p>
            <a:pPr>
              <a:defRPr/>
            </a:pPr>
            <a:r>
              <a:rPr lang="de-DE" sz="1200" dirty="0"/>
              <a:t>Das nachwachsende Büro</a:t>
            </a:r>
          </a:p>
        </p:txBody>
      </p:sp>
      <p:sp>
        <p:nvSpPr>
          <p:cNvPr id="4" name="Foliennummernplatzhalter 3"/>
          <p:cNvSpPr>
            <a:spLocks noGrp="1"/>
          </p:cNvSpPr>
          <p:nvPr>
            <p:ph type="sldNum" sz="quarter" idx="20"/>
          </p:nvPr>
        </p:nvSpPr>
        <p:spPr/>
        <p:txBody>
          <a:bodyPr/>
          <a:lstStyle/>
          <a:p>
            <a:fld id="{D51E75EB-DB80-41D4-BAE8-0C2493838418}" type="slidenum">
              <a:rPr lang="de-DE" altLang="de-DE" smtClean="0"/>
              <a:pPr/>
              <a:t>34</a:t>
            </a:fld>
            <a:endParaRPr lang="de-DE" altLang="de-DE" dirty="0"/>
          </a:p>
        </p:txBody>
      </p:sp>
      <p:sp>
        <p:nvSpPr>
          <p:cNvPr id="5" name="Titel 4"/>
          <p:cNvSpPr>
            <a:spLocks noGrp="1"/>
          </p:cNvSpPr>
          <p:nvPr>
            <p:ph type="title"/>
          </p:nvPr>
        </p:nvSpPr>
        <p:spPr/>
        <p:txBody>
          <a:bodyPr/>
          <a:lstStyle/>
          <a:p>
            <a:r>
              <a:rPr lang="de-DE" dirty="0"/>
              <a:t>Sachanalyse: Handlungsoption</a:t>
            </a:r>
            <a:br>
              <a:rPr lang="de-DE" dirty="0"/>
            </a:br>
            <a:r>
              <a:rPr lang="de-DE" dirty="0"/>
              <a:t>Schadstoffe in Innenräumen</a:t>
            </a:r>
            <a:endParaRPr lang="de-DE" b="0" dirty="0"/>
          </a:p>
        </p:txBody>
      </p:sp>
      <p:graphicFrame>
        <p:nvGraphicFramePr>
          <p:cNvPr id="7" name="Inhaltsplatzhalter 6"/>
          <p:cNvGraphicFramePr>
            <a:graphicFrameLocks noGrp="1"/>
          </p:cNvGraphicFramePr>
          <p:nvPr>
            <p:ph idx="1"/>
            <p:extLst>
              <p:ext uri="{D42A27DB-BD31-4B8C-83A1-F6EECF244321}">
                <p14:modId xmlns:p14="http://schemas.microsoft.com/office/powerpoint/2010/main" val="4207139486"/>
              </p:ext>
            </p:extLst>
          </p:nvPr>
        </p:nvGraphicFramePr>
        <p:xfrm>
          <a:off x="390525" y="1155701"/>
          <a:ext cx="8356600" cy="5220954"/>
        </p:xfrm>
        <a:graphic>
          <a:graphicData uri="http://schemas.openxmlformats.org/drawingml/2006/table">
            <a:tbl>
              <a:tblPr firstRow="1" bandRow="1">
                <a:tableStyleId>{5C22544A-7EE6-4342-B048-85BDC9FD1C3A}</a:tableStyleId>
              </a:tblPr>
              <a:tblGrid>
                <a:gridCol w="1946275">
                  <a:extLst>
                    <a:ext uri="{9D8B030D-6E8A-4147-A177-3AD203B41FA5}">
                      <a16:colId xmlns:a16="http://schemas.microsoft.com/office/drawing/2014/main" val="20000"/>
                    </a:ext>
                  </a:extLst>
                </a:gridCol>
                <a:gridCol w="2425700">
                  <a:extLst>
                    <a:ext uri="{9D8B030D-6E8A-4147-A177-3AD203B41FA5}">
                      <a16:colId xmlns:a16="http://schemas.microsoft.com/office/drawing/2014/main" val="20001"/>
                    </a:ext>
                  </a:extLst>
                </a:gridCol>
                <a:gridCol w="2044700">
                  <a:extLst>
                    <a:ext uri="{9D8B030D-6E8A-4147-A177-3AD203B41FA5}">
                      <a16:colId xmlns:a16="http://schemas.microsoft.com/office/drawing/2014/main" val="20002"/>
                    </a:ext>
                  </a:extLst>
                </a:gridCol>
                <a:gridCol w="1939925">
                  <a:extLst>
                    <a:ext uri="{9D8B030D-6E8A-4147-A177-3AD203B41FA5}">
                      <a16:colId xmlns:a16="http://schemas.microsoft.com/office/drawing/2014/main" val="20003"/>
                    </a:ext>
                  </a:extLst>
                </a:gridCol>
              </a:tblGrid>
              <a:tr h="645655">
                <a:tc>
                  <a:txBody>
                    <a:bodyPr/>
                    <a:lstStyle/>
                    <a:p>
                      <a:r>
                        <a:rPr lang="de-DE" dirty="0"/>
                        <a:t>Schadstoff</a:t>
                      </a:r>
                    </a:p>
                  </a:txBody>
                  <a:tcPr/>
                </a:tc>
                <a:tc>
                  <a:txBody>
                    <a:bodyPr/>
                    <a:lstStyle/>
                    <a:p>
                      <a:r>
                        <a:rPr lang="de-DE" dirty="0"/>
                        <a:t>Wirkung auf den Menschen</a:t>
                      </a:r>
                    </a:p>
                  </a:txBody>
                  <a:tcPr/>
                </a:tc>
                <a:tc>
                  <a:txBody>
                    <a:bodyPr/>
                    <a:lstStyle/>
                    <a:p>
                      <a:r>
                        <a:rPr lang="de-DE" dirty="0"/>
                        <a:t>Quellen</a:t>
                      </a:r>
                    </a:p>
                  </a:txBody>
                  <a:tcPr/>
                </a:tc>
                <a:tc>
                  <a:txBody>
                    <a:bodyPr/>
                    <a:lstStyle/>
                    <a:p>
                      <a:r>
                        <a:rPr lang="de-DE" dirty="0"/>
                        <a:t>Abhilfe</a:t>
                      </a:r>
                    </a:p>
                  </a:txBody>
                  <a:tcPr/>
                </a:tc>
                <a:extLst>
                  <a:ext uri="{0D108BD9-81ED-4DB2-BD59-A6C34878D82A}">
                    <a16:rowId xmlns:a16="http://schemas.microsoft.com/office/drawing/2014/main" val="10000"/>
                  </a:ext>
                </a:extLst>
              </a:tr>
              <a:tr h="584164">
                <a:tc>
                  <a:txBody>
                    <a:bodyPr/>
                    <a:lstStyle/>
                    <a:p>
                      <a:r>
                        <a:rPr lang="de-DE" sz="1400" dirty="0" err="1"/>
                        <a:t>Biozide</a:t>
                      </a:r>
                      <a:r>
                        <a:rPr lang="de-DE" sz="1400" baseline="0" dirty="0"/>
                        <a:t> (PCP, Lindan, </a:t>
                      </a:r>
                      <a:r>
                        <a:rPr lang="de-DE" sz="1400" baseline="0" dirty="0" err="1"/>
                        <a:t>Pyrethroide</a:t>
                      </a:r>
                      <a:r>
                        <a:rPr lang="de-DE" sz="1400" baseline="0" dirty="0"/>
                        <a:t>)</a:t>
                      </a:r>
                      <a:endParaRPr lang="de-DE" sz="1400" dirty="0"/>
                    </a:p>
                  </a:txBody>
                  <a:tcPr/>
                </a:tc>
                <a:tc>
                  <a:txBody>
                    <a:bodyPr/>
                    <a:lstStyle/>
                    <a:p>
                      <a:r>
                        <a:rPr lang="de-DE" sz="1400" dirty="0"/>
                        <a:t>Kopfschmerzen Übelkeit, Schädigung Nervensystem</a:t>
                      </a:r>
                    </a:p>
                  </a:txBody>
                  <a:tcPr/>
                </a:tc>
                <a:tc>
                  <a:txBody>
                    <a:bodyPr/>
                    <a:lstStyle/>
                    <a:p>
                      <a:r>
                        <a:rPr lang="de-DE" sz="1400" dirty="0"/>
                        <a:t>Holzschutzmittel, Lacke, Teppiche</a:t>
                      </a:r>
                    </a:p>
                  </a:txBody>
                  <a:tcPr/>
                </a:tc>
                <a:tc>
                  <a:txBody>
                    <a:bodyPr/>
                    <a:lstStyle/>
                    <a:p>
                      <a:r>
                        <a:rPr lang="de-DE" sz="1400" dirty="0"/>
                        <a:t>Gegenstände entfernen, abdichten</a:t>
                      </a:r>
                    </a:p>
                  </a:txBody>
                  <a:tcPr/>
                </a:tc>
                <a:extLst>
                  <a:ext uri="{0D108BD9-81ED-4DB2-BD59-A6C34878D82A}">
                    <a16:rowId xmlns:a16="http://schemas.microsoft.com/office/drawing/2014/main" val="10001"/>
                  </a:ext>
                </a:extLst>
              </a:tr>
              <a:tr h="1322055">
                <a:tc>
                  <a:txBody>
                    <a:bodyPr/>
                    <a:lstStyle/>
                    <a:p>
                      <a:r>
                        <a:rPr lang="de-DE" sz="1400" dirty="0"/>
                        <a:t>Formaldehyd</a:t>
                      </a:r>
                    </a:p>
                  </a:txBody>
                  <a:tcPr/>
                </a:tc>
                <a:tc>
                  <a:txBody>
                    <a:bodyPr/>
                    <a:lstStyle/>
                    <a:p>
                      <a:r>
                        <a:rPr lang="de-DE" sz="1400" dirty="0"/>
                        <a:t>Reizung der Augen und Atemwege, Unwohlsein, Kopfschmerzen</a:t>
                      </a:r>
                    </a:p>
                  </a:txBody>
                  <a:tcPr/>
                </a:tc>
                <a:tc>
                  <a:txBody>
                    <a:bodyPr/>
                    <a:lstStyle/>
                    <a:p>
                      <a:r>
                        <a:rPr lang="de-DE" sz="1400" dirty="0"/>
                        <a:t>Spanplatten, Holzwerkstoffe, Dispersionskleber, Lacke, Parkettversiegelungen</a:t>
                      </a:r>
                    </a:p>
                  </a:txBody>
                  <a:tcPr/>
                </a:tc>
                <a:tc>
                  <a:txBody>
                    <a:bodyPr/>
                    <a:lstStyle/>
                    <a:p>
                      <a:r>
                        <a:rPr lang="de-DE" sz="1400" dirty="0"/>
                        <a:t>Formaldehydfreie</a:t>
                      </a:r>
                      <a:r>
                        <a:rPr lang="de-DE" sz="1400" baseline="0" dirty="0"/>
                        <a:t> Produkte</a:t>
                      </a:r>
                      <a:endParaRPr lang="de-DE" sz="1400" dirty="0"/>
                    </a:p>
                  </a:txBody>
                  <a:tcPr/>
                </a:tc>
                <a:extLst>
                  <a:ext uri="{0D108BD9-81ED-4DB2-BD59-A6C34878D82A}">
                    <a16:rowId xmlns:a16="http://schemas.microsoft.com/office/drawing/2014/main" val="10002"/>
                  </a:ext>
                </a:extLst>
              </a:tr>
              <a:tr h="1347025">
                <a:tc>
                  <a:txBody>
                    <a:bodyPr/>
                    <a:lstStyle/>
                    <a:p>
                      <a:r>
                        <a:rPr lang="de-DE" sz="1400" kern="1200" dirty="0">
                          <a:solidFill>
                            <a:schemeClr val="dk1"/>
                          </a:solidFill>
                          <a:latin typeface="+mn-lt"/>
                          <a:ea typeface="+mn-ea"/>
                          <a:cs typeface="+mn-cs"/>
                        </a:rPr>
                        <a:t>Feinstaub</a:t>
                      </a:r>
                      <a:r>
                        <a:rPr lang="de-DE" sz="1400" dirty="0"/>
                        <a:t> </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400" dirty="0"/>
                        <a:t>Schädigung der Atemwege, Beeinträchtigung der Lungenfunktion, Herz-, Kreislauferkrankungen</a:t>
                      </a:r>
                    </a:p>
                  </a:txBody>
                  <a:tcPr/>
                </a:tc>
                <a:tc>
                  <a:txBody>
                    <a:bodyPr/>
                    <a:lstStyle/>
                    <a:p>
                      <a:r>
                        <a:rPr lang="de-DE" sz="1400" dirty="0"/>
                        <a:t>Außenluft, Bürogeräte, Tonerdrucker, Staubsauger</a:t>
                      </a:r>
                    </a:p>
                  </a:txBody>
                  <a:tcPr/>
                </a:tc>
                <a:tc>
                  <a:txBody>
                    <a:bodyPr/>
                    <a:lstStyle/>
                    <a:p>
                      <a:r>
                        <a:rPr lang="de-DE" sz="1400" dirty="0"/>
                        <a:t>Feinstaubfilter</a:t>
                      </a:r>
                    </a:p>
                  </a:txBody>
                  <a:tcPr/>
                </a:tc>
                <a:extLst>
                  <a:ext uri="{0D108BD9-81ED-4DB2-BD59-A6C34878D82A}">
                    <a16:rowId xmlns:a16="http://schemas.microsoft.com/office/drawing/2014/main" val="10003"/>
                  </a:ext>
                </a:extLst>
              </a:tr>
              <a:tr h="1322055">
                <a:tc>
                  <a:txBody>
                    <a:bodyPr/>
                    <a:lstStyle/>
                    <a:p>
                      <a:r>
                        <a:rPr lang="de-DE" sz="1400" kern="1200" dirty="0">
                          <a:solidFill>
                            <a:schemeClr val="dk1"/>
                          </a:solidFill>
                          <a:latin typeface="+mn-lt"/>
                          <a:ea typeface="+mn-ea"/>
                          <a:cs typeface="+mn-cs"/>
                        </a:rPr>
                        <a:t>PVC-Produkte (z.B. Bodenbeläge, Textilien etc.),</a:t>
                      </a:r>
                      <a:r>
                        <a:rPr lang="de-DE" sz="1400" kern="1200" baseline="0" dirty="0">
                          <a:solidFill>
                            <a:schemeClr val="dk1"/>
                          </a:solidFill>
                          <a:latin typeface="+mn-lt"/>
                          <a:ea typeface="+mn-ea"/>
                          <a:cs typeface="+mn-cs"/>
                        </a:rPr>
                        <a:t> </a:t>
                      </a:r>
                      <a:r>
                        <a:rPr lang="de-DE" sz="1400" kern="1200" dirty="0">
                          <a:solidFill>
                            <a:schemeClr val="dk1"/>
                          </a:solidFill>
                          <a:latin typeface="+mn-lt"/>
                          <a:ea typeface="+mn-ea"/>
                          <a:cs typeface="+mn-cs"/>
                        </a:rPr>
                        <a:t>Kunststoffe, Elektro-Geräte, Wandfarben</a:t>
                      </a:r>
                    </a:p>
                  </a:txBody>
                  <a:tcPr/>
                </a:tc>
                <a:tc>
                  <a:txBody>
                    <a:bodyPr/>
                    <a:lstStyle/>
                    <a:p>
                      <a:r>
                        <a:rPr lang="de-DE" sz="1400" kern="1200" dirty="0">
                          <a:solidFill>
                            <a:schemeClr val="dk1"/>
                          </a:solidFill>
                          <a:latin typeface="+mn-lt"/>
                          <a:ea typeface="+mn-ea"/>
                          <a:cs typeface="+mn-cs"/>
                        </a:rPr>
                        <a:t>Diverse langfristige gesundheitliche Schäden </a:t>
                      </a:r>
                    </a:p>
                  </a:txBody>
                  <a:tcPr/>
                </a:tc>
                <a:tc>
                  <a:txBody>
                    <a:bodyPr/>
                    <a:lstStyle/>
                    <a:p>
                      <a:pPr marL="0" algn="l" defTabSz="457200" rtl="0" eaLnBrk="1" latinLnBrk="0" hangingPunct="1"/>
                      <a:r>
                        <a:rPr lang="de-DE" sz="1400" kern="1200" dirty="0">
                          <a:solidFill>
                            <a:schemeClr val="dk1"/>
                          </a:solidFill>
                          <a:latin typeface="+mn-lt"/>
                          <a:ea typeface="+mn-ea"/>
                          <a:cs typeface="+mn-cs"/>
                        </a:rPr>
                        <a:t>Weichmacher, Flammschutzmittel</a:t>
                      </a:r>
                    </a:p>
                  </a:txBody>
                  <a:tcPr/>
                </a:tc>
                <a:tc>
                  <a:txBody>
                    <a:bodyPr/>
                    <a:lstStyle/>
                    <a:p>
                      <a:r>
                        <a:rPr lang="de-DE" sz="1400" kern="1200" dirty="0">
                          <a:solidFill>
                            <a:schemeClr val="dk1"/>
                          </a:solidFill>
                          <a:latin typeface="+mn-lt"/>
                          <a:ea typeface="+mn-ea"/>
                          <a:cs typeface="+mn-cs"/>
                        </a:rPr>
                        <a:t>Weichmacherfreie Produkte</a:t>
                      </a: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6197039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a:t>Sachanalyse: Handlungsoption Gesetzliche Vorgaben</a:t>
            </a:r>
          </a:p>
        </p:txBody>
      </p:sp>
      <p:sp>
        <p:nvSpPr>
          <p:cNvPr id="6" name="Inhaltsplatzhalter 5"/>
          <p:cNvSpPr>
            <a:spLocks noGrp="1"/>
          </p:cNvSpPr>
          <p:nvPr>
            <p:ph idx="1"/>
          </p:nvPr>
        </p:nvSpPr>
        <p:spPr/>
        <p:txBody>
          <a:bodyPr/>
          <a:lstStyle/>
          <a:p>
            <a:r>
              <a:rPr lang="de-DE" sz="1800" dirty="0">
                <a:solidFill>
                  <a:schemeClr val="tx1">
                    <a:lumMod val="65000"/>
                    <a:lumOff val="35000"/>
                  </a:schemeClr>
                </a:solidFill>
              </a:rPr>
              <a:t>Bildschirmarbeitsverordnung (</a:t>
            </a:r>
            <a:r>
              <a:rPr lang="de-DE" sz="1800" dirty="0" err="1">
                <a:solidFill>
                  <a:schemeClr val="tx1">
                    <a:lumMod val="65000"/>
                    <a:lumOff val="35000"/>
                  </a:schemeClr>
                </a:solidFill>
              </a:rPr>
              <a:t>BildscharbV</a:t>
            </a:r>
            <a:r>
              <a:rPr lang="de-DE" sz="1800" dirty="0">
                <a:solidFill>
                  <a:schemeClr val="tx1">
                    <a:lumMod val="65000"/>
                    <a:lumOff val="35000"/>
                  </a:schemeClr>
                </a:solidFill>
              </a:rPr>
              <a:t>) und der Anhang der Arbeitsstättenverordnung, Abschnitt 6 „Maßnahmen zur Gestaltung von Bildschirmarbeitsplätzen“</a:t>
            </a:r>
          </a:p>
          <a:p>
            <a:r>
              <a:rPr lang="de-DE" sz="1800" dirty="0">
                <a:solidFill>
                  <a:schemeClr val="tx1">
                    <a:lumMod val="65000"/>
                    <a:lumOff val="35000"/>
                  </a:schemeClr>
                </a:solidFill>
                <a:sym typeface="Wingdings" panose="05000000000000000000" pitchFamily="2" charset="2"/>
              </a:rPr>
              <a:t> </a:t>
            </a:r>
            <a:r>
              <a:rPr lang="de-DE" sz="1800" dirty="0">
                <a:solidFill>
                  <a:schemeClr val="tx1">
                    <a:lumMod val="65000"/>
                    <a:lumOff val="35000"/>
                  </a:schemeClr>
                </a:solidFill>
              </a:rPr>
              <a:t>verpflichtende Vorgaben zur Gewährleistung der Sicherheit und des Gesundheitsschutzes bei der Arbeit an Bildschirmgeräten</a:t>
            </a:r>
          </a:p>
          <a:p>
            <a:endParaRPr lang="de-DE" sz="1800" dirty="0">
              <a:solidFill>
                <a:schemeClr val="tx1">
                  <a:lumMod val="65000"/>
                  <a:lumOff val="35000"/>
                </a:schemeClr>
              </a:solidFill>
            </a:endParaRPr>
          </a:p>
          <a:p>
            <a:r>
              <a:rPr lang="de-DE" sz="1800" dirty="0">
                <a:solidFill>
                  <a:schemeClr val="tx1">
                    <a:lumMod val="65000"/>
                    <a:lumOff val="35000"/>
                  </a:schemeClr>
                </a:solidFill>
              </a:rPr>
              <a:t>§ 3 der Musterbauordnung </a:t>
            </a:r>
          </a:p>
          <a:p>
            <a:r>
              <a:rPr lang="de-DE" sz="1800" dirty="0">
                <a:solidFill>
                  <a:schemeClr val="tx1">
                    <a:lumMod val="65000"/>
                    <a:lumOff val="35000"/>
                  </a:schemeClr>
                </a:solidFill>
                <a:sym typeface="Wingdings" panose="05000000000000000000" pitchFamily="2" charset="2"/>
              </a:rPr>
              <a:t> g</a:t>
            </a:r>
            <a:r>
              <a:rPr lang="de-DE" sz="1800" dirty="0">
                <a:solidFill>
                  <a:schemeClr val="tx1">
                    <a:lumMod val="65000"/>
                    <a:lumOff val="35000"/>
                  </a:schemeClr>
                </a:solidFill>
              </a:rPr>
              <a:t>ibt vor, dass von einer baulichen Anlage keine Gefährdung der Gesundheit der </a:t>
            </a:r>
            <a:r>
              <a:rPr lang="de-DE" sz="1800" dirty="0" err="1">
                <a:solidFill>
                  <a:schemeClr val="tx1">
                    <a:lumMod val="65000"/>
                    <a:lumOff val="35000"/>
                  </a:schemeClr>
                </a:solidFill>
              </a:rPr>
              <a:t>NutzerInnen</a:t>
            </a:r>
            <a:r>
              <a:rPr lang="de-DE" sz="1800" dirty="0">
                <a:solidFill>
                  <a:schemeClr val="tx1">
                    <a:lumMod val="65000"/>
                    <a:lumOff val="35000"/>
                  </a:schemeClr>
                </a:solidFill>
              </a:rPr>
              <a:t> ausgehen darf, deshalb werden Gefahrenwerte und Richtwerte für die Innenraum-Luftbelastung formuliert (Richtwerte I und II)</a:t>
            </a:r>
          </a:p>
          <a:p>
            <a:endParaRPr lang="de-DE" sz="1800" dirty="0">
              <a:solidFill>
                <a:schemeClr val="tx1">
                  <a:lumMod val="65000"/>
                  <a:lumOff val="35000"/>
                </a:schemeClr>
              </a:solidFill>
            </a:endParaRPr>
          </a:p>
        </p:txBody>
      </p:sp>
      <p:sp>
        <p:nvSpPr>
          <p:cNvPr id="4" name="Fußzeilenplatzhalter 3"/>
          <p:cNvSpPr>
            <a:spLocks noGrp="1"/>
          </p:cNvSpPr>
          <p:nvPr>
            <p:ph type="ftr" sz="quarter" idx="13"/>
          </p:nvPr>
        </p:nvSpPr>
        <p:spPr/>
        <p:txBody>
          <a:bodyPr/>
          <a:lstStyle/>
          <a:p>
            <a:r>
              <a:rPr lang="de-DE"/>
              <a:t>Das nachwachsende Büro</a:t>
            </a:r>
            <a:endParaRPr lang="de-DE" dirty="0"/>
          </a:p>
        </p:txBody>
      </p:sp>
      <p:sp>
        <p:nvSpPr>
          <p:cNvPr id="8" name="Foliennummernplatzhalter 7"/>
          <p:cNvSpPr>
            <a:spLocks noGrp="1"/>
          </p:cNvSpPr>
          <p:nvPr>
            <p:ph type="sldNum" sz="quarter" idx="14"/>
          </p:nvPr>
        </p:nvSpPr>
        <p:spPr/>
        <p:txBody>
          <a:bodyPr/>
          <a:lstStyle/>
          <a:p>
            <a:fld id="{BC9D0AC9-54AF-4CD9-8809-E6EA56F41A06}" type="slidenum">
              <a:rPr lang="de-DE" smtClean="0"/>
              <a:t>35</a:t>
            </a:fld>
            <a:endParaRPr lang="de-DE"/>
          </a:p>
        </p:txBody>
      </p:sp>
    </p:spTree>
    <p:extLst>
      <p:ext uri="{BB962C8B-B14F-4D97-AF65-F5344CB8AC3E}">
        <p14:creationId xmlns:p14="http://schemas.microsoft.com/office/powerpoint/2010/main" val="506991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dirty="0"/>
              <a:t>Das nachwachsende Büro</a:t>
            </a:r>
            <a:br>
              <a:rPr lang="de-DE" dirty="0"/>
            </a:br>
            <a:br>
              <a:rPr lang="de-DE" dirty="0"/>
            </a:br>
            <a:r>
              <a:rPr lang="de-DE" sz="1600" dirty="0"/>
              <a:t>Foliensatz III</a:t>
            </a:r>
            <a:br>
              <a:rPr lang="de-DE" sz="1600" dirty="0"/>
            </a:br>
            <a:r>
              <a:rPr lang="de-DE" sz="1600" dirty="0"/>
              <a:t>Rahmung der Unterrichtsreihe </a:t>
            </a:r>
            <a:br>
              <a:rPr lang="de-DE" sz="1600" dirty="0"/>
            </a:br>
            <a:r>
              <a:rPr lang="de-DE" sz="1600" dirty="0"/>
              <a:t>(Weiterbildung für Lehrende)</a:t>
            </a:r>
          </a:p>
        </p:txBody>
      </p:sp>
      <p:pic>
        <p:nvPicPr>
          <p:cNvPr id="6" name="Grafik 5"/>
          <p:cNvPicPr>
            <a:picLocks noChangeAspect="1"/>
          </p:cNvPicPr>
          <p:nvPr/>
        </p:nvPicPr>
        <p:blipFill>
          <a:blip r:embed="rId3"/>
          <a:stretch>
            <a:fillRect/>
          </a:stretch>
        </p:blipFill>
        <p:spPr>
          <a:xfrm>
            <a:off x="167780" y="2430798"/>
            <a:ext cx="2084533" cy="1123950"/>
          </a:xfrm>
          <a:prstGeom prst="rect">
            <a:avLst/>
          </a:prstGeom>
        </p:spPr>
      </p:pic>
      <p:pic>
        <p:nvPicPr>
          <p:cNvPr id="5" name="Grafik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2004" y="396418"/>
            <a:ext cx="1803634" cy="672502"/>
          </a:xfrm>
          <a:prstGeom prst="rect">
            <a:avLst/>
          </a:prstGeom>
          <a:solidFill>
            <a:schemeClr val="bg1"/>
          </a:solidFill>
        </p:spPr>
      </p:pic>
      <p:sp>
        <p:nvSpPr>
          <p:cNvPr id="7" name="Untertitel 2"/>
          <p:cNvSpPr>
            <a:spLocks noGrp="1"/>
          </p:cNvSpPr>
          <p:nvPr>
            <p:ph type="subTitle" idx="1"/>
          </p:nvPr>
        </p:nvSpPr>
        <p:spPr>
          <a:xfrm>
            <a:off x="6762749" y="1913732"/>
            <a:ext cx="2081215" cy="2646362"/>
          </a:xfrm>
        </p:spPr>
        <p:txBody>
          <a:bodyPr/>
          <a:lstStyle/>
          <a:p>
            <a:r>
              <a:rPr lang="de-DE" dirty="0"/>
              <a:t>IZT Institut für Zukunftsstudien und Technologiebewertung</a:t>
            </a:r>
          </a:p>
          <a:p>
            <a:r>
              <a:rPr lang="de-DE" dirty="0"/>
              <a:t>gGmbH</a:t>
            </a:r>
          </a:p>
          <a:p>
            <a:endParaRPr lang="de-DE" dirty="0"/>
          </a:p>
          <a:p>
            <a:r>
              <a:rPr lang="de-DE" dirty="0"/>
              <a:t>Autor/-innen: </a:t>
            </a:r>
          </a:p>
          <a:p>
            <a:r>
              <a:rPr lang="de-DE" dirty="0"/>
              <a:t>Dr. Sarah </a:t>
            </a:r>
            <a:r>
              <a:rPr lang="de-DE" dirty="0" err="1"/>
              <a:t>Hackfort</a:t>
            </a:r>
            <a:endParaRPr lang="de-DE" dirty="0"/>
          </a:p>
          <a:p>
            <a:r>
              <a:rPr lang="de-DE" dirty="0">
                <a:hlinkClick r:id="rId5"/>
              </a:rPr>
              <a:t>s.hackfort@izt.de</a:t>
            </a:r>
            <a:endParaRPr lang="de-DE" dirty="0"/>
          </a:p>
          <a:p>
            <a:r>
              <a:rPr lang="de-DE" dirty="0"/>
              <a:t>Dr. Michael Scharp</a:t>
            </a:r>
          </a:p>
          <a:p>
            <a:r>
              <a:rPr lang="de-DE" dirty="0">
                <a:hlinkClick r:id="rId6"/>
              </a:rPr>
              <a:t>m.scharp@izt.de</a:t>
            </a:r>
            <a:r>
              <a:rPr lang="de-DE" dirty="0"/>
              <a:t> </a:t>
            </a:r>
          </a:p>
          <a:p>
            <a:endParaRPr lang="de-DE" dirty="0"/>
          </a:p>
          <a:p>
            <a:r>
              <a:rPr lang="de-DE" dirty="0"/>
              <a:t>Projektleitung</a:t>
            </a:r>
          </a:p>
          <a:p>
            <a:r>
              <a:rPr lang="de-DE" dirty="0"/>
              <a:t>Dr. Michael Scharp </a:t>
            </a:r>
          </a:p>
        </p:txBody>
      </p:sp>
      <p:pic>
        <p:nvPicPr>
          <p:cNvPr id="8" name="Grafik 7" descr="https://d30y9cdsu7xlg0.cloudfront.net/png/791005-200.png"/>
          <p:cNvPicPr/>
          <p:nvPr/>
        </p:nvPicPr>
        <p:blipFill>
          <a:blip r:embed="rId7">
            <a:extLst>
              <a:ext uri="{28A0092B-C50C-407E-A947-70E740481C1C}">
                <a14:useLocalDpi xmlns:a14="http://schemas.microsoft.com/office/drawing/2010/main" val="0"/>
              </a:ext>
            </a:extLst>
          </a:blip>
          <a:srcRect/>
          <a:stretch>
            <a:fillRect/>
          </a:stretch>
        </p:blipFill>
        <p:spPr bwMode="auto">
          <a:xfrm>
            <a:off x="2462939" y="3460877"/>
            <a:ext cx="1820304" cy="1826312"/>
          </a:xfrm>
          <a:prstGeom prst="rect">
            <a:avLst/>
          </a:prstGeom>
          <a:noFill/>
          <a:ln>
            <a:noFill/>
          </a:ln>
        </p:spPr>
      </p:pic>
      <p:pic>
        <p:nvPicPr>
          <p:cNvPr id="9" name="Grafik 8" descr="https://d30y9cdsu7xlg0.cloudfront.net/png/733434-200.png"/>
          <p:cNvPicPr/>
          <p:nvPr/>
        </p:nvPicPr>
        <p:blipFill rotWithShape="1">
          <a:blip r:embed="rId8">
            <a:extLst>
              <a:ext uri="{28A0092B-C50C-407E-A947-70E740481C1C}">
                <a14:useLocalDpi xmlns:a14="http://schemas.microsoft.com/office/drawing/2010/main" val="0"/>
              </a:ext>
            </a:extLst>
          </a:blip>
          <a:srcRect l="20395" r="18431"/>
          <a:stretch/>
        </p:blipFill>
        <p:spPr bwMode="auto">
          <a:xfrm>
            <a:off x="4257369" y="3882411"/>
            <a:ext cx="566899" cy="983243"/>
          </a:xfrm>
          <a:prstGeom prst="rect">
            <a:avLst/>
          </a:prstGeom>
          <a:noFill/>
          <a:ln>
            <a:noFill/>
          </a:ln>
          <a:extLst>
            <a:ext uri="{53640926-AAD7-44D8-BBD7-CCE9431645EC}">
              <a14:shadowObscured xmlns:a14="http://schemas.microsoft.com/office/drawing/2010/main"/>
            </a:ext>
          </a:extLst>
        </p:spPr>
      </p:pic>
      <p:pic>
        <p:nvPicPr>
          <p:cNvPr id="10" name="Grafik 9" descr="https://d30y9cdsu7xlg0.cloudfront.net/png/904040-200.png"/>
          <p:cNvPicPr/>
          <p:nvPr/>
        </p:nvPicPr>
        <p:blipFill rotWithShape="1">
          <a:blip r:embed="rId9">
            <a:extLst>
              <a:ext uri="{28A0092B-C50C-407E-A947-70E740481C1C}">
                <a14:useLocalDpi xmlns:a14="http://schemas.microsoft.com/office/drawing/2010/main" val="0"/>
              </a:ext>
            </a:extLst>
          </a:blip>
          <a:srcRect l="7815" t="5662" r="6200" b="8492"/>
          <a:stretch/>
        </p:blipFill>
        <p:spPr bwMode="auto">
          <a:xfrm>
            <a:off x="4951584" y="3403997"/>
            <a:ext cx="1683849" cy="177745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229229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sz="2800" dirty="0"/>
              <a:t>Rahmung</a:t>
            </a:r>
            <a:br>
              <a:rPr lang="de-DE" sz="2800" dirty="0"/>
            </a:br>
            <a:r>
              <a:rPr lang="de-DE" sz="2800" dirty="0"/>
              <a:t>Übersicht Unterrichtsreihe</a:t>
            </a:r>
            <a:br>
              <a:rPr lang="de-DE" sz="2800" dirty="0"/>
            </a:br>
            <a:endParaRPr lang="de-DE" sz="2800" dirty="0"/>
          </a:p>
        </p:txBody>
      </p:sp>
      <p:sp>
        <p:nvSpPr>
          <p:cNvPr id="14" name="Inhaltsplatzhalter 13"/>
          <p:cNvSpPr>
            <a:spLocks noGrp="1"/>
          </p:cNvSpPr>
          <p:nvPr>
            <p:ph idx="1"/>
          </p:nvPr>
        </p:nvSpPr>
        <p:spPr/>
        <p:txBody>
          <a:bodyPr/>
          <a:lstStyle/>
          <a:p>
            <a:endParaRPr lang="de-DE"/>
          </a:p>
        </p:txBody>
      </p:sp>
      <p:graphicFrame>
        <p:nvGraphicFramePr>
          <p:cNvPr id="8" name="Tabelle 7"/>
          <p:cNvGraphicFramePr>
            <a:graphicFrameLocks noGrp="1"/>
          </p:cNvGraphicFramePr>
          <p:nvPr>
            <p:extLst>
              <p:ext uri="{D42A27DB-BD31-4B8C-83A1-F6EECF244321}">
                <p14:modId xmlns:p14="http://schemas.microsoft.com/office/powerpoint/2010/main" val="3491599287"/>
              </p:ext>
            </p:extLst>
          </p:nvPr>
        </p:nvGraphicFramePr>
        <p:xfrm>
          <a:off x="379030" y="1513393"/>
          <a:ext cx="8364920" cy="4679493"/>
        </p:xfrm>
        <a:graphic>
          <a:graphicData uri="http://schemas.openxmlformats.org/drawingml/2006/table">
            <a:tbl>
              <a:tblPr firstRow="1" firstCol="1" bandRow="1">
                <a:tableStyleId>{5C22544A-7EE6-4342-B048-85BDC9FD1C3A}</a:tableStyleId>
              </a:tblPr>
              <a:tblGrid>
                <a:gridCol w="1830770">
                  <a:extLst>
                    <a:ext uri="{9D8B030D-6E8A-4147-A177-3AD203B41FA5}">
                      <a16:colId xmlns:a16="http://schemas.microsoft.com/office/drawing/2014/main" val="20000"/>
                    </a:ext>
                  </a:extLst>
                </a:gridCol>
                <a:gridCol w="6534150">
                  <a:extLst>
                    <a:ext uri="{9D8B030D-6E8A-4147-A177-3AD203B41FA5}">
                      <a16:colId xmlns:a16="http://schemas.microsoft.com/office/drawing/2014/main" val="20001"/>
                    </a:ext>
                  </a:extLst>
                </a:gridCol>
              </a:tblGrid>
              <a:tr h="315691">
                <a:tc>
                  <a:txBody>
                    <a:bodyPr/>
                    <a:lstStyle/>
                    <a:p>
                      <a:pPr algn="ctr">
                        <a:spcBef>
                          <a:spcPts val="300"/>
                        </a:spcBef>
                        <a:spcAft>
                          <a:spcPts val="300"/>
                        </a:spcAft>
                      </a:pPr>
                      <a:r>
                        <a:rPr lang="de-DE" sz="1600" b="1" kern="1200" dirty="0">
                          <a:solidFill>
                            <a:schemeClr val="lt1"/>
                          </a:solidFill>
                          <a:latin typeface="PT Sans" panose="020B0503020203020204" pitchFamily="34" charset="0"/>
                          <a:ea typeface="PT Sans" panose="020B0503020203020204" pitchFamily="34" charset="0"/>
                          <a:cs typeface="+mn-cs"/>
                        </a:rPr>
                        <a:t>Aspekt</a:t>
                      </a:r>
                    </a:p>
                  </a:txBody>
                  <a:tcPr marL="68580" marR="68580" marT="0" marB="0" anchor="ctr">
                    <a:solidFill>
                      <a:srgbClr val="FF9919"/>
                    </a:solidFill>
                  </a:tcPr>
                </a:tc>
                <a:tc>
                  <a:txBody>
                    <a:bodyPr/>
                    <a:lstStyle/>
                    <a:p>
                      <a:pPr algn="ctr">
                        <a:spcBef>
                          <a:spcPts val="300"/>
                        </a:spcBef>
                        <a:spcAft>
                          <a:spcPts val="300"/>
                        </a:spcAft>
                      </a:pPr>
                      <a:r>
                        <a:rPr lang="de-DE" sz="1600" b="1" kern="1200" dirty="0">
                          <a:solidFill>
                            <a:schemeClr val="lt1"/>
                          </a:solidFill>
                          <a:latin typeface="PT Sans" panose="020B0503020203020204" pitchFamily="34" charset="0"/>
                          <a:ea typeface="PT Sans" panose="020B0503020203020204" pitchFamily="34" charset="0"/>
                          <a:cs typeface="+mn-cs"/>
                        </a:rPr>
                        <a:t>Beschreibung</a:t>
                      </a:r>
                    </a:p>
                  </a:txBody>
                  <a:tcPr marL="68580" marR="68580" marT="0" marB="0" anchor="ctr">
                    <a:solidFill>
                      <a:srgbClr val="FF9919"/>
                    </a:solidFill>
                  </a:tcPr>
                </a:tc>
                <a:extLst>
                  <a:ext uri="{0D108BD9-81ED-4DB2-BD59-A6C34878D82A}">
                    <a16:rowId xmlns:a16="http://schemas.microsoft.com/office/drawing/2014/main" val="10000"/>
                  </a:ext>
                </a:extLst>
              </a:tr>
              <a:tr h="803611">
                <a:tc>
                  <a:txBody>
                    <a:bodyPr/>
                    <a:lstStyle/>
                    <a:p>
                      <a:pPr marL="0" marR="25400" algn="l" defTabSz="457200" rtl="0" eaLnBrk="1" latinLnBrk="0" hangingPunct="1">
                        <a:spcAft>
                          <a:spcPts val="0"/>
                        </a:spcAft>
                      </a:pPr>
                      <a:r>
                        <a:rPr lang="de-DE" sz="1600" kern="1200" dirty="0">
                          <a:solidFill>
                            <a:srgbClr val="595959"/>
                          </a:solidFill>
                          <a:latin typeface="PT Sans" panose="020B0503020203020204" pitchFamily="34" charset="0"/>
                          <a:ea typeface="PT Sans" panose="020B0503020203020204" pitchFamily="34" charset="0"/>
                          <a:cs typeface="+mn-cs"/>
                        </a:rPr>
                        <a:t>Ziel</a:t>
                      </a:r>
                      <a:r>
                        <a:rPr lang="de-DE" sz="1600" kern="1200" baseline="0" dirty="0">
                          <a:solidFill>
                            <a:srgbClr val="595959"/>
                          </a:solidFill>
                          <a:latin typeface="PT Sans" panose="020B0503020203020204" pitchFamily="34" charset="0"/>
                          <a:ea typeface="PT Sans" panose="020B0503020203020204" pitchFamily="34" charset="0"/>
                          <a:cs typeface="+mn-cs"/>
                        </a:rPr>
                        <a:t> </a:t>
                      </a:r>
                      <a:r>
                        <a:rPr lang="de-DE" sz="1600" kern="1200" dirty="0">
                          <a:solidFill>
                            <a:srgbClr val="595959"/>
                          </a:solidFill>
                          <a:latin typeface="PT Sans" panose="020B0503020203020204" pitchFamily="34" charset="0"/>
                          <a:ea typeface="PT Sans" panose="020B0503020203020204" pitchFamily="34" charset="0"/>
                          <a:cs typeface="+mn-cs"/>
                        </a:rPr>
                        <a:t>der Unterrichtsreihe</a:t>
                      </a:r>
                    </a:p>
                  </a:txBody>
                  <a:tcPr marL="68580" marR="68580" marT="0" marB="0" anchor="ctr">
                    <a:solidFill>
                      <a:srgbClr val="F9CB9C"/>
                    </a:solidFill>
                  </a:tcPr>
                </a:tc>
                <a:tc>
                  <a:txBody>
                    <a:bodyPr/>
                    <a:lstStyle/>
                    <a:p>
                      <a:pPr marL="0" marR="25400" lvl="0" indent="0" algn="l" defTabSz="457200" rtl="0" eaLnBrk="1" fontAlgn="auto" latinLnBrk="0" hangingPunct="1">
                        <a:lnSpc>
                          <a:spcPct val="100000"/>
                        </a:lnSpc>
                        <a:spcBef>
                          <a:spcPct val="0"/>
                        </a:spcBef>
                        <a:spcAft>
                          <a:spcPts val="0"/>
                        </a:spcAft>
                        <a:buClrTx/>
                        <a:buSzTx/>
                        <a:buFontTx/>
                        <a:buNone/>
                        <a:tabLst/>
                        <a:defRPr/>
                      </a:pPr>
                      <a:r>
                        <a:rPr lang="de-DE" sz="1600" kern="1200" dirty="0">
                          <a:solidFill>
                            <a:srgbClr val="595959"/>
                          </a:solidFill>
                          <a:latin typeface="PT Sans" panose="020B0503020203020204" pitchFamily="34" charset="0"/>
                          <a:ea typeface="PT Sans" panose="020B0503020203020204" pitchFamily="34" charset="0"/>
                          <a:cs typeface="+mn-cs"/>
                        </a:rPr>
                        <a:t>Ziel ist es, die Möglichkeiten und Grenzen zu reflektieren, wie </a:t>
                      </a:r>
                      <a:r>
                        <a:rPr lang="de-DE" sz="1600" kern="1200" dirty="0" err="1">
                          <a:solidFill>
                            <a:srgbClr val="595959"/>
                          </a:solidFill>
                          <a:latin typeface="PT Sans" panose="020B0503020203020204" pitchFamily="34" charset="0"/>
                          <a:ea typeface="PT Sans" panose="020B0503020203020204" pitchFamily="34" charset="0"/>
                          <a:cs typeface="+mn-cs"/>
                        </a:rPr>
                        <a:t>NaWaRo</a:t>
                      </a:r>
                      <a:r>
                        <a:rPr lang="de-DE" sz="1600" kern="1200" dirty="0">
                          <a:solidFill>
                            <a:srgbClr val="595959"/>
                          </a:solidFill>
                          <a:latin typeface="PT Sans" panose="020B0503020203020204" pitchFamily="34" charset="0"/>
                          <a:ea typeface="PT Sans" panose="020B0503020203020204" pitchFamily="34" charset="0"/>
                          <a:cs typeface="+mn-cs"/>
                        </a:rPr>
                        <a:t> im Bürobereich genutzt werden können</a:t>
                      </a:r>
                    </a:p>
                  </a:txBody>
                  <a:tcPr marL="68580" marR="68580" marT="0" marB="0" anchor="ctr">
                    <a:solidFill>
                      <a:srgbClr val="F9CB9C"/>
                    </a:solidFill>
                  </a:tcPr>
                </a:tc>
                <a:extLst>
                  <a:ext uri="{0D108BD9-81ED-4DB2-BD59-A6C34878D82A}">
                    <a16:rowId xmlns:a16="http://schemas.microsoft.com/office/drawing/2014/main" val="10001"/>
                  </a:ext>
                </a:extLst>
              </a:tr>
              <a:tr h="1271497">
                <a:tc>
                  <a:txBody>
                    <a:bodyPr/>
                    <a:lstStyle/>
                    <a:p>
                      <a:pPr marL="0" marR="25400" algn="l" defTabSz="457200" rtl="0" eaLnBrk="1" latinLnBrk="0" hangingPunct="1">
                        <a:spcAft>
                          <a:spcPts val="0"/>
                        </a:spcAft>
                      </a:pPr>
                      <a:r>
                        <a:rPr lang="de-DE" sz="1600" kern="1200" dirty="0">
                          <a:solidFill>
                            <a:srgbClr val="595959"/>
                          </a:solidFill>
                          <a:latin typeface="PT Sans" panose="020B0503020203020204" pitchFamily="34" charset="0"/>
                          <a:ea typeface="PT Sans" panose="020B0503020203020204" pitchFamily="34" charset="0"/>
                          <a:cs typeface="+mn-cs"/>
                        </a:rPr>
                        <a:t>Module</a:t>
                      </a:r>
                    </a:p>
                  </a:txBody>
                  <a:tcPr marL="68580" marR="68580" marT="0" marB="0" anchor="ctr">
                    <a:solidFill>
                      <a:srgbClr val="FCE5CD"/>
                    </a:solidFill>
                  </a:tcPr>
                </a:tc>
                <a:tc>
                  <a:txBody>
                    <a:bodyPr/>
                    <a:lstStyle/>
                    <a:p>
                      <a:pPr marL="38100" indent="0">
                        <a:spcBef>
                          <a:spcPct val="0"/>
                        </a:spcBef>
                        <a:buNone/>
                      </a:pPr>
                      <a:r>
                        <a:rPr lang="de-DE" sz="1600" kern="1200" baseline="0" dirty="0">
                          <a:solidFill>
                            <a:srgbClr val="595959"/>
                          </a:solidFill>
                          <a:latin typeface="PT Sans" panose="020B0503020203020204" pitchFamily="34" charset="0"/>
                          <a:ea typeface="PT Sans" panose="020B0503020203020204" pitchFamily="34" charset="0"/>
                          <a:cs typeface="+mn-cs"/>
                        </a:rPr>
                        <a:t>Modul 1: Einführung </a:t>
                      </a:r>
                      <a:r>
                        <a:rPr lang="de-DE" sz="1600" kern="1200" baseline="0" dirty="0" err="1">
                          <a:solidFill>
                            <a:srgbClr val="595959"/>
                          </a:solidFill>
                          <a:latin typeface="PT Sans" panose="020B0503020203020204" pitchFamily="34" charset="0"/>
                          <a:ea typeface="PT Sans" panose="020B0503020203020204" pitchFamily="34" charset="0"/>
                          <a:cs typeface="+mn-cs"/>
                        </a:rPr>
                        <a:t>NaWaRo</a:t>
                      </a:r>
                      <a:r>
                        <a:rPr lang="de-DE" sz="1600" kern="1200" baseline="0" dirty="0">
                          <a:solidFill>
                            <a:srgbClr val="595959"/>
                          </a:solidFill>
                          <a:latin typeface="PT Sans" panose="020B0503020203020204" pitchFamily="34" charset="0"/>
                          <a:ea typeface="PT Sans" panose="020B0503020203020204" pitchFamily="34" charset="0"/>
                          <a:cs typeface="+mn-cs"/>
                        </a:rPr>
                        <a:t> (1Dst) </a:t>
                      </a:r>
                    </a:p>
                    <a:p>
                      <a:pPr marL="38100" indent="0">
                        <a:spcBef>
                          <a:spcPct val="0"/>
                        </a:spcBef>
                        <a:buNone/>
                      </a:pPr>
                      <a:r>
                        <a:rPr lang="de-DE" sz="1600" kern="1200" baseline="0" dirty="0">
                          <a:solidFill>
                            <a:srgbClr val="595959"/>
                          </a:solidFill>
                          <a:latin typeface="PT Sans" panose="020B0503020203020204" pitchFamily="34" charset="0"/>
                          <a:ea typeface="PT Sans" panose="020B0503020203020204" pitchFamily="34" charset="0"/>
                          <a:cs typeface="+mn-cs"/>
                        </a:rPr>
                        <a:t>Modul 2: Büroeinrichtung im Betrieb (1 </a:t>
                      </a:r>
                      <a:r>
                        <a:rPr lang="de-DE" sz="1600" kern="1200" baseline="0" dirty="0" err="1">
                          <a:solidFill>
                            <a:srgbClr val="595959"/>
                          </a:solidFill>
                          <a:latin typeface="PT Sans" panose="020B0503020203020204" pitchFamily="34" charset="0"/>
                          <a:ea typeface="PT Sans" panose="020B0503020203020204" pitchFamily="34" charset="0"/>
                          <a:cs typeface="+mn-cs"/>
                        </a:rPr>
                        <a:t>Dst</a:t>
                      </a:r>
                      <a:r>
                        <a:rPr lang="de-DE" sz="1600" kern="1200" baseline="0" dirty="0">
                          <a:solidFill>
                            <a:srgbClr val="595959"/>
                          </a:solidFill>
                          <a:latin typeface="PT Sans" panose="020B0503020203020204" pitchFamily="34" charset="0"/>
                          <a:ea typeface="PT Sans" panose="020B0503020203020204" pitchFamily="34" charset="0"/>
                          <a:cs typeface="+mn-cs"/>
                        </a:rPr>
                        <a:t>.)</a:t>
                      </a:r>
                    </a:p>
                    <a:p>
                      <a:pPr marL="38100" indent="0">
                        <a:spcBef>
                          <a:spcPct val="0"/>
                        </a:spcBef>
                        <a:buNone/>
                      </a:pPr>
                      <a:r>
                        <a:rPr lang="de-DE" sz="1600" kern="1200" baseline="0" dirty="0">
                          <a:solidFill>
                            <a:srgbClr val="595959"/>
                          </a:solidFill>
                          <a:latin typeface="PT Sans" panose="020B0503020203020204" pitchFamily="34" charset="0"/>
                          <a:ea typeface="PT Sans" panose="020B0503020203020204" pitchFamily="34" charset="0"/>
                          <a:cs typeface="+mn-cs"/>
                        </a:rPr>
                        <a:t>Modul 3: Fallstudien Bürogegenstände (1 </a:t>
                      </a:r>
                      <a:r>
                        <a:rPr lang="de-DE" sz="1600" kern="1200" baseline="0" dirty="0" err="1">
                          <a:solidFill>
                            <a:srgbClr val="595959"/>
                          </a:solidFill>
                          <a:latin typeface="PT Sans" panose="020B0503020203020204" pitchFamily="34" charset="0"/>
                          <a:ea typeface="PT Sans" panose="020B0503020203020204" pitchFamily="34" charset="0"/>
                          <a:cs typeface="+mn-cs"/>
                        </a:rPr>
                        <a:t>Dst</a:t>
                      </a:r>
                      <a:r>
                        <a:rPr lang="de-DE" sz="1600" kern="1200" baseline="0" dirty="0">
                          <a:solidFill>
                            <a:srgbClr val="595959"/>
                          </a:solidFill>
                          <a:latin typeface="PT Sans" panose="020B0503020203020204" pitchFamily="34" charset="0"/>
                          <a:ea typeface="PT Sans" panose="020B0503020203020204" pitchFamily="34" charset="0"/>
                          <a:cs typeface="+mn-cs"/>
                        </a:rPr>
                        <a:t>)</a:t>
                      </a:r>
                    </a:p>
                    <a:p>
                      <a:pPr marL="38100" indent="0">
                        <a:spcBef>
                          <a:spcPct val="0"/>
                        </a:spcBef>
                        <a:buNone/>
                      </a:pPr>
                      <a:r>
                        <a:rPr lang="de-DE" sz="1600" kern="1200" baseline="0" dirty="0">
                          <a:solidFill>
                            <a:srgbClr val="595959"/>
                          </a:solidFill>
                          <a:latin typeface="PT Sans" panose="020B0503020203020204" pitchFamily="34" charset="0"/>
                          <a:ea typeface="PT Sans" panose="020B0503020203020204" pitchFamily="34" charset="0"/>
                          <a:cs typeface="+mn-cs"/>
                        </a:rPr>
                        <a:t>Modul 4: Nachhaltigkeit im Büro (1 </a:t>
                      </a:r>
                      <a:r>
                        <a:rPr lang="de-DE" sz="1600" kern="1200" baseline="0" dirty="0" err="1">
                          <a:solidFill>
                            <a:srgbClr val="595959"/>
                          </a:solidFill>
                          <a:latin typeface="PT Sans" panose="020B0503020203020204" pitchFamily="34" charset="0"/>
                          <a:ea typeface="PT Sans" panose="020B0503020203020204" pitchFamily="34" charset="0"/>
                          <a:cs typeface="+mn-cs"/>
                        </a:rPr>
                        <a:t>Dst</a:t>
                      </a:r>
                      <a:r>
                        <a:rPr lang="de-DE" sz="1600" kern="1200" baseline="0" dirty="0">
                          <a:solidFill>
                            <a:srgbClr val="595959"/>
                          </a:solidFill>
                          <a:latin typeface="PT Sans" panose="020B0503020203020204" pitchFamily="34" charset="0"/>
                          <a:ea typeface="PT Sans" panose="020B0503020203020204" pitchFamily="34" charset="0"/>
                          <a:cs typeface="+mn-cs"/>
                        </a:rPr>
                        <a:t>.)</a:t>
                      </a:r>
                    </a:p>
                  </a:txBody>
                  <a:tcPr marL="68580" marR="68580" marT="0" marB="0" anchor="ctr">
                    <a:solidFill>
                      <a:srgbClr val="FCE5CD"/>
                    </a:solidFill>
                  </a:tcPr>
                </a:tc>
                <a:extLst>
                  <a:ext uri="{0D108BD9-81ED-4DB2-BD59-A6C34878D82A}">
                    <a16:rowId xmlns:a16="http://schemas.microsoft.com/office/drawing/2014/main" val="10002"/>
                  </a:ext>
                </a:extLst>
              </a:tr>
              <a:tr h="1525796">
                <a:tc>
                  <a:txBody>
                    <a:bodyPr/>
                    <a:lstStyle/>
                    <a:p>
                      <a:pPr marL="25400" marR="25400" algn="l">
                        <a:spcAft>
                          <a:spcPts val="0"/>
                        </a:spcAft>
                      </a:pPr>
                      <a:r>
                        <a:rPr lang="de-DE" sz="1600" kern="1200" dirty="0">
                          <a:solidFill>
                            <a:srgbClr val="595959"/>
                          </a:solidFill>
                          <a:latin typeface="PT Sans" panose="020B0503020203020204" pitchFamily="34" charset="0"/>
                          <a:ea typeface="PT Sans" panose="020B0503020203020204" pitchFamily="34" charset="0"/>
                          <a:cs typeface="+mn-cs"/>
                        </a:rPr>
                        <a:t>Methoden</a:t>
                      </a:r>
                    </a:p>
                  </a:txBody>
                  <a:tcPr marL="68580" marR="68580" marT="0" marB="0" anchor="ctr">
                    <a:solidFill>
                      <a:srgbClr val="F9CB9C"/>
                    </a:solidFill>
                  </a:tcPr>
                </a:tc>
                <a:tc>
                  <a:txBody>
                    <a:bodyPr/>
                    <a:lstStyle/>
                    <a:p>
                      <a:pPr marL="311150" marR="25400" indent="-285750" algn="l">
                        <a:spcAft>
                          <a:spcPts val="0"/>
                        </a:spcAft>
                        <a:buFont typeface="Arial" panose="020B0604020202020204" pitchFamily="34" charset="0"/>
                        <a:buChar char="•"/>
                      </a:pPr>
                      <a:r>
                        <a:rPr lang="de-DE" sz="1600" kern="1200" dirty="0">
                          <a:solidFill>
                            <a:srgbClr val="595959"/>
                          </a:solidFill>
                          <a:latin typeface="PT Sans" panose="020B0503020203020204" pitchFamily="34" charset="0"/>
                          <a:ea typeface="PT Sans" panose="020B0503020203020204" pitchFamily="34" charset="0"/>
                          <a:cs typeface="+mn-cs"/>
                        </a:rPr>
                        <a:t>Einstieg, Fragen, Klassengespräche, Standpunkt-Diskussionen, Arbeitsaufträge (Recherche und Dokumentation), Fallstudie in Gruppenarbeit (Explosionszeichnungen), Textanalyse von Verordnungen und Gesetzen, Gruppenarbeit (Analyse, Diskussion, Entwurf Präsentation)</a:t>
                      </a:r>
                    </a:p>
                    <a:p>
                      <a:pPr marL="311150" marR="25400" indent="-285750" algn="l">
                        <a:spcAft>
                          <a:spcPts val="0"/>
                        </a:spcAft>
                        <a:buFont typeface="Arial" panose="020B0604020202020204" pitchFamily="34" charset="0"/>
                        <a:buChar char="•"/>
                      </a:pPr>
                      <a:r>
                        <a:rPr lang="de-DE" sz="1600" kern="1200" dirty="0">
                          <a:solidFill>
                            <a:srgbClr val="595959"/>
                          </a:solidFill>
                          <a:latin typeface="PT Sans" panose="020B0503020203020204" pitchFamily="34" charset="0"/>
                          <a:ea typeface="PT Sans" panose="020B0503020203020204" pitchFamily="34" charset="0"/>
                          <a:cs typeface="+mn-cs"/>
                        </a:rPr>
                        <a:t>Präsentation der Ergebnisse</a:t>
                      </a:r>
                    </a:p>
                  </a:txBody>
                  <a:tcPr marL="68580" marR="68580" marT="0" marB="0" anchor="ctr">
                    <a:solidFill>
                      <a:srgbClr val="F9CB9C"/>
                    </a:solidFill>
                  </a:tcPr>
                </a:tc>
                <a:extLst>
                  <a:ext uri="{0D108BD9-81ED-4DB2-BD59-A6C34878D82A}">
                    <a16:rowId xmlns:a16="http://schemas.microsoft.com/office/drawing/2014/main" val="10003"/>
                  </a:ext>
                </a:extLst>
              </a:tr>
              <a:tr h="762898">
                <a:tc>
                  <a:txBody>
                    <a:bodyPr/>
                    <a:lstStyle/>
                    <a:p>
                      <a:pPr marL="0" marR="25400" algn="l" defTabSz="457200" rtl="0" eaLnBrk="1" latinLnBrk="0" hangingPunct="1">
                        <a:spcAft>
                          <a:spcPts val="0"/>
                        </a:spcAft>
                      </a:pPr>
                      <a:r>
                        <a:rPr lang="de-DE" sz="1600" kern="1200" dirty="0">
                          <a:solidFill>
                            <a:srgbClr val="595959"/>
                          </a:solidFill>
                          <a:latin typeface="PT Sans" panose="020B0503020203020204" pitchFamily="34" charset="0"/>
                          <a:ea typeface="PT Sans" panose="020B0503020203020204" pitchFamily="34" charset="0"/>
                          <a:cs typeface="+mn-cs"/>
                        </a:rPr>
                        <a:t>Arbeitsmaterial</a:t>
                      </a:r>
                    </a:p>
                  </a:txBody>
                  <a:tcPr marL="68580" marR="68580" marT="0" marB="0" anchor="ctr">
                    <a:solidFill>
                      <a:srgbClr val="FCE5CD"/>
                    </a:solidFill>
                  </a:tcPr>
                </a:tc>
                <a:tc>
                  <a:txBody>
                    <a:bodyPr/>
                    <a:lstStyle/>
                    <a:p>
                      <a:pPr marL="0" marR="25400" indent="-285750" algn="l" defTabSz="457200" rtl="0" eaLnBrk="1" latinLnBrk="0" hangingPunct="1">
                        <a:spcAft>
                          <a:spcPts val="0"/>
                        </a:spcAft>
                        <a:buFont typeface="Arial" panose="020B0604020202020204" pitchFamily="34" charset="0"/>
                        <a:buChar char="•"/>
                      </a:pPr>
                      <a:r>
                        <a:rPr lang="de-DE" sz="1600" kern="1200" dirty="0">
                          <a:solidFill>
                            <a:srgbClr val="595959"/>
                          </a:solidFill>
                          <a:latin typeface="PT Sans" panose="020B0503020203020204" pitchFamily="34" charset="0"/>
                          <a:ea typeface="PT Sans" panose="020B0503020203020204" pitchFamily="34" charset="0"/>
                          <a:cs typeface="+mn-cs"/>
                        </a:rPr>
                        <a:t>Computer / WLAN-Zugang für Internetrecherche und Film, Großformatiges Papier für Gruppenarbeit am Tisch, </a:t>
                      </a:r>
                      <a:r>
                        <a:rPr lang="de-DE" sz="1600" kern="1200" dirty="0" err="1">
                          <a:solidFill>
                            <a:srgbClr val="595959"/>
                          </a:solidFill>
                          <a:latin typeface="PT Sans" panose="020B0503020203020204" pitchFamily="34" charset="0"/>
                          <a:ea typeface="PT Sans" panose="020B0503020203020204" pitchFamily="34" charset="0"/>
                          <a:cs typeface="+mn-cs"/>
                        </a:rPr>
                        <a:t>Beamer</a:t>
                      </a:r>
                      <a:r>
                        <a:rPr lang="de-DE" sz="1600" kern="1200" dirty="0">
                          <a:solidFill>
                            <a:srgbClr val="595959"/>
                          </a:solidFill>
                          <a:latin typeface="PT Sans" panose="020B0503020203020204" pitchFamily="34" charset="0"/>
                          <a:ea typeface="PT Sans" panose="020B0503020203020204" pitchFamily="34" charset="0"/>
                          <a:cs typeface="+mn-cs"/>
                        </a:rPr>
                        <a:t> für Video und Folien</a:t>
                      </a:r>
                    </a:p>
                  </a:txBody>
                  <a:tcPr marL="68580" marR="68580" marT="0" marB="0" anchor="ctr">
                    <a:solidFill>
                      <a:srgbClr val="FCE5CD"/>
                    </a:solidFill>
                  </a:tcPr>
                </a:tc>
                <a:extLst>
                  <a:ext uri="{0D108BD9-81ED-4DB2-BD59-A6C34878D82A}">
                    <a16:rowId xmlns:a16="http://schemas.microsoft.com/office/drawing/2014/main" val="10004"/>
                  </a:ext>
                </a:extLst>
              </a:tr>
            </a:tbl>
          </a:graphicData>
        </a:graphic>
      </p:graphicFrame>
      <p:sp>
        <p:nvSpPr>
          <p:cNvPr id="3" name="Fußzeilenplatzhalter 2"/>
          <p:cNvSpPr>
            <a:spLocks noGrp="1"/>
          </p:cNvSpPr>
          <p:nvPr>
            <p:ph type="ftr" sz="quarter" idx="13"/>
          </p:nvPr>
        </p:nvSpPr>
        <p:spPr/>
        <p:txBody>
          <a:bodyPr/>
          <a:lstStyle/>
          <a:p>
            <a:r>
              <a:rPr lang="de-DE"/>
              <a:t>Das nachwachsende Büro</a:t>
            </a:r>
            <a:endParaRPr lang="de-DE" dirty="0"/>
          </a:p>
        </p:txBody>
      </p:sp>
      <p:sp>
        <p:nvSpPr>
          <p:cNvPr id="4" name="Foliennummernplatzhalter 3"/>
          <p:cNvSpPr>
            <a:spLocks noGrp="1"/>
          </p:cNvSpPr>
          <p:nvPr>
            <p:ph type="sldNum" sz="quarter" idx="14"/>
          </p:nvPr>
        </p:nvSpPr>
        <p:spPr/>
        <p:txBody>
          <a:bodyPr/>
          <a:lstStyle/>
          <a:p>
            <a:fld id="{BC9D0AC9-54AF-4CD9-8809-E6EA56F41A06}" type="slidenum">
              <a:rPr lang="de-DE" smtClean="0"/>
              <a:t>37</a:t>
            </a:fld>
            <a:endParaRPr lang="de-DE"/>
          </a:p>
        </p:txBody>
      </p:sp>
    </p:spTree>
    <p:extLst>
      <p:ext uri="{BB962C8B-B14F-4D97-AF65-F5344CB8AC3E}">
        <p14:creationId xmlns:p14="http://schemas.microsoft.com/office/powerpoint/2010/main" val="40969882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Rahmung</a:t>
            </a:r>
            <a:br>
              <a:rPr lang="de-DE" dirty="0"/>
            </a:br>
            <a:r>
              <a:rPr lang="de-DE" dirty="0"/>
              <a:t>Übersicht Unterrichtsreihe</a:t>
            </a:r>
            <a:br>
              <a:rPr lang="de-DE" dirty="0"/>
            </a:br>
            <a:br>
              <a:rPr lang="de-DE" dirty="0"/>
            </a:br>
            <a:endParaRPr lang="de-DE" dirty="0"/>
          </a:p>
        </p:txBody>
      </p:sp>
      <p:graphicFrame>
        <p:nvGraphicFramePr>
          <p:cNvPr id="6" name="Inhaltsplatzhalter 5"/>
          <p:cNvGraphicFramePr>
            <a:graphicFrameLocks noGrp="1"/>
          </p:cNvGraphicFramePr>
          <p:nvPr>
            <p:ph idx="1"/>
            <p:extLst>
              <p:ext uri="{D42A27DB-BD31-4B8C-83A1-F6EECF244321}">
                <p14:modId xmlns:p14="http://schemas.microsoft.com/office/powerpoint/2010/main" val="377468746"/>
              </p:ext>
            </p:extLst>
          </p:nvPr>
        </p:nvGraphicFramePr>
        <p:xfrm>
          <a:off x="378000" y="1512888"/>
          <a:ext cx="8356924" cy="2588817"/>
        </p:xfrm>
        <a:graphic>
          <a:graphicData uri="http://schemas.openxmlformats.org/drawingml/2006/table">
            <a:tbl>
              <a:tblPr firstRow="1" firstCol="1" bandRow="1">
                <a:tableStyleId>{5C22544A-7EE6-4342-B048-85BDC9FD1C3A}</a:tableStyleId>
              </a:tblPr>
              <a:tblGrid>
                <a:gridCol w="1831800">
                  <a:extLst>
                    <a:ext uri="{9D8B030D-6E8A-4147-A177-3AD203B41FA5}">
                      <a16:colId xmlns:a16="http://schemas.microsoft.com/office/drawing/2014/main" val="20000"/>
                    </a:ext>
                  </a:extLst>
                </a:gridCol>
                <a:gridCol w="6525124">
                  <a:extLst>
                    <a:ext uri="{9D8B030D-6E8A-4147-A177-3AD203B41FA5}">
                      <a16:colId xmlns:a16="http://schemas.microsoft.com/office/drawing/2014/main" val="20001"/>
                    </a:ext>
                  </a:extLst>
                </a:gridCol>
              </a:tblGrid>
              <a:tr h="303212">
                <a:tc>
                  <a:txBody>
                    <a:bodyPr/>
                    <a:lstStyle/>
                    <a:p>
                      <a:pPr algn="ctr">
                        <a:spcBef>
                          <a:spcPts val="300"/>
                        </a:spcBef>
                        <a:spcAft>
                          <a:spcPts val="300"/>
                        </a:spcAft>
                      </a:pPr>
                      <a:r>
                        <a:rPr lang="de-DE" sz="1600" b="1" kern="1200" dirty="0">
                          <a:solidFill>
                            <a:schemeClr val="lt1"/>
                          </a:solidFill>
                          <a:latin typeface="PT Sans" panose="020B0503020203020204" pitchFamily="34" charset="0"/>
                          <a:ea typeface="PT Sans" panose="020B0503020203020204" pitchFamily="34" charset="0"/>
                          <a:cs typeface="+mn-cs"/>
                        </a:rPr>
                        <a:t>Aspekt</a:t>
                      </a:r>
                    </a:p>
                  </a:txBody>
                  <a:tcPr marL="68697" marR="68697" marT="0" marB="0" anchor="ctr">
                    <a:solidFill>
                      <a:srgbClr val="FF9919"/>
                    </a:solidFill>
                  </a:tcPr>
                </a:tc>
                <a:tc>
                  <a:txBody>
                    <a:bodyPr/>
                    <a:lstStyle/>
                    <a:p>
                      <a:pPr algn="ctr">
                        <a:spcBef>
                          <a:spcPts val="300"/>
                        </a:spcBef>
                        <a:spcAft>
                          <a:spcPts val="300"/>
                        </a:spcAft>
                      </a:pPr>
                      <a:r>
                        <a:rPr lang="de-DE" sz="1600" b="1" kern="1200" dirty="0">
                          <a:solidFill>
                            <a:schemeClr val="lt1"/>
                          </a:solidFill>
                          <a:latin typeface="PT Sans" panose="020B0503020203020204" pitchFamily="34" charset="0"/>
                          <a:ea typeface="PT Sans" panose="020B0503020203020204" pitchFamily="34" charset="0"/>
                          <a:cs typeface="+mn-cs"/>
                        </a:rPr>
                        <a:t>Beschreibung</a:t>
                      </a:r>
                    </a:p>
                  </a:txBody>
                  <a:tcPr marL="68697" marR="68697" marT="0" marB="0" anchor="ctr">
                    <a:solidFill>
                      <a:srgbClr val="FF9919"/>
                    </a:solidFill>
                  </a:tcPr>
                </a:tc>
                <a:extLst>
                  <a:ext uri="{0D108BD9-81ED-4DB2-BD59-A6C34878D82A}">
                    <a16:rowId xmlns:a16="http://schemas.microsoft.com/office/drawing/2014/main" val="10000"/>
                  </a:ext>
                </a:extLst>
              </a:tr>
              <a:tr h="273260">
                <a:tc>
                  <a:txBody>
                    <a:bodyPr/>
                    <a:lstStyle/>
                    <a:p>
                      <a:pPr marL="25400" marR="25400" lvl="0" indent="0" algn="l" defTabSz="457200" rtl="0" eaLnBrk="1" fontAlgn="auto" latinLnBrk="0" hangingPunct="1">
                        <a:lnSpc>
                          <a:spcPct val="100000"/>
                        </a:lnSpc>
                        <a:spcBef>
                          <a:spcPts val="0"/>
                        </a:spcBef>
                        <a:spcAft>
                          <a:spcPts val="0"/>
                        </a:spcAft>
                        <a:buClrTx/>
                        <a:buSzTx/>
                        <a:buFontTx/>
                        <a:buNone/>
                        <a:tabLst/>
                        <a:defRPr/>
                      </a:pPr>
                      <a:r>
                        <a:rPr lang="de-DE" sz="1600" kern="1200" dirty="0">
                          <a:solidFill>
                            <a:srgbClr val="595959"/>
                          </a:solidFill>
                          <a:latin typeface="PT Sans" panose="020B0503020203020204" pitchFamily="34" charset="0"/>
                          <a:ea typeface="PT Sans" panose="020B0503020203020204" pitchFamily="34" charset="0"/>
                          <a:cs typeface="+mn-cs"/>
                        </a:rPr>
                        <a:t>Kompetenzen</a:t>
                      </a:r>
                    </a:p>
                  </a:txBody>
                  <a:tcPr marL="68697" marR="68697" marT="0" marB="0" anchor="ctr">
                    <a:solidFill>
                      <a:srgbClr val="F9CB9C"/>
                    </a:solidFill>
                  </a:tcPr>
                </a:tc>
                <a:tc>
                  <a:txBody>
                    <a:bodyPr/>
                    <a:lstStyle/>
                    <a:p>
                      <a:pPr marL="311150" marR="2540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600" kern="1200" dirty="0">
                          <a:solidFill>
                            <a:srgbClr val="595959"/>
                          </a:solidFill>
                          <a:latin typeface="PT Sans" panose="020B0503020203020204" pitchFamily="34" charset="0"/>
                          <a:ea typeface="PT Sans" panose="020B0503020203020204" pitchFamily="34" charset="0"/>
                          <a:cs typeface="+mn-cs"/>
                        </a:rPr>
                        <a:t>Wissen, Reproduktion, z.B. Wiedergeben, Darstellen (AFB 1)</a:t>
                      </a:r>
                    </a:p>
                    <a:p>
                      <a:pPr marL="311150" marR="2540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600" kern="1200" dirty="0">
                          <a:solidFill>
                            <a:srgbClr val="595959"/>
                          </a:solidFill>
                          <a:latin typeface="PT Sans" panose="020B0503020203020204" pitchFamily="34" charset="0"/>
                          <a:ea typeface="PT Sans" panose="020B0503020203020204" pitchFamily="34" charset="0"/>
                          <a:cs typeface="+mn-cs"/>
                        </a:rPr>
                        <a:t>Fertigkeiten – Beurteilungsfähigkeit</a:t>
                      </a:r>
                    </a:p>
                    <a:p>
                      <a:pPr marL="311150" marR="2540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600" kern="1200" dirty="0">
                          <a:solidFill>
                            <a:srgbClr val="595959"/>
                          </a:solidFill>
                          <a:latin typeface="PT Sans" panose="020B0503020203020204" pitchFamily="34" charset="0"/>
                          <a:ea typeface="PT Sans" panose="020B0503020203020204" pitchFamily="34" charset="0"/>
                          <a:cs typeface="+mn-cs"/>
                        </a:rPr>
                        <a:t>Reorganisation &amp; Transfer, z.B. Erklären, Begründen (AFB 2)</a:t>
                      </a:r>
                    </a:p>
                    <a:p>
                      <a:pPr marL="311150" marR="2540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600" kern="1200" dirty="0">
                          <a:solidFill>
                            <a:srgbClr val="595959"/>
                          </a:solidFill>
                          <a:latin typeface="PT Sans" panose="020B0503020203020204" pitchFamily="34" charset="0"/>
                          <a:ea typeface="PT Sans" panose="020B0503020203020204" pitchFamily="34" charset="0"/>
                          <a:cs typeface="+mn-cs"/>
                        </a:rPr>
                        <a:t>Selbstständigkeit – Eigenständigkeit</a:t>
                      </a:r>
                    </a:p>
                    <a:p>
                      <a:pPr marL="311150" marR="2540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600" kern="1200" dirty="0">
                          <a:solidFill>
                            <a:srgbClr val="595959"/>
                          </a:solidFill>
                          <a:latin typeface="PT Sans" panose="020B0503020203020204" pitchFamily="34" charset="0"/>
                          <a:ea typeface="PT Sans" panose="020B0503020203020204" pitchFamily="34" charset="0"/>
                          <a:cs typeface="+mn-cs"/>
                        </a:rPr>
                        <a:t>Reflexion und Problemlösung, z.B. Diskutieren, Beurteilen (AFB 3)</a:t>
                      </a:r>
                    </a:p>
                    <a:p>
                      <a:pPr marL="311150" marR="2540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600" kern="1200" dirty="0">
                          <a:solidFill>
                            <a:srgbClr val="595959"/>
                          </a:solidFill>
                          <a:latin typeface="PT Sans" panose="020B0503020203020204" pitchFamily="34" charset="0"/>
                          <a:ea typeface="PT Sans" panose="020B0503020203020204" pitchFamily="34" charset="0"/>
                          <a:cs typeface="+mn-cs"/>
                        </a:rPr>
                        <a:t>Sozialkompetenz - Kommunikation</a:t>
                      </a:r>
                    </a:p>
                  </a:txBody>
                  <a:tcPr marL="68697" marR="68697" marT="0" marB="0" anchor="ctr">
                    <a:solidFill>
                      <a:srgbClr val="F9CB9C"/>
                    </a:solidFill>
                  </a:tcPr>
                </a:tc>
                <a:extLst>
                  <a:ext uri="{0D108BD9-81ED-4DB2-BD59-A6C34878D82A}">
                    <a16:rowId xmlns:a16="http://schemas.microsoft.com/office/drawing/2014/main" val="10001"/>
                  </a:ext>
                </a:extLst>
              </a:tr>
              <a:tr h="273260">
                <a:tc>
                  <a:txBody>
                    <a:bodyPr/>
                    <a:lstStyle/>
                    <a:p>
                      <a:pPr marL="25400" marR="25400" lvl="0" indent="0" algn="l" defTabSz="457200" rtl="0" eaLnBrk="1" fontAlgn="auto" latinLnBrk="0" hangingPunct="1">
                        <a:lnSpc>
                          <a:spcPct val="100000"/>
                        </a:lnSpc>
                        <a:spcBef>
                          <a:spcPts val="0"/>
                        </a:spcBef>
                        <a:spcAft>
                          <a:spcPts val="0"/>
                        </a:spcAft>
                        <a:buClrTx/>
                        <a:buSzTx/>
                        <a:buFontTx/>
                        <a:buNone/>
                        <a:tabLst/>
                        <a:defRPr/>
                      </a:pPr>
                      <a:r>
                        <a:rPr lang="de-DE" sz="1600" kern="1200" dirty="0">
                          <a:solidFill>
                            <a:srgbClr val="595959"/>
                          </a:solidFill>
                          <a:latin typeface="PT Sans" panose="020B0503020203020204" pitchFamily="34" charset="0"/>
                          <a:ea typeface="PT Sans" panose="020B0503020203020204" pitchFamily="34" charset="0"/>
                          <a:cs typeface="+mn-cs"/>
                        </a:rPr>
                        <a:t>Empf. TN-Zahl</a:t>
                      </a:r>
                    </a:p>
                  </a:txBody>
                  <a:tcPr marL="68697" marR="68697" marT="0" marB="0" anchor="ctr">
                    <a:solidFill>
                      <a:srgbClr val="FCE5CD"/>
                    </a:solidFill>
                  </a:tcPr>
                </a:tc>
                <a:tc>
                  <a:txBody>
                    <a:bodyPr/>
                    <a:lstStyle/>
                    <a:p>
                      <a:pPr marL="25400" marR="25400" lvl="0" indent="0" algn="l" defTabSz="457200" rtl="0" eaLnBrk="1" fontAlgn="auto" latinLnBrk="0" hangingPunct="1">
                        <a:lnSpc>
                          <a:spcPct val="100000"/>
                        </a:lnSpc>
                        <a:spcBef>
                          <a:spcPts val="0"/>
                        </a:spcBef>
                        <a:spcAft>
                          <a:spcPts val="0"/>
                        </a:spcAft>
                        <a:buClrTx/>
                        <a:buSzTx/>
                        <a:buFontTx/>
                        <a:buNone/>
                        <a:tabLst/>
                        <a:defRPr/>
                      </a:pPr>
                      <a:r>
                        <a:rPr lang="de-DE" sz="1600" kern="1200" dirty="0">
                          <a:solidFill>
                            <a:srgbClr val="595959"/>
                          </a:solidFill>
                          <a:latin typeface="PT Sans" panose="020B0503020203020204" pitchFamily="34" charset="0"/>
                          <a:ea typeface="PT Sans" panose="020B0503020203020204" pitchFamily="34" charset="0"/>
                          <a:cs typeface="+mn-cs"/>
                        </a:rPr>
                        <a:t>Gruppen mindestens á 3 Personen</a:t>
                      </a:r>
                    </a:p>
                  </a:txBody>
                  <a:tcPr marL="68697" marR="68697" marT="0" marB="0" anchor="ctr">
                    <a:solidFill>
                      <a:srgbClr val="FCE5CD"/>
                    </a:solidFill>
                  </a:tcPr>
                </a:tc>
                <a:extLst>
                  <a:ext uri="{0D108BD9-81ED-4DB2-BD59-A6C34878D82A}">
                    <a16:rowId xmlns:a16="http://schemas.microsoft.com/office/drawing/2014/main" val="10002"/>
                  </a:ext>
                </a:extLst>
              </a:tr>
              <a:tr h="251403">
                <a:tc>
                  <a:txBody>
                    <a:bodyPr/>
                    <a:lstStyle/>
                    <a:p>
                      <a:pPr marL="25400" marR="25400" lvl="0" indent="0" algn="l" defTabSz="457200" rtl="0" eaLnBrk="1" fontAlgn="auto" latinLnBrk="0" hangingPunct="1">
                        <a:lnSpc>
                          <a:spcPct val="100000"/>
                        </a:lnSpc>
                        <a:spcBef>
                          <a:spcPts val="0"/>
                        </a:spcBef>
                        <a:spcAft>
                          <a:spcPts val="0"/>
                        </a:spcAft>
                        <a:buClrTx/>
                        <a:buSzTx/>
                        <a:buFontTx/>
                        <a:buNone/>
                        <a:tabLst/>
                        <a:defRPr/>
                      </a:pPr>
                      <a:r>
                        <a:rPr lang="de-DE" sz="1600" kern="1200" dirty="0">
                          <a:solidFill>
                            <a:srgbClr val="595959"/>
                          </a:solidFill>
                          <a:latin typeface="PT Sans" panose="020B0503020203020204" pitchFamily="34" charset="0"/>
                          <a:ea typeface="PT Sans" panose="020B0503020203020204" pitchFamily="34" charset="0"/>
                          <a:cs typeface="+mn-cs"/>
                        </a:rPr>
                        <a:t>Dauer</a:t>
                      </a:r>
                    </a:p>
                  </a:txBody>
                  <a:tcPr marL="68697" marR="68697" marT="0" marB="0" anchor="ctr">
                    <a:solidFill>
                      <a:srgbClr val="F9CB9C"/>
                    </a:solidFill>
                  </a:tcPr>
                </a:tc>
                <a:tc>
                  <a:txBody>
                    <a:bodyPr/>
                    <a:lstStyle/>
                    <a:p>
                      <a:pPr marL="25400" marR="25400" algn="l">
                        <a:spcAft>
                          <a:spcPts val="0"/>
                        </a:spcAft>
                      </a:pPr>
                      <a:r>
                        <a:rPr lang="de-DE" sz="1600" kern="1200" dirty="0">
                          <a:solidFill>
                            <a:srgbClr val="595959"/>
                          </a:solidFill>
                          <a:latin typeface="PT Sans" panose="020B0503020203020204" pitchFamily="34" charset="0"/>
                          <a:ea typeface="PT Sans" panose="020B0503020203020204" pitchFamily="34" charset="0"/>
                          <a:cs typeface="+mn-cs"/>
                        </a:rPr>
                        <a:t>4 Stunden á 90 min.</a:t>
                      </a:r>
                    </a:p>
                  </a:txBody>
                  <a:tcPr marL="68697" marR="68697" marT="0" marB="0" anchor="ctr">
                    <a:solidFill>
                      <a:srgbClr val="F9CB9C"/>
                    </a:solidFill>
                  </a:tcPr>
                </a:tc>
                <a:extLst>
                  <a:ext uri="{0D108BD9-81ED-4DB2-BD59-A6C34878D82A}">
                    <a16:rowId xmlns:a16="http://schemas.microsoft.com/office/drawing/2014/main" val="10003"/>
                  </a:ext>
                </a:extLst>
              </a:tr>
              <a:tr h="297902">
                <a:tc>
                  <a:txBody>
                    <a:bodyPr/>
                    <a:lstStyle/>
                    <a:p>
                      <a:pPr marL="25400" marR="25400" lvl="0" indent="0" algn="l" defTabSz="457200" rtl="0" eaLnBrk="1" fontAlgn="auto" latinLnBrk="0" hangingPunct="1">
                        <a:lnSpc>
                          <a:spcPct val="100000"/>
                        </a:lnSpc>
                        <a:spcBef>
                          <a:spcPts val="0"/>
                        </a:spcBef>
                        <a:spcAft>
                          <a:spcPts val="0"/>
                        </a:spcAft>
                        <a:buClrTx/>
                        <a:buSzTx/>
                        <a:buFontTx/>
                        <a:buNone/>
                        <a:tabLst/>
                        <a:defRPr/>
                      </a:pPr>
                      <a:r>
                        <a:rPr lang="de-DE" sz="1600" kern="1200" dirty="0">
                          <a:solidFill>
                            <a:srgbClr val="595959"/>
                          </a:solidFill>
                          <a:latin typeface="PT Sans" panose="020B0503020203020204" pitchFamily="34" charset="0"/>
                          <a:ea typeface="PT Sans" panose="020B0503020203020204" pitchFamily="34" charset="0"/>
                          <a:cs typeface="+mn-cs"/>
                        </a:rPr>
                        <a:t>Material</a:t>
                      </a:r>
                    </a:p>
                  </a:txBody>
                  <a:tcPr marL="68697" marR="68697" marT="0" marB="0" anchor="ctr">
                    <a:solidFill>
                      <a:srgbClr val="FCE5CD"/>
                    </a:solidFill>
                  </a:tcPr>
                </a:tc>
                <a:tc>
                  <a:txBody>
                    <a:bodyPr/>
                    <a:lstStyle/>
                    <a:p>
                      <a:pPr marL="25400" marR="25400" lvl="0" indent="0" algn="l" defTabSz="457200" rtl="0" eaLnBrk="1" fontAlgn="auto" latinLnBrk="0" hangingPunct="1">
                        <a:lnSpc>
                          <a:spcPct val="100000"/>
                        </a:lnSpc>
                        <a:spcBef>
                          <a:spcPts val="0"/>
                        </a:spcBef>
                        <a:spcAft>
                          <a:spcPts val="0"/>
                        </a:spcAft>
                        <a:buClrTx/>
                        <a:buSzTx/>
                        <a:buFontTx/>
                        <a:buNone/>
                        <a:tabLst/>
                        <a:defRPr/>
                      </a:pPr>
                      <a:r>
                        <a:rPr lang="de-DE" sz="1600" kern="1200" dirty="0">
                          <a:solidFill>
                            <a:srgbClr val="595959"/>
                          </a:solidFill>
                          <a:latin typeface="PT Sans" panose="020B0503020203020204" pitchFamily="34" charset="0"/>
                          <a:ea typeface="PT Sans" panose="020B0503020203020204" pitchFamily="34" charset="0"/>
                          <a:cs typeface="+mn-cs"/>
                        </a:rPr>
                        <a:t>Zahlreiche Arbeitsblätter, Zusammenstellung durch die Lehrenden</a:t>
                      </a:r>
                    </a:p>
                  </a:txBody>
                  <a:tcPr marL="68697" marR="68697" marT="0" marB="0" anchor="ctr">
                    <a:solidFill>
                      <a:srgbClr val="FCE5CD"/>
                    </a:solidFill>
                  </a:tcPr>
                </a:tc>
                <a:extLst>
                  <a:ext uri="{0D108BD9-81ED-4DB2-BD59-A6C34878D82A}">
                    <a16:rowId xmlns:a16="http://schemas.microsoft.com/office/drawing/2014/main" val="10004"/>
                  </a:ext>
                </a:extLst>
              </a:tr>
            </a:tbl>
          </a:graphicData>
        </a:graphic>
      </p:graphicFrame>
      <p:sp>
        <p:nvSpPr>
          <p:cNvPr id="7" name="Fußzeilenplatzhalter 6"/>
          <p:cNvSpPr>
            <a:spLocks noGrp="1"/>
          </p:cNvSpPr>
          <p:nvPr>
            <p:ph type="ftr" sz="quarter" idx="13"/>
          </p:nvPr>
        </p:nvSpPr>
        <p:spPr/>
        <p:txBody>
          <a:bodyPr/>
          <a:lstStyle/>
          <a:p>
            <a:r>
              <a:rPr lang="de-DE"/>
              <a:t>Das nachwachsende Büro</a:t>
            </a:r>
            <a:endParaRPr lang="de-DE" dirty="0"/>
          </a:p>
        </p:txBody>
      </p:sp>
      <p:sp>
        <p:nvSpPr>
          <p:cNvPr id="8" name="Foliennummernplatzhalter 7"/>
          <p:cNvSpPr>
            <a:spLocks noGrp="1"/>
          </p:cNvSpPr>
          <p:nvPr>
            <p:ph type="sldNum" sz="quarter" idx="14"/>
          </p:nvPr>
        </p:nvSpPr>
        <p:spPr/>
        <p:txBody>
          <a:bodyPr/>
          <a:lstStyle/>
          <a:p>
            <a:fld id="{BC9D0AC9-54AF-4CD9-8809-E6EA56F41A06}" type="slidenum">
              <a:rPr lang="de-DE" smtClean="0"/>
              <a:t>38</a:t>
            </a:fld>
            <a:endParaRPr lang="de-DE"/>
          </a:p>
        </p:txBody>
      </p:sp>
    </p:spTree>
    <p:extLst>
      <p:ext uri="{BB962C8B-B14F-4D97-AF65-F5344CB8AC3E}">
        <p14:creationId xmlns:p14="http://schemas.microsoft.com/office/powerpoint/2010/main" val="21397936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nhaltsplatzhalter 3"/>
          <p:cNvSpPr>
            <a:spLocks noGrp="1"/>
          </p:cNvSpPr>
          <p:nvPr>
            <p:ph idx="1"/>
          </p:nvPr>
        </p:nvSpPr>
        <p:spPr/>
        <p:txBody>
          <a:bodyPr anchor="t"/>
          <a:lstStyle/>
          <a:p>
            <a:pPr marL="0" indent="0" algn="ctr">
              <a:buNone/>
            </a:pPr>
            <a:r>
              <a:rPr lang="de-DE" sz="3600" dirty="0"/>
              <a:t>  </a:t>
            </a:r>
            <a:r>
              <a:rPr lang="de-DE" sz="4000" dirty="0"/>
              <a:t>Modul 1 - Einführung nachwachsende Rohstoffe</a:t>
            </a:r>
          </a:p>
        </p:txBody>
      </p:sp>
      <p:sp>
        <p:nvSpPr>
          <p:cNvPr id="8" name="Abgerundetes Rechteck 7"/>
          <p:cNvSpPr/>
          <p:nvPr/>
        </p:nvSpPr>
        <p:spPr>
          <a:xfrm>
            <a:off x="1967006" y="4479475"/>
            <a:ext cx="4788000" cy="1876875"/>
          </a:xfrm>
          <a:prstGeom prst="roundRect">
            <a:avLst/>
          </a:prstGeom>
          <a:solidFill>
            <a:srgbClr val="FCE5CD"/>
          </a:solidFill>
          <a:ln>
            <a:solidFill>
              <a:srgbClr val="E2830C"/>
            </a:solidFill>
          </a:ln>
        </p:spPr>
        <p:style>
          <a:lnRef idx="2">
            <a:schemeClr val="dk1"/>
          </a:lnRef>
          <a:fillRef idx="1">
            <a:schemeClr val="lt1"/>
          </a:fillRef>
          <a:effectRef idx="0">
            <a:schemeClr val="dk1"/>
          </a:effectRef>
          <a:fontRef idx="minor">
            <a:schemeClr val="dk1"/>
          </a:fontRef>
        </p:style>
        <p:txBody>
          <a:bodyPr rtlCol="0" anchor="ctr"/>
          <a:lstStyle/>
          <a:p>
            <a:r>
              <a:rPr lang="de-DE" dirty="0">
                <a:solidFill>
                  <a:srgbClr val="595959"/>
                </a:solidFill>
                <a:latin typeface="PT Sans" panose="020B0503020203020204" pitchFamily="34" charset="0"/>
                <a:ea typeface="PT Sans" panose="020B0503020203020204" pitchFamily="34" charset="0"/>
              </a:rPr>
              <a:t>Ziel:</a:t>
            </a:r>
          </a:p>
          <a:p>
            <a:pPr marL="285750" indent="-285750">
              <a:buFont typeface="Wingdings" panose="05000000000000000000" pitchFamily="2" charset="2"/>
              <a:buChar char="§"/>
            </a:pPr>
            <a:r>
              <a:rPr lang="de-DE" dirty="0">
                <a:solidFill>
                  <a:srgbClr val="595959"/>
                </a:solidFill>
                <a:latin typeface="PT Sans" panose="020B0503020203020204" pitchFamily="34" charset="0"/>
                <a:ea typeface="PT Sans" panose="020B0503020203020204" pitchFamily="34" charset="0"/>
              </a:rPr>
              <a:t>Kennenlernen von Rohstoffen und ihrer Systematik, sowie der Anwendungsgebiete</a:t>
            </a:r>
          </a:p>
          <a:p>
            <a:pPr marL="285750" indent="-285750">
              <a:buFont typeface="Wingdings" panose="05000000000000000000" pitchFamily="2" charset="2"/>
              <a:buChar char="§"/>
            </a:pPr>
            <a:r>
              <a:rPr lang="de-DE" dirty="0">
                <a:solidFill>
                  <a:srgbClr val="595959"/>
                </a:solidFill>
                <a:latin typeface="PT Sans" panose="020B0503020203020204" pitchFamily="34" charset="0"/>
                <a:ea typeface="PT Sans" panose="020B0503020203020204" pitchFamily="34" charset="0"/>
              </a:rPr>
              <a:t>Vor- und Nachteile der Nutzung von </a:t>
            </a:r>
            <a:r>
              <a:rPr lang="de-DE" dirty="0" err="1">
                <a:solidFill>
                  <a:srgbClr val="595959"/>
                </a:solidFill>
                <a:latin typeface="PT Sans" panose="020B0503020203020204" pitchFamily="34" charset="0"/>
                <a:ea typeface="PT Sans" panose="020B0503020203020204" pitchFamily="34" charset="0"/>
              </a:rPr>
              <a:t>NaWaRo</a:t>
            </a:r>
            <a:endParaRPr lang="de-DE" dirty="0">
              <a:solidFill>
                <a:srgbClr val="595959"/>
              </a:solidFill>
              <a:latin typeface="PT Sans" panose="020B0503020203020204" pitchFamily="34" charset="0"/>
              <a:ea typeface="PT Sans" panose="020B0503020203020204" pitchFamily="34" charset="0"/>
            </a:endParaRPr>
          </a:p>
        </p:txBody>
      </p:sp>
      <p:sp>
        <p:nvSpPr>
          <p:cNvPr id="3" name="Fußzeilenplatzhalter 2"/>
          <p:cNvSpPr>
            <a:spLocks noGrp="1"/>
          </p:cNvSpPr>
          <p:nvPr>
            <p:ph type="ftr" sz="quarter" idx="13"/>
          </p:nvPr>
        </p:nvSpPr>
        <p:spPr/>
        <p:txBody>
          <a:bodyPr/>
          <a:lstStyle/>
          <a:p>
            <a:r>
              <a:rPr lang="de-DE"/>
              <a:t>Das nachwachsende Büro</a:t>
            </a:r>
            <a:endParaRPr lang="de-DE" dirty="0"/>
          </a:p>
        </p:txBody>
      </p:sp>
      <p:sp>
        <p:nvSpPr>
          <p:cNvPr id="9" name="Foliennummernplatzhalter 8"/>
          <p:cNvSpPr>
            <a:spLocks noGrp="1"/>
          </p:cNvSpPr>
          <p:nvPr>
            <p:ph type="sldNum" sz="quarter" idx="14"/>
          </p:nvPr>
        </p:nvSpPr>
        <p:spPr/>
        <p:txBody>
          <a:bodyPr/>
          <a:lstStyle/>
          <a:p>
            <a:fld id="{BC9D0AC9-54AF-4CD9-8809-E6EA56F41A06}" type="slidenum">
              <a:rPr lang="de-DE" smtClean="0"/>
              <a:t>39</a:t>
            </a:fld>
            <a:endParaRPr lang="de-DE"/>
          </a:p>
        </p:txBody>
      </p:sp>
    </p:spTree>
    <p:extLst>
      <p:ext uri="{BB962C8B-B14F-4D97-AF65-F5344CB8AC3E}">
        <p14:creationId xmlns:p14="http://schemas.microsoft.com/office/powerpoint/2010/main" val="27548600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Abgerundetes Rechteck 107"/>
          <p:cNvSpPr/>
          <p:nvPr/>
        </p:nvSpPr>
        <p:spPr>
          <a:xfrm>
            <a:off x="88106" y="4797649"/>
            <a:ext cx="1173163" cy="625475"/>
          </a:xfrm>
          <a:prstGeom prst="roundRect">
            <a:avLst>
              <a:gd name="adj" fmla="val 10000"/>
            </a:avLst>
          </a:prstGeom>
          <a:solidFill>
            <a:schemeClr val="bg1">
              <a:lumMod val="65000"/>
            </a:schemeClr>
          </a:solidFill>
          <a:ln w="38100">
            <a:solidFill>
              <a:schemeClr val="accent1">
                <a:lumMod val="50000"/>
              </a:schemeClr>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6" name="Abgerundetes Rechteck 65"/>
          <p:cNvSpPr/>
          <p:nvPr/>
        </p:nvSpPr>
        <p:spPr>
          <a:xfrm>
            <a:off x="177800" y="4954460"/>
            <a:ext cx="1173163" cy="625475"/>
          </a:xfrm>
          <a:prstGeom prst="roundRect">
            <a:avLst>
              <a:gd name="adj" fmla="val 10000"/>
            </a:avLst>
          </a:prstGeom>
          <a:solidFill>
            <a:schemeClr val="bg1">
              <a:lumMod val="65000"/>
            </a:schemeClr>
          </a:solidFill>
          <a:ln w="38100">
            <a:solidFill>
              <a:schemeClr val="accent1">
                <a:lumMod val="50000"/>
              </a:schemeClr>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grpSp>
        <p:nvGrpSpPr>
          <p:cNvPr id="6" name="Gruppieren 5"/>
          <p:cNvGrpSpPr/>
          <p:nvPr/>
        </p:nvGrpSpPr>
        <p:grpSpPr>
          <a:xfrm>
            <a:off x="171450" y="1480945"/>
            <a:ext cx="8753475" cy="4471987"/>
            <a:chOff x="287338" y="1644523"/>
            <a:chExt cx="8753475" cy="4471987"/>
          </a:xfrm>
        </p:grpSpPr>
        <p:cxnSp>
          <p:nvCxnSpPr>
            <p:cNvPr id="56" name="Gewinkelte Verbindung 55"/>
            <p:cNvCxnSpPr>
              <a:stCxn id="57" idx="2"/>
              <a:endCxn id="59" idx="0"/>
            </p:cNvCxnSpPr>
            <p:nvPr/>
          </p:nvCxnSpPr>
          <p:spPr>
            <a:xfrm rot="5400000">
              <a:off x="3008313" y="585660"/>
              <a:ext cx="498475" cy="4067175"/>
            </a:xfrm>
            <a:prstGeom prst="bentConnector3">
              <a:avLst>
                <a:gd name="adj1" fmla="val 50000"/>
              </a:avLst>
            </a:prstGeom>
            <a:ln w="38100">
              <a:solidFill>
                <a:schemeClr val="accent1">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7" name="Abgerundetes Rechteck 56"/>
            <p:cNvSpPr/>
            <p:nvPr/>
          </p:nvSpPr>
          <p:spPr>
            <a:xfrm>
              <a:off x="4797425" y="1744535"/>
              <a:ext cx="985838" cy="625475"/>
            </a:xfrm>
            <a:prstGeom prst="roundRect">
              <a:avLst>
                <a:gd name="adj" fmla="val 10000"/>
              </a:avLst>
            </a:prstGeom>
            <a:solidFill>
              <a:schemeClr val="bg1">
                <a:lumMod val="65000"/>
              </a:schemeClr>
            </a:solidFill>
            <a:ln w="38100">
              <a:solidFill>
                <a:schemeClr val="accent1">
                  <a:lumMod val="50000"/>
                </a:schemeClr>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58" name="Freihandform 57"/>
            <p:cNvSpPr/>
            <p:nvPr/>
          </p:nvSpPr>
          <p:spPr>
            <a:xfrm>
              <a:off x="4906963" y="1644523"/>
              <a:ext cx="985837" cy="625475"/>
            </a:xfrm>
            <a:custGeom>
              <a:avLst/>
              <a:gdLst>
                <a:gd name="connsiteX0" fmla="*/ 0 w 985778"/>
                <a:gd name="connsiteY0" fmla="*/ 62597 h 625969"/>
                <a:gd name="connsiteX1" fmla="*/ 62597 w 985778"/>
                <a:gd name="connsiteY1" fmla="*/ 0 h 625969"/>
                <a:gd name="connsiteX2" fmla="*/ 923181 w 985778"/>
                <a:gd name="connsiteY2" fmla="*/ 0 h 625969"/>
                <a:gd name="connsiteX3" fmla="*/ 985778 w 985778"/>
                <a:gd name="connsiteY3" fmla="*/ 62597 h 625969"/>
                <a:gd name="connsiteX4" fmla="*/ 985778 w 985778"/>
                <a:gd name="connsiteY4" fmla="*/ 563372 h 625969"/>
                <a:gd name="connsiteX5" fmla="*/ 923181 w 985778"/>
                <a:gd name="connsiteY5" fmla="*/ 625969 h 625969"/>
                <a:gd name="connsiteX6" fmla="*/ 62597 w 985778"/>
                <a:gd name="connsiteY6" fmla="*/ 625969 h 625969"/>
                <a:gd name="connsiteX7" fmla="*/ 0 w 985778"/>
                <a:gd name="connsiteY7" fmla="*/ 563372 h 625969"/>
                <a:gd name="connsiteX8" fmla="*/ 0 w 985778"/>
                <a:gd name="connsiteY8" fmla="*/ 62597 h 625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5778" h="625969">
                  <a:moveTo>
                    <a:pt x="0" y="62597"/>
                  </a:moveTo>
                  <a:cubicBezTo>
                    <a:pt x="0" y="28026"/>
                    <a:pt x="28026" y="0"/>
                    <a:pt x="62597" y="0"/>
                  </a:cubicBezTo>
                  <a:lnTo>
                    <a:pt x="923181" y="0"/>
                  </a:lnTo>
                  <a:cubicBezTo>
                    <a:pt x="957752" y="0"/>
                    <a:pt x="985778" y="28026"/>
                    <a:pt x="985778" y="62597"/>
                  </a:cubicBezTo>
                  <a:lnTo>
                    <a:pt x="985778" y="563372"/>
                  </a:lnTo>
                  <a:cubicBezTo>
                    <a:pt x="985778" y="597943"/>
                    <a:pt x="957752" y="625969"/>
                    <a:pt x="923181" y="625969"/>
                  </a:cubicBezTo>
                  <a:lnTo>
                    <a:pt x="62597" y="625969"/>
                  </a:lnTo>
                  <a:cubicBezTo>
                    <a:pt x="28026" y="625969"/>
                    <a:pt x="0" y="597943"/>
                    <a:pt x="0" y="563372"/>
                  </a:cubicBezTo>
                  <a:lnTo>
                    <a:pt x="0" y="62597"/>
                  </a:lnTo>
                  <a:close/>
                </a:path>
              </a:pathLst>
            </a:custGeom>
            <a:ln w="38100">
              <a:solidFill>
                <a:schemeClr val="accent1">
                  <a:lumMod val="50000"/>
                </a:schemeClr>
              </a:solidFill>
            </a:ln>
          </p:spPr>
          <p:style>
            <a:lnRef idx="2">
              <a:schemeClr val="accent6"/>
            </a:lnRef>
            <a:fillRef idx="1">
              <a:schemeClr val="lt1"/>
            </a:fillRef>
            <a:effectRef idx="0">
              <a:schemeClr val="accent6"/>
            </a:effectRef>
            <a:fontRef idx="minor">
              <a:schemeClr val="dk1">
                <a:hueOff val="0"/>
                <a:satOff val="0"/>
                <a:lumOff val="0"/>
                <a:alphaOff val="0"/>
              </a:schemeClr>
            </a:fontRef>
          </p:style>
          <p:txBody>
            <a:bodyPr lIns="64054" tIns="64054" rIns="64054" bIns="64054" anchor="ctr"/>
            <a:lstStyle>
              <a:lvl1pPr defTabSz="533400">
                <a:defRPr sz="2400">
                  <a:solidFill>
                    <a:schemeClr val="tx1"/>
                  </a:solidFill>
                  <a:latin typeface="Calibri" panose="020F0502020204030204" pitchFamily="34" charset="0"/>
                  <a:ea typeface="MS PGothic" panose="020B0600070205080204" pitchFamily="34" charset="-128"/>
                </a:defRPr>
              </a:lvl1pPr>
              <a:lvl2pPr marL="742950" indent="-285750" defTabSz="533400">
                <a:defRPr sz="2400">
                  <a:solidFill>
                    <a:schemeClr val="tx1"/>
                  </a:solidFill>
                  <a:latin typeface="Calibri" panose="020F0502020204030204" pitchFamily="34" charset="0"/>
                  <a:ea typeface="MS PGothic" panose="020B0600070205080204" pitchFamily="34" charset="-128"/>
                </a:defRPr>
              </a:lvl2pPr>
              <a:lvl3pPr marL="1143000" indent="-228600" defTabSz="533400">
                <a:defRPr sz="2400">
                  <a:solidFill>
                    <a:schemeClr val="tx1"/>
                  </a:solidFill>
                  <a:latin typeface="Calibri" panose="020F0502020204030204" pitchFamily="34" charset="0"/>
                  <a:ea typeface="MS PGothic" panose="020B0600070205080204" pitchFamily="34" charset="-128"/>
                </a:defRPr>
              </a:lvl3pPr>
              <a:lvl4pPr marL="1600200" indent="-228600" defTabSz="533400">
                <a:defRPr sz="2400">
                  <a:solidFill>
                    <a:schemeClr val="tx1"/>
                  </a:solidFill>
                  <a:latin typeface="Calibri" panose="020F0502020204030204" pitchFamily="34" charset="0"/>
                  <a:ea typeface="MS PGothic" panose="020B0600070205080204" pitchFamily="34" charset="-128"/>
                </a:defRPr>
              </a:lvl4pPr>
              <a:lvl5pPr marL="2057400" indent="-228600" defTabSz="533400">
                <a:defRPr sz="2400">
                  <a:solidFill>
                    <a:schemeClr val="tx1"/>
                  </a:solidFill>
                  <a:latin typeface="Calibri" panose="020F0502020204030204" pitchFamily="34" charset="0"/>
                  <a:ea typeface="MS PGothic" panose="020B0600070205080204" pitchFamily="34" charset="-128"/>
                </a:defRPr>
              </a:lvl5pPr>
              <a:lvl6pPr marL="2514600" indent="-228600" defTabSz="5334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5334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5334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5334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lnSpc>
                  <a:spcPct val="90000"/>
                </a:lnSpc>
                <a:spcAft>
                  <a:spcPct val="35000"/>
                </a:spcAft>
                <a:defRPr/>
              </a:pPr>
              <a:r>
                <a:rPr lang="de-DE" altLang="de-DE" sz="1200" b="1" dirty="0">
                  <a:solidFill>
                    <a:srgbClr val="000000"/>
                  </a:solidFill>
                </a:rPr>
                <a:t>Natürliche Ressourcen</a:t>
              </a:r>
            </a:p>
          </p:txBody>
        </p:sp>
        <p:sp>
          <p:nvSpPr>
            <p:cNvPr id="59" name="Abgerundetes Rechteck 58"/>
            <p:cNvSpPr/>
            <p:nvPr/>
          </p:nvSpPr>
          <p:spPr>
            <a:xfrm>
              <a:off x="731838" y="2868485"/>
              <a:ext cx="985837" cy="627063"/>
            </a:xfrm>
            <a:prstGeom prst="roundRect">
              <a:avLst>
                <a:gd name="adj" fmla="val 10000"/>
              </a:avLst>
            </a:prstGeom>
            <a:solidFill>
              <a:schemeClr val="bg1">
                <a:lumMod val="65000"/>
              </a:schemeClr>
            </a:solidFill>
            <a:ln w="38100">
              <a:solidFill>
                <a:schemeClr val="accent1">
                  <a:lumMod val="50000"/>
                </a:schemeClr>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0" name="Freihandform 59"/>
            <p:cNvSpPr/>
            <p:nvPr/>
          </p:nvSpPr>
          <p:spPr>
            <a:xfrm>
              <a:off x="841375" y="2973260"/>
              <a:ext cx="985838" cy="625475"/>
            </a:xfrm>
            <a:custGeom>
              <a:avLst/>
              <a:gdLst>
                <a:gd name="connsiteX0" fmla="*/ 0 w 985778"/>
                <a:gd name="connsiteY0" fmla="*/ 62597 h 625969"/>
                <a:gd name="connsiteX1" fmla="*/ 62597 w 985778"/>
                <a:gd name="connsiteY1" fmla="*/ 0 h 625969"/>
                <a:gd name="connsiteX2" fmla="*/ 923181 w 985778"/>
                <a:gd name="connsiteY2" fmla="*/ 0 h 625969"/>
                <a:gd name="connsiteX3" fmla="*/ 985778 w 985778"/>
                <a:gd name="connsiteY3" fmla="*/ 62597 h 625969"/>
                <a:gd name="connsiteX4" fmla="*/ 985778 w 985778"/>
                <a:gd name="connsiteY4" fmla="*/ 563372 h 625969"/>
                <a:gd name="connsiteX5" fmla="*/ 923181 w 985778"/>
                <a:gd name="connsiteY5" fmla="*/ 625969 h 625969"/>
                <a:gd name="connsiteX6" fmla="*/ 62597 w 985778"/>
                <a:gd name="connsiteY6" fmla="*/ 625969 h 625969"/>
                <a:gd name="connsiteX7" fmla="*/ 0 w 985778"/>
                <a:gd name="connsiteY7" fmla="*/ 563372 h 625969"/>
                <a:gd name="connsiteX8" fmla="*/ 0 w 985778"/>
                <a:gd name="connsiteY8" fmla="*/ 62597 h 625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5778" h="625969">
                  <a:moveTo>
                    <a:pt x="0" y="62597"/>
                  </a:moveTo>
                  <a:cubicBezTo>
                    <a:pt x="0" y="28026"/>
                    <a:pt x="28026" y="0"/>
                    <a:pt x="62597" y="0"/>
                  </a:cubicBezTo>
                  <a:lnTo>
                    <a:pt x="923181" y="0"/>
                  </a:lnTo>
                  <a:cubicBezTo>
                    <a:pt x="957752" y="0"/>
                    <a:pt x="985778" y="28026"/>
                    <a:pt x="985778" y="62597"/>
                  </a:cubicBezTo>
                  <a:lnTo>
                    <a:pt x="985778" y="563372"/>
                  </a:lnTo>
                  <a:cubicBezTo>
                    <a:pt x="985778" y="597943"/>
                    <a:pt x="957752" y="625969"/>
                    <a:pt x="923181" y="625969"/>
                  </a:cubicBezTo>
                  <a:lnTo>
                    <a:pt x="62597" y="625969"/>
                  </a:lnTo>
                  <a:cubicBezTo>
                    <a:pt x="28026" y="625969"/>
                    <a:pt x="0" y="597943"/>
                    <a:pt x="0" y="563372"/>
                  </a:cubicBezTo>
                  <a:lnTo>
                    <a:pt x="0" y="62597"/>
                  </a:lnTo>
                  <a:close/>
                </a:path>
              </a:pathLst>
            </a:custGeom>
            <a:ln w="38100">
              <a:solidFill>
                <a:schemeClr val="accent1">
                  <a:lumMod val="50000"/>
                </a:schemeClr>
              </a:solidFill>
            </a:ln>
          </p:spPr>
          <p:style>
            <a:lnRef idx="2">
              <a:schemeClr val="accent6"/>
            </a:lnRef>
            <a:fillRef idx="1">
              <a:schemeClr val="lt1"/>
            </a:fillRef>
            <a:effectRef idx="0">
              <a:schemeClr val="accent6"/>
            </a:effectRef>
            <a:fontRef idx="minor">
              <a:schemeClr val="dk1">
                <a:hueOff val="0"/>
                <a:satOff val="0"/>
                <a:lumOff val="0"/>
                <a:alphaOff val="0"/>
              </a:schemeClr>
            </a:fontRef>
          </p:style>
          <p:txBody>
            <a:bodyPr lIns="64054" tIns="64054" rIns="64054" bIns="64054" spcCol="1270" anchor="ctr"/>
            <a:lstStyle/>
            <a:p>
              <a:pPr algn="ctr" defTabSz="533400" eaLnBrk="1" fontAlgn="auto" hangingPunct="1">
                <a:lnSpc>
                  <a:spcPct val="90000"/>
                </a:lnSpc>
                <a:spcAft>
                  <a:spcPct val="35000"/>
                </a:spcAft>
                <a:defRPr/>
              </a:pPr>
              <a:r>
                <a:rPr lang="de-DE" sz="1200" b="1" dirty="0">
                  <a:solidFill>
                    <a:prstClr val="black">
                      <a:hueOff val="0"/>
                      <a:satOff val="0"/>
                      <a:lumOff val="0"/>
                      <a:alphaOff val="0"/>
                    </a:prstClr>
                  </a:solidFill>
                </a:rPr>
                <a:t>Wasser</a:t>
              </a:r>
            </a:p>
          </p:txBody>
        </p:sp>
        <p:sp>
          <p:nvSpPr>
            <p:cNvPr id="61" name="Abgerundetes Rechteck 60"/>
            <p:cNvSpPr/>
            <p:nvPr/>
          </p:nvSpPr>
          <p:spPr>
            <a:xfrm>
              <a:off x="1936750" y="2868485"/>
              <a:ext cx="985838" cy="627063"/>
            </a:xfrm>
            <a:prstGeom prst="roundRect">
              <a:avLst>
                <a:gd name="adj" fmla="val 10000"/>
              </a:avLst>
            </a:prstGeom>
            <a:solidFill>
              <a:schemeClr val="bg1">
                <a:lumMod val="65000"/>
              </a:schemeClr>
            </a:solidFill>
            <a:ln w="38100">
              <a:solidFill>
                <a:schemeClr val="accent1">
                  <a:lumMod val="50000"/>
                </a:schemeClr>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2" name="Freihandform 61"/>
            <p:cNvSpPr/>
            <p:nvPr/>
          </p:nvSpPr>
          <p:spPr>
            <a:xfrm>
              <a:off x="2046288" y="2973260"/>
              <a:ext cx="985837" cy="625475"/>
            </a:xfrm>
            <a:custGeom>
              <a:avLst/>
              <a:gdLst>
                <a:gd name="connsiteX0" fmla="*/ 0 w 985778"/>
                <a:gd name="connsiteY0" fmla="*/ 62597 h 625969"/>
                <a:gd name="connsiteX1" fmla="*/ 62597 w 985778"/>
                <a:gd name="connsiteY1" fmla="*/ 0 h 625969"/>
                <a:gd name="connsiteX2" fmla="*/ 923181 w 985778"/>
                <a:gd name="connsiteY2" fmla="*/ 0 h 625969"/>
                <a:gd name="connsiteX3" fmla="*/ 985778 w 985778"/>
                <a:gd name="connsiteY3" fmla="*/ 62597 h 625969"/>
                <a:gd name="connsiteX4" fmla="*/ 985778 w 985778"/>
                <a:gd name="connsiteY4" fmla="*/ 563372 h 625969"/>
                <a:gd name="connsiteX5" fmla="*/ 923181 w 985778"/>
                <a:gd name="connsiteY5" fmla="*/ 625969 h 625969"/>
                <a:gd name="connsiteX6" fmla="*/ 62597 w 985778"/>
                <a:gd name="connsiteY6" fmla="*/ 625969 h 625969"/>
                <a:gd name="connsiteX7" fmla="*/ 0 w 985778"/>
                <a:gd name="connsiteY7" fmla="*/ 563372 h 625969"/>
                <a:gd name="connsiteX8" fmla="*/ 0 w 985778"/>
                <a:gd name="connsiteY8" fmla="*/ 62597 h 625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5778" h="625969">
                  <a:moveTo>
                    <a:pt x="0" y="62597"/>
                  </a:moveTo>
                  <a:cubicBezTo>
                    <a:pt x="0" y="28026"/>
                    <a:pt x="28026" y="0"/>
                    <a:pt x="62597" y="0"/>
                  </a:cubicBezTo>
                  <a:lnTo>
                    <a:pt x="923181" y="0"/>
                  </a:lnTo>
                  <a:cubicBezTo>
                    <a:pt x="957752" y="0"/>
                    <a:pt x="985778" y="28026"/>
                    <a:pt x="985778" y="62597"/>
                  </a:cubicBezTo>
                  <a:lnTo>
                    <a:pt x="985778" y="563372"/>
                  </a:lnTo>
                  <a:cubicBezTo>
                    <a:pt x="985778" y="597943"/>
                    <a:pt x="957752" y="625969"/>
                    <a:pt x="923181" y="625969"/>
                  </a:cubicBezTo>
                  <a:lnTo>
                    <a:pt x="62597" y="625969"/>
                  </a:lnTo>
                  <a:cubicBezTo>
                    <a:pt x="28026" y="625969"/>
                    <a:pt x="0" y="597943"/>
                    <a:pt x="0" y="563372"/>
                  </a:cubicBezTo>
                  <a:lnTo>
                    <a:pt x="0" y="62597"/>
                  </a:lnTo>
                  <a:close/>
                </a:path>
              </a:pathLst>
            </a:custGeom>
            <a:ln w="38100">
              <a:solidFill>
                <a:schemeClr val="accent1">
                  <a:lumMod val="50000"/>
                </a:schemeClr>
              </a:solidFill>
            </a:ln>
          </p:spPr>
          <p:style>
            <a:lnRef idx="2">
              <a:schemeClr val="accent6"/>
            </a:lnRef>
            <a:fillRef idx="1">
              <a:schemeClr val="lt1"/>
            </a:fillRef>
            <a:effectRef idx="0">
              <a:schemeClr val="accent6"/>
            </a:effectRef>
            <a:fontRef idx="minor">
              <a:schemeClr val="dk1">
                <a:hueOff val="0"/>
                <a:satOff val="0"/>
                <a:lumOff val="0"/>
                <a:alphaOff val="0"/>
              </a:schemeClr>
            </a:fontRef>
          </p:style>
          <p:txBody>
            <a:bodyPr lIns="64054" tIns="64054" rIns="64054" bIns="64054" spcCol="1270" anchor="ctr"/>
            <a:lstStyle/>
            <a:p>
              <a:pPr algn="ctr" defTabSz="533400" eaLnBrk="1" fontAlgn="auto" hangingPunct="1">
                <a:lnSpc>
                  <a:spcPct val="90000"/>
                </a:lnSpc>
                <a:spcAft>
                  <a:spcPct val="35000"/>
                </a:spcAft>
                <a:defRPr/>
              </a:pPr>
              <a:r>
                <a:rPr lang="de-DE" sz="1200" b="1" dirty="0">
                  <a:solidFill>
                    <a:prstClr val="black">
                      <a:hueOff val="0"/>
                      <a:satOff val="0"/>
                      <a:lumOff val="0"/>
                      <a:alphaOff val="0"/>
                    </a:prstClr>
                  </a:solidFill>
                </a:rPr>
                <a:t>Luft</a:t>
              </a:r>
            </a:p>
          </p:txBody>
        </p:sp>
        <p:sp>
          <p:nvSpPr>
            <p:cNvPr id="63" name="Abgerundetes Rechteck 62"/>
            <p:cNvSpPr/>
            <p:nvPr/>
          </p:nvSpPr>
          <p:spPr>
            <a:xfrm>
              <a:off x="4310063" y="2822448"/>
              <a:ext cx="985837" cy="849312"/>
            </a:xfrm>
            <a:prstGeom prst="roundRect">
              <a:avLst>
                <a:gd name="adj" fmla="val 10000"/>
              </a:avLst>
            </a:prstGeom>
            <a:solidFill>
              <a:schemeClr val="bg1">
                <a:lumMod val="65000"/>
              </a:schemeClr>
            </a:solidFill>
            <a:ln w="38100">
              <a:solidFill>
                <a:schemeClr val="accent1">
                  <a:lumMod val="50000"/>
                </a:schemeClr>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4" name="Freihandform 63"/>
            <p:cNvSpPr/>
            <p:nvPr/>
          </p:nvSpPr>
          <p:spPr>
            <a:xfrm>
              <a:off x="4397375" y="2922460"/>
              <a:ext cx="985838" cy="627063"/>
            </a:xfrm>
            <a:custGeom>
              <a:avLst/>
              <a:gdLst>
                <a:gd name="connsiteX0" fmla="*/ 0 w 985778"/>
                <a:gd name="connsiteY0" fmla="*/ 62597 h 625969"/>
                <a:gd name="connsiteX1" fmla="*/ 62597 w 985778"/>
                <a:gd name="connsiteY1" fmla="*/ 0 h 625969"/>
                <a:gd name="connsiteX2" fmla="*/ 923181 w 985778"/>
                <a:gd name="connsiteY2" fmla="*/ 0 h 625969"/>
                <a:gd name="connsiteX3" fmla="*/ 985778 w 985778"/>
                <a:gd name="connsiteY3" fmla="*/ 62597 h 625969"/>
                <a:gd name="connsiteX4" fmla="*/ 985778 w 985778"/>
                <a:gd name="connsiteY4" fmla="*/ 563372 h 625969"/>
                <a:gd name="connsiteX5" fmla="*/ 923181 w 985778"/>
                <a:gd name="connsiteY5" fmla="*/ 625969 h 625969"/>
                <a:gd name="connsiteX6" fmla="*/ 62597 w 985778"/>
                <a:gd name="connsiteY6" fmla="*/ 625969 h 625969"/>
                <a:gd name="connsiteX7" fmla="*/ 0 w 985778"/>
                <a:gd name="connsiteY7" fmla="*/ 563372 h 625969"/>
                <a:gd name="connsiteX8" fmla="*/ 0 w 985778"/>
                <a:gd name="connsiteY8" fmla="*/ 62597 h 625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5778" h="625969">
                  <a:moveTo>
                    <a:pt x="0" y="62597"/>
                  </a:moveTo>
                  <a:cubicBezTo>
                    <a:pt x="0" y="28026"/>
                    <a:pt x="28026" y="0"/>
                    <a:pt x="62597" y="0"/>
                  </a:cubicBezTo>
                  <a:lnTo>
                    <a:pt x="923181" y="0"/>
                  </a:lnTo>
                  <a:cubicBezTo>
                    <a:pt x="957752" y="0"/>
                    <a:pt x="985778" y="28026"/>
                    <a:pt x="985778" y="62597"/>
                  </a:cubicBezTo>
                  <a:lnTo>
                    <a:pt x="985778" y="563372"/>
                  </a:lnTo>
                  <a:cubicBezTo>
                    <a:pt x="985778" y="597943"/>
                    <a:pt x="957752" y="625969"/>
                    <a:pt x="923181" y="625969"/>
                  </a:cubicBezTo>
                  <a:lnTo>
                    <a:pt x="62597" y="625969"/>
                  </a:lnTo>
                  <a:cubicBezTo>
                    <a:pt x="28026" y="625969"/>
                    <a:pt x="0" y="597943"/>
                    <a:pt x="0" y="563372"/>
                  </a:cubicBezTo>
                  <a:lnTo>
                    <a:pt x="0" y="62597"/>
                  </a:lnTo>
                  <a:close/>
                </a:path>
              </a:pathLst>
            </a:custGeom>
            <a:solidFill>
              <a:schemeClr val="accent1">
                <a:lumMod val="75000"/>
              </a:schemeClr>
            </a:solidFill>
            <a:ln w="38100">
              <a:solidFill>
                <a:schemeClr val="accent1">
                  <a:lumMod val="50000"/>
                </a:schemeClr>
              </a:solidFill>
            </a:ln>
          </p:spPr>
          <p:style>
            <a:lnRef idx="2">
              <a:schemeClr val="accent6"/>
            </a:lnRef>
            <a:fillRef idx="1">
              <a:schemeClr val="lt1"/>
            </a:fillRef>
            <a:effectRef idx="0">
              <a:schemeClr val="accent6"/>
            </a:effectRef>
            <a:fontRef idx="minor">
              <a:schemeClr val="dk1">
                <a:hueOff val="0"/>
                <a:satOff val="0"/>
                <a:lumOff val="0"/>
                <a:alphaOff val="0"/>
              </a:schemeClr>
            </a:fontRef>
          </p:style>
          <p:txBody>
            <a:bodyPr lIns="71674" tIns="71674" rIns="71674" bIns="71674" spcCol="1270" anchor="ctr"/>
            <a:lstStyle/>
            <a:p>
              <a:pPr algn="ctr" defTabSz="622300" eaLnBrk="1" fontAlgn="auto" hangingPunct="1">
                <a:lnSpc>
                  <a:spcPct val="90000"/>
                </a:lnSpc>
                <a:spcAft>
                  <a:spcPct val="35000"/>
                </a:spcAft>
                <a:defRPr/>
              </a:pPr>
              <a:r>
                <a:rPr lang="de-DE" sz="1400" b="1" dirty="0">
                  <a:solidFill>
                    <a:prstClr val="white"/>
                  </a:solidFill>
                </a:rPr>
                <a:t>Rohstoffe</a:t>
              </a:r>
            </a:p>
          </p:txBody>
        </p:sp>
        <p:sp>
          <p:nvSpPr>
            <p:cNvPr id="65" name="Abgerundetes Rechteck 64"/>
            <p:cNvSpPr/>
            <p:nvPr/>
          </p:nvSpPr>
          <p:spPr>
            <a:xfrm>
              <a:off x="2582863" y="3976560"/>
              <a:ext cx="985837" cy="625475"/>
            </a:xfrm>
            <a:prstGeom prst="roundRect">
              <a:avLst>
                <a:gd name="adj" fmla="val 10000"/>
              </a:avLst>
            </a:prstGeom>
            <a:solidFill>
              <a:schemeClr val="bg1">
                <a:lumMod val="65000"/>
              </a:schemeClr>
            </a:solidFill>
            <a:ln w="38100">
              <a:solidFill>
                <a:schemeClr val="accent1">
                  <a:lumMod val="50000"/>
                </a:schemeClr>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7" name="Freihandform 66"/>
            <p:cNvSpPr/>
            <p:nvPr/>
          </p:nvSpPr>
          <p:spPr>
            <a:xfrm>
              <a:off x="287338" y="5059235"/>
              <a:ext cx="1173162" cy="625475"/>
            </a:xfrm>
            <a:custGeom>
              <a:avLst/>
              <a:gdLst>
                <a:gd name="connsiteX0" fmla="*/ 0 w 985778"/>
                <a:gd name="connsiteY0" fmla="*/ 62597 h 625969"/>
                <a:gd name="connsiteX1" fmla="*/ 62597 w 985778"/>
                <a:gd name="connsiteY1" fmla="*/ 0 h 625969"/>
                <a:gd name="connsiteX2" fmla="*/ 923181 w 985778"/>
                <a:gd name="connsiteY2" fmla="*/ 0 h 625969"/>
                <a:gd name="connsiteX3" fmla="*/ 985778 w 985778"/>
                <a:gd name="connsiteY3" fmla="*/ 62597 h 625969"/>
                <a:gd name="connsiteX4" fmla="*/ 985778 w 985778"/>
                <a:gd name="connsiteY4" fmla="*/ 563372 h 625969"/>
                <a:gd name="connsiteX5" fmla="*/ 923181 w 985778"/>
                <a:gd name="connsiteY5" fmla="*/ 625969 h 625969"/>
                <a:gd name="connsiteX6" fmla="*/ 62597 w 985778"/>
                <a:gd name="connsiteY6" fmla="*/ 625969 h 625969"/>
                <a:gd name="connsiteX7" fmla="*/ 0 w 985778"/>
                <a:gd name="connsiteY7" fmla="*/ 563372 h 625969"/>
                <a:gd name="connsiteX8" fmla="*/ 0 w 985778"/>
                <a:gd name="connsiteY8" fmla="*/ 62597 h 625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5778" h="625969">
                  <a:moveTo>
                    <a:pt x="0" y="62597"/>
                  </a:moveTo>
                  <a:cubicBezTo>
                    <a:pt x="0" y="28026"/>
                    <a:pt x="28026" y="0"/>
                    <a:pt x="62597" y="0"/>
                  </a:cubicBezTo>
                  <a:lnTo>
                    <a:pt x="923181" y="0"/>
                  </a:lnTo>
                  <a:cubicBezTo>
                    <a:pt x="957752" y="0"/>
                    <a:pt x="985778" y="28026"/>
                    <a:pt x="985778" y="62597"/>
                  </a:cubicBezTo>
                  <a:lnTo>
                    <a:pt x="985778" y="563372"/>
                  </a:lnTo>
                  <a:cubicBezTo>
                    <a:pt x="985778" y="597943"/>
                    <a:pt x="957752" y="625969"/>
                    <a:pt x="923181" y="625969"/>
                  </a:cubicBezTo>
                  <a:lnTo>
                    <a:pt x="62597" y="625969"/>
                  </a:lnTo>
                  <a:cubicBezTo>
                    <a:pt x="28026" y="625969"/>
                    <a:pt x="0" y="597943"/>
                    <a:pt x="0" y="563372"/>
                  </a:cubicBezTo>
                  <a:lnTo>
                    <a:pt x="0" y="62597"/>
                  </a:lnTo>
                  <a:close/>
                </a:path>
              </a:pathLst>
            </a:custGeom>
            <a:solidFill>
              <a:schemeClr val="bg1"/>
            </a:solidFill>
            <a:ln w="38100">
              <a:solidFill>
                <a:schemeClr val="accent1">
                  <a:lumMod val="50000"/>
                </a:schemeClr>
              </a:solidFill>
            </a:ln>
          </p:spPr>
          <p:style>
            <a:lnRef idx="2">
              <a:schemeClr val="accent6"/>
            </a:lnRef>
            <a:fillRef idx="1">
              <a:schemeClr val="lt1"/>
            </a:fillRef>
            <a:effectRef idx="0">
              <a:schemeClr val="accent6"/>
            </a:effectRef>
            <a:fontRef idx="minor">
              <a:schemeClr val="dk1">
                <a:hueOff val="0"/>
                <a:satOff val="0"/>
                <a:lumOff val="0"/>
                <a:alphaOff val="0"/>
              </a:schemeClr>
            </a:fontRef>
          </p:style>
          <p:txBody>
            <a:bodyPr lIns="71674" tIns="71674" rIns="71674" bIns="71674" anchor="ctr"/>
            <a:lstStyle>
              <a:lvl1pPr defTabSz="622300">
                <a:defRPr sz="2400">
                  <a:solidFill>
                    <a:schemeClr val="tx1"/>
                  </a:solidFill>
                  <a:latin typeface="Calibri" panose="020F0502020204030204" pitchFamily="34" charset="0"/>
                  <a:ea typeface="MS PGothic" panose="020B0600070205080204" pitchFamily="34" charset="-128"/>
                </a:defRPr>
              </a:lvl1pPr>
              <a:lvl2pPr marL="742950" indent="-285750" defTabSz="622300">
                <a:defRPr sz="2400">
                  <a:solidFill>
                    <a:schemeClr val="tx1"/>
                  </a:solidFill>
                  <a:latin typeface="Calibri" panose="020F0502020204030204" pitchFamily="34" charset="0"/>
                  <a:ea typeface="MS PGothic" panose="020B0600070205080204" pitchFamily="34" charset="-128"/>
                </a:defRPr>
              </a:lvl2pPr>
              <a:lvl3pPr marL="1143000" indent="-228600" defTabSz="622300">
                <a:defRPr sz="2400">
                  <a:solidFill>
                    <a:schemeClr val="tx1"/>
                  </a:solidFill>
                  <a:latin typeface="Calibri" panose="020F0502020204030204" pitchFamily="34" charset="0"/>
                  <a:ea typeface="MS PGothic" panose="020B0600070205080204" pitchFamily="34" charset="-128"/>
                </a:defRPr>
              </a:lvl3pPr>
              <a:lvl4pPr marL="1600200" indent="-228600" defTabSz="622300">
                <a:defRPr sz="2400">
                  <a:solidFill>
                    <a:schemeClr val="tx1"/>
                  </a:solidFill>
                  <a:latin typeface="Calibri" panose="020F0502020204030204" pitchFamily="34" charset="0"/>
                  <a:ea typeface="MS PGothic" panose="020B0600070205080204" pitchFamily="34" charset="-128"/>
                </a:defRPr>
              </a:lvl4pPr>
              <a:lvl5pPr marL="2057400" indent="-228600" defTabSz="622300">
                <a:defRPr sz="2400">
                  <a:solidFill>
                    <a:schemeClr val="tx1"/>
                  </a:solidFill>
                  <a:latin typeface="Calibri" panose="020F0502020204030204" pitchFamily="34" charset="0"/>
                  <a:ea typeface="MS PGothic" panose="020B0600070205080204" pitchFamily="34" charset="-128"/>
                </a:defRPr>
              </a:lvl5pPr>
              <a:lvl6pPr marL="2514600" indent="-228600" defTabSz="6223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6223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6223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6223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lnSpc>
                  <a:spcPct val="90000"/>
                </a:lnSpc>
                <a:spcAft>
                  <a:spcPct val="35000"/>
                </a:spcAft>
                <a:defRPr/>
              </a:pPr>
              <a:r>
                <a:rPr lang="de-DE" altLang="de-DE" sz="1400" b="1" dirty="0">
                  <a:solidFill>
                    <a:srgbClr val="000000"/>
                  </a:solidFill>
                </a:rPr>
                <a:t>Fossile Energieträger</a:t>
              </a:r>
            </a:p>
          </p:txBody>
        </p:sp>
        <p:sp>
          <p:nvSpPr>
            <p:cNvPr id="68" name="Abgerundetes Rechteck 67"/>
            <p:cNvSpPr/>
            <p:nvPr/>
          </p:nvSpPr>
          <p:spPr>
            <a:xfrm>
              <a:off x="1979613" y="5386260"/>
              <a:ext cx="985837" cy="627063"/>
            </a:xfrm>
            <a:prstGeom prst="roundRect">
              <a:avLst>
                <a:gd name="adj" fmla="val 10000"/>
              </a:avLst>
            </a:prstGeom>
            <a:solidFill>
              <a:schemeClr val="bg1">
                <a:lumMod val="65000"/>
              </a:schemeClr>
            </a:solidFill>
            <a:ln w="38100">
              <a:solidFill>
                <a:schemeClr val="accent1">
                  <a:lumMod val="50000"/>
                </a:schemeClr>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9" name="Freihandform 68"/>
            <p:cNvSpPr/>
            <p:nvPr/>
          </p:nvSpPr>
          <p:spPr>
            <a:xfrm>
              <a:off x="2089150" y="5491035"/>
              <a:ext cx="985838" cy="625475"/>
            </a:xfrm>
            <a:custGeom>
              <a:avLst/>
              <a:gdLst>
                <a:gd name="connsiteX0" fmla="*/ 0 w 985778"/>
                <a:gd name="connsiteY0" fmla="*/ 62597 h 625969"/>
                <a:gd name="connsiteX1" fmla="*/ 62597 w 985778"/>
                <a:gd name="connsiteY1" fmla="*/ 0 h 625969"/>
                <a:gd name="connsiteX2" fmla="*/ 923181 w 985778"/>
                <a:gd name="connsiteY2" fmla="*/ 0 h 625969"/>
                <a:gd name="connsiteX3" fmla="*/ 985778 w 985778"/>
                <a:gd name="connsiteY3" fmla="*/ 62597 h 625969"/>
                <a:gd name="connsiteX4" fmla="*/ 985778 w 985778"/>
                <a:gd name="connsiteY4" fmla="*/ 563372 h 625969"/>
                <a:gd name="connsiteX5" fmla="*/ 923181 w 985778"/>
                <a:gd name="connsiteY5" fmla="*/ 625969 h 625969"/>
                <a:gd name="connsiteX6" fmla="*/ 62597 w 985778"/>
                <a:gd name="connsiteY6" fmla="*/ 625969 h 625969"/>
                <a:gd name="connsiteX7" fmla="*/ 0 w 985778"/>
                <a:gd name="connsiteY7" fmla="*/ 563372 h 625969"/>
                <a:gd name="connsiteX8" fmla="*/ 0 w 985778"/>
                <a:gd name="connsiteY8" fmla="*/ 62597 h 625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5778" h="625969">
                  <a:moveTo>
                    <a:pt x="0" y="62597"/>
                  </a:moveTo>
                  <a:cubicBezTo>
                    <a:pt x="0" y="28026"/>
                    <a:pt x="28026" y="0"/>
                    <a:pt x="62597" y="0"/>
                  </a:cubicBezTo>
                  <a:lnTo>
                    <a:pt x="923181" y="0"/>
                  </a:lnTo>
                  <a:cubicBezTo>
                    <a:pt x="957752" y="0"/>
                    <a:pt x="985778" y="28026"/>
                    <a:pt x="985778" y="62597"/>
                  </a:cubicBezTo>
                  <a:lnTo>
                    <a:pt x="985778" y="563372"/>
                  </a:lnTo>
                  <a:cubicBezTo>
                    <a:pt x="985778" y="597943"/>
                    <a:pt x="957752" y="625969"/>
                    <a:pt x="923181" y="625969"/>
                  </a:cubicBezTo>
                  <a:lnTo>
                    <a:pt x="62597" y="625969"/>
                  </a:lnTo>
                  <a:cubicBezTo>
                    <a:pt x="28026" y="625969"/>
                    <a:pt x="0" y="597943"/>
                    <a:pt x="0" y="563372"/>
                  </a:cubicBezTo>
                  <a:lnTo>
                    <a:pt x="0" y="62597"/>
                  </a:lnTo>
                  <a:close/>
                </a:path>
              </a:pathLst>
            </a:custGeom>
            <a:solidFill>
              <a:schemeClr val="bg1"/>
            </a:solidFill>
            <a:ln w="38100">
              <a:solidFill>
                <a:schemeClr val="accent1">
                  <a:lumMod val="50000"/>
                </a:schemeClr>
              </a:solidFill>
            </a:ln>
          </p:spPr>
          <p:style>
            <a:lnRef idx="2">
              <a:schemeClr val="accent6"/>
            </a:lnRef>
            <a:fillRef idx="1">
              <a:schemeClr val="lt1"/>
            </a:fillRef>
            <a:effectRef idx="0">
              <a:schemeClr val="accent6"/>
            </a:effectRef>
            <a:fontRef idx="minor">
              <a:schemeClr val="dk1">
                <a:hueOff val="0"/>
                <a:satOff val="0"/>
                <a:lumOff val="0"/>
                <a:alphaOff val="0"/>
              </a:schemeClr>
            </a:fontRef>
          </p:style>
          <p:txBody>
            <a:bodyPr lIns="71674" tIns="71674" rIns="71674" bIns="71674" spcCol="1270" anchor="ctr"/>
            <a:lstStyle/>
            <a:p>
              <a:pPr algn="ctr" defTabSz="622300" eaLnBrk="1" fontAlgn="auto" hangingPunct="1">
                <a:lnSpc>
                  <a:spcPct val="90000"/>
                </a:lnSpc>
                <a:spcAft>
                  <a:spcPct val="35000"/>
                </a:spcAft>
                <a:defRPr/>
              </a:pPr>
              <a:r>
                <a:rPr lang="de-DE" sz="1400" b="1" dirty="0">
                  <a:solidFill>
                    <a:prstClr val="black">
                      <a:hueOff val="0"/>
                      <a:satOff val="0"/>
                      <a:lumOff val="0"/>
                      <a:alphaOff val="0"/>
                    </a:prstClr>
                  </a:solidFill>
                </a:rPr>
                <a:t>Erze</a:t>
              </a:r>
            </a:p>
          </p:txBody>
        </p:sp>
        <p:sp>
          <p:nvSpPr>
            <p:cNvPr id="70" name="Abgerundetes Rechteck 69"/>
            <p:cNvSpPr/>
            <p:nvPr/>
          </p:nvSpPr>
          <p:spPr>
            <a:xfrm>
              <a:off x="3184525" y="5386260"/>
              <a:ext cx="985838" cy="627063"/>
            </a:xfrm>
            <a:prstGeom prst="roundRect">
              <a:avLst>
                <a:gd name="adj" fmla="val 10000"/>
              </a:avLst>
            </a:prstGeom>
            <a:solidFill>
              <a:schemeClr val="bg1">
                <a:lumMod val="65000"/>
              </a:schemeClr>
            </a:solidFill>
            <a:ln w="38100">
              <a:solidFill>
                <a:schemeClr val="accent1">
                  <a:lumMod val="50000"/>
                </a:schemeClr>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71" name="Freihandform 70"/>
            <p:cNvSpPr/>
            <p:nvPr/>
          </p:nvSpPr>
          <p:spPr>
            <a:xfrm>
              <a:off x="3294063" y="5491035"/>
              <a:ext cx="985837" cy="625475"/>
            </a:xfrm>
            <a:custGeom>
              <a:avLst/>
              <a:gdLst>
                <a:gd name="connsiteX0" fmla="*/ 0 w 985778"/>
                <a:gd name="connsiteY0" fmla="*/ 62597 h 625969"/>
                <a:gd name="connsiteX1" fmla="*/ 62597 w 985778"/>
                <a:gd name="connsiteY1" fmla="*/ 0 h 625969"/>
                <a:gd name="connsiteX2" fmla="*/ 923181 w 985778"/>
                <a:gd name="connsiteY2" fmla="*/ 0 h 625969"/>
                <a:gd name="connsiteX3" fmla="*/ 985778 w 985778"/>
                <a:gd name="connsiteY3" fmla="*/ 62597 h 625969"/>
                <a:gd name="connsiteX4" fmla="*/ 985778 w 985778"/>
                <a:gd name="connsiteY4" fmla="*/ 563372 h 625969"/>
                <a:gd name="connsiteX5" fmla="*/ 923181 w 985778"/>
                <a:gd name="connsiteY5" fmla="*/ 625969 h 625969"/>
                <a:gd name="connsiteX6" fmla="*/ 62597 w 985778"/>
                <a:gd name="connsiteY6" fmla="*/ 625969 h 625969"/>
                <a:gd name="connsiteX7" fmla="*/ 0 w 985778"/>
                <a:gd name="connsiteY7" fmla="*/ 563372 h 625969"/>
                <a:gd name="connsiteX8" fmla="*/ 0 w 985778"/>
                <a:gd name="connsiteY8" fmla="*/ 62597 h 625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5778" h="625969">
                  <a:moveTo>
                    <a:pt x="0" y="62597"/>
                  </a:moveTo>
                  <a:cubicBezTo>
                    <a:pt x="0" y="28026"/>
                    <a:pt x="28026" y="0"/>
                    <a:pt x="62597" y="0"/>
                  </a:cubicBezTo>
                  <a:lnTo>
                    <a:pt x="923181" y="0"/>
                  </a:lnTo>
                  <a:cubicBezTo>
                    <a:pt x="957752" y="0"/>
                    <a:pt x="985778" y="28026"/>
                    <a:pt x="985778" y="62597"/>
                  </a:cubicBezTo>
                  <a:lnTo>
                    <a:pt x="985778" y="563372"/>
                  </a:lnTo>
                  <a:cubicBezTo>
                    <a:pt x="985778" y="597943"/>
                    <a:pt x="957752" y="625969"/>
                    <a:pt x="923181" y="625969"/>
                  </a:cubicBezTo>
                  <a:lnTo>
                    <a:pt x="62597" y="625969"/>
                  </a:lnTo>
                  <a:cubicBezTo>
                    <a:pt x="28026" y="625969"/>
                    <a:pt x="0" y="597943"/>
                    <a:pt x="0" y="563372"/>
                  </a:cubicBezTo>
                  <a:lnTo>
                    <a:pt x="0" y="62597"/>
                  </a:lnTo>
                  <a:close/>
                </a:path>
              </a:pathLst>
            </a:custGeom>
            <a:solidFill>
              <a:schemeClr val="bg1"/>
            </a:solidFill>
            <a:ln w="38100">
              <a:solidFill>
                <a:schemeClr val="accent1">
                  <a:lumMod val="50000"/>
                </a:schemeClr>
              </a:solidFill>
            </a:ln>
          </p:spPr>
          <p:style>
            <a:lnRef idx="2">
              <a:schemeClr val="accent6"/>
            </a:lnRef>
            <a:fillRef idx="1">
              <a:schemeClr val="lt1"/>
            </a:fillRef>
            <a:effectRef idx="0">
              <a:schemeClr val="accent6"/>
            </a:effectRef>
            <a:fontRef idx="minor">
              <a:schemeClr val="dk1">
                <a:hueOff val="0"/>
                <a:satOff val="0"/>
                <a:lumOff val="0"/>
                <a:alphaOff val="0"/>
              </a:schemeClr>
            </a:fontRef>
          </p:style>
          <p:txBody>
            <a:bodyPr lIns="71674" tIns="71674" rIns="71674" bIns="71674" spcCol="1270" anchor="ctr"/>
            <a:lstStyle/>
            <a:p>
              <a:pPr algn="ctr" defTabSz="622300" eaLnBrk="1" fontAlgn="auto" hangingPunct="1">
                <a:lnSpc>
                  <a:spcPct val="90000"/>
                </a:lnSpc>
                <a:spcAft>
                  <a:spcPct val="35000"/>
                </a:spcAft>
                <a:defRPr/>
              </a:pPr>
              <a:r>
                <a:rPr lang="de-DE" sz="1400" b="1" dirty="0">
                  <a:solidFill>
                    <a:prstClr val="black">
                      <a:hueOff val="0"/>
                      <a:satOff val="0"/>
                      <a:lumOff val="0"/>
                      <a:alphaOff val="0"/>
                    </a:prstClr>
                  </a:solidFill>
                </a:rPr>
                <a:t>Industrie-</a:t>
              </a:r>
              <a:r>
                <a:rPr lang="de-DE" sz="1400" b="1" dirty="0" err="1">
                  <a:solidFill>
                    <a:prstClr val="black">
                      <a:hueOff val="0"/>
                      <a:satOff val="0"/>
                      <a:lumOff val="0"/>
                      <a:alphaOff val="0"/>
                    </a:prstClr>
                  </a:solidFill>
                </a:rPr>
                <a:t>mineralien</a:t>
              </a:r>
              <a:endParaRPr lang="de-DE" sz="1400" b="1" dirty="0">
                <a:solidFill>
                  <a:prstClr val="black">
                    <a:hueOff val="0"/>
                    <a:satOff val="0"/>
                    <a:lumOff val="0"/>
                    <a:alphaOff val="0"/>
                  </a:prstClr>
                </a:solidFill>
              </a:endParaRPr>
            </a:p>
          </p:txBody>
        </p:sp>
        <p:sp>
          <p:nvSpPr>
            <p:cNvPr id="72" name="Abgerundetes Rechteck 71"/>
            <p:cNvSpPr/>
            <p:nvPr/>
          </p:nvSpPr>
          <p:spPr>
            <a:xfrm>
              <a:off x="4389438" y="5386260"/>
              <a:ext cx="985837" cy="627063"/>
            </a:xfrm>
            <a:prstGeom prst="roundRect">
              <a:avLst>
                <a:gd name="adj" fmla="val 10000"/>
              </a:avLst>
            </a:prstGeom>
            <a:solidFill>
              <a:schemeClr val="bg1">
                <a:lumMod val="65000"/>
              </a:schemeClr>
            </a:solidFill>
            <a:ln w="38100">
              <a:solidFill>
                <a:schemeClr val="accent1">
                  <a:lumMod val="50000"/>
                </a:schemeClr>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73" name="Freihandform 72"/>
            <p:cNvSpPr/>
            <p:nvPr/>
          </p:nvSpPr>
          <p:spPr>
            <a:xfrm>
              <a:off x="4498975" y="5491035"/>
              <a:ext cx="985838" cy="625475"/>
            </a:xfrm>
            <a:custGeom>
              <a:avLst/>
              <a:gdLst>
                <a:gd name="connsiteX0" fmla="*/ 0 w 985778"/>
                <a:gd name="connsiteY0" fmla="*/ 62597 h 625969"/>
                <a:gd name="connsiteX1" fmla="*/ 62597 w 985778"/>
                <a:gd name="connsiteY1" fmla="*/ 0 h 625969"/>
                <a:gd name="connsiteX2" fmla="*/ 923181 w 985778"/>
                <a:gd name="connsiteY2" fmla="*/ 0 h 625969"/>
                <a:gd name="connsiteX3" fmla="*/ 985778 w 985778"/>
                <a:gd name="connsiteY3" fmla="*/ 62597 h 625969"/>
                <a:gd name="connsiteX4" fmla="*/ 985778 w 985778"/>
                <a:gd name="connsiteY4" fmla="*/ 563372 h 625969"/>
                <a:gd name="connsiteX5" fmla="*/ 923181 w 985778"/>
                <a:gd name="connsiteY5" fmla="*/ 625969 h 625969"/>
                <a:gd name="connsiteX6" fmla="*/ 62597 w 985778"/>
                <a:gd name="connsiteY6" fmla="*/ 625969 h 625969"/>
                <a:gd name="connsiteX7" fmla="*/ 0 w 985778"/>
                <a:gd name="connsiteY7" fmla="*/ 563372 h 625969"/>
                <a:gd name="connsiteX8" fmla="*/ 0 w 985778"/>
                <a:gd name="connsiteY8" fmla="*/ 62597 h 625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5778" h="625969">
                  <a:moveTo>
                    <a:pt x="0" y="62597"/>
                  </a:moveTo>
                  <a:cubicBezTo>
                    <a:pt x="0" y="28026"/>
                    <a:pt x="28026" y="0"/>
                    <a:pt x="62597" y="0"/>
                  </a:cubicBezTo>
                  <a:lnTo>
                    <a:pt x="923181" y="0"/>
                  </a:lnTo>
                  <a:cubicBezTo>
                    <a:pt x="957752" y="0"/>
                    <a:pt x="985778" y="28026"/>
                    <a:pt x="985778" y="62597"/>
                  </a:cubicBezTo>
                  <a:lnTo>
                    <a:pt x="985778" y="563372"/>
                  </a:lnTo>
                  <a:cubicBezTo>
                    <a:pt x="985778" y="597943"/>
                    <a:pt x="957752" y="625969"/>
                    <a:pt x="923181" y="625969"/>
                  </a:cubicBezTo>
                  <a:lnTo>
                    <a:pt x="62597" y="625969"/>
                  </a:lnTo>
                  <a:cubicBezTo>
                    <a:pt x="28026" y="625969"/>
                    <a:pt x="0" y="597943"/>
                    <a:pt x="0" y="563372"/>
                  </a:cubicBezTo>
                  <a:lnTo>
                    <a:pt x="0" y="62597"/>
                  </a:lnTo>
                  <a:close/>
                </a:path>
              </a:pathLst>
            </a:custGeom>
            <a:solidFill>
              <a:schemeClr val="bg1"/>
            </a:solidFill>
            <a:ln w="38100">
              <a:solidFill>
                <a:schemeClr val="accent1">
                  <a:lumMod val="50000"/>
                </a:schemeClr>
              </a:solidFill>
            </a:ln>
          </p:spPr>
          <p:style>
            <a:lnRef idx="2">
              <a:schemeClr val="accent6"/>
            </a:lnRef>
            <a:fillRef idx="1">
              <a:schemeClr val="lt1"/>
            </a:fillRef>
            <a:effectRef idx="0">
              <a:schemeClr val="accent6"/>
            </a:effectRef>
            <a:fontRef idx="minor">
              <a:schemeClr val="dk1">
                <a:hueOff val="0"/>
                <a:satOff val="0"/>
                <a:lumOff val="0"/>
                <a:alphaOff val="0"/>
              </a:schemeClr>
            </a:fontRef>
          </p:style>
          <p:txBody>
            <a:bodyPr lIns="71674" tIns="71674" rIns="71674" bIns="71674" spcCol="1270" anchor="ctr"/>
            <a:lstStyle/>
            <a:p>
              <a:pPr algn="ctr" defTabSz="622300" eaLnBrk="1" fontAlgn="auto" hangingPunct="1">
                <a:lnSpc>
                  <a:spcPct val="90000"/>
                </a:lnSpc>
                <a:spcAft>
                  <a:spcPct val="35000"/>
                </a:spcAft>
                <a:defRPr/>
              </a:pPr>
              <a:r>
                <a:rPr lang="de-DE" sz="1400" b="1" dirty="0">
                  <a:solidFill>
                    <a:prstClr val="black">
                      <a:hueOff val="0"/>
                      <a:satOff val="0"/>
                      <a:lumOff val="0"/>
                      <a:alphaOff val="0"/>
                    </a:prstClr>
                  </a:solidFill>
                </a:rPr>
                <a:t>Bau-</a:t>
              </a:r>
              <a:r>
                <a:rPr lang="de-DE" sz="1400" b="1" dirty="0" err="1">
                  <a:solidFill>
                    <a:prstClr val="black">
                      <a:hueOff val="0"/>
                      <a:satOff val="0"/>
                      <a:lumOff val="0"/>
                      <a:alphaOff val="0"/>
                    </a:prstClr>
                  </a:solidFill>
                </a:rPr>
                <a:t>mineralien</a:t>
              </a:r>
              <a:endParaRPr lang="de-DE" sz="1400" b="1" dirty="0">
                <a:solidFill>
                  <a:prstClr val="black">
                    <a:hueOff val="0"/>
                    <a:satOff val="0"/>
                    <a:lumOff val="0"/>
                    <a:alphaOff val="0"/>
                  </a:prstClr>
                </a:solidFill>
              </a:endParaRPr>
            </a:p>
          </p:txBody>
        </p:sp>
        <p:sp>
          <p:nvSpPr>
            <p:cNvPr id="74" name="Abgerundetes Rechteck 73"/>
            <p:cNvSpPr/>
            <p:nvPr/>
          </p:nvSpPr>
          <p:spPr>
            <a:xfrm>
              <a:off x="6880225" y="3976560"/>
              <a:ext cx="985838" cy="625475"/>
            </a:xfrm>
            <a:prstGeom prst="roundRect">
              <a:avLst>
                <a:gd name="adj" fmla="val 10000"/>
              </a:avLst>
            </a:prstGeom>
            <a:solidFill>
              <a:schemeClr val="bg1">
                <a:lumMod val="65000"/>
              </a:schemeClr>
            </a:solidFill>
            <a:ln w="38100">
              <a:solidFill>
                <a:schemeClr val="accent1">
                  <a:lumMod val="50000"/>
                </a:schemeClr>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75" name="Abgerundetes Rechteck 74"/>
            <p:cNvSpPr/>
            <p:nvPr/>
          </p:nvSpPr>
          <p:spPr>
            <a:xfrm>
              <a:off x="5594350" y="5386260"/>
              <a:ext cx="985838" cy="627063"/>
            </a:xfrm>
            <a:prstGeom prst="roundRect">
              <a:avLst>
                <a:gd name="adj" fmla="val 10000"/>
              </a:avLst>
            </a:prstGeom>
            <a:solidFill>
              <a:schemeClr val="bg1">
                <a:lumMod val="65000"/>
              </a:schemeClr>
            </a:solidFill>
            <a:ln w="38100">
              <a:solidFill>
                <a:schemeClr val="accent1">
                  <a:lumMod val="50000"/>
                </a:schemeClr>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76" name="Freihandform 75"/>
            <p:cNvSpPr/>
            <p:nvPr/>
          </p:nvSpPr>
          <p:spPr>
            <a:xfrm>
              <a:off x="5703888" y="5491035"/>
              <a:ext cx="985837" cy="625475"/>
            </a:xfrm>
            <a:custGeom>
              <a:avLst/>
              <a:gdLst>
                <a:gd name="connsiteX0" fmla="*/ 0 w 985778"/>
                <a:gd name="connsiteY0" fmla="*/ 62597 h 625969"/>
                <a:gd name="connsiteX1" fmla="*/ 62597 w 985778"/>
                <a:gd name="connsiteY1" fmla="*/ 0 h 625969"/>
                <a:gd name="connsiteX2" fmla="*/ 923181 w 985778"/>
                <a:gd name="connsiteY2" fmla="*/ 0 h 625969"/>
                <a:gd name="connsiteX3" fmla="*/ 985778 w 985778"/>
                <a:gd name="connsiteY3" fmla="*/ 62597 h 625969"/>
                <a:gd name="connsiteX4" fmla="*/ 985778 w 985778"/>
                <a:gd name="connsiteY4" fmla="*/ 563372 h 625969"/>
                <a:gd name="connsiteX5" fmla="*/ 923181 w 985778"/>
                <a:gd name="connsiteY5" fmla="*/ 625969 h 625969"/>
                <a:gd name="connsiteX6" fmla="*/ 62597 w 985778"/>
                <a:gd name="connsiteY6" fmla="*/ 625969 h 625969"/>
                <a:gd name="connsiteX7" fmla="*/ 0 w 985778"/>
                <a:gd name="connsiteY7" fmla="*/ 563372 h 625969"/>
                <a:gd name="connsiteX8" fmla="*/ 0 w 985778"/>
                <a:gd name="connsiteY8" fmla="*/ 62597 h 625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5778" h="625969">
                  <a:moveTo>
                    <a:pt x="0" y="62597"/>
                  </a:moveTo>
                  <a:cubicBezTo>
                    <a:pt x="0" y="28026"/>
                    <a:pt x="28026" y="0"/>
                    <a:pt x="62597" y="0"/>
                  </a:cubicBezTo>
                  <a:lnTo>
                    <a:pt x="923181" y="0"/>
                  </a:lnTo>
                  <a:cubicBezTo>
                    <a:pt x="957752" y="0"/>
                    <a:pt x="985778" y="28026"/>
                    <a:pt x="985778" y="62597"/>
                  </a:cubicBezTo>
                  <a:lnTo>
                    <a:pt x="985778" y="563372"/>
                  </a:lnTo>
                  <a:cubicBezTo>
                    <a:pt x="985778" y="597943"/>
                    <a:pt x="957752" y="625969"/>
                    <a:pt x="923181" y="625969"/>
                  </a:cubicBezTo>
                  <a:lnTo>
                    <a:pt x="62597" y="625969"/>
                  </a:lnTo>
                  <a:cubicBezTo>
                    <a:pt x="28026" y="625969"/>
                    <a:pt x="0" y="597943"/>
                    <a:pt x="0" y="563372"/>
                  </a:cubicBezTo>
                  <a:lnTo>
                    <a:pt x="0" y="62597"/>
                  </a:lnTo>
                  <a:close/>
                </a:path>
              </a:pathLst>
            </a:custGeom>
            <a:solidFill>
              <a:schemeClr val="bg1"/>
            </a:solidFill>
            <a:ln w="38100">
              <a:solidFill>
                <a:schemeClr val="accent1">
                  <a:lumMod val="50000"/>
                </a:schemeClr>
              </a:solidFill>
            </a:ln>
          </p:spPr>
          <p:style>
            <a:lnRef idx="2">
              <a:schemeClr val="accent6"/>
            </a:lnRef>
            <a:fillRef idx="1">
              <a:schemeClr val="lt1"/>
            </a:fillRef>
            <a:effectRef idx="0">
              <a:schemeClr val="accent6"/>
            </a:effectRef>
            <a:fontRef idx="minor">
              <a:schemeClr val="dk1">
                <a:hueOff val="0"/>
                <a:satOff val="0"/>
                <a:lumOff val="0"/>
                <a:alphaOff val="0"/>
              </a:schemeClr>
            </a:fontRef>
          </p:style>
          <p:txBody>
            <a:bodyPr lIns="71674" tIns="71674" rIns="71674" bIns="71674" spcCol="1270" anchor="ctr"/>
            <a:lstStyle/>
            <a:p>
              <a:pPr algn="ctr" defTabSz="622300" eaLnBrk="1" fontAlgn="auto" hangingPunct="1">
                <a:lnSpc>
                  <a:spcPct val="90000"/>
                </a:lnSpc>
                <a:spcAft>
                  <a:spcPct val="35000"/>
                </a:spcAft>
                <a:defRPr/>
              </a:pPr>
              <a:r>
                <a:rPr lang="de-DE" sz="1400" b="1" dirty="0">
                  <a:solidFill>
                    <a:prstClr val="black">
                      <a:hueOff val="0"/>
                      <a:satOff val="0"/>
                      <a:lumOff val="0"/>
                      <a:alphaOff val="0"/>
                    </a:prstClr>
                  </a:solidFill>
                </a:rPr>
                <a:t>Stoffliche Nutzung</a:t>
              </a:r>
            </a:p>
          </p:txBody>
        </p:sp>
        <p:sp>
          <p:nvSpPr>
            <p:cNvPr id="77" name="Abgerundetes Rechteck 76"/>
            <p:cNvSpPr/>
            <p:nvPr/>
          </p:nvSpPr>
          <p:spPr>
            <a:xfrm>
              <a:off x="8024813" y="5386260"/>
              <a:ext cx="900112" cy="627063"/>
            </a:xfrm>
            <a:prstGeom prst="roundRect">
              <a:avLst>
                <a:gd name="adj" fmla="val 10000"/>
              </a:avLst>
            </a:prstGeom>
            <a:solidFill>
              <a:schemeClr val="bg1">
                <a:lumMod val="65000"/>
              </a:schemeClr>
            </a:solidFill>
            <a:ln w="38100">
              <a:solidFill>
                <a:schemeClr val="accent1">
                  <a:lumMod val="50000"/>
                </a:schemeClr>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78" name="Abgerundetes Rechteck 77"/>
            <p:cNvSpPr/>
            <p:nvPr/>
          </p:nvSpPr>
          <p:spPr>
            <a:xfrm>
              <a:off x="6880225" y="5386260"/>
              <a:ext cx="960438" cy="627063"/>
            </a:xfrm>
            <a:prstGeom prst="roundRect">
              <a:avLst>
                <a:gd name="adj" fmla="val 10000"/>
              </a:avLst>
            </a:prstGeom>
            <a:solidFill>
              <a:schemeClr val="bg1">
                <a:lumMod val="65000"/>
              </a:schemeClr>
            </a:solidFill>
            <a:ln w="38100">
              <a:solidFill>
                <a:schemeClr val="accent1">
                  <a:lumMod val="50000"/>
                </a:schemeClr>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79" name="Freihandform 78"/>
            <p:cNvSpPr/>
            <p:nvPr/>
          </p:nvSpPr>
          <p:spPr>
            <a:xfrm>
              <a:off x="6953250" y="5491035"/>
              <a:ext cx="962025" cy="625475"/>
            </a:xfrm>
            <a:custGeom>
              <a:avLst/>
              <a:gdLst>
                <a:gd name="connsiteX0" fmla="*/ 0 w 985778"/>
                <a:gd name="connsiteY0" fmla="*/ 62597 h 625969"/>
                <a:gd name="connsiteX1" fmla="*/ 62597 w 985778"/>
                <a:gd name="connsiteY1" fmla="*/ 0 h 625969"/>
                <a:gd name="connsiteX2" fmla="*/ 923181 w 985778"/>
                <a:gd name="connsiteY2" fmla="*/ 0 h 625969"/>
                <a:gd name="connsiteX3" fmla="*/ 985778 w 985778"/>
                <a:gd name="connsiteY3" fmla="*/ 62597 h 625969"/>
                <a:gd name="connsiteX4" fmla="*/ 985778 w 985778"/>
                <a:gd name="connsiteY4" fmla="*/ 563372 h 625969"/>
                <a:gd name="connsiteX5" fmla="*/ 923181 w 985778"/>
                <a:gd name="connsiteY5" fmla="*/ 625969 h 625969"/>
                <a:gd name="connsiteX6" fmla="*/ 62597 w 985778"/>
                <a:gd name="connsiteY6" fmla="*/ 625969 h 625969"/>
                <a:gd name="connsiteX7" fmla="*/ 0 w 985778"/>
                <a:gd name="connsiteY7" fmla="*/ 563372 h 625969"/>
                <a:gd name="connsiteX8" fmla="*/ 0 w 985778"/>
                <a:gd name="connsiteY8" fmla="*/ 62597 h 625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5778" h="625969">
                  <a:moveTo>
                    <a:pt x="0" y="62597"/>
                  </a:moveTo>
                  <a:cubicBezTo>
                    <a:pt x="0" y="28026"/>
                    <a:pt x="28026" y="0"/>
                    <a:pt x="62597" y="0"/>
                  </a:cubicBezTo>
                  <a:lnTo>
                    <a:pt x="923181" y="0"/>
                  </a:lnTo>
                  <a:cubicBezTo>
                    <a:pt x="957752" y="0"/>
                    <a:pt x="985778" y="28026"/>
                    <a:pt x="985778" y="62597"/>
                  </a:cubicBezTo>
                  <a:lnTo>
                    <a:pt x="985778" y="563372"/>
                  </a:lnTo>
                  <a:cubicBezTo>
                    <a:pt x="985778" y="597943"/>
                    <a:pt x="957752" y="625969"/>
                    <a:pt x="923181" y="625969"/>
                  </a:cubicBezTo>
                  <a:lnTo>
                    <a:pt x="62597" y="625969"/>
                  </a:lnTo>
                  <a:cubicBezTo>
                    <a:pt x="28026" y="625969"/>
                    <a:pt x="0" y="597943"/>
                    <a:pt x="0" y="563372"/>
                  </a:cubicBezTo>
                  <a:lnTo>
                    <a:pt x="0" y="62597"/>
                  </a:lnTo>
                  <a:close/>
                </a:path>
              </a:pathLst>
            </a:custGeom>
            <a:solidFill>
              <a:schemeClr val="bg1"/>
            </a:solidFill>
            <a:ln w="38100">
              <a:solidFill>
                <a:schemeClr val="accent1">
                  <a:lumMod val="50000"/>
                </a:schemeClr>
              </a:solidFill>
            </a:ln>
          </p:spPr>
          <p:style>
            <a:lnRef idx="2">
              <a:schemeClr val="accent6"/>
            </a:lnRef>
            <a:fillRef idx="1">
              <a:schemeClr val="lt1"/>
            </a:fillRef>
            <a:effectRef idx="0">
              <a:schemeClr val="accent6"/>
            </a:effectRef>
            <a:fontRef idx="minor">
              <a:schemeClr val="dk1">
                <a:hueOff val="0"/>
                <a:satOff val="0"/>
                <a:lumOff val="0"/>
                <a:alphaOff val="0"/>
              </a:schemeClr>
            </a:fontRef>
          </p:style>
          <p:txBody>
            <a:bodyPr lIns="64054" tIns="64054" rIns="64054" bIns="64054" spcCol="1270" anchor="ctr"/>
            <a:lstStyle/>
            <a:p>
              <a:pPr algn="ctr" defTabSz="533400" eaLnBrk="1" fontAlgn="auto" hangingPunct="1">
                <a:lnSpc>
                  <a:spcPct val="90000"/>
                </a:lnSpc>
                <a:spcAft>
                  <a:spcPct val="35000"/>
                </a:spcAft>
                <a:defRPr/>
              </a:pPr>
              <a:r>
                <a:rPr lang="de-DE" sz="1200" b="1" dirty="0">
                  <a:solidFill>
                    <a:prstClr val="black">
                      <a:hueOff val="0"/>
                      <a:satOff val="0"/>
                      <a:lumOff val="0"/>
                      <a:alphaOff val="0"/>
                    </a:prstClr>
                  </a:solidFill>
                </a:rPr>
                <a:t>Energetische Nutzung</a:t>
              </a:r>
            </a:p>
          </p:txBody>
        </p:sp>
        <p:sp>
          <p:nvSpPr>
            <p:cNvPr id="80" name="Abgerundetes Rechteck 79"/>
            <p:cNvSpPr/>
            <p:nvPr/>
          </p:nvSpPr>
          <p:spPr>
            <a:xfrm>
              <a:off x="5514975" y="2868485"/>
              <a:ext cx="985838" cy="627063"/>
            </a:xfrm>
            <a:prstGeom prst="roundRect">
              <a:avLst>
                <a:gd name="adj" fmla="val 10000"/>
              </a:avLst>
            </a:prstGeom>
            <a:solidFill>
              <a:schemeClr val="bg1">
                <a:lumMod val="65000"/>
              </a:schemeClr>
            </a:solidFill>
            <a:ln w="38100">
              <a:solidFill>
                <a:schemeClr val="accent1">
                  <a:lumMod val="50000"/>
                </a:schemeClr>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81" name="Freihandform 80"/>
            <p:cNvSpPr/>
            <p:nvPr/>
          </p:nvSpPr>
          <p:spPr>
            <a:xfrm>
              <a:off x="5624513" y="2973260"/>
              <a:ext cx="985837" cy="625475"/>
            </a:xfrm>
            <a:custGeom>
              <a:avLst/>
              <a:gdLst>
                <a:gd name="connsiteX0" fmla="*/ 0 w 985778"/>
                <a:gd name="connsiteY0" fmla="*/ 62597 h 625969"/>
                <a:gd name="connsiteX1" fmla="*/ 62597 w 985778"/>
                <a:gd name="connsiteY1" fmla="*/ 0 h 625969"/>
                <a:gd name="connsiteX2" fmla="*/ 923181 w 985778"/>
                <a:gd name="connsiteY2" fmla="*/ 0 h 625969"/>
                <a:gd name="connsiteX3" fmla="*/ 985778 w 985778"/>
                <a:gd name="connsiteY3" fmla="*/ 62597 h 625969"/>
                <a:gd name="connsiteX4" fmla="*/ 985778 w 985778"/>
                <a:gd name="connsiteY4" fmla="*/ 563372 h 625969"/>
                <a:gd name="connsiteX5" fmla="*/ 923181 w 985778"/>
                <a:gd name="connsiteY5" fmla="*/ 625969 h 625969"/>
                <a:gd name="connsiteX6" fmla="*/ 62597 w 985778"/>
                <a:gd name="connsiteY6" fmla="*/ 625969 h 625969"/>
                <a:gd name="connsiteX7" fmla="*/ 0 w 985778"/>
                <a:gd name="connsiteY7" fmla="*/ 563372 h 625969"/>
                <a:gd name="connsiteX8" fmla="*/ 0 w 985778"/>
                <a:gd name="connsiteY8" fmla="*/ 62597 h 625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5778" h="625969">
                  <a:moveTo>
                    <a:pt x="0" y="62597"/>
                  </a:moveTo>
                  <a:cubicBezTo>
                    <a:pt x="0" y="28026"/>
                    <a:pt x="28026" y="0"/>
                    <a:pt x="62597" y="0"/>
                  </a:cubicBezTo>
                  <a:lnTo>
                    <a:pt x="923181" y="0"/>
                  </a:lnTo>
                  <a:cubicBezTo>
                    <a:pt x="957752" y="0"/>
                    <a:pt x="985778" y="28026"/>
                    <a:pt x="985778" y="62597"/>
                  </a:cubicBezTo>
                  <a:lnTo>
                    <a:pt x="985778" y="563372"/>
                  </a:lnTo>
                  <a:cubicBezTo>
                    <a:pt x="985778" y="597943"/>
                    <a:pt x="957752" y="625969"/>
                    <a:pt x="923181" y="625969"/>
                  </a:cubicBezTo>
                  <a:lnTo>
                    <a:pt x="62597" y="625969"/>
                  </a:lnTo>
                  <a:cubicBezTo>
                    <a:pt x="28026" y="625969"/>
                    <a:pt x="0" y="597943"/>
                    <a:pt x="0" y="563372"/>
                  </a:cubicBezTo>
                  <a:lnTo>
                    <a:pt x="0" y="62597"/>
                  </a:lnTo>
                  <a:close/>
                </a:path>
              </a:pathLst>
            </a:custGeom>
            <a:ln w="38100">
              <a:solidFill>
                <a:schemeClr val="accent1">
                  <a:lumMod val="50000"/>
                </a:schemeClr>
              </a:solidFill>
            </a:ln>
          </p:spPr>
          <p:style>
            <a:lnRef idx="2">
              <a:schemeClr val="accent6"/>
            </a:lnRef>
            <a:fillRef idx="1">
              <a:schemeClr val="lt1"/>
            </a:fillRef>
            <a:effectRef idx="0">
              <a:schemeClr val="accent6"/>
            </a:effectRef>
            <a:fontRef idx="minor">
              <a:schemeClr val="dk1">
                <a:hueOff val="0"/>
                <a:satOff val="0"/>
                <a:lumOff val="0"/>
                <a:alphaOff val="0"/>
              </a:schemeClr>
            </a:fontRef>
          </p:style>
          <p:txBody>
            <a:bodyPr lIns="64054" tIns="64054" rIns="64054" bIns="64054" anchor="ctr"/>
            <a:lstStyle>
              <a:lvl1pPr defTabSz="533400">
                <a:defRPr sz="2400">
                  <a:solidFill>
                    <a:schemeClr val="tx1"/>
                  </a:solidFill>
                  <a:latin typeface="Calibri" panose="020F0502020204030204" pitchFamily="34" charset="0"/>
                  <a:ea typeface="MS PGothic" panose="020B0600070205080204" pitchFamily="34" charset="-128"/>
                </a:defRPr>
              </a:lvl1pPr>
              <a:lvl2pPr marL="742950" indent="-285750" defTabSz="533400">
                <a:defRPr sz="2400">
                  <a:solidFill>
                    <a:schemeClr val="tx1"/>
                  </a:solidFill>
                  <a:latin typeface="Calibri" panose="020F0502020204030204" pitchFamily="34" charset="0"/>
                  <a:ea typeface="MS PGothic" panose="020B0600070205080204" pitchFamily="34" charset="-128"/>
                </a:defRPr>
              </a:lvl2pPr>
              <a:lvl3pPr marL="1143000" indent="-228600" defTabSz="533400">
                <a:defRPr sz="2400">
                  <a:solidFill>
                    <a:schemeClr val="tx1"/>
                  </a:solidFill>
                  <a:latin typeface="Calibri" panose="020F0502020204030204" pitchFamily="34" charset="0"/>
                  <a:ea typeface="MS PGothic" panose="020B0600070205080204" pitchFamily="34" charset="-128"/>
                </a:defRPr>
              </a:lvl3pPr>
              <a:lvl4pPr marL="1600200" indent="-228600" defTabSz="533400">
                <a:defRPr sz="2400">
                  <a:solidFill>
                    <a:schemeClr val="tx1"/>
                  </a:solidFill>
                  <a:latin typeface="Calibri" panose="020F0502020204030204" pitchFamily="34" charset="0"/>
                  <a:ea typeface="MS PGothic" panose="020B0600070205080204" pitchFamily="34" charset="-128"/>
                </a:defRPr>
              </a:lvl4pPr>
              <a:lvl5pPr marL="2057400" indent="-228600" defTabSz="533400">
                <a:defRPr sz="2400">
                  <a:solidFill>
                    <a:schemeClr val="tx1"/>
                  </a:solidFill>
                  <a:latin typeface="Calibri" panose="020F0502020204030204" pitchFamily="34" charset="0"/>
                  <a:ea typeface="MS PGothic" panose="020B0600070205080204" pitchFamily="34" charset="-128"/>
                </a:defRPr>
              </a:lvl5pPr>
              <a:lvl6pPr marL="2514600" indent="-228600" defTabSz="5334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5334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5334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5334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lnSpc>
                  <a:spcPct val="90000"/>
                </a:lnSpc>
                <a:spcAft>
                  <a:spcPct val="35000"/>
                </a:spcAft>
                <a:defRPr/>
              </a:pPr>
              <a:r>
                <a:rPr lang="de-DE" altLang="de-DE" sz="1200" b="1">
                  <a:solidFill>
                    <a:srgbClr val="000000"/>
                  </a:solidFill>
                </a:rPr>
                <a:t>Fläche</a:t>
              </a:r>
            </a:p>
          </p:txBody>
        </p:sp>
        <p:sp>
          <p:nvSpPr>
            <p:cNvPr id="82" name="Abgerundetes Rechteck 81"/>
            <p:cNvSpPr/>
            <p:nvPr/>
          </p:nvSpPr>
          <p:spPr>
            <a:xfrm>
              <a:off x="6719888" y="2868485"/>
              <a:ext cx="985837" cy="627063"/>
            </a:xfrm>
            <a:prstGeom prst="roundRect">
              <a:avLst>
                <a:gd name="adj" fmla="val 10000"/>
              </a:avLst>
            </a:prstGeom>
            <a:solidFill>
              <a:schemeClr val="bg1">
                <a:lumMod val="65000"/>
              </a:schemeClr>
            </a:solidFill>
            <a:ln w="38100">
              <a:solidFill>
                <a:schemeClr val="accent1">
                  <a:lumMod val="50000"/>
                </a:schemeClr>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83" name="Freihandform 82"/>
            <p:cNvSpPr/>
            <p:nvPr/>
          </p:nvSpPr>
          <p:spPr>
            <a:xfrm>
              <a:off x="6829425" y="2973260"/>
              <a:ext cx="985838" cy="625475"/>
            </a:xfrm>
            <a:custGeom>
              <a:avLst/>
              <a:gdLst>
                <a:gd name="connsiteX0" fmla="*/ 0 w 985778"/>
                <a:gd name="connsiteY0" fmla="*/ 62597 h 625969"/>
                <a:gd name="connsiteX1" fmla="*/ 62597 w 985778"/>
                <a:gd name="connsiteY1" fmla="*/ 0 h 625969"/>
                <a:gd name="connsiteX2" fmla="*/ 923181 w 985778"/>
                <a:gd name="connsiteY2" fmla="*/ 0 h 625969"/>
                <a:gd name="connsiteX3" fmla="*/ 985778 w 985778"/>
                <a:gd name="connsiteY3" fmla="*/ 62597 h 625969"/>
                <a:gd name="connsiteX4" fmla="*/ 985778 w 985778"/>
                <a:gd name="connsiteY4" fmla="*/ 563372 h 625969"/>
                <a:gd name="connsiteX5" fmla="*/ 923181 w 985778"/>
                <a:gd name="connsiteY5" fmla="*/ 625969 h 625969"/>
                <a:gd name="connsiteX6" fmla="*/ 62597 w 985778"/>
                <a:gd name="connsiteY6" fmla="*/ 625969 h 625969"/>
                <a:gd name="connsiteX7" fmla="*/ 0 w 985778"/>
                <a:gd name="connsiteY7" fmla="*/ 563372 h 625969"/>
                <a:gd name="connsiteX8" fmla="*/ 0 w 985778"/>
                <a:gd name="connsiteY8" fmla="*/ 62597 h 625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5778" h="625969">
                  <a:moveTo>
                    <a:pt x="0" y="62597"/>
                  </a:moveTo>
                  <a:cubicBezTo>
                    <a:pt x="0" y="28026"/>
                    <a:pt x="28026" y="0"/>
                    <a:pt x="62597" y="0"/>
                  </a:cubicBezTo>
                  <a:lnTo>
                    <a:pt x="923181" y="0"/>
                  </a:lnTo>
                  <a:cubicBezTo>
                    <a:pt x="957752" y="0"/>
                    <a:pt x="985778" y="28026"/>
                    <a:pt x="985778" y="62597"/>
                  </a:cubicBezTo>
                  <a:lnTo>
                    <a:pt x="985778" y="563372"/>
                  </a:lnTo>
                  <a:cubicBezTo>
                    <a:pt x="985778" y="597943"/>
                    <a:pt x="957752" y="625969"/>
                    <a:pt x="923181" y="625969"/>
                  </a:cubicBezTo>
                  <a:lnTo>
                    <a:pt x="62597" y="625969"/>
                  </a:lnTo>
                  <a:cubicBezTo>
                    <a:pt x="28026" y="625969"/>
                    <a:pt x="0" y="597943"/>
                    <a:pt x="0" y="563372"/>
                  </a:cubicBezTo>
                  <a:lnTo>
                    <a:pt x="0" y="62597"/>
                  </a:lnTo>
                  <a:close/>
                </a:path>
              </a:pathLst>
            </a:custGeom>
            <a:ln w="38100">
              <a:solidFill>
                <a:schemeClr val="accent1">
                  <a:lumMod val="50000"/>
                </a:schemeClr>
              </a:solidFill>
            </a:ln>
          </p:spPr>
          <p:style>
            <a:lnRef idx="2">
              <a:schemeClr val="accent6"/>
            </a:lnRef>
            <a:fillRef idx="1">
              <a:schemeClr val="lt1"/>
            </a:fillRef>
            <a:effectRef idx="0">
              <a:schemeClr val="accent6"/>
            </a:effectRef>
            <a:fontRef idx="minor">
              <a:schemeClr val="dk1">
                <a:hueOff val="0"/>
                <a:satOff val="0"/>
                <a:lumOff val="0"/>
                <a:alphaOff val="0"/>
              </a:schemeClr>
            </a:fontRef>
          </p:style>
          <p:txBody>
            <a:bodyPr lIns="64054" tIns="64054" rIns="64054" bIns="64054" anchor="ctr"/>
            <a:lstStyle>
              <a:lvl1pPr defTabSz="533400">
                <a:defRPr sz="2400">
                  <a:solidFill>
                    <a:schemeClr val="tx1"/>
                  </a:solidFill>
                  <a:latin typeface="Calibri" panose="020F0502020204030204" pitchFamily="34" charset="0"/>
                  <a:ea typeface="MS PGothic" panose="020B0600070205080204" pitchFamily="34" charset="-128"/>
                </a:defRPr>
              </a:lvl1pPr>
              <a:lvl2pPr marL="742950" indent="-285750" defTabSz="533400">
                <a:defRPr sz="2400">
                  <a:solidFill>
                    <a:schemeClr val="tx1"/>
                  </a:solidFill>
                  <a:latin typeface="Calibri" panose="020F0502020204030204" pitchFamily="34" charset="0"/>
                  <a:ea typeface="MS PGothic" panose="020B0600070205080204" pitchFamily="34" charset="-128"/>
                </a:defRPr>
              </a:lvl2pPr>
              <a:lvl3pPr marL="1143000" indent="-228600" defTabSz="533400">
                <a:defRPr sz="2400">
                  <a:solidFill>
                    <a:schemeClr val="tx1"/>
                  </a:solidFill>
                  <a:latin typeface="Calibri" panose="020F0502020204030204" pitchFamily="34" charset="0"/>
                  <a:ea typeface="MS PGothic" panose="020B0600070205080204" pitchFamily="34" charset="-128"/>
                </a:defRPr>
              </a:lvl3pPr>
              <a:lvl4pPr marL="1600200" indent="-228600" defTabSz="533400">
                <a:defRPr sz="2400">
                  <a:solidFill>
                    <a:schemeClr val="tx1"/>
                  </a:solidFill>
                  <a:latin typeface="Calibri" panose="020F0502020204030204" pitchFamily="34" charset="0"/>
                  <a:ea typeface="MS PGothic" panose="020B0600070205080204" pitchFamily="34" charset="-128"/>
                </a:defRPr>
              </a:lvl4pPr>
              <a:lvl5pPr marL="2057400" indent="-228600" defTabSz="533400">
                <a:defRPr sz="2400">
                  <a:solidFill>
                    <a:schemeClr val="tx1"/>
                  </a:solidFill>
                  <a:latin typeface="Calibri" panose="020F0502020204030204" pitchFamily="34" charset="0"/>
                  <a:ea typeface="MS PGothic" panose="020B0600070205080204" pitchFamily="34" charset="-128"/>
                </a:defRPr>
              </a:lvl5pPr>
              <a:lvl6pPr marL="2514600" indent="-228600" defTabSz="5334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5334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5334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5334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lnSpc>
                  <a:spcPct val="90000"/>
                </a:lnSpc>
                <a:spcAft>
                  <a:spcPct val="35000"/>
                </a:spcAft>
                <a:defRPr/>
              </a:pPr>
              <a:r>
                <a:rPr lang="de-DE" altLang="de-DE" sz="1200" b="1">
                  <a:solidFill>
                    <a:srgbClr val="000000"/>
                  </a:solidFill>
                </a:rPr>
                <a:t>Strömende Ressourcen</a:t>
              </a:r>
            </a:p>
          </p:txBody>
        </p:sp>
        <p:sp>
          <p:nvSpPr>
            <p:cNvPr id="84" name="Abgerundetes Rechteck 83"/>
            <p:cNvSpPr/>
            <p:nvPr/>
          </p:nvSpPr>
          <p:spPr>
            <a:xfrm>
              <a:off x="7945438" y="2887535"/>
              <a:ext cx="985837" cy="627063"/>
            </a:xfrm>
            <a:prstGeom prst="roundRect">
              <a:avLst>
                <a:gd name="adj" fmla="val 10000"/>
              </a:avLst>
            </a:prstGeom>
            <a:solidFill>
              <a:schemeClr val="bg1">
                <a:lumMod val="65000"/>
              </a:schemeClr>
            </a:solidFill>
            <a:ln w="38100">
              <a:solidFill>
                <a:schemeClr val="accent1">
                  <a:lumMod val="50000"/>
                </a:schemeClr>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85" name="Freihandform 84"/>
            <p:cNvSpPr/>
            <p:nvPr/>
          </p:nvSpPr>
          <p:spPr>
            <a:xfrm>
              <a:off x="8054975" y="2992310"/>
              <a:ext cx="985838" cy="625475"/>
            </a:xfrm>
            <a:custGeom>
              <a:avLst/>
              <a:gdLst>
                <a:gd name="connsiteX0" fmla="*/ 0 w 985778"/>
                <a:gd name="connsiteY0" fmla="*/ 62597 h 625969"/>
                <a:gd name="connsiteX1" fmla="*/ 62597 w 985778"/>
                <a:gd name="connsiteY1" fmla="*/ 0 h 625969"/>
                <a:gd name="connsiteX2" fmla="*/ 923181 w 985778"/>
                <a:gd name="connsiteY2" fmla="*/ 0 h 625969"/>
                <a:gd name="connsiteX3" fmla="*/ 985778 w 985778"/>
                <a:gd name="connsiteY3" fmla="*/ 62597 h 625969"/>
                <a:gd name="connsiteX4" fmla="*/ 985778 w 985778"/>
                <a:gd name="connsiteY4" fmla="*/ 563372 h 625969"/>
                <a:gd name="connsiteX5" fmla="*/ 923181 w 985778"/>
                <a:gd name="connsiteY5" fmla="*/ 625969 h 625969"/>
                <a:gd name="connsiteX6" fmla="*/ 62597 w 985778"/>
                <a:gd name="connsiteY6" fmla="*/ 625969 h 625969"/>
                <a:gd name="connsiteX7" fmla="*/ 0 w 985778"/>
                <a:gd name="connsiteY7" fmla="*/ 563372 h 625969"/>
                <a:gd name="connsiteX8" fmla="*/ 0 w 985778"/>
                <a:gd name="connsiteY8" fmla="*/ 62597 h 625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5778" h="625969">
                  <a:moveTo>
                    <a:pt x="0" y="62597"/>
                  </a:moveTo>
                  <a:cubicBezTo>
                    <a:pt x="0" y="28026"/>
                    <a:pt x="28026" y="0"/>
                    <a:pt x="62597" y="0"/>
                  </a:cubicBezTo>
                  <a:lnTo>
                    <a:pt x="923181" y="0"/>
                  </a:lnTo>
                  <a:cubicBezTo>
                    <a:pt x="957752" y="0"/>
                    <a:pt x="985778" y="28026"/>
                    <a:pt x="985778" y="62597"/>
                  </a:cubicBezTo>
                  <a:lnTo>
                    <a:pt x="985778" y="563372"/>
                  </a:lnTo>
                  <a:cubicBezTo>
                    <a:pt x="985778" y="597943"/>
                    <a:pt x="957752" y="625969"/>
                    <a:pt x="923181" y="625969"/>
                  </a:cubicBezTo>
                  <a:lnTo>
                    <a:pt x="62597" y="625969"/>
                  </a:lnTo>
                  <a:cubicBezTo>
                    <a:pt x="28026" y="625969"/>
                    <a:pt x="0" y="597943"/>
                    <a:pt x="0" y="563372"/>
                  </a:cubicBezTo>
                  <a:lnTo>
                    <a:pt x="0" y="62597"/>
                  </a:lnTo>
                  <a:close/>
                </a:path>
              </a:pathLst>
            </a:custGeom>
            <a:ln w="38100">
              <a:solidFill>
                <a:schemeClr val="accent1">
                  <a:lumMod val="50000"/>
                </a:schemeClr>
              </a:solidFill>
            </a:ln>
          </p:spPr>
          <p:style>
            <a:lnRef idx="2">
              <a:schemeClr val="accent6"/>
            </a:lnRef>
            <a:fillRef idx="1">
              <a:schemeClr val="lt1"/>
            </a:fillRef>
            <a:effectRef idx="0">
              <a:schemeClr val="accent6"/>
            </a:effectRef>
            <a:fontRef idx="minor">
              <a:schemeClr val="dk1">
                <a:hueOff val="0"/>
                <a:satOff val="0"/>
                <a:lumOff val="0"/>
                <a:alphaOff val="0"/>
              </a:schemeClr>
            </a:fontRef>
          </p:style>
          <p:txBody>
            <a:bodyPr lIns="64054" tIns="64054" rIns="64054" bIns="64054" spcCol="1270" anchor="ctr"/>
            <a:lstStyle/>
            <a:p>
              <a:pPr algn="ctr" defTabSz="533400" eaLnBrk="1" fontAlgn="auto" hangingPunct="1">
                <a:lnSpc>
                  <a:spcPct val="90000"/>
                </a:lnSpc>
                <a:spcAft>
                  <a:spcPct val="35000"/>
                </a:spcAft>
                <a:defRPr/>
              </a:pPr>
              <a:r>
                <a:rPr lang="de-DE" sz="1200" b="1" dirty="0">
                  <a:solidFill>
                    <a:prstClr val="black">
                      <a:hueOff val="0"/>
                      <a:satOff val="0"/>
                      <a:lumOff val="0"/>
                      <a:alphaOff val="0"/>
                    </a:prstClr>
                  </a:solidFill>
                </a:rPr>
                <a:t>Lebende Organismen</a:t>
              </a:r>
            </a:p>
          </p:txBody>
        </p:sp>
        <p:cxnSp>
          <p:nvCxnSpPr>
            <p:cNvPr id="86" name="Gewinkelte Verbindung 85"/>
            <p:cNvCxnSpPr>
              <a:stCxn id="57" idx="2"/>
              <a:endCxn id="84" idx="0"/>
            </p:cNvCxnSpPr>
            <p:nvPr/>
          </p:nvCxnSpPr>
          <p:spPr>
            <a:xfrm rot="16200000" flipH="1">
              <a:off x="6606381" y="1054767"/>
              <a:ext cx="517525" cy="3148012"/>
            </a:xfrm>
            <a:prstGeom prst="bentConnector3">
              <a:avLst>
                <a:gd name="adj1" fmla="val 50000"/>
              </a:avLst>
            </a:prstGeom>
            <a:ln w="38100">
              <a:solidFill>
                <a:schemeClr val="accent1">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7" name="Gewinkelte Verbindung 86"/>
            <p:cNvCxnSpPr>
              <a:stCxn id="57" idx="2"/>
              <a:endCxn id="82" idx="0"/>
            </p:cNvCxnSpPr>
            <p:nvPr/>
          </p:nvCxnSpPr>
          <p:spPr>
            <a:xfrm rot="16200000" flipH="1">
              <a:off x="6002338" y="1658810"/>
              <a:ext cx="498475" cy="1920875"/>
            </a:xfrm>
            <a:prstGeom prst="bentConnector3">
              <a:avLst>
                <a:gd name="adj1" fmla="val 50000"/>
              </a:avLst>
            </a:prstGeom>
            <a:ln w="38100">
              <a:solidFill>
                <a:schemeClr val="accent1">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8" name="Gewinkelte Verbindung 87"/>
            <p:cNvCxnSpPr>
              <a:stCxn id="57" idx="2"/>
              <a:endCxn id="80" idx="0"/>
            </p:cNvCxnSpPr>
            <p:nvPr/>
          </p:nvCxnSpPr>
          <p:spPr>
            <a:xfrm rot="16200000" flipH="1">
              <a:off x="5399881" y="2261267"/>
              <a:ext cx="498475" cy="715962"/>
            </a:xfrm>
            <a:prstGeom prst="bentConnector3">
              <a:avLst>
                <a:gd name="adj1" fmla="val 50000"/>
              </a:avLst>
            </a:prstGeom>
            <a:ln w="38100">
              <a:solidFill>
                <a:schemeClr val="accent1">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9" name="Gewinkelte Verbindung 88"/>
            <p:cNvCxnSpPr>
              <a:stCxn id="57" idx="2"/>
              <a:endCxn id="61" idx="0"/>
            </p:cNvCxnSpPr>
            <p:nvPr/>
          </p:nvCxnSpPr>
          <p:spPr>
            <a:xfrm rot="5400000">
              <a:off x="3610769" y="1188116"/>
              <a:ext cx="498475" cy="2862263"/>
            </a:xfrm>
            <a:prstGeom prst="bentConnector3">
              <a:avLst>
                <a:gd name="adj1" fmla="val 50000"/>
              </a:avLst>
            </a:prstGeom>
            <a:ln w="38100">
              <a:solidFill>
                <a:schemeClr val="accent1">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0" name="Gewinkelte Verbindung 89"/>
            <p:cNvCxnSpPr>
              <a:stCxn id="63" idx="2"/>
              <a:endCxn id="65" idx="0"/>
            </p:cNvCxnSpPr>
            <p:nvPr/>
          </p:nvCxnSpPr>
          <p:spPr>
            <a:xfrm rot="5400000">
              <a:off x="3786188" y="2960560"/>
              <a:ext cx="304800" cy="1727200"/>
            </a:xfrm>
            <a:prstGeom prst="bentConnector3">
              <a:avLst>
                <a:gd name="adj1" fmla="val 50000"/>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1" name="Gewinkelte Verbindung 90"/>
            <p:cNvCxnSpPr>
              <a:stCxn id="63" idx="2"/>
              <a:endCxn id="74" idx="0"/>
            </p:cNvCxnSpPr>
            <p:nvPr/>
          </p:nvCxnSpPr>
          <p:spPr>
            <a:xfrm rot="16200000" flipH="1">
              <a:off x="5935663" y="2538285"/>
              <a:ext cx="304800" cy="2571750"/>
            </a:xfrm>
            <a:prstGeom prst="bentConnector3">
              <a:avLst>
                <a:gd name="adj1" fmla="val 50000"/>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2" name="Gewinkelte Verbindung 91"/>
            <p:cNvCxnSpPr>
              <a:stCxn id="65" idx="2"/>
            </p:cNvCxnSpPr>
            <p:nvPr/>
          </p:nvCxnSpPr>
          <p:spPr>
            <a:xfrm rot="5400000">
              <a:off x="1876425" y="3755898"/>
              <a:ext cx="352425" cy="2044700"/>
            </a:xfrm>
            <a:prstGeom prst="bentConnector3">
              <a:avLst>
                <a:gd name="adj1" fmla="val 50000"/>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3" name="Gewinkelte Verbindung 92"/>
            <p:cNvCxnSpPr>
              <a:stCxn id="65" idx="2"/>
              <a:endCxn id="68" idx="0"/>
            </p:cNvCxnSpPr>
            <p:nvPr/>
          </p:nvCxnSpPr>
          <p:spPr>
            <a:xfrm rot="5400000">
              <a:off x="2382044" y="4693316"/>
              <a:ext cx="784225" cy="601663"/>
            </a:xfrm>
            <a:prstGeom prst="bentConnector3">
              <a:avLst>
                <a:gd name="adj1" fmla="val 50000"/>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4" name="Gewinkelte Verbindung 93"/>
            <p:cNvCxnSpPr>
              <a:stCxn id="65" idx="2"/>
              <a:endCxn id="70" idx="0"/>
            </p:cNvCxnSpPr>
            <p:nvPr/>
          </p:nvCxnSpPr>
          <p:spPr>
            <a:xfrm rot="16200000" flipH="1">
              <a:off x="2983706" y="4693317"/>
              <a:ext cx="784225" cy="601662"/>
            </a:xfrm>
            <a:prstGeom prst="bentConnector3">
              <a:avLst>
                <a:gd name="adj1" fmla="val 50000"/>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5" name="Gewinkelte Verbindung 94"/>
            <p:cNvCxnSpPr>
              <a:stCxn id="65" idx="2"/>
              <a:endCxn id="72" idx="0"/>
            </p:cNvCxnSpPr>
            <p:nvPr/>
          </p:nvCxnSpPr>
          <p:spPr>
            <a:xfrm rot="16200000" flipH="1">
              <a:off x="3586163" y="4090860"/>
              <a:ext cx="784225" cy="1806575"/>
            </a:xfrm>
            <a:prstGeom prst="bentConnector3">
              <a:avLst>
                <a:gd name="adj1" fmla="val 50000"/>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6" name="Gewinkelte Verbindung 95"/>
            <p:cNvCxnSpPr>
              <a:stCxn id="74" idx="2"/>
              <a:endCxn id="75" idx="0"/>
            </p:cNvCxnSpPr>
            <p:nvPr/>
          </p:nvCxnSpPr>
          <p:spPr>
            <a:xfrm rot="5400000">
              <a:off x="6338094" y="4350416"/>
              <a:ext cx="784225" cy="1287463"/>
            </a:xfrm>
            <a:prstGeom prst="bentConnector3">
              <a:avLst>
                <a:gd name="adj1" fmla="val 50000"/>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7" name="Gewinkelte Verbindung 96"/>
            <p:cNvCxnSpPr>
              <a:stCxn id="74" idx="2"/>
              <a:endCxn id="77" idx="0"/>
            </p:cNvCxnSpPr>
            <p:nvPr/>
          </p:nvCxnSpPr>
          <p:spPr>
            <a:xfrm rot="16200000" flipH="1">
              <a:off x="7531894" y="4444079"/>
              <a:ext cx="784225" cy="1100137"/>
            </a:xfrm>
            <a:prstGeom prst="bentConnector3">
              <a:avLst>
                <a:gd name="adj1" fmla="val 50000"/>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8" name="Gewinkelte Verbindung 97"/>
            <p:cNvCxnSpPr>
              <a:stCxn id="74" idx="2"/>
              <a:endCxn id="78" idx="0"/>
            </p:cNvCxnSpPr>
            <p:nvPr/>
          </p:nvCxnSpPr>
          <p:spPr>
            <a:xfrm rot="5400000">
              <a:off x="6974681" y="4987004"/>
              <a:ext cx="784225" cy="14288"/>
            </a:xfrm>
            <a:prstGeom prst="bentConnector3">
              <a:avLst>
                <a:gd name="adj1" fmla="val 50000"/>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9" name="Freihandform 98"/>
            <p:cNvSpPr/>
            <p:nvPr/>
          </p:nvSpPr>
          <p:spPr>
            <a:xfrm>
              <a:off x="2706688" y="4049585"/>
              <a:ext cx="985837" cy="625475"/>
            </a:xfrm>
            <a:custGeom>
              <a:avLst/>
              <a:gdLst>
                <a:gd name="connsiteX0" fmla="*/ 0 w 985778"/>
                <a:gd name="connsiteY0" fmla="*/ 62597 h 625969"/>
                <a:gd name="connsiteX1" fmla="*/ 62597 w 985778"/>
                <a:gd name="connsiteY1" fmla="*/ 0 h 625969"/>
                <a:gd name="connsiteX2" fmla="*/ 923181 w 985778"/>
                <a:gd name="connsiteY2" fmla="*/ 0 h 625969"/>
                <a:gd name="connsiteX3" fmla="*/ 985778 w 985778"/>
                <a:gd name="connsiteY3" fmla="*/ 62597 h 625969"/>
                <a:gd name="connsiteX4" fmla="*/ 985778 w 985778"/>
                <a:gd name="connsiteY4" fmla="*/ 563372 h 625969"/>
                <a:gd name="connsiteX5" fmla="*/ 923181 w 985778"/>
                <a:gd name="connsiteY5" fmla="*/ 625969 h 625969"/>
                <a:gd name="connsiteX6" fmla="*/ 62597 w 985778"/>
                <a:gd name="connsiteY6" fmla="*/ 625969 h 625969"/>
                <a:gd name="connsiteX7" fmla="*/ 0 w 985778"/>
                <a:gd name="connsiteY7" fmla="*/ 563372 h 625969"/>
                <a:gd name="connsiteX8" fmla="*/ 0 w 985778"/>
                <a:gd name="connsiteY8" fmla="*/ 62597 h 625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5778" h="625969">
                  <a:moveTo>
                    <a:pt x="0" y="62597"/>
                  </a:moveTo>
                  <a:cubicBezTo>
                    <a:pt x="0" y="28026"/>
                    <a:pt x="28026" y="0"/>
                    <a:pt x="62597" y="0"/>
                  </a:cubicBezTo>
                  <a:lnTo>
                    <a:pt x="923181" y="0"/>
                  </a:lnTo>
                  <a:cubicBezTo>
                    <a:pt x="957752" y="0"/>
                    <a:pt x="985778" y="28026"/>
                    <a:pt x="985778" y="62597"/>
                  </a:cubicBezTo>
                  <a:lnTo>
                    <a:pt x="985778" y="563372"/>
                  </a:lnTo>
                  <a:cubicBezTo>
                    <a:pt x="985778" y="597943"/>
                    <a:pt x="957752" y="625969"/>
                    <a:pt x="923181" y="625969"/>
                  </a:cubicBezTo>
                  <a:lnTo>
                    <a:pt x="62597" y="625969"/>
                  </a:lnTo>
                  <a:cubicBezTo>
                    <a:pt x="28026" y="625969"/>
                    <a:pt x="0" y="597943"/>
                    <a:pt x="0" y="563372"/>
                  </a:cubicBezTo>
                  <a:lnTo>
                    <a:pt x="0" y="62597"/>
                  </a:lnTo>
                  <a:close/>
                </a:path>
              </a:pathLst>
            </a:custGeom>
            <a:solidFill>
              <a:schemeClr val="accent1">
                <a:lumMod val="75000"/>
              </a:schemeClr>
            </a:solidFill>
            <a:ln w="38100">
              <a:solidFill>
                <a:schemeClr val="accent1">
                  <a:lumMod val="50000"/>
                </a:schemeClr>
              </a:solidFill>
            </a:ln>
          </p:spPr>
          <p:style>
            <a:lnRef idx="2">
              <a:schemeClr val="accent6"/>
            </a:lnRef>
            <a:fillRef idx="1">
              <a:schemeClr val="lt1"/>
            </a:fillRef>
            <a:effectRef idx="0">
              <a:schemeClr val="accent6"/>
            </a:effectRef>
            <a:fontRef idx="minor">
              <a:schemeClr val="dk1">
                <a:hueOff val="0"/>
                <a:satOff val="0"/>
                <a:lumOff val="0"/>
                <a:alphaOff val="0"/>
              </a:schemeClr>
            </a:fontRef>
          </p:style>
          <p:txBody>
            <a:bodyPr lIns="71674" tIns="71674" rIns="71674" bIns="71674" spcCol="1270" anchor="ctr"/>
            <a:lstStyle/>
            <a:p>
              <a:pPr algn="ctr" defTabSz="622300" eaLnBrk="1" fontAlgn="auto" hangingPunct="1">
                <a:lnSpc>
                  <a:spcPct val="90000"/>
                </a:lnSpc>
                <a:spcAft>
                  <a:spcPct val="35000"/>
                </a:spcAft>
                <a:defRPr/>
              </a:pPr>
              <a:r>
                <a:rPr lang="de-DE" sz="1400" b="1" dirty="0">
                  <a:solidFill>
                    <a:prstClr val="white"/>
                  </a:solidFill>
                </a:rPr>
                <a:t>Abiotische Rohstoffe</a:t>
              </a:r>
            </a:p>
          </p:txBody>
        </p:sp>
        <p:sp>
          <p:nvSpPr>
            <p:cNvPr id="100" name="Freihandform 99"/>
            <p:cNvSpPr/>
            <p:nvPr/>
          </p:nvSpPr>
          <p:spPr>
            <a:xfrm>
              <a:off x="6964363" y="4049585"/>
              <a:ext cx="985837" cy="625475"/>
            </a:xfrm>
            <a:custGeom>
              <a:avLst/>
              <a:gdLst>
                <a:gd name="connsiteX0" fmla="*/ 0 w 985778"/>
                <a:gd name="connsiteY0" fmla="*/ 62597 h 625969"/>
                <a:gd name="connsiteX1" fmla="*/ 62597 w 985778"/>
                <a:gd name="connsiteY1" fmla="*/ 0 h 625969"/>
                <a:gd name="connsiteX2" fmla="*/ 923181 w 985778"/>
                <a:gd name="connsiteY2" fmla="*/ 0 h 625969"/>
                <a:gd name="connsiteX3" fmla="*/ 985778 w 985778"/>
                <a:gd name="connsiteY3" fmla="*/ 62597 h 625969"/>
                <a:gd name="connsiteX4" fmla="*/ 985778 w 985778"/>
                <a:gd name="connsiteY4" fmla="*/ 563372 h 625969"/>
                <a:gd name="connsiteX5" fmla="*/ 923181 w 985778"/>
                <a:gd name="connsiteY5" fmla="*/ 625969 h 625969"/>
                <a:gd name="connsiteX6" fmla="*/ 62597 w 985778"/>
                <a:gd name="connsiteY6" fmla="*/ 625969 h 625969"/>
                <a:gd name="connsiteX7" fmla="*/ 0 w 985778"/>
                <a:gd name="connsiteY7" fmla="*/ 563372 h 625969"/>
                <a:gd name="connsiteX8" fmla="*/ 0 w 985778"/>
                <a:gd name="connsiteY8" fmla="*/ 62597 h 625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5778" h="625969">
                  <a:moveTo>
                    <a:pt x="0" y="62597"/>
                  </a:moveTo>
                  <a:cubicBezTo>
                    <a:pt x="0" y="28026"/>
                    <a:pt x="28026" y="0"/>
                    <a:pt x="62597" y="0"/>
                  </a:cubicBezTo>
                  <a:lnTo>
                    <a:pt x="923181" y="0"/>
                  </a:lnTo>
                  <a:cubicBezTo>
                    <a:pt x="957752" y="0"/>
                    <a:pt x="985778" y="28026"/>
                    <a:pt x="985778" y="62597"/>
                  </a:cubicBezTo>
                  <a:lnTo>
                    <a:pt x="985778" y="563372"/>
                  </a:lnTo>
                  <a:cubicBezTo>
                    <a:pt x="985778" y="597943"/>
                    <a:pt x="957752" y="625969"/>
                    <a:pt x="923181" y="625969"/>
                  </a:cubicBezTo>
                  <a:lnTo>
                    <a:pt x="62597" y="625969"/>
                  </a:lnTo>
                  <a:cubicBezTo>
                    <a:pt x="28026" y="625969"/>
                    <a:pt x="0" y="597943"/>
                    <a:pt x="0" y="563372"/>
                  </a:cubicBezTo>
                  <a:lnTo>
                    <a:pt x="0" y="62597"/>
                  </a:lnTo>
                  <a:close/>
                </a:path>
              </a:pathLst>
            </a:custGeom>
            <a:solidFill>
              <a:schemeClr val="accent1">
                <a:lumMod val="75000"/>
              </a:schemeClr>
            </a:solidFill>
            <a:ln w="38100">
              <a:solidFill>
                <a:schemeClr val="accent1">
                  <a:lumMod val="50000"/>
                </a:schemeClr>
              </a:solidFill>
            </a:ln>
          </p:spPr>
          <p:style>
            <a:lnRef idx="2">
              <a:schemeClr val="accent6"/>
            </a:lnRef>
            <a:fillRef idx="1">
              <a:schemeClr val="lt1"/>
            </a:fillRef>
            <a:effectRef idx="0">
              <a:schemeClr val="accent6"/>
            </a:effectRef>
            <a:fontRef idx="minor">
              <a:schemeClr val="dk1">
                <a:hueOff val="0"/>
                <a:satOff val="0"/>
                <a:lumOff val="0"/>
                <a:alphaOff val="0"/>
              </a:schemeClr>
            </a:fontRef>
          </p:style>
          <p:txBody>
            <a:bodyPr lIns="71674" tIns="71674" rIns="71674" bIns="71674" spcCol="1270" anchor="ctr"/>
            <a:lstStyle/>
            <a:p>
              <a:pPr algn="ctr" defTabSz="622300" eaLnBrk="1" fontAlgn="auto" hangingPunct="1">
                <a:lnSpc>
                  <a:spcPct val="90000"/>
                </a:lnSpc>
                <a:spcAft>
                  <a:spcPct val="35000"/>
                </a:spcAft>
                <a:defRPr/>
              </a:pPr>
              <a:r>
                <a:rPr lang="de-DE" sz="1400" b="1" dirty="0">
                  <a:solidFill>
                    <a:prstClr val="white"/>
                  </a:solidFill>
                </a:rPr>
                <a:t>Biotische Rohstoffe</a:t>
              </a:r>
            </a:p>
          </p:txBody>
        </p:sp>
        <p:sp>
          <p:nvSpPr>
            <p:cNvPr id="101" name="Freihandform 100"/>
            <p:cNvSpPr/>
            <p:nvPr/>
          </p:nvSpPr>
          <p:spPr>
            <a:xfrm>
              <a:off x="8140700" y="5491035"/>
              <a:ext cx="900113" cy="625475"/>
            </a:xfrm>
            <a:custGeom>
              <a:avLst/>
              <a:gdLst>
                <a:gd name="connsiteX0" fmla="*/ 0 w 1148687"/>
                <a:gd name="connsiteY0" fmla="*/ 62597 h 625969"/>
                <a:gd name="connsiteX1" fmla="*/ 62597 w 1148687"/>
                <a:gd name="connsiteY1" fmla="*/ 0 h 625969"/>
                <a:gd name="connsiteX2" fmla="*/ 1086090 w 1148687"/>
                <a:gd name="connsiteY2" fmla="*/ 0 h 625969"/>
                <a:gd name="connsiteX3" fmla="*/ 1148687 w 1148687"/>
                <a:gd name="connsiteY3" fmla="*/ 62597 h 625969"/>
                <a:gd name="connsiteX4" fmla="*/ 1148687 w 1148687"/>
                <a:gd name="connsiteY4" fmla="*/ 563372 h 625969"/>
                <a:gd name="connsiteX5" fmla="*/ 1086090 w 1148687"/>
                <a:gd name="connsiteY5" fmla="*/ 625969 h 625969"/>
                <a:gd name="connsiteX6" fmla="*/ 62597 w 1148687"/>
                <a:gd name="connsiteY6" fmla="*/ 625969 h 625969"/>
                <a:gd name="connsiteX7" fmla="*/ 0 w 1148687"/>
                <a:gd name="connsiteY7" fmla="*/ 563372 h 625969"/>
                <a:gd name="connsiteX8" fmla="*/ 0 w 1148687"/>
                <a:gd name="connsiteY8" fmla="*/ 62597 h 625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8687" h="625969">
                  <a:moveTo>
                    <a:pt x="0" y="62597"/>
                  </a:moveTo>
                  <a:cubicBezTo>
                    <a:pt x="0" y="28026"/>
                    <a:pt x="28026" y="0"/>
                    <a:pt x="62597" y="0"/>
                  </a:cubicBezTo>
                  <a:lnTo>
                    <a:pt x="1086090" y="0"/>
                  </a:lnTo>
                  <a:cubicBezTo>
                    <a:pt x="1120661" y="0"/>
                    <a:pt x="1148687" y="28026"/>
                    <a:pt x="1148687" y="62597"/>
                  </a:cubicBezTo>
                  <a:lnTo>
                    <a:pt x="1148687" y="563372"/>
                  </a:lnTo>
                  <a:cubicBezTo>
                    <a:pt x="1148687" y="597943"/>
                    <a:pt x="1120661" y="625969"/>
                    <a:pt x="1086090" y="625969"/>
                  </a:cubicBezTo>
                  <a:lnTo>
                    <a:pt x="62597" y="625969"/>
                  </a:lnTo>
                  <a:cubicBezTo>
                    <a:pt x="28026" y="625969"/>
                    <a:pt x="0" y="597943"/>
                    <a:pt x="0" y="563372"/>
                  </a:cubicBezTo>
                  <a:lnTo>
                    <a:pt x="0" y="62597"/>
                  </a:lnTo>
                  <a:close/>
                </a:path>
              </a:pathLst>
            </a:custGeom>
            <a:ln w="38100">
              <a:solidFill>
                <a:schemeClr val="accent1">
                  <a:lumMod val="50000"/>
                </a:schemeClr>
              </a:solidFill>
            </a:ln>
          </p:spPr>
          <p:style>
            <a:lnRef idx="2">
              <a:schemeClr val="accent6"/>
            </a:lnRef>
            <a:fillRef idx="1">
              <a:schemeClr val="lt1"/>
            </a:fillRef>
            <a:effectRef idx="0">
              <a:schemeClr val="accent6"/>
            </a:effectRef>
            <a:fontRef idx="minor">
              <a:schemeClr val="dk1">
                <a:hueOff val="0"/>
                <a:satOff val="0"/>
                <a:lumOff val="0"/>
                <a:alphaOff val="0"/>
              </a:schemeClr>
            </a:fontRef>
          </p:style>
          <p:txBody>
            <a:bodyPr lIns="64054" tIns="64054" rIns="64054" bIns="64054" spcCol="1270" anchor="ctr"/>
            <a:lstStyle/>
            <a:p>
              <a:pPr algn="ctr" defTabSz="533400" eaLnBrk="1" fontAlgn="auto" hangingPunct="1">
                <a:lnSpc>
                  <a:spcPct val="90000"/>
                </a:lnSpc>
                <a:spcAft>
                  <a:spcPct val="35000"/>
                </a:spcAft>
                <a:defRPr/>
              </a:pPr>
              <a:r>
                <a:rPr lang="de-DE" sz="1200" b="1" dirty="0">
                  <a:solidFill>
                    <a:prstClr val="black">
                      <a:hueOff val="0"/>
                      <a:satOff val="0"/>
                      <a:lumOff val="0"/>
                      <a:alphaOff val="0"/>
                    </a:prstClr>
                  </a:solidFill>
                </a:rPr>
                <a:t>Nahrung- &amp;  Futtermittel</a:t>
              </a:r>
            </a:p>
          </p:txBody>
        </p:sp>
        <p:sp>
          <p:nvSpPr>
            <p:cNvPr id="102" name="Abgerundetes Rechteck 101"/>
            <p:cNvSpPr/>
            <p:nvPr/>
          </p:nvSpPr>
          <p:spPr>
            <a:xfrm>
              <a:off x="3114675" y="2881185"/>
              <a:ext cx="985838" cy="627063"/>
            </a:xfrm>
            <a:prstGeom prst="roundRect">
              <a:avLst>
                <a:gd name="adj" fmla="val 10000"/>
              </a:avLst>
            </a:prstGeom>
            <a:solidFill>
              <a:schemeClr val="bg1">
                <a:lumMod val="65000"/>
              </a:schemeClr>
            </a:solidFill>
            <a:ln w="38100">
              <a:solidFill>
                <a:schemeClr val="accent1">
                  <a:lumMod val="50000"/>
                </a:schemeClr>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03" name="Freihandform 102"/>
            <p:cNvSpPr/>
            <p:nvPr/>
          </p:nvSpPr>
          <p:spPr>
            <a:xfrm>
              <a:off x="3224213" y="2985960"/>
              <a:ext cx="985837" cy="625475"/>
            </a:xfrm>
            <a:custGeom>
              <a:avLst/>
              <a:gdLst>
                <a:gd name="connsiteX0" fmla="*/ 0 w 985778"/>
                <a:gd name="connsiteY0" fmla="*/ 62597 h 625969"/>
                <a:gd name="connsiteX1" fmla="*/ 62597 w 985778"/>
                <a:gd name="connsiteY1" fmla="*/ 0 h 625969"/>
                <a:gd name="connsiteX2" fmla="*/ 923181 w 985778"/>
                <a:gd name="connsiteY2" fmla="*/ 0 h 625969"/>
                <a:gd name="connsiteX3" fmla="*/ 985778 w 985778"/>
                <a:gd name="connsiteY3" fmla="*/ 62597 h 625969"/>
                <a:gd name="connsiteX4" fmla="*/ 985778 w 985778"/>
                <a:gd name="connsiteY4" fmla="*/ 563372 h 625969"/>
                <a:gd name="connsiteX5" fmla="*/ 923181 w 985778"/>
                <a:gd name="connsiteY5" fmla="*/ 625969 h 625969"/>
                <a:gd name="connsiteX6" fmla="*/ 62597 w 985778"/>
                <a:gd name="connsiteY6" fmla="*/ 625969 h 625969"/>
                <a:gd name="connsiteX7" fmla="*/ 0 w 985778"/>
                <a:gd name="connsiteY7" fmla="*/ 563372 h 625969"/>
                <a:gd name="connsiteX8" fmla="*/ 0 w 985778"/>
                <a:gd name="connsiteY8" fmla="*/ 62597 h 625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5778" h="625969">
                  <a:moveTo>
                    <a:pt x="0" y="62597"/>
                  </a:moveTo>
                  <a:cubicBezTo>
                    <a:pt x="0" y="28026"/>
                    <a:pt x="28026" y="0"/>
                    <a:pt x="62597" y="0"/>
                  </a:cubicBezTo>
                  <a:lnTo>
                    <a:pt x="923181" y="0"/>
                  </a:lnTo>
                  <a:cubicBezTo>
                    <a:pt x="957752" y="0"/>
                    <a:pt x="985778" y="28026"/>
                    <a:pt x="985778" y="62597"/>
                  </a:cubicBezTo>
                  <a:lnTo>
                    <a:pt x="985778" y="563372"/>
                  </a:lnTo>
                  <a:cubicBezTo>
                    <a:pt x="985778" y="597943"/>
                    <a:pt x="957752" y="625969"/>
                    <a:pt x="923181" y="625969"/>
                  </a:cubicBezTo>
                  <a:lnTo>
                    <a:pt x="62597" y="625969"/>
                  </a:lnTo>
                  <a:cubicBezTo>
                    <a:pt x="28026" y="625969"/>
                    <a:pt x="0" y="597943"/>
                    <a:pt x="0" y="563372"/>
                  </a:cubicBezTo>
                  <a:lnTo>
                    <a:pt x="0" y="62597"/>
                  </a:lnTo>
                  <a:close/>
                </a:path>
              </a:pathLst>
            </a:custGeom>
            <a:ln w="38100">
              <a:solidFill>
                <a:schemeClr val="accent1">
                  <a:lumMod val="50000"/>
                </a:schemeClr>
              </a:solidFill>
            </a:ln>
          </p:spPr>
          <p:style>
            <a:lnRef idx="2">
              <a:schemeClr val="accent6"/>
            </a:lnRef>
            <a:fillRef idx="1">
              <a:schemeClr val="lt1"/>
            </a:fillRef>
            <a:effectRef idx="0">
              <a:schemeClr val="accent6"/>
            </a:effectRef>
            <a:fontRef idx="minor">
              <a:schemeClr val="dk1">
                <a:hueOff val="0"/>
                <a:satOff val="0"/>
                <a:lumOff val="0"/>
                <a:alphaOff val="0"/>
              </a:schemeClr>
            </a:fontRef>
          </p:style>
          <p:txBody>
            <a:bodyPr lIns="64054" tIns="64054" rIns="64054" bIns="64054" spcCol="1270" anchor="ctr"/>
            <a:lstStyle/>
            <a:p>
              <a:pPr algn="ctr" defTabSz="533400" eaLnBrk="1" fontAlgn="auto" hangingPunct="1">
                <a:lnSpc>
                  <a:spcPct val="90000"/>
                </a:lnSpc>
                <a:spcAft>
                  <a:spcPct val="35000"/>
                </a:spcAft>
                <a:defRPr/>
              </a:pPr>
              <a:r>
                <a:rPr lang="de-DE" sz="1200" b="1" dirty="0">
                  <a:solidFill>
                    <a:prstClr val="black">
                      <a:hueOff val="0"/>
                      <a:satOff val="0"/>
                      <a:lumOff val="0"/>
                      <a:alphaOff val="0"/>
                    </a:prstClr>
                  </a:solidFill>
                </a:rPr>
                <a:t>Boden</a:t>
              </a:r>
            </a:p>
          </p:txBody>
        </p:sp>
        <p:cxnSp>
          <p:nvCxnSpPr>
            <p:cNvPr id="104" name="Gewinkelte Verbindung 103"/>
            <p:cNvCxnSpPr>
              <a:stCxn id="57" idx="2"/>
              <a:endCxn id="63" idx="0"/>
            </p:cNvCxnSpPr>
            <p:nvPr/>
          </p:nvCxnSpPr>
          <p:spPr>
            <a:xfrm rot="5400000">
              <a:off x="4820444" y="2351754"/>
              <a:ext cx="452438" cy="488950"/>
            </a:xfrm>
            <a:prstGeom prst="bentConnector3">
              <a:avLst>
                <a:gd name="adj1" fmla="val 50000"/>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5" name="Freihandform 104"/>
            <p:cNvSpPr/>
            <p:nvPr/>
          </p:nvSpPr>
          <p:spPr>
            <a:xfrm>
              <a:off x="979488" y="5694235"/>
              <a:ext cx="906462" cy="422275"/>
            </a:xfrm>
            <a:custGeom>
              <a:avLst/>
              <a:gdLst>
                <a:gd name="connsiteX0" fmla="*/ 0 w 985778"/>
                <a:gd name="connsiteY0" fmla="*/ 62597 h 625969"/>
                <a:gd name="connsiteX1" fmla="*/ 62597 w 985778"/>
                <a:gd name="connsiteY1" fmla="*/ 0 h 625969"/>
                <a:gd name="connsiteX2" fmla="*/ 923181 w 985778"/>
                <a:gd name="connsiteY2" fmla="*/ 0 h 625969"/>
                <a:gd name="connsiteX3" fmla="*/ 985778 w 985778"/>
                <a:gd name="connsiteY3" fmla="*/ 62597 h 625969"/>
                <a:gd name="connsiteX4" fmla="*/ 985778 w 985778"/>
                <a:gd name="connsiteY4" fmla="*/ 563372 h 625969"/>
                <a:gd name="connsiteX5" fmla="*/ 923181 w 985778"/>
                <a:gd name="connsiteY5" fmla="*/ 625969 h 625969"/>
                <a:gd name="connsiteX6" fmla="*/ 62597 w 985778"/>
                <a:gd name="connsiteY6" fmla="*/ 625969 h 625969"/>
                <a:gd name="connsiteX7" fmla="*/ 0 w 985778"/>
                <a:gd name="connsiteY7" fmla="*/ 563372 h 625969"/>
                <a:gd name="connsiteX8" fmla="*/ 0 w 985778"/>
                <a:gd name="connsiteY8" fmla="*/ 62597 h 625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5778" h="625969">
                  <a:moveTo>
                    <a:pt x="0" y="62597"/>
                  </a:moveTo>
                  <a:cubicBezTo>
                    <a:pt x="0" y="28026"/>
                    <a:pt x="28026" y="0"/>
                    <a:pt x="62597" y="0"/>
                  </a:cubicBezTo>
                  <a:lnTo>
                    <a:pt x="923181" y="0"/>
                  </a:lnTo>
                  <a:cubicBezTo>
                    <a:pt x="957752" y="0"/>
                    <a:pt x="985778" y="28026"/>
                    <a:pt x="985778" y="62597"/>
                  </a:cubicBezTo>
                  <a:lnTo>
                    <a:pt x="985778" y="563372"/>
                  </a:lnTo>
                  <a:cubicBezTo>
                    <a:pt x="985778" y="597943"/>
                    <a:pt x="957752" y="625969"/>
                    <a:pt x="923181" y="625969"/>
                  </a:cubicBezTo>
                  <a:lnTo>
                    <a:pt x="62597" y="625969"/>
                  </a:lnTo>
                  <a:cubicBezTo>
                    <a:pt x="28026" y="625969"/>
                    <a:pt x="0" y="597943"/>
                    <a:pt x="0" y="563372"/>
                  </a:cubicBezTo>
                  <a:lnTo>
                    <a:pt x="0" y="62597"/>
                  </a:lnTo>
                  <a:close/>
                </a:path>
              </a:pathLst>
            </a:custGeom>
            <a:solidFill>
              <a:schemeClr val="bg1"/>
            </a:solidFill>
            <a:ln w="38100">
              <a:solidFill>
                <a:schemeClr val="accent1">
                  <a:lumMod val="50000"/>
                </a:schemeClr>
              </a:solidFill>
            </a:ln>
          </p:spPr>
          <p:style>
            <a:lnRef idx="2">
              <a:schemeClr val="accent6"/>
            </a:lnRef>
            <a:fillRef idx="1">
              <a:schemeClr val="lt1"/>
            </a:fillRef>
            <a:effectRef idx="0">
              <a:schemeClr val="accent6"/>
            </a:effectRef>
            <a:fontRef idx="minor">
              <a:schemeClr val="dk1">
                <a:hueOff val="0"/>
                <a:satOff val="0"/>
                <a:lumOff val="0"/>
                <a:alphaOff val="0"/>
              </a:schemeClr>
            </a:fontRef>
          </p:style>
          <p:txBody>
            <a:bodyPr lIns="71674" tIns="71674" rIns="71674" bIns="71674" spcCol="1270" anchor="ctr"/>
            <a:lstStyle/>
            <a:p>
              <a:pPr algn="ctr" defTabSz="622300" eaLnBrk="1" fontAlgn="auto" hangingPunct="1">
                <a:lnSpc>
                  <a:spcPct val="90000"/>
                </a:lnSpc>
                <a:spcAft>
                  <a:spcPct val="35000"/>
                </a:spcAft>
                <a:defRPr/>
              </a:pPr>
              <a:r>
                <a:rPr lang="de-DE" sz="1100" b="1" dirty="0">
                  <a:solidFill>
                    <a:prstClr val="black">
                      <a:hueOff val="0"/>
                      <a:satOff val="0"/>
                      <a:lumOff val="0"/>
                      <a:alphaOff val="0"/>
                    </a:prstClr>
                  </a:solidFill>
                </a:rPr>
                <a:t>Stoffliche</a:t>
              </a:r>
              <a:br>
                <a:rPr lang="de-DE" sz="1100" b="1" dirty="0">
                  <a:solidFill>
                    <a:prstClr val="black">
                      <a:hueOff val="0"/>
                      <a:satOff val="0"/>
                      <a:lumOff val="0"/>
                      <a:alphaOff val="0"/>
                    </a:prstClr>
                  </a:solidFill>
                </a:rPr>
              </a:br>
              <a:r>
                <a:rPr lang="de-DE" sz="1100" b="1" dirty="0">
                  <a:solidFill>
                    <a:prstClr val="black">
                      <a:hueOff val="0"/>
                      <a:satOff val="0"/>
                      <a:lumOff val="0"/>
                      <a:alphaOff val="0"/>
                    </a:prstClr>
                  </a:solidFill>
                </a:rPr>
                <a:t>Nutzung</a:t>
              </a:r>
            </a:p>
          </p:txBody>
        </p:sp>
      </p:grpSp>
      <p:sp>
        <p:nvSpPr>
          <p:cNvPr id="106" name="Freihandform 105"/>
          <p:cNvSpPr/>
          <p:nvPr/>
        </p:nvSpPr>
        <p:spPr>
          <a:xfrm>
            <a:off x="38102" y="5527898"/>
            <a:ext cx="906462" cy="420687"/>
          </a:xfrm>
          <a:custGeom>
            <a:avLst/>
            <a:gdLst>
              <a:gd name="connsiteX0" fmla="*/ 0 w 985778"/>
              <a:gd name="connsiteY0" fmla="*/ 62597 h 625969"/>
              <a:gd name="connsiteX1" fmla="*/ 62597 w 985778"/>
              <a:gd name="connsiteY1" fmla="*/ 0 h 625969"/>
              <a:gd name="connsiteX2" fmla="*/ 923181 w 985778"/>
              <a:gd name="connsiteY2" fmla="*/ 0 h 625969"/>
              <a:gd name="connsiteX3" fmla="*/ 985778 w 985778"/>
              <a:gd name="connsiteY3" fmla="*/ 62597 h 625969"/>
              <a:gd name="connsiteX4" fmla="*/ 985778 w 985778"/>
              <a:gd name="connsiteY4" fmla="*/ 563372 h 625969"/>
              <a:gd name="connsiteX5" fmla="*/ 923181 w 985778"/>
              <a:gd name="connsiteY5" fmla="*/ 625969 h 625969"/>
              <a:gd name="connsiteX6" fmla="*/ 62597 w 985778"/>
              <a:gd name="connsiteY6" fmla="*/ 625969 h 625969"/>
              <a:gd name="connsiteX7" fmla="*/ 0 w 985778"/>
              <a:gd name="connsiteY7" fmla="*/ 563372 h 625969"/>
              <a:gd name="connsiteX8" fmla="*/ 0 w 985778"/>
              <a:gd name="connsiteY8" fmla="*/ 62597 h 625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5778" h="625969">
                <a:moveTo>
                  <a:pt x="0" y="62597"/>
                </a:moveTo>
                <a:cubicBezTo>
                  <a:pt x="0" y="28026"/>
                  <a:pt x="28026" y="0"/>
                  <a:pt x="62597" y="0"/>
                </a:cubicBezTo>
                <a:lnTo>
                  <a:pt x="923181" y="0"/>
                </a:lnTo>
                <a:cubicBezTo>
                  <a:pt x="957752" y="0"/>
                  <a:pt x="985778" y="28026"/>
                  <a:pt x="985778" y="62597"/>
                </a:cubicBezTo>
                <a:lnTo>
                  <a:pt x="985778" y="563372"/>
                </a:lnTo>
                <a:cubicBezTo>
                  <a:pt x="985778" y="597943"/>
                  <a:pt x="957752" y="625969"/>
                  <a:pt x="923181" y="625969"/>
                </a:cubicBezTo>
                <a:lnTo>
                  <a:pt x="62597" y="625969"/>
                </a:lnTo>
                <a:cubicBezTo>
                  <a:pt x="28026" y="625969"/>
                  <a:pt x="0" y="597943"/>
                  <a:pt x="0" y="563372"/>
                </a:cubicBezTo>
                <a:lnTo>
                  <a:pt x="0" y="62597"/>
                </a:lnTo>
                <a:close/>
              </a:path>
            </a:pathLst>
          </a:custGeom>
          <a:solidFill>
            <a:schemeClr val="bg1"/>
          </a:solidFill>
          <a:ln w="38100">
            <a:solidFill>
              <a:schemeClr val="accent1">
                <a:lumMod val="50000"/>
              </a:schemeClr>
            </a:solidFill>
          </a:ln>
        </p:spPr>
        <p:style>
          <a:lnRef idx="2">
            <a:schemeClr val="accent6"/>
          </a:lnRef>
          <a:fillRef idx="1">
            <a:schemeClr val="lt1"/>
          </a:fillRef>
          <a:effectRef idx="0">
            <a:schemeClr val="accent6"/>
          </a:effectRef>
          <a:fontRef idx="minor">
            <a:schemeClr val="dk1">
              <a:hueOff val="0"/>
              <a:satOff val="0"/>
              <a:lumOff val="0"/>
              <a:alphaOff val="0"/>
            </a:schemeClr>
          </a:fontRef>
        </p:style>
        <p:txBody>
          <a:bodyPr lIns="71674" tIns="71674" rIns="71674" bIns="71674" spcCol="1270" anchor="ctr"/>
          <a:lstStyle/>
          <a:p>
            <a:pPr algn="ctr" defTabSz="622300" eaLnBrk="1" fontAlgn="auto" hangingPunct="1">
              <a:lnSpc>
                <a:spcPct val="90000"/>
              </a:lnSpc>
              <a:spcAft>
                <a:spcPct val="35000"/>
              </a:spcAft>
              <a:defRPr/>
            </a:pPr>
            <a:r>
              <a:rPr lang="de-DE" sz="1100" b="1" dirty="0">
                <a:solidFill>
                  <a:prstClr val="black">
                    <a:hueOff val="0"/>
                    <a:satOff val="0"/>
                    <a:lumOff val="0"/>
                    <a:alphaOff val="0"/>
                  </a:prstClr>
                </a:solidFill>
              </a:rPr>
              <a:t>Energetische</a:t>
            </a:r>
            <a:br>
              <a:rPr lang="de-DE" sz="1100" b="1" dirty="0">
                <a:solidFill>
                  <a:prstClr val="black">
                    <a:hueOff val="0"/>
                    <a:satOff val="0"/>
                    <a:lumOff val="0"/>
                    <a:alphaOff val="0"/>
                  </a:prstClr>
                </a:solidFill>
              </a:rPr>
            </a:br>
            <a:r>
              <a:rPr lang="de-DE" sz="1100" b="1" dirty="0">
                <a:solidFill>
                  <a:prstClr val="black">
                    <a:hueOff val="0"/>
                    <a:satOff val="0"/>
                    <a:lumOff val="0"/>
                    <a:alphaOff val="0"/>
                  </a:prstClr>
                </a:solidFill>
              </a:rPr>
              <a:t>Nutzung</a:t>
            </a:r>
          </a:p>
        </p:txBody>
      </p:sp>
      <p:sp>
        <p:nvSpPr>
          <p:cNvPr id="107" name="Titel 4"/>
          <p:cNvSpPr>
            <a:spLocks noGrp="1"/>
          </p:cNvSpPr>
          <p:nvPr>
            <p:ph type="title"/>
          </p:nvPr>
        </p:nvSpPr>
        <p:spPr/>
        <p:txBody>
          <a:bodyPr/>
          <a:lstStyle/>
          <a:p>
            <a:r>
              <a:rPr lang="de-DE" dirty="0"/>
              <a:t>Sachanalyse: Ressourcen</a:t>
            </a:r>
            <a:br>
              <a:rPr lang="de-DE" dirty="0"/>
            </a:br>
            <a:r>
              <a:rPr lang="de-DE" dirty="0"/>
              <a:t>Systematik</a:t>
            </a:r>
          </a:p>
        </p:txBody>
      </p:sp>
      <p:sp>
        <p:nvSpPr>
          <p:cNvPr id="8" name="Textplatzhalter 7"/>
          <p:cNvSpPr>
            <a:spLocks noGrp="1"/>
          </p:cNvSpPr>
          <p:nvPr>
            <p:ph type="body" sz="quarter" idx="12"/>
          </p:nvPr>
        </p:nvSpPr>
        <p:spPr>
          <a:xfrm>
            <a:off x="3892549" y="6351760"/>
            <a:ext cx="2820987" cy="365125"/>
          </a:xfrm>
        </p:spPr>
        <p:txBody>
          <a:bodyPr/>
          <a:lstStyle/>
          <a:p>
            <a:r>
              <a:rPr lang="de-DE" dirty="0"/>
              <a:t>Quelle: Eigene Abbildung nach BMUB 2016.</a:t>
            </a:r>
          </a:p>
        </p:txBody>
      </p:sp>
      <p:sp>
        <p:nvSpPr>
          <p:cNvPr id="11" name="Fußzeilenplatzhalter 10"/>
          <p:cNvSpPr>
            <a:spLocks noGrp="1"/>
          </p:cNvSpPr>
          <p:nvPr>
            <p:ph type="ftr" sz="quarter" idx="13"/>
          </p:nvPr>
        </p:nvSpPr>
        <p:spPr/>
        <p:txBody>
          <a:bodyPr/>
          <a:lstStyle/>
          <a:p>
            <a:r>
              <a:rPr lang="de-DE"/>
              <a:t>Das nachwachsende Büro</a:t>
            </a:r>
            <a:endParaRPr lang="de-DE" dirty="0"/>
          </a:p>
        </p:txBody>
      </p:sp>
      <p:sp>
        <p:nvSpPr>
          <p:cNvPr id="12" name="Foliennummernplatzhalter 11"/>
          <p:cNvSpPr>
            <a:spLocks noGrp="1"/>
          </p:cNvSpPr>
          <p:nvPr>
            <p:ph type="sldNum" sz="quarter" idx="14"/>
          </p:nvPr>
        </p:nvSpPr>
        <p:spPr/>
        <p:txBody>
          <a:bodyPr/>
          <a:lstStyle/>
          <a:p>
            <a:fld id="{BC9D0AC9-54AF-4CD9-8809-E6EA56F41A06}" type="slidenum">
              <a:rPr lang="de-DE" smtClean="0"/>
              <a:t>4</a:t>
            </a:fld>
            <a:endParaRPr lang="de-DE"/>
          </a:p>
        </p:txBody>
      </p:sp>
    </p:spTree>
    <p:extLst>
      <p:ext uri="{BB962C8B-B14F-4D97-AF65-F5344CB8AC3E}">
        <p14:creationId xmlns:p14="http://schemas.microsoft.com/office/powerpoint/2010/main" val="5025743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Rahmung - Modul 1: </a:t>
            </a:r>
            <a:br>
              <a:rPr lang="de-DE" dirty="0"/>
            </a:br>
            <a:r>
              <a:rPr lang="de-DE" dirty="0"/>
              <a:t>Nachwachsende Rohstoffe</a:t>
            </a:r>
          </a:p>
        </p:txBody>
      </p:sp>
      <p:graphicFrame>
        <p:nvGraphicFramePr>
          <p:cNvPr id="6" name="Inhaltsplatzhalter 5"/>
          <p:cNvGraphicFramePr>
            <a:graphicFrameLocks noGrp="1"/>
          </p:cNvGraphicFramePr>
          <p:nvPr>
            <p:ph idx="1"/>
            <p:extLst>
              <p:ext uri="{D42A27DB-BD31-4B8C-83A1-F6EECF244321}">
                <p14:modId xmlns:p14="http://schemas.microsoft.com/office/powerpoint/2010/main" val="1544078107"/>
              </p:ext>
            </p:extLst>
          </p:nvPr>
        </p:nvGraphicFramePr>
        <p:xfrm>
          <a:off x="390525" y="1512888"/>
          <a:ext cx="8357188" cy="3774182"/>
        </p:xfrm>
        <a:graphic>
          <a:graphicData uri="http://schemas.openxmlformats.org/drawingml/2006/table">
            <a:tbl>
              <a:tblPr firstRow="1" firstCol="1" bandRow="1">
                <a:tableStyleId>{5C22544A-7EE6-4342-B048-85BDC9FD1C3A}</a:tableStyleId>
              </a:tblPr>
              <a:tblGrid>
                <a:gridCol w="678724">
                  <a:extLst>
                    <a:ext uri="{9D8B030D-6E8A-4147-A177-3AD203B41FA5}">
                      <a16:colId xmlns:a16="http://schemas.microsoft.com/office/drawing/2014/main" val="20000"/>
                    </a:ext>
                  </a:extLst>
                </a:gridCol>
                <a:gridCol w="810351">
                  <a:extLst>
                    <a:ext uri="{9D8B030D-6E8A-4147-A177-3AD203B41FA5}">
                      <a16:colId xmlns:a16="http://schemas.microsoft.com/office/drawing/2014/main" val="20001"/>
                    </a:ext>
                  </a:extLst>
                </a:gridCol>
                <a:gridCol w="2415309">
                  <a:extLst>
                    <a:ext uri="{9D8B030D-6E8A-4147-A177-3AD203B41FA5}">
                      <a16:colId xmlns:a16="http://schemas.microsoft.com/office/drawing/2014/main" val="20002"/>
                    </a:ext>
                  </a:extLst>
                </a:gridCol>
                <a:gridCol w="706582">
                  <a:extLst>
                    <a:ext uri="{9D8B030D-6E8A-4147-A177-3AD203B41FA5}">
                      <a16:colId xmlns:a16="http://schemas.microsoft.com/office/drawing/2014/main" val="20003"/>
                    </a:ext>
                  </a:extLst>
                </a:gridCol>
                <a:gridCol w="2409380">
                  <a:extLst>
                    <a:ext uri="{9D8B030D-6E8A-4147-A177-3AD203B41FA5}">
                      <a16:colId xmlns:a16="http://schemas.microsoft.com/office/drawing/2014/main" val="20004"/>
                    </a:ext>
                  </a:extLst>
                </a:gridCol>
                <a:gridCol w="1336842">
                  <a:extLst>
                    <a:ext uri="{9D8B030D-6E8A-4147-A177-3AD203B41FA5}">
                      <a16:colId xmlns:a16="http://schemas.microsoft.com/office/drawing/2014/main" val="20005"/>
                    </a:ext>
                  </a:extLst>
                </a:gridCol>
              </a:tblGrid>
              <a:tr h="789811">
                <a:tc>
                  <a:txBody>
                    <a:bodyPr/>
                    <a:lstStyle/>
                    <a:p>
                      <a:pPr algn="ctr">
                        <a:spcBef>
                          <a:spcPts val="300"/>
                        </a:spcBef>
                        <a:spcAft>
                          <a:spcPts val="300"/>
                        </a:spcAft>
                      </a:pPr>
                      <a:r>
                        <a:rPr lang="de-DE" sz="1600" b="1" kern="1200" dirty="0">
                          <a:solidFill>
                            <a:schemeClr val="lt1"/>
                          </a:solidFill>
                          <a:latin typeface="PT Sans" panose="020B0503020203020204" pitchFamily="34" charset="0"/>
                          <a:ea typeface="PT Sans" panose="020B0503020203020204" pitchFamily="34" charset="0"/>
                          <a:cs typeface="+mn-cs"/>
                        </a:rPr>
                        <a:t>Zeit </a:t>
                      </a:r>
                    </a:p>
                  </a:txBody>
                  <a:tcPr marL="68580" marR="68580" marT="0" marB="0" anchor="ctr">
                    <a:solidFill>
                      <a:srgbClr val="FF9919"/>
                    </a:solidFill>
                  </a:tcPr>
                </a:tc>
                <a:tc>
                  <a:txBody>
                    <a:bodyPr/>
                    <a:lstStyle/>
                    <a:p>
                      <a:pPr algn="ctr">
                        <a:spcBef>
                          <a:spcPts val="300"/>
                        </a:spcBef>
                        <a:spcAft>
                          <a:spcPts val="300"/>
                        </a:spcAft>
                      </a:pPr>
                      <a:r>
                        <a:rPr lang="de-DE" sz="1600" b="1" kern="1200" dirty="0">
                          <a:solidFill>
                            <a:schemeClr val="lt1"/>
                          </a:solidFill>
                          <a:latin typeface="PT Sans" panose="020B0503020203020204" pitchFamily="34" charset="0"/>
                          <a:ea typeface="PT Sans" panose="020B0503020203020204" pitchFamily="34" charset="0"/>
                          <a:cs typeface="+mn-cs"/>
                        </a:rPr>
                        <a:t>Modul</a:t>
                      </a:r>
                    </a:p>
                  </a:txBody>
                  <a:tcPr marL="68580" marR="68580" marT="0" marB="0" anchor="ctr">
                    <a:solidFill>
                      <a:srgbClr val="FF9919"/>
                    </a:solidFill>
                  </a:tcPr>
                </a:tc>
                <a:tc>
                  <a:txBody>
                    <a:bodyPr/>
                    <a:lstStyle/>
                    <a:p>
                      <a:pPr algn="ctr">
                        <a:spcBef>
                          <a:spcPts val="300"/>
                        </a:spcBef>
                        <a:spcAft>
                          <a:spcPts val="300"/>
                        </a:spcAft>
                      </a:pPr>
                      <a:r>
                        <a:rPr lang="de-DE" sz="1600" b="1" kern="1200" dirty="0">
                          <a:solidFill>
                            <a:schemeClr val="lt1"/>
                          </a:solidFill>
                          <a:latin typeface="PT Sans" panose="020B0503020203020204" pitchFamily="34" charset="0"/>
                          <a:ea typeface="PT Sans" panose="020B0503020203020204" pitchFamily="34" charset="0"/>
                          <a:cs typeface="+mn-cs"/>
                        </a:rPr>
                        <a:t>Thema</a:t>
                      </a:r>
                    </a:p>
                  </a:txBody>
                  <a:tcPr marL="68580" marR="68580" marT="0" marB="0" anchor="ctr">
                    <a:solidFill>
                      <a:srgbClr val="FF9919"/>
                    </a:solidFill>
                  </a:tcPr>
                </a:tc>
                <a:tc>
                  <a:txBody>
                    <a:bodyPr/>
                    <a:lstStyle/>
                    <a:p>
                      <a:pPr algn="ctr"/>
                      <a:r>
                        <a:rPr lang="de-DE" sz="1600" b="1" kern="1200" dirty="0">
                          <a:solidFill>
                            <a:schemeClr val="lt1"/>
                          </a:solidFill>
                          <a:latin typeface="PT Sans" panose="020B0503020203020204" pitchFamily="34" charset="0"/>
                          <a:ea typeface="PT Sans" panose="020B0503020203020204" pitchFamily="34" charset="0"/>
                          <a:cs typeface="+mn-cs"/>
                        </a:rPr>
                        <a:t>SA*</a:t>
                      </a:r>
                    </a:p>
                  </a:txBody>
                  <a:tcPr marL="68580" marR="68580" marT="0" marB="0" anchor="ctr">
                    <a:solidFill>
                      <a:srgbClr val="FF9919"/>
                    </a:solidFill>
                  </a:tcPr>
                </a:tc>
                <a:tc>
                  <a:txBody>
                    <a:bodyPr/>
                    <a:lstStyle/>
                    <a:p>
                      <a:pPr algn="ctr">
                        <a:spcBef>
                          <a:spcPts val="300"/>
                        </a:spcBef>
                        <a:spcAft>
                          <a:spcPts val="300"/>
                        </a:spcAft>
                      </a:pPr>
                      <a:r>
                        <a:rPr lang="de-DE" sz="1600" b="1" kern="1200" dirty="0">
                          <a:solidFill>
                            <a:schemeClr val="lt1"/>
                          </a:solidFill>
                          <a:latin typeface="PT Sans" panose="020B0503020203020204" pitchFamily="34" charset="0"/>
                          <a:ea typeface="PT Sans" panose="020B0503020203020204" pitchFamily="34" charset="0"/>
                          <a:cs typeface="+mn-cs"/>
                        </a:rPr>
                        <a:t>Methodischer Zugang </a:t>
                      </a:r>
                    </a:p>
                  </a:txBody>
                  <a:tcPr marL="68580" marR="68580" marT="0" marB="0" anchor="ctr">
                    <a:solidFill>
                      <a:srgbClr val="FF9919"/>
                    </a:solidFill>
                  </a:tcPr>
                </a:tc>
                <a:tc>
                  <a:txBody>
                    <a:bodyPr/>
                    <a:lstStyle/>
                    <a:p>
                      <a:pPr algn="ctr">
                        <a:spcBef>
                          <a:spcPts val="300"/>
                        </a:spcBef>
                        <a:spcAft>
                          <a:spcPts val="300"/>
                        </a:spcAft>
                      </a:pPr>
                      <a:r>
                        <a:rPr lang="de-DE" sz="1600" b="1" kern="1200" dirty="0">
                          <a:solidFill>
                            <a:schemeClr val="lt1"/>
                          </a:solidFill>
                          <a:latin typeface="PT Sans" panose="020B0503020203020204" pitchFamily="34" charset="0"/>
                          <a:ea typeface="PT Sans" panose="020B0503020203020204" pitchFamily="34" charset="0"/>
                          <a:cs typeface="+mn-cs"/>
                        </a:rPr>
                        <a:t> Medien</a:t>
                      </a:r>
                    </a:p>
                  </a:txBody>
                  <a:tcPr marL="68580" marR="68580" marT="0" marB="0" anchor="ctr">
                    <a:solidFill>
                      <a:srgbClr val="FF9919"/>
                    </a:solidFill>
                  </a:tcPr>
                </a:tc>
                <a:extLst>
                  <a:ext uri="{0D108BD9-81ED-4DB2-BD59-A6C34878D82A}">
                    <a16:rowId xmlns:a16="http://schemas.microsoft.com/office/drawing/2014/main" val="10000"/>
                  </a:ext>
                </a:extLst>
              </a:tr>
              <a:tr h="619288">
                <a:tc>
                  <a:txBody>
                    <a:bodyPr/>
                    <a:lstStyle/>
                    <a:p>
                      <a:pPr marL="25400" marR="25400" algn="ctr" defTabSz="457200" rtl="0" eaLnBrk="1" latinLnBrk="0" hangingPunct="1">
                        <a:spcAft>
                          <a:spcPts val="0"/>
                        </a:spcAft>
                      </a:pPr>
                      <a:r>
                        <a:rPr lang="de-DE" sz="1600" b="0" kern="1200" dirty="0">
                          <a:solidFill>
                            <a:schemeClr val="tx1"/>
                          </a:solidFill>
                          <a:latin typeface="PT Sans" panose="020B0503020203020204" pitchFamily="34" charset="0"/>
                          <a:ea typeface="PT Sans" panose="020B0503020203020204" pitchFamily="34" charset="0"/>
                          <a:cs typeface="+mn-cs"/>
                        </a:rPr>
                        <a:t>20 min.</a:t>
                      </a:r>
                    </a:p>
                  </a:txBody>
                  <a:tcPr marL="68580" marR="68580" marT="0" marB="0" anchor="ctr">
                    <a:solidFill>
                      <a:srgbClr val="F9CB9C"/>
                    </a:solidFill>
                  </a:tcPr>
                </a:tc>
                <a:tc>
                  <a:txBody>
                    <a:bodyPr/>
                    <a:lstStyle/>
                    <a:p>
                      <a:pPr marL="0" marR="25400" algn="ctr" defTabSz="457200" rtl="0" eaLnBrk="1" latinLnBrk="0" hangingPunct="1">
                        <a:spcAft>
                          <a:spcPts val="0"/>
                        </a:spcAft>
                      </a:pPr>
                      <a:r>
                        <a:rPr lang="de-DE" sz="1600" kern="1200" dirty="0">
                          <a:solidFill>
                            <a:srgbClr val="595959"/>
                          </a:solidFill>
                          <a:latin typeface="PT Sans" panose="020B0503020203020204" pitchFamily="34" charset="0"/>
                          <a:ea typeface="PT Sans" panose="020B0503020203020204" pitchFamily="34" charset="0"/>
                          <a:cs typeface="+mn-cs"/>
                        </a:rPr>
                        <a:t>1a</a:t>
                      </a:r>
                    </a:p>
                  </a:txBody>
                  <a:tcPr marL="68580" marR="68580" marT="0" marB="0" anchor="ctr">
                    <a:solidFill>
                      <a:srgbClr val="F9CB9C"/>
                    </a:solidFill>
                  </a:tcPr>
                </a:tc>
                <a:tc>
                  <a:txBody>
                    <a:bodyPr/>
                    <a:lstStyle/>
                    <a:p>
                      <a:pPr marL="0" marR="25400" algn="ctr" defTabSz="457200" rtl="0" eaLnBrk="1" latinLnBrk="0" hangingPunct="1">
                        <a:spcAft>
                          <a:spcPts val="0"/>
                        </a:spcAft>
                      </a:pPr>
                      <a:r>
                        <a:rPr lang="de-DE" sz="1600" kern="1200" dirty="0">
                          <a:solidFill>
                            <a:srgbClr val="595959"/>
                          </a:solidFill>
                          <a:latin typeface="PT Sans" panose="020B0503020203020204" pitchFamily="34" charset="0"/>
                          <a:ea typeface="PT Sans" panose="020B0503020203020204" pitchFamily="34" charset="0"/>
                          <a:cs typeface="+mn-cs"/>
                        </a:rPr>
                        <a:t>Rohstoffe und Systematik kennen lernen</a:t>
                      </a:r>
                    </a:p>
                  </a:txBody>
                  <a:tcPr marL="68580" marR="68580" marT="0" marB="0" anchor="ctr">
                    <a:solidFill>
                      <a:srgbClr val="F9CB9C"/>
                    </a:solidFill>
                  </a:tcPr>
                </a:tc>
                <a:tc>
                  <a:txBody>
                    <a:bodyPr/>
                    <a:lstStyle/>
                    <a:p>
                      <a:pPr marL="0" marR="25400" algn="ctr" defTabSz="457200" rtl="0" eaLnBrk="1" latinLnBrk="0" hangingPunct="1">
                        <a:spcAft>
                          <a:spcPts val="0"/>
                        </a:spcAft>
                      </a:pPr>
                      <a:r>
                        <a:rPr lang="de-DE" sz="1600" kern="1200" dirty="0">
                          <a:solidFill>
                            <a:srgbClr val="595959"/>
                          </a:solidFill>
                          <a:latin typeface="PT Sans" panose="020B0503020203020204" pitchFamily="34" charset="0"/>
                          <a:ea typeface="PT Sans" panose="020B0503020203020204" pitchFamily="34" charset="0"/>
                          <a:cs typeface="+mn-cs"/>
                        </a:rPr>
                        <a:t>1</a:t>
                      </a:r>
                      <a:r>
                        <a:rPr lang="de-DE" sz="1600" kern="1200" baseline="0" dirty="0">
                          <a:solidFill>
                            <a:srgbClr val="595959"/>
                          </a:solidFill>
                          <a:latin typeface="PT Sans" panose="020B0503020203020204" pitchFamily="34" charset="0"/>
                          <a:ea typeface="PT Sans" panose="020B0503020203020204" pitchFamily="34" charset="0"/>
                          <a:cs typeface="+mn-cs"/>
                        </a:rPr>
                        <a:t> &amp; 1.1</a:t>
                      </a:r>
                      <a:endParaRPr lang="de-DE" sz="1600" kern="1200" dirty="0">
                        <a:solidFill>
                          <a:srgbClr val="595959"/>
                        </a:solidFill>
                        <a:latin typeface="PT Sans" panose="020B0503020203020204" pitchFamily="34" charset="0"/>
                        <a:ea typeface="PT Sans" panose="020B0503020203020204" pitchFamily="34" charset="0"/>
                        <a:cs typeface="+mn-cs"/>
                      </a:endParaRPr>
                    </a:p>
                  </a:txBody>
                  <a:tcPr marL="68580" marR="68580" marT="0" marB="0" anchor="ctr">
                    <a:solidFill>
                      <a:srgbClr val="F9CB9C"/>
                    </a:solidFill>
                  </a:tcPr>
                </a:tc>
                <a:tc>
                  <a:txBody>
                    <a:bodyPr/>
                    <a:lstStyle/>
                    <a:p>
                      <a:pPr marL="0" marR="25400" algn="ctr" defTabSz="457200" rtl="0" eaLnBrk="1" latinLnBrk="0" hangingPunct="1">
                        <a:spcAft>
                          <a:spcPts val="0"/>
                        </a:spcAft>
                      </a:pPr>
                      <a:r>
                        <a:rPr lang="de-DE" sz="1600" kern="1200" dirty="0">
                          <a:solidFill>
                            <a:srgbClr val="595959"/>
                          </a:solidFill>
                          <a:latin typeface="PT Sans" panose="020B0503020203020204" pitchFamily="34" charset="0"/>
                          <a:ea typeface="PT Sans" panose="020B0503020203020204" pitchFamily="34" charset="0"/>
                          <a:cs typeface="+mn-cs"/>
                        </a:rPr>
                        <a:t>Grafik gemeinsam erschließen und beschreiben, Einstiegsfragen, Klassengespräch</a:t>
                      </a:r>
                    </a:p>
                  </a:txBody>
                  <a:tcPr marL="68580" marR="68580" marT="0" marB="0" anchor="ctr">
                    <a:solidFill>
                      <a:srgbClr val="F9CB9C"/>
                    </a:solidFill>
                  </a:tcPr>
                </a:tc>
                <a:tc>
                  <a:txBody>
                    <a:bodyPr/>
                    <a:lstStyle/>
                    <a:p>
                      <a:pPr marL="0" marR="25400" algn="ctr" defTabSz="457200" rtl="0" eaLnBrk="1" latinLnBrk="0" hangingPunct="1">
                        <a:spcAft>
                          <a:spcPts val="0"/>
                        </a:spcAft>
                      </a:pPr>
                      <a:r>
                        <a:rPr lang="de-DE" sz="1600" kern="1200" dirty="0">
                          <a:solidFill>
                            <a:srgbClr val="595959"/>
                          </a:solidFill>
                          <a:latin typeface="PT Sans" panose="020B0503020203020204" pitchFamily="34" charset="0"/>
                          <a:ea typeface="PT Sans" panose="020B0503020203020204" pitchFamily="34" charset="0"/>
                          <a:cs typeface="+mn-cs"/>
                        </a:rPr>
                        <a:t>Arbeitsblatt 1</a:t>
                      </a:r>
                    </a:p>
                  </a:txBody>
                  <a:tcPr marL="68580" marR="68580" marT="0" marB="0" anchor="ctr">
                    <a:solidFill>
                      <a:srgbClr val="F9CB9C"/>
                    </a:solidFill>
                  </a:tcPr>
                </a:tc>
                <a:extLst>
                  <a:ext uri="{0D108BD9-81ED-4DB2-BD59-A6C34878D82A}">
                    <a16:rowId xmlns:a16="http://schemas.microsoft.com/office/drawing/2014/main" val="10001"/>
                  </a:ext>
                </a:extLst>
              </a:tr>
              <a:tr h="789811">
                <a:tc>
                  <a:txBody>
                    <a:bodyPr/>
                    <a:lstStyle/>
                    <a:p>
                      <a:pPr marL="25400" marR="25400" algn="ctr" defTabSz="457200" rtl="0" eaLnBrk="1" latinLnBrk="0" hangingPunct="1">
                        <a:spcAft>
                          <a:spcPts val="0"/>
                        </a:spcAft>
                      </a:pPr>
                      <a:r>
                        <a:rPr lang="de-DE" sz="1600" b="0" kern="1200" dirty="0">
                          <a:solidFill>
                            <a:schemeClr val="tx1"/>
                          </a:solidFill>
                          <a:latin typeface="PT Sans" panose="020B0503020203020204" pitchFamily="34" charset="0"/>
                          <a:ea typeface="PT Sans" panose="020B0503020203020204" pitchFamily="34" charset="0"/>
                          <a:cs typeface="+mn-cs"/>
                        </a:rPr>
                        <a:t>35 min.</a:t>
                      </a:r>
                    </a:p>
                  </a:txBody>
                  <a:tcPr marL="68580" marR="68580" marT="0" marB="0" anchor="ctr">
                    <a:solidFill>
                      <a:srgbClr val="FCE5CD"/>
                    </a:solidFill>
                  </a:tcPr>
                </a:tc>
                <a:tc>
                  <a:txBody>
                    <a:bodyPr/>
                    <a:lstStyle/>
                    <a:p>
                      <a:pPr marL="25400" marR="25400" algn="ctr">
                        <a:spcAft>
                          <a:spcPts val="0"/>
                        </a:spcAft>
                      </a:pPr>
                      <a:r>
                        <a:rPr lang="de-DE" sz="1600" kern="1200" dirty="0">
                          <a:solidFill>
                            <a:srgbClr val="595959"/>
                          </a:solidFill>
                          <a:latin typeface="PT Sans" panose="020B0503020203020204" pitchFamily="34" charset="0"/>
                          <a:ea typeface="PT Sans" panose="020B0503020203020204" pitchFamily="34" charset="0"/>
                          <a:cs typeface="+mn-cs"/>
                        </a:rPr>
                        <a:t>1b</a:t>
                      </a:r>
                    </a:p>
                  </a:txBody>
                  <a:tcPr marL="68580" marR="68580" marT="0" marB="0" anchor="ctr">
                    <a:solidFill>
                      <a:srgbClr val="FCE5CD"/>
                    </a:solidFill>
                  </a:tcPr>
                </a:tc>
                <a:tc>
                  <a:txBody>
                    <a:bodyPr/>
                    <a:lstStyle/>
                    <a:p>
                      <a:pPr marL="25400" marR="25400" algn="ctr">
                        <a:spcAft>
                          <a:spcPts val="0"/>
                        </a:spcAft>
                      </a:pPr>
                      <a:r>
                        <a:rPr lang="de-DE" sz="1600" kern="1200" dirty="0">
                          <a:solidFill>
                            <a:srgbClr val="595959"/>
                          </a:solidFill>
                          <a:latin typeface="PT Sans" panose="020B0503020203020204" pitchFamily="34" charset="0"/>
                          <a:ea typeface="PT Sans" panose="020B0503020203020204" pitchFamily="34" charset="0"/>
                          <a:cs typeface="+mn-cs"/>
                        </a:rPr>
                        <a:t>Definitionen und Anwendungsgebiete </a:t>
                      </a:r>
                      <a:r>
                        <a:rPr lang="de-DE" sz="1600" kern="1200" dirty="0" err="1">
                          <a:solidFill>
                            <a:srgbClr val="595959"/>
                          </a:solidFill>
                          <a:latin typeface="PT Sans" panose="020B0503020203020204" pitchFamily="34" charset="0"/>
                          <a:ea typeface="PT Sans" panose="020B0503020203020204" pitchFamily="34" charset="0"/>
                          <a:cs typeface="+mn-cs"/>
                        </a:rPr>
                        <a:t>NaWaRo</a:t>
                      </a:r>
                      <a:r>
                        <a:rPr lang="de-DE" sz="1600" kern="1200" dirty="0">
                          <a:solidFill>
                            <a:srgbClr val="595959"/>
                          </a:solidFill>
                          <a:latin typeface="PT Sans" panose="020B0503020203020204" pitchFamily="34" charset="0"/>
                          <a:ea typeface="PT Sans" panose="020B0503020203020204" pitchFamily="34" charset="0"/>
                          <a:cs typeface="+mn-cs"/>
                        </a:rPr>
                        <a:t>,</a:t>
                      </a:r>
                    </a:p>
                    <a:p>
                      <a:pPr marL="25400" marR="25400" algn="ctr">
                        <a:spcAft>
                          <a:spcPts val="0"/>
                        </a:spcAft>
                      </a:pPr>
                      <a:r>
                        <a:rPr lang="de-DE" sz="1600" kern="1200" dirty="0">
                          <a:solidFill>
                            <a:srgbClr val="595959"/>
                          </a:solidFill>
                          <a:latin typeface="PT Sans" panose="020B0503020203020204" pitchFamily="34" charset="0"/>
                          <a:ea typeface="PT Sans" panose="020B0503020203020204" pitchFamily="34" charset="0"/>
                          <a:cs typeface="+mn-cs"/>
                        </a:rPr>
                        <a:t>Kaskadennutzung</a:t>
                      </a:r>
                    </a:p>
                  </a:txBody>
                  <a:tcPr marL="68580" marR="68580" marT="0" marB="0" anchor="ctr">
                    <a:solidFill>
                      <a:srgbClr val="FCE5CD"/>
                    </a:solidFill>
                  </a:tcPr>
                </a:tc>
                <a:tc>
                  <a:txBody>
                    <a:bodyPr/>
                    <a:lstStyle/>
                    <a:p>
                      <a:pPr marL="25400" marR="25400" algn="ctr">
                        <a:spcAft>
                          <a:spcPts val="0"/>
                        </a:spcAft>
                      </a:pPr>
                      <a:r>
                        <a:rPr lang="de-DE" sz="1600" kern="1200" dirty="0">
                          <a:solidFill>
                            <a:srgbClr val="595959"/>
                          </a:solidFill>
                          <a:latin typeface="PT Sans" panose="020B0503020203020204" pitchFamily="34" charset="0"/>
                          <a:ea typeface="PT Sans" panose="020B0503020203020204" pitchFamily="34" charset="0"/>
                          <a:cs typeface="+mn-cs"/>
                        </a:rPr>
                        <a:t>1.1, 1.2, 1.5 &amp; 1.6</a:t>
                      </a:r>
                    </a:p>
                  </a:txBody>
                  <a:tcPr marL="68580" marR="68580" marT="0" marB="0" anchor="ctr">
                    <a:solidFill>
                      <a:srgbClr val="FCE5CD"/>
                    </a:solidFill>
                  </a:tcPr>
                </a:tc>
                <a:tc>
                  <a:txBody>
                    <a:bodyPr/>
                    <a:lstStyle/>
                    <a:p>
                      <a:pPr marL="25400" marR="25400" algn="ctr">
                        <a:spcAft>
                          <a:spcPts val="0"/>
                        </a:spcAft>
                      </a:pPr>
                      <a:r>
                        <a:rPr lang="de-DE" sz="1600" kern="1200" dirty="0">
                          <a:solidFill>
                            <a:srgbClr val="595959"/>
                          </a:solidFill>
                          <a:latin typeface="PT Sans" panose="020B0503020203020204" pitchFamily="34" charset="0"/>
                          <a:ea typeface="PT Sans" panose="020B0503020203020204" pitchFamily="34" charset="0"/>
                          <a:cs typeface="+mn-cs"/>
                        </a:rPr>
                        <a:t>Textarbeit, Fragen, Vorstellung und Diskussion im Plenum</a:t>
                      </a:r>
                    </a:p>
                  </a:txBody>
                  <a:tcPr marL="68580" marR="68580" marT="0" marB="0" anchor="ctr">
                    <a:solidFill>
                      <a:srgbClr val="FCE5CD"/>
                    </a:solidFill>
                  </a:tcPr>
                </a:tc>
                <a:tc>
                  <a:txBody>
                    <a:bodyPr/>
                    <a:lstStyle/>
                    <a:p>
                      <a:pPr marL="25400" marR="25400" algn="ctr">
                        <a:spcAft>
                          <a:spcPts val="0"/>
                        </a:spcAft>
                      </a:pPr>
                      <a:r>
                        <a:rPr lang="de-DE" sz="1600" kern="1200" dirty="0">
                          <a:solidFill>
                            <a:srgbClr val="595959"/>
                          </a:solidFill>
                          <a:latin typeface="PT Sans" panose="020B0503020203020204" pitchFamily="34" charset="0"/>
                          <a:ea typeface="PT Sans" panose="020B0503020203020204" pitchFamily="34" charset="0"/>
                          <a:cs typeface="+mn-cs"/>
                        </a:rPr>
                        <a:t>Arbeitsblatt 2a, 2b, 2c</a:t>
                      </a:r>
                      <a:r>
                        <a:rPr lang="de-DE" sz="1600" kern="1200" baseline="0" dirty="0">
                          <a:solidFill>
                            <a:srgbClr val="595959"/>
                          </a:solidFill>
                          <a:latin typeface="PT Sans" panose="020B0503020203020204" pitchFamily="34" charset="0"/>
                          <a:ea typeface="PT Sans" panose="020B0503020203020204" pitchFamily="34" charset="0"/>
                          <a:cs typeface="+mn-cs"/>
                        </a:rPr>
                        <a:t> sowie 3 und 4 </a:t>
                      </a:r>
                      <a:r>
                        <a:rPr lang="de-DE" sz="1600" kern="1200" dirty="0">
                          <a:solidFill>
                            <a:srgbClr val="595959"/>
                          </a:solidFill>
                          <a:latin typeface="PT Sans" panose="020B0503020203020204" pitchFamily="34" charset="0"/>
                          <a:ea typeface="PT Sans" panose="020B0503020203020204" pitchFamily="34" charset="0"/>
                          <a:cs typeface="+mn-cs"/>
                        </a:rPr>
                        <a:t> </a:t>
                      </a:r>
                    </a:p>
                  </a:txBody>
                  <a:tcPr marL="68580" marR="68580" marT="0" marB="0" anchor="ctr">
                    <a:solidFill>
                      <a:srgbClr val="FCE5CD"/>
                    </a:solidFill>
                  </a:tcPr>
                </a:tc>
                <a:extLst>
                  <a:ext uri="{0D108BD9-81ED-4DB2-BD59-A6C34878D82A}">
                    <a16:rowId xmlns:a16="http://schemas.microsoft.com/office/drawing/2014/main" val="10002"/>
                  </a:ext>
                </a:extLst>
              </a:tr>
              <a:tr h="789811">
                <a:tc>
                  <a:txBody>
                    <a:bodyPr/>
                    <a:lstStyle/>
                    <a:p>
                      <a:pPr marL="25400" marR="25400" algn="ctr" defTabSz="457200" rtl="0" eaLnBrk="1" latinLnBrk="0" hangingPunct="1">
                        <a:spcAft>
                          <a:spcPts val="0"/>
                        </a:spcAft>
                      </a:pPr>
                      <a:r>
                        <a:rPr lang="de-DE" sz="1600" b="0" kern="1200" dirty="0">
                          <a:solidFill>
                            <a:schemeClr val="tx1"/>
                          </a:solidFill>
                          <a:latin typeface="PT Sans" panose="020B0503020203020204" pitchFamily="34" charset="0"/>
                          <a:ea typeface="PT Sans" panose="020B0503020203020204" pitchFamily="34" charset="0"/>
                          <a:cs typeface="+mn-cs"/>
                        </a:rPr>
                        <a:t>35 min.</a:t>
                      </a:r>
                    </a:p>
                  </a:txBody>
                  <a:tcPr marL="68580" marR="68580" marT="0" marB="0" anchor="ctr">
                    <a:solidFill>
                      <a:srgbClr val="F9CB9C"/>
                    </a:solidFill>
                  </a:tcPr>
                </a:tc>
                <a:tc>
                  <a:txBody>
                    <a:bodyPr/>
                    <a:lstStyle/>
                    <a:p>
                      <a:pPr marL="25400" marR="25400" algn="ctr">
                        <a:spcAft>
                          <a:spcPts val="0"/>
                        </a:spcAft>
                      </a:pPr>
                      <a:r>
                        <a:rPr lang="de-DE" sz="1600" kern="1200" dirty="0">
                          <a:solidFill>
                            <a:srgbClr val="595959"/>
                          </a:solidFill>
                          <a:latin typeface="PT Sans" panose="020B0503020203020204" pitchFamily="34" charset="0"/>
                          <a:ea typeface="PT Sans" panose="020B0503020203020204" pitchFamily="34" charset="0"/>
                          <a:cs typeface="+mn-cs"/>
                        </a:rPr>
                        <a:t>1c</a:t>
                      </a:r>
                    </a:p>
                  </a:txBody>
                  <a:tcPr marL="68580" marR="68580" marT="0" marB="0" anchor="ctr">
                    <a:solidFill>
                      <a:srgbClr val="F9CB9C"/>
                    </a:solidFill>
                  </a:tcPr>
                </a:tc>
                <a:tc>
                  <a:txBody>
                    <a:bodyPr/>
                    <a:lstStyle/>
                    <a:p>
                      <a:pPr marL="25400" marR="25400" algn="ctr">
                        <a:spcAft>
                          <a:spcPts val="0"/>
                        </a:spcAft>
                      </a:pPr>
                      <a:r>
                        <a:rPr lang="de-DE" sz="1600" kern="1200" dirty="0">
                          <a:solidFill>
                            <a:srgbClr val="595959"/>
                          </a:solidFill>
                          <a:latin typeface="PT Sans" panose="020B0503020203020204" pitchFamily="34" charset="0"/>
                          <a:ea typeface="PT Sans" panose="020B0503020203020204" pitchFamily="34" charset="0"/>
                          <a:cs typeface="+mn-cs"/>
                        </a:rPr>
                        <a:t>Vor- und Nachteile der Nutzung von </a:t>
                      </a:r>
                      <a:r>
                        <a:rPr lang="de-DE" sz="1600" kern="1200" dirty="0" err="1">
                          <a:solidFill>
                            <a:srgbClr val="595959"/>
                          </a:solidFill>
                          <a:latin typeface="PT Sans" panose="020B0503020203020204" pitchFamily="34" charset="0"/>
                          <a:ea typeface="PT Sans" panose="020B0503020203020204" pitchFamily="34" charset="0"/>
                          <a:cs typeface="+mn-cs"/>
                        </a:rPr>
                        <a:t>NaWaRo</a:t>
                      </a:r>
                      <a:r>
                        <a:rPr lang="de-DE" sz="1600" kern="1200" dirty="0">
                          <a:solidFill>
                            <a:srgbClr val="595959"/>
                          </a:solidFill>
                          <a:latin typeface="PT Sans" panose="020B0503020203020204" pitchFamily="34" charset="0"/>
                          <a:ea typeface="PT Sans" panose="020B0503020203020204" pitchFamily="34" charset="0"/>
                          <a:cs typeface="+mn-cs"/>
                        </a:rPr>
                        <a:t> diskutieren</a:t>
                      </a:r>
                    </a:p>
                  </a:txBody>
                  <a:tcPr marL="68580" marR="68580" marT="0" marB="0" anchor="ctr">
                    <a:solidFill>
                      <a:srgbClr val="F9CB9C"/>
                    </a:solidFill>
                  </a:tcPr>
                </a:tc>
                <a:tc>
                  <a:txBody>
                    <a:bodyPr/>
                    <a:lstStyle/>
                    <a:p>
                      <a:pPr marL="25400" marR="25400" algn="ctr">
                        <a:spcAft>
                          <a:spcPts val="0"/>
                        </a:spcAft>
                      </a:pPr>
                      <a:r>
                        <a:rPr lang="de-DE" sz="1600" kern="1200" dirty="0">
                          <a:solidFill>
                            <a:srgbClr val="595959"/>
                          </a:solidFill>
                          <a:latin typeface="PT Sans" panose="020B0503020203020204" pitchFamily="34" charset="0"/>
                          <a:ea typeface="PT Sans" panose="020B0503020203020204" pitchFamily="34" charset="0"/>
                          <a:cs typeface="+mn-cs"/>
                        </a:rPr>
                        <a:t>1.3</a:t>
                      </a:r>
                    </a:p>
                  </a:txBody>
                  <a:tcPr marL="68580" marR="68580" marT="0" marB="0" anchor="ctr">
                    <a:solidFill>
                      <a:srgbClr val="F9CB9C"/>
                    </a:solidFill>
                  </a:tcPr>
                </a:tc>
                <a:tc>
                  <a:txBody>
                    <a:bodyPr/>
                    <a:lstStyle/>
                    <a:p>
                      <a:pPr marL="25400" marR="25400" algn="ctr">
                        <a:spcAft>
                          <a:spcPts val="0"/>
                        </a:spcAft>
                      </a:pPr>
                      <a:r>
                        <a:rPr lang="de-DE" sz="1600" kern="1200" dirty="0">
                          <a:solidFill>
                            <a:srgbClr val="595959"/>
                          </a:solidFill>
                          <a:latin typeface="PT Sans" panose="020B0503020203020204" pitchFamily="34" charset="0"/>
                          <a:ea typeface="PT Sans" panose="020B0503020203020204" pitchFamily="34" charset="0"/>
                          <a:cs typeface="+mn-cs"/>
                        </a:rPr>
                        <a:t>Gruppenarbeit, </a:t>
                      </a:r>
                    </a:p>
                    <a:p>
                      <a:pPr marL="25400" marR="25400" algn="ctr">
                        <a:spcAft>
                          <a:spcPts val="0"/>
                        </a:spcAft>
                      </a:pPr>
                      <a:r>
                        <a:rPr lang="de-DE" sz="1600" kern="1200" dirty="0">
                          <a:solidFill>
                            <a:srgbClr val="595959"/>
                          </a:solidFill>
                          <a:latin typeface="PT Sans" panose="020B0503020203020204" pitchFamily="34" charset="0"/>
                          <a:ea typeface="PT Sans" panose="020B0503020203020204" pitchFamily="34" charset="0"/>
                          <a:cs typeface="+mn-cs"/>
                        </a:rPr>
                        <a:t>Standpunkte-Diskussion </a:t>
                      </a:r>
                    </a:p>
                  </a:txBody>
                  <a:tcPr marL="68580" marR="68580" marT="0" marB="0" anchor="ctr">
                    <a:solidFill>
                      <a:srgbClr val="F9CB9C"/>
                    </a:solidFill>
                  </a:tcPr>
                </a:tc>
                <a:tc>
                  <a:txBody>
                    <a:bodyPr/>
                    <a:lstStyle/>
                    <a:p>
                      <a:pPr marL="25400" marR="25400" algn="ctr">
                        <a:spcAft>
                          <a:spcPts val="0"/>
                        </a:spcAft>
                      </a:pPr>
                      <a:r>
                        <a:rPr lang="de-DE" sz="1600" kern="1200" dirty="0">
                          <a:solidFill>
                            <a:srgbClr val="595959"/>
                          </a:solidFill>
                          <a:latin typeface="PT Sans" panose="020B0503020203020204" pitchFamily="34" charset="0"/>
                          <a:ea typeface="PT Sans" panose="020B0503020203020204" pitchFamily="34" charset="0"/>
                          <a:cs typeface="+mn-cs"/>
                        </a:rPr>
                        <a:t>Arbeitsblatt 5 und 6 </a:t>
                      </a:r>
                    </a:p>
                  </a:txBody>
                  <a:tcPr marL="68580" marR="68580" marT="0" marB="0" anchor="ctr">
                    <a:solidFill>
                      <a:srgbClr val="F9CB9C"/>
                    </a:solidFill>
                  </a:tcPr>
                </a:tc>
                <a:extLst>
                  <a:ext uri="{0D108BD9-81ED-4DB2-BD59-A6C34878D82A}">
                    <a16:rowId xmlns:a16="http://schemas.microsoft.com/office/drawing/2014/main" val="10003"/>
                  </a:ext>
                </a:extLst>
              </a:tr>
            </a:tbl>
          </a:graphicData>
        </a:graphic>
      </p:graphicFrame>
      <p:sp>
        <p:nvSpPr>
          <p:cNvPr id="7" name="Fußzeilenplatzhalter 6"/>
          <p:cNvSpPr>
            <a:spLocks noGrp="1"/>
          </p:cNvSpPr>
          <p:nvPr>
            <p:ph type="ftr" sz="quarter" idx="13"/>
          </p:nvPr>
        </p:nvSpPr>
        <p:spPr/>
        <p:txBody>
          <a:bodyPr/>
          <a:lstStyle/>
          <a:p>
            <a:r>
              <a:rPr lang="de-DE"/>
              <a:t>Das nachwachsende Büro</a:t>
            </a:r>
            <a:endParaRPr lang="de-DE" dirty="0"/>
          </a:p>
        </p:txBody>
      </p:sp>
      <p:sp>
        <p:nvSpPr>
          <p:cNvPr id="8" name="Foliennummernplatzhalter 7"/>
          <p:cNvSpPr>
            <a:spLocks noGrp="1"/>
          </p:cNvSpPr>
          <p:nvPr>
            <p:ph type="sldNum" sz="quarter" idx="14"/>
          </p:nvPr>
        </p:nvSpPr>
        <p:spPr/>
        <p:txBody>
          <a:bodyPr/>
          <a:lstStyle/>
          <a:p>
            <a:fld id="{BC9D0AC9-54AF-4CD9-8809-E6EA56F41A06}" type="slidenum">
              <a:rPr lang="de-DE" smtClean="0"/>
              <a:t>40</a:t>
            </a:fld>
            <a:endParaRPr lang="de-DE"/>
          </a:p>
        </p:txBody>
      </p:sp>
      <p:sp>
        <p:nvSpPr>
          <p:cNvPr id="3" name="Textfeld 2"/>
          <p:cNvSpPr txBox="1"/>
          <p:nvPr/>
        </p:nvSpPr>
        <p:spPr>
          <a:xfrm>
            <a:off x="395288" y="5999018"/>
            <a:ext cx="2514167" cy="276999"/>
          </a:xfrm>
          <a:prstGeom prst="rect">
            <a:avLst/>
          </a:prstGeom>
          <a:noFill/>
        </p:spPr>
        <p:txBody>
          <a:bodyPr wrap="square" rtlCol="0">
            <a:spAutoFit/>
          </a:bodyPr>
          <a:lstStyle/>
          <a:p>
            <a:r>
              <a:rPr lang="de-DE" sz="1200" dirty="0">
                <a:solidFill>
                  <a:srgbClr val="595959"/>
                </a:solidFill>
                <a:latin typeface="PT Sans" panose="020B0503020203020204" pitchFamily="34" charset="0"/>
                <a:ea typeface="PT Sans" panose="020B0503020203020204" pitchFamily="34" charset="0"/>
              </a:rPr>
              <a:t>*SA: Sachanalyse</a:t>
            </a:r>
          </a:p>
        </p:txBody>
      </p:sp>
    </p:spTree>
    <p:extLst>
      <p:ext uri="{BB962C8B-B14F-4D97-AF65-F5344CB8AC3E}">
        <p14:creationId xmlns:p14="http://schemas.microsoft.com/office/powerpoint/2010/main" val="8894279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390105" y="205200"/>
            <a:ext cx="6120000" cy="1068388"/>
          </a:xfrm>
          <a:noFill/>
          <a:ln>
            <a:noFill/>
          </a:ln>
        </p:spPr>
        <p:txBody>
          <a:bodyPr vert="horz" wrap="square" lIns="0" tIns="0" rIns="0" bIns="0" numCol="1" anchor="t" anchorCtr="0" compatLnSpc="1">
            <a:prstTxWarp prst="textNoShape">
              <a:avLst/>
            </a:prstTxWarp>
          </a:bodyPr>
          <a:lstStyle/>
          <a:p>
            <a:r>
              <a:rPr lang="de-DE" dirty="0"/>
              <a:t>Rahmung - Modul 1a &amp; b</a:t>
            </a:r>
            <a:br>
              <a:rPr lang="de-DE" dirty="0"/>
            </a:br>
            <a:r>
              <a:rPr lang="de-DE" dirty="0"/>
              <a:t>Definition &amp; Anwendungen</a:t>
            </a:r>
          </a:p>
        </p:txBody>
      </p:sp>
      <p:sp>
        <p:nvSpPr>
          <p:cNvPr id="13" name="Inhaltsplatzhalter 3"/>
          <p:cNvSpPr txBox="1">
            <a:spLocks/>
          </p:cNvSpPr>
          <p:nvPr/>
        </p:nvSpPr>
        <p:spPr>
          <a:xfrm>
            <a:off x="3884322" y="1512000"/>
            <a:ext cx="4992978" cy="4680000"/>
          </a:xfrm>
          <a:prstGeom prst="rect">
            <a:avLst/>
          </a:prstGeom>
        </p:spPr>
        <p:txBody>
          <a:bodyPr/>
          <a:lstStyle>
            <a:lvl1pPr marL="266700" indent="-266700" algn="l" defTabSz="457200" rtl="0" eaLnBrk="1" fontAlgn="base" hangingPunct="1">
              <a:spcBef>
                <a:spcPct val="20000"/>
              </a:spcBef>
              <a:spcAft>
                <a:spcPct val="0"/>
              </a:spcAft>
              <a:buFont typeface="Wingdings" panose="05000000000000000000" pitchFamily="2" charset="2"/>
              <a:buChar char="§"/>
              <a:defRPr sz="2400" kern="1200">
                <a:solidFill>
                  <a:srgbClr val="606060"/>
                </a:solidFill>
                <a:latin typeface="PT Sans" panose="020B0503020203020204" pitchFamily="34" charset="0"/>
                <a:ea typeface="PT Sans" panose="020B0503020203020204" pitchFamily="34" charset="0"/>
                <a:cs typeface="PT Sans" panose="020B0503020203020204" pitchFamily="34" charset="0"/>
              </a:defRPr>
            </a:lvl1pPr>
            <a:lvl2pPr marL="500063" indent="-233363" algn="l" defTabSz="457200" rtl="0" eaLnBrk="1" fontAlgn="base" hangingPunct="1">
              <a:spcBef>
                <a:spcPct val="20000"/>
              </a:spcBef>
              <a:spcAft>
                <a:spcPct val="0"/>
              </a:spcAft>
              <a:buFont typeface="Arial" panose="020B0604020202020204" pitchFamily="34" charset="0"/>
              <a:buChar char="•"/>
              <a:defRPr sz="2200" kern="1200">
                <a:solidFill>
                  <a:srgbClr val="606060"/>
                </a:solidFill>
                <a:latin typeface="PT Sans" panose="020B0503020203020204" pitchFamily="34" charset="0"/>
                <a:ea typeface="PT Sans" panose="020B0503020203020204" pitchFamily="34" charset="0"/>
                <a:cs typeface="PT Sans" panose="020B0503020203020204" pitchFamily="34" charset="0"/>
              </a:defRPr>
            </a:lvl2pPr>
            <a:lvl3pPr marL="1143000" indent="-228600" algn="l" defTabSz="457200" rtl="0" eaLnBrk="1" fontAlgn="base" hangingPunct="1">
              <a:spcBef>
                <a:spcPct val="20000"/>
              </a:spcBef>
              <a:spcAft>
                <a:spcPct val="0"/>
              </a:spcAft>
              <a:buFont typeface="Arial" panose="020B0604020202020204" pitchFamily="34" charset="0"/>
              <a:buChar char="•"/>
              <a:defRPr sz="2000" kern="1200">
                <a:solidFill>
                  <a:srgbClr val="606060"/>
                </a:solidFill>
                <a:latin typeface="PT Sans" panose="020B0503020203020204" pitchFamily="34" charset="0"/>
                <a:ea typeface="PT Sans" panose="020B0503020203020204" pitchFamily="34" charset="0"/>
                <a:cs typeface="PT Sans" panose="020B0503020203020204" pitchFamily="34" charset="0"/>
              </a:defRPr>
            </a:lvl3pPr>
            <a:lvl4pPr marL="1600200" indent="-228600" algn="l" defTabSz="457200" rtl="0" eaLnBrk="1" fontAlgn="base" hangingPunct="1">
              <a:spcBef>
                <a:spcPct val="20000"/>
              </a:spcBef>
              <a:spcAft>
                <a:spcPct val="0"/>
              </a:spcAft>
              <a:buFont typeface="Arial" panose="020B0604020202020204" pitchFamily="34" charset="0"/>
              <a:buChar char="–"/>
              <a:defRPr sz="1800" kern="1200">
                <a:solidFill>
                  <a:srgbClr val="606060"/>
                </a:solidFill>
                <a:latin typeface="PT Sans" panose="020B0503020203020204" pitchFamily="34" charset="0"/>
                <a:ea typeface="PT Sans" panose="020B0503020203020204" pitchFamily="34" charset="0"/>
                <a:cs typeface="PT Sans" panose="020B0503020203020204" pitchFamily="34" charset="0"/>
              </a:defRPr>
            </a:lvl4pPr>
            <a:lvl5pPr marL="2057400" indent="-228600" algn="l" defTabSz="457200" rtl="0" eaLnBrk="1" fontAlgn="base" hangingPunct="1">
              <a:spcBef>
                <a:spcPct val="20000"/>
              </a:spcBef>
              <a:spcAft>
                <a:spcPct val="0"/>
              </a:spcAft>
              <a:buFont typeface="Arial" panose="020B0604020202020204" pitchFamily="34" charset="0"/>
              <a:buChar char="»"/>
              <a:defRPr sz="1600" kern="1200">
                <a:solidFill>
                  <a:srgbClr val="606060"/>
                </a:solidFill>
                <a:latin typeface="PT Sans" panose="020B0503020203020204" pitchFamily="34" charset="0"/>
                <a:ea typeface="PT Sans" panose="020B0503020203020204" pitchFamily="34" charset="0"/>
                <a:cs typeface="PT Sans" panose="020B0503020203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de-DE" sz="1800" dirty="0">
                <a:solidFill>
                  <a:srgbClr val="595959"/>
                </a:solidFill>
              </a:rPr>
              <a:t>Unterrichtsstunde beginnt mit einigen Einstiegsfragen </a:t>
            </a:r>
          </a:p>
          <a:p>
            <a:r>
              <a:rPr lang="de-DE" sz="1800" dirty="0">
                <a:solidFill>
                  <a:srgbClr val="595959"/>
                </a:solidFill>
              </a:rPr>
              <a:t>Dann wird die Rohstoffsystematik erschlossen </a:t>
            </a:r>
          </a:p>
          <a:p>
            <a:r>
              <a:rPr lang="de-DE" sz="1800" dirty="0">
                <a:solidFill>
                  <a:srgbClr val="595959"/>
                </a:solidFill>
              </a:rPr>
              <a:t>Anschließend wird zu den NaWaRo übergeleitet, Definitionen und Endprodukte kennen gelernt</a:t>
            </a:r>
          </a:p>
          <a:p>
            <a:r>
              <a:rPr lang="de-DE" sz="1800" dirty="0">
                <a:solidFill>
                  <a:srgbClr val="595959"/>
                </a:solidFill>
              </a:rPr>
              <a:t>Die Themen Biowerkstoffe und Biobaustoffe werden diskutiert als zwei wichtige Felder</a:t>
            </a:r>
          </a:p>
          <a:p>
            <a:r>
              <a:rPr lang="de-DE" sz="1800" dirty="0"/>
              <a:t>In diesem Rahmen kann auch das Prinzip Kaskadennutzung diskutiert werden</a:t>
            </a:r>
            <a:endParaRPr lang="de-DE" sz="1800" dirty="0">
              <a:solidFill>
                <a:srgbClr val="595959"/>
              </a:solidFill>
            </a:endParaRPr>
          </a:p>
          <a:p>
            <a:endParaRPr lang="de-DE" sz="1800" dirty="0"/>
          </a:p>
        </p:txBody>
      </p:sp>
      <p:sp>
        <p:nvSpPr>
          <p:cNvPr id="4" name="Fußzeilenplatzhalter 3"/>
          <p:cNvSpPr>
            <a:spLocks noGrp="1"/>
          </p:cNvSpPr>
          <p:nvPr>
            <p:ph type="ftr" sz="quarter" idx="13"/>
          </p:nvPr>
        </p:nvSpPr>
        <p:spPr/>
        <p:txBody>
          <a:bodyPr/>
          <a:lstStyle/>
          <a:p>
            <a:r>
              <a:rPr lang="de-DE"/>
              <a:t>Das nachwachsende Büro</a:t>
            </a:r>
            <a:endParaRPr lang="de-DE" dirty="0"/>
          </a:p>
        </p:txBody>
      </p:sp>
      <p:sp>
        <p:nvSpPr>
          <p:cNvPr id="6" name="Foliennummernplatzhalter 5"/>
          <p:cNvSpPr>
            <a:spLocks noGrp="1"/>
          </p:cNvSpPr>
          <p:nvPr>
            <p:ph type="sldNum" sz="quarter" idx="14"/>
          </p:nvPr>
        </p:nvSpPr>
        <p:spPr/>
        <p:txBody>
          <a:bodyPr/>
          <a:lstStyle/>
          <a:p>
            <a:fld id="{BC9D0AC9-54AF-4CD9-8809-E6EA56F41A06}" type="slidenum">
              <a:rPr lang="de-DE" smtClean="0"/>
              <a:t>41</a:t>
            </a:fld>
            <a:endParaRPr lang="de-DE"/>
          </a:p>
        </p:txBody>
      </p:sp>
      <p:pic>
        <p:nvPicPr>
          <p:cNvPr id="14" name="Grafik 13"/>
          <p:cNvPicPr/>
          <p:nvPr/>
        </p:nvPicPr>
        <p:blipFill>
          <a:blip r:embed="rId3">
            <a:extLst>
              <a:ext uri="{28A0092B-C50C-407E-A947-70E740481C1C}">
                <a14:useLocalDpi xmlns:a14="http://schemas.microsoft.com/office/drawing/2010/main" val="0"/>
              </a:ext>
            </a:extLst>
          </a:blip>
          <a:stretch>
            <a:fillRect/>
          </a:stretch>
        </p:blipFill>
        <p:spPr>
          <a:xfrm>
            <a:off x="390105" y="1670653"/>
            <a:ext cx="1576902" cy="248466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2" name="Textfeld 1"/>
          <p:cNvSpPr txBox="1"/>
          <p:nvPr/>
        </p:nvSpPr>
        <p:spPr>
          <a:xfrm>
            <a:off x="2905875" y="4552378"/>
            <a:ext cx="4326441" cy="1754326"/>
          </a:xfrm>
          <a:prstGeom prst="rect">
            <a:avLst/>
          </a:prstGeom>
          <a:noFill/>
        </p:spPr>
        <p:txBody>
          <a:bodyPr wrap="none" rtlCol="0">
            <a:spAutoFit/>
          </a:bodyPr>
          <a:lstStyle/>
          <a:p>
            <a:r>
              <a:rPr lang="de-DE" dirty="0">
                <a:solidFill>
                  <a:srgbClr val="595959"/>
                </a:solidFill>
                <a:latin typeface="PT Sans" panose="020B0503020203020204" pitchFamily="34" charset="0"/>
                <a:ea typeface="PT Sans" panose="020B0503020203020204" pitchFamily="34" charset="0"/>
              </a:rPr>
              <a:t>Arbeitsblatt 1: Rohstoffe &amp; Systematik</a:t>
            </a:r>
          </a:p>
          <a:p>
            <a:r>
              <a:rPr lang="de-DE" dirty="0">
                <a:solidFill>
                  <a:srgbClr val="595959"/>
                </a:solidFill>
                <a:latin typeface="PT Sans" panose="020B0503020203020204" pitchFamily="34" charset="0"/>
                <a:ea typeface="PT Sans" panose="020B0503020203020204" pitchFamily="34" charset="0"/>
              </a:rPr>
              <a:t>Arbeitsblatt 2a: Definitionen</a:t>
            </a:r>
          </a:p>
          <a:p>
            <a:r>
              <a:rPr lang="de-DE" dirty="0">
                <a:solidFill>
                  <a:srgbClr val="595959"/>
                </a:solidFill>
                <a:latin typeface="PT Sans" panose="020B0503020203020204" pitchFamily="34" charset="0"/>
                <a:ea typeface="PT Sans" panose="020B0503020203020204" pitchFamily="34" charset="0"/>
              </a:rPr>
              <a:t>Arbeitsblatt 2b: Anwendungsgebiete</a:t>
            </a:r>
          </a:p>
          <a:p>
            <a:r>
              <a:rPr lang="de-DE" dirty="0">
                <a:solidFill>
                  <a:srgbClr val="595959"/>
                </a:solidFill>
                <a:latin typeface="PT Sans" panose="020B0503020203020204" pitchFamily="34" charset="0"/>
                <a:ea typeface="PT Sans" panose="020B0503020203020204" pitchFamily="34" charset="0"/>
              </a:rPr>
              <a:t>Arbeitsblatt 2c: Kaskadennutzung (o. Abb.)</a:t>
            </a:r>
          </a:p>
          <a:p>
            <a:r>
              <a:rPr lang="de-DE" dirty="0">
                <a:solidFill>
                  <a:srgbClr val="595959"/>
                </a:solidFill>
                <a:latin typeface="PT Sans" panose="020B0503020203020204" pitchFamily="34" charset="0"/>
                <a:ea typeface="PT Sans" panose="020B0503020203020204" pitchFamily="34" charset="0"/>
              </a:rPr>
              <a:t>Arbeitsblatt 3: Biowerkstoffe (o. Abb.)</a:t>
            </a:r>
          </a:p>
          <a:p>
            <a:r>
              <a:rPr lang="de-DE" dirty="0">
                <a:solidFill>
                  <a:srgbClr val="595959"/>
                </a:solidFill>
                <a:latin typeface="PT Sans" panose="020B0503020203020204" pitchFamily="34" charset="0"/>
                <a:ea typeface="PT Sans" panose="020B0503020203020204" pitchFamily="34" charset="0"/>
              </a:rPr>
              <a:t>Arbeitsblatt 4: Biobaustoffe (o. Abb.)</a:t>
            </a:r>
          </a:p>
        </p:txBody>
      </p:sp>
      <p:pic>
        <p:nvPicPr>
          <p:cNvPr id="3" name="Grafik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67007" y="1780692"/>
            <a:ext cx="1704320" cy="241349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7" name="Grafik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7447" y="3584590"/>
            <a:ext cx="1734153" cy="245453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9623210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390105" y="205200"/>
            <a:ext cx="6120000" cy="1068388"/>
          </a:xfrm>
        </p:spPr>
        <p:txBody>
          <a:bodyPr/>
          <a:lstStyle/>
          <a:p>
            <a:r>
              <a:rPr lang="de-DE" dirty="0"/>
              <a:t>Rahmung - Modul 1c</a:t>
            </a:r>
            <a:br>
              <a:rPr lang="de-DE" dirty="0"/>
            </a:br>
            <a:r>
              <a:rPr lang="de-DE" dirty="0"/>
              <a:t>Vor- und Nachteile</a:t>
            </a:r>
          </a:p>
        </p:txBody>
      </p:sp>
      <p:sp>
        <p:nvSpPr>
          <p:cNvPr id="10" name="Inhaltsplatzhalter 3"/>
          <p:cNvSpPr txBox="1">
            <a:spLocks/>
          </p:cNvSpPr>
          <p:nvPr/>
        </p:nvSpPr>
        <p:spPr>
          <a:xfrm>
            <a:off x="3510056" y="1512000"/>
            <a:ext cx="5237237" cy="4680000"/>
          </a:xfrm>
          <a:prstGeom prst="rect">
            <a:avLst/>
          </a:prstGeom>
        </p:spPr>
        <p:txBody>
          <a:bodyPr/>
          <a:lstStyle>
            <a:lvl1pPr marL="266700" indent="-266700" algn="l" defTabSz="457200" rtl="0" eaLnBrk="1" fontAlgn="base" hangingPunct="1">
              <a:spcBef>
                <a:spcPct val="20000"/>
              </a:spcBef>
              <a:spcAft>
                <a:spcPct val="0"/>
              </a:spcAft>
              <a:buFont typeface="Wingdings" panose="05000000000000000000" pitchFamily="2" charset="2"/>
              <a:buChar char="§"/>
              <a:defRPr sz="2400" kern="1200">
                <a:solidFill>
                  <a:srgbClr val="606060"/>
                </a:solidFill>
                <a:latin typeface="PT Sans" panose="020B0503020203020204" pitchFamily="34" charset="0"/>
                <a:ea typeface="PT Sans" panose="020B0503020203020204" pitchFamily="34" charset="0"/>
                <a:cs typeface="PT Sans" panose="020B0503020203020204" pitchFamily="34" charset="0"/>
              </a:defRPr>
            </a:lvl1pPr>
            <a:lvl2pPr marL="500063" indent="-233363" algn="l" defTabSz="457200" rtl="0" eaLnBrk="1" fontAlgn="base" hangingPunct="1">
              <a:spcBef>
                <a:spcPct val="20000"/>
              </a:spcBef>
              <a:spcAft>
                <a:spcPct val="0"/>
              </a:spcAft>
              <a:buFont typeface="Arial" panose="020B0604020202020204" pitchFamily="34" charset="0"/>
              <a:buChar char="•"/>
              <a:defRPr sz="2200" kern="1200">
                <a:solidFill>
                  <a:srgbClr val="606060"/>
                </a:solidFill>
                <a:latin typeface="PT Sans" panose="020B0503020203020204" pitchFamily="34" charset="0"/>
                <a:ea typeface="PT Sans" panose="020B0503020203020204" pitchFamily="34" charset="0"/>
                <a:cs typeface="PT Sans" panose="020B0503020203020204" pitchFamily="34" charset="0"/>
              </a:defRPr>
            </a:lvl2pPr>
            <a:lvl3pPr marL="1143000" indent="-228600" algn="l" defTabSz="457200" rtl="0" eaLnBrk="1" fontAlgn="base" hangingPunct="1">
              <a:spcBef>
                <a:spcPct val="20000"/>
              </a:spcBef>
              <a:spcAft>
                <a:spcPct val="0"/>
              </a:spcAft>
              <a:buFont typeface="Arial" panose="020B0604020202020204" pitchFamily="34" charset="0"/>
              <a:buChar char="•"/>
              <a:defRPr sz="2000" kern="1200">
                <a:solidFill>
                  <a:srgbClr val="606060"/>
                </a:solidFill>
                <a:latin typeface="PT Sans" panose="020B0503020203020204" pitchFamily="34" charset="0"/>
                <a:ea typeface="PT Sans" panose="020B0503020203020204" pitchFamily="34" charset="0"/>
                <a:cs typeface="PT Sans" panose="020B0503020203020204" pitchFamily="34" charset="0"/>
              </a:defRPr>
            </a:lvl3pPr>
            <a:lvl4pPr marL="1600200" indent="-228600" algn="l" defTabSz="457200" rtl="0" eaLnBrk="1" fontAlgn="base" hangingPunct="1">
              <a:spcBef>
                <a:spcPct val="20000"/>
              </a:spcBef>
              <a:spcAft>
                <a:spcPct val="0"/>
              </a:spcAft>
              <a:buFont typeface="Arial" panose="020B0604020202020204" pitchFamily="34" charset="0"/>
              <a:buChar char="–"/>
              <a:defRPr sz="1800" kern="1200">
                <a:solidFill>
                  <a:srgbClr val="606060"/>
                </a:solidFill>
                <a:latin typeface="PT Sans" panose="020B0503020203020204" pitchFamily="34" charset="0"/>
                <a:ea typeface="PT Sans" panose="020B0503020203020204" pitchFamily="34" charset="0"/>
                <a:cs typeface="PT Sans" panose="020B0503020203020204" pitchFamily="34" charset="0"/>
              </a:defRPr>
            </a:lvl4pPr>
            <a:lvl5pPr marL="2057400" indent="-228600" algn="l" defTabSz="457200" rtl="0" eaLnBrk="1" fontAlgn="base" hangingPunct="1">
              <a:spcBef>
                <a:spcPct val="20000"/>
              </a:spcBef>
              <a:spcAft>
                <a:spcPct val="0"/>
              </a:spcAft>
              <a:buFont typeface="Arial" panose="020B0604020202020204" pitchFamily="34" charset="0"/>
              <a:buChar char="»"/>
              <a:defRPr sz="1600" kern="1200">
                <a:solidFill>
                  <a:srgbClr val="606060"/>
                </a:solidFill>
                <a:latin typeface="PT Sans" panose="020B0503020203020204" pitchFamily="34" charset="0"/>
                <a:ea typeface="PT Sans" panose="020B0503020203020204" pitchFamily="34" charset="0"/>
                <a:cs typeface="PT Sans" panose="020B0503020203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de-DE" sz="1800" dirty="0">
                <a:solidFill>
                  <a:srgbClr val="595959"/>
                </a:solidFill>
              </a:rPr>
              <a:t>Mittels Textarbeit werden die Vor- und Nachteile der Nutzung von NaWaRo erschlossen</a:t>
            </a:r>
          </a:p>
          <a:p>
            <a:r>
              <a:rPr lang="de-DE" sz="1800" dirty="0">
                <a:solidFill>
                  <a:srgbClr val="595959"/>
                </a:solidFill>
              </a:rPr>
              <a:t>In Gruppenarbeit werden Vorteile und Kritikpunkte zusammen getragen</a:t>
            </a:r>
          </a:p>
          <a:p>
            <a:r>
              <a:rPr lang="de-DE" sz="1800" dirty="0">
                <a:solidFill>
                  <a:srgbClr val="595959"/>
                </a:solidFill>
              </a:rPr>
              <a:t>Für die Diskussion bietet sich eine Standpunkt-Diskussion an</a:t>
            </a:r>
          </a:p>
          <a:p>
            <a:pPr lvl="1"/>
            <a:r>
              <a:rPr lang="de-DE" sz="1600" dirty="0">
                <a:solidFill>
                  <a:srgbClr val="595959"/>
                </a:solidFill>
              </a:rPr>
              <a:t>Eine Gruppe träge Pro-Argumente vor</a:t>
            </a:r>
          </a:p>
          <a:p>
            <a:pPr lvl="1"/>
            <a:r>
              <a:rPr lang="de-DE" sz="1600" dirty="0">
                <a:solidFill>
                  <a:srgbClr val="595959"/>
                </a:solidFill>
              </a:rPr>
              <a:t>Die andere Gruppe trägt Contra-Argumente vor</a:t>
            </a:r>
          </a:p>
          <a:p>
            <a:pPr lvl="1"/>
            <a:r>
              <a:rPr lang="de-DE" sz="1600" dirty="0">
                <a:solidFill>
                  <a:srgbClr val="595959"/>
                </a:solidFill>
              </a:rPr>
              <a:t>Danach wird ein Fazit gezogen</a:t>
            </a:r>
          </a:p>
          <a:p>
            <a:endParaRPr lang="de-DE" sz="1800" dirty="0"/>
          </a:p>
        </p:txBody>
      </p:sp>
      <p:sp>
        <p:nvSpPr>
          <p:cNvPr id="4" name="Fußzeilenplatzhalter 3"/>
          <p:cNvSpPr>
            <a:spLocks noGrp="1"/>
          </p:cNvSpPr>
          <p:nvPr>
            <p:ph type="ftr" sz="quarter" idx="13"/>
          </p:nvPr>
        </p:nvSpPr>
        <p:spPr/>
        <p:txBody>
          <a:bodyPr/>
          <a:lstStyle/>
          <a:p>
            <a:r>
              <a:rPr lang="de-DE"/>
              <a:t>Das nachwachsende Büro</a:t>
            </a:r>
            <a:endParaRPr lang="de-DE" dirty="0"/>
          </a:p>
        </p:txBody>
      </p:sp>
      <p:sp>
        <p:nvSpPr>
          <p:cNvPr id="6" name="Foliennummernplatzhalter 5"/>
          <p:cNvSpPr>
            <a:spLocks noGrp="1"/>
          </p:cNvSpPr>
          <p:nvPr>
            <p:ph type="sldNum" sz="quarter" idx="14"/>
          </p:nvPr>
        </p:nvSpPr>
        <p:spPr/>
        <p:txBody>
          <a:bodyPr/>
          <a:lstStyle/>
          <a:p>
            <a:fld id="{BC9D0AC9-54AF-4CD9-8809-E6EA56F41A06}" type="slidenum">
              <a:rPr lang="de-DE" smtClean="0"/>
              <a:t>42</a:t>
            </a:fld>
            <a:endParaRPr lang="de-DE"/>
          </a:p>
        </p:txBody>
      </p:sp>
      <p:sp>
        <p:nvSpPr>
          <p:cNvPr id="2" name="Textfeld 1"/>
          <p:cNvSpPr txBox="1"/>
          <p:nvPr/>
        </p:nvSpPr>
        <p:spPr>
          <a:xfrm>
            <a:off x="2377440" y="4305210"/>
            <a:ext cx="6597651" cy="646331"/>
          </a:xfrm>
          <a:prstGeom prst="rect">
            <a:avLst/>
          </a:prstGeom>
          <a:noFill/>
        </p:spPr>
        <p:txBody>
          <a:bodyPr wrap="square" rtlCol="0">
            <a:spAutoFit/>
          </a:bodyPr>
          <a:lstStyle/>
          <a:p>
            <a:r>
              <a:rPr lang="de-DE" dirty="0">
                <a:solidFill>
                  <a:srgbClr val="595959"/>
                </a:solidFill>
                <a:latin typeface="PT Sans" panose="020B0503020203020204" pitchFamily="34" charset="0"/>
                <a:ea typeface="PT Sans" panose="020B0503020203020204" pitchFamily="34" charset="0"/>
              </a:rPr>
              <a:t>Arbeitsblatt  5: Vorteile nachwachsender Rohstoffe</a:t>
            </a:r>
          </a:p>
          <a:p>
            <a:r>
              <a:rPr lang="de-DE" dirty="0">
                <a:solidFill>
                  <a:srgbClr val="595959"/>
                </a:solidFill>
                <a:latin typeface="PT Sans" panose="020B0503020203020204" pitchFamily="34" charset="0"/>
                <a:ea typeface="PT Sans" panose="020B0503020203020204" pitchFamily="34" charset="0"/>
              </a:rPr>
              <a:t>Arbeitsblatt 6: Grenzen der Nutzung von NaWaRo </a:t>
            </a:r>
          </a:p>
        </p:txBody>
      </p:sp>
      <p:pic>
        <p:nvPicPr>
          <p:cNvPr id="9" name="Grafik 8"/>
          <p:cNvPicPr/>
          <p:nvPr/>
        </p:nvPicPr>
        <p:blipFill>
          <a:blip r:embed="rId3">
            <a:extLst>
              <a:ext uri="{28A0092B-C50C-407E-A947-70E740481C1C}">
                <a14:useLocalDpi xmlns:a14="http://schemas.microsoft.com/office/drawing/2010/main" val="0"/>
              </a:ext>
            </a:extLst>
          </a:blip>
          <a:stretch>
            <a:fillRect/>
          </a:stretch>
        </p:blipFill>
        <p:spPr>
          <a:xfrm>
            <a:off x="639905" y="3833421"/>
            <a:ext cx="1582680" cy="214390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Grafik 10"/>
          <p:cNvPicPr/>
          <p:nvPr/>
        </p:nvPicPr>
        <p:blipFill>
          <a:blip r:embed="rId4">
            <a:extLst>
              <a:ext uri="{28A0092B-C50C-407E-A947-70E740481C1C}">
                <a14:useLocalDpi xmlns:a14="http://schemas.microsoft.com/office/drawing/2010/main" val="0"/>
              </a:ext>
            </a:extLst>
          </a:blip>
          <a:stretch>
            <a:fillRect/>
          </a:stretch>
        </p:blipFill>
        <p:spPr>
          <a:xfrm>
            <a:off x="1797644" y="1909784"/>
            <a:ext cx="1408231" cy="212141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41542767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nhaltsplatzhalter 3"/>
          <p:cNvSpPr>
            <a:spLocks noGrp="1"/>
          </p:cNvSpPr>
          <p:nvPr>
            <p:ph idx="1"/>
          </p:nvPr>
        </p:nvSpPr>
        <p:spPr/>
        <p:txBody>
          <a:bodyPr anchor="t"/>
          <a:lstStyle/>
          <a:p>
            <a:pPr marL="0" indent="0" algn="ctr">
              <a:buNone/>
            </a:pPr>
            <a:r>
              <a:rPr lang="de-DE" sz="4000" dirty="0"/>
              <a:t>Modul 2 - Büroeinrichtung im Betrieb</a:t>
            </a:r>
          </a:p>
        </p:txBody>
      </p:sp>
      <p:sp>
        <p:nvSpPr>
          <p:cNvPr id="8" name="Abgerundetes Rechteck 7"/>
          <p:cNvSpPr/>
          <p:nvPr/>
        </p:nvSpPr>
        <p:spPr>
          <a:xfrm>
            <a:off x="1858433" y="4397187"/>
            <a:ext cx="4870357" cy="1876875"/>
          </a:xfrm>
          <a:prstGeom prst="roundRect">
            <a:avLst/>
          </a:prstGeom>
          <a:solidFill>
            <a:srgbClr val="FCE5CD"/>
          </a:solidFill>
          <a:ln>
            <a:solidFill>
              <a:srgbClr val="E2830C"/>
            </a:solidFill>
          </a:ln>
        </p:spPr>
        <p:style>
          <a:lnRef idx="2">
            <a:schemeClr val="dk1"/>
          </a:lnRef>
          <a:fillRef idx="1">
            <a:schemeClr val="lt1"/>
          </a:fillRef>
          <a:effectRef idx="0">
            <a:schemeClr val="dk1"/>
          </a:effectRef>
          <a:fontRef idx="minor">
            <a:schemeClr val="dk1"/>
          </a:fontRef>
        </p:style>
        <p:txBody>
          <a:bodyPr rtlCol="0" anchor="ctr"/>
          <a:lstStyle/>
          <a:p>
            <a:r>
              <a:rPr lang="de-DE" dirty="0">
                <a:solidFill>
                  <a:srgbClr val="595959"/>
                </a:solidFill>
                <a:latin typeface="PT Sans" panose="020B0503020203020204" pitchFamily="34" charset="0"/>
                <a:ea typeface="PT Sans" panose="020B0503020203020204" pitchFamily="34" charset="0"/>
              </a:rPr>
              <a:t>Ziel:</a:t>
            </a:r>
          </a:p>
          <a:p>
            <a:pPr marL="285750" indent="-285750">
              <a:buFont typeface="Wingdings" panose="05000000000000000000" pitchFamily="2" charset="2"/>
              <a:buChar char="§"/>
            </a:pPr>
            <a:r>
              <a:rPr lang="de-DE" dirty="0">
                <a:solidFill>
                  <a:srgbClr val="595959"/>
                </a:solidFill>
                <a:latin typeface="PT Sans" panose="020B0503020203020204" pitchFamily="34" charset="0"/>
                <a:ea typeface="PT Sans" panose="020B0503020203020204" pitchFamily="34" charset="0"/>
              </a:rPr>
              <a:t>Erfassung des Büromobiliars </a:t>
            </a:r>
          </a:p>
          <a:p>
            <a:pPr marL="285750" indent="-285750">
              <a:buFont typeface="Wingdings" panose="05000000000000000000" pitchFamily="2" charset="2"/>
              <a:buChar char="§"/>
            </a:pPr>
            <a:r>
              <a:rPr lang="de-DE" dirty="0">
                <a:solidFill>
                  <a:srgbClr val="595959"/>
                </a:solidFill>
                <a:latin typeface="PT Sans" panose="020B0503020203020204" pitchFamily="34" charset="0"/>
                <a:ea typeface="PT Sans" panose="020B0503020203020204" pitchFamily="34" charset="0"/>
              </a:rPr>
              <a:t>Überblick über die Einsetzbarkeit von </a:t>
            </a:r>
            <a:r>
              <a:rPr lang="de-DE" dirty="0" err="1">
                <a:solidFill>
                  <a:srgbClr val="595959"/>
                </a:solidFill>
                <a:latin typeface="PT Sans" panose="020B0503020203020204" pitchFamily="34" charset="0"/>
                <a:ea typeface="PT Sans" panose="020B0503020203020204" pitchFamily="34" charset="0"/>
              </a:rPr>
              <a:t>NaWaRo</a:t>
            </a:r>
            <a:r>
              <a:rPr lang="de-DE" dirty="0">
                <a:solidFill>
                  <a:srgbClr val="595959"/>
                </a:solidFill>
                <a:latin typeface="PT Sans" panose="020B0503020203020204" pitchFamily="34" charset="0"/>
                <a:ea typeface="PT Sans" panose="020B0503020203020204" pitchFamily="34" charset="0"/>
              </a:rPr>
              <a:t> im Büro</a:t>
            </a:r>
          </a:p>
          <a:p>
            <a:pPr marL="285750" indent="-285750">
              <a:buFont typeface="Wingdings" panose="05000000000000000000" pitchFamily="2" charset="2"/>
              <a:buChar char="§"/>
            </a:pPr>
            <a:r>
              <a:rPr lang="de-DE" dirty="0">
                <a:solidFill>
                  <a:srgbClr val="595959"/>
                </a:solidFill>
                <a:latin typeface="PT Sans" panose="020B0503020203020204" pitchFamily="34" charset="0"/>
                <a:ea typeface="PT Sans" panose="020B0503020203020204" pitchFamily="34" charset="0"/>
              </a:rPr>
              <a:t>Idealisierung eines konkreten Bürogegenstands </a:t>
            </a:r>
          </a:p>
        </p:txBody>
      </p:sp>
      <p:sp>
        <p:nvSpPr>
          <p:cNvPr id="3" name="Fußzeilenplatzhalter 2"/>
          <p:cNvSpPr>
            <a:spLocks noGrp="1"/>
          </p:cNvSpPr>
          <p:nvPr>
            <p:ph type="ftr" sz="quarter" idx="13"/>
          </p:nvPr>
        </p:nvSpPr>
        <p:spPr/>
        <p:txBody>
          <a:bodyPr/>
          <a:lstStyle/>
          <a:p>
            <a:r>
              <a:rPr lang="de-DE"/>
              <a:t>Das nachwachsende Büro</a:t>
            </a:r>
            <a:endParaRPr lang="de-DE" dirty="0"/>
          </a:p>
        </p:txBody>
      </p:sp>
      <p:sp>
        <p:nvSpPr>
          <p:cNvPr id="9" name="Foliennummernplatzhalter 8"/>
          <p:cNvSpPr>
            <a:spLocks noGrp="1"/>
          </p:cNvSpPr>
          <p:nvPr>
            <p:ph type="sldNum" sz="quarter" idx="14"/>
          </p:nvPr>
        </p:nvSpPr>
        <p:spPr/>
        <p:txBody>
          <a:bodyPr/>
          <a:lstStyle/>
          <a:p>
            <a:fld id="{BC9D0AC9-54AF-4CD9-8809-E6EA56F41A06}" type="slidenum">
              <a:rPr lang="de-DE" smtClean="0"/>
              <a:t>43</a:t>
            </a:fld>
            <a:endParaRPr lang="de-DE"/>
          </a:p>
        </p:txBody>
      </p:sp>
    </p:spTree>
    <p:extLst>
      <p:ext uri="{BB962C8B-B14F-4D97-AF65-F5344CB8AC3E}">
        <p14:creationId xmlns:p14="http://schemas.microsoft.com/office/powerpoint/2010/main" val="31795619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DE" dirty="0"/>
              <a:t>Rahmung - Modul 2</a:t>
            </a:r>
            <a:br>
              <a:rPr lang="de-DE" dirty="0"/>
            </a:br>
            <a:r>
              <a:rPr lang="de-DE" dirty="0"/>
              <a:t>Büroeinrichtung im Betrieb</a:t>
            </a:r>
          </a:p>
        </p:txBody>
      </p:sp>
      <p:graphicFrame>
        <p:nvGraphicFramePr>
          <p:cNvPr id="6" name="Inhaltsplatzhalter 5"/>
          <p:cNvGraphicFramePr>
            <a:graphicFrameLocks noGrp="1"/>
          </p:cNvGraphicFramePr>
          <p:nvPr>
            <p:ph idx="1"/>
            <p:extLst>
              <p:ext uri="{D42A27DB-BD31-4B8C-83A1-F6EECF244321}">
                <p14:modId xmlns:p14="http://schemas.microsoft.com/office/powerpoint/2010/main" val="1177389700"/>
              </p:ext>
            </p:extLst>
          </p:nvPr>
        </p:nvGraphicFramePr>
        <p:xfrm>
          <a:off x="390525" y="1512888"/>
          <a:ext cx="8357188" cy="2470697"/>
        </p:xfrm>
        <a:graphic>
          <a:graphicData uri="http://schemas.openxmlformats.org/drawingml/2006/table">
            <a:tbl>
              <a:tblPr firstRow="1" firstCol="1" bandRow="1">
                <a:tableStyleId>{5C22544A-7EE6-4342-B048-85BDC9FD1C3A}</a:tableStyleId>
              </a:tblPr>
              <a:tblGrid>
                <a:gridCol w="676275">
                  <a:extLst>
                    <a:ext uri="{9D8B030D-6E8A-4147-A177-3AD203B41FA5}">
                      <a16:colId xmlns:a16="http://schemas.microsoft.com/office/drawing/2014/main" val="20000"/>
                    </a:ext>
                  </a:extLst>
                </a:gridCol>
                <a:gridCol w="812800">
                  <a:extLst>
                    <a:ext uri="{9D8B030D-6E8A-4147-A177-3AD203B41FA5}">
                      <a16:colId xmlns:a16="http://schemas.microsoft.com/office/drawing/2014/main" val="20001"/>
                    </a:ext>
                  </a:extLst>
                </a:gridCol>
                <a:gridCol w="2415309">
                  <a:extLst>
                    <a:ext uri="{9D8B030D-6E8A-4147-A177-3AD203B41FA5}">
                      <a16:colId xmlns:a16="http://schemas.microsoft.com/office/drawing/2014/main" val="20002"/>
                    </a:ext>
                  </a:extLst>
                </a:gridCol>
                <a:gridCol w="720436">
                  <a:extLst>
                    <a:ext uri="{9D8B030D-6E8A-4147-A177-3AD203B41FA5}">
                      <a16:colId xmlns:a16="http://schemas.microsoft.com/office/drawing/2014/main" val="20003"/>
                    </a:ext>
                  </a:extLst>
                </a:gridCol>
                <a:gridCol w="2395526">
                  <a:extLst>
                    <a:ext uri="{9D8B030D-6E8A-4147-A177-3AD203B41FA5}">
                      <a16:colId xmlns:a16="http://schemas.microsoft.com/office/drawing/2014/main" val="20004"/>
                    </a:ext>
                  </a:extLst>
                </a:gridCol>
                <a:gridCol w="1336842">
                  <a:extLst>
                    <a:ext uri="{9D8B030D-6E8A-4147-A177-3AD203B41FA5}">
                      <a16:colId xmlns:a16="http://schemas.microsoft.com/office/drawing/2014/main" val="20005"/>
                    </a:ext>
                  </a:extLst>
                </a:gridCol>
              </a:tblGrid>
              <a:tr h="789811">
                <a:tc>
                  <a:txBody>
                    <a:bodyPr/>
                    <a:lstStyle/>
                    <a:p>
                      <a:pPr algn="ctr">
                        <a:spcBef>
                          <a:spcPts val="300"/>
                        </a:spcBef>
                        <a:spcAft>
                          <a:spcPts val="300"/>
                        </a:spcAft>
                      </a:pPr>
                      <a:r>
                        <a:rPr lang="de-DE" sz="1600" b="1" kern="1200" dirty="0">
                          <a:solidFill>
                            <a:schemeClr val="lt1"/>
                          </a:solidFill>
                          <a:latin typeface="PT Sans" panose="020B0503020203020204" pitchFamily="34" charset="0"/>
                          <a:ea typeface="PT Sans" panose="020B0503020203020204" pitchFamily="34" charset="0"/>
                          <a:cs typeface="+mn-cs"/>
                        </a:rPr>
                        <a:t>Zeit </a:t>
                      </a:r>
                    </a:p>
                  </a:txBody>
                  <a:tcPr marL="68580" marR="68580" marT="0" marB="0" anchor="ctr">
                    <a:solidFill>
                      <a:srgbClr val="FF9919"/>
                    </a:solidFill>
                  </a:tcPr>
                </a:tc>
                <a:tc>
                  <a:txBody>
                    <a:bodyPr/>
                    <a:lstStyle/>
                    <a:p>
                      <a:pPr algn="ctr">
                        <a:spcBef>
                          <a:spcPts val="300"/>
                        </a:spcBef>
                        <a:spcAft>
                          <a:spcPts val="300"/>
                        </a:spcAft>
                      </a:pPr>
                      <a:r>
                        <a:rPr lang="de-DE" sz="1600" b="1" kern="1200" dirty="0">
                          <a:solidFill>
                            <a:schemeClr val="lt1"/>
                          </a:solidFill>
                          <a:latin typeface="PT Sans" panose="020B0503020203020204" pitchFamily="34" charset="0"/>
                          <a:ea typeface="PT Sans" panose="020B0503020203020204" pitchFamily="34" charset="0"/>
                          <a:cs typeface="+mn-cs"/>
                        </a:rPr>
                        <a:t>Modul</a:t>
                      </a:r>
                    </a:p>
                  </a:txBody>
                  <a:tcPr marL="68580" marR="68580" marT="0" marB="0" anchor="ctr">
                    <a:solidFill>
                      <a:srgbClr val="FF9919"/>
                    </a:solidFill>
                  </a:tcPr>
                </a:tc>
                <a:tc>
                  <a:txBody>
                    <a:bodyPr/>
                    <a:lstStyle/>
                    <a:p>
                      <a:pPr algn="ctr">
                        <a:spcBef>
                          <a:spcPts val="300"/>
                        </a:spcBef>
                        <a:spcAft>
                          <a:spcPts val="300"/>
                        </a:spcAft>
                      </a:pPr>
                      <a:r>
                        <a:rPr lang="de-DE" sz="1600" b="1" kern="1200" dirty="0">
                          <a:solidFill>
                            <a:schemeClr val="lt1"/>
                          </a:solidFill>
                          <a:latin typeface="PT Sans" panose="020B0503020203020204" pitchFamily="34" charset="0"/>
                          <a:ea typeface="PT Sans" panose="020B0503020203020204" pitchFamily="34" charset="0"/>
                          <a:cs typeface="+mn-cs"/>
                        </a:rPr>
                        <a:t>Thema</a:t>
                      </a:r>
                    </a:p>
                  </a:txBody>
                  <a:tcPr marL="68580" marR="68580" marT="0" marB="0" anchor="ctr">
                    <a:solidFill>
                      <a:srgbClr val="FF9919"/>
                    </a:solidFill>
                  </a:tcPr>
                </a:tc>
                <a:tc>
                  <a:txBody>
                    <a:bodyPr/>
                    <a:lstStyle/>
                    <a:p>
                      <a:pPr algn="ctr"/>
                      <a:r>
                        <a:rPr lang="de-DE" sz="1600" b="1" kern="1200" dirty="0">
                          <a:solidFill>
                            <a:schemeClr val="lt1"/>
                          </a:solidFill>
                          <a:latin typeface="PT Sans" panose="020B0503020203020204" pitchFamily="34" charset="0"/>
                          <a:ea typeface="PT Sans" panose="020B0503020203020204" pitchFamily="34" charset="0"/>
                          <a:cs typeface="+mn-cs"/>
                        </a:rPr>
                        <a:t>SA*</a:t>
                      </a:r>
                    </a:p>
                  </a:txBody>
                  <a:tcPr marL="68580" marR="68580" marT="0" marB="0" anchor="ctr">
                    <a:solidFill>
                      <a:srgbClr val="FF9919"/>
                    </a:solidFill>
                  </a:tcPr>
                </a:tc>
                <a:tc>
                  <a:txBody>
                    <a:bodyPr/>
                    <a:lstStyle/>
                    <a:p>
                      <a:pPr algn="ctr">
                        <a:spcBef>
                          <a:spcPts val="300"/>
                        </a:spcBef>
                        <a:spcAft>
                          <a:spcPts val="300"/>
                        </a:spcAft>
                      </a:pPr>
                      <a:r>
                        <a:rPr lang="de-DE" sz="1600" b="1" kern="1200" dirty="0">
                          <a:solidFill>
                            <a:schemeClr val="lt1"/>
                          </a:solidFill>
                          <a:latin typeface="PT Sans" panose="020B0503020203020204" pitchFamily="34" charset="0"/>
                          <a:ea typeface="PT Sans" panose="020B0503020203020204" pitchFamily="34" charset="0"/>
                          <a:cs typeface="+mn-cs"/>
                        </a:rPr>
                        <a:t>Methodischer Zugang </a:t>
                      </a:r>
                    </a:p>
                  </a:txBody>
                  <a:tcPr marL="68580" marR="68580" marT="0" marB="0" anchor="ctr">
                    <a:solidFill>
                      <a:srgbClr val="FF9919"/>
                    </a:solidFill>
                  </a:tcPr>
                </a:tc>
                <a:tc>
                  <a:txBody>
                    <a:bodyPr/>
                    <a:lstStyle/>
                    <a:p>
                      <a:pPr algn="ctr">
                        <a:spcBef>
                          <a:spcPts val="300"/>
                        </a:spcBef>
                        <a:spcAft>
                          <a:spcPts val="300"/>
                        </a:spcAft>
                      </a:pPr>
                      <a:r>
                        <a:rPr lang="de-DE" sz="1600" b="1" kern="1200" dirty="0">
                          <a:solidFill>
                            <a:schemeClr val="lt1"/>
                          </a:solidFill>
                          <a:latin typeface="PT Sans" panose="020B0503020203020204" pitchFamily="34" charset="0"/>
                          <a:ea typeface="PT Sans" panose="020B0503020203020204" pitchFamily="34" charset="0"/>
                          <a:cs typeface="+mn-cs"/>
                        </a:rPr>
                        <a:t> Medien</a:t>
                      </a:r>
                    </a:p>
                  </a:txBody>
                  <a:tcPr marL="68580" marR="68580" marT="0" marB="0" anchor="ctr">
                    <a:solidFill>
                      <a:srgbClr val="FF9919"/>
                    </a:solidFill>
                  </a:tcPr>
                </a:tc>
                <a:extLst>
                  <a:ext uri="{0D108BD9-81ED-4DB2-BD59-A6C34878D82A}">
                    <a16:rowId xmlns:a16="http://schemas.microsoft.com/office/drawing/2014/main" val="10000"/>
                  </a:ext>
                </a:extLst>
              </a:tr>
              <a:tr h="891075">
                <a:tc>
                  <a:txBody>
                    <a:bodyPr/>
                    <a:lstStyle/>
                    <a:p>
                      <a:pPr marL="25400" marR="25400" algn="ctr" defTabSz="457200" rtl="0" eaLnBrk="1" latinLnBrk="0" hangingPunct="1">
                        <a:spcAft>
                          <a:spcPts val="0"/>
                        </a:spcAft>
                      </a:pPr>
                      <a:r>
                        <a:rPr lang="de-DE" sz="1600" b="0" kern="1200" dirty="0">
                          <a:solidFill>
                            <a:srgbClr val="595959"/>
                          </a:solidFill>
                          <a:latin typeface="PT Sans" panose="020B0503020203020204" pitchFamily="34" charset="0"/>
                          <a:ea typeface="PT Sans" panose="020B0503020203020204" pitchFamily="34" charset="0"/>
                          <a:cs typeface="+mn-cs"/>
                        </a:rPr>
                        <a:t>30 min.</a:t>
                      </a:r>
                    </a:p>
                  </a:txBody>
                  <a:tcPr marL="68580" marR="68580" marT="0" marB="0" anchor="ctr">
                    <a:solidFill>
                      <a:srgbClr val="F9CB9C"/>
                    </a:solidFill>
                  </a:tcPr>
                </a:tc>
                <a:tc>
                  <a:txBody>
                    <a:bodyPr/>
                    <a:lstStyle/>
                    <a:p>
                      <a:pPr marL="0" marR="25400" algn="ctr" defTabSz="457200" rtl="0" eaLnBrk="1" latinLnBrk="0" hangingPunct="1">
                        <a:spcAft>
                          <a:spcPts val="0"/>
                        </a:spcAft>
                      </a:pPr>
                      <a:r>
                        <a:rPr lang="de-DE" sz="1600" kern="1200" dirty="0">
                          <a:solidFill>
                            <a:srgbClr val="595959"/>
                          </a:solidFill>
                          <a:latin typeface="PT Sans" panose="020B0503020203020204" pitchFamily="34" charset="0"/>
                          <a:ea typeface="PT Sans" panose="020B0503020203020204" pitchFamily="34" charset="0"/>
                          <a:cs typeface="+mn-cs"/>
                        </a:rPr>
                        <a:t>2a</a:t>
                      </a:r>
                    </a:p>
                  </a:txBody>
                  <a:tcPr marL="68580" marR="68580" marT="0" marB="0" anchor="ctr">
                    <a:solidFill>
                      <a:srgbClr val="F9CB9C"/>
                    </a:solidFill>
                  </a:tcPr>
                </a:tc>
                <a:tc>
                  <a:txBody>
                    <a:bodyPr/>
                    <a:lstStyle/>
                    <a:p>
                      <a:pPr marL="0" marR="25400" algn="ctr" defTabSz="457200" rtl="0" eaLnBrk="1" latinLnBrk="0" hangingPunct="1">
                        <a:spcAft>
                          <a:spcPts val="0"/>
                        </a:spcAft>
                      </a:pPr>
                      <a:r>
                        <a:rPr lang="de-DE" sz="1600" kern="1200" dirty="0">
                          <a:solidFill>
                            <a:srgbClr val="595959"/>
                          </a:solidFill>
                          <a:latin typeface="PT Sans" panose="020B0503020203020204" pitchFamily="34" charset="0"/>
                          <a:ea typeface="PT Sans" panose="020B0503020203020204" pitchFamily="34" charset="0"/>
                          <a:cs typeface="+mn-cs"/>
                        </a:rPr>
                        <a:t>Übersicht</a:t>
                      </a:r>
                      <a:r>
                        <a:rPr lang="de-DE" sz="1600" kern="1200" baseline="0" dirty="0">
                          <a:solidFill>
                            <a:srgbClr val="595959"/>
                          </a:solidFill>
                          <a:latin typeface="PT Sans" panose="020B0503020203020204" pitchFamily="34" charset="0"/>
                          <a:ea typeface="PT Sans" panose="020B0503020203020204" pitchFamily="34" charset="0"/>
                          <a:cs typeface="+mn-cs"/>
                        </a:rPr>
                        <a:t> Büromobiliar, Gruppierung</a:t>
                      </a:r>
                      <a:endParaRPr lang="de-DE" sz="1600" kern="1200" dirty="0">
                        <a:solidFill>
                          <a:srgbClr val="595959"/>
                        </a:solidFill>
                        <a:latin typeface="PT Sans" panose="020B0503020203020204" pitchFamily="34" charset="0"/>
                        <a:ea typeface="PT Sans" panose="020B0503020203020204" pitchFamily="34" charset="0"/>
                        <a:cs typeface="+mn-cs"/>
                      </a:endParaRPr>
                    </a:p>
                  </a:txBody>
                  <a:tcPr marL="68580" marR="68580" marT="0" marB="0" anchor="ctr">
                    <a:solidFill>
                      <a:srgbClr val="F9CB9C"/>
                    </a:solidFill>
                  </a:tcPr>
                </a:tc>
                <a:tc>
                  <a:txBody>
                    <a:bodyPr/>
                    <a:lstStyle/>
                    <a:p>
                      <a:pPr marL="0" marR="25400" algn="ctr" defTabSz="457200" rtl="0" eaLnBrk="1" latinLnBrk="0" hangingPunct="1">
                        <a:spcAft>
                          <a:spcPts val="0"/>
                        </a:spcAft>
                      </a:pPr>
                      <a:r>
                        <a:rPr lang="de-DE" sz="1600" kern="1200" dirty="0">
                          <a:solidFill>
                            <a:srgbClr val="595959"/>
                          </a:solidFill>
                          <a:latin typeface="PT Sans" panose="020B0503020203020204" pitchFamily="34" charset="0"/>
                          <a:ea typeface="PT Sans" panose="020B0503020203020204" pitchFamily="34" charset="0"/>
                          <a:cs typeface="+mn-cs"/>
                        </a:rPr>
                        <a:t>2.1</a:t>
                      </a:r>
                    </a:p>
                  </a:txBody>
                  <a:tcPr marL="68580" marR="68580" marT="0" marB="0" anchor="ctr">
                    <a:solidFill>
                      <a:srgbClr val="F9CB9C"/>
                    </a:solidFill>
                  </a:tcPr>
                </a:tc>
                <a:tc>
                  <a:txBody>
                    <a:bodyPr/>
                    <a:lstStyle/>
                    <a:p>
                      <a:pPr marL="0" marR="25400" lvl="0" indent="0" algn="ctr" defTabSz="457200" rtl="0" eaLnBrk="1" fontAlgn="auto" latinLnBrk="0" hangingPunct="1">
                        <a:lnSpc>
                          <a:spcPct val="100000"/>
                        </a:lnSpc>
                        <a:spcBef>
                          <a:spcPts val="0"/>
                        </a:spcBef>
                        <a:spcAft>
                          <a:spcPts val="0"/>
                        </a:spcAft>
                        <a:buClrTx/>
                        <a:buSzTx/>
                        <a:buFontTx/>
                        <a:buNone/>
                        <a:tabLst/>
                        <a:defRPr/>
                      </a:pPr>
                      <a:r>
                        <a:rPr lang="de-DE" sz="1600" kern="1200" dirty="0">
                          <a:solidFill>
                            <a:srgbClr val="595959"/>
                          </a:solidFill>
                          <a:latin typeface="PT Sans" panose="020B0503020203020204" pitchFamily="34" charset="0"/>
                          <a:ea typeface="PT Sans" panose="020B0503020203020204" pitchFamily="34" charset="0"/>
                          <a:cs typeface="+mn-cs"/>
                        </a:rPr>
                        <a:t>Tafelbild,</a:t>
                      </a:r>
                      <a:r>
                        <a:rPr lang="de-DE" sz="1600" kern="1200" baseline="0" dirty="0">
                          <a:solidFill>
                            <a:srgbClr val="595959"/>
                          </a:solidFill>
                          <a:latin typeface="PT Sans" panose="020B0503020203020204" pitchFamily="34" charset="0"/>
                          <a:ea typeface="PT Sans" panose="020B0503020203020204" pitchFamily="34" charset="0"/>
                          <a:cs typeface="+mn-cs"/>
                        </a:rPr>
                        <a:t> </a:t>
                      </a:r>
                      <a:r>
                        <a:rPr lang="de-DE" sz="1600" kern="1200" dirty="0">
                          <a:solidFill>
                            <a:srgbClr val="595959"/>
                          </a:solidFill>
                          <a:latin typeface="PT Sans" panose="020B0503020203020204" pitchFamily="34" charset="0"/>
                          <a:ea typeface="PT Sans" panose="020B0503020203020204" pitchFamily="34" charset="0"/>
                          <a:cs typeface="+mn-cs"/>
                        </a:rPr>
                        <a:t>Skizze erstellen &amp; Tabelle ausfüllen</a:t>
                      </a:r>
                    </a:p>
                  </a:txBody>
                  <a:tcPr marL="68580" marR="68580" marT="0" marB="0" anchor="ctr">
                    <a:solidFill>
                      <a:srgbClr val="F9CB9C"/>
                    </a:solidFill>
                  </a:tcPr>
                </a:tc>
                <a:tc>
                  <a:txBody>
                    <a:bodyPr/>
                    <a:lstStyle/>
                    <a:p>
                      <a:pPr marL="0" marR="25400" algn="ctr" defTabSz="457200" rtl="0" eaLnBrk="1" latinLnBrk="0" hangingPunct="1">
                        <a:spcAft>
                          <a:spcPts val="0"/>
                        </a:spcAft>
                      </a:pPr>
                      <a:r>
                        <a:rPr lang="de-DE" sz="1600" kern="1200" dirty="0">
                          <a:solidFill>
                            <a:srgbClr val="595959"/>
                          </a:solidFill>
                          <a:latin typeface="PT Sans" panose="020B0503020203020204" pitchFamily="34" charset="0"/>
                          <a:ea typeface="PT Sans" panose="020B0503020203020204" pitchFamily="34" charset="0"/>
                          <a:cs typeface="+mn-cs"/>
                        </a:rPr>
                        <a:t>Recherche, Doku-</a:t>
                      </a:r>
                      <a:r>
                        <a:rPr lang="de-DE" sz="1600" kern="1200" dirty="0" err="1">
                          <a:solidFill>
                            <a:srgbClr val="595959"/>
                          </a:solidFill>
                          <a:latin typeface="PT Sans" panose="020B0503020203020204" pitchFamily="34" charset="0"/>
                          <a:ea typeface="PT Sans" panose="020B0503020203020204" pitchFamily="34" charset="0"/>
                          <a:cs typeface="+mn-cs"/>
                        </a:rPr>
                        <a:t>mentation</a:t>
                      </a:r>
                      <a:endParaRPr lang="de-DE" sz="1600" kern="1200" dirty="0">
                        <a:solidFill>
                          <a:srgbClr val="595959"/>
                        </a:solidFill>
                        <a:latin typeface="PT Sans" panose="020B0503020203020204" pitchFamily="34" charset="0"/>
                        <a:ea typeface="PT Sans" panose="020B0503020203020204" pitchFamily="34" charset="0"/>
                        <a:cs typeface="+mn-cs"/>
                      </a:endParaRPr>
                    </a:p>
                  </a:txBody>
                  <a:tcPr marL="68580" marR="68580" marT="0" marB="0" anchor="ctr">
                    <a:solidFill>
                      <a:srgbClr val="F9CB9C"/>
                    </a:solidFill>
                  </a:tcPr>
                </a:tc>
                <a:extLst>
                  <a:ext uri="{0D108BD9-81ED-4DB2-BD59-A6C34878D82A}">
                    <a16:rowId xmlns:a16="http://schemas.microsoft.com/office/drawing/2014/main" val="10001"/>
                  </a:ext>
                </a:extLst>
              </a:tr>
              <a:tr h="789811">
                <a:tc>
                  <a:txBody>
                    <a:bodyPr/>
                    <a:lstStyle/>
                    <a:p>
                      <a:pPr marL="25400" marR="25400" algn="ctr" defTabSz="457200" rtl="0" eaLnBrk="1" latinLnBrk="0" hangingPunct="1">
                        <a:spcAft>
                          <a:spcPts val="0"/>
                        </a:spcAft>
                      </a:pPr>
                      <a:r>
                        <a:rPr lang="de-DE" sz="1600" b="0" kern="1200" dirty="0">
                          <a:solidFill>
                            <a:srgbClr val="595959"/>
                          </a:solidFill>
                          <a:latin typeface="PT Sans" panose="020B0503020203020204" pitchFamily="34" charset="0"/>
                          <a:ea typeface="PT Sans" panose="020B0503020203020204" pitchFamily="34" charset="0"/>
                          <a:cs typeface="+mn-cs"/>
                        </a:rPr>
                        <a:t>60 min.</a:t>
                      </a:r>
                    </a:p>
                  </a:txBody>
                  <a:tcPr marL="68580" marR="68580" marT="0" marB="0" anchor="ctr">
                    <a:solidFill>
                      <a:srgbClr val="FCE5CD"/>
                    </a:solidFill>
                  </a:tcPr>
                </a:tc>
                <a:tc>
                  <a:txBody>
                    <a:bodyPr/>
                    <a:lstStyle/>
                    <a:p>
                      <a:pPr marL="25400" marR="25400" algn="ctr">
                        <a:spcAft>
                          <a:spcPts val="0"/>
                        </a:spcAft>
                      </a:pPr>
                      <a:r>
                        <a:rPr lang="de-DE" sz="1600" kern="1200" dirty="0">
                          <a:solidFill>
                            <a:srgbClr val="595959"/>
                          </a:solidFill>
                          <a:latin typeface="PT Sans" panose="020B0503020203020204" pitchFamily="34" charset="0"/>
                          <a:ea typeface="PT Sans" panose="020B0503020203020204" pitchFamily="34" charset="0"/>
                          <a:cs typeface="+mn-cs"/>
                        </a:rPr>
                        <a:t>2b</a:t>
                      </a:r>
                    </a:p>
                  </a:txBody>
                  <a:tcPr marL="68580" marR="68580" marT="0" marB="0" anchor="ctr">
                    <a:solidFill>
                      <a:srgbClr val="FCE5CD"/>
                    </a:solidFill>
                  </a:tcPr>
                </a:tc>
                <a:tc>
                  <a:txBody>
                    <a:bodyPr/>
                    <a:lstStyle/>
                    <a:p>
                      <a:pPr marL="25400" marR="25400" algn="ctr">
                        <a:spcAft>
                          <a:spcPts val="0"/>
                        </a:spcAft>
                      </a:pPr>
                      <a:r>
                        <a:rPr lang="de-DE" sz="1600" kern="1200" dirty="0">
                          <a:solidFill>
                            <a:srgbClr val="595959"/>
                          </a:solidFill>
                          <a:latin typeface="PT Sans" panose="020B0503020203020204" pitchFamily="34" charset="0"/>
                          <a:ea typeface="PT Sans" panose="020B0503020203020204" pitchFamily="34" charset="0"/>
                          <a:cs typeface="+mn-cs"/>
                        </a:rPr>
                        <a:t>Zusammensetzung (Material) von Bürogegenständen</a:t>
                      </a:r>
                    </a:p>
                  </a:txBody>
                  <a:tcPr marL="68580" marR="68580" marT="0" marB="0" anchor="ctr">
                    <a:solidFill>
                      <a:srgbClr val="FCE5CD"/>
                    </a:solidFill>
                  </a:tcPr>
                </a:tc>
                <a:tc>
                  <a:txBody>
                    <a:bodyPr/>
                    <a:lstStyle/>
                    <a:p>
                      <a:pPr marL="25400" marR="25400" algn="ctr">
                        <a:spcAft>
                          <a:spcPts val="0"/>
                        </a:spcAft>
                      </a:pPr>
                      <a:endParaRPr lang="de-DE" sz="1600" kern="1200" dirty="0">
                        <a:solidFill>
                          <a:srgbClr val="595959"/>
                        </a:solidFill>
                        <a:latin typeface="PT Sans" panose="020B0503020203020204" pitchFamily="34" charset="0"/>
                        <a:ea typeface="PT Sans" panose="020B0503020203020204" pitchFamily="34" charset="0"/>
                        <a:cs typeface="+mn-cs"/>
                      </a:endParaRPr>
                    </a:p>
                  </a:txBody>
                  <a:tcPr marL="68580" marR="68580" marT="0" marB="0" anchor="ctr">
                    <a:solidFill>
                      <a:srgbClr val="FCE5CD"/>
                    </a:solidFill>
                  </a:tcPr>
                </a:tc>
                <a:tc>
                  <a:txBody>
                    <a:bodyPr/>
                    <a:lstStyle/>
                    <a:p>
                      <a:pPr marL="25400" marR="25400" algn="ctr">
                        <a:spcAft>
                          <a:spcPts val="0"/>
                        </a:spcAft>
                      </a:pPr>
                      <a:r>
                        <a:rPr lang="de-DE" sz="1600" kern="1200" dirty="0">
                          <a:solidFill>
                            <a:srgbClr val="595959"/>
                          </a:solidFill>
                          <a:latin typeface="PT Sans" panose="020B0503020203020204" pitchFamily="34" charset="0"/>
                          <a:ea typeface="PT Sans" panose="020B0503020203020204" pitchFamily="34" charset="0"/>
                          <a:cs typeface="+mn-cs"/>
                        </a:rPr>
                        <a:t>Fallstudie</a:t>
                      </a:r>
                    </a:p>
                  </a:txBody>
                  <a:tcPr marL="68580" marR="68580" marT="0" marB="0" anchor="ctr">
                    <a:solidFill>
                      <a:srgbClr val="FCE5CD"/>
                    </a:solidFill>
                  </a:tcPr>
                </a:tc>
                <a:tc>
                  <a:txBody>
                    <a:bodyPr/>
                    <a:lstStyle/>
                    <a:p>
                      <a:pPr marL="25400" marR="25400" algn="ctr">
                        <a:spcAft>
                          <a:spcPts val="0"/>
                        </a:spcAft>
                      </a:pPr>
                      <a:r>
                        <a:rPr lang="de-DE" sz="1600" kern="1200" dirty="0">
                          <a:solidFill>
                            <a:srgbClr val="595959"/>
                          </a:solidFill>
                          <a:latin typeface="PT Sans" panose="020B0503020203020204" pitchFamily="34" charset="0"/>
                          <a:ea typeface="PT Sans" panose="020B0503020203020204" pitchFamily="34" charset="0"/>
                          <a:cs typeface="+mn-cs"/>
                        </a:rPr>
                        <a:t>Arbeitsblatt 7</a:t>
                      </a:r>
                    </a:p>
                  </a:txBody>
                  <a:tcPr marL="68580" marR="68580" marT="0" marB="0" anchor="ctr">
                    <a:solidFill>
                      <a:srgbClr val="FCE5CD"/>
                    </a:solidFill>
                  </a:tcPr>
                </a:tc>
                <a:extLst>
                  <a:ext uri="{0D108BD9-81ED-4DB2-BD59-A6C34878D82A}">
                    <a16:rowId xmlns:a16="http://schemas.microsoft.com/office/drawing/2014/main" val="10002"/>
                  </a:ext>
                </a:extLst>
              </a:tr>
            </a:tbl>
          </a:graphicData>
        </a:graphic>
      </p:graphicFrame>
      <p:sp>
        <p:nvSpPr>
          <p:cNvPr id="3" name="Fußzeilenplatzhalter 2"/>
          <p:cNvSpPr>
            <a:spLocks noGrp="1"/>
          </p:cNvSpPr>
          <p:nvPr>
            <p:ph type="ftr" sz="quarter" idx="13"/>
          </p:nvPr>
        </p:nvSpPr>
        <p:spPr/>
        <p:txBody>
          <a:bodyPr/>
          <a:lstStyle/>
          <a:p>
            <a:r>
              <a:rPr lang="de-DE"/>
              <a:t>Das nachwachsende Büro</a:t>
            </a:r>
            <a:endParaRPr lang="de-DE" dirty="0"/>
          </a:p>
        </p:txBody>
      </p:sp>
      <p:sp>
        <p:nvSpPr>
          <p:cNvPr id="7" name="Foliennummernplatzhalter 6"/>
          <p:cNvSpPr>
            <a:spLocks noGrp="1"/>
          </p:cNvSpPr>
          <p:nvPr>
            <p:ph type="sldNum" sz="quarter" idx="14"/>
          </p:nvPr>
        </p:nvSpPr>
        <p:spPr/>
        <p:txBody>
          <a:bodyPr/>
          <a:lstStyle/>
          <a:p>
            <a:fld id="{BC9D0AC9-54AF-4CD9-8809-E6EA56F41A06}" type="slidenum">
              <a:rPr lang="de-DE" smtClean="0"/>
              <a:t>44</a:t>
            </a:fld>
            <a:endParaRPr lang="de-DE"/>
          </a:p>
        </p:txBody>
      </p:sp>
      <p:sp>
        <p:nvSpPr>
          <p:cNvPr id="9" name="Textfeld 8"/>
          <p:cNvSpPr txBox="1"/>
          <p:nvPr/>
        </p:nvSpPr>
        <p:spPr>
          <a:xfrm>
            <a:off x="395288" y="5999018"/>
            <a:ext cx="2514167" cy="276999"/>
          </a:xfrm>
          <a:prstGeom prst="rect">
            <a:avLst/>
          </a:prstGeom>
          <a:noFill/>
        </p:spPr>
        <p:txBody>
          <a:bodyPr wrap="square" rtlCol="0">
            <a:spAutoFit/>
          </a:bodyPr>
          <a:lstStyle/>
          <a:p>
            <a:r>
              <a:rPr lang="de-DE" sz="1200" dirty="0">
                <a:solidFill>
                  <a:srgbClr val="595959"/>
                </a:solidFill>
                <a:latin typeface="PT Sans" panose="020B0503020203020204" pitchFamily="34" charset="0"/>
                <a:ea typeface="PT Sans" panose="020B0503020203020204" pitchFamily="34" charset="0"/>
              </a:rPr>
              <a:t>*SA: Sachanalyse</a:t>
            </a:r>
          </a:p>
        </p:txBody>
      </p:sp>
    </p:spTree>
    <p:extLst>
      <p:ext uri="{BB962C8B-B14F-4D97-AF65-F5344CB8AC3E}">
        <p14:creationId xmlns:p14="http://schemas.microsoft.com/office/powerpoint/2010/main" val="178607996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Rahmung - Modul 2a</a:t>
            </a:r>
            <a:br>
              <a:rPr lang="de-DE" dirty="0"/>
            </a:br>
            <a:r>
              <a:rPr lang="de-DE" dirty="0"/>
              <a:t>Ausstattung</a:t>
            </a:r>
            <a:br>
              <a:rPr lang="de-DE" dirty="0"/>
            </a:br>
            <a:endParaRPr lang="de-DE" dirty="0"/>
          </a:p>
        </p:txBody>
      </p:sp>
      <p:sp>
        <p:nvSpPr>
          <p:cNvPr id="4" name="Textplatzhalter 3"/>
          <p:cNvSpPr>
            <a:spLocks noGrp="1"/>
          </p:cNvSpPr>
          <p:nvPr>
            <p:ph type="body" sz="quarter" idx="12"/>
          </p:nvPr>
        </p:nvSpPr>
        <p:spPr/>
        <p:txBody>
          <a:bodyPr/>
          <a:lstStyle/>
          <a:p>
            <a:endParaRPr lang="de-DE"/>
          </a:p>
        </p:txBody>
      </p:sp>
      <p:sp>
        <p:nvSpPr>
          <p:cNvPr id="5" name="Fußzeilenplatzhalter 4"/>
          <p:cNvSpPr>
            <a:spLocks noGrp="1"/>
          </p:cNvSpPr>
          <p:nvPr>
            <p:ph type="ftr" sz="quarter" idx="13"/>
          </p:nvPr>
        </p:nvSpPr>
        <p:spPr/>
        <p:txBody>
          <a:bodyPr/>
          <a:lstStyle/>
          <a:p>
            <a:r>
              <a:rPr lang="de-DE"/>
              <a:t>Das nachwachsende Büro</a:t>
            </a:r>
            <a:endParaRPr lang="de-DE" dirty="0"/>
          </a:p>
        </p:txBody>
      </p:sp>
      <p:sp>
        <p:nvSpPr>
          <p:cNvPr id="6" name="Foliennummernplatzhalter 5"/>
          <p:cNvSpPr>
            <a:spLocks noGrp="1"/>
          </p:cNvSpPr>
          <p:nvPr>
            <p:ph type="sldNum" sz="quarter" idx="14"/>
          </p:nvPr>
        </p:nvSpPr>
        <p:spPr/>
        <p:txBody>
          <a:bodyPr/>
          <a:lstStyle/>
          <a:p>
            <a:fld id="{BC9D0AC9-54AF-4CD9-8809-E6EA56F41A06}" type="slidenum">
              <a:rPr lang="de-DE" smtClean="0"/>
              <a:t>45</a:t>
            </a:fld>
            <a:endParaRPr lang="de-DE"/>
          </a:p>
        </p:txBody>
      </p:sp>
      <p:sp>
        <p:nvSpPr>
          <p:cNvPr id="7" name="Inhaltsplatzhalter 6"/>
          <p:cNvSpPr>
            <a:spLocks noGrp="1"/>
          </p:cNvSpPr>
          <p:nvPr>
            <p:ph idx="1"/>
          </p:nvPr>
        </p:nvSpPr>
        <p:spPr>
          <a:xfrm>
            <a:off x="390105" y="1512886"/>
            <a:ext cx="8144295" cy="1217614"/>
          </a:xfrm>
          <a:prstGeom prst="roundRect">
            <a:avLst/>
          </a:prstGeom>
          <a:solidFill>
            <a:srgbClr val="FF9919"/>
          </a:solidFill>
          <a:ln>
            <a:noFill/>
          </a:ln>
        </p:spPr>
        <p:style>
          <a:lnRef idx="2">
            <a:schemeClr val="dk1"/>
          </a:lnRef>
          <a:fillRef idx="1">
            <a:schemeClr val="lt1"/>
          </a:fillRef>
          <a:effectRef idx="0">
            <a:schemeClr val="dk1"/>
          </a:effectRef>
          <a:fontRef idx="minor">
            <a:schemeClr val="dk1"/>
          </a:fontRef>
        </p:style>
        <p:txBody>
          <a:bodyPr rtlCol="0" anchor="ctr"/>
          <a:lstStyle/>
          <a:p>
            <a:r>
              <a:rPr lang="de-DE" sz="2000" dirty="0">
                <a:latin typeface="PT Sans" panose="020B0503020203020204"/>
              </a:rPr>
              <a:t>Was gehört zur Ausstattung eines Büros?</a:t>
            </a:r>
          </a:p>
          <a:p>
            <a:r>
              <a:rPr lang="de-DE" sz="2000" dirty="0">
                <a:latin typeface="PT Sans" panose="020B0503020203020204"/>
              </a:rPr>
              <a:t>Wie können diese Gegenstände gruppiert werden?</a:t>
            </a:r>
          </a:p>
        </p:txBody>
      </p:sp>
      <p:sp>
        <p:nvSpPr>
          <p:cNvPr id="8" name="Textfeld 7"/>
          <p:cNvSpPr txBox="1"/>
          <p:nvPr/>
        </p:nvSpPr>
        <p:spPr>
          <a:xfrm>
            <a:off x="423956" y="3009900"/>
            <a:ext cx="8110444" cy="2262158"/>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de-DE" dirty="0">
                <a:solidFill>
                  <a:srgbClr val="595959"/>
                </a:solidFill>
                <a:latin typeface="PT Sans" panose="020B0503020203020204" pitchFamily="34" charset="0"/>
                <a:ea typeface="PT Sans" panose="020B0503020203020204" pitchFamily="34" charset="0"/>
              </a:rPr>
              <a:t>Die Lernenden sollen eine Verbindung zwischen Büromobiliar und nachwachsenden Rohstoffen herstellen</a:t>
            </a:r>
          </a:p>
          <a:p>
            <a:pPr marL="285750" indent="-285750">
              <a:spcBef>
                <a:spcPts val="600"/>
              </a:spcBef>
              <a:buFont typeface="Arial" panose="020B0604020202020204" pitchFamily="34" charset="0"/>
              <a:buChar char="•"/>
            </a:pPr>
            <a:r>
              <a:rPr lang="de-DE" dirty="0">
                <a:solidFill>
                  <a:srgbClr val="595959"/>
                </a:solidFill>
                <a:latin typeface="PT Sans" panose="020B0503020203020204" pitchFamily="34" charset="0"/>
                <a:ea typeface="PT Sans" panose="020B0503020203020204" pitchFamily="34" charset="0"/>
              </a:rPr>
              <a:t>Hierzu wird zunächst eine Liste mit Bürogegenstände/Büromöbel erarbeitet</a:t>
            </a:r>
          </a:p>
          <a:p>
            <a:pPr marL="285750" indent="-285750">
              <a:spcBef>
                <a:spcPts val="600"/>
              </a:spcBef>
              <a:buFont typeface="Arial" panose="020B0604020202020204" pitchFamily="34" charset="0"/>
              <a:buChar char="•"/>
            </a:pPr>
            <a:r>
              <a:rPr lang="de-DE" dirty="0">
                <a:solidFill>
                  <a:srgbClr val="595959"/>
                </a:solidFill>
                <a:latin typeface="PT Sans" panose="020B0503020203020204" pitchFamily="34" charset="0"/>
                <a:ea typeface="PT Sans" panose="020B0503020203020204" pitchFamily="34" charset="0"/>
              </a:rPr>
              <a:t>Die recherchierten Bürogegenstände/Büromöbel werden dann von der / dem Lehrenden in einem Tafelbild sortiert und strukturiert</a:t>
            </a:r>
          </a:p>
          <a:p>
            <a:pPr marL="285750" indent="-285750">
              <a:spcBef>
                <a:spcPts val="600"/>
              </a:spcBef>
              <a:buFont typeface="Arial" panose="020B0604020202020204" pitchFamily="34" charset="0"/>
              <a:buChar char="•"/>
            </a:pPr>
            <a:r>
              <a:rPr lang="de-DE" dirty="0">
                <a:solidFill>
                  <a:srgbClr val="595959"/>
                </a:solidFill>
                <a:latin typeface="PT Sans" panose="020B0503020203020204" pitchFamily="34" charset="0"/>
                <a:ea typeface="PT Sans" panose="020B0503020203020204" pitchFamily="34" charset="0"/>
              </a:rPr>
              <a:t>Hierbei bieten sich Gruppen mit gemeinsamen Strukturmerkmale an (z.B. Schränke, Regale, Schreibtische usw.) </a:t>
            </a:r>
          </a:p>
        </p:txBody>
      </p:sp>
    </p:spTree>
    <p:extLst>
      <p:ext uri="{BB962C8B-B14F-4D97-AF65-F5344CB8AC3E}">
        <p14:creationId xmlns:p14="http://schemas.microsoft.com/office/powerpoint/2010/main" val="373983774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Rahmung - Modul 2a</a:t>
            </a:r>
            <a:br>
              <a:rPr lang="de-DE" dirty="0"/>
            </a:br>
            <a:r>
              <a:rPr lang="de-DE" dirty="0"/>
              <a:t>Büromobiliar - Skizzierung</a:t>
            </a:r>
            <a:br>
              <a:rPr lang="de-DE" dirty="0"/>
            </a:br>
            <a:endParaRPr lang="de-DE" dirty="0"/>
          </a:p>
        </p:txBody>
      </p:sp>
      <p:sp>
        <p:nvSpPr>
          <p:cNvPr id="4" name="Textplatzhalter 3"/>
          <p:cNvSpPr>
            <a:spLocks noGrp="1"/>
          </p:cNvSpPr>
          <p:nvPr>
            <p:ph type="body" sz="quarter" idx="12"/>
          </p:nvPr>
        </p:nvSpPr>
        <p:spPr/>
        <p:txBody>
          <a:bodyPr/>
          <a:lstStyle/>
          <a:p>
            <a:endParaRPr lang="de-DE"/>
          </a:p>
        </p:txBody>
      </p:sp>
      <p:sp>
        <p:nvSpPr>
          <p:cNvPr id="5" name="Fußzeilenplatzhalter 4"/>
          <p:cNvSpPr>
            <a:spLocks noGrp="1"/>
          </p:cNvSpPr>
          <p:nvPr>
            <p:ph type="ftr" sz="quarter" idx="13"/>
          </p:nvPr>
        </p:nvSpPr>
        <p:spPr/>
        <p:txBody>
          <a:bodyPr/>
          <a:lstStyle/>
          <a:p>
            <a:r>
              <a:rPr lang="de-DE"/>
              <a:t>Das nachwachsende Büro</a:t>
            </a:r>
            <a:endParaRPr lang="de-DE" dirty="0"/>
          </a:p>
        </p:txBody>
      </p:sp>
      <p:sp>
        <p:nvSpPr>
          <p:cNvPr id="6" name="Foliennummernplatzhalter 5"/>
          <p:cNvSpPr>
            <a:spLocks noGrp="1"/>
          </p:cNvSpPr>
          <p:nvPr>
            <p:ph type="sldNum" sz="quarter" idx="14"/>
          </p:nvPr>
        </p:nvSpPr>
        <p:spPr/>
        <p:txBody>
          <a:bodyPr/>
          <a:lstStyle/>
          <a:p>
            <a:fld id="{BC9D0AC9-54AF-4CD9-8809-E6EA56F41A06}" type="slidenum">
              <a:rPr lang="de-DE" smtClean="0"/>
              <a:t>46</a:t>
            </a:fld>
            <a:endParaRPr lang="de-DE"/>
          </a:p>
        </p:txBody>
      </p:sp>
      <p:sp>
        <p:nvSpPr>
          <p:cNvPr id="8" name="Textfeld 7"/>
          <p:cNvSpPr txBox="1"/>
          <p:nvPr/>
        </p:nvSpPr>
        <p:spPr>
          <a:xfrm>
            <a:off x="4287605" y="1754328"/>
            <a:ext cx="4445000" cy="4124206"/>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de-DE" dirty="0">
                <a:solidFill>
                  <a:srgbClr val="595959"/>
                </a:solidFill>
                <a:latin typeface="PT Sans" panose="020B0503020203020204" pitchFamily="34" charset="0"/>
                <a:ea typeface="PT Sans" panose="020B0503020203020204" pitchFamily="34" charset="0"/>
              </a:rPr>
              <a:t>Mittels einer Vorlage wird am Beispiel eines einfachen Gegenstandes (z.B. Regal oder Bürostuhl) exemplarisch die Produktzusammensetzung und die Herstellungskette aufgestellt und diskutiert </a:t>
            </a:r>
          </a:p>
          <a:p>
            <a:pPr marL="285750" indent="-285750">
              <a:spcBef>
                <a:spcPts val="600"/>
              </a:spcBef>
              <a:buFont typeface="Arial" panose="020B0604020202020204" pitchFamily="34" charset="0"/>
              <a:buChar char="•"/>
            </a:pPr>
            <a:r>
              <a:rPr lang="de-DE" dirty="0">
                <a:solidFill>
                  <a:srgbClr val="595959"/>
                </a:solidFill>
                <a:latin typeface="PT Sans" panose="020B0503020203020204" pitchFamily="34" charset="0"/>
                <a:ea typeface="PT Sans" panose="020B0503020203020204" pitchFamily="34" charset="0"/>
              </a:rPr>
              <a:t>Zunächst wählen die Lernenden einen Bürogenstand und erstellen dann eine Skizze </a:t>
            </a:r>
          </a:p>
          <a:p>
            <a:pPr marL="285750" indent="-285750">
              <a:spcBef>
                <a:spcPts val="600"/>
              </a:spcBef>
              <a:buFont typeface="Arial" panose="020B0604020202020204" pitchFamily="34" charset="0"/>
              <a:buChar char="•"/>
            </a:pPr>
            <a:r>
              <a:rPr lang="de-DE" dirty="0">
                <a:solidFill>
                  <a:srgbClr val="595959"/>
                </a:solidFill>
                <a:latin typeface="PT Sans" panose="020B0503020203020204" pitchFamily="34" charset="0"/>
                <a:ea typeface="PT Sans" panose="020B0503020203020204" pitchFamily="34" charset="0"/>
              </a:rPr>
              <a:t>Anschließend werden mit Hilfe einer Tabelle ausgewählte Bauteile skizziert </a:t>
            </a:r>
          </a:p>
          <a:p>
            <a:pPr marL="285750" indent="-285750">
              <a:buFont typeface="Arial" panose="020B0604020202020204" pitchFamily="34" charset="0"/>
              <a:buChar char="•"/>
            </a:pPr>
            <a:endParaRPr lang="de-DE" dirty="0">
              <a:solidFill>
                <a:srgbClr val="595959"/>
              </a:solidFill>
              <a:latin typeface="PT Sans" panose="020B0503020203020204" pitchFamily="34" charset="0"/>
              <a:ea typeface="PT Sans" panose="020B0503020203020204" pitchFamily="34" charset="0"/>
            </a:endParaRPr>
          </a:p>
        </p:txBody>
      </p:sp>
      <p:sp>
        <p:nvSpPr>
          <p:cNvPr id="12" name="Inhaltsplatzhalter 6"/>
          <p:cNvSpPr>
            <a:spLocks noGrp="1"/>
          </p:cNvSpPr>
          <p:nvPr>
            <p:ph idx="1"/>
          </p:nvPr>
        </p:nvSpPr>
        <p:spPr>
          <a:xfrm>
            <a:off x="390105" y="1806186"/>
            <a:ext cx="3786554" cy="4313259"/>
          </a:xfrm>
          <a:prstGeom prst="roundRect">
            <a:avLst/>
          </a:prstGeom>
          <a:solidFill>
            <a:srgbClr val="FF9919"/>
          </a:solidFill>
          <a:ln>
            <a:noFill/>
          </a:ln>
        </p:spPr>
        <p:style>
          <a:lnRef idx="2">
            <a:schemeClr val="dk1"/>
          </a:lnRef>
          <a:fillRef idx="1">
            <a:schemeClr val="lt1"/>
          </a:fillRef>
          <a:effectRef idx="0">
            <a:schemeClr val="dk1"/>
          </a:effectRef>
          <a:fontRef idx="minor">
            <a:schemeClr val="dk1"/>
          </a:fontRef>
        </p:style>
        <p:txBody>
          <a:bodyPr rtlCol="0" anchor="ctr"/>
          <a:lstStyle/>
          <a:p>
            <a:pPr marL="742950" lvl="1" indent="-285750"/>
            <a:r>
              <a:rPr lang="de-DE" dirty="0">
                <a:latin typeface="PT Sans" panose="020B0503020203020204" pitchFamily="34" charset="0"/>
                <a:ea typeface="PT Sans" panose="020B0503020203020204" pitchFamily="34" charset="0"/>
              </a:rPr>
              <a:t>Welche Bauteile gibt es</a:t>
            </a:r>
          </a:p>
          <a:p>
            <a:pPr marL="742950" lvl="1" indent="-285750"/>
            <a:r>
              <a:rPr lang="de-DE" dirty="0">
                <a:latin typeface="PT Sans" panose="020B0503020203020204" pitchFamily="34" charset="0"/>
                <a:ea typeface="PT Sans" panose="020B0503020203020204" pitchFamily="34" charset="0"/>
              </a:rPr>
              <a:t>Welcher Materialtyp ist dies?</a:t>
            </a:r>
          </a:p>
          <a:p>
            <a:pPr marL="742950" lvl="1" indent="-285750"/>
            <a:r>
              <a:rPr lang="de-DE" dirty="0">
                <a:latin typeface="PT Sans" panose="020B0503020203020204" pitchFamily="34" charset="0"/>
                <a:ea typeface="PT Sans" panose="020B0503020203020204" pitchFamily="34" charset="0"/>
              </a:rPr>
              <a:t>Woraus besteht das Material? </a:t>
            </a:r>
          </a:p>
          <a:p>
            <a:pPr marL="742950" lvl="1" indent="-285750"/>
            <a:endParaRPr lang="de-DE" dirty="0">
              <a:latin typeface="PT Sans" panose="020B0503020203020204" pitchFamily="34" charset="0"/>
              <a:ea typeface="PT Sans" panose="020B0503020203020204" pitchFamily="34" charset="0"/>
            </a:endParaRPr>
          </a:p>
          <a:p>
            <a:pPr marL="742950" lvl="1" indent="-285750"/>
            <a:endParaRPr lang="de-DE" dirty="0">
              <a:latin typeface="PT Sans" panose="020B0503020203020204" pitchFamily="34" charset="0"/>
              <a:ea typeface="PT Sans" panose="020B0503020203020204" pitchFamily="34" charset="0"/>
            </a:endParaRPr>
          </a:p>
          <a:p>
            <a:pPr marL="742950" lvl="1" indent="-285750"/>
            <a:endParaRPr lang="de-DE" dirty="0">
              <a:latin typeface="PT Sans" panose="020B0503020203020204" pitchFamily="34" charset="0"/>
              <a:ea typeface="PT Sans" panose="020B0503020203020204" pitchFamily="34" charset="0"/>
            </a:endParaRPr>
          </a:p>
          <a:p>
            <a:pPr marL="742950" lvl="1" indent="-285750"/>
            <a:endParaRPr lang="de-DE" dirty="0">
              <a:latin typeface="PT Sans" panose="020B0503020203020204" pitchFamily="34" charset="0"/>
              <a:ea typeface="PT Sans" panose="020B0503020203020204" pitchFamily="34" charset="0"/>
            </a:endParaRPr>
          </a:p>
          <a:p>
            <a:endParaRPr lang="de-DE" sz="2000" dirty="0">
              <a:latin typeface="PT Sans" panose="020B0503020203020204"/>
            </a:endParaRPr>
          </a:p>
        </p:txBody>
      </p:sp>
      <p:pic>
        <p:nvPicPr>
          <p:cNvPr id="9" name="Grafik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60770" y="3812377"/>
            <a:ext cx="1195471" cy="2010780"/>
          </a:xfrm>
          <a:prstGeom prst="rect">
            <a:avLst/>
          </a:prstGeom>
        </p:spPr>
      </p:pic>
    </p:spTree>
    <p:extLst>
      <p:ext uri="{BB962C8B-B14F-4D97-AF65-F5344CB8AC3E}">
        <p14:creationId xmlns:p14="http://schemas.microsoft.com/office/powerpoint/2010/main" val="206131844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Rahmung - Modul 2b</a:t>
            </a:r>
            <a:br>
              <a:rPr lang="de-DE" dirty="0"/>
            </a:br>
            <a:r>
              <a:rPr lang="de-DE" dirty="0"/>
              <a:t>Fallstudie</a:t>
            </a:r>
          </a:p>
        </p:txBody>
      </p:sp>
      <p:sp>
        <p:nvSpPr>
          <p:cNvPr id="4" name="Textplatzhalter 3"/>
          <p:cNvSpPr>
            <a:spLocks noGrp="1"/>
          </p:cNvSpPr>
          <p:nvPr>
            <p:ph type="body" sz="quarter" idx="12"/>
          </p:nvPr>
        </p:nvSpPr>
        <p:spPr/>
        <p:txBody>
          <a:bodyPr/>
          <a:lstStyle/>
          <a:p>
            <a:endParaRPr lang="de-DE"/>
          </a:p>
        </p:txBody>
      </p:sp>
      <p:sp>
        <p:nvSpPr>
          <p:cNvPr id="5" name="Fußzeilenplatzhalter 4"/>
          <p:cNvSpPr>
            <a:spLocks noGrp="1"/>
          </p:cNvSpPr>
          <p:nvPr>
            <p:ph type="ftr" sz="quarter" idx="13"/>
          </p:nvPr>
        </p:nvSpPr>
        <p:spPr/>
        <p:txBody>
          <a:bodyPr/>
          <a:lstStyle/>
          <a:p>
            <a:r>
              <a:rPr lang="de-DE"/>
              <a:t>Das nachwachsende Büro</a:t>
            </a:r>
            <a:endParaRPr lang="de-DE" dirty="0"/>
          </a:p>
        </p:txBody>
      </p:sp>
      <p:sp>
        <p:nvSpPr>
          <p:cNvPr id="6" name="Foliennummernplatzhalter 5"/>
          <p:cNvSpPr>
            <a:spLocks noGrp="1"/>
          </p:cNvSpPr>
          <p:nvPr>
            <p:ph type="sldNum" sz="quarter" idx="14"/>
          </p:nvPr>
        </p:nvSpPr>
        <p:spPr/>
        <p:txBody>
          <a:bodyPr/>
          <a:lstStyle/>
          <a:p>
            <a:fld id="{BC9D0AC9-54AF-4CD9-8809-E6EA56F41A06}" type="slidenum">
              <a:rPr lang="de-DE" smtClean="0"/>
              <a:t>47</a:t>
            </a:fld>
            <a:endParaRPr lang="de-DE"/>
          </a:p>
        </p:txBody>
      </p:sp>
      <p:sp>
        <p:nvSpPr>
          <p:cNvPr id="8" name="Textfeld 7"/>
          <p:cNvSpPr txBox="1"/>
          <p:nvPr/>
        </p:nvSpPr>
        <p:spPr>
          <a:xfrm>
            <a:off x="382562" y="1432206"/>
            <a:ext cx="5281825" cy="4708981"/>
          </a:xfrm>
          <a:prstGeom prst="rect">
            <a:avLst/>
          </a:prstGeom>
          <a:noFill/>
        </p:spPr>
        <p:txBody>
          <a:bodyPr wrap="square" rtlCol="0">
            <a:spAutoFit/>
          </a:bodyPr>
          <a:lstStyle/>
          <a:p>
            <a:pPr marL="164146" indent="-164146" defTabSz="437723">
              <a:spcBef>
                <a:spcPts val="600"/>
              </a:spcBef>
              <a:buFont typeface="Arial" panose="020B0604020202020204" pitchFamily="34" charset="0"/>
              <a:buChar char="•"/>
              <a:defRPr/>
            </a:pPr>
            <a:r>
              <a:rPr lang="de-DE" dirty="0">
                <a:solidFill>
                  <a:srgbClr val="595959"/>
                </a:solidFill>
                <a:latin typeface="PT Sans" panose="020B0503020203020204" pitchFamily="34" charset="0"/>
                <a:ea typeface="PT Sans" panose="020B0503020203020204" pitchFamily="34" charset="0"/>
              </a:rPr>
              <a:t>Die folgenden Schritte dienen der Vorbereitung der Fallstudie in Heimarbeit</a:t>
            </a:r>
          </a:p>
          <a:p>
            <a:pPr marL="164146" indent="-164146" defTabSz="437723">
              <a:spcBef>
                <a:spcPts val="600"/>
              </a:spcBef>
              <a:buFont typeface="Arial" panose="020B0604020202020204" pitchFamily="34" charset="0"/>
              <a:buChar char="•"/>
              <a:defRPr/>
            </a:pPr>
            <a:r>
              <a:rPr lang="de-DE" dirty="0">
                <a:solidFill>
                  <a:srgbClr val="595959"/>
                </a:solidFill>
                <a:latin typeface="PT Sans" panose="020B0503020203020204" pitchFamily="34" charset="0"/>
                <a:ea typeface="PT Sans" panose="020B0503020203020204" pitchFamily="34" charset="0"/>
              </a:rPr>
              <a:t>Die Lernenden wählen einen Bürogegenstand</a:t>
            </a:r>
          </a:p>
          <a:p>
            <a:pPr marL="164146" indent="-164146" defTabSz="437723">
              <a:spcBef>
                <a:spcPts val="600"/>
              </a:spcBef>
              <a:buFont typeface="Arial" panose="020B0604020202020204" pitchFamily="34" charset="0"/>
              <a:buChar char="•"/>
              <a:defRPr/>
            </a:pPr>
            <a:r>
              <a:rPr lang="de-DE" dirty="0">
                <a:solidFill>
                  <a:srgbClr val="595959"/>
                </a:solidFill>
                <a:latin typeface="PT Sans" panose="020B0503020203020204" pitchFamily="34" charset="0"/>
                <a:ea typeface="PT Sans" panose="020B0503020203020204" pitchFamily="34" charset="0"/>
              </a:rPr>
              <a:t>Mittels Arbeitsblatt oder eine PP-Folie (Vorlage A, AB 7) werden die Bauteile und deren Material benannt, ein Beispielbild des Bürogegenstandes eingefügt und eine Zuordnung der Bauteile vorgenommen</a:t>
            </a:r>
          </a:p>
          <a:p>
            <a:pPr marL="171450" indent="-171450">
              <a:spcBef>
                <a:spcPts val="600"/>
              </a:spcBef>
              <a:buFont typeface="Arial" panose="020B0604020202020204" pitchFamily="34" charset="0"/>
              <a:buChar char="•"/>
            </a:pPr>
            <a:r>
              <a:rPr lang="de-DE" dirty="0">
                <a:solidFill>
                  <a:srgbClr val="595959"/>
                </a:solidFill>
                <a:latin typeface="PT Sans" panose="020B0503020203020204" pitchFamily="34" charset="0"/>
                <a:ea typeface="PT Sans" panose="020B0503020203020204" pitchFamily="34" charset="0"/>
              </a:rPr>
              <a:t>Anschließend werden für maximal drei Materialien eine Beschreibung mit ausgewählten Kriterien verfasst (Vorlage B, AB 7)</a:t>
            </a:r>
          </a:p>
          <a:p>
            <a:pPr marL="171450" lvl="0" indent="-171450" fontAlgn="t">
              <a:spcBef>
                <a:spcPts val="600"/>
              </a:spcBef>
              <a:buFont typeface="Arial" panose="020B0604020202020204" pitchFamily="34" charset="0"/>
              <a:buChar char="•"/>
            </a:pPr>
            <a:r>
              <a:rPr lang="de-DE" dirty="0">
                <a:solidFill>
                  <a:srgbClr val="595959"/>
                </a:solidFill>
                <a:latin typeface="PT Sans" panose="020B0503020203020204" pitchFamily="34" charset="0"/>
                <a:ea typeface="PT Sans" panose="020B0503020203020204" pitchFamily="34" charset="0"/>
              </a:rPr>
              <a:t>Die Ergebnisse werden in einem Kurzvortrag vorgestellt</a:t>
            </a:r>
          </a:p>
          <a:p>
            <a:pPr>
              <a:spcBef>
                <a:spcPts val="0"/>
              </a:spcBef>
            </a:pPr>
            <a:endParaRPr lang="de-DE" sz="2300" dirty="0"/>
          </a:p>
          <a:p>
            <a:pPr marL="285750" indent="-285750">
              <a:buFont typeface="Arial" panose="020B0604020202020204" pitchFamily="34" charset="0"/>
              <a:buChar char="•"/>
            </a:pPr>
            <a:endParaRPr lang="de-DE" sz="2300" dirty="0">
              <a:solidFill>
                <a:srgbClr val="595959"/>
              </a:solidFill>
              <a:latin typeface="PT Sans" panose="020B0503020203020204" pitchFamily="34" charset="0"/>
              <a:ea typeface="PT Sans" panose="020B0503020203020204" pitchFamily="34" charset="0"/>
            </a:endParaRPr>
          </a:p>
        </p:txBody>
      </p:sp>
      <p:pic>
        <p:nvPicPr>
          <p:cNvPr id="3" name="Grafi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5223" y="1802295"/>
            <a:ext cx="2295396" cy="323757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9" name="Textfeld 8"/>
          <p:cNvSpPr txBox="1"/>
          <p:nvPr/>
        </p:nvSpPr>
        <p:spPr>
          <a:xfrm>
            <a:off x="5458386" y="5264519"/>
            <a:ext cx="3955675" cy="584775"/>
          </a:xfrm>
          <a:prstGeom prst="rect">
            <a:avLst/>
          </a:prstGeom>
          <a:noFill/>
        </p:spPr>
        <p:txBody>
          <a:bodyPr wrap="square" rtlCol="0">
            <a:spAutoFit/>
          </a:bodyPr>
          <a:lstStyle/>
          <a:p>
            <a:r>
              <a:rPr lang="de-DE" sz="1600" dirty="0">
                <a:solidFill>
                  <a:srgbClr val="595959"/>
                </a:solidFill>
                <a:latin typeface="PT Sans" panose="020B0503020203020204" pitchFamily="34" charset="0"/>
                <a:ea typeface="PT Sans" panose="020B0503020203020204" pitchFamily="34" charset="0"/>
              </a:rPr>
              <a:t>Arbeitsblatt  7: Zusammensetzung von Bürogegenständen </a:t>
            </a:r>
          </a:p>
        </p:txBody>
      </p:sp>
    </p:spTree>
    <p:extLst>
      <p:ext uri="{BB962C8B-B14F-4D97-AF65-F5344CB8AC3E}">
        <p14:creationId xmlns:p14="http://schemas.microsoft.com/office/powerpoint/2010/main" val="384394631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nhaltsplatzhalter 3"/>
          <p:cNvSpPr>
            <a:spLocks noGrp="1"/>
          </p:cNvSpPr>
          <p:nvPr>
            <p:ph idx="1"/>
          </p:nvPr>
        </p:nvSpPr>
        <p:spPr/>
        <p:txBody>
          <a:bodyPr anchor="t"/>
          <a:lstStyle/>
          <a:p>
            <a:pPr marL="0" indent="0" algn="ctr">
              <a:buNone/>
            </a:pPr>
            <a:r>
              <a:rPr lang="de-DE" sz="4000" dirty="0"/>
              <a:t>Modul 3 – </a:t>
            </a:r>
          </a:p>
          <a:p>
            <a:pPr marL="0" indent="0" algn="ctr">
              <a:buNone/>
            </a:pPr>
            <a:r>
              <a:rPr lang="de-DE" sz="4000" dirty="0"/>
              <a:t>Fallstudien Bürogegenstände </a:t>
            </a:r>
          </a:p>
        </p:txBody>
      </p:sp>
      <p:sp>
        <p:nvSpPr>
          <p:cNvPr id="8" name="Abgerundetes Rechteck 7"/>
          <p:cNvSpPr/>
          <p:nvPr/>
        </p:nvSpPr>
        <p:spPr>
          <a:xfrm>
            <a:off x="1858433" y="4397187"/>
            <a:ext cx="5009505" cy="1876875"/>
          </a:xfrm>
          <a:prstGeom prst="roundRect">
            <a:avLst/>
          </a:prstGeom>
          <a:solidFill>
            <a:srgbClr val="FCE5CD"/>
          </a:solidFill>
          <a:ln>
            <a:solidFill>
              <a:srgbClr val="E2830C"/>
            </a:solidFill>
          </a:ln>
        </p:spPr>
        <p:style>
          <a:lnRef idx="2">
            <a:schemeClr val="dk1"/>
          </a:lnRef>
          <a:fillRef idx="1">
            <a:schemeClr val="lt1"/>
          </a:fillRef>
          <a:effectRef idx="0">
            <a:schemeClr val="dk1"/>
          </a:effectRef>
          <a:fontRef idx="minor">
            <a:schemeClr val="dk1"/>
          </a:fontRef>
        </p:style>
        <p:txBody>
          <a:bodyPr rtlCol="0" anchor="ctr"/>
          <a:lstStyle/>
          <a:p>
            <a:r>
              <a:rPr lang="de-DE" dirty="0">
                <a:solidFill>
                  <a:srgbClr val="595959"/>
                </a:solidFill>
                <a:latin typeface="PT Sans" panose="020B0503020203020204" pitchFamily="34" charset="0"/>
                <a:ea typeface="PT Sans" panose="020B0503020203020204" pitchFamily="34" charset="0"/>
              </a:rPr>
              <a:t>Ziel:</a:t>
            </a:r>
          </a:p>
          <a:p>
            <a:pPr marL="285750" indent="-285750">
              <a:buFont typeface="Wingdings" panose="05000000000000000000" pitchFamily="2" charset="2"/>
              <a:buChar char="§"/>
            </a:pPr>
            <a:r>
              <a:rPr lang="de-DE" dirty="0">
                <a:solidFill>
                  <a:srgbClr val="595959"/>
                </a:solidFill>
                <a:latin typeface="PT Sans" panose="020B0503020203020204" pitchFamily="34" charset="0"/>
                <a:ea typeface="PT Sans" panose="020B0503020203020204" pitchFamily="34" charset="0"/>
              </a:rPr>
              <a:t>Vertiefte Untersuchung der Materialien und der Einsatzmöglichkeiten nachwachsender Rohstoffe</a:t>
            </a:r>
          </a:p>
          <a:p>
            <a:pPr marL="285750" indent="-285750">
              <a:buFont typeface="Wingdings" panose="05000000000000000000" pitchFamily="2" charset="2"/>
              <a:buChar char="§"/>
            </a:pPr>
            <a:r>
              <a:rPr lang="de-DE" dirty="0">
                <a:solidFill>
                  <a:srgbClr val="595959"/>
                </a:solidFill>
                <a:latin typeface="PT Sans" panose="020B0503020203020204" pitchFamily="34" charset="0"/>
                <a:ea typeface="PT Sans" panose="020B0503020203020204" pitchFamily="34" charset="0"/>
              </a:rPr>
              <a:t>Anfertigung einer Fallstudie samt Explosionszeichnung</a:t>
            </a:r>
          </a:p>
        </p:txBody>
      </p:sp>
      <p:sp>
        <p:nvSpPr>
          <p:cNvPr id="9" name="Fußzeilenplatzhalter 8"/>
          <p:cNvSpPr>
            <a:spLocks noGrp="1"/>
          </p:cNvSpPr>
          <p:nvPr>
            <p:ph type="ftr" sz="quarter" idx="13"/>
          </p:nvPr>
        </p:nvSpPr>
        <p:spPr/>
        <p:txBody>
          <a:bodyPr/>
          <a:lstStyle/>
          <a:p>
            <a:r>
              <a:rPr lang="de-DE"/>
              <a:t>Das nachwachsende Büro</a:t>
            </a:r>
            <a:endParaRPr lang="de-DE" dirty="0"/>
          </a:p>
        </p:txBody>
      </p:sp>
      <p:sp>
        <p:nvSpPr>
          <p:cNvPr id="10" name="Foliennummernplatzhalter 9"/>
          <p:cNvSpPr>
            <a:spLocks noGrp="1"/>
          </p:cNvSpPr>
          <p:nvPr>
            <p:ph type="sldNum" sz="quarter" idx="14"/>
          </p:nvPr>
        </p:nvSpPr>
        <p:spPr/>
        <p:txBody>
          <a:bodyPr/>
          <a:lstStyle/>
          <a:p>
            <a:fld id="{BC9D0AC9-54AF-4CD9-8809-E6EA56F41A06}" type="slidenum">
              <a:rPr lang="de-DE" smtClean="0"/>
              <a:t>48</a:t>
            </a:fld>
            <a:endParaRPr lang="de-DE"/>
          </a:p>
        </p:txBody>
      </p:sp>
    </p:spTree>
    <p:extLst>
      <p:ext uri="{BB962C8B-B14F-4D97-AF65-F5344CB8AC3E}">
        <p14:creationId xmlns:p14="http://schemas.microsoft.com/office/powerpoint/2010/main" val="248169633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a:xfrm>
            <a:off x="390105" y="205200"/>
            <a:ext cx="6120000" cy="1068388"/>
          </a:xfrm>
        </p:spPr>
        <p:txBody>
          <a:bodyPr/>
          <a:lstStyle/>
          <a:p>
            <a:r>
              <a:rPr lang="de-DE" dirty="0"/>
              <a:t>Rahmung - Modul 3 </a:t>
            </a:r>
            <a:br>
              <a:rPr lang="de-DE" dirty="0"/>
            </a:br>
            <a:r>
              <a:rPr lang="de-DE" dirty="0"/>
              <a:t>Fallstudien Bürogegenstände</a:t>
            </a:r>
          </a:p>
        </p:txBody>
      </p:sp>
      <p:graphicFrame>
        <p:nvGraphicFramePr>
          <p:cNvPr id="6" name="Inhaltsplatzhalter 5"/>
          <p:cNvGraphicFramePr>
            <a:graphicFrameLocks noGrp="1"/>
          </p:cNvGraphicFramePr>
          <p:nvPr>
            <p:ph idx="1"/>
            <p:extLst>
              <p:ext uri="{D42A27DB-BD31-4B8C-83A1-F6EECF244321}">
                <p14:modId xmlns:p14="http://schemas.microsoft.com/office/powerpoint/2010/main" val="194021208"/>
              </p:ext>
            </p:extLst>
          </p:nvPr>
        </p:nvGraphicFramePr>
        <p:xfrm>
          <a:off x="378000" y="1512888"/>
          <a:ext cx="8357188" cy="1521331"/>
        </p:xfrm>
        <a:graphic>
          <a:graphicData uri="http://schemas.openxmlformats.org/drawingml/2006/table">
            <a:tbl>
              <a:tblPr firstRow="1" firstCol="1" bandRow="1">
                <a:tableStyleId>{5C22544A-7EE6-4342-B048-85BDC9FD1C3A}</a:tableStyleId>
              </a:tblPr>
              <a:tblGrid>
                <a:gridCol w="663400">
                  <a:extLst>
                    <a:ext uri="{9D8B030D-6E8A-4147-A177-3AD203B41FA5}">
                      <a16:colId xmlns:a16="http://schemas.microsoft.com/office/drawing/2014/main" val="20000"/>
                    </a:ext>
                  </a:extLst>
                </a:gridCol>
                <a:gridCol w="850900">
                  <a:extLst>
                    <a:ext uri="{9D8B030D-6E8A-4147-A177-3AD203B41FA5}">
                      <a16:colId xmlns:a16="http://schemas.microsoft.com/office/drawing/2014/main" val="20001"/>
                    </a:ext>
                  </a:extLst>
                </a:gridCol>
                <a:gridCol w="2402609">
                  <a:extLst>
                    <a:ext uri="{9D8B030D-6E8A-4147-A177-3AD203B41FA5}">
                      <a16:colId xmlns:a16="http://schemas.microsoft.com/office/drawing/2014/main" val="20002"/>
                    </a:ext>
                  </a:extLst>
                </a:gridCol>
                <a:gridCol w="706582">
                  <a:extLst>
                    <a:ext uri="{9D8B030D-6E8A-4147-A177-3AD203B41FA5}">
                      <a16:colId xmlns:a16="http://schemas.microsoft.com/office/drawing/2014/main" val="20003"/>
                    </a:ext>
                  </a:extLst>
                </a:gridCol>
                <a:gridCol w="2396855">
                  <a:extLst>
                    <a:ext uri="{9D8B030D-6E8A-4147-A177-3AD203B41FA5}">
                      <a16:colId xmlns:a16="http://schemas.microsoft.com/office/drawing/2014/main" val="20004"/>
                    </a:ext>
                  </a:extLst>
                </a:gridCol>
                <a:gridCol w="1336842">
                  <a:extLst>
                    <a:ext uri="{9D8B030D-6E8A-4147-A177-3AD203B41FA5}">
                      <a16:colId xmlns:a16="http://schemas.microsoft.com/office/drawing/2014/main" val="20005"/>
                    </a:ext>
                  </a:extLst>
                </a:gridCol>
              </a:tblGrid>
              <a:tr h="789811">
                <a:tc>
                  <a:txBody>
                    <a:bodyPr/>
                    <a:lstStyle/>
                    <a:p>
                      <a:pPr algn="ctr">
                        <a:spcBef>
                          <a:spcPts val="300"/>
                        </a:spcBef>
                        <a:spcAft>
                          <a:spcPts val="300"/>
                        </a:spcAft>
                      </a:pPr>
                      <a:r>
                        <a:rPr lang="de-DE" sz="1600" b="1" kern="1200" dirty="0">
                          <a:solidFill>
                            <a:schemeClr val="lt1"/>
                          </a:solidFill>
                          <a:latin typeface="PT Sans" panose="020B0503020203020204" pitchFamily="34" charset="0"/>
                          <a:ea typeface="PT Sans" panose="020B0503020203020204" pitchFamily="34" charset="0"/>
                          <a:cs typeface="+mn-cs"/>
                        </a:rPr>
                        <a:t>Zeit </a:t>
                      </a:r>
                    </a:p>
                  </a:txBody>
                  <a:tcPr marL="68580" marR="68580" marT="0" marB="0" anchor="ctr">
                    <a:solidFill>
                      <a:srgbClr val="FF9919"/>
                    </a:solidFill>
                  </a:tcPr>
                </a:tc>
                <a:tc>
                  <a:txBody>
                    <a:bodyPr/>
                    <a:lstStyle/>
                    <a:p>
                      <a:pPr algn="ctr">
                        <a:spcBef>
                          <a:spcPts val="300"/>
                        </a:spcBef>
                        <a:spcAft>
                          <a:spcPts val="300"/>
                        </a:spcAft>
                      </a:pPr>
                      <a:r>
                        <a:rPr lang="de-DE" sz="1600" b="1" kern="1200" dirty="0">
                          <a:solidFill>
                            <a:schemeClr val="lt1"/>
                          </a:solidFill>
                          <a:latin typeface="PT Sans" panose="020B0503020203020204" pitchFamily="34" charset="0"/>
                          <a:ea typeface="PT Sans" panose="020B0503020203020204" pitchFamily="34" charset="0"/>
                          <a:cs typeface="+mn-cs"/>
                        </a:rPr>
                        <a:t>Modul</a:t>
                      </a:r>
                    </a:p>
                  </a:txBody>
                  <a:tcPr marL="68580" marR="68580" marT="0" marB="0" anchor="ctr">
                    <a:solidFill>
                      <a:srgbClr val="FF9919"/>
                    </a:solidFill>
                  </a:tcPr>
                </a:tc>
                <a:tc>
                  <a:txBody>
                    <a:bodyPr/>
                    <a:lstStyle/>
                    <a:p>
                      <a:pPr algn="ctr">
                        <a:spcBef>
                          <a:spcPts val="300"/>
                        </a:spcBef>
                        <a:spcAft>
                          <a:spcPts val="300"/>
                        </a:spcAft>
                      </a:pPr>
                      <a:r>
                        <a:rPr lang="de-DE" sz="1600" b="1" kern="1200" dirty="0">
                          <a:solidFill>
                            <a:schemeClr val="lt1"/>
                          </a:solidFill>
                          <a:latin typeface="PT Sans" panose="020B0503020203020204" pitchFamily="34" charset="0"/>
                          <a:ea typeface="PT Sans" panose="020B0503020203020204" pitchFamily="34" charset="0"/>
                          <a:cs typeface="+mn-cs"/>
                        </a:rPr>
                        <a:t>Thema</a:t>
                      </a:r>
                    </a:p>
                  </a:txBody>
                  <a:tcPr marL="68580" marR="68580" marT="0" marB="0" anchor="ctr">
                    <a:solidFill>
                      <a:srgbClr val="FF9919"/>
                    </a:solidFill>
                  </a:tcPr>
                </a:tc>
                <a:tc>
                  <a:txBody>
                    <a:bodyPr/>
                    <a:lstStyle/>
                    <a:p>
                      <a:pPr algn="ctr"/>
                      <a:r>
                        <a:rPr lang="de-DE" sz="1600" b="1" kern="1200" dirty="0">
                          <a:solidFill>
                            <a:schemeClr val="lt1"/>
                          </a:solidFill>
                          <a:latin typeface="PT Sans" panose="020B0503020203020204" pitchFamily="34" charset="0"/>
                          <a:ea typeface="PT Sans" panose="020B0503020203020204" pitchFamily="34" charset="0"/>
                          <a:cs typeface="+mn-cs"/>
                        </a:rPr>
                        <a:t>SA*</a:t>
                      </a:r>
                    </a:p>
                  </a:txBody>
                  <a:tcPr marL="68580" marR="68580" marT="0" marB="0" anchor="ctr">
                    <a:solidFill>
                      <a:srgbClr val="FF9919"/>
                    </a:solidFill>
                  </a:tcPr>
                </a:tc>
                <a:tc>
                  <a:txBody>
                    <a:bodyPr/>
                    <a:lstStyle/>
                    <a:p>
                      <a:pPr algn="ctr">
                        <a:spcBef>
                          <a:spcPts val="300"/>
                        </a:spcBef>
                        <a:spcAft>
                          <a:spcPts val="300"/>
                        </a:spcAft>
                      </a:pPr>
                      <a:r>
                        <a:rPr lang="de-DE" sz="1600" b="1" kern="1200" dirty="0">
                          <a:solidFill>
                            <a:schemeClr val="lt1"/>
                          </a:solidFill>
                          <a:latin typeface="PT Sans" panose="020B0503020203020204" pitchFamily="34" charset="0"/>
                          <a:ea typeface="PT Sans" panose="020B0503020203020204" pitchFamily="34" charset="0"/>
                          <a:cs typeface="+mn-cs"/>
                        </a:rPr>
                        <a:t>Methodischer Zugang </a:t>
                      </a:r>
                    </a:p>
                  </a:txBody>
                  <a:tcPr marL="68580" marR="68580" marT="0" marB="0" anchor="ctr">
                    <a:solidFill>
                      <a:srgbClr val="FF9919"/>
                    </a:solidFill>
                  </a:tcPr>
                </a:tc>
                <a:tc>
                  <a:txBody>
                    <a:bodyPr/>
                    <a:lstStyle/>
                    <a:p>
                      <a:pPr algn="ctr">
                        <a:spcBef>
                          <a:spcPts val="300"/>
                        </a:spcBef>
                        <a:spcAft>
                          <a:spcPts val="300"/>
                        </a:spcAft>
                      </a:pPr>
                      <a:r>
                        <a:rPr lang="de-DE" sz="1600" b="1" kern="1200" dirty="0">
                          <a:solidFill>
                            <a:schemeClr val="lt1"/>
                          </a:solidFill>
                          <a:latin typeface="PT Sans" panose="020B0503020203020204" pitchFamily="34" charset="0"/>
                          <a:ea typeface="PT Sans" panose="020B0503020203020204" pitchFamily="34" charset="0"/>
                          <a:cs typeface="+mn-cs"/>
                        </a:rPr>
                        <a:t> Medien</a:t>
                      </a:r>
                    </a:p>
                  </a:txBody>
                  <a:tcPr marL="68580" marR="68580" marT="0" marB="0" anchor="ctr">
                    <a:solidFill>
                      <a:srgbClr val="FF9919"/>
                    </a:solidFill>
                  </a:tcPr>
                </a:tc>
                <a:extLst>
                  <a:ext uri="{0D108BD9-81ED-4DB2-BD59-A6C34878D82A}">
                    <a16:rowId xmlns:a16="http://schemas.microsoft.com/office/drawing/2014/main" val="10000"/>
                  </a:ext>
                </a:extLst>
              </a:tr>
              <a:tr h="619288">
                <a:tc>
                  <a:txBody>
                    <a:bodyPr/>
                    <a:lstStyle/>
                    <a:p>
                      <a:pPr marL="25400" marR="25400" algn="ctr" defTabSz="457200" rtl="0" eaLnBrk="1" latinLnBrk="0" hangingPunct="1">
                        <a:spcAft>
                          <a:spcPts val="0"/>
                        </a:spcAft>
                      </a:pPr>
                      <a:r>
                        <a:rPr lang="de-DE" sz="1600" b="0" kern="1200" dirty="0">
                          <a:solidFill>
                            <a:srgbClr val="595959"/>
                          </a:solidFill>
                          <a:latin typeface="PT Sans" panose="020B0503020203020204" pitchFamily="34" charset="0"/>
                          <a:ea typeface="PT Sans" panose="020B0503020203020204" pitchFamily="34" charset="0"/>
                          <a:cs typeface="+mn-cs"/>
                        </a:rPr>
                        <a:t>90 min.</a:t>
                      </a:r>
                    </a:p>
                  </a:txBody>
                  <a:tcPr marL="68580" marR="68580" marT="0" marB="0" anchor="ctr">
                    <a:solidFill>
                      <a:srgbClr val="F9CB9C"/>
                    </a:solidFill>
                  </a:tcPr>
                </a:tc>
                <a:tc>
                  <a:txBody>
                    <a:bodyPr/>
                    <a:lstStyle/>
                    <a:p>
                      <a:pPr marL="0" marR="25400" algn="ctr" defTabSz="457200" rtl="0" eaLnBrk="1" latinLnBrk="0" hangingPunct="1">
                        <a:spcAft>
                          <a:spcPts val="0"/>
                        </a:spcAft>
                      </a:pPr>
                      <a:r>
                        <a:rPr lang="de-DE" sz="1600" kern="1200" dirty="0">
                          <a:solidFill>
                            <a:srgbClr val="595959"/>
                          </a:solidFill>
                          <a:latin typeface="PT Sans" panose="020B0503020203020204" pitchFamily="34" charset="0"/>
                          <a:ea typeface="PT Sans" panose="020B0503020203020204" pitchFamily="34" charset="0"/>
                          <a:cs typeface="+mn-cs"/>
                        </a:rPr>
                        <a:t>3</a:t>
                      </a:r>
                    </a:p>
                  </a:txBody>
                  <a:tcPr marL="68580" marR="68580" marT="0" marB="0" anchor="ctr">
                    <a:solidFill>
                      <a:srgbClr val="F9CB9C"/>
                    </a:solidFill>
                  </a:tcPr>
                </a:tc>
                <a:tc>
                  <a:txBody>
                    <a:bodyPr/>
                    <a:lstStyle/>
                    <a:p>
                      <a:pPr marL="0" marR="25400" algn="ctr" defTabSz="457200" rtl="0" eaLnBrk="1" latinLnBrk="0" hangingPunct="1">
                        <a:spcAft>
                          <a:spcPts val="0"/>
                        </a:spcAft>
                      </a:pPr>
                      <a:r>
                        <a:rPr lang="de-DE" sz="1600" kern="1200" dirty="0">
                          <a:solidFill>
                            <a:srgbClr val="595959"/>
                          </a:solidFill>
                          <a:latin typeface="PT Sans" panose="020B0503020203020204" pitchFamily="34" charset="0"/>
                          <a:ea typeface="PT Sans" panose="020B0503020203020204" pitchFamily="34" charset="0"/>
                          <a:cs typeface="+mn-cs"/>
                        </a:rPr>
                        <a:t>Auswahl Fallstudien pro Gruppe</a:t>
                      </a:r>
                    </a:p>
                  </a:txBody>
                  <a:tcPr marL="68580" marR="68580" marT="0" marB="0" anchor="ctr">
                    <a:solidFill>
                      <a:srgbClr val="F9CB9C"/>
                    </a:solidFill>
                  </a:tcPr>
                </a:tc>
                <a:tc>
                  <a:txBody>
                    <a:bodyPr/>
                    <a:lstStyle/>
                    <a:p>
                      <a:pPr marL="0" marR="25400" algn="ctr" defTabSz="457200" rtl="0" eaLnBrk="1" latinLnBrk="0" hangingPunct="1">
                        <a:spcAft>
                          <a:spcPts val="0"/>
                        </a:spcAft>
                      </a:pPr>
                      <a:r>
                        <a:rPr lang="de-DE" sz="1600" kern="1200" dirty="0">
                          <a:solidFill>
                            <a:srgbClr val="595959"/>
                          </a:solidFill>
                          <a:latin typeface="PT Sans" panose="020B0503020203020204" pitchFamily="34" charset="0"/>
                          <a:ea typeface="PT Sans" panose="020B0503020203020204" pitchFamily="34" charset="0"/>
                          <a:cs typeface="+mn-cs"/>
                        </a:rPr>
                        <a:t>1.5</a:t>
                      </a:r>
                    </a:p>
                  </a:txBody>
                  <a:tcPr marL="68580" marR="68580" marT="0" marB="0" anchor="ctr">
                    <a:solidFill>
                      <a:srgbClr val="F9CB9C"/>
                    </a:solidFill>
                  </a:tcPr>
                </a:tc>
                <a:tc>
                  <a:txBody>
                    <a:bodyPr/>
                    <a:lstStyle/>
                    <a:p>
                      <a:pPr marL="0" marR="25400" algn="ctr" defTabSz="457200" rtl="0" eaLnBrk="1" latinLnBrk="0" hangingPunct="1">
                        <a:spcAft>
                          <a:spcPts val="0"/>
                        </a:spcAft>
                      </a:pPr>
                      <a:r>
                        <a:rPr lang="de-DE" sz="1600" kern="1200" dirty="0">
                          <a:solidFill>
                            <a:srgbClr val="595959"/>
                          </a:solidFill>
                          <a:latin typeface="PT Sans" panose="020B0503020203020204" pitchFamily="34" charset="0"/>
                          <a:ea typeface="PT Sans" panose="020B0503020203020204" pitchFamily="34" charset="0"/>
                          <a:cs typeface="+mn-cs"/>
                        </a:rPr>
                        <a:t>Aufgaben, Heim- oder Gruppenarbeit;</a:t>
                      </a:r>
                    </a:p>
                    <a:p>
                      <a:pPr marL="0" marR="25400" algn="ctr" defTabSz="457200" rtl="0" eaLnBrk="1" latinLnBrk="0" hangingPunct="1">
                        <a:spcAft>
                          <a:spcPts val="0"/>
                        </a:spcAft>
                      </a:pPr>
                      <a:r>
                        <a:rPr lang="de-DE" sz="1600" kern="1200" dirty="0">
                          <a:solidFill>
                            <a:srgbClr val="595959"/>
                          </a:solidFill>
                          <a:latin typeface="PT Sans" panose="020B0503020203020204" pitchFamily="34" charset="0"/>
                          <a:ea typeface="PT Sans" panose="020B0503020203020204" pitchFamily="34" charset="0"/>
                          <a:cs typeface="+mn-cs"/>
                        </a:rPr>
                        <a:t> Explosionszeichnung</a:t>
                      </a:r>
                    </a:p>
                  </a:txBody>
                  <a:tcPr marL="68580" marR="68580" marT="0" marB="0" anchor="ctr">
                    <a:solidFill>
                      <a:srgbClr val="F9CB9C"/>
                    </a:solidFill>
                  </a:tcPr>
                </a:tc>
                <a:tc>
                  <a:txBody>
                    <a:bodyPr/>
                    <a:lstStyle/>
                    <a:p>
                      <a:pPr marL="0" marR="25400" algn="ctr" defTabSz="457200" rtl="0" eaLnBrk="1" latinLnBrk="0" hangingPunct="1">
                        <a:spcAft>
                          <a:spcPts val="0"/>
                        </a:spcAft>
                      </a:pPr>
                      <a:r>
                        <a:rPr lang="de-DE" sz="1600" kern="1200" dirty="0">
                          <a:solidFill>
                            <a:srgbClr val="595959"/>
                          </a:solidFill>
                          <a:latin typeface="PT Sans" panose="020B0503020203020204" pitchFamily="34" charset="0"/>
                          <a:ea typeface="PT Sans" panose="020B0503020203020204" pitchFamily="34" charset="0"/>
                          <a:cs typeface="+mn-cs"/>
                        </a:rPr>
                        <a:t>Vorlage A , Vorlage B </a:t>
                      </a:r>
                    </a:p>
                    <a:p>
                      <a:pPr marL="0" marR="25400" algn="ctr" defTabSz="457200" rtl="0" eaLnBrk="1" latinLnBrk="0" hangingPunct="1">
                        <a:spcAft>
                          <a:spcPts val="0"/>
                        </a:spcAft>
                      </a:pPr>
                      <a:r>
                        <a:rPr lang="de-DE" sz="1600" kern="1200" dirty="0">
                          <a:solidFill>
                            <a:srgbClr val="595959"/>
                          </a:solidFill>
                          <a:latin typeface="PT Sans" panose="020B0503020203020204" pitchFamily="34" charset="0"/>
                          <a:ea typeface="PT Sans" panose="020B0503020203020204" pitchFamily="34" charset="0"/>
                          <a:cs typeface="+mn-cs"/>
                        </a:rPr>
                        <a:t>(= AB 7)</a:t>
                      </a:r>
                    </a:p>
                  </a:txBody>
                  <a:tcPr marL="68580" marR="68580" marT="0" marB="0" anchor="ctr">
                    <a:solidFill>
                      <a:srgbClr val="F9CB9C"/>
                    </a:solidFill>
                  </a:tcPr>
                </a:tc>
                <a:extLst>
                  <a:ext uri="{0D108BD9-81ED-4DB2-BD59-A6C34878D82A}">
                    <a16:rowId xmlns:a16="http://schemas.microsoft.com/office/drawing/2014/main" val="10001"/>
                  </a:ext>
                </a:extLst>
              </a:tr>
            </a:tbl>
          </a:graphicData>
        </a:graphic>
      </p:graphicFrame>
      <p:sp>
        <p:nvSpPr>
          <p:cNvPr id="3" name="Fußzeilenplatzhalter 2"/>
          <p:cNvSpPr>
            <a:spLocks noGrp="1"/>
          </p:cNvSpPr>
          <p:nvPr>
            <p:ph type="ftr" sz="quarter" idx="13"/>
          </p:nvPr>
        </p:nvSpPr>
        <p:spPr/>
        <p:txBody>
          <a:bodyPr/>
          <a:lstStyle/>
          <a:p>
            <a:r>
              <a:rPr lang="de-DE"/>
              <a:t>Das nachwachsende Büro</a:t>
            </a:r>
            <a:endParaRPr lang="de-DE" dirty="0"/>
          </a:p>
        </p:txBody>
      </p:sp>
      <p:sp>
        <p:nvSpPr>
          <p:cNvPr id="7" name="Foliennummernplatzhalter 6"/>
          <p:cNvSpPr>
            <a:spLocks noGrp="1"/>
          </p:cNvSpPr>
          <p:nvPr>
            <p:ph type="sldNum" sz="quarter" idx="14"/>
          </p:nvPr>
        </p:nvSpPr>
        <p:spPr/>
        <p:txBody>
          <a:bodyPr/>
          <a:lstStyle/>
          <a:p>
            <a:fld id="{BC9D0AC9-54AF-4CD9-8809-E6EA56F41A06}" type="slidenum">
              <a:rPr lang="de-DE" smtClean="0"/>
              <a:t>49</a:t>
            </a:fld>
            <a:endParaRPr lang="de-DE"/>
          </a:p>
        </p:txBody>
      </p:sp>
      <p:sp>
        <p:nvSpPr>
          <p:cNvPr id="9" name="Textfeld 8"/>
          <p:cNvSpPr txBox="1"/>
          <p:nvPr/>
        </p:nvSpPr>
        <p:spPr>
          <a:xfrm>
            <a:off x="395288" y="5999018"/>
            <a:ext cx="2514167" cy="276999"/>
          </a:xfrm>
          <a:prstGeom prst="rect">
            <a:avLst/>
          </a:prstGeom>
          <a:noFill/>
        </p:spPr>
        <p:txBody>
          <a:bodyPr wrap="square" rtlCol="0">
            <a:spAutoFit/>
          </a:bodyPr>
          <a:lstStyle/>
          <a:p>
            <a:r>
              <a:rPr lang="de-DE" sz="1200" dirty="0">
                <a:solidFill>
                  <a:srgbClr val="595959"/>
                </a:solidFill>
                <a:latin typeface="PT Sans" panose="020B0503020203020204" pitchFamily="34" charset="0"/>
                <a:ea typeface="PT Sans" panose="020B0503020203020204" pitchFamily="34" charset="0"/>
              </a:rPr>
              <a:t>*SA: Sachanalyse</a:t>
            </a:r>
          </a:p>
        </p:txBody>
      </p:sp>
    </p:spTree>
    <p:extLst>
      <p:ext uri="{BB962C8B-B14F-4D97-AF65-F5344CB8AC3E}">
        <p14:creationId xmlns:p14="http://schemas.microsoft.com/office/powerpoint/2010/main" val="31309429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a:t>Einordnung in </a:t>
            </a:r>
            <a:r>
              <a:rPr lang="de-DE" dirty="0" err="1"/>
              <a:t>ProgRess</a:t>
            </a:r>
            <a:br>
              <a:rPr lang="de-DE" dirty="0"/>
            </a:br>
            <a:r>
              <a:rPr lang="de-DE" dirty="0"/>
              <a:t>Handlungsfeld</a:t>
            </a:r>
          </a:p>
        </p:txBody>
      </p:sp>
      <p:sp>
        <p:nvSpPr>
          <p:cNvPr id="6" name="Inhaltsplatzhalter 5"/>
          <p:cNvSpPr>
            <a:spLocks noGrp="1"/>
          </p:cNvSpPr>
          <p:nvPr>
            <p:ph idx="1"/>
          </p:nvPr>
        </p:nvSpPr>
        <p:spPr/>
        <p:txBody>
          <a:bodyPr/>
          <a:lstStyle/>
          <a:p>
            <a:pPr marL="0" indent="0" defTabSz="449263">
              <a:buNone/>
              <a:tabLst>
                <a:tab pos="2063750" algn="l"/>
              </a:tabLst>
            </a:pPr>
            <a:r>
              <a:rPr lang="de-DE" sz="1800" b="1" dirty="0"/>
              <a:t>Handlungsfeld 1 - </a:t>
            </a:r>
            <a:r>
              <a:rPr lang="de-DE" b="1" dirty="0"/>
              <a:t>	</a:t>
            </a:r>
            <a:r>
              <a:rPr lang="de-DE" sz="1800" b="1" dirty="0"/>
              <a:t>Nachhaltige Rohstoffversorgung sichern</a:t>
            </a:r>
          </a:p>
          <a:p>
            <a:pPr marL="0" indent="0" defTabSz="449263">
              <a:buNone/>
              <a:tabLst>
                <a:tab pos="2063750" algn="l"/>
              </a:tabLst>
            </a:pPr>
            <a:r>
              <a:rPr lang="de-DE" sz="1800" dirty="0"/>
              <a:t>Handlungsfeld 2 - </a:t>
            </a:r>
            <a:r>
              <a:rPr lang="de-DE" dirty="0"/>
              <a:t>	</a:t>
            </a:r>
            <a:r>
              <a:rPr lang="de-DE" sz="1800" dirty="0"/>
              <a:t>Ressourceneffizienz in der Produktion steigern </a:t>
            </a:r>
          </a:p>
          <a:p>
            <a:pPr marL="0" indent="0" defTabSz="412750">
              <a:buNone/>
            </a:pPr>
            <a:r>
              <a:rPr lang="de-DE" sz="1800" dirty="0"/>
              <a:t>Handlungsfeld 3 - </a:t>
            </a:r>
            <a:r>
              <a:rPr lang="de-DE" dirty="0"/>
              <a:t>	</a:t>
            </a:r>
            <a:r>
              <a:rPr lang="de-DE" sz="1800" dirty="0"/>
              <a:t>Produkte und Konsum ressourcenschonender gestalten </a:t>
            </a:r>
          </a:p>
          <a:p>
            <a:pPr marL="0" indent="0" defTabSz="412750">
              <a:buNone/>
            </a:pPr>
            <a:r>
              <a:rPr lang="de-DE" sz="1800" dirty="0"/>
              <a:t>Handlungsfeld 4 -</a:t>
            </a:r>
            <a:r>
              <a:rPr lang="de-DE" dirty="0"/>
              <a:t>	</a:t>
            </a:r>
            <a:r>
              <a:rPr lang="de-DE" sz="1800" dirty="0"/>
              <a:t>Ressourceneffiziente Kreislaufwirtschaft ausbauen </a:t>
            </a:r>
          </a:p>
          <a:p>
            <a:pPr marL="0" indent="0" defTabSz="412750">
              <a:buNone/>
            </a:pPr>
            <a:r>
              <a:rPr lang="de-DE" sz="1800" dirty="0"/>
              <a:t>Handlungsfeld 5 -	Nachhaltiges Bauen und nachhaltige Stadtentwicklung </a:t>
            </a:r>
          </a:p>
          <a:p>
            <a:pPr marL="0" indent="0" defTabSz="358775">
              <a:buNone/>
              <a:tabLst>
                <a:tab pos="2063750" algn="l"/>
              </a:tabLst>
            </a:pPr>
            <a:r>
              <a:rPr lang="de-DE" sz="1800" dirty="0"/>
              <a:t>Handlungsfeld 6 - 	Ressourceneffiziente Informations- und 								Kommunikationstechnik</a:t>
            </a:r>
          </a:p>
          <a:p>
            <a:pPr marL="0" indent="0">
              <a:buNone/>
              <a:tabLst>
                <a:tab pos="2063750" algn="l"/>
              </a:tabLst>
            </a:pPr>
            <a:r>
              <a:rPr lang="de-DE" sz="1800" dirty="0"/>
              <a:t>Handlungsfeld 7 - 	Übergreifende Instrumente (u.a. </a:t>
            </a:r>
            <a:r>
              <a:rPr lang="de-DE" sz="1800" dirty="0" err="1"/>
              <a:t>BilRess</a:t>
            </a:r>
            <a:r>
              <a:rPr lang="de-DE" sz="1800" dirty="0"/>
              <a:t> und </a:t>
            </a:r>
            <a:r>
              <a:rPr lang="de-DE" sz="1800" dirty="0" err="1"/>
              <a:t>LehrRess</a:t>
            </a:r>
            <a:r>
              <a:rPr lang="de-DE" sz="1800" dirty="0"/>
              <a:t>)</a:t>
            </a:r>
          </a:p>
          <a:p>
            <a:pPr marL="0" indent="0">
              <a:buNone/>
              <a:tabLst>
                <a:tab pos="2066925" algn="l"/>
              </a:tabLst>
            </a:pPr>
            <a:r>
              <a:rPr lang="de-DE" sz="1800" dirty="0"/>
              <a:t>Handlungsfeld 8 - 	Synergie zu anderen Politikfeldern erschließen und 			Zielkonflikte abbauen</a:t>
            </a:r>
          </a:p>
          <a:p>
            <a:pPr marL="0" indent="0" defTabSz="374650">
              <a:buNone/>
              <a:tabLst>
                <a:tab pos="2066925" algn="l"/>
              </a:tabLst>
            </a:pPr>
            <a:r>
              <a:rPr lang="de-DE" sz="1800" dirty="0"/>
              <a:t>Handlungsfeld 9 -	Ressourceneffizienzpolitik auf kommunaler und 				regionaler Ebene unterstützen </a:t>
            </a:r>
          </a:p>
          <a:p>
            <a:pPr marL="0" indent="0" defTabSz="449263">
              <a:buNone/>
              <a:tabLst>
                <a:tab pos="2066925" algn="l"/>
              </a:tabLst>
            </a:pPr>
            <a:r>
              <a:rPr lang="de-DE" sz="1800" dirty="0"/>
              <a:t>Handlungsfeld 10 - 	Ressourcenpolitik auf internationaler und EU-Ebene stärken</a:t>
            </a:r>
          </a:p>
          <a:p>
            <a:pPr marL="0" indent="0">
              <a:buNone/>
            </a:pPr>
            <a:endParaRPr lang="de-DE" sz="1800" dirty="0"/>
          </a:p>
        </p:txBody>
      </p:sp>
      <p:sp>
        <p:nvSpPr>
          <p:cNvPr id="4" name="Fußzeilenplatzhalter 3"/>
          <p:cNvSpPr>
            <a:spLocks noGrp="1"/>
          </p:cNvSpPr>
          <p:nvPr>
            <p:ph type="ftr" sz="quarter" idx="13"/>
          </p:nvPr>
        </p:nvSpPr>
        <p:spPr/>
        <p:txBody>
          <a:bodyPr/>
          <a:lstStyle/>
          <a:p>
            <a:r>
              <a:rPr lang="de-DE"/>
              <a:t>Das nachwachsende Büro</a:t>
            </a:r>
            <a:endParaRPr lang="de-DE" dirty="0"/>
          </a:p>
        </p:txBody>
      </p:sp>
      <p:sp>
        <p:nvSpPr>
          <p:cNvPr id="8" name="Foliennummernplatzhalter 7"/>
          <p:cNvSpPr>
            <a:spLocks noGrp="1"/>
          </p:cNvSpPr>
          <p:nvPr>
            <p:ph type="sldNum" sz="quarter" idx="14"/>
          </p:nvPr>
        </p:nvSpPr>
        <p:spPr/>
        <p:txBody>
          <a:bodyPr/>
          <a:lstStyle/>
          <a:p>
            <a:fld id="{BC9D0AC9-54AF-4CD9-8809-E6EA56F41A06}" type="slidenum">
              <a:rPr lang="de-DE" smtClean="0"/>
              <a:t>5</a:t>
            </a:fld>
            <a:endParaRPr lang="de-DE"/>
          </a:p>
        </p:txBody>
      </p:sp>
    </p:spTree>
    <p:extLst>
      <p:ext uri="{BB962C8B-B14F-4D97-AF65-F5344CB8AC3E}">
        <p14:creationId xmlns:p14="http://schemas.microsoft.com/office/powerpoint/2010/main" val="67843500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Rahmung - Modul 3</a:t>
            </a:r>
            <a:br>
              <a:rPr lang="de-DE" dirty="0"/>
            </a:br>
            <a:r>
              <a:rPr lang="de-DE" dirty="0"/>
              <a:t>Fallstudie Bürogegenstände</a:t>
            </a:r>
            <a:br>
              <a:rPr lang="de-DE" dirty="0"/>
            </a:br>
            <a:endParaRPr lang="de-DE" dirty="0"/>
          </a:p>
        </p:txBody>
      </p:sp>
      <p:sp>
        <p:nvSpPr>
          <p:cNvPr id="3" name="Inhaltsplatzhalter 2"/>
          <p:cNvSpPr>
            <a:spLocks noGrp="1"/>
          </p:cNvSpPr>
          <p:nvPr>
            <p:ph idx="1"/>
          </p:nvPr>
        </p:nvSpPr>
        <p:spPr>
          <a:xfrm>
            <a:off x="4402099" y="1825589"/>
            <a:ext cx="4050239" cy="4082732"/>
          </a:xfrm>
        </p:spPr>
        <p:txBody>
          <a:bodyPr/>
          <a:lstStyle/>
          <a:p>
            <a:pPr>
              <a:spcBef>
                <a:spcPts val="600"/>
              </a:spcBef>
            </a:pPr>
            <a:r>
              <a:rPr lang="de-DE" sz="2000" dirty="0">
                <a:cs typeface="+mn-cs"/>
              </a:rPr>
              <a:t>Hier führen die Lernenden in Heimarbeit die in Modul 2 vorbereitete Fallstudie durch </a:t>
            </a:r>
          </a:p>
          <a:p>
            <a:pPr>
              <a:spcBef>
                <a:spcPts val="600"/>
              </a:spcBef>
            </a:pPr>
            <a:r>
              <a:rPr lang="de-DE" sz="2000" dirty="0">
                <a:cs typeface="+mn-cs"/>
              </a:rPr>
              <a:t>Sie bereiten eine Präsentation ihrer Fallstudie für die nächste Stunde vor</a:t>
            </a:r>
          </a:p>
          <a:p>
            <a:endParaRPr lang="de-DE" sz="2800" dirty="0"/>
          </a:p>
        </p:txBody>
      </p:sp>
      <p:sp>
        <p:nvSpPr>
          <p:cNvPr id="4" name="Textplatzhalter 3"/>
          <p:cNvSpPr>
            <a:spLocks noGrp="1"/>
          </p:cNvSpPr>
          <p:nvPr>
            <p:ph type="body" sz="quarter" idx="12"/>
          </p:nvPr>
        </p:nvSpPr>
        <p:spPr/>
        <p:txBody>
          <a:bodyPr/>
          <a:lstStyle/>
          <a:p>
            <a:endParaRPr lang="de-DE"/>
          </a:p>
        </p:txBody>
      </p:sp>
      <p:sp>
        <p:nvSpPr>
          <p:cNvPr id="5" name="Fußzeilenplatzhalter 4"/>
          <p:cNvSpPr>
            <a:spLocks noGrp="1"/>
          </p:cNvSpPr>
          <p:nvPr>
            <p:ph type="ftr" sz="quarter" idx="13"/>
          </p:nvPr>
        </p:nvSpPr>
        <p:spPr/>
        <p:txBody>
          <a:bodyPr/>
          <a:lstStyle/>
          <a:p>
            <a:r>
              <a:rPr lang="de-DE"/>
              <a:t>Das nachwachsende Büro</a:t>
            </a:r>
            <a:endParaRPr lang="de-DE" dirty="0"/>
          </a:p>
        </p:txBody>
      </p:sp>
      <p:sp>
        <p:nvSpPr>
          <p:cNvPr id="6" name="Foliennummernplatzhalter 5"/>
          <p:cNvSpPr>
            <a:spLocks noGrp="1"/>
          </p:cNvSpPr>
          <p:nvPr>
            <p:ph type="sldNum" sz="quarter" idx="14"/>
          </p:nvPr>
        </p:nvSpPr>
        <p:spPr/>
        <p:txBody>
          <a:bodyPr/>
          <a:lstStyle/>
          <a:p>
            <a:fld id="{BC9D0AC9-54AF-4CD9-8809-E6EA56F41A06}" type="slidenum">
              <a:rPr lang="de-DE" smtClean="0"/>
              <a:t>50</a:t>
            </a:fld>
            <a:endParaRPr lang="de-DE"/>
          </a:p>
        </p:txBody>
      </p:sp>
      <p:pic>
        <p:nvPicPr>
          <p:cNvPr id="8" name="Grafik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4383" y="1825589"/>
            <a:ext cx="2519391" cy="3553508"/>
          </a:xfrm>
          <a:prstGeom prst="rect">
            <a:avLst/>
          </a:prstGeom>
        </p:spPr>
      </p:pic>
      <p:sp>
        <p:nvSpPr>
          <p:cNvPr id="7" name="Textfeld 6"/>
          <p:cNvSpPr txBox="1"/>
          <p:nvPr/>
        </p:nvSpPr>
        <p:spPr>
          <a:xfrm>
            <a:off x="569843" y="5592417"/>
            <a:ext cx="3832256" cy="584775"/>
          </a:xfrm>
          <a:prstGeom prst="rect">
            <a:avLst/>
          </a:prstGeom>
          <a:noFill/>
        </p:spPr>
        <p:txBody>
          <a:bodyPr wrap="square" rtlCol="0">
            <a:spAutoFit/>
          </a:bodyPr>
          <a:lstStyle/>
          <a:p>
            <a:r>
              <a:rPr lang="de-DE" sz="1600" dirty="0">
                <a:solidFill>
                  <a:srgbClr val="595959"/>
                </a:solidFill>
                <a:latin typeface="PT Sans" panose="020B0503020203020204" pitchFamily="34" charset="0"/>
                <a:ea typeface="PT Sans" panose="020B0503020203020204" pitchFamily="34" charset="0"/>
              </a:rPr>
              <a:t>Arbeitsblatt 7: Zusammensetzung von Bürogegenständen</a:t>
            </a:r>
          </a:p>
        </p:txBody>
      </p:sp>
    </p:spTree>
    <p:extLst>
      <p:ext uri="{BB962C8B-B14F-4D97-AF65-F5344CB8AC3E}">
        <p14:creationId xmlns:p14="http://schemas.microsoft.com/office/powerpoint/2010/main" val="390189272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nhaltsplatzhalter 3"/>
          <p:cNvSpPr>
            <a:spLocks noGrp="1"/>
          </p:cNvSpPr>
          <p:nvPr>
            <p:ph idx="1"/>
          </p:nvPr>
        </p:nvSpPr>
        <p:spPr/>
        <p:txBody>
          <a:bodyPr anchor="t"/>
          <a:lstStyle/>
          <a:p>
            <a:pPr marL="0" indent="0" algn="ctr">
              <a:buNone/>
            </a:pPr>
            <a:r>
              <a:rPr lang="de-DE" sz="4000" dirty="0"/>
              <a:t>Modul 4 – </a:t>
            </a:r>
          </a:p>
          <a:p>
            <a:pPr marL="0" indent="0" algn="ctr">
              <a:buNone/>
            </a:pPr>
            <a:r>
              <a:rPr lang="de-DE" sz="4000" dirty="0"/>
              <a:t>Nachhaltigkeit im Büro</a:t>
            </a:r>
          </a:p>
        </p:txBody>
      </p:sp>
      <p:sp>
        <p:nvSpPr>
          <p:cNvPr id="8" name="Abgerundetes Rechteck 7"/>
          <p:cNvSpPr/>
          <p:nvPr/>
        </p:nvSpPr>
        <p:spPr>
          <a:xfrm>
            <a:off x="1858434" y="4397187"/>
            <a:ext cx="4788000" cy="1876875"/>
          </a:xfrm>
          <a:prstGeom prst="roundRect">
            <a:avLst/>
          </a:prstGeom>
          <a:solidFill>
            <a:srgbClr val="FCE5CD"/>
          </a:solidFill>
          <a:ln>
            <a:solidFill>
              <a:srgbClr val="E2830C"/>
            </a:solidFill>
          </a:ln>
        </p:spPr>
        <p:style>
          <a:lnRef idx="2">
            <a:schemeClr val="dk1"/>
          </a:lnRef>
          <a:fillRef idx="1">
            <a:schemeClr val="lt1"/>
          </a:fillRef>
          <a:effectRef idx="0">
            <a:schemeClr val="dk1"/>
          </a:effectRef>
          <a:fontRef idx="minor">
            <a:schemeClr val="dk1"/>
          </a:fontRef>
        </p:style>
        <p:txBody>
          <a:bodyPr rtlCol="0" anchor="ctr"/>
          <a:lstStyle/>
          <a:p>
            <a:r>
              <a:rPr lang="de-DE" dirty="0">
                <a:solidFill>
                  <a:srgbClr val="595959"/>
                </a:solidFill>
                <a:latin typeface="PT Sans" panose="020B0503020203020204" pitchFamily="34" charset="0"/>
                <a:ea typeface="PT Sans" panose="020B0503020203020204" pitchFamily="34" charset="0"/>
              </a:rPr>
              <a:t>Ziel:</a:t>
            </a:r>
          </a:p>
          <a:p>
            <a:pPr marL="285750" indent="-285750">
              <a:buFont typeface="Wingdings" panose="05000000000000000000" pitchFamily="2" charset="2"/>
              <a:buChar char="§"/>
            </a:pPr>
            <a:r>
              <a:rPr lang="de-DE" dirty="0">
                <a:solidFill>
                  <a:srgbClr val="595959"/>
                </a:solidFill>
                <a:latin typeface="PT Sans" panose="020B0503020203020204" pitchFamily="34" charset="0"/>
                <a:ea typeface="PT Sans" panose="020B0503020203020204" pitchFamily="34" charset="0"/>
              </a:rPr>
              <a:t>Beschäftigung mit Nachhaltigkeit</a:t>
            </a:r>
          </a:p>
          <a:p>
            <a:pPr marL="285750" indent="-285750">
              <a:buFont typeface="Wingdings" panose="05000000000000000000" pitchFamily="2" charset="2"/>
              <a:buChar char="§"/>
            </a:pPr>
            <a:r>
              <a:rPr lang="de-DE" dirty="0">
                <a:solidFill>
                  <a:srgbClr val="595959"/>
                </a:solidFill>
                <a:latin typeface="PT Sans" panose="020B0503020203020204" pitchFamily="34" charset="0"/>
                <a:ea typeface="PT Sans" panose="020B0503020203020204" pitchFamily="34" charset="0"/>
              </a:rPr>
              <a:t>Anforderungen an das Büromobiliar in den drei Dimensionen Ökonomie, Ökologie und Soziales</a:t>
            </a:r>
          </a:p>
        </p:txBody>
      </p:sp>
      <p:sp>
        <p:nvSpPr>
          <p:cNvPr id="9" name="Fußzeilenplatzhalter 8"/>
          <p:cNvSpPr>
            <a:spLocks noGrp="1"/>
          </p:cNvSpPr>
          <p:nvPr>
            <p:ph type="ftr" sz="quarter" idx="13"/>
          </p:nvPr>
        </p:nvSpPr>
        <p:spPr/>
        <p:txBody>
          <a:bodyPr/>
          <a:lstStyle/>
          <a:p>
            <a:r>
              <a:rPr lang="de-DE"/>
              <a:t>Das nachwachsende Büro</a:t>
            </a:r>
            <a:endParaRPr lang="de-DE" dirty="0"/>
          </a:p>
        </p:txBody>
      </p:sp>
      <p:sp>
        <p:nvSpPr>
          <p:cNvPr id="10" name="Foliennummernplatzhalter 9"/>
          <p:cNvSpPr>
            <a:spLocks noGrp="1"/>
          </p:cNvSpPr>
          <p:nvPr>
            <p:ph type="sldNum" sz="quarter" idx="14"/>
          </p:nvPr>
        </p:nvSpPr>
        <p:spPr/>
        <p:txBody>
          <a:bodyPr/>
          <a:lstStyle/>
          <a:p>
            <a:fld id="{BC9D0AC9-54AF-4CD9-8809-E6EA56F41A06}" type="slidenum">
              <a:rPr lang="de-DE" smtClean="0"/>
              <a:t>51</a:t>
            </a:fld>
            <a:endParaRPr lang="de-DE"/>
          </a:p>
        </p:txBody>
      </p:sp>
    </p:spTree>
    <p:extLst>
      <p:ext uri="{BB962C8B-B14F-4D97-AF65-F5344CB8AC3E}">
        <p14:creationId xmlns:p14="http://schemas.microsoft.com/office/powerpoint/2010/main" val="49314256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a:xfrm>
            <a:off x="390105" y="205200"/>
            <a:ext cx="6120000" cy="1068388"/>
          </a:xfrm>
        </p:spPr>
        <p:txBody>
          <a:bodyPr/>
          <a:lstStyle/>
          <a:p>
            <a:r>
              <a:rPr lang="de-DE" dirty="0"/>
              <a:t>Rahmung - Modul 4 </a:t>
            </a:r>
            <a:br>
              <a:rPr lang="de-DE" dirty="0"/>
            </a:br>
            <a:r>
              <a:rPr lang="de-DE" dirty="0"/>
              <a:t>Nachhaltigkeit im Büro</a:t>
            </a:r>
          </a:p>
        </p:txBody>
      </p:sp>
      <p:graphicFrame>
        <p:nvGraphicFramePr>
          <p:cNvPr id="6" name="Inhaltsplatzhalter 5"/>
          <p:cNvGraphicFramePr>
            <a:graphicFrameLocks noGrp="1"/>
          </p:cNvGraphicFramePr>
          <p:nvPr>
            <p:ph idx="1"/>
            <p:extLst>
              <p:ext uri="{D42A27DB-BD31-4B8C-83A1-F6EECF244321}">
                <p14:modId xmlns:p14="http://schemas.microsoft.com/office/powerpoint/2010/main" val="250629486"/>
              </p:ext>
            </p:extLst>
          </p:nvPr>
        </p:nvGraphicFramePr>
        <p:xfrm>
          <a:off x="378000" y="1512888"/>
          <a:ext cx="8357188" cy="2496691"/>
        </p:xfrm>
        <a:graphic>
          <a:graphicData uri="http://schemas.openxmlformats.org/drawingml/2006/table">
            <a:tbl>
              <a:tblPr firstRow="1" firstCol="1" bandRow="1">
                <a:tableStyleId>{5C22544A-7EE6-4342-B048-85BDC9FD1C3A}</a:tableStyleId>
              </a:tblPr>
              <a:tblGrid>
                <a:gridCol w="701500">
                  <a:extLst>
                    <a:ext uri="{9D8B030D-6E8A-4147-A177-3AD203B41FA5}">
                      <a16:colId xmlns:a16="http://schemas.microsoft.com/office/drawing/2014/main" val="20000"/>
                    </a:ext>
                  </a:extLst>
                </a:gridCol>
                <a:gridCol w="812800">
                  <a:extLst>
                    <a:ext uri="{9D8B030D-6E8A-4147-A177-3AD203B41FA5}">
                      <a16:colId xmlns:a16="http://schemas.microsoft.com/office/drawing/2014/main" val="20001"/>
                    </a:ext>
                  </a:extLst>
                </a:gridCol>
                <a:gridCol w="2402609">
                  <a:extLst>
                    <a:ext uri="{9D8B030D-6E8A-4147-A177-3AD203B41FA5}">
                      <a16:colId xmlns:a16="http://schemas.microsoft.com/office/drawing/2014/main" val="20002"/>
                    </a:ext>
                  </a:extLst>
                </a:gridCol>
                <a:gridCol w="706582">
                  <a:extLst>
                    <a:ext uri="{9D8B030D-6E8A-4147-A177-3AD203B41FA5}">
                      <a16:colId xmlns:a16="http://schemas.microsoft.com/office/drawing/2014/main" val="20003"/>
                    </a:ext>
                  </a:extLst>
                </a:gridCol>
                <a:gridCol w="2396855">
                  <a:extLst>
                    <a:ext uri="{9D8B030D-6E8A-4147-A177-3AD203B41FA5}">
                      <a16:colId xmlns:a16="http://schemas.microsoft.com/office/drawing/2014/main" val="20004"/>
                    </a:ext>
                  </a:extLst>
                </a:gridCol>
                <a:gridCol w="1336842">
                  <a:extLst>
                    <a:ext uri="{9D8B030D-6E8A-4147-A177-3AD203B41FA5}">
                      <a16:colId xmlns:a16="http://schemas.microsoft.com/office/drawing/2014/main" val="20005"/>
                    </a:ext>
                  </a:extLst>
                </a:gridCol>
              </a:tblGrid>
              <a:tr h="789811">
                <a:tc>
                  <a:txBody>
                    <a:bodyPr/>
                    <a:lstStyle/>
                    <a:p>
                      <a:pPr algn="ctr">
                        <a:spcBef>
                          <a:spcPts val="300"/>
                        </a:spcBef>
                        <a:spcAft>
                          <a:spcPts val="300"/>
                        </a:spcAft>
                      </a:pPr>
                      <a:r>
                        <a:rPr lang="de-DE" sz="1600" b="1" kern="1200" dirty="0">
                          <a:solidFill>
                            <a:schemeClr val="lt1"/>
                          </a:solidFill>
                          <a:latin typeface="PT Sans" panose="020B0503020203020204" pitchFamily="34" charset="0"/>
                          <a:ea typeface="PT Sans" panose="020B0503020203020204" pitchFamily="34" charset="0"/>
                          <a:cs typeface="+mn-cs"/>
                        </a:rPr>
                        <a:t>Zeit </a:t>
                      </a:r>
                    </a:p>
                  </a:txBody>
                  <a:tcPr marL="68580" marR="68580" marT="0" marB="0" anchor="ctr">
                    <a:solidFill>
                      <a:srgbClr val="FF9919"/>
                    </a:solidFill>
                  </a:tcPr>
                </a:tc>
                <a:tc>
                  <a:txBody>
                    <a:bodyPr/>
                    <a:lstStyle/>
                    <a:p>
                      <a:pPr algn="ctr">
                        <a:spcBef>
                          <a:spcPts val="300"/>
                        </a:spcBef>
                        <a:spcAft>
                          <a:spcPts val="300"/>
                        </a:spcAft>
                      </a:pPr>
                      <a:r>
                        <a:rPr lang="de-DE" sz="1600" b="1" kern="1200" dirty="0">
                          <a:solidFill>
                            <a:schemeClr val="lt1"/>
                          </a:solidFill>
                          <a:latin typeface="PT Sans" panose="020B0503020203020204" pitchFamily="34" charset="0"/>
                          <a:ea typeface="PT Sans" panose="020B0503020203020204" pitchFamily="34" charset="0"/>
                          <a:cs typeface="+mn-cs"/>
                        </a:rPr>
                        <a:t>Modul</a:t>
                      </a:r>
                    </a:p>
                  </a:txBody>
                  <a:tcPr marL="68580" marR="68580" marT="0" marB="0" anchor="ctr">
                    <a:solidFill>
                      <a:srgbClr val="FF9919"/>
                    </a:solidFill>
                  </a:tcPr>
                </a:tc>
                <a:tc>
                  <a:txBody>
                    <a:bodyPr/>
                    <a:lstStyle/>
                    <a:p>
                      <a:pPr algn="ctr">
                        <a:spcBef>
                          <a:spcPts val="300"/>
                        </a:spcBef>
                        <a:spcAft>
                          <a:spcPts val="300"/>
                        </a:spcAft>
                      </a:pPr>
                      <a:r>
                        <a:rPr lang="de-DE" sz="1600" b="1" kern="1200" dirty="0">
                          <a:solidFill>
                            <a:schemeClr val="lt1"/>
                          </a:solidFill>
                          <a:latin typeface="PT Sans" panose="020B0503020203020204" pitchFamily="34" charset="0"/>
                          <a:ea typeface="PT Sans" panose="020B0503020203020204" pitchFamily="34" charset="0"/>
                          <a:cs typeface="+mn-cs"/>
                        </a:rPr>
                        <a:t>Thema</a:t>
                      </a:r>
                    </a:p>
                  </a:txBody>
                  <a:tcPr marL="68580" marR="68580" marT="0" marB="0" anchor="ctr">
                    <a:solidFill>
                      <a:srgbClr val="FF9919"/>
                    </a:solidFill>
                  </a:tcPr>
                </a:tc>
                <a:tc>
                  <a:txBody>
                    <a:bodyPr/>
                    <a:lstStyle/>
                    <a:p>
                      <a:pPr algn="ctr"/>
                      <a:r>
                        <a:rPr lang="de-DE" sz="1600" b="1" kern="1200" dirty="0">
                          <a:solidFill>
                            <a:schemeClr val="lt1"/>
                          </a:solidFill>
                          <a:latin typeface="PT Sans" panose="020B0503020203020204" pitchFamily="34" charset="0"/>
                          <a:ea typeface="PT Sans" panose="020B0503020203020204" pitchFamily="34" charset="0"/>
                          <a:cs typeface="+mn-cs"/>
                        </a:rPr>
                        <a:t>SA*</a:t>
                      </a:r>
                    </a:p>
                  </a:txBody>
                  <a:tcPr marL="68580" marR="68580" marT="0" marB="0" anchor="ctr">
                    <a:solidFill>
                      <a:srgbClr val="FF9919"/>
                    </a:solidFill>
                  </a:tcPr>
                </a:tc>
                <a:tc>
                  <a:txBody>
                    <a:bodyPr/>
                    <a:lstStyle/>
                    <a:p>
                      <a:pPr algn="ctr">
                        <a:spcBef>
                          <a:spcPts val="300"/>
                        </a:spcBef>
                        <a:spcAft>
                          <a:spcPts val="300"/>
                        </a:spcAft>
                      </a:pPr>
                      <a:r>
                        <a:rPr lang="de-DE" sz="1600" b="1" kern="1200" dirty="0">
                          <a:solidFill>
                            <a:schemeClr val="lt1"/>
                          </a:solidFill>
                          <a:latin typeface="PT Sans" panose="020B0503020203020204" pitchFamily="34" charset="0"/>
                          <a:ea typeface="PT Sans" panose="020B0503020203020204" pitchFamily="34" charset="0"/>
                          <a:cs typeface="+mn-cs"/>
                        </a:rPr>
                        <a:t>Methodischer Zugang </a:t>
                      </a:r>
                    </a:p>
                  </a:txBody>
                  <a:tcPr marL="68580" marR="68580" marT="0" marB="0" anchor="ctr">
                    <a:solidFill>
                      <a:srgbClr val="FF9919"/>
                    </a:solidFill>
                  </a:tcPr>
                </a:tc>
                <a:tc>
                  <a:txBody>
                    <a:bodyPr/>
                    <a:lstStyle/>
                    <a:p>
                      <a:pPr algn="ctr">
                        <a:spcBef>
                          <a:spcPts val="300"/>
                        </a:spcBef>
                        <a:spcAft>
                          <a:spcPts val="300"/>
                        </a:spcAft>
                      </a:pPr>
                      <a:r>
                        <a:rPr lang="de-DE" sz="1600" b="1" kern="1200" dirty="0">
                          <a:solidFill>
                            <a:schemeClr val="lt1"/>
                          </a:solidFill>
                          <a:latin typeface="PT Sans" panose="020B0503020203020204" pitchFamily="34" charset="0"/>
                          <a:ea typeface="PT Sans" panose="020B0503020203020204" pitchFamily="34" charset="0"/>
                          <a:cs typeface="+mn-cs"/>
                        </a:rPr>
                        <a:t> Medien</a:t>
                      </a:r>
                    </a:p>
                  </a:txBody>
                  <a:tcPr marL="68580" marR="68580" marT="0" marB="0" anchor="ctr">
                    <a:solidFill>
                      <a:srgbClr val="FF9919"/>
                    </a:solidFill>
                  </a:tcPr>
                </a:tc>
                <a:extLst>
                  <a:ext uri="{0D108BD9-81ED-4DB2-BD59-A6C34878D82A}">
                    <a16:rowId xmlns:a16="http://schemas.microsoft.com/office/drawing/2014/main" val="10000"/>
                  </a:ext>
                </a:extLst>
              </a:tr>
              <a:tr h="619288">
                <a:tc>
                  <a:txBody>
                    <a:bodyPr/>
                    <a:lstStyle/>
                    <a:p>
                      <a:pPr marL="25400" marR="25400" algn="ctr" defTabSz="457200" rtl="0" eaLnBrk="1" latinLnBrk="0" hangingPunct="1">
                        <a:spcAft>
                          <a:spcPts val="0"/>
                        </a:spcAft>
                      </a:pPr>
                      <a:r>
                        <a:rPr lang="de-DE" sz="1600" b="0" kern="1200" dirty="0">
                          <a:solidFill>
                            <a:srgbClr val="595959"/>
                          </a:solidFill>
                          <a:latin typeface="PT Sans" panose="020B0503020203020204" pitchFamily="34" charset="0"/>
                          <a:ea typeface="PT Sans" panose="020B0503020203020204" pitchFamily="34" charset="0"/>
                          <a:cs typeface="+mn-cs"/>
                        </a:rPr>
                        <a:t>30 min.</a:t>
                      </a:r>
                    </a:p>
                  </a:txBody>
                  <a:tcPr marL="68580" marR="68580" marT="0" marB="0" anchor="ctr">
                    <a:solidFill>
                      <a:srgbClr val="F9CB9C"/>
                    </a:solidFill>
                  </a:tcPr>
                </a:tc>
                <a:tc>
                  <a:txBody>
                    <a:bodyPr/>
                    <a:lstStyle/>
                    <a:p>
                      <a:pPr marL="0" marR="25400" algn="ctr" defTabSz="457200" rtl="0" eaLnBrk="1" latinLnBrk="0" hangingPunct="1">
                        <a:spcAft>
                          <a:spcPts val="0"/>
                        </a:spcAft>
                      </a:pPr>
                      <a:r>
                        <a:rPr lang="de-DE" sz="1600" kern="1200" dirty="0">
                          <a:solidFill>
                            <a:srgbClr val="595959"/>
                          </a:solidFill>
                          <a:latin typeface="PT Sans" panose="020B0503020203020204" pitchFamily="34" charset="0"/>
                          <a:ea typeface="PT Sans" panose="020B0503020203020204" pitchFamily="34" charset="0"/>
                          <a:cs typeface="+mn-cs"/>
                        </a:rPr>
                        <a:t>4a</a:t>
                      </a:r>
                    </a:p>
                  </a:txBody>
                  <a:tcPr marL="68580" marR="68580" marT="0" marB="0" anchor="ctr">
                    <a:solidFill>
                      <a:srgbClr val="F9CB9C"/>
                    </a:solidFill>
                  </a:tcPr>
                </a:tc>
                <a:tc>
                  <a:txBody>
                    <a:bodyPr/>
                    <a:lstStyle/>
                    <a:p>
                      <a:pPr marL="0" marR="25400" algn="ctr" defTabSz="457200" rtl="0" eaLnBrk="1" latinLnBrk="0" hangingPunct="1">
                        <a:spcAft>
                          <a:spcPts val="0"/>
                        </a:spcAft>
                      </a:pPr>
                      <a:r>
                        <a:rPr lang="de-DE" sz="1600" kern="1200" dirty="0">
                          <a:solidFill>
                            <a:srgbClr val="595959"/>
                          </a:solidFill>
                          <a:latin typeface="PT Sans" panose="020B0503020203020204" pitchFamily="34" charset="0"/>
                          <a:ea typeface="PT Sans" panose="020B0503020203020204" pitchFamily="34" charset="0"/>
                          <a:cs typeface="+mn-cs"/>
                        </a:rPr>
                        <a:t>Produktionsbedingungen und Umweltbelastungen billiger Möbel</a:t>
                      </a:r>
                    </a:p>
                  </a:txBody>
                  <a:tcPr marL="68580" marR="68580" marT="0" marB="0" anchor="ctr">
                    <a:solidFill>
                      <a:srgbClr val="F9CB9C"/>
                    </a:solidFill>
                  </a:tcPr>
                </a:tc>
                <a:tc>
                  <a:txBody>
                    <a:bodyPr/>
                    <a:lstStyle/>
                    <a:p>
                      <a:pPr marL="0" marR="25400" algn="ctr" defTabSz="457200" rtl="0" eaLnBrk="1" latinLnBrk="0" hangingPunct="1">
                        <a:spcAft>
                          <a:spcPts val="0"/>
                        </a:spcAft>
                      </a:pPr>
                      <a:endParaRPr lang="de-DE" sz="1600" kern="1200" dirty="0">
                        <a:solidFill>
                          <a:srgbClr val="595959"/>
                        </a:solidFill>
                        <a:latin typeface="PT Sans" panose="020B0503020203020204" pitchFamily="34" charset="0"/>
                        <a:ea typeface="PT Sans" panose="020B0503020203020204" pitchFamily="34" charset="0"/>
                        <a:cs typeface="+mn-cs"/>
                      </a:endParaRPr>
                    </a:p>
                  </a:txBody>
                  <a:tcPr marL="68580" marR="68580" marT="0" marB="0" anchor="ctr">
                    <a:solidFill>
                      <a:srgbClr val="F9CB9C"/>
                    </a:solidFill>
                  </a:tcPr>
                </a:tc>
                <a:tc>
                  <a:txBody>
                    <a:bodyPr/>
                    <a:lstStyle/>
                    <a:p>
                      <a:pPr marL="0" marR="25400" algn="ctr" defTabSz="457200" rtl="0" eaLnBrk="1" latinLnBrk="0" hangingPunct="1">
                        <a:spcAft>
                          <a:spcPts val="0"/>
                        </a:spcAft>
                      </a:pPr>
                      <a:r>
                        <a:rPr lang="de-DE" sz="1600" kern="1200" dirty="0">
                          <a:solidFill>
                            <a:srgbClr val="595959"/>
                          </a:solidFill>
                          <a:latin typeface="PT Sans" panose="020B0503020203020204" pitchFamily="34" charset="0"/>
                          <a:ea typeface="PT Sans" panose="020B0503020203020204" pitchFamily="34" charset="0"/>
                          <a:cs typeface="+mn-cs"/>
                        </a:rPr>
                        <a:t>Reflexion der</a:t>
                      </a:r>
                      <a:r>
                        <a:rPr lang="de-DE" sz="1600" kern="1200" baseline="0" dirty="0">
                          <a:solidFill>
                            <a:srgbClr val="595959"/>
                          </a:solidFill>
                          <a:latin typeface="PT Sans" panose="020B0503020203020204" pitchFamily="34" charset="0"/>
                          <a:ea typeface="PT Sans" panose="020B0503020203020204" pitchFamily="34" charset="0"/>
                          <a:cs typeface="+mn-cs"/>
                        </a:rPr>
                        <a:t> zentralen Filmaussagen </a:t>
                      </a:r>
                      <a:endParaRPr lang="de-DE" sz="1600" kern="1200" dirty="0">
                        <a:solidFill>
                          <a:srgbClr val="595959"/>
                        </a:solidFill>
                        <a:latin typeface="PT Sans" panose="020B0503020203020204" pitchFamily="34" charset="0"/>
                        <a:ea typeface="PT Sans" panose="020B0503020203020204" pitchFamily="34" charset="0"/>
                        <a:cs typeface="+mn-cs"/>
                      </a:endParaRPr>
                    </a:p>
                  </a:txBody>
                  <a:tcPr marL="68580" marR="68580" marT="0" marB="0" anchor="ctr">
                    <a:solidFill>
                      <a:srgbClr val="F9CB9C"/>
                    </a:solidFill>
                  </a:tcPr>
                </a:tc>
                <a:tc>
                  <a:txBody>
                    <a:bodyPr/>
                    <a:lstStyle/>
                    <a:p>
                      <a:pPr marL="0" marR="25400" algn="ctr" defTabSz="457200" rtl="0" eaLnBrk="1" latinLnBrk="0" hangingPunct="1">
                        <a:spcAft>
                          <a:spcPts val="0"/>
                        </a:spcAft>
                      </a:pPr>
                      <a:r>
                        <a:rPr lang="de-DE" sz="1600" kern="1200" dirty="0">
                          <a:solidFill>
                            <a:srgbClr val="595959"/>
                          </a:solidFill>
                          <a:latin typeface="PT Sans" panose="020B0503020203020204" pitchFamily="34" charset="0"/>
                          <a:ea typeface="PT Sans" panose="020B0503020203020204" pitchFamily="34" charset="0"/>
                          <a:cs typeface="+mn-cs"/>
                        </a:rPr>
                        <a:t>Film,</a:t>
                      </a:r>
                      <a:r>
                        <a:rPr lang="de-DE" sz="1600" kern="1200" baseline="0" dirty="0">
                          <a:solidFill>
                            <a:srgbClr val="595959"/>
                          </a:solidFill>
                          <a:latin typeface="PT Sans" panose="020B0503020203020204" pitchFamily="34" charset="0"/>
                          <a:ea typeface="PT Sans" panose="020B0503020203020204" pitchFamily="34" charset="0"/>
                          <a:cs typeface="+mn-cs"/>
                        </a:rPr>
                        <a:t> </a:t>
                      </a:r>
                      <a:r>
                        <a:rPr lang="de-DE" sz="1600" kern="1200" dirty="0">
                          <a:solidFill>
                            <a:srgbClr val="595959"/>
                          </a:solidFill>
                          <a:latin typeface="PT Sans" panose="020B0503020203020204" pitchFamily="34" charset="0"/>
                          <a:ea typeface="PT Sans" panose="020B0503020203020204" pitchFamily="34" charset="0"/>
                          <a:cs typeface="+mn-cs"/>
                        </a:rPr>
                        <a:t>Arbeitsblatt 8</a:t>
                      </a:r>
                    </a:p>
                  </a:txBody>
                  <a:tcPr marL="68580" marR="68580" marT="0" marB="0" anchor="ctr">
                    <a:solidFill>
                      <a:srgbClr val="F9CB9C"/>
                    </a:solidFill>
                  </a:tcPr>
                </a:tc>
                <a:extLst>
                  <a:ext uri="{0D108BD9-81ED-4DB2-BD59-A6C34878D82A}">
                    <a16:rowId xmlns:a16="http://schemas.microsoft.com/office/drawing/2014/main" val="10001"/>
                  </a:ext>
                </a:extLst>
              </a:tr>
              <a:tr h="789811">
                <a:tc>
                  <a:txBody>
                    <a:bodyPr/>
                    <a:lstStyle/>
                    <a:p>
                      <a:pPr marL="25400" marR="25400" algn="ctr" defTabSz="457200" rtl="0" eaLnBrk="1" latinLnBrk="0" hangingPunct="1">
                        <a:spcAft>
                          <a:spcPts val="0"/>
                        </a:spcAft>
                      </a:pPr>
                      <a:r>
                        <a:rPr lang="de-DE" sz="1600" b="0" kern="1200" dirty="0">
                          <a:solidFill>
                            <a:srgbClr val="595959"/>
                          </a:solidFill>
                          <a:latin typeface="PT Sans" panose="020B0503020203020204" pitchFamily="34" charset="0"/>
                          <a:ea typeface="PT Sans" panose="020B0503020203020204" pitchFamily="34" charset="0"/>
                          <a:cs typeface="+mn-cs"/>
                        </a:rPr>
                        <a:t>60 min.</a:t>
                      </a:r>
                    </a:p>
                  </a:txBody>
                  <a:tcPr marL="68580" marR="68580" marT="0" marB="0" anchor="ctr">
                    <a:solidFill>
                      <a:srgbClr val="FCE5CD"/>
                    </a:solidFill>
                  </a:tcPr>
                </a:tc>
                <a:tc>
                  <a:txBody>
                    <a:bodyPr/>
                    <a:lstStyle/>
                    <a:p>
                      <a:pPr marL="25400" marR="25400" algn="ctr">
                        <a:spcAft>
                          <a:spcPts val="0"/>
                        </a:spcAft>
                      </a:pPr>
                      <a:r>
                        <a:rPr lang="de-DE" sz="1600" kern="1200" dirty="0">
                          <a:solidFill>
                            <a:srgbClr val="595959"/>
                          </a:solidFill>
                          <a:latin typeface="PT Sans" panose="020B0503020203020204" pitchFamily="34" charset="0"/>
                          <a:ea typeface="PT Sans" panose="020B0503020203020204" pitchFamily="34" charset="0"/>
                          <a:cs typeface="+mn-cs"/>
                        </a:rPr>
                        <a:t>4b</a:t>
                      </a:r>
                    </a:p>
                  </a:txBody>
                  <a:tcPr marL="68580" marR="68580" marT="0" marB="0" anchor="ctr">
                    <a:solidFill>
                      <a:srgbClr val="FCE5CD"/>
                    </a:solidFill>
                  </a:tcPr>
                </a:tc>
                <a:tc>
                  <a:txBody>
                    <a:bodyPr/>
                    <a:lstStyle/>
                    <a:p>
                      <a:pPr marL="25400" marR="25400" algn="ctr">
                        <a:spcAft>
                          <a:spcPts val="0"/>
                        </a:spcAft>
                      </a:pPr>
                      <a:r>
                        <a:rPr lang="de-DE" sz="1600" kern="1200" dirty="0">
                          <a:solidFill>
                            <a:srgbClr val="595959"/>
                          </a:solidFill>
                          <a:latin typeface="PT Sans" panose="020B0503020203020204" pitchFamily="34" charset="0"/>
                          <a:ea typeface="PT Sans" panose="020B0503020203020204" pitchFamily="34" charset="0"/>
                          <a:cs typeface="+mn-cs"/>
                        </a:rPr>
                        <a:t>Kriterien für „Nachhaltige Möbel“</a:t>
                      </a:r>
                    </a:p>
                    <a:p>
                      <a:pPr marL="25400" marR="25400" algn="ctr">
                        <a:spcAft>
                          <a:spcPts val="0"/>
                        </a:spcAft>
                      </a:pPr>
                      <a:endParaRPr lang="de-DE" sz="1600" kern="1200" dirty="0">
                        <a:solidFill>
                          <a:srgbClr val="595959"/>
                        </a:solidFill>
                        <a:latin typeface="PT Sans" panose="020B0503020203020204" pitchFamily="34" charset="0"/>
                        <a:ea typeface="PT Sans" panose="020B0503020203020204" pitchFamily="34" charset="0"/>
                        <a:cs typeface="+mn-cs"/>
                      </a:endParaRPr>
                    </a:p>
                  </a:txBody>
                  <a:tcPr marL="68580" marR="68580" marT="0" marB="0" anchor="ctr">
                    <a:solidFill>
                      <a:srgbClr val="FCE5CD"/>
                    </a:solidFill>
                  </a:tcPr>
                </a:tc>
                <a:tc>
                  <a:txBody>
                    <a:bodyPr/>
                    <a:lstStyle/>
                    <a:p>
                      <a:pPr marL="25400" marR="25400" algn="ctr">
                        <a:spcAft>
                          <a:spcPts val="0"/>
                        </a:spcAft>
                      </a:pPr>
                      <a:endParaRPr lang="de-DE" sz="1600" kern="1200" dirty="0">
                        <a:solidFill>
                          <a:srgbClr val="595959"/>
                        </a:solidFill>
                        <a:latin typeface="PT Sans" panose="020B0503020203020204" pitchFamily="34" charset="0"/>
                        <a:ea typeface="PT Sans" panose="020B0503020203020204" pitchFamily="34" charset="0"/>
                        <a:cs typeface="+mn-cs"/>
                      </a:endParaRPr>
                    </a:p>
                  </a:txBody>
                  <a:tcPr marL="68580" marR="68580" marT="0" marB="0" anchor="ctr">
                    <a:solidFill>
                      <a:srgbClr val="FCE5CD"/>
                    </a:solidFill>
                  </a:tcPr>
                </a:tc>
                <a:tc>
                  <a:txBody>
                    <a:bodyPr/>
                    <a:lstStyle/>
                    <a:p>
                      <a:pPr marL="25400" marR="25400" algn="ctr">
                        <a:spcAft>
                          <a:spcPts val="0"/>
                        </a:spcAft>
                      </a:pPr>
                      <a:r>
                        <a:rPr lang="de-DE" sz="1600" kern="1200" dirty="0">
                          <a:solidFill>
                            <a:srgbClr val="595959"/>
                          </a:solidFill>
                          <a:latin typeface="PT Sans" panose="020B0503020203020204" pitchFamily="34" charset="0"/>
                          <a:ea typeface="PT Sans" panose="020B0503020203020204" pitchFamily="34" charset="0"/>
                          <a:cs typeface="+mn-cs"/>
                        </a:rPr>
                        <a:t>Erarbeiten von Kriterien, Kennen</a:t>
                      </a:r>
                      <a:r>
                        <a:rPr lang="de-DE" sz="1600" kern="1200" baseline="0" dirty="0">
                          <a:solidFill>
                            <a:srgbClr val="595959"/>
                          </a:solidFill>
                          <a:latin typeface="PT Sans" panose="020B0503020203020204" pitchFamily="34" charset="0"/>
                          <a:ea typeface="PT Sans" panose="020B0503020203020204" pitchFamily="34" charset="0"/>
                          <a:cs typeface="+mn-cs"/>
                        </a:rPr>
                        <a:t> lernen von Standards und Gütezeichen</a:t>
                      </a:r>
                      <a:endParaRPr lang="de-DE" sz="1600" kern="1200" dirty="0">
                        <a:solidFill>
                          <a:srgbClr val="595959"/>
                        </a:solidFill>
                        <a:latin typeface="PT Sans" panose="020B0503020203020204" pitchFamily="34" charset="0"/>
                        <a:ea typeface="PT Sans" panose="020B0503020203020204" pitchFamily="34" charset="0"/>
                        <a:cs typeface="+mn-cs"/>
                      </a:endParaRPr>
                    </a:p>
                  </a:txBody>
                  <a:tcPr marL="68580" marR="68580" marT="0" marB="0" anchor="ctr">
                    <a:solidFill>
                      <a:srgbClr val="FCE5CD"/>
                    </a:solidFill>
                  </a:tcPr>
                </a:tc>
                <a:tc>
                  <a:txBody>
                    <a:bodyPr/>
                    <a:lstStyle/>
                    <a:p>
                      <a:pPr marL="25400" marR="25400" algn="ctr">
                        <a:spcAft>
                          <a:spcPts val="0"/>
                        </a:spcAft>
                      </a:pPr>
                      <a:r>
                        <a:rPr lang="de-DE" sz="1600" kern="1200" dirty="0">
                          <a:solidFill>
                            <a:srgbClr val="595959"/>
                          </a:solidFill>
                          <a:latin typeface="PT Sans" panose="020B0503020203020204" pitchFamily="34" charset="0"/>
                          <a:ea typeface="PT Sans" panose="020B0503020203020204" pitchFamily="34" charset="0"/>
                          <a:cs typeface="+mn-cs"/>
                        </a:rPr>
                        <a:t>Arbeitsblatt 9 und 10</a:t>
                      </a:r>
                    </a:p>
                    <a:p>
                      <a:pPr marL="25400" marR="25400" algn="ctr">
                        <a:spcAft>
                          <a:spcPts val="0"/>
                        </a:spcAft>
                      </a:pPr>
                      <a:endParaRPr lang="de-DE" sz="1600" kern="1200" dirty="0">
                        <a:solidFill>
                          <a:schemeClr val="tx1"/>
                        </a:solidFill>
                        <a:latin typeface="PT Sans" panose="020B0503020203020204" pitchFamily="34" charset="0"/>
                        <a:ea typeface="PT Sans" panose="020B0503020203020204" pitchFamily="34" charset="0"/>
                        <a:cs typeface="+mn-cs"/>
                      </a:endParaRPr>
                    </a:p>
                  </a:txBody>
                  <a:tcPr marL="68580" marR="68580" marT="0" marB="0" anchor="ctr">
                    <a:solidFill>
                      <a:srgbClr val="FCE5CD"/>
                    </a:solidFill>
                  </a:tcPr>
                </a:tc>
                <a:extLst>
                  <a:ext uri="{0D108BD9-81ED-4DB2-BD59-A6C34878D82A}">
                    <a16:rowId xmlns:a16="http://schemas.microsoft.com/office/drawing/2014/main" val="10002"/>
                  </a:ext>
                </a:extLst>
              </a:tr>
            </a:tbl>
          </a:graphicData>
        </a:graphic>
      </p:graphicFrame>
      <p:sp>
        <p:nvSpPr>
          <p:cNvPr id="3" name="Fußzeilenplatzhalter 2"/>
          <p:cNvSpPr>
            <a:spLocks noGrp="1"/>
          </p:cNvSpPr>
          <p:nvPr>
            <p:ph type="ftr" sz="quarter" idx="13"/>
          </p:nvPr>
        </p:nvSpPr>
        <p:spPr/>
        <p:txBody>
          <a:bodyPr/>
          <a:lstStyle/>
          <a:p>
            <a:r>
              <a:rPr lang="de-DE"/>
              <a:t>Das nachwachsende Büro</a:t>
            </a:r>
            <a:endParaRPr lang="de-DE" dirty="0"/>
          </a:p>
        </p:txBody>
      </p:sp>
      <p:sp>
        <p:nvSpPr>
          <p:cNvPr id="7" name="Foliennummernplatzhalter 6"/>
          <p:cNvSpPr>
            <a:spLocks noGrp="1"/>
          </p:cNvSpPr>
          <p:nvPr>
            <p:ph type="sldNum" sz="quarter" idx="14"/>
          </p:nvPr>
        </p:nvSpPr>
        <p:spPr/>
        <p:txBody>
          <a:bodyPr/>
          <a:lstStyle/>
          <a:p>
            <a:fld id="{BC9D0AC9-54AF-4CD9-8809-E6EA56F41A06}" type="slidenum">
              <a:rPr lang="de-DE" smtClean="0"/>
              <a:t>52</a:t>
            </a:fld>
            <a:endParaRPr lang="de-DE"/>
          </a:p>
        </p:txBody>
      </p:sp>
      <p:sp>
        <p:nvSpPr>
          <p:cNvPr id="9" name="Textfeld 8"/>
          <p:cNvSpPr txBox="1"/>
          <p:nvPr/>
        </p:nvSpPr>
        <p:spPr>
          <a:xfrm>
            <a:off x="395288" y="5999018"/>
            <a:ext cx="2514167" cy="276999"/>
          </a:xfrm>
          <a:prstGeom prst="rect">
            <a:avLst/>
          </a:prstGeom>
          <a:noFill/>
        </p:spPr>
        <p:txBody>
          <a:bodyPr wrap="square" rtlCol="0">
            <a:spAutoFit/>
          </a:bodyPr>
          <a:lstStyle/>
          <a:p>
            <a:r>
              <a:rPr lang="de-DE" sz="1200" dirty="0">
                <a:solidFill>
                  <a:srgbClr val="595959"/>
                </a:solidFill>
                <a:latin typeface="PT Sans" panose="020B0503020203020204" pitchFamily="34" charset="0"/>
                <a:ea typeface="PT Sans" panose="020B0503020203020204" pitchFamily="34" charset="0"/>
              </a:rPr>
              <a:t>*SA: Sachanalyse</a:t>
            </a:r>
          </a:p>
        </p:txBody>
      </p:sp>
    </p:spTree>
    <p:extLst>
      <p:ext uri="{BB962C8B-B14F-4D97-AF65-F5344CB8AC3E}">
        <p14:creationId xmlns:p14="http://schemas.microsoft.com/office/powerpoint/2010/main" val="142975875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a:t>Rahmung - Modul 4a</a:t>
            </a:r>
            <a:br>
              <a:rPr lang="de-DE" dirty="0"/>
            </a:br>
            <a:r>
              <a:rPr lang="de-DE" dirty="0"/>
              <a:t>Woher kommen Billigmöbel?</a:t>
            </a:r>
          </a:p>
        </p:txBody>
      </p:sp>
      <p:sp>
        <p:nvSpPr>
          <p:cNvPr id="8" name="Textfeld 7"/>
          <p:cNvSpPr txBox="1"/>
          <p:nvPr/>
        </p:nvSpPr>
        <p:spPr>
          <a:xfrm>
            <a:off x="2865120" y="1549400"/>
            <a:ext cx="6170930" cy="4231928"/>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de-DE" dirty="0">
                <a:solidFill>
                  <a:srgbClr val="595959"/>
                </a:solidFill>
                <a:latin typeface="PT Sans" panose="020B0503020203020204" pitchFamily="34" charset="0"/>
                <a:ea typeface="PT Sans" panose="020B0503020203020204" pitchFamily="34" charset="0"/>
                <a:cs typeface="PT Sans" panose="020B0503020203020204" pitchFamily="34" charset="0"/>
              </a:rPr>
              <a:t>Es wird eine Filmdokumentation zum Thema „Billig-Möbel“ gezeigt</a:t>
            </a:r>
          </a:p>
          <a:p>
            <a:pPr marL="285750" indent="-285750">
              <a:spcBef>
                <a:spcPts val="600"/>
              </a:spcBef>
              <a:buFont typeface="Arial" panose="020B0604020202020204" pitchFamily="34" charset="0"/>
              <a:buChar char="•"/>
            </a:pPr>
            <a:r>
              <a:rPr lang="de-DE" dirty="0">
                <a:solidFill>
                  <a:srgbClr val="595959"/>
                </a:solidFill>
                <a:latin typeface="PT Sans" panose="020B0503020203020204" pitchFamily="34" charset="0"/>
                <a:ea typeface="PT Sans" panose="020B0503020203020204" pitchFamily="34" charset="0"/>
                <a:cs typeface="PT Sans" panose="020B0503020203020204" pitchFamily="34" charset="0"/>
              </a:rPr>
              <a:t>Es wird folgende Aufgabe gestellt: </a:t>
            </a:r>
          </a:p>
          <a:p>
            <a:pPr marL="742950" lvl="1" indent="-285750">
              <a:spcBef>
                <a:spcPts val="600"/>
              </a:spcBef>
              <a:buFont typeface="Arial" panose="020B0604020202020204" pitchFamily="34" charset="0"/>
              <a:buChar char="•"/>
            </a:pPr>
            <a:r>
              <a:rPr lang="de-DE" dirty="0">
                <a:solidFill>
                  <a:srgbClr val="595959"/>
                </a:solidFill>
                <a:latin typeface="PT Sans" panose="020B0503020203020204" pitchFamily="34" charset="0"/>
                <a:ea typeface="PT Sans" panose="020B0503020203020204" pitchFamily="34" charset="0"/>
                <a:cs typeface="PT Sans" panose="020B0503020203020204" pitchFamily="34" charset="0"/>
              </a:rPr>
              <a:t>„Schaue dir das Video an und notiere dir nicht-nachhaltige Aspekte in den drei Dimensionen Gesellschaft, Wirtschaft und Umwelt.“</a:t>
            </a:r>
          </a:p>
          <a:p>
            <a:pPr marL="285750" indent="-285750">
              <a:spcBef>
                <a:spcPts val="600"/>
              </a:spcBef>
              <a:buFont typeface="Arial" panose="020B0604020202020204" pitchFamily="34" charset="0"/>
              <a:buChar char="•"/>
            </a:pPr>
            <a:r>
              <a:rPr lang="de-DE" dirty="0">
                <a:solidFill>
                  <a:srgbClr val="595959"/>
                </a:solidFill>
                <a:latin typeface="PT Sans" panose="020B0503020203020204" pitchFamily="34" charset="0"/>
                <a:ea typeface="PT Sans" panose="020B0503020203020204" pitchFamily="34" charset="0"/>
                <a:cs typeface="PT Sans" panose="020B0503020203020204" pitchFamily="34" charset="0"/>
              </a:rPr>
              <a:t>Abschließend wird ein Klassengespräch anhand ausgewählter Leitfragen durchgeführt </a:t>
            </a:r>
          </a:p>
          <a:p>
            <a:pPr marL="742950" lvl="1" indent="-285750">
              <a:spcBef>
                <a:spcPts val="600"/>
              </a:spcBef>
              <a:buFont typeface="Arial" panose="020B0604020202020204" pitchFamily="34" charset="0"/>
              <a:buChar char="•"/>
            </a:pPr>
            <a:r>
              <a:rPr lang="de-DE" dirty="0">
                <a:solidFill>
                  <a:srgbClr val="595959"/>
                </a:solidFill>
                <a:latin typeface="PT Sans" panose="020B0503020203020204" pitchFamily="34" charset="0"/>
                <a:ea typeface="PT Sans" panose="020B0503020203020204" pitchFamily="34" charset="0"/>
                <a:cs typeface="PT Sans" panose="020B0503020203020204" pitchFamily="34" charset="0"/>
              </a:rPr>
              <a:t>Unter welchen Bedingungen entsteht unser Mobiliar? </a:t>
            </a:r>
          </a:p>
          <a:p>
            <a:pPr marL="742950" lvl="1" indent="-285750">
              <a:spcBef>
                <a:spcPts val="600"/>
              </a:spcBef>
              <a:buFont typeface="Arial" panose="020B0604020202020204" pitchFamily="34" charset="0"/>
              <a:buChar char="•"/>
            </a:pPr>
            <a:r>
              <a:rPr lang="de-DE" dirty="0">
                <a:solidFill>
                  <a:srgbClr val="595959"/>
                </a:solidFill>
                <a:latin typeface="PT Sans" panose="020B0503020203020204" pitchFamily="34" charset="0"/>
                <a:ea typeface="PT Sans" panose="020B0503020203020204" pitchFamily="34" charset="0"/>
                <a:cs typeface="PT Sans" panose="020B0503020203020204" pitchFamily="34" charset="0"/>
              </a:rPr>
              <a:t>Zu welchen Kosten und mit welchen Umweltfolgen? </a:t>
            </a:r>
          </a:p>
          <a:p>
            <a:pPr marL="742950" lvl="1" indent="-285750">
              <a:spcBef>
                <a:spcPts val="600"/>
              </a:spcBef>
              <a:buFont typeface="Arial" panose="020B0604020202020204" pitchFamily="34" charset="0"/>
              <a:buChar char="•"/>
            </a:pPr>
            <a:r>
              <a:rPr lang="de-DE" dirty="0">
                <a:solidFill>
                  <a:srgbClr val="595959"/>
                </a:solidFill>
                <a:latin typeface="PT Sans" panose="020B0503020203020204" pitchFamily="34" charset="0"/>
                <a:ea typeface="PT Sans" panose="020B0503020203020204" pitchFamily="34" charset="0"/>
                <a:cs typeface="PT Sans" panose="020B0503020203020204" pitchFamily="34" charset="0"/>
              </a:rPr>
              <a:t>Und was bilden die Preise ab? </a:t>
            </a:r>
          </a:p>
          <a:p>
            <a:pPr marL="742950" lvl="1" indent="-285750">
              <a:spcBef>
                <a:spcPts val="600"/>
              </a:spcBef>
              <a:buFont typeface="Arial" panose="020B0604020202020204" pitchFamily="34" charset="0"/>
              <a:buChar char="•"/>
            </a:pPr>
            <a:r>
              <a:rPr lang="de-DE" dirty="0">
                <a:solidFill>
                  <a:srgbClr val="595959"/>
                </a:solidFill>
                <a:latin typeface="PT Sans" panose="020B0503020203020204" pitchFamily="34" charset="0"/>
                <a:ea typeface="PT Sans" panose="020B0503020203020204" pitchFamily="34" charset="0"/>
                <a:cs typeface="PT Sans" panose="020B0503020203020204" pitchFamily="34" charset="0"/>
              </a:rPr>
              <a:t>Was tun die Hersteller der Billigmöbel, was nicht-nachhaltig ist?</a:t>
            </a:r>
          </a:p>
        </p:txBody>
      </p:sp>
      <p:sp>
        <p:nvSpPr>
          <p:cNvPr id="4" name="Fußzeilenplatzhalter 3"/>
          <p:cNvSpPr>
            <a:spLocks noGrp="1"/>
          </p:cNvSpPr>
          <p:nvPr>
            <p:ph type="ftr" sz="quarter" idx="13"/>
          </p:nvPr>
        </p:nvSpPr>
        <p:spPr/>
        <p:txBody>
          <a:bodyPr/>
          <a:lstStyle/>
          <a:p>
            <a:r>
              <a:rPr lang="de-DE"/>
              <a:t>Das nachwachsende Büro</a:t>
            </a:r>
            <a:endParaRPr lang="de-DE" dirty="0"/>
          </a:p>
        </p:txBody>
      </p:sp>
      <p:sp>
        <p:nvSpPr>
          <p:cNvPr id="7" name="Foliennummernplatzhalter 6"/>
          <p:cNvSpPr>
            <a:spLocks noGrp="1"/>
          </p:cNvSpPr>
          <p:nvPr>
            <p:ph type="sldNum" sz="quarter" idx="14"/>
          </p:nvPr>
        </p:nvSpPr>
        <p:spPr/>
        <p:txBody>
          <a:bodyPr/>
          <a:lstStyle/>
          <a:p>
            <a:fld id="{BC9D0AC9-54AF-4CD9-8809-E6EA56F41A06}" type="slidenum">
              <a:rPr lang="de-DE" smtClean="0"/>
              <a:t>53</a:t>
            </a:fld>
            <a:endParaRPr lang="de-DE"/>
          </a:p>
        </p:txBody>
      </p:sp>
      <p:pic>
        <p:nvPicPr>
          <p:cNvPr id="11" name="Grafik 10"/>
          <p:cNvPicPr/>
          <p:nvPr/>
        </p:nvPicPr>
        <p:blipFill>
          <a:blip r:embed="rId3">
            <a:extLst>
              <a:ext uri="{28A0092B-C50C-407E-A947-70E740481C1C}">
                <a14:useLocalDpi xmlns:a14="http://schemas.microsoft.com/office/drawing/2010/main" val="0"/>
              </a:ext>
            </a:extLst>
          </a:blip>
          <a:stretch>
            <a:fillRect/>
          </a:stretch>
        </p:blipFill>
        <p:spPr>
          <a:xfrm>
            <a:off x="423956" y="1960072"/>
            <a:ext cx="2292628" cy="350023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2" name="Textfeld 1"/>
          <p:cNvSpPr txBox="1"/>
          <p:nvPr/>
        </p:nvSpPr>
        <p:spPr>
          <a:xfrm>
            <a:off x="483730" y="5850659"/>
            <a:ext cx="7959167" cy="369332"/>
          </a:xfrm>
          <a:prstGeom prst="rect">
            <a:avLst/>
          </a:prstGeom>
          <a:noFill/>
        </p:spPr>
        <p:txBody>
          <a:bodyPr wrap="none" rtlCol="0">
            <a:spAutoFit/>
          </a:bodyPr>
          <a:lstStyle/>
          <a:p>
            <a:r>
              <a:rPr lang="de-DE" dirty="0">
                <a:solidFill>
                  <a:srgbClr val="595959"/>
                </a:solidFill>
                <a:latin typeface="PT Sans" panose="020B0503020203020204" pitchFamily="34" charset="0"/>
                <a:ea typeface="PT Sans" panose="020B0503020203020204" pitchFamily="34" charset="0"/>
              </a:rPr>
              <a:t>Arbeitsblatt 8: Film „Ikea, </a:t>
            </a:r>
            <a:r>
              <a:rPr lang="de-DE" dirty="0" err="1">
                <a:solidFill>
                  <a:srgbClr val="595959"/>
                </a:solidFill>
                <a:latin typeface="PT Sans" panose="020B0503020203020204" pitchFamily="34" charset="0"/>
                <a:ea typeface="PT Sans" panose="020B0503020203020204" pitchFamily="34" charset="0"/>
              </a:rPr>
              <a:t>Höffner</a:t>
            </a:r>
            <a:r>
              <a:rPr lang="de-DE" dirty="0">
                <a:solidFill>
                  <a:srgbClr val="595959"/>
                </a:solidFill>
                <a:latin typeface="PT Sans" panose="020B0503020203020204" pitchFamily="34" charset="0"/>
                <a:ea typeface="PT Sans" panose="020B0503020203020204" pitchFamily="34" charset="0"/>
              </a:rPr>
              <a:t> und Co – Woher kommen unsere Billigmöbel“</a:t>
            </a:r>
          </a:p>
        </p:txBody>
      </p:sp>
    </p:spTree>
    <p:extLst>
      <p:ext uri="{BB962C8B-B14F-4D97-AF65-F5344CB8AC3E}">
        <p14:creationId xmlns:p14="http://schemas.microsoft.com/office/powerpoint/2010/main" val="330743465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Rahmung - Modul 4b</a:t>
            </a:r>
            <a:br>
              <a:rPr lang="de-DE" dirty="0"/>
            </a:br>
            <a:r>
              <a:rPr lang="de-DE" dirty="0"/>
              <a:t>Kriterien für nachhaltige Möbel</a:t>
            </a:r>
          </a:p>
        </p:txBody>
      </p:sp>
      <p:sp>
        <p:nvSpPr>
          <p:cNvPr id="3" name="Inhaltsplatzhalter 2"/>
          <p:cNvSpPr>
            <a:spLocks noGrp="1"/>
          </p:cNvSpPr>
          <p:nvPr>
            <p:ph idx="1"/>
          </p:nvPr>
        </p:nvSpPr>
        <p:spPr>
          <a:xfrm>
            <a:off x="390105" y="1512886"/>
            <a:ext cx="4327669" cy="4680000"/>
          </a:xfrm>
        </p:spPr>
        <p:txBody>
          <a:bodyPr/>
          <a:lstStyle/>
          <a:p>
            <a:pPr marL="171450" indent="-171450">
              <a:spcBef>
                <a:spcPts val="600"/>
              </a:spcBef>
              <a:buFont typeface="Arial" panose="020B0604020202020204" pitchFamily="34" charset="0"/>
              <a:buChar char="•"/>
            </a:pPr>
            <a:r>
              <a:rPr lang="de-DE" sz="2000" dirty="0"/>
              <a:t>Ausgehend von den negativen Aussagen werden nun im Umkehrschluss „Kriterien für nachhaltige Möbel“ erarbeitet</a:t>
            </a:r>
          </a:p>
          <a:p>
            <a:pPr marL="171450" indent="-171450">
              <a:spcBef>
                <a:spcPts val="600"/>
              </a:spcBef>
              <a:buFont typeface="Arial" panose="020B0604020202020204" pitchFamily="34" charset="0"/>
              <a:buChar char="•"/>
            </a:pPr>
            <a:r>
              <a:rPr lang="de-DE" sz="2000" dirty="0"/>
              <a:t>Hierzu wird eine Tabelle (AB 9) genutzt oder ein Tafelbild erstellt</a:t>
            </a:r>
          </a:p>
          <a:p>
            <a:pPr marL="171450" indent="-171450">
              <a:spcBef>
                <a:spcPts val="600"/>
              </a:spcBef>
              <a:buFont typeface="Arial" panose="020B0604020202020204" pitchFamily="34" charset="0"/>
              <a:buChar char="•"/>
            </a:pPr>
            <a:r>
              <a:rPr lang="de-DE" sz="2000" dirty="0"/>
              <a:t>Zentrale Aufgabe ist es, die drei Dimensionen der Nachhaltigkeit (Ökonomie, Sozialen, Ökologie) zu erarbeiten und Beispiele dafür zu finden</a:t>
            </a:r>
          </a:p>
          <a:p>
            <a:pPr marL="171450" indent="-171450">
              <a:spcBef>
                <a:spcPts val="0"/>
              </a:spcBef>
              <a:buFont typeface="Arial" panose="020B0604020202020204" pitchFamily="34" charset="0"/>
              <a:buChar char="•"/>
            </a:pPr>
            <a:endParaRPr lang="de-DE" dirty="0"/>
          </a:p>
          <a:p>
            <a:pPr marL="0" indent="0">
              <a:spcBef>
                <a:spcPts val="0"/>
              </a:spcBef>
              <a:buFont typeface="Arial" panose="020B0604020202020204" pitchFamily="34" charset="0"/>
              <a:buNone/>
            </a:pPr>
            <a:endParaRPr lang="de-DE" dirty="0"/>
          </a:p>
          <a:p>
            <a:pPr>
              <a:spcBef>
                <a:spcPts val="0"/>
              </a:spcBef>
            </a:pPr>
            <a:endParaRPr lang="de-DE" dirty="0"/>
          </a:p>
          <a:p>
            <a:endParaRPr lang="de-DE" dirty="0"/>
          </a:p>
        </p:txBody>
      </p:sp>
      <p:sp>
        <p:nvSpPr>
          <p:cNvPr id="4" name="Textplatzhalter 3"/>
          <p:cNvSpPr>
            <a:spLocks noGrp="1"/>
          </p:cNvSpPr>
          <p:nvPr>
            <p:ph type="body" sz="quarter" idx="12"/>
          </p:nvPr>
        </p:nvSpPr>
        <p:spPr/>
        <p:txBody>
          <a:bodyPr/>
          <a:lstStyle/>
          <a:p>
            <a:endParaRPr lang="de-DE"/>
          </a:p>
        </p:txBody>
      </p:sp>
      <p:sp>
        <p:nvSpPr>
          <p:cNvPr id="5" name="Fußzeilenplatzhalter 4"/>
          <p:cNvSpPr>
            <a:spLocks noGrp="1"/>
          </p:cNvSpPr>
          <p:nvPr>
            <p:ph type="ftr" sz="quarter" idx="13"/>
          </p:nvPr>
        </p:nvSpPr>
        <p:spPr/>
        <p:txBody>
          <a:bodyPr/>
          <a:lstStyle/>
          <a:p>
            <a:r>
              <a:rPr lang="de-DE"/>
              <a:t>Das nachwachsende Büro</a:t>
            </a:r>
            <a:endParaRPr lang="de-DE" dirty="0"/>
          </a:p>
        </p:txBody>
      </p:sp>
      <p:sp>
        <p:nvSpPr>
          <p:cNvPr id="6" name="Foliennummernplatzhalter 5"/>
          <p:cNvSpPr>
            <a:spLocks noGrp="1"/>
          </p:cNvSpPr>
          <p:nvPr>
            <p:ph type="sldNum" sz="quarter" idx="14"/>
          </p:nvPr>
        </p:nvSpPr>
        <p:spPr/>
        <p:txBody>
          <a:bodyPr/>
          <a:lstStyle/>
          <a:p>
            <a:fld id="{BC9D0AC9-54AF-4CD9-8809-E6EA56F41A06}" type="slidenum">
              <a:rPr lang="de-DE" smtClean="0"/>
              <a:t>54</a:t>
            </a:fld>
            <a:endParaRPr lang="de-DE"/>
          </a:p>
        </p:txBody>
      </p:sp>
      <p:pic>
        <p:nvPicPr>
          <p:cNvPr id="7" name="Grafik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9739" y="1692104"/>
            <a:ext cx="2099450" cy="298808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8" name="Textfeld 7"/>
          <p:cNvSpPr txBox="1"/>
          <p:nvPr/>
        </p:nvSpPr>
        <p:spPr>
          <a:xfrm>
            <a:off x="5891473" y="4842766"/>
            <a:ext cx="3089501" cy="584775"/>
          </a:xfrm>
          <a:prstGeom prst="rect">
            <a:avLst/>
          </a:prstGeom>
          <a:noFill/>
        </p:spPr>
        <p:txBody>
          <a:bodyPr wrap="square" rtlCol="0">
            <a:spAutoFit/>
          </a:bodyPr>
          <a:lstStyle/>
          <a:p>
            <a:r>
              <a:rPr lang="de-DE" sz="1600" dirty="0">
                <a:solidFill>
                  <a:srgbClr val="595959"/>
                </a:solidFill>
                <a:latin typeface="PT Sans" panose="020B0503020203020204" pitchFamily="34" charset="0"/>
                <a:ea typeface="PT Sans" panose="020B0503020203020204" pitchFamily="34" charset="0"/>
                <a:cs typeface="PT Sans" panose="020B0503020203020204" pitchFamily="34" charset="0"/>
              </a:rPr>
              <a:t>Arbeitsblatt 9: Kriterien für nachhaltige Möbel </a:t>
            </a:r>
          </a:p>
        </p:txBody>
      </p:sp>
    </p:spTree>
    <p:extLst>
      <p:ext uri="{BB962C8B-B14F-4D97-AF65-F5344CB8AC3E}">
        <p14:creationId xmlns:p14="http://schemas.microsoft.com/office/powerpoint/2010/main" val="111883870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4" name="Textplatzhalter 3"/>
          <p:cNvSpPr>
            <a:spLocks noGrp="1"/>
          </p:cNvSpPr>
          <p:nvPr>
            <p:ph type="body" sz="quarter" idx="12"/>
          </p:nvPr>
        </p:nvSpPr>
        <p:spPr/>
        <p:txBody>
          <a:bodyPr/>
          <a:lstStyle/>
          <a:p>
            <a:endParaRPr lang="de-DE"/>
          </a:p>
        </p:txBody>
      </p:sp>
      <p:sp>
        <p:nvSpPr>
          <p:cNvPr id="5" name="Fußzeilenplatzhalter 4"/>
          <p:cNvSpPr>
            <a:spLocks noGrp="1"/>
          </p:cNvSpPr>
          <p:nvPr>
            <p:ph type="ftr" sz="quarter" idx="13"/>
          </p:nvPr>
        </p:nvSpPr>
        <p:spPr/>
        <p:txBody>
          <a:bodyPr/>
          <a:lstStyle/>
          <a:p>
            <a:r>
              <a:rPr lang="de-DE"/>
              <a:t>Das nachwachsende Büro</a:t>
            </a:r>
            <a:endParaRPr lang="de-DE" dirty="0"/>
          </a:p>
        </p:txBody>
      </p:sp>
      <p:sp>
        <p:nvSpPr>
          <p:cNvPr id="6" name="Foliennummernplatzhalter 5"/>
          <p:cNvSpPr>
            <a:spLocks noGrp="1"/>
          </p:cNvSpPr>
          <p:nvPr>
            <p:ph type="sldNum" sz="quarter" idx="14"/>
          </p:nvPr>
        </p:nvSpPr>
        <p:spPr/>
        <p:txBody>
          <a:bodyPr/>
          <a:lstStyle/>
          <a:p>
            <a:fld id="{BC9D0AC9-54AF-4CD9-8809-E6EA56F41A06}" type="slidenum">
              <a:rPr lang="de-DE" smtClean="0"/>
              <a:t>55</a:t>
            </a:fld>
            <a:endParaRPr lang="de-DE"/>
          </a:p>
        </p:txBody>
      </p:sp>
      <p:pic>
        <p:nvPicPr>
          <p:cNvPr id="7" name="Inhaltsplatzhalter 6"/>
          <p:cNvPicPr>
            <a:picLocks noGrp="1"/>
          </p:cNvPicPr>
          <p:nvPr>
            <p:ph idx="1"/>
          </p:nvPr>
        </p:nvPicPr>
        <p:blipFill>
          <a:blip r:embed="rId3">
            <a:extLst>
              <a:ext uri="{28A0092B-C50C-407E-A947-70E740481C1C}">
                <a14:useLocalDpi xmlns:a14="http://schemas.microsoft.com/office/drawing/2010/main" val="0"/>
              </a:ext>
            </a:extLst>
          </a:blip>
          <a:stretch>
            <a:fillRect/>
          </a:stretch>
        </p:blipFill>
        <p:spPr>
          <a:xfrm>
            <a:off x="638054" y="1803400"/>
            <a:ext cx="2078642" cy="299257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8" name="Textfeld 7"/>
          <p:cNvSpPr txBox="1"/>
          <p:nvPr/>
        </p:nvSpPr>
        <p:spPr>
          <a:xfrm>
            <a:off x="3892550" y="1803400"/>
            <a:ext cx="4616450" cy="5401479"/>
          </a:xfrm>
          <a:prstGeom prst="rect">
            <a:avLst/>
          </a:prstGeom>
          <a:noFill/>
        </p:spPr>
        <p:txBody>
          <a:bodyPr wrap="square" rtlCol="0">
            <a:spAutoFit/>
          </a:bodyPr>
          <a:lstStyle/>
          <a:p>
            <a:pPr marL="171450" indent="-171450">
              <a:spcBef>
                <a:spcPts val="600"/>
              </a:spcBef>
              <a:buFont typeface="Arial" panose="020B0604020202020204" pitchFamily="34" charset="0"/>
              <a:buChar char="•"/>
            </a:pPr>
            <a:r>
              <a:rPr lang="de-DE" sz="2400" dirty="0"/>
              <a:t> </a:t>
            </a:r>
            <a:r>
              <a:rPr lang="de-DE" dirty="0">
                <a:solidFill>
                  <a:srgbClr val="595959"/>
                </a:solidFill>
                <a:latin typeface="PT Sans" panose="020B0503020203020204" pitchFamily="34" charset="0"/>
                <a:ea typeface="PT Sans" panose="020B0503020203020204" pitchFamily="34" charset="0"/>
                <a:cs typeface="PT Sans" panose="020B0503020203020204" pitchFamily="34" charset="0"/>
              </a:rPr>
              <a:t>Die  / der Lehrende teilt ein Arbeitsblatt aus, dass zentrale Standards und Gütezeichen für den Bürobereich darstellt</a:t>
            </a:r>
          </a:p>
          <a:p>
            <a:pPr marL="171450" indent="-171450">
              <a:spcBef>
                <a:spcPts val="600"/>
              </a:spcBef>
              <a:buFont typeface="Arial" panose="020B0604020202020204" pitchFamily="34" charset="0"/>
              <a:buChar char="•"/>
            </a:pPr>
            <a:r>
              <a:rPr lang="de-DE" dirty="0">
                <a:solidFill>
                  <a:srgbClr val="595959"/>
                </a:solidFill>
                <a:latin typeface="PT Sans" panose="020B0503020203020204" pitchFamily="34" charset="0"/>
                <a:ea typeface="PT Sans" panose="020B0503020203020204" pitchFamily="34" charset="0"/>
                <a:cs typeface="PT Sans" panose="020B0503020203020204" pitchFamily="34" charset="0"/>
              </a:rPr>
              <a:t>Die Lernenden lesen das Arbeitsblatt, dann werden folgenden Fragen gestellt:</a:t>
            </a:r>
          </a:p>
          <a:p>
            <a:pPr marL="742950" lvl="1" indent="-285750">
              <a:spcBef>
                <a:spcPts val="600"/>
              </a:spcBef>
              <a:buFont typeface="Arial" panose="020B0604020202020204" pitchFamily="34" charset="0"/>
              <a:buChar char="•"/>
            </a:pPr>
            <a:r>
              <a:rPr lang="de-DE" dirty="0">
                <a:solidFill>
                  <a:srgbClr val="595959"/>
                </a:solidFill>
                <a:latin typeface="PT Sans" panose="020B0503020203020204" pitchFamily="34" charset="0"/>
                <a:ea typeface="PT Sans" panose="020B0503020203020204" pitchFamily="34" charset="0"/>
                <a:cs typeface="PT Sans" panose="020B0503020203020204" pitchFamily="34" charset="0"/>
              </a:rPr>
              <a:t>Auf welche Produkte bzw. Anwendungsbereiche im Büro beziehen sich die Standards und Gütezeichen?</a:t>
            </a:r>
          </a:p>
          <a:p>
            <a:pPr marL="742950" lvl="1" indent="-285750">
              <a:spcBef>
                <a:spcPts val="600"/>
              </a:spcBef>
              <a:buFont typeface="Arial" panose="020B0604020202020204" pitchFamily="34" charset="0"/>
              <a:buChar char="•"/>
            </a:pPr>
            <a:r>
              <a:rPr lang="de-DE" dirty="0">
                <a:solidFill>
                  <a:srgbClr val="595959"/>
                </a:solidFill>
                <a:latin typeface="PT Sans" panose="020B0503020203020204" pitchFamily="34" charset="0"/>
                <a:ea typeface="PT Sans" panose="020B0503020203020204" pitchFamily="34" charset="0"/>
                <a:cs typeface="PT Sans" panose="020B0503020203020204" pitchFamily="34" charset="0"/>
              </a:rPr>
              <a:t>Welche Kriterien werden benannt?</a:t>
            </a:r>
          </a:p>
          <a:p>
            <a:pPr marL="0" lvl="0" indent="0">
              <a:spcBef>
                <a:spcPts val="0"/>
              </a:spcBef>
              <a:buFont typeface="Arial" panose="020B0604020202020204" pitchFamily="34" charset="0"/>
              <a:buNone/>
            </a:pPr>
            <a:endParaRPr lang="de-DE" sz="2400" dirty="0"/>
          </a:p>
          <a:p>
            <a:pPr marL="742950" lvl="1" indent="-285750">
              <a:spcBef>
                <a:spcPts val="0"/>
              </a:spcBef>
              <a:buFont typeface="Arial" panose="020B0604020202020204" pitchFamily="34" charset="0"/>
              <a:buChar char="•"/>
            </a:pPr>
            <a:endParaRPr lang="de-DE" sz="2400" dirty="0"/>
          </a:p>
          <a:p>
            <a:pPr marL="742950" lvl="1" indent="-285750">
              <a:spcBef>
                <a:spcPts val="0"/>
              </a:spcBef>
              <a:buFont typeface="Arial" panose="020B0604020202020204" pitchFamily="34" charset="0"/>
              <a:buChar char="•"/>
            </a:pPr>
            <a:endParaRPr lang="de-DE" sz="2400" dirty="0"/>
          </a:p>
          <a:p>
            <a:pPr marL="171450" indent="-171450">
              <a:spcBef>
                <a:spcPts val="0"/>
              </a:spcBef>
              <a:buFont typeface="Arial" panose="020B0604020202020204" pitchFamily="34" charset="0"/>
              <a:buChar char="•"/>
            </a:pPr>
            <a:endParaRPr lang="de-DE" sz="2400" dirty="0"/>
          </a:p>
          <a:p>
            <a:pPr marL="164146" indent="-164146">
              <a:spcBef>
                <a:spcPts val="0"/>
              </a:spcBef>
              <a:buFont typeface="Arial" panose="020B0604020202020204" pitchFamily="34" charset="0"/>
              <a:buChar char="•"/>
            </a:pPr>
            <a:endParaRPr lang="de-DE" sz="2400" dirty="0"/>
          </a:p>
          <a:p>
            <a:endParaRPr lang="de-DE" sz="2400" dirty="0" err="1">
              <a:solidFill>
                <a:srgbClr val="595959"/>
              </a:solidFill>
              <a:latin typeface="PT Sans" panose="020B0503020203020204" pitchFamily="34" charset="0"/>
              <a:ea typeface="PT Sans" panose="020B0503020203020204" pitchFamily="34" charset="0"/>
            </a:endParaRPr>
          </a:p>
        </p:txBody>
      </p:sp>
      <p:sp>
        <p:nvSpPr>
          <p:cNvPr id="9" name="Textfeld 8"/>
          <p:cNvSpPr txBox="1"/>
          <p:nvPr/>
        </p:nvSpPr>
        <p:spPr>
          <a:xfrm>
            <a:off x="390105" y="5114499"/>
            <a:ext cx="3086100" cy="584775"/>
          </a:xfrm>
          <a:prstGeom prst="rect">
            <a:avLst/>
          </a:prstGeom>
          <a:noFill/>
        </p:spPr>
        <p:txBody>
          <a:bodyPr wrap="square" rtlCol="0">
            <a:spAutoFit/>
          </a:bodyPr>
          <a:lstStyle/>
          <a:p>
            <a:r>
              <a:rPr lang="de-DE" sz="1600" dirty="0">
                <a:solidFill>
                  <a:srgbClr val="595959"/>
                </a:solidFill>
                <a:latin typeface="PT Sans" panose="020B0503020203020204" pitchFamily="34" charset="0"/>
                <a:ea typeface="PT Sans" panose="020B0503020203020204" pitchFamily="34" charset="0"/>
              </a:rPr>
              <a:t>Arbeitsblatt 10: Standards und Gütezeichen</a:t>
            </a:r>
          </a:p>
        </p:txBody>
      </p:sp>
    </p:spTree>
    <p:extLst>
      <p:ext uri="{BB962C8B-B14F-4D97-AF65-F5344CB8AC3E}">
        <p14:creationId xmlns:p14="http://schemas.microsoft.com/office/powerpoint/2010/main" val="193217531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dirty="0"/>
              <a:t>Das nachwachsende Büro</a:t>
            </a:r>
            <a:br>
              <a:rPr lang="de-DE" dirty="0"/>
            </a:br>
            <a:br>
              <a:rPr lang="de-DE" dirty="0"/>
            </a:br>
            <a:r>
              <a:rPr lang="de-DE" sz="1600" dirty="0"/>
              <a:t>Foliensatz IV</a:t>
            </a:r>
            <a:br>
              <a:rPr lang="de-DE" sz="1600" dirty="0"/>
            </a:br>
            <a:r>
              <a:rPr lang="de-DE" sz="1600" dirty="0"/>
              <a:t>Unterrichtsvorschläge</a:t>
            </a:r>
            <a:br>
              <a:rPr lang="de-DE" sz="1600" dirty="0"/>
            </a:br>
            <a:r>
              <a:rPr lang="de-DE" sz="1600" dirty="0"/>
              <a:t>(Unterrichtsmaterialien)</a:t>
            </a:r>
            <a:br>
              <a:rPr lang="de-DE" sz="1600" dirty="0"/>
            </a:br>
            <a:endParaRPr lang="de-DE" sz="1600" dirty="0"/>
          </a:p>
        </p:txBody>
      </p:sp>
      <p:sp>
        <p:nvSpPr>
          <p:cNvPr id="3" name="Untertitel 2"/>
          <p:cNvSpPr>
            <a:spLocks noGrp="1"/>
          </p:cNvSpPr>
          <p:nvPr>
            <p:ph type="subTitle" idx="1"/>
          </p:nvPr>
        </p:nvSpPr>
        <p:spPr>
          <a:xfrm>
            <a:off x="6762749" y="1913732"/>
            <a:ext cx="2081215" cy="2646362"/>
          </a:xfrm>
        </p:spPr>
        <p:txBody>
          <a:bodyPr/>
          <a:lstStyle/>
          <a:p>
            <a:r>
              <a:rPr lang="de-DE" dirty="0"/>
              <a:t>IZT Institut für Zukunftsstudien und Technologiebewertung</a:t>
            </a:r>
          </a:p>
          <a:p>
            <a:r>
              <a:rPr lang="de-DE" dirty="0"/>
              <a:t>gGmbH</a:t>
            </a:r>
          </a:p>
          <a:p>
            <a:endParaRPr lang="de-DE" dirty="0"/>
          </a:p>
          <a:p>
            <a:r>
              <a:rPr lang="de-DE" dirty="0"/>
              <a:t>Autor/-innen: </a:t>
            </a:r>
          </a:p>
          <a:p>
            <a:r>
              <a:rPr lang="de-DE" dirty="0"/>
              <a:t>Dr. Sarah </a:t>
            </a:r>
            <a:r>
              <a:rPr lang="de-DE" dirty="0" err="1"/>
              <a:t>Hackfort</a:t>
            </a:r>
            <a:endParaRPr lang="de-DE" dirty="0"/>
          </a:p>
          <a:p>
            <a:r>
              <a:rPr lang="de-DE" dirty="0">
                <a:hlinkClick r:id="rId3"/>
              </a:rPr>
              <a:t>s.hackfort@izt.de</a:t>
            </a:r>
            <a:endParaRPr lang="de-DE" dirty="0"/>
          </a:p>
          <a:p>
            <a:r>
              <a:rPr lang="de-DE" dirty="0"/>
              <a:t>Dr. Michael Scharp</a:t>
            </a:r>
          </a:p>
          <a:p>
            <a:r>
              <a:rPr lang="de-DE" dirty="0">
                <a:hlinkClick r:id="rId4"/>
              </a:rPr>
              <a:t>m.scharp@izt.de</a:t>
            </a:r>
            <a:r>
              <a:rPr lang="de-DE" dirty="0"/>
              <a:t> </a:t>
            </a:r>
          </a:p>
          <a:p>
            <a:endParaRPr lang="de-DE" dirty="0"/>
          </a:p>
          <a:p>
            <a:r>
              <a:rPr lang="de-DE" dirty="0"/>
              <a:t>Projektleitung</a:t>
            </a:r>
          </a:p>
          <a:p>
            <a:r>
              <a:rPr lang="de-DE" dirty="0"/>
              <a:t>Dr. Michael Scharp </a:t>
            </a:r>
          </a:p>
        </p:txBody>
      </p:sp>
      <p:pic>
        <p:nvPicPr>
          <p:cNvPr id="6" name="Grafik 5"/>
          <p:cNvPicPr>
            <a:picLocks noChangeAspect="1"/>
          </p:cNvPicPr>
          <p:nvPr/>
        </p:nvPicPr>
        <p:blipFill>
          <a:blip r:embed="rId5"/>
          <a:stretch>
            <a:fillRect/>
          </a:stretch>
        </p:blipFill>
        <p:spPr>
          <a:xfrm>
            <a:off x="167780" y="2430798"/>
            <a:ext cx="2084533" cy="1123950"/>
          </a:xfrm>
          <a:prstGeom prst="rect">
            <a:avLst/>
          </a:prstGeom>
        </p:spPr>
      </p:pic>
      <p:pic>
        <p:nvPicPr>
          <p:cNvPr id="5" name="Grafik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2004" y="396418"/>
            <a:ext cx="1803634" cy="672502"/>
          </a:xfrm>
          <a:prstGeom prst="rect">
            <a:avLst/>
          </a:prstGeom>
          <a:solidFill>
            <a:schemeClr val="bg1"/>
          </a:solidFill>
        </p:spPr>
      </p:pic>
      <p:pic>
        <p:nvPicPr>
          <p:cNvPr id="7" name="Grafik 6" descr="https://d30y9cdsu7xlg0.cloudfront.net/png/791005-200.png"/>
          <p:cNvPicPr/>
          <p:nvPr/>
        </p:nvPicPr>
        <p:blipFill>
          <a:blip r:embed="rId7">
            <a:extLst>
              <a:ext uri="{28A0092B-C50C-407E-A947-70E740481C1C}">
                <a14:useLocalDpi xmlns:a14="http://schemas.microsoft.com/office/drawing/2010/main" val="0"/>
              </a:ext>
            </a:extLst>
          </a:blip>
          <a:srcRect/>
          <a:stretch>
            <a:fillRect/>
          </a:stretch>
        </p:blipFill>
        <p:spPr bwMode="auto">
          <a:xfrm>
            <a:off x="2462939" y="3460877"/>
            <a:ext cx="1820304" cy="1826312"/>
          </a:xfrm>
          <a:prstGeom prst="rect">
            <a:avLst/>
          </a:prstGeom>
          <a:noFill/>
          <a:ln>
            <a:noFill/>
          </a:ln>
        </p:spPr>
      </p:pic>
      <p:pic>
        <p:nvPicPr>
          <p:cNvPr id="8" name="Grafik 7" descr="https://d30y9cdsu7xlg0.cloudfront.net/png/733434-200.png"/>
          <p:cNvPicPr/>
          <p:nvPr/>
        </p:nvPicPr>
        <p:blipFill rotWithShape="1">
          <a:blip r:embed="rId8">
            <a:extLst>
              <a:ext uri="{28A0092B-C50C-407E-A947-70E740481C1C}">
                <a14:useLocalDpi xmlns:a14="http://schemas.microsoft.com/office/drawing/2010/main" val="0"/>
              </a:ext>
            </a:extLst>
          </a:blip>
          <a:srcRect l="20395" r="18431"/>
          <a:stretch/>
        </p:blipFill>
        <p:spPr bwMode="auto">
          <a:xfrm>
            <a:off x="4257369" y="3882411"/>
            <a:ext cx="566899" cy="983243"/>
          </a:xfrm>
          <a:prstGeom prst="rect">
            <a:avLst/>
          </a:prstGeom>
          <a:noFill/>
          <a:ln>
            <a:noFill/>
          </a:ln>
          <a:extLst>
            <a:ext uri="{53640926-AAD7-44D8-BBD7-CCE9431645EC}">
              <a14:shadowObscured xmlns:a14="http://schemas.microsoft.com/office/drawing/2010/main"/>
            </a:ext>
          </a:extLst>
        </p:spPr>
      </p:pic>
      <p:pic>
        <p:nvPicPr>
          <p:cNvPr id="9" name="Grafik 8" descr="https://d30y9cdsu7xlg0.cloudfront.net/png/904040-200.png"/>
          <p:cNvPicPr/>
          <p:nvPr/>
        </p:nvPicPr>
        <p:blipFill rotWithShape="1">
          <a:blip r:embed="rId9">
            <a:extLst>
              <a:ext uri="{28A0092B-C50C-407E-A947-70E740481C1C}">
                <a14:useLocalDpi xmlns:a14="http://schemas.microsoft.com/office/drawing/2010/main" val="0"/>
              </a:ext>
            </a:extLst>
          </a:blip>
          <a:srcRect l="7815" t="5662" r="6200" b="8492"/>
          <a:stretch/>
        </p:blipFill>
        <p:spPr bwMode="auto">
          <a:xfrm>
            <a:off x="4951584" y="3403997"/>
            <a:ext cx="1683849" cy="177745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8880667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nhaltsplatzhalter 3"/>
          <p:cNvSpPr>
            <a:spLocks noGrp="1"/>
          </p:cNvSpPr>
          <p:nvPr>
            <p:ph idx="1"/>
          </p:nvPr>
        </p:nvSpPr>
        <p:spPr/>
        <p:txBody>
          <a:bodyPr anchor="ctr"/>
          <a:lstStyle/>
          <a:p>
            <a:pPr marL="0" indent="0" algn="ctr">
              <a:buNone/>
            </a:pPr>
            <a:r>
              <a:rPr lang="de-DE" sz="3600" dirty="0"/>
              <a:t>  </a:t>
            </a:r>
            <a:r>
              <a:rPr lang="de-DE" sz="4000" dirty="0"/>
              <a:t>Modul 1 - Einführung nachwachsende Rohstoffe</a:t>
            </a:r>
          </a:p>
        </p:txBody>
      </p:sp>
      <p:sp>
        <p:nvSpPr>
          <p:cNvPr id="3" name="Fußzeilenplatzhalter 2"/>
          <p:cNvSpPr>
            <a:spLocks noGrp="1"/>
          </p:cNvSpPr>
          <p:nvPr>
            <p:ph type="ftr" sz="quarter" idx="13"/>
          </p:nvPr>
        </p:nvSpPr>
        <p:spPr/>
        <p:txBody>
          <a:bodyPr/>
          <a:lstStyle/>
          <a:p>
            <a:r>
              <a:rPr lang="de-DE"/>
              <a:t>Das nachwachsende Büro</a:t>
            </a:r>
            <a:endParaRPr lang="de-DE" dirty="0"/>
          </a:p>
        </p:txBody>
      </p:sp>
      <p:sp>
        <p:nvSpPr>
          <p:cNvPr id="7" name="Foliennummernplatzhalter 6"/>
          <p:cNvSpPr>
            <a:spLocks noGrp="1"/>
          </p:cNvSpPr>
          <p:nvPr>
            <p:ph type="sldNum" sz="quarter" idx="14"/>
          </p:nvPr>
        </p:nvSpPr>
        <p:spPr/>
        <p:txBody>
          <a:bodyPr/>
          <a:lstStyle/>
          <a:p>
            <a:fld id="{BC9D0AC9-54AF-4CD9-8809-E6EA56F41A06}" type="slidenum">
              <a:rPr lang="de-DE" smtClean="0"/>
              <a:t>57</a:t>
            </a:fld>
            <a:endParaRPr lang="de-DE"/>
          </a:p>
        </p:txBody>
      </p:sp>
    </p:spTree>
    <p:extLst>
      <p:ext uri="{BB962C8B-B14F-4D97-AF65-F5344CB8AC3E}">
        <p14:creationId xmlns:p14="http://schemas.microsoft.com/office/powerpoint/2010/main" val="151276203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390104" y="205200"/>
            <a:ext cx="6253292" cy="1068388"/>
          </a:xfrm>
        </p:spPr>
        <p:txBody>
          <a:bodyPr/>
          <a:lstStyle/>
          <a:p>
            <a:r>
              <a:rPr lang="de-DE" dirty="0"/>
              <a:t>Unterrichtsvorschlag: Modul 1a</a:t>
            </a:r>
            <a:br>
              <a:rPr lang="de-DE" dirty="0"/>
            </a:br>
            <a:r>
              <a:rPr lang="de-DE" dirty="0"/>
              <a:t>Einstieg &amp; Fragen</a:t>
            </a:r>
          </a:p>
        </p:txBody>
      </p:sp>
      <p:sp>
        <p:nvSpPr>
          <p:cNvPr id="11" name="Fußzeilenplatzhalter 10"/>
          <p:cNvSpPr>
            <a:spLocks noGrp="1"/>
          </p:cNvSpPr>
          <p:nvPr>
            <p:ph type="ftr" sz="quarter" idx="13"/>
          </p:nvPr>
        </p:nvSpPr>
        <p:spPr/>
        <p:txBody>
          <a:bodyPr/>
          <a:lstStyle/>
          <a:p>
            <a:r>
              <a:rPr lang="de-DE"/>
              <a:t>Das nachwachsende Büro</a:t>
            </a:r>
            <a:endParaRPr lang="de-DE" dirty="0"/>
          </a:p>
        </p:txBody>
      </p:sp>
      <p:sp>
        <p:nvSpPr>
          <p:cNvPr id="12" name="Foliennummernplatzhalter 11"/>
          <p:cNvSpPr>
            <a:spLocks noGrp="1"/>
          </p:cNvSpPr>
          <p:nvPr>
            <p:ph type="sldNum" sz="quarter" idx="14"/>
          </p:nvPr>
        </p:nvSpPr>
        <p:spPr/>
        <p:txBody>
          <a:bodyPr/>
          <a:lstStyle/>
          <a:p>
            <a:fld id="{BC9D0AC9-54AF-4CD9-8809-E6EA56F41A06}" type="slidenum">
              <a:rPr lang="de-DE" smtClean="0"/>
              <a:t>58</a:t>
            </a:fld>
            <a:endParaRPr lang="de-DE"/>
          </a:p>
        </p:txBody>
      </p:sp>
      <p:sp>
        <p:nvSpPr>
          <p:cNvPr id="13" name="Ellipse 12"/>
          <p:cNvSpPr/>
          <p:nvPr/>
        </p:nvSpPr>
        <p:spPr>
          <a:xfrm>
            <a:off x="1362290" y="2937922"/>
            <a:ext cx="2479285" cy="1530891"/>
          </a:xfrm>
          <a:prstGeom prst="ellipse">
            <a:avLst/>
          </a:prstGeom>
          <a:solidFill>
            <a:srgbClr val="FCE5C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de-DE" b="1" dirty="0">
                <a:solidFill>
                  <a:schemeClr val="tx1"/>
                </a:solidFill>
                <a:latin typeface="PT Sans" panose="020B0503020203020204" pitchFamily="34" charset="0"/>
                <a:ea typeface="PT Sans" panose="020B0503020203020204" pitchFamily="34" charset="0"/>
              </a:rPr>
              <a:t>Woher kennen Sie die?</a:t>
            </a:r>
          </a:p>
        </p:txBody>
      </p:sp>
      <p:sp>
        <p:nvSpPr>
          <p:cNvPr id="15" name="Ellipse 14"/>
          <p:cNvSpPr/>
          <p:nvPr/>
        </p:nvSpPr>
        <p:spPr>
          <a:xfrm>
            <a:off x="3397926" y="4002997"/>
            <a:ext cx="2636187" cy="1530891"/>
          </a:xfrm>
          <a:prstGeom prst="ellipse">
            <a:avLst/>
          </a:prstGeom>
          <a:solidFill>
            <a:srgbClr val="FCE5C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de-DE" b="1" dirty="0">
                <a:solidFill>
                  <a:schemeClr val="tx1"/>
                </a:solidFill>
                <a:latin typeface="PT Sans" panose="020B0503020203020204" pitchFamily="34" charset="0"/>
                <a:ea typeface="PT Sans" panose="020B0503020203020204" pitchFamily="34" charset="0"/>
              </a:rPr>
              <a:t>Wieso ist die Beschäftigung damit relevant?</a:t>
            </a:r>
          </a:p>
        </p:txBody>
      </p:sp>
      <p:sp>
        <p:nvSpPr>
          <p:cNvPr id="16" name="Ellipse 15"/>
          <p:cNvSpPr/>
          <p:nvPr/>
        </p:nvSpPr>
        <p:spPr>
          <a:xfrm>
            <a:off x="3476378" y="1872847"/>
            <a:ext cx="2479285" cy="1530891"/>
          </a:xfrm>
          <a:prstGeom prst="ellipse">
            <a:avLst/>
          </a:prstGeom>
          <a:solidFill>
            <a:srgbClr val="FCE5C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de-DE" b="1" dirty="0">
                <a:solidFill>
                  <a:schemeClr val="tx1"/>
                </a:solidFill>
                <a:latin typeface="PT Sans" panose="020B0503020203020204" pitchFamily="34" charset="0"/>
                <a:ea typeface="PT Sans" panose="020B0503020203020204" pitchFamily="34" charset="0"/>
              </a:rPr>
              <a:t>Welche Rohstoffe kennen Sie? </a:t>
            </a:r>
          </a:p>
        </p:txBody>
      </p:sp>
      <p:sp>
        <p:nvSpPr>
          <p:cNvPr id="17" name="Ellipse 16"/>
          <p:cNvSpPr/>
          <p:nvPr/>
        </p:nvSpPr>
        <p:spPr>
          <a:xfrm>
            <a:off x="5523107" y="2937922"/>
            <a:ext cx="2479285" cy="1530891"/>
          </a:xfrm>
          <a:prstGeom prst="ellipse">
            <a:avLst/>
          </a:prstGeom>
          <a:solidFill>
            <a:srgbClr val="FCE5C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de-DE" b="1" dirty="0">
                <a:solidFill>
                  <a:schemeClr val="tx1"/>
                </a:solidFill>
                <a:latin typeface="PT Sans" panose="020B0503020203020204" pitchFamily="34" charset="0"/>
                <a:ea typeface="PT Sans" panose="020B0503020203020204" pitchFamily="34" charset="0"/>
              </a:rPr>
              <a:t>Wie werden diese verwendet? </a:t>
            </a:r>
          </a:p>
        </p:txBody>
      </p:sp>
    </p:spTree>
    <p:extLst>
      <p:ext uri="{BB962C8B-B14F-4D97-AF65-F5344CB8AC3E}">
        <p14:creationId xmlns:p14="http://schemas.microsoft.com/office/powerpoint/2010/main" val="139142053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390104" y="205200"/>
            <a:ext cx="6281283" cy="1068388"/>
          </a:xfrm>
        </p:spPr>
        <p:txBody>
          <a:bodyPr/>
          <a:lstStyle/>
          <a:p>
            <a:r>
              <a:rPr lang="de-DE" dirty="0"/>
              <a:t>Unterrichtsvorschlag: Modul 1a</a:t>
            </a:r>
            <a:br>
              <a:rPr lang="de-DE" dirty="0"/>
            </a:br>
            <a:r>
              <a:rPr lang="de-DE" dirty="0"/>
              <a:t>Systematik erschließen</a:t>
            </a:r>
          </a:p>
        </p:txBody>
      </p:sp>
      <p:sp>
        <p:nvSpPr>
          <p:cNvPr id="9" name="Abgerundetes Rechteck 8"/>
          <p:cNvSpPr/>
          <p:nvPr/>
        </p:nvSpPr>
        <p:spPr>
          <a:xfrm>
            <a:off x="420370" y="1802225"/>
            <a:ext cx="3936477" cy="1415731"/>
          </a:xfrm>
          <a:prstGeom prst="roundRect">
            <a:avLst/>
          </a:prstGeom>
          <a:solidFill>
            <a:srgbClr val="FF9919"/>
          </a:solidFill>
          <a:ln>
            <a:noFill/>
          </a:ln>
        </p:spPr>
        <p:style>
          <a:lnRef idx="2">
            <a:schemeClr val="dk1"/>
          </a:lnRef>
          <a:fillRef idx="1">
            <a:schemeClr val="lt1"/>
          </a:fillRef>
          <a:effectRef idx="0">
            <a:schemeClr val="dk1"/>
          </a:effectRef>
          <a:fontRef idx="minor">
            <a:schemeClr val="dk1"/>
          </a:fontRef>
        </p:style>
        <p:txBody>
          <a:bodyPr rtlCol="0" anchor="ctr"/>
          <a:lstStyle/>
          <a:p>
            <a:pPr lvl="0"/>
            <a:r>
              <a:rPr lang="de-DE" b="1" dirty="0">
                <a:solidFill>
                  <a:schemeClr val="tx1"/>
                </a:solidFill>
                <a:latin typeface="PT Sans" panose="020B0503020203020204"/>
              </a:rPr>
              <a:t>Aufgabe: </a:t>
            </a:r>
          </a:p>
          <a:p>
            <a:pPr lvl="0"/>
            <a:r>
              <a:rPr lang="de-DE" dirty="0">
                <a:solidFill>
                  <a:schemeClr val="tx1"/>
                </a:solidFill>
                <a:latin typeface="PT Sans" panose="020B0503020203020204"/>
              </a:rPr>
              <a:t>Lesen Sie das Arbeitsblatt 1: Rohstoffe und ihre Systematik durch. </a:t>
            </a:r>
          </a:p>
        </p:txBody>
      </p:sp>
      <p:sp>
        <p:nvSpPr>
          <p:cNvPr id="4" name="Fußzeilenplatzhalter 3"/>
          <p:cNvSpPr>
            <a:spLocks noGrp="1"/>
          </p:cNvSpPr>
          <p:nvPr>
            <p:ph type="ftr" sz="quarter" idx="13"/>
          </p:nvPr>
        </p:nvSpPr>
        <p:spPr/>
        <p:txBody>
          <a:bodyPr/>
          <a:lstStyle/>
          <a:p>
            <a:r>
              <a:rPr lang="de-DE"/>
              <a:t>Das nachwachsende Büro</a:t>
            </a:r>
            <a:endParaRPr lang="de-DE" dirty="0"/>
          </a:p>
        </p:txBody>
      </p:sp>
      <p:sp>
        <p:nvSpPr>
          <p:cNvPr id="6" name="Foliennummernplatzhalter 5"/>
          <p:cNvSpPr>
            <a:spLocks noGrp="1"/>
          </p:cNvSpPr>
          <p:nvPr>
            <p:ph type="sldNum" sz="quarter" idx="14"/>
          </p:nvPr>
        </p:nvSpPr>
        <p:spPr/>
        <p:txBody>
          <a:bodyPr/>
          <a:lstStyle/>
          <a:p>
            <a:fld id="{BC9D0AC9-54AF-4CD9-8809-E6EA56F41A06}" type="slidenum">
              <a:rPr lang="de-DE" smtClean="0"/>
              <a:t>59</a:t>
            </a:fld>
            <a:endParaRPr lang="de-DE"/>
          </a:p>
        </p:txBody>
      </p:sp>
      <p:sp>
        <p:nvSpPr>
          <p:cNvPr id="2" name="Ovale Legende 1"/>
          <p:cNvSpPr/>
          <p:nvPr/>
        </p:nvSpPr>
        <p:spPr>
          <a:xfrm>
            <a:off x="2104466" y="3409122"/>
            <a:ext cx="5131221" cy="2454648"/>
          </a:xfrm>
          <a:prstGeom prst="wedgeEllipseCallout">
            <a:avLst/>
          </a:prstGeom>
          <a:solidFill>
            <a:srgbClr val="FCE5C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de-DE" sz="2000" b="1" dirty="0">
                <a:solidFill>
                  <a:schemeClr val="tx1"/>
                </a:solidFill>
                <a:latin typeface="PT Sans" panose="020B0503020203020204" pitchFamily="34" charset="0"/>
                <a:ea typeface="PT Sans" panose="020B0503020203020204" pitchFamily="34" charset="0"/>
              </a:rPr>
              <a:t>Erklären sie die </a:t>
            </a:r>
          </a:p>
          <a:p>
            <a:pPr algn="ctr"/>
            <a:r>
              <a:rPr lang="de-DE" sz="2000" b="1" dirty="0">
                <a:solidFill>
                  <a:schemeClr val="tx1"/>
                </a:solidFill>
                <a:latin typeface="PT Sans" panose="020B0503020203020204" pitchFamily="34" charset="0"/>
                <a:ea typeface="PT Sans" panose="020B0503020203020204" pitchFamily="34" charset="0"/>
              </a:rPr>
              <a:t>unterschiedlichen Ebenen der Ressourcensystematik.</a:t>
            </a:r>
          </a:p>
          <a:p>
            <a:pPr algn="ctr"/>
            <a:r>
              <a:rPr lang="de-DE" sz="2000" b="1" dirty="0">
                <a:solidFill>
                  <a:schemeClr val="tx1"/>
                </a:solidFill>
                <a:latin typeface="PT Sans" panose="020B0503020203020204" pitchFamily="34" charset="0"/>
                <a:ea typeface="PT Sans" panose="020B0503020203020204" pitchFamily="34" charset="0"/>
              </a:rPr>
              <a:t>Was sind biotische und was sind abiotische Rohstoffe?</a:t>
            </a:r>
          </a:p>
        </p:txBody>
      </p:sp>
    </p:spTree>
    <p:extLst>
      <p:ext uri="{BB962C8B-B14F-4D97-AF65-F5344CB8AC3E}">
        <p14:creationId xmlns:p14="http://schemas.microsoft.com/office/powerpoint/2010/main" val="3935109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noFill/>
          <a:ln>
            <a:noFill/>
          </a:ln>
        </p:spPr>
        <p:txBody>
          <a:bodyPr vert="horz" wrap="square" lIns="0" tIns="0" rIns="0" bIns="0" numCol="1" anchor="t" anchorCtr="0" compatLnSpc="1">
            <a:prstTxWarp prst="textNoShape">
              <a:avLst/>
            </a:prstTxWarp>
          </a:bodyPr>
          <a:lstStyle/>
          <a:p>
            <a:r>
              <a:rPr lang="de-DE" dirty="0"/>
              <a:t>Einordnung in </a:t>
            </a:r>
            <a:r>
              <a:rPr lang="de-DE" dirty="0" err="1"/>
              <a:t>ProgRess</a:t>
            </a:r>
            <a:r>
              <a:rPr lang="de-DE" dirty="0"/>
              <a:t> Gestaltungsaspekt</a:t>
            </a:r>
          </a:p>
        </p:txBody>
      </p:sp>
      <p:sp>
        <p:nvSpPr>
          <p:cNvPr id="6" name="Inhaltsplatzhalter 5"/>
          <p:cNvSpPr>
            <a:spLocks noGrp="1"/>
          </p:cNvSpPr>
          <p:nvPr>
            <p:ph idx="1"/>
          </p:nvPr>
        </p:nvSpPr>
        <p:spPr/>
        <p:txBody>
          <a:bodyPr/>
          <a:lstStyle/>
          <a:p>
            <a:pPr marL="0" indent="0">
              <a:buNone/>
            </a:pPr>
            <a:r>
              <a:rPr lang="de-DE" sz="1800" b="1" dirty="0"/>
              <a:t>Handlungsfeld 1 - Nachhaltige Rohstoffversorgung sichern</a:t>
            </a:r>
          </a:p>
          <a:p>
            <a:pPr marL="0" indent="0">
              <a:buNone/>
              <a:tabLst>
                <a:tab pos="442913" algn="l"/>
              </a:tabLst>
            </a:pPr>
            <a:r>
              <a:rPr lang="de-DE" sz="1800" dirty="0"/>
              <a:t>1.1	Mineralische und fossile Rohstoffe umweltfreundlicher gewinnen</a:t>
            </a:r>
          </a:p>
          <a:p>
            <a:pPr marL="0" indent="0">
              <a:buNone/>
            </a:pPr>
            <a:r>
              <a:rPr lang="de-DE" sz="1800" dirty="0"/>
              <a:t>1.2	Umwelt-, Sozial- und Transparenzstandards im Rohstoffsektor international 	stärken und nachhaltigere Lieferketten schaffen</a:t>
            </a:r>
          </a:p>
          <a:p>
            <a:pPr marL="0" indent="0" defTabSz="444500">
              <a:buNone/>
            </a:pPr>
            <a:r>
              <a:rPr lang="de-DE" sz="1800" dirty="0"/>
              <a:t>1.3	Ökologische Grenzen und soziale Nachteile bei der Bewertung der 	Rohstoffverfügbarkeit berücksichtigen</a:t>
            </a:r>
          </a:p>
          <a:p>
            <a:pPr marL="0" indent="0">
              <a:buNone/>
            </a:pPr>
            <a:r>
              <a:rPr lang="de-DE" sz="1800" dirty="0"/>
              <a:t>1.4	Abhängigkeit von kritischen Rohstoffen durch Substitution reduzieren</a:t>
            </a:r>
          </a:p>
          <a:p>
            <a:pPr marL="0" indent="0">
              <a:buNone/>
            </a:pPr>
            <a:r>
              <a:rPr lang="de-DE" sz="1800" b="1" dirty="0"/>
              <a:t>1.5 	Stoffliche Nutzung nachwachsender Rohstoffe umweltverträglich ausbauen</a:t>
            </a:r>
          </a:p>
          <a:p>
            <a:pPr marL="0" indent="0">
              <a:buNone/>
            </a:pPr>
            <a:r>
              <a:rPr lang="de-DE" sz="1800" dirty="0"/>
              <a:t>1.6	Verbreiterung der Rohstoffbasis durch stoffliche Nutzung von CO</a:t>
            </a:r>
            <a:r>
              <a:rPr lang="de-DE" sz="1800" baseline="-25000" dirty="0"/>
              <a:t>2</a:t>
            </a:r>
          </a:p>
          <a:p>
            <a:pPr marL="0" indent="0">
              <a:buNone/>
            </a:pPr>
            <a:endParaRPr lang="de-DE" sz="1800" dirty="0"/>
          </a:p>
        </p:txBody>
      </p:sp>
      <p:sp>
        <p:nvSpPr>
          <p:cNvPr id="4" name="Fußzeilenplatzhalter 3"/>
          <p:cNvSpPr>
            <a:spLocks noGrp="1"/>
          </p:cNvSpPr>
          <p:nvPr>
            <p:ph type="ftr" sz="quarter" idx="13"/>
          </p:nvPr>
        </p:nvSpPr>
        <p:spPr/>
        <p:txBody>
          <a:bodyPr/>
          <a:lstStyle/>
          <a:p>
            <a:r>
              <a:rPr lang="de-DE"/>
              <a:t>Das nachwachsende Büro</a:t>
            </a:r>
            <a:endParaRPr lang="de-DE" dirty="0"/>
          </a:p>
        </p:txBody>
      </p:sp>
      <p:sp>
        <p:nvSpPr>
          <p:cNvPr id="8" name="Foliennummernplatzhalter 7"/>
          <p:cNvSpPr>
            <a:spLocks noGrp="1"/>
          </p:cNvSpPr>
          <p:nvPr>
            <p:ph type="sldNum" sz="quarter" idx="14"/>
          </p:nvPr>
        </p:nvSpPr>
        <p:spPr/>
        <p:txBody>
          <a:bodyPr/>
          <a:lstStyle/>
          <a:p>
            <a:fld id="{BC9D0AC9-54AF-4CD9-8809-E6EA56F41A06}" type="slidenum">
              <a:rPr lang="de-DE" smtClean="0"/>
              <a:t>6</a:t>
            </a:fld>
            <a:endParaRPr lang="de-DE"/>
          </a:p>
        </p:txBody>
      </p:sp>
    </p:spTree>
    <p:extLst>
      <p:ext uri="{BB962C8B-B14F-4D97-AF65-F5344CB8AC3E}">
        <p14:creationId xmlns:p14="http://schemas.microsoft.com/office/powerpoint/2010/main" val="382260954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Abgerundetes Rechteck 108"/>
          <p:cNvSpPr/>
          <p:nvPr/>
        </p:nvSpPr>
        <p:spPr>
          <a:xfrm>
            <a:off x="177800" y="4797704"/>
            <a:ext cx="1173163" cy="625475"/>
          </a:xfrm>
          <a:prstGeom prst="roundRect">
            <a:avLst>
              <a:gd name="adj" fmla="val 10000"/>
            </a:avLst>
          </a:prstGeom>
          <a:solidFill>
            <a:schemeClr val="bg1">
              <a:lumMod val="65000"/>
            </a:schemeClr>
          </a:solidFill>
          <a:ln w="38100">
            <a:solidFill>
              <a:schemeClr val="accent1">
                <a:lumMod val="50000"/>
              </a:schemeClr>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grpSp>
        <p:nvGrpSpPr>
          <p:cNvPr id="6" name="Gruppieren 5"/>
          <p:cNvGrpSpPr/>
          <p:nvPr/>
        </p:nvGrpSpPr>
        <p:grpSpPr>
          <a:xfrm>
            <a:off x="239714" y="1480945"/>
            <a:ext cx="8685211" cy="4471987"/>
            <a:chOff x="355602" y="1644523"/>
            <a:chExt cx="8685211" cy="4471987"/>
          </a:xfrm>
        </p:grpSpPr>
        <p:cxnSp>
          <p:nvCxnSpPr>
            <p:cNvPr id="56" name="Gewinkelte Verbindung 55"/>
            <p:cNvCxnSpPr>
              <a:stCxn id="57" idx="2"/>
              <a:endCxn id="59" idx="0"/>
            </p:cNvCxnSpPr>
            <p:nvPr/>
          </p:nvCxnSpPr>
          <p:spPr>
            <a:xfrm rot="5400000">
              <a:off x="3008313" y="585660"/>
              <a:ext cx="498475" cy="4067175"/>
            </a:xfrm>
            <a:prstGeom prst="bentConnector3">
              <a:avLst>
                <a:gd name="adj1" fmla="val 50000"/>
              </a:avLst>
            </a:prstGeom>
            <a:ln w="38100">
              <a:solidFill>
                <a:schemeClr val="accent1">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7" name="Abgerundetes Rechteck 56"/>
            <p:cNvSpPr/>
            <p:nvPr/>
          </p:nvSpPr>
          <p:spPr>
            <a:xfrm>
              <a:off x="4797425" y="1744535"/>
              <a:ext cx="985838" cy="625475"/>
            </a:xfrm>
            <a:prstGeom prst="roundRect">
              <a:avLst>
                <a:gd name="adj" fmla="val 10000"/>
              </a:avLst>
            </a:prstGeom>
            <a:solidFill>
              <a:schemeClr val="bg1">
                <a:lumMod val="65000"/>
              </a:schemeClr>
            </a:solidFill>
            <a:ln w="38100">
              <a:solidFill>
                <a:schemeClr val="accent1">
                  <a:lumMod val="50000"/>
                </a:schemeClr>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58" name="Freihandform 57"/>
            <p:cNvSpPr/>
            <p:nvPr/>
          </p:nvSpPr>
          <p:spPr>
            <a:xfrm>
              <a:off x="4906963" y="1644523"/>
              <a:ext cx="985837" cy="625475"/>
            </a:xfrm>
            <a:custGeom>
              <a:avLst/>
              <a:gdLst>
                <a:gd name="connsiteX0" fmla="*/ 0 w 985778"/>
                <a:gd name="connsiteY0" fmla="*/ 62597 h 625969"/>
                <a:gd name="connsiteX1" fmla="*/ 62597 w 985778"/>
                <a:gd name="connsiteY1" fmla="*/ 0 h 625969"/>
                <a:gd name="connsiteX2" fmla="*/ 923181 w 985778"/>
                <a:gd name="connsiteY2" fmla="*/ 0 h 625969"/>
                <a:gd name="connsiteX3" fmla="*/ 985778 w 985778"/>
                <a:gd name="connsiteY3" fmla="*/ 62597 h 625969"/>
                <a:gd name="connsiteX4" fmla="*/ 985778 w 985778"/>
                <a:gd name="connsiteY4" fmla="*/ 563372 h 625969"/>
                <a:gd name="connsiteX5" fmla="*/ 923181 w 985778"/>
                <a:gd name="connsiteY5" fmla="*/ 625969 h 625969"/>
                <a:gd name="connsiteX6" fmla="*/ 62597 w 985778"/>
                <a:gd name="connsiteY6" fmla="*/ 625969 h 625969"/>
                <a:gd name="connsiteX7" fmla="*/ 0 w 985778"/>
                <a:gd name="connsiteY7" fmla="*/ 563372 h 625969"/>
                <a:gd name="connsiteX8" fmla="*/ 0 w 985778"/>
                <a:gd name="connsiteY8" fmla="*/ 62597 h 625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5778" h="625969">
                  <a:moveTo>
                    <a:pt x="0" y="62597"/>
                  </a:moveTo>
                  <a:cubicBezTo>
                    <a:pt x="0" y="28026"/>
                    <a:pt x="28026" y="0"/>
                    <a:pt x="62597" y="0"/>
                  </a:cubicBezTo>
                  <a:lnTo>
                    <a:pt x="923181" y="0"/>
                  </a:lnTo>
                  <a:cubicBezTo>
                    <a:pt x="957752" y="0"/>
                    <a:pt x="985778" y="28026"/>
                    <a:pt x="985778" y="62597"/>
                  </a:cubicBezTo>
                  <a:lnTo>
                    <a:pt x="985778" y="563372"/>
                  </a:lnTo>
                  <a:cubicBezTo>
                    <a:pt x="985778" y="597943"/>
                    <a:pt x="957752" y="625969"/>
                    <a:pt x="923181" y="625969"/>
                  </a:cubicBezTo>
                  <a:lnTo>
                    <a:pt x="62597" y="625969"/>
                  </a:lnTo>
                  <a:cubicBezTo>
                    <a:pt x="28026" y="625969"/>
                    <a:pt x="0" y="597943"/>
                    <a:pt x="0" y="563372"/>
                  </a:cubicBezTo>
                  <a:lnTo>
                    <a:pt x="0" y="62597"/>
                  </a:lnTo>
                  <a:close/>
                </a:path>
              </a:pathLst>
            </a:custGeom>
            <a:ln w="38100">
              <a:solidFill>
                <a:schemeClr val="accent1">
                  <a:lumMod val="50000"/>
                </a:schemeClr>
              </a:solidFill>
            </a:ln>
          </p:spPr>
          <p:style>
            <a:lnRef idx="2">
              <a:schemeClr val="accent6"/>
            </a:lnRef>
            <a:fillRef idx="1">
              <a:schemeClr val="lt1"/>
            </a:fillRef>
            <a:effectRef idx="0">
              <a:schemeClr val="accent6"/>
            </a:effectRef>
            <a:fontRef idx="minor">
              <a:schemeClr val="dk1">
                <a:hueOff val="0"/>
                <a:satOff val="0"/>
                <a:lumOff val="0"/>
                <a:alphaOff val="0"/>
              </a:schemeClr>
            </a:fontRef>
          </p:style>
          <p:txBody>
            <a:bodyPr lIns="64054" tIns="64054" rIns="64054" bIns="64054" anchor="ctr"/>
            <a:lstStyle>
              <a:lvl1pPr defTabSz="533400">
                <a:defRPr sz="2400">
                  <a:solidFill>
                    <a:schemeClr val="tx1"/>
                  </a:solidFill>
                  <a:latin typeface="Calibri" panose="020F0502020204030204" pitchFamily="34" charset="0"/>
                  <a:ea typeface="MS PGothic" panose="020B0600070205080204" pitchFamily="34" charset="-128"/>
                </a:defRPr>
              </a:lvl1pPr>
              <a:lvl2pPr marL="742950" indent="-285750" defTabSz="533400">
                <a:defRPr sz="2400">
                  <a:solidFill>
                    <a:schemeClr val="tx1"/>
                  </a:solidFill>
                  <a:latin typeface="Calibri" panose="020F0502020204030204" pitchFamily="34" charset="0"/>
                  <a:ea typeface="MS PGothic" panose="020B0600070205080204" pitchFamily="34" charset="-128"/>
                </a:defRPr>
              </a:lvl2pPr>
              <a:lvl3pPr marL="1143000" indent="-228600" defTabSz="533400">
                <a:defRPr sz="2400">
                  <a:solidFill>
                    <a:schemeClr val="tx1"/>
                  </a:solidFill>
                  <a:latin typeface="Calibri" panose="020F0502020204030204" pitchFamily="34" charset="0"/>
                  <a:ea typeface="MS PGothic" panose="020B0600070205080204" pitchFamily="34" charset="-128"/>
                </a:defRPr>
              </a:lvl3pPr>
              <a:lvl4pPr marL="1600200" indent="-228600" defTabSz="533400">
                <a:defRPr sz="2400">
                  <a:solidFill>
                    <a:schemeClr val="tx1"/>
                  </a:solidFill>
                  <a:latin typeface="Calibri" panose="020F0502020204030204" pitchFamily="34" charset="0"/>
                  <a:ea typeface="MS PGothic" panose="020B0600070205080204" pitchFamily="34" charset="-128"/>
                </a:defRPr>
              </a:lvl4pPr>
              <a:lvl5pPr marL="2057400" indent="-228600" defTabSz="533400">
                <a:defRPr sz="2400">
                  <a:solidFill>
                    <a:schemeClr val="tx1"/>
                  </a:solidFill>
                  <a:latin typeface="Calibri" panose="020F0502020204030204" pitchFamily="34" charset="0"/>
                  <a:ea typeface="MS PGothic" panose="020B0600070205080204" pitchFamily="34" charset="-128"/>
                </a:defRPr>
              </a:lvl5pPr>
              <a:lvl6pPr marL="2514600" indent="-228600" defTabSz="5334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5334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5334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5334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lnSpc>
                  <a:spcPct val="90000"/>
                </a:lnSpc>
                <a:spcAft>
                  <a:spcPct val="35000"/>
                </a:spcAft>
                <a:defRPr/>
              </a:pPr>
              <a:r>
                <a:rPr lang="de-DE" altLang="de-DE" sz="1200" b="1" dirty="0">
                  <a:solidFill>
                    <a:srgbClr val="000000"/>
                  </a:solidFill>
                </a:rPr>
                <a:t>Natürliche Ressourcen</a:t>
              </a:r>
            </a:p>
          </p:txBody>
        </p:sp>
        <p:sp>
          <p:nvSpPr>
            <p:cNvPr id="59" name="Abgerundetes Rechteck 58"/>
            <p:cNvSpPr/>
            <p:nvPr/>
          </p:nvSpPr>
          <p:spPr>
            <a:xfrm>
              <a:off x="731838" y="2868485"/>
              <a:ext cx="985837" cy="627063"/>
            </a:xfrm>
            <a:prstGeom prst="roundRect">
              <a:avLst>
                <a:gd name="adj" fmla="val 10000"/>
              </a:avLst>
            </a:prstGeom>
            <a:solidFill>
              <a:schemeClr val="bg1">
                <a:lumMod val="65000"/>
              </a:schemeClr>
            </a:solidFill>
            <a:ln w="38100">
              <a:solidFill>
                <a:schemeClr val="accent1">
                  <a:lumMod val="50000"/>
                </a:schemeClr>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0" name="Freihandform 59"/>
            <p:cNvSpPr/>
            <p:nvPr/>
          </p:nvSpPr>
          <p:spPr>
            <a:xfrm>
              <a:off x="841375" y="2973260"/>
              <a:ext cx="985838" cy="625475"/>
            </a:xfrm>
            <a:custGeom>
              <a:avLst/>
              <a:gdLst>
                <a:gd name="connsiteX0" fmla="*/ 0 w 985778"/>
                <a:gd name="connsiteY0" fmla="*/ 62597 h 625969"/>
                <a:gd name="connsiteX1" fmla="*/ 62597 w 985778"/>
                <a:gd name="connsiteY1" fmla="*/ 0 h 625969"/>
                <a:gd name="connsiteX2" fmla="*/ 923181 w 985778"/>
                <a:gd name="connsiteY2" fmla="*/ 0 h 625969"/>
                <a:gd name="connsiteX3" fmla="*/ 985778 w 985778"/>
                <a:gd name="connsiteY3" fmla="*/ 62597 h 625969"/>
                <a:gd name="connsiteX4" fmla="*/ 985778 w 985778"/>
                <a:gd name="connsiteY4" fmla="*/ 563372 h 625969"/>
                <a:gd name="connsiteX5" fmla="*/ 923181 w 985778"/>
                <a:gd name="connsiteY5" fmla="*/ 625969 h 625969"/>
                <a:gd name="connsiteX6" fmla="*/ 62597 w 985778"/>
                <a:gd name="connsiteY6" fmla="*/ 625969 h 625969"/>
                <a:gd name="connsiteX7" fmla="*/ 0 w 985778"/>
                <a:gd name="connsiteY7" fmla="*/ 563372 h 625969"/>
                <a:gd name="connsiteX8" fmla="*/ 0 w 985778"/>
                <a:gd name="connsiteY8" fmla="*/ 62597 h 625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5778" h="625969">
                  <a:moveTo>
                    <a:pt x="0" y="62597"/>
                  </a:moveTo>
                  <a:cubicBezTo>
                    <a:pt x="0" y="28026"/>
                    <a:pt x="28026" y="0"/>
                    <a:pt x="62597" y="0"/>
                  </a:cubicBezTo>
                  <a:lnTo>
                    <a:pt x="923181" y="0"/>
                  </a:lnTo>
                  <a:cubicBezTo>
                    <a:pt x="957752" y="0"/>
                    <a:pt x="985778" y="28026"/>
                    <a:pt x="985778" y="62597"/>
                  </a:cubicBezTo>
                  <a:lnTo>
                    <a:pt x="985778" y="563372"/>
                  </a:lnTo>
                  <a:cubicBezTo>
                    <a:pt x="985778" y="597943"/>
                    <a:pt x="957752" y="625969"/>
                    <a:pt x="923181" y="625969"/>
                  </a:cubicBezTo>
                  <a:lnTo>
                    <a:pt x="62597" y="625969"/>
                  </a:lnTo>
                  <a:cubicBezTo>
                    <a:pt x="28026" y="625969"/>
                    <a:pt x="0" y="597943"/>
                    <a:pt x="0" y="563372"/>
                  </a:cubicBezTo>
                  <a:lnTo>
                    <a:pt x="0" y="62597"/>
                  </a:lnTo>
                  <a:close/>
                </a:path>
              </a:pathLst>
            </a:custGeom>
            <a:ln w="38100">
              <a:solidFill>
                <a:schemeClr val="accent1">
                  <a:lumMod val="50000"/>
                </a:schemeClr>
              </a:solidFill>
            </a:ln>
          </p:spPr>
          <p:style>
            <a:lnRef idx="2">
              <a:schemeClr val="accent6"/>
            </a:lnRef>
            <a:fillRef idx="1">
              <a:schemeClr val="lt1"/>
            </a:fillRef>
            <a:effectRef idx="0">
              <a:schemeClr val="accent6"/>
            </a:effectRef>
            <a:fontRef idx="minor">
              <a:schemeClr val="dk1">
                <a:hueOff val="0"/>
                <a:satOff val="0"/>
                <a:lumOff val="0"/>
                <a:alphaOff val="0"/>
              </a:schemeClr>
            </a:fontRef>
          </p:style>
          <p:txBody>
            <a:bodyPr lIns="64054" tIns="64054" rIns="64054" bIns="64054" spcCol="1270" anchor="ctr"/>
            <a:lstStyle/>
            <a:p>
              <a:pPr algn="ctr" defTabSz="533400" eaLnBrk="1" fontAlgn="auto" hangingPunct="1">
                <a:lnSpc>
                  <a:spcPct val="90000"/>
                </a:lnSpc>
                <a:spcAft>
                  <a:spcPct val="35000"/>
                </a:spcAft>
                <a:defRPr/>
              </a:pPr>
              <a:r>
                <a:rPr lang="de-DE" sz="1200" b="1" dirty="0">
                  <a:solidFill>
                    <a:prstClr val="black">
                      <a:hueOff val="0"/>
                      <a:satOff val="0"/>
                      <a:lumOff val="0"/>
                      <a:alphaOff val="0"/>
                    </a:prstClr>
                  </a:solidFill>
                </a:rPr>
                <a:t>Wasser</a:t>
              </a:r>
            </a:p>
          </p:txBody>
        </p:sp>
        <p:sp>
          <p:nvSpPr>
            <p:cNvPr id="61" name="Abgerundetes Rechteck 60"/>
            <p:cNvSpPr/>
            <p:nvPr/>
          </p:nvSpPr>
          <p:spPr>
            <a:xfrm>
              <a:off x="1936750" y="2868485"/>
              <a:ext cx="985838" cy="627063"/>
            </a:xfrm>
            <a:prstGeom prst="roundRect">
              <a:avLst>
                <a:gd name="adj" fmla="val 10000"/>
              </a:avLst>
            </a:prstGeom>
            <a:solidFill>
              <a:schemeClr val="bg1">
                <a:lumMod val="65000"/>
              </a:schemeClr>
            </a:solidFill>
            <a:ln w="38100">
              <a:solidFill>
                <a:schemeClr val="accent1">
                  <a:lumMod val="50000"/>
                </a:schemeClr>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2" name="Freihandform 61"/>
            <p:cNvSpPr/>
            <p:nvPr/>
          </p:nvSpPr>
          <p:spPr>
            <a:xfrm>
              <a:off x="2046288" y="2973260"/>
              <a:ext cx="985837" cy="625475"/>
            </a:xfrm>
            <a:custGeom>
              <a:avLst/>
              <a:gdLst>
                <a:gd name="connsiteX0" fmla="*/ 0 w 985778"/>
                <a:gd name="connsiteY0" fmla="*/ 62597 h 625969"/>
                <a:gd name="connsiteX1" fmla="*/ 62597 w 985778"/>
                <a:gd name="connsiteY1" fmla="*/ 0 h 625969"/>
                <a:gd name="connsiteX2" fmla="*/ 923181 w 985778"/>
                <a:gd name="connsiteY2" fmla="*/ 0 h 625969"/>
                <a:gd name="connsiteX3" fmla="*/ 985778 w 985778"/>
                <a:gd name="connsiteY3" fmla="*/ 62597 h 625969"/>
                <a:gd name="connsiteX4" fmla="*/ 985778 w 985778"/>
                <a:gd name="connsiteY4" fmla="*/ 563372 h 625969"/>
                <a:gd name="connsiteX5" fmla="*/ 923181 w 985778"/>
                <a:gd name="connsiteY5" fmla="*/ 625969 h 625969"/>
                <a:gd name="connsiteX6" fmla="*/ 62597 w 985778"/>
                <a:gd name="connsiteY6" fmla="*/ 625969 h 625969"/>
                <a:gd name="connsiteX7" fmla="*/ 0 w 985778"/>
                <a:gd name="connsiteY7" fmla="*/ 563372 h 625969"/>
                <a:gd name="connsiteX8" fmla="*/ 0 w 985778"/>
                <a:gd name="connsiteY8" fmla="*/ 62597 h 625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5778" h="625969">
                  <a:moveTo>
                    <a:pt x="0" y="62597"/>
                  </a:moveTo>
                  <a:cubicBezTo>
                    <a:pt x="0" y="28026"/>
                    <a:pt x="28026" y="0"/>
                    <a:pt x="62597" y="0"/>
                  </a:cubicBezTo>
                  <a:lnTo>
                    <a:pt x="923181" y="0"/>
                  </a:lnTo>
                  <a:cubicBezTo>
                    <a:pt x="957752" y="0"/>
                    <a:pt x="985778" y="28026"/>
                    <a:pt x="985778" y="62597"/>
                  </a:cubicBezTo>
                  <a:lnTo>
                    <a:pt x="985778" y="563372"/>
                  </a:lnTo>
                  <a:cubicBezTo>
                    <a:pt x="985778" y="597943"/>
                    <a:pt x="957752" y="625969"/>
                    <a:pt x="923181" y="625969"/>
                  </a:cubicBezTo>
                  <a:lnTo>
                    <a:pt x="62597" y="625969"/>
                  </a:lnTo>
                  <a:cubicBezTo>
                    <a:pt x="28026" y="625969"/>
                    <a:pt x="0" y="597943"/>
                    <a:pt x="0" y="563372"/>
                  </a:cubicBezTo>
                  <a:lnTo>
                    <a:pt x="0" y="62597"/>
                  </a:lnTo>
                  <a:close/>
                </a:path>
              </a:pathLst>
            </a:custGeom>
            <a:ln w="38100">
              <a:solidFill>
                <a:schemeClr val="accent1">
                  <a:lumMod val="50000"/>
                </a:schemeClr>
              </a:solidFill>
            </a:ln>
          </p:spPr>
          <p:style>
            <a:lnRef idx="2">
              <a:schemeClr val="accent6"/>
            </a:lnRef>
            <a:fillRef idx="1">
              <a:schemeClr val="lt1"/>
            </a:fillRef>
            <a:effectRef idx="0">
              <a:schemeClr val="accent6"/>
            </a:effectRef>
            <a:fontRef idx="minor">
              <a:schemeClr val="dk1">
                <a:hueOff val="0"/>
                <a:satOff val="0"/>
                <a:lumOff val="0"/>
                <a:alphaOff val="0"/>
              </a:schemeClr>
            </a:fontRef>
          </p:style>
          <p:txBody>
            <a:bodyPr lIns="64054" tIns="64054" rIns="64054" bIns="64054" spcCol="1270" anchor="ctr"/>
            <a:lstStyle/>
            <a:p>
              <a:pPr algn="ctr" defTabSz="533400" eaLnBrk="1" fontAlgn="auto" hangingPunct="1">
                <a:lnSpc>
                  <a:spcPct val="90000"/>
                </a:lnSpc>
                <a:spcAft>
                  <a:spcPct val="35000"/>
                </a:spcAft>
                <a:defRPr/>
              </a:pPr>
              <a:r>
                <a:rPr lang="de-DE" sz="1200" b="1" dirty="0">
                  <a:solidFill>
                    <a:prstClr val="black">
                      <a:hueOff val="0"/>
                      <a:satOff val="0"/>
                      <a:lumOff val="0"/>
                      <a:alphaOff val="0"/>
                    </a:prstClr>
                  </a:solidFill>
                </a:rPr>
                <a:t>Luft</a:t>
              </a:r>
            </a:p>
          </p:txBody>
        </p:sp>
        <p:sp>
          <p:nvSpPr>
            <p:cNvPr id="63" name="Abgerundetes Rechteck 62"/>
            <p:cNvSpPr/>
            <p:nvPr/>
          </p:nvSpPr>
          <p:spPr>
            <a:xfrm>
              <a:off x="4310063" y="2822448"/>
              <a:ext cx="985837" cy="849312"/>
            </a:xfrm>
            <a:prstGeom prst="roundRect">
              <a:avLst>
                <a:gd name="adj" fmla="val 10000"/>
              </a:avLst>
            </a:prstGeom>
            <a:solidFill>
              <a:schemeClr val="bg1">
                <a:lumMod val="65000"/>
              </a:schemeClr>
            </a:solidFill>
            <a:ln w="38100">
              <a:solidFill>
                <a:schemeClr val="accent1">
                  <a:lumMod val="50000"/>
                </a:schemeClr>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4" name="Freihandform 63"/>
            <p:cNvSpPr/>
            <p:nvPr/>
          </p:nvSpPr>
          <p:spPr>
            <a:xfrm>
              <a:off x="4397375" y="2922460"/>
              <a:ext cx="985838" cy="627063"/>
            </a:xfrm>
            <a:custGeom>
              <a:avLst/>
              <a:gdLst>
                <a:gd name="connsiteX0" fmla="*/ 0 w 985778"/>
                <a:gd name="connsiteY0" fmla="*/ 62597 h 625969"/>
                <a:gd name="connsiteX1" fmla="*/ 62597 w 985778"/>
                <a:gd name="connsiteY1" fmla="*/ 0 h 625969"/>
                <a:gd name="connsiteX2" fmla="*/ 923181 w 985778"/>
                <a:gd name="connsiteY2" fmla="*/ 0 h 625969"/>
                <a:gd name="connsiteX3" fmla="*/ 985778 w 985778"/>
                <a:gd name="connsiteY3" fmla="*/ 62597 h 625969"/>
                <a:gd name="connsiteX4" fmla="*/ 985778 w 985778"/>
                <a:gd name="connsiteY4" fmla="*/ 563372 h 625969"/>
                <a:gd name="connsiteX5" fmla="*/ 923181 w 985778"/>
                <a:gd name="connsiteY5" fmla="*/ 625969 h 625969"/>
                <a:gd name="connsiteX6" fmla="*/ 62597 w 985778"/>
                <a:gd name="connsiteY6" fmla="*/ 625969 h 625969"/>
                <a:gd name="connsiteX7" fmla="*/ 0 w 985778"/>
                <a:gd name="connsiteY7" fmla="*/ 563372 h 625969"/>
                <a:gd name="connsiteX8" fmla="*/ 0 w 985778"/>
                <a:gd name="connsiteY8" fmla="*/ 62597 h 625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5778" h="625969">
                  <a:moveTo>
                    <a:pt x="0" y="62597"/>
                  </a:moveTo>
                  <a:cubicBezTo>
                    <a:pt x="0" y="28026"/>
                    <a:pt x="28026" y="0"/>
                    <a:pt x="62597" y="0"/>
                  </a:cubicBezTo>
                  <a:lnTo>
                    <a:pt x="923181" y="0"/>
                  </a:lnTo>
                  <a:cubicBezTo>
                    <a:pt x="957752" y="0"/>
                    <a:pt x="985778" y="28026"/>
                    <a:pt x="985778" y="62597"/>
                  </a:cubicBezTo>
                  <a:lnTo>
                    <a:pt x="985778" y="563372"/>
                  </a:lnTo>
                  <a:cubicBezTo>
                    <a:pt x="985778" y="597943"/>
                    <a:pt x="957752" y="625969"/>
                    <a:pt x="923181" y="625969"/>
                  </a:cubicBezTo>
                  <a:lnTo>
                    <a:pt x="62597" y="625969"/>
                  </a:lnTo>
                  <a:cubicBezTo>
                    <a:pt x="28026" y="625969"/>
                    <a:pt x="0" y="597943"/>
                    <a:pt x="0" y="563372"/>
                  </a:cubicBezTo>
                  <a:lnTo>
                    <a:pt x="0" y="62597"/>
                  </a:lnTo>
                  <a:close/>
                </a:path>
              </a:pathLst>
            </a:custGeom>
            <a:solidFill>
              <a:schemeClr val="accent1">
                <a:lumMod val="75000"/>
              </a:schemeClr>
            </a:solidFill>
            <a:ln w="38100">
              <a:solidFill>
                <a:schemeClr val="accent1">
                  <a:lumMod val="50000"/>
                </a:schemeClr>
              </a:solidFill>
            </a:ln>
          </p:spPr>
          <p:style>
            <a:lnRef idx="2">
              <a:schemeClr val="accent6"/>
            </a:lnRef>
            <a:fillRef idx="1">
              <a:schemeClr val="lt1"/>
            </a:fillRef>
            <a:effectRef idx="0">
              <a:schemeClr val="accent6"/>
            </a:effectRef>
            <a:fontRef idx="minor">
              <a:schemeClr val="dk1">
                <a:hueOff val="0"/>
                <a:satOff val="0"/>
                <a:lumOff val="0"/>
                <a:alphaOff val="0"/>
              </a:schemeClr>
            </a:fontRef>
          </p:style>
          <p:txBody>
            <a:bodyPr lIns="71674" tIns="71674" rIns="71674" bIns="71674" spcCol="1270" anchor="ctr"/>
            <a:lstStyle/>
            <a:p>
              <a:pPr algn="ctr" defTabSz="622300" eaLnBrk="1" fontAlgn="auto" hangingPunct="1">
                <a:lnSpc>
                  <a:spcPct val="90000"/>
                </a:lnSpc>
                <a:spcAft>
                  <a:spcPct val="35000"/>
                </a:spcAft>
                <a:defRPr/>
              </a:pPr>
              <a:r>
                <a:rPr lang="de-DE" sz="1400" b="1" dirty="0">
                  <a:solidFill>
                    <a:prstClr val="white"/>
                  </a:solidFill>
                </a:rPr>
                <a:t>Rohstoffe</a:t>
              </a:r>
            </a:p>
          </p:txBody>
        </p:sp>
        <p:sp>
          <p:nvSpPr>
            <p:cNvPr id="65" name="Abgerundetes Rechteck 64"/>
            <p:cNvSpPr/>
            <p:nvPr/>
          </p:nvSpPr>
          <p:spPr>
            <a:xfrm>
              <a:off x="2582863" y="3976560"/>
              <a:ext cx="985837" cy="625475"/>
            </a:xfrm>
            <a:prstGeom prst="roundRect">
              <a:avLst>
                <a:gd name="adj" fmla="val 10000"/>
              </a:avLst>
            </a:prstGeom>
            <a:solidFill>
              <a:schemeClr val="bg1">
                <a:lumMod val="65000"/>
              </a:schemeClr>
            </a:solidFill>
            <a:ln w="38100">
              <a:solidFill>
                <a:schemeClr val="accent1">
                  <a:lumMod val="50000"/>
                </a:schemeClr>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7" name="Freihandform 66"/>
            <p:cNvSpPr/>
            <p:nvPr/>
          </p:nvSpPr>
          <p:spPr>
            <a:xfrm>
              <a:off x="355602" y="5059235"/>
              <a:ext cx="1173162" cy="625475"/>
            </a:xfrm>
            <a:custGeom>
              <a:avLst/>
              <a:gdLst>
                <a:gd name="connsiteX0" fmla="*/ 0 w 985778"/>
                <a:gd name="connsiteY0" fmla="*/ 62597 h 625969"/>
                <a:gd name="connsiteX1" fmla="*/ 62597 w 985778"/>
                <a:gd name="connsiteY1" fmla="*/ 0 h 625969"/>
                <a:gd name="connsiteX2" fmla="*/ 923181 w 985778"/>
                <a:gd name="connsiteY2" fmla="*/ 0 h 625969"/>
                <a:gd name="connsiteX3" fmla="*/ 985778 w 985778"/>
                <a:gd name="connsiteY3" fmla="*/ 62597 h 625969"/>
                <a:gd name="connsiteX4" fmla="*/ 985778 w 985778"/>
                <a:gd name="connsiteY4" fmla="*/ 563372 h 625969"/>
                <a:gd name="connsiteX5" fmla="*/ 923181 w 985778"/>
                <a:gd name="connsiteY5" fmla="*/ 625969 h 625969"/>
                <a:gd name="connsiteX6" fmla="*/ 62597 w 985778"/>
                <a:gd name="connsiteY6" fmla="*/ 625969 h 625969"/>
                <a:gd name="connsiteX7" fmla="*/ 0 w 985778"/>
                <a:gd name="connsiteY7" fmla="*/ 563372 h 625969"/>
                <a:gd name="connsiteX8" fmla="*/ 0 w 985778"/>
                <a:gd name="connsiteY8" fmla="*/ 62597 h 625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5778" h="625969">
                  <a:moveTo>
                    <a:pt x="0" y="62597"/>
                  </a:moveTo>
                  <a:cubicBezTo>
                    <a:pt x="0" y="28026"/>
                    <a:pt x="28026" y="0"/>
                    <a:pt x="62597" y="0"/>
                  </a:cubicBezTo>
                  <a:lnTo>
                    <a:pt x="923181" y="0"/>
                  </a:lnTo>
                  <a:cubicBezTo>
                    <a:pt x="957752" y="0"/>
                    <a:pt x="985778" y="28026"/>
                    <a:pt x="985778" y="62597"/>
                  </a:cubicBezTo>
                  <a:lnTo>
                    <a:pt x="985778" y="563372"/>
                  </a:lnTo>
                  <a:cubicBezTo>
                    <a:pt x="985778" y="597943"/>
                    <a:pt x="957752" y="625969"/>
                    <a:pt x="923181" y="625969"/>
                  </a:cubicBezTo>
                  <a:lnTo>
                    <a:pt x="62597" y="625969"/>
                  </a:lnTo>
                  <a:cubicBezTo>
                    <a:pt x="28026" y="625969"/>
                    <a:pt x="0" y="597943"/>
                    <a:pt x="0" y="563372"/>
                  </a:cubicBezTo>
                  <a:lnTo>
                    <a:pt x="0" y="62597"/>
                  </a:lnTo>
                  <a:close/>
                </a:path>
              </a:pathLst>
            </a:custGeom>
            <a:solidFill>
              <a:schemeClr val="bg1"/>
            </a:solidFill>
            <a:ln w="38100">
              <a:solidFill>
                <a:schemeClr val="accent1">
                  <a:lumMod val="50000"/>
                </a:schemeClr>
              </a:solidFill>
            </a:ln>
          </p:spPr>
          <p:style>
            <a:lnRef idx="2">
              <a:schemeClr val="accent6"/>
            </a:lnRef>
            <a:fillRef idx="1">
              <a:schemeClr val="lt1"/>
            </a:fillRef>
            <a:effectRef idx="0">
              <a:schemeClr val="accent6"/>
            </a:effectRef>
            <a:fontRef idx="minor">
              <a:schemeClr val="dk1">
                <a:hueOff val="0"/>
                <a:satOff val="0"/>
                <a:lumOff val="0"/>
                <a:alphaOff val="0"/>
              </a:schemeClr>
            </a:fontRef>
          </p:style>
          <p:txBody>
            <a:bodyPr lIns="71674" tIns="71674" rIns="71674" bIns="71674" anchor="ctr"/>
            <a:lstStyle>
              <a:lvl1pPr defTabSz="622300">
                <a:defRPr sz="2400">
                  <a:solidFill>
                    <a:schemeClr val="tx1"/>
                  </a:solidFill>
                  <a:latin typeface="Calibri" panose="020F0502020204030204" pitchFamily="34" charset="0"/>
                  <a:ea typeface="MS PGothic" panose="020B0600070205080204" pitchFamily="34" charset="-128"/>
                </a:defRPr>
              </a:lvl1pPr>
              <a:lvl2pPr marL="742950" indent="-285750" defTabSz="622300">
                <a:defRPr sz="2400">
                  <a:solidFill>
                    <a:schemeClr val="tx1"/>
                  </a:solidFill>
                  <a:latin typeface="Calibri" panose="020F0502020204030204" pitchFamily="34" charset="0"/>
                  <a:ea typeface="MS PGothic" panose="020B0600070205080204" pitchFamily="34" charset="-128"/>
                </a:defRPr>
              </a:lvl2pPr>
              <a:lvl3pPr marL="1143000" indent="-228600" defTabSz="622300">
                <a:defRPr sz="2400">
                  <a:solidFill>
                    <a:schemeClr val="tx1"/>
                  </a:solidFill>
                  <a:latin typeface="Calibri" panose="020F0502020204030204" pitchFamily="34" charset="0"/>
                  <a:ea typeface="MS PGothic" panose="020B0600070205080204" pitchFamily="34" charset="-128"/>
                </a:defRPr>
              </a:lvl3pPr>
              <a:lvl4pPr marL="1600200" indent="-228600" defTabSz="622300">
                <a:defRPr sz="2400">
                  <a:solidFill>
                    <a:schemeClr val="tx1"/>
                  </a:solidFill>
                  <a:latin typeface="Calibri" panose="020F0502020204030204" pitchFamily="34" charset="0"/>
                  <a:ea typeface="MS PGothic" panose="020B0600070205080204" pitchFamily="34" charset="-128"/>
                </a:defRPr>
              </a:lvl4pPr>
              <a:lvl5pPr marL="2057400" indent="-228600" defTabSz="622300">
                <a:defRPr sz="2400">
                  <a:solidFill>
                    <a:schemeClr val="tx1"/>
                  </a:solidFill>
                  <a:latin typeface="Calibri" panose="020F0502020204030204" pitchFamily="34" charset="0"/>
                  <a:ea typeface="MS PGothic" panose="020B0600070205080204" pitchFamily="34" charset="-128"/>
                </a:defRPr>
              </a:lvl5pPr>
              <a:lvl6pPr marL="2514600" indent="-228600" defTabSz="6223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6223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6223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6223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lnSpc>
                  <a:spcPct val="90000"/>
                </a:lnSpc>
                <a:spcAft>
                  <a:spcPct val="35000"/>
                </a:spcAft>
                <a:defRPr/>
              </a:pPr>
              <a:r>
                <a:rPr lang="de-DE" altLang="de-DE" sz="1400" b="1" dirty="0">
                  <a:solidFill>
                    <a:srgbClr val="000000"/>
                  </a:solidFill>
                </a:rPr>
                <a:t>Fossile Energieträger</a:t>
              </a:r>
            </a:p>
          </p:txBody>
        </p:sp>
        <p:sp>
          <p:nvSpPr>
            <p:cNvPr id="68" name="Abgerundetes Rechteck 67"/>
            <p:cNvSpPr/>
            <p:nvPr/>
          </p:nvSpPr>
          <p:spPr>
            <a:xfrm>
              <a:off x="1979613" y="5386260"/>
              <a:ext cx="985837" cy="627063"/>
            </a:xfrm>
            <a:prstGeom prst="roundRect">
              <a:avLst>
                <a:gd name="adj" fmla="val 10000"/>
              </a:avLst>
            </a:prstGeom>
            <a:solidFill>
              <a:schemeClr val="bg1">
                <a:lumMod val="65000"/>
              </a:schemeClr>
            </a:solidFill>
            <a:ln w="38100">
              <a:solidFill>
                <a:schemeClr val="accent1">
                  <a:lumMod val="50000"/>
                </a:schemeClr>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9" name="Freihandform 68"/>
            <p:cNvSpPr/>
            <p:nvPr/>
          </p:nvSpPr>
          <p:spPr>
            <a:xfrm>
              <a:off x="2089150" y="5491035"/>
              <a:ext cx="985838" cy="625475"/>
            </a:xfrm>
            <a:custGeom>
              <a:avLst/>
              <a:gdLst>
                <a:gd name="connsiteX0" fmla="*/ 0 w 985778"/>
                <a:gd name="connsiteY0" fmla="*/ 62597 h 625969"/>
                <a:gd name="connsiteX1" fmla="*/ 62597 w 985778"/>
                <a:gd name="connsiteY1" fmla="*/ 0 h 625969"/>
                <a:gd name="connsiteX2" fmla="*/ 923181 w 985778"/>
                <a:gd name="connsiteY2" fmla="*/ 0 h 625969"/>
                <a:gd name="connsiteX3" fmla="*/ 985778 w 985778"/>
                <a:gd name="connsiteY3" fmla="*/ 62597 h 625969"/>
                <a:gd name="connsiteX4" fmla="*/ 985778 w 985778"/>
                <a:gd name="connsiteY4" fmla="*/ 563372 h 625969"/>
                <a:gd name="connsiteX5" fmla="*/ 923181 w 985778"/>
                <a:gd name="connsiteY5" fmla="*/ 625969 h 625969"/>
                <a:gd name="connsiteX6" fmla="*/ 62597 w 985778"/>
                <a:gd name="connsiteY6" fmla="*/ 625969 h 625969"/>
                <a:gd name="connsiteX7" fmla="*/ 0 w 985778"/>
                <a:gd name="connsiteY7" fmla="*/ 563372 h 625969"/>
                <a:gd name="connsiteX8" fmla="*/ 0 w 985778"/>
                <a:gd name="connsiteY8" fmla="*/ 62597 h 625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5778" h="625969">
                  <a:moveTo>
                    <a:pt x="0" y="62597"/>
                  </a:moveTo>
                  <a:cubicBezTo>
                    <a:pt x="0" y="28026"/>
                    <a:pt x="28026" y="0"/>
                    <a:pt x="62597" y="0"/>
                  </a:cubicBezTo>
                  <a:lnTo>
                    <a:pt x="923181" y="0"/>
                  </a:lnTo>
                  <a:cubicBezTo>
                    <a:pt x="957752" y="0"/>
                    <a:pt x="985778" y="28026"/>
                    <a:pt x="985778" y="62597"/>
                  </a:cubicBezTo>
                  <a:lnTo>
                    <a:pt x="985778" y="563372"/>
                  </a:lnTo>
                  <a:cubicBezTo>
                    <a:pt x="985778" y="597943"/>
                    <a:pt x="957752" y="625969"/>
                    <a:pt x="923181" y="625969"/>
                  </a:cubicBezTo>
                  <a:lnTo>
                    <a:pt x="62597" y="625969"/>
                  </a:lnTo>
                  <a:cubicBezTo>
                    <a:pt x="28026" y="625969"/>
                    <a:pt x="0" y="597943"/>
                    <a:pt x="0" y="563372"/>
                  </a:cubicBezTo>
                  <a:lnTo>
                    <a:pt x="0" y="62597"/>
                  </a:lnTo>
                  <a:close/>
                </a:path>
              </a:pathLst>
            </a:custGeom>
            <a:solidFill>
              <a:schemeClr val="bg1"/>
            </a:solidFill>
            <a:ln w="38100">
              <a:solidFill>
                <a:schemeClr val="accent1">
                  <a:lumMod val="50000"/>
                </a:schemeClr>
              </a:solidFill>
            </a:ln>
          </p:spPr>
          <p:style>
            <a:lnRef idx="2">
              <a:schemeClr val="accent6"/>
            </a:lnRef>
            <a:fillRef idx="1">
              <a:schemeClr val="lt1"/>
            </a:fillRef>
            <a:effectRef idx="0">
              <a:schemeClr val="accent6"/>
            </a:effectRef>
            <a:fontRef idx="minor">
              <a:schemeClr val="dk1">
                <a:hueOff val="0"/>
                <a:satOff val="0"/>
                <a:lumOff val="0"/>
                <a:alphaOff val="0"/>
              </a:schemeClr>
            </a:fontRef>
          </p:style>
          <p:txBody>
            <a:bodyPr lIns="71674" tIns="71674" rIns="71674" bIns="71674" spcCol="1270" anchor="ctr"/>
            <a:lstStyle/>
            <a:p>
              <a:pPr algn="ctr" defTabSz="622300" eaLnBrk="1" fontAlgn="auto" hangingPunct="1">
                <a:lnSpc>
                  <a:spcPct val="90000"/>
                </a:lnSpc>
                <a:spcAft>
                  <a:spcPct val="35000"/>
                </a:spcAft>
                <a:defRPr/>
              </a:pPr>
              <a:r>
                <a:rPr lang="de-DE" sz="1400" b="1" dirty="0">
                  <a:solidFill>
                    <a:prstClr val="black">
                      <a:hueOff val="0"/>
                      <a:satOff val="0"/>
                      <a:lumOff val="0"/>
                      <a:alphaOff val="0"/>
                    </a:prstClr>
                  </a:solidFill>
                </a:rPr>
                <a:t>Erze</a:t>
              </a:r>
            </a:p>
          </p:txBody>
        </p:sp>
        <p:sp>
          <p:nvSpPr>
            <p:cNvPr id="70" name="Abgerundetes Rechteck 69"/>
            <p:cNvSpPr/>
            <p:nvPr/>
          </p:nvSpPr>
          <p:spPr>
            <a:xfrm>
              <a:off x="3184525" y="5386260"/>
              <a:ext cx="985838" cy="627063"/>
            </a:xfrm>
            <a:prstGeom prst="roundRect">
              <a:avLst>
                <a:gd name="adj" fmla="val 10000"/>
              </a:avLst>
            </a:prstGeom>
            <a:solidFill>
              <a:schemeClr val="bg1">
                <a:lumMod val="65000"/>
              </a:schemeClr>
            </a:solidFill>
            <a:ln w="38100">
              <a:solidFill>
                <a:schemeClr val="accent1">
                  <a:lumMod val="50000"/>
                </a:schemeClr>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71" name="Freihandform 70"/>
            <p:cNvSpPr/>
            <p:nvPr/>
          </p:nvSpPr>
          <p:spPr>
            <a:xfrm>
              <a:off x="3294063" y="5491035"/>
              <a:ext cx="985837" cy="625475"/>
            </a:xfrm>
            <a:custGeom>
              <a:avLst/>
              <a:gdLst>
                <a:gd name="connsiteX0" fmla="*/ 0 w 985778"/>
                <a:gd name="connsiteY0" fmla="*/ 62597 h 625969"/>
                <a:gd name="connsiteX1" fmla="*/ 62597 w 985778"/>
                <a:gd name="connsiteY1" fmla="*/ 0 h 625969"/>
                <a:gd name="connsiteX2" fmla="*/ 923181 w 985778"/>
                <a:gd name="connsiteY2" fmla="*/ 0 h 625969"/>
                <a:gd name="connsiteX3" fmla="*/ 985778 w 985778"/>
                <a:gd name="connsiteY3" fmla="*/ 62597 h 625969"/>
                <a:gd name="connsiteX4" fmla="*/ 985778 w 985778"/>
                <a:gd name="connsiteY4" fmla="*/ 563372 h 625969"/>
                <a:gd name="connsiteX5" fmla="*/ 923181 w 985778"/>
                <a:gd name="connsiteY5" fmla="*/ 625969 h 625969"/>
                <a:gd name="connsiteX6" fmla="*/ 62597 w 985778"/>
                <a:gd name="connsiteY6" fmla="*/ 625969 h 625969"/>
                <a:gd name="connsiteX7" fmla="*/ 0 w 985778"/>
                <a:gd name="connsiteY7" fmla="*/ 563372 h 625969"/>
                <a:gd name="connsiteX8" fmla="*/ 0 w 985778"/>
                <a:gd name="connsiteY8" fmla="*/ 62597 h 625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5778" h="625969">
                  <a:moveTo>
                    <a:pt x="0" y="62597"/>
                  </a:moveTo>
                  <a:cubicBezTo>
                    <a:pt x="0" y="28026"/>
                    <a:pt x="28026" y="0"/>
                    <a:pt x="62597" y="0"/>
                  </a:cubicBezTo>
                  <a:lnTo>
                    <a:pt x="923181" y="0"/>
                  </a:lnTo>
                  <a:cubicBezTo>
                    <a:pt x="957752" y="0"/>
                    <a:pt x="985778" y="28026"/>
                    <a:pt x="985778" y="62597"/>
                  </a:cubicBezTo>
                  <a:lnTo>
                    <a:pt x="985778" y="563372"/>
                  </a:lnTo>
                  <a:cubicBezTo>
                    <a:pt x="985778" y="597943"/>
                    <a:pt x="957752" y="625969"/>
                    <a:pt x="923181" y="625969"/>
                  </a:cubicBezTo>
                  <a:lnTo>
                    <a:pt x="62597" y="625969"/>
                  </a:lnTo>
                  <a:cubicBezTo>
                    <a:pt x="28026" y="625969"/>
                    <a:pt x="0" y="597943"/>
                    <a:pt x="0" y="563372"/>
                  </a:cubicBezTo>
                  <a:lnTo>
                    <a:pt x="0" y="62597"/>
                  </a:lnTo>
                  <a:close/>
                </a:path>
              </a:pathLst>
            </a:custGeom>
            <a:solidFill>
              <a:schemeClr val="bg1"/>
            </a:solidFill>
            <a:ln w="38100">
              <a:solidFill>
                <a:schemeClr val="accent1">
                  <a:lumMod val="50000"/>
                </a:schemeClr>
              </a:solidFill>
            </a:ln>
          </p:spPr>
          <p:style>
            <a:lnRef idx="2">
              <a:schemeClr val="accent6"/>
            </a:lnRef>
            <a:fillRef idx="1">
              <a:schemeClr val="lt1"/>
            </a:fillRef>
            <a:effectRef idx="0">
              <a:schemeClr val="accent6"/>
            </a:effectRef>
            <a:fontRef idx="minor">
              <a:schemeClr val="dk1">
                <a:hueOff val="0"/>
                <a:satOff val="0"/>
                <a:lumOff val="0"/>
                <a:alphaOff val="0"/>
              </a:schemeClr>
            </a:fontRef>
          </p:style>
          <p:txBody>
            <a:bodyPr lIns="71674" tIns="71674" rIns="71674" bIns="71674" spcCol="1270" anchor="ctr"/>
            <a:lstStyle/>
            <a:p>
              <a:pPr algn="ctr" defTabSz="622300" eaLnBrk="1" fontAlgn="auto" hangingPunct="1">
                <a:lnSpc>
                  <a:spcPct val="90000"/>
                </a:lnSpc>
                <a:spcAft>
                  <a:spcPct val="35000"/>
                </a:spcAft>
                <a:defRPr/>
              </a:pPr>
              <a:r>
                <a:rPr lang="de-DE" sz="1400" b="1" dirty="0">
                  <a:solidFill>
                    <a:prstClr val="black">
                      <a:hueOff val="0"/>
                      <a:satOff val="0"/>
                      <a:lumOff val="0"/>
                      <a:alphaOff val="0"/>
                    </a:prstClr>
                  </a:solidFill>
                </a:rPr>
                <a:t>Industrie-</a:t>
              </a:r>
              <a:r>
                <a:rPr lang="de-DE" sz="1400" b="1" dirty="0" err="1">
                  <a:solidFill>
                    <a:prstClr val="black">
                      <a:hueOff val="0"/>
                      <a:satOff val="0"/>
                      <a:lumOff val="0"/>
                      <a:alphaOff val="0"/>
                    </a:prstClr>
                  </a:solidFill>
                </a:rPr>
                <a:t>mineralien</a:t>
              </a:r>
              <a:endParaRPr lang="de-DE" sz="1400" b="1" dirty="0">
                <a:solidFill>
                  <a:prstClr val="black">
                    <a:hueOff val="0"/>
                    <a:satOff val="0"/>
                    <a:lumOff val="0"/>
                    <a:alphaOff val="0"/>
                  </a:prstClr>
                </a:solidFill>
              </a:endParaRPr>
            </a:p>
          </p:txBody>
        </p:sp>
        <p:sp>
          <p:nvSpPr>
            <p:cNvPr id="72" name="Abgerundetes Rechteck 71"/>
            <p:cNvSpPr/>
            <p:nvPr/>
          </p:nvSpPr>
          <p:spPr>
            <a:xfrm>
              <a:off x="4389438" y="5386260"/>
              <a:ext cx="985837" cy="627063"/>
            </a:xfrm>
            <a:prstGeom prst="roundRect">
              <a:avLst>
                <a:gd name="adj" fmla="val 10000"/>
              </a:avLst>
            </a:prstGeom>
            <a:solidFill>
              <a:schemeClr val="bg1">
                <a:lumMod val="65000"/>
              </a:schemeClr>
            </a:solidFill>
            <a:ln w="38100">
              <a:solidFill>
                <a:schemeClr val="accent1">
                  <a:lumMod val="50000"/>
                </a:schemeClr>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73" name="Freihandform 72"/>
            <p:cNvSpPr/>
            <p:nvPr/>
          </p:nvSpPr>
          <p:spPr>
            <a:xfrm>
              <a:off x="4498975" y="5491035"/>
              <a:ext cx="985838" cy="625475"/>
            </a:xfrm>
            <a:custGeom>
              <a:avLst/>
              <a:gdLst>
                <a:gd name="connsiteX0" fmla="*/ 0 w 985778"/>
                <a:gd name="connsiteY0" fmla="*/ 62597 h 625969"/>
                <a:gd name="connsiteX1" fmla="*/ 62597 w 985778"/>
                <a:gd name="connsiteY1" fmla="*/ 0 h 625969"/>
                <a:gd name="connsiteX2" fmla="*/ 923181 w 985778"/>
                <a:gd name="connsiteY2" fmla="*/ 0 h 625969"/>
                <a:gd name="connsiteX3" fmla="*/ 985778 w 985778"/>
                <a:gd name="connsiteY3" fmla="*/ 62597 h 625969"/>
                <a:gd name="connsiteX4" fmla="*/ 985778 w 985778"/>
                <a:gd name="connsiteY4" fmla="*/ 563372 h 625969"/>
                <a:gd name="connsiteX5" fmla="*/ 923181 w 985778"/>
                <a:gd name="connsiteY5" fmla="*/ 625969 h 625969"/>
                <a:gd name="connsiteX6" fmla="*/ 62597 w 985778"/>
                <a:gd name="connsiteY6" fmla="*/ 625969 h 625969"/>
                <a:gd name="connsiteX7" fmla="*/ 0 w 985778"/>
                <a:gd name="connsiteY7" fmla="*/ 563372 h 625969"/>
                <a:gd name="connsiteX8" fmla="*/ 0 w 985778"/>
                <a:gd name="connsiteY8" fmla="*/ 62597 h 625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5778" h="625969">
                  <a:moveTo>
                    <a:pt x="0" y="62597"/>
                  </a:moveTo>
                  <a:cubicBezTo>
                    <a:pt x="0" y="28026"/>
                    <a:pt x="28026" y="0"/>
                    <a:pt x="62597" y="0"/>
                  </a:cubicBezTo>
                  <a:lnTo>
                    <a:pt x="923181" y="0"/>
                  </a:lnTo>
                  <a:cubicBezTo>
                    <a:pt x="957752" y="0"/>
                    <a:pt x="985778" y="28026"/>
                    <a:pt x="985778" y="62597"/>
                  </a:cubicBezTo>
                  <a:lnTo>
                    <a:pt x="985778" y="563372"/>
                  </a:lnTo>
                  <a:cubicBezTo>
                    <a:pt x="985778" y="597943"/>
                    <a:pt x="957752" y="625969"/>
                    <a:pt x="923181" y="625969"/>
                  </a:cubicBezTo>
                  <a:lnTo>
                    <a:pt x="62597" y="625969"/>
                  </a:lnTo>
                  <a:cubicBezTo>
                    <a:pt x="28026" y="625969"/>
                    <a:pt x="0" y="597943"/>
                    <a:pt x="0" y="563372"/>
                  </a:cubicBezTo>
                  <a:lnTo>
                    <a:pt x="0" y="62597"/>
                  </a:lnTo>
                  <a:close/>
                </a:path>
              </a:pathLst>
            </a:custGeom>
            <a:solidFill>
              <a:schemeClr val="bg1"/>
            </a:solidFill>
            <a:ln w="38100">
              <a:solidFill>
                <a:schemeClr val="accent1">
                  <a:lumMod val="50000"/>
                </a:schemeClr>
              </a:solidFill>
            </a:ln>
          </p:spPr>
          <p:style>
            <a:lnRef idx="2">
              <a:schemeClr val="accent6"/>
            </a:lnRef>
            <a:fillRef idx="1">
              <a:schemeClr val="lt1"/>
            </a:fillRef>
            <a:effectRef idx="0">
              <a:schemeClr val="accent6"/>
            </a:effectRef>
            <a:fontRef idx="minor">
              <a:schemeClr val="dk1">
                <a:hueOff val="0"/>
                <a:satOff val="0"/>
                <a:lumOff val="0"/>
                <a:alphaOff val="0"/>
              </a:schemeClr>
            </a:fontRef>
          </p:style>
          <p:txBody>
            <a:bodyPr lIns="71674" tIns="71674" rIns="71674" bIns="71674" spcCol="1270" anchor="ctr"/>
            <a:lstStyle/>
            <a:p>
              <a:pPr algn="ctr" defTabSz="622300" eaLnBrk="1" fontAlgn="auto" hangingPunct="1">
                <a:lnSpc>
                  <a:spcPct val="90000"/>
                </a:lnSpc>
                <a:spcAft>
                  <a:spcPct val="35000"/>
                </a:spcAft>
                <a:defRPr/>
              </a:pPr>
              <a:r>
                <a:rPr lang="de-DE" sz="1400" b="1" dirty="0">
                  <a:solidFill>
                    <a:prstClr val="black">
                      <a:hueOff val="0"/>
                      <a:satOff val="0"/>
                      <a:lumOff val="0"/>
                      <a:alphaOff val="0"/>
                    </a:prstClr>
                  </a:solidFill>
                </a:rPr>
                <a:t>Bau-</a:t>
              </a:r>
              <a:r>
                <a:rPr lang="de-DE" sz="1400" b="1" dirty="0" err="1">
                  <a:solidFill>
                    <a:prstClr val="black">
                      <a:hueOff val="0"/>
                      <a:satOff val="0"/>
                      <a:lumOff val="0"/>
                      <a:alphaOff val="0"/>
                    </a:prstClr>
                  </a:solidFill>
                </a:rPr>
                <a:t>mineralien</a:t>
              </a:r>
              <a:endParaRPr lang="de-DE" sz="1400" b="1" dirty="0">
                <a:solidFill>
                  <a:prstClr val="black">
                    <a:hueOff val="0"/>
                    <a:satOff val="0"/>
                    <a:lumOff val="0"/>
                    <a:alphaOff val="0"/>
                  </a:prstClr>
                </a:solidFill>
              </a:endParaRPr>
            </a:p>
          </p:txBody>
        </p:sp>
        <p:sp>
          <p:nvSpPr>
            <p:cNvPr id="74" name="Abgerundetes Rechteck 73"/>
            <p:cNvSpPr/>
            <p:nvPr/>
          </p:nvSpPr>
          <p:spPr>
            <a:xfrm>
              <a:off x="6880225" y="3976560"/>
              <a:ext cx="985838" cy="625475"/>
            </a:xfrm>
            <a:prstGeom prst="roundRect">
              <a:avLst>
                <a:gd name="adj" fmla="val 10000"/>
              </a:avLst>
            </a:prstGeom>
            <a:solidFill>
              <a:schemeClr val="bg1">
                <a:lumMod val="65000"/>
              </a:schemeClr>
            </a:solidFill>
            <a:ln w="38100">
              <a:solidFill>
                <a:schemeClr val="accent1">
                  <a:lumMod val="50000"/>
                </a:schemeClr>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75" name="Abgerundetes Rechteck 74"/>
            <p:cNvSpPr/>
            <p:nvPr/>
          </p:nvSpPr>
          <p:spPr>
            <a:xfrm>
              <a:off x="5594350" y="5386260"/>
              <a:ext cx="985838" cy="627063"/>
            </a:xfrm>
            <a:prstGeom prst="roundRect">
              <a:avLst>
                <a:gd name="adj" fmla="val 10000"/>
              </a:avLst>
            </a:prstGeom>
            <a:solidFill>
              <a:schemeClr val="bg1">
                <a:lumMod val="65000"/>
              </a:schemeClr>
            </a:solidFill>
            <a:ln w="38100">
              <a:solidFill>
                <a:schemeClr val="accent1">
                  <a:lumMod val="50000"/>
                </a:schemeClr>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76" name="Freihandform 75"/>
            <p:cNvSpPr/>
            <p:nvPr/>
          </p:nvSpPr>
          <p:spPr>
            <a:xfrm>
              <a:off x="5703888" y="5491035"/>
              <a:ext cx="985837" cy="625475"/>
            </a:xfrm>
            <a:custGeom>
              <a:avLst/>
              <a:gdLst>
                <a:gd name="connsiteX0" fmla="*/ 0 w 985778"/>
                <a:gd name="connsiteY0" fmla="*/ 62597 h 625969"/>
                <a:gd name="connsiteX1" fmla="*/ 62597 w 985778"/>
                <a:gd name="connsiteY1" fmla="*/ 0 h 625969"/>
                <a:gd name="connsiteX2" fmla="*/ 923181 w 985778"/>
                <a:gd name="connsiteY2" fmla="*/ 0 h 625969"/>
                <a:gd name="connsiteX3" fmla="*/ 985778 w 985778"/>
                <a:gd name="connsiteY3" fmla="*/ 62597 h 625969"/>
                <a:gd name="connsiteX4" fmla="*/ 985778 w 985778"/>
                <a:gd name="connsiteY4" fmla="*/ 563372 h 625969"/>
                <a:gd name="connsiteX5" fmla="*/ 923181 w 985778"/>
                <a:gd name="connsiteY5" fmla="*/ 625969 h 625969"/>
                <a:gd name="connsiteX6" fmla="*/ 62597 w 985778"/>
                <a:gd name="connsiteY6" fmla="*/ 625969 h 625969"/>
                <a:gd name="connsiteX7" fmla="*/ 0 w 985778"/>
                <a:gd name="connsiteY7" fmla="*/ 563372 h 625969"/>
                <a:gd name="connsiteX8" fmla="*/ 0 w 985778"/>
                <a:gd name="connsiteY8" fmla="*/ 62597 h 625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5778" h="625969">
                  <a:moveTo>
                    <a:pt x="0" y="62597"/>
                  </a:moveTo>
                  <a:cubicBezTo>
                    <a:pt x="0" y="28026"/>
                    <a:pt x="28026" y="0"/>
                    <a:pt x="62597" y="0"/>
                  </a:cubicBezTo>
                  <a:lnTo>
                    <a:pt x="923181" y="0"/>
                  </a:lnTo>
                  <a:cubicBezTo>
                    <a:pt x="957752" y="0"/>
                    <a:pt x="985778" y="28026"/>
                    <a:pt x="985778" y="62597"/>
                  </a:cubicBezTo>
                  <a:lnTo>
                    <a:pt x="985778" y="563372"/>
                  </a:lnTo>
                  <a:cubicBezTo>
                    <a:pt x="985778" y="597943"/>
                    <a:pt x="957752" y="625969"/>
                    <a:pt x="923181" y="625969"/>
                  </a:cubicBezTo>
                  <a:lnTo>
                    <a:pt x="62597" y="625969"/>
                  </a:lnTo>
                  <a:cubicBezTo>
                    <a:pt x="28026" y="625969"/>
                    <a:pt x="0" y="597943"/>
                    <a:pt x="0" y="563372"/>
                  </a:cubicBezTo>
                  <a:lnTo>
                    <a:pt x="0" y="62597"/>
                  </a:lnTo>
                  <a:close/>
                </a:path>
              </a:pathLst>
            </a:custGeom>
            <a:solidFill>
              <a:schemeClr val="bg1"/>
            </a:solidFill>
            <a:ln w="38100">
              <a:solidFill>
                <a:schemeClr val="accent1">
                  <a:lumMod val="50000"/>
                </a:schemeClr>
              </a:solidFill>
            </a:ln>
          </p:spPr>
          <p:style>
            <a:lnRef idx="2">
              <a:schemeClr val="accent6"/>
            </a:lnRef>
            <a:fillRef idx="1">
              <a:schemeClr val="lt1"/>
            </a:fillRef>
            <a:effectRef idx="0">
              <a:schemeClr val="accent6"/>
            </a:effectRef>
            <a:fontRef idx="minor">
              <a:schemeClr val="dk1">
                <a:hueOff val="0"/>
                <a:satOff val="0"/>
                <a:lumOff val="0"/>
                <a:alphaOff val="0"/>
              </a:schemeClr>
            </a:fontRef>
          </p:style>
          <p:txBody>
            <a:bodyPr lIns="71674" tIns="71674" rIns="71674" bIns="71674" spcCol="1270" anchor="ctr"/>
            <a:lstStyle/>
            <a:p>
              <a:pPr algn="ctr" defTabSz="622300" eaLnBrk="1" fontAlgn="auto" hangingPunct="1">
                <a:lnSpc>
                  <a:spcPct val="90000"/>
                </a:lnSpc>
                <a:spcAft>
                  <a:spcPct val="35000"/>
                </a:spcAft>
                <a:defRPr/>
              </a:pPr>
              <a:r>
                <a:rPr lang="de-DE" sz="1400" b="1" dirty="0">
                  <a:solidFill>
                    <a:prstClr val="black">
                      <a:hueOff val="0"/>
                      <a:satOff val="0"/>
                      <a:lumOff val="0"/>
                      <a:alphaOff val="0"/>
                    </a:prstClr>
                  </a:solidFill>
                </a:rPr>
                <a:t>Stoffliche Nutzung</a:t>
              </a:r>
            </a:p>
          </p:txBody>
        </p:sp>
        <p:sp>
          <p:nvSpPr>
            <p:cNvPr id="77" name="Abgerundetes Rechteck 76"/>
            <p:cNvSpPr/>
            <p:nvPr/>
          </p:nvSpPr>
          <p:spPr>
            <a:xfrm>
              <a:off x="8024813" y="5386260"/>
              <a:ext cx="900112" cy="627063"/>
            </a:xfrm>
            <a:prstGeom prst="roundRect">
              <a:avLst>
                <a:gd name="adj" fmla="val 10000"/>
              </a:avLst>
            </a:prstGeom>
            <a:solidFill>
              <a:schemeClr val="bg1">
                <a:lumMod val="65000"/>
              </a:schemeClr>
            </a:solidFill>
            <a:ln w="38100">
              <a:solidFill>
                <a:schemeClr val="accent1">
                  <a:lumMod val="50000"/>
                </a:schemeClr>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78" name="Abgerundetes Rechteck 77"/>
            <p:cNvSpPr/>
            <p:nvPr/>
          </p:nvSpPr>
          <p:spPr>
            <a:xfrm>
              <a:off x="6880225" y="5386260"/>
              <a:ext cx="960438" cy="627063"/>
            </a:xfrm>
            <a:prstGeom prst="roundRect">
              <a:avLst>
                <a:gd name="adj" fmla="val 10000"/>
              </a:avLst>
            </a:prstGeom>
            <a:solidFill>
              <a:schemeClr val="bg1">
                <a:lumMod val="65000"/>
              </a:schemeClr>
            </a:solidFill>
            <a:ln w="38100">
              <a:solidFill>
                <a:schemeClr val="accent1">
                  <a:lumMod val="50000"/>
                </a:schemeClr>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79" name="Freihandform 78"/>
            <p:cNvSpPr/>
            <p:nvPr/>
          </p:nvSpPr>
          <p:spPr>
            <a:xfrm>
              <a:off x="6953250" y="5491035"/>
              <a:ext cx="962025" cy="625475"/>
            </a:xfrm>
            <a:custGeom>
              <a:avLst/>
              <a:gdLst>
                <a:gd name="connsiteX0" fmla="*/ 0 w 985778"/>
                <a:gd name="connsiteY0" fmla="*/ 62597 h 625969"/>
                <a:gd name="connsiteX1" fmla="*/ 62597 w 985778"/>
                <a:gd name="connsiteY1" fmla="*/ 0 h 625969"/>
                <a:gd name="connsiteX2" fmla="*/ 923181 w 985778"/>
                <a:gd name="connsiteY2" fmla="*/ 0 h 625969"/>
                <a:gd name="connsiteX3" fmla="*/ 985778 w 985778"/>
                <a:gd name="connsiteY3" fmla="*/ 62597 h 625969"/>
                <a:gd name="connsiteX4" fmla="*/ 985778 w 985778"/>
                <a:gd name="connsiteY4" fmla="*/ 563372 h 625969"/>
                <a:gd name="connsiteX5" fmla="*/ 923181 w 985778"/>
                <a:gd name="connsiteY5" fmla="*/ 625969 h 625969"/>
                <a:gd name="connsiteX6" fmla="*/ 62597 w 985778"/>
                <a:gd name="connsiteY6" fmla="*/ 625969 h 625969"/>
                <a:gd name="connsiteX7" fmla="*/ 0 w 985778"/>
                <a:gd name="connsiteY7" fmla="*/ 563372 h 625969"/>
                <a:gd name="connsiteX8" fmla="*/ 0 w 985778"/>
                <a:gd name="connsiteY8" fmla="*/ 62597 h 625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5778" h="625969">
                  <a:moveTo>
                    <a:pt x="0" y="62597"/>
                  </a:moveTo>
                  <a:cubicBezTo>
                    <a:pt x="0" y="28026"/>
                    <a:pt x="28026" y="0"/>
                    <a:pt x="62597" y="0"/>
                  </a:cubicBezTo>
                  <a:lnTo>
                    <a:pt x="923181" y="0"/>
                  </a:lnTo>
                  <a:cubicBezTo>
                    <a:pt x="957752" y="0"/>
                    <a:pt x="985778" y="28026"/>
                    <a:pt x="985778" y="62597"/>
                  </a:cubicBezTo>
                  <a:lnTo>
                    <a:pt x="985778" y="563372"/>
                  </a:lnTo>
                  <a:cubicBezTo>
                    <a:pt x="985778" y="597943"/>
                    <a:pt x="957752" y="625969"/>
                    <a:pt x="923181" y="625969"/>
                  </a:cubicBezTo>
                  <a:lnTo>
                    <a:pt x="62597" y="625969"/>
                  </a:lnTo>
                  <a:cubicBezTo>
                    <a:pt x="28026" y="625969"/>
                    <a:pt x="0" y="597943"/>
                    <a:pt x="0" y="563372"/>
                  </a:cubicBezTo>
                  <a:lnTo>
                    <a:pt x="0" y="62597"/>
                  </a:lnTo>
                  <a:close/>
                </a:path>
              </a:pathLst>
            </a:custGeom>
            <a:solidFill>
              <a:schemeClr val="bg1"/>
            </a:solidFill>
            <a:ln w="38100">
              <a:solidFill>
                <a:schemeClr val="accent1">
                  <a:lumMod val="50000"/>
                </a:schemeClr>
              </a:solidFill>
            </a:ln>
          </p:spPr>
          <p:style>
            <a:lnRef idx="2">
              <a:schemeClr val="accent6"/>
            </a:lnRef>
            <a:fillRef idx="1">
              <a:schemeClr val="lt1"/>
            </a:fillRef>
            <a:effectRef idx="0">
              <a:schemeClr val="accent6"/>
            </a:effectRef>
            <a:fontRef idx="minor">
              <a:schemeClr val="dk1">
                <a:hueOff val="0"/>
                <a:satOff val="0"/>
                <a:lumOff val="0"/>
                <a:alphaOff val="0"/>
              </a:schemeClr>
            </a:fontRef>
          </p:style>
          <p:txBody>
            <a:bodyPr lIns="64054" tIns="64054" rIns="64054" bIns="64054" spcCol="1270" anchor="ctr"/>
            <a:lstStyle/>
            <a:p>
              <a:pPr algn="ctr" defTabSz="533400" eaLnBrk="1" fontAlgn="auto" hangingPunct="1">
                <a:lnSpc>
                  <a:spcPct val="90000"/>
                </a:lnSpc>
                <a:spcAft>
                  <a:spcPct val="35000"/>
                </a:spcAft>
                <a:defRPr/>
              </a:pPr>
              <a:r>
                <a:rPr lang="de-DE" sz="1200" b="1" dirty="0">
                  <a:solidFill>
                    <a:prstClr val="black">
                      <a:hueOff val="0"/>
                      <a:satOff val="0"/>
                      <a:lumOff val="0"/>
                      <a:alphaOff val="0"/>
                    </a:prstClr>
                  </a:solidFill>
                </a:rPr>
                <a:t>Energetische Nutzung</a:t>
              </a:r>
            </a:p>
          </p:txBody>
        </p:sp>
        <p:sp>
          <p:nvSpPr>
            <p:cNvPr id="80" name="Abgerundetes Rechteck 79"/>
            <p:cNvSpPr/>
            <p:nvPr/>
          </p:nvSpPr>
          <p:spPr>
            <a:xfrm>
              <a:off x="5514975" y="2868485"/>
              <a:ext cx="985838" cy="627063"/>
            </a:xfrm>
            <a:prstGeom prst="roundRect">
              <a:avLst>
                <a:gd name="adj" fmla="val 10000"/>
              </a:avLst>
            </a:prstGeom>
            <a:solidFill>
              <a:schemeClr val="bg1">
                <a:lumMod val="65000"/>
              </a:schemeClr>
            </a:solidFill>
            <a:ln w="38100">
              <a:solidFill>
                <a:schemeClr val="accent1">
                  <a:lumMod val="50000"/>
                </a:schemeClr>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81" name="Freihandform 80"/>
            <p:cNvSpPr/>
            <p:nvPr/>
          </p:nvSpPr>
          <p:spPr>
            <a:xfrm>
              <a:off x="5624513" y="2973260"/>
              <a:ext cx="985837" cy="625475"/>
            </a:xfrm>
            <a:custGeom>
              <a:avLst/>
              <a:gdLst>
                <a:gd name="connsiteX0" fmla="*/ 0 w 985778"/>
                <a:gd name="connsiteY0" fmla="*/ 62597 h 625969"/>
                <a:gd name="connsiteX1" fmla="*/ 62597 w 985778"/>
                <a:gd name="connsiteY1" fmla="*/ 0 h 625969"/>
                <a:gd name="connsiteX2" fmla="*/ 923181 w 985778"/>
                <a:gd name="connsiteY2" fmla="*/ 0 h 625969"/>
                <a:gd name="connsiteX3" fmla="*/ 985778 w 985778"/>
                <a:gd name="connsiteY3" fmla="*/ 62597 h 625969"/>
                <a:gd name="connsiteX4" fmla="*/ 985778 w 985778"/>
                <a:gd name="connsiteY4" fmla="*/ 563372 h 625969"/>
                <a:gd name="connsiteX5" fmla="*/ 923181 w 985778"/>
                <a:gd name="connsiteY5" fmla="*/ 625969 h 625969"/>
                <a:gd name="connsiteX6" fmla="*/ 62597 w 985778"/>
                <a:gd name="connsiteY6" fmla="*/ 625969 h 625969"/>
                <a:gd name="connsiteX7" fmla="*/ 0 w 985778"/>
                <a:gd name="connsiteY7" fmla="*/ 563372 h 625969"/>
                <a:gd name="connsiteX8" fmla="*/ 0 w 985778"/>
                <a:gd name="connsiteY8" fmla="*/ 62597 h 625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5778" h="625969">
                  <a:moveTo>
                    <a:pt x="0" y="62597"/>
                  </a:moveTo>
                  <a:cubicBezTo>
                    <a:pt x="0" y="28026"/>
                    <a:pt x="28026" y="0"/>
                    <a:pt x="62597" y="0"/>
                  </a:cubicBezTo>
                  <a:lnTo>
                    <a:pt x="923181" y="0"/>
                  </a:lnTo>
                  <a:cubicBezTo>
                    <a:pt x="957752" y="0"/>
                    <a:pt x="985778" y="28026"/>
                    <a:pt x="985778" y="62597"/>
                  </a:cubicBezTo>
                  <a:lnTo>
                    <a:pt x="985778" y="563372"/>
                  </a:lnTo>
                  <a:cubicBezTo>
                    <a:pt x="985778" y="597943"/>
                    <a:pt x="957752" y="625969"/>
                    <a:pt x="923181" y="625969"/>
                  </a:cubicBezTo>
                  <a:lnTo>
                    <a:pt x="62597" y="625969"/>
                  </a:lnTo>
                  <a:cubicBezTo>
                    <a:pt x="28026" y="625969"/>
                    <a:pt x="0" y="597943"/>
                    <a:pt x="0" y="563372"/>
                  </a:cubicBezTo>
                  <a:lnTo>
                    <a:pt x="0" y="62597"/>
                  </a:lnTo>
                  <a:close/>
                </a:path>
              </a:pathLst>
            </a:custGeom>
            <a:ln w="38100">
              <a:solidFill>
                <a:schemeClr val="accent1">
                  <a:lumMod val="50000"/>
                </a:schemeClr>
              </a:solidFill>
            </a:ln>
          </p:spPr>
          <p:style>
            <a:lnRef idx="2">
              <a:schemeClr val="accent6"/>
            </a:lnRef>
            <a:fillRef idx="1">
              <a:schemeClr val="lt1"/>
            </a:fillRef>
            <a:effectRef idx="0">
              <a:schemeClr val="accent6"/>
            </a:effectRef>
            <a:fontRef idx="minor">
              <a:schemeClr val="dk1">
                <a:hueOff val="0"/>
                <a:satOff val="0"/>
                <a:lumOff val="0"/>
                <a:alphaOff val="0"/>
              </a:schemeClr>
            </a:fontRef>
          </p:style>
          <p:txBody>
            <a:bodyPr lIns="64054" tIns="64054" rIns="64054" bIns="64054" anchor="ctr"/>
            <a:lstStyle>
              <a:lvl1pPr defTabSz="533400">
                <a:defRPr sz="2400">
                  <a:solidFill>
                    <a:schemeClr val="tx1"/>
                  </a:solidFill>
                  <a:latin typeface="Calibri" panose="020F0502020204030204" pitchFamily="34" charset="0"/>
                  <a:ea typeface="MS PGothic" panose="020B0600070205080204" pitchFamily="34" charset="-128"/>
                </a:defRPr>
              </a:lvl1pPr>
              <a:lvl2pPr marL="742950" indent="-285750" defTabSz="533400">
                <a:defRPr sz="2400">
                  <a:solidFill>
                    <a:schemeClr val="tx1"/>
                  </a:solidFill>
                  <a:latin typeface="Calibri" panose="020F0502020204030204" pitchFamily="34" charset="0"/>
                  <a:ea typeface="MS PGothic" panose="020B0600070205080204" pitchFamily="34" charset="-128"/>
                </a:defRPr>
              </a:lvl2pPr>
              <a:lvl3pPr marL="1143000" indent="-228600" defTabSz="533400">
                <a:defRPr sz="2400">
                  <a:solidFill>
                    <a:schemeClr val="tx1"/>
                  </a:solidFill>
                  <a:latin typeface="Calibri" panose="020F0502020204030204" pitchFamily="34" charset="0"/>
                  <a:ea typeface="MS PGothic" panose="020B0600070205080204" pitchFamily="34" charset="-128"/>
                </a:defRPr>
              </a:lvl3pPr>
              <a:lvl4pPr marL="1600200" indent="-228600" defTabSz="533400">
                <a:defRPr sz="2400">
                  <a:solidFill>
                    <a:schemeClr val="tx1"/>
                  </a:solidFill>
                  <a:latin typeface="Calibri" panose="020F0502020204030204" pitchFamily="34" charset="0"/>
                  <a:ea typeface="MS PGothic" panose="020B0600070205080204" pitchFamily="34" charset="-128"/>
                </a:defRPr>
              </a:lvl4pPr>
              <a:lvl5pPr marL="2057400" indent="-228600" defTabSz="533400">
                <a:defRPr sz="2400">
                  <a:solidFill>
                    <a:schemeClr val="tx1"/>
                  </a:solidFill>
                  <a:latin typeface="Calibri" panose="020F0502020204030204" pitchFamily="34" charset="0"/>
                  <a:ea typeface="MS PGothic" panose="020B0600070205080204" pitchFamily="34" charset="-128"/>
                </a:defRPr>
              </a:lvl5pPr>
              <a:lvl6pPr marL="2514600" indent="-228600" defTabSz="5334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5334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5334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5334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lnSpc>
                  <a:spcPct val="90000"/>
                </a:lnSpc>
                <a:spcAft>
                  <a:spcPct val="35000"/>
                </a:spcAft>
                <a:defRPr/>
              </a:pPr>
              <a:r>
                <a:rPr lang="de-DE" altLang="de-DE" sz="1200" b="1">
                  <a:solidFill>
                    <a:srgbClr val="000000"/>
                  </a:solidFill>
                </a:rPr>
                <a:t>Fläche</a:t>
              </a:r>
            </a:p>
          </p:txBody>
        </p:sp>
        <p:sp>
          <p:nvSpPr>
            <p:cNvPr id="82" name="Abgerundetes Rechteck 81"/>
            <p:cNvSpPr/>
            <p:nvPr/>
          </p:nvSpPr>
          <p:spPr>
            <a:xfrm>
              <a:off x="6719888" y="2868485"/>
              <a:ext cx="985837" cy="627063"/>
            </a:xfrm>
            <a:prstGeom prst="roundRect">
              <a:avLst>
                <a:gd name="adj" fmla="val 10000"/>
              </a:avLst>
            </a:prstGeom>
            <a:solidFill>
              <a:schemeClr val="bg1">
                <a:lumMod val="65000"/>
              </a:schemeClr>
            </a:solidFill>
            <a:ln w="38100">
              <a:solidFill>
                <a:schemeClr val="accent1">
                  <a:lumMod val="50000"/>
                </a:schemeClr>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83" name="Freihandform 82"/>
            <p:cNvSpPr/>
            <p:nvPr/>
          </p:nvSpPr>
          <p:spPr>
            <a:xfrm>
              <a:off x="6829425" y="2973260"/>
              <a:ext cx="985838" cy="625475"/>
            </a:xfrm>
            <a:custGeom>
              <a:avLst/>
              <a:gdLst>
                <a:gd name="connsiteX0" fmla="*/ 0 w 985778"/>
                <a:gd name="connsiteY0" fmla="*/ 62597 h 625969"/>
                <a:gd name="connsiteX1" fmla="*/ 62597 w 985778"/>
                <a:gd name="connsiteY1" fmla="*/ 0 h 625969"/>
                <a:gd name="connsiteX2" fmla="*/ 923181 w 985778"/>
                <a:gd name="connsiteY2" fmla="*/ 0 h 625969"/>
                <a:gd name="connsiteX3" fmla="*/ 985778 w 985778"/>
                <a:gd name="connsiteY3" fmla="*/ 62597 h 625969"/>
                <a:gd name="connsiteX4" fmla="*/ 985778 w 985778"/>
                <a:gd name="connsiteY4" fmla="*/ 563372 h 625969"/>
                <a:gd name="connsiteX5" fmla="*/ 923181 w 985778"/>
                <a:gd name="connsiteY5" fmla="*/ 625969 h 625969"/>
                <a:gd name="connsiteX6" fmla="*/ 62597 w 985778"/>
                <a:gd name="connsiteY6" fmla="*/ 625969 h 625969"/>
                <a:gd name="connsiteX7" fmla="*/ 0 w 985778"/>
                <a:gd name="connsiteY7" fmla="*/ 563372 h 625969"/>
                <a:gd name="connsiteX8" fmla="*/ 0 w 985778"/>
                <a:gd name="connsiteY8" fmla="*/ 62597 h 625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5778" h="625969">
                  <a:moveTo>
                    <a:pt x="0" y="62597"/>
                  </a:moveTo>
                  <a:cubicBezTo>
                    <a:pt x="0" y="28026"/>
                    <a:pt x="28026" y="0"/>
                    <a:pt x="62597" y="0"/>
                  </a:cubicBezTo>
                  <a:lnTo>
                    <a:pt x="923181" y="0"/>
                  </a:lnTo>
                  <a:cubicBezTo>
                    <a:pt x="957752" y="0"/>
                    <a:pt x="985778" y="28026"/>
                    <a:pt x="985778" y="62597"/>
                  </a:cubicBezTo>
                  <a:lnTo>
                    <a:pt x="985778" y="563372"/>
                  </a:lnTo>
                  <a:cubicBezTo>
                    <a:pt x="985778" y="597943"/>
                    <a:pt x="957752" y="625969"/>
                    <a:pt x="923181" y="625969"/>
                  </a:cubicBezTo>
                  <a:lnTo>
                    <a:pt x="62597" y="625969"/>
                  </a:lnTo>
                  <a:cubicBezTo>
                    <a:pt x="28026" y="625969"/>
                    <a:pt x="0" y="597943"/>
                    <a:pt x="0" y="563372"/>
                  </a:cubicBezTo>
                  <a:lnTo>
                    <a:pt x="0" y="62597"/>
                  </a:lnTo>
                  <a:close/>
                </a:path>
              </a:pathLst>
            </a:custGeom>
            <a:ln w="38100">
              <a:solidFill>
                <a:schemeClr val="accent1">
                  <a:lumMod val="50000"/>
                </a:schemeClr>
              </a:solidFill>
            </a:ln>
          </p:spPr>
          <p:style>
            <a:lnRef idx="2">
              <a:schemeClr val="accent6"/>
            </a:lnRef>
            <a:fillRef idx="1">
              <a:schemeClr val="lt1"/>
            </a:fillRef>
            <a:effectRef idx="0">
              <a:schemeClr val="accent6"/>
            </a:effectRef>
            <a:fontRef idx="minor">
              <a:schemeClr val="dk1">
                <a:hueOff val="0"/>
                <a:satOff val="0"/>
                <a:lumOff val="0"/>
                <a:alphaOff val="0"/>
              </a:schemeClr>
            </a:fontRef>
          </p:style>
          <p:txBody>
            <a:bodyPr lIns="64054" tIns="64054" rIns="64054" bIns="64054" anchor="ctr"/>
            <a:lstStyle>
              <a:lvl1pPr defTabSz="533400">
                <a:defRPr sz="2400">
                  <a:solidFill>
                    <a:schemeClr val="tx1"/>
                  </a:solidFill>
                  <a:latin typeface="Calibri" panose="020F0502020204030204" pitchFamily="34" charset="0"/>
                  <a:ea typeface="MS PGothic" panose="020B0600070205080204" pitchFamily="34" charset="-128"/>
                </a:defRPr>
              </a:lvl1pPr>
              <a:lvl2pPr marL="742950" indent="-285750" defTabSz="533400">
                <a:defRPr sz="2400">
                  <a:solidFill>
                    <a:schemeClr val="tx1"/>
                  </a:solidFill>
                  <a:latin typeface="Calibri" panose="020F0502020204030204" pitchFamily="34" charset="0"/>
                  <a:ea typeface="MS PGothic" panose="020B0600070205080204" pitchFamily="34" charset="-128"/>
                </a:defRPr>
              </a:lvl2pPr>
              <a:lvl3pPr marL="1143000" indent="-228600" defTabSz="533400">
                <a:defRPr sz="2400">
                  <a:solidFill>
                    <a:schemeClr val="tx1"/>
                  </a:solidFill>
                  <a:latin typeface="Calibri" panose="020F0502020204030204" pitchFamily="34" charset="0"/>
                  <a:ea typeface="MS PGothic" panose="020B0600070205080204" pitchFamily="34" charset="-128"/>
                </a:defRPr>
              </a:lvl3pPr>
              <a:lvl4pPr marL="1600200" indent="-228600" defTabSz="533400">
                <a:defRPr sz="2400">
                  <a:solidFill>
                    <a:schemeClr val="tx1"/>
                  </a:solidFill>
                  <a:latin typeface="Calibri" panose="020F0502020204030204" pitchFamily="34" charset="0"/>
                  <a:ea typeface="MS PGothic" panose="020B0600070205080204" pitchFamily="34" charset="-128"/>
                </a:defRPr>
              </a:lvl4pPr>
              <a:lvl5pPr marL="2057400" indent="-228600" defTabSz="533400">
                <a:defRPr sz="2400">
                  <a:solidFill>
                    <a:schemeClr val="tx1"/>
                  </a:solidFill>
                  <a:latin typeface="Calibri" panose="020F0502020204030204" pitchFamily="34" charset="0"/>
                  <a:ea typeface="MS PGothic" panose="020B0600070205080204" pitchFamily="34" charset="-128"/>
                </a:defRPr>
              </a:lvl5pPr>
              <a:lvl6pPr marL="2514600" indent="-228600" defTabSz="5334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5334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5334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5334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lnSpc>
                  <a:spcPct val="90000"/>
                </a:lnSpc>
                <a:spcAft>
                  <a:spcPct val="35000"/>
                </a:spcAft>
                <a:defRPr/>
              </a:pPr>
              <a:r>
                <a:rPr lang="de-DE" altLang="de-DE" sz="1200" b="1">
                  <a:solidFill>
                    <a:srgbClr val="000000"/>
                  </a:solidFill>
                </a:rPr>
                <a:t>Strömende Ressourcen</a:t>
              </a:r>
            </a:p>
          </p:txBody>
        </p:sp>
        <p:sp>
          <p:nvSpPr>
            <p:cNvPr id="84" name="Abgerundetes Rechteck 83"/>
            <p:cNvSpPr/>
            <p:nvPr/>
          </p:nvSpPr>
          <p:spPr>
            <a:xfrm>
              <a:off x="7945438" y="2887535"/>
              <a:ext cx="985837" cy="627063"/>
            </a:xfrm>
            <a:prstGeom prst="roundRect">
              <a:avLst>
                <a:gd name="adj" fmla="val 10000"/>
              </a:avLst>
            </a:prstGeom>
            <a:solidFill>
              <a:schemeClr val="bg1">
                <a:lumMod val="65000"/>
              </a:schemeClr>
            </a:solidFill>
            <a:ln w="38100">
              <a:solidFill>
                <a:schemeClr val="accent1">
                  <a:lumMod val="50000"/>
                </a:schemeClr>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85" name="Freihandform 84"/>
            <p:cNvSpPr/>
            <p:nvPr/>
          </p:nvSpPr>
          <p:spPr>
            <a:xfrm>
              <a:off x="8054975" y="2992310"/>
              <a:ext cx="985838" cy="625475"/>
            </a:xfrm>
            <a:custGeom>
              <a:avLst/>
              <a:gdLst>
                <a:gd name="connsiteX0" fmla="*/ 0 w 985778"/>
                <a:gd name="connsiteY0" fmla="*/ 62597 h 625969"/>
                <a:gd name="connsiteX1" fmla="*/ 62597 w 985778"/>
                <a:gd name="connsiteY1" fmla="*/ 0 h 625969"/>
                <a:gd name="connsiteX2" fmla="*/ 923181 w 985778"/>
                <a:gd name="connsiteY2" fmla="*/ 0 h 625969"/>
                <a:gd name="connsiteX3" fmla="*/ 985778 w 985778"/>
                <a:gd name="connsiteY3" fmla="*/ 62597 h 625969"/>
                <a:gd name="connsiteX4" fmla="*/ 985778 w 985778"/>
                <a:gd name="connsiteY4" fmla="*/ 563372 h 625969"/>
                <a:gd name="connsiteX5" fmla="*/ 923181 w 985778"/>
                <a:gd name="connsiteY5" fmla="*/ 625969 h 625969"/>
                <a:gd name="connsiteX6" fmla="*/ 62597 w 985778"/>
                <a:gd name="connsiteY6" fmla="*/ 625969 h 625969"/>
                <a:gd name="connsiteX7" fmla="*/ 0 w 985778"/>
                <a:gd name="connsiteY7" fmla="*/ 563372 h 625969"/>
                <a:gd name="connsiteX8" fmla="*/ 0 w 985778"/>
                <a:gd name="connsiteY8" fmla="*/ 62597 h 625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5778" h="625969">
                  <a:moveTo>
                    <a:pt x="0" y="62597"/>
                  </a:moveTo>
                  <a:cubicBezTo>
                    <a:pt x="0" y="28026"/>
                    <a:pt x="28026" y="0"/>
                    <a:pt x="62597" y="0"/>
                  </a:cubicBezTo>
                  <a:lnTo>
                    <a:pt x="923181" y="0"/>
                  </a:lnTo>
                  <a:cubicBezTo>
                    <a:pt x="957752" y="0"/>
                    <a:pt x="985778" y="28026"/>
                    <a:pt x="985778" y="62597"/>
                  </a:cubicBezTo>
                  <a:lnTo>
                    <a:pt x="985778" y="563372"/>
                  </a:lnTo>
                  <a:cubicBezTo>
                    <a:pt x="985778" y="597943"/>
                    <a:pt x="957752" y="625969"/>
                    <a:pt x="923181" y="625969"/>
                  </a:cubicBezTo>
                  <a:lnTo>
                    <a:pt x="62597" y="625969"/>
                  </a:lnTo>
                  <a:cubicBezTo>
                    <a:pt x="28026" y="625969"/>
                    <a:pt x="0" y="597943"/>
                    <a:pt x="0" y="563372"/>
                  </a:cubicBezTo>
                  <a:lnTo>
                    <a:pt x="0" y="62597"/>
                  </a:lnTo>
                  <a:close/>
                </a:path>
              </a:pathLst>
            </a:custGeom>
            <a:ln w="38100">
              <a:solidFill>
                <a:schemeClr val="accent1">
                  <a:lumMod val="50000"/>
                </a:schemeClr>
              </a:solidFill>
            </a:ln>
          </p:spPr>
          <p:style>
            <a:lnRef idx="2">
              <a:schemeClr val="accent6"/>
            </a:lnRef>
            <a:fillRef idx="1">
              <a:schemeClr val="lt1"/>
            </a:fillRef>
            <a:effectRef idx="0">
              <a:schemeClr val="accent6"/>
            </a:effectRef>
            <a:fontRef idx="minor">
              <a:schemeClr val="dk1">
                <a:hueOff val="0"/>
                <a:satOff val="0"/>
                <a:lumOff val="0"/>
                <a:alphaOff val="0"/>
              </a:schemeClr>
            </a:fontRef>
          </p:style>
          <p:txBody>
            <a:bodyPr lIns="64054" tIns="64054" rIns="64054" bIns="64054" spcCol="1270" anchor="ctr"/>
            <a:lstStyle/>
            <a:p>
              <a:pPr algn="ctr" defTabSz="533400" eaLnBrk="1" fontAlgn="auto" hangingPunct="1">
                <a:lnSpc>
                  <a:spcPct val="90000"/>
                </a:lnSpc>
                <a:spcAft>
                  <a:spcPct val="35000"/>
                </a:spcAft>
                <a:defRPr/>
              </a:pPr>
              <a:r>
                <a:rPr lang="de-DE" sz="1200" b="1" dirty="0">
                  <a:solidFill>
                    <a:prstClr val="black">
                      <a:hueOff val="0"/>
                      <a:satOff val="0"/>
                      <a:lumOff val="0"/>
                      <a:alphaOff val="0"/>
                    </a:prstClr>
                  </a:solidFill>
                </a:rPr>
                <a:t>Lebende Organismen</a:t>
              </a:r>
            </a:p>
          </p:txBody>
        </p:sp>
        <p:cxnSp>
          <p:nvCxnSpPr>
            <p:cNvPr id="86" name="Gewinkelte Verbindung 85"/>
            <p:cNvCxnSpPr>
              <a:stCxn id="57" idx="2"/>
              <a:endCxn id="84" idx="0"/>
            </p:cNvCxnSpPr>
            <p:nvPr/>
          </p:nvCxnSpPr>
          <p:spPr>
            <a:xfrm rot="16200000" flipH="1">
              <a:off x="6606381" y="1054767"/>
              <a:ext cx="517525" cy="3148012"/>
            </a:xfrm>
            <a:prstGeom prst="bentConnector3">
              <a:avLst>
                <a:gd name="adj1" fmla="val 50000"/>
              </a:avLst>
            </a:prstGeom>
            <a:ln w="38100">
              <a:solidFill>
                <a:schemeClr val="accent1">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7" name="Gewinkelte Verbindung 86"/>
            <p:cNvCxnSpPr>
              <a:stCxn id="57" idx="2"/>
              <a:endCxn id="82" idx="0"/>
            </p:cNvCxnSpPr>
            <p:nvPr/>
          </p:nvCxnSpPr>
          <p:spPr>
            <a:xfrm rot="16200000" flipH="1">
              <a:off x="6002338" y="1658810"/>
              <a:ext cx="498475" cy="1920875"/>
            </a:xfrm>
            <a:prstGeom prst="bentConnector3">
              <a:avLst>
                <a:gd name="adj1" fmla="val 50000"/>
              </a:avLst>
            </a:prstGeom>
            <a:ln w="38100">
              <a:solidFill>
                <a:schemeClr val="accent1">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8" name="Gewinkelte Verbindung 87"/>
            <p:cNvCxnSpPr>
              <a:stCxn id="57" idx="2"/>
              <a:endCxn id="80" idx="0"/>
            </p:cNvCxnSpPr>
            <p:nvPr/>
          </p:nvCxnSpPr>
          <p:spPr>
            <a:xfrm rot="16200000" flipH="1">
              <a:off x="5399881" y="2261267"/>
              <a:ext cx="498475" cy="715962"/>
            </a:xfrm>
            <a:prstGeom prst="bentConnector3">
              <a:avLst>
                <a:gd name="adj1" fmla="val 50000"/>
              </a:avLst>
            </a:prstGeom>
            <a:ln w="38100">
              <a:solidFill>
                <a:schemeClr val="accent1">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9" name="Gewinkelte Verbindung 88"/>
            <p:cNvCxnSpPr>
              <a:stCxn id="57" idx="2"/>
              <a:endCxn id="61" idx="0"/>
            </p:cNvCxnSpPr>
            <p:nvPr/>
          </p:nvCxnSpPr>
          <p:spPr>
            <a:xfrm rot="5400000">
              <a:off x="3610769" y="1188116"/>
              <a:ext cx="498475" cy="2862263"/>
            </a:xfrm>
            <a:prstGeom prst="bentConnector3">
              <a:avLst>
                <a:gd name="adj1" fmla="val 50000"/>
              </a:avLst>
            </a:prstGeom>
            <a:ln w="38100">
              <a:solidFill>
                <a:schemeClr val="accent1">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0" name="Gewinkelte Verbindung 89"/>
            <p:cNvCxnSpPr>
              <a:stCxn id="63" idx="2"/>
              <a:endCxn id="65" idx="0"/>
            </p:cNvCxnSpPr>
            <p:nvPr/>
          </p:nvCxnSpPr>
          <p:spPr>
            <a:xfrm rot="5400000">
              <a:off x="3786188" y="2960560"/>
              <a:ext cx="304800" cy="1727200"/>
            </a:xfrm>
            <a:prstGeom prst="bentConnector3">
              <a:avLst>
                <a:gd name="adj1" fmla="val 50000"/>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1" name="Gewinkelte Verbindung 90"/>
            <p:cNvCxnSpPr>
              <a:stCxn id="63" idx="2"/>
              <a:endCxn id="74" idx="0"/>
            </p:cNvCxnSpPr>
            <p:nvPr/>
          </p:nvCxnSpPr>
          <p:spPr>
            <a:xfrm rot="16200000" flipH="1">
              <a:off x="5935663" y="2538285"/>
              <a:ext cx="304800" cy="2571750"/>
            </a:xfrm>
            <a:prstGeom prst="bentConnector3">
              <a:avLst>
                <a:gd name="adj1" fmla="val 50000"/>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2" name="Gewinkelte Verbindung 91"/>
            <p:cNvCxnSpPr>
              <a:stCxn id="65" idx="2"/>
            </p:cNvCxnSpPr>
            <p:nvPr/>
          </p:nvCxnSpPr>
          <p:spPr>
            <a:xfrm rot="5400000">
              <a:off x="1876425" y="3755898"/>
              <a:ext cx="352425" cy="2044700"/>
            </a:xfrm>
            <a:prstGeom prst="bentConnector3">
              <a:avLst>
                <a:gd name="adj1" fmla="val 50000"/>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3" name="Gewinkelte Verbindung 92"/>
            <p:cNvCxnSpPr>
              <a:stCxn id="65" idx="2"/>
              <a:endCxn id="68" idx="0"/>
            </p:cNvCxnSpPr>
            <p:nvPr/>
          </p:nvCxnSpPr>
          <p:spPr>
            <a:xfrm rot="5400000">
              <a:off x="2382044" y="4693316"/>
              <a:ext cx="784225" cy="601663"/>
            </a:xfrm>
            <a:prstGeom prst="bentConnector3">
              <a:avLst>
                <a:gd name="adj1" fmla="val 50000"/>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4" name="Gewinkelte Verbindung 93"/>
            <p:cNvCxnSpPr>
              <a:stCxn id="65" idx="2"/>
              <a:endCxn id="70" idx="0"/>
            </p:cNvCxnSpPr>
            <p:nvPr/>
          </p:nvCxnSpPr>
          <p:spPr>
            <a:xfrm rot="16200000" flipH="1">
              <a:off x="2983706" y="4693317"/>
              <a:ext cx="784225" cy="601662"/>
            </a:xfrm>
            <a:prstGeom prst="bentConnector3">
              <a:avLst>
                <a:gd name="adj1" fmla="val 50000"/>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5" name="Gewinkelte Verbindung 94"/>
            <p:cNvCxnSpPr>
              <a:stCxn id="65" idx="2"/>
              <a:endCxn id="72" idx="0"/>
            </p:cNvCxnSpPr>
            <p:nvPr/>
          </p:nvCxnSpPr>
          <p:spPr>
            <a:xfrm rot="16200000" flipH="1">
              <a:off x="3586163" y="4090860"/>
              <a:ext cx="784225" cy="1806575"/>
            </a:xfrm>
            <a:prstGeom prst="bentConnector3">
              <a:avLst>
                <a:gd name="adj1" fmla="val 50000"/>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6" name="Gewinkelte Verbindung 95"/>
            <p:cNvCxnSpPr>
              <a:stCxn id="74" idx="2"/>
              <a:endCxn id="75" idx="0"/>
            </p:cNvCxnSpPr>
            <p:nvPr/>
          </p:nvCxnSpPr>
          <p:spPr>
            <a:xfrm rot="5400000">
              <a:off x="6338094" y="4350416"/>
              <a:ext cx="784225" cy="1287463"/>
            </a:xfrm>
            <a:prstGeom prst="bentConnector3">
              <a:avLst>
                <a:gd name="adj1" fmla="val 50000"/>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7" name="Gewinkelte Verbindung 96"/>
            <p:cNvCxnSpPr>
              <a:stCxn id="74" idx="2"/>
              <a:endCxn id="77" idx="0"/>
            </p:cNvCxnSpPr>
            <p:nvPr/>
          </p:nvCxnSpPr>
          <p:spPr>
            <a:xfrm rot="16200000" flipH="1">
              <a:off x="7531894" y="4444079"/>
              <a:ext cx="784225" cy="1100137"/>
            </a:xfrm>
            <a:prstGeom prst="bentConnector3">
              <a:avLst>
                <a:gd name="adj1" fmla="val 50000"/>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8" name="Gewinkelte Verbindung 97"/>
            <p:cNvCxnSpPr>
              <a:stCxn id="74" idx="2"/>
              <a:endCxn id="78" idx="0"/>
            </p:cNvCxnSpPr>
            <p:nvPr/>
          </p:nvCxnSpPr>
          <p:spPr>
            <a:xfrm rot="5400000">
              <a:off x="6974681" y="4987004"/>
              <a:ext cx="784225" cy="14288"/>
            </a:xfrm>
            <a:prstGeom prst="bentConnector3">
              <a:avLst>
                <a:gd name="adj1" fmla="val 50000"/>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9" name="Freihandform 98"/>
            <p:cNvSpPr/>
            <p:nvPr/>
          </p:nvSpPr>
          <p:spPr>
            <a:xfrm>
              <a:off x="2706688" y="4049585"/>
              <a:ext cx="985837" cy="625475"/>
            </a:xfrm>
            <a:custGeom>
              <a:avLst/>
              <a:gdLst>
                <a:gd name="connsiteX0" fmla="*/ 0 w 985778"/>
                <a:gd name="connsiteY0" fmla="*/ 62597 h 625969"/>
                <a:gd name="connsiteX1" fmla="*/ 62597 w 985778"/>
                <a:gd name="connsiteY1" fmla="*/ 0 h 625969"/>
                <a:gd name="connsiteX2" fmla="*/ 923181 w 985778"/>
                <a:gd name="connsiteY2" fmla="*/ 0 h 625969"/>
                <a:gd name="connsiteX3" fmla="*/ 985778 w 985778"/>
                <a:gd name="connsiteY3" fmla="*/ 62597 h 625969"/>
                <a:gd name="connsiteX4" fmla="*/ 985778 w 985778"/>
                <a:gd name="connsiteY4" fmla="*/ 563372 h 625969"/>
                <a:gd name="connsiteX5" fmla="*/ 923181 w 985778"/>
                <a:gd name="connsiteY5" fmla="*/ 625969 h 625969"/>
                <a:gd name="connsiteX6" fmla="*/ 62597 w 985778"/>
                <a:gd name="connsiteY6" fmla="*/ 625969 h 625969"/>
                <a:gd name="connsiteX7" fmla="*/ 0 w 985778"/>
                <a:gd name="connsiteY7" fmla="*/ 563372 h 625969"/>
                <a:gd name="connsiteX8" fmla="*/ 0 w 985778"/>
                <a:gd name="connsiteY8" fmla="*/ 62597 h 625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5778" h="625969">
                  <a:moveTo>
                    <a:pt x="0" y="62597"/>
                  </a:moveTo>
                  <a:cubicBezTo>
                    <a:pt x="0" y="28026"/>
                    <a:pt x="28026" y="0"/>
                    <a:pt x="62597" y="0"/>
                  </a:cubicBezTo>
                  <a:lnTo>
                    <a:pt x="923181" y="0"/>
                  </a:lnTo>
                  <a:cubicBezTo>
                    <a:pt x="957752" y="0"/>
                    <a:pt x="985778" y="28026"/>
                    <a:pt x="985778" y="62597"/>
                  </a:cubicBezTo>
                  <a:lnTo>
                    <a:pt x="985778" y="563372"/>
                  </a:lnTo>
                  <a:cubicBezTo>
                    <a:pt x="985778" y="597943"/>
                    <a:pt x="957752" y="625969"/>
                    <a:pt x="923181" y="625969"/>
                  </a:cubicBezTo>
                  <a:lnTo>
                    <a:pt x="62597" y="625969"/>
                  </a:lnTo>
                  <a:cubicBezTo>
                    <a:pt x="28026" y="625969"/>
                    <a:pt x="0" y="597943"/>
                    <a:pt x="0" y="563372"/>
                  </a:cubicBezTo>
                  <a:lnTo>
                    <a:pt x="0" y="62597"/>
                  </a:lnTo>
                  <a:close/>
                </a:path>
              </a:pathLst>
            </a:custGeom>
            <a:solidFill>
              <a:schemeClr val="accent1">
                <a:lumMod val="75000"/>
              </a:schemeClr>
            </a:solidFill>
            <a:ln w="38100">
              <a:solidFill>
                <a:schemeClr val="accent1">
                  <a:lumMod val="50000"/>
                </a:schemeClr>
              </a:solidFill>
            </a:ln>
          </p:spPr>
          <p:style>
            <a:lnRef idx="2">
              <a:schemeClr val="accent6"/>
            </a:lnRef>
            <a:fillRef idx="1">
              <a:schemeClr val="lt1"/>
            </a:fillRef>
            <a:effectRef idx="0">
              <a:schemeClr val="accent6"/>
            </a:effectRef>
            <a:fontRef idx="minor">
              <a:schemeClr val="dk1">
                <a:hueOff val="0"/>
                <a:satOff val="0"/>
                <a:lumOff val="0"/>
                <a:alphaOff val="0"/>
              </a:schemeClr>
            </a:fontRef>
          </p:style>
          <p:txBody>
            <a:bodyPr lIns="71674" tIns="71674" rIns="71674" bIns="71674" spcCol="1270" anchor="ctr"/>
            <a:lstStyle/>
            <a:p>
              <a:pPr algn="ctr" defTabSz="622300" eaLnBrk="1" fontAlgn="auto" hangingPunct="1">
                <a:lnSpc>
                  <a:spcPct val="90000"/>
                </a:lnSpc>
                <a:spcAft>
                  <a:spcPct val="35000"/>
                </a:spcAft>
                <a:defRPr/>
              </a:pPr>
              <a:r>
                <a:rPr lang="de-DE" sz="1400" b="1" dirty="0">
                  <a:solidFill>
                    <a:prstClr val="white"/>
                  </a:solidFill>
                </a:rPr>
                <a:t>Abiotische Rohstoffe</a:t>
              </a:r>
            </a:p>
          </p:txBody>
        </p:sp>
        <p:sp>
          <p:nvSpPr>
            <p:cNvPr id="100" name="Freihandform 99"/>
            <p:cNvSpPr/>
            <p:nvPr/>
          </p:nvSpPr>
          <p:spPr>
            <a:xfrm>
              <a:off x="6964363" y="4049585"/>
              <a:ext cx="985837" cy="625475"/>
            </a:xfrm>
            <a:custGeom>
              <a:avLst/>
              <a:gdLst>
                <a:gd name="connsiteX0" fmla="*/ 0 w 985778"/>
                <a:gd name="connsiteY0" fmla="*/ 62597 h 625969"/>
                <a:gd name="connsiteX1" fmla="*/ 62597 w 985778"/>
                <a:gd name="connsiteY1" fmla="*/ 0 h 625969"/>
                <a:gd name="connsiteX2" fmla="*/ 923181 w 985778"/>
                <a:gd name="connsiteY2" fmla="*/ 0 h 625969"/>
                <a:gd name="connsiteX3" fmla="*/ 985778 w 985778"/>
                <a:gd name="connsiteY3" fmla="*/ 62597 h 625969"/>
                <a:gd name="connsiteX4" fmla="*/ 985778 w 985778"/>
                <a:gd name="connsiteY4" fmla="*/ 563372 h 625969"/>
                <a:gd name="connsiteX5" fmla="*/ 923181 w 985778"/>
                <a:gd name="connsiteY5" fmla="*/ 625969 h 625969"/>
                <a:gd name="connsiteX6" fmla="*/ 62597 w 985778"/>
                <a:gd name="connsiteY6" fmla="*/ 625969 h 625969"/>
                <a:gd name="connsiteX7" fmla="*/ 0 w 985778"/>
                <a:gd name="connsiteY7" fmla="*/ 563372 h 625969"/>
                <a:gd name="connsiteX8" fmla="*/ 0 w 985778"/>
                <a:gd name="connsiteY8" fmla="*/ 62597 h 625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5778" h="625969">
                  <a:moveTo>
                    <a:pt x="0" y="62597"/>
                  </a:moveTo>
                  <a:cubicBezTo>
                    <a:pt x="0" y="28026"/>
                    <a:pt x="28026" y="0"/>
                    <a:pt x="62597" y="0"/>
                  </a:cubicBezTo>
                  <a:lnTo>
                    <a:pt x="923181" y="0"/>
                  </a:lnTo>
                  <a:cubicBezTo>
                    <a:pt x="957752" y="0"/>
                    <a:pt x="985778" y="28026"/>
                    <a:pt x="985778" y="62597"/>
                  </a:cubicBezTo>
                  <a:lnTo>
                    <a:pt x="985778" y="563372"/>
                  </a:lnTo>
                  <a:cubicBezTo>
                    <a:pt x="985778" y="597943"/>
                    <a:pt x="957752" y="625969"/>
                    <a:pt x="923181" y="625969"/>
                  </a:cubicBezTo>
                  <a:lnTo>
                    <a:pt x="62597" y="625969"/>
                  </a:lnTo>
                  <a:cubicBezTo>
                    <a:pt x="28026" y="625969"/>
                    <a:pt x="0" y="597943"/>
                    <a:pt x="0" y="563372"/>
                  </a:cubicBezTo>
                  <a:lnTo>
                    <a:pt x="0" y="62597"/>
                  </a:lnTo>
                  <a:close/>
                </a:path>
              </a:pathLst>
            </a:custGeom>
            <a:solidFill>
              <a:schemeClr val="accent1">
                <a:lumMod val="75000"/>
              </a:schemeClr>
            </a:solidFill>
            <a:ln w="38100">
              <a:solidFill>
                <a:schemeClr val="accent1">
                  <a:lumMod val="50000"/>
                </a:schemeClr>
              </a:solidFill>
            </a:ln>
          </p:spPr>
          <p:style>
            <a:lnRef idx="2">
              <a:schemeClr val="accent6"/>
            </a:lnRef>
            <a:fillRef idx="1">
              <a:schemeClr val="lt1"/>
            </a:fillRef>
            <a:effectRef idx="0">
              <a:schemeClr val="accent6"/>
            </a:effectRef>
            <a:fontRef idx="minor">
              <a:schemeClr val="dk1">
                <a:hueOff val="0"/>
                <a:satOff val="0"/>
                <a:lumOff val="0"/>
                <a:alphaOff val="0"/>
              </a:schemeClr>
            </a:fontRef>
          </p:style>
          <p:txBody>
            <a:bodyPr lIns="71674" tIns="71674" rIns="71674" bIns="71674" spcCol="1270" anchor="ctr"/>
            <a:lstStyle/>
            <a:p>
              <a:pPr algn="ctr" defTabSz="622300" eaLnBrk="1" fontAlgn="auto" hangingPunct="1">
                <a:lnSpc>
                  <a:spcPct val="90000"/>
                </a:lnSpc>
                <a:spcAft>
                  <a:spcPct val="35000"/>
                </a:spcAft>
                <a:defRPr/>
              </a:pPr>
              <a:r>
                <a:rPr lang="de-DE" sz="1400" b="1" dirty="0">
                  <a:solidFill>
                    <a:prstClr val="white"/>
                  </a:solidFill>
                </a:rPr>
                <a:t>Biotische Rohstoffe</a:t>
              </a:r>
            </a:p>
          </p:txBody>
        </p:sp>
        <p:sp>
          <p:nvSpPr>
            <p:cNvPr id="101" name="Freihandform 100"/>
            <p:cNvSpPr/>
            <p:nvPr/>
          </p:nvSpPr>
          <p:spPr>
            <a:xfrm>
              <a:off x="8140700" y="5491035"/>
              <a:ext cx="900113" cy="625475"/>
            </a:xfrm>
            <a:custGeom>
              <a:avLst/>
              <a:gdLst>
                <a:gd name="connsiteX0" fmla="*/ 0 w 1148687"/>
                <a:gd name="connsiteY0" fmla="*/ 62597 h 625969"/>
                <a:gd name="connsiteX1" fmla="*/ 62597 w 1148687"/>
                <a:gd name="connsiteY1" fmla="*/ 0 h 625969"/>
                <a:gd name="connsiteX2" fmla="*/ 1086090 w 1148687"/>
                <a:gd name="connsiteY2" fmla="*/ 0 h 625969"/>
                <a:gd name="connsiteX3" fmla="*/ 1148687 w 1148687"/>
                <a:gd name="connsiteY3" fmla="*/ 62597 h 625969"/>
                <a:gd name="connsiteX4" fmla="*/ 1148687 w 1148687"/>
                <a:gd name="connsiteY4" fmla="*/ 563372 h 625969"/>
                <a:gd name="connsiteX5" fmla="*/ 1086090 w 1148687"/>
                <a:gd name="connsiteY5" fmla="*/ 625969 h 625969"/>
                <a:gd name="connsiteX6" fmla="*/ 62597 w 1148687"/>
                <a:gd name="connsiteY6" fmla="*/ 625969 h 625969"/>
                <a:gd name="connsiteX7" fmla="*/ 0 w 1148687"/>
                <a:gd name="connsiteY7" fmla="*/ 563372 h 625969"/>
                <a:gd name="connsiteX8" fmla="*/ 0 w 1148687"/>
                <a:gd name="connsiteY8" fmla="*/ 62597 h 625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8687" h="625969">
                  <a:moveTo>
                    <a:pt x="0" y="62597"/>
                  </a:moveTo>
                  <a:cubicBezTo>
                    <a:pt x="0" y="28026"/>
                    <a:pt x="28026" y="0"/>
                    <a:pt x="62597" y="0"/>
                  </a:cubicBezTo>
                  <a:lnTo>
                    <a:pt x="1086090" y="0"/>
                  </a:lnTo>
                  <a:cubicBezTo>
                    <a:pt x="1120661" y="0"/>
                    <a:pt x="1148687" y="28026"/>
                    <a:pt x="1148687" y="62597"/>
                  </a:cubicBezTo>
                  <a:lnTo>
                    <a:pt x="1148687" y="563372"/>
                  </a:lnTo>
                  <a:cubicBezTo>
                    <a:pt x="1148687" y="597943"/>
                    <a:pt x="1120661" y="625969"/>
                    <a:pt x="1086090" y="625969"/>
                  </a:cubicBezTo>
                  <a:lnTo>
                    <a:pt x="62597" y="625969"/>
                  </a:lnTo>
                  <a:cubicBezTo>
                    <a:pt x="28026" y="625969"/>
                    <a:pt x="0" y="597943"/>
                    <a:pt x="0" y="563372"/>
                  </a:cubicBezTo>
                  <a:lnTo>
                    <a:pt x="0" y="62597"/>
                  </a:lnTo>
                  <a:close/>
                </a:path>
              </a:pathLst>
            </a:custGeom>
            <a:ln w="38100">
              <a:solidFill>
                <a:schemeClr val="accent1">
                  <a:lumMod val="50000"/>
                </a:schemeClr>
              </a:solidFill>
            </a:ln>
          </p:spPr>
          <p:style>
            <a:lnRef idx="2">
              <a:schemeClr val="accent6"/>
            </a:lnRef>
            <a:fillRef idx="1">
              <a:schemeClr val="lt1"/>
            </a:fillRef>
            <a:effectRef idx="0">
              <a:schemeClr val="accent6"/>
            </a:effectRef>
            <a:fontRef idx="minor">
              <a:schemeClr val="dk1">
                <a:hueOff val="0"/>
                <a:satOff val="0"/>
                <a:lumOff val="0"/>
                <a:alphaOff val="0"/>
              </a:schemeClr>
            </a:fontRef>
          </p:style>
          <p:txBody>
            <a:bodyPr lIns="64054" tIns="64054" rIns="64054" bIns="64054" spcCol="1270" anchor="ctr"/>
            <a:lstStyle/>
            <a:p>
              <a:pPr algn="ctr" defTabSz="533400" eaLnBrk="1" fontAlgn="auto" hangingPunct="1">
                <a:lnSpc>
                  <a:spcPct val="90000"/>
                </a:lnSpc>
                <a:spcAft>
                  <a:spcPct val="35000"/>
                </a:spcAft>
                <a:defRPr/>
              </a:pPr>
              <a:r>
                <a:rPr lang="de-DE" sz="1200" b="1" dirty="0">
                  <a:solidFill>
                    <a:prstClr val="black">
                      <a:hueOff val="0"/>
                      <a:satOff val="0"/>
                      <a:lumOff val="0"/>
                      <a:alphaOff val="0"/>
                    </a:prstClr>
                  </a:solidFill>
                </a:rPr>
                <a:t>Nahrung- &amp;  Futtermittel</a:t>
              </a:r>
            </a:p>
          </p:txBody>
        </p:sp>
        <p:sp>
          <p:nvSpPr>
            <p:cNvPr id="102" name="Abgerundetes Rechteck 101"/>
            <p:cNvSpPr/>
            <p:nvPr/>
          </p:nvSpPr>
          <p:spPr>
            <a:xfrm>
              <a:off x="3114675" y="2881185"/>
              <a:ext cx="985838" cy="627063"/>
            </a:xfrm>
            <a:prstGeom prst="roundRect">
              <a:avLst>
                <a:gd name="adj" fmla="val 10000"/>
              </a:avLst>
            </a:prstGeom>
            <a:solidFill>
              <a:schemeClr val="bg1">
                <a:lumMod val="65000"/>
              </a:schemeClr>
            </a:solidFill>
            <a:ln w="38100">
              <a:solidFill>
                <a:schemeClr val="accent1">
                  <a:lumMod val="50000"/>
                </a:schemeClr>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03" name="Freihandform 102"/>
            <p:cNvSpPr/>
            <p:nvPr/>
          </p:nvSpPr>
          <p:spPr>
            <a:xfrm>
              <a:off x="3224213" y="2985960"/>
              <a:ext cx="985837" cy="625475"/>
            </a:xfrm>
            <a:custGeom>
              <a:avLst/>
              <a:gdLst>
                <a:gd name="connsiteX0" fmla="*/ 0 w 985778"/>
                <a:gd name="connsiteY0" fmla="*/ 62597 h 625969"/>
                <a:gd name="connsiteX1" fmla="*/ 62597 w 985778"/>
                <a:gd name="connsiteY1" fmla="*/ 0 h 625969"/>
                <a:gd name="connsiteX2" fmla="*/ 923181 w 985778"/>
                <a:gd name="connsiteY2" fmla="*/ 0 h 625969"/>
                <a:gd name="connsiteX3" fmla="*/ 985778 w 985778"/>
                <a:gd name="connsiteY3" fmla="*/ 62597 h 625969"/>
                <a:gd name="connsiteX4" fmla="*/ 985778 w 985778"/>
                <a:gd name="connsiteY4" fmla="*/ 563372 h 625969"/>
                <a:gd name="connsiteX5" fmla="*/ 923181 w 985778"/>
                <a:gd name="connsiteY5" fmla="*/ 625969 h 625969"/>
                <a:gd name="connsiteX6" fmla="*/ 62597 w 985778"/>
                <a:gd name="connsiteY6" fmla="*/ 625969 h 625969"/>
                <a:gd name="connsiteX7" fmla="*/ 0 w 985778"/>
                <a:gd name="connsiteY7" fmla="*/ 563372 h 625969"/>
                <a:gd name="connsiteX8" fmla="*/ 0 w 985778"/>
                <a:gd name="connsiteY8" fmla="*/ 62597 h 625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5778" h="625969">
                  <a:moveTo>
                    <a:pt x="0" y="62597"/>
                  </a:moveTo>
                  <a:cubicBezTo>
                    <a:pt x="0" y="28026"/>
                    <a:pt x="28026" y="0"/>
                    <a:pt x="62597" y="0"/>
                  </a:cubicBezTo>
                  <a:lnTo>
                    <a:pt x="923181" y="0"/>
                  </a:lnTo>
                  <a:cubicBezTo>
                    <a:pt x="957752" y="0"/>
                    <a:pt x="985778" y="28026"/>
                    <a:pt x="985778" y="62597"/>
                  </a:cubicBezTo>
                  <a:lnTo>
                    <a:pt x="985778" y="563372"/>
                  </a:lnTo>
                  <a:cubicBezTo>
                    <a:pt x="985778" y="597943"/>
                    <a:pt x="957752" y="625969"/>
                    <a:pt x="923181" y="625969"/>
                  </a:cubicBezTo>
                  <a:lnTo>
                    <a:pt x="62597" y="625969"/>
                  </a:lnTo>
                  <a:cubicBezTo>
                    <a:pt x="28026" y="625969"/>
                    <a:pt x="0" y="597943"/>
                    <a:pt x="0" y="563372"/>
                  </a:cubicBezTo>
                  <a:lnTo>
                    <a:pt x="0" y="62597"/>
                  </a:lnTo>
                  <a:close/>
                </a:path>
              </a:pathLst>
            </a:custGeom>
            <a:ln w="38100">
              <a:solidFill>
                <a:schemeClr val="accent1">
                  <a:lumMod val="50000"/>
                </a:schemeClr>
              </a:solidFill>
            </a:ln>
          </p:spPr>
          <p:style>
            <a:lnRef idx="2">
              <a:schemeClr val="accent6"/>
            </a:lnRef>
            <a:fillRef idx="1">
              <a:schemeClr val="lt1"/>
            </a:fillRef>
            <a:effectRef idx="0">
              <a:schemeClr val="accent6"/>
            </a:effectRef>
            <a:fontRef idx="minor">
              <a:schemeClr val="dk1">
                <a:hueOff val="0"/>
                <a:satOff val="0"/>
                <a:lumOff val="0"/>
                <a:alphaOff val="0"/>
              </a:schemeClr>
            </a:fontRef>
          </p:style>
          <p:txBody>
            <a:bodyPr lIns="64054" tIns="64054" rIns="64054" bIns="64054" spcCol="1270" anchor="ctr"/>
            <a:lstStyle/>
            <a:p>
              <a:pPr algn="ctr" defTabSz="533400" eaLnBrk="1" fontAlgn="auto" hangingPunct="1">
                <a:lnSpc>
                  <a:spcPct val="90000"/>
                </a:lnSpc>
                <a:spcAft>
                  <a:spcPct val="35000"/>
                </a:spcAft>
                <a:defRPr/>
              </a:pPr>
              <a:r>
                <a:rPr lang="de-DE" sz="1200" b="1" dirty="0">
                  <a:solidFill>
                    <a:prstClr val="black">
                      <a:hueOff val="0"/>
                      <a:satOff val="0"/>
                      <a:lumOff val="0"/>
                      <a:alphaOff val="0"/>
                    </a:prstClr>
                  </a:solidFill>
                </a:rPr>
                <a:t>Boden</a:t>
              </a:r>
            </a:p>
          </p:txBody>
        </p:sp>
        <p:cxnSp>
          <p:nvCxnSpPr>
            <p:cNvPr id="104" name="Gewinkelte Verbindung 103"/>
            <p:cNvCxnSpPr>
              <a:stCxn id="57" idx="2"/>
              <a:endCxn id="63" idx="0"/>
            </p:cNvCxnSpPr>
            <p:nvPr/>
          </p:nvCxnSpPr>
          <p:spPr>
            <a:xfrm rot="5400000">
              <a:off x="4820444" y="2351754"/>
              <a:ext cx="452438" cy="488950"/>
            </a:xfrm>
            <a:prstGeom prst="bentConnector3">
              <a:avLst>
                <a:gd name="adj1" fmla="val 50000"/>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5" name="Freihandform 104"/>
            <p:cNvSpPr/>
            <p:nvPr/>
          </p:nvSpPr>
          <p:spPr>
            <a:xfrm>
              <a:off x="979488" y="5694235"/>
              <a:ext cx="906462" cy="422275"/>
            </a:xfrm>
            <a:custGeom>
              <a:avLst/>
              <a:gdLst>
                <a:gd name="connsiteX0" fmla="*/ 0 w 985778"/>
                <a:gd name="connsiteY0" fmla="*/ 62597 h 625969"/>
                <a:gd name="connsiteX1" fmla="*/ 62597 w 985778"/>
                <a:gd name="connsiteY1" fmla="*/ 0 h 625969"/>
                <a:gd name="connsiteX2" fmla="*/ 923181 w 985778"/>
                <a:gd name="connsiteY2" fmla="*/ 0 h 625969"/>
                <a:gd name="connsiteX3" fmla="*/ 985778 w 985778"/>
                <a:gd name="connsiteY3" fmla="*/ 62597 h 625969"/>
                <a:gd name="connsiteX4" fmla="*/ 985778 w 985778"/>
                <a:gd name="connsiteY4" fmla="*/ 563372 h 625969"/>
                <a:gd name="connsiteX5" fmla="*/ 923181 w 985778"/>
                <a:gd name="connsiteY5" fmla="*/ 625969 h 625969"/>
                <a:gd name="connsiteX6" fmla="*/ 62597 w 985778"/>
                <a:gd name="connsiteY6" fmla="*/ 625969 h 625969"/>
                <a:gd name="connsiteX7" fmla="*/ 0 w 985778"/>
                <a:gd name="connsiteY7" fmla="*/ 563372 h 625969"/>
                <a:gd name="connsiteX8" fmla="*/ 0 w 985778"/>
                <a:gd name="connsiteY8" fmla="*/ 62597 h 625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5778" h="625969">
                  <a:moveTo>
                    <a:pt x="0" y="62597"/>
                  </a:moveTo>
                  <a:cubicBezTo>
                    <a:pt x="0" y="28026"/>
                    <a:pt x="28026" y="0"/>
                    <a:pt x="62597" y="0"/>
                  </a:cubicBezTo>
                  <a:lnTo>
                    <a:pt x="923181" y="0"/>
                  </a:lnTo>
                  <a:cubicBezTo>
                    <a:pt x="957752" y="0"/>
                    <a:pt x="985778" y="28026"/>
                    <a:pt x="985778" y="62597"/>
                  </a:cubicBezTo>
                  <a:lnTo>
                    <a:pt x="985778" y="563372"/>
                  </a:lnTo>
                  <a:cubicBezTo>
                    <a:pt x="985778" y="597943"/>
                    <a:pt x="957752" y="625969"/>
                    <a:pt x="923181" y="625969"/>
                  </a:cubicBezTo>
                  <a:lnTo>
                    <a:pt x="62597" y="625969"/>
                  </a:lnTo>
                  <a:cubicBezTo>
                    <a:pt x="28026" y="625969"/>
                    <a:pt x="0" y="597943"/>
                    <a:pt x="0" y="563372"/>
                  </a:cubicBezTo>
                  <a:lnTo>
                    <a:pt x="0" y="62597"/>
                  </a:lnTo>
                  <a:close/>
                </a:path>
              </a:pathLst>
            </a:custGeom>
            <a:solidFill>
              <a:schemeClr val="bg1"/>
            </a:solidFill>
            <a:ln w="38100">
              <a:solidFill>
                <a:schemeClr val="accent1">
                  <a:lumMod val="50000"/>
                </a:schemeClr>
              </a:solidFill>
            </a:ln>
          </p:spPr>
          <p:style>
            <a:lnRef idx="2">
              <a:schemeClr val="accent6"/>
            </a:lnRef>
            <a:fillRef idx="1">
              <a:schemeClr val="lt1"/>
            </a:fillRef>
            <a:effectRef idx="0">
              <a:schemeClr val="accent6"/>
            </a:effectRef>
            <a:fontRef idx="minor">
              <a:schemeClr val="dk1">
                <a:hueOff val="0"/>
                <a:satOff val="0"/>
                <a:lumOff val="0"/>
                <a:alphaOff val="0"/>
              </a:schemeClr>
            </a:fontRef>
          </p:style>
          <p:txBody>
            <a:bodyPr lIns="71674" tIns="71674" rIns="71674" bIns="71674" spcCol="1270" anchor="ctr"/>
            <a:lstStyle/>
            <a:p>
              <a:pPr algn="ctr" defTabSz="622300" eaLnBrk="1" fontAlgn="auto" hangingPunct="1">
                <a:lnSpc>
                  <a:spcPct val="90000"/>
                </a:lnSpc>
                <a:spcAft>
                  <a:spcPct val="35000"/>
                </a:spcAft>
                <a:defRPr/>
              </a:pPr>
              <a:r>
                <a:rPr lang="de-DE" sz="1100" b="1" dirty="0">
                  <a:solidFill>
                    <a:prstClr val="black">
                      <a:hueOff val="0"/>
                      <a:satOff val="0"/>
                      <a:lumOff val="0"/>
                      <a:alphaOff val="0"/>
                    </a:prstClr>
                  </a:solidFill>
                </a:rPr>
                <a:t>Stoffliche</a:t>
              </a:r>
              <a:br>
                <a:rPr lang="de-DE" sz="1100" b="1" dirty="0">
                  <a:solidFill>
                    <a:prstClr val="black">
                      <a:hueOff val="0"/>
                      <a:satOff val="0"/>
                      <a:lumOff val="0"/>
                      <a:alphaOff val="0"/>
                    </a:prstClr>
                  </a:solidFill>
                </a:rPr>
              </a:br>
              <a:r>
                <a:rPr lang="de-DE" sz="1100" b="1" dirty="0">
                  <a:solidFill>
                    <a:prstClr val="black">
                      <a:hueOff val="0"/>
                      <a:satOff val="0"/>
                      <a:lumOff val="0"/>
                      <a:alphaOff val="0"/>
                    </a:prstClr>
                  </a:solidFill>
                </a:rPr>
                <a:t>Nutzung</a:t>
              </a:r>
            </a:p>
          </p:txBody>
        </p:sp>
      </p:grpSp>
      <p:sp>
        <p:nvSpPr>
          <p:cNvPr id="106" name="Freihandform 105"/>
          <p:cNvSpPr/>
          <p:nvPr/>
        </p:nvSpPr>
        <p:spPr>
          <a:xfrm>
            <a:off x="38102" y="5527898"/>
            <a:ext cx="906462" cy="420687"/>
          </a:xfrm>
          <a:custGeom>
            <a:avLst/>
            <a:gdLst>
              <a:gd name="connsiteX0" fmla="*/ 0 w 985778"/>
              <a:gd name="connsiteY0" fmla="*/ 62597 h 625969"/>
              <a:gd name="connsiteX1" fmla="*/ 62597 w 985778"/>
              <a:gd name="connsiteY1" fmla="*/ 0 h 625969"/>
              <a:gd name="connsiteX2" fmla="*/ 923181 w 985778"/>
              <a:gd name="connsiteY2" fmla="*/ 0 h 625969"/>
              <a:gd name="connsiteX3" fmla="*/ 985778 w 985778"/>
              <a:gd name="connsiteY3" fmla="*/ 62597 h 625969"/>
              <a:gd name="connsiteX4" fmla="*/ 985778 w 985778"/>
              <a:gd name="connsiteY4" fmla="*/ 563372 h 625969"/>
              <a:gd name="connsiteX5" fmla="*/ 923181 w 985778"/>
              <a:gd name="connsiteY5" fmla="*/ 625969 h 625969"/>
              <a:gd name="connsiteX6" fmla="*/ 62597 w 985778"/>
              <a:gd name="connsiteY6" fmla="*/ 625969 h 625969"/>
              <a:gd name="connsiteX7" fmla="*/ 0 w 985778"/>
              <a:gd name="connsiteY7" fmla="*/ 563372 h 625969"/>
              <a:gd name="connsiteX8" fmla="*/ 0 w 985778"/>
              <a:gd name="connsiteY8" fmla="*/ 62597 h 625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5778" h="625969">
                <a:moveTo>
                  <a:pt x="0" y="62597"/>
                </a:moveTo>
                <a:cubicBezTo>
                  <a:pt x="0" y="28026"/>
                  <a:pt x="28026" y="0"/>
                  <a:pt x="62597" y="0"/>
                </a:cubicBezTo>
                <a:lnTo>
                  <a:pt x="923181" y="0"/>
                </a:lnTo>
                <a:cubicBezTo>
                  <a:pt x="957752" y="0"/>
                  <a:pt x="985778" y="28026"/>
                  <a:pt x="985778" y="62597"/>
                </a:cubicBezTo>
                <a:lnTo>
                  <a:pt x="985778" y="563372"/>
                </a:lnTo>
                <a:cubicBezTo>
                  <a:pt x="985778" y="597943"/>
                  <a:pt x="957752" y="625969"/>
                  <a:pt x="923181" y="625969"/>
                </a:cubicBezTo>
                <a:lnTo>
                  <a:pt x="62597" y="625969"/>
                </a:lnTo>
                <a:cubicBezTo>
                  <a:pt x="28026" y="625969"/>
                  <a:pt x="0" y="597943"/>
                  <a:pt x="0" y="563372"/>
                </a:cubicBezTo>
                <a:lnTo>
                  <a:pt x="0" y="62597"/>
                </a:lnTo>
                <a:close/>
              </a:path>
            </a:pathLst>
          </a:custGeom>
          <a:solidFill>
            <a:schemeClr val="bg1"/>
          </a:solidFill>
          <a:ln w="38100">
            <a:solidFill>
              <a:schemeClr val="accent1">
                <a:lumMod val="50000"/>
              </a:schemeClr>
            </a:solidFill>
          </a:ln>
        </p:spPr>
        <p:style>
          <a:lnRef idx="2">
            <a:schemeClr val="accent6"/>
          </a:lnRef>
          <a:fillRef idx="1">
            <a:schemeClr val="lt1"/>
          </a:fillRef>
          <a:effectRef idx="0">
            <a:schemeClr val="accent6"/>
          </a:effectRef>
          <a:fontRef idx="minor">
            <a:schemeClr val="dk1">
              <a:hueOff val="0"/>
              <a:satOff val="0"/>
              <a:lumOff val="0"/>
              <a:alphaOff val="0"/>
            </a:schemeClr>
          </a:fontRef>
        </p:style>
        <p:txBody>
          <a:bodyPr lIns="71674" tIns="71674" rIns="71674" bIns="71674" spcCol="1270" anchor="ctr"/>
          <a:lstStyle/>
          <a:p>
            <a:pPr algn="ctr" defTabSz="622300" eaLnBrk="1" fontAlgn="auto" hangingPunct="1">
              <a:lnSpc>
                <a:spcPct val="90000"/>
              </a:lnSpc>
              <a:spcAft>
                <a:spcPct val="35000"/>
              </a:spcAft>
              <a:defRPr/>
            </a:pPr>
            <a:r>
              <a:rPr lang="de-DE" sz="1100" b="1" dirty="0">
                <a:solidFill>
                  <a:prstClr val="black">
                    <a:hueOff val="0"/>
                    <a:satOff val="0"/>
                    <a:lumOff val="0"/>
                    <a:alphaOff val="0"/>
                  </a:prstClr>
                </a:solidFill>
              </a:rPr>
              <a:t>Energetische</a:t>
            </a:r>
            <a:br>
              <a:rPr lang="de-DE" sz="1100" b="1" dirty="0">
                <a:solidFill>
                  <a:prstClr val="black">
                    <a:hueOff val="0"/>
                    <a:satOff val="0"/>
                    <a:lumOff val="0"/>
                    <a:alphaOff val="0"/>
                  </a:prstClr>
                </a:solidFill>
              </a:rPr>
            </a:br>
            <a:r>
              <a:rPr lang="de-DE" sz="1100" b="1" dirty="0">
                <a:solidFill>
                  <a:prstClr val="black">
                    <a:hueOff val="0"/>
                    <a:satOff val="0"/>
                    <a:lumOff val="0"/>
                    <a:alphaOff val="0"/>
                  </a:prstClr>
                </a:solidFill>
              </a:rPr>
              <a:t>Nutzung</a:t>
            </a:r>
          </a:p>
        </p:txBody>
      </p:sp>
      <p:sp>
        <p:nvSpPr>
          <p:cNvPr id="107" name="Titel 4"/>
          <p:cNvSpPr>
            <a:spLocks noGrp="1"/>
          </p:cNvSpPr>
          <p:nvPr>
            <p:ph type="title"/>
          </p:nvPr>
        </p:nvSpPr>
        <p:spPr/>
        <p:txBody>
          <a:bodyPr/>
          <a:lstStyle/>
          <a:p>
            <a:r>
              <a:rPr lang="de-DE" dirty="0"/>
              <a:t>Unterrichtsvorschlag: Modul 1a</a:t>
            </a:r>
            <a:br>
              <a:rPr lang="de-DE" dirty="0"/>
            </a:br>
            <a:r>
              <a:rPr lang="de-DE" dirty="0"/>
              <a:t>Systematik erschließen</a:t>
            </a:r>
          </a:p>
        </p:txBody>
      </p:sp>
      <p:sp>
        <p:nvSpPr>
          <p:cNvPr id="7" name="Textplatzhalter 6"/>
          <p:cNvSpPr>
            <a:spLocks noGrp="1"/>
          </p:cNvSpPr>
          <p:nvPr>
            <p:ph type="body" sz="quarter" idx="12"/>
          </p:nvPr>
        </p:nvSpPr>
        <p:spPr>
          <a:xfrm>
            <a:off x="3892549" y="6351760"/>
            <a:ext cx="2955925" cy="365125"/>
          </a:xfrm>
        </p:spPr>
        <p:txBody>
          <a:bodyPr/>
          <a:lstStyle/>
          <a:p>
            <a:r>
              <a:rPr lang="de-DE" dirty="0"/>
              <a:t>Quelle: Eigene Abbildung nach BMUB 2016.</a:t>
            </a:r>
          </a:p>
        </p:txBody>
      </p:sp>
      <p:sp>
        <p:nvSpPr>
          <p:cNvPr id="9" name="Fußzeilenplatzhalter 8"/>
          <p:cNvSpPr>
            <a:spLocks noGrp="1"/>
          </p:cNvSpPr>
          <p:nvPr>
            <p:ph type="ftr" sz="quarter" idx="13"/>
          </p:nvPr>
        </p:nvSpPr>
        <p:spPr/>
        <p:txBody>
          <a:bodyPr/>
          <a:lstStyle/>
          <a:p>
            <a:r>
              <a:rPr lang="de-DE"/>
              <a:t>Das nachwachsende Büro</a:t>
            </a:r>
            <a:endParaRPr lang="de-DE" dirty="0"/>
          </a:p>
        </p:txBody>
      </p:sp>
      <p:sp>
        <p:nvSpPr>
          <p:cNvPr id="10" name="Foliennummernplatzhalter 9"/>
          <p:cNvSpPr>
            <a:spLocks noGrp="1"/>
          </p:cNvSpPr>
          <p:nvPr>
            <p:ph type="sldNum" sz="quarter" idx="14"/>
          </p:nvPr>
        </p:nvSpPr>
        <p:spPr/>
        <p:txBody>
          <a:bodyPr/>
          <a:lstStyle/>
          <a:p>
            <a:fld id="{BC9D0AC9-54AF-4CD9-8809-E6EA56F41A06}" type="slidenum">
              <a:rPr lang="de-DE" smtClean="0"/>
              <a:t>60</a:t>
            </a:fld>
            <a:endParaRPr lang="de-DE"/>
          </a:p>
        </p:txBody>
      </p:sp>
    </p:spTree>
    <p:extLst>
      <p:ext uri="{BB962C8B-B14F-4D97-AF65-F5344CB8AC3E}">
        <p14:creationId xmlns:p14="http://schemas.microsoft.com/office/powerpoint/2010/main" val="182119246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390104" y="205200"/>
            <a:ext cx="6281283" cy="1068388"/>
          </a:xfrm>
        </p:spPr>
        <p:txBody>
          <a:bodyPr/>
          <a:lstStyle/>
          <a:p>
            <a:r>
              <a:rPr lang="de-DE" dirty="0"/>
              <a:t>Unterrichtsvorschlag: Modul 1b</a:t>
            </a:r>
            <a:br>
              <a:rPr lang="de-DE" dirty="0"/>
            </a:br>
            <a:r>
              <a:rPr lang="de-DE" dirty="0"/>
              <a:t>Definitionen &amp; Anwendungen</a:t>
            </a:r>
          </a:p>
        </p:txBody>
      </p:sp>
      <p:sp>
        <p:nvSpPr>
          <p:cNvPr id="4" name="Fußzeilenplatzhalter 3"/>
          <p:cNvSpPr>
            <a:spLocks noGrp="1"/>
          </p:cNvSpPr>
          <p:nvPr>
            <p:ph type="ftr" sz="quarter" idx="13"/>
          </p:nvPr>
        </p:nvSpPr>
        <p:spPr/>
        <p:txBody>
          <a:bodyPr/>
          <a:lstStyle/>
          <a:p>
            <a:r>
              <a:rPr lang="de-DE"/>
              <a:t>Das nachwachsende Büro</a:t>
            </a:r>
            <a:endParaRPr lang="de-DE" dirty="0"/>
          </a:p>
        </p:txBody>
      </p:sp>
      <p:sp>
        <p:nvSpPr>
          <p:cNvPr id="6" name="Foliennummernplatzhalter 5"/>
          <p:cNvSpPr>
            <a:spLocks noGrp="1"/>
          </p:cNvSpPr>
          <p:nvPr>
            <p:ph type="sldNum" sz="quarter" idx="14"/>
          </p:nvPr>
        </p:nvSpPr>
        <p:spPr/>
        <p:txBody>
          <a:bodyPr/>
          <a:lstStyle/>
          <a:p>
            <a:fld id="{BC9D0AC9-54AF-4CD9-8809-E6EA56F41A06}" type="slidenum">
              <a:rPr lang="de-DE" smtClean="0"/>
              <a:t>61</a:t>
            </a:fld>
            <a:endParaRPr lang="de-DE"/>
          </a:p>
        </p:txBody>
      </p:sp>
      <p:sp>
        <p:nvSpPr>
          <p:cNvPr id="2" name="Ovale Legende 1"/>
          <p:cNvSpPr/>
          <p:nvPr/>
        </p:nvSpPr>
        <p:spPr>
          <a:xfrm>
            <a:off x="2104466" y="3599528"/>
            <a:ext cx="4935069" cy="2264242"/>
          </a:xfrm>
          <a:prstGeom prst="wedgeEllipseCallout">
            <a:avLst/>
          </a:prstGeom>
          <a:solidFill>
            <a:srgbClr val="FCE5C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de-DE" sz="2000" b="1" dirty="0">
                <a:solidFill>
                  <a:schemeClr val="tx1"/>
                </a:solidFill>
                <a:latin typeface="PT Sans" panose="020B0503020203020204" pitchFamily="34" charset="0"/>
                <a:ea typeface="PT Sans" panose="020B0503020203020204" pitchFamily="34" charset="0"/>
              </a:rPr>
              <a:t>Was sind nachwachsende Rohstoffe? </a:t>
            </a:r>
          </a:p>
        </p:txBody>
      </p:sp>
      <p:sp>
        <p:nvSpPr>
          <p:cNvPr id="11" name="Abgerundetes Rechteck 10"/>
          <p:cNvSpPr/>
          <p:nvPr/>
        </p:nvSpPr>
        <p:spPr>
          <a:xfrm>
            <a:off x="420369" y="1802225"/>
            <a:ext cx="5052583" cy="1415731"/>
          </a:xfrm>
          <a:prstGeom prst="roundRect">
            <a:avLst/>
          </a:prstGeom>
          <a:solidFill>
            <a:srgbClr val="FF9919"/>
          </a:solidFill>
          <a:ln>
            <a:noFill/>
          </a:ln>
        </p:spPr>
        <p:style>
          <a:lnRef idx="2">
            <a:schemeClr val="dk1"/>
          </a:lnRef>
          <a:fillRef idx="1">
            <a:schemeClr val="lt1"/>
          </a:fillRef>
          <a:effectRef idx="0">
            <a:schemeClr val="dk1"/>
          </a:effectRef>
          <a:fontRef idx="minor">
            <a:schemeClr val="dk1"/>
          </a:fontRef>
        </p:style>
        <p:txBody>
          <a:bodyPr rtlCol="0" anchor="ctr"/>
          <a:lstStyle/>
          <a:p>
            <a:pPr lvl="0"/>
            <a:r>
              <a:rPr lang="de-DE" b="1" dirty="0">
                <a:solidFill>
                  <a:schemeClr val="tx1"/>
                </a:solidFill>
                <a:latin typeface="PT Sans" panose="020B0503020203020204"/>
              </a:rPr>
              <a:t>Aufgabe: </a:t>
            </a:r>
          </a:p>
          <a:p>
            <a:pPr lvl="0"/>
            <a:r>
              <a:rPr lang="de-DE" dirty="0">
                <a:solidFill>
                  <a:schemeClr val="tx1"/>
                </a:solidFill>
                <a:latin typeface="PT Sans" panose="020B0503020203020204"/>
              </a:rPr>
              <a:t>Lesen Sie das Arbeitsblatt 2a:</a:t>
            </a:r>
            <a:br>
              <a:rPr lang="de-DE" dirty="0">
                <a:solidFill>
                  <a:schemeClr val="tx1"/>
                </a:solidFill>
                <a:latin typeface="PT Sans" panose="020B0503020203020204"/>
              </a:rPr>
            </a:br>
            <a:r>
              <a:rPr lang="de-DE" dirty="0">
                <a:solidFill>
                  <a:schemeClr val="tx1"/>
                </a:solidFill>
                <a:latin typeface="PT Sans" panose="020B0503020203020204"/>
              </a:rPr>
              <a:t>Definitionen nachwachsender Rohstoffe </a:t>
            </a:r>
          </a:p>
        </p:txBody>
      </p:sp>
    </p:spTree>
    <p:extLst>
      <p:ext uri="{BB962C8B-B14F-4D97-AF65-F5344CB8AC3E}">
        <p14:creationId xmlns:p14="http://schemas.microsoft.com/office/powerpoint/2010/main" val="149029388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a:t>Unterrichtsvorschlag: Modul 1b</a:t>
            </a:r>
            <a:br>
              <a:rPr lang="de-DE" dirty="0"/>
            </a:br>
            <a:r>
              <a:rPr lang="de-DE" dirty="0"/>
              <a:t>Definitionen &amp; Anwendungen</a:t>
            </a:r>
          </a:p>
        </p:txBody>
      </p:sp>
      <p:sp>
        <p:nvSpPr>
          <p:cNvPr id="3" name="Inhaltsplatzhalter 2"/>
          <p:cNvSpPr>
            <a:spLocks noGrp="1"/>
          </p:cNvSpPr>
          <p:nvPr>
            <p:ph idx="1"/>
          </p:nvPr>
        </p:nvSpPr>
        <p:spPr/>
        <p:txBody>
          <a:bodyPr/>
          <a:lstStyle/>
          <a:p>
            <a:pPr marL="171450" indent="-171450">
              <a:buFont typeface="Arial" panose="020B0604020202020204" pitchFamily="34" charset="0"/>
              <a:buChar char="•"/>
            </a:pPr>
            <a:r>
              <a:rPr lang="de-DE" sz="1800" dirty="0"/>
              <a:t>„Unter ‚nachwachsenden Rohstoffen‘ wird die in Land- und Forstwirtschaft erzeugte Biomasse verstanden, die stofflich und energetisch in verschiedener Weise nutzbar ist. Ausgenommen davon sind Nahrungs- und Futtermittel. Biomasse wird stofflich für die (industrielle) Produktion von Gütern genutzt.“ (VDI ZRE 2016: 10)</a:t>
            </a:r>
          </a:p>
          <a:p>
            <a:pPr marL="171450" indent="-171450">
              <a:buFont typeface="Arial" panose="020B0604020202020204" pitchFamily="34" charset="0"/>
              <a:buChar char="•"/>
            </a:pPr>
            <a:r>
              <a:rPr lang="de-DE" sz="1800" dirty="0"/>
              <a:t>„Der Begriff biotische Rohstoffe wird wie folgt definiert: Rohstoff, der aus Lebewesen (Pflanzen, Tieren) stammt und nicht in einen fossilen Rohstoff umgewandelt wurde. Wird häufig synonym zu nachwachsendem Rohstoff verwendet. In der wissenschaftlichen Definition werden unter „Biomasse“ sämtliche Stoffe organischer Herkunft verstanden, die nicht fossilen Ursprungs sind (</a:t>
            </a:r>
            <a:r>
              <a:rPr lang="de-DE" sz="1800" dirty="0" err="1"/>
              <a:t>Kaltschmitt</a:t>
            </a:r>
            <a:r>
              <a:rPr lang="de-DE" sz="1800" dirty="0"/>
              <a:t> et al, 2009). Biomasse beinhaltet damit die in der Natur lebende </a:t>
            </a:r>
            <a:r>
              <a:rPr lang="de-DE" sz="1800" dirty="0" err="1"/>
              <a:t>Phyto</a:t>
            </a:r>
            <a:r>
              <a:rPr lang="de-DE" sz="1800" dirty="0"/>
              <a:t>- und </a:t>
            </a:r>
            <a:r>
              <a:rPr lang="de-DE" sz="1800" dirty="0" err="1"/>
              <a:t>Zoomasse</a:t>
            </a:r>
            <a:r>
              <a:rPr lang="de-DE" sz="1800" dirty="0"/>
              <a:t> (Pflanzen und Tiere), die daraus resultierenden Rückstände (z.B. tierische Exkremente), abgestorbene (aber noch nicht fossile) </a:t>
            </a:r>
            <a:r>
              <a:rPr lang="de-DE" sz="1800" dirty="0" err="1"/>
              <a:t>Phyto</a:t>
            </a:r>
            <a:r>
              <a:rPr lang="de-DE" sz="1800" dirty="0"/>
              <a:t>- und </a:t>
            </a:r>
            <a:r>
              <a:rPr lang="de-DE" sz="1800" dirty="0" err="1"/>
              <a:t>Zoomasse</a:t>
            </a:r>
            <a:r>
              <a:rPr lang="de-DE" sz="1800" dirty="0"/>
              <a:t> (z.B. Stroh) sowie im weiteren Sinne alle Stoffe, die beispielsweise durch eine technische Umwandlung und/oder eine stoffliche Nutzung entstanden sind bzw. anfallen (z.B. Schlachthofabfälle, organischer Hausmüll) (</a:t>
            </a:r>
            <a:r>
              <a:rPr lang="de-DE" sz="1800" dirty="0" err="1"/>
              <a:t>Raschka</a:t>
            </a:r>
            <a:r>
              <a:rPr lang="de-DE" sz="1800" dirty="0"/>
              <a:t>, 2012).“ (UBA 2016d)</a:t>
            </a:r>
          </a:p>
        </p:txBody>
      </p:sp>
      <p:sp>
        <p:nvSpPr>
          <p:cNvPr id="6" name="Fußzeilenplatzhalter 5"/>
          <p:cNvSpPr>
            <a:spLocks noGrp="1"/>
          </p:cNvSpPr>
          <p:nvPr>
            <p:ph type="ftr" sz="quarter" idx="13"/>
          </p:nvPr>
        </p:nvSpPr>
        <p:spPr/>
        <p:txBody>
          <a:bodyPr/>
          <a:lstStyle/>
          <a:p>
            <a:r>
              <a:rPr lang="de-DE"/>
              <a:t>Das nachwachsende Büro</a:t>
            </a:r>
            <a:endParaRPr lang="de-DE" dirty="0"/>
          </a:p>
        </p:txBody>
      </p:sp>
      <p:sp>
        <p:nvSpPr>
          <p:cNvPr id="8" name="Foliennummernplatzhalter 7"/>
          <p:cNvSpPr>
            <a:spLocks noGrp="1"/>
          </p:cNvSpPr>
          <p:nvPr>
            <p:ph type="sldNum" sz="quarter" idx="14"/>
          </p:nvPr>
        </p:nvSpPr>
        <p:spPr/>
        <p:txBody>
          <a:bodyPr/>
          <a:lstStyle/>
          <a:p>
            <a:fld id="{BC9D0AC9-54AF-4CD9-8809-E6EA56F41A06}" type="slidenum">
              <a:rPr lang="de-DE" smtClean="0"/>
              <a:t>62</a:t>
            </a:fld>
            <a:endParaRPr lang="de-DE"/>
          </a:p>
        </p:txBody>
      </p:sp>
    </p:spTree>
    <p:extLst>
      <p:ext uri="{BB962C8B-B14F-4D97-AF65-F5344CB8AC3E}">
        <p14:creationId xmlns:p14="http://schemas.microsoft.com/office/powerpoint/2010/main" val="171283548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390104" y="205200"/>
            <a:ext cx="6281283" cy="1068388"/>
          </a:xfrm>
        </p:spPr>
        <p:txBody>
          <a:bodyPr/>
          <a:lstStyle/>
          <a:p>
            <a:r>
              <a:rPr lang="de-DE" dirty="0"/>
              <a:t>Unterrichtsvorschlag: Modul 1b</a:t>
            </a:r>
            <a:br>
              <a:rPr lang="de-DE" dirty="0"/>
            </a:br>
            <a:r>
              <a:rPr lang="de-DE" dirty="0"/>
              <a:t>Definitionen &amp; Anwendungen</a:t>
            </a:r>
          </a:p>
        </p:txBody>
      </p:sp>
      <p:sp>
        <p:nvSpPr>
          <p:cNvPr id="9" name="Abgerundetes Rechteck 8"/>
          <p:cNvSpPr/>
          <p:nvPr/>
        </p:nvSpPr>
        <p:spPr>
          <a:xfrm>
            <a:off x="420369" y="1802225"/>
            <a:ext cx="5052583" cy="1415731"/>
          </a:xfrm>
          <a:prstGeom prst="roundRect">
            <a:avLst/>
          </a:prstGeom>
          <a:solidFill>
            <a:srgbClr val="FF9919"/>
          </a:solidFill>
          <a:ln>
            <a:noFill/>
          </a:ln>
        </p:spPr>
        <p:style>
          <a:lnRef idx="2">
            <a:schemeClr val="dk1"/>
          </a:lnRef>
          <a:fillRef idx="1">
            <a:schemeClr val="lt1"/>
          </a:fillRef>
          <a:effectRef idx="0">
            <a:schemeClr val="dk1"/>
          </a:effectRef>
          <a:fontRef idx="minor">
            <a:schemeClr val="dk1"/>
          </a:fontRef>
        </p:style>
        <p:txBody>
          <a:bodyPr rtlCol="0" anchor="ctr"/>
          <a:lstStyle/>
          <a:p>
            <a:pPr lvl="0"/>
            <a:r>
              <a:rPr lang="de-DE" b="1" dirty="0">
                <a:solidFill>
                  <a:schemeClr val="tx1"/>
                </a:solidFill>
                <a:latin typeface="PT Sans" panose="020B0503020203020204"/>
              </a:rPr>
              <a:t>Aufgabe: </a:t>
            </a:r>
          </a:p>
          <a:p>
            <a:pPr lvl="0"/>
            <a:r>
              <a:rPr lang="de-DE" dirty="0">
                <a:solidFill>
                  <a:schemeClr val="tx1"/>
                </a:solidFill>
                <a:latin typeface="PT Sans" panose="020B0503020203020204"/>
              </a:rPr>
              <a:t>Lesen Sie das Arbeitsblatt 2b: </a:t>
            </a:r>
          </a:p>
          <a:p>
            <a:pPr lvl="0"/>
            <a:r>
              <a:rPr lang="de-DE" dirty="0">
                <a:solidFill>
                  <a:schemeClr val="tx1"/>
                </a:solidFill>
                <a:latin typeface="PT Sans" panose="020B0503020203020204"/>
              </a:rPr>
              <a:t>Anwendungsgebiete nachwachsender Rohstoffe </a:t>
            </a:r>
          </a:p>
        </p:txBody>
      </p:sp>
      <p:sp>
        <p:nvSpPr>
          <p:cNvPr id="4" name="Fußzeilenplatzhalter 3"/>
          <p:cNvSpPr>
            <a:spLocks noGrp="1"/>
          </p:cNvSpPr>
          <p:nvPr>
            <p:ph type="ftr" sz="quarter" idx="13"/>
          </p:nvPr>
        </p:nvSpPr>
        <p:spPr/>
        <p:txBody>
          <a:bodyPr/>
          <a:lstStyle/>
          <a:p>
            <a:r>
              <a:rPr lang="de-DE"/>
              <a:t>Das nachwachsende Büro</a:t>
            </a:r>
            <a:endParaRPr lang="de-DE" dirty="0"/>
          </a:p>
        </p:txBody>
      </p:sp>
      <p:sp>
        <p:nvSpPr>
          <p:cNvPr id="6" name="Foliennummernplatzhalter 5"/>
          <p:cNvSpPr>
            <a:spLocks noGrp="1"/>
          </p:cNvSpPr>
          <p:nvPr>
            <p:ph type="sldNum" sz="quarter" idx="14"/>
          </p:nvPr>
        </p:nvSpPr>
        <p:spPr/>
        <p:txBody>
          <a:bodyPr/>
          <a:lstStyle/>
          <a:p>
            <a:fld id="{BC9D0AC9-54AF-4CD9-8809-E6EA56F41A06}" type="slidenum">
              <a:rPr lang="de-DE" smtClean="0"/>
              <a:t>63</a:t>
            </a:fld>
            <a:endParaRPr lang="de-DE"/>
          </a:p>
        </p:txBody>
      </p:sp>
      <p:sp>
        <p:nvSpPr>
          <p:cNvPr id="2" name="Ovale Legende 1"/>
          <p:cNvSpPr/>
          <p:nvPr/>
        </p:nvSpPr>
        <p:spPr>
          <a:xfrm>
            <a:off x="2104466" y="3599528"/>
            <a:ext cx="4935069" cy="2264242"/>
          </a:xfrm>
          <a:prstGeom prst="wedgeEllipseCallout">
            <a:avLst/>
          </a:prstGeom>
          <a:solidFill>
            <a:srgbClr val="FCE5C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de-DE" sz="2000" b="1" dirty="0">
                <a:solidFill>
                  <a:schemeClr val="tx1"/>
                </a:solidFill>
                <a:latin typeface="PT Sans" panose="020B0503020203020204" pitchFamily="34" charset="0"/>
                <a:ea typeface="PT Sans" panose="020B0503020203020204" pitchFamily="34" charset="0"/>
              </a:rPr>
              <a:t>Wie werden nachwachsende Rohstoffe genutzt? </a:t>
            </a:r>
          </a:p>
          <a:p>
            <a:pPr algn="ctr"/>
            <a:r>
              <a:rPr lang="de-DE" sz="2000" b="1" dirty="0">
                <a:solidFill>
                  <a:schemeClr val="tx1"/>
                </a:solidFill>
                <a:latin typeface="PT Sans" panose="020B0503020203020204" pitchFamily="34" charset="0"/>
                <a:ea typeface="PT Sans" panose="020B0503020203020204" pitchFamily="34" charset="0"/>
              </a:rPr>
              <a:t>Was wird daraus hergestellt?</a:t>
            </a:r>
          </a:p>
        </p:txBody>
      </p:sp>
    </p:spTree>
    <p:extLst>
      <p:ext uri="{BB962C8B-B14F-4D97-AF65-F5344CB8AC3E}">
        <p14:creationId xmlns:p14="http://schemas.microsoft.com/office/powerpoint/2010/main" val="106213366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390104" y="206193"/>
            <a:ext cx="6898201" cy="1066801"/>
          </a:xfrm>
        </p:spPr>
        <p:txBody>
          <a:bodyPr/>
          <a:lstStyle/>
          <a:p>
            <a:r>
              <a:rPr lang="de-DE" dirty="0"/>
              <a:t>Unterrichtsvorschlag: Modul 1b</a:t>
            </a:r>
            <a:br>
              <a:rPr lang="de-DE" dirty="0"/>
            </a:br>
            <a:r>
              <a:rPr lang="de-DE" dirty="0"/>
              <a:t>Anwendungen - Endprodukte</a:t>
            </a:r>
          </a:p>
        </p:txBody>
      </p:sp>
      <p:graphicFrame>
        <p:nvGraphicFramePr>
          <p:cNvPr id="7" name="Inhaltsplatzhalter 6"/>
          <p:cNvGraphicFramePr>
            <a:graphicFrameLocks noGrp="1"/>
          </p:cNvGraphicFramePr>
          <p:nvPr>
            <p:ph idx="1"/>
            <p:extLst>
              <p:ext uri="{D42A27DB-BD31-4B8C-83A1-F6EECF244321}">
                <p14:modId xmlns:p14="http://schemas.microsoft.com/office/powerpoint/2010/main" val="3150924028"/>
              </p:ext>
            </p:extLst>
          </p:nvPr>
        </p:nvGraphicFramePr>
        <p:xfrm>
          <a:off x="390525" y="1512888"/>
          <a:ext cx="8357020" cy="4661347"/>
        </p:xfrm>
        <a:graphic>
          <a:graphicData uri="http://schemas.openxmlformats.org/drawingml/2006/table">
            <a:tbl>
              <a:tblPr firstRow="1" bandRow="1">
                <a:tableStyleId>{5C22544A-7EE6-4342-B048-85BDC9FD1C3A}</a:tableStyleId>
              </a:tblPr>
              <a:tblGrid>
                <a:gridCol w="3183948">
                  <a:extLst>
                    <a:ext uri="{9D8B030D-6E8A-4147-A177-3AD203B41FA5}">
                      <a16:colId xmlns:a16="http://schemas.microsoft.com/office/drawing/2014/main" val="20000"/>
                    </a:ext>
                  </a:extLst>
                </a:gridCol>
                <a:gridCol w="1364306">
                  <a:extLst>
                    <a:ext uri="{9D8B030D-6E8A-4147-A177-3AD203B41FA5}">
                      <a16:colId xmlns:a16="http://schemas.microsoft.com/office/drawing/2014/main" val="20001"/>
                    </a:ext>
                  </a:extLst>
                </a:gridCol>
                <a:gridCol w="3808766">
                  <a:extLst>
                    <a:ext uri="{9D8B030D-6E8A-4147-A177-3AD203B41FA5}">
                      <a16:colId xmlns:a16="http://schemas.microsoft.com/office/drawing/2014/main" val="20002"/>
                    </a:ext>
                  </a:extLst>
                </a:gridCol>
              </a:tblGrid>
              <a:tr h="248677">
                <a:tc>
                  <a:txBody>
                    <a:bodyPr/>
                    <a:lstStyle/>
                    <a:p>
                      <a:r>
                        <a:rPr lang="de-DE" sz="1400" b="1" dirty="0">
                          <a:solidFill>
                            <a:schemeClr val="bg1"/>
                          </a:solidFill>
                          <a:latin typeface="PT Sans" panose="020B0503020203020204" pitchFamily="34" charset="0"/>
                          <a:ea typeface="PT Sans" panose="020B0503020203020204" pitchFamily="34" charset="0"/>
                        </a:rPr>
                        <a:t> Pflanzen</a:t>
                      </a:r>
                      <a:endParaRPr lang="de-DE" sz="1400" dirty="0">
                        <a:solidFill>
                          <a:schemeClr val="bg1"/>
                        </a:solidFill>
                        <a:latin typeface="PT Sans" panose="020B0503020203020204" pitchFamily="34" charset="0"/>
                        <a:ea typeface="PT Sans" panose="020B0503020203020204" pitchFamily="34" charset="0"/>
                      </a:endParaRPr>
                    </a:p>
                  </a:txBody>
                  <a:tcPr marL="0" marR="0" marT="0" marB="0">
                    <a:solidFill>
                      <a:srgbClr val="FF9919"/>
                    </a:solidFill>
                  </a:tcPr>
                </a:tc>
                <a:tc>
                  <a:txBody>
                    <a:bodyPr/>
                    <a:lstStyle/>
                    <a:p>
                      <a:r>
                        <a:rPr lang="de-DE" sz="1400" b="1" dirty="0">
                          <a:solidFill>
                            <a:schemeClr val="bg1"/>
                          </a:solidFill>
                          <a:latin typeface="PT Sans" panose="020B0503020203020204" pitchFamily="34" charset="0"/>
                          <a:ea typeface="PT Sans" panose="020B0503020203020204" pitchFamily="34" charset="0"/>
                        </a:rPr>
                        <a:t> Rohstoffe</a:t>
                      </a:r>
                      <a:endParaRPr lang="de-DE" sz="1400" dirty="0">
                        <a:solidFill>
                          <a:schemeClr val="bg1"/>
                        </a:solidFill>
                        <a:latin typeface="PT Sans" panose="020B0503020203020204" pitchFamily="34" charset="0"/>
                        <a:ea typeface="PT Sans" panose="020B0503020203020204" pitchFamily="34" charset="0"/>
                      </a:endParaRPr>
                    </a:p>
                  </a:txBody>
                  <a:tcPr marL="0" marR="0" marT="0" marB="0">
                    <a:solidFill>
                      <a:srgbClr val="FF9919"/>
                    </a:solidFill>
                  </a:tcPr>
                </a:tc>
                <a:tc>
                  <a:txBody>
                    <a:bodyPr/>
                    <a:lstStyle/>
                    <a:p>
                      <a:r>
                        <a:rPr lang="de-DE" sz="1400" b="1" dirty="0">
                          <a:solidFill>
                            <a:schemeClr val="bg1"/>
                          </a:solidFill>
                          <a:latin typeface="PT Sans" panose="020B0503020203020204" pitchFamily="34" charset="0"/>
                          <a:ea typeface="PT Sans" panose="020B0503020203020204" pitchFamily="34" charset="0"/>
                        </a:rPr>
                        <a:t> Produkt</a:t>
                      </a:r>
                      <a:endParaRPr lang="de-DE" sz="1400" dirty="0">
                        <a:solidFill>
                          <a:schemeClr val="bg1"/>
                        </a:solidFill>
                        <a:latin typeface="PT Sans" panose="020B0503020203020204" pitchFamily="34" charset="0"/>
                        <a:ea typeface="PT Sans" panose="020B0503020203020204" pitchFamily="34" charset="0"/>
                      </a:endParaRPr>
                    </a:p>
                  </a:txBody>
                  <a:tcPr marL="0" marR="0" marT="0" marB="0">
                    <a:solidFill>
                      <a:srgbClr val="FF9919"/>
                    </a:solidFill>
                  </a:tcPr>
                </a:tc>
                <a:extLst>
                  <a:ext uri="{0D108BD9-81ED-4DB2-BD59-A6C34878D82A}">
                    <a16:rowId xmlns:a16="http://schemas.microsoft.com/office/drawing/2014/main" val="10000"/>
                  </a:ext>
                </a:extLst>
              </a:tr>
              <a:tr h="697575">
                <a:tc>
                  <a:txBody>
                    <a:bodyPr/>
                    <a:lstStyle/>
                    <a:p>
                      <a:r>
                        <a:rPr lang="de-DE" sz="1400" b="0" i="0" kern="1200" dirty="0">
                          <a:solidFill>
                            <a:schemeClr val="tx1">
                              <a:lumMod val="65000"/>
                              <a:lumOff val="35000"/>
                            </a:schemeClr>
                          </a:solidFill>
                          <a:effectLst/>
                          <a:latin typeface="PT Sans" panose="020B0503020203020204" pitchFamily="34" charset="0"/>
                          <a:ea typeface="PT Sans" panose="020B0503020203020204" pitchFamily="34" charset="0"/>
                          <a:cs typeface="+mn-cs"/>
                        </a:rPr>
                        <a:t>Bäume, Sträucher, Bambus, Holzgewächse</a:t>
                      </a:r>
                      <a:endParaRPr lang="de-DE" sz="1400" dirty="0">
                        <a:solidFill>
                          <a:schemeClr val="tx1">
                            <a:lumMod val="65000"/>
                            <a:lumOff val="35000"/>
                          </a:schemeClr>
                        </a:solidFill>
                        <a:latin typeface="PT Sans" panose="020B0503020203020204" pitchFamily="34" charset="0"/>
                        <a:ea typeface="PT Sans" panose="020B0503020203020204" pitchFamily="34" charset="0"/>
                      </a:endParaRPr>
                    </a:p>
                  </a:txBody>
                  <a:tcPr marL="91475" marR="91475">
                    <a:solidFill>
                      <a:srgbClr val="F9CB9C"/>
                    </a:solidFill>
                  </a:tcPr>
                </a:tc>
                <a:tc>
                  <a:txBody>
                    <a:bodyPr/>
                    <a:lstStyle/>
                    <a:p>
                      <a:r>
                        <a:rPr lang="de-DE" sz="1400" b="0" i="0" kern="1200" dirty="0">
                          <a:solidFill>
                            <a:schemeClr val="tx1">
                              <a:lumMod val="65000"/>
                              <a:lumOff val="35000"/>
                            </a:schemeClr>
                          </a:solidFill>
                          <a:effectLst/>
                          <a:latin typeface="PT Sans" panose="020B0503020203020204" pitchFamily="34" charset="0"/>
                          <a:ea typeface="PT Sans" panose="020B0503020203020204" pitchFamily="34" charset="0"/>
                          <a:cs typeface="+mn-cs"/>
                        </a:rPr>
                        <a:t>Holz, Zellulosefasern</a:t>
                      </a:r>
                      <a:endParaRPr lang="de-DE" sz="1400" dirty="0">
                        <a:solidFill>
                          <a:schemeClr val="tx1">
                            <a:lumMod val="65000"/>
                            <a:lumOff val="35000"/>
                          </a:schemeClr>
                        </a:solidFill>
                        <a:latin typeface="PT Sans" panose="020B0503020203020204" pitchFamily="34" charset="0"/>
                        <a:ea typeface="PT Sans" panose="020B0503020203020204" pitchFamily="34" charset="0"/>
                      </a:endParaRPr>
                    </a:p>
                  </a:txBody>
                  <a:tcPr marL="91475" marR="91475">
                    <a:solidFill>
                      <a:srgbClr val="F9CB9C"/>
                    </a:solidFill>
                  </a:tcPr>
                </a:tc>
                <a:tc>
                  <a:txBody>
                    <a:bodyPr/>
                    <a:lstStyle/>
                    <a:p>
                      <a:r>
                        <a:rPr lang="de-DE" sz="1400" b="0" i="0" kern="1200" dirty="0">
                          <a:solidFill>
                            <a:schemeClr val="tx1">
                              <a:lumMod val="65000"/>
                              <a:lumOff val="35000"/>
                            </a:schemeClr>
                          </a:solidFill>
                          <a:effectLst/>
                          <a:latin typeface="PT Sans" panose="020B0503020203020204" pitchFamily="34" charset="0"/>
                          <a:ea typeface="PT Sans" panose="020B0503020203020204" pitchFamily="34" charset="0"/>
                          <a:cs typeface="+mn-cs"/>
                        </a:rPr>
                        <a:t>Bauholz, Möbel, Spielwaren, Papier, Pappe, Verpackungen, Zellstoff</a:t>
                      </a:r>
                      <a:endParaRPr lang="de-DE" sz="1400" dirty="0">
                        <a:solidFill>
                          <a:schemeClr val="tx1">
                            <a:lumMod val="65000"/>
                            <a:lumOff val="35000"/>
                          </a:schemeClr>
                        </a:solidFill>
                        <a:latin typeface="PT Sans" panose="020B0503020203020204" pitchFamily="34" charset="0"/>
                        <a:ea typeface="PT Sans" panose="020B0503020203020204" pitchFamily="34" charset="0"/>
                      </a:endParaRPr>
                    </a:p>
                  </a:txBody>
                  <a:tcPr marL="91475" marR="91475">
                    <a:solidFill>
                      <a:srgbClr val="F9CB9C"/>
                    </a:solidFill>
                  </a:tcPr>
                </a:tc>
                <a:extLst>
                  <a:ext uri="{0D108BD9-81ED-4DB2-BD59-A6C34878D82A}">
                    <a16:rowId xmlns:a16="http://schemas.microsoft.com/office/drawing/2014/main" val="10001"/>
                  </a:ext>
                </a:extLst>
              </a:tr>
              <a:tr h="494116">
                <a:tc>
                  <a:txBody>
                    <a:bodyPr/>
                    <a:lstStyle/>
                    <a:p>
                      <a:r>
                        <a:rPr lang="de-DE" sz="1400" b="0" i="0" kern="1200" dirty="0">
                          <a:solidFill>
                            <a:schemeClr val="tx1">
                              <a:lumMod val="65000"/>
                              <a:lumOff val="35000"/>
                            </a:schemeClr>
                          </a:solidFill>
                          <a:effectLst/>
                          <a:latin typeface="PT Sans" panose="020B0503020203020204" pitchFamily="34" charset="0"/>
                          <a:ea typeface="PT Sans" panose="020B0503020203020204" pitchFamily="34" charset="0"/>
                          <a:cs typeface="+mn-cs"/>
                        </a:rPr>
                        <a:t>Hanf</a:t>
                      </a:r>
                      <a:endParaRPr lang="de-DE" sz="1400" dirty="0">
                        <a:solidFill>
                          <a:schemeClr val="tx1">
                            <a:lumMod val="65000"/>
                            <a:lumOff val="35000"/>
                          </a:schemeClr>
                        </a:solidFill>
                        <a:latin typeface="PT Sans" panose="020B0503020203020204" pitchFamily="34" charset="0"/>
                        <a:ea typeface="PT Sans" panose="020B0503020203020204" pitchFamily="34" charset="0"/>
                      </a:endParaRPr>
                    </a:p>
                  </a:txBody>
                  <a:tcPr marL="91475" marR="91475">
                    <a:solidFill>
                      <a:srgbClr val="FCE5CD"/>
                    </a:solidFill>
                  </a:tcPr>
                </a:tc>
                <a:tc>
                  <a:txBody>
                    <a:bodyPr/>
                    <a:lstStyle/>
                    <a:p>
                      <a:r>
                        <a:rPr lang="de-DE" sz="1400" b="0" i="0" kern="1200" dirty="0">
                          <a:solidFill>
                            <a:schemeClr val="tx1">
                              <a:lumMod val="65000"/>
                              <a:lumOff val="35000"/>
                            </a:schemeClr>
                          </a:solidFill>
                          <a:effectLst/>
                          <a:latin typeface="PT Sans" panose="020B0503020203020204" pitchFamily="34" charset="0"/>
                          <a:ea typeface="PT Sans" panose="020B0503020203020204" pitchFamily="34" charset="0"/>
                          <a:cs typeface="+mn-cs"/>
                        </a:rPr>
                        <a:t>Fasern,</a:t>
                      </a:r>
                      <a:r>
                        <a:rPr lang="de-DE" sz="1400" b="0" i="0" kern="1200" baseline="0" dirty="0">
                          <a:solidFill>
                            <a:schemeClr val="tx1">
                              <a:lumMod val="65000"/>
                              <a:lumOff val="35000"/>
                            </a:schemeClr>
                          </a:solidFill>
                          <a:effectLst/>
                          <a:latin typeface="PT Sans" panose="020B0503020203020204" pitchFamily="34" charset="0"/>
                          <a:ea typeface="PT Sans" panose="020B0503020203020204" pitchFamily="34" charset="0"/>
                          <a:cs typeface="+mn-cs"/>
                        </a:rPr>
                        <a:t> </a:t>
                      </a:r>
                      <a:r>
                        <a:rPr lang="de-DE" sz="1400" b="0" i="0" kern="1200" dirty="0">
                          <a:solidFill>
                            <a:schemeClr val="tx1">
                              <a:lumMod val="65000"/>
                              <a:lumOff val="35000"/>
                            </a:schemeClr>
                          </a:solidFill>
                          <a:effectLst/>
                          <a:latin typeface="PT Sans" panose="020B0503020203020204" pitchFamily="34" charset="0"/>
                          <a:ea typeface="PT Sans" panose="020B0503020203020204" pitchFamily="34" charset="0"/>
                          <a:cs typeface="+mn-cs"/>
                        </a:rPr>
                        <a:t>Hanföl</a:t>
                      </a:r>
                      <a:endParaRPr lang="de-DE" sz="1400" dirty="0">
                        <a:solidFill>
                          <a:schemeClr val="tx1">
                            <a:lumMod val="65000"/>
                            <a:lumOff val="35000"/>
                          </a:schemeClr>
                        </a:solidFill>
                        <a:latin typeface="PT Sans" panose="020B0503020203020204" pitchFamily="34" charset="0"/>
                        <a:ea typeface="PT Sans" panose="020B0503020203020204" pitchFamily="34" charset="0"/>
                      </a:endParaRPr>
                    </a:p>
                  </a:txBody>
                  <a:tcPr marL="91475" marR="91475">
                    <a:solidFill>
                      <a:srgbClr val="FCE5CD"/>
                    </a:solidFill>
                  </a:tcPr>
                </a:tc>
                <a:tc>
                  <a:txBody>
                    <a:bodyPr/>
                    <a:lstStyle/>
                    <a:p>
                      <a:r>
                        <a:rPr lang="de-DE" sz="1400" b="0" i="0" kern="1200" dirty="0">
                          <a:solidFill>
                            <a:schemeClr val="tx1">
                              <a:lumMod val="65000"/>
                              <a:lumOff val="35000"/>
                            </a:schemeClr>
                          </a:solidFill>
                          <a:effectLst/>
                          <a:latin typeface="PT Sans" panose="020B0503020203020204" pitchFamily="34" charset="0"/>
                          <a:ea typeface="PT Sans" panose="020B0503020203020204" pitchFamily="34" charset="0"/>
                          <a:cs typeface="+mn-cs"/>
                        </a:rPr>
                        <a:t>Zellstoff, Papier, Textilien, Dämmstoffe, Garn, Kosmetikprodukte</a:t>
                      </a:r>
                      <a:endParaRPr lang="de-DE" sz="1400" dirty="0">
                        <a:solidFill>
                          <a:schemeClr val="tx1">
                            <a:lumMod val="65000"/>
                            <a:lumOff val="35000"/>
                          </a:schemeClr>
                        </a:solidFill>
                        <a:latin typeface="PT Sans" panose="020B0503020203020204" pitchFamily="34" charset="0"/>
                        <a:ea typeface="PT Sans" panose="020B0503020203020204" pitchFamily="34" charset="0"/>
                      </a:endParaRPr>
                    </a:p>
                  </a:txBody>
                  <a:tcPr marL="91475" marR="91475">
                    <a:solidFill>
                      <a:srgbClr val="FCE5CD"/>
                    </a:solidFill>
                  </a:tcPr>
                </a:tc>
                <a:extLst>
                  <a:ext uri="{0D108BD9-81ED-4DB2-BD59-A6C34878D82A}">
                    <a16:rowId xmlns:a16="http://schemas.microsoft.com/office/drawing/2014/main" val="10002"/>
                  </a:ext>
                </a:extLst>
              </a:tr>
              <a:tr h="493955">
                <a:tc>
                  <a:txBody>
                    <a:bodyPr/>
                    <a:lstStyle/>
                    <a:p>
                      <a:r>
                        <a:rPr lang="de-DE" sz="1400" dirty="0" err="1">
                          <a:solidFill>
                            <a:schemeClr val="tx1">
                              <a:lumMod val="65000"/>
                              <a:lumOff val="35000"/>
                            </a:schemeClr>
                          </a:solidFill>
                          <a:latin typeface="PT Sans" panose="020B0503020203020204" pitchFamily="34" charset="0"/>
                          <a:ea typeface="PT Sans" panose="020B0503020203020204" pitchFamily="34" charset="0"/>
                        </a:rPr>
                        <a:t>Abaca</a:t>
                      </a:r>
                      <a:r>
                        <a:rPr lang="de-DE" sz="1400" dirty="0">
                          <a:solidFill>
                            <a:schemeClr val="tx1">
                              <a:lumMod val="65000"/>
                              <a:lumOff val="35000"/>
                            </a:schemeClr>
                          </a:solidFill>
                          <a:latin typeface="PT Sans" panose="020B0503020203020204" pitchFamily="34" charset="0"/>
                          <a:ea typeface="PT Sans" panose="020B0503020203020204" pitchFamily="34" charset="0"/>
                        </a:rPr>
                        <a:t>, Flachs, Kapok, Kenaf, Sisal</a:t>
                      </a:r>
                    </a:p>
                  </a:txBody>
                  <a:tcPr marL="91475" marR="91475">
                    <a:solidFill>
                      <a:srgbClr val="F9CB9C"/>
                    </a:solidFill>
                  </a:tcPr>
                </a:tc>
                <a:tc>
                  <a:txBody>
                    <a:bodyPr/>
                    <a:lstStyle/>
                    <a:p>
                      <a:r>
                        <a:rPr lang="de-DE" sz="1400" b="0" i="0" kern="1200" dirty="0">
                          <a:solidFill>
                            <a:schemeClr val="tx1">
                              <a:lumMod val="65000"/>
                              <a:lumOff val="35000"/>
                            </a:schemeClr>
                          </a:solidFill>
                          <a:effectLst/>
                          <a:latin typeface="PT Sans" panose="020B0503020203020204" pitchFamily="34" charset="0"/>
                          <a:ea typeface="PT Sans" panose="020B0503020203020204" pitchFamily="34" charset="0"/>
                          <a:cs typeface="+mn-cs"/>
                        </a:rPr>
                        <a:t>Fasern</a:t>
                      </a:r>
                      <a:endParaRPr lang="de-DE" sz="1400" dirty="0">
                        <a:solidFill>
                          <a:schemeClr val="tx1">
                            <a:lumMod val="65000"/>
                            <a:lumOff val="35000"/>
                          </a:schemeClr>
                        </a:solidFill>
                        <a:latin typeface="PT Sans" panose="020B0503020203020204" pitchFamily="34" charset="0"/>
                        <a:ea typeface="PT Sans" panose="020B0503020203020204" pitchFamily="34" charset="0"/>
                      </a:endParaRPr>
                    </a:p>
                  </a:txBody>
                  <a:tcPr marL="91475" marR="91475">
                    <a:solidFill>
                      <a:srgbClr val="F9CB9C"/>
                    </a:solidFill>
                  </a:tcPr>
                </a:tc>
                <a:tc>
                  <a:txBody>
                    <a:bodyPr/>
                    <a:lstStyle/>
                    <a:p>
                      <a:r>
                        <a:rPr lang="de-DE" sz="1400" b="0" i="0" kern="1200" dirty="0">
                          <a:solidFill>
                            <a:schemeClr val="tx1">
                              <a:lumMod val="65000"/>
                              <a:lumOff val="35000"/>
                            </a:schemeClr>
                          </a:solidFill>
                          <a:effectLst/>
                          <a:latin typeface="PT Sans" panose="020B0503020203020204" pitchFamily="34" charset="0"/>
                          <a:ea typeface="PT Sans" panose="020B0503020203020204" pitchFamily="34" charset="0"/>
                          <a:cs typeface="+mn-cs"/>
                        </a:rPr>
                        <a:t>Papier, Textilien, Dämmstoffe, Garn, Formpressteile</a:t>
                      </a:r>
                      <a:endParaRPr lang="de-DE" sz="1400" dirty="0">
                        <a:solidFill>
                          <a:schemeClr val="tx1">
                            <a:lumMod val="65000"/>
                            <a:lumOff val="35000"/>
                          </a:schemeClr>
                        </a:solidFill>
                        <a:latin typeface="PT Sans" panose="020B0503020203020204" pitchFamily="34" charset="0"/>
                        <a:ea typeface="PT Sans" panose="020B0503020203020204" pitchFamily="34" charset="0"/>
                      </a:endParaRPr>
                    </a:p>
                  </a:txBody>
                  <a:tcPr marL="91475" marR="91475">
                    <a:solidFill>
                      <a:srgbClr val="F9CB9C"/>
                    </a:solidFill>
                  </a:tcPr>
                </a:tc>
                <a:extLst>
                  <a:ext uri="{0D108BD9-81ED-4DB2-BD59-A6C34878D82A}">
                    <a16:rowId xmlns:a16="http://schemas.microsoft.com/office/drawing/2014/main" val="10003"/>
                  </a:ext>
                </a:extLst>
              </a:tr>
              <a:tr h="290656">
                <a:tc>
                  <a:txBody>
                    <a:bodyPr/>
                    <a:lstStyle/>
                    <a:p>
                      <a:r>
                        <a:rPr lang="de-DE" sz="1400" b="0" i="0" kern="1200" dirty="0" err="1">
                          <a:solidFill>
                            <a:schemeClr val="tx1">
                              <a:lumMod val="65000"/>
                              <a:lumOff val="35000"/>
                            </a:schemeClr>
                          </a:solidFill>
                          <a:effectLst/>
                          <a:latin typeface="PT Sans" panose="020B0503020203020204" pitchFamily="34" charset="0"/>
                          <a:ea typeface="PT Sans" panose="020B0503020203020204" pitchFamily="34" charset="0"/>
                          <a:cs typeface="+mn-cs"/>
                        </a:rPr>
                        <a:t>Öllein</a:t>
                      </a:r>
                      <a:endParaRPr lang="de-DE" sz="1400" dirty="0">
                        <a:solidFill>
                          <a:schemeClr val="tx1">
                            <a:lumMod val="65000"/>
                            <a:lumOff val="35000"/>
                          </a:schemeClr>
                        </a:solidFill>
                        <a:latin typeface="PT Sans" panose="020B0503020203020204" pitchFamily="34" charset="0"/>
                        <a:ea typeface="PT Sans" panose="020B0503020203020204" pitchFamily="34" charset="0"/>
                      </a:endParaRPr>
                    </a:p>
                  </a:txBody>
                  <a:tcPr marL="91475" marR="91475">
                    <a:solidFill>
                      <a:srgbClr val="FCE5CD"/>
                    </a:solidFill>
                  </a:tcPr>
                </a:tc>
                <a:tc>
                  <a:txBody>
                    <a:bodyPr/>
                    <a:lstStyle/>
                    <a:p>
                      <a:r>
                        <a:rPr lang="de-DE" sz="1400" b="0" i="0" kern="1200" dirty="0">
                          <a:solidFill>
                            <a:schemeClr val="tx1">
                              <a:lumMod val="65000"/>
                              <a:lumOff val="35000"/>
                            </a:schemeClr>
                          </a:solidFill>
                          <a:effectLst/>
                          <a:latin typeface="PT Sans" panose="020B0503020203020204" pitchFamily="34" charset="0"/>
                          <a:ea typeface="PT Sans" panose="020B0503020203020204" pitchFamily="34" charset="0"/>
                          <a:cs typeface="+mn-cs"/>
                        </a:rPr>
                        <a:t>Leinöl</a:t>
                      </a:r>
                      <a:endParaRPr lang="de-DE" sz="1400" dirty="0">
                        <a:solidFill>
                          <a:schemeClr val="tx1">
                            <a:lumMod val="65000"/>
                            <a:lumOff val="35000"/>
                          </a:schemeClr>
                        </a:solidFill>
                        <a:latin typeface="PT Sans" panose="020B0503020203020204" pitchFamily="34" charset="0"/>
                        <a:ea typeface="PT Sans" panose="020B0503020203020204" pitchFamily="34" charset="0"/>
                      </a:endParaRPr>
                    </a:p>
                  </a:txBody>
                  <a:tcPr marL="91475" marR="91475">
                    <a:solidFill>
                      <a:srgbClr val="FCE5CD"/>
                    </a:solidFill>
                  </a:tcPr>
                </a:tc>
                <a:tc>
                  <a:txBody>
                    <a:bodyPr/>
                    <a:lstStyle/>
                    <a:p>
                      <a:r>
                        <a:rPr lang="de-DE" sz="1400" b="0" i="0" kern="1200" dirty="0">
                          <a:solidFill>
                            <a:schemeClr val="tx1">
                              <a:lumMod val="65000"/>
                              <a:lumOff val="35000"/>
                            </a:schemeClr>
                          </a:solidFill>
                          <a:effectLst/>
                          <a:latin typeface="PT Sans" panose="020B0503020203020204" pitchFamily="34" charset="0"/>
                          <a:ea typeface="PT Sans" panose="020B0503020203020204" pitchFamily="34" charset="0"/>
                          <a:cs typeface="+mn-cs"/>
                        </a:rPr>
                        <a:t>Farben, Lacke, Linoleum</a:t>
                      </a:r>
                      <a:endParaRPr lang="de-DE" sz="1400" dirty="0">
                        <a:solidFill>
                          <a:schemeClr val="tx1">
                            <a:lumMod val="65000"/>
                            <a:lumOff val="35000"/>
                          </a:schemeClr>
                        </a:solidFill>
                        <a:latin typeface="PT Sans" panose="020B0503020203020204" pitchFamily="34" charset="0"/>
                        <a:ea typeface="PT Sans" panose="020B0503020203020204" pitchFamily="34" charset="0"/>
                      </a:endParaRPr>
                    </a:p>
                  </a:txBody>
                  <a:tcPr marL="91475" marR="91475">
                    <a:solidFill>
                      <a:srgbClr val="FCE5CD"/>
                    </a:solidFill>
                  </a:tcPr>
                </a:tc>
                <a:extLst>
                  <a:ext uri="{0D108BD9-81ED-4DB2-BD59-A6C34878D82A}">
                    <a16:rowId xmlns:a16="http://schemas.microsoft.com/office/drawing/2014/main" val="10004"/>
                  </a:ext>
                </a:extLst>
              </a:tr>
              <a:tr h="697575">
                <a:tc>
                  <a:txBody>
                    <a:bodyPr/>
                    <a:lstStyle/>
                    <a:p>
                      <a:r>
                        <a:rPr lang="de-DE" sz="1400" b="0" i="0" kern="1200" dirty="0" err="1">
                          <a:solidFill>
                            <a:schemeClr val="tx1">
                              <a:lumMod val="65000"/>
                              <a:lumOff val="35000"/>
                            </a:schemeClr>
                          </a:solidFill>
                          <a:effectLst/>
                          <a:latin typeface="PT Sans" panose="020B0503020203020204" pitchFamily="34" charset="0"/>
                          <a:ea typeface="PT Sans" panose="020B0503020203020204" pitchFamily="34" charset="0"/>
                          <a:cs typeface="+mn-cs"/>
                        </a:rPr>
                        <a:t>Crambe</a:t>
                      </a:r>
                      <a:r>
                        <a:rPr lang="de-DE" sz="1400" b="0" i="0" kern="1200" dirty="0">
                          <a:solidFill>
                            <a:schemeClr val="tx1">
                              <a:lumMod val="65000"/>
                              <a:lumOff val="35000"/>
                            </a:schemeClr>
                          </a:solidFill>
                          <a:effectLst/>
                          <a:latin typeface="PT Sans" panose="020B0503020203020204" pitchFamily="34" charset="0"/>
                          <a:ea typeface="PT Sans" panose="020B0503020203020204" pitchFamily="34" charset="0"/>
                          <a:cs typeface="+mn-cs"/>
                        </a:rPr>
                        <a:t>, Leindotter, Raps, Rübsen, Senf, Sonnenblume, Wolfsmilch</a:t>
                      </a:r>
                      <a:endParaRPr lang="de-DE" sz="1400" dirty="0">
                        <a:solidFill>
                          <a:schemeClr val="tx1">
                            <a:lumMod val="65000"/>
                            <a:lumOff val="35000"/>
                          </a:schemeClr>
                        </a:solidFill>
                        <a:latin typeface="PT Sans" panose="020B0503020203020204" pitchFamily="34" charset="0"/>
                        <a:ea typeface="PT Sans" panose="020B0503020203020204" pitchFamily="34" charset="0"/>
                      </a:endParaRPr>
                    </a:p>
                  </a:txBody>
                  <a:tcPr marL="91475" marR="91475">
                    <a:solidFill>
                      <a:srgbClr val="F9CB9C"/>
                    </a:solidFill>
                  </a:tcPr>
                </a:tc>
                <a:tc>
                  <a:txBody>
                    <a:bodyPr/>
                    <a:lstStyle/>
                    <a:p>
                      <a:r>
                        <a:rPr lang="de-DE" sz="1400" b="0" i="0" kern="1200" dirty="0">
                          <a:solidFill>
                            <a:schemeClr val="tx1">
                              <a:lumMod val="65000"/>
                              <a:lumOff val="35000"/>
                            </a:schemeClr>
                          </a:solidFill>
                          <a:effectLst/>
                          <a:latin typeface="PT Sans" panose="020B0503020203020204" pitchFamily="34" charset="0"/>
                          <a:ea typeface="PT Sans" panose="020B0503020203020204" pitchFamily="34" charset="0"/>
                          <a:cs typeface="+mn-cs"/>
                        </a:rPr>
                        <a:t>Pflanzenöl</a:t>
                      </a:r>
                      <a:endParaRPr lang="de-DE" sz="1400" dirty="0">
                        <a:solidFill>
                          <a:schemeClr val="tx1">
                            <a:lumMod val="65000"/>
                            <a:lumOff val="35000"/>
                          </a:schemeClr>
                        </a:solidFill>
                        <a:latin typeface="PT Sans" panose="020B0503020203020204" pitchFamily="34" charset="0"/>
                        <a:ea typeface="PT Sans" panose="020B0503020203020204" pitchFamily="34" charset="0"/>
                      </a:endParaRPr>
                    </a:p>
                  </a:txBody>
                  <a:tcPr marL="91475" marR="91475">
                    <a:solidFill>
                      <a:srgbClr val="F9CB9C"/>
                    </a:solidFill>
                  </a:tcPr>
                </a:tc>
                <a:tc>
                  <a:txBody>
                    <a:bodyPr/>
                    <a:lstStyle/>
                    <a:p>
                      <a:r>
                        <a:rPr lang="de-DE" sz="1400" b="0" i="0" kern="1200" dirty="0">
                          <a:solidFill>
                            <a:schemeClr val="tx1">
                              <a:lumMod val="65000"/>
                              <a:lumOff val="35000"/>
                            </a:schemeClr>
                          </a:solidFill>
                          <a:effectLst/>
                          <a:latin typeface="PT Sans" panose="020B0503020203020204" pitchFamily="34" charset="0"/>
                          <a:ea typeface="PT Sans" panose="020B0503020203020204" pitchFamily="34" charset="0"/>
                          <a:cs typeface="+mn-cs"/>
                        </a:rPr>
                        <a:t>Kosmetikprodukte, Schmierstoffe, Hydrauliköle, diverse andere Öle, Lösungsmittel, Waschmittel</a:t>
                      </a:r>
                      <a:endParaRPr lang="de-DE" sz="1400" dirty="0">
                        <a:solidFill>
                          <a:schemeClr val="tx1">
                            <a:lumMod val="65000"/>
                            <a:lumOff val="35000"/>
                          </a:schemeClr>
                        </a:solidFill>
                        <a:latin typeface="PT Sans" panose="020B0503020203020204" pitchFamily="34" charset="0"/>
                        <a:ea typeface="PT Sans" panose="020B0503020203020204" pitchFamily="34" charset="0"/>
                      </a:endParaRPr>
                    </a:p>
                  </a:txBody>
                  <a:tcPr marL="91475" marR="91475">
                    <a:solidFill>
                      <a:srgbClr val="F9CB9C"/>
                    </a:solidFill>
                  </a:tcPr>
                </a:tc>
                <a:extLst>
                  <a:ext uri="{0D108BD9-81ED-4DB2-BD59-A6C34878D82A}">
                    <a16:rowId xmlns:a16="http://schemas.microsoft.com/office/drawing/2014/main" val="10005"/>
                  </a:ext>
                </a:extLst>
              </a:tr>
              <a:tr h="494116">
                <a:tc>
                  <a:txBody>
                    <a:bodyPr/>
                    <a:lstStyle/>
                    <a:p>
                      <a:r>
                        <a:rPr lang="de-DE" sz="1400" dirty="0">
                          <a:solidFill>
                            <a:schemeClr val="tx1">
                              <a:lumMod val="65000"/>
                              <a:lumOff val="35000"/>
                            </a:schemeClr>
                          </a:solidFill>
                          <a:latin typeface="PT Sans" panose="020B0503020203020204" pitchFamily="34" charset="0"/>
                          <a:ea typeface="PT Sans" panose="020B0503020203020204" pitchFamily="34" charset="0"/>
                        </a:rPr>
                        <a:t>Waid, Saflor, Krapp, Wau, Färberpflanzen</a:t>
                      </a:r>
                    </a:p>
                  </a:txBody>
                  <a:tcPr marL="91475" marR="91475">
                    <a:solidFill>
                      <a:srgbClr val="FCE5CD"/>
                    </a:solidFill>
                  </a:tcPr>
                </a:tc>
                <a:tc>
                  <a:txBody>
                    <a:bodyPr/>
                    <a:lstStyle/>
                    <a:p>
                      <a:r>
                        <a:rPr lang="de-DE" sz="1400" b="0" i="0" u="none" strike="noStrike" kern="1200" dirty="0">
                          <a:solidFill>
                            <a:schemeClr val="tx1">
                              <a:lumMod val="65000"/>
                              <a:lumOff val="35000"/>
                            </a:schemeClr>
                          </a:solidFill>
                          <a:effectLst/>
                          <a:latin typeface="PT Sans" panose="020B0503020203020204" pitchFamily="34" charset="0"/>
                          <a:ea typeface="PT Sans" panose="020B0503020203020204" pitchFamily="34" charset="0"/>
                          <a:cs typeface="+mn-cs"/>
                        </a:rPr>
                        <a:t>Farbstoffe</a:t>
                      </a:r>
                      <a:endParaRPr lang="de-DE" sz="1400" dirty="0">
                        <a:solidFill>
                          <a:schemeClr val="tx1">
                            <a:lumMod val="65000"/>
                            <a:lumOff val="35000"/>
                          </a:schemeClr>
                        </a:solidFill>
                        <a:latin typeface="PT Sans" panose="020B0503020203020204" pitchFamily="34" charset="0"/>
                        <a:ea typeface="PT Sans" panose="020B0503020203020204" pitchFamily="34" charset="0"/>
                      </a:endParaRPr>
                    </a:p>
                  </a:txBody>
                  <a:tcPr marL="91475" marR="91475">
                    <a:solidFill>
                      <a:srgbClr val="FCE5CD"/>
                    </a:solidFill>
                  </a:tcPr>
                </a:tc>
                <a:tc>
                  <a:txBody>
                    <a:bodyPr/>
                    <a:lstStyle/>
                    <a:p>
                      <a:r>
                        <a:rPr lang="de-DE" sz="1400" b="0" i="0" kern="1200" dirty="0">
                          <a:solidFill>
                            <a:schemeClr val="tx1">
                              <a:lumMod val="65000"/>
                              <a:lumOff val="35000"/>
                            </a:schemeClr>
                          </a:solidFill>
                          <a:effectLst/>
                          <a:latin typeface="PT Sans" panose="020B0503020203020204" pitchFamily="34" charset="0"/>
                          <a:ea typeface="PT Sans" panose="020B0503020203020204" pitchFamily="34" charset="0"/>
                          <a:cs typeface="+mn-cs"/>
                        </a:rPr>
                        <a:t>Farben, Lacke</a:t>
                      </a:r>
                      <a:endParaRPr lang="de-DE" sz="1400" dirty="0">
                        <a:solidFill>
                          <a:schemeClr val="tx1">
                            <a:lumMod val="65000"/>
                            <a:lumOff val="35000"/>
                          </a:schemeClr>
                        </a:solidFill>
                        <a:latin typeface="PT Sans" panose="020B0503020203020204" pitchFamily="34" charset="0"/>
                        <a:ea typeface="PT Sans" panose="020B0503020203020204" pitchFamily="34" charset="0"/>
                      </a:endParaRPr>
                    </a:p>
                  </a:txBody>
                  <a:tcPr marL="91475" marR="91475">
                    <a:solidFill>
                      <a:srgbClr val="FCE5CD"/>
                    </a:solidFill>
                  </a:tcPr>
                </a:tc>
                <a:extLst>
                  <a:ext uri="{0D108BD9-81ED-4DB2-BD59-A6C34878D82A}">
                    <a16:rowId xmlns:a16="http://schemas.microsoft.com/office/drawing/2014/main" val="10006"/>
                  </a:ext>
                </a:extLst>
              </a:tr>
              <a:tr h="292418">
                <a:tc>
                  <a:txBody>
                    <a:bodyPr/>
                    <a:lstStyle/>
                    <a:p>
                      <a:r>
                        <a:rPr lang="de-DE" sz="1400" b="0" i="0" kern="1200" dirty="0">
                          <a:solidFill>
                            <a:schemeClr val="tx1">
                              <a:lumMod val="65000"/>
                              <a:lumOff val="35000"/>
                            </a:schemeClr>
                          </a:solidFill>
                          <a:effectLst/>
                          <a:latin typeface="PT Sans" panose="020B0503020203020204" pitchFamily="34" charset="0"/>
                          <a:ea typeface="PT Sans" panose="020B0503020203020204" pitchFamily="34" charset="0"/>
                          <a:cs typeface="+mn-cs"/>
                        </a:rPr>
                        <a:t>Arznei-, Heil-, und Gewürzpflanzen</a:t>
                      </a:r>
                      <a:endParaRPr lang="de-DE" sz="1400" dirty="0">
                        <a:solidFill>
                          <a:schemeClr val="tx1">
                            <a:lumMod val="65000"/>
                            <a:lumOff val="35000"/>
                          </a:schemeClr>
                        </a:solidFill>
                        <a:latin typeface="PT Sans" panose="020B0503020203020204" pitchFamily="34" charset="0"/>
                        <a:ea typeface="PT Sans" panose="020B0503020203020204" pitchFamily="34" charset="0"/>
                      </a:endParaRPr>
                    </a:p>
                  </a:txBody>
                  <a:tcPr marL="91475" marR="91475">
                    <a:solidFill>
                      <a:srgbClr val="F9CB9C"/>
                    </a:solidFill>
                  </a:tcPr>
                </a:tc>
                <a:tc>
                  <a:txBody>
                    <a:bodyPr/>
                    <a:lstStyle/>
                    <a:p>
                      <a:r>
                        <a:rPr lang="de-DE" sz="1400" b="0" i="0" kern="1200" dirty="0">
                          <a:solidFill>
                            <a:schemeClr val="tx1">
                              <a:lumMod val="65000"/>
                              <a:lumOff val="35000"/>
                            </a:schemeClr>
                          </a:solidFill>
                          <a:effectLst/>
                          <a:latin typeface="PT Sans" panose="020B0503020203020204" pitchFamily="34" charset="0"/>
                          <a:ea typeface="PT Sans" panose="020B0503020203020204" pitchFamily="34" charset="0"/>
                          <a:cs typeface="+mn-cs"/>
                        </a:rPr>
                        <a:t>Extrakte</a:t>
                      </a:r>
                      <a:endParaRPr lang="de-DE" sz="1400" dirty="0">
                        <a:solidFill>
                          <a:schemeClr val="tx1">
                            <a:lumMod val="65000"/>
                            <a:lumOff val="35000"/>
                          </a:schemeClr>
                        </a:solidFill>
                        <a:latin typeface="PT Sans" panose="020B0503020203020204" pitchFamily="34" charset="0"/>
                        <a:ea typeface="PT Sans" panose="020B0503020203020204" pitchFamily="34" charset="0"/>
                      </a:endParaRPr>
                    </a:p>
                  </a:txBody>
                  <a:tcPr marL="91475" marR="91475">
                    <a:solidFill>
                      <a:srgbClr val="F9CB9C"/>
                    </a:solidFill>
                  </a:tcPr>
                </a:tc>
                <a:tc>
                  <a:txBody>
                    <a:bodyPr/>
                    <a:lstStyle/>
                    <a:p>
                      <a:r>
                        <a:rPr lang="de-DE" sz="1400" b="0" i="0" kern="1200" dirty="0">
                          <a:solidFill>
                            <a:schemeClr val="tx1">
                              <a:lumMod val="65000"/>
                              <a:lumOff val="35000"/>
                            </a:schemeClr>
                          </a:solidFill>
                          <a:effectLst/>
                          <a:latin typeface="PT Sans" panose="020B0503020203020204" pitchFamily="34" charset="0"/>
                          <a:ea typeface="PT Sans" panose="020B0503020203020204" pitchFamily="34" charset="0"/>
                          <a:cs typeface="+mn-cs"/>
                        </a:rPr>
                        <a:t>Pharmaka, ätherische Öle, </a:t>
                      </a:r>
                      <a:r>
                        <a:rPr lang="de-DE" sz="1400" b="0" i="0" kern="1200" dirty="0" err="1">
                          <a:solidFill>
                            <a:schemeClr val="tx1">
                              <a:lumMod val="65000"/>
                              <a:lumOff val="35000"/>
                            </a:schemeClr>
                          </a:solidFill>
                          <a:effectLst/>
                          <a:latin typeface="PT Sans" panose="020B0503020203020204" pitchFamily="34" charset="0"/>
                          <a:ea typeface="PT Sans" panose="020B0503020203020204" pitchFamily="34" charset="0"/>
                          <a:cs typeface="+mn-cs"/>
                        </a:rPr>
                        <a:t>kosm</a:t>
                      </a:r>
                      <a:r>
                        <a:rPr lang="de-DE" sz="1400" b="0" i="0" kern="1200" dirty="0">
                          <a:solidFill>
                            <a:schemeClr val="tx1">
                              <a:lumMod val="65000"/>
                              <a:lumOff val="35000"/>
                            </a:schemeClr>
                          </a:solidFill>
                          <a:effectLst/>
                          <a:latin typeface="PT Sans" panose="020B0503020203020204" pitchFamily="34" charset="0"/>
                          <a:ea typeface="PT Sans" panose="020B0503020203020204" pitchFamily="34" charset="0"/>
                          <a:cs typeface="+mn-cs"/>
                        </a:rPr>
                        <a:t>. Produkte</a:t>
                      </a:r>
                      <a:endParaRPr lang="de-DE" sz="1400" dirty="0">
                        <a:solidFill>
                          <a:schemeClr val="tx1">
                            <a:lumMod val="65000"/>
                            <a:lumOff val="35000"/>
                          </a:schemeClr>
                        </a:solidFill>
                        <a:latin typeface="PT Sans" panose="020B0503020203020204" pitchFamily="34" charset="0"/>
                        <a:ea typeface="PT Sans" panose="020B0503020203020204" pitchFamily="34" charset="0"/>
                      </a:endParaRPr>
                    </a:p>
                  </a:txBody>
                  <a:tcPr marL="91475" marR="91475">
                    <a:solidFill>
                      <a:srgbClr val="F9CB9C"/>
                    </a:solidFill>
                  </a:tcPr>
                </a:tc>
                <a:extLst>
                  <a:ext uri="{0D108BD9-81ED-4DB2-BD59-A6C34878D82A}">
                    <a16:rowId xmlns:a16="http://schemas.microsoft.com/office/drawing/2014/main" val="10007"/>
                  </a:ext>
                </a:extLst>
              </a:tr>
              <a:tr h="203459">
                <a:tc>
                  <a:txBody>
                    <a:bodyPr/>
                    <a:lstStyle/>
                    <a:p>
                      <a:r>
                        <a:rPr lang="de-DE" sz="1400" dirty="0">
                          <a:solidFill>
                            <a:schemeClr val="tx1">
                              <a:lumMod val="65000"/>
                              <a:lumOff val="35000"/>
                            </a:schemeClr>
                          </a:solidFill>
                          <a:latin typeface="PT Sans" panose="020B0503020203020204" pitchFamily="34" charset="0"/>
                          <a:ea typeface="PT Sans" panose="020B0503020203020204" pitchFamily="34" charset="0"/>
                        </a:rPr>
                        <a:t> Mais, Weizen, Markerbsen</a:t>
                      </a:r>
                    </a:p>
                  </a:txBody>
                  <a:tcPr marL="0" marR="0" marT="0" marB="0">
                    <a:solidFill>
                      <a:srgbClr val="FCE5CD"/>
                    </a:solidFill>
                  </a:tcPr>
                </a:tc>
                <a:tc>
                  <a:txBody>
                    <a:bodyPr/>
                    <a:lstStyle/>
                    <a:p>
                      <a:r>
                        <a:rPr lang="de-DE" sz="1400" dirty="0">
                          <a:solidFill>
                            <a:schemeClr val="tx1">
                              <a:lumMod val="65000"/>
                              <a:lumOff val="35000"/>
                            </a:schemeClr>
                          </a:solidFill>
                          <a:latin typeface="PT Sans" panose="020B0503020203020204" pitchFamily="34" charset="0"/>
                          <a:ea typeface="PT Sans" panose="020B0503020203020204" pitchFamily="34" charset="0"/>
                        </a:rPr>
                        <a:t>  Stärke</a:t>
                      </a:r>
                    </a:p>
                  </a:txBody>
                  <a:tcPr marL="0" marR="0" marT="0" marB="0">
                    <a:solidFill>
                      <a:srgbClr val="FCE5CD"/>
                    </a:solidFill>
                  </a:tcPr>
                </a:tc>
                <a:tc>
                  <a:txBody>
                    <a:bodyPr/>
                    <a:lstStyle/>
                    <a:p>
                      <a:r>
                        <a:rPr lang="de-DE" sz="1400" dirty="0">
                          <a:solidFill>
                            <a:schemeClr val="tx1">
                              <a:lumMod val="65000"/>
                              <a:lumOff val="35000"/>
                            </a:schemeClr>
                          </a:solidFill>
                          <a:latin typeface="PT Sans" panose="020B0503020203020204" pitchFamily="34" charset="0"/>
                          <a:ea typeface="PT Sans" panose="020B0503020203020204" pitchFamily="34" charset="0"/>
                        </a:rPr>
                        <a:t>  Papier, Pappe, Verpackungen, Textilien</a:t>
                      </a:r>
                    </a:p>
                  </a:txBody>
                  <a:tcPr marL="0" marR="0" marT="0" marB="0">
                    <a:solidFill>
                      <a:srgbClr val="FCE5CD"/>
                    </a:solidFill>
                  </a:tcPr>
                </a:tc>
                <a:extLst>
                  <a:ext uri="{0D108BD9-81ED-4DB2-BD59-A6C34878D82A}">
                    <a16:rowId xmlns:a16="http://schemas.microsoft.com/office/drawing/2014/main" val="10008"/>
                  </a:ext>
                </a:extLst>
              </a:tr>
              <a:tr h="203459">
                <a:tc>
                  <a:txBody>
                    <a:bodyPr/>
                    <a:lstStyle/>
                    <a:p>
                      <a:r>
                        <a:rPr lang="de-DE" sz="1400" dirty="0">
                          <a:solidFill>
                            <a:schemeClr val="tx1">
                              <a:lumMod val="65000"/>
                              <a:lumOff val="35000"/>
                            </a:schemeClr>
                          </a:solidFill>
                          <a:latin typeface="PT Sans" panose="020B0503020203020204" pitchFamily="34" charset="0"/>
                          <a:ea typeface="PT Sans" panose="020B0503020203020204" pitchFamily="34" charset="0"/>
                        </a:rPr>
                        <a:t> Kartoffeln</a:t>
                      </a:r>
                    </a:p>
                  </a:txBody>
                  <a:tcPr marL="0" marR="0" marT="0" marB="0">
                    <a:solidFill>
                      <a:srgbClr val="F9CB9C"/>
                    </a:solidFill>
                  </a:tcPr>
                </a:tc>
                <a:tc>
                  <a:txBody>
                    <a:bodyPr/>
                    <a:lstStyle/>
                    <a:p>
                      <a:r>
                        <a:rPr lang="de-DE" sz="1400" dirty="0">
                          <a:solidFill>
                            <a:schemeClr val="tx1">
                              <a:lumMod val="65000"/>
                              <a:lumOff val="35000"/>
                            </a:schemeClr>
                          </a:solidFill>
                          <a:latin typeface="PT Sans" panose="020B0503020203020204" pitchFamily="34" charset="0"/>
                          <a:ea typeface="PT Sans" panose="020B0503020203020204" pitchFamily="34" charset="0"/>
                        </a:rPr>
                        <a:t>  Stärke</a:t>
                      </a:r>
                    </a:p>
                  </a:txBody>
                  <a:tcPr marL="0" marR="0" marT="0" marB="0">
                    <a:solidFill>
                      <a:srgbClr val="F9CB9C"/>
                    </a:solidFill>
                  </a:tcPr>
                </a:tc>
                <a:tc>
                  <a:txBody>
                    <a:bodyPr/>
                    <a:lstStyle/>
                    <a:p>
                      <a:r>
                        <a:rPr lang="de-DE" sz="1400" dirty="0">
                          <a:solidFill>
                            <a:schemeClr val="tx1">
                              <a:lumMod val="65000"/>
                              <a:lumOff val="35000"/>
                            </a:schemeClr>
                          </a:solidFill>
                          <a:latin typeface="PT Sans" panose="020B0503020203020204" pitchFamily="34" charset="0"/>
                          <a:ea typeface="PT Sans" panose="020B0503020203020204" pitchFamily="34" charset="0"/>
                        </a:rPr>
                        <a:t>  Folien, Waschmittel</a:t>
                      </a:r>
                    </a:p>
                  </a:txBody>
                  <a:tcPr marL="0" marR="0" marT="0" marB="0">
                    <a:solidFill>
                      <a:srgbClr val="F9CB9C"/>
                    </a:solidFill>
                  </a:tcPr>
                </a:tc>
                <a:extLst>
                  <a:ext uri="{0D108BD9-81ED-4DB2-BD59-A6C34878D82A}">
                    <a16:rowId xmlns:a16="http://schemas.microsoft.com/office/drawing/2014/main" val="10009"/>
                  </a:ext>
                </a:extLst>
              </a:tr>
              <a:tr h="406919">
                <a:tc>
                  <a:txBody>
                    <a:bodyPr/>
                    <a:lstStyle/>
                    <a:p>
                      <a:r>
                        <a:rPr lang="de-DE" sz="1400" dirty="0">
                          <a:solidFill>
                            <a:schemeClr val="tx1">
                              <a:lumMod val="65000"/>
                              <a:lumOff val="35000"/>
                            </a:schemeClr>
                          </a:solidFill>
                          <a:latin typeface="PT Sans" panose="020B0503020203020204" pitchFamily="34" charset="0"/>
                          <a:ea typeface="PT Sans" panose="020B0503020203020204" pitchFamily="34" charset="0"/>
                        </a:rPr>
                        <a:t> Zuckerrübe, Zichorie, Zuckerhirse,  </a:t>
                      </a:r>
                      <a:r>
                        <a:rPr lang="de-DE" sz="1400" u="none" strike="noStrike" dirty="0">
                          <a:solidFill>
                            <a:schemeClr val="tx1">
                              <a:lumMod val="65000"/>
                              <a:lumOff val="35000"/>
                            </a:schemeClr>
                          </a:solidFill>
                          <a:effectLst/>
                          <a:latin typeface="PT Sans" panose="020B0503020203020204" pitchFamily="34" charset="0"/>
                          <a:ea typeface="PT Sans" panose="020B0503020203020204" pitchFamily="34" charset="0"/>
                        </a:rPr>
                        <a:t>Topinambur</a:t>
                      </a:r>
                      <a:r>
                        <a:rPr lang="de-DE" sz="1400" dirty="0">
                          <a:solidFill>
                            <a:schemeClr val="tx1">
                              <a:lumMod val="65000"/>
                              <a:lumOff val="35000"/>
                            </a:schemeClr>
                          </a:solidFill>
                          <a:latin typeface="PT Sans" panose="020B0503020203020204" pitchFamily="34" charset="0"/>
                          <a:ea typeface="PT Sans" panose="020B0503020203020204" pitchFamily="34" charset="0"/>
                        </a:rPr>
                        <a:t> </a:t>
                      </a:r>
                    </a:p>
                  </a:txBody>
                  <a:tcPr marL="0" marR="0" marT="0" marB="0">
                    <a:solidFill>
                      <a:srgbClr val="FCE5CD"/>
                    </a:solidFill>
                  </a:tcPr>
                </a:tc>
                <a:tc>
                  <a:txBody>
                    <a:bodyPr/>
                    <a:lstStyle/>
                    <a:p>
                      <a:r>
                        <a:rPr lang="de-DE" sz="1400" dirty="0">
                          <a:solidFill>
                            <a:schemeClr val="tx1">
                              <a:lumMod val="65000"/>
                              <a:lumOff val="35000"/>
                            </a:schemeClr>
                          </a:solidFill>
                          <a:latin typeface="PT Sans" panose="020B0503020203020204" pitchFamily="34" charset="0"/>
                          <a:ea typeface="PT Sans" panose="020B0503020203020204" pitchFamily="34" charset="0"/>
                        </a:rPr>
                        <a:t>  Stärke</a:t>
                      </a:r>
                    </a:p>
                  </a:txBody>
                  <a:tcPr marL="0" marR="0" marT="0" marB="0">
                    <a:solidFill>
                      <a:srgbClr val="FCE5CD"/>
                    </a:solidFill>
                  </a:tcPr>
                </a:tc>
                <a:tc>
                  <a:txBody>
                    <a:bodyPr/>
                    <a:lstStyle/>
                    <a:p>
                      <a:r>
                        <a:rPr lang="de-DE" sz="1400" dirty="0">
                          <a:solidFill>
                            <a:schemeClr val="tx1">
                              <a:lumMod val="65000"/>
                              <a:lumOff val="35000"/>
                            </a:schemeClr>
                          </a:solidFill>
                          <a:latin typeface="PT Sans" panose="020B0503020203020204" pitchFamily="34" charset="0"/>
                          <a:ea typeface="PT Sans" panose="020B0503020203020204" pitchFamily="34" charset="0"/>
                        </a:rPr>
                        <a:t>  Folien, Waschmittel, Papier, Arzneien</a:t>
                      </a:r>
                    </a:p>
                  </a:txBody>
                  <a:tcPr marL="0" marR="0" marT="0" marB="0">
                    <a:solidFill>
                      <a:srgbClr val="FCE5CD"/>
                    </a:solidFill>
                  </a:tcPr>
                </a:tc>
                <a:extLst>
                  <a:ext uri="{0D108BD9-81ED-4DB2-BD59-A6C34878D82A}">
                    <a16:rowId xmlns:a16="http://schemas.microsoft.com/office/drawing/2014/main" val="10010"/>
                  </a:ext>
                </a:extLst>
              </a:tr>
            </a:tbl>
          </a:graphicData>
        </a:graphic>
      </p:graphicFrame>
      <p:sp>
        <p:nvSpPr>
          <p:cNvPr id="9" name="Fußzeilenplatzhalter 8"/>
          <p:cNvSpPr>
            <a:spLocks noGrp="1"/>
          </p:cNvSpPr>
          <p:nvPr>
            <p:ph type="ftr" sz="quarter" idx="13"/>
          </p:nvPr>
        </p:nvSpPr>
        <p:spPr/>
        <p:txBody>
          <a:bodyPr/>
          <a:lstStyle/>
          <a:p>
            <a:r>
              <a:rPr lang="de-DE"/>
              <a:t>Das nachwachsende Büro</a:t>
            </a:r>
            <a:endParaRPr lang="de-DE" dirty="0"/>
          </a:p>
        </p:txBody>
      </p:sp>
      <p:sp>
        <p:nvSpPr>
          <p:cNvPr id="10" name="Foliennummernplatzhalter 9"/>
          <p:cNvSpPr>
            <a:spLocks noGrp="1"/>
          </p:cNvSpPr>
          <p:nvPr>
            <p:ph type="sldNum" sz="quarter" idx="14"/>
          </p:nvPr>
        </p:nvSpPr>
        <p:spPr/>
        <p:txBody>
          <a:bodyPr/>
          <a:lstStyle/>
          <a:p>
            <a:fld id="{BC9D0AC9-54AF-4CD9-8809-E6EA56F41A06}" type="slidenum">
              <a:rPr lang="de-DE" smtClean="0"/>
              <a:t>64</a:t>
            </a:fld>
            <a:endParaRPr lang="de-DE"/>
          </a:p>
        </p:txBody>
      </p:sp>
      <p:sp>
        <p:nvSpPr>
          <p:cNvPr id="2" name="Textplatzhalter 1"/>
          <p:cNvSpPr>
            <a:spLocks noGrp="1"/>
          </p:cNvSpPr>
          <p:nvPr>
            <p:ph type="body" sz="quarter" idx="12"/>
          </p:nvPr>
        </p:nvSpPr>
        <p:spPr/>
        <p:txBody>
          <a:bodyPr/>
          <a:lstStyle/>
          <a:p>
            <a:r>
              <a:rPr lang="de-DE" dirty="0"/>
              <a:t>Quelle: Eigene Abbildung nach Langer 2007.</a:t>
            </a:r>
          </a:p>
        </p:txBody>
      </p:sp>
    </p:spTree>
    <p:extLst>
      <p:ext uri="{BB962C8B-B14F-4D97-AF65-F5344CB8AC3E}">
        <p14:creationId xmlns:p14="http://schemas.microsoft.com/office/powerpoint/2010/main" val="249767207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390104" y="205200"/>
            <a:ext cx="6281283" cy="1068388"/>
          </a:xfrm>
        </p:spPr>
        <p:txBody>
          <a:bodyPr/>
          <a:lstStyle/>
          <a:p>
            <a:r>
              <a:rPr lang="de-DE" dirty="0"/>
              <a:t>Unterrichtsvorschlag: Modul 1b</a:t>
            </a:r>
            <a:br>
              <a:rPr lang="de-DE" dirty="0"/>
            </a:br>
            <a:r>
              <a:rPr lang="de-DE" dirty="0"/>
              <a:t>Anwendungen - Biowerkstoffe</a:t>
            </a:r>
          </a:p>
        </p:txBody>
      </p:sp>
      <p:sp>
        <p:nvSpPr>
          <p:cNvPr id="9" name="Abgerundetes Rechteck 8"/>
          <p:cNvSpPr/>
          <p:nvPr/>
        </p:nvSpPr>
        <p:spPr>
          <a:xfrm>
            <a:off x="420370" y="1802225"/>
            <a:ext cx="4745990" cy="1415731"/>
          </a:xfrm>
          <a:prstGeom prst="roundRect">
            <a:avLst/>
          </a:prstGeom>
          <a:solidFill>
            <a:srgbClr val="FF9919"/>
          </a:solidFill>
          <a:ln>
            <a:noFill/>
          </a:ln>
        </p:spPr>
        <p:style>
          <a:lnRef idx="2">
            <a:schemeClr val="dk1"/>
          </a:lnRef>
          <a:fillRef idx="1">
            <a:schemeClr val="lt1"/>
          </a:fillRef>
          <a:effectRef idx="0">
            <a:schemeClr val="dk1"/>
          </a:effectRef>
          <a:fontRef idx="minor">
            <a:schemeClr val="dk1"/>
          </a:fontRef>
        </p:style>
        <p:txBody>
          <a:bodyPr rtlCol="0" anchor="ctr"/>
          <a:lstStyle/>
          <a:p>
            <a:pPr lvl="0"/>
            <a:r>
              <a:rPr lang="de-DE" b="1" dirty="0">
                <a:solidFill>
                  <a:schemeClr val="tx1"/>
                </a:solidFill>
                <a:latin typeface="PT Sans" panose="020B0503020203020204"/>
              </a:rPr>
              <a:t>Aufgabe: </a:t>
            </a:r>
          </a:p>
          <a:p>
            <a:pPr lvl="0"/>
            <a:r>
              <a:rPr lang="de-DE" dirty="0">
                <a:solidFill>
                  <a:schemeClr val="tx1"/>
                </a:solidFill>
                <a:latin typeface="PT Sans" panose="020B0503020203020204"/>
              </a:rPr>
              <a:t>Lesen Sie das Arbeitsblatt 3: Biowerkstoffe</a:t>
            </a:r>
          </a:p>
        </p:txBody>
      </p:sp>
      <p:sp>
        <p:nvSpPr>
          <p:cNvPr id="4" name="Fußzeilenplatzhalter 3"/>
          <p:cNvSpPr>
            <a:spLocks noGrp="1"/>
          </p:cNvSpPr>
          <p:nvPr>
            <p:ph type="ftr" sz="quarter" idx="13"/>
          </p:nvPr>
        </p:nvSpPr>
        <p:spPr/>
        <p:txBody>
          <a:bodyPr/>
          <a:lstStyle/>
          <a:p>
            <a:r>
              <a:rPr lang="de-DE"/>
              <a:t>Das nachwachsende Büro</a:t>
            </a:r>
            <a:endParaRPr lang="de-DE" dirty="0"/>
          </a:p>
        </p:txBody>
      </p:sp>
      <p:sp>
        <p:nvSpPr>
          <p:cNvPr id="6" name="Foliennummernplatzhalter 5"/>
          <p:cNvSpPr>
            <a:spLocks noGrp="1"/>
          </p:cNvSpPr>
          <p:nvPr>
            <p:ph type="sldNum" sz="quarter" idx="14"/>
          </p:nvPr>
        </p:nvSpPr>
        <p:spPr/>
        <p:txBody>
          <a:bodyPr/>
          <a:lstStyle/>
          <a:p>
            <a:fld id="{BC9D0AC9-54AF-4CD9-8809-E6EA56F41A06}" type="slidenum">
              <a:rPr lang="de-DE" smtClean="0"/>
              <a:t>65</a:t>
            </a:fld>
            <a:endParaRPr lang="de-DE"/>
          </a:p>
        </p:txBody>
      </p:sp>
      <p:sp>
        <p:nvSpPr>
          <p:cNvPr id="2" name="Ovale Legende 1"/>
          <p:cNvSpPr/>
          <p:nvPr/>
        </p:nvSpPr>
        <p:spPr>
          <a:xfrm>
            <a:off x="2104466" y="3599528"/>
            <a:ext cx="4935069" cy="2264242"/>
          </a:xfrm>
          <a:prstGeom prst="wedgeEllipseCallout">
            <a:avLst/>
          </a:prstGeom>
          <a:solidFill>
            <a:srgbClr val="FCE5C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de-DE" sz="2000" b="1" dirty="0">
                <a:solidFill>
                  <a:schemeClr val="tx1"/>
                </a:solidFill>
                <a:latin typeface="PT Sans" panose="020B0503020203020204" pitchFamily="34" charset="0"/>
                <a:ea typeface="PT Sans" panose="020B0503020203020204" pitchFamily="34" charset="0"/>
              </a:rPr>
              <a:t>Was sind Biowerkstoffe?</a:t>
            </a:r>
          </a:p>
          <a:p>
            <a:pPr algn="ctr"/>
            <a:r>
              <a:rPr lang="de-DE" sz="2000" b="1" dirty="0">
                <a:solidFill>
                  <a:schemeClr val="tx1"/>
                </a:solidFill>
                <a:latin typeface="PT Sans" panose="020B0503020203020204" pitchFamily="34" charset="0"/>
                <a:ea typeface="PT Sans" panose="020B0503020203020204" pitchFamily="34" charset="0"/>
              </a:rPr>
              <a:t>Welche Beispiele kennen Sie?</a:t>
            </a:r>
          </a:p>
        </p:txBody>
      </p:sp>
    </p:spTree>
    <p:extLst>
      <p:ext uri="{BB962C8B-B14F-4D97-AF65-F5344CB8AC3E}">
        <p14:creationId xmlns:p14="http://schemas.microsoft.com/office/powerpoint/2010/main" val="418021440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a:t>Unterrichtsvorschlag: Modul 1b</a:t>
            </a:r>
            <a:br>
              <a:rPr lang="de-DE" dirty="0"/>
            </a:br>
            <a:r>
              <a:rPr lang="de-DE" dirty="0"/>
              <a:t>Anwendungen - Biowerkstoffe</a:t>
            </a:r>
          </a:p>
        </p:txBody>
      </p:sp>
      <p:sp>
        <p:nvSpPr>
          <p:cNvPr id="6" name="Fußzeilenplatzhalter 5"/>
          <p:cNvSpPr>
            <a:spLocks noGrp="1"/>
          </p:cNvSpPr>
          <p:nvPr>
            <p:ph type="ftr" sz="quarter" idx="13"/>
          </p:nvPr>
        </p:nvSpPr>
        <p:spPr/>
        <p:txBody>
          <a:bodyPr/>
          <a:lstStyle/>
          <a:p>
            <a:r>
              <a:rPr lang="de-DE"/>
              <a:t>Das nachwachsende Büro</a:t>
            </a:r>
            <a:endParaRPr lang="de-DE" dirty="0"/>
          </a:p>
        </p:txBody>
      </p:sp>
      <p:sp>
        <p:nvSpPr>
          <p:cNvPr id="10" name="Foliennummernplatzhalter 9"/>
          <p:cNvSpPr>
            <a:spLocks noGrp="1"/>
          </p:cNvSpPr>
          <p:nvPr>
            <p:ph type="sldNum" sz="quarter" idx="14"/>
          </p:nvPr>
        </p:nvSpPr>
        <p:spPr/>
        <p:txBody>
          <a:bodyPr/>
          <a:lstStyle/>
          <a:p>
            <a:fld id="{BC9D0AC9-54AF-4CD9-8809-E6EA56F41A06}" type="slidenum">
              <a:rPr lang="de-DE" smtClean="0"/>
              <a:t>66</a:t>
            </a:fld>
            <a:endParaRPr lang="de-DE"/>
          </a:p>
        </p:txBody>
      </p:sp>
      <p:sp>
        <p:nvSpPr>
          <p:cNvPr id="17" name="Ovale Legende 16"/>
          <p:cNvSpPr/>
          <p:nvPr/>
        </p:nvSpPr>
        <p:spPr>
          <a:xfrm>
            <a:off x="2451678" y="2616969"/>
            <a:ext cx="4315835" cy="2288406"/>
          </a:xfrm>
          <a:prstGeom prst="wedgeEllipseCallout">
            <a:avLst/>
          </a:prstGeom>
          <a:solidFill>
            <a:srgbClr val="FCE5C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de-DE" sz="2000" b="1" dirty="0">
                <a:solidFill>
                  <a:schemeClr val="tx1"/>
                </a:solidFill>
                <a:latin typeface="PT Sans" panose="020B0503020203020204" pitchFamily="34" charset="0"/>
                <a:ea typeface="PT Sans" panose="020B0503020203020204" pitchFamily="34" charset="0"/>
              </a:rPr>
              <a:t>Was sind Biowerkstoffe?</a:t>
            </a:r>
          </a:p>
          <a:p>
            <a:pPr algn="ctr"/>
            <a:r>
              <a:rPr lang="de-DE" sz="2000" b="1" dirty="0">
                <a:solidFill>
                  <a:schemeClr val="tx1"/>
                </a:solidFill>
                <a:latin typeface="PT Sans" panose="020B0503020203020204" pitchFamily="34" charset="0"/>
                <a:ea typeface="PT Sans" panose="020B0503020203020204" pitchFamily="34" charset="0"/>
              </a:rPr>
              <a:t>Welche Beispiele kennen Sie?</a:t>
            </a:r>
          </a:p>
        </p:txBody>
      </p:sp>
      <p:sp>
        <p:nvSpPr>
          <p:cNvPr id="13" name="Abgerundetes Rechteck 12"/>
          <p:cNvSpPr/>
          <p:nvPr/>
        </p:nvSpPr>
        <p:spPr>
          <a:xfrm>
            <a:off x="5125928" y="4414614"/>
            <a:ext cx="2953812" cy="528013"/>
          </a:xfrm>
          <a:prstGeom prst="roundRect">
            <a:avLst/>
          </a:prstGeom>
          <a:solidFill>
            <a:srgbClr val="FF9919"/>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de-DE" dirty="0" err="1">
                <a:solidFill>
                  <a:srgbClr val="595959"/>
                </a:solidFill>
                <a:latin typeface="PT Sans" panose="020B0503020203020204" pitchFamily="34" charset="0"/>
                <a:ea typeface="PT Sans" panose="020B0503020203020204" pitchFamily="34" charset="0"/>
              </a:rPr>
              <a:t>WoodPlasticComposites</a:t>
            </a:r>
            <a:endParaRPr lang="de-DE" dirty="0">
              <a:solidFill>
                <a:srgbClr val="595959"/>
              </a:solidFill>
              <a:latin typeface="PT Sans" panose="020B0503020203020204" pitchFamily="34" charset="0"/>
              <a:ea typeface="PT Sans" panose="020B0503020203020204" pitchFamily="34" charset="0"/>
            </a:endParaRPr>
          </a:p>
        </p:txBody>
      </p:sp>
      <p:sp>
        <p:nvSpPr>
          <p:cNvPr id="15" name="Abgerundetes Rechteck 14"/>
          <p:cNvSpPr/>
          <p:nvPr/>
        </p:nvSpPr>
        <p:spPr>
          <a:xfrm>
            <a:off x="835806" y="4150608"/>
            <a:ext cx="2674250" cy="528013"/>
          </a:xfrm>
          <a:prstGeom prst="roundRect">
            <a:avLst/>
          </a:prstGeom>
          <a:solidFill>
            <a:srgbClr val="FF9919"/>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de-DE" dirty="0">
                <a:solidFill>
                  <a:srgbClr val="595959"/>
                </a:solidFill>
                <a:latin typeface="PT Sans" panose="020B0503020203020204" pitchFamily="34" charset="0"/>
                <a:ea typeface="PT Sans" panose="020B0503020203020204" pitchFamily="34" charset="0"/>
              </a:rPr>
              <a:t>Naturfaserverstärkte Kunststoffe</a:t>
            </a:r>
          </a:p>
        </p:txBody>
      </p:sp>
      <p:sp>
        <p:nvSpPr>
          <p:cNvPr id="16" name="Abgerundetes Rechteck 15"/>
          <p:cNvSpPr/>
          <p:nvPr/>
        </p:nvSpPr>
        <p:spPr>
          <a:xfrm>
            <a:off x="3248009" y="2315765"/>
            <a:ext cx="2674250" cy="528013"/>
          </a:xfrm>
          <a:prstGeom prst="roundRect">
            <a:avLst/>
          </a:prstGeom>
          <a:solidFill>
            <a:srgbClr val="FF9919"/>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de-DE" dirty="0">
                <a:solidFill>
                  <a:srgbClr val="595959"/>
                </a:solidFill>
                <a:latin typeface="PT Sans" panose="020B0503020203020204" pitchFamily="34" charset="0"/>
                <a:ea typeface="PT Sans" panose="020B0503020203020204" pitchFamily="34" charset="0"/>
              </a:rPr>
              <a:t>Biokunststoffe</a:t>
            </a:r>
          </a:p>
        </p:txBody>
      </p:sp>
    </p:spTree>
    <p:extLst>
      <p:ext uri="{BB962C8B-B14F-4D97-AF65-F5344CB8AC3E}">
        <p14:creationId xmlns:p14="http://schemas.microsoft.com/office/powerpoint/2010/main" val="162425563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390104" y="205200"/>
            <a:ext cx="6281283" cy="1068388"/>
          </a:xfrm>
        </p:spPr>
        <p:txBody>
          <a:bodyPr/>
          <a:lstStyle/>
          <a:p>
            <a:r>
              <a:rPr lang="de-DE" dirty="0"/>
              <a:t>Unterrichtsvorschlag: Modul 1b</a:t>
            </a:r>
            <a:br>
              <a:rPr lang="de-DE" dirty="0"/>
            </a:br>
            <a:r>
              <a:rPr lang="de-DE" dirty="0"/>
              <a:t>Anwendungen - Biobaustoffe</a:t>
            </a:r>
          </a:p>
        </p:txBody>
      </p:sp>
      <p:sp>
        <p:nvSpPr>
          <p:cNvPr id="9" name="Abgerundetes Rechteck 8"/>
          <p:cNvSpPr/>
          <p:nvPr/>
        </p:nvSpPr>
        <p:spPr>
          <a:xfrm>
            <a:off x="420370" y="1802225"/>
            <a:ext cx="4517390" cy="1415731"/>
          </a:xfrm>
          <a:prstGeom prst="roundRect">
            <a:avLst/>
          </a:prstGeom>
          <a:solidFill>
            <a:srgbClr val="FF9919"/>
          </a:solidFill>
          <a:ln>
            <a:noFill/>
          </a:ln>
        </p:spPr>
        <p:style>
          <a:lnRef idx="2">
            <a:schemeClr val="dk1"/>
          </a:lnRef>
          <a:fillRef idx="1">
            <a:schemeClr val="lt1"/>
          </a:fillRef>
          <a:effectRef idx="0">
            <a:schemeClr val="dk1"/>
          </a:effectRef>
          <a:fontRef idx="minor">
            <a:schemeClr val="dk1"/>
          </a:fontRef>
        </p:style>
        <p:txBody>
          <a:bodyPr rtlCol="0" anchor="ctr"/>
          <a:lstStyle/>
          <a:p>
            <a:pPr lvl="0"/>
            <a:r>
              <a:rPr lang="de-DE" b="1" dirty="0">
                <a:solidFill>
                  <a:schemeClr val="tx1"/>
                </a:solidFill>
                <a:latin typeface="PT Sans" panose="020B0503020203020204"/>
              </a:rPr>
              <a:t>Aufgabe: </a:t>
            </a:r>
          </a:p>
          <a:p>
            <a:pPr lvl="0"/>
            <a:r>
              <a:rPr lang="de-DE" dirty="0">
                <a:solidFill>
                  <a:schemeClr val="tx1"/>
                </a:solidFill>
                <a:latin typeface="PT Sans" panose="020B0503020203020204"/>
              </a:rPr>
              <a:t>Lesen Sie das Arbeitsblatt 4: Biobaustoffe</a:t>
            </a:r>
          </a:p>
        </p:txBody>
      </p:sp>
      <p:sp>
        <p:nvSpPr>
          <p:cNvPr id="4" name="Fußzeilenplatzhalter 3"/>
          <p:cNvSpPr>
            <a:spLocks noGrp="1"/>
          </p:cNvSpPr>
          <p:nvPr>
            <p:ph type="ftr" sz="quarter" idx="13"/>
          </p:nvPr>
        </p:nvSpPr>
        <p:spPr/>
        <p:txBody>
          <a:bodyPr/>
          <a:lstStyle/>
          <a:p>
            <a:r>
              <a:rPr lang="de-DE"/>
              <a:t>Das nachwachsende Büro</a:t>
            </a:r>
            <a:endParaRPr lang="de-DE" dirty="0"/>
          </a:p>
        </p:txBody>
      </p:sp>
      <p:sp>
        <p:nvSpPr>
          <p:cNvPr id="6" name="Foliennummernplatzhalter 5"/>
          <p:cNvSpPr>
            <a:spLocks noGrp="1"/>
          </p:cNvSpPr>
          <p:nvPr>
            <p:ph type="sldNum" sz="quarter" idx="14"/>
          </p:nvPr>
        </p:nvSpPr>
        <p:spPr/>
        <p:txBody>
          <a:bodyPr/>
          <a:lstStyle/>
          <a:p>
            <a:fld id="{BC9D0AC9-54AF-4CD9-8809-E6EA56F41A06}" type="slidenum">
              <a:rPr lang="de-DE" smtClean="0"/>
              <a:t>67</a:t>
            </a:fld>
            <a:endParaRPr lang="de-DE"/>
          </a:p>
        </p:txBody>
      </p:sp>
      <p:sp>
        <p:nvSpPr>
          <p:cNvPr id="2" name="Ovale Legende 1"/>
          <p:cNvSpPr/>
          <p:nvPr/>
        </p:nvSpPr>
        <p:spPr>
          <a:xfrm>
            <a:off x="2104466" y="3599528"/>
            <a:ext cx="4935069" cy="2264242"/>
          </a:xfrm>
          <a:prstGeom prst="wedgeEllipseCallout">
            <a:avLst/>
          </a:prstGeom>
          <a:solidFill>
            <a:srgbClr val="FCE5C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de-DE" sz="2000" b="1" dirty="0">
                <a:solidFill>
                  <a:schemeClr val="tx1"/>
                </a:solidFill>
                <a:latin typeface="PT Sans" panose="020B0503020203020204" pitchFamily="34" charset="0"/>
                <a:ea typeface="PT Sans" panose="020B0503020203020204" pitchFamily="34" charset="0"/>
              </a:rPr>
              <a:t>Was sind Biobaustoffe?</a:t>
            </a:r>
          </a:p>
          <a:p>
            <a:pPr algn="ctr"/>
            <a:r>
              <a:rPr lang="de-DE" sz="2000" b="1" dirty="0">
                <a:solidFill>
                  <a:schemeClr val="tx1"/>
                </a:solidFill>
                <a:latin typeface="PT Sans" panose="020B0503020203020204" pitchFamily="34" charset="0"/>
                <a:ea typeface="PT Sans" panose="020B0503020203020204" pitchFamily="34" charset="0"/>
              </a:rPr>
              <a:t>Welche Beispiele kennen Sie?</a:t>
            </a:r>
          </a:p>
        </p:txBody>
      </p:sp>
    </p:spTree>
    <p:extLst>
      <p:ext uri="{BB962C8B-B14F-4D97-AF65-F5344CB8AC3E}">
        <p14:creationId xmlns:p14="http://schemas.microsoft.com/office/powerpoint/2010/main" val="139252691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a:t>Unterrichtsvorschlag: Modul 1b</a:t>
            </a:r>
            <a:br>
              <a:rPr lang="de-DE" dirty="0"/>
            </a:br>
            <a:r>
              <a:rPr lang="de-DE" dirty="0"/>
              <a:t>Anwendungen - Biobaustoffe</a:t>
            </a:r>
          </a:p>
        </p:txBody>
      </p:sp>
      <p:sp>
        <p:nvSpPr>
          <p:cNvPr id="6" name="Fußzeilenplatzhalter 5"/>
          <p:cNvSpPr>
            <a:spLocks noGrp="1"/>
          </p:cNvSpPr>
          <p:nvPr>
            <p:ph type="ftr" sz="quarter" idx="13"/>
          </p:nvPr>
        </p:nvSpPr>
        <p:spPr/>
        <p:txBody>
          <a:bodyPr/>
          <a:lstStyle/>
          <a:p>
            <a:r>
              <a:rPr lang="de-DE"/>
              <a:t>Das nachwachsende Büro</a:t>
            </a:r>
            <a:endParaRPr lang="de-DE" dirty="0"/>
          </a:p>
        </p:txBody>
      </p:sp>
      <p:sp>
        <p:nvSpPr>
          <p:cNvPr id="10" name="Foliennummernplatzhalter 9"/>
          <p:cNvSpPr>
            <a:spLocks noGrp="1"/>
          </p:cNvSpPr>
          <p:nvPr>
            <p:ph type="sldNum" sz="quarter" idx="14"/>
          </p:nvPr>
        </p:nvSpPr>
        <p:spPr/>
        <p:txBody>
          <a:bodyPr/>
          <a:lstStyle/>
          <a:p>
            <a:fld id="{BC9D0AC9-54AF-4CD9-8809-E6EA56F41A06}" type="slidenum">
              <a:rPr lang="de-DE" smtClean="0"/>
              <a:t>68</a:t>
            </a:fld>
            <a:endParaRPr lang="de-DE"/>
          </a:p>
        </p:txBody>
      </p:sp>
      <p:sp>
        <p:nvSpPr>
          <p:cNvPr id="11" name="Ovale Legende 10"/>
          <p:cNvSpPr/>
          <p:nvPr/>
        </p:nvSpPr>
        <p:spPr>
          <a:xfrm>
            <a:off x="2451678" y="2616969"/>
            <a:ext cx="4315835" cy="2288406"/>
          </a:xfrm>
          <a:prstGeom prst="wedgeEllipseCallout">
            <a:avLst/>
          </a:prstGeom>
          <a:solidFill>
            <a:srgbClr val="FCE5C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de-DE" sz="2000" b="1" dirty="0">
                <a:solidFill>
                  <a:schemeClr val="tx1"/>
                </a:solidFill>
                <a:latin typeface="PT Sans" panose="020B0503020203020204" pitchFamily="34" charset="0"/>
                <a:ea typeface="PT Sans" panose="020B0503020203020204" pitchFamily="34" charset="0"/>
              </a:rPr>
              <a:t>Was sind Biobaustoffe?</a:t>
            </a:r>
          </a:p>
          <a:p>
            <a:pPr algn="ctr"/>
            <a:r>
              <a:rPr lang="de-DE" sz="2000" b="1" dirty="0">
                <a:solidFill>
                  <a:schemeClr val="tx1"/>
                </a:solidFill>
                <a:latin typeface="PT Sans" panose="020B0503020203020204" pitchFamily="34" charset="0"/>
                <a:ea typeface="PT Sans" panose="020B0503020203020204" pitchFamily="34" charset="0"/>
              </a:rPr>
              <a:t>Welche Beispiele kennen Sie?</a:t>
            </a:r>
          </a:p>
        </p:txBody>
      </p:sp>
      <p:sp>
        <p:nvSpPr>
          <p:cNvPr id="2" name="Abgerundetes Rechteck 1"/>
          <p:cNvSpPr/>
          <p:nvPr/>
        </p:nvSpPr>
        <p:spPr>
          <a:xfrm>
            <a:off x="395288" y="3412531"/>
            <a:ext cx="2674250" cy="528013"/>
          </a:xfrm>
          <a:prstGeom prst="roundRect">
            <a:avLst/>
          </a:prstGeom>
          <a:solidFill>
            <a:srgbClr val="FF9919"/>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de-DE" dirty="0">
                <a:solidFill>
                  <a:srgbClr val="595959"/>
                </a:solidFill>
                <a:latin typeface="PT Sans" panose="020B0503020203020204" pitchFamily="34" charset="0"/>
                <a:ea typeface="PT Sans" panose="020B0503020203020204" pitchFamily="34" charset="0"/>
              </a:rPr>
              <a:t>Naturfarben</a:t>
            </a:r>
          </a:p>
        </p:txBody>
      </p:sp>
      <p:sp>
        <p:nvSpPr>
          <p:cNvPr id="12" name="Abgerundetes Rechteck 11"/>
          <p:cNvSpPr/>
          <p:nvPr/>
        </p:nvSpPr>
        <p:spPr>
          <a:xfrm>
            <a:off x="5709135" y="4309420"/>
            <a:ext cx="2674250" cy="528013"/>
          </a:xfrm>
          <a:prstGeom prst="roundRect">
            <a:avLst/>
          </a:prstGeom>
          <a:solidFill>
            <a:srgbClr val="FF9919"/>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de-DE" dirty="0">
                <a:solidFill>
                  <a:srgbClr val="595959"/>
                </a:solidFill>
                <a:latin typeface="PT Sans" panose="020B0503020203020204" pitchFamily="34" charset="0"/>
                <a:ea typeface="PT Sans" panose="020B0503020203020204" pitchFamily="34" charset="0"/>
              </a:rPr>
              <a:t>Bekleidung</a:t>
            </a:r>
          </a:p>
        </p:txBody>
      </p:sp>
      <p:sp>
        <p:nvSpPr>
          <p:cNvPr id="13" name="Abgerundetes Rechteck 12"/>
          <p:cNvSpPr/>
          <p:nvPr/>
        </p:nvSpPr>
        <p:spPr>
          <a:xfrm>
            <a:off x="6245849" y="3412531"/>
            <a:ext cx="2674250" cy="528013"/>
          </a:xfrm>
          <a:prstGeom prst="roundRect">
            <a:avLst/>
          </a:prstGeom>
          <a:solidFill>
            <a:srgbClr val="FF9919"/>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de-DE" dirty="0">
                <a:solidFill>
                  <a:srgbClr val="595959"/>
                </a:solidFill>
                <a:latin typeface="PT Sans" panose="020B0503020203020204" pitchFamily="34" charset="0"/>
                <a:ea typeface="PT Sans" panose="020B0503020203020204" pitchFamily="34" charset="0"/>
              </a:rPr>
              <a:t>Tapeten</a:t>
            </a:r>
          </a:p>
        </p:txBody>
      </p:sp>
      <p:sp>
        <p:nvSpPr>
          <p:cNvPr id="14" name="Abgerundetes Rechteck 13"/>
          <p:cNvSpPr/>
          <p:nvPr/>
        </p:nvSpPr>
        <p:spPr>
          <a:xfrm>
            <a:off x="792537" y="4309420"/>
            <a:ext cx="2674250" cy="528013"/>
          </a:xfrm>
          <a:prstGeom prst="roundRect">
            <a:avLst/>
          </a:prstGeom>
          <a:solidFill>
            <a:srgbClr val="FF9919"/>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de-DE" dirty="0">
                <a:solidFill>
                  <a:srgbClr val="595959"/>
                </a:solidFill>
                <a:latin typeface="PT Sans" panose="020B0503020203020204" pitchFamily="34" charset="0"/>
                <a:ea typeface="PT Sans" panose="020B0503020203020204" pitchFamily="34" charset="0"/>
              </a:rPr>
              <a:t>Faserputz</a:t>
            </a:r>
          </a:p>
        </p:txBody>
      </p:sp>
      <p:sp>
        <p:nvSpPr>
          <p:cNvPr id="15" name="Abgerundetes Rechteck 14"/>
          <p:cNvSpPr/>
          <p:nvPr/>
        </p:nvSpPr>
        <p:spPr>
          <a:xfrm>
            <a:off x="5713897" y="2477568"/>
            <a:ext cx="2674250" cy="528013"/>
          </a:xfrm>
          <a:prstGeom prst="roundRect">
            <a:avLst/>
          </a:prstGeom>
          <a:solidFill>
            <a:srgbClr val="FF9919"/>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de-DE" dirty="0">
                <a:solidFill>
                  <a:srgbClr val="595959"/>
                </a:solidFill>
                <a:latin typeface="PT Sans" panose="020B0503020203020204" pitchFamily="34" charset="0"/>
                <a:ea typeface="PT Sans" panose="020B0503020203020204" pitchFamily="34" charset="0"/>
              </a:rPr>
              <a:t>Holz</a:t>
            </a:r>
          </a:p>
        </p:txBody>
      </p:sp>
      <p:sp>
        <p:nvSpPr>
          <p:cNvPr id="16" name="Abgerundetes Rechteck 15"/>
          <p:cNvSpPr/>
          <p:nvPr/>
        </p:nvSpPr>
        <p:spPr>
          <a:xfrm>
            <a:off x="792537" y="2477568"/>
            <a:ext cx="2674250" cy="528013"/>
          </a:xfrm>
          <a:prstGeom prst="roundRect">
            <a:avLst/>
          </a:prstGeom>
          <a:solidFill>
            <a:srgbClr val="FF9919"/>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de-DE" dirty="0">
                <a:solidFill>
                  <a:srgbClr val="595959"/>
                </a:solidFill>
                <a:latin typeface="PT Sans" panose="020B0503020203020204" pitchFamily="34" charset="0"/>
                <a:ea typeface="PT Sans" panose="020B0503020203020204" pitchFamily="34" charset="0"/>
              </a:rPr>
              <a:t>Naturdämmstoffe</a:t>
            </a:r>
          </a:p>
        </p:txBody>
      </p:sp>
      <p:sp>
        <p:nvSpPr>
          <p:cNvPr id="17" name="Abgerundetes Rechteck 16"/>
          <p:cNvSpPr/>
          <p:nvPr/>
        </p:nvSpPr>
        <p:spPr>
          <a:xfrm>
            <a:off x="3272470" y="4979648"/>
            <a:ext cx="2674250" cy="528013"/>
          </a:xfrm>
          <a:prstGeom prst="roundRect">
            <a:avLst/>
          </a:prstGeom>
          <a:solidFill>
            <a:srgbClr val="FF9919"/>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de-DE" dirty="0">
                <a:solidFill>
                  <a:srgbClr val="595959"/>
                </a:solidFill>
                <a:latin typeface="PT Sans" panose="020B0503020203020204" pitchFamily="34" charset="0"/>
                <a:ea typeface="PT Sans" panose="020B0503020203020204" pitchFamily="34" charset="0"/>
              </a:rPr>
              <a:t>Bodenbeläge</a:t>
            </a:r>
          </a:p>
        </p:txBody>
      </p:sp>
    </p:spTree>
    <p:extLst>
      <p:ext uri="{BB962C8B-B14F-4D97-AF65-F5344CB8AC3E}">
        <p14:creationId xmlns:p14="http://schemas.microsoft.com/office/powerpoint/2010/main" val="270607610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390104" y="205200"/>
            <a:ext cx="6281283" cy="1068388"/>
          </a:xfrm>
        </p:spPr>
        <p:txBody>
          <a:bodyPr/>
          <a:lstStyle/>
          <a:p>
            <a:r>
              <a:rPr lang="de-DE" dirty="0"/>
              <a:t>Unterrichtsvorschlag: Modul 1b</a:t>
            </a:r>
            <a:br>
              <a:rPr lang="de-DE" dirty="0"/>
            </a:br>
            <a:r>
              <a:rPr lang="de-DE" dirty="0"/>
              <a:t>Nutzungskaskaden</a:t>
            </a:r>
          </a:p>
        </p:txBody>
      </p:sp>
      <p:sp>
        <p:nvSpPr>
          <p:cNvPr id="4" name="Fußzeilenplatzhalter 3"/>
          <p:cNvSpPr>
            <a:spLocks noGrp="1"/>
          </p:cNvSpPr>
          <p:nvPr>
            <p:ph type="ftr" sz="quarter" idx="13"/>
          </p:nvPr>
        </p:nvSpPr>
        <p:spPr/>
        <p:txBody>
          <a:bodyPr/>
          <a:lstStyle/>
          <a:p>
            <a:r>
              <a:rPr lang="de-DE"/>
              <a:t>Das nachwachsende Büro</a:t>
            </a:r>
            <a:endParaRPr lang="de-DE" dirty="0"/>
          </a:p>
        </p:txBody>
      </p:sp>
      <p:sp>
        <p:nvSpPr>
          <p:cNvPr id="6" name="Foliennummernplatzhalter 5"/>
          <p:cNvSpPr>
            <a:spLocks noGrp="1"/>
          </p:cNvSpPr>
          <p:nvPr>
            <p:ph type="sldNum" sz="quarter" idx="14"/>
          </p:nvPr>
        </p:nvSpPr>
        <p:spPr/>
        <p:txBody>
          <a:bodyPr/>
          <a:lstStyle/>
          <a:p>
            <a:fld id="{BC9D0AC9-54AF-4CD9-8809-E6EA56F41A06}" type="slidenum">
              <a:rPr lang="de-DE" smtClean="0"/>
              <a:t>69</a:t>
            </a:fld>
            <a:endParaRPr lang="de-DE"/>
          </a:p>
        </p:txBody>
      </p:sp>
      <p:sp>
        <p:nvSpPr>
          <p:cNvPr id="2" name="Ovale Legende 1"/>
          <p:cNvSpPr/>
          <p:nvPr/>
        </p:nvSpPr>
        <p:spPr>
          <a:xfrm>
            <a:off x="2104466" y="3599528"/>
            <a:ext cx="4935069" cy="2264242"/>
          </a:xfrm>
          <a:prstGeom prst="wedgeEllipseCallout">
            <a:avLst/>
          </a:prstGeom>
          <a:solidFill>
            <a:srgbClr val="FCE5CD"/>
          </a:solidFill>
          <a:ln>
            <a:noFill/>
          </a:ln>
        </p:spPr>
        <p:style>
          <a:lnRef idx="2">
            <a:schemeClr val="dk1"/>
          </a:lnRef>
          <a:fillRef idx="1">
            <a:schemeClr val="lt1"/>
          </a:fillRef>
          <a:effectRef idx="0">
            <a:schemeClr val="dk1"/>
          </a:effectRef>
          <a:fontRef idx="minor">
            <a:schemeClr val="dk1"/>
          </a:fontRef>
        </p:style>
        <p:txBody>
          <a:bodyPr rtlCol="0" anchor="ctr"/>
          <a:lstStyle/>
          <a:p>
            <a:pPr lvl="0" algn="ctr"/>
            <a:r>
              <a:rPr lang="de-DE" sz="2000" b="1" dirty="0">
                <a:solidFill>
                  <a:schemeClr val="tx1"/>
                </a:solidFill>
                <a:latin typeface="PT Sans" panose="020B0503020203020204"/>
              </a:rPr>
              <a:t>Was sind Nutzungskaskaden?</a:t>
            </a:r>
          </a:p>
        </p:txBody>
      </p:sp>
      <p:sp>
        <p:nvSpPr>
          <p:cNvPr id="11" name="Abgerundetes Rechteck 10"/>
          <p:cNvSpPr/>
          <p:nvPr/>
        </p:nvSpPr>
        <p:spPr>
          <a:xfrm>
            <a:off x="420369" y="1802225"/>
            <a:ext cx="5443718" cy="1656592"/>
          </a:xfrm>
          <a:prstGeom prst="roundRect">
            <a:avLst/>
          </a:prstGeom>
          <a:solidFill>
            <a:srgbClr val="FF9919"/>
          </a:solidFill>
          <a:ln>
            <a:noFill/>
          </a:ln>
        </p:spPr>
        <p:style>
          <a:lnRef idx="2">
            <a:schemeClr val="dk1"/>
          </a:lnRef>
          <a:fillRef idx="1">
            <a:schemeClr val="lt1"/>
          </a:fillRef>
          <a:effectRef idx="0">
            <a:schemeClr val="dk1"/>
          </a:effectRef>
          <a:fontRef idx="minor">
            <a:schemeClr val="dk1"/>
          </a:fontRef>
        </p:style>
        <p:txBody>
          <a:bodyPr rtlCol="0" anchor="ctr"/>
          <a:lstStyle/>
          <a:p>
            <a:pPr lvl="0"/>
            <a:r>
              <a:rPr lang="de-DE" sz="1600" b="1" dirty="0">
                <a:solidFill>
                  <a:schemeClr val="tx1"/>
                </a:solidFill>
                <a:latin typeface="PT Sans" panose="020B0503020203020204"/>
              </a:rPr>
              <a:t>Aufgabe: </a:t>
            </a:r>
          </a:p>
          <a:p>
            <a:pPr lvl="0"/>
            <a:r>
              <a:rPr lang="de-DE" sz="1600" dirty="0">
                <a:solidFill>
                  <a:schemeClr val="tx1"/>
                </a:solidFill>
                <a:latin typeface="PT Sans" panose="020B0503020203020204"/>
              </a:rPr>
              <a:t>Lesen Sie das „Arbeitsblatt 2c: </a:t>
            </a:r>
          </a:p>
          <a:p>
            <a:pPr lvl="0"/>
            <a:r>
              <a:rPr lang="de-DE" sz="1600" dirty="0">
                <a:solidFill>
                  <a:schemeClr val="tx1"/>
                </a:solidFill>
                <a:latin typeface="PT Sans" panose="020B0503020203020204"/>
              </a:rPr>
              <a:t>Das Prinzip der Kaskadennutzung am Beispiel Holz.</a:t>
            </a:r>
          </a:p>
          <a:p>
            <a:pPr lvl="0"/>
            <a:r>
              <a:rPr lang="de-DE" sz="1600" dirty="0">
                <a:solidFill>
                  <a:schemeClr val="tx1"/>
                </a:solidFill>
                <a:latin typeface="PT Sans" panose="020B0503020203020204"/>
              </a:rPr>
              <a:t>Erklären Sie das Prinzip der Kaskadennutzung an dem Beispiel. Wo liegen ihre Vorteile? Welche kennen Sie?</a:t>
            </a:r>
          </a:p>
        </p:txBody>
      </p:sp>
    </p:spTree>
    <p:extLst>
      <p:ext uri="{BB962C8B-B14F-4D97-AF65-F5344CB8AC3E}">
        <p14:creationId xmlns:p14="http://schemas.microsoft.com/office/powerpoint/2010/main" val="38381796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Grafik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3956" y="1571327"/>
            <a:ext cx="7962705" cy="1303503"/>
          </a:xfrm>
          <a:prstGeom prst="rect">
            <a:avLst/>
          </a:prstGeom>
        </p:spPr>
      </p:pic>
      <p:sp>
        <p:nvSpPr>
          <p:cNvPr id="14" name="Titel 4"/>
          <p:cNvSpPr txBox="1">
            <a:spLocks/>
          </p:cNvSpPr>
          <p:nvPr/>
        </p:nvSpPr>
        <p:spPr bwMode="auto">
          <a:xfrm>
            <a:off x="390105" y="206193"/>
            <a:ext cx="6120000" cy="1066801"/>
          </a:xfrm>
          <a:prstGeom prst="rect">
            <a:avLst/>
          </a:prstGeom>
          <a:noFill/>
          <a:ln>
            <a:noFill/>
          </a:ln>
          <a:extLst/>
        </p:spPr>
        <p:txBody>
          <a:bodyPr vert="horz" wrap="square" lIns="0" tIns="0" rIns="0" bIns="0" numCol="1" anchor="t" anchorCtr="0" compatLnSpc="1">
            <a:prstTxWarp prst="textNoShape">
              <a:avLst/>
            </a:prstTxWarp>
          </a:bodyPr>
          <a:lstStyle>
            <a:lvl1pPr algn="l" defTabSz="457200" rtl="0" eaLnBrk="1" fontAlgn="base" hangingPunct="1">
              <a:lnSpc>
                <a:spcPct val="90000"/>
              </a:lnSpc>
              <a:spcBef>
                <a:spcPct val="0"/>
              </a:spcBef>
              <a:spcAft>
                <a:spcPct val="0"/>
              </a:spcAft>
              <a:defRPr sz="2800" b="1" kern="1200">
                <a:solidFill>
                  <a:srgbClr val="FF9919"/>
                </a:solidFill>
                <a:latin typeface="PT Sans" panose="020B0503020203020204" pitchFamily="34" charset="0"/>
                <a:ea typeface="PT Sans" panose="020B0503020203020204" pitchFamily="34" charset="0"/>
                <a:cs typeface="PT Sans" panose="020B0503020203020204" pitchFamily="34" charset="0"/>
              </a:defRPr>
            </a:lvl1pPr>
            <a:lvl2pPr algn="l" defTabSz="457200" rtl="0" eaLnBrk="1" fontAlgn="base" hangingPunct="1">
              <a:lnSpc>
                <a:spcPct val="90000"/>
              </a:lnSpc>
              <a:spcBef>
                <a:spcPct val="0"/>
              </a:spcBef>
              <a:spcAft>
                <a:spcPct val="0"/>
              </a:spcAft>
              <a:defRPr sz="2400" b="1">
                <a:solidFill>
                  <a:schemeClr val="accent1"/>
                </a:solidFill>
                <a:latin typeface="Calibri" charset="0"/>
                <a:ea typeface="MS PGothic" panose="020B0600070205080204" pitchFamily="34" charset="-128"/>
                <a:cs typeface="MS PGothic" charset="0"/>
              </a:defRPr>
            </a:lvl2pPr>
            <a:lvl3pPr algn="l" defTabSz="457200" rtl="0" eaLnBrk="1" fontAlgn="base" hangingPunct="1">
              <a:lnSpc>
                <a:spcPct val="90000"/>
              </a:lnSpc>
              <a:spcBef>
                <a:spcPct val="0"/>
              </a:spcBef>
              <a:spcAft>
                <a:spcPct val="0"/>
              </a:spcAft>
              <a:defRPr sz="2400" b="1">
                <a:solidFill>
                  <a:schemeClr val="accent1"/>
                </a:solidFill>
                <a:latin typeface="Calibri" charset="0"/>
                <a:ea typeface="MS PGothic" panose="020B0600070205080204" pitchFamily="34" charset="-128"/>
                <a:cs typeface="MS PGothic" charset="0"/>
              </a:defRPr>
            </a:lvl3pPr>
            <a:lvl4pPr algn="l" defTabSz="457200" rtl="0" eaLnBrk="1" fontAlgn="base" hangingPunct="1">
              <a:lnSpc>
                <a:spcPct val="90000"/>
              </a:lnSpc>
              <a:spcBef>
                <a:spcPct val="0"/>
              </a:spcBef>
              <a:spcAft>
                <a:spcPct val="0"/>
              </a:spcAft>
              <a:defRPr sz="2400" b="1">
                <a:solidFill>
                  <a:schemeClr val="accent1"/>
                </a:solidFill>
                <a:latin typeface="Calibri" charset="0"/>
                <a:ea typeface="MS PGothic" panose="020B0600070205080204" pitchFamily="34" charset="-128"/>
                <a:cs typeface="MS PGothic" charset="0"/>
              </a:defRPr>
            </a:lvl4pPr>
            <a:lvl5pPr algn="l" defTabSz="457200" rtl="0" eaLnBrk="1" fontAlgn="base" hangingPunct="1">
              <a:lnSpc>
                <a:spcPct val="90000"/>
              </a:lnSpc>
              <a:spcBef>
                <a:spcPct val="0"/>
              </a:spcBef>
              <a:spcAft>
                <a:spcPct val="0"/>
              </a:spcAft>
              <a:defRPr sz="2400" b="1">
                <a:solidFill>
                  <a:schemeClr val="accent1"/>
                </a:solidFill>
                <a:latin typeface="Calibri" charset="0"/>
                <a:ea typeface="MS PGothic" panose="020B0600070205080204" pitchFamily="34" charset="-128"/>
                <a:cs typeface="MS PGothic" charset="0"/>
              </a:defRPr>
            </a:lvl5pPr>
            <a:lvl6pPr marL="457200" algn="l" defTabSz="457200" rtl="0" eaLnBrk="1" fontAlgn="base" hangingPunct="1">
              <a:spcBef>
                <a:spcPct val="0"/>
              </a:spcBef>
              <a:spcAft>
                <a:spcPct val="0"/>
              </a:spcAft>
              <a:defRPr sz="2500" b="1">
                <a:solidFill>
                  <a:srgbClr val="F2981C"/>
                </a:solidFill>
                <a:latin typeface="Myriad Pro" charset="0"/>
                <a:ea typeface="ＭＳ Ｐゴシック" charset="0"/>
                <a:cs typeface="ＭＳ Ｐゴシック" charset="0"/>
              </a:defRPr>
            </a:lvl6pPr>
            <a:lvl7pPr marL="914400" algn="l" defTabSz="457200" rtl="0" eaLnBrk="1" fontAlgn="base" hangingPunct="1">
              <a:spcBef>
                <a:spcPct val="0"/>
              </a:spcBef>
              <a:spcAft>
                <a:spcPct val="0"/>
              </a:spcAft>
              <a:defRPr sz="2500" b="1">
                <a:solidFill>
                  <a:srgbClr val="F2981C"/>
                </a:solidFill>
                <a:latin typeface="Myriad Pro" charset="0"/>
                <a:ea typeface="ＭＳ Ｐゴシック" charset="0"/>
                <a:cs typeface="ＭＳ Ｐゴシック" charset="0"/>
              </a:defRPr>
            </a:lvl7pPr>
            <a:lvl8pPr marL="1371600" algn="l" defTabSz="457200" rtl="0" eaLnBrk="1" fontAlgn="base" hangingPunct="1">
              <a:spcBef>
                <a:spcPct val="0"/>
              </a:spcBef>
              <a:spcAft>
                <a:spcPct val="0"/>
              </a:spcAft>
              <a:defRPr sz="2500" b="1">
                <a:solidFill>
                  <a:srgbClr val="F2981C"/>
                </a:solidFill>
                <a:latin typeface="Myriad Pro" charset="0"/>
                <a:ea typeface="ＭＳ Ｐゴシック" charset="0"/>
                <a:cs typeface="ＭＳ Ｐゴシック" charset="0"/>
              </a:defRPr>
            </a:lvl8pPr>
            <a:lvl9pPr marL="1828800" algn="l" defTabSz="457200" rtl="0" eaLnBrk="1" fontAlgn="base" hangingPunct="1">
              <a:spcBef>
                <a:spcPct val="0"/>
              </a:spcBef>
              <a:spcAft>
                <a:spcPct val="0"/>
              </a:spcAft>
              <a:defRPr sz="2500" b="1">
                <a:solidFill>
                  <a:srgbClr val="F2981C"/>
                </a:solidFill>
                <a:latin typeface="Myriad Pro" charset="0"/>
                <a:ea typeface="ＭＳ Ｐゴシック" charset="0"/>
                <a:cs typeface="ＭＳ Ｐゴシック" charset="0"/>
              </a:defRPr>
            </a:lvl9pPr>
          </a:lstStyle>
          <a:p>
            <a:r>
              <a:rPr lang="de-DE" dirty="0"/>
              <a:t>Auftraggeber</a:t>
            </a:r>
          </a:p>
        </p:txBody>
      </p:sp>
      <p:sp>
        <p:nvSpPr>
          <p:cNvPr id="4" name="Fußzeilenplatzhalter 3"/>
          <p:cNvSpPr>
            <a:spLocks noGrp="1"/>
          </p:cNvSpPr>
          <p:nvPr>
            <p:ph type="ftr" sz="quarter" idx="13"/>
          </p:nvPr>
        </p:nvSpPr>
        <p:spPr/>
        <p:txBody>
          <a:bodyPr/>
          <a:lstStyle/>
          <a:p>
            <a:r>
              <a:rPr lang="de-DE"/>
              <a:t>Das nachwachsende Büro</a:t>
            </a:r>
            <a:endParaRPr lang="de-DE" dirty="0"/>
          </a:p>
        </p:txBody>
      </p:sp>
      <p:sp>
        <p:nvSpPr>
          <p:cNvPr id="5" name="Foliennummernplatzhalter 4"/>
          <p:cNvSpPr>
            <a:spLocks noGrp="1"/>
          </p:cNvSpPr>
          <p:nvPr>
            <p:ph type="sldNum" sz="quarter" idx="14"/>
          </p:nvPr>
        </p:nvSpPr>
        <p:spPr/>
        <p:txBody>
          <a:bodyPr/>
          <a:lstStyle/>
          <a:p>
            <a:fld id="{BC9D0AC9-54AF-4CD9-8809-E6EA56F41A06}" type="slidenum">
              <a:rPr lang="de-DE" smtClean="0"/>
              <a:t>7</a:t>
            </a:fld>
            <a:endParaRPr lang="de-DE"/>
          </a:p>
        </p:txBody>
      </p:sp>
      <p:sp>
        <p:nvSpPr>
          <p:cNvPr id="9" name="Shape 109"/>
          <p:cNvSpPr txBox="1"/>
          <p:nvPr/>
        </p:nvSpPr>
        <p:spPr>
          <a:xfrm>
            <a:off x="535696" y="4980538"/>
            <a:ext cx="5331703" cy="1415772"/>
          </a:xfrm>
          <a:prstGeom prst="rect">
            <a:avLst/>
          </a:prstGeom>
          <a:noFill/>
          <a:ln>
            <a:noFill/>
          </a:ln>
        </p:spPr>
        <p:txBody>
          <a:bodyPr lIns="91425" tIns="45700" rIns="91425" bIns="45700" anchor="t" anchorCtr="0">
            <a:noAutofit/>
          </a:bodyPr>
          <a:lstStyle/>
          <a:p>
            <a:r>
              <a:rPr lang="de-DE" sz="1400" dirty="0"/>
              <a:t>Prof. Holger </a:t>
            </a:r>
            <a:r>
              <a:rPr lang="de-DE" sz="1400" dirty="0" err="1"/>
              <a:t>Rohn</a:t>
            </a:r>
            <a:endParaRPr lang="de-DE" sz="1400" dirty="0"/>
          </a:p>
          <a:p>
            <a:r>
              <a:rPr lang="de-DE" sz="1400" dirty="0"/>
              <a:t>Projektleitung, BilRess-Büro Friedberg</a:t>
            </a:r>
          </a:p>
          <a:p>
            <a:r>
              <a:rPr lang="de-DE" sz="1400" dirty="0"/>
              <a:t>IZT – Institut für Zukunftsstudien und Technologiebewertung gGmbH</a:t>
            </a:r>
          </a:p>
          <a:p>
            <a:r>
              <a:rPr lang="de-DE" sz="1400" dirty="0"/>
              <a:t>Alte Bahnhofstraße 13, 61169 Friedberg</a:t>
            </a:r>
          </a:p>
          <a:p>
            <a:r>
              <a:rPr lang="de-DE" sz="1400" dirty="0"/>
              <a:t>h.rohn@izt.de</a:t>
            </a:r>
          </a:p>
        </p:txBody>
      </p:sp>
      <p:sp>
        <p:nvSpPr>
          <p:cNvPr id="11" name="Shape 110"/>
          <p:cNvSpPr txBox="1"/>
          <p:nvPr/>
        </p:nvSpPr>
        <p:spPr>
          <a:xfrm>
            <a:off x="535697" y="3762535"/>
            <a:ext cx="5207878" cy="1169551"/>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de-DE" sz="1400" b="0" i="0" u="none" strike="noStrike" cap="none" dirty="0">
                <a:solidFill>
                  <a:schemeClr val="dk1"/>
                </a:solidFill>
                <a:latin typeface="Calibri"/>
                <a:ea typeface="Calibri"/>
                <a:cs typeface="Calibri"/>
                <a:sym typeface="Calibri"/>
              </a:rPr>
              <a:t>Dr. Michael </a:t>
            </a:r>
            <a:r>
              <a:rPr lang="de-DE" sz="1400" b="0" i="0" u="none" strike="noStrike" cap="none" dirty="0" err="1">
                <a:solidFill>
                  <a:schemeClr val="dk1"/>
                </a:solidFill>
                <a:latin typeface="Calibri"/>
                <a:ea typeface="Calibri"/>
                <a:cs typeface="Calibri"/>
                <a:sym typeface="Calibri"/>
              </a:rPr>
              <a:t>Scharp</a:t>
            </a:r>
            <a:endParaRPr lang="de-DE" sz="14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SzPct val="25000"/>
              <a:buNone/>
            </a:pPr>
            <a:r>
              <a:rPr lang="de-DE" sz="1400" b="0" i="0" u="none" strike="noStrike" cap="none" dirty="0">
                <a:solidFill>
                  <a:schemeClr val="dk1"/>
                </a:solidFill>
                <a:latin typeface="Calibri"/>
                <a:ea typeface="Calibri"/>
                <a:cs typeface="Calibri"/>
                <a:sym typeface="Calibri"/>
              </a:rPr>
              <a:t>IZT - Institut für Zukunftsstudien und Technologiebewertung gGmbH</a:t>
            </a:r>
          </a:p>
          <a:p>
            <a:pPr marL="0" marR="0" lvl="0" indent="0" algn="l" rtl="0">
              <a:spcBef>
                <a:spcPts val="0"/>
              </a:spcBef>
              <a:spcAft>
                <a:spcPts val="0"/>
              </a:spcAft>
              <a:buSzPct val="25000"/>
              <a:buNone/>
            </a:pPr>
            <a:r>
              <a:rPr lang="de-DE" sz="1400" b="0" i="0" u="none" strike="noStrike" cap="none" dirty="0">
                <a:solidFill>
                  <a:schemeClr val="dk1"/>
                </a:solidFill>
                <a:latin typeface="Calibri"/>
                <a:ea typeface="Calibri"/>
                <a:cs typeface="Calibri"/>
                <a:sym typeface="Calibri"/>
              </a:rPr>
              <a:t>Schopenhauerstr. 26, 14129 Berlin</a:t>
            </a:r>
          </a:p>
          <a:p>
            <a:pPr marL="0" marR="0" lvl="0" indent="0" algn="l" rtl="0">
              <a:spcBef>
                <a:spcPts val="0"/>
              </a:spcBef>
              <a:spcAft>
                <a:spcPts val="0"/>
              </a:spcAft>
              <a:buSzPct val="25000"/>
              <a:buNone/>
            </a:pPr>
            <a:r>
              <a:rPr lang="de-DE" sz="1400" b="0" i="0" u="none" strike="noStrike" cap="none" dirty="0">
                <a:solidFill>
                  <a:schemeClr val="dk1"/>
                </a:solidFill>
                <a:latin typeface="Calibri"/>
                <a:ea typeface="Calibri"/>
                <a:cs typeface="Calibri"/>
                <a:sym typeface="Calibri"/>
              </a:rPr>
              <a:t>m.scharp@izt.de</a:t>
            </a:r>
          </a:p>
        </p:txBody>
      </p:sp>
      <p:sp>
        <p:nvSpPr>
          <p:cNvPr id="15" name="Shape 111"/>
          <p:cNvSpPr txBox="1"/>
          <p:nvPr/>
        </p:nvSpPr>
        <p:spPr>
          <a:xfrm>
            <a:off x="541872" y="3156707"/>
            <a:ext cx="3244849" cy="523874"/>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de-DE" sz="1400" b="0" i="0" u="none" strike="noStrike" cap="none" dirty="0">
                <a:solidFill>
                  <a:schemeClr val="dk1"/>
                </a:solidFill>
                <a:latin typeface="Calibri"/>
                <a:ea typeface="Calibri"/>
                <a:cs typeface="Calibri"/>
                <a:sym typeface="Calibri"/>
              </a:rPr>
              <a:t>VDI Zentrum Ressourceneffizienz GmbH </a:t>
            </a:r>
          </a:p>
          <a:p>
            <a:pPr marL="0" marR="0" lvl="0" indent="0" algn="l" rtl="0">
              <a:spcBef>
                <a:spcPts val="0"/>
              </a:spcBef>
              <a:spcAft>
                <a:spcPts val="0"/>
              </a:spcAft>
              <a:buSzPct val="25000"/>
              <a:buNone/>
            </a:pPr>
            <a:r>
              <a:rPr lang="de-DE" sz="1400" b="0" i="0" u="none" strike="noStrike" cap="none" dirty="0">
                <a:solidFill>
                  <a:schemeClr val="dk1"/>
                </a:solidFill>
                <a:latin typeface="Calibri"/>
                <a:ea typeface="Calibri"/>
                <a:cs typeface="Calibri"/>
                <a:sym typeface="Calibri"/>
              </a:rPr>
              <a:t>Bertolt-Brecht-Platz 3, 10117 Berlin</a:t>
            </a:r>
          </a:p>
        </p:txBody>
      </p:sp>
    </p:spTree>
    <p:extLst>
      <p:ext uri="{BB962C8B-B14F-4D97-AF65-F5344CB8AC3E}">
        <p14:creationId xmlns:p14="http://schemas.microsoft.com/office/powerpoint/2010/main" val="249422643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a:t>Unterrichtsvorschlag: Modul 1b</a:t>
            </a:r>
            <a:br>
              <a:rPr lang="de-DE" dirty="0"/>
            </a:br>
            <a:r>
              <a:rPr lang="de-DE" dirty="0"/>
              <a:t>Nutzungskaskaden</a:t>
            </a:r>
          </a:p>
        </p:txBody>
      </p:sp>
      <p:sp>
        <p:nvSpPr>
          <p:cNvPr id="3" name="Inhaltsplatzhalter 2"/>
          <p:cNvSpPr>
            <a:spLocks noGrp="1"/>
          </p:cNvSpPr>
          <p:nvPr>
            <p:ph idx="1"/>
          </p:nvPr>
        </p:nvSpPr>
        <p:spPr/>
        <p:txBody>
          <a:bodyPr/>
          <a:lstStyle/>
          <a:p>
            <a:r>
              <a:rPr lang="de-DE" sz="1800" dirty="0"/>
              <a:t>Was sind Nutzungskaskaden?</a:t>
            </a:r>
          </a:p>
          <a:p>
            <a:r>
              <a:rPr lang="de-DE" sz="1800" dirty="0"/>
              <a:t>Unter Kaskadennutzung bzw. Nutzungskaskaden wird ein Prozess verstanden </a:t>
            </a:r>
            <a:r>
              <a:rPr lang="de-DE" sz="1800" i="1" dirty="0"/>
              <a:t>„Rohstoffe oder daraus hergestellte Produkte in zeitlich aufeinander folgenden Schritten so lange, so häufig und so effizient wie möglich stofflich zu nutzen und erst am Ende des Produktlebenszyklus energetisch zu verwerten. Dabei werden sogenannte Nutzungskaskaden durchlaufen, die von höheren Wertschöpfungsniveaus in tiefere Niveaus fließen. Hierdurch wird die Rohstoffproduktivität gesteigert (Umweltbundesamt, 2012)</a:t>
            </a:r>
            <a:r>
              <a:rPr lang="de-DE" sz="1800" dirty="0"/>
              <a:t>“ (UBA 2016c).</a:t>
            </a:r>
          </a:p>
          <a:p>
            <a:pPr lvl="0"/>
            <a:r>
              <a:rPr lang="de-DE" dirty="0"/>
              <a:t>Aufgaben: </a:t>
            </a:r>
          </a:p>
          <a:p>
            <a:pPr marL="519113" lvl="1" indent="-285750">
              <a:buFont typeface="Wingdings" panose="05000000000000000000" pitchFamily="2" charset="2"/>
              <a:buChar char="§"/>
            </a:pPr>
            <a:r>
              <a:rPr lang="de-DE" dirty="0"/>
              <a:t>Erklären Sie das Prinzip der Kaskadennutzung an dem Beispiel „Holz“.</a:t>
            </a:r>
          </a:p>
          <a:p>
            <a:pPr marL="519113" lvl="1" indent="-285750">
              <a:buFont typeface="Wingdings" panose="05000000000000000000" pitchFamily="2" charset="2"/>
              <a:buChar char="§"/>
            </a:pPr>
            <a:r>
              <a:rPr lang="de-DE" dirty="0"/>
              <a:t>Wo liegen ihre Vorteile? </a:t>
            </a:r>
            <a:endParaRPr lang="de-DE" sz="1800" dirty="0"/>
          </a:p>
          <a:p>
            <a:endParaRPr lang="de-DE" sz="1800" dirty="0"/>
          </a:p>
        </p:txBody>
      </p:sp>
      <p:sp>
        <p:nvSpPr>
          <p:cNvPr id="6" name="Fußzeilenplatzhalter 5"/>
          <p:cNvSpPr>
            <a:spLocks noGrp="1"/>
          </p:cNvSpPr>
          <p:nvPr>
            <p:ph type="ftr" sz="quarter" idx="13"/>
          </p:nvPr>
        </p:nvSpPr>
        <p:spPr/>
        <p:txBody>
          <a:bodyPr/>
          <a:lstStyle/>
          <a:p>
            <a:r>
              <a:rPr lang="de-DE"/>
              <a:t>Das nachwachsende Büro</a:t>
            </a:r>
            <a:endParaRPr lang="de-DE" dirty="0"/>
          </a:p>
        </p:txBody>
      </p:sp>
      <p:sp>
        <p:nvSpPr>
          <p:cNvPr id="8" name="Foliennummernplatzhalter 7"/>
          <p:cNvSpPr>
            <a:spLocks noGrp="1"/>
          </p:cNvSpPr>
          <p:nvPr>
            <p:ph type="sldNum" sz="quarter" idx="14"/>
          </p:nvPr>
        </p:nvSpPr>
        <p:spPr/>
        <p:txBody>
          <a:bodyPr/>
          <a:lstStyle/>
          <a:p>
            <a:fld id="{BC9D0AC9-54AF-4CD9-8809-E6EA56F41A06}" type="slidenum">
              <a:rPr lang="de-DE" smtClean="0"/>
              <a:t>70</a:t>
            </a:fld>
            <a:endParaRPr lang="de-DE"/>
          </a:p>
        </p:txBody>
      </p:sp>
    </p:spTree>
    <p:extLst>
      <p:ext uri="{BB962C8B-B14F-4D97-AF65-F5344CB8AC3E}">
        <p14:creationId xmlns:p14="http://schemas.microsoft.com/office/powerpoint/2010/main" val="95607733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390105" y="206193"/>
            <a:ext cx="6521870" cy="1066801"/>
          </a:xfrm>
        </p:spPr>
        <p:txBody>
          <a:bodyPr/>
          <a:lstStyle/>
          <a:p>
            <a:r>
              <a:rPr lang="de-DE" dirty="0"/>
              <a:t>Unterrichtsvorschlag: Modul 1b</a:t>
            </a:r>
            <a:br>
              <a:rPr lang="de-DE" dirty="0"/>
            </a:br>
            <a:r>
              <a:rPr lang="de-DE" dirty="0"/>
              <a:t>Nutzungskaskaden – Beispiel Holz</a:t>
            </a:r>
          </a:p>
        </p:txBody>
      </p:sp>
      <p:sp>
        <p:nvSpPr>
          <p:cNvPr id="10" name="Inhaltsplatzhalter 9"/>
          <p:cNvSpPr>
            <a:spLocks noGrp="1"/>
          </p:cNvSpPr>
          <p:nvPr>
            <p:ph idx="1"/>
          </p:nvPr>
        </p:nvSpPr>
        <p:spPr/>
        <p:txBody>
          <a:bodyPr/>
          <a:lstStyle/>
          <a:p>
            <a:endParaRPr lang="de-DE"/>
          </a:p>
        </p:txBody>
      </p:sp>
      <p:sp>
        <p:nvSpPr>
          <p:cNvPr id="11" name="Textplatzhalter 10"/>
          <p:cNvSpPr>
            <a:spLocks noGrp="1"/>
          </p:cNvSpPr>
          <p:nvPr>
            <p:ph type="body" sz="quarter" idx="12"/>
          </p:nvPr>
        </p:nvSpPr>
        <p:spPr/>
        <p:txBody>
          <a:bodyPr/>
          <a:lstStyle/>
          <a:p>
            <a:r>
              <a:rPr lang="de-DE" dirty="0"/>
              <a:t>Quelle: </a:t>
            </a:r>
            <a:r>
              <a:rPr lang="de-DE" dirty="0" err="1"/>
              <a:t>proHolz</a:t>
            </a:r>
            <a:r>
              <a:rPr lang="de-DE" dirty="0"/>
              <a:t> Tirol o.J.</a:t>
            </a:r>
          </a:p>
        </p:txBody>
      </p:sp>
      <p:pic>
        <p:nvPicPr>
          <p:cNvPr id="6" name="Grafi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593" y="1511300"/>
            <a:ext cx="8521700" cy="4601718"/>
          </a:xfrm>
          <a:prstGeom prst="rect">
            <a:avLst/>
          </a:prstGeom>
        </p:spPr>
      </p:pic>
      <p:sp>
        <p:nvSpPr>
          <p:cNvPr id="13" name="Fußzeilenplatzhalter 12"/>
          <p:cNvSpPr>
            <a:spLocks noGrp="1"/>
          </p:cNvSpPr>
          <p:nvPr>
            <p:ph type="ftr" sz="quarter" idx="13"/>
          </p:nvPr>
        </p:nvSpPr>
        <p:spPr/>
        <p:txBody>
          <a:bodyPr/>
          <a:lstStyle/>
          <a:p>
            <a:r>
              <a:rPr lang="de-DE"/>
              <a:t>Das nachwachsende Büro</a:t>
            </a:r>
            <a:endParaRPr lang="de-DE" dirty="0"/>
          </a:p>
        </p:txBody>
      </p:sp>
      <p:sp>
        <p:nvSpPr>
          <p:cNvPr id="14" name="Foliennummernplatzhalter 13"/>
          <p:cNvSpPr>
            <a:spLocks noGrp="1"/>
          </p:cNvSpPr>
          <p:nvPr>
            <p:ph type="sldNum" sz="quarter" idx="14"/>
          </p:nvPr>
        </p:nvSpPr>
        <p:spPr/>
        <p:txBody>
          <a:bodyPr/>
          <a:lstStyle/>
          <a:p>
            <a:fld id="{BC9D0AC9-54AF-4CD9-8809-E6EA56F41A06}" type="slidenum">
              <a:rPr lang="de-DE" smtClean="0"/>
              <a:t>71</a:t>
            </a:fld>
            <a:endParaRPr lang="de-DE"/>
          </a:p>
        </p:txBody>
      </p:sp>
    </p:spTree>
    <p:extLst>
      <p:ext uri="{BB962C8B-B14F-4D97-AF65-F5344CB8AC3E}">
        <p14:creationId xmlns:p14="http://schemas.microsoft.com/office/powerpoint/2010/main" val="238898889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a:t>Unterrichtsvorschlag: Modul 1b</a:t>
            </a:r>
            <a:br>
              <a:rPr lang="de-DE" dirty="0"/>
            </a:br>
            <a:r>
              <a:rPr lang="de-DE" dirty="0"/>
              <a:t>Nutzungskaskaden – Beispiel Papier  </a:t>
            </a:r>
          </a:p>
        </p:txBody>
      </p:sp>
      <p:sp>
        <p:nvSpPr>
          <p:cNvPr id="2" name="Textplatzhalter 1"/>
          <p:cNvSpPr>
            <a:spLocks noGrp="1"/>
          </p:cNvSpPr>
          <p:nvPr>
            <p:ph type="body" sz="quarter" idx="12"/>
          </p:nvPr>
        </p:nvSpPr>
        <p:spPr/>
        <p:txBody>
          <a:bodyPr/>
          <a:lstStyle/>
          <a:p>
            <a:r>
              <a:rPr lang="de-DE" dirty="0"/>
              <a:t>Quelle: Eigene Darstellung nach Umweltinstitut o.J.</a:t>
            </a:r>
          </a:p>
        </p:txBody>
      </p:sp>
      <p:sp>
        <p:nvSpPr>
          <p:cNvPr id="9" name="Fußzeilenplatzhalter 8"/>
          <p:cNvSpPr>
            <a:spLocks noGrp="1"/>
          </p:cNvSpPr>
          <p:nvPr>
            <p:ph type="ftr" sz="quarter" idx="13"/>
          </p:nvPr>
        </p:nvSpPr>
        <p:spPr/>
        <p:txBody>
          <a:bodyPr/>
          <a:lstStyle/>
          <a:p>
            <a:r>
              <a:rPr lang="de-DE"/>
              <a:t>Das nachwachsende Büro</a:t>
            </a:r>
            <a:endParaRPr lang="de-DE" dirty="0"/>
          </a:p>
        </p:txBody>
      </p:sp>
      <p:sp>
        <p:nvSpPr>
          <p:cNvPr id="10" name="Foliennummernplatzhalter 9"/>
          <p:cNvSpPr>
            <a:spLocks noGrp="1"/>
          </p:cNvSpPr>
          <p:nvPr>
            <p:ph type="sldNum" sz="quarter" idx="14"/>
          </p:nvPr>
        </p:nvSpPr>
        <p:spPr/>
        <p:txBody>
          <a:bodyPr/>
          <a:lstStyle/>
          <a:p>
            <a:fld id="{BC9D0AC9-54AF-4CD9-8809-E6EA56F41A06}" type="slidenum">
              <a:rPr lang="de-DE" smtClean="0"/>
              <a:t>72</a:t>
            </a:fld>
            <a:endParaRPr lang="de-DE"/>
          </a:p>
        </p:txBody>
      </p:sp>
      <p:sp>
        <p:nvSpPr>
          <p:cNvPr id="8" name="Abgerundetes Rechteck 7"/>
          <p:cNvSpPr/>
          <p:nvPr/>
        </p:nvSpPr>
        <p:spPr>
          <a:xfrm>
            <a:off x="1216747" y="1656954"/>
            <a:ext cx="6710507" cy="816236"/>
          </a:xfrm>
          <a:prstGeom prst="roundRect">
            <a:avLst/>
          </a:prstGeom>
          <a:solidFill>
            <a:srgbClr val="FF9919"/>
          </a:solidFill>
          <a:ln>
            <a:noFill/>
          </a:ln>
        </p:spPr>
        <p:style>
          <a:lnRef idx="2">
            <a:schemeClr val="dk1"/>
          </a:lnRef>
          <a:fillRef idx="1">
            <a:schemeClr val="lt1"/>
          </a:fillRef>
          <a:effectRef idx="0">
            <a:schemeClr val="dk1"/>
          </a:effectRef>
          <a:fontRef idx="minor">
            <a:schemeClr val="dk1"/>
          </a:fontRef>
        </p:style>
        <p:txBody>
          <a:bodyPr rtlCol="0" anchor="ctr"/>
          <a:lstStyle/>
          <a:p>
            <a:r>
              <a:rPr lang="de-DE" sz="2000" dirty="0">
                <a:solidFill>
                  <a:schemeClr val="tx1"/>
                </a:solidFill>
                <a:latin typeface="PT Sans" panose="020B0503020203020204"/>
                <a:ea typeface="MS PGothic" pitchFamily="34" charset="-128"/>
                <a:cs typeface="Geneva" charset="0"/>
              </a:rPr>
              <a:t>Was sind die konkreten Vorteile dieser Nutzungskaskade?</a:t>
            </a:r>
          </a:p>
          <a:p>
            <a:r>
              <a:rPr lang="de-DE" sz="2000" dirty="0">
                <a:solidFill>
                  <a:schemeClr val="tx1"/>
                </a:solidFill>
                <a:latin typeface="PT Sans" panose="020B0503020203020204"/>
                <a:ea typeface="MS PGothic" pitchFamily="34" charset="-128"/>
                <a:cs typeface="Geneva" charset="0"/>
              </a:rPr>
              <a:t>Interpretieren Sie die nachfolgenden Werte.</a:t>
            </a:r>
          </a:p>
        </p:txBody>
      </p:sp>
      <p:graphicFrame>
        <p:nvGraphicFramePr>
          <p:cNvPr id="11" name="Tabelle 10"/>
          <p:cNvGraphicFramePr>
            <a:graphicFrameLocks noGrp="1"/>
          </p:cNvGraphicFramePr>
          <p:nvPr>
            <p:extLst>
              <p:ext uri="{D42A27DB-BD31-4B8C-83A1-F6EECF244321}">
                <p14:modId xmlns:p14="http://schemas.microsoft.com/office/powerpoint/2010/main" val="772078101"/>
              </p:ext>
            </p:extLst>
          </p:nvPr>
        </p:nvGraphicFramePr>
        <p:xfrm>
          <a:off x="423956" y="2847856"/>
          <a:ext cx="8251107" cy="2494280"/>
        </p:xfrm>
        <a:graphic>
          <a:graphicData uri="http://schemas.openxmlformats.org/drawingml/2006/table">
            <a:tbl>
              <a:tblPr firstRow="1" bandRow="1">
                <a:tableStyleId>{5C22544A-7EE6-4342-B048-85BDC9FD1C3A}</a:tableStyleId>
              </a:tblPr>
              <a:tblGrid>
                <a:gridCol w="2621061">
                  <a:extLst>
                    <a:ext uri="{9D8B030D-6E8A-4147-A177-3AD203B41FA5}">
                      <a16:colId xmlns:a16="http://schemas.microsoft.com/office/drawing/2014/main" val="20000"/>
                    </a:ext>
                  </a:extLst>
                </a:gridCol>
                <a:gridCol w="2490897">
                  <a:extLst>
                    <a:ext uri="{9D8B030D-6E8A-4147-A177-3AD203B41FA5}">
                      <a16:colId xmlns:a16="http://schemas.microsoft.com/office/drawing/2014/main" val="20001"/>
                    </a:ext>
                  </a:extLst>
                </a:gridCol>
                <a:gridCol w="3139149">
                  <a:extLst>
                    <a:ext uri="{9D8B030D-6E8A-4147-A177-3AD203B41FA5}">
                      <a16:colId xmlns:a16="http://schemas.microsoft.com/office/drawing/2014/main" val="20002"/>
                    </a:ext>
                  </a:extLst>
                </a:gridCol>
              </a:tblGrid>
              <a:tr h="370840">
                <a:tc>
                  <a:txBody>
                    <a:bodyPr/>
                    <a:lstStyle/>
                    <a:p>
                      <a:r>
                        <a:rPr lang="de-DE" dirty="0">
                          <a:latin typeface="PT Sans" panose="020B0503020203020204"/>
                        </a:rPr>
                        <a:t>Gruppe</a:t>
                      </a:r>
                    </a:p>
                  </a:txBody>
                  <a:tcPr>
                    <a:solidFill>
                      <a:srgbClr val="FF9919"/>
                    </a:solidFill>
                  </a:tcPr>
                </a:tc>
                <a:tc>
                  <a:txBody>
                    <a:bodyPr/>
                    <a:lstStyle/>
                    <a:p>
                      <a:r>
                        <a:rPr lang="de-DE" dirty="0">
                          <a:latin typeface="PT Sans" panose="020B0503020203020204"/>
                        </a:rPr>
                        <a:t>Recyclingpapier</a:t>
                      </a:r>
                    </a:p>
                    <a:p>
                      <a:r>
                        <a:rPr lang="de-DE" dirty="0">
                          <a:latin typeface="PT Sans" panose="020B0503020203020204"/>
                        </a:rPr>
                        <a:t>(200 Blatt</a:t>
                      </a:r>
                      <a:r>
                        <a:rPr lang="de-DE" baseline="0" dirty="0">
                          <a:latin typeface="PT Sans" panose="020B0503020203020204"/>
                        </a:rPr>
                        <a:t> = 1 kg)</a:t>
                      </a:r>
                      <a:endParaRPr lang="de-DE" dirty="0">
                        <a:latin typeface="PT Sans" panose="020B0503020203020204"/>
                      </a:endParaRPr>
                    </a:p>
                  </a:txBody>
                  <a:tcPr>
                    <a:solidFill>
                      <a:srgbClr val="FF9919"/>
                    </a:solidFill>
                  </a:tcPr>
                </a:tc>
                <a:tc>
                  <a:txBody>
                    <a:bodyPr/>
                    <a:lstStyle/>
                    <a:p>
                      <a:r>
                        <a:rPr lang="de-DE" dirty="0">
                          <a:latin typeface="PT Sans" panose="020B0503020203020204"/>
                        </a:rPr>
                        <a:t>Primärfaserpapier</a:t>
                      </a:r>
                    </a:p>
                    <a:p>
                      <a:r>
                        <a:rPr lang="de-DE" dirty="0">
                          <a:latin typeface="PT Sans" panose="020B0503020203020204"/>
                        </a:rPr>
                        <a:t>(200 Blatt = 1 kg)</a:t>
                      </a:r>
                    </a:p>
                  </a:txBody>
                  <a:tcPr>
                    <a:solidFill>
                      <a:srgbClr val="FF9919"/>
                    </a:solidFill>
                  </a:tcPr>
                </a:tc>
                <a:extLst>
                  <a:ext uri="{0D108BD9-81ED-4DB2-BD59-A6C34878D82A}">
                    <a16:rowId xmlns:a16="http://schemas.microsoft.com/office/drawing/2014/main" val="10000"/>
                  </a:ext>
                </a:extLst>
              </a:tr>
              <a:tr h="370840">
                <a:tc>
                  <a:txBody>
                    <a:bodyPr/>
                    <a:lstStyle/>
                    <a:p>
                      <a:pPr marL="0" lvl="1" indent="0" algn="l" defTabSz="457200" rtl="0" eaLnBrk="1" latinLnBrk="0" hangingPunct="1">
                        <a:spcAft>
                          <a:spcPts val="600"/>
                        </a:spcAft>
                        <a:buFont typeface="Arial" panose="020B0604020202020204" pitchFamily="34" charset="0"/>
                        <a:buNone/>
                      </a:pPr>
                      <a:r>
                        <a:rPr lang="de-DE" sz="1800" kern="1200" dirty="0">
                          <a:solidFill>
                            <a:schemeClr val="tx1">
                              <a:lumMod val="65000"/>
                              <a:lumOff val="35000"/>
                            </a:schemeClr>
                          </a:solidFill>
                          <a:latin typeface="PT Sans" panose="020B0503020203020204"/>
                          <a:ea typeface="+mn-ea"/>
                          <a:cs typeface="+mn-cs"/>
                        </a:rPr>
                        <a:t>Altpapier</a:t>
                      </a:r>
                    </a:p>
                  </a:txBody>
                  <a:tcPr marL="68580" marR="68580" marT="9525" marB="0">
                    <a:solidFill>
                      <a:srgbClr val="F9CB9C"/>
                    </a:solidFill>
                  </a:tcPr>
                </a:tc>
                <a:tc>
                  <a:txBody>
                    <a:bodyPr/>
                    <a:lstStyle/>
                    <a:p>
                      <a:pPr marL="0" lvl="1" indent="0" algn="l" defTabSz="457200" rtl="0" eaLnBrk="1" latinLnBrk="0" hangingPunct="1">
                        <a:spcAft>
                          <a:spcPts val="600"/>
                        </a:spcAft>
                        <a:buFont typeface="Arial" panose="020B0604020202020204" pitchFamily="34" charset="0"/>
                        <a:buNone/>
                      </a:pPr>
                      <a:r>
                        <a:rPr lang="de-DE" sz="1800" kern="1200" dirty="0">
                          <a:solidFill>
                            <a:schemeClr val="tx1">
                              <a:lumMod val="65000"/>
                              <a:lumOff val="35000"/>
                            </a:schemeClr>
                          </a:solidFill>
                          <a:latin typeface="PT Sans" panose="020B0503020203020204"/>
                          <a:ea typeface="+mn-ea"/>
                          <a:cs typeface="+mn-cs"/>
                        </a:rPr>
                        <a:t>1,1 bis 1,3 kg</a:t>
                      </a:r>
                    </a:p>
                  </a:txBody>
                  <a:tcPr marL="68580" marR="68580" marT="9525" marB="0">
                    <a:solidFill>
                      <a:srgbClr val="F9CB9C"/>
                    </a:solidFill>
                  </a:tcPr>
                </a:tc>
                <a:tc>
                  <a:txBody>
                    <a:bodyPr/>
                    <a:lstStyle/>
                    <a:p>
                      <a:r>
                        <a:rPr lang="de-DE" dirty="0">
                          <a:solidFill>
                            <a:schemeClr val="tx1">
                              <a:lumMod val="65000"/>
                              <a:lumOff val="35000"/>
                            </a:schemeClr>
                          </a:solidFill>
                          <a:latin typeface="PT Sans" panose="020B0503020203020204"/>
                        </a:rPr>
                        <a:t>-</a:t>
                      </a:r>
                    </a:p>
                  </a:txBody>
                  <a:tcPr>
                    <a:solidFill>
                      <a:srgbClr val="F9CB9C"/>
                    </a:solidFill>
                  </a:tcPr>
                </a:tc>
                <a:extLst>
                  <a:ext uri="{0D108BD9-81ED-4DB2-BD59-A6C34878D82A}">
                    <a16:rowId xmlns:a16="http://schemas.microsoft.com/office/drawing/2014/main" val="10001"/>
                  </a:ext>
                </a:extLst>
              </a:tr>
              <a:tr h="370840">
                <a:tc>
                  <a:txBody>
                    <a:bodyPr/>
                    <a:lstStyle/>
                    <a:p>
                      <a:pPr marL="0" lvl="1" indent="0" algn="l" defTabSz="457200" rtl="0" eaLnBrk="1" latinLnBrk="0" hangingPunct="1">
                        <a:spcAft>
                          <a:spcPts val="600"/>
                        </a:spcAft>
                        <a:buFont typeface="Arial" panose="020B0604020202020204" pitchFamily="34" charset="0"/>
                        <a:buNone/>
                      </a:pPr>
                      <a:r>
                        <a:rPr lang="de-DE" sz="1800" kern="1200" dirty="0">
                          <a:solidFill>
                            <a:schemeClr val="tx1">
                              <a:lumMod val="65000"/>
                              <a:lumOff val="35000"/>
                            </a:schemeClr>
                          </a:solidFill>
                          <a:latin typeface="PT Sans" panose="020B0503020203020204"/>
                          <a:ea typeface="+mn-ea"/>
                          <a:cs typeface="+mn-cs"/>
                        </a:rPr>
                        <a:t>Holz</a:t>
                      </a:r>
                    </a:p>
                  </a:txBody>
                  <a:tcPr marL="68580" marR="68580" marT="9525" marB="0">
                    <a:solidFill>
                      <a:srgbClr val="FCE5CD"/>
                    </a:solidFill>
                  </a:tcPr>
                </a:tc>
                <a:tc>
                  <a:txBody>
                    <a:bodyPr/>
                    <a:lstStyle/>
                    <a:p>
                      <a:pPr marL="0" lvl="1" indent="0" algn="l" defTabSz="457200" rtl="0" eaLnBrk="1" latinLnBrk="0" hangingPunct="1">
                        <a:spcAft>
                          <a:spcPts val="600"/>
                        </a:spcAft>
                        <a:buFont typeface="Arial" panose="020B0604020202020204" pitchFamily="34" charset="0"/>
                        <a:buNone/>
                      </a:pPr>
                      <a:r>
                        <a:rPr lang="de-DE" sz="1800" kern="1200" dirty="0">
                          <a:solidFill>
                            <a:schemeClr val="tx1">
                              <a:lumMod val="65000"/>
                              <a:lumOff val="35000"/>
                            </a:schemeClr>
                          </a:solidFill>
                          <a:latin typeface="PT Sans" panose="020B0503020203020204"/>
                          <a:ea typeface="+mn-ea"/>
                          <a:cs typeface="+mn-cs"/>
                        </a:rPr>
                        <a:t>-</a:t>
                      </a:r>
                    </a:p>
                  </a:txBody>
                  <a:tcPr marL="68580" marR="68580" marT="9525" marB="0">
                    <a:solidFill>
                      <a:srgbClr val="FCE5CD"/>
                    </a:solidFill>
                  </a:tcPr>
                </a:tc>
                <a:tc>
                  <a:txBody>
                    <a:bodyPr/>
                    <a:lstStyle/>
                    <a:p>
                      <a:r>
                        <a:rPr lang="de-DE" dirty="0">
                          <a:solidFill>
                            <a:schemeClr val="tx1">
                              <a:lumMod val="65000"/>
                              <a:lumOff val="35000"/>
                            </a:schemeClr>
                          </a:solidFill>
                          <a:latin typeface="PT Sans" panose="020B0503020203020204"/>
                        </a:rPr>
                        <a:t>2,2</a:t>
                      </a:r>
                      <a:r>
                        <a:rPr lang="de-DE" baseline="0" dirty="0">
                          <a:solidFill>
                            <a:schemeClr val="tx1">
                              <a:lumMod val="65000"/>
                              <a:lumOff val="35000"/>
                            </a:schemeClr>
                          </a:solidFill>
                          <a:latin typeface="PT Sans" panose="020B0503020203020204"/>
                        </a:rPr>
                        <a:t> bis 2,5 kg</a:t>
                      </a:r>
                      <a:endParaRPr lang="de-DE" dirty="0">
                        <a:solidFill>
                          <a:schemeClr val="tx1">
                            <a:lumMod val="65000"/>
                            <a:lumOff val="35000"/>
                          </a:schemeClr>
                        </a:solidFill>
                        <a:latin typeface="PT Sans" panose="020B0503020203020204"/>
                      </a:endParaRPr>
                    </a:p>
                  </a:txBody>
                  <a:tcPr>
                    <a:solidFill>
                      <a:srgbClr val="FCE5CD"/>
                    </a:solidFill>
                  </a:tcPr>
                </a:tc>
                <a:extLst>
                  <a:ext uri="{0D108BD9-81ED-4DB2-BD59-A6C34878D82A}">
                    <a16:rowId xmlns:a16="http://schemas.microsoft.com/office/drawing/2014/main" val="10002"/>
                  </a:ext>
                </a:extLst>
              </a:tr>
              <a:tr h="370840">
                <a:tc>
                  <a:txBody>
                    <a:bodyPr/>
                    <a:lstStyle/>
                    <a:p>
                      <a:pPr marL="0" lvl="1" indent="0" algn="l" defTabSz="457200" rtl="0" eaLnBrk="1" latinLnBrk="0" hangingPunct="1">
                        <a:spcAft>
                          <a:spcPts val="600"/>
                        </a:spcAft>
                        <a:buFont typeface="Arial" panose="020B0604020202020204" pitchFamily="34" charset="0"/>
                        <a:buNone/>
                      </a:pPr>
                      <a:r>
                        <a:rPr lang="de-DE" sz="1800" kern="1200" dirty="0">
                          <a:solidFill>
                            <a:schemeClr val="tx1">
                              <a:lumMod val="65000"/>
                              <a:lumOff val="35000"/>
                            </a:schemeClr>
                          </a:solidFill>
                          <a:latin typeface="PT Sans" panose="020B0503020203020204"/>
                          <a:ea typeface="+mn-ea"/>
                          <a:cs typeface="+mn-cs"/>
                        </a:rPr>
                        <a:t>Wasser</a:t>
                      </a:r>
                    </a:p>
                  </a:txBody>
                  <a:tcPr marL="68580" marR="68580" marT="9525" marB="0">
                    <a:solidFill>
                      <a:srgbClr val="F9CB9C"/>
                    </a:solidFill>
                  </a:tcPr>
                </a:tc>
                <a:tc>
                  <a:txBody>
                    <a:bodyPr/>
                    <a:lstStyle/>
                    <a:p>
                      <a:pPr marL="0" lvl="1" indent="0" algn="l" defTabSz="457200" rtl="0" eaLnBrk="1" latinLnBrk="0" hangingPunct="1">
                        <a:spcAft>
                          <a:spcPts val="600"/>
                        </a:spcAft>
                        <a:buFont typeface="Arial" panose="020B0604020202020204" pitchFamily="34" charset="0"/>
                        <a:buNone/>
                      </a:pPr>
                      <a:r>
                        <a:rPr lang="de-DE" sz="1800" kern="1200" dirty="0">
                          <a:solidFill>
                            <a:schemeClr val="tx1">
                              <a:lumMod val="65000"/>
                              <a:lumOff val="35000"/>
                            </a:schemeClr>
                          </a:solidFill>
                          <a:latin typeface="PT Sans" panose="020B0503020203020204"/>
                          <a:ea typeface="+mn-ea"/>
                          <a:cs typeface="+mn-cs"/>
                        </a:rPr>
                        <a:t>10 bis 20 l</a:t>
                      </a:r>
                    </a:p>
                  </a:txBody>
                  <a:tcPr marL="68580" marR="68580" marT="9525" marB="0">
                    <a:solidFill>
                      <a:srgbClr val="F9CB9C"/>
                    </a:solidFill>
                  </a:tcPr>
                </a:tc>
                <a:tc>
                  <a:txBody>
                    <a:bodyPr/>
                    <a:lstStyle/>
                    <a:p>
                      <a:r>
                        <a:rPr lang="de-DE" dirty="0">
                          <a:solidFill>
                            <a:schemeClr val="tx1">
                              <a:lumMod val="65000"/>
                              <a:lumOff val="35000"/>
                            </a:schemeClr>
                          </a:solidFill>
                          <a:latin typeface="PT Sans" panose="020B0503020203020204"/>
                        </a:rPr>
                        <a:t>30 bis 100 l</a:t>
                      </a:r>
                    </a:p>
                  </a:txBody>
                  <a:tcPr>
                    <a:solidFill>
                      <a:srgbClr val="F9CB9C"/>
                    </a:solidFill>
                  </a:tcPr>
                </a:tc>
                <a:extLst>
                  <a:ext uri="{0D108BD9-81ED-4DB2-BD59-A6C34878D82A}">
                    <a16:rowId xmlns:a16="http://schemas.microsoft.com/office/drawing/2014/main" val="10003"/>
                  </a:ext>
                </a:extLst>
              </a:tr>
              <a:tr h="370840">
                <a:tc>
                  <a:txBody>
                    <a:bodyPr/>
                    <a:lstStyle/>
                    <a:p>
                      <a:pPr marL="0" lvl="1" indent="0" algn="l" defTabSz="457200" rtl="0" eaLnBrk="1" latinLnBrk="0" hangingPunct="1">
                        <a:spcAft>
                          <a:spcPts val="600"/>
                        </a:spcAft>
                        <a:buFont typeface="Arial" panose="020B0604020202020204" pitchFamily="34" charset="0"/>
                        <a:buNone/>
                      </a:pPr>
                      <a:r>
                        <a:rPr lang="de-DE" sz="1800" kern="1200" dirty="0">
                          <a:solidFill>
                            <a:schemeClr val="tx1">
                              <a:lumMod val="65000"/>
                              <a:lumOff val="35000"/>
                            </a:schemeClr>
                          </a:solidFill>
                          <a:latin typeface="PT Sans" panose="020B0503020203020204"/>
                          <a:ea typeface="+mn-ea"/>
                          <a:cs typeface="+mn-cs"/>
                        </a:rPr>
                        <a:t>Energie</a:t>
                      </a:r>
                    </a:p>
                  </a:txBody>
                  <a:tcPr marL="68580" marR="68580" marT="9525" marB="0">
                    <a:solidFill>
                      <a:srgbClr val="FCE5CD"/>
                    </a:solidFill>
                  </a:tcPr>
                </a:tc>
                <a:tc>
                  <a:txBody>
                    <a:bodyPr/>
                    <a:lstStyle/>
                    <a:p>
                      <a:pPr marL="0" lvl="1" indent="0" algn="l" defTabSz="457200" rtl="0" eaLnBrk="1" latinLnBrk="0" hangingPunct="1">
                        <a:spcAft>
                          <a:spcPts val="600"/>
                        </a:spcAft>
                        <a:buFont typeface="Arial" panose="020B0604020202020204" pitchFamily="34" charset="0"/>
                        <a:buNone/>
                      </a:pPr>
                      <a:r>
                        <a:rPr lang="de-DE" sz="1800" kern="1200" dirty="0">
                          <a:solidFill>
                            <a:schemeClr val="tx1">
                              <a:lumMod val="65000"/>
                              <a:lumOff val="35000"/>
                            </a:schemeClr>
                          </a:solidFill>
                          <a:latin typeface="PT Sans" panose="020B0503020203020204"/>
                          <a:ea typeface="+mn-ea"/>
                          <a:cs typeface="+mn-cs"/>
                        </a:rPr>
                        <a:t>1 bis 3 kWh</a:t>
                      </a:r>
                    </a:p>
                  </a:txBody>
                  <a:tcPr marL="68580" marR="68580" marT="9525" marB="0">
                    <a:solidFill>
                      <a:srgbClr val="FCE5CD"/>
                    </a:solidFill>
                  </a:tcPr>
                </a:tc>
                <a:tc>
                  <a:txBody>
                    <a:bodyPr/>
                    <a:lstStyle/>
                    <a:p>
                      <a:r>
                        <a:rPr lang="de-DE" dirty="0">
                          <a:solidFill>
                            <a:schemeClr val="tx1">
                              <a:lumMod val="65000"/>
                              <a:lumOff val="35000"/>
                            </a:schemeClr>
                          </a:solidFill>
                          <a:latin typeface="PT Sans" panose="020B0503020203020204"/>
                        </a:rPr>
                        <a:t>3 bis 6 kWh</a:t>
                      </a:r>
                    </a:p>
                  </a:txBody>
                  <a:tcPr>
                    <a:solidFill>
                      <a:srgbClr val="FCE5CD"/>
                    </a:solidFill>
                  </a:tcPr>
                </a:tc>
                <a:extLst>
                  <a:ext uri="{0D108BD9-81ED-4DB2-BD59-A6C34878D82A}">
                    <a16:rowId xmlns:a16="http://schemas.microsoft.com/office/drawing/2014/main" val="10004"/>
                  </a:ext>
                </a:extLst>
              </a:tr>
              <a:tr h="370840">
                <a:tc>
                  <a:txBody>
                    <a:bodyPr/>
                    <a:lstStyle/>
                    <a:p>
                      <a:pPr marL="0" lvl="1" indent="0" algn="l" defTabSz="457200" rtl="0" eaLnBrk="1" latinLnBrk="0" hangingPunct="1">
                        <a:spcAft>
                          <a:spcPts val="600"/>
                        </a:spcAft>
                        <a:buFont typeface="Arial" panose="020B0604020202020204" pitchFamily="34" charset="0"/>
                        <a:buNone/>
                        <a:tabLst>
                          <a:tab pos="914400" algn="l"/>
                        </a:tabLst>
                      </a:pPr>
                      <a:r>
                        <a:rPr lang="de-DE" sz="1800" kern="1200" dirty="0">
                          <a:solidFill>
                            <a:schemeClr val="tx1">
                              <a:lumMod val="65000"/>
                              <a:lumOff val="35000"/>
                            </a:schemeClr>
                          </a:solidFill>
                          <a:latin typeface="PT Sans" panose="020B0503020203020204"/>
                          <a:ea typeface="+mn-ea"/>
                          <a:cs typeface="+mn-cs"/>
                        </a:rPr>
                        <a:t>Abwasserbelastung (CSB)</a:t>
                      </a:r>
                    </a:p>
                  </a:txBody>
                  <a:tcPr marL="68580" marR="68580" marT="9525" marB="0">
                    <a:solidFill>
                      <a:srgbClr val="F9CB9C"/>
                    </a:solidFill>
                  </a:tcPr>
                </a:tc>
                <a:tc>
                  <a:txBody>
                    <a:bodyPr/>
                    <a:lstStyle/>
                    <a:p>
                      <a:pPr marL="0" lvl="1" indent="0" algn="l" defTabSz="457200" rtl="0" eaLnBrk="1" latinLnBrk="0" hangingPunct="1">
                        <a:spcAft>
                          <a:spcPts val="600"/>
                        </a:spcAft>
                        <a:buFont typeface="Arial" panose="020B0604020202020204" pitchFamily="34" charset="0"/>
                        <a:buNone/>
                        <a:tabLst>
                          <a:tab pos="914400" algn="l"/>
                        </a:tabLst>
                      </a:pPr>
                      <a:r>
                        <a:rPr lang="de-DE" sz="1800" kern="1200" dirty="0">
                          <a:solidFill>
                            <a:schemeClr val="tx1">
                              <a:lumMod val="65000"/>
                              <a:lumOff val="35000"/>
                            </a:schemeClr>
                          </a:solidFill>
                          <a:latin typeface="PT Sans" panose="020B0503020203020204"/>
                          <a:ea typeface="+mn-ea"/>
                          <a:cs typeface="+mn-cs"/>
                        </a:rPr>
                        <a:t>2 bis 5</a:t>
                      </a:r>
                      <a:r>
                        <a:rPr lang="de-DE" sz="1800" kern="1200" baseline="0" dirty="0">
                          <a:solidFill>
                            <a:schemeClr val="tx1">
                              <a:lumMod val="65000"/>
                              <a:lumOff val="35000"/>
                            </a:schemeClr>
                          </a:solidFill>
                          <a:latin typeface="PT Sans" panose="020B0503020203020204"/>
                          <a:ea typeface="+mn-ea"/>
                          <a:cs typeface="+mn-cs"/>
                        </a:rPr>
                        <a:t> g</a:t>
                      </a:r>
                      <a:endParaRPr lang="de-DE" sz="1800" kern="1200" dirty="0">
                        <a:solidFill>
                          <a:schemeClr val="tx1">
                            <a:lumMod val="65000"/>
                            <a:lumOff val="35000"/>
                          </a:schemeClr>
                        </a:solidFill>
                        <a:latin typeface="PT Sans" panose="020B0503020203020204"/>
                        <a:ea typeface="+mn-ea"/>
                        <a:cs typeface="+mn-cs"/>
                      </a:endParaRPr>
                    </a:p>
                  </a:txBody>
                  <a:tcPr marL="68580" marR="68580" marT="9525" marB="0">
                    <a:solidFill>
                      <a:srgbClr val="F9CB9C"/>
                    </a:solidFill>
                  </a:tcPr>
                </a:tc>
                <a:tc>
                  <a:txBody>
                    <a:bodyPr/>
                    <a:lstStyle/>
                    <a:p>
                      <a:r>
                        <a:rPr lang="de-DE" dirty="0">
                          <a:solidFill>
                            <a:schemeClr val="tx1">
                              <a:lumMod val="65000"/>
                              <a:lumOff val="35000"/>
                            </a:schemeClr>
                          </a:solidFill>
                          <a:latin typeface="PT Sans" panose="020B0503020203020204"/>
                        </a:rPr>
                        <a:t>5 bis 50 g</a:t>
                      </a:r>
                    </a:p>
                  </a:txBody>
                  <a:tcPr>
                    <a:solidFill>
                      <a:srgbClr val="F9CB9C"/>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411966965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Unterrichtsvorschlag: Modul 1b</a:t>
            </a:r>
            <a:br>
              <a:rPr lang="de-DE" dirty="0"/>
            </a:br>
            <a:r>
              <a:rPr lang="de-DE" dirty="0"/>
              <a:t>Nutzungskaskaden – Recycling-Papier</a:t>
            </a:r>
          </a:p>
        </p:txBody>
      </p:sp>
      <p:sp>
        <p:nvSpPr>
          <p:cNvPr id="4" name="Textplatzhalter 3"/>
          <p:cNvSpPr>
            <a:spLocks noGrp="1"/>
          </p:cNvSpPr>
          <p:nvPr>
            <p:ph type="body" sz="quarter" idx="12"/>
          </p:nvPr>
        </p:nvSpPr>
        <p:spPr/>
        <p:txBody>
          <a:bodyPr/>
          <a:lstStyle/>
          <a:p>
            <a:endParaRPr lang="de-DE"/>
          </a:p>
        </p:txBody>
      </p:sp>
      <p:sp>
        <p:nvSpPr>
          <p:cNvPr id="5" name="Fußzeilenplatzhalter 4"/>
          <p:cNvSpPr>
            <a:spLocks noGrp="1"/>
          </p:cNvSpPr>
          <p:nvPr>
            <p:ph type="ftr" sz="quarter" idx="13"/>
          </p:nvPr>
        </p:nvSpPr>
        <p:spPr/>
        <p:txBody>
          <a:bodyPr/>
          <a:lstStyle/>
          <a:p>
            <a:r>
              <a:rPr lang="de-DE"/>
              <a:t>Das nachwachsende Büro</a:t>
            </a:r>
            <a:endParaRPr lang="de-DE" dirty="0"/>
          </a:p>
        </p:txBody>
      </p:sp>
      <p:sp>
        <p:nvSpPr>
          <p:cNvPr id="6" name="Foliennummernplatzhalter 5"/>
          <p:cNvSpPr>
            <a:spLocks noGrp="1"/>
          </p:cNvSpPr>
          <p:nvPr>
            <p:ph type="sldNum" sz="quarter" idx="14"/>
          </p:nvPr>
        </p:nvSpPr>
        <p:spPr/>
        <p:txBody>
          <a:bodyPr/>
          <a:lstStyle/>
          <a:p>
            <a:fld id="{BC9D0AC9-54AF-4CD9-8809-E6EA56F41A06}" type="slidenum">
              <a:rPr lang="de-DE" smtClean="0"/>
              <a:t>73</a:t>
            </a:fld>
            <a:endParaRPr lang="de-DE"/>
          </a:p>
        </p:txBody>
      </p:sp>
      <p:sp>
        <p:nvSpPr>
          <p:cNvPr id="8" name="Ovale Legende 7"/>
          <p:cNvSpPr/>
          <p:nvPr/>
        </p:nvSpPr>
        <p:spPr>
          <a:xfrm>
            <a:off x="390105" y="1665288"/>
            <a:ext cx="8333324" cy="3913094"/>
          </a:xfrm>
          <a:prstGeom prst="wedgeEllipseCallout">
            <a:avLst/>
          </a:prstGeom>
          <a:solidFill>
            <a:srgbClr val="FCE5C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de-DE" sz="2400" b="1" dirty="0">
                <a:solidFill>
                  <a:schemeClr val="tx1"/>
                </a:solidFill>
                <a:latin typeface="PT Sans" panose="020B0503020203020204" pitchFamily="34" charset="0"/>
                <a:ea typeface="PT Sans" panose="020B0503020203020204" pitchFamily="34" charset="0"/>
              </a:rPr>
              <a:t>Wie hoch schätzen Sie Ihren jährlichen Papierverbrauch in Kilogramm? </a:t>
            </a:r>
          </a:p>
          <a:p>
            <a:pPr algn="ctr"/>
            <a:r>
              <a:rPr lang="de-DE" sz="2400" b="1" dirty="0">
                <a:solidFill>
                  <a:schemeClr val="tx1"/>
                </a:solidFill>
                <a:latin typeface="PT Sans" panose="020B0503020203020204" pitchFamily="34" charset="0"/>
                <a:ea typeface="PT Sans" panose="020B0503020203020204" pitchFamily="34" charset="0"/>
              </a:rPr>
              <a:t>Wie groß ist der Anteil der gefällten Bäume, die zu Papier verarbeitet werden? </a:t>
            </a:r>
          </a:p>
        </p:txBody>
      </p:sp>
    </p:spTree>
    <p:extLst>
      <p:ext uri="{BB962C8B-B14F-4D97-AF65-F5344CB8AC3E}">
        <p14:creationId xmlns:p14="http://schemas.microsoft.com/office/powerpoint/2010/main" val="404858249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Unterrichtsvorschlag: Modul 1b</a:t>
            </a:r>
            <a:br>
              <a:rPr lang="de-DE" dirty="0"/>
            </a:br>
            <a:r>
              <a:rPr lang="de-DE" dirty="0"/>
              <a:t>Nutzungskaskaden – Recycling-Papier</a:t>
            </a:r>
          </a:p>
        </p:txBody>
      </p:sp>
      <p:sp>
        <p:nvSpPr>
          <p:cNvPr id="4" name="Textplatzhalter 3"/>
          <p:cNvSpPr>
            <a:spLocks noGrp="1"/>
          </p:cNvSpPr>
          <p:nvPr>
            <p:ph type="body" sz="quarter" idx="12"/>
          </p:nvPr>
        </p:nvSpPr>
        <p:spPr/>
        <p:txBody>
          <a:bodyPr/>
          <a:lstStyle/>
          <a:p>
            <a:endParaRPr lang="de-DE"/>
          </a:p>
        </p:txBody>
      </p:sp>
      <p:sp>
        <p:nvSpPr>
          <p:cNvPr id="5" name="Fußzeilenplatzhalter 4"/>
          <p:cNvSpPr>
            <a:spLocks noGrp="1"/>
          </p:cNvSpPr>
          <p:nvPr>
            <p:ph type="ftr" sz="quarter" idx="13"/>
          </p:nvPr>
        </p:nvSpPr>
        <p:spPr/>
        <p:txBody>
          <a:bodyPr/>
          <a:lstStyle/>
          <a:p>
            <a:r>
              <a:rPr lang="de-DE"/>
              <a:t>Das nachwachsende Büro</a:t>
            </a:r>
            <a:endParaRPr lang="de-DE" dirty="0"/>
          </a:p>
        </p:txBody>
      </p:sp>
      <p:sp>
        <p:nvSpPr>
          <p:cNvPr id="6" name="Foliennummernplatzhalter 5"/>
          <p:cNvSpPr>
            <a:spLocks noGrp="1"/>
          </p:cNvSpPr>
          <p:nvPr>
            <p:ph type="sldNum" sz="quarter" idx="14"/>
          </p:nvPr>
        </p:nvSpPr>
        <p:spPr/>
        <p:txBody>
          <a:bodyPr/>
          <a:lstStyle/>
          <a:p>
            <a:fld id="{BC9D0AC9-54AF-4CD9-8809-E6EA56F41A06}" type="slidenum">
              <a:rPr lang="de-DE" smtClean="0"/>
              <a:t>74</a:t>
            </a:fld>
            <a:endParaRPr lang="de-DE"/>
          </a:p>
        </p:txBody>
      </p:sp>
      <p:sp>
        <p:nvSpPr>
          <p:cNvPr id="8" name="Ovale Legende 7"/>
          <p:cNvSpPr/>
          <p:nvPr/>
        </p:nvSpPr>
        <p:spPr>
          <a:xfrm>
            <a:off x="390105" y="1665288"/>
            <a:ext cx="8333324" cy="3913094"/>
          </a:xfrm>
          <a:prstGeom prst="wedgeEllipseCallout">
            <a:avLst/>
          </a:prstGeom>
          <a:solidFill>
            <a:srgbClr val="FCE5C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de-DE" sz="2400" b="1" dirty="0">
                <a:solidFill>
                  <a:schemeClr val="tx1"/>
                </a:solidFill>
                <a:latin typeface="PT Sans" panose="020B0503020203020204" pitchFamily="34" charset="0"/>
                <a:ea typeface="PT Sans" panose="020B0503020203020204" pitchFamily="34" charset="0"/>
              </a:rPr>
              <a:t>In Deutschland wurden im Jahr 2015 rund </a:t>
            </a:r>
          </a:p>
          <a:p>
            <a:pPr algn="ctr"/>
            <a:r>
              <a:rPr lang="de-DE" sz="2400" b="1" dirty="0">
                <a:solidFill>
                  <a:schemeClr val="tx1"/>
                </a:solidFill>
                <a:latin typeface="PT Sans" panose="020B0503020203020204" pitchFamily="34" charset="0"/>
                <a:ea typeface="PT Sans" panose="020B0503020203020204" pitchFamily="34" charset="0"/>
              </a:rPr>
              <a:t>250 kg Pappe, Papier und Karton pro Einwohner verbraucht. Fast jeder zweite industriell gefällte Baum weltweit wird zu Papier verarbeitet.</a:t>
            </a:r>
          </a:p>
        </p:txBody>
      </p:sp>
    </p:spTree>
    <p:extLst>
      <p:ext uri="{BB962C8B-B14F-4D97-AF65-F5344CB8AC3E}">
        <p14:creationId xmlns:p14="http://schemas.microsoft.com/office/powerpoint/2010/main" val="207205374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a:t>Unterrichtsvorschlag: Modul 1b</a:t>
            </a:r>
            <a:br>
              <a:rPr lang="de-DE" dirty="0"/>
            </a:br>
            <a:r>
              <a:rPr lang="de-DE" dirty="0"/>
              <a:t>Nutzungskaskaden - Biokunststoffe</a:t>
            </a:r>
          </a:p>
        </p:txBody>
      </p:sp>
      <p:sp>
        <p:nvSpPr>
          <p:cNvPr id="3" name="Inhaltsplatzhalter 2"/>
          <p:cNvSpPr>
            <a:spLocks noGrp="1"/>
          </p:cNvSpPr>
          <p:nvPr>
            <p:ph idx="1"/>
          </p:nvPr>
        </p:nvSpPr>
        <p:spPr/>
        <p:txBody>
          <a:bodyPr/>
          <a:lstStyle/>
          <a:p>
            <a:r>
              <a:rPr lang="de-DE" dirty="0"/>
              <a:t>Biokunststoffe sind Kunststoffe, die teilweise oder vollständig aus nachwachsenden Rohstoffen bestehen </a:t>
            </a:r>
          </a:p>
          <a:p>
            <a:r>
              <a:rPr lang="de-DE" dirty="0"/>
              <a:t>sie basieren auf Zucker aus Zuckerrübe oder Zuckerrohr, auf Stärke aus Mais, auf Weizen oder Kartoffeln, auf Öl aus Soja- oder Rapspflanzen, oder auf Zellulose und Lignin aus Holz </a:t>
            </a:r>
          </a:p>
          <a:p>
            <a:r>
              <a:rPr lang="de-DE" dirty="0"/>
              <a:t>sie werden beispielhaft genutzt für folgende Büromaterialien: Radiergummis. Holzstifte und Biokunststoffkugelschreiber, Radiergummis aus Naturkautschuk, Bambus-Taschenrechner oder lösungsmittelfreies Klebeband </a:t>
            </a:r>
          </a:p>
          <a:p>
            <a:r>
              <a:rPr lang="de-DE" dirty="0"/>
              <a:t>Biokunststoffe können aber in sehr vielen Produkten verwendet werden.</a:t>
            </a:r>
          </a:p>
          <a:p>
            <a:endParaRPr lang="de-DE" dirty="0"/>
          </a:p>
        </p:txBody>
      </p:sp>
      <p:sp>
        <p:nvSpPr>
          <p:cNvPr id="11" name="Abgerundetes Rechteck 10"/>
          <p:cNvSpPr/>
          <p:nvPr/>
        </p:nvSpPr>
        <p:spPr>
          <a:xfrm>
            <a:off x="1098550" y="5192713"/>
            <a:ext cx="7054850" cy="824706"/>
          </a:xfrm>
          <a:prstGeom prst="roundRect">
            <a:avLst/>
          </a:prstGeom>
          <a:solidFill>
            <a:srgbClr val="FF9919"/>
          </a:solidFill>
          <a:ln>
            <a:noFill/>
          </a:ln>
        </p:spPr>
        <p:style>
          <a:lnRef idx="2">
            <a:schemeClr val="dk1"/>
          </a:lnRef>
          <a:fillRef idx="1">
            <a:schemeClr val="lt1"/>
          </a:fillRef>
          <a:effectRef idx="0">
            <a:schemeClr val="dk1"/>
          </a:effectRef>
          <a:fontRef idx="minor">
            <a:schemeClr val="dk1"/>
          </a:fontRef>
        </p:style>
        <p:txBody>
          <a:bodyPr rtlCol="0" anchor="ctr"/>
          <a:lstStyle/>
          <a:p>
            <a:pPr lvl="0"/>
            <a:r>
              <a:rPr lang="de-DE" b="1" dirty="0">
                <a:solidFill>
                  <a:schemeClr val="tx1"/>
                </a:solidFill>
                <a:latin typeface="PT Sans" panose="020B0503020203020204"/>
              </a:rPr>
              <a:t>Frage: </a:t>
            </a:r>
            <a:r>
              <a:rPr lang="de-DE" dirty="0">
                <a:solidFill>
                  <a:schemeClr val="tx1"/>
                </a:solidFill>
                <a:latin typeface="PT Sans" panose="020B0503020203020204"/>
              </a:rPr>
              <a:t>Wie kann eine Nutzungskaskade für Biokunststoffe aussehen?</a:t>
            </a:r>
          </a:p>
        </p:txBody>
      </p:sp>
      <p:sp>
        <p:nvSpPr>
          <p:cNvPr id="6" name="Fußzeilenplatzhalter 5"/>
          <p:cNvSpPr>
            <a:spLocks noGrp="1"/>
          </p:cNvSpPr>
          <p:nvPr>
            <p:ph type="ftr" sz="quarter" idx="13"/>
          </p:nvPr>
        </p:nvSpPr>
        <p:spPr/>
        <p:txBody>
          <a:bodyPr/>
          <a:lstStyle/>
          <a:p>
            <a:r>
              <a:rPr lang="de-DE"/>
              <a:t>Das nachwachsende Büro</a:t>
            </a:r>
            <a:endParaRPr lang="de-DE" dirty="0"/>
          </a:p>
        </p:txBody>
      </p:sp>
      <p:sp>
        <p:nvSpPr>
          <p:cNvPr id="8" name="Foliennummernplatzhalter 7"/>
          <p:cNvSpPr>
            <a:spLocks noGrp="1"/>
          </p:cNvSpPr>
          <p:nvPr>
            <p:ph type="sldNum" sz="quarter" idx="14"/>
          </p:nvPr>
        </p:nvSpPr>
        <p:spPr/>
        <p:txBody>
          <a:bodyPr/>
          <a:lstStyle/>
          <a:p>
            <a:fld id="{BC9D0AC9-54AF-4CD9-8809-E6EA56F41A06}" type="slidenum">
              <a:rPr lang="de-DE" smtClean="0"/>
              <a:t>75</a:t>
            </a:fld>
            <a:endParaRPr lang="de-DE"/>
          </a:p>
        </p:txBody>
      </p:sp>
    </p:spTree>
    <p:extLst>
      <p:ext uri="{BB962C8B-B14F-4D97-AF65-F5344CB8AC3E}">
        <p14:creationId xmlns:p14="http://schemas.microsoft.com/office/powerpoint/2010/main" val="164867920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a:t>Unterrichtsvorschlag: Modul 1b</a:t>
            </a:r>
            <a:br>
              <a:rPr lang="de-DE" dirty="0"/>
            </a:br>
            <a:r>
              <a:rPr lang="de-DE" dirty="0"/>
              <a:t>Nutzungskaskaden - Biokunststoffe</a:t>
            </a:r>
          </a:p>
        </p:txBody>
      </p:sp>
      <p:pic>
        <p:nvPicPr>
          <p:cNvPr id="7" name="Inhaltsplatzhalter 6"/>
          <p:cNvPicPr>
            <a:picLocks noGrp="1"/>
          </p:cNvPicPr>
          <p:nvPr>
            <p:ph idx="1"/>
          </p:nvPr>
        </p:nvPicPr>
        <p:blipFill rotWithShape="1">
          <a:blip r:embed="rId3">
            <a:grayscl/>
            <a:extLst>
              <a:ext uri="{28A0092B-C50C-407E-A947-70E740481C1C}">
                <a14:useLocalDpi xmlns:a14="http://schemas.microsoft.com/office/drawing/2010/main" val="0"/>
              </a:ext>
            </a:extLst>
          </a:blip>
          <a:stretch/>
        </p:blipFill>
        <p:spPr>
          <a:xfrm>
            <a:off x="395288" y="1556241"/>
            <a:ext cx="8316912" cy="4656300"/>
          </a:xfrm>
          <a:prstGeom prst="rect">
            <a:avLst/>
          </a:prstGeom>
        </p:spPr>
      </p:pic>
      <p:sp>
        <p:nvSpPr>
          <p:cNvPr id="4" name="Textplatzhalter 3"/>
          <p:cNvSpPr>
            <a:spLocks noGrp="1"/>
          </p:cNvSpPr>
          <p:nvPr>
            <p:ph type="body" sz="quarter" idx="12"/>
          </p:nvPr>
        </p:nvSpPr>
        <p:spPr/>
        <p:txBody>
          <a:bodyPr/>
          <a:lstStyle/>
          <a:p>
            <a:r>
              <a:rPr lang="de-DE" dirty="0"/>
              <a:t>Quelle: </a:t>
            </a:r>
            <a:r>
              <a:rPr lang="de-DE" dirty="0" err="1"/>
              <a:t>Che</a:t>
            </a:r>
            <a:r>
              <a:rPr lang="de-DE" dirty="0"/>
              <a:t> Manager/FNR 2012.</a:t>
            </a:r>
          </a:p>
        </p:txBody>
      </p:sp>
      <p:sp>
        <p:nvSpPr>
          <p:cNvPr id="9" name="Fußzeilenplatzhalter 8"/>
          <p:cNvSpPr>
            <a:spLocks noGrp="1"/>
          </p:cNvSpPr>
          <p:nvPr>
            <p:ph type="ftr" sz="quarter" idx="13"/>
          </p:nvPr>
        </p:nvSpPr>
        <p:spPr/>
        <p:txBody>
          <a:bodyPr/>
          <a:lstStyle/>
          <a:p>
            <a:r>
              <a:rPr lang="de-DE"/>
              <a:t>Das nachwachsende Büro</a:t>
            </a:r>
            <a:endParaRPr lang="de-DE" dirty="0"/>
          </a:p>
        </p:txBody>
      </p:sp>
      <p:sp>
        <p:nvSpPr>
          <p:cNvPr id="10" name="Foliennummernplatzhalter 9"/>
          <p:cNvSpPr>
            <a:spLocks noGrp="1"/>
          </p:cNvSpPr>
          <p:nvPr>
            <p:ph type="sldNum" sz="quarter" idx="14"/>
          </p:nvPr>
        </p:nvSpPr>
        <p:spPr/>
        <p:txBody>
          <a:bodyPr/>
          <a:lstStyle/>
          <a:p>
            <a:fld id="{BC9D0AC9-54AF-4CD9-8809-E6EA56F41A06}" type="slidenum">
              <a:rPr lang="de-DE" smtClean="0"/>
              <a:t>76</a:t>
            </a:fld>
            <a:endParaRPr lang="de-DE"/>
          </a:p>
        </p:txBody>
      </p:sp>
    </p:spTree>
    <p:extLst>
      <p:ext uri="{BB962C8B-B14F-4D97-AF65-F5344CB8AC3E}">
        <p14:creationId xmlns:p14="http://schemas.microsoft.com/office/powerpoint/2010/main" val="135140861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a:t>Unterrichtsvorschlag: Modul 1c</a:t>
            </a:r>
            <a:br>
              <a:rPr lang="de-DE" dirty="0"/>
            </a:br>
            <a:r>
              <a:rPr lang="de-DE" dirty="0"/>
              <a:t>Vor- und Nachteile </a:t>
            </a:r>
            <a:r>
              <a:rPr lang="de-DE" dirty="0" err="1"/>
              <a:t>NaWaRo</a:t>
            </a:r>
            <a:br>
              <a:rPr lang="de-DE" dirty="0"/>
            </a:br>
            <a:r>
              <a:rPr lang="de-DE" dirty="0"/>
              <a:t>Standpunkt-Diskussion</a:t>
            </a:r>
          </a:p>
        </p:txBody>
      </p:sp>
      <p:sp>
        <p:nvSpPr>
          <p:cNvPr id="6" name="Inhaltsplatzhalter 5"/>
          <p:cNvSpPr>
            <a:spLocks noGrp="1"/>
          </p:cNvSpPr>
          <p:nvPr>
            <p:ph idx="1"/>
          </p:nvPr>
        </p:nvSpPr>
        <p:spPr/>
        <p:txBody>
          <a:bodyPr/>
          <a:lstStyle/>
          <a:p>
            <a:r>
              <a:rPr lang="de-DE" dirty="0"/>
              <a:t>Bilden Sie Arbeitsgruppen</a:t>
            </a:r>
          </a:p>
          <a:p>
            <a:pPr marL="285750" indent="-285750"/>
            <a:r>
              <a:rPr lang="de-DE" dirty="0"/>
              <a:t>Lesen Sie sich die Arbeitsblätter </a:t>
            </a:r>
          </a:p>
          <a:p>
            <a:pPr lvl="1"/>
            <a:r>
              <a:rPr lang="de-DE" dirty="0"/>
              <a:t>Arbeitsblatt 5: Vorteile der Nutzung nachwachsender Rohstoffe</a:t>
            </a:r>
          </a:p>
          <a:p>
            <a:pPr lvl="1"/>
            <a:r>
              <a:rPr lang="de-DE" dirty="0"/>
              <a:t>Arbeitsblatt 6: Nachteile - Grenzen der Nutzung von </a:t>
            </a:r>
            <a:r>
              <a:rPr lang="de-DE" dirty="0" err="1"/>
              <a:t>NaWaRo</a:t>
            </a:r>
            <a:r>
              <a:rPr lang="de-DE" dirty="0"/>
              <a:t> </a:t>
            </a:r>
          </a:p>
          <a:p>
            <a:r>
              <a:rPr lang="de-DE" sz="1800" dirty="0"/>
              <a:t>Gruppendiskussion: Diskutieren Sie mit ihren Mitschüler/-innen die Fragen:</a:t>
            </a:r>
          </a:p>
          <a:p>
            <a:pPr lvl="1"/>
            <a:r>
              <a:rPr lang="de-DE" sz="1800" dirty="0"/>
              <a:t>Was sind die Vorteile der nachwachsenden Rohstoffe? </a:t>
            </a:r>
          </a:p>
          <a:p>
            <a:pPr lvl="1"/>
            <a:r>
              <a:rPr lang="de-DE" sz="1800" dirty="0"/>
              <a:t>Können nachwachsende Rohstoffe auch Nachteile haben? </a:t>
            </a:r>
          </a:p>
          <a:p>
            <a:pPr lvl="1"/>
            <a:r>
              <a:rPr lang="de-DE" sz="1800" dirty="0"/>
              <a:t>Wo liegen Risiken und Grenzen der Nutzung? </a:t>
            </a:r>
          </a:p>
          <a:p>
            <a:pPr marL="266700" lvl="1" indent="0">
              <a:buNone/>
            </a:pPr>
            <a:endParaRPr lang="de-DE" dirty="0"/>
          </a:p>
        </p:txBody>
      </p:sp>
      <p:sp>
        <p:nvSpPr>
          <p:cNvPr id="4" name="Fußzeilenplatzhalter 3"/>
          <p:cNvSpPr>
            <a:spLocks noGrp="1"/>
          </p:cNvSpPr>
          <p:nvPr>
            <p:ph type="ftr" sz="quarter" idx="13"/>
          </p:nvPr>
        </p:nvSpPr>
        <p:spPr/>
        <p:txBody>
          <a:bodyPr/>
          <a:lstStyle/>
          <a:p>
            <a:r>
              <a:rPr lang="de-DE"/>
              <a:t>Das nachwachsende Büro</a:t>
            </a:r>
            <a:endParaRPr lang="de-DE" dirty="0"/>
          </a:p>
        </p:txBody>
      </p:sp>
      <p:sp>
        <p:nvSpPr>
          <p:cNvPr id="9" name="Foliennummernplatzhalter 8"/>
          <p:cNvSpPr>
            <a:spLocks noGrp="1"/>
          </p:cNvSpPr>
          <p:nvPr>
            <p:ph type="sldNum" sz="quarter" idx="14"/>
          </p:nvPr>
        </p:nvSpPr>
        <p:spPr/>
        <p:txBody>
          <a:bodyPr/>
          <a:lstStyle/>
          <a:p>
            <a:fld id="{BC9D0AC9-54AF-4CD9-8809-E6EA56F41A06}" type="slidenum">
              <a:rPr lang="de-DE" smtClean="0"/>
              <a:t>77</a:t>
            </a:fld>
            <a:endParaRPr lang="de-DE"/>
          </a:p>
        </p:txBody>
      </p:sp>
      <p:sp>
        <p:nvSpPr>
          <p:cNvPr id="7" name="Abgerundetes Rechteck 6"/>
          <p:cNvSpPr/>
          <p:nvPr/>
        </p:nvSpPr>
        <p:spPr>
          <a:xfrm>
            <a:off x="1098550" y="5192713"/>
            <a:ext cx="7054850" cy="824706"/>
          </a:xfrm>
          <a:prstGeom prst="roundRect">
            <a:avLst/>
          </a:prstGeom>
          <a:solidFill>
            <a:srgbClr val="FF9919"/>
          </a:solidFill>
          <a:ln>
            <a:noFill/>
          </a:ln>
        </p:spPr>
        <p:style>
          <a:lnRef idx="2">
            <a:schemeClr val="dk1"/>
          </a:lnRef>
          <a:fillRef idx="1">
            <a:schemeClr val="lt1"/>
          </a:fillRef>
          <a:effectRef idx="0">
            <a:schemeClr val="dk1"/>
          </a:effectRef>
          <a:fontRef idx="minor">
            <a:schemeClr val="dk1"/>
          </a:fontRef>
        </p:style>
        <p:txBody>
          <a:bodyPr rtlCol="0" anchor="ctr"/>
          <a:lstStyle/>
          <a:p>
            <a:pPr marL="266700" lvl="1" indent="0">
              <a:buNone/>
            </a:pPr>
            <a:r>
              <a:rPr lang="de-DE" b="1" dirty="0">
                <a:solidFill>
                  <a:schemeClr val="tx1"/>
                </a:solidFill>
                <a:latin typeface="PT Sans" panose="020B0503020203020204"/>
              </a:rPr>
              <a:t>Standpunktdiskussion: </a:t>
            </a:r>
          </a:p>
          <a:p>
            <a:pPr marL="266700" lvl="1" indent="0">
              <a:buNone/>
            </a:pPr>
            <a:r>
              <a:rPr lang="de-DE" dirty="0">
                <a:solidFill>
                  <a:schemeClr val="tx1"/>
                </a:solidFill>
                <a:latin typeface="PT Sans" panose="020B0503020203020204"/>
              </a:rPr>
              <a:t>Was spricht für und was gegen nachwachsende Rohstoffen? </a:t>
            </a:r>
          </a:p>
        </p:txBody>
      </p:sp>
    </p:spTree>
    <p:extLst>
      <p:ext uri="{BB962C8B-B14F-4D97-AF65-F5344CB8AC3E}">
        <p14:creationId xmlns:p14="http://schemas.microsoft.com/office/powerpoint/2010/main" val="270442457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390105" y="206193"/>
            <a:ext cx="6327936" cy="1066801"/>
          </a:xfrm>
        </p:spPr>
        <p:txBody>
          <a:bodyPr/>
          <a:lstStyle/>
          <a:p>
            <a:r>
              <a:rPr lang="de-DE" dirty="0"/>
              <a:t>Unterrichtsvorschlag: Modul 1c</a:t>
            </a:r>
            <a:br>
              <a:rPr lang="de-DE" dirty="0"/>
            </a:br>
            <a:r>
              <a:rPr lang="de-DE" dirty="0"/>
              <a:t>Vor- und Nachteile </a:t>
            </a:r>
            <a:r>
              <a:rPr lang="de-DE" dirty="0" err="1"/>
              <a:t>NaWaRo</a:t>
            </a:r>
            <a:br>
              <a:rPr lang="de-DE" dirty="0"/>
            </a:br>
            <a:r>
              <a:rPr lang="de-DE" dirty="0"/>
              <a:t>Standpunkt-Diskussion</a:t>
            </a:r>
          </a:p>
        </p:txBody>
      </p:sp>
      <p:pic>
        <p:nvPicPr>
          <p:cNvPr id="7" name="Inhaltsplatzhalter 6"/>
          <p:cNvPicPr>
            <a:picLocks noGrp="1" noChangeAspect="1"/>
          </p:cNvPicPr>
          <p:nvPr>
            <p:ph idx="1"/>
          </p:nvPr>
        </p:nvPicPr>
        <p:blipFill>
          <a:blip r:embed="rId3"/>
          <a:stretch>
            <a:fillRect/>
          </a:stretch>
        </p:blipFill>
        <p:spPr>
          <a:xfrm>
            <a:off x="423956" y="1450088"/>
            <a:ext cx="8427719" cy="4441311"/>
          </a:xfrm>
          <a:prstGeom prst="rect">
            <a:avLst/>
          </a:prstGeom>
        </p:spPr>
      </p:pic>
      <p:sp>
        <p:nvSpPr>
          <p:cNvPr id="4" name="Fußzeilenplatzhalter 3"/>
          <p:cNvSpPr>
            <a:spLocks noGrp="1"/>
          </p:cNvSpPr>
          <p:nvPr>
            <p:ph type="ftr" sz="quarter" idx="13"/>
          </p:nvPr>
        </p:nvSpPr>
        <p:spPr/>
        <p:txBody>
          <a:bodyPr/>
          <a:lstStyle/>
          <a:p>
            <a:r>
              <a:rPr lang="de-DE"/>
              <a:t>Das nachwachsende Büro</a:t>
            </a:r>
            <a:endParaRPr lang="de-DE" dirty="0"/>
          </a:p>
        </p:txBody>
      </p:sp>
      <p:sp>
        <p:nvSpPr>
          <p:cNvPr id="8" name="Foliennummernplatzhalter 7"/>
          <p:cNvSpPr>
            <a:spLocks noGrp="1"/>
          </p:cNvSpPr>
          <p:nvPr>
            <p:ph type="sldNum" sz="quarter" idx="14"/>
          </p:nvPr>
        </p:nvSpPr>
        <p:spPr/>
        <p:txBody>
          <a:bodyPr/>
          <a:lstStyle/>
          <a:p>
            <a:fld id="{BC9D0AC9-54AF-4CD9-8809-E6EA56F41A06}" type="slidenum">
              <a:rPr lang="de-DE" smtClean="0"/>
              <a:t>78</a:t>
            </a:fld>
            <a:endParaRPr lang="de-DE"/>
          </a:p>
        </p:txBody>
      </p:sp>
      <p:sp>
        <p:nvSpPr>
          <p:cNvPr id="6" name="Abgerundetes Rechteck 5"/>
          <p:cNvSpPr/>
          <p:nvPr/>
        </p:nvSpPr>
        <p:spPr>
          <a:xfrm>
            <a:off x="1098550" y="5192713"/>
            <a:ext cx="7054850" cy="824706"/>
          </a:xfrm>
          <a:prstGeom prst="roundRect">
            <a:avLst/>
          </a:prstGeom>
          <a:solidFill>
            <a:srgbClr val="FF9919"/>
          </a:solidFill>
          <a:ln>
            <a:noFill/>
          </a:ln>
        </p:spPr>
        <p:style>
          <a:lnRef idx="2">
            <a:schemeClr val="dk1"/>
          </a:lnRef>
          <a:fillRef idx="1">
            <a:schemeClr val="lt1"/>
          </a:fillRef>
          <a:effectRef idx="0">
            <a:schemeClr val="dk1"/>
          </a:effectRef>
          <a:fontRef idx="minor">
            <a:schemeClr val="dk1"/>
          </a:fontRef>
        </p:style>
        <p:txBody>
          <a:bodyPr rtlCol="0" anchor="ctr"/>
          <a:lstStyle/>
          <a:p>
            <a:pPr marL="266700" lvl="1" indent="0">
              <a:buNone/>
            </a:pPr>
            <a:r>
              <a:rPr lang="de-DE" b="1" dirty="0">
                <a:solidFill>
                  <a:schemeClr val="tx1"/>
                </a:solidFill>
                <a:latin typeface="PT Sans" panose="020B0503020203020204"/>
              </a:rPr>
              <a:t>Standpunktdiskussion: </a:t>
            </a:r>
          </a:p>
          <a:p>
            <a:pPr marL="266700" lvl="1" indent="0">
              <a:buNone/>
            </a:pPr>
            <a:r>
              <a:rPr lang="de-DE" dirty="0">
                <a:solidFill>
                  <a:schemeClr val="tx1"/>
                </a:solidFill>
                <a:latin typeface="PT Sans" panose="020B0503020203020204"/>
              </a:rPr>
              <a:t>Was spricht für und was gegen nachwachsende Rohstoffen? </a:t>
            </a:r>
          </a:p>
        </p:txBody>
      </p:sp>
    </p:spTree>
    <p:extLst>
      <p:ext uri="{BB962C8B-B14F-4D97-AF65-F5344CB8AC3E}">
        <p14:creationId xmlns:p14="http://schemas.microsoft.com/office/powerpoint/2010/main" val="359430315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nhaltsplatzhalter 3"/>
          <p:cNvSpPr>
            <a:spLocks noGrp="1"/>
          </p:cNvSpPr>
          <p:nvPr>
            <p:ph idx="1"/>
          </p:nvPr>
        </p:nvSpPr>
        <p:spPr/>
        <p:txBody>
          <a:bodyPr anchor="ctr"/>
          <a:lstStyle/>
          <a:p>
            <a:pPr marL="0" indent="0" algn="ctr">
              <a:buNone/>
            </a:pPr>
            <a:r>
              <a:rPr lang="de-DE" sz="4000" dirty="0"/>
              <a:t>Modul 2 - Büroeinrichtung im Betrieb</a:t>
            </a:r>
          </a:p>
        </p:txBody>
      </p:sp>
      <p:sp>
        <p:nvSpPr>
          <p:cNvPr id="3" name="Fußzeilenplatzhalter 2"/>
          <p:cNvSpPr>
            <a:spLocks noGrp="1"/>
          </p:cNvSpPr>
          <p:nvPr>
            <p:ph type="ftr" sz="quarter" idx="13"/>
          </p:nvPr>
        </p:nvSpPr>
        <p:spPr/>
        <p:txBody>
          <a:bodyPr/>
          <a:lstStyle/>
          <a:p>
            <a:r>
              <a:rPr lang="de-DE"/>
              <a:t>Das nachwachsende Büro</a:t>
            </a:r>
            <a:endParaRPr lang="de-DE" dirty="0"/>
          </a:p>
        </p:txBody>
      </p:sp>
      <p:sp>
        <p:nvSpPr>
          <p:cNvPr id="7" name="Foliennummernplatzhalter 6"/>
          <p:cNvSpPr>
            <a:spLocks noGrp="1"/>
          </p:cNvSpPr>
          <p:nvPr>
            <p:ph type="sldNum" sz="quarter" idx="14"/>
          </p:nvPr>
        </p:nvSpPr>
        <p:spPr/>
        <p:txBody>
          <a:bodyPr/>
          <a:lstStyle/>
          <a:p>
            <a:fld id="{BC9D0AC9-54AF-4CD9-8809-E6EA56F41A06}" type="slidenum">
              <a:rPr lang="de-DE" smtClean="0"/>
              <a:t>79</a:t>
            </a:fld>
            <a:endParaRPr lang="de-DE"/>
          </a:p>
        </p:txBody>
      </p:sp>
    </p:spTree>
    <p:extLst>
      <p:ext uri="{BB962C8B-B14F-4D97-AF65-F5344CB8AC3E}">
        <p14:creationId xmlns:p14="http://schemas.microsoft.com/office/powerpoint/2010/main" val="8122430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4078519" y="1446576"/>
            <a:ext cx="4945166" cy="3782650"/>
          </a:xfrm>
        </p:spPr>
        <p:txBody>
          <a:bodyPr/>
          <a:lstStyle/>
          <a:p>
            <a:pPr marL="0" indent="0">
              <a:spcBef>
                <a:spcPts val="4800"/>
              </a:spcBef>
              <a:buNone/>
            </a:pPr>
            <a:endParaRPr lang="de-DE" dirty="0"/>
          </a:p>
          <a:p>
            <a:pPr marL="360000" indent="0" algn="ctr">
              <a:spcBef>
                <a:spcPts val="1200"/>
              </a:spcBef>
              <a:buNone/>
            </a:pPr>
            <a:r>
              <a:rPr lang="de-DE" sz="3600" b="1" dirty="0"/>
              <a:t>Vielen Dank für Ihre Aufmerksamkeit </a:t>
            </a:r>
          </a:p>
          <a:p>
            <a:pPr marL="360000" indent="0">
              <a:spcBef>
                <a:spcPts val="1200"/>
              </a:spcBef>
              <a:buNone/>
            </a:pPr>
            <a:r>
              <a:rPr lang="de-DE" sz="1000" b="1" dirty="0">
                <a:latin typeface="PT Sans" panose="020B0503020203020204"/>
              </a:rPr>
              <a:t>Kontakt</a:t>
            </a:r>
          </a:p>
          <a:p>
            <a:pPr marL="360000" indent="0">
              <a:spcBef>
                <a:spcPts val="0"/>
              </a:spcBef>
              <a:buNone/>
            </a:pPr>
            <a:r>
              <a:rPr lang="de-DE" sz="1000" dirty="0">
                <a:latin typeface="PT Sans" panose="020B0503020203020204"/>
              </a:rPr>
              <a:t>IZT - Institut für Zukunftsstudien und Technologiebewertung gemeinnützige GmbH</a:t>
            </a:r>
          </a:p>
          <a:p>
            <a:pPr marL="360000" indent="0">
              <a:spcBef>
                <a:spcPts val="0"/>
              </a:spcBef>
              <a:buNone/>
            </a:pPr>
            <a:r>
              <a:rPr lang="de-DE" sz="1000" dirty="0">
                <a:latin typeface="PT Sans" panose="020B0503020203020204"/>
              </a:rPr>
              <a:t>Schopenhauerstr. 26 · 14129 Berlin </a:t>
            </a:r>
            <a:br>
              <a:rPr lang="de-DE" sz="1000" dirty="0">
                <a:latin typeface="PT Sans" panose="020B0503020203020204"/>
              </a:rPr>
            </a:br>
            <a:r>
              <a:rPr lang="de-DE" sz="1000" b="1" dirty="0">
                <a:latin typeface="PT Sans" panose="020B0503020203020204"/>
              </a:rPr>
              <a:t>Tel.</a:t>
            </a:r>
            <a:r>
              <a:rPr lang="de-DE" sz="1000" dirty="0">
                <a:latin typeface="PT Sans" panose="020B0503020203020204"/>
              </a:rPr>
              <a:t> +49 (0) 30 80 30 88-0 </a:t>
            </a:r>
          </a:p>
          <a:p>
            <a:pPr marL="360000" indent="0">
              <a:spcBef>
                <a:spcPts val="0"/>
              </a:spcBef>
              <a:buNone/>
            </a:pPr>
            <a:endParaRPr lang="de-DE" sz="1000" b="1" dirty="0">
              <a:latin typeface="PT Sans" panose="020B0503020203020204"/>
            </a:endParaRPr>
          </a:p>
          <a:p>
            <a:pPr marL="360000" indent="0">
              <a:spcBef>
                <a:spcPts val="0"/>
              </a:spcBef>
              <a:buNone/>
            </a:pPr>
            <a:r>
              <a:rPr lang="de-DE" sz="1000" b="1" dirty="0">
                <a:latin typeface="PT Sans" panose="020B0503020203020204"/>
              </a:rPr>
              <a:t>Dr. Michael </a:t>
            </a:r>
            <a:r>
              <a:rPr lang="de-DE" sz="1000" b="1" dirty="0" err="1">
                <a:latin typeface="PT Sans" panose="020B0503020203020204"/>
              </a:rPr>
              <a:t>Scharp</a:t>
            </a:r>
            <a:r>
              <a:rPr lang="de-DE" sz="1000" b="1" dirty="0">
                <a:latin typeface="PT Sans" panose="020B0503020203020204"/>
              </a:rPr>
              <a:t> </a:t>
            </a:r>
          </a:p>
          <a:p>
            <a:pPr marL="360000" lvl="0" indent="0">
              <a:spcBef>
                <a:spcPts val="0"/>
              </a:spcBef>
              <a:buNone/>
            </a:pPr>
            <a:r>
              <a:rPr lang="de-DE" sz="1000" dirty="0">
                <a:latin typeface="PT Sans" panose="020B0503020203020204"/>
              </a:rPr>
              <a:t>E-Mail: m.scharp@izt.de </a:t>
            </a:r>
            <a:br>
              <a:rPr lang="de-DE" sz="1000" dirty="0">
                <a:latin typeface="PT Sans" panose="020B0503020203020204"/>
              </a:rPr>
            </a:br>
            <a:r>
              <a:rPr lang="de-DE" sz="1000" b="1" dirty="0">
                <a:latin typeface="PT Sans" panose="020B0503020203020204"/>
              </a:rPr>
              <a:t>Tel.</a:t>
            </a:r>
            <a:r>
              <a:rPr lang="de-DE" sz="1000" dirty="0">
                <a:latin typeface="PT Sans" panose="020B0503020203020204"/>
              </a:rPr>
              <a:t> +49 (0) 30 80 30 88-14 </a:t>
            </a:r>
          </a:p>
          <a:p>
            <a:pPr marL="0" indent="0">
              <a:buNone/>
            </a:pPr>
            <a:endParaRPr lang="de-DE" dirty="0"/>
          </a:p>
          <a:p>
            <a:pPr marL="0" indent="0">
              <a:buNone/>
            </a:pPr>
            <a:endParaRPr lang="de-DE" dirty="0"/>
          </a:p>
        </p:txBody>
      </p:sp>
      <p:pic>
        <p:nvPicPr>
          <p:cNvPr id="4" name="Shape 306" descr="Holger2_q_sw.jpg"/>
          <p:cNvPicPr preferRelativeResize="0"/>
          <p:nvPr/>
        </p:nvPicPr>
        <p:blipFill>
          <a:blip r:embed="rId3" cstate="screen">
            <a:alphaModFix/>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a:ext>
            </a:extLst>
          </a:blip>
          <a:stretch>
            <a:fillRect/>
          </a:stretch>
        </p:blipFill>
        <p:spPr>
          <a:xfrm>
            <a:off x="1376520" y="2221636"/>
            <a:ext cx="794976" cy="774033"/>
          </a:xfrm>
          <a:prstGeom prst="rect">
            <a:avLst/>
          </a:prstGeom>
          <a:noFill/>
          <a:ln>
            <a:noFill/>
          </a:ln>
        </p:spPr>
      </p:pic>
      <p:pic>
        <p:nvPicPr>
          <p:cNvPr id="6" name="Grafik 5"/>
          <p:cNvPicPr>
            <a:picLocks noChangeAspect="1"/>
          </p:cNvPicPr>
          <p:nvPr/>
        </p:nvPicPr>
        <p:blipFill>
          <a:blip r:embed="rId5"/>
          <a:stretch>
            <a:fillRect/>
          </a:stretch>
        </p:blipFill>
        <p:spPr>
          <a:xfrm>
            <a:off x="1372920" y="3441242"/>
            <a:ext cx="776551" cy="772800"/>
          </a:xfrm>
          <a:prstGeom prst="rect">
            <a:avLst/>
          </a:prstGeom>
        </p:spPr>
      </p:pic>
      <p:pic>
        <p:nvPicPr>
          <p:cNvPr id="7" name="Grafik 6"/>
          <p:cNvPicPr>
            <a:picLocks noChangeAspect="1"/>
          </p:cNvPicPr>
          <p:nvPr/>
        </p:nvPicPr>
        <p:blipFill>
          <a:blip r:embed="rId6"/>
          <a:stretch>
            <a:fillRect/>
          </a:stretch>
        </p:blipFill>
        <p:spPr>
          <a:xfrm>
            <a:off x="393700" y="2216132"/>
            <a:ext cx="694519" cy="785043"/>
          </a:xfrm>
          <a:prstGeom prst="rect">
            <a:avLst/>
          </a:prstGeom>
        </p:spPr>
      </p:pic>
      <p:pic>
        <p:nvPicPr>
          <p:cNvPr id="10" name="Grafik 9"/>
          <p:cNvPicPr>
            <a:picLocks noChangeAspect="1"/>
          </p:cNvPicPr>
          <p:nvPr/>
        </p:nvPicPr>
        <p:blipFill>
          <a:blip r:embed="rId7"/>
          <a:stretch>
            <a:fillRect/>
          </a:stretch>
        </p:blipFill>
        <p:spPr>
          <a:xfrm>
            <a:off x="414634" y="3429000"/>
            <a:ext cx="673585" cy="785042"/>
          </a:xfrm>
          <a:prstGeom prst="rect">
            <a:avLst/>
          </a:prstGeom>
        </p:spPr>
      </p:pic>
      <p:pic>
        <p:nvPicPr>
          <p:cNvPr id="11" name="Grafik 10"/>
          <p:cNvPicPr>
            <a:picLocks noChangeAspect="1"/>
          </p:cNvPicPr>
          <p:nvPr/>
        </p:nvPicPr>
        <p:blipFill>
          <a:blip r:embed="rId8"/>
          <a:stretch>
            <a:fillRect/>
          </a:stretch>
        </p:blipFill>
        <p:spPr>
          <a:xfrm>
            <a:off x="414634" y="4412337"/>
            <a:ext cx="720812" cy="785042"/>
          </a:xfrm>
          <a:prstGeom prst="rect">
            <a:avLst/>
          </a:prstGeom>
        </p:spPr>
      </p:pic>
      <p:sp>
        <p:nvSpPr>
          <p:cNvPr id="15" name="Textfeld 14"/>
          <p:cNvSpPr txBox="1"/>
          <p:nvPr/>
        </p:nvSpPr>
        <p:spPr>
          <a:xfrm>
            <a:off x="244786" y="1677839"/>
            <a:ext cx="3681663" cy="400110"/>
          </a:xfrm>
          <a:prstGeom prst="rect">
            <a:avLst/>
          </a:prstGeom>
          <a:noFill/>
        </p:spPr>
        <p:txBody>
          <a:bodyPr wrap="square" rtlCol="0">
            <a:spAutoFit/>
          </a:bodyPr>
          <a:lstStyle/>
          <a:p>
            <a:r>
              <a:rPr lang="de-DE" sz="2000" b="1" dirty="0">
                <a:latin typeface="PT Sans" panose="020B0503020203020204" pitchFamily="34" charset="0"/>
                <a:ea typeface="PT Sans" panose="020B0503020203020204" pitchFamily="34" charset="0"/>
              </a:rPr>
              <a:t>Das </a:t>
            </a:r>
            <a:r>
              <a:rPr lang="de-DE" sz="2000" b="1" dirty="0" err="1">
                <a:latin typeface="PT Sans" panose="020B0503020203020204" pitchFamily="34" charset="0"/>
                <a:ea typeface="PT Sans" panose="020B0503020203020204" pitchFamily="34" charset="0"/>
              </a:rPr>
              <a:t>BilRess</a:t>
            </a:r>
            <a:r>
              <a:rPr lang="de-DE" sz="2000" b="1" dirty="0">
                <a:latin typeface="PT Sans" panose="020B0503020203020204" pitchFamily="34" charset="0"/>
                <a:ea typeface="PT Sans" panose="020B0503020203020204" pitchFamily="34" charset="0"/>
              </a:rPr>
              <a:t>-Netzwerkteam</a:t>
            </a:r>
          </a:p>
        </p:txBody>
      </p:sp>
      <p:pic>
        <p:nvPicPr>
          <p:cNvPr id="3" name="Grafik 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377180" y="4358962"/>
            <a:ext cx="2334027" cy="870264"/>
          </a:xfrm>
          <a:prstGeom prst="rect">
            <a:avLst/>
          </a:prstGeom>
        </p:spPr>
      </p:pic>
    </p:spTree>
    <p:extLst>
      <p:ext uri="{BB962C8B-B14F-4D97-AF65-F5344CB8AC3E}">
        <p14:creationId xmlns:p14="http://schemas.microsoft.com/office/powerpoint/2010/main" val="48591255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390104" y="205200"/>
            <a:ext cx="6281283" cy="1068388"/>
          </a:xfrm>
        </p:spPr>
        <p:txBody>
          <a:bodyPr/>
          <a:lstStyle/>
          <a:p>
            <a:r>
              <a:rPr lang="de-DE" dirty="0"/>
              <a:t>Unterrichtsvorschlag: Modul 2a</a:t>
            </a:r>
            <a:br>
              <a:rPr lang="de-DE" dirty="0"/>
            </a:br>
            <a:r>
              <a:rPr lang="de-DE" dirty="0"/>
              <a:t>Ausstattung</a:t>
            </a:r>
          </a:p>
        </p:txBody>
      </p:sp>
      <p:sp>
        <p:nvSpPr>
          <p:cNvPr id="4" name="Fußzeilenplatzhalter 3"/>
          <p:cNvSpPr>
            <a:spLocks noGrp="1"/>
          </p:cNvSpPr>
          <p:nvPr>
            <p:ph type="ftr" sz="quarter" idx="13"/>
          </p:nvPr>
        </p:nvSpPr>
        <p:spPr/>
        <p:txBody>
          <a:bodyPr/>
          <a:lstStyle/>
          <a:p>
            <a:r>
              <a:rPr lang="de-DE"/>
              <a:t>Das nachwachsende Büro</a:t>
            </a:r>
            <a:endParaRPr lang="de-DE" dirty="0"/>
          </a:p>
        </p:txBody>
      </p:sp>
      <p:sp>
        <p:nvSpPr>
          <p:cNvPr id="6" name="Foliennummernplatzhalter 5"/>
          <p:cNvSpPr>
            <a:spLocks noGrp="1"/>
          </p:cNvSpPr>
          <p:nvPr>
            <p:ph type="sldNum" sz="quarter" idx="14"/>
          </p:nvPr>
        </p:nvSpPr>
        <p:spPr/>
        <p:txBody>
          <a:bodyPr/>
          <a:lstStyle/>
          <a:p>
            <a:fld id="{BC9D0AC9-54AF-4CD9-8809-E6EA56F41A06}" type="slidenum">
              <a:rPr lang="de-DE" smtClean="0"/>
              <a:t>80</a:t>
            </a:fld>
            <a:endParaRPr lang="de-DE"/>
          </a:p>
        </p:txBody>
      </p:sp>
      <p:sp>
        <p:nvSpPr>
          <p:cNvPr id="7" name="Abgerundetes Rechteck 6"/>
          <p:cNvSpPr/>
          <p:nvPr/>
        </p:nvSpPr>
        <p:spPr>
          <a:xfrm>
            <a:off x="1237063" y="1656954"/>
            <a:ext cx="6710507" cy="816236"/>
          </a:xfrm>
          <a:prstGeom prst="roundRect">
            <a:avLst/>
          </a:prstGeom>
          <a:solidFill>
            <a:srgbClr val="FF9919"/>
          </a:solidFill>
          <a:ln>
            <a:noFill/>
          </a:ln>
        </p:spPr>
        <p:style>
          <a:lnRef idx="2">
            <a:schemeClr val="dk1"/>
          </a:lnRef>
          <a:fillRef idx="1">
            <a:schemeClr val="lt1"/>
          </a:fillRef>
          <a:effectRef idx="0">
            <a:schemeClr val="dk1"/>
          </a:effectRef>
          <a:fontRef idx="minor">
            <a:schemeClr val="dk1"/>
          </a:fontRef>
        </p:style>
        <p:txBody>
          <a:bodyPr rtlCol="0" anchor="ctr"/>
          <a:lstStyle/>
          <a:p>
            <a:r>
              <a:rPr lang="de-DE" sz="2000" dirty="0">
                <a:latin typeface="PT Sans" panose="020B0503020203020204"/>
              </a:rPr>
              <a:t>Was gehört zur Ausstattung eines Büros?</a:t>
            </a:r>
          </a:p>
          <a:p>
            <a:r>
              <a:rPr lang="de-DE" sz="2000" dirty="0">
                <a:latin typeface="PT Sans" panose="020B0503020203020204"/>
              </a:rPr>
              <a:t>Wie können diese Gegenstände gruppiert werden?</a:t>
            </a:r>
          </a:p>
        </p:txBody>
      </p:sp>
    </p:spTree>
    <p:extLst>
      <p:ext uri="{BB962C8B-B14F-4D97-AF65-F5344CB8AC3E}">
        <p14:creationId xmlns:p14="http://schemas.microsoft.com/office/powerpoint/2010/main" val="64050053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390105" y="205200"/>
            <a:ext cx="6327936" cy="1068388"/>
          </a:xfrm>
        </p:spPr>
        <p:txBody>
          <a:bodyPr/>
          <a:lstStyle/>
          <a:p>
            <a:r>
              <a:rPr lang="de-DE" dirty="0"/>
              <a:t>Unterrichtsvorschlag: Modul 2a</a:t>
            </a:r>
            <a:br>
              <a:rPr lang="de-DE" dirty="0"/>
            </a:br>
            <a:r>
              <a:rPr lang="de-DE" dirty="0"/>
              <a:t>Büromobiliar - Übersicht</a:t>
            </a:r>
          </a:p>
        </p:txBody>
      </p:sp>
      <p:graphicFrame>
        <p:nvGraphicFramePr>
          <p:cNvPr id="3" name="Tabelle 2"/>
          <p:cNvGraphicFramePr>
            <a:graphicFrameLocks noGrp="1"/>
          </p:cNvGraphicFramePr>
          <p:nvPr>
            <p:extLst>
              <p:ext uri="{D42A27DB-BD31-4B8C-83A1-F6EECF244321}">
                <p14:modId xmlns:p14="http://schemas.microsoft.com/office/powerpoint/2010/main" val="260131026"/>
              </p:ext>
            </p:extLst>
          </p:nvPr>
        </p:nvGraphicFramePr>
        <p:xfrm>
          <a:off x="395289" y="2599564"/>
          <a:ext cx="8300092" cy="3307080"/>
        </p:xfrm>
        <a:graphic>
          <a:graphicData uri="http://schemas.openxmlformats.org/drawingml/2006/table">
            <a:tbl>
              <a:tblPr firstRow="1" bandRow="1">
                <a:tableStyleId>{5C22544A-7EE6-4342-B048-85BDC9FD1C3A}</a:tableStyleId>
              </a:tblPr>
              <a:tblGrid>
                <a:gridCol w="2334056">
                  <a:extLst>
                    <a:ext uri="{9D8B030D-6E8A-4147-A177-3AD203B41FA5}">
                      <a16:colId xmlns:a16="http://schemas.microsoft.com/office/drawing/2014/main" val="20000"/>
                    </a:ext>
                  </a:extLst>
                </a:gridCol>
                <a:gridCol w="5966036">
                  <a:extLst>
                    <a:ext uri="{9D8B030D-6E8A-4147-A177-3AD203B41FA5}">
                      <a16:colId xmlns:a16="http://schemas.microsoft.com/office/drawing/2014/main" val="20001"/>
                    </a:ext>
                  </a:extLst>
                </a:gridCol>
              </a:tblGrid>
              <a:tr h="370840">
                <a:tc>
                  <a:txBody>
                    <a:bodyPr/>
                    <a:lstStyle/>
                    <a:p>
                      <a:r>
                        <a:rPr lang="de-DE" dirty="0">
                          <a:latin typeface="PT Sans" panose="020B0503020203020204"/>
                        </a:rPr>
                        <a:t>Gruppe</a:t>
                      </a:r>
                    </a:p>
                  </a:txBody>
                  <a:tcPr>
                    <a:solidFill>
                      <a:srgbClr val="FF9919"/>
                    </a:solidFill>
                  </a:tcPr>
                </a:tc>
                <a:tc>
                  <a:txBody>
                    <a:bodyPr/>
                    <a:lstStyle/>
                    <a:p>
                      <a:r>
                        <a:rPr lang="de-DE" dirty="0">
                          <a:latin typeface="PT Sans" panose="020B0503020203020204"/>
                        </a:rPr>
                        <a:t>Beispiele</a:t>
                      </a:r>
                    </a:p>
                  </a:txBody>
                  <a:tcPr>
                    <a:solidFill>
                      <a:srgbClr val="FF9919"/>
                    </a:solidFill>
                  </a:tcPr>
                </a:tc>
                <a:extLst>
                  <a:ext uri="{0D108BD9-81ED-4DB2-BD59-A6C34878D82A}">
                    <a16:rowId xmlns:a16="http://schemas.microsoft.com/office/drawing/2014/main" val="10000"/>
                  </a:ext>
                </a:extLst>
              </a:tr>
              <a:tr h="370840">
                <a:tc>
                  <a:txBody>
                    <a:bodyPr/>
                    <a:lstStyle/>
                    <a:p>
                      <a:pPr marL="0" lvl="1" indent="0" algn="l" defTabSz="457200" rtl="0" eaLnBrk="1" latinLnBrk="0" hangingPunct="1">
                        <a:spcAft>
                          <a:spcPts val="600"/>
                        </a:spcAft>
                        <a:buFont typeface="Arial" panose="020B0604020202020204" pitchFamily="34" charset="0"/>
                        <a:buNone/>
                      </a:pPr>
                      <a:r>
                        <a:rPr lang="de-DE" sz="1800" kern="1200" dirty="0">
                          <a:solidFill>
                            <a:schemeClr val="tx1">
                              <a:lumMod val="65000"/>
                              <a:lumOff val="35000"/>
                            </a:schemeClr>
                          </a:solidFill>
                          <a:latin typeface="PT Sans" panose="020B0503020203020204"/>
                          <a:ea typeface="+mn-ea"/>
                          <a:cs typeface="+mn-cs"/>
                        </a:rPr>
                        <a:t>Mobiliar</a:t>
                      </a:r>
                    </a:p>
                  </a:txBody>
                  <a:tcPr marL="68580" marR="68580" marT="9525" marB="0">
                    <a:solidFill>
                      <a:srgbClr val="F9CB9C"/>
                    </a:solidFill>
                  </a:tcPr>
                </a:tc>
                <a:tc>
                  <a:txBody>
                    <a:bodyPr/>
                    <a:lstStyle/>
                    <a:p>
                      <a:r>
                        <a:rPr lang="de-DE" dirty="0">
                          <a:solidFill>
                            <a:schemeClr val="tx1">
                              <a:lumMod val="65000"/>
                              <a:lumOff val="35000"/>
                            </a:schemeClr>
                          </a:solidFill>
                          <a:latin typeface="PT Sans" panose="020B0503020203020204"/>
                        </a:rPr>
                        <a:t>Regale, Schreibtische, Stühle,</a:t>
                      </a:r>
                      <a:r>
                        <a:rPr lang="de-DE" baseline="0" dirty="0">
                          <a:solidFill>
                            <a:schemeClr val="tx1">
                              <a:lumMod val="65000"/>
                              <a:lumOff val="35000"/>
                            </a:schemeClr>
                          </a:solidFill>
                          <a:latin typeface="PT Sans" panose="020B0503020203020204"/>
                        </a:rPr>
                        <a:t> Tische, Lampen, Schubladencontainer, Papierkorb. Aktenvernichter, Taschenrechner</a:t>
                      </a:r>
                      <a:endParaRPr lang="de-DE" dirty="0">
                        <a:solidFill>
                          <a:schemeClr val="tx1">
                            <a:lumMod val="65000"/>
                            <a:lumOff val="35000"/>
                          </a:schemeClr>
                        </a:solidFill>
                        <a:latin typeface="PT Sans" panose="020B0503020203020204"/>
                      </a:endParaRPr>
                    </a:p>
                  </a:txBody>
                  <a:tcPr>
                    <a:solidFill>
                      <a:srgbClr val="F9CB9C"/>
                    </a:solidFill>
                  </a:tcPr>
                </a:tc>
                <a:extLst>
                  <a:ext uri="{0D108BD9-81ED-4DB2-BD59-A6C34878D82A}">
                    <a16:rowId xmlns:a16="http://schemas.microsoft.com/office/drawing/2014/main" val="10001"/>
                  </a:ext>
                </a:extLst>
              </a:tr>
              <a:tr h="370840">
                <a:tc>
                  <a:txBody>
                    <a:bodyPr/>
                    <a:lstStyle/>
                    <a:p>
                      <a:pPr marL="0" lvl="1" indent="0" algn="l" defTabSz="457200" rtl="0" eaLnBrk="1" latinLnBrk="0" hangingPunct="1">
                        <a:spcAft>
                          <a:spcPts val="600"/>
                        </a:spcAft>
                        <a:buFont typeface="Arial" panose="020B0604020202020204" pitchFamily="34" charset="0"/>
                        <a:buNone/>
                      </a:pPr>
                      <a:r>
                        <a:rPr lang="de-DE" sz="1800" kern="1200" dirty="0">
                          <a:solidFill>
                            <a:schemeClr val="tx1">
                              <a:lumMod val="65000"/>
                              <a:lumOff val="35000"/>
                            </a:schemeClr>
                          </a:solidFill>
                          <a:latin typeface="PT Sans" panose="020B0503020203020204"/>
                          <a:ea typeface="+mn-ea"/>
                          <a:cs typeface="+mn-cs"/>
                        </a:rPr>
                        <a:t>IKT</a:t>
                      </a:r>
                    </a:p>
                  </a:txBody>
                  <a:tcPr marL="68580" marR="68580" marT="9525" marB="0">
                    <a:solidFill>
                      <a:srgbClr val="FCE5CD"/>
                    </a:solidFill>
                  </a:tcPr>
                </a:tc>
                <a:tc>
                  <a:txBody>
                    <a:bodyPr/>
                    <a:lstStyle/>
                    <a:p>
                      <a:r>
                        <a:rPr lang="de-DE" sz="1800" kern="1200" dirty="0">
                          <a:solidFill>
                            <a:schemeClr val="tx1">
                              <a:lumMod val="65000"/>
                              <a:lumOff val="35000"/>
                            </a:schemeClr>
                          </a:solidFill>
                          <a:latin typeface="PT Sans" panose="020B0503020203020204"/>
                          <a:ea typeface="+mn-ea"/>
                          <a:cs typeface="+mn-cs"/>
                        </a:rPr>
                        <a:t>Computer, Fax, Kopierer, Telefone</a:t>
                      </a:r>
                      <a:endParaRPr lang="de-DE" dirty="0">
                        <a:solidFill>
                          <a:schemeClr val="tx1">
                            <a:lumMod val="65000"/>
                            <a:lumOff val="35000"/>
                          </a:schemeClr>
                        </a:solidFill>
                        <a:latin typeface="PT Sans" panose="020B0503020203020204"/>
                      </a:endParaRPr>
                    </a:p>
                  </a:txBody>
                  <a:tcPr>
                    <a:solidFill>
                      <a:srgbClr val="FCE5CD"/>
                    </a:solidFill>
                  </a:tcPr>
                </a:tc>
                <a:extLst>
                  <a:ext uri="{0D108BD9-81ED-4DB2-BD59-A6C34878D82A}">
                    <a16:rowId xmlns:a16="http://schemas.microsoft.com/office/drawing/2014/main" val="10002"/>
                  </a:ext>
                </a:extLst>
              </a:tr>
              <a:tr h="370840">
                <a:tc>
                  <a:txBody>
                    <a:bodyPr/>
                    <a:lstStyle/>
                    <a:p>
                      <a:pPr marL="0" lvl="1" indent="0" algn="l" defTabSz="457200" rtl="0" eaLnBrk="1" latinLnBrk="0" hangingPunct="1">
                        <a:spcAft>
                          <a:spcPts val="600"/>
                        </a:spcAft>
                        <a:buFont typeface="Arial" panose="020B0604020202020204" pitchFamily="34" charset="0"/>
                        <a:buNone/>
                      </a:pPr>
                      <a:r>
                        <a:rPr lang="de-DE" sz="1800" kern="1200" dirty="0">
                          <a:solidFill>
                            <a:schemeClr val="tx1">
                              <a:lumMod val="65000"/>
                              <a:lumOff val="35000"/>
                            </a:schemeClr>
                          </a:solidFill>
                          <a:latin typeface="PT Sans" panose="020B0503020203020204"/>
                          <a:ea typeface="+mn-ea"/>
                          <a:cs typeface="+mn-cs"/>
                        </a:rPr>
                        <a:t>Verbrauchsmaterialien</a:t>
                      </a:r>
                    </a:p>
                  </a:txBody>
                  <a:tcPr marL="68580" marR="68580" marT="9525" marB="0">
                    <a:solidFill>
                      <a:srgbClr val="F9CB9C"/>
                    </a:solidFill>
                  </a:tcPr>
                </a:tc>
                <a:tc>
                  <a:txBody>
                    <a:bodyPr/>
                    <a:lstStyle/>
                    <a:p>
                      <a:r>
                        <a:rPr lang="de-DE" dirty="0">
                          <a:solidFill>
                            <a:schemeClr val="tx1">
                              <a:lumMod val="65000"/>
                              <a:lumOff val="35000"/>
                            </a:schemeClr>
                          </a:solidFill>
                          <a:latin typeface="PT Sans" panose="020B0503020203020204"/>
                        </a:rPr>
                        <a:t>Papier, Bleistiften, Klammern, Kugelschreiber, Druckerpatronen, Radiergummi</a:t>
                      </a:r>
                    </a:p>
                  </a:txBody>
                  <a:tcPr>
                    <a:solidFill>
                      <a:srgbClr val="F9CB9C"/>
                    </a:solidFill>
                  </a:tcPr>
                </a:tc>
                <a:extLst>
                  <a:ext uri="{0D108BD9-81ED-4DB2-BD59-A6C34878D82A}">
                    <a16:rowId xmlns:a16="http://schemas.microsoft.com/office/drawing/2014/main" val="10003"/>
                  </a:ext>
                </a:extLst>
              </a:tr>
              <a:tr h="370840">
                <a:tc>
                  <a:txBody>
                    <a:bodyPr/>
                    <a:lstStyle/>
                    <a:p>
                      <a:pPr marL="0" lvl="1" indent="0" algn="l" defTabSz="457200" rtl="0" eaLnBrk="1" latinLnBrk="0" hangingPunct="1">
                        <a:spcAft>
                          <a:spcPts val="600"/>
                        </a:spcAft>
                        <a:buFont typeface="Arial" panose="020B0604020202020204" pitchFamily="34" charset="0"/>
                        <a:buNone/>
                      </a:pPr>
                      <a:r>
                        <a:rPr lang="de-DE" sz="1800" kern="1200" dirty="0">
                          <a:solidFill>
                            <a:schemeClr val="tx1">
                              <a:lumMod val="65000"/>
                              <a:lumOff val="35000"/>
                            </a:schemeClr>
                          </a:solidFill>
                          <a:latin typeface="PT Sans" panose="020B0503020203020204"/>
                          <a:ea typeface="+mn-ea"/>
                          <a:cs typeface="+mn-cs"/>
                        </a:rPr>
                        <a:t>Ordnungssysteme</a:t>
                      </a:r>
                    </a:p>
                  </a:txBody>
                  <a:tcPr marL="68580" marR="68580" marT="9525" marB="0">
                    <a:solidFill>
                      <a:srgbClr val="FCE5CD"/>
                    </a:solidFill>
                  </a:tcPr>
                </a:tc>
                <a:tc>
                  <a:txBody>
                    <a:bodyPr/>
                    <a:lstStyle/>
                    <a:p>
                      <a:r>
                        <a:rPr lang="de-DE" dirty="0" err="1">
                          <a:solidFill>
                            <a:schemeClr val="tx1">
                              <a:lumMod val="65000"/>
                              <a:lumOff val="35000"/>
                            </a:schemeClr>
                          </a:solidFill>
                          <a:latin typeface="PT Sans" panose="020B0503020203020204"/>
                        </a:rPr>
                        <a:t>Schuber</a:t>
                      </a:r>
                      <a:r>
                        <a:rPr lang="de-DE" dirty="0">
                          <a:solidFill>
                            <a:schemeClr val="tx1">
                              <a:lumMod val="65000"/>
                              <a:lumOff val="35000"/>
                            </a:schemeClr>
                          </a:solidFill>
                          <a:latin typeface="PT Sans" panose="020B0503020203020204"/>
                        </a:rPr>
                        <a:t>,</a:t>
                      </a:r>
                      <a:r>
                        <a:rPr lang="de-DE" baseline="0" dirty="0">
                          <a:solidFill>
                            <a:schemeClr val="tx1">
                              <a:lumMod val="65000"/>
                              <a:lumOff val="35000"/>
                            </a:schemeClr>
                          </a:solidFill>
                          <a:latin typeface="PT Sans" panose="020B0503020203020204"/>
                        </a:rPr>
                        <a:t> Aktenordner, Visitenkarten, Stiftköcher</a:t>
                      </a:r>
                      <a:endParaRPr lang="de-DE" dirty="0">
                        <a:solidFill>
                          <a:schemeClr val="tx1">
                            <a:lumMod val="65000"/>
                            <a:lumOff val="35000"/>
                          </a:schemeClr>
                        </a:solidFill>
                        <a:latin typeface="PT Sans" panose="020B0503020203020204"/>
                      </a:endParaRPr>
                    </a:p>
                  </a:txBody>
                  <a:tcPr>
                    <a:solidFill>
                      <a:srgbClr val="FCE5CD"/>
                    </a:solidFill>
                  </a:tcPr>
                </a:tc>
                <a:extLst>
                  <a:ext uri="{0D108BD9-81ED-4DB2-BD59-A6C34878D82A}">
                    <a16:rowId xmlns:a16="http://schemas.microsoft.com/office/drawing/2014/main" val="10004"/>
                  </a:ext>
                </a:extLst>
              </a:tr>
              <a:tr h="370840">
                <a:tc>
                  <a:txBody>
                    <a:bodyPr/>
                    <a:lstStyle/>
                    <a:p>
                      <a:pPr marL="0" lvl="1" indent="0" algn="l" defTabSz="457200" rtl="0" eaLnBrk="1" latinLnBrk="0" hangingPunct="1">
                        <a:spcAft>
                          <a:spcPts val="600"/>
                        </a:spcAft>
                        <a:buFont typeface="Arial" panose="020B0604020202020204" pitchFamily="34" charset="0"/>
                        <a:buNone/>
                        <a:tabLst>
                          <a:tab pos="914400" algn="l"/>
                        </a:tabLst>
                      </a:pPr>
                      <a:r>
                        <a:rPr lang="de-DE" sz="1800" kern="1200" dirty="0">
                          <a:solidFill>
                            <a:schemeClr val="tx1">
                              <a:lumMod val="65000"/>
                              <a:lumOff val="35000"/>
                            </a:schemeClr>
                          </a:solidFill>
                          <a:latin typeface="PT Sans" panose="020B0503020203020204"/>
                          <a:ea typeface="+mn-ea"/>
                          <a:cs typeface="+mn-cs"/>
                        </a:rPr>
                        <a:t>sonstiges</a:t>
                      </a:r>
                    </a:p>
                  </a:txBody>
                  <a:tcPr marL="68580" marR="68580" marT="9525" marB="0">
                    <a:solidFill>
                      <a:srgbClr val="F9CB9C"/>
                    </a:solidFill>
                  </a:tcPr>
                </a:tc>
                <a:tc>
                  <a:txBody>
                    <a:bodyPr/>
                    <a:lstStyle/>
                    <a:p>
                      <a:r>
                        <a:rPr lang="de-DE" dirty="0">
                          <a:solidFill>
                            <a:schemeClr val="tx1">
                              <a:lumMod val="65000"/>
                              <a:lumOff val="35000"/>
                            </a:schemeClr>
                          </a:solidFill>
                          <a:latin typeface="PT Sans" panose="020B0503020203020204"/>
                        </a:rPr>
                        <a:t>Tacker,</a:t>
                      </a:r>
                      <a:r>
                        <a:rPr lang="de-DE" baseline="0" dirty="0">
                          <a:solidFill>
                            <a:schemeClr val="tx1">
                              <a:lumMod val="65000"/>
                              <a:lumOff val="35000"/>
                            </a:schemeClr>
                          </a:solidFill>
                          <a:latin typeface="PT Sans" panose="020B0503020203020204"/>
                        </a:rPr>
                        <a:t> Locher, Tresor, Bodenschutzmatten, Bilder, Kalender, Klebemittel, Lineale, Stempel, Schere, Brieföffner, Bücher</a:t>
                      </a:r>
                      <a:endParaRPr lang="de-DE" dirty="0">
                        <a:solidFill>
                          <a:schemeClr val="tx1">
                            <a:lumMod val="65000"/>
                            <a:lumOff val="35000"/>
                          </a:schemeClr>
                        </a:solidFill>
                        <a:latin typeface="PT Sans" panose="020B0503020203020204"/>
                      </a:endParaRPr>
                    </a:p>
                  </a:txBody>
                  <a:tcPr>
                    <a:solidFill>
                      <a:srgbClr val="F9CB9C"/>
                    </a:solidFill>
                  </a:tcPr>
                </a:tc>
                <a:extLst>
                  <a:ext uri="{0D108BD9-81ED-4DB2-BD59-A6C34878D82A}">
                    <a16:rowId xmlns:a16="http://schemas.microsoft.com/office/drawing/2014/main" val="10005"/>
                  </a:ext>
                </a:extLst>
              </a:tr>
            </a:tbl>
          </a:graphicData>
        </a:graphic>
      </p:graphicFrame>
      <p:sp>
        <p:nvSpPr>
          <p:cNvPr id="9" name="Fußzeilenplatzhalter 8"/>
          <p:cNvSpPr>
            <a:spLocks noGrp="1"/>
          </p:cNvSpPr>
          <p:nvPr>
            <p:ph type="ftr" sz="quarter" idx="13"/>
          </p:nvPr>
        </p:nvSpPr>
        <p:spPr/>
        <p:txBody>
          <a:bodyPr/>
          <a:lstStyle/>
          <a:p>
            <a:r>
              <a:rPr lang="de-DE"/>
              <a:t>Das nachwachsende Büro</a:t>
            </a:r>
            <a:endParaRPr lang="de-DE" dirty="0"/>
          </a:p>
        </p:txBody>
      </p:sp>
      <p:sp>
        <p:nvSpPr>
          <p:cNvPr id="10" name="Foliennummernplatzhalter 9"/>
          <p:cNvSpPr>
            <a:spLocks noGrp="1"/>
          </p:cNvSpPr>
          <p:nvPr>
            <p:ph type="sldNum" sz="quarter" idx="14"/>
          </p:nvPr>
        </p:nvSpPr>
        <p:spPr/>
        <p:txBody>
          <a:bodyPr/>
          <a:lstStyle/>
          <a:p>
            <a:fld id="{BC9D0AC9-54AF-4CD9-8809-E6EA56F41A06}" type="slidenum">
              <a:rPr lang="de-DE" smtClean="0"/>
              <a:t>81</a:t>
            </a:fld>
            <a:endParaRPr lang="de-DE"/>
          </a:p>
        </p:txBody>
      </p:sp>
      <p:sp>
        <p:nvSpPr>
          <p:cNvPr id="7" name="Abgerundetes Rechteck 6"/>
          <p:cNvSpPr/>
          <p:nvPr/>
        </p:nvSpPr>
        <p:spPr>
          <a:xfrm>
            <a:off x="1237063" y="1656954"/>
            <a:ext cx="6710507" cy="816236"/>
          </a:xfrm>
          <a:prstGeom prst="roundRect">
            <a:avLst/>
          </a:prstGeom>
          <a:solidFill>
            <a:srgbClr val="FF9919"/>
          </a:solidFill>
          <a:ln>
            <a:noFill/>
          </a:ln>
        </p:spPr>
        <p:style>
          <a:lnRef idx="2">
            <a:schemeClr val="dk1"/>
          </a:lnRef>
          <a:fillRef idx="1">
            <a:schemeClr val="lt1"/>
          </a:fillRef>
          <a:effectRef idx="0">
            <a:schemeClr val="dk1"/>
          </a:effectRef>
          <a:fontRef idx="minor">
            <a:schemeClr val="dk1"/>
          </a:fontRef>
        </p:style>
        <p:txBody>
          <a:bodyPr rtlCol="0" anchor="ctr"/>
          <a:lstStyle/>
          <a:p>
            <a:r>
              <a:rPr lang="de-DE" sz="2000" dirty="0">
                <a:latin typeface="PT Sans" panose="020B0503020203020204"/>
              </a:rPr>
              <a:t>Was gehört zur Ausstattung eines Büros?</a:t>
            </a:r>
          </a:p>
          <a:p>
            <a:r>
              <a:rPr lang="de-DE" sz="2000" dirty="0">
                <a:latin typeface="PT Sans" panose="020B0503020203020204"/>
              </a:rPr>
              <a:t>Wie können diese Gegenstände gruppiert werden?</a:t>
            </a:r>
          </a:p>
        </p:txBody>
      </p:sp>
    </p:spTree>
    <p:extLst>
      <p:ext uri="{BB962C8B-B14F-4D97-AF65-F5344CB8AC3E}">
        <p14:creationId xmlns:p14="http://schemas.microsoft.com/office/powerpoint/2010/main" val="263232939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390105" y="205200"/>
            <a:ext cx="6327936" cy="1068388"/>
          </a:xfrm>
        </p:spPr>
        <p:txBody>
          <a:bodyPr/>
          <a:lstStyle/>
          <a:p>
            <a:r>
              <a:rPr lang="de-DE" dirty="0"/>
              <a:t>Unterrichtsvorschlag: Modul 2b</a:t>
            </a:r>
            <a:br>
              <a:rPr lang="de-DE" dirty="0"/>
            </a:br>
            <a:r>
              <a:rPr lang="de-DE" dirty="0"/>
              <a:t>Büromobiliar - Skizzierung</a:t>
            </a:r>
          </a:p>
        </p:txBody>
      </p:sp>
      <p:sp>
        <p:nvSpPr>
          <p:cNvPr id="6" name="Inhaltsplatzhalter 5"/>
          <p:cNvSpPr>
            <a:spLocks noGrp="1"/>
          </p:cNvSpPr>
          <p:nvPr>
            <p:ph idx="1"/>
          </p:nvPr>
        </p:nvSpPr>
        <p:spPr/>
        <p:txBody>
          <a:bodyPr/>
          <a:lstStyle/>
          <a:p>
            <a:r>
              <a:rPr lang="de-DE" dirty="0"/>
              <a:t>Aufgabe:</a:t>
            </a:r>
          </a:p>
          <a:p>
            <a:r>
              <a:rPr lang="de-DE" sz="1800" dirty="0"/>
              <a:t>Suchen sie sich einen Bürogenstand aus</a:t>
            </a:r>
          </a:p>
          <a:p>
            <a:r>
              <a:rPr lang="de-DE" dirty="0"/>
              <a:t>Machen sie eine Skizze – </a:t>
            </a:r>
            <a:br>
              <a:rPr lang="de-DE" dirty="0"/>
            </a:br>
            <a:r>
              <a:rPr lang="de-DE" dirty="0"/>
              <a:t>woraus besteht Ihr Bürogegenstand?</a:t>
            </a:r>
            <a:endParaRPr lang="de-DE" sz="1800" dirty="0"/>
          </a:p>
          <a:p>
            <a:endParaRPr lang="de-DE" sz="1800" dirty="0"/>
          </a:p>
          <a:p>
            <a:endParaRPr lang="de-DE" sz="1800" dirty="0"/>
          </a:p>
          <a:p>
            <a:endParaRPr lang="de-DE" sz="1800" dirty="0"/>
          </a:p>
        </p:txBody>
      </p:sp>
      <p:pic>
        <p:nvPicPr>
          <p:cNvPr id="3" name="Grafi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6765" y="2764353"/>
            <a:ext cx="2005388" cy="3373057"/>
          </a:xfrm>
          <a:prstGeom prst="rect">
            <a:avLst/>
          </a:prstGeom>
        </p:spPr>
      </p:pic>
      <p:sp>
        <p:nvSpPr>
          <p:cNvPr id="4" name="Abgerundetes Rechteck 3"/>
          <p:cNvSpPr/>
          <p:nvPr/>
        </p:nvSpPr>
        <p:spPr>
          <a:xfrm>
            <a:off x="6718042" y="5487191"/>
            <a:ext cx="2005387" cy="592194"/>
          </a:xfrm>
          <a:prstGeom prst="roundRect">
            <a:avLst/>
          </a:prstGeom>
          <a:solidFill>
            <a:srgbClr val="FCE5C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de-DE" dirty="0">
                <a:solidFill>
                  <a:srgbClr val="595959"/>
                </a:solidFill>
                <a:latin typeface="PT Sans" panose="020B0503020203020204" pitchFamily="34" charset="0"/>
                <a:ea typeface="PT Sans" panose="020B0503020203020204" pitchFamily="34" charset="0"/>
              </a:rPr>
              <a:t>Rollen – Kunststoff (PE)</a:t>
            </a:r>
          </a:p>
        </p:txBody>
      </p:sp>
      <p:sp>
        <p:nvSpPr>
          <p:cNvPr id="8" name="Abgerundetes Rechteck 7"/>
          <p:cNvSpPr/>
          <p:nvPr/>
        </p:nvSpPr>
        <p:spPr>
          <a:xfrm>
            <a:off x="516836" y="4432853"/>
            <a:ext cx="2666012" cy="740558"/>
          </a:xfrm>
          <a:prstGeom prst="roundRect">
            <a:avLst/>
          </a:prstGeom>
          <a:solidFill>
            <a:srgbClr val="FCE5C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de-DE" dirty="0">
                <a:solidFill>
                  <a:srgbClr val="595959"/>
                </a:solidFill>
                <a:latin typeface="PT Sans" panose="020B0503020203020204" pitchFamily="34" charset="0"/>
                <a:ea typeface="PT Sans" panose="020B0503020203020204" pitchFamily="34" charset="0"/>
              </a:rPr>
              <a:t>Teleskopstab– Metall, (Stahl, verchromt)</a:t>
            </a:r>
          </a:p>
        </p:txBody>
      </p:sp>
      <p:sp>
        <p:nvSpPr>
          <p:cNvPr id="9" name="Abgerundetes Rechteck 8"/>
          <p:cNvSpPr/>
          <p:nvPr/>
        </p:nvSpPr>
        <p:spPr>
          <a:xfrm>
            <a:off x="516836" y="5335395"/>
            <a:ext cx="2666011" cy="647962"/>
          </a:xfrm>
          <a:prstGeom prst="roundRect">
            <a:avLst/>
          </a:prstGeom>
          <a:solidFill>
            <a:srgbClr val="FCE5C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de-DE" dirty="0">
                <a:solidFill>
                  <a:srgbClr val="595959"/>
                </a:solidFill>
                <a:latin typeface="PT Sans" panose="020B0503020203020204" pitchFamily="34" charset="0"/>
                <a:ea typeface="PT Sans" panose="020B0503020203020204" pitchFamily="34" charset="0"/>
              </a:rPr>
              <a:t>Füße – Metall, (Stahl, verchromt)</a:t>
            </a:r>
          </a:p>
        </p:txBody>
      </p:sp>
      <p:sp>
        <p:nvSpPr>
          <p:cNvPr id="10" name="Abgerundetes Rechteck 9"/>
          <p:cNvSpPr/>
          <p:nvPr/>
        </p:nvSpPr>
        <p:spPr>
          <a:xfrm>
            <a:off x="6718040" y="4103467"/>
            <a:ext cx="2005389" cy="922482"/>
          </a:xfrm>
          <a:prstGeom prst="roundRect">
            <a:avLst/>
          </a:prstGeom>
          <a:solidFill>
            <a:srgbClr val="FCE5C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de-DE" dirty="0">
                <a:solidFill>
                  <a:srgbClr val="595959"/>
                </a:solidFill>
                <a:latin typeface="PT Sans" panose="020B0503020203020204" pitchFamily="34" charset="0"/>
                <a:ea typeface="PT Sans" panose="020B0503020203020204" pitchFamily="34" charset="0"/>
              </a:rPr>
              <a:t>Polster– Kunststoff (Polyurethan)</a:t>
            </a:r>
          </a:p>
        </p:txBody>
      </p:sp>
      <p:sp>
        <p:nvSpPr>
          <p:cNvPr id="11" name="Abgerundetes Rechteck 10"/>
          <p:cNvSpPr/>
          <p:nvPr/>
        </p:nvSpPr>
        <p:spPr>
          <a:xfrm>
            <a:off x="6718040" y="2639405"/>
            <a:ext cx="2005389" cy="1260025"/>
          </a:xfrm>
          <a:prstGeom prst="roundRect">
            <a:avLst/>
          </a:prstGeom>
          <a:solidFill>
            <a:srgbClr val="FCE5C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de-DE" dirty="0">
                <a:solidFill>
                  <a:srgbClr val="595959"/>
                </a:solidFill>
                <a:latin typeface="PT Sans" panose="020B0503020203020204" pitchFamily="34" charset="0"/>
                <a:ea typeface="PT Sans" panose="020B0503020203020204" pitchFamily="34" charset="0"/>
              </a:rPr>
              <a:t>Bezüge – Mischgewebe (Baumwolle, Polyacryl)</a:t>
            </a:r>
          </a:p>
        </p:txBody>
      </p:sp>
      <p:cxnSp>
        <p:nvCxnSpPr>
          <p:cNvPr id="13" name="Gerade Verbindung mit Pfeil 12"/>
          <p:cNvCxnSpPr>
            <a:stCxn id="8" idx="3"/>
          </p:cNvCxnSpPr>
          <p:nvPr/>
        </p:nvCxnSpPr>
        <p:spPr>
          <a:xfrm>
            <a:off x="3182848" y="4803132"/>
            <a:ext cx="1389152" cy="28375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5" name="Fußzeilenplatzhalter 14"/>
          <p:cNvSpPr>
            <a:spLocks noGrp="1"/>
          </p:cNvSpPr>
          <p:nvPr>
            <p:ph type="ftr" sz="quarter" idx="13"/>
          </p:nvPr>
        </p:nvSpPr>
        <p:spPr/>
        <p:txBody>
          <a:bodyPr/>
          <a:lstStyle/>
          <a:p>
            <a:r>
              <a:rPr lang="de-DE"/>
              <a:t>Das nachwachsende Büro</a:t>
            </a:r>
            <a:endParaRPr lang="de-DE" dirty="0"/>
          </a:p>
        </p:txBody>
      </p:sp>
      <p:sp>
        <p:nvSpPr>
          <p:cNvPr id="16" name="Foliennummernplatzhalter 15"/>
          <p:cNvSpPr>
            <a:spLocks noGrp="1"/>
          </p:cNvSpPr>
          <p:nvPr>
            <p:ph type="sldNum" sz="quarter" idx="14"/>
          </p:nvPr>
        </p:nvSpPr>
        <p:spPr/>
        <p:txBody>
          <a:bodyPr/>
          <a:lstStyle/>
          <a:p>
            <a:fld id="{BC9D0AC9-54AF-4CD9-8809-E6EA56F41A06}" type="slidenum">
              <a:rPr lang="de-DE" smtClean="0"/>
              <a:t>82</a:t>
            </a:fld>
            <a:endParaRPr lang="de-DE"/>
          </a:p>
        </p:txBody>
      </p:sp>
      <p:cxnSp>
        <p:nvCxnSpPr>
          <p:cNvPr id="17" name="Gerade Verbindung mit Pfeil 16"/>
          <p:cNvCxnSpPr>
            <a:stCxn id="9" idx="3"/>
          </p:cNvCxnSpPr>
          <p:nvPr/>
        </p:nvCxnSpPr>
        <p:spPr>
          <a:xfrm flipV="1">
            <a:off x="3182847" y="5615950"/>
            <a:ext cx="559632" cy="4342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8" name="Gerade Verbindung mit Pfeil 17"/>
          <p:cNvCxnSpPr>
            <a:stCxn id="4" idx="1"/>
          </p:cNvCxnSpPr>
          <p:nvPr/>
        </p:nvCxnSpPr>
        <p:spPr>
          <a:xfrm flipH="1">
            <a:off x="5822154" y="5783288"/>
            <a:ext cx="895888" cy="2255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1" name="Gerade Verbindung mit Pfeil 20"/>
          <p:cNvCxnSpPr>
            <a:stCxn id="10" idx="1"/>
          </p:cNvCxnSpPr>
          <p:nvPr/>
        </p:nvCxnSpPr>
        <p:spPr>
          <a:xfrm flipH="1">
            <a:off x="5694282" y="4564708"/>
            <a:ext cx="102375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3" name="Gerade Verbindung mit Pfeil 22"/>
          <p:cNvCxnSpPr>
            <a:stCxn id="11" idx="1"/>
          </p:cNvCxnSpPr>
          <p:nvPr/>
        </p:nvCxnSpPr>
        <p:spPr>
          <a:xfrm flipH="1">
            <a:off x="5597236" y="3269418"/>
            <a:ext cx="1120804" cy="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1447224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Unterrichtsvorschlag: Modul 2b</a:t>
            </a:r>
            <a:br>
              <a:rPr lang="de-DE" dirty="0"/>
            </a:br>
            <a:r>
              <a:rPr lang="de-DE" dirty="0"/>
              <a:t>Büromobiliar - Zusammensetzung</a:t>
            </a:r>
          </a:p>
        </p:txBody>
      </p:sp>
      <p:graphicFrame>
        <p:nvGraphicFramePr>
          <p:cNvPr id="6" name="Inhaltsplatzhalter 5"/>
          <p:cNvGraphicFramePr>
            <a:graphicFrameLocks noGrp="1"/>
          </p:cNvGraphicFramePr>
          <p:nvPr>
            <p:ph idx="1"/>
            <p:extLst>
              <p:ext uri="{D42A27DB-BD31-4B8C-83A1-F6EECF244321}">
                <p14:modId xmlns:p14="http://schemas.microsoft.com/office/powerpoint/2010/main" val="2589647914"/>
              </p:ext>
            </p:extLst>
          </p:nvPr>
        </p:nvGraphicFramePr>
        <p:xfrm>
          <a:off x="390525" y="1512888"/>
          <a:ext cx="8321675" cy="3993729"/>
        </p:xfrm>
        <a:graphic>
          <a:graphicData uri="http://schemas.openxmlformats.org/drawingml/2006/table">
            <a:tbl>
              <a:tblPr firstRow="1" bandRow="1">
                <a:tableStyleId>{5C22544A-7EE6-4342-B048-85BDC9FD1C3A}</a:tableStyleId>
              </a:tblPr>
              <a:tblGrid>
                <a:gridCol w="3114675">
                  <a:extLst>
                    <a:ext uri="{9D8B030D-6E8A-4147-A177-3AD203B41FA5}">
                      <a16:colId xmlns:a16="http://schemas.microsoft.com/office/drawing/2014/main" val="20000"/>
                    </a:ext>
                  </a:extLst>
                </a:gridCol>
                <a:gridCol w="3006436">
                  <a:extLst>
                    <a:ext uri="{9D8B030D-6E8A-4147-A177-3AD203B41FA5}">
                      <a16:colId xmlns:a16="http://schemas.microsoft.com/office/drawing/2014/main" val="20001"/>
                    </a:ext>
                  </a:extLst>
                </a:gridCol>
                <a:gridCol w="2200564">
                  <a:extLst>
                    <a:ext uri="{9D8B030D-6E8A-4147-A177-3AD203B41FA5}">
                      <a16:colId xmlns:a16="http://schemas.microsoft.com/office/drawing/2014/main" val="20002"/>
                    </a:ext>
                  </a:extLst>
                </a:gridCol>
              </a:tblGrid>
              <a:tr h="345521">
                <a:tc>
                  <a:txBody>
                    <a:bodyPr/>
                    <a:lstStyle/>
                    <a:p>
                      <a:endParaRPr lang="de-DE" dirty="0">
                        <a:latin typeface="PT Sans" panose="020B0503020203020204"/>
                      </a:endParaRPr>
                    </a:p>
                  </a:txBody>
                  <a:tcPr>
                    <a:solidFill>
                      <a:srgbClr val="FF9919"/>
                    </a:solidFill>
                  </a:tcPr>
                </a:tc>
                <a:tc>
                  <a:txBody>
                    <a:bodyPr/>
                    <a:lstStyle/>
                    <a:p>
                      <a:r>
                        <a:rPr lang="de-DE" dirty="0">
                          <a:latin typeface="PT Sans" panose="020B0503020203020204"/>
                        </a:rPr>
                        <a:t>Material 1</a:t>
                      </a:r>
                    </a:p>
                  </a:txBody>
                  <a:tcPr>
                    <a:solidFill>
                      <a:srgbClr val="FF9919"/>
                    </a:solidFill>
                  </a:tcPr>
                </a:tc>
                <a:tc>
                  <a:txBody>
                    <a:bodyPr/>
                    <a:lstStyle/>
                    <a:p>
                      <a:r>
                        <a:rPr lang="de-DE" dirty="0">
                          <a:latin typeface="PT Sans" panose="020B0503020203020204"/>
                        </a:rPr>
                        <a:t>Material 2</a:t>
                      </a:r>
                    </a:p>
                  </a:txBody>
                  <a:tcPr>
                    <a:solidFill>
                      <a:srgbClr val="FF9919"/>
                    </a:solidFill>
                  </a:tcPr>
                </a:tc>
                <a:extLst>
                  <a:ext uri="{0D108BD9-81ED-4DB2-BD59-A6C34878D82A}">
                    <a16:rowId xmlns:a16="http://schemas.microsoft.com/office/drawing/2014/main" val="10000"/>
                  </a:ext>
                </a:extLst>
              </a:tr>
              <a:tr h="345521">
                <a:tc>
                  <a:txBody>
                    <a:bodyPr/>
                    <a:lstStyle/>
                    <a:p>
                      <a:r>
                        <a:rPr lang="de-DE" sz="1600" dirty="0">
                          <a:solidFill>
                            <a:srgbClr val="666666"/>
                          </a:solidFill>
                          <a:latin typeface="PT Sans" panose="020B0503020203020204"/>
                        </a:rPr>
                        <a:t>Gegenstand</a:t>
                      </a:r>
                    </a:p>
                  </a:txBody>
                  <a:tcPr>
                    <a:solidFill>
                      <a:srgbClr val="F9CB9C"/>
                    </a:solidFill>
                  </a:tcPr>
                </a:tc>
                <a:tc>
                  <a:txBody>
                    <a:bodyPr/>
                    <a:lstStyle/>
                    <a:p>
                      <a:r>
                        <a:rPr lang="de-DE" sz="1600" dirty="0">
                          <a:solidFill>
                            <a:srgbClr val="666666"/>
                          </a:solidFill>
                          <a:latin typeface="PT Sans" panose="020B0503020203020204"/>
                        </a:rPr>
                        <a:t>Polsterbezug</a:t>
                      </a:r>
                    </a:p>
                  </a:txBody>
                  <a:tcPr>
                    <a:solidFill>
                      <a:srgbClr val="F9CB9C"/>
                    </a:solidFill>
                  </a:tcPr>
                </a:tc>
                <a:tc>
                  <a:txBody>
                    <a:bodyPr/>
                    <a:lstStyle/>
                    <a:p>
                      <a:r>
                        <a:rPr lang="de-DE" sz="1600" dirty="0">
                          <a:solidFill>
                            <a:srgbClr val="666666"/>
                          </a:solidFill>
                          <a:latin typeface="PT Sans" panose="020B0503020203020204"/>
                        </a:rPr>
                        <a:t>Büroklammer</a:t>
                      </a:r>
                    </a:p>
                  </a:txBody>
                  <a:tcPr>
                    <a:solidFill>
                      <a:srgbClr val="F9CB9C"/>
                    </a:solidFill>
                  </a:tcPr>
                </a:tc>
                <a:extLst>
                  <a:ext uri="{0D108BD9-81ED-4DB2-BD59-A6C34878D82A}">
                    <a16:rowId xmlns:a16="http://schemas.microsoft.com/office/drawing/2014/main" val="10001"/>
                  </a:ext>
                </a:extLst>
              </a:tr>
              <a:tr h="345521">
                <a:tc>
                  <a:txBody>
                    <a:bodyPr/>
                    <a:lstStyle/>
                    <a:p>
                      <a:r>
                        <a:rPr lang="de-DE" sz="1600" dirty="0">
                          <a:solidFill>
                            <a:srgbClr val="666666"/>
                          </a:solidFill>
                          <a:latin typeface="PT Sans" panose="020B0503020203020204"/>
                        </a:rPr>
                        <a:t>Materialart</a:t>
                      </a:r>
                    </a:p>
                  </a:txBody>
                  <a:tcPr>
                    <a:solidFill>
                      <a:srgbClr val="FCE5CD"/>
                    </a:solidFill>
                  </a:tcPr>
                </a:tc>
                <a:tc>
                  <a:txBody>
                    <a:bodyPr/>
                    <a:lstStyle/>
                    <a:p>
                      <a:r>
                        <a:rPr lang="de-DE" sz="1600" dirty="0">
                          <a:solidFill>
                            <a:srgbClr val="666666"/>
                          </a:solidFill>
                          <a:latin typeface="PT Sans" panose="020B0503020203020204"/>
                        </a:rPr>
                        <a:t>Baumwolle</a:t>
                      </a:r>
                    </a:p>
                  </a:txBody>
                  <a:tcPr>
                    <a:solidFill>
                      <a:srgbClr val="FCE5CD"/>
                    </a:solidFill>
                  </a:tcPr>
                </a:tc>
                <a:tc>
                  <a:txBody>
                    <a:bodyPr/>
                    <a:lstStyle/>
                    <a:p>
                      <a:r>
                        <a:rPr lang="de-DE" sz="1600" dirty="0">
                          <a:solidFill>
                            <a:srgbClr val="666666"/>
                          </a:solidFill>
                          <a:latin typeface="PT Sans" panose="020B0503020203020204"/>
                        </a:rPr>
                        <a:t>Metall (Kupfer)</a:t>
                      </a:r>
                    </a:p>
                  </a:txBody>
                  <a:tcPr>
                    <a:solidFill>
                      <a:srgbClr val="FCE5CD"/>
                    </a:solidFill>
                  </a:tcPr>
                </a:tc>
                <a:extLst>
                  <a:ext uri="{0D108BD9-81ED-4DB2-BD59-A6C34878D82A}">
                    <a16:rowId xmlns:a16="http://schemas.microsoft.com/office/drawing/2014/main" val="10002"/>
                  </a:ext>
                </a:extLst>
              </a:tr>
              <a:tr h="345521">
                <a:tc>
                  <a:txBody>
                    <a:bodyPr/>
                    <a:lstStyle/>
                    <a:p>
                      <a:r>
                        <a:rPr lang="de-DE" sz="1600" dirty="0">
                          <a:solidFill>
                            <a:srgbClr val="666666"/>
                          </a:solidFill>
                          <a:latin typeface="PT Sans" panose="020B0503020203020204"/>
                        </a:rPr>
                        <a:t>Herkunft</a:t>
                      </a:r>
                      <a:r>
                        <a:rPr lang="de-DE" sz="1600" baseline="0" dirty="0">
                          <a:solidFill>
                            <a:srgbClr val="666666"/>
                          </a:solidFill>
                          <a:latin typeface="PT Sans" panose="020B0503020203020204"/>
                        </a:rPr>
                        <a:t> </a:t>
                      </a:r>
                      <a:endParaRPr lang="de-DE" sz="1600" dirty="0">
                        <a:solidFill>
                          <a:srgbClr val="666666"/>
                        </a:solidFill>
                        <a:latin typeface="PT Sans" panose="020B0503020203020204"/>
                      </a:endParaRPr>
                    </a:p>
                  </a:txBody>
                  <a:tcPr>
                    <a:solidFill>
                      <a:srgbClr val="F9CB9C"/>
                    </a:solidFill>
                  </a:tcPr>
                </a:tc>
                <a:tc>
                  <a:txBody>
                    <a:bodyPr/>
                    <a:lstStyle/>
                    <a:p>
                      <a:r>
                        <a:rPr lang="de-DE" sz="1600" dirty="0">
                          <a:solidFill>
                            <a:srgbClr val="666666"/>
                          </a:solidFill>
                          <a:latin typeface="PT Sans" panose="020B0503020203020204"/>
                        </a:rPr>
                        <a:t>Usbekistan</a:t>
                      </a:r>
                    </a:p>
                  </a:txBody>
                  <a:tcPr>
                    <a:solidFill>
                      <a:srgbClr val="F9CB9C"/>
                    </a:solidFill>
                  </a:tcPr>
                </a:tc>
                <a:tc>
                  <a:txBody>
                    <a:bodyPr/>
                    <a:lstStyle/>
                    <a:p>
                      <a:r>
                        <a:rPr lang="de-DE" sz="1600" dirty="0">
                          <a:solidFill>
                            <a:srgbClr val="666666"/>
                          </a:solidFill>
                          <a:latin typeface="PT Sans" panose="020B0503020203020204"/>
                        </a:rPr>
                        <a:t>Chile</a:t>
                      </a:r>
                    </a:p>
                  </a:txBody>
                  <a:tcPr>
                    <a:solidFill>
                      <a:srgbClr val="F9CB9C"/>
                    </a:solidFill>
                  </a:tcPr>
                </a:tc>
                <a:extLst>
                  <a:ext uri="{0D108BD9-81ED-4DB2-BD59-A6C34878D82A}">
                    <a16:rowId xmlns:a16="http://schemas.microsoft.com/office/drawing/2014/main" val="10003"/>
                  </a:ext>
                </a:extLst>
              </a:tr>
              <a:tr h="345521">
                <a:tc>
                  <a:txBody>
                    <a:bodyPr/>
                    <a:lstStyle/>
                    <a:p>
                      <a:r>
                        <a:rPr lang="de-DE" sz="1600" dirty="0" err="1">
                          <a:solidFill>
                            <a:srgbClr val="666666"/>
                          </a:solidFill>
                          <a:latin typeface="PT Sans" panose="020B0503020203020204"/>
                        </a:rPr>
                        <a:t>NaWaRo</a:t>
                      </a:r>
                      <a:endParaRPr lang="de-DE" sz="1600" dirty="0">
                        <a:solidFill>
                          <a:srgbClr val="666666"/>
                        </a:solidFill>
                        <a:latin typeface="PT Sans" panose="020B0503020203020204"/>
                      </a:endParaRPr>
                    </a:p>
                  </a:txBody>
                  <a:tcPr>
                    <a:solidFill>
                      <a:srgbClr val="FCE5CD"/>
                    </a:solidFill>
                  </a:tcPr>
                </a:tc>
                <a:tc>
                  <a:txBody>
                    <a:bodyPr/>
                    <a:lstStyle/>
                    <a:p>
                      <a:r>
                        <a:rPr lang="de-DE" sz="1600" dirty="0">
                          <a:solidFill>
                            <a:srgbClr val="666666"/>
                          </a:solidFill>
                          <a:latin typeface="PT Sans" panose="020B0503020203020204"/>
                        </a:rPr>
                        <a:t>Ja</a:t>
                      </a:r>
                    </a:p>
                  </a:txBody>
                  <a:tcPr>
                    <a:solidFill>
                      <a:srgbClr val="FCE5CD"/>
                    </a:solidFill>
                  </a:tcPr>
                </a:tc>
                <a:tc>
                  <a:txBody>
                    <a:bodyPr/>
                    <a:lstStyle/>
                    <a:p>
                      <a:r>
                        <a:rPr lang="de-DE" sz="1600" dirty="0">
                          <a:solidFill>
                            <a:srgbClr val="666666"/>
                          </a:solidFill>
                          <a:latin typeface="PT Sans" panose="020B0503020203020204"/>
                        </a:rPr>
                        <a:t>nein</a:t>
                      </a:r>
                    </a:p>
                  </a:txBody>
                  <a:tcPr>
                    <a:solidFill>
                      <a:srgbClr val="FCE5CD"/>
                    </a:solidFill>
                  </a:tcPr>
                </a:tc>
                <a:extLst>
                  <a:ext uri="{0D108BD9-81ED-4DB2-BD59-A6C34878D82A}">
                    <a16:rowId xmlns:a16="http://schemas.microsoft.com/office/drawing/2014/main" val="10004"/>
                  </a:ext>
                </a:extLst>
              </a:tr>
              <a:tr h="345521">
                <a:tc>
                  <a:txBody>
                    <a:bodyPr/>
                    <a:lstStyle/>
                    <a:p>
                      <a:r>
                        <a:rPr lang="de-DE" sz="1600" dirty="0">
                          <a:solidFill>
                            <a:srgbClr val="666666"/>
                          </a:solidFill>
                          <a:latin typeface="PT Sans" panose="020B0503020203020204"/>
                        </a:rPr>
                        <a:t>Rohstoffgruppe</a:t>
                      </a:r>
                    </a:p>
                  </a:txBody>
                  <a:tcPr>
                    <a:solidFill>
                      <a:srgbClr val="F9CB9C"/>
                    </a:solidFill>
                  </a:tcPr>
                </a:tc>
                <a:tc>
                  <a:txBody>
                    <a:bodyPr/>
                    <a:lstStyle/>
                    <a:p>
                      <a:r>
                        <a:rPr lang="de-DE" sz="1600" dirty="0">
                          <a:solidFill>
                            <a:srgbClr val="666666"/>
                          </a:solidFill>
                          <a:latin typeface="PT Sans" panose="020B0503020203020204"/>
                        </a:rPr>
                        <a:t>Biotisch - Stofflich</a:t>
                      </a:r>
                    </a:p>
                  </a:txBody>
                  <a:tcPr>
                    <a:solidFill>
                      <a:srgbClr val="F9CB9C"/>
                    </a:solidFill>
                  </a:tcPr>
                </a:tc>
                <a:tc>
                  <a:txBody>
                    <a:bodyPr/>
                    <a:lstStyle/>
                    <a:p>
                      <a:r>
                        <a:rPr lang="de-DE" sz="1600" dirty="0">
                          <a:solidFill>
                            <a:srgbClr val="666666"/>
                          </a:solidFill>
                          <a:latin typeface="PT Sans" panose="020B0503020203020204"/>
                        </a:rPr>
                        <a:t>Abiotisch - Erze</a:t>
                      </a:r>
                    </a:p>
                  </a:txBody>
                  <a:tcPr>
                    <a:solidFill>
                      <a:srgbClr val="F9CB9C"/>
                    </a:solidFill>
                  </a:tcPr>
                </a:tc>
                <a:extLst>
                  <a:ext uri="{0D108BD9-81ED-4DB2-BD59-A6C34878D82A}">
                    <a16:rowId xmlns:a16="http://schemas.microsoft.com/office/drawing/2014/main" val="10005"/>
                  </a:ext>
                </a:extLst>
              </a:tr>
              <a:tr h="345521">
                <a:tc>
                  <a:txBody>
                    <a:bodyPr/>
                    <a:lstStyle/>
                    <a:p>
                      <a:r>
                        <a:rPr lang="de-DE" sz="1600" dirty="0">
                          <a:solidFill>
                            <a:srgbClr val="666666"/>
                          </a:solidFill>
                          <a:latin typeface="PT Sans" panose="020B0503020203020204"/>
                        </a:rPr>
                        <a:t>Recyclingfähig</a:t>
                      </a:r>
                    </a:p>
                  </a:txBody>
                  <a:tcPr>
                    <a:solidFill>
                      <a:srgbClr val="FCE5CD"/>
                    </a:solidFill>
                  </a:tcPr>
                </a:tc>
                <a:tc>
                  <a:txBody>
                    <a:bodyPr/>
                    <a:lstStyle/>
                    <a:p>
                      <a:r>
                        <a:rPr lang="de-DE" sz="1600" dirty="0">
                          <a:solidFill>
                            <a:srgbClr val="666666"/>
                          </a:solidFill>
                          <a:latin typeface="PT Sans" panose="020B0503020203020204"/>
                        </a:rPr>
                        <a:t>Ja</a:t>
                      </a:r>
                    </a:p>
                  </a:txBody>
                  <a:tcPr>
                    <a:solidFill>
                      <a:srgbClr val="FCE5CD"/>
                    </a:solidFill>
                  </a:tcPr>
                </a:tc>
                <a:tc>
                  <a:txBody>
                    <a:bodyPr/>
                    <a:lstStyle/>
                    <a:p>
                      <a:r>
                        <a:rPr lang="de-DE" sz="1600" dirty="0">
                          <a:solidFill>
                            <a:srgbClr val="666666"/>
                          </a:solidFill>
                          <a:latin typeface="PT Sans" panose="020B0503020203020204"/>
                        </a:rPr>
                        <a:t>ja</a:t>
                      </a:r>
                    </a:p>
                  </a:txBody>
                  <a:tcPr>
                    <a:solidFill>
                      <a:srgbClr val="FCE5CD"/>
                    </a:solidFill>
                  </a:tcPr>
                </a:tc>
                <a:extLst>
                  <a:ext uri="{0D108BD9-81ED-4DB2-BD59-A6C34878D82A}">
                    <a16:rowId xmlns:a16="http://schemas.microsoft.com/office/drawing/2014/main" val="10006"/>
                  </a:ext>
                </a:extLst>
              </a:tr>
              <a:tr h="863801">
                <a:tc>
                  <a:txBody>
                    <a:bodyPr/>
                    <a:lstStyle/>
                    <a:p>
                      <a:r>
                        <a:rPr lang="de-DE" sz="1600" dirty="0">
                          <a:solidFill>
                            <a:srgbClr val="666666"/>
                          </a:solidFill>
                          <a:latin typeface="PT Sans" panose="020B0503020203020204"/>
                        </a:rPr>
                        <a:t>Einschätzung der</a:t>
                      </a:r>
                      <a:r>
                        <a:rPr lang="de-DE" sz="1600" baseline="0" dirty="0">
                          <a:solidFill>
                            <a:srgbClr val="666666"/>
                          </a:solidFill>
                          <a:latin typeface="PT Sans" panose="020B0503020203020204"/>
                        </a:rPr>
                        <a:t> tatsächlichen Nutzungskaskade</a:t>
                      </a:r>
                      <a:endParaRPr lang="de-DE" sz="1600" dirty="0">
                        <a:solidFill>
                          <a:srgbClr val="666666"/>
                        </a:solidFill>
                        <a:latin typeface="PT Sans" panose="020B0503020203020204"/>
                      </a:endParaRPr>
                    </a:p>
                  </a:txBody>
                  <a:tcPr>
                    <a:solidFill>
                      <a:srgbClr val="F9CB9C"/>
                    </a:solidFill>
                  </a:tcPr>
                </a:tc>
                <a:tc>
                  <a:txBody>
                    <a:bodyPr/>
                    <a:lstStyle/>
                    <a:p>
                      <a:r>
                        <a:rPr lang="de-DE" sz="1600" dirty="0">
                          <a:solidFill>
                            <a:srgbClr val="666666"/>
                          </a:solidFill>
                          <a:latin typeface="PT Sans" panose="020B0503020203020204"/>
                        </a:rPr>
                        <a:t>Vermutlich</a:t>
                      </a:r>
                      <a:r>
                        <a:rPr lang="de-DE" sz="1600" baseline="0" dirty="0">
                          <a:solidFill>
                            <a:srgbClr val="666666"/>
                          </a:solidFill>
                          <a:latin typeface="PT Sans" panose="020B0503020203020204"/>
                        </a:rPr>
                        <a:t> kein Stoffrecycling bei Müllsammelstellen</a:t>
                      </a:r>
                      <a:endParaRPr lang="de-DE" sz="1600" dirty="0">
                        <a:solidFill>
                          <a:srgbClr val="666666"/>
                        </a:solidFill>
                        <a:latin typeface="PT Sans" panose="020B0503020203020204"/>
                      </a:endParaRPr>
                    </a:p>
                  </a:txBody>
                  <a:tcPr>
                    <a:solidFill>
                      <a:srgbClr val="F9CB9C"/>
                    </a:solidFill>
                  </a:tcPr>
                </a:tc>
                <a:tc>
                  <a:txBody>
                    <a:bodyPr/>
                    <a:lstStyle/>
                    <a:p>
                      <a:r>
                        <a:rPr lang="de-DE" sz="1600" dirty="0">
                          <a:solidFill>
                            <a:srgbClr val="666666"/>
                          </a:solidFill>
                          <a:latin typeface="PT Sans" panose="020B0503020203020204"/>
                        </a:rPr>
                        <a:t>geht vermutlich verloren </a:t>
                      </a:r>
                    </a:p>
                  </a:txBody>
                  <a:tcPr>
                    <a:solidFill>
                      <a:srgbClr val="F9CB9C"/>
                    </a:solidFill>
                  </a:tcPr>
                </a:tc>
                <a:extLst>
                  <a:ext uri="{0D108BD9-81ED-4DB2-BD59-A6C34878D82A}">
                    <a16:rowId xmlns:a16="http://schemas.microsoft.com/office/drawing/2014/main" val="10007"/>
                  </a:ext>
                </a:extLst>
              </a:tr>
              <a:tr h="345521">
                <a:tc>
                  <a:txBody>
                    <a:bodyPr/>
                    <a:lstStyle/>
                    <a:p>
                      <a:r>
                        <a:rPr lang="de-DE" sz="1600" dirty="0">
                          <a:solidFill>
                            <a:srgbClr val="666666"/>
                          </a:solidFill>
                          <a:latin typeface="PT Sans" panose="020B0503020203020204"/>
                        </a:rPr>
                        <a:t>Substitution</a:t>
                      </a:r>
                      <a:r>
                        <a:rPr lang="de-DE" sz="1600" baseline="0" dirty="0">
                          <a:solidFill>
                            <a:srgbClr val="666666"/>
                          </a:solidFill>
                          <a:latin typeface="PT Sans" panose="020B0503020203020204"/>
                        </a:rPr>
                        <a:t> durch </a:t>
                      </a:r>
                      <a:r>
                        <a:rPr lang="de-DE" sz="1600" baseline="0" dirty="0" err="1">
                          <a:solidFill>
                            <a:srgbClr val="666666"/>
                          </a:solidFill>
                          <a:latin typeface="PT Sans" panose="020B0503020203020204"/>
                        </a:rPr>
                        <a:t>NaWaRo</a:t>
                      </a:r>
                      <a:endParaRPr lang="de-DE" sz="1600" dirty="0">
                        <a:solidFill>
                          <a:srgbClr val="666666"/>
                        </a:solidFill>
                        <a:latin typeface="PT Sans" panose="020B0503020203020204"/>
                      </a:endParaRPr>
                    </a:p>
                  </a:txBody>
                  <a:tcPr>
                    <a:solidFill>
                      <a:srgbClr val="FCE5CD"/>
                    </a:solidFill>
                  </a:tcPr>
                </a:tc>
                <a:tc>
                  <a:txBody>
                    <a:bodyPr/>
                    <a:lstStyle/>
                    <a:p>
                      <a:r>
                        <a:rPr lang="de-DE" sz="1600" dirty="0">
                          <a:solidFill>
                            <a:srgbClr val="666666"/>
                          </a:solidFill>
                          <a:latin typeface="PT Sans" panose="020B0503020203020204"/>
                        </a:rPr>
                        <a:t>Holz</a:t>
                      </a:r>
                    </a:p>
                  </a:txBody>
                  <a:tcPr>
                    <a:solidFill>
                      <a:srgbClr val="FCE5CD"/>
                    </a:solidFill>
                  </a:tcPr>
                </a:tc>
                <a:tc>
                  <a:txBody>
                    <a:bodyPr/>
                    <a:lstStyle/>
                    <a:p>
                      <a:r>
                        <a:rPr lang="de-DE" sz="1600" dirty="0">
                          <a:solidFill>
                            <a:srgbClr val="666666"/>
                          </a:solidFill>
                          <a:latin typeface="PT Sans" panose="020B0503020203020204"/>
                        </a:rPr>
                        <a:t>Bioplastik?</a:t>
                      </a:r>
                    </a:p>
                  </a:txBody>
                  <a:tcPr>
                    <a:solidFill>
                      <a:srgbClr val="FCE5CD"/>
                    </a:solidFill>
                  </a:tcPr>
                </a:tc>
                <a:extLst>
                  <a:ext uri="{0D108BD9-81ED-4DB2-BD59-A6C34878D82A}">
                    <a16:rowId xmlns:a16="http://schemas.microsoft.com/office/drawing/2014/main" val="10008"/>
                  </a:ext>
                </a:extLst>
              </a:tr>
              <a:tr h="345521">
                <a:tc>
                  <a:txBody>
                    <a:bodyPr/>
                    <a:lstStyle/>
                    <a:p>
                      <a:r>
                        <a:rPr lang="de-DE" sz="1600" dirty="0">
                          <a:solidFill>
                            <a:srgbClr val="666666"/>
                          </a:solidFill>
                          <a:latin typeface="PT Sans" panose="020B0503020203020204"/>
                        </a:rPr>
                        <a:t>Alternativen</a:t>
                      </a:r>
                    </a:p>
                  </a:txBody>
                  <a:tcPr>
                    <a:solidFill>
                      <a:srgbClr val="F9CB9C"/>
                    </a:solidFill>
                  </a:tcPr>
                </a:tc>
                <a:tc>
                  <a:txBody>
                    <a:bodyPr/>
                    <a:lstStyle/>
                    <a:p>
                      <a:endParaRPr lang="de-DE" sz="1600" dirty="0">
                        <a:solidFill>
                          <a:srgbClr val="666666"/>
                        </a:solidFill>
                        <a:latin typeface="PT Sans" panose="020B0503020203020204"/>
                      </a:endParaRPr>
                    </a:p>
                  </a:txBody>
                  <a:tcPr>
                    <a:solidFill>
                      <a:srgbClr val="F9CB9C"/>
                    </a:solidFill>
                  </a:tcPr>
                </a:tc>
                <a:tc>
                  <a:txBody>
                    <a:bodyPr/>
                    <a:lstStyle/>
                    <a:p>
                      <a:r>
                        <a:rPr lang="de-DE" sz="1600" dirty="0">
                          <a:solidFill>
                            <a:srgbClr val="666666"/>
                          </a:solidFill>
                          <a:latin typeface="PT Sans" panose="020B0503020203020204"/>
                        </a:rPr>
                        <a:t>Pressklammerung</a:t>
                      </a:r>
                    </a:p>
                  </a:txBody>
                  <a:tcPr>
                    <a:solidFill>
                      <a:srgbClr val="F9CB9C"/>
                    </a:solidFill>
                  </a:tcPr>
                </a:tc>
                <a:extLst>
                  <a:ext uri="{0D108BD9-81ED-4DB2-BD59-A6C34878D82A}">
                    <a16:rowId xmlns:a16="http://schemas.microsoft.com/office/drawing/2014/main" val="10009"/>
                  </a:ext>
                </a:extLst>
              </a:tr>
            </a:tbl>
          </a:graphicData>
        </a:graphic>
      </p:graphicFrame>
      <p:sp>
        <p:nvSpPr>
          <p:cNvPr id="7" name="Abgerundetes Rechteck 6"/>
          <p:cNvSpPr/>
          <p:nvPr/>
        </p:nvSpPr>
        <p:spPr>
          <a:xfrm>
            <a:off x="390105" y="5611091"/>
            <a:ext cx="8333324" cy="627107"/>
          </a:xfrm>
          <a:prstGeom prst="roundRect">
            <a:avLst/>
          </a:prstGeom>
          <a:solidFill>
            <a:srgbClr val="FF9919"/>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de-DE" b="1" dirty="0">
                <a:solidFill>
                  <a:schemeClr val="tx1"/>
                </a:solidFill>
                <a:latin typeface="PT Sans" panose="020B0503020203020204" pitchFamily="34" charset="0"/>
                <a:ea typeface="PT Sans" panose="020B0503020203020204" pitchFamily="34" charset="0"/>
              </a:rPr>
              <a:t>Aufgabe: </a:t>
            </a:r>
            <a:r>
              <a:rPr lang="de-DE" dirty="0">
                <a:solidFill>
                  <a:schemeClr val="tx1"/>
                </a:solidFill>
                <a:latin typeface="PT Sans" panose="020B0503020203020204" pitchFamily="34" charset="0"/>
                <a:ea typeface="PT Sans" panose="020B0503020203020204" pitchFamily="34" charset="0"/>
              </a:rPr>
              <a:t>Füllen Sie die Tabelle - Arbeitsblatt 7 - Zusammensetzung von Bürogegenständen aus. </a:t>
            </a:r>
          </a:p>
        </p:txBody>
      </p:sp>
      <p:sp>
        <p:nvSpPr>
          <p:cNvPr id="8" name="Fußzeilenplatzhalter 7"/>
          <p:cNvSpPr>
            <a:spLocks noGrp="1"/>
          </p:cNvSpPr>
          <p:nvPr>
            <p:ph type="ftr" sz="quarter" idx="13"/>
          </p:nvPr>
        </p:nvSpPr>
        <p:spPr/>
        <p:txBody>
          <a:bodyPr/>
          <a:lstStyle/>
          <a:p>
            <a:r>
              <a:rPr lang="de-DE"/>
              <a:t>Das nachwachsende Büro</a:t>
            </a:r>
            <a:endParaRPr lang="de-DE" dirty="0"/>
          </a:p>
        </p:txBody>
      </p:sp>
      <p:sp>
        <p:nvSpPr>
          <p:cNvPr id="9" name="Foliennummernplatzhalter 8"/>
          <p:cNvSpPr>
            <a:spLocks noGrp="1"/>
          </p:cNvSpPr>
          <p:nvPr>
            <p:ph type="sldNum" sz="quarter" idx="14"/>
          </p:nvPr>
        </p:nvSpPr>
        <p:spPr/>
        <p:txBody>
          <a:bodyPr/>
          <a:lstStyle/>
          <a:p>
            <a:fld id="{BC9D0AC9-54AF-4CD9-8809-E6EA56F41A06}" type="slidenum">
              <a:rPr lang="de-DE" smtClean="0"/>
              <a:t>83</a:t>
            </a:fld>
            <a:endParaRPr lang="de-DE"/>
          </a:p>
        </p:txBody>
      </p:sp>
    </p:spTree>
    <p:extLst>
      <p:ext uri="{BB962C8B-B14F-4D97-AF65-F5344CB8AC3E}">
        <p14:creationId xmlns:p14="http://schemas.microsoft.com/office/powerpoint/2010/main" val="18954294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Unterrichtsvorschlag: Modul 2b</a:t>
            </a:r>
            <a:br>
              <a:rPr lang="de-DE" dirty="0"/>
            </a:br>
            <a:r>
              <a:rPr lang="de-DE" dirty="0"/>
              <a:t>Fallstudie Bürogegenstände</a:t>
            </a:r>
            <a:br>
              <a:rPr lang="de-DE" dirty="0"/>
            </a:br>
            <a:r>
              <a:rPr lang="de-DE" dirty="0"/>
              <a:t>Aufgabenstellung</a:t>
            </a:r>
          </a:p>
        </p:txBody>
      </p:sp>
      <p:sp>
        <p:nvSpPr>
          <p:cNvPr id="3" name="Inhaltsplatzhalter 2"/>
          <p:cNvSpPr>
            <a:spLocks noGrp="1"/>
          </p:cNvSpPr>
          <p:nvPr>
            <p:ph idx="1"/>
          </p:nvPr>
        </p:nvSpPr>
        <p:spPr/>
        <p:txBody>
          <a:bodyPr/>
          <a:lstStyle/>
          <a:p>
            <a:r>
              <a:rPr lang="de-DE" dirty="0"/>
              <a:t>Gruppenbildung und Auswahl eines Bürogegenstandes</a:t>
            </a:r>
          </a:p>
          <a:p>
            <a:r>
              <a:rPr lang="de-DE" dirty="0"/>
              <a:t>Suchen Sie ein beispielhaftes schematisches Bild im Internet für Ihren Bürogegenstand (gute Bildquellen sind Wikipedia oder </a:t>
            </a:r>
            <a:r>
              <a:rPr lang="de-DE" dirty="0" err="1"/>
              <a:t>Pixabay</a:t>
            </a:r>
            <a:r>
              <a:rPr lang="de-DE" dirty="0"/>
              <a:t>).</a:t>
            </a:r>
          </a:p>
          <a:p>
            <a:r>
              <a:rPr lang="de-DE" dirty="0"/>
              <a:t>Fügen Sie dieses Bild soll in die Folie 86 ein.</a:t>
            </a:r>
          </a:p>
          <a:p>
            <a:r>
              <a:rPr lang="de-DE" dirty="0"/>
              <a:t>Benennen sie die Bauteile und deren Materialien.</a:t>
            </a:r>
          </a:p>
          <a:p>
            <a:r>
              <a:rPr lang="de-DE" dirty="0"/>
              <a:t>Füllen Sie für drei Materialien die Tabelle – Folie 87 – aus. </a:t>
            </a:r>
          </a:p>
          <a:p>
            <a:r>
              <a:rPr lang="de-DE" dirty="0"/>
              <a:t>Bereiten Sie eine Präsentation ihrer Fallstudie für die nächste Stunde vor.</a:t>
            </a:r>
          </a:p>
        </p:txBody>
      </p:sp>
      <p:sp>
        <p:nvSpPr>
          <p:cNvPr id="7" name="Fußzeilenplatzhalter 6"/>
          <p:cNvSpPr>
            <a:spLocks noGrp="1"/>
          </p:cNvSpPr>
          <p:nvPr>
            <p:ph type="ftr" sz="quarter" idx="13"/>
          </p:nvPr>
        </p:nvSpPr>
        <p:spPr/>
        <p:txBody>
          <a:bodyPr/>
          <a:lstStyle/>
          <a:p>
            <a:r>
              <a:rPr lang="de-DE"/>
              <a:t>Das nachwachsende Büro</a:t>
            </a:r>
            <a:endParaRPr lang="de-DE" dirty="0"/>
          </a:p>
        </p:txBody>
      </p:sp>
      <p:sp>
        <p:nvSpPr>
          <p:cNvPr id="8" name="Foliennummernplatzhalter 7"/>
          <p:cNvSpPr>
            <a:spLocks noGrp="1"/>
          </p:cNvSpPr>
          <p:nvPr>
            <p:ph type="sldNum" sz="quarter" idx="14"/>
          </p:nvPr>
        </p:nvSpPr>
        <p:spPr/>
        <p:txBody>
          <a:bodyPr/>
          <a:lstStyle/>
          <a:p>
            <a:fld id="{BC9D0AC9-54AF-4CD9-8809-E6EA56F41A06}" type="slidenum">
              <a:rPr lang="de-DE" smtClean="0"/>
              <a:t>84</a:t>
            </a:fld>
            <a:endParaRPr lang="de-DE"/>
          </a:p>
        </p:txBody>
      </p:sp>
    </p:spTree>
    <p:extLst>
      <p:ext uri="{BB962C8B-B14F-4D97-AF65-F5344CB8AC3E}">
        <p14:creationId xmlns:p14="http://schemas.microsoft.com/office/powerpoint/2010/main" val="171115567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390105" y="205200"/>
            <a:ext cx="6327936" cy="1068388"/>
          </a:xfrm>
        </p:spPr>
        <p:txBody>
          <a:bodyPr/>
          <a:lstStyle/>
          <a:p>
            <a:r>
              <a:rPr lang="de-DE" dirty="0"/>
              <a:t>Unterrichtsvorschlag: Modul 2b</a:t>
            </a:r>
            <a:br>
              <a:rPr lang="de-DE" dirty="0"/>
            </a:br>
            <a:r>
              <a:rPr lang="de-DE" dirty="0"/>
              <a:t>Fallstudie Bürogegenstände</a:t>
            </a:r>
            <a:br>
              <a:rPr lang="de-DE" dirty="0"/>
            </a:br>
            <a:r>
              <a:rPr lang="de-DE" dirty="0"/>
              <a:t>Gruppeneinteilung</a:t>
            </a:r>
          </a:p>
        </p:txBody>
      </p:sp>
      <p:sp>
        <p:nvSpPr>
          <p:cNvPr id="9" name="Fußzeilenplatzhalter 8"/>
          <p:cNvSpPr>
            <a:spLocks noGrp="1"/>
          </p:cNvSpPr>
          <p:nvPr>
            <p:ph type="ftr" sz="quarter" idx="13"/>
          </p:nvPr>
        </p:nvSpPr>
        <p:spPr/>
        <p:txBody>
          <a:bodyPr/>
          <a:lstStyle/>
          <a:p>
            <a:r>
              <a:rPr lang="de-DE"/>
              <a:t>Das nachwachsende Büro</a:t>
            </a:r>
            <a:endParaRPr lang="de-DE" dirty="0"/>
          </a:p>
        </p:txBody>
      </p:sp>
      <p:sp>
        <p:nvSpPr>
          <p:cNvPr id="10" name="Foliennummernplatzhalter 9"/>
          <p:cNvSpPr>
            <a:spLocks noGrp="1"/>
          </p:cNvSpPr>
          <p:nvPr>
            <p:ph type="sldNum" sz="quarter" idx="14"/>
          </p:nvPr>
        </p:nvSpPr>
        <p:spPr/>
        <p:txBody>
          <a:bodyPr/>
          <a:lstStyle/>
          <a:p>
            <a:fld id="{BC9D0AC9-54AF-4CD9-8809-E6EA56F41A06}" type="slidenum">
              <a:rPr lang="de-DE" smtClean="0"/>
              <a:t>85</a:t>
            </a:fld>
            <a:endParaRPr lang="de-DE"/>
          </a:p>
        </p:txBody>
      </p:sp>
      <p:sp>
        <p:nvSpPr>
          <p:cNvPr id="11" name="Abgerundetes Rechteck 10"/>
          <p:cNvSpPr/>
          <p:nvPr/>
        </p:nvSpPr>
        <p:spPr>
          <a:xfrm>
            <a:off x="929232" y="1476045"/>
            <a:ext cx="7251268" cy="1893692"/>
          </a:xfrm>
          <a:prstGeom prst="roundRect">
            <a:avLst/>
          </a:prstGeom>
          <a:solidFill>
            <a:srgbClr val="FF9919"/>
          </a:solidFill>
          <a:ln>
            <a:noFill/>
          </a:ln>
        </p:spPr>
        <p:style>
          <a:lnRef idx="2">
            <a:schemeClr val="dk1"/>
          </a:lnRef>
          <a:fillRef idx="1">
            <a:schemeClr val="lt1"/>
          </a:fillRef>
          <a:effectRef idx="0">
            <a:schemeClr val="dk1"/>
          </a:effectRef>
          <a:fontRef idx="minor">
            <a:schemeClr val="dk1"/>
          </a:fontRef>
        </p:style>
        <p:txBody>
          <a:bodyPr rtlCol="0" anchor="ctr"/>
          <a:lstStyle/>
          <a:p>
            <a:r>
              <a:rPr lang="de-DE" b="1" dirty="0">
                <a:latin typeface="PT Sans" panose="020B0503020203020204"/>
              </a:rPr>
              <a:t>Aufgabe: </a:t>
            </a:r>
          </a:p>
          <a:p>
            <a:r>
              <a:rPr lang="de-DE" dirty="0">
                <a:latin typeface="PT Sans" panose="020B0503020203020204"/>
              </a:rPr>
              <a:t>Bilden Sie eine Gruppe und wählen Sie einen Bürogegenstand.</a:t>
            </a:r>
          </a:p>
          <a:p>
            <a:r>
              <a:rPr lang="de-DE" dirty="0">
                <a:latin typeface="PT Sans" panose="020B0503020203020204"/>
              </a:rPr>
              <a:t>Einfache Gegenstände werden nur von einer Gruppe bearbeitet.</a:t>
            </a:r>
          </a:p>
          <a:p>
            <a:r>
              <a:rPr lang="de-DE" dirty="0">
                <a:latin typeface="PT Sans" panose="020B0503020203020204"/>
              </a:rPr>
              <a:t>Komplexe Gegenstände können von mehreren Gruppen bearbeitet werden.</a:t>
            </a:r>
          </a:p>
        </p:txBody>
      </p:sp>
      <p:graphicFrame>
        <p:nvGraphicFramePr>
          <p:cNvPr id="13" name="Tabelle 12"/>
          <p:cNvGraphicFramePr>
            <a:graphicFrameLocks noGrp="1"/>
          </p:cNvGraphicFramePr>
          <p:nvPr>
            <p:extLst>
              <p:ext uri="{D42A27DB-BD31-4B8C-83A1-F6EECF244321}">
                <p14:modId xmlns:p14="http://schemas.microsoft.com/office/powerpoint/2010/main" val="1917510082"/>
              </p:ext>
            </p:extLst>
          </p:nvPr>
        </p:nvGraphicFramePr>
        <p:xfrm>
          <a:off x="395289" y="3400649"/>
          <a:ext cx="8300092" cy="2849880"/>
        </p:xfrm>
        <a:graphic>
          <a:graphicData uri="http://schemas.openxmlformats.org/drawingml/2006/table">
            <a:tbl>
              <a:tblPr firstRow="1" bandRow="1">
                <a:tableStyleId>{5C22544A-7EE6-4342-B048-85BDC9FD1C3A}</a:tableStyleId>
              </a:tblPr>
              <a:tblGrid>
                <a:gridCol w="2334056">
                  <a:extLst>
                    <a:ext uri="{9D8B030D-6E8A-4147-A177-3AD203B41FA5}">
                      <a16:colId xmlns:a16="http://schemas.microsoft.com/office/drawing/2014/main" val="20000"/>
                    </a:ext>
                  </a:extLst>
                </a:gridCol>
                <a:gridCol w="5966036">
                  <a:extLst>
                    <a:ext uri="{9D8B030D-6E8A-4147-A177-3AD203B41FA5}">
                      <a16:colId xmlns:a16="http://schemas.microsoft.com/office/drawing/2014/main" val="20001"/>
                    </a:ext>
                  </a:extLst>
                </a:gridCol>
              </a:tblGrid>
              <a:tr h="370840">
                <a:tc>
                  <a:txBody>
                    <a:bodyPr/>
                    <a:lstStyle/>
                    <a:p>
                      <a:r>
                        <a:rPr lang="de-DE" sz="1600" dirty="0">
                          <a:latin typeface="PT Sans" panose="020B0503020203020204"/>
                        </a:rPr>
                        <a:t>Gruppe</a:t>
                      </a:r>
                    </a:p>
                  </a:txBody>
                  <a:tcPr>
                    <a:solidFill>
                      <a:srgbClr val="FF9919"/>
                    </a:solidFill>
                  </a:tcPr>
                </a:tc>
                <a:tc>
                  <a:txBody>
                    <a:bodyPr/>
                    <a:lstStyle/>
                    <a:p>
                      <a:r>
                        <a:rPr lang="de-DE" sz="1600" dirty="0">
                          <a:latin typeface="PT Sans" panose="020B0503020203020204"/>
                        </a:rPr>
                        <a:t>Beispiele</a:t>
                      </a:r>
                    </a:p>
                  </a:txBody>
                  <a:tcPr>
                    <a:solidFill>
                      <a:srgbClr val="FF9919"/>
                    </a:solidFill>
                  </a:tcPr>
                </a:tc>
                <a:extLst>
                  <a:ext uri="{0D108BD9-81ED-4DB2-BD59-A6C34878D82A}">
                    <a16:rowId xmlns:a16="http://schemas.microsoft.com/office/drawing/2014/main" val="10000"/>
                  </a:ext>
                </a:extLst>
              </a:tr>
              <a:tr h="370840">
                <a:tc>
                  <a:txBody>
                    <a:bodyPr/>
                    <a:lstStyle/>
                    <a:p>
                      <a:pPr marL="0" lvl="1" indent="0" algn="l" defTabSz="457200" rtl="0" eaLnBrk="1" latinLnBrk="0" hangingPunct="1">
                        <a:spcAft>
                          <a:spcPts val="600"/>
                        </a:spcAft>
                        <a:buFont typeface="Arial" panose="020B0604020202020204" pitchFamily="34" charset="0"/>
                        <a:buNone/>
                      </a:pPr>
                      <a:r>
                        <a:rPr lang="de-DE" sz="1600" kern="1200" dirty="0">
                          <a:solidFill>
                            <a:schemeClr val="tx1">
                              <a:lumMod val="65000"/>
                              <a:lumOff val="35000"/>
                            </a:schemeClr>
                          </a:solidFill>
                          <a:latin typeface="PT Sans" panose="020B0503020203020204"/>
                          <a:ea typeface="+mn-ea"/>
                          <a:cs typeface="+mn-cs"/>
                        </a:rPr>
                        <a:t>Mobiliar</a:t>
                      </a:r>
                    </a:p>
                  </a:txBody>
                  <a:tcPr marL="68580" marR="68580" marT="9525" marB="0">
                    <a:solidFill>
                      <a:srgbClr val="F9CB9C"/>
                    </a:solidFill>
                  </a:tcPr>
                </a:tc>
                <a:tc>
                  <a:txBody>
                    <a:bodyPr/>
                    <a:lstStyle/>
                    <a:p>
                      <a:r>
                        <a:rPr lang="de-DE" sz="1600" dirty="0">
                          <a:solidFill>
                            <a:schemeClr val="tx1">
                              <a:lumMod val="65000"/>
                              <a:lumOff val="35000"/>
                            </a:schemeClr>
                          </a:solidFill>
                          <a:latin typeface="PT Sans" panose="020B0503020203020204"/>
                        </a:rPr>
                        <a:t>Regale, Schreibtische, Stühle,</a:t>
                      </a:r>
                      <a:r>
                        <a:rPr lang="de-DE" sz="1600" baseline="0" dirty="0">
                          <a:solidFill>
                            <a:schemeClr val="tx1">
                              <a:lumMod val="65000"/>
                              <a:lumOff val="35000"/>
                            </a:schemeClr>
                          </a:solidFill>
                          <a:latin typeface="PT Sans" panose="020B0503020203020204"/>
                        </a:rPr>
                        <a:t> Tische, Lampen, Schubladencontainer, Papierkorb. Aktenvernichter, Taschenrechner</a:t>
                      </a:r>
                      <a:endParaRPr lang="de-DE" sz="1600" dirty="0">
                        <a:solidFill>
                          <a:schemeClr val="tx1">
                            <a:lumMod val="65000"/>
                            <a:lumOff val="35000"/>
                          </a:schemeClr>
                        </a:solidFill>
                        <a:latin typeface="PT Sans" panose="020B0503020203020204"/>
                      </a:endParaRPr>
                    </a:p>
                  </a:txBody>
                  <a:tcPr>
                    <a:solidFill>
                      <a:srgbClr val="F9CB9C"/>
                    </a:solidFill>
                  </a:tcPr>
                </a:tc>
                <a:extLst>
                  <a:ext uri="{0D108BD9-81ED-4DB2-BD59-A6C34878D82A}">
                    <a16:rowId xmlns:a16="http://schemas.microsoft.com/office/drawing/2014/main" val="10001"/>
                  </a:ext>
                </a:extLst>
              </a:tr>
              <a:tr h="370840">
                <a:tc>
                  <a:txBody>
                    <a:bodyPr/>
                    <a:lstStyle/>
                    <a:p>
                      <a:pPr marL="0" lvl="1" indent="0" algn="l" defTabSz="457200" rtl="0" eaLnBrk="1" latinLnBrk="0" hangingPunct="1">
                        <a:spcAft>
                          <a:spcPts val="600"/>
                        </a:spcAft>
                        <a:buFont typeface="Arial" panose="020B0604020202020204" pitchFamily="34" charset="0"/>
                        <a:buNone/>
                      </a:pPr>
                      <a:r>
                        <a:rPr lang="de-DE" sz="1600" kern="1200" dirty="0">
                          <a:solidFill>
                            <a:schemeClr val="tx1">
                              <a:lumMod val="65000"/>
                              <a:lumOff val="35000"/>
                            </a:schemeClr>
                          </a:solidFill>
                          <a:latin typeface="PT Sans" panose="020B0503020203020204"/>
                          <a:ea typeface="+mn-ea"/>
                          <a:cs typeface="+mn-cs"/>
                        </a:rPr>
                        <a:t>IKT</a:t>
                      </a:r>
                    </a:p>
                  </a:txBody>
                  <a:tcPr marL="68580" marR="68580" marT="9525" marB="0">
                    <a:solidFill>
                      <a:srgbClr val="FCE5CD"/>
                    </a:solidFill>
                  </a:tcPr>
                </a:tc>
                <a:tc>
                  <a:txBody>
                    <a:bodyPr/>
                    <a:lstStyle/>
                    <a:p>
                      <a:r>
                        <a:rPr lang="de-DE" sz="1600" kern="1200" dirty="0">
                          <a:solidFill>
                            <a:schemeClr val="tx1">
                              <a:lumMod val="65000"/>
                              <a:lumOff val="35000"/>
                            </a:schemeClr>
                          </a:solidFill>
                          <a:latin typeface="PT Sans" panose="020B0503020203020204"/>
                          <a:ea typeface="+mn-ea"/>
                          <a:cs typeface="+mn-cs"/>
                        </a:rPr>
                        <a:t>Computer, Fax, Kopierer, Telefone</a:t>
                      </a:r>
                      <a:endParaRPr lang="de-DE" sz="1600" dirty="0">
                        <a:solidFill>
                          <a:schemeClr val="tx1">
                            <a:lumMod val="65000"/>
                            <a:lumOff val="35000"/>
                          </a:schemeClr>
                        </a:solidFill>
                        <a:latin typeface="PT Sans" panose="020B0503020203020204"/>
                      </a:endParaRPr>
                    </a:p>
                  </a:txBody>
                  <a:tcPr>
                    <a:solidFill>
                      <a:srgbClr val="FCE5CD"/>
                    </a:solidFill>
                  </a:tcPr>
                </a:tc>
                <a:extLst>
                  <a:ext uri="{0D108BD9-81ED-4DB2-BD59-A6C34878D82A}">
                    <a16:rowId xmlns:a16="http://schemas.microsoft.com/office/drawing/2014/main" val="10002"/>
                  </a:ext>
                </a:extLst>
              </a:tr>
              <a:tr h="370840">
                <a:tc>
                  <a:txBody>
                    <a:bodyPr/>
                    <a:lstStyle/>
                    <a:p>
                      <a:pPr marL="0" lvl="1" indent="0" algn="l" defTabSz="457200" rtl="0" eaLnBrk="1" latinLnBrk="0" hangingPunct="1">
                        <a:spcAft>
                          <a:spcPts val="600"/>
                        </a:spcAft>
                        <a:buFont typeface="Arial" panose="020B0604020202020204" pitchFamily="34" charset="0"/>
                        <a:buNone/>
                      </a:pPr>
                      <a:r>
                        <a:rPr lang="de-DE" sz="1600" kern="1200" dirty="0">
                          <a:solidFill>
                            <a:schemeClr val="tx1">
                              <a:lumMod val="65000"/>
                              <a:lumOff val="35000"/>
                            </a:schemeClr>
                          </a:solidFill>
                          <a:latin typeface="PT Sans" panose="020B0503020203020204"/>
                          <a:ea typeface="+mn-ea"/>
                          <a:cs typeface="+mn-cs"/>
                        </a:rPr>
                        <a:t>Verbrauchsmaterialien</a:t>
                      </a:r>
                    </a:p>
                  </a:txBody>
                  <a:tcPr marL="68580" marR="68580" marT="9525" marB="0">
                    <a:solidFill>
                      <a:srgbClr val="F9CB9C"/>
                    </a:solidFill>
                  </a:tcPr>
                </a:tc>
                <a:tc>
                  <a:txBody>
                    <a:bodyPr/>
                    <a:lstStyle/>
                    <a:p>
                      <a:r>
                        <a:rPr lang="de-DE" sz="1600" dirty="0">
                          <a:solidFill>
                            <a:schemeClr val="tx1">
                              <a:lumMod val="65000"/>
                              <a:lumOff val="35000"/>
                            </a:schemeClr>
                          </a:solidFill>
                          <a:latin typeface="PT Sans" panose="020B0503020203020204"/>
                        </a:rPr>
                        <a:t>Papier, Bleistiften, Klammern, Kugelschreiber, Druckerpatronen, Radiergummi</a:t>
                      </a:r>
                    </a:p>
                  </a:txBody>
                  <a:tcPr>
                    <a:solidFill>
                      <a:srgbClr val="F9CB9C"/>
                    </a:solidFill>
                  </a:tcPr>
                </a:tc>
                <a:extLst>
                  <a:ext uri="{0D108BD9-81ED-4DB2-BD59-A6C34878D82A}">
                    <a16:rowId xmlns:a16="http://schemas.microsoft.com/office/drawing/2014/main" val="10003"/>
                  </a:ext>
                </a:extLst>
              </a:tr>
              <a:tr h="370840">
                <a:tc>
                  <a:txBody>
                    <a:bodyPr/>
                    <a:lstStyle/>
                    <a:p>
                      <a:pPr marL="0" lvl="1" indent="0" algn="l" defTabSz="457200" rtl="0" eaLnBrk="1" latinLnBrk="0" hangingPunct="1">
                        <a:spcAft>
                          <a:spcPts val="600"/>
                        </a:spcAft>
                        <a:buFont typeface="Arial" panose="020B0604020202020204" pitchFamily="34" charset="0"/>
                        <a:buNone/>
                      </a:pPr>
                      <a:r>
                        <a:rPr lang="de-DE" sz="1600" kern="1200" dirty="0">
                          <a:solidFill>
                            <a:schemeClr val="tx1">
                              <a:lumMod val="65000"/>
                              <a:lumOff val="35000"/>
                            </a:schemeClr>
                          </a:solidFill>
                          <a:latin typeface="PT Sans" panose="020B0503020203020204"/>
                          <a:ea typeface="+mn-ea"/>
                          <a:cs typeface="+mn-cs"/>
                        </a:rPr>
                        <a:t>Ordnungssysteme</a:t>
                      </a:r>
                    </a:p>
                  </a:txBody>
                  <a:tcPr marL="68580" marR="68580" marT="9525" marB="0">
                    <a:solidFill>
                      <a:srgbClr val="FCE5CD"/>
                    </a:solidFill>
                  </a:tcPr>
                </a:tc>
                <a:tc>
                  <a:txBody>
                    <a:bodyPr/>
                    <a:lstStyle/>
                    <a:p>
                      <a:r>
                        <a:rPr lang="de-DE" sz="1600" dirty="0" err="1">
                          <a:solidFill>
                            <a:schemeClr val="tx1">
                              <a:lumMod val="65000"/>
                              <a:lumOff val="35000"/>
                            </a:schemeClr>
                          </a:solidFill>
                          <a:latin typeface="PT Sans" panose="020B0503020203020204"/>
                        </a:rPr>
                        <a:t>Schuber</a:t>
                      </a:r>
                      <a:r>
                        <a:rPr lang="de-DE" sz="1600" dirty="0">
                          <a:solidFill>
                            <a:schemeClr val="tx1">
                              <a:lumMod val="65000"/>
                              <a:lumOff val="35000"/>
                            </a:schemeClr>
                          </a:solidFill>
                          <a:latin typeface="PT Sans" panose="020B0503020203020204"/>
                        </a:rPr>
                        <a:t>,</a:t>
                      </a:r>
                      <a:r>
                        <a:rPr lang="de-DE" sz="1600" baseline="0" dirty="0">
                          <a:solidFill>
                            <a:schemeClr val="tx1">
                              <a:lumMod val="65000"/>
                              <a:lumOff val="35000"/>
                            </a:schemeClr>
                          </a:solidFill>
                          <a:latin typeface="PT Sans" panose="020B0503020203020204"/>
                        </a:rPr>
                        <a:t> Aktenordner, Visitenkarten, Stiftköcher</a:t>
                      </a:r>
                      <a:endParaRPr lang="de-DE" sz="1600" dirty="0">
                        <a:solidFill>
                          <a:schemeClr val="tx1">
                            <a:lumMod val="65000"/>
                            <a:lumOff val="35000"/>
                          </a:schemeClr>
                        </a:solidFill>
                        <a:latin typeface="PT Sans" panose="020B0503020203020204"/>
                      </a:endParaRPr>
                    </a:p>
                  </a:txBody>
                  <a:tcPr>
                    <a:solidFill>
                      <a:srgbClr val="FCE5CD"/>
                    </a:solidFill>
                  </a:tcPr>
                </a:tc>
                <a:extLst>
                  <a:ext uri="{0D108BD9-81ED-4DB2-BD59-A6C34878D82A}">
                    <a16:rowId xmlns:a16="http://schemas.microsoft.com/office/drawing/2014/main" val="10004"/>
                  </a:ext>
                </a:extLst>
              </a:tr>
              <a:tr h="370840">
                <a:tc>
                  <a:txBody>
                    <a:bodyPr/>
                    <a:lstStyle/>
                    <a:p>
                      <a:pPr marL="0" lvl="1" indent="0" algn="l" defTabSz="457200" rtl="0" eaLnBrk="1" latinLnBrk="0" hangingPunct="1">
                        <a:spcAft>
                          <a:spcPts val="600"/>
                        </a:spcAft>
                        <a:buFont typeface="Arial" panose="020B0604020202020204" pitchFamily="34" charset="0"/>
                        <a:buNone/>
                        <a:tabLst>
                          <a:tab pos="914400" algn="l"/>
                        </a:tabLst>
                      </a:pPr>
                      <a:r>
                        <a:rPr lang="de-DE" sz="1600" kern="1200" dirty="0">
                          <a:solidFill>
                            <a:schemeClr val="tx1">
                              <a:lumMod val="65000"/>
                              <a:lumOff val="35000"/>
                            </a:schemeClr>
                          </a:solidFill>
                          <a:latin typeface="PT Sans" panose="020B0503020203020204"/>
                          <a:ea typeface="+mn-ea"/>
                          <a:cs typeface="+mn-cs"/>
                        </a:rPr>
                        <a:t>sonstiges</a:t>
                      </a:r>
                    </a:p>
                  </a:txBody>
                  <a:tcPr marL="68580" marR="68580" marT="9525" marB="0">
                    <a:solidFill>
                      <a:srgbClr val="F9CB9C"/>
                    </a:solidFill>
                  </a:tcPr>
                </a:tc>
                <a:tc>
                  <a:txBody>
                    <a:bodyPr/>
                    <a:lstStyle/>
                    <a:p>
                      <a:r>
                        <a:rPr lang="de-DE" sz="1600" dirty="0">
                          <a:solidFill>
                            <a:schemeClr val="tx1">
                              <a:lumMod val="65000"/>
                              <a:lumOff val="35000"/>
                            </a:schemeClr>
                          </a:solidFill>
                          <a:latin typeface="PT Sans" panose="020B0503020203020204"/>
                        </a:rPr>
                        <a:t>Tacker,</a:t>
                      </a:r>
                      <a:r>
                        <a:rPr lang="de-DE" sz="1600" baseline="0" dirty="0">
                          <a:solidFill>
                            <a:schemeClr val="tx1">
                              <a:lumMod val="65000"/>
                              <a:lumOff val="35000"/>
                            </a:schemeClr>
                          </a:solidFill>
                          <a:latin typeface="PT Sans" panose="020B0503020203020204"/>
                        </a:rPr>
                        <a:t> Locher, Tresor, Bodenschutzmatten, Bilder, Kalender, Klebemittel, Lineale, Stempel, Schere, Brieföffner, Bücher</a:t>
                      </a:r>
                      <a:endParaRPr lang="de-DE" sz="1600" dirty="0">
                        <a:solidFill>
                          <a:schemeClr val="tx1">
                            <a:lumMod val="65000"/>
                            <a:lumOff val="35000"/>
                          </a:schemeClr>
                        </a:solidFill>
                        <a:latin typeface="PT Sans" panose="020B0503020203020204"/>
                      </a:endParaRPr>
                    </a:p>
                  </a:txBody>
                  <a:tcPr>
                    <a:solidFill>
                      <a:srgbClr val="F9CB9C"/>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87905759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390105" y="205200"/>
            <a:ext cx="6327936" cy="1068388"/>
          </a:xfrm>
        </p:spPr>
        <p:txBody>
          <a:bodyPr/>
          <a:lstStyle/>
          <a:p>
            <a:r>
              <a:rPr lang="de-DE" dirty="0"/>
              <a:t>Unterrichtsvorschlag: Modul 3</a:t>
            </a:r>
            <a:br>
              <a:rPr lang="de-DE" dirty="0"/>
            </a:br>
            <a:r>
              <a:rPr lang="de-DE" dirty="0"/>
              <a:t>Fallstudie Bürogegenstände</a:t>
            </a:r>
            <a:br>
              <a:rPr lang="de-DE" dirty="0"/>
            </a:br>
            <a:r>
              <a:rPr lang="de-DE" dirty="0"/>
              <a:t>Vorlage A</a:t>
            </a:r>
          </a:p>
        </p:txBody>
      </p:sp>
      <p:sp>
        <p:nvSpPr>
          <p:cNvPr id="8" name="Abgerundetes Rechteck 7"/>
          <p:cNvSpPr/>
          <p:nvPr/>
        </p:nvSpPr>
        <p:spPr>
          <a:xfrm>
            <a:off x="420370" y="1694281"/>
            <a:ext cx="2557497" cy="561109"/>
          </a:xfrm>
          <a:prstGeom prst="roundRect">
            <a:avLst/>
          </a:prstGeom>
          <a:solidFill>
            <a:srgbClr val="FCE5CD"/>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de-DE" dirty="0">
              <a:solidFill>
                <a:srgbClr val="595959"/>
              </a:solidFill>
              <a:latin typeface="PT Sans" panose="020B0503020203020204" pitchFamily="34" charset="0"/>
              <a:ea typeface="PT Sans" panose="020B0503020203020204" pitchFamily="34" charset="0"/>
            </a:endParaRPr>
          </a:p>
        </p:txBody>
      </p:sp>
      <p:sp>
        <p:nvSpPr>
          <p:cNvPr id="15" name="Rechteck 14"/>
          <p:cNvSpPr/>
          <p:nvPr/>
        </p:nvSpPr>
        <p:spPr>
          <a:xfrm>
            <a:off x="3582671" y="2554444"/>
            <a:ext cx="2030062" cy="2770908"/>
          </a:xfrm>
          <a:prstGeom prst="rect">
            <a:avLst/>
          </a:prstGeom>
          <a:solidFill>
            <a:srgbClr val="FF9919"/>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de-DE" dirty="0">
                <a:solidFill>
                  <a:srgbClr val="595959"/>
                </a:solidFill>
                <a:latin typeface="PT Sans" panose="020B0503020203020204" pitchFamily="34" charset="0"/>
                <a:ea typeface="PT Sans" panose="020B0503020203020204" pitchFamily="34" charset="0"/>
              </a:rPr>
              <a:t>Hier ein Beispielbild des Bürogegenstandes einfügen]</a:t>
            </a:r>
          </a:p>
        </p:txBody>
      </p:sp>
      <p:sp>
        <p:nvSpPr>
          <p:cNvPr id="16" name="Abgerundetes Rechteck 15"/>
          <p:cNvSpPr/>
          <p:nvPr/>
        </p:nvSpPr>
        <p:spPr>
          <a:xfrm>
            <a:off x="420370" y="2658755"/>
            <a:ext cx="2557497" cy="561109"/>
          </a:xfrm>
          <a:prstGeom prst="roundRect">
            <a:avLst/>
          </a:prstGeom>
          <a:solidFill>
            <a:srgbClr val="FCE5CD"/>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de-DE" dirty="0">
              <a:solidFill>
                <a:srgbClr val="595959"/>
              </a:solidFill>
              <a:latin typeface="PT Sans" panose="020B0503020203020204" pitchFamily="34" charset="0"/>
              <a:ea typeface="PT Sans" panose="020B0503020203020204" pitchFamily="34" charset="0"/>
            </a:endParaRPr>
          </a:p>
        </p:txBody>
      </p:sp>
      <p:sp>
        <p:nvSpPr>
          <p:cNvPr id="17" name="Abgerundetes Rechteck 16"/>
          <p:cNvSpPr/>
          <p:nvPr/>
        </p:nvSpPr>
        <p:spPr>
          <a:xfrm>
            <a:off x="390105" y="3623229"/>
            <a:ext cx="2557497" cy="561109"/>
          </a:xfrm>
          <a:prstGeom prst="roundRect">
            <a:avLst/>
          </a:prstGeom>
          <a:solidFill>
            <a:srgbClr val="FCE5CD"/>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de-DE" dirty="0">
              <a:solidFill>
                <a:srgbClr val="595959"/>
              </a:solidFill>
              <a:latin typeface="PT Sans" panose="020B0503020203020204" pitchFamily="34" charset="0"/>
              <a:ea typeface="PT Sans" panose="020B0503020203020204" pitchFamily="34" charset="0"/>
            </a:endParaRPr>
          </a:p>
        </p:txBody>
      </p:sp>
      <p:sp>
        <p:nvSpPr>
          <p:cNvPr id="18" name="Abgerundetes Rechteck 17"/>
          <p:cNvSpPr/>
          <p:nvPr/>
        </p:nvSpPr>
        <p:spPr>
          <a:xfrm>
            <a:off x="420370" y="4587703"/>
            <a:ext cx="2557497" cy="561109"/>
          </a:xfrm>
          <a:prstGeom prst="roundRect">
            <a:avLst/>
          </a:prstGeom>
          <a:solidFill>
            <a:srgbClr val="FCE5CD"/>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de-DE" dirty="0">
              <a:solidFill>
                <a:srgbClr val="595959"/>
              </a:solidFill>
              <a:latin typeface="PT Sans" panose="020B0503020203020204" pitchFamily="34" charset="0"/>
              <a:ea typeface="PT Sans" panose="020B0503020203020204" pitchFamily="34" charset="0"/>
            </a:endParaRPr>
          </a:p>
        </p:txBody>
      </p:sp>
      <p:sp>
        <p:nvSpPr>
          <p:cNvPr id="19" name="Abgerundetes Rechteck 18"/>
          <p:cNvSpPr/>
          <p:nvPr/>
        </p:nvSpPr>
        <p:spPr>
          <a:xfrm>
            <a:off x="395288" y="5552176"/>
            <a:ext cx="2557497" cy="561109"/>
          </a:xfrm>
          <a:prstGeom prst="roundRect">
            <a:avLst/>
          </a:prstGeom>
          <a:solidFill>
            <a:srgbClr val="FCE5CD"/>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de-DE" dirty="0">
              <a:solidFill>
                <a:srgbClr val="595959"/>
              </a:solidFill>
              <a:latin typeface="PT Sans" panose="020B0503020203020204" pitchFamily="34" charset="0"/>
              <a:ea typeface="PT Sans" panose="020B0503020203020204" pitchFamily="34" charset="0"/>
            </a:endParaRPr>
          </a:p>
        </p:txBody>
      </p:sp>
      <p:sp>
        <p:nvSpPr>
          <p:cNvPr id="21" name="Abgerundetes Rechteck 20"/>
          <p:cNvSpPr/>
          <p:nvPr/>
        </p:nvSpPr>
        <p:spPr>
          <a:xfrm>
            <a:off x="6148070" y="1694281"/>
            <a:ext cx="2557497" cy="561109"/>
          </a:xfrm>
          <a:prstGeom prst="roundRect">
            <a:avLst/>
          </a:prstGeom>
          <a:solidFill>
            <a:srgbClr val="FCE5CD"/>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de-DE" dirty="0">
              <a:solidFill>
                <a:srgbClr val="595959"/>
              </a:solidFill>
              <a:latin typeface="PT Sans" panose="020B0503020203020204" pitchFamily="34" charset="0"/>
              <a:ea typeface="PT Sans" panose="020B0503020203020204" pitchFamily="34" charset="0"/>
            </a:endParaRPr>
          </a:p>
        </p:txBody>
      </p:sp>
      <p:sp>
        <p:nvSpPr>
          <p:cNvPr id="22" name="Abgerundetes Rechteck 21"/>
          <p:cNvSpPr/>
          <p:nvPr/>
        </p:nvSpPr>
        <p:spPr>
          <a:xfrm>
            <a:off x="6148070" y="2658755"/>
            <a:ext cx="2557497" cy="561109"/>
          </a:xfrm>
          <a:prstGeom prst="roundRect">
            <a:avLst/>
          </a:prstGeom>
          <a:solidFill>
            <a:srgbClr val="FCE5CD"/>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de-DE" dirty="0">
              <a:solidFill>
                <a:srgbClr val="595959"/>
              </a:solidFill>
              <a:latin typeface="PT Sans" panose="020B0503020203020204" pitchFamily="34" charset="0"/>
              <a:ea typeface="PT Sans" panose="020B0503020203020204" pitchFamily="34" charset="0"/>
            </a:endParaRPr>
          </a:p>
        </p:txBody>
      </p:sp>
      <p:sp>
        <p:nvSpPr>
          <p:cNvPr id="23" name="Abgerundetes Rechteck 22"/>
          <p:cNvSpPr/>
          <p:nvPr/>
        </p:nvSpPr>
        <p:spPr>
          <a:xfrm>
            <a:off x="6117805" y="3623229"/>
            <a:ext cx="2557497" cy="561109"/>
          </a:xfrm>
          <a:prstGeom prst="roundRect">
            <a:avLst/>
          </a:prstGeom>
          <a:solidFill>
            <a:srgbClr val="FCE5CD"/>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de-DE" dirty="0">
              <a:solidFill>
                <a:srgbClr val="595959"/>
              </a:solidFill>
              <a:latin typeface="PT Sans" panose="020B0503020203020204" pitchFamily="34" charset="0"/>
              <a:ea typeface="PT Sans" panose="020B0503020203020204" pitchFamily="34" charset="0"/>
            </a:endParaRPr>
          </a:p>
        </p:txBody>
      </p:sp>
      <p:sp>
        <p:nvSpPr>
          <p:cNvPr id="24" name="Abgerundetes Rechteck 23"/>
          <p:cNvSpPr/>
          <p:nvPr/>
        </p:nvSpPr>
        <p:spPr>
          <a:xfrm>
            <a:off x="6148070" y="4587703"/>
            <a:ext cx="2557497" cy="561109"/>
          </a:xfrm>
          <a:prstGeom prst="roundRect">
            <a:avLst/>
          </a:prstGeom>
          <a:solidFill>
            <a:srgbClr val="FCE5CD"/>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de-DE" dirty="0">
              <a:solidFill>
                <a:srgbClr val="595959"/>
              </a:solidFill>
              <a:latin typeface="PT Sans" panose="020B0503020203020204" pitchFamily="34" charset="0"/>
              <a:ea typeface="PT Sans" panose="020B0503020203020204" pitchFamily="34" charset="0"/>
            </a:endParaRPr>
          </a:p>
        </p:txBody>
      </p:sp>
      <p:sp>
        <p:nvSpPr>
          <p:cNvPr id="25" name="Abgerundetes Rechteck 24"/>
          <p:cNvSpPr/>
          <p:nvPr/>
        </p:nvSpPr>
        <p:spPr>
          <a:xfrm>
            <a:off x="6122988" y="5552176"/>
            <a:ext cx="2557497" cy="561109"/>
          </a:xfrm>
          <a:prstGeom prst="roundRect">
            <a:avLst/>
          </a:prstGeom>
          <a:solidFill>
            <a:srgbClr val="FCE5CD"/>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de-DE" dirty="0">
              <a:solidFill>
                <a:srgbClr val="595959"/>
              </a:solidFill>
              <a:latin typeface="PT Sans" panose="020B0503020203020204" pitchFamily="34" charset="0"/>
              <a:ea typeface="PT Sans" panose="020B0503020203020204" pitchFamily="34" charset="0"/>
            </a:endParaRPr>
          </a:p>
        </p:txBody>
      </p:sp>
      <p:sp>
        <p:nvSpPr>
          <p:cNvPr id="4" name="Fußzeilenplatzhalter 3"/>
          <p:cNvSpPr>
            <a:spLocks noGrp="1"/>
          </p:cNvSpPr>
          <p:nvPr>
            <p:ph type="ftr" sz="quarter" idx="13"/>
          </p:nvPr>
        </p:nvSpPr>
        <p:spPr/>
        <p:txBody>
          <a:bodyPr/>
          <a:lstStyle/>
          <a:p>
            <a:r>
              <a:rPr lang="de-DE"/>
              <a:t>Das nachwachsende Büro</a:t>
            </a:r>
            <a:endParaRPr lang="de-DE" dirty="0"/>
          </a:p>
        </p:txBody>
      </p:sp>
      <p:sp>
        <p:nvSpPr>
          <p:cNvPr id="6" name="Foliennummernplatzhalter 5"/>
          <p:cNvSpPr>
            <a:spLocks noGrp="1"/>
          </p:cNvSpPr>
          <p:nvPr>
            <p:ph type="sldNum" sz="quarter" idx="14"/>
          </p:nvPr>
        </p:nvSpPr>
        <p:spPr/>
        <p:txBody>
          <a:bodyPr/>
          <a:lstStyle/>
          <a:p>
            <a:fld id="{BC9D0AC9-54AF-4CD9-8809-E6EA56F41A06}" type="slidenum">
              <a:rPr lang="de-DE" smtClean="0"/>
              <a:t>86</a:t>
            </a:fld>
            <a:endParaRPr lang="de-DE"/>
          </a:p>
        </p:txBody>
      </p:sp>
    </p:spTree>
    <p:extLst>
      <p:ext uri="{BB962C8B-B14F-4D97-AF65-F5344CB8AC3E}">
        <p14:creationId xmlns:p14="http://schemas.microsoft.com/office/powerpoint/2010/main" val="67520975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Unterrichtsvorschlag: Modul 3</a:t>
            </a:r>
            <a:br>
              <a:rPr lang="de-DE" dirty="0"/>
            </a:br>
            <a:r>
              <a:rPr lang="de-DE" dirty="0"/>
              <a:t>Fallstudie Bürogegenstände</a:t>
            </a:r>
            <a:br>
              <a:rPr lang="de-DE" dirty="0"/>
            </a:br>
            <a:r>
              <a:rPr lang="de-DE" dirty="0"/>
              <a:t>Vorlage B</a:t>
            </a:r>
          </a:p>
        </p:txBody>
      </p:sp>
      <p:graphicFrame>
        <p:nvGraphicFramePr>
          <p:cNvPr id="6" name="Inhaltsplatzhalter 5"/>
          <p:cNvGraphicFramePr>
            <a:graphicFrameLocks noGrp="1"/>
          </p:cNvGraphicFramePr>
          <p:nvPr>
            <p:ph idx="1"/>
            <p:extLst>
              <p:ext uri="{D42A27DB-BD31-4B8C-83A1-F6EECF244321}">
                <p14:modId xmlns:p14="http://schemas.microsoft.com/office/powerpoint/2010/main" val="2770492907"/>
              </p:ext>
            </p:extLst>
          </p:nvPr>
        </p:nvGraphicFramePr>
        <p:xfrm>
          <a:off x="390525" y="1512888"/>
          <a:ext cx="8321675" cy="4521200"/>
        </p:xfrm>
        <a:graphic>
          <a:graphicData uri="http://schemas.openxmlformats.org/drawingml/2006/table">
            <a:tbl>
              <a:tblPr firstRow="1" bandRow="1">
                <a:tableStyleId>{5C22544A-7EE6-4342-B048-85BDC9FD1C3A}</a:tableStyleId>
              </a:tblPr>
              <a:tblGrid>
                <a:gridCol w="2035175">
                  <a:extLst>
                    <a:ext uri="{9D8B030D-6E8A-4147-A177-3AD203B41FA5}">
                      <a16:colId xmlns:a16="http://schemas.microsoft.com/office/drawing/2014/main" val="20000"/>
                    </a:ext>
                  </a:extLst>
                </a:gridCol>
                <a:gridCol w="1924231">
                  <a:extLst>
                    <a:ext uri="{9D8B030D-6E8A-4147-A177-3AD203B41FA5}">
                      <a16:colId xmlns:a16="http://schemas.microsoft.com/office/drawing/2014/main" val="20001"/>
                    </a:ext>
                  </a:extLst>
                </a:gridCol>
                <a:gridCol w="2142309">
                  <a:extLst>
                    <a:ext uri="{9D8B030D-6E8A-4147-A177-3AD203B41FA5}">
                      <a16:colId xmlns:a16="http://schemas.microsoft.com/office/drawing/2014/main" val="20002"/>
                    </a:ext>
                  </a:extLst>
                </a:gridCol>
                <a:gridCol w="2219960">
                  <a:extLst>
                    <a:ext uri="{9D8B030D-6E8A-4147-A177-3AD203B41FA5}">
                      <a16:colId xmlns:a16="http://schemas.microsoft.com/office/drawing/2014/main" val="20003"/>
                    </a:ext>
                  </a:extLst>
                </a:gridCol>
              </a:tblGrid>
              <a:tr h="370840">
                <a:tc>
                  <a:txBody>
                    <a:bodyPr/>
                    <a:lstStyle/>
                    <a:p>
                      <a:endParaRPr lang="de-DE" dirty="0">
                        <a:latin typeface="PT Sans" panose="020B0503020203020204"/>
                      </a:endParaRPr>
                    </a:p>
                  </a:txBody>
                  <a:tcPr>
                    <a:solidFill>
                      <a:srgbClr val="FF9919"/>
                    </a:solidFill>
                  </a:tcPr>
                </a:tc>
                <a:tc>
                  <a:txBody>
                    <a:bodyPr/>
                    <a:lstStyle/>
                    <a:p>
                      <a:r>
                        <a:rPr lang="de-DE" dirty="0">
                          <a:latin typeface="PT Sans" panose="020B0503020203020204"/>
                        </a:rPr>
                        <a:t>Material 1</a:t>
                      </a:r>
                    </a:p>
                  </a:txBody>
                  <a:tcPr>
                    <a:solidFill>
                      <a:srgbClr val="FF9919"/>
                    </a:solidFill>
                  </a:tcPr>
                </a:tc>
                <a:tc>
                  <a:txBody>
                    <a:bodyPr/>
                    <a:lstStyle/>
                    <a:p>
                      <a:r>
                        <a:rPr lang="de-DE" dirty="0">
                          <a:latin typeface="PT Sans" panose="020B0503020203020204"/>
                        </a:rPr>
                        <a:t>Material 2</a:t>
                      </a:r>
                    </a:p>
                  </a:txBody>
                  <a:tcPr>
                    <a:solidFill>
                      <a:srgbClr val="FF9919"/>
                    </a:solidFill>
                  </a:tcPr>
                </a:tc>
                <a:tc>
                  <a:txBody>
                    <a:bodyPr/>
                    <a:lstStyle/>
                    <a:p>
                      <a:r>
                        <a:rPr lang="de-DE" dirty="0">
                          <a:latin typeface="PT Sans" panose="020B0503020203020204"/>
                        </a:rPr>
                        <a:t>Material 3</a:t>
                      </a:r>
                    </a:p>
                  </a:txBody>
                  <a:tcPr>
                    <a:solidFill>
                      <a:srgbClr val="FF9919"/>
                    </a:solidFill>
                  </a:tcPr>
                </a:tc>
                <a:extLst>
                  <a:ext uri="{0D108BD9-81ED-4DB2-BD59-A6C34878D82A}">
                    <a16:rowId xmlns:a16="http://schemas.microsoft.com/office/drawing/2014/main" val="10000"/>
                  </a:ext>
                </a:extLst>
              </a:tr>
              <a:tr h="370840">
                <a:tc>
                  <a:txBody>
                    <a:bodyPr/>
                    <a:lstStyle/>
                    <a:p>
                      <a:r>
                        <a:rPr lang="de-DE" dirty="0">
                          <a:solidFill>
                            <a:schemeClr val="tx1">
                              <a:lumMod val="50000"/>
                              <a:lumOff val="50000"/>
                            </a:schemeClr>
                          </a:solidFill>
                          <a:latin typeface="PT Sans" panose="020B0503020203020204"/>
                        </a:rPr>
                        <a:t>Gegenstand</a:t>
                      </a:r>
                    </a:p>
                  </a:txBody>
                  <a:tcPr>
                    <a:solidFill>
                      <a:srgbClr val="F9CB9C"/>
                    </a:solidFill>
                  </a:tcPr>
                </a:tc>
                <a:tc>
                  <a:txBody>
                    <a:bodyPr/>
                    <a:lstStyle/>
                    <a:p>
                      <a:endParaRPr lang="de-DE" dirty="0">
                        <a:solidFill>
                          <a:schemeClr val="tx1">
                            <a:lumMod val="50000"/>
                            <a:lumOff val="50000"/>
                          </a:schemeClr>
                        </a:solidFill>
                        <a:latin typeface="PT Sans" panose="020B0503020203020204"/>
                      </a:endParaRPr>
                    </a:p>
                  </a:txBody>
                  <a:tcPr>
                    <a:solidFill>
                      <a:srgbClr val="F9CB9C"/>
                    </a:solidFill>
                  </a:tcPr>
                </a:tc>
                <a:tc>
                  <a:txBody>
                    <a:bodyPr/>
                    <a:lstStyle/>
                    <a:p>
                      <a:endParaRPr lang="de-DE" dirty="0">
                        <a:solidFill>
                          <a:srgbClr val="666666"/>
                        </a:solidFill>
                        <a:latin typeface="PT Sans" panose="020B0503020203020204"/>
                      </a:endParaRPr>
                    </a:p>
                  </a:txBody>
                  <a:tcPr>
                    <a:solidFill>
                      <a:srgbClr val="F9CB9C"/>
                    </a:solidFill>
                  </a:tcPr>
                </a:tc>
                <a:tc>
                  <a:txBody>
                    <a:bodyPr/>
                    <a:lstStyle/>
                    <a:p>
                      <a:endParaRPr lang="de-DE" dirty="0">
                        <a:solidFill>
                          <a:srgbClr val="666666"/>
                        </a:solidFill>
                        <a:latin typeface="PT Sans" panose="020B0503020203020204"/>
                      </a:endParaRPr>
                    </a:p>
                  </a:txBody>
                  <a:tcPr>
                    <a:solidFill>
                      <a:srgbClr val="F9CB9C"/>
                    </a:solidFill>
                  </a:tcPr>
                </a:tc>
                <a:extLst>
                  <a:ext uri="{0D108BD9-81ED-4DB2-BD59-A6C34878D82A}">
                    <a16:rowId xmlns:a16="http://schemas.microsoft.com/office/drawing/2014/main" val="10001"/>
                  </a:ext>
                </a:extLst>
              </a:tr>
              <a:tr h="370840">
                <a:tc>
                  <a:txBody>
                    <a:bodyPr/>
                    <a:lstStyle/>
                    <a:p>
                      <a:r>
                        <a:rPr lang="de-DE" dirty="0">
                          <a:solidFill>
                            <a:schemeClr val="tx1">
                              <a:lumMod val="50000"/>
                              <a:lumOff val="50000"/>
                            </a:schemeClr>
                          </a:solidFill>
                          <a:latin typeface="PT Sans" panose="020B0503020203020204"/>
                        </a:rPr>
                        <a:t>Materialart</a:t>
                      </a:r>
                    </a:p>
                  </a:txBody>
                  <a:tcPr>
                    <a:solidFill>
                      <a:srgbClr val="FCE5CD"/>
                    </a:solidFill>
                  </a:tcPr>
                </a:tc>
                <a:tc>
                  <a:txBody>
                    <a:bodyPr/>
                    <a:lstStyle/>
                    <a:p>
                      <a:endParaRPr lang="de-DE" dirty="0">
                        <a:solidFill>
                          <a:schemeClr val="tx1">
                            <a:lumMod val="50000"/>
                            <a:lumOff val="50000"/>
                          </a:schemeClr>
                        </a:solidFill>
                        <a:latin typeface="PT Sans" panose="020B0503020203020204"/>
                      </a:endParaRPr>
                    </a:p>
                  </a:txBody>
                  <a:tcPr>
                    <a:solidFill>
                      <a:srgbClr val="FCE5CD"/>
                    </a:solidFill>
                  </a:tcPr>
                </a:tc>
                <a:tc>
                  <a:txBody>
                    <a:bodyPr/>
                    <a:lstStyle/>
                    <a:p>
                      <a:endParaRPr lang="de-DE" dirty="0">
                        <a:solidFill>
                          <a:srgbClr val="666666"/>
                        </a:solidFill>
                        <a:latin typeface="PT Sans" panose="020B0503020203020204"/>
                      </a:endParaRPr>
                    </a:p>
                  </a:txBody>
                  <a:tcPr>
                    <a:solidFill>
                      <a:srgbClr val="FCE5CD"/>
                    </a:solidFill>
                  </a:tcPr>
                </a:tc>
                <a:tc>
                  <a:txBody>
                    <a:bodyPr/>
                    <a:lstStyle/>
                    <a:p>
                      <a:endParaRPr lang="de-DE" dirty="0">
                        <a:solidFill>
                          <a:srgbClr val="666666"/>
                        </a:solidFill>
                        <a:latin typeface="PT Sans" panose="020B0503020203020204"/>
                      </a:endParaRPr>
                    </a:p>
                  </a:txBody>
                  <a:tcPr>
                    <a:solidFill>
                      <a:srgbClr val="FCE5CD"/>
                    </a:solidFill>
                  </a:tcPr>
                </a:tc>
                <a:extLst>
                  <a:ext uri="{0D108BD9-81ED-4DB2-BD59-A6C34878D82A}">
                    <a16:rowId xmlns:a16="http://schemas.microsoft.com/office/drawing/2014/main" val="10002"/>
                  </a:ext>
                </a:extLst>
              </a:tr>
              <a:tr h="370840">
                <a:tc>
                  <a:txBody>
                    <a:bodyPr/>
                    <a:lstStyle/>
                    <a:p>
                      <a:r>
                        <a:rPr lang="de-DE" dirty="0">
                          <a:solidFill>
                            <a:schemeClr val="tx1">
                              <a:lumMod val="50000"/>
                              <a:lumOff val="50000"/>
                            </a:schemeClr>
                          </a:solidFill>
                          <a:latin typeface="PT Sans" panose="020B0503020203020204"/>
                        </a:rPr>
                        <a:t>Herkunft</a:t>
                      </a:r>
                      <a:r>
                        <a:rPr lang="de-DE" baseline="0" dirty="0">
                          <a:solidFill>
                            <a:schemeClr val="tx1">
                              <a:lumMod val="50000"/>
                              <a:lumOff val="50000"/>
                            </a:schemeClr>
                          </a:solidFill>
                          <a:latin typeface="PT Sans" panose="020B0503020203020204"/>
                        </a:rPr>
                        <a:t> </a:t>
                      </a:r>
                      <a:endParaRPr lang="de-DE" dirty="0">
                        <a:solidFill>
                          <a:schemeClr val="tx1">
                            <a:lumMod val="50000"/>
                            <a:lumOff val="50000"/>
                          </a:schemeClr>
                        </a:solidFill>
                        <a:latin typeface="PT Sans" panose="020B0503020203020204"/>
                      </a:endParaRPr>
                    </a:p>
                  </a:txBody>
                  <a:tcPr>
                    <a:solidFill>
                      <a:srgbClr val="F9CB9C"/>
                    </a:solidFill>
                  </a:tcPr>
                </a:tc>
                <a:tc>
                  <a:txBody>
                    <a:bodyPr/>
                    <a:lstStyle/>
                    <a:p>
                      <a:endParaRPr lang="de-DE" dirty="0">
                        <a:solidFill>
                          <a:schemeClr val="tx1">
                            <a:lumMod val="50000"/>
                            <a:lumOff val="50000"/>
                          </a:schemeClr>
                        </a:solidFill>
                        <a:latin typeface="PT Sans" panose="020B0503020203020204"/>
                      </a:endParaRPr>
                    </a:p>
                  </a:txBody>
                  <a:tcPr>
                    <a:solidFill>
                      <a:srgbClr val="F9CB9C"/>
                    </a:solidFill>
                  </a:tcPr>
                </a:tc>
                <a:tc>
                  <a:txBody>
                    <a:bodyPr/>
                    <a:lstStyle/>
                    <a:p>
                      <a:endParaRPr lang="de-DE" dirty="0">
                        <a:solidFill>
                          <a:srgbClr val="666666"/>
                        </a:solidFill>
                        <a:latin typeface="PT Sans" panose="020B0503020203020204"/>
                      </a:endParaRPr>
                    </a:p>
                  </a:txBody>
                  <a:tcPr>
                    <a:solidFill>
                      <a:srgbClr val="F9CB9C"/>
                    </a:solidFill>
                  </a:tcPr>
                </a:tc>
                <a:tc>
                  <a:txBody>
                    <a:bodyPr/>
                    <a:lstStyle/>
                    <a:p>
                      <a:endParaRPr lang="de-DE" dirty="0">
                        <a:solidFill>
                          <a:srgbClr val="666666"/>
                        </a:solidFill>
                        <a:latin typeface="PT Sans" panose="020B0503020203020204"/>
                      </a:endParaRPr>
                    </a:p>
                  </a:txBody>
                  <a:tcPr>
                    <a:solidFill>
                      <a:srgbClr val="F9CB9C"/>
                    </a:solidFill>
                  </a:tcPr>
                </a:tc>
                <a:extLst>
                  <a:ext uri="{0D108BD9-81ED-4DB2-BD59-A6C34878D82A}">
                    <a16:rowId xmlns:a16="http://schemas.microsoft.com/office/drawing/2014/main" val="10003"/>
                  </a:ext>
                </a:extLst>
              </a:tr>
              <a:tr h="370840">
                <a:tc>
                  <a:txBody>
                    <a:bodyPr/>
                    <a:lstStyle/>
                    <a:p>
                      <a:r>
                        <a:rPr lang="de-DE" dirty="0" err="1">
                          <a:solidFill>
                            <a:schemeClr val="tx1">
                              <a:lumMod val="50000"/>
                              <a:lumOff val="50000"/>
                            </a:schemeClr>
                          </a:solidFill>
                          <a:latin typeface="PT Sans" panose="020B0503020203020204"/>
                        </a:rPr>
                        <a:t>NaWaRo</a:t>
                      </a:r>
                      <a:endParaRPr lang="de-DE" dirty="0">
                        <a:solidFill>
                          <a:schemeClr val="tx1">
                            <a:lumMod val="50000"/>
                            <a:lumOff val="50000"/>
                          </a:schemeClr>
                        </a:solidFill>
                        <a:latin typeface="PT Sans" panose="020B0503020203020204"/>
                      </a:endParaRPr>
                    </a:p>
                  </a:txBody>
                  <a:tcPr>
                    <a:solidFill>
                      <a:srgbClr val="FCE5CD"/>
                    </a:solidFill>
                  </a:tcPr>
                </a:tc>
                <a:tc>
                  <a:txBody>
                    <a:bodyPr/>
                    <a:lstStyle/>
                    <a:p>
                      <a:endParaRPr lang="de-DE" dirty="0">
                        <a:solidFill>
                          <a:schemeClr val="tx1">
                            <a:lumMod val="50000"/>
                            <a:lumOff val="50000"/>
                          </a:schemeClr>
                        </a:solidFill>
                        <a:latin typeface="PT Sans" panose="020B0503020203020204"/>
                      </a:endParaRPr>
                    </a:p>
                  </a:txBody>
                  <a:tcPr>
                    <a:solidFill>
                      <a:srgbClr val="FCE5CD"/>
                    </a:solidFill>
                  </a:tcPr>
                </a:tc>
                <a:tc>
                  <a:txBody>
                    <a:bodyPr/>
                    <a:lstStyle/>
                    <a:p>
                      <a:endParaRPr lang="de-DE" dirty="0">
                        <a:solidFill>
                          <a:srgbClr val="666666"/>
                        </a:solidFill>
                        <a:latin typeface="PT Sans" panose="020B0503020203020204"/>
                      </a:endParaRPr>
                    </a:p>
                  </a:txBody>
                  <a:tcPr>
                    <a:solidFill>
                      <a:srgbClr val="FCE5CD"/>
                    </a:solidFill>
                  </a:tcPr>
                </a:tc>
                <a:tc>
                  <a:txBody>
                    <a:bodyPr/>
                    <a:lstStyle/>
                    <a:p>
                      <a:endParaRPr lang="de-DE" dirty="0">
                        <a:solidFill>
                          <a:srgbClr val="666666"/>
                        </a:solidFill>
                        <a:latin typeface="PT Sans" panose="020B0503020203020204"/>
                      </a:endParaRPr>
                    </a:p>
                  </a:txBody>
                  <a:tcPr>
                    <a:solidFill>
                      <a:srgbClr val="FCE5CD"/>
                    </a:solidFill>
                  </a:tcPr>
                </a:tc>
                <a:extLst>
                  <a:ext uri="{0D108BD9-81ED-4DB2-BD59-A6C34878D82A}">
                    <a16:rowId xmlns:a16="http://schemas.microsoft.com/office/drawing/2014/main" val="10004"/>
                  </a:ext>
                </a:extLst>
              </a:tr>
              <a:tr h="370840">
                <a:tc>
                  <a:txBody>
                    <a:bodyPr/>
                    <a:lstStyle/>
                    <a:p>
                      <a:r>
                        <a:rPr lang="de-DE" dirty="0">
                          <a:solidFill>
                            <a:schemeClr val="tx1">
                              <a:lumMod val="50000"/>
                              <a:lumOff val="50000"/>
                            </a:schemeClr>
                          </a:solidFill>
                          <a:latin typeface="PT Sans" panose="020B0503020203020204"/>
                        </a:rPr>
                        <a:t>Rohstoffgruppe</a:t>
                      </a:r>
                    </a:p>
                  </a:txBody>
                  <a:tcPr>
                    <a:solidFill>
                      <a:srgbClr val="F9CB9C"/>
                    </a:solidFill>
                  </a:tcPr>
                </a:tc>
                <a:tc>
                  <a:txBody>
                    <a:bodyPr/>
                    <a:lstStyle/>
                    <a:p>
                      <a:endParaRPr lang="de-DE" dirty="0">
                        <a:solidFill>
                          <a:schemeClr val="tx1">
                            <a:lumMod val="50000"/>
                            <a:lumOff val="50000"/>
                          </a:schemeClr>
                        </a:solidFill>
                        <a:latin typeface="PT Sans" panose="020B0503020203020204"/>
                      </a:endParaRPr>
                    </a:p>
                  </a:txBody>
                  <a:tcPr>
                    <a:solidFill>
                      <a:srgbClr val="F9CB9C"/>
                    </a:solidFill>
                  </a:tcPr>
                </a:tc>
                <a:tc>
                  <a:txBody>
                    <a:bodyPr/>
                    <a:lstStyle/>
                    <a:p>
                      <a:endParaRPr lang="de-DE" dirty="0">
                        <a:solidFill>
                          <a:srgbClr val="666666"/>
                        </a:solidFill>
                        <a:latin typeface="PT Sans" panose="020B0503020203020204"/>
                      </a:endParaRPr>
                    </a:p>
                  </a:txBody>
                  <a:tcPr>
                    <a:solidFill>
                      <a:srgbClr val="F9CB9C"/>
                    </a:solidFill>
                  </a:tcPr>
                </a:tc>
                <a:tc>
                  <a:txBody>
                    <a:bodyPr/>
                    <a:lstStyle/>
                    <a:p>
                      <a:endParaRPr lang="de-DE" dirty="0">
                        <a:solidFill>
                          <a:srgbClr val="666666"/>
                        </a:solidFill>
                        <a:latin typeface="PT Sans" panose="020B0503020203020204"/>
                      </a:endParaRPr>
                    </a:p>
                  </a:txBody>
                  <a:tcPr>
                    <a:solidFill>
                      <a:srgbClr val="F9CB9C"/>
                    </a:solidFill>
                  </a:tcPr>
                </a:tc>
                <a:extLst>
                  <a:ext uri="{0D108BD9-81ED-4DB2-BD59-A6C34878D82A}">
                    <a16:rowId xmlns:a16="http://schemas.microsoft.com/office/drawing/2014/main" val="10005"/>
                  </a:ext>
                </a:extLst>
              </a:tr>
              <a:tr h="370840">
                <a:tc>
                  <a:txBody>
                    <a:bodyPr/>
                    <a:lstStyle/>
                    <a:p>
                      <a:r>
                        <a:rPr lang="de-DE" dirty="0">
                          <a:solidFill>
                            <a:schemeClr val="tx1">
                              <a:lumMod val="50000"/>
                              <a:lumOff val="50000"/>
                            </a:schemeClr>
                          </a:solidFill>
                          <a:latin typeface="PT Sans" panose="020B0503020203020204"/>
                        </a:rPr>
                        <a:t>Recyclingfähig</a:t>
                      </a:r>
                    </a:p>
                  </a:txBody>
                  <a:tcPr>
                    <a:solidFill>
                      <a:srgbClr val="FCE5CD"/>
                    </a:solidFill>
                  </a:tcPr>
                </a:tc>
                <a:tc>
                  <a:txBody>
                    <a:bodyPr/>
                    <a:lstStyle/>
                    <a:p>
                      <a:endParaRPr lang="de-DE" dirty="0">
                        <a:solidFill>
                          <a:schemeClr val="tx1">
                            <a:lumMod val="50000"/>
                            <a:lumOff val="50000"/>
                          </a:schemeClr>
                        </a:solidFill>
                        <a:latin typeface="PT Sans" panose="020B0503020203020204"/>
                      </a:endParaRPr>
                    </a:p>
                  </a:txBody>
                  <a:tcPr>
                    <a:solidFill>
                      <a:srgbClr val="FCE5CD"/>
                    </a:solidFill>
                  </a:tcPr>
                </a:tc>
                <a:tc>
                  <a:txBody>
                    <a:bodyPr/>
                    <a:lstStyle/>
                    <a:p>
                      <a:endParaRPr lang="de-DE" dirty="0">
                        <a:solidFill>
                          <a:srgbClr val="666666"/>
                        </a:solidFill>
                        <a:latin typeface="PT Sans" panose="020B0503020203020204"/>
                      </a:endParaRPr>
                    </a:p>
                  </a:txBody>
                  <a:tcPr>
                    <a:solidFill>
                      <a:srgbClr val="FCE5CD"/>
                    </a:solidFill>
                  </a:tcPr>
                </a:tc>
                <a:tc>
                  <a:txBody>
                    <a:bodyPr/>
                    <a:lstStyle/>
                    <a:p>
                      <a:endParaRPr lang="de-DE" dirty="0">
                        <a:solidFill>
                          <a:srgbClr val="666666"/>
                        </a:solidFill>
                        <a:latin typeface="PT Sans" panose="020B0503020203020204"/>
                      </a:endParaRPr>
                    </a:p>
                  </a:txBody>
                  <a:tcPr>
                    <a:solidFill>
                      <a:srgbClr val="FCE5CD"/>
                    </a:solidFill>
                  </a:tcPr>
                </a:tc>
                <a:extLst>
                  <a:ext uri="{0D108BD9-81ED-4DB2-BD59-A6C34878D82A}">
                    <a16:rowId xmlns:a16="http://schemas.microsoft.com/office/drawing/2014/main" val="10006"/>
                  </a:ext>
                </a:extLst>
              </a:tr>
              <a:tr h="370840">
                <a:tc>
                  <a:txBody>
                    <a:bodyPr/>
                    <a:lstStyle/>
                    <a:p>
                      <a:r>
                        <a:rPr lang="de-DE" dirty="0">
                          <a:solidFill>
                            <a:schemeClr val="tx1">
                              <a:lumMod val="50000"/>
                              <a:lumOff val="50000"/>
                            </a:schemeClr>
                          </a:solidFill>
                          <a:latin typeface="PT Sans" panose="020B0503020203020204"/>
                        </a:rPr>
                        <a:t>Einschätzung der</a:t>
                      </a:r>
                      <a:r>
                        <a:rPr lang="de-DE" baseline="0" dirty="0">
                          <a:solidFill>
                            <a:schemeClr val="tx1">
                              <a:lumMod val="50000"/>
                              <a:lumOff val="50000"/>
                            </a:schemeClr>
                          </a:solidFill>
                          <a:latin typeface="PT Sans" panose="020B0503020203020204"/>
                        </a:rPr>
                        <a:t> tatsächlichen Nutzungskaskade</a:t>
                      </a:r>
                      <a:endParaRPr lang="de-DE" dirty="0">
                        <a:solidFill>
                          <a:schemeClr val="tx1">
                            <a:lumMod val="50000"/>
                            <a:lumOff val="50000"/>
                          </a:schemeClr>
                        </a:solidFill>
                        <a:latin typeface="PT Sans" panose="020B0503020203020204"/>
                      </a:endParaRPr>
                    </a:p>
                  </a:txBody>
                  <a:tcPr>
                    <a:solidFill>
                      <a:srgbClr val="F9CB9C"/>
                    </a:solidFill>
                  </a:tcPr>
                </a:tc>
                <a:tc>
                  <a:txBody>
                    <a:bodyPr/>
                    <a:lstStyle/>
                    <a:p>
                      <a:endParaRPr lang="de-DE" dirty="0">
                        <a:solidFill>
                          <a:schemeClr val="tx1">
                            <a:lumMod val="50000"/>
                            <a:lumOff val="50000"/>
                          </a:schemeClr>
                        </a:solidFill>
                        <a:latin typeface="PT Sans" panose="020B0503020203020204"/>
                      </a:endParaRPr>
                    </a:p>
                  </a:txBody>
                  <a:tcPr>
                    <a:solidFill>
                      <a:srgbClr val="F9CB9C"/>
                    </a:solidFill>
                  </a:tcPr>
                </a:tc>
                <a:tc>
                  <a:txBody>
                    <a:bodyPr/>
                    <a:lstStyle/>
                    <a:p>
                      <a:endParaRPr lang="de-DE" dirty="0">
                        <a:solidFill>
                          <a:srgbClr val="666666"/>
                        </a:solidFill>
                        <a:latin typeface="PT Sans" panose="020B0503020203020204"/>
                      </a:endParaRPr>
                    </a:p>
                  </a:txBody>
                  <a:tcPr>
                    <a:solidFill>
                      <a:srgbClr val="F9CB9C"/>
                    </a:solidFill>
                  </a:tcPr>
                </a:tc>
                <a:tc>
                  <a:txBody>
                    <a:bodyPr/>
                    <a:lstStyle/>
                    <a:p>
                      <a:endParaRPr lang="de-DE" dirty="0">
                        <a:solidFill>
                          <a:srgbClr val="666666"/>
                        </a:solidFill>
                        <a:latin typeface="PT Sans" panose="020B0503020203020204"/>
                      </a:endParaRPr>
                    </a:p>
                  </a:txBody>
                  <a:tcPr>
                    <a:solidFill>
                      <a:srgbClr val="F9CB9C"/>
                    </a:solidFill>
                  </a:tcPr>
                </a:tc>
                <a:extLst>
                  <a:ext uri="{0D108BD9-81ED-4DB2-BD59-A6C34878D82A}">
                    <a16:rowId xmlns:a16="http://schemas.microsoft.com/office/drawing/2014/main" val="10007"/>
                  </a:ext>
                </a:extLst>
              </a:tr>
              <a:tr h="370840">
                <a:tc>
                  <a:txBody>
                    <a:bodyPr/>
                    <a:lstStyle/>
                    <a:p>
                      <a:r>
                        <a:rPr lang="de-DE" dirty="0">
                          <a:solidFill>
                            <a:schemeClr val="tx1">
                              <a:lumMod val="50000"/>
                              <a:lumOff val="50000"/>
                            </a:schemeClr>
                          </a:solidFill>
                          <a:latin typeface="PT Sans" panose="020B0503020203020204"/>
                        </a:rPr>
                        <a:t>Substitution</a:t>
                      </a:r>
                      <a:r>
                        <a:rPr lang="de-DE" baseline="0" dirty="0">
                          <a:solidFill>
                            <a:schemeClr val="tx1">
                              <a:lumMod val="50000"/>
                              <a:lumOff val="50000"/>
                            </a:schemeClr>
                          </a:solidFill>
                          <a:latin typeface="PT Sans" panose="020B0503020203020204"/>
                        </a:rPr>
                        <a:t> durch </a:t>
                      </a:r>
                      <a:r>
                        <a:rPr lang="de-DE" baseline="0" dirty="0" err="1">
                          <a:solidFill>
                            <a:schemeClr val="tx1">
                              <a:lumMod val="50000"/>
                              <a:lumOff val="50000"/>
                            </a:schemeClr>
                          </a:solidFill>
                          <a:latin typeface="PT Sans" panose="020B0503020203020204"/>
                        </a:rPr>
                        <a:t>NaWaRo</a:t>
                      </a:r>
                      <a:endParaRPr lang="de-DE" dirty="0">
                        <a:solidFill>
                          <a:schemeClr val="tx1">
                            <a:lumMod val="50000"/>
                            <a:lumOff val="50000"/>
                          </a:schemeClr>
                        </a:solidFill>
                        <a:latin typeface="PT Sans" panose="020B0503020203020204"/>
                      </a:endParaRPr>
                    </a:p>
                  </a:txBody>
                  <a:tcPr>
                    <a:solidFill>
                      <a:srgbClr val="FCE5CD"/>
                    </a:solidFill>
                  </a:tcPr>
                </a:tc>
                <a:tc>
                  <a:txBody>
                    <a:bodyPr/>
                    <a:lstStyle/>
                    <a:p>
                      <a:endParaRPr lang="de-DE" dirty="0">
                        <a:solidFill>
                          <a:schemeClr val="tx1">
                            <a:lumMod val="50000"/>
                            <a:lumOff val="50000"/>
                          </a:schemeClr>
                        </a:solidFill>
                        <a:latin typeface="PT Sans" panose="020B0503020203020204"/>
                      </a:endParaRPr>
                    </a:p>
                  </a:txBody>
                  <a:tcPr>
                    <a:solidFill>
                      <a:srgbClr val="FCE5CD"/>
                    </a:solidFill>
                  </a:tcPr>
                </a:tc>
                <a:tc>
                  <a:txBody>
                    <a:bodyPr/>
                    <a:lstStyle/>
                    <a:p>
                      <a:endParaRPr lang="de-DE" dirty="0">
                        <a:solidFill>
                          <a:srgbClr val="666666"/>
                        </a:solidFill>
                        <a:latin typeface="PT Sans" panose="020B0503020203020204"/>
                      </a:endParaRPr>
                    </a:p>
                  </a:txBody>
                  <a:tcPr>
                    <a:solidFill>
                      <a:srgbClr val="FCE5CD"/>
                    </a:solidFill>
                  </a:tcPr>
                </a:tc>
                <a:tc>
                  <a:txBody>
                    <a:bodyPr/>
                    <a:lstStyle/>
                    <a:p>
                      <a:endParaRPr lang="de-DE" dirty="0">
                        <a:solidFill>
                          <a:srgbClr val="666666"/>
                        </a:solidFill>
                        <a:latin typeface="PT Sans" panose="020B0503020203020204"/>
                      </a:endParaRPr>
                    </a:p>
                  </a:txBody>
                  <a:tcPr>
                    <a:solidFill>
                      <a:srgbClr val="FCE5CD"/>
                    </a:solidFill>
                  </a:tcPr>
                </a:tc>
                <a:extLst>
                  <a:ext uri="{0D108BD9-81ED-4DB2-BD59-A6C34878D82A}">
                    <a16:rowId xmlns:a16="http://schemas.microsoft.com/office/drawing/2014/main" val="10008"/>
                  </a:ext>
                </a:extLst>
              </a:tr>
              <a:tr h="370840">
                <a:tc>
                  <a:txBody>
                    <a:bodyPr/>
                    <a:lstStyle/>
                    <a:p>
                      <a:r>
                        <a:rPr lang="de-DE" dirty="0">
                          <a:solidFill>
                            <a:schemeClr val="tx1">
                              <a:lumMod val="50000"/>
                              <a:lumOff val="50000"/>
                            </a:schemeClr>
                          </a:solidFill>
                          <a:latin typeface="PT Sans" panose="020B0503020203020204"/>
                        </a:rPr>
                        <a:t>Alternativen</a:t>
                      </a:r>
                    </a:p>
                  </a:txBody>
                  <a:tcPr>
                    <a:solidFill>
                      <a:srgbClr val="F9CB9C"/>
                    </a:solidFill>
                  </a:tcPr>
                </a:tc>
                <a:tc>
                  <a:txBody>
                    <a:bodyPr/>
                    <a:lstStyle/>
                    <a:p>
                      <a:endParaRPr lang="de-DE" dirty="0">
                        <a:solidFill>
                          <a:schemeClr val="tx1">
                            <a:lumMod val="50000"/>
                            <a:lumOff val="50000"/>
                          </a:schemeClr>
                        </a:solidFill>
                        <a:latin typeface="PT Sans" panose="020B0503020203020204"/>
                      </a:endParaRPr>
                    </a:p>
                  </a:txBody>
                  <a:tcPr>
                    <a:solidFill>
                      <a:srgbClr val="F9CB9C"/>
                    </a:solidFill>
                  </a:tcPr>
                </a:tc>
                <a:tc>
                  <a:txBody>
                    <a:bodyPr/>
                    <a:lstStyle/>
                    <a:p>
                      <a:endParaRPr lang="de-DE" dirty="0">
                        <a:solidFill>
                          <a:srgbClr val="666666"/>
                        </a:solidFill>
                        <a:latin typeface="PT Sans" panose="020B0503020203020204"/>
                      </a:endParaRPr>
                    </a:p>
                  </a:txBody>
                  <a:tcPr>
                    <a:solidFill>
                      <a:srgbClr val="F9CB9C"/>
                    </a:solidFill>
                  </a:tcPr>
                </a:tc>
                <a:tc>
                  <a:txBody>
                    <a:bodyPr/>
                    <a:lstStyle/>
                    <a:p>
                      <a:endParaRPr lang="de-DE" dirty="0">
                        <a:solidFill>
                          <a:srgbClr val="666666"/>
                        </a:solidFill>
                        <a:latin typeface="PT Sans" panose="020B0503020203020204"/>
                      </a:endParaRPr>
                    </a:p>
                  </a:txBody>
                  <a:tcPr>
                    <a:solidFill>
                      <a:srgbClr val="F9CB9C"/>
                    </a:solidFill>
                  </a:tcPr>
                </a:tc>
                <a:extLst>
                  <a:ext uri="{0D108BD9-81ED-4DB2-BD59-A6C34878D82A}">
                    <a16:rowId xmlns:a16="http://schemas.microsoft.com/office/drawing/2014/main" val="10009"/>
                  </a:ext>
                </a:extLst>
              </a:tr>
            </a:tbl>
          </a:graphicData>
        </a:graphic>
      </p:graphicFrame>
      <p:sp>
        <p:nvSpPr>
          <p:cNvPr id="7" name="Fußzeilenplatzhalter 6"/>
          <p:cNvSpPr>
            <a:spLocks noGrp="1"/>
          </p:cNvSpPr>
          <p:nvPr>
            <p:ph type="ftr" sz="quarter" idx="13"/>
          </p:nvPr>
        </p:nvSpPr>
        <p:spPr/>
        <p:txBody>
          <a:bodyPr/>
          <a:lstStyle/>
          <a:p>
            <a:r>
              <a:rPr lang="de-DE"/>
              <a:t>Das nachwachsende Büro</a:t>
            </a:r>
            <a:endParaRPr lang="de-DE" dirty="0"/>
          </a:p>
        </p:txBody>
      </p:sp>
      <p:sp>
        <p:nvSpPr>
          <p:cNvPr id="8" name="Foliennummernplatzhalter 7"/>
          <p:cNvSpPr>
            <a:spLocks noGrp="1"/>
          </p:cNvSpPr>
          <p:nvPr>
            <p:ph type="sldNum" sz="quarter" idx="14"/>
          </p:nvPr>
        </p:nvSpPr>
        <p:spPr/>
        <p:txBody>
          <a:bodyPr/>
          <a:lstStyle/>
          <a:p>
            <a:fld id="{BC9D0AC9-54AF-4CD9-8809-E6EA56F41A06}" type="slidenum">
              <a:rPr lang="de-DE" smtClean="0"/>
              <a:t>87</a:t>
            </a:fld>
            <a:endParaRPr lang="de-DE"/>
          </a:p>
        </p:txBody>
      </p:sp>
    </p:spTree>
    <p:extLst>
      <p:ext uri="{BB962C8B-B14F-4D97-AF65-F5344CB8AC3E}">
        <p14:creationId xmlns:p14="http://schemas.microsoft.com/office/powerpoint/2010/main" val="41255042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nhaltsplatzhalter 3"/>
          <p:cNvSpPr>
            <a:spLocks noGrp="1"/>
          </p:cNvSpPr>
          <p:nvPr>
            <p:ph idx="1"/>
          </p:nvPr>
        </p:nvSpPr>
        <p:spPr/>
        <p:txBody>
          <a:bodyPr anchor="ctr"/>
          <a:lstStyle/>
          <a:p>
            <a:pPr marL="0" indent="0" algn="ctr">
              <a:buNone/>
            </a:pPr>
            <a:r>
              <a:rPr lang="de-DE" sz="4000" dirty="0"/>
              <a:t>Modul 3 – </a:t>
            </a:r>
          </a:p>
          <a:p>
            <a:pPr marL="0" indent="0" algn="ctr">
              <a:buNone/>
            </a:pPr>
            <a:r>
              <a:rPr lang="de-DE" sz="4000" dirty="0"/>
              <a:t>Fallstudien Bürogegenstände </a:t>
            </a:r>
          </a:p>
        </p:txBody>
      </p:sp>
      <p:sp>
        <p:nvSpPr>
          <p:cNvPr id="3" name="Fußzeilenplatzhalter 2"/>
          <p:cNvSpPr>
            <a:spLocks noGrp="1"/>
          </p:cNvSpPr>
          <p:nvPr>
            <p:ph type="ftr" sz="quarter" idx="13"/>
          </p:nvPr>
        </p:nvSpPr>
        <p:spPr/>
        <p:txBody>
          <a:bodyPr/>
          <a:lstStyle/>
          <a:p>
            <a:r>
              <a:rPr lang="de-DE"/>
              <a:t>Das nachwachsende Büro</a:t>
            </a:r>
            <a:endParaRPr lang="de-DE" dirty="0"/>
          </a:p>
        </p:txBody>
      </p:sp>
      <p:sp>
        <p:nvSpPr>
          <p:cNvPr id="7" name="Foliennummernplatzhalter 6"/>
          <p:cNvSpPr>
            <a:spLocks noGrp="1"/>
          </p:cNvSpPr>
          <p:nvPr>
            <p:ph type="sldNum" sz="quarter" idx="14"/>
          </p:nvPr>
        </p:nvSpPr>
        <p:spPr/>
        <p:txBody>
          <a:bodyPr/>
          <a:lstStyle/>
          <a:p>
            <a:fld id="{BC9D0AC9-54AF-4CD9-8809-E6EA56F41A06}" type="slidenum">
              <a:rPr lang="de-DE" smtClean="0"/>
              <a:t>88</a:t>
            </a:fld>
            <a:endParaRPr lang="de-DE"/>
          </a:p>
        </p:txBody>
      </p:sp>
    </p:spTree>
    <p:extLst>
      <p:ext uri="{BB962C8B-B14F-4D97-AF65-F5344CB8AC3E}">
        <p14:creationId xmlns:p14="http://schemas.microsoft.com/office/powerpoint/2010/main" val="370117921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Unterrichtsvorschlag: Modul 3</a:t>
            </a:r>
            <a:br>
              <a:rPr lang="de-DE" dirty="0"/>
            </a:br>
            <a:r>
              <a:rPr lang="de-DE" dirty="0"/>
              <a:t>Fallstudie Bürogegenstände</a:t>
            </a:r>
            <a:br>
              <a:rPr lang="de-DE" dirty="0"/>
            </a:br>
            <a:r>
              <a:rPr lang="de-DE" dirty="0"/>
              <a:t>Ergebnispräsentation</a:t>
            </a:r>
          </a:p>
        </p:txBody>
      </p:sp>
      <p:sp>
        <p:nvSpPr>
          <p:cNvPr id="3" name="Inhaltsplatzhalter 2"/>
          <p:cNvSpPr>
            <a:spLocks noGrp="1"/>
          </p:cNvSpPr>
          <p:nvPr>
            <p:ph idx="1"/>
          </p:nvPr>
        </p:nvSpPr>
        <p:spPr/>
        <p:txBody>
          <a:bodyPr/>
          <a:lstStyle/>
          <a:p>
            <a:r>
              <a:rPr lang="de-DE" dirty="0"/>
              <a:t>Gruppenbildung und Auswahl eines Bürogegenstandes</a:t>
            </a:r>
          </a:p>
          <a:p>
            <a:r>
              <a:rPr lang="de-DE" dirty="0"/>
              <a:t>Suchen Sie ein beispielhaftes schematisches Bild im Internet für Ihren Bürogegenstand (gute Bildquellen sind Wikipedia oder </a:t>
            </a:r>
            <a:r>
              <a:rPr lang="de-DE" dirty="0" err="1"/>
              <a:t>Pixabay</a:t>
            </a:r>
            <a:r>
              <a:rPr lang="de-DE" dirty="0"/>
              <a:t>).</a:t>
            </a:r>
          </a:p>
          <a:p>
            <a:r>
              <a:rPr lang="de-DE" dirty="0"/>
              <a:t>Fügen Sie dieses Bild soll in die Folie 86 ein.</a:t>
            </a:r>
          </a:p>
          <a:p>
            <a:r>
              <a:rPr lang="de-DE" dirty="0"/>
              <a:t>Benennen sie die Bauteile und deren Materialien.</a:t>
            </a:r>
          </a:p>
          <a:p>
            <a:r>
              <a:rPr lang="de-DE" dirty="0"/>
              <a:t>Füllen Sie für drei Materialien die Tabelle – Folie 87 – aus. </a:t>
            </a:r>
          </a:p>
          <a:p>
            <a:r>
              <a:rPr lang="de-DE" dirty="0"/>
              <a:t>Bereiten Sie eine Präsentation ihrer Fallstudie für die nächste Stunde vor.</a:t>
            </a:r>
          </a:p>
        </p:txBody>
      </p:sp>
      <p:sp>
        <p:nvSpPr>
          <p:cNvPr id="7" name="Fußzeilenplatzhalter 6"/>
          <p:cNvSpPr>
            <a:spLocks noGrp="1"/>
          </p:cNvSpPr>
          <p:nvPr>
            <p:ph type="ftr" sz="quarter" idx="13"/>
          </p:nvPr>
        </p:nvSpPr>
        <p:spPr/>
        <p:txBody>
          <a:bodyPr/>
          <a:lstStyle/>
          <a:p>
            <a:r>
              <a:rPr lang="de-DE"/>
              <a:t>Das nachwachsende Büro</a:t>
            </a:r>
            <a:endParaRPr lang="de-DE" dirty="0"/>
          </a:p>
        </p:txBody>
      </p:sp>
      <p:sp>
        <p:nvSpPr>
          <p:cNvPr id="8" name="Foliennummernplatzhalter 7"/>
          <p:cNvSpPr>
            <a:spLocks noGrp="1"/>
          </p:cNvSpPr>
          <p:nvPr>
            <p:ph type="sldNum" sz="quarter" idx="14"/>
          </p:nvPr>
        </p:nvSpPr>
        <p:spPr/>
        <p:txBody>
          <a:bodyPr/>
          <a:lstStyle/>
          <a:p>
            <a:fld id="{BC9D0AC9-54AF-4CD9-8809-E6EA56F41A06}" type="slidenum">
              <a:rPr lang="de-DE" smtClean="0"/>
              <a:t>89</a:t>
            </a:fld>
            <a:endParaRPr lang="de-DE"/>
          </a:p>
        </p:txBody>
      </p:sp>
      <p:sp>
        <p:nvSpPr>
          <p:cNvPr id="6" name="Abgerundetes Rechteck 5"/>
          <p:cNvSpPr/>
          <p:nvPr/>
        </p:nvSpPr>
        <p:spPr>
          <a:xfrm>
            <a:off x="958768" y="4341552"/>
            <a:ext cx="6710507" cy="816236"/>
          </a:xfrm>
          <a:prstGeom prst="roundRect">
            <a:avLst/>
          </a:prstGeom>
          <a:solidFill>
            <a:srgbClr val="FF9919"/>
          </a:solidFill>
          <a:ln>
            <a:noFill/>
          </a:ln>
        </p:spPr>
        <p:style>
          <a:lnRef idx="2">
            <a:schemeClr val="dk1"/>
          </a:lnRef>
          <a:fillRef idx="1">
            <a:schemeClr val="lt1"/>
          </a:fillRef>
          <a:effectRef idx="0">
            <a:schemeClr val="dk1"/>
          </a:effectRef>
          <a:fontRef idx="minor">
            <a:schemeClr val="dk1"/>
          </a:fontRef>
        </p:style>
        <p:txBody>
          <a:bodyPr rtlCol="0" anchor="ctr"/>
          <a:lstStyle/>
          <a:p>
            <a:r>
              <a:rPr lang="de-DE" sz="2000" dirty="0">
                <a:latin typeface="PT Sans" panose="020B0503020203020204"/>
              </a:rPr>
              <a:t>Vorstellung der Arbeitsergebnisse</a:t>
            </a:r>
          </a:p>
        </p:txBody>
      </p:sp>
    </p:spTree>
    <p:extLst>
      <p:ext uri="{BB962C8B-B14F-4D97-AF65-F5344CB8AC3E}">
        <p14:creationId xmlns:p14="http://schemas.microsoft.com/office/powerpoint/2010/main" val="3110101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dirty="0"/>
              <a:t>Das nachwachsende Büro</a:t>
            </a:r>
            <a:br>
              <a:rPr lang="de-DE" dirty="0"/>
            </a:br>
            <a:br>
              <a:rPr lang="de-DE" dirty="0"/>
            </a:br>
            <a:r>
              <a:rPr lang="de-DE" sz="1600" dirty="0"/>
              <a:t>Foliensatz II</a:t>
            </a:r>
            <a:br>
              <a:rPr lang="de-DE" sz="1600" dirty="0"/>
            </a:br>
            <a:r>
              <a:rPr lang="de-DE" sz="1600" dirty="0"/>
              <a:t>Sachanalyse </a:t>
            </a:r>
            <a:br>
              <a:rPr lang="de-DE" sz="1600" dirty="0"/>
            </a:br>
            <a:r>
              <a:rPr lang="de-DE" sz="1600" dirty="0"/>
              <a:t>(Weiterbildung für Lehrende)</a:t>
            </a:r>
            <a:br>
              <a:rPr lang="de-DE" sz="1600" dirty="0"/>
            </a:br>
            <a:endParaRPr lang="de-DE" sz="1600" dirty="0"/>
          </a:p>
        </p:txBody>
      </p:sp>
      <p:sp>
        <p:nvSpPr>
          <p:cNvPr id="3" name="Untertitel 2"/>
          <p:cNvSpPr>
            <a:spLocks noGrp="1"/>
          </p:cNvSpPr>
          <p:nvPr>
            <p:ph type="subTitle" idx="1"/>
          </p:nvPr>
        </p:nvSpPr>
        <p:spPr>
          <a:xfrm>
            <a:off x="6762749" y="1913732"/>
            <a:ext cx="2081215" cy="2646362"/>
          </a:xfrm>
        </p:spPr>
        <p:txBody>
          <a:bodyPr/>
          <a:lstStyle/>
          <a:p>
            <a:r>
              <a:rPr lang="de-DE" dirty="0"/>
              <a:t>IZT Institut für Zukunftsstudien und Technologiebewertung</a:t>
            </a:r>
          </a:p>
          <a:p>
            <a:r>
              <a:rPr lang="de-DE" dirty="0"/>
              <a:t>gGmbH</a:t>
            </a:r>
          </a:p>
          <a:p>
            <a:endParaRPr lang="de-DE" dirty="0"/>
          </a:p>
          <a:p>
            <a:r>
              <a:rPr lang="de-DE" dirty="0"/>
              <a:t>Autor/-innen: </a:t>
            </a:r>
          </a:p>
          <a:p>
            <a:r>
              <a:rPr lang="de-DE" dirty="0"/>
              <a:t>Dr. Sarah </a:t>
            </a:r>
            <a:r>
              <a:rPr lang="de-DE" dirty="0" err="1"/>
              <a:t>Hackfort</a:t>
            </a:r>
            <a:endParaRPr lang="de-DE" dirty="0"/>
          </a:p>
          <a:p>
            <a:r>
              <a:rPr lang="de-DE" dirty="0">
                <a:hlinkClick r:id="rId3"/>
              </a:rPr>
              <a:t>s.hackfort@izt.de</a:t>
            </a:r>
            <a:endParaRPr lang="de-DE" dirty="0"/>
          </a:p>
          <a:p>
            <a:r>
              <a:rPr lang="de-DE" dirty="0"/>
              <a:t>Dr. Michael Scharp</a:t>
            </a:r>
          </a:p>
          <a:p>
            <a:r>
              <a:rPr lang="de-DE" dirty="0">
                <a:hlinkClick r:id="rId4"/>
              </a:rPr>
              <a:t>m.scharp@izt.de</a:t>
            </a:r>
            <a:r>
              <a:rPr lang="de-DE" dirty="0"/>
              <a:t> </a:t>
            </a:r>
          </a:p>
          <a:p>
            <a:endParaRPr lang="de-DE" dirty="0"/>
          </a:p>
          <a:p>
            <a:r>
              <a:rPr lang="de-DE" dirty="0"/>
              <a:t>Projektleitung</a:t>
            </a:r>
          </a:p>
          <a:p>
            <a:r>
              <a:rPr lang="de-DE" dirty="0"/>
              <a:t>Dr. Michael Scharp </a:t>
            </a:r>
          </a:p>
          <a:p>
            <a:endParaRPr lang="de-DE" dirty="0"/>
          </a:p>
        </p:txBody>
      </p:sp>
      <p:pic>
        <p:nvPicPr>
          <p:cNvPr id="6" name="Grafik 5"/>
          <p:cNvPicPr>
            <a:picLocks noChangeAspect="1"/>
          </p:cNvPicPr>
          <p:nvPr/>
        </p:nvPicPr>
        <p:blipFill>
          <a:blip r:embed="rId5"/>
          <a:stretch>
            <a:fillRect/>
          </a:stretch>
        </p:blipFill>
        <p:spPr>
          <a:xfrm>
            <a:off x="167780" y="2430798"/>
            <a:ext cx="2084533" cy="1123950"/>
          </a:xfrm>
          <a:prstGeom prst="rect">
            <a:avLst/>
          </a:prstGeom>
        </p:spPr>
      </p:pic>
      <p:pic>
        <p:nvPicPr>
          <p:cNvPr id="5" name="Grafik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2004" y="396418"/>
            <a:ext cx="1803634" cy="672502"/>
          </a:xfrm>
          <a:prstGeom prst="rect">
            <a:avLst/>
          </a:prstGeom>
          <a:solidFill>
            <a:schemeClr val="bg1"/>
          </a:solidFill>
        </p:spPr>
      </p:pic>
      <p:pic>
        <p:nvPicPr>
          <p:cNvPr id="7" name="Grafik 6" descr="https://d30y9cdsu7xlg0.cloudfront.net/png/791005-200.png"/>
          <p:cNvPicPr/>
          <p:nvPr/>
        </p:nvPicPr>
        <p:blipFill>
          <a:blip r:embed="rId7">
            <a:extLst>
              <a:ext uri="{28A0092B-C50C-407E-A947-70E740481C1C}">
                <a14:useLocalDpi xmlns:a14="http://schemas.microsoft.com/office/drawing/2010/main" val="0"/>
              </a:ext>
            </a:extLst>
          </a:blip>
          <a:srcRect/>
          <a:stretch>
            <a:fillRect/>
          </a:stretch>
        </p:blipFill>
        <p:spPr bwMode="auto">
          <a:xfrm>
            <a:off x="2462939" y="3460877"/>
            <a:ext cx="1820304" cy="1826312"/>
          </a:xfrm>
          <a:prstGeom prst="rect">
            <a:avLst/>
          </a:prstGeom>
          <a:noFill/>
          <a:ln>
            <a:noFill/>
          </a:ln>
        </p:spPr>
      </p:pic>
      <p:pic>
        <p:nvPicPr>
          <p:cNvPr id="8" name="Grafik 7" descr="https://d30y9cdsu7xlg0.cloudfront.net/png/733434-200.png"/>
          <p:cNvPicPr/>
          <p:nvPr/>
        </p:nvPicPr>
        <p:blipFill rotWithShape="1">
          <a:blip r:embed="rId8">
            <a:extLst>
              <a:ext uri="{28A0092B-C50C-407E-A947-70E740481C1C}">
                <a14:useLocalDpi xmlns:a14="http://schemas.microsoft.com/office/drawing/2010/main" val="0"/>
              </a:ext>
            </a:extLst>
          </a:blip>
          <a:srcRect l="20395" r="18431"/>
          <a:stretch/>
        </p:blipFill>
        <p:spPr bwMode="auto">
          <a:xfrm>
            <a:off x="4257369" y="3882411"/>
            <a:ext cx="566899" cy="983243"/>
          </a:xfrm>
          <a:prstGeom prst="rect">
            <a:avLst/>
          </a:prstGeom>
          <a:noFill/>
          <a:ln>
            <a:noFill/>
          </a:ln>
          <a:extLst>
            <a:ext uri="{53640926-AAD7-44D8-BBD7-CCE9431645EC}">
              <a14:shadowObscured xmlns:a14="http://schemas.microsoft.com/office/drawing/2010/main"/>
            </a:ext>
          </a:extLst>
        </p:spPr>
      </p:pic>
      <p:pic>
        <p:nvPicPr>
          <p:cNvPr id="9" name="Grafik 8" descr="https://d30y9cdsu7xlg0.cloudfront.net/png/904040-200.png"/>
          <p:cNvPicPr/>
          <p:nvPr/>
        </p:nvPicPr>
        <p:blipFill rotWithShape="1">
          <a:blip r:embed="rId9">
            <a:extLst>
              <a:ext uri="{28A0092B-C50C-407E-A947-70E740481C1C}">
                <a14:useLocalDpi xmlns:a14="http://schemas.microsoft.com/office/drawing/2010/main" val="0"/>
              </a:ext>
            </a:extLst>
          </a:blip>
          <a:srcRect l="7815" t="5662" r="6200" b="8492"/>
          <a:stretch/>
        </p:blipFill>
        <p:spPr bwMode="auto">
          <a:xfrm>
            <a:off x="4951584" y="3403997"/>
            <a:ext cx="1683849" cy="177745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8825683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nhaltsplatzhalter 3"/>
          <p:cNvSpPr>
            <a:spLocks noGrp="1"/>
          </p:cNvSpPr>
          <p:nvPr>
            <p:ph idx="1"/>
          </p:nvPr>
        </p:nvSpPr>
        <p:spPr/>
        <p:txBody>
          <a:bodyPr anchor="ctr"/>
          <a:lstStyle/>
          <a:p>
            <a:pPr marL="0" indent="0" algn="ctr">
              <a:buNone/>
            </a:pPr>
            <a:r>
              <a:rPr lang="de-DE" sz="4000" dirty="0"/>
              <a:t>Modul 4 – </a:t>
            </a:r>
          </a:p>
          <a:p>
            <a:pPr marL="0" indent="0" algn="ctr">
              <a:buNone/>
            </a:pPr>
            <a:r>
              <a:rPr lang="de-DE" sz="4000" dirty="0"/>
              <a:t>Nachhaltigkeit im Büro</a:t>
            </a:r>
          </a:p>
        </p:txBody>
      </p:sp>
      <p:sp>
        <p:nvSpPr>
          <p:cNvPr id="3" name="Fußzeilenplatzhalter 2"/>
          <p:cNvSpPr>
            <a:spLocks noGrp="1"/>
          </p:cNvSpPr>
          <p:nvPr>
            <p:ph type="ftr" sz="quarter" idx="13"/>
          </p:nvPr>
        </p:nvSpPr>
        <p:spPr/>
        <p:txBody>
          <a:bodyPr/>
          <a:lstStyle/>
          <a:p>
            <a:r>
              <a:rPr lang="de-DE"/>
              <a:t>Das nachwachsende Büro</a:t>
            </a:r>
            <a:endParaRPr lang="de-DE" dirty="0"/>
          </a:p>
        </p:txBody>
      </p:sp>
      <p:sp>
        <p:nvSpPr>
          <p:cNvPr id="7" name="Foliennummernplatzhalter 6"/>
          <p:cNvSpPr>
            <a:spLocks noGrp="1"/>
          </p:cNvSpPr>
          <p:nvPr>
            <p:ph type="sldNum" sz="quarter" idx="14"/>
          </p:nvPr>
        </p:nvSpPr>
        <p:spPr/>
        <p:txBody>
          <a:bodyPr/>
          <a:lstStyle/>
          <a:p>
            <a:fld id="{BC9D0AC9-54AF-4CD9-8809-E6EA56F41A06}" type="slidenum">
              <a:rPr lang="de-DE" smtClean="0"/>
              <a:t>90</a:t>
            </a:fld>
            <a:endParaRPr lang="de-DE"/>
          </a:p>
        </p:txBody>
      </p:sp>
    </p:spTree>
    <p:extLst>
      <p:ext uri="{BB962C8B-B14F-4D97-AF65-F5344CB8AC3E}">
        <p14:creationId xmlns:p14="http://schemas.microsoft.com/office/powerpoint/2010/main" val="351330130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390104" y="205200"/>
            <a:ext cx="6309275" cy="1068388"/>
          </a:xfrm>
        </p:spPr>
        <p:txBody>
          <a:bodyPr/>
          <a:lstStyle/>
          <a:p>
            <a:r>
              <a:rPr lang="de-DE" dirty="0"/>
              <a:t>Unterrichtsvorschlag: Modul 4a</a:t>
            </a:r>
            <a:br>
              <a:rPr lang="de-DE" dirty="0"/>
            </a:br>
            <a:r>
              <a:rPr lang="de-DE" dirty="0"/>
              <a:t>Video: „Woher kommen unsere Billigmöbel?“</a:t>
            </a:r>
          </a:p>
        </p:txBody>
      </p:sp>
      <p:pic>
        <p:nvPicPr>
          <p:cNvPr id="8" name="image27.png">
            <a:hlinkClick r:id="rId3"/>
          </p:cNvPr>
          <p:cNvPicPr/>
          <p:nvPr/>
        </p:nvPicPr>
        <p:blipFill>
          <a:blip r:embed="rId4">
            <a:extLst>
              <a:ext uri="{28A0092B-C50C-407E-A947-70E740481C1C}">
                <a14:useLocalDpi xmlns:a14="http://schemas.microsoft.com/office/drawing/2010/main" val="0"/>
              </a:ext>
            </a:extLst>
          </a:blip>
          <a:srcRect/>
          <a:stretch>
            <a:fillRect/>
          </a:stretch>
        </p:blipFill>
        <p:spPr>
          <a:xfrm>
            <a:off x="416063" y="1564359"/>
            <a:ext cx="6858000" cy="4475017"/>
          </a:xfrm>
          <a:prstGeom prst="rect">
            <a:avLst/>
          </a:prstGeom>
          <a:ln/>
        </p:spPr>
      </p:pic>
      <p:sp>
        <p:nvSpPr>
          <p:cNvPr id="4" name="Fußzeilenplatzhalter 3"/>
          <p:cNvSpPr>
            <a:spLocks noGrp="1"/>
          </p:cNvSpPr>
          <p:nvPr>
            <p:ph type="ftr" sz="quarter" idx="13"/>
          </p:nvPr>
        </p:nvSpPr>
        <p:spPr/>
        <p:txBody>
          <a:bodyPr/>
          <a:lstStyle/>
          <a:p>
            <a:r>
              <a:rPr lang="de-DE"/>
              <a:t>Das nachwachsende Büro</a:t>
            </a:r>
            <a:endParaRPr lang="de-DE" dirty="0"/>
          </a:p>
        </p:txBody>
      </p:sp>
      <p:sp>
        <p:nvSpPr>
          <p:cNvPr id="6" name="Foliennummernplatzhalter 5"/>
          <p:cNvSpPr>
            <a:spLocks noGrp="1"/>
          </p:cNvSpPr>
          <p:nvPr>
            <p:ph type="sldNum" sz="quarter" idx="14"/>
          </p:nvPr>
        </p:nvSpPr>
        <p:spPr/>
        <p:txBody>
          <a:bodyPr/>
          <a:lstStyle/>
          <a:p>
            <a:fld id="{BC9D0AC9-54AF-4CD9-8809-E6EA56F41A06}" type="slidenum">
              <a:rPr lang="de-DE" smtClean="0"/>
              <a:t>91</a:t>
            </a:fld>
            <a:endParaRPr lang="de-DE"/>
          </a:p>
        </p:txBody>
      </p:sp>
      <p:sp>
        <p:nvSpPr>
          <p:cNvPr id="7" name="Abgerundetes Rechteck 6"/>
          <p:cNvSpPr/>
          <p:nvPr/>
        </p:nvSpPr>
        <p:spPr>
          <a:xfrm>
            <a:off x="5494542" y="1551107"/>
            <a:ext cx="3453026" cy="4518390"/>
          </a:xfrm>
          <a:prstGeom prst="roundRect">
            <a:avLst/>
          </a:prstGeom>
          <a:solidFill>
            <a:srgbClr val="FCE5CD"/>
          </a:solidFill>
          <a:ln>
            <a:noFill/>
          </a:ln>
        </p:spPr>
        <p:style>
          <a:lnRef idx="2">
            <a:schemeClr val="dk1"/>
          </a:lnRef>
          <a:fillRef idx="1">
            <a:schemeClr val="lt1"/>
          </a:fillRef>
          <a:effectRef idx="0">
            <a:schemeClr val="dk1"/>
          </a:effectRef>
          <a:fontRef idx="minor">
            <a:schemeClr val="dk1"/>
          </a:fontRef>
        </p:style>
        <p:txBody>
          <a:bodyPr rtlCol="0" anchor="ctr"/>
          <a:lstStyle/>
          <a:p>
            <a:pPr>
              <a:spcBef>
                <a:spcPts val="0"/>
              </a:spcBef>
            </a:pPr>
            <a:r>
              <a:rPr lang="de-DE" b="1" dirty="0">
                <a:solidFill>
                  <a:schemeClr val="tx1"/>
                </a:solidFill>
                <a:ea typeface="MS PGothic" pitchFamily="34" charset="-128"/>
                <a:cs typeface="Geneva" charset="0"/>
              </a:rPr>
              <a:t>Aufgabe: Ein Ziel der nachhaltigen Rohstoffversorgung – und damit auch der Import von Rohstoffen in fertigen Produkten – ist die Transparenz in der Lieferkette um sichtbar zu machen, wo nachhaltig gewirtschaftet wird und wo nicht. Schaue dir das Video an und notiere dir nicht-nachhaltige Aspekte in den drei Dimensionen Gesellschaft, Wirtschaft und Umwelt.”</a:t>
            </a:r>
          </a:p>
        </p:txBody>
      </p:sp>
    </p:spTree>
    <p:extLst>
      <p:ext uri="{BB962C8B-B14F-4D97-AF65-F5344CB8AC3E}">
        <p14:creationId xmlns:p14="http://schemas.microsoft.com/office/powerpoint/2010/main" val="184290617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Unterrichtsvorschlag: Modul 4b</a:t>
            </a:r>
            <a:br>
              <a:rPr lang="de-DE" dirty="0"/>
            </a:br>
            <a:r>
              <a:rPr lang="de-DE" dirty="0"/>
              <a:t>Kriterien für nachhaltige Möbel</a:t>
            </a:r>
          </a:p>
        </p:txBody>
      </p:sp>
      <p:graphicFrame>
        <p:nvGraphicFramePr>
          <p:cNvPr id="8" name="Inhaltsplatzhalter 7"/>
          <p:cNvGraphicFramePr>
            <a:graphicFrameLocks noGrp="1"/>
          </p:cNvGraphicFramePr>
          <p:nvPr>
            <p:ph idx="1"/>
            <p:extLst>
              <p:ext uri="{D42A27DB-BD31-4B8C-83A1-F6EECF244321}">
                <p14:modId xmlns:p14="http://schemas.microsoft.com/office/powerpoint/2010/main" val="204639701"/>
              </p:ext>
            </p:extLst>
          </p:nvPr>
        </p:nvGraphicFramePr>
        <p:xfrm>
          <a:off x="390524" y="2341563"/>
          <a:ext cx="8321675" cy="3932284"/>
        </p:xfrm>
        <a:graphic>
          <a:graphicData uri="http://schemas.openxmlformats.org/drawingml/2006/table">
            <a:tbl>
              <a:tblPr firstRow="1" bandRow="1">
                <a:tableStyleId>{5C22544A-7EE6-4342-B048-85BDC9FD1C3A}</a:tableStyleId>
              </a:tblPr>
              <a:tblGrid>
                <a:gridCol w="1644547">
                  <a:extLst>
                    <a:ext uri="{9D8B030D-6E8A-4147-A177-3AD203B41FA5}">
                      <a16:colId xmlns:a16="http://schemas.microsoft.com/office/drawing/2014/main" val="20000"/>
                    </a:ext>
                  </a:extLst>
                </a:gridCol>
                <a:gridCol w="6677128">
                  <a:extLst>
                    <a:ext uri="{9D8B030D-6E8A-4147-A177-3AD203B41FA5}">
                      <a16:colId xmlns:a16="http://schemas.microsoft.com/office/drawing/2014/main" val="20001"/>
                    </a:ext>
                  </a:extLst>
                </a:gridCol>
              </a:tblGrid>
              <a:tr h="369719">
                <a:tc>
                  <a:txBody>
                    <a:bodyPr/>
                    <a:lstStyle/>
                    <a:p>
                      <a:r>
                        <a:rPr lang="de-DE" dirty="0">
                          <a:latin typeface="PT Sans" panose="020B0503020203020204"/>
                        </a:rPr>
                        <a:t>Dimension</a:t>
                      </a:r>
                    </a:p>
                  </a:txBody>
                  <a:tcPr>
                    <a:solidFill>
                      <a:srgbClr val="FF9919"/>
                    </a:solidFill>
                  </a:tcPr>
                </a:tc>
                <a:tc>
                  <a:txBody>
                    <a:bodyPr/>
                    <a:lstStyle/>
                    <a:p>
                      <a:r>
                        <a:rPr lang="de-DE" dirty="0">
                          <a:latin typeface="PT Sans" panose="020B0503020203020204"/>
                        </a:rPr>
                        <a:t>Kriterien</a:t>
                      </a:r>
                    </a:p>
                  </a:txBody>
                  <a:tcPr>
                    <a:solidFill>
                      <a:srgbClr val="FF9919"/>
                    </a:solidFill>
                  </a:tcPr>
                </a:tc>
                <a:extLst>
                  <a:ext uri="{0D108BD9-81ED-4DB2-BD59-A6C34878D82A}">
                    <a16:rowId xmlns:a16="http://schemas.microsoft.com/office/drawing/2014/main" val="10000"/>
                  </a:ext>
                </a:extLst>
              </a:tr>
              <a:tr h="1185125">
                <a:tc>
                  <a:txBody>
                    <a:bodyPr/>
                    <a:lstStyle/>
                    <a:p>
                      <a:r>
                        <a:rPr lang="de-DE" dirty="0">
                          <a:solidFill>
                            <a:schemeClr val="tx1">
                              <a:lumMod val="65000"/>
                              <a:lumOff val="35000"/>
                            </a:schemeClr>
                          </a:solidFill>
                          <a:latin typeface="PT Sans" panose="020B0503020203020204"/>
                        </a:rPr>
                        <a:t>Ökonomie</a:t>
                      </a:r>
                    </a:p>
                  </a:txBody>
                  <a:tcPr>
                    <a:solidFill>
                      <a:srgbClr val="F9CB9C"/>
                    </a:solidFill>
                  </a:tcPr>
                </a:tc>
                <a:tc>
                  <a:txBody>
                    <a:bodyPr/>
                    <a:lstStyle/>
                    <a:p>
                      <a:pPr marL="285750" indent="-285750">
                        <a:buFont typeface="Arial" panose="020B0604020202020204" pitchFamily="34" charset="0"/>
                        <a:buChar char="•"/>
                      </a:pPr>
                      <a:r>
                        <a:rPr lang="de-DE" dirty="0">
                          <a:solidFill>
                            <a:schemeClr val="tx1">
                              <a:lumMod val="65000"/>
                              <a:lumOff val="35000"/>
                            </a:schemeClr>
                          </a:solidFill>
                          <a:latin typeface="PT Sans" panose="020B0503020203020204"/>
                        </a:rPr>
                        <a:t>„Wahre Preise“ zahlen</a:t>
                      </a:r>
                    </a:p>
                    <a:p>
                      <a:pPr marL="285750" indent="-285750">
                        <a:buFont typeface="Arial" panose="020B0604020202020204" pitchFamily="34" charset="0"/>
                        <a:buChar char="•"/>
                      </a:pPr>
                      <a:r>
                        <a:rPr lang="de-DE" dirty="0">
                          <a:solidFill>
                            <a:schemeClr val="tx1">
                              <a:lumMod val="65000"/>
                              <a:lumOff val="35000"/>
                            </a:schemeClr>
                          </a:solidFill>
                          <a:latin typeface="PT Sans" panose="020B0503020203020204"/>
                        </a:rPr>
                        <a:t>…..</a:t>
                      </a:r>
                    </a:p>
                    <a:p>
                      <a:pPr marL="285750" indent="-285750">
                        <a:buFont typeface="Arial" panose="020B0604020202020204" pitchFamily="34" charset="0"/>
                        <a:buChar char="•"/>
                      </a:pPr>
                      <a:r>
                        <a:rPr lang="de-DE" dirty="0">
                          <a:solidFill>
                            <a:schemeClr val="tx1">
                              <a:lumMod val="65000"/>
                              <a:lumOff val="35000"/>
                            </a:schemeClr>
                          </a:solidFill>
                          <a:latin typeface="PT Sans" panose="020B0503020203020204"/>
                        </a:rPr>
                        <a:t>…..</a:t>
                      </a:r>
                    </a:p>
                    <a:p>
                      <a:pPr marL="285750" indent="-285750">
                        <a:buFont typeface="Arial" panose="020B0604020202020204" pitchFamily="34" charset="0"/>
                        <a:buChar char="•"/>
                      </a:pPr>
                      <a:r>
                        <a:rPr lang="de-DE" dirty="0">
                          <a:solidFill>
                            <a:schemeClr val="tx1">
                              <a:lumMod val="65000"/>
                              <a:lumOff val="35000"/>
                            </a:schemeClr>
                          </a:solidFill>
                          <a:latin typeface="PT Sans" panose="020B0503020203020204"/>
                        </a:rPr>
                        <a:t>…..</a:t>
                      </a:r>
                    </a:p>
                  </a:txBody>
                  <a:tcPr>
                    <a:solidFill>
                      <a:srgbClr val="F9CB9C"/>
                    </a:solidFill>
                  </a:tcPr>
                </a:tc>
                <a:extLst>
                  <a:ext uri="{0D108BD9-81ED-4DB2-BD59-A6C34878D82A}">
                    <a16:rowId xmlns:a16="http://schemas.microsoft.com/office/drawing/2014/main" val="10001"/>
                  </a:ext>
                </a:extLst>
              </a:tr>
              <a:tr h="1185125">
                <a:tc>
                  <a:txBody>
                    <a:bodyPr/>
                    <a:lstStyle/>
                    <a:p>
                      <a:r>
                        <a:rPr lang="de-DE" dirty="0">
                          <a:solidFill>
                            <a:schemeClr val="tx1">
                              <a:lumMod val="65000"/>
                              <a:lumOff val="35000"/>
                            </a:schemeClr>
                          </a:solidFill>
                          <a:latin typeface="PT Sans" panose="020B0503020203020204"/>
                        </a:rPr>
                        <a:t>Ökologie</a:t>
                      </a:r>
                    </a:p>
                  </a:txBody>
                  <a:tcPr>
                    <a:solidFill>
                      <a:srgbClr val="FCE5CD"/>
                    </a:solidFill>
                  </a:tcPr>
                </a:tc>
                <a:tc>
                  <a:txBody>
                    <a:bodyPr/>
                    <a:lstStyle/>
                    <a:p>
                      <a:pPr marL="285750" indent="-285750">
                        <a:buFont typeface="Arial" panose="020B0604020202020204" pitchFamily="34" charset="0"/>
                        <a:buChar char="•"/>
                      </a:pPr>
                      <a:r>
                        <a:rPr lang="de-DE" dirty="0">
                          <a:solidFill>
                            <a:schemeClr val="tx1">
                              <a:lumMod val="65000"/>
                              <a:lumOff val="35000"/>
                            </a:schemeClr>
                          </a:solidFill>
                          <a:latin typeface="PT Sans" panose="020B0503020203020204"/>
                        </a:rPr>
                        <a:t>Langlebigkeit</a:t>
                      </a:r>
                      <a:r>
                        <a:rPr lang="de-DE" baseline="0" dirty="0">
                          <a:solidFill>
                            <a:schemeClr val="tx1">
                              <a:lumMod val="65000"/>
                              <a:lumOff val="35000"/>
                            </a:schemeClr>
                          </a:solidFill>
                          <a:latin typeface="PT Sans" panose="020B0503020203020204"/>
                        </a:rPr>
                        <a:t> der Produkte</a:t>
                      </a:r>
                      <a:endParaRPr lang="de-DE" dirty="0">
                        <a:solidFill>
                          <a:schemeClr val="tx1">
                            <a:lumMod val="65000"/>
                            <a:lumOff val="35000"/>
                          </a:schemeClr>
                        </a:solidFill>
                        <a:latin typeface="PT Sans" panose="020B0503020203020204"/>
                      </a:endParaRPr>
                    </a:p>
                    <a:p>
                      <a:pPr marL="285750" indent="-285750">
                        <a:buFont typeface="Arial" panose="020B0604020202020204" pitchFamily="34" charset="0"/>
                        <a:buChar char="•"/>
                      </a:pPr>
                      <a:r>
                        <a:rPr lang="de-DE" dirty="0">
                          <a:solidFill>
                            <a:schemeClr val="tx1">
                              <a:lumMod val="65000"/>
                              <a:lumOff val="35000"/>
                            </a:schemeClr>
                          </a:solidFill>
                          <a:latin typeface="PT Sans" panose="020B0503020203020204"/>
                        </a:rPr>
                        <a:t>…..</a:t>
                      </a:r>
                    </a:p>
                    <a:p>
                      <a:pPr marL="285750" indent="-285750">
                        <a:buFont typeface="Arial" panose="020B0604020202020204" pitchFamily="34" charset="0"/>
                        <a:buChar char="•"/>
                      </a:pPr>
                      <a:r>
                        <a:rPr lang="de-DE" dirty="0">
                          <a:solidFill>
                            <a:schemeClr val="tx1">
                              <a:lumMod val="65000"/>
                              <a:lumOff val="35000"/>
                            </a:schemeClr>
                          </a:solidFill>
                          <a:latin typeface="PT Sans" panose="020B0503020203020204"/>
                        </a:rPr>
                        <a:t>…..</a:t>
                      </a:r>
                    </a:p>
                    <a:p>
                      <a:pPr marL="285750" indent="-285750">
                        <a:buFont typeface="Arial" panose="020B0604020202020204" pitchFamily="34" charset="0"/>
                        <a:buChar char="•"/>
                      </a:pPr>
                      <a:r>
                        <a:rPr lang="de-DE" dirty="0">
                          <a:solidFill>
                            <a:schemeClr val="tx1">
                              <a:lumMod val="65000"/>
                              <a:lumOff val="35000"/>
                            </a:schemeClr>
                          </a:solidFill>
                          <a:latin typeface="PT Sans" panose="020B0503020203020204"/>
                        </a:rPr>
                        <a:t>…..</a:t>
                      </a:r>
                    </a:p>
                  </a:txBody>
                  <a:tcPr>
                    <a:solidFill>
                      <a:srgbClr val="FCE5CD"/>
                    </a:solidFill>
                  </a:tcPr>
                </a:tc>
                <a:extLst>
                  <a:ext uri="{0D108BD9-81ED-4DB2-BD59-A6C34878D82A}">
                    <a16:rowId xmlns:a16="http://schemas.microsoft.com/office/drawing/2014/main" val="10002"/>
                  </a:ext>
                </a:extLst>
              </a:tr>
              <a:tr h="1185125">
                <a:tc>
                  <a:txBody>
                    <a:bodyPr/>
                    <a:lstStyle/>
                    <a:p>
                      <a:r>
                        <a:rPr lang="de-DE" dirty="0">
                          <a:solidFill>
                            <a:schemeClr val="tx1">
                              <a:lumMod val="65000"/>
                              <a:lumOff val="35000"/>
                            </a:schemeClr>
                          </a:solidFill>
                          <a:latin typeface="PT Sans" panose="020B0503020203020204"/>
                        </a:rPr>
                        <a:t>Soziales</a:t>
                      </a:r>
                    </a:p>
                  </a:txBody>
                  <a:tcPr>
                    <a:solidFill>
                      <a:srgbClr val="F9CB9C"/>
                    </a:solidFill>
                  </a:tcPr>
                </a:tc>
                <a:tc>
                  <a:txBody>
                    <a:bodyPr/>
                    <a:lstStyle/>
                    <a:p>
                      <a:pPr marL="285750" indent="-285750">
                        <a:buFont typeface="Arial" panose="020B0604020202020204" pitchFamily="34" charset="0"/>
                        <a:buChar char="•"/>
                      </a:pPr>
                      <a:r>
                        <a:rPr lang="de-DE" dirty="0">
                          <a:solidFill>
                            <a:schemeClr val="tx1">
                              <a:lumMod val="65000"/>
                              <a:lumOff val="35000"/>
                            </a:schemeClr>
                          </a:solidFill>
                          <a:latin typeface="PT Sans" panose="020B0503020203020204"/>
                        </a:rPr>
                        <a:t>Sozialstandards in der Produktion …..</a:t>
                      </a:r>
                    </a:p>
                    <a:p>
                      <a:pPr marL="285750" indent="-285750">
                        <a:buFont typeface="Arial" panose="020B0604020202020204" pitchFamily="34" charset="0"/>
                        <a:buChar char="•"/>
                      </a:pPr>
                      <a:r>
                        <a:rPr lang="de-DE" dirty="0">
                          <a:solidFill>
                            <a:schemeClr val="tx1">
                              <a:lumMod val="65000"/>
                              <a:lumOff val="35000"/>
                            </a:schemeClr>
                          </a:solidFill>
                          <a:latin typeface="PT Sans" panose="020B0503020203020204"/>
                        </a:rPr>
                        <a:t>…..</a:t>
                      </a:r>
                    </a:p>
                    <a:p>
                      <a:pPr marL="285750" indent="-285750">
                        <a:buFont typeface="Arial" panose="020B0604020202020204" pitchFamily="34" charset="0"/>
                        <a:buChar char="•"/>
                      </a:pPr>
                      <a:r>
                        <a:rPr lang="de-DE" dirty="0">
                          <a:solidFill>
                            <a:schemeClr val="tx1">
                              <a:lumMod val="65000"/>
                              <a:lumOff val="35000"/>
                            </a:schemeClr>
                          </a:solidFill>
                          <a:latin typeface="PT Sans" panose="020B0503020203020204"/>
                        </a:rPr>
                        <a:t>…..</a:t>
                      </a:r>
                    </a:p>
                  </a:txBody>
                  <a:tcPr>
                    <a:solidFill>
                      <a:srgbClr val="F9CB9C"/>
                    </a:solidFill>
                  </a:tcPr>
                </a:tc>
                <a:extLst>
                  <a:ext uri="{0D108BD9-81ED-4DB2-BD59-A6C34878D82A}">
                    <a16:rowId xmlns:a16="http://schemas.microsoft.com/office/drawing/2014/main" val="10003"/>
                  </a:ext>
                </a:extLst>
              </a:tr>
            </a:tbl>
          </a:graphicData>
        </a:graphic>
      </p:graphicFrame>
      <p:sp>
        <p:nvSpPr>
          <p:cNvPr id="7" name="Fußzeilenplatzhalter 6"/>
          <p:cNvSpPr>
            <a:spLocks noGrp="1"/>
          </p:cNvSpPr>
          <p:nvPr>
            <p:ph type="ftr" sz="quarter" idx="13"/>
          </p:nvPr>
        </p:nvSpPr>
        <p:spPr/>
        <p:txBody>
          <a:bodyPr/>
          <a:lstStyle/>
          <a:p>
            <a:r>
              <a:rPr lang="de-DE"/>
              <a:t>Das nachwachsende Büro</a:t>
            </a:r>
            <a:endParaRPr lang="de-DE" dirty="0"/>
          </a:p>
        </p:txBody>
      </p:sp>
      <p:sp>
        <p:nvSpPr>
          <p:cNvPr id="10" name="Foliennummernplatzhalter 9"/>
          <p:cNvSpPr>
            <a:spLocks noGrp="1"/>
          </p:cNvSpPr>
          <p:nvPr>
            <p:ph type="sldNum" sz="quarter" idx="14"/>
          </p:nvPr>
        </p:nvSpPr>
        <p:spPr/>
        <p:txBody>
          <a:bodyPr/>
          <a:lstStyle/>
          <a:p>
            <a:fld id="{BC9D0AC9-54AF-4CD9-8809-E6EA56F41A06}" type="slidenum">
              <a:rPr lang="de-DE" smtClean="0"/>
              <a:t>92</a:t>
            </a:fld>
            <a:endParaRPr lang="de-DE"/>
          </a:p>
        </p:txBody>
      </p:sp>
      <p:sp>
        <p:nvSpPr>
          <p:cNvPr id="11" name="Abgerundetes Rechteck 10"/>
          <p:cNvSpPr/>
          <p:nvPr/>
        </p:nvSpPr>
        <p:spPr>
          <a:xfrm>
            <a:off x="1237063" y="1486434"/>
            <a:ext cx="6710507" cy="816236"/>
          </a:xfrm>
          <a:prstGeom prst="roundRect">
            <a:avLst/>
          </a:prstGeom>
          <a:solidFill>
            <a:srgbClr val="FF9919"/>
          </a:solidFill>
          <a:ln>
            <a:noFill/>
          </a:ln>
        </p:spPr>
        <p:style>
          <a:lnRef idx="2">
            <a:schemeClr val="dk1"/>
          </a:lnRef>
          <a:fillRef idx="1">
            <a:schemeClr val="lt1"/>
          </a:fillRef>
          <a:effectRef idx="0">
            <a:schemeClr val="dk1"/>
          </a:effectRef>
          <a:fontRef idx="minor">
            <a:schemeClr val="dk1"/>
          </a:fontRef>
        </p:style>
        <p:txBody>
          <a:bodyPr rtlCol="0" anchor="ctr"/>
          <a:lstStyle/>
          <a:p>
            <a:r>
              <a:rPr lang="de-DE" sz="2000" dirty="0">
                <a:latin typeface="PT Sans" panose="020B0503020203020204"/>
              </a:rPr>
              <a:t>Was sind Kriterien für „Nachhaltige Möbel“?</a:t>
            </a:r>
          </a:p>
        </p:txBody>
      </p:sp>
    </p:spTree>
    <p:extLst>
      <p:ext uri="{BB962C8B-B14F-4D97-AF65-F5344CB8AC3E}">
        <p14:creationId xmlns:p14="http://schemas.microsoft.com/office/powerpoint/2010/main" val="199832884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390104" y="205200"/>
            <a:ext cx="6281283" cy="1068388"/>
          </a:xfrm>
        </p:spPr>
        <p:txBody>
          <a:bodyPr/>
          <a:lstStyle/>
          <a:p>
            <a:r>
              <a:rPr lang="de-DE" dirty="0"/>
              <a:t>Unterrichtsvorschlag: Modul 4b</a:t>
            </a:r>
            <a:br>
              <a:rPr lang="de-DE" dirty="0"/>
            </a:br>
            <a:r>
              <a:rPr lang="de-DE" dirty="0"/>
              <a:t>Umweltkriterien – Gütezeichen</a:t>
            </a:r>
          </a:p>
        </p:txBody>
      </p:sp>
      <p:sp>
        <p:nvSpPr>
          <p:cNvPr id="9" name="Abgerundetes Rechteck 8"/>
          <p:cNvSpPr/>
          <p:nvPr/>
        </p:nvSpPr>
        <p:spPr>
          <a:xfrm>
            <a:off x="420370" y="1802226"/>
            <a:ext cx="5012905" cy="927120"/>
          </a:xfrm>
          <a:prstGeom prst="roundRect">
            <a:avLst/>
          </a:prstGeom>
          <a:solidFill>
            <a:srgbClr val="FF9919"/>
          </a:solidFill>
          <a:ln>
            <a:noFill/>
          </a:ln>
        </p:spPr>
        <p:style>
          <a:lnRef idx="2">
            <a:schemeClr val="dk1"/>
          </a:lnRef>
          <a:fillRef idx="1">
            <a:schemeClr val="lt1"/>
          </a:fillRef>
          <a:effectRef idx="0">
            <a:schemeClr val="dk1"/>
          </a:effectRef>
          <a:fontRef idx="minor">
            <a:schemeClr val="dk1"/>
          </a:fontRef>
        </p:style>
        <p:txBody>
          <a:bodyPr rtlCol="0" anchor="ctr"/>
          <a:lstStyle/>
          <a:p>
            <a:pPr lvl="0"/>
            <a:r>
              <a:rPr lang="de-DE" b="1" dirty="0">
                <a:solidFill>
                  <a:schemeClr val="tx1"/>
                </a:solidFill>
                <a:latin typeface="PT Sans" panose="020B0503020203020204"/>
              </a:rPr>
              <a:t>Aufgabe: </a:t>
            </a:r>
            <a:r>
              <a:rPr lang="de-DE" dirty="0">
                <a:solidFill>
                  <a:schemeClr val="tx1"/>
                </a:solidFill>
                <a:latin typeface="PT Sans" panose="020B0503020203020204"/>
              </a:rPr>
              <a:t>Lesen Sie das </a:t>
            </a:r>
            <a:br>
              <a:rPr lang="de-DE" dirty="0">
                <a:solidFill>
                  <a:schemeClr val="tx1"/>
                </a:solidFill>
                <a:latin typeface="PT Sans" panose="020B0503020203020204"/>
              </a:rPr>
            </a:br>
            <a:r>
              <a:rPr lang="de-DE" dirty="0">
                <a:solidFill>
                  <a:schemeClr val="tx1"/>
                </a:solidFill>
                <a:latin typeface="PT Sans" panose="020B0503020203020204"/>
              </a:rPr>
              <a:t>Arbeitsblatt 9 - Standards und Gütezeichen </a:t>
            </a:r>
          </a:p>
        </p:txBody>
      </p:sp>
      <p:sp>
        <p:nvSpPr>
          <p:cNvPr id="10" name="Abgerundetes Rechteck 9"/>
          <p:cNvSpPr/>
          <p:nvPr/>
        </p:nvSpPr>
        <p:spPr>
          <a:xfrm>
            <a:off x="390104" y="3047055"/>
            <a:ext cx="5043171" cy="1724031"/>
          </a:xfrm>
          <a:prstGeom prst="roundRect">
            <a:avLst/>
          </a:prstGeom>
          <a:solidFill>
            <a:srgbClr val="FCE5CD"/>
          </a:solidFill>
          <a:ln>
            <a:noFill/>
          </a:ln>
        </p:spPr>
        <p:style>
          <a:lnRef idx="2">
            <a:schemeClr val="dk1"/>
          </a:lnRef>
          <a:fillRef idx="1">
            <a:schemeClr val="lt1"/>
          </a:fillRef>
          <a:effectRef idx="0">
            <a:schemeClr val="dk1"/>
          </a:effectRef>
          <a:fontRef idx="minor">
            <a:schemeClr val="dk1"/>
          </a:fontRef>
        </p:style>
        <p:txBody>
          <a:bodyPr rtlCol="0" anchor="ctr"/>
          <a:lstStyle/>
          <a:p>
            <a:pPr lvl="0"/>
            <a:r>
              <a:rPr lang="de-DE" dirty="0">
                <a:latin typeface="PT Sans" panose="020B0503020203020204"/>
              </a:rPr>
              <a:t>Notieren Sie sich:</a:t>
            </a:r>
          </a:p>
          <a:p>
            <a:pPr marL="285750" lvl="0" indent="-285750">
              <a:buFont typeface="Arial" panose="020B0604020202020204" pitchFamily="34" charset="0"/>
              <a:buChar char="•"/>
            </a:pPr>
            <a:r>
              <a:rPr lang="de-DE" dirty="0">
                <a:latin typeface="PT Sans" panose="020B0503020203020204"/>
              </a:rPr>
              <a:t>Auf welche Produkte bzw. Anwendungsbereiche im Büro beziehen sich die Standards und Gütezeichen?</a:t>
            </a:r>
          </a:p>
          <a:p>
            <a:pPr marL="285750" lvl="0" indent="-285750">
              <a:buFont typeface="Arial" panose="020B0604020202020204" pitchFamily="34" charset="0"/>
              <a:buChar char="•"/>
            </a:pPr>
            <a:r>
              <a:rPr lang="de-DE" dirty="0">
                <a:latin typeface="PT Sans" panose="020B0503020203020204"/>
              </a:rPr>
              <a:t>Welche Kriterien werden benannt?</a:t>
            </a:r>
          </a:p>
        </p:txBody>
      </p:sp>
      <p:pic>
        <p:nvPicPr>
          <p:cNvPr id="11" name="Picture 6" descr="https://www.umweltbundesamt.de/sites/default/files/medien/419/bilder/wirtschaft-konsum_produkte_bauprodukte_blauer_engel_fuer_bauprodukte_cms_uz_38_f_neu.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30365" y="1821505"/>
            <a:ext cx="1035050"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descr="http://www.befair.be/sites/default/files/styles/medium/public/all-images/labels/Pefc_labelfiche_1.JPG?itok=-b567GWq"/>
          <p:cNvPicPr/>
          <p:nvPr/>
        </p:nvPicPr>
        <p:blipFill rotWithShape="1">
          <a:blip r:embed="rId4" cstate="print">
            <a:extLst>
              <a:ext uri="{28A0092B-C50C-407E-A947-70E740481C1C}">
                <a14:useLocalDpi xmlns:a14="http://schemas.microsoft.com/office/drawing/2010/main" val="0"/>
              </a:ext>
            </a:extLst>
          </a:blip>
          <a:srcRect l="17373" r="15479"/>
          <a:stretch/>
        </p:blipFill>
        <p:spPr bwMode="auto">
          <a:xfrm>
            <a:off x="6821170" y="3400522"/>
            <a:ext cx="853440" cy="1095375"/>
          </a:xfrm>
          <a:prstGeom prst="rect">
            <a:avLst/>
          </a:prstGeom>
          <a:noFill/>
          <a:ln>
            <a:noFill/>
          </a:ln>
          <a:extLst>
            <a:ext uri="{53640926-AAD7-44D8-BBD7-CCE9431645EC}">
              <a14:shadowObscured xmlns:a14="http://schemas.microsoft.com/office/drawing/2010/main"/>
            </a:ext>
          </a:extLst>
        </p:spPr>
      </p:pic>
      <p:pic>
        <p:nvPicPr>
          <p:cNvPr id="13" name="Picture 10" descr="http://www.sattler-direct.de/uploads/pics/fsc-logo_01.jpg"/>
          <p:cNvPicPr/>
          <p:nvPr/>
        </p:nvPicPr>
        <p:blipFill>
          <a:blip r:embed="rId5">
            <a:extLst>
              <a:ext uri="{28A0092B-C50C-407E-A947-70E740481C1C}">
                <a14:useLocalDpi xmlns:a14="http://schemas.microsoft.com/office/drawing/2010/main" val="0"/>
              </a:ext>
            </a:extLst>
          </a:blip>
          <a:srcRect b="23607"/>
          <a:stretch>
            <a:fillRect/>
          </a:stretch>
        </p:blipFill>
        <p:spPr bwMode="auto">
          <a:xfrm>
            <a:off x="6730365" y="4849364"/>
            <a:ext cx="1035050"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 descr="http://www.euecolabel.eu/userfiles/image/ecolabel_logo.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96696" y="4890004"/>
            <a:ext cx="1125220" cy="1125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Grafik 14" descr="natureplus-logo"/>
          <p:cNvPicPr/>
          <p:nvPr/>
        </p:nvPicPr>
        <p:blipFill>
          <a:blip r:embed="rId7">
            <a:extLst>
              <a:ext uri="{28A0092B-C50C-407E-A947-70E740481C1C}">
                <a14:useLocalDpi xmlns:a14="http://schemas.microsoft.com/office/drawing/2010/main" val="0"/>
              </a:ext>
            </a:extLst>
          </a:blip>
          <a:srcRect/>
          <a:stretch>
            <a:fillRect/>
          </a:stretch>
        </p:blipFill>
        <p:spPr bwMode="auto">
          <a:xfrm>
            <a:off x="2671868" y="5242429"/>
            <a:ext cx="1516380" cy="420370"/>
          </a:xfrm>
          <a:prstGeom prst="rect">
            <a:avLst/>
          </a:prstGeom>
          <a:noFill/>
          <a:ln>
            <a:noFill/>
          </a:ln>
        </p:spPr>
      </p:pic>
      <p:pic>
        <p:nvPicPr>
          <p:cNvPr id="16" name="Grafik 15"/>
          <p:cNvPicPr/>
          <p:nvPr/>
        </p:nvPicPr>
        <p:blipFill>
          <a:blip r:embed="rId8" cstate="print">
            <a:extLst>
              <a:ext uri="{28A0092B-C50C-407E-A947-70E740481C1C}">
                <a14:useLocalDpi xmlns:a14="http://schemas.microsoft.com/office/drawing/2010/main" val="0"/>
              </a:ext>
            </a:extLst>
          </a:blip>
          <a:stretch>
            <a:fillRect/>
          </a:stretch>
        </p:blipFill>
        <p:spPr>
          <a:xfrm>
            <a:off x="488950" y="5335457"/>
            <a:ext cx="1474470" cy="234315"/>
          </a:xfrm>
          <a:prstGeom prst="rect">
            <a:avLst/>
          </a:prstGeom>
        </p:spPr>
      </p:pic>
      <p:sp>
        <p:nvSpPr>
          <p:cNvPr id="4" name="Fußzeilenplatzhalter 3"/>
          <p:cNvSpPr>
            <a:spLocks noGrp="1"/>
          </p:cNvSpPr>
          <p:nvPr>
            <p:ph type="ftr" sz="quarter" idx="13"/>
          </p:nvPr>
        </p:nvSpPr>
        <p:spPr/>
        <p:txBody>
          <a:bodyPr/>
          <a:lstStyle/>
          <a:p>
            <a:r>
              <a:rPr lang="de-DE"/>
              <a:t>Das nachwachsende Büro</a:t>
            </a:r>
            <a:endParaRPr lang="de-DE" dirty="0"/>
          </a:p>
        </p:txBody>
      </p:sp>
      <p:sp>
        <p:nvSpPr>
          <p:cNvPr id="6" name="Foliennummernplatzhalter 5"/>
          <p:cNvSpPr>
            <a:spLocks noGrp="1"/>
          </p:cNvSpPr>
          <p:nvPr>
            <p:ph type="sldNum" sz="quarter" idx="14"/>
          </p:nvPr>
        </p:nvSpPr>
        <p:spPr/>
        <p:txBody>
          <a:bodyPr/>
          <a:lstStyle/>
          <a:p>
            <a:fld id="{BC9D0AC9-54AF-4CD9-8809-E6EA56F41A06}" type="slidenum">
              <a:rPr lang="de-DE" smtClean="0"/>
              <a:t>93</a:t>
            </a:fld>
            <a:endParaRPr lang="de-DE"/>
          </a:p>
        </p:txBody>
      </p:sp>
    </p:spTree>
    <p:extLst>
      <p:ext uri="{BB962C8B-B14F-4D97-AF65-F5344CB8AC3E}">
        <p14:creationId xmlns:p14="http://schemas.microsoft.com/office/powerpoint/2010/main" val="263321590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a:t>Unterrichtsvorschlag: Modul 4b</a:t>
            </a:r>
            <a:br>
              <a:rPr lang="de-DE" dirty="0"/>
            </a:br>
            <a:r>
              <a:rPr lang="de-DE" dirty="0"/>
              <a:t>Umweltkriterien –Zusammenfassung</a:t>
            </a:r>
          </a:p>
        </p:txBody>
      </p:sp>
      <p:sp>
        <p:nvSpPr>
          <p:cNvPr id="3" name="Inhaltsplatzhalter 2"/>
          <p:cNvSpPr>
            <a:spLocks noGrp="1"/>
          </p:cNvSpPr>
          <p:nvPr>
            <p:ph idx="1"/>
          </p:nvPr>
        </p:nvSpPr>
        <p:spPr/>
        <p:txBody>
          <a:bodyPr/>
          <a:lstStyle/>
          <a:p>
            <a:r>
              <a:rPr lang="de-DE" dirty="0"/>
              <a:t>Grundsätzlich gibt es einige Prinzipien, die für die </a:t>
            </a:r>
            <a:br>
              <a:rPr lang="de-DE" dirty="0"/>
            </a:br>
            <a:r>
              <a:rPr lang="de-DE" dirty="0"/>
              <a:t>Ressourcenschonung zentral sind (Vgl. auch FNR 2013: 20 ff): </a:t>
            </a:r>
          </a:p>
          <a:p>
            <a:pPr lvl="1"/>
            <a:r>
              <a:rPr lang="de-DE" dirty="0"/>
              <a:t>Rohstoffschonende und emissionsarme Herstellung</a:t>
            </a:r>
          </a:p>
          <a:p>
            <a:pPr lvl="1"/>
            <a:r>
              <a:rPr lang="de-DE" dirty="0"/>
              <a:t>Biobasierte/Sortenreine Qualität, geringer Materialmix</a:t>
            </a:r>
          </a:p>
          <a:p>
            <a:pPr lvl="1"/>
            <a:r>
              <a:rPr lang="de-DE" dirty="0"/>
              <a:t>Langlebigkeit</a:t>
            </a:r>
          </a:p>
          <a:p>
            <a:pPr lvl="1"/>
            <a:r>
              <a:rPr lang="de-DE" dirty="0"/>
              <a:t>geringe Emissionen über die Nutzungsdauer</a:t>
            </a:r>
          </a:p>
          <a:p>
            <a:pPr lvl="1"/>
            <a:r>
              <a:rPr lang="de-DE" dirty="0"/>
              <a:t>Reparaturfreundlichkeit</a:t>
            </a:r>
          </a:p>
          <a:p>
            <a:pPr lvl="1"/>
            <a:r>
              <a:rPr lang="de-DE" dirty="0"/>
              <a:t>Nachrüstungsmöglichkeit</a:t>
            </a:r>
          </a:p>
          <a:p>
            <a:pPr lvl="1"/>
            <a:r>
              <a:rPr lang="de-DE" dirty="0"/>
              <a:t>Umweltfreundliche Entsorgung oder Wiederverwendung</a:t>
            </a:r>
          </a:p>
        </p:txBody>
      </p:sp>
      <p:pic>
        <p:nvPicPr>
          <p:cNvPr id="11" name="Picture 6" descr="https://www.umweltbundesamt.de/sites/default/files/medien/419/bilder/wirtschaft-konsum_produkte_bauprodukte_blauer_engel_fuer_bauprodukte_cms_uz_38_f_neu.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30365" y="1821505"/>
            <a:ext cx="1035050"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descr="http://www.befair.be/sites/default/files/styles/medium/public/all-images/labels/Pefc_labelfiche_1.JPG?itok=-b567GWq"/>
          <p:cNvPicPr/>
          <p:nvPr/>
        </p:nvPicPr>
        <p:blipFill rotWithShape="1">
          <a:blip r:embed="rId4" cstate="print">
            <a:extLst>
              <a:ext uri="{28A0092B-C50C-407E-A947-70E740481C1C}">
                <a14:useLocalDpi xmlns:a14="http://schemas.microsoft.com/office/drawing/2010/main" val="0"/>
              </a:ext>
            </a:extLst>
          </a:blip>
          <a:srcRect l="17373" r="15479"/>
          <a:stretch/>
        </p:blipFill>
        <p:spPr bwMode="auto">
          <a:xfrm>
            <a:off x="6821170" y="3400522"/>
            <a:ext cx="853440" cy="1095375"/>
          </a:xfrm>
          <a:prstGeom prst="rect">
            <a:avLst/>
          </a:prstGeom>
          <a:noFill/>
          <a:ln>
            <a:noFill/>
          </a:ln>
          <a:extLst>
            <a:ext uri="{53640926-AAD7-44D8-BBD7-CCE9431645EC}">
              <a14:shadowObscured xmlns:a14="http://schemas.microsoft.com/office/drawing/2010/main"/>
            </a:ext>
          </a:extLst>
        </p:spPr>
      </p:pic>
      <p:pic>
        <p:nvPicPr>
          <p:cNvPr id="13" name="Picture 10" descr="http://www.sattler-direct.de/uploads/pics/fsc-logo_01.jpg"/>
          <p:cNvPicPr/>
          <p:nvPr/>
        </p:nvPicPr>
        <p:blipFill>
          <a:blip r:embed="rId5">
            <a:extLst>
              <a:ext uri="{28A0092B-C50C-407E-A947-70E740481C1C}">
                <a14:useLocalDpi xmlns:a14="http://schemas.microsoft.com/office/drawing/2010/main" val="0"/>
              </a:ext>
            </a:extLst>
          </a:blip>
          <a:srcRect b="23607"/>
          <a:stretch>
            <a:fillRect/>
          </a:stretch>
        </p:blipFill>
        <p:spPr bwMode="auto">
          <a:xfrm>
            <a:off x="6730365" y="4849364"/>
            <a:ext cx="1035050"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 descr="http://www.euecolabel.eu/userfiles/image/ecolabel_logo.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96696" y="4890004"/>
            <a:ext cx="1125220" cy="1125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Grafik 14" descr="natureplus-logo"/>
          <p:cNvPicPr/>
          <p:nvPr/>
        </p:nvPicPr>
        <p:blipFill>
          <a:blip r:embed="rId7">
            <a:extLst>
              <a:ext uri="{28A0092B-C50C-407E-A947-70E740481C1C}">
                <a14:useLocalDpi xmlns:a14="http://schemas.microsoft.com/office/drawing/2010/main" val="0"/>
              </a:ext>
            </a:extLst>
          </a:blip>
          <a:srcRect/>
          <a:stretch>
            <a:fillRect/>
          </a:stretch>
        </p:blipFill>
        <p:spPr bwMode="auto">
          <a:xfrm>
            <a:off x="2671868" y="5242429"/>
            <a:ext cx="1516380" cy="420370"/>
          </a:xfrm>
          <a:prstGeom prst="rect">
            <a:avLst/>
          </a:prstGeom>
          <a:noFill/>
          <a:ln>
            <a:noFill/>
          </a:ln>
        </p:spPr>
      </p:pic>
      <p:pic>
        <p:nvPicPr>
          <p:cNvPr id="16" name="Grafik 15"/>
          <p:cNvPicPr/>
          <p:nvPr/>
        </p:nvPicPr>
        <p:blipFill>
          <a:blip r:embed="rId8" cstate="print">
            <a:extLst>
              <a:ext uri="{28A0092B-C50C-407E-A947-70E740481C1C}">
                <a14:useLocalDpi xmlns:a14="http://schemas.microsoft.com/office/drawing/2010/main" val="0"/>
              </a:ext>
            </a:extLst>
          </a:blip>
          <a:stretch>
            <a:fillRect/>
          </a:stretch>
        </p:blipFill>
        <p:spPr>
          <a:xfrm>
            <a:off x="488950" y="5335457"/>
            <a:ext cx="1474470" cy="234315"/>
          </a:xfrm>
          <a:prstGeom prst="rect">
            <a:avLst/>
          </a:prstGeom>
        </p:spPr>
      </p:pic>
      <p:sp>
        <p:nvSpPr>
          <p:cNvPr id="6" name="Fußzeilenplatzhalter 5"/>
          <p:cNvSpPr>
            <a:spLocks noGrp="1"/>
          </p:cNvSpPr>
          <p:nvPr>
            <p:ph type="ftr" sz="quarter" idx="13"/>
          </p:nvPr>
        </p:nvSpPr>
        <p:spPr/>
        <p:txBody>
          <a:bodyPr/>
          <a:lstStyle/>
          <a:p>
            <a:r>
              <a:rPr lang="de-DE"/>
              <a:t>Das nachwachsende Büro</a:t>
            </a:r>
            <a:endParaRPr lang="de-DE" dirty="0"/>
          </a:p>
        </p:txBody>
      </p:sp>
      <p:sp>
        <p:nvSpPr>
          <p:cNvPr id="8" name="Foliennummernplatzhalter 7"/>
          <p:cNvSpPr>
            <a:spLocks noGrp="1"/>
          </p:cNvSpPr>
          <p:nvPr>
            <p:ph type="sldNum" sz="quarter" idx="14"/>
          </p:nvPr>
        </p:nvSpPr>
        <p:spPr/>
        <p:txBody>
          <a:bodyPr/>
          <a:lstStyle/>
          <a:p>
            <a:fld id="{BC9D0AC9-54AF-4CD9-8809-E6EA56F41A06}" type="slidenum">
              <a:rPr lang="de-DE" smtClean="0"/>
              <a:t>94</a:t>
            </a:fld>
            <a:endParaRPr lang="de-DE"/>
          </a:p>
        </p:txBody>
      </p:sp>
    </p:spTree>
    <p:extLst>
      <p:ext uri="{BB962C8B-B14F-4D97-AF65-F5344CB8AC3E}">
        <p14:creationId xmlns:p14="http://schemas.microsoft.com/office/powerpoint/2010/main" val="101367477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390105" y="205200"/>
            <a:ext cx="6120000" cy="1066801"/>
          </a:xfrm>
        </p:spPr>
        <p:txBody>
          <a:bodyPr/>
          <a:lstStyle/>
          <a:p>
            <a:r>
              <a:rPr lang="de-DE" dirty="0"/>
              <a:t>Unterrichtsmaterial: </a:t>
            </a:r>
            <a:br>
              <a:rPr lang="de-DE" dirty="0"/>
            </a:br>
            <a:r>
              <a:rPr lang="de-DE" dirty="0"/>
              <a:t>Abschlussfrage</a:t>
            </a:r>
          </a:p>
        </p:txBody>
      </p:sp>
      <p:sp>
        <p:nvSpPr>
          <p:cNvPr id="6" name="Abgerundetes Rechteck 5"/>
          <p:cNvSpPr>
            <a:spLocks noChangeArrowheads="1"/>
          </p:cNvSpPr>
          <p:nvPr/>
        </p:nvSpPr>
        <p:spPr bwMode="auto">
          <a:xfrm>
            <a:off x="974725" y="2636838"/>
            <a:ext cx="6950075" cy="2190750"/>
          </a:xfrm>
          <a:prstGeom prst="roundRect">
            <a:avLst>
              <a:gd name="adj" fmla="val 16667"/>
            </a:avLst>
          </a:prstGeom>
          <a:solidFill>
            <a:schemeClr val="bg1"/>
          </a:solidFill>
          <a:ln w="57150">
            <a:solidFill>
              <a:schemeClr val="accent6">
                <a:lumMod val="50000"/>
              </a:schemeClr>
            </a:solidFill>
            <a:round/>
            <a:headEnd/>
            <a:tailEnd/>
          </a:ln>
          <a:effectLst>
            <a:outerShdw blurRad="40000" dist="23000" dir="5400000" rotWithShape="0">
              <a:srgbClr val="808080">
                <a:alpha val="34998"/>
              </a:srgbClr>
            </a:outerShdw>
          </a:effectLst>
        </p:spPr>
        <p:txBody>
          <a:bodyPr anchor="ctr"/>
          <a:lstStyle/>
          <a:p>
            <a:pPr algn="ctr"/>
            <a:r>
              <a:rPr lang="de-DE" sz="3200" b="1" dirty="0">
                <a:solidFill>
                  <a:srgbClr val="783F04"/>
                </a:solidFill>
                <a:latin typeface="PT Sans" panose="020B0503020203020204" pitchFamily="34" charset="0"/>
                <a:ea typeface="PT Sans" panose="020B0503020203020204" pitchFamily="34" charset="0"/>
              </a:rPr>
              <a:t>Was haben wir gelernt?</a:t>
            </a:r>
          </a:p>
          <a:p>
            <a:pPr algn="ctr"/>
            <a:r>
              <a:rPr lang="de-DE" sz="3200" b="1" dirty="0">
                <a:solidFill>
                  <a:srgbClr val="783F04"/>
                </a:solidFill>
                <a:latin typeface="PT Sans" panose="020B0503020203020204" pitchFamily="34" charset="0"/>
                <a:ea typeface="PT Sans" panose="020B0503020203020204" pitchFamily="34" charset="0"/>
              </a:rPr>
              <a:t>Was ist mir wichtig?</a:t>
            </a:r>
          </a:p>
        </p:txBody>
      </p:sp>
      <p:sp>
        <p:nvSpPr>
          <p:cNvPr id="7" name="Fußzeilenplatzhalter 6"/>
          <p:cNvSpPr>
            <a:spLocks noGrp="1"/>
          </p:cNvSpPr>
          <p:nvPr>
            <p:ph type="ftr" sz="quarter" idx="13"/>
          </p:nvPr>
        </p:nvSpPr>
        <p:spPr/>
        <p:txBody>
          <a:bodyPr/>
          <a:lstStyle/>
          <a:p>
            <a:r>
              <a:rPr lang="de-DE"/>
              <a:t>Das nachwachsende Büro</a:t>
            </a:r>
            <a:endParaRPr lang="de-DE" dirty="0"/>
          </a:p>
        </p:txBody>
      </p:sp>
      <p:sp>
        <p:nvSpPr>
          <p:cNvPr id="8" name="Foliennummernplatzhalter 7"/>
          <p:cNvSpPr>
            <a:spLocks noGrp="1"/>
          </p:cNvSpPr>
          <p:nvPr>
            <p:ph type="sldNum" sz="quarter" idx="14"/>
          </p:nvPr>
        </p:nvSpPr>
        <p:spPr/>
        <p:txBody>
          <a:bodyPr/>
          <a:lstStyle/>
          <a:p>
            <a:fld id="{BC9D0AC9-54AF-4CD9-8809-E6EA56F41A06}" type="slidenum">
              <a:rPr lang="de-DE" smtClean="0"/>
              <a:t>95</a:t>
            </a:fld>
            <a:endParaRPr lang="de-DE"/>
          </a:p>
        </p:txBody>
      </p:sp>
    </p:spTree>
    <p:extLst>
      <p:ext uri="{BB962C8B-B14F-4D97-AF65-F5344CB8AC3E}">
        <p14:creationId xmlns:p14="http://schemas.microsoft.com/office/powerpoint/2010/main" val="139812327"/>
      </p:ext>
    </p:extLst>
  </p:cSld>
  <p:clrMapOvr>
    <a:masterClrMapping/>
  </p:clrMapOvr>
</p:sld>
</file>

<file path=ppt/theme/theme1.xml><?xml version="1.0" encoding="utf-8"?>
<a:theme xmlns:a="http://schemas.openxmlformats.org/drawingml/2006/main" name="Office-Design">
  <a:themeElements>
    <a:clrScheme name="Benutzerdefiniert 8">
      <a:dk1>
        <a:sysClr val="windowText" lastClr="000000"/>
      </a:dk1>
      <a:lt1>
        <a:sysClr val="window" lastClr="FFFFFF"/>
      </a:lt1>
      <a:dk2>
        <a:srgbClr val="1F497D"/>
      </a:dk2>
      <a:lt2>
        <a:srgbClr val="EEECE1"/>
      </a:lt2>
      <a:accent1>
        <a:srgbClr val="F3A734"/>
      </a:accent1>
      <a:accent2>
        <a:srgbClr val="808080"/>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CE5CD"/>
        </a:solidFill>
        <a:ln>
          <a:noFill/>
        </a:ln>
      </a:spPr>
      <a:bodyPr rtlCol="0" anchor="ctr"/>
      <a:lstStyle>
        <a:defPPr algn="ctr">
          <a:defRPr dirty="0" smtClean="0">
            <a:solidFill>
              <a:srgbClr val="595959"/>
            </a:solidFill>
            <a:latin typeface="PT Sans" panose="020B0503020203020204" pitchFamily="34" charset="0"/>
            <a:ea typeface="PT Sans" panose="020B0503020203020204" pitchFamily="34" charset="0"/>
          </a:defRPr>
        </a:defPPr>
      </a:lstStyle>
      <a:style>
        <a:lnRef idx="2">
          <a:schemeClr val="dk1"/>
        </a:lnRef>
        <a:fillRef idx="1">
          <a:schemeClr val="lt1"/>
        </a:fillRef>
        <a:effectRef idx="0">
          <a:schemeClr val="dk1"/>
        </a:effectRef>
        <a:fontRef idx="minor">
          <a:schemeClr val="dk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err="1" smtClean="0">
            <a:solidFill>
              <a:srgbClr val="595959"/>
            </a:solidFill>
            <a:latin typeface="PT Sans" panose="020B0503020203020204" pitchFamily="34" charset="0"/>
            <a:ea typeface="PT Sans" panose="020B0503020203020204" pitchFamily="34" charset="0"/>
          </a:defRPr>
        </a:defPPr>
      </a:lstStyle>
    </a:txDef>
  </a:objectDefaults>
  <a:extraClrSchemeLst/>
  <a:extLst>
    <a:ext uri="{05A4C25C-085E-4340-85A3-A5531E510DB2}">
      <thm15:themeFamily xmlns:thm15="http://schemas.microsoft.com/office/thememl/2012/main" name="ZRE_Bildung_Vorlage_20161012-6.potx" id="{ABF5F7A2-525A-4A9D-8CBB-9927A7608910}" vid="{F0A5DFBD-81B9-4394-AE7E-BB1D374D5AE4}"/>
    </a:ext>
  </a:ext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ZRE_Bildung_Vorlage_20161012</Template>
  <TotalTime>0</TotalTime>
  <Words>18745</Words>
  <Application>Microsoft Macintosh PowerPoint</Application>
  <PresentationFormat>Bildschirmpräsentation (4:3)</PresentationFormat>
  <Paragraphs>1910</Paragraphs>
  <Slides>95</Slides>
  <Notes>95</Notes>
  <HiddenSlides>0</HiddenSlides>
  <MMClips>0</MMClips>
  <ScaleCrop>false</ScaleCrop>
  <HeadingPairs>
    <vt:vector size="6" baseType="variant">
      <vt:variant>
        <vt:lpstr>Verwendete Schriftarten</vt:lpstr>
      </vt:variant>
      <vt:variant>
        <vt:i4>10</vt:i4>
      </vt:variant>
      <vt:variant>
        <vt:lpstr>Design</vt:lpstr>
      </vt:variant>
      <vt:variant>
        <vt:i4>1</vt:i4>
      </vt:variant>
      <vt:variant>
        <vt:lpstr>Folientitel</vt:lpstr>
      </vt:variant>
      <vt:variant>
        <vt:i4>95</vt:i4>
      </vt:variant>
    </vt:vector>
  </HeadingPairs>
  <TitlesOfParts>
    <vt:vector size="106" baseType="lpstr">
      <vt:lpstr>ＭＳ Ｐゴシック</vt:lpstr>
      <vt:lpstr>ＭＳ Ｐゴシック</vt:lpstr>
      <vt:lpstr>Arial</vt:lpstr>
      <vt:lpstr>Calibri</vt:lpstr>
      <vt:lpstr>Geneva</vt:lpstr>
      <vt:lpstr>Myriad Pro</vt:lpstr>
      <vt:lpstr>PT Sans</vt:lpstr>
      <vt:lpstr>Times New Roman</vt:lpstr>
      <vt:lpstr>Verdana</vt:lpstr>
      <vt:lpstr>Wingdings</vt:lpstr>
      <vt:lpstr>Office-Design</vt:lpstr>
      <vt:lpstr>Das nachwachsende Büro  Weiterbildungs- und Unterrichtsmaterialien zur Ressourcenschonung und Ressourceneffizienz auf Basis von ProgRess II  Handlungsfeld:  Nachhaltige Rohstoffversorgung  Gestaltungsaspekt:  Stoffliche Nutzung nachwachsender Rohstoffe ausbauen</vt:lpstr>
      <vt:lpstr>Übersicht der Materialien</vt:lpstr>
      <vt:lpstr>PowerPoint-Präsentation</vt:lpstr>
      <vt:lpstr>Sachanalyse: Ressourcen Systematik</vt:lpstr>
      <vt:lpstr>Einordnung in ProgRess Handlungsfeld</vt:lpstr>
      <vt:lpstr>Einordnung in ProgRess Gestaltungsaspekt</vt:lpstr>
      <vt:lpstr>PowerPoint-Präsentation</vt:lpstr>
      <vt:lpstr>PowerPoint-Präsentation</vt:lpstr>
      <vt:lpstr>Das nachwachsende Büro  Foliensatz II Sachanalyse  (Weiterbildung für Lehrende) </vt:lpstr>
      <vt:lpstr>Inhalte der Präsentation Sachanalyse</vt:lpstr>
      <vt:lpstr>Sachanalyse: Ressourcen Systematik</vt:lpstr>
      <vt:lpstr>Sachanalyse: Ressourcen Definitionen NaWaRo</vt:lpstr>
      <vt:lpstr>Sachanalyse: Ressourcen NaWaRo Endprodukte</vt:lpstr>
      <vt:lpstr>Sachanalyse: Ressourcen NaWaRo in Deutschland</vt:lpstr>
      <vt:lpstr>Sachanalyse: Ressourcen Biomasse in Deutschland</vt:lpstr>
      <vt:lpstr>Sachanalyse: Ressourcen Globale Rohstoffentnahme</vt:lpstr>
      <vt:lpstr>Sachanalyse: Ressourcen Konsum (2014)</vt:lpstr>
      <vt:lpstr>Sachanalyse: Ressourcen Bioökonomie und NaWaRo</vt:lpstr>
      <vt:lpstr>Sachanalyse: Ressourcen Vor- und Nachteile NaWaRo </vt:lpstr>
      <vt:lpstr>Sachanalyse: Ressourcen Kaskadennutzung</vt:lpstr>
      <vt:lpstr>Sachanalyse: Ressourcen Holzkreislauf</vt:lpstr>
      <vt:lpstr>Sachanalyse: Recycling-Papier Produktion </vt:lpstr>
      <vt:lpstr>PowerPoint-Präsentation</vt:lpstr>
      <vt:lpstr>Sachanalyse: Recycling-Papier Papierverbrauch  </vt:lpstr>
      <vt:lpstr>Sachanalyse: Ressourcen Biokunststoffkreislauf</vt:lpstr>
      <vt:lpstr>Sachanalyse: Ressourcen (Bio-)Kunststoffe Matrix</vt:lpstr>
      <vt:lpstr>PowerPoint-Präsentation</vt:lpstr>
      <vt:lpstr>Sachanalyse: Handlungsoption  Ressourcenschonung</vt:lpstr>
      <vt:lpstr>Sachanalyse: Handlungsoption  Das nachwachsende Büro</vt:lpstr>
      <vt:lpstr>Sachanalyse: Handlungsoption  Büroausstattung</vt:lpstr>
      <vt:lpstr>Sachanalyse: Handlungsoption Nachhaltige Beschaffung</vt:lpstr>
      <vt:lpstr>Sachanalyse: Handlungsoption Standards und Gütekriterien</vt:lpstr>
      <vt:lpstr>Sachanalyse: Handlungsoption Standards und Gütekriterien</vt:lpstr>
      <vt:lpstr>Sachanalyse: Handlungsoption Schadstoffe in Innenräumen</vt:lpstr>
      <vt:lpstr>Sachanalyse: Handlungsoption Gesetzliche Vorgaben</vt:lpstr>
      <vt:lpstr>Das nachwachsende Büro  Foliensatz III Rahmung der Unterrichtsreihe  (Weiterbildung für Lehrende)</vt:lpstr>
      <vt:lpstr>Rahmung Übersicht Unterrichtsreihe </vt:lpstr>
      <vt:lpstr>Rahmung Übersicht Unterrichtsreihe  </vt:lpstr>
      <vt:lpstr>PowerPoint-Präsentation</vt:lpstr>
      <vt:lpstr>Rahmung - Modul 1:  Nachwachsende Rohstoffe</vt:lpstr>
      <vt:lpstr>Rahmung - Modul 1a &amp; b Definition &amp; Anwendungen</vt:lpstr>
      <vt:lpstr>Rahmung - Modul 1c Vor- und Nachteile</vt:lpstr>
      <vt:lpstr>PowerPoint-Präsentation</vt:lpstr>
      <vt:lpstr>Rahmung - Modul 2 Büroeinrichtung im Betrieb</vt:lpstr>
      <vt:lpstr>Rahmung - Modul 2a Ausstattung </vt:lpstr>
      <vt:lpstr>Rahmung - Modul 2a Büromobiliar - Skizzierung </vt:lpstr>
      <vt:lpstr>Rahmung - Modul 2b Fallstudie</vt:lpstr>
      <vt:lpstr>PowerPoint-Präsentation</vt:lpstr>
      <vt:lpstr>Rahmung - Modul 3  Fallstudien Bürogegenstände</vt:lpstr>
      <vt:lpstr>Rahmung - Modul 3 Fallstudie Bürogegenstände </vt:lpstr>
      <vt:lpstr>PowerPoint-Präsentation</vt:lpstr>
      <vt:lpstr>Rahmung - Modul 4  Nachhaltigkeit im Büro</vt:lpstr>
      <vt:lpstr>Rahmung - Modul 4a Woher kommen Billigmöbel?</vt:lpstr>
      <vt:lpstr>Rahmung - Modul 4b Kriterien für nachhaltige Möbel</vt:lpstr>
      <vt:lpstr>PowerPoint-Präsentation</vt:lpstr>
      <vt:lpstr>Das nachwachsende Büro  Foliensatz IV Unterrichtsvorschläge (Unterrichtsmaterialien) </vt:lpstr>
      <vt:lpstr>PowerPoint-Präsentation</vt:lpstr>
      <vt:lpstr>Unterrichtsvorschlag: Modul 1a Einstieg &amp; Fragen</vt:lpstr>
      <vt:lpstr>Unterrichtsvorschlag: Modul 1a Systematik erschließen</vt:lpstr>
      <vt:lpstr>Unterrichtsvorschlag: Modul 1a Systematik erschließen</vt:lpstr>
      <vt:lpstr>Unterrichtsvorschlag: Modul 1b Definitionen &amp; Anwendungen</vt:lpstr>
      <vt:lpstr>Unterrichtsvorschlag: Modul 1b Definitionen &amp; Anwendungen</vt:lpstr>
      <vt:lpstr>Unterrichtsvorschlag: Modul 1b Definitionen &amp; Anwendungen</vt:lpstr>
      <vt:lpstr>Unterrichtsvorschlag: Modul 1b Anwendungen - Endprodukte</vt:lpstr>
      <vt:lpstr>Unterrichtsvorschlag: Modul 1b Anwendungen - Biowerkstoffe</vt:lpstr>
      <vt:lpstr>Unterrichtsvorschlag: Modul 1b Anwendungen - Biowerkstoffe</vt:lpstr>
      <vt:lpstr>Unterrichtsvorschlag: Modul 1b Anwendungen - Biobaustoffe</vt:lpstr>
      <vt:lpstr>Unterrichtsvorschlag: Modul 1b Anwendungen - Biobaustoffe</vt:lpstr>
      <vt:lpstr>Unterrichtsvorschlag: Modul 1b Nutzungskaskaden</vt:lpstr>
      <vt:lpstr>Unterrichtsvorschlag: Modul 1b Nutzungskaskaden</vt:lpstr>
      <vt:lpstr>Unterrichtsvorschlag: Modul 1b Nutzungskaskaden – Beispiel Holz</vt:lpstr>
      <vt:lpstr>Unterrichtsvorschlag: Modul 1b Nutzungskaskaden – Beispiel Papier  </vt:lpstr>
      <vt:lpstr>Unterrichtsvorschlag: Modul 1b Nutzungskaskaden – Recycling-Papier</vt:lpstr>
      <vt:lpstr>Unterrichtsvorschlag: Modul 1b Nutzungskaskaden – Recycling-Papier</vt:lpstr>
      <vt:lpstr>Unterrichtsvorschlag: Modul 1b Nutzungskaskaden - Biokunststoffe</vt:lpstr>
      <vt:lpstr>Unterrichtsvorschlag: Modul 1b Nutzungskaskaden - Biokunststoffe</vt:lpstr>
      <vt:lpstr>Unterrichtsvorschlag: Modul 1c Vor- und Nachteile NaWaRo Standpunkt-Diskussion</vt:lpstr>
      <vt:lpstr>Unterrichtsvorschlag: Modul 1c Vor- und Nachteile NaWaRo Standpunkt-Diskussion</vt:lpstr>
      <vt:lpstr>PowerPoint-Präsentation</vt:lpstr>
      <vt:lpstr>Unterrichtsvorschlag: Modul 2a Ausstattung</vt:lpstr>
      <vt:lpstr>Unterrichtsvorschlag: Modul 2a Büromobiliar - Übersicht</vt:lpstr>
      <vt:lpstr>Unterrichtsvorschlag: Modul 2b Büromobiliar - Skizzierung</vt:lpstr>
      <vt:lpstr>Unterrichtsvorschlag: Modul 2b Büromobiliar - Zusammensetzung</vt:lpstr>
      <vt:lpstr>Unterrichtsvorschlag: Modul 2b Fallstudie Bürogegenstände Aufgabenstellung</vt:lpstr>
      <vt:lpstr>Unterrichtsvorschlag: Modul 2b Fallstudie Bürogegenstände Gruppeneinteilung</vt:lpstr>
      <vt:lpstr>Unterrichtsvorschlag: Modul 3 Fallstudie Bürogegenstände Vorlage A</vt:lpstr>
      <vt:lpstr>Unterrichtsvorschlag: Modul 3 Fallstudie Bürogegenstände Vorlage B</vt:lpstr>
      <vt:lpstr>PowerPoint-Präsentation</vt:lpstr>
      <vt:lpstr>Unterrichtsvorschlag: Modul 3 Fallstudie Bürogegenstände Ergebnispräsentation</vt:lpstr>
      <vt:lpstr>PowerPoint-Präsentation</vt:lpstr>
      <vt:lpstr>Unterrichtsvorschlag: Modul 4a Video: „Woher kommen unsere Billigmöbel?“</vt:lpstr>
      <vt:lpstr>Unterrichtsvorschlag: Modul 4b Kriterien für nachhaltige Möbel</vt:lpstr>
      <vt:lpstr>Unterrichtsvorschlag: Modul 4b Umweltkriterien – Gütezeichen</vt:lpstr>
      <vt:lpstr>Unterrichtsvorschlag: Modul 4b Umweltkriterien –Zusammenfassung</vt:lpstr>
      <vt:lpstr>Unterrichtsmaterial:  Abschlussfrage</vt:lpstr>
    </vt:vector>
  </TitlesOfParts>
  <Company>Institut für Zukunftsstudien und Technologiebewertung</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subject>Vorlage</dc:subject>
  <dc:creator>k.ludwig</dc:creator>
  <cp:lastModifiedBy>Michael Scharp</cp:lastModifiedBy>
  <cp:revision>537</cp:revision>
  <cp:lastPrinted>2024-01-12T08:16:56Z</cp:lastPrinted>
  <dcterms:created xsi:type="dcterms:W3CDTF">2016-10-12T14:43:29Z</dcterms:created>
  <dcterms:modified xsi:type="dcterms:W3CDTF">2024-01-12T08:17:02Z</dcterms:modified>
</cp:coreProperties>
</file>