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641" r:id="rId3"/>
    <p:sldId id="648" r:id="rId4"/>
    <p:sldId id="646" r:id="rId5"/>
    <p:sldId id="257" r:id="rId6"/>
    <p:sldId id="644" r:id="rId7"/>
    <p:sldId id="645" r:id="rId8"/>
    <p:sldId id="658" r:id="rId9"/>
    <p:sldId id="662" r:id="rId10"/>
    <p:sldId id="642" r:id="rId11"/>
    <p:sldId id="647" r:id="rId12"/>
    <p:sldId id="649" r:id="rId13"/>
    <p:sldId id="650" r:id="rId14"/>
    <p:sldId id="674" r:id="rId15"/>
    <p:sldId id="676" r:id="rId16"/>
    <p:sldId id="675" r:id="rId17"/>
    <p:sldId id="677" r:id="rId18"/>
    <p:sldId id="679" r:id="rId19"/>
    <p:sldId id="678" r:id="rId20"/>
    <p:sldId id="680" r:id="rId21"/>
    <p:sldId id="681" r:id="rId22"/>
    <p:sldId id="653" r:id="rId23"/>
    <p:sldId id="643" r:id="rId24"/>
    <p:sldId id="654" r:id="rId25"/>
    <p:sldId id="655" r:id="rId26"/>
    <p:sldId id="652" r:id="rId27"/>
    <p:sldId id="651" r:id="rId28"/>
    <p:sldId id="656" r:id="rId29"/>
    <p:sldId id="657" r:id="rId30"/>
    <p:sldId id="664" r:id="rId31"/>
    <p:sldId id="672"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37"/>
    <p:restoredTop sz="94694"/>
  </p:normalViewPr>
  <p:slideViewPr>
    <p:cSldViewPr snapToGrid="0">
      <p:cViewPr varScale="1">
        <p:scale>
          <a:sx n="124" d="100"/>
          <a:sy n="124" d="100"/>
        </p:scale>
        <p:origin x="48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08.983"/>
    </inkml:context>
    <inkml:brush xml:id="br0">
      <inkml:brushProperty name="width" value="0.1" units="cm"/>
      <inkml:brushProperty name="height" value="0.1" units="cm"/>
      <inkml:brushProperty name="color" value="#66CC00"/>
    </inkml:brush>
  </inkml:definitions>
  <inkml:trace contextRef="#ctx0" brushRef="#br0">1 0 24575,'5'11'0,"2"1"0,-2-3 0,4 2 0,2 1 0,1-1 0,1-2 0,1-1 0,0-2 0,1 1 0,2-2 0,2 1 0,1-1 0,1 1 0,2 0 0,2 1 0,1 0 0,1 0 0,-1-2 0,2 0 0,1 0 0,3 0 0,0-1 0,2-1 0,0-1 0,2 0 0,0 0 0,1-1 0,-3 1 0,-3-1 0,-2 0 0,-2-1 0,-2 0 0,-1 0 0,1 0 0,3 0 0,5 0 0,3 1 0,1-1 0,-1 1 0,-6-1 0,-4 1 0,-6-1 0,-4 0 0,-3-1 0,-3 0 0,-3 0 0,0 0 0,-1 1 0,5 0 0,7 0 0,5 0 0,3 0 0,-1 0 0,-7-1 0,-6 0 0,-4 0 0,3 0 0,11 1 0,11-1 0,10 0 0,-1 0 0,-7 0 0,-11 0 0,-12 1 0,-7-1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10.703"/>
    </inkml:context>
    <inkml:brush xml:id="br0">
      <inkml:brushProperty name="width" value="0.1" units="cm"/>
      <inkml:brushProperty name="height" value="0.1" units="cm"/>
      <inkml:brushProperty name="color" value="#66CC00"/>
    </inkml:brush>
  </inkml:definitions>
  <inkml:trace contextRef="#ctx0" brushRef="#br0">0 0 24575,'18'11'0,"0"1"0,6 3 0,6 4 0,6 3 0,1 0 0,-2-1 0,-7-5 0,-11-6 0,-6-3 0,-5-3 0,-2-1 0,0 0 0,2 3 0,1 2 0,6 6 0,7 3 0,3 2 0,0 0 0,-6-3 0,-7-5 0,-5-5 0,-5-4 0,-5 1 0,-5 3 0,-6 5 0,-6 4 0,-3 5 0,-1 0 0,3 1 0,3-3 0,5-3 0,6-5 0,4-4 0,2-3 0,1 0 0,-1 1 0,-3 2 0,-2 1 0,1-1 0,1-1 0,1-1 0,3-1 0,1-1 0,0-1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2.860"/>
    </inkml:context>
    <inkml:brush xml:id="br0">
      <inkml:brushProperty name="width" value="0.1" units="cm"/>
      <inkml:brushProperty name="height" value="0.1" units="cm"/>
      <inkml:brushProperty name="color" value="#66CC00"/>
    </inkml:brush>
  </inkml:definitions>
  <inkml:trace contextRef="#ctx0" brushRef="#br0">0 846 24575,'36'-5'0,"13"-3"0,12-6 0,14-6 0,4-6 0,6-6 0,9-4 0,-47 18 0,0-1 0,46-18 0,-6 0 0,-6 2 0,-6 0 0,-5 0 0,-9 3 0,-6 1 0,-2-2 0,-1 0 0,0-1 0,3-1 0,1-2 0,0-2 0,3-1 0,-4 0 0,-4 5 0,-6 5 0,-9 8 0,-8 7 0,-8 8 0,-7 4 0,-3 2 0,-2 1 0,1 0 0,1 0 0,0-1 0,0 0 0,0 0 0,-1 0 0,-2 0 0,-1 0 0,-3 1 0,0 0 0,5 0 0,7 0 0,7 0 0,5 0 0,-5 0 0,-8 0 0,-10-1 0,-16-5 0,7 3 0,-7-3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4.445"/>
    </inkml:context>
    <inkml:brush xml:id="br0">
      <inkml:brushProperty name="width" value="0.1" units="cm"/>
      <inkml:brushProperty name="height" value="0.1" units="cm"/>
      <inkml:brushProperty name="color" value="#66CC00"/>
    </inkml:brush>
  </inkml:definitions>
  <inkml:trace contextRef="#ctx0" brushRef="#br0">1 0 24575,'25'8'0,"3"0"0,8 3 0,15 3 0,12 3 0,9 1 0,-4-1 0,-15-4 0,-14-3 0,-17-5 0,-10-2 0,-7-1 0,-4 1 0,1 2 0,3 6 0,5 6 0,3 2 0,-1 1 0,-2-6 0,-5-5 0,-3-3 0,-1-4 0,-1 0 0,1 1 0,-2 1 0,-3 4 0,-4 5 0,-6 7 0,-5 9 0,-5 11 0,-3 8 0,-1 3 0,1 0 0,1-4 0,4-6 0,4-8 0,5-11 0,4-7 0,4-6 0,1-4 0,2-2 0,0 0 0,0 2 0,-1 2 0,-3 3 0,0 2 0,-3 2 0,0 0 0,0 1 0,0-3 0,4-4 0,3-4 0,3-1 0,2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08.983"/>
    </inkml:context>
    <inkml:brush xml:id="br0">
      <inkml:brushProperty name="width" value="0.1" units="cm"/>
      <inkml:brushProperty name="height" value="0.1" units="cm"/>
      <inkml:brushProperty name="color" value="#66CC00"/>
    </inkml:brush>
  </inkml:definitions>
  <inkml:trace contextRef="#ctx0" brushRef="#br0">1 0 24575,'5'11'0,"2"1"0,-2-3 0,4 2 0,2 1 0,1-1 0,1-2 0,1-1 0,0-2 0,1 1 0,2-2 0,2 1 0,1-1 0,1 1 0,2 0 0,2 1 0,1 0 0,1 0 0,-1-2 0,2 0 0,1 0 0,3 0 0,0-1 0,2-1 0,0-1 0,2 0 0,0 0 0,1-1 0,-3 1 0,-3-1 0,-2 0 0,-2-1 0,-2 0 0,-1 0 0,1 0 0,3 0 0,5 0 0,3 1 0,1-1 0,-1 1 0,-6-1 0,-4 1 0,-6-1 0,-4 0 0,-3-1 0,-3 0 0,-3 0 0,0 0 0,-1 1 0,5 0 0,7 0 0,5 0 0,3 0 0,-1 0 0,-7-1 0,-6 0 0,-4 0 0,3 0 0,11 1 0,11-1 0,10 0 0,-1 0 0,-7 0 0,-11 0 0,-12 1 0,-7-1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10.703"/>
    </inkml:context>
    <inkml:brush xml:id="br0">
      <inkml:brushProperty name="width" value="0.1" units="cm"/>
      <inkml:brushProperty name="height" value="0.1" units="cm"/>
      <inkml:brushProperty name="color" value="#66CC00"/>
    </inkml:brush>
  </inkml:definitions>
  <inkml:trace contextRef="#ctx0" brushRef="#br0">0 0 24575,'18'11'0,"0"1"0,6 3 0,6 4 0,6 3 0,1 0 0,-2-1 0,-7-5 0,-11-6 0,-6-3 0,-5-3 0,-2-1 0,0 0 0,2 3 0,1 2 0,6 6 0,7 3 0,3 2 0,0 0 0,-6-3 0,-7-5 0,-5-5 0,-5-4 0,-5 1 0,-5 3 0,-6 5 0,-6 4 0,-3 5 0,-1 0 0,3 1 0,3-3 0,5-3 0,6-5 0,4-4 0,2-3 0,1 0 0,-1 1 0,-3 2 0,-2 1 0,1-1 0,1-1 0,1-1 0,3-1 0,1-1 0,0-1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2.860"/>
    </inkml:context>
    <inkml:brush xml:id="br0">
      <inkml:brushProperty name="width" value="0.1" units="cm"/>
      <inkml:brushProperty name="height" value="0.1" units="cm"/>
      <inkml:brushProperty name="color" value="#66CC00"/>
    </inkml:brush>
  </inkml:definitions>
  <inkml:trace contextRef="#ctx0" brushRef="#br0">0 846 24575,'36'-5'0,"13"-3"0,12-6 0,14-6 0,4-6 0,6-6 0,9-4 0,-47 18 0,0-1 0,46-18 0,-6 0 0,-6 2 0,-6 0 0,-5 0 0,-9 3 0,-6 1 0,-2-2 0,-1 0 0,0-1 0,3-1 0,1-2 0,0-2 0,3-1 0,-4 0 0,-4 5 0,-6 5 0,-9 8 0,-8 7 0,-8 8 0,-7 4 0,-3 2 0,-2 1 0,1 0 0,1 0 0,0-1 0,0 0 0,0 0 0,-1 0 0,-2 0 0,-1 0 0,-3 1 0,0 0 0,5 0 0,7 0 0,7 0 0,5 0 0,-5 0 0,-8 0 0,-10-1 0,-16-5 0,7 3 0,-7-3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4.445"/>
    </inkml:context>
    <inkml:brush xml:id="br0">
      <inkml:brushProperty name="width" value="0.1" units="cm"/>
      <inkml:brushProperty name="height" value="0.1" units="cm"/>
      <inkml:brushProperty name="color" value="#66CC00"/>
    </inkml:brush>
  </inkml:definitions>
  <inkml:trace contextRef="#ctx0" brushRef="#br0">1 0 24575,'25'8'0,"3"0"0,8 3 0,15 3 0,12 3 0,9 1 0,-4-1 0,-15-4 0,-14-3 0,-17-5 0,-10-2 0,-7-1 0,-4 1 0,1 2 0,3 6 0,5 6 0,3 2 0,-1 1 0,-2-6 0,-5-5 0,-3-3 0,-1-4 0,-1 0 0,1 1 0,-2 1 0,-3 4 0,-4 5 0,-6 7 0,-5 9 0,-5 11 0,-3 8 0,-1 3 0,1 0 0,1-4 0,4-6 0,4-8 0,5-11 0,4-7 0,4-6 0,1-4 0,2-2 0,0 0 0,0 2 0,-1 2 0,-3 3 0,0 2 0,-3 2 0,0 0 0,0 1 0,0-3 0,4-4 0,3-4 0,3-1 0,2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08.983"/>
    </inkml:context>
    <inkml:brush xml:id="br0">
      <inkml:brushProperty name="width" value="0.1" units="cm"/>
      <inkml:brushProperty name="height" value="0.1" units="cm"/>
      <inkml:brushProperty name="color" value="#66CC00"/>
    </inkml:brush>
  </inkml:definitions>
  <inkml:trace contextRef="#ctx0" brushRef="#br0">1 0 24575,'5'11'0,"2"1"0,-2-3 0,4 2 0,2 1 0,1-1 0,1-2 0,1-1 0,0-2 0,1 1 0,2-2 0,2 1 0,1-1 0,1 1 0,2 0 0,2 1 0,1 0 0,1 0 0,-1-2 0,2 0 0,1 0 0,3 0 0,0-1 0,2-1 0,0-1 0,2 0 0,0 0 0,1-1 0,-3 1 0,-3-1 0,-2 0 0,-2-1 0,-2 0 0,-1 0 0,1 0 0,3 0 0,5 0 0,3 1 0,1-1 0,-1 1 0,-6-1 0,-4 1 0,-6-1 0,-4 0 0,-3-1 0,-3 0 0,-3 0 0,0 0 0,-1 1 0,5 0 0,7 0 0,5 0 0,3 0 0,-1 0 0,-7-1 0,-6 0 0,-4 0 0,3 0 0,11 1 0,11-1 0,10 0 0,-1 0 0,-7 0 0,-11 0 0,-12 1 0,-7-1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10.703"/>
    </inkml:context>
    <inkml:brush xml:id="br0">
      <inkml:brushProperty name="width" value="0.1" units="cm"/>
      <inkml:brushProperty name="height" value="0.1" units="cm"/>
      <inkml:brushProperty name="color" value="#66CC00"/>
    </inkml:brush>
  </inkml:definitions>
  <inkml:trace contextRef="#ctx0" brushRef="#br0">0 0 24575,'18'11'0,"0"1"0,6 3 0,6 4 0,6 3 0,1 0 0,-2-1 0,-7-5 0,-11-6 0,-6-3 0,-5-3 0,-2-1 0,0 0 0,2 3 0,1 2 0,6 6 0,7 3 0,3 2 0,0 0 0,-6-3 0,-7-5 0,-5-5 0,-5-4 0,-5 1 0,-5 3 0,-6 5 0,-6 4 0,-3 5 0,-1 0 0,3 1 0,3-3 0,5-3 0,6-5 0,4-4 0,2-3 0,1 0 0,-1 1 0,-3 2 0,-2 1 0,1-1 0,1-1 0,1-1 0,3-1 0,1-1 0,0-1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2.860"/>
    </inkml:context>
    <inkml:brush xml:id="br0">
      <inkml:brushProperty name="width" value="0.1" units="cm"/>
      <inkml:brushProperty name="height" value="0.1" units="cm"/>
      <inkml:brushProperty name="color" value="#66CC00"/>
    </inkml:brush>
  </inkml:definitions>
  <inkml:trace contextRef="#ctx0" brushRef="#br0">0 846 24575,'36'-5'0,"13"-3"0,12-6 0,14-6 0,4-6 0,6-6 0,9-4 0,-47 18 0,0-1 0,46-18 0,-6 0 0,-6 2 0,-6 0 0,-5 0 0,-9 3 0,-6 1 0,-2-2 0,-1 0 0,0-1 0,3-1 0,1-2 0,0-2 0,3-1 0,-4 0 0,-4 5 0,-6 5 0,-9 8 0,-8 7 0,-8 8 0,-7 4 0,-3 2 0,-2 1 0,1 0 0,1 0 0,0-1 0,0 0 0,0 0 0,-1 0 0,-2 0 0,-1 0 0,-3 1 0,0 0 0,5 0 0,7 0 0,7 0 0,5 0 0,-5 0 0,-8 0 0,-10-1 0,-16-5 0,7 3 0,-7-3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10.703"/>
    </inkml:context>
    <inkml:brush xml:id="br0">
      <inkml:brushProperty name="width" value="0.1" units="cm"/>
      <inkml:brushProperty name="height" value="0.1" units="cm"/>
      <inkml:brushProperty name="color" value="#66CC00"/>
    </inkml:brush>
  </inkml:definitions>
  <inkml:trace contextRef="#ctx0" brushRef="#br0">0 0 24575,'18'11'0,"0"1"0,6 3 0,6 4 0,6 3 0,1 0 0,-2-1 0,-7-5 0,-11-6 0,-6-3 0,-5-3 0,-2-1 0,0 0 0,2 3 0,1 2 0,6 6 0,7 3 0,3 2 0,0 0 0,-6-3 0,-7-5 0,-5-5 0,-5-4 0,-5 1 0,-5 3 0,-6 5 0,-6 4 0,-3 5 0,-1 0 0,3 1 0,3-3 0,5-3 0,6-5 0,4-4 0,2-3 0,1 0 0,-1 1 0,-3 2 0,-2 1 0,1-1 0,1-1 0,1-1 0,3-1 0,1-1 0,0-1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4.445"/>
    </inkml:context>
    <inkml:brush xml:id="br0">
      <inkml:brushProperty name="width" value="0.1" units="cm"/>
      <inkml:brushProperty name="height" value="0.1" units="cm"/>
      <inkml:brushProperty name="color" value="#66CC00"/>
    </inkml:brush>
  </inkml:definitions>
  <inkml:trace contextRef="#ctx0" brushRef="#br0">1 0 24575,'25'8'0,"3"0"0,8 3 0,15 3 0,12 3 0,9 1 0,-4-1 0,-15-4 0,-14-3 0,-17-5 0,-10-2 0,-7-1 0,-4 1 0,1 2 0,3 6 0,5 6 0,3 2 0,-1 1 0,-2-6 0,-5-5 0,-3-3 0,-1-4 0,-1 0 0,1 1 0,-2 1 0,-3 4 0,-4 5 0,-6 7 0,-5 9 0,-5 11 0,-3 8 0,-1 3 0,1 0 0,1-4 0,4-6 0,4-8 0,5-11 0,4-7 0,4-6 0,1-4 0,2-2 0,0 0 0,0 2 0,-1 2 0,-3 3 0,0 2 0,-3 2 0,0 0 0,0 1 0,0-3 0,4-4 0,3-4 0,3-1 0,2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07:41:00.510"/>
    </inkml:context>
    <inkml:brush xml:id="br0">
      <inkml:brushProperty name="width" value="0.025" units="cm"/>
      <inkml:brushProperty name="height" value="0.025" units="cm"/>
      <inkml:brushProperty name="color" value="#E71224"/>
    </inkml:brush>
  </inkml:definitions>
  <inkml:trace contextRef="#ctx0" brushRef="#br0">0 157 24575,'14'-9'0,"6"-3"0,8-5 0,8-2 0,3-1 0,0 2 0,-2 2 0,4 1 0,-2 2 0,1 4 0,-1 3 0,-2 4 0,1 2 0,2 0 0,-4 0 0,-2 0 0,-4 0 0,-2 0 0,4 3 0,4 1 0,3 3 0,0 0 0,-3-1 0,-5-1 0,-2-2 0,-2 0 0,1-1 0,0-1 0,1 1 0,3-1 0,1-1 0,2 1 0,1-1 0,-2 0 0,0 2 0,-3 0 0,-3 0 0,-2 0 0,-5 0 0,-4-2 0,-4 1 0,-5-1 0,-4 0 0,1 0 0,-2 0 0,0 0 0,0 0 0,-2 0 0,2 0 0,4 1 0,7 1 0,10 1 0,5 0 0,1 0 0,-2-1 0,-3 0 0,-3-1 0,-6 0 0,-5-1 0,0 2 0,8 4 0,10 1 0,2-1 0,-7-3 0,-10-2 0,-8-1 0,-2 0 0,6 2 0,10 2 0,6 1 0,0 0 0,-8-1 0,-10-2 0,-4-2 0,-3 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07:41:01.847"/>
    </inkml:context>
    <inkml:brush xml:id="br0">
      <inkml:brushProperty name="width" value="0.025" units="cm"/>
      <inkml:brushProperty name="height" value="0.025" units="cm"/>
      <inkml:brushProperty name="color" value="#E71224"/>
    </inkml:brush>
  </inkml:definitions>
  <inkml:trace contextRef="#ctx0" brushRef="#br0">1 551 24575,'7'-2'0,"1"-1"0,-1 0 0,0 0 0,2 1 0,4-1 0,5 0 0,4 0 0,5-1 0,1-1 0,1 0 0,-3 1 0,-8 1 0,-7 1 0,-6 1 0,-3-1 0,-1 0 0,-1-4 0,1-3 0,-1-4 0,1-6 0,-1-5 0,-1-11 0,-2-6 0,-6-9 0,-9-5 0,-4 2 0,2 6 0,5 13 0,7 12 0,3 6 0,1 4 0,0 1 0,2 4 0,-3-1 0,-13-9 0,10 10 0,-9-8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07:41:05.054"/>
    </inkml:context>
    <inkml:brush xml:id="br0">
      <inkml:brushProperty name="width" value="0.025" units="cm"/>
      <inkml:brushProperty name="height" value="0.025" units="cm"/>
      <inkml:brushProperty name="color" value="#E71224"/>
    </inkml:brush>
  </inkml:definitions>
  <inkml:trace contextRef="#ctx0" brushRef="#br0">5298 144 24575,'-16'-2'0,"-3"-1"0,-5 0 0,-5-3 0,-10-1 0,-12-3 0,-16-5 0,-22-6 0,37 9 0,-1 0 0,-5 1 0,0 0 0,-2 2 0,0 2 0,3 2 0,1 1 0,-2 2 0,-1 0 0,-2 1 0,-1 1 0,2 1 0,-1 2 0,1 1 0,1 1 0,5 3 0,2 1 0,-43 16 0,46-10 0,1 3 0,0 0 0,0 3 0,-2 1 0,1 1 0,-1 2 0,1 0 0,3-1 0,0 1 0,-40 24 0,8 3 0,8 0 0,8 0 0,7-3 0,6-6 0,0-1 0,2 2 0,-5 8 0,-1 4 0,-2 1 0,-6 4 0,1-1 0,1 2 0,0 4 0,2-1 0,-6 1 0,-4-4 0,-2-6 0,-2-3 0,3-4 0,3-4 0,-4 0 0,1-4 0,-3-5 0,-5-5 0,-3-9 0,-11-6 0,37-11 0,-2 0 0,-2-1 0,-1 0 0,-2-1 0,0 1 0,2-1 0,1-1 0,5 0 0,1-1 0,0-1 0,1 0 0,-44-5 0,2-3 0,10-2 0,13-1 0,11-1 0,12 2 0,5-2 0,-1-1 0,2-2 0,0-1 0,3-3 0,-1-3 0,-4-5 0,-3-4 0,2 2 0,8 4 0,15 11 0,12 7 0,5 4 0,3 0 0,0 0 0,0-1 0,1-1 0,-1 1 0,1 1 0,-1 2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07:41:05.671"/>
    </inkml:context>
    <inkml:brush xml:id="br0">
      <inkml:brushProperty name="width" value="0.025" units="cm"/>
      <inkml:brushProperty name="height" value="0.025" units="cm"/>
      <inkml:brushProperty name="color" value="#E71224"/>
    </inkml:brush>
  </inkml:definitions>
  <inkml:trace contextRef="#ctx0" brushRef="#br0">192 1 24575,'-2'6'0,"-2"5"0,-5 12 0,-5 9 0,-4 8 0,-6 5 0,0-1 0,-1 1 0,2 0 0,4-7 0,4-4 0,6-13 0,5-8 0,2-8 0,6-9 0,8-11 0,13-15 0,19-13 0,-18 15 0,2 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07:41:06.499"/>
    </inkml:context>
    <inkml:brush xml:id="br0">
      <inkml:brushProperty name="width" value="0.025" units="cm"/>
      <inkml:brushProperty name="height" value="0.025" units="cm"/>
      <inkml:brushProperty name="color" value="#E71224"/>
    </inkml:brush>
  </inkml:definitions>
  <inkml:trace contextRef="#ctx0" brushRef="#br0">1 176 24575,'7'-2'0,"13"-2"0,27-7 0,40-11 0,-26 8 0,5-2 0,15-1 0,4-1 0,3 2 0,-2 1 0,-6 3 0,-4 1 0,-16 3 0,-7 3 0,10 0-1696,-27 6 0,-25-1 0,0 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2.860"/>
    </inkml:context>
    <inkml:brush xml:id="br0">
      <inkml:brushProperty name="width" value="0.1" units="cm"/>
      <inkml:brushProperty name="height" value="0.1" units="cm"/>
      <inkml:brushProperty name="color" value="#66CC00"/>
    </inkml:brush>
  </inkml:definitions>
  <inkml:trace contextRef="#ctx0" brushRef="#br0">0 846 24575,'36'-5'0,"13"-3"0,12-6 0,14-6 0,4-6 0,6-6 0,9-4 0,-47 18 0,0-1 0,46-18 0,-6 0 0,-6 2 0,-6 0 0,-5 0 0,-9 3 0,-6 1 0,-2-2 0,-1 0 0,0-1 0,3-1 0,1-2 0,0-2 0,3-1 0,-4 0 0,-4 5 0,-6 5 0,-9 8 0,-8 7 0,-8 8 0,-7 4 0,-3 2 0,-2 1 0,1 0 0,1 0 0,0-1 0,0 0 0,0 0 0,-1 0 0,-2 0 0,-1 0 0,-3 1 0,0 0 0,5 0 0,7 0 0,7 0 0,5 0 0,-5 0 0,-8 0 0,-10-1 0,-16-5 0,7 3 0,-7-3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4.445"/>
    </inkml:context>
    <inkml:brush xml:id="br0">
      <inkml:brushProperty name="width" value="0.1" units="cm"/>
      <inkml:brushProperty name="height" value="0.1" units="cm"/>
      <inkml:brushProperty name="color" value="#66CC00"/>
    </inkml:brush>
  </inkml:definitions>
  <inkml:trace contextRef="#ctx0" brushRef="#br0">1 0 24575,'25'8'0,"3"0"0,8 3 0,15 3 0,12 3 0,9 1 0,-4-1 0,-15-4 0,-14-3 0,-17-5 0,-10-2 0,-7-1 0,-4 1 0,1 2 0,3 6 0,5 6 0,3 2 0,-1 1 0,-2-6 0,-5-5 0,-3-3 0,-1-4 0,-1 0 0,1 1 0,-2 1 0,-3 4 0,-4 5 0,-6 7 0,-5 9 0,-5 11 0,-3 8 0,-1 3 0,1 0 0,1-4 0,4-6 0,4-8 0,5-11 0,4-7 0,4-6 0,1-4 0,2-2 0,0 0 0,0 2 0,-1 2 0,-3 3 0,0 2 0,-3 2 0,0 0 0,0 1 0,0-3 0,4-4 0,3-4 0,3-1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08.983"/>
    </inkml:context>
    <inkml:brush xml:id="br0">
      <inkml:brushProperty name="width" value="0.1" units="cm"/>
      <inkml:brushProperty name="height" value="0.1" units="cm"/>
      <inkml:brushProperty name="color" value="#66CC00"/>
    </inkml:brush>
  </inkml:definitions>
  <inkml:trace contextRef="#ctx0" brushRef="#br0">1 0 24575,'5'11'0,"2"1"0,-2-3 0,4 2 0,2 1 0,1-1 0,1-2 0,1-1 0,0-2 0,1 1 0,2-2 0,2 1 0,1-1 0,1 1 0,2 0 0,2 1 0,1 0 0,1 0 0,-1-2 0,2 0 0,1 0 0,3 0 0,0-1 0,2-1 0,0-1 0,2 0 0,0 0 0,1-1 0,-3 1 0,-3-1 0,-2 0 0,-2-1 0,-2 0 0,-1 0 0,1 0 0,3 0 0,5 0 0,3 1 0,1-1 0,-1 1 0,-6-1 0,-4 1 0,-6-1 0,-4 0 0,-3-1 0,-3 0 0,-3 0 0,0 0 0,-1 1 0,5 0 0,7 0 0,5 0 0,3 0 0,-1 0 0,-7-1 0,-6 0 0,-4 0 0,3 0 0,11 1 0,11-1 0,10 0 0,-1 0 0,-7 0 0,-11 0 0,-12 1 0,-7-1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10.703"/>
    </inkml:context>
    <inkml:brush xml:id="br0">
      <inkml:brushProperty name="width" value="0.1" units="cm"/>
      <inkml:brushProperty name="height" value="0.1" units="cm"/>
      <inkml:brushProperty name="color" value="#66CC00"/>
    </inkml:brush>
  </inkml:definitions>
  <inkml:trace contextRef="#ctx0" brushRef="#br0">0 0 24575,'18'11'0,"0"1"0,6 3 0,6 4 0,6 3 0,1 0 0,-2-1 0,-7-5 0,-11-6 0,-6-3 0,-5-3 0,-2-1 0,0 0 0,2 3 0,1 2 0,6 6 0,7 3 0,3 2 0,0 0 0,-6-3 0,-7-5 0,-5-5 0,-5-4 0,-5 1 0,-5 3 0,-6 5 0,-6 4 0,-3 5 0,-1 0 0,3 1 0,3-3 0,5-3 0,6-5 0,4-4 0,2-3 0,1 0 0,-1 1 0,-3 2 0,-2 1 0,1-1 0,1-1 0,1-1 0,3-1 0,1-1 0,0-1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2.860"/>
    </inkml:context>
    <inkml:brush xml:id="br0">
      <inkml:brushProperty name="width" value="0.1" units="cm"/>
      <inkml:brushProperty name="height" value="0.1" units="cm"/>
      <inkml:brushProperty name="color" value="#66CC00"/>
    </inkml:brush>
  </inkml:definitions>
  <inkml:trace contextRef="#ctx0" brushRef="#br0">0 846 24575,'36'-5'0,"13"-3"0,12-6 0,14-6 0,4-6 0,6-6 0,9-4 0,-47 18 0,0-1 0,46-18 0,-6 0 0,-6 2 0,-6 0 0,-5 0 0,-9 3 0,-6 1 0,-2-2 0,-1 0 0,0-1 0,3-1 0,1-2 0,0-2 0,3-1 0,-4 0 0,-4 5 0,-6 5 0,-9 8 0,-8 7 0,-8 8 0,-7 4 0,-3 2 0,-2 1 0,1 0 0,1 0 0,0-1 0,0 0 0,0 0 0,-1 0 0,-2 0 0,-1 0 0,-3 1 0,0 0 0,5 0 0,7 0 0,7 0 0,5 0 0,-5 0 0,-8 0 0,-10-1 0,-16-5 0,7 3 0,-7-3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6:54.445"/>
    </inkml:context>
    <inkml:brush xml:id="br0">
      <inkml:brushProperty name="width" value="0.1" units="cm"/>
      <inkml:brushProperty name="height" value="0.1" units="cm"/>
      <inkml:brushProperty name="color" value="#66CC00"/>
    </inkml:brush>
  </inkml:definitions>
  <inkml:trace contextRef="#ctx0" brushRef="#br0">1 0 24575,'25'8'0,"3"0"0,8 3 0,15 3 0,12 3 0,9 1 0,-4-1 0,-15-4 0,-14-3 0,-17-5 0,-10-2 0,-7-1 0,-4 1 0,1 2 0,3 6 0,5 6 0,3 2 0,-1 1 0,-2-6 0,-5-5 0,-3-3 0,-1-4 0,-1 0 0,1 1 0,-2 1 0,-3 4 0,-4 5 0,-6 7 0,-5 9 0,-5 11 0,-3 8 0,-1 3 0,1 0 0,1-4 0,4-6 0,4-8 0,5-11 0,4-7 0,4-6 0,1-4 0,2-2 0,0 0 0,0 2 0,-1 2 0,-3 3 0,0 2 0,-3 2 0,0 0 0,0 1 0,0-3 0,4-4 0,3-4 0,3-1 0,2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31T03:35:08.983"/>
    </inkml:context>
    <inkml:brush xml:id="br0">
      <inkml:brushProperty name="width" value="0.1" units="cm"/>
      <inkml:brushProperty name="height" value="0.1" units="cm"/>
      <inkml:brushProperty name="color" value="#66CC00"/>
    </inkml:brush>
  </inkml:definitions>
  <inkml:trace contextRef="#ctx0" brushRef="#br0">1 0 24575,'5'11'0,"2"1"0,-2-3 0,4 2 0,2 1 0,1-1 0,1-2 0,1-1 0,0-2 0,1 1 0,2-2 0,2 1 0,1-1 0,1 1 0,2 0 0,2 1 0,1 0 0,1 0 0,-1-2 0,2 0 0,1 0 0,3 0 0,0-1 0,2-1 0,0-1 0,2 0 0,0 0 0,1-1 0,-3 1 0,-3-1 0,-2 0 0,-2-1 0,-2 0 0,-1 0 0,1 0 0,3 0 0,5 0 0,3 1 0,1-1 0,-1 1 0,-6-1 0,-4 1 0,-6-1 0,-4 0 0,-3-1 0,-3 0 0,-3 0 0,0 0 0,-1 1 0,5 0 0,7 0 0,5 0 0,3 0 0,-1 0 0,-7-1 0,-6 0 0,-4 0 0,3 0 0,11 1 0,11-1 0,10 0 0,-1 0 0,-7 0 0,-11 0 0,-12 1 0,-7-1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E2805-A0B8-E649-A2FD-ADAF9B17BB10}" type="datetimeFigureOut">
              <a:rPr lang="de-DE" smtClean="0"/>
              <a:t>28.11.2023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43B22-50A7-F14F-ABEF-16968C0E4CA4}" type="slidenum">
              <a:rPr lang="de-DE" smtClean="0"/>
              <a:t>‹Nr.›</a:t>
            </a:fld>
            <a:endParaRPr lang="de-DE"/>
          </a:p>
        </p:txBody>
      </p:sp>
    </p:spTree>
    <p:extLst>
      <p:ext uri="{BB962C8B-B14F-4D97-AF65-F5344CB8AC3E}">
        <p14:creationId xmlns:p14="http://schemas.microsoft.com/office/powerpoint/2010/main" val="3907222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443B22-50A7-F14F-ABEF-16968C0E4CA4}" type="slidenum">
              <a:rPr lang="de-DE" smtClean="0"/>
              <a:t>4</a:t>
            </a:fld>
            <a:endParaRPr lang="de-DE"/>
          </a:p>
        </p:txBody>
      </p:sp>
    </p:spTree>
    <p:extLst>
      <p:ext uri="{BB962C8B-B14F-4D97-AF65-F5344CB8AC3E}">
        <p14:creationId xmlns:p14="http://schemas.microsoft.com/office/powerpoint/2010/main" val="2959842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Gemeinsamkeiten</a:t>
            </a:r>
          </a:p>
          <a:p>
            <a:endParaRPr lang="de-DE" dirty="0"/>
          </a:p>
        </p:txBody>
      </p:sp>
      <p:sp>
        <p:nvSpPr>
          <p:cNvPr id="4" name="Foliennummernplatzhalter 3"/>
          <p:cNvSpPr>
            <a:spLocks noGrp="1"/>
          </p:cNvSpPr>
          <p:nvPr>
            <p:ph type="sldNum" sz="quarter" idx="5"/>
          </p:nvPr>
        </p:nvSpPr>
        <p:spPr/>
        <p:txBody>
          <a:bodyPr/>
          <a:lstStyle/>
          <a:p>
            <a:fld id="{23443B22-50A7-F14F-ABEF-16968C0E4CA4}" type="slidenum">
              <a:rPr lang="de-DE" smtClean="0"/>
              <a:t>10</a:t>
            </a:fld>
            <a:endParaRPr lang="de-DE"/>
          </a:p>
        </p:txBody>
      </p:sp>
    </p:spTree>
    <p:extLst>
      <p:ext uri="{BB962C8B-B14F-4D97-AF65-F5344CB8AC3E}">
        <p14:creationId xmlns:p14="http://schemas.microsoft.com/office/powerpoint/2010/main" val="43037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Euro Siegel</a:t>
            </a:r>
          </a:p>
        </p:txBody>
      </p:sp>
      <p:sp>
        <p:nvSpPr>
          <p:cNvPr id="4" name="Foliennummernplatzhalter 3"/>
          <p:cNvSpPr>
            <a:spLocks noGrp="1"/>
          </p:cNvSpPr>
          <p:nvPr>
            <p:ph type="sldNum" sz="quarter" idx="5"/>
          </p:nvPr>
        </p:nvSpPr>
        <p:spPr/>
        <p:txBody>
          <a:bodyPr/>
          <a:lstStyle/>
          <a:p>
            <a:fld id="{23443B22-50A7-F14F-ABEF-16968C0E4CA4}" type="slidenum">
              <a:rPr lang="de-DE" smtClean="0"/>
              <a:t>11</a:t>
            </a:fld>
            <a:endParaRPr lang="de-DE"/>
          </a:p>
        </p:txBody>
      </p:sp>
    </p:spTree>
    <p:extLst>
      <p:ext uri="{BB962C8B-B14F-4D97-AF65-F5344CB8AC3E}">
        <p14:creationId xmlns:p14="http://schemas.microsoft.com/office/powerpoint/2010/main" val="2204675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a:t>
            </a:r>
            <a:r>
              <a:rPr lang="de-DE" dirty="0" err="1"/>
              <a:t>www.youtube.com</a:t>
            </a:r>
            <a:r>
              <a:rPr lang="de-DE" dirty="0"/>
              <a:t>/</a:t>
            </a:r>
            <a:r>
              <a:rPr lang="de-DE" dirty="0" err="1"/>
              <a:t>watch?v</a:t>
            </a:r>
            <a:r>
              <a:rPr lang="de-DE" dirty="0"/>
              <a:t>=iVI9xDyB3Is</a:t>
            </a:r>
          </a:p>
        </p:txBody>
      </p:sp>
      <p:sp>
        <p:nvSpPr>
          <p:cNvPr id="4" name="Foliennummernplatzhalter 3"/>
          <p:cNvSpPr>
            <a:spLocks noGrp="1"/>
          </p:cNvSpPr>
          <p:nvPr>
            <p:ph type="sldNum" sz="quarter" idx="5"/>
          </p:nvPr>
        </p:nvSpPr>
        <p:spPr/>
        <p:txBody>
          <a:bodyPr/>
          <a:lstStyle/>
          <a:p>
            <a:fld id="{23443B22-50A7-F14F-ABEF-16968C0E4CA4}" type="slidenum">
              <a:rPr lang="de-DE" smtClean="0"/>
              <a:t>14</a:t>
            </a:fld>
            <a:endParaRPr lang="de-DE"/>
          </a:p>
        </p:txBody>
      </p:sp>
    </p:spTree>
    <p:extLst>
      <p:ext uri="{BB962C8B-B14F-4D97-AF65-F5344CB8AC3E}">
        <p14:creationId xmlns:p14="http://schemas.microsoft.com/office/powerpoint/2010/main" val="2739611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3D36FB-815F-8BE1-2F12-A94457523B3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01866C8-BEA9-13CB-F9BB-0EA0CFD95D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7746A99-8B80-EE02-B6B8-691B8EF4030C}"/>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5" name="Fußzeilenplatzhalter 4">
            <a:extLst>
              <a:ext uri="{FF2B5EF4-FFF2-40B4-BE49-F238E27FC236}">
                <a16:creationId xmlns:a16="http://schemas.microsoft.com/office/drawing/2014/main" id="{F0F56C41-9E38-92EB-762A-7E628099568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4251AC9-5B53-EA75-13C6-0B37602EFE48}"/>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588811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62657C-4E59-18ED-F2F0-631369F47E9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8896C3B-B306-FDE4-7F4D-0FBD597584D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77F0DF9-8510-7BB3-DC1D-F713F93322BE}"/>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5" name="Fußzeilenplatzhalter 4">
            <a:extLst>
              <a:ext uri="{FF2B5EF4-FFF2-40B4-BE49-F238E27FC236}">
                <a16:creationId xmlns:a16="http://schemas.microsoft.com/office/drawing/2014/main" id="{D2A42EE1-7582-0F92-5723-F831D4DD1BA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1BFEC66-1BF8-42E3-79D5-07AFB017D3DE}"/>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89750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2E2B60C-0742-E22F-3338-E6D5AF18EB8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6D36B6B-8C07-728D-9584-0CBFC4E1813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A94F2CB-B7B4-3879-AB45-7DFF464E4298}"/>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5" name="Fußzeilenplatzhalter 4">
            <a:extLst>
              <a:ext uri="{FF2B5EF4-FFF2-40B4-BE49-F238E27FC236}">
                <a16:creationId xmlns:a16="http://schemas.microsoft.com/office/drawing/2014/main" id="{E531184A-98C8-55C9-BB84-F9BD0B741DB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B5294FF-5A12-E4A0-F8C2-30A9C3CD05CC}"/>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2659877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art">
    <p:spTree>
      <p:nvGrpSpPr>
        <p:cNvPr id="1" name=""/>
        <p:cNvGrpSpPr/>
        <p:nvPr/>
      </p:nvGrpSpPr>
      <p:grpSpPr>
        <a:xfrm>
          <a:off x="0" y="0"/>
          <a:ext cx="0" cy="0"/>
          <a:chOff x="0" y="0"/>
          <a:chExt cx="0" cy="0"/>
        </a:xfrm>
      </p:grpSpPr>
      <p:sp>
        <p:nvSpPr>
          <p:cNvPr id="12" name="Titel 1"/>
          <p:cNvSpPr>
            <a:spLocks noGrp="1"/>
          </p:cNvSpPr>
          <p:nvPr>
            <p:ph type="title" hasCustomPrompt="1"/>
          </p:nvPr>
        </p:nvSpPr>
        <p:spPr>
          <a:xfrm>
            <a:off x="425454" y="1296001"/>
            <a:ext cx="11345332" cy="5111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nSpc>
                <a:spcPts val="4267"/>
              </a:lnSpc>
              <a:defRPr lang="de-DE" sz="3333" noProof="0" dirty="0"/>
            </a:lvl1pPr>
          </a:lstStyle>
          <a:p>
            <a:pPr lvl="0"/>
            <a:r>
              <a:rPr lang="de-DE" noProof="0" dirty="0"/>
              <a:t>Titel der Präsentation durch Klicken bearbeiten</a:t>
            </a:r>
          </a:p>
        </p:txBody>
      </p:sp>
      <p:sp>
        <p:nvSpPr>
          <p:cNvPr id="16" name="Inhaltsplatzhalter 2"/>
          <p:cNvSpPr>
            <a:spLocks noGrp="1"/>
          </p:cNvSpPr>
          <p:nvPr>
            <p:ph idx="10" hasCustomPrompt="1"/>
          </p:nvPr>
        </p:nvSpPr>
        <p:spPr>
          <a:xfrm>
            <a:off x="425451" y="1978720"/>
            <a:ext cx="11345332" cy="127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nSpc>
                <a:spcPct val="150000"/>
              </a:lnSpc>
              <a:defRPr lang="de-DE" sz="1867" baseline="0" noProof="0" dirty="0" smtClean="0"/>
            </a:lvl1pPr>
            <a:lvl2pPr>
              <a:defRPr lang="de-DE" noProof="0" dirty="0" smtClean="0"/>
            </a:lvl2pPr>
          </a:lstStyle>
          <a:p>
            <a:pPr lvl="0"/>
            <a:r>
              <a:rPr lang="de-DE" noProof="0" dirty="0"/>
              <a:t>Referent</a:t>
            </a:r>
            <a:br>
              <a:rPr lang="de-DE" noProof="0" dirty="0"/>
            </a:br>
            <a:r>
              <a:rPr lang="de-DE" noProof="0" dirty="0"/>
              <a:t>Ort, Datum (Schreibweise: 00. Januar 2015)</a:t>
            </a:r>
          </a:p>
        </p:txBody>
      </p:sp>
      <p:sp>
        <p:nvSpPr>
          <p:cNvPr id="6" name="Foliennummernplatzhalter 5"/>
          <p:cNvSpPr>
            <a:spLocks noGrp="1"/>
          </p:cNvSpPr>
          <p:nvPr>
            <p:ph type="sldNum" sz="quarter" idx="12"/>
          </p:nvPr>
        </p:nvSpPr>
        <p:spPr/>
        <p:txBody>
          <a:bodyPr/>
          <a:lstStyle/>
          <a:p>
            <a:fld id="{CE58CB1E-F828-4F11-99E0-327109AF9DA4}" type="slidenum">
              <a:rPr lang="de-DE" smtClean="0"/>
              <a:pPr/>
              <a:t>‹Nr.›</a:t>
            </a:fld>
            <a:endParaRPr lang="de-DE" dirty="0"/>
          </a:p>
        </p:txBody>
      </p:sp>
      <p:sp>
        <p:nvSpPr>
          <p:cNvPr id="7" name="Fußzeilenplatzhalter 6"/>
          <p:cNvSpPr>
            <a:spLocks noGrp="1"/>
          </p:cNvSpPr>
          <p:nvPr>
            <p:ph type="ftr" sz="quarter" idx="13"/>
          </p:nvPr>
        </p:nvSpPr>
        <p:spPr/>
        <p:txBody>
          <a:bodyPr/>
          <a:lstStyle/>
          <a:p>
            <a:r>
              <a:rPr lang="de-DE"/>
              <a:t>Dr. phil. Antje Eder, (TUM) | Pflanzenkenntnis | Pflanzenkunde</a:t>
            </a:r>
            <a:endParaRPr lang="en-US" dirty="0"/>
          </a:p>
        </p:txBody>
      </p:sp>
    </p:spTree>
    <p:extLst>
      <p:ext uri="{BB962C8B-B14F-4D97-AF65-F5344CB8AC3E}">
        <p14:creationId xmlns:p14="http://schemas.microsoft.com/office/powerpoint/2010/main" val="4075099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232A0C-A0D5-45C4-8E92-EB5EF4CE824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9BF2771-BA64-40B8-1E3B-BCF979CA8A7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3020C25-3523-3D09-8C90-34A0046A233F}"/>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5" name="Fußzeilenplatzhalter 4">
            <a:extLst>
              <a:ext uri="{FF2B5EF4-FFF2-40B4-BE49-F238E27FC236}">
                <a16:creationId xmlns:a16="http://schemas.microsoft.com/office/drawing/2014/main" id="{55B96A91-2E54-169C-D98F-A4B3F1C46DD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3BD9AD1-849C-BC28-7A1E-76AD0E1FC51C}"/>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427590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46083-DB1E-A5DF-2014-C5D6475FFE8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217418A-7071-473C-6CC5-92DFC2DFD6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9F55507-5289-24BD-0529-493E626E9D1A}"/>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5" name="Fußzeilenplatzhalter 4">
            <a:extLst>
              <a:ext uri="{FF2B5EF4-FFF2-40B4-BE49-F238E27FC236}">
                <a16:creationId xmlns:a16="http://schemas.microsoft.com/office/drawing/2014/main" id="{252C529D-FF0A-B4AB-872A-845E6E0B55F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F0DF23C-8184-81A4-D534-A8AD54BDD45E}"/>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3138244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8C489-5120-103A-6A0C-363E59B99AE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BA4B940-6C22-6293-1263-7CAAAF47484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C329AC6-D768-FD41-4D02-B42F574C017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1AD3E73-397F-DF18-BD4A-796E869270A2}"/>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6" name="Fußzeilenplatzhalter 5">
            <a:extLst>
              <a:ext uri="{FF2B5EF4-FFF2-40B4-BE49-F238E27FC236}">
                <a16:creationId xmlns:a16="http://schemas.microsoft.com/office/drawing/2014/main" id="{A1324044-D1D1-25F2-ED45-174DD7AFA3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5F03C69-2862-1762-C511-070EB8B094D8}"/>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3024947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FF77A-C9A4-F2BA-59A5-94DCF43879F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0AC6F1B-07EA-2652-03A3-47D6EE1F4C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8171A0E-128B-0D07-73E1-76751B97627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709DB55-0554-B2FE-5D05-3ABA299456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98D385E-C438-195B-5A91-64DCBAA2D7A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5883752-2D22-DF04-7540-59E3FA4BF219}"/>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8" name="Fußzeilenplatzhalter 7">
            <a:extLst>
              <a:ext uri="{FF2B5EF4-FFF2-40B4-BE49-F238E27FC236}">
                <a16:creationId xmlns:a16="http://schemas.microsoft.com/office/drawing/2014/main" id="{C26D6103-80FC-5AFF-BBC7-4B5BD19EB38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C64F887B-8A67-4B00-19C6-E1F324E23ADD}"/>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170996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1A6629-87DC-A900-FDA2-E71402E6401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EA5AC1B-DF59-849F-AF26-4674D8A90836}"/>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4" name="Fußzeilenplatzhalter 3">
            <a:extLst>
              <a:ext uri="{FF2B5EF4-FFF2-40B4-BE49-F238E27FC236}">
                <a16:creationId xmlns:a16="http://schemas.microsoft.com/office/drawing/2014/main" id="{43578C16-A72D-AADD-1A36-10A31D4F86D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13B6130-1D35-CFB9-45BA-89517D7C8B5C}"/>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60781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3C4D914-120B-7F2A-CDBD-26C5223A9A77}"/>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3" name="Fußzeilenplatzhalter 2">
            <a:extLst>
              <a:ext uri="{FF2B5EF4-FFF2-40B4-BE49-F238E27FC236}">
                <a16:creationId xmlns:a16="http://schemas.microsoft.com/office/drawing/2014/main" id="{50C226C8-8730-67F1-644D-D96961C6D87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8684AF7-D4EC-CC28-E431-5BC8E0FAED9F}"/>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1877748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D0801-0C87-F713-AC4B-AE6DC1D0B07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98B7FB33-90F6-EC45-3036-BC5D53E289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970F336-3F12-B452-9672-3F9D9F9B52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5CAA287-2B8F-B979-578A-68F54736A46C}"/>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6" name="Fußzeilenplatzhalter 5">
            <a:extLst>
              <a:ext uri="{FF2B5EF4-FFF2-40B4-BE49-F238E27FC236}">
                <a16:creationId xmlns:a16="http://schemas.microsoft.com/office/drawing/2014/main" id="{54E206A3-F033-248C-E45F-132E3DF4E7C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6498196-B27A-A54E-E615-77CBC201F71C}"/>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2026907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DD5D7E-BC17-8532-2709-0A1B812D05A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4DA6A4A-3543-EFF5-7603-D1B22C3315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F05B29A-B52A-06F2-5155-ECC0701645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8CB8A5E-6352-8071-5FD1-B93934147274}"/>
              </a:ext>
            </a:extLst>
          </p:cNvPr>
          <p:cNvSpPr>
            <a:spLocks noGrp="1"/>
          </p:cNvSpPr>
          <p:nvPr>
            <p:ph type="dt" sz="half" idx="10"/>
          </p:nvPr>
        </p:nvSpPr>
        <p:spPr/>
        <p:txBody>
          <a:bodyPr/>
          <a:lstStyle/>
          <a:p>
            <a:fld id="{73BCB3AB-779F-814D-B41C-669348E224BE}" type="datetimeFigureOut">
              <a:rPr lang="de-DE" smtClean="0"/>
              <a:t>28.11.2023</a:t>
            </a:fld>
            <a:endParaRPr lang="de-DE"/>
          </a:p>
        </p:txBody>
      </p:sp>
      <p:sp>
        <p:nvSpPr>
          <p:cNvPr id="6" name="Fußzeilenplatzhalter 5">
            <a:extLst>
              <a:ext uri="{FF2B5EF4-FFF2-40B4-BE49-F238E27FC236}">
                <a16:creationId xmlns:a16="http://schemas.microsoft.com/office/drawing/2014/main" id="{23A33C2D-4449-CF96-01A1-F02A9283333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0EF4E72-4DEB-DEBC-EAF0-6E4A692C7CE3}"/>
              </a:ext>
            </a:extLst>
          </p:cNvPr>
          <p:cNvSpPr>
            <a:spLocks noGrp="1"/>
          </p:cNvSpPr>
          <p:nvPr>
            <p:ph type="sldNum" sz="quarter" idx="12"/>
          </p:nvPr>
        </p:nvSpPr>
        <p:spPr/>
        <p:txBody>
          <a:bodyPr/>
          <a:lstStyle/>
          <a:p>
            <a:fld id="{F4597ECD-652A-B14B-B126-E894315824C4}" type="slidenum">
              <a:rPr lang="de-DE" smtClean="0"/>
              <a:t>‹Nr.›</a:t>
            </a:fld>
            <a:endParaRPr lang="de-DE"/>
          </a:p>
        </p:txBody>
      </p:sp>
    </p:spTree>
    <p:extLst>
      <p:ext uri="{BB962C8B-B14F-4D97-AF65-F5344CB8AC3E}">
        <p14:creationId xmlns:p14="http://schemas.microsoft.com/office/powerpoint/2010/main" val="384826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D87DC49-BD85-F8E0-7053-A979D66118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A4818ED-274A-13B7-5687-63113DFF1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BC65E78-3539-DA9F-88BA-530D5323EB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CB3AB-779F-814D-B41C-669348E224BE}" type="datetimeFigureOut">
              <a:rPr lang="de-DE" smtClean="0"/>
              <a:t>28.11.2023</a:t>
            </a:fld>
            <a:endParaRPr lang="de-DE"/>
          </a:p>
        </p:txBody>
      </p:sp>
      <p:sp>
        <p:nvSpPr>
          <p:cNvPr id="5" name="Fußzeilenplatzhalter 4">
            <a:extLst>
              <a:ext uri="{FF2B5EF4-FFF2-40B4-BE49-F238E27FC236}">
                <a16:creationId xmlns:a16="http://schemas.microsoft.com/office/drawing/2014/main" id="{1785948E-69B2-44FE-A201-23E364EF9C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7042E30-0704-55E2-A65C-1E31E81932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97ECD-652A-B14B-B126-E894315824C4}" type="slidenum">
              <a:rPr lang="de-DE" smtClean="0"/>
              <a:t>‹Nr.›</a:t>
            </a:fld>
            <a:endParaRPr lang="de-DE"/>
          </a:p>
        </p:txBody>
      </p:sp>
    </p:spTree>
    <p:extLst>
      <p:ext uri="{BB962C8B-B14F-4D97-AF65-F5344CB8AC3E}">
        <p14:creationId xmlns:p14="http://schemas.microsoft.com/office/powerpoint/2010/main" val="743398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www.oekolandbau.de/landwirtschaft/umstellung/oeko-standards-im-vergleich/bioland/" TargetMode="External"/><Relationship Id="rId7" Type="http://schemas.openxmlformats.org/officeDocument/2006/relationships/hyperlink" Target="https://www.oekolandbau.de/landwirtschaft/umstellung/oeko-standards-im-vergleich/naturlan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www.oekolandbau.de/landwirtschaft/umstellung/oeko-standards-im-vergleich/demeter/" TargetMode="External"/><Relationship Id="rId4" Type="http://schemas.openxmlformats.org/officeDocument/2006/relationships/image" Target="../media/image14.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oekolandbau.de/landwirtschaft/umstellung/oeko-standards-im-vergleich/bioland/"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hyperlink" Target="https://www.oekolandbau.de/landwirtschaft/umstellung/oeko-standards-im-vergleich/biopark/"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ekolandbau.de/landwirtschaft/umstellung/oeko-standards-im-vergleich/demeter/"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oekolandbau.de/landwirtschaft/umstellung/oeko-standards-im-vergleich/naturland/" TargetMode="Externa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3" Type="http://schemas.openxmlformats.org/officeDocument/2006/relationships/image" Target="../media/image25.png"/><Relationship Id="rId18" Type="http://schemas.openxmlformats.org/officeDocument/2006/relationships/image" Target="../media/image20.JPG"/><Relationship Id="rId3" Type="http://schemas.openxmlformats.org/officeDocument/2006/relationships/image" Target="../media/image18.jpeg"/><Relationship Id="rId12" Type="http://schemas.openxmlformats.org/officeDocument/2006/relationships/customXml" Target="../ink/ink3.xml"/><Relationship Id="rId17" Type="http://schemas.openxmlformats.org/officeDocument/2006/relationships/image" Target="../media/image9.png"/><Relationship Id="rId2" Type="http://schemas.openxmlformats.org/officeDocument/2006/relationships/notesSlide" Target="../notesSlides/notesSlide4.xml"/><Relationship Id="rId16" Type="http://schemas.openxmlformats.org/officeDocument/2006/relationships/image" Target="../media/image19.png"/><Relationship Id="rId1" Type="http://schemas.openxmlformats.org/officeDocument/2006/relationships/slideLayout" Target="../slideLayouts/slideLayout2.xml"/><Relationship Id="rId11" Type="http://schemas.openxmlformats.org/officeDocument/2006/relationships/image" Target="../media/image24.png"/><Relationship Id="rId15" Type="http://schemas.openxmlformats.org/officeDocument/2006/relationships/image" Target="../media/image26.png"/><Relationship Id="rId10" Type="http://schemas.openxmlformats.org/officeDocument/2006/relationships/customXml" Target="../ink/ink2.xml"/><Relationship Id="rId4" Type="http://schemas.openxmlformats.org/officeDocument/2006/relationships/customXml" Target="../ink/ink1.xml"/><Relationship Id="rId9" Type="http://schemas.openxmlformats.org/officeDocument/2006/relationships/image" Target="../media/image23.png"/><Relationship Id="rId14" Type="http://schemas.openxmlformats.org/officeDocument/2006/relationships/customXml" Target="../ink/ink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www.oekolandbau.de/landwirtschaft/pflanze/spezieller-pflanzenbau/gartenbau/gemuese-im-geschuetzten-anbau/naehrstoff-versorgung/" TargetMode="External"/><Relationship Id="rId3" Type="http://schemas.openxmlformats.org/officeDocument/2006/relationships/customXml" Target="../ink/ink5.xml"/><Relationship Id="rId7" Type="http://schemas.openxmlformats.org/officeDocument/2006/relationships/customXml" Target="../ink/ink6.xml"/><Relationship Id="rId12" Type="http://schemas.openxmlformats.org/officeDocument/2006/relationships/image" Target="../media/image31.png"/><Relationship Id="rId2" Type="http://schemas.openxmlformats.org/officeDocument/2006/relationships/image" Target="../media/image18.jpeg"/><Relationship Id="rId16"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customXml" Target="../ink/ink8.xml"/><Relationship Id="rId15" Type="http://schemas.openxmlformats.org/officeDocument/2006/relationships/image" Target="../media/image22.png"/><Relationship Id="rId10" Type="http://schemas.openxmlformats.org/officeDocument/2006/relationships/image" Target="../media/image30.png"/><Relationship Id="rId9" Type="http://schemas.openxmlformats.org/officeDocument/2006/relationships/customXml" Target="../ink/ink7.xml"/><Relationship Id="rId1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customXml" Target="../ink/ink9.xml"/><Relationship Id="rId7" Type="http://schemas.openxmlformats.org/officeDocument/2006/relationships/customXml" Target="../ink/ink11.xml"/><Relationship Id="rId12" Type="http://schemas.openxmlformats.org/officeDocument/2006/relationships/image" Target="../media/image28.JP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27.png"/><Relationship Id="rId5" Type="http://schemas.openxmlformats.org/officeDocument/2006/relationships/customXml" Target="../ink/ink10.xml"/><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customXml" Target="../ink/ink12.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customXml" Target="../ink/ink13.xml"/><Relationship Id="rId7" Type="http://schemas.openxmlformats.org/officeDocument/2006/relationships/customXml" Target="../ink/ink15.xml"/><Relationship Id="rId12" Type="http://schemas.openxmlformats.org/officeDocument/2006/relationships/image" Target="../media/image33.JP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customXml" Target="../ink/ink14.xml"/><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customXml" Target="../ink/ink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3.xml"/><Relationship Id="rId1" Type="http://schemas.openxmlformats.org/officeDocument/2006/relationships/slideLayout" Target="../slideLayouts/slideLayout12.xml"/><Relationship Id="rId6" Type="http://schemas.openxmlformats.org/officeDocument/2006/relationships/image" Target="../media/image1.JPG"/><Relationship Id="rId5" Type="http://schemas.openxmlformats.org/officeDocument/2006/relationships/slide" Target="slide25.xml"/><Relationship Id="rId4" Type="http://schemas.openxmlformats.org/officeDocument/2006/relationships/slide" Target="slide2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customXml" Target="../ink/ink17.xml"/><Relationship Id="rId7" Type="http://schemas.openxmlformats.org/officeDocument/2006/relationships/customXml" Target="../ink/ink19.xml"/><Relationship Id="rId12" Type="http://schemas.openxmlformats.org/officeDocument/2006/relationships/image" Target="../media/image35.JP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customXml" Target="../ink/ink18.xml"/><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customXml" Target="../ink/ink20.xml"/></Relationships>
</file>

<file path=ppt/slides/_rels/slide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youtube.com/watch?v=QfdvRbPdN3o&amp;t=211s" TargetMode="Externa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youtube.com/watch?v=QfdvRbPdN3o&amp;t=211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customXml" Target="../ink/ink21.xml"/><Relationship Id="rId7" Type="http://schemas.openxmlformats.org/officeDocument/2006/relationships/customXml" Target="../ink/ink23.xml"/><Relationship Id="rId12" Type="http://schemas.openxmlformats.org/officeDocument/2006/relationships/image" Target="../media/image290.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260.png"/><Relationship Id="rId11" Type="http://schemas.openxmlformats.org/officeDocument/2006/relationships/customXml" Target="../ink/ink25.xml"/><Relationship Id="rId5" Type="http://schemas.openxmlformats.org/officeDocument/2006/relationships/customXml" Target="../ink/ink22.xml"/><Relationship Id="rId10" Type="http://schemas.openxmlformats.org/officeDocument/2006/relationships/image" Target="../media/image280.png"/><Relationship Id="rId4" Type="http://schemas.openxmlformats.org/officeDocument/2006/relationships/image" Target="../media/image250.png"/><Relationship Id="rId9" Type="http://schemas.openxmlformats.org/officeDocument/2006/relationships/customXml" Target="../ink/ink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hyperlink" Target="https://www.oekolandbau.de/bio-im-alltag/bio-erleben/unterwegs/demonstrationsbetriebe/demobetriebe-im-portraet/bayern/gaertnerei-obergrashof/" TargetMode="External"/><Relationship Id="rId13" Type="http://schemas.openxmlformats.org/officeDocument/2006/relationships/hyperlink" Target="https://www.oekolandbau.de/bio-im-alltag/bio-erleben/unterwegs/demonstrationsbetriebe/demobetriebe-im-portraet/bayern/bio-gaertnerei-christian-herb/" TargetMode="External"/><Relationship Id="rId18" Type="http://schemas.openxmlformats.org/officeDocument/2006/relationships/hyperlink" Target="https://www.lfl.bayern.de/iab/landbau/176401/index.php" TargetMode="External"/><Relationship Id="rId26" Type="http://schemas.openxmlformats.org/officeDocument/2006/relationships/hyperlink" Target="https://www.lfl.bayern.de/iab/landbau/162980/index.php" TargetMode="External"/><Relationship Id="rId3" Type="http://schemas.openxmlformats.org/officeDocument/2006/relationships/hyperlink" Target="https://www.lfl.bayern.de/iab/landbau/197637/index.php" TargetMode="External"/><Relationship Id="rId21" Type="http://schemas.openxmlformats.org/officeDocument/2006/relationships/hyperlink" Target="https://www.oekolandbau.de/bio-im-alltag/bio-erleben/unterwegs/demonstrationsbetriebe/demobetriebe-im-portraet/bayern/die-gemuesekiste/" TargetMode="External"/><Relationship Id="rId7" Type="http://schemas.openxmlformats.org/officeDocument/2006/relationships/hyperlink" Target="https://www.oekolandbau.de/bio-im-alltag/bio-erleben/unterwegs/demonstrationsbetriebe/demobetriebe-im-portraet/gaertnerei-am-hainerbach/" TargetMode="External"/><Relationship Id="rId12" Type="http://schemas.openxmlformats.org/officeDocument/2006/relationships/hyperlink" Target="https://www.lfl.bayern.de/iab/landbau/162123/index.php" TargetMode="External"/><Relationship Id="rId17" Type="http://schemas.openxmlformats.org/officeDocument/2006/relationships/hyperlink" Target="https://www.oekolandbau.de/bio-im-alltag/bio-erleben/unterwegs/demonstrationsbetriebe/demobetriebe-im-portraet/bayern/klostergut-plankstetten/" TargetMode="External"/><Relationship Id="rId25" Type="http://schemas.openxmlformats.org/officeDocument/2006/relationships/hyperlink" Target="https://www.lfl.bayern.de/iab/landbau/166377/index.php" TargetMode="External"/><Relationship Id="rId2" Type="http://schemas.openxmlformats.org/officeDocument/2006/relationships/hyperlink" Target="https://www.lfl.bayern.de/iab/landbau/161202/index.php" TargetMode="External"/><Relationship Id="rId16" Type="http://schemas.openxmlformats.org/officeDocument/2006/relationships/hyperlink" Target="https://www.lfl.bayern.de/iab/landbau/180492/index.php" TargetMode="External"/><Relationship Id="rId20" Type="http://schemas.openxmlformats.org/officeDocument/2006/relationships/hyperlink" Target="https://www.lfl.bayern.de/iab/landbau/161146/index.php" TargetMode="External"/><Relationship Id="rId29"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hyperlink" Target="https://www.oekolandbau.de/bio-im-alltag/bio-erleben/unterwegs/demonstrationsbetriebe/demobetriebe-im-portraet/bayern/blumenschule-schongau/" TargetMode="External"/><Relationship Id="rId11" Type="http://schemas.openxmlformats.org/officeDocument/2006/relationships/hyperlink" Target="https://www.lfl.bayern.de/iab/landbau/180627/index.php" TargetMode="External"/><Relationship Id="rId24" Type="http://schemas.openxmlformats.org/officeDocument/2006/relationships/hyperlink" Target="https://www.lfl.bayern.de/iab/landbau/163081/index.php" TargetMode="External"/><Relationship Id="rId5" Type="http://schemas.openxmlformats.org/officeDocument/2006/relationships/hyperlink" Target="https://www.lfl.bayern.de/iab/landbau/162110/index.php" TargetMode="External"/><Relationship Id="rId15" Type="http://schemas.openxmlformats.org/officeDocument/2006/relationships/hyperlink" Target="https://www.lfl.bayern.de/iab/landbau/176225/index.php" TargetMode="External"/><Relationship Id="rId23" Type="http://schemas.openxmlformats.org/officeDocument/2006/relationships/hyperlink" Target="https://www.oekolandbau.de/bio-im-alltag/bio-erleben/unterwegs/demonstrationsbetriebe/demobetriebe-im-portraet/bayern/gaertnerhof-callenberg/" TargetMode="External"/><Relationship Id="rId28" Type="http://schemas.openxmlformats.org/officeDocument/2006/relationships/hyperlink" Target="https://www.lfl.bayern.de/bioregiobetriebe" TargetMode="External"/><Relationship Id="rId10" Type="http://schemas.openxmlformats.org/officeDocument/2006/relationships/hyperlink" Target="https://www.lfl.bayern.de/iab/landbau/236175/index.php" TargetMode="External"/><Relationship Id="rId19" Type="http://schemas.openxmlformats.org/officeDocument/2006/relationships/hyperlink" Target="https://www.lfl.bayern.de/iab/landbau/161629/index.php" TargetMode="External"/><Relationship Id="rId4" Type="http://schemas.openxmlformats.org/officeDocument/2006/relationships/hyperlink" Target="https://www.lfl.bayern.de/iab/landbau/163162/index.php" TargetMode="External"/><Relationship Id="rId9" Type="http://schemas.openxmlformats.org/officeDocument/2006/relationships/hyperlink" Target="https://www.oekolandbau.de/bio-im-alltag/bio-erleben/unterwegs/demonstrationsbetriebe/demobetriebe-im-portraet/bayern/naturgarten-schoenegge/" TargetMode="External"/><Relationship Id="rId14" Type="http://schemas.openxmlformats.org/officeDocument/2006/relationships/hyperlink" Target="https://www.oekolandbau.de/bio-im-alltag/bio-erleben/unterwegs/demonstrationsbetriebe/demobetriebe-im-portraet/bayern/staudengaertnerei-gaissmayer/" TargetMode="External"/><Relationship Id="rId22" Type="http://schemas.openxmlformats.org/officeDocument/2006/relationships/hyperlink" Target="https://www.lfl.bayern.de/iab/landbau/233043/index.php" TargetMode="External"/><Relationship Id="rId27" Type="http://schemas.openxmlformats.org/officeDocument/2006/relationships/hyperlink" Target="https://www.lfl.bayern.de/iab/landbau/298306/index.ph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umweltbundesamt.de/daten/land-forstwirtschaft/oekologischer-landbau#entwicklung-des-okologischen-landbaus"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boelw.de/service/bio-faq/bio-basics/artikel/wie-ist-die-oekologische-landwirtschaft-entstanden/"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hyperlink" Target="https://www.lwg.bayern.de/mam/cms06/gartenbau/dateien/230404_merkblatt_umstellung.pdf"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8AC7F9-CE85-5853-99AB-83D9C1C80240}"/>
              </a:ext>
            </a:extLst>
          </p:cNvPr>
          <p:cNvSpPr>
            <a:spLocks noGrp="1"/>
          </p:cNvSpPr>
          <p:nvPr>
            <p:ph type="ctrTitle"/>
          </p:nvPr>
        </p:nvSpPr>
        <p:spPr/>
        <p:txBody>
          <a:bodyPr/>
          <a:lstStyle/>
          <a:p>
            <a:r>
              <a:rPr lang="de-DE" dirty="0"/>
              <a:t>Ökologischer Anbau im Gemüsegartenbau</a:t>
            </a:r>
          </a:p>
        </p:txBody>
      </p:sp>
      <p:sp>
        <p:nvSpPr>
          <p:cNvPr id="3" name="Untertitel 2">
            <a:extLst>
              <a:ext uri="{FF2B5EF4-FFF2-40B4-BE49-F238E27FC236}">
                <a16:creationId xmlns:a16="http://schemas.microsoft.com/office/drawing/2014/main" id="{947F9CFD-6B3A-9ECD-088A-F1CE7DA3738E}"/>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3135858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564C2-CB45-FCA9-4A0B-0FBCDD252C04}"/>
              </a:ext>
            </a:extLst>
          </p:cNvPr>
          <p:cNvSpPr>
            <a:spLocks noGrp="1"/>
          </p:cNvSpPr>
          <p:nvPr>
            <p:ph type="title"/>
          </p:nvPr>
        </p:nvSpPr>
        <p:spPr/>
        <p:txBody>
          <a:bodyPr/>
          <a:lstStyle/>
          <a:p>
            <a:r>
              <a:rPr lang="de-DE" dirty="0"/>
              <a:t>Anbauverbände und ihre Zielsetzungen</a:t>
            </a:r>
          </a:p>
        </p:txBody>
      </p:sp>
      <p:sp>
        <p:nvSpPr>
          <p:cNvPr id="3" name="Inhaltsplatzhalter 2">
            <a:extLst>
              <a:ext uri="{FF2B5EF4-FFF2-40B4-BE49-F238E27FC236}">
                <a16:creationId xmlns:a16="http://schemas.microsoft.com/office/drawing/2014/main" id="{7BB834F1-72CB-BC81-1AFF-E04C0765A593}"/>
              </a:ext>
            </a:extLst>
          </p:cNvPr>
          <p:cNvSpPr>
            <a:spLocks noGrp="1"/>
          </p:cNvSpPr>
          <p:nvPr>
            <p:ph idx="1"/>
          </p:nvPr>
        </p:nvSpPr>
        <p:spPr/>
        <p:txBody>
          <a:bodyPr/>
          <a:lstStyle/>
          <a:p>
            <a:pPr marL="0" indent="0">
              <a:buNone/>
            </a:pPr>
            <a:r>
              <a:rPr lang="de-DE" dirty="0"/>
              <a:t>Je nach Anbauverfahren in der ökologischen Erzeugung gilt es die unterschiedlichen Richtlinien zu beachten. Informieren Sie sich bzgl. der Anbauverbände! </a:t>
            </a:r>
          </a:p>
        </p:txBody>
      </p:sp>
      <p:pic>
        <p:nvPicPr>
          <p:cNvPr id="5" name="Grafik 4">
            <a:extLst>
              <a:ext uri="{FF2B5EF4-FFF2-40B4-BE49-F238E27FC236}">
                <a16:creationId xmlns:a16="http://schemas.microsoft.com/office/drawing/2014/main" id="{A80A5241-5976-8648-A592-A8EEEC3EBF2A}"/>
              </a:ext>
            </a:extLst>
          </p:cNvPr>
          <p:cNvPicPr>
            <a:picLocks noChangeAspect="1"/>
          </p:cNvPicPr>
          <p:nvPr/>
        </p:nvPicPr>
        <p:blipFill>
          <a:blip r:embed="rId3"/>
          <a:stretch>
            <a:fillRect/>
          </a:stretch>
        </p:blipFill>
        <p:spPr>
          <a:xfrm>
            <a:off x="2205074" y="3429000"/>
            <a:ext cx="1859736" cy="1759980"/>
          </a:xfrm>
          <a:prstGeom prst="rect">
            <a:avLst/>
          </a:prstGeom>
        </p:spPr>
      </p:pic>
      <p:pic>
        <p:nvPicPr>
          <p:cNvPr id="8" name="Grafik 7">
            <a:extLst>
              <a:ext uri="{FF2B5EF4-FFF2-40B4-BE49-F238E27FC236}">
                <a16:creationId xmlns:a16="http://schemas.microsoft.com/office/drawing/2014/main" id="{B884D2DA-4D73-C9E2-9D31-774E33044F3F}"/>
              </a:ext>
            </a:extLst>
          </p:cNvPr>
          <p:cNvPicPr>
            <a:picLocks noChangeAspect="1"/>
          </p:cNvPicPr>
          <p:nvPr/>
        </p:nvPicPr>
        <p:blipFill>
          <a:blip r:embed="rId4"/>
          <a:stretch>
            <a:fillRect/>
          </a:stretch>
        </p:blipFill>
        <p:spPr>
          <a:xfrm>
            <a:off x="1938996" y="5340931"/>
            <a:ext cx="2391891" cy="761500"/>
          </a:xfrm>
          <a:prstGeom prst="rect">
            <a:avLst/>
          </a:prstGeom>
        </p:spPr>
      </p:pic>
      <p:pic>
        <p:nvPicPr>
          <p:cNvPr id="10" name="Grafik 9">
            <a:extLst>
              <a:ext uri="{FF2B5EF4-FFF2-40B4-BE49-F238E27FC236}">
                <a16:creationId xmlns:a16="http://schemas.microsoft.com/office/drawing/2014/main" id="{94ECA432-B939-D5A3-31F6-ECE8C619F41E}"/>
              </a:ext>
            </a:extLst>
          </p:cNvPr>
          <p:cNvPicPr>
            <a:picLocks noChangeAspect="1"/>
          </p:cNvPicPr>
          <p:nvPr/>
        </p:nvPicPr>
        <p:blipFill>
          <a:blip r:embed="rId5"/>
          <a:stretch>
            <a:fillRect/>
          </a:stretch>
        </p:blipFill>
        <p:spPr>
          <a:xfrm>
            <a:off x="6700279" y="5388074"/>
            <a:ext cx="3840034" cy="788889"/>
          </a:xfrm>
          <a:prstGeom prst="rect">
            <a:avLst/>
          </a:prstGeom>
        </p:spPr>
      </p:pic>
      <p:pic>
        <p:nvPicPr>
          <p:cNvPr id="11" name="Grafik 10">
            <a:extLst>
              <a:ext uri="{FF2B5EF4-FFF2-40B4-BE49-F238E27FC236}">
                <a16:creationId xmlns:a16="http://schemas.microsoft.com/office/drawing/2014/main" id="{F3493CF3-2AC3-4618-DD32-8072E0C09E1D}"/>
              </a:ext>
            </a:extLst>
          </p:cNvPr>
          <p:cNvPicPr>
            <a:picLocks noChangeAspect="1"/>
          </p:cNvPicPr>
          <p:nvPr/>
        </p:nvPicPr>
        <p:blipFill>
          <a:blip r:embed="rId6"/>
          <a:stretch>
            <a:fillRect/>
          </a:stretch>
        </p:blipFill>
        <p:spPr>
          <a:xfrm>
            <a:off x="7432545" y="3374438"/>
            <a:ext cx="1861716" cy="1869104"/>
          </a:xfrm>
          <a:prstGeom prst="rect">
            <a:avLst/>
          </a:prstGeom>
        </p:spPr>
      </p:pic>
    </p:spTree>
    <p:extLst>
      <p:ext uri="{BB962C8B-B14F-4D97-AF65-F5344CB8AC3E}">
        <p14:creationId xmlns:p14="http://schemas.microsoft.com/office/powerpoint/2010/main" val="578605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94919D-309B-BEC2-5D05-35DEBA6419E3}"/>
              </a:ext>
            </a:extLst>
          </p:cNvPr>
          <p:cNvSpPr>
            <a:spLocks noGrp="1"/>
          </p:cNvSpPr>
          <p:nvPr>
            <p:ph type="title"/>
          </p:nvPr>
        </p:nvSpPr>
        <p:spPr>
          <a:xfrm>
            <a:off x="469557" y="452187"/>
            <a:ext cx="9391135" cy="1325563"/>
          </a:xfrm>
        </p:spPr>
        <p:txBody>
          <a:bodyPr>
            <a:normAutofit fontScale="90000"/>
          </a:bodyPr>
          <a:lstStyle/>
          <a:p>
            <a:r>
              <a:rPr lang="de-DE" b="1" dirty="0">
                <a:solidFill>
                  <a:srgbClr val="92D050"/>
                </a:solidFill>
                <a:latin typeface="Bradley Hand" pitchFamily="2" charset="77"/>
              </a:rPr>
              <a:t>Nice </a:t>
            </a:r>
            <a:r>
              <a:rPr lang="de-DE" b="1" dirty="0" err="1">
                <a:solidFill>
                  <a:srgbClr val="92D050"/>
                </a:solidFill>
                <a:latin typeface="Bradley Hand" pitchFamily="2" charset="77"/>
              </a:rPr>
              <a:t>to</a:t>
            </a:r>
            <a:r>
              <a:rPr lang="de-DE" b="1" dirty="0">
                <a:solidFill>
                  <a:srgbClr val="92D050"/>
                </a:solidFill>
                <a:latin typeface="Bradley Hand" pitchFamily="2" charset="77"/>
              </a:rPr>
              <a:t> </a:t>
            </a:r>
            <a:r>
              <a:rPr lang="de-DE" b="1" dirty="0" err="1">
                <a:solidFill>
                  <a:srgbClr val="92D050"/>
                </a:solidFill>
                <a:latin typeface="Bradley Hand" pitchFamily="2" charset="77"/>
              </a:rPr>
              <a:t>know</a:t>
            </a:r>
            <a:r>
              <a:rPr lang="de-DE" b="1" dirty="0">
                <a:solidFill>
                  <a:srgbClr val="92D050"/>
                </a:solidFill>
                <a:latin typeface="Bradley Hand" pitchFamily="2" charset="77"/>
              </a:rPr>
              <a:t>! </a:t>
            </a:r>
            <a:r>
              <a:rPr lang="de-DE" dirty="0"/>
              <a:t>Recherchieren Sie zu den Anbauverbänden die angefügten Aspekte!</a:t>
            </a:r>
          </a:p>
        </p:txBody>
      </p:sp>
      <p:graphicFrame>
        <p:nvGraphicFramePr>
          <p:cNvPr id="8" name="Tabelle 8">
            <a:extLst>
              <a:ext uri="{FF2B5EF4-FFF2-40B4-BE49-F238E27FC236}">
                <a16:creationId xmlns:a16="http://schemas.microsoft.com/office/drawing/2014/main" id="{8C50E901-4E09-5A7B-90FF-EABDFBA2E7C2}"/>
              </a:ext>
            </a:extLst>
          </p:cNvPr>
          <p:cNvGraphicFramePr>
            <a:graphicFrameLocks noGrp="1"/>
          </p:cNvGraphicFramePr>
          <p:nvPr>
            <p:extLst>
              <p:ext uri="{D42A27DB-BD31-4B8C-83A1-F6EECF244321}">
                <p14:modId xmlns:p14="http://schemas.microsoft.com/office/powerpoint/2010/main" val="3696553111"/>
              </p:ext>
            </p:extLst>
          </p:nvPr>
        </p:nvGraphicFramePr>
        <p:xfrm>
          <a:off x="469557" y="2301331"/>
          <a:ext cx="10787449" cy="4004945"/>
        </p:xfrm>
        <a:graphic>
          <a:graphicData uri="http://schemas.openxmlformats.org/drawingml/2006/table">
            <a:tbl>
              <a:tblPr firstRow="1" bandRow="1">
                <a:tableStyleId>{5940675A-B579-460E-94D1-54222C63F5DA}</a:tableStyleId>
              </a:tblPr>
              <a:tblGrid>
                <a:gridCol w="2207435">
                  <a:extLst>
                    <a:ext uri="{9D8B030D-6E8A-4147-A177-3AD203B41FA5}">
                      <a16:colId xmlns:a16="http://schemas.microsoft.com/office/drawing/2014/main" val="2168127119"/>
                    </a:ext>
                  </a:extLst>
                </a:gridCol>
                <a:gridCol w="2116295">
                  <a:extLst>
                    <a:ext uri="{9D8B030D-6E8A-4147-A177-3AD203B41FA5}">
                      <a16:colId xmlns:a16="http://schemas.microsoft.com/office/drawing/2014/main" val="3633166670"/>
                    </a:ext>
                  </a:extLst>
                </a:gridCol>
                <a:gridCol w="1771781">
                  <a:extLst>
                    <a:ext uri="{9D8B030D-6E8A-4147-A177-3AD203B41FA5}">
                      <a16:colId xmlns:a16="http://schemas.microsoft.com/office/drawing/2014/main" val="2264460031"/>
                    </a:ext>
                  </a:extLst>
                </a:gridCol>
                <a:gridCol w="2427997">
                  <a:extLst>
                    <a:ext uri="{9D8B030D-6E8A-4147-A177-3AD203B41FA5}">
                      <a16:colId xmlns:a16="http://schemas.microsoft.com/office/drawing/2014/main" val="3376628039"/>
                    </a:ext>
                  </a:extLst>
                </a:gridCol>
                <a:gridCol w="2263941">
                  <a:extLst>
                    <a:ext uri="{9D8B030D-6E8A-4147-A177-3AD203B41FA5}">
                      <a16:colId xmlns:a16="http://schemas.microsoft.com/office/drawing/2014/main" val="1451577748"/>
                    </a:ext>
                  </a:extLst>
                </a:gridCol>
              </a:tblGrid>
              <a:tr h="370840">
                <a:tc>
                  <a:txBody>
                    <a:bodyPr/>
                    <a:lstStyle/>
                    <a:p>
                      <a:endParaRPr lang="de-DE"/>
                    </a:p>
                  </a:txBody>
                  <a:tcPr/>
                </a:tc>
                <a:tc>
                  <a:txBody>
                    <a:bodyPr/>
                    <a:lstStyle/>
                    <a:p>
                      <a:endParaRPr lang="de-DE" dirty="0"/>
                    </a:p>
                    <a:p>
                      <a:endParaRPr lang="de-DE" dirty="0"/>
                    </a:p>
                    <a:p>
                      <a:endParaRPr lang="de-DE" dirty="0"/>
                    </a:p>
                    <a:p>
                      <a:endParaRPr lang="de-DE" dirty="0"/>
                    </a:p>
                  </a:txBody>
                  <a:tcPr/>
                </a:tc>
                <a:tc>
                  <a:txBody>
                    <a:bodyPr/>
                    <a:lstStyle/>
                    <a:p>
                      <a:r>
                        <a:rPr lang="de-DE" dirty="0"/>
                        <a:t>Euro Siegel</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937068009"/>
                  </a:ext>
                </a:extLst>
              </a:tr>
              <a:tr h="370840">
                <a:tc>
                  <a:txBody>
                    <a:bodyPr/>
                    <a:lstStyle/>
                    <a:p>
                      <a:pPr>
                        <a:lnSpc>
                          <a:spcPct val="200000"/>
                        </a:lnSpc>
                      </a:pPr>
                      <a:r>
                        <a:rPr lang="de-DE" b="1" dirty="0"/>
                        <a:t>Fruchtfolge</a:t>
                      </a:r>
                    </a:p>
                  </a:txBody>
                  <a:tcPr/>
                </a:tc>
                <a:tc>
                  <a:txBody>
                    <a:bodyPr/>
                    <a:lstStyle/>
                    <a:p>
                      <a:pPr>
                        <a:lnSpc>
                          <a:spcPct val="200000"/>
                        </a:lnSpc>
                      </a:pPr>
                      <a:endParaRPr lang="de-DE" dirty="0"/>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extLst>
                  <a:ext uri="{0D108BD9-81ED-4DB2-BD59-A6C34878D82A}">
                    <a16:rowId xmlns:a16="http://schemas.microsoft.com/office/drawing/2014/main" val="2202943378"/>
                  </a:ext>
                </a:extLst>
              </a:tr>
              <a:tr h="370840">
                <a:tc>
                  <a:txBody>
                    <a:bodyPr/>
                    <a:lstStyle/>
                    <a:p>
                      <a:pPr>
                        <a:lnSpc>
                          <a:spcPct val="200000"/>
                        </a:lnSpc>
                      </a:pPr>
                      <a:r>
                        <a:rPr lang="de-DE" b="1" dirty="0"/>
                        <a:t>N-Düngung</a:t>
                      </a:r>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extLst>
                  <a:ext uri="{0D108BD9-81ED-4DB2-BD59-A6C34878D82A}">
                    <a16:rowId xmlns:a16="http://schemas.microsoft.com/office/drawing/2014/main" val="2237447073"/>
                  </a:ext>
                </a:extLst>
              </a:tr>
              <a:tr h="370840">
                <a:tc>
                  <a:txBody>
                    <a:bodyPr/>
                    <a:lstStyle/>
                    <a:p>
                      <a:pPr>
                        <a:lnSpc>
                          <a:spcPct val="200000"/>
                        </a:lnSpc>
                      </a:pPr>
                      <a:r>
                        <a:rPr lang="de-DE" b="1" dirty="0"/>
                        <a:t>Saatgut/-beizung</a:t>
                      </a:r>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extLst>
                  <a:ext uri="{0D108BD9-81ED-4DB2-BD59-A6C34878D82A}">
                    <a16:rowId xmlns:a16="http://schemas.microsoft.com/office/drawing/2014/main" val="212056503"/>
                  </a:ext>
                </a:extLst>
              </a:tr>
              <a:tr h="370840">
                <a:tc>
                  <a:txBody>
                    <a:bodyPr/>
                    <a:lstStyle/>
                    <a:p>
                      <a:pPr>
                        <a:lnSpc>
                          <a:spcPct val="200000"/>
                        </a:lnSpc>
                      </a:pPr>
                      <a:r>
                        <a:rPr lang="de-DE" b="1" dirty="0" err="1"/>
                        <a:t>Beikrautregulierung</a:t>
                      </a:r>
                      <a:endParaRPr lang="de-DE" b="1" dirty="0"/>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dirty="0"/>
                    </a:p>
                  </a:txBody>
                  <a:tcPr/>
                </a:tc>
                <a:extLst>
                  <a:ext uri="{0D108BD9-81ED-4DB2-BD59-A6C34878D82A}">
                    <a16:rowId xmlns:a16="http://schemas.microsoft.com/office/drawing/2014/main" val="2657926251"/>
                  </a:ext>
                </a:extLst>
              </a:tr>
              <a:tr h="370840">
                <a:tc>
                  <a:txBody>
                    <a:bodyPr/>
                    <a:lstStyle/>
                    <a:p>
                      <a:pPr>
                        <a:lnSpc>
                          <a:spcPct val="200000"/>
                        </a:lnSpc>
                      </a:pPr>
                      <a:r>
                        <a:rPr lang="de-DE" b="1" dirty="0"/>
                        <a:t>Pflanzenschutz</a:t>
                      </a:r>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a:p>
                  </a:txBody>
                  <a:tcPr/>
                </a:tc>
                <a:tc>
                  <a:txBody>
                    <a:bodyPr/>
                    <a:lstStyle/>
                    <a:p>
                      <a:pPr>
                        <a:lnSpc>
                          <a:spcPct val="200000"/>
                        </a:lnSpc>
                      </a:pPr>
                      <a:endParaRPr lang="de-DE" dirty="0"/>
                    </a:p>
                  </a:txBody>
                  <a:tcPr/>
                </a:tc>
                <a:extLst>
                  <a:ext uri="{0D108BD9-81ED-4DB2-BD59-A6C34878D82A}">
                    <a16:rowId xmlns:a16="http://schemas.microsoft.com/office/drawing/2014/main" val="2277537241"/>
                  </a:ext>
                </a:extLst>
              </a:tr>
            </a:tbl>
          </a:graphicData>
        </a:graphic>
      </p:graphicFrame>
      <p:pic>
        <p:nvPicPr>
          <p:cNvPr id="9" name="Grafik 8">
            <a:hlinkClick r:id="rId3"/>
            <a:extLst>
              <a:ext uri="{FF2B5EF4-FFF2-40B4-BE49-F238E27FC236}">
                <a16:creationId xmlns:a16="http://schemas.microsoft.com/office/drawing/2014/main" id="{4148A0AB-D5F4-3491-7EEA-A598BF4FF3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1258" y="2379994"/>
            <a:ext cx="915592" cy="892891"/>
          </a:xfrm>
          <a:prstGeom prst="rect">
            <a:avLst/>
          </a:prstGeom>
        </p:spPr>
      </p:pic>
      <p:pic>
        <p:nvPicPr>
          <p:cNvPr id="11" name="Grafik 10">
            <a:hlinkClick r:id="rId5"/>
            <a:extLst>
              <a:ext uri="{FF2B5EF4-FFF2-40B4-BE49-F238E27FC236}">
                <a16:creationId xmlns:a16="http://schemas.microsoft.com/office/drawing/2014/main" id="{CA6E5B9A-FDFA-0F13-6967-76AA9A63AC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91065" y="2485385"/>
            <a:ext cx="1180807" cy="736009"/>
          </a:xfrm>
          <a:prstGeom prst="rect">
            <a:avLst/>
          </a:prstGeom>
        </p:spPr>
      </p:pic>
      <p:pic>
        <p:nvPicPr>
          <p:cNvPr id="12" name="Grafik 11">
            <a:hlinkClick r:id="rId7"/>
            <a:extLst>
              <a:ext uri="{FF2B5EF4-FFF2-40B4-BE49-F238E27FC236}">
                <a16:creationId xmlns:a16="http://schemas.microsoft.com/office/drawing/2014/main" id="{D2CA7D03-8DDA-7ADC-CB1A-A1E04B0620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52181" y="2379994"/>
            <a:ext cx="804139" cy="860642"/>
          </a:xfrm>
          <a:prstGeom prst="rect">
            <a:avLst/>
          </a:prstGeom>
        </p:spPr>
      </p:pic>
      <p:pic>
        <p:nvPicPr>
          <p:cNvPr id="13" name="Grafik 12">
            <a:extLst>
              <a:ext uri="{FF2B5EF4-FFF2-40B4-BE49-F238E27FC236}">
                <a16:creationId xmlns:a16="http://schemas.microsoft.com/office/drawing/2014/main" id="{4C4D536A-E790-6895-ADED-AF4F0599A3FB}"/>
              </a:ext>
            </a:extLst>
          </p:cNvPr>
          <p:cNvPicPr>
            <a:picLocks noChangeAspect="1"/>
          </p:cNvPicPr>
          <p:nvPr/>
        </p:nvPicPr>
        <p:blipFill>
          <a:blip r:embed="rId9"/>
          <a:stretch>
            <a:fillRect/>
          </a:stretch>
        </p:blipFill>
        <p:spPr>
          <a:xfrm>
            <a:off x="10229335" y="311694"/>
            <a:ext cx="1600200" cy="1606550"/>
          </a:xfrm>
          <a:prstGeom prst="rect">
            <a:avLst/>
          </a:prstGeom>
        </p:spPr>
      </p:pic>
    </p:spTree>
    <p:extLst>
      <p:ext uri="{BB962C8B-B14F-4D97-AF65-F5344CB8AC3E}">
        <p14:creationId xmlns:p14="http://schemas.microsoft.com/office/powerpoint/2010/main" val="2339808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94919D-309B-BEC2-5D05-35DEBA6419E3}"/>
              </a:ext>
            </a:extLst>
          </p:cNvPr>
          <p:cNvSpPr>
            <a:spLocks noGrp="1"/>
          </p:cNvSpPr>
          <p:nvPr>
            <p:ph type="title"/>
          </p:nvPr>
        </p:nvSpPr>
        <p:spPr>
          <a:xfrm>
            <a:off x="474645" y="260767"/>
            <a:ext cx="9391135" cy="1325563"/>
          </a:xfrm>
        </p:spPr>
        <p:txBody>
          <a:bodyPr>
            <a:normAutofit fontScale="90000"/>
          </a:bodyPr>
          <a:lstStyle/>
          <a:p>
            <a:r>
              <a:rPr lang="de-DE" dirty="0"/>
              <a:t>Recherchieren Sie zu den Anbauverbänden die angefügten Aspekte!</a:t>
            </a:r>
          </a:p>
        </p:txBody>
      </p:sp>
      <p:graphicFrame>
        <p:nvGraphicFramePr>
          <p:cNvPr id="8" name="Tabelle 8">
            <a:extLst>
              <a:ext uri="{FF2B5EF4-FFF2-40B4-BE49-F238E27FC236}">
                <a16:creationId xmlns:a16="http://schemas.microsoft.com/office/drawing/2014/main" id="{8C50E901-4E09-5A7B-90FF-EABDFBA2E7C2}"/>
              </a:ext>
            </a:extLst>
          </p:cNvPr>
          <p:cNvGraphicFramePr>
            <a:graphicFrameLocks noGrp="1"/>
          </p:cNvGraphicFramePr>
          <p:nvPr>
            <p:extLst>
              <p:ext uri="{D42A27DB-BD31-4B8C-83A1-F6EECF244321}">
                <p14:modId xmlns:p14="http://schemas.microsoft.com/office/powerpoint/2010/main" val="2701808903"/>
              </p:ext>
            </p:extLst>
          </p:nvPr>
        </p:nvGraphicFramePr>
        <p:xfrm>
          <a:off x="591065" y="1567908"/>
          <a:ext cx="11009870" cy="5226685"/>
        </p:xfrm>
        <a:graphic>
          <a:graphicData uri="http://schemas.openxmlformats.org/drawingml/2006/table">
            <a:tbl>
              <a:tblPr firstRow="1" bandRow="1">
                <a:tableStyleId>{5940675A-B579-460E-94D1-54222C63F5DA}</a:tableStyleId>
              </a:tblPr>
              <a:tblGrid>
                <a:gridCol w="2207435">
                  <a:extLst>
                    <a:ext uri="{9D8B030D-6E8A-4147-A177-3AD203B41FA5}">
                      <a16:colId xmlns:a16="http://schemas.microsoft.com/office/drawing/2014/main" val="2168127119"/>
                    </a:ext>
                  </a:extLst>
                </a:gridCol>
                <a:gridCol w="4564068">
                  <a:extLst>
                    <a:ext uri="{9D8B030D-6E8A-4147-A177-3AD203B41FA5}">
                      <a16:colId xmlns:a16="http://schemas.microsoft.com/office/drawing/2014/main" val="3633166670"/>
                    </a:ext>
                  </a:extLst>
                </a:gridCol>
                <a:gridCol w="4238367">
                  <a:extLst>
                    <a:ext uri="{9D8B030D-6E8A-4147-A177-3AD203B41FA5}">
                      <a16:colId xmlns:a16="http://schemas.microsoft.com/office/drawing/2014/main" val="2264460031"/>
                    </a:ext>
                  </a:extLst>
                </a:gridCol>
              </a:tblGrid>
              <a:tr h="370840">
                <a:tc>
                  <a:txBody>
                    <a:bodyPr/>
                    <a:lstStyle/>
                    <a:p>
                      <a:endParaRPr lang="de-DE"/>
                    </a:p>
                  </a:txBody>
                  <a:tcPr/>
                </a:tc>
                <a:tc>
                  <a:txBody>
                    <a:bodyPr/>
                    <a:lstStyle/>
                    <a:p>
                      <a:endParaRPr lang="de-DE" dirty="0"/>
                    </a:p>
                    <a:p>
                      <a:endParaRPr lang="de-DE" dirty="0"/>
                    </a:p>
                    <a:p>
                      <a:endParaRPr lang="de-DE" dirty="0"/>
                    </a:p>
                    <a:p>
                      <a:endParaRPr lang="de-DE" dirty="0"/>
                    </a:p>
                  </a:txBody>
                  <a:tcPr/>
                </a:tc>
                <a:tc>
                  <a:txBody>
                    <a:bodyPr/>
                    <a:lstStyle/>
                    <a:p>
                      <a:endParaRPr lang="de-DE" dirty="0"/>
                    </a:p>
                  </a:txBody>
                  <a:tcPr/>
                </a:tc>
                <a:extLst>
                  <a:ext uri="{0D108BD9-81ED-4DB2-BD59-A6C34878D82A}">
                    <a16:rowId xmlns:a16="http://schemas.microsoft.com/office/drawing/2014/main" val="1937068009"/>
                  </a:ext>
                </a:extLst>
              </a:tr>
              <a:tr h="370840">
                <a:tc>
                  <a:txBody>
                    <a:bodyPr/>
                    <a:lstStyle/>
                    <a:p>
                      <a:pPr marL="0" algn="l" defTabSz="914400" rtl="0" eaLnBrk="1" latinLnBrk="0" hangingPunct="1">
                        <a:lnSpc>
                          <a:spcPct val="200000"/>
                        </a:lnSpc>
                      </a:pPr>
                      <a:r>
                        <a:rPr lang="de-DE" sz="1800" b="1" kern="1200" dirty="0">
                          <a:solidFill>
                            <a:schemeClr val="tx1"/>
                          </a:solidFill>
                          <a:latin typeface="+mn-lt"/>
                          <a:ea typeface="+mn-ea"/>
                          <a:cs typeface="+mn-cs"/>
                        </a:rPr>
                        <a:t>Fruchtfolge</a:t>
                      </a:r>
                    </a:p>
                  </a:txBody>
                  <a:tcPr/>
                </a:tc>
                <a:tc>
                  <a:txBody>
                    <a:bodyPr/>
                    <a:lstStyle/>
                    <a:p>
                      <a:pPr>
                        <a:lnSpc>
                          <a:spcPct val="100000"/>
                        </a:lnSpc>
                      </a:pPr>
                      <a:r>
                        <a:rPr lang="de-DE" sz="1200" kern="1200" dirty="0">
                          <a:solidFill>
                            <a:srgbClr val="FF0000"/>
                          </a:solidFill>
                          <a:latin typeface="+mn-lt"/>
                          <a:ea typeface="+mn-ea"/>
                          <a:cs typeface="+mn-cs"/>
                        </a:rPr>
                        <a:t>Leguminosen müssen als Haupt- oder Zwischenfrucht oder in Mischkultur enthalten sein.</a:t>
                      </a:r>
                    </a:p>
                  </a:txBody>
                  <a:tcPr/>
                </a:tc>
                <a:tc>
                  <a:txBody>
                    <a:bodyPr/>
                    <a:lstStyle/>
                    <a:p>
                      <a:pPr>
                        <a:lnSpc>
                          <a:spcPct val="100000"/>
                        </a:lnSpc>
                      </a:pPr>
                      <a:r>
                        <a:rPr lang="de-DE" sz="1200" kern="1200" dirty="0">
                          <a:solidFill>
                            <a:srgbClr val="FF0000"/>
                          </a:solidFill>
                          <a:latin typeface="+mn-lt"/>
                          <a:ea typeface="+mn-ea"/>
                          <a:cs typeface="+mn-cs"/>
                        </a:rPr>
                        <a:t>Haupt- oder Zwischenfruchtleguminosen auf mind. 20 % der Ackerfläche</a:t>
                      </a:r>
                    </a:p>
                  </a:txBody>
                  <a:tcPr/>
                </a:tc>
                <a:extLst>
                  <a:ext uri="{0D108BD9-81ED-4DB2-BD59-A6C34878D82A}">
                    <a16:rowId xmlns:a16="http://schemas.microsoft.com/office/drawing/2014/main" val="2202943378"/>
                  </a:ext>
                </a:extLst>
              </a:tr>
              <a:tr h="370840">
                <a:tc>
                  <a:txBody>
                    <a:bodyPr/>
                    <a:lstStyle/>
                    <a:p>
                      <a:pPr>
                        <a:lnSpc>
                          <a:spcPct val="200000"/>
                        </a:lnSpc>
                      </a:pPr>
                      <a:r>
                        <a:rPr lang="de-DE" b="1" dirty="0"/>
                        <a:t>N-Düngung</a:t>
                      </a:r>
                    </a:p>
                  </a:txBody>
                  <a:tcPr/>
                </a:tc>
                <a:tc>
                  <a:txBody>
                    <a:bodyPr/>
                    <a:lstStyle/>
                    <a:p>
                      <a:pPr>
                        <a:lnSpc>
                          <a:spcPct val="100000"/>
                        </a:lnSpc>
                      </a:pPr>
                      <a:r>
                        <a:rPr lang="de-DE" sz="1200" kern="1200" dirty="0">
                          <a:solidFill>
                            <a:srgbClr val="FF0000"/>
                          </a:solidFill>
                          <a:latin typeface="+mn-lt"/>
                          <a:ea typeface="+mn-ea"/>
                          <a:cs typeface="+mn-cs"/>
                        </a:rPr>
                        <a:t>Maximal 112 Kilogramm Gesamtstickstoff pro Hektar und Jahr zulässig, möglichst organische Dünger vom eigenen Betrieb. Zukauf: max. 40 kg N/ha und Jahr </a:t>
                      </a:r>
                      <a:r>
                        <a:rPr lang="de-DE" sz="1200" kern="1200" dirty="0">
                          <a:solidFill>
                            <a:srgbClr val="FF0000"/>
                          </a:solidFill>
                          <a:latin typeface="+mn-lt"/>
                          <a:ea typeface="+mn-ea"/>
                          <a:cs typeface="+mn-cs"/>
                          <a:sym typeface="Wingdings" pitchFamily="2" charset="2"/>
                        </a:rPr>
                        <a:t> organische Dünger (betriebsfremd)</a:t>
                      </a:r>
                      <a:endParaRPr lang="de-DE" sz="1200" kern="1200" dirty="0">
                        <a:solidFill>
                          <a:srgbClr val="FF0000"/>
                        </a:solidFill>
                        <a:latin typeface="+mn-lt"/>
                        <a:ea typeface="+mn-ea"/>
                        <a:cs typeface="+mn-cs"/>
                      </a:endParaRPr>
                    </a:p>
                  </a:txBody>
                  <a:tcPr/>
                </a:tc>
                <a:tc>
                  <a:txBody>
                    <a:bodyPr/>
                    <a:lstStyle/>
                    <a:p>
                      <a:pPr>
                        <a:lnSpc>
                          <a:spcPct val="100000"/>
                        </a:lnSpc>
                      </a:pPr>
                      <a:r>
                        <a:rPr lang="de-DE" sz="1200" kern="1200" dirty="0">
                          <a:solidFill>
                            <a:srgbClr val="FF0000"/>
                          </a:solidFill>
                          <a:latin typeface="+mn-lt"/>
                          <a:ea typeface="+mn-ea"/>
                          <a:cs typeface="+mn-cs"/>
                        </a:rPr>
                        <a:t>Max. 112 kg Gesamt-N/ha und Jahr; möglichst organische Dünger vom eigenen Betrieb; Zukauf: max. 40 kg N/ha und Jahr </a:t>
                      </a:r>
                      <a:r>
                        <a:rPr lang="de-DE" sz="1200" kern="1200" dirty="0">
                          <a:solidFill>
                            <a:srgbClr val="FF0000"/>
                          </a:solidFill>
                          <a:latin typeface="+mn-lt"/>
                          <a:ea typeface="+mn-ea"/>
                          <a:cs typeface="+mn-cs"/>
                          <a:sym typeface="Wingdings" pitchFamily="2" charset="2"/>
                        </a:rPr>
                        <a:t> organische Dünger (betriebsfremd)</a:t>
                      </a: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2237447073"/>
                  </a:ext>
                </a:extLst>
              </a:tr>
              <a:tr h="370840">
                <a:tc>
                  <a:txBody>
                    <a:bodyPr/>
                    <a:lstStyle/>
                    <a:p>
                      <a:pPr>
                        <a:lnSpc>
                          <a:spcPct val="200000"/>
                        </a:lnSpc>
                      </a:pPr>
                      <a:r>
                        <a:rPr lang="de-DE" b="1" dirty="0"/>
                        <a:t>Saatgut/-beizung</a:t>
                      </a:r>
                    </a:p>
                  </a:txBody>
                  <a:tcPr/>
                </a:tc>
                <a:tc>
                  <a:txBody>
                    <a:bodyPr/>
                    <a:lstStyle/>
                    <a:p>
                      <a:pPr>
                        <a:lnSpc>
                          <a:spcPct val="100000"/>
                        </a:lnSpc>
                      </a:pPr>
                      <a:r>
                        <a:rPr lang="de-DE" sz="1200" kern="1200" dirty="0">
                          <a:solidFill>
                            <a:srgbClr val="FF0000"/>
                          </a:solidFill>
                          <a:latin typeface="+mn-lt"/>
                          <a:ea typeface="+mn-ea"/>
                          <a:cs typeface="+mn-cs"/>
                        </a:rPr>
                        <a:t>Wenn zertifiziertes Saat- und Pflanzgut geeigneter Sorten aus ökologischer Vermehrung zur Verfügung steht, muss dieses verwendet werden. Andere Herkünfte bedürfen einer Ausnahmegenehmigung.  Hybridsaatgut erlaubt; CMS-Hybriden: verboten; Beizung: verboten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Wenn zertifiziertes Saat- und Pflanzgut geeigneter Sorten aus ökologischer Vermehrung zur Verfügung steht, muss dieses verwendet werden. Andere Herkünfte bedürfen einer Ausnahmegenehmigung.  CMS-Hybriden: verboten; Beizung: verboten</a:t>
                      </a:r>
                    </a:p>
                  </a:txBody>
                  <a:tcPr/>
                </a:tc>
                <a:extLst>
                  <a:ext uri="{0D108BD9-81ED-4DB2-BD59-A6C34878D82A}">
                    <a16:rowId xmlns:a16="http://schemas.microsoft.com/office/drawing/2014/main" val="212056503"/>
                  </a:ext>
                </a:extLst>
              </a:tr>
              <a:tr h="370840">
                <a:tc>
                  <a:txBody>
                    <a:bodyPr/>
                    <a:lstStyle/>
                    <a:p>
                      <a:pPr>
                        <a:lnSpc>
                          <a:spcPct val="200000"/>
                        </a:lnSpc>
                      </a:pPr>
                      <a:r>
                        <a:rPr lang="de-DE" b="1" dirty="0" err="1"/>
                        <a:t>Beikrautregulierung</a:t>
                      </a:r>
                      <a:endParaRPr lang="de-DE" b="1" dirty="0"/>
                    </a:p>
                  </a:txBody>
                  <a:tcPr/>
                </a:tc>
                <a:tc>
                  <a:txBody>
                    <a:bodyPr/>
                    <a:lstStyle/>
                    <a:p>
                      <a:pPr>
                        <a:lnSpc>
                          <a:spcPct val="100000"/>
                        </a:lnSpc>
                      </a:pPr>
                      <a:r>
                        <a:rPr lang="de-DE" sz="1200" kern="1200" dirty="0">
                          <a:solidFill>
                            <a:srgbClr val="FF0000"/>
                          </a:solidFill>
                          <a:latin typeface="+mn-lt"/>
                          <a:ea typeface="+mn-ea"/>
                          <a:cs typeface="+mn-cs"/>
                        </a:rPr>
                        <a:t>Herbizide verboten; Regulierung über präventive Maßnahmen (Fruchtfolge, Bodenbearbeitung, Sortenwahl)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Herbizide verboten; Regulierung über präventive Maßnahmen (Fruchtfolge, Bodenbearbeitung, Sortenwahl), mechanische Bearbeitung (z.B. Eggen, Striegeln, Hacken) und thermische Maßnahmen (z.B. Abflammen)</a:t>
                      </a:r>
                    </a:p>
                  </a:txBody>
                  <a:tcPr/>
                </a:tc>
                <a:extLst>
                  <a:ext uri="{0D108BD9-81ED-4DB2-BD59-A6C34878D82A}">
                    <a16:rowId xmlns:a16="http://schemas.microsoft.com/office/drawing/2014/main" val="2657926251"/>
                  </a:ext>
                </a:extLst>
              </a:tr>
              <a:tr h="370840">
                <a:tc>
                  <a:txBody>
                    <a:bodyPr/>
                    <a:lstStyle/>
                    <a:p>
                      <a:pPr>
                        <a:lnSpc>
                          <a:spcPct val="200000"/>
                        </a:lnSpc>
                      </a:pPr>
                      <a:r>
                        <a:rPr lang="de-DE" b="1" dirty="0"/>
                        <a:t>Pflanzenschutz</a:t>
                      </a:r>
                    </a:p>
                  </a:txBody>
                  <a:tcPr/>
                </a:tc>
                <a:tc>
                  <a:txBody>
                    <a:bodyPr/>
                    <a:lstStyle/>
                    <a:p>
                      <a:pPr>
                        <a:lnSpc>
                          <a:spcPct val="100000"/>
                        </a:lnSpc>
                      </a:pPr>
                      <a:r>
                        <a:rPr lang="de-DE" sz="1200" kern="1200" dirty="0">
                          <a:solidFill>
                            <a:srgbClr val="FF0000"/>
                          </a:solidFill>
                          <a:latin typeface="+mn-lt"/>
                          <a:ea typeface="+mn-ea"/>
                          <a:cs typeface="+mn-cs"/>
                        </a:rPr>
                        <a:t>Präventive Maßnahmen (FF, Bodenbearbeitung, Humuswirtschaft u. Düngung); Bestandsdichte, gesundes und widerstandsfähiges Pflanz- und Saatgut;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Präventive Maßnahmen (FF, Bodenbearbeitung, Humuswirtschaft u. Düngung); Bestandsdichte, gesundes und widerstandsfähiges Pflanz- und Saatgut; </a:t>
                      </a:r>
                    </a:p>
                    <a:p>
                      <a:pPr>
                        <a:lnSpc>
                          <a:spcPct val="100000"/>
                        </a:lnSpc>
                      </a:pPr>
                      <a:r>
                        <a:rPr lang="de-DE" sz="1200" kern="1200" dirty="0">
                          <a:solidFill>
                            <a:srgbClr val="FF0000"/>
                          </a:solidFill>
                          <a:latin typeface="+mn-lt"/>
                          <a:ea typeface="+mn-ea"/>
                          <a:cs typeface="+mn-cs"/>
                        </a:rPr>
                        <a:t>Spezielle Bekämpfungsmaßnahmen der EU-Öko-Verordnung erlaubt;</a:t>
                      </a:r>
                    </a:p>
                  </a:txBody>
                  <a:tcPr/>
                </a:tc>
                <a:extLst>
                  <a:ext uri="{0D108BD9-81ED-4DB2-BD59-A6C34878D82A}">
                    <a16:rowId xmlns:a16="http://schemas.microsoft.com/office/drawing/2014/main" val="1464193250"/>
                  </a:ext>
                </a:extLst>
              </a:tr>
            </a:tbl>
          </a:graphicData>
        </a:graphic>
      </p:graphicFrame>
      <p:pic>
        <p:nvPicPr>
          <p:cNvPr id="9" name="Grafik 8">
            <a:hlinkClick r:id="rId2"/>
            <a:extLst>
              <a:ext uri="{FF2B5EF4-FFF2-40B4-BE49-F238E27FC236}">
                <a16:creationId xmlns:a16="http://schemas.microsoft.com/office/drawing/2014/main" id="{4148A0AB-D5F4-3491-7EEA-A598BF4FF3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4608" y="1704757"/>
            <a:ext cx="915592" cy="892891"/>
          </a:xfrm>
          <a:prstGeom prst="rect">
            <a:avLst/>
          </a:prstGeom>
        </p:spPr>
      </p:pic>
      <p:pic>
        <p:nvPicPr>
          <p:cNvPr id="10" name="Grafik 9">
            <a:hlinkClick r:id="rId4"/>
            <a:extLst>
              <a:ext uri="{FF2B5EF4-FFF2-40B4-BE49-F238E27FC236}">
                <a16:creationId xmlns:a16="http://schemas.microsoft.com/office/drawing/2014/main" id="{8ADA297A-AD9E-60E6-46E5-A186EF94D2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3339" y="1754711"/>
            <a:ext cx="1180807" cy="668361"/>
          </a:xfrm>
          <a:prstGeom prst="rect">
            <a:avLst/>
          </a:prstGeom>
        </p:spPr>
      </p:pic>
      <p:pic>
        <p:nvPicPr>
          <p:cNvPr id="13" name="Grafik 12">
            <a:extLst>
              <a:ext uri="{FF2B5EF4-FFF2-40B4-BE49-F238E27FC236}">
                <a16:creationId xmlns:a16="http://schemas.microsoft.com/office/drawing/2014/main" id="{4C4D536A-E790-6895-ADED-AF4F0599A3FB}"/>
              </a:ext>
            </a:extLst>
          </p:cNvPr>
          <p:cNvPicPr>
            <a:picLocks noChangeAspect="1"/>
          </p:cNvPicPr>
          <p:nvPr/>
        </p:nvPicPr>
        <p:blipFill>
          <a:blip r:embed="rId6"/>
          <a:stretch>
            <a:fillRect/>
          </a:stretch>
        </p:blipFill>
        <p:spPr>
          <a:xfrm>
            <a:off x="10489624" y="365689"/>
            <a:ext cx="1111311" cy="1115721"/>
          </a:xfrm>
          <a:prstGeom prst="rect">
            <a:avLst/>
          </a:prstGeom>
        </p:spPr>
      </p:pic>
    </p:spTree>
    <p:extLst>
      <p:ext uri="{BB962C8B-B14F-4D97-AF65-F5344CB8AC3E}">
        <p14:creationId xmlns:p14="http://schemas.microsoft.com/office/powerpoint/2010/main" val="1343359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94919D-309B-BEC2-5D05-35DEBA6419E3}"/>
              </a:ext>
            </a:extLst>
          </p:cNvPr>
          <p:cNvSpPr>
            <a:spLocks noGrp="1"/>
          </p:cNvSpPr>
          <p:nvPr>
            <p:ph type="title"/>
          </p:nvPr>
        </p:nvSpPr>
        <p:spPr>
          <a:xfrm>
            <a:off x="469557" y="452187"/>
            <a:ext cx="9391135" cy="1325563"/>
          </a:xfrm>
        </p:spPr>
        <p:txBody>
          <a:bodyPr>
            <a:normAutofit fontScale="90000"/>
          </a:bodyPr>
          <a:lstStyle/>
          <a:p>
            <a:r>
              <a:rPr lang="de-DE" dirty="0"/>
              <a:t>Recherchieren Sie zu den Anbauverbänden die angefügten Aspekte!</a:t>
            </a:r>
          </a:p>
        </p:txBody>
      </p:sp>
      <p:graphicFrame>
        <p:nvGraphicFramePr>
          <p:cNvPr id="8" name="Tabelle 8">
            <a:extLst>
              <a:ext uri="{FF2B5EF4-FFF2-40B4-BE49-F238E27FC236}">
                <a16:creationId xmlns:a16="http://schemas.microsoft.com/office/drawing/2014/main" id="{8C50E901-4E09-5A7B-90FF-EABDFBA2E7C2}"/>
              </a:ext>
            </a:extLst>
          </p:cNvPr>
          <p:cNvGraphicFramePr>
            <a:graphicFrameLocks noGrp="1"/>
          </p:cNvGraphicFramePr>
          <p:nvPr>
            <p:extLst>
              <p:ext uri="{D42A27DB-BD31-4B8C-83A1-F6EECF244321}">
                <p14:modId xmlns:p14="http://schemas.microsoft.com/office/powerpoint/2010/main" val="3688292868"/>
              </p:ext>
            </p:extLst>
          </p:nvPr>
        </p:nvGraphicFramePr>
        <p:xfrm>
          <a:off x="591065" y="1567908"/>
          <a:ext cx="11009870" cy="5212080"/>
        </p:xfrm>
        <a:graphic>
          <a:graphicData uri="http://schemas.openxmlformats.org/drawingml/2006/table">
            <a:tbl>
              <a:tblPr firstRow="1" bandRow="1">
                <a:tableStyleId>{5940675A-B579-460E-94D1-54222C63F5DA}</a:tableStyleId>
              </a:tblPr>
              <a:tblGrid>
                <a:gridCol w="2207435">
                  <a:extLst>
                    <a:ext uri="{9D8B030D-6E8A-4147-A177-3AD203B41FA5}">
                      <a16:colId xmlns:a16="http://schemas.microsoft.com/office/drawing/2014/main" val="2168127119"/>
                    </a:ext>
                  </a:extLst>
                </a:gridCol>
                <a:gridCol w="4564068">
                  <a:extLst>
                    <a:ext uri="{9D8B030D-6E8A-4147-A177-3AD203B41FA5}">
                      <a16:colId xmlns:a16="http://schemas.microsoft.com/office/drawing/2014/main" val="3633166670"/>
                    </a:ext>
                  </a:extLst>
                </a:gridCol>
                <a:gridCol w="4238367">
                  <a:extLst>
                    <a:ext uri="{9D8B030D-6E8A-4147-A177-3AD203B41FA5}">
                      <a16:colId xmlns:a16="http://schemas.microsoft.com/office/drawing/2014/main" val="2264460031"/>
                    </a:ext>
                  </a:extLst>
                </a:gridCol>
              </a:tblGrid>
              <a:tr h="370840">
                <a:tc>
                  <a:txBody>
                    <a:bodyPr/>
                    <a:lstStyle/>
                    <a:p>
                      <a:endParaRPr lang="de-DE"/>
                    </a:p>
                  </a:txBody>
                  <a:tcPr/>
                </a:tc>
                <a:tc>
                  <a:txBody>
                    <a:bodyPr/>
                    <a:lstStyle/>
                    <a:p>
                      <a:endParaRPr lang="de-DE" dirty="0"/>
                    </a:p>
                    <a:p>
                      <a:endParaRPr lang="de-DE" dirty="0"/>
                    </a:p>
                    <a:p>
                      <a:endParaRPr lang="de-DE" dirty="0"/>
                    </a:p>
                  </a:txBody>
                  <a:tcPr/>
                </a:tc>
                <a:tc>
                  <a:txBody>
                    <a:bodyPr/>
                    <a:lstStyle/>
                    <a:p>
                      <a:endParaRPr lang="de-DE" dirty="0"/>
                    </a:p>
                  </a:txBody>
                  <a:tcPr/>
                </a:tc>
                <a:extLst>
                  <a:ext uri="{0D108BD9-81ED-4DB2-BD59-A6C34878D82A}">
                    <a16:rowId xmlns:a16="http://schemas.microsoft.com/office/drawing/2014/main" val="1937068009"/>
                  </a:ext>
                </a:extLst>
              </a:tr>
              <a:tr h="370840">
                <a:tc>
                  <a:txBody>
                    <a:bodyPr/>
                    <a:lstStyle/>
                    <a:p>
                      <a:pPr>
                        <a:lnSpc>
                          <a:spcPct val="200000"/>
                        </a:lnSpc>
                      </a:pPr>
                      <a:r>
                        <a:rPr lang="de-DE" b="1" dirty="0"/>
                        <a:t>Fruchtfolge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rgbClr val="FF0000"/>
                          </a:solidFill>
                        </a:rPr>
                        <a:t>Leguminosen in der Fruchtfolge sind Pflicht; ca. 1/3 im Freiland muss mit einer Gründüngung belegt sein;</a:t>
                      </a:r>
                    </a:p>
                    <a:p>
                      <a:pPr>
                        <a:lnSpc>
                          <a:spcPct val="100000"/>
                        </a:lnSpc>
                      </a:pPr>
                      <a:endParaRPr lang="de-DE" sz="1200" dirty="0">
                        <a:solidFill>
                          <a:srgbClr val="FF0000"/>
                        </a:solidFill>
                      </a:endParaRPr>
                    </a:p>
                  </a:txBody>
                  <a:tcPr/>
                </a:tc>
                <a:tc>
                  <a:txBody>
                    <a:bodyPr/>
                    <a:lstStyle/>
                    <a:p>
                      <a:pPr>
                        <a:lnSpc>
                          <a:spcPct val="100000"/>
                        </a:lnSpc>
                      </a:pPr>
                      <a:r>
                        <a:rPr lang="de-DE" sz="1200" kern="1200" dirty="0">
                          <a:solidFill>
                            <a:srgbClr val="FF0000"/>
                          </a:solidFill>
                          <a:latin typeface="+mn-lt"/>
                          <a:ea typeface="+mn-ea"/>
                          <a:cs typeface="+mn-cs"/>
                        </a:rPr>
                        <a:t>Hauptfrucht-Leguminosen müssen im Ackerbau auf einem Fünftel der Ackerfläche enthalten sein.</a:t>
                      </a:r>
                    </a:p>
                  </a:txBody>
                  <a:tcPr/>
                </a:tc>
                <a:extLst>
                  <a:ext uri="{0D108BD9-81ED-4DB2-BD59-A6C34878D82A}">
                    <a16:rowId xmlns:a16="http://schemas.microsoft.com/office/drawing/2014/main" val="2202943378"/>
                  </a:ext>
                </a:extLst>
              </a:tr>
              <a:tr h="370840">
                <a:tc>
                  <a:txBody>
                    <a:bodyPr/>
                    <a:lstStyle/>
                    <a:p>
                      <a:pPr>
                        <a:lnSpc>
                          <a:spcPct val="200000"/>
                        </a:lnSpc>
                      </a:pPr>
                      <a:r>
                        <a:rPr lang="de-DE" b="1" dirty="0"/>
                        <a:t>N-Düngung</a:t>
                      </a:r>
                    </a:p>
                  </a:txBody>
                  <a:tcPr/>
                </a:tc>
                <a:tc>
                  <a:txBody>
                    <a:bodyPr/>
                    <a:lstStyle/>
                    <a:p>
                      <a:pPr>
                        <a:lnSpc>
                          <a:spcPct val="100000"/>
                        </a:lnSpc>
                      </a:pPr>
                      <a:r>
                        <a:rPr lang="de-DE" sz="1200" kern="1200" dirty="0">
                          <a:solidFill>
                            <a:srgbClr val="FF0000"/>
                          </a:solidFill>
                          <a:latin typeface="+mn-lt"/>
                          <a:ea typeface="+mn-ea"/>
                          <a:cs typeface="+mn-cs"/>
                        </a:rPr>
                        <a:t>Maximal 112 Kilogramm Gesamtstickstoff pro Hektar und Jahr zulässig, möglichst organische Dünger vom eigenen Betrieb. Zukauf: max. 40 kg N/ha und Jahr </a:t>
                      </a:r>
                      <a:r>
                        <a:rPr lang="de-DE" sz="1200" kern="1200" dirty="0">
                          <a:solidFill>
                            <a:srgbClr val="FF0000"/>
                          </a:solidFill>
                          <a:latin typeface="+mn-lt"/>
                          <a:ea typeface="+mn-ea"/>
                          <a:cs typeface="+mn-cs"/>
                          <a:sym typeface="Wingdings" pitchFamily="2" charset="2"/>
                        </a:rPr>
                        <a:t> organische Dünger (betriebsfremd)</a:t>
                      </a:r>
                      <a:endParaRPr lang="de-DE" sz="1200" kern="1200" dirty="0">
                        <a:solidFill>
                          <a:srgbClr val="FF0000"/>
                        </a:solidFill>
                        <a:latin typeface="+mn-lt"/>
                        <a:ea typeface="+mn-ea"/>
                        <a:cs typeface="+mn-cs"/>
                      </a:endParaRPr>
                    </a:p>
                  </a:txBody>
                  <a:tcPr/>
                </a:tc>
                <a:tc>
                  <a:txBody>
                    <a:bodyPr/>
                    <a:lstStyle/>
                    <a:p>
                      <a:pPr>
                        <a:lnSpc>
                          <a:spcPct val="100000"/>
                        </a:lnSpc>
                      </a:pPr>
                      <a:r>
                        <a:rPr lang="de-DE" sz="1200" kern="1200" dirty="0">
                          <a:solidFill>
                            <a:srgbClr val="FF0000"/>
                          </a:solidFill>
                          <a:latin typeface="+mn-lt"/>
                          <a:ea typeface="+mn-ea"/>
                          <a:cs typeface="+mn-cs"/>
                        </a:rPr>
                        <a:t>Max. 112 kg Gesamt-N/ha und Jahr; möglichst organische Dünger vom eigenen Betrieb; Zukauf: max. 40 kg N/ha und Jahr </a:t>
                      </a:r>
                      <a:r>
                        <a:rPr lang="de-DE" sz="1200" kern="1200" dirty="0">
                          <a:solidFill>
                            <a:srgbClr val="FF0000"/>
                          </a:solidFill>
                          <a:latin typeface="+mn-lt"/>
                          <a:ea typeface="+mn-ea"/>
                          <a:cs typeface="+mn-cs"/>
                          <a:sym typeface="Wingdings" pitchFamily="2" charset="2"/>
                        </a:rPr>
                        <a:t> organische Dünger (betriebsfremd)</a:t>
                      </a: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2237447073"/>
                  </a:ext>
                </a:extLst>
              </a:tr>
              <a:tr h="370840">
                <a:tc>
                  <a:txBody>
                    <a:bodyPr/>
                    <a:lstStyle/>
                    <a:p>
                      <a:pPr>
                        <a:lnSpc>
                          <a:spcPct val="200000"/>
                        </a:lnSpc>
                      </a:pPr>
                      <a:r>
                        <a:rPr lang="de-DE" b="1" dirty="0"/>
                        <a:t>Saatgut/-beizung</a:t>
                      </a:r>
                    </a:p>
                  </a:txBody>
                  <a:tcPr/>
                </a:tc>
                <a:tc>
                  <a:txBody>
                    <a:bodyPr/>
                    <a:lstStyle/>
                    <a:p>
                      <a:pPr>
                        <a:lnSpc>
                          <a:spcPct val="100000"/>
                        </a:lnSpc>
                      </a:pPr>
                      <a:r>
                        <a:rPr lang="de-DE" sz="1200" kern="1200" dirty="0">
                          <a:solidFill>
                            <a:srgbClr val="FF0000"/>
                          </a:solidFill>
                          <a:latin typeface="+mn-lt"/>
                          <a:ea typeface="+mn-ea"/>
                          <a:cs typeface="+mn-cs"/>
                        </a:rPr>
                        <a:t>Wenn zertifiziertes Saat- und Pflanzgut geeigneter Sorten aus ökologischer Vermehrung zur Verfügung steht, muss dieses verwendet werden. Andere Herkünfte bedürfen einer Ausnahmegenehmigung.  Hybridsaatgut erlaubt; CMS-Hybriden: verboten; Beizung: verboten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Wenn zertifiziertes Saat- und Pflanzgut geeigneter Sorten aus ökologischer Vermehrung zur Verfügung steht, muss dieses verwendet werden. Andere Herkünfte bedürfen einer Ausnahmegenehmigung.  Hybridsaatgut: erlaubt; CMS-Hybriden: verboten; Beizung: verboten</a:t>
                      </a:r>
                    </a:p>
                  </a:txBody>
                  <a:tcPr/>
                </a:tc>
                <a:extLst>
                  <a:ext uri="{0D108BD9-81ED-4DB2-BD59-A6C34878D82A}">
                    <a16:rowId xmlns:a16="http://schemas.microsoft.com/office/drawing/2014/main" val="212056503"/>
                  </a:ext>
                </a:extLst>
              </a:tr>
              <a:tr h="370840">
                <a:tc>
                  <a:txBody>
                    <a:bodyPr/>
                    <a:lstStyle/>
                    <a:p>
                      <a:pPr>
                        <a:lnSpc>
                          <a:spcPct val="200000"/>
                        </a:lnSpc>
                      </a:pPr>
                      <a:r>
                        <a:rPr lang="de-DE" b="1" dirty="0" err="1"/>
                        <a:t>Beikrautregulierung</a:t>
                      </a:r>
                      <a:endParaRPr lang="de-DE"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Herbizide verboten; Regulierung über präventive Maßnahmen (Fruchtfolge, Bodenbearbeitung, Sortenwahl), mechanische Bearbeitung (z.B. Eggen, Striegeln, Hacken) und thermische Maßnahmen (z.B. Abflammen)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Herbizide verboten; Regulierung über präventive Maßnahmen (Fruchtfolge, Bodenbearbeitung, Sortenwahl), mechanische Bearbeitung (z.B. Eggen, Striegeln, Hacken) und thermische Maßnahmen (z.B. Abflammen)</a:t>
                      </a:r>
                    </a:p>
                  </a:txBody>
                  <a:tcPr/>
                </a:tc>
                <a:extLst>
                  <a:ext uri="{0D108BD9-81ED-4DB2-BD59-A6C34878D82A}">
                    <a16:rowId xmlns:a16="http://schemas.microsoft.com/office/drawing/2014/main" val="2657926251"/>
                  </a:ext>
                </a:extLst>
              </a:tr>
              <a:tr h="298100">
                <a:tc>
                  <a:txBody>
                    <a:bodyPr/>
                    <a:lstStyle/>
                    <a:p>
                      <a:pPr>
                        <a:lnSpc>
                          <a:spcPct val="200000"/>
                        </a:lnSpc>
                      </a:pPr>
                      <a:r>
                        <a:rPr lang="de-DE" b="1" dirty="0"/>
                        <a:t>Pflanzenschutz</a:t>
                      </a:r>
                    </a:p>
                  </a:txBody>
                  <a:tcPr/>
                </a:tc>
                <a:tc>
                  <a:txBody>
                    <a:bodyPr/>
                    <a:lstStyle/>
                    <a:p>
                      <a:pPr>
                        <a:lnSpc>
                          <a:spcPct val="100000"/>
                        </a:lnSpc>
                      </a:pPr>
                      <a:r>
                        <a:rPr lang="de-DE" sz="1200" kern="1200" dirty="0">
                          <a:solidFill>
                            <a:srgbClr val="FF0000"/>
                          </a:solidFill>
                          <a:latin typeface="+mn-lt"/>
                          <a:ea typeface="+mn-ea"/>
                          <a:cs typeface="+mn-cs"/>
                        </a:rPr>
                        <a:t>Präventive Maßnahmen (FF, Bodenbearbeitung, Humuswirtschaft u. Düngung); Bestandsdichte, gesundes und widerstandsfähiges Pflanz- und Saatgut; Spezielle Bekämpfungsstrategien nur mit Mitteln, welche in der Demeter-Richtlinie aufgeführt sind.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rgbClr val="FF0000"/>
                          </a:solidFill>
                          <a:latin typeface="+mn-lt"/>
                          <a:ea typeface="+mn-ea"/>
                          <a:cs typeface="+mn-cs"/>
                        </a:rPr>
                        <a:t>Präventive Maßnahmen (FF, Bodenbearbeitung, Humuswirtschaft u. Düngung); Bestandsdichte, gesundes und widerstandsfähiges Pflanz- und Saatgut; synthetische Pestizide und Wachstumsregulatoren verboten; </a:t>
                      </a:r>
                    </a:p>
                    <a:p>
                      <a:pPr>
                        <a:lnSpc>
                          <a:spcPct val="100000"/>
                        </a:lnSpc>
                      </a:pPr>
                      <a:r>
                        <a:rPr lang="de-DE" sz="1200" kern="1200" dirty="0">
                          <a:solidFill>
                            <a:srgbClr val="FF0000"/>
                          </a:solidFill>
                          <a:latin typeface="+mn-lt"/>
                          <a:ea typeface="+mn-ea"/>
                          <a:cs typeface="+mn-cs"/>
                        </a:rPr>
                        <a:t>Spezielle Bekämpfungsmaßnahmen der EU-Öko-Verordnung und Biokreis-Positiv-Liste;</a:t>
                      </a:r>
                    </a:p>
                  </a:txBody>
                  <a:tcPr/>
                </a:tc>
                <a:extLst>
                  <a:ext uri="{0D108BD9-81ED-4DB2-BD59-A6C34878D82A}">
                    <a16:rowId xmlns:a16="http://schemas.microsoft.com/office/drawing/2014/main" val="1464193250"/>
                  </a:ext>
                </a:extLst>
              </a:tr>
            </a:tbl>
          </a:graphicData>
        </a:graphic>
      </p:graphicFrame>
      <p:pic>
        <p:nvPicPr>
          <p:cNvPr id="13" name="Grafik 12">
            <a:extLst>
              <a:ext uri="{FF2B5EF4-FFF2-40B4-BE49-F238E27FC236}">
                <a16:creationId xmlns:a16="http://schemas.microsoft.com/office/drawing/2014/main" id="{4C4D536A-E790-6895-ADED-AF4F0599A3FB}"/>
              </a:ext>
            </a:extLst>
          </p:cNvPr>
          <p:cNvPicPr>
            <a:picLocks noChangeAspect="1"/>
          </p:cNvPicPr>
          <p:nvPr/>
        </p:nvPicPr>
        <p:blipFill>
          <a:blip r:embed="rId2"/>
          <a:stretch>
            <a:fillRect/>
          </a:stretch>
        </p:blipFill>
        <p:spPr>
          <a:xfrm>
            <a:off x="10639167" y="311694"/>
            <a:ext cx="1190367" cy="1195091"/>
          </a:xfrm>
          <a:prstGeom prst="rect">
            <a:avLst/>
          </a:prstGeom>
        </p:spPr>
      </p:pic>
      <p:pic>
        <p:nvPicPr>
          <p:cNvPr id="3" name="Grafik 2">
            <a:hlinkClick r:id="rId3"/>
            <a:extLst>
              <a:ext uri="{FF2B5EF4-FFF2-40B4-BE49-F238E27FC236}">
                <a16:creationId xmlns:a16="http://schemas.microsoft.com/office/drawing/2014/main" id="{5AB38CA1-8661-593A-60F7-627F649FB8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78820" y="1567908"/>
            <a:ext cx="1180807" cy="736009"/>
          </a:xfrm>
          <a:prstGeom prst="rect">
            <a:avLst/>
          </a:prstGeom>
        </p:spPr>
      </p:pic>
      <p:pic>
        <p:nvPicPr>
          <p:cNvPr id="4" name="Grafik 3">
            <a:hlinkClick r:id="rId5"/>
            <a:extLst>
              <a:ext uri="{FF2B5EF4-FFF2-40B4-BE49-F238E27FC236}">
                <a16:creationId xmlns:a16="http://schemas.microsoft.com/office/drawing/2014/main" id="{28FD429E-C9C5-5AF2-E60F-95944C7167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4605" y="1567908"/>
            <a:ext cx="804139" cy="860642"/>
          </a:xfrm>
          <a:prstGeom prst="rect">
            <a:avLst/>
          </a:prstGeom>
        </p:spPr>
      </p:pic>
    </p:spTree>
    <p:extLst>
      <p:ext uri="{BB962C8B-B14F-4D97-AF65-F5344CB8AC3E}">
        <p14:creationId xmlns:p14="http://schemas.microsoft.com/office/powerpoint/2010/main" val="883809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go des Bio-Siegels, neues Fenster: Link zum Bio-Siegel">
            <a:extLst>
              <a:ext uri="{FF2B5EF4-FFF2-40B4-BE49-F238E27FC236}">
                <a16:creationId xmlns:a16="http://schemas.microsoft.com/office/drawing/2014/main" id="{ED1E8324-9EDE-F25C-5AE1-5880F6EAA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1124" y="491287"/>
            <a:ext cx="1808540" cy="107323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3941FD0-4564-1B01-767F-0C2BF5757D36}"/>
              </a:ext>
            </a:extLst>
          </p:cNvPr>
          <p:cNvSpPr>
            <a:spLocks noGrp="1"/>
          </p:cNvSpPr>
          <p:nvPr>
            <p:ph type="title"/>
          </p:nvPr>
        </p:nvSpPr>
        <p:spPr/>
        <p:txBody>
          <a:bodyPr>
            <a:noAutofit/>
          </a:bodyPr>
          <a:lstStyle/>
          <a:p>
            <a:r>
              <a:rPr lang="de-DE" sz="3200" dirty="0"/>
              <a:t>Arbeitsauftrag: Erarbeiten Sie anhand der Vorgaben die wesentlichen Aussagen zum „Bio-Siegel“</a:t>
            </a:r>
          </a:p>
        </p:txBody>
      </p:sp>
      <p:graphicFrame>
        <p:nvGraphicFramePr>
          <p:cNvPr id="5" name="Tabelle 8">
            <a:extLst>
              <a:ext uri="{FF2B5EF4-FFF2-40B4-BE49-F238E27FC236}">
                <a16:creationId xmlns:a16="http://schemas.microsoft.com/office/drawing/2014/main" id="{BE6FD9A0-8433-0B7B-2758-42213B071F9A}"/>
              </a:ext>
            </a:extLst>
          </p:cNvPr>
          <p:cNvGraphicFramePr>
            <a:graphicFrameLocks noGrp="1"/>
          </p:cNvGraphicFramePr>
          <p:nvPr>
            <p:extLst>
              <p:ext uri="{D42A27DB-BD31-4B8C-83A1-F6EECF244321}">
                <p14:modId xmlns:p14="http://schemas.microsoft.com/office/powerpoint/2010/main" val="4057130564"/>
              </p:ext>
            </p:extLst>
          </p:nvPr>
        </p:nvGraphicFramePr>
        <p:xfrm>
          <a:off x="838200" y="1439917"/>
          <a:ext cx="10328145" cy="5052958"/>
        </p:xfrm>
        <a:graphic>
          <a:graphicData uri="http://schemas.openxmlformats.org/drawingml/2006/table">
            <a:tbl>
              <a:tblPr firstRow="1" bandRow="1">
                <a:tableStyleId>{5940675A-B579-460E-94D1-54222C63F5DA}</a:tableStyleId>
              </a:tblPr>
              <a:tblGrid>
                <a:gridCol w="2555746">
                  <a:extLst>
                    <a:ext uri="{9D8B030D-6E8A-4147-A177-3AD203B41FA5}">
                      <a16:colId xmlns:a16="http://schemas.microsoft.com/office/drawing/2014/main" val="2168127119"/>
                    </a:ext>
                  </a:extLst>
                </a:gridCol>
                <a:gridCol w="7772399">
                  <a:extLst>
                    <a:ext uri="{9D8B030D-6E8A-4147-A177-3AD203B41FA5}">
                      <a16:colId xmlns:a16="http://schemas.microsoft.com/office/drawing/2014/main" val="3633166670"/>
                    </a:ext>
                  </a:extLst>
                </a:gridCol>
              </a:tblGrid>
              <a:tr h="1262473">
                <a:tc>
                  <a:txBody>
                    <a:bodyPr/>
                    <a:lstStyle/>
                    <a:p>
                      <a:endParaRPr lang="de-DE" sz="1400" dirty="0"/>
                    </a:p>
                  </a:txBody>
                  <a:tcPr/>
                </a:tc>
                <a:tc>
                  <a:txBody>
                    <a:bodyPr/>
                    <a:lstStyle/>
                    <a:p>
                      <a:endParaRPr lang="de-DE" sz="1400" dirty="0"/>
                    </a:p>
                    <a:p>
                      <a:endParaRPr lang="de-DE" sz="1400" dirty="0"/>
                    </a:p>
                    <a:p>
                      <a:r>
                        <a:rPr lang="de-DE" sz="1400" dirty="0"/>
                        <a:t>Anforderungen im Bio-Anbau</a:t>
                      </a:r>
                    </a:p>
                  </a:txBody>
                  <a:tcPr/>
                </a:tc>
                <a:extLst>
                  <a:ext uri="{0D108BD9-81ED-4DB2-BD59-A6C34878D82A}">
                    <a16:rowId xmlns:a16="http://schemas.microsoft.com/office/drawing/2014/main" val="1937068009"/>
                  </a:ext>
                </a:extLst>
              </a:tr>
              <a:tr h="758097">
                <a:tc>
                  <a:txBody>
                    <a:bodyPr/>
                    <a:lstStyle/>
                    <a:p>
                      <a:pPr>
                        <a:lnSpc>
                          <a:spcPct val="200000"/>
                        </a:lnSpc>
                      </a:pPr>
                      <a:r>
                        <a:rPr lang="de-DE" sz="1400" b="1" dirty="0"/>
                        <a:t>Bodenfruchtbarkeit </a:t>
                      </a:r>
                    </a:p>
                  </a:txBody>
                  <a:tcPr>
                    <a:solidFill>
                      <a:schemeClr val="bg1">
                        <a:lumMod val="85000"/>
                      </a:schemeClr>
                    </a:solidFill>
                  </a:tcPr>
                </a:tc>
                <a:tc rowSpan="5">
                  <a:txBody>
                    <a:bodyPr/>
                    <a:lstStyle/>
                    <a:p>
                      <a:pPr>
                        <a:lnSpc>
                          <a:spcPct val="200000"/>
                        </a:lnSpc>
                      </a:pPr>
                      <a:endParaRPr lang="de-DE" sz="1400" dirty="0"/>
                    </a:p>
                    <a:p>
                      <a:pPr>
                        <a:lnSpc>
                          <a:spcPct val="200000"/>
                        </a:lnSpc>
                      </a:pPr>
                      <a:endParaRPr lang="de-DE" sz="1400" dirty="0"/>
                    </a:p>
                  </a:txBody>
                  <a:tcPr/>
                </a:tc>
                <a:extLst>
                  <a:ext uri="{0D108BD9-81ED-4DB2-BD59-A6C34878D82A}">
                    <a16:rowId xmlns:a16="http://schemas.microsoft.com/office/drawing/2014/main" val="2202943378"/>
                  </a:ext>
                </a:extLst>
              </a:tr>
              <a:tr h="758097">
                <a:tc>
                  <a:txBody>
                    <a:bodyPr/>
                    <a:lstStyle/>
                    <a:p>
                      <a:pPr>
                        <a:lnSpc>
                          <a:spcPct val="200000"/>
                        </a:lnSpc>
                      </a:pPr>
                      <a:r>
                        <a:rPr lang="de-DE" sz="1400" b="1" dirty="0"/>
                        <a:t>Düngung</a:t>
                      </a:r>
                    </a:p>
                  </a:txBody>
                  <a:tcPr/>
                </a:tc>
                <a:tc vMerge="1">
                  <a:txBody>
                    <a:bodyPr/>
                    <a:lstStyle/>
                    <a:p>
                      <a:pPr>
                        <a:lnSpc>
                          <a:spcPct val="200000"/>
                        </a:lnSpc>
                      </a:pPr>
                      <a:endParaRPr lang="de-DE" sz="1400" dirty="0"/>
                    </a:p>
                  </a:txBody>
                  <a:tcPr/>
                </a:tc>
                <a:extLst>
                  <a:ext uri="{0D108BD9-81ED-4DB2-BD59-A6C34878D82A}">
                    <a16:rowId xmlns:a16="http://schemas.microsoft.com/office/drawing/2014/main" val="2237447073"/>
                  </a:ext>
                </a:extLst>
              </a:tr>
              <a:tr h="758097">
                <a:tc>
                  <a:txBody>
                    <a:bodyPr/>
                    <a:lstStyle/>
                    <a:p>
                      <a:pPr>
                        <a:lnSpc>
                          <a:spcPct val="200000"/>
                        </a:lnSpc>
                      </a:pPr>
                      <a:r>
                        <a:rPr lang="de-DE" sz="1400" b="1" dirty="0"/>
                        <a:t>Saatgut</a:t>
                      </a:r>
                    </a:p>
                  </a:txBody>
                  <a:tcPr/>
                </a:tc>
                <a:tc vMerge="1">
                  <a:txBody>
                    <a:bodyPr/>
                    <a:lstStyle/>
                    <a:p>
                      <a:pPr>
                        <a:lnSpc>
                          <a:spcPct val="200000"/>
                        </a:lnSpc>
                      </a:pPr>
                      <a:endParaRPr lang="de-DE" sz="1400" dirty="0"/>
                    </a:p>
                  </a:txBody>
                  <a:tcPr/>
                </a:tc>
                <a:extLst>
                  <a:ext uri="{0D108BD9-81ED-4DB2-BD59-A6C34878D82A}">
                    <a16:rowId xmlns:a16="http://schemas.microsoft.com/office/drawing/2014/main" val="212056503"/>
                  </a:ext>
                </a:extLst>
              </a:tr>
              <a:tr h="758097">
                <a:tc>
                  <a:txBody>
                    <a:bodyPr/>
                    <a:lstStyle/>
                    <a:p>
                      <a:pPr>
                        <a:lnSpc>
                          <a:spcPct val="200000"/>
                        </a:lnSpc>
                      </a:pPr>
                      <a:r>
                        <a:rPr lang="de-DE" sz="1400" b="1" dirty="0" err="1"/>
                        <a:t>Beikrautregulierung</a:t>
                      </a:r>
                      <a:endParaRPr lang="de-DE" sz="1400" b="1" dirty="0"/>
                    </a:p>
                  </a:txBody>
                  <a:tcPr/>
                </a:tc>
                <a:tc vMerge="1">
                  <a:txBody>
                    <a:bodyPr/>
                    <a:lstStyle/>
                    <a:p>
                      <a:pPr>
                        <a:lnSpc>
                          <a:spcPct val="200000"/>
                        </a:lnSpc>
                      </a:pPr>
                      <a:endParaRPr lang="de-DE" sz="1400" dirty="0"/>
                    </a:p>
                  </a:txBody>
                  <a:tcPr/>
                </a:tc>
                <a:extLst>
                  <a:ext uri="{0D108BD9-81ED-4DB2-BD59-A6C34878D82A}">
                    <a16:rowId xmlns:a16="http://schemas.microsoft.com/office/drawing/2014/main" val="2657926251"/>
                  </a:ext>
                </a:extLst>
              </a:tr>
              <a:tr h="758097">
                <a:tc>
                  <a:txBody>
                    <a:bodyPr/>
                    <a:lstStyle/>
                    <a:p>
                      <a:pPr>
                        <a:lnSpc>
                          <a:spcPct val="200000"/>
                        </a:lnSpc>
                      </a:pPr>
                      <a:r>
                        <a:rPr lang="de-DE" sz="1400" b="1" dirty="0"/>
                        <a:t>Schaderreger</a:t>
                      </a:r>
                    </a:p>
                  </a:txBody>
                  <a:tcPr/>
                </a:tc>
                <a:tc vMerge="1">
                  <a:txBody>
                    <a:bodyPr/>
                    <a:lstStyle/>
                    <a:p>
                      <a:pPr>
                        <a:lnSpc>
                          <a:spcPct val="200000"/>
                        </a:lnSpc>
                      </a:pPr>
                      <a:endParaRPr lang="de-DE" sz="1400" dirty="0"/>
                    </a:p>
                  </a:txBody>
                  <a:tcPr/>
                </a:tc>
                <a:extLst>
                  <a:ext uri="{0D108BD9-81ED-4DB2-BD59-A6C34878D82A}">
                    <a16:rowId xmlns:a16="http://schemas.microsoft.com/office/drawing/2014/main" val="2277537241"/>
                  </a:ext>
                </a:extLst>
              </a:tr>
            </a:tbl>
          </a:graphicData>
        </a:graphic>
      </p:graphicFrame>
      <p:grpSp>
        <p:nvGrpSpPr>
          <p:cNvPr id="10" name="Gruppieren 9">
            <a:extLst>
              <a:ext uri="{FF2B5EF4-FFF2-40B4-BE49-F238E27FC236}">
                <a16:creationId xmlns:a16="http://schemas.microsoft.com/office/drawing/2014/main" id="{222B9247-CF7C-8F4D-AD91-13F3FB972200}"/>
              </a:ext>
            </a:extLst>
          </p:cNvPr>
          <p:cNvGrpSpPr/>
          <p:nvPr/>
        </p:nvGrpSpPr>
        <p:grpSpPr>
          <a:xfrm>
            <a:off x="3093046" y="3073212"/>
            <a:ext cx="574920" cy="169920"/>
            <a:chOff x="3093046" y="3073212"/>
            <a:chExt cx="574920" cy="169920"/>
          </a:xfrm>
        </p:grpSpPr>
        <mc:AlternateContent xmlns:mc="http://schemas.openxmlformats.org/markup-compatibility/2006" xmlns:p14="http://schemas.microsoft.com/office/powerpoint/2010/main">
          <mc:Choice Requires="p14">
            <p:contentPart p14:bwMode="auto" r:id="rId4">
              <p14:nvContentPartPr>
                <p14:cNvPr id="8" name="Freihand 7">
                  <a:extLst>
                    <a:ext uri="{FF2B5EF4-FFF2-40B4-BE49-F238E27FC236}">
                      <a16:creationId xmlns:a16="http://schemas.microsoft.com/office/drawing/2014/main" id="{B6573427-30AB-7040-1838-260188EB93A7}"/>
                    </a:ext>
                  </a:extLst>
                </p14:cNvPr>
                <p14:cNvContentPartPr/>
                <p14:nvPr/>
              </p14:nvContentPartPr>
              <p14:xfrm>
                <a:off x="3093046" y="3078252"/>
                <a:ext cx="531360" cy="67320"/>
              </p14:xfrm>
            </p:contentPart>
          </mc:Choice>
          <mc:Fallback xmlns="">
            <p:pic>
              <p:nvPicPr>
                <p:cNvPr id="8" name="Freihand 7">
                  <a:extLst>
                    <a:ext uri="{FF2B5EF4-FFF2-40B4-BE49-F238E27FC236}">
                      <a16:creationId xmlns:a16="http://schemas.microsoft.com/office/drawing/2014/main" id="{B6573427-30AB-7040-1838-260188EB93A7}"/>
                    </a:ext>
                  </a:extLst>
                </p:cNvPr>
                <p:cNvPicPr/>
                <p:nvPr/>
              </p:nvPicPr>
              <p:blipFill>
                <a:blip r:embed="rId9"/>
                <a:stretch>
                  <a:fillRect/>
                </a:stretch>
              </p:blipFill>
              <p:spPr>
                <a:xfrm>
                  <a:off x="3075406" y="3060252"/>
                  <a:ext cx="5670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Freihand 8">
                  <a:extLst>
                    <a:ext uri="{FF2B5EF4-FFF2-40B4-BE49-F238E27FC236}">
                      <a16:creationId xmlns:a16="http://schemas.microsoft.com/office/drawing/2014/main" id="{1528A0A5-D7D5-C919-D4D9-C906638CD492}"/>
                    </a:ext>
                  </a:extLst>
                </p14:cNvPr>
                <p14:cNvContentPartPr/>
                <p14:nvPr/>
              </p14:nvContentPartPr>
              <p14:xfrm>
                <a:off x="3526486" y="3073212"/>
                <a:ext cx="141480" cy="169920"/>
              </p14:xfrm>
            </p:contentPart>
          </mc:Choice>
          <mc:Fallback xmlns="">
            <p:pic>
              <p:nvPicPr>
                <p:cNvPr id="9" name="Freihand 8">
                  <a:extLst>
                    <a:ext uri="{FF2B5EF4-FFF2-40B4-BE49-F238E27FC236}">
                      <a16:creationId xmlns:a16="http://schemas.microsoft.com/office/drawing/2014/main" id="{1528A0A5-D7D5-C919-D4D9-C906638CD492}"/>
                    </a:ext>
                  </a:extLst>
                </p:cNvPr>
                <p:cNvPicPr/>
                <p:nvPr/>
              </p:nvPicPr>
              <p:blipFill>
                <a:blip r:embed="rId11"/>
                <a:stretch>
                  <a:fillRect/>
                </a:stretch>
              </p:blipFill>
              <p:spPr>
                <a:xfrm>
                  <a:off x="3508486" y="3055212"/>
                  <a:ext cx="177120" cy="205560"/>
                </a:xfrm>
                <a:prstGeom prst="rect">
                  <a:avLst/>
                </a:prstGeom>
              </p:spPr>
            </p:pic>
          </mc:Fallback>
        </mc:AlternateContent>
      </p:grpSp>
      <p:sp>
        <p:nvSpPr>
          <p:cNvPr id="11" name="Textfeld 10">
            <a:extLst>
              <a:ext uri="{FF2B5EF4-FFF2-40B4-BE49-F238E27FC236}">
                <a16:creationId xmlns:a16="http://schemas.microsoft.com/office/drawing/2014/main" id="{071BED1D-200B-F905-63F8-A63521714410}"/>
              </a:ext>
            </a:extLst>
          </p:cNvPr>
          <p:cNvSpPr txBox="1"/>
          <p:nvPr/>
        </p:nvSpPr>
        <p:spPr>
          <a:xfrm>
            <a:off x="6789683" y="2894078"/>
            <a:ext cx="3720662" cy="2308324"/>
          </a:xfrm>
          <a:prstGeom prst="rect">
            <a:avLst/>
          </a:prstGeom>
          <a:noFill/>
        </p:spPr>
        <p:txBody>
          <a:bodyPr wrap="square" rtlCol="0">
            <a:spAutoFit/>
          </a:bodyPr>
          <a:lstStyle/>
          <a:p>
            <a:r>
              <a:rPr lang="de-DE" b="1" dirty="0"/>
              <a:t>Leitimpulse: </a:t>
            </a:r>
          </a:p>
          <a:p>
            <a:r>
              <a:rPr lang="de-DE" dirty="0"/>
              <a:t>Erklären Sie die Bedeutung und die Funktion der Bodenlebewesen.</a:t>
            </a:r>
          </a:p>
          <a:p>
            <a:endParaRPr lang="de-DE" dirty="0"/>
          </a:p>
          <a:p>
            <a:r>
              <a:rPr lang="de-DE" dirty="0"/>
              <a:t>Recherchieren Sie die Möglichkeiten, den Boden ohne einen tierhaltenden Betrieb fruchtbar und lebendig zu halten!</a:t>
            </a:r>
          </a:p>
        </p:txBody>
      </p:sp>
      <p:grpSp>
        <p:nvGrpSpPr>
          <p:cNvPr id="14" name="Gruppieren 13">
            <a:extLst>
              <a:ext uri="{FF2B5EF4-FFF2-40B4-BE49-F238E27FC236}">
                <a16:creationId xmlns:a16="http://schemas.microsoft.com/office/drawing/2014/main" id="{326E8A01-D17F-E893-BAF8-DEFFCDE5D36E}"/>
              </a:ext>
            </a:extLst>
          </p:cNvPr>
          <p:cNvGrpSpPr/>
          <p:nvPr/>
        </p:nvGrpSpPr>
        <p:grpSpPr>
          <a:xfrm>
            <a:off x="5984566" y="2969532"/>
            <a:ext cx="793800" cy="402840"/>
            <a:chOff x="5984566" y="2969532"/>
            <a:chExt cx="793800" cy="402840"/>
          </a:xfrm>
        </p:grpSpPr>
        <mc:AlternateContent xmlns:mc="http://schemas.openxmlformats.org/markup-compatibility/2006" xmlns:p14="http://schemas.microsoft.com/office/powerpoint/2010/main">
          <mc:Choice Requires="p14">
            <p:contentPart p14:bwMode="auto" r:id="rId12">
              <p14:nvContentPartPr>
                <p14:cNvPr id="12" name="Freihand 11">
                  <a:extLst>
                    <a:ext uri="{FF2B5EF4-FFF2-40B4-BE49-F238E27FC236}">
                      <a16:creationId xmlns:a16="http://schemas.microsoft.com/office/drawing/2014/main" id="{A02A3156-1D74-9A17-963E-D40E797DA7E1}"/>
                    </a:ext>
                  </a:extLst>
                </p14:cNvPr>
                <p14:cNvContentPartPr/>
                <p14:nvPr/>
              </p14:nvContentPartPr>
              <p14:xfrm>
                <a:off x="5984566" y="3067452"/>
                <a:ext cx="696240" cy="304920"/>
              </p14:xfrm>
            </p:contentPart>
          </mc:Choice>
          <mc:Fallback xmlns="">
            <p:pic>
              <p:nvPicPr>
                <p:cNvPr id="12" name="Freihand 11">
                  <a:extLst>
                    <a:ext uri="{FF2B5EF4-FFF2-40B4-BE49-F238E27FC236}">
                      <a16:creationId xmlns:a16="http://schemas.microsoft.com/office/drawing/2014/main" id="{A02A3156-1D74-9A17-963E-D40E797DA7E1}"/>
                    </a:ext>
                  </a:extLst>
                </p:cNvPr>
                <p:cNvPicPr/>
                <p:nvPr/>
              </p:nvPicPr>
              <p:blipFill>
                <a:blip r:embed="rId13"/>
                <a:stretch>
                  <a:fillRect/>
                </a:stretch>
              </p:blipFill>
              <p:spPr>
                <a:xfrm>
                  <a:off x="5966566" y="3049452"/>
                  <a:ext cx="731880" cy="340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Freihand 12">
                  <a:extLst>
                    <a:ext uri="{FF2B5EF4-FFF2-40B4-BE49-F238E27FC236}">
                      <a16:creationId xmlns:a16="http://schemas.microsoft.com/office/drawing/2014/main" id="{653A30C7-6313-7B5A-CE6A-338C063F4924}"/>
                    </a:ext>
                  </a:extLst>
                </p14:cNvPr>
                <p14:cNvContentPartPr/>
                <p14:nvPr/>
              </p14:nvContentPartPr>
              <p14:xfrm>
                <a:off x="6585046" y="2969532"/>
                <a:ext cx="193320" cy="282960"/>
              </p14:xfrm>
            </p:contentPart>
          </mc:Choice>
          <mc:Fallback xmlns="">
            <p:pic>
              <p:nvPicPr>
                <p:cNvPr id="13" name="Freihand 12">
                  <a:extLst>
                    <a:ext uri="{FF2B5EF4-FFF2-40B4-BE49-F238E27FC236}">
                      <a16:creationId xmlns:a16="http://schemas.microsoft.com/office/drawing/2014/main" id="{653A30C7-6313-7B5A-CE6A-338C063F4924}"/>
                    </a:ext>
                  </a:extLst>
                </p:cNvPr>
                <p:cNvPicPr/>
                <p:nvPr/>
              </p:nvPicPr>
              <p:blipFill>
                <a:blip r:embed="rId15"/>
                <a:stretch>
                  <a:fillRect/>
                </a:stretch>
              </p:blipFill>
              <p:spPr>
                <a:xfrm>
                  <a:off x="6567406" y="2951532"/>
                  <a:ext cx="228960" cy="318600"/>
                </a:xfrm>
                <a:prstGeom prst="rect">
                  <a:avLst/>
                </a:prstGeom>
              </p:spPr>
            </p:pic>
          </mc:Fallback>
        </mc:AlternateContent>
      </p:grpSp>
      <p:pic>
        <p:nvPicPr>
          <p:cNvPr id="16" name="Grafik 15">
            <a:extLst>
              <a:ext uri="{FF2B5EF4-FFF2-40B4-BE49-F238E27FC236}">
                <a16:creationId xmlns:a16="http://schemas.microsoft.com/office/drawing/2014/main" id="{3300F430-3641-6E88-B199-40395A5328B8}"/>
              </a:ext>
            </a:extLst>
          </p:cNvPr>
          <p:cNvPicPr>
            <a:picLocks noChangeAspect="1"/>
          </p:cNvPicPr>
          <p:nvPr/>
        </p:nvPicPr>
        <p:blipFill>
          <a:blip r:embed="rId16"/>
          <a:stretch>
            <a:fillRect/>
          </a:stretch>
        </p:blipFill>
        <p:spPr>
          <a:xfrm>
            <a:off x="5065318" y="4252825"/>
            <a:ext cx="1267368" cy="1292316"/>
          </a:xfrm>
          <a:prstGeom prst="rect">
            <a:avLst/>
          </a:prstGeom>
        </p:spPr>
      </p:pic>
      <p:pic>
        <p:nvPicPr>
          <p:cNvPr id="3" name="Grafik 2">
            <a:extLst>
              <a:ext uri="{FF2B5EF4-FFF2-40B4-BE49-F238E27FC236}">
                <a16:creationId xmlns:a16="http://schemas.microsoft.com/office/drawing/2014/main" id="{7199C17A-61FC-4B79-9046-221DB195D987}"/>
              </a:ext>
            </a:extLst>
          </p:cNvPr>
          <p:cNvPicPr>
            <a:picLocks noChangeAspect="1"/>
          </p:cNvPicPr>
          <p:nvPr/>
        </p:nvPicPr>
        <p:blipFill>
          <a:blip r:embed="rId17"/>
          <a:stretch>
            <a:fillRect/>
          </a:stretch>
        </p:blipFill>
        <p:spPr>
          <a:xfrm rot="19595947">
            <a:off x="3695547" y="2827696"/>
            <a:ext cx="551833" cy="283673"/>
          </a:xfrm>
          <a:prstGeom prst="rect">
            <a:avLst/>
          </a:prstGeom>
        </p:spPr>
      </p:pic>
      <p:pic>
        <p:nvPicPr>
          <p:cNvPr id="17" name="Grafik 16">
            <a:extLst>
              <a:ext uri="{FF2B5EF4-FFF2-40B4-BE49-F238E27FC236}">
                <a16:creationId xmlns:a16="http://schemas.microsoft.com/office/drawing/2014/main" id="{1F047731-16CC-4BCA-B4D3-E592A1882235}"/>
              </a:ext>
            </a:extLst>
          </p:cNvPr>
          <p:cNvPicPr>
            <a:picLocks noChangeAspect="1"/>
          </p:cNvPicPr>
          <p:nvPr/>
        </p:nvPicPr>
        <p:blipFill>
          <a:blip r:embed="rId18"/>
          <a:stretch>
            <a:fillRect/>
          </a:stretch>
        </p:blipFill>
        <p:spPr>
          <a:xfrm>
            <a:off x="4124963" y="2894078"/>
            <a:ext cx="2081804" cy="1292316"/>
          </a:xfrm>
          <a:prstGeom prst="rect">
            <a:avLst/>
          </a:prstGeom>
        </p:spPr>
      </p:pic>
      <p:sp>
        <p:nvSpPr>
          <p:cNvPr id="18" name="Textfeld 17">
            <a:extLst>
              <a:ext uri="{FF2B5EF4-FFF2-40B4-BE49-F238E27FC236}">
                <a16:creationId xmlns:a16="http://schemas.microsoft.com/office/drawing/2014/main" id="{D4F74813-44CB-4A1A-8AF1-18DC661A16D2}"/>
              </a:ext>
            </a:extLst>
          </p:cNvPr>
          <p:cNvSpPr txBox="1"/>
          <p:nvPr/>
        </p:nvSpPr>
        <p:spPr>
          <a:xfrm>
            <a:off x="4233957" y="3792172"/>
            <a:ext cx="2336722" cy="215444"/>
          </a:xfrm>
          <a:prstGeom prst="rect">
            <a:avLst/>
          </a:prstGeom>
          <a:noFill/>
        </p:spPr>
        <p:txBody>
          <a:bodyPr wrap="square" rtlCol="0">
            <a:spAutoFit/>
          </a:bodyPr>
          <a:lstStyle/>
          <a:p>
            <a:r>
              <a:rPr lang="de-DE" sz="8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Doch was bedeutet fruchtbarer Boden?</a:t>
            </a:r>
          </a:p>
        </p:txBody>
      </p:sp>
    </p:spTree>
    <p:extLst>
      <p:ext uri="{BB962C8B-B14F-4D97-AF65-F5344CB8AC3E}">
        <p14:creationId xmlns:p14="http://schemas.microsoft.com/office/powerpoint/2010/main" val="2275353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0E4DA-C68C-B0EF-DB7A-DE9BDF175EB5}"/>
              </a:ext>
            </a:extLst>
          </p:cNvPr>
          <p:cNvSpPr>
            <a:spLocks noGrp="1"/>
          </p:cNvSpPr>
          <p:nvPr>
            <p:ph type="title"/>
          </p:nvPr>
        </p:nvSpPr>
        <p:spPr/>
        <p:txBody>
          <a:bodyPr/>
          <a:lstStyle/>
          <a:p>
            <a:r>
              <a:rPr lang="de-DE" dirty="0"/>
              <a:t>Bodenfruchtbarkeit</a:t>
            </a:r>
          </a:p>
        </p:txBody>
      </p:sp>
      <p:graphicFrame>
        <p:nvGraphicFramePr>
          <p:cNvPr id="4" name="Tabelle 8">
            <a:extLst>
              <a:ext uri="{FF2B5EF4-FFF2-40B4-BE49-F238E27FC236}">
                <a16:creationId xmlns:a16="http://schemas.microsoft.com/office/drawing/2014/main" id="{47EABA76-87E1-77FD-D6AC-15902C5D9C45}"/>
              </a:ext>
            </a:extLst>
          </p:cNvPr>
          <p:cNvGraphicFramePr>
            <a:graphicFrameLocks noGrp="1"/>
          </p:cNvGraphicFramePr>
          <p:nvPr>
            <p:extLst>
              <p:ext uri="{D42A27DB-BD31-4B8C-83A1-F6EECF244321}">
                <p14:modId xmlns:p14="http://schemas.microsoft.com/office/powerpoint/2010/main" val="1908918624"/>
              </p:ext>
            </p:extLst>
          </p:nvPr>
        </p:nvGraphicFramePr>
        <p:xfrm>
          <a:off x="838200" y="1952139"/>
          <a:ext cx="10328145" cy="4408656"/>
        </p:xfrm>
        <a:graphic>
          <a:graphicData uri="http://schemas.openxmlformats.org/drawingml/2006/table">
            <a:tbl>
              <a:tblPr firstRow="1" bandRow="1">
                <a:tableStyleId>{5940675A-B579-460E-94D1-54222C63F5DA}</a:tableStyleId>
              </a:tblPr>
              <a:tblGrid>
                <a:gridCol w="2555746">
                  <a:extLst>
                    <a:ext uri="{9D8B030D-6E8A-4147-A177-3AD203B41FA5}">
                      <a16:colId xmlns:a16="http://schemas.microsoft.com/office/drawing/2014/main" val="2168127119"/>
                    </a:ext>
                  </a:extLst>
                </a:gridCol>
                <a:gridCol w="7772399">
                  <a:extLst>
                    <a:ext uri="{9D8B030D-6E8A-4147-A177-3AD203B41FA5}">
                      <a16:colId xmlns:a16="http://schemas.microsoft.com/office/drawing/2014/main" val="3633166670"/>
                    </a:ext>
                  </a:extLst>
                </a:gridCol>
              </a:tblGrid>
              <a:tr h="822176">
                <a:tc>
                  <a:txBody>
                    <a:bodyPr/>
                    <a:lstStyle/>
                    <a:p>
                      <a:endParaRPr lang="de-DE" sz="1400" dirty="0"/>
                    </a:p>
                  </a:txBody>
                  <a:tcPr/>
                </a:tc>
                <a:tc>
                  <a:txBody>
                    <a:bodyPr/>
                    <a:lstStyle/>
                    <a:p>
                      <a:endParaRPr lang="de-DE" sz="1400" dirty="0"/>
                    </a:p>
                    <a:p>
                      <a:r>
                        <a:rPr lang="de-DE" sz="1400" dirty="0"/>
                        <a:t>Anforderungen im Bio-Anbau</a:t>
                      </a:r>
                    </a:p>
                  </a:txBody>
                  <a:tcPr/>
                </a:tc>
                <a:extLst>
                  <a:ext uri="{0D108BD9-81ED-4DB2-BD59-A6C34878D82A}">
                    <a16:rowId xmlns:a16="http://schemas.microsoft.com/office/drawing/2014/main" val="1937068009"/>
                  </a:ext>
                </a:extLst>
              </a:tr>
              <a:tr h="717296">
                <a:tc>
                  <a:txBody>
                    <a:bodyPr/>
                    <a:lstStyle/>
                    <a:p>
                      <a:pPr>
                        <a:lnSpc>
                          <a:spcPct val="200000"/>
                        </a:lnSpc>
                      </a:pPr>
                      <a:r>
                        <a:rPr lang="de-DE" sz="1400" b="1" dirty="0"/>
                        <a:t>Bodenfruchtbarkeit </a:t>
                      </a:r>
                    </a:p>
                  </a:txBody>
                  <a:tcPr>
                    <a:solidFill>
                      <a:schemeClr val="bg1">
                        <a:lumMod val="85000"/>
                      </a:schemeClr>
                    </a:solidFill>
                  </a:tcPr>
                </a:tc>
                <a:tc rowSpan="2">
                  <a:txBody>
                    <a:bodyPr/>
                    <a:lstStyle/>
                    <a:p>
                      <a:pPr>
                        <a:lnSpc>
                          <a:spcPct val="200000"/>
                        </a:lnSpc>
                      </a:pPr>
                      <a:r>
                        <a:rPr lang="de-DE" sz="1400" b="1" dirty="0"/>
                        <a:t>Erklärung Bodenlebewesen: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rgbClr val="FF0000"/>
                          </a:solidFill>
                        </a:rPr>
                        <a:t>Bodenlebewesen sind Anzeiger für fruchtbare Böden. Fruchtbare Böden können Wasser gut halten (wichtig bei Dürren und Starkregenereignissen!), sind gut durchwurzelbar und haben viele wichtige Nährstoffe für die Pflanzen.</a:t>
                      </a:r>
                      <a:endParaRPr lang="de-DE" sz="1400" dirty="0"/>
                    </a:p>
                    <a:p>
                      <a:pPr>
                        <a:lnSpc>
                          <a:spcPct val="200000"/>
                        </a:lnSpc>
                      </a:pPr>
                      <a:r>
                        <a:rPr lang="de-DE" sz="1400" b="1" dirty="0"/>
                        <a:t>Funktion der Bodenlebewesen: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rgbClr val="FF0000"/>
                          </a:solidFill>
                        </a:rPr>
                        <a:t>Bodenlebewesen zerkleinern organische Substanz und setzen dadurch Nährstoffe frei, die die Pflanzen wieder nutzen können. Dadurch entsteht ein Nährstoffkreislauf.</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a:t>Recherchieren Sie die Möglichkeiten, den Boden ohne einen tierhaltenden Betrieb fruchtbar und lebendig zu halten!</a:t>
                      </a:r>
                    </a:p>
                    <a:p>
                      <a:pPr>
                        <a:lnSpc>
                          <a:spcPct val="100000"/>
                        </a:lnSpc>
                      </a:pPr>
                      <a:r>
                        <a:rPr lang="de-DE" sz="1400" dirty="0">
                          <a:solidFill>
                            <a:srgbClr val="FF0000"/>
                          </a:solidFill>
                        </a:rPr>
                        <a:t>Mehrjährige Ackerfrüchte oder Zwischenfrüchte, am besten Leguminosen anbauen. Diese speichern Stickstoff aus der Luft und wandeln ihn mit ihren Knöllchenbakterien um, so dass er in der organischen Substanz im Boden verfügbar ist. So  wird mit Pflanzen gedüngt, außerdem wird der Boden gut und flächig durchwurzelt. Das gefällt auch den Bodenlebewesen. </a:t>
                      </a:r>
                    </a:p>
                  </a:txBody>
                  <a:tcPr/>
                </a:tc>
                <a:extLst>
                  <a:ext uri="{0D108BD9-81ED-4DB2-BD59-A6C34878D82A}">
                    <a16:rowId xmlns:a16="http://schemas.microsoft.com/office/drawing/2014/main" val="2202943378"/>
                  </a:ext>
                </a:extLst>
              </a:tr>
              <a:tr h="2869184">
                <a:tc>
                  <a:txBody>
                    <a:bodyPr/>
                    <a:lstStyle/>
                    <a:p>
                      <a:pPr>
                        <a:lnSpc>
                          <a:spcPct val="200000"/>
                        </a:lnSpc>
                      </a:pPr>
                      <a:endParaRPr lang="de-DE" sz="1400" b="1" dirty="0"/>
                    </a:p>
                  </a:txBody>
                  <a:tcPr/>
                </a:tc>
                <a:tc vMerge="1">
                  <a:txBody>
                    <a:bodyPr/>
                    <a:lstStyle/>
                    <a:p>
                      <a:pPr>
                        <a:lnSpc>
                          <a:spcPct val="200000"/>
                        </a:lnSpc>
                      </a:pPr>
                      <a:endParaRPr lang="de-DE" sz="1400" dirty="0"/>
                    </a:p>
                  </a:txBody>
                  <a:tcPr/>
                </a:tc>
                <a:extLst>
                  <a:ext uri="{0D108BD9-81ED-4DB2-BD59-A6C34878D82A}">
                    <a16:rowId xmlns:a16="http://schemas.microsoft.com/office/drawing/2014/main" val="2237447073"/>
                  </a:ext>
                </a:extLst>
              </a:tr>
            </a:tbl>
          </a:graphicData>
        </a:graphic>
      </p:graphicFrame>
    </p:spTree>
    <p:extLst>
      <p:ext uri="{BB962C8B-B14F-4D97-AF65-F5344CB8AC3E}">
        <p14:creationId xmlns:p14="http://schemas.microsoft.com/office/powerpoint/2010/main" val="2171486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go des Bio-Siegels, neues Fenster: Link zum Bio-Siegel">
            <a:extLst>
              <a:ext uri="{FF2B5EF4-FFF2-40B4-BE49-F238E27FC236}">
                <a16:creationId xmlns:a16="http://schemas.microsoft.com/office/drawing/2014/main" id="{ED1E8324-9EDE-F25C-5AE1-5880F6EAA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1124" y="491287"/>
            <a:ext cx="1808540" cy="107323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3941FD0-4564-1B01-767F-0C2BF5757D36}"/>
              </a:ext>
            </a:extLst>
          </p:cNvPr>
          <p:cNvSpPr>
            <a:spLocks noGrp="1"/>
          </p:cNvSpPr>
          <p:nvPr>
            <p:ph type="title"/>
          </p:nvPr>
        </p:nvSpPr>
        <p:spPr/>
        <p:txBody>
          <a:bodyPr>
            <a:noAutofit/>
          </a:bodyPr>
          <a:lstStyle/>
          <a:p>
            <a:r>
              <a:rPr lang="de-DE" sz="3200" dirty="0"/>
              <a:t>Arbeitsauftrag: Erarbeiten Sie anhand der Vorgaben die wesentlichen Aussagen zum „Bio-Siegel“</a:t>
            </a:r>
          </a:p>
        </p:txBody>
      </p:sp>
      <p:graphicFrame>
        <p:nvGraphicFramePr>
          <p:cNvPr id="5" name="Tabelle 8">
            <a:extLst>
              <a:ext uri="{FF2B5EF4-FFF2-40B4-BE49-F238E27FC236}">
                <a16:creationId xmlns:a16="http://schemas.microsoft.com/office/drawing/2014/main" id="{BE6FD9A0-8433-0B7B-2758-42213B071F9A}"/>
              </a:ext>
            </a:extLst>
          </p:cNvPr>
          <p:cNvGraphicFramePr>
            <a:graphicFrameLocks noGrp="1"/>
          </p:cNvGraphicFramePr>
          <p:nvPr>
            <p:extLst>
              <p:ext uri="{D42A27DB-BD31-4B8C-83A1-F6EECF244321}">
                <p14:modId xmlns:p14="http://schemas.microsoft.com/office/powerpoint/2010/main" val="570717616"/>
              </p:ext>
            </p:extLst>
          </p:nvPr>
        </p:nvGraphicFramePr>
        <p:xfrm>
          <a:off x="838200" y="1439917"/>
          <a:ext cx="10328145" cy="5052958"/>
        </p:xfrm>
        <a:graphic>
          <a:graphicData uri="http://schemas.openxmlformats.org/drawingml/2006/table">
            <a:tbl>
              <a:tblPr firstRow="1" bandRow="1">
                <a:tableStyleId>{5940675A-B579-460E-94D1-54222C63F5DA}</a:tableStyleId>
              </a:tblPr>
              <a:tblGrid>
                <a:gridCol w="2555746">
                  <a:extLst>
                    <a:ext uri="{9D8B030D-6E8A-4147-A177-3AD203B41FA5}">
                      <a16:colId xmlns:a16="http://schemas.microsoft.com/office/drawing/2014/main" val="2168127119"/>
                    </a:ext>
                  </a:extLst>
                </a:gridCol>
                <a:gridCol w="7772399">
                  <a:extLst>
                    <a:ext uri="{9D8B030D-6E8A-4147-A177-3AD203B41FA5}">
                      <a16:colId xmlns:a16="http://schemas.microsoft.com/office/drawing/2014/main" val="3633166670"/>
                    </a:ext>
                  </a:extLst>
                </a:gridCol>
              </a:tblGrid>
              <a:tr h="1262473">
                <a:tc>
                  <a:txBody>
                    <a:bodyPr/>
                    <a:lstStyle/>
                    <a:p>
                      <a:endParaRPr lang="de-DE" sz="1400" dirty="0"/>
                    </a:p>
                  </a:txBody>
                  <a:tcPr/>
                </a:tc>
                <a:tc>
                  <a:txBody>
                    <a:bodyPr/>
                    <a:lstStyle/>
                    <a:p>
                      <a:endParaRPr lang="de-DE" sz="1400" dirty="0"/>
                    </a:p>
                    <a:p>
                      <a:endParaRPr lang="de-DE" sz="1400" dirty="0"/>
                    </a:p>
                    <a:p>
                      <a:r>
                        <a:rPr lang="de-DE" sz="1400" dirty="0"/>
                        <a:t>Anforderungen im Bio-Anbau</a:t>
                      </a:r>
                    </a:p>
                  </a:txBody>
                  <a:tcPr/>
                </a:tc>
                <a:extLst>
                  <a:ext uri="{0D108BD9-81ED-4DB2-BD59-A6C34878D82A}">
                    <a16:rowId xmlns:a16="http://schemas.microsoft.com/office/drawing/2014/main" val="1937068009"/>
                  </a:ext>
                </a:extLst>
              </a:tr>
              <a:tr h="758097">
                <a:tc>
                  <a:txBody>
                    <a:bodyPr/>
                    <a:lstStyle/>
                    <a:p>
                      <a:pPr>
                        <a:lnSpc>
                          <a:spcPct val="200000"/>
                        </a:lnSpc>
                      </a:pPr>
                      <a:r>
                        <a:rPr lang="de-DE" sz="1400" b="1" dirty="0"/>
                        <a:t>Bodenfruchtbarkeit </a:t>
                      </a:r>
                    </a:p>
                  </a:txBody>
                  <a:tcPr>
                    <a:solidFill>
                      <a:schemeClr val="bg1"/>
                    </a:solidFill>
                  </a:tcPr>
                </a:tc>
                <a:tc rowSpan="5">
                  <a:txBody>
                    <a:bodyPr/>
                    <a:lstStyle/>
                    <a:p>
                      <a:pPr>
                        <a:lnSpc>
                          <a:spcPct val="200000"/>
                        </a:lnSpc>
                      </a:pPr>
                      <a:endParaRPr lang="de-DE" sz="1400" dirty="0"/>
                    </a:p>
                    <a:p>
                      <a:pPr>
                        <a:lnSpc>
                          <a:spcPct val="200000"/>
                        </a:lnSpc>
                      </a:pPr>
                      <a:endParaRPr lang="de-DE" sz="1400" dirty="0"/>
                    </a:p>
                  </a:txBody>
                  <a:tcPr/>
                </a:tc>
                <a:extLst>
                  <a:ext uri="{0D108BD9-81ED-4DB2-BD59-A6C34878D82A}">
                    <a16:rowId xmlns:a16="http://schemas.microsoft.com/office/drawing/2014/main" val="2202943378"/>
                  </a:ext>
                </a:extLst>
              </a:tr>
              <a:tr h="758097">
                <a:tc>
                  <a:txBody>
                    <a:bodyPr/>
                    <a:lstStyle/>
                    <a:p>
                      <a:pPr>
                        <a:lnSpc>
                          <a:spcPct val="200000"/>
                        </a:lnSpc>
                      </a:pPr>
                      <a:r>
                        <a:rPr lang="de-DE" sz="1400" b="1" dirty="0"/>
                        <a:t>Düngung</a:t>
                      </a:r>
                    </a:p>
                  </a:txBody>
                  <a:tcPr>
                    <a:solidFill>
                      <a:schemeClr val="bg1">
                        <a:lumMod val="85000"/>
                      </a:schemeClr>
                    </a:solidFill>
                  </a:tcPr>
                </a:tc>
                <a:tc vMerge="1">
                  <a:txBody>
                    <a:bodyPr/>
                    <a:lstStyle/>
                    <a:p>
                      <a:pPr>
                        <a:lnSpc>
                          <a:spcPct val="200000"/>
                        </a:lnSpc>
                      </a:pPr>
                      <a:endParaRPr lang="de-DE" sz="1400" dirty="0"/>
                    </a:p>
                  </a:txBody>
                  <a:tcPr/>
                </a:tc>
                <a:extLst>
                  <a:ext uri="{0D108BD9-81ED-4DB2-BD59-A6C34878D82A}">
                    <a16:rowId xmlns:a16="http://schemas.microsoft.com/office/drawing/2014/main" val="2237447073"/>
                  </a:ext>
                </a:extLst>
              </a:tr>
              <a:tr h="758097">
                <a:tc>
                  <a:txBody>
                    <a:bodyPr/>
                    <a:lstStyle/>
                    <a:p>
                      <a:pPr>
                        <a:lnSpc>
                          <a:spcPct val="200000"/>
                        </a:lnSpc>
                      </a:pPr>
                      <a:r>
                        <a:rPr lang="de-DE" sz="1400" b="1" dirty="0"/>
                        <a:t>Saatgut</a:t>
                      </a:r>
                    </a:p>
                  </a:txBody>
                  <a:tcPr/>
                </a:tc>
                <a:tc vMerge="1">
                  <a:txBody>
                    <a:bodyPr/>
                    <a:lstStyle/>
                    <a:p>
                      <a:pPr>
                        <a:lnSpc>
                          <a:spcPct val="200000"/>
                        </a:lnSpc>
                      </a:pPr>
                      <a:endParaRPr lang="de-DE" sz="1400" dirty="0"/>
                    </a:p>
                  </a:txBody>
                  <a:tcPr/>
                </a:tc>
                <a:extLst>
                  <a:ext uri="{0D108BD9-81ED-4DB2-BD59-A6C34878D82A}">
                    <a16:rowId xmlns:a16="http://schemas.microsoft.com/office/drawing/2014/main" val="212056503"/>
                  </a:ext>
                </a:extLst>
              </a:tr>
              <a:tr h="758097">
                <a:tc>
                  <a:txBody>
                    <a:bodyPr/>
                    <a:lstStyle/>
                    <a:p>
                      <a:pPr>
                        <a:lnSpc>
                          <a:spcPct val="200000"/>
                        </a:lnSpc>
                      </a:pPr>
                      <a:r>
                        <a:rPr lang="de-DE" sz="1400" b="1" dirty="0" err="1"/>
                        <a:t>Beikrautregulierung</a:t>
                      </a:r>
                      <a:endParaRPr lang="de-DE" sz="1400" b="1" dirty="0"/>
                    </a:p>
                  </a:txBody>
                  <a:tcPr/>
                </a:tc>
                <a:tc vMerge="1">
                  <a:txBody>
                    <a:bodyPr/>
                    <a:lstStyle/>
                    <a:p>
                      <a:pPr>
                        <a:lnSpc>
                          <a:spcPct val="200000"/>
                        </a:lnSpc>
                      </a:pPr>
                      <a:endParaRPr lang="de-DE" sz="1400" dirty="0"/>
                    </a:p>
                  </a:txBody>
                  <a:tcPr/>
                </a:tc>
                <a:extLst>
                  <a:ext uri="{0D108BD9-81ED-4DB2-BD59-A6C34878D82A}">
                    <a16:rowId xmlns:a16="http://schemas.microsoft.com/office/drawing/2014/main" val="2657926251"/>
                  </a:ext>
                </a:extLst>
              </a:tr>
              <a:tr h="758097">
                <a:tc>
                  <a:txBody>
                    <a:bodyPr/>
                    <a:lstStyle/>
                    <a:p>
                      <a:pPr>
                        <a:lnSpc>
                          <a:spcPct val="200000"/>
                        </a:lnSpc>
                      </a:pPr>
                      <a:r>
                        <a:rPr lang="de-DE" sz="1400" b="1" dirty="0"/>
                        <a:t>Schaderreger</a:t>
                      </a:r>
                    </a:p>
                  </a:txBody>
                  <a:tcPr/>
                </a:tc>
                <a:tc vMerge="1">
                  <a:txBody>
                    <a:bodyPr/>
                    <a:lstStyle/>
                    <a:p>
                      <a:pPr>
                        <a:lnSpc>
                          <a:spcPct val="200000"/>
                        </a:lnSpc>
                      </a:pPr>
                      <a:endParaRPr lang="de-DE" sz="1400" dirty="0"/>
                    </a:p>
                  </a:txBody>
                  <a:tcPr/>
                </a:tc>
                <a:extLst>
                  <a:ext uri="{0D108BD9-81ED-4DB2-BD59-A6C34878D82A}">
                    <a16:rowId xmlns:a16="http://schemas.microsoft.com/office/drawing/2014/main" val="2277537241"/>
                  </a:ext>
                </a:extLst>
              </a:tr>
            </a:tbl>
          </a:graphicData>
        </a:graphic>
      </p:graphicFrame>
      <p:grpSp>
        <p:nvGrpSpPr>
          <p:cNvPr id="10" name="Gruppieren 9">
            <a:extLst>
              <a:ext uri="{FF2B5EF4-FFF2-40B4-BE49-F238E27FC236}">
                <a16:creationId xmlns:a16="http://schemas.microsoft.com/office/drawing/2014/main" id="{222B9247-CF7C-8F4D-AD91-13F3FB972200}"/>
              </a:ext>
            </a:extLst>
          </p:cNvPr>
          <p:cNvGrpSpPr/>
          <p:nvPr/>
        </p:nvGrpSpPr>
        <p:grpSpPr>
          <a:xfrm>
            <a:off x="3223183" y="3796476"/>
            <a:ext cx="574920" cy="169920"/>
            <a:chOff x="3093046" y="3073212"/>
            <a:chExt cx="574920" cy="169920"/>
          </a:xfrm>
        </p:grpSpPr>
        <mc:AlternateContent xmlns:mc="http://schemas.openxmlformats.org/markup-compatibility/2006" xmlns:p14="http://schemas.microsoft.com/office/powerpoint/2010/main">
          <mc:Choice Requires="p14">
            <p:contentPart p14:bwMode="auto" r:id="rId3">
              <p14:nvContentPartPr>
                <p14:cNvPr id="8" name="Freihand 7">
                  <a:extLst>
                    <a:ext uri="{FF2B5EF4-FFF2-40B4-BE49-F238E27FC236}">
                      <a16:creationId xmlns:a16="http://schemas.microsoft.com/office/drawing/2014/main" id="{B6573427-30AB-7040-1838-260188EB93A7}"/>
                    </a:ext>
                  </a:extLst>
                </p14:cNvPr>
                <p14:cNvContentPartPr/>
                <p14:nvPr/>
              </p14:nvContentPartPr>
              <p14:xfrm>
                <a:off x="3093046" y="3078252"/>
                <a:ext cx="531360" cy="67320"/>
              </p14:xfrm>
            </p:contentPart>
          </mc:Choice>
          <mc:Fallback xmlns="">
            <p:pic>
              <p:nvPicPr>
                <p:cNvPr id="8" name="Freihand 7">
                  <a:extLst>
                    <a:ext uri="{FF2B5EF4-FFF2-40B4-BE49-F238E27FC236}">
                      <a16:creationId xmlns:a16="http://schemas.microsoft.com/office/drawing/2014/main" id="{B6573427-30AB-7040-1838-260188EB93A7}"/>
                    </a:ext>
                  </a:extLst>
                </p:cNvPr>
                <p:cNvPicPr/>
                <p:nvPr/>
              </p:nvPicPr>
              <p:blipFill>
                <a:blip r:embed="rId6"/>
                <a:stretch>
                  <a:fillRect/>
                </a:stretch>
              </p:blipFill>
              <p:spPr>
                <a:xfrm>
                  <a:off x="3075046" y="3060252"/>
                  <a:ext cx="5670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Freihand 8">
                  <a:extLst>
                    <a:ext uri="{FF2B5EF4-FFF2-40B4-BE49-F238E27FC236}">
                      <a16:creationId xmlns:a16="http://schemas.microsoft.com/office/drawing/2014/main" id="{1528A0A5-D7D5-C919-D4D9-C906638CD492}"/>
                    </a:ext>
                  </a:extLst>
                </p14:cNvPr>
                <p14:cNvContentPartPr/>
                <p14:nvPr/>
              </p14:nvContentPartPr>
              <p14:xfrm>
                <a:off x="3526486" y="3073212"/>
                <a:ext cx="141480" cy="169920"/>
              </p14:xfrm>
            </p:contentPart>
          </mc:Choice>
          <mc:Fallback xmlns="">
            <p:pic>
              <p:nvPicPr>
                <p:cNvPr id="9" name="Freihand 8">
                  <a:extLst>
                    <a:ext uri="{FF2B5EF4-FFF2-40B4-BE49-F238E27FC236}">
                      <a16:creationId xmlns:a16="http://schemas.microsoft.com/office/drawing/2014/main" id="{1528A0A5-D7D5-C919-D4D9-C906638CD492}"/>
                    </a:ext>
                  </a:extLst>
                </p:cNvPr>
                <p:cNvPicPr/>
                <p:nvPr/>
              </p:nvPicPr>
              <p:blipFill>
                <a:blip r:embed="rId8"/>
                <a:stretch>
                  <a:fillRect/>
                </a:stretch>
              </p:blipFill>
              <p:spPr>
                <a:xfrm>
                  <a:off x="3508486" y="3055250"/>
                  <a:ext cx="177120" cy="205485"/>
                </a:xfrm>
                <a:prstGeom prst="rect">
                  <a:avLst/>
                </a:prstGeom>
              </p:spPr>
            </p:pic>
          </mc:Fallback>
        </mc:AlternateContent>
      </p:grpSp>
      <p:sp>
        <p:nvSpPr>
          <p:cNvPr id="11" name="Textfeld 10">
            <a:extLst>
              <a:ext uri="{FF2B5EF4-FFF2-40B4-BE49-F238E27FC236}">
                <a16:creationId xmlns:a16="http://schemas.microsoft.com/office/drawing/2014/main" id="{071BED1D-200B-F905-63F8-A63521714410}"/>
              </a:ext>
            </a:extLst>
          </p:cNvPr>
          <p:cNvSpPr txBox="1"/>
          <p:nvPr/>
        </p:nvSpPr>
        <p:spPr>
          <a:xfrm>
            <a:off x="7318143" y="3067795"/>
            <a:ext cx="3720662" cy="1754326"/>
          </a:xfrm>
          <a:prstGeom prst="rect">
            <a:avLst/>
          </a:prstGeom>
          <a:noFill/>
        </p:spPr>
        <p:txBody>
          <a:bodyPr wrap="square" rtlCol="0">
            <a:spAutoFit/>
          </a:bodyPr>
          <a:lstStyle/>
          <a:p>
            <a:r>
              <a:rPr lang="de-DE" b="1" dirty="0"/>
              <a:t>Leitimpulse: </a:t>
            </a:r>
          </a:p>
          <a:p>
            <a:r>
              <a:rPr lang="de-DE" dirty="0"/>
              <a:t>Nennen Sie die Möglichkeiten zur Düngung.</a:t>
            </a:r>
          </a:p>
          <a:p>
            <a:endParaRPr lang="de-DE" dirty="0"/>
          </a:p>
          <a:p>
            <a:r>
              <a:rPr lang="de-DE" dirty="0"/>
              <a:t>Ergänzen Sie die zulässigen Düngemengen</a:t>
            </a:r>
          </a:p>
        </p:txBody>
      </p:sp>
      <p:grpSp>
        <p:nvGrpSpPr>
          <p:cNvPr id="14" name="Gruppieren 13">
            <a:extLst>
              <a:ext uri="{FF2B5EF4-FFF2-40B4-BE49-F238E27FC236}">
                <a16:creationId xmlns:a16="http://schemas.microsoft.com/office/drawing/2014/main" id="{326E8A01-D17F-E893-BAF8-DEFFCDE5D36E}"/>
              </a:ext>
            </a:extLst>
          </p:cNvPr>
          <p:cNvGrpSpPr/>
          <p:nvPr/>
        </p:nvGrpSpPr>
        <p:grpSpPr>
          <a:xfrm>
            <a:off x="6418807" y="3162816"/>
            <a:ext cx="793800" cy="402840"/>
            <a:chOff x="5984566" y="2969532"/>
            <a:chExt cx="793800" cy="402840"/>
          </a:xfrm>
        </p:grpSpPr>
        <mc:AlternateContent xmlns:mc="http://schemas.openxmlformats.org/markup-compatibility/2006" xmlns:p14="http://schemas.microsoft.com/office/powerpoint/2010/main">
          <mc:Choice Requires="p14">
            <p:contentPart p14:bwMode="auto" r:id="rId9">
              <p14:nvContentPartPr>
                <p14:cNvPr id="12" name="Freihand 11">
                  <a:extLst>
                    <a:ext uri="{FF2B5EF4-FFF2-40B4-BE49-F238E27FC236}">
                      <a16:creationId xmlns:a16="http://schemas.microsoft.com/office/drawing/2014/main" id="{A02A3156-1D74-9A17-963E-D40E797DA7E1}"/>
                    </a:ext>
                  </a:extLst>
                </p14:cNvPr>
                <p14:cNvContentPartPr/>
                <p14:nvPr/>
              </p14:nvContentPartPr>
              <p14:xfrm>
                <a:off x="5984566" y="3067452"/>
                <a:ext cx="696240" cy="304920"/>
              </p14:xfrm>
            </p:contentPart>
          </mc:Choice>
          <mc:Fallback xmlns="">
            <p:pic>
              <p:nvPicPr>
                <p:cNvPr id="12" name="Freihand 11">
                  <a:extLst>
                    <a:ext uri="{FF2B5EF4-FFF2-40B4-BE49-F238E27FC236}">
                      <a16:creationId xmlns:a16="http://schemas.microsoft.com/office/drawing/2014/main" id="{A02A3156-1D74-9A17-963E-D40E797DA7E1}"/>
                    </a:ext>
                  </a:extLst>
                </p:cNvPr>
                <p:cNvPicPr/>
                <p:nvPr/>
              </p:nvPicPr>
              <p:blipFill>
                <a:blip r:embed="rId10"/>
                <a:stretch>
                  <a:fillRect/>
                </a:stretch>
              </p:blipFill>
              <p:spPr>
                <a:xfrm>
                  <a:off x="5966566" y="3049452"/>
                  <a:ext cx="731880" cy="340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Freihand 12">
                  <a:extLst>
                    <a:ext uri="{FF2B5EF4-FFF2-40B4-BE49-F238E27FC236}">
                      <a16:creationId xmlns:a16="http://schemas.microsoft.com/office/drawing/2014/main" id="{653A30C7-6313-7B5A-CE6A-338C063F4924}"/>
                    </a:ext>
                  </a:extLst>
                </p14:cNvPr>
                <p14:cNvContentPartPr/>
                <p14:nvPr/>
              </p14:nvContentPartPr>
              <p14:xfrm>
                <a:off x="6585046" y="2969532"/>
                <a:ext cx="193320" cy="282960"/>
              </p14:xfrm>
            </p:contentPart>
          </mc:Choice>
          <mc:Fallback xmlns="">
            <p:pic>
              <p:nvPicPr>
                <p:cNvPr id="13" name="Freihand 12">
                  <a:extLst>
                    <a:ext uri="{FF2B5EF4-FFF2-40B4-BE49-F238E27FC236}">
                      <a16:creationId xmlns:a16="http://schemas.microsoft.com/office/drawing/2014/main" id="{653A30C7-6313-7B5A-CE6A-338C063F4924}"/>
                    </a:ext>
                  </a:extLst>
                </p:cNvPr>
                <p:cNvPicPr/>
                <p:nvPr/>
              </p:nvPicPr>
              <p:blipFill>
                <a:blip r:embed="rId12"/>
                <a:stretch>
                  <a:fillRect/>
                </a:stretch>
              </p:blipFill>
              <p:spPr>
                <a:xfrm>
                  <a:off x="6567046" y="2951555"/>
                  <a:ext cx="228960" cy="318555"/>
                </a:xfrm>
                <a:prstGeom prst="rect">
                  <a:avLst/>
                </a:prstGeom>
              </p:spPr>
            </p:pic>
          </mc:Fallback>
        </mc:AlternateContent>
      </p:grpSp>
      <p:pic>
        <p:nvPicPr>
          <p:cNvPr id="15" name="Grafik 14">
            <a:hlinkClick r:id="rId13"/>
            <a:extLst>
              <a:ext uri="{FF2B5EF4-FFF2-40B4-BE49-F238E27FC236}">
                <a16:creationId xmlns:a16="http://schemas.microsoft.com/office/drawing/2014/main" id="{791527E0-DC59-1B51-6EAD-16694F481D3D}"/>
              </a:ext>
            </a:extLst>
          </p:cNvPr>
          <p:cNvPicPr>
            <a:picLocks noChangeAspect="1"/>
          </p:cNvPicPr>
          <p:nvPr/>
        </p:nvPicPr>
        <p:blipFill>
          <a:blip r:embed="rId14"/>
          <a:stretch>
            <a:fillRect/>
          </a:stretch>
        </p:blipFill>
        <p:spPr>
          <a:xfrm>
            <a:off x="4193595" y="3638245"/>
            <a:ext cx="2254250" cy="656301"/>
          </a:xfrm>
          <a:prstGeom prst="rect">
            <a:avLst/>
          </a:prstGeom>
        </p:spPr>
      </p:pic>
      <p:pic>
        <p:nvPicPr>
          <p:cNvPr id="17" name="Grafik 16">
            <a:extLst>
              <a:ext uri="{FF2B5EF4-FFF2-40B4-BE49-F238E27FC236}">
                <a16:creationId xmlns:a16="http://schemas.microsoft.com/office/drawing/2014/main" id="{D6B38680-4DE0-390D-6A08-6AFDADA15855}"/>
              </a:ext>
            </a:extLst>
          </p:cNvPr>
          <p:cNvPicPr>
            <a:picLocks noChangeAspect="1"/>
          </p:cNvPicPr>
          <p:nvPr/>
        </p:nvPicPr>
        <p:blipFill>
          <a:blip r:embed="rId15"/>
          <a:stretch>
            <a:fillRect/>
          </a:stretch>
        </p:blipFill>
        <p:spPr>
          <a:xfrm>
            <a:off x="5267102" y="4292099"/>
            <a:ext cx="1842836" cy="1828495"/>
          </a:xfrm>
          <a:prstGeom prst="rect">
            <a:avLst/>
          </a:prstGeom>
        </p:spPr>
      </p:pic>
      <p:pic>
        <p:nvPicPr>
          <p:cNvPr id="16" name="Grafik 15">
            <a:extLst>
              <a:ext uri="{FF2B5EF4-FFF2-40B4-BE49-F238E27FC236}">
                <a16:creationId xmlns:a16="http://schemas.microsoft.com/office/drawing/2014/main" id="{9707095D-B680-4DF9-B37A-A570C1116BA7}"/>
              </a:ext>
            </a:extLst>
          </p:cNvPr>
          <p:cNvPicPr>
            <a:picLocks noChangeAspect="1"/>
          </p:cNvPicPr>
          <p:nvPr/>
        </p:nvPicPr>
        <p:blipFill>
          <a:blip r:embed="rId16"/>
          <a:stretch>
            <a:fillRect/>
          </a:stretch>
        </p:blipFill>
        <p:spPr>
          <a:xfrm rot="19441992">
            <a:off x="3823327" y="3051074"/>
            <a:ext cx="1090553" cy="558669"/>
          </a:xfrm>
          <a:prstGeom prst="rect">
            <a:avLst/>
          </a:prstGeom>
        </p:spPr>
      </p:pic>
    </p:spTree>
    <p:extLst>
      <p:ext uri="{BB962C8B-B14F-4D97-AF65-F5344CB8AC3E}">
        <p14:creationId xmlns:p14="http://schemas.microsoft.com/office/powerpoint/2010/main" val="1358746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go des Bio-Siegels, neues Fenster: Link zum Bio-Siegel">
            <a:extLst>
              <a:ext uri="{FF2B5EF4-FFF2-40B4-BE49-F238E27FC236}">
                <a16:creationId xmlns:a16="http://schemas.microsoft.com/office/drawing/2014/main" id="{ED1E8324-9EDE-F25C-5AE1-5880F6EAA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1124" y="491287"/>
            <a:ext cx="1808540" cy="107323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3941FD0-4564-1B01-767F-0C2BF5757D36}"/>
              </a:ext>
            </a:extLst>
          </p:cNvPr>
          <p:cNvSpPr>
            <a:spLocks noGrp="1"/>
          </p:cNvSpPr>
          <p:nvPr>
            <p:ph type="title"/>
          </p:nvPr>
        </p:nvSpPr>
        <p:spPr/>
        <p:txBody>
          <a:bodyPr>
            <a:noAutofit/>
          </a:bodyPr>
          <a:lstStyle/>
          <a:p>
            <a:r>
              <a:rPr lang="de-DE" sz="3200" dirty="0"/>
              <a:t>Arbeitsauftrag: Erarbeiten Sie anhand der Vorgaben die wesentlichen Aussagen zum „Bio-Siegel“</a:t>
            </a:r>
          </a:p>
        </p:txBody>
      </p:sp>
      <p:graphicFrame>
        <p:nvGraphicFramePr>
          <p:cNvPr id="5" name="Tabelle 8">
            <a:extLst>
              <a:ext uri="{FF2B5EF4-FFF2-40B4-BE49-F238E27FC236}">
                <a16:creationId xmlns:a16="http://schemas.microsoft.com/office/drawing/2014/main" id="{BE6FD9A0-8433-0B7B-2758-42213B071F9A}"/>
              </a:ext>
            </a:extLst>
          </p:cNvPr>
          <p:cNvGraphicFramePr>
            <a:graphicFrameLocks noGrp="1"/>
          </p:cNvGraphicFramePr>
          <p:nvPr>
            <p:extLst>
              <p:ext uri="{D42A27DB-BD31-4B8C-83A1-F6EECF244321}">
                <p14:modId xmlns:p14="http://schemas.microsoft.com/office/powerpoint/2010/main" val="121611234"/>
              </p:ext>
            </p:extLst>
          </p:nvPr>
        </p:nvGraphicFramePr>
        <p:xfrm>
          <a:off x="838200" y="1439917"/>
          <a:ext cx="10328145" cy="5052958"/>
        </p:xfrm>
        <a:graphic>
          <a:graphicData uri="http://schemas.openxmlformats.org/drawingml/2006/table">
            <a:tbl>
              <a:tblPr firstRow="1" bandRow="1">
                <a:tableStyleId>{5940675A-B579-460E-94D1-54222C63F5DA}</a:tableStyleId>
              </a:tblPr>
              <a:tblGrid>
                <a:gridCol w="2555746">
                  <a:extLst>
                    <a:ext uri="{9D8B030D-6E8A-4147-A177-3AD203B41FA5}">
                      <a16:colId xmlns:a16="http://schemas.microsoft.com/office/drawing/2014/main" val="2168127119"/>
                    </a:ext>
                  </a:extLst>
                </a:gridCol>
                <a:gridCol w="7772399">
                  <a:extLst>
                    <a:ext uri="{9D8B030D-6E8A-4147-A177-3AD203B41FA5}">
                      <a16:colId xmlns:a16="http://schemas.microsoft.com/office/drawing/2014/main" val="3633166670"/>
                    </a:ext>
                  </a:extLst>
                </a:gridCol>
              </a:tblGrid>
              <a:tr h="1262473">
                <a:tc>
                  <a:txBody>
                    <a:bodyPr/>
                    <a:lstStyle/>
                    <a:p>
                      <a:endParaRPr lang="de-DE" sz="1400" dirty="0"/>
                    </a:p>
                  </a:txBody>
                  <a:tcPr>
                    <a:solidFill>
                      <a:schemeClr val="bg1"/>
                    </a:solidFill>
                  </a:tcPr>
                </a:tc>
                <a:tc>
                  <a:txBody>
                    <a:bodyPr/>
                    <a:lstStyle/>
                    <a:p>
                      <a:endParaRPr lang="de-DE" sz="1400" dirty="0"/>
                    </a:p>
                    <a:p>
                      <a:endParaRPr lang="de-DE" sz="1400" dirty="0"/>
                    </a:p>
                    <a:p>
                      <a:r>
                        <a:rPr lang="de-DE" sz="1400" dirty="0"/>
                        <a:t>Anforderungen im Bio-Anbau</a:t>
                      </a:r>
                    </a:p>
                  </a:txBody>
                  <a:tcPr>
                    <a:solidFill>
                      <a:schemeClr val="bg1"/>
                    </a:solidFill>
                  </a:tcPr>
                </a:tc>
                <a:extLst>
                  <a:ext uri="{0D108BD9-81ED-4DB2-BD59-A6C34878D82A}">
                    <a16:rowId xmlns:a16="http://schemas.microsoft.com/office/drawing/2014/main" val="1937068009"/>
                  </a:ext>
                </a:extLst>
              </a:tr>
              <a:tr h="758097">
                <a:tc>
                  <a:txBody>
                    <a:bodyPr/>
                    <a:lstStyle/>
                    <a:p>
                      <a:pPr>
                        <a:lnSpc>
                          <a:spcPct val="200000"/>
                        </a:lnSpc>
                      </a:pPr>
                      <a:r>
                        <a:rPr lang="de-DE" sz="1400" b="1" dirty="0"/>
                        <a:t>Bodenfruchtbarkeit </a:t>
                      </a:r>
                    </a:p>
                  </a:txBody>
                  <a:tcPr>
                    <a:solidFill>
                      <a:schemeClr val="bg1"/>
                    </a:solidFill>
                  </a:tcPr>
                </a:tc>
                <a:tc rowSpan="5">
                  <a:txBody>
                    <a:bodyPr/>
                    <a:lstStyle/>
                    <a:p>
                      <a:pPr>
                        <a:lnSpc>
                          <a:spcPct val="200000"/>
                        </a:lnSpc>
                      </a:pPr>
                      <a:endParaRPr lang="de-DE" sz="1400" dirty="0"/>
                    </a:p>
                    <a:p>
                      <a:pPr>
                        <a:lnSpc>
                          <a:spcPct val="200000"/>
                        </a:lnSpc>
                      </a:pPr>
                      <a:endParaRPr lang="de-DE" sz="1400" dirty="0"/>
                    </a:p>
                  </a:txBody>
                  <a:tcPr>
                    <a:solidFill>
                      <a:schemeClr val="bg1"/>
                    </a:solidFill>
                  </a:tcPr>
                </a:tc>
                <a:extLst>
                  <a:ext uri="{0D108BD9-81ED-4DB2-BD59-A6C34878D82A}">
                    <a16:rowId xmlns:a16="http://schemas.microsoft.com/office/drawing/2014/main" val="2202943378"/>
                  </a:ext>
                </a:extLst>
              </a:tr>
              <a:tr h="758097">
                <a:tc>
                  <a:txBody>
                    <a:bodyPr/>
                    <a:lstStyle/>
                    <a:p>
                      <a:pPr>
                        <a:lnSpc>
                          <a:spcPct val="200000"/>
                        </a:lnSpc>
                      </a:pPr>
                      <a:r>
                        <a:rPr lang="de-DE" sz="1400" b="1" dirty="0"/>
                        <a:t>Düngung</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237447073"/>
                  </a:ext>
                </a:extLst>
              </a:tr>
              <a:tr h="758097">
                <a:tc>
                  <a:txBody>
                    <a:bodyPr/>
                    <a:lstStyle/>
                    <a:p>
                      <a:pPr>
                        <a:lnSpc>
                          <a:spcPct val="200000"/>
                        </a:lnSpc>
                      </a:pPr>
                      <a:r>
                        <a:rPr lang="de-DE" sz="1400" b="1" dirty="0"/>
                        <a:t>Saatgut</a:t>
                      </a:r>
                    </a:p>
                  </a:txBody>
                  <a:tcPr>
                    <a:solidFill>
                      <a:schemeClr val="bg1">
                        <a:lumMod val="85000"/>
                      </a:schemeClr>
                    </a:solidFill>
                  </a:tcPr>
                </a:tc>
                <a:tc vMerge="1">
                  <a:txBody>
                    <a:bodyPr/>
                    <a:lstStyle/>
                    <a:p>
                      <a:pPr>
                        <a:lnSpc>
                          <a:spcPct val="200000"/>
                        </a:lnSpc>
                      </a:pPr>
                      <a:endParaRPr lang="de-DE" sz="1400" dirty="0"/>
                    </a:p>
                  </a:txBody>
                  <a:tcPr/>
                </a:tc>
                <a:extLst>
                  <a:ext uri="{0D108BD9-81ED-4DB2-BD59-A6C34878D82A}">
                    <a16:rowId xmlns:a16="http://schemas.microsoft.com/office/drawing/2014/main" val="212056503"/>
                  </a:ext>
                </a:extLst>
              </a:tr>
              <a:tr h="758097">
                <a:tc>
                  <a:txBody>
                    <a:bodyPr/>
                    <a:lstStyle/>
                    <a:p>
                      <a:pPr>
                        <a:lnSpc>
                          <a:spcPct val="200000"/>
                        </a:lnSpc>
                      </a:pPr>
                      <a:r>
                        <a:rPr lang="de-DE" sz="1400" b="1" dirty="0" err="1"/>
                        <a:t>Beikrautregulierung</a:t>
                      </a:r>
                      <a:endParaRPr lang="de-DE" sz="1400" b="1" dirty="0"/>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657926251"/>
                  </a:ext>
                </a:extLst>
              </a:tr>
              <a:tr h="758097">
                <a:tc>
                  <a:txBody>
                    <a:bodyPr/>
                    <a:lstStyle/>
                    <a:p>
                      <a:pPr>
                        <a:lnSpc>
                          <a:spcPct val="200000"/>
                        </a:lnSpc>
                      </a:pPr>
                      <a:r>
                        <a:rPr lang="de-DE" sz="1400" b="1" dirty="0"/>
                        <a:t>Schaderreger</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277537241"/>
                  </a:ext>
                </a:extLst>
              </a:tr>
            </a:tbl>
          </a:graphicData>
        </a:graphic>
      </p:graphicFrame>
      <p:grpSp>
        <p:nvGrpSpPr>
          <p:cNvPr id="10" name="Gruppieren 9">
            <a:extLst>
              <a:ext uri="{FF2B5EF4-FFF2-40B4-BE49-F238E27FC236}">
                <a16:creationId xmlns:a16="http://schemas.microsoft.com/office/drawing/2014/main" id="{222B9247-CF7C-8F4D-AD91-13F3FB972200}"/>
              </a:ext>
            </a:extLst>
          </p:cNvPr>
          <p:cNvGrpSpPr/>
          <p:nvPr/>
        </p:nvGrpSpPr>
        <p:grpSpPr>
          <a:xfrm>
            <a:off x="3244042" y="4516566"/>
            <a:ext cx="574920" cy="169920"/>
            <a:chOff x="3093046" y="3073212"/>
            <a:chExt cx="574920" cy="169920"/>
          </a:xfrm>
        </p:grpSpPr>
        <mc:AlternateContent xmlns:mc="http://schemas.openxmlformats.org/markup-compatibility/2006" xmlns:p14="http://schemas.microsoft.com/office/powerpoint/2010/main">
          <mc:Choice Requires="p14">
            <p:contentPart p14:bwMode="auto" r:id="rId3">
              <p14:nvContentPartPr>
                <p14:cNvPr id="8" name="Freihand 7">
                  <a:extLst>
                    <a:ext uri="{FF2B5EF4-FFF2-40B4-BE49-F238E27FC236}">
                      <a16:creationId xmlns:a16="http://schemas.microsoft.com/office/drawing/2014/main" id="{B6573427-30AB-7040-1838-260188EB93A7}"/>
                    </a:ext>
                  </a:extLst>
                </p14:cNvPr>
                <p14:cNvContentPartPr/>
                <p14:nvPr/>
              </p14:nvContentPartPr>
              <p14:xfrm>
                <a:off x="3093046" y="3078252"/>
                <a:ext cx="531360" cy="67320"/>
              </p14:xfrm>
            </p:contentPart>
          </mc:Choice>
          <mc:Fallback xmlns="">
            <p:pic>
              <p:nvPicPr>
                <p:cNvPr id="8" name="Freihand 7">
                  <a:extLst>
                    <a:ext uri="{FF2B5EF4-FFF2-40B4-BE49-F238E27FC236}">
                      <a16:creationId xmlns:a16="http://schemas.microsoft.com/office/drawing/2014/main" id="{B6573427-30AB-7040-1838-260188EB93A7}"/>
                    </a:ext>
                  </a:extLst>
                </p:cNvPr>
                <p:cNvPicPr/>
                <p:nvPr/>
              </p:nvPicPr>
              <p:blipFill>
                <a:blip r:embed="rId4"/>
                <a:stretch>
                  <a:fillRect/>
                </a:stretch>
              </p:blipFill>
              <p:spPr>
                <a:xfrm>
                  <a:off x="3075046" y="3060252"/>
                  <a:ext cx="5670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Freihand 8">
                  <a:extLst>
                    <a:ext uri="{FF2B5EF4-FFF2-40B4-BE49-F238E27FC236}">
                      <a16:creationId xmlns:a16="http://schemas.microsoft.com/office/drawing/2014/main" id="{1528A0A5-D7D5-C919-D4D9-C906638CD492}"/>
                    </a:ext>
                  </a:extLst>
                </p14:cNvPr>
                <p14:cNvContentPartPr/>
                <p14:nvPr/>
              </p14:nvContentPartPr>
              <p14:xfrm>
                <a:off x="3526486" y="3073212"/>
                <a:ext cx="141480" cy="169920"/>
              </p14:xfrm>
            </p:contentPart>
          </mc:Choice>
          <mc:Fallback xmlns="">
            <p:pic>
              <p:nvPicPr>
                <p:cNvPr id="9" name="Freihand 8">
                  <a:extLst>
                    <a:ext uri="{FF2B5EF4-FFF2-40B4-BE49-F238E27FC236}">
                      <a16:creationId xmlns:a16="http://schemas.microsoft.com/office/drawing/2014/main" id="{1528A0A5-D7D5-C919-D4D9-C906638CD492}"/>
                    </a:ext>
                  </a:extLst>
                </p:cNvPr>
                <p:cNvPicPr/>
                <p:nvPr/>
              </p:nvPicPr>
              <p:blipFill>
                <a:blip r:embed="rId6"/>
                <a:stretch>
                  <a:fillRect/>
                </a:stretch>
              </p:blipFill>
              <p:spPr>
                <a:xfrm>
                  <a:off x="3508486" y="3055250"/>
                  <a:ext cx="177120" cy="205485"/>
                </a:xfrm>
                <a:prstGeom prst="rect">
                  <a:avLst/>
                </a:prstGeom>
              </p:spPr>
            </p:pic>
          </mc:Fallback>
        </mc:AlternateContent>
      </p:grpSp>
      <p:sp>
        <p:nvSpPr>
          <p:cNvPr id="11" name="Textfeld 10">
            <a:extLst>
              <a:ext uri="{FF2B5EF4-FFF2-40B4-BE49-F238E27FC236}">
                <a16:creationId xmlns:a16="http://schemas.microsoft.com/office/drawing/2014/main" id="{071BED1D-200B-F905-63F8-A63521714410}"/>
              </a:ext>
            </a:extLst>
          </p:cNvPr>
          <p:cNvSpPr txBox="1"/>
          <p:nvPr/>
        </p:nvSpPr>
        <p:spPr>
          <a:xfrm>
            <a:off x="6096000" y="3663757"/>
            <a:ext cx="3720662" cy="2585323"/>
          </a:xfrm>
          <a:prstGeom prst="rect">
            <a:avLst/>
          </a:prstGeom>
          <a:noFill/>
        </p:spPr>
        <p:txBody>
          <a:bodyPr wrap="square" rtlCol="0">
            <a:spAutoFit/>
          </a:bodyPr>
          <a:lstStyle/>
          <a:p>
            <a:r>
              <a:rPr lang="de-DE" b="1" dirty="0"/>
              <a:t>Leitimpulse: </a:t>
            </a:r>
          </a:p>
          <a:p>
            <a:r>
              <a:rPr lang="de-DE" dirty="0"/>
              <a:t>Erklären Sie folgende Begriffe kurz:</a:t>
            </a:r>
          </a:p>
          <a:p>
            <a:pPr marL="285750" indent="-285750">
              <a:buFontTx/>
              <a:buChar char="-"/>
            </a:pPr>
            <a:r>
              <a:rPr lang="de-DE" dirty="0"/>
              <a:t>„kontrolliertes Saatgut“</a:t>
            </a:r>
          </a:p>
          <a:p>
            <a:pPr marL="285750" indent="-285750">
              <a:buFontTx/>
              <a:buChar char="-"/>
            </a:pPr>
            <a:r>
              <a:rPr lang="de-DE" dirty="0"/>
              <a:t>„natürlich widerstandsfähig und genügsam“</a:t>
            </a:r>
          </a:p>
          <a:p>
            <a:endParaRPr lang="de-DE" dirty="0"/>
          </a:p>
          <a:p>
            <a:r>
              <a:rPr lang="de-DE" dirty="0"/>
              <a:t>Suchen Sie - beispielhaft - geeignete Öko-Sorten für die Salat- und Kohlkultur</a:t>
            </a:r>
          </a:p>
        </p:txBody>
      </p:sp>
      <p:grpSp>
        <p:nvGrpSpPr>
          <p:cNvPr id="14" name="Gruppieren 13">
            <a:extLst>
              <a:ext uri="{FF2B5EF4-FFF2-40B4-BE49-F238E27FC236}">
                <a16:creationId xmlns:a16="http://schemas.microsoft.com/office/drawing/2014/main" id="{326E8A01-D17F-E893-BAF8-DEFFCDE5D36E}"/>
              </a:ext>
            </a:extLst>
          </p:cNvPr>
          <p:cNvGrpSpPr/>
          <p:nvPr/>
        </p:nvGrpSpPr>
        <p:grpSpPr>
          <a:xfrm>
            <a:off x="4829202" y="3828109"/>
            <a:ext cx="793800" cy="402840"/>
            <a:chOff x="5984566" y="2969532"/>
            <a:chExt cx="793800" cy="402840"/>
          </a:xfrm>
        </p:grpSpPr>
        <mc:AlternateContent xmlns:mc="http://schemas.openxmlformats.org/markup-compatibility/2006" xmlns:p14="http://schemas.microsoft.com/office/powerpoint/2010/main">
          <mc:Choice Requires="p14">
            <p:contentPart p14:bwMode="auto" r:id="rId7">
              <p14:nvContentPartPr>
                <p14:cNvPr id="12" name="Freihand 11">
                  <a:extLst>
                    <a:ext uri="{FF2B5EF4-FFF2-40B4-BE49-F238E27FC236}">
                      <a16:creationId xmlns:a16="http://schemas.microsoft.com/office/drawing/2014/main" id="{A02A3156-1D74-9A17-963E-D40E797DA7E1}"/>
                    </a:ext>
                  </a:extLst>
                </p14:cNvPr>
                <p14:cNvContentPartPr/>
                <p14:nvPr/>
              </p14:nvContentPartPr>
              <p14:xfrm>
                <a:off x="5984566" y="3067452"/>
                <a:ext cx="696240" cy="304920"/>
              </p14:xfrm>
            </p:contentPart>
          </mc:Choice>
          <mc:Fallback xmlns="">
            <p:pic>
              <p:nvPicPr>
                <p:cNvPr id="12" name="Freihand 11">
                  <a:extLst>
                    <a:ext uri="{FF2B5EF4-FFF2-40B4-BE49-F238E27FC236}">
                      <a16:creationId xmlns:a16="http://schemas.microsoft.com/office/drawing/2014/main" id="{A02A3156-1D74-9A17-963E-D40E797DA7E1}"/>
                    </a:ext>
                  </a:extLst>
                </p:cNvPr>
                <p:cNvPicPr/>
                <p:nvPr/>
              </p:nvPicPr>
              <p:blipFill>
                <a:blip r:embed="rId8"/>
                <a:stretch>
                  <a:fillRect/>
                </a:stretch>
              </p:blipFill>
              <p:spPr>
                <a:xfrm>
                  <a:off x="5966566" y="3049452"/>
                  <a:ext cx="731880" cy="340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Freihand 12">
                  <a:extLst>
                    <a:ext uri="{FF2B5EF4-FFF2-40B4-BE49-F238E27FC236}">
                      <a16:creationId xmlns:a16="http://schemas.microsoft.com/office/drawing/2014/main" id="{653A30C7-6313-7B5A-CE6A-338C063F4924}"/>
                    </a:ext>
                  </a:extLst>
                </p14:cNvPr>
                <p14:cNvContentPartPr/>
                <p14:nvPr/>
              </p14:nvContentPartPr>
              <p14:xfrm>
                <a:off x="6585046" y="2969532"/>
                <a:ext cx="193320" cy="282960"/>
              </p14:xfrm>
            </p:contentPart>
          </mc:Choice>
          <mc:Fallback xmlns="">
            <p:pic>
              <p:nvPicPr>
                <p:cNvPr id="13" name="Freihand 12">
                  <a:extLst>
                    <a:ext uri="{FF2B5EF4-FFF2-40B4-BE49-F238E27FC236}">
                      <a16:creationId xmlns:a16="http://schemas.microsoft.com/office/drawing/2014/main" id="{653A30C7-6313-7B5A-CE6A-338C063F4924}"/>
                    </a:ext>
                  </a:extLst>
                </p:cNvPr>
                <p:cNvPicPr/>
                <p:nvPr/>
              </p:nvPicPr>
              <p:blipFill>
                <a:blip r:embed="rId10"/>
                <a:stretch>
                  <a:fillRect/>
                </a:stretch>
              </p:blipFill>
              <p:spPr>
                <a:xfrm>
                  <a:off x="6567046" y="2951555"/>
                  <a:ext cx="228960" cy="318555"/>
                </a:xfrm>
                <a:prstGeom prst="rect">
                  <a:avLst/>
                </a:prstGeom>
              </p:spPr>
            </p:pic>
          </mc:Fallback>
        </mc:AlternateContent>
      </p:grpSp>
      <p:pic>
        <p:nvPicPr>
          <p:cNvPr id="19" name="Grafik 18">
            <a:extLst>
              <a:ext uri="{FF2B5EF4-FFF2-40B4-BE49-F238E27FC236}">
                <a16:creationId xmlns:a16="http://schemas.microsoft.com/office/drawing/2014/main" id="{1531129E-E534-940D-90EC-1EDC1AD8736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73929" y="4659805"/>
            <a:ext cx="1164454" cy="1164454"/>
          </a:xfrm>
          <a:prstGeom prst="rect">
            <a:avLst/>
          </a:prstGeom>
        </p:spPr>
      </p:pic>
      <p:pic>
        <p:nvPicPr>
          <p:cNvPr id="6" name="Grafik 5">
            <a:extLst>
              <a:ext uri="{FF2B5EF4-FFF2-40B4-BE49-F238E27FC236}">
                <a16:creationId xmlns:a16="http://schemas.microsoft.com/office/drawing/2014/main" id="{0CAAC8CC-CF16-46C5-846B-A723DE5E3AB4}"/>
              </a:ext>
            </a:extLst>
          </p:cNvPr>
          <p:cNvPicPr>
            <a:picLocks noChangeAspect="1"/>
          </p:cNvPicPr>
          <p:nvPr/>
        </p:nvPicPr>
        <p:blipFill rotWithShape="1">
          <a:blip r:embed="rId12"/>
          <a:srcRect l="11766" t="-290" r="9029" b="5527"/>
          <a:stretch/>
        </p:blipFill>
        <p:spPr>
          <a:xfrm>
            <a:off x="4018050" y="4078489"/>
            <a:ext cx="715663" cy="725469"/>
          </a:xfrm>
          <a:prstGeom prst="rect">
            <a:avLst/>
          </a:prstGeom>
        </p:spPr>
      </p:pic>
    </p:spTree>
    <p:extLst>
      <p:ext uri="{BB962C8B-B14F-4D97-AF65-F5344CB8AC3E}">
        <p14:creationId xmlns:p14="http://schemas.microsoft.com/office/powerpoint/2010/main" val="3556893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go des Bio-Siegels, neues Fenster: Link zum Bio-Siegel">
            <a:extLst>
              <a:ext uri="{FF2B5EF4-FFF2-40B4-BE49-F238E27FC236}">
                <a16:creationId xmlns:a16="http://schemas.microsoft.com/office/drawing/2014/main" id="{ED1E8324-9EDE-F25C-5AE1-5880F6EAA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1124" y="491287"/>
            <a:ext cx="1808540" cy="107323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3941FD0-4564-1B01-767F-0C2BF5757D36}"/>
              </a:ext>
            </a:extLst>
          </p:cNvPr>
          <p:cNvSpPr>
            <a:spLocks noGrp="1"/>
          </p:cNvSpPr>
          <p:nvPr>
            <p:ph type="title"/>
          </p:nvPr>
        </p:nvSpPr>
        <p:spPr/>
        <p:txBody>
          <a:bodyPr>
            <a:noAutofit/>
          </a:bodyPr>
          <a:lstStyle/>
          <a:p>
            <a:r>
              <a:rPr lang="de-DE" sz="3200" dirty="0"/>
              <a:t>Arbeitsauftrag: Erarbeiten Sie anhand der Vorgaben die wesentlichen Aussagen zum „Bio-Siegel“</a:t>
            </a:r>
          </a:p>
        </p:txBody>
      </p:sp>
      <p:graphicFrame>
        <p:nvGraphicFramePr>
          <p:cNvPr id="5" name="Tabelle 8">
            <a:extLst>
              <a:ext uri="{FF2B5EF4-FFF2-40B4-BE49-F238E27FC236}">
                <a16:creationId xmlns:a16="http://schemas.microsoft.com/office/drawing/2014/main" id="{BE6FD9A0-8433-0B7B-2758-42213B071F9A}"/>
              </a:ext>
            </a:extLst>
          </p:cNvPr>
          <p:cNvGraphicFramePr>
            <a:graphicFrameLocks noGrp="1"/>
          </p:cNvGraphicFramePr>
          <p:nvPr>
            <p:extLst>
              <p:ext uri="{D42A27DB-BD31-4B8C-83A1-F6EECF244321}">
                <p14:modId xmlns:p14="http://schemas.microsoft.com/office/powerpoint/2010/main" val="384014270"/>
              </p:ext>
            </p:extLst>
          </p:nvPr>
        </p:nvGraphicFramePr>
        <p:xfrm>
          <a:off x="838200" y="1439917"/>
          <a:ext cx="10328145" cy="5052958"/>
        </p:xfrm>
        <a:graphic>
          <a:graphicData uri="http://schemas.openxmlformats.org/drawingml/2006/table">
            <a:tbl>
              <a:tblPr firstRow="1" bandRow="1">
                <a:tableStyleId>{5940675A-B579-460E-94D1-54222C63F5DA}</a:tableStyleId>
              </a:tblPr>
              <a:tblGrid>
                <a:gridCol w="2555746">
                  <a:extLst>
                    <a:ext uri="{9D8B030D-6E8A-4147-A177-3AD203B41FA5}">
                      <a16:colId xmlns:a16="http://schemas.microsoft.com/office/drawing/2014/main" val="2168127119"/>
                    </a:ext>
                  </a:extLst>
                </a:gridCol>
                <a:gridCol w="7772399">
                  <a:extLst>
                    <a:ext uri="{9D8B030D-6E8A-4147-A177-3AD203B41FA5}">
                      <a16:colId xmlns:a16="http://schemas.microsoft.com/office/drawing/2014/main" val="3633166670"/>
                    </a:ext>
                  </a:extLst>
                </a:gridCol>
              </a:tblGrid>
              <a:tr h="1262473">
                <a:tc>
                  <a:txBody>
                    <a:bodyPr/>
                    <a:lstStyle/>
                    <a:p>
                      <a:endParaRPr lang="de-DE" sz="1400" dirty="0"/>
                    </a:p>
                  </a:txBody>
                  <a:tcPr>
                    <a:solidFill>
                      <a:schemeClr val="bg1"/>
                    </a:solidFill>
                  </a:tcPr>
                </a:tc>
                <a:tc>
                  <a:txBody>
                    <a:bodyPr/>
                    <a:lstStyle/>
                    <a:p>
                      <a:endParaRPr lang="de-DE" sz="1400" dirty="0"/>
                    </a:p>
                    <a:p>
                      <a:endParaRPr lang="de-DE" sz="1400" dirty="0"/>
                    </a:p>
                    <a:p>
                      <a:r>
                        <a:rPr lang="de-DE" sz="1400" dirty="0"/>
                        <a:t>Anforderungen im Bio-Anbau</a:t>
                      </a:r>
                    </a:p>
                  </a:txBody>
                  <a:tcPr>
                    <a:solidFill>
                      <a:schemeClr val="bg1"/>
                    </a:solidFill>
                  </a:tcPr>
                </a:tc>
                <a:extLst>
                  <a:ext uri="{0D108BD9-81ED-4DB2-BD59-A6C34878D82A}">
                    <a16:rowId xmlns:a16="http://schemas.microsoft.com/office/drawing/2014/main" val="1937068009"/>
                  </a:ext>
                </a:extLst>
              </a:tr>
              <a:tr h="758097">
                <a:tc>
                  <a:txBody>
                    <a:bodyPr/>
                    <a:lstStyle/>
                    <a:p>
                      <a:pPr>
                        <a:lnSpc>
                          <a:spcPct val="200000"/>
                        </a:lnSpc>
                      </a:pPr>
                      <a:r>
                        <a:rPr lang="de-DE" sz="1400" b="1" dirty="0"/>
                        <a:t>Bodenfruchtbarkeit </a:t>
                      </a:r>
                    </a:p>
                  </a:txBody>
                  <a:tcPr>
                    <a:solidFill>
                      <a:schemeClr val="bg1"/>
                    </a:solidFill>
                  </a:tcPr>
                </a:tc>
                <a:tc rowSpan="5">
                  <a:txBody>
                    <a:bodyPr/>
                    <a:lstStyle/>
                    <a:p>
                      <a:pPr>
                        <a:lnSpc>
                          <a:spcPct val="200000"/>
                        </a:lnSpc>
                      </a:pPr>
                      <a:endParaRPr lang="de-DE" sz="1400" dirty="0"/>
                    </a:p>
                    <a:p>
                      <a:pPr>
                        <a:lnSpc>
                          <a:spcPct val="200000"/>
                        </a:lnSpc>
                      </a:pPr>
                      <a:endParaRPr lang="de-DE" sz="1400" dirty="0"/>
                    </a:p>
                  </a:txBody>
                  <a:tcPr>
                    <a:solidFill>
                      <a:schemeClr val="bg1"/>
                    </a:solidFill>
                  </a:tcPr>
                </a:tc>
                <a:extLst>
                  <a:ext uri="{0D108BD9-81ED-4DB2-BD59-A6C34878D82A}">
                    <a16:rowId xmlns:a16="http://schemas.microsoft.com/office/drawing/2014/main" val="2202943378"/>
                  </a:ext>
                </a:extLst>
              </a:tr>
              <a:tr h="758097">
                <a:tc>
                  <a:txBody>
                    <a:bodyPr/>
                    <a:lstStyle/>
                    <a:p>
                      <a:pPr>
                        <a:lnSpc>
                          <a:spcPct val="200000"/>
                        </a:lnSpc>
                      </a:pPr>
                      <a:r>
                        <a:rPr lang="de-DE" sz="1400" b="1" dirty="0"/>
                        <a:t>Düngung</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237447073"/>
                  </a:ext>
                </a:extLst>
              </a:tr>
              <a:tr h="758097">
                <a:tc>
                  <a:txBody>
                    <a:bodyPr/>
                    <a:lstStyle/>
                    <a:p>
                      <a:pPr>
                        <a:lnSpc>
                          <a:spcPct val="200000"/>
                        </a:lnSpc>
                      </a:pPr>
                      <a:r>
                        <a:rPr lang="de-DE" sz="1400" b="1" dirty="0"/>
                        <a:t>Saatgut</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12056503"/>
                  </a:ext>
                </a:extLst>
              </a:tr>
              <a:tr h="758097">
                <a:tc>
                  <a:txBody>
                    <a:bodyPr/>
                    <a:lstStyle/>
                    <a:p>
                      <a:pPr>
                        <a:lnSpc>
                          <a:spcPct val="200000"/>
                        </a:lnSpc>
                      </a:pPr>
                      <a:r>
                        <a:rPr lang="de-DE" sz="1400" b="1" dirty="0" err="1"/>
                        <a:t>Beikrautregulierung</a:t>
                      </a:r>
                      <a:endParaRPr lang="de-DE" sz="1400" b="1" dirty="0"/>
                    </a:p>
                  </a:txBody>
                  <a:tcPr>
                    <a:solidFill>
                      <a:schemeClr val="bg1">
                        <a:lumMod val="85000"/>
                      </a:schemeClr>
                    </a:solidFill>
                  </a:tcPr>
                </a:tc>
                <a:tc vMerge="1">
                  <a:txBody>
                    <a:bodyPr/>
                    <a:lstStyle/>
                    <a:p>
                      <a:pPr>
                        <a:lnSpc>
                          <a:spcPct val="200000"/>
                        </a:lnSpc>
                      </a:pPr>
                      <a:endParaRPr lang="de-DE" sz="1400" dirty="0"/>
                    </a:p>
                  </a:txBody>
                  <a:tcPr/>
                </a:tc>
                <a:extLst>
                  <a:ext uri="{0D108BD9-81ED-4DB2-BD59-A6C34878D82A}">
                    <a16:rowId xmlns:a16="http://schemas.microsoft.com/office/drawing/2014/main" val="2657926251"/>
                  </a:ext>
                </a:extLst>
              </a:tr>
              <a:tr h="758097">
                <a:tc>
                  <a:txBody>
                    <a:bodyPr/>
                    <a:lstStyle/>
                    <a:p>
                      <a:pPr>
                        <a:lnSpc>
                          <a:spcPct val="200000"/>
                        </a:lnSpc>
                      </a:pPr>
                      <a:r>
                        <a:rPr lang="de-DE" sz="1400" b="1" dirty="0"/>
                        <a:t>Schaderreger</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277537241"/>
                  </a:ext>
                </a:extLst>
              </a:tr>
            </a:tbl>
          </a:graphicData>
        </a:graphic>
      </p:graphicFrame>
      <p:grpSp>
        <p:nvGrpSpPr>
          <p:cNvPr id="10" name="Gruppieren 9">
            <a:extLst>
              <a:ext uri="{FF2B5EF4-FFF2-40B4-BE49-F238E27FC236}">
                <a16:creationId xmlns:a16="http://schemas.microsoft.com/office/drawing/2014/main" id="{222B9247-CF7C-8F4D-AD91-13F3FB972200}"/>
              </a:ext>
            </a:extLst>
          </p:cNvPr>
          <p:cNvGrpSpPr/>
          <p:nvPr/>
        </p:nvGrpSpPr>
        <p:grpSpPr>
          <a:xfrm>
            <a:off x="3266902" y="5170002"/>
            <a:ext cx="574920" cy="169920"/>
            <a:chOff x="3093046" y="3073212"/>
            <a:chExt cx="574920" cy="169920"/>
          </a:xfrm>
        </p:grpSpPr>
        <mc:AlternateContent xmlns:mc="http://schemas.openxmlformats.org/markup-compatibility/2006" xmlns:p14="http://schemas.microsoft.com/office/powerpoint/2010/main">
          <mc:Choice Requires="p14">
            <p:contentPart p14:bwMode="auto" r:id="rId3">
              <p14:nvContentPartPr>
                <p14:cNvPr id="8" name="Freihand 7">
                  <a:extLst>
                    <a:ext uri="{FF2B5EF4-FFF2-40B4-BE49-F238E27FC236}">
                      <a16:creationId xmlns:a16="http://schemas.microsoft.com/office/drawing/2014/main" id="{B6573427-30AB-7040-1838-260188EB93A7}"/>
                    </a:ext>
                  </a:extLst>
                </p14:cNvPr>
                <p14:cNvContentPartPr/>
                <p14:nvPr/>
              </p14:nvContentPartPr>
              <p14:xfrm>
                <a:off x="3093046" y="3078252"/>
                <a:ext cx="531360" cy="67320"/>
              </p14:xfrm>
            </p:contentPart>
          </mc:Choice>
          <mc:Fallback xmlns="">
            <p:pic>
              <p:nvPicPr>
                <p:cNvPr id="8" name="Freihand 7">
                  <a:extLst>
                    <a:ext uri="{FF2B5EF4-FFF2-40B4-BE49-F238E27FC236}">
                      <a16:creationId xmlns:a16="http://schemas.microsoft.com/office/drawing/2014/main" id="{B6573427-30AB-7040-1838-260188EB93A7}"/>
                    </a:ext>
                  </a:extLst>
                </p:cNvPr>
                <p:cNvPicPr/>
                <p:nvPr/>
              </p:nvPicPr>
              <p:blipFill>
                <a:blip r:embed="rId4"/>
                <a:stretch>
                  <a:fillRect/>
                </a:stretch>
              </p:blipFill>
              <p:spPr>
                <a:xfrm>
                  <a:off x="3075046" y="3060252"/>
                  <a:ext cx="5670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Freihand 8">
                  <a:extLst>
                    <a:ext uri="{FF2B5EF4-FFF2-40B4-BE49-F238E27FC236}">
                      <a16:creationId xmlns:a16="http://schemas.microsoft.com/office/drawing/2014/main" id="{1528A0A5-D7D5-C919-D4D9-C906638CD492}"/>
                    </a:ext>
                  </a:extLst>
                </p14:cNvPr>
                <p14:cNvContentPartPr/>
                <p14:nvPr/>
              </p14:nvContentPartPr>
              <p14:xfrm>
                <a:off x="3526486" y="3073212"/>
                <a:ext cx="141480" cy="169920"/>
              </p14:xfrm>
            </p:contentPart>
          </mc:Choice>
          <mc:Fallback xmlns="">
            <p:pic>
              <p:nvPicPr>
                <p:cNvPr id="9" name="Freihand 8">
                  <a:extLst>
                    <a:ext uri="{FF2B5EF4-FFF2-40B4-BE49-F238E27FC236}">
                      <a16:creationId xmlns:a16="http://schemas.microsoft.com/office/drawing/2014/main" id="{1528A0A5-D7D5-C919-D4D9-C906638CD492}"/>
                    </a:ext>
                  </a:extLst>
                </p:cNvPr>
                <p:cNvPicPr/>
                <p:nvPr/>
              </p:nvPicPr>
              <p:blipFill>
                <a:blip r:embed="rId6"/>
                <a:stretch>
                  <a:fillRect/>
                </a:stretch>
              </p:blipFill>
              <p:spPr>
                <a:xfrm>
                  <a:off x="3508486" y="3055250"/>
                  <a:ext cx="177120" cy="205485"/>
                </a:xfrm>
                <a:prstGeom prst="rect">
                  <a:avLst/>
                </a:prstGeom>
              </p:spPr>
            </p:pic>
          </mc:Fallback>
        </mc:AlternateContent>
      </p:grpSp>
      <p:sp>
        <p:nvSpPr>
          <p:cNvPr id="11" name="Textfeld 10">
            <a:extLst>
              <a:ext uri="{FF2B5EF4-FFF2-40B4-BE49-F238E27FC236}">
                <a16:creationId xmlns:a16="http://schemas.microsoft.com/office/drawing/2014/main" id="{071BED1D-200B-F905-63F8-A63521714410}"/>
              </a:ext>
            </a:extLst>
          </p:cNvPr>
          <p:cNvSpPr txBox="1"/>
          <p:nvPr/>
        </p:nvSpPr>
        <p:spPr>
          <a:xfrm>
            <a:off x="6096000" y="3663757"/>
            <a:ext cx="3720662" cy="1200329"/>
          </a:xfrm>
          <a:prstGeom prst="rect">
            <a:avLst/>
          </a:prstGeom>
          <a:noFill/>
        </p:spPr>
        <p:txBody>
          <a:bodyPr wrap="square" rtlCol="0">
            <a:spAutoFit/>
          </a:bodyPr>
          <a:lstStyle/>
          <a:p>
            <a:r>
              <a:rPr lang="de-DE" b="1" dirty="0"/>
              <a:t>Leitimpulse: </a:t>
            </a:r>
          </a:p>
          <a:p>
            <a:r>
              <a:rPr lang="de-DE" dirty="0"/>
              <a:t>Erstellen Sie eine Übersicht zur mechanischen </a:t>
            </a:r>
            <a:r>
              <a:rPr lang="de-DE" dirty="0" err="1"/>
              <a:t>Beikrautregulierung</a:t>
            </a:r>
            <a:r>
              <a:rPr lang="de-DE" dirty="0"/>
              <a:t> im Öko-Landbau!</a:t>
            </a:r>
          </a:p>
        </p:txBody>
      </p:sp>
      <p:grpSp>
        <p:nvGrpSpPr>
          <p:cNvPr id="14" name="Gruppieren 13">
            <a:extLst>
              <a:ext uri="{FF2B5EF4-FFF2-40B4-BE49-F238E27FC236}">
                <a16:creationId xmlns:a16="http://schemas.microsoft.com/office/drawing/2014/main" id="{326E8A01-D17F-E893-BAF8-DEFFCDE5D36E}"/>
              </a:ext>
            </a:extLst>
          </p:cNvPr>
          <p:cNvGrpSpPr/>
          <p:nvPr/>
        </p:nvGrpSpPr>
        <p:grpSpPr>
          <a:xfrm>
            <a:off x="4977792" y="3890361"/>
            <a:ext cx="793800" cy="402840"/>
            <a:chOff x="5984566" y="2969532"/>
            <a:chExt cx="793800" cy="402840"/>
          </a:xfrm>
        </p:grpSpPr>
        <mc:AlternateContent xmlns:mc="http://schemas.openxmlformats.org/markup-compatibility/2006" xmlns:p14="http://schemas.microsoft.com/office/powerpoint/2010/main">
          <mc:Choice Requires="p14">
            <p:contentPart p14:bwMode="auto" r:id="rId7">
              <p14:nvContentPartPr>
                <p14:cNvPr id="12" name="Freihand 11">
                  <a:extLst>
                    <a:ext uri="{FF2B5EF4-FFF2-40B4-BE49-F238E27FC236}">
                      <a16:creationId xmlns:a16="http://schemas.microsoft.com/office/drawing/2014/main" id="{A02A3156-1D74-9A17-963E-D40E797DA7E1}"/>
                    </a:ext>
                  </a:extLst>
                </p14:cNvPr>
                <p14:cNvContentPartPr/>
                <p14:nvPr/>
              </p14:nvContentPartPr>
              <p14:xfrm>
                <a:off x="5984566" y="3067452"/>
                <a:ext cx="696240" cy="304920"/>
              </p14:xfrm>
            </p:contentPart>
          </mc:Choice>
          <mc:Fallback xmlns="">
            <p:pic>
              <p:nvPicPr>
                <p:cNvPr id="12" name="Freihand 11">
                  <a:extLst>
                    <a:ext uri="{FF2B5EF4-FFF2-40B4-BE49-F238E27FC236}">
                      <a16:creationId xmlns:a16="http://schemas.microsoft.com/office/drawing/2014/main" id="{A02A3156-1D74-9A17-963E-D40E797DA7E1}"/>
                    </a:ext>
                  </a:extLst>
                </p:cNvPr>
                <p:cNvPicPr/>
                <p:nvPr/>
              </p:nvPicPr>
              <p:blipFill>
                <a:blip r:embed="rId8"/>
                <a:stretch>
                  <a:fillRect/>
                </a:stretch>
              </p:blipFill>
              <p:spPr>
                <a:xfrm>
                  <a:off x="5966566" y="3049452"/>
                  <a:ext cx="731880" cy="340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Freihand 12">
                  <a:extLst>
                    <a:ext uri="{FF2B5EF4-FFF2-40B4-BE49-F238E27FC236}">
                      <a16:creationId xmlns:a16="http://schemas.microsoft.com/office/drawing/2014/main" id="{653A30C7-6313-7B5A-CE6A-338C063F4924}"/>
                    </a:ext>
                  </a:extLst>
                </p14:cNvPr>
                <p14:cNvContentPartPr/>
                <p14:nvPr/>
              </p14:nvContentPartPr>
              <p14:xfrm>
                <a:off x="6585046" y="2969532"/>
                <a:ext cx="193320" cy="282960"/>
              </p14:xfrm>
            </p:contentPart>
          </mc:Choice>
          <mc:Fallback xmlns="">
            <p:pic>
              <p:nvPicPr>
                <p:cNvPr id="13" name="Freihand 12">
                  <a:extLst>
                    <a:ext uri="{FF2B5EF4-FFF2-40B4-BE49-F238E27FC236}">
                      <a16:creationId xmlns:a16="http://schemas.microsoft.com/office/drawing/2014/main" id="{653A30C7-6313-7B5A-CE6A-338C063F4924}"/>
                    </a:ext>
                  </a:extLst>
                </p:cNvPr>
                <p:cNvPicPr/>
                <p:nvPr/>
              </p:nvPicPr>
              <p:blipFill>
                <a:blip r:embed="rId10"/>
                <a:stretch>
                  <a:fillRect/>
                </a:stretch>
              </p:blipFill>
              <p:spPr>
                <a:xfrm>
                  <a:off x="6567046" y="2951555"/>
                  <a:ext cx="228960" cy="318555"/>
                </a:xfrm>
                <a:prstGeom prst="rect">
                  <a:avLst/>
                </a:prstGeom>
              </p:spPr>
            </p:pic>
          </mc:Fallback>
        </mc:AlternateContent>
      </p:grpSp>
      <p:pic>
        <p:nvPicPr>
          <p:cNvPr id="15" name="Grafik 14">
            <a:extLst>
              <a:ext uri="{FF2B5EF4-FFF2-40B4-BE49-F238E27FC236}">
                <a16:creationId xmlns:a16="http://schemas.microsoft.com/office/drawing/2014/main" id="{7112DB89-BFE1-1754-CDEF-542C80D1AFA2}"/>
              </a:ext>
            </a:extLst>
          </p:cNvPr>
          <p:cNvPicPr>
            <a:picLocks noChangeAspect="1"/>
          </p:cNvPicPr>
          <p:nvPr/>
        </p:nvPicPr>
        <p:blipFill>
          <a:blip r:embed="rId11"/>
          <a:stretch>
            <a:fillRect/>
          </a:stretch>
        </p:blipFill>
        <p:spPr>
          <a:xfrm>
            <a:off x="8447872" y="4864086"/>
            <a:ext cx="1216379" cy="1160503"/>
          </a:xfrm>
          <a:prstGeom prst="rect">
            <a:avLst/>
          </a:prstGeom>
        </p:spPr>
      </p:pic>
      <p:pic>
        <p:nvPicPr>
          <p:cNvPr id="7" name="Grafik 6">
            <a:extLst>
              <a:ext uri="{FF2B5EF4-FFF2-40B4-BE49-F238E27FC236}">
                <a16:creationId xmlns:a16="http://schemas.microsoft.com/office/drawing/2014/main" id="{27AC77A0-4DE1-4736-8BB4-505238AE07F9}"/>
              </a:ext>
            </a:extLst>
          </p:cNvPr>
          <p:cNvPicPr>
            <a:picLocks noChangeAspect="1"/>
          </p:cNvPicPr>
          <p:nvPr/>
        </p:nvPicPr>
        <p:blipFill>
          <a:blip r:embed="rId12"/>
          <a:stretch>
            <a:fillRect/>
          </a:stretch>
        </p:blipFill>
        <p:spPr>
          <a:xfrm>
            <a:off x="3968988" y="4465761"/>
            <a:ext cx="894143" cy="661898"/>
          </a:xfrm>
          <a:prstGeom prst="rect">
            <a:avLst/>
          </a:prstGeom>
        </p:spPr>
      </p:pic>
    </p:spTree>
    <p:extLst>
      <p:ext uri="{BB962C8B-B14F-4D97-AF65-F5344CB8AC3E}">
        <p14:creationId xmlns:p14="http://schemas.microsoft.com/office/powerpoint/2010/main" val="716806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39B6A-F4B9-15DD-1776-F8D7DEAB6DFF}"/>
              </a:ext>
            </a:extLst>
          </p:cNvPr>
          <p:cNvSpPr>
            <a:spLocks noGrp="1"/>
          </p:cNvSpPr>
          <p:nvPr>
            <p:ph type="title"/>
          </p:nvPr>
        </p:nvSpPr>
        <p:spPr/>
        <p:txBody>
          <a:bodyPr>
            <a:normAutofit fontScale="90000"/>
          </a:bodyPr>
          <a:lstStyle/>
          <a:p>
            <a:r>
              <a:rPr lang="de-DE" sz="3600" kern="100" dirty="0">
                <a:effectLst/>
                <a:latin typeface="Calibri" panose="020F0502020204030204" pitchFamily="34" charset="0"/>
                <a:ea typeface="Calibri" panose="020F0502020204030204" pitchFamily="34" charset="0"/>
                <a:cs typeface="Times New Roman" panose="02020603050405020304" pitchFamily="18" charset="0"/>
              </a:rPr>
              <a:t>Erstellen Sie eine Übersicht zur mechanischen </a:t>
            </a:r>
            <a:r>
              <a:rPr lang="de-DE" sz="3600" kern="100" dirty="0" err="1">
                <a:effectLst/>
                <a:latin typeface="Calibri" panose="020F0502020204030204" pitchFamily="34" charset="0"/>
                <a:ea typeface="Calibri" panose="020F0502020204030204" pitchFamily="34" charset="0"/>
                <a:cs typeface="Times New Roman" panose="02020603050405020304" pitchFamily="18" charset="0"/>
              </a:rPr>
              <a:t>Beikrautregulierung</a:t>
            </a:r>
            <a:r>
              <a:rPr lang="de-DE" sz="3600" kern="100" dirty="0">
                <a:effectLst/>
                <a:latin typeface="Calibri" panose="020F0502020204030204" pitchFamily="34" charset="0"/>
                <a:ea typeface="Calibri" panose="020F0502020204030204" pitchFamily="34" charset="0"/>
                <a:cs typeface="Times New Roman" panose="02020603050405020304" pitchFamily="18" charset="0"/>
              </a:rPr>
              <a:t> im Ökolandbau!</a:t>
            </a: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graphicFrame>
        <p:nvGraphicFramePr>
          <p:cNvPr id="4" name="Tabelle 3">
            <a:extLst>
              <a:ext uri="{FF2B5EF4-FFF2-40B4-BE49-F238E27FC236}">
                <a16:creationId xmlns:a16="http://schemas.microsoft.com/office/drawing/2014/main" id="{A8131326-992D-0177-2BD0-67495B9D3F40}"/>
              </a:ext>
            </a:extLst>
          </p:cNvPr>
          <p:cNvGraphicFramePr>
            <a:graphicFrameLocks noGrp="1"/>
          </p:cNvGraphicFramePr>
          <p:nvPr>
            <p:extLst>
              <p:ext uri="{D42A27DB-BD31-4B8C-83A1-F6EECF244321}">
                <p14:modId xmlns:p14="http://schemas.microsoft.com/office/powerpoint/2010/main" val="4233462664"/>
              </p:ext>
            </p:extLst>
          </p:nvPr>
        </p:nvGraphicFramePr>
        <p:xfrm>
          <a:off x="1211580" y="1690688"/>
          <a:ext cx="7498080" cy="4409383"/>
        </p:xfrm>
        <a:graphic>
          <a:graphicData uri="http://schemas.openxmlformats.org/drawingml/2006/table">
            <a:tbl>
              <a:tblPr firstRow="1" firstCol="1" bandRow="1">
                <a:tableStyleId>{5940675A-B579-460E-94D1-54222C63F5DA}</a:tableStyleId>
              </a:tblPr>
              <a:tblGrid>
                <a:gridCol w="1910056">
                  <a:extLst>
                    <a:ext uri="{9D8B030D-6E8A-4147-A177-3AD203B41FA5}">
                      <a16:colId xmlns:a16="http://schemas.microsoft.com/office/drawing/2014/main" val="1189030779"/>
                    </a:ext>
                  </a:extLst>
                </a:gridCol>
                <a:gridCol w="1528045">
                  <a:extLst>
                    <a:ext uri="{9D8B030D-6E8A-4147-A177-3AD203B41FA5}">
                      <a16:colId xmlns:a16="http://schemas.microsoft.com/office/drawing/2014/main" val="3003287568"/>
                    </a:ext>
                  </a:extLst>
                </a:gridCol>
                <a:gridCol w="1941150">
                  <a:extLst>
                    <a:ext uri="{9D8B030D-6E8A-4147-A177-3AD203B41FA5}">
                      <a16:colId xmlns:a16="http://schemas.microsoft.com/office/drawing/2014/main" val="3505813604"/>
                    </a:ext>
                  </a:extLst>
                </a:gridCol>
                <a:gridCol w="2118829">
                  <a:extLst>
                    <a:ext uri="{9D8B030D-6E8A-4147-A177-3AD203B41FA5}">
                      <a16:colId xmlns:a16="http://schemas.microsoft.com/office/drawing/2014/main" val="625821622"/>
                    </a:ext>
                  </a:extLst>
                </a:gridCol>
              </a:tblGrid>
              <a:tr h="804256">
                <a:tc>
                  <a:txBody>
                    <a:bodyPr/>
                    <a:lstStyle/>
                    <a:p>
                      <a:pPr algn="ctr"/>
                      <a:r>
                        <a:rPr lang="de-DE" sz="1800" kern="100" dirty="0">
                          <a:effectLst/>
                        </a:rPr>
                        <a:t>Technik </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effectLst/>
                        </a:rPr>
                        <a:t>Ganzflächig</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effectLst/>
                        </a:rPr>
                        <a:t>Reihenabhängig</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effectLst/>
                        </a:rPr>
                        <a:t>Reihenunabhängig</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6229053"/>
                  </a:ext>
                </a:extLst>
              </a:tr>
              <a:tr h="402128">
                <a:tc>
                  <a:txBody>
                    <a:bodyPr/>
                    <a:lstStyle/>
                    <a:p>
                      <a:pPr algn="ctr"/>
                      <a:r>
                        <a:rPr lang="de-DE" sz="1800" kern="100">
                          <a:solidFill>
                            <a:srgbClr val="FF0000"/>
                          </a:solidFill>
                          <a:effectLst/>
                        </a:rPr>
                        <a:t>Striegel</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X</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1448790"/>
                  </a:ext>
                </a:extLst>
              </a:tr>
              <a:tr h="402128">
                <a:tc>
                  <a:txBody>
                    <a:bodyPr/>
                    <a:lstStyle/>
                    <a:p>
                      <a:pPr algn="ctr"/>
                      <a:r>
                        <a:rPr lang="de-DE" sz="1800" kern="100" dirty="0">
                          <a:solidFill>
                            <a:srgbClr val="FF0000"/>
                          </a:solidFill>
                          <a:effectLst/>
                        </a:rPr>
                        <a:t>Rotorhacke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0158783"/>
                  </a:ext>
                </a:extLst>
              </a:tr>
              <a:tr h="402128">
                <a:tc>
                  <a:txBody>
                    <a:bodyPr/>
                    <a:lstStyle/>
                    <a:p>
                      <a:pPr algn="ctr"/>
                      <a:r>
                        <a:rPr lang="de-DE" sz="1800" kern="100" dirty="0">
                          <a:solidFill>
                            <a:srgbClr val="FF0000"/>
                          </a:solidFill>
                          <a:effectLst/>
                        </a:rPr>
                        <a:t>Scharhacke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1529623"/>
                  </a:ext>
                </a:extLst>
              </a:tr>
              <a:tr h="603193">
                <a:tc>
                  <a:txBody>
                    <a:bodyPr/>
                    <a:lstStyle/>
                    <a:p>
                      <a:pPr algn="ctr"/>
                      <a:r>
                        <a:rPr lang="de-DE" sz="1800" kern="100" dirty="0" err="1">
                          <a:solidFill>
                            <a:srgbClr val="FF0000"/>
                          </a:solidFill>
                          <a:effectLst/>
                        </a:rPr>
                        <a:t>Sternollhacke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6228105"/>
                  </a:ext>
                </a:extLst>
              </a:tr>
              <a:tr h="402128">
                <a:tc>
                  <a:txBody>
                    <a:bodyPr/>
                    <a:lstStyle/>
                    <a:p>
                      <a:pPr algn="ctr"/>
                      <a:r>
                        <a:rPr lang="de-DE" sz="1800" kern="100" dirty="0">
                          <a:solidFill>
                            <a:srgbClr val="FF0000"/>
                          </a:solidFill>
                          <a:effectLst/>
                        </a:rPr>
                        <a:t>Hackbürste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051690"/>
                  </a:ext>
                </a:extLst>
              </a:tr>
              <a:tr h="402128">
                <a:tc>
                  <a:txBody>
                    <a:bodyPr/>
                    <a:lstStyle/>
                    <a:p>
                      <a:pPr algn="ctr"/>
                      <a:r>
                        <a:rPr lang="de-DE" sz="1800" kern="100" dirty="0">
                          <a:solidFill>
                            <a:srgbClr val="FF0000"/>
                          </a:solidFill>
                          <a:effectLst/>
                        </a:rPr>
                        <a:t>Reihenfräse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1648698"/>
                  </a:ext>
                </a:extLst>
              </a:tr>
              <a:tr h="388101">
                <a:tc>
                  <a:txBody>
                    <a:bodyPr/>
                    <a:lstStyle/>
                    <a:p>
                      <a:pPr algn="ctr"/>
                      <a:r>
                        <a:rPr lang="de-DE" sz="1800" kern="100" dirty="0">
                          <a:solidFill>
                            <a:srgbClr val="FF0000"/>
                          </a:solidFill>
                          <a:effectLst/>
                        </a:rPr>
                        <a:t>Fingerhacke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X</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6885868"/>
                  </a:ext>
                </a:extLst>
              </a:tr>
              <a:tr h="603193">
                <a:tc>
                  <a:txBody>
                    <a:bodyPr/>
                    <a:lstStyle/>
                    <a:p>
                      <a:pPr algn="ctr"/>
                      <a:r>
                        <a:rPr lang="de-DE" sz="1800" kern="100" dirty="0">
                          <a:solidFill>
                            <a:srgbClr val="FF0000"/>
                          </a:solidFill>
                          <a:effectLst/>
                        </a:rPr>
                        <a:t>Torsionshacke</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a:solidFill>
                            <a:srgbClr val="FF0000"/>
                          </a:solidFill>
                          <a:effectLst/>
                        </a:rPr>
                        <a:t> </a:t>
                      </a:r>
                      <a:endParaRPr lang="de-DE" sz="20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1800" kern="100" dirty="0">
                          <a:solidFill>
                            <a:srgbClr val="FF0000"/>
                          </a:solidFill>
                          <a:effectLst/>
                        </a:rPr>
                        <a:t> </a:t>
                      </a:r>
                      <a:endParaRPr lang="de-DE"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3848358"/>
                  </a:ext>
                </a:extLst>
              </a:tr>
            </a:tbl>
          </a:graphicData>
        </a:graphic>
      </p:graphicFrame>
      <p:sp>
        <p:nvSpPr>
          <p:cNvPr id="5" name="Textfeld 4">
            <a:extLst>
              <a:ext uri="{FF2B5EF4-FFF2-40B4-BE49-F238E27FC236}">
                <a16:creationId xmlns:a16="http://schemas.microsoft.com/office/drawing/2014/main" id="{62171760-332D-50E3-F895-EEDA1998668F}"/>
              </a:ext>
            </a:extLst>
          </p:cNvPr>
          <p:cNvSpPr txBox="1"/>
          <p:nvPr/>
        </p:nvSpPr>
        <p:spPr>
          <a:xfrm>
            <a:off x="9281160" y="1494722"/>
            <a:ext cx="2446020" cy="4801314"/>
          </a:xfrm>
          <a:prstGeom prst="rect">
            <a:avLst/>
          </a:prstGeom>
          <a:noFill/>
        </p:spPr>
        <p:txBody>
          <a:bodyPr wrap="square" rtlCol="0">
            <a:spAutoFit/>
          </a:bodyPr>
          <a:lstStyle/>
          <a:p>
            <a:r>
              <a:rPr lang="de-DE" dirty="0"/>
              <a:t>Kombinationen:</a:t>
            </a:r>
          </a:p>
          <a:p>
            <a:endParaRPr lang="de-DE" dirty="0"/>
          </a:p>
          <a:p>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Scharhacke mit Reihenstriegel (Wende- und Mischeffekt wird erhöht)</a:t>
            </a:r>
          </a:p>
          <a:p>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p>
            <a:r>
              <a:rPr lang="de-DE"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Trennhacke mit hydraulisch angetriebenen Rotorstriegeln; (Gänsefußschar hebt das Beikraut und Striegel separiert Beikraut und bearbeitet Boden)</a:t>
            </a:r>
          </a:p>
          <a:p>
            <a:endParaRPr lang="de-DE" dirty="0"/>
          </a:p>
        </p:txBody>
      </p:sp>
    </p:spTree>
    <p:extLst>
      <p:ext uri="{BB962C8B-B14F-4D97-AF65-F5344CB8AC3E}">
        <p14:creationId xmlns:p14="http://schemas.microsoft.com/office/powerpoint/2010/main" val="6997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349056-B2EB-405B-A6EF-DF0F499D7AD1}"/>
              </a:ext>
            </a:extLst>
          </p:cNvPr>
          <p:cNvSpPr>
            <a:spLocks noGrp="1"/>
          </p:cNvSpPr>
          <p:nvPr>
            <p:ph type="title"/>
          </p:nvPr>
        </p:nvSpPr>
        <p:spPr>
          <a:xfrm>
            <a:off x="423334" y="452154"/>
            <a:ext cx="11345332" cy="511175"/>
          </a:xfrm>
        </p:spPr>
        <p:txBody>
          <a:bodyPr>
            <a:normAutofit fontScale="90000"/>
          </a:bodyPr>
          <a:lstStyle/>
          <a:p>
            <a:r>
              <a:rPr lang="de-DE" dirty="0"/>
              <a:t>Lernpfad zur Entwicklung des ökologischen Landbaus/Gartenbaus in Deutschland</a:t>
            </a:r>
            <a:endParaRPr lang="en-GB" dirty="0"/>
          </a:p>
        </p:txBody>
      </p:sp>
      <p:sp>
        <p:nvSpPr>
          <p:cNvPr id="5" name="Textfeld 4">
            <a:extLst>
              <a:ext uri="{FF2B5EF4-FFF2-40B4-BE49-F238E27FC236}">
                <a16:creationId xmlns:a16="http://schemas.microsoft.com/office/drawing/2014/main" id="{0A790D16-C036-4579-B981-A5C0C9A423B4}"/>
              </a:ext>
            </a:extLst>
          </p:cNvPr>
          <p:cNvSpPr txBox="1"/>
          <p:nvPr/>
        </p:nvSpPr>
        <p:spPr>
          <a:xfrm>
            <a:off x="569292" y="4339184"/>
            <a:ext cx="10622691" cy="2223879"/>
          </a:xfrm>
          <a:prstGeom prst="rect">
            <a:avLst/>
          </a:prstGeom>
          <a:noFill/>
        </p:spPr>
        <p:txBody>
          <a:bodyPr wrap="square" lIns="0" tIns="0" rIns="0" bIns="0" rtlCol="0">
            <a:spAutoFit/>
          </a:bodyPr>
          <a:lstStyle/>
          <a:p>
            <a:pPr marL="457189" indent="-457189">
              <a:lnSpc>
                <a:spcPct val="114000"/>
              </a:lnSpc>
              <a:buAutoNum type="arabicPeriod"/>
            </a:pPr>
            <a:r>
              <a:rPr lang="de-DE" sz="2133" dirty="0">
                <a:hlinkClick r:id="rId2" action="ppaction://hlinksldjump"/>
              </a:rPr>
              <a:t>Entwicklung des Ökolandbaus</a:t>
            </a:r>
            <a:endParaRPr lang="de-DE" sz="2133" dirty="0"/>
          </a:p>
          <a:p>
            <a:pPr marL="457189" indent="-457189">
              <a:lnSpc>
                <a:spcPct val="114000"/>
              </a:lnSpc>
              <a:buAutoNum type="arabicPeriod"/>
            </a:pPr>
            <a:r>
              <a:rPr lang="de-DE" sz="2133" dirty="0">
                <a:hlinkClick r:id="rId3" action="ppaction://hlinksldjump"/>
              </a:rPr>
              <a:t>Anbauverbände</a:t>
            </a:r>
            <a:endParaRPr lang="de-DE" sz="2133" dirty="0"/>
          </a:p>
          <a:p>
            <a:pPr marL="457189" indent="-457189">
              <a:lnSpc>
                <a:spcPct val="114000"/>
              </a:lnSpc>
              <a:buAutoNum type="arabicPeriod"/>
            </a:pPr>
            <a:r>
              <a:rPr lang="de-DE" sz="2133" dirty="0">
                <a:hlinkClick r:id="rId4" action="ppaction://hlinksldjump"/>
              </a:rPr>
              <a:t>Der ökologische Salatanbau</a:t>
            </a:r>
            <a:endParaRPr lang="de-DE" sz="2133" dirty="0"/>
          </a:p>
          <a:p>
            <a:pPr marL="457189" indent="-457189">
              <a:lnSpc>
                <a:spcPct val="114000"/>
              </a:lnSpc>
              <a:buAutoNum type="arabicPeriod"/>
            </a:pPr>
            <a:r>
              <a:rPr lang="de-DE" sz="2133" dirty="0">
                <a:hlinkClick r:id="rId5" action="ppaction://hlinksldjump"/>
              </a:rPr>
              <a:t>Das </a:t>
            </a:r>
            <a:r>
              <a:rPr lang="de-DE" sz="2133" dirty="0" err="1">
                <a:hlinkClick r:id="rId5" action="ppaction://hlinksldjump"/>
              </a:rPr>
              <a:t>Mulchverfahren</a:t>
            </a:r>
            <a:r>
              <a:rPr lang="de-DE" sz="2133" dirty="0">
                <a:hlinkClick r:id="rId5" action="ppaction://hlinksldjump"/>
              </a:rPr>
              <a:t> im ökologischen Gemüsebau</a:t>
            </a:r>
            <a:endParaRPr lang="de-DE" sz="2133" dirty="0"/>
          </a:p>
          <a:p>
            <a:pPr marL="457189" indent="-457189">
              <a:lnSpc>
                <a:spcPct val="114000"/>
              </a:lnSpc>
              <a:buAutoNum type="arabicPeriod"/>
            </a:pPr>
            <a:endParaRPr lang="de-DE" sz="2133" dirty="0"/>
          </a:p>
          <a:p>
            <a:pPr marL="457189" indent="-457189">
              <a:lnSpc>
                <a:spcPct val="114000"/>
              </a:lnSpc>
              <a:buAutoNum type="arabicPeriod"/>
            </a:pPr>
            <a:endParaRPr lang="en-GB" sz="2133" dirty="0" err="1"/>
          </a:p>
        </p:txBody>
      </p:sp>
      <p:sp>
        <p:nvSpPr>
          <p:cNvPr id="8" name="Textfeld 7">
            <a:extLst>
              <a:ext uri="{FF2B5EF4-FFF2-40B4-BE49-F238E27FC236}">
                <a16:creationId xmlns:a16="http://schemas.microsoft.com/office/drawing/2014/main" id="{FE17ECF2-F9FD-4112-B7F0-055BBBCB88DE}"/>
              </a:ext>
            </a:extLst>
          </p:cNvPr>
          <p:cNvSpPr txBox="1"/>
          <p:nvPr/>
        </p:nvSpPr>
        <p:spPr>
          <a:xfrm>
            <a:off x="1315092" y="1846816"/>
            <a:ext cx="9806276" cy="1101264"/>
          </a:xfrm>
          <a:prstGeom prst="rect">
            <a:avLst/>
          </a:prstGeom>
          <a:noFill/>
        </p:spPr>
        <p:txBody>
          <a:bodyPr wrap="square" lIns="0" tIns="0" rIns="0" bIns="0" rtlCol="0">
            <a:spAutoFit/>
          </a:bodyPr>
          <a:lstStyle/>
          <a:p>
            <a:pPr>
              <a:lnSpc>
                <a:spcPct val="114000"/>
              </a:lnSpc>
            </a:pPr>
            <a:r>
              <a:rPr lang="de-DE" sz="2133" dirty="0"/>
              <a:t>Dieser Lernpfad soll Sie zu einem selbstständigen Erarbeiten eines Stoffgebiets anleiten.</a:t>
            </a:r>
          </a:p>
          <a:p>
            <a:pPr>
              <a:lnSpc>
                <a:spcPct val="114000"/>
              </a:lnSpc>
            </a:pPr>
            <a:r>
              <a:rPr lang="de-DE" sz="2133" dirty="0"/>
              <a:t>Lesen Sie die Texte aufmerksam durch und dokumentieren Sie Ihre Erkenntnisse auf dem beiliegenden Arbeitsblatt!</a:t>
            </a:r>
            <a:endParaRPr lang="en-GB" sz="2133" dirty="0" err="1"/>
          </a:p>
        </p:txBody>
      </p:sp>
      <p:sp>
        <p:nvSpPr>
          <p:cNvPr id="11" name="Textfeld 10">
            <a:extLst>
              <a:ext uri="{FF2B5EF4-FFF2-40B4-BE49-F238E27FC236}">
                <a16:creationId xmlns:a16="http://schemas.microsoft.com/office/drawing/2014/main" id="{59DC6D79-3D05-4F49-AF25-FE09967E9177}"/>
              </a:ext>
            </a:extLst>
          </p:cNvPr>
          <p:cNvSpPr txBox="1"/>
          <p:nvPr/>
        </p:nvSpPr>
        <p:spPr>
          <a:xfrm>
            <a:off x="486311" y="3831567"/>
            <a:ext cx="2664431" cy="352854"/>
          </a:xfrm>
          <a:prstGeom prst="rect">
            <a:avLst/>
          </a:prstGeom>
          <a:noFill/>
        </p:spPr>
        <p:txBody>
          <a:bodyPr wrap="square" lIns="0" tIns="0" rIns="0" bIns="0" rtlCol="0">
            <a:spAutoFit/>
          </a:bodyPr>
          <a:lstStyle/>
          <a:p>
            <a:pPr>
              <a:lnSpc>
                <a:spcPct val="114000"/>
              </a:lnSpc>
            </a:pPr>
            <a:r>
              <a:rPr lang="de-DE" sz="2133" dirty="0"/>
              <a:t>Und los geht´s:</a:t>
            </a:r>
            <a:endParaRPr lang="en-GB" sz="2133" dirty="0" err="1"/>
          </a:p>
        </p:txBody>
      </p:sp>
      <p:pic>
        <p:nvPicPr>
          <p:cNvPr id="4" name="Grafik 3">
            <a:extLst>
              <a:ext uri="{FF2B5EF4-FFF2-40B4-BE49-F238E27FC236}">
                <a16:creationId xmlns:a16="http://schemas.microsoft.com/office/drawing/2014/main" id="{E986AAF2-9483-429B-91F2-E987256D9E3A}"/>
              </a:ext>
            </a:extLst>
          </p:cNvPr>
          <p:cNvPicPr>
            <a:picLocks noChangeAspect="1"/>
          </p:cNvPicPr>
          <p:nvPr/>
        </p:nvPicPr>
        <p:blipFill rotWithShape="1">
          <a:blip r:embed="rId6"/>
          <a:srcRect l="15320" t="7952" r="19025" b="5151"/>
          <a:stretch/>
        </p:blipFill>
        <p:spPr>
          <a:xfrm>
            <a:off x="165038" y="1645312"/>
            <a:ext cx="1152605" cy="1490703"/>
          </a:xfrm>
          <a:prstGeom prst="rect">
            <a:avLst/>
          </a:prstGeom>
        </p:spPr>
      </p:pic>
    </p:spTree>
    <p:extLst>
      <p:ext uri="{BB962C8B-B14F-4D97-AF65-F5344CB8AC3E}">
        <p14:creationId xmlns:p14="http://schemas.microsoft.com/office/powerpoint/2010/main" val="2715625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go des Bio-Siegels, neues Fenster: Link zum Bio-Siegel">
            <a:extLst>
              <a:ext uri="{FF2B5EF4-FFF2-40B4-BE49-F238E27FC236}">
                <a16:creationId xmlns:a16="http://schemas.microsoft.com/office/drawing/2014/main" id="{ED1E8324-9EDE-F25C-5AE1-5880F6EAA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1124" y="491287"/>
            <a:ext cx="1808540" cy="107323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3941FD0-4564-1B01-767F-0C2BF5757D36}"/>
              </a:ext>
            </a:extLst>
          </p:cNvPr>
          <p:cNvSpPr>
            <a:spLocks noGrp="1"/>
          </p:cNvSpPr>
          <p:nvPr>
            <p:ph type="title"/>
          </p:nvPr>
        </p:nvSpPr>
        <p:spPr/>
        <p:txBody>
          <a:bodyPr>
            <a:noAutofit/>
          </a:bodyPr>
          <a:lstStyle/>
          <a:p>
            <a:r>
              <a:rPr lang="de-DE" sz="3200" dirty="0"/>
              <a:t>Arbeitsauftrag: Erarbeiten Sie anhand der Vorgaben die wesentlichen Aussagen zum „Bio-Siegel“</a:t>
            </a:r>
          </a:p>
        </p:txBody>
      </p:sp>
      <p:graphicFrame>
        <p:nvGraphicFramePr>
          <p:cNvPr id="5" name="Tabelle 8">
            <a:extLst>
              <a:ext uri="{FF2B5EF4-FFF2-40B4-BE49-F238E27FC236}">
                <a16:creationId xmlns:a16="http://schemas.microsoft.com/office/drawing/2014/main" id="{BE6FD9A0-8433-0B7B-2758-42213B071F9A}"/>
              </a:ext>
            </a:extLst>
          </p:cNvPr>
          <p:cNvGraphicFramePr>
            <a:graphicFrameLocks noGrp="1"/>
          </p:cNvGraphicFramePr>
          <p:nvPr>
            <p:extLst>
              <p:ext uri="{D42A27DB-BD31-4B8C-83A1-F6EECF244321}">
                <p14:modId xmlns:p14="http://schemas.microsoft.com/office/powerpoint/2010/main" val="2945885566"/>
              </p:ext>
            </p:extLst>
          </p:nvPr>
        </p:nvGraphicFramePr>
        <p:xfrm>
          <a:off x="838200" y="1439917"/>
          <a:ext cx="10328145" cy="5052958"/>
        </p:xfrm>
        <a:graphic>
          <a:graphicData uri="http://schemas.openxmlformats.org/drawingml/2006/table">
            <a:tbl>
              <a:tblPr firstRow="1" bandRow="1">
                <a:tableStyleId>{5940675A-B579-460E-94D1-54222C63F5DA}</a:tableStyleId>
              </a:tblPr>
              <a:tblGrid>
                <a:gridCol w="2555746">
                  <a:extLst>
                    <a:ext uri="{9D8B030D-6E8A-4147-A177-3AD203B41FA5}">
                      <a16:colId xmlns:a16="http://schemas.microsoft.com/office/drawing/2014/main" val="2168127119"/>
                    </a:ext>
                  </a:extLst>
                </a:gridCol>
                <a:gridCol w="7772399">
                  <a:extLst>
                    <a:ext uri="{9D8B030D-6E8A-4147-A177-3AD203B41FA5}">
                      <a16:colId xmlns:a16="http://schemas.microsoft.com/office/drawing/2014/main" val="3633166670"/>
                    </a:ext>
                  </a:extLst>
                </a:gridCol>
              </a:tblGrid>
              <a:tr h="1262473">
                <a:tc>
                  <a:txBody>
                    <a:bodyPr/>
                    <a:lstStyle/>
                    <a:p>
                      <a:endParaRPr lang="de-DE" sz="1400" dirty="0"/>
                    </a:p>
                  </a:txBody>
                  <a:tcPr>
                    <a:solidFill>
                      <a:schemeClr val="bg1"/>
                    </a:solidFill>
                  </a:tcPr>
                </a:tc>
                <a:tc>
                  <a:txBody>
                    <a:bodyPr/>
                    <a:lstStyle/>
                    <a:p>
                      <a:endParaRPr lang="de-DE" sz="1400" dirty="0"/>
                    </a:p>
                    <a:p>
                      <a:endParaRPr lang="de-DE" sz="1400" dirty="0"/>
                    </a:p>
                    <a:p>
                      <a:r>
                        <a:rPr lang="de-DE" sz="1400" dirty="0"/>
                        <a:t>Anforderungen im Bio-Anbau</a:t>
                      </a:r>
                    </a:p>
                  </a:txBody>
                  <a:tcPr>
                    <a:solidFill>
                      <a:schemeClr val="bg1"/>
                    </a:solidFill>
                  </a:tcPr>
                </a:tc>
                <a:extLst>
                  <a:ext uri="{0D108BD9-81ED-4DB2-BD59-A6C34878D82A}">
                    <a16:rowId xmlns:a16="http://schemas.microsoft.com/office/drawing/2014/main" val="1937068009"/>
                  </a:ext>
                </a:extLst>
              </a:tr>
              <a:tr h="758097">
                <a:tc>
                  <a:txBody>
                    <a:bodyPr/>
                    <a:lstStyle/>
                    <a:p>
                      <a:pPr>
                        <a:lnSpc>
                          <a:spcPct val="200000"/>
                        </a:lnSpc>
                      </a:pPr>
                      <a:r>
                        <a:rPr lang="de-DE" sz="1400" b="1" dirty="0"/>
                        <a:t>Bodenfruchtbarkeit </a:t>
                      </a:r>
                    </a:p>
                  </a:txBody>
                  <a:tcPr>
                    <a:solidFill>
                      <a:schemeClr val="bg1"/>
                    </a:solidFill>
                  </a:tcPr>
                </a:tc>
                <a:tc rowSpan="5">
                  <a:txBody>
                    <a:bodyPr/>
                    <a:lstStyle/>
                    <a:p>
                      <a:pPr>
                        <a:lnSpc>
                          <a:spcPct val="200000"/>
                        </a:lnSpc>
                      </a:pPr>
                      <a:endParaRPr lang="de-DE" sz="1400" dirty="0"/>
                    </a:p>
                    <a:p>
                      <a:pPr>
                        <a:lnSpc>
                          <a:spcPct val="200000"/>
                        </a:lnSpc>
                      </a:pPr>
                      <a:endParaRPr lang="de-DE" sz="1400" dirty="0"/>
                    </a:p>
                  </a:txBody>
                  <a:tcPr>
                    <a:solidFill>
                      <a:schemeClr val="bg1"/>
                    </a:solidFill>
                  </a:tcPr>
                </a:tc>
                <a:extLst>
                  <a:ext uri="{0D108BD9-81ED-4DB2-BD59-A6C34878D82A}">
                    <a16:rowId xmlns:a16="http://schemas.microsoft.com/office/drawing/2014/main" val="2202943378"/>
                  </a:ext>
                </a:extLst>
              </a:tr>
              <a:tr h="758097">
                <a:tc>
                  <a:txBody>
                    <a:bodyPr/>
                    <a:lstStyle/>
                    <a:p>
                      <a:pPr>
                        <a:lnSpc>
                          <a:spcPct val="200000"/>
                        </a:lnSpc>
                      </a:pPr>
                      <a:r>
                        <a:rPr lang="de-DE" sz="1400" b="1" dirty="0"/>
                        <a:t>Düngung</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237447073"/>
                  </a:ext>
                </a:extLst>
              </a:tr>
              <a:tr h="758097">
                <a:tc>
                  <a:txBody>
                    <a:bodyPr/>
                    <a:lstStyle/>
                    <a:p>
                      <a:pPr>
                        <a:lnSpc>
                          <a:spcPct val="200000"/>
                        </a:lnSpc>
                      </a:pPr>
                      <a:r>
                        <a:rPr lang="de-DE" sz="1400" b="1" dirty="0"/>
                        <a:t>Saatgut</a:t>
                      </a:r>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12056503"/>
                  </a:ext>
                </a:extLst>
              </a:tr>
              <a:tr h="758097">
                <a:tc>
                  <a:txBody>
                    <a:bodyPr/>
                    <a:lstStyle/>
                    <a:p>
                      <a:pPr>
                        <a:lnSpc>
                          <a:spcPct val="200000"/>
                        </a:lnSpc>
                      </a:pPr>
                      <a:r>
                        <a:rPr lang="de-DE" sz="1400" b="1" dirty="0" err="1"/>
                        <a:t>Beikrautregulierung</a:t>
                      </a:r>
                      <a:endParaRPr lang="de-DE" sz="1400" b="1" dirty="0"/>
                    </a:p>
                  </a:txBody>
                  <a:tcPr>
                    <a:solidFill>
                      <a:schemeClr val="bg1"/>
                    </a:solidFill>
                  </a:tcPr>
                </a:tc>
                <a:tc vMerge="1">
                  <a:txBody>
                    <a:bodyPr/>
                    <a:lstStyle/>
                    <a:p>
                      <a:pPr>
                        <a:lnSpc>
                          <a:spcPct val="200000"/>
                        </a:lnSpc>
                      </a:pPr>
                      <a:endParaRPr lang="de-DE" sz="1400" dirty="0"/>
                    </a:p>
                  </a:txBody>
                  <a:tcPr/>
                </a:tc>
                <a:extLst>
                  <a:ext uri="{0D108BD9-81ED-4DB2-BD59-A6C34878D82A}">
                    <a16:rowId xmlns:a16="http://schemas.microsoft.com/office/drawing/2014/main" val="2657926251"/>
                  </a:ext>
                </a:extLst>
              </a:tr>
              <a:tr h="758097">
                <a:tc>
                  <a:txBody>
                    <a:bodyPr/>
                    <a:lstStyle/>
                    <a:p>
                      <a:pPr>
                        <a:lnSpc>
                          <a:spcPct val="200000"/>
                        </a:lnSpc>
                      </a:pPr>
                      <a:r>
                        <a:rPr lang="de-DE" sz="1400" b="1" dirty="0"/>
                        <a:t>Schaderreger</a:t>
                      </a:r>
                    </a:p>
                  </a:txBody>
                  <a:tcPr>
                    <a:solidFill>
                      <a:schemeClr val="bg1">
                        <a:lumMod val="85000"/>
                      </a:schemeClr>
                    </a:solidFill>
                  </a:tcPr>
                </a:tc>
                <a:tc vMerge="1">
                  <a:txBody>
                    <a:bodyPr/>
                    <a:lstStyle/>
                    <a:p>
                      <a:pPr>
                        <a:lnSpc>
                          <a:spcPct val="200000"/>
                        </a:lnSpc>
                      </a:pPr>
                      <a:endParaRPr lang="de-DE" sz="1400" dirty="0"/>
                    </a:p>
                  </a:txBody>
                  <a:tcPr/>
                </a:tc>
                <a:extLst>
                  <a:ext uri="{0D108BD9-81ED-4DB2-BD59-A6C34878D82A}">
                    <a16:rowId xmlns:a16="http://schemas.microsoft.com/office/drawing/2014/main" val="2277537241"/>
                  </a:ext>
                </a:extLst>
              </a:tr>
            </a:tbl>
          </a:graphicData>
        </a:graphic>
      </p:graphicFrame>
      <p:grpSp>
        <p:nvGrpSpPr>
          <p:cNvPr id="10" name="Gruppieren 9">
            <a:extLst>
              <a:ext uri="{FF2B5EF4-FFF2-40B4-BE49-F238E27FC236}">
                <a16:creationId xmlns:a16="http://schemas.microsoft.com/office/drawing/2014/main" id="{222B9247-CF7C-8F4D-AD91-13F3FB972200}"/>
              </a:ext>
            </a:extLst>
          </p:cNvPr>
          <p:cNvGrpSpPr/>
          <p:nvPr/>
        </p:nvGrpSpPr>
        <p:grpSpPr>
          <a:xfrm>
            <a:off x="3255472" y="5862091"/>
            <a:ext cx="574920" cy="169920"/>
            <a:chOff x="3093046" y="3073212"/>
            <a:chExt cx="574920" cy="169920"/>
          </a:xfrm>
        </p:grpSpPr>
        <mc:AlternateContent xmlns:mc="http://schemas.openxmlformats.org/markup-compatibility/2006" xmlns:p14="http://schemas.microsoft.com/office/powerpoint/2010/main">
          <mc:Choice Requires="p14">
            <p:contentPart p14:bwMode="auto" r:id="rId3">
              <p14:nvContentPartPr>
                <p14:cNvPr id="8" name="Freihand 7">
                  <a:extLst>
                    <a:ext uri="{FF2B5EF4-FFF2-40B4-BE49-F238E27FC236}">
                      <a16:creationId xmlns:a16="http://schemas.microsoft.com/office/drawing/2014/main" id="{B6573427-30AB-7040-1838-260188EB93A7}"/>
                    </a:ext>
                  </a:extLst>
                </p14:cNvPr>
                <p14:cNvContentPartPr/>
                <p14:nvPr/>
              </p14:nvContentPartPr>
              <p14:xfrm>
                <a:off x="3093046" y="3078252"/>
                <a:ext cx="531360" cy="67320"/>
              </p14:xfrm>
            </p:contentPart>
          </mc:Choice>
          <mc:Fallback xmlns="">
            <p:pic>
              <p:nvPicPr>
                <p:cNvPr id="8" name="Freihand 7">
                  <a:extLst>
                    <a:ext uri="{FF2B5EF4-FFF2-40B4-BE49-F238E27FC236}">
                      <a16:creationId xmlns:a16="http://schemas.microsoft.com/office/drawing/2014/main" id="{B6573427-30AB-7040-1838-260188EB93A7}"/>
                    </a:ext>
                  </a:extLst>
                </p:cNvPr>
                <p:cNvPicPr/>
                <p:nvPr/>
              </p:nvPicPr>
              <p:blipFill>
                <a:blip r:embed="rId4"/>
                <a:stretch>
                  <a:fillRect/>
                </a:stretch>
              </p:blipFill>
              <p:spPr>
                <a:xfrm>
                  <a:off x="3075046" y="3060252"/>
                  <a:ext cx="5670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Freihand 8">
                  <a:extLst>
                    <a:ext uri="{FF2B5EF4-FFF2-40B4-BE49-F238E27FC236}">
                      <a16:creationId xmlns:a16="http://schemas.microsoft.com/office/drawing/2014/main" id="{1528A0A5-D7D5-C919-D4D9-C906638CD492}"/>
                    </a:ext>
                  </a:extLst>
                </p14:cNvPr>
                <p14:cNvContentPartPr/>
                <p14:nvPr/>
              </p14:nvContentPartPr>
              <p14:xfrm>
                <a:off x="3526486" y="3073212"/>
                <a:ext cx="141480" cy="169920"/>
              </p14:xfrm>
            </p:contentPart>
          </mc:Choice>
          <mc:Fallback xmlns="">
            <p:pic>
              <p:nvPicPr>
                <p:cNvPr id="9" name="Freihand 8">
                  <a:extLst>
                    <a:ext uri="{FF2B5EF4-FFF2-40B4-BE49-F238E27FC236}">
                      <a16:creationId xmlns:a16="http://schemas.microsoft.com/office/drawing/2014/main" id="{1528A0A5-D7D5-C919-D4D9-C906638CD492}"/>
                    </a:ext>
                  </a:extLst>
                </p:cNvPr>
                <p:cNvPicPr/>
                <p:nvPr/>
              </p:nvPicPr>
              <p:blipFill>
                <a:blip r:embed="rId6"/>
                <a:stretch>
                  <a:fillRect/>
                </a:stretch>
              </p:blipFill>
              <p:spPr>
                <a:xfrm>
                  <a:off x="3508486" y="3055250"/>
                  <a:ext cx="177120" cy="205485"/>
                </a:xfrm>
                <a:prstGeom prst="rect">
                  <a:avLst/>
                </a:prstGeom>
              </p:spPr>
            </p:pic>
          </mc:Fallback>
        </mc:AlternateContent>
      </p:grpSp>
      <p:sp>
        <p:nvSpPr>
          <p:cNvPr id="11" name="Textfeld 10">
            <a:extLst>
              <a:ext uri="{FF2B5EF4-FFF2-40B4-BE49-F238E27FC236}">
                <a16:creationId xmlns:a16="http://schemas.microsoft.com/office/drawing/2014/main" id="{071BED1D-200B-F905-63F8-A63521714410}"/>
              </a:ext>
            </a:extLst>
          </p:cNvPr>
          <p:cNvSpPr txBox="1"/>
          <p:nvPr/>
        </p:nvSpPr>
        <p:spPr>
          <a:xfrm>
            <a:off x="6903796" y="3663757"/>
            <a:ext cx="3720662" cy="1477328"/>
          </a:xfrm>
          <a:prstGeom prst="rect">
            <a:avLst/>
          </a:prstGeom>
          <a:noFill/>
        </p:spPr>
        <p:txBody>
          <a:bodyPr wrap="square" rtlCol="0">
            <a:spAutoFit/>
          </a:bodyPr>
          <a:lstStyle/>
          <a:p>
            <a:r>
              <a:rPr lang="de-DE" b="1" dirty="0"/>
              <a:t>Leitimpulse: </a:t>
            </a:r>
          </a:p>
          <a:p>
            <a:r>
              <a:rPr lang="de-DE" dirty="0"/>
              <a:t>Ergänzen Sie die Überbegriffe der Schaderreger und recherchieren Sie exemplarisch einen typischen im Gemüsebau!</a:t>
            </a:r>
          </a:p>
        </p:txBody>
      </p:sp>
      <p:grpSp>
        <p:nvGrpSpPr>
          <p:cNvPr id="14" name="Gruppieren 13">
            <a:extLst>
              <a:ext uri="{FF2B5EF4-FFF2-40B4-BE49-F238E27FC236}">
                <a16:creationId xmlns:a16="http://schemas.microsoft.com/office/drawing/2014/main" id="{326E8A01-D17F-E893-BAF8-DEFFCDE5D36E}"/>
              </a:ext>
            </a:extLst>
          </p:cNvPr>
          <p:cNvGrpSpPr/>
          <p:nvPr/>
        </p:nvGrpSpPr>
        <p:grpSpPr>
          <a:xfrm>
            <a:off x="5114745" y="4461246"/>
            <a:ext cx="793800" cy="402840"/>
            <a:chOff x="5984566" y="2969532"/>
            <a:chExt cx="793800" cy="402840"/>
          </a:xfrm>
        </p:grpSpPr>
        <mc:AlternateContent xmlns:mc="http://schemas.openxmlformats.org/markup-compatibility/2006" xmlns:p14="http://schemas.microsoft.com/office/powerpoint/2010/main">
          <mc:Choice Requires="p14">
            <p:contentPart p14:bwMode="auto" r:id="rId7">
              <p14:nvContentPartPr>
                <p14:cNvPr id="12" name="Freihand 11">
                  <a:extLst>
                    <a:ext uri="{FF2B5EF4-FFF2-40B4-BE49-F238E27FC236}">
                      <a16:creationId xmlns:a16="http://schemas.microsoft.com/office/drawing/2014/main" id="{A02A3156-1D74-9A17-963E-D40E797DA7E1}"/>
                    </a:ext>
                  </a:extLst>
                </p14:cNvPr>
                <p14:cNvContentPartPr/>
                <p14:nvPr/>
              </p14:nvContentPartPr>
              <p14:xfrm>
                <a:off x="5984566" y="3067452"/>
                <a:ext cx="696240" cy="304920"/>
              </p14:xfrm>
            </p:contentPart>
          </mc:Choice>
          <mc:Fallback xmlns="">
            <p:pic>
              <p:nvPicPr>
                <p:cNvPr id="12" name="Freihand 11">
                  <a:extLst>
                    <a:ext uri="{FF2B5EF4-FFF2-40B4-BE49-F238E27FC236}">
                      <a16:creationId xmlns:a16="http://schemas.microsoft.com/office/drawing/2014/main" id="{A02A3156-1D74-9A17-963E-D40E797DA7E1}"/>
                    </a:ext>
                  </a:extLst>
                </p:cNvPr>
                <p:cNvPicPr/>
                <p:nvPr/>
              </p:nvPicPr>
              <p:blipFill>
                <a:blip r:embed="rId8"/>
                <a:stretch>
                  <a:fillRect/>
                </a:stretch>
              </p:blipFill>
              <p:spPr>
                <a:xfrm>
                  <a:off x="5966566" y="3049452"/>
                  <a:ext cx="731880" cy="340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Freihand 12">
                  <a:extLst>
                    <a:ext uri="{FF2B5EF4-FFF2-40B4-BE49-F238E27FC236}">
                      <a16:creationId xmlns:a16="http://schemas.microsoft.com/office/drawing/2014/main" id="{653A30C7-6313-7B5A-CE6A-338C063F4924}"/>
                    </a:ext>
                  </a:extLst>
                </p14:cNvPr>
                <p14:cNvContentPartPr/>
                <p14:nvPr/>
              </p14:nvContentPartPr>
              <p14:xfrm>
                <a:off x="6585046" y="2969532"/>
                <a:ext cx="193320" cy="282960"/>
              </p14:xfrm>
            </p:contentPart>
          </mc:Choice>
          <mc:Fallback xmlns="">
            <p:pic>
              <p:nvPicPr>
                <p:cNvPr id="13" name="Freihand 12">
                  <a:extLst>
                    <a:ext uri="{FF2B5EF4-FFF2-40B4-BE49-F238E27FC236}">
                      <a16:creationId xmlns:a16="http://schemas.microsoft.com/office/drawing/2014/main" id="{653A30C7-6313-7B5A-CE6A-338C063F4924}"/>
                    </a:ext>
                  </a:extLst>
                </p:cNvPr>
                <p:cNvPicPr/>
                <p:nvPr/>
              </p:nvPicPr>
              <p:blipFill>
                <a:blip r:embed="rId10"/>
                <a:stretch>
                  <a:fillRect/>
                </a:stretch>
              </p:blipFill>
              <p:spPr>
                <a:xfrm>
                  <a:off x="6567046" y="2951555"/>
                  <a:ext cx="228960" cy="318555"/>
                </a:xfrm>
                <a:prstGeom prst="rect">
                  <a:avLst/>
                </a:prstGeom>
              </p:spPr>
            </p:pic>
          </mc:Fallback>
        </mc:AlternateContent>
      </p:grpSp>
      <p:pic>
        <p:nvPicPr>
          <p:cNvPr id="17" name="Grafik 16">
            <a:extLst>
              <a:ext uri="{FF2B5EF4-FFF2-40B4-BE49-F238E27FC236}">
                <a16:creationId xmlns:a16="http://schemas.microsoft.com/office/drawing/2014/main" id="{A7349A7C-D78F-FBDF-DB10-3D50E8EB0FBE}"/>
              </a:ext>
            </a:extLst>
          </p:cNvPr>
          <p:cNvPicPr>
            <a:picLocks noChangeAspect="1"/>
          </p:cNvPicPr>
          <p:nvPr/>
        </p:nvPicPr>
        <p:blipFill>
          <a:blip r:embed="rId11"/>
          <a:stretch>
            <a:fillRect/>
          </a:stretch>
        </p:blipFill>
        <p:spPr>
          <a:xfrm>
            <a:off x="8547061" y="4902345"/>
            <a:ext cx="1452531" cy="1441771"/>
          </a:xfrm>
          <a:prstGeom prst="rect">
            <a:avLst/>
          </a:prstGeom>
        </p:spPr>
      </p:pic>
      <p:pic>
        <p:nvPicPr>
          <p:cNvPr id="6" name="Grafik 5">
            <a:extLst>
              <a:ext uri="{FF2B5EF4-FFF2-40B4-BE49-F238E27FC236}">
                <a16:creationId xmlns:a16="http://schemas.microsoft.com/office/drawing/2014/main" id="{DDCA7B98-97F9-4A34-937B-4AED4E489528}"/>
              </a:ext>
            </a:extLst>
          </p:cNvPr>
          <p:cNvPicPr>
            <a:picLocks noChangeAspect="1"/>
          </p:cNvPicPr>
          <p:nvPr/>
        </p:nvPicPr>
        <p:blipFill>
          <a:blip r:embed="rId12"/>
          <a:stretch>
            <a:fillRect/>
          </a:stretch>
        </p:blipFill>
        <p:spPr>
          <a:xfrm>
            <a:off x="3831289" y="4915120"/>
            <a:ext cx="1571625" cy="819150"/>
          </a:xfrm>
          <a:prstGeom prst="rect">
            <a:avLst/>
          </a:prstGeom>
        </p:spPr>
      </p:pic>
    </p:spTree>
    <p:extLst>
      <p:ext uri="{BB962C8B-B14F-4D97-AF65-F5344CB8AC3E}">
        <p14:creationId xmlns:p14="http://schemas.microsoft.com/office/powerpoint/2010/main" val="1625094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2BDA3F-E69D-20E7-3E9D-62B8C9164C26}"/>
              </a:ext>
            </a:extLst>
          </p:cNvPr>
          <p:cNvSpPr>
            <a:spLocks noGrp="1"/>
          </p:cNvSpPr>
          <p:nvPr>
            <p:ph type="title"/>
          </p:nvPr>
        </p:nvSpPr>
        <p:spPr/>
        <p:txBody>
          <a:bodyPr>
            <a:normAutofit fontScale="90000"/>
          </a:bodyPr>
          <a:lstStyle/>
          <a:p>
            <a:r>
              <a:rPr lang="de-DE" sz="3100" dirty="0"/>
              <a:t>Ergänzen Sie die Überbegriffe der Schaderreger und recherchieren Sie exemplarisch einen typischen im Gemüsebau!</a:t>
            </a:r>
            <a:br>
              <a:rPr lang="de-DE" dirty="0"/>
            </a:br>
            <a:endParaRPr lang="de-DE" dirty="0"/>
          </a:p>
        </p:txBody>
      </p:sp>
      <p:graphicFrame>
        <p:nvGraphicFramePr>
          <p:cNvPr id="4" name="Tabelle 3">
            <a:extLst>
              <a:ext uri="{FF2B5EF4-FFF2-40B4-BE49-F238E27FC236}">
                <a16:creationId xmlns:a16="http://schemas.microsoft.com/office/drawing/2014/main" id="{84970D64-A57E-9D48-48D0-D255191352E5}"/>
              </a:ext>
            </a:extLst>
          </p:cNvPr>
          <p:cNvGraphicFramePr>
            <a:graphicFrameLocks noGrp="1"/>
          </p:cNvGraphicFramePr>
          <p:nvPr>
            <p:extLst>
              <p:ext uri="{D42A27DB-BD31-4B8C-83A1-F6EECF244321}">
                <p14:modId xmlns:p14="http://schemas.microsoft.com/office/powerpoint/2010/main" val="3946723553"/>
              </p:ext>
            </p:extLst>
          </p:nvPr>
        </p:nvGraphicFramePr>
        <p:xfrm>
          <a:off x="731520" y="1828800"/>
          <a:ext cx="10789919" cy="4091941"/>
        </p:xfrm>
        <a:graphic>
          <a:graphicData uri="http://schemas.openxmlformats.org/drawingml/2006/table">
            <a:tbl>
              <a:tblPr firstRow="1" firstCol="1" bandRow="1">
                <a:tableStyleId>{5940675A-B579-460E-94D1-54222C63F5DA}</a:tableStyleId>
              </a:tblPr>
              <a:tblGrid>
                <a:gridCol w="1499724">
                  <a:extLst>
                    <a:ext uri="{9D8B030D-6E8A-4147-A177-3AD203B41FA5}">
                      <a16:colId xmlns:a16="http://schemas.microsoft.com/office/drawing/2014/main" val="2938777486"/>
                    </a:ext>
                  </a:extLst>
                </a:gridCol>
                <a:gridCol w="1795036">
                  <a:extLst>
                    <a:ext uri="{9D8B030D-6E8A-4147-A177-3AD203B41FA5}">
                      <a16:colId xmlns:a16="http://schemas.microsoft.com/office/drawing/2014/main" val="668196340"/>
                    </a:ext>
                  </a:extLst>
                </a:gridCol>
                <a:gridCol w="1905890">
                  <a:extLst>
                    <a:ext uri="{9D8B030D-6E8A-4147-A177-3AD203B41FA5}">
                      <a16:colId xmlns:a16="http://schemas.microsoft.com/office/drawing/2014/main" val="1138813842"/>
                    </a:ext>
                  </a:extLst>
                </a:gridCol>
                <a:gridCol w="1705818">
                  <a:extLst>
                    <a:ext uri="{9D8B030D-6E8A-4147-A177-3AD203B41FA5}">
                      <a16:colId xmlns:a16="http://schemas.microsoft.com/office/drawing/2014/main" val="2169910894"/>
                    </a:ext>
                  </a:extLst>
                </a:gridCol>
                <a:gridCol w="2242828">
                  <a:extLst>
                    <a:ext uri="{9D8B030D-6E8A-4147-A177-3AD203B41FA5}">
                      <a16:colId xmlns:a16="http://schemas.microsoft.com/office/drawing/2014/main" val="2576257832"/>
                    </a:ext>
                  </a:extLst>
                </a:gridCol>
                <a:gridCol w="1640623">
                  <a:extLst>
                    <a:ext uri="{9D8B030D-6E8A-4147-A177-3AD203B41FA5}">
                      <a16:colId xmlns:a16="http://schemas.microsoft.com/office/drawing/2014/main" val="2904472820"/>
                    </a:ext>
                  </a:extLst>
                </a:gridCol>
              </a:tblGrid>
              <a:tr h="1022985">
                <a:tc>
                  <a:txBody>
                    <a:bodyPr/>
                    <a:lstStyle/>
                    <a:p>
                      <a:pPr algn="ctr"/>
                      <a:r>
                        <a:rPr lang="de-DE" sz="2000" kern="100" dirty="0">
                          <a:solidFill>
                            <a:srgbClr val="FF0000"/>
                          </a:solidFill>
                          <a:effectLst/>
                        </a:rPr>
                        <a:t>Virosen</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kern="100" dirty="0">
                          <a:solidFill>
                            <a:srgbClr val="FF0000"/>
                          </a:solidFill>
                          <a:effectLst/>
                        </a:rPr>
                        <a:t>Bakteriosen</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kern="100" dirty="0" err="1">
                          <a:solidFill>
                            <a:srgbClr val="FF0000"/>
                          </a:solidFill>
                          <a:effectLst/>
                        </a:rPr>
                        <a:t>Mucoromycota</a:t>
                      </a:r>
                      <a:r>
                        <a:rPr lang="de-DE" sz="2000" kern="100" dirty="0">
                          <a:solidFill>
                            <a:srgbClr val="FF0000"/>
                          </a:solidFill>
                          <a:effectLst/>
                        </a:rPr>
                        <a:t> und </a:t>
                      </a:r>
                      <a:r>
                        <a:rPr lang="de-DE" sz="2000" kern="100" dirty="0" err="1">
                          <a:solidFill>
                            <a:srgbClr val="FF0000"/>
                          </a:solidFill>
                          <a:effectLst/>
                        </a:rPr>
                        <a:t>Dikarya</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kern="100">
                          <a:solidFill>
                            <a:srgbClr val="FF0000"/>
                          </a:solidFill>
                          <a:effectLst/>
                        </a:rPr>
                        <a:t>Mollusca</a:t>
                      </a:r>
                      <a:endParaRPr lang="de-DE" sz="24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kern="100">
                          <a:solidFill>
                            <a:srgbClr val="FF0000"/>
                          </a:solidFill>
                          <a:effectLst/>
                        </a:rPr>
                        <a:t>Arachnoiden</a:t>
                      </a:r>
                      <a:endParaRPr lang="de-DE" sz="24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kern="100" dirty="0" err="1">
                          <a:solidFill>
                            <a:srgbClr val="FF0000"/>
                          </a:solidFill>
                          <a:effectLst/>
                        </a:rPr>
                        <a:t>Insecta</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12334"/>
                  </a:ext>
                </a:extLst>
              </a:tr>
              <a:tr h="409194">
                <a:tc>
                  <a:txBody>
                    <a:bodyPr/>
                    <a:lstStyle/>
                    <a:p>
                      <a:pPr algn="ctr"/>
                      <a:r>
                        <a:rPr lang="de-DE" sz="2000" kern="100">
                          <a:effectLst/>
                        </a:rPr>
                        <a:t>Viren</a:t>
                      </a:r>
                      <a:endParaRPr lang="de-DE"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r>
                        <a:rPr lang="de-DE" sz="2000" kern="100" dirty="0">
                          <a:effectLst/>
                        </a:rPr>
                        <a:t>Bakterien</a:t>
                      </a:r>
                      <a:endParaRPr lang="de-DE"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r>
                        <a:rPr lang="de-DE" sz="2000" kern="100" dirty="0">
                          <a:effectLst/>
                        </a:rPr>
                        <a:t>Pilze</a:t>
                      </a:r>
                      <a:endParaRPr lang="de-DE"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r>
                        <a:rPr lang="de-DE" sz="2000" kern="100" dirty="0">
                          <a:effectLst/>
                        </a:rPr>
                        <a:t>Weichtiere</a:t>
                      </a:r>
                      <a:endParaRPr lang="de-DE"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r>
                        <a:rPr lang="de-DE" sz="2000" kern="100">
                          <a:effectLst/>
                        </a:rPr>
                        <a:t>Spinnentiere</a:t>
                      </a:r>
                      <a:endParaRPr lang="de-DE"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r>
                        <a:rPr lang="de-DE" sz="2000" kern="100" dirty="0">
                          <a:effectLst/>
                        </a:rPr>
                        <a:t>Insekten</a:t>
                      </a:r>
                      <a:endParaRPr lang="de-DE"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276216514"/>
                  </a:ext>
                </a:extLst>
              </a:tr>
              <a:tr h="2659762">
                <a:tc>
                  <a:txBody>
                    <a:bodyPr/>
                    <a:lstStyle/>
                    <a:p>
                      <a:pPr algn="ctr"/>
                      <a:r>
                        <a:rPr lang="de-DE" sz="2000" kern="100" dirty="0">
                          <a:solidFill>
                            <a:srgbClr val="FF0000"/>
                          </a:solidFill>
                          <a:effectLst/>
                        </a:rPr>
                        <a:t> </a:t>
                      </a:r>
                      <a:endParaRPr lang="de-DE" sz="2400" kern="100" dirty="0">
                        <a:solidFill>
                          <a:srgbClr val="FF0000"/>
                        </a:solidFill>
                        <a:effectLst/>
                      </a:endParaRPr>
                    </a:p>
                    <a:p>
                      <a:pPr algn="ctr"/>
                      <a:r>
                        <a:rPr lang="de-DE" sz="2000" kern="100" dirty="0">
                          <a:solidFill>
                            <a:srgbClr val="FF0000"/>
                          </a:solidFill>
                          <a:effectLst/>
                        </a:rPr>
                        <a:t> </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i="1" kern="100" dirty="0">
                          <a:solidFill>
                            <a:srgbClr val="FF0000"/>
                          </a:solidFill>
                          <a:effectLst/>
                        </a:rPr>
                        <a:t>Pseudomonas </a:t>
                      </a:r>
                      <a:r>
                        <a:rPr lang="de-DE" sz="2000" i="1" kern="100" dirty="0" err="1">
                          <a:solidFill>
                            <a:srgbClr val="FF0000"/>
                          </a:solidFill>
                          <a:effectLst/>
                        </a:rPr>
                        <a:t>syringae</a:t>
                      </a:r>
                      <a:r>
                        <a:rPr lang="de-DE" sz="2000" i="1" kern="100" dirty="0">
                          <a:solidFill>
                            <a:srgbClr val="FF0000"/>
                          </a:solidFill>
                          <a:effectLst/>
                        </a:rPr>
                        <a:t> </a:t>
                      </a:r>
                      <a:r>
                        <a:rPr lang="de-DE" sz="2000" i="1" kern="100" dirty="0" err="1">
                          <a:solidFill>
                            <a:srgbClr val="FF0000"/>
                          </a:solidFill>
                          <a:effectLst/>
                        </a:rPr>
                        <a:t>pathovar</a:t>
                      </a:r>
                      <a:r>
                        <a:rPr lang="de-DE" sz="2000" i="1" kern="100" dirty="0">
                          <a:solidFill>
                            <a:srgbClr val="FF0000"/>
                          </a:solidFill>
                          <a:effectLst/>
                        </a:rPr>
                        <a:t> </a:t>
                      </a:r>
                      <a:r>
                        <a:rPr lang="de-DE" sz="2000" i="1" kern="100" dirty="0" err="1">
                          <a:solidFill>
                            <a:srgbClr val="FF0000"/>
                          </a:solidFill>
                          <a:effectLst/>
                        </a:rPr>
                        <a:t>phaseolicola</a:t>
                      </a:r>
                      <a:endParaRPr lang="de-DE" sz="2400" i="1" kern="100" dirty="0">
                        <a:solidFill>
                          <a:srgbClr val="FF0000"/>
                        </a:solidFill>
                        <a:effectLst/>
                      </a:endParaRPr>
                    </a:p>
                    <a:p>
                      <a:pPr algn="ctr"/>
                      <a:r>
                        <a:rPr lang="de-DE" sz="2000" kern="100" dirty="0">
                          <a:solidFill>
                            <a:srgbClr val="FF0000"/>
                          </a:solidFill>
                          <a:effectLst/>
                        </a:rPr>
                        <a:t> </a:t>
                      </a:r>
                      <a:endParaRPr lang="de-DE" sz="2400" kern="100" dirty="0">
                        <a:solidFill>
                          <a:srgbClr val="FF0000"/>
                        </a:solidFill>
                        <a:effectLst/>
                      </a:endParaRPr>
                    </a:p>
                    <a:p>
                      <a:pPr algn="ctr"/>
                      <a:r>
                        <a:rPr lang="de-DE" sz="2000" kern="100" dirty="0" err="1">
                          <a:solidFill>
                            <a:srgbClr val="FF0000"/>
                          </a:solidFill>
                          <a:effectLst/>
                        </a:rPr>
                        <a:t>Blattfrenken</a:t>
                      </a:r>
                      <a:r>
                        <a:rPr lang="de-DE" sz="2000" kern="100" dirty="0">
                          <a:solidFill>
                            <a:srgbClr val="FF0000"/>
                          </a:solidFill>
                          <a:effectLst/>
                        </a:rPr>
                        <a:t>-krankheit der Bohne</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i="1" kern="100" dirty="0">
                          <a:solidFill>
                            <a:srgbClr val="FF0000"/>
                          </a:solidFill>
                          <a:effectLst/>
                        </a:rPr>
                        <a:t>Alternaria </a:t>
                      </a:r>
                      <a:endParaRPr lang="de-DE" sz="2400" i="1" kern="100" dirty="0">
                        <a:solidFill>
                          <a:srgbClr val="FF0000"/>
                        </a:solidFill>
                        <a:effectLst/>
                      </a:endParaRPr>
                    </a:p>
                    <a:p>
                      <a:pPr algn="ctr"/>
                      <a:r>
                        <a:rPr lang="de-DE" sz="2000" i="1" kern="100" dirty="0" err="1">
                          <a:solidFill>
                            <a:srgbClr val="FF0000"/>
                          </a:solidFill>
                          <a:effectLst/>
                        </a:rPr>
                        <a:t>solani</a:t>
                      </a:r>
                      <a:endParaRPr lang="de-DE" sz="2400" i="1" kern="100" dirty="0">
                        <a:solidFill>
                          <a:srgbClr val="FF0000"/>
                        </a:solidFill>
                        <a:effectLst/>
                      </a:endParaRPr>
                    </a:p>
                    <a:p>
                      <a:pPr algn="ctr"/>
                      <a:r>
                        <a:rPr lang="de-DE" sz="2000" kern="100" dirty="0">
                          <a:solidFill>
                            <a:srgbClr val="FF0000"/>
                          </a:solidFill>
                          <a:effectLst/>
                        </a:rPr>
                        <a:t>(Dürrfleckenkrankheit</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i="1" kern="100" dirty="0">
                          <a:solidFill>
                            <a:srgbClr val="FF0000"/>
                          </a:solidFill>
                          <a:effectLst/>
                        </a:rPr>
                        <a:t>Arion </a:t>
                      </a:r>
                      <a:r>
                        <a:rPr lang="de-DE" sz="2000" i="1" kern="100" dirty="0" err="1">
                          <a:solidFill>
                            <a:srgbClr val="FF0000"/>
                          </a:solidFill>
                          <a:effectLst/>
                        </a:rPr>
                        <a:t>vulgaris</a:t>
                      </a:r>
                      <a:endParaRPr lang="de-DE" sz="2400" i="1" kern="100" dirty="0">
                        <a:solidFill>
                          <a:srgbClr val="FF0000"/>
                        </a:solidFill>
                        <a:effectLst/>
                      </a:endParaRPr>
                    </a:p>
                    <a:p>
                      <a:pPr algn="ctr"/>
                      <a:r>
                        <a:rPr lang="de-DE" sz="2000" kern="100" dirty="0">
                          <a:solidFill>
                            <a:srgbClr val="FF0000"/>
                          </a:solidFill>
                          <a:effectLst/>
                        </a:rPr>
                        <a:t> </a:t>
                      </a:r>
                      <a:endParaRPr lang="de-DE" sz="2400" kern="100" dirty="0">
                        <a:solidFill>
                          <a:srgbClr val="FF0000"/>
                        </a:solidFill>
                        <a:effectLst/>
                      </a:endParaRPr>
                    </a:p>
                    <a:p>
                      <a:pPr algn="ctr"/>
                      <a:r>
                        <a:rPr lang="de-DE" sz="2000" kern="100" dirty="0">
                          <a:solidFill>
                            <a:srgbClr val="FF0000"/>
                          </a:solidFill>
                          <a:effectLst/>
                        </a:rPr>
                        <a:t> </a:t>
                      </a:r>
                      <a:endParaRPr lang="de-DE" sz="2400" kern="100" dirty="0">
                        <a:solidFill>
                          <a:srgbClr val="FF0000"/>
                        </a:solidFill>
                        <a:effectLst/>
                      </a:endParaRPr>
                    </a:p>
                    <a:p>
                      <a:pPr algn="ctr"/>
                      <a:r>
                        <a:rPr lang="de-DE" sz="2000" kern="100" dirty="0">
                          <a:solidFill>
                            <a:srgbClr val="FF0000"/>
                          </a:solidFill>
                          <a:effectLst/>
                        </a:rPr>
                        <a:t>(Spanische Wegschnecke)</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ts val="1620"/>
                        </a:lnSpc>
                        <a:spcBef>
                          <a:spcPts val="200"/>
                        </a:spcBef>
                      </a:pPr>
                      <a:r>
                        <a:rPr lang="de-DE" sz="2000" i="1" kern="100" dirty="0" err="1">
                          <a:solidFill>
                            <a:srgbClr val="FF0000"/>
                          </a:solidFill>
                          <a:effectLst/>
                        </a:rPr>
                        <a:t>Tetranychus</a:t>
                      </a:r>
                      <a:r>
                        <a:rPr lang="de-DE" sz="2000" i="1" kern="100" dirty="0">
                          <a:solidFill>
                            <a:srgbClr val="FF0000"/>
                          </a:solidFill>
                          <a:effectLst/>
                        </a:rPr>
                        <a:t> </a:t>
                      </a:r>
                      <a:endParaRPr lang="de-DE" sz="2400" i="1" kern="100" dirty="0">
                        <a:solidFill>
                          <a:srgbClr val="FF0000"/>
                        </a:solidFill>
                        <a:effectLst/>
                      </a:endParaRPr>
                    </a:p>
                    <a:p>
                      <a:pPr algn="ctr">
                        <a:lnSpc>
                          <a:spcPts val="1620"/>
                        </a:lnSpc>
                        <a:spcBef>
                          <a:spcPts val="200"/>
                        </a:spcBef>
                      </a:pPr>
                      <a:r>
                        <a:rPr lang="de-DE" sz="2000" i="1" kern="100" dirty="0">
                          <a:solidFill>
                            <a:srgbClr val="FF0000"/>
                          </a:solidFill>
                          <a:effectLst/>
                        </a:rPr>
                        <a:t> </a:t>
                      </a:r>
                      <a:endParaRPr lang="de-DE" sz="2400" i="1" kern="100" dirty="0">
                        <a:solidFill>
                          <a:srgbClr val="FF0000"/>
                        </a:solidFill>
                        <a:effectLst/>
                      </a:endParaRPr>
                    </a:p>
                    <a:p>
                      <a:pPr algn="ctr">
                        <a:lnSpc>
                          <a:spcPts val="1620"/>
                        </a:lnSpc>
                        <a:spcBef>
                          <a:spcPts val="200"/>
                        </a:spcBef>
                      </a:pPr>
                      <a:r>
                        <a:rPr lang="de-DE" sz="2000" i="1" kern="100" dirty="0" err="1">
                          <a:solidFill>
                            <a:srgbClr val="FF0000"/>
                          </a:solidFill>
                          <a:effectLst/>
                        </a:rPr>
                        <a:t>urticae</a:t>
                      </a:r>
                      <a:r>
                        <a:rPr lang="de-DE" sz="2000" i="1" kern="100" dirty="0">
                          <a:solidFill>
                            <a:srgbClr val="FF0000"/>
                          </a:solidFill>
                          <a:effectLst/>
                        </a:rPr>
                        <a:t> </a:t>
                      </a:r>
                      <a:endParaRPr lang="de-DE" sz="2400" i="1" kern="100" dirty="0">
                        <a:solidFill>
                          <a:srgbClr val="FF0000"/>
                        </a:solidFill>
                        <a:effectLst/>
                      </a:endParaRPr>
                    </a:p>
                    <a:p>
                      <a:pPr algn="ctr"/>
                      <a:r>
                        <a:rPr lang="de-DE" sz="2000" kern="100" dirty="0">
                          <a:solidFill>
                            <a:srgbClr val="FF0000"/>
                          </a:solidFill>
                          <a:effectLst/>
                        </a:rPr>
                        <a:t> </a:t>
                      </a:r>
                      <a:endParaRPr lang="de-DE" sz="2400" kern="100" dirty="0">
                        <a:solidFill>
                          <a:srgbClr val="FF0000"/>
                        </a:solidFill>
                        <a:effectLst/>
                      </a:endParaRPr>
                    </a:p>
                    <a:p>
                      <a:pPr algn="ctr"/>
                      <a:r>
                        <a:rPr lang="de-DE" sz="2000" kern="100" dirty="0">
                          <a:solidFill>
                            <a:srgbClr val="FF0000"/>
                          </a:solidFill>
                          <a:effectLst/>
                        </a:rPr>
                        <a:t>(Bohnenspinnmilbe)</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de-DE" sz="2000" kern="100" dirty="0" err="1">
                          <a:solidFill>
                            <a:srgbClr val="FF0000"/>
                          </a:solidFill>
                          <a:effectLst/>
                        </a:rPr>
                        <a:t>Acyrthosiphon</a:t>
                      </a:r>
                      <a:r>
                        <a:rPr lang="de-DE" sz="2000" kern="100" dirty="0">
                          <a:solidFill>
                            <a:srgbClr val="FF0000"/>
                          </a:solidFill>
                          <a:effectLst/>
                        </a:rPr>
                        <a:t> </a:t>
                      </a:r>
                      <a:endParaRPr lang="de-DE" sz="2400" kern="100" dirty="0">
                        <a:solidFill>
                          <a:srgbClr val="FF0000"/>
                        </a:solidFill>
                        <a:effectLst/>
                      </a:endParaRPr>
                    </a:p>
                    <a:p>
                      <a:pPr algn="ctr"/>
                      <a:r>
                        <a:rPr lang="de-DE" sz="2000" kern="100" dirty="0" err="1">
                          <a:solidFill>
                            <a:srgbClr val="FF0000"/>
                          </a:solidFill>
                          <a:effectLst/>
                        </a:rPr>
                        <a:t>pisum</a:t>
                      </a:r>
                      <a:endParaRPr lang="de-DE" sz="2400" kern="100" dirty="0">
                        <a:solidFill>
                          <a:srgbClr val="FF0000"/>
                        </a:solidFill>
                        <a:effectLst/>
                      </a:endParaRPr>
                    </a:p>
                    <a:p>
                      <a:pPr algn="ctr"/>
                      <a:r>
                        <a:rPr lang="de-DE" sz="2000" kern="100" dirty="0">
                          <a:solidFill>
                            <a:srgbClr val="FF0000"/>
                          </a:solidFill>
                          <a:effectLst/>
                        </a:rPr>
                        <a:t> </a:t>
                      </a:r>
                      <a:endParaRPr lang="de-DE" sz="2400" kern="100" dirty="0">
                        <a:solidFill>
                          <a:srgbClr val="FF0000"/>
                        </a:solidFill>
                        <a:effectLst/>
                      </a:endParaRPr>
                    </a:p>
                    <a:p>
                      <a:pPr algn="ctr"/>
                      <a:r>
                        <a:rPr lang="de-DE" sz="2000" kern="100" dirty="0">
                          <a:solidFill>
                            <a:srgbClr val="FF0000"/>
                          </a:solidFill>
                          <a:effectLst/>
                        </a:rPr>
                        <a:t>(Erbsenblattlaus)</a:t>
                      </a:r>
                      <a:endParaRPr lang="de-DE"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0297461"/>
                  </a:ext>
                </a:extLst>
              </a:tr>
            </a:tbl>
          </a:graphicData>
        </a:graphic>
      </p:graphicFrame>
      <p:sp>
        <p:nvSpPr>
          <p:cNvPr id="5" name="Textfeld 4">
            <a:hlinkClick r:id="rId2" action="ppaction://hlinksldjump"/>
            <a:extLst>
              <a:ext uri="{FF2B5EF4-FFF2-40B4-BE49-F238E27FC236}">
                <a16:creationId xmlns:a16="http://schemas.microsoft.com/office/drawing/2014/main" id="{B2CC12B6-C7DA-DF0F-6630-8311D5151339}"/>
              </a:ext>
            </a:extLst>
          </p:cNvPr>
          <p:cNvSpPr txBox="1"/>
          <p:nvPr/>
        </p:nvSpPr>
        <p:spPr>
          <a:xfrm>
            <a:off x="9677812" y="6123543"/>
            <a:ext cx="1989438" cy="369332"/>
          </a:xfrm>
          <a:prstGeom prst="rect">
            <a:avLst/>
          </a:prstGeom>
          <a:solidFill>
            <a:schemeClr val="bg1">
              <a:lumMod val="85000"/>
            </a:schemeClr>
          </a:solidFill>
        </p:spPr>
        <p:txBody>
          <a:bodyPr wrap="square" rtlCol="0">
            <a:spAutoFit/>
          </a:bodyPr>
          <a:lstStyle/>
          <a:p>
            <a:pPr algn="ctr"/>
            <a:r>
              <a:rPr lang="de-DE" dirty="0"/>
              <a:t>Zurück</a:t>
            </a:r>
          </a:p>
        </p:txBody>
      </p:sp>
    </p:spTree>
    <p:extLst>
      <p:ext uri="{BB962C8B-B14F-4D97-AF65-F5344CB8AC3E}">
        <p14:creationId xmlns:p14="http://schemas.microsoft.com/office/powerpoint/2010/main" val="3540750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B03E-EC3E-0A57-C896-0E8D3659ADB6}"/>
              </a:ext>
            </a:extLst>
          </p:cNvPr>
          <p:cNvSpPr>
            <a:spLocks noGrp="1"/>
          </p:cNvSpPr>
          <p:nvPr>
            <p:ph type="title"/>
          </p:nvPr>
        </p:nvSpPr>
        <p:spPr>
          <a:xfrm>
            <a:off x="926756" y="1258931"/>
            <a:ext cx="11345332" cy="511175"/>
          </a:xfrm>
        </p:spPr>
        <p:txBody>
          <a:bodyPr>
            <a:normAutofit fontScale="90000"/>
          </a:bodyPr>
          <a:lstStyle/>
          <a:p>
            <a:r>
              <a:rPr lang="de-DE" dirty="0"/>
              <a:t>Lernsituation II</a:t>
            </a:r>
          </a:p>
        </p:txBody>
      </p:sp>
      <p:sp>
        <p:nvSpPr>
          <p:cNvPr id="5" name="Textfeld 4">
            <a:extLst>
              <a:ext uri="{FF2B5EF4-FFF2-40B4-BE49-F238E27FC236}">
                <a16:creationId xmlns:a16="http://schemas.microsoft.com/office/drawing/2014/main" id="{5A856D29-3715-B489-B8D8-46CE40CC44B4}"/>
              </a:ext>
            </a:extLst>
          </p:cNvPr>
          <p:cNvSpPr txBox="1"/>
          <p:nvPr/>
        </p:nvSpPr>
        <p:spPr>
          <a:xfrm>
            <a:off x="860854" y="3711057"/>
            <a:ext cx="9971903" cy="1754326"/>
          </a:xfrm>
          <a:prstGeom prst="rect">
            <a:avLst/>
          </a:prstGeom>
          <a:noFill/>
        </p:spPr>
        <p:txBody>
          <a:bodyPr wrap="square">
            <a:spAutoFit/>
          </a:bodyPr>
          <a:lstStyle/>
          <a:p>
            <a:pPr algn="just"/>
            <a:r>
              <a:rPr lang="de-DE" kern="0" dirty="0">
                <a:solidFill>
                  <a:srgbClr val="404040"/>
                </a:solidFill>
                <a:ea typeface="Times New Roman" panose="02020603050405020304" pitchFamily="18" charset="0"/>
                <a:cs typeface="Times New Roman" panose="02020603050405020304" pitchFamily="18" charset="0"/>
              </a:rPr>
              <a:t>Für Ihren Ausbilder erstellten Sie eine Übersicht zu den Anbauverbänden. Dabei ging es immer um Fruchtfolgen. </a:t>
            </a:r>
          </a:p>
          <a:p>
            <a:pPr algn="just"/>
            <a:r>
              <a:rPr lang="de-DE" kern="0" dirty="0">
                <a:solidFill>
                  <a:srgbClr val="404040"/>
                </a:solidFill>
                <a:ea typeface="Times New Roman" panose="02020603050405020304" pitchFamily="18" charset="0"/>
                <a:cs typeface="Times New Roman" panose="02020603050405020304" pitchFamily="18" charset="0"/>
              </a:rPr>
              <a:t>Letztes Jahr begann Ihr Betrieb mit der Salatkultur. Erarbeiten Sie ein Portrait für den ökologischen Salatanbau!</a:t>
            </a:r>
          </a:p>
          <a:p>
            <a:pPr algn="just"/>
            <a:endParaRPr lang="de-DE" kern="0" dirty="0">
              <a:solidFill>
                <a:srgbClr val="404040"/>
              </a:solidFill>
              <a:ea typeface="Times New Roman" panose="02020603050405020304" pitchFamily="18" charset="0"/>
              <a:cs typeface="Times New Roman" panose="02020603050405020304" pitchFamily="18" charset="0"/>
            </a:endParaRPr>
          </a:p>
          <a:p>
            <a:pPr algn="just"/>
            <a:r>
              <a:rPr lang="de-DE" kern="0" dirty="0" err="1">
                <a:solidFill>
                  <a:srgbClr val="FF0000"/>
                </a:solidFill>
                <a:ea typeface="Times New Roman" panose="02020603050405020304" pitchFamily="18" charset="0"/>
                <a:cs typeface="Times New Roman" panose="02020603050405020304" pitchFamily="18" charset="0"/>
              </a:rPr>
              <a:t>Ggf</a:t>
            </a:r>
            <a:r>
              <a:rPr lang="de-DE" kern="0" dirty="0">
                <a:solidFill>
                  <a:srgbClr val="FF0000"/>
                </a:solidFill>
                <a:ea typeface="Times New Roman" panose="02020603050405020304" pitchFamily="18" charset="0"/>
                <a:cs typeface="Times New Roman" panose="02020603050405020304" pitchFamily="18" charset="0"/>
              </a:rPr>
              <a:t> parallel Grünkohl (Gründüngung)</a:t>
            </a:r>
          </a:p>
        </p:txBody>
      </p:sp>
      <p:pic>
        <p:nvPicPr>
          <p:cNvPr id="6" name="Grafik 5">
            <a:extLst>
              <a:ext uri="{FF2B5EF4-FFF2-40B4-BE49-F238E27FC236}">
                <a16:creationId xmlns:a16="http://schemas.microsoft.com/office/drawing/2014/main" id="{85471682-D8CF-4166-AFE6-9865324B3C99}"/>
              </a:ext>
            </a:extLst>
          </p:cNvPr>
          <p:cNvPicPr>
            <a:picLocks noChangeAspect="1"/>
          </p:cNvPicPr>
          <p:nvPr/>
        </p:nvPicPr>
        <p:blipFill>
          <a:blip r:embed="rId2"/>
          <a:stretch>
            <a:fillRect/>
          </a:stretch>
        </p:blipFill>
        <p:spPr>
          <a:xfrm rot="5400000">
            <a:off x="9666514" y="382951"/>
            <a:ext cx="1313970" cy="1751960"/>
          </a:xfrm>
          <a:prstGeom prst="rect">
            <a:avLst/>
          </a:prstGeom>
          <a:ln>
            <a:noFill/>
          </a:ln>
          <a:effectLst>
            <a:softEdge rad="112500"/>
          </a:effectLst>
        </p:spPr>
      </p:pic>
    </p:spTree>
    <p:extLst>
      <p:ext uri="{BB962C8B-B14F-4D97-AF65-F5344CB8AC3E}">
        <p14:creationId xmlns:p14="http://schemas.microsoft.com/office/powerpoint/2010/main" val="918422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7247F2-6515-A4E8-DA1D-B37C6E6AB56B}"/>
              </a:ext>
            </a:extLst>
          </p:cNvPr>
          <p:cNvSpPr>
            <a:spLocks noGrp="1"/>
          </p:cNvSpPr>
          <p:nvPr>
            <p:ph type="title"/>
          </p:nvPr>
        </p:nvSpPr>
        <p:spPr/>
        <p:txBody>
          <a:bodyPr/>
          <a:lstStyle/>
          <a:p>
            <a:r>
              <a:rPr lang="de-DE" dirty="0"/>
              <a:t>Portrait ökologischer Salatanbau</a:t>
            </a:r>
          </a:p>
        </p:txBody>
      </p:sp>
      <p:pic>
        <p:nvPicPr>
          <p:cNvPr id="5" name="Grafik 4">
            <a:extLst>
              <a:ext uri="{FF2B5EF4-FFF2-40B4-BE49-F238E27FC236}">
                <a16:creationId xmlns:a16="http://schemas.microsoft.com/office/drawing/2014/main" id="{4CE997B5-1530-04B9-5BED-A7CA96A0E6B2}"/>
              </a:ext>
            </a:extLst>
          </p:cNvPr>
          <p:cNvPicPr>
            <a:picLocks noChangeAspect="1"/>
          </p:cNvPicPr>
          <p:nvPr/>
        </p:nvPicPr>
        <p:blipFill>
          <a:blip r:embed="rId2"/>
          <a:stretch>
            <a:fillRect/>
          </a:stretch>
        </p:blipFill>
        <p:spPr>
          <a:xfrm>
            <a:off x="9013169" y="3794686"/>
            <a:ext cx="2688679" cy="2450567"/>
          </a:xfrm>
          <a:prstGeom prst="rect">
            <a:avLst/>
          </a:prstGeom>
        </p:spPr>
      </p:pic>
      <p:graphicFrame>
        <p:nvGraphicFramePr>
          <p:cNvPr id="6" name="Tabelle 6">
            <a:extLst>
              <a:ext uri="{FF2B5EF4-FFF2-40B4-BE49-F238E27FC236}">
                <a16:creationId xmlns:a16="http://schemas.microsoft.com/office/drawing/2014/main" id="{2E8AD3C1-4E4D-787E-0160-FB4580855035}"/>
              </a:ext>
            </a:extLst>
          </p:cNvPr>
          <p:cNvGraphicFramePr>
            <a:graphicFrameLocks noGrp="1"/>
          </p:cNvGraphicFramePr>
          <p:nvPr>
            <p:extLst>
              <p:ext uri="{D42A27DB-BD31-4B8C-83A1-F6EECF244321}">
                <p14:modId xmlns:p14="http://schemas.microsoft.com/office/powerpoint/2010/main" val="154932824"/>
              </p:ext>
            </p:extLst>
          </p:nvPr>
        </p:nvGraphicFramePr>
        <p:xfrm>
          <a:off x="974124" y="3712038"/>
          <a:ext cx="7762103" cy="2595880"/>
        </p:xfrm>
        <a:graphic>
          <a:graphicData uri="http://schemas.openxmlformats.org/drawingml/2006/table">
            <a:tbl>
              <a:tblPr firstRow="1" bandRow="1">
                <a:tableStyleId>{5940675A-B579-460E-94D1-54222C63F5DA}</a:tableStyleId>
              </a:tblPr>
              <a:tblGrid>
                <a:gridCol w="1901846">
                  <a:extLst>
                    <a:ext uri="{9D8B030D-6E8A-4147-A177-3AD203B41FA5}">
                      <a16:colId xmlns:a16="http://schemas.microsoft.com/office/drawing/2014/main" val="1110647567"/>
                    </a:ext>
                  </a:extLst>
                </a:gridCol>
                <a:gridCol w="5860257">
                  <a:extLst>
                    <a:ext uri="{9D8B030D-6E8A-4147-A177-3AD203B41FA5}">
                      <a16:colId xmlns:a16="http://schemas.microsoft.com/office/drawing/2014/main" val="1003056695"/>
                    </a:ext>
                  </a:extLst>
                </a:gridCol>
              </a:tblGrid>
              <a:tr h="370840">
                <a:tc>
                  <a:txBody>
                    <a:bodyPr/>
                    <a:lstStyle/>
                    <a:p>
                      <a:r>
                        <a:rPr lang="de-DE" dirty="0"/>
                        <a:t>Sortenwahl</a:t>
                      </a:r>
                    </a:p>
                  </a:txBody>
                  <a:tcPr/>
                </a:tc>
                <a:tc>
                  <a:txBody>
                    <a:bodyPr/>
                    <a:lstStyle/>
                    <a:p>
                      <a:pPr marL="285750" indent="-285750">
                        <a:buFontTx/>
                        <a:buChar char="-"/>
                      </a:pP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2784966276"/>
                  </a:ext>
                </a:extLst>
              </a:tr>
              <a:tr h="370840">
                <a:tc>
                  <a:txBody>
                    <a:bodyPr/>
                    <a:lstStyle/>
                    <a:p>
                      <a:r>
                        <a:rPr lang="de-DE" dirty="0"/>
                        <a:t>Kulturhinweise</a:t>
                      </a:r>
                    </a:p>
                  </a:txBody>
                  <a:tcPr/>
                </a:tc>
                <a:tc>
                  <a:txBody>
                    <a:bodyPr/>
                    <a:lstStyle/>
                    <a:p>
                      <a:pPr marL="285750" indent="-285750" algn="l" defTabSz="914400" rtl="0" eaLnBrk="1" latinLnBrk="0" hangingPunct="1">
                        <a:buFontTx/>
                        <a:buChar char="-"/>
                      </a:pP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1260970058"/>
                  </a:ext>
                </a:extLst>
              </a:tr>
              <a:tr h="370840">
                <a:tc>
                  <a:txBody>
                    <a:bodyPr/>
                    <a:lstStyle/>
                    <a:p>
                      <a:r>
                        <a:rPr lang="de-DE" dirty="0"/>
                        <a:t>Fruchtfolge</a:t>
                      </a:r>
                    </a:p>
                  </a:txBody>
                  <a:tcPr/>
                </a:tc>
                <a:tc>
                  <a:txBody>
                    <a:bodyPr/>
                    <a:lstStyle/>
                    <a:p>
                      <a:pPr marL="285750" indent="-285750" algn="l" defTabSz="914400" rtl="0" eaLnBrk="1" latinLnBrk="0" hangingPunct="1">
                        <a:buFontTx/>
                        <a:buChar char="-"/>
                      </a:pPr>
                      <a:endParaRPr lang="de-DE" sz="1200" kern="1200" dirty="0">
                        <a:solidFill>
                          <a:srgbClr val="FF0000"/>
                        </a:solidFill>
                        <a:latin typeface="+mn-lt"/>
                        <a:ea typeface="+mn-ea"/>
                        <a:cs typeface="+mn-cs"/>
                        <a:sym typeface="Wingdings" pitchFamily="2" charset="2"/>
                      </a:endParaRPr>
                    </a:p>
                  </a:txBody>
                  <a:tcPr/>
                </a:tc>
                <a:extLst>
                  <a:ext uri="{0D108BD9-81ED-4DB2-BD59-A6C34878D82A}">
                    <a16:rowId xmlns:a16="http://schemas.microsoft.com/office/drawing/2014/main" val="586691670"/>
                  </a:ext>
                </a:extLst>
              </a:tr>
              <a:tr h="370840">
                <a:tc>
                  <a:txBody>
                    <a:bodyPr/>
                    <a:lstStyle/>
                    <a:p>
                      <a:r>
                        <a:rPr lang="de-DE" dirty="0"/>
                        <a:t>Düngung</a:t>
                      </a:r>
                    </a:p>
                  </a:txBody>
                  <a:tcPr/>
                </a:tc>
                <a:tc>
                  <a:txBody>
                    <a:bodyPr/>
                    <a:lstStyle/>
                    <a:p>
                      <a:pPr marL="285750" indent="-285750" algn="l" defTabSz="914400" rtl="0" eaLnBrk="1" latinLnBrk="0" hangingPunct="1">
                        <a:buFontTx/>
                        <a:buChar char="-"/>
                      </a:pP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607903279"/>
                  </a:ext>
                </a:extLst>
              </a:tr>
              <a:tr h="370840">
                <a:tc>
                  <a:txBody>
                    <a:bodyPr/>
                    <a:lstStyle/>
                    <a:p>
                      <a:r>
                        <a:rPr lang="de-DE" dirty="0"/>
                        <a:t>Pflanzenschutz                       </a:t>
                      </a:r>
                    </a:p>
                  </a:txBody>
                  <a:tcPr/>
                </a:tc>
                <a:tc>
                  <a:txBody>
                    <a:bodyPr/>
                    <a:lstStyle/>
                    <a:p>
                      <a:pPr marL="285750" indent="-285750">
                        <a:buFontTx/>
                        <a:buChar char="-"/>
                      </a:pPr>
                      <a:endParaRPr lang="de-DE" sz="1200" i="1" kern="1200" dirty="0">
                        <a:solidFill>
                          <a:srgbClr val="FF0000"/>
                        </a:solidFill>
                        <a:latin typeface="+mn-lt"/>
                        <a:ea typeface="+mn-ea"/>
                        <a:cs typeface="+mn-cs"/>
                      </a:endParaRPr>
                    </a:p>
                  </a:txBody>
                  <a:tcPr/>
                </a:tc>
                <a:extLst>
                  <a:ext uri="{0D108BD9-81ED-4DB2-BD59-A6C34878D82A}">
                    <a16:rowId xmlns:a16="http://schemas.microsoft.com/office/drawing/2014/main" val="688017881"/>
                  </a:ext>
                </a:extLst>
              </a:tr>
              <a:tr h="370840">
                <a:tc>
                  <a:txBody>
                    <a:bodyPr/>
                    <a:lstStyle/>
                    <a:p>
                      <a:r>
                        <a:rPr lang="de-DE" dirty="0"/>
                        <a:t>Blattläuse</a:t>
                      </a:r>
                    </a:p>
                  </a:txBody>
                  <a:tcPr/>
                </a:tc>
                <a:tc>
                  <a:txBody>
                    <a:bodyPr/>
                    <a:lstStyle/>
                    <a:p>
                      <a:pPr marL="285750" indent="-285750" algn="l" defTabSz="914400" rtl="0" eaLnBrk="1" latinLnBrk="0" hangingPunct="1">
                        <a:buFontTx/>
                        <a:buChar char="-"/>
                      </a:pP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3721857761"/>
                  </a:ext>
                </a:extLst>
              </a:tr>
              <a:tr h="370840">
                <a:tc>
                  <a:txBody>
                    <a:bodyPr/>
                    <a:lstStyle/>
                    <a:p>
                      <a:r>
                        <a:rPr lang="de-DE" dirty="0"/>
                        <a:t>Schnecken</a:t>
                      </a:r>
                    </a:p>
                  </a:txBody>
                  <a:tcPr/>
                </a:tc>
                <a:tc>
                  <a:txBody>
                    <a:bodyPr/>
                    <a:lstStyle/>
                    <a:p>
                      <a:pPr marL="285750" indent="-285750" algn="l" defTabSz="914400" rtl="0" eaLnBrk="1" latinLnBrk="0" hangingPunct="1">
                        <a:buFontTx/>
                        <a:buChar char="-"/>
                      </a:pP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2137366192"/>
                  </a:ext>
                </a:extLst>
              </a:tr>
            </a:tbl>
          </a:graphicData>
        </a:graphic>
      </p:graphicFrame>
      <p:sp>
        <p:nvSpPr>
          <p:cNvPr id="7" name="Textfeld 6">
            <a:hlinkClick r:id="rId3" action="ppaction://hlinksldjump"/>
            <a:extLst>
              <a:ext uri="{FF2B5EF4-FFF2-40B4-BE49-F238E27FC236}">
                <a16:creationId xmlns:a16="http://schemas.microsoft.com/office/drawing/2014/main" id="{E222E9CA-B5C2-81BE-F3F8-21B17E251AD3}"/>
              </a:ext>
            </a:extLst>
          </p:cNvPr>
          <p:cNvSpPr txBox="1"/>
          <p:nvPr/>
        </p:nvSpPr>
        <p:spPr>
          <a:xfrm>
            <a:off x="10357508" y="6241533"/>
            <a:ext cx="1181155" cy="369332"/>
          </a:xfrm>
          <a:prstGeom prst="rect">
            <a:avLst/>
          </a:prstGeom>
          <a:solidFill>
            <a:schemeClr val="bg1">
              <a:lumMod val="85000"/>
            </a:schemeClr>
          </a:solidFill>
        </p:spPr>
        <p:txBody>
          <a:bodyPr wrap="square" rtlCol="0">
            <a:spAutoFit/>
          </a:bodyPr>
          <a:lstStyle/>
          <a:p>
            <a:pPr algn="ctr"/>
            <a:r>
              <a:rPr lang="de-DE" dirty="0"/>
              <a:t>Zurück</a:t>
            </a:r>
          </a:p>
        </p:txBody>
      </p:sp>
      <p:pic>
        <p:nvPicPr>
          <p:cNvPr id="4" name="Grafik 3">
            <a:extLst>
              <a:ext uri="{FF2B5EF4-FFF2-40B4-BE49-F238E27FC236}">
                <a16:creationId xmlns:a16="http://schemas.microsoft.com/office/drawing/2014/main" id="{7BE833FD-1595-4A9A-B4F0-A4C9B4421530}"/>
              </a:ext>
            </a:extLst>
          </p:cNvPr>
          <p:cNvPicPr>
            <a:picLocks noChangeAspect="1"/>
          </p:cNvPicPr>
          <p:nvPr/>
        </p:nvPicPr>
        <p:blipFill>
          <a:blip r:embed="rId4"/>
          <a:stretch>
            <a:fillRect/>
          </a:stretch>
        </p:blipFill>
        <p:spPr>
          <a:xfrm>
            <a:off x="9482656" y="2118246"/>
            <a:ext cx="1749704" cy="1310754"/>
          </a:xfrm>
          <a:prstGeom prst="rect">
            <a:avLst/>
          </a:prstGeom>
        </p:spPr>
      </p:pic>
    </p:spTree>
    <p:extLst>
      <p:ext uri="{BB962C8B-B14F-4D97-AF65-F5344CB8AC3E}">
        <p14:creationId xmlns:p14="http://schemas.microsoft.com/office/powerpoint/2010/main" val="421986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7247F2-6515-A4E8-DA1D-B37C6E6AB56B}"/>
              </a:ext>
            </a:extLst>
          </p:cNvPr>
          <p:cNvSpPr>
            <a:spLocks noGrp="1"/>
          </p:cNvSpPr>
          <p:nvPr>
            <p:ph type="title"/>
          </p:nvPr>
        </p:nvSpPr>
        <p:spPr/>
        <p:txBody>
          <a:bodyPr/>
          <a:lstStyle/>
          <a:p>
            <a:r>
              <a:rPr lang="de-DE" dirty="0"/>
              <a:t>Portrait ökologischer Salatanbau</a:t>
            </a:r>
          </a:p>
        </p:txBody>
      </p:sp>
      <p:pic>
        <p:nvPicPr>
          <p:cNvPr id="5" name="Grafik 4">
            <a:extLst>
              <a:ext uri="{FF2B5EF4-FFF2-40B4-BE49-F238E27FC236}">
                <a16:creationId xmlns:a16="http://schemas.microsoft.com/office/drawing/2014/main" id="{4CE997B5-1530-04B9-5BED-A7CA96A0E6B2}"/>
              </a:ext>
            </a:extLst>
          </p:cNvPr>
          <p:cNvPicPr>
            <a:picLocks noChangeAspect="1"/>
          </p:cNvPicPr>
          <p:nvPr/>
        </p:nvPicPr>
        <p:blipFill>
          <a:blip r:embed="rId2"/>
          <a:stretch>
            <a:fillRect/>
          </a:stretch>
        </p:blipFill>
        <p:spPr>
          <a:xfrm>
            <a:off x="8391688" y="489630"/>
            <a:ext cx="1181155" cy="1076551"/>
          </a:xfrm>
          <a:prstGeom prst="rect">
            <a:avLst/>
          </a:prstGeom>
        </p:spPr>
      </p:pic>
      <p:graphicFrame>
        <p:nvGraphicFramePr>
          <p:cNvPr id="6" name="Tabelle 6">
            <a:extLst>
              <a:ext uri="{FF2B5EF4-FFF2-40B4-BE49-F238E27FC236}">
                <a16:creationId xmlns:a16="http://schemas.microsoft.com/office/drawing/2014/main" id="{2E8AD3C1-4E4D-787E-0160-FB4580855035}"/>
              </a:ext>
            </a:extLst>
          </p:cNvPr>
          <p:cNvGraphicFramePr>
            <a:graphicFrameLocks noGrp="1"/>
          </p:cNvGraphicFramePr>
          <p:nvPr>
            <p:extLst>
              <p:ext uri="{D42A27DB-BD31-4B8C-83A1-F6EECF244321}">
                <p14:modId xmlns:p14="http://schemas.microsoft.com/office/powerpoint/2010/main" val="1300963091"/>
              </p:ext>
            </p:extLst>
          </p:nvPr>
        </p:nvGraphicFramePr>
        <p:xfrm>
          <a:off x="838200" y="2485182"/>
          <a:ext cx="10651526" cy="4124960"/>
        </p:xfrm>
        <a:graphic>
          <a:graphicData uri="http://schemas.openxmlformats.org/drawingml/2006/table">
            <a:tbl>
              <a:tblPr firstRow="1" bandRow="1">
                <a:tableStyleId>{5940675A-B579-460E-94D1-54222C63F5DA}</a:tableStyleId>
              </a:tblPr>
              <a:tblGrid>
                <a:gridCol w="2609803">
                  <a:extLst>
                    <a:ext uri="{9D8B030D-6E8A-4147-A177-3AD203B41FA5}">
                      <a16:colId xmlns:a16="http://schemas.microsoft.com/office/drawing/2014/main" val="1110647567"/>
                    </a:ext>
                  </a:extLst>
                </a:gridCol>
                <a:gridCol w="8041723">
                  <a:extLst>
                    <a:ext uri="{9D8B030D-6E8A-4147-A177-3AD203B41FA5}">
                      <a16:colId xmlns:a16="http://schemas.microsoft.com/office/drawing/2014/main" val="1003056695"/>
                    </a:ext>
                  </a:extLst>
                </a:gridCol>
              </a:tblGrid>
              <a:tr h="370840">
                <a:tc>
                  <a:txBody>
                    <a:bodyPr/>
                    <a:lstStyle/>
                    <a:p>
                      <a:r>
                        <a:rPr lang="de-DE" dirty="0"/>
                        <a:t>Sortenwahl</a:t>
                      </a:r>
                    </a:p>
                  </a:txBody>
                  <a:tcPr/>
                </a:tc>
                <a:tc>
                  <a:txBody>
                    <a:bodyPr/>
                    <a:lstStyle/>
                    <a:p>
                      <a:pPr marL="285750" indent="-285750">
                        <a:buFontTx/>
                        <a:buChar char="-"/>
                      </a:pPr>
                      <a:r>
                        <a:rPr lang="de-DE" sz="1200" kern="1200" dirty="0">
                          <a:solidFill>
                            <a:srgbClr val="FF0000"/>
                          </a:solidFill>
                          <a:latin typeface="+mn-lt"/>
                          <a:ea typeface="+mn-ea"/>
                          <a:cs typeface="+mn-cs"/>
                        </a:rPr>
                        <a:t>Lückenlose Resistenz gegen Falschen Mehltau (Frühjahr/Herbst)</a:t>
                      </a:r>
                    </a:p>
                    <a:p>
                      <a:pPr marL="285750" indent="-285750">
                        <a:buFontTx/>
                        <a:buChar char="-"/>
                      </a:pPr>
                      <a:r>
                        <a:rPr lang="de-DE" sz="1200" kern="1200" dirty="0">
                          <a:solidFill>
                            <a:srgbClr val="FF0000"/>
                          </a:solidFill>
                          <a:latin typeface="+mn-lt"/>
                          <a:ea typeface="+mn-ea"/>
                          <a:cs typeface="+mn-cs"/>
                        </a:rPr>
                        <a:t>Resistenz gegen Große </a:t>
                      </a:r>
                      <a:r>
                        <a:rPr lang="de-DE" sz="1200" kern="1200" dirty="0" err="1">
                          <a:solidFill>
                            <a:srgbClr val="FF0000"/>
                          </a:solidFill>
                          <a:latin typeface="+mn-lt"/>
                          <a:ea typeface="+mn-ea"/>
                          <a:cs typeface="+mn-cs"/>
                        </a:rPr>
                        <a:t>Johannisbeerblattlaus</a:t>
                      </a:r>
                      <a:r>
                        <a:rPr lang="de-DE" sz="1200" kern="1200" dirty="0">
                          <a:solidFill>
                            <a:srgbClr val="FF0000"/>
                          </a:solidFill>
                          <a:latin typeface="+mn-lt"/>
                          <a:ea typeface="+mn-ea"/>
                          <a:cs typeface="+mn-cs"/>
                        </a:rPr>
                        <a:t> (</a:t>
                      </a:r>
                      <a:r>
                        <a:rPr lang="de-DE" sz="1200" kern="1200" dirty="0" err="1">
                          <a:solidFill>
                            <a:srgbClr val="FF0000"/>
                          </a:solidFill>
                          <a:latin typeface="+mn-lt"/>
                          <a:ea typeface="+mn-ea"/>
                          <a:cs typeface="+mn-cs"/>
                        </a:rPr>
                        <a:t>Nasonovia</a:t>
                      </a:r>
                      <a:r>
                        <a:rPr lang="de-DE" sz="1200" kern="1200" dirty="0">
                          <a:solidFill>
                            <a:srgbClr val="FF0000"/>
                          </a:solidFill>
                          <a:latin typeface="+mn-lt"/>
                          <a:ea typeface="+mn-ea"/>
                          <a:cs typeface="+mn-cs"/>
                        </a:rPr>
                        <a:t> </a:t>
                      </a:r>
                      <a:r>
                        <a:rPr lang="de-DE" sz="1200" kern="1200" dirty="0" err="1">
                          <a:solidFill>
                            <a:srgbClr val="FF0000"/>
                          </a:solidFill>
                          <a:latin typeface="+mn-lt"/>
                          <a:ea typeface="+mn-ea"/>
                          <a:cs typeface="+mn-cs"/>
                        </a:rPr>
                        <a:t>ribesnigri</a:t>
                      </a:r>
                      <a:r>
                        <a:rPr lang="de-DE" sz="1200" kern="1200" dirty="0">
                          <a:solidFill>
                            <a:srgbClr val="FF0000"/>
                          </a:solidFill>
                          <a:latin typeface="+mn-lt"/>
                          <a:ea typeface="+mn-ea"/>
                          <a:cs typeface="+mn-cs"/>
                        </a:rPr>
                        <a:t>)</a:t>
                      </a:r>
                    </a:p>
                    <a:p>
                      <a:pPr marL="285750" indent="-285750">
                        <a:buFontTx/>
                        <a:buChar char="-"/>
                      </a:pPr>
                      <a:r>
                        <a:rPr lang="de-DE" sz="1200" kern="1200" dirty="0">
                          <a:solidFill>
                            <a:srgbClr val="FF0000"/>
                          </a:solidFill>
                          <a:latin typeface="+mn-lt"/>
                          <a:ea typeface="+mn-ea"/>
                          <a:cs typeface="+mn-cs"/>
                        </a:rPr>
                        <a:t>Resistenz gegen Innen- und Außenbrand</a:t>
                      </a:r>
                    </a:p>
                  </a:txBody>
                  <a:tcPr/>
                </a:tc>
                <a:extLst>
                  <a:ext uri="{0D108BD9-81ED-4DB2-BD59-A6C34878D82A}">
                    <a16:rowId xmlns:a16="http://schemas.microsoft.com/office/drawing/2014/main" val="2784966276"/>
                  </a:ext>
                </a:extLst>
              </a:tr>
              <a:tr h="370840">
                <a:tc>
                  <a:txBody>
                    <a:bodyPr/>
                    <a:lstStyle/>
                    <a:p>
                      <a:r>
                        <a:rPr lang="de-DE" dirty="0"/>
                        <a:t>Kulturhinweise</a:t>
                      </a:r>
                    </a:p>
                  </a:txBody>
                  <a:tcPr/>
                </a:tc>
                <a:tc>
                  <a:txBody>
                    <a:bodyPr/>
                    <a:lstStyle/>
                    <a:p>
                      <a:pPr marL="285750" indent="-285750" algn="l" defTabSz="914400" rtl="0" eaLnBrk="1" latinLnBrk="0" hangingPunct="1">
                        <a:buFontTx/>
                        <a:buChar char="-"/>
                      </a:pPr>
                      <a:r>
                        <a:rPr lang="de-DE" sz="1200" kern="1200" dirty="0">
                          <a:solidFill>
                            <a:srgbClr val="FF0000"/>
                          </a:solidFill>
                          <a:latin typeface="+mn-lt"/>
                          <a:ea typeface="+mn-ea"/>
                          <a:cs typeface="+mn-cs"/>
                        </a:rPr>
                        <a:t>Meist gepflanzt </a:t>
                      </a:r>
                    </a:p>
                    <a:p>
                      <a:pPr marL="285750" indent="-285750" algn="l" defTabSz="914400" rtl="0" eaLnBrk="1" latinLnBrk="0" hangingPunct="1">
                        <a:buFontTx/>
                        <a:buChar char="-"/>
                      </a:pPr>
                      <a:r>
                        <a:rPr lang="de-DE" sz="1200" kern="1200" dirty="0">
                          <a:solidFill>
                            <a:srgbClr val="FF0000"/>
                          </a:solidFill>
                          <a:latin typeface="+mn-lt"/>
                          <a:ea typeface="+mn-ea"/>
                          <a:cs typeface="+mn-cs"/>
                        </a:rPr>
                        <a:t>Möglichst hoch pflanzen</a:t>
                      </a:r>
                    </a:p>
                    <a:p>
                      <a:pPr marL="285750" indent="-285750" algn="l" defTabSz="914400" rtl="0" eaLnBrk="1" latinLnBrk="0" hangingPunct="1">
                        <a:buFontTx/>
                        <a:buChar char="-"/>
                      </a:pPr>
                      <a:r>
                        <a:rPr lang="de-DE" sz="1200" kern="1200" dirty="0">
                          <a:solidFill>
                            <a:srgbClr val="FF0000"/>
                          </a:solidFill>
                          <a:latin typeface="+mn-lt"/>
                          <a:ea typeface="+mn-ea"/>
                          <a:cs typeface="+mn-cs"/>
                        </a:rPr>
                        <a:t>8 – 9 Pflanzen / m2</a:t>
                      </a:r>
                    </a:p>
                    <a:p>
                      <a:pPr marL="285750" indent="-285750" algn="l" defTabSz="914400" rtl="0" eaLnBrk="1" latinLnBrk="0" hangingPunct="1">
                        <a:buFontTx/>
                        <a:buChar char="-"/>
                      </a:pPr>
                      <a:r>
                        <a:rPr lang="de-DE" sz="1200" kern="1200" dirty="0">
                          <a:solidFill>
                            <a:srgbClr val="FF0000"/>
                          </a:solidFill>
                          <a:latin typeface="+mn-lt"/>
                          <a:ea typeface="+mn-ea"/>
                          <a:cs typeface="+mn-cs"/>
                        </a:rPr>
                        <a:t>Auf Dämmen oder </a:t>
                      </a:r>
                      <a:r>
                        <a:rPr lang="de-DE" sz="1200" kern="1200" dirty="0" err="1">
                          <a:solidFill>
                            <a:srgbClr val="FF0000"/>
                          </a:solidFill>
                          <a:latin typeface="+mn-lt"/>
                          <a:ea typeface="+mn-ea"/>
                          <a:cs typeface="+mn-cs"/>
                        </a:rPr>
                        <a:t>Mulfolien</a:t>
                      </a:r>
                      <a:r>
                        <a:rPr lang="de-DE" sz="1200" kern="1200" dirty="0">
                          <a:solidFill>
                            <a:srgbClr val="FF0000"/>
                          </a:solidFill>
                          <a:latin typeface="+mn-lt"/>
                          <a:ea typeface="+mn-ea"/>
                          <a:cs typeface="+mn-cs"/>
                        </a:rPr>
                        <a:t> pflanzen</a:t>
                      </a:r>
                    </a:p>
                    <a:p>
                      <a:pPr marL="285750" indent="-285750" algn="l" defTabSz="914400" rtl="0" eaLnBrk="1" latinLnBrk="0" hangingPunct="1">
                        <a:buFontTx/>
                        <a:buChar char="-"/>
                      </a:pPr>
                      <a:r>
                        <a:rPr lang="de-DE" sz="1200" kern="1200" dirty="0">
                          <a:solidFill>
                            <a:srgbClr val="FF0000"/>
                          </a:solidFill>
                          <a:latin typeface="+mn-lt"/>
                          <a:ea typeface="+mn-ea"/>
                          <a:cs typeface="+mn-cs"/>
                        </a:rPr>
                        <a:t>Herbst: windoffene Parzellen</a:t>
                      </a:r>
                    </a:p>
                    <a:p>
                      <a:pPr marL="285750" indent="-285750" algn="l" defTabSz="914400" rtl="0" eaLnBrk="1" latinLnBrk="0" hangingPunct="1">
                        <a:buFontTx/>
                        <a:buChar char="-"/>
                      </a:pPr>
                      <a:r>
                        <a:rPr lang="de-DE" sz="1200" kern="1200" dirty="0">
                          <a:solidFill>
                            <a:srgbClr val="FF0000"/>
                          </a:solidFill>
                          <a:latin typeface="+mn-lt"/>
                          <a:ea typeface="+mn-ea"/>
                          <a:cs typeface="+mn-cs"/>
                        </a:rPr>
                        <a:t>Früh- und Spätanbau </a:t>
                      </a:r>
                      <a:r>
                        <a:rPr lang="de-DE" sz="1200" kern="1200" dirty="0">
                          <a:solidFill>
                            <a:srgbClr val="FF0000"/>
                          </a:solidFill>
                          <a:latin typeface="+mn-lt"/>
                          <a:ea typeface="+mn-ea"/>
                          <a:cs typeface="+mn-cs"/>
                          <a:sym typeface="Wingdings" pitchFamily="2" charset="2"/>
                        </a:rPr>
                        <a:t> Vliesauflage Schutz vor Frost</a:t>
                      </a:r>
                    </a:p>
                    <a:p>
                      <a:pPr marL="285750" indent="-285750" algn="l" defTabSz="914400" rtl="0" eaLnBrk="1" latinLnBrk="0" hangingPunct="1">
                        <a:buFontTx/>
                        <a:buChar char="-"/>
                      </a:pPr>
                      <a:r>
                        <a:rPr lang="de-DE" sz="1200" kern="1200" dirty="0">
                          <a:solidFill>
                            <a:srgbClr val="FF0000"/>
                          </a:solidFill>
                          <a:latin typeface="+mn-lt"/>
                          <a:ea typeface="+mn-ea"/>
                          <a:cs typeface="+mn-cs"/>
                          <a:sym typeface="Wingdings" pitchFamily="2" charset="2"/>
                        </a:rPr>
                        <a:t>Schnelle Ernte</a:t>
                      </a:r>
                      <a:endParaRPr lang="de-DE" sz="1200" kern="1200" dirty="0">
                        <a:solidFill>
                          <a:srgbClr val="FF0000"/>
                        </a:solidFill>
                        <a:latin typeface="+mn-lt"/>
                        <a:ea typeface="+mn-ea"/>
                        <a:cs typeface="+mn-cs"/>
                      </a:endParaRPr>
                    </a:p>
                  </a:txBody>
                  <a:tcPr/>
                </a:tc>
                <a:extLst>
                  <a:ext uri="{0D108BD9-81ED-4DB2-BD59-A6C34878D82A}">
                    <a16:rowId xmlns:a16="http://schemas.microsoft.com/office/drawing/2014/main" val="1260970058"/>
                  </a:ext>
                </a:extLst>
              </a:tr>
              <a:tr h="370840">
                <a:tc>
                  <a:txBody>
                    <a:bodyPr/>
                    <a:lstStyle/>
                    <a:p>
                      <a:r>
                        <a:rPr lang="de-DE" dirty="0"/>
                        <a:t>Fruchtfolge</a:t>
                      </a:r>
                    </a:p>
                  </a:txBody>
                  <a:tcPr/>
                </a:tc>
                <a:tc>
                  <a:txBody>
                    <a:bodyPr/>
                    <a:lstStyle/>
                    <a:p>
                      <a:pPr marL="285750" indent="-285750" algn="l" defTabSz="914400" rtl="0" eaLnBrk="1" latinLnBrk="0" hangingPunct="1">
                        <a:buFontTx/>
                        <a:buChar char="-"/>
                      </a:pPr>
                      <a:r>
                        <a:rPr lang="de-DE" sz="1200" kern="1200" dirty="0">
                          <a:solidFill>
                            <a:srgbClr val="FF0000"/>
                          </a:solidFill>
                          <a:latin typeface="+mn-lt"/>
                          <a:ea typeface="+mn-ea"/>
                          <a:cs typeface="+mn-cs"/>
                        </a:rPr>
                        <a:t>Pro Jahr: max. zwei Salatkulturen</a:t>
                      </a:r>
                    </a:p>
                    <a:p>
                      <a:pPr marL="285750" indent="-285750" algn="l" defTabSz="914400" rtl="0" eaLnBrk="1" latinLnBrk="0" hangingPunct="1">
                        <a:buFontTx/>
                        <a:buChar char="-"/>
                      </a:pPr>
                      <a:r>
                        <a:rPr lang="de-DE" sz="1200" kern="1200" dirty="0">
                          <a:solidFill>
                            <a:srgbClr val="FF0000"/>
                          </a:solidFill>
                          <a:latin typeface="+mn-lt"/>
                          <a:ea typeface="+mn-ea"/>
                          <a:cs typeface="+mn-cs"/>
                        </a:rPr>
                        <a:t>Fruchtfolge: </a:t>
                      </a:r>
                      <a:r>
                        <a:rPr lang="de-DE" sz="1200" kern="1200" dirty="0" err="1">
                          <a:solidFill>
                            <a:srgbClr val="FF0000"/>
                          </a:solidFill>
                          <a:latin typeface="+mn-lt"/>
                          <a:ea typeface="+mn-ea"/>
                          <a:cs typeface="+mn-cs"/>
                        </a:rPr>
                        <a:t>Lactuca</a:t>
                      </a:r>
                      <a:r>
                        <a:rPr lang="de-DE" sz="1200" kern="1200" dirty="0">
                          <a:solidFill>
                            <a:srgbClr val="FF0000"/>
                          </a:solidFill>
                          <a:latin typeface="+mn-lt"/>
                          <a:ea typeface="+mn-ea"/>
                          <a:cs typeface="+mn-cs"/>
                        </a:rPr>
                        <a:t>-Salat (Kopf-, Eissalat) </a:t>
                      </a:r>
                      <a:r>
                        <a:rPr lang="de-DE" sz="1200" kern="1200" dirty="0">
                          <a:solidFill>
                            <a:srgbClr val="FF0000"/>
                          </a:solidFill>
                          <a:latin typeface="+mn-lt"/>
                          <a:ea typeface="+mn-ea"/>
                          <a:cs typeface="+mn-cs"/>
                          <a:sym typeface="Wingdings" pitchFamily="2" charset="2"/>
                        </a:rPr>
                        <a:t> </a:t>
                      </a:r>
                      <a:r>
                        <a:rPr lang="de-DE" sz="1200" kern="1200" dirty="0" err="1">
                          <a:solidFill>
                            <a:srgbClr val="FF0000"/>
                          </a:solidFill>
                          <a:latin typeface="+mn-lt"/>
                          <a:ea typeface="+mn-ea"/>
                          <a:cs typeface="+mn-cs"/>
                          <a:sym typeface="Wingdings" pitchFamily="2" charset="2"/>
                        </a:rPr>
                        <a:t>Cichorium</a:t>
                      </a:r>
                      <a:r>
                        <a:rPr lang="de-DE" sz="1200" kern="1200" dirty="0">
                          <a:solidFill>
                            <a:srgbClr val="FF0000"/>
                          </a:solidFill>
                          <a:latin typeface="+mn-lt"/>
                          <a:ea typeface="+mn-ea"/>
                          <a:cs typeface="+mn-cs"/>
                          <a:sym typeface="Wingdings" pitchFamily="2" charset="2"/>
                        </a:rPr>
                        <a:t>-Salat (Endivie/</a:t>
                      </a:r>
                      <a:r>
                        <a:rPr lang="de-DE" sz="1200" kern="1200" dirty="0" err="1">
                          <a:solidFill>
                            <a:srgbClr val="FF0000"/>
                          </a:solidFill>
                          <a:latin typeface="+mn-lt"/>
                          <a:ea typeface="+mn-ea"/>
                          <a:cs typeface="+mn-cs"/>
                          <a:sym typeface="Wingdings" pitchFamily="2" charset="2"/>
                        </a:rPr>
                        <a:t>Radichio</a:t>
                      </a:r>
                      <a:r>
                        <a:rPr lang="de-DE" sz="1200" kern="1200" dirty="0">
                          <a:solidFill>
                            <a:srgbClr val="FF0000"/>
                          </a:solidFill>
                          <a:latin typeface="+mn-lt"/>
                          <a:ea typeface="+mn-ea"/>
                          <a:cs typeface="+mn-cs"/>
                          <a:sym typeface="Wingdings" pitchFamily="2" charset="2"/>
                        </a:rPr>
                        <a:t>); DANACH Anbaupause von 2 – 3 Jahren!</a:t>
                      </a:r>
                    </a:p>
                  </a:txBody>
                  <a:tcPr/>
                </a:tc>
                <a:extLst>
                  <a:ext uri="{0D108BD9-81ED-4DB2-BD59-A6C34878D82A}">
                    <a16:rowId xmlns:a16="http://schemas.microsoft.com/office/drawing/2014/main" val="586691670"/>
                  </a:ext>
                </a:extLst>
              </a:tr>
              <a:tr h="370840">
                <a:tc>
                  <a:txBody>
                    <a:bodyPr/>
                    <a:lstStyle/>
                    <a:p>
                      <a:r>
                        <a:rPr lang="de-DE" dirty="0"/>
                        <a:t>Düngung</a:t>
                      </a:r>
                    </a:p>
                  </a:txBody>
                  <a:tcPr/>
                </a:tc>
                <a:tc>
                  <a:txBody>
                    <a:bodyPr/>
                    <a:lstStyle/>
                    <a:p>
                      <a:pPr marL="285750" indent="-285750" algn="l" defTabSz="914400" rtl="0" eaLnBrk="1" latinLnBrk="0" hangingPunct="1">
                        <a:buFontTx/>
                        <a:buChar char="-"/>
                      </a:pPr>
                      <a:r>
                        <a:rPr lang="de-DE" sz="1200" kern="1200" dirty="0">
                          <a:solidFill>
                            <a:srgbClr val="FF0000"/>
                          </a:solidFill>
                          <a:latin typeface="+mn-lt"/>
                          <a:ea typeface="+mn-ea"/>
                          <a:cs typeface="+mn-cs"/>
                        </a:rPr>
                        <a:t>Ggf. bei Frühkulturen N-Düngung</a:t>
                      </a:r>
                    </a:p>
                  </a:txBody>
                  <a:tcPr/>
                </a:tc>
                <a:extLst>
                  <a:ext uri="{0D108BD9-81ED-4DB2-BD59-A6C34878D82A}">
                    <a16:rowId xmlns:a16="http://schemas.microsoft.com/office/drawing/2014/main" val="607903279"/>
                  </a:ext>
                </a:extLst>
              </a:tr>
              <a:tr h="370840">
                <a:tc>
                  <a:txBody>
                    <a:bodyPr/>
                    <a:lstStyle/>
                    <a:p>
                      <a:r>
                        <a:rPr lang="de-DE" dirty="0"/>
                        <a:t>Pflanzenschutz                       </a:t>
                      </a:r>
                    </a:p>
                  </a:txBody>
                  <a:tcPr/>
                </a:tc>
                <a:tc>
                  <a:txBody>
                    <a:bodyPr/>
                    <a:lstStyle/>
                    <a:p>
                      <a:pPr marL="285750" indent="-285750">
                        <a:buFontTx/>
                        <a:buChar char="-"/>
                      </a:pPr>
                      <a:r>
                        <a:rPr lang="de-DE" sz="1200" kern="1200" dirty="0">
                          <a:solidFill>
                            <a:srgbClr val="FF0000"/>
                          </a:solidFill>
                          <a:latin typeface="+mn-lt"/>
                          <a:ea typeface="+mn-ea"/>
                          <a:cs typeface="+mn-cs"/>
                        </a:rPr>
                        <a:t>Falscher Mehltau (Bewässerung morgens;)</a:t>
                      </a:r>
                    </a:p>
                    <a:p>
                      <a:pPr marL="285750" indent="-285750">
                        <a:buFontTx/>
                        <a:buChar char="-"/>
                      </a:pPr>
                      <a:r>
                        <a:rPr lang="de-DE" sz="1200" kern="1200" dirty="0">
                          <a:solidFill>
                            <a:srgbClr val="FF0000"/>
                          </a:solidFill>
                          <a:latin typeface="+mn-lt"/>
                          <a:ea typeface="+mn-ea"/>
                          <a:cs typeface="+mn-cs"/>
                        </a:rPr>
                        <a:t>Bei </a:t>
                      </a:r>
                      <a:r>
                        <a:rPr lang="de-DE" sz="1200" kern="1200" dirty="0" err="1">
                          <a:solidFill>
                            <a:srgbClr val="FF0000"/>
                          </a:solidFill>
                          <a:latin typeface="+mn-lt"/>
                          <a:ea typeface="+mn-ea"/>
                          <a:cs typeface="+mn-cs"/>
                        </a:rPr>
                        <a:t>Sclerotinia</a:t>
                      </a:r>
                      <a:r>
                        <a:rPr lang="de-DE" sz="1200" kern="1200" dirty="0">
                          <a:solidFill>
                            <a:srgbClr val="FF0000"/>
                          </a:solidFill>
                          <a:latin typeface="+mn-lt"/>
                          <a:ea typeface="+mn-ea"/>
                          <a:cs typeface="+mn-cs"/>
                        </a:rPr>
                        <a:t>-Fäule </a:t>
                      </a:r>
                      <a:r>
                        <a:rPr lang="de-DE" sz="1200" kern="1200" dirty="0">
                          <a:solidFill>
                            <a:srgbClr val="FF0000"/>
                          </a:solidFill>
                          <a:latin typeface="+mn-lt"/>
                          <a:ea typeface="+mn-ea"/>
                          <a:cs typeface="+mn-cs"/>
                          <a:sym typeface="Wingdings" pitchFamily="2" charset="2"/>
                        </a:rPr>
                        <a:t> Anwendung des </a:t>
                      </a:r>
                      <a:r>
                        <a:rPr lang="de-DE" sz="1200" kern="1200" dirty="0" err="1">
                          <a:solidFill>
                            <a:srgbClr val="FF0000"/>
                          </a:solidFill>
                          <a:latin typeface="+mn-lt"/>
                          <a:ea typeface="+mn-ea"/>
                          <a:cs typeface="+mn-cs"/>
                          <a:sym typeface="Wingdings" pitchFamily="2" charset="2"/>
                        </a:rPr>
                        <a:t>natürl</a:t>
                      </a:r>
                      <a:r>
                        <a:rPr lang="de-DE" sz="1200" kern="1200" dirty="0">
                          <a:solidFill>
                            <a:srgbClr val="FF0000"/>
                          </a:solidFill>
                          <a:latin typeface="+mn-lt"/>
                          <a:ea typeface="+mn-ea"/>
                          <a:cs typeface="+mn-cs"/>
                          <a:sym typeface="Wingdings" pitchFamily="2" charset="2"/>
                        </a:rPr>
                        <a:t>. Gegenspielers </a:t>
                      </a:r>
                      <a:r>
                        <a:rPr lang="de-DE" sz="1200" i="1" kern="1200" dirty="0" err="1">
                          <a:solidFill>
                            <a:srgbClr val="FF0000"/>
                          </a:solidFill>
                          <a:latin typeface="+mn-lt"/>
                          <a:ea typeface="+mn-ea"/>
                          <a:cs typeface="+mn-cs"/>
                          <a:sym typeface="Wingdings" pitchFamily="2" charset="2"/>
                        </a:rPr>
                        <a:t>Coniothyrium</a:t>
                      </a:r>
                      <a:r>
                        <a:rPr lang="de-DE" sz="1200" i="1" kern="1200" dirty="0">
                          <a:solidFill>
                            <a:srgbClr val="FF0000"/>
                          </a:solidFill>
                          <a:latin typeface="+mn-lt"/>
                          <a:ea typeface="+mn-ea"/>
                          <a:cs typeface="+mn-cs"/>
                          <a:sym typeface="Wingdings" pitchFamily="2" charset="2"/>
                        </a:rPr>
                        <a:t> </a:t>
                      </a:r>
                      <a:r>
                        <a:rPr lang="de-DE" sz="1200" i="1" kern="1200" dirty="0" err="1">
                          <a:solidFill>
                            <a:srgbClr val="FF0000"/>
                          </a:solidFill>
                          <a:latin typeface="+mn-lt"/>
                          <a:ea typeface="+mn-ea"/>
                          <a:cs typeface="+mn-cs"/>
                          <a:sym typeface="Wingdings" pitchFamily="2" charset="2"/>
                        </a:rPr>
                        <a:t>minitans</a:t>
                      </a:r>
                      <a:endParaRPr lang="de-DE" sz="1200" i="1" kern="1200" dirty="0">
                        <a:solidFill>
                          <a:srgbClr val="FF0000"/>
                        </a:solidFill>
                        <a:latin typeface="+mn-lt"/>
                        <a:ea typeface="+mn-ea"/>
                        <a:cs typeface="+mn-cs"/>
                      </a:endParaRPr>
                    </a:p>
                  </a:txBody>
                  <a:tcPr/>
                </a:tc>
                <a:extLst>
                  <a:ext uri="{0D108BD9-81ED-4DB2-BD59-A6C34878D82A}">
                    <a16:rowId xmlns:a16="http://schemas.microsoft.com/office/drawing/2014/main" val="688017881"/>
                  </a:ext>
                </a:extLst>
              </a:tr>
              <a:tr h="370840">
                <a:tc>
                  <a:txBody>
                    <a:bodyPr/>
                    <a:lstStyle/>
                    <a:p>
                      <a:r>
                        <a:rPr lang="de-DE" dirty="0"/>
                        <a:t>Blattläuse</a:t>
                      </a:r>
                    </a:p>
                  </a:txBody>
                  <a:tcPr/>
                </a:tc>
                <a:tc>
                  <a:txBody>
                    <a:bodyPr/>
                    <a:lstStyle/>
                    <a:p>
                      <a:pPr marL="285750" indent="-285750" algn="l" defTabSz="914400" rtl="0" eaLnBrk="1" latinLnBrk="0" hangingPunct="1">
                        <a:buFontTx/>
                        <a:buChar char="-"/>
                      </a:pPr>
                      <a:r>
                        <a:rPr lang="de-DE" sz="1200" kern="1200" dirty="0">
                          <a:solidFill>
                            <a:srgbClr val="FF0000"/>
                          </a:solidFill>
                          <a:latin typeface="+mn-lt"/>
                          <a:ea typeface="+mn-ea"/>
                          <a:cs typeface="+mn-cs"/>
                        </a:rPr>
                        <a:t>Präventiv: Anlegen von Wildblumenstreifen (Diversität – Schweb- Florfliege, Marienkäfer) </a:t>
                      </a:r>
                    </a:p>
                    <a:p>
                      <a:pPr marL="285750" indent="-285750" algn="l" defTabSz="914400" rtl="0" eaLnBrk="1" latinLnBrk="0" hangingPunct="1">
                        <a:buFontTx/>
                        <a:buChar char="-"/>
                      </a:pPr>
                      <a:r>
                        <a:rPr lang="de-DE" sz="1200" kern="1200" dirty="0">
                          <a:solidFill>
                            <a:srgbClr val="FF0000"/>
                          </a:solidFill>
                          <a:latin typeface="+mn-lt"/>
                          <a:ea typeface="+mn-ea"/>
                          <a:cs typeface="+mn-cs"/>
                        </a:rPr>
                        <a:t>Bei Befall: Anwendung von Schmierseife und </a:t>
                      </a:r>
                      <a:r>
                        <a:rPr lang="de-DE" sz="1200" kern="1200" dirty="0" err="1">
                          <a:solidFill>
                            <a:srgbClr val="FF0000"/>
                          </a:solidFill>
                          <a:latin typeface="+mn-lt"/>
                          <a:ea typeface="+mn-ea"/>
                          <a:cs typeface="+mn-cs"/>
                        </a:rPr>
                        <a:t>Quassia</a:t>
                      </a:r>
                      <a:r>
                        <a:rPr lang="de-DE" sz="1200" kern="1200" dirty="0">
                          <a:solidFill>
                            <a:srgbClr val="FF0000"/>
                          </a:solidFill>
                          <a:latin typeface="+mn-lt"/>
                          <a:ea typeface="+mn-ea"/>
                          <a:cs typeface="+mn-cs"/>
                        </a:rPr>
                        <a:t> oder Pyrethrum</a:t>
                      </a:r>
                    </a:p>
                  </a:txBody>
                  <a:tcPr/>
                </a:tc>
                <a:extLst>
                  <a:ext uri="{0D108BD9-81ED-4DB2-BD59-A6C34878D82A}">
                    <a16:rowId xmlns:a16="http://schemas.microsoft.com/office/drawing/2014/main" val="3721857761"/>
                  </a:ext>
                </a:extLst>
              </a:tr>
              <a:tr h="370840">
                <a:tc>
                  <a:txBody>
                    <a:bodyPr/>
                    <a:lstStyle/>
                    <a:p>
                      <a:r>
                        <a:rPr lang="de-DE" dirty="0"/>
                        <a:t>Schnecken</a:t>
                      </a:r>
                    </a:p>
                  </a:txBody>
                  <a:tcPr/>
                </a:tc>
                <a:tc>
                  <a:txBody>
                    <a:bodyPr/>
                    <a:lstStyle/>
                    <a:p>
                      <a:pPr marL="285750" indent="-285750" algn="l" defTabSz="914400" rtl="0" eaLnBrk="1" latinLnBrk="0" hangingPunct="1">
                        <a:buFontTx/>
                        <a:buChar char="-"/>
                      </a:pPr>
                      <a:r>
                        <a:rPr lang="de-DE" sz="1200" kern="1200" dirty="0">
                          <a:solidFill>
                            <a:srgbClr val="FF0000"/>
                          </a:solidFill>
                          <a:latin typeface="+mn-lt"/>
                          <a:ea typeface="+mn-ea"/>
                          <a:cs typeface="+mn-cs"/>
                        </a:rPr>
                        <a:t>Präventiv: 1 -3 m Abstand zu Hecken oder schattigen Plätzen; Mulchen bei </a:t>
                      </a:r>
                      <a:r>
                        <a:rPr lang="de-DE" sz="1200" kern="1200" dirty="0" err="1">
                          <a:solidFill>
                            <a:srgbClr val="FF0000"/>
                          </a:solidFill>
                          <a:latin typeface="+mn-lt"/>
                          <a:ea typeface="+mn-ea"/>
                          <a:cs typeface="+mn-cs"/>
                        </a:rPr>
                        <a:t>Taunässe</a:t>
                      </a:r>
                      <a:r>
                        <a:rPr lang="de-DE" sz="1200" kern="1200" dirty="0">
                          <a:solidFill>
                            <a:srgbClr val="FF0000"/>
                          </a:solidFill>
                          <a:latin typeface="+mn-lt"/>
                          <a:ea typeface="+mn-ea"/>
                          <a:cs typeface="+mn-cs"/>
                        </a:rPr>
                        <a:t>; feine Bearbeitung des Pflanzbeets; </a:t>
                      </a:r>
                    </a:p>
                  </a:txBody>
                  <a:tcPr/>
                </a:tc>
                <a:extLst>
                  <a:ext uri="{0D108BD9-81ED-4DB2-BD59-A6C34878D82A}">
                    <a16:rowId xmlns:a16="http://schemas.microsoft.com/office/drawing/2014/main" val="2137366192"/>
                  </a:ext>
                </a:extLst>
              </a:tr>
            </a:tbl>
          </a:graphicData>
        </a:graphic>
      </p:graphicFrame>
      <p:pic>
        <p:nvPicPr>
          <p:cNvPr id="4" name="Grafik 3">
            <a:extLst>
              <a:ext uri="{FF2B5EF4-FFF2-40B4-BE49-F238E27FC236}">
                <a16:creationId xmlns:a16="http://schemas.microsoft.com/office/drawing/2014/main" id="{B011D5FC-4763-4595-A593-909A4787EF84}"/>
              </a:ext>
            </a:extLst>
          </p:cNvPr>
          <p:cNvPicPr>
            <a:picLocks noChangeAspect="1"/>
          </p:cNvPicPr>
          <p:nvPr/>
        </p:nvPicPr>
        <p:blipFill>
          <a:blip r:embed="rId3"/>
          <a:stretch>
            <a:fillRect/>
          </a:stretch>
        </p:blipFill>
        <p:spPr>
          <a:xfrm>
            <a:off x="10169665" y="489630"/>
            <a:ext cx="1749704" cy="1310754"/>
          </a:xfrm>
          <a:prstGeom prst="rect">
            <a:avLst/>
          </a:prstGeom>
        </p:spPr>
      </p:pic>
    </p:spTree>
    <p:extLst>
      <p:ext uri="{BB962C8B-B14F-4D97-AF65-F5344CB8AC3E}">
        <p14:creationId xmlns:p14="http://schemas.microsoft.com/office/powerpoint/2010/main" val="1897244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B03E-EC3E-0A57-C896-0E8D3659ADB6}"/>
              </a:ext>
            </a:extLst>
          </p:cNvPr>
          <p:cNvSpPr>
            <a:spLocks noGrp="1"/>
          </p:cNvSpPr>
          <p:nvPr>
            <p:ph type="title"/>
          </p:nvPr>
        </p:nvSpPr>
        <p:spPr>
          <a:xfrm>
            <a:off x="926756" y="1258931"/>
            <a:ext cx="11345332" cy="511175"/>
          </a:xfrm>
        </p:spPr>
        <p:txBody>
          <a:bodyPr>
            <a:normAutofit fontScale="90000"/>
          </a:bodyPr>
          <a:lstStyle/>
          <a:p>
            <a:r>
              <a:rPr lang="de-DE" dirty="0"/>
              <a:t>Lernsituation III</a:t>
            </a:r>
          </a:p>
        </p:txBody>
      </p:sp>
      <p:sp>
        <p:nvSpPr>
          <p:cNvPr id="5" name="Textfeld 4">
            <a:extLst>
              <a:ext uri="{FF2B5EF4-FFF2-40B4-BE49-F238E27FC236}">
                <a16:creationId xmlns:a16="http://schemas.microsoft.com/office/drawing/2014/main" id="{5A856D29-3715-B489-B8D8-46CE40CC44B4}"/>
              </a:ext>
            </a:extLst>
          </p:cNvPr>
          <p:cNvSpPr txBox="1"/>
          <p:nvPr/>
        </p:nvSpPr>
        <p:spPr>
          <a:xfrm>
            <a:off x="860854" y="3711057"/>
            <a:ext cx="9971903" cy="1477328"/>
          </a:xfrm>
          <a:prstGeom prst="rect">
            <a:avLst/>
          </a:prstGeom>
          <a:noFill/>
        </p:spPr>
        <p:txBody>
          <a:bodyPr wrap="square">
            <a:spAutoFit/>
          </a:bodyPr>
          <a:lstStyle/>
          <a:p>
            <a:pPr algn="just"/>
            <a:r>
              <a:rPr lang="de-DE" kern="0" dirty="0">
                <a:solidFill>
                  <a:srgbClr val="404040"/>
                </a:solidFill>
                <a:ea typeface="Times New Roman" panose="02020603050405020304" pitchFamily="18" charset="0"/>
                <a:cs typeface="Times New Roman" panose="02020603050405020304" pitchFamily="18" charset="0"/>
              </a:rPr>
              <a:t>Beim Pflanzenportrait lernten Sie, dass der Kopfsalat nicht zu viel Nässe ausgesetzt werden darf, damit der Flasche Mehltau kein Angriffspunkt hat. Von einem Mitschüler erfahren Sie, dass sein Betrieb auf das Mulchen setzt. </a:t>
            </a:r>
          </a:p>
          <a:p>
            <a:pPr algn="just"/>
            <a:endParaRPr lang="de-DE" kern="0" dirty="0">
              <a:solidFill>
                <a:srgbClr val="404040"/>
              </a:solidFill>
              <a:ea typeface="Times New Roman" panose="02020603050405020304" pitchFamily="18" charset="0"/>
              <a:cs typeface="Times New Roman" panose="02020603050405020304" pitchFamily="18" charset="0"/>
            </a:endParaRPr>
          </a:p>
          <a:p>
            <a:pPr algn="just"/>
            <a:r>
              <a:rPr lang="de-DE" kern="0" dirty="0">
                <a:solidFill>
                  <a:srgbClr val="404040"/>
                </a:solidFill>
                <a:ea typeface="Times New Roman" panose="02020603050405020304" pitchFamily="18" charset="0"/>
                <a:cs typeface="Times New Roman" panose="02020603050405020304" pitchFamily="18" charset="0"/>
              </a:rPr>
              <a:t>Informieren Sie sich über das Verfahren im Gemüsebau!</a:t>
            </a:r>
          </a:p>
        </p:txBody>
      </p:sp>
      <p:pic>
        <p:nvPicPr>
          <p:cNvPr id="3" name="Grafik 2">
            <a:extLst>
              <a:ext uri="{FF2B5EF4-FFF2-40B4-BE49-F238E27FC236}">
                <a16:creationId xmlns:a16="http://schemas.microsoft.com/office/drawing/2014/main" id="{ED1C0B47-0345-4171-9119-8C9896E3E20B}"/>
              </a:ext>
            </a:extLst>
          </p:cNvPr>
          <p:cNvPicPr>
            <a:picLocks noChangeAspect="1"/>
          </p:cNvPicPr>
          <p:nvPr/>
        </p:nvPicPr>
        <p:blipFill>
          <a:blip r:embed="rId2"/>
          <a:stretch>
            <a:fillRect/>
          </a:stretch>
        </p:blipFill>
        <p:spPr>
          <a:xfrm>
            <a:off x="9224530" y="1114729"/>
            <a:ext cx="1749704" cy="1310754"/>
          </a:xfrm>
          <a:prstGeom prst="rect">
            <a:avLst/>
          </a:prstGeom>
        </p:spPr>
      </p:pic>
    </p:spTree>
    <p:extLst>
      <p:ext uri="{BB962C8B-B14F-4D97-AF65-F5344CB8AC3E}">
        <p14:creationId xmlns:p14="http://schemas.microsoft.com/office/powerpoint/2010/main" val="1794770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362CF6-2EA3-E238-B891-7CA0EE6B4C87}"/>
              </a:ext>
            </a:extLst>
          </p:cNvPr>
          <p:cNvSpPr>
            <a:spLocks noGrp="1"/>
          </p:cNvSpPr>
          <p:nvPr>
            <p:ph type="title"/>
          </p:nvPr>
        </p:nvSpPr>
        <p:spPr/>
        <p:txBody>
          <a:bodyPr/>
          <a:lstStyle/>
          <a:p>
            <a:r>
              <a:rPr lang="de-DE" dirty="0"/>
              <a:t>Schauen Sie das Video genau an und notieren Sie sich das Vorgehen beim Mulchen!</a:t>
            </a:r>
          </a:p>
        </p:txBody>
      </p:sp>
      <p:sp>
        <p:nvSpPr>
          <p:cNvPr id="4" name="Textfeld 3">
            <a:extLst>
              <a:ext uri="{FF2B5EF4-FFF2-40B4-BE49-F238E27FC236}">
                <a16:creationId xmlns:a16="http://schemas.microsoft.com/office/drawing/2014/main" id="{CCB73027-D9D7-FDB7-2B1B-6EE779A500D7}"/>
              </a:ext>
            </a:extLst>
          </p:cNvPr>
          <p:cNvSpPr txBox="1"/>
          <p:nvPr/>
        </p:nvSpPr>
        <p:spPr>
          <a:xfrm>
            <a:off x="2660307" y="4867266"/>
            <a:ext cx="6264875" cy="1477328"/>
          </a:xfrm>
          <a:prstGeom prst="rect">
            <a:avLst/>
          </a:prstGeom>
          <a:noFill/>
        </p:spPr>
        <p:txBody>
          <a:bodyPr wrap="square" rtlCol="0">
            <a:spAutoFit/>
          </a:bodyPr>
          <a:lstStyle/>
          <a:p>
            <a:r>
              <a:rPr lang="de-DE" dirty="0"/>
              <a:t>Film: Gemüsesetzlinge maschinell in </a:t>
            </a:r>
            <a:r>
              <a:rPr lang="de-DE" dirty="0" err="1"/>
              <a:t>Mulchschicht</a:t>
            </a:r>
            <a:r>
              <a:rPr lang="de-DE" dirty="0"/>
              <a:t> pflanzen mit dem </a:t>
            </a:r>
            <a:r>
              <a:rPr lang="de-DE" dirty="0" err="1"/>
              <a:t>Mulchtec</a:t>
            </a:r>
            <a:r>
              <a:rPr lang="de-DE" dirty="0"/>
              <a:t> </a:t>
            </a:r>
            <a:r>
              <a:rPr lang="de-DE" dirty="0" err="1"/>
              <a:t>Planter</a:t>
            </a:r>
            <a:endParaRPr lang="de-DE" dirty="0"/>
          </a:p>
          <a:p>
            <a:endParaRPr lang="de-DE" dirty="0"/>
          </a:p>
          <a:p>
            <a:r>
              <a:rPr lang="de-DE" dirty="0">
                <a:hlinkClick r:id="rId2"/>
              </a:rPr>
              <a:t>https://www.youtube.com/watch?v=QfdvRbPdN3o&amp;t=211s</a:t>
            </a:r>
            <a:endParaRPr lang="de-DE" dirty="0"/>
          </a:p>
          <a:p>
            <a:endParaRPr lang="de-DE" dirty="0"/>
          </a:p>
        </p:txBody>
      </p:sp>
      <p:pic>
        <p:nvPicPr>
          <p:cNvPr id="6" name="Grafik 5">
            <a:hlinkClick r:id="rId2"/>
            <a:extLst>
              <a:ext uri="{FF2B5EF4-FFF2-40B4-BE49-F238E27FC236}">
                <a16:creationId xmlns:a16="http://schemas.microsoft.com/office/drawing/2014/main" id="{8E7D7743-3A45-2857-9D60-53EEA48F96D6}"/>
              </a:ext>
            </a:extLst>
          </p:cNvPr>
          <p:cNvPicPr>
            <a:picLocks noChangeAspect="1"/>
          </p:cNvPicPr>
          <p:nvPr/>
        </p:nvPicPr>
        <p:blipFill>
          <a:blip r:embed="rId3"/>
          <a:stretch>
            <a:fillRect/>
          </a:stretch>
        </p:blipFill>
        <p:spPr>
          <a:xfrm>
            <a:off x="2462599" y="1842453"/>
            <a:ext cx="6896100" cy="2781300"/>
          </a:xfrm>
          <a:prstGeom prst="rect">
            <a:avLst/>
          </a:prstGeom>
        </p:spPr>
      </p:pic>
      <p:pic>
        <p:nvPicPr>
          <p:cNvPr id="5" name="Grafik 4">
            <a:extLst>
              <a:ext uri="{FF2B5EF4-FFF2-40B4-BE49-F238E27FC236}">
                <a16:creationId xmlns:a16="http://schemas.microsoft.com/office/drawing/2014/main" id="{F69186D3-3C8F-480D-B1E6-7EF0D53B1CF3}"/>
              </a:ext>
            </a:extLst>
          </p:cNvPr>
          <p:cNvPicPr>
            <a:picLocks noChangeAspect="1"/>
          </p:cNvPicPr>
          <p:nvPr/>
        </p:nvPicPr>
        <p:blipFill rotWithShape="1">
          <a:blip r:embed="rId4"/>
          <a:srcRect t="4454"/>
          <a:stretch/>
        </p:blipFill>
        <p:spPr>
          <a:xfrm>
            <a:off x="1358846" y="1842453"/>
            <a:ext cx="961251" cy="630091"/>
          </a:xfrm>
          <a:prstGeom prst="rect">
            <a:avLst/>
          </a:prstGeom>
        </p:spPr>
      </p:pic>
    </p:spTree>
    <p:extLst>
      <p:ext uri="{BB962C8B-B14F-4D97-AF65-F5344CB8AC3E}">
        <p14:creationId xmlns:p14="http://schemas.microsoft.com/office/powerpoint/2010/main" val="2235613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B0659-92AB-DFFC-2485-F92A57497FCB}"/>
              </a:ext>
            </a:extLst>
          </p:cNvPr>
          <p:cNvSpPr>
            <a:spLocks noGrp="1"/>
          </p:cNvSpPr>
          <p:nvPr>
            <p:ph type="title"/>
          </p:nvPr>
        </p:nvSpPr>
        <p:spPr/>
        <p:txBody>
          <a:bodyPr/>
          <a:lstStyle/>
          <a:p>
            <a:r>
              <a:rPr lang="de-DE" dirty="0" err="1"/>
              <a:t>Mulchverfahren</a:t>
            </a:r>
            <a:endParaRPr lang="de-DE" dirty="0"/>
          </a:p>
        </p:txBody>
      </p:sp>
      <p:sp>
        <p:nvSpPr>
          <p:cNvPr id="3" name="Inhaltsplatzhalter 2">
            <a:extLst>
              <a:ext uri="{FF2B5EF4-FFF2-40B4-BE49-F238E27FC236}">
                <a16:creationId xmlns:a16="http://schemas.microsoft.com/office/drawing/2014/main" id="{C51CFE3B-708D-1244-371D-9AF01E78B5B5}"/>
              </a:ext>
            </a:extLst>
          </p:cNvPr>
          <p:cNvSpPr>
            <a:spLocks noGrp="1"/>
          </p:cNvSpPr>
          <p:nvPr>
            <p:ph idx="1"/>
          </p:nvPr>
        </p:nvSpPr>
        <p:spPr>
          <a:xfrm>
            <a:off x="838200" y="1346886"/>
            <a:ext cx="10515600" cy="4830077"/>
          </a:xfrm>
        </p:spPr>
        <p:txBody>
          <a:bodyPr>
            <a:normAutofit fontScale="40000" lnSpcReduction="20000"/>
          </a:bodyPr>
          <a:lstStyle/>
          <a:p>
            <a:pPr marL="0" indent="0">
              <a:buNone/>
            </a:pPr>
            <a:r>
              <a:rPr lang="de-DE" sz="3500" b="1" dirty="0"/>
              <a:t>Ziel: </a:t>
            </a:r>
          </a:p>
          <a:p>
            <a:pPr>
              <a:buFontTx/>
              <a:buChar char="-"/>
            </a:pPr>
            <a:r>
              <a:rPr lang="de-DE" dirty="0"/>
              <a:t>Boden dauerhaft zu bedecken</a:t>
            </a:r>
          </a:p>
          <a:p>
            <a:pPr>
              <a:buFontTx/>
              <a:buChar char="-"/>
            </a:pPr>
            <a:r>
              <a:rPr lang="de-DE" dirty="0"/>
              <a:t>Bodenfruchtbarkeit erhöhen</a:t>
            </a:r>
          </a:p>
          <a:p>
            <a:pPr>
              <a:buFontTx/>
              <a:buChar char="-"/>
            </a:pPr>
            <a:r>
              <a:rPr lang="de-DE" dirty="0"/>
              <a:t>Boden dauerhaft zu durchwurzeln</a:t>
            </a:r>
          </a:p>
          <a:p>
            <a:pPr marL="0" indent="0">
              <a:buNone/>
            </a:pPr>
            <a:r>
              <a:rPr lang="de-DE" sz="3500" b="1" dirty="0" err="1"/>
              <a:t>Mulchdirektpflanzung</a:t>
            </a:r>
            <a:r>
              <a:rPr lang="de-DE" sz="3500" b="1" dirty="0"/>
              <a:t>:</a:t>
            </a:r>
          </a:p>
          <a:p>
            <a:pPr>
              <a:buFontTx/>
              <a:buChar char="-"/>
            </a:pPr>
            <a:r>
              <a:rPr lang="de-DE" dirty="0"/>
              <a:t>Schneidwerke schneiden den Mulch auf</a:t>
            </a:r>
          </a:p>
          <a:p>
            <a:pPr>
              <a:buFontTx/>
              <a:buChar char="-"/>
            </a:pPr>
            <a:r>
              <a:rPr lang="de-DE" dirty="0"/>
              <a:t>Jungpflanze wird in den </a:t>
            </a:r>
            <a:r>
              <a:rPr lang="de-DE" dirty="0" err="1"/>
              <a:t>Mulchschlitz</a:t>
            </a:r>
            <a:r>
              <a:rPr lang="de-DE" dirty="0"/>
              <a:t> je nach Pflanztiefe gesetzt</a:t>
            </a:r>
          </a:p>
          <a:p>
            <a:pPr marL="0" indent="0">
              <a:buNone/>
            </a:pPr>
            <a:r>
              <a:rPr lang="de-DE" sz="3500" b="1" dirty="0"/>
              <a:t>Bodenvorbereitung:</a:t>
            </a:r>
          </a:p>
          <a:p>
            <a:pPr>
              <a:buFontTx/>
              <a:buChar char="-"/>
            </a:pPr>
            <a:r>
              <a:rPr lang="de-DE" dirty="0"/>
              <a:t>Saatbettbereitung im Herbst</a:t>
            </a:r>
          </a:p>
          <a:p>
            <a:pPr>
              <a:buFontTx/>
              <a:buChar char="-"/>
            </a:pPr>
            <a:r>
              <a:rPr lang="de-DE" dirty="0"/>
              <a:t>Zwischenfrucht (Gemenge aus Triticale oder Roggen mit Wicke und Erbse)</a:t>
            </a:r>
          </a:p>
          <a:p>
            <a:pPr marL="0" indent="0">
              <a:buNone/>
            </a:pPr>
            <a:r>
              <a:rPr lang="de-DE" dirty="0"/>
              <a:t>   Ziel Zwischenfrucht: Stabilisieren die mechanische Gare </a:t>
            </a:r>
            <a:r>
              <a:rPr lang="de-DE" dirty="0">
                <a:sym typeface="Wingdings" pitchFamily="2" charset="2"/>
              </a:rPr>
              <a:t> optimale Bodenstruktur</a:t>
            </a:r>
          </a:p>
          <a:p>
            <a:pPr>
              <a:buFontTx/>
              <a:buChar char="-"/>
            </a:pPr>
            <a:r>
              <a:rPr lang="de-DE" dirty="0">
                <a:sym typeface="Wingdings" pitchFamily="2" charset="2"/>
              </a:rPr>
              <a:t>Pflanzen im Folgejahr ohne Bodenbearbeitung</a:t>
            </a:r>
          </a:p>
          <a:p>
            <a:pPr>
              <a:buFontTx/>
              <a:buChar char="-"/>
            </a:pPr>
            <a:r>
              <a:rPr lang="de-DE" dirty="0">
                <a:sym typeface="Wingdings" pitchFamily="2" charset="2"/>
              </a:rPr>
              <a:t>Zwischenfrucht wird </a:t>
            </a:r>
            <a:r>
              <a:rPr lang="de-DE" dirty="0" err="1">
                <a:sym typeface="Wingdings" pitchFamily="2" charset="2"/>
              </a:rPr>
              <a:t>abgeschlegelt</a:t>
            </a:r>
            <a:r>
              <a:rPr lang="de-DE" dirty="0">
                <a:sym typeface="Wingdings" pitchFamily="2" charset="2"/>
              </a:rPr>
              <a:t>  </a:t>
            </a:r>
            <a:r>
              <a:rPr lang="de-DE" dirty="0" err="1">
                <a:sym typeface="Wingdings" pitchFamily="2" charset="2"/>
              </a:rPr>
              <a:t>Transfermulch</a:t>
            </a:r>
            <a:r>
              <a:rPr lang="de-DE" dirty="0">
                <a:sym typeface="Wingdings" pitchFamily="2" charset="2"/>
              </a:rPr>
              <a:t>  Pflanzen</a:t>
            </a:r>
          </a:p>
          <a:p>
            <a:pPr marL="0" indent="0">
              <a:buNone/>
            </a:pPr>
            <a:r>
              <a:rPr lang="de-DE" sz="3500" b="1" dirty="0">
                <a:sym typeface="Wingdings" pitchFamily="2" charset="2"/>
              </a:rPr>
              <a:t>Düngung:</a:t>
            </a:r>
          </a:p>
          <a:p>
            <a:pPr>
              <a:buFontTx/>
              <a:buChar char="-"/>
            </a:pPr>
            <a:r>
              <a:rPr lang="de-DE" dirty="0">
                <a:sym typeface="Wingdings" pitchFamily="2" charset="2"/>
              </a:rPr>
              <a:t>Unterfußdüngung während der Pflanzung</a:t>
            </a:r>
          </a:p>
          <a:p>
            <a:pPr marL="0" indent="0">
              <a:buNone/>
            </a:pPr>
            <a:r>
              <a:rPr lang="de-DE" sz="4000" b="1" dirty="0">
                <a:sym typeface="Wingdings" pitchFamily="2" charset="2"/>
              </a:rPr>
              <a:t>Präventiv: </a:t>
            </a:r>
          </a:p>
          <a:p>
            <a:pPr>
              <a:buFontTx/>
              <a:buChar char="-"/>
            </a:pPr>
            <a:r>
              <a:rPr lang="de-DE" dirty="0">
                <a:sym typeface="Wingdings" pitchFamily="2" charset="2"/>
              </a:rPr>
              <a:t>Wurzelunkräuter</a:t>
            </a:r>
          </a:p>
          <a:p>
            <a:pPr>
              <a:buFontTx/>
              <a:buChar char="-"/>
            </a:pPr>
            <a:r>
              <a:rPr lang="de-DE" dirty="0"/>
              <a:t>Schnecken kein Problem </a:t>
            </a:r>
          </a:p>
          <a:p>
            <a:pPr marL="0" indent="0">
              <a:buNone/>
            </a:pPr>
            <a:r>
              <a:rPr lang="de-DE" sz="3500" b="1" dirty="0"/>
              <a:t>Geeignete Kulturen: </a:t>
            </a:r>
            <a:r>
              <a:rPr lang="de-DE" dirty="0"/>
              <a:t>Kohlsorten, Sellerie, …</a:t>
            </a:r>
          </a:p>
          <a:p>
            <a:pPr>
              <a:buFontTx/>
              <a:buChar char="-"/>
            </a:pPr>
            <a:endParaRPr lang="de-DE" dirty="0"/>
          </a:p>
        </p:txBody>
      </p:sp>
      <p:pic>
        <p:nvPicPr>
          <p:cNvPr id="9" name="Grafik 8">
            <a:hlinkClick r:id="rId2"/>
            <a:extLst>
              <a:ext uri="{FF2B5EF4-FFF2-40B4-BE49-F238E27FC236}">
                <a16:creationId xmlns:a16="http://schemas.microsoft.com/office/drawing/2014/main" id="{26D022EB-7E28-7EAD-26C7-4E8F227F7EBB}"/>
              </a:ext>
            </a:extLst>
          </p:cNvPr>
          <p:cNvPicPr>
            <a:picLocks noChangeAspect="1"/>
          </p:cNvPicPr>
          <p:nvPr/>
        </p:nvPicPr>
        <p:blipFill>
          <a:blip r:embed="rId3"/>
          <a:stretch>
            <a:fillRect/>
          </a:stretch>
        </p:blipFill>
        <p:spPr>
          <a:xfrm>
            <a:off x="7689507" y="1611126"/>
            <a:ext cx="3839347" cy="1548466"/>
          </a:xfrm>
          <a:prstGeom prst="rect">
            <a:avLst/>
          </a:prstGeom>
        </p:spPr>
      </p:pic>
    </p:spTree>
    <p:extLst>
      <p:ext uri="{BB962C8B-B14F-4D97-AF65-F5344CB8AC3E}">
        <p14:creationId xmlns:p14="http://schemas.microsoft.com/office/powerpoint/2010/main" val="481366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B0659-92AB-DFFC-2485-F92A57497FCB}"/>
              </a:ext>
            </a:extLst>
          </p:cNvPr>
          <p:cNvSpPr>
            <a:spLocks noGrp="1"/>
          </p:cNvSpPr>
          <p:nvPr>
            <p:ph type="title"/>
          </p:nvPr>
        </p:nvSpPr>
        <p:spPr/>
        <p:txBody>
          <a:bodyPr/>
          <a:lstStyle/>
          <a:p>
            <a:r>
              <a:rPr lang="de-DE" dirty="0" err="1"/>
              <a:t>Mulchverfahren</a:t>
            </a:r>
            <a:r>
              <a:rPr lang="de-DE" dirty="0"/>
              <a:t> - Schneidwerk</a:t>
            </a:r>
          </a:p>
        </p:txBody>
      </p:sp>
      <p:pic>
        <p:nvPicPr>
          <p:cNvPr id="5" name="Grafik 4">
            <a:extLst>
              <a:ext uri="{FF2B5EF4-FFF2-40B4-BE49-F238E27FC236}">
                <a16:creationId xmlns:a16="http://schemas.microsoft.com/office/drawing/2014/main" id="{07F85B06-5ACB-96E1-7A11-8BE8D76E7E93}"/>
              </a:ext>
            </a:extLst>
          </p:cNvPr>
          <p:cNvPicPr>
            <a:picLocks noChangeAspect="1"/>
          </p:cNvPicPr>
          <p:nvPr/>
        </p:nvPicPr>
        <p:blipFill>
          <a:blip r:embed="rId2"/>
          <a:stretch>
            <a:fillRect/>
          </a:stretch>
        </p:blipFill>
        <p:spPr>
          <a:xfrm>
            <a:off x="4225409" y="2704894"/>
            <a:ext cx="4301353" cy="2174520"/>
          </a:xfrm>
          <a:prstGeom prst="rect">
            <a:avLst/>
          </a:prstGeom>
          <a:solidFill>
            <a:schemeClr val="bg1">
              <a:lumMod val="85000"/>
            </a:schemeClr>
          </a:solidFill>
        </p:spPr>
      </p:pic>
      <p:sp>
        <p:nvSpPr>
          <p:cNvPr id="7" name="Textfeld 6">
            <a:extLst>
              <a:ext uri="{FF2B5EF4-FFF2-40B4-BE49-F238E27FC236}">
                <a16:creationId xmlns:a16="http://schemas.microsoft.com/office/drawing/2014/main" id="{8586D07A-DAF5-D2BA-5AA4-F4F920C68251}"/>
              </a:ext>
            </a:extLst>
          </p:cNvPr>
          <p:cNvSpPr txBox="1"/>
          <p:nvPr/>
        </p:nvSpPr>
        <p:spPr>
          <a:xfrm>
            <a:off x="7957751" y="3966519"/>
            <a:ext cx="1581665" cy="369332"/>
          </a:xfrm>
          <a:prstGeom prst="rect">
            <a:avLst/>
          </a:prstGeom>
          <a:solidFill>
            <a:schemeClr val="bg1">
              <a:lumMod val="85000"/>
            </a:schemeClr>
          </a:solidFill>
        </p:spPr>
        <p:txBody>
          <a:bodyPr wrap="square" rtlCol="0">
            <a:spAutoFit/>
          </a:bodyPr>
          <a:lstStyle/>
          <a:p>
            <a:r>
              <a:rPr lang="de-DE" dirty="0"/>
              <a:t>Schutzschar</a:t>
            </a:r>
          </a:p>
        </p:txBody>
      </p:sp>
      <p:sp>
        <p:nvSpPr>
          <p:cNvPr id="8" name="Textfeld 7">
            <a:extLst>
              <a:ext uri="{FF2B5EF4-FFF2-40B4-BE49-F238E27FC236}">
                <a16:creationId xmlns:a16="http://schemas.microsoft.com/office/drawing/2014/main" id="{412218D1-98D3-7C74-20DE-4917BB844823}"/>
              </a:ext>
            </a:extLst>
          </p:cNvPr>
          <p:cNvSpPr txBox="1"/>
          <p:nvPr/>
        </p:nvSpPr>
        <p:spPr>
          <a:xfrm>
            <a:off x="2461054" y="2520228"/>
            <a:ext cx="1581665" cy="369332"/>
          </a:xfrm>
          <a:prstGeom prst="rect">
            <a:avLst/>
          </a:prstGeom>
          <a:solidFill>
            <a:schemeClr val="bg1">
              <a:lumMod val="85000"/>
            </a:schemeClr>
          </a:solidFill>
        </p:spPr>
        <p:txBody>
          <a:bodyPr wrap="square" rtlCol="0">
            <a:spAutoFit/>
          </a:bodyPr>
          <a:lstStyle/>
          <a:p>
            <a:pPr algn="ctr"/>
            <a:r>
              <a:rPr lang="de-DE" dirty="0"/>
              <a:t>Messerrad</a:t>
            </a:r>
          </a:p>
        </p:txBody>
      </p:sp>
      <p:grpSp>
        <p:nvGrpSpPr>
          <p:cNvPr id="12" name="Gruppieren 11">
            <a:extLst>
              <a:ext uri="{FF2B5EF4-FFF2-40B4-BE49-F238E27FC236}">
                <a16:creationId xmlns:a16="http://schemas.microsoft.com/office/drawing/2014/main" id="{4F424B10-A609-05EB-AFD0-BBA82561A1F1}"/>
              </a:ext>
            </a:extLst>
          </p:cNvPr>
          <p:cNvGrpSpPr/>
          <p:nvPr/>
        </p:nvGrpSpPr>
        <p:grpSpPr>
          <a:xfrm>
            <a:off x="4064614" y="2498030"/>
            <a:ext cx="693720" cy="198720"/>
            <a:chOff x="4064614" y="2498030"/>
            <a:chExt cx="693720" cy="198720"/>
          </a:xfrm>
        </p:grpSpPr>
        <mc:AlternateContent xmlns:mc="http://schemas.openxmlformats.org/markup-compatibility/2006" xmlns:p14="http://schemas.microsoft.com/office/powerpoint/2010/main">
          <mc:Choice Requires="p14">
            <p:contentPart p14:bwMode="auto" r:id="rId3">
              <p14:nvContentPartPr>
                <p14:cNvPr id="10" name="Freihand 9">
                  <a:extLst>
                    <a:ext uri="{FF2B5EF4-FFF2-40B4-BE49-F238E27FC236}">
                      <a16:creationId xmlns:a16="http://schemas.microsoft.com/office/drawing/2014/main" id="{99D756E5-1C7B-1342-99E4-D86F4EEC829B}"/>
                    </a:ext>
                  </a:extLst>
                </p14:cNvPr>
                <p14:cNvContentPartPr/>
                <p14:nvPr/>
              </p14:nvContentPartPr>
              <p14:xfrm>
                <a:off x="4064614" y="2562470"/>
                <a:ext cx="646560" cy="56520"/>
              </p14:xfrm>
            </p:contentPart>
          </mc:Choice>
          <mc:Fallback xmlns="">
            <p:pic>
              <p:nvPicPr>
                <p:cNvPr id="10" name="Freihand 9">
                  <a:extLst>
                    <a:ext uri="{FF2B5EF4-FFF2-40B4-BE49-F238E27FC236}">
                      <a16:creationId xmlns:a16="http://schemas.microsoft.com/office/drawing/2014/main" id="{99D756E5-1C7B-1342-99E4-D86F4EEC829B}"/>
                    </a:ext>
                  </a:extLst>
                </p:cNvPr>
                <p:cNvPicPr/>
                <p:nvPr/>
              </p:nvPicPr>
              <p:blipFill>
                <a:blip r:embed="rId4"/>
                <a:stretch>
                  <a:fillRect/>
                </a:stretch>
              </p:blipFill>
              <p:spPr>
                <a:xfrm>
                  <a:off x="4060294" y="2558150"/>
                  <a:ext cx="65520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Freihand 10">
                  <a:extLst>
                    <a:ext uri="{FF2B5EF4-FFF2-40B4-BE49-F238E27FC236}">
                      <a16:creationId xmlns:a16="http://schemas.microsoft.com/office/drawing/2014/main" id="{8BD53E4F-F1E1-BC09-784D-7236ABCB94D6}"/>
                    </a:ext>
                  </a:extLst>
                </p14:cNvPr>
                <p14:cNvContentPartPr/>
                <p14:nvPr/>
              </p14:nvContentPartPr>
              <p14:xfrm>
                <a:off x="4671574" y="2498030"/>
                <a:ext cx="86760" cy="198720"/>
              </p14:xfrm>
            </p:contentPart>
          </mc:Choice>
          <mc:Fallback xmlns="">
            <p:pic>
              <p:nvPicPr>
                <p:cNvPr id="11" name="Freihand 10">
                  <a:extLst>
                    <a:ext uri="{FF2B5EF4-FFF2-40B4-BE49-F238E27FC236}">
                      <a16:creationId xmlns:a16="http://schemas.microsoft.com/office/drawing/2014/main" id="{8BD53E4F-F1E1-BC09-784D-7236ABCB94D6}"/>
                    </a:ext>
                  </a:extLst>
                </p:cNvPr>
                <p:cNvPicPr/>
                <p:nvPr/>
              </p:nvPicPr>
              <p:blipFill>
                <a:blip r:embed="rId6"/>
                <a:stretch>
                  <a:fillRect/>
                </a:stretch>
              </p:blipFill>
              <p:spPr>
                <a:xfrm>
                  <a:off x="4667254" y="2493710"/>
                  <a:ext cx="95400" cy="207360"/>
                </a:xfrm>
                <a:prstGeom prst="rect">
                  <a:avLst/>
                </a:prstGeom>
              </p:spPr>
            </p:pic>
          </mc:Fallback>
        </mc:AlternateContent>
      </p:grpSp>
      <p:grpSp>
        <p:nvGrpSpPr>
          <p:cNvPr id="16" name="Gruppieren 15">
            <a:extLst>
              <a:ext uri="{FF2B5EF4-FFF2-40B4-BE49-F238E27FC236}">
                <a16:creationId xmlns:a16="http://schemas.microsoft.com/office/drawing/2014/main" id="{865A6B7E-6846-1483-C738-9EEAC2A212C9}"/>
              </a:ext>
            </a:extLst>
          </p:cNvPr>
          <p:cNvGrpSpPr/>
          <p:nvPr/>
        </p:nvGrpSpPr>
        <p:grpSpPr>
          <a:xfrm>
            <a:off x="6840574" y="3917870"/>
            <a:ext cx="1955880" cy="647640"/>
            <a:chOff x="6840574" y="3917870"/>
            <a:chExt cx="1955880" cy="647640"/>
          </a:xfrm>
        </p:grpSpPr>
        <mc:AlternateContent xmlns:mc="http://schemas.openxmlformats.org/markup-compatibility/2006" xmlns:p14="http://schemas.microsoft.com/office/powerpoint/2010/main">
          <mc:Choice Requires="p14">
            <p:contentPart p14:bwMode="auto" r:id="rId7">
              <p14:nvContentPartPr>
                <p14:cNvPr id="13" name="Freihand 12">
                  <a:extLst>
                    <a:ext uri="{FF2B5EF4-FFF2-40B4-BE49-F238E27FC236}">
                      <a16:creationId xmlns:a16="http://schemas.microsoft.com/office/drawing/2014/main" id="{64AB2FBD-147C-E104-D9CA-20393CC38C9A}"/>
                    </a:ext>
                  </a:extLst>
                </p14:cNvPr>
                <p14:cNvContentPartPr/>
                <p14:nvPr/>
              </p14:nvContentPartPr>
              <p14:xfrm>
                <a:off x="6889174" y="3917870"/>
                <a:ext cx="1907280" cy="608040"/>
              </p14:xfrm>
            </p:contentPart>
          </mc:Choice>
          <mc:Fallback xmlns="">
            <p:pic>
              <p:nvPicPr>
                <p:cNvPr id="13" name="Freihand 12">
                  <a:extLst>
                    <a:ext uri="{FF2B5EF4-FFF2-40B4-BE49-F238E27FC236}">
                      <a16:creationId xmlns:a16="http://schemas.microsoft.com/office/drawing/2014/main" id="{64AB2FBD-147C-E104-D9CA-20393CC38C9A}"/>
                    </a:ext>
                  </a:extLst>
                </p:cNvPr>
                <p:cNvPicPr/>
                <p:nvPr/>
              </p:nvPicPr>
              <p:blipFill>
                <a:blip r:embed="rId8"/>
                <a:stretch>
                  <a:fillRect/>
                </a:stretch>
              </p:blipFill>
              <p:spPr>
                <a:xfrm>
                  <a:off x="6884854" y="3913550"/>
                  <a:ext cx="1915920" cy="616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Freihand 13">
                  <a:extLst>
                    <a:ext uri="{FF2B5EF4-FFF2-40B4-BE49-F238E27FC236}">
                      <a16:creationId xmlns:a16="http://schemas.microsoft.com/office/drawing/2014/main" id="{128B47AB-93B7-31E5-C2EB-44B2777539BE}"/>
                    </a:ext>
                  </a:extLst>
                </p14:cNvPr>
                <p14:cNvContentPartPr/>
                <p14:nvPr/>
              </p14:nvContentPartPr>
              <p14:xfrm>
                <a:off x="6840574" y="4420430"/>
                <a:ext cx="69480" cy="145080"/>
              </p14:xfrm>
            </p:contentPart>
          </mc:Choice>
          <mc:Fallback xmlns="">
            <p:pic>
              <p:nvPicPr>
                <p:cNvPr id="14" name="Freihand 13">
                  <a:extLst>
                    <a:ext uri="{FF2B5EF4-FFF2-40B4-BE49-F238E27FC236}">
                      <a16:creationId xmlns:a16="http://schemas.microsoft.com/office/drawing/2014/main" id="{128B47AB-93B7-31E5-C2EB-44B2777539BE}"/>
                    </a:ext>
                  </a:extLst>
                </p:cNvPr>
                <p:cNvPicPr/>
                <p:nvPr/>
              </p:nvPicPr>
              <p:blipFill>
                <a:blip r:embed="rId10"/>
                <a:stretch>
                  <a:fillRect/>
                </a:stretch>
              </p:blipFill>
              <p:spPr>
                <a:xfrm>
                  <a:off x="6836254" y="4416110"/>
                  <a:ext cx="781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Freihand 14">
                  <a:extLst>
                    <a:ext uri="{FF2B5EF4-FFF2-40B4-BE49-F238E27FC236}">
                      <a16:creationId xmlns:a16="http://schemas.microsoft.com/office/drawing/2014/main" id="{7C59D4EB-50DB-317D-E137-7BF84F7B3E6F}"/>
                    </a:ext>
                  </a:extLst>
                </p14:cNvPr>
                <p14:cNvContentPartPr/>
                <p14:nvPr/>
              </p14:nvContentPartPr>
              <p14:xfrm>
                <a:off x="6947854" y="4358870"/>
                <a:ext cx="367200" cy="63360"/>
              </p14:xfrm>
            </p:contentPart>
          </mc:Choice>
          <mc:Fallback xmlns="">
            <p:pic>
              <p:nvPicPr>
                <p:cNvPr id="15" name="Freihand 14">
                  <a:extLst>
                    <a:ext uri="{FF2B5EF4-FFF2-40B4-BE49-F238E27FC236}">
                      <a16:creationId xmlns:a16="http://schemas.microsoft.com/office/drawing/2014/main" id="{7C59D4EB-50DB-317D-E137-7BF84F7B3E6F}"/>
                    </a:ext>
                  </a:extLst>
                </p:cNvPr>
                <p:cNvPicPr/>
                <p:nvPr/>
              </p:nvPicPr>
              <p:blipFill>
                <a:blip r:embed="rId12"/>
                <a:stretch>
                  <a:fillRect/>
                </a:stretch>
              </p:blipFill>
              <p:spPr>
                <a:xfrm>
                  <a:off x="6943534" y="4354550"/>
                  <a:ext cx="375840" cy="72000"/>
                </a:xfrm>
                <a:prstGeom prst="rect">
                  <a:avLst/>
                </a:prstGeom>
              </p:spPr>
            </p:pic>
          </mc:Fallback>
        </mc:AlternateContent>
      </p:grpSp>
    </p:spTree>
    <p:extLst>
      <p:ext uri="{BB962C8B-B14F-4D97-AF65-F5344CB8AC3E}">
        <p14:creationId xmlns:p14="http://schemas.microsoft.com/office/powerpoint/2010/main" val="764052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B03E-EC3E-0A57-C896-0E8D3659ADB6}"/>
              </a:ext>
            </a:extLst>
          </p:cNvPr>
          <p:cNvSpPr>
            <a:spLocks noGrp="1"/>
          </p:cNvSpPr>
          <p:nvPr>
            <p:ph type="title"/>
          </p:nvPr>
        </p:nvSpPr>
        <p:spPr>
          <a:xfrm>
            <a:off x="926756" y="779429"/>
            <a:ext cx="11345332" cy="511175"/>
          </a:xfrm>
        </p:spPr>
        <p:txBody>
          <a:bodyPr>
            <a:normAutofit fontScale="90000"/>
          </a:bodyPr>
          <a:lstStyle/>
          <a:p>
            <a:r>
              <a:rPr lang="de-DE" dirty="0"/>
              <a:t>Lernsituation</a:t>
            </a:r>
          </a:p>
        </p:txBody>
      </p:sp>
      <p:sp>
        <p:nvSpPr>
          <p:cNvPr id="5" name="Textfeld 4">
            <a:extLst>
              <a:ext uri="{FF2B5EF4-FFF2-40B4-BE49-F238E27FC236}">
                <a16:creationId xmlns:a16="http://schemas.microsoft.com/office/drawing/2014/main" id="{5A856D29-3715-B489-B8D8-46CE40CC44B4}"/>
              </a:ext>
            </a:extLst>
          </p:cNvPr>
          <p:cNvSpPr txBox="1"/>
          <p:nvPr/>
        </p:nvSpPr>
        <p:spPr>
          <a:xfrm>
            <a:off x="926756" y="2046698"/>
            <a:ext cx="9971903" cy="4031873"/>
          </a:xfrm>
          <a:prstGeom prst="rect">
            <a:avLst/>
          </a:prstGeom>
          <a:noFill/>
        </p:spPr>
        <p:txBody>
          <a:bodyPr wrap="square">
            <a:spAutoFit/>
          </a:bodyPr>
          <a:lstStyle/>
          <a:p>
            <a:pPr algn="just"/>
            <a:r>
              <a:rPr lang="de-DE" sz="1800" kern="0" dirty="0">
                <a:solidFill>
                  <a:srgbClr val="404040"/>
                </a:solidFill>
                <a:effectLst/>
                <a:ea typeface="Times New Roman" panose="02020603050405020304" pitchFamily="18" charset="0"/>
                <a:cs typeface="Times New Roman" panose="02020603050405020304" pitchFamily="18" charset="0"/>
              </a:rPr>
              <a:t>Sie absolvieren Ihre Ausbildung in einem Gartenbaubetrieb im Bereich Zierpflanzenbau. Ihr Ausbilder möchte die Freiflächen zusätzlich nutzen um regionale Schnittblumen-, Schnittgrün und Gemüse anzubauen. Zunächst hat er mit der Produktion von Salat für den Sommer begonnen. Die Produktpalette soll nun um Wintergemüse erweitert werden. </a:t>
            </a:r>
            <a:endParaRPr lang="de-DE" sz="1600" kern="100" dirty="0">
              <a:effectLst/>
              <a:ea typeface="Calibri" panose="020F0502020204030204" pitchFamily="34" charset="0"/>
              <a:cs typeface="Times New Roman" panose="02020603050405020304" pitchFamily="18" charset="0"/>
            </a:endParaRPr>
          </a:p>
          <a:p>
            <a:pPr algn="just"/>
            <a:r>
              <a:rPr lang="de-DE" sz="1800" kern="0" dirty="0">
                <a:solidFill>
                  <a:srgbClr val="404040"/>
                </a:solidFill>
                <a:effectLst/>
                <a:ea typeface="Times New Roman" panose="02020603050405020304" pitchFamily="18" charset="0"/>
                <a:cs typeface="Times New Roman" panose="02020603050405020304" pitchFamily="18" charset="0"/>
              </a:rPr>
              <a:t>Aufgrund der hohen Nachfrage durch die Kunden, möchte Ihr Ausbilder Öko-Standards einführen.</a:t>
            </a:r>
            <a:endParaRPr lang="de-DE" sz="1600" kern="100" dirty="0">
              <a:effectLst/>
              <a:ea typeface="Calibri" panose="020F0502020204030204" pitchFamily="34" charset="0"/>
              <a:cs typeface="Times New Roman" panose="02020603050405020304" pitchFamily="18" charset="0"/>
            </a:endParaRPr>
          </a:p>
          <a:p>
            <a:pPr algn="just"/>
            <a:r>
              <a:rPr lang="de-DE" sz="1800" kern="0" dirty="0">
                <a:solidFill>
                  <a:srgbClr val="404040"/>
                </a:solidFill>
                <a:effectLst/>
                <a:ea typeface="Times New Roman" panose="02020603050405020304" pitchFamily="18" charset="0"/>
                <a:cs typeface="Times New Roman" panose="02020603050405020304" pitchFamily="18" charset="0"/>
              </a:rPr>
              <a:t>Informieren Sie sich über die Entwicklung zum ökologischen Anbau. Recherchieren Sie Anbauverbände und schlagen Sie Ihrem Ausbilder einen für Ihren Betrieb geeigneten Anbauverband vor. </a:t>
            </a:r>
          </a:p>
          <a:p>
            <a:pPr algn="just"/>
            <a:endParaRPr lang="de-DE" kern="0" dirty="0">
              <a:solidFill>
                <a:srgbClr val="404040"/>
              </a:solidFill>
              <a:ea typeface="Calibri" panose="020F0502020204030204" pitchFamily="34" charset="0"/>
              <a:cs typeface="Times New Roman" panose="02020603050405020304" pitchFamily="18" charset="0"/>
            </a:endParaRPr>
          </a:p>
          <a:p>
            <a:pPr algn="just"/>
            <a:r>
              <a:rPr lang="de-DE" sz="1600" kern="0" dirty="0">
                <a:solidFill>
                  <a:srgbClr val="404040"/>
                </a:solidFill>
                <a:effectLst/>
                <a:ea typeface="Calibri" panose="020F0502020204030204" pitchFamily="34" charset="0"/>
                <a:cs typeface="Times New Roman" panose="02020603050405020304" pitchFamily="18" charset="0"/>
              </a:rPr>
              <a:t>Nach Ihrer Recherche…</a:t>
            </a:r>
          </a:p>
          <a:p>
            <a:pPr algn="just"/>
            <a:endParaRPr lang="de-DE" sz="1600" kern="0" dirty="0">
              <a:solidFill>
                <a:srgbClr val="404040"/>
              </a:solidFill>
              <a:ea typeface="Calibri" panose="020F0502020204030204" pitchFamily="34" charset="0"/>
              <a:cs typeface="Times New Roman" panose="02020603050405020304" pitchFamily="18" charset="0"/>
            </a:endParaRPr>
          </a:p>
          <a:p>
            <a:pPr algn="just"/>
            <a:r>
              <a:rPr lang="de-DE" sz="1600" kern="0" dirty="0">
                <a:solidFill>
                  <a:srgbClr val="404040"/>
                </a:solidFill>
                <a:effectLst/>
                <a:ea typeface="Calibri" panose="020F0502020204030204" pitchFamily="34" charset="0"/>
                <a:cs typeface="Times New Roman" panose="02020603050405020304" pitchFamily="18" charset="0"/>
              </a:rPr>
              <a:t>…treffen Sie eine Entscheidung bzgl. des Anbauverbandes / Fruchtfolge und begründen Sie Ihre diese!</a:t>
            </a:r>
          </a:p>
          <a:p>
            <a:pPr algn="just"/>
            <a:endParaRPr lang="de-DE" sz="1600" kern="0" dirty="0">
              <a:solidFill>
                <a:srgbClr val="404040"/>
              </a:solidFill>
              <a:ea typeface="Calibri" panose="020F0502020204030204" pitchFamily="34" charset="0"/>
              <a:cs typeface="Times New Roman" panose="02020603050405020304" pitchFamily="18" charset="0"/>
            </a:endParaRPr>
          </a:p>
          <a:p>
            <a:pPr marL="285750" indent="-285750" algn="just">
              <a:buFont typeface="Wingdings" pitchFamily="2" charset="2"/>
              <a:buChar char="è"/>
            </a:pPr>
            <a:r>
              <a:rPr lang="de-DE" sz="1600" kern="0" dirty="0">
                <a:solidFill>
                  <a:srgbClr val="FF0000"/>
                </a:solidFill>
                <a:effectLst/>
                <a:ea typeface="Calibri" panose="020F0502020204030204" pitchFamily="34" charset="0"/>
                <a:cs typeface="Times New Roman" panose="02020603050405020304" pitchFamily="18" charset="0"/>
                <a:sym typeface="Wingdings" pitchFamily="2" charset="2"/>
              </a:rPr>
              <a:t>Anbau von Wintergemüse wie Grünkohl, nach Salat</a:t>
            </a:r>
          </a:p>
          <a:p>
            <a:pPr marL="285750" indent="-285750" algn="just">
              <a:buFont typeface="Wingdings" pitchFamily="2" charset="2"/>
              <a:buChar char="è"/>
            </a:pPr>
            <a:r>
              <a:rPr lang="de-DE" sz="1600" kern="0" dirty="0">
                <a:solidFill>
                  <a:srgbClr val="FF0000"/>
                </a:solidFill>
                <a:effectLst/>
                <a:ea typeface="Calibri" panose="020F0502020204030204" pitchFamily="34" charset="0"/>
                <a:cs typeface="Times New Roman" panose="02020603050405020304" pitchFamily="18" charset="0"/>
                <a:sym typeface="Wingdings" pitchFamily="2" charset="2"/>
              </a:rPr>
              <a:t>Anbauverband  Sc</a:t>
            </a:r>
            <a:r>
              <a:rPr lang="de-DE" sz="1600" kern="0" dirty="0">
                <a:solidFill>
                  <a:srgbClr val="FF0000"/>
                </a:solidFill>
                <a:ea typeface="Calibri" panose="020F0502020204030204" pitchFamily="34" charset="0"/>
                <a:cs typeface="Times New Roman" panose="02020603050405020304" pitchFamily="18" charset="0"/>
                <a:sym typeface="Wingdings" pitchFamily="2" charset="2"/>
              </a:rPr>
              <a:t>hülerindividuelle Lösung</a:t>
            </a:r>
          </a:p>
          <a:p>
            <a:pPr marL="285750" indent="-285750" algn="just">
              <a:buFont typeface="Wingdings" pitchFamily="2" charset="2"/>
              <a:buChar char="è"/>
            </a:pPr>
            <a:endParaRPr lang="de-DE" sz="1600" kern="0" dirty="0">
              <a:solidFill>
                <a:srgbClr val="FF0000"/>
              </a:solidFill>
              <a:effectLst/>
              <a:ea typeface="Calibri" panose="020F0502020204030204" pitchFamily="34" charset="0"/>
              <a:cs typeface="Times New Roman" panose="02020603050405020304" pitchFamily="18" charset="0"/>
              <a:sym typeface="Wingdings" pitchFamily="2" charset="2"/>
            </a:endParaRPr>
          </a:p>
        </p:txBody>
      </p:sp>
      <p:sp>
        <p:nvSpPr>
          <p:cNvPr id="3" name="Textfeld 2">
            <a:extLst>
              <a:ext uri="{FF2B5EF4-FFF2-40B4-BE49-F238E27FC236}">
                <a16:creationId xmlns:a16="http://schemas.microsoft.com/office/drawing/2014/main" id="{385C31A6-721D-B4E2-F39B-D5A9EC2B6ED3}"/>
              </a:ext>
            </a:extLst>
          </p:cNvPr>
          <p:cNvSpPr txBox="1"/>
          <p:nvPr/>
        </p:nvSpPr>
        <p:spPr>
          <a:xfrm rot="1076484">
            <a:off x="9542511" y="4606290"/>
            <a:ext cx="2526030" cy="1200329"/>
          </a:xfrm>
          <a:custGeom>
            <a:avLst/>
            <a:gdLst>
              <a:gd name="connsiteX0" fmla="*/ 0 w 2526030"/>
              <a:gd name="connsiteY0" fmla="*/ 0 h 1200329"/>
              <a:gd name="connsiteX1" fmla="*/ 479946 w 2526030"/>
              <a:gd name="connsiteY1" fmla="*/ 0 h 1200329"/>
              <a:gd name="connsiteX2" fmla="*/ 909371 w 2526030"/>
              <a:gd name="connsiteY2" fmla="*/ 0 h 1200329"/>
              <a:gd name="connsiteX3" fmla="*/ 1364056 w 2526030"/>
              <a:gd name="connsiteY3" fmla="*/ 0 h 1200329"/>
              <a:gd name="connsiteX4" fmla="*/ 1894523 w 2526030"/>
              <a:gd name="connsiteY4" fmla="*/ 0 h 1200329"/>
              <a:gd name="connsiteX5" fmla="*/ 2526030 w 2526030"/>
              <a:gd name="connsiteY5" fmla="*/ 0 h 1200329"/>
              <a:gd name="connsiteX6" fmla="*/ 2526030 w 2526030"/>
              <a:gd name="connsiteY6" fmla="*/ 376103 h 1200329"/>
              <a:gd name="connsiteX7" fmla="*/ 2526030 w 2526030"/>
              <a:gd name="connsiteY7" fmla="*/ 740203 h 1200329"/>
              <a:gd name="connsiteX8" fmla="*/ 2526030 w 2526030"/>
              <a:gd name="connsiteY8" fmla="*/ 1200329 h 1200329"/>
              <a:gd name="connsiteX9" fmla="*/ 2020824 w 2526030"/>
              <a:gd name="connsiteY9" fmla="*/ 1200329 h 1200329"/>
              <a:gd name="connsiteX10" fmla="*/ 1566139 w 2526030"/>
              <a:gd name="connsiteY10" fmla="*/ 1200329 h 1200329"/>
              <a:gd name="connsiteX11" fmla="*/ 1010412 w 2526030"/>
              <a:gd name="connsiteY11" fmla="*/ 1200329 h 1200329"/>
              <a:gd name="connsiteX12" fmla="*/ 530466 w 2526030"/>
              <a:gd name="connsiteY12" fmla="*/ 1200329 h 1200329"/>
              <a:gd name="connsiteX13" fmla="*/ 0 w 2526030"/>
              <a:gd name="connsiteY13" fmla="*/ 1200329 h 1200329"/>
              <a:gd name="connsiteX14" fmla="*/ 0 w 2526030"/>
              <a:gd name="connsiteY14" fmla="*/ 788216 h 1200329"/>
              <a:gd name="connsiteX15" fmla="*/ 0 w 2526030"/>
              <a:gd name="connsiteY15" fmla="*/ 400110 h 1200329"/>
              <a:gd name="connsiteX16" fmla="*/ 0 w 2526030"/>
              <a:gd name="connsiteY16"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26030" h="1200329" fill="none" extrusionOk="0">
                <a:moveTo>
                  <a:pt x="0" y="0"/>
                </a:moveTo>
                <a:cubicBezTo>
                  <a:pt x="146622" y="-21567"/>
                  <a:pt x="262789" y="53658"/>
                  <a:pt x="479946" y="0"/>
                </a:cubicBezTo>
                <a:cubicBezTo>
                  <a:pt x="697103" y="-53658"/>
                  <a:pt x="699239" y="34924"/>
                  <a:pt x="909371" y="0"/>
                </a:cubicBezTo>
                <a:cubicBezTo>
                  <a:pt x="1119504" y="-34924"/>
                  <a:pt x="1270702" y="47421"/>
                  <a:pt x="1364056" y="0"/>
                </a:cubicBezTo>
                <a:cubicBezTo>
                  <a:pt x="1457411" y="-47421"/>
                  <a:pt x="1650199" y="56024"/>
                  <a:pt x="1894523" y="0"/>
                </a:cubicBezTo>
                <a:cubicBezTo>
                  <a:pt x="2138847" y="-56024"/>
                  <a:pt x="2265161" y="38876"/>
                  <a:pt x="2526030" y="0"/>
                </a:cubicBezTo>
                <a:cubicBezTo>
                  <a:pt x="2540197" y="169149"/>
                  <a:pt x="2483124" y="219373"/>
                  <a:pt x="2526030" y="376103"/>
                </a:cubicBezTo>
                <a:cubicBezTo>
                  <a:pt x="2568936" y="532833"/>
                  <a:pt x="2495394" y="599246"/>
                  <a:pt x="2526030" y="740203"/>
                </a:cubicBezTo>
                <a:cubicBezTo>
                  <a:pt x="2556666" y="881160"/>
                  <a:pt x="2482100" y="1059557"/>
                  <a:pt x="2526030" y="1200329"/>
                </a:cubicBezTo>
                <a:cubicBezTo>
                  <a:pt x="2330427" y="1204189"/>
                  <a:pt x="2214813" y="1165638"/>
                  <a:pt x="2020824" y="1200329"/>
                </a:cubicBezTo>
                <a:cubicBezTo>
                  <a:pt x="1826835" y="1235020"/>
                  <a:pt x="1670955" y="1186700"/>
                  <a:pt x="1566139" y="1200329"/>
                </a:cubicBezTo>
                <a:cubicBezTo>
                  <a:pt x="1461324" y="1213958"/>
                  <a:pt x="1155155" y="1169602"/>
                  <a:pt x="1010412" y="1200329"/>
                </a:cubicBezTo>
                <a:cubicBezTo>
                  <a:pt x="865669" y="1231056"/>
                  <a:pt x="720797" y="1198981"/>
                  <a:pt x="530466" y="1200329"/>
                </a:cubicBezTo>
                <a:cubicBezTo>
                  <a:pt x="340135" y="1201677"/>
                  <a:pt x="117693" y="1199875"/>
                  <a:pt x="0" y="1200329"/>
                </a:cubicBezTo>
                <a:cubicBezTo>
                  <a:pt x="-36570" y="1073116"/>
                  <a:pt x="11" y="923213"/>
                  <a:pt x="0" y="788216"/>
                </a:cubicBezTo>
                <a:cubicBezTo>
                  <a:pt x="-11" y="653219"/>
                  <a:pt x="24973" y="546784"/>
                  <a:pt x="0" y="400110"/>
                </a:cubicBezTo>
                <a:cubicBezTo>
                  <a:pt x="-24973" y="253436"/>
                  <a:pt x="17867" y="124798"/>
                  <a:pt x="0" y="0"/>
                </a:cubicBezTo>
                <a:close/>
              </a:path>
              <a:path w="2526030" h="1200329" stroke="0" extrusionOk="0">
                <a:moveTo>
                  <a:pt x="0" y="0"/>
                </a:moveTo>
                <a:cubicBezTo>
                  <a:pt x="216342" y="-17220"/>
                  <a:pt x="340818" y="5563"/>
                  <a:pt x="479946" y="0"/>
                </a:cubicBezTo>
                <a:cubicBezTo>
                  <a:pt x="619074" y="-5563"/>
                  <a:pt x="814119" y="25835"/>
                  <a:pt x="909371" y="0"/>
                </a:cubicBezTo>
                <a:cubicBezTo>
                  <a:pt x="1004623" y="-25835"/>
                  <a:pt x="1257331" y="52516"/>
                  <a:pt x="1465097" y="0"/>
                </a:cubicBezTo>
                <a:cubicBezTo>
                  <a:pt x="1672863" y="-52516"/>
                  <a:pt x="1715630" y="35012"/>
                  <a:pt x="1945043" y="0"/>
                </a:cubicBezTo>
                <a:cubicBezTo>
                  <a:pt x="2174456" y="-35012"/>
                  <a:pt x="2406348" y="9933"/>
                  <a:pt x="2526030" y="0"/>
                </a:cubicBezTo>
                <a:cubicBezTo>
                  <a:pt x="2541799" y="122159"/>
                  <a:pt x="2497215" y="286271"/>
                  <a:pt x="2526030" y="424116"/>
                </a:cubicBezTo>
                <a:cubicBezTo>
                  <a:pt x="2554845" y="561961"/>
                  <a:pt x="2513697" y="650178"/>
                  <a:pt x="2526030" y="824226"/>
                </a:cubicBezTo>
                <a:cubicBezTo>
                  <a:pt x="2538363" y="998274"/>
                  <a:pt x="2498514" y="1018621"/>
                  <a:pt x="2526030" y="1200329"/>
                </a:cubicBezTo>
                <a:cubicBezTo>
                  <a:pt x="2428258" y="1228621"/>
                  <a:pt x="2188758" y="1172287"/>
                  <a:pt x="2071345" y="1200329"/>
                </a:cubicBezTo>
                <a:cubicBezTo>
                  <a:pt x="1953933" y="1228371"/>
                  <a:pt x="1669391" y="1175074"/>
                  <a:pt x="1566139" y="1200329"/>
                </a:cubicBezTo>
                <a:cubicBezTo>
                  <a:pt x="1462887" y="1225584"/>
                  <a:pt x="1294635" y="1168225"/>
                  <a:pt x="1060933" y="1200329"/>
                </a:cubicBezTo>
                <a:cubicBezTo>
                  <a:pt x="827231" y="1232433"/>
                  <a:pt x="786087" y="1197264"/>
                  <a:pt x="580987" y="1200329"/>
                </a:cubicBezTo>
                <a:cubicBezTo>
                  <a:pt x="375887" y="1203394"/>
                  <a:pt x="147206" y="1152022"/>
                  <a:pt x="0" y="1200329"/>
                </a:cubicBezTo>
                <a:cubicBezTo>
                  <a:pt x="-50310" y="1067409"/>
                  <a:pt x="23771" y="957076"/>
                  <a:pt x="0" y="776213"/>
                </a:cubicBezTo>
                <a:cubicBezTo>
                  <a:pt x="-23771" y="595350"/>
                  <a:pt x="24572" y="550718"/>
                  <a:pt x="0" y="352097"/>
                </a:cubicBezTo>
                <a:cubicBezTo>
                  <a:pt x="-24572" y="153476"/>
                  <a:pt x="2515" y="110124"/>
                  <a:pt x="0" y="0"/>
                </a:cubicBezTo>
                <a:close/>
              </a:path>
            </a:pathLst>
          </a:custGeom>
          <a:solidFill>
            <a:schemeClr val="bg1">
              <a:lumMod val="85000"/>
            </a:schemeClr>
          </a:solidFill>
          <a:ln>
            <a:solidFill>
              <a:srgbClr val="66CC00"/>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r>
              <a:rPr lang="de-DE" dirty="0"/>
              <a:t>Zusatzaufgabe: </a:t>
            </a:r>
          </a:p>
          <a:p>
            <a:r>
              <a:rPr lang="de-DE" dirty="0"/>
              <a:t>Erarbeiten Sie eine Kulturanleitung für den Grünkohl!</a:t>
            </a:r>
          </a:p>
        </p:txBody>
      </p:sp>
    </p:spTree>
    <p:extLst>
      <p:ext uri="{BB962C8B-B14F-4D97-AF65-F5344CB8AC3E}">
        <p14:creationId xmlns:p14="http://schemas.microsoft.com/office/powerpoint/2010/main" val="3265971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B03E-EC3E-0A57-C896-0E8D3659ADB6}"/>
              </a:ext>
            </a:extLst>
          </p:cNvPr>
          <p:cNvSpPr>
            <a:spLocks noGrp="1"/>
          </p:cNvSpPr>
          <p:nvPr>
            <p:ph type="title"/>
          </p:nvPr>
        </p:nvSpPr>
        <p:spPr>
          <a:xfrm>
            <a:off x="926756" y="1258931"/>
            <a:ext cx="11345332" cy="511175"/>
          </a:xfrm>
        </p:spPr>
        <p:txBody>
          <a:bodyPr>
            <a:normAutofit fontScale="90000"/>
          </a:bodyPr>
          <a:lstStyle/>
          <a:p>
            <a:r>
              <a:rPr lang="de-DE" dirty="0"/>
              <a:t>Lernsituation</a:t>
            </a:r>
          </a:p>
        </p:txBody>
      </p:sp>
      <p:sp>
        <p:nvSpPr>
          <p:cNvPr id="5" name="Textfeld 4">
            <a:extLst>
              <a:ext uri="{FF2B5EF4-FFF2-40B4-BE49-F238E27FC236}">
                <a16:creationId xmlns:a16="http://schemas.microsoft.com/office/drawing/2014/main" id="{5A856D29-3715-B489-B8D8-46CE40CC44B4}"/>
              </a:ext>
            </a:extLst>
          </p:cNvPr>
          <p:cNvSpPr txBox="1"/>
          <p:nvPr/>
        </p:nvSpPr>
        <p:spPr>
          <a:xfrm>
            <a:off x="926756" y="2679516"/>
            <a:ext cx="9971903" cy="2585323"/>
          </a:xfrm>
          <a:prstGeom prst="rect">
            <a:avLst/>
          </a:prstGeom>
          <a:noFill/>
        </p:spPr>
        <p:txBody>
          <a:bodyPr wrap="square">
            <a:spAutoFit/>
          </a:bodyPr>
          <a:lstStyle/>
          <a:p>
            <a:pPr algn="just"/>
            <a:r>
              <a:rPr lang="de-DE" sz="1800" kern="0" dirty="0">
                <a:solidFill>
                  <a:srgbClr val="404040"/>
                </a:solidFill>
                <a:effectLst/>
                <a:ea typeface="Times New Roman" panose="02020603050405020304" pitchFamily="18" charset="0"/>
                <a:cs typeface="Times New Roman" panose="02020603050405020304" pitchFamily="18" charset="0"/>
              </a:rPr>
              <a:t>Sie absolvieren Ihre Ausbildung in einem Gartenbaubetrieb im Bereich Zierpflanzenbau. Ihr Ausbilder möchte die Freiflächen zusätzlich nutzen um regionale Schnittblumen-, Schnittgrün und Gemüse anzubauen. Zunächst hat er mit der Produktion von Salat für den Sommer begonnen. Die Produktpalette soll nun um Wintergemüse erweitert werden. </a:t>
            </a:r>
            <a:endParaRPr lang="de-DE" sz="1600" kern="100" dirty="0">
              <a:effectLst/>
              <a:ea typeface="Calibri" panose="020F0502020204030204" pitchFamily="34" charset="0"/>
              <a:cs typeface="Times New Roman" panose="02020603050405020304" pitchFamily="18" charset="0"/>
            </a:endParaRPr>
          </a:p>
          <a:p>
            <a:pPr algn="just"/>
            <a:r>
              <a:rPr lang="de-DE" sz="1800" kern="0" dirty="0">
                <a:solidFill>
                  <a:srgbClr val="404040"/>
                </a:solidFill>
                <a:effectLst/>
                <a:ea typeface="Times New Roman" panose="02020603050405020304" pitchFamily="18" charset="0"/>
                <a:cs typeface="Times New Roman" panose="02020603050405020304" pitchFamily="18" charset="0"/>
              </a:rPr>
              <a:t>Aufgrund der hohen Nachfrage durch die Kunden, möchte Ihr Ausbilder anfangs </a:t>
            </a:r>
            <a:r>
              <a:rPr lang="de-DE" kern="0" dirty="0">
                <a:solidFill>
                  <a:srgbClr val="404040"/>
                </a:solidFill>
                <a:ea typeface="Times New Roman" panose="02020603050405020304" pitchFamily="18" charset="0"/>
                <a:cs typeface="Times New Roman" panose="02020603050405020304" pitchFamily="18" charset="0"/>
              </a:rPr>
              <a:t>auf den Freiflächen nach ökologischen Grundsätzen produzieren, um dann später eine Umstellung ggf. zu realisieren. </a:t>
            </a:r>
            <a:endParaRPr lang="de-DE" sz="1600" kern="100" dirty="0">
              <a:effectLst/>
              <a:ea typeface="Calibri" panose="020F0502020204030204" pitchFamily="34" charset="0"/>
              <a:cs typeface="Times New Roman" panose="02020603050405020304" pitchFamily="18" charset="0"/>
            </a:endParaRPr>
          </a:p>
          <a:p>
            <a:pPr algn="just"/>
            <a:r>
              <a:rPr lang="de-DE" sz="1800" kern="0" dirty="0">
                <a:solidFill>
                  <a:srgbClr val="404040"/>
                </a:solidFill>
                <a:effectLst/>
                <a:ea typeface="Times New Roman" panose="02020603050405020304" pitchFamily="18" charset="0"/>
                <a:cs typeface="Times New Roman" panose="02020603050405020304" pitchFamily="18" charset="0"/>
              </a:rPr>
              <a:t>Informieren Sie sich über die Entwicklung zum ökologischen Anbau. Recherchieren Sie Anbauverbände und schlagen Sie Ihrem Ausbilder einen für Ihren Betrieb geeigneten Anbauverband vor. </a:t>
            </a:r>
            <a:endParaRPr lang="de-DE" sz="1600" kern="100" dirty="0">
              <a:effectLst/>
              <a:ea typeface="Calibri" panose="020F0502020204030204" pitchFamily="34" charset="0"/>
              <a:cs typeface="Times New Roman" panose="02020603050405020304" pitchFamily="18" charset="0"/>
            </a:endParaRPr>
          </a:p>
          <a:p>
            <a:pPr algn="just"/>
            <a:r>
              <a:rPr lang="de-DE" sz="1800" kern="0" dirty="0">
                <a:solidFill>
                  <a:srgbClr val="404040"/>
                </a:solidFill>
                <a:effectLst/>
                <a:ea typeface="Times New Roman" panose="02020603050405020304" pitchFamily="18" charset="0"/>
                <a:cs typeface="Times New Roman" panose="02020603050405020304" pitchFamily="18" charset="0"/>
              </a:rPr>
              <a:t>Entwickeln Sie eine Idee bzgl. einer regionalen Vermarktungs- und Lieferstrategie. </a:t>
            </a:r>
            <a:endParaRPr lang="de-DE" sz="16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6220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828CEC-D2A8-CDDE-D44C-53FA5C5CE8D9}"/>
              </a:ext>
            </a:extLst>
          </p:cNvPr>
          <p:cNvSpPr>
            <a:spLocks noGrp="1"/>
          </p:cNvSpPr>
          <p:nvPr>
            <p:ph type="title"/>
          </p:nvPr>
        </p:nvSpPr>
        <p:spPr/>
        <p:txBody>
          <a:bodyPr>
            <a:normAutofit fontScale="90000"/>
          </a:bodyPr>
          <a:lstStyle/>
          <a:p>
            <a:r>
              <a:rPr lang="de-DE" dirty="0"/>
              <a:t>Lernsituation III - Differenzierung </a:t>
            </a:r>
          </a:p>
        </p:txBody>
      </p:sp>
      <p:sp>
        <p:nvSpPr>
          <p:cNvPr id="3" name="Inhaltsplatzhalter 2">
            <a:extLst>
              <a:ext uri="{FF2B5EF4-FFF2-40B4-BE49-F238E27FC236}">
                <a16:creationId xmlns:a16="http://schemas.microsoft.com/office/drawing/2014/main" id="{E22BB285-A0D6-BFB6-2AF0-F698A6B3551B}"/>
              </a:ext>
            </a:extLst>
          </p:cNvPr>
          <p:cNvSpPr>
            <a:spLocks noGrp="1"/>
          </p:cNvSpPr>
          <p:nvPr>
            <p:ph idx="10"/>
          </p:nvPr>
        </p:nvSpPr>
        <p:spPr>
          <a:xfrm>
            <a:off x="425451" y="1978720"/>
            <a:ext cx="11345332" cy="3265942"/>
          </a:xfrm>
        </p:spPr>
        <p:txBody>
          <a:bodyPr>
            <a:normAutofit/>
          </a:bodyPr>
          <a:lstStyle/>
          <a:p>
            <a:pPr marL="0" indent="0">
              <a:buNone/>
            </a:pPr>
            <a:r>
              <a:rPr lang="de-DE" sz="1800" kern="0" dirty="0">
                <a:solidFill>
                  <a:srgbClr val="404040"/>
                </a:solidFill>
                <a:cs typeface="Times New Roman" panose="02020603050405020304" pitchFamily="18" charset="0"/>
              </a:rPr>
              <a:t>Bei einer Umstellung der Produktion auf „Bio-Standards“ ist der gesamte Anbau und die Vermarktung betroffen. Unter Umständen müssen neue Maschinen angeschafft werden (</a:t>
            </a:r>
            <a:r>
              <a:rPr lang="de-DE" sz="1800" kern="0" dirty="0" err="1">
                <a:solidFill>
                  <a:srgbClr val="404040"/>
                </a:solidFill>
                <a:cs typeface="Times New Roman" panose="02020603050405020304" pitchFamily="18" charset="0"/>
              </a:rPr>
              <a:t>Beikrautregulierung</a:t>
            </a:r>
            <a:r>
              <a:rPr lang="de-DE" sz="1800" kern="0" dirty="0">
                <a:solidFill>
                  <a:srgbClr val="404040"/>
                </a:solidFill>
                <a:cs typeface="Times New Roman" panose="02020603050405020304" pitchFamily="18" charset="0"/>
              </a:rPr>
              <a:t>). Die Umstellung auf „Bio“ wird sich für Sie vermutlich nur lohnen, wenn Sie für die Ware am Markt auch einen Mehrpreis generieren können. Das heißt die Qualität muss an die Kundschaft kommuniziert werden. Hierbei können etablierte Verbandssiegel unterstützen. In der Entscheidung zur Umstellung kann es hilfreich sein, Bio- Gärtnereien zu besuchen und aus erster Hand zu erfahren, was die Motivation war – und was es bedeutet, Bio-</a:t>
            </a:r>
            <a:r>
              <a:rPr lang="de-DE" sz="1800" kern="0" dirty="0" err="1">
                <a:solidFill>
                  <a:srgbClr val="404040"/>
                </a:solidFill>
                <a:cs typeface="Times New Roman" panose="02020603050405020304" pitchFamily="18" charset="0"/>
              </a:rPr>
              <a:t>GärtnerIn</a:t>
            </a:r>
            <a:r>
              <a:rPr lang="de-DE" sz="1800" kern="0" dirty="0">
                <a:solidFill>
                  <a:srgbClr val="404040"/>
                </a:solidFill>
                <a:cs typeface="Times New Roman" panose="02020603050405020304" pitchFamily="18" charset="0"/>
              </a:rPr>
              <a:t> zu sein.</a:t>
            </a:r>
          </a:p>
          <a:p>
            <a:pPr marL="0" indent="0">
              <a:buNone/>
            </a:pPr>
            <a:r>
              <a:rPr lang="de-DE" sz="1800" kern="0" dirty="0">
                <a:solidFill>
                  <a:srgbClr val="404040"/>
                </a:solidFill>
                <a:cs typeface="Times New Roman" panose="02020603050405020304" pitchFamily="18" charset="0"/>
              </a:rPr>
              <a:t>Ihr Ausbilder plant mit der Belegschaft, exemplarisch Betriebe zu besichtigen!</a:t>
            </a:r>
          </a:p>
          <a:p>
            <a:pPr marL="0" indent="0">
              <a:buNone/>
            </a:pPr>
            <a:endParaRPr lang="de-DE" sz="1800" kern="0" dirty="0">
              <a:solidFill>
                <a:srgbClr val="404040"/>
              </a:solidFill>
              <a:cs typeface="Times New Roman" panose="02020603050405020304" pitchFamily="18" charset="0"/>
            </a:endParaRPr>
          </a:p>
        </p:txBody>
      </p:sp>
    </p:spTree>
    <p:extLst>
      <p:ext uri="{BB962C8B-B14F-4D97-AF65-F5344CB8AC3E}">
        <p14:creationId xmlns:p14="http://schemas.microsoft.com/office/powerpoint/2010/main" val="1242726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07A265-547E-EB89-203C-6A0075FD9C2B}"/>
              </a:ext>
            </a:extLst>
          </p:cNvPr>
          <p:cNvSpPr>
            <a:spLocks noGrp="1"/>
          </p:cNvSpPr>
          <p:nvPr>
            <p:ph type="title"/>
          </p:nvPr>
        </p:nvSpPr>
        <p:spPr>
          <a:xfrm>
            <a:off x="421214" y="320512"/>
            <a:ext cx="11345332" cy="511175"/>
          </a:xfrm>
        </p:spPr>
        <p:txBody>
          <a:bodyPr>
            <a:normAutofit fontScale="90000"/>
          </a:bodyPr>
          <a:lstStyle/>
          <a:p>
            <a:r>
              <a:rPr lang="de-DE" dirty="0"/>
              <a:t>Exkursionsziele zu Bio-Gärtnereien in Bayern</a:t>
            </a:r>
          </a:p>
        </p:txBody>
      </p:sp>
      <p:sp>
        <p:nvSpPr>
          <p:cNvPr id="3" name="Inhaltsplatzhalter 2">
            <a:extLst>
              <a:ext uri="{FF2B5EF4-FFF2-40B4-BE49-F238E27FC236}">
                <a16:creationId xmlns:a16="http://schemas.microsoft.com/office/drawing/2014/main" id="{5315F98D-11DB-12F0-0865-6B5B6949B767}"/>
              </a:ext>
            </a:extLst>
          </p:cNvPr>
          <p:cNvSpPr>
            <a:spLocks noGrp="1"/>
          </p:cNvSpPr>
          <p:nvPr>
            <p:ph idx="10"/>
          </p:nvPr>
        </p:nvSpPr>
        <p:spPr>
          <a:xfrm>
            <a:off x="421214" y="831688"/>
            <a:ext cx="11037969" cy="403726"/>
          </a:xfrm>
        </p:spPr>
        <p:txBody>
          <a:bodyPr>
            <a:normAutofit fontScale="25000" lnSpcReduction="20000"/>
          </a:bodyPr>
          <a:lstStyle/>
          <a:p>
            <a:pPr marL="0" indent="0">
              <a:buNone/>
            </a:pPr>
            <a:r>
              <a:rPr lang="de-DE" sz="6400" dirty="0"/>
              <a:t> Auf Grund von Förderung sind die Führungen für Klassen auf diesen bayerischen Betrieben kostenfrei!</a:t>
            </a:r>
          </a:p>
          <a:p>
            <a:pPr marL="0" indent="0">
              <a:buNone/>
            </a:pPr>
            <a:endParaRPr lang="de-DE" dirty="0">
              <a:solidFill>
                <a:srgbClr val="FF0000"/>
              </a:solidFill>
            </a:endParaRPr>
          </a:p>
        </p:txBody>
      </p:sp>
      <p:sp>
        <p:nvSpPr>
          <p:cNvPr id="6" name="Textfeld 5">
            <a:extLst>
              <a:ext uri="{FF2B5EF4-FFF2-40B4-BE49-F238E27FC236}">
                <a16:creationId xmlns:a16="http://schemas.microsoft.com/office/drawing/2014/main" id="{96DD12E1-6788-9C94-DC9B-AD70FB3556C9}"/>
              </a:ext>
            </a:extLst>
          </p:cNvPr>
          <p:cNvSpPr txBox="1"/>
          <p:nvPr/>
        </p:nvSpPr>
        <p:spPr>
          <a:xfrm>
            <a:off x="421214" y="1199160"/>
            <a:ext cx="10828421" cy="5309146"/>
          </a:xfrm>
          <a:prstGeom prst="rect">
            <a:avLst/>
          </a:prstGeom>
          <a:noFill/>
        </p:spPr>
        <p:txBody>
          <a:bodyPr wrap="square">
            <a:spAutoFit/>
          </a:bodyPr>
          <a:lstStyle/>
          <a:p>
            <a:r>
              <a:rPr lang="de-DE" sz="1200" b="1" u="sng" dirty="0">
                <a:effectLst/>
                <a:latin typeface="Calibri" panose="020F0502020204030204" pitchFamily="34" charset="0"/>
                <a:ea typeface="Calibri" panose="020F0502020204030204" pitchFamily="34" charset="0"/>
              </a:rPr>
              <a:t>Auszug </a:t>
            </a:r>
            <a:r>
              <a:rPr lang="de-DE" sz="1200" b="1" u="sng" dirty="0" err="1">
                <a:effectLst/>
                <a:latin typeface="Calibri" panose="020F0502020204030204" pitchFamily="34" charset="0"/>
                <a:ea typeface="Calibri" panose="020F0502020204030204" pitchFamily="34" charset="0"/>
              </a:rPr>
              <a:t>BioRegio</a:t>
            </a:r>
            <a:r>
              <a:rPr lang="de-DE" sz="1200" b="1" u="sng" dirty="0">
                <a:effectLst/>
                <a:latin typeface="Calibri" panose="020F0502020204030204" pitchFamily="34" charset="0"/>
                <a:ea typeface="Calibri" panose="020F0502020204030204" pitchFamily="34" charset="0"/>
              </a:rPr>
              <a:t> Betriebsnetz sowie Demobetriebsnetz (Bio Gemüsebau im Haupt- und Nebenerwerb):</a:t>
            </a:r>
            <a:endParaRPr lang="de-DE" sz="1200" dirty="0">
              <a:effectLst/>
              <a:latin typeface="Calibri" panose="020F0502020204030204" pitchFamily="34" charset="0"/>
              <a:ea typeface="Calibri" panose="020F0502020204030204" pitchFamily="34" charset="0"/>
            </a:endParaRPr>
          </a:p>
          <a:p>
            <a:r>
              <a:rPr lang="de-DE" sz="1200" dirty="0">
                <a:effectLst/>
                <a:latin typeface="Calibri" panose="020F0502020204030204" pitchFamily="34" charset="0"/>
                <a:ea typeface="Calibri" panose="020F0502020204030204" pitchFamily="34" charset="0"/>
              </a:rPr>
              <a:t> </a:t>
            </a:r>
          </a:p>
          <a:p>
            <a:r>
              <a:rPr lang="de-DE" sz="900" u="sng" dirty="0">
                <a:effectLst/>
                <a:latin typeface="Calibri" panose="020F0502020204030204" pitchFamily="34" charset="0"/>
                <a:ea typeface="Calibri" panose="020F0502020204030204" pitchFamily="34" charset="0"/>
              </a:rPr>
              <a:t>Sortiert nach Regierungsbezirk</a:t>
            </a:r>
            <a:r>
              <a:rPr lang="de-DE" sz="900" dirty="0">
                <a:effectLst/>
                <a:latin typeface="Calibri" panose="020F0502020204030204" pitchFamily="34" charset="0"/>
                <a:ea typeface="Calibri" panose="020F0502020204030204" pitchFamily="34" charset="0"/>
              </a:rPr>
              <a:t>:</a:t>
            </a:r>
          </a:p>
          <a:p>
            <a:r>
              <a:rPr lang="de-DE" sz="900" dirty="0">
                <a:effectLst/>
                <a:latin typeface="Calibri" panose="020F0502020204030204" pitchFamily="34" charset="0"/>
                <a:ea typeface="Calibri" panose="020F0502020204030204" pitchFamily="34" charset="0"/>
              </a:rPr>
              <a:t>Oberbayern</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
              </a:rPr>
              <a:t>Bio-Gemüsehof Steinmaßl GbR</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3"/>
              </a:rPr>
              <a:t>Gut </a:t>
            </a:r>
            <a:r>
              <a:rPr lang="de-DE" sz="900" u="sng" dirty="0" err="1">
                <a:solidFill>
                  <a:srgbClr val="0563C1"/>
                </a:solidFill>
                <a:effectLst/>
                <a:latin typeface="Calibri" panose="020F0502020204030204" pitchFamily="34" charset="0"/>
                <a:ea typeface="Calibri" panose="020F0502020204030204" pitchFamily="34" charset="0"/>
                <a:hlinkClick r:id="rId3"/>
              </a:rPr>
              <a:t>Dietlhofen</a:t>
            </a:r>
            <a:r>
              <a:rPr lang="de-DE" sz="900" u="sng" dirty="0">
                <a:solidFill>
                  <a:srgbClr val="0563C1"/>
                </a:solidFill>
                <a:effectLst/>
                <a:latin typeface="Calibri" panose="020F0502020204030204" pitchFamily="34" charset="0"/>
                <a:ea typeface="Calibri" panose="020F0502020204030204" pitchFamily="34" charset="0"/>
                <a:hlinkClick r:id="rId3"/>
              </a:rPr>
              <a:t> - Peter Maffay Stiftung Betriebs GmbH (Kartoffeln)</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4"/>
              </a:rPr>
              <a:t>Gärtnerei Obergrashof</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5"/>
              </a:rPr>
              <a:t>Gut </a:t>
            </a:r>
            <a:r>
              <a:rPr lang="de-DE" sz="900" u="sng" dirty="0" err="1">
                <a:solidFill>
                  <a:srgbClr val="0563C1"/>
                </a:solidFill>
                <a:effectLst/>
                <a:latin typeface="Calibri" panose="020F0502020204030204" pitchFamily="34" charset="0"/>
                <a:ea typeface="Calibri" panose="020F0502020204030204" pitchFamily="34" charset="0"/>
                <a:hlinkClick r:id="rId5"/>
              </a:rPr>
              <a:t>Eichethof</a:t>
            </a:r>
            <a:r>
              <a:rPr lang="de-DE" sz="900" u="sng" dirty="0">
                <a:solidFill>
                  <a:srgbClr val="0563C1"/>
                </a:solidFill>
                <a:effectLst/>
                <a:latin typeface="Calibri" panose="020F0502020204030204" pitchFamily="34" charset="0"/>
                <a:ea typeface="Calibri" panose="020F0502020204030204" pitchFamily="34" charset="0"/>
                <a:hlinkClick r:id="rId5"/>
              </a:rPr>
              <a:t> – Schloss Hohenkammer</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6" tooltip="Öffnet die Seite: Blumenschule Schongau"/>
              </a:rPr>
              <a:t>Blumenschule Schongau</a:t>
            </a:r>
            <a:r>
              <a:rPr lang="de-DE" sz="900" b="0" u="sng" dirty="0">
                <a:solidFill>
                  <a:srgbClr val="000000"/>
                </a:solidFill>
                <a:effectLst/>
                <a:latin typeface="Calibri" panose="020F0502020204030204" pitchFamily="34" charset="0"/>
                <a:ea typeface="Times New Roman" panose="02020603050405020304" pitchFamily="18" charset="0"/>
              </a:rPr>
              <a:t> (Heil-, Duft- und Gewürzpflanzen)</a:t>
            </a:r>
            <a:endParaRPr lang="de-DE" sz="900" b="1"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7" tooltip="Öffnet die Seite: Gärtnerei am Hainerbach"/>
              </a:rPr>
              <a:t>Gärtnerei am </a:t>
            </a:r>
            <a:r>
              <a:rPr lang="de-DE" sz="900" b="0" u="sng" dirty="0" err="1">
                <a:solidFill>
                  <a:srgbClr val="000000"/>
                </a:solidFill>
                <a:effectLst/>
                <a:latin typeface="Calibri" panose="020F0502020204030204" pitchFamily="34" charset="0"/>
                <a:ea typeface="Times New Roman" panose="02020603050405020304" pitchFamily="18" charset="0"/>
                <a:hlinkClick r:id="rId7" tooltip="Öffnet die Seite: Gärtnerei am Hainerbach"/>
              </a:rPr>
              <a:t>Hainerbach</a:t>
            </a:r>
            <a:endParaRPr lang="de-DE" sz="900" b="1"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8" tooltip="Öffnet die Seite: Gärtnerei Obergrashof"/>
              </a:rPr>
              <a:t>Gärtnerei Obergrashof</a:t>
            </a:r>
            <a:endParaRPr lang="de-DE" sz="900" b="1"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9" tooltip="Öffnet die Seite: Naturgarten Schönegge"/>
              </a:rPr>
              <a:t>Naturgarten Schönegge</a:t>
            </a:r>
            <a:endParaRPr lang="de-DE" sz="900" b="1" dirty="0">
              <a:effectLst/>
              <a:latin typeface="Calibri" panose="020F0502020204030204" pitchFamily="34" charset="0"/>
              <a:ea typeface="Calibri" panose="020F0502020204030204" pitchFamily="34" charset="0"/>
            </a:endParaRPr>
          </a:p>
          <a:p>
            <a:r>
              <a:rPr lang="de-DE" sz="900" dirty="0">
                <a:effectLst/>
                <a:latin typeface="Calibri" panose="020F0502020204030204" pitchFamily="34" charset="0"/>
                <a:ea typeface="Calibri" panose="020F0502020204030204" pitchFamily="34" charset="0"/>
              </a:rPr>
              <a:t>Schwaben</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0"/>
              </a:rPr>
              <a:t>Bioland-Hof Bischof</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1"/>
              </a:rPr>
              <a:t>Naturlandhof Mack</a:t>
            </a:r>
            <a:r>
              <a:rPr lang="de-DE" sz="900" dirty="0">
                <a:effectLst/>
                <a:latin typeface="Calibri" panose="020F0502020204030204" pitchFamily="34" charset="0"/>
                <a:ea typeface="Calibri" panose="020F0502020204030204" pitchFamily="34" charset="0"/>
              </a:rPr>
              <a:t> (Kartoffeln, Zwiebeln)</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2"/>
              </a:rPr>
              <a:t>Pfänder Hof</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13" tooltip="Öffnet die Seite: Bio-Gärtnerei Christian Herb"/>
              </a:rPr>
              <a:t>Bio-Gärtnerei Christian Herb</a:t>
            </a:r>
            <a:endParaRPr lang="de-DE" sz="900" b="1"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14" tooltip="Öffnet die Seite: Staudengärtnerei Gaißmayer"/>
              </a:rPr>
              <a:t>Staudengärtnerei </a:t>
            </a:r>
            <a:r>
              <a:rPr lang="de-DE" sz="900" b="0" u="sng" dirty="0" err="1">
                <a:solidFill>
                  <a:srgbClr val="000000"/>
                </a:solidFill>
                <a:effectLst/>
                <a:latin typeface="Calibri" panose="020F0502020204030204" pitchFamily="34" charset="0"/>
                <a:ea typeface="Times New Roman" panose="02020603050405020304" pitchFamily="18" charset="0"/>
                <a:hlinkClick r:id="rId14" tooltip="Öffnet die Seite: Staudengärtnerei Gaißmayer"/>
              </a:rPr>
              <a:t>Gaißmayer</a:t>
            </a:r>
            <a:endParaRPr lang="de-DE" sz="900" b="1" dirty="0">
              <a:effectLst/>
              <a:latin typeface="Calibri" panose="020F0502020204030204" pitchFamily="34" charset="0"/>
              <a:ea typeface="Calibri" panose="020F0502020204030204" pitchFamily="34" charset="0"/>
            </a:endParaRPr>
          </a:p>
          <a:p>
            <a:r>
              <a:rPr lang="de-DE" sz="900" dirty="0">
                <a:effectLst/>
                <a:latin typeface="Calibri" panose="020F0502020204030204" pitchFamily="34" charset="0"/>
                <a:ea typeface="Calibri" panose="020F0502020204030204" pitchFamily="34" charset="0"/>
              </a:rPr>
              <a:t>Niederbayern</a:t>
            </a:r>
          </a:p>
          <a:p>
            <a:pPr marL="342900" lvl="0" indent="-342900">
              <a:buFont typeface="Calibri" panose="020F0502020204030204" pitchFamily="34" charset="0"/>
              <a:buChar char="-"/>
            </a:pPr>
            <a:r>
              <a:rPr lang="de-DE" sz="900" u="sng" dirty="0" err="1">
                <a:solidFill>
                  <a:srgbClr val="0563C1"/>
                </a:solidFill>
                <a:effectLst/>
                <a:latin typeface="Calibri" panose="020F0502020204030204" pitchFamily="34" charset="0"/>
                <a:ea typeface="Calibri" panose="020F0502020204030204" pitchFamily="34" charset="0"/>
                <a:hlinkClick r:id="rId4"/>
              </a:rPr>
              <a:t>Demeterhof</a:t>
            </a:r>
            <a:r>
              <a:rPr lang="de-DE" sz="900" u="sng" dirty="0">
                <a:solidFill>
                  <a:srgbClr val="0563C1"/>
                </a:solidFill>
                <a:effectLst/>
                <a:latin typeface="Calibri" panose="020F0502020204030204" pitchFamily="34" charset="0"/>
                <a:ea typeface="Calibri" panose="020F0502020204030204" pitchFamily="34" charset="0"/>
                <a:hlinkClick r:id="rId4"/>
              </a:rPr>
              <a:t> </a:t>
            </a:r>
            <a:r>
              <a:rPr lang="de-DE" sz="900" u="sng" dirty="0" err="1">
                <a:solidFill>
                  <a:srgbClr val="0563C1"/>
                </a:solidFill>
                <a:effectLst/>
                <a:latin typeface="Calibri" panose="020F0502020204030204" pitchFamily="34" charset="0"/>
                <a:ea typeface="Calibri" panose="020F0502020204030204" pitchFamily="34" charset="0"/>
                <a:hlinkClick r:id="rId4"/>
              </a:rPr>
              <a:t>Stockner</a:t>
            </a:r>
            <a:endParaRPr lang="de-DE" sz="900" dirty="0">
              <a:effectLst/>
              <a:latin typeface="Calibri" panose="020F0502020204030204" pitchFamily="34" charset="0"/>
              <a:ea typeface="Calibri" panose="020F0502020204030204" pitchFamily="34" charset="0"/>
            </a:endParaRPr>
          </a:p>
          <a:p>
            <a:r>
              <a:rPr lang="de-DE" sz="900" dirty="0">
                <a:effectLst/>
                <a:latin typeface="Calibri" panose="020F0502020204030204" pitchFamily="34" charset="0"/>
                <a:ea typeface="Calibri" panose="020F0502020204030204" pitchFamily="34" charset="0"/>
              </a:rPr>
              <a:t>Oberpfalz</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5"/>
              </a:rPr>
              <a:t>Biolandhof </a:t>
            </a:r>
            <a:r>
              <a:rPr lang="de-DE" sz="900" u="sng" dirty="0" err="1">
                <a:solidFill>
                  <a:srgbClr val="0563C1"/>
                </a:solidFill>
                <a:effectLst/>
                <a:latin typeface="Calibri" panose="020F0502020204030204" pitchFamily="34" charset="0"/>
                <a:ea typeface="Calibri" panose="020F0502020204030204" pitchFamily="34" charset="0"/>
                <a:hlinkClick r:id="rId15"/>
              </a:rPr>
              <a:t>Simml</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6"/>
              </a:rPr>
              <a:t>Brunner</a:t>
            </a:r>
            <a:r>
              <a:rPr lang="de-DE" sz="900" dirty="0">
                <a:effectLst/>
                <a:latin typeface="Calibri" panose="020F0502020204030204" pitchFamily="34" charset="0"/>
                <a:ea typeface="Calibri" panose="020F0502020204030204" pitchFamily="34" charset="0"/>
              </a:rPr>
              <a:t> (nur Spargel)</a:t>
            </a: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17" tooltip="Öffnet die Seite: Klostergut Plankstetten"/>
              </a:rPr>
              <a:t>Klostergut Plankstetten</a:t>
            </a:r>
            <a:endParaRPr lang="de-DE" sz="900" b="1" dirty="0">
              <a:effectLst/>
              <a:latin typeface="Calibri" panose="020F0502020204030204" pitchFamily="34" charset="0"/>
              <a:ea typeface="Calibri" panose="020F0502020204030204" pitchFamily="34" charset="0"/>
            </a:endParaRPr>
          </a:p>
          <a:p>
            <a:r>
              <a:rPr lang="de-DE" sz="900" dirty="0">
                <a:effectLst/>
                <a:latin typeface="Calibri" panose="020F0502020204030204" pitchFamily="34" charset="0"/>
                <a:ea typeface="Calibri" panose="020F0502020204030204" pitchFamily="34" charset="0"/>
              </a:rPr>
              <a:t>Mittelfranken</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8"/>
              </a:rPr>
              <a:t>Die Gemüsekiste Fischer</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19"/>
              </a:rPr>
              <a:t>Landgut Schloss Hemhofen</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0"/>
              </a:rPr>
              <a:t>Hofgemeinschaft Vorderhaslach</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21" tooltip="Öffnet die Seite: Die Gemüsekiste"/>
              </a:rPr>
              <a:t>Die Gemüsekiste</a:t>
            </a:r>
            <a:endParaRPr lang="de-DE" sz="900" b="1" dirty="0">
              <a:effectLst/>
              <a:latin typeface="Calibri" panose="020F0502020204030204" pitchFamily="34" charset="0"/>
              <a:ea typeface="Calibri" panose="020F0502020204030204" pitchFamily="34" charset="0"/>
            </a:endParaRPr>
          </a:p>
          <a:p>
            <a:r>
              <a:rPr lang="de-DE" sz="900" dirty="0">
                <a:effectLst/>
                <a:latin typeface="Calibri" panose="020F0502020204030204" pitchFamily="34" charset="0"/>
                <a:ea typeface="Calibri" panose="020F0502020204030204" pitchFamily="34" charset="0"/>
              </a:rPr>
              <a:t>Oberfranken</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2"/>
              </a:rPr>
              <a:t>Biohof Ritter</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b="0" u="sng" dirty="0">
                <a:solidFill>
                  <a:srgbClr val="000000"/>
                </a:solidFill>
                <a:effectLst/>
                <a:latin typeface="Calibri" panose="020F0502020204030204" pitchFamily="34" charset="0"/>
                <a:ea typeface="Times New Roman" panose="02020603050405020304" pitchFamily="18" charset="0"/>
                <a:hlinkClick r:id="rId23" tooltip="Öffnet die Seite: Gärtnerhof Callenberg"/>
              </a:rPr>
              <a:t>Gärtnerhof Callenberg</a:t>
            </a:r>
            <a:endParaRPr lang="de-DE" sz="900" b="1" dirty="0">
              <a:effectLst/>
              <a:latin typeface="Calibri" panose="020F0502020204030204" pitchFamily="34" charset="0"/>
              <a:ea typeface="Calibri" panose="020F0502020204030204" pitchFamily="34" charset="0"/>
            </a:endParaRPr>
          </a:p>
          <a:p>
            <a:r>
              <a:rPr lang="de-DE" sz="900" dirty="0">
                <a:effectLst/>
                <a:latin typeface="Calibri" panose="020F0502020204030204" pitchFamily="34" charset="0"/>
                <a:ea typeface="Calibri" panose="020F0502020204030204" pitchFamily="34" charset="0"/>
              </a:rPr>
              <a:t>Unterfranken</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4"/>
              </a:rPr>
              <a:t>Biohof Cäsar</a:t>
            </a:r>
            <a:r>
              <a:rPr lang="de-DE" sz="900" dirty="0">
                <a:effectLst/>
                <a:latin typeface="Calibri" panose="020F0502020204030204" pitchFamily="34" charset="0"/>
                <a:ea typeface="Calibri" panose="020F0502020204030204" pitchFamily="34" charset="0"/>
              </a:rPr>
              <a:t> (</a:t>
            </a:r>
            <a:r>
              <a:rPr lang="de-DE" sz="900" dirty="0" err="1">
                <a:effectLst/>
                <a:latin typeface="Calibri" panose="020F0502020204030204" pitchFamily="34" charset="0"/>
                <a:ea typeface="Calibri" panose="020F0502020204030204" pitchFamily="34" charset="0"/>
              </a:rPr>
              <a:t>feldgemüse</a:t>
            </a:r>
            <a:r>
              <a:rPr lang="de-DE" sz="900" dirty="0">
                <a:effectLst/>
                <a:latin typeface="Calibri" panose="020F0502020204030204" pitchFamily="34" charset="0"/>
                <a:ea typeface="Calibri" panose="020F0502020204030204" pitchFamily="34" charset="0"/>
              </a:rPr>
              <a:t>)</a:t>
            </a: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5"/>
              </a:rPr>
              <a:t>Naturlandhof </a:t>
            </a:r>
            <a:r>
              <a:rPr lang="de-DE" sz="900" u="sng" dirty="0" err="1">
                <a:solidFill>
                  <a:srgbClr val="0563C1"/>
                </a:solidFill>
                <a:effectLst/>
                <a:latin typeface="Calibri" panose="020F0502020204030204" pitchFamily="34" charset="0"/>
                <a:ea typeface="Calibri" panose="020F0502020204030204" pitchFamily="34" charset="0"/>
                <a:hlinkClick r:id="rId25"/>
              </a:rPr>
              <a:t>Pfülb</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6"/>
              </a:rPr>
              <a:t>Raritätengärtnerei Schwarzach</a:t>
            </a:r>
            <a:endParaRPr lang="de-DE" sz="9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de-DE" sz="900" u="sng" dirty="0">
                <a:solidFill>
                  <a:srgbClr val="0563C1"/>
                </a:solidFill>
                <a:effectLst/>
                <a:latin typeface="Calibri" panose="020F0502020204030204" pitchFamily="34" charset="0"/>
                <a:ea typeface="Calibri" panose="020F0502020204030204" pitchFamily="34" charset="0"/>
                <a:hlinkClick r:id="rId27"/>
              </a:rPr>
              <a:t>Lindenhainhof</a:t>
            </a:r>
            <a:r>
              <a:rPr lang="de-DE" sz="900" dirty="0">
                <a:effectLst/>
                <a:latin typeface="Calibri" panose="020F0502020204030204" pitchFamily="34" charset="0"/>
                <a:ea typeface="Calibri" panose="020F0502020204030204" pitchFamily="34" charset="0"/>
              </a:rPr>
              <a:t> (Feldgemüse)</a:t>
            </a:r>
          </a:p>
        </p:txBody>
      </p:sp>
      <p:sp>
        <p:nvSpPr>
          <p:cNvPr id="4" name="Textfeld 3">
            <a:extLst>
              <a:ext uri="{FF2B5EF4-FFF2-40B4-BE49-F238E27FC236}">
                <a16:creationId xmlns:a16="http://schemas.microsoft.com/office/drawing/2014/main" id="{647ACA34-7018-6948-0771-4D885117CC22}"/>
              </a:ext>
            </a:extLst>
          </p:cNvPr>
          <p:cNvSpPr txBox="1"/>
          <p:nvPr/>
        </p:nvSpPr>
        <p:spPr>
          <a:xfrm rot="1072208">
            <a:off x="8027270" y="5163234"/>
            <a:ext cx="3200400" cy="646331"/>
          </a:xfrm>
          <a:prstGeom prst="rect">
            <a:avLst/>
          </a:prstGeom>
          <a:noFill/>
        </p:spPr>
        <p:txBody>
          <a:bodyPr wrap="square" rtlCol="0">
            <a:spAutoFit/>
          </a:bodyPr>
          <a:lstStyle/>
          <a:p>
            <a:r>
              <a:rPr lang="de-DE" dirty="0">
                <a:hlinkClick r:id="rId28"/>
              </a:rPr>
              <a:t>https://www.lfl.bayern.de/bioregiobetriebe</a:t>
            </a:r>
            <a:r>
              <a:rPr lang="de-DE" dirty="0"/>
              <a:t> </a:t>
            </a:r>
          </a:p>
        </p:txBody>
      </p:sp>
      <p:pic>
        <p:nvPicPr>
          <p:cNvPr id="7" name="Grafik 6">
            <a:extLst>
              <a:ext uri="{FF2B5EF4-FFF2-40B4-BE49-F238E27FC236}">
                <a16:creationId xmlns:a16="http://schemas.microsoft.com/office/drawing/2014/main" id="{70D2AF2A-B0A0-92AD-3F4F-785D5F4319CB}"/>
              </a:ext>
            </a:extLst>
          </p:cNvPr>
          <p:cNvPicPr>
            <a:picLocks noChangeAspect="1"/>
          </p:cNvPicPr>
          <p:nvPr/>
        </p:nvPicPr>
        <p:blipFill>
          <a:blip r:embed="rId29"/>
          <a:stretch>
            <a:fillRect/>
          </a:stretch>
        </p:blipFill>
        <p:spPr>
          <a:xfrm>
            <a:off x="9002062" y="2483107"/>
            <a:ext cx="2247573" cy="2204680"/>
          </a:xfrm>
          <a:prstGeom prst="rect">
            <a:avLst/>
          </a:prstGeom>
        </p:spPr>
      </p:pic>
    </p:spTree>
    <p:extLst>
      <p:ext uri="{BB962C8B-B14F-4D97-AF65-F5344CB8AC3E}">
        <p14:creationId xmlns:p14="http://schemas.microsoft.com/office/powerpoint/2010/main" val="371109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7A6095-CB61-16F6-4369-7458B1EC270B}"/>
              </a:ext>
            </a:extLst>
          </p:cNvPr>
          <p:cNvSpPr>
            <a:spLocks noGrp="1"/>
          </p:cNvSpPr>
          <p:nvPr>
            <p:ph type="title"/>
          </p:nvPr>
        </p:nvSpPr>
        <p:spPr>
          <a:xfrm>
            <a:off x="278309" y="129352"/>
            <a:ext cx="11345332" cy="511175"/>
          </a:xfrm>
        </p:spPr>
        <p:txBody>
          <a:bodyPr>
            <a:noAutofit/>
          </a:bodyPr>
          <a:lstStyle/>
          <a:p>
            <a:pPr algn="r"/>
            <a:r>
              <a:rPr lang="de-DE" sz="2400" dirty="0"/>
              <a:t>Lesen Sie den Text zur Entwicklung des ökologischen Landbaus aufmerksam durch!</a:t>
            </a:r>
          </a:p>
        </p:txBody>
      </p:sp>
      <p:sp>
        <p:nvSpPr>
          <p:cNvPr id="10" name="Textfeld 9">
            <a:extLst>
              <a:ext uri="{FF2B5EF4-FFF2-40B4-BE49-F238E27FC236}">
                <a16:creationId xmlns:a16="http://schemas.microsoft.com/office/drawing/2014/main" id="{F2860787-FDE6-028E-A6E8-8936FDC20ED1}"/>
              </a:ext>
            </a:extLst>
          </p:cNvPr>
          <p:cNvSpPr txBox="1"/>
          <p:nvPr/>
        </p:nvSpPr>
        <p:spPr>
          <a:xfrm>
            <a:off x="536028" y="4278138"/>
            <a:ext cx="11119945" cy="430887"/>
          </a:xfrm>
          <a:prstGeom prst="rect">
            <a:avLst/>
          </a:prstGeom>
          <a:noFill/>
        </p:spPr>
        <p:txBody>
          <a:bodyPr wrap="square" rtlCol="0">
            <a:spAutoFit/>
          </a:bodyPr>
          <a:lstStyle/>
          <a:p>
            <a:br>
              <a:rPr lang="de-DE" sz="1100" dirty="0">
                <a:effectLst/>
                <a:latin typeface="Calibri" panose="020F0502020204030204" pitchFamily="34" charset="0"/>
                <a:ea typeface="Calibri" panose="020F0502020204030204" pitchFamily="34" charset="0"/>
                <a:cs typeface="Times New Roman" panose="02020603050405020304" pitchFamily="18" charset="0"/>
              </a:rPr>
            </a:b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Quelle: </a:t>
            </a:r>
            <a:r>
              <a:rPr lang="de-DE" sz="1100"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https://www.umweltbundesamt.de/daten/land-forstwirtschaft/oekologischer-landbau#entwicklung-des-okologischen-landbaus</a:t>
            </a:r>
            <a:r>
              <a:rPr lang="de-DE" sz="1100" kern="100" dirty="0">
                <a:effectLst/>
                <a:latin typeface="Calibri" panose="020F0502020204030204" pitchFamily="34" charset="0"/>
                <a:ea typeface="Calibri" panose="020F0502020204030204" pitchFamily="34" charset="0"/>
                <a:cs typeface="Times New Roman" panose="02020603050405020304" pitchFamily="18" charset="0"/>
              </a:rPr>
              <a:t> (geprüft, 03.06.2023)</a:t>
            </a:r>
          </a:p>
        </p:txBody>
      </p:sp>
      <p:pic>
        <p:nvPicPr>
          <p:cNvPr id="4" name="Grafik 3">
            <a:extLst>
              <a:ext uri="{FF2B5EF4-FFF2-40B4-BE49-F238E27FC236}">
                <a16:creationId xmlns:a16="http://schemas.microsoft.com/office/drawing/2014/main" id="{2B07F368-3B4B-45B5-A7E4-9600F19DBBBB}"/>
              </a:ext>
            </a:extLst>
          </p:cNvPr>
          <p:cNvPicPr>
            <a:picLocks noChangeAspect="1"/>
          </p:cNvPicPr>
          <p:nvPr/>
        </p:nvPicPr>
        <p:blipFill>
          <a:blip r:embed="rId4"/>
          <a:stretch>
            <a:fillRect/>
          </a:stretch>
        </p:blipFill>
        <p:spPr>
          <a:xfrm>
            <a:off x="0" y="-4025"/>
            <a:ext cx="1518558" cy="777928"/>
          </a:xfrm>
          <a:prstGeom prst="rect">
            <a:avLst/>
          </a:prstGeom>
        </p:spPr>
      </p:pic>
      <p:pic>
        <p:nvPicPr>
          <p:cNvPr id="6" name="Grafik 5">
            <a:extLst>
              <a:ext uri="{FF2B5EF4-FFF2-40B4-BE49-F238E27FC236}">
                <a16:creationId xmlns:a16="http://schemas.microsoft.com/office/drawing/2014/main" id="{D91BC7FA-3CB6-416F-96A2-70224B3D439F}"/>
              </a:ext>
            </a:extLst>
          </p:cNvPr>
          <p:cNvPicPr>
            <a:picLocks noChangeAspect="1"/>
          </p:cNvPicPr>
          <p:nvPr/>
        </p:nvPicPr>
        <p:blipFill>
          <a:blip r:embed="rId5"/>
          <a:stretch>
            <a:fillRect/>
          </a:stretch>
        </p:blipFill>
        <p:spPr>
          <a:xfrm>
            <a:off x="536027" y="1744488"/>
            <a:ext cx="2571750" cy="2533650"/>
          </a:xfrm>
          <a:prstGeom prst="rect">
            <a:avLst/>
          </a:prstGeom>
        </p:spPr>
      </p:pic>
    </p:spTree>
    <p:extLst>
      <p:ext uri="{BB962C8B-B14F-4D97-AF65-F5344CB8AC3E}">
        <p14:creationId xmlns:p14="http://schemas.microsoft.com/office/powerpoint/2010/main" val="389838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9C4FC8-7FA9-F1D0-00E5-BB5C872693F4}"/>
              </a:ext>
            </a:extLst>
          </p:cNvPr>
          <p:cNvSpPr>
            <a:spLocks noGrp="1"/>
          </p:cNvSpPr>
          <p:nvPr>
            <p:ph type="title"/>
          </p:nvPr>
        </p:nvSpPr>
        <p:spPr>
          <a:xfrm>
            <a:off x="838200" y="165428"/>
            <a:ext cx="10515600" cy="1325563"/>
          </a:xfrm>
        </p:spPr>
        <p:txBody>
          <a:bodyPr/>
          <a:lstStyle/>
          <a:p>
            <a:r>
              <a:rPr lang="de-DE" dirty="0"/>
              <a:t>Entwicklung des ökologischen Garten- und Landbaus</a:t>
            </a:r>
          </a:p>
        </p:txBody>
      </p:sp>
      <p:pic>
        <p:nvPicPr>
          <p:cNvPr id="5" name="Grafik 4">
            <a:extLst>
              <a:ext uri="{FF2B5EF4-FFF2-40B4-BE49-F238E27FC236}">
                <a16:creationId xmlns:a16="http://schemas.microsoft.com/office/drawing/2014/main" id="{85074E06-C886-979F-132D-C8642DC402C5}"/>
              </a:ext>
            </a:extLst>
          </p:cNvPr>
          <p:cNvPicPr>
            <a:picLocks noChangeAspect="1"/>
          </p:cNvPicPr>
          <p:nvPr/>
        </p:nvPicPr>
        <p:blipFill>
          <a:blip r:embed="rId2"/>
          <a:stretch>
            <a:fillRect/>
          </a:stretch>
        </p:blipFill>
        <p:spPr>
          <a:xfrm>
            <a:off x="3849413" y="1349046"/>
            <a:ext cx="7772400" cy="5045242"/>
          </a:xfrm>
          <a:prstGeom prst="rect">
            <a:avLst/>
          </a:prstGeom>
        </p:spPr>
      </p:pic>
      <p:sp>
        <p:nvSpPr>
          <p:cNvPr id="6" name="Textfeld 5">
            <a:extLst>
              <a:ext uri="{FF2B5EF4-FFF2-40B4-BE49-F238E27FC236}">
                <a16:creationId xmlns:a16="http://schemas.microsoft.com/office/drawing/2014/main" id="{EA47B0E2-320A-BC67-F10D-761F740F51FA}"/>
              </a:ext>
            </a:extLst>
          </p:cNvPr>
          <p:cNvSpPr txBox="1"/>
          <p:nvPr/>
        </p:nvSpPr>
        <p:spPr>
          <a:xfrm>
            <a:off x="691694" y="1490991"/>
            <a:ext cx="3069021" cy="3693319"/>
          </a:xfrm>
          <a:prstGeom prst="rect">
            <a:avLst/>
          </a:prstGeom>
          <a:noFill/>
        </p:spPr>
        <p:txBody>
          <a:bodyPr wrap="square" rtlCol="0">
            <a:spAutoFit/>
          </a:bodyPr>
          <a:lstStyle/>
          <a:p>
            <a:r>
              <a:rPr lang="de-DE" dirty="0"/>
              <a:t>1. Analysieren Sie die Entwicklung des ökologischen Landbaus seit 1996 anhand der Grafik und der Hintergrundinformation des Textes.</a:t>
            </a:r>
          </a:p>
          <a:p>
            <a:endParaRPr lang="de-DE" dirty="0"/>
          </a:p>
          <a:p>
            <a:r>
              <a:rPr lang="de-DE" dirty="0"/>
              <a:t>2. Erklären Sie den Sprung der Erhöhung der Anbauflächen zwischen 2019 und 2021.</a:t>
            </a:r>
          </a:p>
          <a:p>
            <a:endParaRPr lang="de-DE" dirty="0"/>
          </a:p>
          <a:p>
            <a:r>
              <a:rPr lang="de-DE" dirty="0"/>
              <a:t>Dokumentieren Sie dies im Arbeitsblatt!</a:t>
            </a:r>
          </a:p>
        </p:txBody>
      </p:sp>
      <p:pic>
        <p:nvPicPr>
          <p:cNvPr id="8" name="Grafik 7">
            <a:extLst>
              <a:ext uri="{FF2B5EF4-FFF2-40B4-BE49-F238E27FC236}">
                <a16:creationId xmlns:a16="http://schemas.microsoft.com/office/drawing/2014/main" id="{FDA9EBAF-9857-EBAB-18BA-AFA671A25789}"/>
              </a:ext>
            </a:extLst>
          </p:cNvPr>
          <p:cNvPicPr>
            <a:picLocks noChangeAspect="1"/>
          </p:cNvPicPr>
          <p:nvPr/>
        </p:nvPicPr>
        <p:blipFill>
          <a:blip r:embed="rId3"/>
          <a:stretch>
            <a:fillRect/>
          </a:stretch>
        </p:blipFill>
        <p:spPr>
          <a:xfrm rot="21036585">
            <a:off x="1456206" y="5211568"/>
            <a:ext cx="2491890" cy="1452879"/>
          </a:xfrm>
          <a:prstGeom prst="rect">
            <a:avLst/>
          </a:prstGeom>
        </p:spPr>
      </p:pic>
    </p:spTree>
    <p:extLst>
      <p:ext uri="{BB962C8B-B14F-4D97-AF65-F5344CB8AC3E}">
        <p14:creationId xmlns:p14="http://schemas.microsoft.com/office/powerpoint/2010/main" val="3357626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6813521-4A67-0B32-8847-58376A62F8C8}"/>
              </a:ext>
            </a:extLst>
          </p:cNvPr>
          <p:cNvPicPr>
            <a:picLocks noChangeAspect="1"/>
          </p:cNvPicPr>
          <p:nvPr/>
        </p:nvPicPr>
        <p:blipFill>
          <a:blip r:embed="rId2"/>
          <a:stretch>
            <a:fillRect/>
          </a:stretch>
        </p:blipFill>
        <p:spPr>
          <a:xfrm>
            <a:off x="803189" y="252536"/>
            <a:ext cx="10515600" cy="7430858"/>
          </a:xfrm>
          <a:prstGeom prst="rect">
            <a:avLst/>
          </a:prstGeom>
        </p:spPr>
      </p:pic>
    </p:spTree>
    <p:extLst>
      <p:ext uri="{BB962C8B-B14F-4D97-AF65-F5344CB8AC3E}">
        <p14:creationId xmlns:p14="http://schemas.microsoft.com/office/powerpoint/2010/main" val="66571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44269-AB10-8793-1ECB-CED7403910F9}"/>
              </a:ext>
            </a:extLst>
          </p:cNvPr>
          <p:cNvSpPr>
            <a:spLocks noGrp="1"/>
          </p:cNvSpPr>
          <p:nvPr>
            <p:ph type="title"/>
          </p:nvPr>
        </p:nvSpPr>
        <p:spPr/>
        <p:txBody>
          <a:bodyPr/>
          <a:lstStyle/>
          <a:p>
            <a:r>
              <a:rPr lang="de-DE" dirty="0" err="1"/>
              <a:t>Antwortenspektrum</a:t>
            </a:r>
            <a:endParaRPr lang="de-DE" dirty="0"/>
          </a:p>
        </p:txBody>
      </p:sp>
      <p:sp>
        <p:nvSpPr>
          <p:cNvPr id="3" name="Inhaltsplatzhalter 2">
            <a:extLst>
              <a:ext uri="{FF2B5EF4-FFF2-40B4-BE49-F238E27FC236}">
                <a16:creationId xmlns:a16="http://schemas.microsoft.com/office/drawing/2014/main" id="{DBD3DE59-802C-03CC-8816-7201EB14343C}"/>
              </a:ext>
            </a:extLst>
          </p:cNvPr>
          <p:cNvSpPr>
            <a:spLocks noGrp="1"/>
          </p:cNvSpPr>
          <p:nvPr>
            <p:ph idx="1"/>
          </p:nvPr>
        </p:nvSpPr>
        <p:spPr/>
        <p:txBody>
          <a:bodyPr>
            <a:normAutofit fontScale="85000" lnSpcReduction="20000"/>
          </a:bodyPr>
          <a:lstStyle/>
          <a:p>
            <a:pPr marL="0" indent="0">
              <a:buNone/>
            </a:pPr>
            <a:r>
              <a:rPr lang="de-DE" dirty="0"/>
              <a:t>2. Analysieren Sie die Entwicklung des ökologischen Landbaus seit 1996 anhand der Grafik und der Hintergrundinformation des Textes.</a:t>
            </a:r>
          </a:p>
          <a:p>
            <a:pPr>
              <a:buFont typeface="Wingdings" pitchFamily="2" charset="2"/>
              <a:buChar char="è"/>
            </a:pPr>
            <a:r>
              <a:rPr lang="de-DE" dirty="0">
                <a:solidFill>
                  <a:srgbClr val="FF0000"/>
                </a:solidFill>
                <a:sym typeface="Wingdings" pitchFamily="2" charset="2"/>
              </a:rPr>
              <a:t>Die Anbauflächen der ökologischen Bewirtschaftung nehmen stetig zu. </a:t>
            </a:r>
          </a:p>
          <a:p>
            <a:pPr>
              <a:buFont typeface="Wingdings" pitchFamily="2" charset="2"/>
              <a:buChar char="è"/>
            </a:pPr>
            <a:r>
              <a:rPr lang="de-DE" dirty="0">
                <a:solidFill>
                  <a:srgbClr val="FF0000"/>
                </a:solidFill>
                <a:sym typeface="Wingdings" pitchFamily="2" charset="2"/>
              </a:rPr>
              <a:t>Die Bundesregierung verfolgt bis 2023 einen Anteil von 30 % ökologisch bewirtschafteter Anbauflächen</a:t>
            </a:r>
          </a:p>
          <a:p>
            <a:pPr marL="0" indent="0">
              <a:buNone/>
            </a:pPr>
            <a:endParaRPr lang="de-DE" dirty="0"/>
          </a:p>
          <a:p>
            <a:pPr marL="0" indent="0">
              <a:buNone/>
            </a:pPr>
            <a:r>
              <a:rPr lang="de-DE" dirty="0"/>
              <a:t>2. Erklären Sie den Sprung der Erhöhung der Anbauflächen zwischen 2019 und 2021.</a:t>
            </a:r>
          </a:p>
          <a:p>
            <a:pPr>
              <a:buFont typeface="Wingdings" pitchFamily="2" charset="2"/>
              <a:buChar char="è"/>
            </a:pPr>
            <a:r>
              <a:rPr lang="de-DE" dirty="0">
                <a:solidFill>
                  <a:srgbClr val="FF0000"/>
                </a:solidFill>
                <a:sym typeface="Wingdings" pitchFamily="2" charset="2"/>
              </a:rPr>
              <a:t>Die vermehrte Nachfrage während der Pandemie nach ökologisch produzierten Lebensmittel stieg zwischen 2019 und 2021 sprunghaft.</a:t>
            </a:r>
          </a:p>
          <a:p>
            <a:pPr>
              <a:buFont typeface="Wingdings" pitchFamily="2" charset="2"/>
              <a:buChar char="è"/>
            </a:pPr>
            <a:r>
              <a:rPr lang="de-DE" dirty="0">
                <a:solidFill>
                  <a:srgbClr val="FF0000"/>
                </a:solidFill>
                <a:sym typeface="Wingdings" pitchFamily="2" charset="2"/>
              </a:rPr>
              <a:t>Die Verbraucher “bewegten“ sich nur sehr regional begrenzt. Die nachhaltige Erzeugung von Lebensmitteln rückte stark in den Vordergrund (z.B. miteinander Kochen, Qualität der Produkte)</a:t>
            </a:r>
            <a:endParaRPr lang="de-DE" dirty="0">
              <a:solidFill>
                <a:srgbClr val="FF0000"/>
              </a:solidFill>
            </a:endParaRPr>
          </a:p>
          <a:p>
            <a:pPr marL="0" indent="0">
              <a:buNone/>
            </a:pPr>
            <a:endParaRPr lang="de-DE" dirty="0"/>
          </a:p>
        </p:txBody>
      </p:sp>
    </p:spTree>
    <p:extLst>
      <p:ext uri="{BB962C8B-B14F-4D97-AF65-F5344CB8AC3E}">
        <p14:creationId xmlns:p14="http://schemas.microsoft.com/office/powerpoint/2010/main" val="3358007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3F0066-AC7E-8AC3-269D-E64A58EA68E2}"/>
              </a:ext>
            </a:extLst>
          </p:cNvPr>
          <p:cNvSpPr>
            <a:spLocks noGrp="1"/>
          </p:cNvSpPr>
          <p:nvPr>
            <p:ph type="title"/>
          </p:nvPr>
        </p:nvSpPr>
        <p:spPr/>
        <p:txBody>
          <a:bodyPr/>
          <a:lstStyle/>
          <a:p>
            <a:r>
              <a:rPr lang="de-DE" dirty="0"/>
              <a:t>Ökologischer Garten- Landbau im Überblick</a:t>
            </a:r>
          </a:p>
        </p:txBody>
      </p:sp>
      <p:pic>
        <p:nvPicPr>
          <p:cNvPr id="7" name="Grafik 6">
            <a:extLst>
              <a:ext uri="{FF2B5EF4-FFF2-40B4-BE49-F238E27FC236}">
                <a16:creationId xmlns:a16="http://schemas.microsoft.com/office/drawing/2014/main" id="{16A10899-5FF8-7FF0-E62A-2969A1C63919}"/>
              </a:ext>
            </a:extLst>
          </p:cNvPr>
          <p:cNvPicPr>
            <a:picLocks noChangeAspect="1"/>
          </p:cNvPicPr>
          <p:nvPr/>
        </p:nvPicPr>
        <p:blipFill>
          <a:blip r:embed="rId2"/>
          <a:stretch>
            <a:fillRect/>
          </a:stretch>
        </p:blipFill>
        <p:spPr>
          <a:xfrm>
            <a:off x="838200" y="1525542"/>
            <a:ext cx="5890829" cy="4305893"/>
          </a:xfrm>
          <a:prstGeom prst="rect">
            <a:avLst/>
          </a:prstGeom>
        </p:spPr>
      </p:pic>
      <p:sp>
        <p:nvSpPr>
          <p:cNvPr id="8" name="Textfeld 7">
            <a:extLst>
              <a:ext uri="{FF2B5EF4-FFF2-40B4-BE49-F238E27FC236}">
                <a16:creationId xmlns:a16="http://schemas.microsoft.com/office/drawing/2014/main" id="{D88A66DA-177B-7840-4D1E-EA64783ED8B2}"/>
              </a:ext>
            </a:extLst>
          </p:cNvPr>
          <p:cNvSpPr txBox="1"/>
          <p:nvPr/>
        </p:nvSpPr>
        <p:spPr>
          <a:xfrm>
            <a:off x="1008993" y="5915518"/>
            <a:ext cx="8881241" cy="646331"/>
          </a:xfrm>
          <a:prstGeom prst="rect">
            <a:avLst/>
          </a:prstGeom>
          <a:noFill/>
        </p:spPr>
        <p:txBody>
          <a:bodyPr wrap="square" rtlCol="0">
            <a:spAutoFit/>
          </a:bodyPr>
          <a:lstStyle/>
          <a:p>
            <a:r>
              <a:rPr lang="de-DE" dirty="0">
                <a:hlinkClick r:id="rId3"/>
              </a:rPr>
              <a:t>https://www.boelw.de/service/bio-faq/bio-basics/artikel/wie-ist-die-oekologische-landwirtschaft-entstanden/</a:t>
            </a:r>
            <a:r>
              <a:rPr lang="de-DE" dirty="0"/>
              <a:t> </a:t>
            </a:r>
          </a:p>
        </p:txBody>
      </p:sp>
      <p:pic>
        <p:nvPicPr>
          <p:cNvPr id="10" name="Grafik 9">
            <a:extLst>
              <a:ext uri="{FF2B5EF4-FFF2-40B4-BE49-F238E27FC236}">
                <a16:creationId xmlns:a16="http://schemas.microsoft.com/office/drawing/2014/main" id="{E3DF3999-4404-FEA0-5BE1-F9569F0F1C59}"/>
              </a:ext>
            </a:extLst>
          </p:cNvPr>
          <p:cNvPicPr>
            <a:picLocks noChangeAspect="1"/>
          </p:cNvPicPr>
          <p:nvPr/>
        </p:nvPicPr>
        <p:blipFill>
          <a:blip r:embed="rId4"/>
          <a:stretch>
            <a:fillRect/>
          </a:stretch>
        </p:blipFill>
        <p:spPr>
          <a:xfrm>
            <a:off x="7746224" y="3205655"/>
            <a:ext cx="2590380" cy="2496864"/>
          </a:xfrm>
          <a:prstGeom prst="rect">
            <a:avLst/>
          </a:prstGeom>
        </p:spPr>
      </p:pic>
      <p:sp>
        <p:nvSpPr>
          <p:cNvPr id="11" name="Textfeld 10">
            <a:extLst>
              <a:ext uri="{FF2B5EF4-FFF2-40B4-BE49-F238E27FC236}">
                <a16:creationId xmlns:a16="http://schemas.microsoft.com/office/drawing/2014/main" id="{1374C224-0673-B6FD-EC88-CE092EC207EF}"/>
              </a:ext>
            </a:extLst>
          </p:cNvPr>
          <p:cNvSpPr txBox="1"/>
          <p:nvPr/>
        </p:nvSpPr>
        <p:spPr>
          <a:xfrm>
            <a:off x="7940565" y="2019629"/>
            <a:ext cx="3899338" cy="646331"/>
          </a:xfrm>
          <a:prstGeom prst="rect">
            <a:avLst/>
          </a:prstGeom>
          <a:noFill/>
        </p:spPr>
        <p:txBody>
          <a:bodyPr wrap="square" rtlCol="0">
            <a:spAutoFit/>
          </a:bodyPr>
          <a:lstStyle/>
          <a:p>
            <a:r>
              <a:rPr lang="de-DE" dirty="0"/>
              <a:t>Lesen Sie Informationen zur Entstehung des Ökolandbaus genau durch!</a:t>
            </a:r>
          </a:p>
        </p:txBody>
      </p:sp>
      <p:sp>
        <p:nvSpPr>
          <p:cNvPr id="13" name="Textfeld 12">
            <a:hlinkClick r:id="rId5" action="ppaction://hlinksldjump"/>
            <a:extLst>
              <a:ext uri="{FF2B5EF4-FFF2-40B4-BE49-F238E27FC236}">
                <a16:creationId xmlns:a16="http://schemas.microsoft.com/office/drawing/2014/main" id="{27F04C99-623A-15B6-4E5F-26DD7027FD7C}"/>
              </a:ext>
            </a:extLst>
          </p:cNvPr>
          <p:cNvSpPr txBox="1"/>
          <p:nvPr/>
        </p:nvSpPr>
        <p:spPr>
          <a:xfrm>
            <a:off x="10367319" y="5869459"/>
            <a:ext cx="1519881" cy="369332"/>
          </a:xfrm>
          <a:prstGeom prst="rect">
            <a:avLst/>
          </a:prstGeom>
          <a:solidFill>
            <a:schemeClr val="bg1">
              <a:lumMod val="85000"/>
            </a:schemeClr>
          </a:solidFill>
        </p:spPr>
        <p:txBody>
          <a:bodyPr wrap="square" rtlCol="0">
            <a:spAutoFit/>
          </a:bodyPr>
          <a:lstStyle/>
          <a:p>
            <a:pPr algn="ctr"/>
            <a:r>
              <a:rPr lang="de-DE" dirty="0"/>
              <a:t>Zurück</a:t>
            </a:r>
          </a:p>
        </p:txBody>
      </p:sp>
      <p:pic>
        <p:nvPicPr>
          <p:cNvPr id="3" name="Grafik 2">
            <a:extLst>
              <a:ext uri="{FF2B5EF4-FFF2-40B4-BE49-F238E27FC236}">
                <a16:creationId xmlns:a16="http://schemas.microsoft.com/office/drawing/2014/main" id="{A6EC4AE2-2151-49D9-8077-1C6090A9036C}"/>
              </a:ext>
            </a:extLst>
          </p:cNvPr>
          <p:cNvPicPr>
            <a:picLocks noChangeAspect="1"/>
          </p:cNvPicPr>
          <p:nvPr/>
        </p:nvPicPr>
        <p:blipFill>
          <a:blip r:embed="rId6"/>
          <a:stretch>
            <a:fillRect/>
          </a:stretch>
        </p:blipFill>
        <p:spPr>
          <a:xfrm>
            <a:off x="6729029" y="2019628"/>
            <a:ext cx="1257316" cy="646331"/>
          </a:xfrm>
          <a:prstGeom prst="rect">
            <a:avLst/>
          </a:prstGeom>
        </p:spPr>
      </p:pic>
    </p:spTree>
    <p:extLst>
      <p:ext uri="{BB962C8B-B14F-4D97-AF65-F5344CB8AC3E}">
        <p14:creationId xmlns:p14="http://schemas.microsoft.com/office/powerpoint/2010/main" val="384370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E6B7F-8D87-BB80-0011-9091AA7361E2}"/>
              </a:ext>
            </a:extLst>
          </p:cNvPr>
          <p:cNvSpPr>
            <a:spLocks noGrp="1"/>
          </p:cNvSpPr>
          <p:nvPr>
            <p:ph type="title"/>
          </p:nvPr>
        </p:nvSpPr>
        <p:spPr>
          <a:xfrm>
            <a:off x="423334" y="1285491"/>
            <a:ext cx="11345332" cy="511175"/>
          </a:xfrm>
        </p:spPr>
        <p:txBody>
          <a:bodyPr>
            <a:normAutofit fontScale="90000"/>
          </a:bodyPr>
          <a:lstStyle/>
          <a:p>
            <a:r>
              <a:rPr lang="de-DE" b="1" dirty="0">
                <a:solidFill>
                  <a:srgbClr val="92D050"/>
                </a:solidFill>
                <a:latin typeface="Bradley Hand" pitchFamily="2" charset="77"/>
              </a:rPr>
              <a:t>Nice </a:t>
            </a:r>
            <a:r>
              <a:rPr lang="de-DE" b="1" dirty="0" err="1">
                <a:solidFill>
                  <a:srgbClr val="92D050"/>
                </a:solidFill>
                <a:latin typeface="Bradley Hand" pitchFamily="2" charset="77"/>
              </a:rPr>
              <a:t>to</a:t>
            </a:r>
            <a:r>
              <a:rPr lang="de-DE" b="1" dirty="0">
                <a:solidFill>
                  <a:srgbClr val="92D050"/>
                </a:solidFill>
                <a:latin typeface="Bradley Hand" pitchFamily="2" charset="77"/>
              </a:rPr>
              <a:t> </a:t>
            </a:r>
            <a:r>
              <a:rPr lang="de-DE" b="1" dirty="0" err="1">
                <a:solidFill>
                  <a:srgbClr val="92D050"/>
                </a:solidFill>
                <a:latin typeface="Bradley Hand" pitchFamily="2" charset="77"/>
              </a:rPr>
              <a:t>know</a:t>
            </a:r>
            <a:r>
              <a:rPr lang="de-DE" b="1" dirty="0">
                <a:solidFill>
                  <a:srgbClr val="92D050"/>
                </a:solidFill>
                <a:latin typeface="Bradley Hand" pitchFamily="2" charset="77"/>
              </a:rPr>
              <a:t>! </a:t>
            </a:r>
            <a:r>
              <a:rPr lang="de-DE" dirty="0"/>
              <a:t>Umstellung auf den ökologischen Gartenbau</a:t>
            </a:r>
          </a:p>
        </p:txBody>
      </p:sp>
      <p:sp>
        <p:nvSpPr>
          <p:cNvPr id="3" name="Inhaltsplatzhalter 2">
            <a:extLst>
              <a:ext uri="{FF2B5EF4-FFF2-40B4-BE49-F238E27FC236}">
                <a16:creationId xmlns:a16="http://schemas.microsoft.com/office/drawing/2014/main" id="{A59444C9-453E-6B76-32C5-CEB450BC3B2F}"/>
              </a:ext>
            </a:extLst>
          </p:cNvPr>
          <p:cNvSpPr>
            <a:spLocks noGrp="1"/>
          </p:cNvSpPr>
          <p:nvPr>
            <p:ph idx="10"/>
          </p:nvPr>
        </p:nvSpPr>
        <p:spPr>
          <a:xfrm>
            <a:off x="425451" y="1978720"/>
            <a:ext cx="11345332" cy="4443101"/>
          </a:xfrm>
        </p:spPr>
        <p:txBody>
          <a:bodyPr>
            <a:normAutofit fontScale="70000" lnSpcReduction="20000"/>
          </a:bodyPr>
          <a:lstStyle/>
          <a:p>
            <a:pPr marL="0" indent="0">
              <a:buNone/>
            </a:pPr>
            <a:r>
              <a:rPr lang="de-DE" sz="2000" dirty="0"/>
              <a:t>Wie auch beim Ökologischen Landbau ist der </a:t>
            </a:r>
            <a:r>
              <a:rPr lang="de-DE" sz="2000" b="1" dirty="0"/>
              <a:t>Kreislaufgedanke</a:t>
            </a:r>
            <a:r>
              <a:rPr lang="de-DE" sz="2000" dirty="0"/>
              <a:t> ein Grundkonzept des Ökologischen Gartenbaus. Dabei wird angestrebt, hauptsächlich eigene Ressourcen zu nutzen, um in einem möglichst geschlossenen Stoff- und Energiekreislauf zu wirtschaften. Da es sich bei den Produktionssparten des Gartenbaus um sehr spezialisierte Produktionssysteme handelt, in denen Viehhaltung nur selten vorkommt, müssen gärtnerische Bio-Betriebe andere, angepasste Strategien entwickeln. Der </a:t>
            </a:r>
            <a:r>
              <a:rPr lang="de-DE" sz="2000" b="1" dirty="0"/>
              <a:t>Boden und dessen Pflege </a:t>
            </a:r>
            <a:r>
              <a:rPr lang="de-DE" sz="2000" dirty="0"/>
              <a:t>nehmen dabei eine zentrale Rolle ein. Aufbau und Erhalt der Bodenfruchtbarkeit sollten stets als zentrales Ziel berücksichtigt werden. Die Produktionszweige des Ökologischen Gartenbaus orientieren sich außerdem an den Themen der Nachhaltigkeit. Signifikant zeigt sich das in den ressourcenschonenden und umweltverträglichen Anbauformen, mit </a:t>
            </a:r>
            <a:r>
              <a:rPr lang="de-DE" sz="2000" b="1" dirty="0"/>
              <a:t>denen Ökosysteme erhalten und die Artenvielfalt </a:t>
            </a:r>
            <a:r>
              <a:rPr lang="de-DE" sz="2000" dirty="0"/>
              <a:t>gefördert werden. Einen Mindeststandard für die Produktion ökologischer Lebensmittel gibt die </a:t>
            </a:r>
            <a:r>
              <a:rPr lang="de-DE" sz="2000" b="1" dirty="0"/>
              <a:t>EU-Öko-Verordnung </a:t>
            </a:r>
            <a:r>
              <a:rPr lang="de-DE" sz="2000" dirty="0"/>
              <a:t>vor. Diese gilt für alle Betriebe, die biologische Waren produzieren, unabhängig von einer Mitgliedschaft in einem </a:t>
            </a:r>
            <a:r>
              <a:rPr lang="de-DE" sz="2000" b="1" dirty="0"/>
              <a:t>Ökoanbau-Verband</a:t>
            </a:r>
            <a:r>
              <a:rPr lang="de-DE" sz="2000" dirty="0"/>
              <a:t>. Für deren Mitglieder gelten weitergehende Verbandsrichtlinien als es die EU-Öko-VO vorsieht, was zu einem Imagegewinn der Verbandsbetriebe führt. Die Einhaltung der Regelungen der verbandsspezifischen und EU-Richtlinien wird durch einen schriftlichen Kontrollvertrag mit einer </a:t>
            </a:r>
            <a:r>
              <a:rPr lang="de-DE" sz="2000" b="1" dirty="0"/>
              <a:t>Öko-Kontrollstelle </a:t>
            </a:r>
            <a:r>
              <a:rPr lang="de-DE" sz="2000" dirty="0"/>
              <a:t>vereinbart. Diese Kontrollstellen begleiten Ihren Betrieb auch in der Umstellungsphase und kontrollieren regelmäßig die Einhaltung der Richtlinien.</a:t>
            </a:r>
          </a:p>
          <a:p>
            <a:pPr marL="0" indent="0">
              <a:buNone/>
            </a:pPr>
            <a:endParaRPr lang="de-DE" sz="2000" dirty="0"/>
          </a:p>
          <a:p>
            <a:pPr marL="0" indent="0">
              <a:buNone/>
            </a:pPr>
            <a:r>
              <a:rPr lang="de-DE" sz="2400" dirty="0"/>
              <a:t>Quelle: </a:t>
            </a:r>
            <a:r>
              <a:rPr lang="de-DE" sz="2000" dirty="0">
                <a:hlinkClick r:id="rId2"/>
              </a:rPr>
              <a:t>Leitfaden Umstellung auf den ökologischen Gartenbau, LWG Veitshöchheim (bayern.de)</a:t>
            </a:r>
            <a:endParaRPr lang="de-DE" sz="2400" dirty="0"/>
          </a:p>
          <a:p>
            <a:pPr marL="0" indent="0">
              <a:buNone/>
            </a:pPr>
            <a:endParaRPr lang="de-DE" dirty="0"/>
          </a:p>
        </p:txBody>
      </p:sp>
    </p:spTree>
    <p:extLst>
      <p:ext uri="{BB962C8B-B14F-4D97-AF65-F5344CB8AC3E}">
        <p14:creationId xmlns:p14="http://schemas.microsoft.com/office/powerpoint/2010/main" val="178139001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2625</Words>
  <Application>Microsoft Office PowerPoint</Application>
  <PresentationFormat>Breitbild</PresentationFormat>
  <Paragraphs>372</Paragraphs>
  <Slides>31</Slides>
  <Notes>4</Notes>
  <HiddenSlides>4</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31</vt:i4>
      </vt:variant>
    </vt:vector>
  </HeadingPairs>
  <TitlesOfParts>
    <vt:vector size="38" baseType="lpstr">
      <vt:lpstr>Arial</vt:lpstr>
      <vt:lpstr>Bradley Hand</vt:lpstr>
      <vt:lpstr>Calibri</vt:lpstr>
      <vt:lpstr>Calibri Light</vt:lpstr>
      <vt:lpstr>Times New Roman</vt:lpstr>
      <vt:lpstr>Wingdings</vt:lpstr>
      <vt:lpstr>Office</vt:lpstr>
      <vt:lpstr>Ökologischer Anbau im Gemüsegartenbau</vt:lpstr>
      <vt:lpstr>Lernpfad zur Entwicklung des ökologischen Landbaus/Gartenbaus in Deutschland</vt:lpstr>
      <vt:lpstr>Lernsituation</vt:lpstr>
      <vt:lpstr>Lesen Sie den Text zur Entwicklung des ökologischen Landbaus aufmerksam durch!</vt:lpstr>
      <vt:lpstr>Entwicklung des ökologischen Garten- und Landbaus</vt:lpstr>
      <vt:lpstr>PowerPoint-Präsentation</vt:lpstr>
      <vt:lpstr>Antwortenspektrum</vt:lpstr>
      <vt:lpstr>Ökologischer Garten- Landbau im Überblick</vt:lpstr>
      <vt:lpstr>Nice to know! Umstellung auf den ökologischen Gartenbau</vt:lpstr>
      <vt:lpstr>Anbauverbände und ihre Zielsetzungen</vt:lpstr>
      <vt:lpstr>Nice to know! Recherchieren Sie zu den Anbauverbänden die angefügten Aspekte!</vt:lpstr>
      <vt:lpstr>Recherchieren Sie zu den Anbauverbänden die angefügten Aspekte!</vt:lpstr>
      <vt:lpstr>Recherchieren Sie zu den Anbauverbänden die angefügten Aspekte!</vt:lpstr>
      <vt:lpstr>Arbeitsauftrag: Erarbeiten Sie anhand der Vorgaben die wesentlichen Aussagen zum „Bio-Siegel“</vt:lpstr>
      <vt:lpstr>Bodenfruchtbarkeit</vt:lpstr>
      <vt:lpstr>Arbeitsauftrag: Erarbeiten Sie anhand der Vorgaben die wesentlichen Aussagen zum „Bio-Siegel“</vt:lpstr>
      <vt:lpstr>Arbeitsauftrag: Erarbeiten Sie anhand der Vorgaben die wesentlichen Aussagen zum „Bio-Siegel“</vt:lpstr>
      <vt:lpstr>Arbeitsauftrag: Erarbeiten Sie anhand der Vorgaben die wesentlichen Aussagen zum „Bio-Siegel“</vt:lpstr>
      <vt:lpstr>Erstellen Sie eine Übersicht zur mechanischen Beikrautregulierung im Ökolandbau! </vt:lpstr>
      <vt:lpstr>Arbeitsauftrag: Erarbeiten Sie anhand der Vorgaben die wesentlichen Aussagen zum „Bio-Siegel“</vt:lpstr>
      <vt:lpstr>Ergänzen Sie die Überbegriffe der Schaderreger und recherchieren Sie exemplarisch einen typischen im Gemüsebau! </vt:lpstr>
      <vt:lpstr>Lernsituation II</vt:lpstr>
      <vt:lpstr>Portrait ökologischer Salatanbau</vt:lpstr>
      <vt:lpstr>Portrait ökologischer Salatanbau</vt:lpstr>
      <vt:lpstr>Lernsituation III</vt:lpstr>
      <vt:lpstr>Schauen Sie das Video genau an und notieren Sie sich das Vorgehen beim Mulchen!</vt:lpstr>
      <vt:lpstr>Mulchverfahren</vt:lpstr>
      <vt:lpstr>Mulchverfahren - Schneidwerk</vt:lpstr>
      <vt:lpstr>Lernsituation</vt:lpstr>
      <vt:lpstr>Lernsituation III - Differenzierung </vt:lpstr>
      <vt:lpstr>Exkursionsziele zu Bio-Gärtnereien in Bayern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zum Ökolandbau</dc:title>
  <dc:subject/>
  <dc:creator>Antje Eder</dc:creator>
  <cp:keywords/>
  <dc:description/>
  <cp:lastModifiedBy>Müller, Lena</cp:lastModifiedBy>
  <cp:revision>32</cp:revision>
  <dcterms:created xsi:type="dcterms:W3CDTF">2023-06-03T03:25:59Z</dcterms:created>
  <dcterms:modified xsi:type="dcterms:W3CDTF">2023-11-28T12:52:55Z</dcterms:modified>
  <cp:category/>
</cp:coreProperties>
</file>