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56" r:id="rId2"/>
    <p:sldId id="641" r:id="rId3"/>
    <p:sldId id="648" r:id="rId4"/>
    <p:sldId id="646" r:id="rId5"/>
    <p:sldId id="257" r:id="rId6"/>
    <p:sldId id="644" r:id="rId7"/>
    <p:sldId id="645" r:id="rId8"/>
    <p:sldId id="658" r:id="rId9"/>
    <p:sldId id="662" r:id="rId10"/>
    <p:sldId id="642" r:id="rId11"/>
    <p:sldId id="647" r:id="rId12"/>
    <p:sldId id="649" r:id="rId13"/>
    <p:sldId id="650" r:id="rId14"/>
    <p:sldId id="674" r:id="rId15"/>
    <p:sldId id="676" r:id="rId16"/>
    <p:sldId id="675" r:id="rId17"/>
    <p:sldId id="677" r:id="rId18"/>
    <p:sldId id="679" r:id="rId19"/>
    <p:sldId id="678" r:id="rId20"/>
    <p:sldId id="680" r:id="rId21"/>
    <p:sldId id="681" r:id="rId22"/>
    <p:sldId id="653" r:id="rId23"/>
    <p:sldId id="643" r:id="rId24"/>
    <p:sldId id="654" r:id="rId25"/>
    <p:sldId id="655" r:id="rId26"/>
    <p:sldId id="652" r:id="rId27"/>
    <p:sldId id="651" r:id="rId28"/>
    <p:sldId id="656" r:id="rId29"/>
    <p:sldId id="657" r:id="rId30"/>
    <p:sldId id="664" r:id="rId31"/>
    <p:sldId id="672" r:id="rId3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837"/>
    <p:restoredTop sz="94694"/>
  </p:normalViewPr>
  <p:slideViewPr>
    <p:cSldViewPr snapToGrid="0">
      <p:cViewPr varScale="1">
        <p:scale>
          <a:sx n="124" d="100"/>
          <a:sy n="124" d="100"/>
        </p:scale>
        <p:origin x="48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7-31T03:35:08.983"/>
    </inkml:context>
    <inkml:brush xml:id="br0">
      <inkml:brushProperty name="width" value="0.1" units="cm"/>
      <inkml:brushProperty name="height" value="0.1" units="cm"/>
      <inkml:brushProperty name="color" value="#66CC00"/>
    </inkml:brush>
  </inkml:definitions>
  <inkml:trace contextRef="#ctx0" brushRef="#br0">1 0 24575,'5'11'0,"2"1"0,-2-3 0,4 2 0,2 1 0,1-1 0,1-2 0,1-1 0,0-2 0,1 1 0,2-2 0,2 1 0,1-1 0,1 1 0,2 0 0,2 1 0,1 0 0,1 0 0,-1-2 0,2 0 0,1 0 0,3 0 0,0-1 0,2-1 0,0-1 0,2 0 0,0 0 0,1-1 0,-3 1 0,-3-1 0,-2 0 0,-2-1 0,-2 0 0,-1 0 0,1 0 0,3 0 0,5 0 0,3 1 0,1-1 0,-1 1 0,-6-1 0,-4 1 0,-6-1 0,-4 0 0,-3-1 0,-3 0 0,-3 0 0,0 0 0,-1 1 0,5 0 0,7 0 0,5 0 0,3 0 0,-1 0 0,-7-1 0,-6 0 0,-4 0 0,3 0 0,11 1 0,11-1 0,10 0 0,-1 0 0,-7 0 0,-11 0 0,-12 1 0,-7-1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7-31T03:35:10.703"/>
    </inkml:context>
    <inkml:brush xml:id="br0">
      <inkml:brushProperty name="width" value="0.1" units="cm"/>
      <inkml:brushProperty name="height" value="0.1" units="cm"/>
      <inkml:brushProperty name="color" value="#66CC00"/>
    </inkml:brush>
  </inkml:definitions>
  <inkml:trace contextRef="#ctx0" brushRef="#br0">0 0 24575,'18'11'0,"0"1"0,6 3 0,6 4 0,6 3 0,1 0 0,-2-1 0,-7-5 0,-11-6 0,-6-3 0,-5-3 0,-2-1 0,0 0 0,2 3 0,1 2 0,6 6 0,7 3 0,3 2 0,0 0 0,-6-3 0,-7-5 0,-5-5 0,-5-4 0,-5 1 0,-5 3 0,-6 5 0,-6 4 0,-3 5 0,-1 0 0,3 1 0,3-3 0,5-3 0,6-5 0,4-4 0,2-3 0,1 0 0,-1 1 0,-3 2 0,-2 1 0,1-1 0,1-1 0,1-1 0,3-1 0,1-1 0,0-1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7-31T03:36:52.860"/>
    </inkml:context>
    <inkml:brush xml:id="br0">
      <inkml:brushProperty name="width" value="0.1" units="cm"/>
      <inkml:brushProperty name="height" value="0.1" units="cm"/>
      <inkml:brushProperty name="color" value="#66CC00"/>
    </inkml:brush>
  </inkml:definitions>
  <inkml:trace contextRef="#ctx0" brushRef="#br0">0 846 24575,'36'-5'0,"13"-3"0,12-6 0,14-6 0,4-6 0,6-6 0,9-4 0,-47 18 0,0-1 0,46-18 0,-6 0 0,-6 2 0,-6 0 0,-5 0 0,-9 3 0,-6 1 0,-2-2 0,-1 0 0,0-1 0,3-1 0,1-2 0,0-2 0,3-1 0,-4 0 0,-4 5 0,-6 5 0,-9 8 0,-8 7 0,-8 8 0,-7 4 0,-3 2 0,-2 1 0,1 0 0,1 0 0,0-1 0,0 0 0,0 0 0,-1 0 0,-2 0 0,-1 0 0,-3 1 0,0 0 0,5 0 0,7 0 0,7 0 0,5 0 0,-5 0 0,-8 0 0,-10-1 0,-16-5 0,7 3 0,-7-3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7-31T03:36:54.445"/>
    </inkml:context>
    <inkml:brush xml:id="br0">
      <inkml:brushProperty name="width" value="0.1" units="cm"/>
      <inkml:brushProperty name="height" value="0.1" units="cm"/>
      <inkml:brushProperty name="color" value="#66CC00"/>
    </inkml:brush>
  </inkml:definitions>
  <inkml:trace contextRef="#ctx0" brushRef="#br0">1 0 24575,'25'8'0,"3"0"0,8 3 0,15 3 0,12 3 0,9 1 0,-4-1 0,-15-4 0,-14-3 0,-17-5 0,-10-2 0,-7-1 0,-4 1 0,1 2 0,3 6 0,5 6 0,3 2 0,-1 1 0,-2-6 0,-5-5 0,-3-3 0,-1-4 0,-1 0 0,1 1 0,-2 1 0,-3 4 0,-4 5 0,-6 7 0,-5 9 0,-5 11 0,-3 8 0,-1 3 0,1 0 0,1-4 0,4-6 0,4-8 0,5-11 0,4-7 0,4-6 0,1-4 0,2-2 0,0 0 0,0 2 0,-1 2 0,-3 3 0,0 2 0,-3 2 0,0 0 0,0 1 0,0-3 0,4-4 0,3-4 0,3-1 0,2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7-31T03:35:08.983"/>
    </inkml:context>
    <inkml:brush xml:id="br0">
      <inkml:brushProperty name="width" value="0.1" units="cm"/>
      <inkml:brushProperty name="height" value="0.1" units="cm"/>
      <inkml:brushProperty name="color" value="#66CC00"/>
    </inkml:brush>
  </inkml:definitions>
  <inkml:trace contextRef="#ctx0" brushRef="#br0">1 0 24575,'5'11'0,"2"1"0,-2-3 0,4 2 0,2 1 0,1-1 0,1-2 0,1-1 0,0-2 0,1 1 0,2-2 0,2 1 0,1-1 0,1 1 0,2 0 0,2 1 0,1 0 0,1 0 0,-1-2 0,2 0 0,1 0 0,3 0 0,0-1 0,2-1 0,0-1 0,2 0 0,0 0 0,1-1 0,-3 1 0,-3-1 0,-2 0 0,-2-1 0,-2 0 0,-1 0 0,1 0 0,3 0 0,5 0 0,3 1 0,1-1 0,-1 1 0,-6-1 0,-4 1 0,-6-1 0,-4 0 0,-3-1 0,-3 0 0,-3 0 0,0 0 0,-1 1 0,5 0 0,7 0 0,5 0 0,3 0 0,-1 0 0,-7-1 0,-6 0 0,-4 0 0,3 0 0,11 1 0,11-1 0,10 0 0,-1 0 0,-7 0 0,-11 0 0,-12 1 0,-7-1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7-31T03:35:10.703"/>
    </inkml:context>
    <inkml:brush xml:id="br0">
      <inkml:brushProperty name="width" value="0.1" units="cm"/>
      <inkml:brushProperty name="height" value="0.1" units="cm"/>
      <inkml:brushProperty name="color" value="#66CC00"/>
    </inkml:brush>
  </inkml:definitions>
  <inkml:trace contextRef="#ctx0" brushRef="#br0">0 0 24575,'18'11'0,"0"1"0,6 3 0,6 4 0,6 3 0,1 0 0,-2-1 0,-7-5 0,-11-6 0,-6-3 0,-5-3 0,-2-1 0,0 0 0,2 3 0,1 2 0,6 6 0,7 3 0,3 2 0,0 0 0,-6-3 0,-7-5 0,-5-5 0,-5-4 0,-5 1 0,-5 3 0,-6 5 0,-6 4 0,-3 5 0,-1 0 0,3 1 0,3-3 0,5-3 0,6-5 0,4-4 0,2-3 0,1 0 0,-1 1 0,-3 2 0,-2 1 0,1-1 0,1-1 0,1-1 0,3-1 0,1-1 0,0-1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7-31T03:36:52.860"/>
    </inkml:context>
    <inkml:brush xml:id="br0">
      <inkml:brushProperty name="width" value="0.1" units="cm"/>
      <inkml:brushProperty name="height" value="0.1" units="cm"/>
      <inkml:brushProperty name="color" value="#66CC00"/>
    </inkml:brush>
  </inkml:definitions>
  <inkml:trace contextRef="#ctx0" brushRef="#br0">0 846 24575,'36'-5'0,"13"-3"0,12-6 0,14-6 0,4-6 0,6-6 0,9-4 0,-47 18 0,0-1 0,46-18 0,-6 0 0,-6 2 0,-6 0 0,-5 0 0,-9 3 0,-6 1 0,-2-2 0,-1 0 0,0-1 0,3-1 0,1-2 0,0-2 0,3-1 0,-4 0 0,-4 5 0,-6 5 0,-9 8 0,-8 7 0,-8 8 0,-7 4 0,-3 2 0,-2 1 0,1 0 0,1 0 0,0-1 0,0 0 0,0 0 0,-1 0 0,-2 0 0,-1 0 0,-3 1 0,0 0 0,5 0 0,7 0 0,7 0 0,5 0 0,-5 0 0,-8 0 0,-10-1 0,-16-5 0,7 3 0,-7-3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7-31T03:36:54.445"/>
    </inkml:context>
    <inkml:brush xml:id="br0">
      <inkml:brushProperty name="width" value="0.1" units="cm"/>
      <inkml:brushProperty name="height" value="0.1" units="cm"/>
      <inkml:brushProperty name="color" value="#66CC00"/>
    </inkml:brush>
  </inkml:definitions>
  <inkml:trace contextRef="#ctx0" brushRef="#br0">1 0 24575,'25'8'0,"3"0"0,8 3 0,15 3 0,12 3 0,9 1 0,-4-1 0,-15-4 0,-14-3 0,-17-5 0,-10-2 0,-7-1 0,-4 1 0,1 2 0,3 6 0,5 6 0,3 2 0,-1 1 0,-2-6 0,-5-5 0,-3-3 0,-1-4 0,-1 0 0,1 1 0,-2 1 0,-3 4 0,-4 5 0,-6 7 0,-5 9 0,-5 11 0,-3 8 0,-1 3 0,1 0 0,1-4 0,4-6 0,4-8 0,5-11 0,4-7 0,4-6 0,1-4 0,2-2 0,0 0 0,0 2 0,-1 2 0,-3 3 0,0 2 0,-3 2 0,0 0 0,0 1 0,0-3 0,4-4 0,3-4 0,3-1 0,2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7-31T03:35:08.983"/>
    </inkml:context>
    <inkml:brush xml:id="br0">
      <inkml:brushProperty name="width" value="0.1" units="cm"/>
      <inkml:brushProperty name="height" value="0.1" units="cm"/>
      <inkml:brushProperty name="color" value="#66CC00"/>
    </inkml:brush>
  </inkml:definitions>
  <inkml:trace contextRef="#ctx0" brushRef="#br0">1 0 24575,'5'11'0,"2"1"0,-2-3 0,4 2 0,2 1 0,1-1 0,1-2 0,1-1 0,0-2 0,1 1 0,2-2 0,2 1 0,1-1 0,1 1 0,2 0 0,2 1 0,1 0 0,1 0 0,-1-2 0,2 0 0,1 0 0,3 0 0,0-1 0,2-1 0,0-1 0,2 0 0,0 0 0,1-1 0,-3 1 0,-3-1 0,-2 0 0,-2-1 0,-2 0 0,-1 0 0,1 0 0,3 0 0,5 0 0,3 1 0,1-1 0,-1 1 0,-6-1 0,-4 1 0,-6-1 0,-4 0 0,-3-1 0,-3 0 0,-3 0 0,0 0 0,-1 1 0,5 0 0,7 0 0,5 0 0,3 0 0,-1 0 0,-7-1 0,-6 0 0,-4 0 0,3 0 0,11 1 0,11-1 0,10 0 0,-1 0 0,-7 0 0,-11 0 0,-12 1 0,-7-1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7-31T03:35:10.703"/>
    </inkml:context>
    <inkml:brush xml:id="br0">
      <inkml:brushProperty name="width" value="0.1" units="cm"/>
      <inkml:brushProperty name="height" value="0.1" units="cm"/>
      <inkml:brushProperty name="color" value="#66CC00"/>
    </inkml:brush>
  </inkml:definitions>
  <inkml:trace contextRef="#ctx0" brushRef="#br0">0 0 24575,'18'11'0,"0"1"0,6 3 0,6 4 0,6 3 0,1 0 0,-2-1 0,-7-5 0,-11-6 0,-6-3 0,-5-3 0,-2-1 0,0 0 0,2 3 0,1 2 0,6 6 0,7 3 0,3 2 0,0 0 0,-6-3 0,-7-5 0,-5-5 0,-5-4 0,-5 1 0,-5 3 0,-6 5 0,-6 4 0,-3 5 0,-1 0 0,3 1 0,3-3 0,5-3 0,6-5 0,4-4 0,2-3 0,1 0 0,-1 1 0,-3 2 0,-2 1 0,1-1 0,1-1 0,1-1 0,3-1 0,1-1 0,0-1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7-31T03:36:52.860"/>
    </inkml:context>
    <inkml:brush xml:id="br0">
      <inkml:brushProperty name="width" value="0.1" units="cm"/>
      <inkml:brushProperty name="height" value="0.1" units="cm"/>
      <inkml:brushProperty name="color" value="#66CC00"/>
    </inkml:brush>
  </inkml:definitions>
  <inkml:trace contextRef="#ctx0" brushRef="#br0">0 846 24575,'36'-5'0,"13"-3"0,12-6 0,14-6 0,4-6 0,6-6 0,9-4 0,-47 18 0,0-1 0,46-18 0,-6 0 0,-6 2 0,-6 0 0,-5 0 0,-9 3 0,-6 1 0,-2-2 0,-1 0 0,0-1 0,3-1 0,1-2 0,0-2 0,3-1 0,-4 0 0,-4 5 0,-6 5 0,-9 8 0,-8 7 0,-8 8 0,-7 4 0,-3 2 0,-2 1 0,1 0 0,1 0 0,0-1 0,0 0 0,0 0 0,-1 0 0,-2 0 0,-1 0 0,-3 1 0,0 0 0,5 0 0,7 0 0,7 0 0,5 0 0,-5 0 0,-8 0 0,-10-1 0,-16-5 0,7 3 0,-7-3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7-31T03:35:10.703"/>
    </inkml:context>
    <inkml:brush xml:id="br0">
      <inkml:brushProperty name="width" value="0.1" units="cm"/>
      <inkml:brushProperty name="height" value="0.1" units="cm"/>
      <inkml:brushProperty name="color" value="#66CC00"/>
    </inkml:brush>
  </inkml:definitions>
  <inkml:trace contextRef="#ctx0" brushRef="#br0">0 0 24575,'18'11'0,"0"1"0,6 3 0,6 4 0,6 3 0,1 0 0,-2-1 0,-7-5 0,-11-6 0,-6-3 0,-5-3 0,-2-1 0,0 0 0,2 3 0,1 2 0,6 6 0,7 3 0,3 2 0,0 0 0,-6-3 0,-7-5 0,-5-5 0,-5-4 0,-5 1 0,-5 3 0,-6 5 0,-6 4 0,-3 5 0,-1 0 0,3 1 0,3-3 0,5-3 0,6-5 0,4-4 0,2-3 0,1 0 0,-1 1 0,-3 2 0,-2 1 0,1-1 0,1-1 0,1-1 0,3-1 0,1-1 0,0-1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7-31T03:36:54.445"/>
    </inkml:context>
    <inkml:brush xml:id="br0">
      <inkml:brushProperty name="width" value="0.1" units="cm"/>
      <inkml:brushProperty name="height" value="0.1" units="cm"/>
      <inkml:brushProperty name="color" value="#66CC00"/>
    </inkml:brush>
  </inkml:definitions>
  <inkml:trace contextRef="#ctx0" brushRef="#br0">1 0 24575,'25'8'0,"3"0"0,8 3 0,15 3 0,12 3 0,9 1 0,-4-1 0,-15-4 0,-14-3 0,-17-5 0,-10-2 0,-7-1 0,-4 1 0,1 2 0,3 6 0,5 6 0,3 2 0,-1 1 0,-2-6 0,-5-5 0,-3-3 0,-1-4 0,-1 0 0,1 1 0,-2 1 0,-3 4 0,-4 5 0,-6 7 0,-5 9 0,-5 11 0,-3 8 0,-1 3 0,1 0 0,1-4 0,4-6 0,4-8 0,5-11 0,4-7 0,4-6 0,1-4 0,2-2 0,0 0 0,0 2 0,-1 2 0,-3 3 0,0 2 0,-3 2 0,0 0 0,0 1 0,0-3 0,4-4 0,3-4 0,3-1 0,2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3T07:41:00.510"/>
    </inkml:context>
    <inkml:brush xml:id="br0">
      <inkml:brushProperty name="width" value="0.025" units="cm"/>
      <inkml:brushProperty name="height" value="0.025" units="cm"/>
      <inkml:brushProperty name="color" value="#E71224"/>
    </inkml:brush>
  </inkml:definitions>
  <inkml:trace contextRef="#ctx0" brushRef="#br0">0 157 24575,'14'-9'0,"6"-3"0,8-5 0,8-2 0,3-1 0,0 2 0,-2 2 0,4 1 0,-2 2 0,1 4 0,-1 3 0,-2 4 0,1 2 0,2 0 0,-4 0 0,-2 0 0,-4 0 0,-2 0 0,4 3 0,4 1 0,3 3 0,0 0 0,-3-1 0,-5-1 0,-2-2 0,-2 0 0,1-1 0,0-1 0,1 1 0,3-1 0,1-1 0,2 1 0,1-1 0,-2 0 0,0 2 0,-3 0 0,-3 0 0,-2 0 0,-5 0 0,-4-2 0,-4 1 0,-5-1 0,-4 0 0,1 0 0,-2 0 0,0 0 0,0 0 0,-2 0 0,2 0 0,4 1 0,7 1 0,10 1 0,5 0 0,1 0 0,-2-1 0,-3 0 0,-3-1 0,-6 0 0,-5-1 0,0 2 0,8 4 0,10 1 0,2-1 0,-7-3 0,-10-2 0,-8-1 0,-2 0 0,6 2 0,10 2 0,6 1 0,0 0 0,-8-1 0,-10-2 0,-4-2 0,-3 1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3T07:41:01.847"/>
    </inkml:context>
    <inkml:brush xml:id="br0">
      <inkml:brushProperty name="width" value="0.025" units="cm"/>
      <inkml:brushProperty name="height" value="0.025" units="cm"/>
      <inkml:brushProperty name="color" value="#E71224"/>
    </inkml:brush>
  </inkml:definitions>
  <inkml:trace contextRef="#ctx0" brushRef="#br0">1 551 24575,'7'-2'0,"1"-1"0,-1 0 0,0 0 0,2 1 0,4-1 0,5 0 0,4 0 0,5-1 0,1-1 0,1 0 0,-3 1 0,-8 1 0,-7 1 0,-6 1 0,-3-1 0,-1 0 0,-1-4 0,1-3 0,-1-4 0,1-6 0,-1-5 0,-1-11 0,-2-6 0,-6-9 0,-9-5 0,-4 2 0,2 6 0,5 13 0,7 12 0,3 6 0,1 4 0,0 1 0,2 4 0,-3-1 0,-13-9 0,10 10 0,-9-8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3T07:41:05.054"/>
    </inkml:context>
    <inkml:brush xml:id="br0">
      <inkml:brushProperty name="width" value="0.025" units="cm"/>
      <inkml:brushProperty name="height" value="0.025" units="cm"/>
      <inkml:brushProperty name="color" value="#E71224"/>
    </inkml:brush>
  </inkml:definitions>
  <inkml:trace contextRef="#ctx0" brushRef="#br0">5298 144 24575,'-16'-2'0,"-3"-1"0,-5 0 0,-5-3 0,-10-1 0,-12-3 0,-16-5 0,-22-6 0,37 9 0,-1 0 0,-5 1 0,0 0 0,-2 2 0,0 2 0,3 2 0,1 1 0,-2 2 0,-1 0 0,-2 1 0,-1 1 0,2 1 0,-1 2 0,1 1 0,1 1 0,5 3 0,2 1 0,-43 16 0,46-10 0,1 3 0,0 0 0,0 3 0,-2 1 0,1 1 0,-1 2 0,1 0 0,3-1 0,0 1 0,-40 24 0,8 3 0,8 0 0,8 0 0,7-3 0,6-6 0,0-1 0,2 2 0,-5 8 0,-1 4 0,-2 1 0,-6 4 0,1-1 0,1 2 0,0 4 0,2-1 0,-6 1 0,-4-4 0,-2-6 0,-2-3 0,3-4 0,3-4 0,-4 0 0,1-4 0,-3-5 0,-5-5 0,-3-9 0,-11-6 0,37-11 0,-2 0 0,-2-1 0,-1 0 0,-2-1 0,0 1 0,2-1 0,1-1 0,5 0 0,1-1 0,0-1 0,1 0 0,-44-5 0,2-3 0,10-2 0,13-1 0,11-1 0,12 2 0,5-2 0,-1-1 0,2-2 0,0-1 0,3-3 0,-1-3 0,-4-5 0,-3-4 0,2 2 0,8 4 0,15 11 0,12 7 0,5 4 0,3 0 0,0 0 0,0-1 0,1-1 0,-1 1 0,1 1 0,-1 2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3T07:41:05.671"/>
    </inkml:context>
    <inkml:brush xml:id="br0">
      <inkml:brushProperty name="width" value="0.025" units="cm"/>
      <inkml:brushProperty name="height" value="0.025" units="cm"/>
      <inkml:brushProperty name="color" value="#E71224"/>
    </inkml:brush>
  </inkml:definitions>
  <inkml:trace contextRef="#ctx0" brushRef="#br0">192 1 24575,'-2'6'0,"-2"5"0,-5 12 0,-5 9 0,-4 8 0,-6 5 0,0-1 0,-1 1 0,2 0 0,4-7 0,4-4 0,6-13 0,5-8 0,2-8 0,6-9 0,8-11 0,13-15 0,19-13 0,-18 15 0,2 2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03T07:41:06.499"/>
    </inkml:context>
    <inkml:brush xml:id="br0">
      <inkml:brushProperty name="width" value="0.025" units="cm"/>
      <inkml:brushProperty name="height" value="0.025" units="cm"/>
      <inkml:brushProperty name="color" value="#E71224"/>
    </inkml:brush>
  </inkml:definitions>
  <inkml:trace contextRef="#ctx0" brushRef="#br0">1 176 24575,'7'-2'0,"13"-2"0,27-7 0,40-11 0,-26 8 0,5-2 0,15-1 0,4-1 0,3 2 0,-2 1 0,-6 3 0,-4 1 0,-16 3 0,-7 3 0,10 0-1696,-27 6 0,-25-1 0,0 3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7-31T03:36:52.860"/>
    </inkml:context>
    <inkml:brush xml:id="br0">
      <inkml:brushProperty name="width" value="0.1" units="cm"/>
      <inkml:brushProperty name="height" value="0.1" units="cm"/>
      <inkml:brushProperty name="color" value="#66CC00"/>
    </inkml:brush>
  </inkml:definitions>
  <inkml:trace contextRef="#ctx0" brushRef="#br0">0 846 24575,'36'-5'0,"13"-3"0,12-6 0,14-6 0,4-6 0,6-6 0,9-4 0,-47 18 0,0-1 0,46-18 0,-6 0 0,-6 2 0,-6 0 0,-5 0 0,-9 3 0,-6 1 0,-2-2 0,-1 0 0,0-1 0,3-1 0,1-2 0,0-2 0,3-1 0,-4 0 0,-4 5 0,-6 5 0,-9 8 0,-8 7 0,-8 8 0,-7 4 0,-3 2 0,-2 1 0,1 0 0,1 0 0,0-1 0,0 0 0,0 0 0,-1 0 0,-2 0 0,-1 0 0,-3 1 0,0 0 0,5 0 0,7 0 0,7 0 0,5 0 0,-5 0 0,-8 0 0,-10-1 0,-16-5 0,7 3 0,-7-3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7-31T03:36:54.445"/>
    </inkml:context>
    <inkml:brush xml:id="br0">
      <inkml:brushProperty name="width" value="0.1" units="cm"/>
      <inkml:brushProperty name="height" value="0.1" units="cm"/>
      <inkml:brushProperty name="color" value="#66CC00"/>
    </inkml:brush>
  </inkml:definitions>
  <inkml:trace contextRef="#ctx0" brushRef="#br0">1 0 24575,'25'8'0,"3"0"0,8 3 0,15 3 0,12 3 0,9 1 0,-4-1 0,-15-4 0,-14-3 0,-17-5 0,-10-2 0,-7-1 0,-4 1 0,1 2 0,3 6 0,5 6 0,3 2 0,-1 1 0,-2-6 0,-5-5 0,-3-3 0,-1-4 0,-1 0 0,1 1 0,-2 1 0,-3 4 0,-4 5 0,-6 7 0,-5 9 0,-5 11 0,-3 8 0,-1 3 0,1 0 0,1-4 0,4-6 0,4-8 0,5-11 0,4-7 0,4-6 0,1-4 0,2-2 0,0 0 0,0 2 0,-1 2 0,-3 3 0,0 2 0,-3 2 0,0 0 0,0 1 0,0-3 0,4-4 0,3-4 0,3-1 0,2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7-31T03:35:08.983"/>
    </inkml:context>
    <inkml:brush xml:id="br0">
      <inkml:brushProperty name="width" value="0.1" units="cm"/>
      <inkml:brushProperty name="height" value="0.1" units="cm"/>
      <inkml:brushProperty name="color" value="#66CC00"/>
    </inkml:brush>
  </inkml:definitions>
  <inkml:trace contextRef="#ctx0" brushRef="#br0">1 0 24575,'5'11'0,"2"1"0,-2-3 0,4 2 0,2 1 0,1-1 0,1-2 0,1-1 0,0-2 0,1 1 0,2-2 0,2 1 0,1-1 0,1 1 0,2 0 0,2 1 0,1 0 0,1 0 0,-1-2 0,2 0 0,1 0 0,3 0 0,0-1 0,2-1 0,0-1 0,2 0 0,0 0 0,1-1 0,-3 1 0,-3-1 0,-2 0 0,-2-1 0,-2 0 0,-1 0 0,1 0 0,3 0 0,5 0 0,3 1 0,1-1 0,-1 1 0,-6-1 0,-4 1 0,-6-1 0,-4 0 0,-3-1 0,-3 0 0,-3 0 0,0 0 0,-1 1 0,5 0 0,7 0 0,5 0 0,3 0 0,-1 0 0,-7-1 0,-6 0 0,-4 0 0,3 0 0,11 1 0,11-1 0,10 0 0,-1 0 0,-7 0 0,-11 0 0,-12 1 0,-7-1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7-31T03:35:10.703"/>
    </inkml:context>
    <inkml:brush xml:id="br0">
      <inkml:brushProperty name="width" value="0.1" units="cm"/>
      <inkml:brushProperty name="height" value="0.1" units="cm"/>
      <inkml:brushProperty name="color" value="#66CC00"/>
    </inkml:brush>
  </inkml:definitions>
  <inkml:trace contextRef="#ctx0" brushRef="#br0">0 0 24575,'18'11'0,"0"1"0,6 3 0,6 4 0,6 3 0,1 0 0,-2-1 0,-7-5 0,-11-6 0,-6-3 0,-5-3 0,-2-1 0,0 0 0,2 3 0,1 2 0,6 6 0,7 3 0,3 2 0,0 0 0,-6-3 0,-7-5 0,-5-5 0,-5-4 0,-5 1 0,-5 3 0,-6 5 0,-6 4 0,-3 5 0,-1 0 0,3 1 0,3-3 0,5-3 0,6-5 0,4-4 0,2-3 0,1 0 0,-1 1 0,-3 2 0,-2 1 0,1-1 0,1-1 0,1-1 0,3-1 0,1-1 0,0-1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7-31T03:36:52.860"/>
    </inkml:context>
    <inkml:brush xml:id="br0">
      <inkml:brushProperty name="width" value="0.1" units="cm"/>
      <inkml:brushProperty name="height" value="0.1" units="cm"/>
      <inkml:brushProperty name="color" value="#66CC00"/>
    </inkml:brush>
  </inkml:definitions>
  <inkml:trace contextRef="#ctx0" brushRef="#br0">0 846 24575,'36'-5'0,"13"-3"0,12-6 0,14-6 0,4-6 0,6-6 0,9-4 0,-47 18 0,0-1 0,46-18 0,-6 0 0,-6 2 0,-6 0 0,-5 0 0,-9 3 0,-6 1 0,-2-2 0,-1 0 0,0-1 0,3-1 0,1-2 0,0-2 0,3-1 0,-4 0 0,-4 5 0,-6 5 0,-9 8 0,-8 7 0,-8 8 0,-7 4 0,-3 2 0,-2 1 0,1 0 0,1 0 0,0-1 0,0 0 0,0 0 0,-1 0 0,-2 0 0,-1 0 0,-3 1 0,0 0 0,5 0 0,7 0 0,7 0 0,5 0 0,-5 0 0,-8 0 0,-10-1 0,-16-5 0,7 3 0,-7-3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7-31T03:36:54.445"/>
    </inkml:context>
    <inkml:brush xml:id="br0">
      <inkml:brushProperty name="width" value="0.1" units="cm"/>
      <inkml:brushProperty name="height" value="0.1" units="cm"/>
      <inkml:brushProperty name="color" value="#66CC00"/>
    </inkml:brush>
  </inkml:definitions>
  <inkml:trace contextRef="#ctx0" brushRef="#br0">1 0 24575,'25'8'0,"3"0"0,8 3 0,15 3 0,12 3 0,9 1 0,-4-1 0,-15-4 0,-14-3 0,-17-5 0,-10-2 0,-7-1 0,-4 1 0,1 2 0,3 6 0,5 6 0,3 2 0,-1 1 0,-2-6 0,-5-5 0,-3-3 0,-1-4 0,-1 0 0,1 1 0,-2 1 0,-3 4 0,-4 5 0,-6 7 0,-5 9 0,-5 11 0,-3 8 0,-1 3 0,1 0 0,1-4 0,4-6 0,4-8 0,5-11 0,4-7 0,4-6 0,1-4 0,2-2 0,0 0 0,0 2 0,-1 2 0,-3 3 0,0 2 0,-3 2 0,0 0 0,0 1 0,0-3 0,4-4 0,3-4 0,3-1 0,2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7-31T03:35:08.983"/>
    </inkml:context>
    <inkml:brush xml:id="br0">
      <inkml:brushProperty name="width" value="0.1" units="cm"/>
      <inkml:brushProperty name="height" value="0.1" units="cm"/>
      <inkml:brushProperty name="color" value="#66CC00"/>
    </inkml:brush>
  </inkml:definitions>
  <inkml:trace contextRef="#ctx0" brushRef="#br0">1 0 24575,'5'11'0,"2"1"0,-2-3 0,4 2 0,2 1 0,1-1 0,1-2 0,1-1 0,0-2 0,1 1 0,2-2 0,2 1 0,1-1 0,1 1 0,2 0 0,2 1 0,1 0 0,1 0 0,-1-2 0,2 0 0,1 0 0,3 0 0,0-1 0,2-1 0,0-1 0,2 0 0,0 0 0,1-1 0,-3 1 0,-3-1 0,-2 0 0,-2-1 0,-2 0 0,-1 0 0,1 0 0,3 0 0,5 0 0,3 1 0,1-1 0,-1 1 0,-6-1 0,-4 1 0,-6-1 0,-4 0 0,-3-1 0,-3 0 0,-3 0 0,0 0 0,-1 1 0,5 0 0,7 0 0,5 0 0,3 0 0,-1 0 0,-7-1 0,-6 0 0,-4 0 0,3 0 0,11 1 0,11-1 0,10 0 0,-1 0 0,-7 0 0,-11 0 0,-12 1 0,-7-1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AE2805-A0B8-E649-A2FD-ADAF9B17BB10}" type="datetimeFigureOut">
              <a:rPr lang="de-DE" smtClean="0"/>
              <a:t>28.11.2023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443B22-50A7-F14F-ABEF-16968C0E4CA4}" type="slidenum">
              <a:rPr lang="de-DE" smtClean="0"/>
              <a:t>‹Nr.›</a:t>
            </a:fld>
            <a:endParaRPr lang="de-DE"/>
          </a:p>
        </p:txBody>
      </p:sp>
    </p:spTree>
    <p:extLst>
      <p:ext uri="{BB962C8B-B14F-4D97-AF65-F5344CB8AC3E}">
        <p14:creationId xmlns:p14="http://schemas.microsoft.com/office/powerpoint/2010/main" val="3907222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443B22-50A7-F14F-ABEF-16968C0E4CA4}" type="slidenum">
              <a:rPr lang="de-DE" smtClean="0"/>
              <a:t>4</a:t>
            </a:fld>
            <a:endParaRPr lang="de-DE"/>
          </a:p>
        </p:txBody>
      </p:sp>
    </p:spTree>
    <p:extLst>
      <p:ext uri="{BB962C8B-B14F-4D97-AF65-F5344CB8AC3E}">
        <p14:creationId xmlns:p14="http://schemas.microsoft.com/office/powerpoint/2010/main" val="2959842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Gemeinsamkeiten</a:t>
            </a:r>
          </a:p>
          <a:p>
            <a:endParaRPr lang="de-DE" dirty="0"/>
          </a:p>
        </p:txBody>
      </p:sp>
      <p:sp>
        <p:nvSpPr>
          <p:cNvPr id="4" name="Foliennummernplatzhalter 3"/>
          <p:cNvSpPr>
            <a:spLocks noGrp="1"/>
          </p:cNvSpPr>
          <p:nvPr>
            <p:ph type="sldNum" sz="quarter" idx="5"/>
          </p:nvPr>
        </p:nvSpPr>
        <p:spPr/>
        <p:txBody>
          <a:bodyPr/>
          <a:lstStyle/>
          <a:p>
            <a:fld id="{23443B22-50A7-F14F-ABEF-16968C0E4CA4}" type="slidenum">
              <a:rPr lang="de-DE" smtClean="0"/>
              <a:t>10</a:t>
            </a:fld>
            <a:endParaRPr lang="de-DE"/>
          </a:p>
        </p:txBody>
      </p:sp>
    </p:spTree>
    <p:extLst>
      <p:ext uri="{BB962C8B-B14F-4D97-AF65-F5344CB8AC3E}">
        <p14:creationId xmlns:p14="http://schemas.microsoft.com/office/powerpoint/2010/main" val="430378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Euro Siegel</a:t>
            </a:r>
          </a:p>
        </p:txBody>
      </p:sp>
      <p:sp>
        <p:nvSpPr>
          <p:cNvPr id="4" name="Foliennummernplatzhalter 3"/>
          <p:cNvSpPr>
            <a:spLocks noGrp="1"/>
          </p:cNvSpPr>
          <p:nvPr>
            <p:ph type="sldNum" sz="quarter" idx="5"/>
          </p:nvPr>
        </p:nvSpPr>
        <p:spPr/>
        <p:txBody>
          <a:bodyPr/>
          <a:lstStyle/>
          <a:p>
            <a:fld id="{23443B22-50A7-F14F-ABEF-16968C0E4CA4}" type="slidenum">
              <a:rPr lang="de-DE" smtClean="0"/>
              <a:t>11</a:t>
            </a:fld>
            <a:endParaRPr lang="de-DE"/>
          </a:p>
        </p:txBody>
      </p:sp>
    </p:spTree>
    <p:extLst>
      <p:ext uri="{BB962C8B-B14F-4D97-AF65-F5344CB8AC3E}">
        <p14:creationId xmlns:p14="http://schemas.microsoft.com/office/powerpoint/2010/main" val="2204675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https://</a:t>
            </a:r>
            <a:r>
              <a:rPr lang="de-DE" dirty="0" err="1"/>
              <a:t>www.youtube.com</a:t>
            </a:r>
            <a:r>
              <a:rPr lang="de-DE" dirty="0"/>
              <a:t>/</a:t>
            </a:r>
            <a:r>
              <a:rPr lang="de-DE" dirty="0" err="1"/>
              <a:t>watch?v</a:t>
            </a:r>
            <a:r>
              <a:rPr lang="de-DE" dirty="0"/>
              <a:t>=iVI9xDyB3Is</a:t>
            </a:r>
          </a:p>
        </p:txBody>
      </p:sp>
      <p:sp>
        <p:nvSpPr>
          <p:cNvPr id="4" name="Foliennummernplatzhalter 3"/>
          <p:cNvSpPr>
            <a:spLocks noGrp="1"/>
          </p:cNvSpPr>
          <p:nvPr>
            <p:ph type="sldNum" sz="quarter" idx="5"/>
          </p:nvPr>
        </p:nvSpPr>
        <p:spPr/>
        <p:txBody>
          <a:bodyPr/>
          <a:lstStyle/>
          <a:p>
            <a:fld id="{23443B22-50A7-F14F-ABEF-16968C0E4CA4}" type="slidenum">
              <a:rPr lang="de-DE" smtClean="0"/>
              <a:t>14</a:t>
            </a:fld>
            <a:endParaRPr lang="de-DE"/>
          </a:p>
        </p:txBody>
      </p:sp>
    </p:spTree>
    <p:extLst>
      <p:ext uri="{BB962C8B-B14F-4D97-AF65-F5344CB8AC3E}">
        <p14:creationId xmlns:p14="http://schemas.microsoft.com/office/powerpoint/2010/main" val="2739611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3D36FB-815F-8BE1-2F12-A94457523B30}"/>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201866C8-BEA9-13CB-F9BB-0EA0CFD95D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47746A99-8B80-EE02-B6B8-691B8EF4030C}"/>
              </a:ext>
            </a:extLst>
          </p:cNvPr>
          <p:cNvSpPr>
            <a:spLocks noGrp="1"/>
          </p:cNvSpPr>
          <p:nvPr>
            <p:ph type="dt" sz="half" idx="10"/>
          </p:nvPr>
        </p:nvSpPr>
        <p:spPr/>
        <p:txBody>
          <a:bodyPr/>
          <a:lstStyle/>
          <a:p>
            <a:fld id="{73BCB3AB-779F-814D-B41C-669348E224BE}" type="datetimeFigureOut">
              <a:rPr lang="de-DE" smtClean="0"/>
              <a:t>28.11.2023</a:t>
            </a:fld>
            <a:endParaRPr lang="de-DE"/>
          </a:p>
        </p:txBody>
      </p:sp>
      <p:sp>
        <p:nvSpPr>
          <p:cNvPr id="5" name="Fußzeilenplatzhalter 4">
            <a:extLst>
              <a:ext uri="{FF2B5EF4-FFF2-40B4-BE49-F238E27FC236}">
                <a16:creationId xmlns:a16="http://schemas.microsoft.com/office/drawing/2014/main" id="{F0F56C41-9E38-92EB-762A-7E628099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4251AC9-5B53-EA75-13C6-0B37602EFE48}"/>
              </a:ext>
            </a:extLst>
          </p:cNvPr>
          <p:cNvSpPr>
            <a:spLocks noGrp="1"/>
          </p:cNvSpPr>
          <p:nvPr>
            <p:ph type="sldNum" sz="quarter" idx="12"/>
          </p:nvPr>
        </p:nvSpPr>
        <p:spPr/>
        <p:txBody>
          <a:bodyPr/>
          <a:lstStyle/>
          <a:p>
            <a:fld id="{F4597ECD-652A-B14B-B126-E894315824C4}" type="slidenum">
              <a:rPr lang="de-DE" smtClean="0"/>
              <a:t>‹Nr.›</a:t>
            </a:fld>
            <a:endParaRPr lang="de-DE"/>
          </a:p>
        </p:txBody>
      </p:sp>
    </p:spTree>
    <p:extLst>
      <p:ext uri="{BB962C8B-B14F-4D97-AF65-F5344CB8AC3E}">
        <p14:creationId xmlns:p14="http://schemas.microsoft.com/office/powerpoint/2010/main" val="588811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62657C-4E59-18ED-F2F0-631369F47E9D}"/>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98896C3B-B306-FDE4-7F4D-0FBD597584D4}"/>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77F0DF9-8510-7BB3-DC1D-F713F93322BE}"/>
              </a:ext>
            </a:extLst>
          </p:cNvPr>
          <p:cNvSpPr>
            <a:spLocks noGrp="1"/>
          </p:cNvSpPr>
          <p:nvPr>
            <p:ph type="dt" sz="half" idx="10"/>
          </p:nvPr>
        </p:nvSpPr>
        <p:spPr/>
        <p:txBody>
          <a:bodyPr/>
          <a:lstStyle/>
          <a:p>
            <a:fld id="{73BCB3AB-779F-814D-B41C-669348E224BE}" type="datetimeFigureOut">
              <a:rPr lang="de-DE" smtClean="0"/>
              <a:t>28.11.2023</a:t>
            </a:fld>
            <a:endParaRPr lang="de-DE"/>
          </a:p>
        </p:txBody>
      </p:sp>
      <p:sp>
        <p:nvSpPr>
          <p:cNvPr id="5" name="Fußzeilenplatzhalter 4">
            <a:extLst>
              <a:ext uri="{FF2B5EF4-FFF2-40B4-BE49-F238E27FC236}">
                <a16:creationId xmlns:a16="http://schemas.microsoft.com/office/drawing/2014/main" id="{D2A42EE1-7582-0F92-5723-F831D4DD1BA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41BFEC66-1BF8-42E3-79D5-07AFB017D3DE}"/>
              </a:ext>
            </a:extLst>
          </p:cNvPr>
          <p:cNvSpPr>
            <a:spLocks noGrp="1"/>
          </p:cNvSpPr>
          <p:nvPr>
            <p:ph type="sldNum" sz="quarter" idx="12"/>
          </p:nvPr>
        </p:nvSpPr>
        <p:spPr/>
        <p:txBody>
          <a:bodyPr/>
          <a:lstStyle/>
          <a:p>
            <a:fld id="{F4597ECD-652A-B14B-B126-E894315824C4}" type="slidenum">
              <a:rPr lang="de-DE" smtClean="0"/>
              <a:t>‹Nr.›</a:t>
            </a:fld>
            <a:endParaRPr lang="de-DE"/>
          </a:p>
        </p:txBody>
      </p:sp>
    </p:spTree>
    <p:extLst>
      <p:ext uri="{BB962C8B-B14F-4D97-AF65-F5344CB8AC3E}">
        <p14:creationId xmlns:p14="http://schemas.microsoft.com/office/powerpoint/2010/main" val="897501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82E2B60C-0742-E22F-3338-E6D5AF18EB8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D6D36B6B-8C07-728D-9584-0CBFC4E18130}"/>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A94F2CB-B7B4-3879-AB45-7DFF464E4298}"/>
              </a:ext>
            </a:extLst>
          </p:cNvPr>
          <p:cNvSpPr>
            <a:spLocks noGrp="1"/>
          </p:cNvSpPr>
          <p:nvPr>
            <p:ph type="dt" sz="half" idx="10"/>
          </p:nvPr>
        </p:nvSpPr>
        <p:spPr/>
        <p:txBody>
          <a:bodyPr/>
          <a:lstStyle/>
          <a:p>
            <a:fld id="{73BCB3AB-779F-814D-B41C-669348E224BE}" type="datetimeFigureOut">
              <a:rPr lang="de-DE" smtClean="0"/>
              <a:t>28.11.2023</a:t>
            </a:fld>
            <a:endParaRPr lang="de-DE"/>
          </a:p>
        </p:txBody>
      </p:sp>
      <p:sp>
        <p:nvSpPr>
          <p:cNvPr id="5" name="Fußzeilenplatzhalter 4">
            <a:extLst>
              <a:ext uri="{FF2B5EF4-FFF2-40B4-BE49-F238E27FC236}">
                <a16:creationId xmlns:a16="http://schemas.microsoft.com/office/drawing/2014/main" id="{E531184A-98C8-55C9-BB84-F9BD0B741DB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B5294FF-5A12-E4A0-F8C2-30A9C3CD05CC}"/>
              </a:ext>
            </a:extLst>
          </p:cNvPr>
          <p:cNvSpPr>
            <a:spLocks noGrp="1"/>
          </p:cNvSpPr>
          <p:nvPr>
            <p:ph type="sldNum" sz="quarter" idx="12"/>
          </p:nvPr>
        </p:nvSpPr>
        <p:spPr/>
        <p:txBody>
          <a:bodyPr/>
          <a:lstStyle/>
          <a:p>
            <a:fld id="{F4597ECD-652A-B14B-B126-E894315824C4}" type="slidenum">
              <a:rPr lang="de-DE" smtClean="0"/>
              <a:t>‹Nr.›</a:t>
            </a:fld>
            <a:endParaRPr lang="de-DE"/>
          </a:p>
        </p:txBody>
      </p:sp>
    </p:spTree>
    <p:extLst>
      <p:ext uri="{BB962C8B-B14F-4D97-AF65-F5344CB8AC3E}">
        <p14:creationId xmlns:p14="http://schemas.microsoft.com/office/powerpoint/2010/main" val="26598772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tart">
    <p:spTree>
      <p:nvGrpSpPr>
        <p:cNvPr id="1" name=""/>
        <p:cNvGrpSpPr/>
        <p:nvPr/>
      </p:nvGrpSpPr>
      <p:grpSpPr>
        <a:xfrm>
          <a:off x="0" y="0"/>
          <a:ext cx="0" cy="0"/>
          <a:chOff x="0" y="0"/>
          <a:chExt cx="0" cy="0"/>
        </a:xfrm>
      </p:grpSpPr>
      <p:sp>
        <p:nvSpPr>
          <p:cNvPr id="12" name="Titel 1"/>
          <p:cNvSpPr>
            <a:spLocks noGrp="1"/>
          </p:cNvSpPr>
          <p:nvPr>
            <p:ph type="title" hasCustomPrompt="1"/>
          </p:nvPr>
        </p:nvSpPr>
        <p:spPr>
          <a:xfrm>
            <a:off x="425454" y="1296001"/>
            <a:ext cx="11345332" cy="5111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ts val="4267"/>
              </a:lnSpc>
              <a:defRPr lang="de-DE" sz="3333" noProof="0" dirty="0"/>
            </a:lvl1pPr>
          </a:lstStyle>
          <a:p>
            <a:pPr lvl="0"/>
            <a:r>
              <a:rPr lang="de-DE" noProof="0" dirty="0"/>
              <a:t>Titel der Präsentation durch Klicken bearbeiten</a:t>
            </a:r>
          </a:p>
        </p:txBody>
      </p:sp>
      <p:sp>
        <p:nvSpPr>
          <p:cNvPr id="16" name="Inhaltsplatzhalter 2"/>
          <p:cNvSpPr>
            <a:spLocks noGrp="1"/>
          </p:cNvSpPr>
          <p:nvPr>
            <p:ph idx="10" hasCustomPrompt="1"/>
          </p:nvPr>
        </p:nvSpPr>
        <p:spPr>
          <a:xfrm>
            <a:off x="425451" y="1978720"/>
            <a:ext cx="11345332" cy="127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50000"/>
              </a:lnSpc>
              <a:defRPr lang="de-DE" sz="1867" baseline="0" noProof="0" dirty="0" smtClean="0"/>
            </a:lvl1pPr>
            <a:lvl2pPr>
              <a:defRPr lang="de-DE" noProof="0" dirty="0" smtClean="0"/>
            </a:lvl2pPr>
          </a:lstStyle>
          <a:p>
            <a:pPr lvl="0"/>
            <a:r>
              <a:rPr lang="de-DE" noProof="0" dirty="0"/>
              <a:t>Referent</a:t>
            </a:r>
            <a:br>
              <a:rPr lang="de-DE" noProof="0" dirty="0"/>
            </a:br>
            <a:r>
              <a:rPr lang="de-DE" noProof="0" dirty="0"/>
              <a:t>Ort, Datum (Schreibweise: 00. Januar 2015)</a:t>
            </a:r>
          </a:p>
        </p:txBody>
      </p:sp>
      <p:sp>
        <p:nvSpPr>
          <p:cNvPr id="6" name="Foliennummernplatzhalter 5"/>
          <p:cNvSpPr>
            <a:spLocks noGrp="1"/>
          </p:cNvSpPr>
          <p:nvPr>
            <p:ph type="sldNum" sz="quarter" idx="12"/>
          </p:nvPr>
        </p:nvSpPr>
        <p:spPr/>
        <p:txBody>
          <a:bodyPr/>
          <a:lstStyle/>
          <a:p>
            <a:fld id="{CE58CB1E-F828-4F11-99E0-327109AF9DA4}" type="slidenum">
              <a:rPr lang="de-DE" smtClean="0"/>
              <a:pPr/>
              <a:t>‹Nr.›</a:t>
            </a:fld>
            <a:endParaRPr lang="de-DE" dirty="0"/>
          </a:p>
        </p:txBody>
      </p:sp>
      <p:sp>
        <p:nvSpPr>
          <p:cNvPr id="7" name="Fußzeilenplatzhalter 6"/>
          <p:cNvSpPr>
            <a:spLocks noGrp="1"/>
          </p:cNvSpPr>
          <p:nvPr>
            <p:ph type="ftr" sz="quarter" idx="13"/>
          </p:nvPr>
        </p:nvSpPr>
        <p:spPr/>
        <p:txBody>
          <a:bodyPr/>
          <a:lstStyle/>
          <a:p>
            <a:r>
              <a:rPr lang="de-DE"/>
              <a:t>Dr. phil. Antje Eder, (TUM) | Pflanzenkenntnis | Pflanzenkunde</a:t>
            </a:r>
            <a:endParaRPr lang="en-US" dirty="0"/>
          </a:p>
        </p:txBody>
      </p:sp>
    </p:spTree>
    <p:extLst>
      <p:ext uri="{BB962C8B-B14F-4D97-AF65-F5344CB8AC3E}">
        <p14:creationId xmlns:p14="http://schemas.microsoft.com/office/powerpoint/2010/main" val="4075099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232A0C-A0D5-45C4-8E92-EB5EF4CE824E}"/>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99BF2771-BA64-40B8-1E3B-BCF979CA8A75}"/>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3020C25-3523-3D09-8C90-34A0046A233F}"/>
              </a:ext>
            </a:extLst>
          </p:cNvPr>
          <p:cNvSpPr>
            <a:spLocks noGrp="1"/>
          </p:cNvSpPr>
          <p:nvPr>
            <p:ph type="dt" sz="half" idx="10"/>
          </p:nvPr>
        </p:nvSpPr>
        <p:spPr/>
        <p:txBody>
          <a:bodyPr/>
          <a:lstStyle/>
          <a:p>
            <a:fld id="{73BCB3AB-779F-814D-B41C-669348E224BE}" type="datetimeFigureOut">
              <a:rPr lang="de-DE" smtClean="0"/>
              <a:t>28.11.2023</a:t>
            </a:fld>
            <a:endParaRPr lang="de-DE"/>
          </a:p>
        </p:txBody>
      </p:sp>
      <p:sp>
        <p:nvSpPr>
          <p:cNvPr id="5" name="Fußzeilenplatzhalter 4">
            <a:extLst>
              <a:ext uri="{FF2B5EF4-FFF2-40B4-BE49-F238E27FC236}">
                <a16:creationId xmlns:a16="http://schemas.microsoft.com/office/drawing/2014/main" id="{55B96A91-2E54-169C-D98F-A4B3F1C46DD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3BD9AD1-849C-BC28-7A1E-76AD0E1FC51C}"/>
              </a:ext>
            </a:extLst>
          </p:cNvPr>
          <p:cNvSpPr>
            <a:spLocks noGrp="1"/>
          </p:cNvSpPr>
          <p:nvPr>
            <p:ph type="sldNum" sz="quarter" idx="12"/>
          </p:nvPr>
        </p:nvSpPr>
        <p:spPr/>
        <p:txBody>
          <a:bodyPr/>
          <a:lstStyle/>
          <a:p>
            <a:fld id="{F4597ECD-652A-B14B-B126-E894315824C4}" type="slidenum">
              <a:rPr lang="de-DE" smtClean="0"/>
              <a:t>‹Nr.›</a:t>
            </a:fld>
            <a:endParaRPr lang="de-DE"/>
          </a:p>
        </p:txBody>
      </p:sp>
    </p:spTree>
    <p:extLst>
      <p:ext uri="{BB962C8B-B14F-4D97-AF65-F5344CB8AC3E}">
        <p14:creationId xmlns:p14="http://schemas.microsoft.com/office/powerpoint/2010/main" val="4275907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646083-DB1E-A5DF-2014-C5D6475FFE87}"/>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D217418A-7071-473C-6CC5-92DFC2DFD6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99F55507-5289-24BD-0529-493E626E9D1A}"/>
              </a:ext>
            </a:extLst>
          </p:cNvPr>
          <p:cNvSpPr>
            <a:spLocks noGrp="1"/>
          </p:cNvSpPr>
          <p:nvPr>
            <p:ph type="dt" sz="half" idx="10"/>
          </p:nvPr>
        </p:nvSpPr>
        <p:spPr/>
        <p:txBody>
          <a:bodyPr/>
          <a:lstStyle/>
          <a:p>
            <a:fld id="{73BCB3AB-779F-814D-B41C-669348E224BE}" type="datetimeFigureOut">
              <a:rPr lang="de-DE" smtClean="0"/>
              <a:t>28.11.2023</a:t>
            </a:fld>
            <a:endParaRPr lang="de-DE"/>
          </a:p>
        </p:txBody>
      </p:sp>
      <p:sp>
        <p:nvSpPr>
          <p:cNvPr id="5" name="Fußzeilenplatzhalter 4">
            <a:extLst>
              <a:ext uri="{FF2B5EF4-FFF2-40B4-BE49-F238E27FC236}">
                <a16:creationId xmlns:a16="http://schemas.microsoft.com/office/drawing/2014/main" id="{252C529D-FF0A-B4AB-872A-845E6E0B55F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F0DF23C-8184-81A4-D534-A8AD54BDD45E}"/>
              </a:ext>
            </a:extLst>
          </p:cNvPr>
          <p:cNvSpPr>
            <a:spLocks noGrp="1"/>
          </p:cNvSpPr>
          <p:nvPr>
            <p:ph type="sldNum" sz="quarter" idx="12"/>
          </p:nvPr>
        </p:nvSpPr>
        <p:spPr/>
        <p:txBody>
          <a:bodyPr/>
          <a:lstStyle/>
          <a:p>
            <a:fld id="{F4597ECD-652A-B14B-B126-E894315824C4}" type="slidenum">
              <a:rPr lang="de-DE" smtClean="0"/>
              <a:t>‹Nr.›</a:t>
            </a:fld>
            <a:endParaRPr lang="de-DE"/>
          </a:p>
        </p:txBody>
      </p:sp>
    </p:spTree>
    <p:extLst>
      <p:ext uri="{BB962C8B-B14F-4D97-AF65-F5344CB8AC3E}">
        <p14:creationId xmlns:p14="http://schemas.microsoft.com/office/powerpoint/2010/main" val="3138244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D8C489-5120-103A-6A0C-363E59B99AE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CBA4B940-6C22-6293-1263-7CAAAF47484F}"/>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FC329AC6-D768-FD41-4D02-B42F574C0171}"/>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91AD3E73-397F-DF18-BD4A-796E869270A2}"/>
              </a:ext>
            </a:extLst>
          </p:cNvPr>
          <p:cNvSpPr>
            <a:spLocks noGrp="1"/>
          </p:cNvSpPr>
          <p:nvPr>
            <p:ph type="dt" sz="half" idx="10"/>
          </p:nvPr>
        </p:nvSpPr>
        <p:spPr/>
        <p:txBody>
          <a:bodyPr/>
          <a:lstStyle/>
          <a:p>
            <a:fld id="{73BCB3AB-779F-814D-B41C-669348E224BE}" type="datetimeFigureOut">
              <a:rPr lang="de-DE" smtClean="0"/>
              <a:t>28.11.2023</a:t>
            </a:fld>
            <a:endParaRPr lang="de-DE"/>
          </a:p>
        </p:txBody>
      </p:sp>
      <p:sp>
        <p:nvSpPr>
          <p:cNvPr id="6" name="Fußzeilenplatzhalter 5">
            <a:extLst>
              <a:ext uri="{FF2B5EF4-FFF2-40B4-BE49-F238E27FC236}">
                <a16:creationId xmlns:a16="http://schemas.microsoft.com/office/drawing/2014/main" id="{A1324044-D1D1-25F2-ED45-174DD7AFA3B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85F03C69-2862-1762-C511-070EB8B094D8}"/>
              </a:ext>
            </a:extLst>
          </p:cNvPr>
          <p:cNvSpPr>
            <a:spLocks noGrp="1"/>
          </p:cNvSpPr>
          <p:nvPr>
            <p:ph type="sldNum" sz="quarter" idx="12"/>
          </p:nvPr>
        </p:nvSpPr>
        <p:spPr/>
        <p:txBody>
          <a:bodyPr/>
          <a:lstStyle/>
          <a:p>
            <a:fld id="{F4597ECD-652A-B14B-B126-E894315824C4}" type="slidenum">
              <a:rPr lang="de-DE" smtClean="0"/>
              <a:t>‹Nr.›</a:t>
            </a:fld>
            <a:endParaRPr lang="de-DE"/>
          </a:p>
        </p:txBody>
      </p:sp>
    </p:spTree>
    <p:extLst>
      <p:ext uri="{BB962C8B-B14F-4D97-AF65-F5344CB8AC3E}">
        <p14:creationId xmlns:p14="http://schemas.microsoft.com/office/powerpoint/2010/main" val="3024947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8FF77A-C9A4-F2BA-59A5-94DCF43879FB}"/>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C0AC6F1B-07EA-2652-03A3-47D6EE1F4C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48171A0E-128B-0D07-73E1-76751B97627C}"/>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7709DB55-0554-B2FE-5D05-3ABA299456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B98D385E-C438-195B-5A91-64DCBAA2D7A8}"/>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55883752-2D22-DF04-7540-59E3FA4BF219}"/>
              </a:ext>
            </a:extLst>
          </p:cNvPr>
          <p:cNvSpPr>
            <a:spLocks noGrp="1"/>
          </p:cNvSpPr>
          <p:nvPr>
            <p:ph type="dt" sz="half" idx="10"/>
          </p:nvPr>
        </p:nvSpPr>
        <p:spPr/>
        <p:txBody>
          <a:bodyPr/>
          <a:lstStyle/>
          <a:p>
            <a:fld id="{73BCB3AB-779F-814D-B41C-669348E224BE}" type="datetimeFigureOut">
              <a:rPr lang="de-DE" smtClean="0"/>
              <a:t>28.11.2023</a:t>
            </a:fld>
            <a:endParaRPr lang="de-DE"/>
          </a:p>
        </p:txBody>
      </p:sp>
      <p:sp>
        <p:nvSpPr>
          <p:cNvPr id="8" name="Fußzeilenplatzhalter 7">
            <a:extLst>
              <a:ext uri="{FF2B5EF4-FFF2-40B4-BE49-F238E27FC236}">
                <a16:creationId xmlns:a16="http://schemas.microsoft.com/office/drawing/2014/main" id="{C26D6103-80FC-5AFF-BBC7-4B5BD19EB384}"/>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C64F887B-8A67-4B00-19C6-E1F324E23ADD}"/>
              </a:ext>
            </a:extLst>
          </p:cNvPr>
          <p:cNvSpPr>
            <a:spLocks noGrp="1"/>
          </p:cNvSpPr>
          <p:nvPr>
            <p:ph type="sldNum" sz="quarter" idx="12"/>
          </p:nvPr>
        </p:nvSpPr>
        <p:spPr/>
        <p:txBody>
          <a:bodyPr/>
          <a:lstStyle/>
          <a:p>
            <a:fld id="{F4597ECD-652A-B14B-B126-E894315824C4}" type="slidenum">
              <a:rPr lang="de-DE" smtClean="0"/>
              <a:t>‹Nr.›</a:t>
            </a:fld>
            <a:endParaRPr lang="de-DE"/>
          </a:p>
        </p:txBody>
      </p:sp>
    </p:spTree>
    <p:extLst>
      <p:ext uri="{BB962C8B-B14F-4D97-AF65-F5344CB8AC3E}">
        <p14:creationId xmlns:p14="http://schemas.microsoft.com/office/powerpoint/2010/main" val="1709965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1A6629-87DC-A900-FDA2-E71402E64016}"/>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7EA5AC1B-DF59-849F-AF26-4674D8A90836}"/>
              </a:ext>
            </a:extLst>
          </p:cNvPr>
          <p:cNvSpPr>
            <a:spLocks noGrp="1"/>
          </p:cNvSpPr>
          <p:nvPr>
            <p:ph type="dt" sz="half" idx="10"/>
          </p:nvPr>
        </p:nvSpPr>
        <p:spPr/>
        <p:txBody>
          <a:bodyPr/>
          <a:lstStyle/>
          <a:p>
            <a:fld id="{73BCB3AB-779F-814D-B41C-669348E224BE}" type="datetimeFigureOut">
              <a:rPr lang="de-DE" smtClean="0"/>
              <a:t>28.11.2023</a:t>
            </a:fld>
            <a:endParaRPr lang="de-DE"/>
          </a:p>
        </p:txBody>
      </p:sp>
      <p:sp>
        <p:nvSpPr>
          <p:cNvPr id="4" name="Fußzeilenplatzhalter 3">
            <a:extLst>
              <a:ext uri="{FF2B5EF4-FFF2-40B4-BE49-F238E27FC236}">
                <a16:creationId xmlns:a16="http://schemas.microsoft.com/office/drawing/2014/main" id="{43578C16-A72D-AADD-1A36-10A31D4F86D9}"/>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A13B6130-1D35-CFB9-45BA-89517D7C8B5C}"/>
              </a:ext>
            </a:extLst>
          </p:cNvPr>
          <p:cNvSpPr>
            <a:spLocks noGrp="1"/>
          </p:cNvSpPr>
          <p:nvPr>
            <p:ph type="sldNum" sz="quarter" idx="12"/>
          </p:nvPr>
        </p:nvSpPr>
        <p:spPr/>
        <p:txBody>
          <a:bodyPr/>
          <a:lstStyle/>
          <a:p>
            <a:fld id="{F4597ECD-652A-B14B-B126-E894315824C4}" type="slidenum">
              <a:rPr lang="de-DE" smtClean="0"/>
              <a:t>‹Nr.›</a:t>
            </a:fld>
            <a:endParaRPr lang="de-DE"/>
          </a:p>
        </p:txBody>
      </p:sp>
    </p:spTree>
    <p:extLst>
      <p:ext uri="{BB962C8B-B14F-4D97-AF65-F5344CB8AC3E}">
        <p14:creationId xmlns:p14="http://schemas.microsoft.com/office/powerpoint/2010/main" val="607814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3C4D914-120B-7F2A-CDBD-26C5223A9A77}"/>
              </a:ext>
            </a:extLst>
          </p:cNvPr>
          <p:cNvSpPr>
            <a:spLocks noGrp="1"/>
          </p:cNvSpPr>
          <p:nvPr>
            <p:ph type="dt" sz="half" idx="10"/>
          </p:nvPr>
        </p:nvSpPr>
        <p:spPr/>
        <p:txBody>
          <a:bodyPr/>
          <a:lstStyle/>
          <a:p>
            <a:fld id="{73BCB3AB-779F-814D-B41C-669348E224BE}" type="datetimeFigureOut">
              <a:rPr lang="de-DE" smtClean="0"/>
              <a:t>28.11.2023</a:t>
            </a:fld>
            <a:endParaRPr lang="de-DE"/>
          </a:p>
        </p:txBody>
      </p:sp>
      <p:sp>
        <p:nvSpPr>
          <p:cNvPr id="3" name="Fußzeilenplatzhalter 2">
            <a:extLst>
              <a:ext uri="{FF2B5EF4-FFF2-40B4-BE49-F238E27FC236}">
                <a16:creationId xmlns:a16="http://schemas.microsoft.com/office/drawing/2014/main" id="{50C226C8-8730-67F1-644D-D96961C6D878}"/>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28684AF7-D4EC-CC28-E431-5BC8E0FAED9F}"/>
              </a:ext>
            </a:extLst>
          </p:cNvPr>
          <p:cNvSpPr>
            <a:spLocks noGrp="1"/>
          </p:cNvSpPr>
          <p:nvPr>
            <p:ph type="sldNum" sz="quarter" idx="12"/>
          </p:nvPr>
        </p:nvSpPr>
        <p:spPr/>
        <p:txBody>
          <a:bodyPr/>
          <a:lstStyle/>
          <a:p>
            <a:fld id="{F4597ECD-652A-B14B-B126-E894315824C4}" type="slidenum">
              <a:rPr lang="de-DE" smtClean="0"/>
              <a:t>‹Nr.›</a:t>
            </a:fld>
            <a:endParaRPr lang="de-DE"/>
          </a:p>
        </p:txBody>
      </p:sp>
    </p:spTree>
    <p:extLst>
      <p:ext uri="{BB962C8B-B14F-4D97-AF65-F5344CB8AC3E}">
        <p14:creationId xmlns:p14="http://schemas.microsoft.com/office/powerpoint/2010/main" val="1877748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BD0801-0C87-F713-AC4B-AE6DC1D0B071}"/>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98B7FB33-90F6-EC45-3036-BC5D53E289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0970F336-3F12-B452-9672-3F9D9F9B52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5CAA287-2B8F-B979-578A-68F54736A46C}"/>
              </a:ext>
            </a:extLst>
          </p:cNvPr>
          <p:cNvSpPr>
            <a:spLocks noGrp="1"/>
          </p:cNvSpPr>
          <p:nvPr>
            <p:ph type="dt" sz="half" idx="10"/>
          </p:nvPr>
        </p:nvSpPr>
        <p:spPr/>
        <p:txBody>
          <a:bodyPr/>
          <a:lstStyle/>
          <a:p>
            <a:fld id="{73BCB3AB-779F-814D-B41C-669348E224BE}" type="datetimeFigureOut">
              <a:rPr lang="de-DE" smtClean="0"/>
              <a:t>28.11.2023</a:t>
            </a:fld>
            <a:endParaRPr lang="de-DE"/>
          </a:p>
        </p:txBody>
      </p:sp>
      <p:sp>
        <p:nvSpPr>
          <p:cNvPr id="6" name="Fußzeilenplatzhalter 5">
            <a:extLst>
              <a:ext uri="{FF2B5EF4-FFF2-40B4-BE49-F238E27FC236}">
                <a16:creationId xmlns:a16="http://schemas.microsoft.com/office/drawing/2014/main" id="{54E206A3-F033-248C-E45F-132E3DF4E7C3}"/>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6498196-B27A-A54E-E615-77CBC201F71C}"/>
              </a:ext>
            </a:extLst>
          </p:cNvPr>
          <p:cNvSpPr>
            <a:spLocks noGrp="1"/>
          </p:cNvSpPr>
          <p:nvPr>
            <p:ph type="sldNum" sz="quarter" idx="12"/>
          </p:nvPr>
        </p:nvSpPr>
        <p:spPr/>
        <p:txBody>
          <a:bodyPr/>
          <a:lstStyle/>
          <a:p>
            <a:fld id="{F4597ECD-652A-B14B-B126-E894315824C4}" type="slidenum">
              <a:rPr lang="de-DE" smtClean="0"/>
              <a:t>‹Nr.›</a:t>
            </a:fld>
            <a:endParaRPr lang="de-DE"/>
          </a:p>
        </p:txBody>
      </p:sp>
    </p:spTree>
    <p:extLst>
      <p:ext uri="{BB962C8B-B14F-4D97-AF65-F5344CB8AC3E}">
        <p14:creationId xmlns:p14="http://schemas.microsoft.com/office/powerpoint/2010/main" val="2026907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DD5D7E-BC17-8532-2709-0A1B812D05A9}"/>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94DA6A4A-3543-EFF5-7603-D1B22C3315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EF05B29A-B52A-06F2-5155-ECC0701645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8CB8A5E-6352-8071-5FD1-B93934147274}"/>
              </a:ext>
            </a:extLst>
          </p:cNvPr>
          <p:cNvSpPr>
            <a:spLocks noGrp="1"/>
          </p:cNvSpPr>
          <p:nvPr>
            <p:ph type="dt" sz="half" idx="10"/>
          </p:nvPr>
        </p:nvSpPr>
        <p:spPr/>
        <p:txBody>
          <a:bodyPr/>
          <a:lstStyle/>
          <a:p>
            <a:fld id="{73BCB3AB-779F-814D-B41C-669348E224BE}" type="datetimeFigureOut">
              <a:rPr lang="de-DE" smtClean="0"/>
              <a:t>28.11.2023</a:t>
            </a:fld>
            <a:endParaRPr lang="de-DE"/>
          </a:p>
        </p:txBody>
      </p:sp>
      <p:sp>
        <p:nvSpPr>
          <p:cNvPr id="6" name="Fußzeilenplatzhalter 5">
            <a:extLst>
              <a:ext uri="{FF2B5EF4-FFF2-40B4-BE49-F238E27FC236}">
                <a16:creationId xmlns:a16="http://schemas.microsoft.com/office/drawing/2014/main" id="{23A33C2D-4449-CF96-01A1-F02A92833334}"/>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0EF4E72-4DEB-DEBC-EAF0-6E4A692C7CE3}"/>
              </a:ext>
            </a:extLst>
          </p:cNvPr>
          <p:cNvSpPr>
            <a:spLocks noGrp="1"/>
          </p:cNvSpPr>
          <p:nvPr>
            <p:ph type="sldNum" sz="quarter" idx="12"/>
          </p:nvPr>
        </p:nvSpPr>
        <p:spPr/>
        <p:txBody>
          <a:bodyPr/>
          <a:lstStyle/>
          <a:p>
            <a:fld id="{F4597ECD-652A-B14B-B126-E894315824C4}" type="slidenum">
              <a:rPr lang="de-DE" smtClean="0"/>
              <a:t>‹Nr.›</a:t>
            </a:fld>
            <a:endParaRPr lang="de-DE"/>
          </a:p>
        </p:txBody>
      </p:sp>
    </p:spTree>
    <p:extLst>
      <p:ext uri="{BB962C8B-B14F-4D97-AF65-F5344CB8AC3E}">
        <p14:creationId xmlns:p14="http://schemas.microsoft.com/office/powerpoint/2010/main" val="3848263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6D87DC49-BD85-F8E0-7053-A979D66118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8A4818ED-274A-13B7-5687-63113DFF1E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DBC65E78-3539-DA9F-88BA-530D5323EB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BCB3AB-779F-814D-B41C-669348E224BE}" type="datetimeFigureOut">
              <a:rPr lang="de-DE" smtClean="0"/>
              <a:t>28.11.2023</a:t>
            </a:fld>
            <a:endParaRPr lang="de-DE"/>
          </a:p>
        </p:txBody>
      </p:sp>
      <p:sp>
        <p:nvSpPr>
          <p:cNvPr id="5" name="Fußzeilenplatzhalter 4">
            <a:extLst>
              <a:ext uri="{FF2B5EF4-FFF2-40B4-BE49-F238E27FC236}">
                <a16:creationId xmlns:a16="http://schemas.microsoft.com/office/drawing/2014/main" id="{1785948E-69B2-44FE-A201-23E364EF9C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7042E30-0704-55E2-A65C-1E31E81932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597ECD-652A-B14B-B126-E894315824C4}" type="slidenum">
              <a:rPr lang="de-DE" smtClean="0"/>
              <a:t>‹Nr.›</a:t>
            </a:fld>
            <a:endParaRPr lang="de-DE"/>
          </a:p>
        </p:txBody>
      </p:sp>
    </p:spTree>
    <p:extLst>
      <p:ext uri="{BB962C8B-B14F-4D97-AF65-F5344CB8AC3E}">
        <p14:creationId xmlns:p14="http://schemas.microsoft.com/office/powerpoint/2010/main" val="7433987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s://www.oekolandbau.de/landwirtschaft/umstellung/oeko-standards-im-vergleich/bioland/" TargetMode="External"/><Relationship Id="rId7" Type="http://schemas.openxmlformats.org/officeDocument/2006/relationships/hyperlink" Target="https://www.oekolandbau.de/landwirtschaft/umstellung/oeko-standards-im-vergleich/naturland/"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hyperlink" Target="https://www.oekolandbau.de/landwirtschaft/umstellung/oeko-standards-im-vergleich/demeter/" TargetMode="External"/><Relationship Id="rId4" Type="http://schemas.openxmlformats.org/officeDocument/2006/relationships/image" Target="../media/image14.png"/><Relationship Id="rId9"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oekolandbau.de/landwirtschaft/umstellung/oeko-standards-im-vergleich/bioland/" TargetMode="Externa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7.png"/><Relationship Id="rId4" Type="http://schemas.openxmlformats.org/officeDocument/2006/relationships/hyperlink" Target="https://www.oekolandbau.de/landwirtschaft/umstellung/oeko-standards-im-vergleich/biopark/"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oekolandbau.de/landwirtschaft/umstellung/oeko-standards-im-vergleich/demeter/" TargetMode="Externa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hyperlink" Target="https://www.oekolandbau.de/landwirtschaft/umstellung/oeko-standards-im-vergleich/naturland/" TargetMode="Externa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13" Type="http://schemas.openxmlformats.org/officeDocument/2006/relationships/image" Target="../media/image25.png"/><Relationship Id="rId18" Type="http://schemas.openxmlformats.org/officeDocument/2006/relationships/image" Target="../media/image20.JPG"/><Relationship Id="rId3" Type="http://schemas.openxmlformats.org/officeDocument/2006/relationships/image" Target="../media/image18.jpeg"/><Relationship Id="rId12" Type="http://schemas.openxmlformats.org/officeDocument/2006/relationships/customXml" Target="../ink/ink3.xml"/><Relationship Id="rId17" Type="http://schemas.openxmlformats.org/officeDocument/2006/relationships/image" Target="../media/image9.png"/><Relationship Id="rId2" Type="http://schemas.openxmlformats.org/officeDocument/2006/relationships/notesSlide" Target="../notesSlides/notesSlide4.xml"/><Relationship Id="rId16" Type="http://schemas.openxmlformats.org/officeDocument/2006/relationships/image" Target="../media/image19.png"/><Relationship Id="rId1" Type="http://schemas.openxmlformats.org/officeDocument/2006/relationships/slideLayout" Target="../slideLayouts/slideLayout2.xml"/><Relationship Id="rId11" Type="http://schemas.openxmlformats.org/officeDocument/2006/relationships/image" Target="../media/image24.png"/><Relationship Id="rId15" Type="http://schemas.openxmlformats.org/officeDocument/2006/relationships/image" Target="../media/image26.png"/><Relationship Id="rId10" Type="http://schemas.openxmlformats.org/officeDocument/2006/relationships/customXml" Target="../ink/ink2.xml"/><Relationship Id="rId4" Type="http://schemas.openxmlformats.org/officeDocument/2006/relationships/customXml" Target="../ink/ink1.xml"/><Relationship Id="rId9" Type="http://schemas.openxmlformats.org/officeDocument/2006/relationships/image" Target="../media/image23.png"/><Relationship Id="rId14" Type="http://schemas.openxmlformats.org/officeDocument/2006/relationships/customXml" Target="../ink/ink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hyperlink" Target="https://www.oekolandbau.de/landwirtschaft/pflanze/spezieller-pflanzenbau/gartenbau/gemuese-im-geschuetzten-anbau/naehrstoff-versorgung/" TargetMode="External"/><Relationship Id="rId3" Type="http://schemas.openxmlformats.org/officeDocument/2006/relationships/customXml" Target="../ink/ink5.xml"/><Relationship Id="rId7" Type="http://schemas.openxmlformats.org/officeDocument/2006/relationships/customXml" Target="../ink/ink6.xml"/><Relationship Id="rId12" Type="http://schemas.openxmlformats.org/officeDocument/2006/relationships/image" Target="../media/image31.png"/><Relationship Id="rId2" Type="http://schemas.openxmlformats.org/officeDocument/2006/relationships/image" Target="../media/image18.jpeg"/><Relationship Id="rId16"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customXml" Target="../ink/ink8.xml"/><Relationship Id="rId15" Type="http://schemas.openxmlformats.org/officeDocument/2006/relationships/image" Target="../media/image22.png"/><Relationship Id="rId10" Type="http://schemas.openxmlformats.org/officeDocument/2006/relationships/image" Target="../media/image30.png"/><Relationship Id="rId9" Type="http://schemas.openxmlformats.org/officeDocument/2006/relationships/customXml" Target="../ink/ink7.xml"/><Relationship Id="rId14" Type="http://schemas.openxmlformats.org/officeDocument/2006/relationships/image" Target="../media/image21.png"/></Relationships>
</file>

<file path=ppt/slides/_rels/slide1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customXml" Target="../ink/ink9.xml"/><Relationship Id="rId7" Type="http://schemas.openxmlformats.org/officeDocument/2006/relationships/customXml" Target="../ink/ink11.xml"/><Relationship Id="rId12" Type="http://schemas.openxmlformats.org/officeDocument/2006/relationships/image" Target="../media/image28.JP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27.png"/><Relationship Id="rId5" Type="http://schemas.openxmlformats.org/officeDocument/2006/relationships/customXml" Target="../ink/ink10.xml"/><Relationship Id="rId10" Type="http://schemas.openxmlformats.org/officeDocument/2006/relationships/image" Target="../media/image31.png"/><Relationship Id="rId4" Type="http://schemas.openxmlformats.org/officeDocument/2006/relationships/image" Target="../media/image28.png"/><Relationship Id="rId9" Type="http://schemas.openxmlformats.org/officeDocument/2006/relationships/customXml" Target="../ink/ink12.xml"/></Relationships>
</file>

<file path=ppt/slides/_rels/slide1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customXml" Target="../ink/ink13.xml"/><Relationship Id="rId7" Type="http://schemas.openxmlformats.org/officeDocument/2006/relationships/customXml" Target="../ink/ink15.xml"/><Relationship Id="rId12" Type="http://schemas.openxmlformats.org/officeDocument/2006/relationships/image" Target="../media/image33.JP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2.png"/><Relationship Id="rId5" Type="http://schemas.openxmlformats.org/officeDocument/2006/relationships/customXml" Target="../ink/ink14.xml"/><Relationship Id="rId10" Type="http://schemas.openxmlformats.org/officeDocument/2006/relationships/image" Target="../media/image31.png"/><Relationship Id="rId4" Type="http://schemas.openxmlformats.org/officeDocument/2006/relationships/image" Target="../media/image28.png"/><Relationship Id="rId9" Type="http://schemas.openxmlformats.org/officeDocument/2006/relationships/customXml" Target="../ink/ink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 Target="slide3.xml"/><Relationship Id="rId1" Type="http://schemas.openxmlformats.org/officeDocument/2006/relationships/slideLayout" Target="../slideLayouts/slideLayout12.xml"/><Relationship Id="rId6" Type="http://schemas.openxmlformats.org/officeDocument/2006/relationships/image" Target="../media/image1.JPG"/><Relationship Id="rId5" Type="http://schemas.openxmlformats.org/officeDocument/2006/relationships/slide" Target="slide25.xml"/><Relationship Id="rId4" Type="http://schemas.openxmlformats.org/officeDocument/2006/relationships/slide" Target="slide22.xml"/></Relationships>
</file>

<file path=ppt/slides/_rels/slide2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customXml" Target="../ink/ink17.xml"/><Relationship Id="rId7" Type="http://schemas.openxmlformats.org/officeDocument/2006/relationships/customXml" Target="../ink/ink19.xml"/><Relationship Id="rId12" Type="http://schemas.openxmlformats.org/officeDocument/2006/relationships/image" Target="../media/image35.JP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customXml" Target="../ink/ink18.xml"/><Relationship Id="rId10" Type="http://schemas.openxmlformats.org/officeDocument/2006/relationships/image" Target="../media/image31.png"/><Relationship Id="rId4" Type="http://schemas.openxmlformats.org/officeDocument/2006/relationships/image" Target="../media/image28.png"/><Relationship Id="rId9" Type="http://schemas.openxmlformats.org/officeDocument/2006/relationships/customXml" Target="../ink/ink20.xml"/></Relationships>
</file>

<file path=ppt/slides/_rels/slide2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www.youtube.com/watch?v=QfdvRbPdN3o&amp;t=211s" TargetMode="External"/><Relationship Id="rId1" Type="http://schemas.openxmlformats.org/officeDocument/2006/relationships/slideLayout" Target="../slideLayouts/slideLayout2.xml"/><Relationship Id="rId4" Type="http://schemas.openxmlformats.org/officeDocument/2006/relationships/image" Target="../media/image40.JP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www.youtube.com/watch?v=QfdvRbPdN3o&amp;t=211s"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270.png"/><Relationship Id="rId3" Type="http://schemas.openxmlformats.org/officeDocument/2006/relationships/customXml" Target="../ink/ink21.xml"/><Relationship Id="rId7" Type="http://schemas.openxmlformats.org/officeDocument/2006/relationships/customXml" Target="../ink/ink23.xml"/><Relationship Id="rId12" Type="http://schemas.openxmlformats.org/officeDocument/2006/relationships/image" Target="../media/image290.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260.png"/><Relationship Id="rId11" Type="http://schemas.openxmlformats.org/officeDocument/2006/relationships/customXml" Target="../ink/ink25.xml"/><Relationship Id="rId5" Type="http://schemas.openxmlformats.org/officeDocument/2006/relationships/customXml" Target="../ink/ink22.xml"/><Relationship Id="rId10" Type="http://schemas.openxmlformats.org/officeDocument/2006/relationships/image" Target="../media/image280.png"/><Relationship Id="rId4" Type="http://schemas.openxmlformats.org/officeDocument/2006/relationships/image" Target="../media/image250.png"/><Relationship Id="rId9" Type="http://schemas.openxmlformats.org/officeDocument/2006/relationships/customXml" Target="../ink/ink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8" Type="http://schemas.openxmlformats.org/officeDocument/2006/relationships/hyperlink" Target="https://www.oekolandbau.de/bio-im-alltag/bio-erleben/unterwegs/demonstrationsbetriebe/demobetriebe-im-portraet/bayern/gaertnerei-obergrashof/" TargetMode="External"/><Relationship Id="rId13" Type="http://schemas.openxmlformats.org/officeDocument/2006/relationships/hyperlink" Target="https://www.oekolandbau.de/bio-im-alltag/bio-erleben/unterwegs/demonstrationsbetriebe/demobetriebe-im-portraet/bayern/bio-gaertnerei-christian-herb/" TargetMode="External"/><Relationship Id="rId18" Type="http://schemas.openxmlformats.org/officeDocument/2006/relationships/hyperlink" Target="https://www.lfl.bayern.de/iab/landbau/176401/index.php" TargetMode="External"/><Relationship Id="rId26" Type="http://schemas.openxmlformats.org/officeDocument/2006/relationships/hyperlink" Target="https://www.lfl.bayern.de/iab/landbau/162980/index.php" TargetMode="External"/><Relationship Id="rId3" Type="http://schemas.openxmlformats.org/officeDocument/2006/relationships/hyperlink" Target="https://www.lfl.bayern.de/iab/landbau/197637/index.php" TargetMode="External"/><Relationship Id="rId21" Type="http://schemas.openxmlformats.org/officeDocument/2006/relationships/hyperlink" Target="https://www.oekolandbau.de/bio-im-alltag/bio-erleben/unterwegs/demonstrationsbetriebe/demobetriebe-im-portraet/bayern/die-gemuesekiste/" TargetMode="External"/><Relationship Id="rId7" Type="http://schemas.openxmlformats.org/officeDocument/2006/relationships/hyperlink" Target="https://www.oekolandbau.de/bio-im-alltag/bio-erleben/unterwegs/demonstrationsbetriebe/demobetriebe-im-portraet/gaertnerei-am-hainerbach/" TargetMode="External"/><Relationship Id="rId12" Type="http://schemas.openxmlformats.org/officeDocument/2006/relationships/hyperlink" Target="https://www.lfl.bayern.de/iab/landbau/162123/index.php" TargetMode="External"/><Relationship Id="rId17" Type="http://schemas.openxmlformats.org/officeDocument/2006/relationships/hyperlink" Target="https://www.oekolandbau.de/bio-im-alltag/bio-erleben/unterwegs/demonstrationsbetriebe/demobetriebe-im-portraet/bayern/klostergut-plankstetten/" TargetMode="External"/><Relationship Id="rId25" Type="http://schemas.openxmlformats.org/officeDocument/2006/relationships/hyperlink" Target="https://www.lfl.bayern.de/iab/landbau/166377/index.php" TargetMode="External"/><Relationship Id="rId2" Type="http://schemas.openxmlformats.org/officeDocument/2006/relationships/hyperlink" Target="https://www.lfl.bayern.de/iab/landbau/161202/index.php" TargetMode="External"/><Relationship Id="rId16" Type="http://schemas.openxmlformats.org/officeDocument/2006/relationships/hyperlink" Target="https://www.lfl.bayern.de/iab/landbau/180492/index.php" TargetMode="External"/><Relationship Id="rId20" Type="http://schemas.openxmlformats.org/officeDocument/2006/relationships/hyperlink" Target="https://www.lfl.bayern.de/iab/landbau/161146/index.php" TargetMode="External"/><Relationship Id="rId29" Type="http://schemas.openxmlformats.org/officeDocument/2006/relationships/image" Target="../media/image42.png"/><Relationship Id="rId1" Type="http://schemas.openxmlformats.org/officeDocument/2006/relationships/slideLayout" Target="../slideLayouts/slideLayout12.xml"/><Relationship Id="rId6" Type="http://schemas.openxmlformats.org/officeDocument/2006/relationships/hyperlink" Target="https://www.oekolandbau.de/bio-im-alltag/bio-erleben/unterwegs/demonstrationsbetriebe/demobetriebe-im-portraet/bayern/blumenschule-schongau/" TargetMode="External"/><Relationship Id="rId11" Type="http://schemas.openxmlformats.org/officeDocument/2006/relationships/hyperlink" Target="https://www.lfl.bayern.de/iab/landbau/180627/index.php" TargetMode="External"/><Relationship Id="rId24" Type="http://schemas.openxmlformats.org/officeDocument/2006/relationships/hyperlink" Target="https://www.lfl.bayern.de/iab/landbau/163081/index.php" TargetMode="External"/><Relationship Id="rId5" Type="http://schemas.openxmlformats.org/officeDocument/2006/relationships/hyperlink" Target="https://www.lfl.bayern.de/iab/landbau/162110/index.php" TargetMode="External"/><Relationship Id="rId15" Type="http://schemas.openxmlformats.org/officeDocument/2006/relationships/hyperlink" Target="https://www.lfl.bayern.de/iab/landbau/176225/index.php" TargetMode="External"/><Relationship Id="rId23" Type="http://schemas.openxmlformats.org/officeDocument/2006/relationships/hyperlink" Target="https://www.oekolandbau.de/bio-im-alltag/bio-erleben/unterwegs/demonstrationsbetriebe/demobetriebe-im-portraet/bayern/gaertnerhof-callenberg/" TargetMode="External"/><Relationship Id="rId28" Type="http://schemas.openxmlformats.org/officeDocument/2006/relationships/hyperlink" Target="https://www.lfl.bayern.de/bioregiobetriebe" TargetMode="External"/><Relationship Id="rId10" Type="http://schemas.openxmlformats.org/officeDocument/2006/relationships/hyperlink" Target="https://www.lfl.bayern.de/iab/landbau/236175/index.php" TargetMode="External"/><Relationship Id="rId19" Type="http://schemas.openxmlformats.org/officeDocument/2006/relationships/hyperlink" Target="https://www.lfl.bayern.de/iab/landbau/161629/index.php" TargetMode="External"/><Relationship Id="rId4" Type="http://schemas.openxmlformats.org/officeDocument/2006/relationships/hyperlink" Target="https://www.lfl.bayern.de/iab/landbau/163162/index.php" TargetMode="External"/><Relationship Id="rId9" Type="http://schemas.openxmlformats.org/officeDocument/2006/relationships/hyperlink" Target="https://www.oekolandbau.de/bio-im-alltag/bio-erleben/unterwegs/demonstrationsbetriebe/demobetriebe-im-portraet/bayern/naturgarten-schoenegge/" TargetMode="External"/><Relationship Id="rId14" Type="http://schemas.openxmlformats.org/officeDocument/2006/relationships/hyperlink" Target="https://www.oekolandbau.de/bio-im-alltag/bio-erleben/unterwegs/demonstrationsbetriebe/demobetriebe-im-portraet/bayern/staudengaertnerei-gaissmayer/" TargetMode="External"/><Relationship Id="rId22" Type="http://schemas.openxmlformats.org/officeDocument/2006/relationships/hyperlink" Target="https://www.lfl.bayern.de/iab/landbau/233043/index.php" TargetMode="External"/><Relationship Id="rId27" Type="http://schemas.openxmlformats.org/officeDocument/2006/relationships/hyperlink" Target="https://www.lfl.bayern.de/iab/landbau/298306/index.php"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umweltbundesamt.de/daten/land-forstwirtschaft/oekologischer-landbau#entwicklung-des-okologischen-landbaus"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boelw.de/service/bio-faq/bio-basics/artikel/wie-ist-die-oekologische-landwirtschaft-entstanden/" TargetMode="Externa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slide" Target="slide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hyperlink" Target="https://www.lwg.bayern.de/mam/cms06/gartenbau/dateien/230404_merkblatt_umstellung.pdf" TargetMode="Externa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8AC7F9-CE85-5853-99AB-83D9C1C80240}"/>
              </a:ext>
            </a:extLst>
          </p:cNvPr>
          <p:cNvSpPr>
            <a:spLocks noGrp="1"/>
          </p:cNvSpPr>
          <p:nvPr>
            <p:ph type="ctrTitle"/>
          </p:nvPr>
        </p:nvSpPr>
        <p:spPr/>
        <p:txBody>
          <a:bodyPr/>
          <a:lstStyle/>
          <a:p>
            <a:r>
              <a:rPr lang="de-DE" dirty="0"/>
              <a:t>Ökologischer Anbau im Gemüsegartenbau</a:t>
            </a:r>
          </a:p>
        </p:txBody>
      </p:sp>
      <p:sp>
        <p:nvSpPr>
          <p:cNvPr id="3" name="Untertitel 2">
            <a:extLst>
              <a:ext uri="{FF2B5EF4-FFF2-40B4-BE49-F238E27FC236}">
                <a16:creationId xmlns:a16="http://schemas.microsoft.com/office/drawing/2014/main" id="{947F9CFD-6B3A-9ECD-088A-F1CE7DA3738E}"/>
              </a:ext>
            </a:extLst>
          </p:cNvPr>
          <p:cNvSpPr>
            <a:spLocks noGrp="1"/>
          </p:cNvSpPr>
          <p:nvPr>
            <p:ph type="subTitle" idx="1"/>
          </p:nvPr>
        </p:nvSpPr>
        <p:spPr/>
        <p:txBody>
          <a:bodyPr/>
          <a:lstStyle/>
          <a:p>
            <a:endParaRPr lang="de-DE"/>
          </a:p>
        </p:txBody>
      </p:sp>
    </p:spTree>
    <p:extLst>
      <p:ext uri="{BB962C8B-B14F-4D97-AF65-F5344CB8AC3E}">
        <p14:creationId xmlns:p14="http://schemas.microsoft.com/office/powerpoint/2010/main" val="3135858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7564C2-CB45-FCA9-4A0B-0FBCDD252C04}"/>
              </a:ext>
            </a:extLst>
          </p:cNvPr>
          <p:cNvSpPr>
            <a:spLocks noGrp="1"/>
          </p:cNvSpPr>
          <p:nvPr>
            <p:ph type="title"/>
          </p:nvPr>
        </p:nvSpPr>
        <p:spPr/>
        <p:txBody>
          <a:bodyPr/>
          <a:lstStyle/>
          <a:p>
            <a:r>
              <a:rPr lang="de-DE" dirty="0"/>
              <a:t>Anbauverbände und ihre Zielsetzungen</a:t>
            </a:r>
          </a:p>
        </p:txBody>
      </p:sp>
      <p:sp>
        <p:nvSpPr>
          <p:cNvPr id="3" name="Inhaltsplatzhalter 2">
            <a:extLst>
              <a:ext uri="{FF2B5EF4-FFF2-40B4-BE49-F238E27FC236}">
                <a16:creationId xmlns:a16="http://schemas.microsoft.com/office/drawing/2014/main" id="{7BB834F1-72CB-BC81-1AFF-E04C0765A593}"/>
              </a:ext>
            </a:extLst>
          </p:cNvPr>
          <p:cNvSpPr>
            <a:spLocks noGrp="1"/>
          </p:cNvSpPr>
          <p:nvPr>
            <p:ph idx="1"/>
          </p:nvPr>
        </p:nvSpPr>
        <p:spPr/>
        <p:txBody>
          <a:bodyPr/>
          <a:lstStyle/>
          <a:p>
            <a:pPr marL="0" indent="0">
              <a:buNone/>
            </a:pPr>
            <a:r>
              <a:rPr lang="de-DE" dirty="0"/>
              <a:t>Je nach Anbauverfahren in der ökologischen Erzeugung gilt es die unterschiedlichen Richtlinien zu beachten. Informieren Sie sich bzgl. der Anbauverbände! </a:t>
            </a:r>
          </a:p>
        </p:txBody>
      </p:sp>
      <p:pic>
        <p:nvPicPr>
          <p:cNvPr id="5" name="Grafik 4">
            <a:extLst>
              <a:ext uri="{FF2B5EF4-FFF2-40B4-BE49-F238E27FC236}">
                <a16:creationId xmlns:a16="http://schemas.microsoft.com/office/drawing/2014/main" id="{A80A5241-5976-8648-A592-A8EEEC3EBF2A}"/>
              </a:ext>
            </a:extLst>
          </p:cNvPr>
          <p:cNvPicPr>
            <a:picLocks noChangeAspect="1"/>
          </p:cNvPicPr>
          <p:nvPr/>
        </p:nvPicPr>
        <p:blipFill>
          <a:blip r:embed="rId3"/>
          <a:stretch>
            <a:fillRect/>
          </a:stretch>
        </p:blipFill>
        <p:spPr>
          <a:xfrm>
            <a:off x="2205074" y="3429000"/>
            <a:ext cx="1859736" cy="1759980"/>
          </a:xfrm>
          <a:prstGeom prst="rect">
            <a:avLst/>
          </a:prstGeom>
        </p:spPr>
      </p:pic>
      <p:pic>
        <p:nvPicPr>
          <p:cNvPr id="8" name="Grafik 7">
            <a:extLst>
              <a:ext uri="{FF2B5EF4-FFF2-40B4-BE49-F238E27FC236}">
                <a16:creationId xmlns:a16="http://schemas.microsoft.com/office/drawing/2014/main" id="{B884D2DA-4D73-C9E2-9D31-774E33044F3F}"/>
              </a:ext>
            </a:extLst>
          </p:cNvPr>
          <p:cNvPicPr>
            <a:picLocks noChangeAspect="1"/>
          </p:cNvPicPr>
          <p:nvPr/>
        </p:nvPicPr>
        <p:blipFill>
          <a:blip r:embed="rId4"/>
          <a:stretch>
            <a:fillRect/>
          </a:stretch>
        </p:blipFill>
        <p:spPr>
          <a:xfrm>
            <a:off x="1938996" y="5340931"/>
            <a:ext cx="2391891" cy="761500"/>
          </a:xfrm>
          <a:prstGeom prst="rect">
            <a:avLst/>
          </a:prstGeom>
        </p:spPr>
      </p:pic>
      <p:pic>
        <p:nvPicPr>
          <p:cNvPr id="10" name="Grafik 9">
            <a:extLst>
              <a:ext uri="{FF2B5EF4-FFF2-40B4-BE49-F238E27FC236}">
                <a16:creationId xmlns:a16="http://schemas.microsoft.com/office/drawing/2014/main" id="{94ECA432-B939-D5A3-31F6-ECE8C619F41E}"/>
              </a:ext>
            </a:extLst>
          </p:cNvPr>
          <p:cNvPicPr>
            <a:picLocks noChangeAspect="1"/>
          </p:cNvPicPr>
          <p:nvPr/>
        </p:nvPicPr>
        <p:blipFill>
          <a:blip r:embed="rId5"/>
          <a:stretch>
            <a:fillRect/>
          </a:stretch>
        </p:blipFill>
        <p:spPr>
          <a:xfrm>
            <a:off x="6700279" y="5388074"/>
            <a:ext cx="3840034" cy="788889"/>
          </a:xfrm>
          <a:prstGeom prst="rect">
            <a:avLst/>
          </a:prstGeom>
        </p:spPr>
      </p:pic>
      <p:pic>
        <p:nvPicPr>
          <p:cNvPr id="11" name="Grafik 10">
            <a:extLst>
              <a:ext uri="{FF2B5EF4-FFF2-40B4-BE49-F238E27FC236}">
                <a16:creationId xmlns:a16="http://schemas.microsoft.com/office/drawing/2014/main" id="{F3493CF3-2AC3-4618-DD32-8072E0C09E1D}"/>
              </a:ext>
            </a:extLst>
          </p:cNvPr>
          <p:cNvPicPr>
            <a:picLocks noChangeAspect="1"/>
          </p:cNvPicPr>
          <p:nvPr/>
        </p:nvPicPr>
        <p:blipFill>
          <a:blip r:embed="rId6"/>
          <a:stretch>
            <a:fillRect/>
          </a:stretch>
        </p:blipFill>
        <p:spPr>
          <a:xfrm>
            <a:off x="7432545" y="3374438"/>
            <a:ext cx="1861716" cy="1869104"/>
          </a:xfrm>
          <a:prstGeom prst="rect">
            <a:avLst/>
          </a:prstGeom>
        </p:spPr>
      </p:pic>
    </p:spTree>
    <p:extLst>
      <p:ext uri="{BB962C8B-B14F-4D97-AF65-F5344CB8AC3E}">
        <p14:creationId xmlns:p14="http://schemas.microsoft.com/office/powerpoint/2010/main" val="578605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94919D-309B-BEC2-5D05-35DEBA6419E3}"/>
              </a:ext>
            </a:extLst>
          </p:cNvPr>
          <p:cNvSpPr>
            <a:spLocks noGrp="1"/>
          </p:cNvSpPr>
          <p:nvPr>
            <p:ph type="title"/>
          </p:nvPr>
        </p:nvSpPr>
        <p:spPr>
          <a:xfrm>
            <a:off x="469557" y="452187"/>
            <a:ext cx="9391135" cy="1325563"/>
          </a:xfrm>
        </p:spPr>
        <p:txBody>
          <a:bodyPr>
            <a:normAutofit fontScale="90000"/>
          </a:bodyPr>
          <a:lstStyle/>
          <a:p>
            <a:r>
              <a:rPr lang="de-DE" b="1" dirty="0">
                <a:solidFill>
                  <a:srgbClr val="92D050"/>
                </a:solidFill>
                <a:latin typeface="Bradley Hand" pitchFamily="2" charset="77"/>
              </a:rPr>
              <a:t>Nice </a:t>
            </a:r>
            <a:r>
              <a:rPr lang="de-DE" b="1" dirty="0" err="1">
                <a:solidFill>
                  <a:srgbClr val="92D050"/>
                </a:solidFill>
                <a:latin typeface="Bradley Hand" pitchFamily="2" charset="77"/>
              </a:rPr>
              <a:t>to</a:t>
            </a:r>
            <a:r>
              <a:rPr lang="de-DE" b="1" dirty="0">
                <a:solidFill>
                  <a:srgbClr val="92D050"/>
                </a:solidFill>
                <a:latin typeface="Bradley Hand" pitchFamily="2" charset="77"/>
              </a:rPr>
              <a:t> </a:t>
            </a:r>
            <a:r>
              <a:rPr lang="de-DE" b="1" dirty="0" err="1">
                <a:solidFill>
                  <a:srgbClr val="92D050"/>
                </a:solidFill>
                <a:latin typeface="Bradley Hand" pitchFamily="2" charset="77"/>
              </a:rPr>
              <a:t>know</a:t>
            </a:r>
            <a:r>
              <a:rPr lang="de-DE" b="1" dirty="0">
                <a:solidFill>
                  <a:srgbClr val="92D050"/>
                </a:solidFill>
                <a:latin typeface="Bradley Hand" pitchFamily="2" charset="77"/>
              </a:rPr>
              <a:t>! </a:t>
            </a:r>
            <a:r>
              <a:rPr lang="de-DE" dirty="0"/>
              <a:t>Recherchieren Sie zu den Anbauverbänden die angefügten Aspekte!</a:t>
            </a:r>
          </a:p>
        </p:txBody>
      </p:sp>
      <p:graphicFrame>
        <p:nvGraphicFramePr>
          <p:cNvPr id="8" name="Tabelle 8">
            <a:extLst>
              <a:ext uri="{FF2B5EF4-FFF2-40B4-BE49-F238E27FC236}">
                <a16:creationId xmlns:a16="http://schemas.microsoft.com/office/drawing/2014/main" id="{8C50E901-4E09-5A7B-90FF-EABDFBA2E7C2}"/>
              </a:ext>
            </a:extLst>
          </p:cNvPr>
          <p:cNvGraphicFramePr>
            <a:graphicFrameLocks noGrp="1"/>
          </p:cNvGraphicFramePr>
          <p:nvPr>
            <p:extLst>
              <p:ext uri="{D42A27DB-BD31-4B8C-83A1-F6EECF244321}">
                <p14:modId xmlns:p14="http://schemas.microsoft.com/office/powerpoint/2010/main" val="3696553111"/>
              </p:ext>
            </p:extLst>
          </p:nvPr>
        </p:nvGraphicFramePr>
        <p:xfrm>
          <a:off x="469557" y="2301331"/>
          <a:ext cx="10787449" cy="4004945"/>
        </p:xfrm>
        <a:graphic>
          <a:graphicData uri="http://schemas.openxmlformats.org/drawingml/2006/table">
            <a:tbl>
              <a:tblPr firstRow="1" bandRow="1">
                <a:tableStyleId>{5940675A-B579-460E-94D1-54222C63F5DA}</a:tableStyleId>
              </a:tblPr>
              <a:tblGrid>
                <a:gridCol w="2207435">
                  <a:extLst>
                    <a:ext uri="{9D8B030D-6E8A-4147-A177-3AD203B41FA5}">
                      <a16:colId xmlns:a16="http://schemas.microsoft.com/office/drawing/2014/main" val="2168127119"/>
                    </a:ext>
                  </a:extLst>
                </a:gridCol>
                <a:gridCol w="2116295">
                  <a:extLst>
                    <a:ext uri="{9D8B030D-6E8A-4147-A177-3AD203B41FA5}">
                      <a16:colId xmlns:a16="http://schemas.microsoft.com/office/drawing/2014/main" val="3633166670"/>
                    </a:ext>
                  </a:extLst>
                </a:gridCol>
                <a:gridCol w="1771781">
                  <a:extLst>
                    <a:ext uri="{9D8B030D-6E8A-4147-A177-3AD203B41FA5}">
                      <a16:colId xmlns:a16="http://schemas.microsoft.com/office/drawing/2014/main" val="2264460031"/>
                    </a:ext>
                  </a:extLst>
                </a:gridCol>
                <a:gridCol w="2427997">
                  <a:extLst>
                    <a:ext uri="{9D8B030D-6E8A-4147-A177-3AD203B41FA5}">
                      <a16:colId xmlns:a16="http://schemas.microsoft.com/office/drawing/2014/main" val="3376628039"/>
                    </a:ext>
                  </a:extLst>
                </a:gridCol>
                <a:gridCol w="2263941">
                  <a:extLst>
                    <a:ext uri="{9D8B030D-6E8A-4147-A177-3AD203B41FA5}">
                      <a16:colId xmlns:a16="http://schemas.microsoft.com/office/drawing/2014/main" val="1451577748"/>
                    </a:ext>
                  </a:extLst>
                </a:gridCol>
              </a:tblGrid>
              <a:tr h="370840">
                <a:tc>
                  <a:txBody>
                    <a:bodyPr/>
                    <a:lstStyle/>
                    <a:p>
                      <a:endParaRPr lang="de-DE"/>
                    </a:p>
                  </a:txBody>
                  <a:tcPr/>
                </a:tc>
                <a:tc>
                  <a:txBody>
                    <a:bodyPr/>
                    <a:lstStyle/>
                    <a:p>
                      <a:endParaRPr lang="de-DE" dirty="0"/>
                    </a:p>
                    <a:p>
                      <a:endParaRPr lang="de-DE" dirty="0"/>
                    </a:p>
                    <a:p>
                      <a:endParaRPr lang="de-DE" dirty="0"/>
                    </a:p>
                    <a:p>
                      <a:endParaRPr lang="de-DE" dirty="0"/>
                    </a:p>
                  </a:txBody>
                  <a:tcPr/>
                </a:tc>
                <a:tc>
                  <a:txBody>
                    <a:bodyPr/>
                    <a:lstStyle/>
                    <a:p>
                      <a:r>
                        <a:rPr lang="de-DE" dirty="0"/>
                        <a:t>Euro Siegel</a:t>
                      </a:r>
                    </a:p>
                  </a:txBody>
                  <a:tcPr/>
                </a:tc>
                <a:tc>
                  <a:txBody>
                    <a:bodyPr/>
                    <a:lstStyle/>
                    <a:p>
                      <a:endParaRPr lang="de-DE" dirty="0"/>
                    </a:p>
                  </a:txBody>
                  <a:tcPr/>
                </a:tc>
                <a:tc>
                  <a:txBody>
                    <a:bodyPr/>
                    <a:lstStyle/>
                    <a:p>
                      <a:endParaRPr lang="de-DE" dirty="0"/>
                    </a:p>
                  </a:txBody>
                  <a:tcPr/>
                </a:tc>
                <a:extLst>
                  <a:ext uri="{0D108BD9-81ED-4DB2-BD59-A6C34878D82A}">
                    <a16:rowId xmlns:a16="http://schemas.microsoft.com/office/drawing/2014/main" val="1937068009"/>
                  </a:ext>
                </a:extLst>
              </a:tr>
              <a:tr h="370840">
                <a:tc>
                  <a:txBody>
                    <a:bodyPr/>
                    <a:lstStyle/>
                    <a:p>
                      <a:pPr>
                        <a:lnSpc>
                          <a:spcPct val="200000"/>
                        </a:lnSpc>
                      </a:pPr>
                      <a:r>
                        <a:rPr lang="de-DE" b="1" dirty="0"/>
                        <a:t>Fruchtfolge</a:t>
                      </a:r>
                    </a:p>
                  </a:txBody>
                  <a:tcPr/>
                </a:tc>
                <a:tc>
                  <a:txBody>
                    <a:bodyPr/>
                    <a:lstStyle/>
                    <a:p>
                      <a:pPr>
                        <a:lnSpc>
                          <a:spcPct val="200000"/>
                        </a:lnSpc>
                      </a:pPr>
                      <a:endParaRPr lang="de-DE" dirty="0"/>
                    </a:p>
                  </a:txBody>
                  <a:tcPr/>
                </a:tc>
                <a:tc>
                  <a:txBody>
                    <a:bodyPr/>
                    <a:lstStyle/>
                    <a:p>
                      <a:pPr>
                        <a:lnSpc>
                          <a:spcPct val="200000"/>
                        </a:lnSpc>
                      </a:pPr>
                      <a:endParaRPr lang="de-DE"/>
                    </a:p>
                  </a:txBody>
                  <a:tcPr/>
                </a:tc>
                <a:tc>
                  <a:txBody>
                    <a:bodyPr/>
                    <a:lstStyle/>
                    <a:p>
                      <a:pPr>
                        <a:lnSpc>
                          <a:spcPct val="200000"/>
                        </a:lnSpc>
                      </a:pPr>
                      <a:endParaRPr lang="de-DE"/>
                    </a:p>
                  </a:txBody>
                  <a:tcPr/>
                </a:tc>
                <a:tc>
                  <a:txBody>
                    <a:bodyPr/>
                    <a:lstStyle/>
                    <a:p>
                      <a:pPr>
                        <a:lnSpc>
                          <a:spcPct val="200000"/>
                        </a:lnSpc>
                      </a:pPr>
                      <a:endParaRPr lang="de-DE"/>
                    </a:p>
                  </a:txBody>
                  <a:tcPr/>
                </a:tc>
                <a:extLst>
                  <a:ext uri="{0D108BD9-81ED-4DB2-BD59-A6C34878D82A}">
                    <a16:rowId xmlns:a16="http://schemas.microsoft.com/office/drawing/2014/main" val="2202943378"/>
                  </a:ext>
                </a:extLst>
              </a:tr>
              <a:tr h="370840">
                <a:tc>
                  <a:txBody>
                    <a:bodyPr/>
                    <a:lstStyle/>
                    <a:p>
                      <a:pPr>
                        <a:lnSpc>
                          <a:spcPct val="200000"/>
                        </a:lnSpc>
                      </a:pPr>
                      <a:r>
                        <a:rPr lang="de-DE" b="1" dirty="0"/>
                        <a:t>N-Düngung</a:t>
                      </a:r>
                    </a:p>
                  </a:txBody>
                  <a:tcPr/>
                </a:tc>
                <a:tc>
                  <a:txBody>
                    <a:bodyPr/>
                    <a:lstStyle/>
                    <a:p>
                      <a:pPr>
                        <a:lnSpc>
                          <a:spcPct val="200000"/>
                        </a:lnSpc>
                      </a:pPr>
                      <a:endParaRPr lang="de-DE"/>
                    </a:p>
                  </a:txBody>
                  <a:tcPr/>
                </a:tc>
                <a:tc>
                  <a:txBody>
                    <a:bodyPr/>
                    <a:lstStyle/>
                    <a:p>
                      <a:pPr>
                        <a:lnSpc>
                          <a:spcPct val="200000"/>
                        </a:lnSpc>
                      </a:pPr>
                      <a:endParaRPr lang="de-DE"/>
                    </a:p>
                  </a:txBody>
                  <a:tcPr/>
                </a:tc>
                <a:tc>
                  <a:txBody>
                    <a:bodyPr/>
                    <a:lstStyle/>
                    <a:p>
                      <a:pPr>
                        <a:lnSpc>
                          <a:spcPct val="200000"/>
                        </a:lnSpc>
                      </a:pPr>
                      <a:endParaRPr lang="de-DE"/>
                    </a:p>
                  </a:txBody>
                  <a:tcPr/>
                </a:tc>
                <a:tc>
                  <a:txBody>
                    <a:bodyPr/>
                    <a:lstStyle/>
                    <a:p>
                      <a:pPr>
                        <a:lnSpc>
                          <a:spcPct val="200000"/>
                        </a:lnSpc>
                      </a:pPr>
                      <a:endParaRPr lang="de-DE"/>
                    </a:p>
                  </a:txBody>
                  <a:tcPr/>
                </a:tc>
                <a:extLst>
                  <a:ext uri="{0D108BD9-81ED-4DB2-BD59-A6C34878D82A}">
                    <a16:rowId xmlns:a16="http://schemas.microsoft.com/office/drawing/2014/main" val="2237447073"/>
                  </a:ext>
                </a:extLst>
              </a:tr>
              <a:tr h="370840">
                <a:tc>
                  <a:txBody>
                    <a:bodyPr/>
                    <a:lstStyle/>
                    <a:p>
                      <a:pPr>
                        <a:lnSpc>
                          <a:spcPct val="200000"/>
                        </a:lnSpc>
                      </a:pPr>
                      <a:r>
                        <a:rPr lang="de-DE" b="1" dirty="0"/>
                        <a:t>Saatgut/-beizung</a:t>
                      </a:r>
                    </a:p>
                  </a:txBody>
                  <a:tcPr/>
                </a:tc>
                <a:tc>
                  <a:txBody>
                    <a:bodyPr/>
                    <a:lstStyle/>
                    <a:p>
                      <a:pPr>
                        <a:lnSpc>
                          <a:spcPct val="200000"/>
                        </a:lnSpc>
                      </a:pPr>
                      <a:endParaRPr lang="de-DE"/>
                    </a:p>
                  </a:txBody>
                  <a:tcPr/>
                </a:tc>
                <a:tc>
                  <a:txBody>
                    <a:bodyPr/>
                    <a:lstStyle/>
                    <a:p>
                      <a:pPr>
                        <a:lnSpc>
                          <a:spcPct val="200000"/>
                        </a:lnSpc>
                      </a:pPr>
                      <a:endParaRPr lang="de-DE"/>
                    </a:p>
                  </a:txBody>
                  <a:tcPr/>
                </a:tc>
                <a:tc>
                  <a:txBody>
                    <a:bodyPr/>
                    <a:lstStyle/>
                    <a:p>
                      <a:pPr>
                        <a:lnSpc>
                          <a:spcPct val="200000"/>
                        </a:lnSpc>
                      </a:pPr>
                      <a:endParaRPr lang="de-DE"/>
                    </a:p>
                  </a:txBody>
                  <a:tcPr/>
                </a:tc>
                <a:tc>
                  <a:txBody>
                    <a:bodyPr/>
                    <a:lstStyle/>
                    <a:p>
                      <a:pPr>
                        <a:lnSpc>
                          <a:spcPct val="200000"/>
                        </a:lnSpc>
                      </a:pPr>
                      <a:endParaRPr lang="de-DE"/>
                    </a:p>
                  </a:txBody>
                  <a:tcPr/>
                </a:tc>
                <a:extLst>
                  <a:ext uri="{0D108BD9-81ED-4DB2-BD59-A6C34878D82A}">
                    <a16:rowId xmlns:a16="http://schemas.microsoft.com/office/drawing/2014/main" val="212056503"/>
                  </a:ext>
                </a:extLst>
              </a:tr>
              <a:tr h="370840">
                <a:tc>
                  <a:txBody>
                    <a:bodyPr/>
                    <a:lstStyle/>
                    <a:p>
                      <a:pPr>
                        <a:lnSpc>
                          <a:spcPct val="200000"/>
                        </a:lnSpc>
                      </a:pPr>
                      <a:r>
                        <a:rPr lang="de-DE" b="1" dirty="0" err="1"/>
                        <a:t>Beikrautregulierung</a:t>
                      </a:r>
                      <a:endParaRPr lang="de-DE" b="1" dirty="0"/>
                    </a:p>
                  </a:txBody>
                  <a:tcPr/>
                </a:tc>
                <a:tc>
                  <a:txBody>
                    <a:bodyPr/>
                    <a:lstStyle/>
                    <a:p>
                      <a:pPr>
                        <a:lnSpc>
                          <a:spcPct val="200000"/>
                        </a:lnSpc>
                      </a:pPr>
                      <a:endParaRPr lang="de-DE"/>
                    </a:p>
                  </a:txBody>
                  <a:tcPr/>
                </a:tc>
                <a:tc>
                  <a:txBody>
                    <a:bodyPr/>
                    <a:lstStyle/>
                    <a:p>
                      <a:pPr>
                        <a:lnSpc>
                          <a:spcPct val="200000"/>
                        </a:lnSpc>
                      </a:pPr>
                      <a:endParaRPr lang="de-DE"/>
                    </a:p>
                  </a:txBody>
                  <a:tcPr/>
                </a:tc>
                <a:tc>
                  <a:txBody>
                    <a:bodyPr/>
                    <a:lstStyle/>
                    <a:p>
                      <a:pPr>
                        <a:lnSpc>
                          <a:spcPct val="200000"/>
                        </a:lnSpc>
                      </a:pPr>
                      <a:endParaRPr lang="de-DE"/>
                    </a:p>
                  </a:txBody>
                  <a:tcPr/>
                </a:tc>
                <a:tc>
                  <a:txBody>
                    <a:bodyPr/>
                    <a:lstStyle/>
                    <a:p>
                      <a:pPr>
                        <a:lnSpc>
                          <a:spcPct val="200000"/>
                        </a:lnSpc>
                      </a:pPr>
                      <a:endParaRPr lang="de-DE" dirty="0"/>
                    </a:p>
                  </a:txBody>
                  <a:tcPr/>
                </a:tc>
                <a:extLst>
                  <a:ext uri="{0D108BD9-81ED-4DB2-BD59-A6C34878D82A}">
                    <a16:rowId xmlns:a16="http://schemas.microsoft.com/office/drawing/2014/main" val="2657926251"/>
                  </a:ext>
                </a:extLst>
              </a:tr>
              <a:tr h="370840">
                <a:tc>
                  <a:txBody>
                    <a:bodyPr/>
                    <a:lstStyle/>
                    <a:p>
                      <a:pPr>
                        <a:lnSpc>
                          <a:spcPct val="200000"/>
                        </a:lnSpc>
                      </a:pPr>
                      <a:r>
                        <a:rPr lang="de-DE" b="1" dirty="0"/>
                        <a:t>Pflanzenschutz</a:t>
                      </a:r>
                    </a:p>
                  </a:txBody>
                  <a:tcPr/>
                </a:tc>
                <a:tc>
                  <a:txBody>
                    <a:bodyPr/>
                    <a:lstStyle/>
                    <a:p>
                      <a:pPr>
                        <a:lnSpc>
                          <a:spcPct val="200000"/>
                        </a:lnSpc>
                      </a:pPr>
                      <a:endParaRPr lang="de-DE"/>
                    </a:p>
                  </a:txBody>
                  <a:tcPr/>
                </a:tc>
                <a:tc>
                  <a:txBody>
                    <a:bodyPr/>
                    <a:lstStyle/>
                    <a:p>
                      <a:pPr>
                        <a:lnSpc>
                          <a:spcPct val="200000"/>
                        </a:lnSpc>
                      </a:pPr>
                      <a:endParaRPr lang="de-DE"/>
                    </a:p>
                  </a:txBody>
                  <a:tcPr/>
                </a:tc>
                <a:tc>
                  <a:txBody>
                    <a:bodyPr/>
                    <a:lstStyle/>
                    <a:p>
                      <a:pPr>
                        <a:lnSpc>
                          <a:spcPct val="200000"/>
                        </a:lnSpc>
                      </a:pPr>
                      <a:endParaRPr lang="de-DE"/>
                    </a:p>
                  </a:txBody>
                  <a:tcPr/>
                </a:tc>
                <a:tc>
                  <a:txBody>
                    <a:bodyPr/>
                    <a:lstStyle/>
                    <a:p>
                      <a:pPr>
                        <a:lnSpc>
                          <a:spcPct val="200000"/>
                        </a:lnSpc>
                      </a:pPr>
                      <a:endParaRPr lang="de-DE" dirty="0"/>
                    </a:p>
                  </a:txBody>
                  <a:tcPr/>
                </a:tc>
                <a:extLst>
                  <a:ext uri="{0D108BD9-81ED-4DB2-BD59-A6C34878D82A}">
                    <a16:rowId xmlns:a16="http://schemas.microsoft.com/office/drawing/2014/main" val="2277537241"/>
                  </a:ext>
                </a:extLst>
              </a:tr>
            </a:tbl>
          </a:graphicData>
        </a:graphic>
      </p:graphicFrame>
      <p:pic>
        <p:nvPicPr>
          <p:cNvPr id="9" name="Grafik 8">
            <a:hlinkClick r:id="rId3"/>
            <a:extLst>
              <a:ext uri="{FF2B5EF4-FFF2-40B4-BE49-F238E27FC236}">
                <a16:creationId xmlns:a16="http://schemas.microsoft.com/office/drawing/2014/main" id="{4148A0AB-D5F4-3491-7EEA-A598BF4FF3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01258" y="2379994"/>
            <a:ext cx="915592" cy="892891"/>
          </a:xfrm>
          <a:prstGeom prst="rect">
            <a:avLst/>
          </a:prstGeom>
        </p:spPr>
      </p:pic>
      <p:pic>
        <p:nvPicPr>
          <p:cNvPr id="11" name="Grafik 10">
            <a:hlinkClick r:id="rId5"/>
            <a:extLst>
              <a:ext uri="{FF2B5EF4-FFF2-40B4-BE49-F238E27FC236}">
                <a16:creationId xmlns:a16="http://schemas.microsoft.com/office/drawing/2014/main" id="{CA6E5B9A-FDFA-0F13-6967-76AA9A63AC3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91065" y="2485385"/>
            <a:ext cx="1180807" cy="736009"/>
          </a:xfrm>
          <a:prstGeom prst="rect">
            <a:avLst/>
          </a:prstGeom>
        </p:spPr>
      </p:pic>
      <p:pic>
        <p:nvPicPr>
          <p:cNvPr id="12" name="Grafik 11">
            <a:hlinkClick r:id="rId7"/>
            <a:extLst>
              <a:ext uri="{FF2B5EF4-FFF2-40B4-BE49-F238E27FC236}">
                <a16:creationId xmlns:a16="http://schemas.microsoft.com/office/drawing/2014/main" id="{D2CA7D03-8DDA-7ADC-CB1A-A1E04B0620C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52181" y="2379994"/>
            <a:ext cx="804139" cy="860642"/>
          </a:xfrm>
          <a:prstGeom prst="rect">
            <a:avLst/>
          </a:prstGeom>
        </p:spPr>
      </p:pic>
      <p:pic>
        <p:nvPicPr>
          <p:cNvPr id="13" name="Grafik 12">
            <a:extLst>
              <a:ext uri="{FF2B5EF4-FFF2-40B4-BE49-F238E27FC236}">
                <a16:creationId xmlns:a16="http://schemas.microsoft.com/office/drawing/2014/main" id="{4C4D536A-E790-6895-ADED-AF4F0599A3FB}"/>
              </a:ext>
            </a:extLst>
          </p:cNvPr>
          <p:cNvPicPr>
            <a:picLocks noChangeAspect="1"/>
          </p:cNvPicPr>
          <p:nvPr/>
        </p:nvPicPr>
        <p:blipFill>
          <a:blip r:embed="rId9"/>
          <a:stretch>
            <a:fillRect/>
          </a:stretch>
        </p:blipFill>
        <p:spPr>
          <a:xfrm>
            <a:off x="10229335" y="311694"/>
            <a:ext cx="1600200" cy="1606550"/>
          </a:xfrm>
          <a:prstGeom prst="rect">
            <a:avLst/>
          </a:prstGeom>
        </p:spPr>
      </p:pic>
    </p:spTree>
    <p:extLst>
      <p:ext uri="{BB962C8B-B14F-4D97-AF65-F5344CB8AC3E}">
        <p14:creationId xmlns:p14="http://schemas.microsoft.com/office/powerpoint/2010/main" val="2339808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94919D-309B-BEC2-5D05-35DEBA6419E3}"/>
              </a:ext>
            </a:extLst>
          </p:cNvPr>
          <p:cNvSpPr>
            <a:spLocks noGrp="1"/>
          </p:cNvSpPr>
          <p:nvPr>
            <p:ph type="title"/>
          </p:nvPr>
        </p:nvSpPr>
        <p:spPr>
          <a:xfrm>
            <a:off x="474645" y="260767"/>
            <a:ext cx="9391135" cy="1325563"/>
          </a:xfrm>
        </p:spPr>
        <p:txBody>
          <a:bodyPr>
            <a:normAutofit fontScale="90000"/>
          </a:bodyPr>
          <a:lstStyle/>
          <a:p>
            <a:r>
              <a:rPr lang="de-DE" dirty="0"/>
              <a:t>Recherchieren Sie zu den Anbauverbänden die angefügten Aspekte!</a:t>
            </a:r>
          </a:p>
        </p:txBody>
      </p:sp>
      <p:graphicFrame>
        <p:nvGraphicFramePr>
          <p:cNvPr id="8" name="Tabelle 8">
            <a:extLst>
              <a:ext uri="{FF2B5EF4-FFF2-40B4-BE49-F238E27FC236}">
                <a16:creationId xmlns:a16="http://schemas.microsoft.com/office/drawing/2014/main" id="{8C50E901-4E09-5A7B-90FF-EABDFBA2E7C2}"/>
              </a:ext>
            </a:extLst>
          </p:cNvPr>
          <p:cNvGraphicFramePr>
            <a:graphicFrameLocks noGrp="1"/>
          </p:cNvGraphicFramePr>
          <p:nvPr>
            <p:extLst>
              <p:ext uri="{D42A27DB-BD31-4B8C-83A1-F6EECF244321}">
                <p14:modId xmlns:p14="http://schemas.microsoft.com/office/powerpoint/2010/main" val="2701808903"/>
              </p:ext>
            </p:extLst>
          </p:nvPr>
        </p:nvGraphicFramePr>
        <p:xfrm>
          <a:off x="591065" y="1567908"/>
          <a:ext cx="11009870" cy="5226685"/>
        </p:xfrm>
        <a:graphic>
          <a:graphicData uri="http://schemas.openxmlformats.org/drawingml/2006/table">
            <a:tbl>
              <a:tblPr firstRow="1" bandRow="1">
                <a:tableStyleId>{5940675A-B579-460E-94D1-54222C63F5DA}</a:tableStyleId>
              </a:tblPr>
              <a:tblGrid>
                <a:gridCol w="2207435">
                  <a:extLst>
                    <a:ext uri="{9D8B030D-6E8A-4147-A177-3AD203B41FA5}">
                      <a16:colId xmlns:a16="http://schemas.microsoft.com/office/drawing/2014/main" val="2168127119"/>
                    </a:ext>
                  </a:extLst>
                </a:gridCol>
                <a:gridCol w="4564068">
                  <a:extLst>
                    <a:ext uri="{9D8B030D-6E8A-4147-A177-3AD203B41FA5}">
                      <a16:colId xmlns:a16="http://schemas.microsoft.com/office/drawing/2014/main" val="3633166670"/>
                    </a:ext>
                  </a:extLst>
                </a:gridCol>
                <a:gridCol w="4238367">
                  <a:extLst>
                    <a:ext uri="{9D8B030D-6E8A-4147-A177-3AD203B41FA5}">
                      <a16:colId xmlns:a16="http://schemas.microsoft.com/office/drawing/2014/main" val="2264460031"/>
                    </a:ext>
                  </a:extLst>
                </a:gridCol>
              </a:tblGrid>
              <a:tr h="370840">
                <a:tc>
                  <a:txBody>
                    <a:bodyPr/>
                    <a:lstStyle/>
                    <a:p>
                      <a:endParaRPr lang="de-DE"/>
                    </a:p>
                  </a:txBody>
                  <a:tcPr/>
                </a:tc>
                <a:tc>
                  <a:txBody>
                    <a:bodyPr/>
                    <a:lstStyle/>
                    <a:p>
                      <a:endParaRPr lang="de-DE" dirty="0"/>
                    </a:p>
                    <a:p>
                      <a:endParaRPr lang="de-DE" dirty="0"/>
                    </a:p>
                    <a:p>
                      <a:endParaRPr lang="de-DE" dirty="0"/>
                    </a:p>
                    <a:p>
                      <a:endParaRPr lang="de-DE" dirty="0"/>
                    </a:p>
                  </a:txBody>
                  <a:tcPr/>
                </a:tc>
                <a:tc>
                  <a:txBody>
                    <a:bodyPr/>
                    <a:lstStyle/>
                    <a:p>
                      <a:endParaRPr lang="de-DE" dirty="0"/>
                    </a:p>
                  </a:txBody>
                  <a:tcPr/>
                </a:tc>
                <a:extLst>
                  <a:ext uri="{0D108BD9-81ED-4DB2-BD59-A6C34878D82A}">
                    <a16:rowId xmlns:a16="http://schemas.microsoft.com/office/drawing/2014/main" val="1937068009"/>
                  </a:ext>
                </a:extLst>
              </a:tr>
              <a:tr h="370840">
                <a:tc>
                  <a:txBody>
                    <a:bodyPr/>
                    <a:lstStyle/>
                    <a:p>
                      <a:pPr marL="0" algn="l" defTabSz="914400" rtl="0" eaLnBrk="1" latinLnBrk="0" hangingPunct="1">
                        <a:lnSpc>
                          <a:spcPct val="200000"/>
                        </a:lnSpc>
                      </a:pPr>
                      <a:r>
                        <a:rPr lang="de-DE" sz="1800" b="1" kern="1200" dirty="0">
                          <a:solidFill>
                            <a:schemeClr val="tx1"/>
                          </a:solidFill>
                          <a:latin typeface="+mn-lt"/>
                          <a:ea typeface="+mn-ea"/>
                          <a:cs typeface="+mn-cs"/>
                        </a:rPr>
                        <a:t>Fruchtfolge</a:t>
                      </a:r>
                    </a:p>
                  </a:txBody>
                  <a:tcPr/>
                </a:tc>
                <a:tc>
                  <a:txBody>
                    <a:bodyPr/>
                    <a:lstStyle/>
                    <a:p>
                      <a:pPr>
                        <a:lnSpc>
                          <a:spcPct val="100000"/>
                        </a:lnSpc>
                      </a:pPr>
                      <a:r>
                        <a:rPr lang="de-DE" sz="1200" kern="1200" dirty="0">
                          <a:solidFill>
                            <a:srgbClr val="FF0000"/>
                          </a:solidFill>
                          <a:latin typeface="+mn-lt"/>
                          <a:ea typeface="+mn-ea"/>
                          <a:cs typeface="+mn-cs"/>
                        </a:rPr>
                        <a:t>Leguminosen müssen als Haupt- oder Zwischenfrucht oder in Mischkultur enthalten sein.</a:t>
                      </a:r>
                    </a:p>
                  </a:txBody>
                  <a:tcPr/>
                </a:tc>
                <a:tc>
                  <a:txBody>
                    <a:bodyPr/>
                    <a:lstStyle/>
                    <a:p>
                      <a:pPr>
                        <a:lnSpc>
                          <a:spcPct val="100000"/>
                        </a:lnSpc>
                      </a:pPr>
                      <a:r>
                        <a:rPr lang="de-DE" sz="1200" kern="1200" dirty="0">
                          <a:solidFill>
                            <a:srgbClr val="FF0000"/>
                          </a:solidFill>
                          <a:latin typeface="+mn-lt"/>
                          <a:ea typeface="+mn-ea"/>
                          <a:cs typeface="+mn-cs"/>
                        </a:rPr>
                        <a:t>Haupt- oder Zwischenfruchtleguminosen auf mind. 20 % der Ackerfläche</a:t>
                      </a:r>
                    </a:p>
                  </a:txBody>
                  <a:tcPr/>
                </a:tc>
                <a:extLst>
                  <a:ext uri="{0D108BD9-81ED-4DB2-BD59-A6C34878D82A}">
                    <a16:rowId xmlns:a16="http://schemas.microsoft.com/office/drawing/2014/main" val="2202943378"/>
                  </a:ext>
                </a:extLst>
              </a:tr>
              <a:tr h="370840">
                <a:tc>
                  <a:txBody>
                    <a:bodyPr/>
                    <a:lstStyle/>
                    <a:p>
                      <a:pPr>
                        <a:lnSpc>
                          <a:spcPct val="200000"/>
                        </a:lnSpc>
                      </a:pPr>
                      <a:r>
                        <a:rPr lang="de-DE" b="1" dirty="0"/>
                        <a:t>N-Düngung</a:t>
                      </a:r>
                    </a:p>
                  </a:txBody>
                  <a:tcPr/>
                </a:tc>
                <a:tc>
                  <a:txBody>
                    <a:bodyPr/>
                    <a:lstStyle/>
                    <a:p>
                      <a:pPr>
                        <a:lnSpc>
                          <a:spcPct val="100000"/>
                        </a:lnSpc>
                      </a:pPr>
                      <a:r>
                        <a:rPr lang="de-DE" sz="1200" kern="1200" dirty="0">
                          <a:solidFill>
                            <a:srgbClr val="FF0000"/>
                          </a:solidFill>
                          <a:latin typeface="+mn-lt"/>
                          <a:ea typeface="+mn-ea"/>
                          <a:cs typeface="+mn-cs"/>
                        </a:rPr>
                        <a:t>Maximal 112 Kilogramm Gesamtstickstoff pro Hektar und Jahr zulässig, möglichst organische Dünger vom eigenen Betrieb. Zukauf: max. 40 kg N/ha und Jahr </a:t>
                      </a:r>
                      <a:r>
                        <a:rPr lang="de-DE" sz="1200" kern="1200" dirty="0">
                          <a:solidFill>
                            <a:srgbClr val="FF0000"/>
                          </a:solidFill>
                          <a:latin typeface="+mn-lt"/>
                          <a:ea typeface="+mn-ea"/>
                          <a:cs typeface="+mn-cs"/>
                          <a:sym typeface="Wingdings" pitchFamily="2" charset="2"/>
                        </a:rPr>
                        <a:t> organische Dünger (betriebsfremd)</a:t>
                      </a:r>
                      <a:endParaRPr lang="de-DE" sz="1200" kern="1200" dirty="0">
                        <a:solidFill>
                          <a:srgbClr val="FF0000"/>
                        </a:solidFill>
                        <a:latin typeface="+mn-lt"/>
                        <a:ea typeface="+mn-ea"/>
                        <a:cs typeface="+mn-cs"/>
                      </a:endParaRPr>
                    </a:p>
                  </a:txBody>
                  <a:tcPr/>
                </a:tc>
                <a:tc>
                  <a:txBody>
                    <a:bodyPr/>
                    <a:lstStyle/>
                    <a:p>
                      <a:pPr>
                        <a:lnSpc>
                          <a:spcPct val="100000"/>
                        </a:lnSpc>
                      </a:pPr>
                      <a:r>
                        <a:rPr lang="de-DE" sz="1200" kern="1200" dirty="0">
                          <a:solidFill>
                            <a:srgbClr val="FF0000"/>
                          </a:solidFill>
                          <a:latin typeface="+mn-lt"/>
                          <a:ea typeface="+mn-ea"/>
                          <a:cs typeface="+mn-cs"/>
                        </a:rPr>
                        <a:t>Max. 112 kg Gesamt-N/ha und Jahr; möglichst organische Dünger vom eigenen Betrieb; Zukauf: max. 40 kg N/ha und Jahr </a:t>
                      </a:r>
                      <a:r>
                        <a:rPr lang="de-DE" sz="1200" kern="1200" dirty="0">
                          <a:solidFill>
                            <a:srgbClr val="FF0000"/>
                          </a:solidFill>
                          <a:latin typeface="+mn-lt"/>
                          <a:ea typeface="+mn-ea"/>
                          <a:cs typeface="+mn-cs"/>
                          <a:sym typeface="Wingdings" pitchFamily="2" charset="2"/>
                        </a:rPr>
                        <a:t> organische Dünger (betriebsfremd)</a:t>
                      </a:r>
                      <a:endParaRPr lang="de-DE" sz="1200" kern="1200" dirty="0">
                        <a:solidFill>
                          <a:srgbClr val="FF0000"/>
                        </a:solidFill>
                        <a:latin typeface="+mn-lt"/>
                        <a:ea typeface="+mn-ea"/>
                        <a:cs typeface="+mn-cs"/>
                      </a:endParaRPr>
                    </a:p>
                  </a:txBody>
                  <a:tcPr/>
                </a:tc>
                <a:extLst>
                  <a:ext uri="{0D108BD9-81ED-4DB2-BD59-A6C34878D82A}">
                    <a16:rowId xmlns:a16="http://schemas.microsoft.com/office/drawing/2014/main" val="2237447073"/>
                  </a:ext>
                </a:extLst>
              </a:tr>
              <a:tr h="370840">
                <a:tc>
                  <a:txBody>
                    <a:bodyPr/>
                    <a:lstStyle/>
                    <a:p>
                      <a:pPr>
                        <a:lnSpc>
                          <a:spcPct val="200000"/>
                        </a:lnSpc>
                      </a:pPr>
                      <a:r>
                        <a:rPr lang="de-DE" b="1" dirty="0"/>
                        <a:t>Saatgut/-beizung</a:t>
                      </a:r>
                    </a:p>
                  </a:txBody>
                  <a:tcPr/>
                </a:tc>
                <a:tc>
                  <a:txBody>
                    <a:bodyPr/>
                    <a:lstStyle/>
                    <a:p>
                      <a:pPr>
                        <a:lnSpc>
                          <a:spcPct val="100000"/>
                        </a:lnSpc>
                      </a:pPr>
                      <a:r>
                        <a:rPr lang="de-DE" sz="1200" kern="1200" dirty="0">
                          <a:solidFill>
                            <a:srgbClr val="FF0000"/>
                          </a:solidFill>
                          <a:latin typeface="+mn-lt"/>
                          <a:ea typeface="+mn-ea"/>
                          <a:cs typeface="+mn-cs"/>
                        </a:rPr>
                        <a:t>Wenn zertifiziertes Saat- und Pflanzgut geeigneter Sorten aus ökologischer Vermehrung zur Verfügung steht, muss dieses verwendet werden. Andere Herkünfte bedürfen einer Ausnahmegenehmigung.  Hybridsaatgut erlaubt; CMS-Hybriden: verboten; Beizung: verboten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rgbClr val="FF0000"/>
                          </a:solidFill>
                          <a:latin typeface="+mn-lt"/>
                          <a:ea typeface="+mn-ea"/>
                          <a:cs typeface="+mn-cs"/>
                        </a:rPr>
                        <a:t>Wenn zertifiziertes Saat- und Pflanzgut geeigneter Sorten aus ökologischer Vermehrung zur Verfügung steht, muss dieses verwendet werden. Andere Herkünfte bedürfen einer Ausnahmegenehmigung.  CMS-Hybriden: verboten; Beizung: verboten</a:t>
                      </a:r>
                    </a:p>
                  </a:txBody>
                  <a:tcPr/>
                </a:tc>
                <a:extLst>
                  <a:ext uri="{0D108BD9-81ED-4DB2-BD59-A6C34878D82A}">
                    <a16:rowId xmlns:a16="http://schemas.microsoft.com/office/drawing/2014/main" val="212056503"/>
                  </a:ext>
                </a:extLst>
              </a:tr>
              <a:tr h="370840">
                <a:tc>
                  <a:txBody>
                    <a:bodyPr/>
                    <a:lstStyle/>
                    <a:p>
                      <a:pPr>
                        <a:lnSpc>
                          <a:spcPct val="200000"/>
                        </a:lnSpc>
                      </a:pPr>
                      <a:r>
                        <a:rPr lang="de-DE" b="1" dirty="0" err="1"/>
                        <a:t>Beikrautregulierung</a:t>
                      </a:r>
                      <a:endParaRPr lang="de-DE" b="1" dirty="0"/>
                    </a:p>
                  </a:txBody>
                  <a:tcPr/>
                </a:tc>
                <a:tc>
                  <a:txBody>
                    <a:bodyPr/>
                    <a:lstStyle/>
                    <a:p>
                      <a:pPr>
                        <a:lnSpc>
                          <a:spcPct val="100000"/>
                        </a:lnSpc>
                      </a:pPr>
                      <a:r>
                        <a:rPr lang="de-DE" sz="1200" kern="1200" dirty="0">
                          <a:solidFill>
                            <a:srgbClr val="FF0000"/>
                          </a:solidFill>
                          <a:latin typeface="+mn-lt"/>
                          <a:ea typeface="+mn-ea"/>
                          <a:cs typeface="+mn-cs"/>
                        </a:rPr>
                        <a:t>Herbizide verboten; Regulierung über präventive Maßnahmen (Fruchtfolge, Bodenbearbeitung, Sortenwahl)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rgbClr val="FF0000"/>
                          </a:solidFill>
                          <a:latin typeface="+mn-lt"/>
                          <a:ea typeface="+mn-ea"/>
                          <a:cs typeface="+mn-cs"/>
                        </a:rPr>
                        <a:t>Herbizide verboten; Regulierung über präventive Maßnahmen (Fruchtfolge, Bodenbearbeitung, Sortenwahl), mechanische Bearbeitung (z.B. Eggen, Striegeln, Hacken) und thermische Maßnahmen (z.B. Abflammen)</a:t>
                      </a:r>
                    </a:p>
                  </a:txBody>
                  <a:tcPr/>
                </a:tc>
                <a:extLst>
                  <a:ext uri="{0D108BD9-81ED-4DB2-BD59-A6C34878D82A}">
                    <a16:rowId xmlns:a16="http://schemas.microsoft.com/office/drawing/2014/main" val="2657926251"/>
                  </a:ext>
                </a:extLst>
              </a:tr>
              <a:tr h="370840">
                <a:tc>
                  <a:txBody>
                    <a:bodyPr/>
                    <a:lstStyle/>
                    <a:p>
                      <a:pPr>
                        <a:lnSpc>
                          <a:spcPct val="200000"/>
                        </a:lnSpc>
                      </a:pPr>
                      <a:r>
                        <a:rPr lang="de-DE" b="1" dirty="0"/>
                        <a:t>Pflanzenschutz</a:t>
                      </a:r>
                    </a:p>
                  </a:txBody>
                  <a:tcPr/>
                </a:tc>
                <a:tc>
                  <a:txBody>
                    <a:bodyPr/>
                    <a:lstStyle/>
                    <a:p>
                      <a:pPr>
                        <a:lnSpc>
                          <a:spcPct val="100000"/>
                        </a:lnSpc>
                      </a:pPr>
                      <a:r>
                        <a:rPr lang="de-DE" sz="1200" kern="1200" dirty="0">
                          <a:solidFill>
                            <a:srgbClr val="FF0000"/>
                          </a:solidFill>
                          <a:latin typeface="+mn-lt"/>
                          <a:ea typeface="+mn-ea"/>
                          <a:cs typeface="+mn-cs"/>
                        </a:rPr>
                        <a:t>Präventive Maßnahmen (FF, Bodenbearbeitung, Humuswirtschaft u. Düngung); Bestandsdichte, gesundes und widerstandsfähiges Pflanz- und Saatgut;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rgbClr val="FF0000"/>
                          </a:solidFill>
                          <a:latin typeface="+mn-lt"/>
                          <a:ea typeface="+mn-ea"/>
                          <a:cs typeface="+mn-cs"/>
                        </a:rPr>
                        <a:t>Präventive Maßnahmen (FF, Bodenbearbeitung, Humuswirtschaft u. Düngung); Bestandsdichte, gesundes und widerstandsfähiges Pflanz- und Saatgut; </a:t>
                      </a:r>
                    </a:p>
                    <a:p>
                      <a:pPr>
                        <a:lnSpc>
                          <a:spcPct val="100000"/>
                        </a:lnSpc>
                      </a:pPr>
                      <a:r>
                        <a:rPr lang="de-DE" sz="1200" kern="1200" dirty="0">
                          <a:solidFill>
                            <a:srgbClr val="FF0000"/>
                          </a:solidFill>
                          <a:latin typeface="+mn-lt"/>
                          <a:ea typeface="+mn-ea"/>
                          <a:cs typeface="+mn-cs"/>
                        </a:rPr>
                        <a:t>Spezielle Bekämpfungsmaßnahmen der EU-Öko-Verordnung erlaubt;</a:t>
                      </a:r>
                    </a:p>
                  </a:txBody>
                  <a:tcPr/>
                </a:tc>
                <a:extLst>
                  <a:ext uri="{0D108BD9-81ED-4DB2-BD59-A6C34878D82A}">
                    <a16:rowId xmlns:a16="http://schemas.microsoft.com/office/drawing/2014/main" val="1464193250"/>
                  </a:ext>
                </a:extLst>
              </a:tr>
            </a:tbl>
          </a:graphicData>
        </a:graphic>
      </p:graphicFrame>
      <p:pic>
        <p:nvPicPr>
          <p:cNvPr id="9" name="Grafik 8">
            <a:hlinkClick r:id="rId2"/>
            <a:extLst>
              <a:ext uri="{FF2B5EF4-FFF2-40B4-BE49-F238E27FC236}">
                <a16:creationId xmlns:a16="http://schemas.microsoft.com/office/drawing/2014/main" id="{4148A0AB-D5F4-3491-7EEA-A598BF4FF3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4608" y="1704757"/>
            <a:ext cx="915592" cy="892891"/>
          </a:xfrm>
          <a:prstGeom prst="rect">
            <a:avLst/>
          </a:prstGeom>
        </p:spPr>
      </p:pic>
      <p:pic>
        <p:nvPicPr>
          <p:cNvPr id="10" name="Grafik 9">
            <a:hlinkClick r:id="rId4"/>
            <a:extLst>
              <a:ext uri="{FF2B5EF4-FFF2-40B4-BE49-F238E27FC236}">
                <a16:creationId xmlns:a16="http://schemas.microsoft.com/office/drawing/2014/main" id="{8ADA297A-AD9E-60E6-46E5-A186EF94D24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23339" y="1754711"/>
            <a:ext cx="1180807" cy="668361"/>
          </a:xfrm>
          <a:prstGeom prst="rect">
            <a:avLst/>
          </a:prstGeom>
        </p:spPr>
      </p:pic>
      <p:pic>
        <p:nvPicPr>
          <p:cNvPr id="13" name="Grafik 12">
            <a:extLst>
              <a:ext uri="{FF2B5EF4-FFF2-40B4-BE49-F238E27FC236}">
                <a16:creationId xmlns:a16="http://schemas.microsoft.com/office/drawing/2014/main" id="{4C4D536A-E790-6895-ADED-AF4F0599A3FB}"/>
              </a:ext>
            </a:extLst>
          </p:cNvPr>
          <p:cNvPicPr>
            <a:picLocks noChangeAspect="1"/>
          </p:cNvPicPr>
          <p:nvPr/>
        </p:nvPicPr>
        <p:blipFill>
          <a:blip r:embed="rId6"/>
          <a:stretch>
            <a:fillRect/>
          </a:stretch>
        </p:blipFill>
        <p:spPr>
          <a:xfrm>
            <a:off x="10489624" y="365689"/>
            <a:ext cx="1111311" cy="1115721"/>
          </a:xfrm>
          <a:prstGeom prst="rect">
            <a:avLst/>
          </a:prstGeom>
        </p:spPr>
      </p:pic>
    </p:spTree>
    <p:extLst>
      <p:ext uri="{BB962C8B-B14F-4D97-AF65-F5344CB8AC3E}">
        <p14:creationId xmlns:p14="http://schemas.microsoft.com/office/powerpoint/2010/main" val="1343359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94919D-309B-BEC2-5D05-35DEBA6419E3}"/>
              </a:ext>
            </a:extLst>
          </p:cNvPr>
          <p:cNvSpPr>
            <a:spLocks noGrp="1"/>
          </p:cNvSpPr>
          <p:nvPr>
            <p:ph type="title"/>
          </p:nvPr>
        </p:nvSpPr>
        <p:spPr>
          <a:xfrm>
            <a:off x="469557" y="452187"/>
            <a:ext cx="9391135" cy="1325563"/>
          </a:xfrm>
        </p:spPr>
        <p:txBody>
          <a:bodyPr>
            <a:normAutofit fontScale="90000"/>
          </a:bodyPr>
          <a:lstStyle/>
          <a:p>
            <a:r>
              <a:rPr lang="de-DE" dirty="0"/>
              <a:t>Recherchieren Sie zu den Anbauverbänden die angefügten Aspekte!</a:t>
            </a:r>
          </a:p>
        </p:txBody>
      </p:sp>
      <p:graphicFrame>
        <p:nvGraphicFramePr>
          <p:cNvPr id="8" name="Tabelle 8">
            <a:extLst>
              <a:ext uri="{FF2B5EF4-FFF2-40B4-BE49-F238E27FC236}">
                <a16:creationId xmlns:a16="http://schemas.microsoft.com/office/drawing/2014/main" id="{8C50E901-4E09-5A7B-90FF-EABDFBA2E7C2}"/>
              </a:ext>
            </a:extLst>
          </p:cNvPr>
          <p:cNvGraphicFramePr>
            <a:graphicFrameLocks noGrp="1"/>
          </p:cNvGraphicFramePr>
          <p:nvPr>
            <p:extLst>
              <p:ext uri="{D42A27DB-BD31-4B8C-83A1-F6EECF244321}">
                <p14:modId xmlns:p14="http://schemas.microsoft.com/office/powerpoint/2010/main" val="3688292868"/>
              </p:ext>
            </p:extLst>
          </p:nvPr>
        </p:nvGraphicFramePr>
        <p:xfrm>
          <a:off x="591065" y="1567908"/>
          <a:ext cx="11009870" cy="5212080"/>
        </p:xfrm>
        <a:graphic>
          <a:graphicData uri="http://schemas.openxmlformats.org/drawingml/2006/table">
            <a:tbl>
              <a:tblPr firstRow="1" bandRow="1">
                <a:tableStyleId>{5940675A-B579-460E-94D1-54222C63F5DA}</a:tableStyleId>
              </a:tblPr>
              <a:tblGrid>
                <a:gridCol w="2207435">
                  <a:extLst>
                    <a:ext uri="{9D8B030D-6E8A-4147-A177-3AD203B41FA5}">
                      <a16:colId xmlns:a16="http://schemas.microsoft.com/office/drawing/2014/main" val="2168127119"/>
                    </a:ext>
                  </a:extLst>
                </a:gridCol>
                <a:gridCol w="4564068">
                  <a:extLst>
                    <a:ext uri="{9D8B030D-6E8A-4147-A177-3AD203B41FA5}">
                      <a16:colId xmlns:a16="http://schemas.microsoft.com/office/drawing/2014/main" val="3633166670"/>
                    </a:ext>
                  </a:extLst>
                </a:gridCol>
                <a:gridCol w="4238367">
                  <a:extLst>
                    <a:ext uri="{9D8B030D-6E8A-4147-A177-3AD203B41FA5}">
                      <a16:colId xmlns:a16="http://schemas.microsoft.com/office/drawing/2014/main" val="2264460031"/>
                    </a:ext>
                  </a:extLst>
                </a:gridCol>
              </a:tblGrid>
              <a:tr h="370840">
                <a:tc>
                  <a:txBody>
                    <a:bodyPr/>
                    <a:lstStyle/>
                    <a:p>
                      <a:endParaRPr lang="de-DE"/>
                    </a:p>
                  </a:txBody>
                  <a:tcPr/>
                </a:tc>
                <a:tc>
                  <a:txBody>
                    <a:bodyPr/>
                    <a:lstStyle/>
                    <a:p>
                      <a:endParaRPr lang="de-DE" dirty="0"/>
                    </a:p>
                    <a:p>
                      <a:endParaRPr lang="de-DE" dirty="0"/>
                    </a:p>
                    <a:p>
                      <a:endParaRPr lang="de-DE" dirty="0"/>
                    </a:p>
                  </a:txBody>
                  <a:tcPr/>
                </a:tc>
                <a:tc>
                  <a:txBody>
                    <a:bodyPr/>
                    <a:lstStyle/>
                    <a:p>
                      <a:endParaRPr lang="de-DE" dirty="0"/>
                    </a:p>
                  </a:txBody>
                  <a:tcPr/>
                </a:tc>
                <a:extLst>
                  <a:ext uri="{0D108BD9-81ED-4DB2-BD59-A6C34878D82A}">
                    <a16:rowId xmlns:a16="http://schemas.microsoft.com/office/drawing/2014/main" val="1937068009"/>
                  </a:ext>
                </a:extLst>
              </a:tr>
              <a:tr h="370840">
                <a:tc>
                  <a:txBody>
                    <a:bodyPr/>
                    <a:lstStyle/>
                    <a:p>
                      <a:pPr>
                        <a:lnSpc>
                          <a:spcPct val="200000"/>
                        </a:lnSpc>
                      </a:pPr>
                      <a:r>
                        <a:rPr lang="de-DE" b="1" dirty="0"/>
                        <a:t>Fruchtfolge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solidFill>
                            <a:srgbClr val="FF0000"/>
                          </a:solidFill>
                        </a:rPr>
                        <a:t>Leguminosen in der Fruchtfolge sind Pflicht; ca. 1/3 im Freiland muss mit einer Gründüngung belegt sein;</a:t>
                      </a:r>
                    </a:p>
                    <a:p>
                      <a:pPr>
                        <a:lnSpc>
                          <a:spcPct val="100000"/>
                        </a:lnSpc>
                      </a:pPr>
                      <a:endParaRPr lang="de-DE" sz="1200" dirty="0">
                        <a:solidFill>
                          <a:srgbClr val="FF0000"/>
                        </a:solidFill>
                      </a:endParaRPr>
                    </a:p>
                  </a:txBody>
                  <a:tcPr/>
                </a:tc>
                <a:tc>
                  <a:txBody>
                    <a:bodyPr/>
                    <a:lstStyle/>
                    <a:p>
                      <a:pPr>
                        <a:lnSpc>
                          <a:spcPct val="100000"/>
                        </a:lnSpc>
                      </a:pPr>
                      <a:r>
                        <a:rPr lang="de-DE" sz="1200" kern="1200" dirty="0">
                          <a:solidFill>
                            <a:srgbClr val="FF0000"/>
                          </a:solidFill>
                          <a:latin typeface="+mn-lt"/>
                          <a:ea typeface="+mn-ea"/>
                          <a:cs typeface="+mn-cs"/>
                        </a:rPr>
                        <a:t>Hauptfrucht-Leguminosen müssen im Ackerbau auf einem Fünftel der Ackerfläche enthalten sein.</a:t>
                      </a:r>
                    </a:p>
                  </a:txBody>
                  <a:tcPr/>
                </a:tc>
                <a:extLst>
                  <a:ext uri="{0D108BD9-81ED-4DB2-BD59-A6C34878D82A}">
                    <a16:rowId xmlns:a16="http://schemas.microsoft.com/office/drawing/2014/main" val="2202943378"/>
                  </a:ext>
                </a:extLst>
              </a:tr>
              <a:tr h="370840">
                <a:tc>
                  <a:txBody>
                    <a:bodyPr/>
                    <a:lstStyle/>
                    <a:p>
                      <a:pPr>
                        <a:lnSpc>
                          <a:spcPct val="200000"/>
                        </a:lnSpc>
                      </a:pPr>
                      <a:r>
                        <a:rPr lang="de-DE" b="1" dirty="0"/>
                        <a:t>N-Düngung</a:t>
                      </a:r>
                    </a:p>
                  </a:txBody>
                  <a:tcPr/>
                </a:tc>
                <a:tc>
                  <a:txBody>
                    <a:bodyPr/>
                    <a:lstStyle/>
                    <a:p>
                      <a:pPr>
                        <a:lnSpc>
                          <a:spcPct val="100000"/>
                        </a:lnSpc>
                      </a:pPr>
                      <a:r>
                        <a:rPr lang="de-DE" sz="1200" kern="1200" dirty="0">
                          <a:solidFill>
                            <a:srgbClr val="FF0000"/>
                          </a:solidFill>
                          <a:latin typeface="+mn-lt"/>
                          <a:ea typeface="+mn-ea"/>
                          <a:cs typeface="+mn-cs"/>
                        </a:rPr>
                        <a:t>Maximal 112 Kilogramm Gesamtstickstoff pro Hektar und Jahr zulässig, möglichst organische Dünger vom eigenen Betrieb. Zukauf: max. 40 kg N/ha und Jahr </a:t>
                      </a:r>
                      <a:r>
                        <a:rPr lang="de-DE" sz="1200" kern="1200" dirty="0">
                          <a:solidFill>
                            <a:srgbClr val="FF0000"/>
                          </a:solidFill>
                          <a:latin typeface="+mn-lt"/>
                          <a:ea typeface="+mn-ea"/>
                          <a:cs typeface="+mn-cs"/>
                          <a:sym typeface="Wingdings" pitchFamily="2" charset="2"/>
                        </a:rPr>
                        <a:t> organische Dünger (betriebsfremd)</a:t>
                      </a:r>
                      <a:endParaRPr lang="de-DE" sz="1200" kern="1200" dirty="0">
                        <a:solidFill>
                          <a:srgbClr val="FF0000"/>
                        </a:solidFill>
                        <a:latin typeface="+mn-lt"/>
                        <a:ea typeface="+mn-ea"/>
                        <a:cs typeface="+mn-cs"/>
                      </a:endParaRPr>
                    </a:p>
                  </a:txBody>
                  <a:tcPr/>
                </a:tc>
                <a:tc>
                  <a:txBody>
                    <a:bodyPr/>
                    <a:lstStyle/>
                    <a:p>
                      <a:pPr>
                        <a:lnSpc>
                          <a:spcPct val="100000"/>
                        </a:lnSpc>
                      </a:pPr>
                      <a:r>
                        <a:rPr lang="de-DE" sz="1200" kern="1200" dirty="0">
                          <a:solidFill>
                            <a:srgbClr val="FF0000"/>
                          </a:solidFill>
                          <a:latin typeface="+mn-lt"/>
                          <a:ea typeface="+mn-ea"/>
                          <a:cs typeface="+mn-cs"/>
                        </a:rPr>
                        <a:t>Max. 112 kg Gesamt-N/ha und Jahr; möglichst organische Dünger vom eigenen Betrieb; Zukauf: max. 40 kg N/ha und Jahr </a:t>
                      </a:r>
                      <a:r>
                        <a:rPr lang="de-DE" sz="1200" kern="1200" dirty="0">
                          <a:solidFill>
                            <a:srgbClr val="FF0000"/>
                          </a:solidFill>
                          <a:latin typeface="+mn-lt"/>
                          <a:ea typeface="+mn-ea"/>
                          <a:cs typeface="+mn-cs"/>
                          <a:sym typeface="Wingdings" pitchFamily="2" charset="2"/>
                        </a:rPr>
                        <a:t> organische Dünger (betriebsfremd)</a:t>
                      </a:r>
                      <a:endParaRPr lang="de-DE" sz="1200" kern="1200" dirty="0">
                        <a:solidFill>
                          <a:srgbClr val="FF0000"/>
                        </a:solidFill>
                        <a:latin typeface="+mn-lt"/>
                        <a:ea typeface="+mn-ea"/>
                        <a:cs typeface="+mn-cs"/>
                      </a:endParaRPr>
                    </a:p>
                  </a:txBody>
                  <a:tcPr/>
                </a:tc>
                <a:extLst>
                  <a:ext uri="{0D108BD9-81ED-4DB2-BD59-A6C34878D82A}">
                    <a16:rowId xmlns:a16="http://schemas.microsoft.com/office/drawing/2014/main" val="2237447073"/>
                  </a:ext>
                </a:extLst>
              </a:tr>
              <a:tr h="370840">
                <a:tc>
                  <a:txBody>
                    <a:bodyPr/>
                    <a:lstStyle/>
                    <a:p>
                      <a:pPr>
                        <a:lnSpc>
                          <a:spcPct val="200000"/>
                        </a:lnSpc>
                      </a:pPr>
                      <a:r>
                        <a:rPr lang="de-DE" b="1" dirty="0"/>
                        <a:t>Saatgut/-beizung</a:t>
                      </a:r>
                    </a:p>
                  </a:txBody>
                  <a:tcPr/>
                </a:tc>
                <a:tc>
                  <a:txBody>
                    <a:bodyPr/>
                    <a:lstStyle/>
                    <a:p>
                      <a:pPr>
                        <a:lnSpc>
                          <a:spcPct val="100000"/>
                        </a:lnSpc>
                      </a:pPr>
                      <a:r>
                        <a:rPr lang="de-DE" sz="1200" kern="1200" dirty="0">
                          <a:solidFill>
                            <a:srgbClr val="FF0000"/>
                          </a:solidFill>
                          <a:latin typeface="+mn-lt"/>
                          <a:ea typeface="+mn-ea"/>
                          <a:cs typeface="+mn-cs"/>
                        </a:rPr>
                        <a:t>Wenn zertifiziertes Saat- und Pflanzgut geeigneter Sorten aus ökologischer Vermehrung zur Verfügung steht, muss dieses verwendet werden. Andere Herkünfte bedürfen einer Ausnahmegenehmigung.  Hybridsaatgut erlaubt; CMS-Hybriden: verboten; Beizung: verboten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rgbClr val="FF0000"/>
                          </a:solidFill>
                          <a:latin typeface="+mn-lt"/>
                          <a:ea typeface="+mn-ea"/>
                          <a:cs typeface="+mn-cs"/>
                        </a:rPr>
                        <a:t>Wenn zertifiziertes Saat- und Pflanzgut geeigneter Sorten aus ökologischer Vermehrung zur Verfügung steht, muss dieses verwendet werden. Andere Herkünfte bedürfen einer Ausnahmegenehmigung.  Hybridsaatgut: erlaubt; CMS-Hybriden: verboten; Beizung: verboten</a:t>
                      </a:r>
                    </a:p>
                  </a:txBody>
                  <a:tcPr/>
                </a:tc>
                <a:extLst>
                  <a:ext uri="{0D108BD9-81ED-4DB2-BD59-A6C34878D82A}">
                    <a16:rowId xmlns:a16="http://schemas.microsoft.com/office/drawing/2014/main" val="212056503"/>
                  </a:ext>
                </a:extLst>
              </a:tr>
              <a:tr h="370840">
                <a:tc>
                  <a:txBody>
                    <a:bodyPr/>
                    <a:lstStyle/>
                    <a:p>
                      <a:pPr>
                        <a:lnSpc>
                          <a:spcPct val="200000"/>
                        </a:lnSpc>
                      </a:pPr>
                      <a:r>
                        <a:rPr lang="de-DE" b="1" dirty="0" err="1"/>
                        <a:t>Beikrautregulierung</a:t>
                      </a:r>
                      <a:endParaRPr lang="de-DE"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rgbClr val="FF0000"/>
                          </a:solidFill>
                          <a:latin typeface="+mn-lt"/>
                          <a:ea typeface="+mn-ea"/>
                          <a:cs typeface="+mn-cs"/>
                        </a:rPr>
                        <a:t>Herbizide verboten; Regulierung über präventive Maßnahmen (Fruchtfolge, Bodenbearbeitung, Sortenwahl), mechanische Bearbeitung (z.B. Eggen, Striegeln, Hacken) und thermische Maßnahmen (z.B. Abflammen)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rgbClr val="FF0000"/>
                          </a:solidFill>
                          <a:latin typeface="+mn-lt"/>
                          <a:ea typeface="+mn-ea"/>
                          <a:cs typeface="+mn-cs"/>
                        </a:rPr>
                        <a:t>Herbizide verboten; Regulierung über präventive Maßnahmen (Fruchtfolge, Bodenbearbeitung, Sortenwahl), mechanische Bearbeitung (z.B. Eggen, Striegeln, Hacken) und thermische Maßnahmen (z.B. Abflammen)</a:t>
                      </a:r>
                    </a:p>
                  </a:txBody>
                  <a:tcPr/>
                </a:tc>
                <a:extLst>
                  <a:ext uri="{0D108BD9-81ED-4DB2-BD59-A6C34878D82A}">
                    <a16:rowId xmlns:a16="http://schemas.microsoft.com/office/drawing/2014/main" val="2657926251"/>
                  </a:ext>
                </a:extLst>
              </a:tr>
              <a:tr h="298100">
                <a:tc>
                  <a:txBody>
                    <a:bodyPr/>
                    <a:lstStyle/>
                    <a:p>
                      <a:pPr>
                        <a:lnSpc>
                          <a:spcPct val="200000"/>
                        </a:lnSpc>
                      </a:pPr>
                      <a:r>
                        <a:rPr lang="de-DE" b="1" dirty="0"/>
                        <a:t>Pflanzenschutz</a:t>
                      </a:r>
                    </a:p>
                  </a:txBody>
                  <a:tcPr/>
                </a:tc>
                <a:tc>
                  <a:txBody>
                    <a:bodyPr/>
                    <a:lstStyle/>
                    <a:p>
                      <a:pPr>
                        <a:lnSpc>
                          <a:spcPct val="100000"/>
                        </a:lnSpc>
                      </a:pPr>
                      <a:r>
                        <a:rPr lang="de-DE" sz="1200" kern="1200" dirty="0">
                          <a:solidFill>
                            <a:srgbClr val="FF0000"/>
                          </a:solidFill>
                          <a:latin typeface="+mn-lt"/>
                          <a:ea typeface="+mn-ea"/>
                          <a:cs typeface="+mn-cs"/>
                        </a:rPr>
                        <a:t>Präventive Maßnahmen (FF, Bodenbearbeitung, Humuswirtschaft u. Düngung); Bestandsdichte, gesundes und widerstandsfähiges Pflanz- und Saatgut; Spezielle Bekämpfungsstrategien nur mit Mitteln, welche in der Demeter-Richtlinie aufgeführt sind.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rgbClr val="FF0000"/>
                          </a:solidFill>
                          <a:latin typeface="+mn-lt"/>
                          <a:ea typeface="+mn-ea"/>
                          <a:cs typeface="+mn-cs"/>
                        </a:rPr>
                        <a:t>Präventive Maßnahmen (FF, Bodenbearbeitung, Humuswirtschaft u. Düngung); Bestandsdichte, gesundes und widerstandsfähiges Pflanz- und Saatgut; synthetische Pestizide und Wachstumsregulatoren verboten; </a:t>
                      </a:r>
                    </a:p>
                    <a:p>
                      <a:pPr>
                        <a:lnSpc>
                          <a:spcPct val="100000"/>
                        </a:lnSpc>
                      </a:pPr>
                      <a:r>
                        <a:rPr lang="de-DE" sz="1200" kern="1200" dirty="0">
                          <a:solidFill>
                            <a:srgbClr val="FF0000"/>
                          </a:solidFill>
                          <a:latin typeface="+mn-lt"/>
                          <a:ea typeface="+mn-ea"/>
                          <a:cs typeface="+mn-cs"/>
                        </a:rPr>
                        <a:t>Spezielle Bekämpfungsmaßnahmen der EU-Öko-Verordnung und Biokreis-Positiv-Liste;</a:t>
                      </a:r>
                    </a:p>
                  </a:txBody>
                  <a:tcPr/>
                </a:tc>
                <a:extLst>
                  <a:ext uri="{0D108BD9-81ED-4DB2-BD59-A6C34878D82A}">
                    <a16:rowId xmlns:a16="http://schemas.microsoft.com/office/drawing/2014/main" val="1464193250"/>
                  </a:ext>
                </a:extLst>
              </a:tr>
            </a:tbl>
          </a:graphicData>
        </a:graphic>
      </p:graphicFrame>
      <p:pic>
        <p:nvPicPr>
          <p:cNvPr id="13" name="Grafik 12">
            <a:extLst>
              <a:ext uri="{FF2B5EF4-FFF2-40B4-BE49-F238E27FC236}">
                <a16:creationId xmlns:a16="http://schemas.microsoft.com/office/drawing/2014/main" id="{4C4D536A-E790-6895-ADED-AF4F0599A3FB}"/>
              </a:ext>
            </a:extLst>
          </p:cNvPr>
          <p:cNvPicPr>
            <a:picLocks noChangeAspect="1"/>
          </p:cNvPicPr>
          <p:nvPr/>
        </p:nvPicPr>
        <p:blipFill>
          <a:blip r:embed="rId2"/>
          <a:stretch>
            <a:fillRect/>
          </a:stretch>
        </p:blipFill>
        <p:spPr>
          <a:xfrm>
            <a:off x="10639167" y="311694"/>
            <a:ext cx="1190367" cy="1195091"/>
          </a:xfrm>
          <a:prstGeom prst="rect">
            <a:avLst/>
          </a:prstGeom>
        </p:spPr>
      </p:pic>
      <p:pic>
        <p:nvPicPr>
          <p:cNvPr id="3" name="Grafik 2">
            <a:hlinkClick r:id="rId3"/>
            <a:extLst>
              <a:ext uri="{FF2B5EF4-FFF2-40B4-BE49-F238E27FC236}">
                <a16:creationId xmlns:a16="http://schemas.microsoft.com/office/drawing/2014/main" id="{5AB38CA1-8661-593A-60F7-627F649FB8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78820" y="1567908"/>
            <a:ext cx="1180807" cy="736009"/>
          </a:xfrm>
          <a:prstGeom prst="rect">
            <a:avLst/>
          </a:prstGeom>
        </p:spPr>
      </p:pic>
      <p:pic>
        <p:nvPicPr>
          <p:cNvPr id="4" name="Grafik 3">
            <a:hlinkClick r:id="rId5"/>
            <a:extLst>
              <a:ext uri="{FF2B5EF4-FFF2-40B4-BE49-F238E27FC236}">
                <a16:creationId xmlns:a16="http://schemas.microsoft.com/office/drawing/2014/main" id="{28FD429E-C9C5-5AF2-E60F-95944C71677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24605" y="1567908"/>
            <a:ext cx="804139" cy="860642"/>
          </a:xfrm>
          <a:prstGeom prst="rect">
            <a:avLst/>
          </a:prstGeom>
        </p:spPr>
      </p:pic>
    </p:spTree>
    <p:extLst>
      <p:ext uri="{BB962C8B-B14F-4D97-AF65-F5344CB8AC3E}">
        <p14:creationId xmlns:p14="http://schemas.microsoft.com/office/powerpoint/2010/main" val="8838091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Logo des Bio-Siegels, neues Fenster: Link zum Bio-Siegel">
            <a:extLst>
              <a:ext uri="{FF2B5EF4-FFF2-40B4-BE49-F238E27FC236}">
                <a16:creationId xmlns:a16="http://schemas.microsoft.com/office/drawing/2014/main" id="{ED1E8324-9EDE-F25C-5AE1-5880F6EAAB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61124" y="491287"/>
            <a:ext cx="1808540" cy="1073237"/>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F3941FD0-4564-1B01-767F-0C2BF5757D36}"/>
              </a:ext>
            </a:extLst>
          </p:cNvPr>
          <p:cNvSpPr>
            <a:spLocks noGrp="1"/>
          </p:cNvSpPr>
          <p:nvPr>
            <p:ph type="title"/>
          </p:nvPr>
        </p:nvSpPr>
        <p:spPr/>
        <p:txBody>
          <a:bodyPr>
            <a:noAutofit/>
          </a:bodyPr>
          <a:lstStyle/>
          <a:p>
            <a:r>
              <a:rPr lang="de-DE" sz="3200" dirty="0"/>
              <a:t>Arbeitsauftrag: Erarbeiten Sie anhand der Vorgaben die wesentlichen Aussagen zum „Bio-Siegel“</a:t>
            </a:r>
          </a:p>
        </p:txBody>
      </p:sp>
      <p:graphicFrame>
        <p:nvGraphicFramePr>
          <p:cNvPr id="5" name="Tabelle 8">
            <a:extLst>
              <a:ext uri="{FF2B5EF4-FFF2-40B4-BE49-F238E27FC236}">
                <a16:creationId xmlns:a16="http://schemas.microsoft.com/office/drawing/2014/main" id="{BE6FD9A0-8433-0B7B-2758-42213B071F9A}"/>
              </a:ext>
            </a:extLst>
          </p:cNvPr>
          <p:cNvGraphicFramePr>
            <a:graphicFrameLocks noGrp="1"/>
          </p:cNvGraphicFramePr>
          <p:nvPr>
            <p:extLst>
              <p:ext uri="{D42A27DB-BD31-4B8C-83A1-F6EECF244321}">
                <p14:modId xmlns:p14="http://schemas.microsoft.com/office/powerpoint/2010/main" val="4057130564"/>
              </p:ext>
            </p:extLst>
          </p:nvPr>
        </p:nvGraphicFramePr>
        <p:xfrm>
          <a:off x="838200" y="1439917"/>
          <a:ext cx="10328145" cy="5052958"/>
        </p:xfrm>
        <a:graphic>
          <a:graphicData uri="http://schemas.openxmlformats.org/drawingml/2006/table">
            <a:tbl>
              <a:tblPr firstRow="1" bandRow="1">
                <a:tableStyleId>{5940675A-B579-460E-94D1-54222C63F5DA}</a:tableStyleId>
              </a:tblPr>
              <a:tblGrid>
                <a:gridCol w="2555746">
                  <a:extLst>
                    <a:ext uri="{9D8B030D-6E8A-4147-A177-3AD203B41FA5}">
                      <a16:colId xmlns:a16="http://schemas.microsoft.com/office/drawing/2014/main" val="2168127119"/>
                    </a:ext>
                  </a:extLst>
                </a:gridCol>
                <a:gridCol w="7772399">
                  <a:extLst>
                    <a:ext uri="{9D8B030D-6E8A-4147-A177-3AD203B41FA5}">
                      <a16:colId xmlns:a16="http://schemas.microsoft.com/office/drawing/2014/main" val="3633166670"/>
                    </a:ext>
                  </a:extLst>
                </a:gridCol>
              </a:tblGrid>
              <a:tr h="1262473">
                <a:tc>
                  <a:txBody>
                    <a:bodyPr/>
                    <a:lstStyle/>
                    <a:p>
                      <a:endParaRPr lang="de-DE" sz="1400" dirty="0"/>
                    </a:p>
                  </a:txBody>
                  <a:tcPr/>
                </a:tc>
                <a:tc>
                  <a:txBody>
                    <a:bodyPr/>
                    <a:lstStyle/>
                    <a:p>
                      <a:endParaRPr lang="de-DE" sz="1400" dirty="0"/>
                    </a:p>
                    <a:p>
                      <a:endParaRPr lang="de-DE" sz="1400" dirty="0"/>
                    </a:p>
                    <a:p>
                      <a:r>
                        <a:rPr lang="de-DE" sz="1400" dirty="0"/>
                        <a:t>Anforderungen im Bio-Anbau</a:t>
                      </a:r>
                    </a:p>
                  </a:txBody>
                  <a:tcPr/>
                </a:tc>
                <a:extLst>
                  <a:ext uri="{0D108BD9-81ED-4DB2-BD59-A6C34878D82A}">
                    <a16:rowId xmlns:a16="http://schemas.microsoft.com/office/drawing/2014/main" val="1937068009"/>
                  </a:ext>
                </a:extLst>
              </a:tr>
              <a:tr h="758097">
                <a:tc>
                  <a:txBody>
                    <a:bodyPr/>
                    <a:lstStyle/>
                    <a:p>
                      <a:pPr>
                        <a:lnSpc>
                          <a:spcPct val="200000"/>
                        </a:lnSpc>
                      </a:pPr>
                      <a:r>
                        <a:rPr lang="de-DE" sz="1400" b="1" dirty="0"/>
                        <a:t>Bodenfruchtbarkeit </a:t>
                      </a:r>
                    </a:p>
                  </a:txBody>
                  <a:tcPr>
                    <a:solidFill>
                      <a:schemeClr val="bg1">
                        <a:lumMod val="85000"/>
                      </a:schemeClr>
                    </a:solidFill>
                  </a:tcPr>
                </a:tc>
                <a:tc rowSpan="5">
                  <a:txBody>
                    <a:bodyPr/>
                    <a:lstStyle/>
                    <a:p>
                      <a:pPr>
                        <a:lnSpc>
                          <a:spcPct val="200000"/>
                        </a:lnSpc>
                      </a:pPr>
                      <a:endParaRPr lang="de-DE" sz="1400" dirty="0"/>
                    </a:p>
                    <a:p>
                      <a:pPr>
                        <a:lnSpc>
                          <a:spcPct val="200000"/>
                        </a:lnSpc>
                      </a:pPr>
                      <a:endParaRPr lang="de-DE" sz="1400" dirty="0"/>
                    </a:p>
                  </a:txBody>
                  <a:tcPr/>
                </a:tc>
                <a:extLst>
                  <a:ext uri="{0D108BD9-81ED-4DB2-BD59-A6C34878D82A}">
                    <a16:rowId xmlns:a16="http://schemas.microsoft.com/office/drawing/2014/main" val="2202943378"/>
                  </a:ext>
                </a:extLst>
              </a:tr>
              <a:tr h="758097">
                <a:tc>
                  <a:txBody>
                    <a:bodyPr/>
                    <a:lstStyle/>
                    <a:p>
                      <a:pPr>
                        <a:lnSpc>
                          <a:spcPct val="200000"/>
                        </a:lnSpc>
                      </a:pPr>
                      <a:r>
                        <a:rPr lang="de-DE" sz="1400" b="1" dirty="0"/>
                        <a:t>Düngung</a:t>
                      </a:r>
                    </a:p>
                  </a:txBody>
                  <a:tcPr/>
                </a:tc>
                <a:tc vMerge="1">
                  <a:txBody>
                    <a:bodyPr/>
                    <a:lstStyle/>
                    <a:p>
                      <a:pPr>
                        <a:lnSpc>
                          <a:spcPct val="200000"/>
                        </a:lnSpc>
                      </a:pPr>
                      <a:endParaRPr lang="de-DE" sz="1400" dirty="0"/>
                    </a:p>
                  </a:txBody>
                  <a:tcPr/>
                </a:tc>
                <a:extLst>
                  <a:ext uri="{0D108BD9-81ED-4DB2-BD59-A6C34878D82A}">
                    <a16:rowId xmlns:a16="http://schemas.microsoft.com/office/drawing/2014/main" val="2237447073"/>
                  </a:ext>
                </a:extLst>
              </a:tr>
              <a:tr h="758097">
                <a:tc>
                  <a:txBody>
                    <a:bodyPr/>
                    <a:lstStyle/>
                    <a:p>
                      <a:pPr>
                        <a:lnSpc>
                          <a:spcPct val="200000"/>
                        </a:lnSpc>
                      </a:pPr>
                      <a:r>
                        <a:rPr lang="de-DE" sz="1400" b="1" dirty="0"/>
                        <a:t>Saatgut</a:t>
                      </a:r>
                    </a:p>
                  </a:txBody>
                  <a:tcPr/>
                </a:tc>
                <a:tc vMerge="1">
                  <a:txBody>
                    <a:bodyPr/>
                    <a:lstStyle/>
                    <a:p>
                      <a:pPr>
                        <a:lnSpc>
                          <a:spcPct val="200000"/>
                        </a:lnSpc>
                      </a:pPr>
                      <a:endParaRPr lang="de-DE" sz="1400" dirty="0"/>
                    </a:p>
                  </a:txBody>
                  <a:tcPr/>
                </a:tc>
                <a:extLst>
                  <a:ext uri="{0D108BD9-81ED-4DB2-BD59-A6C34878D82A}">
                    <a16:rowId xmlns:a16="http://schemas.microsoft.com/office/drawing/2014/main" val="212056503"/>
                  </a:ext>
                </a:extLst>
              </a:tr>
              <a:tr h="758097">
                <a:tc>
                  <a:txBody>
                    <a:bodyPr/>
                    <a:lstStyle/>
                    <a:p>
                      <a:pPr>
                        <a:lnSpc>
                          <a:spcPct val="200000"/>
                        </a:lnSpc>
                      </a:pPr>
                      <a:r>
                        <a:rPr lang="de-DE" sz="1400" b="1" dirty="0" err="1"/>
                        <a:t>Beikrautregulierung</a:t>
                      </a:r>
                      <a:endParaRPr lang="de-DE" sz="1400" b="1" dirty="0"/>
                    </a:p>
                  </a:txBody>
                  <a:tcPr/>
                </a:tc>
                <a:tc vMerge="1">
                  <a:txBody>
                    <a:bodyPr/>
                    <a:lstStyle/>
                    <a:p>
                      <a:pPr>
                        <a:lnSpc>
                          <a:spcPct val="200000"/>
                        </a:lnSpc>
                      </a:pPr>
                      <a:endParaRPr lang="de-DE" sz="1400" dirty="0"/>
                    </a:p>
                  </a:txBody>
                  <a:tcPr/>
                </a:tc>
                <a:extLst>
                  <a:ext uri="{0D108BD9-81ED-4DB2-BD59-A6C34878D82A}">
                    <a16:rowId xmlns:a16="http://schemas.microsoft.com/office/drawing/2014/main" val="2657926251"/>
                  </a:ext>
                </a:extLst>
              </a:tr>
              <a:tr h="758097">
                <a:tc>
                  <a:txBody>
                    <a:bodyPr/>
                    <a:lstStyle/>
                    <a:p>
                      <a:pPr>
                        <a:lnSpc>
                          <a:spcPct val="200000"/>
                        </a:lnSpc>
                      </a:pPr>
                      <a:r>
                        <a:rPr lang="de-DE" sz="1400" b="1" dirty="0"/>
                        <a:t>Schaderreger</a:t>
                      </a:r>
                    </a:p>
                  </a:txBody>
                  <a:tcPr/>
                </a:tc>
                <a:tc vMerge="1">
                  <a:txBody>
                    <a:bodyPr/>
                    <a:lstStyle/>
                    <a:p>
                      <a:pPr>
                        <a:lnSpc>
                          <a:spcPct val="200000"/>
                        </a:lnSpc>
                      </a:pPr>
                      <a:endParaRPr lang="de-DE" sz="1400" dirty="0"/>
                    </a:p>
                  </a:txBody>
                  <a:tcPr/>
                </a:tc>
                <a:extLst>
                  <a:ext uri="{0D108BD9-81ED-4DB2-BD59-A6C34878D82A}">
                    <a16:rowId xmlns:a16="http://schemas.microsoft.com/office/drawing/2014/main" val="2277537241"/>
                  </a:ext>
                </a:extLst>
              </a:tr>
            </a:tbl>
          </a:graphicData>
        </a:graphic>
      </p:graphicFrame>
      <p:grpSp>
        <p:nvGrpSpPr>
          <p:cNvPr id="10" name="Gruppieren 9">
            <a:extLst>
              <a:ext uri="{FF2B5EF4-FFF2-40B4-BE49-F238E27FC236}">
                <a16:creationId xmlns:a16="http://schemas.microsoft.com/office/drawing/2014/main" id="{222B9247-CF7C-8F4D-AD91-13F3FB972200}"/>
              </a:ext>
            </a:extLst>
          </p:cNvPr>
          <p:cNvGrpSpPr/>
          <p:nvPr/>
        </p:nvGrpSpPr>
        <p:grpSpPr>
          <a:xfrm>
            <a:off x="3093046" y="3073212"/>
            <a:ext cx="574920" cy="169920"/>
            <a:chOff x="3093046" y="3073212"/>
            <a:chExt cx="574920" cy="169920"/>
          </a:xfrm>
        </p:grpSpPr>
        <mc:AlternateContent xmlns:mc="http://schemas.openxmlformats.org/markup-compatibility/2006" xmlns:p14="http://schemas.microsoft.com/office/powerpoint/2010/main">
          <mc:Choice Requires="p14">
            <p:contentPart p14:bwMode="auto" r:id="rId4">
              <p14:nvContentPartPr>
                <p14:cNvPr id="8" name="Freihand 7">
                  <a:extLst>
                    <a:ext uri="{FF2B5EF4-FFF2-40B4-BE49-F238E27FC236}">
                      <a16:creationId xmlns:a16="http://schemas.microsoft.com/office/drawing/2014/main" id="{B6573427-30AB-7040-1838-260188EB93A7}"/>
                    </a:ext>
                  </a:extLst>
                </p14:cNvPr>
                <p14:cNvContentPartPr/>
                <p14:nvPr/>
              </p14:nvContentPartPr>
              <p14:xfrm>
                <a:off x="3093046" y="3078252"/>
                <a:ext cx="531360" cy="67320"/>
              </p14:xfrm>
            </p:contentPart>
          </mc:Choice>
          <mc:Fallback xmlns="">
            <p:pic>
              <p:nvPicPr>
                <p:cNvPr id="8" name="Freihand 7">
                  <a:extLst>
                    <a:ext uri="{FF2B5EF4-FFF2-40B4-BE49-F238E27FC236}">
                      <a16:creationId xmlns:a16="http://schemas.microsoft.com/office/drawing/2014/main" id="{B6573427-30AB-7040-1838-260188EB93A7}"/>
                    </a:ext>
                  </a:extLst>
                </p:cNvPr>
                <p:cNvPicPr/>
                <p:nvPr/>
              </p:nvPicPr>
              <p:blipFill>
                <a:blip r:embed="rId9"/>
                <a:stretch>
                  <a:fillRect/>
                </a:stretch>
              </p:blipFill>
              <p:spPr>
                <a:xfrm>
                  <a:off x="3075406" y="3060252"/>
                  <a:ext cx="56700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Freihand 8">
                  <a:extLst>
                    <a:ext uri="{FF2B5EF4-FFF2-40B4-BE49-F238E27FC236}">
                      <a16:creationId xmlns:a16="http://schemas.microsoft.com/office/drawing/2014/main" id="{1528A0A5-D7D5-C919-D4D9-C906638CD492}"/>
                    </a:ext>
                  </a:extLst>
                </p14:cNvPr>
                <p14:cNvContentPartPr/>
                <p14:nvPr/>
              </p14:nvContentPartPr>
              <p14:xfrm>
                <a:off x="3526486" y="3073212"/>
                <a:ext cx="141480" cy="169920"/>
              </p14:xfrm>
            </p:contentPart>
          </mc:Choice>
          <mc:Fallback xmlns="">
            <p:pic>
              <p:nvPicPr>
                <p:cNvPr id="9" name="Freihand 8">
                  <a:extLst>
                    <a:ext uri="{FF2B5EF4-FFF2-40B4-BE49-F238E27FC236}">
                      <a16:creationId xmlns:a16="http://schemas.microsoft.com/office/drawing/2014/main" id="{1528A0A5-D7D5-C919-D4D9-C906638CD492}"/>
                    </a:ext>
                  </a:extLst>
                </p:cNvPr>
                <p:cNvPicPr/>
                <p:nvPr/>
              </p:nvPicPr>
              <p:blipFill>
                <a:blip r:embed="rId11"/>
                <a:stretch>
                  <a:fillRect/>
                </a:stretch>
              </p:blipFill>
              <p:spPr>
                <a:xfrm>
                  <a:off x="3508486" y="3055212"/>
                  <a:ext cx="177120" cy="205560"/>
                </a:xfrm>
                <a:prstGeom prst="rect">
                  <a:avLst/>
                </a:prstGeom>
              </p:spPr>
            </p:pic>
          </mc:Fallback>
        </mc:AlternateContent>
      </p:grpSp>
      <p:sp>
        <p:nvSpPr>
          <p:cNvPr id="11" name="Textfeld 10">
            <a:extLst>
              <a:ext uri="{FF2B5EF4-FFF2-40B4-BE49-F238E27FC236}">
                <a16:creationId xmlns:a16="http://schemas.microsoft.com/office/drawing/2014/main" id="{071BED1D-200B-F905-63F8-A63521714410}"/>
              </a:ext>
            </a:extLst>
          </p:cNvPr>
          <p:cNvSpPr txBox="1"/>
          <p:nvPr/>
        </p:nvSpPr>
        <p:spPr>
          <a:xfrm>
            <a:off x="6789683" y="2894078"/>
            <a:ext cx="3720662" cy="2308324"/>
          </a:xfrm>
          <a:prstGeom prst="rect">
            <a:avLst/>
          </a:prstGeom>
          <a:noFill/>
        </p:spPr>
        <p:txBody>
          <a:bodyPr wrap="square" rtlCol="0">
            <a:spAutoFit/>
          </a:bodyPr>
          <a:lstStyle/>
          <a:p>
            <a:r>
              <a:rPr lang="de-DE" b="1" dirty="0"/>
              <a:t>Leitimpulse: </a:t>
            </a:r>
          </a:p>
          <a:p>
            <a:r>
              <a:rPr lang="de-DE" dirty="0"/>
              <a:t>Erklären Sie die Bedeutung und die Funktion der Bodenlebewesen.</a:t>
            </a:r>
          </a:p>
          <a:p>
            <a:endParaRPr lang="de-DE" dirty="0"/>
          </a:p>
          <a:p>
            <a:r>
              <a:rPr lang="de-DE" dirty="0"/>
              <a:t>Recherchieren Sie die Möglichkeiten, den Boden ohne einen tierhaltenden Betrieb fruchtbar und lebendig zu halten!</a:t>
            </a:r>
          </a:p>
        </p:txBody>
      </p:sp>
      <p:grpSp>
        <p:nvGrpSpPr>
          <p:cNvPr id="14" name="Gruppieren 13">
            <a:extLst>
              <a:ext uri="{FF2B5EF4-FFF2-40B4-BE49-F238E27FC236}">
                <a16:creationId xmlns:a16="http://schemas.microsoft.com/office/drawing/2014/main" id="{326E8A01-D17F-E893-BAF8-DEFFCDE5D36E}"/>
              </a:ext>
            </a:extLst>
          </p:cNvPr>
          <p:cNvGrpSpPr/>
          <p:nvPr/>
        </p:nvGrpSpPr>
        <p:grpSpPr>
          <a:xfrm>
            <a:off x="5984566" y="2969532"/>
            <a:ext cx="793800" cy="402840"/>
            <a:chOff x="5984566" y="2969532"/>
            <a:chExt cx="793800" cy="402840"/>
          </a:xfrm>
        </p:grpSpPr>
        <mc:AlternateContent xmlns:mc="http://schemas.openxmlformats.org/markup-compatibility/2006" xmlns:p14="http://schemas.microsoft.com/office/powerpoint/2010/main">
          <mc:Choice Requires="p14">
            <p:contentPart p14:bwMode="auto" r:id="rId12">
              <p14:nvContentPartPr>
                <p14:cNvPr id="12" name="Freihand 11">
                  <a:extLst>
                    <a:ext uri="{FF2B5EF4-FFF2-40B4-BE49-F238E27FC236}">
                      <a16:creationId xmlns:a16="http://schemas.microsoft.com/office/drawing/2014/main" id="{A02A3156-1D74-9A17-963E-D40E797DA7E1}"/>
                    </a:ext>
                  </a:extLst>
                </p14:cNvPr>
                <p14:cNvContentPartPr/>
                <p14:nvPr/>
              </p14:nvContentPartPr>
              <p14:xfrm>
                <a:off x="5984566" y="3067452"/>
                <a:ext cx="696240" cy="304920"/>
              </p14:xfrm>
            </p:contentPart>
          </mc:Choice>
          <mc:Fallback xmlns="">
            <p:pic>
              <p:nvPicPr>
                <p:cNvPr id="12" name="Freihand 11">
                  <a:extLst>
                    <a:ext uri="{FF2B5EF4-FFF2-40B4-BE49-F238E27FC236}">
                      <a16:creationId xmlns:a16="http://schemas.microsoft.com/office/drawing/2014/main" id="{A02A3156-1D74-9A17-963E-D40E797DA7E1}"/>
                    </a:ext>
                  </a:extLst>
                </p:cNvPr>
                <p:cNvPicPr/>
                <p:nvPr/>
              </p:nvPicPr>
              <p:blipFill>
                <a:blip r:embed="rId13"/>
                <a:stretch>
                  <a:fillRect/>
                </a:stretch>
              </p:blipFill>
              <p:spPr>
                <a:xfrm>
                  <a:off x="5966566" y="3049452"/>
                  <a:ext cx="731880" cy="3405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Freihand 12">
                  <a:extLst>
                    <a:ext uri="{FF2B5EF4-FFF2-40B4-BE49-F238E27FC236}">
                      <a16:creationId xmlns:a16="http://schemas.microsoft.com/office/drawing/2014/main" id="{653A30C7-6313-7B5A-CE6A-338C063F4924}"/>
                    </a:ext>
                  </a:extLst>
                </p14:cNvPr>
                <p14:cNvContentPartPr/>
                <p14:nvPr/>
              </p14:nvContentPartPr>
              <p14:xfrm>
                <a:off x="6585046" y="2969532"/>
                <a:ext cx="193320" cy="282960"/>
              </p14:xfrm>
            </p:contentPart>
          </mc:Choice>
          <mc:Fallback xmlns="">
            <p:pic>
              <p:nvPicPr>
                <p:cNvPr id="13" name="Freihand 12">
                  <a:extLst>
                    <a:ext uri="{FF2B5EF4-FFF2-40B4-BE49-F238E27FC236}">
                      <a16:creationId xmlns:a16="http://schemas.microsoft.com/office/drawing/2014/main" id="{653A30C7-6313-7B5A-CE6A-338C063F4924}"/>
                    </a:ext>
                  </a:extLst>
                </p:cNvPr>
                <p:cNvPicPr/>
                <p:nvPr/>
              </p:nvPicPr>
              <p:blipFill>
                <a:blip r:embed="rId15"/>
                <a:stretch>
                  <a:fillRect/>
                </a:stretch>
              </p:blipFill>
              <p:spPr>
                <a:xfrm>
                  <a:off x="6567406" y="2951532"/>
                  <a:ext cx="228960" cy="318600"/>
                </a:xfrm>
                <a:prstGeom prst="rect">
                  <a:avLst/>
                </a:prstGeom>
              </p:spPr>
            </p:pic>
          </mc:Fallback>
        </mc:AlternateContent>
      </p:grpSp>
      <p:pic>
        <p:nvPicPr>
          <p:cNvPr id="16" name="Grafik 15">
            <a:extLst>
              <a:ext uri="{FF2B5EF4-FFF2-40B4-BE49-F238E27FC236}">
                <a16:creationId xmlns:a16="http://schemas.microsoft.com/office/drawing/2014/main" id="{3300F430-3641-6E88-B199-40395A5328B8}"/>
              </a:ext>
            </a:extLst>
          </p:cNvPr>
          <p:cNvPicPr>
            <a:picLocks noChangeAspect="1"/>
          </p:cNvPicPr>
          <p:nvPr/>
        </p:nvPicPr>
        <p:blipFill>
          <a:blip r:embed="rId16"/>
          <a:stretch>
            <a:fillRect/>
          </a:stretch>
        </p:blipFill>
        <p:spPr>
          <a:xfrm>
            <a:off x="5065318" y="4252825"/>
            <a:ext cx="1267368" cy="1292316"/>
          </a:xfrm>
          <a:prstGeom prst="rect">
            <a:avLst/>
          </a:prstGeom>
        </p:spPr>
      </p:pic>
      <p:pic>
        <p:nvPicPr>
          <p:cNvPr id="3" name="Grafik 2">
            <a:extLst>
              <a:ext uri="{FF2B5EF4-FFF2-40B4-BE49-F238E27FC236}">
                <a16:creationId xmlns:a16="http://schemas.microsoft.com/office/drawing/2014/main" id="{7199C17A-61FC-4B79-9046-221DB195D987}"/>
              </a:ext>
            </a:extLst>
          </p:cNvPr>
          <p:cNvPicPr>
            <a:picLocks noChangeAspect="1"/>
          </p:cNvPicPr>
          <p:nvPr/>
        </p:nvPicPr>
        <p:blipFill>
          <a:blip r:embed="rId17"/>
          <a:stretch>
            <a:fillRect/>
          </a:stretch>
        </p:blipFill>
        <p:spPr>
          <a:xfrm rot="19595947">
            <a:off x="3695547" y="2827696"/>
            <a:ext cx="551833" cy="283673"/>
          </a:xfrm>
          <a:prstGeom prst="rect">
            <a:avLst/>
          </a:prstGeom>
        </p:spPr>
      </p:pic>
      <p:pic>
        <p:nvPicPr>
          <p:cNvPr id="17" name="Grafik 16">
            <a:extLst>
              <a:ext uri="{FF2B5EF4-FFF2-40B4-BE49-F238E27FC236}">
                <a16:creationId xmlns:a16="http://schemas.microsoft.com/office/drawing/2014/main" id="{1F047731-16CC-4BCA-B4D3-E592A1882235}"/>
              </a:ext>
            </a:extLst>
          </p:cNvPr>
          <p:cNvPicPr>
            <a:picLocks noChangeAspect="1"/>
          </p:cNvPicPr>
          <p:nvPr/>
        </p:nvPicPr>
        <p:blipFill>
          <a:blip r:embed="rId18"/>
          <a:stretch>
            <a:fillRect/>
          </a:stretch>
        </p:blipFill>
        <p:spPr>
          <a:xfrm>
            <a:off x="4124963" y="2894078"/>
            <a:ext cx="2081804" cy="1292316"/>
          </a:xfrm>
          <a:prstGeom prst="rect">
            <a:avLst/>
          </a:prstGeom>
        </p:spPr>
      </p:pic>
      <p:sp>
        <p:nvSpPr>
          <p:cNvPr id="18" name="Textfeld 17">
            <a:extLst>
              <a:ext uri="{FF2B5EF4-FFF2-40B4-BE49-F238E27FC236}">
                <a16:creationId xmlns:a16="http://schemas.microsoft.com/office/drawing/2014/main" id="{D4F74813-44CB-4A1A-8AF1-18DC661A16D2}"/>
              </a:ext>
            </a:extLst>
          </p:cNvPr>
          <p:cNvSpPr txBox="1"/>
          <p:nvPr/>
        </p:nvSpPr>
        <p:spPr>
          <a:xfrm>
            <a:off x="4233957" y="3792172"/>
            <a:ext cx="2336722" cy="215444"/>
          </a:xfrm>
          <a:prstGeom prst="rect">
            <a:avLst/>
          </a:prstGeom>
          <a:noFill/>
        </p:spPr>
        <p:txBody>
          <a:bodyPr wrap="square" rtlCol="0">
            <a:spAutoFit/>
          </a:bodyPr>
          <a:lstStyle/>
          <a:p>
            <a:r>
              <a:rPr lang="de-DE" sz="8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Doch was bedeutet fruchtbarer Boden?</a:t>
            </a:r>
          </a:p>
        </p:txBody>
      </p:sp>
    </p:spTree>
    <p:extLst>
      <p:ext uri="{BB962C8B-B14F-4D97-AF65-F5344CB8AC3E}">
        <p14:creationId xmlns:p14="http://schemas.microsoft.com/office/powerpoint/2010/main" val="22753539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30E4DA-C68C-B0EF-DB7A-DE9BDF175EB5}"/>
              </a:ext>
            </a:extLst>
          </p:cNvPr>
          <p:cNvSpPr>
            <a:spLocks noGrp="1"/>
          </p:cNvSpPr>
          <p:nvPr>
            <p:ph type="title"/>
          </p:nvPr>
        </p:nvSpPr>
        <p:spPr/>
        <p:txBody>
          <a:bodyPr/>
          <a:lstStyle/>
          <a:p>
            <a:r>
              <a:rPr lang="de-DE" dirty="0"/>
              <a:t>Bodenfruchtbarkeit</a:t>
            </a:r>
          </a:p>
        </p:txBody>
      </p:sp>
      <p:graphicFrame>
        <p:nvGraphicFramePr>
          <p:cNvPr id="4" name="Tabelle 8">
            <a:extLst>
              <a:ext uri="{FF2B5EF4-FFF2-40B4-BE49-F238E27FC236}">
                <a16:creationId xmlns:a16="http://schemas.microsoft.com/office/drawing/2014/main" id="{47EABA76-87E1-77FD-D6AC-15902C5D9C45}"/>
              </a:ext>
            </a:extLst>
          </p:cNvPr>
          <p:cNvGraphicFramePr>
            <a:graphicFrameLocks noGrp="1"/>
          </p:cNvGraphicFramePr>
          <p:nvPr>
            <p:extLst>
              <p:ext uri="{D42A27DB-BD31-4B8C-83A1-F6EECF244321}">
                <p14:modId xmlns:p14="http://schemas.microsoft.com/office/powerpoint/2010/main" val="1908918624"/>
              </p:ext>
            </p:extLst>
          </p:nvPr>
        </p:nvGraphicFramePr>
        <p:xfrm>
          <a:off x="838200" y="1952139"/>
          <a:ext cx="10328145" cy="4408656"/>
        </p:xfrm>
        <a:graphic>
          <a:graphicData uri="http://schemas.openxmlformats.org/drawingml/2006/table">
            <a:tbl>
              <a:tblPr firstRow="1" bandRow="1">
                <a:tableStyleId>{5940675A-B579-460E-94D1-54222C63F5DA}</a:tableStyleId>
              </a:tblPr>
              <a:tblGrid>
                <a:gridCol w="2555746">
                  <a:extLst>
                    <a:ext uri="{9D8B030D-6E8A-4147-A177-3AD203B41FA5}">
                      <a16:colId xmlns:a16="http://schemas.microsoft.com/office/drawing/2014/main" val="2168127119"/>
                    </a:ext>
                  </a:extLst>
                </a:gridCol>
                <a:gridCol w="7772399">
                  <a:extLst>
                    <a:ext uri="{9D8B030D-6E8A-4147-A177-3AD203B41FA5}">
                      <a16:colId xmlns:a16="http://schemas.microsoft.com/office/drawing/2014/main" val="3633166670"/>
                    </a:ext>
                  </a:extLst>
                </a:gridCol>
              </a:tblGrid>
              <a:tr h="822176">
                <a:tc>
                  <a:txBody>
                    <a:bodyPr/>
                    <a:lstStyle/>
                    <a:p>
                      <a:endParaRPr lang="de-DE" sz="1400" dirty="0"/>
                    </a:p>
                  </a:txBody>
                  <a:tcPr/>
                </a:tc>
                <a:tc>
                  <a:txBody>
                    <a:bodyPr/>
                    <a:lstStyle/>
                    <a:p>
                      <a:endParaRPr lang="de-DE" sz="1400" dirty="0"/>
                    </a:p>
                    <a:p>
                      <a:r>
                        <a:rPr lang="de-DE" sz="1400" dirty="0"/>
                        <a:t>Anforderungen im Bio-Anbau</a:t>
                      </a:r>
                    </a:p>
                  </a:txBody>
                  <a:tcPr/>
                </a:tc>
                <a:extLst>
                  <a:ext uri="{0D108BD9-81ED-4DB2-BD59-A6C34878D82A}">
                    <a16:rowId xmlns:a16="http://schemas.microsoft.com/office/drawing/2014/main" val="1937068009"/>
                  </a:ext>
                </a:extLst>
              </a:tr>
              <a:tr h="717296">
                <a:tc>
                  <a:txBody>
                    <a:bodyPr/>
                    <a:lstStyle/>
                    <a:p>
                      <a:pPr>
                        <a:lnSpc>
                          <a:spcPct val="200000"/>
                        </a:lnSpc>
                      </a:pPr>
                      <a:r>
                        <a:rPr lang="de-DE" sz="1400" b="1" dirty="0"/>
                        <a:t>Bodenfruchtbarkeit </a:t>
                      </a:r>
                    </a:p>
                  </a:txBody>
                  <a:tcPr>
                    <a:solidFill>
                      <a:schemeClr val="bg1">
                        <a:lumMod val="85000"/>
                      </a:schemeClr>
                    </a:solidFill>
                  </a:tcPr>
                </a:tc>
                <a:tc rowSpan="2">
                  <a:txBody>
                    <a:bodyPr/>
                    <a:lstStyle/>
                    <a:p>
                      <a:pPr>
                        <a:lnSpc>
                          <a:spcPct val="200000"/>
                        </a:lnSpc>
                      </a:pPr>
                      <a:r>
                        <a:rPr lang="de-DE" sz="1400" b="1" dirty="0"/>
                        <a:t>Erklärung Bodenlebewesen: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solidFill>
                            <a:srgbClr val="FF0000"/>
                          </a:solidFill>
                        </a:rPr>
                        <a:t>Bodenlebewesen sind Anzeiger für fruchtbare Böden. Fruchtbare Böden können Wasser gut halten (wichtig bei Dürren und Starkregenereignissen!), sind gut durchwurzelbar und haben viele wichtige Nährstoffe für die Pflanzen.</a:t>
                      </a:r>
                      <a:endParaRPr lang="de-DE" sz="1400" dirty="0"/>
                    </a:p>
                    <a:p>
                      <a:pPr>
                        <a:lnSpc>
                          <a:spcPct val="200000"/>
                        </a:lnSpc>
                      </a:pPr>
                      <a:r>
                        <a:rPr lang="de-DE" sz="1400" b="1" dirty="0"/>
                        <a:t>Funktion der Bodenlebewesen: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solidFill>
                            <a:srgbClr val="FF0000"/>
                          </a:solidFill>
                        </a:rPr>
                        <a:t>Bodenlebewesen zerkleinern organische Substanz und setzen dadurch Nährstoffe frei, die die Pflanzen wieder nutzen können. Dadurch entsteht ein Nährstoffkreislauf.</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40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400" b="1" dirty="0"/>
                        <a:t>Recherchieren Sie die Möglichkeiten, den Boden ohne einen tierhaltenden Betrieb fruchtbar und lebendig zu halten!</a:t>
                      </a:r>
                    </a:p>
                    <a:p>
                      <a:pPr>
                        <a:lnSpc>
                          <a:spcPct val="100000"/>
                        </a:lnSpc>
                      </a:pPr>
                      <a:r>
                        <a:rPr lang="de-DE" sz="1400" dirty="0">
                          <a:solidFill>
                            <a:srgbClr val="FF0000"/>
                          </a:solidFill>
                        </a:rPr>
                        <a:t>Mehrjährige Ackerfrüchte oder Zwischenfrüchte, am besten Leguminosen anbauen. Diese speichern Stickstoff aus der Luft und wandeln ihn mit ihren Knöllchenbakterien um, so dass er in der organischen Substanz im Boden verfügbar ist. So  wird mit Pflanzen gedüngt, außerdem wird der Boden gut und flächig durchwurzelt. Das gefällt auch den Bodenlebewesen. </a:t>
                      </a:r>
                    </a:p>
                  </a:txBody>
                  <a:tcPr/>
                </a:tc>
                <a:extLst>
                  <a:ext uri="{0D108BD9-81ED-4DB2-BD59-A6C34878D82A}">
                    <a16:rowId xmlns:a16="http://schemas.microsoft.com/office/drawing/2014/main" val="2202943378"/>
                  </a:ext>
                </a:extLst>
              </a:tr>
              <a:tr h="2869184">
                <a:tc>
                  <a:txBody>
                    <a:bodyPr/>
                    <a:lstStyle/>
                    <a:p>
                      <a:pPr>
                        <a:lnSpc>
                          <a:spcPct val="200000"/>
                        </a:lnSpc>
                      </a:pPr>
                      <a:endParaRPr lang="de-DE" sz="1400" b="1" dirty="0"/>
                    </a:p>
                  </a:txBody>
                  <a:tcPr/>
                </a:tc>
                <a:tc vMerge="1">
                  <a:txBody>
                    <a:bodyPr/>
                    <a:lstStyle/>
                    <a:p>
                      <a:pPr>
                        <a:lnSpc>
                          <a:spcPct val="200000"/>
                        </a:lnSpc>
                      </a:pPr>
                      <a:endParaRPr lang="de-DE" sz="1400" dirty="0"/>
                    </a:p>
                  </a:txBody>
                  <a:tcPr/>
                </a:tc>
                <a:extLst>
                  <a:ext uri="{0D108BD9-81ED-4DB2-BD59-A6C34878D82A}">
                    <a16:rowId xmlns:a16="http://schemas.microsoft.com/office/drawing/2014/main" val="2237447073"/>
                  </a:ext>
                </a:extLst>
              </a:tr>
            </a:tbl>
          </a:graphicData>
        </a:graphic>
      </p:graphicFrame>
    </p:spTree>
    <p:extLst>
      <p:ext uri="{BB962C8B-B14F-4D97-AF65-F5344CB8AC3E}">
        <p14:creationId xmlns:p14="http://schemas.microsoft.com/office/powerpoint/2010/main" val="21714861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Logo des Bio-Siegels, neues Fenster: Link zum Bio-Siegel">
            <a:extLst>
              <a:ext uri="{FF2B5EF4-FFF2-40B4-BE49-F238E27FC236}">
                <a16:creationId xmlns:a16="http://schemas.microsoft.com/office/drawing/2014/main" id="{ED1E8324-9EDE-F25C-5AE1-5880F6EAAB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61124" y="491287"/>
            <a:ext cx="1808540" cy="1073237"/>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F3941FD0-4564-1B01-767F-0C2BF5757D36}"/>
              </a:ext>
            </a:extLst>
          </p:cNvPr>
          <p:cNvSpPr>
            <a:spLocks noGrp="1"/>
          </p:cNvSpPr>
          <p:nvPr>
            <p:ph type="title"/>
          </p:nvPr>
        </p:nvSpPr>
        <p:spPr/>
        <p:txBody>
          <a:bodyPr>
            <a:noAutofit/>
          </a:bodyPr>
          <a:lstStyle/>
          <a:p>
            <a:r>
              <a:rPr lang="de-DE" sz="3200" dirty="0"/>
              <a:t>Arbeitsauftrag: Erarbeiten Sie anhand der Vorgaben die wesentlichen Aussagen zum „Bio-Siegel“</a:t>
            </a:r>
          </a:p>
        </p:txBody>
      </p:sp>
      <p:graphicFrame>
        <p:nvGraphicFramePr>
          <p:cNvPr id="5" name="Tabelle 8">
            <a:extLst>
              <a:ext uri="{FF2B5EF4-FFF2-40B4-BE49-F238E27FC236}">
                <a16:creationId xmlns:a16="http://schemas.microsoft.com/office/drawing/2014/main" id="{BE6FD9A0-8433-0B7B-2758-42213B071F9A}"/>
              </a:ext>
            </a:extLst>
          </p:cNvPr>
          <p:cNvGraphicFramePr>
            <a:graphicFrameLocks noGrp="1"/>
          </p:cNvGraphicFramePr>
          <p:nvPr>
            <p:extLst>
              <p:ext uri="{D42A27DB-BD31-4B8C-83A1-F6EECF244321}">
                <p14:modId xmlns:p14="http://schemas.microsoft.com/office/powerpoint/2010/main" val="570717616"/>
              </p:ext>
            </p:extLst>
          </p:nvPr>
        </p:nvGraphicFramePr>
        <p:xfrm>
          <a:off x="838200" y="1439917"/>
          <a:ext cx="10328145" cy="5052958"/>
        </p:xfrm>
        <a:graphic>
          <a:graphicData uri="http://schemas.openxmlformats.org/drawingml/2006/table">
            <a:tbl>
              <a:tblPr firstRow="1" bandRow="1">
                <a:tableStyleId>{5940675A-B579-460E-94D1-54222C63F5DA}</a:tableStyleId>
              </a:tblPr>
              <a:tblGrid>
                <a:gridCol w="2555746">
                  <a:extLst>
                    <a:ext uri="{9D8B030D-6E8A-4147-A177-3AD203B41FA5}">
                      <a16:colId xmlns:a16="http://schemas.microsoft.com/office/drawing/2014/main" val="2168127119"/>
                    </a:ext>
                  </a:extLst>
                </a:gridCol>
                <a:gridCol w="7772399">
                  <a:extLst>
                    <a:ext uri="{9D8B030D-6E8A-4147-A177-3AD203B41FA5}">
                      <a16:colId xmlns:a16="http://schemas.microsoft.com/office/drawing/2014/main" val="3633166670"/>
                    </a:ext>
                  </a:extLst>
                </a:gridCol>
              </a:tblGrid>
              <a:tr h="1262473">
                <a:tc>
                  <a:txBody>
                    <a:bodyPr/>
                    <a:lstStyle/>
                    <a:p>
                      <a:endParaRPr lang="de-DE" sz="1400" dirty="0"/>
                    </a:p>
                  </a:txBody>
                  <a:tcPr/>
                </a:tc>
                <a:tc>
                  <a:txBody>
                    <a:bodyPr/>
                    <a:lstStyle/>
                    <a:p>
                      <a:endParaRPr lang="de-DE" sz="1400" dirty="0"/>
                    </a:p>
                    <a:p>
                      <a:endParaRPr lang="de-DE" sz="1400" dirty="0"/>
                    </a:p>
                    <a:p>
                      <a:r>
                        <a:rPr lang="de-DE" sz="1400" dirty="0"/>
                        <a:t>Anforderungen im Bio-Anbau</a:t>
                      </a:r>
                    </a:p>
                  </a:txBody>
                  <a:tcPr/>
                </a:tc>
                <a:extLst>
                  <a:ext uri="{0D108BD9-81ED-4DB2-BD59-A6C34878D82A}">
                    <a16:rowId xmlns:a16="http://schemas.microsoft.com/office/drawing/2014/main" val="1937068009"/>
                  </a:ext>
                </a:extLst>
              </a:tr>
              <a:tr h="758097">
                <a:tc>
                  <a:txBody>
                    <a:bodyPr/>
                    <a:lstStyle/>
                    <a:p>
                      <a:pPr>
                        <a:lnSpc>
                          <a:spcPct val="200000"/>
                        </a:lnSpc>
                      </a:pPr>
                      <a:r>
                        <a:rPr lang="de-DE" sz="1400" b="1" dirty="0"/>
                        <a:t>Bodenfruchtbarkeit </a:t>
                      </a:r>
                    </a:p>
                  </a:txBody>
                  <a:tcPr>
                    <a:solidFill>
                      <a:schemeClr val="bg1"/>
                    </a:solidFill>
                  </a:tcPr>
                </a:tc>
                <a:tc rowSpan="5">
                  <a:txBody>
                    <a:bodyPr/>
                    <a:lstStyle/>
                    <a:p>
                      <a:pPr>
                        <a:lnSpc>
                          <a:spcPct val="200000"/>
                        </a:lnSpc>
                      </a:pPr>
                      <a:endParaRPr lang="de-DE" sz="1400" dirty="0"/>
                    </a:p>
                    <a:p>
                      <a:pPr>
                        <a:lnSpc>
                          <a:spcPct val="200000"/>
                        </a:lnSpc>
                      </a:pPr>
                      <a:endParaRPr lang="de-DE" sz="1400" dirty="0"/>
                    </a:p>
                  </a:txBody>
                  <a:tcPr/>
                </a:tc>
                <a:extLst>
                  <a:ext uri="{0D108BD9-81ED-4DB2-BD59-A6C34878D82A}">
                    <a16:rowId xmlns:a16="http://schemas.microsoft.com/office/drawing/2014/main" val="2202943378"/>
                  </a:ext>
                </a:extLst>
              </a:tr>
              <a:tr h="758097">
                <a:tc>
                  <a:txBody>
                    <a:bodyPr/>
                    <a:lstStyle/>
                    <a:p>
                      <a:pPr>
                        <a:lnSpc>
                          <a:spcPct val="200000"/>
                        </a:lnSpc>
                      </a:pPr>
                      <a:r>
                        <a:rPr lang="de-DE" sz="1400" b="1" dirty="0"/>
                        <a:t>Düngung</a:t>
                      </a:r>
                    </a:p>
                  </a:txBody>
                  <a:tcPr>
                    <a:solidFill>
                      <a:schemeClr val="bg1">
                        <a:lumMod val="85000"/>
                      </a:schemeClr>
                    </a:solidFill>
                  </a:tcPr>
                </a:tc>
                <a:tc vMerge="1">
                  <a:txBody>
                    <a:bodyPr/>
                    <a:lstStyle/>
                    <a:p>
                      <a:pPr>
                        <a:lnSpc>
                          <a:spcPct val="200000"/>
                        </a:lnSpc>
                      </a:pPr>
                      <a:endParaRPr lang="de-DE" sz="1400" dirty="0"/>
                    </a:p>
                  </a:txBody>
                  <a:tcPr/>
                </a:tc>
                <a:extLst>
                  <a:ext uri="{0D108BD9-81ED-4DB2-BD59-A6C34878D82A}">
                    <a16:rowId xmlns:a16="http://schemas.microsoft.com/office/drawing/2014/main" val="2237447073"/>
                  </a:ext>
                </a:extLst>
              </a:tr>
              <a:tr h="758097">
                <a:tc>
                  <a:txBody>
                    <a:bodyPr/>
                    <a:lstStyle/>
                    <a:p>
                      <a:pPr>
                        <a:lnSpc>
                          <a:spcPct val="200000"/>
                        </a:lnSpc>
                      </a:pPr>
                      <a:r>
                        <a:rPr lang="de-DE" sz="1400" b="1" dirty="0"/>
                        <a:t>Saatgut</a:t>
                      </a:r>
                    </a:p>
                  </a:txBody>
                  <a:tcPr/>
                </a:tc>
                <a:tc vMerge="1">
                  <a:txBody>
                    <a:bodyPr/>
                    <a:lstStyle/>
                    <a:p>
                      <a:pPr>
                        <a:lnSpc>
                          <a:spcPct val="200000"/>
                        </a:lnSpc>
                      </a:pPr>
                      <a:endParaRPr lang="de-DE" sz="1400" dirty="0"/>
                    </a:p>
                  </a:txBody>
                  <a:tcPr/>
                </a:tc>
                <a:extLst>
                  <a:ext uri="{0D108BD9-81ED-4DB2-BD59-A6C34878D82A}">
                    <a16:rowId xmlns:a16="http://schemas.microsoft.com/office/drawing/2014/main" val="212056503"/>
                  </a:ext>
                </a:extLst>
              </a:tr>
              <a:tr h="758097">
                <a:tc>
                  <a:txBody>
                    <a:bodyPr/>
                    <a:lstStyle/>
                    <a:p>
                      <a:pPr>
                        <a:lnSpc>
                          <a:spcPct val="200000"/>
                        </a:lnSpc>
                      </a:pPr>
                      <a:r>
                        <a:rPr lang="de-DE" sz="1400" b="1" dirty="0" err="1"/>
                        <a:t>Beikrautregulierung</a:t>
                      </a:r>
                      <a:endParaRPr lang="de-DE" sz="1400" b="1" dirty="0"/>
                    </a:p>
                  </a:txBody>
                  <a:tcPr/>
                </a:tc>
                <a:tc vMerge="1">
                  <a:txBody>
                    <a:bodyPr/>
                    <a:lstStyle/>
                    <a:p>
                      <a:pPr>
                        <a:lnSpc>
                          <a:spcPct val="200000"/>
                        </a:lnSpc>
                      </a:pPr>
                      <a:endParaRPr lang="de-DE" sz="1400" dirty="0"/>
                    </a:p>
                  </a:txBody>
                  <a:tcPr/>
                </a:tc>
                <a:extLst>
                  <a:ext uri="{0D108BD9-81ED-4DB2-BD59-A6C34878D82A}">
                    <a16:rowId xmlns:a16="http://schemas.microsoft.com/office/drawing/2014/main" val="2657926251"/>
                  </a:ext>
                </a:extLst>
              </a:tr>
              <a:tr h="758097">
                <a:tc>
                  <a:txBody>
                    <a:bodyPr/>
                    <a:lstStyle/>
                    <a:p>
                      <a:pPr>
                        <a:lnSpc>
                          <a:spcPct val="200000"/>
                        </a:lnSpc>
                      </a:pPr>
                      <a:r>
                        <a:rPr lang="de-DE" sz="1400" b="1" dirty="0"/>
                        <a:t>Schaderreger</a:t>
                      </a:r>
                    </a:p>
                  </a:txBody>
                  <a:tcPr/>
                </a:tc>
                <a:tc vMerge="1">
                  <a:txBody>
                    <a:bodyPr/>
                    <a:lstStyle/>
                    <a:p>
                      <a:pPr>
                        <a:lnSpc>
                          <a:spcPct val="200000"/>
                        </a:lnSpc>
                      </a:pPr>
                      <a:endParaRPr lang="de-DE" sz="1400" dirty="0"/>
                    </a:p>
                  </a:txBody>
                  <a:tcPr/>
                </a:tc>
                <a:extLst>
                  <a:ext uri="{0D108BD9-81ED-4DB2-BD59-A6C34878D82A}">
                    <a16:rowId xmlns:a16="http://schemas.microsoft.com/office/drawing/2014/main" val="2277537241"/>
                  </a:ext>
                </a:extLst>
              </a:tr>
            </a:tbl>
          </a:graphicData>
        </a:graphic>
      </p:graphicFrame>
      <p:grpSp>
        <p:nvGrpSpPr>
          <p:cNvPr id="10" name="Gruppieren 9">
            <a:extLst>
              <a:ext uri="{FF2B5EF4-FFF2-40B4-BE49-F238E27FC236}">
                <a16:creationId xmlns:a16="http://schemas.microsoft.com/office/drawing/2014/main" id="{222B9247-CF7C-8F4D-AD91-13F3FB972200}"/>
              </a:ext>
            </a:extLst>
          </p:cNvPr>
          <p:cNvGrpSpPr/>
          <p:nvPr/>
        </p:nvGrpSpPr>
        <p:grpSpPr>
          <a:xfrm>
            <a:off x="3223183" y="3796476"/>
            <a:ext cx="574920" cy="169920"/>
            <a:chOff x="3093046" y="3073212"/>
            <a:chExt cx="574920" cy="169920"/>
          </a:xfrm>
        </p:grpSpPr>
        <mc:AlternateContent xmlns:mc="http://schemas.openxmlformats.org/markup-compatibility/2006" xmlns:p14="http://schemas.microsoft.com/office/powerpoint/2010/main">
          <mc:Choice Requires="p14">
            <p:contentPart p14:bwMode="auto" r:id="rId3">
              <p14:nvContentPartPr>
                <p14:cNvPr id="8" name="Freihand 7">
                  <a:extLst>
                    <a:ext uri="{FF2B5EF4-FFF2-40B4-BE49-F238E27FC236}">
                      <a16:creationId xmlns:a16="http://schemas.microsoft.com/office/drawing/2014/main" id="{B6573427-30AB-7040-1838-260188EB93A7}"/>
                    </a:ext>
                  </a:extLst>
                </p14:cNvPr>
                <p14:cNvContentPartPr/>
                <p14:nvPr/>
              </p14:nvContentPartPr>
              <p14:xfrm>
                <a:off x="3093046" y="3078252"/>
                <a:ext cx="531360" cy="67320"/>
              </p14:xfrm>
            </p:contentPart>
          </mc:Choice>
          <mc:Fallback xmlns="">
            <p:pic>
              <p:nvPicPr>
                <p:cNvPr id="8" name="Freihand 7">
                  <a:extLst>
                    <a:ext uri="{FF2B5EF4-FFF2-40B4-BE49-F238E27FC236}">
                      <a16:creationId xmlns:a16="http://schemas.microsoft.com/office/drawing/2014/main" id="{B6573427-30AB-7040-1838-260188EB93A7}"/>
                    </a:ext>
                  </a:extLst>
                </p:cNvPr>
                <p:cNvPicPr/>
                <p:nvPr/>
              </p:nvPicPr>
              <p:blipFill>
                <a:blip r:embed="rId6"/>
                <a:stretch>
                  <a:fillRect/>
                </a:stretch>
              </p:blipFill>
              <p:spPr>
                <a:xfrm>
                  <a:off x="3075046" y="3060252"/>
                  <a:ext cx="56700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Freihand 8">
                  <a:extLst>
                    <a:ext uri="{FF2B5EF4-FFF2-40B4-BE49-F238E27FC236}">
                      <a16:creationId xmlns:a16="http://schemas.microsoft.com/office/drawing/2014/main" id="{1528A0A5-D7D5-C919-D4D9-C906638CD492}"/>
                    </a:ext>
                  </a:extLst>
                </p14:cNvPr>
                <p14:cNvContentPartPr/>
                <p14:nvPr/>
              </p14:nvContentPartPr>
              <p14:xfrm>
                <a:off x="3526486" y="3073212"/>
                <a:ext cx="141480" cy="169920"/>
              </p14:xfrm>
            </p:contentPart>
          </mc:Choice>
          <mc:Fallback xmlns="">
            <p:pic>
              <p:nvPicPr>
                <p:cNvPr id="9" name="Freihand 8">
                  <a:extLst>
                    <a:ext uri="{FF2B5EF4-FFF2-40B4-BE49-F238E27FC236}">
                      <a16:creationId xmlns:a16="http://schemas.microsoft.com/office/drawing/2014/main" id="{1528A0A5-D7D5-C919-D4D9-C906638CD492}"/>
                    </a:ext>
                  </a:extLst>
                </p:cNvPr>
                <p:cNvPicPr/>
                <p:nvPr/>
              </p:nvPicPr>
              <p:blipFill>
                <a:blip r:embed="rId8"/>
                <a:stretch>
                  <a:fillRect/>
                </a:stretch>
              </p:blipFill>
              <p:spPr>
                <a:xfrm>
                  <a:off x="3508486" y="3055250"/>
                  <a:ext cx="177120" cy="205485"/>
                </a:xfrm>
                <a:prstGeom prst="rect">
                  <a:avLst/>
                </a:prstGeom>
              </p:spPr>
            </p:pic>
          </mc:Fallback>
        </mc:AlternateContent>
      </p:grpSp>
      <p:sp>
        <p:nvSpPr>
          <p:cNvPr id="11" name="Textfeld 10">
            <a:extLst>
              <a:ext uri="{FF2B5EF4-FFF2-40B4-BE49-F238E27FC236}">
                <a16:creationId xmlns:a16="http://schemas.microsoft.com/office/drawing/2014/main" id="{071BED1D-200B-F905-63F8-A63521714410}"/>
              </a:ext>
            </a:extLst>
          </p:cNvPr>
          <p:cNvSpPr txBox="1"/>
          <p:nvPr/>
        </p:nvSpPr>
        <p:spPr>
          <a:xfrm>
            <a:off x="7318143" y="3067795"/>
            <a:ext cx="3720662" cy="1754326"/>
          </a:xfrm>
          <a:prstGeom prst="rect">
            <a:avLst/>
          </a:prstGeom>
          <a:noFill/>
        </p:spPr>
        <p:txBody>
          <a:bodyPr wrap="square" rtlCol="0">
            <a:spAutoFit/>
          </a:bodyPr>
          <a:lstStyle/>
          <a:p>
            <a:r>
              <a:rPr lang="de-DE" b="1" dirty="0"/>
              <a:t>Leitimpulse: </a:t>
            </a:r>
          </a:p>
          <a:p>
            <a:r>
              <a:rPr lang="de-DE" dirty="0"/>
              <a:t>Nennen Sie die Möglichkeiten zur Düngung.</a:t>
            </a:r>
          </a:p>
          <a:p>
            <a:endParaRPr lang="de-DE" dirty="0"/>
          </a:p>
          <a:p>
            <a:r>
              <a:rPr lang="de-DE" dirty="0"/>
              <a:t>Ergänzen Sie die zulässigen Düngemengen</a:t>
            </a:r>
          </a:p>
        </p:txBody>
      </p:sp>
      <p:grpSp>
        <p:nvGrpSpPr>
          <p:cNvPr id="14" name="Gruppieren 13">
            <a:extLst>
              <a:ext uri="{FF2B5EF4-FFF2-40B4-BE49-F238E27FC236}">
                <a16:creationId xmlns:a16="http://schemas.microsoft.com/office/drawing/2014/main" id="{326E8A01-D17F-E893-BAF8-DEFFCDE5D36E}"/>
              </a:ext>
            </a:extLst>
          </p:cNvPr>
          <p:cNvGrpSpPr/>
          <p:nvPr/>
        </p:nvGrpSpPr>
        <p:grpSpPr>
          <a:xfrm>
            <a:off x="6418807" y="3162816"/>
            <a:ext cx="793800" cy="402840"/>
            <a:chOff x="5984566" y="2969532"/>
            <a:chExt cx="793800" cy="402840"/>
          </a:xfrm>
        </p:grpSpPr>
        <mc:AlternateContent xmlns:mc="http://schemas.openxmlformats.org/markup-compatibility/2006" xmlns:p14="http://schemas.microsoft.com/office/powerpoint/2010/main">
          <mc:Choice Requires="p14">
            <p:contentPart p14:bwMode="auto" r:id="rId9">
              <p14:nvContentPartPr>
                <p14:cNvPr id="12" name="Freihand 11">
                  <a:extLst>
                    <a:ext uri="{FF2B5EF4-FFF2-40B4-BE49-F238E27FC236}">
                      <a16:creationId xmlns:a16="http://schemas.microsoft.com/office/drawing/2014/main" id="{A02A3156-1D74-9A17-963E-D40E797DA7E1}"/>
                    </a:ext>
                  </a:extLst>
                </p14:cNvPr>
                <p14:cNvContentPartPr/>
                <p14:nvPr/>
              </p14:nvContentPartPr>
              <p14:xfrm>
                <a:off x="5984566" y="3067452"/>
                <a:ext cx="696240" cy="304920"/>
              </p14:xfrm>
            </p:contentPart>
          </mc:Choice>
          <mc:Fallback xmlns="">
            <p:pic>
              <p:nvPicPr>
                <p:cNvPr id="12" name="Freihand 11">
                  <a:extLst>
                    <a:ext uri="{FF2B5EF4-FFF2-40B4-BE49-F238E27FC236}">
                      <a16:creationId xmlns:a16="http://schemas.microsoft.com/office/drawing/2014/main" id="{A02A3156-1D74-9A17-963E-D40E797DA7E1}"/>
                    </a:ext>
                  </a:extLst>
                </p:cNvPr>
                <p:cNvPicPr/>
                <p:nvPr/>
              </p:nvPicPr>
              <p:blipFill>
                <a:blip r:embed="rId10"/>
                <a:stretch>
                  <a:fillRect/>
                </a:stretch>
              </p:blipFill>
              <p:spPr>
                <a:xfrm>
                  <a:off x="5966566" y="3049452"/>
                  <a:ext cx="731880" cy="3405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 name="Freihand 12">
                  <a:extLst>
                    <a:ext uri="{FF2B5EF4-FFF2-40B4-BE49-F238E27FC236}">
                      <a16:creationId xmlns:a16="http://schemas.microsoft.com/office/drawing/2014/main" id="{653A30C7-6313-7B5A-CE6A-338C063F4924}"/>
                    </a:ext>
                  </a:extLst>
                </p14:cNvPr>
                <p14:cNvContentPartPr/>
                <p14:nvPr/>
              </p14:nvContentPartPr>
              <p14:xfrm>
                <a:off x="6585046" y="2969532"/>
                <a:ext cx="193320" cy="282960"/>
              </p14:xfrm>
            </p:contentPart>
          </mc:Choice>
          <mc:Fallback xmlns="">
            <p:pic>
              <p:nvPicPr>
                <p:cNvPr id="13" name="Freihand 12">
                  <a:extLst>
                    <a:ext uri="{FF2B5EF4-FFF2-40B4-BE49-F238E27FC236}">
                      <a16:creationId xmlns:a16="http://schemas.microsoft.com/office/drawing/2014/main" id="{653A30C7-6313-7B5A-CE6A-338C063F4924}"/>
                    </a:ext>
                  </a:extLst>
                </p:cNvPr>
                <p:cNvPicPr/>
                <p:nvPr/>
              </p:nvPicPr>
              <p:blipFill>
                <a:blip r:embed="rId12"/>
                <a:stretch>
                  <a:fillRect/>
                </a:stretch>
              </p:blipFill>
              <p:spPr>
                <a:xfrm>
                  <a:off x="6567046" y="2951555"/>
                  <a:ext cx="228960" cy="318555"/>
                </a:xfrm>
                <a:prstGeom prst="rect">
                  <a:avLst/>
                </a:prstGeom>
              </p:spPr>
            </p:pic>
          </mc:Fallback>
        </mc:AlternateContent>
      </p:grpSp>
      <p:pic>
        <p:nvPicPr>
          <p:cNvPr id="15" name="Grafik 14">
            <a:hlinkClick r:id="rId13"/>
            <a:extLst>
              <a:ext uri="{FF2B5EF4-FFF2-40B4-BE49-F238E27FC236}">
                <a16:creationId xmlns:a16="http://schemas.microsoft.com/office/drawing/2014/main" id="{791527E0-DC59-1B51-6EAD-16694F481D3D}"/>
              </a:ext>
            </a:extLst>
          </p:cNvPr>
          <p:cNvPicPr>
            <a:picLocks noChangeAspect="1"/>
          </p:cNvPicPr>
          <p:nvPr/>
        </p:nvPicPr>
        <p:blipFill>
          <a:blip r:embed="rId14"/>
          <a:stretch>
            <a:fillRect/>
          </a:stretch>
        </p:blipFill>
        <p:spPr>
          <a:xfrm>
            <a:off x="4193595" y="3638245"/>
            <a:ext cx="2254250" cy="656301"/>
          </a:xfrm>
          <a:prstGeom prst="rect">
            <a:avLst/>
          </a:prstGeom>
        </p:spPr>
      </p:pic>
      <p:pic>
        <p:nvPicPr>
          <p:cNvPr id="17" name="Grafik 16">
            <a:extLst>
              <a:ext uri="{FF2B5EF4-FFF2-40B4-BE49-F238E27FC236}">
                <a16:creationId xmlns:a16="http://schemas.microsoft.com/office/drawing/2014/main" id="{D6B38680-4DE0-390D-6A08-6AFDADA15855}"/>
              </a:ext>
            </a:extLst>
          </p:cNvPr>
          <p:cNvPicPr>
            <a:picLocks noChangeAspect="1"/>
          </p:cNvPicPr>
          <p:nvPr/>
        </p:nvPicPr>
        <p:blipFill>
          <a:blip r:embed="rId15"/>
          <a:stretch>
            <a:fillRect/>
          </a:stretch>
        </p:blipFill>
        <p:spPr>
          <a:xfrm>
            <a:off x="5267102" y="4292099"/>
            <a:ext cx="1842836" cy="1828495"/>
          </a:xfrm>
          <a:prstGeom prst="rect">
            <a:avLst/>
          </a:prstGeom>
        </p:spPr>
      </p:pic>
      <p:pic>
        <p:nvPicPr>
          <p:cNvPr id="16" name="Grafik 15">
            <a:extLst>
              <a:ext uri="{FF2B5EF4-FFF2-40B4-BE49-F238E27FC236}">
                <a16:creationId xmlns:a16="http://schemas.microsoft.com/office/drawing/2014/main" id="{9707095D-B680-4DF9-B37A-A570C1116BA7}"/>
              </a:ext>
            </a:extLst>
          </p:cNvPr>
          <p:cNvPicPr>
            <a:picLocks noChangeAspect="1"/>
          </p:cNvPicPr>
          <p:nvPr/>
        </p:nvPicPr>
        <p:blipFill>
          <a:blip r:embed="rId16"/>
          <a:stretch>
            <a:fillRect/>
          </a:stretch>
        </p:blipFill>
        <p:spPr>
          <a:xfrm rot="19441992">
            <a:off x="3823327" y="3051074"/>
            <a:ext cx="1090553" cy="558669"/>
          </a:xfrm>
          <a:prstGeom prst="rect">
            <a:avLst/>
          </a:prstGeom>
        </p:spPr>
      </p:pic>
    </p:spTree>
    <p:extLst>
      <p:ext uri="{BB962C8B-B14F-4D97-AF65-F5344CB8AC3E}">
        <p14:creationId xmlns:p14="http://schemas.microsoft.com/office/powerpoint/2010/main" val="13587466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Logo des Bio-Siegels, neues Fenster: Link zum Bio-Siegel">
            <a:extLst>
              <a:ext uri="{FF2B5EF4-FFF2-40B4-BE49-F238E27FC236}">
                <a16:creationId xmlns:a16="http://schemas.microsoft.com/office/drawing/2014/main" id="{ED1E8324-9EDE-F25C-5AE1-5880F6EAAB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61124" y="491287"/>
            <a:ext cx="1808540" cy="1073237"/>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F3941FD0-4564-1B01-767F-0C2BF5757D36}"/>
              </a:ext>
            </a:extLst>
          </p:cNvPr>
          <p:cNvSpPr>
            <a:spLocks noGrp="1"/>
          </p:cNvSpPr>
          <p:nvPr>
            <p:ph type="title"/>
          </p:nvPr>
        </p:nvSpPr>
        <p:spPr/>
        <p:txBody>
          <a:bodyPr>
            <a:noAutofit/>
          </a:bodyPr>
          <a:lstStyle/>
          <a:p>
            <a:r>
              <a:rPr lang="de-DE" sz="3200" dirty="0"/>
              <a:t>Arbeitsauftrag: Erarbeiten Sie anhand der Vorgaben die wesentlichen Aussagen zum „Bio-Siegel“</a:t>
            </a:r>
          </a:p>
        </p:txBody>
      </p:sp>
      <p:graphicFrame>
        <p:nvGraphicFramePr>
          <p:cNvPr id="5" name="Tabelle 8">
            <a:extLst>
              <a:ext uri="{FF2B5EF4-FFF2-40B4-BE49-F238E27FC236}">
                <a16:creationId xmlns:a16="http://schemas.microsoft.com/office/drawing/2014/main" id="{BE6FD9A0-8433-0B7B-2758-42213B071F9A}"/>
              </a:ext>
            </a:extLst>
          </p:cNvPr>
          <p:cNvGraphicFramePr>
            <a:graphicFrameLocks noGrp="1"/>
          </p:cNvGraphicFramePr>
          <p:nvPr>
            <p:extLst>
              <p:ext uri="{D42A27DB-BD31-4B8C-83A1-F6EECF244321}">
                <p14:modId xmlns:p14="http://schemas.microsoft.com/office/powerpoint/2010/main" val="121611234"/>
              </p:ext>
            </p:extLst>
          </p:nvPr>
        </p:nvGraphicFramePr>
        <p:xfrm>
          <a:off x="838200" y="1439917"/>
          <a:ext cx="10328145" cy="5052958"/>
        </p:xfrm>
        <a:graphic>
          <a:graphicData uri="http://schemas.openxmlformats.org/drawingml/2006/table">
            <a:tbl>
              <a:tblPr firstRow="1" bandRow="1">
                <a:tableStyleId>{5940675A-B579-460E-94D1-54222C63F5DA}</a:tableStyleId>
              </a:tblPr>
              <a:tblGrid>
                <a:gridCol w="2555746">
                  <a:extLst>
                    <a:ext uri="{9D8B030D-6E8A-4147-A177-3AD203B41FA5}">
                      <a16:colId xmlns:a16="http://schemas.microsoft.com/office/drawing/2014/main" val="2168127119"/>
                    </a:ext>
                  </a:extLst>
                </a:gridCol>
                <a:gridCol w="7772399">
                  <a:extLst>
                    <a:ext uri="{9D8B030D-6E8A-4147-A177-3AD203B41FA5}">
                      <a16:colId xmlns:a16="http://schemas.microsoft.com/office/drawing/2014/main" val="3633166670"/>
                    </a:ext>
                  </a:extLst>
                </a:gridCol>
              </a:tblGrid>
              <a:tr h="1262473">
                <a:tc>
                  <a:txBody>
                    <a:bodyPr/>
                    <a:lstStyle/>
                    <a:p>
                      <a:endParaRPr lang="de-DE" sz="1400" dirty="0"/>
                    </a:p>
                  </a:txBody>
                  <a:tcPr>
                    <a:solidFill>
                      <a:schemeClr val="bg1"/>
                    </a:solidFill>
                  </a:tcPr>
                </a:tc>
                <a:tc>
                  <a:txBody>
                    <a:bodyPr/>
                    <a:lstStyle/>
                    <a:p>
                      <a:endParaRPr lang="de-DE" sz="1400" dirty="0"/>
                    </a:p>
                    <a:p>
                      <a:endParaRPr lang="de-DE" sz="1400" dirty="0"/>
                    </a:p>
                    <a:p>
                      <a:r>
                        <a:rPr lang="de-DE" sz="1400" dirty="0"/>
                        <a:t>Anforderungen im Bio-Anbau</a:t>
                      </a:r>
                    </a:p>
                  </a:txBody>
                  <a:tcPr>
                    <a:solidFill>
                      <a:schemeClr val="bg1"/>
                    </a:solidFill>
                  </a:tcPr>
                </a:tc>
                <a:extLst>
                  <a:ext uri="{0D108BD9-81ED-4DB2-BD59-A6C34878D82A}">
                    <a16:rowId xmlns:a16="http://schemas.microsoft.com/office/drawing/2014/main" val="1937068009"/>
                  </a:ext>
                </a:extLst>
              </a:tr>
              <a:tr h="758097">
                <a:tc>
                  <a:txBody>
                    <a:bodyPr/>
                    <a:lstStyle/>
                    <a:p>
                      <a:pPr>
                        <a:lnSpc>
                          <a:spcPct val="200000"/>
                        </a:lnSpc>
                      </a:pPr>
                      <a:r>
                        <a:rPr lang="de-DE" sz="1400" b="1" dirty="0"/>
                        <a:t>Bodenfruchtbarkeit </a:t>
                      </a:r>
                    </a:p>
                  </a:txBody>
                  <a:tcPr>
                    <a:solidFill>
                      <a:schemeClr val="bg1"/>
                    </a:solidFill>
                  </a:tcPr>
                </a:tc>
                <a:tc rowSpan="5">
                  <a:txBody>
                    <a:bodyPr/>
                    <a:lstStyle/>
                    <a:p>
                      <a:pPr>
                        <a:lnSpc>
                          <a:spcPct val="200000"/>
                        </a:lnSpc>
                      </a:pPr>
                      <a:endParaRPr lang="de-DE" sz="1400" dirty="0"/>
                    </a:p>
                    <a:p>
                      <a:pPr>
                        <a:lnSpc>
                          <a:spcPct val="200000"/>
                        </a:lnSpc>
                      </a:pPr>
                      <a:endParaRPr lang="de-DE" sz="1400" dirty="0"/>
                    </a:p>
                  </a:txBody>
                  <a:tcPr>
                    <a:solidFill>
                      <a:schemeClr val="bg1"/>
                    </a:solidFill>
                  </a:tcPr>
                </a:tc>
                <a:extLst>
                  <a:ext uri="{0D108BD9-81ED-4DB2-BD59-A6C34878D82A}">
                    <a16:rowId xmlns:a16="http://schemas.microsoft.com/office/drawing/2014/main" val="2202943378"/>
                  </a:ext>
                </a:extLst>
              </a:tr>
              <a:tr h="758097">
                <a:tc>
                  <a:txBody>
                    <a:bodyPr/>
                    <a:lstStyle/>
                    <a:p>
                      <a:pPr>
                        <a:lnSpc>
                          <a:spcPct val="200000"/>
                        </a:lnSpc>
                      </a:pPr>
                      <a:r>
                        <a:rPr lang="de-DE" sz="1400" b="1" dirty="0"/>
                        <a:t>Düngung</a:t>
                      </a:r>
                    </a:p>
                  </a:txBody>
                  <a:tcPr>
                    <a:solidFill>
                      <a:schemeClr val="bg1"/>
                    </a:solidFill>
                  </a:tcPr>
                </a:tc>
                <a:tc vMerge="1">
                  <a:txBody>
                    <a:bodyPr/>
                    <a:lstStyle/>
                    <a:p>
                      <a:pPr>
                        <a:lnSpc>
                          <a:spcPct val="200000"/>
                        </a:lnSpc>
                      </a:pPr>
                      <a:endParaRPr lang="de-DE" sz="1400" dirty="0"/>
                    </a:p>
                  </a:txBody>
                  <a:tcPr/>
                </a:tc>
                <a:extLst>
                  <a:ext uri="{0D108BD9-81ED-4DB2-BD59-A6C34878D82A}">
                    <a16:rowId xmlns:a16="http://schemas.microsoft.com/office/drawing/2014/main" val="2237447073"/>
                  </a:ext>
                </a:extLst>
              </a:tr>
              <a:tr h="758097">
                <a:tc>
                  <a:txBody>
                    <a:bodyPr/>
                    <a:lstStyle/>
                    <a:p>
                      <a:pPr>
                        <a:lnSpc>
                          <a:spcPct val="200000"/>
                        </a:lnSpc>
                      </a:pPr>
                      <a:r>
                        <a:rPr lang="de-DE" sz="1400" b="1" dirty="0"/>
                        <a:t>Saatgut</a:t>
                      </a:r>
                    </a:p>
                  </a:txBody>
                  <a:tcPr>
                    <a:solidFill>
                      <a:schemeClr val="bg1">
                        <a:lumMod val="85000"/>
                      </a:schemeClr>
                    </a:solidFill>
                  </a:tcPr>
                </a:tc>
                <a:tc vMerge="1">
                  <a:txBody>
                    <a:bodyPr/>
                    <a:lstStyle/>
                    <a:p>
                      <a:pPr>
                        <a:lnSpc>
                          <a:spcPct val="200000"/>
                        </a:lnSpc>
                      </a:pPr>
                      <a:endParaRPr lang="de-DE" sz="1400" dirty="0"/>
                    </a:p>
                  </a:txBody>
                  <a:tcPr/>
                </a:tc>
                <a:extLst>
                  <a:ext uri="{0D108BD9-81ED-4DB2-BD59-A6C34878D82A}">
                    <a16:rowId xmlns:a16="http://schemas.microsoft.com/office/drawing/2014/main" val="212056503"/>
                  </a:ext>
                </a:extLst>
              </a:tr>
              <a:tr h="758097">
                <a:tc>
                  <a:txBody>
                    <a:bodyPr/>
                    <a:lstStyle/>
                    <a:p>
                      <a:pPr>
                        <a:lnSpc>
                          <a:spcPct val="200000"/>
                        </a:lnSpc>
                      </a:pPr>
                      <a:r>
                        <a:rPr lang="de-DE" sz="1400" b="1" dirty="0" err="1"/>
                        <a:t>Beikrautregulierung</a:t>
                      </a:r>
                      <a:endParaRPr lang="de-DE" sz="1400" b="1" dirty="0"/>
                    </a:p>
                  </a:txBody>
                  <a:tcPr>
                    <a:solidFill>
                      <a:schemeClr val="bg1"/>
                    </a:solidFill>
                  </a:tcPr>
                </a:tc>
                <a:tc vMerge="1">
                  <a:txBody>
                    <a:bodyPr/>
                    <a:lstStyle/>
                    <a:p>
                      <a:pPr>
                        <a:lnSpc>
                          <a:spcPct val="200000"/>
                        </a:lnSpc>
                      </a:pPr>
                      <a:endParaRPr lang="de-DE" sz="1400" dirty="0"/>
                    </a:p>
                  </a:txBody>
                  <a:tcPr/>
                </a:tc>
                <a:extLst>
                  <a:ext uri="{0D108BD9-81ED-4DB2-BD59-A6C34878D82A}">
                    <a16:rowId xmlns:a16="http://schemas.microsoft.com/office/drawing/2014/main" val="2657926251"/>
                  </a:ext>
                </a:extLst>
              </a:tr>
              <a:tr h="758097">
                <a:tc>
                  <a:txBody>
                    <a:bodyPr/>
                    <a:lstStyle/>
                    <a:p>
                      <a:pPr>
                        <a:lnSpc>
                          <a:spcPct val="200000"/>
                        </a:lnSpc>
                      </a:pPr>
                      <a:r>
                        <a:rPr lang="de-DE" sz="1400" b="1" dirty="0"/>
                        <a:t>Schaderreger</a:t>
                      </a:r>
                    </a:p>
                  </a:txBody>
                  <a:tcPr>
                    <a:solidFill>
                      <a:schemeClr val="bg1"/>
                    </a:solidFill>
                  </a:tcPr>
                </a:tc>
                <a:tc vMerge="1">
                  <a:txBody>
                    <a:bodyPr/>
                    <a:lstStyle/>
                    <a:p>
                      <a:pPr>
                        <a:lnSpc>
                          <a:spcPct val="200000"/>
                        </a:lnSpc>
                      </a:pPr>
                      <a:endParaRPr lang="de-DE" sz="1400" dirty="0"/>
                    </a:p>
                  </a:txBody>
                  <a:tcPr/>
                </a:tc>
                <a:extLst>
                  <a:ext uri="{0D108BD9-81ED-4DB2-BD59-A6C34878D82A}">
                    <a16:rowId xmlns:a16="http://schemas.microsoft.com/office/drawing/2014/main" val="2277537241"/>
                  </a:ext>
                </a:extLst>
              </a:tr>
            </a:tbl>
          </a:graphicData>
        </a:graphic>
      </p:graphicFrame>
      <p:grpSp>
        <p:nvGrpSpPr>
          <p:cNvPr id="10" name="Gruppieren 9">
            <a:extLst>
              <a:ext uri="{FF2B5EF4-FFF2-40B4-BE49-F238E27FC236}">
                <a16:creationId xmlns:a16="http://schemas.microsoft.com/office/drawing/2014/main" id="{222B9247-CF7C-8F4D-AD91-13F3FB972200}"/>
              </a:ext>
            </a:extLst>
          </p:cNvPr>
          <p:cNvGrpSpPr/>
          <p:nvPr/>
        </p:nvGrpSpPr>
        <p:grpSpPr>
          <a:xfrm>
            <a:off x="3244042" y="4516566"/>
            <a:ext cx="574920" cy="169920"/>
            <a:chOff x="3093046" y="3073212"/>
            <a:chExt cx="574920" cy="169920"/>
          </a:xfrm>
        </p:grpSpPr>
        <mc:AlternateContent xmlns:mc="http://schemas.openxmlformats.org/markup-compatibility/2006" xmlns:p14="http://schemas.microsoft.com/office/powerpoint/2010/main">
          <mc:Choice Requires="p14">
            <p:contentPart p14:bwMode="auto" r:id="rId3">
              <p14:nvContentPartPr>
                <p14:cNvPr id="8" name="Freihand 7">
                  <a:extLst>
                    <a:ext uri="{FF2B5EF4-FFF2-40B4-BE49-F238E27FC236}">
                      <a16:creationId xmlns:a16="http://schemas.microsoft.com/office/drawing/2014/main" id="{B6573427-30AB-7040-1838-260188EB93A7}"/>
                    </a:ext>
                  </a:extLst>
                </p14:cNvPr>
                <p14:cNvContentPartPr/>
                <p14:nvPr/>
              </p14:nvContentPartPr>
              <p14:xfrm>
                <a:off x="3093046" y="3078252"/>
                <a:ext cx="531360" cy="67320"/>
              </p14:xfrm>
            </p:contentPart>
          </mc:Choice>
          <mc:Fallback xmlns="">
            <p:pic>
              <p:nvPicPr>
                <p:cNvPr id="8" name="Freihand 7">
                  <a:extLst>
                    <a:ext uri="{FF2B5EF4-FFF2-40B4-BE49-F238E27FC236}">
                      <a16:creationId xmlns:a16="http://schemas.microsoft.com/office/drawing/2014/main" id="{B6573427-30AB-7040-1838-260188EB93A7}"/>
                    </a:ext>
                  </a:extLst>
                </p:cNvPr>
                <p:cNvPicPr/>
                <p:nvPr/>
              </p:nvPicPr>
              <p:blipFill>
                <a:blip r:embed="rId4"/>
                <a:stretch>
                  <a:fillRect/>
                </a:stretch>
              </p:blipFill>
              <p:spPr>
                <a:xfrm>
                  <a:off x="3075046" y="3060252"/>
                  <a:ext cx="56700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Freihand 8">
                  <a:extLst>
                    <a:ext uri="{FF2B5EF4-FFF2-40B4-BE49-F238E27FC236}">
                      <a16:creationId xmlns:a16="http://schemas.microsoft.com/office/drawing/2014/main" id="{1528A0A5-D7D5-C919-D4D9-C906638CD492}"/>
                    </a:ext>
                  </a:extLst>
                </p14:cNvPr>
                <p14:cNvContentPartPr/>
                <p14:nvPr/>
              </p14:nvContentPartPr>
              <p14:xfrm>
                <a:off x="3526486" y="3073212"/>
                <a:ext cx="141480" cy="169920"/>
              </p14:xfrm>
            </p:contentPart>
          </mc:Choice>
          <mc:Fallback xmlns="">
            <p:pic>
              <p:nvPicPr>
                <p:cNvPr id="9" name="Freihand 8">
                  <a:extLst>
                    <a:ext uri="{FF2B5EF4-FFF2-40B4-BE49-F238E27FC236}">
                      <a16:creationId xmlns:a16="http://schemas.microsoft.com/office/drawing/2014/main" id="{1528A0A5-D7D5-C919-D4D9-C906638CD492}"/>
                    </a:ext>
                  </a:extLst>
                </p:cNvPr>
                <p:cNvPicPr/>
                <p:nvPr/>
              </p:nvPicPr>
              <p:blipFill>
                <a:blip r:embed="rId6"/>
                <a:stretch>
                  <a:fillRect/>
                </a:stretch>
              </p:blipFill>
              <p:spPr>
                <a:xfrm>
                  <a:off x="3508486" y="3055250"/>
                  <a:ext cx="177120" cy="205485"/>
                </a:xfrm>
                <a:prstGeom prst="rect">
                  <a:avLst/>
                </a:prstGeom>
              </p:spPr>
            </p:pic>
          </mc:Fallback>
        </mc:AlternateContent>
      </p:grpSp>
      <p:sp>
        <p:nvSpPr>
          <p:cNvPr id="11" name="Textfeld 10">
            <a:extLst>
              <a:ext uri="{FF2B5EF4-FFF2-40B4-BE49-F238E27FC236}">
                <a16:creationId xmlns:a16="http://schemas.microsoft.com/office/drawing/2014/main" id="{071BED1D-200B-F905-63F8-A63521714410}"/>
              </a:ext>
            </a:extLst>
          </p:cNvPr>
          <p:cNvSpPr txBox="1"/>
          <p:nvPr/>
        </p:nvSpPr>
        <p:spPr>
          <a:xfrm>
            <a:off x="6096000" y="3663757"/>
            <a:ext cx="3720662" cy="2585323"/>
          </a:xfrm>
          <a:prstGeom prst="rect">
            <a:avLst/>
          </a:prstGeom>
          <a:noFill/>
        </p:spPr>
        <p:txBody>
          <a:bodyPr wrap="square" rtlCol="0">
            <a:spAutoFit/>
          </a:bodyPr>
          <a:lstStyle/>
          <a:p>
            <a:r>
              <a:rPr lang="de-DE" b="1" dirty="0"/>
              <a:t>Leitimpulse: </a:t>
            </a:r>
          </a:p>
          <a:p>
            <a:r>
              <a:rPr lang="de-DE" dirty="0"/>
              <a:t>Erklären Sie folgende Begriffe kurz:</a:t>
            </a:r>
          </a:p>
          <a:p>
            <a:pPr marL="285750" indent="-285750">
              <a:buFontTx/>
              <a:buChar char="-"/>
            </a:pPr>
            <a:r>
              <a:rPr lang="de-DE" dirty="0"/>
              <a:t>„kontrolliertes Saatgut“</a:t>
            </a:r>
          </a:p>
          <a:p>
            <a:pPr marL="285750" indent="-285750">
              <a:buFontTx/>
              <a:buChar char="-"/>
            </a:pPr>
            <a:r>
              <a:rPr lang="de-DE" dirty="0"/>
              <a:t>„natürlich widerstandsfähig und genügsam“</a:t>
            </a:r>
          </a:p>
          <a:p>
            <a:endParaRPr lang="de-DE" dirty="0"/>
          </a:p>
          <a:p>
            <a:r>
              <a:rPr lang="de-DE" dirty="0"/>
              <a:t>Suchen Sie - beispielhaft - geeignete Öko-Sorten für die Salat- und Kohlkultur</a:t>
            </a:r>
          </a:p>
        </p:txBody>
      </p:sp>
      <p:grpSp>
        <p:nvGrpSpPr>
          <p:cNvPr id="14" name="Gruppieren 13">
            <a:extLst>
              <a:ext uri="{FF2B5EF4-FFF2-40B4-BE49-F238E27FC236}">
                <a16:creationId xmlns:a16="http://schemas.microsoft.com/office/drawing/2014/main" id="{326E8A01-D17F-E893-BAF8-DEFFCDE5D36E}"/>
              </a:ext>
            </a:extLst>
          </p:cNvPr>
          <p:cNvGrpSpPr/>
          <p:nvPr/>
        </p:nvGrpSpPr>
        <p:grpSpPr>
          <a:xfrm>
            <a:off x="4829202" y="3828109"/>
            <a:ext cx="793800" cy="402840"/>
            <a:chOff x="5984566" y="2969532"/>
            <a:chExt cx="793800" cy="402840"/>
          </a:xfrm>
        </p:grpSpPr>
        <mc:AlternateContent xmlns:mc="http://schemas.openxmlformats.org/markup-compatibility/2006" xmlns:p14="http://schemas.microsoft.com/office/powerpoint/2010/main">
          <mc:Choice Requires="p14">
            <p:contentPart p14:bwMode="auto" r:id="rId7">
              <p14:nvContentPartPr>
                <p14:cNvPr id="12" name="Freihand 11">
                  <a:extLst>
                    <a:ext uri="{FF2B5EF4-FFF2-40B4-BE49-F238E27FC236}">
                      <a16:creationId xmlns:a16="http://schemas.microsoft.com/office/drawing/2014/main" id="{A02A3156-1D74-9A17-963E-D40E797DA7E1}"/>
                    </a:ext>
                  </a:extLst>
                </p14:cNvPr>
                <p14:cNvContentPartPr/>
                <p14:nvPr/>
              </p14:nvContentPartPr>
              <p14:xfrm>
                <a:off x="5984566" y="3067452"/>
                <a:ext cx="696240" cy="304920"/>
              </p14:xfrm>
            </p:contentPart>
          </mc:Choice>
          <mc:Fallback xmlns="">
            <p:pic>
              <p:nvPicPr>
                <p:cNvPr id="12" name="Freihand 11">
                  <a:extLst>
                    <a:ext uri="{FF2B5EF4-FFF2-40B4-BE49-F238E27FC236}">
                      <a16:creationId xmlns:a16="http://schemas.microsoft.com/office/drawing/2014/main" id="{A02A3156-1D74-9A17-963E-D40E797DA7E1}"/>
                    </a:ext>
                  </a:extLst>
                </p:cNvPr>
                <p:cNvPicPr/>
                <p:nvPr/>
              </p:nvPicPr>
              <p:blipFill>
                <a:blip r:embed="rId8"/>
                <a:stretch>
                  <a:fillRect/>
                </a:stretch>
              </p:blipFill>
              <p:spPr>
                <a:xfrm>
                  <a:off x="5966566" y="3049452"/>
                  <a:ext cx="731880" cy="3405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3" name="Freihand 12">
                  <a:extLst>
                    <a:ext uri="{FF2B5EF4-FFF2-40B4-BE49-F238E27FC236}">
                      <a16:creationId xmlns:a16="http://schemas.microsoft.com/office/drawing/2014/main" id="{653A30C7-6313-7B5A-CE6A-338C063F4924}"/>
                    </a:ext>
                  </a:extLst>
                </p14:cNvPr>
                <p14:cNvContentPartPr/>
                <p14:nvPr/>
              </p14:nvContentPartPr>
              <p14:xfrm>
                <a:off x="6585046" y="2969532"/>
                <a:ext cx="193320" cy="282960"/>
              </p14:xfrm>
            </p:contentPart>
          </mc:Choice>
          <mc:Fallback xmlns="">
            <p:pic>
              <p:nvPicPr>
                <p:cNvPr id="13" name="Freihand 12">
                  <a:extLst>
                    <a:ext uri="{FF2B5EF4-FFF2-40B4-BE49-F238E27FC236}">
                      <a16:creationId xmlns:a16="http://schemas.microsoft.com/office/drawing/2014/main" id="{653A30C7-6313-7B5A-CE6A-338C063F4924}"/>
                    </a:ext>
                  </a:extLst>
                </p:cNvPr>
                <p:cNvPicPr/>
                <p:nvPr/>
              </p:nvPicPr>
              <p:blipFill>
                <a:blip r:embed="rId10"/>
                <a:stretch>
                  <a:fillRect/>
                </a:stretch>
              </p:blipFill>
              <p:spPr>
                <a:xfrm>
                  <a:off x="6567046" y="2951555"/>
                  <a:ext cx="228960" cy="318555"/>
                </a:xfrm>
                <a:prstGeom prst="rect">
                  <a:avLst/>
                </a:prstGeom>
              </p:spPr>
            </p:pic>
          </mc:Fallback>
        </mc:AlternateContent>
      </p:grpSp>
      <p:pic>
        <p:nvPicPr>
          <p:cNvPr id="19" name="Grafik 18">
            <a:extLst>
              <a:ext uri="{FF2B5EF4-FFF2-40B4-BE49-F238E27FC236}">
                <a16:creationId xmlns:a16="http://schemas.microsoft.com/office/drawing/2014/main" id="{1531129E-E534-940D-90EC-1EDC1AD8736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773929" y="4659805"/>
            <a:ext cx="1164454" cy="1164454"/>
          </a:xfrm>
          <a:prstGeom prst="rect">
            <a:avLst/>
          </a:prstGeom>
        </p:spPr>
      </p:pic>
      <p:pic>
        <p:nvPicPr>
          <p:cNvPr id="6" name="Grafik 5">
            <a:extLst>
              <a:ext uri="{FF2B5EF4-FFF2-40B4-BE49-F238E27FC236}">
                <a16:creationId xmlns:a16="http://schemas.microsoft.com/office/drawing/2014/main" id="{0CAAC8CC-CF16-46C5-846B-A723DE5E3AB4}"/>
              </a:ext>
            </a:extLst>
          </p:cNvPr>
          <p:cNvPicPr>
            <a:picLocks noChangeAspect="1"/>
          </p:cNvPicPr>
          <p:nvPr/>
        </p:nvPicPr>
        <p:blipFill rotWithShape="1">
          <a:blip r:embed="rId12"/>
          <a:srcRect l="11766" t="-290" r="9029" b="5527"/>
          <a:stretch/>
        </p:blipFill>
        <p:spPr>
          <a:xfrm>
            <a:off x="4018050" y="4078489"/>
            <a:ext cx="715663" cy="725469"/>
          </a:xfrm>
          <a:prstGeom prst="rect">
            <a:avLst/>
          </a:prstGeom>
        </p:spPr>
      </p:pic>
    </p:spTree>
    <p:extLst>
      <p:ext uri="{BB962C8B-B14F-4D97-AF65-F5344CB8AC3E}">
        <p14:creationId xmlns:p14="http://schemas.microsoft.com/office/powerpoint/2010/main" val="35568934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Logo des Bio-Siegels, neues Fenster: Link zum Bio-Siegel">
            <a:extLst>
              <a:ext uri="{FF2B5EF4-FFF2-40B4-BE49-F238E27FC236}">
                <a16:creationId xmlns:a16="http://schemas.microsoft.com/office/drawing/2014/main" id="{ED1E8324-9EDE-F25C-5AE1-5880F6EAAB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61124" y="491287"/>
            <a:ext cx="1808540" cy="1073237"/>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F3941FD0-4564-1B01-767F-0C2BF5757D36}"/>
              </a:ext>
            </a:extLst>
          </p:cNvPr>
          <p:cNvSpPr>
            <a:spLocks noGrp="1"/>
          </p:cNvSpPr>
          <p:nvPr>
            <p:ph type="title"/>
          </p:nvPr>
        </p:nvSpPr>
        <p:spPr/>
        <p:txBody>
          <a:bodyPr>
            <a:noAutofit/>
          </a:bodyPr>
          <a:lstStyle/>
          <a:p>
            <a:r>
              <a:rPr lang="de-DE" sz="3200" dirty="0"/>
              <a:t>Arbeitsauftrag: Erarbeiten Sie anhand der Vorgaben die wesentlichen Aussagen zum „Bio-Siegel“</a:t>
            </a:r>
          </a:p>
        </p:txBody>
      </p:sp>
      <p:graphicFrame>
        <p:nvGraphicFramePr>
          <p:cNvPr id="5" name="Tabelle 8">
            <a:extLst>
              <a:ext uri="{FF2B5EF4-FFF2-40B4-BE49-F238E27FC236}">
                <a16:creationId xmlns:a16="http://schemas.microsoft.com/office/drawing/2014/main" id="{BE6FD9A0-8433-0B7B-2758-42213B071F9A}"/>
              </a:ext>
            </a:extLst>
          </p:cNvPr>
          <p:cNvGraphicFramePr>
            <a:graphicFrameLocks noGrp="1"/>
          </p:cNvGraphicFramePr>
          <p:nvPr>
            <p:extLst>
              <p:ext uri="{D42A27DB-BD31-4B8C-83A1-F6EECF244321}">
                <p14:modId xmlns:p14="http://schemas.microsoft.com/office/powerpoint/2010/main" val="384014270"/>
              </p:ext>
            </p:extLst>
          </p:nvPr>
        </p:nvGraphicFramePr>
        <p:xfrm>
          <a:off x="838200" y="1439917"/>
          <a:ext cx="10328145" cy="5052958"/>
        </p:xfrm>
        <a:graphic>
          <a:graphicData uri="http://schemas.openxmlformats.org/drawingml/2006/table">
            <a:tbl>
              <a:tblPr firstRow="1" bandRow="1">
                <a:tableStyleId>{5940675A-B579-460E-94D1-54222C63F5DA}</a:tableStyleId>
              </a:tblPr>
              <a:tblGrid>
                <a:gridCol w="2555746">
                  <a:extLst>
                    <a:ext uri="{9D8B030D-6E8A-4147-A177-3AD203B41FA5}">
                      <a16:colId xmlns:a16="http://schemas.microsoft.com/office/drawing/2014/main" val="2168127119"/>
                    </a:ext>
                  </a:extLst>
                </a:gridCol>
                <a:gridCol w="7772399">
                  <a:extLst>
                    <a:ext uri="{9D8B030D-6E8A-4147-A177-3AD203B41FA5}">
                      <a16:colId xmlns:a16="http://schemas.microsoft.com/office/drawing/2014/main" val="3633166670"/>
                    </a:ext>
                  </a:extLst>
                </a:gridCol>
              </a:tblGrid>
              <a:tr h="1262473">
                <a:tc>
                  <a:txBody>
                    <a:bodyPr/>
                    <a:lstStyle/>
                    <a:p>
                      <a:endParaRPr lang="de-DE" sz="1400" dirty="0"/>
                    </a:p>
                  </a:txBody>
                  <a:tcPr>
                    <a:solidFill>
                      <a:schemeClr val="bg1"/>
                    </a:solidFill>
                  </a:tcPr>
                </a:tc>
                <a:tc>
                  <a:txBody>
                    <a:bodyPr/>
                    <a:lstStyle/>
                    <a:p>
                      <a:endParaRPr lang="de-DE" sz="1400" dirty="0"/>
                    </a:p>
                    <a:p>
                      <a:endParaRPr lang="de-DE" sz="1400" dirty="0"/>
                    </a:p>
                    <a:p>
                      <a:r>
                        <a:rPr lang="de-DE" sz="1400" dirty="0"/>
                        <a:t>Anforderungen im Bio-Anbau</a:t>
                      </a:r>
                    </a:p>
                  </a:txBody>
                  <a:tcPr>
                    <a:solidFill>
                      <a:schemeClr val="bg1"/>
                    </a:solidFill>
                  </a:tcPr>
                </a:tc>
                <a:extLst>
                  <a:ext uri="{0D108BD9-81ED-4DB2-BD59-A6C34878D82A}">
                    <a16:rowId xmlns:a16="http://schemas.microsoft.com/office/drawing/2014/main" val="1937068009"/>
                  </a:ext>
                </a:extLst>
              </a:tr>
              <a:tr h="758097">
                <a:tc>
                  <a:txBody>
                    <a:bodyPr/>
                    <a:lstStyle/>
                    <a:p>
                      <a:pPr>
                        <a:lnSpc>
                          <a:spcPct val="200000"/>
                        </a:lnSpc>
                      </a:pPr>
                      <a:r>
                        <a:rPr lang="de-DE" sz="1400" b="1" dirty="0"/>
                        <a:t>Bodenfruchtbarkeit </a:t>
                      </a:r>
                    </a:p>
                  </a:txBody>
                  <a:tcPr>
                    <a:solidFill>
                      <a:schemeClr val="bg1"/>
                    </a:solidFill>
                  </a:tcPr>
                </a:tc>
                <a:tc rowSpan="5">
                  <a:txBody>
                    <a:bodyPr/>
                    <a:lstStyle/>
                    <a:p>
                      <a:pPr>
                        <a:lnSpc>
                          <a:spcPct val="200000"/>
                        </a:lnSpc>
                      </a:pPr>
                      <a:endParaRPr lang="de-DE" sz="1400" dirty="0"/>
                    </a:p>
                    <a:p>
                      <a:pPr>
                        <a:lnSpc>
                          <a:spcPct val="200000"/>
                        </a:lnSpc>
                      </a:pPr>
                      <a:endParaRPr lang="de-DE" sz="1400" dirty="0"/>
                    </a:p>
                  </a:txBody>
                  <a:tcPr>
                    <a:solidFill>
                      <a:schemeClr val="bg1"/>
                    </a:solidFill>
                  </a:tcPr>
                </a:tc>
                <a:extLst>
                  <a:ext uri="{0D108BD9-81ED-4DB2-BD59-A6C34878D82A}">
                    <a16:rowId xmlns:a16="http://schemas.microsoft.com/office/drawing/2014/main" val="2202943378"/>
                  </a:ext>
                </a:extLst>
              </a:tr>
              <a:tr h="758097">
                <a:tc>
                  <a:txBody>
                    <a:bodyPr/>
                    <a:lstStyle/>
                    <a:p>
                      <a:pPr>
                        <a:lnSpc>
                          <a:spcPct val="200000"/>
                        </a:lnSpc>
                      </a:pPr>
                      <a:r>
                        <a:rPr lang="de-DE" sz="1400" b="1" dirty="0"/>
                        <a:t>Düngung</a:t>
                      </a:r>
                    </a:p>
                  </a:txBody>
                  <a:tcPr>
                    <a:solidFill>
                      <a:schemeClr val="bg1"/>
                    </a:solidFill>
                  </a:tcPr>
                </a:tc>
                <a:tc vMerge="1">
                  <a:txBody>
                    <a:bodyPr/>
                    <a:lstStyle/>
                    <a:p>
                      <a:pPr>
                        <a:lnSpc>
                          <a:spcPct val="200000"/>
                        </a:lnSpc>
                      </a:pPr>
                      <a:endParaRPr lang="de-DE" sz="1400" dirty="0"/>
                    </a:p>
                  </a:txBody>
                  <a:tcPr/>
                </a:tc>
                <a:extLst>
                  <a:ext uri="{0D108BD9-81ED-4DB2-BD59-A6C34878D82A}">
                    <a16:rowId xmlns:a16="http://schemas.microsoft.com/office/drawing/2014/main" val="2237447073"/>
                  </a:ext>
                </a:extLst>
              </a:tr>
              <a:tr h="758097">
                <a:tc>
                  <a:txBody>
                    <a:bodyPr/>
                    <a:lstStyle/>
                    <a:p>
                      <a:pPr>
                        <a:lnSpc>
                          <a:spcPct val="200000"/>
                        </a:lnSpc>
                      </a:pPr>
                      <a:r>
                        <a:rPr lang="de-DE" sz="1400" b="1" dirty="0"/>
                        <a:t>Saatgut</a:t>
                      </a:r>
                    </a:p>
                  </a:txBody>
                  <a:tcPr>
                    <a:solidFill>
                      <a:schemeClr val="bg1"/>
                    </a:solidFill>
                  </a:tcPr>
                </a:tc>
                <a:tc vMerge="1">
                  <a:txBody>
                    <a:bodyPr/>
                    <a:lstStyle/>
                    <a:p>
                      <a:pPr>
                        <a:lnSpc>
                          <a:spcPct val="200000"/>
                        </a:lnSpc>
                      </a:pPr>
                      <a:endParaRPr lang="de-DE" sz="1400" dirty="0"/>
                    </a:p>
                  </a:txBody>
                  <a:tcPr/>
                </a:tc>
                <a:extLst>
                  <a:ext uri="{0D108BD9-81ED-4DB2-BD59-A6C34878D82A}">
                    <a16:rowId xmlns:a16="http://schemas.microsoft.com/office/drawing/2014/main" val="212056503"/>
                  </a:ext>
                </a:extLst>
              </a:tr>
              <a:tr h="758097">
                <a:tc>
                  <a:txBody>
                    <a:bodyPr/>
                    <a:lstStyle/>
                    <a:p>
                      <a:pPr>
                        <a:lnSpc>
                          <a:spcPct val="200000"/>
                        </a:lnSpc>
                      </a:pPr>
                      <a:r>
                        <a:rPr lang="de-DE" sz="1400" b="1" dirty="0" err="1"/>
                        <a:t>Beikrautregulierung</a:t>
                      </a:r>
                      <a:endParaRPr lang="de-DE" sz="1400" b="1" dirty="0"/>
                    </a:p>
                  </a:txBody>
                  <a:tcPr>
                    <a:solidFill>
                      <a:schemeClr val="bg1">
                        <a:lumMod val="85000"/>
                      </a:schemeClr>
                    </a:solidFill>
                  </a:tcPr>
                </a:tc>
                <a:tc vMerge="1">
                  <a:txBody>
                    <a:bodyPr/>
                    <a:lstStyle/>
                    <a:p>
                      <a:pPr>
                        <a:lnSpc>
                          <a:spcPct val="200000"/>
                        </a:lnSpc>
                      </a:pPr>
                      <a:endParaRPr lang="de-DE" sz="1400" dirty="0"/>
                    </a:p>
                  </a:txBody>
                  <a:tcPr/>
                </a:tc>
                <a:extLst>
                  <a:ext uri="{0D108BD9-81ED-4DB2-BD59-A6C34878D82A}">
                    <a16:rowId xmlns:a16="http://schemas.microsoft.com/office/drawing/2014/main" val="2657926251"/>
                  </a:ext>
                </a:extLst>
              </a:tr>
              <a:tr h="758097">
                <a:tc>
                  <a:txBody>
                    <a:bodyPr/>
                    <a:lstStyle/>
                    <a:p>
                      <a:pPr>
                        <a:lnSpc>
                          <a:spcPct val="200000"/>
                        </a:lnSpc>
                      </a:pPr>
                      <a:r>
                        <a:rPr lang="de-DE" sz="1400" b="1" dirty="0"/>
                        <a:t>Schaderreger</a:t>
                      </a:r>
                    </a:p>
                  </a:txBody>
                  <a:tcPr>
                    <a:solidFill>
                      <a:schemeClr val="bg1"/>
                    </a:solidFill>
                  </a:tcPr>
                </a:tc>
                <a:tc vMerge="1">
                  <a:txBody>
                    <a:bodyPr/>
                    <a:lstStyle/>
                    <a:p>
                      <a:pPr>
                        <a:lnSpc>
                          <a:spcPct val="200000"/>
                        </a:lnSpc>
                      </a:pPr>
                      <a:endParaRPr lang="de-DE" sz="1400" dirty="0"/>
                    </a:p>
                  </a:txBody>
                  <a:tcPr/>
                </a:tc>
                <a:extLst>
                  <a:ext uri="{0D108BD9-81ED-4DB2-BD59-A6C34878D82A}">
                    <a16:rowId xmlns:a16="http://schemas.microsoft.com/office/drawing/2014/main" val="2277537241"/>
                  </a:ext>
                </a:extLst>
              </a:tr>
            </a:tbl>
          </a:graphicData>
        </a:graphic>
      </p:graphicFrame>
      <p:grpSp>
        <p:nvGrpSpPr>
          <p:cNvPr id="10" name="Gruppieren 9">
            <a:extLst>
              <a:ext uri="{FF2B5EF4-FFF2-40B4-BE49-F238E27FC236}">
                <a16:creationId xmlns:a16="http://schemas.microsoft.com/office/drawing/2014/main" id="{222B9247-CF7C-8F4D-AD91-13F3FB972200}"/>
              </a:ext>
            </a:extLst>
          </p:cNvPr>
          <p:cNvGrpSpPr/>
          <p:nvPr/>
        </p:nvGrpSpPr>
        <p:grpSpPr>
          <a:xfrm>
            <a:off x="3266902" y="5170002"/>
            <a:ext cx="574920" cy="169920"/>
            <a:chOff x="3093046" y="3073212"/>
            <a:chExt cx="574920" cy="169920"/>
          </a:xfrm>
        </p:grpSpPr>
        <mc:AlternateContent xmlns:mc="http://schemas.openxmlformats.org/markup-compatibility/2006" xmlns:p14="http://schemas.microsoft.com/office/powerpoint/2010/main">
          <mc:Choice Requires="p14">
            <p:contentPart p14:bwMode="auto" r:id="rId3">
              <p14:nvContentPartPr>
                <p14:cNvPr id="8" name="Freihand 7">
                  <a:extLst>
                    <a:ext uri="{FF2B5EF4-FFF2-40B4-BE49-F238E27FC236}">
                      <a16:creationId xmlns:a16="http://schemas.microsoft.com/office/drawing/2014/main" id="{B6573427-30AB-7040-1838-260188EB93A7}"/>
                    </a:ext>
                  </a:extLst>
                </p14:cNvPr>
                <p14:cNvContentPartPr/>
                <p14:nvPr/>
              </p14:nvContentPartPr>
              <p14:xfrm>
                <a:off x="3093046" y="3078252"/>
                <a:ext cx="531360" cy="67320"/>
              </p14:xfrm>
            </p:contentPart>
          </mc:Choice>
          <mc:Fallback xmlns="">
            <p:pic>
              <p:nvPicPr>
                <p:cNvPr id="8" name="Freihand 7">
                  <a:extLst>
                    <a:ext uri="{FF2B5EF4-FFF2-40B4-BE49-F238E27FC236}">
                      <a16:creationId xmlns:a16="http://schemas.microsoft.com/office/drawing/2014/main" id="{B6573427-30AB-7040-1838-260188EB93A7}"/>
                    </a:ext>
                  </a:extLst>
                </p:cNvPr>
                <p:cNvPicPr/>
                <p:nvPr/>
              </p:nvPicPr>
              <p:blipFill>
                <a:blip r:embed="rId4"/>
                <a:stretch>
                  <a:fillRect/>
                </a:stretch>
              </p:blipFill>
              <p:spPr>
                <a:xfrm>
                  <a:off x="3075046" y="3060252"/>
                  <a:ext cx="56700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Freihand 8">
                  <a:extLst>
                    <a:ext uri="{FF2B5EF4-FFF2-40B4-BE49-F238E27FC236}">
                      <a16:creationId xmlns:a16="http://schemas.microsoft.com/office/drawing/2014/main" id="{1528A0A5-D7D5-C919-D4D9-C906638CD492}"/>
                    </a:ext>
                  </a:extLst>
                </p14:cNvPr>
                <p14:cNvContentPartPr/>
                <p14:nvPr/>
              </p14:nvContentPartPr>
              <p14:xfrm>
                <a:off x="3526486" y="3073212"/>
                <a:ext cx="141480" cy="169920"/>
              </p14:xfrm>
            </p:contentPart>
          </mc:Choice>
          <mc:Fallback xmlns="">
            <p:pic>
              <p:nvPicPr>
                <p:cNvPr id="9" name="Freihand 8">
                  <a:extLst>
                    <a:ext uri="{FF2B5EF4-FFF2-40B4-BE49-F238E27FC236}">
                      <a16:creationId xmlns:a16="http://schemas.microsoft.com/office/drawing/2014/main" id="{1528A0A5-D7D5-C919-D4D9-C906638CD492}"/>
                    </a:ext>
                  </a:extLst>
                </p:cNvPr>
                <p:cNvPicPr/>
                <p:nvPr/>
              </p:nvPicPr>
              <p:blipFill>
                <a:blip r:embed="rId6"/>
                <a:stretch>
                  <a:fillRect/>
                </a:stretch>
              </p:blipFill>
              <p:spPr>
                <a:xfrm>
                  <a:off x="3508486" y="3055250"/>
                  <a:ext cx="177120" cy="205485"/>
                </a:xfrm>
                <a:prstGeom prst="rect">
                  <a:avLst/>
                </a:prstGeom>
              </p:spPr>
            </p:pic>
          </mc:Fallback>
        </mc:AlternateContent>
      </p:grpSp>
      <p:sp>
        <p:nvSpPr>
          <p:cNvPr id="11" name="Textfeld 10">
            <a:extLst>
              <a:ext uri="{FF2B5EF4-FFF2-40B4-BE49-F238E27FC236}">
                <a16:creationId xmlns:a16="http://schemas.microsoft.com/office/drawing/2014/main" id="{071BED1D-200B-F905-63F8-A63521714410}"/>
              </a:ext>
            </a:extLst>
          </p:cNvPr>
          <p:cNvSpPr txBox="1"/>
          <p:nvPr/>
        </p:nvSpPr>
        <p:spPr>
          <a:xfrm>
            <a:off x="6096000" y="3663757"/>
            <a:ext cx="3720662" cy="1200329"/>
          </a:xfrm>
          <a:prstGeom prst="rect">
            <a:avLst/>
          </a:prstGeom>
          <a:noFill/>
        </p:spPr>
        <p:txBody>
          <a:bodyPr wrap="square" rtlCol="0">
            <a:spAutoFit/>
          </a:bodyPr>
          <a:lstStyle/>
          <a:p>
            <a:r>
              <a:rPr lang="de-DE" b="1" dirty="0"/>
              <a:t>Leitimpulse: </a:t>
            </a:r>
          </a:p>
          <a:p>
            <a:r>
              <a:rPr lang="de-DE" dirty="0"/>
              <a:t>Erstellen Sie eine Übersicht zur mechanischen </a:t>
            </a:r>
            <a:r>
              <a:rPr lang="de-DE" dirty="0" err="1"/>
              <a:t>Beikrautregulierung</a:t>
            </a:r>
            <a:r>
              <a:rPr lang="de-DE" dirty="0"/>
              <a:t> im Öko-Landbau!</a:t>
            </a:r>
          </a:p>
        </p:txBody>
      </p:sp>
      <p:grpSp>
        <p:nvGrpSpPr>
          <p:cNvPr id="14" name="Gruppieren 13">
            <a:extLst>
              <a:ext uri="{FF2B5EF4-FFF2-40B4-BE49-F238E27FC236}">
                <a16:creationId xmlns:a16="http://schemas.microsoft.com/office/drawing/2014/main" id="{326E8A01-D17F-E893-BAF8-DEFFCDE5D36E}"/>
              </a:ext>
            </a:extLst>
          </p:cNvPr>
          <p:cNvGrpSpPr/>
          <p:nvPr/>
        </p:nvGrpSpPr>
        <p:grpSpPr>
          <a:xfrm>
            <a:off x="4977792" y="3890361"/>
            <a:ext cx="793800" cy="402840"/>
            <a:chOff x="5984566" y="2969532"/>
            <a:chExt cx="793800" cy="402840"/>
          </a:xfrm>
        </p:grpSpPr>
        <mc:AlternateContent xmlns:mc="http://schemas.openxmlformats.org/markup-compatibility/2006" xmlns:p14="http://schemas.microsoft.com/office/powerpoint/2010/main">
          <mc:Choice Requires="p14">
            <p:contentPart p14:bwMode="auto" r:id="rId7">
              <p14:nvContentPartPr>
                <p14:cNvPr id="12" name="Freihand 11">
                  <a:extLst>
                    <a:ext uri="{FF2B5EF4-FFF2-40B4-BE49-F238E27FC236}">
                      <a16:creationId xmlns:a16="http://schemas.microsoft.com/office/drawing/2014/main" id="{A02A3156-1D74-9A17-963E-D40E797DA7E1}"/>
                    </a:ext>
                  </a:extLst>
                </p14:cNvPr>
                <p14:cNvContentPartPr/>
                <p14:nvPr/>
              </p14:nvContentPartPr>
              <p14:xfrm>
                <a:off x="5984566" y="3067452"/>
                <a:ext cx="696240" cy="304920"/>
              </p14:xfrm>
            </p:contentPart>
          </mc:Choice>
          <mc:Fallback xmlns="">
            <p:pic>
              <p:nvPicPr>
                <p:cNvPr id="12" name="Freihand 11">
                  <a:extLst>
                    <a:ext uri="{FF2B5EF4-FFF2-40B4-BE49-F238E27FC236}">
                      <a16:creationId xmlns:a16="http://schemas.microsoft.com/office/drawing/2014/main" id="{A02A3156-1D74-9A17-963E-D40E797DA7E1}"/>
                    </a:ext>
                  </a:extLst>
                </p:cNvPr>
                <p:cNvPicPr/>
                <p:nvPr/>
              </p:nvPicPr>
              <p:blipFill>
                <a:blip r:embed="rId8"/>
                <a:stretch>
                  <a:fillRect/>
                </a:stretch>
              </p:blipFill>
              <p:spPr>
                <a:xfrm>
                  <a:off x="5966566" y="3049452"/>
                  <a:ext cx="731880" cy="3405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3" name="Freihand 12">
                  <a:extLst>
                    <a:ext uri="{FF2B5EF4-FFF2-40B4-BE49-F238E27FC236}">
                      <a16:creationId xmlns:a16="http://schemas.microsoft.com/office/drawing/2014/main" id="{653A30C7-6313-7B5A-CE6A-338C063F4924}"/>
                    </a:ext>
                  </a:extLst>
                </p14:cNvPr>
                <p14:cNvContentPartPr/>
                <p14:nvPr/>
              </p14:nvContentPartPr>
              <p14:xfrm>
                <a:off x="6585046" y="2969532"/>
                <a:ext cx="193320" cy="282960"/>
              </p14:xfrm>
            </p:contentPart>
          </mc:Choice>
          <mc:Fallback xmlns="">
            <p:pic>
              <p:nvPicPr>
                <p:cNvPr id="13" name="Freihand 12">
                  <a:extLst>
                    <a:ext uri="{FF2B5EF4-FFF2-40B4-BE49-F238E27FC236}">
                      <a16:creationId xmlns:a16="http://schemas.microsoft.com/office/drawing/2014/main" id="{653A30C7-6313-7B5A-CE6A-338C063F4924}"/>
                    </a:ext>
                  </a:extLst>
                </p:cNvPr>
                <p:cNvPicPr/>
                <p:nvPr/>
              </p:nvPicPr>
              <p:blipFill>
                <a:blip r:embed="rId10"/>
                <a:stretch>
                  <a:fillRect/>
                </a:stretch>
              </p:blipFill>
              <p:spPr>
                <a:xfrm>
                  <a:off x="6567046" y="2951555"/>
                  <a:ext cx="228960" cy="318555"/>
                </a:xfrm>
                <a:prstGeom prst="rect">
                  <a:avLst/>
                </a:prstGeom>
              </p:spPr>
            </p:pic>
          </mc:Fallback>
        </mc:AlternateContent>
      </p:grpSp>
      <p:pic>
        <p:nvPicPr>
          <p:cNvPr id="15" name="Grafik 14">
            <a:extLst>
              <a:ext uri="{FF2B5EF4-FFF2-40B4-BE49-F238E27FC236}">
                <a16:creationId xmlns:a16="http://schemas.microsoft.com/office/drawing/2014/main" id="{7112DB89-BFE1-1754-CDEF-542C80D1AFA2}"/>
              </a:ext>
            </a:extLst>
          </p:cNvPr>
          <p:cNvPicPr>
            <a:picLocks noChangeAspect="1"/>
          </p:cNvPicPr>
          <p:nvPr/>
        </p:nvPicPr>
        <p:blipFill>
          <a:blip r:embed="rId11"/>
          <a:stretch>
            <a:fillRect/>
          </a:stretch>
        </p:blipFill>
        <p:spPr>
          <a:xfrm>
            <a:off x="8447872" y="4864086"/>
            <a:ext cx="1216379" cy="1160503"/>
          </a:xfrm>
          <a:prstGeom prst="rect">
            <a:avLst/>
          </a:prstGeom>
        </p:spPr>
      </p:pic>
      <p:pic>
        <p:nvPicPr>
          <p:cNvPr id="7" name="Grafik 6">
            <a:extLst>
              <a:ext uri="{FF2B5EF4-FFF2-40B4-BE49-F238E27FC236}">
                <a16:creationId xmlns:a16="http://schemas.microsoft.com/office/drawing/2014/main" id="{27AC77A0-4DE1-4736-8BB4-505238AE07F9}"/>
              </a:ext>
            </a:extLst>
          </p:cNvPr>
          <p:cNvPicPr>
            <a:picLocks noChangeAspect="1"/>
          </p:cNvPicPr>
          <p:nvPr/>
        </p:nvPicPr>
        <p:blipFill>
          <a:blip r:embed="rId12"/>
          <a:stretch>
            <a:fillRect/>
          </a:stretch>
        </p:blipFill>
        <p:spPr>
          <a:xfrm>
            <a:off x="3968988" y="4465761"/>
            <a:ext cx="894143" cy="661898"/>
          </a:xfrm>
          <a:prstGeom prst="rect">
            <a:avLst/>
          </a:prstGeom>
        </p:spPr>
      </p:pic>
    </p:spTree>
    <p:extLst>
      <p:ext uri="{BB962C8B-B14F-4D97-AF65-F5344CB8AC3E}">
        <p14:creationId xmlns:p14="http://schemas.microsoft.com/office/powerpoint/2010/main" val="7168066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839B6A-F4B9-15DD-1776-F8D7DEAB6DFF}"/>
              </a:ext>
            </a:extLst>
          </p:cNvPr>
          <p:cNvSpPr>
            <a:spLocks noGrp="1"/>
          </p:cNvSpPr>
          <p:nvPr>
            <p:ph type="title"/>
          </p:nvPr>
        </p:nvSpPr>
        <p:spPr/>
        <p:txBody>
          <a:bodyPr>
            <a:normAutofit fontScale="90000"/>
          </a:bodyPr>
          <a:lstStyle/>
          <a:p>
            <a:r>
              <a:rPr lang="de-DE" sz="3600" kern="100" dirty="0">
                <a:effectLst/>
                <a:latin typeface="Calibri" panose="020F0502020204030204" pitchFamily="34" charset="0"/>
                <a:ea typeface="Calibri" panose="020F0502020204030204" pitchFamily="34" charset="0"/>
                <a:cs typeface="Times New Roman" panose="02020603050405020304" pitchFamily="18" charset="0"/>
              </a:rPr>
              <a:t>Erstellen Sie eine Übersicht zur mechanischen </a:t>
            </a:r>
            <a:r>
              <a:rPr lang="de-DE" sz="3600" kern="100" dirty="0" err="1">
                <a:effectLst/>
                <a:latin typeface="Calibri" panose="020F0502020204030204" pitchFamily="34" charset="0"/>
                <a:ea typeface="Calibri" panose="020F0502020204030204" pitchFamily="34" charset="0"/>
                <a:cs typeface="Times New Roman" panose="02020603050405020304" pitchFamily="18" charset="0"/>
              </a:rPr>
              <a:t>Beikrautregulierung</a:t>
            </a:r>
            <a:r>
              <a:rPr lang="de-DE" sz="3600" kern="100" dirty="0">
                <a:effectLst/>
                <a:latin typeface="Calibri" panose="020F0502020204030204" pitchFamily="34" charset="0"/>
                <a:ea typeface="Calibri" panose="020F0502020204030204" pitchFamily="34" charset="0"/>
                <a:cs typeface="Times New Roman" panose="02020603050405020304" pitchFamily="18" charset="0"/>
              </a:rPr>
              <a:t> im Ökolandbau!</a:t>
            </a:r>
            <a:br>
              <a:rPr lang="de-DE"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de-DE" dirty="0"/>
          </a:p>
        </p:txBody>
      </p:sp>
      <p:graphicFrame>
        <p:nvGraphicFramePr>
          <p:cNvPr id="4" name="Tabelle 3">
            <a:extLst>
              <a:ext uri="{FF2B5EF4-FFF2-40B4-BE49-F238E27FC236}">
                <a16:creationId xmlns:a16="http://schemas.microsoft.com/office/drawing/2014/main" id="{A8131326-992D-0177-2BD0-67495B9D3F40}"/>
              </a:ext>
            </a:extLst>
          </p:cNvPr>
          <p:cNvGraphicFramePr>
            <a:graphicFrameLocks noGrp="1"/>
          </p:cNvGraphicFramePr>
          <p:nvPr>
            <p:extLst>
              <p:ext uri="{D42A27DB-BD31-4B8C-83A1-F6EECF244321}">
                <p14:modId xmlns:p14="http://schemas.microsoft.com/office/powerpoint/2010/main" val="4233462664"/>
              </p:ext>
            </p:extLst>
          </p:nvPr>
        </p:nvGraphicFramePr>
        <p:xfrm>
          <a:off x="1211580" y="1690688"/>
          <a:ext cx="7498080" cy="4409383"/>
        </p:xfrm>
        <a:graphic>
          <a:graphicData uri="http://schemas.openxmlformats.org/drawingml/2006/table">
            <a:tbl>
              <a:tblPr firstRow="1" firstCol="1" bandRow="1">
                <a:tableStyleId>{5940675A-B579-460E-94D1-54222C63F5DA}</a:tableStyleId>
              </a:tblPr>
              <a:tblGrid>
                <a:gridCol w="1910056">
                  <a:extLst>
                    <a:ext uri="{9D8B030D-6E8A-4147-A177-3AD203B41FA5}">
                      <a16:colId xmlns:a16="http://schemas.microsoft.com/office/drawing/2014/main" val="1189030779"/>
                    </a:ext>
                  </a:extLst>
                </a:gridCol>
                <a:gridCol w="1528045">
                  <a:extLst>
                    <a:ext uri="{9D8B030D-6E8A-4147-A177-3AD203B41FA5}">
                      <a16:colId xmlns:a16="http://schemas.microsoft.com/office/drawing/2014/main" val="3003287568"/>
                    </a:ext>
                  </a:extLst>
                </a:gridCol>
                <a:gridCol w="1941150">
                  <a:extLst>
                    <a:ext uri="{9D8B030D-6E8A-4147-A177-3AD203B41FA5}">
                      <a16:colId xmlns:a16="http://schemas.microsoft.com/office/drawing/2014/main" val="3505813604"/>
                    </a:ext>
                  </a:extLst>
                </a:gridCol>
                <a:gridCol w="2118829">
                  <a:extLst>
                    <a:ext uri="{9D8B030D-6E8A-4147-A177-3AD203B41FA5}">
                      <a16:colId xmlns:a16="http://schemas.microsoft.com/office/drawing/2014/main" val="625821622"/>
                    </a:ext>
                  </a:extLst>
                </a:gridCol>
              </a:tblGrid>
              <a:tr h="804256">
                <a:tc>
                  <a:txBody>
                    <a:bodyPr/>
                    <a:lstStyle/>
                    <a:p>
                      <a:pPr algn="ctr"/>
                      <a:r>
                        <a:rPr lang="de-DE" sz="1800" kern="100" dirty="0">
                          <a:effectLst/>
                        </a:rPr>
                        <a:t>Technik </a:t>
                      </a:r>
                      <a:endParaRPr lang="de-DE"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de-DE" sz="1800" kern="100" dirty="0">
                          <a:effectLst/>
                        </a:rPr>
                        <a:t>Ganzflächig</a:t>
                      </a:r>
                      <a:endParaRPr lang="de-DE"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de-DE" sz="1800" kern="100" dirty="0">
                          <a:effectLst/>
                        </a:rPr>
                        <a:t>Reihenabhängig</a:t>
                      </a:r>
                      <a:endParaRPr lang="de-DE"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de-DE" sz="1800" kern="100" dirty="0">
                          <a:effectLst/>
                        </a:rPr>
                        <a:t>Reihenunabhängig</a:t>
                      </a:r>
                      <a:endParaRPr lang="de-DE"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46229053"/>
                  </a:ext>
                </a:extLst>
              </a:tr>
              <a:tr h="402128">
                <a:tc>
                  <a:txBody>
                    <a:bodyPr/>
                    <a:lstStyle/>
                    <a:p>
                      <a:pPr algn="ctr"/>
                      <a:r>
                        <a:rPr lang="de-DE" sz="1800" kern="100">
                          <a:solidFill>
                            <a:srgbClr val="FF0000"/>
                          </a:solidFill>
                          <a:effectLst/>
                        </a:rPr>
                        <a:t>Striegel</a:t>
                      </a:r>
                      <a:endParaRPr lang="de-DE" sz="2000" kern="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de-DE" sz="1800" kern="100" dirty="0">
                          <a:solidFill>
                            <a:srgbClr val="FF0000"/>
                          </a:solidFill>
                          <a:effectLst/>
                        </a:rPr>
                        <a:t>X</a:t>
                      </a:r>
                      <a:endParaRPr lang="de-DE" sz="20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de-DE" sz="1800" kern="100">
                          <a:solidFill>
                            <a:srgbClr val="FF0000"/>
                          </a:solidFill>
                          <a:effectLst/>
                        </a:rPr>
                        <a:t> </a:t>
                      </a:r>
                      <a:endParaRPr lang="de-DE" sz="2000" kern="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de-DE" sz="1800" kern="100">
                          <a:solidFill>
                            <a:srgbClr val="FF0000"/>
                          </a:solidFill>
                          <a:effectLst/>
                        </a:rPr>
                        <a:t> </a:t>
                      </a:r>
                      <a:endParaRPr lang="de-DE" sz="2000" kern="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11448790"/>
                  </a:ext>
                </a:extLst>
              </a:tr>
              <a:tr h="402128">
                <a:tc>
                  <a:txBody>
                    <a:bodyPr/>
                    <a:lstStyle/>
                    <a:p>
                      <a:pPr algn="ctr"/>
                      <a:r>
                        <a:rPr lang="de-DE" sz="1800" kern="100" dirty="0">
                          <a:solidFill>
                            <a:srgbClr val="FF0000"/>
                          </a:solidFill>
                          <a:effectLst/>
                        </a:rPr>
                        <a:t>Rotorhacke</a:t>
                      </a:r>
                      <a:endParaRPr lang="de-DE" sz="20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de-DE" sz="1800" kern="100" dirty="0">
                          <a:solidFill>
                            <a:srgbClr val="FF0000"/>
                          </a:solidFill>
                          <a:effectLst/>
                        </a:rPr>
                        <a:t> </a:t>
                      </a:r>
                      <a:endParaRPr lang="de-DE" sz="20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de-DE" sz="1800" kern="100">
                          <a:solidFill>
                            <a:srgbClr val="FF0000"/>
                          </a:solidFill>
                          <a:effectLst/>
                        </a:rPr>
                        <a:t>X</a:t>
                      </a:r>
                      <a:endParaRPr lang="de-DE" sz="2000" kern="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de-DE" sz="1800" kern="100">
                          <a:solidFill>
                            <a:srgbClr val="FF0000"/>
                          </a:solidFill>
                          <a:effectLst/>
                        </a:rPr>
                        <a:t> </a:t>
                      </a:r>
                      <a:endParaRPr lang="de-DE" sz="2000" kern="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00158783"/>
                  </a:ext>
                </a:extLst>
              </a:tr>
              <a:tr h="402128">
                <a:tc>
                  <a:txBody>
                    <a:bodyPr/>
                    <a:lstStyle/>
                    <a:p>
                      <a:pPr algn="ctr"/>
                      <a:r>
                        <a:rPr lang="de-DE" sz="1800" kern="100" dirty="0">
                          <a:solidFill>
                            <a:srgbClr val="FF0000"/>
                          </a:solidFill>
                          <a:effectLst/>
                        </a:rPr>
                        <a:t>Scharhacke</a:t>
                      </a:r>
                      <a:endParaRPr lang="de-DE" sz="20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de-DE" sz="1800" kern="100" dirty="0">
                          <a:solidFill>
                            <a:srgbClr val="FF0000"/>
                          </a:solidFill>
                          <a:effectLst/>
                        </a:rPr>
                        <a:t> </a:t>
                      </a:r>
                      <a:endParaRPr lang="de-DE" sz="20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de-DE" sz="1800" kern="100">
                          <a:solidFill>
                            <a:srgbClr val="FF0000"/>
                          </a:solidFill>
                          <a:effectLst/>
                        </a:rPr>
                        <a:t>X</a:t>
                      </a:r>
                      <a:endParaRPr lang="de-DE" sz="2000" kern="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de-DE" sz="1800" kern="100">
                          <a:solidFill>
                            <a:srgbClr val="FF0000"/>
                          </a:solidFill>
                          <a:effectLst/>
                        </a:rPr>
                        <a:t> </a:t>
                      </a:r>
                      <a:endParaRPr lang="de-DE" sz="2000" kern="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61529623"/>
                  </a:ext>
                </a:extLst>
              </a:tr>
              <a:tr h="603193">
                <a:tc>
                  <a:txBody>
                    <a:bodyPr/>
                    <a:lstStyle/>
                    <a:p>
                      <a:pPr algn="ctr"/>
                      <a:r>
                        <a:rPr lang="de-DE" sz="1800" kern="100" dirty="0" err="1">
                          <a:solidFill>
                            <a:srgbClr val="FF0000"/>
                          </a:solidFill>
                          <a:effectLst/>
                        </a:rPr>
                        <a:t>Sternollhacke</a:t>
                      </a:r>
                      <a:endParaRPr lang="de-DE" sz="20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de-DE" sz="1800" kern="100" dirty="0">
                          <a:solidFill>
                            <a:srgbClr val="FF0000"/>
                          </a:solidFill>
                          <a:effectLst/>
                        </a:rPr>
                        <a:t> </a:t>
                      </a:r>
                      <a:endParaRPr lang="de-DE" sz="20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de-DE" sz="1800" kern="100">
                          <a:solidFill>
                            <a:srgbClr val="FF0000"/>
                          </a:solidFill>
                          <a:effectLst/>
                        </a:rPr>
                        <a:t>X</a:t>
                      </a:r>
                      <a:endParaRPr lang="de-DE" sz="2000" kern="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de-DE" sz="1800" kern="100">
                          <a:solidFill>
                            <a:srgbClr val="FF0000"/>
                          </a:solidFill>
                          <a:effectLst/>
                        </a:rPr>
                        <a:t>X</a:t>
                      </a:r>
                      <a:endParaRPr lang="de-DE" sz="2000" kern="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76228105"/>
                  </a:ext>
                </a:extLst>
              </a:tr>
              <a:tr h="402128">
                <a:tc>
                  <a:txBody>
                    <a:bodyPr/>
                    <a:lstStyle/>
                    <a:p>
                      <a:pPr algn="ctr"/>
                      <a:r>
                        <a:rPr lang="de-DE" sz="1800" kern="100" dirty="0">
                          <a:solidFill>
                            <a:srgbClr val="FF0000"/>
                          </a:solidFill>
                          <a:effectLst/>
                        </a:rPr>
                        <a:t>Hackbürste</a:t>
                      </a:r>
                      <a:endParaRPr lang="de-DE" sz="20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de-DE" sz="1800" kern="100" dirty="0">
                          <a:solidFill>
                            <a:srgbClr val="FF0000"/>
                          </a:solidFill>
                          <a:effectLst/>
                        </a:rPr>
                        <a:t> </a:t>
                      </a:r>
                      <a:endParaRPr lang="de-DE" sz="20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de-DE" sz="1800" kern="100">
                          <a:solidFill>
                            <a:srgbClr val="FF0000"/>
                          </a:solidFill>
                          <a:effectLst/>
                        </a:rPr>
                        <a:t>X</a:t>
                      </a:r>
                      <a:endParaRPr lang="de-DE" sz="2000" kern="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de-DE" sz="1800" kern="100">
                          <a:solidFill>
                            <a:srgbClr val="FF0000"/>
                          </a:solidFill>
                          <a:effectLst/>
                        </a:rPr>
                        <a:t> </a:t>
                      </a:r>
                      <a:endParaRPr lang="de-DE" sz="2000" kern="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08051690"/>
                  </a:ext>
                </a:extLst>
              </a:tr>
              <a:tr h="402128">
                <a:tc>
                  <a:txBody>
                    <a:bodyPr/>
                    <a:lstStyle/>
                    <a:p>
                      <a:pPr algn="ctr"/>
                      <a:r>
                        <a:rPr lang="de-DE" sz="1800" kern="100" dirty="0">
                          <a:solidFill>
                            <a:srgbClr val="FF0000"/>
                          </a:solidFill>
                          <a:effectLst/>
                        </a:rPr>
                        <a:t>Reihenfräse</a:t>
                      </a:r>
                      <a:endParaRPr lang="de-DE" sz="20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de-DE" sz="1800" kern="100" dirty="0">
                          <a:solidFill>
                            <a:srgbClr val="FF0000"/>
                          </a:solidFill>
                          <a:effectLst/>
                        </a:rPr>
                        <a:t> </a:t>
                      </a:r>
                      <a:endParaRPr lang="de-DE" sz="20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de-DE" sz="1800" kern="100">
                          <a:solidFill>
                            <a:srgbClr val="FF0000"/>
                          </a:solidFill>
                          <a:effectLst/>
                        </a:rPr>
                        <a:t>X</a:t>
                      </a:r>
                      <a:endParaRPr lang="de-DE" sz="2000" kern="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de-DE" sz="1800" kern="100">
                          <a:solidFill>
                            <a:srgbClr val="FF0000"/>
                          </a:solidFill>
                          <a:effectLst/>
                        </a:rPr>
                        <a:t> </a:t>
                      </a:r>
                      <a:endParaRPr lang="de-DE" sz="2000" kern="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41648698"/>
                  </a:ext>
                </a:extLst>
              </a:tr>
              <a:tr h="388101">
                <a:tc>
                  <a:txBody>
                    <a:bodyPr/>
                    <a:lstStyle/>
                    <a:p>
                      <a:pPr algn="ctr"/>
                      <a:r>
                        <a:rPr lang="de-DE" sz="1800" kern="100" dirty="0">
                          <a:solidFill>
                            <a:srgbClr val="FF0000"/>
                          </a:solidFill>
                          <a:effectLst/>
                        </a:rPr>
                        <a:t>Fingerhacke</a:t>
                      </a:r>
                      <a:endParaRPr lang="de-DE" sz="20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de-DE" sz="1800" kern="100" dirty="0">
                          <a:solidFill>
                            <a:srgbClr val="FF0000"/>
                          </a:solidFill>
                          <a:effectLst/>
                        </a:rPr>
                        <a:t> </a:t>
                      </a:r>
                      <a:endParaRPr lang="de-DE" sz="20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de-DE" sz="1800" kern="100">
                          <a:solidFill>
                            <a:srgbClr val="FF0000"/>
                          </a:solidFill>
                          <a:effectLst/>
                        </a:rPr>
                        <a:t>X</a:t>
                      </a:r>
                      <a:endParaRPr lang="de-DE" sz="2000" kern="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de-DE" sz="1800" kern="100">
                          <a:solidFill>
                            <a:srgbClr val="FF0000"/>
                          </a:solidFill>
                          <a:effectLst/>
                        </a:rPr>
                        <a:t> </a:t>
                      </a:r>
                      <a:endParaRPr lang="de-DE" sz="2000" kern="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46885868"/>
                  </a:ext>
                </a:extLst>
              </a:tr>
              <a:tr h="603193">
                <a:tc>
                  <a:txBody>
                    <a:bodyPr/>
                    <a:lstStyle/>
                    <a:p>
                      <a:pPr algn="ctr"/>
                      <a:r>
                        <a:rPr lang="de-DE" sz="1800" kern="100" dirty="0">
                          <a:solidFill>
                            <a:srgbClr val="FF0000"/>
                          </a:solidFill>
                          <a:effectLst/>
                        </a:rPr>
                        <a:t>Torsionshacke</a:t>
                      </a:r>
                      <a:endParaRPr lang="de-DE" sz="20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de-DE" sz="1800" kern="100" dirty="0">
                          <a:solidFill>
                            <a:srgbClr val="FF0000"/>
                          </a:solidFill>
                          <a:effectLst/>
                        </a:rPr>
                        <a:t> </a:t>
                      </a:r>
                      <a:endParaRPr lang="de-DE" sz="20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de-DE" sz="1800" kern="100">
                          <a:solidFill>
                            <a:srgbClr val="FF0000"/>
                          </a:solidFill>
                          <a:effectLst/>
                        </a:rPr>
                        <a:t> </a:t>
                      </a:r>
                      <a:endParaRPr lang="de-DE" sz="2000" kern="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de-DE" sz="1800" kern="100" dirty="0">
                          <a:solidFill>
                            <a:srgbClr val="FF0000"/>
                          </a:solidFill>
                          <a:effectLst/>
                        </a:rPr>
                        <a:t> </a:t>
                      </a:r>
                      <a:endParaRPr lang="de-DE" sz="20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23848358"/>
                  </a:ext>
                </a:extLst>
              </a:tr>
            </a:tbl>
          </a:graphicData>
        </a:graphic>
      </p:graphicFrame>
      <p:sp>
        <p:nvSpPr>
          <p:cNvPr id="5" name="Textfeld 4">
            <a:extLst>
              <a:ext uri="{FF2B5EF4-FFF2-40B4-BE49-F238E27FC236}">
                <a16:creationId xmlns:a16="http://schemas.microsoft.com/office/drawing/2014/main" id="{62171760-332D-50E3-F895-EEDA1998668F}"/>
              </a:ext>
            </a:extLst>
          </p:cNvPr>
          <p:cNvSpPr txBox="1"/>
          <p:nvPr/>
        </p:nvSpPr>
        <p:spPr>
          <a:xfrm>
            <a:off x="9281160" y="1494722"/>
            <a:ext cx="2446020" cy="4801314"/>
          </a:xfrm>
          <a:prstGeom prst="rect">
            <a:avLst/>
          </a:prstGeom>
          <a:noFill/>
        </p:spPr>
        <p:txBody>
          <a:bodyPr wrap="square" rtlCol="0">
            <a:spAutoFit/>
          </a:bodyPr>
          <a:lstStyle/>
          <a:p>
            <a:r>
              <a:rPr lang="de-DE" dirty="0"/>
              <a:t>Kombinationen:</a:t>
            </a:r>
          </a:p>
          <a:p>
            <a:endParaRPr lang="de-DE" dirty="0"/>
          </a:p>
          <a:p>
            <a:r>
              <a:rPr lang="de-DE" sz="18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Scharhacke mit Reihenstriegel (Wende- und Mischeffekt wird erhöht)</a:t>
            </a:r>
          </a:p>
          <a:p>
            <a:r>
              <a:rPr lang="de-DE" sz="18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p>
          <a:p>
            <a:r>
              <a:rPr lang="de-DE" sz="18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Trennhacke mit hydraulisch angetriebenen Rotorstriegeln; (Gänsefußschar hebt das Beikraut und Striegel separiert Beikraut und bearbeitet Boden)</a:t>
            </a:r>
          </a:p>
          <a:p>
            <a:endParaRPr lang="de-DE" dirty="0"/>
          </a:p>
        </p:txBody>
      </p:sp>
    </p:spTree>
    <p:extLst>
      <p:ext uri="{BB962C8B-B14F-4D97-AF65-F5344CB8AC3E}">
        <p14:creationId xmlns:p14="http://schemas.microsoft.com/office/powerpoint/2010/main" val="69973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349056-B2EB-405B-A6EF-DF0F499D7AD1}"/>
              </a:ext>
            </a:extLst>
          </p:cNvPr>
          <p:cNvSpPr>
            <a:spLocks noGrp="1"/>
          </p:cNvSpPr>
          <p:nvPr>
            <p:ph type="title"/>
          </p:nvPr>
        </p:nvSpPr>
        <p:spPr>
          <a:xfrm>
            <a:off x="423334" y="452154"/>
            <a:ext cx="11345332" cy="511175"/>
          </a:xfrm>
        </p:spPr>
        <p:txBody>
          <a:bodyPr>
            <a:normAutofit fontScale="90000"/>
          </a:bodyPr>
          <a:lstStyle/>
          <a:p>
            <a:r>
              <a:rPr lang="de-DE" dirty="0"/>
              <a:t>Lernpfad zur Entwicklung des ökologischen Landbaus/Gartenbaus in Deutschland</a:t>
            </a:r>
            <a:endParaRPr lang="en-GB" dirty="0"/>
          </a:p>
        </p:txBody>
      </p:sp>
      <p:sp>
        <p:nvSpPr>
          <p:cNvPr id="5" name="Textfeld 4">
            <a:extLst>
              <a:ext uri="{FF2B5EF4-FFF2-40B4-BE49-F238E27FC236}">
                <a16:creationId xmlns:a16="http://schemas.microsoft.com/office/drawing/2014/main" id="{0A790D16-C036-4579-B981-A5C0C9A423B4}"/>
              </a:ext>
            </a:extLst>
          </p:cNvPr>
          <p:cNvSpPr txBox="1"/>
          <p:nvPr/>
        </p:nvSpPr>
        <p:spPr>
          <a:xfrm>
            <a:off x="569292" y="4339184"/>
            <a:ext cx="10622691" cy="2223879"/>
          </a:xfrm>
          <a:prstGeom prst="rect">
            <a:avLst/>
          </a:prstGeom>
          <a:noFill/>
        </p:spPr>
        <p:txBody>
          <a:bodyPr wrap="square" lIns="0" tIns="0" rIns="0" bIns="0" rtlCol="0">
            <a:spAutoFit/>
          </a:bodyPr>
          <a:lstStyle/>
          <a:p>
            <a:pPr marL="457189" indent="-457189">
              <a:lnSpc>
                <a:spcPct val="114000"/>
              </a:lnSpc>
              <a:buAutoNum type="arabicPeriod"/>
            </a:pPr>
            <a:r>
              <a:rPr lang="de-DE" sz="2133" dirty="0">
                <a:hlinkClick r:id="rId2" action="ppaction://hlinksldjump"/>
              </a:rPr>
              <a:t>Entwicklung des Ökolandbaus</a:t>
            </a:r>
            <a:endParaRPr lang="de-DE" sz="2133" dirty="0"/>
          </a:p>
          <a:p>
            <a:pPr marL="457189" indent="-457189">
              <a:lnSpc>
                <a:spcPct val="114000"/>
              </a:lnSpc>
              <a:buAutoNum type="arabicPeriod"/>
            </a:pPr>
            <a:r>
              <a:rPr lang="de-DE" sz="2133" dirty="0">
                <a:hlinkClick r:id="rId3" action="ppaction://hlinksldjump"/>
              </a:rPr>
              <a:t>Anbauverbände</a:t>
            </a:r>
            <a:endParaRPr lang="de-DE" sz="2133" dirty="0"/>
          </a:p>
          <a:p>
            <a:pPr marL="457189" indent="-457189">
              <a:lnSpc>
                <a:spcPct val="114000"/>
              </a:lnSpc>
              <a:buAutoNum type="arabicPeriod"/>
            </a:pPr>
            <a:r>
              <a:rPr lang="de-DE" sz="2133" dirty="0">
                <a:hlinkClick r:id="rId4" action="ppaction://hlinksldjump"/>
              </a:rPr>
              <a:t>Der ökologische Salatanbau</a:t>
            </a:r>
            <a:endParaRPr lang="de-DE" sz="2133" dirty="0"/>
          </a:p>
          <a:p>
            <a:pPr marL="457189" indent="-457189">
              <a:lnSpc>
                <a:spcPct val="114000"/>
              </a:lnSpc>
              <a:buAutoNum type="arabicPeriod"/>
            </a:pPr>
            <a:r>
              <a:rPr lang="de-DE" sz="2133" dirty="0">
                <a:hlinkClick r:id="rId5" action="ppaction://hlinksldjump"/>
              </a:rPr>
              <a:t>Das </a:t>
            </a:r>
            <a:r>
              <a:rPr lang="de-DE" sz="2133" dirty="0" err="1">
                <a:hlinkClick r:id="rId5" action="ppaction://hlinksldjump"/>
              </a:rPr>
              <a:t>Mulchverfahren</a:t>
            </a:r>
            <a:r>
              <a:rPr lang="de-DE" sz="2133" dirty="0">
                <a:hlinkClick r:id="rId5" action="ppaction://hlinksldjump"/>
              </a:rPr>
              <a:t> im ökologischen Gemüsebau</a:t>
            </a:r>
            <a:endParaRPr lang="de-DE" sz="2133" dirty="0"/>
          </a:p>
          <a:p>
            <a:pPr marL="457189" indent="-457189">
              <a:lnSpc>
                <a:spcPct val="114000"/>
              </a:lnSpc>
              <a:buAutoNum type="arabicPeriod"/>
            </a:pPr>
            <a:endParaRPr lang="de-DE" sz="2133" dirty="0"/>
          </a:p>
          <a:p>
            <a:pPr marL="457189" indent="-457189">
              <a:lnSpc>
                <a:spcPct val="114000"/>
              </a:lnSpc>
              <a:buAutoNum type="arabicPeriod"/>
            </a:pPr>
            <a:endParaRPr lang="en-GB" sz="2133" dirty="0" err="1"/>
          </a:p>
        </p:txBody>
      </p:sp>
      <p:sp>
        <p:nvSpPr>
          <p:cNvPr id="8" name="Textfeld 7">
            <a:extLst>
              <a:ext uri="{FF2B5EF4-FFF2-40B4-BE49-F238E27FC236}">
                <a16:creationId xmlns:a16="http://schemas.microsoft.com/office/drawing/2014/main" id="{FE17ECF2-F9FD-4112-B7F0-055BBBCB88DE}"/>
              </a:ext>
            </a:extLst>
          </p:cNvPr>
          <p:cNvSpPr txBox="1"/>
          <p:nvPr/>
        </p:nvSpPr>
        <p:spPr>
          <a:xfrm>
            <a:off x="1315092" y="1846816"/>
            <a:ext cx="9806276" cy="1101264"/>
          </a:xfrm>
          <a:prstGeom prst="rect">
            <a:avLst/>
          </a:prstGeom>
          <a:noFill/>
        </p:spPr>
        <p:txBody>
          <a:bodyPr wrap="square" lIns="0" tIns="0" rIns="0" bIns="0" rtlCol="0">
            <a:spAutoFit/>
          </a:bodyPr>
          <a:lstStyle/>
          <a:p>
            <a:pPr>
              <a:lnSpc>
                <a:spcPct val="114000"/>
              </a:lnSpc>
            </a:pPr>
            <a:r>
              <a:rPr lang="de-DE" sz="2133" dirty="0"/>
              <a:t>Dieser Lernpfad soll Sie zu einem selbstständigen Erarbeiten eines Stoffgebiets anleiten.</a:t>
            </a:r>
          </a:p>
          <a:p>
            <a:pPr>
              <a:lnSpc>
                <a:spcPct val="114000"/>
              </a:lnSpc>
            </a:pPr>
            <a:r>
              <a:rPr lang="de-DE" sz="2133" dirty="0"/>
              <a:t>Lesen Sie die Texte aufmerksam durch und dokumentieren Sie Ihre Erkenntnisse auf dem beiliegenden Arbeitsblatt!</a:t>
            </a:r>
            <a:endParaRPr lang="en-GB" sz="2133" dirty="0" err="1"/>
          </a:p>
        </p:txBody>
      </p:sp>
      <p:sp>
        <p:nvSpPr>
          <p:cNvPr id="11" name="Textfeld 10">
            <a:extLst>
              <a:ext uri="{FF2B5EF4-FFF2-40B4-BE49-F238E27FC236}">
                <a16:creationId xmlns:a16="http://schemas.microsoft.com/office/drawing/2014/main" id="{59DC6D79-3D05-4F49-AF25-FE09967E9177}"/>
              </a:ext>
            </a:extLst>
          </p:cNvPr>
          <p:cNvSpPr txBox="1"/>
          <p:nvPr/>
        </p:nvSpPr>
        <p:spPr>
          <a:xfrm>
            <a:off x="486311" y="3831567"/>
            <a:ext cx="2664431" cy="352854"/>
          </a:xfrm>
          <a:prstGeom prst="rect">
            <a:avLst/>
          </a:prstGeom>
          <a:noFill/>
        </p:spPr>
        <p:txBody>
          <a:bodyPr wrap="square" lIns="0" tIns="0" rIns="0" bIns="0" rtlCol="0">
            <a:spAutoFit/>
          </a:bodyPr>
          <a:lstStyle/>
          <a:p>
            <a:pPr>
              <a:lnSpc>
                <a:spcPct val="114000"/>
              </a:lnSpc>
            </a:pPr>
            <a:r>
              <a:rPr lang="de-DE" sz="2133" dirty="0"/>
              <a:t>Und los geht´s:</a:t>
            </a:r>
            <a:endParaRPr lang="en-GB" sz="2133" dirty="0" err="1"/>
          </a:p>
        </p:txBody>
      </p:sp>
      <p:pic>
        <p:nvPicPr>
          <p:cNvPr id="4" name="Grafik 3">
            <a:extLst>
              <a:ext uri="{FF2B5EF4-FFF2-40B4-BE49-F238E27FC236}">
                <a16:creationId xmlns:a16="http://schemas.microsoft.com/office/drawing/2014/main" id="{E986AAF2-9483-429B-91F2-E987256D9E3A}"/>
              </a:ext>
            </a:extLst>
          </p:cNvPr>
          <p:cNvPicPr>
            <a:picLocks noChangeAspect="1"/>
          </p:cNvPicPr>
          <p:nvPr/>
        </p:nvPicPr>
        <p:blipFill rotWithShape="1">
          <a:blip r:embed="rId6"/>
          <a:srcRect l="15320" t="7952" r="19025" b="5151"/>
          <a:stretch/>
        </p:blipFill>
        <p:spPr>
          <a:xfrm>
            <a:off x="165038" y="1645312"/>
            <a:ext cx="1152605" cy="1490703"/>
          </a:xfrm>
          <a:prstGeom prst="rect">
            <a:avLst/>
          </a:prstGeom>
        </p:spPr>
      </p:pic>
    </p:spTree>
    <p:extLst>
      <p:ext uri="{BB962C8B-B14F-4D97-AF65-F5344CB8AC3E}">
        <p14:creationId xmlns:p14="http://schemas.microsoft.com/office/powerpoint/2010/main" val="2715625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Logo des Bio-Siegels, neues Fenster: Link zum Bio-Siegel">
            <a:extLst>
              <a:ext uri="{FF2B5EF4-FFF2-40B4-BE49-F238E27FC236}">
                <a16:creationId xmlns:a16="http://schemas.microsoft.com/office/drawing/2014/main" id="{ED1E8324-9EDE-F25C-5AE1-5880F6EAAB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61124" y="491287"/>
            <a:ext cx="1808540" cy="1073237"/>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F3941FD0-4564-1B01-767F-0C2BF5757D36}"/>
              </a:ext>
            </a:extLst>
          </p:cNvPr>
          <p:cNvSpPr>
            <a:spLocks noGrp="1"/>
          </p:cNvSpPr>
          <p:nvPr>
            <p:ph type="title"/>
          </p:nvPr>
        </p:nvSpPr>
        <p:spPr/>
        <p:txBody>
          <a:bodyPr>
            <a:noAutofit/>
          </a:bodyPr>
          <a:lstStyle/>
          <a:p>
            <a:r>
              <a:rPr lang="de-DE" sz="3200" dirty="0"/>
              <a:t>Arbeitsauftrag: Erarbeiten Sie anhand der Vorgaben die wesentlichen Aussagen zum „Bio-Siegel“</a:t>
            </a:r>
          </a:p>
        </p:txBody>
      </p:sp>
      <p:graphicFrame>
        <p:nvGraphicFramePr>
          <p:cNvPr id="5" name="Tabelle 8">
            <a:extLst>
              <a:ext uri="{FF2B5EF4-FFF2-40B4-BE49-F238E27FC236}">
                <a16:creationId xmlns:a16="http://schemas.microsoft.com/office/drawing/2014/main" id="{BE6FD9A0-8433-0B7B-2758-42213B071F9A}"/>
              </a:ext>
            </a:extLst>
          </p:cNvPr>
          <p:cNvGraphicFramePr>
            <a:graphicFrameLocks noGrp="1"/>
          </p:cNvGraphicFramePr>
          <p:nvPr>
            <p:extLst>
              <p:ext uri="{D42A27DB-BD31-4B8C-83A1-F6EECF244321}">
                <p14:modId xmlns:p14="http://schemas.microsoft.com/office/powerpoint/2010/main" val="2945885566"/>
              </p:ext>
            </p:extLst>
          </p:nvPr>
        </p:nvGraphicFramePr>
        <p:xfrm>
          <a:off x="838200" y="1439917"/>
          <a:ext cx="10328145" cy="5052958"/>
        </p:xfrm>
        <a:graphic>
          <a:graphicData uri="http://schemas.openxmlformats.org/drawingml/2006/table">
            <a:tbl>
              <a:tblPr firstRow="1" bandRow="1">
                <a:tableStyleId>{5940675A-B579-460E-94D1-54222C63F5DA}</a:tableStyleId>
              </a:tblPr>
              <a:tblGrid>
                <a:gridCol w="2555746">
                  <a:extLst>
                    <a:ext uri="{9D8B030D-6E8A-4147-A177-3AD203B41FA5}">
                      <a16:colId xmlns:a16="http://schemas.microsoft.com/office/drawing/2014/main" val="2168127119"/>
                    </a:ext>
                  </a:extLst>
                </a:gridCol>
                <a:gridCol w="7772399">
                  <a:extLst>
                    <a:ext uri="{9D8B030D-6E8A-4147-A177-3AD203B41FA5}">
                      <a16:colId xmlns:a16="http://schemas.microsoft.com/office/drawing/2014/main" val="3633166670"/>
                    </a:ext>
                  </a:extLst>
                </a:gridCol>
              </a:tblGrid>
              <a:tr h="1262473">
                <a:tc>
                  <a:txBody>
                    <a:bodyPr/>
                    <a:lstStyle/>
                    <a:p>
                      <a:endParaRPr lang="de-DE" sz="1400" dirty="0"/>
                    </a:p>
                  </a:txBody>
                  <a:tcPr>
                    <a:solidFill>
                      <a:schemeClr val="bg1"/>
                    </a:solidFill>
                  </a:tcPr>
                </a:tc>
                <a:tc>
                  <a:txBody>
                    <a:bodyPr/>
                    <a:lstStyle/>
                    <a:p>
                      <a:endParaRPr lang="de-DE" sz="1400" dirty="0"/>
                    </a:p>
                    <a:p>
                      <a:endParaRPr lang="de-DE" sz="1400" dirty="0"/>
                    </a:p>
                    <a:p>
                      <a:r>
                        <a:rPr lang="de-DE" sz="1400" dirty="0"/>
                        <a:t>Anforderungen im Bio-Anbau</a:t>
                      </a:r>
                    </a:p>
                  </a:txBody>
                  <a:tcPr>
                    <a:solidFill>
                      <a:schemeClr val="bg1"/>
                    </a:solidFill>
                  </a:tcPr>
                </a:tc>
                <a:extLst>
                  <a:ext uri="{0D108BD9-81ED-4DB2-BD59-A6C34878D82A}">
                    <a16:rowId xmlns:a16="http://schemas.microsoft.com/office/drawing/2014/main" val="1937068009"/>
                  </a:ext>
                </a:extLst>
              </a:tr>
              <a:tr h="758097">
                <a:tc>
                  <a:txBody>
                    <a:bodyPr/>
                    <a:lstStyle/>
                    <a:p>
                      <a:pPr>
                        <a:lnSpc>
                          <a:spcPct val="200000"/>
                        </a:lnSpc>
                      </a:pPr>
                      <a:r>
                        <a:rPr lang="de-DE" sz="1400" b="1" dirty="0"/>
                        <a:t>Bodenfruchtbarkeit </a:t>
                      </a:r>
                    </a:p>
                  </a:txBody>
                  <a:tcPr>
                    <a:solidFill>
                      <a:schemeClr val="bg1"/>
                    </a:solidFill>
                  </a:tcPr>
                </a:tc>
                <a:tc rowSpan="5">
                  <a:txBody>
                    <a:bodyPr/>
                    <a:lstStyle/>
                    <a:p>
                      <a:pPr>
                        <a:lnSpc>
                          <a:spcPct val="200000"/>
                        </a:lnSpc>
                      </a:pPr>
                      <a:endParaRPr lang="de-DE" sz="1400" dirty="0"/>
                    </a:p>
                    <a:p>
                      <a:pPr>
                        <a:lnSpc>
                          <a:spcPct val="200000"/>
                        </a:lnSpc>
                      </a:pPr>
                      <a:endParaRPr lang="de-DE" sz="1400" dirty="0"/>
                    </a:p>
                  </a:txBody>
                  <a:tcPr>
                    <a:solidFill>
                      <a:schemeClr val="bg1"/>
                    </a:solidFill>
                  </a:tcPr>
                </a:tc>
                <a:extLst>
                  <a:ext uri="{0D108BD9-81ED-4DB2-BD59-A6C34878D82A}">
                    <a16:rowId xmlns:a16="http://schemas.microsoft.com/office/drawing/2014/main" val="2202943378"/>
                  </a:ext>
                </a:extLst>
              </a:tr>
              <a:tr h="758097">
                <a:tc>
                  <a:txBody>
                    <a:bodyPr/>
                    <a:lstStyle/>
                    <a:p>
                      <a:pPr>
                        <a:lnSpc>
                          <a:spcPct val="200000"/>
                        </a:lnSpc>
                      </a:pPr>
                      <a:r>
                        <a:rPr lang="de-DE" sz="1400" b="1" dirty="0"/>
                        <a:t>Düngung</a:t>
                      </a:r>
                    </a:p>
                  </a:txBody>
                  <a:tcPr>
                    <a:solidFill>
                      <a:schemeClr val="bg1"/>
                    </a:solidFill>
                  </a:tcPr>
                </a:tc>
                <a:tc vMerge="1">
                  <a:txBody>
                    <a:bodyPr/>
                    <a:lstStyle/>
                    <a:p>
                      <a:pPr>
                        <a:lnSpc>
                          <a:spcPct val="200000"/>
                        </a:lnSpc>
                      </a:pPr>
                      <a:endParaRPr lang="de-DE" sz="1400" dirty="0"/>
                    </a:p>
                  </a:txBody>
                  <a:tcPr/>
                </a:tc>
                <a:extLst>
                  <a:ext uri="{0D108BD9-81ED-4DB2-BD59-A6C34878D82A}">
                    <a16:rowId xmlns:a16="http://schemas.microsoft.com/office/drawing/2014/main" val="2237447073"/>
                  </a:ext>
                </a:extLst>
              </a:tr>
              <a:tr h="758097">
                <a:tc>
                  <a:txBody>
                    <a:bodyPr/>
                    <a:lstStyle/>
                    <a:p>
                      <a:pPr>
                        <a:lnSpc>
                          <a:spcPct val="200000"/>
                        </a:lnSpc>
                      </a:pPr>
                      <a:r>
                        <a:rPr lang="de-DE" sz="1400" b="1" dirty="0"/>
                        <a:t>Saatgut</a:t>
                      </a:r>
                    </a:p>
                  </a:txBody>
                  <a:tcPr>
                    <a:solidFill>
                      <a:schemeClr val="bg1"/>
                    </a:solidFill>
                  </a:tcPr>
                </a:tc>
                <a:tc vMerge="1">
                  <a:txBody>
                    <a:bodyPr/>
                    <a:lstStyle/>
                    <a:p>
                      <a:pPr>
                        <a:lnSpc>
                          <a:spcPct val="200000"/>
                        </a:lnSpc>
                      </a:pPr>
                      <a:endParaRPr lang="de-DE" sz="1400" dirty="0"/>
                    </a:p>
                  </a:txBody>
                  <a:tcPr/>
                </a:tc>
                <a:extLst>
                  <a:ext uri="{0D108BD9-81ED-4DB2-BD59-A6C34878D82A}">
                    <a16:rowId xmlns:a16="http://schemas.microsoft.com/office/drawing/2014/main" val="212056503"/>
                  </a:ext>
                </a:extLst>
              </a:tr>
              <a:tr h="758097">
                <a:tc>
                  <a:txBody>
                    <a:bodyPr/>
                    <a:lstStyle/>
                    <a:p>
                      <a:pPr>
                        <a:lnSpc>
                          <a:spcPct val="200000"/>
                        </a:lnSpc>
                      </a:pPr>
                      <a:r>
                        <a:rPr lang="de-DE" sz="1400" b="1" dirty="0" err="1"/>
                        <a:t>Beikrautregulierung</a:t>
                      </a:r>
                      <a:endParaRPr lang="de-DE" sz="1400" b="1" dirty="0"/>
                    </a:p>
                  </a:txBody>
                  <a:tcPr>
                    <a:solidFill>
                      <a:schemeClr val="bg1"/>
                    </a:solidFill>
                  </a:tcPr>
                </a:tc>
                <a:tc vMerge="1">
                  <a:txBody>
                    <a:bodyPr/>
                    <a:lstStyle/>
                    <a:p>
                      <a:pPr>
                        <a:lnSpc>
                          <a:spcPct val="200000"/>
                        </a:lnSpc>
                      </a:pPr>
                      <a:endParaRPr lang="de-DE" sz="1400" dirty="0"/>
                    </a:p>
                  </a:txBody>
                  <a:tcPr/>
                </a:tc>
                <a:extLst>
                  <a:ext uri="{0D108BD9-81ED-4DB2-BD59-A6C34878D82A}">
                    <a16:rowId xmlns:a16="http://schemas.microsoft.com/office/drawing/2014/main" val="2657926251"/>
                  </a:ext>
                </a:extLst>
              </a:tr>
              <a:tr h="758097">
                <a:tc>
                  <a:txBody>
                    <a:bodyPr/>
                    <a:lstStyle/>
                    <a:p>
                      <a:pPr>
                        <a:lnSpc>
                          <a:spcPct val="200000"/>
                        </a:lnSpc>
                      </a:pPr>
                      <a:r>
                        <a:rPr lang="de-DE" sz="1400" b="1" dirty="0"/>
                        <a:t>Schaderreger</a:t>
                      </a:r>
                    </a:p>
                  </a:txBody>
                  <a:tcPr>
                    <a:solidFill>
                      <a:schemeClr val="bg1">
                        <a:lumMod val="85000"/>
                      </a:schemeClr>
                    </a:solidFill>
                  </a:tcPr>
                </a:tc>
                <a:tc vMerge="1">
                  <a:txBody>
                    <a:bodyPr/>
                    <a:lstStyle/>
                    <a:p>
                      <a:pPr>
                        <a:lnSpc>
                          <a:spcPct val="200000"/>
                        </a:lnSpc>
                      </a:pPr>
                      <a:endParaRPr lang="de-DE" sz="1400" dirty="0"/>
                    </a:p>
                  </a:txBody>
                  <a:tcPr/>
                </a:tc>
                <a:extLst>
                  <a:ext uri="{0D108BD9-81ED-4DB2-BD59-A6C34878D82A}">
                    <a16:rowId xmlns:a16="http://schemas.microsoft.com/office/drawing/2014/main" val="2277537241"/>
                  </a:ext>
                </a:extLst>
              </a:tr>
            </a:tbl>
          </a:graphicData>
        </a:graphic>
      </p:graphicFrame>
      <p:grpSp>
        <p:nvGrpSpPr>
          <p:cNvPr id="10" name="Gruppieren 9">
            <a:extLst>
              <a:ext uri="{FF2B5EF4-FFF2-40B4-BE49-F238E27FC236}">
                <a16:creationId xmlns:a16="http://schemas.microsoft.com/office/drawing/2014/main" id="{222B9247-CF7C-8F4D-AD91-13F3FB972200}"/>
              </a:ext>
            </a:extLst>
          </p:cNvPr>
          <p:cNvGrpSpPr/>
          <p:nvPr/>
        </p:nvGrpSpPr>
        <p:grpSpPr>
          <a:xfrm>
            <a:off x="3255472" y="5862091"/>
            <a:ext cx="574920" cy="169920"/>
            <a:chOff x="3093046" y="3073212"/>
            <a:chExt cx="574920" cy="169920"/>
          </a:xfrm>
        </p:grpSpPr>
        <mc:AlternateContent xmlns:mc="http://schemas.openxmlformats.org/markup-compatibility/2006" xmlns:p14="http://schemas.microsoft.com/office/powerpoint/2010/main">
          <mc:Choice Requires="p14">
            <p:contentPart p14:bwMode="auto" r:id="rId3">
              <p14:nvContentPartPr>
                <p14:cNvPr id="8" name="Freihand 7">
                  <a:extLst>
                    <a:ext uri="{FF2B5EF4-FFF2-40B4-BE49-F238E27FC236}">
                      <a16:creationId xmlns:a16="http://schemas.microsoft.com/office/drawing/2014/main" id="{B6573427-30AB-7040-1838-260188EB93A7}"/>
                    </a:ext>
                  </a:extLst>
                </p14:cNvPr>
                <p14:cNvContentPartPr/>
                <p14:nvPr/>
              </p14:nvContentPartPr>
              <p14:xfrm>
                <a:off x="3093046" y="3078252"/>
                <a:ext cx="531360" cy="67320"/>
              </p14:xfrm>
            </p:contentPart>
          </mc:Choice>
          <mc:Fallback xmlns="">
            <p:pic>
              <p:nvPicPr>
                <p:cNvPr id="8" name="Freihand 7">
                  <a:extLst>
                    <a:ext uri="{FF2B5EF4-FFF2-40B4-BE49-F238E27FC236}">
                      <a16:creationId xmlns:a16="http://schemas.microsoft.com/office/drawing/2014/main" id="{B6573427-30AB-7040-1838-260188EB93A7}"/>
                    </a:ext>
                  </a:extLst>
                </p:cNvPr>
                <p:cNvPicPr/>
                <p:nvPr/>
              </p:nvPicPr>
              <p:blipFill>
                <a:blip r:embed="rId4"/>
                <a:stretch>
                  <a:fillRect/>
                </a:stretch>
              </p:blipFill>
              <p:spPr>
                <a:xfrm>
                  <a:off x="3075046" y="3060252"/>
                  <a:ext cx="56700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Freihand 8">
                  <a:extLst>
                    <a:ext uri="{FF2B5EF4-FFF2-40B4-BE49-F238E27FC236}">
                      <a16:creationId xmlns:a16="http://schemas.microsoft.com/office/drawing/2014/main" id="{1528A0A5-D7D5-C919-D4D9-C906638CD492}"/>
                    </a:ext>
                  </a:extLst>
                </p14:cNvPr>
                <p14:cNvContentPartPr/>
                <p14:nvPr/>
              </p14:nvContentPartPr>
              <p14:xfrm>
                <a:off x="3526486" y="3073212"/>
                <a:ext cx="141480" cy="169920"/>
              </p14:xfrm>
            </p:contentPart>
          </mc:Choice>
          <mc:Fallback xmlns="">
            <p:pic>
              <p:nvPicPr>
                <p:cNvPr id="9" name="Freihand 8">
                  <a:extLst>
                    <a:ext uri="{FF2B5EF4-FFF2-40B4-BE49-F238E27FC236}">
                      <a16:creationId xmlns:a16="http://schemas.microsoft.com/office/drawing/2014/main" id="{1528A0A5-D7D5-C919-D4D9-C906638CD492}"/>
                    </a:ext>
                  </a:extLst>
                </p:cNvPr>
                <p:cNvPicPr/>
                <p:nvPr/>
              </p:nvPicPr>
              <p:blipFill>
                <a:blip r:embed="rId6"/>
                <a:stretch>
                  <a:fillRect/>
                </a:stretch>
              </p:blipFill>
              <p:spPr>
                <a:xfrm>
                  <a:off x="3508486" y="3055250"/>
                  <a:ext cx="177120" cy="205485"/>
                </a:xfrm>
                <a:prstGeom prst="rect">
                  <a:avLst/>
                </a:prstGeom>
              </p:spPr>
            </p:pic>
          </mc:Fallback>
        </mc:AlternateContent>
      </p:grpSp>
      <p:sp>
        <p:nvSpPr>
          <p:cNvPr id="11" name="Textfeld 10">
            <a:extLst>
              <a:ext uri="{FF2B5EF4-FFF2-40B4-BE49-F238E27FC236}">
                <a16:creationId xmlns:a16="http://schemas.microsoft.com/office/drawing/2014/main" id="{071BED1D-200B-F905-63F8-A63521714410}"/>
              </a:ext>
            </a:extLst>
          </p:cNvPr>
          <p:cNvSpPr txBox="1"/>
          <p:nvPr/>
        </p:nvSpPr>
        <p:spPr>
          <a:xfrm>
            <a:off x="6903796" y="3663757"/>
            <a:ext cx="3720662" cy="1477328"/>
          </a:xfrm>
          <a:prstGeom prst="rect">
            <a:avLst/>
          </a:prstGeom>
          <a:noFill/>
        </p:spPr>
        <p:txBody>
          <a:bodyPr wrap="square" rtlCol="0">
            <a:spAutoFit/>
          </a:bodyPr>
          <a:lstStyle/>
          <a:p>
            <a:r>
              <a:rPr lang="de-DE" b="1" dirty="0"/>
              <a:t>Leitimpulse: </a:t>
            </a:r>
          </a:p>
          <a:p>
            <a:r>
              <a:rPr lang="de-DE" dirty="0"/>
              <a:t>Ergänzen Sie die Überbegriffe der Schaderreger und recherchieren Sie exemplarisch einen typischen im Gemüsebau!</a:t>
            </a:r>
          </a:p>
        </p:txBody>
      </p:sp>
      <p:grpSp>
        <p:nvGrpSpPr>
          <p:cNvPr id="14" name="Gruppieren 13">
            <a:extLst>
              <a:ext uri="{FF2B5EF4-FFF2-40B4-BE49-F238E27FC236}">
                <a16:creationId xmlns:a16="http://schemas.microsoft.com/office/drawing/2014/main" id="{326E8A01-D17F-E893-BAF8-DEFFCDE5D36E}"/>
              </a:ext>
            </a:extLst>
          </p:cNvPr>
          <p:cNvGrpSpPr/>
          <p:nvPr/>
        </p:nvGrpSpPr>
        <p:grpSpPr>
          <a:xfrm>
            <a:off x="5114745" y="4461246"/>
            <a:ext cx="793800" cy="402840"/>
            <a:chOff x="5984566" y="2969532"/>
            <a:chExt cx="793800" cy="402840"/>
          </a:xfrm>
        </p:grpSpPr>
        <mc:AlternateContent xmlns:mc="http://schemas.openxmlformats.org/markup-compatibility/2006" xmlns:p14="http://schemas.microsoft.com/office/powerpoint/2010/main">
          <mc:Choice Requires="p14">
            <p:contentPart p14:bwMode="auto" r:id="rId7">
              <p14:nvContentPartPr>
                <p14:cNvPr id="12" name="Freihand 11">
                  <a:extLst>
                    <a:ext uri="{FF2B5EF4-FFF2-40B4-BE49-F238E27FC236}">
                      <a16:creationId xmlns:a16="http://schemas.microsoft.com/office/drawing/2014/main" id="{A02A3156-1D74-9A17-963E-D40E797DA7E1}"/>
                    </a:ext>
                  </a:extLst>
                </p14:cNvPr>
                <p14:cNvContentPartPr/>
                <p14:nvPr/>
              </p14:nvContentPartPr>
              <p14:xfrm>
                <a:off x="5984566" y="3067452"/>
                <a:ext cx="696240" cy="304920"/>
              </p14:xfrm>
            </p:contentPart>
          </mc:Choice>
          <mc:Fallback xmlns="">
            <p:pic>
              <p:nvPicPr>
                <p:cNvPr id="12" name="Freihand 11">
                  <a:extLst>
                    <a:ext uri="{FF2B5EF4-FFF2-40B4-BE49-F238E27FC236}">
                      <a16:creationId xmlns:a16="http://schemas.microsoft.com/office/drawing/2014/main" id="{A02A3156-1D74-9A17-963E-D40E797DA7E1}"/>
                    </a:ext>
                  </a:extLst>
                </p:cNvPr>
                <p:cNvPicPr/>
                <p:nvPr/>
              </p:nvPicPr>
              <p:blipFill>
                <a:blip r:embed="rId8"/>
                <a:stretch>
                  <a:fillRect/>
                </a:stretch>
              </p:blipFill>
              <p:spPr>
                <a:xfrm>
                  <a:off x="5966566" y="3049452"/>
                  <a:ext cx="731880" cy="3405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3" name="Freihand 12">
                  <a:extLst>
                    <a:ext uri="{FF2B5EF4-FFF2-40B4-BE49-F238E27FC236}">
                      <a16:creationId xmlns:a16="http://schemas.microsoft.com/office/drawing/2014/main" id="{653A30C7-6313-7B5A-CE6A-338C063F4924}"/>
                    </a:ext>
                  </a:extLst>
                </p14:cNvPr>
                <p14:cNvContentPartPr/>
                <p14:nvPr/>
              </p14:nvContentPartPr>
              <p14:xfrm>
                <a:off x="6585046" y="2969532"/>
                <a:ext cx="193320" cy="282960"/>
              </p14:xfrm>
            </p:contentPart>
          </mc:Choice>
          <mc:Fallback xmlns="">
            <p:pic>
              <p:nvPicPr>
                <p:cNvPr id="13" name="Freihand 12">
                  <a:extLst>
                    <a:ext uri="{FF2B5EF4-FFF2-40B4-BE49-F238E27FC236}">
                      <a16:creationId xmlns:a16="http://schemas.microsoft.com/office/drawing/2014/main" id="{653A30C7-6313-7B5A-CE6A-338C063F4924}"/>
                    </a:ext>
                  </a:extLst>
                </p:cNvPr>
                <p:cNvPicPr/>
                <p:nvPr/>
              </p:nvPicPr>
              <p:blipFill>
                <a:blip r:embed="rId10"/>
                <a:stretch>
                  <a:fillRect/>
                </a:stretch>
              </p:blipFill>
              <p:spPr>
                <a:xfrm>
                  <a:off x="6567046" y="2951555"/>
                  <a:ext cx="228960" cy="318555"/>
                </a:xfrm>
                <a:prstGeom prst="rect">
                  <a:avLst/>
                </a:prstGeom>
              </p:spPr>
            </p:pic>
          </mc:Fallback>
        </mc:AlternateContent>
      </p:grpSp>
      <p:pic>
        <p:nvPicPr>
          <p:cNvPr id="17" name="Grafik 16">
            <a:extLst>
              <a:ext uri="{FF2B5EF4-FFF2-40B4-BE49-F238E27FC236}">
                <a16:creationId xmlns:a16="http://schemas.microsoft.com/office/drawing/2014/main" id="{A7349A7C-D78F-FBDF-DB10-3D50E8EB0FBE}"/>
              </a:ext>
            </a:extLst>
          </p:cNvPr>
          <p:cNvPicPr>
            <a:picLocks noChangeAspect="1"/>
          </p:cNvPicPr>
          <p:nvPr/>
        </p:nvPicPr>
        <p:blipFill>
          <a:blip r:embed="rId11"/>
          <a:stretch>
            <a:fillRect/>
          </a:stretch>
        </p:blipFill>
        <p:spPr>
          <a:xfrm>
            <a:off x="8547061" y="4902345"/>
            <a:ext cx="1452531" cy="1441771"/>
          </a:xfrm>
          <a:prstGeom prst="rect">
            <a:avLst/>
          </a:prstGeom>
        </p:spPr>
      </p:pic>
      <p:pic>
        <p:nvPicPr>
          <p:cNvPr id="6" name="Grafik 5">
            <a:extLst>
              <a:ext uri="{FF2B5EF4-FFF2-40B4-BE49-F238E27FC236}">
                <a16:creationId xmlns:a16="http://schemas.microsoft.com/office/drawing/2014/main" id="{DDCA7B98-97F9-4A34-937B-4AED4E489528}"/>
              </a:ext>
            </a:extLst>
          </p:cNvPr>
          <p:cNvPicPr>
            <a:picLocks noChangeAspect="1"/>
          </p:cNvPicPr>
          <p:nvPr/>
        </p:nvPicPr>
        <p:blipFill>
          <a:blip r:embed="rId12"/>
          <a:stretch>
            <a:fillRect/>
          </a:stretch>
        </p:blipFill>
        <p:spPr>
          <a:xfrm>
            <a:off x="3831289" y="4915120"/>
            <a:ext cx="1571625" cy="819150"/>
          </a:xfrm>
          <a:prstGeom prst="rect">
            <a:avLst/>
          </a:prstGeom>
        </p:spPr>
      </p:pic>
    </p:spTree>
    <p:extLst>
      <p:ext uri="{BB962C8B-B14F-4D97-AF65-F5344CB8AC3E}">
        <p14:creationId xmlns:p14="http://schemas.microsoft.com/office/powerpoint/2010/main" val="16250949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2BDA3F-E69D-20E7-3E9D-62B8C9164C26}"/>
              </a:ext>
            </a:extLst>
          </p:cNvPr>
          <p:cNvSpPr>
            <a:spLocks noGrp="1"/>
          </p:cNvSpPr>
          <p:nvPr>
            <p:ph type="title"/>
          </p:nvPr>
        </p:nvSpPr>
        <p:spPr/>
        <p:txBody>
          <a:bodyPr>
            <a:normAutofit fontScale="90000"/>
          </a:bodyPr>
          <a:lstStyle/>
          <a:p>
            <a:r>
              <a:rPr lang="de-DE" sz="3100" dirty="0"/>
              <a:t>Ergänzen Sie die Überbegriffe der Schaderreger und recherchieren Sie exemplarisch einen typischen im Gemüsebau!</a:t>
            </a:r>
            <a:br>
              <a:rPr lang="de-DE" dirty="0"/>
            </a:br>
            <a:endParaRPr lang="de-DE" dirty="0"/>
          </a:p>
        </p:txBody>
      </p:sp>
      <p:graphicFrame>
        <p:nvGraphicFramePr>
          <p:cNvPr id="4" name="Tabelle 3">
            <a:extLst>
              <a:ext uri="{FF2B5EF4-FFF2-40B4-BE49-F238E27FC236}">
                <a16:creationId xmlns:a16="http://schemas.microsoft.com/office/drawing/2014/main" id="{84970D64-A57E-9D48-48D0-D255191352E5}"/>
              </a:ext>
            </a:extLst>
          </p:cNvPr>
          <p:cNvGraphicFramePr>
            <a:graphicFrameLocks noGrp="1"/>
          </p:cNvGraphicFramePr>
          <p:nvPr>
            <p:extLst>
              <p:ext uri="{D42A27DB-BD31-4B8C-83A1-F6EECF244321}">
                <p14:modId xmlns:p14="http://schemas.microsoft.com/office/powerpoint/2010/main" val="3946723553"/>
              </p:ext>
            </p:extLst>
          </p:nvPr>
        </p:nvGraphicFramePr>
        <p:xfrm>
          <a:off x="731520" y="1828800"/>
          <a:ext cx="10789919" cy="4091941"/>
        </p:xfrm>
        <a:graphic>
          <a:graphicData uri="http://schemas.openxmlformats.org/drawingml/2006/table">
            <a:tbl>
              <a:tblPr firstRow="1" firstCol="1" bandRow="1">
                <a:tableStyleId>{5940675A-B579-460E-94D1-54222C63F5DA}</a:tableStyleId>
              </a:tblPr>
              <a:tblGrid>
                <a:gridCol w="1499724">
                  <a:extLst>
                    <a:ext uri="{9D8B030D-6E8A-4147-A177-3AD203B41FA5}">
                      <a16:colId xmlns:a16="http://schemas.microsoft.com/office/drawing/2014/main" val="2938777486"/>
                    </a:ext>
                  </a:extLst>
                </a:gridCol>
                <a:gridCol w="1795036">
                  <a:extLst>
                    <a:ext uri="{9D8B030D-6E8A-4147-A177-3AD203B41FA5}">
                      <a16:colId xmlns:a16="http://schemas.microsoft.com/office/drawing/2014/main" val="668196340"/>
                    </a:ext>
                  </a:extLst>
                </a:gridCol>
                <a:gridCol w="1905890">
                  <a:extLst>
                    <a:ext uri="{9D8B030D-6E8A-4147-A177-3AD203B41FA5}">
                      <a16:colId xmlns:a16="http://schemas.microsoft.com/office/drawing/2014/main" val="1138813842"/>
                    </a:ext>
                  </a:extLst>
                </a:gridCol>
                <a:gridCol w="1705818">
                  <a:extLst>
                    <a:ext uri="{9D8B030D-6E8A-4147-A177-3AD203B41FA5}">
                      <a16:colId xmlns:a16="http://schemas.microsoft.com/office/drawing/2014/main" val="2169910894"/>
                    </a:ext>
                  </a:extLst>
                </a:gridCol>
                <a:gridCol w="2242828">
                  <a:extLst>
                    <a:ext uri="{9D8B030D-6E8A-4147-A177-3AD203B41FA5}">
                      <a16:colId xmlns:a16="http://schemas.microsoft.com/office/drawing/2014/main" val="2576257832"/>
                    </a:ext>
                  </a:extLst>
                </a:gridCol>
                <a:gridCol w="1640623">
                  <a:extLst>
                    <a:ext uri="{9D8B030D-6E8A-4147-A177-3AD203B41FA5}">
                      <a16:colId xmlns:a16="http://schemas.microsoft.com/office/drawing/2014/main" val="2904472820"/>
                    </a:ext>
                  </a:extLst>
                </a:gridCol>
              </a:tblGrid>
              <a:tr h="1022985">
                <a:tc>
                  <a:txBody>
                    <a:bodyPr/>
                    <a:lstStyle/>
                    <a:p>
                      <a:pPr algn="ctr"/>
                      <a:r>
                        <a:rPr lang="de-DE" sz="2000" kern="100" dirty="0">
                          <a:solidFill>
                            <a:srgbClr val="FF0000"/>
                          </a:solidFill>
                          <a:effectLst/>
                        </a:rPr>
                        <a:t>Virosen</a:t>
                      </a:r>
                      <a:endParaRPr lang="de-DE" sz="24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de-DE" sz="2000" kern="100" dirty="0">
                          <a:solidFill>
                            <a:srgbClr val="FF0000"/>
                          </a:solidFill>
                          <a:effectLst/>
                        </a:rPr>
                        <a:t>Bakteriosen</a:t>
                      </a:r>
                      <a:endParaRPr lang="de-DE" sz="24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de-DE" sz="2000" kern="100" dirty="0" err="1">
                          <a:solidFill>
                            <a:srgbClr val="FF0000"/>
                          </a:solidFill>
                          <a:effectLst/>
                        </a:rPr>
                        <a:t>Mucoromycota</a:t>
                      </a:r>
                      <a:r>
                        <a:rPr lang="de-DE" sz="2000" kern="100" dirty="0">
                          <a:solidFill>
                            <a:srgbClr val="FF0000"/>
                          </a:solidFill>
                          <a:effectLst/>
                        </a:rPr>
                        <a:t> und </a:t>
                      </a:r>
                      <a:r>
                        <a:rPr lang="de-DE" sz="2000" kern="100" dirty="0" err="1">
                          <a:solidFill>
                            <a:srgbClr val="FF0000"/>
                          </a:solidFill>
                          <a:effectLst/>
                        </a:rPr>
                        <a:t>Dikarya</a:t>
                      </a:r>
                      <a:endParaRPr lang="de-DE" sz="24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de-DE" sz="2000" kern="100">
                          <a:solidFill>
                            <a:srgbClr val="FF0000"/>
                          </a:solidFill>
                          <a:effectLst/>
                        </a:rPr>
                        <a:t>Mollusca</a:t>
                      </a:r>
                      <a:endParaRPr lang="de-DE" sz="2400" kern="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de-DE" sz="2000" kern="100">
                          <a:solidFill>
                            <a:srgbClr val="FF0000"/>
                          </a:solidFill>
                          <a:effectLst/>
                        </a:rPr>
                        <a:t>Arachnoiden</a:t>
                      </a:r>
                      <a:endParaRPr lang="de-DE" sz="2400" kern="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de-DE" sz="2000" kern="100" dirty="0" err="1">
                          <a:solidFill>
                            <a:srgbClr val="FF0000"/>
                          </a:solidFill>
                          <a:effectLst/>
                        </a:rPr>
                        <a:t>Insecta</a:t>
                      </a:r>
                      <a:endParaRPr lang="de-DE" sz="24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112334"/>
                  </a:ext>
                </a:extLst>
              </a:tr>
              <a:tr h="409194">
                <a:tc>
                  <a:txBody>
                    <a:bodyPr/>
                    <a:lstStyle/>
                    <a:p>
                      <a:pPr algn="ctr"/>
                      <a:r>
                        <a:rPr lang="de-DE" sz="2000" kern="100">
                          <a:effectLst/>
                        </a:rPr>
                        <a:t>Viren</a:t>
                      </a:r>
                      <a:endParaRPr lang="de-DE"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gn="ctr"/>
                      <a:r>
                        <a:rPr lang="de-DE" sz="2000" kern="100" dirty="0">
                          <a:effectLst/>
                        </a:rPr>
                        <a:t>Bakterien</a:t>
                      </a:r>
                      <a:endParaRPr lang="de-DE"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gn="ctr"/>
                      <a:r>
                        <a:rPr lang="de-DE" sz="2000" kern="100" dirty="0">
                          <a:effectLst/>
                        </a:rPr>
                        <a:t>Pilze</a:t>
                      </a:r>
                      <a:endParaRPr lang="de-DE"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gn="ctr"/>
                      <a:r>
                        <a:rPr lang="de-DE" sz="2000" kern="100" dirty="0">
                          <a:effectLst/>
                        </a:rPr>
                        <a:t>Weichtiere</a:t>
                      </a:r>
                      <a:endParaRPr lang="de-DE"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gn="ctr"/>
                      <a:r>
                        <a:rPr lang="de-DE" sz="2000" kern="100">
                          <a:effectLst/>
                        </a:rPr>
                        <a:t>Spinnentiere</a:t>
                      </a:r>
                      <a:endParaRPr lang="de-DE"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gn="ctr"/>
                      <a:r>
                        <a:rPr lang="de-DE" sz="2000" kern="100" dirty="0">
                          <a:effectLst/>
                        </a:rPr>
                        <a:t>Insekten</a:t>
                      </a:r>
                      <a:endParaRPr lang="de-DE"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extLst>
                  <a:ext uri="{0D108BD9-81ED-4DB2-BD59-A6C34878D82A}">
                    <a16:rowId xmlns:a16="http://schemas.microsoft.com/office/drawing/2014/main" val="3276216514"/>
                  </a:ext>
                </a:extLst>
              </a:tr>
              <a:tr h="2659762">
                <a:tc>
                  <a:txBody>
                    <a:bodyPr/>
                    <a:lstStyle/>
                    <a:p>
                      <a:pPr algn="ctr"/>
                      <a:r>
                        <a:rPr lang="de-DE" sz="2000" kern="100" dirty="0">
                          <a:solidFill>
                            <a:srgbClr val="FF0000"/>
                          </a:solidFill>
                          <a:effectLst/>
                        </a:rPr>
                        <a:t> </a:t>
                      </a:r>
                      <a:endParaRPr lang="de-DE" sz="2400" kern="100" dirty="0">
                        <a:solidFill>
                          <a:srgbClr val="FF0000"/>
                        </a:solidFill>
                        <a:effectLst/>
                      </a:endParaRPr>
                    </a:p>
                    <a:p>
                      <a:pPr algn="ctr"/>
                      <a:r>
                        <a:rPr lang="de-DE" sz="2000" kern="100" dirty="0">
                          <a:solidFill>
                            <a:srgbClr val="FF0000"/>
                          </a:solidFill>
                          <a:effectLst/>
                        </a:rPr>
                        <a:t> </a:t>
                      </a:r>
                      <a:endParaRPr lang="de-DE" sz="24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de-DE" sz="2000" i="1" kern="100" dirty="0">
                          <a:solidFill>
                            <a:srgbClr val="FF0000"/>
                          </a:solidFill>
                          <a:effectLst/>
                        </a:rPr>
                        <a:t>Pseudomonas </a:t>
                      </a:r>
                      <a:r>
                        <a:rPr lang="de-DE" sz="2000" i="1" kern="100" dirty="0" err="1">
                          <a:solidFill>
                            <a:srgbClr val="FF0000"/>
                          </a:solidFill>
                          <a:effectLst/>
                        </a:rPr>
                        <a:t>syringae</a:t>
                      </a:r>
                      <a:r>
                        <a:rPr lang="de-DE" sz="2000" i="1" kern="100" dirty="0">
                          <a:solidFill>
                            <a:srgbClr val="FF0000"/>
                          </a:solidFill>
                          <a:effectLst/>
                        </a:rPr>
                        <a:t> </a:t>
                      </a:r>
                      <a:r>
                        <a:rPr lang="de-DE" sz="2000" i="1" kern="100" dirty="0" err="1">
                          <a:solidFill>
                            <a:srgbClr val="FF0000"/>
                          </a:solidFill>
                          <a:effectLst/>
                        </a:rPr>
                        <a:t>pathovar</a:t>
                      </a:r>
                      <a:r>
                        <a:rPr lang="de-DE" sz="2000" i="1" kern="100" dirty="0">
                          <a:solidFill>
                            <a:srgbClr val="FF0000"/>
                          </a:solidFill>
                          <a:effectLst/>
                        </a:rPr>
                        <a:t> </a:t>
                      </a:r>
                      <a:r>
                        <a:rPr lang="de-DE" sz="2000" i="1" kern="100" dirty="0" err="1">
                          <a:solidFill>
                            <a:srgbClr val="FF0000"/>
                          </a:solidFill>
                          <a:effectLst/>
                        </a:rPr>
                        <a:t>phaseolicola</a:t>
                      </a:r>
                      <a:endParaRPr lang="de-DE" sz="2400" i="1" kern="100" dirty="0">
                        <a:solidFill>
                          <a:srgbClr val="FF0000"/>
                        </a:solidFill>
                        <a:effectLst/>
                      </a:endParaRPr>
                    </a:p>
                    <a:p>
                      <a:pPr algn="ctr"/>
                      <a:r>
                        <a:rPr lang="de-DE" sz="2000" kern="100" dirty="0">
                          <a:solidFill>
                            <a:srgbClr val="FF0000"/>
                          </a:solidFill>
                          <a:effectLst/>
                        </a:rPr>
                        <a:t> </a:t>
                      </a:r>
                      <a:endParaRPr lang="de-DE" sz="2400" kern="100" dirty="0">
                        <a:solidFill>
                          <a:srgbClr val="FF0000"/>
                        </a:solidFill>
                        <a:effectLst/>
                      </a:endParaRPr>
                    </a:p>
                    <a:p>
                      <a:pPr algn="ctr"/>
                      <a:r>
                        <a:rPr lang="de-DE" sz="2000" kern="100" dirty="0" err="1">
                          <a:solidFill>
                            <a:srgbClr val="FF0000"/>
                          </a:solidFill>
                          <a:effectLst/>
                        </a:rPr>
                        <a:t>Blattfrenken</a:t>
                      </a:r>
                      <a:r>
                        <a:rPr lang="de-DE" sz="2000" kern="100" dirty="0">
                          <a:solidFill>
                            <a:srgbClr val="FF0000"/>
                          </a:solidFill>
                          <a:effectLst/>
                        </a:rPr>
                        <a:t>-krankheit der Bohne</a:t>
                      </a:r>
                      <a:endParaRPr lang="de-DE" sz="24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de-DE" sz="2000" i="1" kern="100" dirty="0">
                          <a:solidFill>
                            <a:srgbClr val="FF0000"/>
                          </a:solidFill>
                          <a:effectLst/>
                        </a:rPr>
                        <a:t>Alternaria </a:t>
                      </a:r>
                      <a:endParaRPr lang="de-DE" sz="2400" i="1" kern="100" dirty="0">
                        <a:solidFill>
                          <a:srgbClr val="FF0000"/>
                        </a:solidFill>
                        <a:effectLst/>
                      </a:endParaRPr>
                    </a:p>
                    <a:p>
                      <a:pPr algn="ctr"/>
                      <a:r>
                        <a:rPr lang="de-DE" sz="2000" i="1" kern="100" dirty="0" err="1">
                          <a:solidFill>
                            <a:srgbClr val="FF0000"/>
                          </a:solidFill>
                          <a:effectLst/>
                        </a:rPr>
                        <a:t>solani</a:t>
                      </a:r>
                      <a:endParaRPr lang="de-DE" sz="2400" i="1" kern="100" dirty="0">
                        <a:solidFill>
                          <a:srgbClr val="FF0000"/>
                        </a:solidFill>
                        <a:effectLst/>
                      </a:endParaRPr>
                    </a:p>
                    <a:p>
                      <a:pPr algn="ctr"/>
                      <a:r>
                        <a:rPr lang="de-DE" sz="2000" kern="100" dirty="0">
                          <a:solidFill>
                            <a:srgbClr val="FF0000"/>
                          </a:solidFill>
                          <a:effectLst/>
                        </a:rPr>
                        <a:t>(Dürrfleckenkrankheit</a:t>
                      </a:r>
                      <a:endParaRPr lang="de-DE" sz="24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de-DE" sz="2000" i="1" kern="100" dirty="0">
                          <a:solidFill>
                            <a:srgbClr val="FF0000"/>
                          </a:solidFill>
                          <a:effectLst/>
                        </a:rPr>
                        <a:t>Arion </a:t>
                      </a:r>
                      <a:r>
                        <a:rPr lang="de-DE" sz="2000" i="1" kern="100" dirty="0" err="1">
                          <a:solidFill>
                            <a:srgbClr val="FF0000"/>
                          </a:solidFill>
                          <a:effectLst/>
                        </a:rPr>
                        <a:t>vulgaris</a:t>
                      </a:r>
                      <a:endParaRPr lang="de-DE" sz="2400" i="1" kern="100" dirty="0">
                        <a:solidFill>
                          <a:srgbClr val="FF0000"/>
                        </a:solidFill>
                        <a:effectLst/>
                      </a:endParaRPr>
                    </a:p>
                    <a:p>
                      <a:pPr algn="ctr"/>
                      <a:r>
                        <a:rPr lang="de-DE" sz="2000" kern="100" dirty="0">
                          <a:solidFill>
                            <a:srgbClr val="FF0000"/>
                          </a:solidFill>
                          <a:effectLst/>
                        </a:rPr>
                        <a:t> </a:t>
                      </a:r>
                      <a:endParaRPr lang="de-DE" sz="2400" kern="100" dirty="0">
                        <a:solidFill>
                          <a:srgbClr val="FF0000"/>
                        </a:solidFill>
                        <a:effectLst/>
                      </a:endParaRPr>
                    </a:p>
                    <a:p>
                      <a:pPr algn="ctr"/>
                      <a:r>
                        <a:rPr lang="de-DE" sz="2000" kern="100" dirty="0">
                          <a:solidFill>
                            <a:srgbClr val="FF0000"/>
                          </a:solidFill>
                          <a:effectLst/>
                        </a:rPr>
                        <a:t> </a:t>
                      </a:r>
                      <a:endParaRPr lang="de-DE" sz="2400" kern="100" dirty="0">
                        <a:solidFill>
                          <a:srgbClr val="FF0000"/>
                        </a:solidFill>
                        <a:effectLst/>
                      </a:endParaRPr>
                    </a:p>
                    <a:p>
                      <a:pPr algn="ctr"/>
                      <a:r>
                        <a:rPr lang="de-DE" sz="2000" kern="100" dirty="0">
                          <a:solidFill>
                            <a:srgbClr val="FF0000"/>
                          </a:solidFill>
                          <a:effectLst/>
                        </a:rPr>
                        <a:t>(Spanische Wegschnecke)</a:t>
                      </a:r>
                      <a:endParaRPr lang="de-DE" sz="24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ts val="1620"/>
                        </a:lnSpc>
                        <a:spcBef>
                          <a:spcPts val="200"/>
                        </a:spcBef>
                      </a:pPr>
                      <a:r>
                        <a:rPr lang="de-DE" sz="2000" i="1" kern="100" dirty="0" err="1">
                          <a:solidFill>
                            <a:srgbClr val="FF0000"/>
                          </a:solidFill>
                          <a:effectLst/>
                        </a:rPr>
                        <a:t>Tetranychus</a:t>
                      </a:r>
                      <a:r>
                        <a:rPr lang="de-DE" sz="2000" i="1" kern="100" dirty="0">
                          <a:solidFill>
                            <a:srgbClr val="FF0000"/>
                          </a:solidFill>
                          <a:effectLst/>
                        </a:rPr>
                        <a:t> </a:t>
                      </a:r>
                      <a:endParaRPr lang="de-DE" sz="2400" i="1" kern="100" dirty="0">
                        <a:solidFill>
                          <a:srgbClr val="FF0000"/>
                        </a:solidFill>
                        <a:effectLst/>
                      </a:endParaRPr>
                    </a:p>
                    <a:p>
                      <a:pPr algn="ctr">
                        <a:lnSpc>
                          <a:spcPts val="1620"/>
                        </a:lnSpc>
                        <a:spcBef>
                          <a:spcPts val="200"/>
                        </a:spcBef>
                      </a:pPr>
                      <a:r>
                        <a:rPr lang="de-DE" sz="2000" i="1" kern="100" dirty="0">
                          <a:solidFill>
                            <a:srgbClr val="FF0000"/>
                          </a:solidFill>
                          <a:effectLst/>
                        </a:rPr>
                        <a:t> </a:t>
                      </a:r>
                      <a:endParaRPr lang="de-DE" sz="2400" i="1" kern="100" dirty="0">
                        <a:solidFill>
                          <a:srgbClr val="FF0000"/>
                        </a:solidFill>
                        <a:effectLst/>
                      </a:endParaRPr>
                    </a:p>
                    <a:p>
                      <a:pPr algn="ctr">
                        <a:lnSpc>
                          <a:spcPts val="1620"/>
                        </a:lnSpc>
                        <a:spcBef>
                          <a:spcPts val="200"/>
                        </a:spcBef>
                      </a:pPr>
                      <a:r>
                        <a:rPr lang="de-DE" sz="2000" i="1" kern="100" dirty="0" err="1">
                          <a:solidFill>
                            <a:srgbClr val="FF0000"/>
                          </a:solidFill>
                          <a:effectLst/>
                        </a:rPr>
                        <a:t>urticae</a:t>
                      </a:r>
                      <a:r>
                        <a:rPr lang="de-DE" sz="2000" i="1" kern="100" dirty="0">
                          <a:solidFill>
                            <a:srgbClr val="FF0000"/>
                          </a:solidFill>
                          <a:effectLst/>
                        </a:rPr>
                        <a:t> </a:t>
                      </a:r>
                      <a:endParaRPr lang="de-DE" sz="2400" i="1" kern="100" dirty="0">
                        <a:solidFill>
                          <a:srgbClr val="FF0000"/>
                        </a:solidFill>
                        <a:effectLst/>
                      </a:endParaRPr>
                    </a:p>
                    <a:p>
                      <a:pPr algn="ctr"/>
                      <a:r>
                        <a:rPr lang="de-DE" sz="2000" kern="100" dirty="0">
                          <a:solidFill>
                            <a:srgbClr val="FF0000"/>
                          </a:solidFill>
                          <a:effectLst/>
                        </a:rPr>
                        <a:t> </a:t>
                      </a:r>
                      <a:endParaRPr lang="de-DE" sz="2400" kern="100" dirty="0">
                        <a:solidFill>
                          <a:srgbClr val="FF0000"/>
                        </a:solidFill>
                        <a:effectLst/>
                      </a:endParaRPr>
                    </a:p>
                    <a:p>
                      <a:pPr algn="ctr"/>
                      <a:r>
                        <a:rPr lang="de-DE" sz="2000" kern="100" dirty="0">
                          <a:solidFill>
                            <a:srgbClr val="FF0000"/>
                          </a:solidFill>
                          <a:effectLst/>
                        </a:rPr>
                        <a:t>(Bohnenspinnmilbe)</a:t>
                      </a:r>
                      <a:endParaRPr lang="de-DE" sz="24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de-DE" sz="2000" kern="100" dirty="0" err="1">
                          <a:solidFill>
                            <a:srgbClr val="FF0000"/>
                          </a:solidFill>
                          <a:effectLst/>
                        </a:rPr>
                        <a:t>Acyrthosiphon</a:t>
                      </a:r>
                      <a:r>
                        <a:rPr lang="de-DE" sz="2000" kern="100" dirty="0">
                          <a:solidFill>
                            <a:srgbClr val="FF0000"/>
                          </a:solidFill>
                          <a:effectLst/>
                        </a:rPr>
                        <a:t> </a:t>
                      </a:r>
                      <a:endParaRPr lang="de-DE" sz="2400" kern="100" dirty="0">
                        <a:solidFill>
                          <a:srgbClr val="FF0000"/>
                        </a:solidFill>
                        <a:effectLst/>
                      </a:endParaRPr>
                    </a:p>
                    <a:p>
                      <a:pPr algn="ctr"/>
                      <a:r>
                        <a:rPr lang="de-DE" sz="2000" kern="100" dirty="0" err="1">
                          <a:solidFill>
                            <a:srgbClr val="FF0000"/>
                          </a:solidFill>
                          <a:effectLst/>
                        </a:rPr>
                        <a:t>pisum</a:t>
                      </a:r>
                      <a:endParaRPr lang="de-DE" sz="2400" kern="100" dirty="0">
                        <a:solidFill>
                          <a:srgbClr val="FF0000"/>
                        </a:solidFill>
                        <a:effectLst/>
                      </a:endParaRPr>
                    </a:p>
                    <a:p>
                      <a:pPr algn="ctr"/>
                      <a:r>
                        <a:rPr lang="de-DE" sz="2000" kern="100" dirty="0">
                          <a:solidFill>
                            <a:srgbClr val="FF0000"/>
                          </a:solidFill>
                          <a:effectLst/>
                        </a:rPr>
                        <a:t> </a:t>
                      </a:r>
                      <a:endParaRPr lang="de-DE" sz="2400" kern="100" dirty="0">
                        <a:solidFill>
                          <a:srgbClr val="FF0000"/>
                        </a:solidFill>
                        <a:effectLst/>
                      </a:endParaRPr>
                    </a:p>
                    <a:p>
                      <a:pPr algn="ctr"/>
                      <a:r>
                        <a:rPr lang="de-DE" sz="2000" kern="100" dirty="0">
                          <a:solidFill>
                            <a:srgbClr val="FF0000"/>
                          </a:solidFill>
                          <a:effectLst/>
                        </a:rPr>
                        <a:t>(Erbsenblattlaus)</a:t>
                      </a:r>
                      <a:endParaRPr lang="de-DE" sz="24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20297461"/>
                  </a:ext>
                </a:extLst>
              </a:tr>
            </a:tbl>
          </a:graphicData>
        </a:graphic>
      </p:graphicFrame>
      <p:sp>
        <p:nvSpPr>
          <p:cNvPr id="5" name="Textfeld 4">
            <a:hlinkClick r:id="rId2" action="ppaction://hlinksldjump"/>
            <a:extLst>
              <a:ext uri="{FF2B5EF4-FFF2-40B4-BE49-F238E27FC236}">
                <a16:creationId xmlns:a16="http://schemas.microsoft.com/office/drawing/2014/main" id="{B2CC12B6-C7DA-DF0F-6630-8311D5151339}"/>
              </a:ext>
            </a:extLst>
          </p:cNvPr>
          <p:cNvSpPr txBox="1"/>
          <p:nvPr/>
        </p:nvSpPr>
        <p:spPr>
          <a:xfrm>
            <a:off x="9677812" y="6123543"/>
            <a:ext cx="1989438" cy="369332"/>
          </a:xfrm>
          <a:prstGeom prst="rect">
            <a:avLst/>
          </a:prstGeom>
          <a:solidFill>
            <a:schemeClr val="bg1">
              <a:lumMod val="85000"/>
            </a:schemeClr>
          </a:solidFill>
        </p:spPr>
        <p:txBody>
          <a:bodyPr wrap="square" rtlCol="0">
            <a:spAutoFit/>
          </a:bodyPr>
          <a:lstStyle/>
          <a:p>
            <a:pPr algn="ctr"/>
            <a:r>
              <a:rPr lang="de-DE" dirty="0"/>
              <a:t>Zurück</a:t>
            </a:r>
          </a:p>
        </p:txBody>
      </p:sp>
    </p:spTree>
    <p:extLst>
      <p:ext uri="{BB962C8B-B14F-4D97-AF65-F5344CB8AC3E}">
        <p14:creationId xmlns:p14="http://schemas.microsoft.com/office/powerpoint/2010/main" val="35407504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60B03E-EC3E-0A57-C896-0E8D3659ADB6}"/>
              </a:ext>
            </a:extLst>
          </p:cNvPr>
          <p:cNvSpPr>
            <a:spLocks noGrp="1"/>
          </p:cNvSpPr>
          <p:nvPr>
            <p:ph type="title"/>
          </p:nvPr>
        </p:nvSpPr>
        <p:spPr>
          <a:xfrm>
            <a:off x="926756" y="1258931"/>
            <a:ext cx="11345332" cy="511175"/>
          </a:xfrm>
        </p:spPr>
        <p:txBody>
          <a:bodyPr>
            <a:normAutofit fontScale="90000"/>
          </a:bodyPr>
          <a:lstStyle/>
          <a:p>
            <a:r>
              <a:rPr lang="de-DE" dirty="0"/>
              <a:t>Lernsituation II</a:t>
            </a:r>
          </a:p>
        </p:txBody>
      </p:sp>
      <p:sp>
        <p:nvSpPr>
          <p:cNvPr id="5" name="Textfeld 4">
            <a:extLst>
              <a:ext uri="{FF2B5EF4-FFF2-40B4-BE49-F238E27FC236}">
                <a16:creationId xmlns:a16="http://schemas.microsoft.com/office/drawing/2014/main" id="{5A856D29-3715-B489-B8D8-46CE40CC44B4}"/>
              </a:ext>
            </a:extLst>
          </p:cNvPr>
          <p:cNvSpPr txBox="1"/>
          <p:nvPr/>
        </p:nvSpPr>
        <p:spPr>
          <a:xfrm>
            <a:off x="860854" y="3711057"/>
            <a:ext cx="9971903" cy="1754326"/>
          </a:xfrm>
          <a:prstGeom prst="rect">
            <a:avLst/>
          </a:prstGeom>
          <a:noFill/>
        </p:spPr>
        <p:txBody>
          <a:bodyPr wrap="square">
            <a:spAutoFit/>
          </a:bodyPr>
          <a:lstStyle/>
          <a:p>
            <a:pPr algn="just"/>
            <a:r>
              <a:rPr lang="de-DE" kern="0" dirty="0">
                <a:solidFill>
                  <a:srgbClr val="404040"/>
                </a:solidFill>
                <a:ea typeface="Times New Roman" panose="02020603050405020304" pitchFamily="18" charset="0"/>
                <a:cs typeface="Times New Roman" panose="02020603050405020304" pitchFamily="18" charset="0"/>
              </a:rPr>
              <a:t>Für Ihren Ausbilder erstellten Sie eine Übersicht zu den Anbauverbänden. Dabei ging es immer um Fruchtfolgen. </a:t>
            </a:r>
          </a:p>
          <a:p>
            <a:pPr algn="just"/>
            <a:r>
              <a:rPr lang="de-DE" kern="0" dirty="0">
                <a:solidFill>
                  <a:srgbClr val="404040"/>
                </a:solidFill>
                <a:ea typeface="Times New Roman" panose="02020603050405020304" pitchFamily="18" charset="0"/>
                <a:cs typeface="Times New Roman" panose="02020603050405020304" pitchFamily="18" charset="0"/>
              </a:rPr>
              <a:t>Letztes Jahr begann Ihr Betrieb mit der Salatkultur. Erarbeiten Sie ein Portrait für den ökologischen Salatanbau!</a:t>
            </a:r>
          </a:p>
          <a:p>
            <a:pPr algn="just"/>
            <a:endParaRPr lang="de-DE" kern="0" dirty="0">
              <a:solidFill>
                <a:srgbClr val="404040"/>
              </a:solidFill>
              <a:ea typeface="Times New Roman" panose="02020603050405020304" pitchFamily="18" charset="0"/>
              <a:cs typeface="Times New Roman" panose="02020603050405020304" pitchFamily="18" charset="0"/>
            </a:endParaRPr>
          </a:p>
          <a:p>
            <a:pPr algn="just"/>
            <a:r>
              <a:rPr lang="de-DE" kern="0" dirty="0" err="1">
                <a:solidFill>
                  <a:srgbClr val="FF0000"/>
                </a:solidFill>
                <a:ea typeface="Times New Roman" panose="02020603050405020304" pitchFamily="18" charset="0"/>
                <a:cs typeface="Times New Roman" panose="02020603050405020304" pitchFamily="18" charset="0"/>
              </a:rPr>
              <a:t>Ggf</a:t>
            </a:r>
            <a:r>
              <a:rPr lang="de-DE" kern="0" dirty="0">
                <a:solidFill>
                  <a:srgbClr val="FF0000"/>
                </a:solidFill>
                <a:ea typeface="Times New Roman" panose="02020603050405020304" pitchFamily="18" charset="0"/>
                <a:cs typeface="Times New Roman" panose="02020603050405020304" pitchFamily="18" charset="0"/>
              </a:rPr>
              <a:t> parallel Grünkohl (Gründüngung)</a:t>
            </a:r>
          </a:p>
        </p:txBody>
      </p:sp>
      <p:pic>
        <p:nvPicPr>
          <p:cNvPr id="6" name="Grafik 5">
            <a:extLst>
              <a:ext uri="{FF2B5EF4-FFF2-40B4-BE49-F238E27FC236}">
                <a16:creationId xmlns:a16="http://schemas.microsoft.com/office/drawing/2014/main" id="{85471682-D8CF-4166-AFE6-9865324B3C99}"/>
              </a:ext>
            </a:extLst>
          </p:cNvPr>
          <p:cNvPicPr>
            <a:picLocks noChangeAspect="1"/>
          </p:cNvPicPr>
          <p:nvPr/>
        </p:nvPicPr>
        <p:blipFill>
          <a:blip r:embed="rId2"/>
          <a:stretch>
            <a:fillRect/>
          </a:stretch>
        </p:blipFill>
        <p:spPr>
          <a:xfrm rot="5400000">
            <a:off x="9666514" y="382951"/>
            <a:ext cx="1313970" cy="1751960"/>
          </a:xfrm>
          <a:prstGeom prst="rect">
            <a:avLst/>
          </a:prstGeom>
          <a:ln>
            <a:noFill/>
          </a:ln>
          <a:effectLst>
            <a:softEdge rad="112500"/>
          </a:effectLst>
        </p:spPr>
      </p:pic>
    </p:spTree>
    <p:extLst>
      <p:ext uri="{BB962C8B-B14F-4D97-AF65-F5344CB8AC3E}">
        <p14:creationId xmlns:p14="http://schemas.microsoft.com/office/powerpoint/2010/main" val="9184229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7247F2-6515-A4E8-DA1D-B37C6E6AB56B}"/>
              </a:ext>
            </a:extLst>
          </p:cNvPr>
          <p:cNvSpPr>
            <a:spLocks noGrp="1"/>
          </p:cNvSpPr>
          <p:nvPr>
            <p:ph type="title"/>
          </p:nvPr>
        </p:nvSpPr>
        <p:spPr/>
        <p:txBody>
          <a:bodyPr/>
          <a:lstStyle/>
          <a:p>
            <a:r>
              <a:rPr lang="de-DE" dirty="0"/>
              <a:t>Portrait ökologischer Salatanbau</a:t>
            </a:r>
          </a:p>
        </p:txBody>
      </p:sp>
      <p:pic>
        <p:nvPicPr>
          <p:cNvPr id="5" name="Grafik 4">
            <a:extLst>
              <a:ext uri="{FF2B5EF4-FFF2-40B4-BE49-F238E27FC236}">
                <a16:creationId xmlns:a16="http://schemas.microsoft.com/office/drawing/2014/main" id="{4CE997B5-1530-04B9-5BED-A7CA96A0E6B2}"/>
              </a:ext>
            </a:extLst>
          </p:cNvPr>
          <p:cNvPicPr>
            <a:picLocks noChangeAspect="1"/>
          </p:cNvPicPr>
          <p:nvPr/>
        </p:nvPicPr>
        <p:blipFill>
          <a:blip r:embed="rId2"/>
          <a:stretch>
            <a:fillRect/>
          </a:stretch>
        </p:blipFill>
        <p:spPr>
          <a:xfrm>
            <a:off x="9013169" y="3794686"/>
            <a:ext cx="2688679" cy="2450567"/>
          </a:xfrm>
          <a:prstGeom prst="rect">
            <a:avLst/>
          </a:prstGeom>
        </p:spPr>
      </p:pic>
      <p:graphicFrame>
        <p:nvGraphicFramePr>
          <p:cNvPr id="6" name="Tabelle 6">
            <a:extLst>
              <a:ext uri="{FF2B5EF4-FFF2-40B4-BE49-F238E27FC236}">
                <a16:creationId xmlns:a16="http://schemas.microsoft.com/office/drawing/2014/main" id="{2E8AD3C1-4E4D-787E-0160-FB4580855035}"/>
              </a:ext>
            </a:extLst>
          </p:cNvPr>
          <p:cNvGraphicFramePr>
            <a:graphicFrameLocks noGrp="1"/>
          </p:cNvGraphicFramePr>
          <p:nvPr>
            <p:extLst>
              <p:ext uri="{D42A27DB-BD31-4B8C-83A1-F6EECF244321}">
                <p14:modId xmlns:p14="http://schemas.microsoft.com/office/powerpoint/2010/main" val="154932824"/>
              </p:ext>
            </p:extLst>
          </p:nvPr>
        </p:nvGraphicFramePr>
        <p:xfrm>
          <a:off x="974124" y="3712038"/>
          <a:ext cx="7762103" cy="2595880"/>
        </p:xfrm>
        <a:graphic>
          <a:graphicData uri="http://schemas.openxmlformats.org/drawingml/2006/table">
            <a:tbl>
              <a:tblPr firstRow="1" bandRow="1">
                <a:tableStyleId>{5940675A-B579-460E-94D1-54222C63F5DA}</a:tableStyleId>
              </a:tblPr>
              <a:tblGrid>
                <a:gridCol w="1901846">
                  <a:extLst>
                    <a:ext uri="{9D8B030D-6E8A-4147-A177-3AD203B41FA5}">
                      <a16:colId xmlns:a16="http://schemas.microsoft.com/office/drawing/2014/main" val="1110647567"/>
                    </a:ext>
                  </a:extLst>
                </a:gridCol>
                <a:gridCol w="5860257">
                  <a:extLst>
                    <a:ext uri="{9D8B030D-6E8A-4147-A177-3AD203B41FA5}">
                      <a16:colId xmlns:a16="http://schemas.microsoft.com/office/drawing/2014/main" val="1003056695"/>
                    </a:ext>
                  </a:extLst>
                </a:gridCol>
              </a:tblGrid>
              <a:tr h="370840">
                <a:tc>
                  <a:txBody>
                    <a:bodyPr/>
                    <a:lstStyle/>
                    <a:p>
                      <a:r>
                        <a:rPr lang="de-DE" dirty="0"/>
                        <a:t>Sortenwahl</a:t>
                      </a:r>
                    </a:p>
                  </a:txBody>
                  <a:tcPr/>
                </a:tc>
                <a:tc>
                  <a:txBody>
                    <a:bodyPr/>
                    <a:lstStyle/>
                    <a:p>
                      <a:pPr marL="285750" indent="-285750">
                        <a:buFontTx/>
                        <a:buChar char="-"/>
                      </a:pPr>
                      <a:endParaRPr lang="de-DE" sz="1200" kern="1200" dirty="0">
                        <a:solidFill>
                          <a:srgbClr val="FF0000"/>
                        </a:solidFill>
                        <a:latin typeface="+mn-lt"/>
                        <a:ea typeface="+mn-ea"/>
                        <a:cs typeface="+mn-cs"/>
                      </a:endParaRPr>
                    </a:p>
                  </a:txBody>
                  <a:tcPr/>
                </a:tc>
                <a:extLst>
                  <a:ext uri="{0D108BD9-81ED-4DB2-BD59-A6C34878D82A}">
                    <a16:rowId xmlns:a16="http://schemas.microsoft.com/office/drawing/2014/main" val="2784966276"/>
                  </a:ext>
                </a:extLst>
              </a:tr>
              <a:tr h="370840">
                <a:tc>
                  <a:txBody>
                    <a:bodyPr/>
                    <a:lstStyle/>
                    <a:p>
                      <a:r>
                        <a:rPr lang="de-DE" dirty="0"/>
                        <a:t>Kulturhinweise</a:t>
                      </a:r>
                    </a:p>
                  </a:txBody>
                  <a:tcPr/>
                </a:tc>
                <a:tc>
                  <a:txBody>
                    <a:bodyPr/>
                    <a:lstStyle/>
                    <a:p>
                      <a:pPr marL="285750" indent="-285750" algn="l" defTabSz="914400" rtl="0" eaLnBrk="1" latinLnBrk="0" hangingPunct="1">
                        <a:buFontTx/>
                        <a:buChar char="-"/>
                      </a:pPr>
                      <a:endParaRPr lang="de-DE" sz="1200" kern="1200" dirty="0">
                        <a:solidFill>
                          <a:srgbClr val="FF0000"/>
                        </a:solidFill>
                        <a:latin typeface="+mn-lt"/>
                        <a:ea typeface="+mn-ea"/>
                        <a:cs typeface="+mn-cs"/>
                      </a:endParaRPr>
                    </a:p>
                  </a:txBody>
                  <a:tcPr/>
                </a:tc>
                <a:extLst>
                  <a:ext uri="{0D108BD9-81ED-4DB2-BD59-A6C34878D82A}">
                    <a16:rowId xmlns:a16="http://schemas.microsoft.com/office/drawing/2014/main" val="1260970058"/>
                  </a:ext>
                </a:extLst>
              </a:tr>
              <a:tr h="370840">
                <a:tc>
                  <a:txBody>
                    <a:bodyPr/>
                    <a:lstStyle/>
                    <a:p>
                      <a:r>
                        <a:rPr lang="de-DE" dirty="0"/>
                        <a:t>Fruchtfolge</a:t>
                      </a:r>
                    </a:p>
                  </a:txBody>
                  <a:tcPr/>
                </a:tc>
                <a:tc>
                  <a:txBody>
                    <a:bodyPr/>
                    <a:lstStyle/>
                    <a:p>
                      <a:pPr marL="285750" indent="-285750" algn="l" defTabSz="914400" rtl="0" eaLnBrk="1" latinLnBrk="0" hangingPunct="1">
                        <a:buFontTx/>
                        <a:buChar char="-"/>
                      </a:pPr>
                      <a:endParaRPr lang="de-DE" sz="1200" kern="1200" dirty="0">
                        <a:solidFill>
                          <a:srgbClr val="FF0000"/>
                        </a:solidFill>
                        <a:latin typeface="+mn-lt"/>
                        <a:ea typeface="+mn-ea"/>
                        <a:cs typeface="+mn-cs"/>
                        <a:sym typeface="Wingdings" pitchFamily="2" charset="2"/>
                      </a:endParaRPr>
                    </a:p>
                  </a:txBody>
                  <a:tcPr/>
                </a:tc>
                <a:extLst>
                  <a:ext uri="{0D108BD9-81ED-4DB2-BD59-A6C34878D82A}">
                    <a16:rowId xmlns:a16="http://schemas.microsoft.com/office/drawing/2014/main" val="586691670"/>
                  </a:ext>
                </a:extLst>
              </a:tr>
              <a:tr h="370840">
                <a:tc>
                  <a:txBody>
                    <a:bodyPr/>
                    <a:lstStyle/>
                    <a:p>
                      <a:r>
                        <a:rPr lang="de-DE" dirty="0"/>
                        <a:t>Düngung</a:t>
                      </a:r>
                    </a:p>
                  </a:txBody>
                  <a:tcPr/>
                </a:tc>
                <a:tc>
                  <a:txBody>
                    <a:bodyPr/>
                    <a:lstStyle/>
                    <a:p>
                      <a:pPr marL="285750" indent="-285750" algn="l" defTabSz="914400" rtl="0" eaLnBrk="1" latinLnBrk="0" hangingPunct="1">
                        <a:buFontTx/>
                        <a:buChar char="-"/>
                      </a:pPr>
                      <a:endParaRPr lang="de-DE" sz="1200" kern="1200" dirty="0">
                        <a:solidFill>
                          <a:srgbClr val="FF0000"/>
                        </a:solidFill>
                        <a:latin typeface="+mn-lt"/>
                        <a:ea typeface="+mn-ea"/>
                        <a:cs typeface="+mn-cs"/>
                      </a:endParaRPr>
                    </a:p>
                  </a:txBody>
                  <a:tcPr/>
                </a:tc>
                <a:extLst>
                  <a:ext uri="{0D108BD9-81ED-4DB2-BD59-A6C34878D82A}">
                    <a16:rowId xmlns:a16="http://schemas.microsoft.com/office/drawing/2014/main" val="607903279"/>
                  </a:ext>
                </a:extLst>
              </a:tr>
              <a:tr h="370840">
                <a:tc>
                  <a:txBody>
                    <a:bodyPr/>
                    <a:lstStyle/>
                    <a:p>
                      <a:r>
                        <a:rPr lang="de-DE" dirty="0"/>
                        <a:t>Pflanzenschutz                       </a:t>
                      </a:r>
                    </a:p>
                  </a:txBody>
                  <a:tcPr/>
                </a:tc>
                <a:tc>
                  <a:txBody>
                    <a:bodyPr/>
                    <a:lstStyle/>
                    <a:p>
                      <a:pPr marL="285750" indent="-285750">
                        <a:buFontTx/>
                        <a:buChar char="-"/>
                      </a:pPr>
                      <a:endParaRPr lang="de-DE" sz="1200" i="1" kern="1200" dirty="0">
                        <a:solidFill>
                          <a:srgbClr val="FF0000"/>
                        </a:solidFill>
                        <a:latin typeface="+mn-lt"/>
                        <a:ea typeface="+mn-ea"/>
                        <a:cs typeface="+mn-cs"/>
                      </a:endParaRPr>
                    </a:p>
                  </a:txBody>
                  <a:tcPr/>
                </a:tc>
                <a:extLst>
                  <a:ext uri="{0D108BD9-81ED-4DB2-BD59-A6C34878D82A}">
                    <a16:rowId xmlns:a16="http://schemas.microsoft.com/office/drawing/2014/main" val="688017881"/>
                  </a:ext>
                </a:extLst>
              </a:tr>
              <a:tr h="370840">
                <a:tc>
                  <a:txBody>
                    <a:bodyPr/>
                    <a:lstStyle/>
                    <a:p>
                      <a:r>
                        <a:rPr lang="de-DE" dirty="0"/>
                        <a:t>Blattläuse</a:t>
                      </a:r>
                    </a:p>
                  </a:txBody>
                  <a:tcPr/>
                </a:tc>
                <a:tc>
                  <a:txBody>
                    <a:bodyPr/>
                    <a:lstStyle/>
                    <a:p>
                      <a:pPr marL="285750" indent="-285750" algn="l" defTabSz="914400" rtl="0" eaLnBrk="1" latinLnBrk="0" hangingPunct="1">
                        <a:buFontTx/>
                        <a:buChar char="-"/>
                      </a:pPr>
                      <a:endParaRPr lang="de-DE" sz="1200" kern="1200" dirty="0">
                        <a:solidFill>
                          <a:srgbClr val="FF0000"/>
                        </a:solidFill>
                        <a:latin typeface="+mn-lt"/>
                        <a:ea typeface="+mn-ea"/>
                        <a:cs typeface="+mn-cs"/>
                      </a:endParaRPr>
                    </a:p>
                  </a:txBody>
                  <a:tcPr/>
                </a:tc>
                <a:extLst>
                  <a:ext uri="{0D108BD9-81ED-4DB2-BD59-A6C34878D82A}">
                    <a16:rowId xmlns:a16="http://schemas.microsoft.com/office/drawing/2014/main" val="3721857761"/>
                  </a:ext>
                </a:extLst>
              </a:tr>
              <a:tr h="370840">
                <a:tc>
                  <a:txBody>
                    <a:bodyPr/>
                    <a:lstStyle/>
                    <a:p>
                      <a:r>
                        <a:rPr lang="de-DE" dirty="0"/>
                        <a:t>Schnecken</a:t>
                      </a:r>
                    </a:p>
                  </a:txBody>
                  <a:tcPr/>
                </a:tc>
                <a:tc>
                  <a:txBody>
                    <a:bodyPr/>
                    <a:lstStyle/>
                    <a:p>
                      <a:pPr marL="285750" indent="-285750" algn="l" defTabSz="914400" rtl="0" eaLnBrk="1" latinLnBrk="0" hangingPunct="1">
                        <a:buFontTx/>
                        <a:buChar char="-"/>
                      </a:pPr>
                      <a:endParaRPr lang="de-DE" sz="1200" kern="1200" dirty="0">
                        <a:solidFill>
                          <a:srgbClr val="FF0000"/>
                        </a:solidFill>
                        <a:latin typeface="+mn-lt"/>
                        <a:ea typeface="+mn-ea"/>
                        <a:cs typeface="+mn-cs"/>
                      </a:endParaRPr>
                    </a:p>
                  </a:txBody>
                  <a:tcPr/>
                </a:tc>
                <a:extLst>
                  <a:ext uri="{0D108BD9-81ED-4DB2-BD59-A6C34878D82A}">
                    <a16:rowId xmlns:a16="http://schemas.microsoft.com/office/drawing/2014/main" val="2137366192"/>
                  </a:ext>
                </a:extLst>
              </a:tr>
            </a:tbl>
          </a:graphicData>
        </a:graphic>
      </p:graphicFrame>
      <p:sp>
        <p:nvSpPr>
          <p:cNvPr id="7" name="Textfeld 6">
            <a:hlinkClick r:id="rId3" action="ppaction://hlinksldjump"/>
            <a:extLst>
              <a:ext uri="{FF2B5EF4-FFF2-40B4-BE49-F238E27FC236}">
                <a16:creationId xmlns:a16="http://schemas.microsoft.com/office/drawing/2014/main" id="{E222E9CA-B5C2-81BE-F3F8-21B17E251AD3}"/>
              </a:ext>
            </a:extLst>
          </p:cNvPr>
          <p:cNvSpPr txBox="1"/>
          <p:nvPr/>
        </p:nvSpPr>
        <p:spPr>
          <a:xfrm>
            <a:off x="10357508" y="6241533"/>
            <a:ext cx="1181155" cy="369332"/>
          </a:xfrm>
          <a:prstGeom prst="rect">
            <a:avLst/>
          </a:prstGeom>
          <a:solidFill>
            <a:schemeClr val="bg1">
              <a:lumMod val="85000"/>
            </a:schemeClr>
          </a:solidFill>
        </p:spPr>
        <p:txBody>
          <a:bodyPr wrap="square" rtlCol="0">
            <a:spAutoFit/>
          </a:bodyPr>
          <a:lstStyle/>
          <a:p>
            <a:pPr algn="ctr"/>
            <a:r>
              <a:rPr lang="de-DE" dirty="0"/>
              <a:t>Zurück</a:t>
            </a:r>
          </a:p>
        </p:txBody>
      </p:sp>
      <p:pic>
        <p:nvPicPr>
          <p:cNvPr id="4" name="Grafik 3">
            <a:extLst>
              <a:ext uri="{FF2B5EF4-FFF2-40B4-BE49-F238E27FC236}">
                <a16:creationId xmlns:a16="http://schemas.microsoft.com/office/drawing/2014/main" id="{7BE833FD-1595-4A9A-B4F0-A4C9B4421530}"/>
              </a:ext>
            </a:extLst>
          </p:cNvPr>
          <p:cNvPicPr>
            <a:picLocks noChangeAspect="1"/>
          </p:cNvPicPr>
          <p:nvPr/>
        </p:nvPicPr>
        <p:blipFill>
          <a:blip r:embed="rId4"/>
          <a:stretch>
            <a:fillRect/>
          </a:stretch>
        </p:blipFill>
        <p:spPr>
          <a:xfrm>
            <a:off x="9482656" y="2118246"/>
            <a:ext cx="1749704" cy="1310754"/>
          </a:xfrm>
          <a:prstGeom prst="rect">
            <a:avLst/>
          </a:prstGeom>
        </p:spPr>
      </p:pic>
    </p:spTree>
    <p:extLst>
      <p:ext uri="{BB962C8B-B14F-4D97-AF65-F5344CB8AC3E}">
        <p14:creationId xmlns:p14="http://schemas.microsoft.com/office/powerpoint/2010/main" val="4219863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7247F2-6515-A4E8-DA1D-B37C6E6AB56B}"/>
              </a:ext>
            </a:extLst>
          </p:cNvPr>
          <p:cNvSpPr>
            <a:spLocks noGrp="1"/>
          </p:cNvSpPr>
          <p:nvPr>
            <p:ph type="title"/>
          </p:nvPr>
        </p:nvSpPr>
        <p:spPr/>
        <p:txBody>
          <a:bodyPr/>
          <a:lstStyle/>
          <a:p>
            <a:r>
              <a:rPr lang="de-DE" dirty="0"/>
              <a:t>Portrait ökologischer Salatanbau</a:t>
            </a:r>
          </a:p>
        </p:txBody>
      </p:sp>
      <p:pic>
        <p:nvPicPr>
          <p:cNvPr id="5" name="Grafik 4">
            <a:extLst>
              <a:ext uri="{FF2B5EF4-FFF2-40B4-BE49-F238E27FC236}">
                <a16:creationId xmlns:a16="http://schemas.microsoft.com/office/drawing/2014/main" id="{4CE997B5-1530-04B9-5BED-A7CA96A0E6B2}"/>
              </a:ext>
            </a:extLst>
          </p:cNvPr>
          <p:cNvPicPr>
            <a:picLocks noChangeAspect="1"/>
          </p:cNvPicPr>
          <p:nvPr/>
        </p:nvPicPr>
        <p:blipFill>
          <a:blip r:embed="rId2"/>
          <a:stretch>
            <a:fillRect/>
          </a:stretch>
        </p:blipFill>
        <p:spPr>
          <a:xfrm>
            <a:off x="8391688" y="489630"/>
            <a:ext cx="1181155" cy="1076551"/>
          </a:xfrm>
          <a:prstGeom prst="rect">
            <a:avLst/>
          </a:prstGeom>
        </p:spPr>
      </p:pic>
      <p:graphicFrame>
        <p:nvGraphicFramePr>
          <p:cNvPr id="6" name="Tabelle 6">
            <a:extLst>
              <a:ext uri="{FF2B5EF4-FFF2-40B4-BE49-F238E27FC236}">
                <a16:creationId xmlns:a16="http://schemas.microsoft.com/office/drawing/2014/main" id="{2E8AD3C1-4E4D-787E-0160-FB4580855035}"/>
              </a:ext>
            </a:extLst>
          </p:cNvPr>
          <p:cNvGraphicFramePr>
            <a:graphicFrameLocks noGrp="1"/>
          </p:cNvGraphicFramePr>
          <p:nvPr>
            <p:extLst>
              <p:ext uri="{D42A27DB-BD31-4B8C-83A1-F6EECF244321}">
                <p14:modId xmlns:p14="http://schemas.microsoft.com/office/powerpoint/2010/main" val="1300963091"/>
              </p:ext>
            </p:extLst>
          </p:nvPr>
        </p:nvGraphicFramePr>
        <p:xfrm>
          <a:off x="838200" y="2485182"/>
          <a:ext cx="10651526" cy="4124960"/>
        </p:xfrm>
        <a:graphic>
          <a:graphicData uri="http://schemas.openxmlformats.org/drawingml/2006/table">
            <a:tbl>
              <a:tblPr firstRow="1" bandRow="1">
                <a:tableStyleId>{5940675A-B579-460E-94D1-54222C63F5DA}</a:tableStyleId>
              </a:tblPr>
              <a:tblGrid>
                <a:gridCol w="2609803">
                  <a:extLst>
                    <a:ext uri="{9D8B030D-6E8A-4147-A177-3AD203B41FA5}">
                      <a16:colId xmlns:a16="http://schemas.microsoft.com/office/drawing/2014/main" val="1110647567"/>
                    </a:ext>
                  </a:extLst>
                </a:gridCol>
                <a:gridCol w="8041723">
                  <a:extLst>
                    <a:ext uri="{9D8B030D-6E8A-4147-A177-3AD203B41FA5}">
                      <a16:colId xmlns:a16="http://schemas.microsoft.com/office/drawing/2014/main" val="1003056695"/>
                    </a:ext>
                  </a:extLst>
                </a:gridCol>
              </a:tblGrid>
              <a:tr h="370840">
                <a:tc>
                  <a:txBody>
                    <a:bodyPr/>
                    <a:lstStyle/>
                    <a:p>
                      <a:r>
                        <a:rPr lang="de-DE" dirty="0"/>
                        <a:t>Sortenwahl</a:t>
                      </a:r>
                    </a:p>
                  </a:txBody>
                  <a:tcPr/>
                </a:tc>
                <a:tc>
                  <a:txBody>
                    <a:bodyPr/>
                    <a:lstStyle/>
                    <a:p>
                      <a:pPr marL="285750" indent="-285750">
                        <a:buFontTx/>
                        <a:buChar char="-"/>
                      </a:pPr>
                      <a:r>
                        <a:rPr lang="de-DE" sz="1200" kern="1200" dirty="0">
                          <a:solidFill>
                            <a:srgbClr val="FF0000"/>
                          </a:solidFill>
                          <a:latin typeface="+mn-lt"/>
                          <a:ea typeface="+mn-ea"/>
                          <a:cs typeface="+mn-cs"/>
                        </a:rPr>
                        <a:t>Lückenlose Resistenz gegen Falschen Mehltau (Frühjahr/Herbst)</a:t>
                      </a:r>
                    </a:p>
                    <a:p>
                      <a:pPr marL="285750" indent="-285750">
                        <a:buFontTx/>
                        <a:buChar char="-"/>
                      </a:pPr>
                      <a:r>
                        <a:rPr lang="de-DE" sz="1200" kern="1200" dirty="0">
                          <a:solidFill>
                            <a:srgbClr val="FF0000"/>
                          </a:solidFill>
                          <a:latin typeface="+mn-lt"/>
                          <a:ea typeface="+mn-ea"/>
                          <a:cs typeface="+mn-cs"/>
                        </a:rPr>
                        <a:t>Resistenz gegen Große </a:t>
                      </a:r>
                      <a:r>
                        <a:rPr lang="de-DE" sz="1200" kern="1200" dirty="0" err="1">
                          <a:solidFill>
                            <a:srgbClr val="FF0000"/>
                          </a:solidFill>
                          <a:latin typeface="+mn-lt"/>
                          <a:ea typeface="+mn-ea"/>
                          <a:cs typeface="+mn-cs"/>
                        </a:rPr>
                        <a:t>Johannisbeerblattlaus</a:t>
                      </a:r>
                      <a:r>
                        <a:rPr lang="de-DE" sz="1200" kern="1200" dirty="0">
                          <a:solidFill>
                            <a:srgbClr val="FF0000"/>
                          </a:solidFill>
                          <a:latin typeface="+mn-lt"/>
                          <a:ea typeface="+mn-ea"/>
                          <a:cs typeface="+mn-cs"/>
                        </a:rPr>
                        <a:t> (</a:t>
                      </a:r>
                      <a:r>
                        <a:rPr lang="de-DE" sz="1200" kern="1200" dirty="0" err="1">
                          <a:solidFill>
                            <a:srgbClr val="FF0000"/>
                          </a:solidFill>
                          <a:latin typeface="+mn-lt"/>
                          <a:ea typeface="+mn-ea"/>
                          <a:cs typeface="+mn-cs"/>
                        </a:rPr>
                        <a:t>Nasonovia</a:t>
                      </a:r>
                      <a:r>
                        <a:rPr lang="de-DE" sz="1200" kern="1200" dirty="0">
                          <a:solidFill>
                            <a:srgbClr val="FF0000"/>
                          </a:solidFill>
                          <a:latin typeface="+mn-lt"/>
                          <a:ea typeface="+mn-ea"/>
                          <a:cs typeface="+mn-cs"/>
                        </a:rPr>
                        <a:t> </a:t>
                      </a:r>
                      <a:r>
                        <a:rPr lang="de-DE" sz="1200" kern="1200" dirty="0" err="1">
                          <a:solidFill>
                            <a:srgbClr val="FF0000"/>
                          </a:solidFill>
                          <a:latin typeface="+mn-lt"/>
                          <a:ea typeface="+mn-ea"/>
                          <a:cs typeface="+mn-cs"/>
                        </a:rPr>
                        <a:t>ribesnigri</a:t>
                      </a:r>
                      <a:r>
                        <a:rPr lang="de-DE" sz="1200" kern="1200" dirty="0">
                          <a:solidFill>
                            <a:srgbClr val="FF0000"/>
                          </a:solidFill>
                          <a:latin typeface="+mn-lt"/>
                          <a:ea typeface="+mn-ea"/>
                          <a:cs typeface="+mn-cs"/>
                        </a:rPr>
                        <a:t>)</a:t>
                      </a:r>
                    </a:p>
                    <a:p>
                      <a:pPr marL="285750" indent="-285750">
                        <a:buFontTx/>
                        <a:buChar char="-"/>
                      </a:pPr>
                      <a:r>
                        <a:rPr lang="de-DE" sz="1200" kern="1200" dirty="0">
                          <a:solidFill>
                            <a:srgbClr val="FF0000"/>
                          </a:solidFill>
                          <a:latin typeface="+mn-lt"/>
                          <a:ea typeface="+mn-ea"/>
                          <a:cs typeface="+mn-cs"/>
                        </a:rPr>
                        <a:t>Resistenz gegen Innen- und Außenbrand</a:t>
                      </a:r>
                    </a:p>
                  </a:txBody>
                  <a:tcPr/>
                </a:tc>
                <a:extLst>
                  <a:ext uri="{0D108BD9-81ED-4DB2-BD59-A6C34878D82A}">
                    <a16:rowId xmlns:a16="http://schemas.microsoft.com/office/drawing/2014/main" val="2784966276"/>
                  </a:ext>
                </a:extLst>
              </a:tr>
              <a:tr h="370840">
                <a:tc>
                  <a:txBody>
                    <a:bodyPr/>
                    <a:lstStyle/>
                    <a:p>
                      <a:r>
                        <a:rPr lang="de-DE" dirty="0"/>
                        <a:t>Kulturhinweise</a:t>
                      </a:r>
                    </a:p>
                  </a:txBody>
                  <a:tcPr/>
                </a:tc>
                <a:tc>
                  <a:txBody>
                    <a:bodyPr/>
                    <a:lstStyle/>
                    <a:p>
                      <a:pPr marL="285750" indent="-285750" algn="l" defTabSz="914400" rtl="0" eaLnBrk="1" latinLnBrk="0" hangingPunct="1">
                        <a:buFontTx/>
                        <a:buChar char="-"/>
                      </a:pPr>
                      <a:r>
                        <a:rPr lang="de-DE" sz="1200" kern="1200" dirty="0">
                          <a:solidFill>
                            <a:srgbClr val="FF0000"/>
                          </a:solidFill>
                          <a:latin typeface="+mn-lt"/>
                          <a:ea typeface="+mn-ea"/>
                          <a:cs typeface="+mn-cs"/>
                        </a:rPr>
                        <a:t>Meist gepflanzt </a:t>
                      </a:r>
                    </a:p>
                    <a:p>
                      <a:pPr marL="285750" indent="-285750" algn="l" defTabSz="914400" rtl="0" eaLnBrk="1" latinLnBrk="0" hangingPunct="1">
                        <a:buFontTx/>
                        <a:buChar char="-"/>
                      </a:pPr>
                      <a:r>
                        <a:rPr lang="de-DE" sz="1200" kern="1200" dirty="0">
                          <a:solidFill>
                            <a:srgbClr val="FF0000"/>
                          </a:solidFill>
                          <a:latin typeface="+mn-lt"/>
                          <a:ea typeface="+mn-ea"/>
                          <a:cs typeface="+mn-cs"/>
                        </a:rPr>
                        <a:t>Möglichst hoch pflanzen</a:t>
                      </a:r>
                    </a:p>
                    <a:p>
                      <a:pPr marL="285750" indent="-285750" algn="l" defTabSz="914400" rtl="0" eaLnBrk="1" latinLnBrk="0" hangingPunct="1">
                        <a:buFontTx/>
                        <a:buChar char="-"/>
                      </a:pPr>
                      <a:r>
                        <a:rPr lang="de-DE" sz="1200" kern="1200" dirty="0">
                          <a:solidFill>
                            <a:srgbClr val="FF0000"/>
                          </a:solidFill>
                          <a:latin typeface="+mn-lt"/>
                          <a:ea typeface="+mn-ea"/>
                          <a:cs typeface="+mn-cs"/>
                        </a:rPr>
                        <a:t>8 – 9 Pflanzen / m2</a:t>
                      </a:r>
                    </a:p>
                    <a:p>
                      <a:pPr marL="285750" indent="-285750" algn="l" defTabSz="914400" rtl="0" eaLnBrk="1" latinLnBrk="0" hangingPunct="1">
                        <a:buFontTx/>
                        <a:buChar char="-"/>
                      </a:pPr>
                      <a:r>
                        <a:rPr lang="de-DE" sz="1200" kern="1200" dirty="0">
                          <a:solidFill>
                            <a:srgbClr val="FF0000"/>
                          </a:solidFill>
                          <a:latin typeface="+mn-lt"/>
                          <a:ea typeface="+mn-ea"/>
                          <a:cs typeface="+mn-cs"/>
                        </a:rPr>
                        <a:t>Auf Dämmen oder </a:t>
                      </a:r>
                      <a:r>
                        <a:rPr lang="de-DE" sz="1200" kern="1200" dirty="0" err="1">
                          <a:solidFill>
                            <a:srgbClr val="FF0000"/>
                          </a:solidFill>
                          <a:latin typeface="+mn-lt"/>
                          <a:ea typeface="+mn-ea"/>
                          <a:cs typeface="+mn-cs"/>
                        </a:rPr>
                        <a:t>Mulfolien</a:t>
                      </a:r>
                      <a:r>
                        <a:rPr lang="de-DE" sz="1200" kern="1200" dirty="0">
                          <a:solidFill>
                            <a:srgbClr val="FF0000"/>
                          </a:solidFill>
                          <a:latin typeface="+mn-lt"/>
                          <a:ea typeface="+mn-ea"/>
                          <a:cs typeface="+mn-cs"/>
                        </a:rPr>
                        <a:t> pflanzen</a:t>
                      </a:r>
                    </a:p>
                    <a:p>
                      <a:pPr marL="285750" indent="-285750" algn="l" defTabSz="914400" rtl="0" eaLnBrk="1" latinLnBrk="0" hangingPunct="1">
                        <a:buFontTx/>
                        <a:buChar char="-"/>
                      </a:pPr>
                      <a:r>
                        <a:rPr lang="de-DE" sz="1200" kern="1200" dirty="0">
                          <a:solidFill>
                            <a:srgbClr val="FF0000"/>
                          </a:solidFill>
                          <a:latin typeface="+mn-lt"/>
                          <a:ea typeface="+mn-ea"/>
                          <a:cs typeface="+mn-cs"/>
                        </a:rPr>
                        <a:t>Herbst: windoffene Parzellen</a:t>
                      </a:r>
                    </a:p>
                    <a:p>
                      <a:pPr marL="285750" indent="-285750" algn="l" defTabSz="914400" rtl="0" eaLnBrk="1" latinLnBrk="0" hangingPunct="1">
                        <a:buFontTx/>
                        <a:buChar char="-"/>
                      </a:pPr>
                      <a:r>
                        <a:rPr lang="de-DE" sz="1200" kern="1200" dirty="0">
                          <a:solidFill>
                            <a:srgbClr val="FF0000"/>
                          </a:solidFill>
                          <a:latin typeface="+mn-lt"/>
                          <a:ea typeface="+mn-ea"/>
                          <a:cs typeface="+mn-cs"/>
                        </a:rPr>
                        <a:t>Früh- und Spätanbau </a:t>
                      </a:r>
                      <a:r>
                        <a:rPr lang="de-DE" sz="1200" kern="1200" dirty="0">
                          <a:solidFill>
                            <a:srgbClr val="FF0000"/>
                          </a:solidFill>
                          <a:latin typeface="+mn-lt"/>
                          <a:ea typeface="+mn-ea"/>
                          <a:cs typeface="+mn-cs"/>
                          <a:sym typeface="Wingdings" pitchFamily="2" charset="2"/>
                        </a:rPr>
                        <a:t> Vliesauflage Schutz vor Frost</a:t>
                      </a:r>
                    </a:p>
                    <a:p>
                      <a:pPr marL="285750" indent="-285750" algn="l" defTabSz="914400" rtl="0" eaLnBrk="1" latinLnBrk="0" hangingPunct="1">
                        <a:buFontTx/>
                        <a:buChar char="-"/>
                      </a:pPr>
                      <a:r>
                        <a:rPr lang="de-DE" sz="1200" kern="1200" dirty="0">
                          <a:solidFill>
                            <a:srgbClr val="FF0000"/>
                          </a:solidFill>
                          <a:latin typeface="+mn-lt"/>
                          <a:ea typeface="+mn-ea"/>
                          <a:cs typeface="+mn-cs"/>
                          <a:sym typeface="Wingdings" pitchFamily="2" charset="2"/>
                        </a:rPr>
                        <a:t>Schnelle Ernte</a:t>
                      </a:r>
                      <a:endParaRPr lang="de-DE" sz="1200" kern="1200" dirty="0">
                        <a:solidFill>
                          <a:srgbClr val="FF0000"/>
                        </a:solidFill>
                        <a:latin typeface="+mn-lt"/>
                        <a:ea typeface="+mn-ea"/>
                        <a:cs typeface="+mn-cs"/>
                      </a:endParaRPr>
                    </a:p>
                  </a:txBody>
                  <a:tcPr/>
                </a:tc>
                <a:extLst>
                  <a:ext uri="{0D108BD9-81ED-4DB2-BD59-A6C34878D82A}">
                    <a16:rowId xmlns:a16="http://schemas.microsoft.com/office/drawing/2014/main" val="1260970058"/>
                  </a:ext>
                </a:extLst>
              </a:tr>
              <a:tr h="370840">
                <a:tc>
                  <a:txBody>
                    <a:bodyPr/>
                    <a:lstStyle/>
                    <a:p>
                      <a:r>
                        <a:rPr lang="de-DE" dirty="0"/>
                        <a:t>Fruchtfolge</a:t>
                      </a:r>
                    </a:p>
                  </a:txBody>
                  <a:tcPr/>
                </a:tc>
                <a:tc>
                  <a:txBody>
                    <a:bodyPr/>
                    <a:lstStyle/>
                    <a:p>
                      <a:pPr marL="285750" indent="-285750" algn="l" defTabSz="914400" rtl="0" eaLnBrk="1" latinLnBrk="0" hangingPunct="1">
                        <a:buFontTx/>
                        <a:buChar char="-"/>
                      </a:pPr>
                      <a:r>
                        <a:rPr lang="de-DE" sz="1200" kern="1200" dirty="0">
                          <a:solidFill>
                            <a:srgbClr val="FF0000"/>
                          </a:solidFill>
                          <a:latin typeface="+mn-lt"/>
                          <a:ea typeface="+mn-ea"/>
                          <a:cs typeface="+mn-cs"/>
                        </a:rPr>
                        <a:t>Pro Jahr: max. zwei Salatkulturen</a:t>
                      </a:r>
                    </a:p>
                    <a:p>
                      <a:pPr marL="285750" indent="-285750" algn="l" defTabSz="914400" rtl="0" eaLnBrk="1" latinLnBrk="0" hangingPunct="1">
                        <a:buFontTx/>
                        <a:buChar char="-"/>
                      </a:pPr>
                      <a:r>
                        <a:rPr lang="de-DE" sz="1200" kern="1200" dirty="0">
                          <a:solidFill>
                            <a:srgbClr val="FF0000"/>
                          </a:solidFill>
                          <a:latin typeface="+mn-lt"/>
                          <a:ea typeface="+mn-ea"/>
                          <a:cs typeface="+mn-cs"/>
                        </a:rPr>
                        <a:t>Fruchtfolge: </a:t>
                      </a:r>
                      <a:r>
                        <a:rPr lang="de-DE" sz="1200" kern="1200" dirty="0" err="1">
                          <a:solidFill>
                            <a:srgbClr val="FF0000"/>
                          </a:solidFill>
                          <a:latin typeface="+mn-lt"/>
                          <a:ea typeface="+mn-ea"/>
                          <a:cs typeface="+mn-cs"/>
                        </a:rPr>
                        <a:t>Lactuca</a:t>
                      </a:r>
                      <a:r>
                        <a:rPr lang="de-DE" sz="1200" kern="1200" dirty="0">
                          <a:solidFill>
                            <a:srgbClr val="FF0000"/>
                          </a:solidFill>
                          <a:latin typeface="+mn-lt"/>
                          <a:ea typeface="+mn-ea"/>
                          <a:cs typeface="+mn-cs"/>
                        </a:rPr>
                        <a:t>-Salat (Kopf-, Eissalat) </a:t>
                      </a:r>
                      <a:r>
                        <a:rPr lang="de-DE" sz="1200" kern="1200" dirty="0">
                          <a:solidFill>
                            <a:srgbClr val="FF0000"/>
                          </a:solidFill>
                          <a:latin typeface="+mn-lt"/>
                          <a:ea typeface="+mn-ea"/>
                          <a:cs typeface="+mn-cs"/>
                          <a:sym typeface="Wingdings" pitchFamily="2" charset="2"/>
                        </a:rPr>
                        <a:t> </a:t>
                      </a:r>
                      <a:r>
                        <a:rPr lang="de-DE" sz="1200" kern="1200" dirty="0" err="1">
                          <a:solidFill>
                            <a:srgbClr val="FF0000"/>
                          </a:solidFill>
                          <a:latin typeface="+mn-lt"/>
                          <a:ea typeface="+mn-ea"/>
                          <a:cs typeface="+mn-cs"/>
                          <a:sym typeface="Wingdings" pitchFamily="2" charset="2"/>
                        </a:rPr>
                        <a:t>Cichorium</a:t>
                      </a:r>
                      <a:r>
                        <a:rPr lang="de-DE" sz="1200" kern="1200" dirty="0">
                          <a:solidFill>
                            <a:srgbClr val="FF0000"/>
                          </a:solidFill>
                          <a:latin typeface="+mn-lt"/>
                          <a:ea typeface="+mn-ea"/>
                          <a:cs typeface="+mn-cs"/>
                          <a:sym typeface="Wingdings" pitchFamily="2" charset="2"/>
                        </a:rPr>
                        <a:t>-Salat (Endivie/</a:t>
                      </a:r>
                      <a:r>
                        <a:rPr lang="de-DE" sz="1200" kern="1200" dirty="0" err="1">
                          <a:solidFill>
                            <a:srgbClr val="FF0000"/>
                          </a:solidFill>
                          <a:latin typeface="+mn-lt"/>
                          <a:ea typeface="+mn-ea"/>
                          <a:cs typeface="+mn-cs"/>
                          <a:sym typeface="Wingdings" pitchFamily="2" charset="2"/>
                        </a:rPr>
                        <a:t>Radichio</a:t>
                      </a:r>
                      <a:r>
                        <a:rPr lang="de-DE" sz="1200" kern="1200" dirty="0">
                          <a:solidFill>
                            <a:srgbClr val="FF0000"/>
                          </a:solidFill>
                          <a:latin typeface="+mn-lt"/>
                          <a:ea typeface="+mn-ea"/>
                          <a:cs typeface="+mn-cs"/>
                          <a:sym typeface="Wingdings" pitchFamily="2" charset="2"/>
                        </a:rPr>
                        <a:t>); DANACH Anbaupause von 2 – 3 Jahren!</a:t>
                      </a:r>
                    </a:p>
                  </a:txBody>
                  <a:tcPr/>
                </a:tc>
                <a:extLst>
                  <a:ext uri="{0D108BD9-81ED-4DB2-BD59-A6C34878D82A}">
                    <a16:rowId xmlns:a16="http://schemas.microsoft.com/office/drawing/2014/main" val="586691670"/>
                  </a:ext>
                </a:extLst>
              </a:tr>
              <a:tr h="370840">
                <a:tc>
                  <a:txBody>
                    <a:bodyPr/>
                    <a:lstStyle/>
                    <a:p>
                      <a:r>
                        <a:rPr lang="de-DE" dirty="0"/>
                        <a:t>Düngung</a:t>
                      </a:r>
                    </a:p>
                  </a:txBody>
                  <a:tcPr/>
                </a:tc>
                <a:tc>
                  <a:txBody>
                    <a:bodyPr/>
                    <a:lstStyle/>
                    <a:p>
                      <a:pPr marL="285750" indent="-285750" algn="l" defTabSz="914400" rtl="0" eaLnBrk="1" latinLnBrk="0" hangingPunct="1">
                        <a:buFontTx/>
                        <a:buChar char="-"/>
                      </a:pPr>
                      <a:r>
                        <a:rPr lang="de-DE" sz="1200" kern="1200" dirty="0">
                          <a:solidFill>
                            <a:srgbClr val="FF0000"/>
                          </a:solidFill>
                          <a:latin typeface="+mn-lt"/>
                          <a:ea typeface="+mn-ea"/>
                          <a:cs typeface="+mn-cs"/>
                        </a:rPr>
                        <a:t>Ggf. bei Frühkulturen N-Düngung</a:t>
                      </a:r>
                    </a:p>
                  </a:txBody>
                  <a:tcPr/>
                </a:tc>
                <a:extLst>
                  <a:ext uri="{0D108BD9-81ED-4DB2-BD59-A6C34878D82A}">
                    <a16:rowId xmlns:a16="http://schemas.microsoft.com/office/drawing/2014/main" val="607903279"/>
                  </a:ext>
                </a:extLst>
              </a:tr>
              <a:tr h="370840">
                <a:tc>
                  <a:txBody>
                    <a:bodyPr/>
                    <a:lstStyle/>
                    <a:p>
                      <a:r>
                        <a:rPr lang="de-DE" dirty="0"/>
                        <a:t>Pflanzenschutz                       </a:t>
                      </a:r>
                    </a:p>
                  </a:txBody>
                  <a:tcPr/>
                </a:tc>
                <a:tc>
                  <a:txBody>
                    <a:bodyPr/>
                    <a:lstStyle/>
                    <a:p>
                      <a:pPr marL="285750" indent="-285750">
                        <a:buFontTx/>
                        <a:buChar char="-"/>
                      </a:pPr>
                      <a:r>
                        <a:rPr lang="de-DE" sz="1200" kern="1200" dirty="0">
                          <a:solidFill>
                            <a:srgbClr val="FF0000"/>
                          </a:solidFill>
                          <a:latin typeface="+mn-lt"/>
                          <a:ea typeface="+mn-ea"/>
                          <a:cs typeface="+mn-cs"/>
                        </a:rPr>
                        <a:t>Falscher Mehltau (Bewässerung morgens;)</a:t>
                      </a:r>
                    </a:p>
                    <a:p>
                      <a:pPr marL="285750" indent="-285750">
                        <a:buFontTx/>
                        <a:buChar char="-"/>
                      </a:pPr>
                      <a:r>
                        <a:rPr lang="de-DE" sz="1200" kern="1200" dirty="0">
                          <a:solidFill>
                            <a:srgbClr val="FF0000"/>
                          </a:solidFill>
                          <a:latin typeface="+mn-lt"/>
                          <a:ea typeface="+mn-ea"/>
                          <a:cs typeface="+mn-cs"/>
                        </a:rPr>
                        <a:t>Bei </a:t>
                      </a:r>
                      <a:r>
                        <a:rPr lang="de-DE" sz="1200" kern="1200" dirty="0" err="1">
                          <a:solidFill>
                            <a:srgbClr val="FF0000"/>
                          </a:solidFill>
                          <a:latin typeface="+mn-lt"/>
                          <a:ea typeface="+mn-ea"/>
                          <a:cs typeface="+mn-cs"/>
                        </a:rPr>
                        <a:t>Sclerotinia</a:t>
                      </a:r>
                      <a:r>
                        <a:rPr lang="de-DE" sz="1200" kern="1200" dirty="0">
                          <a:solidFill>
                            <a:srgbClr val="FF0000"/>
                          </a:solidFill>
                          <a:latin typeface="+mn-lt"/>
                          <a:ea typeface="+mn-ea"/>
                          <a:cs typeface="+mn-cs"/>
                        </a:rPr>
                        <a:t>-Fäule </a:t>
                      </a:r>
                      <a:r>
                        <a:rPr lang="de-DE" sz="1200" kern="1200" dirty="0">
                          <a:solidFill>
                            <a:srgbClr val="FF0000"/>
                          </a:solidFill>
                          <a:latin typeface="+mn-lt"/>
                          <a:ea typeface="+mn-ea"/>
                          <a:cs typeface="+mn-cs"/>
                          <a:sym typeface="Wingdings" pitchFamily="2" charset="2"/>
                        </a:rPr>
                        <a:t> Anwendung des </a:t>
                      </a:r>
                      <a:r>
                        <a:rPr lang="de-DE" sz="1200" kern="1200" dirty="0" err="1">
                          <a:solidFill>
                            <a:srgbClr val="FF0000"/>
                          </a:solidFill>
                          <a:latin typeface="+mn-lt"/>
                          <a:ea typeface="+mn-ea"/>
                          <a:cs typeface="+mn-cs"/>
                          <a:sym typeface="Wingdings" pitchFamily="2" charset="2"/>
                        </a:rPr>
                        <a:t>natürl</a:t>
                      </a:r>
                      <a:r>
                        <a:rPr lang="de-DE" sz="1200" kern="1200" dirty="0">
                          <a:solidFill>
                            <a:srgbClr val="FF0000"/>
                          </a:solidFill>
                          <a:latin typeface="+mn-lt"/>
                          <a:ea typeface="+mn-ea"/>
                          <a:cs typeface="+mn-cs"/>
                          <a:sym typeface="Wingdings" pitchFamily="2" charset="2"/>
                        </a:rPr>
                        <a:t>. Gegenspielers </a:t>
                      </a:r>
                      <a:r>
                        <a:rPr lang="de-DE" sz="1200" i="1" kern="1200" dirty="0" err="1">
                          <a:solidFill>
                            <a:srgbClr val="FF0000"/>
                          </a:solidFill>
                          <a:latin typeface="+mn-lt"/>
                          <a:ea typeface="+mn-ea"/>
                          <a:cs typeface="+mn-cs"/>
                          <a:sym typeface="Wingdings" pitchFamily="2" charset="2"/>
                        </a:rPr>
                        <a:t>Coniothyrium</a:t>
                      </a:r>
                      <a:r>
                        <a:rPr lang="de-DE" sz="1200" i="1" kern="1200" dirty="0">
                          <a:solidFill>
                            <a:srgbClr val="FF0000"/>
                          </a:solidFill>
                          <a:latin typeface="+mn-lt"/>
                          <a:ea typeface="+mn-ea"/>
                          <a:cs typeface="+mn-cs"/>
                          <a:sym typeface="Wingdings" pitchFamily="2" charset="2"/>
                        </a:rPr>
                        <a:t> </a:t>
                      </a:r>
                      <a:r>
                        <a:rPr lang="de-DE" sz="1200" i="1" kern="1200" dirty="0" err="1">
                          <a:solidFill>
                            <a:srgbClr val="FF0000"/>
                          </a:solidFill>
                          <a:latin typeface="+mn-lt"/>
                          <a:ea typeface="+mn-ea"/>
                          <a:cs typeface="+mn-cs"/>
                          <a:sym typeface="Wingdings" pitchFamily="2" charset="2"/>
                        </a:rPr>
                        <a:t>minitans</a:t>
                      </a:r>
                      <a:endParaRPr lang="de-DE" sz="1200" i="1" kern="1200" dirty="0">
                        <a:solidFill>
                          <a:srgbClr val="FF0000"/>
                        </a:solidFill>
                        <a:latin typeface="+mn-lt"/>
                        <a:ea typeface="+mn-ea"/>
                        <a:cs typeface="+mn-cs"/>
                      </a:endParaRPr>
                    </a:p>
                  </a:txBody>
                  <a:tcPr/>
                </a:tc>
                <a:extLst>
                  <a:ext uri="{0D108BD9-81ED-4DB2-BD59-A6C34878D82A}">
                    <a16:rowId xmlns:a16="http://schemas.microsoft.com/office/drawing/2014/main" val="688017881"/>
                  </a:ext>
                </a:extLst>
              </a:tr>
              <a:tr h="370840">
                <a:tc>
                  <a:txBody>
                    <a:bodyPr/>
                    <a:lstStyle/>
                    <a:p>
                      <a:r>
                        <a:rPr lang="de-DE" dirty="0"/>
                        <a:t>Blattläuse</a:t>
                      </a:r>
                    </a:p>
                  </a:txBody>
                  <a:tcPr/>
                </a:tc>
                <a:tc>
                  <a:txBody>
                    <a:bodyPr/>
                    <a:lstStyle/>
                    <a:p>
                      <a:pPr marL="285750" indent="-285750" algn="l" defTabSz="914400" rtl="0" eaLnBrk="1" latinLnBrk="0" hangingPunct="1">
                        <a:buFontTx/>
                        <a:buChar char="-"/>
                      </a:pPr>
                      <a:r>
                        <a:rPr lang="de-DE" sz="1200" kern="1200" dirty="0">
                          <a:solidFill>
                            <a:srgbClr val="FF0000"/>
                          </a:solidFill>
                          <a:latin typeface="+mn-lt"/>
                          <a:ea typeface="+mn-ea"/>
                          <a:cs typeface="+mn-cs"/>
                        </a:rPr>
                        <a:t>Präventiv: Anlegen von Wildblumenstreifen (Diversität – Schweb- Florfliege, Marienkäfer) </a:t>
                      </a:r>
                    </a:p>
                    <a:p>
                      <a:pPr marL="285750" indent="-285750" algn="l" defTabSz="914400" rtl="0" eaLnBrk="1" latinLnBrk="0" hangingPunct="1">
                        <a:buFontTx/>
                        <a:buChar char="-"/>
                      </a:pPr>
                      <a:r>
                        <a:rPr lang="de-DE" sz="1200" kern="1200" dirty="0">
                          <a:solidFill>
                            <a:srgbClr val="FF0000"/>
                          </a:solidFill>
                          <a:latin typeface="+mn-lt"/>
                          <a:ea typeface="+mn-ea"/>
                          <a:cs typeface="+mn-cs"/>
                        </a:rPr>
                        <a:t>Bei Befall: Anwendung von Schmierseife und </a:t>
                      </a:r>
                      <a:r>
                        <a:rPr lang="de-DE" sz="1200" kern="1200" dirty="0" err="1">
                          <a:solidFill>
                            <a:srgbClr val="FF0000"/>
                          </a:solidFill>
                          <a:latin typeface="+mn-lt"/>
                          <a:ea typeface="+mn-ea"/>
                          <a:cs typeface="+mn-cs"/>
                        </a:rPr>
                        <a:t>Quassia</a:t>
                      </a:r>
                      <a:r>
                        <a:rPr lang="de-DE" sz="1200" kern="1200" dirty="0">
                          <a:solidFill>
                            <a:srgbClr val="FF0000"/>
                          </a:solidFill>
                          <a:latin typeface="+mn-lt"/>
                          <a:ea typeface="+mn-ea"/>
                          <a:cs typeface="+mn-cs"/>
                        </a:rPr>
                        <a:t> oder Pyrethrum</a:t>
                      </a:r>
                    </a:p>
                  </a:txBody>
                  <a:tcPr/>
                </a:tc>
                <a:extLst>
                  <a:ext uri="{0D108BD9-81ED-4DB2-BD59-A6C34878D82A}">
                    <a16:rowId xmlns:a16="http://schemas.microsoft.com/office/drawing/2014/main" val="3721857761"/>
                  </a:ext>
                </a:extLst>
              </a:tr>
              <a:tr h="370840">
                <a:tc>
                  <a:txBody>
                    <a:bodyPr/>
                    <a:lstStyle/>
                    <a:p>
                      <a:r>
                        <a:rPr lang="de-DE" dirty="0"/>
                        <a:t>Schnecken</a:t>
                      </a:r>
                    </a:p>
                  </a:txBody>
                  <a:tcPr/>
                </a:tc>
                <a:tc>
                  <a:txBody>
                    <a:bodyPr/>
                    <a:lstStyle/>
                    <a:p>
                      <a:pPr marL="285750" indent="-285750" algn="l" defTabSz="914400" rtl="0" eaLnBrk="1" latinLnBrk="0" hangingPunct="1">
                        <a:buFontTx/>
                        <a:buChar char="-"/>
                      </a:pPr>
                      <a:r>
                        <a:rPr lang="de-DE" sz="1200" kern="1200" dirty="0">
                          <a:solidFill>
                            <a:srgbClr val="FF0000"/>
                          </a:solidFill>
                          <a:latin typeface="+mn-lt"/>
                          <a:ea typeface="+mn-ea"/>
                          <a:cs typeface="+mn-cs"/>
                        </a:rPr>
                        <a:t>Präventiv: 1 -3 m Abstand zu Hecken oder schattigen Plätzen; Mulchen bei </a:t>
                      </a:r>
                      <a:r>
                        <a:rPr lang="de-DE" sz="1200" kern="1200" dirty="0" err="1">
                          <a:solidFill>
                            <a:srgbClr val="FF0000"/>
                          </a:solidFill>
                          <a:latin typeface="+mn-lt"/>
                          <a:ea typeface="+mn-ea"/>
                          <a:cs typeface="+mn-cs"/>
                        </a:rPr>
                        <a:t>Taunässe</a:t>
                      </a:r>
                      <a:r>
                        <a:rPr lang="de-DE" sz="1200" kern="1200" dirty="0">
                          <a:solidFill>
                            <a:srgbClr val="FF0000"/>
                          </a:solidFill>
                          <a:latin typeface="+mn-lt"/>
                          <a:ea typeface="+mn-ea"/>
                          <a:cs typeface="+mn-cs"/>
                        </a:rPr>
                        <a:t>; feine Bearbeitung des Pflanzbeets; </a:t>
                      </a:r>
                    </a:p>
                  </a:txBody>
                  <a:tcPr/>
                </a:tc>
                <a:extLst>
                  <a:ext uri="{0D108BD9-81ED-4DB2-BD59-A6C34878D82A}">
                    <a16:rowId xmlns:a16="http://schemas.microsoft.com/office/drawing/2014/main" val="2137366192"/>
                  </a:ext>
                </a:extLst>
              </a:tr>
            </a:tbl>
          </a:graphicData>
        </a:graphic>
      </p:graphicFrame>
      <p:pic>
        <p:nvPicPr>
          <p:cNvPr id="4" name="Grafik 3">
            <a:extLst>
              <a:ext uri="{FF2B5EF4-FFF2-40B4-BE49-F238E27FC236}">
                <a16:creationId xmlns:a16="http://schemas.microsoft.com/office/drawing/2014/main" id="{B011D5FC-4763-4595-A593-909A4787EF84}"/>
              </a:ext>
            </a:extLst>
          </p:cNvPr>
          <p:cNvPicPr>
            <a:picLocks noChangeAspect="1"/>
          </p:cNvPicPr>
          <p:nvPr/>
        </p:nvPicPr>
        <p:blipFill>
          <a:blip r:embed="rId3"/>
          <a:stretch>
            <a:fillRect/>
          </a:stretch>
        </p:blipFill>
        <p:spPr>
          <a:xfrm>
            <a:off x="10169665" y="489630"/>
            <a:ext cx="1749704" cy="1310754"/>
          </a:xfrm>
          <a:prstGeom prst="rect">
            <a:avLst/>
          </a:prstGeom>
        </p:spPr>
      </p:pic>
    </p:spTree>
    <p:extLst>
      <p:ext uri="{BB962C8B-B14F-4D97-AF65-F5344CB8AC3E}">
        <p14:creationId xmlns:p14="http://schemas.microsoft.com/office/powerpoint/2010/main" val="18972448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60B03E-EC3E-0A57-C896-0E8D3659ADB6}"/>
              </a:ext>
            </a:extLst>
          </p:cNvPr>
          <p:cNvSpPr>
            <a:spLocks noGrp="1"/>
          </p:cNvSpPr>
          <p:nvPr>
            <p:ph type="title"/>
          </p:nvPr>
        </p:nvSpPr>
        <p:spPr>
          <a:xfrm>
            <a:off x="926756" y="1258931"/>
            <a:ext cx="11345332" cy="511175"/>
          </a:xfrm>
        </p:spPr>
        <p:txBody>
          <a:bodyPr>
            <a:normAutofit fontScale="90000"/>
          </a:bodyPr>
          <a:lstStyle/>
          <a:p>
            <a:r>
              <a:rPr lang="de-DE" dirty="0"/>
              <a:t>Lernsituation III</a:t>
            </a:r>
          </a:p>
        </p:txBody>
      </p:sp>
      <p:sp>
        <p:nvSpPr>
          <p:cNvPr id="5" name="Textfeld 4">
            <a:extLst>
              <a:ext uri="{FF2B5EF4-FFF2-40B4-BE49-F238E27FC236}">
                <a16:creationId xmlns:a16="http://schemas.microsoft.com/office/drawing/2014/main" id="{5A856D29-3715-B489-B8D8-46CE40CC44B4}"/>
              </a:ext>
            </a:extLst>
          </p:cNvPr>
          <p:cNvSpPr txBox="1"/>
          <p:nvPr/>
        </p:nvSpPr>
        <p:spPr>
          <a:xfrm>
            <a:off x="860854" y="3711057"/>
            <a:ext cx="9971903" cy="1477328"/>
          </a:xfrm>
          <a:prstGeom prst="rect">
            <a:avLst/>
          </a:prstGeom>
          <a:noFill/>
        </p:spPr>
        <p:txBody>
          <a:bodyPr wrap="square">
            <a:spAutoFit/>
          </a:bodyPr>
          <a:lstStyle/>
          <a:p>
            <a:pPr algn="just"/>
            <a:r>
              <a:rPr lang="de-DE" kern="0" dirty="0">
                <a:solidFill>
                  <a:srgbClr val="404040"/>
                </a:solidFill>
                <a:ea typeface="Times New Roman" panose="02020603050405020304" pitchFamily="18" charset="0"/>
                <a:cs typeface="Times New Roman" panose="02020603050405020304" pitchFamily="18" charset="0"/>
              </a:rPr>
              <a:t>Beim Pflanzenportrait lernten Sie, dass der Kopfsalat nicht zu viel Nässe ausgesetzt werden darf, damit der Flasche Mehltau kein Angriffspunkt hat. Von einem Mitschüler erfahren Sie, dass sein Betrieb auf das Mulchen setzt. </a:t>
            </a:r>
          </a:p>
          <a:p>
            <a:pPr algn="just"/>
            <a:endParaRPr lang="de-DE" kern="0" dirty="0">
              <a:solidFill>
                <a:srgbClr val="404040"/>
              </a:solidFill>
              <a:ea typeface="Times New Roman" panose="02020603050405020304" pitchFamily="18" charset="0"/>
              <a:cs typeface="Times New Roman" panose="02020603050405020304" pitchFamily="18" charset="0"/>
            </a:endParaRPr>
          </a:p>
          <a:p>
            <a:pPr algn="just"/>
            <a:r>
              <a:rPr lang="de-DE" kern="0" dirty="0">
                <a:solidFill>
                  <a:srgbClr val="404040"/>
                </a:solidFill>
                <a:ea typeface="Times New Roman" panose="02020603050405020304" pitchFamily="18" charset="0"/>
                <a:cs typeface="Times New Roman" panose="02020603050405020304" pitchFamily="18" charset="0"/>
              </a:rPr>
              <a:t>Informieren Sie sich über das Verfahren im Gemüsebau!</a:t>
            </a:r>
          </a:p>
        </p:txBody>
      </p:sp>
      <p:pic>
        <p:nvPicPr>
          <p:cNvPr id="3" name="Grafik 2">
            <a:extLst>
              <a:ext uri="{FF2B5EF4-FFF2-40B4-BE49-F238E27FC236}">
                <a16:creationId xmlns:a16="http://schemas.microsoft.com/office/drawing/2014/main" id="{ED1C0B47-0345-4171-9119-8C9896E3E20B}"/>
              </a:ext>
            </a:extLst>
          </p:cNvPr>
          <p:cNvPicPr>
            <a:picLocks noChangeAspect="1"/>
          </p:cNvPicPr>
          <p:nvPr/>
        </p:nvPicPr>
        <p:blipFill>
          <a:blip r:embed="rId2"/>
          <a:stretch>
            <a:fillRect/>
          </a:stretch>
        </p:blipFill>
        <p:spPr>
          <a:xfrm>
            <a:off x="9224530" y="1114729"/>
            <a:ext cx="1749704" cy="1310754"/>
          </a:xfrm>
          <a:prstGeom prst="rect">
            <a:avLst/>
          </a:prstGeom>
        </p:spPr>
      </p:pic>
    </p:spTree>
    <p:extLst>
      <p:ext uri="{BB962C8B-B14F-4D97-AF65-F5344CB8AC3E}">
        <p14:creationId xmlns:p14="http://schemas.microsoft.com/office/powerpoint/2010/main" val="17947702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362CF6-2EA3-E238-B891-7CA0EE6B4C87}"/>
              </a:ext>
            </a:extLst>
          </p:cNvPr>
          <p:cNvSpPr>
            <a:spLocks noGrp="1"/>
          </p:cNvSpPr>
          <p:nvPr>
            <p:ph type="title"/>
          </p:nvPr>
        </p:nvSpPr>
        <p:spPr/>
        <p:txBody>
          <a:bodyPr/>
          <a:lstStyle/>
          <a:p>
            <a:r>
              <a:rPr lang="de-DE" dirty="0"/>
              <a:t>Schauen Sie das Video genau an und notieren Sie sich das Vorgehen beim Mulchen!</a:t>
            </a:r>
          </a:p>
        </p:txBody>
      </p:sp>
      <p:sp>
        <p:nvSpPr>
          <p:cNvPr id="4" name="Textfeld 3">
            <a:extLst>
              <a:ext uri="{FF2B5EF4-FFF2-40B4-BE49-F238E27FC236}">
                <a16:creationId xmlns:a16="http://schemas.microsoft.com/office/drawing/2014/main" id="{CCB73027-D9D7-FDB7-2B1B-6EE779A500D7}"/>
              </a:ext>
            </a:extLst>
          </p:cNvPr>
          <p:cNvSpPr txBox="1"/>
          <p:nvPr/>
        </p:nvSpPr>
        <p:spPr>
          <a:xfrm>
            <a:off x="2660307" y="4867266"/>
            <a:ext cx="6264875" cy="1477328"/>
          </a:xfrm>
          <a:prstGeom prst="rect">
            <a:avLst/>
          </a:prstGeom>
          <a:noFill/>
        </p:spPr>
        <p:txBody>
          <a:bodyPr wrap="square" rtlCol="0">
            <a:spAutoFit/>
          </a:bodyPr>
          <a:lstStyle/>
          <a:p>
            <a:r>
              <a:rPr lang="de-DE" dirty="0"/>
              <a:t>Film: Gemüsesetzlinge maschinell in </a:t>
            </a:r>
            <a:r>
              <a:rPr lang="de-DE" dirty="0" err="1"/>
              <a:t>Mulchschicht</a:t>
            </a:r>
            <a:r>
              <a:rPr lang="de-DE" dirty="0"/>
              <a:t> pflanzen mit dem </a:t>
            </a:r>
            <a:r>
              <a:rPr lang="de-DE" dirty="0" err="1"/>
              <a:t>Mulchtec</a:t>
            </a:r>
            <a:r>
              <a:rPr lang="de-DE" dirty="0"/>
              <a:t> </a:t>
            </a:r>
            <a:r>
              <a:rPr lang="de-DE" dirty="0" err="1"/>
              <a:t>Planter</a:t>
            </a:r>
            <a:endParaRPr lang="de-DE" dirty="0"/>
          </a:p>
          <a:p>
            <a:endParaRPr lang="de-DE" dirty="0"/>
          </a:p>
          <a:p>
            <a:r>
              <a:rPr lang="de-DE" dirty="0">
                <a:hlinkClick r:id="rId2"/>
              </a:rPr>
              <a:t>https://www.youtube.com/watch?v=QfdvRbPdN3o&amp;t=211s</a:t>
            </a:r>
            <a:endParaRPr lang="de-DE" dirty="0"/>
          </a:p>
          <a:p>
            <a:endParaRPr lang="de-DE" dirty="0"/>
          </a:p>
        </p:txBody>
      </p:sp>
      <p:pic>
        <p:nvPicPr>
          <p:cNvPr id="6" name="Grafik 5">
            <a:hlinkClick r:id="rId2"/>
            <a:extLst>
              <a:ext uri="{FF2B5EF4-FFF2-40B4-BE49-F238E27FC236}">
                <a16:creationId xmlns:a16="http://schemas.microsoft.com/office/drawing/2014/main" id="{8E7D7743-3A45-2857-9D60-53EEA48F96D6}"/>
              </a:ext>
            </a:extLst>
          </p:cNvPr>
          <p:cNvPicPr>
            <a:picLocks noChangeAspect="1"/>
          </p:cNvPicPr>
          <p:nvPr/>
        </p:nvPicPr>
        <p:blipFill>
          <a:blip r:embed="rId3"/>
          <a:stretch>
            <a:fillRect/>
          </a:stretch>
        </p:blipFill>
        <p:spPr>
          <a:xfrm>
            <a:off x="2462599" y="1842453"/>
            <a:ext cx="6896100" cy="2781300"/>
          </a:xfrm>
          <a:prstGeom prst="rect">
            <a:avLst/>
          </a:prstGeom>
        </p:spPr>
      </p:pic>
      <p:pic>
        <p:nvPicPr>
          <p:cNvPr id="5" name="Grafik 4">
            <a:extLst>
              <a:ext uri="{FF2B5EF4-FFF2-40B4-BE49-F238E27FC236}">
                <a16:creationId xmlns:a16="http://schemas.microsoft.com/office/drawing/2014/main" id="{F69186D3-3C8F-480D-B1E6-7EF0D53B1CF3}"/>
              </a:ext>
            </a:extLst>
          </p:cNvPr>
          <p:cNvPicPr>
            <a:picLocks noChangeAspect="1"/>
          </p:cNvPicPr>
          <p:nvPr/>
        </p:nvPicPr>
        <p:blipFill rotWithShape="1">
          <a:blip r:embed="rId4"/>
          <a:srcRect t="4454"/>
          <a:stretch/>
        </p:blipFill>
        <p:spPr>
          <a:xfrm>
            <a:off x="1358846" y="1842453"/>
            <a:ext cx="961251" cy="630091"/>
          </a:xfrm>
          <a:prstGeom prst="rect">
            <a:avLst/>
          </a:prstGeom>
        </p:spPr>
      </p:pic>
    </p:spTree>
    <p:extLst>
      <p:ext uri="{BB962C8B-B14F-4D97-AF65-F5344CB8AC3E}">
        <p14:creationId xmlns:p14="http://schemas.microsoft.com/office/powerpoint/2010/main" val="22356135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0B0659-92AB-DFFC-2485-F92A57497FCB}"/>
              </a:ext>
            </a:extLst>
          </p:cNvPr>
          <p:cNvSpPr>
            <a:spLocks noGrp="1"/>
          </p:cNvSpPr>
          <p:nvPr>
            <p:ph type="title"/>
          </p:nvPr>
        </p:nvSpPr>
        <p:spPr/>
        <p:txBody>
          <a:bodyPr/>
          <a:lstStyle/>
          <a:p>
            <a:r>
              <a:rPr lang="de-DE" dirty="0" err="1"/>
              <a:t>Mulchverfahren</a:t>
            </a:r>
            <a:endParaRPr lang="de-DE" dirty="0"/>
          </a:p>
        </p:txBody>
      </p:sp>
      <p:sp>
        <p:nvSpPr>
          <p:cNvPr id="3" name="Inhaltsplatzhalter 2">
            <a:extLst>
              <a:ext uri="{FF2B5EF4-FFF2-40B4-BE49-F238E27FC236}">
                <a16:creationId xmlns:a16="http://schemas.microsoft.com/office/drawing/2014/main" id="{C51CFE3B-708D-1244-371D-9AF01E78B5B5}"/>
              </a:ext>
            </a:extLst>
          </p:cNvPr>
          <p:cNvSpPr>
            <a:spLocks noGrp="1"/>
          </p:cNvSpPr>
          <p:nvPr>
            <p:ph idx="1"/>
          </p:nvPr>
        </p:nvSpPr>
        <p:spPr>
          <a:xfrm>
            <a:off x="838200" y="1346886"/>
            <a:ext cx="10515600" cy="4830077"/>
          </a:xfrm>
        </p:spPr>
        <p:txBody>
          <a:bodyPr>
            <a:normAutofit fontScale="40000" lnSpcReduction="20000"/>
          </a:bodyPr>
          <a:lstStyle/>
          <a:p>
            <a:pPr marL="0" indent="0">
              <a:buNone/>
            </a:pPr>
            <a:r>
              <a:rPr lang="de-DE" sz="3500" b="1" dirty="0"/>
              <a:t>Ziel: </a:t>
            </a:r>
          </a:p>
          <a:p>
            <a:pPr>
              <a:buFontTx/>
              <a:buChar char="-"/>
            </a:pPr>
            <a:r>
              <a:rPr lang="de-DE" dirty="0"/>
              <a:t>Boden dauerhaft zu bedecken</a:t>
            </a:r>
          </a:p>
          <a:p>
            <a:pPr>
              <a:buFontTx/>
              <a:buChar char="-"/>
            </a:pPr>
            <a:r>
              <a:rPr lang="de-DE" dirty="0"/>
              <a:t>Bodenfruchtbarkeit erhöhen</a:t>
            </a:r>
          </a:p>
          <a:p>
            <a:pPr>
              <a:buFontTx/>
              <a:buChar char="-"/>
            </a:pPr>
            <a:r>
              <a:rPr lang="de-DE" dirty="0"/>
              <a:t>Boden dauerhaft zu durchwurzeln</a:t>
            </a:r>
          </a:p>
          <a:p>
            <a:pPr marL="0" indent="0">
              <a:buNone/>
            </a:pPr>
            <a:r>
              <a:rPr lang="de-DE" sz="3500" b="1" dirty="0" err="1"/>
              <a:t>Mulchdirektpflanzung</a:t>
            </a:r>
            <a:r>
              <a:rPr lang="de-DE" sz="3500" b="1" dirty="0"/>
              <a:t>:</a:t>
            </a:r>
          </a:p>
          <a:p>
            <a:pPr>
              <a:buFontTx/>
              <a:buChar char="-"/>
            </a:pPr>
            <a:r>
              <a:rPr lang="de-DE" dirty="0"/>
              <a:t>Schneidwerke schneiden den Mulch auf</a:t>
            </a:r>
          </a:p>
          <a:p>
            <a:pPr>
              <a:buFontTx/>
              <a:buChar char="-"/>
            </a:pPr>
            <a:r>
              <a:rPr lang="de-DE" dirty="0"/>
              <a:t>Jungpflanze wird in den </a:t>
            </a:r>
            <a:r>
              <a:rPr lang="de-DE" dirty="0" err="1"/>
              <a:t>Mulchschlitz</a:t>
            </a:r>
            <a:r>
              <a:rPr lang="de-DE" dirty="0"/>
              <a:t> je nach Pflanztiefe gesetzt</a:t>
            </a:r>
          </a:p>
          <a:p>
            <a:pPr marL="0" indent="0">
              <a:buNone/>
            </a:pPr>
            <a:r>
              <a:rPr lang="de-DE" sz="3500" b="1" dirty="0"/>
              <a:t>Bodenvorbereitung:</a:t>
            </a:r>
          </a:p>
          <a:p>
            <a:pPr>
              <a:buFontTx/>
              <a:buChar char="-"/>
            </a:pPr>
            <a:r>
              <a:rPr lang="de-DE" dirty="0"/>
              <a:t>Saatbettbereitung im Herbst</a:t>
            </a:r>
          </a:p>
          <a:p>
            <a:pPr>
              <a:buFontTx/>
              <a:buChar char="-"/>
            </a:pPr>
            <a:r>
              <a:rPr lang="de-DE" dirty="0"/>
              <a:t>Zwischenfrucht (Gemenge aus Triticale oder Roggen mit Wicke und Erbse)</a:t>
            </a:r>
          </a:p>
          <a:p>
            <a:pPr marL="0" indent="0">
              <a:buNone/>
            </a:pPr>
            <a:r>
              <a:rPr lang="de-DE" dirty="0"/>
              <a:t>   Ziel Zwischenfrucht: Stabilisieren die mechanische Gare </a:t>
            </a:r>
            <a:r>
              <a:rPr lang="de-DE" dirty="0">
                <a:sym typeface="Wingdings" pitchFamily="2" charset="2"/>
              </a:rPr>
              <a:t> optimale Bodenstruktur</a:t>
            </a:r>
          </a:p>
          <a:p>
            <a:pPr>
              <a:buFontTx/>
              <a:buChar char="-"/>
            </a:pPr>
            <a:r>
              <a:rPr lang="de-DE" dirty="0">
                <a:sym typeface="Wingdings" pitchFamily="2" charset="2"/>
              </a:rPr>
              <a:t>Pflanzen im Folgejahr ohne Bodenbearbeitung</a:t>
            </a:r>
          </a:p>
          <a:p>
            <a:pPr>
              <a:buFontTx/>
              <a:buChar char="-"/>
            </a:pPr>
            <a:r>
              <a:rPr lang="de-DE" dirty="0">
                <a:sym typeface="Wingdings" pitchFamily="2" charset="2"/>
              </a:rPr>
              <a:t>Zwischenfrucht wird </a:t>
            </a:r>
            <a:r>
              <a:rPr lang="de-DE" dirty="0" err="1">
                <a:sym typeface="Wingdings" pitchFamily="2" charset="2"/>
              </a:rPr>
              <a:t>abgeschlegelt</a:t>
            </a:r>
            <a:r>
              <a:rPr lang="de-DE" dirty="0">
                <a:sym typeface="Wingdings" pitchFamily="2" charset="2"/>
              </a:rPr>
              <a:t>  </a:t>
            </a:r>
            <a:r>
              <a:rPr lang="de-DE" dirty="0" err="1">
                <a:sym typeface="Wingdings" pitchFamily="2" charset="2"/>
              </a:rPr>
              <a:t>Transfermulch</a:t>
            </a:r>
            <a:r>
              <a:rPr lang="de-DE" dirty="0">
                <a:sym typeface="Wingdings" pitchFamily="2" charset="2"/>
              </a:rPr>
              <a:t>  Pflanzen</a:t>
            </a:r>
          </a:p>
          <a:p>
            <a:pPr marL="0" indent="0">
              <a:buNone/>
            </a:pPr>
            <a:r>
              <a:rPr lang="de-DE" sz="3500" b="1" dirty="0">
                <a:sym typeface="Wingdings" pitchFamily="2" charset="2"/>
              </a:rPr>
              <a:t>Düngung:</a:t>
            </a:r>
          </a:p>
          <a:p>
            <a:pPr>
              <a:buFontTx/>
              <a:buChar char="-"/>
            </a:pPr>
            <a:r>
              <a:rPr lang="de-DE" dirty="0">
                <a:sym typeface="Wingdings" pitchFamily="2" charset="2"/>
              </a:rPr>
              <a:t>Unterfußdüngung während der Pflanzung</a:t>
            </a:r>
          </a:p>
          <a:p>
            <a:pPr marL="0" indent="0">
              <a:buNone/>
            </a:pPr>
            <a:r>
              <a:rPr lang="de-DE" sz="4000" b="1" dirty="0">
                <a:sym typeface="Wingdings" pitchFamily="2" charset="2"/>
              </a:rPr>
              <a:t>Präventiv: </a:t>
            </a:r>
          </a:p>
          <a:p>
            <a:pPr>
              <a:buFontTx/>
              <a:buChar char="-"/>
            </a:pPr>
            <a:r>
              <a:rPr lang="de-DE" dirty="0">
                <a:sym typeface="Wingdings" pitchFamily="2" charset="2"/>
              </a:rPr>
              <a:t>Wurzelunkräuter</a:t>
            </a:r>
          </a:p>
          <a:p>
            <a:pPr>
              <a:buFontTx/>
              <a:buChar char="-"/>
            </a:pPr>
            <a:r>
              <a:rPr lang="de-DE" dirty="0"/>
              <a:t>Schnecken kein Problem </a:t>
            </a:r>
          </a:p>
          <a:p>
            <a:pPr marL="0" indent="0">
              <a:buNone/>
            </a:pPr>
            <a:r>
              <a:rPr lang="de-DE" sz="3500" b="1" dirty="0"/>
              <a:t>Geeignete Kulturen: </a:t>
            </a:r>
            <a:r>
              <a:rPr lang="de-DE" dirty="0"/>
              <a:t>Kohlsorten, Sellerie, …</a:t>
            </a:r>
          </a:p>
          <a:p>
            <a:pPr>
              <a:buFontTx/>
              <a:buChar char="-"/>
            </a:pPr>
            <a:endParaRPr lang="de-DE" dirty="0"/>
          </a:p>
        </p:txBody>
      </p:sp>
      <p:pic>
        <p:nvPicPr>
          <p:cNvPr id="9" name="Grafik 8">
            <a:hlinkClick r:id="rId2"/>
            <a:extLst>
              <a:ext uri="{FF2B5EF4-FFF2-40B4-BE49-F238E27FC236}">
                <a16:creationId xmlns:a16="http://schemas.microsoft.com/office/drawing/2014/main" id="{26D022EB-7E28-7EAD-26C7-4E8F227F7EBB}"/>
              </a:ext>
            </a:extLst>
          </p:cNvPr>
          <p:cNvPicPr>
            <a:picLocks noChangeAspect="1"/>
          </p:cNvPicPr>
          <p:nvPr/>
        </p:nvPicPr>
        <p:blipFill>
          <a:blip r:embed="rId3"/>
          <a:stretch>
            <a:fillRect/>
          </a:stretch>
        </p:blipFill>
        <p:spPr>
          <a:xfrm>
            <a:off x="7689507" y="1611126"/>
            <a:ext cx="3839347" cy="1548466"/>
          </a:xfrm>
          <a:prstGeom prst="rect">
            <a:avLst/>
          </a:prstGeom>
        </p:spPr>
      </p:pic>
    </p:spTree>
    <p:extLst>
      <p:ext uri="{BB962C8B-B14F-4D97-AF65-F5344CB8AC3E}">
        <p14:creationId xmlns:p14="http://schemas.microsoft.com/office/powerpoint/2010/main" val="4813666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0B0659-92AB-DFFC-2485-F92A57497FCB}"/>
              </a:ext>
            </a:extLst>
          </p:cNvPr>
          <p:cNvSpPr>
            <a:spLocks noGrp="1"/>
          </p:cNvSpPr>
          <p:nvPr>
            <p:ph type="title"/>
          </p:nvPr>
        </p:nvSpPr>
        <p:spPr/>
        <p:txBody>
          <a:bodyPr/>
          <a:lstStyle/>
          <a:p>
            <a:r>
              <a:rPr lang="de-DE" dirty="0" err="1"/>
              <a:t>Mulchverfahren</a:t>
            </a:r>
            <a:r>
              <a:rPr lang="de-DE" dirty="0"/>
              <a:t> - Schneidwerk</a:t>
            </a:r>
          </a:p>
        </p:txBody>
      </p:sp>
      <p:pic>
        <p:nvPicPr>
          <p:cNvPr id="5" name="Grafik 4">
            <a:extLst>
              <a:ext uri="{FF2B5EF4-FFF2-40B4-BE49-F238E27FC236}">
                <a16:creationId xmlns:a16="http://schemas.microsoft.com/office/drawing/2014/main" id="{07F85B06-5ACB-96E1-7A11-8BE8D76E7E93}"/>
              </a:ext>
            </a:extLst>
          </p:cNvPr>
          <p:cNvPicPr>
            <a:picLocks noChangeAspect="1"/>
          </p:cNvPicPr>
          <p:nvPr/>
        </p:nvPicPr>
        <p:blipFill>
          <a:blip r:embed="rId2"/>
          <a:stretch>
            <a:fillRect/>
          </a:stretch>
        </p:blipFill>
        <p:spPr>
          <a:xfrm>
            <a:off x="4225409" y="2704894"/>
            <a:ext cx="4301353" cy="2174520"/>
          </a:xfrm>
          <a:prstGeom prst="rect">
            <a:avLst/>
          </a:prstGeom>
          <a:solidFill>
            <a:schemeClr val="bg1">
              <a:lumMod val="85000"/>
            </a:schemeClr>
          </a:solidFill>
        </p:spPr>
      </p:pic>
      <p:sp>
        <p:nvSpPr>
          <p:cNvPr id="7" name="Textfeld 6">
            <a:extLst>
              <a:ext uri="{FF2B5EF4-FFF2-40B4-BE49-F238E27FC236}">
                <a16:creationId xmlns:a16="http://schemas.microsoft.com/office/drawing/2014/main" id="{8586D07A-DAF5-D2BA-5AA4-F4F920C68251}"/>
              </a:ext>
            </a:extLst>
          </p:cNvPr>
          <p:cNvSpPr txBox="1"/>
          <p:nvPr/>
        </p:nvSpPr>
        <p:spPr>
          <a:xfrm>
            <a:off x="7957751" y="3966519"/>
            <a:ext cx="1581665" cy="369332"/>
          </a:xfrm>
          <a:prstGeom prst="rect">
            <a:avLst/>
          </a:prstGeom>
          <a:solidFill>
            <a:schemeClr val="bg1">
              <a:lumMod val="85000"/>
            </a:schemeClr>
          </a:solidFill>
        </p:spPr>
        <p:txBody>
          <a:bodyPr wrap="square" rtlCol="0">
            <a:spAutoFit/>
          </a:bodyPr>
          <a:lstStyle/>
          <a:p>
            <a:r>
              <a:rPr lang="de-DE" dirty="0"/>
              <a:t>Schutzschar</a:t>
            </a:r>
          </a:p>
        </p:txBody>
      </p:sp>
      <p:sp>
        <p:nvSpPr>
          <p:cNvPr id="8" name="Textfeld 7">
            <a:extLst>
              <a:ext uri="{FF2B5EF4-FFF2-40B4-BE49-F238E27FC236}">
                <a16:creationId xmlns:a16="http://schemas.microsoft.com/office/drawing/2014/main" id="{412218D1-98D3-7C74-20DE-4917BB844823}"/>
              </a:ext>
            </a:extLst>
          </p:cNvPr>
          <p:cNvSpPr txBox="1"/>
          <p:nvPr/>
        </p:nvSpPr>
        <p:spPr>
          <a:xfrm>
            <a:off x="2461054" y="2520228"/>
            <a:ext cx="1581665" cy="369332"/>
          </a:xfrm>
          <a:prstGeom prst="rect">
            <a:avLst/>
          </a:prstGeom>
          <a:solidFill>
            <a:schemeClr val="bg1">
              <a:lumMod val="85000"/>
            </a:schemeClr>
          </a:solidFill>
        </p:spPr>
        <p:txBody>
          <a:bodyPr wrap="square" rtlCol="0">
            <a:spAutoFit/>
          </a:bodyPr>
          <a:lstStyle/>
          <a:p>
            <a:pPr algn="ctr"/>
            <a:r>
              <a:rPr lang="de-DE" dirty="0"/>
              <a:t>Messerrad</a:t>
            </a:r>
          </a:p>
        </p:txBody>
      </p:sp>
      <p:grpSp>
        <p:nvGrpSpPr>
          <p:cNvPr id="12" name="Gruppieren 11">
            <a:extLst>
              <a:ext uri="{FF2B5EF4-FFF2-40B4-BE49-F238E27FC236}">
                <a16:creationId xmlns:a16="http://schemas.microsoft.com/office/drawing/2014/main" id="{4F424B10-A609-05EB-AFD0-BBA82561A1F1}"/>
              </a:ext>
            </a:extLst>
          </p:cNvPr>
          <p:cNvGrpSpPr/>
          <p:nvPr/>
        </p:nvGrpSpPr>
        <p:grpSpPr>
          <a:xfrm>
            <a:off x="4064614" y="2498030"/>
            <a:ext cx="693720" cy="198720"/>
            <a:chOff x="4064614" y="2498030"/>
            <a:chExt cx="693720" cy="198720"/>
          </a:xfrm>
        </p:grpSpPr>
        <mc:AlternateContent xmlns:mc="http://schemas.openxmlformats.org/markup-compatibility/2006" xmlns:p14="http://schemas.microsoft.com/office/powerpoint/2010/main">
          <mc:Choice Requires="p14">
            <p:contentPart p14:bwMode="auto" r:id="rId3">
              <p14:nvContentPartPr>
                <p14:cNvPr id="10" name="Freihand 9">
                  <a:extLst>
                    <a:ext uri="{FF2B5EF4-FFF2-40B4-BE49-F238E27FC236}">
                      <a16:creationId xmlns:a16="http://schemas.microsoft.com/office/drawing/2014/main" id="{99D756E5-1C7B-1342-99E4-D86F4EEC829B}"/>
                    </a:ext>
                  </a:extLst>
                </p14:cNvPr>
                <p14:cNvContentPartPr/>
                <p14:nvPr/>
              </p14:nvContentPartPr>
              <p14:xfrm>
                <a:off x="4064614" y="2562470"/>
                <a:ext cx="646560" cy="56520"/>
              </p14:xfrm>
            </p:contentPart>
          </mc:Choice>
          <mc:Fallback xmlns="">
            <p:pic>
              <p:nvPicPr>
                <p:cNvPr id="10" name="Freihand 9">
                  <a:extLst>
                    <a:ext uri="{FF2B5EF4-FFF2-40B4-BE49-F238E27FC236}">
                      <a16:creationId xmlns:a16="http://schemas.microsoft.com/office/drawing/2014/main" id="{99D756E5-1C7B-1342-99E4-D86F4EEC829B}"/>
                    </a:ext>
                  </a:extLst>
                </p:cNvPr>
                <p:cNvPicPr/>
                <p:nvPr/>
              </p:nvPicPr>
              <p:blipFill>
                <a:blip r:embed="rId4"/>
                <a:stretch>
                  <a:fillRect/>
                </a:stretch>
              </p:blipFill>
              <p:spPr>
                <a:xfrm>
                  <a:off x="4060294" y="2558150"/>
                  <a:ext cx="65520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 name="Freihand 10">
                  <a:extLst>
                    <a:ext uri="{FF2B5EF4-FFF2-40B4-BE49-F238E27FC236}">
                      <a16:creationId xmlns:a16="http://schemas.microsoft.com/office/drawing/2014/main" id="{8BD53E4F-F1E1-BC09-784D-7236ABCB94D6}"/>
                    </a:ext>
                  </a:extLst>
                </p14:cNvPr>
                <p14:cNvContentPartPr/>
                <p14:nvPr/>
              </p14:nvContentPartPr>
              <p14:xfrm>
                <a:off x="4671574" y="2498030"/>
                <a:ext cx="86760" cy="198720"/>
              </p14:xfrm>
            </p:contentPart>
          </mc:Choice>
          <mc:Fallback xmlns="">
            <p:pic>
              <p:nvPicPr>
                <p:cNvPr id="11" name="Freihand 10">
                  <a:extLst>
                    <a:ext uri="{FF2B5EF4-FFF2-40B4-BE49-F238E27FC236}">
                      <a16:creationId xmlns:a16="http://schemas.microsoft.com/office/drawing/2014/main" id="{8BD53E4F-F1E1-BC09-784D-7236ABCB94D6}"/>
                    </a:ext>
                  </a:extLst>
                </p:cNvPr>
                <p:cNvPicPr/>
                <p:nvPr/>
              </p:nvPicPr>
              <p:blipFill>
                <a:blip r:embed="rId6"/>
                <a:stretch>
                  <a:fillRect/>
                </a:stretch>
              </p:blipFill>
              <p:spPr>
                <a:xfrm>
                  <a:off x="4667254" y="2493710"/>
                  <a:ext cx="95400" cy="207360"/>
                </a:xfrm>
                <a:prstGeom prst="rect">
                  <a:avLst/>
                </a:prstGeom>
              </p:spPr>
            </p:pic>
          </mc:Fallback>
        </mc:AlternateContent>
      </p:grpSp>
      <p:grpSp>
        <p:nvGrpSpPr>
          <p:cNvPr id="16" name="Gruppieren 15">
            <a:extLst>
              <a:ext uri="{FF2B5EF4-FFF2-40B4-BE49-F238E27FC236}">
                <a16:creationId xmlns:a16="http://schemas.microsoft.com/office/drawing/2014/main" id="{865A6B7E-6846-1483-C738-9EEAC2A212C9}"/>
              </a:ext>
            </a:extLst>
          </p:cNvPr>
          <p:cNvGrpSpPr/>
          <p:nvPr/>
        </p:nvGrpSpPr>
        <p:grpSpPr>
          <a:xfrm>
            <a:off x="6840574" y="3917870"/>
            <a:ext cx="1955880" cy="647640"/>
            <a:chOff x="6840574" y="3917870"/>
            <a:chExt cx="1955880" cy="647640"/>
          </a:xfrm>
        </p:grpSpPr>
        <mc:AlternateContent xmlns:mc="http://schemas.openxmlformats.org/markup-compatibility/2006" xmlns:p14="http://schemas.microsoft.com/office/powerpoint/2010/main">
          <mc:Choice Requires="p14">
            <p:contentPart p14:bwMode="auto" r:id="rId7">
              <p14:nvContentPartPr>
                <p14:cNvPr id="13" name="Freihand 12">
                  <a:extLst>
                    <a:ext uri="{FF2B5EF4-FFF2-40B4-BE49-F238E27FC236}">
                      <a16:creationId xmlns:a16="http://schemas.microsoft.com/office/drawing/2014/main" id="{64AB2FBD-147C-E104-D9CA-20393CC38C9A}"/>
                    </a:ext>
                  </a:extLst>
                </p14:cNvPr>
                <p14:cNvContentPartPr/>
                <p14:nvPr/>
              </p14:nvContentPartPr>
              <p14:xfrm>
                <a:off x="6889174" y="3917870"/>
                <a:ext cx="1907280" cy="608040"/>
              </p14:xfrm>
            </p:contentPart>
          </mc:Choice>
          <mc:Fallback xmlns="">
            <p:pic>
              <p:nvPicPr>
                <p:cNvPr id="13" name="Freihand 12">
                  <a:extLst>
                    <a:ext uri="{FF2B5EF4-FFF2-40B4-BE49-F238E27FC236}">
                      <a16:creationId xmlns:a16="http://schemas.microsoft.com/office/drawing/2014/main" id="{64AB2FBD-147C-E104-D9CA-20393CC38C9A}"/>
                    </a:ext>
                  </a:extLst>
                </p:cNvPr>
                <p:cNvPicPr/>
                <p:nvPr/>
              </p:nvPicPr>
              <p:blipFill>
                <a:blip r:embed="rId8"/>
                <a:stretch>
                  <a:fillRect/>
                </a:stretch>
              </p:blipFill>
              <p:spPr>
                <a:xfrm>
                  <a:off x="6884854" y="3913550"/>
                  <a:ext cx="1915920" cy="6166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4" name="Freihand 13">
                  <a:extLst>
                    <a:ext uri="{FF2B5EF4-FFF2-40B4-BE49-F238E27FC236}">
                      <a16:creationId xmlns:a16="http://schemas.microsoft.com/office/drawing/2014/main" id="{128B47AB-93B7-31E5-C2EB-44B2777539BE}"/>
                    </a:ext>
                  </a:extLst>
                </p14:cNvPr>
                <p14:cNvContentPartPr/>
                <p14:nvPr/>
              </p14:nvContentPartPr>
              <p14:xfrm>
                <a:off x="6840574" y="4420430"/>
                <a:ext cx="69480" cy="145080"/>
              </p14:xfrm>
            </p:contentPart>
          </mc:Choice>
          <mc:Fallback xmlns="">
            <p:pic>
              <p:nvPicPr>
                <p:cNvPr id="14" name="Freihand 13">
                  <a:extLst>
                    <a:ext uri="{FF2B5EF4-FFF2-40B4-BE49-F238E27FC236}">
                      <a16:creationId xmlns:a16="http://schemas.microsoft.com/office/drawing/2014/main" id="{128B47AB-93B7-31E5-C2EB-44B2777539BE}"/>
                    </a:ext>
                  </a:extLst>
                </p:cNvPr>
                <p:cNvPicPr/>
                <p:nvPr/>
              </p:nvPicPr>
              <p:blipFill>
                <a:blip r:embed="rId10"/>
                <a:stretch>
                  <a:fillRect/>
                </a:stretch>
              </p:blipFill>
              <p:spPr>
                <a:xfrm>
                  <a:off x="6836254" y="4416110"/>
                  <a:ext cx="7812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5" name="Freihand 14">
                  <a:extLst>
                    <a:ext uri="{FF2B5EF4-FFF2-40B4-BE49-F238E27FC236}">
                      <a16:creationId xmlns:a16="http://schemas.microsoft.com/office/drawing/2014/main" id="{7C59D4EB-50DB-317D-E137-7BF84F7B3E6F}"/>
                    </a:ext>
                  </a:extLst>
                </p14:cNvPr>
                <p14:cNvContentPartPr/>
                <p14:nvPr/>
              </p14:nvContentPartPr>
              <p14:xfrm>
                <a:off x="6947854" y="4358870"/>
                <a:ext cx="367200" cy="63360"/>
              </p14:xfrm>
            </p:contentPart>
          </mc:Choice>
          <mc:Fallback xmlns="">
            <p:pic>
              <p:nvPicPr>
                <p:cNvPr id="15" name="Freihand 14">
                  <a:extLst>
                    <a:ext uri="{FF2B5EF4-FFF2-40B4-BE49-F238E27FC236}">
                      <a16:creationId xmlns:a16="http://schemas.microsoft.com/office/drawing/2014/main" id="{7C59D4EB-50DB-317D-E137-7BF84F7B3E6F}"/>
                    </a:ext>
                  </a:extLst>
                </p:cNvPr>
                <p:cNvPicPr/>
                <p:nvPr/>
              </p:nvPicPr>
              <p:blipFill>
                <a:blip r:embed="rId12"/>
                <a:stretch>
                  <a:fillRect/>
                </a:stretch>
              </p:blipFill>
              <p:spPr>
                <a:xfrm>
                  <a:off x="6943534" y="4354550"/>
                  <a:ext cx="375840" cy="72000"/>
                </a:xfrm>
                <a:prstGeom prst="rect">
                  <a:avLst/>
                </a:prstGeom>
              </p:spPr>
            </p:pic>
          </mc:Fallback>
        </mc:AlternateContent>
      </p:grpSp>
    </p:spTree>
    <p:extLst>
      <p:ext uri="{BB962C8B-B14F-4D97-AF65-F5344CB8AC3E}">
        <p14:creationId xmlns:p14="http://schemas.microsoft.com/office/powerpoint/2010/main" val="7640526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60B03E-EC3E-0A57-C896-0E8D3659ADB6}"/>
              </a:ext>
            </a:extLst>
          </p:cNvPr>
          <p:cNvSpPr>
            <a:spLocks noGrp="1"/>
          </p:cNvSpPr>
          <p:nvPr>
            <p:ph type="title"/>
          </p:nvPr>
        </p:nvSpPr>
        <p:spPr>
          <a:xfrm>
            <a:off x="926756" y="779429"/>
            <a:ext cx="11345332" cy="511175"/>
          </a:xfrm>
        </p:spPr>
        <p:txBody>
          <a:bodyPr>
            <a:normAutofit fontScale="90000"/>
          </a:bodyPr>
          <a:lstStyle/>
          <a:p>
            <a:r>
              <a:rPr lang="de-DE" dirty="0"/>
              <a:t>Lernsituation</a:t>
            </a:r>
          </a:p>
        </p:txBody>
      </p:sp>
      <p:sp>
        <p:nvSpPr>
          <p:cNvPr id="5" name="Textfeld 4">
            <a:extLst>
              <a:ext uri="{FF2B5EF4-FFF2-40B4-BE49-F238E27FC236}">
                <a16:creationId xmlns:a16="http://schemas.microsoft.com/office/drawing/2014/main" id="{5A856D29-3715-B489-B8D8-46CE40CC44B4}"/>
              </a:ext>
            </a:extLst>
          </p:cNvPr>
          <p:cNvSpPr txBox="1"/>
          <p:nvPr/>
        </p:nvSpPr>
        <p:spPr>
          <a:xfrm>
            <a:off x="926756" y="2046698"/>
            <a:ext cx="9971903" cy="4031873"/>
          </a:xfrm>
          <a:prstGeom prst="rect">
            <a:avLst/>
          </a:prstGeom>
          <a:noFill/>
        </p:spPr>
        <p:txBody>
          <a:bodyPr wrap="square">
            <a:spAutoFit/>
          </a:bodyPr>
          <a:lstStyle/>
          <a:p>
            <a:pPr algn="just"/>
            <a:r>
              <a:rPr lang="de-DE" sz="1800" kern="0" dirty="0">
                <a:solidFill>
                  <a:srgbClr val="404040"/>
                </a:solidFill>
                <a:effectLst/>
                <a:ea typeface="Times New Roman" panose="02020603050405020304" pitchFamily="18" charset="0"/>
                <a:cs typeface="Times New Roman" panose="02020603050405020304" pitchFamily="18" charset="0"/>
              </a:rPr>
              <a:t>Sie absolvieren Ihre Ausbildung in einem Gartenbaubetrieb im Bereich Zierpflanzenbau. Ihr Ausbilder möchte die Freiflächen zusätzlich nutzen um regionale Schnittblumen-, Schnittgrün und Gemüse anzubauen. Zunächst hat er mit der Produktion von Salat für den Sommer begonnen. Die Produktpalette soll nun um Wintergemüse erweitert werden. </a:t>
            </a:r>
            <a:endParaRPr lang="de-DE" sz="1600" kern="100" dirty="0">
              <a:effectLst/>
              <a:ea typeface="Calibri" panose="020F0502020204030204" pitchFamily="34" charset="0"/>
              <a:cs typeface="Times New Roman" panose="02020603050405020304" pitchFamily="18" charset="0"/>
            </a:endParaRPr>
          </a:p>
          <a:p>
            <a:pPr algn="just"/>
            <a:r>
              <a:rPr lang="de-DE" sz="1800" kern="0" dirty="0">
                <a:solidFill>
                  <a:srgbClr val="404040"/>
                </a:solidFill>
                <a:effectLst/>
                <a:ea typeface="Times New Roman" panose="02020603050405020304" pitchFamily="18" charset="0"/>
                <a:cs typeface="Times New Roman" panose="02020603050405020304" pitchFamily="18" charset="0"/>
              </a:rPr>
              <a:t>Aufgrund der hohen Nachfrage durch die Kunden, möchte Ihr Ausbilder Öko-Standards einführen.</a:t>
            </a:r>
            <a:endParaRPr lang="de-DE" sz="1600" kern="100" dirty="0">
              <a:effectLst/>
              <a:ea typeface="Calibri" panose="020F0502020204030204" pitchFamily="34" charset="0"/>
              <a:cs typeface="Times New Roman" panose="02020603050405020304" pitchFamily="18" charset="0"/>
            </a:endParaRPr>
          </a:p>
          <a:p>
            <a:pPr algn="just"/>
            <a:r>
              <a:rPr lang="de-DE" sz="1800" kern="0" dirty="0">
                <a:solidFill>
                  <a:srgbClr val="404040"/>
                </a:solidFill>
                <a:effectLst/>
                <a:ea typeface="Times New Roman" panose="02020603050405020304" pitchFamily="18" charset="0"/>
                <a:cs typeface="Times New Roman" panose="02020603050405020304" pitchFamily="18" charset="0"/>
              </a:rPr>
              <a:t>Informieren Sie sich über die Entwicklung zum ökologischen Anbau. Recherchieren Sie Anbauverbände und schlagen Sie Ihrem Ausbilder einen für Ihren Betrieb geeigneten Anbauverband vor. </a:t>
            </a:r>
          </a:p>
          <a:p>
            <a:pPr algn="just"/>
            <a:endParaRPr lang="de-DE" kern="0" dirty="0">
              <a:solidFill>
                <a:srgbClr val="404040"/>
              </a:solidFill>
              <a:ea typeface="Calibri" panose="020F0502020204030204" pitchFamily="34" charset="0"/>
              <a:cs typeface="Times New Roman" panose="02020603050405020304" pitchFamily="18" charset="0"/>
            </a:endParaRPr>
          </a:p>
          <a:p>
            <a:pPr algn="just"/>
            <a:r>
              <a:rPr lang="de-DE" sz="1600" kern="0" dirty="0">
                <a:solidFill>
                  <a:srgbClr val="404040"/>
                </a:solidFill>
                <a:effectLst/>
                <a:ea typeface="Calibri" panose="020F0502020204030204" pitchFamily="34" charset="0"/>
                <a:cs typeface="Times New Roman" panose="02020603050405020304" pitchFamily="18" charset="0"/>
              </a:rPr>
              <a:t>Nach Ihrer Recherche…</a:t>
            </a:r>
          </a:p>
          <a:p>
            <a:pPr algn="just"/>
            <a:endParaRPr lang="de-DE" sz="1600" kern="0" dirty="0">
              <a:solidFill>
                <a:srgbClr val="404040"/>
              </a:solidFill>
              <a:ea typeface="Calibri" panose="020F0502020204030204" pitchFamily="34" charset="0"/>
              <a:cs typeface="Times New Roman" panose="02020603050405020304" pitchFamily="18" charset="0"/>
            </a:endParaRPr>
          </a:p>
          <a:p>
            <a:pPr algn="just"/>
            <a:r>
              <a:rPr lang="de-DE" sz="1600" kern="0" dirty="0">
                <a:solidFill>
                  <a:srgbClr val="404040"/>
                </a:solidFill>
                <a:effectLst/>
                <a:ea typeface="Calibri" panose="020F0502020204030204" pitchFamily="34" charset="0"/>
                <a:cs typeface="Times New Roman" panose="02020603050405020304" pitchFamily="18" charset="0"/>
              </a:rPr>
              <a:t>…treffen Sie eine Entscheidung bzgl. des Anbauverbandes / Fruchtfolge und begründen Sie Ihre diese!</a:t>
            </a:r>
          </a:p>
          <a:p>
            <a:pPr algn="just"/>
            <a:endParaRPr lang="de-DE" sz="1600" kern="0" dirty="0">
              <a:solidFill>
                <a:srgbClr val="404040"/>
              </a:solidFill>
              <a:ea typeface="Calibri" panose="020F0502020204030204" pitchFamily="34" charset="0"/>
              <a:cs typeface="Times New Roman" panose="02020603050405020304" pitchFamily="18" charset="0"/>
            </a:endParaRPr>
          </a:p>
          <a:p>
            <a:pPr marL="285750" indent="-285750" algn="just">
              <a:buFont typeface="Wingdings" pitchFamily="2" charset="2"/>
              <a:buChar char="è"/>
            </a:pPr>
            <a:r>
              <a:rPr lang="de-DE" sz="1600" kern="0" dirty="0">
                <a:solidFill>
                  <a:srgbClr val="FF0000"/>
                </a:solidFill>
                <a:effectLst/>
                <a:ea typeface="Calibri" panose="020F0502020204030204" pitchFamily="34" charset="0"/>
                <a:cs typeface="Times New Roman" panose="02020603050405020304" pitchFamily="18" charset="0"/>
                <a:sym typeface="Wingdings" pitchFamily="2" charset="2"/>
              </a:rPr>
              <a:t>Anbau von Wintergemüse wie Grünkohl, nach Salat</a:t>
            </a:r>
          </a:p>
          <a:p>
            <a:pPr marL="285750" indent="-285750" algn="just">
              <a:buFont typeface="Wingdings" pitchFamily="2" charset="2"/>
              <a:buChar char="è"/>
            </a:pPr>
            <a:r>
              <a:rPr lang="de-DE" sz="1600" kern="0" dirty="0">
                <a:solidFill>
                  <a:srgbClr val="FF0000"/>
                </a:solidFill>
                <a:effectLst/>
                <a:ea typeface="Calibri" panose="020F0502020204030204" pitchFamily="34" charset="0"/>
                <a:cs typeface="Times New Roman" panose="02020603050405020304" pitchFamily="18" charset="0"/>
                <a:sym typeface="Wingdings" pitchFamily="2" charset="2"/>
              </a:rPr>
              <a:t>Anbauverband  Sc</a:t>
            </a:r>
            <a:r>
              <a:rPr lang="de-DE" sz="1600" kern="0" dirty="0">
                <a:solidFill>
                  <a:srgbClr val="FF0000"/>
                </a:solidFill>
                <a:ea typeface="Calibri" panose="020F0502020204030204" pitchFamily="34" charset="0"/>
                <a:cs typeface="Times New Roman" panose="02020603050405020304" pitchFamily="18" charset="0"/>
                <a:sym typeface="Wingdings" pitchFamily="2" charset="2"/>
              </a:rPr>
              <a:t>hülerindividuelle Lösung</a:t>
            </a:r>
          </a:p>
          <a:p>
            <a:pPr marL="285750" indent="-285750" algn="just">
              <a:buFont typeface="Wingdings" pitchFamily="2" charset="2"/>
              <a:buChar char="è"/>
            </a:pPr>
            <a:endParaRPr lang="de-DE" sz="1600" kern="0" dirty="0">
              <a:solidFill>
                <a:srgbClr val="FF0000"/>
              </a:solidFill>
              <a:effectLst/>
              <a:ea typeface="Calibri" panose="020F0502020204030204" pitchFamily="34" charset="0"/>
              <a:cs typeface="Times New Roman" panose="02020603050405020304" pitchFamily="18" charset="0"/>
              <a:sym typeface="Wingdings" pitchFamily="2" charset="2"/>
            </a:endParaRPr>
          </a:p>
        </p:txBody>
      </p:sp>
      <p:sp>
        <p:nvSpPr>
          <p:cNvPr id="3" name="Textfeld 2">
            <a:extLst>
              <a:ext uri="{FF2B5EF4-FFF2-40B4-BE49-F238E27FC236}">
                <a16:creationId xmlns:a16="http://schemas.microsoft.com/office/drawing/2014/main" id="{385C31A6-721D-B4E2-F39B-D5A9EC2B6ED3}"/>
              </a:ext>
            </a:extLst>
          </p:cNvPr>
          <p:cNvSpPr txBox="1"/>
          <p:nvPr/>
        </p:nvSpPr>
        <p:spPr>
          <a:xfrm rot="1076484">
            <a:off x="9542511" y="4606290"/>
            <a:ext cx="2526030" cy="1200329"/>
          </a:xfrm>
          <a:custGeom>
            <a:avLst/>
            <a:gdLst>
              <a:gd name="connsiteX0" fmla="*/ 0 w 2526030"/>
              <a:gd name="connsiteY0" fmla="*/ 0 h 1200329"/>
              <a:gd name="connsiteX1" fmla="*/ 479946 w 2526030"/>
              <a:gd name="connsiteY1" fmla="*/ 0 h 1200329"/>
              <a:gd name="connsiteX2" fmla="*/ 909371 w 2526030"/>
              <a:gd name="connsiteY2" fmla="*/ 0 h 1200329"/>
              <a:gd name="connsiteX3" fmla="*/ 1364056 w 2526030"/>
              <a:gd name="connsiteY3" fmla="*/ 0 h 1200329"/>
              <a:gd name="connsiteX4" fmla="*/ 1894523 w 2526030"/>
              <a:gd name="connsiteY4" fmla="*/ 0 h 1200329"/>
              <a:gd name="connsiteX5" fmla="*/ 2526030 w 2526030"/>
              <a:gd name="connsiteY5" fmla="*/ 0 h 1200329"/>
              <a:gd name="connsiteX6" fmla="*/ 2526030 w 2526030"/>
              <a:gd name="connsiteY6" fmla="*/ 376103 h 1200329"/>
              <a:gd name="connsiteX7" fmla="*/ 2526030 w 2526030"/>
              <a:gd name="connsiteY7" fmla="*/ 740203 h 1200329"/>
              <a:gd name="connsiteX8" fmla="*/ 2526030 w 2526030"/>
              <a:gd name="connsiteY8" fmla="*/ 1200329 h 1200329"/>
              <a:gd name="connsiteX9" fmla="*/ 2020824 w 2526030"/>
              <a:gd name="connsiteY9" fmla="*/ 1200329 h 1200329"/>
              <a:gd name="connsiteX10" fmla="*/ 1566139 w 2526030"/>
              <a:gd name="connsiteY10" fmla="*/ 1200329 h 1200329"/>
              <a:gd name="connsiteX11" fmla="*/ 1010412 w 2526030"/>
              <a:gd name="connsiteY11" fmla="*/ 1200329 h 1200329"/>
              <a:gd name="connsiteX12" fmla="*/ 530466 w 2526030"/>
              <a:gd name="connsiteY12" fmla="*/ 1200329 h 1200329"/>
              <a:gd name="connsiteX13" fmla="*/ 0 w 2526030"/>
              <a:gd name="connsiteY13" fmla="*/ 1200329 h 1200329"/>
              <a:gd name="connsiteX14" fmla="*/ 0 w 2526030"/>
              <a:gd name="connsiteY14" fmla="*/ 788216 h 1200329"/>
              <a:gd name="connsiteX15" fmla="*/ 0 w 2526030"/>
              <a:gd name="connsiteY15" fmla="*/ 400110 h 1200329"/>
              <a:gd name="connsiteX16" fmla="*/ 0 w 2526030"/>
              <a:gd name="connsiteY16" fmla="*/ 0 h 120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26030" h="1200329" fill="none" extrusionOk="0">
                <a:moveTo>
                  <a:pt x="0" y="0"/>
                </a:moveTo>
                <a:cubicBezTo>
                  <a:pt x="146622" y="-21567"/>
                  <a:pt x="262789" y="53658"/>
                  <a:pt x="479946" y="0"/>
                </a:cubicBezTo>
                <a:cubicBezTo>
                  <a:pt x="697103" y="-53658"/>
                  <a:pt x="699239" y="34924"/>
                  <a:pt x="909371" y="0"/>
                </a:cubicBezTo>
                <a:cubicBezTo>
                  <a:pt x="1119504" y="-34924"/>
                  <a:pt x="1270702" y="47421"/>
                  <a:pt x="1364056" y="0"/>
                </a:cubicBezTo>
                <a:cubicBezTo>
                  <a:pt x="1457411" y="-47421"/>
                  <a:pt x="1650199" y="56024"/>
                  <a:pt x="1894523" y="0"/>
                </a:cubicBezTo>
                <a:cubicBezTo>
                  <a:pt x="2138847" y="-56024"/>
                  <a:pt x="2265161" y="38876"/>
                  <a:pt x="2526030" y="0"/>
                </a:cubicBezTo>
                <a:cubicBezTo>
                  <a:pt x="2540197" y="169149"/>
                  <a:pt x="2483124" y="219373"/>
                  <a:pt x="2526030" y="376103"/>
                </a:cubicBezTo>
                <a:cubicBezTo>
                  <a:pt x="2568936" y="532833"/>
                  <a:pt x="2495394" y="599246"/>
                  <a:pt x="2526030" y="740203"/>
                </a:cubicBezTo>
                <a:cubicBezTo>
                  <a:pt x="2556666" y="881160"/>
                  <a:pt x="2482100" y="1059557"/>
                  <a:pt x="2526030" y="1200329"/>
                </a:cubicBezTo>
                <a:cubicBezTo>
                  <a:pt x="2330427" y="1204189"/>
                  <a:pt x="2214813" y="1165638"/>
                  <a:pt x="2020824" y="1200329"/>
                </a:cubicBezTo>
                <a:cubicBezTo>
                  <a:pt x="1826835" y="1235020"/>
                  <a:pt x="1670955" y="1186700"/>
                  <a:pt x="1566139" y="1200329"/>
                </a:cubicBezTo>
                <a:cubicBezTo>
                  <a:pt x="1461324" y="1213958"/>
                  <a:pt x="1155155" y="1169602"/>
                  <a:pt x="1010412" y="1200329"/>
                </a:cubicBezTo>
                <a:cubicBezTo>
                  <a:pt x="865669" y="1231056"/>
                  <a:pt x="720797" y="1198981"/>
                  <a:pt x="530466" y="1200329"/>
                </a:cubicBezTo>
                <a:cubicBezTo>
                  <a:pt x="340135" y="1201677"/>
                  <a:pt x="117693" y="1199875"/>
                  <a:pt x="0" y="1200329"/>
                </a:cubicBezTo>
                <a:cubicBezTo>
                  <a:pt x="-36570" y="1073116"/>
                  <a:pt x="11" y="923213"/>
                  <a:pt x="0" y="788216"/>
                </a:cubicBezTo>
                <a:cubicBezTo>
                  <a:pt x="-11" y="653219"/>
                  <a:pt x="24973" y="546784"/>
                  <a:pt x="0" y="400110"/>
                </a:cubicBezTo>
                <a:cubicBezTo>
                  <a:pt x="-24973" y="253436"/>
                  <a:pt x="17867" y="124798"/>
                  <a:pt x="0" y="0"/>
                </a:cubicBezTo>
                <a:close/>
              </a:path>
              <a:path w="2526030" h="1200329" stroke="0" extrusionOk="0">
                <a:moveTo>
                  <a:pt x="0" y="0"/>
                </a:moveTo>
                <a:cubicBezTo>
                  <a:pt x="216342" y="-17220"/>
                  <a:pt x="340818" y="5563"/>
                  <a:pt x="479946" y="0"/>
                </a:cubicBezTo>
                <a:cubicBezTo>
                  <a:pt x="619074" y="-5563"/>
                  <a:pt x="814119" y="25835"/>
                  <a:pt x="909371" y="0"/>
                </a:cubicBezTo>
                <a:cubicBezTo>
                  <a:pt x="1004623" y="-25835"/>
                  <a:pt x="1257331" y="52516"/>
                  <a:pt x="1465097" y="0"/>
                </a:cubicBezTo>
                <a:cubicBezTo>
                  <a:pt x="1672863" y="-52516"/>
                  <a:pt x="1715630" y="35012"/>
                  <a:pt x="1945043" y="0"/>
                </a:cubicBezTo>
                <a:cubicBezTo>
                  <a:pt x="2174456" y="-35012"/>
                  <a:pt x="2406348" y="9933"/>
                  <a:pt x="2526030" y="0"/>
                </a:cubicBezTo>
                <a:cubicBezTo>
                  <a:pt x="2541799" y="122159"/>
                  <a:pt x="2497215" y="286271"/>
                  <a:pt x="2526030" y="424116"/>
                </a:cubicBezTo>
                <a:cubicBezTo>
                  <a:pt x="2554845" y="561961"/>
                  <a:pt x="2513697" y="650178"/>
                  <a:pt x="2526030" y="824226"/>
                </a:cubicBezTo>
                <a:cubicBezTo>
                  <a:pt x="2538363" y="998274"/>
                  <a:pt x="2498514" y="1018621"/>
                  <a:pt x="2526030" y="1200329"/>
                </a:cubicBezTo>
                <a:cubicBezTo>
                  <a:pt x="2428258" y="1228621"/>
                  <a:pt x="2188758" y="1172287"/>
                  <a:pt x="2071345" y="1200329"/>
                </a:cubicBezTo>
                <a:cubicBezTo>
                  <a:pt x="1953933" y="1228371"/>
                  <a:pt x="1669391" y="1175074"/>
                  <a:pt x="1566139" y="1200329"/>
                </a:cubicBezTo>
                <a:cubicBezTo>
                  <a:pt x="1462887" y="1225584"/>
                  <a:pt x="1294635" y="1168225"/>
                  <a:pt x="1060933" y="1200329"/>
                </a:cubicBezTo>
                <a:cubicBezTo>
                  <a:pt x="827231" y="1232433"/>
                  <a:pt x="786087" y="1197264"/>
                  <a:pt x="580987" y="1200329"/>
                </a:cubicBezTo>
                <a:cubicBezTo>
                  <a:pt x="375887" y="1203394"/>
                  <a:pt x="147206" y="1152022"/>
                  <a:pt x="0" y="1200329"/>
                </a:cubicBezTo>
                <a:cubicBezTo>
                  <a:pt x="-50310" y="1067409"/>
                  <a:pt x="23771" y="957076"/>
                  <a:pt x="0" y="776213"/>
                </a:cubicBezTo>
                <a:cubicBezTo>
                  <a:pt x="-23771" y="595350"/>
                  <a:pt x="24572" y="550718"/>
                  <a:pt x="0" y="352097"/>
                </a:cubicBezTo>
                <a:cubicBezTo>
                  <a:pt x="-24572" y="153476"/>
                  <a:pt x="2515" y="110124"/>
                  <a:pt x="0" y="0"/>
                </a:cubicBezTo>
                <a:close/>
              </a:path>
            </a:pathLst>
          </a:custGeom>
          <a:solidFill>
            <a:schemeClr val="bg1">
              <a:lumMod val="85000"/>
            </a:schemeClr>
          </a:solidFill>
          <a:ln>
            <a:solidFill>
              <a:srgbClr val="66CC00"/>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rtlCol="0">
            <a:spAutoFit/>
          </a:bodyPr>
          <a:lstStyle/>
          <a:p>
            <a:r>
              <a:rPr lang="de-DE" dirty="0"/>
              <a:t>Zusatzaufgabe: </a:t>
            </a:r>
          </a:p>
          <a:p>
            <a:r>
              <a:rPr lang="de-DE" dirty="0"/>
              <a:t>Erarbeiten Sie eine Kulturanleitung für den Grünkohl!</a:t>
            </a:r>
          </a:p>
        </p:txBody>
      </p:sp>
    </p:spTree>
    <p:extLst>
      <p:ext uri="{BB962C8B-B14F-4D97-AF65-F5344CB8AC3E}">
        <p14:creationId xmlns:p14="http://schemas.microsoft.com/office/powerpoint/2010/main" val="3265971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60B03E-EC3E-0A57-C896-0E8D3659ADB6}"/>
              </a:ext>
            </a:extLst>
          </p:cNvPr>
          <p:cNvSpPr>
            <a:spLocks noGrp="1"/>
          </p:cNvSpPr>
          <p:nvPr>
            <p:ph type="title"/>
          </p:nvPr>
        </p:nvSpPr>
        <p:spPr>
          <a:xfrm>
            <a:off x="926756" y="1258931"/>
            <a:ext cx="11345332" cy="511175"/>
          </a:xfrm>
        </p:spPr>
        <p:txBody>
          <a:bodyPr>
            <a:normAutofit fontScale="90000"/>
          </a:bodyPr>
          <a:lstStyle/>
          <a:p>
            <a:r>
              <a:rPr lang="de-DE" dirty="0"/>
              <a:t>Lernsituation</a:t>
            </a:r>
          </a:p>
        </p:txBody>
      </p:sp>
      <p:sp>
        <p:nvSpPr>
          <p:cNvPr id="5" name="Textfeld 4">
            <a:extLst>
              <a:ext uri="{FF2B5EF4-FFF2-40B4-BE49-F238E27FC236}">
                <a16:creationId xmlns:a16="http://schemas.microsoft.com/office/drawing/2014/main" id="{5A856D29-3715-B489-B8D8-46CE40CC44B4}"/>
              </a:ext>
            </a:extLst>
          </p:cNvPr>
          <p:cNvSpPr txBox="1"/>
          <p:nvPr/>
        </p:nvSpPr>
        <p:spPr>
          <a:xfrm>
            <a:off x="926756" y="2679516"/>
            <a:ext cx="9971903" cy="2585323"/>
          </a:xfrm>
          <a:prstGeom prst="rect">
            <a:avLst/>
          </a:prstGeom>
          <a:noFill/>
        </p:spPr>
        <p:txBody>
          <a:bodyPr wrap="square">
            <a:spAutoFit/>
          </a:bodyPr>
          <a:lstStyle/>
          <a:p>
            <a:pPr algn="just"/>
            <a:r>
              <a:rPr lang="de-DE" sz="1800" kern="0" dirty="0">
                <a:solidFill>
                  <a:srgbClr val="404040"/>
                </a:solidFill>
                <a:effectLst/>
                <a:ea typeface="Times New Roman" panose="02020603050405020304" pitchFamily="18" charset="0"/>
                <a:cs typeface="Times New Roman" panose="02020603050405020304" pitchFamily="18" charset="0"/>
              </a:rPr>
              <a:t>Sie absolvieren Ihre Ausbildung in einem Gartenbaubetrieb im Bereich Zierpflanzenbau. Ihr Ausbilder möchte die Freiflächen zusätzlich nutzen um regionale Schnittblumen-, Schnittgrün und Gemüse anzubauen. Zunächst hat er mit der Produktion von Salat für den Sommer begonnen. Die Produktpalette soll nun um Wintergemüse erweitert werden. </a:t>
            </a:r>
            <a:endParaRPr lang="de-DE" sz="1600" kern="100" dirty="0">
              <a:effectLst/>
              <a:ea typeface="Calibri" panose="020F0502020204030204" pitchFamily="34" charset="0"/>
              <a:cs typeface="Times New Roman" panose="02020603050405020304" pitchFamily="18" charset="0"/>
            </a:endParaRPr>
          </a:p>
          <a:p>
            <a:pPr algn="just"/>
            <a:r>
              <a:rPr lang="de-DE" sz="1800" kern="0" dirty="0">
                <a:solidFill>
                  <a:srgbClr val="404040"/>
                </a:solidFill>
                <a:effectLst/>
                <a:ea typeface="Times New Roman" panose="02020603050405020304" pitchFamily="18" charset="0"/>
                <a:cs typeface="Times New Roman" panose="02020603050405020304" pitchFamily="18" charset="0"/>
              </a:rPr>
              <a:t>Aufgrund der hohen Nachfrage durch die Kunden, möchte Ihr Ausbilder anfangs </a:t>
            </a:r>
            <a:r>
              <a:rPr lang="de-DE" kern="0" dirty="0">
                <a:solidFill>
                  <a:srgbClr val="404040"/>
                </a:solidFill>
                <a:ea typeface="Times New Roman" panose="02020603050405020304" pitchFamily="18" charset="0"/>
                <a:cs typeface="Times New Roman" panose="02020603050405020304" pitchFamily="18" charset="0"/>
              </a:rPr>
              <a:t>auf den Freiflächen nach ökologischen Grundsätzen produzieren, um dann später eine Umstellung ggf. zu realisieren. </a:t>
            </a:r>
            <a:endParaRPr lang="de-DE" sz="1600" kern="100" dirty="0">
              <a:effectLst/>
              <a:ea typeface="Calibri" panose="020F0502020204030204" pitchFamily="34" charset="0"/>
              <a:cs typeface="Times New Roman" panose="02020603050405020304" pitchFamily="18" charset="0"/>
            </a:endParaRPr>
          </a:p>
          <a:p>
            <a:pPr algn="just"/>
            <a:r>
              <a:rPr lang="de-DE" sz="1800" kern="0" dirty="0">
                <a:solidFill>
                  <a:srgbClr val="404040"/>
                </a:solidFill>
                <a:effectLst/>
                <a:ea typeface="Times New Roman" panose="02020603050405020304" pitchFamily="18" charset="0"/>
                <a:cs typeface="Times New Roman" panose="02020603050405020304" pitchFamily="18" charset="0"/>
              </a:rPr>
              <a:t>Informieren Sie sich über die Entwicklung zum ökologischen Anbau. Recherchieren Sie Anbauverbände und schlagen Sie Ihrem Ausbilder einen für Ihren Betrieb geeigneten Anbauverband vor. </a:t>
            </a:r>
            <a:endParaRPr lang="de-DE" sz="1600" kern="100" dirty="0">
              <a:effectLst/>
              <a:ea typeface="Calibri" panose="020F0502020204030204" pitchFamily="34" charset="0"/>
              <a:cs typeface="Times New Roman" panose="02020603050405020304" pitchFamily="18" charset="0"/>
            </a:endParaRPr>
          </a:p>
          <a:p>
            <a:pPr algn="just"/>
            <a:r>
              <a:rPr lang="de-DE" sz="1800" kern="0" dirty="0">
                <a:solidFill>
                  <a:srgbClr val="404040"/>
                </a:solidFill>
                <a:effectLst/>
                <a:ea typeface="Times New Roman" panose="02020603050405020304" pitchFamily="18" charset="0"/>
                <a:cs typeface="Times New Roman" panose="02020603050405020304" pitchFamily="18" charset="0"/>
              </a:rPr>
              <a:t>Entwickeln Sie eine Idee bzgl. einer regionalen Vermarktungs- und Lieferstrategie. </a:t>
            </a:r>
            <a:endParaRPr lang="de-DE" sz="1600" kern="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062200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828CEC-D2A8-CDDE-D44C-53FA5C5CE8D9}"/>
              </a:ext>
            </a:extLst>
          </p:cNvPr>
          <p:cNvSpPr>
            <a:spLocks noGrp="1"/>
          </p:cNvSpPr>
          <p:nvPr>
            <p:ph type="title"/>
          </p:nvPr>
        </p:nvSpPr>
        <p:spPr/>
        <p:txBody>
          <a:bodyPr>
            <a:normAutofit fontScale="90000"/>
          </a:bodyPr>
          <a:lstStyle/>
          <a:p>
            <a:r>
              <a:rPr lang="de-DE" dirty="0"/>
              <a:t>Lernsituation III - Differenzierung </a:t>
            </a:r>
          </a:p>
        </p:txBody>
      </p:sp>
      <p:sp>
        <p:nvSpPr>
          <p:cNvPr id="3" name="Inhaltsplatzhalter 2">
            <a:extLst>
              <a:ext uri="{FF2B5EF4-FFF2-40B4-BE49-F238E27FC236}">
                <a16:creationId xmlns:a16="http://schemas.microsoft.com/office/drawing/2014/main" id="{E22BB285-A0D6-BFB6-2AF0-F698A6B3551B}"/>
              </a:ext>
            </a:extLst>
          </p:cNvPr>
          <p:cNvSpPr>
            <a:spLocks noGrp="1"/>
          </p:cNvSpPr>
          <p:nvPr>
            <p:ph idx="10"/>
          </p:nvPr>
        </p:nvSpPr>
        <p:spPr>
          <a:xfrm>
            <a:off x="425451" y="1978720"/>
            <a:ext cx="11345332" cy="3265942"/>
          </a:xfrm>
        </p:spPr>
        <p:txBody>
          <a:bodyPr>
            <a:normAutofit/>
          </a:bodyPr>
          <a:lstStyle/>
          <a:p>
            <a:pPr marL="0" indent="0">
              <a:buNone/>
            </a:pPr>
            <a:r>
              <a:rPr lang="de-DE" sz="1800" kern="0" dirty="0">
                <a:solidFill>
                  <a:srgbClr val="404040"/>
                </a:solidFill>
                <a:cs typeface="Times New Roman" panose="02020603050405020304" pitchFamily="18" charset="0"/>
              </a:rPr>
              <a:t>Bei einer Umstellung der Produktion auf „Bio-Standards“ ist der gesamte Anbau und die Vermarktung betroffen. Unter Umständen müssen neue Maschinen angeschafft werden (</a:t>
            </a:r>
            <a:r>
              <a:rPr lang="de-DE" sz="1800" kern="0" dirty="0" err="1">
                <a:solidFill>
                  <a:srgbClr val="404040"/>
                </a:solidFill>
                <a:cs typeface="Times New Roman" panose="02020603050405020304" pitchFamily="18" charset="0"/>
              </a:rPr>
              <a:t>Beikrautregulierung</a:t>
            </a:r>
            <a:r>
              <a:rPr lang="de-DE" sz="1800" kern="0" dirty="0">
                <a:solidFill>
                  <a:srgbClr val="404040"/>
                </a:solidFill>
                <a:cs typeface="Times New Roman" panose="02020603050405020304" pitchFamily="18" charset="0"/>
              </a:rPr>
              <a:t>). Die Umstellung auf „Bio“ wird sich für Sie vermutlich nur lohnen, wenn Sie für die Ware am Markt auch einen Mehrpreis generieren können. Das heißt die Qualität muss an die Kundschaft kommuniziert werden. Hierbei können etablierte Verbandssiegel unterstützen. In der Entscheidung zur Umstellung kann es hilfreich sein, Bio- Gärtnereien zu besuchen und aus erster Hand zu erfahren, was die Motivation war – und was es bedeutet, Bio-</a:t>
            </a:r>
            <a:r>
              <a:rPr lang="de-DE" sz="1800" kern="0" dirty="0" err="1">
                <a:solidFill>
                  <a:srgbClr val="404040"/>
                </a:solidFill>
                <a:cs typeface="Times New Roman" panose="02020603050405020304" pitchFamily="18" charset="0"/>
              </a:rPr>
              <a:t>GärtnerIn</a:t>
            </a:r>
            <a:r>
              <a:rPr lang="de-DE" sz="1800" kern="0" dirty="0">
                <a:solidFill>
                  <a:srgbClr val="404040"/>
                </a:solidFill>
                <a:cs typeface="Times New Roman" panose="02020603050405020304" pitchFamily="18" charset="0"/>
              </a:rPr>
              <a:t> zu sein.</a:t>
            </a:r>
          </a:p>
          <a:p>
            <a:pPr marL="0" indent="0">
              <a:buNone/>
            </a:pPr>
            <a:r>
              <a:rPr lang="de-DE" sz="1800" kern="0" dirty="0">
                <a:solidFill>
                  <a:srgbClr val="404040"/>
                </a:solidFill>
                <a:cs typeface="Times New Roman" panose="02020603050405020304" pitchFamily="18" charset="0"/>
              </a:rPr>
              <a:t>Ihr Ausbilder plant mit der Belegschaft, exemplarisch Betriebe zu besichtigen!</a:t>
            </a:r>
          </a:p>
          <a:p>
            <a:pPr marL="0" indent="0">
              <a:buNone/>
            </a:pPr>
            <a:endParaRPr lang="de-DE" sz="1800" kern="0" dirty="0">
              <a:solidFill>
                <a:srgbClr val="404040"/>
              </a:solidFill>
              <a:cs typeface="Times New Roman" panose="02020603050405020304" pitchFamily="18" charset="0"/>
            </a:endParaRPr>
          </a:p>
        </p:txBody>
      </p:sp>
    </p:spTree>
    <p:extLst>
      <p:ext uri="{BB962C8B-B14F-4D97-AF65-F5344CB8AC3E}">
        <p14:creationId xmlns:p14="http://schemas.microsoft.com/office/powerpoint/2010/main" val="12427267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07A265-547E-EB89-203C-6A0075FD9C2B}"/>
              </a:ext>
            </a:extLst>
          </p:cNvPr>
          <p:cNvSpPr>
            <a:spLocks noGrp="1"/>
          </p:cNvSpPr>
          <p:nvPr>
            <p:ph type="title"/>
          </p:nvPr>
        </p:nvSpPr>
        <p:spPr>
          <a:xfrm>
            <a:off x="421214" y="320512"/>
            <a:ext cx="11345332" cy="511175"/>
          </a:xfrm>
        </p:spPr>
        <p:txBody>
          <a:bodyPr>
            <a:normAutofit fontScale="90000"/>
          </a:bodyPr>
          <a:lstStyle/>
          <a:p>
            <a:r>
              <a:rPr lang="de-DE" dirty="0"/>
              <a:t>Exkursionsziele zu Bio-Gärtnereien in Bayern</a:t>
            </a:r>
          </a:p>
        </p:txBody>
      </p:sp>
      <p:sp>
        <p:nvSpPr>
          <p:cNvPr id="3" name="Inhaltsplatzhalter 2">
            <a:extLst>
              <a:ext uri="{FF2B5EF4-FFF2-40B4-BE49-F238E27FC236}">
                <a16:creationId xmlns:a16="http://schemas.microsoft.com/office/drawing/2014/main" id="{5315F98D-11DB-12F0-0865-6B5B6949B767}"/>
              </a:ext>
            </a:extLst>
          </p:cNvPr>
          <p:cNvSpPr>
            <a:spLocks noGrp="1"/>
          </p:cNvSpPr>
          <p:nvPr>
            <p:ph idx="10"/>
          </p:nvPr>
        </p:nvSpPr>
        <p:spPr>
          <a:xfrm>
            <a:off x="421214" y="831688"/>
            <a:ext cx="11037969" cy="403726"/>
          </a:xfrm>
        </p:spPr>
        <p:txBody>
          <a:bodyPr>
            <a:normAutofit fontScale="25000" lnSpcReduction="20000"/>
          </a:bodyPr>
          <a:lstStyle/>
          <a:p>
            <a:pPr marL="0" indent="0">
              <a:buNone/>
            </a:pPr>
            <a:r>
              <a:rPr lang="de-DE" sz="6400" dirty="0"/>
              <a:t> Auf Grund von Förderung sind die Führungen für Klassen auf diesen bayerischen Betrieben kostenfrei!</a:t>
            </a:r>
          </a:p>
          <a:p>
            <a:pPr marL="0" indent="0">
              <a:buNone/>
            </a:pPr>
            <a:endParaRPr lang="de-DE" dirty="0">
              <a:solidFill>
                <a:srgbClr val="FF0000"/>
              </a:solidFill>
            </a:endParaRPr>
          </a:p>
        </p:txBody>
      </p:sp>
      <p:sp>
        <p:nvSpPr>
          <p:cNvPr id="6" name="Textfeld 5">
            <a:extLst>
              <a:ext uri="{FF2B5EF4-FFF2-40B4-BE49-F238E27FC236}">
                <a16:creationId xmlns:a16="http://schemas.microsoft.com/office/drawing/2014/main" id="{96DD12E1-6788-9C94-DC9B-AD70FB3556C9}"/>
              </a:ext>
            </a:extLst>
          </p:cNvPr>
          <p:cNvSpPr txBox="1"/>
          <p:nvPr/>
        </p:nvSpPr>
        <p:spPr>
          <a:xfrm>
            <a:off x="421214" y="1199160"/>
            <a:ext cx="10828421" cy="5309146"/>
          </a:xfrm>
          <a:prstGeom prst="rect">
            <a:avLst/>
          </a:prstGeom>
          <a:noFill/>
        </p:spPr>
        <p:txBody>
          <a:bodyPr wrap="square">
            <a:spAutoFit/>
          </a:bodyPr>
          <a:lstStyle/>
          <a:p>
            <a:r>
              <a:rPr lang="de-DE" sz="1200" b="1" u="sng" dirty="0">
                <a:effectLst/>
                <a:latin typeface="Calibri" panose="020F0502020204030204" pitchFamily="34" charset="0"/>
                <a:ea typeface="Calibri" panose="020F0502020204030204" pitchFamily="34" charset="0"/>
              </a:rPr>
              <a:t>Auszug </a:t>
            </a:r>
            <a:r>
              <a:rPr lang="de-DE" sz="1200" b="1" u="sng" dirty="0" err="1">
                <a:effectLst/>
                <a:latin typeface="Calibri" panose="020F0502020204030204" pitchFamily="34" charset="0"/>
                <a:ea typeface="Calibri" panose="020F0502020204030204" pitchFamily="34" charset="0"/>
              </a:rPr>
              <a:t>BioRegio</a:t>
            </a:r>
            <a:r>
              <a:rPr lang="de-DE" sz="1200" b="1" u="sng" dirty="0">
                <a:effectLst/>
                <a:latin typeface="Calibri" panose="020F0502020204030204" pitchFamily="34" charset="0"/>
                <a:ea typeface="Calibri" panose="020F0502020204030204" pitchFamily="34" charset="0"/>
              </a:rPr>
              <a:t> Betriebsnetz sowie Demobetriebsnetz (Bio Gemüsebau im Haupt- und Nebenerwerb):</a:t>
            </a:r>
            <a:endParaRPr lang="de-DE" sz="1200" dirty="0">
              <a:effectLst/>
              <a:latin typeface="Calibri" panose="020F0502020204030204" pitchFamily="34" charset="0"/>
              <a:ea typeface="Calibri" panose="020F0502020204030204" pitchFamily="34" charset="0"/>
            </a:endParaRPr>
          </a:p>
          <a:p>
            <a:r>
              <a:rPr lang="de-DE" sz="1200" dirty="0">
                <a:effectLst/>
                <a:latin typeface="Calibri" panose="020F0502020204030204" pitchFamily="34" charset="0"/>
                <a:ea typeface="Calibri" panose="020F0502020204030204" pitchFamily="34" charset="0"/>
              </a:rPr>
              <a:t> </a:t>
            </a:r>
          </a:p>
          <a:p>
            <a:r>
              <a:rPr lang="de-DE" sz="900" u="sng" dirty="0">
                <a:effectLst/>
                <a:latin typeface="Calibri" panose="020F0502020204030204" pitchFamily="34" charset="0"/>
                <a:ea typeface="Calibri" panose="020F0502020204030204" pitchFamily="34" charset="0"/>
              </a:rPr>
              <a:t>Sortiert nach Regierungsbezirk</a:t>
            </a:r>
            <a:r>
              <a:rPr lang="de-DE" sz="900" dirty="0">
                <a:effectLst/>
                <a:latin typeface="Calibri" panose="020F0502020204030204" pitchFamily="34" charset="0"/>
                <a:ea typeface="Calibri" panose="020F0502020204030204" pitchFamily="34" charset="0"/>
              </a:rPr>
              <a:t>:</a:t>
            </a:r>
          </a:p>
          <a:p>
            <a:r>
              <a:rPr lang="de-DE" sz="900" dirty="0">
                <a:effectLst/>
                <a:latin typeface="Calibri" panose="020F0502020204030204" pitchFamily="34" charset="0"/>
                <a:ea typeface="Calibri" panose="020F0502020204030204" pitchFamily="34" charset="0"/>
              </a:rPr>
              <a:t>Oberbayern</a:t>
            </a:r>
          </a:p>
          <a:p>
            <a:pPr marL="342900" lvl="0" indent="-342900">
              <a:buFont typeface="Calibri" panose="020F0502020204030204" pitchFamily="34" charset="0"/>
              <a:buChar char="-"/>
            </a:pPr>
            <a:r>
              <a:rPr lang="de-DE" sz="900" u="sng" dirty="0">
                <a:solidFill>
                  <a:srgbClr val="0563C1"/>
                </a:solidFill>
                <a:effectLst/>
                <a:latin typeface="Calibri" panose="020F0502020204030204" pitchFamily="34" charset="0"/>
                <a:ea typeface="Calibri" panose="020F0502020204030204" pitchFamily="34" charset="0"/>
                <a:hlinkClick r:id="rId2"/>
              </a:rPr>
              <a:t>Bio-Gemüsehof Steinmaßl GbR</a:t>
            </a:r>
            <a:endParaRPr lang="de-DE" sz="900" dirty="0">
              <a:effectLst/>
              <a:latin typeface="Calibri" panose="020F0502020204030204" pitchFamily="34" charset="0"/>
              <a:ea typeface="Calibri" panose="020F0502020204030204" pitchFamily="34" charset="0"/>
            </a:endParaRPr>
          </a:p>
          <a:p>
            <a:pPr marL="342900" lvl="0" indent="-342900">
              <a:buFont typeface="Calibri" panose="020F0502020204030204" pitchFamily="34" charset="0"/>
              <a:buChar char="-"/>
            </a:pPr>
            <a:r>
              <a:rPr lang="de-DE" sz="900" u="sng" dirty="0">
                <a:solidFill>
                  <a:srgbClr val="0563C1"/>
                </a:solidFill>
                <a:effectLst/>
                <a:latin typeface="Calibri" panose="020F0502020204030204" pitchFamily="34" charset="0"/>
                <a:ea typeface="Calibri" panose="020F0502020204030204" pitchFamily="34" charset="0"/>
                <a:hlinkClick r:id="rId3"/>
              </a:rPr>
              <a:t>Gut </a:t>
            </a:r>
            <a:r>
              <a:rPr lang="de-DE" sz="900" u="sng" dirty="0" err="1">
                <a:solidFill>
                  <a:srgbClr val="0563C1"/>
                </a:solidFill>
                <a:effectLst/>
                <a:latin typeface="Calibri" panose="020F0502020204030204" pitchFamily="34" charset="0"/>
                <a:ea typeface="Calibri" panose="020F0502020204030204" pitchFamily="34" charset="0"/>
                <a:hlinkClick r:id="rId3"/>
              </a:rPr>
              <a:t>Dietlhofen</a:t>
            </a:r>
            <a:r>
              <a:rPr lang="de-DE" sz="900" u="sng" dirty="0">
                <a:solidFill>
                  <a:srgbClr val="0563C1"/>
                </a:solidFill>
                <a:effectLst/>
                <a:latin typeface="Calibri" panose="020F0502020204030204" pitchFamily="34" charset="0"/>
                <a:ea typeface="Calibri" panose="020F0502020204030204" pitchFamily="34" charset="0"/>
                <a:hlinkClick r:id="rId3"/>
              </a:rPr>
              <a:t> - Peter Maffay Stiftung Betriebs GmbH (Kartoffeln)</a:t>
            </a:r>
            <a:endParaRPr lang="de-DE" sz="900" dirty="0">
              <a:effectLst/>
              <a:latin typeface="Calibri" panose="020F0502020204030204" pitchFamily="34" charset="0"/>
              <a:ea typeface="Calibri" panose="020F0502020204030204" pitchFamily="34" charset="0"/>
            </a:endParaRPr>
          </a:p>
          <a:p>
            <a:pPr marL="342900" lvl="0" indent="-342900">
              <a:buFont typeface="Calibri" panose="020F0502020204030204" pitchFamily="34" charset="0"/>
              <a:buChar char="-"/>
            </a:pPr>
            <a:r>
              <a:rPr lang="de-DE" sz="900" u="sng" dirty="0">
                <a:solidFill>
                  <a:srgbClr val="0563C1"/>
                </a:solidFill>
                <a:effectLst/>
                <a:latin typeface="Calibri" panose="020F0502020204030204" pitchFamily="34" charset="0"/>
                <a:ea typeface="Calibri" panose="020F0502020204030204" pitchFamily="34" charset="0"/>
                <a:hlinkClick r:id="rId4"/>
              </a:rPr>
              <a:t>Gärtnerei Obergrashof</a:t>
            </a:r>
            <a:endParaRPr lang="de-DE" sz="900" dirty="0">
              <a:effectLst/>
              <a:latin typeface="Calibri" panose="020F0502020204030204" pitchFamily="34" charset="0"/>
              <a:ea typeface="Calibri" panose="020F0502020204030204" pitchFamily="34" charset="0"/>
            </a:endParaRPr>
          </a:p>
          <a:p>
            <a:pPr marL="342900" lvl="0" indent="-342900">
              <a:buFont typeface="Calibri" panose="020F0502020204030204" pitchFamily="34" charset="0"/>
              <a:buChar char="-"/>
            </a:pPr>
            <a:r>
              <a:rPr lang="de-DE" sz="900" u="sng" dirty="0">
                <a:solidFill>
                  <a:srgbClr val="0563C1"/>
                </a:solidFill>
                <a:effectLst/>
                <a:latin typeface="Calibri" panose="020F0502020204030204" pitchFamily="34" charset="0"/>
                <a:ea typeface="Calibri" panose="020F0502020204030204" pitchFamily="34" charset="0"/>
                <a:hlinkClick r:id="rId5"/>
              </a:rPr>
              <a:t>Gut </a:t>
            </a:r>
            <a:r>
              <a:rPr lang="de-DE" sz="900" u="sng" dirty="0" err="1">
                <a:solidFill>
                  <a:srgbClr val="0563C1"/>
                </a:solidFill>
                <a:effectLst/>
                <a:latin typeface="Calibri" panose="020F0502020204030204" pitchFamily="34" charset="0"/>
                <a:ea typeface="Calibri" panose="020F0502020204030204" pitchFamily="34" charset="0"/>
                <a:hlinkClick r:id="rId5"/>
              </a:rPr>
              <a:t>Eichethof</a:t>
            </a:r>
            <a:r>
              <a:rPr lang="de-DE" sz="900" u="sng" dirty="0">
                <a:solidFill>
                  <a:srgbClr val="0563C1"/>
                </a:solidFill>
                <a:effectLst/>
                <a:latin typeface="Calibri" panose="020F0502020204030204" pitchFamily="34" charset="0"/>
                <a:ea typeface="Calibri" panose="020F0502020204030204" pitchFamily="34" charset="0"/>
                <a:hlinkClick r:id="rId5"/>
              </a:rPr>
              <a:t> – Schloss Hohenkammer</a:t>
            </a:r>
            <a:endParaRPr lang="de-DE" sz="900" dirty="0">
              <a:effectLst/>
              <a:latin typeface="Calibri" panose="020F0502020204030204" pitchFamily="34" charset="0"/>
              <a:ea typeface="Calibri" panose="020F0502020204030204" pitchFamily="34" charset="0"/>
            </a:endParaRPr>
          </a:p>
          <a:p>
            <a:pPr marL="342900" lvl="0" indent="-342900">
              <a:buFont typeface="Calibri" panose="020F0502020204030204" pitchFamily="34" charset="0"/>
              <a:buChar char="-"/>
            </a:pPr>
            <a:r>
              <a:rPr lang="de-DE" sz="900" b="0" u="sng" dirty="0">
                <a:solidFill>
                  <a:srgbClr val="000000"/>
                </a:solidFill>
                <a:effectLst/>
                <a:latin typeface="Calibri" panose="020F0502020204030204" pitchFamily="34" charset="0"/>
                <a:ea typeface="Times New Roman" panose="02020603050405020304" pitchFamily="18" charset="0"/>
                <a:hlinkClick r:id="rId6" tooltip="Öffnet die Seite: Blumenschule Schongau"/>
              </a:rPr>
              <a:t>Blumenschule Schongau</a:t>
            </a:r>
            <a:r>
              <a:rPr lang="de-DE" sz="900" b="0" u="sng" dirty="0">
                <a:solidFill>
                  <a:srgbClr val="000000"/>
                </a:solidFill>
                <a:effectLst/>
                <a:latin typeface="Calibri" panose="020F0502020204030204" pitchFamily="34" charset="0"/>
                <a:ea typeface="Times New Roman" panose="02020603050405020304" pitchFamily="18" charset="0"/>
              </a:rPr>
              <a:t> (Heil-, Duft- und Gewürzpflanzen)</a:t>
            </a:r>
            <a:endParaRPr lang="de-DE" sz="900" b="1" dirty="0">
              <a:effectLst/>
              <a:latin typeface="Calibri" panose="020F0502020204030204" pitchFamily="34" charset="0"/>
              <a:ea typeface="Calibri" panose="020F0502020204030204" pitchFamily="34" charset="0"/>
            </a:endParaRPr>
          </a:p>
          <a:p>
            <a:pPr marL="342900" lvl="0" indent="-342900">
              <a:buFont typeface="Calibri" panose="020F0502020204030204" pitchFamily="34" charset="0"/>
              <a:buChar char="-"/>
            </a:pPr>
            <a:r>
              <a:rPr lang="de-DE" sz="900" b="0" u="sng" dirty="0">
                <a:solidFill>
                  <a:srgbClr val="000000"/>
                </a:solidFill>
                <a:effectLst/>
                <a:latin typeface="Calibri" panose="020F0502020204030204" pitchFamily="34" charset="0"/>
                <a:ea typeface="Times New Roman" panose="02020603050405020304" pitchFamily="18" charset="0"/>
                <a:hlinkClick r:id="rId7" tooltip="Öffnet die Seite: Gärtnerei am Hainerbach"/>
              </a:rPr>
              <a:t>Gärtnerei am </a:t>
            </a:r>
            <a:r>
              <a:rPr lang="de-DE" sz="900" b="0" u="sng" dirty="0" err="1">
                <a:solidFill>
                  <a:srgbClr val="000000"/>
                </a:solidFill>
                <a:effectLst/>
                <a:latin typeface="Calibri" panose="020F0502020204030204" pitchFamily="34" charset="0"/>
                <a:ea typeface="Times New Roman" panose="02020603050405020304" pitchFamily="18" charset="0"/>
                <a:hlinkClick r:id="rId7" tooltip="Öffnet die Seite: Gärtnerei am Hainerbach"/>
              </a:rPr>
              <a:t>Hainerbach</a:t>
            </a:r>
            <a:endParaRPr lang="de-DE" sz="900" b="1" dirty="0">
              <a:effectLst/>
              <a:latin typeface="Calibri" panose="020F0502020204030204" pitchFamily="34" charset="0"/>
              <a:ea typeface="Calibri" panose="020F0502020204030204" pitchFamily="34" charset="0"/>
            </a:endParaRPr>
          </a:p>
          <a:p>
            <a:pPr marL="342900" lvl="0" indent="-342900">
              <a:buFont typeface="Calibri" panose="020F0502020204030204" pitchFamily="34" charset="0"/>
              <a:buChar char="-"/>
            </a:pPr>
            <a:r>
              <a:rPr lang="de-DE" sz="900" b="0" u="sng" dirty="0">
                <a:solidFill>
                  <a:srgbClr val="000000"/>
                </a:solidFill>
                <a:effectLst/>
                <a:latin typeface="Calibri" panose="020F0502020204030204" pitchFamily="34" charset="0"/>
                <a:ea typeface="Times New Roman" panose="02020603050405020304" pitchFamily="18" charset="0"/>
                <a:hlinkClick r:id="rId8" tooltip="Öffnet die Seite: Gärtnerei Obergrashof"/>
              </a:rPr>
              <a:t>Gärtnerei Obergrashof</a:t>
            </a:r>
            <a:endParaRPr lang="de-DE" sz="900" b="1" dirty="0">
              <a:effectLst/>
              <a:latin typeface="Calibri" panose="020F0502020204030204" pitchFamily="34" charset="0"/>
              <a:ea typeface="Calibri" panose="020F0502020204030204" pitchFamily="34" charset="0"/>
            </a:endParaRPr>
          </a:p>
          <a:p>
            <a:pPr marL="342900" lvl="0" indent="-342900">
              <a:buFont typeface="Calibri" panose="020F0502020204030204" pitchFamily="34" charset="0"/>
              <a:buChar char="-"/>
            </a:pPr>
            <a:r>
              <a:rPr lang="de-DE" sz="900" b="0" u="sng" dirty="0">
                <a:solidFill>
                  <a:srgbClr val="000000"/>
                </a:solidFill>
                <a:effectLst/>
                <a:latin typeface="Calibri" panose="020F0502020204030204" pitchFamily="34" charset="0"/>
                <a:ea typeface="Times New Roman" panose="02020603050405020304" pitchFamily="18" charset="0"/>
                <a:hlinkClick r:id="rId9" tooltip="Öffnet die Seite: Naturgarten Schönegge"/>
              </a:rPr>
              <a:t>Naturgarten Schönegge</a:t>
            </a:r>
            <a:endParaRPr lang="de-DE" sz="900" b="1" dirty="0">
              <a:effectLst/>
              <a:latin typeface="Calibri" panose="020F0502020204030204" pitchFamily="34" charset="0"/>
              <a:ea typeface="Calibri" panose="020F0502020204030204" pitchFamily="34" charset="0"/>
            </a:endParaRPr>
          </a:p>
          <a:p>
            <a:r>
              <a:rPr lang="de-DE" sz="900" dirty="0">
                <a:effectLst/>
                <a:latin typeface="Calibri" panose="020F0502020204030204" pitchFamily="34" charset="0"/>
                <a:ea typeface="Calibri" panose="020F0502020204030204" pitchFamily="34" charset="0"/>
              </a:rPr>
              <a:t>Schwaben</a:t>
            </a:r>
          </a:p>
          <a:p>
            <a:pPr marL="342900" lvl="0" indent="-342900">
              <a:buFont typeface="Calibri" panose="020F0502020204030204" pitchFamily="34" charset="0"/>
              <a:buChar char="-"/>
            </a:pPr>
            <a:r>
              <a:rPr lang="de-DE" sz="900" u="sng" dirty="0">
                <a:solidFill>
                  <a:srgbClr val="0563C1"/>
                </a:solidFill>
                <a:effectLst/>
                <a:latin typeface="Calibri" panose="020F0502020204030204" pitchFamily="34" charset="0"/>
                <a:ea typeface="Calibri" panose="020F0502020204030204" pitchFamily="34" charset="0"/>
                <a:hlinkClick r:id="rId10"/>
              </a:rPr>
              <a:t>Bioland-Hof Bischof</a:t>
            </a:r>
            <a:endParaRPr lang="de-DE" sz="900" dirty="0">
              <a:effectLst/>
              <a:latin typeface="Calibri" panose="020F0502020204030204" pitchFamily="34" charset="0"/>
              <a:ea typeface="Calibri" panose="020F0502020204030204" pitchFamily="34" charset="0"/>
            </a:endParaRPr>
          </a:p>
          <a:p>
            <a:pPr marL="342900" lvl="0" indent="-342900">
              <a:buFont typeface="Calibri" panose="020F0502020204030204" pitchFamily="34" charset="0"/>
              <a:buChar char="-"/>
            </a:pPr>
            <a:r>
              <a:rPr lang="de-DE" sz="900" u="sng" dirty="0">
                <a:solidFill>
                  <a:srgbClr val="0563C1"/>
                </a:solidFill>
                <a:effectLst/>
                <a:latin typeface="Calibri" panose="020F0502020204030204" pitchFamily="34" charset="0"/>
                <a:ea typeface="Calibri" panose="020F0502020204030204" pitchFamily="34" charset="0"/>
                <a:hlinkClick r:id="rId11"/>
              </a:rPr>
              <a:t>Naturlandhof Mack</a:t>
            </a:r>
            <a:r>
              <a:rPr lang="de-DE" sz="900" dirty="0">
                <a:effectLst/>
                <a:latin typeface="Calibri" panose="020F0502020204030204" pitchFamily="34" charset="0"/>
                <a:ea typeface="Calibri" panose="020F0502020204030204" pitchFamily="34" charset="0"/>
              </a:rPr>
              <a:t> (Kartoffeln, Zwiebeln)</a:t>
            </a:r>
          </a:p>
          <a:p>
            <a:pPr marL="342900" lvl="0" indent="-342900">
              <a:buFont typeface="Calibri" panose="020F0502020204030204" pitchFamily="34" charset="0"/>
              <a:buChar char="-"/>
            </a:pPr>
            <a:r>
              <a:rPr lang="de-DE" sz="900" u="sng" dirty="0">
                <a:solidFill>
                  <a:srgbClr val="0563C1"/>
                </a:solidFill>
                <a:effectLst/>
                <a:latin typeface="Calibri" panose="020F0502020204030204" pitchFamily="34" charset="0"/>
                <a:ea typeface="Calibri" panose="020F0502020204030204" pitchFamily="34" charset="0"/>
                <a:hlinkClick r:id="rId12"/>
              </a:rPr>
              <a:t>Pfänder Hof</a:t>
            </a:r>
            <a:endParaRPr lang="de-DE" sz="900" dirty="0">
              <a:effectLst/>
              <a:latin typeface="Calibri" panose="020F0502020204030204" pitchFamily="34" charset="0"/>
              <a:ea typeface="Calibri" panose="020F0502020204030204" pitchFamily="34" charset="0"/>
            </a:endParaRPr>
          </a:p>
          <a:p>
            <a:pPr marL="342900" lvl="0" indent="-342900">
              <a:buFont typeface="Calibri" panose="020F0502020204030204" pitchFamily="34" charset="0"/>
              <a:buChar char="-"/>
            </a:pPr>
            <a:r>
              <a:rPr lang="de-DE" sz="900" b="0" u="sng" dirty="0">
                <a:solidFill>
                  <a:srgbClr val="000000"/>
                </a:solidFill>
                <a:effectLst/>
                <a:latin typeface="Calibri" panose="020F0502020204030204" pitchFamily="34" charset="0"/>
                <a:ea typeface="Times New Roman" panose="02020603050405020304" pitchFamily="18" charset="0"/>
                <a:hlinkClick r:id="rId13" tooltip="Öffnet die Seite: Bio-Gärtnerei Christian Herb"/>
              </a:rPr>
              <a:t>Bio-Gärtnerei Christian Herb</a:t>
            </a:r>
            <a:endParaRPr lang="de-DE" sz="900" b="1" dirty="0">
              <a:effectLst/>
              <a:latin typeface="Calibri" panose="020F0502020204030204" pitchFamily="34" charset="0"/>
              <a:ea typeface="Calibri" panose="020F0502020204030204" pitchFamily="34" charset="0"/>
            </a:endParaRPr>
          </a:p>
          <a:p>
            <a:pPr marL="342900" lvl="0" indent="-342900">
              <a:buFont typeface="Calibri" panose="020F0502020204030204" pitchFamily="34" charset="0"/>
              <a:buChar char="-"/>
            </a:pPr>
            <a:r>
              <a:rPr lang="de-DE" sz="900" b="0" u="sng" dirty="0">
                <a:solidFill>
                  <a:srgbClr val="000000"/>
                </a:solidFill>
                <a:effectLst/>
                <a:latin typeface="Calibri" panose="020F0502020204030204" pitchFamily="34" charset="0"/>
                <a:ea typeface="Times New Roman" panose="02020603050405020304" pitchFamily="18" charset="0"/>
                <a:hlinkClick r:id="rId14" tooltip="Öffnet die Seite: Staudengärtnerei Gaißmayer"/>
              </a:rPr>
              <a:t>Staudengärtnerei </a:t>
            </a:r>
            <a:r>
              <a:rPr lang="de-DE" sz="900" b="0" u="sng" dirty="0" err="1">
                <a:solidFill>
                  <a:srgbClr val="000000"/>
                </a:solidFill>
                <a:effectLst/>
                <a:latin typeface="Calibri" panose="020F0502020204030204" pitchFamily="34" charset="0"/>
                <a:ea typeface="Times New Roman" panose="02020603050405020304" pitchFamily="18" charset="0"/>
                <a:hlinkClick r:id="rId14" tooltip="Öffnet die Seite: Staudengärtnerei Gaißmayer"/>
              </a:rPr>
              <a:t>Gaißmayer</a:t>
            </a:r>
            <a:endParaRPr lang="de-DE" sz="900" b="1" dirty="0">
              <a:effectLst/>
              <a:latin typeface="Calibri" panose="020F0502020204030204" pitchFamily="34" charset="0"/>
              <a:ea typeface="Calibri" panose="020F0502020204030204" pitchFamily="34" charset="0"/>
            </a:endParaRPr>
          </a:p>
          <a:p>
            <a:r>
              <a:rPr lang="de-DE" sz="900" dirty="0">
                <a:effectLst/>
                <a:latin typeface="Calibri" panose="020F0502020204030204" pitchFamily="34" charset="0"/>
                <a:ea typeface="Calibri" panose="020F0502020204030204" pitchFamily="34" charset="0"/>
              </a:rPr>
              <a:t>Niederbayern</a:t>
            </a:r>
          </a:p>
          <a:p>
            <a:pPr marL="342900" lvl="0" indent="-342900">
              <a:buFont typeface="Calibri" panose="020F0502020204030204" pitchFamily="34" charset="0"/>
              <a:buChar char="-"/>
            </a:pPr>
            <a:r>
              <a:rPr lang="de-DE" sz="900" u="sng" dirty="0" err="1">
                <a:solidFill>
                  <a:srgbClr val="0563C1"/>
                </a:solidFill>
                <a:effectLst/>
                <a:latin typeface="Calibri" panose="020F0502020204030204" pitchFamily="34" charset="0"/>
                <a:ea typeface="Calibri" panose="020F0502020204030204" pitchFamily="34" charset="0"/>
                <a:hlinkClick r:id="rId4"/>
              </a:rPr>
              <a:t>Demeterhof</a:t>
            </a:r>
            <a:r>
              <a:rPr lang="de-DE" sz="900" u="sng" dirty="0">
                <a:solidFill>
                  <a:srgbClr val="0563C1"/>
                </a:solidFill>
                <a:effectLst/>
                <a:latin typeface="Calibri" panose="020F0502020204030204" pitchFamily="34" charset="0"/>
                <a:ea typeface="Calibri" panose="020F0502020204030204" pitchFamily="34" charset="0"/>
                <a:hlinkClick r:id="rId4"/>
              </a:rPr>
              <a:t> </a:t>
            </a:r>
            <a:r>
              <a:rPr lang="de-DE" sz="900" u="sng" dirty="0" err="1">
                <a:solidFill>
                  <a:srgbClr val="0563C1"/>
                </a:solidFill>
                <a:effectLst/>
                <a:latin typeface="Calibri" panose="020F0502020204030204" pitchFamily="34" charset="0"/>
                <a:ea typeface="Calibri" panose="020F0502020204030204" pitchFamily="34" charset="0"/>
                <a:hlinkClick r:id="rId4"/>
              </a:rPr>
              <a:t>Stockner</a:t>
            </a:r>
            <a:endParaRPr lang="de-DE" sz="900" dirty="0">
              <a:effectLst/>
              <a:latin typeface="Calibri" panose="020F0502020204030204" pitchFamily="34" charset="0"/>
              <a:ea typeface="Calibri" panose="020F0502020204030204" pitchFamily="34" charset="0"/>
            </a:endParaRPr>
          </a:p>
          <a:p>
            <a:r>
              <a:rPr lang="de-DE" sz="900" dirty="0">
                <a:effectLst/>
                <a:latin typeface="Calibri" panose="020F0502020204030204" pitchFamily="34" charset="0"/>
                <a:ea typeface="Calibri" panose="020F0502020204030204" pitchFamily="34" charset="0"/>
              </a:rPr>
              <a:t>Oberpfalz</a:t>
            </a:r>
          </a:p>
          <a:p>
            <a:pPr marL="342900" lvl="0" indent="-342900">
              <a:buFont typeface="Calibri" panose="020F0502020204030204" pitchFamily="34" charset="0"/>
              <a:buChar char="-"/>
            </a:pPr>
            <a:r>
              <a:rPr lang="de-DE" sz="900" u="sng" dirty="0">
                <a:solidFill>
                  <a:srgbClr val="0563C1"/>
                </a:solidFill>
                <a:effectLst/>
                <a:latin typeface="Calibri" panose="020F0502020204030204" pitchFamily="34" charset="0"/>
                <a:ea typeface="Calibri" panose="020F0502020204030204" pitchFamily="34" charset="0"/>
                <a:hlinkClick r:id="rId15"/>
              </a:rPr>
              <a:t>Biolandhof </a:t>
            </a:r>
            <a:r>
              <a:rPr lang="de-DE" sz="900" u="sng" dirty="0" err="1">
                <a:solidFill>
                  <a:srgbClr val="0563C1"/>
                </a:solidFill>
                <a:effectLst/>
                <a:latin typeface="Calibri" panose="020F0502020204030204" pitchFamily="34" charset="0"/>
                <a:ea typeface="Calibri" panose="020F0502020204030204" pitchFamily="34" charset="0"/>
                <a:hlinkClick r:id="rId15"/>
              </a:rPr>
              <a:t>Simml</a:t>
            </a:r>
            <a:endParaRPr lang="de-DE" sz="900" dirty="0">
              <a:effectLst/>
              <a:latin typeface="Calibri" panose="020F0502020204030204" pitchFamily="34" charset="0"/>
              <a:ea typeface="Calibri" panose="020F0502020204030204" pitchFamily="34" charset="0"/>
            </a:endParaRPr>
          </a:p>
          <a:p>
            <a:pPr marL="342900" lvl="0" indent="-342900">
              <a:buFont typeface="Calibri" panose="020F0502020204030204" pitchFamily="34" charset="0"/>
              <a:buChar char="-"/>
            </a:pPr>
            <a:r>
              <a:rPr lang="de-DE" sz="900" u="sng" dirty="0">
                <a:solidFill>
                  <a:srgbClr val="0563C1"/>
                </a:solidFill>
                <a:effectLst/>
                <a:latin typeface="Calibri" panose="020F0502020204030204" pitchFamily="34" charset="0"/>
                <a:ea typeface="Calibri" panose="020F0502020204030204" pitchFamily="34" charset="0"/>
                <a:hlinkClick r:id="rId16"/>
              </a:rPr>
              <a:t>Brunner</a:t>
            </a:r>
            <a:r>
              <a:rPr lang="de-DE" sz="900" dirty="0">
                <a:effectLst/>
                <a:latin typeface="Calibri" panose="020F0502020204030204" pitchFamily="34" charset="0"/>
                <a:ea typeface="Calibri" panose="020F0502020204030204" pitchFamily="34" charset="0"/>
              </a:rPr>
              <a:t> (nur Spargel)</a:t>
            </a:r>
          </a:p>
          <a:p>
            <a:pPr marL="342900" lvl="0" indent="-342900">
              <a:buFont typeface="Calibri" panose="020F0502020204030204" pitchFamily="34" charset="0"/>
              <a:buChar char="-"/>
            </a:pPr>
            <a:r>
              <a:rPr lang="de-DE" sz="900" b="0" u="sng" dirty="0">
                <a:solidFill>
                  <a:srgbClr val="000000"/>
                </a:solidFill>
                <a:effectLst/>
                <a:latin typeface="Calibri" panose="020F0502020204030204" pitchFamily="34" charset="0"/>
                <a:ea typeface="Times New Roman" panose="02020603050405020304" pitchFamily="18" charset="0"/>
                <a:hlinkClick r:id="rId17" tooltip="Öffnet die Seite: Klostergut Plankstetten"/>
              </a:rPr>
              <a:t>Klostergut Plankstetten</a:t>
            </a:r>
            <a:endParaRPr lang="de-DE" sz="900" b="1" dirty="0">
              <a:effectLst/>
              <a:latin typeface="Calibri" panose="020F0502020204030204" pitchFamily="34" charset="0"/>
              <a:ea typeface="Calibri" panose="020F0502020204030204" pitchFamily="34" charset="0"/>
            </a:endParaRPr>
          </a:p>
          <a:p>
            <a:r>
              <a:rPr lang="de-DE" sz="900" dirty="0">
                <a:effectLst/>
                <a:latin typeface="Calibri" panose="020F0502020204030204" pitchFamily="34" charset="0"/>
                <a:ea typeface="Calibri" panose="020F0502020204030204" pitchFamily="34" charset="0"/>
              </a:rPr>
              <a:t>Mittelfranken</a:t>
            </a:r>
          </a:p>
          <a:p>
            <a:pPr marL="342900" lvl="0" indent="-342900">
              <a:buFont typeface="Calibri" panose="020F0502020204030204" pitchFamily="34" charset="0"/>
              <a:buChar char="-"/>
            </a:pPr>
            <a:r>
              <a:rPr lang="de-DE" sz="900" u="sng" dirty="0">
                <a:solidFill>
                  <a:srgbClr val="0563C1"/>
                </a:solidFill>
                <a:effectLst/>
                <a:latin typeface="Calibri" panose="020F0502020204030204" pitchFamily="34" charset="0"/>
                <a:ea typeface="Calibri" panose="020F0502020204030204" pitchFamily="34" charset="0"/>
                <a:hlinkClick r:id="rId18"/>
              </a:rPr>
              <a:t>Die Gemüsekiste Fischer</a:t>
            </a:r>
            <a:endParaRPr lang="de-DE" sz="900" dirty="0">
              <a:effectLst/>
              <a:latin typeface="Calibri" panose="020F0502020204030204" pitchFamily="34" charset="0"/>
              <a:ea typeface="Calibri" panose="020F0502020204030204" pitchFamily="34" charset="0"/>
            </a:endParaRPr>
          </a:p>
          <a:p>
            <a:pPr marL="342900" lvl="0" indent="-342900">
              <a:buFont typeface="Calibri" panose="020F0502020204030204" pitchFamily="34" charset="0"/>
              <a:buChar char="-"/>
            </a:pPr>
            <a:r>
              <a:rPr lang="de-DE" sz="900" u="sng" dirty="0">
                <a:solidFill>
                  <a:srgbClr val="0563C1"/>
                </a:solidFill>
                <a:effectLst/>
                <a:latin typeface="Calibri" panose="020F0502020204030204" pitchFamily="34" charset="0"/>
                <a:ea typeface="Calibri" panose="020F0502020204030204" pitchFamily="34" charset="0"/>
                <a:hlinkClick r:id="rId19"/>
              </a:rPr>
              <a:t>Landgut Schloss Hemhofen</a:t>
            </a:r>
            <a:endParaRPr lang="de-DE" sz="900" dirty="0">
              <a:effectLst/>
              <a:latin typeface="Calibri" panose="020F0502020204030204" pitchFamily="34" charset="0"/>
              <a:ea typeface="Calibri" panose="020F0502020204030204" pitchFamily="34" charset="0"/>
            </a:endParaRPr>
          </a:p>
          <a:p>
            <a:pPr marL="342900" lvl="0" indent="-342900">
              <a:buFont typeface="Calibri" panose="020F0502020204030204" pitchFamily="34" charset="0"/>
              <a:buChar char="-"/>
            </a:pPr>
            <a:r>
              <a:rPr lang="de-DE" sz="900" u="sng" dirty="0">
                <a:solidFill>
                  <a:srgbClr val="0563C1"/>
                </a:solidFill>
                <a:effectLst/>
                <a:latin typeface="Calibri" panose="020F0502020204030204" pitchFamily="34" charset="0"/>
                <a:ea typeface="Calibri" panose="020F0502020204030204" pitchFamily="34" charset="0"/>
                <a:hlinkClick r:id="rId20"/>
              </a:rPr>
              <a:t>Hofgemeinschaft Vorderhaslach</a:t>
            </a:r>
            <a:endParaRPr lang="de-DE" sz="900" dirty="0">
              <a:effectLst/>
              <a:latin typeface="Calibri" panose="020F0502020204030204" pitchFamily="34" charset="0"/>
              <a:ea typeface="Calibri" panose="020F0502020204030204" pitchFamily="34" charset="0"/>
            </a:endParaRPr>
          </a:p>
          <a:p>
            <a:pPr marL="342900" lvl="0" indent="-342900">
              <a:buFont typeface="Calibri" panose="020F0502020204030204" pitchFamily="34" charset="0"/>
              <a:buChar char="-"/>
            </a:pPr>
            <a:r>
              <a:rPr lang="de-DE" sz="900" b="0" u="sng" dirty="0">
                <a:solidFill>
                  <a:srgbClr val="000000"/>
                </a:solidFill>
                <a:effectLst/>
                <a:latin typeface="Calibri" panose="020F0502020204030204" pitchFamily="34" charset="0"/>
                <a:ea typeface="Times New Roman" panose="02020603050405020304" pitchFamily="18" charset="0"/>
                <a:hlinkClick r:id="rId21" tooltip="Öffnet die Seite: Die Gemüsekiste"/>
              </a:rPr>
              <a:t>Die Gemüsekiste</a:t>
            </a:r>
            <a:endParaRPr lang="de-DE" sz="900" b="1" dirty="0">
              <a:effectLst/>
              <a:latin typeface="Calibri" panose="020F0502020204030204" pitchFamily="34" charset="0"/>
              <a:ea typeface="Calibri" panose="020F0502020204030204" pitchFamily="34" charset="0"/>
            </a:endParaRPr>
          </a:p>
          <a:p>
            <a:r>
              <a:rPr lang="de-DE" sz="900" dirty="0">
                <a:effectLst/>
                <a:latin typeface="Calibri" panose="020F0502020204030204" pitchFamily="34" charset="0"/>
                <a:ea typeface="Calibri" panose="020F0502020204030204" pitchFamily="34" charset="0"/>
              </a:rPr>
              <a:t>Oberfranken</a:t>
            </a:r>
          </a:p>
          <a:p>
            <a:pPr marL="342900" lvl="0" indent="-342900">
              <a:buFont typeface="Calibri" panose="020F0502020204030204" pitchFamily="34" charset="0"/>
              <a:buChar char="-"/>
            </a:pPr>
            <a:r>
              <a:rPr lang="de-DE" sz="900" u="sng" dirty="0">
                <a:solidFill>
                  <a:srgbClr val="0563C1"/>
                </a:solidFill>
                <a:effectLst/>
                <a:latin typeface="Calibri" panose="020F0502020204030204" pitchFamily="34" charset="0"/>
                <a:ea typeface="Calibri" panose="020F0502020204030204" pitchFamily="34" charset="0"/>
                <a:hlinkClick r:id="rId22"/>
              </a:rPr>
              <a:t>Biohof Ritter</a:t>
            </a:r>
            <a:endParaRPr lang="de-DE" sz="900" dirty="0">
              <a:effectLst/>
              <a:latin typeface="Calibri" panose="020F0502020204030204" pitchFamily="34" charset="0"/>
              <a:ea typeface="Calibri" panose="020F0502020204030204" pitchFamily="34" charset="0"/>
            </a:endParaRPr>
          </a:p>
          <a:p>
            <a:pPr marL="342900" lvl="0" indent="-342900">
              <a:buFont typeface="Calibri" panose="020F0502020204030204" pitchFamily="34" charset="0"/>
              <a:buChar char="-"/>
            </a:pPr>
            <a:r>
              <a:rPr lang="de-DE" sz="900" b="0" u="sng" dirty="0">
                <a:solidFill>
                  <a:srgbClr val="000000"/>
                </a:solidFill>
                <a:effectLst/>
                <a:latin typeface="Calibri" panose="020F0502020204030204" pitchFamily="34" charset="0"/>
                <a:ea typeface="Times New Roman" panose="02020603050405020304" pitchFamily="18" charset="0"/>
                <a:hlinkClick r:id="rId23" tooltip="Öffnet die Seite: Gärtnerhof Callenberg"/>
              </a:rPr>
              <a:t>Gärtnerhof Callenberg</a:t>
            </a:r>
            <a:endParaRPr lang="de-DE" sz="900" b="1" dirty="0">
              <a:effectLst/>
              <a:latin typeface="Calibri" panose="020F0502020204030204" pitchFamily="34" charset="0"/>
              <a:ea typeface="Calibri" panose="020F0502020204030204" pitchFamily="34" charset="0"/>
            </a:endParaRPr>
          </a:p>
          <a:p>
            <a:r>
              <a:rPr lang="de-DE" sz="900" dirty="0">
                <a:effectLst/>
                <a:latin typeface="Calibri" panose="020F0502020204030204" pitchFamily="34" charset="0"/>
                <a:ea typeface="Calibri" panose="020F0502020204030204" pitchFamily="34" charset="0"/>
              </a:rPr>
              <a:t>Unterfranken</a:t>
            </a:r>
          </a:p>
          <a:p>
            <a:pPr marL="342900" lvl="0" indent="-342900">
              <a:buFont typeface="Calibri" panose="020F0502020204030204" pitchFamily="34" charset="0"/>
              <a:buChar char="-"/>
            </a:pPr>
            <a:r>
              <a:rPr lang="de-DE" sz="900" u="sng" dirty="0">
                <a:solidFill>
                  <a:srgbClr val="0563C1"/>
                </a:solidFill>
                <a:effectLst/>
                <a:latin typeface="Calibri" panose="020F0502020204030204" pitchFamily="34" charset="0"/>
                <a:ea typeface="Calibri" panose="020F0502020204030204" pitchFamily="34" charset="0"/>
                <a:hlinkClick r:id="rId24"/>
              </a:rPr>
              <a:t>Biohof Cäsar</a:t>
            </a:r>
            <a:r>
              <a:rPr lang="de-DE" sz="900" dirty="0">
                <a:effectLst/>
                <a:latin typeface="Calibri" panose="020F0502020204030204" pitchFamily="34" charset="0"/>
                <a:ea typeface="Calibri" panose="020F0502020204030204" pitchFamily="34" charset="0"/>
              </a:rPr>
              <a:t> (</a:t>
            </a:r>
            <a:r>
              <a:rPr lang="de-DE" sz="900" dirty="0" err="1">
                <a:effectLst/>
                <a:latin typeface="Calibri" panose="020F0502020204030204" pitchFamily="34" charset="0"/>
                <a:ea typeface="Calibri" panose="020F0502020204030204" pitchFamily="34" charset="0"/>
              </a:rPr>
              <a:t>feldgemüse</a:t>
            </a:r>
            <a:r>
              <a:rPr lang="de-DE" sz="900" dirty="0">
                <a:effectLst/>
                <a:latin typeface="Calibri" panose="020F0502020204030204" pitchFamily="34" charset="0"/>
                <a:ea typeface="Calibri" panose="020F0502020204030204" pitchFamily="34" charset="0"/>
              </a:rPr>
              <a:t>)</a:t>
            </a:r>
          </a:p>
          <a:p>
            <a:pPr marL="342900" lvl="0" indent="-342900">
              <a:buFont typeface="Calibri" panose="020F0502020204030204" pitchFamily="34" charset="0"/>
              <a:buChar char="-"/>
            </a:pPr>
            <a:r>
              <a:rPr lang="de-DE" sz="900" u="sng" dirty="0">
                <a:solidFill>
                  <a:srgbClr val="0563C1"/>
                </a:solidFill>
                <a:effectLst/>
                <a:latin typeface="Calibri" panose="020F0502020204030204" pitchFamily="34" charset="0"/>
                <a:ea typeface="Calibri" panose="020F0502020204030204" pitchFamily="34" charset="0"/>
                <a:hlinkClick r:id="rId25"/>
              </a:rPr>
              <a:t>Naturlandhof </a:t>
            </a:r>
            <a:r>
              <a:rPr lang="de-DE" sz="900" u="sng" dirty="0" err="1">
                <a:solidFill>
                  <a:srgbClr val="0563C1"/>
                </a:solidFill>
                <a:effectLst/>
                <a:latin typeface="Calibri" panose="020F0502020204030204" pitchFamily="34" charset="0"/>
                <a:ea typeface="Calibri" panose="020F0502020204030204" pitchFamily="34" charset="0"/>
                <a:hlinkClick r:id="rId25"/>
              </a:rPr>
              <a:t>Pfülb</a:t>
            </a:r>
            <a:endParaRPr lang="de-DE" sz="900" dirty="0">
              <a:effectLst/>
              <a:latin typeface="Calibri" panose="020F0502020204030204" pitchFamily="34" charset="0"/>
              <a:ea typeface="Calibri" panose="020F0502020204030204" pitchFamily="34" charset="0"/>
            </a:endParaRPr>
          </a:p>
          <a:p>
            <a:pPr marL="342900" lvl="0" indent="-342900">
              <a:buFont typeface="Calibri" panose="020F0502020204030204" pitchFamily="34" charset="0"/>
              <a:buChar char="-"/>
            </a:pPr>
            <a:r>
              <a:rPr lang="de-DE" sz="900" u="sng" dirty="0">
                <a:solidFill>
                  <a:srgbClr val="0563C1"/>
                </a:solidFill>
                <a:effectLst/>
                <a:latin typeface="Calibri" panose="020F0502020204030204" pitchFamily="34" charset="0"/>
                <a:ea typeface="Calibri" panose="020F0502020204030204" pitchFamily="34" charset="0"/>
                <a:hlinkClick r:id="rId26"/>
              </a:rPr>
              <a:t>Raritätengärtnerei Schwarzach</a:t>
            </a:r>
            <a:endParaRPr lang="de-DE" sz="900" dirty="0">
              <a:effectLst/>
              <a:latin typeface="Calibri" panose="020F0502020204030204" pitchFamily="34" charset="0"/>
              <a:ea typeface="Calibri" panose="020F0502020204030204" pitchFamily="34" charset="0"/>
            </a:endParaRPr>
          </a:p>
          <a:p>
            <a:pPr marL="342900" lvl="0" indent="-342900">
              <a:buFont typeface="Calibri" panose="020F0502020204030204" pitchFamily="34" charset="0"/>
              <a:buChar char="-"/>
            </a:pPr>
            <a:r>
              <a:rPr lang="de-DE" sz="900" u="sng" dirty="0">
                <a:solidFill>
                  <a:srgbClr val="0563C1"/>
                </a:solidFill>
                <a:effectLst/>
                <a:latin typeface="Calibri" panose="020F0502020204030204" pitchFamily="34" charset="0"/>
                <a:ea typeface="Calibri" panose="020F0502020204030204" pitchFamily="34" charset="0"/>
                <a:hlinkClick r:id="rId27"/>
              </a:rPr>
              <a:t>Lindenhainhof</a:t>
            </a:r>
            <a:r>
              <a:rPr lang="de-DE" sz="900" dirty="0">
                <a:effectLst/>
                <a:latin typeface="Calibri" panose="020F0502020204030204" pitchFamily="34" charset="0"/>
                <a:ea typeface="Calibri" panose="020F0502020204030204" pitchFamily="34" charset="0"/>
              </a:rPr>
              <a:t> (Feldgemüse)</a:t>
            </a:r>
          </a:p>
        </p:txBody>
      </p:sp>
      <p:sp>
        <p:nvSpPr>
          <p:cNvPr id="4" name="Textfeld 3">
            <a:extLst>
              <a:ext uri="{FF2B5EF4-FFF2-40B4-BE49-F238E27FC236}">
                <a16:creationId xmlns:a16="http://schemas.microsoft.com/office/drawing/2014/main" id="{647ACA34-7018-6948-0771-4D885117CC22}"/>
              </a:ext>
            </a:extLst>
          </p:cNvPr>
          <p:cNvSpPr txBox="1"/>
          <p:nvPr/>
        </p:nvSpPr>
        <p:spPr>
          <a:xfrm rot="1072208">
            <a:off x="8027270" y="5163234"/>
            <a:ext cx="3200400" cy="646331"/>
          </a:xfrm>
          <a:prstGeom prst="rect">
            <a:avLst/>
          </a:prstGeom>
          <a:noFill/>
        </p:spPr>
        <p:txBody>
          <a:bodyPr wrap="square" rtlCol="0">
            <a:spAutoFit/>
          </a:bodyPr>
          <a:lstStyle/>
          <a:p>
            <a:r>
              <a:rPr lang="de-DE" dirty="0">
                <a:hlinkClick r:id="rId28"/>
              </a:rPr>
              <a:t>https://www.lfl.bayern.de/bioregiobetriebe</a:t>
            </a:r>
            <a:r>
              <a:rPr lang="de-DE" dirty="0"/>
              <a:t> </a:t>
            </a:r>
          </a:p>
        </p:txBody>
      </p:sp>
      <p:pic>
        <p:nvPicPr>
          <p:cNvPr id="7" name="Grafik 6">
            <a:extLst>
              <a:ext uri="{FF2B5EF4-FFF2-40B4-BE49-F238E27FC236}">
                <a16:creationId xmlns:a16="http://schemas.microsoft.com/office/drawing/2014/main" id="{70D2AF2A-B0A0-92AD-3F4F-785D5F4319CB}"/>
              </a:ext>
            </a:extLst>
          </p:cNvPr>
          <p:cNvPicPr>
            <a:picLocks noChangeAspect="1"/>
          </p:cNvPicPr>
          <p:nvPr/>
        </p:nvPicPr>
        <p:blipFill>
          <a:blip r:embed="rId29"/>
          <a:stretch>
            <a:fillRect/>
          </a:stretch>
        </p:blipFill>
        <p:spPr>
          <a:xfrm>
            <a:off x="9002062" y="2483107"/>
            <a:ext cx="2247573" cy="2204680"/>
          </a:xfrm>
          <a:prstGeom prst="rect">
            <a:avLst/>
          </a:prstGeom>
        </p:spPr>
      </p:pic>
    </p:spTree>
    <p:extLst>
      <p:ext uri="{BB962C8B-B14F-4D97-AF65-F5344CB8AC3E}">
        <p14:creationId xmlns:p14="http://schemas.microsoft.com/office/powerpoint/2010/main" val="371109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7A6095-CB61-16F6-4369-7458B1EC270B}"/>
              </a:ext>
            </a:extLst>
          </p:cNvPr>
          <p:cNvSpPr>
            <a:spLocks noGrp="1"/>
          </p:cNvSpPr>
          <p:nvPr>
            <p:ph type="title"/>
          </p:nvPr>
        </p:nvSpPr>
        <p:spPr>
          <a:xfrm>
            <a:off x="278309" y="129352"/>
            <a:ext cx="11345332" cy="511175"/>
          </a:xfrm>
        </p:spPr>
        <p:txBody>
          <a:bodyPr>
            <a:noAutofit/>
          </a:bodyPr>
          <a:lstStyle/>
          <a:p>
            <a:pPr algn="r"/>
            <a:r>
              <a:rPr lang="de-DE" sz="2400" dirty="0"/>
              <a:t>Lesen Sie den Text zur Entwicklung des ökologischen Landbaus aufmerksam durch!</a:t>
            </a:r>
          </a:p>
        </p:txBody>
      </p:sp>
      <p:sp>
        <p:nvSpPr>
          <p:cNvPr id="10" name="Textfeld 9">
            <a:extLst>
              <a:ext uri="{FF2B5EF4-FFF2-40B4-BE49-F238E27FC236}">
                <a16:creationId xmlns:a16="http://schemas.microsoft.com/office/drawing/2014/main" id="{F2860787-FDE6-028E-A6E8-8936FDC20ED1}"/>
              </a:ext>
            </a:extLst>
          </p:cNvPr>
          <p:cNvSpPr txBox="1"/>
          <p:nvPr/>
        </p:nvSpPr>
        <p:spPr>
          <a:xfrm>
            <a:off x="536028" y="4278138"/>
            <a:ext cx="11119945" cy="430887"/>
          </a:xfrm>
          <a:prstGeom prst="rect">
            <a:avLst/>
          </a:prstGeom>
          <a:noFill/>
        </p:spPr>
        <p:txBody>
          <a:bodyPr wrap="square" rtlCol="0">
            <a:spAutoFit/>
          </a:bodyPr>
          <a:lstStyle/>
          <a:p>
            <a:br>
              <a:rPr lang="de-DE" sz="1100" dirty="0">
                <a:effectLst/>
                <a:latin typeface="Calibri" panose="020F0502020204030204" pitchFamily="34" charset="0"/>
                <a:ea typeface="Calibri" panose="020F0502020204030204" pitchFamily="34" charset="0"/>
                <a:cs typeface="Times New Roman" panose="02020603050405020304" pitchFamily="18" charset="0"/>
              </a:rPr>
            </a:br>
            <a:r>
              <a:rPr lang="de-DE" sz="1100" kern="100" dirty="0">
                <a:effectLst/>
                <a:latin typeface="Calibri" panose="020F0502020204030204" pitchFamily="34" charset="0"/>
                <a:ea typeface="Calibri" panose="020F0502020204030204" pitchFamily="34" charset="0"/>
                <a:cs typeface="Times New Roman" panose="02020603050405020304" pitchFamily="18" charset="0"/>
              </a:rPr>
              <a:t>Quelle: </a:t>
            </a:r>
            <a:r>
              <a:rPr lang="de-DE" sz="110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https://www.umweltbundesamt.de/daten/land-forstwirtschaft/oekologischer-landbau#entwicklung-des-okologischen-landbaus</a:t>
            </a:r>
            <a:r>
              <a:rPr lang="de-DE" sz="1100" kern="100" dirty="0">
                <a:effectLst/>
                <a:latin typeface="Calibri" panose="020F0502020204030204" pitchFamily="34" charset="0"/>
                <a:ea typeface="Calibri" panose="020F0502020204030204" pitchFamily="34" charset="0"/>
                <a:cs typeface="Times New Roman" panose="02020603050405020304" pitchFamily="18" charset="0"/>
              </a:rPr>
              <a:t> (geprüft, 03.06.2023)</a:t>
            </a:r>
          </a:p>
        </p:txBody>
      </p:sp>
      <p:pic>
        <p:nvPicPr>
          <p:cNvPr id="4" name="Grafik 3">
            <a:extLst>
              <a:ext uri="{FF2B5EF4-FFF2-40B4-BE49-F238E27FC236}">
                <a16:creationId xmlns:a16="http://schemas.microsoft.com/office/drawing/2014/main" id="{2B07F368-3B4B-45B5-A7E4-9600F19DBBBB}"/>
              </a:ext>
            </a:extLst>
          </p:cNvPr>
          <p:cNvPicPr>
            <a:picLocks noChangeAspect="1"/>
          </p:cNvPicPr>
          <p:nvPr/>
        </p:nvPicPr>
        <p:blipFill>
          <a:blip r:embed="rId4"/>
          <a:stretch>
            <a:fillRect/>
          </a:stretch>
        </p:blipFill>
        <p:spPr>
          <a:xfrm>
            <a:off x="0" y="-4025"/>
            <a:ext cx="1518558" cy="777928"/>
          </a:xfrm>
          <a:prstGeom prst="rect">
            <a:avLst/>
          </a:prstGeom>
        </p:spPr>
      </p:pic>
      <p:pic>
        <p:nvPicPr>
          <p:cNvPr id="6" name="Grafik 5">
            <a:extLst>
              <a:ext uri="{FF2B5EF4-FFF2-40B4-BE49-F238E27FC236}">
                <a16:creationId xmlns:a16="http://schemas.microsoft.com/office/drawing/2014/main" id="{D91BC7FA-3CB6-416F-96A2-70224B3D439F}"/>
              </a:ext>
            </a:extLst>
          </p:cNvPr>
          <p:cNvPicPr>
            <a:picLocks noChangeAspect="1"/>
          </p:cNvPicPr>
          <p:nvPr/>
        </p:nvPicPr>
        <p:blipFill>
          <a:blip r:embed="rId5"/>
          <a:stretch>
            <a:fillRect/>
          </a:stretch>
        </p:blipFill>
        <p:spPr>
          <a:xfrm>
            <a:off x="536027" y="1744488"/>
            <a:ext cx="2571750" cy="2533650"/>
          </a:xfrm>
          <a:prstGeom prst="rect">
            <a:avLst/>
          </a:prstGeom>
        </p:spPr>
      </p:pic>
    </p:spTree>
    <p:extLst>
      <p:ext uri="{BB962C8B-B14F-4D97-AF65-F5344CB8AC3E}">
        <p14:creationId xmlns:p14="http://schemas.microsoft.com/office/powerpoint/2010/main" val="3898380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9C4FC8-7FA9-F1D0-00E5-BB5C872693F4}"/>
              </a:ext>
            </a:extLst>
          </p:cNvPr>
          <p:cNvSpPr>
            <a:spLocks noGrp="1"/>
          </p:cNvSpPr>
          <p:nvPr>
            <p:ph type="title"/>
          </p:nvPr>
        </p:nvSpPr>
        <p:spPr>
          <a:xfrm>
            <a:off x="838200" y="165428"/>
            <a:ext cx="10515600" cy="1325563"/>
          </a:xfrm>
        </p:spPr>
        <p:txBody>
          <a:bodyPr/>
          <a:lstStyle/>
          <a:p>
            <a:r>
              <a:rPr lang="de-DE" dirty="0"/>
              <a:t>Entwicklung des ökologischen Garten- und Landbaus</a:t>
            </a:r>
          </a:p>
        </p:txBody>
      </p:sp>
      <p:pic>
        <p:nvPicPr>
          <p:cNvPr id="5" name="Grafik 4">
            <a:extLst>
              <a:ext uri="{FF2B5EF4-FFF2-40B4-BE49-F238E27FC236}">
                <a16:creationId xmlns:a16="http://schemas.microsoft.com/office/drawing/2014/main" id="{85074E06-C886-979F-132D-C8642DC402C5}"/>
              </a:ext>
            </a:extLst>
          </p:cNvPr>
          <p:cNvPicPr>
            <a:picLocks noChangeAspect="1"/>
          </p:cNvPicPr>
          <p:nvPr/>
        </p:nvPicPr>
        <p:blipFill>
          <a:blip r:embed="rId2"/>
          <a:stretch>
            <a:fillRect/>
          </a:stretch>
        </p:blipFill>
        <p:spPr>
          <a:xfrm>
            <a:off x="3849413" y="1349046"/>
            <a:ext cx="7772400" cy="5045242"/>
          </a:xfrm>
          <a:prstGeom prst="rect">
            <a:avLst/>
          </a:prstGeom>
        </p:spPr>
      </p:pic>
      <p:sp>
        <p:nvSpPr>
          <p:cNvPr id="6" name="Textfeld 5">
            <a:extLst>
              <a:ext uri="{FF2B5EF4-FFF2-40B4-BE49-F238E27FC236}">
                <a16:creationId xmlns:a16="http://schemas.microsoft.com/office/drawing/2014/main" id="{EA47B0E2-320A-BC67-F10D-761F740F51FA}"/>
              </a:ext>
            </a:extLst>
          </p:cNvPr>
          <p:cNvSpPr txBox="1"/>
          <p:nvPr/>
        </p:nvSpPr>
        <p:spPr>
          <a:xfrm>
            <a:off x="691694" y="1490991"/>
            <a:ext cx="3069021" cy="3693319"/>
          </a:xfrm>
          <a:prstGeom prst="rect">
            <a:avLst/>
          </a:prstGeom>
          <a:noFill/>
        </p:spPr>
        <p:txBody>
          <a:bodyPr wrap="square" rtlCol="0">
            <a:spAutoFit/>
          </a:bodyPr>
          <a:lstStyle/>
          <a:p>
            <a:r>
              <a:rPr lang="de-DE" dirty="0"/>
              <a:t>1. Analysieren Sie die Entwicklung des ökologischen Landbaus seit 1996 anhand der Grafik und der Hintergrundinformation des Textes.</a:t>
            </a:r>
          </a:p>
          <a:p>
            <a:endParaRPr lang="de-DE" dirty="0"/>
          </a:p>
          <a:p>
            <a:r>
              <a:rPr lang="de-DE" dirty="0"/>
              <a:t>2. Erklären Sie den Sprung der Erhöhung der Anbauflächen zwischen 2019 und 2021.</a:t>
            </a:r>
          </a:p>
          <a:p>
            <a:endParaRPr lang="de-DE" dirty="0"/>
          </a:p>
          <a:p>
            <a:r>
              <a:rPr lang="de-DE" dirty="0"/>
              <a:t>Dokumentieren Sie dies im Arbeitsblatt!</a:t>
            </a:r>
          </a:p>
        </p:txBody>
      </p:sp>
      <p:pic>
        <p:nvPicPr>
          <p:cNvPr id="8" name="Grafik 7">
            <a:extLst>
              <a:ext uri="{FF2B5EF4-FFF2-40B4-BE49-F238E27FC236}">
                <a16:creationId xmlns:a16="http://schemas.microsoft.com/office/drawing/2014/main" id="{FDA9EBAF-9857-EBAB-18BA-AFA671A25789}"/>
              </a:ext>
            </a:extLst>
          </p:cNvPr>
          <p:cNvPicPr>
            <a:picLocks noChangeAspect="1"/>
          </p:cNvPicPr>
          <p:nvPr/>
        </p:nvPicPr>
        <p:blipFill>
          <a:blip r:embed="rId3"/>
          <a:stretch>
            <a:fillRect/>
          </a:stretch>
        </p:blipFill>
        <p:spPr>
          <a:xfrm rot="21036585">
            <a:off x="1456206" y="5211568"/>
            <a:ext cx="2491890" cy="1452879"/>
          </a:xfrm>
          <a:prstGeom prst="rect">
            <a:avLst/>
          </a:prstGeom>
        </p:spPr>
      </p:pic>
    </p:spTree>
    <p:extLst>
      <p:ext uri="{BB962C8B-B14F-4D97-AF65-F5344CB8AC3E}">
        <p14:creationId xmlns:p14="http://schemas.microsoft.com/office/powerpoint/2010/main" val="3357626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96813521-4A67-0B32-8847-58376A62F8C8}"/>
              </a:ext>
            </a:extLst>
          </p:cNvPr>
          <p:cNvPicPr>
            <a:picLocks noChangeAspect="1"/>
          </p:cNvPicPr>
          <p:nvPr/>
        </p:nvPicPr>
        <p:blipFill>
          <a:blip r:embed="rId2"/>
          <a:stretch>
            <a:fillRect/>
          </a:stretch>
        </p:blipFill>
        <p:spPr>
          <a:xfrm>
            <a:off x="803189" y="252536"/>
            <a:ext cx="10515600" cy="7430858"/>
          </a:xfrm>
          <a:prstGeom prst="rect">
            <a:avLst/>
          </a:prstGeom>
        </p:spPr>
      </p:pic>
    </p:spTree>
    <p:extLst>
      <p:ext uri="{BB962C8B-B14F-4D97-AF65-F5344CB8AC3E}">
        <p14:creationId xmlns:p14="http://schemas.microsoft.com/office/powerpoint/2010/main" val="665710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244269-AB10-8793-1ECB-CED7403910F9}"/>
              </a:ext>
            </a:extLst>
          </p:cNvPr>
          <p:cNvSpPr>
            <a:spLocks noGrp="1"/>
          </p:cNvSpPr>
          <p:nvPr>
            <p:ph type="title"/>
          </p:nvPr>
        </p:nvSpPr>
        <p:spPr/>
        <p:txBody>
          <a:bodyPr/>
          <a:lstStyle/>
          <a:p>
            <a:r>
              <a:rPr lang="de-DE" dirty="0" err="1"/>
              <a:t>Antwortenspektrum</a:t>
            </a:r>
            <a:endParaRPr lang="de-DE" dirty="0"/>
          </a:p>
        </p:txBody>
      </p:sp>
      <p:sp>
        <p:nvSpPr>
          <p:cNvPr id="3" name="Inhaltsplatzhalter 2">
            <a:extLst>
              <a:ext uri="{FF2B5EF4-FFF2-40B4-BE49-F238E27FC236}">
                <a16:creationId xmlns:a16="http://schemas.microsoft.com/office/drawing/2014/main" id="{DBD3DE59-802C-03CC-8816-7201EB14343C}"/>
              </a:ext>
            </a:extLst>
          </p:cNvPr>
          <p:cNvSpPr>
            <a:spLocks noGrp="1"/>
          </p:cNvSpPr>
          <p:nvPr>
            <p:ph idx="1"/>
          </p:nvPr>
        </p:nvSpPr>
        <p:spPr/>
        <p:txBody>
          <a:bodyPr>
            <a:normAutofit fontScale="85000" lnSpcReduction="20000"/>
          </a:bodyPr>
          <a:lstStyle/>
          <a:p>
            <a:pPr marL="0" indent="0">
              <a:buNone/>
            </a:pPr>
            <a:r>
              <a:rPr lang="de-DE" dirty="0"/>
              <a:t>2. Analysieren Sie die Entwicklung des ökologischen Landbaus seit 1996 anhand der Grafik und der Hintergrundinformation des Textes.</a:t>
            </a:r>
          </a:p>
          <a:p>
            <a:pPr>
              <a:buFont typeface="Wingdings" pitchFamily="2" charset="2"/>
              <a:buChar char="è"/>
            </a:pPr>
            <a:r>
              <a:rPr lang="de-DE" dirty="0">
                <a:solidFill>
                  <a:srgbClr val="FF0000"/>
                </a:solidFill>
                <a:sym typeface="Wingdings" pitchFamily="2" charset="2"/>
              </a:rPr>
              <a:t>Die Anbauflächen der ökologischen Bewirtschaftung nehmen stetig zu. </a:t>
            </a:r>
          </a:p>
          <a:p>
            <a:pPr>
              <a:buFont typeface="Wingdings" pitchFamily="2" charset="2"/>
              <a:buChar char="è"/>
            </a:pPr>
            <a:r>
              <a:rPr lang="de-DE" dirty="0">
                <a:solidFill>
                  <a:srgbClr val="FF0000"/>
                </a:solidFill>
                <a:sym typeface="Wingdings" pitchFamily="2" charset="2"/>
              </a:rPr>
              <a:t>Die Bundesregierung verfolgt bis 2023 einen Anteil von 30 % ökologisch bewirtschafteter Anbauflächen</a:t>
            </a:r>
          </a:p>
          <a:p>
            <a:pPr marL="0" indent="0">
              <a:buNone/>
            </a:pPr>
            <a:endParaRPr lang="de-DE" dirty="0"/>
          </a:p>
          <a:p>
            <a:pPr marL="0" indent="0">
              <a:buNone/>
            </a:pPr>
            <a:r>
              <a:rPr lang="de-DE" dirty="0"/>
              <a:t>2. Erklären Sie den Sprung der Erhöhung der Anbauflächen zwischen 2019 und 2021.</a:t>
            </a:r>
          </a:p>
          <a:p>
            <a:pPr>
              <a:buFont typeface="Wingdings" pitchFamily="2" charset="2"/>
              <a:buChar char="è"/>
            </a:pPr>
            <a:r>
              <a:rPr lang="de-DE" dirty="0">
                <a:solidFill>
                  <a:srgbClr val="FF0000"/>
                </a:solidFill>
                <a:sym typeface="Wingdings" pitchFamily="2" charset="2"/>
              </a:rPr>
              <a:t>Die vermehrte Nachfrage während der Pandemie nach ökologisch produzierten Lebensmittel stieg zwischen 2019 und 2021 sprunghaft.</a:t>
            </a:r>
          </a:p>
          <a:p>
            <a:pPr>
              <a:buFont typeface="Wingdings" pitchFamily="2" charset="2"/>
              <a:buChar char="è"/>
            </a:pPr>
            <a:r>
              <a:rPr lang="de-DE" dirty="0">
                <a:solidFill>
                  <a:srgbClr val="FF0000"/>
                </a:solidFill>
                <a:sym typeface="Wingdings" pitchFamily="2" charset="2"/>
              </a:rPr>
              <a:t>Die Verbraucher “bewegten“ sich nur sehr regional begrenzt. Die nachhaltige Erzeugung von Lebensmitteln rückte stark in den Vordergrund (z.B. miteinander Kochen, Qualität der Produkte)</a:t>
            </a:r>
            <a:endParaRPr lang="de-DE" dirty="0">
              <a:solidFill>
                <a:srgbClr val="FF0000"/>
              </a:solidFill>
            </a:endParaRPr>
          </a:p>
          <a:p>
            <a:pPr marL="0" indent="0">
              <a:buNone/>
            </a:pPr>
            <a:endParaRPr lang="de-DE" dirty="0"/>
          </a:p>
        </p:txBody>
      </p:sp>
    </p:spTree>
    <p:extLst>
      <p:ext uri="{BB962C8B-B14F-4D97-AF65-F5344CB8AC3E}">
        <p14:creationId xmlns:p14="http://schemas.microsoft.com/office/powerpoint/2010/main" val="3358007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3F0066-AC7E-8AC3-269D-E64A58EA68E2}"/>
              </a:ext>
            </a:extLst>
          </p:cNvPr>
          <p:cNvSpPr>
            <a:spLocks noGrp="1"/>
          </p:cNvSpPr>
          <p:nvPr>
            <p:ph type="title"/>
          </p:nvPr>
        </p:nvSpPr>
        <p:spPr/>
        <p:txBody>
          <a:bodyPr/>
          <a:lstStyle/>
          <a:p>
            <a:r>
              <a:rPr lang="de-DE" dirty="0"/>
              <a:t>Ökologischer Garten- Landbau im Überblick</a:t>
            </a:r>
          </a:p>
        </p:txBody>
      </p:sp>
      <p:pic>
        <p:nvPicPr>
          <p:cNvPr id="7" name="Grafik 6">
            <a:extLst>
              <a:ext uri="{FF2B5EF4-FFF2-40B4-BE49-F238E27FC236}">
                <a16:creationId xmlns:a16="http://schemas.microsoft.com/office/drawing/2014/main" id="{16A10899-5FF8-7FF0-E62A-2969A1C63919}"/>
              </a:ext>
            </a:extLst>
          </p:cNvPr>
          <p:cNvPicPr>
            <a:picLocks noChangeAspect="1"/>
          </p:cNvPicPr>
          <p:nvPr/>
        </p:nvPicPr>
        <p:blipFill>
          <a:blip r:embed="rId2"/>
          <a:stretch>
            <a:fillRect/>
          </a:stretch>
        </p:blipFill>
        <p:spPr>
          <a:xfrm>
            <a:off x="838200" y="1525542"/>
            <a:ext cx="5890829" cy="4305893"/>
          </a:xfrm>
          <a:prstGeom prst="rect">
            <a:avLst/>
          </a:prstGeom>
        </p:spPr>
      </p:pic>
      <p:sp>
        <p:nvSpPr>
          <p:cNvPr id="8" name="Textfeld 7">
            <a:extLst>
              <a:ext uri="{FF2B5EF4-FFF2-40B4-BE49-F238E27FC236}">
                <a16:creationId xmlns:a16="http://schemas.microsoft.com/office/drawing/2014/main" id="{D88A66DA-177B-7840-4D1E-EA64783ED8B2}"/>
              </a:ext>
            </a:extLst>
          </p:cNvPr>
          <p:cNvSpPr txBox="1"/>
          <p:nvPr/>
        </p:nvSpPr>
        <p:spPr>
          <a:xfrm>
            <a:off x="1008993" y="5915518"/>
            <a:ext cx="8881241" cy="646331"/>
          </a:xfrm>
          <a:prstGeom prst="rect">
            <a:avLst/>
          </a:prstGeom>
          <a:noFill/>
        </p:spPr>
        <p:txBody>
          <a:bodyPr wrap="square" rtlCol="0">
            <a:spAutoFit/>
          </a:bodyPr>
          <a:lstStyle/>
          <a:p>
            <a:r>
              <a:rPr lang="de-DE" dirty="0">
                <a:hlinkClick r:id="rId3"/>
              </a:rPr>
              <a:t>https://www.boelw.de/service/bio-faq/bio-basics/artikel/wie-ist-die-oekologische-landwirtschaft-entstanden/</a:t>
            </a:r>
            <a:r>
              <a:rPr lang="de-DE" dirty="0"/>
              <a:t> </a:t>
            </a:r>
          </a:p>
        </p:txBody>
      </p:sp>
      <p:pic>
        <p:nvPicPr>
          <p:cNvPr id="10" name="Grafik 9">
            <a:extLst>
              <a:ext uri="{FF2B5EF4-FFF2-40B4-BE49-F238E27FC236}">
                <a16:creationId xmlns:a16="http://schemas.microsoft.com/office/drawing/2014/main" id="{E3DF3999-4404-FEA0-5BE1-F9569F0F1C59}"/>
              </a:ext>
            </a:extLst>
          </p:cNvPr>
          <p:cNvPicPr>
            <a:picLocks noChangeAspect="1"/>
          </p:cNvPicPr>
          <p:nvPr/>
        </p:nvPicPr>
        <p:blipFill>
          <a:blip r:embed="rId4"/>
          <a:stretch>
            <a:fillRect/>
          </a:stretch>
        </p:blipFill>
        <p:spPr>
          <a:xfrm>
            <a:off x="7746224" y="3205655"/>
            <a:ext cx="2590380" cy="2496864"/>
          </a:xfrm>
          <a:prstGeom prst="rect">
            <a:avLst/>
          </a:prstGeom>
        </p:spPr>
      </p:pic>
      <p:sp>
        <p:nvSpPr>
          <p:cNvPr id="11" name="Textfeld 10">
            <a:extLst>
              <a:ext uri="{FF2B5EF4-FFF2-40B4-BE49-F238E27FC236}">
                <a16:creationId xmlns:a16="http://schemas.microsoft.com/office/drawing/2014/main" id="{1374C224-0673-B6FD-EC88-CE092EC207EF}"/>
              </a:ext>
            </a:extLst>
          </p:cNvPr>
          <p:cNvSpPr txBox="1"/>
          <p:nvPr/>
        </p:nvSpPr>
        <p:spPr>
          <a:xfrm>
            <a:off x="7940565" y="2019629"/>
            <a:ext cx="3899338" cy="646331"/>
          </a:xfrm>
          <a:prstGeom prst="rect">
            <a:avLst/>
          </a:prstGeom>
          <a:noFill/>
        </p:spPr>
        <p:txBody>
          <a:bodyPr wrap="square" rtlCol="0">
            <a:spAutoFit/>
          </a:bodyPr>
          <a:lstStyle/>
          <a:p>
            <a:r>
              <a:rPr lang="de-DE" dirty="0"/>
              <a:t>Lesen Sie Informationen zur Entstehung des Ökolandbaus genau durch!</a:t>
            </a:r>
          </a:p>
        </p:txBody>
      </p:sp>
      <p:sp>
        <p:nvSpPr>
          <p:cNvPr id="13" name="Textfeld 12">
            <a:hlinkClick r:id="rId5" action="ppaction://hlinksldjump"/>
            <a:extLst>
              <a:ext uri="{FF2B5EF4-FFF2-40B4-BE49-F238E27FC236}">
                <a16:creationId xmlns:a16="http://schemas.microsoft.com/office/drawing/2014/main" id="{27F04C99-623A-15B6-4E5F-26DD7027FD7C}"/>
              </a:ext>
            </a:extLst>
          </p:cNvPr>
          <p:cNvSpPr txBox="1"/>
          <p:nvPr/>
        </p:nvSpPr>
        <p:spPr>
          <a:xfrm>
            <a:off x="10367319" y="5869459"/>
            <a:ext cx="1519881" cy="369332"/>
          </a:xfrm>
          <a:prstGeom prst="rect">
            <a:avLst/>
          </a:prstGeom>
          <a:solidFill>
            <a:schemeClr val="bg1">
              <a:lumMod val="85000"/>
            </a:schemeClr>
          </a:solidFill>
        </p:spPr>
        <p:txBody>
          <a:bodyPr wrap="square" rtlCol="0">
            <a:spAutoFit/>
          </a:bodyPr>
          <a:lstStyle/>
          <a:p>
            <a:pPr algn="ctr"/>
            <a:r>
              <a:rPr lang="de-DE" dirty="0"/>
              <a:t>Zurück</a:t>
            </a:r>
          </a:p>
        </p:txBody>
      </p:sp>
      <p:pic>
        <p:nvPicPr>
          <p:cNvPr id="3" name="Grafik 2">
            <a:extLst>
              <a:ext uri="{FF2B5EF4-FFF2-40B4-BE49-F238E27FC236}">
                <a16:creationId xmlns:a16="http://schemas.microsoft.com/office/drawing/2014/main" id="{A6EC4AE2-2151-49D9-8077-1C6090A9036C}"/>
              </a:ext>
            </a:extLst>
          </p:cNvPr>
          <p:cNvPicPr>
            <a:picLocks noChangeAspect="1"/>
          </p:cNvPicPr>
          <p:nvPr/>
        </p:nvPicPr>
        <p:blipFill>
          <a:blip r:embed="rId6"/>
          <a:stretch>
            <a:fillRect/>
          </a:stretch>
        </p:blipFill>
        <p:spPr>
          <a:xfrm>
            <a:off x="6729029" y="2019628"/>
            <a:ext cx="1257316" cy="646331"/>
          </a:xfrm>
          <a:prstGeom prst="rect">
            <a:avLst/>
          </a:prstGeom>
        </p:spPr>
      </p:pic>
    </p:spTree>
    <p:extLst>
      <p:ext uri="{BB962C8B-B14F-4D97-AF65-F5344CB8AC3E}">
        <p14:creationId xmlns:p14="http://schemas.microsoft.com/office/powerpoint/2010/main" val="3843708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1E6B7F-8D87-BB80-0011-9091AA7361E2}"/>
              </a:ext>
            </a:extLst>
          </p:cNvPr>
          <p:cNvSpPr>
            <a:spLocks noGrp="1"/>
          </p:cNvSpPr>
          <p:nvPr>
            <p:ph type="title"/>
          </p:nvPr>
        </p:nvSpPr>
        <p:spPr>
          <a:xfrm>
            <a:off x="423334" y="1285491"/>
            <a:ext cx="11345332" cy="511175"/>
          </a:xfrm>
        </p:spPr>
        <p:txBody>
          <a:bodyPr>
            <a:normAutofit fontScale="90000"/>
          </a:bodyPr>
          <a:lstStyle/>
          <a:p>
            <a:r>
              <a:rPr lang="de-DE" b="1" dirty="0">
                <a:solidFill>
                  <a:srgbClr val="92D050"/>
                </a:solidFill>
                <a:latin typeface="Bradley Hand" pitchFamily="2" charset="77"/>
              </a:rPr>
              <a:t>Nice </a:t>
            </a:r>
            <a:r>
              <a:rPr lang="de-DE" b="1" dirty="0" err="1">
                <a:solidFill>
                  <a:srgbClr val="92D050"/>
                </a:solidFill>
                <a:latin typeface="Bradley Hand" pitchFamily="2" charset="77"/>
              </a:rPr>
              <a:t>to</a:t>
            </a:r>
            <a:r>
              <a:rPr lang="de-DE" b="1" dirty="0">
                <a:solidFill>
                  <a:srgbClr val="92D050"/>
                </a:solidFill>
                <a:latin typeface="Bradley Hand" pitchFamily="2" charset="77"/>
              </a:rPr>
              <a:t> </a:t>
            </a:r>
            <a:r>
              <a:rPr lang="de-DE" b="1" dirty="0" err="1">
                <a:solidFill>
                  <a:srgbClr val="92D050"/>
                </a:solidFill>
                <a:latin typeface="Bradley Hand" pitchFamily="2" charset="77"/>
              </a:rPr>
              <a:t>know</a:t>
            </a:r>
            <a:r>
              <a:rPr lang="de-DE" b="1" dirty="0">
                <a:solidFill>
                  <a:srgbClr val="92D050"/>
                </a:solidFill>
                <a:latin typeface="Bradley Hand" pitchFamily="2" charset="77"/>
              </a:rPr>
              <a:t>! </a:t>
            </a:r>
            <a:r>
              <a:rPr lang="de-DE" dirty="0"/>
              <a:t>Umstellung auf den ökologischen Gartenbau</a:t>
            </a:r>
          </a:p>
        </p:txBody>
      </p:sp>
      <p:sp>
        <p:nvSpPr>
          <p:cNvPr id="3" name="Inhaltsplatzhalter 2">
            <a:extLst>
              <a:ext uri="{FF2B5EF4-FFF2-40B4-BE49-F238E27FC236}">
                <a16:creationId xmlns:a16="http://schemas.microsoft.com/office/drawing/2014/main" id="{A59444C9-453E-6B76-32C5-CEB450BC3B2F}"/>
              </a:ext>
            </a:extLst>
          </p:cNvPr>
          <p:cNvSpPr>
            <a:spLocks noGrp="1"/>
          </p:cNvSpPr>
          <p:nvPr>
            <p:ph idx="10"/>
          </p:nvPr>
        </p:nvSpPr>
        <p:spPr>
          <a:xfrm>
            <a:off x="425451" y="1978720"/>
            <a:ext cx="11345332" cy="4443101"/>
          </a:xfrm>
        </p:spPr>
        <p:txBody>
          <a:bodyPr>
            <a:normAutofit fontScale="70000" lnSpcReduction="20000"/>
          </a:bodyPr>
          <a:lstStyle/>
          <a:p>
            <a:pPr marL="0" indent="0">
              <a:buNone/>
            </a:pPr>
            <a:r>
              <a:rPr lang="de-DE" sz="2000" dirty="0"/>
              <a:t>Wie auch beim Ökologischen Landbau ist der </a:t>
            </a:r>
            <a:r>
              <a:rPr lang="de-DE" sz="2000" b="1" dirty="0"/>
              <a:t>Kreislaufgedanke</a:t>
            </a:r>
            <a:r>
              <a:rPr lang="de-DE" sz="2000" dirty="0"/>
              <a:t> ein Grundkonzept des Ökologischen Gartenbaus. Dabei wird angestrebt, hauptsächlich eigene Ressourcen zu nutzen, um in einem möglichst geschlossenen Stoff- und Energiekreislauf zu wirtschaften. Da es sich bei den Produktionssparten des Gartenbaus um sehr spezialisierte Produktionssysteme handelt, in denen Viehhaltung nur selten vorkommt, müssen gärtnerische Bio-Betriebe andere, angepasste Strategien entwickeln. Der </a:t>
            </a:r>
            <a:r>
              <a:rPr lang="de-DE" sz="2000" b="1" dirty="0"/>
              <a:t>Boden und dessen Pflege </a:t>
            </a:r>
            <a:r>
              <a:rPr lang="de-DE" sz="2000" dirty="0"/>
              <a:t>nehmen dabei eine zentrale Rolle ein. Aufbau und Erhalt der Bodenfruchtbarkeit sollten stets als zentrales Ziel berücksichtigt werden. Die Produktionszweige des Ökologischen Gartenbaus orientieren sich außerdem an den Themen der Nachhaltigkeit. Signifikant zeigt sich das in den ressourcenschonenden und umweltverträglichen Anbauformen, mit </a:t>
            </a:r>
            <a:r>
              <a:rPr lang="de-DE" sz="2000" b="1" dirty="0"/>
              <a:t>denen Ökosysteme erhalten und die Artenvielfalt </a:t>
            </a:r>
            <a:r>
              <a:rPr lang="de-DE" sz="2000" dirty="0"/>
              <a:t>gefördert werden. Einen Mindeststandard für die Produktion ökologischer Lebensmittel gibt die </a:t>
            </a:r>
            <a:r>
              <a:rPr lang="de-DE" sz="2000" b="1" dirty="0"/>
              <a:t>EU-Öko-Verordnung </a:t>
            </a:r>
            <a:r>
              <a:rPr lang="de-DE" sz="2000" dirty="0"/>
              <a:t>vor. Diese gilt für alle Betriebe, die biologische Waren produzieren, unabhängig von einer Mitgliedschaft in einem </a:t>
            </a:r>
            <a:r>
              <a:rPr lang="de-DE" sz="2000" b="1" dirty="0"/>
              <a:t>Ökoanbau-Verband</a:t>
            </a:r>
            <a:r>
              <a:rPr lang="de-DE" sz="2000" dirty="0"/>
              <a:t>. Für deren Mitglieder gelten weitergehende Verbandsrichtlinien als es die EU-Öko-VO vorsieht, was zu einem Imagegewinn der Verbandsbetriebe führt. Die Einhaltung der Regelungen der verbandsspezifischen und EU-Richtlinien wird durch einen schriftlichen Kontrollvertrag mit einer </a:t>
            </a:r>
            <a:r>
              <a:rPr lang="de-DE" sz="2000" b="1" dirty="0"/>
              <a:t>Öko-Kontrollstelle </a:t>
            </a:r>
            <a:r>
              <a:rPr lang="de-DE" sz="2000" dirty="0"/>
              <a:t>vereinbart. Diese Kontrollstellen begleiten Ihren Betrieb auch in der Umstellungsphase und kontrollieren regelmäßig die Einhaltung der Richtlinien.</a:t>
            </a:r>
          </a:p>
          <a:p>
            <a:pPr marL="0" indent="0">
              <a:buNone/>
            </a:pPr>
            <a:endParaRPr lang="de-DE" sz="2000" dirty="0"/>
          </a:p>
          <a:p>
            <a:pPr marL="0" indent="0">
              <a:buNone/>
            </a:pPr>
            <a:r>
              <a:rPr lang="de-DE" sz="2400" dirty="0"/>
              <a:t>Quelle: </a:t>
            </a:r>
            <a:r>
              <a:rPr lang="de-DE" sz="2000" dirty="0">
                <a:hlinkClick r:id="rId2"/>
              </a:rPr>
              <a:t>Leitfaden Umstellung auf den ökologischen Gartenbau, LWG Veitshöchheim (bayern.de)</a:t>
            </a:r>
            <a:endParaRPr lang="de-DE" sz="2400" dirty="0"/>
          </a:p>
          <a:p>
            <a:pPr marL="0" indent="0">
              <a:buNone/>
            </a:pPr>
            <a:endParaRPr lang="de-DE" dirty="0"/>
          </a:p>
        </p:txBody>
      </p:sp>
    </p:spTree>
    <p:extLst>
      <p:ext uri="{BB962C8B-B14F-4D97-AF65-F5344CB8AC3E}">
        <p14:creationId xmlns:p14="http://schemas.microsoft.com/office/powerpoint/2010/main" val="1781390015"/>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2625</Words>
  <Application>Microsoft Office PowerPoint</Application>
  <PresentationFormat>Breitbild</PresentationFormat>
  <Paragraphs>372</Paragraphs>
  <Slides>31</Slides>
  <Notes>4</Notes>
  <HiddenSlides>4</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31</vt:i4>
      </vt:variant>
    </vt:vector>
  </HeadingPairs>
  <TitlesOfParts>
    <vt:vector size="38" baseType="lpstr">
      <vt:lpstr>Arial</vt:lpstr>
      <vt:lpstr>Bradley Hand</vt:lpstr>
      <vt:lpstr>Calibri</vt:lpstr>
      <vt:lpstr>Calibri Light</vt:lpstr>
      <vt:lpstr>Times New Roman</vt:lpstr>
      <vt:lpstr>Wingdings</vt:lpstr>
      <vt:lpstr>Office</vt:lpstr>
      <vt:lpstr>Ökologischer Anbau im Gemüsegartenbau</vt:lpstr>
      <vt:lpstr>Lernpfad zur Entwicklung des ökologischen Landbaus/Gartenbaus in Deutschland</vt:lpstr>
      <vt:lpstr>Lernsituation</vt:lpstr>
      <vt:lpstr>Lesen Sie den Text zur Entwicklung des ökologischen Landbaus aufmerksam durch!</vt:lpstr>
      <vt:lpstr>Entwicklung des ökologischen Garten- und Landbaus</vt:lpstr>
      <vt:lpstr>PowerPoint-Präsentation</vt:lpstr>
      <vt:lpstr>Antwortenspektrum</vt:lpstr>
      <vt:lpstr>Ökologischer Garten- Landbau im Überblick</vt:lpstr>
      <vt:lpstr>Nice to know! Umstellung auf den ökologischen Gartenbau</vt:lpstr>
      <vt:lpstr>Anbauverbände und ihre Zielsetzungen</vt:lpstr>
      <vt:lpstr>Nice to know! Recherchieren Sie zu den Anbauverbänden die angefügten Aspekte!</vt:lpstr>
      <vt:lpstr>Recherchieren Sie zu den Anbauverbänden die angefügten Aspekte!</vt:lpstr>
      <vt:lpstr>Recherchieren Sie zu den Anbauverbänden die angefügten Aspekte!</vt:lpstr>
      <vt:lpstr>Arbeitsauftrag: Erarbeiten Sie anhand der Vorgaben die wesentlichen Aussagen zum „Bio-Siegel“</vt:lpstr>
      <vt:lpstr>Bodenfruchtbarkeit</vt:lpstr>
      <vt:lpstr>Arbeitsauftrag: Erarbeiten Sie anhand der Vorgaben die wesentlichen Aussagen zum „Bio-Siegel“</vt:lpstr>
      <vt:lpstr>Arbeitsauftrag: Erarbeiten Sie anhand der Vorgaben die wesentlichen Aussagen zum „Bio-Siegel“</vt:lpstr>
      <vt:lpstr>Arbeitsauftrag: Erarbeiten Sie anhand der Vorgaben die wesentlichen Aussagen zum „Bio-Siegel“</vt:lpstr>
      <vt:lpstr>Erstellen Sie eine Übersicht zur mechanischen Beikrautregulierung im Ökolandbau! </vt:lpstr>
      <vt:lpstr>Arbeitsauftrag: Erarbeiten Sie anhand der Vorgaben die wesentlichen Aussagen zum „Bio-Siegel“</vt:lpstr>
      <vt:lpstr>Ergänzen Sie die Überbegriffe der Schaderreger und recherchieren Sie exemplarisch einen typischen im Gemüsebau! </vt:lpstr>
      <vt:lpstr>Lernsituation II</vt:lpstr>
      <vt:lpstr>Portrait ökologischer Salatanbau</vt:lpstr>
      <vt:lpstr>Portrait ökologischer Salatanbau</vt:lpstr>
      <vt:lpstr>Lernsituation III</vt:lpstr>
      <vt:lpstr>Schauen Sie das Video genau an und notieren Sie sich das Vorgehen beim Mulchen!</vt:lpstr>
      <vt:lpstr>Mulchverfahren</vt:lpstr>
      <vt:lpstr>Mulchverfahren - Schneidwerk</vt:lpstr>
      <vt:lpstr>Lernsituation</vt:lpstr>
      <vt:lpstr>Lernsituation III - Differenzierung </vt:lpstr>
      <vt:lpstr>Exkursionsziele zu Bio-Gärtnereien in Bayern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Einführung zum Ökolandbau</dc:title>
  <dc:subject/>
  <dc:creator>Antje Eder</dc:creator>
  <cp:keywords/>
  <dc:description/>
  <cp:lastModifiedBy>Müller, Lena</cp:lastModifiedBy>
  <cp:revision>32</cp:revision>
  <dcterms:created xsi:type="dcterms:W3CDTF">2023-06-03T03:25:59Z</dcterms:created>
  <dcterms:modified xsi:type="dcterms:W3CDTF">2023-11-28T12:52:55Z</dcterms:modified>
  <cp:category/>
</cp:coreProperties>
</file>