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6" r:id="rId2"/>
    <p:sldId id="265" r:id="rId3"/>
    <p:sldId id="277" r:id="rId4"/>
    <p:sldId id="278" r:id="rId5"/>
    <p:sldId id="262" r:id="rId6"/>
    <p:sldId id="280" r:id="rId7"/>
    <p:sldId id="279"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A3F195-944B-4429-A8AC-A9BE29AECD99}" type="datetimeFigureOut">
              <a:rPr lang="de-DE" smtClean="0"/>
              <a:t>28.06.2021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266631-EB4D-4BA3-B7DC-3BE32C04BA6C}" type="slidenum">
              <a:rPr lang="de-DE" smtClean="0"/>
              <a:t>‹Nr.›</a:t>
            </a:fld>
            <a:endParaRPr lang="de-DE"/>
          </a:p>
        </p:txBody>
      </p:sp>
    </p:spTree>
    <p:extLst>
      <p:ext uri="{BB962C8B-B14F-4D97-AF65-F5344CB8AC3E}">
        <p14:creationId xmlns:p14="http://schemas.microsoft.com/office/powerpoint/2010/main" val="1316684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Text: 4P alle </a:t>
            </a:r>
            <a:r>
              <a:rPr lang="de-DE" dirty="0">
                <a:sym typeface="Wingdings" panose="05000000000000000000" pitchFamily="2" charset="2"/>
              </a:rPr>
              <a:t> 4 Gruppen jede Gruppe informiert sich über ein „P“</a:t>
            </a:r>
          </a:p>
          <a:p>
            <a:r>
              <a:rPr lang="de-DE" dirty="0">
                <a:sym typeface="Wingdings" panose="05000000000000000000" pitchFamily="2" charset="2"/>
              </a:rPr>
              <a:t>L heftet 4 </a:t>
            </a:r>
            <a:r>
              <a:rPr lang="de-DE" dirty="0" err="1">
                <a:sym typeface="Wingdings" panose="05000000000000000000" pitchFamily="2" charset="2"/>
              </a:rPr>
              <a:t>Apllikationen</a:t>
            </a:r>
            <a:r>
              <a:rPr lang="de-DE" dirty="0">
                <a:sym typeface="Wingdings" panose="05000000000000000000" pitchFamily="2" charset="2"/>
              </a:rPr>
              <a:t> zu den 4 P an die Tafel (siehe Tafelbild)</a:t>
            </a:r>
          </a:p>
          <a:p>
            <a:pPr marL="171450" indent="-171450">
              <a:buFont typeface="Wingdings" panose="05000000000000000000" pitchFamily="2" charset="2"/>
              <a:buChar char="à"/>
            </a:pPr>
            <a:r>
              <a:rPr lang="de-DE" dirty="0">
                <a:sym typeface="Wingdings" panose="05000000000000000000" pitchFamily="2" charset="2"/>
              </a:rPr>
              <a:t>Stichwortzettel wird präsentiert + Applikationen zugeordnet</a:t>
            </a:r>
          </a:p>
          <a:p>
            <a:pPr marL="171450" indent="-171450">
              <a:buFont typeface="Wingdings" panose="05000000000000000000" pitchFamily="2" charset="2"/>
              <a:buChar char="à"/>
            </a:pPr>
            <a:r>
              <a:rPr lang="de-DE" dirty="0">
                <a:sym typeface="Wingdings" panose="05000000000000000000" pitchFamily="2" charset="2"/>
              </a:rPr>
              <a:t>Best Practice wird präsentiert</a:t>
            </a:r>
            <a:endParaRPr lang="de-DE" dirty="0"/>
          </a:p>
        </p:txBody>
      </p:sp>
      <p:sp>
        <p:nvSpPr>
          <p:cNvPr id="4" name="Foliennummernplatzhalter 3"/>
          <p:cNvSpPr>
            <a:spLocks noGrp="1"/>
          </p:cNvSpPr>
          <p:nvPr>
            <p:ph type="sldNum" sz="quarter" idx="5"/>
          </p:nvPr>
        </p:nvSpPr>
        <p:spPr/>
        <p:txBody>
          <a:bodyPr/>
          <a:lstStyle/>
          <a:p>
            <a:fld id="{6B42BC1B-556C-4C22-B5B9-87F3BBE22CD9}" type="slidenum">
              <a:rPr lang="de-DE" smtClean="0"/>
              <a:t>5</a:t>
            </a:fld>
            <a:endParaRPr lang="de-DE"/>
          </a:p>
        </p:txBody>
      </p:sp>
    </p:spTree>
    <p:extLst>
      <p:ext uri="{BB962C8B-B14F-4D97-AF65-F5344CB8AC3E}">
        <p14:creationId xmlns:p14="http://schemas.microsoft.com/office/powerpoint/2010/main" val="1895701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BD4E743-975B-42EF-BF29-112DB479D66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xmlns="" id="{01A3C619-4C9D-4B66-9FA9-B92265457D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xmlns="" id="{8979880C-9538-4B66-A69C-B408178FB45F}"/>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263DB736-42B1-4892-AE3D-5774031573E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F30D1A5C-CB79-4371-878F-6AA8B8B89BC2}"/>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693613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0010167-A264-43D1-B45A-5D07A2F04C4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xmlns="" id="{E64A98C9-2733-4F0E-941F-3162ADB2B0F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F0F7C2D2-0078-47FB-84C4-CA09CBC1E33E}"/>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5DDB6898-94F2-4C7B-A8CA-961D8D12466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D35AF75C-91B9-4249-9409-2832ECCE9DAB}"/>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70257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xmlns="" id="{99C424E1-B6A5-47FC-8EC7-69C70CDCB5A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xmlns="" id="{860760D8-3A01-4DF3-9915-FC9A3EE2F9B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0AF96739-9E97-4288-9717-689B02726B36}"/>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7107F171-0F05-4E3A-9BFC-EED67A09619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D93EC0EF-1DDA-4A3B-B14D-047148145690}"/>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1583817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67DD52A-141C-4B4F-AEAD-2D1D390A790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5763CD93-C890-442A-9271-EAF5113D624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BAD4F1B0-B334-44C9-8EE3-01211D99C728}"/>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CC8AAADE-0964-45BC-B000-3A9F21E930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B0755C6B-46D4-4E72-84CF-16B7B4C61AD4}"/>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1272521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0576FBC-6792-4B7E-9DE6-426509817C8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xmlns="" id="{9758DDE1-B2A9-48B7-ACA5-88F0C33169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xmlns="" id="{FAA67551-6C6D-4F53-9865-C4F4AE73D7FE}"/>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180E33F9-C41A-47FC-B462-196E703DA70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16ABA9B6-14EC-469F-B33E-93527ABDC414}"/>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33867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D630AAD-DC23-44A9-8529-78472613392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B31B8BE7-FA92-4552-AAFA-424C54AD4BB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xmlns="" id="{86674F5F-A6F8-4385-8D9E-9A8EB565A2AE}"/>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xmlns="" id="{E5611657-4809-43DC-9DDB-5CFEC333E276}"/>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6" name="Fußzeilenplatzhalter 5">
            <a:extLst>
              <a:ext uri="{FF2B5EF4-FFF2-40B4-BE49-F238E27FC236}">
                <a16:creationId xmlns:a16="http://schemas.microsoft.com/office/drawing/2014/main" xmlns="" id="{653DF7B6-0F2D-4928-A5CF-0E9263670C5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89722FC9-3546-4424-830A-15B6679CC1E6}"/>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3571745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E652CED-BBED-4712-9073-52A61FC8E752}"/>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xmlns="" id="{4BB63AFC-C112-4384-832A-6CAAC4D5FB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xmlns="" id="{28592B2D-7A6B-4BF1-8858-C370B00CCE2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xmlns="" id="{CC5D803D-86D7-410D-B2CE-C169EDAC48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xmlns="" id="{7836F926-9849-4AB2-8DE7-C156B1113A70}"/>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xmlns="" id="{C05BB85D-7503-4AC4-80F5-E7610046BDCD}"/>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8" name="Fußzeilenplatzhalter 7">
            <a:extLst>
              <a:ext uri="{FF2B5EF4-FFF2-40B4-BE49-F238E27FC236}">
                <a16:creationId xmlns:a16="http://schemas.microsoft.com/office/drawing/2014/main" xmlns="" id="{20EC959E-60EC-4CED-959A-1F85DB1EF0D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xmlns="" id="{BAF5D489-4C7D-4C18-9C98-E7954427171B}"/>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1763437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A8D91912-566E-476C-8AE6-174C1564C06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xmlns="" id="{FA69FA06-6782-4A56-987F-B880931A5621}"/>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4" name="Fußzeilenplatzhalter 3">
            <a:extLst>
              <a:ext uri="{FF2B5EF4-FFF2-40B4-BE49-F238E27FC236}">
                <a16:creationId xmlns:a16="http://schemas.microsoft.com/office/drawing/2014/main" xmlns="" id="{BA56838E-FBE6-48E1-AB3C-2F9066B1ABD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xmlns="" id="{0991DF18-D4BB-4CA1-A06D-47DF81C2A0B4}"/>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3226989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xmlns="" id="{D7696B61-97B3-4A0B-BC92-C77C7F8F323C}"/>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3" name="Fußzeilenplatzhalter 2">
            <a:extLst>
              <a:ext uri="{FF2B5EF4-FFF2-40B4-BE49-F238E27FC236}">
                <a16:creationId xmlns:a16="http://schemas.microsoft.com/office/drawing/2014/main" xmlns="" id="{BC273397-B038-4B3D-8E5C-F3E46088A852}"/>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xmlns="" id="{C68CA0C2-A380-41AB-8307-EF2B6B3C28A4}"/>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3985365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A1017E81-40B3-43ED-8B86-55A783C09AF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xmlns="" id="{DC3FB9A9-8100-4D3E-BB5F-E65A0AFCC6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xmlns="" id="{0CB35193-EB0C-488B-9013-6178FF6B05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D4FDD074-FDA4-4636-98FD-EDAF1AC50273}"/>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6" name="Fußzeilenplatzhalter 5">
            <a:extLst>
              <a:ext uri="{FF2B5EF4-FFF2-40B4-BE49-F238E27FC236}">
                <a16:creationId xmlns:a16="http://schemas.microsoft.com/office/drawing/2014/main" xmlns="" id="{2EBFF95B-69D1-44F6-9051-07BCBD12BAB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D1CC4086-BE34-4DE9-8332-124C365C7485}"/>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147584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04C6B927-67D3-401A-9437-8214D751A79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xmlns="" id="{F9E3A118-5D57-4940-91F7-51E72E8157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xmlns="" id="{D8E90056-E9E7-433C-9FEE-A7426DF922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34984A33-79C2-4482-8A65-FDB5C7C7FDAB}"/>
              </a:ext>
            </a:extLst>
          </p:cNvPr>
          <p:cNvSpPr>
            <a:spLocks noGrp="1"/>
          </p:cNvSpPr>
          <p:nvPr>
            <p:ph type="dt" sz="half" idx="10"/>
          </p:nvPr>
        </p:nvSpPr>
        <p:spPr/>
        <p:txBody>
          <a:bodyPr/>
          <a:lstStyle/>
          <a:p>
            <a:fld id="{E7E89F53-1CD9-42B1-B025-B8A7BE1AFE46}" type="datetimeFigureOut">
              <a:rPr lang="de-DE" smtClean="0"/>
              <a:t>28.06.2021</a:t>
            </a:fld>
            <a:endParaRPr lang="de-DE"/>
          </a:p>
        </p:txBody>
      </p:sp>
      <p:sp>
        <p:nvSpPr>
          <p:cNvPr id="6" name="Fußzeilenplatzhalter 5">
            <a:extLst>
              <a:ext uri="{FF2B5EF4-FFF2-40B4-BE49-F238E27FC236}">
                <a16:creationId xmlns:a16="http://schemas.microsoft.com/office/drawing/2014/main" xmlns="" id="{152533A4-79F1-48F1-B337-64DDA66A53C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F7B0E5ED-2C1D-4CB6-BD4C-82C702F6BAB7}"/>
              </a:ext>
            </a:extLst>
          </p:cNvPr>
          <p:cNvSpPr>
            <a:spLocks noGrp="1"/>
          </p:cNvSpPr>
          <p:nvPr>
            <p:ph type="sldNum" sz="quarter" idx="12"/>
          </p:nvPr>
        </p:nvSpPr>
        <p:spPr/>
        <p:txBody>
          <a:bodyPr/>
          <a:lstStyle/>
          <a:p>
            <a:fld id="{9D21CE36-F94A-4ABA-B9F8-847CAEBF7485}" type="slidenum">
              <a:rPr lang="de-DE" smtClean="0"/>
              <a:t>‹Nr.›</a:t>
            </a:fld>
            <a:endParaRPr lang="de-DE"/>
          </a:p>
        </p:txBody>
      </p:sp>
    </p:spTree>
    <p:extLst>
      <p:ext uri="{BB962C8B-B14F-4D97-AF65-F5344CB8AC3E}">
        <p14:creationId xmlns:p14="http://schemas.microsoft.com/office/powerpoint/2010/main" val="1291750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xmlns="" id="{9D7E5886-D893-45E5-82FA-0D6389069562}"/>
              </a:ext>
            </a:extLst>
          </p:cNvPr>
          <p:cNvSpPr>
            <a:spLocks noGrp="1"/>
          </p:cNvSpPr>
          <p:nvPr>
            <p:ph type="title"/>
          </p:nvPr>
        </p:nvSpPr>
        <p:spPr>
          <a:xfrm>
            <a:off x="838200" y="365125"/>
            <a:ext cx="8513618"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xmlns="" id="{375D8D88-FECF-4116-BA12-2D1AD21300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39118CEF-B0F7-4374-AF28-FDFA6BE0DA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89F53-1CD9-42B1-B025-B8A7BE1AFE46}" type="datetimeFigureOut">
              <a:rPr lang="de-DE" smtClean="0"/>
              <a:t>28.06.2021</a:t>
            </a:fld>
            <a:endParaRPr lang="de-DE"/>
          </a:p>
        </p:txBody>
      </p:sp>
      <p:sp>
        <p:nvSpPr>
          <p:cNvPr id="5" name="Fußzeilenplatzhalter 4">
            <a:extLst>
              <a:ext uri="{FF2B5EF4-FFF2-40B4-BE49-F238E27FC236}">
                <a16:creationId xmlns:a16="http://schemas.microsoft.com/office/drawing/2014/main" xmlns="" id="{02C9555E-584B-4938-90B9-B20D0F62E0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xmlns="" id="{86BC7FF4-DA10-4166-9FA0-E7114CD30D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1CE36-F94A-4ABA-B9F8-847CAEBF7485}" type="slidenum">
              <a:rPr lang="de-DE" smtClean="0"/>
              <a:t>‹Nr.›</a:t>
            </a:fld>
            <a:endParaRPr lang="de-DE"/>
          </a:p>
        </p:txBody>
      </p:sp>
      <p:cxnSp>
        <p:nvCxnSpPr>
          <p:cNvPr id="9" name="Gerader Verbinder 8">
            <a:extLst>
              <a:ext uri="{FF2B5EF4-FFF2-40B4-BE49-F238E27FC236}">
                <a16:creationId xmlns:a16="http://schemas.microsoft.com/office/drawing/2014/main" xmlns="" id="{BEDE0CF7-70D8-41F1-9AC7-D18534781433}"/>
              </a:ext>
            </a:extLst>
          </p:cNvPr>
          <p:cNvCxnSpPr/>
          <p:nvPr userDrawn="1"/>
        </p:nvCxnSpPr>
        <p:spPr>
          <a:xfrm>
            <a:off x="0" y="1690688"/>
            <a:ext cx="12192000" cy="0"/>
          </a:xfrm>
          <a:prstGeom prst="line">
            <a:avLst/>
          </a:prstGeom>
          <a:ln w="28575"/>
        </p:spPr>
        <p:style>
          <a:lnRef idx="2">
            <a:schemeClr val="accent4"/>
          </a:lnRef>
          <a:fillRef idx="0">
            <a:schemeClr val="accent4"/>
          </a:fillRef>
          <a:effectRef idx="1">
            <a:schemeClr val="accent4"/>
          </a:effectRef>
          <a:fontRef idx="minor">
            <a:schemeClr val="tx1"/>
          </a:fontRef>
        </p:style>
      </p:cxnSp>
      <p:sp>
        <p:nvSpPr>
          <p:cNvPr id="10" name="Rechteck 9">
            <a:extLst>
              <a:ext uri="{FF2B5EF4-FFF2-40B4-BE49-F238E27FC236}">
                <a16:creationId xmlns:a16="http://schemas.microsoft.com/office/drawing/2014/main" xmlns="" id="{49D9A6CF-AE9B-4DF8-909F-8B0290789550}"/>
              </a:ext>
            </a:extLst>
          </p:cNvPr>
          <p:cNvSpPr/>
          <p:nvPr userDrawn="1"/>
        </p:nvSpPr>
        <p:spPr>
          <a:xfrm>
            <a:off x="9842579" y="244219"/>
            <a:ext cx="2197968" cy="1101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30396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5">
            <a:extLst>
              <a:ext uri="{FF2B5EF4-FFF2-40B4-BE49-F238E27FC236}">
                <a16:creationId xmlns:a16="http://schemas.microsoft.com/office/drawing/2014/main" xmlns="" id="{7B089A12-C9A9-1C44-A27D-7E374357B8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915922"/>
            <a:ext cx="10905066" cy="3026154"/>
          </a:xfrm>
          <a:prstGeom prst="rect">
            <a:avLst/>
          </a:prstGeom>
          <a:ln>
            <a:noFill/>
          </a:ln>
        </p:spPr>
      </p:pic>
    </p:spTree>
    <p:extLst>
      <p:ext uri="{BB962C8B-B14F-4D97-AF65-F5344CB8AC3E}">
        <p14:creationId xmlns:p14="http://schemas.microsoft.com/office/powerpoint/2010/main" val="4219874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27FAF3D-5C31-4BCD-88A2-E1E70788E205}"/>
              </a:ext>
            </a:extLst>
          </p:cNvPr>
          <p:cNvSpPr>
            <a:spLocks noGrp="1"/>
          </p:cNvSpPr>
          <p:nvPr>
            <p:ph type="title"/>
          </p:nvPr>
        </p:nvSpPr>
        <p:spPr>
          <a:xfrm>
            <a:off x="471055" y="224226"/>
            <a:ext cx="9242474" cy="1355192"/>
          </a:xfrm>
        </p:spPr>
        <p:txBody>
          <a:bodyPr>
            <a:normAutofit/>
          </a:bodyPr>
          <a:lstStyle/>
          <a:p>
            <a:r>
              <a:rPr lang="de-DE" dirty="0"/>
              <a:t>Meeting mit der Geschäftsleitung</a:t>
            </a:r>
            <a:br>
              <a:rPr lang="de-DE" dirty="0"/>
            </a:br>
            <a:r>
              <a:rPr lang="de-DE" dirty="0"/>
              <a:t>von vergangener Woche:</a:t>
            </a:r>
          </a:p>
        </p:txBody>
      </p:sp>
      <p:sp>
        <p:nvSpPr>
          <p:cNvPr id="8" name="Textfeld 7">
            <a:extLst>
              <a:ext uri="{FF2B5EF4-FFF2-40B4-BE49-F238E27FC236}">
                <a16:creationId xmlns:a16="http://schemas.microsoft.com/office/drawing/2014/main" xmlns="" id="{20E31136-63B7-46FA-A6D2-3EE6BD11F975}"/>
              </a:ext>
            </a:extLst>
          </p:cNvPr>
          <p:cNvSpPr txBox="1"/>
          <p:nvPr/>
        </p:nvSpPr>
        <p:spPr>
          <a:xfrm>
            <a:off x="260466" y="1729044"/>
            <a:ext cx="11759738" cy="2123658"/>
          </a:xfrm>
          <a:prstGeom prst="rect">
            <a:avLst/>
          </a:prstGeom>
          <a:noFill/>
        </p:spPr>
        <p:txBody>
          <a:bodyPr wrap="square" rtlCol="0">
            <a:spAutoFit/>
          </a:bodyPr>
          <a:lstStyle/>
          <a:p>
            <a:pPr marL="0" indent="0">
              <a:buNone/>
            </a:pPr>
            <a:r>
              <a:rPr lang="de-DE" dirty="0"/>
              <a:t>Zusammen mit Kollegen des Managements haben Sie heute an einer Teamsitzung mit der Geschäftsleitung teilgenommen. Hauptthema waren zum Einen die Entwicklung der Geschäftszahlen im dritten Quartal und zum Anderen ein Bericht der Vertriebsabteilung über den Verkauf nach Großbritannien:</a:t>
            </a:r>
          </a:p>
          <a:p>
            <a:pPr marL="0" indent="0">
              <a:buNone/>
            </a:pPr>
            <a:endParaRPr lang="de-DE" sz="2000" dirty="0"/>
          </a:p>
          <a:p>
            <a:pPr marL="0" indent="0">
              <a:buNone/>
            </a:pPr>
            <a:endParaRPr lang="de-DE" sz="2000" dirty="0"/>
          </a:p>
          <a:p>
            <a:pPr marL="0" indent="0">
              <a:buNone/>
            </a:pPr>
            <a:endParaRPr lang="de-DE" sz="2000" dirty="0"/>
          </a:p>
          <a:p>
            <a:endParaRPr lang="de-DE" dirty="0"/>
          </a:p>
        </p:txBody>
      </p:sp>
      <p:pic>
        <p:nvPicPr>
          <p:cNvPr id="10" name="Grafik 9">
            <a:extLst>
              <a:ext uri="{FF2B5EF4-FFF2-40B4-BE49-F238E27FC236}">
                <a16:creationId xmlns:a16="http://schemas.microsoft.com/office/drawing/2014/main" xmlns="" id="{DFA7BA21-2BF4-4305-A506-686395888F1E}"/>
              </a:ext>
            </a:extLst>
          </p:cNvPr>
          <p:cNvPicPr>
            <a:picLocks noChangeAspect="1"/>
          </p:cNvPicPr>
          <p:nvPr/>
        </p:nvPicPr>
        <p:blipFill rotWithShape="1">
          <a:blip r:embed="rId2"/>
          <a:srcRect t="114"/>
          <a:stretch/>
        </p:blipFill>
        <p:spPr>
          <a:xfrm>
            <a:off x="8739447" y="570807"/>
            <a:ext cx="2788976" cy="787372"/>
          </a:xfrm>
          <a:prstGeom prst="rect">
            <a:avLst/>
          </a:prstGeom>
        </p:spPr>
      </p:pic>
      <p:sp>
        <p:nvSpPr>
          <p:cNvPr id="14" name="Textfeld 13">
            <a:extLst>
              <a:ext uri="{FF2B5EF4-FFF2-40B4-BE49-F238E27FC236}">
                <a16:creationId xmlns:a16="http://schemas.microsoft.com/office/drawing/2014/main" xmlns="" id="{A60DBB80-8BA6-4D31-9A3B-850E4B13F218}"/>
              </a:ext>
            </a:extLst>
          </p:cNvPr>
          <p:cNvSpPr txBox="1"/>
          <p:nvPr/>
        </p:nvSpPr>
        <p:spPr>
          <a:xfrm>
            <a:off x="5575067" y="2709666"/>
            <a:ext cx="6395260" cy="3416320"/>
          </a:xfrm>
          <a:prstGeom prst="rect">
            <a:avLst/>
          </a:prstGeom>
          <a:noFill/>
        </p:spPr>
        <p:txBody>
          <a:bodyPr wrap="square" rtlCol="0">
            <a:spAutoFit/>
          </a:bodyPr>
          <a:lstStyle/>
          <a:p>
            <a:r>
              <a:rPr lang="de-DE" b="1" dirty="0"/>
              <a:t>Herr Berger: </a:t>
            </a:r>
            <a:r>
              <a:rPr lang="de-DE" i="1" dirty="0"/>
              <a:t>Vielen Dank, Frau Ruder, für die Vorstellung der Quartalszahlen.  Die positive Entwicklung scheint sich fortzusetzen. Können Sie uns noch einen kurzen Überblick über unser Auslandsgeschäft geben?! Sie machten gestern mir gegenüber eine Andeutung über Großbritannien. </a:t>
            </a:r>
          </a:p>
          <a:p>
            <a:endParaRPr lang="de-DE" i="1" dirty="0"/>
          </a:p>
          <a:p>
            <a:r>
              <a:rPr lang="de-DE" b="1" dirty="0"/>
              <a:t>Frau Ruder: </a:t>
            </a:r>
            <a:r>
              <a:rPr lang="de-DE" b="1" i="1" dirty="0"/>
              <a:t> </a:t>
            </a:r>
            <a:r>
              <a:rPr lang="de-DE" i="1" dirty="0"/>
              <a:t>Unser Umsatz nach Großbritannien ist regelrecht eingebrochen! Seit Januar verzeichnen wir einen Rückgang von über 80% im Vergleich zum Vorjahr. </a:t>
            </a:r>
          </a:p>
          <a:p>
            <a:endParaRPr lang="de-DE" i="1" dirty="0"/>
          </a:p>
          <a:p>
            <a:r>
              <a:rPr lang="de-DE" b="1" dirty="0"/>
              <a:t>Herr Berger: </a:t>
            </a:r>
            <a:r>
              <a:rPr lang="de-DE" i="1" dirty="0"/>
              <a:t>Wie kann das sein?! Herr Röder, können Sie mir das erklären?! </a:t>
            </a:r>
            <a:endParaRPr lang="de-DE" b="1" dirty="0"/>
          </a:p>
        </p:txBody>
      </p:sp>
      <p:pic>
        <p:nvPicPr>
          <p:cNvPr id="4" name="Grafik 3">
            <a:extLst>
              <a:ext uri="{FF2B5EF4-FFF2-40B4-BE49-F238E27FC236}">
                <a16:creationId xmlns:a16="http://schemas.microsoft.com/office/drawing/2014/main" xmlns="" id="{075CEDCD-5364-4261-B9FE-7481397B43FB}"/>
              </a:ext>
            </a:extLst>
          </p:cNvPr>
          <p:cNvPicPr>
            <a:picLocks noChangeAspect="1"/>
          </p:cNvPicPr>
          <p:nvPr/>
        </p:nvPicPr>
        <p:blipFill rotWithShape="1">
          <a:blip r:embed="rId3"/>
          <a:srcRect r="2542"/>
          <a:stretch/>
        </p:blipFill>
        <p:spPr>
          <a:xfrm>
            <a:off x="260465" y="2660793"/>
            <a:ext cx="5314602" cy="3530244"/>
          </a:xfrm>
          <a:prstGeom prst="rect">
            <a:avLst/>
          </a:prstGeom>
        </p:spPr>
      </p:pic>
    </p:spTree>
    <p:extLst>
      <p:ext uri="{BB962C8B-B14F-4D97-AF65-F5344CB8AC3E}">
        <p14:creationId xmlns:p14="http://schemas.microsoft.com/office/powerpoint/2010/main" val="353252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xmlns="" id="{6E6434A4-49DF-44A6-B025-38EB718B0DAB}"/>
              </a:ext>
            </a:extLst>
          </p:cNvPr>
          <p:cNvPicPr>
            <a:picLocks noChangeAspect="1"/>
          </p:cNvPicPr>
          <p:nvPr/>
        </p:nvPicPr>
        <p:blipFill rotWithShape="1">
          <a:blip r:embed="rId2"/>
          <a:srcRect t="114"/>
          <a:stretch/>
        </p:blipFill>
        <p:spPr>
          <a:xfrm>
            <a:off x="8739447" y="570807"/>
            <a:ext cx="2788976" cy="787372"/>
          </a:xfrm>
          <a:prstGeom prst="rect">
            <a:avLst/>
          </a:prstGeom>
        </p:spPr>
      </p:pic>
      <p:sp>
        <p:nvSpPr>
          <p:cNvPr id="5" name="Titel 1">
            <a:extLst>
              <a:ext uri="{FF2B5EF4-FFF2-40B4-BE49-F238E27FC236}">
                <a16:creationId xmlns:a16="http://schemas.microsoft.com/office/drawing/2014/main" xmlns="" id="{283D447E-1F91-43FE-92F5-22EC5361E902}"/>
              </a:ext>
            </a:extLst>
          </p:cNvPr>
          <p:cNvSpPr>
            <a:spLocks noGrp="1"/>
          </p:cNvSpPr>
          <p:nvPr>
            <p:ph type="title"/>
          </p:nvPr>
        </p:nvSpPr>
        <p:spPr>
          <a:xfrm>
            <a:off x="471055" y="224226"/>
            <a:ext cx="9242474" cy="1355192"/>
          </a:xfrm>
        </p:spPr>
        <p:txBody>
          <a:bodyPr>
            <a:normAutofit/>
          </a:bodyPr>
          <a:lstStyle/>
          <a:p>
            <a:r>
              <a:rPr lang="de-DE" dirty="0"/>
              <a:t>Meeting mit der Geschäftsleitung</a:t>
            </a:r>
            <a:br>
              <a:rPr lang="de-DE" dirty="0"/>
            </a:br>
            <a:r>
              <a:rPr lang="de-DE" dirty="0"/>
              <a:t>von vergangener Woche:</a:t>
            </a:r>
          </a:p>
        </p:txBody>
      </p:sp>
      <p:sp>
        <p:nvSpPr>
          <p:cNvPr id="7" name="Textfeld 6">
            <a:extLst>
              <a:ext uri="{FF2B5EF4-FFF2-40B4-BE49-F238E27FC236}">
                <a16:creationId xmlns:a16="http://schemas.microsoft.com/office/drawing/2014/main" xmlns="" id="{7F22E3CE-17A0-488E-963C-78B08E84C3C3}"/>
              </a:ext>
            </a:extLst>
          </p:cNvPr>
          <p:cNvSpPr txBox="1"/>
          <p:nvPr/>
        </p:nvSpPr>
        <p:spPr>
          <a:xfrm>
            <a:off x="320559" y="1775310"/>
            <a:ext cx="11759738" cy="369332"/>
          </a:xfrm>
          <a:prstGeom prst="rect">
            <a:avLst/>
          </a:prstGeom>
          <a:noFill/>
        </p:spPr>
        <p:txBody>
          <a:bodyPr wrap="square" rtlCol="0">
            <a:spAutoFit/>
          </a:bodyPr>
          <a:lstStyle/>
          <a:p>
            <a:pPr marL="0" indent="0">
              <a:buNone/>
            </a:pPr>
            <a:r>
              <a:rPr lang="de-DE" dirty="0"/>
              <a:t>Herr Röder </a:t>
            </a:r>
            <a:r>
              <a:rPr lang="de-DE" dirty="0" smtClean="0"/>
              <a:t>öffnet </a:t>
            </a:r>
            <a:r>
              <a:rPr lang="de-DE" dirty="0"/>
              <a:t>daraufhin die Facebook-Seite der </a:t>
            </a:r>
            <a:r>
              <a:rPr lang="de-DE" dirty="0" err="1"/>
              <a:t>Jamando</a:t>
            </a:r>
            <a:r>
              <a:rPr lang="de-DE" dirty="0"/>
              <a:t> GmbH und liest den Kommentar eines britischen Kunden vor: </a:t>
            </a:r>
          </a:p>
        </p:txBody>
      </p:sp>
      <p:grpSp>
        <p:nvGrpSpPr>
          <p:cNvPr id="16" name="Gruppieren 15">
            <a:extLst>
              <a:ext uri="{FF2B5EF4-FFF2-40B4-BE49-F238E27FC236}">
                <a16:creationId xmlns:a16="http://schemas.microsoft.com/office/drawing/2014/main" xmlns="" id="{94EC48EE-9695-4BE7-BBA6-49FED0144437}"/>
              </a:ext>
            </a:extLst>
          </p:cNvPr>
          <p:cNvGrpSpPr/>
          <p:nvPr/>
        </p:nvGrpSpPr>
        <p:grpSpPr>
          <a:xfrm>
            <a:off x="320559" y="2192441"/>
            <a:ext cx="11499272" cy="1617459"/>
            <a:chOff x="320559" y="2192441"/>
            <a:chExt cx="11499272" cy="1617459"/>
          </a:xfrm>
        </p:grpSpPr>
        <p:sp>
          <p:nvSpPr>
            <p:cNvPr id="14" name="Rechteck 13">
              <a:extLst>
                <a:ext uri="{FF2B5EF4-FFF2-40B4-BE49-F238E27FC236}">
                  <a16:creationId xmlns:a16="http://schemas.microsoft.com/office/drawing/2014/main" xmlns="" id="{C79A6122-8721-42B4-B3CF-026E4189D74A}"/>
                </a:ext>
              </a:extLst>
            </p:cNvPr>
            <p:cNvSpPr/>
            <p:nvPr/>
          </p:nvSpPr>
          <p:spPr>
            <a:xfrm>
              <a:off x="320559" y="2192441"/>
              <a:ext cx="11499272" cy="161745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descr="Facebook – Anmelden oder Registrieren">
              <a:extLst>
                <a:ext uri="{FF2B5EF4-FFF2-40B4-BE49-F238E27FC236}">
                  <a16:creationId xmlns:a16="http://schemas.microsoft.com/office/drawing/2014/main" xmlns="" id="{61035B90-4E27-4F81-B50E-FC6A82A35D2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18" t="23862" r="6902" b="22331"/>
            <a:stretch/>
          </p:blipFill>
          <p:spPr bwMode="auto">
            <a:xfrm>
              <a:off x="372169" y="2254259"/>
              <a:ext cx="3081250" cy="68164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7">
              <a:extLst>
                <a:ext uri="{FF2B5EF4-FFF2-40B4-BE49-F238E27FC236}">
                  <a16:creationId xmlns:a16="http://schemas.microsoft.com/office/drawing/2014/main" xmlns="" id="{7BE8B612-31FA-4448-9460-C438288CC319}"/>
                </a:ext>
              </a:extLst>
            </p:cNvPr>
            <p:cNvSpPr>
              <a:spLocks noChangeArrowheads="1"/>
            </p:cNvSpPr>
            <p:nvPr/>
          </p:nvSpPr>
          <p:spPr bwMode="auto">
            <a:xfrm>
              <a:off x="3640975" y="2192441"/>
              <a:ext cx="7847214"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3200" b="1" i="0" u="none" strike="noStrike" cap="none" normalizeH="0" baseline="0" dirty="0">
                  <a:ln>
                    <a:noFill/>
                  </a:ln>
                  <a:solidFill>
                    <a:schemeClr val="tx1"/>
                  </a:solidFill>
                  <a:effectLst/>
                </a:rPr>
                <a:t>„I will </a:t>
              </a:r>
              <a:r>
                <a:rPr kumimoji="0" lang="de-DE" altLang="de-DE" sz="3200" b="1" i="0" u="none" strike="noStrike" cap="none" normalizeH="0" baseline="0" dirty="0" err="1">
                  <a:ln>
                    <a:noFill/>
                  </a:ln>
                  <a:solidFill>
                    <a:schemeClr val="tx1"/>
                  </a:solidFill>
                  <a:effectLst/>
                </a:rPr>
                <a:t>never</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order</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from</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Jamando</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again</a:t>
              </a:r>
              <a:r>
                <a:rPr kumimoji="0" lang="de-DE" altLang="de-DE" sz="3200" b="1" i="0" u="none" strike="noStrike" cap="none" normalizeH="0" baseline="0" dirty="0">
                  <a:ln>
                    <a:noFill/>
                  </a:ln>
                  <a:solidFill>
                    <a:schemeClr val="tx1"/>
                  </a:solidFill>
                  <a:effectLst/>
                </a:rPr>
                <a:t>! This </a:t>
              </a:r>
              <a:r>
                <a:rPr kumimoji="0" lang="de-DE" altLang="de-DE" sz="3200" b="1" i="0" u="none" strike="noStrike" cap="none" normalizeH="0" baseline="0" dirty="0" err="1">
                  <a:ln>
                    <a:noFill/>
                  </a:ln>
                  <a:solidFill>
                    <a:schemeClr val="tx1"/>
                  </a:solidFill>
                  <a:effectLst/>
                </a:rPr>
                <a:t>is</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the</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third</a:t>
              </a:r>
              <a:r>
                <a:rPr kumimoji="0" lang="de-DE" altLang="de-DE" sz="3200" b="1" i="0" u="none" strike="noStrike" cap="none" normalizeH="0" baseline="0" dirty="0">
                  <a:ln>
                    <a:noFill/>
                  </a:ln>
                  <a:solidFill>
                    <a:schemeClr val="tx1"/>
                  </a:solidFill>
                  <a:effectLst/>
                </a:rPr>
                <a:t> time </a:t>
              </a:r>
              <a:r>
                <a:rPr kumimoji="0" lang="de-DE" altLang="de-DE" sz="3200" b="1" i="0" u="none" strike="noStrike" cap="none" normalizeH="0" baseline="0" dirty="0" err="1">
                  <a:ln>
                    <a:noFill/>
                  </a:ln>
                  <a:solidFill>
                    <a:schemeClr val="tx1"/>
                  </a:solidFill>
                  <a:effectLst/>
                </a:rPr>
                <a:t>since</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January</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that</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no</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goods</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have</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arrived</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here</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What</a:t>
              </a:r>
              <a:r>
                <a:rPr kumimoji="0" lang="de-DE" altLang="de-DE" sz="3200" b="1" i="0" u="none" strike="noStrike" cap="none" normalizeH="0" baseline="0" dirty="0">
                  <a:ln>
                    <a:noFill/>
                  </a:ln>
                  <a:solidFill>
                    <a:schemeClr val="tx1"/>
                  </a:solidFill>
                  <a:effectLst/>
                </a:rPr>
                <a:t> </a:t>
              </a:r>
              <a:r>
                <a:rPr kumimoji="0" lang="de-DE" altLang="de-DE" sz="3200" b="1" i="0" u="none" strike="noStrike" cap="none" normalizeH="0" baseline="0" dirty="0" err="1">
                  <a:ln>
                    <a:noFill/>
                  </a:ln>
                  <a:solidFill>
                    <a:schemeClr val="tx1"/>
                  </a:solidFill>
                  <a:effectLst/>
                </a:rPr>
                <a:t>shit</a:t>
              </a:r>
              <a:r>
                <a:rPr kumimoji="0" lang="de-DE" altLang="de-DE" sz="3200" b="1" i="0" u="none" strike="noStrike" cap="none" normalizeH="0" baseline="0" dirty="0">
                  <a:ln>
                    <a:noFill/>
                  </a:ln>
                  <a:solidFill>
                    <a:schemeClr val="tx1"/>
                  </a:solidFill>
                  <a:effectLst/>
                </a:rPr>
                <a:t>!“</a:t>
              </a:r>
              <a:endParaRPr kumimoji="0" lang="de-DE" altLang="de-DE" sz="6000" b="1" i="0" u="none" strike="noStrike" cap="none" normalizeH="0" baseline="0" dirty="0">
                <a:ln>
                  <a:noFill/>
                </a:ln>
                <a:solidFill>
                  <a:schemeClr val="tx1"/>
                </a:solidFill>
                <a:effectLst/>
              </a:endParaRPr>
            </a:p>
          </p:txBody>
        </p:sp>
      </p:grpSp>
      <p:sp>
        <p:nvSpPr>
          <p:cNvPr id="15" name="Textfeld 14">
            <a:extLst>
              <a:ext uri="{FF2B5EF4-FFF2-40B4-BE49-F238E27FC236}">
                <a16:creationId xmlns:a16="http://schemas.microsoft.com/office/drawing/2014/main" xmlns="" id="{F417B6C6-572D-417B-BF8C-58CE9CB88233}"/>
              </a:ext>
            </a:extLst>
          </p:cNvPr>
          <p:cNvSpPr txBox="1"/>
          <p:nvPr/>
        </p:nvSpPr>
        <p:spPr>
          <a:xfrm>
            <a:off x="320559" y="3809900"/>
            <a:ext cx="11499272" cy="2585323"/>
          </a:xfrm>
          <a:prstGeom prst="rect">
            <a:avLst/>
          </a:prstGeom>
          <a:noFill/>
        </p:spPr>
        <p:txBody>
          <a:bodyPr wrap="square" rtlCol="0">
            <a:spAutoFit/>
          </a:bodyPr>
          <a:lstStyle/>
          <a:p>
            <a:r>
              <a:rPr lang="de-DE" b="1" dirty="0"/>
              <a:t>Herr Röder: </a:t>
            </a:r>
            <a:r>
              <a:rPr lang="de-DE" i="1" dirty="0"/>
              <a:t>Hierbei handelt es sich noch um einen recht harmlosen Kommentar! Die anderen möchte ich Ihnen ersparen, Sie sind leider nicht jugendfrei (lacht)!</a:t>
            </a:r>
          </a:p>
          <a:p>
            <a:endParaRPr lang="de-DE" i="1" dirty="0"/>
          </a:p>
          <a:p>
            <a:r>
              <a:rPr lang="de-DE" b="1" dirty="0"/>
              <a:t>Herr Berger: </a:t>
            </a:r>
            <a:r>
              <a:rPr lang="de-DE" b="1" i="1" dirty="0"/>
              <a:t> </a:t>
            </a:r>
            <a:r>
              <a:rPr lang="de-DE" i="1" dirty="0"/>
              <a:t>Es tut mir leid! Aber ich finde es nicht sonderlich witzig! Wie wichtig ist der britische Markt überhaupt für uns?!</a:t>
            </a:r>
          </a:p>
          <a:p>
            <a:endParaRPr lang="de-DE" i="1" dirty="0"/>
          </a:p>
          <a:p>
            <a:r>
              <a:rPr lang="de-DE" b="1" dirty="0"/>
              <a:t>Frau Ruder: </a:t>
            </a:r>
            <a:r>
              <a:rPr lang="de-DE" i="1" dirty="0" smtClean="0"/>
              <a:t>Derzeit liegen mir leider</a:t>
            </a:r>
            <a:r>
              <a:rPr lang="de-DE" i="1" dirty="0" smtClean="0"/>
              <a:t> </a:t>
            </a:r>
            <a:r>
              <a:rPr lang="de-DE" i="1" dirty="0"/>
              <a:t>keine aufbereiteten britische Daten </a:t>
            </a:r>
            <a:r>
              <a:rPr lang="de-DE" i="1" dirty="0" smtClean="0"/>
              <a:t>vor!</a:t>
            </a:r>
            <a:endParaRPr lang="de-DE" i="1" dirty="0"/>
          </a:p>
          <a:p>
            <a:endParaRPr lang="de-DE" i="1" dirty="0"/>
          </a:p>
          <a:p>
            <a:r>
              <a:rPr lang="de-DE" b="1" dirty="0"/>
              <a:t>Herr Röder: </a:t>
            </a:r>
            <a:r>
              <a:rPr lang="de-DE" i="1" dirty="0"/>
              <a:t>Laut einem DHL-Bericht waren immer wieder </a:t>
            </a:r>
            <a:r>
              <a:rPr lang="de-DE" i="1" dirty="0"/>
              <a:t>D</a:t>
            </a:r>
            <a:r>
              <a:rPr lang="de-DE" i="1" dirty="0" smtClean="0"/>
              <a:t>okumente </a:t>
            </a:r>
            <a:r>
              <a:rPr lang="de-DE" i="1" dirty="0"/>
              <a:t>fehlerhaft oder nicht vorhanden!</a:t>
            </a:r>
            <a:endParaRPr lang="de-DE" b="1" dirty="0"/>
          </a:p>
        </p:txBody>
      </p:sp>
    </p:spTree>
    <p:extLst>
      <p:ext uri="{BB962C8B-B14F-4D97-AF65-F5344CB8AC3E}">
        <p14:creationId xmlns:p14="http://schemas.microsoft.com/office/powerpoint/2010/main" val="266107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xmlns="" id="{1EB74D14-51E5-412A-84C9-E67745D0D170}"/>
              </a:ext>
            </a:extLst>
          </p:cNvPr>
          <p:cNvSpPr/>
          <p:nvPr/>
        </p:nvSpPr>
        <p:spPr>
          <a:xfrm>
            <a:off x="0" y="0"/>
            <a:ext cx="12192000" cy="68580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a:extLst>
              <a:ext uri="{FF2B5EF4-FFF2-40B4-BE49-F238E27FC236}">
                <a16:creationId xmlns:a16="http://schemas.microsoft.com/office/drawing/2014/main" xmlns="" id="{BE370203-432E-420D-8A87-A528A5470E39}"/>
              </a:ext>
            </a:extLst>
          </p:cNvPr>
          <p:cNvPicPr>
            <a:picLocks noChangeAspect="1"/>
          </p:cNvPicPr>
          <p:nvPr/>
        </p:nvPicPr>
        <p:blipFill rotWithShape="1">
          <a:blip r:embed="rId2"/>
          <a:srcRect b="519"/>
          <a:stretch/>
        </p:blipFill>
        <p:spPr>
          <a:xfrm>
            <a:off x="514846" y="472468"/>
            <a:ext cx="7448747" cy="4481917"/>
          </a:xfrm>
          <a:prstGeom prst="rect">
            <a:avLst/>
          </a:prstGeom>
        </p:spPr>
      </p:pic>
      <p:sp>
        <p:nvSpPr>
          <p:cNvPr id="7" name="Textfeld 6">
            <a:extLst>
              <a:ext uri="{FF2B5EF4-FFF2-40B4-BE49-F238E27FC236}">
                <a16:creationId xmlns:a16="http://schemas.microsoft.com/office/drawing/2014/main" xmlns="" id="{75E2F249-1C7D-4A18-822C-6071806DE912}"/>
              </a:ext>
            </a:extLst>
          </p:cNvPr>
          <p:cNvSpPr txBox="1"/>
          <p:nvPr/>
        </p:nvSpPr>
        <p:spPr>
          <a:xfrm>
            <a:off x="514846" y="5198225"/>
            <a:ext cx="11017678" cy="1569660"/>
          </a:xfrm>
          <a:prstGeom prst="rect">
            <a:avLst/>
          </a:prstGeom>
          <a:noFill/>
        </p:spPr>
        <p:txBody>
          <a:bodyPr wrap="square" rtlCol="0">
            <a:spAutoFit/>
          </a:bodyPr>
          <a:lstStyle/>
          <a:p>
            <a:r>
              <a:rPr lang="de-DE" sz="3200" b="1" u="sng" dirty="0">
                <a:solidFill>
                  <a:srgbClr val="FF0000"/>
                </a:solidFill>
              </a:rPr>
              <a:t>Hinweis:</a:t>
            </a:r>
            <a:r>
              <a:rPr lang="de-DE" sz="3200" b="1" dirty="0">
                <a:solidFill>
                  <a:srgbClr val="FF0000"/>
                </a:solidFill>
              </a:rPr>
              <a:t> An dieser Stelle wird die Problemstellung mit den </a:t>
            </a:r>
            <a:r>
              <a:rPr lang="de-DE" sz="3200" b="1" dirty="0" err="1">
                <a:solidFill>
                  <a:srgbClr val="FF0000"/>
                </a:solidFill>
              </a:rPr>
              <a:t>SuS</a:t>
            </a:r>
            <a:r>
              <a:rPr lang="de-DE" sz="3200" b="1" dirty="0">
                <a:solidFill>
                  <a:srgbClr val="FF0000"/>
                </a:solidFill>
              </a:rPr>
              <a:t> erörtert und an einer Lösung des Problems (Umsatzrückgang) gearbeitet. </a:t>
            </a:r>
          </a:p>
        </p:txBody>
      </p:sp>
    </p:spTree>
    <p:extLst>
      <p:ext uri="{BB962C8B-B14F-4D97-AF65-F5344CB8AC3E}">
        <p14:creationId xmlns:p14="http://schemas.microsoft.com/office/powerpoint/2010/main" val="2058641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A7CD9BB-E4DB-4B51-9B49-6235BDF6A2F0}"/>
              </a:ext>
            </a:extLst>
          </p:cNvPr>
          <p:cNvSpPr>
            <a:spLocks noGrp="1"/>
          </p:cNvSpPr>
          <p:nvPr>
            <p:ph type="title"/>
          </p:nvPr>
        </p:nvSpPr>
        <p:spPr/>
        <p:txBody>
          <a:bodyPr>
            <a:normAutofit/>
          </a:bodyPr>
          <a:lstStyle/>
          <a:p>
            <a:r>
              <a:rPr lang="de-DE" dirty="0" smtClean="0"/>
              <a:t>Gestufte Hilfe: Handlungsaufträge:</a:t>
            </a:r>
            <a:br>
              <a:rPr lang="de-DE" dirty="0" smtClean="0"/>
            </a:br>
            <a:r>
              <a:rPr lang="de-DE" sz="2000" dirty="0" smtClean="0"/>
              <a:t>-</a:t>
            </a:r>
            <a:r>
              <a:rPr lang="de-DE" sz="2000" dirty="0" smtClean="0"/>
              <a:t>Einsatz liegt im pädagogischen Ermessen der Lehrkraft-</a:t>
            </a:r>
            <a:endParaRPr lang="de-DE" sz="2800" dirty="0"/>
          </a:p>
        </p:txBody>
      </p:sp>
      <p:pic>
        <p:nvPicPr>
          <p:cNvPr id="4" name="Inhaltsplatzhalter 3">
            <a:extLst>
              <a:ext uri="{FF2B5EF4-FFF2-40B4-BE49-F238E27FC236}">
                <a16:creationId xmlns:a16="http://schemas.microsoft.com/office/drawing/2014/main" xmlns="" id="{658C0191-9DD1-43BD-B0D0-BD0F242EFAC9}"/>
              </a:ext>
            </a:extLst>
          </p:cNvPr>
          <p:cNvPicPr>
            <a:picLocks noGrp="1" noChangeAspect="1"/>
          </p:cNvPicPr>
          <p:nvPr>
            <p:ph idx="1"/>
          </p:nvPr>
        </p:nvPicPr>
        <p:blipFill>
          <a:blip r:embed="rId3"/>
          <a:stretch>
            <a:fillRect/>
          </a:stretch>
        </p:blipFill>
        <p:spPr>
          <a:xfrm>
            <a:off x="417022" y="2002089"/>
            <a:ext cx="484608" cy="482197"/>
          </a:xfrm>
          <a:prstGeom prst="rect">
            <a:avLst/>
          </a:prstGeom>
        </p:spPr>
      </p:pic>
      <p:pic>
        <p:nvPicPr>
          <p:cNvPr id="3" name="Grafik 2">
            <a:extLst>
              <a:ext uri="{FF2B5EF4-FFF2-40B4-BE49-F238E27FC236}">
                <a16:creationId xmlns:a16="http://schemas.microsoft.com/office/drawing/2014/main" xmlns="" id="{10E67215-77A0-46B1-8587-49BAC463D3F8}"/>
              </a:ext>
            </a:extLst>
          </p:cNvPr>
          <p:cNvPicPr>
            <a:picLocks noChangeAspect="1"/>
          </p:cNvPicPr>
          <p:nvPr/>
        </p:nvPicPr>
        <p:blipFill rotWithShape="1">
          <a:blip r:embed="rId4"/>
          <a:srcRect t="114"/>
          <a:stretch/>
        </p:blipFill>
        <p:spPr>
          <a:xfrm>
            <a:off x="8739447" y="570807"/>
            <a:ext cx="2788976" cy="787372"/>
          </a:xfrm>
          <a:prstGeom prst="rect">
            <a:avLst/>
          </a:prstGeom>
        </p:spPr>
      </p:pic>
      <p:sp>
        <p:nvSpPr>
          <p:cNvPr id="17" name="Textfeld 16">
            <a:extLst>
              <a:ext uri="{FF2B5EF4-FFF2-40B4-BE49-F238E27FC236}">
                <a16:creationId xmlns:a16="http://schemas.microsoft.com/office/drawing/2014/main" xmlns="" id="{49A89868-1508-4D70-BB44-A03E5C1A3C71}"/>
              </a:ext>
            </a:extLst>
          </p:cNvPr>
          <p:cNvSpPr txBox="1"/>
          <p:nvPr/>
        </p:nvSpPr>
        <p:spPr>
          <a:xfrm>
            <a:off x="1041862" y="1781522"/>
            <a:ext cx="10928466" cy="923330"/>
          </a:xfrm>
          <a:prstGeom prst="rect">
            <a:avLst/>
          </a:prstGeom>
          <a:noFill/>
        </p:spPr>
        <p:txBody>
          <a:bodyPr wrap="square" rtlCol="0">
            <a:spAutoFit/>
          </a:bodyPr>
          <a:lstStyle/>
          <a:p>
            <a:r>
              <a:rPr lang="de-DE" dirty="0"/>
              <a:t>Berechnen Sie gemeinsam mit Ihrem Banknachbarn die notwendigen </a:t>
            </a:r>
            <a:r>
              <a:rPr lang="de-DE" dirty="0" err="1"/>
              <a:t>KPI‘s</a:t>
            </a:r>
            <a:r>
              <a:rPr lang="de-DE" dirty="0"/>
              <a:t> für den britischen Markt. </a:t>
            </a:r>
          </a:p>
          <a:p>
            <a:r>
              <a:rPr lang="de-DE" dirty="0"/>
              <a:t>Erstellen Sie mit einem Medium Ihrer Wahl eine kurze anschauliche Präsentation, in der Sie die Geschäftsleitung über die Relevanz des britischen Absatzmarktes aufklären.</a:t>
            </a:r>
          </a:p>
        </p:txBody>
      </p:sp>
      <p:pic>
        <p:nvPicPr>
          <p:cNvPr id="11" name="Inhaltsplatzhalter 3">
            <a:extLst>
              <a:ext uri="{FF2B5EF4-FFF2-40B4-BE49-F238E27FC236}">
                <a16:creationId xmlns:a16="http://schemas.microsoft.com/office/drawing/2014/main" xmlns="" id="{EE623966-4DDF-462A-B3C1-F4232350C3E0}"/>
              </a:ext>
            </a:extLst>
          </p:cNvPr>
          <p:cNvPicPr>
            <a:picLocks noChangeAspect="1"/>
          </p:cNvPicPr>
          <p:nvPr/>
        </p:nvPicPr>
        <p:blipFill>
          <a:blip r:embed="rId3"/>
          <a:stretch>
            <a:fillRect/>
          </a:stretch>
        </p:blipFill>
        <p:spPr>
          <a:xfrm>
            <a:off x="417022" y="2931845"/>
            <a:ext cx="484608" cy="482197"/>
          </a:xfrm>
          <a:prstGeom prst="rect">
            <a:avLst/>
          </a:prstGeom>
        </p:spPr>
      </p:pic>
      <p:sp>
        <p:nvSpPr>
          <p:cNvPr id="12" name="Textfeld 11">
            <a:extLst>
              <a:ext uri="{FF2B5EF4-FFF2-40B4-BE49-F238E27FC236}">
                <a16:creationId xmlns:a16="http://schemas.microsoft.com/office/drawing/2014/main" xmlns="" id="{CE0C73B1-ED4A-456C-8B6D-681283134613}"/>
              </a:ext>
            </a:extLst>
          </p:cNvPr>
          <p:cNvSpPr txBox="1"/>
          <p:nvPr/>
        </p:nvSpPr>
        <p:spPr>
          <a:xfrm>
            <a:off x="1041862" y="2711278"/>
            <a:ext cx="10928466" cy="923330"/>
          </a:xfrm>
          <a:prstGeom prst="rect">
            <a:avLst/>
          </a:prstGeom>
          <a:noFill/>
        </p:spPr>
        <p:txBody>
          <a:bodyPr wrap="square" rtlCol="0">
            <a:spAutoFit/>
          </a:bodyPr>
          <a:lstStyle/>
          <a:p>
            <a:r>
              <a:rPr lang="de-DE" dirty="0"/>
              <a:t>Die Vertriebsabteilung der </a:t>
            </a:r>
            <a:r>
              <a:rPr lang="de-DE" dirty="0" err="1"/>
              <a:t>Jamando</a:t>
            </a:r>
            <a:r>
              <a:rPr lang="de-DE" dirty="0"/>
              <a:t> GmbH benötigt eine Arbeitsanweisung für das Versenden nach Großbritannien. In der Vergangenheit haben laut Auskunft von DHL immer wieder wichtige </a:t>
            </a:r>
            <a:r>
              <a:rPr lang="de-DE" dirty="0" smtClean="0"/>
              <a:t>Zolldokumente </a:t>
            </a:r>
            <a:r>
              <a:rPr lang="de-DE" dirty="0"/>
              <a:t>gefehlt. </a:t>
            </a:r>
          </a:p>
          <a:p>
            <a:r>
              <a:rPr lang="de-DE" dirty="0"/>
              <a:t>Recherchieren Sie in Einzelarbeit die notwendigen Versanddokumente auf folgender Seite:</a:t>
            </a:r>
          </a:p>
        </p:txBody>
      </p:sp>
      <p:grpSp>
        <p:nvGrpSpPr>
          <p:cNvPr id="7" name="Gruppieren 6">
            <a:extLst>
              <a:ext uri="{FF2B5EF4-FFF2-40B4-BE49-F238E27FC236}">
                <a16:creationId xmlns:a16="http://schemas.microsoft.com/office/drawing/2014/main" xmlns="" id="{201DDE37-21A1-4770-A146-229ACAF6577A}"/>
              </a:ext>
            </a:extLst>
          </p:cNvPr>
          <p:cNvGrpSpPr/>
          <p:nvPr/>
        </p:nvGrpSpPr>
        <p:grpSpPr>
          <a:xfrm>
            <a:off x="9617654" y="3305525"/>
            <a:ext cx="1124989" cy="1058531"/>
            <a:chOff x="9617654" y="3305525"/>
            <a:chExt cx="1124989" cy="1058531"/>
          </a:xfrm>
        </p:grpSpPr>
        <p:sp>
          <p:nvSpPr>
            <p:cNvPr id="5" name="Rechteck 4">
              <a:extLst>
                <a:ext uri="{FF2B5EF4-FFF2-40B4-BE49-F238E27FC236}">
                  <a16:creationId xmlns:a16="http://schemas.microsoft.com/office/drawing/2014/main" xmlns="" id="{B4273C2F-57C0-408D-A739-C0EABCF32E69}"/>
                </a:ext>
              </a:extLst>
            </p:cNvPr>
            <p:cNvSpPr/>
            <p:nvPr/>
          </p:nvSpPr>
          <p:spPr>
            <a:xfrm>
              <a:off x="9617654" y="3305525"/>
              <a:ext cx="1124989" cy="10585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rPr>
                <a:t>Platz für QR-Code</a:t>
              </a:r>
            </a:p>
          </p:txBody>
        </p:sp>
        <p:pic>
          <p:nvPicPr>
            <p:cNvPr id="6" name="Grafik 5">
              <a:extLst>
                <a:ext uri="{FF2B5EF4-FFF2-40B4-BE49-F238E27FC236}">
                  <a16:creationId xmlns:a16="http://schemas.microsoft.com/office/drawing/2014/main" xmlns="" id="{87C468AA-D4CC-4ECF-8347-0141CDA6B775}"/>
                </a:ext>
              </a:extLst>
            </p:cNvPr>
            <p:cNvPicPr>
              <a:picLocks noChangeAspect="1"/>
            </p:cNvPicPr>
            <p:nvPr/>
          </p:nvPicPr>
          <p:blipFill rotWithShape="1">
            <a:blip r:embed="rId5"/>
            <a:srcRect t="9674"/>
            <a:stretch/>
          </p:blipFill>
          <p:spPr>
            <a:xfrm>
              <a:off x="9697817" y="3332910"/>
              <a:ext cx="964664" cy="957960"/>
            </a:xfrm>
            <a:prstGeom prst="rect">
              <a:avLst/>
            </a:prstGeom>
          </p:spPr>
        </p:pic>
      </p:grpSp>
      <p:pic>
        <p:nvPicPr>
          <p:cNvPr id="15" name="Inhaltsplatzhalter 3">
            <a:extLst>
              <a:ext uri="{FF2B5EF4-FFF2-40B4-BE49-F238E27FC236}">
                <a16:creationId xmlns:a16="http://schemas.microsoft.com/office/drawing/2014/main" xmlns="" id="{ECB4F531-2E3C-403C-B3B6-F29AB9B44B4F}"/>
              </a:ext>
            </a:extLst>
          </p:cNvPr>
          <p:cNvPicPr>
            <a:picLocks noChangeAspect="1"/>
          </p:cNvPicPr>
          <p:nvPr/>
        </p:nvPicPr>
        <p:blipFill>
          <a:blip r:embed="rId3"/>
          <a:stretch>
            <a:fillRect/>
          </a:stretch>
        </p:blipFill>
        <p:spPr>
          <a:xfrm>
            <a:off x="417022" y="4563368"/>
            <a:ext cx="484608" cy="482197"/>
          </a:xfrm>
          <a:prstGeom prst="rect">
            <a:avLst/>
          </a:prstGeom>
        </p:spPr>
      </p:pic>
      <p:sp>
        <p:nvSpPr>
          <p:cNvPr id="16" name="Textfeld 15">
            <a:extLst>
              <a:ext uri="{FF2B5EF4-FFF2-40B4-BE49-F238E27FC236}">
                <a16:creationId xmlns:a16="http://schemas.microsoft.com/office/drawing/2014/main" xmlns="" id="{B7B764C0-2C4F-43EF-9EDB-BC33CA87E02C}"/>
              </a:ext>
            </a:extLst>
          </p:cNvPr>
          <p:cNvSpPr txBox="1"/>
          <p:nvPr/>
        </p:nvSpPr>
        <p:spPr>
          <a:xfrm>
            <a:off x="1041862" y="4342801"/>
            <a:ext cx="10928466" cy="923330"/>
          </a:xfrm>
          <a:prstGeom prst="rect">
            <a:avLst/>
          </a:prstGeom>
          <a:noFill/>
        </p:spPr>
        <p:txBody>
          <a:bodyPr wrap="square" rtlCol="0">
            <a:spAutoFit/>
          </a:bodyPr>
          <a:lstStyle/>
          <a:p>
            <a:r>
              <a:rPr lang="de-DE" dirty="0"/>
              <a:t>Erstellen Sie in Zusammenarbeit mit Ihren Teammitgliedern eine kurze und anschauliche Arbeitsanweisung, in derer das Ihnen zugteilte Versanddokument anschaulich erläutert wird. </a:t>
            </a:r>
          </a:p>
          <a:p>
            <a:r>
              <a:rPr lang="de-DE" dirty="0"/>
              <a:t>Laden Sie im Anschluss daran Ihre Arbeitsanweisung auf der folgenden </a:t>
            </a:r>
            <a:r>
              <a:rPr lang="de-DE" dirty="0" err="1"/>
              <a:t>Padlet</a:t>
            </a:r>
            <a:r>
              <a:rPr lang="de-DE" dirty="0"/>
              <a:t>-Seite hoch: </a:t>
            </a:r>
          </a:p>
        </p:txBody>
      </p:sp>
      <p:pic>
        <p:nvPicPr>
          <p:cNvPr id="20" name="Inhaltsplatzhalter 3">
            <a:extLst>
              <a:ext uri="{FF2B5EF4-FFF2-40B4-BE49-F238E27FC236}">
                <a16:creationId xmlns:a16="http://schemas.microsoft.com/office/drawing/2014/main" xmlns="" id="{4D1E2F22-BF23-4EBE-9C5E-F06E9D731E11}"/>
              </a:ext>
            </a:extLst>
          </p:cNvPr>
          <p:cNvPicPr>
            <a:picLocks noChangeAspect="1"/>
          </p:cNvPicPr>
          <p:nvPr/>
        </p:nvPicPr>
        <p:blipFill>
          <a:blip r:embed="rId3"/>
          <a:stretch>
            <a:fillRect/>
          </a:stretch>
        </p:blipFill>
        <p:spPr>
          <a:xfrm>
            <a:off x="417022" y="5861429"/>
            <a:ext cx="484608" cy="482197"/>
          </a:xfrm>
          <a:prstGeom prst="rect">
            <a:avLst/>
          </a:prstGeom>
        </p:spPr>
      </p:pic>
      <p:sp>
        <p:nvSpPr>
          <p:cNvPr id="21" name="Textfeld 20">
            <a:extLst>
              <a:ext uri="{FF2B5EF4-FFF2-40B4-BE49-F238E27FC236}">
                <a16:creationId xmlns:a16="http://schemas.microsoft.com/office/drawing/2014/main" xmlns="" id="{0724AC24-A3A6-4121-BE24-0694ED49FEFE}"/>
              </a:ext>
            </a:extLst>
          </p:cNvPr>
          <p:cNvSpPr txBox="1"/>
          <p:nvPr/>
        </p:nvSpPr>
        <p:spPr>
          <a:xfrm>
            <a:off x="1041862" y="5795801"/>
            <a:ext cx="10418618" cy="646331"/>
          </a:xfrm>
          <a:prstGeom prst="rect">
            <a:avLst/>
          </a:prstGeom>
          <a:noFill/>
        </p:spPr>
        <p:txBody>
          <a:bodyPr wrap="square" rtlCol="0">
            <a:spAutoFit/>
          </a:bodyPr>
          <a:lstStyle/>
          <a:p>
            <a:r>
              <a:rPr lang="de-DE" b="1" dirty="0"/>
              <a:t>Schon fertig?! – Lesen Sie sich den Text über die weiteren Auswirkungen des Brexits </a:t>
            </a:r>
          </a:p>
          <a:p>
            <a:r>
              <a:rPr lang="de-DE" b="1" dirty="0"/>
              <a:t>auf den Onlinehandel durch! </a:t>
            </a:r>
          </a:p>
        </p:txBody>
      </p:sp>
      <p:grpSp>
        <p:nvGrpSpPr>
          <p:cNvPr id="8" name="Gruppieren 7">
            <a:extLst>
              <a:ext uri="{FF2B5EF4-FFF2-40B4-BE49-F238E27FC236}">
                <a16:creationId xmlns:a16="http://schemas.microsoft.com/office/drawing/2014/main" xmlns="" id="{8E47B40B-3D5A-4F76-9DBF-7EE6A4769765}"/>
              </a:ext>
            </a:extLst>
          </p:cNvPr>
          <p:cNvGrpSpPr/>
          <p:nvPr/>
        </p:nvGrpSpPr>
        <p:grpSpPr>
          <a:xfrm>
            <a:off x="9617143" y="5750894"/>
            <a:ext cx="1124989" cy="1058531"/>
            <a:chOff x="9617143" y="5750894"/>
            <a:chExt cx="1124989" cy="1058531"/>
          </a:xfrm>
        </p:grpSpPr>
        <p:sp>
          <p:nvSpPr>
            <p:cNvPr id="19" name="Rechteck 18">
              <a:extLst>
                <a:ext uri="{FF2B5EF4-FFF2-40B4-BE49-F238E27FC236}">
                  <a16:creationId xmlns:a16="http://schemas.microsoft.com/office/drawing/2014/main" xmlns="" id="{AD10C82B-2F38-42CD-8994-F6EE4DD33C80}"/>
                </a:ext>
              </a:extLst>
            </p:cNvPr>
            <p:cNvSpPr/>
            <p:nvPr/>
          </p:nvSpPr>
          <p:spPr>
            <a:xfrm>
              <a:off x="9617143" y="5750894"/>
              <a:ext cx="1124989" cy="10585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rPr>
                <a:t>Platz für QR-Code</a:t>
              </a:r>
            </a:p>
          </p:txBody>
        </p:sp>
        <p:pic>
          <p:nvPicPr>
            <p:cNvPr id="22" name="Grafik 21">
              <a:extLst>
                <a:ext uri="{FF2B5EF4-FFF2-40B4-BE49-F238E27FC236}">
                  <a16:creationId xmlns:a16="http://schemas.microsoft.com/office/drawing/2014/main" xmlns="" id="{9743E41F-6FA5-4961-91CB-83C293CBABDA}"/>
                </a:ext>
              </a:extLst>
            </p:cNvPr>
            <p:cNvPicPr>
              <a:picLocks noChangeAspect="1"/>
            </p:cNvPicPr>
            <p:nvPr/>
          </p:nvPicPr>
          <p:blipFill>
            <a:blip r:embed="rId6"/>
            <a:stretch>
              <a:fillRect/>
            </a:stretch>
          </p:blipFill>
          <p:spPr>
            <a:xfrm>
              <a:off x="9670612" y="5779030"/>
              <a:ext cx="1018050" cy="1013624"/>
            </a:xfrm>
            <a:prstGeom prst="rect">
              <a:avLst/>
            </a:prstGeom>
          </p:spPr>
        </p:pic>
      </p:grpSp>
      <p:sp>
        <p:nvSpPr>
          <p:cNvPr id="18" name="Rechteck 17">
            <a:extLst>
              <a:ext uri="{FF2B5EF4-FFF2-40B4-BE49-F238E27FC236}">
                <a16:creationId xmlns:a16="http://schemas.microsoft.com/office/drawing/2014/main" xmlns="" id="{D2079B8F-ADC5-44F3-BD0F-731775D3788B}"/>
              </a:ext>
            </a:extLst>
          </p:cNvPr>
          <p:cNvSpPr/>
          <p:nvPr/>
        </p:nvSpPr>
        <p:spPr>
          <a:xfrm>
            <a:off x="9617653" y="4642963"/>
            <a:ext cx="1124989" cy="10585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tx1"/>
                </a:solidFill>
              </a:rPr>
              <a:t>Padlet</a:t>
            </a:r>
            <a:r>
              <a:rPr lang="de-DE" sz="1400" b="1" dirty="0">
                <a:solidFill>
                  <a:schemeClr val="tx1"/>
                </a:solidFill>
              </a:rPr>
              <a:t>-</a:t>
            </a:r>
          </a:p>
          <a:p>
            <a:pPr algn="ctr"/>
            <a:r>
              <a:rPr lang="de-DE" sz="1400" b="1" dirty="0">
                <a:solidFill>
                  <a:schemeClr val="tx1"/>
                </a:solidFill>
              </a:rPr>
              <a:t>QR-Code</a:t>
            </a:r>
          </a:p>
        </p:txBody>
      </p:sp>
    </p:spTree>
    <p:extLst>
      <p:ext uri="{BB962C8B-B14F-4D97-AF65-F5344CB8AC3E}">
        <p14:creationId xmlns:p14="http://schemas.microsoft.com/office/powerpoint/2010/main" val="1792775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2" grpId="0"/>
      <p:bldP spid="16" grpId="0"/>
      <p:bldP spid="21" grpId="0"/>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xmlns="" id="{1EB74D14-51E5-412A-84C9-E67745D0D170}"/>
              </a:ext>
            </a:extLst>
          </p:cNvPr>
          <p:cNvSpPr/>
          <p:nvPr/>
        </p:nvSpPr>
        <p:spPr>
          <a:xfrm>
            <a:off x="0" y="0"/>
            <a:ext cx="12192000" cy="68580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feld 6">
            <a:extLst>
              <a:ext uri="{FF2B5EF4-FFF2-40B4-BE49-F238E27FC236}">
                <a16:creationId xmlns:a16="http://schemas.microsoft.com/office/drawing/2014/main" xmlns="" id="{75E2F249-1C7D-4A18-822C-6071806DE912}"/>
              </a:ext>
            </a:extLst>
          </p:cNvPr>
          <p:cNvSpPr txBox="1"/>
          <p:nvPr/>
        </p:nvSpPr>
        <p:spPr>
          <a:xfrm>
            <a:off x="659326" y="345675"/>
            <a:ext cx="267169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srgbClr val="FF0000"/>
                </a:solidFill>
                <a:effectLst/>
                <a:uLnTx/>
                <a:uFillTx/>
                <a:latin typeface="Calibri" panose="020F0502020204030204"/>
                <a:ea typeface="+mn-ea"/>
                <a:cs typeface="+mn-cs"/>
              </a:rPr>
              <a:t>Lösung:</a:t>
            </a:r>
          </a:p>
        </p:txBody>
      </p:sp>
      <p:pic>
        <p:nvPicPr>
          <p:cNvPr id="10" name="Inhaltsplatzhalter 3">
            <a:extLst>
              <a:ext uri="{FF2B5EF4-FFF2-40B4-BE49-F238E27FC236}">
                <a16:creationId xmlns:a16="http://schemas.microsoft.com/office/drawing/2014/main" xmlns="" id="{CF308743-EFA8-4778-82EE-2A627B5EF566}"/>
              </a:ext>
            </a:extLst>
          </p:cNvPr>
          <p:cNvPicPr>
            <a:picLocks noGrp="1" noChangeAspect="1"/>
          </p:cNvPicPr>
          <p:nvPr>
            <p:ph idx="1"/>
          </p:nvPr>
        </p:nvPicPr>
        <p:blipFill>
          <a:blip r:embed="rId2"/>
          <a:stretch>
            <a:fillRect/>
          </a:stretch>
        </p:blipFill>
        <p:spPr>
          <a:xfrm>
            <a:off x="417022" y="1148648"/>
            <a:ext cx="484608" cy="482197"/>
          </a:xfrm>
          <a:prstGeom prst="rect">
            <a:avLst/>
          </a:prstGeom>
        </p:spPr>
      </p:pic>
      <p:sp>
        <p:nvSpPr>
          <p:cNvPr id="11" name="Textfeld 10">
            <a:extLst>
              <a:ext uri="{FF2B5EF4-FFF2-40B4-BE49-F238E27FC236}">
                <a16:creationId xmlns:a16="http://schemas.microsoft.com/office/drawing/2014/main" xmlns="" id="{6EE3E932-99D7-4B7B-A035-07EAE1612186}"/>
              </a:ext>
            </a:extLst>
          </p:cNvPr>
          <p:cNvSpPr txBox="1"/>
          <p:nvPr/>
        </p:nvSpPr>
        <p:spPr>
          <a:xfrm>
            <a:off x="1041862" y="928081"/>
            <a:ext cx="10928466" cy="923330"/>
          </a:xfrm>
          <a:prstGeom prst="rect">
            <a:avLst/>
          </a:prstGeom>
          <a:noFill/>
        </p:spPr>
        <p:txBody>
          <a:bodyPr wrap="square" rtlCol="0">
            <a:spAutoFit/>
          </a:bodyPr>
          <a:lstStyle/>
          <a:p>
            <a:r>
              <a:rPr lang="de-DE" dirty="0"/>
              <a:t>Berechnen Sie gemeinsam mit Ihrem Banknachbarn die notwendigen </a:t>
            </a:r>
            <a:r>
              <a:rPr lang="de-DE" dirty="0" err="1"/>
              <a:t>KPI‘s</a:t>
            </a:r>
            <a:r>
              <a:rPr lang="de-DE" dirty="0"/>
              <a:t> für den britischen Markt. </a:t>
            </a:r>
          </a:p>
          <a:p>
            <a:r>
              <a:rPr lang="de-DE" dirty="0"/>
              <a:t>Erstellen Sie mit einem Medium Ihrer Wahl eine kurze anschauliche Präsentation, in der Sie die Geschäftsleitung über die Relevanz des britischen Absatzmarktes aufklären.</a:t>
            </a:r>
          </a:p>
        </p:txBody>
      </p:sp>
      <p:pic>
        <p:nvPicPr>
          <p:cNvPr id="2" name="Grafik 1">
            <a:extLst>
              <a:ext uri="{FF2B5EF4-FFF2-40B4-BE49-F238E27FC236}">
                <a16:creationId xmlns:a16="http://schemas.microsoft.com/office/drawing/2014/main" xmlns="" id="{7A5C90D7-6125-4106-A572-14D19252902C}"/>
              </a:ext>
            </a:extLst>
          </p:cNvPr>
          <p:cNvPicPr>
            <a:picLocks noChangeAspect="1"/>
          </p:cNvPicPr>
          <p:nvPr/>
        </p:nvPicPr>
        <p:blipFill>
          <a:blip r:embed="rId3"/>
          <a:stretch>
            <a:fillRect/>
          </a:stretch>
        </p:blipFill>
        <p:spPr>
          <a:xfrm>
            <a:off x="804478" y="2048547"/>
            <a:ext cx="4487045" cy="2975106"/>
          </a:xfrm>
          <a:prstGeom prst="rect">
            <a:avLst/>
          </a:prstGeom>
        </p:spPr>
      </p:pic>
      <p:pic>
        <p:nvPicPr>
          <p:cNvPr id="6" name="Grafik 5">
            <a:extLst>
              <a:ext uri="{FF2B5EF4-FFF2-40B4-BE49-F238E27FC236}">
                <a16:creationId xmlns:a16="http://schemas.microsoft.com/office/drawing/2014/main" xmlns="" id="{71599C10-B8C5-4A47-8227-5E4C959D440E}"/>
              </a:ext>
            </a:extLst>
          </p:cNvPr>
          <p:cNvPicPr>
            <a:picLocks noChangeAspect="1"/>
          </p:cNvPicPr>
          <p:nvPr/>
        </p:nvPicPr>
        <p:blipFill>
          <a:blip r:embed="rId4"/>
          <a:stretch>
            <a:fillRect/>
          </a:stretch>
        </p:blipFill>
        <p:spPr>
          <a:xfrm>
            <a:off x="6096000" y="1990499"/>
            <a:ext cx="4413887" cy="2810500"/>
          </a:xfrm>
          <a:prstGeom prst="rect">
            <a:avLst/>
          </a:prstGeom>
        </p:spPr>
      </p:pic>
      <p:sp>
        <p:nvSpPr>
          <p:cNvPr id="14" name="Textfeld 13">
            <a:extLst>
              <a:ext uri="{FF2B5EF4-FFF2-40B4-BE49-F238E27FC236}">
                <a16:creationId xmlns:a16="http://schemas.microsoft.com/office/drawing/2014/main" xmlns="" id="{A49B2F8B-0D0E-482D-9AC0-500C9AF12A6E}"/>
              </a:ext>
            </a:extLst>
          </p:cNvPr>
          <p:cNvSpPr txBox="1"/>
          <p:nvPr/>
        </p:nvSpPr>
        <p:spPr>
          <a:xfrm>
            <a:off x="659326" y="5149463"/>
            <a:ext cx="10657067"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FF0000"/>
                </a:solidFill>
                <a:effectLst/>
                <a:uLnTx/>
                <a:uFillTx/>
                <a:latin typeface="Calibri" panose="020F0502020204030204"/>
                <a:ea typeface="+mn-ea"/>
                <a:cs typeface="+mn-cs"/>
              </a:rPr>
              <a:t>Fazit: Der britische Markt ist sehr wichtig für die </a:t>
            </a:r>
            <a:r>
              <a:rPr kumimoji="0" lang="de-DE" sz="2000" b="1" i="0" u="none" strike="noStrike" kern="1200" cap="none" spc="0" normalizeH="0" baseline="0" noProof="0" dirty="0" err="1">
                <a:ln>
                  <a:noFill/>
                </a:ln>
                <a:solidFill>
                  <a:srgbClr val="FF0000"/>
                </a:solidFill>
                <a:effectLst/>
                <a:uLnTx/>
                <a:uFillTx/>
                <a:latin typeface="Calibri" panose="020F0502020204030204"/>
                <a:ea typeface="+mn-ea"/>
                <a:cs typeface="+mn-cs"/>
              </a:rPr>
              <a:t>Jamando</a:t>
            </a:r>
            <a:r>
              <a:rPr kumimoji="0" lang="de-DE" sz="2000" b="1" i="0" u="none" strike="noStrike" kern="1200" cap="none" spc="0" normalizeH="0" baseline="0" noProof="0" dirty="0">
                <a:ln>
                  <a:noFill/>
                </a:ln>
                <a:solidFill>
                  <a:srgbClr val="FF0000"/>
                </a:solidFill>
                <a:effectLst/>
                <a:uLnTx/>
                <a:uFillTx/>
                <a:latin typeface="Calibri" panose="020F0502020204030204"/>
                <a:ea typeface="+mn-ea"/>
                <a:cs typeface="+mn-cs"/>
              </a:rPr>
              <a:t> GmbH: </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de-DE" sz="2000" b="1" i="0" u="none" strike="noStrike" kern="1200" cap="none" spc="0" normalizeH="0" baseline="0" noProof="0" dirty="0">
                <a:ln>
                  <a:noFill/>
                </a:ln>
                <a:solidFill>
                  <a:srgbClr val="FF0000"/>
                </a:solidFill>
                <a:effectLst/>
                <a:uLnTx/>
                <a:uFillTx/>
                <a:latin typeface="Calibri" panose="020F0502020204030204"/>
                <a:ea typeface="+mn-ea"/>
                <a:cs typeface="+mn-cs"/>
              </a:rPr>
              <a:t>Umsatzanteil von 13,28 % </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de-DE" sz="2000" b="1" i="0" u="none" strike="noStrike" kern="1200" cap="none" spc="0" normalizeH="0" baseline="0" noProof="0" dirty="0">
                <a:ln>
                  <a:noFill/>
                </a:ln>
                <a:solidFill>
                  <a:srgbClr val="FF0000"/>
                </a:solidFill>
                <a:effectLst/>
                <a:uLnTx/>
                <a:uFillTx/>
                <a:latin typeface="Calibri" panose="020F0502020204030204"/>
                <a:ea typeface="+mn-ea"/>
                <a:cs typeface="+mn-cs"/>
              </a:rPr>
              <a:t>Höchster CLV mit 1.466,01 €</a:t>
            </a:r>
          </a:p>
          <a:p>
            <a:pPr marR="0" lvl="0" algn="l" defTabSz="914400" rtl="0" eaLnBrk="1" fontAlgn="auto" latinLnBrk="0" hangingPunct="1">
              <a:lnSpc>
                <a:spcPct val="100000"/>
              </a:lnSpc>
              <a:spcBef>
                <a:spcPts val="0"/>
              </a:spcBef>
              <a:spcAft>
                <a:spcPts val="0"/>
              </a:spcAft>
              <a:buClrTx/>
              <a:buSzTx/>
              <a:tabLst/>
              <a:defRPr/>
            </a:pPr>
            <a:r>
              <a:rPr lang="de-DE" sz="2000" b="1" u="sng" dirty="0">
                <a:solidFill>
                  <a:srgbClr val="FF0000"/>
                </a:solidFill>
                <a:latin typeface="Calibri" panose="020F0502020204030204"/>
              </a:rPr>
              <a:t>=&gt; Sofortige Maßnahmen ergreifen, damit der Versand nach GB zuverlässig läuft!</a:t>
            </a:r>
            <a:endParaRPr kumimoji="0" lang="de-DE" sz="2000" b="1" i="0" u="sng"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88835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xmlns="" id="{1EB74D14-51E5-412A-84C9-E67745D0D170}"/>
              </a:ext>
            </a:extLst>
          </p:cNvPr>
          <p:cNvSpPr/>
          <p:nvPr/>
        </p:nvSpPr>
        <p:spPr>
          <a:xfrm>
            <a:off x="0" y="0"/>
            <a:ext cx="12192000" cy="68580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xmlns="" id="{75E2F249-1C7D-4A18-822C-6071806DE912}"/>
              </a:ext>
            </a:extLst>
          </p:cNvPr>
          <p:cNvSpPr txBox="1"/>
          <p:nvPr/>
        </p:nvSpPr>
        <p:spPr>
          <a:xfrm>
            <a:off x="659326" y="345675"/>
            <a:ext cx="2671699" cy="584775"/>
          </a:xfrm>
          <a:prstGeom prst="rect">
            <a:avLst/>
          </a:prstGeom>
          <a:noFill/>
        </p:spPr>
        <p:txBody>
          <a:bodyPr wrap="square" rtlCol="0">
            <a:spAutoFit/>
          </a:bodyPr>
          <a:lstStyle/>
          <a:p>
            <a:r>
              <a:rPr lang="de-DE" sz="3200" b="1" dirty="0">
                <a:solidFill>
                  <a:srgbClr val="FF0000"/>
                </a:solidFill>
              </a:rPr>
              <a:t>Lösung:</a:t>
            </a:r>
          </a:p>
        </p:txBody>
      </p:sp>
      <p:pic>
        <p:nvPicPr>
          <p:cNvPr id="5" name="Inhaltsplatzhalter 3">
            <a:extLst>
              <a:ext uri="{FF2B5EF4-FFF2-40B4-BE49-F238E27FC236}">
                <a16:creationId xmlns:a16="http://schemas.microsoft.com/office/drawing/2014/main" xmlns="" id="{2A97F1F2-E453-4E1F-BBBF-798A19F3C134}"/>
              </a:ext>
            </a:extLst>
          </p:cNvPr>
          <p:cNvPicPr>
            <a:picLocks noChangeAspect="1"/>
          </p:cNvPicPr>
          <p:nvPr/>
        </p:nvPicPr>
        <p:blipFill>
          <a:blip r:embed="rId2"/>
          <a:stretch>
            <a:fillRect/>
          </a:stretch>
        </p:blipFill>
        <p:spPr>
          <a:xfrm>
            <a:off x="417022" y="1276125"/>
            <a:ext cx="484608" cy="482197"/>
          </a:xfrm>
          <a:prstGeom prst="rect">
            <a:avLst/>
          </a:prstGeom>
        </p:spPr>
      </p:pic>
      <p:sp>
        <p:nvSpPr>
          <p:cNvPr id="8" name="Textfeld 7">
            <a:extLst>
              <a:ext uri="{FF2B5EF4-FFF2-40B4-BE49-F238E27FC236}">
                <a16:creationId xmlns:a16="http://schemas.microsoft.com/office/drawing/2014/main" xmlns="" id="{B70D48BF-80BE-4AB2-8B87-772D9FE0CE6E}"/>
              </a:ext>
            </a:extLst>
          </p:cNvPr>
          <p:cNvSpPr txBox="1"/>
          <p:nvPr/>
        </p:nvSpPr>
        <p:spPr>
          <a:xfrm>
            <a:off x="1041862" y="1055558"/>
            <a:ext cx="10928466" cy="923330"/>
          </a:xfrm>
          <a:prstGeom prst="rect">
            <a:avLst/>
          </a:prstGeom>
          <a:noFill/>
        </p:spPr>
        <p:txBody>
          <a:bodyPr wrap="square" rtlCol="0">
            <a:spAutoFit/>
          </a:bodyPr>
          <a:lstStyle/>
          <a:p>
            <a:r>
              <a:rPr lang="de-DE" dirty="0"/>
              <a:t>Die Vertriebsabteilung der </a:t>
            </a:r>
            <a:r>
              <a:rPr lang="de-DE" dirty="0" err="1"/>
              <a:t>Jamando</a:t>
            </a:r>
            <a:r>
              <a:rPr lang="de-DE" dirty="0"/>
              <a:t> GmbH benötigt eine Arbeitsanweisung für das Versenden nach Großbritannien. In der Vergangenheit haben laut Auskunft von DHL immer wieder wichtige Zolldokumente gefehlt. </a:t>
            </a:r>
          </a:p>
          <a:p>
            <a:r>
              <a:rPr lang="de-DE" dirty="0"/>
              <a:t>Recherchieren Sie in Einzelarbeit die notwendigen Versanddokumente auf folgender Seite:</a:t>
            </a:r>
          </a:p>
        </p:txBody>
      </p:sp>
      <p:pic>
        <p:nvPicPr>
          <p:cNvPr id="9" name="Grafik 8">
            <a:extLst>
              <a:ext uri="{FF2B5EF4-FFF2-40B4-BE49-F238E27FC236}">
                <a16:creationId xmlns:a16="http://schemas.microsoft.com/office/drawing/2014/main" xmlns="" id="{6E43C243-7464-4B07-8AE7-5E4089C969DD}"/>
              </a:ext>
            </a:extLst>
          </p:cNvPr>
          <p:cNvPicPr>
            <a:picLocks noChangeAspect="1"/>
          </p:cNvPicPr>
          <p:nvPr/>
        </p:nvPicPr>
        <p:blipFill rotWithShape="1">
          <a:blip r:embed="rId3"/>
          <a:srcRect t="9674"/>
          <a:stretch/>
        </p:blipFill>
        <p:spPr>
          <a:xfrm>
            <a:off x="9697817" y="1656088"/>
            <a:ext cx="964664" cy="957960"/>
          </a:xfrm>
          <a:prstGeom prst="rect">
            <a:avLst/>
          </a:prstGeom>
        </p:spPr>
      </p:pic>
      <p:pic>
        <p:nvPicPr>
          <p:cNvPr id="3" name="Grafik 2">
            <a:extLst>
              <a:ext uri="{FF2B5EF4-FFF2-40B4-BE49-F238E27FC236}">
                <a16:creationId xmlns:a16="http://schemas.microsoft.com/office/drawing/2014/main" xmlns="" id="{3E7301E8-02C6-4961-B9E5-8C7C9FEF0237}"/>
              </a:ext>
            </a:extLst>
          </p:cNvPr>
          <p:cNvPicPr>
            <a:picLocks noChangeAspect="1"/>
          </p:cNvPicPr>
          <p:nvPr/>
        </p:nvPicPr>
        <p:blipFill>
          <a:blip r:embed="rId4"/>
          <a:stretch>
            <a:fillRect/>
          </a:stretch>
        </p:blipFill>
        <p:spPr>
          <a:xfrm>
            <a:off x="969796" y="2231003"/>
            <a:ext cx="6971630" cy="4133775"/>
          </a:xfrm>
          <a:prstGeom prst="rect">
            <a:avLst/>
          </a:prstGeom>
        </p:spPr>
      </p:pic>
    </p:spTree>
    <p:extLst>
      <p:ext uri="{BB962C8B-B14F-4D97-AF65-F5344CB8AC3E}">
        <p14:creationId xmlns:p14="http://schemas.microsoft.com/office/powerpoint/2010/main" val="1165833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591</Words>
  <Application>Microsoft Office PowerPoint</Application>
  <PresentationFormat>Benutzerdefiniert</PresentationFormat>
  <Paragraphs>48</Paragraphs>
  <Slides>7</Slides>
  <Notes>1</Notes>
  <HiddenSlides>3</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Office</vt:lpstr>
      <vt:lpstr>PowerPoint-Präsentation</vt:lpstr>
      <vt:lpstr>Meeting mit der Geschäftsleitung von vergangener Woche:</vt:lpstr>
      <vt:lpstr>Meeting mit der Geschäftsleitung von vergangener Woche:</vt:lpstr>
      <vt:lpstr>PowerPoint-Präsentation</vt:lpstr>
      <vt:lpstr>Gestufte Hilfe: Handlungsaufträge: -Einsatz liegt im pädagogischen Ermessen der Lehrkraft-</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Laura Pflaum</dc:creator>
  <cp:lastModifiedBy>Hartinger, Maria-Anna</cp:lastModifiedBy>
  <cp:revision>123</cp:revision>
  <dcterms:created xsi:type="dcterms:W3CDTF">2019-09-15T17:00:12Z</dcterms:created>
  <dcterms:modified xsi:type="dcterms:W3CDTF">2021-06-28T12:04:40Z</dcterms:modified>
</cp:coreProperties>
</file>