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1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4389" autoAdjust="0"/>
    <p:restoredTop sz="79603" autoAdjust="0"/>
  </p:normalViewPr>
  <p:slideViewPr>
    <p:cSldViewPr>
      <p:cViewPr varScale="1">
        <p:scale>
          <a:sx n="71" d="100"/>
          <a:sy n="71" d="100"/>
        </p:scale>
        <p:origin x="1734" y="45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26A247D-B562-49DB-B11F-E0B9E9FBAF73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D328C8-5193-45D6-B9A1-C7F44ED1BD63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223044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D328C8-5193-45D6-B9A1-C7F44ED1BD63}" type="slidenum">
              <a:rPr lang="de-DE" smtClean="0"/>
              <a:pPr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450768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 durch Klicken hinzufügen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pPr/>
              <a:t>14.06.2021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0" y="759824"/>
            <a:ext cx="9144000" cy="5472608"/>
          </a:xfrm>
          <a:prstGeom prst="rect">
            <a:avLst/>
          </a:prstGeom>
          <a:solidFill>
            <a:schemeClr val="accent3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32" name="Pfeil nach rechts 31"/>
          <p:cNvSpPr/>
          <p:nvPr/>
        </p:nvSpPr>
        <p:spPr>
          <a:xfrm>
            <a:off x="4149337" y="1498466"/>
            <a:ext cx="792088" cy="801380"/>
          </a:xfrm>
          <a:prstGeom prst="rightArrow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3" name="Textfeld 32"/>
          <p:cNvSpPr txBox="1"/>
          <p:nvPr/>
        </p:nvSpPr>
        <p:spPr>
          <a:xfrm>
            <a:off x="5133242" y="1061159"/>
            <a:ext cx="10779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b="1" u="sng" dirty="0">
                <a:solidFill>
                  <a:srgbClr val="FF0000"/>
                </a:solidFill>
              </a:rPr>
              <a:t>Ursachen</a:t>
            </a:r>
          </a:p>
        </p:txBody>
      </p:sp>
      <p:sp>
        <p:nvSpPr>
          <p:cNvPr id="34" name="Textfeld 33"/>
          <p:cNvSpPr txBox="1"/>
          <p:nvPr/>
        </p:nvSpPr>
        <p:spPr>
          <a:xfrm>
            <a:off x="5099123" y="1364575"/>
            <a:ext cx="375392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lvl="0" indent="-285750">
              <a:buFontTx/>
              <a:buChar char="-"/>
            </a:pPr>
            <a:r>
              <a:rPr lang="de-DE" dirty="0">
                <a:solidFill>
                  <a:schemeClr val="bg1"/>
                </a:solidFill>
              </a:rPr>
              <a:t>Versanddokumente falsch </a:t>
            </a:r>
          </a:p>
          <a:p>
            <a:pPr marL="285750" lvl="0" indent="-285750">
              <a:buFontTx/>
              <a:buChar char="-"/>
            </a:pPr>
            <a:r>
              <a:rPr lang="de-DE" dirty="0">
                <a:solidFill>
                  <a:schemeClr val="bg1"/>
                </a:solidFill>
              </a:rPr>
              <a:t>Versanddokumente unvollständig</a:t>
            </a:r>
          </a:p>
          <a:p>
            <a:pPr marL="285750" lvl="0" indent="-285750">
              <a:buFontTx/>
              <a:buChar char="-"/>
            </a:pPr>
            <a:r>
              <a:rPr lang="de-DE" dirty="0">
                <a:solidFill>
                  <a:schemeClr val="bg1"/>
                </a:solidFill>
              </a:rPr>
              <a:t>Mitarbeiter sind überfordert</a:t>
            </a:r>
          </a:p>
          <a:p>
            <a:pPr marL="285750" lvl="0" indent="-285750">
              <a:buFontTx/>
              <a:buChar char="-"/>
            </a:pPr>
            <a:r>
              <a:rPr lang="de-DE" dirty="0">
                <a:solidFill>
                  <a:schemeClr val="bg1"/>
                </a:solidFill>
              </a:rPr>
              <a:t>Usw.</a:t>
            </a:r>
          </a:p>
        </p:txBody>
      </p:sp>
      <p:sp>
        <p:nvSpPr>
          <p:cNvPr id="44" name="Textfeld 43"/>
          <p:cNvSpPr txBox="1"/>
          <p:nvPr/>
        </p:nvSpPr>
        <p:spPr>
          <a:xfrm>
            <a:off x="308013" y="1278746"/>
            <a:ext cx="3734805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b="1" u="sng" dirty="0">
                <a:solidFill>
                  <a:schemeClr val="accent6">
                    <a:lumMod val="75000"/>
                  </a:schemeClr>
                </a:solidFill>
              </a:rPr>
              <a:t>Problem: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b="1" dirty="0">
                <a:solidFill>
                  <a:schemeClr val="accent6">
                    <a:lumMod val="75000"/>
                  </a:schemeClr>
                </a:solidFill>
              </a:rPr>
              <a:t>Zahlreiche Beschwerden von </a:t>
            </a:r>
          </a:p>
          <a:p>
            <a:pPr>
              <a:tabLst>
                <a:tab pos="268288" algn="l"/>
              </a:tabLst>
            </a:pPr>
            <a:r>
              <a:rPr lang="de-DE" b="1" dirty="0">
                <a:solidFill>
                  <a:schemeClr val="accent6">
                    <a:lumMod val="75000"/>
                  </a:schemeClr>
                </a:solidFill>
              </a:rPr>
              <a:t>	Britischen Kunden über die </a:t>
            </a:r>
          </a:p>
          <a:p>
            <a:pPr defTabSz="268288"/>
            <a:r>
              <a:rPr lang="de-DE" b="1" dirty="0">
                <a:solidFill>
                  <a:schemeClr val="accent6">
                    <a:lumMod val="75000"/>
                  </a:schemeClr>
                </a:solidFill>
              </a:rPr>
              <a:t>	</a:t>
            </a:r>
            <a:r>
              <a:rPr lang="de-DE" b="1" dirty="0" err="1">
                <a:solidFill>
                  <a:schemeClr val="accent6">
                    <a:lumMod val="75000"/>
                  </a:schemeClr>
                </a:solidFill>
              </a:rPr>
              <a:t>Jamando</a:t>
            </a:r>
            <a:r>
              <a:rPr lang="de-DE" b="1" dirty="0">
                <a:solidFill>
                  <a:schemeClr val="accent6">
                    <a:lumMod val="75000"/>
                  </a:schemeClr>
                </a:solidFill>
              </a:rPr>
              <a:t> GmbH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b="1" dirty="0">
                <a:solidFill>
                  <a:schemeClr val="accent6">
                    <a:lumMod val="75000"/>
                  </a:schemeClr>
                </a:solidFill>
              </a:rPr>
              <a:t>Umsatzrückgang in GB</a:t>
            </a:r>
          </a:p>
        </p:txBody>
      </p:sp>
      <p:sp>
        <p:nvSpPr>
          <p:cNvPr id="27" name="Textfeld 26"/>
          <p:cNvSpPr txBox="1"/>
          <p:nvPr/>
        </p:nvSpPr>
        <p:spPr>
          <a:xfrm>
            <a:off x="5978121" y="3793581"/>
            <a:ext cx="209862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b="1" u="sng" dirty="0">
                <a:solidFill>
                  <a:srgbClr val="FF0000"/>
                </a:solidFill>
              </a:rPr>
              <a:t>Folgen:</a:t>
            </a:r>
          </a:p>
        </p:txBody>
      </p:sp>
      <p:sp>
        <p:nvSpPr>
          <p:cNvPr id="28" name="Textfeld 27"/>
          <p:cNvSpPr txBox="1"/>
          <p:nvPr/>
        </p:nvSpPr>
        <p:spPr>
          <a:xfrm>
            <a:off x="5970281" y="4071205"/>
            <a:ext cx="2890717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de-DE" dirty="0">
                <a:solidFill>
                  <a:schemeClr val="bg1"/>
                </a:solidFill>
              </a:rPr>
              <a:t>Imageschaden</a:t>
            </a:r>
          </a:p>
          <a:p>
            <a:pPr marL="285750" indent="-285750">
              <a:buFontTx/>
              <a:buChar char="-"/>
            </a:pPr>
            <a:r>
              <a:rPr lang="de-DE" dirty="0">
                <a:solidFill>
                  <a:schemeClr val="bg1"/>
                </a:solidFill>
              </a:rPr>
              <a:t>Umsatzeinbußen</a:t>
            </a:r>
          </a:p>
          <a:p>
            <a:pPr marL="285750" indent="-285750">
              <a:buFontTx/>
              <a:buChar char="-"/>
            </a:pPr>
            <a:r>
              <a:rPr lang="de-DE" dirty="0">
                <a:solidFill>
                  <a:schemeClr val="bg1"/>
                </a:solidFill>
              </a:rPr>
              <a:t>Kostensteigerung  </a:t>
            </a:r>
          </a:p>
          <a:p>
            <a:pPr marL="285750" indent="-285750">
              <a:buFontTx/>
              <a:buChar char="-"/>
            </a:pPr>
            <a:r>
              <a:rPr lang="de-DE" dirty="0">
                <a:solidFill>
                  <a:schemeClr val="bg1"/>
                </a:solidFill>
              </a:rPr>
              <a:t>Usw.</a:t>
            </a:r>
          </a:p>
          <a:p>
            <a:pPr marL="285750" indent="-285750">
              <a:buFontTx/>
              <a:buChar char="-"/>
            </a:pPr>
            <a:endParaRPr lang="de-DE" dirty="0">
              <a:solidFill>
                <a:schemeClr val="bg1"/>
              </a:solidFill>
            </a:endParaRPr>
          </a:p>
        </p:txBody>
      </p:sp>
      <p:sp>
        <p:nvSpPr>
          <p:cNvPr id="36" name="Textfeld 35"/>
          <p:cNvSpPr txBox="1"/>
          <p:nvPr/>
        </p:nvSpPr>
        <p:spPr>
          <a:xfrm>
            <a:off x="251520" y="3353308"/>
            <a:ext cx="5040559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b="1" u="sng" dirty="0">
                <a:solidFill>
                  <a:srgbClr val="FFFF00"/>
                </a:solidFill>
              </a:rPr>
              <a:t>Wie lösen wir das Problem:</a:t>
            </a:r>
          </a:p>
          <a:p>
            <a:endParaRPr lang="de-DE" b="1" dirty="0">
              <a:solidFill>
                <a:srgbClr val="FFFF00"/>
              </a:solidFill>
            </a:endParaRPr>
          </a:p>
          <a:p>
            <a:r>
              <a:rPr lang="de-DE" b="1" dirty="0">
                <a:solidFill>
                  <a:srgbClr val="FFFF00"/>
                </a:solidFill>
              </a:rPr>
              <a:t>1. Relevanz des britischen Marktes für die </a:t>
            </a:r>
            <a:r>
              <a:rPr lang="de-DE" b="1" dirty="0" err="1">
                <a:solidFill>
                  <a:srgbClr val="FFFF00"/>
                </a:solidFill>
              </a:rPr>
              <a:t>Jamando</a:t>
            </a:r>
            <a:r>
              <a:rPr lang="de-DE" b="1" dirty="0">
                <a:solidFill>
                  <a:srgbClr val="FFFF00"/>
                </a:solidFill>
              </a:rPr>
              <a:t> GmbH abklären. =&gt; Relevante </a:t>
            </a:r>
            <a:r>
              <a:rPr lang="de-DE" b="1" dirty="0" err="1">
                <a:solidFill>
                  <a:srgbClr val="FFFF00"/>
                </a:solidFill>
              </a:rPr>
              <a:t>KPI‘s</a:t>
            </a:r>
            <a:r>
              <a:rPr lang="de-DE" b="1" dirty="0">
                <a:solidFill>
                  <a:srgbClr val="FFFF00"/>
                </a:solidFill>
              </a:rPr>
              <a:t> berechnen</a:t>
            </a:r>
          </a:p>
          <a:p>
            <a:r>
              <a:rPr lang="de-DE" b="1" dirty="0">
                <a:solidFill>
                  <a:srgbClr val="FFFF00"/>
                </a:solidFill>
              </a:rPr>
              <a:t> </a:t>
            </a:r>
          </a:p>
          <a:p>
            <a:r>
              <a:rPr lang="de-DE" b="1" dirty="0">
                <a:solidFill>
                  <a:srgbClr val="FFFF00"/>
                </a:solidFill>
              </a:rPr>
              <a:t>2. Vertriebsabteilung benötigt eine Arbeitsanweisung über die notwendigen Dokumente für den Versand von Waren nach Großbritannien</a:t>
            </a:r>
          </a:p>
          <a:p>
            <a:endParaRPr lang="de-DE" b="1" dirty="0">
              <a:solidFill>
                <a:srgbClr val="FFFF00"/>
              </a:solidFill>
            </a:endParaRPr>
          </a:p>
          <a:p>
            <a:endParaRPr lang="de-DE" b="1" dirty="0">
              <a:solidFill>
                <a:srgbClr val="FFFF00"/>
              </a:solidFill>
            </a:endParaRPr>
          </a:p>
        </p:txBody>
      </p:sp>
      <p:sp>
        <p:nvSpPr>
          <p:cNvPr id="14" name="Pfeil nach rechts 13"/>
          <p:cNvSpPr/>
          <p:nvPr/>
        </p:nvSpPr>
        <p:spPr>
          <a:xfrm rot="5400000">
            <a:off x="6655314" y="2805383"/>
            <a:ext cx="607422" cy="801380"/>
          </a:xfrm>
          <a:prstGeom prst="rightArrow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5" name="Pfeil nach rechts 14"/>
          <p:cNvSpPr/>
          <p:nvPr/>
        </p:nvSpPr>
        <p:spPr>
          <a:xfrm rot="10800000">
            <a:off x="5239888" y="4293096"/>
            <a:ext cx="607422" cy="801380"/>
          </a:xfrm>
          <a:prstGeom prst="rightArrow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" name="Gewitterblitz 1"/>
          <p:cNvSpPr/>
          <p:nvPr/>
        </p:nvSpPr>
        <p:spPr>
          <a:xfrm rot="3108571">
            <a:off x="3270440" y="1066469"/>
            <a:ext cx="778532" cy="1555681"/>
          </a:xfrm>
          <a:prstGeom prst="lightningBol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76</Words>
  <Application>Microsoft Office PowerPoint</Application>
  <PresentationFormat>Bildschirmpräsentation (4:3)</PresentationFormat>
  <Paragraphs>21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Larissa-Design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Jo Ben</dc:creator>
  <cp:lastModifiedBy>Michael Wagner</cp:lastModifiedBy>
  <cp:revision>56</cp:revision>
  <dcterms:created xsi:type="dcterms:W3CDTF">2013-01-27T12:03:14Z</dcterms:created>
  <dcterms:modified xsi:type="dcterms:W3CDTF">2021-06-14T08:29:16Z</dcterms:modified>
</cp:coreProperties>
</file>

<file path=docProps/thumbnail.jpeg>
</file>