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257" r:id="rId3"/>
    <p:sldId id="261" r:id="rId4"/>
    <p:sldId id="258" r:id="rId5"/>
    <p:sldId id="262" r:id="rId6"/>
    <p:sldId id="259" r:id="rId7"/>
    <p:sldId id="263" r:id="rId8"/>
    <p:sldId id="260"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D00B70-FA57-4623-9F08-24D0B082C063}" v="20" dt="2021-02-23T09:19:23.2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2" autoAdjust="0"/>
    <p:restoredTop sz="59037" autoAdjust="0"/>
  </p:normalViewPr>
  <p:slideViewPr>
    <p:cSldViewPr snapToGrid="0">
      <p:cViewPr varScale="1">
        <p:scale>
          <a:sx n="63" d="100"/>
          <a:sy n="63" d="100"/>
        </p:scale>
        <p:origin x="21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arina" userId="97d44d64-83d6-4396-8545-f2e14e43b3ff" providerId="ADAL" clId="{8ED00B70-FA57-4623-9F08-24D0B082C063}"/>
    <pc:docChg chg="modSld">
      <pc:chgData name="Katharina" userId="97d44d64-83d6-4396-8545-f2e14e43b3ff" providerId="ADAL" clId="{8ED00B70-FA57-4623-9F08-24D0B082C063}" dt="2021-02-23T09:19:23.294" v="19"/>
      <pc:docMkLst>
        <pc:docMk/>
      </pc:docMkLst>
      <pc:sldChg chg="addSp delSp modSp">
        <pc:chgData name="Katharina" userId="97d44d64-83d6-4396-8545-f2e14e43b3ff" providerId="ADAL" clId="{8ED00B70-FA57-4623-9F08-24D0B082C063}" dt="2021-02-23T09:03:56.022" v="0"/>
        <pc:sldMkLst>
          <pc:docMk/>
          <pc:sldMk cId="554109407" sldId="256"/>
        </pc:sldMkLst>
        <pc:picChg chg="add mod">
          <ac:chgData name="Katharina" userId="97d44d64-83d6-4396-8545-f2e14e43b3ff" providerId="ADAL" clId="{8ED00B70-FA57-4623-9F08-24D0B082C063}" dt="2021-02-23T09:03:56.022" v="0"/>
          <ac:picMkLst>
            <pc:docMk/>
            <pc:sldMk cId="554109407" sldId="256"/>
            <ac:picMk id="3" creationId="{4B4CCAA0-3E36-45A7-A4BE-040F9EBE9005}"/>
          </ac:picMkLst>
        </pc:picChg>
        <pc:picChg chg="del">
          <ac:chgData name="Katharina" userId="97d44d64-83d6-4396-8545-f2e14e43b3ff" providerId="ADAL" clId="{8ED00B70-FA57-4623-9F08-24D0B082C063}" dt="2021-02-23T09:03:56.022" v="0"/>
          <ac:picMkLst>
            <pc:docMk/>
            <pc:sldMk cId="554109407" sldId="256"/>
            <ac:picMk id="7" creationId="{F7130297-F05D-4925-B8B4-66D4DB8B5515}"/>
          </ac:picMkLst>
        </pc:picChg>
      </pc:sldChg>
      <pc:sldChg chg="addSp delSp modSp modTransition modAnim">
        <pc:chgData name="Katharina" userId="97d44d64-83d6-4396-8545-f2e14e43b3ff" providerId="ADAL" clId="{8ED00B70-FA57-4623-9F08-24D0B082C063}" dt="2021-02-23T09:10:56.047" v="7"/>
        <pc:sldMkLst>
          <pc:docMk/>
          <pc:sldMk cId="2682570340" sldId="257"/>
        </pc:sldMkLst>
        <pc:picChg chg="add del mod">
          <ac:chgData name="Katharina" userId="97d44d64-83d6-4396-8545-f2e14e43b3ff" providerId="ADAL" clId="{8ED00B70-FA57-4623-9F08-24D0B082C063}" dt="2021-02-23T09:07:32.729" v="4"/>
          <ac:picMkLst>
            <pc:docMk/>
            <pc:sldMk cId="2682570340" sldId="257"/>
            <ac:picMk id="3" creationId="{FD710D03-AF06-42B9-A0CA-88E2F3A09D40}"/>
          </ac:picMkLst>
        </pc:picChg>
        <pc:picChg chg="add del mod">
          <ac:chgData name="Katharina" userId="97d44d64-83d6-4396-8545-f2e14e43b3ff" providerId="ADAL" clId="{8ED00B70-FA57-4623-9F08-24D0B082C063}" dt="2021-02-23T09:10:04.097" v="6"/>
          <ac:picMkLst>
            <pc:docMk/>
            <pc:sldMk cId="2682570340" sldId="257"/>
            <ac:picMk id="7" creationId="{0FEF826E-667F-48BE-82F1-567D76EB6147}"/>
          </ac:picMkLst>
        </pc:picChg>
        <pc:picChg chg="del">
          <ac:chgData name="Katharina" userId="97d44d64-83d6-4396-8545-f2e14e43b3ff" providerId="ADAL" clId="{8ED00B70-FA57-4623-9F08-24D0B082C063}" dt="2021-02-23T09:07:23.203" v="3"/>
          <ac:picMkLst>
            <pc:docMk/>
            <pc:sldMk cId="2682570340" sldId="257"/>
            <ac:picMk id="9" creationId="{C1D66725-CFD8-46DE-94F4-FECDED4FD862}"/>
          </ac:picMkLst>
        </pc:picChg>
        <pc:picChg chg="add mod">
          <ac:chgData name="Katharina" userId="97d44d64-83d6-4396-8545-f2e14e43b3ff" providerId="ADAL" clId="{8ED00B70-FA57-4623-9F08-24D0B082C063}" dt="2021-02-23T09:10:56.047" v="7"/>
          <ac:picMkLst>
            <pc:docMk/>
            <pc:sldMk cId="2682570340" sldId="257"/>
            <ac:picMk id="12" creationId="{C4166C22-92C3-48C3-AF99-9A53F8ABBF2D}"/>
          </ac:picMkLst>
        </pc:picChg>
      </pc:sldChg>
      <pc:sldChg chg="addSp delSp modSp">
        <pc:chgData name="Katharina" userId="97d44d64-83d6-4396-8545-f2e14e43b3ff" providerId="ADAL" clId="{8ED00B70-FA57-4623-9F08-24D0B082C063}" dt="2021-02-23T09:14:41.414" v="11"/>
        <pc:sldMkLst>
          <pc:docMk/>
          <pc:sldMk cId="2911307235" sldId="258"/>
        </pc:sldMkLst>
        <pc:picChg chg="add mod">
          <ac:chgData name="Katharina" userId="97d44d64-83d6-4396-8545-f2e14e43b3ff" providerId="ADAL" clId="{8ED00B70-FA57-4623-9F08-24D0B082C063}" dt="2021-02-23T09:14:41.414" v="11"/>
          <ac:picMkLst>
            <pc:docMk/>
            <pc:sldMk cId="2911307235" sldId="258"/>
            <ac:picMk id="5" creationId="{32EA6061-6CEA-4A4A-9096-889BECF547F3}"/>
          </ac:picMkLst>
        </pc:picChg>
        <pc:picChg chg="del">
          <ac:chgData name="Katharina" userId="97d44d64-83d6-4396-8545-f2e14e43b3ff" providerId="ADAL" clId="{8ED00B70-FA57-4623-9F08-24D0B082C063}" dt="2021-02-23T09:14:41.414" v="11"/>
          <ac:picMkLst>
            <pc:docMk/>
            <pc:sldMk cId="2911307235" sldId="258"/>
            <ac:picMk id="6" creationId="{3F989D52-B71F-4542-BEB4-CD1FF59DEF13}"/>
          </ac:picMkLst>
        </pc:picChg>
      </pc:sldChg>
      <pc:sldChg chg="addSp delSp modSp">
        <pc:chgData name="Katharina" userId="97d44d64-83d6-4396-8545-f2e14e43b3ff" providerId="ADAL" clId="{8ED00B70-FA57-4623-9F08-24D0B082C063}" dt="2021-02-23T09:15:57.545" v="13"/>
        <pc:sldMkLst>
          <pc:docMk/>
          <pc:sldMk cId="3979365782" sldId="259"/>
        </pc:sldMkLst>
        <pc:picChg chg="del">
          <ac:chgData name="Katharina" userId="97d44d64-83d6-4396-8545-f2e14e43b3ff" providerId="ADAL" clId="{8ED00B70-FA57-4623-9F08-24D0B082C063}" dt="2021-02-23T09:15:57.545" v="13"/>
          <ac:picMkLst>
            <pc:docMk/>
            <pc:sldMk cId="3979365782" sldId="259"/>
            <ac:picMk id="10" creationId="{CC39B876-0201-4992-B75B-3DFB9E5EEB87}"/>
          </ac:picMkLst>
        </pc:picChg>
        <pc:picChg chg="add mod">
          <ac:chgData name="Katharina" userId="97d44d64-83d6-4396-8545-f2e14e43b3ff" providerId="ADAL" clId="{8ED00B70-FA57-4623-9F08-24D0B082C063}" dt="2021-02-23T09:15:57.545" v="13"/>
          <ac:picMkLst>
            <pc:docMk/>
            <pc:sldMk cId="3979365782" sldId="259"/>
            <ac:picMk id="11" creationId="{6F9F362B-F4A8-4D4C-BD92-46D64B1E7B1E}"/>
          </ac:picMkLst>
        </pc:picChg>
      </pc:sldChg>
      <pc:sldChg chg="addSp delSp modSp">
        <pc:chgData name="Katharina" userId="97d44d64-83d6-4396-8545-f2e14e43b3ff" providerId="ADAL" clId="{8ED00B70-FA57-4623-9F08-24D0B082C063}" dt="2021-02-23T09:17:40.709" v="15"/>
        <pc:sldMkLst>
          <pc:docMk/>
          <pc:sldMk cId="1430952557" sldId="260"/>
        </pc:sldMkLst>
        <pc:picChg chg="del">
          <ac:chgData name="Katharina" userId="97d44d64-83d6-4396-8545-f2e14e43b3ff" providerId="ADAL" clId="{8ED00B70-FA57-4623-9F08-24D0B082C063}" dt="2021-02-23T09:17:40.709" v="15"/>
          <ac:picMkLst>
            <pc:docMk/>
            <pc:sldMk cId="1430952557" sldId="260"/>
            <ac:picMk id="5" creationId="{348746C1-5346-4C5B-BA72-144E9090992F}"/>
          </ac:picMkLst>
        </pc:picChg>
        <pc:picChg chg="add mod">
          <ac:chgData name="Katharina" userId="97d44d64-83d6-4396-8545-f2e14e43b3ff" providerId="ADAL" clId="{8ED00B70-FA57-4623-9F08-24D0B082C063}" dt="2021-02-23T09:17:40.709" v="15"/>
          <ac:picMkLst>
            <pc:docMk/>
            <pc:sldMk cId="1430952557" sldId="260"/>
            <ac:picMk id="7" creationId="{FE117FCE-6A82-425E-9B9F-D070C74D5C78}"/>
          </ac:picMkLst>
        </pc:picChg>
      </pc:sldChg>
      <pc:sldChg chg="addSp delSp modSp modTransition modAnim">
        <pc:chgData name="Katharina" userId="97d44d64-83d6-4396-8545-f2e14e43b3ff" providerId="ADAL" clId="{8ED00B70-FA57-4623-9F08-24D0B082C063}" dt="2021-02-23T09:13:48.062" v="10"/>
        <pc:sldMkLst>
          <pc:docMk/>
          <pc:sldMk cId="2366048637" sldId="261"/>
        </pc:sldMkLst>
        <pc:picChg chg="add del mod">
          <ac:chgData name="Katharina" userId="97d44d64-83d6-4396-8545-f2e14e43b3ff" providerId="ADAL" clId="{8ED00B70-FA57-4623-9F08-24D0B082C063}" dt="2021-02-23T09:06:45.762" v="2"/>
          <ac:picMkLst>
            <pc:docMk/>
            <pc:sldMk cId="2366048637" sldId="261"/>
            <ac:picMk id="3" creationId="{AD708512-E195-49E1-A2B4-E63447DB7719}"/>
          </ac:picMkLst>
        </pc:picChg>
        <pc:picChg chg="add del mod">
          <ac:chgData name="Katharina" userId="97d44d64-83d6-4396-8545-f2e14e43b3ff" providerId="ADAL" clId="{8ED00B70-FA57-4623-9F08-24D0B082C063}" dt="2021-02-23T09:13:05.142" v="9"/>
          <ac:picMkLst>
            <pc:docMk/>
            <pc:sldMk cId="2366048637" sldId="261"/>
            <ac:picMk id="4" creationId="{A4BD0C78-4AC1-45D6-95A7-DCFB3A14E787}"/>
          </ac:picMkLst>
        </pc:picChg>
        <pc:picChg chg="del">
          <ac:chgData name="Katharina" userId="97d44d64-83d6-4396-8545-f2e14e43b3ff" providerId="ADAL" clId="{8ED00B70-FA57-4623-9F08-24D0B082C063}" dt="2021-02-23T09:06:42.137" v="1"/>
          <ac:picMkLst>
            <pc:docMk/>
            <pc:sldMk cId="2366048637" sldId="261"/>
            <ac:picMk id="5" creationId="{7CB11824-893F-4699-B9F8-1EAFF8A88FDB}"/>
          </ac:picMkLst>
        </pc:picChg>
        <pc:picChg chg="add mod">
          <ac:chgData name="Katharina" userId="97d44d64-83d6-4396-8545-f2e14e43b3ff" providerId="ADAL" clId="{8ED00B70-FA57-4623-9F08-24D0B082C063}" dt="2021-02-23T09:13:48.062" v="10"/>
          <ac:picMkLst>
            <pc:docMk/>
            <pc:sldMk cId="2366048637" sldId="261"/>
            <ac:picMk id="6" creationId="{639C6522-E548-4CD9-9993-4ADB53F7AC38}"/>
          </ac:picMkLst>
        </pc:picChg>
      </pc:sldChg>
      <pc:sldChg chg="addSp delSp modSp">
        <pc:chgData name="Katharina" userId="97d44d64-83d6-4396-8545-f2e14e43b3ff" providerId="ADAL" clId="{8ED00B70-FA57-4623-9F08-24D0B082C063}" dt="2021-02-23T09:15:14.545" v="12"/>
        <pc:sldMkLst>
          <pc:docMk/>
          <pc:sldMk cId="4147454038" sldId="262"/>
        </pc:sldMkLst>
        <pc:picChg chg="add mod">
          <ac:chgData name="Katharina" userId="97d44d64-83d6-4396-8545-f2e14e43b3ff" providerId="ADAL" clId="{8ED00B70-FA57-4623-9F08-24D0B082C063}" dt="2021-02-23T09:15:14.545" v="12"/>
          <ac:picMkLst>
            <pc:docMk/>
            <pc:sldMk cId="4147454038" sldId="262"/>
            <ac:picMk id="3" creationId="{A5BB06F9-4885-4BF0-A51E-6059934BC0E7}"/>
          </ac:picMkLst>
        </pc:picChg>
        <pc:picChg chg="del">
          <ac:chgData name="Katharina" userId="97d44d64-83d6-4396-8545-f2e14e43b3ff" providerId="ADAL" clId="{8ED00B70-FA57-4623-9F08-24D0B082C063}" dt="2021-02-23T09:15:14.545" v="12"/>
          <ac:picMkLst>
            <pc:docMk/>
            <pc:sldMk cId="4147454038" sldId="262"/>
            <ac:picMk id="7" creationId="{4F5CFB56-EB3F-4AB3-BF0E-E2478D29CAE7}"/>
          </ac:picMkLst>
        </pc:picChg>
      </pc:sldChg>
      <pc:sldChg chg="addSp delSp modSp">
        <pc:chgData name="Katharina" userId="97d44d64-83d6-4396-8545-f2e14e43b3ff" providerId="ADAL" clId="{8ED00B70-FA57-4623-9F08-24D0B082C063}" dt="2021-02-23T09:16:50.658" v="14"/>
        <pc:sldMkLst>
          <pc:docMk/>
          <pc:sldMk cId="1500990773" sldId="263"/>
        </pc:sldMkLst>
        <pc:picChg chg="add mod">
          <ac:chgData name="Katharina" userId="97d44d64-83d6-4396-8545-f2e14e43b3ff" providerId="ADAL" clId="{8ED00B70-FA57-4623-9F08-24D0B082C063}" dt="2021-02-23T09:16:50.658" v="14"/>
          <ac:picMkLst>
            <pc:docMk/>
            <pc:sldMk cId="1500990773" sldId="263"/>
            <ac:picMk id="3" creationId="{6A016162-EE04-44C1-AEA8-CC37C37E5F99}"/>
          </ac:picMkLst>
        </pc:picChg>
        <pc:picChg chg="del">
          <ac:chgData name="Katharina" userId="97d44d64-83d6-4396-8545-f2e14e43b3ff" providerId="ADAL" clId="{8ED00B70-FA57-4623-9F08-24D0B082C063}" dt="2021-02-23T09:16:50.658" v="14"/>
          <ac:picMkLst>
            <pc:docMk/>
            <pc:sldMk cId="1500990773" sldId="263"/>
            <ac:picMk id="5" creationId="{D7361F47-CF94-461B-8F89-D119643026D5}"/>
          </ac:picMkLst>
        </pc:picChg>
      </pc:sldChg>
      <pc:sldChg chg="addSp delSp modSp modTransition modAnim">
        <pc:chgData name="Katharina" userId="97d44d64-83d6-4396-8545-f2e14e43b3ff" providerId="ADAL" clId="{8ED00B70-FA57-4623-9F08-24D0B082C063}" dt="2021-02-23T09:18:49.407" v="18"/>
        <pc:sldMkLst>
          <pc:docMk/>
          <pc:sldMk cId="223410969" sldId="264"/>
        </pc:sldMkLst>
        <pc:picChg chg="del">
          <ac:chgData name="Katharina" userId="97d44d64-83d6-4396-8545-f2e14e43b3ff" providerId="ADAL" clId="{8ED00B70-FA57-4623-9F08-24D0B082C063}" dt="2021-02-23T09:17:57.554" v="16"/>
          <ac:picMkLst>
            <pc:docMk/>
            <pc:sldMk cId="223410969" sldId="264"/>
            <ac:picMk id="3" creationId="{11B5FC9C-350E-4ADC-9C70-53ED100EBAB7}"/>
          </ac:picMkLst>
        </pc:picChg>
        <pc:picChg chg="add del mod">
          <ac:chgData name="Katharina" userId="97d44d64-83d6-4396-8545-f2e14e43b3ff" providerId="ADAL" clId="{8ED00B70-FA57-4623-9F08-24D0B082C063}" dt="2021-02-23T09:18:06.061" v="17"/>
          <ac:picMkLst>
            <pc:docMk/>
            <pc:sldMk cId="223410969" sldId="264"/>
            <ac:picMk id="5" creationId="{49417F40-6936-40DB-A7FF-BA3E45D708D9}"/>
          </ac:picMkLst>
        </pc:picChg>
        <pc:picChg chg="add mod">
          <ac:chgData name="Katharina" userId="97d44d64-83d6-4396-8545-f2e14e43b3ff" providerId="ADAL" clId="{8ED00B70-FA57-4623-9F08-24D0B082C063}" dt="2021-02-23T09:18:49.407" v="18"/>
          <ac:picMkLst>
            <pc:docMk/>
            <pc:sldMk cId="223410969" sldId="264"/>
            <ac:picMk id="7" creationId="{DDE436A6-FB0A-4D73-8207-317311AF2C6F}"/>
          </ac:picMkLst>
        </pc:picChg>
      </pc:sldChg>
      <pc:sldChg chg="addSp delSp modSp">
        <pc:chgData name="Katharina" userId="97d44d64-83d6-4396-8545-f2e14e43b3ff" providerId="ADAL" clId="{8ED00B70-FA57-4623-9F08-24D0B082C063}" dt="2021-02-23T09:19:23.294" v="19"/>
        <pc:sldMkLst>
          <pc:docMk/>
          <pc:sldMk cId="3337689411" sldId="265"/>
        </pc:sldMkLst>
        <pc:picChg chg="add mod">
          <ac:chgData name="Katharina" userId="97d44d64-83d6-4396-8545-f2e14e43b3ff" providerId="ADAL" clId="{8ED00B70-FA57-4623-9F08-24D0B082C063}" dt="2021-02-23T09:19:23.294" v="19"/>
          <ac:picMkLst>
            <pc:docMk/>
            <pc:sldMk cId="3337689411" sldId="265"/>
            <ac:picMk id="2" creationId="{5B718941-981F-4C52-8D63-24608A55F922}"/>
          </ac:picMkLst>
        </pc:picChg>
        <pc:picChg chg="del">
          <ac:chgData name="Katharina" userId="97d44d64-83d6-4396-8545-f2e14e43b3ff" providerId="ADAL" clId="{8ED00B70-FA57-4623-9F08-24D0B082C063}" dt="2021-02-23T09:19:23.294" v="19"/>
          <ac:picMkLst>
            <pc:docMk/>
            <pc:sldMk cId="3337689411" sldId="265"/>
            <ac:picMk id="10" creationId="{3476F7F8-CF18-4D68-9867-17C96A3E5E9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DAF76D-3A3F-4FBB-98C6-91B1887B7E2B}" type="datetimeFigureOut">
              <a:rPr lang="de-DE" smtClean="0"/>
              <a:t>23.02.2021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EA1025-763F-4FBF-A2CF-1D5E1FAA7153}" type="slidenum">
              <a:rPr lang="de-DE" smtClean="0"/>
              <a:t>‹Nr.›</a:t>
            </a:fld>
            <a:endParaRPr lang="de-DE"/>
          </a:p>
        </p:txBody>
      </p:sp>
    </p:spTree>
    <p:extLst>
      <p:ext uri="{BB962C8B-B14F-4D97-AF65-F5344CB8AC3E}">
        <p14:creationId xmlns:p14="http://schemas.microsoft.com/office/powerpoint/2010/main" val="3191133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Hallo zusammen, heute schauen wir uns gemeinsam die vier Positionen der Umweltethik an.</a:t>
            </a:r>
          </a:p>
        </p:txBody>
      </p:sp>
      <p:sp>
        <p:nvSpPr>
          <p:cNvPr id="4" name="Foliennummernplatzhalter 3"/>
          <p:cNvSpPr>
            <a:spLocks noGrp="1"/>
          </p:cNvSpPr>
          <p:nvPr>
            <p:ph type="sldNum" sz="quarter" idx="5"/>
          </p:nvPr>
        </p:nvSpPr>
        <p:spPr/>
        <p:txBody>
          <a:bodyPr/>
          <a:lstStyle/>
          <a:p>
            <a:fld id="{FFEA1025-763F-4FBF-A2CF-1D5E1FAA7153}" type="slidenum">
              <a:rPr lang="de-DE" smtClean="0"/>
              <a:t>1</a:t>
            </a:fld>
            <a:endParaRPr lang="de-DE"/>
          </a:p>
        </p:txBody>
      </p:sp>
    </p:spTree>
    <p:extLst>
      <p:ext uri="{BB962C8B-B14F-4D97-AF65-F5344CB8AC3E}">
        <p14:creationId xmlns:p14="http://schemas.microsoft.com/office/powerpoint/2010/main" val="157081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Das waren also die wichtigsten Informationen zu den vier Positionen der Umweltethik.</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Haben Sie alles mitbekommen? Wenn nicht, ist das gar nicht schlimm… Spielen Sie den kleinen Film einfach nochmals ab, drücken Sie gegebenenfalls auf Pause, wenn Sie über etwas nachdenken oder sich Notizen machen wollen. Und wenn Sie fertig sind, stoppen Sie den Film – arbeiten Sie in einem für Sie angemessenen </a:t>
            </a:r>
            <a:r>
              <a:rPr lang="de-DE"/>
              <a:t>Tempo.</a:t>
            </a:r>
            <a:endParaRPr lang="de-DE" dirty="0"/>
          </a:p>
        </p:txBody>
      </p:sp>
      <p:sp>
        <p:nvSpPr>
          <p:cNvPr id="4" name="Foliennummernplatzhalter 3"/>
          <p:cNvSpPr>
            <a:spLocks noGrp="1"/>
          </p:cNvSpPr>
          <p:nvPr>
            <p:ph type="sldNum" sz="quarter" idx="5"/>
          </p:nvPr>
        </p:nvSpPr>
        <p:spPr/>
        <p:txBody>
          <a:bodyPr/>
          <a:lstStyle/>
          <a:p>
            <a:fld id="{FFEA1025-763F-4FBF-A2CF-1D5E1FAA7153}" type="slidenum">
              <a:rPr lang="de-DE" smtClean="0"/>
              <a:t>10</a:t>
            </a:fld>
            <a:endParaRPr lang="de-DE"/>
          </a:p>
        </p:txBody>
      </p:sp>
    </p:spTree>
    <p:extLst>
      <p:ext uri="{BB962C8B-B14F-4D97-AF65-F5344CB8AC3E}">
        <p14:creationId xmlns:p14="http://schemas.microsoft.com/office/powerpoint/2010/main" val="2469638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Wort Anthropozentrismus leitet sich aus dem Griechischen ab. </a:t>
            </a:r>
            <a:r>
              <a:rPr lang="de-DE" dirty="0" err="1"/>
              <a:t>Anthropos</a:t>
            </a:r>
            <a:r>
              <a:rPr lang="de-DE" dirty="0"/>
              <a:t> bedeutet Mensch, </a:t>
            </a:r>
            <a:r>
              <a:rPr lang="de-DE" dirty="0" err="1"/>
              <a:t>kentron</a:t>
            </a:r>
            <a:r>
              <a:rPr lang="de-DE" dirty="0"/>
              <a:t> steht für Mitte.</a:t>
            </a:r>
          </a:p>
          <a:p>
            <a:r>
              <a:rPr lang="de-DE" dirty="0"/>
              <a:t>Ein Vertreter des Anthropozentrismus  versteht demnach die Welt als auf den Menschen hin ausgerichtet. Alles auf dieser Erde dient nur seinen Zwecken und ist demnach nur Mittel für ihn. Die anthropozentrische Umweltethik sieht die bloße Zugehörigkeit zur Spezies Mensch als mit einem besonderen Status verbunden. </a:t>
            </a:r>
          </a:p>
        </p:txBody>
      </p:sp>
      <p:sp>
        <p:nvSpPr>
          <p:cNvPr id="4" name="Foliennummernplatzhalter 3"/>
          <p:cNvSpPr>
            <a:spLocks noGrp="1"/>
          </p:cNvSpPr>
          <p:nvPr>
            <p:ph type="sldNum" sz="quarter" idx="5"/>
          </p:nvPr>
        </p:nvSpPr>
        <p:spPr/>
        <p:txBody>
          <a:bodyPr/>
          <a:lstStyle/>
          <a:p>
            <a:fld id="{FFEA1025-763F-4FBF-A2CF-1D5E1FAA7153}" type="slidenum">
              <a:rPr lang="de-DE" smtClean="0"/>
              <a:t>2</a:t>
            </a:fld>
            <a:endParaRPr lang="de-DE"/>
          </a:p>
        </p:txBody>
      </p:sp>
    </p:spTree>
    <p:extLst>
      <p:ext uri="{BB962C8B-B14F-4D97-AF65-F5344CB8AC3E}">
        <p14:creationId xmlns:p14="http://schemas.microsoft.com/office/powerpoint/2010/main" val="691934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Der Mensch nimmt aufgrund seiner Fähigkeiten eine absolute Vorrangstellung gegenüber allen anderen Lebewesen und der Natur ein. Aus dieser Sichtweise leitet der Anthropozentrist das Recht des Menschen ab, die Natur zu verändern und sogar auszubeuten, wenn dies im Interesse des Menschen geschieht. Der einzige Grund für Umweltschutzmaßnahmen ist nach dieser Ansicht, dass der Mensch ein Interesse daran hat, seine eigene Lebensgrundlage so lange wie möglich zu erhalten.</a:t>
            </a:r>
          </a:p>
        </p:txBody>
      </p:sp>
      <p:sp>
        <p:nvSpPr>
          <p:cNvPr id="4" name="Foliennummernplatzhalter 3"/>
          <p:cNvSpPr>
            <a:spLocks noGrp="1"/>
          </p:cNvSpPr>
          <p:nvPr>
            <p:ph type="sldNum" sz="quarter" idx="5"/>
          </p:nvPr>
        </p:nvSpPr>
        <p:spPr/>
        <p:txBody>
          <a:bodyPr/>
          <a:lstStyle/>
          <a:p>
            <a:fld id="{FFEA1025-763F-4FBF-A2CF-1D5E1FAA7153}" type="slidenum">
              <a:rPr lang="de-DE" smtClean="0"/>
              <a:t>3</a:t>
            </a:fld>
            <a:endParaRPr lang="de-DE"/>
          </a:p>
        </p:txBody>
      </p:sp>
    </p:spTree>
    <p:extLst>
      <p:ext uri="{BB962C8B-B14F-4D97-AF65-F5344CB8AC3E}">
        <p14:creationId xmlns:p14="http://schemas.microsoft.com/office/powerpoint/2010/main" val="987116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Wort Pathozentrismus leitet sich ebenfalls aus dem Griechischen ab: </a:t>
            </a:r>
            <a:r>
              <a:rPr lang="de-DE" dirty="0" err="1"/>
              <a:t>pathein</a:t>
            </a:r>
            <a:r>
              <a:rPr lang="de-DE" dirty="0"/>
              <a:t> bedeutet fühlen.</a:t>
            </a:r>
          </a:p>
          <a:p>
            <a:r>
              <a:rPr lang="de-DE" dirty="0"/>
              <a:t>Ein Vertreter des Pathozentrismus ist der Meinung, dass alles Leben irgendwie miteinander verwandt ist und dass insbesondere Menschen und Tiere auf vergleichbare Weise leben und empfinden. Deshalb liegt es für einen Pathozentristen auf der Hand, dass ethische Grundanforderungen nicht nur für den Menschen, sondern auch für empfindsame und leidensfähige Lebewesen gelten sollen</a:t>
            </a:r>
          </a:p>
        </p:txBody>
      </p:sp>
      <p:sp>
        <p:nvSpPr>
          <p:cNvPr id="4" name="Foliennummernplatzhalter 3"/>
          <p:cNvSpPr>
            <a:spLocks noGrp="1"/>
          </p:cNvSpPr>
          <p:nvPr>
            <p:ph type="sldNum" sz="quarter" idx="5"/>
          </p:nvPr>
        </p:nvSpPr>
        <p:spPr/>
        <p:txBody>
          <a:bodyPr/>
          <a:lstStyle/>
          <a:p>
            <a:fld id="{FFEA1025-763F-4FBF-A2CF-1D5E1FAA7153}" type="slidenum">
              <a:rPr lang="de-DE" smtClean="0"/>
              <a:t>4</a:t>
            </a:fld>
            <a:endParaRPr lang="de-DE"/>
          </a:p>
        </p:txBody>
      </p:sp>
    </p:spTree>
    <p:extLst>
      <p:ext uri="{BB962C8B-B14F-4D97-AF65-F5344CB8AC3E}">
        <p14:creationId xmlns:p14="http://schemas.microsoft.com/office/powerpoint/2010/main" val="3878848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Als empfindsame und leidensfähige Lebewesen gelten in der pathozentrischen Umweltethik alle Wirbeltiere. Daraus folgt nun, dass der Mensch Wirbeltieren kein Leid zufügen darf, weil er zum Beispiel nach der Goldenen Regel vorgeht, die Folgendes besagt: Was du nicht willst, dass man dir tu, das füg auch keinem andern zu.</a:t>
            </a:r>
          </a:p>
        </p:txBody>
      </p:sp>
      <p:sp>
        <p:nvSpPr>
          <p:cNvPr id="4" name="Foliennummernplatzhalter 3"/>
          <p:cNvSpPr>
            <a:spLocks noGrp="1"/>
          </p:cNvSpPr>
          <p:nvPr>
            <p:ph type="sldNum" sz="quarter" idx="5"/>
          </p:nvPr>
        </p:nvSpPr>
        <p:spPr/>
        <p:txBody>
          <a:bodyPr/>
          <a:lstStyle/>
          <a:p>
            <a:fld id="{FFEA1025-763F-4FBF-A2CF-1D5E1FAA7153}" type="slidenum">
              <a:rPr lang="de-DE" smtClean="0"/>
              <a:t>5</a:t>
            </a:fld>
            <a:endParaRPr lang="de-DE"/>
          </a:p>
        </p:txBody>
      </p:sp>
    </p:spTree>
    <p:extLst>
      <p:ext uri="{BB962C8B-B14F-4D97-AF65-F5344CB8AC3E}">
        <p14:creationId xmlns:p14="http://schemas.microsoft.com/office/powerpoint/2010/main" val="3441327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Auch das Wort Biozentrismus hat seinen Ursprung wieder im Griechischen: </a:t>
            </a:r>
            <a:r>
              <a:rPr lang="de-DE" dirty="0" err="1"/>
              <a:t>bios</a:t>
            </a:r>
            <a:r>
              <a:rPr lang="de-DE" dirty="0"/>
              <a:t> bedeutet Leben.</a:t>
            </a:r>
          </a:p>
          <a:p>
            <a:r>
              <a:rPr lang="de-DE" dirty="0"/>
              <a:t>Ein Vertreter der biozentrischen Umweltethik will keine Grenze zwischen Leidensfähigkeit und Gefühllosigkeit ziehen, da er davon ausgeht, dass hier keine klare und eindeutige Trennlinie gezogen werden kann. </a:t>
            </a:r>
          </a:p>
        </p:txBody>
      </p:sp>
      <p:sp>
        <p:nvSpPr>
          <p:cNvPr id="4" name="Foliennummernplatzhalter 3"/>
          <p:cNvSpPr>
            <a:spLocks noGrp="1"/>
          </p:cNvSpPr>
          <p:nvPr>
            <p:ph type="sldNum" sz="quarter" idx="5"/>
          </p:nvPr>
        </p:nvSpPr>
        <p:spPr/>
        <p:txBody>
          <a:bodyPr/>
          <a:lstStyle/>
          <a:p>
            <a:fld id="{FFEA1025-763F-4FBF-A2CF-1D5E1FAA7153}" type="slidenum">
              <a:rPr lang="de-DE" smtClean="0"/>
              <a:t>6</a:t>
            </a:fld>
            <a:endParaRPr lang="de-DE"/>
          </a:p>
        </p:txBody>
      </p:sp>
    </p:spTree>
    <p:extLst>
      <p:ext uri="{BB962C8B-B14F-4D97-AF65-F5344CB8AC3E}">
        <p14:creationId xmlns:p14="http://schemas.microsoft.com/office/powerpoint/2010/main" val="1453316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Er denkt nämlich, dass auch schmerzunfähige Lebewesen einen unbewussten Drang zum Überleben haben. So haben auch beispielsweise Pflanzen ein Interesse daran, sich zu entfalten und die eigene Art zu erhalten. Aus dieser Sichtweise folgt nun die moralische Verpflichtung des Menschen gegenüber allen Lebewesen, also auch gegenüber niederen Tieren und Pflanzen. Das soll aber nicht zwingend bedeuten, dass alle Lebewesen ohne Rücksicht auf bestehende Unterschiede immer gleich behandelt werden müssen. So darf mit einer schmerzunfähigen Pflanze schon anders umgegangen werden als mit einem leidensfähigen Tier.</a:t>
            </a:r>
          </a:p>
        </p:txBody>
      </p:sp>
      <p:sp>
        <p:nvSpPr>
          <p:cNvPr id="4" name="Foliennummernplatzhalter 3"/>
          <p:cNvSpPr>
            <a:spLocks noGrp="1"/>
          </p:cNvSpPr>
          <p:nvPr>
            <p:ph type="sldNum" sz="quarter" idx="5"/>
          </p:nvPr>
        </p:nvSpPr>
        <p:spPr/>
        <p:txBody>
          <a:bodyPr/>
          <a:lstStyle/>
          <a:p>
            <a:fld id="{FFEA1025-763F-4FBF-A2CF-1D5E1FAA7153}" type="slidenum">
              <a:rPr lang="de-DE" smtClean="0"/>
              <a:t>7</a:t>
            </a:fld>
            <a:endParaRPr lang="de-DE"/>
          </a:p>
        </p:txBody>
      </p:sp>
    </p:spTree>
    <p:extLst>
      <p:ext uri="{BB962C8B-B14F-4D97-AF65-F5344CB8AC3E}">
        <p14:creationId xmlns:p14="http://schemas.microsoft.com/office/powerpoint/2010/main" val="754445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So eine Überraschung – auch der Begriff Holismus kommt ursprünglich aus dem Griechischen: </a:t>
            </a:r>
            <a:r>
              <a:rPr lang="de-DE" dirty="0" err="1"/>
              <a:t>holon</a:t>
            </a:r>
            <a:r>
              <a:rPr lang="de-DE" dirty="0"/>
              <a:t> bedeutet das Ganze.</a:t>
            </a:r>
          </a:p>
          <a:p>
            <a:r>
              <a:rPr lang="de-DE" dirty="0"/>
              <a:t>Eine Vertreter der holistischen Umweltethik sieht die Verantwortung des Menschen nicht nur auf das beschränkt, was lebt. Er ist der Meinung, dass der Schutz auf alles ausgedehnt werden muss, was in der Natur vorkommt. Im natürlichen Ökosystem hat jeder einzelne Bestandteil seine Funktion und damit auch eine Daseinsberechtigung, was ihn demnach schützenswert macht.</a:t>
            </a:r>
          </a:p>
        </p:txBody>
      </p:sp>
      <p:sp>
        <p:nvSpPr>
          <p:cNvPr id="4" name="Foliennummernplatzhalter 3"/>
          <p:cNvSpPr>
            <a:spLocks noGrp="1"/>
          </p:cNvSpPr>
          <p:nvPr>
            <p:ph type="sldNum" sz="quarter" idx="5"/>
          </p:nvPr>
        </p:nvSpPr>
        <p:spPr/>
        <p:txBody>
          <a:bodyPr/>
          <a:lstStyle/>
          <a:p>
            <a:fld id="{FFEA1025-763F-4FBF-A2CF-1D5E1FAA7153}" type="slidenum">
              <a:rPr lang="de-DE" smtClean="0"/>
              <a:t>8</a:t>
            </a:fld>
            <a:endParaRPr lang="de-DE"/>
          </a:p>
        </p:txBody>
      </p:sp>
    </p:spTree>
    <p:extLst>
      <p:ext uri="{BB962C8B-B14F-4D97-AF65-F5344CB8AC3E}">
        <p14:creationId xmlns:p14="http://schemas.microsoft.com/office/powerpoint/2010/main" val="172988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 Gegensatz zur anthropozentrischen Sichtweise ist der Mensch nun nicht mehr Mittelpunkt der Natur, sondern wird als ein Teil von ihr gewertet. Demnach wird das als gut angesehen, was der Natur als Ganzes nützt, und nicht nur dem Vorteil des Menschen dient. Die holistische Umweltethik verlangt aber keine absolute Gleichbehandlung von belebter und unbelebter Natur. Es geht vielmehr darum, dass unbelebte Materie nicht unberücksichtigt bleibt und wir Menschen zu einem verantwortungsvollen Umgang mit der ganzen Natur verpflichtet sind.</a:t>
            </a:r>
          </a:p>
        </p:txBody>
      </p:sp>
      <p:sp>
        <p:nvSpPr>
          <p:cNvPr id="4" name="Foliennummernplatzhalter 3"/>
          <p:cNvSpPr>
            <a:spLocks noGrp="1"/>
          </p:cNvSpPr>
          <p:nvPr>
            <p:ph type="sldNum" sz="quarter" idx="5"/>
          </p:nvPr>
        </p:nvSpPr>
        <p:spPr/>
        <p:txBody>
          <a:bodyPr/>
          <a:lstStyle/>
          <a:p>
            <a:fld id="{FFEA1025-763F-4FBF-A2CF-1D5E1FAA7153}" type="slidenum">
              <a:rPr lang="de-DE" smtClean="0"/>
              <a:t>9</a:t>
            </a:fld>
            <a:endParaRPr lang="de-DE"/>
          </a:p>
        </p:txBody>
      </p:sp>
    </p:spTree>
    <p:extLst>
      <p:ext uri="{BB962C8B-B14F-4D97-AF65-F5344CB8AC3E}">
        <p14:creationId xmlns:p14="http://schemas.microsoft.com/office/powerpoint/2010/main" val="1355016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5BF13E74-3BEA-4038-A75F-8DAC3AE28D5C}" type="datetimeFigureOut">
              <a:rPr lang="de-DE" smtClean="0"/>
              <a:t>23.02.2021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0E1F61D-A564-4952-A7D6-9828A9F90D23}" type="slidenum">
              <a:rPr lang="de-DE" smtClean="0"/>
              <a:t>‹Nr.›</a:t>
            </a:fld>
            <a:endParaRPr lang="de-DE"/>
          </a:p>
        </p:txBody>
      </p:sp>
    </p:spTree>
    <p:extLst>
      <p:ext uri="{BB962C8B-B14F-4D97-AF65-F5344CB8AC3E}">
        <p14:creationId xmlns:p14="http://schemas.microsoft.com/office/powerpoint/2010/main" val="337610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BF13E74-3BEA-4038-A75F-8DAC3AE28D5C}" type="datetimeFigureOut">
              <a:rPr lang="de-DE" smtClean="0"/>
              <a:t>23.02.2021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0E1F61D-A564-4952-A7D6-9828A9F90D23}" type="slidenum">
              <a:rPr lang="de-DE" smtClean="0"/>
              <a:t>‹Nr.›</a:t>
            </a:fld>
            <a:endParaRPr lang="de-DE"/>
          </a:p>
        </p:txBody>
      </p:sp>
    </p:spTree>
    <p:extLst>
      <p:ext uri="{BB962C8B-B14F-4D97-AF65-F5344CB8AC3E}">
        <p14:creationId xmlns:p14="http://schemas.microsoft.com/office/powerpoint/2010/main" val="2976306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BF13E74-3BEA-4038-A75F-8DAC3AE28D5C}" type="datetimeFigureOut">
              <a:rPr lang="de-DE" smtClean="0"/>
              <a:t>23.02.2021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0E1F61D-A564-4952-A7D6-9828A9F90D23}" type="slidenum">
              <a:rPr lang="de-DE" smtClean="0"/>
              <a:t>‹Nr.›</a:t>
            </a:fld>
            <a:endParaRPr lang="de-DE"/>
          </a:p>
        </p:txBody>
      </p:sp>
    </p:spTree>
    <p:extLst>
      <p:ext uri="{BB962C8B-B14F-4D97-AF65-F5344CB8AC3E}">
        <p14:creationId xmlns:p14="http://schemas.microsoft.com/office/powerpoint/2010/main" val="1809433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BF13E74-3BEA-4038-A75F-8DAC3AE28D5C}" type="datetimeFigureOut">
              <a:rPr lang="de-DE" smtClean="0"/>
              <a:t>23.02.2021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0E1F61D-A564-4952-A7D6-9828A9F90D23}" type="slidenum">
              <a:rPr lang="de-DE" smtClean="0"/>
              <a:t>‹Nr.›</a:t>
            </a:fld>
            <a:endParaRPr lang="de-DE"/>
          </a:p>
        </p:txBody>
      </p:sp>
    </p:spTree>
    <p:extLst>
      <p:ext uri="{BB962C8B-B14F-4D97-AF65-F5344CB8AC3E}">
        <p14:creationId xmlns:p14="http://schemas.microsoft.com/office/powerpoint/2010/main" val="2779987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5BF13E74-3BEA-4038-A75F-8DAC3AE28D5C}" type="datetimeFigureOut">
              <a:rPr lang="de-DE" smtClean="0"/>
              <a:t>23.02.2021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0E1F61D-A564-4952-A7D6-9828A9F90D23}" type="slidenum">
              <a:rPr lang="de-DE" smtClean="0"/>
              <a:t>‹Nr.›</a:t>
            </a:fld>
            <a:endParaRPr lang="de-DE"/>
          </a:p>
        </p:txBody>
      </p:sp>
    </p:spTree>
    <p:extLst>
      <p:ext uri="{BB962C8B-B14F-4D97-AF65-F5344CB8AC3E}">
        <p14:creationId xmlns:p14="http://schemas.microsoft.com/office/powerpoint/2010/main" val="185275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5BF13E74-3BEA-4038-A75F-8DAC3AE28D5C}" type="datetimeFigureOut">
              <a:rPr lang="de-DE" smtClean="0"/>
              <a:t>23.02.2021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0E1F61D-A564-4952-A7D6-9828A9F90D23}" type="slidenum">
              <a:rPr lang="de-DE" smtClean="0"/>
              <a:t>‹Nr.›</a:t>
            </a:fld>
            <a:endParaRPr lang="de-DE"/>
          </a:p>
        </p:txBody>
      </p:sp>
    </p:spTree>
    <p:extLst>
      <p:ext uri="{BB962C8B-B14F-4D97-AF65-F5344CB8AC3E}">
        <p14:creationId xmlns:p14="http://schemas.microsoft.com/office/powerpoint/2010/main" val="2332095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5BF13E74-3BEA-4038-A75F-8DAC3AE28D5C}" type="datetimeFigureOut">
              <a:rPr lang="de-DE" smtClean="0"/>
              <a:t>23.02.2021</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B0E1F61D-A564-4952-A7D6-9828A9F90D23}" type="slidenum">
              <a:rPr lang="de-DE" smtClean="0"/>
              <a:t>‹Nr.›</a:t>
            </a:fld>
            <a:endParaRPr lang="de-DE"/>
          </a:p>
        </p:txBody>
      </p:sp>
    </p:spTree>
    <p:extLst>
      <p:ext uri="{BB962C8B-B14F-4D97-AF65-F5344CB8AC3E}">
        <p14:creationId xmlns:p14="http://schemas.microsoft.com/office/powerpoint/2010/main" val="1349414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5BF13E74-3BEA-4038-A75F-8DAC3AE28D5C}" type="datetimeFigureOut">
              <a:rPr lang="de-DE" smtClean="0"/>
              <a:t>23.02.2021</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B0E1F61D-A564-4952-A7D6-9828A9F90D23}" type="slidenum">
              <a:rPr lang="de-DE" smtClean="0"/>
              <a:t>‹Nr.›</a:t>
            </a:fld>
            <a:endParaRPr lang="de-DE"/>
          </a:p>
        </p:txBody>
      </p:sp>
    </p:spTree>
    <p:extLst>
      <p:ext uri="{BB962C8B-B14F-4D97-AF65-F5344CB8AC3E}">
        <p14:creationId xmlns:p14="http://schemas.microsoft.com/office/powerpoint/2010/main" val="1952495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F13E74-3BEA-4038-A75F-8DAC3AE28D5C}" type="datetimeFigureOut">
              <a:rPr lang="de-DE" smtClean="0"/>
              <a:t>23.02.2021</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B0E1F61D-A564-4952-A7D6-9828A9F90D23}" type="slidenum">
              <a:rPr lang="de-DE" smtClean="0"/>
              <a:t>‹Nr.›</a:t>
            </a:fld>
            <a:endParaRPr lang="de-DE"/>
          </a:p>
        </p:txBody>
      </p:sp>
    </p:spTree>
    <p:extLst>
      <p:ext uri="{BB962C8B-B14F-4D97-AF65-F5344CB8AC3E}">
        <p14:creationId xmlns:p14="http://schemas.microsoft.com/office/powerpoint/2010/main" val="3490319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5BF13E74-3BEA-4038-A75F-8DAC3AE28D5C}" type="datetimeFigureOut">
              <a:rPr lang="de-DE" smtClean="0"/>
              <a:t>23.02.2021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0E1F61D-A564-4952-A7D6-9828A9F90D23}" type="slidenum">
              <a:rPr lang="de-DE" smtClean="0"/>
              <a:t>‹Nr.›</a:t>
            </a:fld>
            <a:endParaRPr lang="de-DE"/>
          </a:p>
        </p:txBody>
      </p:sp>
    </p:spTree>
    <p:extLst>
      <p:ext uri="{BB962C8B-B14F-4D97-AF65-F5344CB8AC3E}">
        <p14:creationId xmlns:p14="http://schemas.microsoft.com/office/powerpoint/2010/main" val="845407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5BF13E74-3BEA-4038-A75F-8DAC3AE28D5C}" type="datetimeFigureOut">
              <a:rPr lang="de-DE" smtClean="0"/>
              <a:t>23.02.2021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0E1F61D-A564-4952-A7D6-9828A9F90D23}" type="slidenum">
              <a:rPr lang="de-DE" smtClean="0"/>
              <a:t>‹Nr.›</a:t>
            </a:fld>
            <a:endParaRPr lang="de-DE"/>
          </a:p>
        </p:txBody>
      </p:sp>
    </p:spTree>
    <p:extLst>
      <p:ext uri="{BB962C8B-B14F-4D97-AF65-F5344CB8AC3E}">
        <p14:creationId xmlns:p14="http://schemas.microsoft.com/office/powerpoint/2010/main" val="1261563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F13E74-3BEA-4038-A75F-8DAC3AE28D5C}" type="datetimeFigureOut">
              <a:rPr lang="de-DE" smtClean="0"/>
              <a:t>23.02.2021</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E1F61D-A564-4952-A7D6-9828A9F90D23}" type="slidenum">
              <a:rPr lang="de-DE" smtClean="0"/>
              <a:t>‹Nr.›</a:t>
            </a:fld>
            <a:endParaRPr lang="de-DE"/>
          </a:p>
        </p:txBody>
      </p:sp>
    </p:spTree>
    <p:extLst>
      <p:ext uri="{BB962C8B-B14F-4D97-AF65-F5344CB8AC3E}">
        <p14:creationId xmlns:p14="http://schemas.microsoft.com/office/powerpoint/2010/main" val="41834127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audio" Target="../media/media10.m4a"/><Relationship Id="rId7" Type="http://schemas.openxmlformats.org/officeDocument/2006/relationships/image" Target="../media/image1.png"/><Relationship Id="rId2" Type="http://schemas.microsoft.com/office/2007/relationships/media" Target="../media/media10.m4a"/><Relationship Id="rId1" Type="http://schemas.openxmlformats.org/officeDocument/2006/relationships/tags" Target="../tags/tag9.xml"/><Relationship Id="rId6" Type="http://schemas.openxmlformats.org/officeDocument/2006/relationships/image" Target="../media/image24.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2.m4a"/><Relationship Id="rId7" Type="http://schemas.openxmlformats.org/officeDocument/2006/relationships/image" Target="../media/image3.PNG"/><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notesSlide" Target="../notesSlides/notesSlide2.xml"/><Relationship Id="rId4" Type="http://schemas.openxmlformats.org/officeDocument/2006/relationships/slideLayout" Target="../slideLayouts/slideLayout2.xml"/><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media3.m4a"/><Relationship Id="rId7" Type="http://schemas.openxmlformats.org/officeDocument/2006/relationships/image" Target="../media/image6.PNG"/><Relationship Id="rId12" Type="http://schemas.openxmlformats.org/officeDocument/2006/relationships/image" Target="../media/image1.png"/><Relationship Id="rId2" Type="http://schemas.microsoft.com/office/2007/relationships/media" Target="../media/media3.m4a"/><Relationship Id="rId1" Type="http://schemas.openxmlformats.org/officeDocument/2006/relationships/tags" Target="../tags/tag2.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notesSlide" Target="../notesSlides/notesSlide3.xml"/><Relationship Id="rId10" Type="http://schemas.openxmlformats.org/officeDocument/2006/relationships/image" Target="../media/image3.PNG"/><Relationship Id="rId4" Type="http://schemas.openxmlformats.org/officeDocument/2006/relationships/slideLayout" Target="../slideLayouts/slideLayout2.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media4.m4a"/><Relationship Id="rId7" Type="http://schemas.openxmlformats.org/officeDocument/2006/relationships/image" Target="../media/image9.PNG"/><Relationship Id="rId2" Type="http://schemas.microsoft.com/office/2007/relationships/media" Target="../media/media4.m4a"/><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notesSlide" Target="../notesSlides/notesSlide4.xml"/><Relationship Id="rId4" Type="http://schemas.openxmlformats.org/officeDocument/2006/relationships/slideLayout" Target="../slideLayouts/slideLayout2.xml"/><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media5.m4a"/><Relationship Id="rId7" Type="http://schemas.openxmlformats.org/officeDocument/2006/relationships/image" Target="../media/image9.PNG"/><Relationship Id="rId2" Type="http://schemas.microsoft.com/office/2007/relationships/media" Target="../media/media5.m4a"/><Relationship Id="rId1" Type="http://schemas.openxmlformats.org/officeDocument/2006/relationships/tags" Target="../tags/tag4.xml"/><Relationship Id="rId6" Type="http://schemas.openxmlformats.org/officeDocument/2006/relationships/image" Target="../media/image11.PNG"/><Relationship Id="rId11" Type="http://schemas.openxmlformats.org/officeDocument/2006/relationships/image" Target="../media/image1.png"/><Relationship Id="rId5" Type="http://schemas.openxmlformats.org/officeDocument/2006/relationships/notesSlide" Target="../notesSlides/notesSlide5.xml"/><Relationship Id="rId10" Type="http://schemas.openxmlformats.org/officeDocument/2006/relationships/image" Target="../media/image14.PNG"/><Relationship Id="rId4" Type="http://schemas.openxmlformats.org/officeDocument/2006/relationships/slideLayout" Target="../slideLayouts/slideLayout2.xml"/><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media6.m4a"/><Relationship Id="rId7" Type="http://schemas.openxmlformats.org/officeDocument/2006/relationships/image" Target="../media/image12.PNG"/><Relationship Id="rId2" Type="http://schemas.microsoft.com/office/2007/relationships/media" Target="../media/media6.m4a"/><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notesSlide" Target="../notesSlides/notesSlide6.xml"/><Relationship Id="rId4" Type="http://schemas.openxmlformats.org/officeDocument/2006/relationships/slideLayout" Target="../slideLayouts/slideLayout2.xml"/><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media7.m4a"/><Relationship Id="rId7" Type="http://schemas.openxmlformats.org/officeDocument/2006/relationships/image" Target="../media/image17.PNG"/><Relationship Id="rId2" Type="http://schemas.microsoft.com/office/2007/relationships/media" Target="../media/media7.m4a"/><Relationship Id="rId1" Type="http://schemas.openxmlformats.org/officeDocument/2006/relationships/tags" Target="../tags/tag6.xml"/><Relationship Id="rId6" Type="http://schemas.openxmlformats.org/officeDocument/2006/relationships/image" Target="../media/image16.PNG"/><Relationship Id="rId11" Type="http://schemas.openxmlformats.org/officeDocument/2006/relationships/image" Target="../media/image1.png"/><Relationship Id="rId5" Type="http://schemas.openxmlformats.org/officeDocument/2006/relationships/notesSlide" Target="../notesSlides/notesSlide7.xml"/><Relationship Id="rId10" Type="http://schemas.openxmlformats.org/officeDocument/2006/relationships/image" Target="../media/image14.PNG"/><Relationship Id="rId4" Type="http://schemas.openxmlformats.org/officeDocument/2006/relationships/slideLayout" Target="../slideLayouts/slideLayout2.xml"/><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audio" Target="../media/media8.m4a"/><Relationship Id="rId7" Type="http://schemas.openxmlformats.org/officeDocument/2006/relationships/image" Target="../media/image20.PNG"/><Relationship Id="rId2" Type="http://schemas.microsoft.com/office/2007/relationships/media" Target="../media/media8.m4a"/><Relationship Id="rId1" Type="http://schemas.openxmlformats.org/officeDocument/2006/relationships/tags" Target="../tags/tag7.xml"/><Relationship Id="rId6" Type="http://schemas.openxmlformats.org/officeDocument/2006/relationships/image" Target="../media/image14.PNG"/><Relationship Id="rId5" Type="http://schemas.openxmlformats.org/officeDocument/2006/relationships/notesSlide" Target="../notesSlides/notesSlide8.xml"/><Relationship Id="rId4" Type="http://schemas.openxmlformats.org/officeDocument/2006/relationships/slideLayout" Target="../slideLayouts/slideLayout2.xml"/><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media9.m4a"/><Relationship Id="rId7" Type="http://schemas.openxmlformats.org/officeDocument/2006/relationships/image" Target="../media/image3.PNG"/><Relationship Id="rId2" Type="http://schemas.microsoft.com/office/2007/relationships/media" Target="../media/media9.m4a"/><Relationship Id="rId1" Type="http://schemas.openxmlformats.org/officeDocument/2006/relationships/tags" Target="../tags/tag8.xml"/><Relationship Id="rId6" Type="http://schemas.openxmlformats.org/officeDocument/2006/relationships/image" Target="../media/image2.PNG"/><Relationship Id="rId5" Type="http://schemas.openxmlformats.org/officeDocument/2006/relationships/notesSlide" Target="../notesSlides/notesSlide9.xml"/><Relationship Id="rId10" Type="http://schemas.openxmlformats.org/officeDocument/2006/relationships/image" Target="../media/image1.png"/><Relationship Id="rId4" Type="http://schemas.openxmlformats.org/officeDocument/2006/relationships/slideLayout" Target="../slideLayouts/slideLayout2.xml"/><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353EDF-8D0D-432C-AA90-F90F99FE1F09}"/>
              </a:ext>
            </a:extLst>
          </p:cNvPr>
          <p:cNvSpPr>
            <a:spLocks noGrp="1"/>
          </p:cNvSpPr>
          <p:nvPr>
            <p:ph type="ctrTitle"/>
          </p:nvPr>
        </p:nvSpPr>
        <p:spPr/>
        <p:txBody>
          <a:bodyPr/>
          <a:lstStyle/>
          <a:p>
            <a:r>
              <a:rPr lang="de-DE" dirty="0"/>
              <a:t>Vier Positionen der Umweltethik</a:t>
            </a:r>
          </a:p>
        </p:txBody>
      </p:sp>
      <p:pic>
        <p:nvPicPr>
          <p:cNvPr id="3" name="Audio 2">
            <a:hlinkClick r:id="" action="ppaction://media"/>
            <a:extLst>
              <a:ext uri="{FF2B5EF4-FFF2-40B4-BE49-F238E27FC236}">
                <a16:creationId xmlns:a16="http://schemas.microsoft.com/office/drawing/2014/main" id="{4B4CCAA0-3E36-45A7-A4BE-040F9EBE900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554109407"/>
      </p:ext>
    </p:extLst>
  </p:cSld>
  <p:clrMapOvr>
    <a:masterClrMapping/>
  </p:clrMapOvr>
  <mc:AlternateContent xmlns:mc="http://schemas.openxmlformats.org/markup-compatibility/2006">
    <mc:Choice xmlns:p14="http://schemas.microsoft.com/office/powerpoint/2010/main" Requires="p14">
      <p:transition spd="slow" p14:dur="2000" advTm="8698"/>
    </mc:Choice>
    <mc:Fallback>
      <p:transition spd="slow" advTm="86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479547E-9A2B-43E6-8DBB-0F27276E6B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8246" y="2457712"/>
            <a:ext cx="6166908" cy="1942575"/>
          </a:xfrm>
          <a:prstGeom prst="rect">
            <a:avLst/>
          </a:prstGeom>
        </p:spPr>
      </p:pic>
      <p:pic>
        <p:nvPicPr>
          <p:cNvPr id="2" name="Audio 1">
            <a:hlinkClick r:id="" action="ppaction://media"/>
            <a:extLst>
              <a:ext uri="{FF2B5EF4-FFF2-40B4-BE49-F238E27FC236}">
                <a16:creationId xmlns:a16="http://schemas.microsoft.com/office/drawing/2014/main" id="{5B718941-981F-4C52-8D63-24608A55F922}"/>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488738" y="6154738"/>
            <a:ext cx="487362" cy="487362"/>
          </a:xfrm>
          <a:prstGeom prst="rect">
            <a:avLst/>
          </a:prstGeom>
        </p:spPr>
      </p:pic>
    </p:spTree>
    <p:custDataLst>
      <p:tags r:id="rId1"/>
    </p:custDataLst>
    <p:extLst>
      <p:ext uri="{BB962C8B-B14F-4D97-AF65-F5344CB8AC3E}">
        <p14:creationId xmlns:p14="http://schemas.microsoft.com/office/powerpoint/2010/main" val="3337689411"/>
      </p:ext>
    </p:extLst>
  </p:cSld>
  <p:clrMapOvr>
    <a:masterClrMapping/>
  </p:clrMapOvr>
  <mc:AlternateContent xmlns:mc="http://schemas.openxmlformats.org/markup-compatibility/2006">
    <mc:Choice xmlns:p14="http://schemas.microsoft.com/office/powerpoint/2010/main" Requires="p14">
      <p:transition spd="slow" p14:dur="2000" advTm="26152"/>
    </mc:Choice>
    <mc:Fallback>
      <p:transition spd="slow" advTm="261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C1B595-4943-442B-945F-73DDDF03F569}"/>
              </a:ext>
            </a:extLst>
          </p:cNvPr>
          <p:cNvSpPr>
            <a:spLocks noGrp="1"/>
          </p:cNvSpPr>
          <p:nvPr>
            <p:ph type="title"/>
          </p:nvPr>
        </p:nvSpPr>
        <p:spPr/>
        <p:txBody>
          <a:bodyPr/>
          <a:lstStyle/>
          <a:p>
            <a:r>
              <a:rPr lang="de-DE" dirty="0"/>
              <a:t>Anthropozentrismus</a:t>
            </a:r>
          </a:p>
        </p:txBody>
      </p:sp>
      <p:sp>
        <p:nvSpPr>
          <p:cNvPr id="4" name="Textfeld 3">
            <a:extLst>
              <a:ext uri="{FF2B5EF4-FFF2-40B4-BE49-F238E27FC236}">
                <a16:creationId xmlns:a16="http://schemas.microsoft.com/office/drawing/2014/main" id="{39A5710C-C9D5-4BA3-A4BD-D19FF684B6DB}"/>
              </a:ext>
            </a:extLst>
          </p:cNvPr>
          <p:cNvSpPr txBox="1"/>
          <p:nvPr/>
        </p:nvSpPr>
        <p:spPr>
          <a:xfrm>
            <a:off x="838200" y="1490632"/>
            <a:ext cx="7753350" cy="400110"/>
          </a:xfrm>
          <a:prstGeom prst="rect">
            <a:avLst/>
          </a:prstGeom>
          <a:noFill/>
        </p:spPr>
        <p:txBody>
          <a:bodyPr wrap="square" rtlCol="0">
            <a:spAutoFit/>
          </a:bodyPr>
          <a:lstStyle/>
          <a:p>
            <a:r>
              <a:rPr lang="de-DE" sz="2000" i="1" dirty="0"/>
              <a:t>gr. </a:t>
            </a:r>
            <a:r>
              <a:rPr lang="de-DE" sz="2000" i="1" dirty="0" err="1"/>
              <a:t>anthropos</a:t>
            </a:r>
            <a:r>
              <a:rPr lang="de-DE" sz="2000" i="1" dirty="0"/>
              <a:t> = Mensch	</a:t>
            </a:r>
            <a:r>
              <a:rPr lang="de-DE" sz="2000" i="1" dirty="0" err="1"/>
              <a:t>kentron</a:t>
            </a:r>
            <a:r>
              <a:rPr lang="de-DE" sz="2000" i="1" dirty="0"/>
              <a:t> = Mitte</a:t>
            </a:r>
          </a:p>
        </p:txBody>
      </p:sp>
      <p:sp>
        <p:nvSpPr>
          <p:cNvPr id="5" name="Pfeil: nach unten 4">
            <a:extLst>
              <a:ext uri="{FF2B5EF4-FFF2-40B4-BE49-F238E27FC236}">
                <a16:creationId xmlns:a16="http://schemas.microsoft.com/office/drawing/2014/main" id="{ACD28D1B-7BC6-492C-AF3A-6D1D4A5C4525}"/>
              </a:ext>
            </a:extLst>
          </p:cNvPr>
          <p:cNvSpPr/>
          <p:nvPr/>
        </p:nvSpPr>
        <p:spPr>
          <a:xfrm>
            <a:off x="1619250" y="1214407"/>
            <a:ext cx="247650" cy="276225"/>
          </a:xfrm>
          <a:prstGeom prst="down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6" name="Pfeil: nach unten 5">
            <a:extLst>
              <a:ext uri="{FF2B5EF4-FFF2-40B4-BE49-F238E27FC236}">
                <a16:creationId xmlns:a16="http://schemas.microsoft.com/office/drawing/2014/main" id="{62497D01-8894-4C6E-9958-08FAF7D9CB22}"/>
              </a:ext>
            </a:extLst>
          </p:cNvPr>
          <p:cNvSpPr/>
          <p:nvPr/>
        </p:nvSpPr>
        <p:spPr>
          <a:xfrm>
            <a:off x="3886200" y="1214407"/>
            <a:ext cx="247650" cy="276225"/>
          </a:xfrm>
          <a:prstGeom prst="down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pic>
        <p:nvPicPr>
          <p:cNvPr id="8" name="Grafik 7">
            <a:extLst>
              <a:ext uri="{FF2B5EF4-FFF2-40B4-BE49-F238E27FC236}">
                <a16:creationId xmlns:a16="http://schemas.microsoft.com/office/drawing/2014/main" id="{690DC8BA-5264-4940-B7A2-17CEFDC3F4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2003" y="2616139"/>
            <a:ext cx="3200447" cy="3133069"/>
          </a:xfrm>
          <a:prstGeom prst="rect">
            <a:avLst/>
          </a:prstGeom>
        </p:spPr>
      </p:pic>
      <p:pic>
        <p:nvPicPr>
          <p:cNvPr id="10" name="Grafik 9" descr="Ein Bild, das Kleiderbügel, Rasenmäher enthält.&#10;&#10;Automatisch generierte Beschreibung">
            <a:extLst>
              <a:ext uri="{FF2B5EF4-FFF2-40B4-BE49-F238E27FC236}">
                <a16:creationId xmlns:a16="http://schemas.microsoft.com/office/drawing/2014/main" id="{80D4FEDC-EDC5-4714-A239-9F583ED09D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4819" y="1690687"/>
            <a:ext cx="2721006" cy="4428873"/>
          </a:xfrm>
          <a:prstGeom prst="rect">
            <a:avLst/>
          </a:prstGeom>
        </p:spPr>
      </p:pic>
      <p:sp>
        <p:nvSpPr>
          <p:cNvPr id="11" name="Pfeil: nach rechts 10">
            <a:extLst>
              <a:ext uri="{FF2B5EF4-FFF2-40B4-BE49-F238E27FC236}">
                <a16:creationId xmlns:a16="http://schemas.microsoft.com/office/drawing/2014/main" id="{C27C94A6-8309-4831-91A3-CB81E340DD1B}"/>
              </a:ext>
            </a:extLst>
          </p:cNvPr>
          <p:cNvSpPr/>
          <p:nvPr/>
        </p:nvSpPr>
        <p:spPr>
          <a:xfrm>
            <a:off x="4267199" y="3505200"/>
            <a:ext cx="1895475" cy="838200"/>
          </a:xfrm>
          <a:prstGeom prst="rightArrow">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dirty="0"/>
          </a:p>
        </p:txBody>
      </p:sp>
      <p:pic>
        <p:nvPicPr>
          <p:cNvPr id="13" name="Grafik 12" descr="Ein Bild, das Text, ClipArt enthält.&#10;&#10;Automatisch generierte Beschreibung">
            <a:extLst>
              <a:ext uri="{FF2B5EF4-FFF2-40B4-BE49-F238E27FC236}">
                <a16:creationId xmlns:a16="http://schemas.microsoft.com/office/drawing/2014/main" id="{67D4FCA1-E5C0-4A5D-96A6-58598D03BD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66094" y="1523818"/>
            <a:ext cx="1962150" cy="2584754"/>
          </a:xfrm>
          <a:prstGeom prst="rect">
            <a:avLst/>
          </a:prstGeom>
        </p:spPr>
      </p:pic>
      <p:pic>
        <p:nvPicPr>
          <p:cNvPr id="12" name="Audio 11">
            <a:hlinkClick r:id="" action="ppaction://media"/>
            <a:extLst>
              <a:ext uri="{FF2B5EF4-FFF2-40B4-BE49-F238E27FC236}">
                <a16:creationId xmlns:a16="http://schemas.microsoft.com/office/drawing/2014/main" id="{C4166C22-92C3-48C3-AF99-9A53F8ABBF2D}"/>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1488738" y="6154738"/>
            <a:ext cx="487362" cy="487362"/>
          </a:xfrm>
          <a:prstGeom prst="rect">
            <a:avLst/>
          </a:prstGeom>
        </p:spPr>
      </p:pic>
    </p:spTree>
    <p:custDataLst>
      <p:tags r:id="rId1"/>
    </p:custDataLst>
    <p:extLst>
      <p:ext uri="{BB962C8B-B14F-4D97-AF65-F5344CB8AC3E}">
        <p14:creationId xmlns:p14="http://schemas.microsoft.com/office/powerpoint/2010/main" val="2682570340"/>
      </p:ext>
    </p:extLst>
  </p:cSld>
  <p:clrMapOvr>
    <a:masterClrMapping/>
  </p:clrMapOvr>
  <mc:AlternateContent xmlns:mc="http://schemas.openxmlformats.org/markup-compatibility/2006">
    <mc:Choice xmlns:p14="http://schemas.microsoft.com/office/powerpoint/2010/main" Requires="p14">
      <p:transition spd="slow" p14:dur="2000" advTm="37270"/>
    </mc:Choice>
    <mc:Fallback>
      <p:transition spd="slow" advTm="372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12"/>
                </p:tgtEl>
              </p:cMediaNode>
            </p:audio>
          </p:childTnLst>
        </p:cTn>
      </p:par>
    </p:tnLst>
    <p:bldLst>
      <p:bldP spid="4" grpId="0"/>
      <p:bldP spid="5" grpId="0" animBg="1"/>
      <p:bldP spid="6"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Text, ClipArt, Schild enthält.&#10;&#10;Automatisch generierte Beschreibung">
            <a:extLst>
              <a:ext uri="{FF2B5EF4-FFF2-40B4-BE49-F238E27FC236}">
                <a16:creationId xmlns:a16="http://schemas.microsoft.com/office/drawing/2014/main" id="{57992B2A-C3C9-49B7-9941-35FAD44E1C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0578" y="3841808"/>
            <a:ext cx="5003880" cy="2887249"/>
          </a:xfrm>
          <a:prstGeom prst="rect">
            <a:avLst/>
          </a:prstGeom>
        </p:spPr>
      </p:pic>
      <p:pic>
        <p:nvPicPr>
          <p:cNvPr id="15" name="Grafik 14">
            <a:extLst>
              <a:ext uri="{FF2B5EF4-FFF2-40B4-BE49-F238E27FC236}">
                <a16:creationId xmlns:a16="http://schemas.microsoft.com/office/drawing/2014/main" id="{385CDA7B-16C1-42C4-B675-B11533FAE2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85152" y="3518361"/>
            <a:ext cx="2536362" cy="1370454"/>
          </a:xfrm>
          <a:prstGeom prst="rect">
            <a:avLst/>
          </a:prstGeom>
        </p:spPr>
      </p:pic>
      <p:pic>
        <p:nvPicPr>
          <p:cNvPr id="13" name="Grafik 12">
            <a:extLst>
              <a:ext uri="{FF2B5EF4-FFF2-40B4-BE49-F238E27FC236}">
                <a16:creationId xmlns:a16="http://schemas.microsoft.com/office/drawing/2014/main" id="{183E9024-E71A-466A-9A5D-68ED1D9467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84162" y="1025915"/>
            <a:ext cx="2362499" cy="1329545"/>
          </a:xfrm>
          <a:prstGeom prst="rect">
            <a:avLst/>
          </a:prstGeom>
        </p:spPr>
      </p:pic>
      <p:pic>
        <p:nvPicPr>
          <p:cNvPr id="11" name="Grafik 10">
            <a:extLst>
              <a:ext uri="{FF2B5EF4-FFF2-40B4-BE49-F238E27FC236}">
                <a16:creationId xmlns:a16="http://schemas.microsoft.com/office/drawing/2014/main" id="{9780821E-E40D-44EF-A13B-7A42F391964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49846" y="2246037"/>
            <a:ext cx="1457386" cy="1426703"/>
          </a:xfrm>
          <a:prstGeom prst="rect">
            <a:avLst/>
          </a:prstGeom>
        </p:spPr>
      </p:pic>
      <p:sp>
        <p:nvSpPr>
          <p:cNvPr id="2" name="Titel 1">
            <a:extLst>
              <a:ext uri="{FF2B5EF4-FFF2-40B4-BE49-F238E27FC236}">
                <a16:creationId xmlns:a16="http://schemas.microsoft.com/office/drawing/2014/main" id="{FEC1B595-4943-442B-945F-73DDDF03F569}"/>
              </a:ext>
            </a:extLst>
          </p:cNvPr>
          <p:cNvSpPr>
            <a:spLocks noGrp="1"/>
          </p:cNvSpPr>
          <p:nvPr>
            <p:ph type="title"/>
          </p:nvPr>
        </p:nvSpPr>
        <p:spPr/>
        <p:txBody>
          <a:bodyPr/>
          <a:lstStyle/>
          <a:p>
            <a:r>
              <a:rPr lang="de-DE" dirty="0"/>
              <a:t>Anthropozentrismus</a:t>
            </a:r>
          </a:p>
        </p:txBody>
      </p:sp>
      <p:pic>
        <p:nvPicPr>
          <p:cNvPr id="9" name="Grafik 8" descr="Ein Bild, das Kleiderbügel, Rasenmäher enthält.&#10;&#10;Automatisch generierte Beschreibung">
            <a:extLst>
              <a:ext uri="{FF2B5EF4-FFF2-40B4-BE49-F238E27FC236}">
                <a16:creationId xmlns:a16="http://schemas.microsoft.com/office/drawing/2014/main" id="{800435E1-85B1-4DB7-999F-4D51AE700F3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61532" y="1420468"/>
            <a:ext cx="1696093" cy="2760663"/>
          </a:xfrm>
          <a:prstGeom prst="rect">
            <a:avLst/>
          </a:prstGeom>
        </p:spPr>
      </p:pic>
      <p:pic>
        <p:nvPicPr>
          <p:cNvPr id="17" name="Grafik 16">
            <a:extLst>
              <a:ext uri="{FF2B5EF4-FFF2-40B4-BE49-F238E27FC236}">
                <a16:creationId xmlns:a16="http://schemas.microsoft.com/office/drawing/2014/main" id="{6F66603B-70F7-4A91-9C19-763CCF197DA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684290" y="3535098"/>
            <a:ext cx="3206543" cy="2702143"/>
          </a:xfrm>
          <a:prstGeom prst="rect">
            <a:avLst/>
          </a:prstGeom>
        </p:spPr>
      </p:pic>
      <p:pic>
        <p:nvPicPr>
          <p:cNvPr id="6" name="Audio 5">
            <a:hlinkClick r:id="" action="ppaction://media"/>
            <a:extLst>
              <a:ext uri="{FF2B5EF4-FFF2-40B4-BE49-F238E27FC236}">
                <a16:creationId xmlns:a16="http://schemas.microsoft.com/office/drawing/2014/main" id="{639C6522-E548-4CD9-9993-4ADB53F7AC38}"/>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11488738" y="6154738"/>
            <a:ext cx="487362" cy="487362"/>
          </a:xfrm>
          <a:prstGeom prst="rect">
            <a:avLst/>
          </a:prstGeom>
        </p:spPr>
      </p:pic>
    </p:spTree>
    <p:custDataLst>
      <p:tags r:id="rId1"/>
    </p:custDataLst>
    <p:extLst>
      <p:ext uri="{BB962C8B-B14F-4D97-AF65-F5344CB8AC3E}">
        <p14:creationId xmlns:p14="http://schemas.microsoft.com/office/powerpoint/2010/main" val="2366048637"/>
      </p:ext>
    </p:extLst>
  </p:cSld>
  <p:clrMapOvr>
    <a:masterClrMapping/>
  </p:clrMapOvr>
  <mc:AlternateContent xmlns:mc="http://schemas.openxmlformats.org/markup-compatibility/2006">
    <mc:Choice xmlns:p14="http://schemas.microsoft.com/office/powerpoint/2010/main" Requires="p14">
      <p:transition spd="slow" p14:dur="2000" advTm="37212"/>
    </mc:Choice>
    <mc:Fallback>
      <p:transition spd="slow" advTm="372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C1B595-4943-442B-945F-73DDDF03F569}"/>
              </a:ext>
            </a:extLst>
          </p:cNvPr>
          <p:cNvSpPr>
            <a:spLocks noGrp="1"/>
          </p:cNvSpPr>
          <p:nvPr>
            <p:ph type="title"/>
          </p:nvPr>
        </p:nvSpPr>
        <p:spPr/>
        <p:txBody>
          <a:bodyPr/>
          <a:lstStyle/>
          <a:p>
            <a:r>
              <a:rPr lang="de-DE" dirty="0"/>
              <a:t>Pathozentrismus</a:t>
            </a:r>
          </a:p>
        </p:txBody>
      </p:sp>
      <p:sp>
        <p:nvSpPr>
          <p:cNvPr id="3" name="Textfeld 2">
            <a:extLst>
              <a:ext uri="{FF2B5EF4-FFF2-40B4-BE49-F238E27FC236}">
                <a16:creationId xmlns:a16="http://schemas.microsoft.com/office/drawing/2014/main" id="{95283E68-81BE-48D6-AF63-45DDF193B9DD}"/>
              </a:ext>
            </a:extLst>
          </p:cNvPr>
          <p:cNvSpPr txBox="1"/>
          <p:nvPr/>
        </p:nvSpPr>
        <p:spPr>
          <a:xfrm>
            <a:off x="838200" y="1490632"/>
            <a:ext cx="2333625" cy="400110"/>
          </a:xfrm>
          <a:prstGeom prst="rect">
            <a:avLst/>
          </a:prstGeom>
          <a:noFill/>
        </p:spPr>
        <p:txBody>
          <a:bodyPr wrap="square" rtlCol="0">
            <a:spAutoFit/>
          </a:bodyPr>
          <a:lstStyle/>
          <a:p>
            <a:r>
              <a:rPr lang="de-DE" sz="2000" i="1" dirty="0"/>
              <a:t>gr. </a:t>
            </a:r>
            <a:r>
              <a:rPr lang="de-DE" sz="2000" i="1" dirty="0" err="1"/>
              <a:t>pathein</a:t>
            </a:r>
            <a:r>
              <a:rPr lang="de-DE" sz="2000" i="1" dirty="0"/>
              <a:t> = fühlen</a:t>
            </a:r>
          </a:p>
        </p:txBody>
      </p:sp>
      <p:sp>
        <p:nvSpPr>
          <p:cNvPr id="4" name="Pfeil: nach unten 3">
            <a:extLst>
              <a:ext uri="{FF2B5EF4-FFF2-40B4-BE49-F238E27FC236}">
                <a16:creationId xmlns:a16="http://schemas.microsoft.com/office/drawing/2014/main" id="{B7C798B5-D7CF-4ADD-9C07-1C0D237685C2}"/>
              </a:ext>
            </a:extLst>
          </p:cNvPr>
          <p:cNvSpPr/>
          <p:nvPr/>
        </p:nvSpPr>
        <p:spPr>
          <a:xfrm>
            <a:off x="1619250" y="1214407"/>
            <a:ext cx="247650" cy="276225"/>
          </a:xfrm>
          <a:prstGeom prst="down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pic>
        <p:nvPicPr>
          <p:cNvPr id="7" name="Grafik 6" descr="Ein Bild, das Kleiderbügel, Rasenmäher enthält.&#10;&#10;Automatisch generierte Beschreibung">
            <a:extLst>
              <a:ext uri="{FF2B5EF4-FFF2-40B4-BE49-F238E27FC236}">
                <a16:creationId xmlns:a16="http://schemas.microsoft.com/office/drawing/2014/main" id="{84FFCB6F-EC7B-4192-88EE-94E357E8CF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34425" y="2129766"/>
            <a:ext cx="2522599" cy="4105934"/>
          </a:xfrm>
          <a:prstGeom prst="rect">
            <a:avLst/>
          </a:prstGeom>
        </p:spPr>
      </p:pic>
      <p:pic>
        <p:nvPicPr>
          <p:cNvPr id="9" name="Grafik 8" descr="Ein Bild, das Strichzeichnung enthält.&#10;&#10;Automatisch generierte Beschreibung">
            <a:extLst>
              <a:ext uri="{FF2B5EF4-FFF2-40B4-BE49-F238E27FC236}">
                <a16:creationId xmlns:a16="http://schemas.microsoft.com/office/drawing/2014/main" id="{458619BC-CDB0-4DD3-A6CD-4EA117CE39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37506" y="2877244"/>
            <a:ext cx="3740093" cy="3311429"/>
          </a:xfrm>
          <a:prstGeom prst="rect">
            <a:avLst/>
          </a:prstGeom>
        </p:spPr>
      </p:pic>
      <p:pic>
        <p:nvPicPr>
          <p:cNvPr id="11" name="Grafik 10">
            <a:extLst>
              <a:ext uri="{FF2B5EF4-FFF2-40B4-BE49-F238E27FC236}">
                <a16:creationId xmlns:a16="http://schemas.microsoft.com/office/drawing/2014/main" id="{241DD73D-1108-4785-975B-2A6F267C131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14907" y="1038368"/>
            <a:ext cx="2522599" cy="2491197"/>
          </a:xfrm>
          <a:prstGeom prst="rect">
            <a:avLst/>
          </a:prstGeom>
        </p:spPr>
      </p:pic>
      <p:pic>
        <p:nvPicPr>
          <p:cNvPr id="5" name="Audio 4">
            <a:hlinkClick r:id="" action="ppaction://media"/>
            <a:extLst>
              <a:ext uri="{FF2B5EF4-FFF2-40B4-BE49-F238E27FC236}">
                <a16:creationId xmlns:a16="http://schemas.microsoft.com/office/drawing/2014/main" id="{32EA6061-6CEA-4A4A-9096-889BECF547F3}"/>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1488738" y="6154738"/>
            <a:ext cx="487362" cy="487362"/>
          </a:xfrm>
          <a:prstGeom prst="rect">
            <a:avLst/>
          </a:prstGeom>
        </p:spPr>
      </p:pic>
    </p:spTree>
    <p:custDataLst>
      <p:tags r:id="rId1"/>
    </p:custDataLst>
    <p:extLst>
      <p:ext uri="{BB962C8B-B14F-4D97-AF65-F5344CB8AC3E}">
        <p14:creationId xmlns:p14="http://schemas.microsoft.com/office/powerpoint/2010/main" val="2911307235"/>
      </p:ext>
    </p:extLst>
  </p:cSld>
  <p:clrMapOvr>
    <a:masterClrMapping/>
  </p:clrMapOvr>
  <mc:AlternateContent xmlns:mc="http://schemas.openxmlformats.org/markup-compatibility/2006">
    <mc:Choice xmlns:p14="http://schemas.microsoft.com/office/powerpoint/2010/main" Requires="p14">
      <p:transition spd="slow" p14:dur="2000" advTm="39221"/>
    </mc:Choice>
    <mc:Fallback>
      <p:transition spd="slow" advTm="392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5"/>
                </p:tgtEl>
              </p:cMediaNode>
            </p:audio>
          </p:childTnLst>
        </p:cTn>
      </p:par>
    </p:tnLst>
    <p:bldLst>
      <p:bldP spid="3"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C1B595-4943-442B-945F-73DDDF03F569}"/>
              </a:ext>
            </a:extLst>
          </p:cNvPr>
          <p:cNvSpPr>
            <a:spLocks noGrp="1"/>
          </p:cNvSpPr>
          <p:nvPr>
            <p:ph type="title"/>
          </p:nvPr>
        </p:nvSpPr>
        <p:spPr/>
        <p:txBody>
          <a:bodyPr/>
          <a:lstStyle/>
          <a:p>
            <a:r>
              <a:rPr lang="de-DE" dirty="0"/>
              <a:t>Pathozentrismus</a:t>
            </a:r>
          </a:p>
        </p:txBody>
      </p:sp>
      <p:pic>
        <p:nvPicPr>
          <p:cNvPr id="4" name="Grafik 3">
            <a:extLst>
              <a:ext uri="{FF2B5EF4-FFF2-40B4-BE49-F238E27FC236}">
                <a16:creationId xmlns:a16="http://schemas.microsoft.com/office/drawing/2014/main" id="{FCC0F272-2179-453A-9EBD-B60D4C36E0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57850" y="138411"/>
            <a:ext cx="2133710" cy="2371807"/>
          </a:xfrm>
          <a:prstGeom prst="rect">
            <a:avLst/>
          </a:prstGeom>
        </p:spPr>
      </p:pic>
      <p:pic>
        <p:nvPicPr>
          <p:cNvPr id="10" name="Grafik 9" descr="Ein Bild, das Strichzeichnung enthält.&#10;&#10;Automatisch generierte Beschreibung">
            <a:extLst>
              <a:ext uri="{FF2B5EF4-FFF2-40B4-BE49-F238E27FC236}">
                <a16:creationId xmlns:a16="http://schemas.microsoft.com/office/drawing/2014/main" id="{85CDEF6E-132B-4BA5-978C-975716D0DB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8684" y="1521678"/>
            <a:ext cx="3127432" cy="2768987"/>
          </a:xfrm>
          <a:prstGeom prst="rect">
            <a:avLst/>
          </a:prstGeom>
        </p:spPr>
      </p:pic>
      <p:pic>
        <p:nvPicPr>
          <p:cNvPr id="12" name="Grafik 11" descr="Ein Bild, das Halskettchen enthält.&#10;&#10;Automatisch generierte Beschreibung">
            <a:extLst>
              <a:ext uri="{FF2B5EF4-FFF2-40B4-BE49-F238E27FC236}">
                <a16:creationId xmlns:a16="http://schemas.microsoft.com/office/drawing/2014/main" id="{B86D3B93-F98C-4D24-980D-3FE32AADD34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93374" y="2092106"/>
            <a:ext cx="2745798" cy="2141069"/>
          </a:xfrm>
          <a:prstGeom prst="rect">
            <a:avLst/>
          </a:prstGeom>
        </p:spPr>
      </p:pic>
      <p:pic>
        <p:nvPicPr>
          <p:cNvPr id="8" name="Grafik 7">
            <a:extLst>
              <a:ext uri="{FF2B5EF4-FFF2-40B4-BE49-F238E27FC236}">
                <a16:creationId xmlns:a16="http://schemas.microsoft.com/office/drawing/2014/main" id="{F090DC2B-EB0E-4EF1-8D5B-9660BDFE2EA6}"/>
              </a:ext>
            </a:extLst>
          </p:cNvPr>
          <p:cNvPicPr>
            <a:picLocks noChangeAspect="1"/>
          </p:cNvPicPr>
          <p:nvPr/>
        </p:nvPicPr>
        <p:blipFill>
          <a:blip r:embed="rId9"/>
          <a:stretch>
            <a:fillRect/>
          </a:stretch>
        </p:blipFill>
        <p:spPr>
          <a:xfrm rot="5400000">
            <a:off x="4612374" y="1612121"/>
            <a:ext cx="571500" cy="2638425"/>
          </a:xfrm>
          <a:prstGeom prst="rect">
            <a:avLst/>
          </a:prstGeom>
        </p:spPr>
      </p:pic>
      <p:sp>
        <p:nvSpPr>
          <p:cNvPr id="14" name="Pfeil: nach rechts 13">
            <a:extLst>
              <a:ext uri="{FF2B5EF4-FFF2-40B4-BE49-F238E27FC236}">
                <a16:creationId xmlns:a16="http://schemas.microsoft.com/office/drawing/2014/main" id="{F335AB48-C83A-4C28-A86A-2C7DDF34660B}"/>
              </a:ext>
            </a:extLst>
          </p:cNvPr>
          <p:cNvSpPr/>
          <p:nvPr/>
        </p:nvSpPr>
        <p:spPr>
          <a:xfrm>
            <a:off x="3578911" y="3217084"/>
            <a:ext cx="3231464" cy="954895"/>
          </a:xfrm>
          <a:prstGeom prs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5" name="Textfeld 14">
            <a:extLst>
              <a:ext uri="{FF2B5EF4-FFF2-40B4-BE49-F238E27FC236}">
                <a16:creationId xmlns:a16="http://schemas.microsoft.com/office/drawing/2014/main" id="{82BFED96-D5F6-4800-A676-B0324F9CD501}"/>
              </a:ext>
            </a:extLst>
          </p:cNvPr>
          <p:cNvSpPr txBox="1"/>
          <p:nvPr/>
        </p:nvSpPr>
        <p:spPr>
          <a:xfrm>
            <a:off x="4471150" y="3509865"/>
            <a:ext cx="1446986" cy="369332"/>
          </a:xfrm>
          <a:prstGeom prst="rect">
            <a:avLst/>
          </a:prstGeom>
          <a:noFill/>
        </p:spPr>
        <p:txBody>
          <a:bodyPr wrap="square" rtlCol="0">
            <a:spAutoFit/>
          </a:bodyPr>
          <a:lstStyle/>
          <a:p>
            <a:r>
              <a:rPr lang="de-DE" dirty="0"/>
              <a:t>Wirbelsäule</a:t>
            </a:r>
          </a:p>
        </p:txBody>
      </p:sp>
      <p:pic>
        <p:nvPicPr>
          <p:cNvPr id="17" name="Grafik 16">
            <a:extLst>
              <a:ext uri="{FF2B5EF4-FFF2-40B4-BE49-F238E27FC236}">
                <a16:creationId xmlns:a16="http://schemas.microsoft.com/office/drawing/2014/main" id="{ADB183C1-1F5D-49E7-9AAA-9E42EBF862F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3169" y="4018047"/>
            <a:ext cx="3122483" cy="2161719"/>
          </a:xfrm>
          <a:prstGeom prst="rect">
            <a:avLst/>
          </a:prstGeom>
        </p:spPr>
      </p:pic>
      <p:sp>
        <p:nvSpPr>
          <p:cNvPr id="18" name="Textfeld 17">
            <a:extLst>
              <a:ext uri="{FF2B5EF4-FFF2-40B4-BE49-F238E27FC236}">
                <a16:creationId xmlns:a16="http://schemas.microsoft.com/office/drawing/2014/main" id="{3B39C5D9-1BEC-4D88-BB91-A6313A0A6881}"/>
              </a:ext>
            </a:extLst>
          </p:cNvPr>
          <p:cNvSpPr txBox="1"/>
          <p:nvPr/>
        </p:nvSpPr>
        <p:spPr>
          <a:xfrm>
            <a:off x="5194643" y="4878845"/>
            <a:ext cx="6762750" cy="1708160"/>
          </a:xfrm>
          <a:prstGeom prst="rect">
            <a:avLst/>
          </a:prstGeom>
          <a:noFill/>
        </p:spPr>
        <p:txBody>
          <a:bodyPr wrap="square" rtlCol="0">
            <a:spAutoFit/>
          </a:bodyPr>
          <a:lstStyle/>
          <a:p>
            <a:pPr>
              <a:lnSpc>
                <a:spcPct val="150000"/>
              </a:lnSpc>
            </a:pPr>
            <a:r>
              <a:rPr lang="de-DE" sz="2400" b="1" u="sng" dirty="0">
                <a:solidFill>
                  <a:schemeClr val="accent4">
                    <a:lumMod val="75000"/>
                  </a:schemeClr>
                </a:solidFill>
                <a:latin typeface="Lucida Handwriting" panose="03010101010101010101" pitchFamily="66" charset="0"/>
              </a:rPr>
              <a:t>Goldene Regel</a:t>
            </a:r>
          </a:p>
          <a:p>
            <a:pPr>
              <a:lnSpc>
                <a:spcPct val="150000"/>
              </a:lnSpc>
            </a:pPr>
            <a:r>
              <a:rPr lang="de-DE" sz="2400" b="1" dirty="0">
                <a:solidFill>
                  <a:schemeClr val="accent4">
                    <a:lumMod val="75000"/>
                  </a:schemeClr>
                </a:solidFill>
                <a:latin typeface="Lucida Handwriting" panose="03010101010101010101" pitchFamily="66" charset="0"/>
              </a:rPr>
              <a:t>Was du nicht willst, dass man dir tu, </a:t>
            </a:r>
          </a:p>
          <a:p>
            <a:pPr>
              <a:lnSpc>
                <a:spcPct val="150000"/>
              </a:lnSpc>
            </a:pPr>
            <a:r>
              <a:rPr lang="de-DE" sz="2400" b="1" dirty="0">
                <a:solidFill>
                  <a:schemeClr val="accent4">
                    <a:lumMod val="75000"/>
                  </a:schemeClr>
                </a:solidFill>
                <a:latin typeface="Lucida Handwriting" panose="03010101010101010101" pitchFamily="66" charset="0"/>
              </a:rPr>
              <a:t>das füg auch keinem </a:t>
            </a:r>
            <a:r>
              <a:rPr lang="de-DE" sz="2400" b="1" dirty="0" err="1">
                <a:solidFill>
                  <a:schemeClr val="accent4">
                    <a:lumMod val="75000"/>
                  </a:schemeClr>
                </a:solidFill>
                <a:latin typeface="Lucida Handwriting" panose="03010101010101010101" pitchFamily="66" charset="0"/>
              </a:rPr>
              <a:t>ander´n</a:t>
            </a:r>
            <a:r>
              <a:rPr lang="de-DE" sz="2400" b="1" dirty="0">
                <a:solidFill>
                  <a:schemeClr val="accent4">
                    <a:lumMod val="75000"/>
                  </a:schemeClr>
                </a:solidFill>
                <a:latin typeface="Lucida Handwriting" panose="03010101010101010101" pitchFamily="66" charset="0"/>
              </a:rPr>
              <a:t> zu!</a:t>
            </a:r>
          </a:p>
        </p:txBody>
      </p:sp>
      <p:pic>
        <p:nvPicPr>
          <p:cNvPr id="3" name="Audio 2">
            <a:hlinkClick r:id="" action="ppaction://media"/>
            <a:extLst>
              <a:ext uri="{FF2B5EF4-FFF2-40B4-BE49-F238E27FC236}">
                <a16:creationId xmlns:a16="http://schemas.microsoft.com/office/drawing/2014/main" id="{A5BB06F9-4885-4BF0-A51E-6059934BC0E7}"/>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11488738" y="6154738"/>
            <a:ext cx="487362" cy="487362"/>
          </a:xfrm>
          <a:prstGeom prst="rect">
            <a:avLst/>
          </a:prstGeom>
        </p:spPr>
      </p:pic>
    </p:spTree>
    <p:custDataLst>
      <p:tags r:id="rId1"/>
    </p:custDataLst>
    <p:extLst>
      <p:ext uri="{BB962C8B-B14F-4D97-AF65-F5344CB8AC3E}">
        <p14:creationId xmlns:p14="http://schemas.microsoft.com/office/powerpoint/2010/main" val="4147454038"/>
      </p:ext>
    </p:extLst>
  </p:cSld>
  <p:clrMapOvr>
    <a:masterClrMapping/>
  </p:clrMapOvr>
  <mc:AlternateContent xmlns:mc="http://schemas.openxmlformats.org/markup-compatibility/2006">
    <mc:Choice xmlns:p14="http://schemas.microsoft.com/office/powerpoint/2010/main" Requires="p14">
      <p:transition spd="slow" p14:dur="2000" advTm="23648"/>
    </mc:Choice>
    <mc:Fallback>
      <p:transition spd="slow" advTm="236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9" fill="hold" display="0">
                  <p:stCondLst>
                    <p:cond delay="indefinite"/>
                  </p:stCondLst>
                  <p:endCondLst>
                    <p:cond evt="onStopAudio" delay="0">
                      <p:tgtEl>
                        <p:sldTgt/>
                      </p:tgtEl>
                    </p:cond>
                  </p:endCondLst>
                </p:cTn>
                <p:tgtEl>
                  <p:spTgt spid="3"/>
                </p:tgtEl>
              </p:cMediaNode>
            </p:audio>
          </p:childTnLst>
        </p:cTn>
      </p:par>
    </p:tnLst>
    <p:bldLst>
      <p:bldP spid="14" grpId="0" animBg="1"/>
      <p:bldP spid="15"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C1B595-4943-442B-945F-73DDDF03F569}"/>
              </a:ext>
            </a:extLst>
          </p:cNvPr>
          <p:cNvSpPr>
            <a:spLocks noGrp="1"/>
          </p:cNvSpPr>
          <p:nvPr>
            <p:ph type="title"/>
          </p:nvPr>
        </p:nvSpPr>
        <p:spPr/>
        <p:txBody>
          <a:bodyPr/>
          <a:lstStyle/>
          <a:p>
            <a:r>
              <a:rPr lang="de-DE" dirty="0"/>
              <a:t>Biozentrismus</a:t>
            </a:r>
          </a:p>
        </p:txBody>
      </p:sp>
      <p:sp>
        <p:nvSpPr>
          <p:cNvPr id="3" name="Textfeld 2">
            <a:extLst>
              <a:ext uri="{FF2B5EF4-FFF2-40B4-BE49-F238E27FC236}">
                <a16:creationId xmlns:a16="http://schemas.microsoft.com/office/drawing/2014/main" id="{5D3A2A5B-1519-4627-B477-8C2AB67A1C57}"/>
              </a:ext>
            </a:extLst>
          </p:cNvPr>
          <p:cNvSpPr txBox="1"/>
          <p:nvPr/>
        </p:nvSpPr>
        <p:spPr>
          <a:xfrm>
            <a:off x="838200" y="1490632"/>
            <a:ext cx="2057400" cy="400110"/>
          </a:xfrm>
          <a:prstGeom prst="rect">
            <a:avLst/>
          </a:prstGeom>
          <a:noFill/>
        </p:spPr>
        <p:txBody>
          <a:bodyPr wrap="square" rtlCol="0">
            <a:spAutoFit/>
          </a:bodyPr>
          <a:lstStyle/>
          <a:p>
            <a:r>
              <a:rPr lang="de-DE" sz="2000" i="1" dirty="0"/>
              <a:t>gr. </a:t>
            </a:r>
            <a:r>
              <a:rPr lang="de-DE" sz="2000" i="1" dirty="0" err="1"/>
              <a:t>bios</a:t>
            </a:r>
            <a:r>
              <a:rPr lang="de-DE" sz="2000" i="1" dirty="0"/>
              <a:t> = Leben</a:t>
            </a:r>
          </a:p>
        </p:txBody>
      </p:sp>
      <p:sp>
        <p:nvSpPr>
          <p:cNvPr id="4" name="Pfeil: nach unten 3">
            <a:extLst>
              <a:ext uri="{FF2B5EF4-FFF2-40B4-BE49-F238E27FC236}">
                <a16:creationId xmlns:a16="http://schemas.microsoft.com/office/drawing/2014/main" id="{C44E438B-64B8-490E-93AF-3E16DDC6F2F2}"/>
              </a:ext>
            </a:extLst>
          </p:cNvPr>
          <p:cNvSpPr/>
          <p:nvPr/>
        </p:nvSpPr>
        <p:spPr>
          <a:xfrm>
            <a:off x="1619250" y="1214407"/>
            <a:ext cx="247650" cy="276225"/>
          </a:xfrm>
          <a:prstGeom prst="down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pic>
        <p:nvPicPr>
          <p:cNvPr id="5" name="Grafik 4">
            <a:extLst>
              <a:ext uri="{FF2B5EF4-FFF2-40B4-BE49-F238E27FC236}">
                <a16:creationId xmlns:a16="http://schemas.microsoft.com/office/drawing/2014/main" id="{15E85A97-FD31-4E75-9763-FD4114169C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9650" y="2166967"/>
            <a:ext cx="2133710" cy="2371807"/>
          </a:xfrm>
          <a:prstGeom prst="rect">
            <a:avLst/>
          </a:prstGeom>
        </p:spPr>
      </p:pic>
      <p:pic>
        <p:nvPicPr>
          <p:cNvPr id="6" name="Grafik 5" descr="Ein Bild, das Halskettchen enthält.&#10;&#10;Automatisch generierte Beschreibung">
            <a:extLst>
              <a:ext uri="{FF2B5EF4-FFF2-40B4-BE49-F238E27FC236}">
                <a16:creationId xmlns:a16="http://schemas.microsoft.com/office/drawing/2014/main" id="{D4095B28-DBE4-45EB-A3A0-19CFB4544C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45174" y="4120662"/>
            <a:ext cx="2745798" cy="2141069"/>
          </a:xfrm>
          <a:prstGeom prst="rect">
            <a:avLst/>
          </a:prstGeom>
        </p:spPr>
      </p:pic>
      <p:pic>
        <p:nvPicPr>
          <p:cNvPr id="7" name="Grafik 6">
            <a:extLst>
              <a:ext uri="{FF2B5EF4-FFF2-40B4-BE49-F238E27FC236}">
                <a16:creationId xmlns:a16="http://schemas.microsoft.com/office/drawing/2014/main" id="{A7F641E2-ADEC-4881-AE8A-B453AD3EB4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9950" y="2166967"/>
            <a:ext cx="2133710" cy="2371807"/>
          </a:xfrm>
          <a:prstGeom prst="rect">
            <a:avLst/>
          </a:prstGeom>
        </p:spPr>
      </p:pic>
      <p:pic>
        <p:nvPicPr>
          <p:cNvPr id="8" name="Grafik 7" descr="Ein Bild, das Halskettchen enthält.&#10;&#10;Automatisch generierte Beschreibung">
            <a:extLst>
              <a:ext uri="{FF2B5EF4-FFF2-40B4-BE49-F238E27FC236}">
                <a16:creationId xmlns:a16="http://schemas.microsoft.com/office/drawing/2014/main" id="{FFFA39CC-FF1E-4ABD-A841-FFF3271D7C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55474" y="4120662"/>
            <a:ext cx="2745798" cy="2141069"/>
          </a:xfrm>
          <a:prstGeom prst="rect">
            <a:avLst/>
          </a:prstGeom>
        </p:spPr>
      </p:pic>
      <p:sp>
        <p:nvSpPr>
          <p:cNvPr id="9" name="Textfeld 8">
            <a:extLst>
              <a:ext uri="{FF2B5EF4-FFF2-40B4-BE49-F238E27FC236}">
                <a16:creationId xmlns:a16="http://schemas.microsoft.com/office/drawing/2014/main" id="{B728FE48-F0F4-4A36-B9B6-484B90B75D86}"/>
              </a:ext>
            </a:extLst>
          </p:cNvPr>
          <p:cNvSpPr txBox="1"/>
          <p:nvPr/>
        </p:nvSpPr>
        <p:spPr>
          <a:xfrm>
            <a:off x="5472112" y="2319367"/>
            <a:ext cx="1247775" cy="3170099"/>
          </a:xfrm>
          <a:prstGeom prst="rect">
            <a:avLst/>
          </a:prstGeom>
          <a:noFill/>
        </p:spPr>
        <p:txBody>
          <a:bodyPr wrap="square" rtlCol="0">
            <a:spAutoFit/>
          </a:bodyPr>
          <a:lstStyle/>
          <a:p>
            <a:r>
              <a:rPr lang="de-DE" sz="20000" dirty="0"/>
              <a:t>?</a:t>
            </a:r>
          </a:p>
        </p:txBody>
      </p:sp>
      <p:pic>
        <p:nvPicPr>
          <p:cNvPr id="18" name="Grafik 17">
            <a:extLst>
              <a:ext uri="{FF2B5EF4-FFF2-40B4-BE49-F238E27FC236}">
                <a16:creationId xmlns:a16="http://schemas.microsoft.com/office/drawing/2014/main" id="{B8F079B3-BA6F-4509-B59F-93AF3EDD44C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32098" y="2042033"/>
            <a:ext cx="1670136" cy="2203563"/>
          </a:xfrm>
          <a:prstGeom prst="rect">
            <a:avLst/>
          </a:prstGeom>
        </p:spPr>
      </p:pic>
      <p:pic>
        <p:nvPicPr>
          <p:cNvPr id="19" name="Grafik 18">
            <a:extLst>
              <a:ext uri="{FF2B5EF4-FFF2-40B4-BE49-F238E27FC236}">
                <a16:creationId xmlns:a16="http://schemas.microsoft.com/office/drawing/2014/main" id="{CC423DA4-7807-4E42-9657-4F19C6ECE9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9853723" y="2113480"/>
            <a:ext cx="1670136" cy="2203563"/>
          </a:xfrm>
          <a:prstGeom prst="rect">
            <a:avLst/>
          </a:prstGeom>
        </p:spPr>
      </p:pic>
      <p:pic>
        <p:nvPicPr>
          <p:cNvPr id="11" name="Audio 10">
            <a:hlinkClick r:id="" action="ppaction://media"/>
            <a:extLst>
              <a:ext uri="{FF2B5EF4-FFF2-40B4-BE49-F238E27FC236}">
                <a16:creationId xmlns:a16="http://schemas.microsoft.com/office/drawing/2014/main" id="{6F9F362B-F4A8-4D4C-BD92-46D64B1E7B1E}"/>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1488738" y="6154738"/>
            <a:ext cx="487362" cy="487362"/>
          </a:xfrm>
          <a:prstGeom prst="rect">
            <a:avLst/>
          </a:prstGeom>
        </p:spPr>
      </p:pic>
    </p:spTree>
    <p:custDataLst>
      <p:tags r:id="rId1"/>
    </p:custDataLst>
    <p:extLst>
      <p:ext uri="{BB962C8B-B14F-4D97-AF65-F5344CB8AC3E}">
        <p14:creationId xmlns:p14="http://schemas.microsoft.com/office/powerpoint/2010/main" val="3979365782"/>
      </p:ext>
    </p:extLst>
  </p:cSld>
  <p:clrMapOvr>
    <a:masterClrMapping/>
  </p:clrMapOvr>
  <mc:AlternateContent xmlns:mc="http://schemas.openxmlformats.org/markup-compatibility/2006">
    <mc:Choice xmlns:p14="http://schemas.microsoft.com/office/powerpoint/2010/main" Requires="p14">
      <p:transition spd="slow" p14:dur="2000" advTm="26509"/>
    </mc:Choice>
    <mc:Fallback>
      <p:transition spd="slow" advTm="265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3" fill="hold" display="0">
                  <p:stCondLst>
                    <p:cond delay="indefinite"/>
                  </p:stCondLst>
                  <p:endCondLst>
                    <p:cond evt="onStopAudio" delay="0">
                      <p:tgtEl>
                        <p:sldTgt/>
                      </p:tgtEl>
                    </p:cond>
                  </p:endCondLst>
                </p:cTn>
                <p:tgtEl>
                  <p:spTgt spid="11"/>
                </p:tgtEl>
              </p:cMediaNode>
            </p:audio>
          </p:childTnLst>
        </p:cTn>
      </p:par>
    </p:tnLst>
    <p:bldLst>
      <p:bldP spid="3" grpId="0"/>
      <p:bldP spid="4"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C1B595-4943-442B-945F-73DDDF03F569}"/>
              </a:ext>
            </a:extLst>
          </p:cNvPr>
          <p:cNvSpPr>
            <a:spLocks noGrp="1"/>
          </p:cNvSpPr>
          <p:nvPr>
            <p:ph type="title"/>
          </p:nvPr>
        </p:nvSpPr>
        <p:spPr/>
        <p:txBody>
          <a:bodyPr/>
          <a:lstStyle/>
          <a:p>
            <a:r>
              <a:rPr lang="de-DE" dirty="0"/>
              <a:t>Biozentrismus</a:t>
            </a:r>
          </a:p>
        </p:txBody>
      </p:sp>
      <p:pic>
        <p:nvPicPr>
          <p:cNvPr id="6" name="Grafik 5">
            <a:extLst>
              <a:ext uri="{FF2B5EF4-FFF2-40B4-BE49-F238E27FC236}">
                <a16:creationId xmlns:a16="http://schemas.microsoft.com/office/drawing/2014/main" id="{1175F69D-8CEA-4E62-A786-C223037429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0975" y="3669201"/>
            <a:ext cx="2578233" cy="1898748"/>
          </a:xfrm>
          <a:prstGeom prst="rect">
            <a:avLst/>
          </a:prstGeom>
        </p:spPr>
      </p:pic>
      <p:pic>
        <p:nvPicPr>
          <p:cNvPr id="8" name="Grafik 7" descr="Ein Bild, das Text enthält.&#10;&#10;Automatisch generierte Beschreibung">
            <a:extLst>
              <a:ext uri="{FF2B5EF4-FFF2-40B4-BE49-F238E27FC236}">
                <a16:creationId xmlns:a16="http://schemas.microsoft.com/office/drawing/2014/main" id="{4FD33AD7-663E-4A1B-8016-664C5A62A4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200" y="2080954"/>
            <a:ext cx="3371803" cy="3626280"/>
          </a:xfrm>
          <a:prstGeom prst="rect">
            <a:avLst/>
          </a:prstGeom>
        </p:spPr>
      </p:pic>
      <p:pic>
        <p:nvPicPr>
          <p:cNvPr id="4" name="Grafik 3">
            <a:extLst>
              <a:ext uri="{FF2B5EF4-FFF2-40B4-BE49-F238E27FC236}">
                <a16:creationId xmlns:a16="http://schemas.microsoft.com/office/drawing/2014/main" id="{0E303163-7870-42EF-8234-FC2400B46ED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6306" y="1370806"/>
            <a:ext cx="1663786" cy="2159111"/>
          </a:xfrm>
          <a:prstGeom prst="rect">
            <a:avLst/>
          </a:prstGeom>
        </p:spPr>
      </p:pic>
      <p:sp>
        <p:nvSpPr>
          <p:cNvPr id="11" name="Pfeil: nach rechts 10">
            <a:extLst>
              <a:ext uri="{FF2B5EF4-FFF2-40B4-BE49-F238E27FC236}">
                <a16:creationId xmlns:a16="http://schemas.microsoft.com/office/drawing/2014/main" id="{546910F6-38ED-4A1F-816C-DE5DBA0ECA31}"/>
              </a:ext>
            </a:extLst>
          </p:cNvPr>
          <p:cNvSpPr/>
          <p:nvPr/>
        </p:nvSpPr>
        <p:spPr>
          <a:xfrm rot="19646678">
            <a:off x="3516673" y="2962416"/>
            <a:ext cx="733425" cy="341118"/>
          </a:xfrm>
          <a:prstGeom prst="rightArrow">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Pfeil: nach rechts 11">
            <a:extLst>
              <a:ext uri="{FF2B5EF4-FFF2-40B4-BE49-F238E27FC236}">
                <a16:creationId xmlns:a16="http://schemas.microsoft.com/office/drawing/2014/main" id="{BB70D384-308B-4A2E-BF9B-673F86B8F594}"/>
              </a:ext>
            </a:extLst>
          </p:cNvPr>
          <p:cNvSpPr/>
          <p:nvPr/>
        </p:nvSpPr>
        <p:spPr>
          <a:xfrm rot="1309537">
            <a:off x="3843290" y="3988446"/>
            <a:ext cx="733425" cy="341118"/>
          </a:xfrm>
          <a:prstGeom prst="rightArrow">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Grafik 13">
            <a:extLst>
              <a:ext uri="{FF2B5EF4-FFF2-40B4-BE49-F238E27FC236}">
                <a16:creationId xmlns:a16="http://schemas.microsoft.com/office/drawing/2014/main" id="{F9D32123-EED3-46EB-B2F6-D2CD6DB4BC9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59591" y="1456676"/>
            <a:ext cx="2197213" cy="2076557"/>
          </a:xfrm>
          <a:prstGeom prst="rect">
            <a:avLst/>
          </a:prstGeom>
        </p:spPr>
      </p:pic>
      <p:pic>
        <p:nvPicPr>
          <p:cNvPr id="16" name="Grafik 15" descr="Ein Bild, das Text enthält.&#10;&#10;Automatisch generierte Beschreibung">
            <a:extLst>
              <a:ext uri="{FF2B5EF4-FFF2-40B4-BE49-F238E27FC236}">
                <a16:creationId xmlns:a16="http://schemas.microsoft.com/office/drawing/2014/main" id="{3118E9A3-6A0B-424D-8D6C-314D3A7493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64591" y="1456676"/>
            <a:ext cx="1682836" cy="1809843"/>
          </a:xfrm>
          <a:prstGeom prst="rect">
            <a:avLst/>
          </a:prstGeom>
        </p:spPr>
      </p:pic>
      <p:pic>
        <p:nvPicPr>
          <p:cNvPr id="18" name="Grafik 17">
            <a:extLst>
              <a:ext uri="{FF2B5EF4-FFF2-40B4-BE49-F238E27FC236}">
                <a16:creationId xmlns:a16="http://schemas.microsoft.com/office/drawing/2014/main" id="{486549EA-C6E8-4C52-BA83-4F7396761E1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81805" y="3197241"/>
            <a:ext cx="3702062" cy="2562967"/>
          </a:xfrm>
          <a:prstGeom prst="rect">
            <a:avLst/>
          </a:prstGeom>
        </p:spPr>
      </p:pic>
      <p:pic>
        <p:nvPicPr>
          <p:cNvPr id="3" name="Audio 2">
            <a:hlinkClick r:id="" action="ppaction://media"/>
            <a:extLst>
              <a:ext uri="{FF2B5EF4-FFF2-40B4-BE49-F238E27FC236}">
                <a16:creationId xmlns:a16="http://schemas.microsoft.com/office/drawing/2014/main" id="{6A016162-EE04-44C1-AEA8-CC37C37E5F99}"/>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11488738" y="6154738"/>
            <a:ext cx="487362" cy="487362"/>
          </a:xfrm>
          <a:prstGeom prst="rect">
            <a:avLst/>
          </a:prstGeom>
        </p:spPr>
      </p:pic>
    </p:spTree>
    <p:custDataLst>
      <p:tags r:id="rId1"/>
    </p:custDataLst>
    <p:extLst>
      <p:ext uri="{BB962C8B-B14F-4D97-AF65-F5344CB8AC3E}">
        <p14:creationId xmlns:p14="http://schemas.microsoft.com/office/powerpoint/2010/main" val="1500990773"/>
      </p:ext>
    </p:extLst>
  </p:cSld>
  <p:clrMapOvr>
    <a:masterClrMapping/>
  </p:clrMapOvr>
  <mc:AlternateContent xmlns:mc="http://schemas.openxmlformats.org/markup-compatibility/2006">
    <mc:Choice xmlns:p14="http://schemas.microsoft.com/office/powerpoint/2010/main" Requires="p14">
      <p:transition spd="slow" p14:dur="2000" advTm="43433"/>
    </mc:Choice>
    <mc:Fallback>
      <p:transition spd="slow" advTm="434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9" fill="hold" display="0">
                  <p:stCondLst>
                    <p:cond delay="indefinite"/>
                  </p:stCondLst>
                  <p:endCondLst>
                    <p:cond evt="onStopAudio" delay="0">
                      <p:tgtEl>
                        <p:sldTgt/>
                      </p:tgtEl>
                    </p:cond>
                  </p:endCondLst>
                </p:cTn>
                <p:tgtEl>
                  <p:spTgt spid="3"/>
                </p:tgtEl>
              </p:cMediaNode>
            </p:audio>
          </p:childTnLst>
        </p:cTn>
      </p:par>
    </p:tnLst>
    <p:bldLst>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C1B595-4943-442B-945F-73DDDF03F569}"/>
              </a:ext>
            </a:extLst>
          </p:cNvPr>
          <p:cNvSpPr>
            <a:spLocks noGrp="1"/>
          </p:cNvSpPr>
          <p:nvPr>
            <p:ph type="title"/>
          </p:nvPr>
        </p:nvSpPr>
        <p:spPr/>
        <p:txBody>
          <a:bodyPr/>
          <a:lstStyle/>
          <a:p>
            <a:r>
              <a:rPr lang="de-DE" dirty="0"/>
              <a:t>Holismus</a:t>
            </a:r>
          </a:p>
        </p:txBody>
      </p:sp>
      <p:sp>
        <p:nvSpPr>
          <p:cNvPr id="3" name="Textfeld 2">
            <a:extLst>
              <a:ext uri="{FF2B5EF4-FFF2-40B4-BE49-F238E27FC236}">
                <a16:creationId xmlns:a16="http://schemas.microsoft.com/office/drawing/2014/main" id="{D1975DFA-4B2F-41CE-AFE3-529CE7F84B06}"/>
              </a:ext>
            </a:extLst>
          </p:cNvPr>
          <p:cNvSpPr txBox="1"/>
          <p:nvPr/>
        </p:nvSpPr>
        <p:spPr>
          <a:xfrm>
            <a:off x="838199" y="1490632"/>
            <a:ext cx="2733675" cy="400110"/>
          </a:xfrm>
          <a:prstGeom prst="rect">
            <a:avLst/>
          </a:prstGeom>
          <a:noFill/>
        </p:spPr>
        <p:txBody>
          <a:bodyPr wrap="square" rtlCol="0">
            <a:spAutoFit/>
          </a:bodyPr>
          <a:lstStyle/>
          <a:p>
            <a:r>
              <a:rPr lang="de-DE" sz="2000" i="1" dirty="0"/>
              <a:t>gr. </a:t>
            </a:r>
            <a:r>
              <a:rPr lang="de-DE" sz="2000" i="1" dirty="0" err="1"/>
              <a:t>holon</a:t>
            </a:r>
            <a:r>
              <a:rPr lang="de-DE" sz="2000" i="1" dirty="0"/>
              <a:t> = das Ganze</a:t>
            </a:r>
          </a:p>
        </p:txBody>
      </p:sp>
      <p:sp>
        <p:nvSpPr>
          <p:cNvPr id="4" name="Pfeil: nach unten 3">
            <a:extLst>
              <a:ext uri="{FF2B5EF4-FFF2-40B4-BE49-F238E27FC236}">
                <a16:creationId xmlns:a16="http://schemas.microsoft.com/office/drawing/2014/main" id="{41923208-9D46-4E17-858C-D3517D1DE113}"/>
              </a:ext>
            </a:extLst>
          </p:cNvPr>
          <p:cNvSpPr/>
          <p:nvPr/>
        </p:nvSpPr>
        <p:spPr>
          <a:xfrm>
            <a:off x="1619250" y="1214407"/>
            <a:ext cx="247650" cy="276225"/>
          </a:xfrm>
          <a:prstGeom prst="down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pic>
        <p:nvPicPr>
          <p:cNvPr id="6" name="Grafik 5">
            <a:extLst>
              <a:ext uri="{FF2B5EF4-FFF2-40B4-BE49-F238E27FC236}">
                <a16:creationId xmlns:a16="http://schemas.microsoft.com/office/drawing/2014/main" id="{993DBA7A-9CA4-4512-B9B5-E4900FBF0C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945" y="3300368"/>
            <a:ext cx="4815460" cy="3333781"/>
          </a:xfrm>
          <a:prstGeom prst="rect">
            <a:avLst/>
          </a:prstGeom>
        </p:spPr>
      </p:pic>
      <p:pic>
        <p:nvPicPr>
          <p:cNvPr id="8" name="Grafik 7" descr="Ein Bild, das Text, Visitenkarte, ClipArt enthält.&#10;&#10;Automatisch generierte Beschreibung">
            <a:extLst>
              <a:ext uri="{FF2B5EF4-FFF2-40B4-BE49-F238E27FC236}">
                <a16:creationId xmlns:a16="http://schemas.microsoft.com/office/drawing/2014/main" id="{CA123E72-09E7-49AB-BD17-0FF262BE42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61985" y="1973110"/>
            <a:ext cx="3505380" cy="1854295"/>
          </a:xfrm>
          <a:prstGeom prst="rect">
            <a:avLst/>
          </a:prstGeom>
        </p:spPr>
      </p:pic>
      <p:pic>
        <p:nvPicPr>
          <p:cNvPr id="10" name="Grafik 9">
            <a:extLst>
              <a:ext uri="{FF2B5EF4-FFF2-40B4-BE49-F238E27FC236}">
                <a16:creationId xmlns:a16="http://schemas.microsoft.com/office/drawing/2014/main" id="{F93A6783-0BD4-43A1-8ED5-F5957204797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95917" y="1367415"/>
            <a:ext cx="5219758" cy="4123169"/>
          </a:xfrm>
          <a:prstGeom prst="rect">
            <a:avLst/>
          </a:prstGeom>
        </p:spPr>
      </p:pic>
      <p:pic>
        <p:nvPicPr>
          <p:cNvPr id="7" name="Audio 6">
            <a:hlinkClick r:id="" action="ppaction://media"/>
            <a:extLst>
              <a:ext uri="{FF2B5EF4-FFF2-40B4-BE49-F238E27FC236}">
                <a16:creationId xmlns:a16="http://schemas.microsoft.com/office/drawing/2014/main" id="{FE117FCE-6A82-425E-9B9F-D070C74D5C78}"/>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1488738" y="6154738"/>
            <a:ext cx="487362" cy="487362"/>
          </a:xfrm>
          <a:prstGeom prst="rect">
            <a:avLst/>
          </a:prstGeom>
        </p:spPr>
      </p:pic>
    </p:spTree>
    <p:custDataLst>
      <p:tags r:id="rId1"/>
    </p:custDataLst>
    <p:extLst>
      <p:ext uri="{BB962C8B-B14F-4D97-AF65-F5344CB8AC3E}">
        <p14:creationId xmlns:p14="http://schemas.microsoft.com/office/powerpoint/2010/main" val="1430952557"/>
      </p:ext>
    </p:extLst>
  </p:cSld>
  <p:clrMapOvr>
    <a:masterClrMapping/>
  </p:clrMapOvr>
  <mc:AlternateContent xmlns:mc="http://schemas.openxmlformats.org/markup-compatibility/2006">
    <mc:Choice xmlns:p14="http://schemas.microsoft.com/office/powerpoint/2010/main" Requires="p14">
      <p:transition spd="slow" p14:dur="2000" advTm="37201"/>
    </mc:Choice>
    <mc:Fallback>
      <p:transition spd="slow" advTm="372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7"/>
                </p:tgtEl>
              </p:cMediaNode>
            </p:audio>
          </p:childTnLst>
        </p:cTn>
      </p:par>
    </p:tnLst>
    <p:bldLst>
      <p:bldP spid="3"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C1B595-4943-442B-945F-73DDDF03F569}"/>
              </a:ext>
            </a:extLst>
          </p:cNvPr>
          <p:cNvSpPr>
            <a:spLocks noGrp="1"/>
          </p:cNvSpPr>
          <p:nvPr>
            <p:ph type="title"/>
          </p:nvPr>
        </p:nvSpPr>
        <p:spPr/>
        <p:txBody>
          <a:bodyPr/>
          <a:lstStyle/>
          <a:p>
            <a:r>
              <a:rPr lang="de-DE" dirty="0"/>
              <a:t>Holismus</a:t>
            </a:r>
          </a:p>
        </p:txBody>
      </p:sp>
      <p:pic>
        <p:nvPicPr>
          <p:cNvPr id="4" name="Grafik 3">
            <a:extLst>
              <a:ext uri="{FF2B5EF4-FFF2-40B4-BE49-F238E27FC236}">
                <a16:creationId xmlns:a16="http://schemas.microsoft.com/office/drawing/2014/main" id="{9D349D0A-6904-4915-B117-F9C5AE6102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2748" y="2801378"/>
            <a:ext cx="1809843" cy="1771741"/>
          </a:xfrm>
          <a:prstGeom prst="rect">
            <a:avLst/>
          </a:prstGeom>
        </p:spPr>
      </p:pic>
      <p:pic>
        <p:nvPicPr>
          <p:cNvPr id="6" name="Grafik 5" descr="Ein Bild, das Kleiderbügel, Rasenmäher enthält.&#10;&#10;Automatisch generierte Beschreibung">
            <a:extLst>
              <a:ext uri="{FF2B5EF4-FFF2-40B4-BE49-F238E27FC236}">
                <a16:creationId xmlns:a16="http://schemas.microsoft.com/office/drawing/2014/main" id="{9DE007D9-3319-4C0C-B793-27BDF99C4C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6320" y="2001223"/>
            <a:ext cx="1832190" cy="2982183"/>
          </a:xfrm>
          <a:prstGeom prst="rect">
            <a:avLst/>
          </a:prstGeom>
        </p:spPr>
      </p:pic>
      <p:sp>
        <p:nvSpPr>
          <p:cNvPr id="13" name="Pfeil: nach rechts 12">
            <a:extLst>
              <a:ext uri="{FF2B5EF4-FFF2-40B4-BE49-F238E27FC236}">
                <a16:creationId xmlns:a16="http://schemas.microsoft.com/office/drawing/2014/main" id="{441F18E2-3B7D-4EAA-9953-C29B9A6A45B7}"/>
              </a:ext>
            </a:extLst>
          </p:cNvPr>
          <p:cNvSpPr/>
          <p:nvPr/>
        </p:nvSpPr>
        <p:spPr>
          <a:xfrm>
            <a:off x="2377511" y="3079205"/>
            <a:ext cx="1986191" cy="826217"/>
          </a:xfrm>
          <a:prstGeom prs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4" name="Textfeld 13">
            <a:extLst>
              <a:ext uri="{FF2B5EF4-FFF2-40B4-BE49-F238E27FC236}">
                <a16:creationId xmlns:a16="http://schemas.microsoft.com/office/drawing/2014/main" id="{219D5AA1-495A-4561-A5BB-3D261F4D8522}"/>
              </a:ext>
            </a:extLst>
          </p:cNvPr>
          <p:cNvSpPr txBox="1"/>
          <p:nvPr/>
        </p:nvSpPr>
        <p:spPr>
          <a:xfrm>
            <a:off x="2529752" y="3307647"/>
            <a:ext cx="1457325" cy="369332"/>
          </a:xfrm>
          <a:prstGeom prst="rect">
            <a:avLst/>
          </a:prstGeom>
          <a:noFill/>
        </p:spPr>
        <p:txBody>
          <a:bodyPr wrap="square" rtlCol="0">
            <a:spAutoFit/>
          </a:bodyPr>
          <a:lstStyle/>
          <a:p>
            <a:r>
              <a:rPr lang="de-DE" dirty="0"/>
              <a:t>Mittelpunkt</a:t>
            </a:r>
          </a:p>
        </p:txBody>
      </p:sp>
      <p:pic>
        <p:nvPicPr>
          <p:cNvPr id="12" name="Grafik 11" descr="Ein Bild, das blau, Geschirr enthält.&#10;&#10;Automatisch generierte Beschreibung">
            <a:extLst>
              <a:ext uri="{FF2B5EF4-FFF2-40B4-BE49-F238E27FC236}">
                <a16:creationId xmlns:a16="http://schemas.microsoft.com/office/drawing/2014/main" id="{FEE98836-BABA-4AAD-B16D-AF8A5B5ECA6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18510" y="2657381"/>
            <a:ext cx="2724290" cy="1828894"/>
          </a:xfrm>
          <a:prstGeom prst="rect">
            <a:avLst/>
          </a:prstGeom>
        </p:spPr>
      </p:pic>
      <p:pic>
        <p:nvPicPr>
          <p:cNvPr id="16" name="Grafik 15" descr="Ein Bild, das ClipArt enthält.&#10;&#10;Automatisch generierte Beschreibung">
            <a:extLst>
              <a:ext uri="{FF2B5EF4-FFF2-40B4-BE49-F238E27FC236}">
                <a16:creationId xmlns:a16="http://schemas.microsoft.com/office/drawing/2014/main" id="{77931EDB-D345-4398-81FD-59367B191CB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06374" y="2001223"/>
            <a:ext cx="4706427" cy="2982183"/>
          </a:xfrm>
          <a:prstGeom prst="rect">
            <a:avLst/>
          </a:prstGeom>
        </p:spPr>
      </p:pic>
      <p:pic>
        <p:nvPicPr>
          <p:cNvPr id="7" name="Audio 6">
            <a:hlinkClick r:id="" action="ppaction://media"/>
            <a:extLst>
              <a:ext uri="{FF2B5EF4-FFF2-40B4-BE49-F238E27FC236}">
                <a16:creationId xmlns:a16="http://schemas.microsoft.com/office/drawing/2014/main" id="{DDE436A6-FB0A-4D73-8207-317311AF2C6F}"/>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1488738" y="6154738"/>
            <a:ext cx="487362" cy="487362"/>
          </a:xfrm>
          <a:prstGeom prst="rect">
            <a:avLst/>
          </a:prstGeom>
        </p:spPr>
      </p:pic>
    </p:spTree>
    <p:custDataLst>
      <p:tags r:id="rId1"/>
    </p:custDataLst>
    <p:extLst>
      <p:ext uri="{BB962C8B-B14F-4D97-AF65-F5344CB8AC3E}">
        <p14:creationId xmlns:p14="http://schemas.microsoft.com/office/powerpoint/2010/main" val="223410969"/>
      </p:ext>
    </p:extLst>
  </p:cSld>
  <p:clrMapOvr>
    <a:masterClrMapping/>
  </p:clrMapOvr>
  <mc:AlternateContent xmlns:mc="http://schemas.openxmlformats.org/markup-compatibility/2006">
    <mc:Choice xmlns:p14="http://schemas.microsoft.com/office/powerpoint/2010/main" Requires="p14">
      <p:transition spd="slow" p14:dur="2000" advTm="38126"/>
    </mc:Choice>
    <mc:Fallback>
      <p:transition spd="slow" advTm="381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7"/>
                </p:tgtEl>
              </p:cMediaNode>
            </p:audio>
          </p:childTnLst>
        </p:cTn>
      </p:par>
    </p:tnLst>
    <p:bldLst>
      <p:bldP spid="13" grpId="0" animBg="1"/>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9.6|11.6|18.6"/>
</p:tagLst>
</file>

<file path=ppt/tags/tag2.xml><?xml version="1.0" encoding="utf-8"?>
<p:tagLst xmlns:a="http://schemas.openxmlformats.org/drawingml/2006/main" xmlns:r="http://schemas.openxmlformats.org/officeDocument/2006/relationships" xmlns:p="http://schemas.openxmlformats.org/presentationml/2006/main">
  <p:tag name="TIMING" val="|7.1|15.1|1.3"/>
</p:tagLst>
</file>

<file path=ppt/tags/tag3.xml><?xml version="1.0" encoding="utf-8"?>
<p:tagLst xmlns:a="http://schemas.openxmlformats.org/drawingml/2006/main" xmlns:r="http://schemas.openxmlformats.org/officeDocument/2006/relationships" xmlns:p="http://schemas.openxmlformats.org/presentationml/2006/main">
  <p:tag name="TIMING" val="|8.4|14.4"/>
</p:tagLst>
</file>

<file path=ppt/tags/tag4.xml><?xml version="1.0" encoding="utf-8"?>
<p:tagLst xmlns:a="http://schemas.openxmlformats.org/drawingml/2006/main" xmlns:r="http://schemas.openxmlformats.org/officeDocument/2006/relationships" xmlns:p="http://schemas.openxmlformats.org/presentationml/2006/main">
  <p:tag name="TIMING" val="|5.4|8.2|4.8"/>
</p:tagLst>
</file>

<file path=ppt/tags/tag5.xml><?xml version="1.0" encoding="utf-8"?>
<p:tagLst xmlns:a="http://schemas.openxmlformats.org/drawingml/2006/main" xmlns:r="http://schemas.openxmlformats.org/officeDocument/2006/relationships" xmlns:p="http://schemas.openxmlformats.org/presentationml/2006/main">
  <p:tag name="TIMING" val="|7.6|9.1|2|4.1"/>
</p:tagLst>
</file>

<file path=ppt/tags/tag6.xml><?xml version="1.0" encoding="utf-8"?>
<p:tagLst xmlns:a="http://schemas.openxmlformats.org/drawingml/2006/main" xmlns:r="http://schemas.openxmlformats.org/officeDocument/2006/relationships" xmlns:p="http://schemas.openxmlformats.org/presentationml/2006/main">
  <p:tag name="TIMING" val="|4.5|10.3|9.4"/>
</p:tagLst>
</file>

<file path=ppt/tags/tag7.xml><?xml version="1.0" encoding="utf-8"?>
<p:tagLst xmlns:a="http://schemas.openxmlformats.org/drawingml/2006/main" xmlns:r="http://schemas.openxmlformats.org/officeDocument/2006/relationships" xmlns:p="http://schemas.openxmlformats.org/presentationml/2006/main">
  <p:tag name="TIMING" val="|11.1|7.9|14.1"/>
</p:tagLst>
</file>

<file path=ppt/tags/tag8.xml><?xml version="1.0" encoding="utf-8"?>
<p:tagLst xmlns:a="http://schemas.openxmlformats.org/drawingml/2006/main" xmlns:r="http://schemas.openxmlformats.org/officeDocument/2006/relationships" xmlns:p="http://schemas.openxmlformats.org/presentationml/2006/main">
  <p:tag name="TIMING" val="|4.7|5.7|29.5"/>
</p:tagLst>
</file>

<file path=ppt/tags/tag9.xml><?xml version="1.0" encoding="utf-8"?>
<p:tagLst xmlns:a="http://schemas.openxmlformats.org/drawingml/2006/main" xmlns:r="http://schemas.openxmlformats.org/officeDocument/2006/relationships" xmlns:p="http://schemas.openxmlformats.org/presentationml/2006/main">
  <p:tag name="TIMING" val="|34.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731</Words>
  <Application>Microsoft Office PowerPoint</Application>
  <PresentationFormat>Breitbild</PresentationFormat>
  <Paragraphs>44</Paragraphs>
  <Slides>10</Slides>
  <Notes>10</Notes>
  <HiddenSlides>0</HiddenSlides>
  <MMClips>10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10</vt:i4>
      </vt:variant>
    </vt:vector>
  </HeadingPairs>
  <TitlesOfParts>
    <vt:vector size="15" baseType="lpstr">
      <vt:lpstr>Arial</vt:lpstr>
      <vt:lpstr>Calibri</vt:lpstr>
      <vt:lpstr>Calibri Light</vt:lpstr>
      <vt:lpstr>Lucida Handwriting</vt:lpstr>
      <vt:lpstr>Office Theme</vt:lpstr>
      <vt:lpstr>Vier Positionen der Umweltethik</vt:lpstr>
      <vt:lpstr>Anthropozentrismus</vt:lpstr>
      <vt:lpstr>Anthropozentrismus</vt:lpstr>
      <vt:lpstr>Pathozentrismus</vt:lpstr>
      <vt:lpstr>Pathozentrismus</vt:lpstr>
      <vt:lpstr>Biozentrismus</vt:lpstr>
      <vt:lpstr>Biozentrismus</vt:lpstr>
      <vt:lpstr>Holismus</vt:lpstr>
      <vt:lpstr>Holismus</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Vier Positionen der Umweltethik</dc:title>
  <dc:creator>Andree Eva</dc:creator>
  <cp:lastModifiedBy>Katharina Maas</cp:lastModifiedBy>
  <cp:revision>24</cp:revision>
  <dcterms:created xsi:type="dcterms:W3CDTF">2021-01-03T11:41:09Z</dcterms:created>
  <dcterms:modified xsi:type="dcterms:W3CDTF">2021-02-23T09:19:30Z</dcterms:modified>
</cp:coreProperties>
</file>