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6858000" cx="12192000"/>
  <p:notesSz cx="7104050" cy="10234600"/>
  <p:embeddedFontLs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3" roundtripDataSignature="AMtx7mgA40ZdnvpUJ/eb295YZf9wYJyph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Nona Bledow"/>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6B4B79-2B4E-486A-AA83-2CDD62361CE0}">
  <a:tblStyle styleId="{356B4B79-2B4E-486A-AA83-2CDD62361CE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4.xml"/><Relationship Id="rId22" Type="http://schemas.openxmlformats.org/officeDocument/2006/relationships/font" Target="fonts/Merriweather-boldItalic.fntdata"/><Relationship Id="rId10" Type="http://schemas.openxmlformats.org/officeDocument/2006/relationships/slide" Target="slides/slide3.xml"/><Relationship Id="rId21" Type="http://schemas.openxmlformats.org/officeDocument/2006/relationships/font" Target="fonts/Merriweather-italic.fntdata"/><Relationship Id="rId13" Type="http://schemas.openxmlformats.org/officeDocument/2006/relationships/slide" Target="slides/slide6.xml"/><Relationship Id="rId12" Type="http://schemas.openxmlformats.org/officeDocument/2006/relationships/slide" Target="slides/slide5.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commentAuthors" Target="commentAuthors.xml"/><Relationship Id="rId19" Type="http://schemas.openxmlformats.org/officeDocument/2006/relationships/font" Target="fonts/Merriweather-regular.fntdata"/><Relationship Id="rId6" Type="http://schemas.openxmlformats.org/officeDocument/2006/relationships/slideMaster" Target="slideMasters/slideMaster1.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2-02T15:29:30.989">
    <p:pos x="197" y="707"/>
    <p:text>@m.scharp@izt.de
Erster Draft ist fertig. Bitte um Feedback/QS.
_Assigned to m.scharp@izt.de_</p:text>
    <p:extLst>
      <p:ext uri="{C676402C-5697-4E1C-873F-D02D1690AC5C}">
        <p15:threadingInfo timeZoneBias="0"/>
      </p:ext>
      <p:ext uri="http://customooxmlschemas.google.com/">
        <go:slidesCustomData xmlns:go="http://customooxmlschemas.google.com/" commentPostId="AAAAonX9Gzs"/>
      </p:ext>
    </p:extLst>
  </p:cm>
  <p:cm authorId="0" idx="2" dt="2023-02-02T15:30:53.957">
    <p:pos x="197" y="807"/>
    <p:text>@m.schmidthals@izt.de
Erster Draft ist fertig. Bitte um Feedback/QS.
_Assigned to Malte Schmidthals_</p:text>
    <p:extLst>
      <p:ext uri="{C676402C-5697-4E1C-873F-D02D1690AC5C}">
        <p15:threadingInfo timeZoneBias="0"/>
      </p:ext>
      <p:ext uri="http://customooxmlschemas.google.com/">
        <go:slidesCustomData xmlns:go="http://customooxmlschemas.google.com/" commentPostId="AAAAonX9Gz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wirtschaft-konsum/konsum-umwelt-zentrale-handlungsfelder#bedarfsfeld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na.de/fileadmin/dena/Publikationen/PDFs/2022/dena_Gebaeudereport_2023.pdf" TargetMode="External"/><Relationship Id="rId3" Type="http://schemas.openxmlformats.org/officeDocument/2006/relationships/hyperlink" Target="https://energieforschung.at/projekt/zukuenftige-entwicklung-der-raumkuehlung-durch-klimawandel-bis-2050/"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klima-energie/erneuerbare-energien/erneuerbare-energien-in-zahle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agesschau.de/wirtschaft/technologie/waermepumpen-energie-heizen-101.html" TargetMode="External"/><Relationship Id="rId3" Type="http://schemas.openxmlformats.org/officeDocument/2006/relationships/hyperlink" Target="https://www.umweltbundesamt.de/daten/energie/energieverbrauch-fuer-fossile-erneuerbare-waerm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tkom.org/sites/main/files/2021-11/211111_st_klimaschutz-und-energieeffizienz.pdf" TargetMode="External"/><Relationship Id="rId3" Type="http://schemas.openxmlformats.org/officeDocument/2006/relationships/hyperlink" Target="https://www.ressource-deutschland.de/werkzeuge/loesungsentwicklung/strategien-massnahmen/effiziente-gebaeudeinfrastruktu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wf.de/fileadmin/fm-wwf/Publikationen-PDF/Unternehmen/Hintergrundpapier-Circular-Economy-im-Gebaeudesektor.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doc.ffg.at/s/vdb/public/node/content/8nKEL-hcRnqkwYOL8MHgxg/1.0?a=tru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8: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8:notes"/>
          <p:cNvSpPr txBox="1"/>
          <p:nvPr>
            <p:ph idx="1" type="body"/>
          </p:nvPr>
        </p:nvSpPr>
        <p:spPr>
          <a:xfrm>
            <a:off x="479424" y="3960000"/>
            <a:ext cx="6145213" cy="6113898"/>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7" name="Google Shape;77;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e55c31e045_0_84: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1e55c31e045_0_84: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227" name="Google Shape;227;g1e55c31e045_0_8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8be3414201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28be3414201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479425" y="3959999"/>
            <a:ext cx="6145212" cy="57611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chemeClr val="dk1"/>
                </a:solidFill>
              </a:rPr>
              <a:t>Beschreibung</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Der Klimawandel wird durch die Emission von THG verursacht. Wenn wir einen Blick auf unser Leben werfen und bilanzieren, welche Teilbereiche für die Emissionen von Treibhausgasen (CO</a:t>
            </a:r>
            <a:r>
              <a:rPr baseline="-25000" lang="de-DE" sz="1100">
                <a:solidFill>
                  <a:schemeClr val="dk1"/>
                </a:solidFill>
              </a:rPr>
              <a:t>2</a:t>
            </a:r>
            <a:r>
              <a:rPr lang="de-DE" sz="1100">
                <a:solidFill>
                  <a:schemeClr val="dk1"/>
                </a:solidFill>
              </a:rPr>
              <a:t>-Äq) verantwortlich sind, so zeigen sich 5 Bereiche: Das Wohnen, die Stromnutzung, die Mobilität, die Ernährung, die öffentliche Infrastruktur und der Konsum. Am meisten trägt unser Konsum zum Klimawandel bei. Bei den meisten Bereichen kann man durch Verhaltensänderungen einen Beitrag leisten, um die Emissionen zu mindern. Der durchschnittliche CO₂-Fußabdruck pro Kopf in Deutschland verteilt sich folgendermaßen auf die Bereiche: </a:t>
            </a:r>
            <a:endParaRPr sz="1100">
              <a:solidFill>
                <a:schemeClr val="dk1"/>
              </a:solidFill>
            </a:endParaRPr>
          </a:p>
          <a:p>
            <a:pPr indent="-165100" lvl="0" marL="171450" rtl="0" algn="l">
              <a:lnSpc>
                <a:spcPct val="100000"/>
              </a:lnSpc>
              <a:spcBef>
                <a:spcPts val="0"/>
              </a:spcBef>
              <a:spcAft>
                <a:spcPts val="0"/>
              </a:spcAft>
              <a:buSzPts val="1000"/>
              <a:buFont typeface="Arial"/>
              <a:buChar char="•"/>
            </a:pPr>
            <a:r>
              <a:rPr lang="de-DE" sz="1100">
                <a:solidFill>
                  <a:schemeClr val="dk1"/>
                </a:solidFill>
              </a:rPr>
              <a:t>Wohnen mit 18%: Hier kann Heizwärme eingespart werden durch ein Herunterdrehen der Heizung, die Installation von erneuerbaren Heizsystemen, die Reduktion der Wohnfläche, oder durch eine Wärmedämmung des Gebäudes. Auch durch einen bewussten Umgang mit Warmwasser können Emissionen reduziert werden.</a:t>
            </a:r>
            <a:endParaRPr sz="1100">
              <a:solidFill>
                <a:schemeClr val="dk1"/>
              </a:solidFill>
            </a:endParaRPr>
          </a:p>
          <a:p>
            <a:pPr indent="-165100" lvl="0" marL="171450" rtl="0" algn="l">
              <a:lnSpc>
                <a:spcPct val="100000"/>
              </a:lnSpc>
              <a:spcBef>
                <a:spcPts val="0"/>
              </a:spcBef>
              <a:spcAft>
                <a:spcPts val="0"/>
              </a:spcAft>
              <a:buSzPts val="1000"/>
              <a:buFont typeface="Arial"/>
              <a:buChar char="•"/>
            </a:pPr>
            <a:r>
              <a:rPr lang="de-DE" sz="1100">
                <a:solidFill>
                  <a:schemeClr val="dk1"/>
                </a:solidFill>
              </a:rPr>
              <a:t>Strom mit 6%: Durch die Nutzung möglichst stromsparender Geräte (hohe Energieeffizienzklassen wie B oder A) kann eine gleiche Leistung erbracht werden, die aber viel weniger Strom verbraucht. Bei der Nutzung von Wärme- oder Klimaanlagen, die mit Strom betrieben werden, helfen gezielte Einstellungen (z.B. wann wird in welchem Raum welche Temperatur tatsächlich benötigt) und effiziente Anlagen.</a:t>
            </a:r>
            <a:endParaRPr sz="1100">
              <a:solidFill>
                <a:schemeClr val="dk1"/>
              </a:solidFill>
            </a:endParaRPr>
          </a:p>
          <a:p>
            <a:pPr indent="-165100" lvl="0" marL="171450" rtl="0" algn="l">
              <a:lnSpc>
                <a:spcPct val="100000"/>
              </a:lnSpc>
              <a:spcBef>
                <a:spcPts val="0"/>
              </a:spcBef>
              <a:spcAft>
                <a:spcPts val="0"/>
              </a:spcAft>
              <a:buSzPts val="1000"/>
              <a:buFont typeface="Arial"/>
              <a:buChar char="•"/>
            </a:pPr>
            <a:r>
              <a:rPr lang="de-DE" sz="1100">
                <a:solidFill>
                  <a:schemeClr val="dk1"/>
                </a:solidFill>
              </a:rPr>
              <a:t>Mobilität mit 19%: Einfach weniger Autofahren und stattdessen Bahn, Bus oder Fahrrad nutzen oder viele Strecken zu Fuß zurücklegen. Den Urlaub lieber mit der Bahn oder dem Fernbus antreten.</a:t>
            </a:r>
            <a:endParaRPr sz="1100">
              <a:solidFill>
                <a:schemeClr val="dk1"/>
              </a:solidFill>
            </a:endParaRPr>
          </a:p>
          <a:p>
            <a:pPr indent="-165100" lvl="0" marL="171450" rtl="0" algn="l">
              <a:lnSpc>
                <a:spcPct val="100000"/>
              </a:lnSpc>
              <a:spcBef>
                <a:spcPts val="0"/>
              </a:spcBef>
              <a:spcAft>
                <a:spcPts val="0"/>
              </a:spcAft>
              <a:buSzPts val="1000"/>
              <a:buFont typeface="Arial"/>
              <a:buChar char="•"/>
            </a:pPr>
            <a:r>
              <a:rPr lang="de-DE" sz="1100">
                <a:solidFill>
                  <a:schemeClr val="dk1"/>
                </a:solidFill>
              </a:rPr>
              <a:t>Ernährung mit 15%: Man muss sich nicht vegan ernähren, es bringt schon viel wenn man den Konsum von Rindfleisch reduziert,  insgesamt weniger Fleisch und Reis isst sowie den Anteil an hochfetthaltigen Milchprodukten (vor allem Käse und Butter) verringert.</a:t>
            </a:r>
            <a:endParaRPr sz="1100">
              <a:solidFill>
                <a:schemeClr val="dk1"/>
              </a:solidFill>
            </a:endParaRPr>
          </a:p>
          <a:p>
            <a:pPr indent="-101600" lvl="0" marL="171450" rtl="0" algn="l">
              <a:lnSpc>
                <a:spcPct val="100000"/>
              </a:lnSpc>
              <a:spcBef>
                <a:spcPts val="0"/>
              </a:spcBef>
              <a:spcAft>
                <a:spcPts val="0"/>
              </a:spcAft>
              <a:buSzPts val="1100"/>
              <a:buFont typeface="Arial"/>
              <a:buNone/>
            </a:pPr>
            <a:r>
              <a:t/>
            </a:r>
            <a:endParaRPr sz="1100">
              <a:solidFill>
                <a:schemeClr val="dk1"/>
              </a:solidFill>
            </a:endParaRPr>
          </a:p>
          <a:p>
            <a:pPr indent="0" lvl="0" marL="0" rtl="0" algn="l">
              <a:lnSpc>
                <a:spcPct val="100000"/>
              </a:lnSpc>
              <a:spcBef>
                <a:spcPts val="0"/>
              </a:spcBef>
              <a:spcAft>
                <a:spcPts val="0"/>
              </a:spcAft>
              <a:buSzPts val="1100"/>
              <a:buFont typeface="Arial"/>
              <a:buNone/>
            </a:pPr>
            <a:r>
              <a:rPr b="1" lang="de-DE" sz="1100">
                <a:solidFill>
                  <a:schemeClr val="dk1"/>
                </a:solidFill>
              </a:rPr>
              <a:t>Aufgabe</a:t>
            </a:r>
            <a:endParaRPr sz="1100">
              <a:solidFill>
                <a:schemeClr val="dk1"/>
              </a:solidFill>
            </a:endParaRPr>
          </a:p>
          <a:p>
            <a:pPr indent="-165100" lvl="0" marL="171450" rtl="0" algn="l">
              <a:lnSpc>
                <a:spcPct val="100000"/>
              </a:lnSpc>
              <a:spcBef>
                <a:spcPts val="0"/>
              </a:spcBef>
              <a:spcAft>
                <a:spcPts val="0"/>
              </a:spcAft>
              <a:buSzPts val="1000"/>
              <a:buChar char="•"/>
            </a:pPr>
            <a:r>
              <a:rPr lang="de-DE" sz="1100">
                <a:solidFill>
                  <a:schemeClr val="dk1"/>
                </a:solidFill>
              </a:rPr>
              <a:t>Welchen Beitrag leistet Ihr Betrieb zum Klimawandel?</a:t>
            </a:r>
            <a:endParaRPr sz="1100">
              <a:solidFill>
                <a:schemeClr val="dk1"/>
              </a:solidFill>
            </a:endParaRPr>
          </a:p>
          <a:p>
            <a:pPr indent="-165100" lvl="0" marL="171450" rtl="0" algn="l">
              <a:lnSpc>
                <a:spcPct val="100000"/>
              </a:lnSpc>
              <a:spcBef>
                <a:spcPts val="0"/>
              </a:spcBef>
              <a:spcAft>
                <a:spcPts val="0"/>
              </a:spcAft>
              <a:buSzPts val="1000"/>
              <a:buChar char="•"/>
            </a:pPr>
            <a:r>
              <a:rPr lang="de-DE" sz="1100">
                <a:solidFill>
                  <a:schemeClr val="dk1"/>
                </a:solidFill>
              </a:rPr>
              <a:t>Welche Bereiche, in denen CO2-Emissionen stattfinden, sind für Ihren Betrieb am relevantesten?</a:t>
            </a:r>
            <a:endParaRPr sz="1100">
              <a:solidFill>
                <a:schemeClr val="dk1"/>
              </a:solidFill>
            </a:endParaRPr>
          </a:p>
          <a:p>
            <a:pPr indent="-165100" lvl="0" marL="171450" rtl="0" algn="l">
              <a:lnSpc>
                <a:spcPct val="100000"/>
              </a:lnSpc>
              <a:spcBef>
                <a:spcPts val="0"/>
              </a:spcBef>
              <a:spcAft>
                <a:spcPts val="0"/>
              </a:spcAft>
              <a:buSzPts val="1000"/>
              <a:buFont typeface="Arial"/>
              <a:buChar char="•"/>
            </a:pPr>
            <a:r>
              <a:rPr lang="de-DE" sz="1100">
                <a:solidFill>
                  <a:schemeClr val="dk1"/>
                </a:solidFill>
              </a:rPr>
              <a:t>Was unternehmen Sie in Ihrem Betrieb, um CO2-Emissionen zu verringern?</a:t>
            </a:r>
            <a:endParaRPr sz="1100">
              <a:solidFill>
                <a:schemeClr val="dk1"/>
              </a:solidFill>
            </a:endParaRPr>
          </a:p>
          <a:p>
            <a:pPr indent="0" lvl="0" marL="0" rtl="0" algn="l">
              <a:lnSpc>
                <a:spcPct val="100000"/>
              </a:lnSpc>
              <a:spcBef>
                <a:spcPts val="0"/>
              </a:spcBef>
              <a:spcAft>
                <a:spcPts val="0"/>
              </a:spcAft>
              <a:buClr>
                <a:schemeClr val="dk1"/>
              </a:buClr>
              <a:buSzPts val="1100"/>
              <a:buNone/>
            </a:pPr>
            <a:r>
              <a:t/>
            </a:r>
            <a:endParaRPr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a:t>
            </a:r>
            <a:endParaRPr b="1"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Umweltbundesamt (UBA) 2021: Konsum und Umwelt: Zentrale Handlungsfelder. Online: </a:t>
            </a:r>
            <a:r>
              <a:rPr lang="de-DE" sz="1100" u="sng">
                <a:solidFill>
                  <a:schemeClr val="dk1"/>
                </a:solidFill>
                <a:hlinkClick r:id="rId2">
                  <a:extLst>
                    <a:ext uri="{A12FA001-AC4F-418D-AE19-62706E023703}">
                      <ahyp:hlinkClr val="tx"/>
                    </a:ext>
                  </a:extLst>
                </a:hlinkClick>
              </a:rPr>
              <a:t>https://www.umweltbundesamt.de/themen/wirtschaft-konsum/konsum-umwelt-zentrale-handlungsfelder#bedarfsfelder</a:t>
            </a:r>
            <a:r>
              <a:rPr lang="de-DE" sz="1100">
                <a:solidFill>
                  <a:schemeClr val="dk1"/>
                </a:solidFill>
              </a:rPr>
              <a:t> </a:t>
            </a:r>
            <a:endParaRPr sz="1100">
              <a:solidFill>
                <a:schemeClr val="dk1"/>
              </a:solidFill>
            </a:endParaRPr>
          </a:p>
        </p:txBody>
      </p:sp>
      <p:sp>
        <p:nvSpPr>
          <p:cNvPr id="88" name="Google Shape;88;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d10f3c14af_0_127: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1d10f3c14af_0_127:notes"/>
          <p:cNvSpPr txBox="1"/>
          <p:nvPr>
            <p:ph idx="1" type="body"/>
          </p:nvPr>
        </p:nvSpPr>
        <p:spPr>
          <a:xfrm>
            <a:off x="479424" y="3960000"/>
            <a:ext cx="6145213" cy="532966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Der Klimawandel wird zum größten Teil direkt durch die Verbrennung fossiler Energieträger wie Kohle, Öl und Gas hervorgebracht. Energie wiederum fließt in viele unterschiedliche Bereiche: die Produktion und den Transport von Konsumgütern und Lebensmitteln, den Verkehr, die Benutzung von elektrischen Geräten, die Erzeugung von warmem Wasser und die Raumheizung. Ein wichtiger Beitrag wird durch Verhaltensänderung in diesen Bereichen geleistet. Ein weiterer wichtiger Faktor ist jedoch die Umstellung auf nachhaltige Energiequellen in allen Bereichen. </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Denken Sie an unterschiedliche Energiequellen:</a:t>
            </a:r>
            <a:endParaRPr>
              <a:solidFill>
                <a:schemeClr val="dk1"/>
              </a:solidFill>
            </a:endParaRPr>
          </a:p>
          <a:p>
            <a:pPr indent="-165100" lvl="0" marL="171450" rtl="0" algn="l">
              <a:lnSpc>
                <a:spcPct val="100000"/>
              </a:lnSpc>
              <a:spcBef>
                <a:spcPts val="0"/>
              </a:spcBef>
              <a:spcAft>
                <a:spcPts val="0"/>
              </a:spcAft>
              <a:buClr>
                <a:schemeClr val="dk1"/>
              </a:buClr>
              <a:buSzPts val="1440"/>
              <a:buChar char="•"/>
            </a:pPr>
            <a:r>
              <a:rPr lang="de-DE">
                <a:solidFill>
                  <a:schemeClr val="dk1"/>
                </a:solidFill>
              </a:rPr>
              <a:t>Was denken Sie, welche sind vor allem für die hohen THG-Emissionen verantwortlich?</a:t>
            </a:r>
            <a:endParaRPr>
              <a:solidFill>
                <a:schemeClr val="dk1"/>
              </a:solidFill>
            </a:endParaRPr>
          </a:p>
          <a:p>
            <a:pPr indent="-165100" lvl="0" marL="171450" rtl="0" algn="l">
              <a:lnSpc>
                <a:spcPct val="100000"/>
              </a:lnSpc>
              <a:spcBef>
                <a:spcPts val="0"/>
              </a:spcBef>
              <a:spcAft>
                <a:spcPts val="0"/>
              </a:spcAft>
              <a:buClr>
                <a:schemeClr val="dk1"/>
              </a:buClr>
              <a:buSzPts val="1440"/>
              <a:buChar char="•"/>
            </a:pPr>
            <a:r>
              <a:rPr lang="de-DE">
                <a:solidFill>
                  <a:schemeClr val="dk1"/>
                </a:solidFill>
              </a:rPr>
              <a:t>Welche Energiequellen spielen in Ihrem Beruf eine besonders große Rolle?</a:t>
            </a:r>
            <a:endParaRPr>
              <a:solidFill>
                <a:schemeClr val="dk1"/>
              </a:solidFill>
            </a:endParaRPr>
          </a:p>
          <a:p>
            <a:pPr indent="-165100" lvl="0" marL="171450" rtl="0" algn="l">
              <a:lnSpc>
                <a:spcPct val="100000"/>
              </a:lnSpc>
              <a:spcBef>
                <a:spcPts val="0"/>
              </a:spcBef>
              <a:spcAft>
                <a:spcPts val="0"/>
              </a:spcAft>
              <a:buClr>
                <a:schemeClr val="dk1"/>
              </a:buClr>
              <a:buSzPts val="1440"/>
              <a:buChar char="•"/>
            </a:pPr>
            <a:r>
              <a:rPr lang="de-DE">
                <a:solidFill>
                  <a:schemeClr val="dk1"/>
                </a:solidFill>
              </a:rPr>
              <a:t>Welche erneuerbaren Energiequellen gibt es? </a:t>
            </a:r>
            <a:endParaRPr>
              <a:solidFill>
                <a:schemeClr val="dk1"/>
              </a:solidFill>
            </a:endParaRPr>
          </a:p>
          <a:p>
            <a:pPr indent="0" lvl="0" marL="0" rtl="0" algn="l">
              <a:lnSpc>
                <a:spcPct val="100000"/>
              </a:lnSpc>
              <a:spcBef>
                <a:spcPts val="0"/>
              </a:spcBef>
              <a:spcAft>
                <a:spcPts val="0"/>
              </a:spcAft>
              <a:buClr>
                <a:schemeClr val="dk1"/>
              </a:buClr>
              <a:buSzPts val="144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a:t>
            </a:r>
            <a:endParaRPr b="1">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Umweltbundesamt (UBA) 2022: Treibhausgas-Emissionen in Deutschland. Online: https://www.umweltbundesamt.de/daten/klima/treibhausgas-emissionen-in-deutschland#treibhausgas-emissionen-nach-kategorien</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21" name="Google Shape;121;g1d10f3c14af_0_12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d10f3c14af_0_164: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1d10f3c14af_0_164:notes"/>
          <p:cNvSpPr txBox="1"/>
          <p:nvPr>
            <p:ph idx="1" type="body"/>
          </p:nvPr>
        </p:nvSpPr>
        <p:spPr>
          <a:xfrm>
            <a:off x="479425" y="3960000"/>
            <a:ext cx="6145212" cy="556057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Im Bereich Gebäude, vor allem bei Wohngebäuden, macht die Bereitstellung von Raumwärme und Warmwasser einen sehr großen Anteil des gesamten Endenergieverbrauchs aus. Bei Nichtwohngebäuden spielt der Stromverbrauch von Klimaanlagen auch eine Rolle. In Zukunft ist zu erwarten, dass Klimatisierung auch in Wohngebäuden zunehmend wichtig wird und dass der Energiebedarf für Klimaanlagen stark steigen wird. </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Welche Energiequellen werden bisher vorwiegend für Raumwärme und Warmwasser genutzt? – Öl und Gas</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Was für erneuerbare Energiequellen eignen sich für Raumwärme und Warmwasserbereitstellung?</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Ermitteln Sie die CO₂-Emissionen eines Beispielgebäude für erneuerbare und fossile Energiequellen mit dem Rechner auf der Website: https://uba.co2-rechner.de/de_DE/living-hs</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Beachten Sie hierbei auch was für eine Rolle unterschiedliche Angaben zum Nutzungsverhalten spielen</a:t>
            </a:r>
            <a:endParaRPr>
              <a:solidFill>
                <a:schemeClr val="dk1"/>
              </a:solidFill>
            </a:endParaRPr>
          </a:p>
          <a:p>
            <a:pPr indent="0" lvl="0" marL="0" rtl="0" algn="l">
              <a:lnSpc>
                <a:spcPct val="100000"/>
              </a:lnSpc>
              <a:spcBef>
                <a:spcPts val="0"/>
              </a:spcBef>
              <a:spcAft>
                <a:spcPts val="0"/>
              </a:spcAft>
              <a:buClr>
                <a:schemeClr val="dk1"/>
              </a:buClr>
              <a:buSzPts val="11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Quellen</a:t>
            </a:r>
            <a:endParaRPr b="1">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Deutsche Energie-Agentur (Hrsg.) (dena, 2022): DENA-GEBÄUDEREPORT 2023. Zahlen, Daten, Fakten zum Klimaschutz im Gebäudebestand. Online: </a:t>
            </a:r>
            <a:r>
              <a:rPr lang="de-DE" sz="1100" u="sng">
                <a:solidFill>
                  <a:schemeClr val="dk1"/>
                </a:solidFill>
                <a:hlinkClick r:id="rId2">
                  <a:extLst>
                    <a:ext uri="{A12FA001-AC4F-418D-AE19-62706E023703}">
                      <ahyp:hlinkClr val="tx"/>
                    </a:ext>
                  </a:extLst>
                </a:hlinkClick>
              </a:rPr>
              <a:t>https://www.dena.de/fileadmin/dena/Publikationen/PDFs/2022/dena_Gebaeudereport_2023.pdf</a:t>
            </a:r>
            <a:endParaRPr sz="1100">
              <a:solidFill>
                <a:schemeClr val="dk1"/>
              </a:solidFill>
            </a:endParaRPr>
          </a:p>
          <a:p>
            <a:pPr indent="-171450" lvl="0" marL="330200" rtl="0" algn="l">
              <a:lnSpc>
                <a:spcPct val="115000"/>
              </a:lnSpc>
              <a:spcBef>
                <a:spcPts val="0"/>
              </a:spcBef>
              <a:spcAft>
                <a:spcPts val="0"/>
              </a:spcAft>
              <a:buSzPts val="1100"/>
              <a:buFont typeface="Arial"/>
              <a:buChar char="•"/>
            </a:pPr>
            <a:r>
              <a:rPr lang="de-DE" sz="1100">
                <a:solidFill>
                  <a:schemeClr val="dk1"/>
                </a:solidFill>
              </a:rPr>
              <a:t>Energieforschung/Klima- und Energiefonds Österreich (2022): Zukünftige Entwicklung der Raumkühlung durch Klimawandel bis 2050. Online: </a:t>
            </a:r>
            <a:r>
              <a:rPr lang="de-DE" sz="1100" u="sng">
                <a:solidFill>
                  <a:schemeClr val="dk1"/>
                </a:solidFill>
                <a:hlinkClick r:id="rId3">
                  <a:extLst>
                    <a:ext uri="{A12FA001-AC4F-418D-AE19-62706E023703}">
                      <ahyp:hlinkClr val="tx"/>
                    </a:ext>
                  </a:extLst>
                </a:hlinkClick>
              </a:rPr>
              <a:t>https://energieforschung.at/projekt/zukuenftige-entwicklung-der-raumkuehlung-durch-klimawandel-bis-2050/</a:t>
            </a:r>
            <a:r>
              <a:rPr lang="de-DE" sz="1100">
                <a:solidFill>
                  <a:schemeClr val="dk1"/>
                </a:solidFill>
              </a:rPr>
              <a:t>  </a:t>
            </a:r>
            <a:endParaRPr sz="1100">
              <a:solidFill>
                <a:schemeClr val="dk1"/>
              </a:solidFill>
            </a:endParaRPr>
          </a:p>
        </p:txBody>
      </p:sp>
      <p:sp>
        <p:nvSpPr>
          <p:cNvPr id="133" name="Google Shape;133;g1d10f3c14af_0_16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d728c74042_0_8:notes"/>
          <p:cNvSpPr/>
          <p:nvPr>
            <p:ph idx="2" type="sldImg"/>
          </p:nvPr>
        </p:nvSpPr>
        <p:spPr>
          <a:xfrm>
            <a:off x="479425" y="2809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1d728c74042_0_8:notes"/>
          <p:cNvSpPr txBox="1"/>
          <p:nvPr>
            <p:ph idx="1" type="body"/>
          </p:nvPr>
        </p:nvSpPr>
        <p:spPr>
          <a:xfrm>
            <a:off x="479425" y="3960000"/>
            <a:ext cx="6145212" cy="54682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SzPts val="1100"/>
              <a:buNone/>
            </a:pPr>
            <a:r>
              <a:rPr lang="de-DE">
                <a:solidFill>
                  <a:schemeClr val="dk1"/>
                </a:solidFill>
              </a:rPr>
              <a:t>In Deutschland schreitet der Ausbau der erneuerbaren Energieerzeugung zwar langsam, aber vor allem beim Strom, stetig voran. Bei der erneuerbaren Wärmeerzeugung und erneuerbaren Kraftstoffen gilt es den Ausbau zu beschleunigen. Der Anteil von erneuerbaren Energien am Endenergieverbrauch für Raumwärme und Warmwasser ist seit 1990 aber durchaus auch gestiegen. Da einige der Anlagen zum Betrieb Strom benötigen, ist für die Klimaneutralität von Heizung und Warmwasser auch der Einsatz von Strom aus erneuerbaren Quellen essentiell.</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Vergleichen und diskutieren Sie die Entwicklungen der erneuerbaren Energien in den Bereichen Strom, Wärme und Verkehr</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Wie kann Ihr Betrieb zur Umstellung auf erneuerbare Energien beitragen?</a:t>
            </a:r>
            <a:endParaRPr>
              <a:solidFill>
                <a:schemeClr val="dk1"/>
              </a:solidFill>
            </a:endParaRPr>
          </a:p>
          <a:p>
            <a:pPr indent="0" lvl="0" marL="45720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a:t>
            </a:r>
            <a:endParaRPr b="1">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UBA Umweltbundesamt (2022): Erneuerbare Energien in Zahlen. Online: </a:t>
            </a:r>
            <a:r>
              <a:rPr lang="de-DE" sz="1100" u="sng">
                <a:solidFill>
                  <a:schemeClr val="dk1"/>
                </a:solidFill>
                <a:hlinkClick r:id="rId2">
                  <a:extLst>
                    <a:ext uri="{A12FA001-AC4F-418D-AE19-62706E023703}">
                      <ahyp:hlinkClr val="tx"/>
                    </a:ext>
                  </a:extLst>
                </a:hlinkClick>
              </a:rPr>
              <a:t>https://www.umweltbundesamt.de/themen/klima-energie/erneuerbare-energien/erneuerbare-energien-in-zahlen</a:t>
            </a:r>
            <a:r>
              <a:rPr lang="de-DE" sz="1100">
                <a:solidFill>
                  <a:schemeClr val="dk1"/>
                </a:solidFill>
              </a:rPr>
              <a:t>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51" name="Google Shape;151;g1d728c74042_0_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06ad8a7381_0_2: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206ad8a7381_0_2:notes"/>
          <p:cNvSpPr txBox="1"/>
          <p:nvPr>
            <p:ph idx="1" type="body"/>
          </p:nvPr>
        </p:nvSpPr>
        <p:spPr>
          <a:xfrm>
            <a:off x="479424" y="3960000"/>
            <a:ext cx="6145213" cy="540355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Von den erneuerbaren Energiequellen, die zur Wärmeversorgung genutzt werden, macht derzeit feste Biomasse (vor allem Holz und Holzprodukte) einen Großteil aus. Die Verbrennung von Holz hat aber auch Nachteile. Zum Beispiel werden Luftschadstoffe freigesetzt. Der Wald dient außerdem als großer CO₂-Speicher, Holz sollte also nur in Maßen abgebaut werden. Darüber hinaus müssen Holz und Holzprodukte verarbeitet und transportiert werden - und verursachen so indirekte THG. Als besonders vielversprechend gelten Anlagen, die oberflächennahe Geothermie bzw. Umweltwärme nutzen. Zusammen mit Solarthermie stellen sie derzeit 14% der erneuerbaren Wärme zur Verfügung. Die Bundesregierung hat das Ziel formuliert, dass ab 2024 jedes Jahr 500.000 neue Wärmepumpen installiert werden sollen. Die Nachfrage nach Wärmepumpen ist in den letzten Jahren sehr deutlich gestiegen und ein weiterer Anstieg wird erwartet. </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Diskutieren Sie Vor- und Nachteile von Holzheizsystemen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Listen Sie Vor- und Nachteile von unterschiedlichen Typen von Wärmepumpen auf </a:t>
            </a:r>
            <a:r>
              <a:rPr lang="de-DE">
                <a:solidFill>
                  <a:schemeClr val="dk1"/>
                </a:solidFill>
                <a:latin typeface="Calibri"/>
                <a:ea typeface="Calibri"/>
                <a:cs typeface="Calibri"/>
                <a:sym typeface="Calibri"/>
              </a:rPr>
              <a:t>(</a:t>
            </a:r>
            <a:r>
              <a:rPr i="0" lang="de-DE" u="none" strike="noStrike">
                <a:solidFill>
                  <a:srgbClr val="000000"/>
                </a:solidFill>
                <a:latin typeface="Calibri"/>
                <a:ea typeface="Calibri"/>
                <a:cs typeface="Calibri"/>
                <a:sym typeface="Calibri"/>
              </a:rPr>
              <a:t>Luft-Wasser-Wärmepumpen, Luft-Luft-Wärmepumpen, Sole-Wasser-Wärmepumpen, Wasser-Wasser-Wärmepumpen).</a:t>
            </a:r>
            <a:endParaRPr>
              <a:solidFill>
                <a:schemeClr val="dk1"/>
              </a:solidFill>
              <a:latin typeface="Calibri"/>
              <a:ea typeface="Calibri"/>
              <a:cs typeface="Calibri"/>
              <a:sym typeface="Calibri"/>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Was braucht es Ihrer Meinung nach, um das Ziel der Bundesregierung zu erreichen?</a:t>
            </a:r>
            <a:endParaRPr>
              <a:solidFill>
                <a:schemeClr val="dk1"/>
              </a:solidFill>
            </a:endParaRPr>
          </a:p>
          <a:p>
            <a:pPr indent="0" lvl="0" marL="0" rtl="0" algn="l">
              <a:lnSpc>
                <a:spcPct val="100000"/>
              </a:lnSpc>
              <a:spcBef>
                <a:spcPts val="0"/>
              </a:spcBef>
              <a:spcAft>
                <a:spcPts val="0"/>
              </a:spcAft>
              <a:buClr>
                <a:schemeClr val="dk1"/>
              </a:buClr>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a:t>
            </a:r>
            <a:endParaRPr>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Tagesschau (2022): 350.000 neue Wärmepumpen erwartet </a:t>
            </a:r>
            <a:r>
              <a:rPr lang="de-DE" sz="1100" u="sng">
                <a:solidFill>
                  <a:schemeClr val="dk1"/>
                </a:solidFill>
                <a:hlinkClick r:id="rId2">
                  <a:extLst>
                    <a:ext uri="{A12FA001-AC4F-418D-AE19-62706E023703}">
                      <ahyp:hlinkClr val="tx"/>
                    </a:ext>
                  </a:extLst>
                </a:hlinkClick>
              </a:rPr>
              <a:t>https://www.tagesschau.de/wirtschaft/technologie/waermepumpen-energie-heizen-101.html</a:t>
            </a:r>
            <a:r>
              <a:rPr lang="de-DE" sz="1100">
                <a:solidFill>
                  <a:schemeClr val="dk1"/>
                </a:solidFill>
              </a:rPr>
              <a:t> </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UBA Umweltbundesamt (2022): Energieverbrauch für fossile und erneuerbare Wärme. Online: </a:t>
            </a:r>
            <a:r>
              <a:rPr lang="de-DE" sz="1100" u="sng">
                <a:solidFill>
                  <a:schemeClr val="dk1"/>
                </a:solidFill>
                <a:hlinkClick r:id="rId3">
                  <a:extLst>
                    <a:ext uri="{A12FA001-AC4F-418D-AE19-62706E023703}">
                      <ahyp:hlinkClr val="tx"/>
                    </a:ext>
                  </a:extLst>
                </a:hlinkClick>
              </a:rPr>
              <a:t>https://www.umweltbundesamt.de/daten/energie/energieverbrauch-fuer-fossile-erneuerbare-waerme</a:t>
            </a:r>
            <a:r>
              <a:rPr lang="de-DE" sz="1100">
                <a:solidFill>
                  <a:schemeClr val="dk1"/>
                </a:solidFill>
              </a:rPr>
              <a:t>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63" name="Google Shape;163;g206ad8a7381_0_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d728c74042_0_26: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1d728c74042_0_26:notes"/>
          <p:cNvSpPr txBox="1"/>
          <p:nvPr>
            <p:ph idx="1" type="body"/>
          </p:nvPr>
        </p:nvSpPr>
        <p:spPr>
          <a:xfrm>
            <a:off x="479425" y="3959999"/>
            <a:ext cx="6145212" cy="598727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de-DE">
                <a:solidFill>
                  <a:schemeClr val="dk1"/>
                </a:solidFill>
              </a:rPr>
              <a:t>Sind die bestehenden Anlagen älter, liegt im Austausch häufig ein großes Einsparpotential (VDI Zentrum Ressourceneffizienz o.J.).  In Deutschland trifft das auf einen großen Anteil der derzeit genutzten Heizungen  zu, vor allem bei Heizungen, die noch fossile Brennstoffe nutzen: mehr als ein Drittel der Gas- und rund die Hälfte der Ölheizungen in Deutschland sind älter als 20 Jahre. </a:t>
            </a:r>
            <a:endParaRPr>
              <a:solidFill>
                <a:schemeClr val="dk1"/>
              </a:solidFill>
            </a:endParaRPr>
          </a:p>
          <a:p>
            <a:pPr indent="0" lvl="0" marL="0" rtl="0" algn="l">
              <a:lnSpc>
                <a:spcPct val="100000"/>
              </a:lnSpc>
              <a:spcBef>
                <a:spcPts val="400"/>
              </a:spcBef>
              <a:spcAft>
                <a:spcPts val="0"/>
              </a:spcAft>
              <a:buClr>
                <a:schemeClr val="dk1"/>
              </a:buClr>
              <a:buSzPts val="1100"/>
              <a:buFont typeface="Arial"/>
              <a:buNone/>
            </a:pPr>
            <a:r>
              <a:rPr lang="de-DE">
                <a:solidFill>
                  <a:schemeClr val="dk1"/>
                </a:solidFill>
              </a:rPr>
              <a:t>Zu einer effizienten Nutzung und Energieeinsparung trägt auch die Optimierung von bestehenden Anlagen bei. Hier sind regelmäßige Wartung, optimierte Einstellungen,  und gegebenenfalls Austausch von Anlagenteilen durch modernere Bestandteile wichtig (VDI Zentrum Ressourceneffizienz o.J.). </a:t>
            </a:r>
            <a:endParaRPr>
              <a:solidFill>
                <a:schemeClr val="dk1"/>
              </a:solidFill>
            </a:endParaRPr>
          </a:p>
          <a:p>
            <a:pPr indent="0" lvl="0" marL="0" rtl="0" algn="l">
              <a:lnSpc>
                <a:spcPct val="100000"/>
              </a:lnSpc>
              <a:spcBef>
                <a:spcPts val="400"/>
              </a:spcBef>
              <a:spcAft>
                <a:spcPts val="0"/>
              </a:spcAft>
              <a:buSzPts val="1400"/>
              <a:buNone/>
            </a:pPr>
            <a:r>
              <a:rPr lang="de-DE">
                <a:solidFill>
                  <a:schemeClr val="dk1"/>
                </a:solidFill>
              </a:rPr>
              <a:t>Im Falle eines ambitionierten Ausbaus von Gebäudeautomation in den kommenden Jahren, können allein durch die Reduktion der Energiebedarfs für Wärme und Strom durch Automation im Jahr 2030 bis zu 10,1 Millionen Tonnen weniger CO2 im Gebäudesektor ausgestoßen werden (Bitkom 2021).</a:t>
            </a:r>
            <a:endParaRPr>
              <a:solidFill>
                <a:schemeClr val="dk1"/>
              </a:solidFill>
            </a:endParaRPr>
          </a:p>
          <a:p>
            <a:pPr indent="0" lvl="0" marL="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Erstellen Sie eine Liste mit Anlagenparametern, die häufig ineffizient eingestellt sind. - </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Wie können Sie in Ihrem Beruf zu einem effizienten Nutzungsverhalten beitragen?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Ermitteln Sie die CO₂-Emissionen bei unterschiedlichen Raumtemperaturen u.Ä. für verschiedene Energieträger mit dem Rechner auf der Website: https://uba.co2-rechner.de/de_DE/living-hs</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Quellen</a:t>
            </a:r>
            <a:endParaRPr>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Bitkom (Hrsg.) (2021): Klimaschutz und Energieeffizienz durch digitale Gebäudetechnologien </a:t>
            </a:r>
            <a:r>
              <a:rPr lang="de-DE" sz="1100" u="sng">
                <a:solidFill>
                  <a:schemeClr val="dk1"/>
                </a:solidFill>
                <a:hlinkClick r:id="rId2">
                  <a:extLst>
                    <a:ext uri="{A12FA001-AC4F-418D-AE19-62706E023703}">
                      <ahyp:hlinkClr val="tx"/>
                    </a:ext>
                  </a:extLst>
                </a:hlinkClick>
              </a:rPr>
              <a:t>https://www.bitkom.org/sites/main/files/2021-11/211111_st_klimaschutz-und-energieeffizienz.pdf</a:t>
            </a:r>
            <a:r>
              <a:rPr lang="de-DE" sz="1100">
                <a:solidFill>
                  <a:schemeClr val="dk1"/>
                </a:solidFill>
              </a:rPr>
              <a:t> </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VDI Zentrum Ressourceneffizienz (o.J.): Effiziente Gebäudeinfrastruktur. Online: </a:t>
            </a:r>
            <a:r>
              <a:rPr lang="de-DE" sz="1100" u="sng">
                <a:solidFill>
                  <a:schemeClr val="dk1"/>
                </a:solidFill>
                <a:hlinkClick r:id="rId3">
                  <a:extLst>
                    <a:ext uri="{A12FA001-AC4F-418D-AE19-62706E023703}">
                      <ahyp:hlinkClr val="tx"/>
                    </a:ext>
                  </a:extLst>
                </a:hlinkClick>
              </a:rPr>
              <a:t>https://www.ressource-deutschland.de/werkzeuge/loesungsentwicklung/strategien-massnahmen/effiziente-gebaeudeinfrastruktur/</a:t>
            </a:r>
            <a:r>
              <a:rPr lang="de-DE" sz="1100">
                <a:solidFill>
                  <a:schemeClr val="dk1"/>
                </a:solidFill>
              </a:rPr>
              <a:t> </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Icon: &lt;a href="https://www.flaticon.com/free-icons/smart-heating" title="smart heating icons"&gt;Smart heating icons created by krafticon - Flaticon&lt;/a&gt;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76" name="Google Shape;176;g1d728c74042_0_26: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045c16c9fa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2045c16c9fa_0_0:notes"/>
          <p:cNvSpPr txBox="1"/>
          <p:nvPr>
            <p:ph idx="1" type="body"/>
          </p:nvPr>
        </p:nvSpPr>
        <p:spPr>
          <a:xfrm>
            <a:off x="479425" y="3960000"/>
            <a:ext cx="6145212" cy="60984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de-DE">
                <a:solidFill>
                  <a:schemeClr val="dk1"/>
                </a:solidFill>
              </a:rPr>
              <a:t>Graue Energie beschreibt die Energie, die in einem Gebäude steckt, also für den Gebäudebau (z.B. die Produktion von Materialien und der Transport) notwendig ist, sowie die Energie, die es für den Rückbau (inklusive Entsorgung) braucht. Betrachtet man neben der Nutzungsphase auch den Bau und Rückbau von Gebäuden, macht der Sektor Gebäude rund ein Drittel der gesamten THG-Emissionen in Deutschland aus. </a:t>
            </a:r>
            <a:endParaRPr>
              <a:solidFill>
                <a:schemeClr val="dk1"/>
              </a:solidFill>
            </a:endParaRPr>
          </a:p>
          <a:p>
            <a:pPr indent="0" lvl="0" marL="0" rtl="0" algn="l">
              <a:lnSpc>
                <a:spcPct val="100000"/>
              </a:lnSpc>
              <a:spcBef>
                <a:spcPts val="400"/>
              </a:spcBef>
              <a:spcAft>
                <a:spcPts val="0"/>
              </a:spcAft>
              <a:buClr>
                <a:schemeClr val="dk1"/>
              </a:buClr>
              <a:buSzPts val="1100"/>
              <a:buFont typeface="Arial"/>
              <a:buNone/>
            </a:pPr>
            <a:r>
              <a:rPr lang="de-DE">
                <a:solidFill>
                  <a:schemeClr val="dk1"/>
                </a:solidFill>
              </a:rPr>
              <a:t>Durch zunehmenden Raumbedarf in Deutschland wird das Problem des Klimaschutzes im Gebäudesektor noch akuter: zwischen 1991 und 2020 ist die durchschnittliche Wohnfläche pro Kopf von 34,9 auf 47,7 m2 gestiegen. Dies bedeutet einerseits einen höheren Energiebedarf für Raumwärme u.Ä. in der Nutzungsphase und bedeutet andererseits mehr benötigter Wohnraum insgesamt.</a:t>
            </a:r>
            <a:endParaRPr>
              <a:solidFill>
                <a:schemeClr val="dk1"/>
              </a:solidFill>
            </a:endParaRPr>
          </a:p>
          <a:p>
            <a:pPr indent="0" lvl="0" marL="0" rtl="0" algn="l">
              <a:lnSpc>
                <a:spcPct val="100000"/>
              </a:lnSpc>
              <a:spcBef>
                <a:spcPts val="400"/>
              </a:spcBef>
              <a:spcAft>
                <a:spcPts val="0"/>
              </a:spcAft>
              <a:buSzPts val="1400"/>
              <a:buNone/>
            </a:pPr>
            <a:r>
              <a:rPr lang="de-DE">
                <a:solidFill>
                  <a:schemeClr val="dk1"/>
                </a:solidFill>
              </a:rPr>
              <a:t>Eine Verringerung der THG-Emissionen im Gebäudebau und eine zirkuläre Wirtschaftsweise bedeuten vor allem, dass Gebäude möglichst lange genutzt werden, dass Gebäudebestand erhalten und saniert und Neubau reduziert wird. Zudem ist eine vorausschauende Planung wichtig, die Gebäude so gestaltet, dass sie von Anfang an auf Langlebigkeit ausgelegt, umnutzbar (z.B. für unterschiedliche Wohnkonstellationen) und reparierbar sind.  Auch der Rückbau sollte mit einbezogen werden und Wiederverwendung und fachgerechte Entsorgung sollte weitgehend ermöglicht werden.</a:t>
            </a:r>
            <a:endParaRPr>
              <a:solidFill>
                <a:schemeClr val="dk1"/>
              </a:solidFill>
            </a:endParaRPr>
          </a:p>
          <a:p>
            <a:pPr indent="0" lvl="0" marL="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a:t>
            </a:r>
            <a:endParaRPr>
              <a:solidFill>
                <a:schemeClr val="dk1"/>
              </a:solidFill>
            </a:endParaRPr>
          </a:p>
          <a:p>
            <a:pPr indent="-171450" lvl="0" marL="330200" rtl="0" algn="l">
              <a:lnSpc>
                <a:spcPct val="100000"/>
              </a:lnSpc>
              <a:spcBef>
                <a:spcPts val="0"/>
              </a:spcBef>
              <a:spcAft>
                <a:spcPts val="0"/>
              </a:spcAft>
              <a:buClr>
                <a:srgbClr val="0000FF"/>
              </a:buClr>
              <a:buSzPts val="1100"/>
              <a:buFont typeface="Arial"/>
              <a:buChar char="•"/>
            </a:pPr>
            <a:r>
              <a:rPr lang="de-DE">
                <a:solidFill>
                  <a:schemeClr val="dk1"/>
                </a:solidFill>
              </a:rPr>
              <a:t>Wie können Sie in Ihrem Beruf zu einer nachhaltigen Gebäudeplanung beitragen?</a:t>
            </a:r>
            <a:endParaRPr>
              <a:solidFill>
                <a:schemeClr val="dk1"/>
              </a:solidFill>
            </a:endParaRPr>
          </a:p>
          <a:p>
            <a:pPr indent="-171450" lvl="0" marL="330200" rtl="0" algn="l">
              <a:lnSpc>
                <a:spcPct val="100000"/>
              </a:lnSpc>
              <a:spcBef>
                <a:spcPts val="0"/>
              </a:spcBef>
              <a:spcAft>
                <a:spcPts val="0"/>
              </a:spcAft>
              <a:buClr>
                <a:srgbClr val="0000FF"/>
              </a:buClr>
              <a:buSzPts val="1100"/>
              <a:buFont typeface="Arial"/>
              <a:buChar char="•"/>
            </a:pPr>
            <a:r>
              <a:rPr lang="de-DE">
                <a:solidFill>
                  <a:schemeClr val="dk1"/>
                </a:solidFill>
              </a:rPr>
              <a:t>Wie kann Um- und Weiternutzung durch langfristige Anlagenplanung vereinfacht werden?</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 und A</a:t>
            </a:r>
            <a:r>
              <a:rPr b="1" lang="de-DE" sz="1200">
                <a:solidFill>
                  <a:schemeClr val="dk1"/>
                </a:solidFill>
                <a:latin typeface="Calibri"/>
                <a:ea typeface="Calibri"/>
                <a:cs typeface="Calibri"/>
                <a:sym typeface="Calibri"/>
              </a:rPr>
              <a:t>bbildung</a:t>
            </a:r>
            <a:endParaRPr>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WWF (2022): Hintergrundpapier Circular Economy im Gebäudesektor. Zirkuläre Maßnahmen im Bestand und Neubau zum Schutz von Klima- und Ökosystemen ergreifen. Online: </a:t>
            </a:r>
            <a:r>
              <a:rPr lang="de-DE" sz="1100" u="sng">
                <a:solidFill>
                  <a:schemeClr val="dk1"/>
                </a:solidFill>
                <a:hlinkClick r:id="rId2">
                  <a:extLst>
                    <a:ext uri="{A12FA001-AC4F-418D-AE19-62706E023703}">
                      <ahyp:hlinkClr val="tx"/>
                    </a:ext>
                  </a:extLst>
                </a:hlinkClick>
              </a:rPr>
              <a:t>https://www.wwf.de/fileadmin/fm-wwf/Publikationen-PDF/Unternehmen/Hintergrundpapier-Circular-Economy-im-Gebaeudesektor.pdf</a:t>
            </a:r>
            <a:r>
              <a:rPr lang="de-DE" sz="1100">
                <a:solidFill>
                  <a:schemeClr val="dk1"/>
                </a:solidFill>
              </a:rPr>
              <a:t> </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Icon: &lt;a href="https://www.flaticon.com/free-icons/house" title="house icons"&gt;House icons created by Freepik - Flaticon&lt;/a&gt; </a:t>
            </a:r>
            <a:endParaRPr sz="1100">
              <a:solidFill>
                <a:schemeClr val="dk1"/>
              </a:solidFill>
            </a:endParaRPr>
          </a:p>
        </p:txBody>
      </p:sp>
      <p:sp>
        <p:nvSpPr>
          <p:cNvPr id="193" name="Google Shape;193;g2045c16c9fa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ede7e167af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ede7e167af_0_0:notes"/>
          <p:cNvSpPr txBox="1"/>
          <p:nvPr>
            <p:ph idx="1" type="body"/>
          </p:nvPr>
        </p:nvSpPr>
        <p:spPr>
          <a:xfrm>
            <a:off x="479424" y="3960000"/>
            <a:ext cx="6145213" cy="547744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chemeClr val="dk1"/>
                </a:solidFill>
              </a:rPr>
              <a:t>Beschreibung</a:t>
            </a:r>
            <a:endParaRPr sz="1100">
              <a:solidFill>
                <a:schemeClr val="dk1"/>
              </a:solidFill>
            </a:endParaRPr>
          </a:p>
          <a:p>
            <a:pPr indent="0" lvl="0" marL="0" rtl="0" algn="l">
              <a:lnSpc>
                <a:spcPct val="100000"/>
              </a:lnSpc>
              <a:spcBef>
                <a:spcPts val="0"/>
              </a:spcBef>
              <a:spcAft>
                <a:spcPts val="0"/>
              </a:spcAft>
              <a:buClr>
                <a:srgbClr val="000000"/>
              </a:buClr>
              <a:buSzPts val="1400"/>
              <a:buFont typeface="Arial"/>
              <a:buNone/>
            </a:pPr>
            <a:r>
              <a:rPr lang="de-DE" sz="1100">
                <a:solidFill>
                  <a:schemeClr val="dk1"/>
                </a:solidFill>
              </a:rPr>
              <a:t>Hierarchische Typologie kreislaufwirtschaftlicher Maßnahmen zur Erhöhung der Zirkularität. </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1. Refuse: Überflüssig machen. Produkte werden überflüssig, der Produktnutzen wird anders erbracht</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2. Rethink: Neu denken und zirkulär designen. Produkte neu gestalten und intensiver nutzen, z.B. durch Teilen.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3. Reduce: Reduzieren. Steigerung der Effizienz bei der Produktherstellung oder -nutzung durch geringeren Verbrauch von natürlichen Ressourcen und Materialien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4. Reuse: Wiederverwenden. Funktionsfähige Produkte wiederverwenden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5. Repair: Reparatur. Produkte warten und durch Reparatur weiternutzen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6. Refurbish: Verbessern. Alte Produkte aufarbeiten und auf den neuesten Stand bringen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7. Remanufacture: Wiederaufbereiten. Teile aus defekten Produkten für neue Produkte nutzen, die dieselben Funktionen erfüllen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8. Repurpose: Anders weiternutzen. Teile aus defekten Produkten für neue Produkte nutzen, die andere Funktionen erfüllen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9. Recycle: Recycling. Aufbereiten von Materialien, um eine hohe Qualität zu erhalten und sie wieder in den Materialkreislauf zurückführen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10. Recover: Thermische Verwertung mit Energierückgewinnung</a:t>
            </a:r>
            <a:endParaRPr sz="1100">
              <a:solidFill>
                <a:schemeClr val="dk1"/>
              </a:solidFill>
            </a:endParaRPr>
          </a:p>
          <a:p>
            <a:pPr indent="0" lvl="0" marL="0" rtl="0" algn="l">
              <a:lnSpc>
                <a:spcPct val="100000"/>
              </a:lnSpc>
              <a:spcBef>
                <a:spcPts val="0"/>
              </a:spcBef>
              <a:spcAft>
                <a:spcPts val="0"/>
              </a:spcAft>
              <a:buSzPts val="1100"/>
              <a:buFont typeface="Arial"/>
              <a:buNone/>
            </a:pPr>
            <a:r>
              <a:t/>
            </a:r>
            <a:endParaRPr sz="1100">
              <a:solidFill>
                <a:schemeClr val="dk1"/>
              </a:solidFill>
            </a:endParaRPr>
          </a:p>
          <a:p>
            <a:pPr indent="0" lvl="0" marL="0" rtl="0" algn="l">
              <a:lnSpc>
                <a:spcPct val="100000"/>
              </a:lnSpc>
              <a:spcBef>
                <a:spcPts val="0"/>
              </a:spcBef>
              <a:spcAft>
                <a:spcPts val="0"/>
              </a:spcAft>
              <a:buSzPts val="1100"/>
              <a:buFont typeface="Arial"/>
              <a:buNone/>
            </a:pPr>
            <a:r>
              <a:rPr b="1" lang="de-DE" sz="1100">
                <a:solidFill>
                  <a:schemeClr val="dk1"/>
                </a:solidFill>
              </a:rPr>
              <a:t>Aufgabe</a:t>
            </a:r>
            <a:endParaRPr sz="1100">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sz="1100">
                <a:solidFill>
                  <a:schemeClr val="dk1"/>
                </a:solidFill>
              </a:rPr>
              <a:t>Welche Prinzipien ließen sich in Ihrem Betrieb möglicherweise verwirklichen? Diskutieren Sie Strategien und Möglichkeiten</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(BMWK 2022): Österreichisches Bundesministerium für Klimaschutz, Umwelt, Energie, Mobilität, Innovation und Technologie (BMWK): FTI-Initiative Kreislaufwirtschaft - Österreich auf dem Weg zu einer nachhaltigen und zirkulären Gesellschaft. Online: </a:t>
            </a:r>
            <a:r>
              <a:rPr lang="de-DE" sz="1100" u="sng">
                <a:solidFill>
                  <a:schemeClr val="dk1"/>
                </a:solidFill>
                <a:hlinkClick r:id="rId2">
                  <a:extLst>
                    <a:ext uri="{A12FA001-AC4F-418D-AE19-62706E023703}">
                      <ahyp:hlinkClr val="tx"/>
                    </a:ext>
                  </a:extLst>
                </a:hlinkClick>
              </a:rPr>
              <a:t>https://fdoc.ffg.at/s/vdb/public/node/content/8nKEL-hcRnqkwYOL8MHgxg/1.0?a=true</a:t>
            </a:r>
            <a:r>
              <a:rPr lang="de-DE" sz="1100">
                <a:solidFill>
                  <a:schemeClr val="dk1"/>
                </a:solidFill>
              </a:rPr>
              <a:t>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210" name="Google Shape;210;g1ede7e167af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hyperlink" Target="http://www.izt.de/" TargetMode="External"/><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11" Type="http://schemas.openxmlformats.org/officeDocument/2006/relationships/image" Target="../media/image13.png"/><Relationship Id="rId10" Type="http://schemas.openxmlformats.org/officeDocument/2006/relationships/image" Target="../media/image5.png"/><Relationship Id="rId9"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ph type="ctrTitle"/>
          </p:nvPr>
        </p:nvSpPr>
        <p:spPr>
          <a:xfrm>
            <a:off x="312925" y="1122375"/>
            <a:ext cx="9201000" cy="2234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Anlagenmechaniker/in für </a:t>
            </a:r>
            <a:r>
              <a:rPr b="1" lang="de-DE">
                <a:extLst>
                  <a:ext uri="http://customooxmlschemas.google.com/">
                    <go:slidesCustomData xmlns:go="http://customooxmlschemas.google.com/" textRoundtripDataId="0"/>
                  </a:ext>
                </a:extLst>
              </a:rPr>
              <a:t>Sanitär</a:t>
            </a:r>
            <a:r>
              <a:rPr b="1" lang="de-DE">
                <a:extLst>
                  <a:ext uri="http://customooxmlschemas.google.com/">
                    <go:slidesCustomData xmlns:go="http://customooxmlschemas.google.com/" textRoundtripDataId="1"/>
                  </a:ext>
                </a:extLst>
              </a:rPr>
              <a:t>-</a:t>
            </a:r>
            <a:r>
              <a:rPr b="1" lang="de-DE"/>
              <a:t>, Heizungs- und Klimatechnik</a:t>
            </a:r>
            <a:endParaRPr/>
          </a:p>
        </p:txBody>
      </p:sp>
      <p:sp>
        <p:nvSpPr>
          <p:cNvPr id="80" name="Google Shape;80;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der Sanitär-, Heizungs- und Klimatechnik</a:t>
            </a:r>
            <a:endParaRPr/>
          </a:p>
        </p:txBody>
      </p:sp>
      <p:sp>
        <p:nvSpPr>
          <p:cNvPr id="81" name="Google Shape;81;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2" name="Google Shape;82;p38"/>
          <p:cNvSpPr txBox="1"/>
          <p:nvPr>
            <p:ph idx="4" type="body"/>
          </p:nvPr>
        </p:nvSpPr>
        <p:spPr>
          <a:xfrm>
            <a:off x="9167413" y="4601715"/>
            <a:ext cx="2681400" cy="1523100"/>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4"/>
              </a:rPr>
              <a:t>www.izt.de</a:t>
            </a:r>
            <a:endParaRPr/>
          </a:p>
          <a:p>
            <a:pPr indent="0" lvl="0" marL="50800" rtl="0" algn="l">
              <a:lnSpc>
                <a:spcPct val="90000"/>
              </a:lnSpc>
              <a:spcBef>
                <a:spcPts val="1000"/>
              </a:spcBef>
              <a:spcAft>
                <a:spcPts val="0"/>
              </a:spcAft>
              <a:buSzPct val="248886"/>
              <a:buNone/>
            </a:pPr>
            <a:r>
              <a:rPr lang="de-DE"/>
              <a:t>Dr. Nona Bledow (n.bledow@izt.de)</a:t>
            </a:r>
            <a:endParaRPr/>
          </a:p>
        </p:txBody>
      </p:sp>
      <p:pic>
        <p:nvPicPr>
          <p:cNvPr id="83" name="Google Shape;83;p38"/>
          <p:cNvPicPr preferRelativeResize="0"/>
          <p:nvPr/>
        </p:nvPicPr>
        <p:blipFill rotWithShape="1">
          <a:blip r:embed="rId5">
            <a:alphaModFix/>
          </a:blip>
          <a:srcRect b="0" l="0" r="9867" t="0"/>
          <a:stretch/>
        </p:blipFill>
        <p:spPr>
          <a:xfrm>
            <a:off x="8922657" y="3357103"/>
            <a:ext cx="2850243" cy="1244600"/>
          </a:xfrm>
          <a:prstGeom prst="rect">
            <a:avLst/>
          </a:prstGeom>
          <a:noFill/>
          <a:ln>
            <a:noFill/>
          </a:ln>
        </p:spPr>
      </p:pic>
      <p:sp>
        <p:nvSpPr>
          <p:cNvPr id="84" name="Google Shape;84;p3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Nona Bledow / Die Projektagentur BBNE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e55c31e045_0_8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0" name="Google Shape;230;g1e55c31e045_0_8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31" name="Google Shape;231;g1e55c31e045_0_8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232" name="Google Shape;232;g1e55c31e045_0_8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33" name="Google Shape;233;g1e55c31e045_0_8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234" name="Google Shape;234;g1e55c31e045_0_84"/>
          <p:cNvGrpSpPr/>
          <p:nvPr/>
        </p:nvGrpSpPr>
        <p:grpSpPr>
          <a:xfrm>
            <a:off x="6425612" y="1454200"/>
            <a:ext cx="5663465" cy="4537299"/>
            <a:chOff x="6095999" y="1454200"/>
            <a:chExt cx="5663465" cy="4537299"/>
          </a:xfrm>
        </p:grpSpPr>
        <p:sp>
          <p:nvSpPr>
            <p:cNvPr id="235" name="Google Shape;235;g1e55c31e045_0_84"/>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36" name="Google Shape;236;g1e55c31e045_0_84"/>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237" name="Google Shape;237;g1e55c31e045_0_84"/>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38" name="Google Shape;238;g1e55c31e045_0_84"/>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39" name="Google Shape;239;g1e55c31e045_0_84"/>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40" name="Google Shape;240;g1e55c31e045_0_84"/>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41" name="Google Shape;241;g1e55c31e045_0_84"/>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42" name="Google Shape;242;g1e55c31e045_0_84"/>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43" name="Google Shape;243;g1e55c31e045_0_84"/>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8be3414201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49" name="Google Shape;249;g28be3414201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50" name="Google Shape;250;g28be3414201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51" name="Google Shape;251;g28be3414201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52" name="Google Shape;252;g28be3414201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53" name="Google Shape;253;g28be3414201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54" name="Google Shape;254;g28be3414201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55" name="Google Shape;255;g28be3414201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1" name="Google Shape;91;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Anlagenmechaniker/in SHK</a:t>
            </a:r>
            <a:endParaRPr/>
          </a:p>
        </p:txBody>
      </p:sp>
      <p:sp>
        <p:nvSpPr>
          <p:cNvPr id="93" name="Google Shape;93;p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Nona Bledow / Die Projektagentur BBNE</a:t>
            </a:r>
            <a:endParaRPr/>
          </a:p>
        </p:txBody>
      </p:sp>
      <p:sp>
        <p:nvSpPr>
          <p:cNvPr id="95" name="Google Shape;95;p1"/>
          <p:cNvSpPr/>
          <p:nvPr/>
        </p:nvSpPr>
        <p:spPr>
          <a:xfrm>
            <a:off x="409816" y="5250597"/>
            <a:ext cx="45065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409816" y="4998597"/>
            <a:ext cx="45065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409816" y="4242597"/>
            <a:ext cx="45065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409816" y="3620374"/>
            <a:ext cx="45065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409816" y="2247263"/>
            <a:ext cx="45065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409816" y="1923263"/>
            <a:ext cx="45065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5015166" y="5247884"/>
            <a:ext cx="89571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5015166" y="4995884"/>
            <a:ext cx="89571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5015166" y="4239884"/>
            <a:ext cx="89571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5015166" y="3617661"/>
            <a:ext cx="89571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5015166" y="2244550"/>
            <a:ext cx="89571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5015166" y="1920550"/>
            <a:ext cx="89571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b="0" l="0" r="0" t="0"/>
          <a:stretch/>
        </p:blipFill>
        <p:spPr>
          <a:xfrm>
            <a:off x="549615" y="4301413"/>
            <a:ext cx="685610" cy="613183"/>
          </a:xfrm>
          <a:prstGeom prst="rect">
            <a:avLst/>
          </a:prstGeom>
          <a:noFill/>
          <a:ln>
            <a:noFill/>
          </a:ln>
        </p:spPr>
      </p:pic>
      <p:pic>
        <p:nvPicPr>
          <p:cNvPr id="108" name="Google Shape;108;p1"/>
          <p:cNvPicPr preferRelativeResize="0"/>
          <p:nvPr/>
        </p:nvPicPr>
        <p:blipFill rotWithShape="1">
          <a:blip r:embed="rId4">
            <a:alphaModFix/>
          </a:blip>
          <a:srcRect b="0" l="0" r="0" t="0"/>
          <a:stretch/>
        </p:blipFill>
        <p:spPr>
          <a:xfrm>
            <a:off x="1445250" y="4320071"/>
            <a:ext cx="607458" cy="543287"/>
          </a:xfrm>
          <a:prstGeom prst="rect">
            <a:avLst/>
          </a:prstGeom>
          <a:noFill/>
          <a:ln>
            <a:noFill/>
          </a:ln>
        </p:spPr>
      </p:pic>
      <p:pic>
        <p:nvPicPr>
          <p:cNvPr id="109" name="Google Shape;109;p1"/>
          <p:cNvPicPr preferRelativeResize="0"/>
          <p:nvPr/>
        </p:nvPicPr>
        <p:blipFill rotWithShape="1">
          <a:blip r:embed="rId5">
            <a:alphaModFix/>
          </a:blip>
          <a:srcRect b="0" l="0" r="0" t="0"/>
          <a:stretch/>
        </p:blipFill>
        <p:spPr>
          <a:xfrm>
            <a:off x="549613" y="3701818"/>
            <a:ext cx="519200" cy="464352"/>
          </a:xfrm>
          <a:prstGeom prst="rect">
            <a:avLst/>
          </a:prstGeom>
          <a:noFill/>
          <a:ln>
            <a:noFill/>
          </a:ln>
        </p:spPr>
      </p:pic>
      <p:pic>
        <p:nvPicPr>
          <p:cNvPr id="110" name="Google Shape;110;p1"/>
          <p:cNvPicPr preferRelativeResize="0"/>
          <p:nvPr/>
        </p:nvPicPr>
        <p:blipFill rotWithShape="1">
          <a:blip r:embed="rId6">
            <a:alphaModFix/>
          </a:blip>
          <a:srcRect b="0" l="0" r="0" t="0"/>
          <a:stretch/>
        </p:blipFill>
        <p:spPr>
          <a:xfrm>
            <a:off x="1397604" y="2798641"/>
            <a:ext cx="714002" cy="638576"/>
          </a:xfrm>
          <a:prstGeom prst="rect">
            <a:avLst/>
          </a:prstGeom>
          <a:noFill/>
          <a:ln>
            <a:noFill/>
          </a:ln>
        </p:spPr>
      </p:pic>
      <p:pic>
        <p:nvPicPr>
          <p:cNvPr id="111" name="Google Shape;111;p1"/>
          <p:cNvPicPr preferRelativeResize="0"/>
          <p:nvPr/>
        </p:nvPicPr>
        <p:blipFill rotWithShape="1">
          <a:blip r:embed="rId7">
            <a:alphaModFix/>
          </a:blip>
          <a:srcRect b="0" l="0" r="0" t="0"/>
          <a:stretch/>
        </p:blipFill>
        <p:spPr>
          <a:xfrm>
            <a:off x="637278" y="2480706"/>
            <a:ext cx="595802" cy="532862"/>
          </a:xfrm>
          <a:prstGeom prst="rect">
            <a:avLst/>
          </a:prstGeom>
          <a:noFill/>
          <a:ln>
            <a:noFill/>
          </a:ln>
        </p:spPr>
      </p:pic>
      <p:pic>
        <p:nvPicPr>
          <p:cNvPr id="112" name="Google Shape;112;p1"/>
          <p:cNvPicPr preferRelativeResize="0"/>
          <p:nvPr/>
        </p:nvPicPr>
        <p:blipFill rotWithShape="1">
          <a:blip r:embed="rId8">
            <a:alphaModFix/>
          </a:blip>
          <a:srcRect b="0" l="0" r="0" t="0"/>
          <a:stretch/>
        </p:blipFill>
        <p:spPr>
          <a:xfrm>
            <a:off x="1153764" y="3582477"/>
            <a:ext cx="790238" cy="706758"/>
          </a:xfrm>
          <a:prstGeom prst="rect">
            <a:avLst/>
          </a:prstGeom>
          <a:noFill/>
          <a:ln>
            <a:noFill/>
          </a:ln>
        </p:spPr>
      </p:pic>
      <p:pic>
        <p:nvPicPr>
          <p:cNvPr id="113" name="Google Shape;113;p1"/>
          <p:cNvPicPr preferRelativeResize="0"/>
          <p:nvPr/>
        </p:nvPicPr>
        <p:blipFill rotWithShape="1">
          <a:blip r:embed="rId9">
            <a:alphaModFix/>
          </a:blip>
          <a:srcRect b="0" l="0" r="0" t="0"/>
          <a:stretch/>
        </p:blipFill>
        <p:spPr>
          <a:xfrm>
            <a:off x="1045621" y="4894193"/>
            <a:ext cx="515243" cy="460813"/>
          </a:xfrm>
          <a:prstGeom prst="rect">
            <a:avLst/>
          </a:prstGeom>
          <a:noFill/>
          <a:ln>
            <a:noFill/>
          </a:ln>
        </p:spPr>
      </p:pic>
      <p:pic>
        <p:nvPicPr>
          <p:cNvPr id="114" name="Google Shape;114;p1"/>
          <p:cNvPicPr preferRelativeResize="0"/>
          <p:nvPr/>
        </p:nvPicPr>
        <p:blipFill rotWithShape="1">
          <a:blip r:embed="rId10">
            <a:alphaModFix/>
          </a:blip>
          <a:srcRect b="0" l="0" r="0" t="0"/>
          <a:stretch/>
        </p:blipFill>
        <p:spPr>
          <a:xfrm>
            <a:off x="1519866" y="5368905"/>
            <a:ext cx="597772" cy="534624"/>
          </a:xfrm>
          <a:prstGeom prst="rect">
            <a:avLst/>
          </a:prstGeom>
          <a:noFill/>
          <a:ln>
            <a:noFill/>
          </a:ln>
        </p:spPr>
      </p:pic>
      <p:pic>
        <p:nvPicPr>
          <p:cNvPr id="115" name="Google Shape;115;p1"/>
          <p:cNvPicPr preferRelativeResize="0"/>
          <p:nvPr/>
        </p:nvPicPr>
        <p:blipFill rotWithShape="1">
          <a:blip r:embed="rId11">
            <a:alphaModFix/>
          </a:blip>
          <a:srcRect b="0" l="0" r="0" t="0"/>
          <a:stretch/>
        </p:blipFill>
        <p:spPr>
          <a:xfrm flipH="1">
            <a:off x="659786" y="1761313"/>
            <a:ext cx="573299" cy="512736"/>
          </a:xfrm>
          <a:prstGeom prst="rect">
            <a:avLst/>
          </a:prstGeom>
          <a:solidFill>
            <a:schemeClr val="lt1"/>
          </a:solidFill>
          <a:ln>
            <a:noFill/>
          </a:ln>
        </p:spPr>
      </p:pic>
      <p:sp>
        <p:nvSpPr>
          <p:cNvPr id="116" name="Google Shape;116;p1"/>
          <p:cNvSpPr/>
          <p:nvPr/>
        </p:nvSpPr>
        <p:spPr>
          <a:xfrm>
            <a:off x="6756138" y="2784561"/>
            <a:ext cx="4703400" cy="2278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Welchen Beitrag leistet Ihr Betrieb zum Klimawandel?</a:t>
            </a:r>
            <a:endParaRPr b="0" i="0" sz="1800" u="none" cap="none" strike="noStrike">
              <a:solidFill>
                <a:srgbClr val="0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Welche Bereiche, in denen CO</a:t>
            </a:r>
            <a:r>
              <a:rPr b="0" baseline="-25000" i="0" lang="de-DE" sz="1800" u="none" cap="none" strike="noStrike">
                <a:solidFill>
                  <a:srgbClr val="941651"/>
                </a:solidFill>
                <a:latin typeface="Arial"/>
                <a:ea typeface="Arial"/>
                <a:cs typeface="Arial"/>
                <a:sym typeface="Arial"/>
              </a:rPr>
              <a:t>2</a:t>
            </a:r>
            <a:r>
              <a:rPr b="0" i="0" lang="de-DE" sz="1800" u="none" cap="none" strike="noStrike">
                <a:solidFill>
                  <a:srgbClr val="941651"/>
                </a:solidFill>
                <a:latin typeface="Arial"/>
                <a:ea typeface="Arial"/>
                <a:cs typeface="Arial"/>
                <a:sym typeface="Arial"/>
              </a:rPr>
              <a:t>-Emissionen stattfinden, sind für Ihren Betrieb am relevantesten?</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Was unternehmen Sie in Ihrem Betrieb, um CO</a:t>
            </a:r>
            <a:r>
              <a:rPr b="0" baseline="-25000" i="0" lang="de-DE" sz="1800" u="none" cap="none" strike="noStrike">
                <a:solidFill>
                  <a:srgbClr val="941651"/>
                </a:solidFill>
                <a:latin typeface="Arial"/>
                <a:ea typeface="Arial"/>
                <a:cs typeface="Arial"/>
                <a:sym typeface="Arial"/>
              </a:rPr>
              <a:t>2</a:t>
            </a:r>
            <a:r>
              <a:rPr b="0" i="0" lang="de-DE" sz="1800" u="none" cap="none" strike="noStrike">
                <a:solidFill>
                  <a:srgbClr val="941651"/>
                </a:solidFill>
                <a:latin typeface="Arial"/>
                <a:ea typeface="Arial"/>
                <a:cs typeface="Arial"/>
                <a:sym typeface="Arial"/>
              </a:rPr>
              <a:t>-Emissionen zu verringern?</a:t>
            </a:r>
            <a:endParaRPr b="0" i="0" sz="1800" u="none" cap="none" strike="noStrike">
              <a:solidFill>
                <a:srgbClr val="000000"/>
              </a:solidFill>
              <a:latin typeface="Arial"/>
              <a:ea typeface="Arial"/>
              <a:cs typeface="Arial"/>
              <a:sym typeface="Arial"/>
            </a:endParaRPr>
          </a:p>
        </p:txBody>
      </p:sp>
      <p:sp>
        <p:nvSpPr>
          <p:cNvPr id="117" name="Google Shape;117;p1"/>
          <p:cNvSpPr txBox="1"/>
          <p:nvPr/>
        </p:nvSpPr>
        <p:spPr>
          <a:xfrm>
            <a:off x="409825" y="1390175"/>
            <a:ext cx="5148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Durchschnittlicher CO</a:t>
            </a:r>
            <a:r>
              <a:rPr b="0" baseline="-25000" i="0" lang="de-DE" sz="1800" u="none" cap="none" strike="noStrike">
                <a:solidFill>
                  <a:schemeClr val="dk1"/>
                </a:solidFill>
                <a:latin typeface="Arial"/>
                <a:ea typeface="Arial"/>
                <a:cs typeface="Arial"/>
                <a:sym typeface="Arial"/>
              </a:rPr>
              <a:t>2</a:t>
            </a:r>
            <a:r>
              <a:rPr b="0" i="0" lang="de-DE" sz="1800" u="none" cap="none" strike="noStrike">
                <a:solidFill>
                  <a:schemeClr val="dk1"/>
                </a:solidFill>
                <a:latin typeface="Arial"/>
                <a:ea typeface="Arial"/>
                <a:cs typeface="Arial"/>
                <a:sym typeface="Arial"/>
              </a:rPr>
              <a:t>-Fußabdruck pro Kopf</a:t>
            </a:r>
            <a:r>
              <a:rPr b="0" i="0" lang="de-DE"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d10f3c14af_0_12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4" name="Google Shape;124;g1d10f3c14af_0_12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Energie und Klimawandel:</a:t>
            </a:r>
            <a:br>
              <a:rPr lang="de-DE"/>
            </a:br>
            <a:r>
              <a:rPr lang="de-DE"/>
              <a:t>Was erzeugt wie viele Emissionen?</a:t>
            </a:r>
            <a:endParaRPr/>
          </a:p>
        </p:txBody>
      </p:sp>
      <p:sp>
        <p:nvSpPr>
          <p:cNvPr id="125" name="Google Shape;125;g1d10f3c14af_0_12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 SHK</a:t>
            </a:r>
            <a:endParaRPr/>
          </a:p>
        </p:txBody>
      </p:sp>
      <p:sp>
        <p:nvSpPr>
          <p:cNvPr id="126" name="Google Shape;126;g1d10f3c14af_0_12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2022</a:t>
            </a:r>
            <a:endParaRPr/>
          </a:p>
        </p:txBody>
      </p:sp>
      <p:sp>
        <p:nvSpPr>
          <p:cNvPr id="127" name="Google Shape;127;g1d10f3c14af_0_12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Nona Bledow / Die Projektagentur BBNE</a:t>
            </a:r>
            <a:endParaRPr/>
          </a:p>
        </p:txBody>
      </p:sp>
      <p:sp>
        <p:nvSpPr>
          <p:cNvPr id="128" name="Google Shape;128;g1d10f3c14af_0_127"/>
          <p:cNvSpPr/>
          <p:nvPr/>
        </p:nvSpPr>
        <p:spPr>
          <a:xfrm>
            <a:off x="7339850" y="2635875"/>
            <a:ext cx="4223400" cy="25458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941651"/>
                </a:solidFill>
                <a:latin typeface="Arial"/>
                <a:ea typeface="Arial"/>
                <a:cs typeface="Arial"/>
                <a:sym typeface="Arial"/>
              </a:rPr>
              <a:t>Denken Sie an unterschiedliche Energiequellen:</a:t>
            </a:r>
            <a:endParaRPr b="0" i="0" sz="1800" u="none" cap="none" strike="noStrike">
              <a:solidFill>
                <a:srgbClr val="0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Was glauben Sie, welche Energiequellen sind vor allem für die hohen THG-Emissionen verantwortlich?</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Welche erneuerbaren Energiequellen gibt es?</a:t>
            </a:r>
            <a:endParaRPr b="0" i="0" sz="1800" u="none" cap="none" strike="noStrike">
              <a:solidFill>
                <a:srgbClr val="941651"/>
              </a:solidFill>
              <a:latin typeface="Arial"/>
              <a:ea typeface="Arial"/>
              <a:cs typeface="Arial"/>
              <a:sym typeface="Arial"/>
            </a:endParaRPr>
          </a:p>
        </p:txBody>
      </p:sp>
      <p:pic>
        <p:nvPicPr>
          <p:cNvPr id="129" name="Google Shape;129;g1d10f3c14af_0_127" title="Points scored"/>
          <p:cNvPicPr preferRelativeResize="0"/>
          <p:nvPr/>
        </p:nvPicPr>
        <p:blipFill rotWithShape="1">
          <a:blip r:embed="rId3">
            <a:alphaModFix/>
          </a:blip>
          <a:srcRect b="0" l="0" r="0" t="0"/>
          <a:stretch/>
        </p:blipFill>
        <p:spPr>
          <a:xfrm>
            <a:off x="247650" y="1621238"/>
            <a:ext cx="6721251" cy="4155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d10f3c14af_0_16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6" name="Google Shape;136;g1d10f3c14af_0_16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Energie zur Wärmeerzeugung:</a:t>
            </a:r>
            <a:br>
              <a:rPr lang="de-DE"/>
            </a:br>
            <a:r>
              <a:rPr lang="de-DE"/>
              <a:t>Energiebedarf von Heizung und Warmwasser</a:t>
            </a:r>
            <a:endParaRPr/>
          </a:p>
        </p:txBody>
      </p:sp>
      <p:sp>
        <p:nvSpPr>
          <p:cNvPr id="137" name="Google Shape;137;g1d10f3c14af_0_16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 SHK</a:t>
            </a:r>
            <a:endParaRPr/>
          </a:p>
        </p:txBody>
      </p:sp>
      <p:sp>
        <p:nvSpPr>
          <p:cNvPr id="138" name="Google Shape;138;g1d10f3c14af_0_16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Dena 2022,Energieforschung 2022</a:t>
            </a:r>
            <a:endParaRPr/>
          </a:p>
        </p:txBody>
      </p:sp>
      <p:sp>
        <p:nvSpPr>
          <p:cNvPr id="139" name="Google Shape;139;g1d10f3c14af_0_16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Nona Bledow / Die Projektagentur BBNE</a:t>
            </a:r>
            <a:endParaRPr/>
          </a:p>
        </p:txBody>
      </p:sp>
      <p:sp>
        <p:nvSpPr>
          <p:cNvPr id="140" name="Google Shape;140;g1d10f3c14af_0_164"/>
          <p:cNvSpPr/>
          <p:nvPr/>
        </p:nvSpPr>
        <p:spPr>
          <a:xfrm>
            <a:off x="5272644" y="1551600"/>
            <a:ext cx="6607356" cy="30351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Welche Energiequellen werden bisher vorwiegend für Raumwärme und Warmwasser genutzt?</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Was für erneuerbare Energiequellen eignen sich für Raumwärme und Warmwasserbereitstellung?</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Ermitteln Sie die CO₂-Emissionen eines Beispielgebäudes für erneuerbare und fossile Energiequellen mit dem Rechner des UBA</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Beachten Sie hierbei auch was für eine Rolle unterschiedliche Angaben zum Nutzungsverhalten spielen</a:t>
            </a:r>
            <a:endParaRPr b="0" i="0" sz="1800" u="none" cap="none" strike="noStrike">
              <a:solidFill>
                <a:srgbClr val="941651"/>
              </a:solidFill>
              <a:latin typeface="Arial"/>
              <a:ea typeface="Arial"/>
              <a:cs typeface="Arial"/>
              <a:sym typeface="Arial"/>
            </a:endParaRPr>
          </a:p>
        </p:txBody>
      </p:sp>
      <p:pic>
        <p:nvPicPr>
          <p:cNvPr id="141" name="Google Shape;141;g1d10f3c14af_0_164"/>
          <p:cNvPicPr preferRelativeResize="0"/>
          <p:nvPr/>
        </p:nvPicPr>
        <p:blipFill rotWithShape="1">
          <a:blip r:embed="rId3">
            <a:alphaModFix/>
          </a:blip>
          <a:srcRect b="0" l="0" r="0" t="0"/>
          <a:stretch/>
        </p:blipFill>
        <p:spPr>
          <a:xfrm>
            <a:off x="523838" y="2079426"/>
            <a:ext cx="847761" cy="879331"/>
          </a:xfrm>
          <a:prstGeom prst="rect">
            <a:avLst/>
          </a:prstGeom>
          <a:noFill/>
          <a:ln>
            <a:noFill/>
          </a:ln>
        </p:spPr>
      </p:pic>
      <p:pic>
        <p:nvPicPr>
          <p:cNvPr id="142" name="Google Shape;142;g1d10f3c14af_0_164"/>
          <p:cNvPicPr preferRelativeResize="0"/>
          <p:nvPr/>
        </p:nvPicPr>
        <p:blipFill rotWithShape="1">
          <a:blip r:embed="rId4">
            <a:alphaModFix/>
          </a:blip>
          <a:srcRect b="0" l="0" r="0" t="0"/>
          <a:stretch/>
        </p:blipFill>
        <p:spPr>
          <a:xfrm>
            <a:off x="396823" y="3044970"/>
            <a:ext cx="968848" cy="879331"/>
          </a:xfrm>
          <a:prstGeom prst="rect">
            <a:avLst/>
          </a:prstGeom>
          <a:noFill/>
          <a:ln>
            <a:noFill/>
          </a:ln>
        </p:spPr>
      </p:pic>
      <p:sp>
        <p:nvSpPr>
          <p:cNvPr id="143" name="Google Shape;143;g1d10f3c14af_0_164"/>
          <p:cNvSpPr txBox="1"/>
          <p:nvPr/>
        </p:nvSpPr>
        <p:spPr>
          <a:xfrm>
            <a:off x="360000" y="1592988"/>
            <a:ext cx="5339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Endenergieverbrauch in Wohngebäuden:</a:t>
            </a:r>
            <a:endParaRPr b="0" i="0" sz="2000" u="none" cap="none" strike="noStrike">
              <a:solidFill>
                <a:srgbClr val="000000"/>
              </a:solidFill>
              <a:latin typeface="Arial"/>
              <a:ea typeface="Arial"/>
              <a:cs typeface="Arial"/>
              <a:sym typeface="Arial"/>
            </a:endParaRPr>
          </a:p>
        </p:txBody>
      </p:sp>
      <p:sp>
        <p:nvSpPr>
          <p:cNvPr id="144" name="Google Shape;144;g1d10f3c14af_0_164"/>
          <p:cNvSpPr txBox="1"/>
          <p:nvPr/>
        </p:nvSpPr>
        <p:spPr>
          <a:xfrm>
            <a:off x="1709100" y="2079434"/>
            <a:ext cx="3054900" cy="646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C00000"/>
                </a:solidFill>
                <a:latin typeface="Arial"/>
                <a:ea typeface="Arial"/>
                <a:cs typeface="Arial"/>
                <a:sym typeface="Arial"/>
              </a:rPr>
              <a:t>80% Heizung</a:t>
            </a:r>
            <a:endParaRPr b="1" i="0" sz="2000" u="none" cap="none" strike="noStrike">
              <a:solidFill>
                <a:srgbClr val="C00000"/>
              </a:solidFill>
              <a:latin typeface="Arial"/>
              <a:ea typeface="Arial"/>
              <a:cs typeface="Arial"/>
              <a:sym typeface="Arial"/>
            </a:endParaRPr>
          </a:p>
        </p:txBody>
      </p:sp>
      <p:sp>
        <p:nvSpPr>
          <p:cNvPr id="145" name="Google Shape;145;g1d10f3c14af_0_164"/>
          <p:cNvSpPr txBox="1"/>
          <p:nvPr/>
        </p:nvSpPr>
        <p:spPr>
          <a:xfrm>
            <a:off x="1709100" y="3211496"/>
            <a:ext cx="3054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B5394"/>
                </a:solidFill>
                <a:latin typeface="Arial"/>
                <a:ea typeface="Arial"/>
                <a:cs typeface="Arial"/>
                <a:sym typeface="Arial"/>
              </a:rPr>
              <a:t>18% Warmwasser</a:t>
            </a:r>
            <a:endParaRPr b="1" i="0" sz="2000" u="none" cap="none" strike="noStrike">
              <a:solidFill>
                <a:srgbClr val="0B5394"/>
              </a:solidFill>
              <a:latin typeface="Arial"/>
              <a:ea typeface="Arial"/>
              <a:cs typeface="Arial"/>
              <a:sym typeface="Arial"/>
            </a:endParaRPr>
          </a:p>
        </p:txBody>
      </p:sp>
      <p:sp>
        <p:nvSpPr>
          <p:cNvPr id="146" name="Google Shape;146;g1d10f3c14af_0_164"/>
          <p:cNvSpPr txBox="1"/>
          <p:nvPr/>
        </p:nvSpPr>
        <p:spPr>
          <a:xfrm>
            <a:off x="1099500" y="3934650"/>
            <a:ext cx="4310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 nur 2% entfallen auf Beleuchtung </a:t>
            </a:r>
            <a:endParaRPr b="0" i="0" sz="1800" u="none" cap="none" strike="noStrike">
              <a:solidFill>
                <a:schemeClr val="dk1"/>
              </a:solidFill>
              <a:latin typeface="Arial"/>
              <a:ea typeface="Arial"/>
              <a:cs typeface="Arial"/>
              <a:sym typeface="Arial"/>
            </a:endParaRPr>
          </a:p>
        </p:txBody>
      </p:sp>
      <p:graphicFrame>
        <p:nvGraphicFramePr>
          <p:cNvPr id="147" name="Google Shape;147;g1d10f3c14af_0_164"/>
          <p:cNvGraphicFramePr/>
          <p:nvPr/>
        </p:nvGraphicFramePr>
        <p:xfrm>
          <a:off x="1838963" y="4723335"/>
          <a:ext cx="3000000" cy="3000000"/>
        </p:xfrm>
        <a:graphic>
          <a:graphicData uri="http://schemas.openxmlformats.org/drawingml/2006/table">
            <a:tbl>
              <a:tblPr>
                <a:noFill/>
                <a:tableStyleId>{356B4B79-2B4E-486A-AA83-2CDD62361CE0}</a:tableStyleId>
              </a:tblPr>
              <a:tblGrid>
                <a:gridCol w="3077750"/>
                <a:gridCol w="4542275"/>
              </a:tblGrid>
              <a:tr h="714250">
                <a:tc rowSpan="2">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solidFill>
                            <a:schemeClr val="lt1"/>
                          </a:solidFill>
                        </a:rPr>
                        <a:t>Zwei Wege die THG-Emissionen von Heizungen und Warmwasser zu reduzieren: </a:t>
                      </a:r>
                      <a:endParaRPr sz="1800" u="none" cap="none" strike="noStrike">
                        <a:solidFill>
                          <a:schemeClr val="l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3D93C6"/>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Verringerung des Energiebedarfs</a:t>
                      </a:r>
                      <a:endParaRPr sz="18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B6D7A8"/>
                    </a:solidFill>
                  </a:tcPr>
                </a:tc>
              </a:tr>
              <a:tr h="641450">
                <a:tc vMerge="1"/>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Umstieg auf erneuerbare Energiequellen</a:t>
                      </a:r>
                      <a:endParaRPr sz="18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38761D">
                        <a:alpha val="70588"/>
                      </a:srgb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d728c74042_0_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4" name="Google Shape;154;g1d728c74042_0_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Erneuerbare Energien:</a:t>
            </a:r>
            <a:br>
              <a:rPr lang="de-DE"/>
            </a:br>
            <a:r>
              <a:rPr lang="de-DE"/>
              <a:t>Entwicklung erneuerbare Energien</a:t>
            </a:r>
            <a:endParaRPr/>
          </a:p>
        </p:txBody>
      </p:sp>
      <p:sp>
        <p:nvSpPr>
          <p:cNvPr id="155" name="Google Shape;155;g1d728c74042_0_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 SHK</a:t>
            </a:r>
            <a:endParaRPr/>
          </a:p>
        </p:txBody>
      </p:sp>
      <p:sp>
        <p:nvSpPr>
          <p:cNvPr id="156" name="Google Shape;156;g1d728c74042_0_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t>
            </a:r>
            <a:endParaRPr/>
          </a:p>
          <a:p>
            <a:pPr indent="-35999" lvl="0" marL="35999" rtl="0" algn="l">
              <a:lnSpc>
                <a:spcPct val="110000"/>
              </a:lnSpc>
              <a:spcBef>
                <a:spcPts val="0"/>
              </a:spcBef>
              <a:spcAft>
                <a:spcPts val="0"/>
              </a:spcAft>
              <a:buClr>
                <a:srgbClr val="888888"/>
              </a:buClr>
              <a:buSzPts val="1200"/>
              <a:buNone/>
            </a:pPr>
            <a:r>
              <a:rPr lang="de-DE"/>
              <a:t>UBA 2022</a:t>
            </a:r>
            <a:endParaRPr/>
          </a:p>
        </p:txBody>
      </p:sp>
      <p:sp>
        <p:nvSpPr>
          <p:cNvPr id="157" name="Google Shape;157;g1d728c74042_0_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Nona Bledow / Die Projektagentur BBNE</a:t>
            </a:r>
            <a:endParaRPr/>
          </a:p>
        </p:txBody>
      </p:sp>
      <p:sp>
        <p:nvSpPr>
          <p:cNvPr id="158" name="Google Shape;158;g1d728c74042_0_8"/>
          <p:cNvSpPr/>
          <p:nvPr/>
        </p:nvSpPr>
        <p:spPr>
          <a:xfrm>
            <a:off x="172750" y="2334800"/>
            <a:ext cx="3612300" cy="2844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Vergleichen Sie die Entwicklungen der erneuerbaren Energien in den Bereichen Strom, Wärme und Verkehr</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Wie kann Ihr Betrieb zur Umstellung auf erneuerbare Energien beitragen?</a:t>
            </a:r>
            <a:endParaRPr b="0" i="0" sz="1800" u="none" cap="none" strike="noStrike">
              <a:solidFill>
                <a:srgbClr val="C00000"/>
              </a:solidFill>
              <a:latin typeface="Arial"/>
              <a:ea typeface="Arial"/>
              <a:cs typeface="Arial"/>
              <a:sym typeface="Arial"/>
            </a:endParaRPr>
          </a:p>
        </p:txBody>
      </p:sp>
      <p:pic>
        <p:nvPicPr>
          <p:cNvPr id="159" name="Google Shape;159;g1d728c74042_0_8"/>
          <p:cNvPicPr preferRelativeResize="0"/>
          <p:nvPr/>
        </p:nvPicPr>
        <p:blipFill rotWithShape="1">
          <a:blip r:embed="rId3">
            <a:alphaModFix/>
          </a:blip>
          <a:srcRect b="0" l="0" r="0" t="0"/>
          <a:stretch/>
        </p:blipFill>
        <p:spPr>
          <a:xfrm>
            <a:off x="3965125" y="1620534"/>
            <a:ext cx="8107526" cy="42734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06ad8a7381_0_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6" name="Google Shape;166;g206ad8a7381_0_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Erneuerbare Energien:</a:t>
            </a:r>
            <a:br>
              <a:rPr lang="de-DE"/>
            </a:br>
            <a:r>
              <a:rPr lang="de-DE"/>
              <a:t>Wärme aus erneuerbaren Energien</a:t>
            </a:r>
            <a:endParaRPr/>
          </a:p>
        </p:txBody>
      </p:sp>
      <p:sp>
        <p:nvSpPr>
          <p:cNvPr id="167" name="Google Shape;167;g206ad8a7381_0_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 SHK</a:t>
            </a:r>
            <a:endParaRPr/>
          </a:p>
        </p:txBody>
      </p:sp>
      <p:sp>
        <p:nvSpPr>
          <p:cNvPr id="168" name="Google Shape;168;g206ad8a7381_0_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t>
            </a:r>
            <a:endParaRPr/>
          </a:p>
          <a:p>
            <a:pPr indent="-35999" lvl="0" marL="35999" rtl="0" algn="l">
              <a:lnSpc>
                <a:spcPct val="110000"/>
              </a:lnSpc>
              <a:spcBef>
                <a:spcPts val="0"/>
              </a:spcBef>
              <a:spcAft>
                <a:spcPts val="0"/>
              </a:spcAft>
              <a:buClr>
                <a:srgbClr val="888888"/>
              </a:buClr>
              <a:buSzPts val="1200"/>
              <a:buNone/>
            </a:pPr>
            <a:r>
              <a:rPr lang="de-DE"/>
              <a:t>UBA 2022, tagesschau 2022</a:t>
            </a:r>
            <a:endParaRPr/>
          </a:p>
        </p:txBody>
      </p:sp>
      <p:sp>
        <p:nvSpPr>
          <p:cNvPr id="169" name="Google Shape;169;g206ad8a7381_0_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Nona Bledow / Die Projektagentur BBNE</a:t>
            </a:r>
            <a:endParaRPr/>
          </a:p>
        </p:txBody>
      </p:sp>
      <p:sp>
        <p:nvSpPr>
          <p:cNvPr id="170" name="Google Shape;170;g206ad8a7381_0_2"/>
          <p:cNvSpPr/>
          <p:nvPr/>
        </p:nvSpPr>
        <p:spPr>
          <a:xfrm>
            <a:off x="7584175" y="3686350"/>
            <a:ext cx="4481100" cy="222713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Diskutieren Sie Vor- und Nachteile von Holzheizsystemen</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Listen Sie Vor- und Nachteile von unterschiedlichen Wärmepumpen auf </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Was braucht es Ihrer Meinung nach, um das Ziel der Bundesregierung zu erreichen?</a:t>
            </a:r>
            <a:endParaRPr b="0" i="0" sz="1800" u="none" cap="none" strike="noStrike">
              <a:solidFill>
                <a:srgbClr val="C00000"/>
              </a:solidFill>
              <a:latin typeface="Arial"/>
              <a:ea typeface="Arial"/>
              <a:cs typeface="Arial"/>
              <a:sym typeface="Arial"/>
            </a:endParaRPr>
          </a:p>
        </p:txBody>
      </p:sp>
      <p:sp>
        <p:nvSpPr>
          <p:cNvPr id="171" name="Google Shape;171;g206ad8a7381_0_2"/>
          <p:cNvSpPr txBox="1"/>
          <p:nvPr/>
        </p:nvSpPr>
        <p:spPr>
          <a:xfrm>
            <a:off x="7864475" y="2297325"/>
            <a:ext cx="38346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Bundesregierung: jährlich sollen 500.000 neue Wärmepumpen installiert werden</a:t>
            </a:r>
            <a:endParaRPr b="0" i="0" sz="2000" u="none" cap="none" strike="noStrike">
              <a:solidFill>
                <a:srgbClr val="000000"/>
              </a:solidFill>
              <a:latin typeface="Arial"/>
              <a:ea typeface="Arial"/>
              <a:cs typeface="Arial"/>
              <a:sym typeface="Arial"/>
            </a:endParaRPr>
          </a:p>
        </p:txBody>
      </p:sp>
      <p:pic>
        <p:nvPicPr>
          <p:cNvPr id="172" name="Google Shape;172;g206ad8a7381_0_2" title="Chart"/>
          <p:cNvPicPr preferRelativeResize="0"/>
          <p:nvPr/>
        </p:nvPicPr>
        <p:blipFill rotWithShape="1">
          <a:blip r:embed="rId3">
            <a:alphaModFix/>
          </a:blip>
          <a:srcRect b="0" l="0" r="0" t="0"/>
          <a:stretch/>
        </p:blipFill>
        <p:spPr>
          <a:xfrm>
            <a:off x="152400" y="1412400"/>
            <a:ext cx="7279374" cy="45010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d728c74042_0_2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9" name="Google Shape;179;g1d728c74042_0_2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Energieeffizienz und Energiesparen:</a:t>
            </a:r>
            <a:br>
              <a:rPr lang="de-DE"/>
            </a:br>
            <a:r>
              <a:rPr lang="de-DE"/>
              <a:t>Reduktion des Energieverbrauchs</a:t>
            </a:r>
            <a:endParaRPr/>
          </a:p>
        </p:txBody>
      </p:sp>
      <p:sp>
        <p:nvSpPr>
          <p:cNvPr id="180" name="Google Shape;180;g1d728c74042_0_26"/>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 SHK</a:t>
            </a:r>
            <a:endParaRPr/>
          </a:p>
        </p:txBody>
      </p:sp>
      <p:sp>
        <p:nvSpPr>
          <p:cNvPr id="181" name="Google Shape;181;g1d728c74042_0_2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t>
            </a:r>
            <a:endParaRPr/>
          </a:p>
          <a:p>
            <a:pPr indent="-35999" lvl="0" marL="35999" rtl="0" algn="l">
              <a:lnSpc>
                <a:spcPct val="110000"/>
              </a:lnSpc>
              <a:spcBef>
                <a:spcPts val="0"/>
              </a:spcBef>
              <a:spcAft>
                <a:spcPts val="0"/>
              </a:spcAft>
              <a:buClr>
                <a:srgbClr val="888888"/>
              </a:buClr>
              <a:buSzPts val="1200"/>
              <a:buNone/>
            </a:pPr>
            <a:r>
              <a:rPr lang="de-DE"/>
              <a:t>VDI o.J., Bitkom 2021</a:t>
            </a:r>
            <a:endParaRPr/>
          </a:p>
        </p:txBody>
      </p:sp>
      <p:sp>
        <p:nvSpPr>
          <p:cNvPr id="182" name="Google Shape;182;g1d728c74042_0_2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Nona Bledow / Die Projektagentur BBNE</a:t>
            </a:r>
            <a:endParaRPr/>
          </a:p>
        </p:txBody>
      </p:sp>
      <p:pic>
        <p:nvPicPr>
          <p:cNvPr id="183" name="Google Shape;183;g1d728c74042_0_26"/>
          <p:cNvPicPr preferRelativeResize="0"/>
          <p:nvPr/>
        </p:nvPicPr>
        <p:blipFill rotWithShape="1">
          <a:blip r:embed="rId3">
            <a:alphaModFix/>
          </a:blip>
          <a:srcRect b="0" l="0" r="0" t="0"/>
          <a:stretch/>
        </p:blipFill>
        <p:spPr>
          <a:xfrm>
            <a:off x="6303499" y="3939650"/>
            <a:ext cx="1802725" cy="1802725"/>
          </a:xfrm>
          <a:prstGeom prst="rect">
            <a:avLst/>
          </a:prstGeom>
          <a:noFill/>
          <a:ln>
            <a:noFill/>
          </a:ln>
        </p:spPr>
      </p:pic>
      <p:sp>
        <p:nvSpPr>
          <p:cNvPr id="184" name="Google Shape;184;g1d728c74042_0_26"/>
          <p:cNvSpPr/>
          <p:nvPr/>
        </p:nvSpPr>
        <p:spPr>
          <a:xfrm>
            <a:off x="5712031" y="1447204"/>
            <a:ext cx="6272369" cy="24474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Erstellen Sie eine Liste mit Anlagenparametern, die häufig ineffizient eingestellt sind.   </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Wie können Sie in Ihrem Beruf zu einem effizienten Nutzungsverhalten beitragen?</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Ermitteln Sie die CO₂-Emissionen bei unterschiedlichen Raumtemperaturen u.Ä. für verschiedene Energieträger mit dem Rechner des UBA</a:t>
            </a:r>
            <a:endParaRPr b="0" i="0" sz="1800" u="none" cap="none" strike="noStrike">
              <a:solidFill>
                <a:srgbClr val="941651"/>
              </a:solidFill>
              <a:latin typeface="Arial"/>
              <a:ea typeface="Arial"/>
              <a:cs typeface="Arial"/>
              <a:sym typeface="Arial"/>
            </a:endParaRPr>
          </a:p>
        </p:txBody>
      </p:sp>
      <p:sp>
        <p:nvSpPr>
          <p:cNvPr id="185" name="Google Shape;185;g1d728c74042_0_26"/>
          <p:cNvSpPr txBox="1"/>
          <p:nvPr/>
        </p:nvSpPr>
        <p:spPr>
          <a:xfrm>
            <a:off x="207600" y="1641275"/>
            <a:ext cx="5034300" cy="131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Austausch alter Geräte</a:t>
            </a:r>
            <a:endParaRPr b="1"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Viele Heizungsanlagen in Deutschland sind älter als 20 Jahre und sehr ineffizient und/oder überdimensioniert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186" name="Google Shape;186;g1d728c74042_0_26"/>
          <p:cNvSpPr txBox="1"/>
          <p:nvPr/>
        </p:nvSpPr>
        <p:spPr>
          <a:xfrm>
            <a:off x="207600" y="2861287"/>
            <a:ext cx="5410500" cy="150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Optimierung von Anlageneinstellungen</a:t>
            </a:r>
            <a:endParaRPr b="1"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Viele Anlagen sind nicht optimal eingestellt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Auch  nachrüsten mit modernen Anlagenteilen oder mit digitalen Elementen können die Effizienz erhöhen</a:t>
            </a:r>
            <a:endParaRPr b="0" i="0" sz="1800" u="none" cap="none" strike="noStrike">
              <a:solidFill>
                <a:schemeClr val="dk1"/>
              </a:solidFill>
              <a:latin typeface="Arial"/>
              <a:ea typeface="Arial"/>
              <a:cs typeface="Arial"/>
              <a:sym typeface="Arial"/>
            </a:endParaRPr>
          </a:p>
        </p:txBody>
      </p:sp>
      <p:sp>
        <p:nvSpPr>
          <p:cNvPr id="187" name="Google Shape;187;g1d728c74042_0_26"/>
          <p:cNvSpPr txBox="1"/>
          <p:nvPr/>
        </p:nvSpPr>
        <p:spPr>
          <a:xfrm>
            <a:off x="207600" y="4483300"/>
            <a:ext cx="5736000" cy="123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Nutzungsverhalten</a:t>
            </a:r>
            <a:endParaRPr b="1"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Nutzungsverhalten, z.B. Lüftungsverhalten, trägt erheblich zur Energieeffizienz bei</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Automation (z.B. von Temperatureinstellungen) </a:t>
            </a:r>
            <a:endParaRPr b="0" i="0" sz="1800" u="none" cap="none" strike="noStrike">
              <a:solidFill>
                <a:schemeClr val="dk1"/>
              </a:solidFill>
              <a:latin typeface="Arial"/>
              <a:ea typeface="Arial"/>
              <a:cs typeface="Arial"/>
              <a:sym typeface="Arial"/>
            </a:endParaRPr>
          </a:p>
        </p:txBody>
      </p:sp>
      <p:sp>
        <p:nvSpPr>
          <p:cNvPr id="188" name="Google Shape;188;g1d728c74042_0_26"/>
          <p:cNvSpPr/>
          <p:nvPr/>
        </p:nvSpPr>
        <p:spPr>
          <a:xfrm>
            <a:off x="5951288" y="5430800"/>
            <a:ext cx="2541000" cy="646500"/>
          </a:xfrm>
          <a:prstGeom prst="flowChartAlternateProcess">
            <a:avLst/>
          </a:pr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Gebäudeautomation/digitale Heizung</a:t>
            </a:r>
            <a:endParaRPr b="1" i="0" sz="1800" u="none" cap="none" strike="noStrike">
              <a:solidFill>
                <a:schemeClr val="lt1"/>
              </a:solidFill>
              <a:latin typeface="Arial"/>
              <a:ea typeface="Arial"/>
              <a:cs typeface="Arial"/>
              <a:sym typeface="Arial"/>
            </a:endParaRPr>
          </a:p>
        </p:txBody>
      </p:sp>
      <p:sp>
        <p:nvSpPr>
          <p:cNvPr id="189" name="Google Shape;189;g1d728c74042_0_26"/>
          <p:cNvSpPr txBox="1"/>
          <p:nvPr/>
        </p:nvSpPr>
        <p:spPr>
          <a:xfrm>
            <a:off x="8313725" y="4132375"/>
            <a:ext cx="3834600" cy="123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1" lang="de-DE" sz="1800" u="none" cap="none" strike="noStrike">
                <a:solidFill>
                  <a:schemeClr val="dk1"/>
                </a:solidFill>
                <a:latin typeface="Arial"/>
                <a:ea typeface="Arial"/>
                <a:cs typeface="Arial"/>
                <a:sym typeface="Arial"/>
              </a:rPr>
              <a:t>Ein ambitionierter Ausbau von Gebäudeautomation könnte 2030 bis zu 10 Millionen Tonnen CO</a:t>
            </a:r>
            <a:r>
              <a:rPr b="0" baseline="-25000" i="1" lang="de-DE" sz="1800" u="none" cap="none" strike="noStrike">
                <a:solidFill>
                  <a:schemeClr val="dk1"/>
                </a:solidFill>
                <a:latin typeface="Arial"/>
                <a:ea typeface="Arial"/>
                <a:cs typeface="Arial"/>
                <a:sym typeface="Arial"/>
              </a:rPr>
              <a:t>2</a:t>
            </a:r>
            <a:r>
              <a:rPr b="0" i="1" lang="de-DE" sz="1800" u="none" cap="none" strike="noStrike">
                <a:solidFill>
                  <a:schemeClr val="dk1"/>
                </a:solidFill>
                <a:latin typeface="Arial"/>
                <a:ea typeface="Arial"/>
                <a:cs typeface="Arial"/>
                <a:sym typeface="Arial"/>
              </a:rPr>
              <a:t> einsparen</a:t>
            </a:r>
            <a:endParaRPr b="1" i="1" sz="20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045c16c9fa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6" name="Google Shape;196;g2045c16c9fa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Klimaschutz im Gebäudesektor:</a:t>
            </a:r>
            <a:br>
              <a:rPr lang="de-DE"/>
            </a:br>
            <a:r>
              <a:rPr lang="de-DE"/>
              <a:t>Nachhaltig planen und bauen </a:t>
            </a:r>
            <a:endParaRPr/>
          </a:p>
        </p:txBody>
      </p:sp>
      <p:sp>
        <p:nvSpPr>
          <p:cNvPr id="197" name="Google Shape;197;g2045c16c9fa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 SHK</a:t>
            </a:r>
            <a:endParaRPr/>
          </a:p>
        </p:txBody>
      </p:sp>
      <p:sp>
        <p:nvSpPr>
          <p:cNvPr id="198" name="Google Shape;198;g2045c16c9fa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t>
            </a:r>
            <a:endParaRPr/>
          </a:p>
          <a:p>
            <a:pPr indent="-35999" lvl="0" marL="35999" rtl="0" algn="l">
              <a:lnSpc>
                <a:spcPct val="110000"/>
              </a:lnSpc>
              <a:spcBef>
                <a:spcPts val="0"/>
              </a:spcBef>
              <a:spcAft>
                <a:spcPts val="0"/>
              </a:spcAft>
              <a:buClr>
                <a:srgbClr val="888888"/>
              </a:buClr>
              <a:buSzPts val="1200"/>
              <a:buNone/>
            </a:pPr>
            <a:r>
              <a:rPr lang="de-DE"/>
              <a:t>WWF 2022</a:t>
            </a:r>
            <a:endParaRPr/>
          </a:p>
        </p:txBody>
      </p:sp>
      <p:sp>
        <p:nvSpPr>
          <p:cNvPr id="199" name="Google Shape;199;g2045c16c9fa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Nona Bledow / Die Projektagentur BBNE</a:t>
            </a:r>
            <a:endParaRPr/>
          </a:p>
        </p:txBody>
      </p:sp>
      <p:sp>
        <p:nvSpPr>
          <p:cNvPr id="200" name="Google Shape;200;g2045c16c9fa_0_0"/>
          <p:cNvSpPr/>
          <p:nvPr/>
        </p:nvSpPr>
        <p:spPr>
          <a:xfrm>
            <a:off x="495743" y="3659176"/>
            <a:ext cx="4443300" cy="2153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40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Wie können Sie in Ihrem Beruf zu einer nachhaltigen Gebäudeplanung beitragen?</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40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Wie kann Um- und Weiternutzung durch langfristige Anlagenplanung vereinfacht werden?</a:t>
            </a:r>
            <a:endParaRPr b="0" i="0" sz="1800" u="none" cap="none" strike="noStrike">
              <a:solidFill>
                <a:srgbClr val="941651"/>
              </a:solidFill>
              <a:latin typeface="Arial"/>
              <a:ea typeface="Arial"/>
              <a:cs typeface="Arial"/>
              <a:sym typeface="Arial"/>
            </a:endParaRPr>
          </a:p>
        </p:txBody>
      </p:sp>
      <p:sp>
        <p:nvSpPr>
          <p:cNvPr id="201" name="Google Shape;201;g2045c16c9fa_0_0"/>
          <p:cNvSpPr txBox="1"/>
          <p:nvPr/>
        </p:nvSpPr>
        <p:spPr>
          <a:xfrm>
            <a:off x="211450" y="1514738"/>
            <a:ext cx="5437200" cy="1889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Graue Energie in Gebäuden: </a:t>
            </a:r>
            <a:r>
              <a:rPr b="0" i="0" lang="de-DE" sz="1800" u="none" cap="none" strike="noStrike">
                <a:solidFill>
                  <a:schemeClr val="dk1"/>
                </a:solidFill>
                <a:latin typeface="Arial"/>
                <a:ea typeface="Arial"/>
                <a:cs typeface="Arial"/>
                <a:sym typeface="Arial"/>
              </a:rPr>
              <a:t>Energie, die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für Bau und Rückbau benötigt wird, z.B.:</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20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Produktion von Materialien</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Transport</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Entsorgung</a:t>
            </a:r>
            <a:endParaRPr b="1" i="0" sz="2000" u="none" cap="none" strike="noStrike">
              <a:solidFill>
                <a:schemeClr val="dk1"/>
              </a:solidFill>
              <a:latin typeface="Arial"/>
              <a:ea typeface="Arial"/>
              <a:cs typeface="Arial"/>
              <a:sym typeface="Arial"/>
            </a:endParaRPr>
          </a:p>
        </p:txBody>
      </p:sp>
      <p:sp>
        <p:nvSpPr>
          <p:cNvPr id="202" name="Google Shape;202;g2045c16c9fa_0_0"/>
          <p:cNvSpPr/>
          <p:nvPr/>
        </p:nvSpPr>
        <p:spPr>
          <a:xfrm>
            <a:off x="5468825" y="4373450"/>
            <a:ext cx="3414300" cy="1605900"/>
          </a:xfrm>
          <a:prstGeom prst="roundRect">
            <a:avLst>
              <a:gd fmla="val 16667" name="adj"/>
            </a:avLst>
          </a:prstGeom>
          <a:solidFill>
            <a:srgbClr val="3D93C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1" lang="de-DE" sz="1800" u="none" cap="none" strike="noStrike">
                <a:solidFill>
                  <a:srgbClr val="FFFFFF"/>
                </a:solidFill>
                <a:latin typeface="Arial"/>
                <a:ea typeface="Arial"/>
                <a:cs typeface="Arial"/>
                <a:sym typeface="Arial"/>
              </a:rPr>
              <a:t>Die durchschnittliche </a:t>
            </a:r>
            <a:r>
              <a:rPr b="1" i="1" lang="de-DE" sz="1800" u="none" cap="none" strike="noStrike">
                <a:solidFill>
                  <a:srgbClr val="FFFFFF"/>
                </a:solidFill>
                <a:latin typeface="Arial"/>
                <a:ea typeface="Arial"/>
                <a:cs typeface="Arial"/>
                <a:sym typeface="Arial"/>
              </a:rPr>
              <a:t>Wohnfläche pro Kopf</a:t>
            </a:r>
            <a:r>
              <a:rPr b="0" i="1" lang="de-DE" sz="1800" u="none" cap="none" strike="noStrike">
                <a:solidFill>
                  <a:srgbClr val="FFFFFF"/>
                </a:solidFill>
                <a:latin typeface="Arial"/>
                <a:ea typeface="Arial"/>
                <a:cs typeface="Arial"/>
                <a:sym typeface="Arial"/>
              </a:rPr>
              <a:t> ist zwischen 1991 und 2020 von </a:t>
            </a:r>
            <a:r>
              <a:rPr b="1" i="1" lang="de-DE" sz="1800" u="none" cap="none" strike="noStrike">
                <a:solidFill>
                  <a:srgbClr val="FFFFFF"/>
                </a:solidFill>
                <a:latin typeface="Arial"/>
                <a:ea typeface="Arial"/>
                <a:cs typeface="Arial"/>
                <a:sym typeface="Arial"/>
              </a:rPr>
              <a:t>35 auf 48 m</a:t>
            </a:r>
            <a:r>
              <a:rPr b="1" baseline="30000" i="1" lang="de-DE" sz="1800" u="none" cap="none" strike="noStrike">
                <a:solidFill>
                  <a:srgbClr val="FFFFFF"/>
                </a:solidFill>
                <a:latin typeface="Arial"/>
                <a:ea typeface="Arial"/>
                <a:cs typeface="Arial"/>
                <a:sym typeface="Arial"/>
              </a:rPr>
              <a:t>2 </a:t>
            </a:r>
            <a:r>
              <a:rPr b="0" i="1" lang="de-DE" sz="1800" u="none" cap="none" strike="noStrike">
                <a:solidFill>
                  <a:srgbClr val="FFFFFF"/>
                </a:solidFill>
                <a:latin typeface="Arial"/>
                <a:ea typeface="Arial"/>
                <a:cs typeface="Arial"/>
                <a:sym typeface="Arial"/>
              </a:rPr>
              <a:t>gestiegen</a:t>
            </a:r>
            <a:endParaRPr b="0" i="0" sz="1800" u="none" cap="none" strike="noStrike">
              <a:solidFill>
                <a:srgbClr val="941651"/>
              </a:solidFill>
              <a:latin typeface="Arial"/>
              <a:ea typeface="Arial"/>
              <a:cs typeface="Arial"/>
              <a:sym typeface="Arial"/>
            </a:endParaRPr>
          </a:p>
        </p:txBody>
      </p:sp>
      <p:sp>
        <p:nvSpPr>
          <p:cNvPr id="203" name="Google Shape;203;g2045c16c9fa_0_0"/>
          <p:cNvSpPr/>
          <p:nvPr/>
        </p:nvSpPr>
        <p:spPr>
          <a:xfrm>
            <a:off x="6528175" y="1511875"/>
            <a:ext cx="3834600" cy="1529700"/>
          </a:xfrm>
          <a:prstGeom prst="roundRect">
            <a:avLst>
              <a:gd fmla="val 16667" name="adj"/>
            </a:avLst>
          </a:prstGeom>
          <a:solidFill>
            <a:srgbClr val="3D93C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1" lang="de-DE" sz="1800" u="none" cap="none" strike="noStrike">
                <a:solidFill>
                  <a:srgbClr val="FFFFFF"/>
                </a:solidFill>
                <a:latin typeface="Arial"/>
                <a:ea typeface="Arial"/>
                <a:cs typeface="Arial"/>
                <a:sym typeface="Arial"/>
              </a:rPr>
              <a:t>Wird Nutzungsphase und Bau/Rückbau betrachtet, macht der </a:t>
            </a:r>
            <a:r>
              <a:rPr b="1" i="1" lang="de-DE" sz="1800" u="none" cap="none" strike="noStrike">
                <a:solidFill>
                  <a:srgbClr val="FFFFFF"/>
                </a:solidFill>
                <a:latin typeface="Arial"/>
                <a:ea typeface="Arial"/>
                <a:cs typeface="Arial"/>
                <a:sym typeface="Arial"/>
              </a:rPr>
              <a:t>Gebäudesektor ein Drittel </a:t>
            </a:r>
            <a:r>
              <a:rPr b="0" i="1" lang="de-DE" sz="1800" u="none" cap="none" strike="noStrike">
                <a:solidFill>
                  <a:srgbClr val="FFFFFF"/>
                </a:solidFill>
                <a:latin typeface="Arial"/>
                <a:ea typeface="Arial"/>
                <a:cs typeface="Arial"/>
                <a:sym typeface="Arial"/>
              </a:rPr>
              <a:t>der gesamten </a:t>
            </a:r>
            <a:r>
              <a:rPr b="1" i="1" lang="de-DE" sz="1800" u="none" cap="none" strike="noStrike">
                <a:solidFill>
                  <a:srgbClr val="FFFFFF"/>
                </a:solidFill>
                <a:latin typeface="Arial"/>
                <a:ea typeface="Arial"/>
                <a:cs typeface="Arial"/>
                <a:sym typeface="Arial"/>
              </a:rPr>
              <a:t>THG-Emissionen</a:t>
            </a:r>
            <a:r>
              <a:rPr b="0" i="1" lang="de-DE" sz="1800" u="none" cap="none" strike="noStrike">
                <a:solidFill>
                  <a:srgbClr val="FFFFFF"/>
                </a:solidFill>
                <a:latin typeface="Arial"/>
                <a:ea typeface="Arial"/>
                <a:cs typeface="Arial"/>
                <a:sym typeface="Arial"/>
              </a:rPr>
              <a:t> aus</a:t>
            </a:r>
            <a:endParaRPr b="0" i="0" sz="1800" u="none" cap="none" strike="noStrike">
              <a:solidFill>
                <a:srgbClr val="941651"/>
              </a:solidFill>
              <a:latin typeface="Arial"/>
              <a:ea typeface="Arial"/>
              <a:cs typeface="Arial"/>
              <a:sym typeface="Arial"/>
            </a:endParaRPr>
          </a:p>
        </p:txBody>
      </p:sp>
      <p:sp>
        <p:nvSpPr>
          <p:cNvPr id="204" name="Google Shape;204;g2045c16c9fa_0_0"/>
          <p:cNvSpPr txBox="1"/>
          <p:nvPr/>
        </p:nvSpPr>
        <p:spPr>
          <a:xfrm>
            <a:off x="8777700" y="3128624"/>
            <a:ext cx="3414300" cy="298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Nachhaltig planen und   (um-)bauen:</a:t>
            </a:r>
            <a:endParaRPr b="1" i="0" sz="2000" u="none" cap="none" strike="noStrike">
              <a:solidFill>
                <a:schemeClr val="dk1"/>
              </a:solidFill>
              <a:latin typeface="Arial"/>
              <a:ea typeface="Arial"/>
              <a:cs typeface="Arial"/>
              <a:sym typeface="Arial"/>
            </a:endParaRPr>
          </a:p>
          <a:p>
            <a:pPr indent="-261938" lvl="0" marL="533400" marR="0" rtl="0" algn="l">
              <a:lnSpc>
                <a:spcPct val="100000"/>
              </a:lnSpc>
              <a:spcBef>
                <a:spcPts val="20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Sanieren</a:t>
            </a:r>
            <a:endParaRPr b="0" i="0" sz="1800" u="none" cap="none" strike="noStrike">
              <a:solidFill>
                <a:schemeClr val="dk1"/>
              </a:solidFill>
              <a:latin typeface="Arial"/>
              <a:ea typeface="Arial"/>
              <a:cs typeface="Arial"/>
              <a:sym typeface="Arial"/>
            </a:endParaRPr>
          </a:p>
          <a:p>
            <a:pPr indent="-261938" lvl="0" marL="5334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Lange Nutzungsdauer planen</a:t>
            </a:r>
            <a:endParaRPr b="0" i="0" sz="1800" u="none" cap="none" strike="noStrike">
              <a:solidFill>
                <a:schemeClr val="dk1"/>
              </a:solidFill>
              <a:latin typeface="Arial"/>
              <a:ea typeface="Arial"/>
              <a:cs typeface="Arial"/>
              <a:sym typeface="Arial"/>
            </a:endParaRPr>
          </a:p>
          <a:p>
            <a:pPr indent="-261938" lvl="0" marL="5334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Umnutzung ermöglichen</a:t>
            </a:r>
            <a:endParaRPr b="0" i="0" sz="1800" u="none" cap="none" strike="noStrike">
              <a:solidFill>
                <a:schemeClr val="dk1"/>
              </a:solidFill>
              <a:latin typeface="Arial"/>
              <a:ea typeface="Arial"/>
              <a:cs typeface="Arial"/>
              <a:sym typeface="Arial"/>
            </a:endParaRPr>
          </a:p>
          <a:p>
            <a:pPr indent="-261938" lvl="0" marL="5334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Im Neubau langfristig und zirkulär planen</a:t>
            </a:r>
            <a:endParaRPr b="0" i="0" sz="1800" u="none" cap="none" strike="noStrike">
              <a:solidFill>
                <a:schemeClr val="dk1"/>
              </a:solidFill>
              <a:latin typeface="Arial"/>
              <a:ea typeface="Arial"/>
              <a:cs typeface="Arial"/>
              <a:sym typeface="Arial"/>
            </a:endParaRPr>
          </a:p>
          <a:p>
            <a:pPr indent="-261938" lvl="0" marL="5334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Rückbau/entsorgung berücksichtigen</a:t>
            </a:r>
            <a:endParaRPr b="0" i="0" sz="1800" u="none" cap="none" strike="noStrike">
              <a:solidFill>
                <a:schemeClr val="dk1"/>
              </a:solidFill>
              <a:latin typeface="Arial"/>
              <a:ea typeface="Arial"/>
              <a:cs typeface="Arial"/>
              <a:sym typeface="Arial"/>
            </a:endParaRPr>
          </a:p>
        </p:txBody>
      </p:sp>
      <p:pic>
        <p:nvPicPr>
          <p:cNvPr id="205" name="Google Shape;205;g2045c16c9fa_0_0"/>
          <p:cNvPicPr preferRelativeResize="0"/>
          <p:nvPr/>
        </p:nvPicPr>
        <p:blipFill rotWithShape="1">
          <a:blip r:embed="rId3">
            <a:alphaModFix/>
          </a:blip>
          <a:srcRect b="0" l="0" r="0" t="0"/>
          <a:stretch/>
        </p:blipFill>
        <p:spPr>
          <a:xfrm>
            <a:off x="6096000" y="3217250"/>
            <a:ext cx="1080000" cy="1080000"/>
          </a:xfrm>
          <a:prstGeom prst="rect">
            <a:avLst/>
          </a:prstGeom>
          <a:noFill/>
          <a:ln>
            <a:noFill/>
          </a:ln>
        </p:spPr>
      </p:pic>
      <p:pic>
        <p:nvPicPr>
          <p:cNvPr id="206" name="Google Shape;206;g2045c16c9fa_0_0"/>
          <p:cNvPicPr preferRelativeResize="0"/>
          <p:nvPr/>
        </p:nvPicPr>
        <p:blipFill rotWithShape="1">
          <a:blip r:embed="rId4">
            <a:alphaModFix/>
          </a:blip>
          <a:srcRect b="0" l="0" r="0" t="0"/>
          <a:stretch/>
        </p:blipFill>
        <p:spPr>
          <a:xfrm>
            <a:off x="4931875" y="2231713"/>
            <a:ext cx="955300" cy="985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1ede7e167af_0_0"/>
          <p:cNvPicPr preferRelativeResize="0"/>
          <p:nvPr/>
        </p:nvPicPr>
        <p:blipFill rotWithShape="1">
          <a:blip r:embed="rId3">
            <a:alphaModFix/>
          </a:blip>
          <a:srcRect b="0" l="0" r="0" t="0"/>
          <a:stretch/>
        </p:blipFill>
        <p:spPr>
          <a:xfrm>
            <a:off x="1535311" y="1384638"/>
            <a:ext cx="5468425" cy="2472475"/>
          </a:xfrm>
          <a:prstGeom prst="rect">
            <a:avLst/>
          </a:prstGeom>
          <a:noFill/>
          <a:ln>
            <a:noFill/>
          </a:ln>
        </p:spPr>
      </p:pic>
      <p:sp>
        <p:nvSpPr>
          <p:cNvPr id="213" name="Google Shape;213;g1ede7e167af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4" name="Google Shape;214;g1ede7e167af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DE"/>
              <a:t>Nachhaltigkeit und Kreislaufwirtschaft:</a:t>
            </a:r>
            <a:endParaRPr/>
          </a:p>
          <a:p>
            <a:pPr indent="0" lvl="0" marL="0" rtl="0" algn="l">
              <a:lnSpc>
                <a:spcPct val="100000"/>
              </a:lnSpc>
              <a:spcBef>
                <a:spcPts val="0"/>
              </a:spcBef>
              <a:spcAft>
                <a:spcPts val="0"/>
              </a:spcAft>
              <a:buSzPts val="1100"/>
              <a:buNone/>
            </a:pPr>
            <a:r>
              <a:rPr lang="de-DE"/>
              <a:t>Von der linearen zu einer zirkulären Wirtschaft</a:t>
            </a:r>
            <a:endParaRPr/>
          </a:p>
        </p:txBody>
      </p:sp>
      <p:sp>
        <p:nvSpPr>
          <p:cNvPr id="215" name="Google Shape;215;g1ede7e167af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 SHK</a:t>
            </a:r>
            <a:endParaRPr/>
          </a:p>
        </p:txBody>
      </p:sp>
      <p:sp>
        <p:nvSpPr>
          <p:cNvPr id="216" name="Google Shape;216;g1ede7e167af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BMWK 2022</a:t>
            </a:r>
            <a:endParaRPr/>
          </a:p>
        </p:txBody>
      </p:sp>
      <p:sp>
        <p:nvSpPr>
          <p:cNvPr id="217" name="Google Shape;217;g1ede7e167af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Nona Bledow / Die Projektagentur BBNE</a:t>
            </a:r>
            <a:endParaRPr/>
          </a:p>
        </p:txBody>
      </p:sp>
      <p:sp>
        <p:nvSpPr>
          <p:cNvPr id="218" name="Google Shape;218;g1ede7e167af_0_0"/>
          <p:cNvSpPr txBox="1"/>
          <p:nvPr/>
        </p:nvSpPr>
        <p:spPr>
          <a:xfrm>
            <a:off x="1152900" y="4342175"/>
            <a:ext cx="2541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Lineare Wirtschaft</a:t>
            </a:r>
            <a:endParaRPr b="1" i="0" sz="1800" u="none" cap="none" strike="noStrike">
              <a:solidFill>
                <a:srgbClr val="000000"/>
              </a:solidFill>
              <a:latin typeface="Calibri"/>
              <a:ea typeface="Calibri"/>
              <a:cs typeface="Calibri"/>
              <a:sym typeface="Calibri"/>
            </a:endParaRPr>
          </a:p>
        </p:txBody>
      </p:sp>
      <p:sp>
        <p:nvSpPr>
          <p:cNvPr id="219" name="Google Shape;219;g1ede7e167af_0_0"/>
          <p:cNvSpPr txBox="1"/>
          <p:nvPr/>
        </p:nvSpPr>
        <p:spPr>
          <a:xfrm>
            <a:off x="9084850" y="1384638"/>
            <a:ext cx="2541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Zirkuläre Wirtschaft</a:t>
            </a:r>
            <a:endParaRPr b="1" i="0" sz="1800" u="none" cap="none" strike="noStrike">
              <a:solidFill>
                <a:srgbClr val="000000"/>
              </a:solidFill>
              <a:latin typeface="Calibri"/>
              <a:ea typeface="Calibri"/>
              <a:cs typeface="Calibri"/>
              <a:sym typeface="Calibri"/>
            </a:endParaRPr>
          </a:p>
        </p:txBody>
      </p:sp>
      <p:graphicFrame>
        <p:nvGraphicFramePr>
          <p:cNvPr id="220" name="Google Shape;220;g1ede7e167af_0_0"/>
          <p:cNvGraphicFramePr/>
          <p:nvPr/>
        </p:nvGraphicFramePr>
        <p:xfrm>
          <a:off x="304788" y="4794938"/>
          <a:ext cx="3000000" cy="3000000"/>
        </p:xfrm>
        <a:graphic>
          <a:graphicData uri="http://schemas.openxmlformats.org/drawingml/2006/table">
            <a:tbl>
              <a:tblPr>
                <a:noFill/>
                <a:tableStyleId>{356B4B79-2B4E-486A-AA83-2CDD62361CE0}</a:tableStyleId>
              </a:tblPr>
              <a:tblGrid>
                <a:gridCol w="1284900"/>
                <a:gridCol w="2406350"/>
              </a:tblGrid>
              <a:tr h="3863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Wiederverwerten von Materialien</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4509"/>
                      </a:srgbClr>
                    </a:solidFill>
                  </a:tcPr>
                </a:tc>
                <a:tc hMerge="1"/>
              </a:tr>
              <a:tr h="4404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9. Recycle </a:t>
                      </a:r>
                      <a:endParaRPr sz="1600" u="none" cap="none" strike="noStrike">
                        <a:solidFill>
                          <a:schemeClr val="dk1"/>
                        </a:solidFill>
                      </a:endParaRPr>
                    </a:p>
                  </a:txBody>
                  <a:tcPr marT="91425" marB="91425" marR="91425" marL="91425" anchor="ctr">
                    <a:lnL cap="flat" cmpd="sng" w="19050">
                      <a:solidFill>
                        <a:schemeClr val="lt1">
                          <a:alpha val="0"/>
                        </a:schemeClr>
                      </a:solidFill>
                      <a:prstDash val="dot"/>
                      <a:round/>
                      <a:headEnd len="sm" w="sm" type="none"/>
                      <a:tailEnd len="sm" w="sm" type="none"/>
                    </a:lnL>
                    <a:lnR cap="flat" cmpd="sng" w="19050">
                      <a:solidFill>
                        <a:srgbClr val="69A5D4">
                          <a:alpha val="0"/>
                        </a:srgb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4509"/>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Recycling</a:t>
                      </a:r>
                      <a:endParaRPr sz="1600" u="none" cap="none" strike="noStrike"/>
                    </a:p>
                  </a:txBody>
                  <a:tcPr marT="91425" marB="91425" marR="91425" marL="91425" anchor="ctr">
                    <a:lnL cap="flat" cmpd="sng" w="19050">
                      <a:solidFill>
                        <a:srgbClr val="69A5D4">
                          <a:alpha val="0"/>
                        </a:srgbClr>
                      </a:solidFill>
                      <a:prstDash val="dot"/>
                      <a:round/>
                      <a:headEnd len="sm" w="sm" type="none"/>
                      <a:tailEnd len="sm" w="sm" type="none"/>
                    </a:lnL>
                    <a:lnR cap="flat" cmpd="sng" w="19050">
                      <a:solidFill>
                        <a:schemeClr val="lt1">
                          <a:alpha val="0"/>
                        </a:scheme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34117"/>
                      </a:srgbClr>
                    </a:solidFill>
                  </a:tcPr>
                </a:tc>
              </a:tr>
              <a:tr h="421500">
                <a:tc>
                  <a:txBody>
                    <a:bodyPr/>
                    <a:lstStyle/>
                    <a:p>
                      <a:pPr indent="0" lvl="0" marL="0" marR="0" rtl="0" algn="l">
                        <a:lnSpc>
                          <a:spcPct val="100000"/>
                        </a:lnSpc>
                        <a:spcBef>
                          <a:spcPts val="0"/>
                        </a:spcBef>
                        <a:spcAft>
                          <a:spcPts val="0"/>
                        </a:spcAft>
                        <a:buClr>
                          <a:schemeClr val="dk1"/>
                        </a:buClr>
                        <a:buSzPts val="1100"/>
                        <a:buFont typeface="Arial"/>
                        <a:buNone/>
                      </a:pPr>
                      <a:r>
                        <a:rPr lang="de-DE" sz="1600" u="none" cap="none" strike="noStrike">
                          <a:solidFill>
                            <a:schemeClr val="dk1"/>
                          </a:solidFill>
                        </a:rPr>
                        <a:t>10. Recover</a:t>
                      </a:r>
                      <a:endParaRPr sz="1600" u="none" cap="none" strike="noStrike">
                        <a:solidFill>
                          <a:schemeClr val="dk1"/>
                        </a:solidFill>
                      </a:endParaRPr>
                    </a:p>
                  </a:txBody>
                  <a:tcPr marT="91425" marB="91425" marR="91425" marL="91425" anchor="ctr">
                    <a:lnL cap="flat" cmpd="sng" w="19050">
                      <a:solidFill>
                        <a:schemeClr val="lt1">
                          <a:alpha val="0"/>
                        </a:schemeClr>
                      </a:solidFill>
                      <a:prstDash val="dot"/>
                      <a:round/>
                      <a:headEnd len="sm" w="sm" type="none"/>
                      <a:tailEnd len="sm" w="sm" type="none"/>
                    </a:lnL>
                    <a:lnR cap="flat" cmpd="sng" w="19050">
                      <a:solidFill>
                        <a:srgbClr val="69A5D4">
                          <a:alpha val="0"/>
                        </a:srgb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4509"/>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Thermische Verwertung</a:t>
                      </a:r>
                      <a:endParaRPr sz="1600" u="none" cap="none" strike="noStrike"/>
                    </a:p>
                  </a:txBody>
                  <a:tcPr marT="91425" marB="91425" marR="91425" marL="91425" anchor="ctr">
                    <a:lnL cap="flat" cmpd="sng" w="19050">
                      <a:solidFill>
                        <a:srgbClr val="69A5D4">
                          <a:alpha val="0"/>
                        </a:srgbClr>
                      </a:solidFill>
                      <a:prstDash val="dot"/>
                      <a:round/>
                      <a:headEnd len="sm" w="sm" type="none"/>
                      <a:tailEnd len="sm" w="sm" type="none"/>
                    </a:lnL>
                    <a:lnR cap="flat" cmpd="sng" w="19050">
                      <a:solidFill>
                        <a:schemeClr val="lt1">
                          <a:alpha val="0"/>
                        </a:scheme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34117"/>
                      </a:srgbClr>
                    </a:solidFill>
                  </a:tcPr>
                </a:tc>
              </a:tr>
            </a:tbl>
          </a:graphicData>
        </a:graphic>
      </p:graphicFrame>
      <p:graphicFrame>
        <p:nvGraphicFramePr>
          <p:cNvPr id="221" name="Google Shape;221;g1ede7e167af_0_0"/>
          <p:cNvGraphicFramePr/>
          <p:nvPr/>
        </p:nvGraphicFramePr>
        <p:xfrm>
          <a:off x="3842688" y="3119913"/>
          <a:ext cx="3000000" cy="3000000"/>
        </p:xfrm>
        <a:graphic>
          <a:graphicData uri="http://schemas.openxmlformats.org/drawingml/2006/table">
            <a:tbl>
              <a:tblPr>
                <a:noFill/>
                <a:tableStyleId>{356B4B79-2B4E-486A-AA83-2CDD62361CE0}</a:tableStyleId>
              </a:tblPr>
              <a:tblGrid>
                <a:gridCol w="1933325"/>
                <a:gridCol w="2138450"/>
              </a:tblGrid>
              <a:tr h="3315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Verlängerte Lebensdauer</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509"/>
                      </a:srgbClr>
                    </a:solidFill>
                  </a:tcPr>
                </a:tc>
                <a:tc hMerge="1"/>
              </a:tr>
              <a:tr h="4450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4. Reuse </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509"/>
                      </a:srgbClr>
                    </a:solidFill>
                  </a:tcPr>
                </a:tc>
                <a:tc>
                  <a:txBody>
                    <a:bodyPr/>
                    <a:lstStyle/>
                    <a:p>
                      <a:pPr indent="0" lvl="0" marL="0" marR="0" rtl="0" algn="l">
                        <a:lnSpc>
                          <a:spcPct val="100000"/>
                        </a:lnSpc>
                        <a:spcBef>
                          <a:spcPts val="0"/>
                        </a:spcBef>
                        <a:spcAft>
                          <a:spcPts val="0"/>
                        </a:spcAft>
                        <a:buClr>
                          <a:srgbClr val="000000"/>
                        </a:buClr>
                        <a:buSzPts val="1700"/>
                        <a:buFont typeface="Arial"/>
                        <a:buNone/>
                      </a:pPr>
                      <a:r>
                        <a:rPr lang="de-DE" sz="1700" u="none" cap="none" strike="noStrike"/>
                        <a:t>Wiederverwenden</a:t>
                      </a:r>
                      <a:endParaRPr sz="17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745"/>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5. Repair</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509"/>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Reparatur</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745"/>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6. Refurbish</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509"/>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Verbessern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745"/>
                      </a:srgbClr>
                    </a:solidFill>
                  </a:tcPr>
                </a:tc>
              </a:tr>
              <a:tr h="5061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7. Remanufacture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509"/>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Wiederaufbereiten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745"/>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8. Repurpose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509"/>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Anders weiternutzen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745"/>
                      </a:srgbClr>
                    </a:solidFill>
                  </a:tcPr>
                </a:tc>
              </a:tr>
            </a:tbl>
          </a:graphicData>
        </a:graphic>
      </p:graphicFrame>
      <p:graphicFrame>
        <p:nvGraphicFramePr>
          <p:cNvPr id="222" name="Google Shape;222;g1ede7e167af_0_0"/>
          <p:cNvGraphicFramePr/>
          <p:nvPr/>
        </p:nvGraphicFramePr>
        <p:xfrm>
          <a:off x="7730875" y="1844663"/>
          <a:ext cx="3000000" cy="3000000"/>
        </p:xfrm>
        <a:graphic>
          <a:graphicData uri="http://schemas.openxmlformats.org/drawingml/2006/table">
            <a:tbl>
              <a:tblPr>
                <a:noFill/>
                <a:tableStyleId>{356B4B79-2B4E-486A-AA83-2CDD62361CE0}</a:tableStyleId>
              </a:tblPr>
              <a:tblGrid>
                <a:gridCol w="1933325"/>
                <a:gridCol w="2138450"/>
              </a:tblGrid>
              <a:tr h="3315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Intelligente Nutzung und Herstellung</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509"/>
                      </a:srgbClr>
                    </a:solidFill>
                  </a:tcPr>
                </a:tc>
                <a:tc hMerge="1"/>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1. Refuse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509"/>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Überflüssig machen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30196"/>
                      </a:srgbClr>
                    </a:solidFill>
                  </a:tcPr>
                </a:tc>
              </a:tr>
              <a:tr h="5061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2. Rethink</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509"/>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Neu denken und zirkulär designen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30196"/>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3. Reduce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509"/>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Reduzieren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30196"/>
                      </a:srgbClr>
                    </a:solidFill>
                  </a:tcPr>
                </a:tc>
              </a:tr>
            </a:tbl>
          </a:graphicData>
        </a:graphic>
      </p:graphicFrame>
      <p:sp>
        <p:nvSpPr>
          <p:cNvPr id="223" name="Google Shape;223;g1ede7e167af_0_0"/>
          <p:cNvSpPr/>
          <p:nvPr/>
        </p:nvSpPr>
        <p:spPr>
          <a:xfrm>
            <a:off x="8063251" y="4211642"/>
            <a:ext cx="3834600" cy="159433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114300" marR="0" rtl="0" algn="ctr">
              <a:lnSpc>
                <a:spcPct val="100000"/>
              </a:lnSpc>
              <a:spcBef>
                <a:spcPts val="0"/>
              </a:spcBef>
              <a:spcAft>
                <a:spcPts val="0"/>
              </a:spcAft>
              <a:buClr>
                <a:srgbClr val="000000"/>
              </a:buClr>
              <a:buSzPts val="1800"/>
              <a:buFont typeface="Arial"/>
              <a:buNone/>
            </a:pPr>
            <a:r>
              <a:rPr b="0" i="0" lang="de-DE" sz="1800" u="none" cap="none" strike="noStrike">
                <a:solidFill>
                  <a:srgbClr val="941651"/>
                </a:solidFill>
                <a:latin typeface="Arial"/>
                <a:ea typeface="Arial"/>
                <a:cs typeface="Arial"/>
                <a:sym typeface="Arial"/>
              </a:rPr>
              <a:t>Welche Prinzipien ließen sich in Ihrem Betrieb möglicherweise verwirklichen? Diskutieren Sie Strategien und Möglichkeiten </a:t>
            </a:r>
            <a:endParaRPr b="0" i="0" sz="1800" u="none" cap="none" strike="noStrike">
              <a:solidFill>
                <a:srgbClr val="94165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