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6" r:id="rId6"/>
    <p:sldMasterId id="214748366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Lst>
  <p:sldSz cy="6858000" cx="12192000"/>
  <p:notesSz cx="7104050" cy="10234600"/>
  <p:embeddedFontLst>
    <p:embeddedFont>
      <p:font typeface="Merriweather"/>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36" roundtripDataSignature="AMtx7mhiuV2CbL9fRXeMMOxQUO05EZW8N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C5C3D3E-21DA-46B4-A5B6-FB90051E30A4}">
  <a:tblStyle styleId="{1C5C3D3E-21DA-46B4-A5B6-FB90051E30A4}"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76E06A98-E696-4D39-A0D3-B8BA867B11AE}" styleName="Table_1">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1.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11" Type="http://schemas.openxmlformats.org/officeDocument/2006/relationships/slide" Target="slides/slide3.xml"/><Relationship Id="rId33" Type="http://schemas.openxmlformats.org/officeDocument/2006/relationships/font" Target="fonts/Merriweather-bold.fntdata"/><Relationship Id="rId10" Type="http://schemas.openxmlformats.org/officeDocument/2006/relationships/slide" Target="slides/slide2.xml"/><Relationship Id="rId32" Type="http://schemas.openxmlformats.org/officeDocument/2006/relationships/font" Target="fonts/Merriweather-regular.fntdata"/><Relationship Id="rId13" Type="http://schemas.openxmlformats.org/officeDocument/2006/relationships/slide" Target="slides/slide5.xml"/><Relationship Id="rId35" Type="http://schemas.openxmlformats.org/officeDocument/2006/relationships/font" Target="fonts/Merriweather-boldItalic.fntdata"/><Relationship Id="rId12" Type="http://schemas.openxmlformats.org/officeDocument/2006/relationships/slide" Target="slides/slide4.xml"/><Relationship Id="rId34" Type="http://schemas.openxmlformats.org/officeDocument/2006/relationships/font" Target="fonts/Merriweather-italic.fntdata"/><Relationship Id="rId15" Type="http://schemas.openxmlformats.org/officeDocument/2006/relationships/slide" Target="slides/slide7.xml"/><Relationship Id="rId14" Type="http://schemas.openxmlformats.org/officeDocument/2006/relationships/slide" Target="slides/slide6.xml"/><Relationship Id="rId36" Type="http://customschemas.google.com/relationships/presentationmetadata" Target="metadata"/><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austoffwissen.de/baustoffe/baustoffknowhow/garten-landschaftsbau-tiefbau/wasserdurchlaessige-pflaster-entwaesserung-fugenversickerung-haufwerksporiges-betonsteinpflaster-filtersteine-porensteine-rasengittersteine/" TargetMode="External"/><Relationship Id="rId3" Type="http://schemas.openxmlformats.org/officeDocument/2006/relationships/hyperlink" Target="https://plasticroad.com/en/"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ieker.de/fachinformationen/umgang-mit-regenwasser/article/das-konzept-der-schwammstadt-sponge-city-577.html" TargetMode="External"/><Relationship Id="rId3" Type="http://schemas.openxmlformats.org/officeDocument/2006/relationships/hyperlink" Target="https://www.umweltbundesamt.de/daten/flaeche-boden-land-oekosysteme/boden/bodenversiegelung#was-ist-bodenversiegelung"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iggs.ch/recycling-asphalt-schont-die-umwelt/14567/"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reativecommons.org/licenses/by/4.0/legalcode.de" TargetMode="External"/><Relationship Id="rId3" Type="http://schemas.openxmlformats.org/officeDocument/2006/relationships/hyperlink" Target="http://www.umweltbundesamt.de/sites/default/files/medien/1410/publikationen/2020_heizen_mit_holz_bf.pdf"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mweltbewusst-bauen.de/nachhaltigkeit-von-daemmstoffen/" TargetMode="External"/><Relationship Id="rId3" Type="http://schemas.openxmlformats.org/officeDocument/2006/relationships/hyperlink" Target="https://creativecommons.org/licenses/by/4.0/legalcode.de"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lauer-engel.de/de/produktwelt/schmierstoffe-hydraulikfluessigkeiten-bis-12-2022" TargetMode="External"/><Relationship Id="rId3" Type="http://schemas.openxmlformats.org/officeDocument/2006/relationships/hyperlink" Target="https://www.tuvsud.com/de-de/dienstleistungen/auditierung-und-zertifizierung/energiemanagementsysteme/iso-50001" TargetMode="External"/><Relationship Id="rId4" Type="http://schemas.openxmlformats.org/officeDocument/2006/relationships/hyperlink" Target="https://worldsteel.org/steel-by-topic/sustainability/steel-recognitions/"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ramr.tv/de/blog/7-unterschatzte-vorteile-der-digitalisierung-im-unternehmen/" TargetMode="External"/><Relationship Id="rId3" Type="http://schemas.openxmlformats.org/officeDocument/2006/relationships/hyperlink" Target="https://www.flixcheck.de/vor-und-nachteile-digitalisierung/"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sr.bund.de/BBSR/DE/veroeffentlichungen/bbsr-online/2020/bbsr-online-17-2020-dl.pdf?__blob=publicationFile&amp;v=3" TargetMode="External"/><Relationship Id="rId3" Type="http://schemas.openxmlformats.org/officeDocument/2006/relationships/hyperlink" Target="http://dpaq.de/fO8Dt" TargetMode="External"/><Relationship Id="rId4" Type="http://schemas.openxmlformats.org/officeDocument/2006/relationships/hyperlink" Target="https://www.destatis.de/DE/Themen/Gesellschaft-Umwelt/Umwelt/Abfallwirtschaft/_inhalt.html"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destatis.de/DE/Themen/Gesellschaft-Umwelt/Umwelt/Abfallwirtschaft/Publikationen/Downloads-Abfallwirtschaft/abfallbilanz-pdf-5321001.pdf?__blob=publicationFile" TargetMode="External"/><Relationship Id="rId3" Type="http://schemas.openxmlformats.org/officeDocument/2006/relationships/hyperlink" Target="https://www.umweltbundesamt.de/sites/default/files/medien/publikation/long/4040.pdf" TargetMode="External"/><Relationship Id="rId4" Type="http://schemas.openxmlformats.org/officeDocument/2006/relationships/hyperlink" Target="https://kreislaufwirtschaft-bau.de/Download/Bericht-12.pdf"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destatis.de/DE/Themen/Gesellschaft-Umwelt/Umwelt/Abfallwirtschaft/Publikationen/Downloads-Abfallwirtschaft/abfallbilanz-pdf-5321001.pdf?__blob=publicationFile" TargetMode="External"/><Relationship Id="rId3" Type="http://schemas.openxmlformats.org/officeDocument/2006/relationships/hyperlink" Target="https://www.umweltbundesamt.de/sites/default/files/medien/publikation/long/4040.pdf" TargetMode="External"/><Relationship Id="rId4" Type="http://schemas.openxmlformats.org/officeDocument/2006/relationships/hyperlink" Target="https://kreislaufwirtschaft-bau.de/Download/Bericht-12.pdf"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umweltatlas/bauen-wohnen/wirkungen-bauen/energieverbrauch-bauen/wie-viel-energie-wird-fuer-bauen-benoetigt" TargetMode="External"/><Relationship Id="rId3" Type="http://schemas.openxmlformats.org/officeDocument/2006/relationships/hyperlink" Target="https://www.umweltbundesamt.de/umweltatlas/bauen-wohnen/wirkungen-bauen/energieverbrauch-bauen/wie-viel-energie-wird-fuer-bauen-benoetigt" TargetMode="External"/><Relationship Id="rId4" Type="http://schemas.openxmlformats.org/officeDocument/2006/relationships/hyperlink" Target="https://www.umweltbundesamt.de/sites/default/files/medien/1968/publikationen/co2-emissionsfaktoren_fur_fossile_brennstoffe_korrektur.pdf"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38:notes"/>
          <p:cNvSpPr/>
          <p:nvPr>
            <p:ph idx="2" type="sldImg"/>
          </p:nvPr>
        </p:nvSpPr>
        <p:spPr>
          <a:xfrm>
            <a:off x="479425" y="374650"/>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38:notes"/>
          <p:cNvSpPr txBox="1"/>
          <p:nvPr>
            <p:ph idx="1" type="body"/>
          </p:nvPr>
        </p:nvSpPr>
        <p:spPr>
          <a:xfrm>
            <a:off x="479425" y="4100645"/>
            <a:ext cx="6145213" cy="5135952"/>
          </a:xfrm>
          <a:prstGeom prst="rect">
            <a:avLst/>
          </a:prstGeom>
          <a:noFill/>
          <a:ln>
            <a:noFill/>
          </a:ln>
        </p:spPr>
        <p:txBody>
          <a:bodyPr anchorCtr="0" anchor="t" bIns="47400" lIns="94825" spcFirstLastPara="1" rIns="94825" wrap="square" tIns="47400">
            <a:noAutofit/>
          </a:bodyPr>
          <a:lstStyle/>
          <a:p>
            <a:pPr indent="-158750" lvl="0" marL="171450" rtl="0" algn="l">
              <a:lnSpc>
                <a:spcPct val="100000"/>
              </a:lnSpc>
              <a:spcBef>
                <a:spcPts val="0"/>
              </a:spcBef>
              <a:spcAft>
                <a:spcPts val="0"/>
              </a:spcAft>
              <a:buSzPts val="1200"/>
              <a:buFont typeface="Arial"/>
              <a:buChar char="•"/>
            </a:pPr>
            <a:r>
              <a:rPr b="0" i="0" lang="de-DE" sz="1050" u="none" cap="none" strike="noStrike">
                <a:solidFill>
                  <a:schemeClr val="dk1"/>
                </a:solidFill>
                <a:latin typeface="Calibri"/>
                <a:ea typeface="Calibri"/>
                <a:cs typeface="Calibri"/>
                <a:sym typeface="Calibri"/>
              </a:rPr>
              <a:t>Ziel des Projektes ist die Gründung einer </a:t>
            </a:r>
            <a:r>
              <a:rPr b="0" i="1" lang="de-DE" sz="105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05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050" u="none" cap="none" strike="noStrike">
                <a:solidFill>
                  <a:schemeClr val="dk1"/>
                </a:solidFill>
                <a:latin typeface="Calibri"/>
                <a:ea typeface="Calibri"/>
                <a:cs typeface="Calibri"/>
                <a:sym typeface="Calibri"/>
              </a:rPr>
              <a:t>Beruflichen Bildung für Nachhaltige Entwicklung </a:t>
            </a:r>
            <a:r>
              <a:rPr b="0" i="0" lang="de-DE" sz="105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050"/>
          </a:p>
          <a:p>
            <a:pPr indent="-158750" lvl="0" marL="171450" rtl="0" algn="l">
              <a:lnSpc>
                <a:spcPct val="100000"/>
              </a:lnSpc>
              <a:spcBef>
                <a:spcPts val="600"/>
              </a:spcBef>
              <a:spcAft>
                <a:spcPts val="0"/>
              </a:spcAft>
              <a:buSzPts val="1200"/>
              <a:buFont typeface="Arial"/>
              <a:buChar char="•"/>
            </a:pPr>
            <a:r>
              <a:rPr b="0" i="0" lang="de-DE" sz="105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050"/>
          </a:p>
          <a:p>
            <a:pPr indent="-158750" lvl="0" marL="171450" rtl="0" algn="l">
              <a:lnSpc>
                <a:spcPct val="100000"/>
              </a:lnSpc>
              <a:spcBef>
                <a:spcPts val="600"/>
              </a:spcBef>
              <a:spcAft>
                <a:spcPts val="0"/>
              </a:spcAft>
              <a:buSzPts val="1200"/>
              <a:buFont typeface="Arial"/>
              <a:buChar char="•"/>
            </a:pPr>
            <a:r>
              <a:rPr b="0" i="0" lang="de-DE" sz="105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050"/>
          </a:p>
          <a:p>
            <a:pPr indent="-158750" lvl="0" marL="171450" rtl="0" algn="l">
              <a:lnSpc>
                <a:spcPct val="100000"/>
              </a:lnSpc>
              <a:spcBef>
                <a:spcPts val="600"/>
              </a:spcBef>
              <a:spcAft>
                <a:spcPts val="0"/>
              </a:spcAft>
              <a:buSzPts val="1200"/>
              <a:buFont typeface="Arial"/>
              <a:buChar char="•"/>
            </a:pPr>
            <a:r>
              <a:rPr b="0" i="0" lang="de-DE" sz="105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050"/>
          </a:p>
          <a:p>
            <a:pPr indent="-158750" lvl="1" marL="628650" rtl="0" algn="l">
              <a:lnSpc>
                <a:spcPct val="100000"/>
              </a:lnSpc>
              <a:spcBef>
                <a:spcPts val="600"/>
              </a:spcBef>
              <a:spcAft>
                <a:spcPts val="0"/>
              </a:spcAft>
              <a:buSzPts val="1200"/>
              <a:buFont typeface="Arial"/>
              <a:buChar char="•"/>
            </a:pPr>
            <a:r>
              <a:rPr b="0" i="0" lang="de-DE" sz="1050" u="none" cap="none" strike="noStrike">
                <a:solidFill>
                  <a:schemeClr val="dk1"/>
                </a:solidFill>
                <a:latin typeface="Calibri"/>
                <a:ea typeface="Calibri"/>
                <a:cs typeface="Calibri"/>
                <a:sym typeface="Calibri"/>
              </a:rPr>
              <a:t>die tabellarische didaktische Einordnung (Didaktisches Impulspapier, IP), </a:t>
            </a:r>
            <a:endParaRPr sz="1050"/>
          </a:p>
          <a:p>
            <a:pPr indent="-158750" lvl="1" marL="628650" rtl="0" algn="l">
              <a:lnSpc>
                <a:spcPct val="100000"/>
              </a:lnSpc>
              <a:spcBef>
                <a:spcPts val="600"/>
              </a:spcBef>
              <a:spcAft>
                <a:spcPts val="0"/>
              </a:spcAft>
              <a:buSzPts val="1200"/>
              <a:buFont typeface="Arial"/>
              <a:buChar char="•"/>
            </a:pPr>
            <a:r>
              <a:rPr b="0" i="0" lang="de-DE" sz="105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050"/>
          </a:p>
          <a:p>
            <a:pPr indent="-158750" lvl="1" marL="628650" rtl="0" algn="l">
              <a:lnSpc>
                <a:spcPct val="100000"/>
              </a:lnSpc>
              <a:spcBef>
                <a:spcPts val="600"/>
              </a:spcBef>
              <a:spcAft>
                <a:spcPts val="0"/>
              </a:spcAft>
              <a:buSzPts val="1200"/>
              <a:buFont typeface="Arial"/>
              <a:buChar char="•"/>
            </a:pPr>
            <a:r>
              <a:rPr b="0" i="0" lang="de-DE" sz="1050" u="none" cap="none" strike="noStrike">
                <a:solidFill>
                  <a:schemeClr val="dk1"/>
                </a:solidFill>
                <a:latin typeface="Calibri"/>
                <a:ea typeface="Calibri"/>
                <a:cs typeface="Calibri"/>
                <a:sym typeface="Calibri"/>
              </a:rPr>
              <a:t>Ein Handout (FS) z. B. mit der Darstellung von Zielkonflikten oder weiteren Aufgabenstellungen. </a:t>
            </a:r>
            <a:endParaRPr sz="1050"/>
          </a:p>
          <a:p>
            <a:pPr indent="-158750" lvl="0" marL="171450" rtl="0" algn="l">
              <a:lnSpc>
                <a:spcPct val="100000"/>
              </a:lnSpc>
              <a:spcBef>
                <a:spcPts val="600"/>
              </a:spcBef>
              <a:spcAft>
                <a:spcPts val="0"/>
              </a:spcAft>
              <a:buSzPts val="1200"/>
              <a:buFont typeface="Arial"/>
              <a:buChar char="•"/>
            </a:pPr>
            <a:r>
              <a:rPr b="0" i="0" lang="de-DE" sz="105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050"/>
          </a:p>
        </p:txBody>
      </p:sp>
      <p:sp>
        <p:nvSpPr>
          <p:cNvPr id="182" name="Google Shape;182;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14b98f2b690_0_2:notes"/>
          <p:cNvSpPr/>
          <p:nvPr>
            <p:ph idx="2" type="sldImg"/>
          </p:nvPr>
        </p:nvSpPr>
        <p:spPr>
          <a:xfrm>
            <a:off x="479425" y="374650"/>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g14b98f2b690_0_2:notes"/>
          <p:cNvSpPr txBox="1"/>
          <p:nvPr>
            <p:ph idx="1" type="body"/>
          </p:nvPr>
        </p:nvSpPr>
        <p:spPr>
          <a:xfrm>
            <a:off x="479424" y="3924000"/>
            <a:ext cx="6145213" cy="533059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Clr>
                <a:schemeClr val="dk1"/>
              </a:buClr>
              <a:buSzPts val="1800"/>
              <a:buFont typeface="Arial"/>
              <a:buNone/>
            </a:pPr>
            <a:r>
              <a:rPr lang="de-DE"/>
              <a:t>Klima- und Umweltwirkung Verkehr: Atmosphärische Emissionen LKW-Verkehr</a:t>
            </a:r>
            <a:endParaRPr/>
          </a:p>
          <a:p>
            <a:pPr indent="0" lvl="0" marL="0" rtl="0" algn="l">
              <a:lnSpc>
                <a:spcPct val="100000"/>
              </a:lnSpc>
              <a:spcBef>
                <a:spcPts val="0"/>
              </a:spcBef>
              <a:spcAft>
                <a:spcPts val="0"/>
              </a:spcAft>
              <a:buClr>
                <a:schemeClr val="dk1"/>
              </a:buClr>
              <a:buSzPts val="1800"/>
              <a:buNone/>
            </a:pPr>
            <a:r>
              <a:rPr lang="de-DE">
                <a:solidFill>
                  <a:srgbClr val="404040"/>
                </a:solidFill>
              </a:rPr>
              <a:t>Bei der Grafik wurden die Größeneinheiten der Schadstoffe auf einen Index normiert, bei dem die Emissionen des Jahres 1995 jeweils auf 100% normiert wurden. Auffällig an den Ergebnissen ist, dass die herkömmlichen Luftschafstoffe, insbesondere Schwefeldioxid, flüchtige organische Verbindungen (NMVOC) und Partikel (Stäube) in den letzten 25 Jahren wie auch beim PKW-Verkehr erheblich reduziert werden konnten. Im Gegensatz zum PKW-Verkehr (Folie 9) ist das das klimaschädliche Kohlendioxid zumindest um gut 30 % verringert worden. </a:t>
            </a:r>
            <a:endParaRPr>
              <a:solidFill>
                <a:srgbClr val="404040"/>
              </a:solidFill>
            </a:endParaRPr>
          </a:p>
          <a:p>
            <a:pPr indent="-101600" lvl="0" marL="171450" rtl="0" algn="l">
              <a:lnSpc>
                <a:spcPct val="100000"/>
              </a:lnSpc>
              <a:spcBef>
                <a:spcPts val="0"/>
              </a:spcBef>
              <a:spcAft>
                <a:spcPts val="0"/>
              </a:spcAft>
              <a:buSzPts val="1100"/>
              <a:buFont typeface="Arial"/>
              <a:buNone/>
            </a:pPr>
            <a:r>
              <a:t/>
            </a:r>
            <a:endParaRPr sz="1200"/>
          </a:p>
          <a:p>
            <a:pPr indent="0" lvl="0" marL="0" rtl="0" algn="l">
              <a:lnSpc>
                <a:spcPct val="100000"/>
              </a:lnSpc>
              <a:spcBef>
                <a:spcPts val="0"/>
              </a:spcBef>
              <a:spcAft>
                <a:spcPts val="0"/>
              </a:spcAft>
              <a:buSzPts val="1100"/>
              <a:buFont typeface="Arial"/>
              <a:buNone/>
            </a:pPr>
            <a:r>
              <a:rPr b="1" lang="de-DE" sz="1200"/>
              <a:t>Aufgaben</a:t>
            </a:r>
            <a:endParaRPr/>
          </a:p>
          <a:p>
            <a:pPr indent="-171450" lvl="0" marL="171450" rtl="0" algn="l">
              <a:lnSpc>
                <a:spcPct val="100000"/>
              </a:lnSpc>
              <a:spcBef>
                <a:spcPts val="0"/>
              </a:spcBef>
              <a:spcAft>
                <a:spcPts val="0"/>
              </a:spcAft>
              <a:buSzPts val="1100"/>
              <a:buFont typeface="Arial"/>
              <a:buChar char="•"/>
            </a:pPr>
            <a:r>
              <a:rPr lang="de-DE" sz="1200"/>
              <a:t>Welchen Beitrag leistet Ihr Betrieb im Mobilitätsbereich zum Klimawandel?</a:t>
            </a:r>
            <a:endParaRPr/>
          </a:p>
          <a:p>
            <a:pPr indent="-171450" lvl="0" marL="171450" rtl="0" algn="l">
              <a:lnSpc>
                <a:spcPct val="100000"/>
              </a:lnSpc>
              <a:spcBef>
                <a:spcPts val="0"/>
              </a:spcBef>
              <a:spcAft>
                <a:spcPts val="0"/>
              </a:spcAft>
              <a:buSzPts val="1100"/>
              <a:buFont typeface="Arial"/>
              <a:buChar char="•"/>
            </a:pPr>
            <a:r>
              <a:rPr lang="de-DE" sz="1200"/>
              <a:t>Was unternehmen Sie in Ihrem Betrieb, um CO</a:t>
            </a:r>
            <a:r>
              <a:rPr baseline="-25000" lang="de-DE" sz="1200"/>
              <a:t>2</a:t>
            </a:r>
            <a:r>
              <a:rPr lang="de-DE" sz="1200"/>
              <a:t>-Emissionen a</a:t>
            </a:r>
            <a:r>
              <a:rPr lang="de-DE"/>
              <a:t>us der betriebseigenen PKW-Flotte </a:t>
            </a:r>
            <a:r>
              <a:rPr lang="de-DE" sz="1200"/>
              <a:t>zu verringern?</a:t>
            </a:r>
            <a:endParaRPr/>
          </a:p>
          <a:p>
            <a:pPr indent="0" lvl="0" marL="0" rtl="0" algn="l">
              <a:lnSpc>
                <a:spcPct val="100000"/>
              </a:lnSpc>
              <a:spcBef>
                <a:spcPts val="0"/>
              </a:spcBef>
              <a:spcAft>
                <a:spcPts val="0"/>
              </a:spcAft>
              <a:buClr>
                <a:schemeClr val="dk1"/>
              </a:buClr>
              <a:buSzPts val="1100"/>
              <a:buNone/>
            </a:pPr>
            <a:r>
              <a:t/>
            </a:r>
            <a:endParaRPr sz="1200"/>
          </a:p>
          <a:p>
            <a:pPr indent="0" lvl="0" marL="0" rtl="0" algn="l">
              <a:lnSpc>
                <a:spcPct val="100000"/>
              </a:lnSpc>
              <a:spcBef>
                <a:spcPts val="0"/>
              </a:spcBef>
              <a:spcAft>
                <a:spcPts val="0"/>
              </a:spcAft>
              <a:buSzPts val="1400"/>
              <a:buNone/>
            </a:pPr>
            <a:r>
              <a:rPr b="1" lang="de-DE" sz="1200"/>
              <a:t>Quelle</a:t>
            </a:r>
            <a:endParaRPr b="1" sz="1200"/>
          </a:p>
          <a:p>
            <a:pPr indent="-171450" lvl="0" marL="171450" rtl="0" algn="l">
              <a:lnSpc>
                <a:spcPct val="100000"/>
              </a:lnSpc>
              <a:spcBef>
                <a:spcPts val="0"/>
              </a:spcBef>
              <a:spcAft>
                <a:spcPts val="0"/>
              </a:spcAft>
              <a:buSzPts val="1200"/>
              <a:buFont typeface="Arial"/>
              <a:buChar char="•"/>
            </a:pPr>
            <a:r>
              <a:rPr lang="de-DE"/>
              <a:t>Umweltbundesamt (2022)Spezifische Emissionen PKW</a:t>
            </a:r>
            <a:r>
              <a:rPr lang="de-DE" sz="1200"/>
              <a:t>. Online: </a:t>
            </a:r>
            <a:r>
              <a:rPr lang="de-DE"/>
              <a:t>https://www.umweltbundesamt.de/sites/default/files/medien/384/bilder/dateien/2_abb_spezifische-emissionen-pkw_2022-04-22.pdf</a:t>
            </a:r>
            <a:endParaRPr sz="1200"/>
          </a:p>
        </p:txBody>
      </p:sp>
      <p:sp>
        <p:nvSpPr>
          <p:cNvPr id="329" name="Google Shape;329;g14b98f2b690_0_2: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26da63f9b3d_1_721:notes"/>
          <p:cNvSpPr/>
          <p:nvPr>
            <p:ph idx="2" type="sldImg"/>
          </p:nvPr>
        </p:nvSpPr>
        <p:spPr>
          <a:xfrm>
            <a:off x="479425" y="374650"/>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g26da63f9b3d_1_721:notes"/>
          <p:cNvSpPr txBox="1"/>
          <p:nvPr>
            <p:ph idx="1" type="body"/>
          </p:nvPr>
        </p:nvSpPr>
        <p:spPr>
          <a:xfrm>
            <a:off x="479425" y="3924000"/>
            <a:ext cx="6145213" cy="48876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a:t>Beschreibung </a:t>
            </a:r>
            <a:endParaRPr/>
          </a:p>
          <a:p>
            <a:pPr indent="0" lvl="0" marL="0" rtl="0" algn="l">
              <a:lnSpc>
                <a:spcPct val="100000"/>
              </a:lnSpc>
              <a:spcBef>
                <a:spcPts val="0"/>
              </a:spcBef>
              <a:spcAft>
                <a:spcPts val="0"/>
              </a:spcAft>
              <a:buClr>
                <a:schemeClr val="dk1"/>
              </a:buClr>
              <a:buSzPts val="1100"/>
              <a:buFont typeface="Arial"/>
              <a:buNone/>
            </a:pPr>
            <a:r>
              <a:rPr lang="de-DE"/>
              <a:t>Nachhaltige Ressourcennutzung. Earth Overshoot Day. Der Earth Overshoot Day markiert den Tag, an dem die Menschheit alle natürlichen Ressourcen, die die Erde innerhalb eines Jahres zur Verfügung stellen kann, aufgebraucht hat.</a:t>
            </a:r>
            <a:endParaRPr/>
          </a:p>
          <a:p>
            <a:pPr indent="0" lvl="0" marL="0" rtl="0" algn="l">
              <a:lnSpc>
                <a:spcPct val="100000"/>
              </a:lnSpc>
              <a:spcBef>
                <a:spcPts val="0"/>
              </a:spcBef>
              <a:spcAft>
                <a:spcPts val="0"/>
              </a:spcAft>
              <a:buSzPts val="1400"/>
              <a:buNone/>
            </a:pPr>
            <a:r>
              <a:rPr lang="de-DE"/>
              <a:t>Am 2. August 2023 wird es leider wieder soweit sein. Die natürlichen Ressourcen der Erde sind für das Kalenderjahr 2023 erschöpft. Das bedeutet, dass wir in den ersten sieben Monaten des Jahres mehr Kohlenstoff in Umlauf gebracht haben als Wälder und Ozeane in einem Jahr absorbieren können. Wir haben weltweit mehr Fische gefangen, mehr Bäume gefällt, mehr geerntet und mehr Wasser verbraucht als die Erde in derselben Zeit reproduzieren konnte. Alle zusammen nutzen wir so in einem Jahr mehr als wir eigentlich zur Verfügung hätten.</a:t>
            </a:r>
            <a:endParaRPr/>
          </a:p>
          <a:p>
            <a:pPr indent="0" lvl="0" marL="0" rtl="0" algn="l">
              <a:lnSpc>
                <a:spcPct val="100000"/>
              </a:lnSpc>
              <a:spcBef>
                <a:spcPts val="0"/>
              </a:spcBef>
              <a:spcAft>
                <a:spcPts val="0"/>
              </a:spcAft>
              <a:buSzPts val="1400"/>
              <a:buNone/>
            </a:pPr>
            <a:r>
              <a:rPr lang="de-DE"/>
              <a:t>German Overshoot Day</a:t>
            </a:r>
            <a:endParaRPr/>
          </a:p>
          <a:p>
            <a:pPr indent="0" lvl="0" marL="0" rtl="0" algn="l">
              <a:lnSpc>
                <a:spcPct val="100000"/>
              </a:lnSpc>
              <a:spcBef>
                <a:spcPts val="0"/>
              </a:spcBef>
              <a:spcAft>
                <a:spcPts val="0"/>
              </a:spcAft>
              <a:buSzPts val="1400"/>
              <a:buNone/>
            </a:pPr>
            <a:r>
              <a:rPr lang="de-DE"/>
              <a:t>Lebten alle wie die Menschen in Deutschland, bräuchte es drei Erden. Damit ist Deutschland schlecht auf die vorhersehbare Zukunft des Klimawandels und der Ressourcenknappheit vorbereitet, obwohl es viele Möglichkeiten gäbe, sich vorzubereiten. Die Footprint- und Biokapazitätstrends zeigen, dass Deutschland nicht bereit ist, seinen eigenen Wohlstand zu sichern</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b="1" lang="de-DE"/>
              <a:t>Aufgabe</a:t>
            </a:r>
            <a:endParaRPr/>
          </a:p>
          <a:p>
            <a:pPr indent="-171450" lvl="0" marL="171450" rtl="0" algn="l">
              <a:lnSpc>
                <a:spcPct val="100000"/>
              </a:lnSpc>
              <a:spcBef>
                <a:spcPts val="0"/>
              </a:spcBef>
              <a:spcAft>
                <a:spcPts val="0"/>
              </a:spcAft>
              <a:buSzPts val="1400"/>
              <a:buFont typeface="Arial"/>
              <a:buChar char="•"/>
            </a:pPr>
            <a:r>
              <a:rPr lang="de-DE"/>
              <a:t>Erklären Sie was der Earth Overshoot day ist.</a:t>
            </a:r>
            <a:endParaRPr/>
          </a:p>
          <a:p>
            <a:pPr indent="-171450" lvl="0" marL="171450" rtl="0" algn="l">
              <a:lnSpc>
                <a:spcPct val="100000"/>
              </a:lnSpc>
              <a:spcBef>
                <a:spcPts val="0"/>
              </a:spcBef>
              <a:spcAft>
                <a:spcPts val="0"/>
              </a:spcAft>
              <a:buSzPts val="1400"/>
              <a:buFont typeface="Arial"/>
              <a:buChar char="•"/>
            </a:pPr>
            <a:r>
              <a:rPr lang="de-DE"/>
              <a:t>Auf welches Datum fällt der Earth Overshoot Day im Jahr 2023?</a:t>
            </a:r>
            <a:endParaRPr/>
          </a:p>
          <a:p>
            <a:pPr indent="-171450" lvl="0" marL="171450" rtl="0" algn="l">
              <a:lnSpc>
                <a:spcPct val="100000"/>
              </a:lnSpc>
              <a:spcBef>
                <a:spcPts val="0"/>
              </a:spcBef>
              <a:spcAft>
                <a:spcPts val="0"/>
              </a:spcAft>
              <a:buSzPts val="1400"/>
              <a:buFont typeface="Arial"/>
              <a:buChar char="•"/>
            </a:pPr>
            <a:r>
              <a:rPr lang="de-DE"/>
              <a:t>Auf welches Datum fällt der German  Overshoot Day im Jahr 2023?</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Font typeface="Arial"/>
              <a:buNone/>
            </a:pPr>
            <a:r>
              <a:rPr b="1" lang="de-DE"/>
              <a:t>Quelle</a:t>
            </a:r>
            <a:endParaRPr b="1"/>
          </a:p>
          <a:p>
            <a:pPr indent="-171450" lvl="0" marL="171450" rtl="0" algn="l">
              <a:lnSpc>
                <a:spcPct val="100000"/>
              </a:lnSpc>
              <a:spcBef>
                <a:spcPts val="0"/>
              </a:spcBef>
              <a:spcAft>
                <a:spcPts val="0"/>
              </a:spcAft>
              <a:buSzPts val="1400"/>
              <a:buFont typeface="Arial"/>
              <a:buChar char="•"/>
            </a:pPr>
            <a:r>
              <a:rPr lang="de-DE"/>
              <a:t>Quelle: Earth overshoot day (2023): Earth Overshoot Day (Hrsg.): Country Overshoot Days. Global Footprint Network. CH-Geneva. Online: https://www.overshootday.org/newsroom/press-release-german-overshoot-day-2023-de/</a:t>
            </a:r>
            <a:endParaRPr/>
          </a:p>
        </p:txBody>
      </p:sp>
      <p:sp>
        <p:nvSpPr>
          <p:cNvPr id="341" name="Google Shape;341;g26da63f9b3d_1_72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26da63f9b3d_1_731:notes"/>
          <p:cNvSpPr/>
          <p:nvPr>
            <p:ph idx="2" type="sldImg"/>
          </p:nvPr>
        </p:nvSpPr>
        <p:spPr>
          <a:xfrm>
            <a:off x="479425" y="374650"/>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g26da63f9b3d_1_731:notes"/>
          <p:cNvSpPr txBox="1"/>
          <p:nvPr>
            <p:ph idx="1" type="body"/>
          </p:nvPr>
        </p:nvSpPr>
        <p:spPr>
          <a:xfrm>
            <a:off x="479412" y="3924000"/>
            <a:ext cx="6145213" cy="47958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a:t>Beschreibung</a:t>
            </a:r>
            <a:endParaRPr/>
          </a:p>
          <a:p>
            <a:pPr indent="0" lvl="0" marL="0" rtl="0" algn="l">
              <a:lnSpc>
                <a:spcPct val="100000"/>
              </a:lnSpc>
              <a:spcBef>
                <a:spcPts val="0"/>
              </a:spcBef>
              <a:spcAft>
                <a:spcPts val="0"/>
              </a:spcAft>
              <a:buSzPts val="1400"/>
              <a:buNone/>
            </a:pPr>
            <a:r>
              <a:rPr lang="de-DE"/>
              <a:t>Nachhaltige Ressourcennutzung. Earth Overshoot Day. </a:t>
            </a:r>
            <a:endParaRPr/>
          </a:p>
          <a:p>
            <a:pPr indent="0" lvl="0" marL="0" rtl="0" algn="l">
              <a:lnSpc>
                <a:spcPct val="100000"/>
              </a:lnSpc>
              <a:spcBef>
                <a:spcPts val="0"/>
              </a:spcBef>
              <a:spcAft>
                <a:spcPts val="0"/>
              </a:spcAft>
              <a:buSzPts val="1400"/>
              <a:buNone/>
            </a:pPr>
            <a:r>
              <a:rPr lang="de-DE"/>
              <a:t>Laut Global Footprint Network (GFN) nutzt die Weltbevölkerung derzeit pro Jahr 1,7 mal die verfügbaren natürlichen Rohstoffe, die nachhaltig entnommen werden könnten. Der Earth Overshoot Day (Welterschöpfungstag) ist somit auch eine Ermahnung, weiter dafür zu kämpfen, dass das Bewusstsein für eine achtsame Ressourcenverwendung steigt.</a:t>
            </a:r>
            <a:endParaRPr/>
          </a:p>
          <a:p>
            <a:pPr indent="0" lvl="0" marL="0" rtl="0" algn="l">
              <a:lnSpc>
                <a:spcPct val="100000"/>
              </a:lnSpc>
              <a:spcBef>
                <a:spcPts val="0"/>
              </a:spcBef>
              <a:spcAft>
                <a:spcPts val="0"/>
              </a:spcAft>
              <a:buSzPts val="1400"/>
              <a:buNone/>
            </a:pPr>
            <a:r>
              <a:rPr lang="de-DE"/>
              <a:t>Der weltweite CO₂ Fußabdruck macht ca. 60% des gesamten ökologischen Fußabdrucks der Menschheit aus. Dabei sind die CO₂ Emissionen weitaus mehr als Abgase und Flugzugkerosin. Auch die Verbrennung fossiler Brennstoffe und die Abholzung vieler Waldflächen weltweit haben großen Einfluss darauf. Dadurch wird die Fähigkeit der Natur Kohlendioxid aus der Atmosphäre zu absorbieren genauso geschwächt wie durch intensive Landwirtschaft und die Überfischung der Ozeane. Eine Veränderung des CO₂ Ausstoßes hat somit weitreichende Ausmaße. Durch gezielte Veränderung der CO₂ Emissionen im täglichen Leben ist somit auch eine Verbesserung des ökologischen Fußabdrucks machbar. Hierin liegt vielleicht eine der größten Herausforderungen unserer Zeit. Denn wer nicht weiß wieviel er verbraucht, kann auch nicht wissen wieviel er vermeiden oder kompensieren könnte.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None/>
            </a:pPr>
            <a:r>
              <a:rPr b="1" lang="de-DE"/>
              <a:t>Aufgabe</a:t>
            </a:r>
            <a:endParaRPr/>
          </a:p>
          <a:p>
            <a:pPr indent="-171450" lvl="0" marL="171450" rtl="0" algn="l">
              <a:lnSpc>
                <a:spcPct val="100000"/>
              </a:lnSpc>
              <a:spcBef>
                <a:spcPts val="0"/>
              </a:spcBef>
              <a:spcAft>
                <a:spcPts val="0"/>
              </a:spcAft>
              <a:buSzPts val="1400"/>
              <a:buFont typeface="Arial"/>
              <a:buChar char="•"/>
            </a:pPr>
            <a:r>
              <a:rPr lang="de-DE"/>
              <a:t>Erklären Sie warum fällt der Earth Overshoot Day auf ein immer früheres Datum im Jahr fällt?</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400"/>
              <a:buNone/>
            </a:pPr>
            <a:r>
              <a:rPr b="1" lang="de-DE"/>
              <a:t>Quelle</a:t>
            </a:r>
            <a:endParaRPr b="1"/>
          </a:p>
          <a:p>
            <a:pPr indent="-171450" lvl="0" marL="171450" rtl="0" algn="l">
              <a:lnSpc>
                <a:spcPct val="100000"/>
              </a:lnSpc>
              <a:spcBef>
                <a:spcPts val="0"/>
              </a:spcBef>
              <a:spcAft>
                <a:spcPts val="0"/>
              </a:spcAft>
              <a:buClr>
                <a:schemeClr val="dk1"/>
              </a:buClr>
              <a:buSzPts val="1200"/>
              <a:buFont typeface="Arial"/>
              <a:buChar char="•"/>
            </a:pPr>
            <a:r>
              <a:rPr lang="de-DE"/>
              <a:t>Klima ohne Grenzen (2023):  Earth Overshoot Day 2023 Ressourcen für dieses Jahr am 2. August aufgebraucht. Klima ohne Grenzen gemeinnützige GmbH (Hrsg.) Online: https://klimaohnegrenzen.de/artikel/2022/10/19/earth-overshoot-day-2022-ressourcen-fuer-dieses-jahr-am-28-juli-aufgebraucht</a:t>
            </a:r>
            <a:endParaRPr/>
          </a:p>
        </p:txBody>
      </p:sp>
      <p:sp>
        <p:nvSpPr>
          <p:cNvPr id="353" name="Google Shape;353;g26da63f9b3d_1_73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26da63f9b3d_1_0:notes"/>
          <p:cNvSpPr/>
          <p:nvPr>
            <p:ph idx="2" type="sldImg"/>
          </p:nvPr>
        </p:nvSpPr>
        <p:spPr>
          <a:xfrm>
            <a:off x="479425" y="374650"/>
            <a:ext cx="6142038"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5" name="Google Shape;365;g26da63f9b3d_1_0:notes"/>
          <p:cNvSpPr txBox="1"/>
          <p:nvPr>
            <p:ph idx="1" type="body"/>
          </p:nvPr>
        </p:nvSpPr>
        <p:spPr>
          <a:xfrm>
            <a:off x="479424" y="3924000"/>
            <a:ext cx="6142039" cy="57789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de-DE">
                <a:latin typeface="Calibri"/>
                <a:ea typeface="Calibri"/>
                <a:cs typeface="Calibri"/>
                <a:sym typeface="Calibri"/>
              </a:rPr>
              <a:t>Sie sollen über den Oberflächenbelag eines Gehwegs (BK 0,3) entscheiden. Der Auftraggeber wünscht sich einen nachhaltigen Oberflächenbelag. Zur Auswahl stehen Asphaltdecke, gebundene Betonplatten, ungebundenes Betonpflaster, ungebundenes Natursteinpflaster aus regionaler Produktion und versickerungsfähiges Großplatten aus Recyclingkunststoff. In unmittelbarer Nähe gibt es keine stark belasteten Verkehrsflächen. </a:t>
            </a:r>
            <a:endParaRPr>
              <a:latin typeface="Calibri"/>
              <a:ea typeface="Calibri"/>
              <a:cs typeface="Calibri"/>
              <a:sym typeface="Calibri"/>
            </a:endParaRPr>
          </a:p>
          <a:p>
            <a:pPr indent="-177800" lvl="0" marL="177800" rtl="0" algn="l">
              <a:lnSpc>
                <a:spcPct val="100000"/>
              </a:lnSpc>
              <a:spcBef>
                <a:spcPts val="0"/>
              </a:spcBef>
              <a:spcAft>
                <a:spcPts val="0"/>
              </a:spcAft>
              <a:buClr>
                <a:schemeClr val="dk1"/>
              </a:buClr>
              <a:buSzPts val="1200"/>
              <a:buChar char="•"/>
            </a:pPr>
            <a:r>
              <a:rPr lang="de-DE">
                <a:latin typeface="Calibri"/>
                <a:ea typeface="Calibri"/>
                <a:cs typeface="Calibri"/>
                <a:sym typeface="Calibri"/>
              </a:rPr>
              <a:t>Für welchen Oberflächenbelag entscheiden Sie sich?</a:t>
            </a:r>
            <a:endParaRPr>
              <a:latin typeface="Calibri"/>
              <a:ea typeface="Calibri"/>
              <a:cs typeface="Calibri"/>
              <a:sym typeface="Calibri"/>
            </a:endParaRPr>
          </a:p>
          <a:p>
            <a:pPr indent="-177800" lvl="0" marL="177800" rtl="0" algn="l">
              <a:lnSpc>
                <a:spcPct val="100000"/>
              </a:lnSpc>
              <a:spcBef>
                <a:spcPts val="0"/>
              </a:spcBef>
              <a:spcAft>
                <a:spcPts val="0"/>
              </a:spcAft>
              <a:buClr>
                <a:schemeClr val="dk1"/>
              </a:buClr>
              <a:buSzPts val="1200"/>
              <a:buChar char="•"/>
            </a:pPr>
            <a:r>
              <a:rPr lang="de-DE">
                <a:latin typeface="Calibri"/>
                <a:ea typeface="Calibri"/>
                <a:cs typeface="Calibri"/>
                <a:sym typeface="Calibri"/>
              </a:rPr>
              <a:t>Begründen Sie Ihre Entscheidung aus Sicht der Nachhaltigkeit und gehen Sie dabei auf die Kriterien Rohstoffbasis, Energiebedarf für die Herstellung und Versickerung ein.</a:t>
            </a:r>
            <a:endParaRPr>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800"/>
              <a:buFont typeface="Arial"/>
              <a:buNone/>
            </a:pPr>
            <a:r>
              <a:rPr lang="de-DE">
                <a:latin typeface="Calibri"/>
                <a:ea typeface="Calibri"/>
                <a:cs typeface="Calibri"/>
                <a:sym typeface="Calibri"/>
              </a:rPr>
              <a:t>Aufgaben</a:t>
            </a:r>
            <a:endParaRPr>
              <a:latin typeface="Calibri"/>
              <a:ea typeface="Calibri"/>
              <a:cs typeface="Calibri"/>
              <a:sym typeface="Calibri"/>
            </a:endParaRPr>
          </a:p>
          <a:p>
            <a:pPr indent="-171450" lvl="0" marL="171450" rtl="0" algn="l">
              <a:lnSpc>
                <a:spcPct val="100000"/>
              </a:lnSpc>
              <a:spcBef>
                <a:spcPts val="0"/>
              </a:spcBef>
              <a:spcAft>
                <a:spcPts val="0"/>
              </a:spcAft>
              <a:buSzPts val="1188"/>
              <a:buFont typeface="Calibri"/>
              <a:buChar char="•"/>
            </a:pPr>
            <a:r>
              <a:rPr lang="de-DE">
                <a:latin typeface="Calibri"/>
                <a:ea typeface="Calibri"/>
                <a:cs typeface="Calibri"/>
                <a:sym typeface="Calibri"/>
              </a:rPr>
              <a:t>Entscheiden Sie sich im Sinne der Nachhaltigkeit für einen der zur Auswahl stehenden Oberflächenbelag </a:t>
            </a:r>
            <a:endParaRPr>
              <a:latin typeface="Calibri"/>
              <a:ea typeface="Calibri"/>
              <a:cs typeface="Calibri"/>
              <a:sym typeface="Calibri"/>
            </a:endParaRPr>
          </a:p>
          <a:p>
            <a:pPr indent="-171450" lvl="0" marL="171450" rtl="0" algn="l">
              <a:lnSpc>
                <a:spcPct val="100000"/>
              </a:lnSpc>
              <a:spcBef>
                <a:spcPts val="0"/>
              </a:spcBef>
              <a:spcAft>
                <a:spcPts val="0"/>
              </a:spcAft>
              <a:buSzPts val="1188"/>
              <a:buFont typeface="Calibri"/>
              <a:buChar char="•"/>
            </a:pPr>
            <a:r>
              <a:rPr lang="de-DE">
                <a:latin typeface="Calibri"/>
                <a:ea typeface="Calibri"/>
                <a:cs typeface="Calibri"/>
                <a:sym typeface="Calibri"/>
              </a:rPr>
              <a:t>Begründen Sie Ihre Entscheidung aus Sicht der Nachhaltigkeit und gehen Sie dabei auf die Kriterien Rohstoffbasis, Energiebedarf für die Herstellung und Versickerung ein.</a:t>
            </a:r>
            <a:endParaRPr>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Quelle</a:t>
            </a:r>
            <a:endParaRPr b="1">
              <a:latin typeface="Calibri"/>
              <a:ea typeface="Calibri"/>
              <a:cs typeface="Calibri"/>
              <a:sym typeface="Calibri"/>
            </a:endParaRPr>
          </a:p>
          <a:p>
            <a:pPr indent="-171450" lvl="0" marL="171450" rtl="0" algn="l">
              <a:lnSpc>
                <a:spcPct val="100000"/>
              </a:lnSpc>
              <a:spcBef>
                <a:spcPts val="0"/>
              </a:spcBef>
              <a:spcAft>
                <a:spcPts val="0"/>
              </a:spcAft>
              <a:buClr>
                <a:schemeClr val="dk1"/>
              </a:buClr>
              <a:buSzPts val="1320"/>
              <a:buFont typeface="Arial"/>
              <a:buChar char="•"/>
            </a:pPr>
            <a:r>
              <a:rPr lang="de-DE" sz="1100">
                <a:latin typeface="Calibri"/>
                <a:ea typeface="Calibri"/>
                <a:cs typeface="Calibri"/>
                <a:sym typeface="Calibri"/>
              </a:rPr>
              <a:t>Grimm, Roland (2018):  Entwässerung: Wasserdurchlässige Pflasterflächen. BaustoffWissen. Köln: Rudolf Müller Mediengruppe.24. Juli 2018. Online: </a:t>
            </a:r>
            <a:r>
              <a:rPr lang="de-DE" sz="1100" u="sng">
                <a:solidFill>
                  <a:srgbClr val="1155CC"/>
                </a:solidFill>
                <a:latin typeface="Calibri"/>
                <a:ea typeface="Calibri"/>
                <a:cs typeface="Calibri"/>
                <a:sym typeface="Calibri"/>
                <a:hlinkClick r:id="rId2">
                  <a:extLst>
                    <a:ext uri="{A12FA001-AC4F-418D-AE19-62706E023703}">
                      <ahyp:hlinkClr val="tx"/>
                    </a:ext>
                  </a:extLst>
                </a:hlinkClick>
              </a:rPr>
              <a:t>https://www.baustoffwissen.de/baustoffe/baustoffknowhow/garten-landschaftsbau-tiefbau/wasserdurchlaessige-pflaster-entwaesserung-fugenversickerung-haufwerksporiges-betonsteinpflaster-filtersteine-porensteine-rasengittersteine/</a:t>
            </a:r>
            <a:endParaRPr sz="1100" u="sng">
              <a:solidFill>
                <a:srgbClr val="1155CC"/>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Bildnachweise</a:t>
            </a:r>
            <a:endParaRPr b="1"/>
          </a:p>
          <a:p>
            <a:pPr indent="-171450" lvl="0" marL="171450" rtl="0" algn="l">
              <a:lnSpc>
                <a:spcPct val="100000"/>
              </a:lnSpc>
              <a:spcBef>
                <a:spcPts val="0"/>
              </a:spcBef>
              <a:spcAft>
                <a:spcPts val="0"/>
              </a:spcAft>
              <a:buClr>
                <a:schemeClr val="dk1"/>
              </a:buClr>
              <a:buSzPts val="1000"/>
              <a:buFont typeface="Arial"/>
              <a:buChar char="•"/>
            </a:pPr>
            <a:r>
              <a:rPr lang="de-DE" sz="1100">
                <a:latin typeface="Calibri"/>
                <a:ea typeface="Calibri"/>
                <a:cs typeface="Calibri"/>
                <a:sym typeface="Calibri"/>
              </a:rPr>
              <a:t>Asphaltdecke: privat</a:t>
            </a:r>
            <a:endParaRPr sz="1100"/>
          </a:p>
          <a:p>
            <a:pPr indent="-171450" lvl="0" marL="171450" rtl="0" algn="l">
              <a:lnSpc>
                <a:spcPct val="100000"/>
              </a:lnSpc>
              <a:spcBef>
                <a:spcPts val="0"/>
              </a:spcBef>
              <a:spcAft>
                <a:spcPts val="0"/>
              </a:spcAft>
              <a:buClr>
                <a:schemeClr val="dk1"/>
              </a:buClr>
              <a:buSzPts val="1000"/>
              <a:buFont typeface="Arial"/>
              <a:buChar char="•"/>
            </a:pPr>
            <a:r>
              <a:rPr lang="de-DE" sz="1100">
                <a:latin typeface="Calibri"/>
                <a:ea typeface="Calibri"/>
                <a:cs typeface="Calibri"/>
                <a:sym typeface="Calibri"/>
              </a:rPr>
              <a:t>Gebundene Betonplatten: privat</a:t>
            </a:r>
            <a:endParaRPr sz="1100"/>
          </a:p>
          <a:p>
            <a:pPr indent="-171450" lvl="0" marL="171450" rtl="0" algn="l">
              <a:lnSpc>
                <a:spcPct val="100000"/>
              </a:lnSpc>
              <a:spcBef>
                <a:spcPts val="0"/>
              </a:spcBef>
              <a:spcAft>
                <a:spcPts val="0"/>
              </a:spcAft>
              <a:buClr>
                <a:schemeClr val="dk1"/>
              </a:buClr>
              <a:buSzPts val="1000"/>
              <a:buFont typeface="Arial"/>
              <a:buChar char="•"/>
            </a:pPr>
            <a:r>
              <a:rPr lang="de-DE" sz="1100">
                <a:latin typeface="Calibri"/>
                <a:ea typeface="Calibri"/>
                <a:cs typeface="Calibri"/>
                <a:sym typeface="Calibri"/>
              </a:rPr>
              <a:t>Ungebundenes Betonpflaster: privat </a:t>
            </a:r>
            <a:endParaRPr sz="1100"/>
          </a:p>
          <a:p>
            <a:pPr indent="-171450" lvl="0" marL="171450" rtl="0" algn="l">
              <a:lnSpc>
                <a:spcPct val="100000"/>
              </a:lnSpc>
              <a:spcBef>
                <a:spcPts val="0"/>
              </a:spcBef>
              <a:spcAft>
                <a:spcPts val="0"/>
              </a:spcAft>
              <a:buClr>
                <a:schemeClr val="dk1"/>
              </a:buClr>
              <a:buSzPts val="1000"/>
              <a:buFont typeface="Arial"/>
              <a:buChar char="•"/>
            </a:pPr>
            <a:r>
              <a:rPr lang="de-DE" sz="1100">
                <a:latin typeface="Calibri"/>
                <a:ea typeface="Calibri"/>
                <a:cs typeface="Calibri"/>
                <a:sym typeface="Calibri"/>
              </a:rPr>
              <a:t>Ungebundenes Natursteinpflaster: privat</a:t>
            </a:r>
            <a:endParaRPr sz="1100"/>
          </a:p>
          <a:p>
            <a:pPr indent="-171450" lvl="0" marL="171450" rtl="0" algn="l">
              <a:lnSpc>
                <a:spcPct val="100000"/>
              </a:lnSpc>
              <a:spcBef>
                <a:spcPts val="0"/>
              </a:spcBef>
              <a:spcAft>
                <a:spcPts val="0"/>
              </a:spcAft>
              <a:buClr>
                <a:schemeClr val="dk1"/>
              </a:buClr>
              <a:buSzPts val="1000"/>
              <a:buFont typeface="Arial"/>
              <a:buChar char="•"/>
            </a:pPr>
            <a:r>
              <a:rPr lang="de-DE" sz="1100">
                <a:latin typeface="Calibri"/>
                <a:ea typeface="Calibri"/>
                <a:cs typeface="Calibri"/>
                <a:sym typeface="Calibri"/>
              </a:rPr>
              <a:t>Versickerungsfähiges Großplatten aus Recyclingkunststoff: </a:t>
            </a:r>
            <a:r>
              <a:rPr lang="de-DE" sz="1100" u="sng">
                <a:solidFill>
                  <a:schemeClr val="hlink"/>
                </a:solidFill>
                <a:latin typeface="Calibri"/>
                <a:ea typeface="Calibri"/>
                <a:cs typeface="Calibri"/>
                <a:sym typeface="Calibri"/>
                <a:hlinkClick r:id="rId3"/>
              </a:rPr>
              <a:t>https://plasticroad.com/en/</a:t>
            </a:r>
            <a:endParaRPr sz="1100">
              <a:latin typeface="Calibri"/>
              <a:ea typeface="Calibri"/>
              <a:cs typeface="Calibri"/>
              <a:sym typeface="Calibri"/>
            </a:endParaRPr>
          </a:p>
        </p:txBody>
      </p:sp>
      <p:sp>
        <p:nvSpPr>
          <p:cNvPr id="366" name="Google Shape;366;g26da63f9b3d_1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26da63f9b3d_1_807:notes"/>
          <p:cNvSpPr/>
          <p:nvPr>
            <p:ph idx="2" type="sldImg"/>
          </p:nvPr>
        </p:nvSpPr>
        <p:spPr>
          <a:xfrm>
            <a:off x="479425" y="374650"/>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g26da63f9b3d_1_807: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387" name="Google Shape;387;g26da63f9b3d_1_807:notes"/>
          <p:cNvSpPr txBox="1"/>
          <p:nvPr>
            <p:ph idx="1" type="body"/>
          </p:nvPr>
        </p:nvSpPr>
        <p:spPr>
          <a:xfrm>
            <a:off x="479425" y="3923999"/>
            <a:ext cx="6145212" cy="631061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255"/>
              <a:buNone/>
            </a:pPr>
            <a:r>
              <a:rPr b="1" lang="de-DE"/>
              <a:t>Beschreibung: </a:t>
            </a:r>
            <a:endParaRPr/>
          </a:p>
          <a:p>
            <a:pPr indent="0" lvl="0" marL="0" rtl="0" algn="l">
              <a:lnSpc>
                <a:spcPct val="100000"/>
              </a:lnSpc>
              <a:spcBef>
                <a:spcPts val="200"/>
              </a:spcBef>
              <a:spcAft>
                <a:spcPts val="0"/>
              </a:spcAft>
              <a:buSzPts val="255"/>
              <a:buNone/>
            </a:pPr>
            <a:r>
              <a:rPr lang="de-DE"/>
              <a:t>Ein wesentliches Ziel nachhaltiger (Stadt)Entwicklung ist die Reduzierung von versiegelten Flächen. In Deutschland sind etwa 45 Prozent der Siedlungs- und Verkehrsflächen versiegelt. Auf diesen Flächen kann Regenwasser nicht versickern und damit gehen wichtige Bodenfunktionen verloren.  In Stadtgebieten sind auch unbebaute Flächen häufig mit Beton, Asphalt, Pflastersteinen oder wassergebundenen Deckschichten befestigt und versiegelt.  Das hat zur Folge, dass Grundwasser zu wenig mit Regenwasser aufgefüllt werden kann. Auf der anderen Seite steigt und das Risiko von Überschwemmungen, denn die Kanalisation kann bei Starkregenereignissen die Wassermengen nicht mehr abtransportieren (UBA 2023).</a:t>
            </a:r>
            <a:endParaRPr/>
          </a:p>
          <a:p>
            <a:pPr indent="0" lvl="0" marL="0" rtl="0" algn="l">
              <a:lnSpc>
                <a:spcPct val="100000"/>
              </a:lnSpc>
              <a:spcBef>
                <a:spcPts val="200"/>
              </a:spcBef>
              <a:spcAft>
                <a:spcPts val="0"/>
              </a:spcAft>
              <a:buSzPts val="255"/>
              <a:buNone/>
            </a:pPr>
            <a:r>
              <a:rPr lang="de-DE"/>
              <a:t>Verfahren zur Entsiegelung  und Abkopplung von Flächen werden mit dem Prinzip „Schwammstadt“ vermehrt umgesetzt, um Niederschlagswasser zwischenspeichern zu können oder über Mulden, und Rigolen vor Ort versickern  zu können. Gründächer, und begrünte Fassaden sorgen für Verdunstung. Diese Verfahren reduzieren den Abfluss von Regenwasser über die Kanalisation erheblich (Sieker 2023). Die Abwasserrohre in der Trennkanalisation sind vom Durchmesser her kleiner als die Abwasserkanäle für die Mischwasserkanalisation. Bei Trockenheit müssen die Rohre und Kanäle mit Frischwasser (Trinkwasser) gespült werden, damit es nicht zu Ablagerungen und starker Gasbildung kommt, was erhebliche Geruchsbelästigungen zur Folge hat.</a:t>
            </a:r>
            <a:endParaRPr/>
          </a:p>
          <a:p>
            <a:pPr indent="0" lvl="0" marL="0" rtl="0" algn="l">
              <a:lnSpc>
                <a:spcPct val="100000"/>
              </a:lnSpc>
              <a:spcBef>
                <a:spcPts val="200"/>
              </a:spcBef>
              <a:spcAft>
                <a:spcPts val="0"/>
              </a:spcAft>
              <a:buSzPts val="255"/>
              <a:buNone/>
            </a:pPr>
            <a:r>
              <a:t/>
            </a:r>
            <a:endParaRPr b="1"/>
          </a:p>
          <a:p>
            <a:pPr indent="0" lvl="0" marL="0" rtl="0" algn="l">
              <a:lnSpc>
                <a:spcPct val="100000"/>
              </a:lnSpc>
              <a:spcBef>
                <a:spcPts val="200"/>
              </a:spcBef>
              <a:spcAft>
                <a:spcPts val="0"/>
              </a:spcAft>
              <a:buSzPts val="255"/>
              <a:buNone/>
            </a:pPr>
            <a:r>
              <a:rPr b="1" lang="de-DE"/>
              <a:t>Aufgaben</a:t>
            </a:r>
            <a:r>
              <a:rPr lang="de-DE"/>
              <a:t>: </a:t>
            </a:r>
            <a:endParaRPr/>
          </a:p>
          <a:p>
            <a:pPr indent="-171450" lvl="0" marL="171450" rtl="0" algn="l">
              <a:lnSpc>
                <a:spcPct val="100000"/>
              </a:lnSpc>
              <a:spcBef>
                <a:spcPts val="200"/>
              </a:spcBef>
              <a:spcAft>
                <a:spcPts val="0"/>
              </a:spcAft>
              <a:buSzPts val="1440"/>
              <a:buFont typeface="Arial"/>
              <a:buChar char="•"/>
            </a:pPr>
            <a:r>
              <a:rPr lang="de-DE"/>
              <a:t>Beschreiben Sie die Vorteile der Regenwasserversickerung insbesondere im Hinblick auf die derzeit zu beobachtenden Folgen des Klimawandels.</a:t>
            </a:r>
            <a:endParaRPr/>
          </a:p>
          <a:p>
            <a:pPr indent="-171450" lvl="0" marL="171450" rtl="0" algn="l">
              <a:lnSpc>
                <a:spcPct val="100000"/>
              </a:lnSpc>
              <a:spcBef>
                <a:spcPts val="200"/>
              </a:spcBef>
              <a:spcAft>
                <a:spcPts val="0"/>
              </a:spcAft>
              <a:buSzPts val="1440"/>
              <a:buFont typeface="Arial"/>
              <a:buChar char="•"/>
            </a:pPr>
            <a:r>
              <a:rPr lang="de-DE"/>
              <a:t>Recherchieren Sie weitere Verfahren zur Regenwasserbewirtschaftung </a:t>
            </a:r>
            <a:endParaRPr/>
          </a:p>
          <a:p>
            <a:pPr indent="0" lvl="0" marL="0" rtl="0" algn="l">
              <a:lnSpc>
                <a:spcPct val="100000"/>
              </a:lnSpc>
              <a:spcBef>
                <a:spcPts val="200"/>
              </a:spcBef>
              <a:spcAft>
                <a:spcPts val="0"/>
              </a:spcAft>
              <a:buSzPts val="255"/>
              <a:buNone/>
            </a:pPr>
            <a:r>
              <a:t/>
            </a:r>
            <a:endParaRPr b="1"/>
          </a:p>
          <a:p>
            <a:pPr indent="0" lvl="0" marL="0" rtl="0" algn="l">
              <a:lnSpc>
                <a:spcPct val="100000"/>
              </a:lnSpc>
              <a:spcBef>
                <a:spcPts val="200"/>
              </a:spcBef>
              <a:spcAft>
                <a:spcPts val="0"/>
              </a:spcAft>
              <a:buSzPts val="255"/>
              <a:buNone/>
            </a:pPr>
            <a:r>
              <a:rPr b="1" lang="de-DE"/>
              <a:t>Quellen</a:t>
            </a:r>
            <a:r>
              <a:rPr lang="de-DE"/>
              <a:t>: </a:t>
            </a:r>
            <a:endParaRPr/>
          </a:p>
          <a:p>
            <a:pPr indent="-177800" lvl="0" marL="177800" rtl="0" algn="l">
              <a:lnSpc>
                <a:spcPct val="100000"/>
              </a:lnSpc>
              <a:spcBef>
                <a:spcPts val="200"/>
              </a:spcBef>
              <a:spcAft>
                <a:spcPts val="0"/>
              </a:spcAft>
              <a:buSzPts val="1100"/>
              <a:buFont typeface="Arial"/>
              <a:buChar char="•"/>
            </a:pPr>
            <a:r>
              <a:rPr lang="de-DE" sz="1100"/>
              <a:t>Berliner Regenwasseragentur (o.J.). Senatsverwaltung für Mobilität, Verkehr, Klimaschutz und Umwelt (Hrsg.):  Versickerung. Online: https://regenwasseragentur.berlin/massnahmen/regenwasser-versickern/ </a:t>
            </a:r>
            <a:endParaRPr sz="1100"/>
          </a:p>
          <a:p>
            <a:pPr indent="-177800" lvl="0" marL="177800" rtl="0" algn="l">
              <a:lnSpc>
                <a:spcPct val="100000"/>
              </a:lnSpc>
              <a:spcBef>
                <a:spcPts val="0"/>
              </a:spcBef>
              <a:spcAft>
                <a:spcPts val="0"/>
              </a:spcAft>
              <a:buSzPts val="1100"/>
              <a:buFont typeface="Arial"/>
              <a:buChar char="•"/>
            </a:pPr>
            <a:r>
              <a:rPr lang="de-DE" sz="1100"/>
              <a:t>Sieker (2023): Das Konzept der Schwammstadt. Online: </a:t>
            </a:r>
            <a:r>
              <a:rPr lang="de-DE" sz="1100" u="sng">
                <a:solidFill>
                  <a:schemeClr val="hlink"/>
                </a:solidFill>
                <a:hlinkClick r:id="rId2"/>
              </a:rPr>
              <a:t>https://www.sieker.de/fachinformationen/umgang-mit-regenwasser/article/das-konzept-der-schwammstadt-sponge-city-577.html</a:t>
            </a:r>
            <a:r>
              <a:rPr lang="de-DE" sz="1100"/>
              <a:t> </a:t>
            </a:r>
            <a:endParaRPr sz="1100"/>
          </a:p>
          <a:p>
            <a:pPr indent="-177800" lvl="0" marL="177800" rtl="0" algn="l">
              <a:lnSpc>
                <a:spcPct val="100000"/>
              </a:lnSpc>
              <a:spcBef>
                <a:spcPts val="0"/>
              </a:spcBef>
              <a:spcAft>
                <a:spcPts val="0"/>
              </a:spcAft>
              <a:buSzPts val="1100"/>
              <a:buFont typeface="Arial"/>
              <a:buChar char="•"/>
            </a:pPr>
            <a:r>
              <a:rPr lang="de-DE" sz="1100"/>
              <a:t>UBA 2023: Bodenversiegelung. Online: </a:t>
            </a:r>
            <a:r>
              <a:rPr lang="de-DE" sz="1100" u="sng">
                <a:solidFill>
                  <a:schemeClr val="hlink"/>
                </a:solidFill>
                <a:hlinkClick r:id="rId3"/>
              </a:rPr>
              <a:t>https://www.umweltbundesamt.de/daten/flaeche-boden-land-oekosysteme/boden/bodenversiegelung#was-ist-bodenversiegelung</a:t>
            </a:r>
            <a:endParaRPr sz="110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26da63f9b3d_1_884:notes"/>
          <p:cNvSpPr/>
          <p:nvPr>
            <p:ph idx="2" type="sldImg"/>
          </p:nvPr>
        </p:nvSpPr>
        <p:spPr>
          <a:xfrm>
            <a:off x="479425" y="374650"/>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g26da63f9b3d_1_884:notes"/>
          <p:cNvSpPr txBox="1"/>
          <p:nvPr>
            <p:ph idx="1" type="body"/>
          </p:nvPr>
        </p:nvSpPr>
        <p:spPr>
          <a:xfrm>
            <a:off x="479431" y="3924000"/>
            <a:ext cx="6145200" cy="572127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Beschreibung</a:t>
            </a:r>
            <a:endParaRPr b="1"/>
          </a:p>
          <a:p>
            <a:pPr indent="0" lvl="0" marL="0" rtl="0" algn="l">
              <a:lnSpc>
                <a:spcPct val="100000"/>
              </a:lnSpc>
              <a:spcBef>
                <a:spcPts val="0"/>
              </a:spcBef>
              <a:spcAft>
                <a:spcPts val="0"/>
              </a:spcAft>
              <a:buSzPts val="1400"/>
              <a:buNone/>
            </a:pPr>
            <a:r>
              <a:rPr lang="de-DE"/>
              <a:t>Nachhaltiger Asphalt - Ökologischer Vergleich verschiedener Asphaltmischungen:</a:t>
            </a:r>
            <a:endParaRPr/>
          </a:p>
          <a:p>
            <a:pPr indent="0" lvl="0" marL="0" rtl="0" algn="l">
              <a:lnSpc>
                <a:spcPct val="100000"/>
              </a:lnSpc>
              <a:spcBef>
                <a:spcPts val="0"/>
              </a:spcBef>
              <a:spcAft>
                <a:spcPts val="0"/>
              </a:spcAft>
              <a:buSzPts val="1400"/>
              <a:buNone/>
            </a:pPr>
            <a:r>
              <a:rPr lang="de-DE"/>
              <a:t>Der abgebildete Vergleich der sechs untersuchten Varianten zeigt: Je höher, der Anteil an Sekundär-Rohstoffen, desto geringer die Umweltbelastung im Lebensweg von Asphaltbelägen. Den stärksten Einfluss hat das Bindemittel Bitumen, ein Rückstand aus der Erdölherstellung. Direkt dahinter folgen die Umweltbelastungen, die durch die Herstellung und den Transport der Kiessande, also Splitt und Brechsand, entstehen. Die anlagenspezifischen Luftemissionen hingegen sind von untergeordneter Bedeutung.</a:t>
            </a:r>
            <a:endParaRPr/>
          </a:p>
          <a:p>
            <a:pPr indent="0" lvl="0" marL="0" rtl="0" algn="l">
              <a:lnSpc>
                <a:spcPct val="100000"/>
              </a:lnSpc>
              <a:spcBef>
                <a:spcPts val="0"/>
              </a:spcBef>
              <a:spcAft>
                <a:spcPts val="0"/>
              </a:spcAft>
              <a:buSzPts val="1400"/>
              <a:buNone/>
            </a:pPr>
            <a:r>
              <a:rPr lang="de-DE"/>
              <a:t>Unter dem Strich lässt sich also festhalten: Obwohl bei der Produktion von Recycling-Asphalt am Werkstandort mehr Schadstoffe an die Luft abgegeben werden, sprechen die Gesamt-Ökobilanzen deutlich für das Recycling. Bei der Produktion von Asphalt aus frischen Rohstoffen wäre nur schon die Umweltbelastung durch die Herstellung und den Transport von Bitumen etwa dreimal höher, als beim Asphalt, der zu 60 Prozent aus Sekundärrohstoffen aus dem Straßenbau besteht.</a:t>
            </a:r>
            <a:endParaRPr/>
          </a:p>
          <a:p>
            <a:pPr indent="0" lvl="0" marL="0" rtl="0" algn="l">
              <a:lnSpc>
                <a:spcPct val="100000"/>
              </a:lnSpc>
              <a:spcBef>
                <a:spcPts val="0"/>
              </a:spcBef>
              <a:spcAft>
                <a:spcPts val="0"/>
              </a:spcAft>
              <a:buSzPts val="1400"/>
              <a:buNone/>
            </a:pPr>
            <a:r>
              <a:rPr lang="de-DE"/>
              <a:t>Teerhaltiger Straßenaufbruch gilt europaweit seit 2002 aufgrund seines hohen PAK-Gehalts als gefährlicher Abfall und ist als besonders überwachungsbedürftig eingestuft.</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de-DE"/>
              <a:t>Aufgabe</a:t>
            </a:r>
            <a:endParaRPr b="1"/>
          </a:p>
          <a:p>
            <a:pPr indent="-171450" lvl="0" marL="171450" rtl="0" algn="l">
              <a:lnSpc>
                <a:spcPct val="100000"/>
              </a:lnSpc>
              <a:spcBef>
                <a:spcPts val="0"/>
              </a:spcBef>
              <a:spcAft>
                <a:spcPts val="0"/>
              </a:spcAft>
              <a:buSzPts val="1400"/>
              <a:buFont typeface="Arial"/>
              <a:buChar char="•"/>
            </a:pPr>
            <a:r>
              <a:rPr lang="de-DE"/>
              <a:t>Eine alte Asphaltstraße erhält eine neue Verschleißdecke. Beschreiben Sie Ihr Vorgehen und gehen Sie dabei auf die Aspekte: Ausbauasphalt, Recyclingasphalt, Teerhaltigen Straßenaufbruch, Energieeinsatz und Umweltbelastung ein.  </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de-DE"/>
              <a:t>Quellen</a:t>
            </a:r>
            <a:endParaRPr b="1"/>
          </a:p>
          <a:p>
            <a:pPr indent="-171450" lvl="0" marL="171450" rtl="0" algn="l">
              <a:lnSpc>
                <a:spcPct val="100000"/>
              </a:lnSpc>
              <a:spcBef>
                <a:spcPts val="0"/>
              </a:spcBef>
              <a:spcAft>
                <a:spcPts val="0"/>
              </a:spcAft>
              <a:buSzPts val="1400"/>
              <a:buFont typeface="Arial"/>
              <a:buChar char="•"/>
            </a:pPr>
            <a:r>
              <a:rPr lang="de-DE" sz="1100"/>
              <a:t>Meissner, Willi (2018): Recycling-Asphalt schont die Umwelt. Kytzia Susanne HSR Hochschule für Technik Rapperswil. higgs Wissenschafts (Hrsg.) Scitec-Media GmbH, Winterhur (CH). Online: </a:t>
            </a:r>
            <a:r>
              <a:rPr lang="de-DE" sz="1100" u="sng">
                <a:solidFill>
                  <a:schemeClr val="hlink"/>
                </a:solidFill>
                <a:hlinkClick r:id="rId2"/>
              </a:rPr>
              <a:t>https://www.higgs.ch/recycling-asphalt-schont-die-umwelt/14567/</a:t>
            </a:r>
            <a:endParaRPr sz="1100"/>
          </a:p>
          <a:p>
            <a:pPr indent="-171450" lvl="0" marL="171450" rtl="0" algn="l">
              <a:lnSpc>
                <a:spcPct val="100000"/>
              </a:lnSpc>
              <a:spcBef>
                <a:spcPts val="0"/>
              </a:spcBef>
              <a:spcAft>
                <a:spcPts val="0"/>
              </a:spcAft>
              <a:buSzPts val="1400"/>
              <a:buFont typeface="Arial"/>
              <a:buChar char="•"/>
            </a:pPr>
            <a:r>
              <a:rPr lang="de-DE" sz="1100"/>
              <a:t>REMEX (2021): Straßenaufbruch ökologisch entsorgen - Entsorgungsoptionen für teer¬/pechhaltigen Straßenaufbruch unter ökologischen Gesichtspunkten. REMEX GmbH. Düsseldorf 01.2021. Online: https://remex-solutions.de/fileadmin/user_upload/pdf/de/ts-verwertung_bro_Strassenaufbruch_de_web.pdf</a:t>
            </a:r>
            <a:endParaRPr sz="1100"/>
          </a:p>
        </p:txBody>
      </p:sp>
      <p:sp>
        <p:nvSpPr>
          <p:cNvPr id="401" name="Google Shape;401;g26da63f9b3d_1_88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25be34df3b4_0_941:notes"/>
          <p:cNvSpPr/>
          <p:nvPr>
            <p:ph idx="2" type="sldImg"/>
          </p:nvPr>
        </p:nvSpPr>
        <p:spPr>
          <a:xfrm>
            <a:off x="481013" y="374650"/>
            <a:ext cx="6142037"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g25be34df3b4_0_94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417" name="Google Shape;417;g25be34df3b4_0_941:notes"/>
          <p:cNvSpPr txBox="1"/>
          <p:nvPr>
            <p:ph idx="1" type="body"/>
          </p:nvPr>
        </p:nvSpPr>
        <p:spPr>
          <a:xfrm>
            <a:off x="481012" y="3924000"/>
            <a:ext cx="6142037" cy="46389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latin typeface="Calibri"/>
              <a:ea typeface="Calibri"/>
              <a:cs typeface="Calibri"/>
              <a:sym typeface="Calibri"/>
            </a:endParaRPr>
          </a:p>
          <a:p>
            <a:pPr indent="0" lvl="0" marL="0" rtl="0" algn="l">
              <a:lnSpc>
                <a:spcPct val="100000"/>
              </a:lnSpc>
              <a:spcBef>
                <a:spcPts val="200"/>
              </a:spcBef>
              <a:spcAft>
                <a:spcPts val="0"/>
              </a:spcAft>
              <a:buSzPts val="1400"/>
              <a:buNone/>
            </a:pPr>
            <a:r>
              <a:rPr lang="de-DE">
                <a:latin typeface="Calibri"/>
                <a:ea typeface="Calibri"/>
                <a:cs typeface="Calibri"/>
                <a:sym typeface="Calibri"/>
              </a:rPr>
              <a:t>Die Klimakrise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a:latin typeface="Calibri"/>
                <a:ea typeface="Calibri"/>
                <a:cs typeface="Calibri"/>
                <a:sym typeface="Calibri"/>
              </a:rPr>
              <a:t>2</a:t>
            </a:r>
            <a:r>
              <a:rPr lang="de-DE">
                <a:latin typeface="Calibri"/>
                <a:ea typeface="Calibri"/>
                <a:cs typeface="Calibri"/>
                <a:sym typeface="Calibri"/>
              </a:rPr>
              <a:t>-Äq) verantwortlich sind, so zeigen sich mehrere Bereiche: Die Energiewirtschaft, die Strom zur Verfügung stellt, der Verkehr, die Industrie, Hauswärme, Landwirtschaft, Bodennutzung und Abfälle. </a:t>
            </a:r>
            <a:endParaRPr>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t/>
            </a:r>
            <a:endParaRPr b="1">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b="1" lang="de-DE">
                <a:latin typeface="Calibri"/>
                <a:ea typeface="Calibri"/>
                <a:cs typeface="Calibri"/>
                <a:sym typeface="Calibri"/>
              </a:rPr>
              <a:t>Aufgabe </a:t>
            </a:r>
            <a:endParaRPr/>
          </a:p>
          <a:p>
            <a:pPr indent="-171450" lvl="0" marL="171450" rtl="0" algn="l">
              <a:lnSpc>
                <a:spcPct val="100000"/>
              </a:lnSpc>
              <a:spcBef>
                <a:spcPts val="0"/>
              </a:spcBef>
              <a:spcAft>
                <a:spcPts val="0"/>
              </a:spcAft>
              <a:buSzPts val="1100"/>
              <a:buFont typeface="Arial"/>
              <a:buChar char="•"/>
            </a:pPr>
            <a:r>
              <a:rPr lang="de-DE">
                <a:solidFill>
                  <a:schemeClr val="dk1"/>
                </a:solidFill>
                <a:latin typeface="Calibri"/>
                <a:ea typeface="Calibri"/>
                <a:cs typeface="Calibri"/>
                <a:sym typeface="Calibri"/>
              </a:rPr>
              <a:t>In welchen Bereichen benötigt Ihr Betrieb Energie?</a:t>
            </a:r>
            <a:endParaRPr>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Quelle </a:t>
            </a:r>
            <a:endParaRPr/>
          </a:p>
          <a:p>
            <a:pPr indent="-171450" lvl="0" marL="171450" rtl="0" algn="l">
              <a:lnSpc>
                <a:spcPct val="100000"/>
              </a:lnSpc>
              <a:spcBef>
                <a:spcPts val="0"/>
              </a:spcBef>
              <a:spcAft>
                <a:spcPts val="0"/>
              </a:spcAft>
              <a:buSzPts val="1200"/>
              <a:buFont typeface="Arial"/>
              <a:buChar char="•"/>
            </a:pPr>
            <a:r>
              <a:rPr lang="de-DE">
                <a:latin typeface="Calibri"/>
                <a:ea typeface="Calibri"/>
                <a:cs typeface="Calibri"/>
                <a:sym typeface="Calibri"/>
              </a:rPr>
              <a:t>Henschel, Karl - Martin 2020: Handbuch Klimaschutz. Basiswissen, Fakten Maßnahmen. Oekom Verlag München 2020, S. 24-25</a:t>
            </a:r>
            <a:endParaRPr>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05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26da63f9b3d_1_963:notes"/>
          <p:cNvSpPr/>
          <p:nvPr>
            <p:ph idx="2" type="sldImg"/>
          </p:nvPr>
        </p:nvSpPr>
        <p:spPr>
          <a:xfrm>
            <a:off x="479425" y="374650"/>
            <a:ext cx="6143625"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g26da63f9b3d_1_963: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432" name="Google Shape;432;g26da63f9b3d_1_963:notes"/>
          <p:cNvSpPr txBox="1"/>
          <p:nvPr>
            <p:ph idx="1" type="body"/>
          </p:nvPr>
        </p:nvSpPr>
        <p:spPr>
          <a:xfrm>
            <a:off x="478803" y="3923999"/>
            <a:ext cx="6143700" cy="6310613"/>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Beschreibung</a:t>
            </a:r>
            <a:endParaRPr sz="1100"/>
          </a:p>
          <a:p>
            <a:pPr indent="0" lvl="0" marL="0" marR="0" rtl="0" algn="l">
              <a:lnSpc>
                <a:spcPct val="100000"/>
              </a:lnSpc>
              <a:spcBef>
                <a:spcPts val="0"/>
              </a:spcBef>
              <a:spcAft>
                <a:spcPts val="0"/>
              </a:spcAft>
              <a:buClr>
                <a:srgbClr val="000000"/>
              </a:buClr>
              <a:buSzPts val="1600"/>
              <a:buFont typeface="Arial"/>
              <a:buNone/>
            </a:pPr>
            <a:r>
              <a:rPr b="0" i="0" lang="de-DE" sz="1100" u="none" cap="none" strike="noStrike">
                <a:solidFill>
                  <a:schemeClr val="dk1"/>
                </a:solidFill>
                <a:latin typeface="Calibri"/>
                <a:ea typeface="Calibri"/>
                <a:cs typeface="Calibri"/>
                <a:sym typeface="Calibri"/>
              </a:rPr>
              <a:t>Mehr als 70 % aller Treibhausgasemissionen entstehen durch die Nutzung von Kohle, Erdöl und Erdgas, v.a. um den Energiebedarf zu decken. </a:t>
            </a:r>
            <a:endParaRPr sz="1100"/>
          </a:p>
          <a:p>
            <a:pPr indent="0" lvl="0" marL="0" marR="0" rtl="0" algn="l">
              <a:lnSpc>
                <a:spcPct val="100000"/>
              </a:lnSpc>
              <a:spcBef>
                <a:spcPts val="0"/>
              </a:spcBef>
              <a:spcAft>
                <a:spcPts val="0"/>
              </a:spcAft>
              <a:buClr>
                <a:srgbClr val="000000"/>
              </a:buClr>
              <a:buSzPts val="1600"/>
              <a:buFont typeface="Arial"/>
              <a:buNone/>
            </a:pPr>
            <a:r>
              <a:rPr b="0" i="0" lang="de-DE" sz="1100" u="none" cap="none" strike="noStrike">
                <a:solidFill>
                  <a:schemeClr val="dk1"/>
                </a:solidFill>
                <a:latin typeface="Calibri"/>
                <a:ea typeface="Calibri"/>
                <a:cs typeface="Calibri"/>
                <a:sym typeface="Calibri"/>
              </a:rPr>
              <a:t>Rund 20 % aller Emissionen entstehen durch Landwirtschaft und Landnutzung, v.a. durch Konsum tierischer Produkte.</a:t>
            </a:r>
            <a:endParaRPr sz="1100"/>
          </a:p>
          <a:p>
            <a:pPr indent="0" lvl="0" marL="0" rtl="0" algn="l">
              <a:lnSpc>
                <a:spcPct val="100000"/>
              </a:lnSpc>
              <a:spcBef>
                <a:spcPts val="0"/>
              </a:spcBef>
              <a:spcAft>
                <a:spcPts val="0"/>
              </a:spcAft>
              <a:buSzPts val="1400"/>
              <a:buNone/>
            </a:pPr>
            <a:r>
              <a:rPr lang="de-DE" sz="1100">
                <a:solidFill>
                  <a:schemeClr val="dk1"/>
                </a:solidFill>
                <a:latin typeface="Calibri"/>
                <a:ea typeface="Calibri"/>
                <a:cs typeface="Calibri"/>
                <a:sym typeface="Calibri"/>
              </a:rPr>
              <a:t>Der Gebäudesektor (Wohngebäude, öffentliche und geschäftliche Gebäude insgesamt) ist für 17,1% der Emissionen verantwortlich und übersteigt damit die Emissionen, die im Verkehrssektor entstehen.</a:t>
            </a:r>
            <a:endParaRPr sz="1100"/>
          </a:p>
          <a:p>
            <a:pPr indent="0" lvl="0" marL="0" marR="0" rtl="0" algn="l">
              <a:lnSpc>
                <a:spcPct val="100000"/>
              </a:lnSpc>
              <a:spcBef>
                <a:spcPts val="0"/>
              </a:spcBef>
              <a:spcAft>
                <a:spcPts val="0"/>
              </a:spcAft>
              <a:buClr>
                <a:srgbClr val="000000"/>
              </a:buClr>
              <a:buSzPts val="1400"/>
              <a:buFont typeface="Arial"/>
              <a:buNone/>
            </a:pPr>
            <a:r>
              <a:t/>
            </a:r>
            <a:endParaRPr b="1"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100">
                <a:solidFill>
                  <a:schemeClr val="dk1"/>
                </a:solidFill>
                <a:latin typeface="Calibri"/>
                <a:ea typeface="Calibri"/>
                <a:cs typeface="Calibri"/>
                <a:sym typeface="Calibri"/>
              </a:rPr>
              <a:t>Aufgabe</a:t>
            </a:r>
            <a:endParaRPr sz="1100"/>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Calibri"/>
                <a:ea typeface="Calibri"/>
                <a:cs typeface="Calibri"/>
                <a:sym typeface="Calibri"/>
              </a:rPr>
              <a:t>Wie können Sie als Schornsteinfeger oder Schornsteinfegerin dazu beitragen, dass CO</a:t>
            </a:r>
            <a:r>
              <a:rPr baseline="-25000" lang="de-DE" sz="1100">
                <a:solidFill>
                  <a:schemeClr val="dk1"/>
                </a:solidFill>
                <a:latin typeface="Calibri"/>
                <a:ea typeface="Calibri"/>
                <a:cs typeface="Calibri"/>
                <a:sym typeface="Calibri"/>
              </a:rPr>
              <a:t>2</a:t>
            </a:r>
            <a:r>
              <a:rPr lang="de-DE" sz="1100">
                <a:solidFill>
                  <a:schemeClr val="dk1"/>
                </a:solidFill>
                <a:latin typeface="Calibri"/>
                <a:ea typeface="Calibri"/>
                <a:cs typeface="Calibri"/>
                <a:sym typeface="Calibri"/>
              </a:rPr>
              <a:t>-Emissionen verringert oder vermieden werden?</a:t>
            </a:r>
            <a:endParaRPr/>
          </a:p>
          <a:p>
            <a:pPr indent="0" lvl="0" marL="0" marR="0" rtl="0" algn="l">
              <a:lnSpc>
                <a:spcPct val="100000"/>
              </a:lnSpc>
              <a:spcBef>
                <a:spcPts val="0"/>
              </a:spcBef>
              <a:spcAft>
                <a:spcPts val="0"/>
              </a:spcAft>
              <a:buClr>
                <a:srgbClr val="000000"/>
              </a:buClr>
              <a:buSzPts val="1400"/>
              <a:buNone/>
            </a:pPr>
            <a:r>
              <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Schornsteinfegerinnen und Schornsteinfegern haben v.a. im Gebäudesektor Einfluss auf die Reduktion von Treibhausgasen. Einerseits, indem sie Heizungsanlagen regelmäßig kontrollieren und warten, Schadstoffgrenzen und auf Einhaltung gesetzlicher Vorgaben kontrollieren, bestehende Anlagen optimieren, neue Anlagen richtig dimensionieren und alte Anlagen nachrüsten oder außer Betrieb nehmen. Andererseits kommt Schornsteinfegerinnen und Schornsteinfegern zunehmend die Rolle von Energieberatern und Energieberaterinnen zu. Sie können beraten zu:</a:t>
            </a:r>
            <a:endParaRPr sz="1100"/>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Dämmung der Gebäudehülle, um den Energiebedarf zu reduzieren</a:t>
            </a:r>
            <a:endParaRPr sz="1100"/>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Austausch alter Heizsysteme durch energieeffizientere Geräte</a:t>
            </a:r>
            <a:endParaRPr sz="1100"/>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Austausch von Öl- und Gasheizungen durch emissionsfreie bzw. –arme Heizsysteme aus Wärmepumpe, Photovoltaik, BHKW, ggf. Fernwärme etc.</a:t>
            </a:r>
            <a:endParaRPr sz="1100"/>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Förderprogrammen</a:t>
            </a:r>
            <a:endParaRPr sz="1100"/>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Ressourcenschonenden Heizungseinstellungen (z.B. Nachtabsenkung) und Emissionsarmen Anheizmethoden (Holzheizung)</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Quellen und Abbildung</a:t>
            </a:r>
            <a:endParaRPr sz="1100"/>
          </a:p>
          <a:p>
            <a:pPr indent="-171450" lvl="0" marL="171450" rtl="0" algn="l">
              <a:lnSpc>
                <a:spcPct val="100000"/>
              </a:lnSpc>
              <a:spcBef>
                <a:spcPts val="0"/>
              </a:spcBef>
              <a:spcAft>
                <a:spcPts val="0"/>
              </a:spcAft>
              <a:buSzPts val="1400"/>
              <a:buFont typeface="Arial"/>
              <a:buChar char="•"/>
            </a:pPr>
            <a:r>
              <a:rPr lang="de-DE" sz="1100"/>
              <a:t>Verursacher der weltweiten menschengemachten Treibhausgasemissionen im Jahr 2018 in Prozent von </a:t>
            </a:r>
            <a:r>
              <a:rPr lang="de-DE" sz="1100">
                <a:solidFill>
                  <a:schemeClr val="dk1"/>
                </a:solidFill>
                <a:latin typeface="Calibri"/>
                <a:ea typeface="Calibri"/>
                <a:cs typeface="Calibri"/>
                <a:sym typeface="Calibri"/>
              </a:rPr>
              <a:t>David Nelles und Christian Serrer, eigene Darstellung durch Stephan Arnold, lizenziert unter </a:t>
            </a:r>
            <a:r>
              <a:rPr lang="de-DE" sz="1100" u="sng">
                <a:solidFill>
                  <a:schemeClr val="dk1"/>
                </a:solidFill>
                <a:latin typeface="Calibri"/>
                <a:ea typeface="Calibri"/>
                <a:cs typeface="Calibri"/>
                <a:sym typeface="Calibri"/>
                <a:hlinkClick r:id="rId2">
                  <a:extLst>
                    <a:ext uri="{A12FA001-AC4F-418D-AE19-62706E023703}">
                      <ahyp:hlinkClr val="tx"/>
                    </a:ext>
                  </a:extLst>
                </a:hlinkClick>
              </a:rPr>
              <a:t>CC BY 4.0</a:t>
            </a:r>
            <a:r>
              <a:rPr lang="de-DE" sz="1100">
                <a:solidFill>
                  <a:schemeClr val="dk1"/>
                </a:solidFill>
                <a:latin typeface="Calibri"/>
                <a:ea typeface="Calibri"/>
                <a:cs typeface="Calibri"/>
                <a:sym typeface="Calibri"/>
              </a:rPr>
              <a:t>.</a:t>
            </a:r>
            <a:endParaRPr sz="1100"/>
          </a:p>
          <a:p>
            <a:pPr indent="-171450" lvl="0" marL="171450" marR="0" rtl="0" algn="l">
              <a:lnSpc>
                <a:spcPct val="100000"/>
              </a:lnSpc>
              <a:spcBef>
                <a:spcPts val="0"/>
              </a:spcBef>
              <a:spcAft>
                <a:spcPts val="0"/>
              </a:spcAft>
              <a:buClr>
                <a:srgbClr val="000000"/>
              </a:buClr>
              <a:buSzPts val="1400"/>
              <a:buFont typeface="Arial"/>
              <a:buChar char="•"/>
            </a:pPr>
            <a:r>
              <a:rPr b="0" i="0" lang="de-DE" sz="1100" cap="none" strike="noStrike">
                <a:solidFill>
                  <a:schemeClr val="dk1"/>
                </a:solidFill>
                <a:latin typeface="Calibri"/>
                <a:ea typeface="Calibri"/>
                <a:cs typeface="Calibri"/>
                <a:sym typeface="Calibri"/>
              </a:rPr>
              <a:t>Umweltbundesamt (Hrsg. 2020): Heizen mit Holz. Ein Ratgeber zum richtigen und sauberen Heizen. Online:</a:t>
            </a:r>
            <a:r>
              <a:rPr b="0" i="0" lang="de-DE" sz="1100" u="sng" cap="none" strike="noStrike">
                <a:solidFill>
                  <a:schemeClr val="dk1"/>
                </a:solidFill>
                <a:latin typeface="Calibri"/>
                <a:ea typeface="Calibri"/>
                <a:cs typeface="Calibri"/>
                <a:sym typeface="Calibri"/>
                <a:hlinkClick r:id="rId3">
                  <a:extLst>
                    <a:ext uri="{A12FA001-AC4F-418D-AE19-62706E023703}">
                      <ahyp:hlinkClr val="tx"/>
                    </a:ext>
                  </a:extLst>
                </a:hlinkClick>
              </a:rPr>
              <a:t> www.umweltbundesamt.de/sites/default/files/medien/1410/publikationen/2020_heizen_mit_holz_bf.pdf</a:t>
            </a:r>
            <a:endParaRPr b="0" i="0" sz="1100"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cap="none" strike="noStrike">
                <a:solidFill>
                  <a:schemeClr val="dk1"/>
                </a:solidFill>
                <a:latin typeface="Calibri"/>
                <a:ea typeface="Calibri"/>
                <a:cs typeface="Calibri"/>
                <a:sym typeface="Calibri"/>
              </a:rPr>
              <a:t>Hentschel, Karl-Martin et al. (2020): Handbuch Klimaschutz. Wie Deutschland das 1,5-Grad-Ziel einhalten kann. </a:t>
            </a:r>
            <a:endParaRPr sz="1100">
              <a:solidFill>
                <a:schemeClr val="lt1"/>
              </a:solidFill>
            </a:endParaRPr>
          </a:p>
          <a:p>
            <a:pPr indent="-82550" lvl="0" marL="171450" rtl="0" algn="l">
              <a:lnSpc>
                <a:spcPct val="100000"/>
              </a:lnSpc>
              <a:spcBef>
                <a:spcPts val="0"/>
              </a:spcBef>
              <a:spcAft>
                <a:spcPts val="0"/>
              </a:spcAft>
              <a:buSzPts val="1400"/>
              <a:buFont typeface="Arial"/>
              <a:buNone/>
            </a:pPr>
            <a:r>
              <a:t/>
            </a:r>
            <a:endParaRPr b="1" sz="110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6da63f9b3d_1_1040:notes"/>
          <p:cNvSpPr/>
          <p:nvPr>
            <p:ph idx="2" type="sldImg"/>
          </p:nvPr>
        </p:nvSpPr>
        <p:spPr>
          <a:xfrm>
            <a:off x="479425" y="374650"/>
            <a:ext cx="6143625"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g26da63f9b3d_1_1040: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445" name="Google Shape;445;g26da63f9b3d_1_1040:notes"/>
          <p:cNvSpPr txBox="1"/>
          <p:nvPr>
            <p:ph idx="1" type="body"/>
          </p:nvPr>
        </p:nvSpPr>
        <p:spPr>
          <a:xfrm>
            <a:off x="478803" y="3924000"/>
            <a:ext cx="6143700" cy="5961000"/>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p>
          <a:p>
            <a:pPr indent="0" lvl="0" marL="0" marR="0" rtl="0" algn="l">
              <a:lnSpc>
                <a:spcPct val="100000"/>
              </a:lnSpc>
              <a:spcBef>
                <a:spcPts val="0"/>
              </a:spcBef>
              <a:spcAft>
                <a:spcPts val="0"/>
              </a:spcAft>
              <a:buClr>
                <a:srgbClr val="000000"/>
              </a:buClr>
              <a:buSzPts val="1400"/>
              <a:buFont typeface="Arial"/>
              <a:buNone/>
            </a:pPr>
            <a:r>
              <a:rPr lang="de-DE">
                <a:latin typeface="Calibri"/>
                <a:ea typeface="Calibri"/>
                <a:cs typeface="Calibri"/>
                <a:sym typeface="Calibri"/>
              </a:rPr>
              <a:t>Die Abbildung zeigt den </a:t>
            </a:r>
            <a:r>
              <a:rPr b="0" i="0" lang="de-DE" u="none" cap="none" strike="noStrike">
                <a:solidFill>
                  <a:schemeClr val="dk1"/>
                </a:solidFill>
                <a:latin typeface="Calibri"/>
                <a:ea typeface="Calibri"/>
                <a:cs typeface="Calibri"/>
                <a:sym typeface="Calibri"/>
              </a:rPr>
              <a:t>Primärenergieeinsatz, bezogen auf den Materialverbrauch, der erforderlich ist, um einen R-Wert (Wärmedurchgangskoeffizienten) von 4.2 K*m²/W zu erreichen. Bei diesem R-Wert strömt bei einer Temperaturdifferenz (innen/außen) von 4,2 K pro m²´Fläche ein Wärmestrom von 1 W.</a:t>
            </a:r>
            <a:br>
              <a:rPr b="0" i="0" lang="de-DE" u="none" cap="none" strike="noStrike">
                <a:solidFill>
                  <a:schemeClr val="dk1"/>
                </a:solidFill>
                <a:latin typeface="Calibri"/>
                <a:ea typeface="Calibri"/>
                <a:cs typeface="Calibri"/>
                <a:sym typeface="Calibri"/>
              </a:rPr>
            </a:br>
            <a:endParaRPr b="0" i="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de-DE" u="none" cap="none" strike="noStrike">
                <a:solidFill>
                  <a:srgbClr val="548135"/>
                </a:solidFill>
                <a:latin typeface="Calibri"/>
                <a:ea typeface="Calibri"/>
                <a:cs typeface="Calibri"/>
                <a:sym typeface="Calibri"/>
              </a:rPr>
              <a:t>GRÜN: </a:t>
            </a:r>
            <a:r>
              <a:rPr b="0" i="0" lang="de-DE" u="none" cap="none" strike="noStrike">
                <a:solidFill>
                  <a:schemeClr val="dk1"/>
                </a:solidFill>
                <a:latin typeface="Calibri"/>
                <a:ea typeface="Calibri"/>
                <a:cs typeface="Calibri"/>
                <a:sym typeface="Calibri"/>
              </a:rPr>
              <a:t>häufig als ökologisch klassifizierte Dämmstoffe</a:t>
            </a:r>
            <a:br>
              <a:rPr b="0" i="0" lang="de-DE" u="none" cap="none" strike="noStrike">
                <a:solidFill>
                  <a:schemeClr val="dk1"/>
                </a:solidFill>
                <a:latin typeface="Calibri"/>
                <a:ea typeface="Calibri"/>
                <a:cs typeface="Calibri"/>
                <a:sym typeface="Calibri"/>
              </a:rPr>
            </a:br>
            <a:r>
              <a:rPr b="0" i="0" lang="de-DE" u="none" cap="none" strike="noStrike">
                <a:solidFill>
                  <a:srgbClr val="595959"/>
                </a:solidFill>
                <a:latin typeface="Calibri"/>
                <a:ea typeface="Calibri"/>
                <a:cs typeface="Calibri"/>
                <a:sym typeface="Calibri"/>
              </a:rPr>
              <a:t>GRAU: </a:t>
            </a:r>
            <a:r>
              <a:rPr b="0" i="0" lang="de-DE" u="none" cap="none" strike="noStrike">
                <a:solidFill>
                  <a:schemeClr val="dk1"/>
                </a:solidFill>
                <a:latin typeface="Calibri"/>
                <a:ea typeface="Calibri"/>
                <a:cs typeface="Calibri"/>
                <a:sym typeface="Calibri"/>
              </a:rPr>
              <a:t>konventionelle Schaum- und Mineralfaser-Dämmstoffe</a:t>
            </a:r>
            <a:endParaRPr/>
          </a:p>
          <a:p>
            <a:pPr indent="0" lvl="0" marL="0" marR="0" rtl="0" algn="l">
              <a:lnSpc>
                <a:spcPct val="100000"/>
              </a:lnSpc>
              <a:spcBef>
                <a:spcPts val="0"/>
              </a:spcBef>
              <a:spcAft>
                <a:spcPts val="0"/>
              </a:spcAft>
              <a:buClr>
                <a:srgbClr val="000000"/>
              </a:buClr>
              <a:buSzPts val="1400"/>
              <a:buFont typeface="Arial"/>
              <a:buNone/>
            </a:pPr>
            <a:r>
              <a:t/>
            </a:r>
            <a:endParaRPr b="0" i="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de-DE" u="none" cap="none" strike="noStrike">
                <a:solidFill>
                  <a:schemeClr val="dk1"/>
                </a:solidFill>
                <a:latin typeface="Calibri"/>
                <a:ea typeface="Calibri"/>
                <a:cs typeface="Calibri"/>
                <a:sym typeface="Calibri"/>
              </a:rPr>
              <a:t>Die Abbildung verdeutlicht, dass einige Dämmstoffe (Blähton, Calciumsilikat), die als ökologisch bezeichnet werden, deutlich mehr Energie bei der Herstellung benötigen, als die konventionellen Materialien. Vorzuziehen sind ökologische Dämmstoffe mit geringem Energiebedarf bei der Herstellung wie Zellulose, Stroh-Einblasdämmung und Holzfaser-Einblasdämmung.</a:t>
            </a:r>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a:solidFill>
                  <a:schemeClr val="dk1"/>
                </a:solidFill>
                <a:latin typeface="Calibri"/>
                <a:ea typeface="Calibri"/>
                <a:cs typeface="Calibri"/>
                <a:sym typeface="Calibri"/>
              </a:rPr>
              <a:t>Aufgaben</a:t>
            </a:r>
            <a:endParaRPr/>
          </a:p>
          <a:p>
            <a:pPr indent="-171450" lvl="0" marL="171450" rtl="0" algn="l">
              <a:lnSpc>
                <a:spcPct val="100000"/>
              </a:lnSpc>
              <a:spcBef>
                <a:spcPts val="0"/>
              </a:spcBef>
              <a:spcAft>
                <a:spcPts val="0"/>
              </a:spcAft>
              <a:buClr>
                <a:schemeClr val="dk1"/>
              </a:buClr>
              <a:buSzPts val="1212"/>
              <a:buFont typeface="Arial"/>
              <a:buChar char="•"/>
            </a:pPr>
            <a:r>
              <a:rPr lang="de-DE">
                <a:solidFill>
                  <a:schemeClr val="dk1"/>
                </a:solidFill>
                <a:latin typeface="Calibri"/>
                <a:ea typeface="Calibri"/>
                <a:cs typeface="Calibri"/>
                <a:sym typeface="Calibri"/>
              </a:rPr>
              <a:t>Was fällt auf?</a:t>
            </a:r>
            <a:endParaRPr b="0" i="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12"/>
              <a:buFont typeface="Arial"/>
              <a:buChar char="•"/>
            </a:pPr>
            <a:r>
              <a:rPr b="0" i="0" lang="de-DE" u="none" cap="none" strike="noStrike">
                <a:solidFill>
                  <a:schemeClr val="dk1"/>
                </a:solidFill>
                <a:latin typeface="Calibri"/>
                <a:ea typeface="Calibri"/>
                <a:cs typeface="Calibri"/>
                <a:sym typeface="Calibri"/>
              </a:rPr>
              <a:t>Welche der Dämmstoffe sind unter dem Aspekt des Klimaschutzes empfehlenswert? </a:t>
            </a:r>
            <a:endParaRPr>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a:solidFill>
                  <a:schemeClr val="dk1"/>
                </a:solidFill>
                <a:latin typeface="Calibri"/>
                <a:ea typeface="Calibri"/>
                <a:cs typeface="Calibri"/>
                <a:sym typeface="Calibri"/>
              </a:rPr>
              <a:t>Quellen </a:t>
            </a:r>
            <a:endParaRPr/>
          </a:p>
          <a:p>
            <a:pPr indent="-171450" lvl="0" marL="171450" rtl="0" algn="l">
              <a:lnSpc>
                <a:spcPct val="100000"/>
              </a:lnSpc>
              <a:spcBef>
                <a:spcPts val="0"/>
              </a:spcBef>
              <a:spcAft>
                <a:spcPts val="0"/>
              </a:spcAft>
              <a:buSzPts val="1111"/>
              <a:buFont typeface="Arial"/>
              <a:buChar char="•"/>
            </a:pPr>
            <a:r>
              <a:rPr lang="de-DE" sz="1100" u="sng">
                <a:solidFill>
                  <a:schemeClr val="dk1"/>
                </a:solidFill>
                <a:latin typeface="Calibri"/>
                <a:ea typeface="Calibri"/>
                <a:cs typeface="Calibri"/>
                <a:sym typeface="Calibri"/>
                <a:hlinkClick r:id="rId2">
                  <a:extLst>
                    <a:ext uri="{A12FA001-AC4F-418D-AE19-62706E023703}">
                      <ahyp:hlinkClr val="tx"/>
                    </a:ext>
                  </a:extLst>
                </a:hlinkClick>
              </a:rPr>
              <a:t>Nachhaltigkeit von Dämmstoffen</a:t>
            </a:r>
            <a:r>
              <a:rPr lang="de-DE" sz="1100">
                <a:solidFill>
                  <a:schemeClr val="dk1"/>
                </a:solidFill>
                <a:latin typeface="Calibri"/>
                <a:ea typeface="Calibri"/>
                <a:cs typeface="Calibri"/>
                <a:sym typeface="Calibri"/>
              </a:rPr>
              <a:t> von K. Paschko, 2020, grafisch bearbeitet durch Stephan Arnold, lizenziert unter </a:t>
            </a:r>
            <a:r>
              <a:rPr lang="de-DE" sz="1100" u="sng">
                <a:solidFill>
                  <a:schemeClr val="dk1"/>
                </a:solidFill>
                <a:latin typeface="Calibri"/>
                <a:ea typeface="Calibri"/>
                <a:cs typeface="Calibri"/>
                <a:sym typeface="Calibri"/>
                <a:hlinkClick r:id="rId3">
                  <a:extLst>
                    <a:ext uri="{A12FA001-AC4F-418D-AE19-62706E023703}">
                      <ahyp:hlinkClr val="tx"/>
                    </a:ext>
                  </a:extLst>
                </a:hlinkClick>
              </a:rPr>
              <a:t>CC BY 4.0</a:t>
            </a:r>
            <a:r>
              <a:rPr lang="de-DE" sz="1100">
                <a:solidFill>
                  <a:schemeClr val="dk1"/>
                </a:solidFill>
                <a:latin typeface="Calibri"/>
                <a:ea typeface="Calibri"/>
                <a:cs typeface="Calibri"/>
                <a:sym typeface="Calibri"/>
              </a:rPr>
              <a:t>. </a:t>
            </a:r>
            <a:endParaRPr b="1" sz="1100">
              <a:solidFill>
                <a:schemeClr val="dk1"/>
              </a:solidFill>
              <a:latin typeface="Calibri"/>
              <a:ea typeface="Calibri"/>
              <a:cs typeface="Calibri"/>
              <a:sym typeface="Calibri"/>
            </a:endParaRPr>
          </a:p>
          <a:p>
            <a:pPr indent="-171450" lvl="0" marL="176212" rtl="0" algn="l">
              <a:lnSpc>
                <a:spcPct val="100000"/>
              </a:lnSpc>
              <a:spcBef>
                <a:spcPts val="0"/>
              </a:spcBef>
              <a:spcAft>
                <a:spcPts val="0"/>
              </a:spcAft>
              <a:buClr>
                <a:schemeClr val="dk1"/>
              </a:buClr>
              <a:buSzPts val="1111"/>
              <a:buFont typeface="Arial"/>
              <a:buChar char="•"/>
            </a:pPr>
            <a:r>
              <a:rPr b="0" i="0" lang="de-DE" sz="1100" u="none" cap="none" strike="noStrike">
                <a:solidFill>
                  <a:schemeClr val="dk1"/>
                </a:solidFill>
                <a:latin typeface="Calibri"/>
                <a:ea typeface="Calibri"/>
                <a:cs typeface="Calibri"/>
                <a:sym typeface="Calibri"/>
              </a:rPr>
              <a:t>UfU (Hg.), Dorothea Carl und Marlies Bock (2017): Passivhausschulen werden aktiv. Online: https://www.ufu.de/wp-content/uploads/2017/01/UFU_Broschuere_Passivhaus-Schulen_digitale-Ausgabe.pdf </a:t>
            </a:r>
            <a:endParaRPr sz="11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5be34df3b4_0_322:notes"/>
          <p:cNvSpPr/>
          <p:nvPr>
            <p:ph idx="2" type="sldImg"/>
          </p:nvPr>
        </p:nvSpPr>
        <p:spPr>
          <a:xfrm>
            <a:off x="479425" y="374650"/>
            <a:ext cx="6142038"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25be34df3b4_0_322: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457" name="Google Shape;457;g25be34df3b4_0_322:notes"/>
          <p:cNvSpPr txBox="1"/>
          <p:nvPr>
            <p:ph idx="1" type="body"/>
          </p:nvPr>
        </p:nvSpPr>
        <p:spPr>
          <a:xfrm>
            <a:off x="481012" y="3924000"/>
            <a:ext cx="6141900" cy="5764500"/>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Clr>
                <a:schemeClr val="dk1"/>
              </a:buClr>
              <a:buSzPts val="1050"/>
              <a:buNone/>
            </a:pPr>
            <a:r>
              <a:rPr b="1" lang="de-DE"/>
              <a:t>Beschreibung</a:t>
            </a:r>
            <a:r>
              <a:rPr lang="de-DE"/>
              <a:t>: </a:t>
            </a:r>
            <a:endParaRPr/>
          </a:p>
          <a:p>
            <a:pPr indent="0" lvl="0" marL="0" rtl="0" algn="l">
              <a:lnSpc>
                <a:spcPct val="100000"/>
              </a:lnSpc>
              <a:spcBef>
                <a:spcPts val="0"/>
              </a:spcBef>
              <a:spcAft>
                <a:spcPts val="0"/>
              </a:spcAft>
              <a:buClr>
                <a:schemeClr val="dk1"/>
              </a:buClr>
              <a:buSzPts val="1050"/>
              <a:buNone/>
            </a:pPr>
            <a:r>
              <a:rPr lang="de-DE"/>
              <a:t>Wenn bei Stark-Regenereignissen die Regenwasser-Wehre überlaufen, kommt es durch die starken Belastung der Oberflächengewässer, in die das mit Fäkalien gemischte Abwasser direkt und ungeklärt einfließt, zu massivem Fischsterben. Das ist z.B. in Berlin im Bereich der Innenstadt häufig zu beobachten. Das nährstoffhaltige Abwasser führt zu einer starken Zehrung des Sauerstoffs bis hin zu völlig sauerstofffreien Zonen. Dadurch sterben viele Lebewesen sehr schnell und tote Fische treiben auf der Spree. Derzeit (2020/2021) gibt es im Durchschnitt 30 Mischwasserüberläufe im Jahr in Berlin.  Die Ableitung von Regenwasser über die Trennkanalisation belastet die Oberflächengewässer vor allem mit diffusen Einträgen von Schwermetallen  wie Cadmium, Zink, Blei und Kupfer, was sich im Sediment ablagern kann und die Organismen in den Gewässern belasten kann.</a:t>
            </a:r>
            <a:endParaRPr/>
          </a:p>
          <a:p>
            <a:pPr indent="0" lvl="0" marL="0" rtl="0" algn="l">
              <a:lnSpc>
                <a:spcPct val="100000"/>
              </a:lnSpc>
              <a:spcBef>
                <a:spcPts val="0"/>
              </a:spcBef>
              <a:spcAft>
                <a:spcPts val="0"/>
              </a:spcAft>
              <a:buClr>
                <a:schemeClr val="dk1"/>
              </a:buClr>
              <a:buSzPts val="1050"/>
              <a:buNone/>
            </a:pPr>
            <a:r>
              <a:t/>
            </a:r>
            <a:endParaRPr/>
          </a:p>
          <a:p>
            <a:pPr indent="0" lvl="0" marL="0" rtl="0" algn="l">
              <a:lnSpc>
                <a:spcPct val="100000"/>
              </a:lnSpc>
              <a:spcBef>
                <a:spcPts val="0"/>
              </a:spcBef>
              <a:spcAft>
                <a:spcPts val="0"/>
              </a:spcAft>
              <a:buClr>
                <a:schemeClr val="dk1"/>
              </a:buClr>
              <a:buSzPts val="1050"/>
              <a:buNone/>
            </a:pPr>
            <a:r>
              <a:rPr b="1" lang="de-DE"/>
              <a:t>Aufgabe</a:t>
            </a:r>
            <a:r>
              <a:rPr lang="de-DE"/>
              <a:t>:</a:t>
            </a:r>
            <a:endParaRPr/>
          </a:p>
          <a:p>
            <a:pPr indent="0" lvl="0" marL="0" rtl="0" algn="l">
              <a:lnSpc>
                <a:spcPct val="100000"/>
              </a:lnSpc>
              <a:spcBef>
                <a:spcPts val="0"/>
              </a:spcBef>
              <a:spcAft>
                <a:spcPts val="0"/>
              </a:spcAft>
              <a:buClr>
                <a:schemeClr val="dk1"/>
              </a:buClr>
              <a:buSzPts val="1050"/>
              <a:buNone/>
            </a:pPr>
            <a:r>
              <a:rPr lang="de-DE"/>
              <a:t>Beschreiben Sie die Folgen von Regenwassereinleitungen für die Oberflächengewässer</a:t>
            </a:r>
            <a:endParaRPr/>
          </a:p>
          <a:p>
            <a:pPr indent="-228600" lvl="0" marL="228600" rtl="0" algn="l">
              <a:lnSpc>
                <a:spcPct val="100000"/>
              </a:lnSpc>
              <a:spcBef>
                <a:spcPts val="0"/>
              </a:spcBef>
              <a:spcAft>
                <a:spcPts val="0"/>
              </a:spcAft>
              <a:buClr>
                <a:schemeClr val="dk1"/>
              </a:buClr>
              <a:buSzPts val="1050"/>
              <a:buFont typeface="Arial"/>
              <a:buChar char="•"/>
            </a:pPr>
            <a:r>
              <a:rPr lang="de-DE"/>
              <a:t>Bei durchschnittlichen Mengen Regenwasser</a:t>
            </a:r>
            <a:endParaRPr/>
          </a:p>
          <a:p>
            <a:pPr indent="-228600" lvl="0" marL="228600" rtl="0" algn="l">
              <a:lnSpc>
                <a:spcPct val="100000"/>
              </a:lnSpc>
              <a:spcBef>
                <a:spcPts val="0"/>
              </a:spcBef>
              <a:spcAft>
                <a:spcPts val="0"/>
              </a:spcAft>
              <a:buClr>
                <a:schemeClr val="dk1"/>
              </a:buClr>
              <a:buSzPts val="1050"/>
              <a:buFont typeface="Arial"/>
              <a:buChar char="•"/>
            </a:pPr>
            <a:r>
              <a:rPr lang="de-DE"/>
              <a:t>bei Starkregenereignissen</a:t>
            </a:r>
            <a:endParaRPr/>
          </a:p>
          <a:p>
            <a:pPr indent="-228600" lvl="0" marL="228600" rtl="0" algn="l">
              <a:lnSpc>
                <a:spcPct val="100000"/>
              </a:lnSpc>
              <a:spcBef>
                <a:spcPts val="0"/>
              </a:spcBef>
              <a:spcAft>
                <a:spcPts val="0"/>
              </a:spcAft>
              <a:buClr>
                <a:schemeClr val="dk1"/>
              </a:buClr>
              <a:buSzPts val="1050"/>
              <a:buFont typeface="Arial"/>
              <a:buChar char="•"/>
            </a:pPr>
            <a:r>
              <a:rPr lang="de-DE"/>
              <a:t>Jeweils für die Mischwasserkanalisation und für die Trennkanalisation</a:t>
            </a:r>
            <a:endParaRPr/>
          </a:p>
          <a:p>
            <a:pPr indent="0" lvl="0" marL="0" rtl="0" algn="l">
              <a:lnSpc>
                <a:spcPct val="100000"/>
              </a:lnSpc>
              <a:spcBef>
                <a:spcPts val="0"/>
              </a:spcBef>
              <a:spcAft>
                <a:spcPts val="0"/>
              </a:spcAft>
              <a:buClr>
                <a:schemeClr val="dk1"/>
              </a:buClr>
              <a:buSzPts val="1050"/>
              <a:buNone/>
            </a:pPr>
            <a:r>
              <a:t/>
            </a:r>
            <a:endParaRPr/>
          </a:p>
          <a:p>
            <a:pPr indent="0" lvl="0" marL="0" rtl="0" algn="l">
              <a:lnSpc>
                <a:spcPct val="100000"/>
              </a:lnSpc>
              <a:spcBef>
                <a:spcPts val="0"/>
              </a:spcBef>
              <a:spcAft>
                <a:spcPts val="0"/>
              </a:spcAft>
              <a:buClr>
                <a:schemeClr val="dk1"/>
              </a:buClr>
              <a:buSzPts val="1050"/>
              <a:buNone/>
            </a:pPr>
            <a:r>
              <a:rPr b="1" lang="de-DE"/>
              <a:t>Quelle</a:t>
            </a:r>
            <a:r>
              <a:rPr lang="de-DE"/>
              <a:t>:</a:t>
            </a:r>
            <a:endParaRPr/>
          </a:p>
          <a:p>
            <a:pPr indent="-171450" lvl="0" marL="171450" rtl="0" algn="l">
              <a:lnSpc>
                <a:spcPct val="100000"/>
              </a:lnSpc>
              <a:spcBef>
                <a:spcPts val="0"/>
              </a:spcBef>
              <a:spcAft>
                <a:spcPts val="0"/>
              </a:spcAft>
              <a:buClr>
                <a:schemeClr val="dk1"/>
              </a:buClr>
              <a:buSzPts val="1050"/>
              <a:buFont typeface="Arial"/>
              <a:buChar char="•"/>
            </a:pPr>
            <a:r>
              <a:rPr lang="de-DE"/>
              <a:t>Paust-Lassen, Jungen-Kalisch, IGBAU , Sozialpartner der Bauwirtschaft (2010): Ökologisches Bauen im Bereich Wasser – Sanierungsbedarf und Beschäftigungspotentiale für die Investitionsbereiche Abwasserentsorgung und Trinkwasserversorgung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6da63f9b3d_1_84:notes"/>
          <p:cNvSpPr/>
          <p:nvPr>
            <p:ph idx="2" type="sldImg"/>
          </p:nvPr>
        </p:nvSpPr>
        <p:spPr>
          <a:xfrm>
            <a:off x="479425" y="374650"/>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g26da63f9b3d_1_8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193" name="Google Shape;193;g26da63f9b3d_1_84:notes"/>
          <p:cNvSpPr txBox="1"/>
          <p:nvPr>
            <p:ph idx="1" type="body"/>
          </p:nvPr>
        </p:nvSpPr>
        <p:spPr>
          <a:xfrm>
            <a:off x="479425" y="3924000"/>
            <a:ext cx="6145213" cy="568729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lang="de-DE" sz="1200"/>
              <a:t>Der Klimawandel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sz="1200"/>
              <a:t>2</a:t>
            </a:r>
            <a:r>
              <a:rPr lang="de-DE" sz="1200"/>
              <a:t>-Äq)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a:p>
          <a:p>
            <a:pPr indent="-171450" lvl="0" marL="171450" rtl="0" algn="l">
              <a:lnSpc>
                <a:spcPct val="100000"/>
              </a:lnSpc>
              <a:spcBef>
                <a:spcPts val="0"/>
              </a:spcBef>
              <a:spcAft>
                <a:spcPts val="0"/>
              </a:spcAft>
              <a:buSzPts val="1100"/>
              <a:buFont typeface="Arial"/>
              <a:buChar char="•"/>
            </a:pPr>
            <a:r>
              <a:rPr lang="de-DE" sz="1200"/>
              <a:t>Wohnen mit 18%: Hier kann Heizwärme eingespart werden durch ein Herunterdrehen der Heizung oder durch eine Wärmedämmung des Gebäudes.</a:t>
            </a:r>
            <a:endParaRPr/>
          </a:p>
          <a:p>
            <a:pPr indent="-171450" lvl="0" marL="171450" rtl="0" algn="l">
              <a:lnSpc>
                <a:spcPct val="100000"/>
              </a:lnSpc>
              <a:spcBef>
                <a:spcPts val="0"/>
              </a:spcBef>
              <a:spcAft>
                <a:spcPts val="0"/>
              </a:spcAft>
              <a:buSzPts val="1100"/>
              <a:buFont typeface="Arial"/>
              <a:buChar char="•"/>
            </a:pPr>
            <a:r>
              <a:rPr lang="de-DE" sz="1200"/>
              <a:t>Strom mit 6%: Durch die Nutzung möglichst stromsparender Geräte (hohe Energieeffizienzklassen wie B oder A) kann eine gleiche Leistung erbracht werden, die aber viel weniger Strom verbraucht.</a:t>
            </a:r>
            <a:endParaRPr/>
          </a:p>
          <a:p>
            <a:pPr indent="-171450" lvl="0" marL="171450" rtl="0" algn="l">
              <a:lnSpc>
                <a:spcPct val="100000"/>
              </a:lnSpc>
              <a:spcBef>
                <a:spcPts val="0"/>
              </a:spcBef>
              <a:spcAft>
                <a:spcPts val="0"/>
              </a:spcAft>
              <a:buSzPts val="1100"/>
              <a:buFont typeface="Arial"/>
              <a:buChar char="•"/>
            </a:pPr>
            <a:r>
              <a:rPr lang="de-DE" sz="1200"/>
              <a:t>Mobilität mit 19%: Einfach weniger Autofahren und stattdessen Bahn, Bus oder Fahrrad nutzen oder viele Strecken zu Fuß zurücklegen. Den Urlaub lieber mit der Bahn oder dem Fernbus antreten.</a:t>
            </a:r>
            <a:endParaRPr/>
          </a:p>
          <a:p>
            <a:pPr indent="-171450" lvl="0" marL="171450" rtl="0" algn="l">
              <a:lnSpc>
                <a:spcPct val="100000"/>
              </a:lnSpc>
              <a:spcBef>
                <a:spcPts val="0"/>
              </a:spcBef>
              <a:spcAft>
                <a:spcPts val="0"/>
              </a:spcAft>
              <a:buSzPts val="1100"/>
              <a:buFont typeface="Arial"/>
              <a:buChar char="•"/>
            </a:pPr>
            <a:r>
              <a:rPr lang="de-DE" sz="1200"/>
              <a:t>Ernährung mit 15%: Man muss nicht Veganer werden, es bringt schon viel wenn man den Konsum von Rindfleisch reduziert,  insgesamt weniger Fleisch und Reis isst sowie den Anteil an hochfetthaltigen Milchprodukten (vor allem Käse und Butter) verringert.</a:t>
            </a:r>
            <a:endParaRPr/>
          </a:p>
          <a:p>
            <a:pPr indent="0" lvl="0" marL="0" rtl="0" algn="l">
              <a:lnSpc>
                <a:spcPct val="100000"/>
              </a:lnSpc>
              <a:spcBef>
                <a:spcPts val="0"/>
              </a:spcBef>
              <a:spcAft>
                <a:spcPts val="0"/>
              </a:spcAft>
              <a:buSzPts val="1100"/>
              <a:buFont typeface="Arial"/>
              <a:buNone/>
            </a:pPr>
            <a:r>
              <a:t/>
            </a:r>
            <a:endParaRPr b="1" sz="1200"/>
          </a:p>
          <a:p>
            <a:pPr indent="0" lvl="0" marL="0" rtl="0" algn="l">
              <a:lnSpc>
                <a:spcPct val="100000"/>
              </a:lnSpc>
              <a:spcBef>
                <a:spcPts val="0"/>
              </a:spcBef>
              <a:spcAft>
                <a:spcPts val="0"/>
              </a:spcAft>
              <a:buSzPts val="1100"/>
              <a:buFont typeface="Arial"/>
              <a:buNone/>
            </a:pPr>
            <a:r>
              <a:rPr b="1" lang="de-DE" sz="1200"/>
              <a:t>Aufgabe</a:t>
            </a:r>
            <a:endParaRPr/>
          </a:p>
          <a:p>
            <a:pPr indent="-171450" lvl="0" marL="171450" rtl="0" algn="l">
              <a:lnSpc>
                <a:spcPct val="100000"/>
              </a:lnSpc>
              <a:spcBef>
                <a:spcPts val="0"/>
              </a:spcBef>
              <a:spcAft>
                <a:spcPts val="0"/>
              </a:spcAft>
              <a:buSzPts val="1100"/>
              <a:buFont typeface="Arial"/>
              <a:buChar char="•"/>
            </a:pPr>
            <a:r>
              <a:rPr lang="de-DE" sz="1200"/>
              <a:t>Welchen Beitrag leistet Ihr Betrieb zum Klimawandel?</a:t>
            </a:r>
            <a:endParaRPr/>
          </a:p>
          <a:p>
            <a:pPr indent="-171450" lvl="0" marL="171450" rtl="0" algn="l">
              <a:lnSpc>
                <a:spcPct val="100000"/>
              </a:lnSpc>
              <a:spcBef>
                <a:spcPts val="0"/>
              </a:spcBef>
              <a:spcAft>
                <a:spcPts val="0"/>
              </a:spcAft>
              <a:buSzPts val="1100"/>
              <a:buFont typeface="Arial"/>
              <a:buChar char="•"/>
            </a:pPr>
            <a:r>
              <a:rPr lang="de-DE" sz="1200"/>
              <a:t>Was unternehmen Sie in Ihrem Betrieb, um CO</a:t>
            </a:r>
            <a:r>
              <a:rPr baseline="-25000" lang="de-DE" sz="1200"/>
              <a:t>2</a:t>
            </a:r>
            <a:r>
              <a:rPr lang="de-DE" sz="1200"/>
              <a:t>-Emissionen zu verringern?</a:t>
            </a:r>
            <a:endParaRPr/>
          </a:p>
          <a:p>
            <a:pPr indent="0" lvl="0" marL="0" rtl="0" algn="l">
              <a:lnSpc>
                <a:spcPct val="100000"/>
              </a:lnSpc>
              <a:spcBef>
                <a:spcPts val="0"/>
              </a:spcBef>
              <a:spcAft>
                <a:spcPts val="0"/>
              </a:spcAft>
              <a:buSzPts val="1400"/>
              <a:buNone/>
            </a:pPr>
            <a:r>
              <a:t/>
            </a:r>
            <a:endParaRPr b="1" sz="1200"/>
          </a:p>
          <a:p>
            <a:pPr indent="0" lvl="0" marL="0" rtl="0" algn="l">
              <a:lnSpc>
                <a:spcPct val="100000"/>
              </a:lnSpc>
              <a:spcBef>
                <a:spcPts val="0"/>
              </a:spcBef>
              <a:spcAft>
                <a:spcPts val="0"/>
              </a:spcAft>
              <a:buSzPts val="1400"/>
              <a:buNone/>
            </a:pPr>
            <a:r>
              <a:rPr b="1" lang="de-DE" sz="1200"/>
              <a:t>Quelle</a:t>
            </a:r>
            <a:endParaRPr b="1"/>
          </a:p>
          <a:p>
            <a:pPr indent="-171450" lvl="0" marL="171450" rtl="0" algn="l">
              <a:lnSpc>
                <a:spcPct val="100000"/>
              </a:lnSpc>
              <a:spcBef>
                <a:spcPts val="0"/>
              </a:spcBef>
              <a:spcAft>
                <a:spcPts val="0"/>
              </a:spcAft>
              <a:buSzPts val="1400"/>
              <a:buFont typeface="Arial"/>
              <a:buChar char="•"/>
            </a:pPr>
            <a:r>
              <a:rPr lang="de-DE" sz="1200"/>
              <a:t>Umweltbundesamt 2021: Konsum und Umwelt: Zentrale Handlungsfelder. Online: https://www.umweltbundesamt.de/themen/wirtschaft-konsum/konsum-umwelt-zentrale-handlungsfelder#bedarfsfelder</a:t>
            </a:r>
            <a:endParaRPr sz="12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t/>
            </a:r>
            <a:endParaRPr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25be34df3b4_0_1151:notes"/>
          <p:cNvSpPr/>
          <p:nvPr>
            <p:ph idx="2" type="sldImg"/>
          </p:nvPr>
        </p:nvSpPr>
        <p:spPr>
          <a:xfrm>
            <a:off x="479425" y="374650"/>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g25be34df3b4_0_115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471" name="Google Shape;471;g25be34df3b4_0_1151:notes"/>
          <p:cNvSpPr txBox="1"/>
          <p:nvPr>
            <p:ph idx="1" type="body"/>
          </p:nvPr>
        </p:nvSpPr>
        <p:spPr>
          <a:xfrm>
            <a:off x="479425" y="3924000"/>
            <a:ext cx="6145200" cy="502769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Beschreibung </a:t>
            </a:r>
            <a:endParaRPr/>
          </a:p>
          <a:p>
            <a:pPr indent="0" lvl="0" marL="0" rtl="0" algn="l">
              <a:lnSpc>
                <a:spcPct val="100000"/>
              </a:lnSpc>
              <a:spcBef>
                <a:spcPts val="0"/>
              </a:spcBef>
              <a:spcAft>
                <a:spcPts val="0"/>
              </a:spcAft>
              <a:buSzPts val="1400"/>
              <a:buNone/>
            </a:pPr>
            <a:r>
              <a:rPr lang="de-DE"/>
              <a:t>Auf der Folie sind wichtige Siegel aufgeführt und erläutert, die für die Metallindustrie einen. Rolle spielen.</a:t>
            </a:r>
            <a:endParaRPr/>
          </a:p>
          <a:p>
            <a:pPr indent="0" lvl="0" marL="0" rtl="0" algn="l">
              <a:lnSpc>
                <a:spcPct val="100000"/>
              </a:lnSpc>
              <a:spcBef>
                <a:spcPts val="0"/>
              </a:spcBef>
              <a:spcAft>
                <a:spcPts val="0"/>
              </a:spcAft>
              <a:buSzPts val="1400"/>
              <a:buNone/>
            </a:pPr>
            <a:r>
              <a:rPr lang="de-DE">
                <a:solidFill>
                  <a:schemeClr val="dk1"/>
                </a:solidFill>
                <a:latin typeface="Calibri"/>
                <a:ea typeface="Calibri"/>
                <a:cs typeface="Calibri"/>
                <a:sym typeface="Calibri"/>
              </a:rPr>
              <a:t>Die Orientierung auf Nachhaltigkeit beim Einkauf und / oder bei der Nutzung von Rohstoffen und Materialien bedeutet (zunächst) einen höheren Aufwand bei der Beschaffung entsprechender Informationen bzw. bei der Erlangung entsprechender Normen oder Siegel. Andererseits kann der Nachweis einen Nachhaltigkeitsorientierung zunehmend einen Wettbewerbsvorteil darstellen, bspw. bei Kreditanträgen bei der Bank, oder Fördermittelgebern, bzw. gegenüber der Versicherung, wenn es darum geht Risiken zu versichern, bzw. den aktiven Beitrag zum Klimaschutz nachzuweisen. </a:t>
            </a:r>
            <a:endParaRPr/>
          </a:p>
          <a:p>
            <a:pPr indent="0" lvl="0" marL="0" rtl="0" algn="l">
              <a:lnSpc>
                <a:spcPct val="100000"/>
              </a:lnSpc>
              <a:spcBef>
                <a:spcPts val="0"/>
              </a:spcBef>
              <a:spcAft>
                <a:spcPts val="0"/>
              </a:spcAft>
              <a:buSzPts val="1400"/>
              <a:buNone/>
            </a:pPr>
            <a:r>
              <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a:solidFill>
                  <a:schemeClr val="dk1"/>
                </a:solidFill>
                <a:latin typeface="Calibri"/>
                <a:ea typeface="Calibri"/>
                <a:cs typeface="Calibri"/>
                <a:sym typeface="Calibri"/>
              </a:rPr>
              <a:t>Aufgabenstellung</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50"/>
              <a:buFont typeface="Arial"/>
              <a:buChar char="•"/>
            </a:pPr>
            <a:r>
              <a:rPr lang="de-DE">
                <a:solidFill>
                  <a:schemeClr val="dk1"/>
                </a:solidFill>
                <a:latin typeface="Calibri"/>
                <a:ea typeface="Calibri"/>
                <a:cs typeface="Calibri"/>
                <a:sym typeface="Calibri"/>
              </a:rPr>
              <a:t>Wie bewerten Sie die Siegel?</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50"/>
              <a:buFont typeface="Arial"/>
              <a:buChar char="•"/>
            </a:pPr>
            <a:r>
              <a:rPr lang="de-DE">
                <a:solidFill>
                  <a:schemeClr val="dk1"/>
                </a:solidFill>
                <a:latin typeface="Calibri"/>
                <a:ea typeface="Calibri"/>
                <a:cs typeface="Calibri"/>
                <a:sym typeface="Calibri"/>
              </a:rPr>
              <a:t>Wie zeigen die Siegel, dass Unternehmen Nachhaltigkeitsansätze verfolgen können?</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50"/>
              <a:buFont typeface="Arial"/>
              <a:buChar char="•"/>
            </a:pPr>
            <a:r>
              <a:rPr lang="de-DE">
                <a:solidFill>
                  <a:schemeClr val="dk1"/>
                </a:solidFill>
                <a:latin typeface="Calibri"/>
                <a:ea typeface="Calibri"/>
                <a:cs typeface="Calibri"/>
                <a:sym typeface="Calibri"/>
              </a:rPr>
              <a:t>Welche Siegel spielen bei Ihnen im Unternehmen ein Rolle bei der Beschaffung von Rohstoffen und Materialien?</a:t>
            </a:r>
            <a:endParaRPr>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1400"/>
              <a:buFont typeface="Arial"/>
              <a:buNone/>
            </a:pPr>
            <a:r>
              <a:rPr b="1" lang="de-DE">
                <a:solidFill>
                  <a:schemeClr val="dk1"/>
                </a:solidFill>
                <a:latin typeface="Calibri"/>
                <a:ea typeface="Calibri"/>
                <a:cs typeface="Calibri"/>
                <a:sym typeface="Calibri"/>
              </a:rPr>
              <a:t>Quellen für die Siegel</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lang="de-DE">
                <a:solidFill>
                  <a:schemeClr val="dk1"/>
                </a:solidFill>
                <a:latin typeface="Calibri"/>
                <a:ea typeface="Calibri"/>
                <a:cs typeface="Calibri"/>
                <a:sym typeface="Calibri"/>
              </a:rPr>
              <a:t>Blauer Engel: </a:t>
            </a:r>
            <a:r>
              <a:rPr lang="de-DE" u="sng">
                <a:solidFill>
                  <a:schemeClr val="dk1"/>
                </a:solidFill>
                <a:latin typeface="Calibri"/>
                <a:ea typeface="Calibri"/>
                <a:cs typeface="Calibri"/>
                <a:sym typeface="Calibri"/>
                <a:hlinkClick r:id="rId2">
                  <a:extLst>
                    <a:ext uri="{A12FA001-AC4F-418D-AE19-62706E023703}">
                      <ahyp:hlinkClr val="tx"/>
                    </a:ext>
                  </a:extLst>
                </a:hlinkClick>
              </a:rPr>
              <a:t>https://www.blauer-engel.de/de/produktwelt/schmierstoffe-hydraulikfluessigkeiten-bis-12-2022</a:t>
            </a:r>
            <a:endParaRPr>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lang="de-DE">
                <a:solidFill>
                  <a:schemeClr val="dk1"/>
                </a:solidFill>
                <a:latin typeface="Calibri"/>
                <a:ea typeface="Calibri"/>
                <a:cs typeface="Calibri"/>
                <a:sym typeface="Calibri"/>
              </a:rPr>
              <a:t>Cradle-to-Cradle: https://c2ccertified.org/</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lang="de-DE">
                <a:solidFill>
                  <a:schemeClr val="dk1"/>
                </a:solidFill>
                <a:latin typeface="Calibri"/>
                <a:ea typeface="Calibri"/>
                <a:cs typeface="Calibri"/>
                <a:sym typeface="Calibri"/>
              </a:rPr>
              <a:t>Zertifiziertes Energiemanagementsystem ISO 5001: </a:t>
            </a:r>
            <a:r>
              <a:rPr lang="de-DE" u="sng">
                <a:solidFill>
                  <a:schemeClr val="dk1"/>
                </a:solidFill>
                <a:latin typeface="Calibri"/>
                <a:ea typeface="Calibri"/>
                <a:cs typeface="Calibri"/>
                <a:sym typeface="Calibri"/>
                <a:hlinkClick r:id="rId3">
                  <a:extLst>
                    <a:ext uri="{A12FA001-AC4F-418D-AE19-62706E023703}">
                      <ahyp:hlinkClr val="tx"/>
                    </a:ext>
                  </a:extLst>
                </a:hlinkClick>
              </a:rPr>
              <a:t>https://www.tuvsud.com/de-de/dienstleistungen/auditierung-und-zertifizierung/energiemanagementsysteme/iso-50001</a:t>
            </a:r>
            <a:endParaRPr>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lang="de-DE">
                <a:solidFill>
                  <a:schemeClr val="dk1"/>
                </a:solidFill>
                <a:latin typeface="Calibri"/>
                <a:ea typeface="Calibri"/>
                <a:cs typeface="Calibri"/>
                <a:sym typeface="Calibri"/>
              </a:rPr>
              <a:t>Siegel Steel Sustainable Champion: </a:t>
            </a:r>
            <a:r>
              <a:rPr lang="de-DE" u="sng">
                <a:solidFill>
                  <a:schemeClr val="dk1"/>
                </a:solidFill>
                <a:latin typeface="Calibri"/>
                <a:ea typeface="Calibri"/>
                <a:cs typeface="Calibri"/>
                <a:sym typeface="Calibri"/>
                <a:hlinkClick r:id="rId4">
                  <a:extLst>
                    <a:ext uri="{A12FA001-AC4F-418D-AE19-62706E023703}">
                      <ahyp:hlinkClr val="tx"/>
                    </a:ext>
                  </a:extLst>
                </a:hlinkClick>
              </a:rPr>
              <a:t>https://worldsteel.org/steel-by-topic/sustainability/steel-recognitions/</a:t>
            </a:r>
            <a:br>
              <a:rPr lang="de-DE">
                <a:solidFill>
                  <a:schemeClr val="dk1"/>
                </a:solidFill>
                <a:latin typeface="Calibri"/>
                <a:ea typeface="Calibri"/>
                <a:cs typeface="Calibri"/>
                <a:sym typeface="Calibri"/>
              </a:rPr>
            </a:br>
            <a:endParaRPr>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25ef7a2605e_3_5:notes"/>
          <p:cNvSpPr/>
          <p:nvPr>
            <p:ph idx="2" type="sldImg"/>
          </p:nvPr>
        </p:nvSpPr>
        <p:spPr>
          <a:xfrm>
            <a:off x="479425" y="374650"/>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g25ef7a2605e_3_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490" name="Google Shape;490;g25ef7a2605e_3_5:notes"/>
          <p:cNvSpPr txBox="1"/>
          <p:nvPr>
            <p:ph idx="1" type="body"/>
          </p:nvPr>
        </p:nvSpPr>
        <p:spPr>
          <a:xfrm>
            <a:off x="479424" y="3924000"/>
            <a:ext cx="6145213" cy="5651583"/>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a:t>Beschreibung</a:t>
            </a:r>
            <a:endParaRPr b="1"/>
          </a:p>
          <a:p>
            <a:pPr indent="0" lvl="0" marL="0" marR="0" rtl="0" algn="l">
              <a:lnSpc>
                <a:spcPct val="100000"/>
              </a:lnSpc>
              <a:spcBef>
                <a:spcPts val="0"/>
              </a:spcBef>
              <a:spcAft>
                <a:spcPts val="0"/>
              </a:spcAft>
              <a:buClr>
                <a:srgbClr val="000000"/>
              </a:buClr>
              <a:buSzPts val="1400"/>
              <a:buFont typeface="Arial"/>
              <a:buNone/>
            </a:pPr>
            <a:r>
              <a:rPr lang="de-DE"/>
              <a:t>Die Effekte der Einführung neuer Technologien oder Abläufe können in Unternehmen verpuffen, wenn diese auf den Widerstand der Belegschaft stoßen bzw. Konflikte verursachen. Angst vor Veränderungen und damit Widerstand entsteht, wenn die Ziele der Veränderungen nicht klar kommuniziert werden oder wenn die Betroffen nicht oder zu wenig einbezogen sind, sie keine Perspektiven der Verbesserung für sich und ihrer Arbeitssituation erkennen. Veränderte Prozesse oder Arbeitsplätze können z.B. auch veränderte Kompetenzanforderungen mit sich bringen. Werden die Beschäftigten nicht darauf vorbereitet, dafür qualifiziert, ist der Widerstand vorprogrammiert. Deshalb ist bei allen Digitalisierungsprojekten schon mit Beginn der Planung, noch vor der Umsetzung, an eine Partizipation betroffener Gruppen, von Betriebsräten und anderen Stakeholdern angeraten.</a:t>
            </a:r>
            <a:endParaRPr/>
          </a:p>
          <a:p>
            <a:pPr indent="-14399" lvl="0" marL="64800" marR="0" rtl="0" algn="l">
              <a:lnSpc>
                <a:spcPct val="100000"/>
              </a:lnSpc>
              <a:spcBef>
                <a:spcPts val="0"/>
              </a:spcBef>
              <a:spcAft>
                <a:spcPts val="0"/>
              </a:spcAft>
              <a:buClr>
                <a:srgbClr val="000000"/>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rPr b="1" lang="de-DE"/>
              <a:t>Arbeitsaufgaben:</a:t>
            </a:r>
            <a:endParaRPr/>
          </a:p>
          <a:p>
            <a:pPr indent="-171450" lvl="0" marL="171450" marR="0" rtl="0" algn="l">
              <a:lnSpc>
                <a:spcPct val="100000"/>
              </a:lnSpc>
              <a:spcBef>
                <a:spcPts val="0"/>
              </a:spcBef>
              <a:spcAft>
                <a:spcPts val="0"/>
              </a:spcAft>
              <a:buClr>
                <a:srgbClr val="000000"/>
              </a:buClr>
              <a:buSzPts val="1400"/>
              <a:buFont typeface="Arial"/>
              <a:buChar char="•"/>
            </a:pPr>
            <a:r>
              <a:rPr lang="de-DE">
                <a:solidFill>
                  <a:schemeClr val="dk1"/>
                </a:solidFill>
                <a:latin typeface="Calibri"/>
                <a:ea typeface="Calibri"/>
                <a:cs typeface="Calibri"/>
                <a:sym typeface="Calibri"/>
              </a:rPr>
              <a:t>Welche Vorteile der Digitalisierung werden bei Ihnen genutzt? Welche Veränderungen sind noch geplant?</a:t>
            </a:r>
            <a:endParaRPr/>
          </a:p>
          <a:p>
            <a:pPr indent="-171450" lvl="0" marL="171450" marR="0" rtl="0" algn="l">
              <a:lnSpc>
                <a:spcPct val="100000"/>
              </a:lnSpc>
              <a:spcBef>
                <a:spcPts val="0"/>
              </a:spcBef>
              <a:spcAft>
                <a:spcPts val="0"/>
              </a:spcAft>
              <a:buClr>
                <a:srgbClr val="000000"/>
              </a:buClr>
              <a:buSzPts val="1400"/>
              <a:buFont typeface="Arial"/>
              <a:buChar char="•"/>
            </a:pPr>
            <a:r>
              <a:rPr lang="de-DE">
                <a:solidFill>
                  <a:schemeClr val="dk1"/>
                </a:solidFill>
                <a:latin typeface="Calibri"/>
                <a:ea typeface="Calibri"/>
                <a:cs typeface="Calibri"/>
                <a:sym typeface="Calibri"/>
              </a:rPr>
              <a:t>Wie gehen Sie im Unternehmen bei der Einführung neuer Technologien und Abläufe vor? </a:t>
            </a:r>
            <a:endParaRPr/>
          </a:p>
          <a:p>
            <a:pPr indent="-171450" lvl="0" marL="171450" marR="0" rtl="0" algn="l">
              <a:lnSpc>
                <a:spcPct val="100000"/>
              </a:lnSpc>
              <a:spcBef>
                <a:spcPts val="0"/>
              </a:spcBef>
              <a:spcAft>
                <a:spcPts val="0"/>
              </a:spcAft>
              <a:buClr>
                <a:srgbClr val="000000"/>
              </a:buClr>
              <a:buSzPts val="1400"/>
              <a:buFont typeface="Arial"/>
              <a:buChar char="•"/>
            </a:pPr>
            <a:r>
              <a:rPr lang="de-DE">
                <a:solidFill>
                  <a:schemeClr val="dk1"/>
                </a:solidFill>
                <a:latin typeface="Calibri"/>
                <a:ea typeface="Calibri"/>
                <a:cs typeface="Calibri"/>
                <a:sym typeface="Calibri"/>
              </a:rPr>
              <a:t>Wer ist in die Vorbereitung einbezogen?</a:t>
            </a:r>
            <a:endParaRPr/>
          </a:p>
          <a:p>
            <a:pPr indent="-228600" lvl="0" marL="457200" marR="0" rtl="0" algn="l">
              <a:lnSpc>
                <a:spcPct val="100000"/>
              </a:lnSpc>
              <a:spcBef>
                <a:spcPts val="0"/>
              </a:spcBef>
              <a:spcAft>
                <a:spcPts val="0"/>
              </a:spcAft>
              <a:buClr>
                <a:srgbClr val="000000"/>
              </a:buClr>
              <a:buSzPts val="1400"/>
              <a:buFont typeface="Arial"/>
              <a:buNone/>
            </a:pPr>
            <a:r>
              <a:t/>
            </a:r>
            <a:endParaRPr b="1">
              <a:solidFill>
                <a:schemeClr val="dk1"/>
              </a:solidFill>
              <a:latin typeface="Calibri"/>
              <a:ea typeface="Calibri"/>
              <a:cs typeface="Calibri"/>
              <a:sym typeface="Calibri"/>
            </a:endParaRPr>
          </a:p>
          <a:p>
            <a:pPr indent="-172800" lvl="0" marL="172800" marR="0" rtl="0" algn="l">
              <a:lnSpc>
                <a:spcPct val="100000"/>
              </a:lnSpc>
              <a:spcBef>
                <a:spcPts val="0"/>
              </a:spcBef>
              <a:spcAft>
                <a:spcPts val="0"/>
              </a:spcAft>
              <a:buClr>
                <a:srgbClr val="000000"/>
              </a:buClr>
              <a:buSzPts val="1400"/>
              <a:buFont typeface="Arial"/>
              <a:buNone/>
            </a:pPr>
            <a:r>
              <a:rPr b="1" lang="de-DE">
                <a:solidFill>
                  <a:schemeClr val="dk1"/>
                </a:solidFill>
                <a:latin typeface="Calibri"/>
                <a:ea typeface="Calibri"/>
                <a:cs typeface="Calibri"/>
                <a:sym typeface="Calibri"/>
              </a:rPr>
              <a:t>Quellen:</a:t>
            </a:r>
            <a:endParaRPr/>
          </a:p>
          <a:p>
            <a:pPr indent="-171450" lvl="0" marL="171450" marR="0" rtl="0" algn="l">
              <a:lnSpc>
                <a:spcPct val="100000"/>
              </a:lnSpc>
              <a:spcBef>
                <a:spcPts val="0"/>
              </a:spcBef>
              <a:spcAft>
                <a:spcPts val="0"/>
              </a:spcAft>
              <a:buClr>
                <a:srgbClr val="000000"/>
              </a:buClr>
              <a:buSzPts val="1400"/>
              <a:buFont typeface="Arial"/>
              <a:buChar char="•"/>
            </a:pPr>
            <a:r>
              <a:rPr lang="de-DE">
                <a:solidFill>
                  <a:schemeClr val="dk1"/>
                </a:solidFill>
                <a:latin typeface="Calibri"/>
                <a:ea typeface="Calibri"/>
                <a:cs typeface="Calibri"/>
                <a:sym typeface="Calibri"/>
              </a:rPr>
              <a:t>Lucas (2022) 7 Vorteile der Digitalisierung: </a:t>
            </a:r>
            <a:r>
              <a:rPr lang="de-DE" u="sng">
                <a:solidFill>
                  <a:schemeClr val="dk1"/>
                </a:solidFill>
                <a:latin typeface="Calibri"/>
                <a:ea typeface="Calibri"/>
                <a:cs typeface="Calibri"/>
                <a:sym typeface="Calibri"/>
                <a:hlinkClick r:id="rId2">
                  <a:extLst>
                    <a:ext uri="{A12FA001-AC4F-418D-AE19-62706E023703}">
                      <ahyp:hlinkClr val="tx"/>
                    </a:ext>
                  </a:extLst>
                </a:hlinkClick>
              </a:rPr>
              <a:t>https://framr.tv/de/blog/7-unterschatzte-vorteile-der-digitalisierung-im-unternehmen/</a:t>
            </a:r>
            <a:endParaRPr>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lang="de-DE">
                <a:solidFill>
                  <a:schemeClr val="dk1"/>
                </a:solidFill>
                <a:latin typeface="Calibri"/>
                <a:ea typeface="Calibri"/>
                <a:cs typeface="Calibri"/>
                <a:sym typeface="Calibri"/>
              </a:rPr>
              <a:t>Flixcheck (2022) Die Vor- und Nachteile der Digitalisierung. </a:t>
            </a:r>
            <a:r>
              <a:rPr lang="de-DE" u="sng">
                <a:solidFill>
                  <a:schemeClr val="dk1"/>
                </a:solidFill>
                <a:latin typeface="Calibri"/>
                <a:ea typeface="Calibri"/>
                <a:cs typeface="Calibri"/>
                <a:sym typeface="Calibri"/>
                <a:hlinkClick r:id="rId3">
                  <a:extLst>
                    <a:ext uri="{A12FA001-AC4F-418D-AE19-62706E023703}">
                      <ahyp:hlinkClr val="tx"/>
                    </a:ext>
                  </a:extLst>
                </a:hlinkClick>
              </a:rPr>
              <a:t>https://www.flixcheck.de/vor-und-nachteile-digitalisierung/</a:t>
            </a:r>
            <a:endParaRPr>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5be34df3b4_0_0:notes"/>
          <p:cNvSpPr/>
          <p:nvPr>
            <p:ph idx="2" type="sldImg"/>
          </p:nvPr>
        </p:nvSpPr>
        <p:spPr>
          <a:xfrm>
            <a:off x="479425" y="374650"/>
            <a:ext cx="6143625"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g25be34df3b4_0_0:notes"/>
          <p:cNvSpPr txBox="1"/>
          <p:nvPr>
            <p:ph idx="1" type="body"/>
          </p:nvPr>
        </p:nvSpPr>
        <p:spPr>
          <a:xfrm>
            <a:off x="479425" y="3924000"/>
            <a:ext cx="6143700" cy="62535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t>Aufgrund des Klimawandels ist eine Auseinandersetzung mit dem Thema der Nachhaltigkeit heute in allen Bereichen unumgänglich. Die </a:t>
            </a:r>
            <a:r>
              <a:rPr lang="de-DE" sz="1000">
                <a:latin typeface="Calibri"/>
                <a:ea typeface="Calibri"/>
                <a:cs typeface="Calibri"/>
                <a:sym typeface="Calibri"/>
              </a:rPr>
              <a:t>Gesellschaft kann ohne eine intakte Umwelt nicht überleben, weswegen auf die Nutzung der natürlichen Ressourcen und den Erhalt von Lebensraum besonders geachtet werden muss. Unsere Gesellschaft und unsere Wirtschaft sind in die </a:t>
            </a:r>
            <a:r>
              <a:rPr b="0" i="0" lang="de-DE" sz="1000" u="none" cap="none" strike="noStrike">
                <a:solidFill>
                  <a:schemeClr val="dk1"/>
                </a:solidFill>
                <a:latin typeface="Calibri"/>
                <a:ea typeface="Calibri"/>
                <a:cs typeface="Calibri"/>
                <a:sym typeface="Calibri"/>
              </a:rPr>
              <a:t>Biosphäre eingebettet, sie ist die Basis für alles. Das Cake-Prinzip bedeutet „</a:t>
            </a:r>
            <a:r>
              <a:rPr b="0" i="1" lang="de-DE" sz="1000" u="none" cap="none" strike="noStrike">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b="0" i="0" lang="de-DE" sz="1000" u="none" cap="none" strike="noStrike">
                <a:solidFill>
                  <a:schemeClr val="dk1"/>
                </a:solidFill>
                <a:latin typeface="Calibri"/>
                <a:ea typeface="Calibri"/>
                <a:cs typeface="Calibri"/>
                <a:sym typeface="Calibri"/>
              </a:rPr>
              <a:t>“</a:t>
            </a:r>
            <a:r>
              <a:rPr b="0" i="1" lang="de-DE" sz="1000" u="none" cap="none" strike="noStrike">
                <a:solidFill>
                  <a:schemeClr val="dk1"/>
                </a:solidFill>
                <a:latin typeface="Calibri"/>
                <a:ea typeface="Calibri"/>
                <a:cs typeface="Calibri"/>
                <a:sym typeface="Calibri"/>
              </a:rPr>
              <a:t> </a:t>
            </a:r>
            <a:r>
              <a:rPr b="0" i="0" lang="de-DE" sz="1000" u="none" cap="none" strike="noStrike">
                <a:solidFill>
                  <a:schemeClr val="dk1"/>
                </a:solidFill>
                <a:latin typeface="Calibri"/>
                <a:ea typeface="Calibri"/>
                <a:cs typeface="Calibri"/>
                <a:sym typeface="Calibri"/>
              </a:rPr>
              <a:t>(</a:t>
            </a:r>
            <a:r>
              <a:rPr b="0" i="0" lang="de-DE" sz="1000">
                <a:latin typeface="Calibri"/>
                <a:ea typeface="Calibri"/>
                <a:cs typeface="Calibri"/>
                <a:sym typeface="Calibri"/>
              </a:rPr>
              <a:t>Stockholm Resilience Centre o.J.). Auf der Basis der Biosphäre werden </a:t>
            </a:r>
            <a:r>
              <a:rPr lang="de-DE" sz="1000">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sz="1000"/>
          </a:p>
          <a:p>
            <a:pPr indent="0" lvl="0" marL="0" rtl="0" algn="l">
              <a:lnSpc>
                <a:spcPct val="100000"/>
              </a:lnSpc>
              <a:spcBef>
                <a:spcPts val="0"/>
              </a:spcBef>
              <a:spcAft>
                <a:spcPts val="0"/>
              </a:spcAft>
              <a:buSzPts val="1400"/>
              <a:buNone/>
            </a:pPr>
            <a:r>
              <a:rPr lang="de-DE" sz="1000">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Ministerium bestätigen (Bundesregierung o.J.). </a:t>
            </a:r>
            <a:endParaRPr sz="1000"/>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a:t>
            </a:r>
            <a:endParaRPr sz="1000"/>
          </a:p>
          <a:p>
            <a:pPr indent="0" lvl="0" marL="0" rtl="0" algn="l">
              <a:lnSpc>
                <a:spcPct val="100000"/>
              </a:lnSpc>
              <a:spcBef>
                <a:spcPts val="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sz="1000"/>
          </a:p>
          <a:p>
            <a:pPr indent="-171450" lvl="0" marL="171450" marR="0" rtl="0" algn="l">
              <a:lnSpc>
                <a:spcPct val="100000"/>
              </a:lnSpc>
              <a:spcBef>
                <a:spcPts val="0"/>
              </a:spcBef>
              <a:spcAft>
                <a:spcPts val="0"/>
              </a:spcAft>
              <a:buClr>
                <a:srgbClr val="000000"/>
              </a:buClr>
              <a:buSzPts val="117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17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sz="1000"/>
          </a:p>
          <a:p>
            <a:pPr indent="-171450" lvl="0" marL="171450" marR="0" rtl="0" algn="l">
              <a:lnSpc>
                <a:spcPct val="100000"/>
              </a:lnSpc>
              <a:spcBef>
                <a:spcPts val="0"/>
              </a:spcBef>
              <a:spcAft>
                <a:spcPts val="0"/>
              </a:spcAft>
              <a:buClr>
                <a:schemeClr val="dk1"/>
              </a:buClr>
              <a:buSzPts val="1170"/>
              <a:buFont typeface="Arial"/>
              <a:buChar char="•"/>
            </a:pPr>
            <a:r>
              <a:rPr b="0" lang="de-DE" sz="1000">
                <a:latin typeface="Calibri"/>
                <a:ea typeface="Calibri"/>
                <a:cs typeface="Calibri"/>
                <a:sym typeface="Calibri"/>
              </a:rPr>
              <a:t>Cake: Stockholm Resilience Centre (o.J.): </a:t>
            </a:r>
            <a:r>
              <a:rPr b="0" i="0" lang="de-DE" sz="10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1000">
                <a:latin typeface="Calibri"/>
                <a:ea typeface="Calibri"/>
                <a:cs typeface="Calibri"/>
                <a:sym typeface="Calibri"/>
              </a:rPr>
              <a:t>(Lizenz: </a:t>
            </a:r>
            <a:r>
              <a:rPr b="0" i="0" lang="de-DE" sz="1000" u="none" cap="none" strike="noStrike">
                <a:solidFill>
                  <a:schemeClr val="dk1"/>
                </a:solidFill>
                <a:latin typeface="Calibri"/>
                <a:ea typeface="Calibri"/>
                <a:cs typeface="Calibri"/>
                <a:sym typeface="Calibri"/>
              </a:rPr>
              <a:t>CC BY-ND 3.0)</a:t>
            </a:r>
            <a:endParaRPr sz="1000"/>
          </a:p>
          <a:p>
            <a:pPr indent="-171450" lvl="0" marL="171450" marR="0" rtl="0" algn="l">
              <a:lnSpc>
                <a:spcPct val="100000"/>
              </a:lnSpc>
              <a:spcBef>
                <a:spcPts val="0"/>
              </a:spcBef>
              <a:spcAft>
                <a:spcPts val="0"/>
              </a:spcAft>
              <a:buClr>
                <a:schemeClr val="dk1"/>
              </a:buClr>
              <a:buSzPts val="1170"/>
              <a:buFont typeface="Arial"/>
              <a:buChar char="•"/>
            </a:pPr>
            <a:r>
              <a:rPr b="0" i="0" lang="de-DE" sz="10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170"/>
              <a:buFont typeface="Arial"/>
              <a:buChar char="•"/>
            </a:pPr>
            <a:r>
              <a:rPr b="0" i="0" lang="de-DE" sz="10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1000">
              <a:latin typeface="Calibri"/>
              <a:ea typeface="Calibri"/>
              <a:cs typeface="Calibri"/>
              <a:sym typeface="Calibri"/>
            </a:endParaRPr>
          </a:p>
        </p:txBody>
      </p:sp>
      <p:sp>
        <p:nvSpPr>
          <p:cNvPr id="505" name="Google Shape;505;g25be34df3b4_0_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28bdab124a4_0_51: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3" name="Google Shape;523;g28bdab124a4_0_51: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6da63f9b3d_1_637:notes"/>
          <p:cNvSpPr/>
          <p:nvPr>
            <p:ph idx="2" type="sldImg"/>
          </p:nvPr>
        </p:nvSpPr>
        <p:spPr>
          <a:xfrm>
            <a:off x="479425" y="374650"/>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g26da63f9b3d_1_637:notes"/>
          <p:cNvSpPr txBox="1"/>
          <p:nvPr>
            <p:ph idx="1" type="body"/>
          </p:nvPr>
        </p:nvSpPr>
        <p:spPr>
          <a:xfrm>
            <a:off x="479425" y="3924000"/>
            <a:ext cx="6145213" cy="578205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a:t>Beschreibung</a:t>
            </a:r>
            <a:endParaRPr/>
          </a:p>
          <a:p>
            <a:pPr indent="0" lvl="0" marL="0" rtl="0" algn="l">
              <a:lnSpc>
                <a:spcPct val="100000"/>
              </a:lnSpc>
              <a:spcBef>
                <a:spcPts val="0"/>
              </a:spcBef>
              <a:spcAft>
                <a:spcPts val="0"/>
              </a:spcAft>
              <a:buClr>
                <a:schemeClr val="dk1"/>
              </a:buClr>
              <a:buSzPts val="1800"/>
              <a:buNone/>
            </a:pPr>
            <a:r>
              <a:rPr lang="de-DE"/>
              <a:t>Ökologische Nachhaltigkeit des Bau- und Immobiliensektors. Zentrale Indikatoren des ökologischen Fußabdrucks des Bau- und Immobiliensektors</a:t>
            </a:r>
            <a:endParaRPr/>
          </a:p>
          <a:p>
            <a:pPr indent="0" lvl="0" marL="0" rtl="0" algn="l">
              <a:lnSpc>
                <a:spcPct val="100000"/>
              </a:lnSpc>
              <a:spcBef>
                <a:spcPts val="0"/>
              </a:spcBef>
              <a:spcAft>
                <a:spcPts val="0"/>
              </a:spcAft>
              <a:buClr>
                <a:schemeClr val="dk1"/>
              </a:buClr>
              <a:buSzPts val="1800"/>
              <a:buNone/>
            </a:pPr>
            <a:r>
              <a:t/>
            </a:r>
            <a:endParaRPr/>
          </a:p>
          <a:p>
            <a:pPr indent="0" lvl="0" marL="0" rtl="0" algn="l">
              <a:lnSpc>
                <a:spcPct val="100000"/>
              </a:lnSpc>
              <a:spcBef>
                <a:spcPts val="0"/>
              </a:spcBef>
              <a:spcAft>
                <a:spcPts val="0"/>
              </a:spcAft>
              <a:buClr>
                <a:schemeClr val="dk1"/>
              </a:buClr>
              <a:buSzPts val="1100"/>
              <a:buFont typeface="Arial"/>
              <a:buNone/>
            </a:pPr>
            <a:r>
              <a:rPr b="1" lang="de-DE"/>
              <a:t>Aufgabe</a:t>
            </a:r>
            <a:endParaRPr/>
          </a:p>
          <a:p>
            <a:pPr indent="-171450" lvl="0" marL="171450" rtl="0" algn="l">
              <a:lnSpc>
                <a:spcPct val="100000"/>
              </a:lnSpc>
              <a:spcBef>
                <a:spcPts val="0"/>
              </a:spcBef>
              <a:spcAft>
                <a:spcPts val="0"/>
              </a:spcAft>
              <a:buClr>
                <a:schemeClr val="dk1"/>
              </a:buClr>
              <a:buSzPts val="1212"/>
              <a:buFont typeface="Arial"/>
              <a:buChar char="•"/>
            </a:pPr>
            <a:r>
              <a:rPr lang="de-DE"/>
              <a:t>Für wieviel % der Treibhausgas-Emissionen ist die Baubranche verantwortlich?</a:t>
            </a:r>
            <a:endParaRPr/>
          </a:p>
          <a:p>
            <a:pPr indent="-171450" lvl="0" marL="171450" rtl="0" algn="l">
              <a:lnSpc>
                <a:spcPct val="100000"/>
              </a:lnSpc>
              <a:spcBef>
                <a:spcPts val="0"/>
              </a:spcBef>
              <a:spcAft>
                <a:spcPts val="0"/>
              </a:spcAft>
              <a:buClr>
                <a:schemeClr val="dk1"/>
              </a:buClr>
              <a:buSzPts val="1212"/>
              <a:buFont typeface="Arial"/>
              <a:buChar char="•"/>
            </a:pPr>
            <a:r>
              <a:rPr lang="de-DE"/>
              <a:t>Wieviel % der globalen Ressourcen werden durch die gebaute Umwelt verbraucht?</a:t>
            </a:r>
            <a:endParaRPr/>
          </a:p>
          <a:p>
            <a:pPr indent="-171450" lvl="0" marL="171450" rtl="0" algn="l">
              <a:lnSpc>
                <a:spcPct val="100000"/>
              </a:lnSpc>
              <a:spcBef>
                <a:spcPts val="0"/>
              </a:spcBef>
              <a:spcAft>
                <a:spcPts val="0"/>
              </a:spcAft>
              <a:buClr>
                <a:schemeClr val="dk1"/>
              </a:buClr>
              <a:buSzPts val="1212"/>
              <a:buFont typeface="Arial"/>
              <a:buChar char="•"/>
            </a:pPr>
            <a:r>
              <a:rPr lang="de-DE"/>
              <a:t>Wieviel % der Flächenveränderungen in Deutschland  entstehen durch die Baubranche?</a:t>
            </a:r>
            <a:endParaRPr/>
          </a:p>
          <a:p>
            <a:pPr indent="-171450" lvl="0" marL="171450" rtl="0" algn="l">
              <a:lnSpc>
                <a:spcPct val="100000"/>
              </a:lnSpc>
              <a:spcBef>
                <a:spcPts val="0"/>
              </a:spcBef>
              <a:spcAft>
                <a:spcPts val="0"/>
              </a:spcAft>
              <a:buClr>
                <a:schemeClr val="dk1"/>
              </a:buClr>
              <a:buSzPts val="1212"/>
              <a:buFont typeface="Arial"/>
              <a:buChar char="•"/>
            </a:pPr>
            <a:r>
              <a:rPr lang="de-DE"/>
              <a:t>Wieviel % des Abfallaufkommens in Deutschland sind Bau- und Abbruchabfälle?</a:t>
            </a:r>
            <a:endParaRPr/>
          </a:p>
          <a:p>
            <a:pPr indent="0" lvl="0" marL="0" rtl="0" algn="l">
              <a:lnSpc>
                <a:spcPct val="100000"/>
              </a:lnSpc>
              <a:spcBef>
                <a:spcPts val="0"/>
              </a:spcBef>
              <a:spcAft>
                <a:spcPts val="0"/>
              </a:spcAft>
              <a:buSzPts val="1400"/>
              <a:buNone/>
            </a:pPr>
            <a:r>
              <a:rPr lang="de-DE"/>
              <a:t>=&gt; 40% der Treibhausgase in Deutschland werden direkt oder indirekt durch die Baubrache freigesetzt (BBSR 2020)</a:t>
            </a:r>
            <a:endParaRPr/>
          </a:p>
          <a:p>
            <a:pPr indent="0" lvl="0" marL="0" rtl="0" algn="l">
              <a:lnSpc>
                <a:spcPct val="100000"/>
              </a:lnSpc>
              <a:spcBef>
                <a:spcPts val="0"/>
              </a:spcBef>
              <a:spcAft>
                <a:spcPts val="0"/>
              </a:spcAft>
              <a:buSzPts val="1400"/>
              <a:buNone/>
            </a:pPr>
            <a:r>
              <a:rPr lang="de-DE"/>
              <a:t>=&gt; 70% der Flächenveränderungen in Deutschland entstehen durch die Baubranche (DtST2021)</a:t>
            </a:r>
            <a:endParaRPr/>
          </a:p>
          <a:p>
            <a:pPr indent="0" lvl="0" marL="0" rtl="0" algn="l">
              <a:lnSpc>
                <a:spcPct val="100000"/>
              </a:lnSpc>
              <a:spcBef>
                <a:spcPts val="0"/>
              </a:spcBef>
              <a:spcAft>
                <a:spcPts val="0"/>
              </a:spcAft>
              <a:buClr>
                <a:schemeClr val="dk1"/>
              </a:buClr>
              <a:buSzPts val="1100"/>
              <a:buFont typeface="Arial"/>
              <a:buNone/>
            </a:pPr>
            <a:r>
              <a:rPr lang="de-DE"/>
              <a:t>=&gt; 1/3 der globalen Ressourcen werden durch die gebaute Umwelt verbraucht (GAfBC2019)</a:t>
            </a:r>
            <a:endParaRPr/>
          </a:p>
          <a:p>
            <a:pPr indent="0" lvl="0" marL="0" rtl="0" algn="l">
              <a:lnSpc>
                <a:spcPct val="100000"/>
              </a:lnSpc>
              <a:spcBef>
                <a:spcPts val="0"/>
              </a:spcBef>
              <a:spcAft>
                <a:spcPts val="0"/>
              </a:spcAft>
              <a:buSzPts val="1400"/>
              <a:buNone/>
            </a:pPr>
            <a:r>
              <a:rPr lang="de-DE"/>
              <a:t>=&gt; 55% des Abfallaufkommens in Deutschland wird durch Bau- und Abbruchabfälle verursacht  (Desatis 2022) </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de-DE"/>
              <a:t>Quellen</a:t>
            </a:r>
            <a:endParaRPr b="1"/>
          </a:p>
          <a:p>
            <a:pPr indent="-177800" lvl="0" marL="177800" rtl="0" algn="l">
              <a:lnSpc>
                <a:spcPct val="100000"/>
              </a:lnSpc>
              <a:spcBef>
                <a:spcPts val="0"/>
              </a:spcBef>
              <a:spcAft>
                <a:spcPts val="0"/>
              </a:spcAft>
              <a:buSzPts val="1199"/>
              <a:buFont typeface="Arial"/>
              <a:buChar char="•"/>
            </a:pPr>
            <a:r>
              <a:rPr lang="de-DE" sz="1100"/>
              <a:t>BBSR 2020: BBSR- Bundesinstitut für Bau-, Stadt- und Raumforschung (2020) (Hrsg.): Umweltfußabdruck von Gebäuden in Deutschland– Kurzstudie zu sektorübergreifenden Wirkungen des Handlungsfelds „Errichtung und Nutzung von Hochbauten“ auf Klima und Umwelt. Online: </a:t>
            </a:r>
            <a:r>
              <a:rPr lang="de-DE" sz="1100" u="sng">
                <a:solidFill>
                  <a:schemeClr val="hlink"/>
                </a:solidFill>
                <a:hlinkClick r:id="rId2"/>
              </a:rPr>
              <a:t>https://www.bbsr.bund.de/BBSR/DE/veroeffentlichungen/bbsr-online/2020/bbsr-online-17-2020-dl.pdf?__blob=publicationFile&amp;v=3</a:t>
            </a:r>
            <a:endParaRPr sz="1100"/>
          </a:p>
          <a:p>
            <a:pPr indent="-177800" lvl="0" marL="177800" rtl="0" algn="l">
              <a:lnSpc>
                <a:spcPct val="100000"/>
              </a:lnSpc>
              <a:spcBef>
                <a:spcPts val="0"/>
              </a:spcBef>
              <a:spcAft>
                <a:spcPts val="0"/>
              </a:spcAft>
              <a:buSzPts val="1199"/>
              <a:buFont typeface="Arial"/>
              <a:buChar char="•"/>
            </a:pPr>
            <a:r>
              <a:rPr lang="de-DE" sz="1100"/>
              <a:t>DtST 2021: Deutscher Städtetag, 2021 (Hrsg.): Nachhaltiges und suffizientes Bauen in den Städten. Online: </a:t>
            </a:r>
            <a:r>
              <a:rPr lang="de-DE" sz="1100" u="sng">
                <a:solidFill>
                  <a:schemeClr val="hlink"/>
                </a:solidFill>
                <a:hlinkClick r:id="rId3"/>
              </a:rPr>
              <a:t>http://dpaq.de/fO8Dt</a:t>
            </a:r>
            <a:endParaRPr sz="1100"/>
          </a:p>
          <a:p>
            <a:pPr indent="-177800" lvl="0" marL="177800" rtl="0" algn="l">
              <a:lnSpc>
                <a:spcPct val="100000"/>
              </a:lnSpc>
              <a:spcBef>
                <a:spcPts val="0"/>
              </a:spcBef>
              <a:spcAft>
                <a:spcPts val="0"/>
              </a:spcAft>
              <a:buSzPts val="1199"/>
              <a:buFont typeface="Arial"/>
              <a:buChar char="•"/>
            </a:pPr>
            <a:r>
              <a:rPr lang="de-DE" sz="1100"/>
              <a:t>Desatis 2022:  Statistisches Bundesamt (Hrsg.): Abfallaufkommen 2019. Online: </a:t>
            </a:r>
            <a:r>
              <a:rPr lang="de-DE" sz="1100" u="sng">
                <a:solidFill>
                  <a:schemeClr val="hlink"/>
                </a:solidFill>
                <a:hlinkClick r:id="rId4"/>
              </a:rPr>
              <a:t>https://www.destatis.de/DE/Themen/Gesellschaft-Umwelt/Umwelt/Abfallwirtschaft/_inhalt.html</a:t>
            </a:r>
            <a:endParaRPr sz="1100"/>
          </a:p>
          <a:p>
            <a:pPr indent="-177800" lvl="0" marL="177800" rtl="0" algn="l">
              <a:lnSpc>
                <a:spcPct val="100000"/>
              </a:lnSpc>
              <a:spcBef>
                <a:spcPts val="0"/>
              </a:spcBef>
              <a:spcAft>
                <a:spcPts val="0"/>
              </a:spcAft>
              <a:buSzPts val="1199"/>
              <a:buFont typeface="Arial"/>
              <a:buChar char="•"/>
            </a:pPr>
            <a:r>
              <a:rPr lang="de-DE" sz="1100"/>
              <a:t>GAfBC 2019: Global Alliance for Buildings and Construction (2019): Global Status Report for Buildings and Construction. Online: https://globalabc.org/sites/default/files/2020-03/GSR2019.pdf</a:t>
            </a:r>
            <a:endParaRPr sz="1100"/>
          </a:p>
        </p:txBody>
      </p:sp>
      <p:sp>
        <p:nvSpPr>
          <p:cNvPr id="225" name="Google Shape;225;g26da63f9b3d_1_637: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5be34df3b4_0_1225:notes"/>
          <p:cNvSpPr/>
          <p:nvPr>
            <p:ph idx="2" type="sldImg"/>
          </p:nvPr>
        </p:nvSpPr>
        <p:spPr>
          <a:xfrm>
            <a:off x="479425" y="374650"/>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g25be34df3b4_0_122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246" name="Google Shape;246;g25be34df3b4_0_1225:notes"/>
          <p:cNvSpPr txBox="1"/>
          <p:nvPr>
            <p:ph idx="1" type="body"/>
          </p:nvPr>
        </p:nvSpPr>
        <p:spPr>
          <a:xfrm>
            <a:off x="479425" y="3924000"/>
            <a:ext cx="6145200" cy="541846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Inländische Rohstoffentnahme</a:t>
            </a:r>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Nach Angaben der Bundesanstalt für Geowissenschaften und Rohstoffe wurden 2020 insgesamt 689,88 Millionen Tonnen abiotische Rohstoffe im Tagebau abgebaut. Das sind fossile Energierohstoffe wie Braunkohle, Baumineralien wie Sande, Kiese oder Steine sowie mineralische Industrierohstoffe wie Salze oder feuerfeste Tone. Statistisch gesehen wird Torf auch zu den abiotischen Rohstoffen gerechnet (siehe Abb. „Inländische Entnahme von Rohstoffen im Tagebau“).</a:t>
            </a:r>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Zwischen den Jahren 1994 und 2009 ging die Masse der im Tagebau entnommenen Rohstoffe um über ein Viertel oder 28,8 % zurück. Seit 2009 verharrt der Abbau von Baumineralien mit kleinen Schwankungen allerdings auf nahezu gleichem Niveau.</a:t>
            </a:r>
            <a:endParaRPr/>
          </a:p>
          <a:p>
            <a:pPr indent="0" lvl="0" marL="0" rtl="0" algn="l">
              <a:lnSpc>
                <a:spcPct val="100000"/>
              </a:lnSpc>
              <a:spcBef>
                <a:spcPts val="0"/>
              </a:spcBef>
              <a:spcAft>
                <a:spcPts val="0"/>
              </a:spcAft>
              <a:buSzPts val="1400"/>
              <a:buNone/>
            </a:pPr>
            <a:r>
              <a:t/>
            </a:r>
            <a:endParaRPr b="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Neu in Anspruch genommene Fläche durch Rohstoffabbau im Tagebau</a:t>
            </a:r>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Der Abbau von Rohstoffen im Tagebau ist mit einem unwiderruflichen Eingriff in Landschaften und Böden verbunden. Nach Berechnungen des Umweltbundesamtes (⁠UBA⁠) auf Basis aktueller Daten der Bundesanstalt für Geowissenschaften und Rohstoffe (BGR) und des Statistischen Bundesamtes wurde 2021 eine Fläche von 2.963 Hektar (ha) neu vom Tagebau in Anspruch genommen. Das entspricht einer täglichen Flächenneuinanspruchnahme von rund 8,1 ha oder mehr als 10 Fußballfeldern.</a:t>
            </a:r>
            <a:endParaRPr/>
          </a:p>
          <a:p>
            <a:pPr indent="0" lvl="0" marL="0" marR="0" rtl="0" algn="l">
              <a:lnSpc>
                <a:spcPct val="100000"/>
              </a:lnSpc>
              <a:spcBef>
                <a:spcPts val="0"/>
              </a:spcBef>
              <a:spcAft>
                <a:spcPts val="0"/>
              </a:spcAft>
              <a:buClr>
                <a:srgbClr val="000000"/>
              </a:buClr>
              <a:buSzPts val="1400"/>
              <a:buFont typeface="Arial"/>
              <a:buNone/>
            </a:pPr>
            <a:r>
              <a:rPr b="0" lang="de-DE">
                <a:latin typeface="Calibri"/>
                <a:ea typeface="Calibri"/>
                <a:cs typeface="Calibri"/>
                <a:sym typeface="Calibri"/>
              </a:rPr>
              <a:t> </a:t>
            </a:r>
            <a:endParaRPr b="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a:solidFill>
                  <a:schemeClr val="dk1"/>
                </a:solidFill>
                <a:latin typeface="Calibri"/>
                <a:ea typeface="Calibri"/>
                <a:cs typeface="Calibri"/>
                <a:sym typeface="Calibri"/>
              </a:rPr>
              <a:t>Aufgaben</a:t>
            </a:r>
            <a:endParaRPr>
              <a:latin typeface="Calibri"/>
              <a:ea typeface="Calibri"/>
              <a:cs typeface="Calibri"/>
              <a:sym typeface="Calibri"/>
            </a:endParaRPr>
          </a:p>
          <a:p>
            <a:pPr indent="-171450" lvl="0" marL="171450" marR="0" rtl="0" algn="l">
              <a:lnSpc>
                <a:spcPct val="100000"/>
              </a:lnSpc>
              <a:spcBef>
                <a:spcPts val="0"/>
              </a:spcBef>
              <a:spcAft>
                <a:spcPts val="0"/>
              </a:spcAft>
              <a:buSzPts val="1400"/>
              <a:buFont typeface="Arial"/>
              <a:buChar char="•"/>
            </a:pPr>
            <a:r>
              <a:rPr b="0" i="0" lang="de-DE" u="none" cap="none" strike="noStrike">
                <a:solidFill>
                  <a:schemeClr val="dk1"/>
                </a:solidFill>
                <a:latin typeface="Calibri"/>
                <a:ea typeface="Calibri"/>
                <a:cs typeface="Calibri"/>
                <a:sym typeface="Calibri"/>
              </a:rPr>
              <a:t>Woher stammen die </a:t>
            </a:r>
            <a:r>
              <a:rPr lang="de-DE">
                <a:solidFill>
                  <a:schemeClr val="dk1"/>
                </a:solidFill>
                <a:latin typeface="Calibri"/>
                <a:ea typeface="Calibri"/>
                <a:cs typeface="Calibri"/>
                <a:sym typeface="Calibri"/>
              </a:rPr>
              <a:t>Rohstoffe und Baumaterialien die in ihrem Betrieb verwendet werden</a:t>
            </a:r>
            <a:r>
              <a:rPr b="0" i="0" lang="de-DE"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SzPts val="1400"/>
              <a:buFont typeface="Arial"/>
              <a:buChar char="•"/>
            </a:pPr>
            <a:r>
              <a:rPr b="0" i="0" lang="de-DE" u="none" cap="none" strike="noStrike">
                <a:solidFill>
                  <a:schemeClr val="dk1"/>
                </a:solidFill>
                <a:latin typeface="Calibri"/>
                <a:ea typeface="Calibri"/>
                <a:cs typeface="Calibri"/>
                <a:sym typeface="Calibri"/>
              </a:rPr>
              <a:t>Welche Informationen hat Ihr Ausbildungsbetrieb über die Lieferkette? </a:t>
            </a:r>
            <a:endParaRPr/>
          </a:p>
          <a:p>
            <a:pPr indent="-171450" lvl="0" marL="171450" marR="0" rtl="0" algn="l">
              <a:lnSpc>
                <a:spcPct val="100000"/>
              </a:lnSpc>
              <a:spcBef>
                <a:spcPts val="0"/>
              </a:spcBef>
              <a:spcAft>
                <a:spcPts val="0"/>
              </a:spcAft>
              <a:buSzPts val="1400"/>
              <a:buFont typeface="Arial"/>
              <a:buChar char="•"/>
            </a:pPr>
            <a:r>
              <a:rPr b="0" i="0" lang="de-DE" u="none" cap="none" strike="noStrike">
                <a:solidFill>
                  <a:schemeClr val="dk1"/>
                </a:solidFill>
                <a:latin typeface="Calibri"/>
                <a:ea typeface="Calibri"/>
                <a:cs typeface="Calibri"/>
                <a:sym typeface="Calibri"/>
              </a:rPr>
              <a:t>Worauf wird beim Einkauf geachtet?</a:t>
            </a:r>
            <a:endParaRPr/>
          </a:p>
          <a:p>
            <a:pPr indent="0" lvl="0" marL="0" marR="0" rtl="0" algn="l">
              <a:lnSpc>
                <a:spcPct val="100000"/>
              </a:lnSpc>
              <a:spcBef>
                <a:spcPts val="0"/>
              </a:spcBef>
              <a:spcAft>
                <a:spcPts val="0"/>
              </a:spcAft>
              <a:buSzPts val="1400"/>
              <a:buNone/>
            </a:pPr>
            <a:r>
              <a:t/>
            </a:r>
            <a:endParaRPr b="0" i="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SzPts val="1400"/>
              <a:buNone/>
            </a:pPr>
            <a:r>
              <a:rPr b="1" i="0" lang="de-DE" u="none" cap="none" strike="noStrike">
                <a:solidFill>
                  <a:schemeClr val="dk1"/>
                </a:solidFill>
                <a:latin typeface="Calibri"/>
                <a:ea typeface="Calibri"/>
                <a:cs typeface="Calibri"/>
                <a:sym typeface="Calibri"/>
              </a:rPr>
              <a:t>Quelle</a:t>
            </a:r>
            <a:endParaRPr b="1" i="0" u="none" cap="none" strike="noStrike">
              <a:latin typeface="Calibri"/>
              <a:ea typeface="Calibri"/>
              <a:cs typeface="Calibri"/>
              <a:sym typeface="Calibri"/>
            </a:endParaRPr>
          </a:p>
          <a:p>
            <a:pPr indent="-171450" lvl="0" marL="171450" marR="0" rtl="0" algn="l">
              <a:lnSpc>
                <a:spcPct val="100000"/>
              </a:lnSpc>
              <a:spcBef>
                <a:spcPts val="0"/>
              </a:spcBef>
              <a:spcAft>
                <a:spcPts val="0"/>
              </a:spcAft>
              <a:buSzPts val="1400"/>
              <a:buFont typeface="Arial"/>
              <a:buChar char="•"/>
            </a:pPr>
            <a:r>
              <a:rPr b="0" lang="de-DE" sz="1100">
                <a:solidFill>
                  <a:schemeClr val="dk1"/>
                </a:solidFill>
                <a:latin typeface="Calibri"/>
                <a:ea typeface="Calibri"/>
                <a:cs typeface="Calibri"/>
                <a:sym typeface="Calibri"/>
              </a:rPr>
              <a:t>Umweltbundesamt (Hrsg) (2023): </a:t>
            </a:r>
            <a:r>
              <a:rPr b="0" i="0" lang="de-DE" sz="1100" u="none" cap="none" strike="noStrike">
                <a:solidFill>
                  <a:schemeClr val="dk1"/>
                </a:solidFill>
                <a:latin typeface="Calibri"/>
                <a:ea typeface="Calibri"/>
                <a:cs typeface="Calibri"/>
                <a:sym typeface="Calibri"/>
              </a:rPr>
              <a:t>Inländische Rohstoffentnahme. Dessau-Roßlau 23.01.2023 . O</a:t>
            </a:r>
            <a:r>
              <a:rPr b="0" lang="de-DE" sz="1100">
                <a:solidFill>
                  <a:schemeClr val="dk1"/>
                </a:solidFill>
                <a:latin typeface="Calibri"/>
                <a:ea typeface="Calibri"/>
                <a:cs typeface="Calibri"/>
                <a:sym typeface="Calibri"/>
              </a:rPr>
              <a:t>nline: https://www.umweltbundesamt.de/daten/flaeche-boden-land-oekosysteme/flaeche/flaechenverbrauch-fuer-rohstoffabbau#inlandische-rohstoffentnahme</a:t>
            </a:r>
            <a:endParaRPr b="0" sz="1100">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6da63f9b3d_1_255:notes"/>
          <p:cNvSpPr/>
          <p:nvPr>
            <p:ph idx="2" type="sldImg"/>
          </p:nvPr>
        </p:nvSpPr>
        <p:spPr>
          <a:xfrm>
            <a:off x="479425" y="374650"/>
            <a:ext cx="6142038"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26da63f9b3d_1_25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260" name="Google Shape;260;g26da63f9b3d_1_255:notes"/>
          <p:cNvSpPr txBox="1"/>
          <p:nvPr>
            <p:ph idx="1" type="body"/>
          </p:nvPr>
        </p:nvSpPr>
        <p:spPr>
          <a:xfrm>
            <a:off x="479424" y="3924000"/>
            <a:ext cx="6142039" cy="601315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sz="1000"/>
          </a:p>
          <a:p>
            <a:pPr indent="0" lvl="0" marL="0" rtl="0" algn="l">
              <a:lnSpc>
                <a:spcPct val="100000"/>
              </a:lnSpc>
              <a:spcBef>
                <a:spcPts val="0"/>
              </a:spcBef>
              <a:spcAft>
                <a:spcPts val="0"/>
              </a:spcAft>
              <a:buClr>
                <a:schemeClr val="dk1"/>
              </a:buClr>
              <a:buSzPts val="1100"/>
              <a:buFont typeface="Arial"/>
              <a:buNone/>
            </a:pPr>
            <a:r>
              <a:rPr lang="de-DE" sz="1000"/>
              <a:t>Bau- und Abbruchabfälle machen über die Hälfte des gesamten Abfallaufkommens aus (DESTATIS 2022b). Jährlich sind es über 80 Millionen Tonnen, die einer Verwertung oder einer Beseitigung zugeführt werden müssen. Im Wesentlichen handelt es sich dabei um Bauschutt, Straßenaufbruch, Baustellenabfällen sowie die Fraktion Boden und Steine. Im Straßenbau sind größere Mengen an Aushubmaterial, wie Boden und Steine, typisch. Abbruchabfälle hingegen sind inhomogene Gemische, die aus einer Vielzahl von Materialien, wie Boden, Sand, Natursteinen, Betonstücken, Ziegel, Fliesen, Holz, Metallteilen oder Asphalt zusammengesetzt sein können. Die Verwertungsmöglichkeiten für Bau- und Abbruchabfälle sind vielfältig. Bei gesicherter Qualität können Gesteinskörnungen aus Beton- und Mauerwerksbruch für die Herstellung von Beton eingesetzt werden. Ansonsten stellen landschaftsbauliche Maßnahmen, Unterbau- und Tragschichtherstellung im Straßenbau sowie der Bau von Sicht- und Lärmschutzanlagen gängige Verwertungswege dar (bbs 2021b). Trotz dieser guten Verwertungsmöglichkeiten wird eine hochwertige Kreislaufführung der mineralischen Fraktionen selten praktiziert. Nur ein Bruchteil wird als Betonzuschlagstoff eingesetzt. Der überwiegende Teil wird wenig hochwertig eingesetzt, wie im Landschaftsbau oder als Verfüllungsmaterial von Aushebungen oder im stillgelegten Bergbau. Eine hochwertige Verwertung von Baurestmassen erfordert Verfahren zur Gewinnung gütegesicherter mineralischer Rezyklate. Daher sind selektive Rückbau- und Abbruchverfahren, bei denen die Baustofffraktionen bereits an der Abbruchstelle getrennt und Schadstoffe ausgeschleust werden, von zentraler Bedeutung. (UBA 2010). </a:t>
            </a:r>
            <a:endParaRPr sz="1000"/>
          </a:p>
          <a:p>
            <a:pPr indent="0" lvl="0" marL="0" rtl="0" algn="l">
              <a:lnSpc>
                <a:spcPct val="100000"/>
              </a:lnSpc>
              <a:spcBef>
                <a:spcPts val="0"/>
              </a:spcBef>
              <a:spcAft>
                <a:spcPts val="0"/>
              </a:spcAft>
              <a:buClr>
                <a:schemeClr val="dk1"/>
              </a:buClr>
              <a:buSzPts val="1100"/>
              <a:buFont typeface="Arial"/>
              <a:buNone/>
            </a:pPr>
            <a:r>
              <a:rPr lang="de-DE" sz="1000"/>
              <a:t>Mit der vorliegenden Aufgabe sollen die Auszubildenden einen Einblick in die Dominanz der Bau- und Abbruchabfälle im gesamten Abfallaufkommen erhalten sowie die unterschiedlichen Arten von Bau- und Abbruchabfällen kennenlernen. Zudem sollen sie Kenntnisse über die Arten und Mengen an Abfällen erlangen, die auf der Baustelle anfallen. Die Aufgabe dient auch ihrer Sensibilisierung hinsichtlich des Verbleibs der auf ihrer Baustelle anfallenden Abfällen. Um den Nachhaltigkeitsbezug zum eigenen beruflichen Handeln im Ausbildungsbetrieb herzustellen, sollen die Auszubildenden den Umgang mit den anfallenden Bau- und Abbruchabfällen reflektieren und hinsichtlich des selektiven Rückbaus sowie der damit einhergehenden getrennten Erfassung und sortenreinen Lagerung von Bauabfällen sensibilisiert werden. </a:t>
            </a:r>
            <a:endParaRPr sz="1000"/>
          </a:p>
          <a:p>
            <a:pPr indent="0" lvl="0" marL="0" rtl="0" algn="l">
              <a:lnSpc>
                <a:spcPct val="100000"/>
              </a:lnSpc>
              <a:spcBef>
                <a:spcPts val="0"/>
              </a:spcBef>
              <a:spcAft>
                <a:spcPts val="0"/>
              </a:spcAft>
              <a:buClr>
                <a:schemeClr val="dk1"/>
              </a:buClr>
              <a:buSzPts val="1800"/>
              <a:buFont typeface="Arial"/>
              <a:buNone/>
            </a:pPr>
            <a:r>
              <a:rPr b="1" lang="de-DE" sz="1000"/>
              <a:t>Aufgaben</a:t>
            </a:r>
            <a:endParaRPr sz="1000"/>
          </a:p>
          <a:p>
            <a:pPr indent="-171450" lvl="0" marL="171450" rtl="0" algn="l">
              <a:lnSpc>
                <a:spcPct val="100000"/>
              </a:lnSpc>
              <a:spcBef>
                <a:spcPts val="0"/>
              </a:spcBef>
              <a:spcAft>
                <a:spcPts val="0"/>
              </a:spcAft>
              <a:buSzPts val="1200"/>
              <a:buFont typeface="Calibri"/>
              <a:buChar char="•"/>
            </a:pPr>
            <a:r>
              <a:rPr lang="de-DE" sz="1000"/>
              <a:t>Erfassen Sie Art und die Mengen an Abfällen die an einem typischen Tag auf Ihrer Baustelle anfallen</a:t>
            </a:r>
            <a:endParaRPr sz="1000"/>
          </a:p>
          <a:p>
            <a:pPr indent="-171450" lvl="0" marL="171450" rtl="0" algn="l">
              <a:lnSpc>
                <a:spcPct val="100000"/>
              </a:lnSpc>
              <a:spcBef>
                <a:spcPts val="0"/>
              </a:spcBef>
              <a:spcAft>
                <a:spcPts val="0"/>
              </a:spcAft>
              <a:buSzPts val="1200"/>
              <a:buFont typeface="Calibri"/>
              <a:buChar char="•"/>
            </a:pPr>
            <a:r>
              <a:rPr lang="de-DE" sz="1000"/>
              <a:t>Ermitteln Sie den Verbleib der auf Ihrer Baustelle anfallenden Bau- und Abbruchabfälle</a:t>
            </a:r>
            <a:endParaRPr sz="1000"/>
          </a:p>
          <a:p>
            <a:pPr indent="0" lvl="0" marL="0" rtl="0" algn="l">
              <a:lnSpc>
                <a:spcPct val="100000"/>
              </a:lnSpc>
              <a:spcBef>
                <a:spcPts val="0"/>
              </a:spcBef>
              <a:spcAft>
                <a:spcPts val="0"/>
              </a:spcAft>
              <a:buSzPts val="1400"/>
              <a:buNone/>
            </a:pPr>
            <a:r>
              <a:rPr b="1" lang="de-DE" sz="1000"/>
              <a:t>Quellen</a:t>
            </a:r>
            <a:endParaRPr b="1" sz="1000"/>
          </a:p>
          <a:p>
            <a:pPr indent="-180975" lvl="0" marL="180975" rtl="0" algn="l">
              <a:lnSpc>
                <a:spcPct val="100000"/>
              </a:lnSpc>
              <a:spcBef>
                <a:spcPts val="0"/>
              </a:spcBef>
              <a:spcAft>
                <a:spcPts val="0"/>
              </a:spcAft>
              <a:buClr>
                <a:schemeClr val="dk1"/>
              </a:buClr>
              <a:buSzPts val="880"/>
              <a:buFont typeface="Calibri"/>
              <a:buChar char="●"/>
            </a:pPr>
            <a:r>
              <a:rPr lang="de-DE" sz="1000">
                <a:solidFill>
                  <a:srgbClr val="404040"/>
                </a:solidFill>
              </a:rPr>
              <a:t>DESTATIS-</a:t>
            </a:r>
            <a:r>
              <a:rPr lang="de-DE" sz="1000"/>
              <a:t>Statistisches Bundesamt (2022b): Abfallbilanz 2020. Online: </a:t>
            </a:r>
            <a:r>
              <a:rPr lang="de-DE" sz="900" u="sng">
                <a:solidFill>
                  <a:schemeClr val="hlink"/>
                </a:solidFill>
                <a:hlinkClick r:id="rId2"/>
              </a:rPr>
              <a:t>https://www.destatis.de/DE/Themen/Gesellschaft-Umwelt/Umwelt/Abfallwirtschaft/Publikationen/Downloads-Abfallwirtschaft/abfallbilanz-pdf-5321001.pdf?__blob=publicationFile</a:t>
            </a:r>
            <a:endParaRPr sz="900" u="sng">
              <a:solidFill>
                <a:srgbClr val="1155CC"/>
              </a:solidFill>
            </a:endParaRPr>
          </a:p>
          <a:p>
            <a:pPr indent="-180975" lvl="0" marL="180975" rtl="0" algn="l">
              <a:lnSpc>
                <a:spcPct val="100000"/>
              </a:lnSpc>
              <a:spcBef>
                <a:spcPts val="0"/>
              </a:spcBef>
              <a:spcAft>
                <a:spcPts val="0"/>
              </a:spcAft>
              <a:buClr>
                <a:schemeClr val="dk1"/>
              </a:buClr>
              <a:buSzPts val="880"/>
              <a:buFont typeface="Calibri"/>
              <a:buChar char="●"/>
            </a:pPr>
            <a:r>
              <a:rPr lang="de-DE" sz="900"/>
              <a:t>UBA (2010): Georg Schiller, Clemens Deilmann, Karin Gruhler, Patric Röhm, Jan Reichenbach, Janett Baumann, Marko Günther (2010): Ermittlung von Ressourcenschonungspotenzialen bei der Verwertung von Bauabfällen und Erarbeitung von Empfehlungen zu deren Nutzung. Umweltbundesamt (Hrsg.) Dessau-Roßlau, November 2010. Texte | 56/2010. Online: </a:t>
            </a:r>
            <a:r>
              <a:rPr lang="de-DE" sz="900" u="sng">
                <a:solidFill>
                  <a:schemeClr val="hlink"/>
                </a:solidFill>
                <a:hlinkClick r:id="rId3"/>
              </a:rPr>
              <a:t>https://www.umweltbundesamt.de/sites/default/files/medien/publikation/long/4040.pdf</a:t>
            </a:r>
            <a:endParaRPr sz="900"/>
          </a:p>
          <a:p>
            <a:pPr indent="-180975" lvl="0" marL="180975" rtl="0" algn="l">
              <a:lnSpc>
                <a:spcPct val="100000"/>
              </a:lnSpc>
              <a:spcBef>
                <a:spcPts val="0"/>
              </a:spcBef>
              <a:spcAft>
                <a:spcPts val="0"/>
              </a:spcAft>
              <a:buClr>
                <a:schemeClr val="dk1"/>
              </a:buClr>
              <a:buSzPts val="880"/>
              <a:buFont typeface="Calibri"/>
              <a:buChar char="●"/>
            </a:pPr>
            <a:r>
              <a:rPr lang="de-DE" sz="900"/>
              <a:t>bbs (2021b): Initiative Kreislaufwirtschaft Bau Bundesverband Baustoffe–Steine und Erden (Hrsg.)(2021): Mineralische Bauabfälle. Monitoring 2018 - Bericht zum Aufkommen und zum Verbleib mineralischer Bauabfälle. Online: </a:t>
            </a:r>
            <a:r>
              <a:rPr lang="de-DE" sz="900" u="sng">
                <a:solidFill>
                  <a:schemeClr val="hlink"/>
                </a:solidFill>
                <a:hlinkClick r:id="rId4"/>
              </a:rPr>
              <a:t>https://kreislaufwirtschaft-bau.de/Download/Bericht-12.pdf</a:t>
            </a:r>
            <a:endParaRPr sz="900"/>
          </a:p>
          <a:p>
            <a:pPr indent="0" lvl="0" marL="0" rtl="0" algn="l">
              <a:lnSpc>
                <a:spcPct val="100000"/>
              </a:lnSpc>
              <a:spcBef>
                <a:spcPts val="0"/>
              </a:spcBef>
              <a:spcAft>
                <a:spcPts val="0"/>
              </a:spcAft>
              <a:buSzPts val="1400"/>
              <a:buNone/>
            </a:pPr>
            <a:r>
              <a:t/>
            </a:r>
            <a:endParaRPr sz="10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6da63f9b3d_1_331:notes"/>
          <p:cNvSpPr/>
          <p:nvPr>
            <p:ph idx="2" type="sldImg"/>
          </p:nvPr>
        </p:nvSpPr>
        <p:spPr>
          <a:xfrm>
            <a:off x="479425" y="374650"/>
            <a:ext cx="6143625"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g26da63f9b3d_1_331:notes"/>
          <p:cNvSpPr txBox="1"/>
          <p:nvPr>
            <p:ph idx="1" type="body"/>
          </p:nvPr>
        </p:nvSpPr>
        <p:spPr>
          <a:xfrm>
            <a:off x="479425" y="3924000"/>
            <a:ext cx="6143626" cy="604441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sz="1000"/>
          </a:p>
          <a:p>
            <a:pPr indent="0" lvl="0" marL="0" rtl="0" algn="l">
              <a:lnSpc>
                <a:spcPct val="100000"/>
              </a:lnSpc>
              <a:spcBef>
                <a:spcPts val="0"/>
              </a:spcBef>
              <a:spcAft>
                <a:spcPts val="0"/>
              </a:spcAft>
              <a:buClr>
                <a:schemeClr val="dk1"/>
              </a:buClr>
              <a:buSzPts val="1100"/>
              <a:buFont typeface="Arial"/>
              <a:buNone/>
            </a:pPr>
            <a:r>
              <a:rPr lang="de-DE" sz="1000"/>
              <a:t>Bau- und Abbruchabfälle machen über die Hälfte des gesamten Abfallaufkommens aus (DESTATIS 2022b). Jährlich sind es über 80 Millionen Tonnen, die einer Verwertung oder einer Beseitigung zugeführt werden müssen. Im Wesentlichen handelt es sich dabei um Bauschutt, Straßenaufbruch, Baustellenabfällen sowie die Fraktion Boden und Steine. Im Straßenbau sind größere Mengen an Aushubmaterial, wie Boden und Steine, typisch. Abbruchabfälle hingegen sind inhomogene Gemische, die aus einer Vielzahl von Materialien, wie Boden, Sand, Natursteinen, Betonstücken, Ziegel, Fliesen, Holz, Metallteilen oder Asphalt zusammengesetzt sein können. Die Verwertungsmöglichkeiten für Bau- und Abbruchabfälle sind vielfältig. Bei gesicherter Qualität können Gesteinskörnungen aus Beton- und Mauerwerksbruch für die Herstellung von Beton eingesetzt werden. Ansonsten stellen landschaftsbauliche Maßnahmen, Unterbau- und Tragschichtherstellung im Straßenbau sowie der Bau von Sicht- und Lärmschutzanlagen gängige Verwertungswege dar (bbs 2021b). Trotz dieser guten Verwertungsmöglichkeiten wird eine hochwertige Kreislaufführung der mineralischen Fraktionen selten praktiziert. Nur ein Bruchteil wird als Betonzuschlagstoff eingesetzt. Der überwiegende Teil wird wenig hochwertig eingesetzt, wie im Landschaftsbau oder als Verfüllungsmaterial von Aushebungen oder im stillgelegten Bergbau. Eine hochwertige Verwertung von Baurestmassen erfordert Verfahren zur Gewinnung gütegesicherter mineralischer Rezyklate. Daher sind selektive Rückbau- und Abbruchverfahren, bei denen die Baustofffraktionen bereits an der Abbruchstelle getrennt und Schadstoffe ausgeschleust werden, von zentraler Bedeutung. (UBA 2010). </a:t>
            </a:r>
            <a:endParaRPr sz="1000"/>
          </a:p>
          <a:p>
            <a:pPr indent="0" lvl="0" marL="0" rtl="0" algn="l">
              <a:lnSpc>
                <a:spcPct val="100000"/>
              </a:lnSpc>
              <a:spcBef>
                <a:spcPts val="0"/>
              </a:spcBef>
              <a:spcAft>
                <a:spcPts val="0"/>
              </a:spcAft>
              <a:buClr>
                <a:schemeClr val="dk1"/>
              </a:buClr>
              <a:buSzPts val="1100"/>
              <a:buFont typeface="Arial"/>
              <a:buNone/>
            </a:pPr>
            <a:r>
              <a:rPr lang="de-DE" sz="1000"/>
              <a:t>Mit der vorliegenden Aufgabe sollen die Auszubildenden einen Einblick in die Dominanz der Bau- und Abbruchabfälle im gesamten Abfallaufkommen erhalten sowie die unterschiedlichen Arten von Bau- und Abbruchabfällen kennenlernen. Zudem sollen sie Kenntnisse über die Arten und Mengen an Abfällen erlangen, die auf der Baustelle anfallen. Die Aufgabe dient auch ihrer Sensibilisierung hinsichtlich des Verbleibs der auf ihrer Baustelle anfallenden Abfällen. Um den Nachhaltigkeitsbezug zum eigenen beruflichen Handeln im Ausbildungsbetrieb herzustellen, sollen die Auszubildenden den Umgang mit den anfallenden Bau- und Abbruchabfällen reflektieren und hinsichtlich des selektiven Rückbaus sowie der damit einhergehenden getrennten Erfassung und sortenreinen Lagerung von Bauabfällen sensibilisiert werden. </a:t>
            </a:r>
            <a:endParaRPr sz="1000"/>
          </a:p>
          <a:p>
            <a:pPr indent="0" lvl="0" marL="0" rtl="0" algn="l">
              <a:lnSpc>
                <a:spcPct val="100000"/>
              </a:lnSpc>
              <a:spcBef>
                <a:spcPts val="0"/>
              </a:spcBef>
              <a:spcAft>
                <a:spcPts val="0"/>
              </a:spcAft>
              <a:buClr>
                <a:schemeClr val="dk1"/>
              </a:buClr>
              <a:buSzPts val="1800"/>
              <a:buFont typeface="Arial"/>
              <a:buNone/>
            </a:pPr>
            <a:r>
              <a:rPr b="1" lang="de-DE" sz="1000"/>
              <a:t>Aufgabe</a:t>
            </a:r>
            <a:endParaRPr sz="1000"/>
          </a:p>
          <a:p>
            <a:pPr indent="-171450" lvl="0" marL="171450" rtl="0" algn="l">
              <a:lnSpc>
                <a:spcPct val="100000"/>
              </a:lnSpc>
              <a:spcBef>
                <a:spcPts val="0"/>
              </a:spcBef>
              <a:spcAft>
                <a:spcPts val="0"/>
              </a:spcAft>
              <a:buSzPts val="1200"/>
              <a:buFont typeface="Calibri"/>
              <a:buChar char="•"/>
            </a:pPr>
            <a:r>
              <a:rPr lang="de-DE" sz="1000"/>
              <a:t>Erfassen Sie Art und die Mengen an Abfällen die an einem typischen Tag auf Ihrer Baustelle anfallen</a:t>
            </a:r>
            <a:endParaRPr sz="1000"/>
          </a:p>
          <a:p>
            <a:pPr indent="-171450" lvl="0" marL="171450" rtl="0" algn="l">
              <a:lnSpc>
                <a:spcPct val="100000"/>
              </a:lnSpc>
              <a:spcBef>
                <a:spcPts val="0"/>
              </a:spcBef>
              <a:spcAft>
                <a:spcPts val="0"/>
              </a:spcAft>
              <a:buSzPts val="1200"/>
              <a:buFont typeface="Calibri"/>
              <a:buChar char="•"/>
            </a:pPr>
            <a:r>
              <a:rPr lang="de-DE" sz="1000"/>
              <a:t>Ermitteln Sie den Verbleib der auf Ihrer Baustelle anfallenden Bau- und Abbruchabfälle</a:t>
            </a:r>
            <a:endParaRPr sz="1000"/>
          </a:p>
          <a:p>
            <a:pPr indent="0" lvl="0" marL="0" rtl="0" algn="l">
              <a:lnSpc>
                <a:spcPct val="100000"/>
              </a:lnSpc>
              <a:spcBef>
                <a:spcPts val="0"/>
              </a:spcBef>
              <a:spcAft>
                <a:spcPts val="0"/>
              </a:spcAft>
              <a:buSzPts val="1400"/>
              <a:buNone/>
            </a:pPr>
            <a:r>
              <a:rPr b="1" lang="de-DE" sz="1000"/>
              <a:t>Quelle</a:t>
            </a:r>
            <a:endParaRPr b="1" sz="1000"/>
          </a:p>
          <a:p>
            <a:pPr indent="-180975" lvl="0" marL="180975" rtl="0" algn="l">
              <a:lnSpc>
                <a:spcPct val="100000"/>
              </a:lnSpc>
              <a:spcBef>
                <a:spcPts val="0"/>
              </a:spcBef>
              <a:spcAft>
                <a:spcPts val="0"/>
              </a:spcAft>
              <a:buClr>
                <a:schemeClr val="dk1"/>
              </a:buClr>
              <a:buSzPts val="880"/>
              <a:buFont typeface="Calibri"/>
              <a:buChar char="●"/>
            </a:pPr>
            <a:r>
              <a:rPr lang="de-DE" sz="900">
                <a:solidFill>
                  <a:srgbClr val="404040"/>
                </a:solidFill>
              </a:rPr>
              <a:t>DESTATIS-</a:t>
            </a:r>
            <a:r>
              <a:rPr lang="de-DE" sz="900"/>
              <a:t>Statistisches Bundesamt (2022b): Abfallbilanz 2020. Online: </a:t>
            </a:r>
            <a:r>
              <a:rPr lang="de-DE" sz="900" u="sng">
                <a:solidFill>
                  <a:schemeClr val="hlink"/>
                </a:solidFill>
                <a:hlinkClick r:id="rId2"/>
              </a:rPr>
              <a:t>https://www.destatis.de/DE/Themen/Gesellschaft-Umwelt/Umwelt/Abfallwirtschaft/Publikationen/Downloads-Abfallwirtschaft/abfallbilanz-pdf-5321001.pdf?__blob=publicationFile</a:t>
            </a:r>
            <a:endParaRPr sz="900" u="sng">
              <a:solidFill>
                <a:srgbClr val="1155CC"/>
              </a:solidFill>
            </a:endParaRPr>
          </a:p>
          <a:p>
            <a:pPr indent="-180975" lvl="0" marL="180975" rtl="0" algn="l">
              <a:lnSpc>
                <a:spcPct val="100000"/>
              </a:lnSpc>
              <a:spcBef>
                <a:spcPts val="0"/>
              </a:spcBef>
              <a:spcAft>
                <a:spcPts val="0"/>
              </a:spcAft>
              <a:buClr>
                <a:schemeClr val="dk1"/>
              </a:buClr>
              <a:buSzPts val="880"/>
              <a:buFont typeface="Calibri"/>
              <a:buChar char="●"/>
            </a:pPr>
            <a:r>
              <a:rPr lang="de-DE" sz="900"/>
              <a:t>UBA (2010): Georg Schiller, Clemens Deilmann, Karin Gruhler, Patric Röhm, Jan Reichenbach, Janett Baumann, Marko Günther (2010): Ermittlung von Ressourcenschonungspotenzialen bei der Verwertung von Bauabfällen und Erarbeitung von Empfehlungen zu deren Nutzung. Umweltbundesamt (Hrsg.) Dessau-Roßlau, November 2010. Texte | 56/2010. Online: </a:t>
            </a:r>
            <a:r>
              <a:rPr lang="de-DE" sz="900" u="sng">
                <a:solidFill>
                  <a:schemeClr val="hlink"/>
                </a:solidFill>
                <a:hlinkClick r:id="rId3"/>
              </a:rPr>
              <a:t>https://www.umweltbundesamt.de/sites/default/files/medien/publikation/long/4040.pdf</a:t>
            </a:r>
            <a:endParaRPr sz="900"/>
          </a:p>
          <a:p>
            <a:pPr indent="-180975" lvl="0" marL="180975" rtl="0" algn="l">
              <a:lnSpc>
                <a:spcPct val="100000"/>
              </a:lnSpc>
              <a:spcBef>
                <a:spcPts val="0"/>
              </a:spcBef>
              <a:spcAft>
                <a:spcPts val="0"/>
              </a:spcAft>
              <a:buClr>
                <a:schemeClr val="dk1"/>
              </a:buClr>
              <a:buSzPts val="880"/>
              <a:buFont typeface="Calibri"/>
              <a:buChar char="●"/>
            </a:pPr>
            <a:r>
              <a:rPr lang="de-DE" sz="900"/>
              <a:t>bbs (2021b): Initiative Kreislaufwirtschaft Bau Bundesverband Baustoffe–Steine und Erden (Hrsg.)(2021): Mineralische Bauabfälle. Monitoring 2018 - Bericht zum Aufkommen und zum Verbleib mineralischer Bauabfälle. Online: </a:t>
            </a:r>
            <a:r>
              <a:rPr lang="de-DE" sz="900" u="sng">
                <a:solidFill>
                  <a:schemeClr val="hlink"/>
                </a:solidFill>
                <a:hlinkClick r:id="rId4"/>
              </a:rPr>
              <a:t>https://kreislaufwirtschaft-bau.de/Download/Bericht-12.pdf</a:t>
            </a:r>
            <a:endParaRPr sz="900"/>
          </a:p>
          <a:p>
            <a:pPr indent="0" lvl="0" marL="0" rtl="0" algn="l">
              <a:lnSpc>
                <a:spcPct val="100000"/>
              </a:lnSpc>
              <a:spcBef>
                <a:spcPts val="0"/>
              </a:spcBef>
              <a:spcAft>
                <a:spcPts val="0"/>
              </a:spcAft>
              <a:buSzPts val="1400"/>
              <a:buNone/>
            </a:pPr>
            <a:r>
              <a:t/>
            </a:r>
            <a:endParaRPr sz="1000"/>
          </a:p>
        </p:txBody>
      </p:sp>
      <p:sp>
        <p:nvSpPr>
          <p:cNvPr id="273" name="Google Shape;273;g26da63f9b3d_1_33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26da63f9b3d_1_561:notes"/>
          <p:cNvSpPr/>
          <p:nvPr>
            <p:ph idx="2" type="sldImg"/>
          </p:nvPr>
        </p:nvSpPr>
        <p:spPr>
          <a:xfrm>
            <a:off x="481013" y="374650"/>
            <a:ext cx="6142037"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g26da63f9b3d_1_56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288" name="Google Shape;288;g26da63f9b3d_1_561:notes"/>
          <p:cNvSpPr txBox="1"/>
          <p:nvPr>
            <p:ph idx="1" type="body"/>
          </p:nvPr>
        </p:nvSpPr>
        <p:spPr>
          <a:xfrm>
            <a:off x="481012" y="3924000"/>
            <a:ext cx="6142037" cy="60273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latin typeface="Calibri"/>
                <a:ea typeface="Calibri"/>
                <a:cs typeface="Calibri"/>
                <a:sym typeface="Calibri"/>
              </a:rPr>
              <a:t>Beschreibung</a:t>
            </a:r>
            <a:endParaRPr sz="1100">
              <a:latin typeface="Calibri"/>
              <a:ea typeface="Calibri"/>
              <a:cs typeface="Calibri"/>
              <a:sym typeface="Calibri"/>
            </a:endParaRPr>
          </a:p>
          <a:p>
            <a:pPr indent="0" lvl="0" marL="0" rtl="0" algn="l">
              <a:lnSpc>
                <a:spcPct val="100000"/>
              </a:lnSpc>
              <a:spcBef>
                <a:spcPts val="0"/>
              </a:spcBef>
              <a:spcAft>
                <a:spcPts val="0"/>
              </a:spcAft>
              <a:buClr>
                <a:schemeClr val="dk1"/>
              </a:buClr>
              <a:buSzPts val="1800"/>
              <a:buFont typeface="Arial"/>
              <a:buNone/>
            </a:pPr>
            <a:r>
              <a:rPr lang="de-DE" sz="1100">
                <a:latin typeface="Calibri"/>
                <a:ea typeface="Calibri"/>
                <a:cs typeface="Calibri"/>
                <a:sym typeface="Calibri"/>
              </a:rPr>
              <a:t>Energieeinsatz im Baugewerbe und ihre Klimawirkung</a:t>
            </a:r>
            <a:endParaRPr sz="11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de-DE" sz="1100">
                <a:latin typeface="Calibri"/>
                <a:ea typeface="Calibri"/>
                <a:cs typeface="Calibri"/>
                <a:sym typeface="Calibri"/>
              </a:rPr>
              <a:t>Insgesamt belief sich die Energieverwendung im Baugewerbe im Jahr 2018 auf ca. 200.00 TJ. Mit fast der Hälfte davon war Diesel der überwiegend eingesetzte Energieträger. Es folgen mit gut einem Viertel sonstige Mineralölprodukte. Elektrischer Strom und Gase wurden zu je 7% eingesetzt; leichtes Heizöl zu 4,8 % und Ottokraftstoffe zu 2,4 %. Nur ein geringer Anteil von 2,4% wird aus erneuerbaren Energien in Form von Biokraftstoffen  genutzt (UBA 2022b, Hauptverband der Deutschen Bauindustrie 2022).</a:t>
            </a:r>
            <a:endParaRPr sz="11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de-DE" sz="1100">
                <a:latin typeface="Calibri"/>
                <a:ea typeface="Calibri"/>
                <a:cs typeface="Calibri"/>
                <a:sym typeface="Calibri"/>
              </a:rPr>
              <a:t>Mit der vorliegenden Aufgabe sollen die Auszubildenden die verschiedenen Energieträger kennenlernen, die im Baugewerbe zum Einsatz kommen. Um den Nachhaltigkeitsbezug zum eigenen beruflichen Handeln im Ausbildungsbetrieb herzustellen, sollen die Auszubildenden reflektieren, welche Arten von Energieträgern auf der Baustelle eingesetzt werden und in welcher Menge die unterschiedlichen Energieträger zum Einsatz kommen. Um den Beitrag der eingesetzten Energieträger zum Klimawandel sichtbar zu machen, sind auf der Folie die Emissionsfaktoren für CO</a:t>
            </a:r>
            <a:r>
              <a:rPr baseline="-25000" lang="de-DE" sz="1100">
                <a:latin typeface="Calibri"/>
                <a:ea typeface="Calibri"/>
                <a:cs typeface="Calibri"/>
                <a:sym typeface="Calibri"/>
              </a:rPr>
              <a:t>2</a:t>
            </a:r>
            <a:r>
              <a:rPr lang="de-DE" sz="1100">
                <a:latin typeface="Calibri"/>
                <a:ea typeface="Calibri"/>
                <a:cs typeface="Calibri"/>
                <a:sym typeface="Calibri"/>
              </a:rPr>
              <a:t> der jeweiligen Energieträger in Form einer Tabelle ergänzt worden. Dies soll den Auszubildenden einen Vergleich der Klimawirksamkeit unterschiedlicher Energieträger ermöglichen. Zudem sind der Tabelle auch die CO</a:t>
            </a:r>
            <a:r>
              <a:rPr baseline="-25000" lang="de-DE" sz="1100">
                <a:latin typeface="Calibri"/>
                <a:ea typeface="Calibri"/>
                <a:cs typeface="Calibri"/>
                <a:sym typeface="Calibri"/>
              </a:rPr>
              <a:t>2</a:t>
            </a:r>
            <a:r>
              <a:rPr lang="de-DE" sz="1100">
                <a:latin typeface="Calibri"/>
                <a:ea typeface="Calibri"/>
                <a:cs typeface="Calibri"/>
                <a:sym typeface="Calibri"/>
              </a:rPr>
              <a:t>-Emissionsfaktoren biogener Kraftstoffe zu entnehmen. Mit deren Hilfe soll den Auszubildenden Alternativen zu fossilen Kraftstoffen und deren verminderte Klimawirkung aufgezeigt werden.        </a:t>
            </a:r>
            <a:endParaRPr sz="1100">
              <a:latin typeface="Calibri"/>
              <a:ea typeface="Calibri"/>
              <a:cs typeface="Calibri"/>
              <a:sym typeface="Calibri"/>
            </a:endParaRPr>
          </a:p>
          <a:p>
            <a:pPr indent="0" lvl="0" marL="0" rtl="0" algn="l">
              <a:lnSpc>
                <a:spcPct val="100000"/>
              </a:lnSpc>
              <a:spcBef>
                <a:spcPts val="0"/>
              </a:spcBef>
              <a:spcAft>
                <a:spcPts val="0"/>
              </a:spcAft>
              <a:buClr>
                <a:schemeClr val="dk1"/>
              </a:buClr>
              <a:buSzPts val="1800"/>
              <a:buFont typeface="Arial"/>
              <a:buNone/>
            </a:pPr>
            <a:r>
              <a:rPr b="1" lang="de-DE" sz="1100">
                <a:latin typeface="Calibri"/>
                <a:ea typeface="Calibri"/>
                <a:cs typeface="Calibri"/>
                <a:sym typeface="Calibri"/>
              </a:rPr>
              <a:t>Aufgaben</a:t>
            </a:r>
            <a:endParaRPr sz="1100">
              <a:latin typeface="Calibri"/>
              <a:ea typeface="Calibri"/>
              <a:cs typeface="Calibri"/>
              <a:sym typeface="Calibri"/>
            </a:endParaRPr>
          </a:p>
          <a:p>
            <a:pPr indent="-171450" lvl="0" marL="171450" rtl="0" algn="l">
              <a:lnSpc>
                <a:spcPct val="100000"/>
              </a:lnSpc>
              <a:spcBef>
                <a:spcPts val="0"/>
              </a:spcBef>
              <a:spcAft>
                <a:spcPts val="0"/>
              </a:spcAft>
              <a:buSzPts val="1260"/>
              <a:buFont typeface="Arial"/>
              <a:buChar char="•"/>
            </a:pPr>
            <a:r>
              <a:rPr lang="de-DE" sz="1100">
                <a:latin typeface="Calibri"/>
                <a:ea typeface="Calibri"/>
                <a:cs typeface="Calibri"/>
                <a:sym typeface="Calibri"/>
              </a:rPr>
              <a:t>Erfassen Sie die Art und die Menge an Energieträger die auf Ihrer  Baustelle an einem typischen Tag eingesetzt werden </a:t>
            </a:r>
            <a:endParaRPr sz="1100">
              <a:latin typeface="Calibri"/>
              <a:ea typeface="Calibri"/>
              <a:cs typeface="Calibri"/>
              <a:sym typeface="Calibri"/>
            </a:endParaRPr>
          </a:p>
          <a:p>
            <a:pPr indent="-171450" lvl="0" marL="171450" rtl="0" algn="l">
              <a:lnSpc>
                <a:spcPct val="100000"/>
              </a:lnSpc>
              <a:spcBef>
                <a:spcPts val="0"/>
              </a:spcBef>
              <a:spcAft>
                <a:spcPts val="0"/>
              </a:spcAft>
              <a:buSzPts val="1400"/>
              <a:buChar char="•"/>
            </a:pPr>
            <a:r>
              <a:rPr lang="de-DE" sz="1100">
                <a:latin typeface="Calibri"/>
                <a:ea typeface="Calibri"/>
                <a:cs typeface="Calibri"/>
                <a:sym typeface="Calibri"/>
              </a:rPr>
              <a:t>Berechnen Sie die THG-Emissionen welche durch die eingesetzte Art und Menge an Energieträger freigesetzt werden</a:t>
            </a:r>
            <a:endParaRPr sz="1100">
              <a:latin typeface="Calibri"/>
              <a:ea typeface="Calibri"/>
              <a:cs typeface="Calibri"/>
              <a:sym typeface="Calibri"/>
            </a:endParaRPr>
          </a:p>
          <a:p>
            <a:pPr indent="-171450" lvl="0" marL="171450" rtl="0" algn="l">
              <a:lnSpc>
                <a:spcPct val="100000"/>
              </a:lnSpc>
              <a:spcBef>
                <a:spcPts val="0"/>
              </a:spcBef>
              <a:spcAft>
                <a:spcPts val="0"/>
              </a:spcAft>
              <a:buSzPts val="1400"/>
              <a:buChar char="•"/>
            </a:pPr>
            <a:r>
              <a:rPr lang="de-DE" sz="1100">
                <a:latin typeface="Calibri"/>
                <a:ea typeface="Calibri"/>
                <a:cs typeface="Calibri"/>
                <a:sym typeface="Calibri"/>
              </a:rPr>
              <a:t>Berechnen Sie wieviel THG -Emissionen sich vermeiden ließen, wenn Biodiesel statt Diesel und Bioethanol anstelle von Ottokraftstoffen eingesetzt würde  </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latin typeface="Calibri"/>
                <a:ea typeface="Calibri"/>
                <a:cs typeface="Calibri"/>
                <a:sym typeface="Calibri"/>
              </a:rPr>
              <a:t>Quellen</a:t>
            </a:r>
            <a:endParaRPr b="1" sz="1100">
              <a:latin typeface="Calibri"/>
              <a:ea typeface="Calibri"/>
              <a:cs typeface="Calibri"/>
              <a:sym typeface="Calibri"/>
            </a:endParaRPr>
          </a:p>
          <a:p>
            <a:pPr indent="-177800" lvl="0" marL="177800" rtl="0" algn="l">
              <a:lnSpc>
                <a:spcPct val="100000"/>
              </a:lnSpc>
              <a:spcBef>
                <a:spcPts val="0"/>
              </a:spcBef>
              <a:spcAft>
                <a:spcPts val="0"/>
              </a:spcAft>
              <a:buClr>
                <a:schemeClr val="dk1"/>
              </a:buClr>
              <a:buSzPts val="1170"/>
              <a:buFont typeface="Arial"/>
              <a:buChar char="•"/>
            </a:pPr>
            <a:r>
              <a:rPr lang="de-DE" sz="1000">
                <a:latin typeface="Calibri"/>
                <a:ea typeface="Calibri"/>
                <a:cs typeface="Calibri"/>
                <a:sym typeface="Calibri"/>
              </a:rPr>
              <a:t>Hauptverband der Deutschen Bauindustrie e.V. (Hrsg.) (2022) Petra Kraus: Energieverbrauch im Baugewerbe. Berlin, 17.05.2022. Online: </a:t>
            </a:r>
            <a:r>
              <a:rPr lang="de-DE" sz="1000" u="sng">
                <a:solidFill>
                  <a:srgbClr val="1155CC"/>
                </a:solidFill>
                <a:latin typeface="Calibri"/>
                <a:ea typeface="Calibri"/>
                <a:cs typeface="Calibri"/>
                <a:sym typeface="Calibri"/>
              </a:rPr>
              <a:t>https://www.bauindustrie.de/zahlen-fakten/bauwirtschaft-im-zahlenbild/energieverbrauch-im-baugewerbe </a:t>
            </a:r>
            <a:endParaRPr sz="1000" u="sng">
              <a:solidFill>
                <a:srgbClr val="1155CC"/>
              </a:solidFill>
              <a:latin typeface="Calibri"/>
              <a:ea typeface="Calibri"/>
              <a:cs typeface="Calibri"/>
              <a:sym typeface="Calibri"/>
            </a:endParaRPr>
          </a:p>
          <a:p>
            <a:pPr indent="-177800" lvl="0" marL="177800" rtl="0" algn="l">
              <a:lnSpc>
                <a:spcPct val="100000"/>
              </a:lnSpc>
              <a:spcBef>
                <a:spcPts val="0"/>
              </a:spcBef>
              <a:spcAft>
                <a:spcPts val="0"/>
              </a:spcAft>
              <a:buClr>
                <a:schemeClr val="dk1"/>
              </a:buClr>
              <a:buSzPts val="1170"/>
              <a:buFont typeface="Arial"/>
              <a:buChar char="•"/>
            </a:pPr>
            <a:r>
              <a:rPr lang="de-DE" sz="1000">
                <a:latin typeface="Calibri"/>
                <a:ea typeface="Calibri"/>
                <a:cs typeface="Calibri"/>
                <a:sym typeface="Calibri"/>
              </a:rPr>
              <a:t>UBA -Umweltbundesamt (2022b): Wie viel Energie wird für Bauen benötigt? Bauarbeiten - Verwendung Energie nach Energieträgern 2000 - 2018. Online:</a:t>
            </a:r>
            <a:r>
              <a:rPr lang="de-DE" sz="1000" u="sng">
                <a:solidFill>
                  <a:schemeClr val="hlink"/>
                </a:solidFill>
                <a:latin typeface="Calibri"/>
                <a:ea typeface="Calibri"/>
                <a:cs typeface="Calibri"/>
                <a:sym typeface="Calibri"/>
                <a:hlinkClick r:id="rId2"/>
              </a:rPr>
              <a:t> </a:t>
            </a:r>
            <a:r>
              <a:rPr lang="de-DE" sz="1000" u="sng">
                <a:solidFill>
                  <a:srgbClr val="1155CC"/>
                </a:solidFill>
                <a:latin typeface="Calibri"/>
                <a:ea typeface="Calibri"/>
                <a:cs typeface="Calibri"/>
                <a:sym typeface="Calibri"/>
                <a:hlinkClick r:id="rId3">
                  <a:extLst>
                    <a:ext uri="{A12FA001-AC4F-418D-AE19-62706E023703}">
                      <ahyp:hlinkClr val="tx"/>
                    </a:ext>
                  </a:extLst>
                </a:hlinkClick>
              </a:rPr>
              <a:t>https://www.umweltbundesamt.de/umweltatlas/bauen-wohnen/wirkungen-bauen/energieverbrauch-bauen/wie-viel-energie-wird-fuer-bauen-benoetigt</a:t>
            </a:r>
            <a:endParaRPr sz="1000">
              <a:latin typeface="Calibri"/>
              <a:ea typeface="Calibri"/>
              <a:cs typeface="Calibri"/>
              <a:sym typeface="Calibri"/>
            </a:endParaRPr>
          </a:p>
          <a:p>
            <a:pPr indent="-177800" lvl="0" marL="177800" rtl="0" algn="l">
              <a:lnSpc>
                <a:spcPct val="100000"/>
              </a:lnSpc>
              <a:spcBef>
                <a:spcPts val="0"/>
              </a:spcBef>
              <a:spcAft>
                <a:spcPts val="0"/>
              </a:spcAft>
              <a:buClr>
                <a:schemeClr val="dk1"/>
              </a:buClr>
              <a:buSzPts val="1170"/>
              <a:buFont typeface="Arial"/>
              <a:buChar char="•"/>
            </a:pPr>
            <a:r>
              <a:rPr lang="de-DE" sz="1000">
                <a:latin typeface="Calibri"/>
                <a:ea typeface="Calibri"/>
                <a:cs typeface="Calibri"/>
                <a:sym typeface="Calibri"/>
              </a:rPr>
              <a:t>UBA-Umweltbundesamt  (Hrsg.) (2016): Juhrich, Kristina (2016): CO2-Emissionsfaktoren für fossile Brennstoffe Umweltbundesamt. Fachgebiet Emissionssituation (I 2.6) Dessau-Roßlau, Juni 2016. Online: </a:t>
            </a:r>
            <a:r>
              <a:rPr lang="de-DE" sz="1000" u="sng">
                <a:solidFill>
                  <a:schemeClr val="hlink"/>
                </a:solidFill>
                <a:latin typeface="Calibri"/>
                <a:ea typeface="Calibri"/>
                <a:cs typeface="Calibri"/>
                <a:sym typeface="Calibri"/>
                <a:hlinkClick r:id="rId4"/>
              </a:rPr>
              <a:t>https://www.umweltbundesamt.de/sites/default/files/medien/1968/publikationen/co2-emissionsfaktoren_fur_fossile_brennstoffe_korrektur.pdf</a:t>
            </a:r>
            <a:endParaRPr sz="1000">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4:notes"/>
          <p:cNvSpPr/>
          <p:nvPr>
            <p:ph idx="2" type="sldImg"/>
          </p:nvPr>
        </p:nvSpPr>
        <p:spPr>
          <a:xfrm>
            <a:off x="479425" y="374650"/>
            <a:ext cx="6143625"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p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302" name="Google Shape;302;p4:notes"/>
          <p:cNvSpPr txBox="1"/>
          <p:nvPr>
            <p:ph idx="1" type="body"/>
          </p:nvPr>
        </p:nvSpPr>
        <p:spPr>
          <a:xfrm>
            <a:off x="479425" y="3924000"/>
            <a:ext cx="6143626" cy="6147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r>
              <a:rPr lang="de-DE" sz="1100"/>
              <a:t>:</a:t>
            </a:r>
            <a:endParaRPr sz="1100"/>
          </a:p>
          <a:p>
            <a:pPr indent="0" lvl="0" marL="0" rtl="0" algn="l">
              <a:lnSpc>
                <a:spcPct val="100000"/>
              </a:lnSpc>
              <a:spcBef>
                <a:spcPts val="0"/>
              </a:spcBef>
              <a:spcAft>
                <a:spcPts val="0"/>
              </a:spcAft>
              <a:buClr>
                <a:schemeClr val="dk1"/>
              </a:buClr>
              <a:buSzPts val="1800"/>
              <a:buFont typeface="Arial"/>
              <a:buNone/>
            </a:pPr>
            <a:r>
              <a:rPr lang="de-DE" sz="1100"/>
              <a:t>Das Bild zeigt Emissionen von Treibhausgasen aus Fahrzeugen und mobilen Maschinen der Bauwirtschaft. </a:t>
            </a:r>
            <a:endParaRPr sz="1100"/>
          </a:p>
          <a:p>
            <a:pPr indent="0" lvl="0" marL="0" rtl="0" algn="l">
              <a:lnSpc>
                <a:spcPct val="100000"/>
              </a:lnSpc>
              <a:spcBef>
                <a:spcPts val="0"/>
              </a:spcBef>
              <a:spcAft>
                <a:spcPts val="0"/>
              </a:spcAft>
              <a:buClr>
                <a:schemeClr val="dk1"/>
              </a:buClr>
              <a:buSzPts val="1800"/>
              <a:buFont typeface="Arial"/>
              <a:buNone/>
            </a:pPr>
            <a:r>
              <a:rPr lang="de-DE" sz="1100"/>
              <a:t>Weil im Straßenbau häufig schwere Nutzfahrzeuge  wie mehrachsige Sattelschlepper, Pritschen-Lkw, Raupen, Lader, Bagger, aber auch mobile Baumaschinen wie Generatoren, Kompressoren, Flutlicht zum Einsatz kommen, sind die Emissionen von Treibhausgasen aus Fahrzeugen und mobilen Baumaschinen von besonderer Relevanz. Insgesamt betrugen die Treibhausgasemissionen aus Fahrzeugen und mobilen Maschinen der Bauwirtschaft für das Jahr 2019 ca. 3.500 kt CO</a:t>
            </a:r>
            <a:r>
              <a:rPr baseline="-25000" lang="de-DE" sz="1100"/>
              <a:t>2</a:t>
            </a:r>
            <a:r>
              <a:rPr lang="de-DE" sz="1100"/>
              <a:t> äq. Lagen sie im Jahr 2010 noch bei ca. 3.000 kt, stiegen sie im Jahr 2017 auf 3.750 kt um danach wieder zurückfallen (NIR 2022). Der THG-relevante fossile CO</a:t>
            </a:r>
            <a:r>
              <a:rPr baseline="-25000" lang="de-DE" sz="1100"/>
              <a:t>2</a:t>
            </a:r>
            <a:r>
              <a:rPr lang="de-DE" sz="1100"/>
              <a:t>-Anteil der Biokraftstoffe bei Fahrzeugen und mobilen Maschinen betrug im Jahr 2019 zusätzliche 230 kt CO</a:t>
            </a:r>
            <a:r>
              <a:rPr baseline="-25000" lang="de-DE" sz="1100"/>
              <a:t>2</a:t>
            </a:r>
            <a:r>
              <a:rPr lang="de-DE" sz="1100"/>
              <a:t> äq. </a:t>
            </a:r>
            <a:endParaRPr sz="1100"/>
          </a:p>
          <a:p>
            <a:pPr indent="0" lvl="0" marL="0" rtl="0" algn="l">
              <a:lnSpc>
                <a:spcPct val="100000"/>
              </a:lnSpc>
              <a:spcBef>
                <a:spcPts val="0"/>
              </a:spcBef>
              <a:spcAft>
                <a:spcPts val="0"/>
              </a:spcAft>
              <a:buClr>
                <a:schemeClr val="dk1"/>
              </a:buClr>
              <a:buSzPts val="1800"/>
              <a:buFont typeface="Arial"/>
              <a:buNone/>
            </a:pPr>
            <a:r>
              <a:rPr lang="de-DE" sz="1100"/>
              <a:t>Die vorliegende Aufgabe veranschaulicht den Zielkonflikt von Arbeitserleichterung durch immer vielfältigere Maschinen und deren steigenden negativen Einfluss auf unser Klima. In körperlich anstrengenden Berufsfeldern wie Straßenbau, wo diese Maschinen notwendig sind, bleibt der Ausweg alternativer Kraftstoffe, die CO</a:t>
            </a:r>
            <a:r>
              <a:rPr baseline="-25000" lang="de-DE" sz="1100"/>
              <a:t>2</a:t>
            </a:r>
            <a:r>
              <a:rPr lang="de-DE" sz="1100"/>
              <a:t>-frei oder -arm produziert werden. Mit der vorliegenden Aufgabe sollen die Auszubildenden einen Überblick über die zeitliche Entwicklung der THG-Emissionen von Fahrzeugen und mobilen Maschinen der Bauwirtschaft erhalten. Zudem ist der Grafik der bisher geringe Anteil an biogenen Kraftstoffen in Fahrzeugen und mobilen Maschinen der Bauwirtschaft zu entnehmen. Die Auszubildenden sollen mit der vorliegenden Aufgabe in die Lage versetzt werden, für die Baustelle, auf denen sie tätig sind, die CO</a:t>
            </a:r>
            <a:r>
              <a:rPr baseline="-25000" lang="de-DE" sz="1100"/>
              <a:t>2</a:t>
            </a:r>
            <a:r>
              <a:rPr lang="de-DE" sz="1100"/>
              <a:t>-Menge zu berechnen, die durch den Einsatz von Fahrzeugen und mobilen Maschinen freigesetzt werden. Zudem sollen die Auszubildenden eine Eindruck erhalten, in welcher Höhe sich diese CO</a:t>
            </a:r>
            <a:r>
              <a:rPr baseline="-25000" lang="de-DE" sz="1100"/>
              <a:t>2</a:t>
            </a:r>
            <a:r>
              <a:rPr lang="de-DE" sz="1100"/>
              <a:t>-Emissionen durch den Einsatz biogener Kraftstoffe einsparen lassen.</a:t>
            </a:r>
            <a:endParaRPr sz="1100"/>
          </a:p>
          <a:p>
            <a:pPr indent="0" lvl="0" marL="0" rtl="0" algn="l">
              <a:lnSpc>
                <a:spcPct val="100000"/>
              </a:lnSpc>
              <a:spcBef>
                <a:spcPts val="0"/>
              </a:spcBef>
              <a:spcAft>
                <a:spcPts val="0"/>
              </a:spcAft>
              <a:buSzPts val="1100"/>
              <a:buFont typeface="Arial"/>
              <a:buNone/>
            </a:pPr>
            <a:r>
              <a:t/>
            </a:r>
            <a:endParaRPr b="1" sz="1100">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b="1" lang="de-DE" sz="1100">
                <a:latin typeface="Calibri"/>
                <a:ea typeface="Calibri"/>
                <a:cs typeface="Calibri"/>
                <a:sym typeface="Calibri"/>
              </a:rPr>
              <a:t>Aufgabe</a:t>
            </a:r>
            <a:endParaRPr sz="1100">
              <a:latin typeface="Calibri"/>
              <a:ea typeface="Calibri"/>
              <a:cs typeface="Calibri"/>
              <a:sym typeface="Calibri"/>
            </a:endParaRPr>
          </a:p>
          <a:p>
            <a:pPr indent="-180975" lvl="0" marL="180975" rtl="0" algn="l">
              <a:lnSpc>
                <a:spcPct val="100000"/>
              </a:lnSpc>
              <a:spcBef>
                <a:spcPts val="0"/>
              </a:spcBef>
              <a:spcAft>
                <a:spcPts val="0"/>
              </a:spcAft>
              <a:buClr>
                <a:schemeClr val="dk1"/>
              </a:buClr>
              <a:buSzPts val="1100"/>
              <a:buFont typeface="Arial"/>
              <a:buChar char="•"/>
            </a:pPr>
            <a:r>
              <a:rPr lang="de-DE" sz="1100">
                <a:latin typeface="Calibri"/>
                <a:ea typeface="Calibri"/>
                <a:cs typeface="Calibri"/>
                <a:sym typeface="Calibri"/>
              </a:rPr>
              <a:t>Berechnen Sie anhand der Art und der Menge der für Fahrzeuge und mobile Maschinen eingesetzten Kraftstoffe sowie mit Hilfe der Tabelle mit den CO</a:t>
            </a:r>
            <a:r>
              <a:rPr baseline="-25000" lang="de-DE" sz="1100">
                <a:latin typeface="Calibri"/>
                <a:ea typeface="Calibri"/>
                <a:cs typeface="Calibri"/>
                <a:sym typeface="Calibri"/>
              </a:rPr>
              <a:t>2</a:t>
            </a:r>
            <a:r>
              <a:rPr lang="de-DE" sz="1100">
                <a:latin typeface="Calibri"/>
                <a:ea typeface="Calibri"/>
                <a:cs typeface="Calibri"/>
                <a:sym typeface="Calibri"/>
              </a:rPr>
              <a:t>-Emissionsfaktoren auf Folie 5, wieviele THG-Emissionen durch Fahrzeuge und mobile Maschinen auf ihrer Baustelle an einem typischen Tag freigesetzt werden.</a:t>
            </a:r>
            <a:endParaRPr sz="1100">
              <a:latin typeface="Calibri"/>
              <a:ea typeface="Calibri"/>
              <a:cs typeface="Calibri"/>
              <a:sym typeface="Calibri"/>
            </a:endParaRPr>
          </a:p>
          <a:p>
            <a:pPr indent="-180975" lvl="0" marL="180975" rtl="0" algn="l">
              <a:lnSpc>
                <a:spcPct val="100000"/>
              </a:lnSpc>
              <a:spcBef>
                <a:spcPts val="0"/>
              </a:spcBef>
              <a:spcAft>
                <a:spcPts val="0"/>
              </a:spcAft>
              <a:buClr>
                <a:schemeClr val="dk1"/>
              </a:buClr>
              <a:buSzPts val="1100"/>
              <a:buFont typeface="Arial"/>
              <a:buChar char="•"/>
            </a:pPr>
            <a:r>
              <a:rPr lang="de-DE" sz="1100">
                <a:latin typeface="Calibri"/>
                <a:ea typeface="Calibri"/>
                <a:cs typeface="Calibri"/>
                <a:sym typeface="Calibri"/>
              </a:rPr>
              <a:t>Berechnen Sie die Menge an THG-Emissionen, die sich einsparen ließe, wenn ausgewählte Fahrzeuge und mobile Maschinen mit fossilfreien Kraftstoffen betrieben würden. </a:t>
            </a:r>
            <a:r>
              <a:rPr lang="de-DE" sz="1100">
                <a:solidFill>
                  <a:srgbClr val="941651"/>
                </a:solidFill>
                <a:latin typeface="Calibri"/>
                <a:ea typeface="Calibri"/>
                <a:cs typeface="Calibri"/>
                <a:sym typeface="Calibri"/>
              </a:rPr>
              <a:t> </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sz="11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latin typeface="Calibri"/>
                <a:ea typeface="Calibri"/>
                <a:cs typeface="Calibri"/>
                <a:sym typeface="Calibri"/>
              </a:rPr>
              <a:t>Quelle</a:t>
            </a:r>
            <a:endParaRPr b="1" sz="1100">
              <a:latin typeface="Calibri"/>
              <a:ea typeface="Calibri"/>
              <a:cs typeface="Calibri"/>
              <a:sym typeface="Calibri"/>
            </a:endParaRPr>
          </a:p>
          <a:p>
            <a:pPr indent="-171450" lvl="0" marL="180975" rtl="0" algn="l">
              <a:lnSpc>
                <a:spcPct val="100000"/>
              </a:lnSpc>
              <a:spcBef>
                <a:spcPts val="0"/>
              </a:spcBef>
              <a:spcAft>
                <a:spcPts val="0"/>
              </a:spcAft>
              <a:buClr>
                <a:schemeClr val="dk1"/>
              </a:buClr>
              <a:buSzPts val="1100"/>
              <a:buFont typeface="Arial"/>
              <a:buChar char="•"/>
            </a:pPr>
            <a:r>
              <a:rPr lang="de-DE" sz="1050">
                <a:latin typeface="Calibri"/>
                <a:ea typeface="Calibri"/>
                <a:cs typeface="Calibri"/>
                <a:sym typeface="Calibri"/>
              </a:rPr>
              <a:t>NIR (2022): Berichterstattung unter der Klimarahmenkonvention der Vereinten Nationen und dem Kyoto-Protokoll 2022 Nationaler Inventarbericht zum Deutschen. Treibhausgasinventar 1990 – 2020. UBA Climate Change 24/2022: Online: https://www.umweltbundesamt.de/publikationen/berichterstattung-unter-der-klimarahmenkonvention-7</a:t>
            </a:r>
            <a:endParaRPr sz="1050">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14a9b7458ce_0_31:notes"/>
          <p:cNvSpPr/>
          <p:nvPr>
            <p:ph idx="2" type="sldImg"/>
          </p:nvPr>
        </p:nvSpPr>
        <p:spPr>
          <a:xfrm>
            <a:off x="479425" y="374650"/>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g14a9b7458ce_0_31:notes"/>
          <p:cNvSpPr txBox="1"/>
          <p:nvPr>
            <p:ph idx="1" type="body"/>
          </p:nvPr>
        </p:nvSpPr>
        <p:spPr>
          <a:xfrm>
            <a:off x="479425" y="3924000"/>
            <a:ext cx="6145212" cy="46068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a:t>Beschreibung</a:t>
            </a:r>
            <a:endParaRPr/>
          </a:p>
          <a:p>
            <a:pPr indent="0" lvl="0" marL="0" rtl="0" algn="l">
              <a:lnSpc>
                <a:spcPct val="100000"/>
              </a:lnSpc>
              <a:spcBef>
                <a:spcPts val="0"/>
              </a:spcBef>
              <a:spcAft>
                <a:spcPts val="0"/>
              </a:spcAft>
              <a:buClr>
                <a:schemeClr val="dk1"/>
              </a:buClr>
              <a:buSzPts val="1800"/>
              <a:buFont typeface="Arial"/>
              <a:buNone/>
            </a:pPr>
            <a:r>
              <a:rPr lang="de-DE"/>
              <a:t>Klima- und Umweltwirkung Verkehr: Atmosphärische Emissionen PKW-Verkehr</a:t>
            </a:r>
            <a:endParaRPr/>
          </a:p>
          <a:p>
            <a:pPr indent="0" lvl="0" marL="0" rtl="0" algn="l">
              <a:lnSpc>
                <a:spcPct val="100000"/>
              </a:lnSpc>
              <a:spcBef>
                <a:spcPts val="0"/>
              </a:spcBef>
              <a:spcAft>
                <a:spcPts val="0"/>
              </a:spcAft>
              <a:buClr>
                <a:schemeClr val="dk1"/>
              </a:buClr>
              <a:buSzPts val="1800"/>
              <a:buFont typeface="Arial"/>
              <a:buNone/>
            </a:pPr>
            <a:r>
              <a:rPr lang="de-DE">
                <a:solidFill>
                  <a:srgbClr val="404040"/>
                </a:solidFill>
              </a:rPr>
              <a:t>Bei der Grafik wurden die Größeneinheiten der Schadstoffe auf einen Index normiert, bei dem die Emissionen des Jahres 1995 jeweils auf 100% normiert wurden. Auffällig an den Ergebnissen ist, dass die herkömmlichen Luftschafstoffe, insbesondere Schwefeldioxid, flüchtige organische Verbindungen (NMVOC) und Partikel (Stäube) in den letzten 25 Jahren erheblich reduziert werden konnten, während das klimaschädliche Kohlendioxid fast konstant geblieben ist.   </a:t>
            </a:r>
            <a:endParaRPr>
              <a:solidFill>
                <a:srgbClr val="404040"/>
              </a:solidFill>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b="1" lang="de-DE"/>
              <a:t>Aufgabe</a:t>
            </a:r>
            <a:endParaRPr/>
          </a:p>
          <a:p>
            <a:pPr indent="-171450" lvl="0" marL="171450" rtl="0" algn="l">
              <a:lnSpc>
                <a:spcPct val="100000"/>
              </a:lnSpc>
              <a:spcBef>
                <a:spcPts val="0"/>
              </a:spcBef>
              <a:spcAft>
                <a:spcPts val="0"/>
              </a:spcAft>
              <a:buClr>
                <a:schemeClr val="dk1"/>
              </a:buClr>
              <a:buSzPts val="1100"/>
              <a:buChar char="•"/>
            </a:pPr>
            <a:r>
              <a:rPr lang="de-DE"/>
              <a:t>Welchen Beitrag leistet Ihr Betrieb im Mobilitätsbereich zum Klimawandel?</a:t>
            </a:r>
            <a:endParaRPr/>
          </a:p>
          <a:p>
            <a:pPr indent="-171450" lvl="0" marL="171450" rtl="0" algn="l">
              <a:lnSpc>
                <a:spcPct val="100000"/>
              </a:lnSpc>
              <a:spcBef>
                <a:spcPts val="0"/>
              </a:spcBef>
              <a:spcAft>
                <a:spcPts val="0"/>
              </a:spcAft>
              <a:buClr>
                <a:schemeClr val="dk1"/>
              </a:buClr>
              <a:buSzPts val="1100"/>
              <a:buChar char="•"/>
            </a:pPr>
            <a:r>
              <a:rPr lang="de-DE"/>
              <a:t>Was unternehmen Sie in Ihrem Betrieb, um CO</a:t>
            </a:r>
            <a:r>
              <a:rPr baseline="-25000" lang="de-DE"/>
              <a:t>2</a:t>
            </a:r>
            <a:r>
              <a:rPr lang="de-DE"/>
              <a:t>-Emissionen aus der betriebseigenen PKW-Flotte zu verringern?</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b="1" lang="de-DE"/>
              <a:t>Quelle</a:t>
            </a:r>
            <a:endParaRPr b="1"/>
          </a:p>
          <a:p>
            <a:pPr indent="-171450" lvl="0" marL="171450" rtl="0" algn="l">
              <a:lnSpc>
                <a:spcPct val="100000"/>
              </a:lnSpc>
              <a:spcBef>
                <a:spcPts val="0"/>
              </a:spcBef>
              <a:spcAft>
                <a:spcPts val="0"/>
              </a:spcAft>
              <a:buClr>
                <a:schemeClr val="dk1"/>
              </a:buClr>
              <a:buSzPts val="1200"/>
              <a:buFont typeface="Arial"/>
              <a:buChar char="•"/>
            </a:pPr>
            <a:r>
              <a:rPr lang="de-DE"/>
              <a:t>Umweltbundesamt (2022)Spezifische Emissionen PKW. Online: https://www.umweltbundesamt.de/sites/default/files/medien/384/bilder/dateien/2_abb_spezifische-emissionen-pkw_2022-04-22.pdf</a:t>
            </a:r>
            <a:endParaRPr b="1"/>
          </a:p>
        </p:txBody>
      </p:sp>
      <p:sp>
        <p:nvSpPr>
          <p:cNvPr id="317" name="Google Shape;317;g14a9b7458ce_0_3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97" name="Shape 97"/>
        <p:cNvGrpSpPr/>
        <p:nvPr/>
      </p:nvGrpSpPr>
      <p:grpSpPr>
        <a:xfrm>
          <a:off x="0" y="0"/>
          <a:ext cx="0" cy="0"/>
          <a:chOff x="0" y="0"/>
          <a:chExt cx="0" cy="0"/>
        </a:xfrm>
      </p:grpSpPr>
      <p:sp>
        <p:nvSpPr>
          <p:cNvPr id="98" name="Google Shape;98;g26da63f9b3d_1_595"/>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g26da63f9b3d_1_595"/>
          <p:cNvSpPr/>
          <p:nvPr>
            <p:ph idx="2" type="pic"/>
          </p:nvPr>
        </p:nvSpPr>
        <p:spPr>
          <a:xfrm>
            <a:off x="360363" y="1368000"/>
            <a:ext cx="11518800" cy="4680000"/>
          </a:xfrm>
          <a:prstGeom prst="rect">
            <a:avLst/>
          </a:prstGeom>
          <a:noFill/>
          <a:ln>
            <a:noFill/>
          </a:ln>
        </p:spPr>
      </p:sp>
      <p:sp>
        <p:nvSpPr>
          <p:cNvPr id="100" name="Google Shape;100;g26da63f9b3d_1_59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01" name="Google Shape;101;g26da63f9b3d_1_595"/>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g26da63f9b3d_1_595"/>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3" name="Google Shape;103;g26da63f9b3d_1_595"/>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4" name="Google Shape;104;g26da63f9b3d_1_59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105" name="Shape 105"/>
        <p:cNvGrpSpPr/>
        <p:nvPr/>
      </p:nvGrpSpPr>
      <p:grpSpPr>
        <a:xfrm>
          <a:off x="0" y="0"/>
          <a:ext cx="0" cy="0"/>
          <a:chOff x="0" y="0"/>
          <a:chExt cx="0" cy="0"/>
        </a:xfrm>
      </p:grpSpPr>
      <p:sp>
        <p:nvSpPr>
          <p:cNvPr id="106" name="Google Shape;106;g26da63f9b3d_1_60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07" name="Google Shape;107;g26da63f9b3d_1_60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g26da63f9b3d_1_603"/>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g26da63f9b3d_1_60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0" name="Google Shape;110;g26da63f9b3d_1_60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1" name="Google Shape;111;g26da63f9b3d_1_60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112" name="Google Shape;112;g26da63f9b3d_1_603"/>
          <p:cNvSpPr txBox="1"/>
          <p:nvPr>
            <p:ph idx="3" type="body"/>
          </p:nvPr>
        </p:nvSpPr>
        <p:spPr>
          <a:xfrm>
            <a:off x="360001" y="1465263"/>
            <a:ext cx="5871000" cy="46560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113" name="Shape 113"/>
        <p:cNvGrpSpPr/>
        <p:nvPr/>
      </p:nvGrpSpPr>
      <p:grpSpPr>
        <a:xfrm>
          <a:off x="0" y="0"/>
          <a:ext cx="0" cy="0"/>
          <a:chOff x="0" y="0"/>
          <a:chExt cx="0" cy="0"/>
        </a:xfrm>
      </p:grpSpPr>
      <p:sp>
        <p:nvSpPr>
          <p:cNvPr id="114" name="Google Shape;114;g26da63f9b3d_1_61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g26da63f9b3d_1_611"/>
          <p:cNvSpPr/>
          <p:nvPr>
            <p:ph idx="2" type="pic"/>
          </p:nvPr>
        </p:nvSpPr>
        <p:spPr>
          <a:xfrm>
            <a:off x="5400009" y="1367999"/>
            <a:ext cx="6480000" cy="4680000"/>
          </a:xfrm>
          <a:prstGeom prst="rect">
            <a:avLst/>
          </a:prstGeom>
          <a:noFill/>
          <a:ln>
            <a:noFill/>
          </a:ln>
        </p:spPr>
      </p:sp>
      <p:sp>
        <p:nvSpPr>
          <p:cNvPr id="116" name="Google Shape;116;g26da63f9b3d_1_61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17" name="Google Shape;117;g26da63f9b3d_1_611"/>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g26da63f9b3d_1_611"/>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9" name="Google Shape;119;g26da63f9b3d_1_611"/>
          <p:cNvSpPr txBox="1"/>
          <p:nvPr>
            <p:ph idx="3"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0" name="Google Shape;120;g26da63f9b3d_1_611"/>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1" name="Google Shape;121;g26da63f9b3d_1_61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122" name="Shape 122"/>
        <p:cNvGrpSpPr/>
        <p:nvPr/>
      </p:nvGrpSpPr>
      <p:grpSpPr>
        <a:xfrm>
          <a:off x="0" y="0"/>
          <a:ext cx="0" cy="0"/>
          <a:chOff x="0" y="0"/>
          <a:chExt cx="0" cy="0"/>
        </a:xfrm>
      </p:grpSpPr>
      <p:sp>
        <p:nvSpPr>
          <p:cNvPr id="123" name="Google Shape;123;g26da63f9b3d_1_62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g26da63f9b3d_1_62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25" name="Google Shape;125;g26da63f9b3d_1_620"/>
          <p:cNvSpPr/>
          <p:nvPr>
            <p:ph idx="2" type="chart"/>
          </p:nvPr>
        </p:nvSpPr>
        <p:spPr>
          <a:xfrm>
            <a:off x="360363" y="1368000"/>
            <a:ext cx="11518800"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g26da63f9b3d_1_620"/>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g26da63f9b3d_1_62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8" name="Google Shape;128;g26da63f9b3d_1_620"/>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9" name="Google Shape;129;g26da63f9b3d_1_62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130" name="Shape 130"/>
        <p:cNvGrpSpPr/>
        <p:nvPr/>
      </p:nvGrpSpPr>
      <p:grpSpPr>
        <a:xfrm>
          <a:off x="0" y="0"/>
          <a:ext cx="0" cy="0"/>
          <a:chOff x="0" y="0"/>
          <a:chExt cx="0" cy="0"/>
        </a:xfrm>
      </p:grpSpPr>
      <p:sp>
        <p:nvSpPr>
          <p:cNvPr id="131" name="Google Shape;131;g26da63f9b3d_1_62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g26da63f9b3d_1_62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33" name="Google Shape;133;g26da63f9b3d_1_628"/>
          <p:cNvSpPr/>
          <p:nvPr>
            <p:ph idx="2" type="chart"/>
          </p:nvPr>
        </p:nvSpPr>
        <p:spPr>
          <a:xfrm>
            <a:off x="5400009" y="1367999"/>
            <a:ext cx="6401100"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g26da63f9b3d_1_628"/>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g26da63f9b3d_1_628"/>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6" name="Google Shape;136;g26da63f9b3d_1_628"/>
          <p:cNvSpPr txBox="1"/>
          <p:nvPr>
            <p:ph idx="3"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7" name="Google Shape;137;g26da63f9b3d_1_628"/>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8" name="Google Shape;138;g26da63f9b3d_1_62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146" name="Shape 146"/>
        <p:cNvGrpSpPr/>
        <p:nvPr/>
      </p:nvGrpSpPr>
      <p:grpSpPr>
        <a:xfrm>
          <a:off x="0" y="0"/>
          <a:ext cx="0" cy="0"/>
          <a:chOff x="0" y="0"/>
          <a:chExt cx="0" cy="0"/>
        </a:xfrm>
      </p:grpSpPr>
      <p:sp>
        <p:nvSpPr>
          <p:cNvPr id="147" name="Google Shape;147;g28bdab124a4_0_69"/>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8" name="Google Shape;148;g28bdab124a4_0_6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9" name="Google Shape;149;g28bdab124a4_0_69"/>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g28bdab124a4_0_69"/>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rtl="0" algn="l">
              <a:lnSpc>
                <a:spcPct val="110000"/>
              </a:lnSpc>
              <a:spcBef>
                <a:spcPts val="0"/>
              </a:spcBef>
              <a:spcAft>
                <a:spcPts val="0"/>
              </a:spcAft>
              <a:buClr>
                <a:schemeClr val="dk1"/>
              </a:buClr>
              <a:buSzPts val="1800"/>
              <a:buChar char="•"/>
              <a:defRPr/>
            </a:lvl2pPr>
            <a:lvl3pPr indent="-342900" lvl="2" marL="1371600" rtl="0" algn="l">
              <a:lnSpc>
                <a:spcPct val="110000"/>
              </a:lnSpc>
              <a:spcBef>
                <a:spcPts val="300"/>
              </a:spcBef>
              <a:spcAft>
                <a:spcPts val="0"/>
              </a:spcAft>
              <a:buClr>
                <a:schemeClr val="dk1"/>
              </a:buClr>
              <a:buSzPts val="1800"/>
              <a:buChar char="•"/>
              <a:defRPr/>
            </a:lvl3pPr>
            <a:lvl4pPr indent="-342900" lvl="3" marL="1828800" rtl="0" algn="l">
              <a:lnSpc>
                <a:spcPct val="110000"/>
              </a:lnSpc>
              <a:spcBef>
                <a:spcPts val="300"/>
              </a:spcBef>
              <a:spcAft>
                <a:spcPts val="0"/>
              </a:spcAft>
              <a:buClr>
                <a:schemeClr val="dk1"/>
              </a:buClr>
              <a:buSzPts val="1800"/>
              <a:buChar char="•"/>
              <a:defRPr/>
            </a:lvl4pPr>
            <a:lvl5pPr indent="-342900" lvl="4" marL="2286000" rtl="0" algn="l">
              <a:lnSpc>
                <a:spcPct val="110000"/>
              </a:lnSpc>
              <a:spcBef>
                <a:spcPts val="0"/>
              </a:spcBef>
              <a:spcAft>
                <a:spcPts val="0"/>
              </a:spcAft>
              <a:buClr>
                <a:schemeClr val="dk1"/>
              </a:buClr>
              <a:buSzPts val="1800"/>
              <a:buChar char="•"/>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151" name="Google Shape;151;g28bdab124a4_0_69"/>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rtl="0" algn="l">
              <a:lnSpc>
                <a:spcPct val="110000"/>
              </a:lnSpc>
              <a:spcBef>
                <a:spcPts val="0"/>
              </a:spcBef>
              <a:spcAft>
                <a:spcPts val="0"/>
              </a:spcAft>
              <a:buClr>
                <a:schemeClr val="dk1"/>
              </a:buClr>
              <a:buSzPts val="1800"/>
              <a:buChar char="•"/>
              <a:defRPr/>
            </a:lvl2pPr>
            <a:lvl3pPr indent="-342900" lvl="2" marL="1371600" rtl="0" algn="l">
              <a:lnSpc>
                <a:spcPct val="110000"/>
              </a:lnSpc>
              <a:spcBef>
                <a:spcPts val="300"/>
              </a:spcBef>
              <a:spcAft>
                <a:spcPts val="0"/>
              </a:spcAft>
              <a:buClr>
                <a:schemeClr val="dk1"/>
              </a:buClr>
              <a:buSzPts val="1800"/>
              <a:buChar char="•"/>
              <a:defRPr/>
            </a:lvl3pPr>
            <a:lvl4pPr indent="-342900" lvl="3" marL="1828800" rtl="0" algn="l">
              <a:lnSpc>
                <a:spcPct val="110000"/>
              </a:lnSpc>
              <a:spcBef>
                <a:spcPts val="300"/>
              </a:spcBef>
              <a:spcAft>
                <a:spcPts val="0"/>
              </a:spcAft>
              <a:buClr>
                <a:schemeClr val="dk1"/>
              </a:buClr>
              <a:buSzPts val="1800"/>
              <a:buChar char="•"/>
              <a:defRPr/>
            </a:lvl4pPr>
            <a:lvl5pPr indent="-342900" lvl="4" marL="2286000" rtl="0" algn="l">
              <a:lnSpc>
                <a:spcPct val="110000"/>
              </a:lnSpc>
              <a:spcBef>
                <a:spcPts val="0"/>
              </a:spcBef>
              <a:spcAft>
                <a:spcPts val="0"/>
              </a:spcAft>
              <a:buClr>
                <a:schemeClr val="dk1"/>
              </a:buClr>
              <a:buSzPts val="1800"/>
              <a:buChar char="•"/>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152" name="Google Shape;152;g28bdab124a4_0_69"/>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rtl="0" algn="l">
              <a:lnSpc>
                <a:spcPct val="100000"/>
              </a:lnSpc>
              <a:spcBef>
                <a:spcPts val="0"/>
              </a:spcBef>
              <a:spcAft>
                <a:spcPts val="0"/>
              </a:spcAft>
              <a:buClr>
                <a:srgbClr val="000000"/>
              </a:buClr>
              <a:buSzPts val="1800"/>
              <a:buFont typeface="Calibri"/>
              <a:buNone/>
              <a:defRPr/>
            </a:lvl2pPr>
            <a:lvl3pPr lvl="2" rtl="0" algn="l">
              <a:lnSpc>
                <a:spcPct val="100000"/>
              </a:lnSpc>
              <a:spcBef>
                <a:spcPts val="0"/>
              </a:spcBef>
              <a:spcAft>
                <a:spcPts val="0"/>
              </a:spcAft>
              <a:buClr>
                <a:srgbClr val="000000"/>
              </a:buClr>
              <a:buSzPts val="1800"/>
              <a:buFont typeface="Calibri"/>
              <a:buNone/>
              <a:defRPr/>
            </a:lvl3pPr>
            <a:lvl4pPr lvl="3" rtl="0" algn="l">
              <a:lnSpc>
                <a:spcPct val="100000"/>
              </a:lnSpc>
              <a:spcBef>
                <a:spcPts val="0"/>
              </a:spcBef>
              <a:spcAft>
                <a:spcPts val="0"/>
              </a:spcAft>
              <a:buClr>
                <a:srgbClr val="000000"/>
              </a:buClr>
              <a:buSzPts val="1800"/>
              <a:buFont typeface="Calibri"/>
              <a:buNone/>
              <a:defRPr/>
            </a:lvl4pPr>
            <a:lvl5pPr lvl="4" rtl="0" algn="l">
              <a:lnSpc>
                <a:spcPct val="100000"/>
              </a:lnSpc>
              <a:spcBef>
                <a:spcPts val="0"/>
              </a:spcBef>
              <a:spcAft>
                <a:spcPts val="0"/>
              </a:spcAft>
              <a:buClr>
                <a:srgbClr val="000000"/>
              </a:buClr>
              <a:buSzPts val="1800"/>
              <a:buFont typeface="Calibri"/>
              <a:buNone/>
              <a:defRPr/>
            </a:lvl5pPr>
            <a:lvl6pPr lvl="5" rtl="0" algn="l">
              <a:lnSpc>
                <a:spcPct val="100000"/>
              </a:lnSpc>
              <a:spcBef>
                <a:spcPts val="0"/>
              </a:spcBef>
              <a:spcAft>
                <a:spcPts val="0"/>
              </a:spcAft>
              <a:buClr>
                <a:srgbClr val="000000"/>
              </a:buClr>
              <a:buSzPts val="1800"/>
              <a:buFont typeface="Calibri"/>
              <a:buNone/>
              <a:defRPr/>
            </a:lvl6pPr>
            <a:lvl7pPr lvl="6" rtl="0" algn="l">
              <a:lnSpc>
                <a:spcPct val="100000"/>
              </a:lnSpc>
              <a:spcBef>
                <a:spcPts val="0"/>
              </a:spcBef>
              <a:spcAft>
                <a:spcPts val="0"/>
              </a:spcAft>
              <a:buClr>
                <a:srgbClr val="000000"/>
              </a:buClr>
              <a:buSzPts val="1800"/>
              <a:buFont typeface="Calibri"/>
              <a:buNone/>
              <a:defRPr/>
            </a:lvl7pPr>
            <a:lvl8pPr lvl="7" rtl="0" algn="l">
              <a:lnSpc>
                <a:spcPct val="100000"/>
              </a:lnSpc>
              <a:spcBef>
                <a:spcPts val="0"/>
              </a:spcBef>
              <a:spcAft>
                <a:spcPts val="0"/>
              </a:spcAft>
              <a:buClr>
                <a:srgbClr val="000000"/>
              </a:buClr>
              <a:buSzPts val="1800"/>
              <a:buFont typeface="Calibri"/>
              <a:buNone/>
              <a:defRPr/>
            </a:lvl8pPr>
            <a:lvl9pPr lvl="8" rtl="0"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153" name="Shape 153"/>
        <p:cNvGrpSpPr/>
        <p:nvPr/>
      </p:nvGrpSpPr>
      <p:grpSpPr>
        <a:xfrm>
          <a:off x="0" y="0"/>
          <a:ext cx="0" cy="0"/>
          <a:chOff x="0" y="0"/>
          <a:chExt cx="0" cy="0"/>
        </a:xfrm>
      </p:grpSpPr>
      <p:sp>
        <p:nvSpPr>
          <p:cNvPr id="154" name="Google Shape;154;g28bdab124a4_0_7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5" name="Google Shape;155;g28bdab124a4_0_76"/>
          <p:cNvSpPr/>
          <p:nvPr>
            <p:ph idx="2" type="pic"/>
          </p:nvPr>
        </p:nvSpPr>
        <p:spPr>
          <a:xfrm>
            <a:off x="5400009" y="1367999"/>
            <a:ext cx="6480000" cy="4680000"/>
          </a:xfrm>
          <a:prstGeom prst="rect">
            <a:avLst/>
          </a:prstGeom>
          <a:noFill/>
          <a:ln>
            <a:noFill/>
          </a:ln>
        </p:spPr>
      </p:sp>
      <p:sp>
        <p:nvSpPr>
          <p:cNvPr id="156" name="Google Shape;156;g28bdab124a4_0_7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57" name="Google Shape;157;g28bdab124a4_0_76"/>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g28bdab124a4_0_76"/>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rtl="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rtl="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159" name="Google Shape;159;g28bdab124a4_0_76"/>
          <p:cNvSpPr txBox="1"/>
          <p:nvPr>
            <p:ph idx="3"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rtl="0" algn="l">
              <a:lnSpc>
                <a:spcPct val="110000"/>
              </a:lnSpc>
              <a:spcBef>
                <a:spcPts val="0"/>
              </a:spcBef>
              <a:spcAft>
                <a:spcPts val="0"/>
              </a:spcAft>
              <a:buClr>
                <a:schemeClr val="dk1"/>
              </a:buClr>
              <a:buSzPts val="1800"/>
              <a:buChar char="•"/>
              <a:defRPr/>
            </a:lvl2pPr>
            <a:lvl3pPr indent="-342900" lvl="2" marL="1371600" rtl="0" algn="l">
              <a:lnSpc>
                <a:spcPct val="110000"/>
              </a:lnSpc>
              <a:spcBef>
                <a:spcPts val="300"/>
              </a:spcBef>
              <a:spcAft>
                <a:spcPts val="0"/>
              </a:spcAft>
              <a:buClr>
                <a:schemeClr val="dk1"/>
              </a:buClr>
              <a:buSzPts val="1800"/>
              <a:buChar char="•"/>
              <a:defRPr/>
            </a:lvl3pPr>
            <a:lvl4pPr indent="-342900" lvl="3" marL="1828800" rtl="0" algn="l">
              <a:lnSpc>
                <a:spcPct val="110000"/>
              </a:lnSpc>
              <a:spcBef>
                <a:spcPts val="300"/>
              </a:spcBef>
              <a:spcAft>
                <a:spcPts val="0"/>
              </a:spcAft>
              <a:buClr>
                <a:schemeClr val="dk1"/>
              </a:buClr>
              <a:buSzPts val="1800"/>
              <a:buChar char="•"/>
              <a:defRPr/>
            </a:lvl4pPr>
            <a:lvl5pPr indent="-342900" lvl="4" marL="2286000" rtl="0" algn="l">
              <a:lnSpc>
                <a:spcPct val="110000"/>
              </a:lnSpc>
              <a:spcBef>
                <a:spcPts val="0"/>
              </a:spcBef>
              <a:spcAft>
                <a:spcPts val="0"/>
              </a:spcAft>
              <a:buClr>
                <a:schemeClr val="dk1"/>
              </a:buClr>
              <a:buSzPts val="1800"/>
              <a:buChar char="•"/>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160" name="Google Shape;160;g28bdab124a4_0_76"/>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rtl="0" algn="l">
              <a:lnSpc>
                <a:spcPct val="110000"/>
              </a:lnSpc>
              <a:spcBef>
                <a:spcPts val="0"/>
              </a:spcBef>
              <a:spcAft>
                <a:spcPts val="0"/>
              </a:spcAft>
              <a:buClr>
                <a:schemeClr val="dk1"/>
              </a:buClr>
              <a:buSzPts val="1800"/>
              <a:buChar char="•"/>
              <a:defRPr/>
            </a:lvl2pPr>
            <a:lvl3pPr indent="-342900" lvl="2" marL="1371600" rtl="0" algn="l">
              <a:lnSpc>
                <a:spcPct val="110000"/>
              </a:lnSpc>
              <a:spcBef>
                <a:spcPts val="300"/>
              </a:spcBef>
              <a:spcAft>
                <a:spcPts val="0"/>
              </a:spcAft>
              <a:buClr>
                <a:schemeClr val="dk1"/>
              </a:buClr>
              <a:buSzPts val="1800"/>
              <a:buChar char="•"/>
              <a:defRPr/>
            </a:lvl3pPr>
            <a:lvl4pPr indent="-342900" lvl="3" marL="1828800" rtl="0" algn="l">
              <a:lnSpc>
                <a:spcPct val="110000"/>
              </a:lnSpc>
              <a:spcBef>
                <a:spcPts val="300"/>
              </a:spcBef>
              <a:spcAft>
                <a:spcPts val="0"/>
              </a:spcAft>
              <a:buClr>
                <a:schemeClr val="dk1"/>
              </a:buClr>
              <a:buSzPts val="1800"/>
              <a:buChar char="•"/>
              <a:defRPr/>
            </a:lvl4pPr>
            <a:lvl5pPr indent="-342900" lvl="4" marL="2286000" rtl="0" algn="l">
              <a:lnSpc>
                <a:spcPct val="110000"/>
              </a:lnSpc>
              <a:spcBef>
                <a:spcPts val="0"/>
              </a:spcBef>
              <a:spcAft>
                <a:spcPts val="0"/>
              </a:spcAft>
              <a:buClr>
                <a:schemeClr val="dk1"/>
              </a:buClr>
              <a:buSzPts val="1800"/>
              <a:buChar char="•"/>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161" name="Google Shape;161;g28bdab124a4_0_76"/>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rtl="0" algn="l">
              <a:lnSpc>
                <a:spcPct val="100000"/>
              </a:lnSpc>
              <a:spcBef>
                <a:spcPts val="0"/>
              </a:spcBef>
              <a:spcAft>
                <a:spcPts val="0"/>
              </a:spcAft>
              <a:buClr>
                <a:srgbClr val="000000"/>
              </a:buClr>
              <a:buSzPts val="1800"/>
              <a:buFont typeface="Calibri"/>
              <a:buNone/>
              <a:defRPr/>
            </a:lvl2pPr>
            <a:lvl3pPr lvl="2" rtl="0" algn="l">
              <a:lnSpc>
                <a:spcPct val="100000"/>
              </a:lnSpc>
              <a:spcBef>
                <a:spcPts val="0"/>
              </a:spcBef>
              <a:spcAft>
                <a:spcPts val="0"/>
              </a:spcAft>
              <a:buClr>
                <a:srgbClr val="000000"/>
              </a:buClr>
              <a:buSzPts val="1800"/>
              <a:buFont typeface="Calibri"/>
              <a:buNone/>
              <a:defRPr/>
            </a:lvl3pPr>
            <a:lvl4pPr lvl="3" rtl="0" algn="l">
              <a:lnSpc>
                <a:spcPct val="100000"/>
              </a:lnSpc>
              <a:spcBef>
                <a:spcPts val="0"/>
              </a:spcBef>
              <a:spcAft>
                <a:spcPts val="0"/>
              </a:spcAft>
              <a:buClr>
                <a:srgbClr val="000000"/>
              </a:buClr>
              <a:buSzPts val="1800"/>
              <a:buFont typeface="Calibri"/>
              <a:buNone/>
              <a:defRPr/>
            </a:lvl4pPr>
            <a:lvl5pPr lvl="4" rtl="0" algn="l">
              <a:lnSpc>
                <a:spcPct val="100000"/>
              </a:lnSpc>
              <a:spcBef>
                <a:spcPts val="0"/>
              </a:spcBef>
              <a:spcAft>
                <a:spcPts val="0"/>
              </a:spcAft>
              <a:buClr>
                <a:srgbClr val="000000"/>
              </a:buClr>
              <a:buSzPts val="1800"/>
              <a:buFont typeface="Calibri"/>
              <a:buNone/>
              <a:defRPr/>
            </a:lvl5pPr>
            <a:lvl6pPr lvl="5" rtl="0" algn="l">
              <a:lnSpc>
                <a:spcPct val="100000"/>
              </a:lnSpc>
              <a:spcBef>
                <a:spcPts val="0"/>
              </a:spcBef>
              <a:spcAft>
                <a:spcPts val="0"/>
              </a:spcAft>
              <a:buClr>
                <a:srgbClr val="000000"/>
              </a:buClr>
              <a:buSzPts val="1800"/>
              <a:buFont typeface="Calibri"/>
              <a:buNone/>
              <a:defRPr/>
            </a:lvl6pPr>
            <a:lvl7pPr lvl="6" rtl="0" algn="l">
              <a:lnSpc>
                <a:spcPct val="100000"/>
              </a:lnSpc>
              <a:spcBef>
                <a:spcPts val="0"/>
              </a:spcBef>
              <a:spcAft>
                <a:spcPts val="0"/>
              </a:spcAft>
              <a:buClr>
                <a:srgbClr val="000000"/>
              </a:buClr>
              <a:buSzPts val="1800"/>
              <a:buFont typeface="Calibri"/>
              <a:buNone/>
              <a:defRPr/>
            </a:lvl7pPr>
            <a:lvl8pPr lvl="7" rtl="0" algn="l">
              <a:lnSpc>
                <a:spcPct val="100000"/>
              </a:lnSpc>
              <a:spcBef>
                <a:spcPts val="0"/>
              </a:spcBef>
              <a:spcAft>
                <a:spcPts val="0"/>
              </a:spcAft>
              <a:buClr>
                <a:srgbClr val="000000"/>
              </a:buClr>
              <a:buSzPts val="1800"/>
              <a:buFont typeface="Calibri"/>
              <a:buNone/>
              <a:defRPr/>
            </a:lvl8pPr>
            <a:lvl9pPr lvl="8" rtl="0"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162" name="Shape 162"/>
        <p:cNvGrpSpPr/>
        <p:nvPr/>
      </p:nvGrpSpPr>
      <p:grpSpPr>
        <a:xfrm>
          <a:off x="0" y="0"/>
          <a:ext cx="0" cy="0"/>
          <a:chOff x="0" y="0"/>
          <a:chExt cx="0" cy="0"/>
        </a:xfrm>
      </p:grpSpPr>
      <p:sp>
        <p:nvSpPr>
          <p:cNvPr id="163" name="Google Shape;163;g28bdab124a4_0_8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64" name="Google Shape;164;g28bdab124a4_0_8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65" name="Google Shape;165;g28bdab124a4_0_85"/>
          <p:cNvSpPr/>
          <p:nvPr>
            <p:ph idx="2" type="chart"/>
          </p:nvPr>
        </p:nvSpPr>
        <p:spPr>
          <a:xfrm>
            <a:off x="360363" y="1368000"/>
            <a:ext cx="11518800"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6" name="Google Shape;166;g28bdab124a4_0_85"/>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 name="Google Shape;167;g28bdab124a4_0_85"/>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rtl="0" algn="l">
              <a:lnSpc>
                <a:spcPct val="110000"/>
              </a:lnSpc>
              <a:spcBef>
                <a:spcPts val="0"/>
              </a:spcBef>
              <a:spcAft>
                <a:spcPts val="0"/>
              </a:spcAft>
              <a:buClr>
                <a:schemeClr val="dk1"/>
              </a:buClr>
              <a:buSzPts val="1800"/>
              <a:buChar char="•"/>
              <a:defRPr/>
            </a:lvl2pPr>
            <a:lvl3pPr indent="-342900" lvl="2" marL="1371600" rtl="0" algn="l">
              <a:lnSpc>
                <a:spcPct val="110000"/>
              </a:lnSpc>
              <a:spcBef>
                <a:spcPts val="300"/>
              </a:spcBef>
              <a:spcAft>
                <a:spcPts val="0"/>
              </a:spcAft>
              <a:buClr>
                <a:schemeClr val="dk1"/>
              </a:buClr>
              <a:buSzPts val="1800"/>
              <a:buChar char="•"/>
              <a:defRPr/>
            </a:lvl3pPr>
            <a:lvl4pPr indent="-342900" lvl="3" marL="1828800" rtl="0" algn="l">
              <a:lnSpc>
                <a:spcPct val="110000"/>
              </a:lnSpc>
              <a:spcBef>
                <a:spcPts val="300"/>
              </a:spcBef>
              <a:spcAft>
                <a:spcPts val="0"/>
              </a:spcAft>
              <a:buClr>
                <a:schemeClr val="dk1"/>
              </a:buClr>
              <a:buSzPts val="1800"/>
              <a:buChar char="•"/>
              <a:defRPr/>
            </a:lvl4pPr>
            <a:lvl5pPr indent="-342900" lvl="4" marL="2286000" rtl="0" algn="l">
              <a:lnSpc>
                <a:spcPct val="110000"/>
              </a:lnSpc>
              <a:spcBef>
                <a:spcPts val="0"/>
              </a:spcBef>
              <a:spcAft>
                <a:spcPts val="0"/>
              </a:spcAft>
              <a:buClr>
                <a:schemeClr val="dk1"/>
              </a:buClr>
              <a:buSzPts val="1800"/>
              <a:buChar char="•"/>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168" name="Google Shape;168;g28bdab124a4_0_85"/>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rtl="0" algn="l">
              <a:lnSpc>
                <a:spcPct val="110000"/>
              </a:lnSpc>
              <a:spcBef>
                <a:spcPts val="0"/>
              </a:spcBef>
              <a:spcAft>
                <a:spcPts val="0"/>
              </a:spcAft>
              <a:buClr>
                <a:schemeClr val="dk1"/>
              </a:buClr>
              <a:buSzPts val="1800"/>
              <a:buChar char="•"/>
              <a:defRPr/>
            </a:lvl2pPr>
            <a:lvl3pPr indent="-342900" lvl="2" marL="1371600" rtl="0" algn="l">
              <a:lnSpc>
                <a:spcPct val="110000"/>
              </a:lnSpc>
              <a:spcBef>
                <a:spcPts val="300"/>
              </a:spcBef>
              <a:spcAft>
                <a:spcPts val="0"/>
              </a:spcAft>
              <a:buClr>
                <a:schemeClr val="dk1"/>
              </a:buClr>
              <a:buSzPts val="1800"/>
              <a:buChar char="•"/>
              <a:defRPr/>
            </a:lvl3pPr>
            <a:lvl4pPr indent="-342900" lvl="3" marL="1828800" rtl="0" algn="l">
              <a:lnSpc>
                <a:spcPct val="110000"/>
              </a:lnSpc>
              <a:spcBef>
                <a:spcPts val="300"/>
              </a:spcBef>
              <a:spcAft>
                <a:spcPts val="0"/>
              </a:spcAft>
              <a:buClr>
                <a:schemeClr val="dk1"/>
              </a:buClr>
              <a:buSzPts val="1800"/>
              <a:buChar char="•"/>
              <a:defRPr/>
            </a:lvl4pPr>
            <a:lvl5pPr indent="-342900" lvl="4" marL="2286000" rtl="0" algn="l">
              <a:lnSpc>
                <a:spcPct val="110000"/>
              </a:lnSpc>
              <a:spcBef>
                <a:spcPts val="0"/>
              </a:spcBef>
              <a:spcAft>
                <a:spcPts val="0"/>
              </a:spcAft>
              <a:buClr>
                <a:schemeClr val="dk1"/>
              </a:buClr>
              <a:buSzPts val="1800"/>
              <a:buChar char="•"/>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169" name="Google Shape;169;g28bdab124a4_0_8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rtl="0" algn="l">
              <a:lnSpc>
                <a:spcPct val="100000"/>
              </a:lnSpc>
              <a:spcBef>
                <a:spcPts val="0"/>
              </a:spcBef>
              <a:spcAft>
                <a:spcPts val="0"/>
              </a:spcAft>
              <a:buClr>
                <a:srgbClr val="000000"/>
              </a:buClr>
              <a:buSzPts val="1800"/>
              <a:buFont typeface="Calibri"/>
              <a:buNone/>
              <a:defRPr/>
            </a:lvl2pPr>
            <a:lvl3pPr lvl="2" rtl="0" algn="l">
              <a:lnSpc>
                <a:spcPct val="100000"/>
              </a:lnSpc>
              <a:spcBef>
                <a:spcPts val="0"/>
              </a:spcBef>
              <a:spcAft>
                <a:spcPts val="0"/>
              </a:spcAft>
              <a:buClr>
                <a:srgbClr val="000000"/>
              </a:buClr>
              <a:buSzPts val="1800"/>
              <a:buFont typeface="Calibri"/>
              <a:buNone/>
              <a:defRPr/>
            </a:lvl3pPr>
            <a:lvl4pPr lvl="3" rtl="0" algn="l">
              <a:lnSpc>
                <a:spcPct val="100000"/>
              </a:lnSpc>
              <a:spcBef>
                <a:spcPts val="0"/>
              </a:spcBef>
              <a:spcAft>
                <a:spcPts val="0"/>
              </a:spcAft>
              <a:buClr>
                <a:srgbClr val="000000"/>
              </a:buClr>
              <a:buSzPts val="1800"/>
              <a:buFont typeface="Calibri"/>
              <a:buNone/>
              <a:defRPr/>
            </a:lvl4pPr>
            <a:lvl5pPr lvl="4" rtl="0" algn="l">
              <a:lnSpc>
                <a:spcPct val="100000"/>
              </a:lnSpc>
              <a:spcBef>
                <a:spcPts val="0"/>
              </a:spcBef>
              <a:spcAft>
                <a:spcPts val="0"/>
              </a:spcAft>
              <a:buClr>
                <a:srgbClr val="000000"/>
              </a:buClr>
              <a:buSzPts val="1800"/>
              <a:buFont typeface="Calibri"/>
              <a:buNone/>
              <a:defRPr/>
            </a:lvl5pPr>
            <a:lvl6pPr lvl="5" rtl="0" algn="l">
              <a:lnSpc>
                <a:spcPct val="100000"/>
              </a:lnSpc>
              <a:spcBef>
                <a:spcPts val="0"/>
              </a:spcBef>
              <a:spcAft>
                <a:spcPts val="0"/>
              </a:spcAft>
              <a:buClr>
                <a:srgbClr val="000000"/>
              </a:buClr>
              <a:buSzPts val="1800"/>
              <a:buFont typeface="Calibri"/>
              <a:buNone/>
              <a:defRPr/>
            </a:lvl6pPr>
            <a:lvl7pPr lvl="6" rtl="0" algn="l">
              <a:lnSpc>
                <a:spcPct val="100000"/>
              </a:lnSpc>
              <a:spcBef>
                <a:spcPts val="0"/>
              </a:spcBef>
              <a:spcAft>
                <a:spcPts val="0"/>
              </a:spcAft>
              <a:buClr>
                <a:srgbClr val="000000"/>
              </a:buClr>
              <a:buSzPts val="1800"/>
              <a:buFont typeface="Calibri"/>
              <a:buNone/>
              <a:defRPr/>
            </a:lvl7pPr>
            <a:lvl8pPr lvl="7" rtl="0" algn="l">
              <a:lnSpc>
                <a:spcPct val="100000"/>
              </a:lnSpc>
              <a:spcBef>
                <a:spcPts val="0"/>
              </a:spcBef>
              <a:spcAft>
                <a:spcPts val="0"/>
              </a:spcAft>
              <a:buClr>
                <a:srgbClr val="000000"/>
              </a:buClr>
              <a:buSzPts val="1800"/>
              <a:buFont typeface="Calibri"/>
              <a:buNone/>
              <a:defRPr/>
            </a:lvl8pPr>
            <a:lvl9pPr lvl="8" rtl="0"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170" name="Shape 170"/>
        <p:cNvGrpSpPr/>
        <p:nvPr/>
      </p:nvGrpSpPr>
      <p:grpSpPr>
        <a:xfrm>
          <a:off x="0" y="0"/>
          <a:ext cx="0" cy="0"/>
          <a:chOff x="0" y="0"/>
          <a:chExt cx="0" cy="0"/>
        </a:xfrm>
      </p:grpSpPr>
      <p:sp>
        <p:nvSpPr>
          <p:cNvPr id="171" name="Google Shape;171;g28bdab124a4_0_9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2" name="Google Shape;172;g28bdab124a4_0_9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73" name="Google Shape;173;g28bdab124a4_0_93"/>
          <p:cNvSpPr/>
          <p:nvPr>
            <p:ph idx="2" type="chart"/>
          </p:nvPr>
        </p:nvSpPr>
        <p:spPr>
          <a:xfrm>
            <a:off x="5400009" y="1367999"/>
            <a:ext cx="6401100"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4" name="Google Shape;174;g28bdab124a4_0_93"/>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g28bdab124a4_0_9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rtl="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rtl="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176" name="Google Shape;176;g28bdab124a4_0_93"/>
          <p:cNvSpPr txBox="1"/>
          <p:nvPr>
            <p:ph idx="3"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rtl="0" algn="l">
              <a:lnSpc>
                <a:spcPct val="110000"/>
              </a:lnSpc>
              <a:spcBef>
                <a:spcPts val="0"/>
              </a:spcBef>
              <a:spcAft>
                <a:spcPts val="0"/>
              </a:spcAft>
              <a:buClr>
                <a:schemeClr val="dk1"/>
              </a:buClr>
              <a:buSzPts val="1800"/>
              <a:buChar char="•"/>
              <a:defRPr/>
            </a:lvl2pPr>
            <a:lvl3pPr indent="-342900" lvl="2" marL="1371600" rtl="0" algn="l">
              <a:lnSpc>
                <a:spcPct val="110000"/>
              </a:lnSpc>
              <a:spcBef>
                <a:spcPts val="300"/>
              </a:spcBef>
              <a:spcAft>
                <a:spcPts val="0"/>
              </a:spcAft>
              <a:buClr>
                <a:schemeClr val="dk1"/>
              </a:buClr>
              <a:buSzPts val="1800"/>
              <a:buChar char="•"/>
              <a:defRPr/>
            </a:lvl3pPr>
            <a:lvl4pPr indent="-342900" lvl="3" marL="1828800" rtl="0" algn="l">
              <a:lnSpc>
                <a:spcPct val="110000"/>
              </a:lnSpc>
              <a:spcBef>
                <a:spcPts val="300"/>
              </a:spcBef>
              <a:spcAft>
                <a:spcPts val="0"/>
              </a:spcAft>
              <a:buClr>
                <a:schemeClr val="dk1"/>
              </a:buClr>
              <a:buSzPts val="1800"/>
              <a:buChar char="•"/>
              <a:defRPr/>
            </a:lvl4pPr>
            <a:lvl5pPr indent="-342900" lvl="4" marL="2286000" rtl="0" algn="l">
              <a:lnSpc>
                <a:spcPct val="110000"/>
              </a:lnSpc>
              <a:spcBef>
                <a:spcPts val="0"/>
              </a:spcBef>
              <a:spcAft>
                <a:spcPts val="0"/>
              </a:spcAft>
              <a:buClr>
                <a:schemeClr val="dk1"/>
              </a:buClr>
              <a:buSzPts val="1800"/>
              <a:buChar char="•"/>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177" name="Google Shape;177;g28bdab124a4_0_93"/>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rtl="0" algn="l">
              <a:lnSpc>
                <a:spcPct val="110000"/>
              </a:lnSpc>
              <a:spcBef>
                <a:spcPts val="0"/>
              </a:spcBef>
              <a:spcAft>
                <a:spcPts val="0"/>
              </a:spcAft>
              <a:buClr>
                <a:schemeClr val="dk1"/>
              </a:buClr>
              <a:buSzPts val="1800"/>
              <a:buChar char="•"/>
              <a:defRPr/>
            </a:lvl2pPr>
            <a:lvl3pPr indent="-342900" lvl="2" marL="1371600" rtl="0" algn="l">
              <a:lnSpc>
                <a:spcPct val="110000"/>
              </a:lnSpc>
              <a:spcBef>
                <a:spcPts val="300"/>
              </a:spcBef>
              <a:spcAft>
                <a:spcPts val="0"/>
              </a:spcAft>
              <a:buClr>
                <a:schemeClr val="dk1"/>
              </a:buClr>
              <a:buSzPts val="1800"/>
              <a:buChar char="•"/>
              <a:defRPr/>
            </a:lvl3pPr>
            <a:lvl4pPr indent="-342900" lvl="3" marL="1828800" rtl="0" algn="l">
              <a:lnSpc>
                <a:spcPct val="110000"/>
              </a:lnSpc>
              <a:spcBef>
                <a:spcPts val="300"/>
              </a:spcBef>
              <a:spcAft>
                <a:spcPts val="0"/>
              </a:spcAft>
              <a:buClr>
                <a:schemeClr val="dk1"/>
              </a:buClr>
              <a:buSzPts val="1800"/>
              <a:buChar char="•"/>
              <a:defRPr/>
            </a:lvl4pPr>
            <a:lvl5pPr indent="-342900" lvl="4" marL="2286000" rtl="0" algn="l">
              <a:lnSpc>
                <a:spcPct val="110000"/>
              </a:lnSpc>
              <a:spcBef>
                <a:spcPts val="0"/>
              </a:spcBef>
              <a:spcAft>
                <a:spcPts val="0"/>
              </a:spcAft>
              <a:buClr>
                <a:schemeClr val="dk1"/>
              </a:buClr>
              <a:buSzPts val="1800"/>
              <a:buChar char="•"/>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178" name="Google Shape;178;g28bdab124a4_0_9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rtl="0" algn="l">
              <a:lnSpc>
                <a:spcPct val="100000"/>
              </a:lnSpc>
              <a:spcBef>
                <a:spcPts val="0"/>
              </a:spcBef>
              <a:spcAft>
                <a:spcPts val="0"/>
              </a:spcAft>
              <a:buClr>
                <a:srgbClr val="000000"/>
              </a:buClr>
              <a:buSzPts val="1800"/>
              <a:buFont typeface="Calibri"/>
              <a:buNone/>
              <a:defRPr/>
            </a:lvl2pPr>
            <a:lvl3pPr lvl="2" rtl="0" algn="l">
              <a:lnSpc>
                <a:spcPct val="100000"/>
              </a:lnSpc>
              <a:spcBef>
                <a:spcPts val="0"/>
              </a:spcBef>
              <a:spcAft>
                <a:spcPts val="0"/>
              </a:spcAft>
              <a:buClr>
                <a:srgbClr val="000000"/>
              </a:buClr>
              <a:buSzPts val="1800"/>
              <a:buFont typeface="Calibri"/>
              <a:buNone/>
              <a:defRPr/>
            </a:lvl3pPr>
            <a:lvl4pPr lvl="3" rtl="0" algn="l">
              <a:lnSpc>
                <a:spcPct val="100000"/>
              </a:lnSpc>
              <a:spcBef>
                <a:spcPts val="0"/>
              </a:spcBef>
              <a:spcAft>
                <a:spcPts val="0"/>
              </a:spcAft>
              <a:buClr>
                <a:srgbClr val="000000"/>
              </a:buClr>
              <a:buSzPts val="1800"/>
              <a:buFont typeface="Calibri"/>
              <a:buNone/>
              <a:defRPr/>
            </a:lvl4pPr>
            <a:lvl5pPr lvl="4" rtl="0" algn="l">
              <a:lnSpc>
                <a:spcPct val="100000"/>
              </a:lnSpc>
              <a:spcBef>
                <a:spcPts val="0"/>
              </a:spcBef>
              <a:spcAft>
                <a:spcPts val="0"/>
              </a:spcAft>
              <a:buClr>
                <a:srgbClr val="000000"/>
              </a:buClr>
              <a:buSzPts val="1800"/>
              <a:buFont typeface="Calibri"/>
              <a:buNone/>
              <a:defRPr/>
            </a:lvl5pPr>
            <a:lvl6pPr lvl="5" rtl="0" algn="l">
              <a:lnSpc>
                <a:spcPct val="100000"/>
              </a:lnSpc>
              <a:spcBef>
                <a:spcPts val="0"/>
              </a:spcBef>
              <a:spcAft>
                <a:spcPts val="0"/>
              </a:spcAft>
              <a:buClr>
                <a:srgbClr val="000000"/>
              </a:buClr>
              <a:buSzPts val="1800"/>
              <a:buFont typeface="Calibri"/>
              <a:buNone/>
              <a:defRPr/>
            </a:lvl6pPr>
            <a:lvl7pPr lvl="6" rtl="0" algn="l">
              <a:lnSpc>
                <a:spcPct val="100000"/>
              </a:lnSpc>
              <a:spcBef>
                <a:spcPts val="0"/>
              </a:spcBef>
              <a:spcAft>
                <a:spcPts val="0"/>
              </a:spcAft>
              <a:buClr>
                <a:srgbClr val="000000"/>
              </a:buClr>
              <a:buSzPts val="1800"/>
              <a:buFont typeface="Calibri"/>
              <a:buNone/>
              <a:defRPr/>
            </a:lvl7pPr>
            <a:lvl8pPr lvl="7" rtl="0" algn="l">
              <a:lnSpc>
                <a:spcPct val="100000"/>
              </a:lnSpc>
              <a:spcBef>
                <a:spcPts val="0"/>
              </a:spcBef>
              <a:spcAft>
                <a:spcPts val="0"/>
              </a:spcAft>
              <a:buClr>
                <a:srgbClr val="000000"/>
              </a:buClr>
              <a:buSzPts val="1800"/>
              <a:buFont typeface="Calibri"/>
              <a:buNone/>
              <a:defRPr/>
            </a:lvl8pPr>
            <a:lvl9pPr lvl="8" rtl="0"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81" name="Shape 81"/>
        <p:cNvGrpSpPr/>
        <p:nvPr/>
      </p:nvGrpSpPr>
      <p:grpSpPr>
        <a:xfrm>
          <a:off x="0" y="0"/>
          <a:ext cx="0" cy="0"/>
          <a:chOff x="0" y="0"/>
          <a:chExt cx="0" cy="0"/>
        </a:xfrm>
      </p:grpSpPr>
      <p:sp>
        <p:nvSpPr>
          <p:cNvPr id="82" name="Google Shape;82;g26da63f9b3d_1_58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83" name="Google Shape;83;g26da63f9b3d_1_58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g26da63f9b3d_1_588"/>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g26da63f9b3d_1_588"/>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6" name="Google Shape;86;g26da63f9b3d_1_588"/>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7" name="Google Shape;87;g26da63f9b3d_1_58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88" name="Shape 88"/>
        <p:cNvGrpSpPr/>
        <p:nvPr/>
      </p:nvGrpSpPr>
      <p:grpSpPr>
        <a:xfrm>
          <a:off x="0" y="0"/>
          <a:ext cx="0" cy="0"/>
          <a:chOff x="0" y="0"/>
          <a:chExt cx="0" cy="0"/>
        </a:xfrm>
      </p:grpSpPr>
      <p:sp>
        <p:nvSpPr>
          <p:cNvPr id="89" name="Google Shape;89;g26da63f9b3d_1_579"/>
          <p:cNvSpPr txBox="1"/>
          <p:nvPr>
            <p:ph type="ctrTitle"/>
          </p:nvPr>
        </p:nvSpPr>
        <p:spPr>
          <a:xfrm>
            <a:off x="312928" y="1122363"/>
            <a:ext cx="8278500" cy="2387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g26da63f9b3d_1_579"/>
          <p:cNvSpPr txBox="1"/>
          <p:nvPr>
            <p:ph idx="1" type="subTitle"/>
          </p:nvPr>
        </p:nvSpPr>
        <p:spPr>
          <a:xfrm>
            <a:off x="312928" y="3602038"/>
            <a:ext cx="8278500" cy="16557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91" name="Google Shape;91;g26da63f9b3d_1_579"/>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92" name="Google Shape;92;g26da63f9b3d_1_579"/>
          <p:cNvSpPr txBox="1"/>
          <p:nvPr>
            <p:ph idx="12" type="sldNum"/>
          </p:nvPr>
        </p:nvSpPr>
        <p:spPr>
          <a:xfrm>
            <a:off x="1" y="6258560"/>
            <a:ext cx="619500" cy="563700"/>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93" name="Google Shape;93;g26da63f9b3d_1_579"/>
          <p:cNvSpPr/>
          <p:nvPr>
            <p:ph idx="2" type="pic"/>
          </p:nvPr>
        </p:nvSpPr>
        <p:spPr>
          <a:xfrm>
            <a:off x="9091423" y="1418600"/>
            <a:ext cx="2682000" cy="1431300"/>
          </a:xfrm>
          <a:prstGeom prst="rect">
            <a:avLst/>
          </a:prstGeom>
          <a:noFill/>
          <a:ln>
            <a:noFill/>
          </a:ln>
        </p:spPr>
      </p:sp>
      <p:sp>
        <p:nvSpPr>
          <p:cNvPr id="94" name="Google Shape;94;g26da63f9b3d_1_579"/>
          <p:cNvSpPr/>
          <p:nvPr>
            <p:ph idx="3" type="pic"/>
          </p:nvPr>
        </p:nvSpPr>
        <p:spPr>
          <a:xfrm>
            <a:off x="9091422" y="3009656"/>
            <a:ext cx="2682000" cy="1431300"/>
          </a:xfrm>
          <a:prstGeom prst="rect">
            <a:avLst/>
          </a:prstGeom>
          <a:noFill/>
          <a:ln>
            <a:noFill/>
          </a:ln>
        </p:spPr>
      </p:sp>
      <p:sp>
        <p:nvSpPr>
          <p:cNvPr id="95" name="Google Shape;95;g26da63f9b3d_1_579"/>
          <p:cNvSpPr txBox="1"/>
          <p:nvPr>
            <p:ph idx="4" type="body"/>
          </p:nvPr>
        </p:nvSpPr>
        <p:spPr>
          <a:xfrm>
            <a:off x="9091613" y="4531540"/>
            <a:ext cx="2681400" cy="15231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96" name="Google Shape;96;g26da63f9b3d_1_579"/>
          <p:cNvSpPr/>
          <p:nvPr/>
        </p:nvSpPr>
        <p:spPr>
          <a:xfrm>
            <a:off x="309691" y="3548557"/>
            <a:ext cx="8280000" cy="246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9" Type="http://schemas.openxmlformats.org/officeDocument/2006/relationships/theme" Target="../theme/theme4.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slideLayout" Target="../slideLayouts/slideLayout13.xml"/><Relationship Id="rId8"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4" name="Shape 74"/>
        <p:cNvGrpSpPr/>
        <p:nvPr/>
      </p:nvGrpSpPr>
      <p:grpSpPr>
        <a:xfrm>
          <a:off x="0" y="0"/>
          <a:ext cx="0" cy="0"/>
          <a:chOff x="0" y="0"/>
          <a:chExt cx="0" cy="0"/>
        </a:xfrm>
      </p:grpSpPr>
      <p:sp>
        <p:nvSpPr>
          <p:cNvPr id="75" name="Google Shape;75;g26da63f9b3d_1_572"/>
          <p:cNvSpPr/>
          <p:nvPr/>
        </p:nvSpPr>
        <p:spPr>
          <a:xfrm>
            <a:off x="0" y="6176963"/>
            <a:ext cx="12192000" cy="681000"/>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6" name="Google Shape;76;g26da63f9b3d_1_572"/>
          <p:cNvSpPr txBox="1"/>
          <p:nvPr>
            <p:ph type="title"/>
          </p:nvPr>
        </p:nvSpPr>
        <p:spPr>
          <a:xfrm>
            <a:off x="360000" y="180000"/>
            <a:ext cx="911580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7" name="Google Shape;77;g26da63f9b3d_1_572"/>
          <p:cNvSpPr txBox="1"/>
          <p:nvPr>
            <p:ph idx="1" type="body"/>
          </p:nvPr>
        </p:nvSpPr>
        <p:spPr>
          <a:xfrm>
            <a:off x="360000" y="1440000"/>
            <a:ext cx="11520000" cy="43512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g26da63f9b3d_1_572"/>
          <p:cNvSpPr txBox="1"/>
          <p:nvPr>
            <p:ph idx="12" type="sldNum"/>
          </p:nvPr>
        </p:nvSpPr>
        <p:spPr>
          <a:xfrm>
            <a:off x="1" y="6258560"/>
            <a:ext cx="619500" cy="563700"/>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79" name="Google Shape;79;g26da63f9b3d_1_572"/>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80" name="Google Shape;80;g26da63f9b3d_1_572"/>
          <p:cNvPicPr preferRelativeResize="0"/>
          <p:nvPr/>
        </p:nvPicPr>
        <p:blipFill rotWithShape="1">
          <a:blip r:embed="rId1">
            <a:alphaModFix/>
          </a:blip>
          <a:srcRect b="0" l="0" r="0" t="0"/>
          <a:stretch/>
        </p:blipFill>
        <p:spPr>
          <a:xfrm>
            <a:off x="9573491" y="222778"/>
            <a:ext cx="2306508" cy="1037221"/>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7" r:id="rId2"/>
    <p:sldLayoutId id="2147483658" r:id="rId3"/>
    <p:sldLayoutId id="2147483659" r:id="rId4"/>
    <p:sldLayoutId id="2147483660" r:id="rId5"/>
    <p:sldLayoutId id="2147483661" r:id="rId6"/>
    <p:sldLayoutId id="2147483662" r:id="rId7"/>
    <p:sldLayoutId id="2147483663"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9" name="Shape 139"/>
        <p:cNvGrpSpPr/>
        <p:nvPr/>
      </p:nvGrpSpPr>
      <p:grpSpPr>
        <a:xfrm>
          <a:off x="0" y="0"/>
          <a:ext cx="0" cy="0"/>
          <a:chOff x="0" y="0"/>
          <a:chExt cx="0" cy="0"/>
        </a:xfrm>
      </p:grpSpPr>
      <p:sp>
        <p:nvSpPr>
          <p:cNvPr id="140" name="Google Shape;140;g28bdab124a4_0_62"/>
          <p:cNvSpPr/>
          <p:nvPr/>
        </p:nvSpPr>
        <p:spPr>
          <a:xfrm>
            <a:off x="0" y="6176963"/>
            <a:ext cx="12192000" cy="681000"/>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1" name="Google Shape;141;g28bdab124a4_0_62"/>
          <p:cNvSpPr txBox="1"/>
          <p:nvPr>
            <p:ph type="title"/>
          </p:nvPr>
        </p:nvSpPr>
        <p:spPr>
          <a:xfrm>
            <a:off x="360000" y="180000"/>
            <a:ext cx="911580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2" name="Google Shape;142;g28bdab124a4_0_62"/>
          <p:cNvSpPr txBox="1"/>
          <p:nvPr>
            <p:ph idx="1" type="body"/>
          </p:nvPr>
        </p:nvSpPr>
        <p:spPr>
          <a:xfrm>
            <a:off x="360000" y="1440000"/>
            <a:ext cx="11520000" cy="43512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3" name="Google Shape;143;g28bdab124a4_0_62"/>
          <p:cNvSpPr txBox="1"/>
          <p:nvPr>
            <p:ph idx="12" type="sldNum"/>
          </p:nvPr>
        </p:nvSpPr>
        <p:spPr>
          <a:xfrm>
            <a:off x="1" y="6258560"/>
            <a:ext cx="619500" cy="563700"/>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4" name="Google Shape;144;g28bdab124a4_0_62"/>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45" name="Google Shape;145;g28bdab124a4_0_62"/>
          <p:cNvPicPr preferRelativeResize="0"/>
          <p:nvPr/>
        </p:nvPicPr>
        <p:blipFill rotWithShape="1">
          <a:blip r:embed="rId1">
            <a:alphaModFix/>
          </a:blip>
          <a:srcRect b="0" l="0" r="0" t="0"/>
          <a:stretch/>
        </p:blipFill>
        <p:spPr>
          <a:xfrm>
            <a:off x="9573491" y="222778"/>
            <a:ext cx="2306508" cy="1037221"/>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5" r:id="rId2"/>
    <p:sldLayoutId id="2147483666" r:id="rId3"/>
    <p:sldLayoutId id="2147483667" r:id="rId4"/>
    <p:sldLayoutId id="2147483668" r:id="rId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mailto:m.scharp@izt.de" TargetMode="External"/><Relationship Id="rId5"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1.png"/><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3.png"/><Relationship Id="rId4" Type="http://schemas.openxmlformats.org/officeDocument/2006/relationships/image" Target="../media/image36.jpg"/><Relationship Id="rId5" Type="http://schemas.openxmlformats.org/officeDocument/2006/relationships/image" Target="../media/image47.jpg"/><Relationship Id="rId6" Type="http://schemas.openxmlformats.org/officeDocument/2006/relationships/image" Target="../media/image37.jpg"/><Relationship Id="rId7" Type="http://schemas.openxmlformats.org/officeDocument/2006/relationships/image" Target="../media/image4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2.png"/><Relationship Id="rId4" Type="http://schemas.openxmlformats.org/officeDocument/2006/relationships/image" Target="../media/image38.png"/><Relationship Id="rId5" Type="http://schemas.openxmlformats.org/officeDocument/2006/relationships/image" Target="../media/image35.png"/><Relationship Id="rId6" Type="http://schemas.openxmlformats.org/officeDocument/2006/relationships/image" Target="../media/image3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4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4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5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2.png"/><Relationship Id="rId11" Type="http://schemas.openxmlformats.org/officeDocument/2006/relationships/image" Target="../media/image7.png"/><Relationship Id="rId10" Type="http://schemas.openxmlformats.org/officeDocument/2006/relationships/image" Target="../media/image6.png"/><Relationship Id="rId9" Type="http://schemas.openxmlformats.org/officeDocument/2006/relationships/image" Target="../media/image14.png"/><Relationship Id="rId5" Type="http://schemas.openxmlformats.org/officeDocument/2006/relationships/image" Target="../media/image10.png"/><Relationship Id="rId6" Type="http://schemas.openxmlformats.org/officeDocument/2006/relationships/image" Target="../media/image13.png"/><Relationship Id="rId7" Type="http://schemas.openxmlformats.org/officeDocument/2006/relationships/image" Target="../media/image8.png"/><Relationship Id="rId8"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5.jpg"/><Relationship Id="rId4" Type="http://schemas.openxmlformats.org/officeDocument/2006/relationships/image" Target="../media/image46.jpg"/><Relationship Id="rId5" Type="http://schemas.openxmlformats.org/officeDocument/2006/relationships/image" Target="../media/image50.jpg"/><Relationship Id="rId6" Type="http://schemas.openxmlformats.org/officeDocument/2006/relationships/image" Target="../media/image4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5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5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3.xml"/><Relationship Id="rId3" Type="http://schemas.openxmlformats.org/officeDocument/2006/relationships/image" Target="../media/image55.png"/><Relationship Id="rId4" Type="http://schemas.openxmlformats.org/officeDocument/2006/relationships/image" Target="../media/image54.png"/><Relationship Id="rId5" Type="http://schemas.openxmlformats.org/officeDocument/2006/relationships/image" Target="../media/image5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9.png"/><Relationship Id="rId4" Type="http://schemas.openxmlformats.org/officeDocument/2006/relationships/image" Target="../media/image22.png"/><Relationship Id="rId5"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3.png"/><Relationship Id="rId4" Type="http://schemas.openxmlformats.org/officeDocument/2006/relationships/image" Target="../media/image28.jpg"/><Relationship Id="rId5" Type="http://schemas.openxmlformats.org/officeDocument/2006/relationships/image" Target="../media/image2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7.png"/><Relationship Id="rId4" Type="http://schemas.openxmlformats.org/officeDocument/2006/relationships/image" Target="../media/image25.png"/><Relationship Id="rId5" Type="http://schemas.openxmlformats.org/officeDocument/2006/relationships/image" Target="../media/image2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38"/>
          <p:cNvSpPr txBox="1"/>
          <p:nvPr>
            <p:ph type="ctrTitle"/>
          </p:nvPr>
        </p:nvSpPr>
        <p:spPr>
          <a:xfrm>
            <a:off x="185606" y="1041400"/>
            <a:ext cx="9571852"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Straßenbauer und Straßenbauerin</a:t>
            </a:r>
            <a:br>
              <a:rPr b="1" lang="de-DE"/>
            </a:br>
            <a:r>
              <a:rPr b="1" lang="de-DE"/>
              <a:t>und</a:t>
            </a:r>
            <a:br>
              <a:rPr b="1" lang="de-DE"/>
            </a:br>
            <a:r>
              <a:rPr b="1" lang="de-DE"/>
              <a:t>Asphaltbauer und Asphaltbauerin</a:t>
            </a:r>
            <a:endParaRPr b="1"/>
          </a:p>
        </p:txBody>
      </p:sp>
      <p:sp>
        <p:nvSpPr>
          <p:cNvPr id="185" name="Google Shape;185;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im Straßen- und Asphaltbau</a:t>
            </a:r>
            <a:endParaRPr/>
          </a:p>
        </p:txBody>
      </p:sp>
      <p:sp>
        <p:nvSpPr>
          <p:cNvPr id="186" name="Google Shape;186;p38"/>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Dipl.-Ing. Volker Handke </a:t>
            </a:r>
            <a:endParaRPr sz="12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Die Projektagentur BBNE</a:t>
            </a:r>
            <a:endParaRPr/>
          </a:p>
        </p:txBody>
      </p:sp>
      <p:sp>
        <p:nvSpPr>
          <p:cNvPr id="187" name="Google Shape;187;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88" name="Google Shape;188;p38"/>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775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Dipl.-Ing. Volker Handke (</a:t>
            </a:r>
            <a:r>
              <a:rPr lang="de-DE" u="sng">
                <a:solidFill>
                  <a:schemeClr val="hlink"/>
                </a:solidFill>
              </a:rPr>
              <a:t>v.handke</a:t>
            </a:r>
            <a:r>
              <a:rPr lang="de-DE" u="sng">
                <a:solidFill>
                  <a:schemeClr val="hlink"/>
                </a:solidFill>
                <a:hlinkClick r:id="rId4"/>
              </a:rPr>
              <a:t>@izt.de</a:t>
            </a:r>
            <a:r>
              <a:rPr lang="de-DE"/>
              <a:t>)</a:t>
            </a:r>
            <a:endParaRPr/>
          </a:p>
        </p:txBody>
      </p:sp>
      <p:pic>
        <p:nvPicPr>
          <p:cNvPr id="189" name="Google Shape;189;p38"/>
          <p:cNvPicPr preferRelativeResize="0"/>
          <p:nvPr/>
        </p:nvPicPr>
        <p:blipFill rotWithShape="1">
          <a:blip r:embed="rId5">
            <a:alphaModFix/>
          </a:blip>
          <a:srcRect b="0" l="0" r="9867" t="0"/>
          <a:stretch/>
        </p:blipFill>
        <p:spPr>
          <a:xfrm>
            <a:off x="8967882" y="3230428"/>
            <a:ext cx="2850243" cy="124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g14b98f2b690_0_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32" name="Google Shape;332;g14b98f2b690_0_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Klima- und Umweltwirkung Verkehr:</a:t>
            </a:r>
            <a:endParaRPr/>
          </a:p>
          <a:p>
            <a:pPr indent="0" lvl="0" marL="0" rtl="0" algn="l">
              <a:lnSpc>
                <a:spcPct val="100000"/>
              </a:lnSpc>
              <a:spcBef>
                <a:spcPts val="0"/>
              </a:spcBef>
              <a:spcAft>
                <a:spcPts val="0"/>
              </a:spcAft>
              <a:buSzPts val="1800"/>
              <a:buNone/>
            </a:pPr>
            <a:r>
              <a:rPr lang="de-DE"/>
              <a:t>Atmosphärische Emissionen Lkw-Verkehr</a:t>
            </a:r>
            <a:endParaRPr/>
          </a:p>
        </p:txBody>
      </p:sp>
      <p:sp>
        <p:nvSpPr>
          <p:cNvPr id="333" name="Google Shape;333;g14b98f2b690_0_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Umweltbundesamt (2022)</a:t>
            </a:r>
            <a:endParaRPr/>
          </a:p>
        </p:txBody>
      </p:sp>
      <p:sp>
        <p:nvSpPr>
          <p:cNvPr id="334" name="Google Shape;334;g14b98f2b690_0_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335" name="Google Shape;335;g14b98f2b690_0_2"/>
          <p:cNvPicPr preferRelativeResize="0"/>
          <p:nvPr/>
        </p:nvPicPr>
        <p:blipFill rotWithShape="1">
          <a:blip r:embed="rId3">
            <a:alphaModFix/>
          </a:blip>
          <a:srcRect b="0" l="0" r="0" t="0"/>
          <a:stretch/>
        </p:blipFill>
        <p:spPr>
          <a:xfrm>
            <a:off x="0" y="1400100"/>
            <a:ext cx="7428348" cy="4609888"/>
          </a:xfrm>
          <a:prstGeom prst="rect">
            <a:avLst/>
          </a:prstGeom>
          <a:noFill/>
          <a:ln>
            <a:noFill/>
          </a:ln>
        </p:spPr>
      </p:pic>
      <p:sp>
        <p:nvSpPr>
          <p:cNvPr id="336" name="Google Shape;336;g14b98f2b690_0_2"/>
          <p:cNvSpPr txBox="1"/>
          <p:nvPr/>
        </p:nvSpPr>
        <p:spPr>
          <a:xfrm>
            <a:off x="3338502" y="6236050"/>
            <a:ext cx="2541084" cy="56372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sp>
        <p:nvSpPr>
          <p:cNvPr id="337" name="Google Shape;337;g14b98f2b690_0_2"/>
          <p:cNvSpPr/>
          <p:nvPr/>
        </p:nvSpPr>
        <p:spPr>
          <a:xfrm>
            <a:off x="7591310" y="2095937"/>
            <a:ext cx="4151034" cy="332262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30200" lvl="0" marL="457200" marR="0" rtl="0" algn="l">
              <a:lnSpc>
                <a:spcPct val="100000"/>
              </a:lnSpc>
              <a:spcBef>
                <a:spcPts val="600"/>
              </a:spcBef>
              <a:spcAft>
                <a:spcPts val="0"/>
              </a:spcAft>
              <a:buClr>
                <a:srgbClr val="C00000"/>
              </a:buClr>
              <a:buSzPts val="1620"/>
              <a:buFont typeface="Arial"/>
              <a:buChar char="•"/>
            </a:pPr>
            <a:r>
              <a:rPr b="1" i="0" lang="de-DE" sz="1800" u="none" cap="none" strike="noStrike">
                <a:solidFill>
                  <a:srgbClr val="C00000"/>
                </a:solidFill>
                <a:latin typeface="Arial"/>
                <a:ea typeface="Arial"/>
                <a:cs typeface="Arial"/>
                <a:sym typeface="Arial"/>
              </a:rPr>
              <a:t>Welchen Beitrag leistet Ihr Betrieb im Mobilitätsbereich zum Klimawandel?</a:t>
            </a:r>
            <a:endParaRPr b="1" i="0" sz="1800" u="none" cap="none" strike="noStrike">
              <a:solidFill>
                <a:srgbClr val="C00000"/>
              </a:solidFill>
              <a:latin typeface="Arial"/>
              <a:ea typeface="Arial"/>
              <a:cs typeface="Arial"/>
              <a:sym typeface="Arial"/>
            </a:endParaRPr>
          </a:p>
          <a:p>
            <a:pPr indent="-330200" lvl="0" marL="457200" marR="0" rtl="0" algn="l">
              <a:lnSpc>
                <a:spcPct val="100000"/>
              </a:lnSpc>
              <a:spcBef>
                <a:spcPts val="600"/>
              </a:spcBef>
              <a:spcAft>
                <a:spcPts val="0"/>
              </a:spcAft>
              <a:buClr>
                <a:srgbClr val="C00000"/>
              </a:buClr>
              <a:buSzPts val="1620"/>
              <a:buFont typeface="Arial"/>
              <a:buChar char="•"/>
            </a:pPr>
            <a:r>
              <a:rPr b="1" i="0" lang="de-DE" sz="1800" u="none" cap="none" strike="noStrike">
                <a:solidFill>
                  <a:srgbClr val="C00000"/>
                </a:solidFill>
                <a:latin typeface="Arial"/>
                <a:ea typeface="Arial"/>
                <a:cs typeface="Arial"/>
                <a:sym typeface="Arial"/>
              </a:rPr>
              <a:t>Was unternehmen Sie in Ihrem Betrieb, um die Emissionen von CO</a:t>
            </a:r>
            <a:r>
              <a:rPr b="1" baseline="-25000" i="0" lang="de-DE" sz="1800" u="none" cap="none" strike="noStrike">
                <a:solidFill>
                  <a:srgbClr val="C00000"/>
                </a:solidFill>
                <a:latin typeface="Arial"/>
                <a:ea typeface="Arial"/>
                <a:cs typeface="Arial"/>
                <a:sym typeface="Arial"/>
              </a:rPr>
              <a:t>2</a:t>
            </a:r>
            <a:r>
              <a:rPr b="1" i="0" lang="de-DE" sz="1800" u="none" cap="none" strike="noStrike">
                <a:solidFill>
                  <a:srgbClr val="C00000"/>
                </a:solidFill>
                <a:latin typeface="Arial"/>
                <a:ea typeface="Arial"/>
                <a:cs typeface="Arial"/>
                <a:sym typeface="Arial"/>
              </a:rPr>
              <a:t> und anderer Luftschadstoffe aus der betriebseigenen LKW-Flotte zu verringern?</a:t>
            </a:r>
            <a:endParaRPr b="1" i="0" sz="1800" u="none" cap="none" strike="noStrike">
              <a:solidFill>
                <a:srgbClr val="C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g26da63f9b3d_1_72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44" name="Google Shape;344;g26da63f9b3d_1_72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Nachhaltige Ressourcennutzung</a:t>
            </a:r>
            <a:endParaRPr/>
          </a:p>
        </p:txBody>
      </p:sp>
      <p:sp>
        <p:nvSpPr>
          <p:cNvPr id="345" name="Google Shape;345;g26da63f9b3d_1_72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Global Footprint Network  2023</a:t>
            </a:r>
            <a:endParaRPr/>
          </a:p>
        </p:txBody>
      </p:sp>
      <p:sp>
        <p:nvSpPr>
          <p:cNvPr id="346" name="Google Shape;346;g26da63f9b3d_1_721"/>
          <p:cNvSpPr/>
          <p:nvPr/>
        </p:nvSpPr>
        <p:spPr>
          <a:xfrm>
            <a:off x="6901504" y="1910282"/>
            <a:ext cx="4112757" cy="366446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374650" marR="0" rtl="0" algn="l">
              <a:lnSpc>
                <a:spcPct val="100000"/>
              </a:lnSpc>
              <a:spcBef>
                <a:spcPts val="60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Erklären Sie was der Earth Overshoot day ist.</a:t>
            </a:r>
            <a:endParaRPr b="1" i="0" sz="1800" u="none" cap="none" strike="noStrike">
              <a:solidFill>
                <a:srgbClr val="C00000"/>
              </a:solidFill>
              <a:latin typeface="Arial"/>
              <a:ea typeface="Arial"/>
              <a:cs typeface="Arial"/>
              <a:sym typeface="Arial"/>
            </a:endParaRPr>
          </a:p>
          <a:p>
            <a:pPr indent="-285750" lvl="0" marL="374650" marR="0" rtl="0" algn="l">
              <a:lnSpc>
                <a:spcPct val="100000"/>
              </a:lnSpc>
              <a:spcBef>
                <a:spcPts val="60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Auf welches Datum fällt der Earth Overshoot Day im Jahr 2023</a:t>
            </a:r>
            <a:endParaRPr b="1" i="0" sz="1800" u="none" cap="none" strike="noStrike">
              <a:solidFill>
                <a:srgbClr val="C00000"/>
              </a:solidFill>
              <a:latin typeface="Arial"/>
              <a:ea typeface="Arial"/>
              <a:cs typeface="Arial"/>
              <a:sym typeface="Arial"/>
            </a:endParaRPr>
          </a:p>
          <a:p>
            <a:pPr indent="-285750" lvl="0" marL="374650" marR="0" rtl="0" algn="l">
              <a:lnSpc>
                <a:spcPct val="100000"/>
              </a:lnSpc>
              <a:spcBef>
                <a:spcPts val="60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Auf welches Datum fällt der German  Overshoot Day im Jahr 2023</a:t>
            </a:r>
            <a:endParaRPr b="1" i="0" sz="1800" u="none" cap="none" strike="noStrike">
              <a:solidFill>
                <a:srgbClr val="C00000"/>
              </a:solidFill>
              <a:latin typeface="Arial"/>
              <a:ea typeface="Arial"/>
              <a:cs typeface="Arial"/>
              <a:sym typeface="Arial"/>
            </a:endParaRPr>
          </a:p>
        </p:txBody>
      </p:sp>
      <p:pic>
        <p:nvPicPr>
          <p:cNvPr id="347" name="Google Shape;347;g26da63f9b3d_1_721"/>
          <p:cNvPicPr preferRelativeResize="0"/>
          <p:nvPr/>
        </p:nvPicPr>
        <p:blipFill rotWithShape="1">
          <a:blip r:embed="rId3">
            <a:alphaModFix/>
          </a:blip>
          <a:srcRect b="0" l="0" r="0" t="0"/>
          <a:stretch/>
        </p:blipFill>
        <p:spPr>
          <a:xfrm>
            <a:off x="1055689" y="1475774"/>
            <a:ext cx="4702128" cy="4553834"/>
          </a:xfrm>
          <a:prstGeom prst="rect">
            <a:avLst/>
          </a:prstGeom>
          <a:noFill/>
          <a:ln>
            <a:noFill/>
          </a:ln>
        </p:spPr>
      </p:pic>
      <p:sp>
        <p:nvSpPr>
          <p:cNvPr id="348" name="Google Shape;348;g26da63f9b3d_1_721"/>
          <p:cNvSpPr txBox="1"/>
          <p:nvPr>
            <p:ph idx="11" type="ftr"/>
          </p:nvPr>
        </p:nvSpPr>
        <p:spPr>
          <a:xfrm>
            <a:off x="708400" y="6266072"/>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349" name="Google Shape;349;g26da63f9b3d_1_721"/>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g26da63f9b3d_1_73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56" name="Google Shape;356;g26da63f9b3d_1_7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1100"/>
              <a:buFont typeface="Arial"/>
              <a:buNone/>
            </a:pPr>
            <a:r>
              <a:rPr lang="de-DE"/>
              <a:t>Nachhaltige Ressourcennutzung</a:t>
            </a:r>
            <a:endParaRPr/>
          </a:p>
        </p:txBody>
      </p:sp>
      <p:sp>
        <p:nvSpPr>
          <p:cNvPr id="357" name="Google Shape;357;g26da63f9b3d_1_73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Klima ohne Grenzen 2023</a:t>
            </a:r>
            <a:endParaRPr/>
          </a:p>
        </p:txBody>
      </p:sp>
      <p:sp>
        <p:nvSpPr>
          <p:cNvPr id="358" name="Google Shape;358;g26da63f9b3d_1_731"/>
          <p:cNvSpPr/>
          <p:nvPr/>
        </p:nvSpPr>
        <p:spPr>
          <a:xfrm>
            <a:off x="8390122" y="2634559"/>
            <a:ext cx="3336600" cy="208718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88900" marR="0" rtl="0" algn="ctr">
              <a:lnSpc>
                <a:spcPct val="100000"/>
              </a:lnSpc>
              <a:spcBef>
                <a:spcPts val="0"/>
              </a:spcBef>
              <a:spcAft>
                <a:spcPts val="0"/>
              </a:spcAft>
              <a:buNone/>
            </a:pPr>
            <a:r>
              <a:rPr b="1" i="0" lang="de-DE" sz="1800" u="none" cap="none" strike="noStrike">
                <a:solidFill>
                  <a:srgbClr val="C00000"/>
                </a:solidFill>
                <a:latin typeface="Arial"/>
                <a:ea typeface="Arial"/>
                <a:cs typeface="Arial"/>
                <a:sym typeface="Arial"/>
              </a:rPr>
              <a:t>Warum fällt der Earth Overshoot Day auf ein immer früheres Datum im Jahr?</a:t>
            </a:r>
            <a:endParaRPr b="1" i="0" sz="1800" u="none" cap="none" strike="noStrike">
              <a:solidFill>
                <a:srgbClr val="C00000"/>
              </a:solidFill>
              <a:latin typeface="Arial"/>
              <a:ea typeface="Arial"/>
              <a:cs typeface="Arial"/>
              <a:sym typeface="Arial"/>
            </a:endParaRPr>
          </a:p>
        </p:txBody>
      </p:sp>
      <p:pic>
        <p:nvPicPr>
          <p:cNvPr id="359" name="Google Shape;359;g26da63f9b3d_1_731"/>
          <p:cNvPicPr preferRelativeResize="0"/>
          <p:nvPr/>
        </p:nvPicPr>
        <p:blipFill rotWithShape="1">
          <a:blip r:embed="rId3">
            <a:alphaModFix/>
          </a:blip>
          <a:srcRect b="0" l="0" r="0" t="0"/>
          <a:stretch/>
        </p:blipFill>
        <p:spPr>
          <a:xfrm>
            <a:off x="0" y="1411938"/>
            <a:ext cx="7986757" cy="4690637"/>
          </a:xfrm>
          <a:prstGeom prst="rect">
            <a:avLst/>
          </a:prstGeom>
          <a:noFill/>
          <a:ln>
            <a:noFill/>
          </a:ln>
        </p:spPr>
      </p:pic>
      <p:pic>
        <p:nvPicPr>
          <p:cNvPr id="360" name="Google Shape;360;g26da63f9b3d_1_731"/>
          <p:cNvPicPr preferRelativeResize="0"/>
          <p:nvPr/>
        </p:nvPicPr>
        <p:blipFill rotWithShape="1">
          <a:blip r:embed="rId4">
            <a:alphaModFix/>
          </a:blip>
          <a:srcRect b="0" l="0" r="0" t="0"/>
          <a:stretch/>
        </p:blipFill>
        <p:spPr>
          <a:xfrm>
            <a:off x="619500" y="4111200"/>
            <a:ext cx="7314350" cy="982325"/>
          </a:xfrm>
          <a:prstGeom prst="rect">
            <a:avLst/>
          </a:prstGeom>
          <a:noFill/>
          <a:ln>
            <a:noFill/>
          </a:ln>
        </p:spPr>
      </p:pic>
      <p:sp>
        <p:nvSpPr>
          <p:cNvPr id="361" name="Google Shape;361;g26da63f9b3d_1_73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362" name="Google Shape;362;g26da63f9b3d_1_731"/>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g26da63f9b3d_1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69" name="Google Shape;369;g26da63f9b3d_1_0"/>
          <p:cNvSpPr txBox="1"/>
          <p:nvPr>
            <p:ph idx="2" type="body"/>
          </p:nvPr>
        </p:nvSpPr>
        <p:spPr>
          <a:xfrm>
            <a:off x="7263650" y="6254500"/>
            <a:ext cx="485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SzPts val="1200"/>
              <a:buNone/>
            </a:pPr>
            <a:r>
              <a:rPr lang="de-DE"/>
              <a:t>Quelle: Privat, plasticroad.com</a:t>
            </a:r>
            <a:endParaRPr/>
          </a:p>
        </p:txBody>
      </p:sp>
      <p:sp>
        <p:nvSpPr>
          <p:cNvPr id="370" name="Google Shape;370;g26da63f9b3d_1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371" name="Google Shape;371;g26da63f9b3d_1_0"/>
          <p:cNvSpPr/>
          <p:nvPr/>
        </p:nvSpPr>
        <p:spPr>
          <a:xfrm>
            <a:off x="3973420" y="3192725"/>
            <a:ext cx="8073900" cy="2955288"/>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800" u="none" cap="none" strike="noStrike">
                <a:solidFill>
                  <a:srgbClr val="C00000"/>
                </a:solidFill>
                <a:latin typeface="Arial"/>
                <a:ea typeface="Arial"/>
                <a:cs typeface="Arial"/>
                <a:sym typeface="Arial"/>
              </a:rPr>
              <a:t>Sie sollen über den Oberflächenbelag eines Gehwegs entscheiden. Der Auftraggeber wünscht sich einen nachhaltigen Oberflächenbelag. Zur Auswahl stehen Asphaltdecke, gebundene Betonplatten, ungebundenes Betonpflaster, ungebundenes Natursteinpflaster aus regionaler Produktion und versickerungsfähige Großplatten aus Recyclingkunststoff. In unmittelbarer Nähe gibt es keine stark belasteten Verkehrsflächen. </a:t>
            </a:r>
            <a:endParaRPr b="0" i="0" sz="18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rgbClr val="FF0000"/>
              </a:buClr>
              <a:buSzPts val="1800"/>
              <a:buFont typeface="Arial"/>
              <a:buChar char="•"/>
            </a:pPr>
            <a:r>
              <a:rPr b="0" i="0" lang="de-DE" sz="1800" u="none" cap="none" strike="noStrike">
                <a:solidFill>
                  <a:srgbClr val="C00000"/>
                </a:solidFill>
                <a:latin typeface="Arial"/>
                <a:ea typeface="Arial"/>
                <a:cs typeface="Arial"/>
                <a:sym typeface="Arial"/>
              </a:rPr>
              <a:t>Für welchen Oberflächenbelag entscheiden Sie sich?</a:t>
            </a:r>
            <a:endParaRPr b="0" i="0" sz="18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rgbClr val="FF0000"/>
              </a:buClr>
              <a:buSzPts val="1800"/>
              <a:buFont typeface="Arial"/>
              <a:buChar char="•"/>
            </a:pPr>
            <a:r>
              <a:rPr b="0" i="0" lang="de-DE" sz="1800" u="none" cap="none" strike="noStrike">
                <a:solidFill>
                  <a:srgbClr val="C00000"/>
                </a:solidFill>
                <a:latin typeface="Arial"/>
                <a:ea typeface="Arial"/>
                <a:cs typeface="Arial"/>
                <a:sym typeface="Arial"/>
              </a:rPr>
              <a:t>Begründen Sie Ihre Entscheidung aus Sicht der Nachhaltigkeit und gehen Sie dabei auf die Kriterien Rohstoffbasis, Energiebedarf für die Herstellung und Versickerung ein.</a:t>
            </a:r>
            <a:endParaRPr b="0" i="0" sz="1800" u="none" cap="none" strike="noStrike">
              <a:solidFill>
                <a:srgbClr val="C00000"/>
              </a:solidFill>
              <a:latin typeface="Arial"/>
              <a:ea typeface="Arial"/>
              <a:cs typeface="Arial"/>
              <a:sym typeface="Arial"/>
            </a:endParaRPr>
          </a:p>
        </p:txBody>
      </p:sp>
      <p:sp>
        <p:nvSpPr>
          <p:cNvPr id="372" name="Google Shape;372;g26da63f9b3d_1_0"/>
          <p:cNvSpPr txBox="1"/>
          <p:nvPr>
            <p:ph type="title"/>
          </p:nvPr>
        </p:nvSpPr>
        <p:spPr>
          <a:xfrm>
            <a:off x="152400" y="42050"/>
            <a:ext cx="91515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Flächenversiegelung:</a:t>
            </a:r>
            <a:endParaRPr/>
          </a:p>
          <a:p>
            <a:pPr indent="0" lvl="0" marL="0" rtl="0" algn="l">
              <a:lnSpc>
                <a:spcPct val="100000"/>
              </a:lnSpc>
              <a:spcBef>
                <a:spcPts val="0"/>
              </a:spcBef>
              <a:spcAft>
                <a:spcPts val="0"/>
              </a:spcAft>
              <a:buSzPts val="1800"/>
              <a:buNone/>
            </a:pPr>
            <a:r>
              <a:rPr lang="de-DE"/>
              <a:t>Oberflächenbeläge von Verkehrswegen</a:t>
            </a:r>
            <a:endParaRPr/>
          </a:p>
        </p:txBody>
      </p:sp>
      <p:pic>
        <p:nvPicPr>
          <p:cNvPr id="373" name="Google Shape;373;g26da63f9b3d_1_0"/>
          <p:cNvPicPr preferRelativeResize="0"/>
          <p:nvPr/>
        </p:nvPicPr>
        <p:blipFill rotWithShape="1">
          <a:blip r:embed="rId3">
            <a:alphaModFix/>
          </a:blip>
          <a:srcRect b="0" l="4284" r="7368" t="0"/>
          <a:stretch/>
        </p:blipFill>
        <p:spPr>
          <a:xfrm>
            <a:off x="3819818" y="1335173"/>
            <a:ext cx="4627066" cy="1749976"/>
          </a:xfrm>
          <a:prstGeom prst="rect">
            <a:avLst/>
          </a:prstGeom>
          <a:noFill/>
          <a:ln>
            <a:noFill/>
          </a:ln>
        </p:spPr>
      </p:pic>
      <p:pic>
        <p:nvPicPr>
          <p:cNvPr descr="Bildvorschau" id="374" name="Google Shape;374;g26da63f9b3d_1_0"/>
          <p:cNvPicPr preferRelativeResize="0"/>
          <p:nvPr/>
        </p:nvPicPr>
        <p:blipFill rotWithShape="1">
          <a:blip r:embed="rId4">
            <a:alphaModFix/>
          </a:blip>
          <a:srcRect b="0" l="0" r="0" t="0"/>
          <a:stretch/>
        </p:blipFill>
        <p:spPr>
          <a:xfrm>
            <a:off x="23572" y="1346231"/>
            <a:ext cx="1882148" cy="2435467"/>
          </a:xfrm>
          <a:prstGeom prst="rect">
            <a:avLst/>
          </a:prstGeom>
          <a:noFill/>
          <a:ln>
            <a:noFill/>
          </a:ln>
        </p:spPr>
      </p:pic>
      <p:sp>
        <p:nvSpPr>
          <p:cNvPr id="375" name="Google Shape;375;g26da63f9b3d_1_0"/>
          <p:cNvSpPr txBox="1"/>
          <p:nvPr/>
        </p:nvSpPr>
        <p:spPr>
          <a:xfrm>
            <a:off x="144570" y="3179628"/>
            <a:ext cx="17379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1" i="0" lang="de-DE" sz="1600" u="none" cap="none" strike="noStrike">
                <a:solidFill>
                  <a:srgbClr val="FFFF00"/>
                </a:solidFill>
                <a:latin typeface="Arial"/>
                <a:ea typeface="Arial"/>
                <a:cs typeface="Arial"/>
                <a:sym typeface="Arial"/>
              </a:rPr>
              <a:t>Asphaltdecke</a:t>
            </a:r>
            <a:endParaRPr b="1" i="0" sz="700" u="none" cap="none" strike="noStrike">
              <a:solidFill>
                <a:srgbClr val="FFFF00"/>
              </a:solidFill>
              <a:latin typeface="Arial"/>
              <a:ea typeface="Arial"/>
              <a:cs typeface="Arial"/>
              <a:sym typeface="Arial"/>
            </a:endParaRPr>
          </a:p>
        </p:txBody>
      </p:sp>
      <p:pic>
        <p:nvPicPr>
          <p:cNvPr descr="Bildvorschau" id="376" name="Google Shape;376;g26da63f9b3d_1_0"/>
          <p:cNvPicPr preferRelativeResize="0"/>
          <p:nvPr/>
        </p:nvPicPr>
        <p:blipFill rotWithShape="1">
          <a:blip r:embed="rId5">
            <a:alphaModFix/>
          </a:blip>
          <a:srcRect b="0" l="0" r="0" t="0"/>
          <a:stretch/>
        </p:blipFill>
        <p:spPr>
          <a:xfrm>
            <a:off x="1901980" y="1346232"/>
            <a:ext cx="1917835" cy="2481643"/>
          </a:xfrm>
          <a:prstGeom prst="rect">
            <a:avLst/>
          </a:prstGeom>
          <a:noFill/>
          <a:ln>
            <a:noFill/>
          </a:ln>
        </p:spPr>
      </p:pic>
      <p:sp>
        <p:nvSpPr>
          <p:cNvPr id="377" name="Google Shape;377;g26da63f9b3d_1_0"/>
          <p:cNvSpPr txBox="1"/>
          <p:nvPr/>
        </p:nvSpPr>
        <p:spPr>
          <a:xfrm>
            <a:off x="2059323" y="3048299"/>
            <a:ext cx="1737900" cy="677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1" i="0" lang="de-DE" sz="1600" u="none" cap="none" strike="noStrike">
                <a:solidFill>
                  <a:srgbClr val="C00000"/>
                </a:solidFill>
                <a:latin typeface="Arial"/>
                <a:ea typeface="Arial"/>
                <a:cs typeface="Arial"/>
                <a:sym typeface="Arial"/>
              </a:rPr>
              <a:t> </a:t>
            </a:r>
            <a:r>
              <a:rPr b="1" i="0" lang="de-DE" sz="1600" u="none" cap="none" strike="noStrike">
                <a:solidFill>
                  <a:srgbClr val="FFFF00"/>
                </a:solidFill>
                <a:latin typeface="Arial"/>
                <a:ea typeface="Arial"/>
                <a:cs typeface="Arial"/>
                <a:sym typeface="Arial"/>
              </a:rPr>
              <a:t>Gebundene</a:t>
            </a:r>
            <a:r>
              <a:rPr b="1" i="0" lang="de-DE" sz="1600" u="none" cap="none" strike="noStrike">
                <a:solidFill>
                  <a:srgbClr val="C00000"/>
                </a:solidFill>
                <a:latin typeface="Arial"/>
                <a:ea typeface="Arial"/>
                <a:cs typeface="Arial"/>
                <a:sym typeface="Arial"/>
              </a:rPr>
              <a:t> </a:t>
            </a:r>
            <a:r>
              <a:rPr b="1" i="0" lang="de-DE" sz="1600" u="none" cap="none" strike="noStrike">
                <a:solidFill>
                  <a:srgbClr val="FFFF00"/>
                </a:solidFill>
                <a:latin typeface="Arial"/>
                <a:ea typeface="Arial"/>
                <a:cs typeface="Arial"/>
                <a:sym typeface="Arial"/>
              </a:rPr>
              <a:t>Betonplatten</a:t>
            </a:r>
            <a:endParaRPr b="1" i="0" sz="700" u="none" cap="none" strike="noStrike">
              <a:solidFill>
                <a:srgbClr val="FFFF00"/>
              </a:solidFill>
              <a:latin typeface="Arial"/>
              <a:ea typeface="Arial"/>
              <a:cs typeface="Arial"/>
              <a:sym typeface="Arial"/>
            </a:endParaRPr>
          </a:p>
        </p:txBody>
      </p:sp>
      <p:pic>
        <p:nvPicPr>
          <p:cNvPr descr="Bildvorschau" id="378" name="Google Shape;378;g26da63f9b3d_1_0"/>
          <p:cNvPicPr preferRelativeResize="0"/>
          <p:nvPr/>
        </p:nvPicPr>
        <p:blipFill rotWithShape="1">
          <a:blip r:embed="rId6">
            <a:alphaModFix/>
          </a:blip>
          <a:srcRect b="0" l="0" r="0" t="0"/>
          <a:stretch/>
        </p:blipFill>
        <p:spPr>
          <a:xfrm>
            <a:off x="16261" y="3772852"/>
            <a:ext cx="1826600" cy="2435467"/>
          </a:xfrm>
          <a:prstGeom prst="rect">
            <a:avLst/>
          </a:prstGeom>
          <a:noFill/>
          <a:ln>
            <a:noFill/>
          </a:ln>
        </p:spPr>
      </p:pic>
      <p:pic>
        <p:nvPicPr>
          <p:cNvPr descr="Bildvorschau" id="379" name="Google Shape;379;g26da63f9b3d_1_0"/>
          <p:cNvPicPr preferRelativeResize="0"/>
          <p:nvPr/>
        </p:nvPicPr>
        <p:blipFill rotWithShape="1">
          <a:blip r:embed="rId7">
            <a:alphaModFix/>
          </a:blip>
          <a:srcRect b="0" l="0" r="0" t="0"/>
          <a:stretch/>
        </p:blipFill>
        <p:spPr>
          <a:xfrm>
            <a:off x="1842859" y="3772851"/>
            <a:ext cx="2005114" cy="2425325"/>
          </a:xfrm>
          <a:prstGeom prst="rect">
            <a:avLst/>
          </a:prstGeom>
          <a:noFill/>
          <a:ln>
            <a:noFill/>
          </a:ln>
        </p:spPr>
      </p:pic>
      <p:sp>
        <p:nvSpPr>
          <p:cNvPr id="380" name="Google Shape;380;g26da63f9b3d_1_0"/>
          <p:cNvSpPr txBox="1"/>
          <p:nvPr/>
        </p:nvSpPr>
        <p:spPr>
          <a:xfrm>
            <a:off x="1978900" y="5412847"/>
            <a:ext cx="2109900" cy="677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FFFF00"/>
                </a:solidFill>
                <a:latin typeface="Arial"/>
                <a:ea typeface="Arial"/>
                <a:cs typeface="Arial"/>
                <a:sym typeface="Arial"/>
              </a:rPr>
              <a:t>Ungebundenes</a:t>
            </a:r>
            <a:r>
              <a:rPr b="1" i="0" lang="de-DE" sz="1600" u="none" cap="none" strike="noStrike">
                <a:solidFill>
                  <a:srgbClr val="C00000"/>
                </a:solidFill>
                <a:latin typeface="Arial"/>
                <a:ea typeface="Arial"/>
                <a:cs typeface="Arial"/>
                <a:sym typeface="Arial"/>
              </a:rPr>
              <a:t> </a:t>
            </a:r>
            <a:endParaRPr b="1" i="0" sz="16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FFFF00"/>
                </a:solidFill>
                <a:latin typeface="Arial"/>
                <a:ea typeface="Arial"/>
                <a:cs typeface="Arial"/>
                <a:sym typeface="Arial"/>
              </a:rPr>
              <a:t>Natursteinpflaster</a:t>
            </a:r>
            <a:endParaRPr b="1" i="0" sz="700" u="none" cap="none" strike="noStrike">
              <a:solidFill>
                <a:srgbClr val="FFFF00"/>
              </a:solidFill>
              <a:latin typeface="Calibri"/>
              <a:ea typeface="Calibri"/>
              <a:cs typeface="Calibri"/>
              <a:sym typeface="Calibri"/>
            </a:endParaRPr>
          </a:p>
        </p:txBody>
      </p:sp>
      <p:sp>
        <p:nvSpPr>
          <p:cNvPr id="381" name="Google Shape;381;g26da63f9b3d_1_0"/>
          <p:cNvSpPr txBox="1"/>
          <p:nvPr/>
        </p:nvSpPr>
        <p:spPr>
          <a:xfrm>
            <a:off x="81998" y="5444125"/>
            <a:ext cx="1739100" cy="677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FFFF00"/>
                </a:solidFill>
                <a:latin typeface="Arial"/>
                <a:ea typeface="Arial"/>
                <a:cs typeface="Arial"/>
                <a:sym typeface="Arial"/>
              </a:rPr>
              <a:t>Ungebundenes</a:t>
            </a:r>
            <a:r>
              <a:rPr b="1" i="0" lang="de-DE" sz="1600" u="none" cap="none" strike="noStrike">
                <a:solidFill>
                  <a:srgbClr val="C00000"/>
                </a:solidFill>
                <a:latin typeface="Arial"/>
                <a:ea typeface="Arial"/>
                <a:cs typeface="Arial"/>
                <a:sym typeface="Arial"/>
              </a:rPr>
              <a:t> </a:t>
            </a:r>
            <a:r>
              <a:rPr b="1" i="0" lang="de-DE" sz="1600" u="none" cap="none" strike="noStrike">
                <a:solidFill>
                  <a:srgbClr val="FFFF00"/>
                </a:solidFill>
                <a:latin typeface="Arial"/>
                <a:ea typeface="Arial"/>
                <a:cs typeface="Arial"/>
                <a:sym typeface="Arial"/>
              </a:rPr>
              <a:t>Betonpflaster</a:t>
            </a:r>
            <a:endParaRPr b="1" i="0" sz="700" u="none" cap="none" strike="noStrike">
              <a:solidFill>
                <a:srgbClr val="FFFF00"/>
              </a:solidFill>
              <a:latin typeface="Calibri"/>
              <a:ea typeface="Calibri"/>
              <a:cs typeface="Calibri"/>
              <a:sym typeface="Calibri"/>
            </a:endParaRPr>
          </a:p>
        </p:txBody>
      </p:sp>
      <p:sp>
        <p:nvSpPr>
          <p:cNvPr id="382" name="Google Shape;382;g26da63f9b3d_1_0"/>
          <p:cNvSpPr txBox="1"/>
          <p:nvPr/>
        </p:nvSpPr>
        <p:spPr>
          <a:xfrm>
            <a:off x="4710250" y="2769016"/>
            <a:ext cx="45267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FFFF00"/>
                </a:solidFill>
                <a:latin typeface="Arial"/>
                <a:ea typeface="Arial"/>
                <a:cs typeface="Arial"/>
                <a:sym typeface="Arial"/>
              </a:rPr>
              <a:t>Großplatten</a:t>
            </a:r>
            <a:r>
              <a:rPr b="1" i="0" lang="de-DE" sz="1600" u="none" cap="none" strike="noStrike">
                <a:solidFill>
                  <a:srgbClr val="C00000"/>
                </a:solidFill>
                <a:latin typeface="Arial"/>
                <a:ea typeface="Arial"/>
                <a:cs typeface="Arial"/>
                <a:sym typeface="Arial"/>
              </a:rPr>
              <a:t> </a:t>
            </a:r>
            <a:r>
              <a:rPr b="1" i="0" lang="de-DE" sz="1600" u="none" cap="none" strike="noStrike">
                <a:solidFill>
                  <a:srgbClr val="FFFF00"/>
                </a:solidFill>
                <a:latin typeface="Arial"/>
                <a:ea typeface="Arial"/>
                <a:cs typeface="Arial"/>
                <a:sym typeface="Arial"/>
              </a:rPr>
              <a:t>aus</a:t>
            </a:r>
            <a:r>
              <a:rPr b="1" i="0" lang="de-DE" sz="1600" u="none" cap="none" strike="noStrike">
                <a:solidFill>
                  <a:srgbClr val="C00000"/>
                </a:solidFill>
                <a:latin typeface="Arial"/>
                <a:ea typeface="Arial"/>
                <a:cs typeface="Arial"/>
                <a:sym typeface="Arial"/>
              </a:rPr>
              <a:t> </a:t>
            </a:r>
            <a:r>
              <a:rPr b="1" i="0" lang="de-DE" sz="1600" u="none" cap="none" strike="noStrike">
                <a:solidFill>
                  <a:srgbClr val="FFFF00"/>
                </a:solidFill>
                <a:latin typeface="Arial"/>
                <a:ea typeface="Arial"/>
                <a:cs typeface="Arial"/>
                <a:sym typeface="Arial"/>
              </a:rPr>
              <a:t>Recyclingkunststoff</a:t>
            </a:r>
            <a:endParaRPr b="1" i="0" sz="900" u="none" cap="none" strike="noStrike">
              <a:solidFill>
                <a:srgbClr val="FFFF00"/>
              </a:solidFill>
              <a:latin typeface="Calibri"/>
              <a:ea typeface="Calibri"/>
              <a:cs typeface="Calibri"/>
              <a:sym typeface="Calibri"/>
            </a:endParaRPr>
          </a:p>
        </p:txBody>
      </p:sp>
      <p:sp>
        <p:nvSpPr>
          <p:cNvPr id="383" name="Google Shape;383;g26da63f9b3d_1_0"/>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g26da63f9b3d_1_807"/>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Oberflächenversiegelung und </a:t>
            </a:r>
            <a:br>
              <a:rPr lang="de-DE"/>
            </a:br>
            <a:r>
              <a:rPr lang="de-DE"/>
              <a:t>Versickerung von Regenwasser</a:t>
            </a:r>
            <a:endParaRPr/>
          </a:p>
        </p:txBody>
      </p:sp>
      <p:sp>
        <p:nvSpPr>
          <p:cNvPr id="390" name="Google Shape;390;g26da63f9b3d_1_80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91" name="Google Shape;391;g26da63f9b3d_1_807"/>
          <p:cNvSpPr/>
          <p:nvPr/>
        </p:nvSpPr>
        <p:spPr>
          <a:xfrm>
            <a:off x="7007383" y="3549324"/>
            <a:ext cx="4872468" cy="2193827"/>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C00000"/>
              </a:buClr>
              <a:buSzPts val="2160"/>
              <a:buFont typeface="Arial"/>
              <a:buChar char="•"/>
            </a:pPr>
            <a:r>
              <a:rPr b="0" i="0" lang="de-DE" sz="1800" u="none" cap="none" strike="noStrike">
                <a:solidFill>
                  <a:srgbClr val="C00000"/>
                </a:solidFill>
                <a:latin typeface="Arial"/>
                <a:ea typeface="Arial"/>
                <a:cs typeface="Arial"/>
                <a:sym typeface="Arial"/>
              </a:rPr>
              <a:t>Beschreiben Sie die Vorteile der Regenwasser – Versickerung insbesondere im Hinblick auf die derzeit zu beobachtenden Folgen vom Klimawandel.</a:t>
            </a:r>
            <a:endParaRPr b="0" i="0" sz="1800" u="none" cap="none" strike="noStrike">
              <a:solidFill>
                <a:srgbClr val="C00000"/>
              </a:solidFill>
              <a:latin typeface="Arial"/>
              <a:ea typeface="Arial"/>
              <a:cs typeface="Arial"/>
              <a:sym typeface="Arial"/>
            </a:endParaRPr>
          </a:p>
          <a:p>
            <a:pPr indent="-285750" lvl="0" marL="285750" marR="0" rtl="0" algn="l">
              <a:lnSpc>
                <a:spcPct val="100000"/>
              </a:lnSpc>
              <a:spcBef>
                <a:spcPts val="0"/>
              </a:spcBef>
              <a:spcAft>
                <a:spcPts val="0"/>
              </a:spcAft>
              <a:buClr>
                <a:srgbClr val="C00000"/>
              </a:buClr>
              <a:buSzPts val="2160"/>
              <a:buFont typeface="Arial"/>
              <a:buChar char="•"/>
            </a:pPr>
            <a:r>
              <a:rPr b="0" i="0" lang="de-DE" sz="1800" u="none" cap="none" strike="noStrike">
                <a:solidFill>
                  <a:srgbClr val="C00000"/>
                </a:solidFill>
                <a:latin typeface="Arial"/>
                <a:ea typeface="Arial"/>
                <a:cs typeface="Arial"/>
                <a:sym typeface="Arial"/>
              </a:rPr>
              <a:t>Recherchieren Sie weitere Verfahren zur Regenwasser – Bewirtschaftung.</a:t>
            </a:r>
            <a:endParaRPr b="0" i="0" sz="1800" u="none" cap="none" strike="noStrike">
              <a:solidFill>
                <a:srgbClr val="C00000"/>
              </a:solidFill>
              <a:latin typeface="Arial"/>
              <a:ea typeface="Arial"/>
              <a:cs typeface="Arial"/>
              <a:sym typeface="Arial"/>
            </a:endParaRPr>
          </a:p>
        </p:txBody>
      </p:sp>
      <p:pic>
        <p:nvPicPr>
          <p:cNvPr id="392" name="Google Shape;392;g26da63f9b3d_1_807"/>
          <p:cNvPicPr preferRelativeResize="0"/>
          <p:nvPr/>
        </p:nvPicPr>
        <p:blipFill rotWithShape="1">
          <a:blip r:embed="rId3">
            <a:alphaModFix/>
          </a:blip>
          <a:srcRect b="0" l="0" r="0" t="0"/>
          <a:stretch/>
        </p:blipFill>
        <p:spPr>
          <a:xfrm>
            <a:off x="598715" y="1600200"/>
            <a:ext cx="5758544" cy="4142951"/>
          </a:xfrm>
          <a:prstGeom prst="rect">
            <a:avLst/>
          </a:prstGeom>
          <a:noFill/>
          <a:ln>
            <a:noFill/>
          </a:ln>
        </p:spPr>
      </p:pic>
      <p:sp>
        <p:nvSpPr>
          <p:cNvPr id="393" name="Google Shape;393;g26da63f9b3d_1_807"/>
          <p:cNvSpPr txBox="1"/>
          <p:nvPr/>
        </p:nvSpPr>
        <p:spPr>
          <a:xfrm>
            <a:off x="7007383" y="1771346"/>
            <a:ext cx="4694700" cy="153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Versickerung</a:t>
            </a:r>
            <a:r>
              <a:rPr b="0" i="0" lang="de-DE" sz="16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Zur Entlastung der Kanalisation und um das Überflutungsrisiko bei Stark-Regenereignissen abzumildern, muss Regenwasser ausreichend versickern können.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g26da63f9b3d_1_807"/>
          <p:cNvSpPr txBox="1"/>
          <p:nvPr/>
        </p:nvSpPr>
        <p:spPr>
          <a:xfrm>
            <a:off x="598715" y="5752602"/>
            <a:ext cx="26016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de-DE" sz="1000" u="none" cap="none" strike="noStrike">
                <a:solidFill>
                  <a:srgbClr val="000000"/>
                </a:solidFill>
                <a:latin typeface="Arial"/>
                <a:ea typeface="Arial"/>
                <a:cs typeface="Arial"/>
                <a:sym typeface="Arial"/>
              </a:rPr>
              <a:t>Abb.: Berliner Regenwasseragentur</a:t>
            </a:r>
            <a:endParaRPr b="0" i="0" sz="1400" u="none" cap="none" strike="noStrike">
              <a:solidFill>
                <a:srgbClr val="000000"/>
              </a:solidFill>
              <a:latin typeface="Arial"/>
              <a:ea typeface="Arial"/>
              <a:cs typeface="Arial"/>
              <a:sym typeface="Arial"/>
            </a:endParaRPr>
          </a:p>
        </p:txBody>
      </p:sp>
      <p:sp>
        <p:nvSpPr>
          <p:cNvPr id="395" name="Google Shape;395;g26da63f9b3d_1_807"/>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396" name="Google Shape;396;g26da63f9b3d_1_807"/>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sp>
        <p:nvSpPr>
          <p:cNvPr id="397" name="Google Shape;397;g26da63f9b3d_1_807"/>
          <p:cNvSpPr txBox="1"/>
          <p:nvPr/>
        </p:nvSpPr>
        <p:spPr>
          <a:xfrm>
            <a:off x="7286543" y="6254497"/>
            <a:ext cx="4616400" cy="557400"/>
          </a:xfrm>
          <a:prstGeom prst="rect">
            <a:avLst/>
          </a:prstGeom>
          <a:noFill/>
          <a:ln>
            <a:noFill/>
          </a:ln>
        </p:spPr>
        <p:txBody>
          <a:bodyPr anchorCtr="0" anchor="ctr" bIns="45700" lIns="91425" spcFirstLastPara="1" rIns="91425" wrap="square" tIns="45700">
            <a:normAutofit/>
          </a:bodyPr>
          <a:lstStyle/>
          <a:p>
            <a:pPr indent="0" lvl="0" marL="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Quelle: Berliner Regenwasseragentur o.J.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g26da63f9b3d_1_88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04" name="Google Shape;404;g26da63f9b3d_1_88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Nachhaltiger Asphalt: Ökologischer Vergleich verschiedener Asphaltmischungen</a:t>
            </a:r>
            <a:endParaRPr/>
          </a:p>
        </p:txBody>
      </p:sp>
      <p:sp>
        <p:nvSpPr>
          <p:cNvPr id="405" name="Google Shape;405;g26da63f9b3d_1_88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Meissner 2018, REMEX 2021 </a:t>
            </a:r>
            <a:endParaRPr/>
          </a:p>
        </p:txBody>
      </p:sp>
      <p:pic>
        <p:nvPicPr>
          <p:cNvPr id="406" name="Google Shape;406;g26da63f9b3d_1_884"/>
          <p:cNvPicPr preferRelativeResize="0"/>
          <p:nvPr/>
        </p:nvPicPr>
        <p:blipFill rotWithShape="1">
          <a:blip r:embed="rId3">
            <a:alphaModFix/>
          </a:blip>
          <a:srcRect b="0" l="0" r="0" t="0"/>
          <a:stretch/>
        </p:blipFill>
        <p:spPr>
          <a:xfrm>
            <a:off x="51800" y="1367912"/>
            <a:ext cx="6829326" cy="3592838"/>
          </a:xfrm>
          <a:prstGeom prst="rect">
            <a:avLst/>
          </a:prstGeom>
          <a:noFill/>
          <a:ln>
            <a:noFill/>
          </a:ln>
        </p:spPr>
      </p:pic>
      <p:pic>
        <p:nvPicPr>
          <p:cNvPr id="407" name="Google Shape;407;g26da63f9b3d_1_884"/>
          <p:cNvPicPr preferRelativeResize="0"/>
          <p:nvPr/>
        </p:nvPicPr>
        <p:blipFill rotWithShape="1">
          <a:blip r:embed="rId4">
            <a:alphaModFix/>
          </a:blip>
          <a:srcRect b="0" l="0" r="0" t="0"/>
          <a:stretch/>
        </p:blipFill>
        <p:spPr>
          <a:xfrm>
            <a:off x="3778846" y="5003975"/>
            <a:ext cx="4394250" cy="1080000"/>
          </a:xfrm>
          <a:prstGeom prst="rect">
            <a:avLst/>
          </a:prstGeom>
          <a:noFill/>
          <a:ln>
            <a:noFill/>
          </a:ln>
        </p:spPr>
      </p:pic>
      <p:pic>
        <p:nvPicPr>
          <p:cNvPr id="408" name="Google Shape;408;g26da63f9b3d_1_884"/>
          <p:cNvPicPr preferRelativeResize="0"/>
          <p:nvPr/>
        </p:nvPicPr>
        <p:blipFill rotWithShape="1">
          <a:blip r:embed="rId5">
            <a:alphaModFix/>
          </a:blip>
          <a:srcRect b="0" l="0" r="0" t="0"/>
          <a:stretch/>
        </p:blipFill>
        <p:spPr>
          <a:xfrm>
            <a:off x="51791" y="5021872"/>
            <a:ext cx="3727058" cy="1080000"/>
          </a:xfrm>
          <a:prstGeom prst="rect">
            <a:avLst/>
          </a:prstGeom>
          <a:noFill/>
          <a:ln>
            <a:noFill/>
          </a:ln>
        </p:spPr>
      </p:pic>
      <p:pic>
        <p:nvPicPr>
          <p:cNvPr id="409" name="Google Shape;409;g26da63f9b3d_1_884"/>
          <p:cNvPicPr preferRelativeResize="0"/>
          <p:nvPr/>
        </p:nvPicPr>
        <p:blipFill rotWithShape="1">
          <a:blip r:embed="rId6">
            <a:alphaModFix/>
          </a:blip>
          <a:srcRect b="0" l="0" r="0" t="0"/>
          <a:stretch/>
        </p:blipFill>
        <p:spPr>
          <a:xfrm>
            <a:off x="2828521" y="1623800"/>
            <a:ext cx="3333750" cy="476250"/>
          </a:xfrm>
          <a:prstGeom prst="rect">
            <a:avLst/>
          </a:prstGeom>
          <a:noFill/>
          <a:ln>
            <a:noFill/>
          </a:ln>
        </p:spPr>
      </p:pic>
      <p:sp>
        <p:nvSpPr>
          <p:cNvPr id="410" name="Google Shape;410;g26da63f9b3d_1_884"/>
          <p:cNvSpPr/>
          <p:nvPr/>
        </p:nvSpPr>
        <p:spPr>
          <a:xfrm>
            <a:off x="7589673" y="1367900"/>
            <a:ext cx="4394100" cy="283259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rPr b="0" i="0" lang="de-DE" sz="1800" u="none" cap="none" strike="noStrike">
                <a:solidFill>
                  <a:srgbClr val="C00000"/>
                </a:solidFill>
                <a:latin typeface="Arial"/>
                <a:ea typeface="Arial"/>
                <a:cs typeface="Arial"/>
                <a:sym typeface="Arial"/>
              </a:rPr>
              <a:t>Eine alte Asphaltstraße erhält eine neue Verschleißdecke. Beschreiben Sie Ihr Vorgehen und gehen Sie dabei auf die Aspekte</a:t>
            </a:r>
            <a:endParaRPr b="0" i="0" sz="1800" u="none" cap="none" strike="noStrike">
              <a:solidFill>
                <a:srgbClr val="C00000"/>
              </a:solidFill>
              <a:latin typeface="Arial"/>
              <a:ea typeface="Arial"/>
              <a:cs typeface="Arial"/>
              <a:sym typeface="Arial"/>
            </a:endParaRPr>
          </a:p>
          <a:p>
            <a:pPr indent="-349250" lvl="0" marL="457200" marR="0" rtl="0" algn="l">
              <a:lnSpc>
                <a:spcPct val="100000"/>
              </a:lnSpc>
              <a:spcBef>
                <a:spcPts val="0"/>
              </a:spcBef>
              <a:spcAft>
                <a:spcPts val="0"/>
              </a:spcAft>
              <a:buClr>
                <a:srgbClr val="C00000"/>
              </a:buClr>
              <a:buSzPts val="1818"/>
              <a:buFont typeface="Arial"/>
              <a:buChar char="●"/>
            </a:pPr>
            <a:r>
              <a:rPr b="0" i="0" lang="de-DE" sz="1800" u="none" cap="none" strike="noStrike">
                <a:solidFill>
                  <a:srgbClr val="C00000"/>
                </a:solidFill>
                <a:latin typeface="Arial"/>
                <a:ea typeface="Arial"/>
                <a:cs typeface="Arial"/>
                <a:sym typeface="Arial"/>
              </a:rPr>
              <a:t>Ausbauasphalt,</a:t>
            </a:r>
            <a:endParaRPr b="0" i="0" sz="1800" u="none" cap="none" strike="noStrike">
              <a:solidFill>
                <a:srgbClr val="C00000"/>
              </a:solidFill>
              <a:latin typeface="Arial"/>
              <a:ea typeface="Arial"/>
              <a:cs typeface="Arial"/>
              <a:sym typeface="Arial"/>
            </a:endParaRPr>
          </a:p>
          <a:p>
            <a:pPr indent="-349250" lvl="0" marL="457200" marR="0" rtl="0" algn="l">
              <a:lnSpc>
                <a:spcPct val="100000"/>
              </a:lnSpc>
              <a:spcBef>
                <a:spcPts val="0"/>
              </a:spcBef>
              <a:spcAft>
                <a:spcPts val="0"/>
              </a:spcAft>
              <a:buClr>
                <a:srgbClr val="C00000"/>
              </a:buClr>
              <a:buSzPts val="1818"/>
              <a:buFont typeface="Arial"/>
              <a:buChar char="●"/>
            </a:pPr>
            <a:r>
              <a:rPr b="0" i="0" lang="de-DE" sz="1800" u="none" cap="none" strike="noStrike">
                <a:solidFill>
                  <a:srgbClr val="C00000"/>
                </a:solidFill>
                <a:latin typeface="Arial"/>
                <a:ea typeface="Arial"/>
                <a:cs typeface="Arial"/>
                <a:sym typeface="Arial"/>
              </a:rPr>
              <a:t>Recyclingasphalt,</a:t>
            </a:r>
            <a:endParaRPr b="0" i="0" sz="1800" u="none" cap="none" strike="noStrike">
              <a:solidFill>
                <a:srgbClr val="C00000"/>
              </a:solidFill>
              <a:latin typeface="Arial"/>
              <a:ea typeface="Arial"/>
              <a:cs typeface="Arial"/>
              <a:sym typeface="Arial"/>
            </a:endParaRPr>
          </a:p>
          <a:p>
            <a:pPr indent="-349250" lvl="0" marL="457200" marR="0" rtl="0" algn="l">
              <a:lnSpc>
                <a:spcPct val="100000"/>
              </a:lnSpc>
              <a:spcBef>
                <a:spcPts val="0"/>
              </a:spcBef>
              <a:spcAft>
                <a:spcPts val="0"/>
              </a:spcAft>
              <a:buClr>
                <a:srgbClr val="C00000"/>
              </a:buClr>
              <a:buSzPts val="1818"/>
              <a:buFont typeface="Arial"/>
              <a:buChar char="●"/>
            </a:pPr>
            <a:r>
              <a:rPr b="0" i="0" lang="de-DE" sz="1800" u="none" cap="none" strike="noStrike">
                <a:solidFill>
                  <a:srgbClr val="C00000"/>
                </a:solidFill>
                <a:latin typeface="Arial"/>
                <a:ea typeface="Arial"/>
                <a:cs typeface="Arial"/>
                <a:sym typeface="Arial"/>
              </a:rPr>
              <a:t>Teerhaltigen Straßenaufbruch,</a:t>
            </a:r>
            <a:endParaRPr b="0" i="0" sz="1800" u="none" cap="none" strike="noStrike">
              <a:solidFill>
                <a:srgbClr val="C00000"/>
              </a:solidFill>
              <a:latin typeface="Arial"/>
              <a:ea typeface="Arial"/>
              <a:cs typeface="Arial"/>
              <a:sym typeface="Arial"/>
            </a:endParaRPr>
          </a:p>
          <a:p>
            <a:pPr indent="-349250" lvl="0" marL="457200" marR="0" rtl="0" algn="l">
              <a:lnSpc>
                <a:spcPct val="100000"/>
              </a:lnSpc>
              <a:spcBef>
                <a:spcPts val="0"/>
              </a:spcBef>
              <a:spcAft>
                <a:spcPts val="0"/>
              </a:spcAft>
              <a:buClr>
                <a:srgbClr val="C00000"/>
              </a:buClr>
              <a:buSzPts val="1818"/>
              <a:buFont typeface="Arial"/>
              <a:buChar char="●"/>
            </a:pPr>
            <a:r>
              <a:rPr b="0" i="0" lang="de-DE" sz="1800" u="none" cap="none" strike="noStrike">
                <a:solidFill>
                  <a:srgbClr val="C00000"/>
                </a:solidFill>
                <a:latin typeface="Arial"/>
                <a:ea typeface="Arial"/>
                <a:cs typeface="Arial"/>
                <a:sym typeface="Arial"/>
              </a:rPr>
              <a:t>Energieeinsatz und</a:t>
            </a:r>
            <a:endParaRPr b="0" i="0" sz="1800" u="none" cap="none" strike="noStrike">
              <a:solidFill>
                <a:srgbClr val="C00000"/>
              </a:solidFill>
              <a:latin typeface="Arial"/>
              <a:ea typeface="Arial"/>
              <a:cs typeface="Arial"/>
              <a:sym typeface="Arial"/>
            </a:endParaRPr>
          </a:p>
          <a:p>
            <a:pPr indent="-349250" lvl="0" marL="457200" marR="0" rtl="0" algn="l">
              <a:lnSpc>
                <a:spcPct val="100000"/>
              </a:lnSpc>
              <a:spcBef>
                <a:spcPts val="0"/>
              </a:spcBef>
              <a:spcAft>
                <a:spcPts val="0"/>
              </a:spcAft>
              <a:buClr>
                <a:srgbClr val="C00000"/>
              </a:buClr>
              <a:buSzPts val="1818"/>
              <a:buFont typeface="Arial"/>
              <a:buChar char="●"/>
            </a:pPr>
            <a:r>
              <a:rPr b="0" i="0" lang="de-DE" sz="1800" u="none" cap="none" strike="noStrike">
                <a:solidFill>
                  <a:srgbClr val="C00000"/>
                </a:solidFill>
                <a:latin typeface="Arial"/>
                <a:ea typeface="Arial"/>
                <a:cs typeface="Arial"/>
                <a:sym typeface="Arial"/>
              </a:rPr>
              <a:t>Umweltbelastung ein.  </a:t>
            </a:r>
            <a:endParaRPr b="0" i="0" sz="1600" u="none" cap="none" strike="noStrike">
              <a:solidFill>
                <a:srgbClr val="C00000"/>
              </a:solidFill>
              <a:latin typeface="Arial"/>
              <a:ea typeface="Arial"/>
              <a:cs typeface="Arial"/>
              <a:sym typeface="Arial"/>
            </a:endParaRPr>
          </a:p>
        </p:txBody>
      </p:sp>
      <p:graphicFrame>
        <p:nvGraphicFramePr>
          <p:cNvPr id="411" name="Google Shape;411;g26da63f9b3d_1_884"/>
          <p:cNvGraphicFramePr/>
          <p:nvPr/>
        </p:nvGraphicFramePr>
        <p:xfrm>
          <a:off x="8127835" y="4325747"/>
          <a:ext cx="3000000" cy="3000000"/>
        </p:xfrm>
        <a:graphic>
          <a:graphicData uri="http://schemas.openxmlformats.org/drawingml/2006/table">
            <a:tbl>
              <a:tblPr>
                <a:noFill/>
                <a:tableStyleId>{76E06A98-E696-4D39-A0D3-B8BA867B11AE}</a:tableStyleId>
              </a:tblPr>
              <a:tblGrid>
                <a:gridCol w="1781000"/>
                <a:gridCol w="882975"/>
                <a:gridCol w="1359000"/>
              </a:tblGrid>
              <a:tr h="569225">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Niedertemperatur- asphalt</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Heiss-</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rPr lang="de-DE" sz="1400" u="none" cap="none" strike="noStrike"/>
                        <a:t>asphalt</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Recyclin-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rPr lang="de-DE" sz="1400" u="none" cap="none" strike="noStrike"/>
                        <a:t>anteil</a:t>
                      </a:r>
                      <a:endParaRPr sz="1400" u="none" cap="none" strike="noStrike"/>
                    </a:p>
                  </a:txBody>
                  <a:tcPr marT="91425" marB="91425" marR="91425" marL="91425"/>
                </a:tc>
              </a:tr>
              <a:tr h="369400">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L0</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H0</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0%</a:t>
                      </a:r>
                      <a:endParaRPr sz="1400" u="none" cap="none" strike="noStrike"/>
                    </a:p>
                  </a:txBody>
                  <a:tcPr marT="91425" marB="91425" marR="91425" marL="91425"/>
                </a:tc>
              </a:tr>
              <a:tr h="369400">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L3</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H3</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30%</a:t>
                      </a:r>
                      <a:endParaRPr sz="1400" u="none" cap="none" strike="noStrike"/>
                    </a:p>
                  </a:txBody>
                  <a:tcPr marT="91425" marB="91425" marR="91425" marL="91425"/>
                </a:tc>
              </a:tr>
              <a:tr h="369400">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L6</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H6</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60%</a:t>
                      </a:r>
                      <a:endParaRPr sz="1400" u="none" cap="none" strike="noStrike"/>
                    </a:p>
                  </a:txBody>
                  <a:tcPr marT="91425" marB="91425" marR="91425" marL="91425"/>
                </a:tc>
              </a:tr>
            </a:tbl>
          </a:graphicData>
        </a:graphic>
      </p:graphicFrame>
      <p:sp>
        <p:nvSpPr>
          <p:cNvPr id="412" name="Google Shape;412;g26da63f9b3d_1_88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413" name="Google Shape;413;g26da63f9b3d_1_884"/>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g25be34df3b4_0_94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Energie: </a:t>
            </a:r>
            <a:br>
              <a:rPr lang="de-DE"/>
            </a:br>
            <a:r>
              <a:rPr lang="de-DE"/>
              <a:t>Energiebedarf der Sektoren</a:t>
            </a:r>
            <a:endParaRPr/>
          </a:p>
        </p:txBody>
      </p:sp>
      <p:sp>
        <p:nvSpPr>
          <p:cNvPr id="420" name="Google Shape;420;g25be34df3b4_0_941"/>
          <p:cNvSpPr txBox="1"/>
          <p:nvPr>
            <p:ph idx="2" type="body"/>
          </p:nvPr>
        </p:nvSpPr>
        <p:spPr>
          <a:xfrm>
            <a:off x="7286351" y="6357730"/>
            <a:ext cx="4616400" cy="3510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Henschel, K.-M. 2020</a:t>
            </a:r>
            <a:endParaRPr/>
          </a:p>
        </p:txBody>
      </p:sp>
      <p:sp>
        <p:nvSpPr>
          <p:cNvPr id="421" name="Google Shape;421;g25be34df3b4_0_941"/>
          <p:cNvSpPr/>
          <p:nvPr/>
        </p:nvSpPr>
        <p:spPr>
          <a:xfrm>
            <a:off x="7561358" y="4125212"/>
            <a:ext cx="4041000" cy="108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19050" marR="0" rtl="0" algn="ctr">
              <a:lnSpc>
                <a:spcPct val="100000"/>
              </a:lnSpc>
              <a:spcBef>
                <a:spcPts val="0"/>
              </a:spcBef>
              <a:spcAft>
                <a:spcPts val="0"/>
              </a:spcAft>
              <a:buClr>
                <a:srgbClr val="000000"/>
              </a:buClr>
              <a:buSzPts val="2100"/>
              <a:buFont typeface="Arial"/>
              <a:buNone/>
            </a:pPr>
            <a:r>
              <a:rPr b="1" i="0" lang="de-DE" sz="1800" u="none" cap="none" strike="noStrike">
                <a:solidFill>
                  <a:srgbClr val="C00000"/>
                </a:solidFill>
                <a:latin typeface="Arial"/>
                <a:ea typeface="Arial"/>
                <a:cs typeface="Arial"/>
                <a:sym typeface="Arial"/>
              </a:rPr>
              <a:t>In welchen der nebenstehenden Bereiche benötigt Ihr Betrieb Energie? </a:t>
            </a:r>
            <a:endParaRPr b="1" i="0" sz="1800" u="none" cap="none" strike="noStrike">
              <a:solidFill>
                <a:srgbClr val="C00000"/>
              </a:solidFill>
              <a:latin typeface="Arial"/>
              <a:ea typeface="Arial"/>
              <a:cs typeface="Arial"/>
              <a:sym typeface="Arial"/>
            </a:endParaRPr>
          </a:p>
        </p:txBody>
      </p:sp>
      <p:sp>
        <p:nvSpPr>
          <p:cNvPr id="422" name="Google Shape;422;g25be34df3b4_0_941"/>
          <p:cNvSpPr/>
          <p:nvPr/>
        </p:nvSpPr>
        <p:spPr>
          <a:xfrm>
            <a:off x="56800" y="1348955"/>
            <a:ext cx="2235300" cy="842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23" name="Google Shape;423;g25be34df3b4_0_94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24" name="Google Shape;424;g25be34df3b4_0_941"/>
          <p:cNvSpPr txBox="1"/>
          <p:nvPr/>
        </p:nvSpPr>
        <p:spPr>
          <a:xfrm>
            <a:off x="7561358" y="1680605"/>
            <a:ext cx="4240200" cy="1708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1" i="0" lang="de-DE" sz="2100" u="none" cap="none" strike="noStrike">
                <a:solidFill>
                  <a:srgbClr val="000000"/>
                </a:solidFill>
                <a:latin typeface="Trebuchet MS"/>
                <a:ea typeface="Trebuchet MS"/>
                <a:cs typeface="Trebuchet MS"/>
                <a:sym typeface="Trebuchet MS"/>
              </a:rPr>
              <a:t>Zielkonflikt: </a:t>
            </a:r>
            <a:r>
              <a:rPr b="0" i="0" lang="de-DE" sz="2100" u="none" cap="none" strike="noStrike">
                <a:solidFill>
                  <a:srgbClr val="000000"/>
                </a:solidFill>
                <a:latin typeface="Trebuchet MS"/>
                <a:ea typeface="Trebuchet MS"/>
                <a:cs typeface="Trebuchet MS"/>
                <a:sym typeface="Trebuchet MS"/>
              </a:rPr>
              <a:t>Wirtschaftliche Tätigkeiten benötigen Energie, ohne sie entstehen auch keine bspw. Erzeugungsanlagen für erneuerbare Energie. </a:t>
            </a:r>
            <a:endParaRPr b="0" i="0" sz="1400" u="none" cap="none" strike="noStrike">
              <a:solidFill>
                <a:srgbClr val="000000"/>
              </a:solidFill>
              <a:latin typeface="Arial"/>
              <a:ea typeface="Arial"/>
              <a:cs typeface="Arial"/>
              <a:sym typeface="Arial"/>
            </a:endParaRPr>
          </a:p>
        </p:txBody>
      </p:sp>
      <p:sp>
        <p:nvSpPr>
          <p:cNvPr id="425" name="Google Shape;425;g25be34df3b4_0_94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426" name="Google Shape;426;g25be34df3b4_0_941"/>
          <p:cNvSpPr txBox="1"/>
          <p:nvPr/>
        </p:nvSpPr>
        <p:spPr>
          <a:xfrm>
            <a:off x="3338502" y="6236050"/>
            <a:ext cx="2541084" cy="56372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pic>
        <p:nvPicPr>
          <p:cNvPr id="427" name="Google Shape;427;g25be34df3b4_0_941"/>
          <p:cNvPicPr preferRelativeResize="0"/>
          <p:nvPr/>
        </p:nvPicPr>
        <p:blipFill rotWithShape="1">
          <a:blip r:embed="rId3">
            <a:alphaModFix/>
          </a:blip>
          <a:srcRect b="0" l="0" r="0" t="0"/>
          <a:stretch/>
        </p:blipFill>
        <p:spPr>
          <a:xfrm>
            <a:off x="255973" y="1348950"/>
            <a:ext cx="5294052" cy="4778175"/>
          </a:xfrm>
          <a:prstGeom prst="rect">
            <a:avLst/>
          </a:prstGeom>
          <a:noFill/>
          <a:ln>
            <a:noFill/>
          </a:ln>
        </p:spPr>
      </p:pic>
      <p:sp>
        <p:nvSpPr>
          <p:cNvPr id="428" name="Google Shape;428;g25be34df3b4_0_941"/>
          <p:cNvSpPr txBox="1"/>
          <p:nvPr/>
        </p:nvSpPr>
        <p:spPr>
          <a:xfrm>
            <a:off x="2456643" y="1491635"/>
            <a:ext cx="4341000" cy="2925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300" u="none" cap="none" strike="noStrike">
                <a:solidFill>
                  <a:srgbClr val="000000"/>
                </a:solidFill>
                <a:latin typeface="Trebuchet MS"/>
                <a:ea typeface="Trebuchet MS"/>
                <a:cs typeface="Trebuchet MS"/>
                <a:sym typeface="Trebuchet MS"/>
              </a:rPr>
              <a:t>Treibhausgasquellen in Deutschland im Jahr 2017</a:t>
            </a:r>
            <a:endParaRPr b="1" i="0" sz="13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pic>
        <p:nvPicPr>
          <p:cNvPr id="434" name="Google Shape;434;g26da63f9b3d_1_963"/>
          <p:cNvPicPr preferRelativeResize="0"/>
          <p:nvPr/>
        </p:nvPicPr>
        <p:blipFill rotWithShape="1">
          <a:blip r:embed="rId3">
            <a:alphaModFix/>
          </a:blip>
          <a:srcRect b="14071" l="0" r="0" t="4348"/>
          <a:stretch/>
        </p:blipFill>
        <p:spPr>
          <a:xfrm>
            <a:off x="0" y="1437775"/>
            <a:ext cx="9410841" cy="4267199"/>
          </a:xfrm>
          <a:prstGeom prst="rect">
            <a:avLst/>
          </a:prstGeom>
          <a:noFill/>
          <a:ln>
            <a:noFill/>
          </a:ln>
        </p:spPr>
      </p:pic>
      <p:sp>
        <p:nvSpPr>
          <p:cNvPr id="435" name="Google Shape;435;g26da63f9b3d_1_963"/>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20000"/>
              </a:lnSpc>
              <a:spcBef>
                <a:spcPts val="0"/>
              </a:spcBef>
              <a:spcAft>
                <a:spcPts val="0"/>
              </a:spcAft>
              <a:buSzPct val="89211"/>
              <a:buNone/>
            </a:pPr>
            <a:r>
              <a:rPr lang="de-DE" sz="3100">
                <a:highlight>
                  <a:schemeClr val="lt1"/>
                </a:highlight>
              </a:rPr>
              <a:t>Nachhaltigkeit und Klimawandel:</a:t>
            </a:r>
            <a:br>
              <a:rPr lang="de-DE" sz="2200">
                <a:highlight>
                  <a:schemeClr val="lt1"/>
                </a:highlight>
              </a:rPr>
            </a:br>
            <a:r>
              <a:rPr lang="de-DE" sz="3100">
                <a:highlight>
                  <a:schemeClr val="lt1"/>
                </a:highlight>
              </a:rPr>
              <a:t>Treibhausgasemissionen weltweit</a:t>
            </a:r>
            <a:endParaRPr sz="2700">
              <a:highlight>
                <a:schemeClr val="lt1"/>
              </a:highlight>
            </a:endParaRPr>
          </a:p>
        </p:txBody>
      </p:sp>
      <p:sp>
        <p:nvSpPr>
          <p:cNvPr id="436" name="Google Shape;436;g26da63f9b3d_1_96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37" name="Google Shape;437;g26da63f9b3d_1_963"/>
          <p:cNvSpPr txBox="1"/>
          <p:nvPr>
            <p:ph idx="3" type="body"/>
          </p:nvPr>
        </p:nvSpPr>
        <p:spPr>
          <a:xfrm>
            <a:off x="7263643" y="6254497"/>
            <a:ext cx="4785600" cy="557400"/>
          </a:xfrm>
          <a:prstGeom prst="rect">
            <a:avLst/>
          </a:prstGeom>
          <a:noFill/>
          <a:ln>
            <a:noFill/>
          </a:ln>
        </p:spPr>
        <p:txBody>
          <a:bodyPr anchorCtr="0" anchor="ctr" bIns="45700" lIns="91425" spcFirstLastPara="1" rIns="91425" wrap="square" tIns="45700">
            <a:noAutofit/>
          </a:bodyPr>
          <a:lstStyle/>
          <a:p>
            <a:pPr indent="0" lvl="0" marL="4762" rtl="0" algn="l">
              <a:lnSpc>
                <a:spcPct val="110000"/>
              </a:lnSpc>
              <a:spcBef>
                <a:spcPts val="0"/>
              </a:spcBef>
              <a:spcAft>
                <a:spcPts val="0"/>
              </a:spcAft>
              <a:buSzPts val="1000"/>
              <a:buNone/>
            </a:pPr>
            <a:r>
              <a:rPr lang="de-DE">
                <a:solidFill>
                  <a:schemeClr val="lt1"/>
                </a:solidFill>
              </a:rPr>
              <a:t>Quelle: eigene Abbildung nach Nelles / Serrer 2018.</a:t>
            </a:r>
            <a:endParaRPr>
              <a:solidFill>
                <a:schemeClr val="lt1"/>
              </a:solidFill>
            </a:endParaRPr>
          </a:p>
        </p:txBody>
      </p:sp>
      <p:sp>
        <p:nvSpPr>
          <p:cNvPr id="438" name="Google Shape;438;g26da63f9b3d_1_963"/>
          <p:cNvSpPr txBox="1"/>
          <p:nvPr/>
        </p:nvSpPr>
        <p:spPr>
          <a:xfrm>
            <a:off x="7811249" y="1437775"/>
            <a:ext cx="40689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sp>
        <p:nvSpPr>
          <p:cNvPr id="439" name="Google Shape;439;g26da63f9b3d_1_96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440" name="Google Shape;440;g26da63f9b3d_1_963"/>
          <p:cNvSpPr/>
          <p:nvPr/>
        </p:nvSpPr>
        <p:spPr>
          <a:xfrm>
            <a:off x="9410841" y="2412252"/>
            <a:ext cx="2615841" cy="274934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600"/>
              </a:spcBef>
              <a:spcAft>
                <a:spcPts val="0"/>
              </a:spcAft>
              <a:buNone/>
            </a:pPr>
            <a:r>
              <a:rPr b="1" i="0" lang="de-DE" sz="1800" u="none" cap="none" strike="noStrike">
                <a:solidFill>
                  <a:srgbClr val="C00000"/>
                </a:solidFill>
                <a:latin typeface="Arial"/>
                <a:ea typeface="Arial"/>
                <a:cs typeface="Arial"/>
                <a:sym typeface="Arial"/>
              </a:rPr>
              <a:t>Wie können Sie in Ihrem Beruf dazu beitragen, dass </a:t>
            </a:r>
            <a:br>
              <a:rPr b="1" i="0" lang="de-DE" sz="1800" u="none" cap="none" strike="noStrike">
                <a:solidFill>
                  <a:srgbClr val="C00000"/>
                </a:solidFill>
                <a:latin typeface="Arial"/>
                <a:ea typeface="Arial"/>
                <a:cs typeface="Arial"/>
                <a:sym typeface="Arial"/>
              </a:rPr>
            </a:br>
            <a:r>
              <a:rPr b="1" i="0" lang="de-DE" sz="1800" u="none" cap="none" strike="noStrike">
                <a:solidFill>
                  <a:srgbClr val="C00000"/>
                </a:solidFill>
                <a:latin typeface="Arial"/>
                <a:ea typeface="Arial"/>
                <a:cs typeface="Arial"/>
                <a:sym typeface="Arial"/>
              </a:rPr>
              <a:t>CO2-Emissionen verringert oder vermieden werden?</a:t>
            </a:r>
            <a:endParaRPr b="1" i="0" sz="1800" u="none" cap="none" strike="noStrike">
              <a:solidFill>
                <a:srgbClr val="C00000"/>
              </a:solidFill>
              <a:latin typeface="Arial"/>
              <a:ea typeface="Arial"/>
              <a:cs typeface="Arial"/>
              <a:sym typeface="Arial"/>
            </a:endParaRPr>
          </a:p>
        </p:txBody>
      </p:sp>
      <p:sp>
        <p:nvSpPr>
          <p:cNvPr id="441" name="Google Shape;441;g26da63f9b3d_1_963"/>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g26da63f9b3d_1_1040"/>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20000"/>
              </a:lnSpc>
              <a:spcBef>
                <a:spcPts val="0"/>
              </a:spcBef>
              <a:spcAft>
                <a:spcPts val="0"/>
              </a:spcAft>
              <a:buSzPct val="89211"/>
              <a:buNone/>
            </a:pPr>
            <a:r>
              <a:rPr lang="de-DE" sz="3100"/>
              <a:t>Nachhaltig dämmen:</a:t>
            </a:r>
            <a:br>
              <a:rPr lang="de-DE" sz="2780"/>
            </a:br>
            <a:r>
              <a:rPr lang="de-DE" sz="3100"/>
              <a:t>Klimawirkung von Dämmstoffen</a:t>
            </a:r>
            <a:endParaRPr sz="2780">
              <a:highlight>
                <a:srgbClr val="FFC000"/>
              </a:highlight>
            </a:endParaRPr>
          </a:p>
        </p:txBody>
      </p:sp>
      <p:sp>
        <p:nvSpPr>
          <p:cNvPr id="448" name="Google Shape;448;g26da63f9b3d_1_104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49" name="Google Shape;449;g26da63f9b3d_1_1040"/>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Autofit/>
          </a:bodyPr>
          <a:lstStyle/>
          <a:p>
            <a:pPr indent="0" lvl="0" marL="4762" rtl="0" algn="l">
              <a:lnSpc>
                <a:spcPct val="110000"/>
              </a:lnSpc>
              <a:spcBef>
                <a:spcPts val="0"/>
              </a:spcBef>
              <a:spcAft>
                <a:spcPts val="0"/>
              </a:spcAft>
              <a:buSzPts val="1000"/>
              <a:buNone/>
            </a:pPr>
            <a:r>
              <a:rPr lang="de-DE"/>
              <a:t>Quelle: eigene Abbildung nach K. Paschko 2020.</a:t>
            </a:r>
            <a:endParaRPr/>
          </a:p>
        </p:txBody>
      </p:sp>
      <p:pic>
        <p:nvPicPr>
          <p:cNvPr id="450" name="Google Shape;450;g26da63f9b3d_1_1040"/>
          <p:cNvPicPr preferRelativeResize="0"/>
          <p:nvPr/>
        </p:nvPicPr>
        <p:blipFill rotWithShape="1">
          <a:blip r:embed="rId3">
            <a:alphaModFix/>
          </a:blip>
          <a:srcRect b="0" l="0" r="0" t="0"/>
          <a:stretch/>
        </p:blipFill>
        <p:spPr>
          <a:xfrm>
            <a:off x="321332" y="1563329"/>
            <a:ext cx="8220537" cy="4569248"/>
          </a:xfrm>
          <a:prstGeom prst="rect">
            <a:avLst/>
          </a:prstGeom>
          <a:noFill/>
          <a:ln>
            <a:noFill/>
          </a:ln>
        </p:spPr>
      </p:pic>
      <p:sp>
        <p:nvSpPr>
          <p:cNvPr id="451" name="Google Shape;451;g26da63f9b3d_1_104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452" name="Google Shape;452;g26da63f9b3d_1_1040"/>
          <p:cNvSpPr/>
          <p:nvPr/>
        </p:nvSpPr>
        <p:spPr>
          <a:xfrm>
            <a:off x="8866400" y="2294442"/>
            <a:ext cx="3004268" cy="292656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179999" lvl="0" marL="179999" marR="0" rtl="0" algn="l">
              <a:lnSpc>
                <a:spcPct val="100000"/>
              </a:lnSpc>
              <a:spcBef>
                <a:spcPts val="600"/>
              </a:spcBef>
              <a:spcAft>
                <a:spcPts val="0"/>
              </a:spcAft>
              <a:buClr>
                <a:srgbClr val="C00000"/>
              </a:buClr>
              <a:buSzPts val="2160"/>
              <a:buFont typeface="Noto Sans Symbols"/>
              <a:buChar char="▪"/>
            </a:pPr>
            <a:r>
              <a:rPr b="1" i="0" lang="de-DE" sz="1800" u="none" cap="none" strike="noStrike">
                <a:solidFill>
                  <a:srgbClr val="C00000"/>
                </a:solidFill>
                <a:latin typeface="Arial"/>
                <a:ea typeface="Arial"/>
                <a:cs typeface="Arial"/>
                <a:sym typeface="Arial"/>
              </a:rPr>
              <a:t>Was fällt auf?</a:t>
            </a:r>
            <a:endParaRPr b="0" i="0" sz="1800" u="none" cap="none" strike="noStrike">
              <a:solidFill>
                <a:srgbClr val="C00000"/>
              </a:solidFill>
              <a:latin typeface="Arial"/>
              <a:ea typeface="Arial"/>
              <a:cs typeface="Arial"/>
              <a:sym typeface="Arial"/>
            </a:endParaRPr>
          </a:p>
          <a:p>
            <a:pPr indent="-179999" lvl="0" marL="179999" marR="0" rtl="0" algn="l">
              <a:lnSpc>
                <a:spcPct val="100000"/>
              </a:lnSpc>
              <a:spcBef>
                <a:spcPts val="600"/>
              </a:spcBef>
              <a:spcAft>
                <a:spcPts val="0"/>
              </a:spcAft>
              <a:buClr>
                <a:srgbClr val="C00000"/>
              </a:buClr>
              <a:buSzPts val="2160"/>
              <a:buFont typeface="Noto Sans Symbols"/>
              <a:buChar char="▪"/>
            </a:pPr>
            <a:r>
              <a:rPr b="1" i="0" lang="de-DE" sz="1800" u="none" cap="none" strike="noStrike">
                <a:solidFill>
                  <a:srgbClr val="C00000"/>
                </a:solidFill>
                <a:latin typeface="Arial"/>
                <a:ea typeface="Arial"/>
                <a:cs typeface="Arial"/>
                <a:sym typeface="Arial"/>
              </a:rPr>
              <a:t>Welche der Dämmstoffe sind unter dem Aspekt des Klima-schutzes empfehlenswert? </a:t>
            </a:r>
            <a:endParaRPr b="1" i="0" sz="1800" u="none" cap="none" strike="noStrike">
              <a:solidFill>
                <a:srgbClr val="C00000"/>
              </a:solidFill>
              <a:latin typeface="Arial"/>
              <a:ea typeface="Arial"/>
              <a:cs typeface="Arial"/>
              <a:sym typeface="Arial"/>
            </a:endParaRPr>
          </a:p>
        </p:txBody>
      </p:sp>
      <p:sp>
        <p:nvSpPr>
          <p:cNvPr id="453" name="Google Shape;453;g26da63f9b3d_1_1040"/>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g25be34df3b4_0_322"/>
          <p:cNvSpPr txBox="1"/>
          <p:nvPr>
            <p:ph type="title"/>
          </p:nvPr>
        </p:nvSpPr>
        <p:spPr>
          <a:xfrm>
            <a:off x="148650" y="180000"/>
            <a:ext cx="11731500" cy="1080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489"/>
              <a:buNone/>
            </a:pPr>
            <a:r>
              <a:rPr lang="de-DE" sz="3100"/>
              <a:t>Nachhaltigkeit und Wasserwirtschaft:</a:t>
            </a:r>
            <a:endParaRPr sz="3100"/>
          </a:p>
          <a:p>
            <a:pPr indent="0" lvl="0" marL="0" rtl="0" algn="l">
              <a:lnSpc>
                <a:spcPct val="100000"/>
              </a:lnSpc>
              <a:spcBef>
                <a:spcPts val="0"/>
              </a:spcBef>
              <a:spcAft>
                <a:spcPts val="0"/>
              </a:spcAft>
              <a:buSzPts val="2489"/>
              <a:buNone/>
            </a:pPr>
            <a:r>
              <a:rPr lang="de-DE" sz="3100"/>
              <a:t>Einleitung von Regenwasser in Oberflächengewässer</a:t>
            </a:r>
            <a:endParaRPr sz="3100"/>
          </a:p>
        </p:txBody>
      </p:sp>
      <p:sp>
        <p:nvSpPr>
          <p:cNvPr id="460" name="Google Shape;460;g25be34df3b4_0_32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61" name="Google Shape;461;g25be34df3b4_0_322"/>
          <p:cNvSpPr txBox="1"/>
          <p:nvPr/>
        </p:nvSpPr>
        <p:spPr>
          <a:xfrm>
            <a:off x="3971262" y="3985072"/>
            <a:ext cx="1510200" cy="415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de-DE" sz="1050" u="none" cap="none" strike="noStrike">
                <a:solidFill>
                  <a:schemeClr val="lt1"/>
                </a:solidFill>
                <a:latin typeface="Calibri"/>
                <a:ea typeface="Calibri"/>
                <a:cs typeface="Calibri"/>
                <a:sym typeface="Calibri"/>
              </a:rPr>
              <a:t>Inclusive Land-</a:t>
            </a:r>
            <a:br>
              <a:rPr b="0" i="0" lang="de-DE" sz="1050" u="none" cap="none" strike="noStrike">
                <a:solidFill>
                  <a:schemeClr val="lt1"/>
                </a:solidFill>
                <a:latin typeface="Calibri"/>
                <a:ea typeface="Calibri"/>
                <a:cs typeface="Calibri"/>
                <a:sym typeface="Calibri"/>
              </a:rPr>
            </a:br>
            <a:r>
              <a:rPr b="0" i="0" lang="de-DE" sz="1050" u="none" cap="none" strike="noStrike">
                <a:solidFill>
                  <a:schemeClr val="lt1"/>
                </a:solidFill>
                <a:latin typeface="Calibri"/>
                <a:ea typeface="Calibri"/>
                <a:cs typeface="Calibri"/>
                <a:sym typeface="Calibri"/>
              </a:rPr>
              <a:t>nutzungsänderungen</a:t>
            </a:r>
            <a:endParaRPr b="0" i="0" sz="1050" u="none" cap="none" strike="noStrike">
              <a:solidFill>
                <a:schemeClr val="lt1"/>
              </a:solidFill>
              <a:latin typeface="Calibri"/>
              <a:ea typeface="Calibri"/>
              <a:cs typeface="Calibri"/>
              <a:sym typeface="Calibri"/>
            </a:endParaRPr>
          </a:p>
        </p:txBody>
      </p:sp>
      <p:sp>
        <p:nvSpPr>
          <p:cNvPr id="462" name="Google Shape;462;g25be34df3b4_0_322"/>
          <p:cNvSpPr/>
          <p:nvPr/>
        </p:nvSpPr>
        <p:spPr>
          <a:xfrm>
            <a:off x="6995916" y="1799329"/>
            <a:ext cx="5030100" cy="37491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rPr b="1" i="0" lang="de-DE" sz="1800" u="none" cap="none" strike="noStrike">
                <a:solidFill>
                  <a:srgbClr val="C00000"/>
                </a:solidFill>
                <a:latin typeface="Arial"/>
                <a:ea typeface="Arial"/>
                <a:cs typeface="Arial"/>
                <a:sym typeface="Arial"/>
              </a:rPr>
              <a:t>Beschreiben Sie die Auswirkung von Regenwassereinleitungen auf die Oberflächengewässer… </a:t>
            </a:r>
            <a:endParaRPr b="1" i="0" sz="1800" u="none" cap="none" strike="noStrike">
              <a:solidFill>
                <a:srgbClr val="C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C00000"/>
              </a:buClr>
              <a:buSzPts val="2850"/>
              <a:buFont typeface="Arial"/>
              <a:buChar char="➢"/>
            </a:pPr>
            <a:r>
              <a:rPr b="1" i="0" lang="de-DE" sz="1800" u="none" cap="none" strike="noStrike">
                <a:solidFill>
                  <a:srgbClr val="C00000"/>
                </a:solidFill>
                <a:latin typeface="Arial"/>
                <a:ea typeface="Arial"/>
                <a:cs typeface="Arial"/>
                <a:sym typeface="Arial"/>
              </a:rPr>
              <a:t>…bei durchschnittlichen Mengen   an Regenwasser</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C00000"/>
              </a:buClr>
              <a:buSzPts val="2850"/>
              <a:buFont typeface="Arial"/>
              <a:buChar char="➢"/>
            </a:pPr>
            <a:r>
              <a:rPr b="1" i="0" lang="de-DE" sz="1800" u="none" cap="none" strike="noStrike">
                <a:solidFill>
                  <a:srgbClr val="C00000"/>
                </a:solidFill>
                <a:latin typeface="Arial"/>
                <a:ea typeface="Arial"/>
                <a:cs typeface="Arial"/>
                <a:sym typeface="Arial"/>
              </a:rPr>
              <a:t>…bei Starkregenereignissen</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0"/>
              </a:spcBef>
              <a:spcAft>
                <a:spcPts val="0"/>
              </a:spcAft>
              <a:buClr>
                <a:srgbClr val="C00000"/>
              </a:buClr>
              <a:buSzPts val="2850"/>
              <a:buFont typeface="Arial"/>
              <a:buChar char="➢"/>
            </a:pPr>
            <a:r>
              <a:rPr b="1" i="0" lang="de-DE" sz="1800" u="none" cap="none" strike="noStrike">
                <a:solidFill>
                  <a:srgbClr val="C00000"/>
                </a:solidFill>
                <a:latin typeface="Arial"/>
                <a:ea typeface="Arial"/>
                <a:cs typeface="Arial"/>
                <a:sym typeface="Arial"/>
              </a:rPr>
              <a:t>…bei Mischwasser- und bei Trennkanalisation</a:t>
            </a:r>
            <a:endParaRPr b="1" i="0" sz="1800" u="none" cap="none" strike="noStrike">
              <a:solidFill>
                <a:srgbClr val="C00000"/>
              </a:solidFill>
              <a:latin typeface="Arial"/>
              <a:ea typeface="Arial"/>
              <a:cs typeface="Arial"/>
              <a:sym typeface="Arial"/>
            </a:endParaRPr>
          </a:p>
        </p:txBody>
      </p:sp>
      <p:pic>
        <p:nvPicPr>
          <p:cNvPr id="463" name="Google Shape;463;g25be34df3b4_0_322"/>
          <p:cNvPicPr preferRelativeResize="0"/>
          <p:nvPr/>
        </p:nvPicPr>
        <p:blipFill rotWithShape="1">
          <a:blip r:embed="rId3">
            <a:alphaModFix/>
          </a:blip>
          <a:srcRect b="0" l="0" r="0" t="0"/>
          <a:stretch/>
        </p:blipFill>
        <p:spPr>
          <a:xfrm>
            <a:off x="59450" y="1384425"/>
            <a:ext cx="6224977" cy="4690800"/>
          </a:xfrm>
          <a:prstGeom prst="rect">
            <a:avLst/>
          </a:prstGeom>
          <a:noFill/>
          <a:ln>
            <a:noFill/>
          </a:ln>
        </p:spPr>
      </p:pic>
      <p:sp>
        <p:nvSpPr>
          <p:cNvPr id="464" name="Google Shape;464;g25be34df3b4_0_322"/>
          <p:cNvSpPr txBox="1"/>
          <p:nvPr/>
        </p:nvSpPr>
        <p:spPr>
          <a:xfrm>
            <a:off x="188283" y="1462348"/>
            <a:ext cx="15102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FFFF00"/>
                </a:solidFill>
                <a:latin typeface="Arial"/>
                <a:ea typeface="Arial"/>
                <a:cs typeface="Arial"/>
                <a:sym typeface="Arial"/>
              </a:rPr>
              <a:t>Regenwassersammler </a:t>
            </a:r>
            <a:endParaRPr b="0" i="0" sz="1400" u="none" cap="none" strike="noStrike">
              <a:solidFill>
                <a:srgbClr val="FFFF00"/>
              </a:solidFill>
              <a:latin typeface="Arial"/>
              <a:ea typeface="Arial"/>
              <a:cs typeface="Arial"/>
              <a:sym typeface="Arial"/>
            </a:endParaRPr>
          </a:p>
        </p:txBody>
      </p:sp>
      <p:sp>
        <p:nvSpPr>
          <p:cNvPr id="465" name="Google Shape;465;g25be34df3b4_0_322"/>
          <p:cNvSpPr txBox="1"/>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228600" lvl="0" marL="45720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Quelle: Paust-Lassen (2010)</a:t>
            </a:r>
            <a:endParaRPr b="0" i="0" sz="1400" u="none" cap="none" strike="noStrike">
              <a:solidFill>
                <a:srgbClr val="000000"/>
              </a:solidFill>
              <a:latin typeface="Arial"/>
              <a:ea typeface="Arial"/>
              <a:cs typeface="Arial"/>
              <a:sym typeface="Arial"/>
            </a:endParaRPr>
          </a:p>
        </p:txBody>
      </p:sp>
      <p:sp>
        <p:nvSpPr>
          <p:cNvPr id="466" name="Google Shape;466;g25be34df3b4_0_32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467" name="Google Shape;467;g25be34df3b4_0_322"/>
          <p:cNvSpPr txBox="1"/>
          <p:nvPr/>
        </p:nvSpPr>
        <p:spPr>
          <a:xfrm>
            <a:off x="3338502" y="6236050"/>
            <a:ext cx="2541084" cy="56372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g26da63f9b3d_1_8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96" name="Google Shape;196;g26da63f9b3d_1_84"/>
          <p:cNvSpPr txBox="1"/>
          <p:nvPr>
            <p:ph type="title"/>
          </p:nvPr>
        </p:nvSpPr>
        <p:spPr>
          <a:xfrm>
            <a:off x="359999" y="180000"/>
            <a:ext cx="91884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Nachhaltigkeit und Klimawandel:</a:t>
            </a:r>
            <a:br>
              <a:rPr lang="de-DE"/>
            </a:br>
            <a:r>
              <a:rPr lang="de-DE" sz="3100"/>
              <a:t>Woher kommen die Treibhausgas-Emissionen im Alltag?</a:t>
            </a:r>
            <a:endParaRPr/>
          </a:p>
        </p:txBody>
      </p:sp>
      <p:sp>
        <p:nvSpPr>
          <p:cNvPr id="197" name="Google Shape;197;g26da63f9b3d_1_8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UBA 2021</a:t>
            </a:r>
            <a:endParaRPr/>
          </a:p>
        </p:txBody>
      </p:sp>
      <p:sp>
        <p:nvSpPr>
          <p:cNvPr id="198" name="Google Shape;198;g26da63f9b3d_1_8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sz="1400">
              <a:latin typeface="Arial"/>
              <a:ea typeface="Arial"/>
              <a:cs typeface="Arial"/>
              <a:sym typeface="Arial"/>
            </a:endParaRPr>
          </a:p>
        </p:txBody>
      </p:sp>
      <p:sp>
        <p:nvSpPr>
          <p:cNvPr id="199" name="Google Shape;199;g26da63f9b3d_1_84"/>
          <p:cNvSpPr/>
          <p:nvPr/>
        </p:nvSpPr>
        <p:spPr>
          <a:xfrm>
            <a:off x="181216" y="4945797"/>
            <a:ext cx="403050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200" name="Google Shape;200;g26da63f9b3d_1_84"/>
          <p:cNvSpPr/>
          <p:nvPr/>
        </p:nvSpPr>
        <p:spPr>
          <a:xfrm>
            <a:off x="181216" y="4693797"/>
            <a:ext cx="403050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201" name="Google Shape;201;g26da63f9b3d_1_84"/>
          <p:cNvSpPr/>
          <p:nvPr/>
        </p:nvSpPr>
        <p:spPr>
          <a:xfrm>
            <a:off x="181216" y="3937797"/>
            <a:ext cx="403050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202" name="Google Shape;202;g26da63f9b3d_1_84"/>
          <p:cNvSpPr/>
          <p:nvPr/>
        </p:nvSpPr>
        <p:spPr>
          <a:xfrm>
            <a:off x="181216" y="3315574"/>
            <a:ext cx="403050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203" name="Google Shape;203;g26da63f9b3d_1_84"/>
          <p:cNvSpPr/>
          <p:nvPr/>
        </p:nvSpPr>
        <p:spPr>
          <a:xfrm>
            <a:off x="181216" y="1942463"/>
            <a:ext cx="403050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204" name="Google Shape;204;g26da63f9b3d_1_84"/>
          <p:cNvSpPr/>
          <p:nvPr/>
        </p:nvSpPr>
        <p:spPr>
          <a:xfrm>
            <a:off x="181216" y="1618463"/>
            <a:ext cx="403050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205" name="Google Shape;205;g26da63f9b3d_1_84"/>
          <p:cNvSpPr/>
          <p:nvPr/>
        </p:nvSpPr>
        <p:spPr>
          <a:xfrm>
            <a:off x="4207711" y="4953417"/>
            <a:ext cx="71250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206" name="Google Shape;206;g26da63f9b3d_1_84"/>
          <p:cNvSpPr/>
          <p:nvPr/>
        </p:nvSpPr>
        <p:spPr>
          <a:xfrm>
            <a:off x="4207711" y="4701417"/>
            <a:ext cx="71250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207" name="Google Shape;207;g26da63f9b3d_1_84"/>
          <p:cNvSpPr/>
          <p:nvPr/>
        </p:nvSpPr>
        <p:spPr>
          <a:xfrm>
            <a:off x="4207711" y="3945417"/>
            <a:ext cx="71250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208" name="Google Shape;208;g26da63f9b3d_1_84"/>
          <p:cNvSpPr/>
          <p:nvPr/>
        </p:nvSpPr>
        <p:spPr>
          <a:xfrm>
            <a:off x="4207711" y="3323194"/>
            <a:ext cx="71250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209" name="Google Shape;209;g26da63f9b3d_1_84"/>
          <p:cNvSpPr/>
          <p:nvPr/>
        </p:nvSpPr>
        <p:spPr>
          <a:xfrm>
            <a:off x="4207711" y="1950083"/>
            <a:ext cx="71250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210" name="Google Shape;210;g26da63f9b3d_1_84"/>
          <p:cNvSpPr/>
          <p:nvPr/>
        </p:nvSpPr>
        <p:spPr>
          <a:xfrm>
            <a:off x="4207711" y="1626083"/>
            <a:ext cx="71250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211" name="Google Shape;211;g26da63f9b3d_1_84"/>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212" name="Google Shape;212;g26da63f9b3d_1_84"/>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213" name="Google Shape;213;g26da63f9b3d_1_84"/>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214" name="Google Shape;214;g26da63f9b3d_1_84"/>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215" name="Google Shape;215;g26da63f9b3d_1_84"/>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216" name="Google Shape;216;g26da63f9b3d_1_84"/>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217" name="Google Shape;217;g26da63f9b3d_1_84"/>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218" name="Google Shape;218;g26da63f9b3d_1_84"/>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219" name="Google Shape;219;g26da63f9b3d_1_84"/>
          <p:cNvPicPr preferRelativeResize="0"/>
          <p:nvPr/>
        </p:nvPicPr>
        <p:blipFill rotWithShape="1">
          <a:blip r:embed="rId11">
            <a:alphaModFix/>
          </a:blip>
          <a:srcRect b="0" l="0" r="0" t="0"/>
          <a:stretch/>
        </p:blipFill>
        <p:spPr>
          <a:xfrm flipH="1">
            <a:off x="431187" y="1456513"/>
            <a:ext cx="512736" cy="512736"/>
          </a:xfrm>
          <a:prstGeom prst="rect">
            <a:avLst/>
          </a:prstGeom>
          <a:solidFill>
            <a:schemeClr val="lt1"/>
          </a:solidFill>
          <a:ln>
            <a:noFill/>
          </a:ln>
        </p:spPr>
      </p:pic>
      <p:sp>
        <p:nvSpPr>
          <p:cNvPr id="220" name="Google Shape;220;g26da63f9b3d_1_84"/>
          <p:cNvSpPr/>
          <p:nvPr/>
        </p:nvSpPr>
        <p:spPr>
          <a:xfrm>
            <a:off x="6931902" y="2800040"/>
            <a:ext cx="4781700" cy="2153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600"/>
              </a:spcBef>
              <a:spcAft>
                <a:spcPts val="0"/>
              </a:spcAft>
              <a:buClr>
                <a:srgbClr val="C00000"/>
              </a:buClr>
              <a:buSzPts val="1900"/>
              <a:buFont typeface="Arial"/>
              <a:buChar char="•"/>
            </a:pPr>
            <a:r>
              <a:rPr b="1" i="0" lang="de-DE" sz="1900" u="none" cap="none" strike="noStrike">
                <a:solidFill>
                  <a:srgbClr val="C00000"/>
                </a:solidFill>
                <a:latin typeface="Arial"/>
                <a:ea typeface="Arial"/>
                <a:cs typeface="Arial"/>
                <a:sym typeface="Arial"/>
              </a:rPr>
              <a:t>Welchen Beitrag leistet Ihr Betrieb zum Klimawandel?</a:t>
            </a:r>
            <a:endParaRPr b="1" i="0" sz="1900" u="none" cap="none" strike="noStrike">
              <a:solidFill>
                <a:srgbClr val="C00000"/>
              </a:solidFill>
              <a:latin typeface="Arial"/>
              <a:ea typeface="Arial"/>
              <a:cs typeface="Arial"/>
              <a:sym typeface="Arial"/>
            </a:endParaRPr>
          </a:p>
          <a:p>
            <a:pPr indent="-171450" lvl="0" marL="171450" marR="0" rtl="0" algn="l">
              <a:lnSpc>
                <a:spcPct val="100000"/>
              </a:lnSpc>
              <a:spcBef>
                <a:spcPts val="600"/>
              </a:spcBef>
              <a:spcAft>
                <a:spcPts val="0"/>
              </a:spcAft>
              <a:buClr>
                <a:srgbClr val="C00000"/>
              </a:buClr>
              <a:buSzPts val="1900"/>
              <a:buFont typeface="Arial"/>
              <a:buChar char="•"/>
            </a:pPr>
            <a:r>
              <a:rPr b="1" i="0" lang="de-DE" sz="1900" u="none" cap="none" strike="noStrike">
                <a:solidFill>
                  <a:srgbClr val="C00000"/>
                </a:solidFill>
                <a:latin typeface="Arial"/>
                <a:ea typeface="Arial"/>
                <a:cs typeface="Arial"/>
                <a:sym typeface="Arial"/>
              </a:rPr>
              <a:t>Was unternehmen Sie in Ihrem Betrieb, um CO</a:t>
            </a:r>
            <a:r>
              <a:rPr b="1" baseline="-25000" i="0" lang="de-DE" sz="1900" u="none" cap="none" strike="noStrike">
                <a:solidFill>
                  <a:srgbClr val="C00000"/>
                </a:solidFill>
                <a:latin typeface="Arial"/>
                <a:ea typeface="Arial"/>
                <a:cs typeface="Arial"/>
                <a:sym typeface="Arial"/>
              </a:rPr>
              <a:t>2</a:t>
            </a:r>
            <a:r>
              <a:rPr b="1" i="0" lang="de-DE" sz="1900" u="none" cap="none" strike="noStrike">
                <a:solidFill>
                  <a:srgbClr val="C00000"/>
                </a:solidFill>
                <a:latin typeface="Arial"/>
                <a:ea typeface="Arial"/>
                <a:cs typeface="Arial"/>
                <a:sym typeface="Arial"/>
              </a:rPr>
              <a:t>-Emissionen zu verringern?</a:t>
            </a:r>
            <a:endParaRPr b="1" i="0" sz="1900" u="none" cap="none" strike="noStrike">
              <a:solidFill>
                <a:srgbClr val="C00000"/>
              </a:solidFill>
              <a:latin typeface="Arial"/>
              <a:ea typeface="Arial"/>
              <a:cs typeface="Arial"/>
              <a:sym typeface="Arial"/>
            </a:endParaRPr>
          </a:p>
        </p:txBody>
      </p:sp>
      <p:sp>
        <p:nvSpPr>
          <p:cNvPr id="221" name="Google Shape;221;g26da63f9b3d_1_84"/>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g25be34df3b4_0_115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74" name="Google Shape;474;g25be34df3b4_0_115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latin typeface="Trebuchet MS"/>
                <a:ea typeface="Trebuchet MS"/>
                <a:cs typeface="Trebuchet MS"/>
                <a:sym typeface="Trebuchet MS"/>
              </a:rPr>
              <a:t>Nachhaltigkeit und Kommunikation: Nachhaltigkeitssiegel</a:t>
            </a:r>
            <a:endParaRPr>
              <a:latin typeface="Trebuchet MS"/>
              <a:ea typeface="Trebuchet MS"/>
              <a:cs typeface="Trebuchet MS"/>
              <a:sym typeface="Trebuchet MS"/>
            </a:endParaRPr>
          </a:p>
        </p:txBody>
      </p:sp>
      <p:sp>
        <p:nvSpPr>
          <p:cNvPr id="475" name="Google Shape;475;g25be34df3b4_0_1151"/>
          <p:cNvSpPr/>
          <p:nvPr/>
        </p:nvSpPr>
        <p:spPr>
          <a:xfrm>
            <a:off x="6528400" y="2582125"/>
            <a:ext cx="5663700" cy="20511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36000" spcFirstLastPara="1" rIns="0" wrap="square" tIns="0">
            <a:noAutofit/>
          </a:bodyPr>
          <a:lstStyle/>
          <a:p>
            <a:pPr indent="-342900" lvl="0" marL="457200" marR="0" rtl="0" algn="l">
              <a:lnSpc>
                <a:spcPct val="100000"/>
              </a:lnSpc>
              <a:spcBef>
                <a:spcPts val="0"/>
              </a:spcBef>
              <a:spcAft>
                <a:spcPts val="0"/>
              </a:spcAft>
              <a:buClr>
                <a:srgbClr val="C00000"/>
              </a:buClr>
              <a:buSzPts val="1980"/>
              <a:buFont typeface="Arial"/>
              <a:buChar char="•"/>
            </a:pPr>
            <a:r>
              <a:rPr b="1" i="0" lang="de-DE" sz="1800" u="none" cap="none" strike="noStrike">
                <a:solidFill>
                  <a:srgbClr val="C00000"/>
                </a:solidFill>
                <a:latin typeface="Arial"/>
                <a:ea typeface="Arial"/>
                <a:cs typeface="Arial"/>
                <a:sym typeface="Arial"/>
              </a:rPr>
              <a:t>Wie bewerten Sie diese Siegel?</a:t>
            </a:r>
            <a:endParaRPr b="1" i="0" sz="18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rgbClr val="C00000"/>
              </a:buClr>
              <a:buSzPts val="1980"/>
              <a:buFont typeface="Arial"/>
              <a:buChar char="•"/>
            </a:pPr>
            <a:r>
              <a:rPr b="1" i="0" lang="de-DE" sz="1800" u="none" cap="none" strike="noStrike">
                <a:solidFill>
                  <a:srgbClr val="C00000"/>
                </a:solidFill>
                <a:latin typeface="Arial"/>
                <a:ea typeface="Arial"/>
                <a:cs typeface="Arial"/>
                <a:sym typeface="Arial"/>
              </a:rPr>
              <a:t>Wie zeigen die Siegel, dass Unternehmen  Nachhaltigkeitsansätze verfolgen können?</a:t>
            </a:r>
            <a:endParaRPr b="1" i="0" sz="18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rgbClr val="C00000"/>
              </a:buClr>
              <a:buSzPts val="1980"/>
              <a:buFont typeface="Arial"/>
              <a:buChar char="•"/>
            </a:pPr>
            <a:r>
              <a:rPr b="1" i="0" lang="de-DE" sz="1800" u="none" cap="none" strike="noStrike">
                <a:solidFill>
                  <a:srgbClr val="C00000"/>
                </a:solidFill>
                <a:latin typeface="Arial"/>
                <a:ea typeface="Arial"/>
                <a:cs typeface="Arial"/>
                <a:sym typeface="Arial"/>
              </a:rPr>
              <a:t>Welche Siegel spiegeln bei Ihnen im Unternehmen ein Rolle bei der Beschaffung von Rohstoffen und Materialien?</a:t>
            </a:r>
            <a:endParaRPr b="1" i="0" sz="1800" u="none" cap="none" strike="noStrike">
              <a:solidFill>
                <a:srgbClr val="C00000"/>
              </a:solidFill>
              <a:latin typeface="Arial"/>
              <a:ea typeface="Arial"/>
              <a:cs typeface="Arial"/>
              <a:sym typeface="Arial"/>
            </a:endParaRPr>
          </a:p>
        </p:txBody>
      </p:sp>
      <p:pic>
        <p:nvPicPr>
          <p:cNvPr id="476" name="Google Shape;476;g25be34df3b4_0_1151"/>
          <p:cNvPicPr preferRelativeResize="0"/>
          <p:nvPr/>
        </p:nvPicPr>
        <p:blipFill rotWithShape="1">
          <a:blip r:embed="rId3">
            <a:alphaModFix/>
          </a:blip>
          <a:srcRect b="0" l="0" r="0" t="0"/>
          <a:stretch/>
        </p:blipFill>
        <p:spPr>
          <a:xfrm>
            <a:off x="335606" y="1376306"/>
            <a:ext cx="3076460" cy="1029355"/>
          </a:xfrm>
          <a:prstGeom prst="rect">
            <a:avLst/>
          </a:prstGeom>
          <a:noFill/>
          <a:ln>
            <a:noFill/>
          </a:ln>
        </p:spPr>
      </p:pic>
      <p:sp>
        <p:nvSpPr>
          <p:cNvPr id="477" name="Google Shape;477;g25be34df3b4_0_1151"/>
          <p:cNvSpPr txBox="1"/>
          <p:nvPr/>
        </p:nvSpPr>
        <p:spPr>
          <a:xfrm>
            <a:off x="1288656" y="1409393"/>
            <a:ext cx="10903200" cy="10620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Umweltzeichen, u.a. genutzt für biologisch abbaubare Schmierstoffe und Hydraulikflüssigkeiten. Anwender wählen z. B. Produkte aus nachwachsenden Rohstoffen, die sich durch eine gute biologische Abbaubarkeit auszeichnen</a:t>
            </a:r>
            <a:r>
              <a:rPr b="0" i="0" lang="de-DE" sz="1400" u="none" cap="none" strike="noStrike">
                <a:solidFill>
                  <a:srgbClr val="00000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pic>
        <p:nvPicPr>
          <p:cNvPr id="478" name="Google Shape;478;g25be34df3b4_0_1151"/>
          <p:cNvPicPr preferRelativeResize="0"/>
          <p:nvPr/>
        </p:nvPicPr>
        <p:blipFill rotWithShape="1">
          <a:blip r:embed="rId4">
            <a:alphaModFix/>
          </a:blip>
          <a:srcRect b="0" l="0" r="0" t="0"/>
          <a:stretch/>
        </p:blipFill>
        <p:spPr>
          <a:xfrm>
            <a:off x="225951" y="4535916"/>
            <a:ext cx="964897" cy="945778"/>
          </a:xfrm>
          <a:prstGeom prst="rect">
            <a:avLst/>
          </a:prstGeom>
          <a:noFill/>
          <a:ln>
            <a:noFill/>
          </a:ln>
        </p:spPr>
      </p:pic>
      <p:sp>
        <p:nvSpPr>
          <p:cNvPr id="479" name="Google Shape;479;g25be34df3b4_0_1151"/>
          <p:cNvSpPr txBox="1"/>
          <p:nvPr/>
        </p:nvSpPr>
        <p:spPr>
          <a:xfrm>
            <a:off x="1190848" y="4730348"/>
            <a:ext cx="8119200" cy="1385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Worldsteel spielen bei der Schaffung einer wirklich nachhaltigen Stahlindustrie und Gesellschaft eine Vorreiterrolle. Unternehmen mit Engagement für Nachhaltigkeit und Kreislaufwirtschaft, werden als Steel Sustainability Champions ausgezeichnet.</a:t>
            </a:r>
            <a:endParaRPr b="0" i="0" sz="1400" u="none" cap="none" strike="noStrike">
              <a:solidFill>
                <a:srgbClr val="000000"/>
              </a:solidFill>
              <a:latin typeface="Arial"/>
              <a:ea typeface="Arial"/>
              <a:cs typeface="Arial"/>
              <a:sym typeface="Arial"/>
            </a:endParaRPr>
          </a:p>
        </p:txBody>
      </p:sp>
      <p:pic>
        <p:nvPicPr>
          <p:cNvPr id="480" name="Google Shape;480;g25be34df3b4_0_1151"/>
          <p:cNvPicPr preferRelativeResize="0"/>
          <p:nvPr/>
        </p:nvPicPr>
        <p:blipFill rotWithShape="1">
          <a:blip r:embed="rId5">
            <a:alphaModFix/>
          </a:blip>
          <a:srcRect b="0" l="0" r="0" t="0"/>
          <a:stretch/>
        </p:blipFill>
        <p:spPr>
          <a:xfrm>
            <a:off x="46509" y="3429000"/>
            <a:ext cx="1242146" cy="1029355"/>
          </a:xfrm>
          <a:prstGeom prst="rect">
            <a:avLst/>
          </a:prstGeom>
          <a:noFill/>
          <a:ln>
            <a:noFill/>
          </a:ln>
        </p:spPr>
      </p:pic>
      <p:sp>
        <p:nvSpPr>
          <p:cNvPr id="481" name="Google Shape;481;g25be34df3b4_0_1151"/>
          <p:cNvSpPr txBox="1"/>
          <p:nvPr/>
        </p:nvSpPr>
        <p:spPr>
          <a:xfrm>
            <a:off x="1207905" y="3700993"/>
            <a:ext cx="5320500" cy="10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Energiemanagementsystems im Unternehmen analysieren und optimieren energierelevante Abläufe und Vorgänge. </a:t>
            </a:r>
            <a:endParaRPr b="0" i="0" sz="1400" u="none" cap="none" strike="noStrike">
              <a:solidFill>
                <a:srgbClr val="000000"/>
              </a:solidFill>
              <a:latin typeface="Arial"/>
              <a:ea typeface="Arial"/>
              <a:cs typeface="Arial"/>
              <a:sym typeface="Arial"/>
            </a:endParaRPr>
          </a:p>
        </p:txBody>
      </p:sp>
      <p:pic>
        <p:nvPicPr>
          <p:cNvPr id="482" name="Google Shape;482;g25be34df3b4_0_1151"/>
          <p:cNvPicPr preferRelativeResize="0"/>
          <p:nvPr/>
        </p:nvPicPr>
        <p:blipFill rotWithShape="1">
          <a:blip r:embed="rId6">
            <a:alphaModFix/>
          </a:blip>
          <a:srcRect b="-8225" l="8442" r="8376" t="0"/>
          <a:stretch/>
        </p:blipFill>
        <p:spPr>
          <a:xfrm>
            <a:off x="46509" y="2522138"/>
            <a:ext cx="1255921" cy="906862"/>
          </a:xfrm>
          <a:prstGeom prst="rect">
            <a:avLst/>
          </a:prstGeom>
          <a:noFill/>
          <a:ln>
            <a:noFill/>
          </a:ln>
        </p:spPr>
      </p:pic>
      <p:sp>
        <p:nvSpPr>
          <p:cNvPr id="483" name="Google Shape;483;g25be34df3b4_0_1151"/>
          <p:cNvSpPr txBox="1"/>
          <p:nvPr/>
        </p:nvSpPr>
        <p:spPr>
          <a:xfrm>
            <a:off x="1302430" y="2591753"/>
            <a:ext cx="5472300" cy="10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Produkte werden u.a. entsprechend ihrer Eignung für zirkuläres Wirtschaften zertifiziert. </a:t>
            </a:r>
            <a:endParaRPr b="0" i="0" sz="1400" u="none" cap="none" strike="noStrike">
              <a:solidFill>
                <a:srgbClr val="000000"/>
              </a:solidFill>
              <a:latin typeface="Arial"/>
              <a:ea typeface="Arial"/>
              <a:cs typeface="Arial"/>
              <a:sym typeface="Arial"/>
            </a:endParaRPr>
          </a:p>
        </p:txBody>
      </p:sp>
      <p:sp>
        <p:nvSpPr>
          <p:cNvPr id="484" name="Google Shape;484;g25be34df3b4_0_1151"/>
          <p:cNvSpPr txBox="1"/>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Dipl.-Ing. Volker Handke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Die Projektagentur BBNE</a:t>
            </a:r>
            <a:endParaRPr b="0" i="0" sz="1200" u="none" cap="none" strike="noStrike">
              <a:solidFill>
                <a:schemeClr val="lt1"/>
              </a:solidFill>
              <a:latin typeface="Trebuchet MS"/>
              <a:ea typeface="Trebuchet MS"/>
              <a:cs typeface="Trebuchet MS"/>
              <a:sym typeface="Trebuchet MS"/>
            </a:endParaRPr>
          </a:p>
        </p:txBody>
      </p:sp>
      <p:sp>
        <p:nvSpPr>
          <p:cNvPr id="485" name="Google Shape;485;g25be34df3b4_0_1151"/>
          <p:cNvSpPr txBox="1"/>
          <p:nvPr/>
        </p:nvSpPr>
        <p:spPr>
          <a:xfrm>
            <a:off x="3338502" y="6236050"/>
            <a:ext cx="2541084" cy="56372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sp>
        <p:nvSpPr>
          <p:cNvPr id="486" name="Google Shape;486;g25be34df3b4_0_1151"/>
          <p:cNvSpPr txBox="1"/>
          <p:nvPr/>
        </p:nvSpPr>
        <p:spPr>
          <a:xfrm>
            <a:off x="7286543" y="6254497"/>
            <a:ext cx="4616400" cy="557400"/>
          </a:xfrm>
          <a:prstGeom prst="rect">
            <a:avLst/>
          </a:prstGeom>
          <a:noFill/>
          <a:ln>
            <a:noFill/>
          </a:ln>
        </p:spPr>
        <p:txBody>
          <a:bodyPr anchorCtr="0" anchor="ctr" bIns="45700" lIns="91425" spcFirstLastPara="1" rIns="91425" wrap="square" tIns="45700">
            <a:normAutofit/>
          </a:bodyPr>
          <a:lstStyle/>
          <a:p>
            <a:pPr indent="0" lvl="0" marL="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Quelle: Eigene Darstellung nach BUND</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g25ef7a2605e_3_5"/>
          <p:cNvSpPr txBox="1"/>
          <p:nvPr>
            <p:ph type="title"/>
          </p:nvPr>
        </p:nvSpPr>
        <p:spPr>
          <a:xfrm>
            <a:off x="359999" y="180000"/>
            <a:ext cx="91374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Digitale Transformastion</a:t>
            </a:r>
            <a:endParaRPr/>
          </a:p>
        </p:txBody>
      </p:sp>
      <p:sp>
        <p:nvSpPr>
          <p:cNvPr id="493" name="Google Shape;493;g25ef7a2605e_3_5"/>
          <p:cNvSpPr txBox="1"/>
          <p:nvPr>
            <p:ph idx="3" type="body"/>
          </p:nvPr>
        </p:nvSpPr>
        <p:spPr>
          <a:xfrm>
            <a:off x="0" y="1334951"/>
            <a:ext cx="5476500" cy="3010200"/>
          </a:xfrm>
          <a:prstGeom prst="rect">
            <a:avLst/>
          </a:prstGeom>
          <a:noFill/>
          <a:ln>
            <a:noFill/>
          </a:ln>
        </p:spPr>
        <p:txBody>
          <a:bodyPr anchorCtr="0" anchor="t" bIns="45700" lIns="91425" spcFirstLastPara="1" rIns="91425" wrap="square" tIns="45700">
            <a:noAutofit/>
          </a:bodyPr>
          <a:lstStyle/>
          <a:p>
            <a:pPr indent="0" lvl="0" marL="50800" rtl="0" algn="l">
              <a:lnSpc>
                <a:spcPct val="90000"/>
              </a:lnSpc>
              <a:spcBef>
                <a:spcPts val="1000"/>
              </a:spcBef>
              <a:spcAft>
                <a:spcPts val="0"/>
              </a:spcAft>
              <a:buSzPts val="2800"/>
              <a:buNone/>
            </a:pPr>
            <a:r>
              <a:rPr b="1" lang="de-DE" sz="2100">
                <a:latin typeface="Trebuchet MS"/>
                <a:ea typeface="Trebuchet MS"/>
                <a:cs typeface="Trebuchet MS"/>
                <a:sym typeface="Trebuchet MS"/>
              </a:rPr>
              <a:t>Mögliche Vorteile</a:t>
            </a:r>
            <a:endParaRPr/>
          </a:p>
          <a:p>
            <a:pPr indent="-406400" lvl="0" marL="457200" rtl="0" algn="l">
              <a:lnSpc>
                <a:spcPct val="90000"/>
              </a:lnSpc>
              <a:spcBef>
                <a:spcPts val="1000"/>
              </a:spcBef>
              <a:spcAft>
                <a:spcPts val="0"/>
              </a:spcAft>
              <a:buSzPts val="2800"/>
              <a:buChar char="•"/>
            </a:pPr>
            <a:r>
              <a:rPr lang="de-DE" sz="2100">
                <a:latin typeface="Trebuchet MS"/>
                <a:ea typeface="Trebuchet MS"/>
                <a:cs typeface="Trebuchet MS"/>
                <a:sym typeface="Trebuchet MS"/>
              </a:rPr>
              <a:t>Einfachere, sichere Abläufe </a:t>
            </a:r>
            <a:endParaRPr/>
          </a:p>
          <a:p>
            <a:pPr indent="-406400" lvl="0" marL="457200" rtl="0" algn="l">
              <a:lnSpc>
                <a:spcPct val="90000"/>
              </a:lnSpc>
              <a:spcBef>
                <a:spcPts val="1000"/>
              </a:spcBef>
              <a:spcAft>
                <a:spcPts val="0"/>
              </a:spcAft>
              <a:buSzPts val="2800"/>
              <a:buChar char="•"/>
            </a:pPr>
            <a:r>
              <a:rPr lang="de-DE" sz="2100">
                <a:latin typeface="Trebuchet MS"/>
                <a:ea typeface="Trebuchet MS"/>
                <a:cs typeface="Trebuchet MS"/>
                <a:sym typeface="Trebuchet MS"/>
              </a:rPr>
              <a:t>Neue Arbeitszeit- und Arbeitsplatzmodelle entstehen</a:t>
            </a:r>
            <a:endParaRPr/>
          </a:p>
          <a:p>
            <a:pPr indent="-406400" lvl="0" marL="457200" rtl="0" algn="l">
              <a:lnSpc>
                <a:spcPct val="90000"/>
              </a:lnSpc>
              <a:spcBef>
                <a:spcPts val="1000"/>
              </a:spcBef>
              <a:spcAft>
                <a:spcPts val="0"/>
              </a:spcAft>
              <a:buSzPts val="2800"/>
              <a:buChar char="•"/>
            </a:pPr>
            <a:r>
              <a:rPr lang="de-DE" sz="2100">
                <a:latin typeface="Trebuchet MS"/>
                <a:ea typeface="Trebuchet MS"/>
                <a:cs typeface="Trebuchet MS"/>
                <a:sym typeface="Trebuchet MS"/>
              </a:rPr>
              <a:t>Schelle Übertragung und Verarbeitung von Informationen  werden möglich</a:t>
            </a:r>
            <a:endParaRPr/>
          </a:p>
          <a:p>
            <a:pPr indent="-406400" lvl="0" marL="457200" rtl="0" algn="l">
              <a:lnSpc>
                <a:spcPct val="90000"/>
              </a:lnSpc>
              <a:spcBef>
                <a:spcPts val="1000"/>
              </a:spcBef>
              <a:spcAft>
                <a:spcPts val="0"/>
              </a:spcAft>
              <a:buSzPts val="2800"/>
              <a:buChar char="•"/>
            </a:pPr>
            <a:r>
              <a:rPr lang="de-DE" sz="2100">
                <a:latin typeface="Trebuchet MS"/>
                <a:ea typeface="Trebuchet MS"/>
                <a:cs typeface="Trebuchet MS"/>
                <a:sym typeface="Trebuchet MS"/>
              </a:rPr>
              <a:t>Optimierung von Produkten/Prozessen</a:t>
            </a:r>
            <a:endParaRPr/>
          </a:p>
        </p:txBody>
      </p:sp>
      <p:sp>
        <p:nvSpPr>
          <p:cNvPr id="494" name="Google Shape;494;g25ef7a2605e_3_5"/>
          <p:cNvSpPr txBox="1"/>
          <p:nvPr/>
        </p:nvSpPr>
        <p:spPr>
          <a:xfrm>
            <a:off x="6442300" y="1316213"/>
            <a:ext cx="5216100" cy="2594100"/>
          </a:xfrm>
          <a:prstGeom prst="rect">
            <a:avLst/>
          </a:prstGeom>
          <a:noFill/>
          <a:ln>
            <a:noFill/>
          </a:ln>
        </p:spPr>
        <p:txBody>
          <a:bodyPr anchorCtr="0" anchor="t" bIns="45700" lIns="91425" spcFirstLastPara="1" rIns="91425" wrap="square" tIns="45700">
            <a:normAutofit/>
          </a:bodyPr>
          <a:lstStyle/>
          <a:p>
            <a:pPr indent="0" lvl="0" marL="50800" marR="0" rtl="0" algn="l">
              <a:lnSpc>
                <a:spcPct val="90000"/>
              </a:lnSpc>
              <a:spcBef>
                <a:spcPts val="1000"/>
              </a:spcBef>
              <a:spcAft>
                <a:spcPts val="0"/>
              </a:spcAft>
              <a:buClr>
                <a:schemeClr val="dk1"/>
              </a:buClr>
              <a:buSzPts val="2800"/>
              <a:buFont typeface="Arial"/>
              <a:buNone/>
            </a:pPr>
            <a:r>
              <a:rPr b="1" i="0" lang="de-DE" sz="2100" u="none" cap="none" strike="noStrike">
                <a:solidFill>
                  <a:schemeClr val="dk1"/>
                </a:solidFill>
                <a:latin typeface="Trebuchet MS"/>
                <a:ea typeface="Trebuchet MS"/>
                <a:cs typeface="Trebuchet MS"/>
                <a:sym typeface="Trebuchet MS"/>
              </a:rPr>
              <a:t>Mögliche Nachteile</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ts val="2800"/>
              <a:buFont typeface="Arial"/>
              <a:buChar char="•"/>
            </a:pPr>
            <a:r>
              <a:rPr b="0" i="0" lang="de-DE" sz="2100" u="none" cap="none" strike="noStrike">
                <a:solidFill>
                  <a:schemeClr val="dk1"/>
                </a:solidFill>
                <a:latin typeface="Trebuchet MS"/>
                <a:ea typeface="Trebuchet MS"/>
                <a:cs typeface="Trebuchet MS"/>
                <a:sym typeface="Trebuchet MS"/>
              </a:rPr>
              <a:t>Investitionen werden notwendig</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ts val="2800"/>
              <a:buFont typeface="Arial"/>
              <a:buChar char="•"/>
            </a:pPr>
            <a:r>
              <a:rPr b="0" i="0" lang="de-DE" sz="2100" u="none" cap="none" strike="noStrike">
                <a:solidFill>
                  <a:schemeClr val="dk1"/>
                </a:solidFill>
                <a:latin typeface="Trebuchet MS"/>
                <a:ea typeface="Trebuchet MS"/>
                <a:cs typeface="Trebuchet MS"/>
                <a:sym typeface="Trebuchet MS"/>
              </a:rPr>
              <a:t>Veränderung verursachen Angst</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ts val="2800"/>
              <a:buFont typeface="Arial"/>
              <a:buChar char="•"/>
            </a:pPr>
            <a:r>
              <a:rPr b="0" i="0" lang="de-DE" sz="2100" u="none" cap="none" strike="noStrike">
                <a:solidFill>
                  <a:schemeClr val="dk1"/>
                </a:solidFill>
                <a:latin typeface="Trebuchet MS"/>
                <a:ea typeface="Trebuchet MS"/>
                <a:cs typeface="Trebuchet MS"/>
                <a:sym typeface="Trebuchet MS"/>
              </a:rPr>
              <a:t>Soziale Konstrukte zerbrechen</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ts val="2800"/>
              <a:buFont typeface="Arial"/>
              <a:buChar char="•"/>
            </a:pPr>
            <a:r>
              <a:rPr b="0" i="0" lang="de-DE" sz="2100" u="none" cap="none" strike="noStrike">
                <a:solidFill>
                  <a:schemeClr val="dk1"/>
                </a:solidFill>
                <a:latin typeface="Trebuchet MS"/>
                <a:ea typeface="Trebuchet MS"/>
                <a:cs typeface="Trebuchet MS"/>
                <a:sym typeface="Trebuchet MS"/>
              </a:rPr>
              <a:t>Gefahr der Cyberkriminalität</a:t>
            </a:r>
            <a:endParaRPr b="0" i="0" sz="1400" u="none" cap="none" strike="noStrike">
              <a:solidFill>
                <a:srgbClr val="000000"/>
              </a:solidFill>
              <a:latin typeface="Arial"/>
              <a:ea typeface="Arial"/>
              <a:cs typeface="Arial"/>
              <a:sym typeface="Arial"/>
            </a:endParaRPr>
          </a:p>
        </p:txBody>
      </p:sp>
      <p:sp>
        <p:nvSpPr>
          <p:cNvPr id="495" name="Google Shape;495;g25ef7a2605e_3_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96" name="Google Shape;496;g25ef7a2605e_3_5"/>
          <p:cNvSpPr/>
          <p:nvPr/>
        </p:nvSpPr>
        <p:spPr>
          <a:xfrm>
            <a:off x="5214653" y="4025439"/>
            <a:ext cx="6681601" cy="1952827"/>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42900" lvl="0" marL="342900" marR="0" rtl="0" algn="l">
              <a:lnSpc>
                <a:spcPct val="100000"/>
              </a:lnSpc>
              <a:spcBef>
                <a:spcPts val="60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Welche Vorteile der Digitalisierung werden genutzt? </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60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Welche Veränderungen sind noch geplant?</a:t>
            </a:r>
            <a:endParaRPr b="1" i="0" sz="1800" u="none" cap="none" strike="noStrike">
              <a:solidFill>
                <a:srgbClr val="C00000"/>
              </a:solidFill>
              <a:latin typeface="Arial"/>
              <a:ea typeface="Arial"/>
              <a:cs typeface="Arial"/>
              <a:sym typeface="Arial"/>
            </a:endParaRPr>
          </a:p>
          <a:p>
            <a:pPr indent="-342900" lvl="0" marL="342900" marR="0" rtl="0" algn="l">
              <a:lnSpc>
                <a:spcPct val="100000"/>
              </a:lnSpc>
              <a:spcBef>
                <a:spcPts val="600"/>
              </a:spcBef>
              <a:spcAft>
                <a:spcPts val="0"/>
              </a:spcAft>
              <a:buClr>
                <a:srgbClr val="C00000"/>
              </a:buClr>
              <a:buSzPts val="2160"/>
              <a:buFont typeface="Arial"/>
              <a:buChar char="•"/>
            </a:pPr>
            <a:r>
              <a:rPr b="1" i="0" lang="de-DE" sz="1800" u="none" cap="none" strike="noStrike">
                <a:solidFill>
                  <a:srgbClr val="C00000"/>
                </a:solidFill>
                <a:latin typeface="Arial"/>
                <a:ea typeface="Arial"/>
                <a:cs typeface="Arial"/>
                <a:sym typeface="Arial"/>
              </a:rPr>
              <a:t>Wie geht Ihr Ausbildungsbetrieb bei der Einführung digitaler Technologien vor?</a:t>
            </a:r>
            <a:endParaRPr b="1" i="0" sz="1800" u="none" cap="none" strike="noStrike">
              <a:solidFill>
                <a:srgbClr val="C00000"/>
              </a:solidFill>
              <a:latin typeface="Arial"/>
              <a:ea typeface="Arial"/>
              <a:cs typeface="Arial"/>
              <a:sym typeface="Arial"/>
            </a:endParaRPr>
          </a:p>
        </p:txBody>
      </p:sp>
      <p:sp>
        <p:nvSpPr>
          <p:cNvPr id="497" name="Google Shape;497;g25ef7a2605e_3_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498" name="Google Shape;498;g25ef7a2605e_3_5"/>
          <p:cNvPicPr preferRelativeResize="0"/>
          <p:nvPr/>
        </p:nvPicPr>
        <p:blipFill rotWithShape="1">
          <a:blip r:embed="rId3">
            <a:alphaModFix/>
          </a:blip>
          <a:srcRect b="0" l="0" r="0" t="0"/>
          <a:stretch/>
        </p:blipFill>
        <p:spPr>
          <a:xfrm>
            <a:off x="790950" y="4270212"/>
            <a:ext cx="2961121" cy="1850712"/>
          </a:xfrm>
          <a:prstGeom prst="rect">
            <a:avLst/>
          </a:prstGeom>
          <a:noFill/>
          <a:ln>
            <a:noFill/>
          </a:ln>
        </p:spPr>
      </p:pic>
      <p:sp>
        <p:nvSpPr>
          <p:cNvPr id="499" name="Google Shape;499;g25ef7a2605e_3_5"/>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sp>
        <p:nvSpPr>
          <p:cNvPr id="500" name="Google Shape;500;g25ef7a2605e_3_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t/>
            </a:r>
            <a:endParaRPr/>
          </a:p>
        </p:txBody>
      </p:sp>
      <p:sp>
        <p:nvSpPr>
          <p:cNvPr id="501" name="Google Shape;501;g25ef7a2605e_3_5"/>
          <p:cNvSpPr txBox="1"/>
          <p:nvPr>
            <p:ph idx="2" type="body"/>
          </p:nvPr>
        </p:nvSpPr>
        <p:spPr>
          <a:xfrm>
            <a:off x="72865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Quellen: Lukas 2022, Flixcheck 2022</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g25be34df3b4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508" name="Google Shape;508;g25be34df3b4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509" name="Google Shape;509;g25be34df3b4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510" name="Google Shape;510;g25be34df3b4_0_0"/>
          <p:cNvSpPr txBox="1"/>
          <p:nvPr/>
        </p:nvSpPr>
        <p:spPr>
          <a:xfrm>
            <a:off x="6425612" y="3335413"/>
            <a:ext cx="1821300" cy="400200"/>
          </a:xfrm>
          <a:prstGeom prst="rect">
            <a:avLst/>
          </a:prstGeom>
          <a:solidFill>
            <a:srgbClr val="0096FF"/>
          </a:solidFill>
          <a:ln>
            <a:noFill/>
          </a:ln>
          <a:effectLst>
            <a:outerShdw blurRad="57150" rotWithShape="0" algn="bl" dir="5400000" dist="19050">
              <a:srgbClr val="000000">
                <a:alpha val="47843"/>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511" name="Google Shape;511;g25be34df3b4_0_0"/>
          <p:cNvSpPr txBox="1"/>
          <p:nvPr/>
        </p:nvSpPr>
        <p:spPr>
          <a:xfrm>
            <a:off x="8346662"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512" name="Google Shape;512;g25be34df3b4_0_0"/>
          <p:cNvSpPr txBox="1"/>
          <p:nvPr/>
        </p:nvSpPr>
        <p:spPr>
          <a:xfrm>
            <a:off x="10267712"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513" name="Google Shape;513;g25be34df3b4_0_0"/>
          <p:cNvSpPr/>
          <p:nvPr/>
        </p:nvSpPr>
        <p:spPr>
          <a:xfrm>
            <a:off x="6425613"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514" name="Google Shape;514;g25be34df3b4_0_0"/>
          <p:cNvSpPr/>
          <p:nvPr/>
        </p:nvSpPr>
        <p:spPr>
          <a:xfrm>
            <a:off x="6461977"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515" name="Google Shape;515;g25be34df3b4_0_0"/>
          <p:cNvSpPr txBox="1"/>
          <p:nvPr/>
        </p:nvSpPr>
        <p:spPr>
          <a:xfrm>
            <a:off x="7199169" y="2741183"/>
            <a:ext cx="1821300" cy="400200"/>
          </a:xfrm>
          <a:prstGeom prst="rect">
            <a:avLst/>
          </a:prstGeom>
          <a:solidFill>
            <a:srgbClr val="FF2F92"/>
          </a:solidFill>
          <a:ln>
            <a:noFill/>
          </a:ln>
          <a:effectLst>
            <a:outerShdw blurRad="57150" rotWithShape="0" algn="bl" dir="5400000" dist="19050">
              <a:srgbClr val="000000">
                <a:alpha val="47843"/>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516" name="Google Shape;516;g25be34df3b4_0_0"/>
          <p:cNvSpPr txBox="1"/>
          <p:nvPr/>
        </p:nvSpPr>
        <p:spPr>
          <a:xfrm>
            <a:off x="9682179" y="2741183"/>
            <a:ext cx="1821300" cy="400200"/>
          </a:xfrm>
          <a:prstGeom prst="rect">
            <a:avLst/>
          </a:prstGeom>
          <a:solidFill>
            <a:srgbClr val="FF40FF"/>
          </a:solidFill>
          <a:ln>
            <a:noFill/>
          </a:ln>
          <a:effectLst>
            <a:outerShdw blurRad="57150" rotWithShape="0" algn="bl" dir="5400000" dist="19050">
              <a:srgbClr val="000000">
                <a:alpha val="47843"/>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pic>
        <p:nvPicPr>
          <p:cNvPr id="517" name="Google Shape;517;g25be34df3b4_0_0"/>
          <p:cNvPicPr preferRelativeResize="0"/>
          <p:nvPr/>
        </p:nvPicPr>
        <p:blipFill rotWithShape="1">
          <a:blip r:embed="rId3">
            <a:alphaModFix/>
          </a:blip>
          <a:srcRect b="0" l="0" r="0" t="0"/>
          <a:stretch/>
        </p:blipFill>
        <p:spPr>
          <a:xfrm>
            <a:off x="72050" y="1469757"/>
            <a:ext cx="6357067" cy="4589516"/>
          </a:xfrm>
          <a:prstGeom prst="rect">
            <a:avLst/>
          </a:prstGeom>
          <a:noFill/>
          <a:ln>
            <a:noFill/>
          </a:ln>
        </p:spPr>
      </p:pic>
      <p:sp>
        <p:nvSpPr>
          <p:cNvPr id="518" name="Google Shape;518;g25be34df3b4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Pia Paust-Lassen</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519" name="Google Shape;519;g25be34df3b4_0_0"/>
          <p:cNvSpPr/>
          <p:nvPr/>
        </p:nvSpPr>
        <p:spPr>
          <a:xfrm>
            <a:off x="5432078" y="5228225"/>
            <a:ext cx="6657021"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457200" marR="0" rtl="0" algn="l">
              <a:lnSpc>
                <a:spcPct val="100000"/>
              </a:lnSpc>
              <a:spcBef>
                <a:spcPts val="0"/>
              </a:spcBef>
              <a:spcAft>
                <a:spcPts val="0"/>
              </a:spcAft>
              <a:buClr>
                <a:srgbClr val="C00000"/>
              </a:buClr>
              <a:buSzPts val="1620"/>
              <a:buFont typeface="Arial"/>
              <a:buChar char="●"/>
            </a:pPr>
            <a:r>
              <a:rPr b="1" i="0" lang="de-DE" sz="1800" u="none" cap="none" strike="noStrike">
                <a:solidFill>
                  <a:srgbClr val="C00000"/>
                </a:solidFill>
                <a:latin typeface="Arial"/>
                <a:ea typeface="Arial"/>
                <a:cs typeface="Arial"/>
                <a:sym typeface="Arial"/>
              </a:rPr>
              <a:t>Welche Rolle spielen die SDG für Ihr Unternehmen</a:t>
            </a:r>
            <a:endParaRPr b="1" i="0" sz="18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rgbClr val="C00000"/>
              </a:buClr>
              <a:buSzPts val="1620"/>
              <a:buFont typeface="Arial"/>
              <a:buChar char="●"/>
            </a:pPr>
            <a:r>
              <a:rPr b="1" i="0" lang="de-DE" sz="1800" u="none" cap="none" strike="noStrike">
                <a:solidFill>
                  <a:srgbClr val="C00000"/>
                </a:solidFill>
                <a:latin typeface="Arial"/>
                <a:ea typeface="Arial"/>
                <a:cs typeface="Arial"/>
                <a:sym typeface="Arial"/>
              </a:rPr>
              <a:t>Wie stellen Sie Ihr Unternehmen für die Zukunft auf?</a:t>
            </a:r>
            <a:endParaRPr b="1" i="0" sz="1800" u="none" cap="none" strike="noStrike">
              <a:solidFill>
                <a:srgbClr val="C00000"/>
              </a:solidFill>
              <a:latin typeface="Arial"/>
              <a:ea typeface="Arial"/>
              <a:cs typeface="Arial"/>
              <a:sym typeface="Arial"/>
            </a:endParaRPr>
          </a:p>
        </p:txBody>
      </p:sp>
      <p:sp>
        <p:nvSpPr>
          <p:cNvPr id="520" name="Google Shape;520;g25be34df3b4_0_0"/>
          <p:cNvSpPr txBox="1"/>
          <p:nvPr/>
        </p:nvSpPr>
        <p:spPr>
          <a:xfrm>
            <a:off x="3338502" y="6236050"/>
            <a:ext cx="2541084" cy="56372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g28bdab124a4_0_5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526" name="Google Shape;526;g28bdab124a4_0_51"/>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527" name="Google Shape;527;g28bdab124a4_0_5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528" name="Google Shape;528;g28bdab124a4_0_51"/>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529" name="Google Shape;529;g28bdab124a4_0_51"/>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530" name="Google Shape;530;g28bdab124a4_0_51"/>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531" name="Google Shape;531;g28bdab124a4_0_51"/>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532" name="Google Shape;532;g28bdab124a4_0_51"/>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g26da63f9b3d_1_63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8" name="Google Shape;228;g26da63f9b3d_1_63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Ökologische Nachhaltigkeit des Bau- und Immobiliensektors</a:t>
            </a:r>
            <a:endParaRPr/>
          </a:p>
        </p:txBody>
      </p:sp>
      <p:sp>
        <p:nvSpPr>
          <p:cNvPr id="229" name="Google Shape;229;g26da63f9b3d_1_637"/>
          <p:cNvSpPr txBox="1"/>
          <p:nvPr>
            <p:ph idx="2" type="body"/>
          </p:nvPr>
        </p:nvSpPr>
        <p:spPr>
          <a:xfrm>
            <a:off x="72865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Quellen: BBSR 2020, DtST2021, GAfBC2019, Desatis2022 </a:t>
            </a:r>
            <a:endParaRPr/>
          </a:p>
        </p:txBody>
      </p:sp>
      <p:sp>
        <p:nvSpPr>
          <p:cNvPr id="230" name="Google Shape;230;g26da63f9b3d_1_637"/>
          <p:cNvSpPr/>
          <p:nvPr/>
        </p:nvSpPr>
        <p:spPr>
          <a:xfrm>
            <a:off x="8060081" y="1524197"/>
            <a:ext cx="3570300" cy="782676"/>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68300" lvl="0" marL="457200" marR="0" rtl="0" algn="l">
              <a:lnSpc>
                <a:spcPct val="100000"/>
              </a:lnSpc>
              <a:spcBef>
                <a:spcPts val="0"/>
              </a:spcBef>
              <a:spcAft>
                <a:spcPts val="0"/>
              </a:spcAft>
              <a:buClr>
                <a:srgbClr val="C00000"/>
              </a:buClr>
              <a:buSzPts val="2200"/>
              <a:buFont typeface="Arial"/>
              <a:buChar char="•"/>
            </a:pPr>
            <a:r>
              <a:rPr b="1" i="0" lang="de-DE" sz="1800" u="none" cap="none" strike="noStrike">
                <a:solidFill>
                  <a:srgbClr val="C00000"/>
                </a:solidFill>
                <a:latin typeface="Arial"/>
                <a:ea typeface="Arial"/>
                <a:cs typeface="Arial"/>
                <a:sym typeface="Arial"/>
              </a:rPr>
              <a:t>Schätzen Sie mal….</a:t>
            </a:r>
            <a:endParaRPr b="1" i="0" sz="1600" u="none" cap="none" strike="noStrike">
              <a:solidFill>
                <a:srgbClr val="C00000"/>
              </a:solidFill>
              <a:latin typeface="Arial"/>
              <a:ea typeface="Arial"/>
              <a:cs typeface="Arial"/>
              <a:sym typeface="Arial"/>
            </a:endParaRPr>
          </a:p>
        </p:txBody>
      </p:sp>
      <p:pic>
        <p:nvPicPr>
          <p:cNvPr id="231" name="Google Shape;231;g26da63f9b3d_1_637"/>
          <p:cNvPicPr preferRelativeResize="0"/>
          <p:nvPr/>
        </p:nvPicPr>
        <p:blipFill rotWithShape="1">
          <a:blip r:embed="rId3">
            <a:alphaModFix/>
          </a:blip>
          <a:srcRect b="0" l="0" r="0" t="0"/>
          <a:stretch/>
        </p:blipFill>
        <p:spPr>
          <a:xfrm>
            <a:off x="3350675" y="1540725"/>
            <a:ext cx="1765526" cy="1674020"/>
          </a:xfrm>
          <a:prstGeom prst="rect">
            <a:avLst/>
          </a:prstGeom>
          <a:noFill/>
          <a:ln>
            <a:noFill/>
          </a:ln>
        </p:spPr>
      </p:pic>
      <p:pic>
        <p:nvPicPr>
          <p:cNvPr id="232" name="Google Shape;232;g26da63f9b3d_1_637"/>
          <p:cNvPicPr preferRelativeResize="0"/>
          <p:nvPr/>
        </p:nvPicPr>
        <p:blipFill rotWithShape="1">
          <a:blip r:embed="rId4">
            <a:alphaModFix/>
          </a:blip>
          <a:srcRect b="0" l="0" r="0" t="0"/>
          <a:stretch/>
        </p:blipFill>
        <p:spPr>
          <a:xfrm>
            <a:off x="8429875" y="2802826"/>
            <a:ext cx="1415356" cy="1325400"/>
          </a:xfrm>
          <a:prstGeom prst="rect">
            <a:avLst/>
          </a:prstGeom>
          <a:noFill/>
          <a:ln>
            <a:noFill/>
          </a:ln>
        </p:spPr>
      </p:pic>
      <p:sp>
        <p:nvSpPr>
          <p:cNvPr id="233" name="Google Shape;233;g26da63f9b3d_1_637"/>
          <p:cNvSpPr/>
          <p:nvPr/>
        </p:nvSpPr>
        <p:spPr>
          <a:xfrm>
            <a:off x="135200" y="1540725"/>
            <a:ext cx="3570300" cy="1027500"/>
          </a:xfrm>
          <a:prstGeom prst="ellipse">
            <a:avLst/>
          </a:prstGeom>
          <a:solidFill>
            <a:srgbClr val="C9DAF8"/>
          </a:solidFill>
          <a:ln cap="flat" cmpd="sng" w="9525">
            <a:solidFill>
              <a:schemeClr val="dk2"/>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der deutschen Treibhausgas-Emissionen werden von der Baubranche verursacht</a:t>
            </a:r>
            <a:endParaRPr b="1" i="0" sz="1400" u="none" cap="none" strike="noStrike">
              <a:solidFill>
                <a:srgbClr val="000000"/>
              </a:solidFill>
              <a:latin typeface="Arial"/>
              <a:ea typeface="Arial"/>
              <a:cs typeface="Arial"/>
              <a:sym typeface="Arial"/>
            </a:endParaRPr>
          </a:p>
        </p:txBody>
      </p:sp>
      <p:pic>
        <p:nvPicPr>
          <p:cNvPr id="234" name="Google Shape;234;g26da63f9b3d_1_637"/>
          <p:cNvPicPr preferRelativeResize="0"/>
          <p:nvPr/>
        </p:nvPicPr>
        <p:blipFill rotWithShape="1">
          <a:blip r:embed="rId5">
            <a:alphaModFix/>
          </a:blip>
          <a:srcRect b="0" l="0" r="0" t="0"/>
          <a:stretch/>
        </p:blipFill>
        <p:spPr>
          <a:xfrm>
            <a:off x="3073800" y="4035947"/>
            <a:ext cx="1765524" cy="1717349"/>
          </a:xfrm>
          <a:prstGeom prst="rect">
            <a:avLst/>
          </a:prstGeom>
          <a:noFill/>
          <a:ln>
            <a:noFill/>
          </a:ln>
        </p:spPr>
      </p:pic>
      <p:pic>
        <p:nvPicPr>
          <p:cNvPr id="235" name="Google Shape;235;g26da63f9b3d_1_637"/>
          <p:cNvPicPr preferRelativeResize="0"/>
          <p:nvPr/>
        </p:nvPicPr>
        <p:blipFill rotWithShape="1">
          <a:blip r:embed="rId6">
            <a:alphaModFix/>
          </a:blip>
          <a:srcRect b="0" l="0" r="0" t="0"/>
          <a:stretch/>
        </p:blipFill>
        <p:spPr>
          <a:xfrm>
            <a:off x="10505967" y="4610335"/>
            <a:ext cx="1549258" cy="1387400"/>
          </a:xfrm>
          <a:prstGeom prst="rect">
            <a:avLst/>
          </a:prstGeom>
          <a:noFill/>
          <a:ln>
            <a:noFill/>
          </a:ln>
        </p:spPr>
      </p:pic>
      <p:sp>
        <p:nvSpPr>
          <p:cNvPr id="236" name="Google Shape;236;g26da63f9b3d_1_637"/>
          <p:cNvSpPr/>
          <p:nvPr/>
        </p:nvSpPr>
        <p:spPr>
          <a:xfrm>
            <a:off x="61750" y="3897613"/>
            <a:ext cx="3570300" cy="1027500"/>
          </a:xfrm>
          <a:prstGeom prst="ellipse">
            <a:avLst/>
          </a:prstGeom>
          <a:solidFill>
            <a:srgbClr val="FFF2CC"/>
          </a:solidFill>
          <a:ln cap="flat" cmpd="sng" w="9525">
            <a:solidFill>
              <a:schemeClr val="dk2"/>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der globalen Ressourcen werden durch die gebaute Umwelt verbraucht?</a:t>
            </a:r>
            <a:endParaRPr b="1" i="0" sz="1400" u="none" cap="none" strike="noStrike">
              <a:solidFill>
                <a:srgbClr val="000000"/>
              </a:solidFill>
              <a:latin typeface="Arial"/>
              <a:ea typeface="Arial"/>
              <a:cs typeface="Arial"/>
              <a:sym typeface="Arial"/>
            </a:endParaRPr>
          </a:p>
        </p:txBody>
      </p:sp>
      <p:sp>
        <p:nvSpPr>
          <p:cNvPr id="237" name="Google Shape;237;g26da63f9b3d_1_637"/>
          <p:cNvSpPr/>
          <p:nvPr/>
        </p:nvSpPr>
        <p:spPr>
          <a:xfrm>
            <a:off x="7352400" y="4449663"/>
            <a:ext cx="3570300" cy="1027500"/>
          </a:xfrm>
          <a:prstGeom prst="ellipse">
            <a:avLst/>
          </a:prstGeom>
          <a:solidFill>
            <a:srgbClr val="F4CCCC"/>
          </a:solidFill>
          <a:ln cap="flat" cmpd="sng" w="9525">
            <a:solidFill>
              <a:schemeClr val="dk2"/>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des Abfallaufkommens in Deutschland sind Bau- und Abbruchabfälle?</a:t>
            </a:r>
            <a:endParaRPr b="1" i="0" sz="1400" u="none" cap="none" strike="noStrike">
              <a:solidFill>
                <a:srgbClr val="000000"/>
              </a:solidFill>
              <a:latin typeface="Arial"/>
              <a:ea typeface="Arial"/>
              <a:cs typeface="Arial"/>
              <a:sym typeface="Arial"/>
            </a:endParaRPr>
          </a:p>
        </p:txBody>
      </p:sp>
      <p:sp>
        <p:nvSpPr>
          <p:cNvPr id="238" name="Google Shape;238;g26da63f9b3d_1_637"/>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239" name="Google Shape;239;g26da63f9b3d_1_637"/>
          <p:cNvSpPr/>
          <p:nvPr/>
        </p:nvSpPr>
        <p:spPr>
          <a:xfrm>
            <a:off x="5295750" y="2644838"/>
            <a:ext cx="3570300" cy="1027500"/>
          </a:xfrm>
          <a:prstGeom prst="ellipse">
            <a:avLst/>
          </a:prstGeom>
          <a:solidFill>
            <a:srgbClr val="D9EAD3"/>
          </a:solidFill>
          <a:ln cap="flat" cmpd="sng" w="9525">
            <a:solidFill>
              <a:schemeClr val="dk2"/>
            </a:solidFill>
            <a:prstDash val="solid"/>
            <a:round/>
            <a:headEnd len="sm" w="sm" type="none"/>
            <a:tailEnd len="sm" w="sm" type="none"/>
          </a:ln>
          <a:effectLst>
            <a:outerShdw blurRad="57150" rotWithShape="0" algn="bl" dir="5400000" dist="19050">
              <a:srgbClr val="000000">
                <a:alpha val="49411"/>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der Flächenveränderungen in Deutschland  entstehen durch die Baubranches?</a:t>
            </a:r>
            <a:endParaRPr b="1" i="0" sz="1400" u="none" cap="none" strike="noStrike">
              <a:solidFill>
                <a:srgbClr val="000000"/>
              </a:solidFill>
              <a:latin typeface="Arial"/>
              <a:ea typeface="Arial"/>
              <a:cs typeface="Arial"/>
              <a:sym typeface="Arial"/>
            </a:endParaRPr>
          </a:p>
        </p:txBody>
      </p:sp>
      <p:sp>
        <p:nvSpPr>
          <p:cNvPr id="240" name="Google Shape;240;g26da63f9b3d_1_637"/>
          <p:cNvSpPr/>
          <p:nvPr/>
        </p:nvSpPr>
        <p:spPr>
          <a:xfrm>
            <a:off x="5978820" y="327511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241" name="Google Shape;241;g26da63f9b3d_1_637"/>
          <p:cNvSpPr/>
          <p:nvPr/>
        </p:nvSpPr>
        <p:spPr>
          <a:xfrm>
            <a:off x="5978820" y="327511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242" name="Google Shape;242;g26da63f9b3d_1_637"/>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g25be34df3b4_0_122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49" name="Google Shape;249;g25be34df3b4_0_1225"/>
          <p:cNvSpPr txBox="1"/>
          <p:nvPr>
            <p:ph type="title"/>
          </p:nvPr>
        </p:nvSpPr>
        <p:spPr>
          <a:xfrm>
            <a:off x="360000" y="324700"/>
            <a:ext cx="9000000" cy="9354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56250"/>
              <a:buNone/>
            </a:pPr>
            <a:r>
              <a:rPr lang="de-DE">
                <a:latin typeface="Trebuchet MS"/>
                <a:ea typeface="Trebuchet MS"/>
                <a:cs typeface="Trebuchet MS"/>
                <a:sym typeface="Trebuchet MS"/>
              </a:rPr>
              <a:t>Nachhaltigkeit und Rohstoffschonung:</a:t>
            </a:r>
            <a:endParaRPr>
              <a:latin typeface="Trebuchet MS"/>
              <a:ea typeface="Trebuchet MS"/>
              <a:cs typeface="Trebuchet MS"/>
              <a:sym typeface="Trebuchet MS"/>
            </a:endParaRPr>
          </a:p>
          <a:p>
            <a:pPr indent="0" lvl="0" marL="0" rtl="0" algn="l">
              <a:lnSpc>
                <a:spcPct val="100000"/>
              </a:lnSpc>
              <a:spcBef>
                <a:spcPts val="0"/>
              </a:spcBef>
              <a:spcAft>
                <a:spcPts val="0"/>
              </a:spcAft>
              <a:buSzPct val="56250"/>
              <a:buNone/>
            </a:pPr>
            <a:r>
              <a:rPr lang="de-DE"/>
              <a:t>Inländische Rohstoffentnahme</a:t>
            </a:r>
            <a:br>
              <a:rPr lang="de-DE">
                <a:latin typeface="Trebuchet MS"/>
                <a:ea typeface="Trebuchet MS"/>
                <a:cs typeface="Trebuchet MS"/>
                <a:sym typeface="Trebuchet MS"/>
              </a:rPr>
            </a:br>
            <a:endParaRPr>
              <a:latin typeface="Trebuchet MS"/>
              <a:ea typeface="Trebuchet MS"/>
              <a:cs typeface="Trebuchet MS"/>
              <a:sym typeface="Trebuchet MS"/>
            </a:endParaRPr>
          </a:p>
        </p:txBody>
      </p:sp>
      <p:sp>
        <p:nvSpPr>
          <p:cNvPr id="250" name="Google Shape;250;g25be34df3b4_0_1225"/>
          <p:cNvSpPr txBox="1"/>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Dipl.-Ing. Volker Handke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Die Projektagentur BBNE</a:t>
            </a:r>
            <a:endParaRPr b="0" i="0" sz="1200" u="none" cap="none" strike="noStrike">
              <a:solidFill>
                <a:schemeClr val="lt1"/>
              </a:solidFill>
              <a:latin typeface="Trebuchet MS"/>
              <a:ea typeface="Trebuchet MS"/>
              <a:cs typeface="Trebuchet MS"/>
              <a:sym typeface="Trebuchet MS"/>
            </a:endParaRPr>
          </a:p>
        </p:txBody>
      </p:sp>
      <p:pic>
        <p:nvPicPr>
          <p:cNvPr descr="https://www.umweltbundesamt.de/sites/default/files/medien/384/bilder/2_abb_inlaend-entnahme-rohstoffe_2023-01-23.png" id="251" name="Google Shape;251;g25be34df3b4_0_1225"/>
          <p:cNvPicPr preferRelativeResize="0"/>
          <p:nvPr/>
        </p:nvPicPr>
        <p:blipFill rotWithShape="1">
          <a:blip r:embed="rId3">
            <a:alphaModFix/>
          </a:blip>
          <a:srcRect b="13519" l="12567" r="28564" t="10808"/>
          <a:stretch/>
        </p:blipFill>
        <p:spPr>
          <a:xfrm>
            <a:off x="107755" y="1417747"/>
            <a:ext cx="6448688" cy="4679003"/>
          </a:xfrm>
          <a:prstGeom prst="rect">
            <a:avLst/>
          </a:prstGeom>
          <a:noFill/>
          <a:ln>
            <a:noFill/>
          </a:ln>
        </p:spPr>
      </p:pic>
      <p:pic>
        <p:nvPicPr>
          <p:cNvPr id="252" name="Google Shape;252;g25be34df3b4_0_1225"/>
          <p:cNvPicPr preferRelativeResize="0"/>
          <p:nvPr/>
        </p:nvPicPr>
        <p:blipFill rotWithShape="1">
          <a:blip r:embed="rId4">
            <a:alphaModFix/>
          </a:blip>
          <a:srcRect b="0" l="0" r="0" t="0"/>
          <a:stretch/>
        </p:blipFill>
        <p:spPr>
          <a:xfrm>
            <a:off x="6804264" y="1367638"/>
            <a:ext cx="2138254" cy="4679005"/>
          </a:xfrm>
          <a:prstGeom prst="rect">
            <a:avLst/>
          </a:prstGeom>
          <a:noFill/>
          <a:ln>
            <a:noFill/>
          </a:ln>
        </p:spPr>
      </p:pic>
      <p:pic>
        <p:nvPicPr>
          <p:cNvPr id="253" name="Google Shape;253;g25be34df3b4_0_1225"/>
          <p:cNvPicPr preferRelativeResize="0"/>
          <p:nvPr/>
        </p:nvPicPr>
        <p:blipFill rotWithShape="1">
          <a:blip r:embed="rId5">
            <a:alphaModFix/>
          </a:blip>
          <a:srcRect b="0" l="0" r="0" t="0"/>
          <a:stretch/>
        </p:blipFill>
        <p:spPr>
          <a:xfrm>
            <a:off x="1780239" y="1810508"/>
            <a:ext cx="4776204" cy="491286"/>
          </a:xfrm>
          <a:prstGeom prst="rect">
            <a:avLst/>
          </a:prstGeom>
          <a:noFill/>
          <a:ln>
            <a:noFill/>
          </a:ln>
        </p:spPr>
      </p:pic>
      <p:sp>
        <p:nvSpPr>
          <p:cNvPr id="254" name="Google Shape;254;g25be34df3b4_0_1225"/>
          <p:cNvSpPr txBox="1"/>
          <p:nvPr/>
        </p:nvSpPr>
        <p:spPr>
          <a:xfrm>
            <a:off x="3338502" y="6236050"/>
            <a:ext cx="2541084" cy="56372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sp>
        <p:nvSpPr>
          <p:cNvPr id="255" name="Google Shape;255;g25be34df3b4_0_1225"/>
          <p:cNvSpPr/>
          <p:nvPr/>
        </p:nvSpPr>
        <p:spPr>
          <a:xfrm>
            <a:off x="8712064" y="1593410"/>
            <a:ext cx="3189054" cy="429890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36000" spcFirstLastPara="1" rIns="0" wrap="square" tIns="0">
            <a:noAutofit/>
          </a:bodyPr>
          <a:lstStyle/>
          <a:p>
            <a:pPr indent="-336550" lvl="0" marL="457200" marR="0" rtl="0" algn="l">
              <a:lnSpc>
                <a:spcPct val="100000"/>
              </a:lnSpc>
              <a:spcBef>
                <a:spcPts val="600"/>
              </a:spcBef>
              <a:spcAft>
                <a:spcPts val="0"/>
              </a:spcAft>
              <a:buClr>
                <a:srgbClr val="C00000"/>
              </a:buClr>
              <a:buSzPts val="1800"/>
              <a:buFont typeface="Arial"/>
              <a:buChar char="●"/>
            </a:pPr>
            <a:r>
              <a:rPr b="1" i="0" lang="de-DE" sz="1800" u="none" cap="none" strike="noStrike">
                <a:solidFill>
                  <a:srgbClr val="C00000"/>
                </a:solidFill>
                <a:latin typeface="Arial"/>
                <a:ea typeface="Arial"/>
                <a:cs typeface="Arial"/>
                <a:sym typeface="Arial"/>
              </a:rPr>
              <a:t>Woher stammen die Rohstoffe und Baumaterialien die in ihrem Betrieb verwendet werden? </a:t>
            </a:r>
            <a:endParaRPr b="1" i="0" sz="1800" u="none" cap="none" strike="noStrike">
              <a:solidFill>
                <a:srgbClr val="C00000"/>
              </a:solidFill>
              <a:latin typeface="Arial"/>
              <a:ea typeface="Arial"/>
              <a:cs typeface="Arial"/>
              <a:sym typeface="Arial"/>
            </a:endParaRPr>
          </a:p>
          <a:p>
            <a:pPr indent="-336550" lvl="0" marL="457200" marR="0" rtl="0" algn="l">
              <a:lnSpc>
                <a:spcPct val="100000"/>
              </a:lnSpc>
              <a:spcBef>
                <a:spcPts val="600"/>
              </a:spcBef>
              <a:spcAft>
                <a:spcPts val="0"/>
              </a:spcAft>
              <a:buClr>
                <a:srgbClr val="C00000"/>
              </a:buClr>
              <a:buSzPts val="1800"/>
              <a:buFont typeface="Arial"/>
              <a:buChar char="●"/>
            </a:pPr>
            <a:r>
              <a:rPr b="1" i="0" lang="de-DE" sz="1800" u="none" cap="none" strike="noStrike">
                <a:solidFill>
                  <a:srgbClr val="C00000"/>
                </a:solidFill>
                <a:latin typeface="Arial"/>
                <a:ea typeface="Arial"/>
                <a:cs typeface="Arial"/>
                <a:sym typeface="Arial"/>
              </a:rPr>
              <a:t>Welche Informationen hat Ihr Ausbildungsbetrieb über die Lieferkette?</a:t>
            </a:r>
            <a:endParaRPr b="1" i="0" sz="1800" u="none" cap="none" strike="noStrike">
              <a:solidFill>
                <a:srgbClr val="C00000"/>
              </a:solidFill>
              <a:latin typeface="Arial"/>
              <a:ea typeface="Arial"/>
              <a:cs typeface="Arial"/>
              <a:sym typeface="Arial"/>
            </a:endParaRPr>
          </a:p>
          <a:p>
            <a:pPr indent="-336550" lvl="0" marL="457200" marR="0" rtl="0" algn="l">
              <a:lnSpc>
                <a:spcPct val="100000"/>
              </a:lnSpc>
              <a:spcBef>
                <a:spcPts val="600"/>
              </a:spcBef>
              <a:spcAft>
                <a:spcPts val="0"/>
              </a:spcAft>
              <a:buClr>
                <a:srgbClr val="C00000"/>
              </a:buClr>
              <a:buSzPts val="1800"/>
              <a:buFont typeface="Arial"/>
              <a:buChar char="●"/>
            </a:pPr>
            <a:r>
              <a:rPr b="1" i="0" lang="de-DE" sz="1800" u="none" cap="none" strike="noStrike">
                <a:solidFill>
                  <a:srgbClr val="C00000"/>
                </a:solidFill>
                <a:latin typeface="Arial"/>
                <a:ea typeface="Arial"/>
                <a:cs typeface="Arial"/>
                <a:sym typeface="Arial"/>
              </a:rPr>
              <a:t>Worauf wird beim Einkauf geachtet?</a:t>
            </a:r>
            <a:endParaRPr b="1" i="0" sz="1800" u="none" cap="none" strike="noStrike">
              <a:solidFill>
                <a:srgbClr val="C00000"/>
              </a:solidFill>
              <a:latin typeface="Arial"/>
              <a:ea typeface="Arial"/>
              <a:cs typeface="Arial"/>
              <a:sym typeface="Arial"/>
            </a:endParaRPr>
          </a:p>
        </p:txBody>
      </p:sp>
      <p:sp>
        <p:nvSpPr>
          <p:cNvPr id="256" name="Google Shape;256;g25be34df3b4_0_1225"/>
          <p:cNvSpPr txBox="1"/>
          <p:nvPr/>
        </p:nvSpPr>
        <p:spPr>
          <a:xfrm>
            <a:off x="7286543" y="6254497"/>
            <a:ext cx="4616400" cy="557400"/>
          </a:xfrm>
          <a:prstGeom prst="rect">
            <a:avLst/>
          </a:prstGeom>
          <a:noFill/>
          <a:ln>
            <a:noFill/>
          </a:ln>
        </p:spPr>
        <p:txBody>
          <a:bodyPr anchorCtr="0" anchor="ctr" bIns="45700" lIns="91425" spcFirstLastPara="1" rIns="91425" wrap="square" tIns="45700">
            <a:normAutofit/>
          </a:bodyPr>
          <a:lstStyle/>
          <a:p>
            <a:pPr indent="0" lvl="0" marL="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Quelle: UBA 2023</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g26da63f9b3d_1_25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63" name="Google Shape;263;g26da63f9b3d_1_255"/>
          <p:cNvSpPr txBox="1"/>
          <p:nvPr>
            <p:ph type="title"/>
          </p:nvPr>
        </p:nvSpPr>
        <p:spPr>
          <a:xfrm>
            <a:off x="3305800" y="140425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Bauabfälle</a:t>
            </a:r>
            <a:endParaRPr/>
          </a:p>
        </p:txBody>
      </p:sp>
      <p:sp>
        <p:nvSpPr>
          <p:cNvPr id="264" name="Google Shape;264;g26da63f9b3d_1_255"/>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DESTAIS 2022, bbs 2021b, UBA 2010</a:t>
            </a:r>
            <a:endParaRPr/>
          </a:p>
        </p:txBody>
      </p:sp>
      <p:sp>
        <p:nvSpPr>
          <p:cNvPr id="265" name="Google Shape;265;g26da63f9b3d_1_25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266" name="Google Shape;266;g26da63f9b3d_1_255"/>
          <p:cNvPicPr preferRelativeResize="0"/>
          <p:nvPr/>
        </p:nvPicPr>
        <p:blipFill rotWithShape="1">
          <a:blip r:embed="rId3">
            <a:alphaModFix/>
          </a:blip>
          <a:srcRect b="5327" l="0" r="0" t="0"/>
          <a:stretch/>
        </p:blipFill>
        <p:spPr>
          <a:xfrm>
            <a:off x="3" y="1690081"/>
            <a:ext cx="10068321" cy="4423453"/>
          </a:xfrm>
          <a:prstGeom prst="rect">
            <a:avLst/>
          </a:prstGeom>
          <a:noFill/>
          <a:ln>
            <a:noFill/>
          </a:ln>
        </p:spPr>
      </p:pic>
      <p:sp>
        <p:nvSpPr>
          <p:cNvPr id="267" name="Google Shape;267;g26da63f9b3d_1_255"/>
          <p:cNvSpPr/>
          <p:nvPr/>
        </p:nvSpPr>
        <p:spPr>
          <a:xfrm>
            <a:off x="5526725" y="1404249"/>
            <a:ext cx="6589200" cy="97681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42900" lvl="0" marL="457200" marR="0" rtl="0" algn="l">
              <a:lnSpc>
                <a:spcPct val="100000"/>
              </a:lnSpc>
              <a:spcBef>
                <a:spcPts val="0"/>
              </a:spcBef>
              <a:spcAft>
                <a:spcPts val="0"/>
              </a:spcAft>
              <a:buClr>
                <a:srgbClr val="C00000"/>
              </a:buClr>
              <a:buSzPts val="1800"/>
              <a:buFont typeface="Arial"/>
              <a:buChar char="•"/>
            </a:pPr>
            <a:r>
              <a:rPr b="1" i="0" lang="de-DE" sz="1800" u="none" cap="none" strike="noStrike">
                <a:solidFill>
                  <a:srgbClr val="C00000"/>
                </a:solidFill>
                <a:latin typeface="Arial"/>
                <a:ea typeface="Arial"/>
                <a:cs typeface="Arial"/>
                <a:sym typeface="Arial"/>
              </a:rPr>
              <a:t>Welche Bauabfälle fallen auf der Baustelle an?</a:t>
            </a:r>
            <a:endParaRPr b="1" i="0" sz="1800" u="none" cap="none" strike="noStrike">
              <a:solidFill>
                <a:srgbClr val="C00000"/>
              </a:solidFill>
              <a:latin typeface="Arial"/>
              <a:ea typeface="Arial"/>
              <a:cs typeface="Arial"/>
              <a:sym typeface="Arial"/>
            </a:endParaRPr>
          </a:p>
          <a:p>
            <a:pPr indent="-330200" lvl="0" marL="457200" marR="0" rtl="0" algn="l">
              <a:lnSpc>
                <a:spcPct val="100000"/>
              </a:lnSpc>
              <a:spcBef>
                <a:spcPts val="0"/>
              </a:spcBef>
              <a:spcAft>
                <a:spcPts val="0"/>
              </a:spcAft>
              <a:buClr>
                <a:srgbClr val="C00000"/>
              </a:buClr>
              <a:buSzPts val="1600"/>
              <a:buFont typeface="Arial"/>
              <a:buChar char="•"/>
            </a:pPr>
            <a:r>
              <a:rPr b="1" i="0" lang="de-DE" sz="1800" u="none" cap="none" strike="noStrike">
                <a:solidFill>
                  <a:srgbClr val="C00000"/>
                </a:solidFill>
                <a:latin typeface="Arial"/>
                <a:ea typeface="Arial"/>
                <a:cs typeface="Arial"/>
                <a:sym typeface="Arial"/>
              </a:rPr>
              <a:t>In welcher Menge fallen sie an?</a:t>
            </a:r>
            <a:endParaRPr b="1" i="0" sz="1800" u="none" cap="none" strike="noStrike">
              <a:solidFill>
                <a:srgbClr val="C00000"/>
              </a:solidFill>
              <a:latin typeface="Arial"/>
              <a:ea typeface="Arial"/>
              <a:cs typeface="Arial"/>
              <a:sym typeface="Arial"/>
            </a:endParaRPr>
          </a:p>
          <a:p>
            <a:pPr indent="-330200" lvl="0" marL="457200" marR="0" rtl="0" algn="l">
              <a:lnSpc>
                <a:spcPct val="100000"/>
              </a:lnSpc>
              <a:spcBef>
                <a:spcPts val="0"/>
              </a:spcBef>
              <a:spcAft>
                <a:spcPts val="0"/>
              </a:spcAft>
              <a:buClr>
                <a:srgbClr val="C00000"/>
              </a:buClr>
              <a:buSzPts val="1600"/>
              <a:buFont typeface="Arial"/>
              <a:buChar char="•"/>
            </a:pPr>
            <a:r>
              <a:rPr b="1" i="0" lang="de-DE" sz="1800" u="none" cap="none" strike="noStrike">
                <a:solidFill>
                  <a:srgbClr val="C00000"/>
                </a:solidFill>
                <a:latin typeface="Arial"/>
                <a:ea typeface="Arial"/>
                <a:cs typeface="Arial"/>
                <a:sym typeface="Arial"/>
              </a:rPr>
              <a:t>Wo verbleiben die anfallenden Bauabfälle? </a:t>
            </a:r>
            <a:endParaRPr b="1" i="0" sz="1800" u="none" cap="none" strike="noStrike">
              <a:solidFill>
                <a:srgbClr val="C00000"/>
              </a:solidFill>
              <a:latin typeface="Arial"/>
              <a:ea typeface="Arial"/>
              <a:cs typeface="Arial"/>
              <a:sym typeface="Arial"/>
            </a:endParaRPr>
          </a:p>
        </p:txBody>
      </p:sp>
      <p:sp>
        <p:nvSpPr>
          <p:cNvPr id="268" name="Google Shape;268;g26da63f9b3d_1_255"/>
          <p:cNvSpPr txBox="1"/>
          <p:nvPr>
            <p:ph type="title"/>
          </p:nvPr>
        </p:nvSpPr>
        <p:spPr>
          <a:xfrm>
            <a:off x="152400" y="42050"/>
            <a:ext cx="91515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Abfall</a:t>
            </a:r>
            <a:endParaRPr/>
          </a:p>
          <a:p>
            <a:pPr indent="0" lvl="0" marL="0" rtl="0" algn="l">
              <a:lnSpc>
                <a:spcPct val="100000"/>
              </a:lnSpc>
              <a:spcBef>
                <a:spcPts val="0"/>
              </a:spcBef>
              <a:spcAft>
                <a:spcPts val="0"/>
              </a:spcAft>
              <a:buSzPts val="1800"/>
              <a:buNone/>
            </a:pPr>
            <a:r>
              <a:rPr lang="de-DE"/>
              <a:t>Bau- und Abbruchabfälle</a:t>
            </a:r>
            <a:endParaRPr/>
          </a:p>
        </p:txBody>
      </p:sp>
      <p:sp>
        <p:nvSpPr>
          <p:cNvPr id="269" name="Google Shape;269;g26da63f9b3d_1_255"/>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g26da63f9b3d_1_33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76" name="Google Shape;276;g26da63f9b3d_1_3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Nachhaltiger Gebäudeabriss: Getrennthaltung von Bau- und Abbruchabfälle</a:t>
            </a:r>
            <a:endParaRPr/>
          </a:p>
        </p:txBody>
      </p:sp>
      <p:sp>
        <p:nvSpPr>
          <p:cNvPr id="277" name="Google Shape;277;g26da63f9b3d_1_33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Quellen: Privat</a:t>
            </a:r>
            <a:endParaRPr/>
          </a:p>
        </p:txBody>
      </p:sp>
      <p:sp>
        <p:nvSpPr>
          <p:cNvPr id="278" name="Google Shape;278;g26da63f9b3d_1_331"/>
          <p:cNvSpPr/>
          <p:nvPr/>
        </p:nvSpPr>
        <p:spPr>
          <a:xfrm>
            <a:off x="8661783" y="1423040"/>
            <a:ext cx="3428764" cy="4692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200"/>
              </a:spcBef>
              <a:spcAft>
                <a:spcPts val="0"/>
              </a:spcAft>
              <a:buClr>
                <a:srgbClr val="000000"/>
              </a:buClr>
              <a:buSzPts val="1700"/>
              <a:buFont typeface="Arial"/>
              <a:buNone/>
            </a:pPr>
            <a:r>
              <a:rPr b="1" i="0" lang="de-DE" sz="1800" u="none" cap="none" strike="noStrike">
                <a:solidFill>
                  <a:srgbClr val="C00000"/>
                </a:solidFill>
                <a:latin typeface="Arial"/>
                <a:ea typeface="Arial"/>
                <a:cs typeface="Arial"/>
                <a:sym typeface="Arial"/>
              </a:rPr>
              <a:t>Ein Wohngebäude mit einem asphaltierten Innenhof soll abgerissen werden.</a:t>
            </a:r>
            <a:endParaRPr b="1" i="0" sz="1800" u="none" cap="none" strike="noStrike">
              <a:solidFill>
                <a:srgbClr val="C00000"/>
              </a:solidFill>
              <a:latin typeface="Arial"/>
              <a:ea typeface="Arial"/>
              <a:cs typeface="Arial"/>
              <a:sym typeface="Arial"/>
            </a:endParaRPr>
          </a:p>
          <a:p>
            <a:pPr indent="0" lvl="0" marL="0" marR="0" rtl="0" algn="l">
              <a:lnSpc>
                <a:spcPct val="100000"/>
              </a:lnSpc>
              <a:spcBef>
                <a:spcPts val="200"/>
              </a:spcBef>
              <a:spcAft>
                <a:spcPts val="0"/>
              </a:spcAft>
              <a:buClr>
                <a:srgbClr val="000000"/>
              </a:buClr>
              <a:buSzPts val="1700"/>
              <a:buFont typeface="Arial"/>
              <a:buNone/>
            </a:pPr>
            <a:r>
              <a:rPr b="1" i="0" lang="de-DE" sz="1800" u="none" cap="none" strike="noStrike">
                <a:solidFill>
                  <a:srgbClr val="C00000"/>
                </a:solidFill>
                <a:latin typeface="Arial"/>
                <a:ea typeface="Arial"/>
                <a:cs typeface="Arial"/>
                <a:sym typeface="Arial"/>
              </a:rPr>
              <a:t>Für welche Fraktionen der Abbruchabfälle bereiten Sie eine getrennte Erfassung und Sammlung vor?</a:t>
            </a:r>
            <a:endParaRPr b="1" i="0" sz="1800" u="none" cap="none" strike="noStrike">
              <a:solidFill>
                <a:srgbClr val="C00000"/>
              </a:solidFill>
              <a:latin typeface="Arial"/>
              <a:ea typeface="Arial"/>
              <a:cs typeface="Arial"/>
              <a:sym typeface="Arial"/>
            </a:endParaRPr>
          </a:p>
          <a:p>
            <a:pPr indent="0" lvl="0" marL="0" marR="0" rtl="0" algn="l">
              <a:lnSpc>
                <a:spcPct val="100000"/>
              </a:lnSpc>
              <a:spcBef>
                <a:spcPts val="200"/>
              </a:spcBef>
              <a:spcAft>
                <a:spcPts val="0"/>
              </a:spcAft>
              <a:buClr>
                <a:srgbClr val="000000"/>
              </a:buClr>
              <a:buSzPts val="1700"/>
              <a:buFont typeface="Arial"/>
              <a:buNone/>
            </a:pPr>
            <a:r>
              <a:rPr b="1" i="0" lang="de-DE" sz="1800" u="none" cap="none" strike="noStrike">
                <a:solidFill>
                  <a:srgbClr val="C00000"/>
                </a:solidFill>
                <a:latin typeface="Arial"/>
                <a:ea typeface="Arial"/>
                <a:cs typeface="Arial"/>
                <a:sym typeface="Arial"/>
              </a:rPr>
              <a:t>Welche Fraktionen erfassen und sammeln sie getrennt bei:</a:t>
            </a:r>
            <a:endParaRPr b="1" i="0" sz="1800" u="none" cap="none" strike="noStrike">
              <a:solidFill>
                <a:srgbClr val="C00000"/>
              </a:solidFill>
              <a:latin typeface="Arial"/>
              <a:ea typeface="Arial"/>
              <a:cs typeface="Arial"/>
              <a:sym typeface="Arial"/>
            </a:endParaRPr>
          </a:p>
          <a:p>
            <a:pPr indent="-349250" lvl="0" marL="457200" marR="0" rtl="0" algn="l">
              <a:lnSpc>
                <a:spcPct val="100000"/>
              </a:lnSpc>
              <a:spcBef>
                <a:spcPts val="200"/>
              </a:spcBef>
              <a:spcAft>
                <a:spcPts val="0"/>
              </a:spcAft>
              <a:buClr>
                <a:srgbClr val="FF0000"/>
              </a:buClr>
              <a:buSzPts val="1900"/>
              <a:buFont typeface="Arial"/>
              <a:buChar char="●"/>
            </a:pPr>
            <a:r>
              <a:rPr b="1" i="0" lang="de-DE" sz="1800" u="none" cap="none" strike="noStrike">
                <a:solidFill>
                  <a:srgbClr val="C00000"/>
                </a:solidFill>
                <a:latin typeface="Arial"/>
                <a:ea typeface="Arial"/>
                <a:cs typeface="Arial"/>
                <a:sym typeface="Arial"/>
              </a:rPr>
              <a:t>Bürogebäude</a:t>
            </a:r>
            <a:endParaRPr b="1" i="0" sz="1800" u="none" cap="none" strike="noStrike">
              <a:solidFill>
                <a:srgbClr val="C00000"/>
              </a:solidFill>
              <a:latin typeface="Arial"/>
              <a:ea typeface="Arial"/>
              <a:cs typeface="Arial"/>
              <a:sym typeface="Arial"/>
            </a:endParaRPr>
          </a:p>
          <a:p>
            <a:pPr indent="-349250" lvl="0" marL="457200" marR="0" rtl="0" algn="l">
              <a:lnSpc>
                <a:spcPct val="100000"/>
              </a:lnSpc>
              <a:spcBef>
                <a:spcPts val="200"/>
              </a:spcBef>
              <a:spcAft>
                <a:spcPts val="0"/>
              </a:spcAft>
              <a:buClr>
                <a:srgbClr val="FF0000"/>
              </a:buClr>
              <a:buSzPts val="1900"/>
              <a:buFont typeface="Arial"/>
              <a:buChar char="●"/>
            </a:pPr>
            <a:r>
              <a:rPr b="1" i="0" lang="de-DE" sz="1800" u="none" cap="none" strike="noStrike">
                <a:solidFill>
                  <a:srgbClr val="C00000"/>
                </a:solidFill>
                <a:latin typeface="Arial"/>
                <a:ea typeface="Arial"/>
                <a:cs typeface="Arial"/>
                <a:sym typeface="Arial"/>
              </a:rPr>
              <a:t>Kleingewerbe</a:t>
            </a:r>
            <a:endParaRPr b="1" i="0" sz="1800" u="none" cap="none" strike="noStrike">
              <a:solidFill>
                <a:srgbClr val="C00000"/>
              </a:solidFill>
              <a:latin typeface="Arial"/>
              <a:ea typeface="Arial"/>
              <a:cs typeface="Arial"/>
              <a:sym typeface="Arial"/>
            </a:endParaRPr>
          </a:p>
          <a:p>
            <a:pPr indent="-349250" lvl="0" marL="457200" marR="0" rtl="0" algn="l">
              <a:lnSpc>
                <a:spcPct val="100000"/>
              </a:lnSpc>
              <a:spcBef>
                <a:spcPts val="200"/>
              </a:spcBef>
              <a:spcAft>
                <a:spcPts val="0"/>
              </a:spcAft>
              <a:buClr>
                <a:srgbClr val="FF0000"/>
              </a:buClr>
              <a:buSzPts val="1900"/>
              <a:buFont typeface="Arial"/>
              <a:buChar char="●"/>
            </a:pPr>
            <a:r>
              <a:rPr b="1" i="0" lang="de-DE" sz="1800" u="none" cap="none" strike="noStrike">
                <a:solidFill>
                  <a:srgbClr val="C00000"/>
                </a:solidFill>
                <a:latin typeface="Arial"/>
                <a:ea typeface="Arial"/>
                <a:cs typeface="Arial"/>
                <a:sym typeface="Arial"/>
              </a:rPr>
              <a:t>Industriegebäude</a:t>
            </a:r>
            <a:endParaRPr b="1" i="0" sz="1800" u="none" cap="none" strike="noStrike">
              <a:solidFill>
                <a:srgbClr val="C00000"/>
              </a:solidFill>
              <a:latin typeface="Arial"/>
              <a:ea typeface="Arial"/>
              <a:cs typeface="Arial"/>
              <a:sym typeface="Arial"/>
            </a:endParaRPr>
          </a:p>
        </p:txBody>
      </p:sp>
      <p:sp>
        <p:nvSpPr>
          <p:cNvPr id="279" name="Google Shape;279;g26da63f9b3d_1_33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280" name="Google Shape;280;g26da63f9b3d_1_331"/>
          <p:cNvPicPr preferRelativeResize="0"/>
          <p:nvPr/>
        </p:nvPicPr>
        <p:blipFill rotWithShape="1">
          <a:blip r:embed="rId3">
            <a:alphaModFix/>
          </a:blip>
          <a:srcRect b="0" l="0" r="0" t="0"/>
          <a:stretch/>
        </p:blipFill>
        <p:spPr>
          <a:xfrm>
            <a:off x="708400" y="-3272168"/>
            <a:ext cx="705584" cy="1242718"/>
          </a:xfrm>
          <a:prstGeom prst="rect">
            <a:avLst/>
          </a:prstGeom>
          <a:noFill/>
          <a:ln>
            <a:noFill/>
          </a:ln>
        </p:spPr>
      </p:pic>
      <p:sp>
        <p:nvSpPr>
          <p:cNvPr id="281" name="Google Shape;281;g26da63f9b3d_1_331"/>
          <p:cNvSpPr/>
          <p:nvPr/>
        </p:nvSpPr>
        <p:spPr>
          <a:xfrm>
            <a:off x="5501491" y="-694887"/>
            <a:ext cx="59346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https://www.zh.ch/de/umwelt-tiere/abfall-rohstoffe/abfaelle/bauabfall.html</a:t>
            </a:r>
            <a:endParaRPr b="0" i="0" sz="1400" u="none" cap="none" strike="noStrike">
              <a:solidFill>
                <a:srgbClr val="000000"/>
              </a:solidFill>
              <a:latin typeface="Arial"/>
              <a:ea typeface="Arial"/>
              <a:cs typeface="Arial"/>
              <a:sym typeface="Arial"/>
            </a:endParaRPr>
          </a:p>
        </p:txBody>
      </p:sp>
      <p:pic>
        <p:nvPicPr>
          <p:cNvPr descr="Bildvorschau" id="282" name="Google Shape;282;g26da63f9b3d_1_331"/>
          <p:cNvPicPr preferRelativeResize="0"/>
          <p:nvPr/>
        </p:nvPicPr>
        <p:blipFill rotWithShape="1">
          <a:blip r:embed="rId4">
            <a:alphaModFix/>
          </a:blip>
          <a:srcRect b="4942" l="5464" r="0" t="0"/>
          <a:stretch/>
        </p:blipFill>
        <p:spPr>
          <a:xfrm>
            <a:off x="5262932" y="1526238"/>
            <a:ext cx="3205859" cy="4349461"/>
          </a:xfrm>
          <a:prstGeom prst="rect">
            <a:avLst/>
          </a:prstGeom>
          <a:noFill/>
          <a:ln>
            <a:noFill/>
          </a:ln>
        </p:spPr>
      </p:pic>
      <p:pic>
        <p:nvPicPr>
          <p:cNvPr descr="Bildvorschau" id="283" name="Google Shape;283;g26da63f9b3d_1_331"/>
          <p:cNvPicPr preferRelativeResize="0"/>
          <p:nvPr/>
        </p:nvPicPr>
        <p:blipFill rotWithShape="1">
          <a:blip r:embed="rId5">
            <a:alphaModFix/>
          </a:blip>
          <a:srcRect b="0" l="10864" r="0" t="0"/>
          <a:stretch/>
        </p:blipFill>
        <p:spPr>
          <a:xfrm>
            <a:off x="0" y="1580559"/>
            <a:ext cx="5069941" cy="4240820"/>
          </a:xfrm>
          <a:prstGeom prst="rect">
            <a:avLst/>
          </a:prstGeom>
          <a:noFill/>
          <a:ln>
            <a:noFill/>
          </a:ln>
        </p:spPr>
      </p:pic>
      <p:sp>
        <p:nvSpPr>
          <p:cNvPr id="284" name="Google Shape;284;g26da63f9b3d_1_331"/>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pic>
        <p:nvPicPr>
          <p:cNvPr id="290" name="Google Shape;290;g26da63f9b3d_1_561"/>
          <p:cNvPicPr preferRelativeResize="0"/>
          <p:nvPr/>
        </p:nvPicPr>
        <p:blipFill rotWithShape="1">
          <a:blip r:embed="rId3">
            <a:alphaModFix/>
          </a:blip>
          <a:srcRect b="0" l="0" r="0" t="0"/>
          <a:stretch/>
        </p:blipFill>
        <p:spPr>
          <a:xfrm>
            <a:off x="96799" y="1957701"/>
            <a:ext cx="5371496" cy="3473336"/>
          </a:xfrm>
          <a:prstGeom prst="rect">
            <a:avLst/>
          </a:prstGeom>
          <a:noFill/>
          <a:ln>
            <a:noFill/>
          </a:ln>
        </p:spPr>
      </p:pic>
      <p:sp>
        <p:nvSpPr>
          <p:cNvPr id="291" name="Google Shape;291;g26da63f9b3d_1_561"/>
          <p:cNvSpPr/>
          <p:nvPr/>
        </p:nvSpPr>
        <p:spPr>
          <a:xfrm>
            <a:off x="5359650" y="2456625"/>
            <a:ext cx="2263367" cy="369369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23850" lvl="0" marL="457200" marR="0" rtl="0" algn="l">
              <a:lnSpc>
                <a:spcPct val="100000"/>
              </a:lnSpc>
              <a:spcBef>
                <a:spcPts val="0"/>
              </a:spcBef>
              <a:spcAft>
                <a:spcPts val="0"/>
              </a:spcAft>
              <a:buClr>
                <a:srgbClr val="C00000"/>
              </a:buClr>
              <a:buSzPts val="2160"/>
              <a:buFont typeface="Arial"/>
              <a:buChar char="•"/>
            </a:pPr>
            <a:r>
              <a:rPr b="0" i="0" lang="de-DE" sz="1800" u="none" cap="none" strike="noStrike">
                <a:solidFill>
                  <a:srgbClr val="C00000"/>
                </a:solidFill>
                <a:latin typeface="Arial"/>
                <a:ea typeface="Arial"/>
                <a:cs typeface="Arial"/>
                <a:sym typeface="Arial"/>
              </a:rPr>
              <a:t>Wieviel THG-Emissionen lassen sich vermeiden, wenn statt Diesel Biodiesel und statt Ottokraftstoffe Bioethanol eingesetzt würde?</a:t>
            </a:r>
            <a:endParaRPr b="0" i="0" sz="1800" u="none" cap="none" strike="noStrike">
              <a:solidFill>
                <a:srgbClr val="C00000"/>
              </a:solidFill>
              <a:latin typeface="Arial"/>
              <a:ea typeface="Arial"/>
              <a:cs typeface="Arial"/>
              <a:sym typeface="Arial"/>
            </a:endParaRPr>
          </a:p>
        </p:txBody>
      </p:sp>
      <p:sp>
        <p:nvSpPr>
          <p:cNvPr id="292" name="Google Shape;292;g26da63f9b3d_1_56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93" name="Google Shape;293;g26da63f9b3d_1_561"/>
          <p:cNvSpPr txBox="1"/>
          <p:nvPr>
            <p:ph type="title"/>
          </p:nvPr>
        </p:nvSpPr>
        <p:spPr>
          <a:xfrm>
            <a:off x="267725" y="1464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Energieeinsatz im Baugewerbe und ihre Klimawirkung</a:t>
            </a:r>
            <a:endParaRPr/>
          </a:p>
        </p:txBody>
      </p:sp>
      <p:sp>
        <p:nvSpPr>
          <p:cNvPr id="294" name="Google Shape;294;g26da63f9b3d_1_56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Quellen: (Hauptverband der Deutschen Bauindustrie 2022,UBA 2022b, UBA 2016)</a:t>
            </a:r>
            <a:endParaRPr/>
          </a:p>
        </p:txBody>
      </p:sp>
      <p:sp>
        <p:nvSpPr>
          <p:cNvPr id="295" name="Google Shape;295;g26da63f9b3d_1_56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296" name="Google Shape;296;g26da63f9b3d_1_561"/>
          <p:cNvSpPr/>
          <p:nvPr/>
        </p:nvSpPr>
        <p:spPr>
          <a:xfrm>
            <a:off x="5359651" y="1403004"/>
            <a:ext cx="6705603" cy="105362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36550" lvl="0" marL="457200" marR="0" rtl="0" algn="l">
              <a:lnSpc>
                <a:spcPct val="100000"/>
              </a:lnSpc>
              <a:spcBef>
                <a:spcPts val="0"/>
              </a:spcBef>
              <a:spcAft>
                <a:spcPts val="0"/>
              </a:spcAft>
              <a:buClr>
                <a:srgbClr val="C00000"/>
              </a:buClr>
              <a:buSzPts val="2160"/>
              <a:buFont typeface="Arial"/>
              <a:buChar char="•"/>
            </a:pPr>
            <a:r>
              <a:rPr b="0" i="0" lang="de-DE" sz="1800" u="none" cap="none" strike="noStrike">
                <a:solidFill>
                  <a:srgbClr val="C00000"/>
                </a:solidFill>
                <a:latin typeface="Arial"/>
                <a:ea typeface="Arial"/>
                <a:cs typeface="Arial"/>
                <a:sym typeface="Arial"/>
              </a:rPr>
              <a:t>Welche Energieträger werden auf der Baustelle in welchen Mengen eingesetzt?</a:t>
            </a:r>
            <a:endParaRPr b="0" i="0" sz="1800" u="none" cap="none" strike="noStrike">
              <a:solidFill>
                <a:srgbClr val="C00000"/>
              </a:solidFill>
              <a:latin typeface="Arial"/>
              <a:ea typeface="Arial"/>
              <a:cs typeface="Arial"/>
              <a:sym typeface="Arial"/>
            </a:endParaRPr>
          </a:p>
          <a:p>
            <a:pPr indent="-323850" lvl="0" marL="457200" marR="0" rtl="0" algn="l">
              <a:lnSpc>
                <a:spcPct val="100000"/>
              </a:lnSpc>
              <a:spcBef>
                <a:spcPts val="0"/>
              </a:spcBef>
              <a:spcAft>
                <a:spcPts val="0"/>
              </a:spcAft>
              <a:buClr>
                <a:srgbClr val="C00000"/>
              </a:buClr>
              <a:buSzPts val="2160"/>
              <a:buFont typeface="Arial"/>
              <a:buChar char="•"/>
            </a:pPr>
            <a:r>
              <a:rPr b="0" i="0" lang="de-DE" sz="1800" u="none" cap="none" strike="noStrike">
                <a:solidFill>
                  <a:srgbClr val="C00000"/>
                </a:solidFill>
                <a:latin typeface="Arial"/>
                <a:ea typeface="Arial"/>
                <a:cs typeface="Arial"/>
                <a:sym typeface="Arial"/>
              </a:rPr>
              <a:t>Wieviel THG-Emissionen werden dadurch freigesetzt?</a:t>
            </a:r>
            <a:endParaRPr b="0" i="0" sz="1800" u="none" cap="none" strike="noStrike">
              <a:solidFill>
                <a:srgbClr val="C00000"/>
              </a:solidFill>
              <a:latin typeface="Arial"/>
              <a:ea typeface="Arial"/>
              <a:cs typeface="Arial"/>
              <a:sym typeface="Arial"/>
            </a:endParaRPr>
          </a:p>
        </p:txBody>
      </p:sp>
      <p:graphicFrame>
        <p:nvGraphicFramePr>
          <p:cNvPr id="297" name="Google Shape;297;g26da63f9b3d_1_561"/>
          <p:cNvGraphicFramePr/>
          <p:nvPr/>
        </p:nvGraphicFramePr>
        <p:xfrm>
          <a:off x="7695446" y="2770363"/>
          <a:ext cx="3000000" cy="3000000"/>
        </p:xfrm>
        <a:graphic>
          <a:graphicData uri="http://schemas.openxmlformats.org/drawingml/2006/table">
            <a:tbl>
              <a:tblPr>
                <a:noFill/>
                <a:tableStyleId>{1C5C3D3E-21DA-46B4-A5B6-FB90051E30A4}</a:tableStyleId>
              </a:tblPr>
              <a:tblGrid>
                <a:gridCol w="2469550"/>
                <a:gridCol w="1900250"/>
              </a:tblGrid>
              <a:tr h="330750">
                <a:tc>
                  <a:txBody>
                    <a:bodyPr/>
                    <a:lstStyle/>
                    <a:p>
                      <a:pPr indent="0" lvl="0" marL="0" marR="0" rtl="0" algn="l">
                        <a:lnSpc>
                          <a:spcPct val="100000"/>
                        </a:lnSpc>
                        <a:spcBef>
                          <a:spcPts val="0"/>
                        </a:spcBef>
                        <a:spcAft>
                          <a:spcPts val="0"/>
                        </a:spcAft>
                        <a:buClr>
                          <a:srgbClr val="000000"/>
                        </a:buClr>
                        <a:buSzPts val="900"/>
                        <a:buFont typeface="Arial"/>
                        <a:buNone/>
                      </a:pPr>
                      <a:r>
                        <a:rPr b="1" lang="de-DE" sz="900" u="none" cap="none" strike="noStrike">
                          <a:latin typeface="Merriweather"/>
                          <a:ea typeface="Merriweather"/>
                          <a:cs typeface="Merriweather"/>
                          <a:sym typeface="Merriweather"/>
                        </a:rPr>
                        <a:t>Energieträger</a:t>
                      </a:r>
                      <a:endParaRPr b="1"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900"/>
                        <a:buFont typeface="Arial"/>
                        <a:buNone/>
                      </a:pPr>
                      <a:r>
                        <a:rPr b="1" lang="de-DE" sz="900" u="none" cap="none" strike="noStrike">
                          <a:latin typeface="Merriweather"/>
                          <a:ea typeface="Merriweather"/>
                          <a:cs typeface="Merriweather"/>
                          <a:sym typeface="Merriweather"/>
                        </a:rPr>
                        <a:t>Emissionsfaktor</a:t>
                      </a:r>
                      <a:endParaRPr b="1" sz="900" u="none" cap="none" strike="noStrike">
                        <a:latin typeface="Merriweather"/>
                        <a:ea typeface="Merriweather"/>
                        <a:cs typeface="Merriweather"/>
                        <a:sym typeface="Merriweather"/>
                      </a:endParaRPr>
                    </a:p>
                  </a:txBody>
                  <a:tcPr marT="91425" marB="91425" marR="91425" marL="91425"/>
                </a:tc>
              </a:tr>
              <a:tr h="330750">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Strommix Deutschland</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0,402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-äq./kWh</a:t>
                      </a:r>
                      <a:endParaRPr sz="900" u="none" cap="none" strike="noStrike">
                        <a:latin typeface="Merriweather"/>
                        <a:ea typeface="Merriweather"/>
                        <a:cs typeface="Merriweather"/>
                        <a:sym typeface="Merriweather"/>
                      </a:endParaRPr>
                    </a:p>
                  </a:txBody>
                  <a:tcPr marT="91425" marB="91425" marR="91425" marL="91425"/>
                </a:tc>
              </a:tr>
              <a:tr h="330750">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Heizöl</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0,318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-äq./kWh</a:t>
                      </a:r>
                      <a:endParaRPr sz="900" u="none" cap="none" strike="noStrike">
                        <a:latin typeface="Merriweather"/>
                        <a:ea typeface="Merriweather"/>
                        <a:cs typeface="Merriweather"/>
                        <a:sym typeface="Merriweather"/>
                      </a:endParaRPr>
                    </a:p>
                  </a:txBody>
                  <a:tcPr marT="91425" marB="91425" marR="91425" marL="91425"/>
                </a:tc>
              </a:tr>
              <a:tr h="330750">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Erdgas</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0,433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-äq./kgWh</a:t>
                      </a:r>
                      <a:endParaRPr sz="900" u="none" cap="none" strike="noStrike">
                        <a:latin typeface="Merriweather"/>
                        <a:ea typeface="Merriweather"/>
                        <a:cs typeface="Merriweather"/>
                        <a:sym typeface="Merriweather"/>
                      </a:endParaRPr>
                    </a:p>
                  </a:txBody>
                  <a:tcPr marT="91425" marB="91425" marR="91425" marL="91425"/>
                </a:tc>
              </a:tr>
              <a:tr h="330750">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Flüssiggas</a:t>
                      </a:r>
                      <a:endParaRPr sz="900" u="none" cap="none" strike="noStrike">
                        <a:solidFill>
                          <a:schemeClr val="dk1"/>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2,158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-äq./liter</a:t>
                      </a:r>
                      <a:endParaRPr sz="900" u="none" cap="none" strike="noStrike">
                        <a:solidFill>
                          <a:schemeClr val="dk1"/>
                        </a:solidFill>
                        <a:latin typeface="Merriweather"/>
                        <a:ea typeface="Merriweather"/>
                        <a:cs typeface="Merriweather"/>
                        <a:sym typeface="Merriweather"/>
                      </a:endParaRPr>
                    </a:p>
                  </a:txBody>
                  <a:tcPr marT="91425" marB="91425" marR="91425" marL="91425"/>
                </a:tc>
              </a:tr>
              <a:tr h="330750">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Dieselkraftstoff</a:t>
                      </a:r>
                      <a:endParaRPr sz="900" u="none" cap="none" strike="noStrike">
                        <a:solidFill>
                          <a:schemeClr val="dk1"/>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3,137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a:t>
                      </a:r>
                      <a:endParaRPr sz="900" u="none" cap="none" strike="noStrike">
                        <a:solidFill>
                          <a:schemeClr val="dk1"/>
                        </a:solidFill>
                        <a:latin typeface="Merriweather"/>
                        <a:ea typeface="Merriweather"/>
                        <a:cs typeface="Merriweather"/>
                        <a:sym typeface="Merriweather"/>
                      </a:endParaRPr>
                    </a:p>
                  </a:txBody>
                  <a:tcPr marT="91425" marB="91425" marR="91425" marL="91425"/>
                </a:tc>
              </a:tr>
              <a:tr h="330750">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Biodiesel</a:t>
                      </a:r>
                      <a:endParaRPr sz="900" u="none" cap="none" strike="noStrike">
                        <a:solidFill>
                          <a:schemeClr val="dk1"/>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1,545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a:t>
                      </a:r>
                      <a:endParaRPr sz="900" u="none" cap="none" strike="noStrike">
                        <a:solidFill>
                          <a:schemeClr val="dk1"/>
                        </a:solidFill>
                        <a:latin typeface="Merriweather"/>
                        <a:ea typeface="Merriweather"/>
                        <a:cs typeface="Merriweather"/>
                        <a:sym typeface="Merriweather"/>
                      </a:endParaRPr>
                    </a:p>
                  </a:txBody>
                  <a:tcPr marT="91425" marB="91425" marR="91425" marL="91425"/>
                </a:tc>
              </a:tr>
              <a:tr h="330750">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Ottokraftstoff </a:t>
                      </a:r>
                      <a:endParaRPr sz="900" u="none" cap="none" strike="noStrike">
                        <a:solidFill>
                          <a:schemeClr val="dk1"/>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2,891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a:t>
                      </a:r>
                      <a:endParaRPr sz="900" u="none" cap="none" strike="noStrike">
                        <a:solidFill>
                          <a:schemeClr val="dk1"/>
                        </a:solidFill>
                        <a:latin typeface="Merriweather"/>
                        <a:ea typeface="Merriweather"/>
                        <a:cs typeface="Merriweather"/>
                        <a:sym typeface="Merriweather"/>
                      </a:endParaRPr>
                    </a:p>
                  </a:txBody>
                  <a:tcPr marT="91425" marB="91425" marR="91425" marL="91425"/>
                </a:tc>
              </a:tr>
              <a:tr h="330750">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Bioethanol</a:t>
                      </a:r>
                      <a:endParaRPr sz="900" u="none" cap="none" strike="noStrike">
                        <a:solidFill>
                          <a:schemeClr val="dk1"/>
                        </a:solidFill>
                        <a:latin typeface="Merriweather"/>
                        <a:ea typeface="Merriweather"/>
                        <a:cs typeface="Merriweather"/>
                        <a:sym typeface="Merriweather"/>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1,261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-äq./lJ</a:t>
                      </a:r>
                      <a:endParaRPr sz="900" u="none" cap="none" strike="noStrike">
                        <a:solidFill>
                          <a:schemeClr val="dk1"/>
                        </a:solidFill>
                        <a:latin typeface="Merriweather"/>
                        <a:ea typeface="Merriweather"/>
                        <a:cs typeface="Merriweather"/>
                        <a:sym typeface="Merriweather"/>
                      </a:endParaRPr>
                    </a:p>
                  </a:txBody>
                  <a:tcPr marT="91425" marB="91425" marR="91425" marL="91425">
                    <a:lnB cap="flat" cmpd="sng" w="9525">
                      <a:solidFill>
                        <a:srgbClr val="9E9E9E"/>
                      </a:solidFill>
                      <a:prstDash val="solid"/>
                      <a:round/>
                      <a:headEnd len="sm" w="sm" type="none"/>
                      <a:tailEnd len="sm" w="sm" type="none"/>
                    </a:lnB>
                  </a:tcPr>
                </a:tc>
              </a:tr>
              <a:tr h="330750">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Sonstige Mineralölprodukte </a:t>
                      </a:r>
                      <a:endParaRPr sz="900" u="none" cap="none" strike="noStrike">
                        <a:solidFill>
                          <a:schemeClr val="dk1"/>
                        </a:solidFill>
                        <a:latin typeface="Merriweather"/>
                        <a:ea typeface="Merriweather"/>
                        <a:cs typeface="Merriweather"/>
                        <a:sym typeface="Merriweathe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82,9 t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/TJ</a:t>
                      </a:r>
                      <a:endParaRPr sz="900" u="none" cap="none" strike="noStrike">
                        <a:solidFill>
                          <a:schemeClr val="dk1"/>
                        </a:solidFill>
                        <a:latin typeface="Merriweather"/>
                        <a:ea typeface="Merriweather"/>
                        <a:cs typeface="Merriweather"/>
                        <a:sym typeface="Merriweathe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298" name="Google Shape;298;g26da63f9b3d_1_561"/>
          <p:cNvSpPr txBox="1"/>
          <p:nvPr/>
        </p:nvSpPr>
        <p:spPr>
          <a:xfrm>
            <a:off x="3338502" y="6236050"/>
            <a:ext cx="2541000"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05" name="Google Shape;305;p4"/>
          <p:cNvSpPr txBox="1"/>
          <p:nvPr>
            <p:ph type="title"/>
          </p:nvPr>
        </p:nvSpPr>
        <p:spPr>
          <a:xfrm>
            <a:off x="152400" y="42050"/>
            <a:ext cx="91515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56250"/>
              <a:buNone/>
            </a:pPr>
            <a:r>
              <a:rPr lang="de-DE"/>
              <a:t>Nachhaltigkeit und Klimawandel:</a:t>
            </a:r>
            <a:br>
              <a:rPr lang="de-DE"/>
            </a:br>
            <a:r>
              <a:rPr lang="de-DE"/>
              <a:t>Treibhausgas-Emissionen aus Fahrzeugen und mobilen Maschinen der Bauwirtschaft</a:t>
            </a:r>
            <a:endParaRPr/>
          </a:p>
        </p:txBody>
      </p:sp>
      <p:sp>
        <p:nvSpPr>
          <p:cNvPr id="306" name="Google Shape;306;p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NIR 2022</a:t>
            </a:r>
            <a:endParaRPr/>
          </a:p>
        </p:txBody>
      </p:sp>
      <p:sp>
        <p:nvSpPr>
          <p:cNvPr id="307" name="Google Shape;307;p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308" name="Google Shape;308;p4"/>
          <p:cNvPicPr preferRelativeResize="0"/>
          <p:nvPr/>
        </p:nvPicPr>
        <p:blipFill rotWithShape="1">
          <a:blip r:embed="rId3">
            <a:alphaModFix/>
          </a:blip>
          <a:srcRect b="4995" l="1810" r="2253" t="19512"/>
          <a:stretch/>
        </p:blipFill>
        <p:spPr>
          <a:xfrm>
            <a:off x="0" y="1323450"/>
            <a:ext cx="6416318" cy="3523824"/>
          </a:xfrm>
          <a:prstGeom prst="rect">
            <a:avLst/>
          </a:prstGeom>
          <a:noFill/>
          <a:ln>
            <a:noFill/>
          </a:ln>
        </p:spPr>
      </p:pic>
      <p:sp>
        <p:nvSpPr>
          <p:cNvPr id="309" name="Google Shape;309;p4"/>
          <p:cNvSpPr/>
          <p:nvPr/>
        </p:nvSpPr>
        <p:spPr>
          <a:xfrm>
            <a:off x="152399" y="4847263"/>
            <a:ext cx="11933977" cy="1275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Berechnen Sie anhand der eingesetzten Kraftstoffe, wie viele THG-Emissionen durch Fahrzeuge und mobile Maschinen auf ihrer Baustelle an einem typischen Tag freigesetzt werden</a:t>
            </a:r>
            <a:endParaRPr b="0" i="0" sz="1800" u="none" cap="none" strike="noStrike">
              <a:solidFill>
                <a:srgbClr val="C00000"/>
              </a:solidFill>
              <a:latin typeface="Arial"/>
              <a:ea typeface="Arial"/>
              <a:cs typeface="Arial"/>
              <a:sym typeface="Arial"/>
            </a:endParaRPr>
          </a:p>
          <a:p>
            <a:pPr indent="-171450" lvl="0" marL="171450" marR="0" rtl="0" algn="l">
              <a:lnSpc>
                <a:spcPct val="100000"/>
              </a:lnSpc>
              <a:spcBef>
                <a:spcPts val="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Berechnen Sie die Menge an THG-Emissionen die sich einsparen ließe, wenn ausgewählte Fahrzeuge und mobile Maschinen mit fossilfreien Kraftstoffen betrieben würden </a:t>
            </a:r>
            <a:endParaRPr b="0" i="0" sz="1600" u="none" cap="none" strike="noStrike">
              <a:solidFill>
                <a:srgbClr val="C00000"/>
              </a:solidFill>
              <a:latin typeface="Arial"/>
              <a:ea typeface="Arial"/>
              <a:cs typeface="Arial"/>
              <a:sym typeface="Arial"/>
            </a:endParaRPr>
          </a:p>
        </p:txBody>
      </p:sp>
      <p:pic>
        <p:nvPicPr>
          <p:cNvPr id="310" name="Google Shape;310;p4"/>
          <p:cNvPicPr preferRelativeResize="0"/>
          <p:nvPr/>
        </p:nvPicPr>
        <p:blipFill rotWithShape="1">
          <a:blip r:embed="rId4">
            <a:alphaModFix/>
          </a:blip>
          <a:srcRect b="25300" l="0" r="-390" t="0"/>
          <a:stretch/>
        </p:blipFill>
        <p:spPr>
          <a:xfrm>
            <a:off x="524425" y="3053300"/>
            <a:ext cx="6541850" cy="267550"/>
          </a:xfrm>
          <a:prstGeom prst="rect">
            <a:avLst/>
          </a:prstGeom>
          <a:noFill/>
          <a:ln>
            <a:noFill/>
          </a:ln>
        </p:spPr>
      </p:pic>
      <p:pic>
        <p:nvPicPr>
          <p:cNvPr id="311" name="Google Shape;311;p4"/>
          <p:cNvPicPr preferRelativeResize="0"/>
          <p:nvPr/>
        </p:nvPicPr>
        <p:blipFill rotWithShape="1">
          <a:blip r:embed="rId5">
            <a:alphaModFix/>
          </a:blip>
          <a:srcRect b="0" l="0" r="0" t="0"/>
          <a:stretch/>
        </p:blipFill>
        <p:spPr>
          <a:xfrm>
            <a:off x="611000" y="3520475"/>
            <a:ext cx="3911054" cy="267550"/>
          </a:xfrm>
          <a:prstGeom prst="rect">
            <a:avLst/>
          </a:prstGeom>
          <a:noFill/>
          <a:ln>
            <a:noFill/>
          </a:ln>
        </p:spPr>
      </p:pic>
      <p:sp>
        <p:nvSpPr>
          <p:cNvPr id="312" name="Google Shape;312;p4"/>
          <p:cNvSpPr txBox="1"/>
          <p:nvPr/>
        </p:nvSpPr>
        <p:spPr>
          <a:xfrm>
            <a:off x="3338502" y="6236050"/>
            <a:ext cx="2541084" cy="56372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graphicFrame>
        <p:nvGraphicFramePr>
          <p:cNvPr id="313" name="Google Shape;313;p4"/>
          <p:cNvGraphicFramePr/>
          <p:nvPr/>
        </p:nvGraphicFramePr>
        <p:xfrm>
          <a:off x="7883025" y="1454850"/>
          <a:ext cx="3000000" cy="3000000"/>
        </p:xfrm>
        <a:graphic>
          <a:graphicData uri="http://schemas.openxmlformats.org/drawingml/2006/table">
            <a:tbl>
              <a:tblPr>
                <a:noFill/>
                <a:tableStyleId>{1C5C3D3E-21DA-46B4-A5B6-FB90051E30A4}</a:tableStyleId>
              </a:tblPr>
              <a:tblGrid>
                <a:gridCol w="2326225"/>
                <a:gridCol w="1789975"/>
              </a:tblGrid>
              <a:tr h="304625">
                <a:tc>
                  <a:txBody>
                    <a:bodyPr/>
                    <a:lstStyle/>
                    <a:p>
                      <a:pPr indent="0" lvl="0" marL="0" marR="0" rtl="0" algn="l">
                        <a:lnSpc>
                          <a:spcPct val="100000"/>
                        </a:lnSpc>
                        <a:spcBef>
                          <a:spcPts val="0"/>
                        </a:spcBef>
                        <a:spcAft>
                          <a:spcPts val="0"/>
                        </a:spcAft>
                        <a:buClr>
                          <a:srgbClr val="000000"/>
                        </a:buClr>
                        <a:buSzPts val="900"/>
                        <a:buFont typeface="Arial"/>
                        <a:buNone/>
                      </a:pPr>
                      <a:r>
                        <a:rPr b="1" lang="de-DE" sz="900" u="none" cap="none" strike="noStrike">
                          <a:latin typeface="Merriweather"/>
                          <a:ea typeface="Merriweather"/>
                          <a:cs typeface="Merriweather"/>
                          <a:sym typeface="Merriweather"/>
                        </a:rPr>
                        <a:t>Energieträger</a:t>
                      </a:r>
                      <a:endParaRPr b="1"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900"/>
                        <a:buFont typeface="Arial"/>
                        <a:buNone/>
                      </a:pPr>
                      <a:r>
                        <a:rPr b="1" lang="de-DE" sz="900" u="none" cap="none" strike="noStrike">
                          <a:latin typeface="Merriweather"/>
                          <a:ea typeface="Merriweather"/>
                          <a:cs typeface="Merriweather"/>
                          <a:sym typeface="Merriweather"/>
                        </a:rPr>
                        <a:t>Emissionsfaktor</a:t>
                      </a:r>
                      <a:endParaRPr b="1"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Strommix Deutschland</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0,402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-äq./kWh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Heizöl</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0,318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-äq./kWh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Erdgas</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0,433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-äq./kgWh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Flüssiggas</a:t>
                      </a:r>
                      <a:endParaRPr sz="900" u="none" cap="none" strike="noStrike">
                        <a:solidFill>
                          <a:schemeClr val="dk1"/>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2,158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-äq./liter</a:t>
                      </a:r>
                      <a:endParaRPr sz="900" u="none" cap="none" strike="noStrike">
                        <a:solidFill>
                          <a:schemeClr val="dk1"/>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Dieselkraftstoff</a:t>
                      </a:r>
                      <a:endParaRPr sz="900" u="none" cap="none" strike="noStrike">
                        <a:solidFill>
                          <a:schemeClr val="dk1"/>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3,137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a:t>
                      </a:r>
                      <a:endParaRPr sz="900" u="none" cap="none" strike="noStrike">
                        <a:solidFill>
                          <a:schemeClr val="dk1"/>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Biodiesel</a:t>
                      </a:r>
                      <a:endParaRPr sz="900" u="none" cap="none" strike="noStrike">
                        <a:solidFill>
                          <a:schemeClr val="dk1"/>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1,545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a:t>
                      </a:r>
                      <a:endParaRPr sz="900" u="none" cap="none" strike="noStrike">
                        <a:solidFill>
                          <a:schemeClr val="dk1"/>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Ottokraftstoff </a:t>
                      </a:r>
                      <a:endParaRPr sz="900" u="none" cap="none" strike="noStrike">
                        <a:solidFill>
                          <a:schemeClr val="dk1"/>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2,891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a:t>
                      </a:r>
                      <a:endParaRPr sz="900" u="none" cap="none" strike="noStrike">
                        <a:solidFill>
                          <a:schemeClr val="dk1"/>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Bioethanol</a:t>
                      </a:r>
                      <a:endParaRPr sz="900" u="none" cap="none" strike="noStrike">
                        <a:solidFill>
                          <a:schemeClr val="dk1"/>
                        </a:solidFill>
                        <a:latin typeface="Merriweather"/>
                        <a:ea typeface="Merriweather"/>
                        <a:cs typeface="Merriweather"/>
                        <a:sym typeface="Merriweather"/>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1,261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-äq./lJ</a:t>
                      </a:r>
                      <a:endParaRPr sz="900" u="none" cap="none" strike="noStrike">
                        <a:solidFill>
                          <a:schemeClr val="dk1"/>
                        </a:solidFill>
                        <a:latin typeface="Merriweather"/>
                        <a:ea typeface="Merriweather"/>
                        <a:cs typeface="Merriweather"/>
                        <a:sym typeface="Merriweather"/>
                      </a:endParaRPr>
                    </a:p>
                  </a:txBody>
                  <a:tcPr marT="91425" marB="91425" marR="91425" marL="91425">
                    <a:lnB cap="flat" cmpd="sng" w="9525">
                      <a:solidFill>
                        <a:srgbClr val="9E9E9E"/>
                      </a:solidFill>
                      <a:prstDash val="solid"/>
                      <a:round/>
                      <a:headEnd len="sm" w="sm" type="none"/>
                      <a:tailEnd len="sm" w="sm" type="none"/>
                    </a:lnB>
                  </a:tcPr>
                </a:tc>
              </a:tr>
              <a:tr h="33747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Sonstige Mineralölprodukte </a:t>
                      </a:r>
                      <a:endParaRPr sz="900" u="none" cap="none" strike="noStrike">
                        <a:solidFill>
                          <a:schemeClr val="dk1"/>
                        </a:solidFill>
                        <a:latin typeface="Merriweather"/>
                        <a:ea typeface="Merriweather"/>
                        <a:cs typeface="Merriweather"/>
                        <a:sym typeface="Merriweathe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82,9 t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/TJ</a:t>
                      </a:r>
                      <a:endParaRPr sz="900" u="none" cap="none" strike="noStrike">
                        <a:solidFill>
                          <a:schemeClr val="dk1"/>
                        </a:solidFill>
                        <a:latin typeface="Merriweather"/>
                        <a:ea typeface="Merriweather"/>
                        <a:cs typeface="Merriweather"/>
                        <a:sym typeface="Merriweathe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g14a9b7458ce_0_3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20" name="Google Shape;320;g14a9b7458ce_0_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Klima- und Umweltwirkung Verkehr:</a:t>
            </a:r>
            <a:endParaRPr/>
          </a:p>
          <a:p>
            <a:pPr indent="0" lvl="0" marL="0" rtl="0" algn="l">
              <a:lnSpc>
                <a:spcPct val="100000"/>
              </a:lnSpc>
              <a:spcBef>
                <a:spcPts val="0"/>
              </a:spcBef>
              <a:spcAft>
                <a:spcPts val="0"/>
              </a:spcAft>
              <a:buSzPts val="1800"/>
              <a:buNone/>
            </a:pPr>
            <a:r>
              <a:rPr lang="de-DE"/>
              <a:t>Atmosphärische Emissionen Pkw-Verkehr</a:t>
            </a:r>
            <a:endParaRPr/>
          </a:p>
        </p:txBody>
      </p:sp>
      <p:sp>
        <p:nvSpPr>
          <p:cNvPr id="321" name="Google Shape;321;g14a9b7458ce_0_3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Umweltbundesamt (2022)</a:t>
            </a:r>
            <a:endParaRPr/>
          </a:p>
        </p:txBody>
      </p:sp>
      <p:sp>
        <p:nvSpPr>
          <p:cNvPr id="322" name="Google Shape;322;g14a9b7458ce_0_3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323" name="Google Shape;323;g14a9b7458ce_0_31"/>
          <p:cNvPicPr preferRelativeResize="0"/>
          <p:nvPr/>
        </p:nvPicPr>
        <p:blipFill rotWithShape="1">
          <a:blip r:embed="rId3">
            <a:alphaModFix/>
          </a:blip>
          <a:srcRect b="0" l="0" r="0" t="0"/>
          <a:stretch/>
        </p:blipFill>
        <p:spPr>
          <a:xfrm>
            <a:off x="0" y="1412400"/>
            <a:ext cx="7480114" cy="4689698"/>
          </a:xfrm>
          <a:prstGeom prst="rect">
            <a:avLst/>
          </a:prstGeom>
          <a:noFill/>
          <a:ln>
            <a:noFill/>
          </a:ln>
        </p:spPr>
      </p:pic>
      <p:sp>
        <p:nvSpPr>
          <p:cNvPr id="324" name="Google Shape;324;g14a9b7458ce_0_31"/>
          <p:cNvSpPr/>
          <p:nvPr/>
        </p:nvSpPr>
        <p:spPr>
          <a:xfrm>
            <a:off x="7680320" y="2203993"/>
            <a:ext cx="4360500" cy="310651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30200" lvl="0" marL="457200" marR="0" rtl="0" algn="l">
              <a:lnSpc>
                <a:spcPct val="100000"/>
              </a:lnSpc>
              <a:spcBef>
                <a:spcPts val="600"/>
              </a:spcBef>
              <a:spcAft>
                <a:spcPts val="0"/>
              </a:spcAft>
              <a:buClr>
                <a:srgbClr val="C00000"/>
              </a:buClr>
              <a:buSzPts val="1620"/>
              <a:buFont typeface="Arial"/>
              <a:buChar char="●"/>
            </a:pPr>
            <a:r>
              <a:rPr b="0" i="0" lang="de-DE" sz="1800" u="none" cap="none" strike="noStrike">
                <a:solidFill>
                  <a:srgbClr val="C00000"/>
                </a:solidFill>
                <a:latin typeface="Arial"/>
                <a:ea typeface="Arial"/>
                <a:cs typeface="Arial"/>
                <a:sym typeface="Arial"/>
              </a:rPr>
              <a:t>Welchen Beitrag leistet Ihr Betrieb im Mobilitätsbereich zum Klimawandel?</a:t>
            </a:r>
            <a:endParaRPr b="0" i="0" sz="1800" u="none" cap="none" strike="noStrike">
              <a:solidFill>
                <a:srgbClr val="C00000"/>
              </a:solidFill>
              <a:latin typeface="Arial"/>
              <a:ea typeface="Arial"/>
              <a:cs typeface="Arial"/>
              <a:sym typeface="Arial"/>
            </a:endParaRPr>
          </a:p>
          <a:p>
            <a:pPr indent="-330200" lvl="0" marL="457200" marR="0" rtl="0" algn="l">
              <a:lnSpc>
                <a:spcPct val="100000"/>
              </a:lnSpc>
              <a:spcBef>
                <a:spcPts val="600"/>
              </a:spcBef>
              <a:spcAft>
                <a:spcPts val="0"/>
              </a:spcAft>
              <a:buClr>
                <a:srgbClr val="C00000"/>
              </a:buClr>
              <a:buSzPts val="1620"/>
              <a:buFont typeface="Arial"/>
              <a:buChar char="●"/>
            </a:pPr>
            <a:r>
              <a:rPr b="0" i="0" lang="de-DE" sz="1800" u="none" cap="none" strike="noStrike">
                <a:solidFill>
                  <a:srgbClr val="C00000"/>
                </a:solidFill>
                <a:latin typeface="Arial"/>
                <a:ea typeface="Arial"/>
                <a:cs typeface="Arial"/>
                <a:sym typeface="Arial"/>
              </a:rPr>
              <a:t>Was unternehmen Sie in Ihrem Betrieb, um die Emissionen von CO</a:t>
            </a:r>
            <a:r>
              <a:rPr b="0" baseline="-25000" i="0" lang="de-DE" sz="1800" u="none" cap="none" strike="noStrike">
                <a:solidFill>
                  <a:srgbClr val="C00000"/>
                </a:solidFill>
                <a:latin typeface="Arial"/>
                <a:ea typeface="Arial"/>
                <a:cs typeface="Arial"/>
                <a:sym typeface="Arial"/>
              </a:rPr>
              <a:t>2</a:t>
            </a:r>
            <a:r>
              <a:rPr b="0" i="0" lang="de-DE" sz="1800" u="none" cap="none" strike="noStrike">
                <a:solidFill>
                  <a:srgbClr val="C00000"/>
                </a:solidFill>
                <a:latin typeface="Arial"/>
                <a:ea typeface="Arial"/>
                <a:cs typeface="Arial"/>
                <a:sym typeface="Arial"/>
              </a:rPr>
              <a:t> und anderer Luftschadstoffe aus der betriebseigenen PKW-Flotte zu verringern?</a:t>
            </a:r>
            <a:endParaRPr b="0" i="0" sz="1800" u="none" cap="none" strike="noStrike">
              <a:solidFill>
                <a:srgbClr val="C00000"/>
              </a:solidFill>
              <a:latin typeface="Arial"/>
              <a:ea typeface="Arial"/>
              <a:cs typeface="Arial"/>
              <a:sym typeface="Arial"/>
            </a:endParaRPr>
          </a:p>
        </p:txBody>
      </p:sp>
      <p:sp>
        <p:nvSpPr>
          <p:cNvPr id="325" name="Google Shape;325;g14a9b7458ce_0_31"/>
          <p:cNvSpPr txBox="1"/>
          <p:nvPr/>
        </p:nvSpPr>
        <p:spPr>
          <a:xfrm>
            <a:off x="3338502" y="6236050"/>
            <a:ext cx="2541084" cy="56372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Straßen- und Asphaltbau</a:t>
            </a:r>
            <a:endParaRPr b="0" i="0" sz="1400" u="none" cap="none" strike="noStrik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