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7104050" cy="102346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3" roundtripDataSignature="AMtx7mjpQDgeEs+c7qwCv1jdzepFZEHr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7E2AF8-B714-4AC9-B77B-84F4ABC2D5E9}">
  <a:tblStyle styleId="{8B7E2AF8-B714-4AC9-B77B-84F4ABC2D5E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AF1"/>
          </a:solidFill>
        </a:fill>
      </a:tcStyle>
    </a:wholeTbl>
    <a:band1H>
      <a:tcTxStyle b="off" i="off"/>
      <a:tcStyle>
        <a:fill>
          <a:solidFill>
            <a:srgbClr val="CED2E2"/>
          </a:solidFill>
        </a:fill>
      </a:tcStyle>
    </a:band1H>
    <a:band2H>
      <a:tcTxStyle b="off" i="off"/>
    </a:band2H>
    <a:band1V>
      <a:tcTxStyle b="off" i="off"/>
      <a:tcStyle>
        <a:fill>
          <a:solidFill>
            <a:srgbClr val="CED2E2"/>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5.xml"/><Relationship Id="rId22" Type="http://schemas.openxmlformats.org/officeDocument/2006/relationships/font" Target="fonts/Merriweather-boldItalic.fntdata"/><Relationship Id="rId10" Type="http://schemas.openxmlformats.org/officeDocument/2006/relationships/slide" Target="slides/slide4.xml"/><Relationship Id="rId21"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Merriweather-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8:notes"/>
          <p:cNvSpPr/>
          <p:nvPr>
            <p:ph idx="2" type="sldImg"/>
          </p:nvPr>
        </p:nvSpPr>
        <p:spPr>
          <a:xfrm>
            <a:off x="285750" y="287338"/>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8:notes"/>
          <p:cNvSpPr txBox="1"/>
          <p:nvPr>
            <p:ph idx="1" type="body"/>
          </p:nvPr>
        </p:nvSpPr>
        <p:spPr>
          <a:xfrm>
            <a:off x="287999" y="3959999"/>
            <a:ext cx="6477925" cy="5987275"/>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solidFill>
                <a:schemeClr val="dk1"/>
              </a:solidFill>
            </a:endParaRPr>
          </a:p>
          <a:p>
            <a:pPr indent="-171450" lvl="1"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solidFill>
                <a:schemeClr val="dk1"/>
              </a:solidFill>
            </a:endParaRPr>
          </a:p>
          <a:p>
            <a:pPr indent="-171450" lvl="1"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solidFill>
                <a:schemeClr val="dk1"/>
              </a:solidFill>
            </a:endParaRPr>
          </a:p>
          <a:p>
            <a:pPr indent="-171450" lvl="1"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In dieser Präsentation werden erste Erkenntnisse zum Beruf der Bankkauffrau und des Bankkaufmanns vorgestellt.</a:t>
            </a:r>
            <a:endParaRPr sz="1100">
              <a:solidFill>
                <a:schemeClr val="dk1"/>
              </a:solidFill>
            </a:endParaRPr>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77" name="Google Shape;77;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ef836e791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5ef836e791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21" name="Google Shape;221;g25ef836e791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p:nvPr>
            <p:ph idx="2" type="sldImg"/>
          </p:nvPr>
        </p:nvSpPr>
        <p:spPr>
          <a:xfrm>
            <a:off x="287338" y="287338"/>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0:notes"/>
          <p:cNvSpPr txBox="1"/>
          <p:nvPr>
            <p:ph idx="1" type="body"/>
          </p:nvPr>
        </p:nvSpPr>
        <p:spPr>
          <a:xfrm>
            <a:off x="287338" y="3960000"/>
            <a:ext cx="6480175"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de-DE">
                <a:solidFill>
                  <a:schemeClr val="dk1"/>
                </a:solidFill>
                <a:highlight>
                  <a:srgbClr val="FFFFFF"/>
                </a:highlight>
                <a:latin typeface="Calibri"/>
                <a:ea typeface="Calibri"/>
                <a:cs typeface="Calibri"/>
                <a:sym typeface="Calibri"/>
              </a:rPr>
              <a:t>Und zum Abschluss der </a:t>
            </a:r>
            <a:r>
              <a:rPr b="1" lang="de-DE">
                <a:solidFill>
                  <a:schemeClr val="dk1"/>
                </a:solidFill>
                <a:highlight>
                  <a:srgbClr val="FFFFFF"/>
                </a:highlight>
                <a:latin typeface="Calibri"/>
                <a:ea typeface="Calibri"/>
                <a:cs typeface="Calibri"/>
                <a:sym typeface="Calibri"/>
              </a:rPr>
              <a:t>Ausblick</a:t>
            </a:r>
            <a:r>
              <a:rPr lang="de-DE">
                <a:solidFill>
                  <a:schemeClr val="dk1"/>
                </a:solidFill>
                <a:highlight>
                  <a:srgbClr val="FFFFFF"/>
                </a:highlight>
                <a:latin typeface="Calibri"/>
                <a:ea typeface="Calibri"/>
                <a:cs typeface="Calibri"/>
                <a:sym typeface="Calibri"/>
              </a:rPr>
              <a:t>:</a:t>
            </a:r>
            <a:endParaRPr>
              <a:solidFill>
                <a:schemeClr val="dk1"/>
              </a:solidFill>
            </a:endParaRPr>
          </a:p>
          <a:p>
            <a:pPr indent="-171450" lvl="0" marL="171450" rtl="0" algn="l">
              <a:lnSpc>
                <a:spcPct val="100000"/>
              </a:lnSpc>
              <a:spcBef>
                <a:spcPts val="0"/>
              </a:spcBef>
              <a:spcAft>
                <a:spcPts val="0"/>
              </a:spcAft>
              <a:buSzPts val="1400"/>
              <a:buFont typeface="Arial"/>
              <a:buChar char="•"/>
            </a:pPr>
            <a:r>
              <a:rPr lang="de-DE">
                <a:solidFill>
                  <a:schemeClr val="dk1"/>
                </a:solidFill>
                <a:highlight>
                  <a:srgbClr val="FFFFFF"/>
                </a:highlight>
                <a:latin typeface="Calibri"/>
                <a:ea typeface="Calibri"/>
                <a:cs typeface="Calibri"/>
                <a:sym typeface="Calibri"/>
              </a:rPr>
              <a:t>Automatisierung, Digitalisierung und Nutzung weiterer Innovationen sind für die Entwicklung von effizienten Geschäftsprozessen, die Erstellung von nachhaltigen Produkten und die Erbringung nachhaltigkeitsbezogener Dienstleistungen unerlässlich. </a:t>
            </a:r>
            <a:endParaRPr>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a:solidFill>
                  <a:schemeClr val="dk1"/>
                </a:solidFill>
                <a:highlight>
                  <a:srgbClr val="FFFFFF"/>
                </a:highlight>
                <a:latin typeface="Calibri"/>
                <a:ea typeface="Calibri"/>
                <a:cs typeface="Calibri"/>
                <a:sym typeface="Calibri"/>
              </a:rPr>
              <a:t>Für jede Bankkauffrau und jeden Bankkaufmann bieten sich also zusätzliche und vielfältige Chancen, sich im Kreditinstitut zu engagieren und in seinem Beruf erfolgreich zu agieren - für sich selbst und zum Wohle aller! </a:t>
            </a:r>
            <a:endParaRPr>
              <a:solidFill>
                <a:schemeClr val="dk1"/>
              </a:solidFill>
            </a:endParaRPr>
          </a:p>
          <a:p>
            <a:pPr indent="0" lvl="0" marL="0" rtl="0" algn="l">
              <a:lnSpc>
                <a:spcPct val="100000"/>
              </a:lnSpc>
              <a:spcBef>
                <a:spcPts val="0"/>
              </a:spcBef>
              <a:spcAft>
                <a:spcPts val="0"/>
              </a:spcAft>
              <a:buSzPts val="1400"/>
              <a:buFont typeface="Arial"/>
              <a:buNone/>
            </a:pPr>
            <a:r>
              <a:t/>
            </a:r>
            <a:endParaRPr>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rPr b="1" lang="de-DE">
                <a:solidFill>
                  <a:schemeClr val="dk1"/>
                </a:solidFill>
                <a:highlight>
                  <a:srgbClr val="FFFFFF"/>
                </a:highlight>
                <a:latin typeface="Calibri"/>
                <a:ea typeface="Calibri"/>
                <a:cs typeface="Calibri"/>
                <a:sym typeface="Calibri"/>
              </a:rPr>
              <a:t>Vielen Dank für Ihre freundliche Aufmerksamkeit!</a:t>
            </a:r>
            <a:endParaRPr>
              <a:solidFill>
                <a:schemeClr val="dk1"/>
              </a:solidFill>
            </a:endParaRPr>
          </a:p>
          <a:p>
            <a:pPr indent="0" lvl="0" marL="0" rtl="0" algn="l">
              <a:lnSpc>
                <a:spcPct val="100000"/>
              </a:lnSpc>
              <a:spcBef>
                <a:spcPts val="0"/>
              </a:spcBef>
              <a:spcAft>
                <a:spcPts val="0"/>
              </a:spcAft>
              <a:buSzPts val="1400"/>
              <a:buFont typeface="Arial"/>
              <a:buNone/>
            </a:pPr>
            <a:r>
              <a:rPr b="1" lang="de-DE">
                <a:solidFill>
                  <a:schemeClr val="dk1"/>
                </a:solidFill>
                <a:highlight>
                  <a:srgbClr val="FFFFFF"/>
                </a:highlight>
                <a:latin typeface="Calibri"/>
                <a:ea typeface="Calibri"/>
                <a:cs typeface="Calibri"/>
                <a:sym typeface="Calibri"/>
              </a:rPr>
              <a:t>Ich freue mich auf Ihre Kommentare und Anregungen.</a:t>
            </a:r>
            <a:endParaRPr b="1" sz="1000">
              <a:solidFill>
                <a:schemeClr val="dk1"/>
              </a:solidFill>
              <a:latin typeface="Calibri"/>
              <a:ea typeface="Calibri"/>
              <a:cs typeface="Calibri"/>
              <a:sym typeface="Calibri"/>
            </a:endParaRPr>
          </a:p>
        </p:txBody>
      </p:sp>
      <p:sp>
        <p:nvSpPr>
          <p:cNvPr id="241" name="Google Shape;241;p10:notes"/>
          <p:cNvSpPr txBox="1"/>
          <p:nvPr>
            <p:ph idx="12" type="sldNum"/>
          </p:nvPr>
        </p:nvSpPr>
        <p:spPr>
          <a:xfrm>
            <a:off x="4024800" y="9720000"/>
            <a:ext cx="3078000" cy="5148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8be2ee833a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8be2ee833a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287338" y="287338"/>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5:notes"/>
          <p:cNvSpPr txBox="1"/>
          <p:nvPr>
            <p:ph idx="1" type="body"/>
          </p:nvPr>
        </p:nvSpPr>
        <p:spPr>
          <a:xfrm>
            <a:off x="288000" y="3960000"/>
            <a:ext cx="6479513" cy="5938912"/>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Kreditinstitute als Finanzintermediäre sollen Industrie, Handel, Bund, Länder und Gemeinden unterstützen, nachhaltige wirtschaftliche Tätigkeiten zu finanzieren. Investitionsentscheidungen sollen insbesondere umweltbezogene Aspekte berücksichtigen. Dies gilt für jede Finanzierung durch eine Bank oder Sparkasse oder durch den Kapitalmarkt. Bei der ökologischen Transformation sind also Banken und Sparkassen TEIL der Lösung!</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Grundlage sind die 17 SDGs der </a:t>
            </a:r>
            <a:r>
              <a:rPr b="1" lang="de-DE" sz="1100">
                <a:solidFill>
                  <a:schemeClr val="dk1"/>
                </a:solidFill>
                <a:latin typeface="Calibri"/>
                <a:ea typeface="Calibri"/>
                <a:cs typeface="Calibri"/>
                <a:sym typeface="Calibri"/>
              </a:rPr>
              <a:t>Agenda 2030 </a:t>
            </a:r>
            <a:r>
              <a:rPr lang="de-DE" sz="1100">
                <a:solidFill>
                  <a:schemeClr val="dk1"/>
                </a:solidFill>
                <a:latin typeface="Calibri"/>
                <a:ea typeface="Calibri"/>
                <a:cs typeface="Calibri"/>
                <a:sym typeface="Calibri"/>
              </a:rPr>
              <a:t>der UN. Die Umsetzung in der Europäischen Union erfolgte zunächst mit der Mitteilung der Europäischen Kommission „</a:t>
            </a:r>
            <a:r>
              <a:rPr b="1" lang="de-DE" sz="1100">
                <a:solidFill>
                  <a:schemeClr val="dk1"/>
                </a:solidFill>
                <a:latin typeface="Calibri"/>
                <a:ea typeface="Calibri"/>
                <a:cs typeface="Calibri"/>
                <a:sym typeface="Calibri"/>
              </a:rPr>
              <a:t>Auf dem Weg in eine nachhaltige Zukunft. Europäische Nachhaltigkeitspolitik</a:t>
            </a:r>
            <a:r>
              <a:rPr lang="de-DE" sz="1100">
                <a:solidFill>
                  <a:schemeClr val="dk1"/>
                </a:solidFill>
                <a:latin typeface="Calibri"/>
                <a:ea typeface="Calibri"/>
                <a:cs typeface="Calibri"/>
                <a:sym typeface="Calibri"/>
              </a:rPr>
              <a:t>“ vom 22. November 2016 und dem „</a:t>
            </a:r>
            <a:r>
              <a:rPr b="1" lang="de-DE" sz="1100">
                <a:solidFill>
                  <a:schemeClr val="dk1"/>
                </a:solidFill>
                <a:latin typeface="Calibri"/>
                <a:ea typeface="Calibri"/>
                <a:cs typeface="Calibri"/>
                <a:sym typeface="Calibri"/>
              </a:rPr>
              <a:t>Aktionsplan: Finanzierung nachhaltigen Wachstums</a:t>
            </a:r>
            <a:r>
              <a:rPr lang="de-DE" sz="1100">
                <a:solidFill>
                  <a:schemeClr val="dk1"/>
                </a:solidFill>
                <a:latin typeface="Calibri"/>
                <a:ea typeface="Calibri"/>
                <a:cs typeface="Calibri"/>
                <a:sym typeface="Calibri"/>
              </a:rPr>
              <a:t>“ vom 8. März 2018. Für deutsche Unternehmen zusätzlich von Relevanz sind die </a:t>
            </a:r>
            <a:r>
              <a:rPr b="1" lang="de-DE" sz="1100">
                <a:solidFill>
                  <a:schemeClr val="dk1"/>
                </a:solidFill>
                <a:latin typeface="Calibri"/>
                <a:ea typeface="Calibri"/>
                <a:cs typeface="Calibri"/>
                <a:sym typeface="Calibri"/>
              </a:rPr>
              <a:t>Deutsche Nachhaltigkeitsstrategie </a:t>
            </a:r>
            <a:r>
              <a:rPr lang="de-DE" sz="1100">
                <a:solidFill>
                  <a:schemeClr val="dk1"/>
                </a:solidFill>
                <a:latin typeface="Calibri"/>
                <a:ea typeface="Calibri"/>
                <a:cs typeface="Calibri"/>
                <a:sym typeface="Calibri"/>
              </a:rPr>
              <a:t>(DNS) vom 11. Januar 2017 in ihrer Weiterentwicklung vom 10. März 2021 sowie die </a:t>
            </a:r>
            <a:r>
              <a:rPr b="1" lang="de-DE" sz="1100">
                <a:solidFill>
                  <a:schemeClr val="dk1"/>
                </a:solidFill>
                <a:latin typeface="Calibri"/>
                <a:ea typeface="Calibri"/>
                <a:cs typeface="Calibri"/>
                <a:sym typeface="Calibri"/>
              </a:rPr>
              <a:t>Deutsche Sustainable Finance-Strategie</a:t>
            </a:r>
            <a:r>
              <a:rPr lang="de-DE" sz="1100">
                <a:solidFill>
                  <a:schemeClr val="dk1"/>
                </a:solidFill>
                <a:latin typeface="Calibri"/>
                <a:ea typeface="Calibri"/>
                <a:cs typeface="Calibri"/>
                <a:sym typeface="Calibri"/>
              </a:rPr>
              <a:t> (DSFS) vom 5. Mai 2021.</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b="1" lang="de-DE" sz="1100">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Wählen Sie ein SDG aus und nennen Sie aus den</a:t>
            </a:r>
            <a:r>
              <a:rPr lang="de-DE" sz="1100">
                <a:solidFill>
                  <a:schemeClr val="dk1"/>
                </a:solidFill>
                <a:latin typeface="Calibri"/>
                <a:ea typeface="Calibri"/>
                <a:cs typeface="Calibri"/>
                <a:sym typeface="Calibri"/>
              </a:rPr>
              <a:t> nebenstehend</a:t>
            </a:r>
            <a:r>
              <a:rPr b="0" i="0" lang="de-DE" sz="1100" u="none" cap="none" strike="noStrike">
                <a:solidFill>
                  <a:schemeClr val="dk1"/>
                </a:solidFill>
                <a:latin typeface="Calibri"/>
                <a:ea typeface="Calibri"/>
                <a:cs typeface="Calibri"/>
                <a:sym typeface="Calibri"/>
              </a:rPr>
              <a:t> aufgeführten Dokumenten drei dazu-gehörige Indikatoren oder Maßnahmen. </a:t>
            </a:r>
            <a:endParaRPr b="0" i="0" sz="1100" u="none" cap="non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a:solidFill>
                  <a:schemeClr val="dk1"/>
                </a:solidFill>
                <a:latin typeface="Calibri"/>
                <a:ea typeface="Calibri"/>
                <a:cs typeface="Calibri"/>
                <a:sym typeface="Calibri"/>
              </a:rPr>
              <a:t>Welche Ziele sollen bis 2030 erreicht werden?</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Wie wird der Indikator bzw. die Maßnahme in Ihrem Institut umgesetzt?</a:t>
            </a:r>
            <a:endParaRPr b="0" i="0" sz="1100" u="none" cap="non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b="1" lang="de-DE" sz="1200">
                <a:solidFill>
                  <a:schemeClr val="dk1"/>
                </a:solidFill>
                <a:latin typeface="Calibri"/>
                <a:ea typeface="Calibri"/>
                <a:cs typeface="Calibri"/>
                <a:sym typeface="Calibri"/>
              </a:rPr>
              <a:t>Quellen</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050"/>
              <a:buFont typeface="Arial"/>
              <a:buChar char="•"/>
            </a:pPr>
            <a:r>
              <a:rPr b="0" i="0" lang="de-DE" sz="900">
                <a:solidFill>
                  <a:schemeClr val="dk1"/>
                </a:solidFill>
                <a:latin typeface="Calibri"/>
                <a:ea typeface="Calibri"/>
                <a:cs typeface="Calibri"/>
                <a:sym typeface="Calibri"/>
              </a:rPr>
              <a:t>United Nations (2015) Transformation unserer Welt: Die Agenda 2030 für nachhaltige Entwicklung, 25. September 2015.</a:t>
            </a:r>
            <a:r>
              <a:rPr b="1" i="0" lang="de-DE" sz="900">
                <a:solidFill>
                  <a:schemeClr val="dk1"/>
                </a:solidFill>
                <a:latin typeface="Calibri"/>
                <a:ea typeface="Calibri"/>
                <a:cs typeface="Calibri"/>
                <a:sym typeface="Calibri"/>
              </a:rPr>
              <a:t> </a:t>
            </a:r>
            <a:r>
              <a:rPr lang="de-DE" sz="900">
                <a:solidFill>
                  <a:schemeClr val="dk1"/>
                </a:solidFill>
                <a:latin typeface="Calibri"/>
                <a:ea typeface="Calibri"/>
                <a:cs typeface="Calibri"/>
                <a:sym typeface="Calibri"/>
              </a:rPr>
              <a:t>Online: https://www.unfpa.org/sites/default/files/resource-pdf/Resolution_A_RES_70_1_EN.pdf</a:t>
            </a:r>
            <a:endParaRPr sz="900"/>
          </a:p>
          <a:p>
            <a:pPr indent="-171450" lvl="0" marL="171450" rtl="0" algn="l">
              <a:lnSpc>
                <a:spcPct val="100000"/>
              </a:lnSpc>
              <a:spcBef>
                <a:spcPts val="0"/>
              </a:spcBef>
              <a:spcAft>
                <a:spcPts val="0"/>
              </a:spcAft>
              <a:buClr>
                <a:schemeClr val="dk1"/>
              </a:buClr>
              <a:buSzPts val="1050"/>
              <a:buFont typeface="Arial"/>
              <a:buChar char="•"/>
            </a:pPr>
            <a:r>
              <a:rPr lang="de-DE" sz="900">
                <a:solidFill>
                  <a:schemeClr val="dk1"/>
                </a:solidFill>
                <a:latin typeface="Calibri"/>
                <a:ea typeface="Calibri"/>
                <a:cs typeface="Calibri"/>
                <a:sym typeface="Calibri"/>
              </a:rPr>
              <a:t>Europäische Kommission (EC 2016): Mitteilung der Kommission an das Europäische Parlament, den Rat, den Europäischen Wirtschafts- und Sozialausschuss und den Ausschuss der Regionen: Auf dem Weg in eine nachhaltige Zukunft, COM(2016) 739 final. Europäische Nachhaltigkeitspolitik, Straßburg, 22. November 2016. Online: https://eur-lex.europa.eu/legal-content/DE/TXT/PDF/?uri=CELEX:52016DC0739&amp;rid=1</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Europäische Kommission (EC 2018-1): Aktionsplan: Finanzierung nachhaltigen Wachstums, COM(2018) 97 final, Brüssel, 8. März 2018, Online: https://eur-lex.europa.eu/legal-content/DE/TXT/PDF/?uri=CELEX:52018DC0097&amp;from=DE</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Europäische Kommission (2022-1): Final report on the 2022 review of the EU SDG Indicator set Result of the review for the 2022 edition of the EU SDG monitoring report, Brüssel, 23. Mai 2022. Online: https://ec.europa.eu/eurostat/documents/276524/14173765/EU-SDG-indicators-2022-report_as-implemented.pdf</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050"/>
              <a:buFont typeface="Arial"/>
              <a:buChar char="•"/>
            </a:pPr>
            <a:r>
              <a:rPr lang="de-DE" sz="900">
                <a:solidFill>
                  <a:schemeClr val="dk1"/>
                </a:solidFill>
                <a:latin typeface="Calibri"/>
                <a:ea typeface="Calibri"/>
                <a:cs typeface="Calibri"/>
                <a:sym typeface="Calibri"/>
              </a:rPr>
              <a:t>Bundesregierung (2021-1): </a:t>
            </a:r>
            <a:r>
              <a:rPr i="0" lang="de-DE" sz="900">
                <a:solidFill>
                  <a:schemeClr val="dk1"/>
                </a:solidFill>
                <a:latin typeface="Calibri"/>
                <a:ea typeface="Calibri"/>
                <a:cs typeface="Calibri"/>
                <a:sym typeface="Calibri"/>
              </a:rPr>
              <a:t>Deutsche Nachhaltigkeitsstrategie Weiterentwicklung 2021, Berlin, 10. März 2021</a:t>
            </a:r>
            <a:r>
              <a:rPr lang="de-DE" sz="900">
                <a:solidFill>
                  <a:schemeClr val="dk1"/>
                </a:solidFill>
                <a:latin typeface="Calibri"/>
                <a:ea typeface="Calibri"/>
                <a:cs typeface="Calibri"/>
                <a:sym typeface="Calibri"/>
              </a:rPr>
              <a:t>. Online: https://www.bundesregierung.de/resource/blob/998194/1875176/3d3b15cd92d0261e7a0bcdc8f43b7839/deutsche-nachhaltigkeitsstrategie-2021-langfassung-download-bpa-data.pdf</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Bundesregierung (2021-2): Deutsche Sustainable Finance-Strategie, Berlin 5. Mai 2021. Online: https://www.bundesfinanzministerium.de/Content/DE/Downloads/Broschueren_Bestellservice/deutsche-sustainable-finance-strategie.pdf</a:t>
            </a:r>
            <a:endParaRPr sz="900">
              <a:solidFill>
                <a:srgbClr val="000000"/>
              </a:solidFill>
            </a:endParaRPr>
          </a:p>
        </p:txBody>
      </p:sp>
      <p:sp>
        <p:nvSpPr>
          <p:cNvPr id="88" name="Google Shape;88;p5: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287338" y="287338"/>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6:notes"/>
          <p:cNvSpPr txBox="1"/>
          <p:nvPr>
            <p:ph idx="1" type="body"/>
          </p:nvPr>
        </p:nvSpPr>
        <p:spPr>
          <a:xfrm>
            <a:off x="287999" y="3959999"/>
            <a:ext cx="6479513" cy="597080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050"/>
              <a:buNone/>
            </a:pPr>
            <a:r>
              <a:rPr b="1" lang="de-DE" sz="1100">
                <a:solidFill>
                  <a:schemeClr val="dk1"/>
                </a:solidFill>
                <a:latin typeface="Calibri"/>
                <a:ea typeface="Calibri"/>
                <a:cs typeface="Calibri"/>
                <a:sym typeface="Calibri"/>
              </a:rPr>
              <a:t>Beschreibung</a:t>
            </a:r>
            <a:endParaRPr sz="1100"/>
          </a:p>
          <a:p>
            <a:pPr indent="0" lvl="0" marL="0" rtl="0" algn="l">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Auf allen geografischen und regionalen Ebene werden die 17 SDGs nach bestem Wissen und Gewissen umgesetzt. Erkennbar ist, dass die global eher allgemein gehaltenen Nachhaltigkeitsziele sowohl auf europäischer als auch auf bundesdeutscher, als nationaler Ebene durch Indikatoren angepasst und adjustiert werden. Für landeseigene Förderbanken gilt zusätzlich die Umsetzung der SDGs im jeweiligen Bundesland.</a:t>
            </a:r>
            <a:endParaRPr sz="1100"/>
          </a:p>
          <a:p>
            <a:pPr indent="0" lvl="0" marL="0" rtl="0" algn="l">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Grundsätzlich zu differenzieren ist zwischen Förderbanken und Geschäftsbanken. Hinzu kommen kann bei einer Geschäftsbank die Zugehörigkeit zu einer Institutsgruppe wie dem genossenschaftlichen Verbund der Volksbanken und Raiffeisenbanken, dem BVR, oder dem öffentlich-rechtlichen Verbund der Landesbanken und Sparkassen, dem DSGV. Weiterhin sind Spezialinstitute wie Pfandbriefbanken oder Bausparkassen an ihren Auftrag gebunden. Zusätzlich relevant ist die geografische Reichweite der Geschäftstätigkeit – sei es international oder national ausgerichtet.</a:t>
            </a:r>
            <a:endParaRPr sz="1100"/>
          </a:p>
          <a:p>
            <a:pPr indent="0" lvl="0" marL="0" rtl="0" algn="l">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All dies macht zwei Dinge sichtbar:</a:t>
            </a:r>
            <a:endParaRPr sz="1100"/>
          </a:p>
          <a:p>
            <a:pPr indent="0" lvl="0" marL="0" rtl="0" algn="l">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1. Eine Nachhaltigkeitsstrategie als Teil der Geschäftsstrategie</a:t>
            </a:r>
            <a:endParaRPr sz="1100"/>
          </a:p>
          <a:p>
            <a:pPr indent="0" lvl="0" marL="0" rtl="0" algn="l">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2. Ein SDG-Mapping für die Geschäftsaktivitäten eines Kreditinstituts. </a:t>
            </a:r>
            <a:endParaRPr sz="1100"/>
          </a:p>
          <a:p>
            <a:pPr indent="0" lvl="0" marL="0" rtl="0" algn="l">
              <a:lnSpc>
                <a:spcPct val="100000"/>
              </a:lnSpc>
              <a:spcBef>
                <a:spcPts val="0"/>
              </a:spcBef>
              <a:spcAft>
                <a:spcPts val="0"/>
              </a:spcAft>
              <a:buClr>
                <a:schemeClr val="dk1"/>
              </a:buClr>
              <a:buSzPts val="105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50"/>
              <a:buNone/>
            </a:pPr>
            <a:r>
              <a:rPr b="1" lang="de-DE" sz="1100">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Wie ist Ihre Bank oder Sparkasse beim SDG- Mapping vorgegangen?</a:t>
            </a:r>
            <a:endParaRPr sz="1100"/>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Zu welchen drei SDGs leistet Ihr Institut die höchsten positiven Beiträge? Nutzen Sie zur Ermittlung den aktuellen Nachhaltigkeits- bzw. Nichtfinanziellen Bericht.</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Begründen Sie die Hintergründe. </a:t>
            </a:r>
            <a:endParaRPr sz="1100"/>
          </a:p>
          <a:p>
            <a:pPr indent="0" lvl="0" marL="0" rtl="0" algn="l">
              <a:lnSpc>
                <a:spcPct val="100000"/>
              </a:lnSpc>
              <a:spcBef>
                <a:spcPts val="0"/>
              </a:spcBef>
              <a:spcAft>
                <a:spcPts val="0"/>
              </a:spcAft>
              <a:buSzPts val="1400"/>
              <a:buNone/>
            </a:pPr>
            <a:r>
              <a:t/>
            </a:r>
            <a:endParaRPr b="1"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a:t>
            </a:r>
            <a:endParaRPr sz="1100"/>
          </a:p>
          <a:p>
            <a:pPr indent="-171450" lvl="0" marL="171450" rtl="0" algn="l">
              <a:lnSpc>
                <a:spcPct val="100000"/>
              </a:lnSpc>
              <a:spcBef>
                <a:spcPts val="0"/>
              </a:spcBef>
              <a:spcAft>
                <a:spcPts val="0"/>
              </a:spcAft>
              <a:buSzPts val="1400"/>
              <a:buFont typeface="Arial"/>
              <a:buChar char="•"/>
            </a:pPr>
            <a:r>
              <a:rPr lang="de-DE" sz="1100"/>
              <a:t>Nachhaltigkeitsbericht 2021 des eigenen Kreditinstituts</a:t>
            </a:r>
            <a:endParaRPr sz="1100"/>
          </a:p>
          <a:p>
            <a:pPr indent="0" lvl="0" marL="0" marR="0" rtl="0" algn="l">
              <a:lnSpc>
                <a:spcPct val="100000"/>
              </a:lnSpc>
              <a:spcBef>
                <a:spcPts val="0"/>
              </a:spcBef>
              <a:spcAft>
                <a:spcPts val="0"/>
              </a:spcAft>
              <a:buClr>
                <a:srgbClr val="000000"/>
              </a:buClr>
              <a:buSzPts val="1100"/>
              <a:buNone/>
            </a:pPr>
            <a:r>
              <a:t/>
            </a:r>
            <a:endParaRPr b="0" i="0" sz="1100" u="none" cap="none" strike="noStrike">
              <a:solidFill>
                <a:schemeClr val="dk1"/>
              </a:solidFill>
              <a:latin typeface="Calibri"/>
              <a:ea typeface="Calibri"/>
              <a:cs typeface="Calibri"/>
              <a:sym typeface="Calibri"/>
            </a:endParaRPr>
          </a:p>
        </p:txBody>
      </p:sp>
      <p:sp>
        <p:nvSpPr>
          <p:cNvPr id="102" name="Google Shape;102;p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288925" y="287338"/>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notes"/>
          <p:cNvSpPr txBox="1"/>
          <p:nvPr>
            <p:ph idx="1" type="body"/>
          </p:nvPr>
        </p:nvSpPr>
        <p:spPr>
          <a:xfrm>
            <a:off x="287337" y="3959999"/>
            <a:ext cx="6480175" cy="588574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rPr>
              <a:t>Beschreibung</a:t>
            </a:r>
            <a:endParaRPr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Der Klimawandel wird zum größten Teil direkt durch die Verbrennung fossiler Energieträger wie Kohle, Öl und Gas (THG-Emissionen) hervorgebracht. Die bekanntesten THG sind Kohlendioxid (CO2), Methan (CH4) und Fluorkohlenwasserstoffe (FCKW). </a:t>
            </a:r>
            <a:r>
              <a:rPr i="0" lang="de-DE" sz="1100">
                <a:solidFill>
                  <a:schemeClr val="dk1"/>
                </a:solidFill>
              </a:rPr>
              <a:t>Das Umweltbundesamt spricht in seiner gemeinsamen Presseerklärung mit dem Bundesministerium für Wirtschaft und Klimaschutz vom 15. März 2022 davon, dass die THG-Emissionen seit 1990 in Deutschland insgesamt um 38,7 % gesunken sind. Für 2030 ist die Zielmarke ein Minus von 65 %. </a:t>
            </a:r>
            <a:endParaRPr sz="1100">
              <a:solidFill>
                <a:schemeClr val="dk1"/>
              </a:solidFill>
            </a:endParaRPr>
          </a:p>
          <a:p>
            <a:pPr indent="0" lvl="0" marL="0" rtl="0" algn="l">
              <a:lnSpc>
                <a:spcPct val="100000"/>
              </a:lnSpc>
              <a:spcBef>
                <a:spcPts val="0"/>
              </a:spcBef>
              <a:spcAft>
                <a:spcPts val="0"/>
              </a:spcAft>
              <a:buSzPts val="1400"/>
              <a:buNone/>
            </a:pPr>
            <a:r>
              <a:rPr lang="de-DE" sz="1100">
                <a:solidFill>
                  <a:schemeClr val="dk1"/>
                </a:solidFill>
              </a:rPr>
              <a:t>Der Fußabdruck der Kreditwirtschaft als Dienstleistungsbranche ist im Verhältnis zu den anderen Wirtschaftssektoren klein. Dennoch gilt auch für die Kreditwirtschaft, ihren Beitrag zur Reduzierung des CO</a:t>
            </a:r>
            <a:r>
              <a:rPr baseline="-25000" lang="de-DE" sz="1100">
                <a:solidFill>
                  <a:schemeClr val="dk1"/>
                </a:solidFill>
              </a:rPr>
              <a:t>2</a:t>
            </a:r>
            <a:r>
              <a:rPr lang="de-DE" sz="1100">
                <a:solidFill>
                  <a:schemeClr val="dk1"/>
                </a:solidFill>
              </a:rPr>
              <a:t>-Ausstosses zu leisten. Eine Übersicht innerhalb einzelner Institutsgruppen oder für den gesamten Sektor existiert nicht. Jedes Kreditinstitut bemüht sich, seinen CO</a:t>
            </a:r>
            <a:r>
              <a:rPr baseline="-25000" lang="de-DE" sz="1100">
                <a:solidFill>
                  <a:schemeClr val="dk1"/>
                </a:solidFill>
              </a:rPr>
              <a:t>2</a:t>
            </a:r>
            <a:r>
              <a:rPr lang="de-DE" sz="1100">
                <a:solidFill>
                  <a:schemeClr val="dk1"/>
                </a:solidFill>
              </a:rPr>
              <a:t>-Fussabdruck zu verringern und dokumentiert dies entsprechend. THG-Emissionen werden in der Regel nach direkten Emissionen (Scope 1), indirekten Emissionen durch Energielieferanten (Scope 2) und anderen indirekten Emissionen in der vor- oder nachgelagerten Wertschöpfungskette (Scope 3) differenziert. Diese Unterscheidung hat die Internationale Organisation für Normung (ISO) in der Norm ISO 14064 veröffentlicht.</a:t>
            </a:r>
            <a:endParaRPr sz="1100">
              <a:solidFill>
                <a:schemeClr val="dk1"/>
              </a:solidFill>
            </a:endParaRPr>
          </a:p>
          <a:p>
            <a:pPr indent="0" lvl="0" marL="0" rtl="0" algn="l">
              <a:lnSpc>
                <a:spcPct val="100000"/>
              </a:lnSpc>
              <a:spcBef>
                <a:spcPts val="0"/>
              </a:spcBef>
              <a:spcAft>
                <a:spcPts val="0"/>
              </a:spcAft>
              <a:buSzPts val="1100"/>
              <a:buFont typeface="Arial"/>
              <a:buNone/>
            </a:pPr>
            <a:r>
              <a:t/>
            </a:r>
            <a:endParaRPr b="1" sz="1100">
              <a:solidFill>
                <a:schemeClr val="dk1"/>
              </a:solidFill>
            </a:endParaRPr>
          </a:p>
          <a:p>
            <a:pPr indent="0" lvl="0" marL="0" rtl="0" algn="l">
              <a:lnSpc>
                <a:spcPct val="100000"/>
              </a:lnSpc>
              <a:spcBef>
                <a:spcPts val="0"/>
              </a:spcBef>
              <a:spcAft>
                <a:spcPts val="0"/>
              </a:spcAft>
              <a:buSzPts val="1100"/>
              <a:buFont typeface="Arial"/>
              <a:buNone/>
            </a:pPr>
            <a:r>
              <a:rPr b="1" lang="de-DE" sz="1100">
                <a:solidFill>
                  <a:schemeClr val="dk1"/>
                </a:solidFill>
              </a:rPr>
              <a:t>Aufgabe</a:t>
            </a:r>
            <a:endParaRPr sz="1100">
              <a:solidFill>
                <a:schemeClr val="dk1"/>
              </a:solidFill>
            </a:endParaRPr>
          </a:p>
          <a:p>
            <a:pPr indent="-171450" lvl="0" marL="171450"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Wie war die Entwicklung von Treibhausgas-Emissionen in Ihrem Kreditinstitut in den Jahren 2019, 2020 und 2021?</a:t>
            </a:r>
            <a:endParaRPr sz="1100"/>
          </a:p>
          <a:p>
            <a:pPr indent="-171450" lvl="0" marL="171450"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Welcher Bereich (Scope) hatte die größte Veränderung?</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Was unternimmt Ihr Kreditinstitut, um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-Emissionen zu verringern?</a:t>
            </a:r>
            <a:endParaRPr sz="1100"/>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Diskutieren Sie in Ihrer Berufsschulklasse.</a:t>
            </a:r>
            <a:endParaRPr sz="1100"/>
          </a:p>
          <a:p>
            <a:pPr indent="0" lvl="0" marL="0" rtl="0" algn="l">
              <a:lnSpc>
                <a:spcPct val="100000"/>
              </a:lnSpc>
              <a:spcBef>
                <a:spcPts val="0"/>
              </a:spcBef>
              <a:spcAft>
                <a:spcPts val="0"/>
              </a:spcAft>
              <a:buSzPts val="1400"/>
              <a:buNone/>
            </a:pPr>
            <a:r>
              <a:t/>
            </a:r>
            <a:endParaRPr b="1"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a:t>
            </a:r>
            <a:endParaRPr b="1"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t>Nachhaltigkeitsbericht 2021 des eigenen Kreditinstituts</a:t>
            </a:r>
            <a:endParaRPr sz="1100"/>
          </a:p>
        </p:txBody>
      </p:sp>
      <p:sp>
        <p:nvSpPr>
          <p:cNvPr id="116" name="Google Shape;116;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287338" y="287338"/>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8:notes"/>
          <p:cNvSpPr txBox="1"/>
          <p:nvPr>
            <p:ph idx="1" type="body"/>
          </p:nvPr>
        </p:nvSpPr>
        <p:spPr>
          <a:xfrm>
            <a:off x="287338" y="3960000"/>
            <a:ext cx="6480175" cy="605587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de-DE" sz="1100">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200"/>
              <a:buNone/>
            </a:pPr>
            <a:r>
              <a:rPr i="0" lang="de-DE" sz="1100">
                <a:solidFill>
                  <a:schemeClr val="dk1"/>
                </a:solidFill>
                <a:latin typeface="Calibri"/>
                <a:ea typeface="Calibri"/>
                <a:cs typeface="Calibri"/>
                <a:sym typeface="Calibri"/>
              </a:rPr>
              <a:t>Für Unternehmen aller Wirtschaftssektoren sind Geschäftsreisen notwendig. </a:t>
            </a:r>
            <a:r>
              <a:rPr lang="de-DE" sz="1100">
                <a:solidFill>
                  <a:schemeClr val="dk1"/>
                </a:solidFill>
                <a:latin typeface="Calibri"/>
                <a:ea typeface="Calibri"/>
                <a:cs typeface="Calibri"/>
                <a:sym typeface="Calibri"/>
              </a:rPr>
              <a:t>Sie sind für den persönlichen Kontakt zwischen Bank oder Sparkasse und Geschäftspartnern wichtig, gerade wenn es NICHT um standardmäßige Finanzierungen und Anlagemöglichkeiten geht. Im Firmenkundenbereich muss das Kreditinstitut vor Ort sich einen eigenen Eindruck davon machen, wie das Unternehmen tatsächlich aufgestellt ist und perspektivisch aufgestellt sein will. Insbesondere die Transformation zu nachhaltigem Wirtschaften und Handeln bedarf vieler persönlicher Gespräche mit dem Management des Unternehmens. </a:t>
            </a:r>
            <a:r>
              <a:rPr i="0" lang="de-DE" sz="1100">
                <a:solidFill>
                  <a:schemeClr val="dk1"/>
                </a:solidFill>
                <a:latin typeface="Calibri"/>
                <a:ea typeface="Calibri"/>
                <a:cs typeface="Calibri"/>
                <a:sym typeface="Calibri"/>
              </a:rPr>
              <a:t>Ob mit dem Dienstwagen, mit öffentlichen Verkehrsmitteln wie der Bahn oder mit dem Flugzeug: sie verursachen alle </a:t>
            </a:r>
            <a:r>
              <a:rPr lang="de-DE" sz="1100">
                <a:solidFill>
                  <a:schemeClr val="dk1"/>
                </a:solidFill>
                <a:latin typeface="Calibri"/>
                <a:ea typeface="Calibri"/>
                <a:cs typeface="Calibri"/>
                <a:sym typeface="Calibri"/>
              </a:rPr>
              <a:t>CO</a:t>
            </a:r>
            <a:r>
              <a:rPr baseline="-25000" lang="de-DE" sz="1100">
                <a:solidFill>
                  <a:schemeClr val="dk1"/>
                </a:solidFill>
                <a:latin typeface="Calibri"/>
                <a:ea typeface="Calibri"/>
                <a:cs typeface="Calibri"/>
                <a:sym typeface="Calibri"/>
              </a:rPr>
              <a:t>2</a:t>
            </a:r>
            <a:r>
              <a:rPr i="0" lang="de-DE" sz="1100">
                <a:solidFill>
                  <a:schemeClr val="dk1"/>
                </a:solidFill>
                <a:latin typeface="Calibri"/>
                <a:ea typeface="Calibri"/>
                <a:cs typeface="Calibri"/>
                <a:sym typeface="Calibri"/>
              </a:rPr>
              <a:t>-Emissionen. </a:t>
            </a:r>
            <a:endParaRPr sz="1100"/>
          </a:p>
          <a:p>
            <a:pPr indent="0" lvl="0" marL="0" rtl="0" algn="l">
              <a:lnSpc>
                <a:spcPct val="100000"/>
              </a:lnSpc>
              <a:spcBef>
                <a:spcPts val="0"/>
              </a:spcBef>
              <a:spcAft>
                <a:spcPts val="0"/>
              </a:spcAft>
              <a:buSzPts val="1200"/>
              <a:buNone/>
            </a:pPr>
            <a:r>
              <a:rPr i="0" lang="de-DE" sz="1100">
                <a:solidFill>
                  <a:schemeClr val="dk1"/>
                </a:solidFill>
                <a:latin typeface="Calibri"/>
                <a:ea typeface="Calibri"/>
                <a:cs typeface="Calibri"/>
                <a:sym typeface="Calibri"/>
              </a:rPr>
              <a:t>Klimaneutrale Geschäftsreisen werden als ein politisches Ziel formuliert, um THG-Emissionen zu reduzieren. Auch die Kreditwirtschaft hat das Thema seit einigen Jahren aufgegriffen. Bis heute hat sich ein einheitlich angewandter Standard zur Veröffentlichung von </a:t>
            </a:r>
            <a:r>
              <a:rPr lang="de-DE" sz="1100">
                <a:solidFill>
                  <a:schemeClr val="dk1"/>
                </a:solidFill>
                <a:latin typeface="Calibri"/>
                <a:ea typeface="Calibri"/>
                <a:cs typeface="Calibri"/>
                <a:sym typeface="Calibri"/>
              </a:rPr>
              <a:t>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durch</a:t>
            </a:r>
            <a:r>
              <a:rPr i="0" lang="de-DE" sz="1100">
                <a:solidFill>
                  <a:schemeClr val="dk1"/>
                </a:solidFill>
                <a:latin typeface="Calibri"/>
                <a:ea typeface="Calibri"/>
                <a:cs typeface="Calibri"/>
                <a:sym typeface="Calibri"/>
              </a:rPr>
              <a:t> Geschäftsreisen nicht herauskristallisiert. Viele Kreditinstitute geben ihre Geschäftsreisen daher in zurückgelegten Strecken in Tsd. km an; manche rechnen bereits in </a:t>
            </a:r>
            <a:r>
              <a:rPr lang="de-DE" sz="1100">
                <a:solidFill>
                  <a:schemeClr val="dk1"/>
                </a:solidFill>
                <a:latin typeface="Calibri"/>
                <a:ea typeface="Calibri"/>
                <a:cs typeface="Calibri"/>
                <a:sym typeface="Calibri"/>
              </a:rPr>
              <a:t>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-Äquivalente um. Die meisten der veröffentlichenden Kreditinstitute differenzieren nach den Verkehrsmitteln Flugzeug, Zug und Dienstwagen. Mit der Coronakrise hat sich bei Kreditinstituten aller Institutsgruppen der Gedanke etabliert, auch Dienstfahrräder als Option in Städten anzubieten.</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lang="de-DE" sz="1100">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Ermitteln Sie die größte absolute und die größte relative Veränderung von Jahr 1 zu Jahr 3</a:t>
            </a:r>
            <a:endParaRPr sz="1100"/>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Rechnen Sie die Strecken für Flugzeug, Bahn und PKW in CO2-Ausstoß um; </a:t>
            </a:r>
            <a:r>
              <a:rPr lang="de-DE" sz="1100">
                <a:solidFill>
                  <a:schemeClr val="dk1"/>
                </a:solidFill>
                <a:latin typeface="Calibri"/>
                <a:ea typeface="Calibri"/>
                <a:cs typeface="Calibri"/>
                <a:sym typeface="Calibri"/>
              </a:rPr>
              <a:t>verwenden sie dabei die folgenden Emissionsfaktoren:</a:t>
            </a:r>
            <a:endParaRPr sz="1100"/>
          </a:p>
          <a:p>
            <a:pPr indent="-228600" lvl="0" marL="457200" marR="0" rtl="0" algn="l">
              <a:lnSpc>
                <a:spcPct val="100000"/>
              </a:lnSpc>
              <a:spcBef>
                <a:spcPts val="0"/>
              </a:spcBef>
              <a:spcAft>
                <a:spcPts val="0"/>
              </a:spcAft>
              <a:buClr>
                <a:srgbClr val="000000"/>
              </a:buClr>
              <a:buSzPts val="1400"/>
              <a:buFont typeface="Arial"/>
              <a:buChar char="•"/>
            </a:pPr>
            <a:r>
              <a:rPr lang="de-DE" sz="1050"/>
              <a:t>Flugzeug – Inland:    CO</a:t>
            </a:r>
            <a:r>
              <a:rPr baseline="-25000" lang="de-DE" sz="1050"/>
              <a:t>2</a:t>
            </a:r>
            <a:r>
              <a:rPr lang="de-DE" sz="1050"/>
              <a:t>-Emissionen = 284 g CO</a:t>
            </a:r>
            <a:r>
              <a:rPr baseline="-25000" lang="de-DE" sz="1050"/>
              <a:t>2</a:t>
            </a:r>
            <a:r>
              <a:rPr lang="de-DE" sz="1050"/>
              <a:t>/km</a:t>
            </a:r>
            <a:endParaRPr sz="1050"/>
          </a:p>
          <a:p>
            <a:pPr indent="-228600" lvl="0" marL="457200" marR="0" rtl="0" algn="l">
              <a:lnSpc>
                <a:spcPct val="100000"/>
              </a:lnSpc>
              <a:spcBef>
                <a:spcPts val="0"/>
              </a:spcBef>
              <a:spcAft>
                <a:spcPts val="0"/>
              </a:spcAft>
              <a:buClr>
                <a:srgbClr val="000000"/>
              </a:buClr>
              <a:buSzPts val="1400"/>
              <a:buFont typeface="Arial"/>
              <a:buChar char="•"/>
            </a:pPr>
            <a:r>
              <a:rPr lang="de-DE" sz="1050"/>
              <a:t>Bahn – Nahverkehr:  CO</a:t>
            </a:r>
            <a:r>
              <a:rPr baseline="-25000" lang="de-DE" sz="1050"/>
              <a:t>2</a:t>
            </a:r>
            <a:r>
              <a:rPr lang="de-DE" sz="1050"/>
              <a:t>-Emissionen =   85 g CO</a:t>
            </a:r>
            <a:r>
              <a:rPr baseline="-25000" lang="de-DE" sz="1050"/>
              <a:t>2</a:t>
            </a:r>
            <a:r>
              <a:rPr lang="de-DE" sz="1050"/>
              <a:t>/km</a:t>
            </a:r>
            <a:endParaRPr sz="1050"/>
          </a:p>
          <a:p>
            <a:pPr indent="-228600" lvl="0" marL="457200" rtl="0" algn="l">
              <a:lnSpc>
                <a:spcPct val="100000"/>
              </a:lnSpc>
              <a:spcBef>
                <a:spcPts val="0"/>
              </a:spcBef>
              <a:spcAft>
                <a:spcPts val="0"/>
              </a:spcAft>
              <a:buSzPts val="1400"/>
              <a:buFont typeface="Arial"/>
              <a:buChar char="•"/>
            </a:pPr>
            <a:r>
              <a:rPr lang="de-DE" sz="1050"/>
              <a:t>Bahn – Fernverkehr:  CO</a:t>
            </a:r>
            <a:r>
              <a:rPr baseline="-25000" lang="de-DE" sz="1050"/>
              <a:t>2</a:t>
            </a:r>
            <a:r>
              <a:rPr lang="de-DE" sz="1050"/>
              <a:t>-Emissionen =  50 g CO</a:t>
            </a:r>
            <a:r>
              <a:rPr baseline="-25000" lang="de-DE" sz="1050"/>
              <a:t>2</a:t>
            </a:r>
            <a:r>
              <a:rPr lang="de-DE" sz="1050"/>
              <a:t>/km </a:t>
            </a:r>
            <a:endParaRPr b="0" i="0" sz="105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Char char="•"/>
            </a:pPr>
            <a:r>
              <a:rPr lang="de-DE" sz="1050">
                <a:solidFill>
                  <a:schemeClr val="dk1"/>
                </a:solidFill>
                <a:latin typeface="Calibri"/>
                <a:ea typeface="Calibri"/>
                <a:cs typeface="Calibri"/>
                <a:sym typeface="Calibri"/>
              </a:rPr>
              <a:t>Hyundai Kona </a:t>
            </a:r>
            <a:r>
              <a:rPr lang="de-DE" sz="1050"/>
              <a:t>Benzin, 1,0 T-GDI, 6-Gang , 88 kW, WLTP-Verbrauch komb. = 6,1 l/100 km, WLTP-CO</a:t>
            </a:r>
            <a:r>
              <a:rPr baseline="-25000" lang="de-DE" sz="1050"/>
              <a:t>2</a:t>
            </a:r>
            <a:r>
              <a:rPr lang="de-DE" sz="1050"/>
              <a:t>-Emissionen = 137 g CO</a:t>
            </a:r>
            <a:r>
              <a:rPr baseline="-25000" lang="de-DE" sz="1050"/>
              <a:t>2</a:t>
            </a:r>
            <a:r>
              <a:rPr lang="de-DE" sz="1050"/>
              <a:t>/km</a:t>
            </a:r>
            <a:endParaRPr sz="1050"/>
          </a:p>
          <a:p>
            <a:pPr indent="-228600" lvl="0" marL="457200" marR="0" rtl="0" algn="l">
              <a:lnSpc>
                <a:spcPct val="100000"/>
              </a:lnSpc>
              <a:spcBef>
                <a:spcPts val="0"/>
              </a:spcBef>
              <a:spcAft>
                <a:spcPts val="0"/>
              </a:spcAft>
              <a:buClr>
                <a:srgbClr val="000000"/>
              </a:buClr>
              <a:buSzPts val="1400"/>
              <a:buFont typeface="Arial"/>
              <a:buChar char="•"/>
            </a:pPr>
            <a:r>
              <a:rPr lang="de-DE" sz="1050">
                <a:solidFill>
                  <a:schemeClr val="dk1"/>
                </a:solidFill>
                <a:latin typeface="Calibri"/>
                <a:ea typeface="Calibri"/>
                <a:cs typeface="Calibri"/>
                <a:sym typeface="Calibri"/>
              </a:rPr>
              <a:t>Hyundai Kona </a:t>
            </a:r>
            <a:r>
              <a:rPr lang="de-DE" sz="1050"/>
              <a:t>Diesel, 1,6 CRDi, 6-Gang , 100 kW, WLTP-Verbrauch komb. = 5,2 l/100 km, WLTP-CO</a:t>
            </a:r>
            <a:r>
              <a:rPr baseline="-25000" lang="de-DE" sz="1050"/>
              <a:t>2</a:t>
            </a:r>
            <a:r>
              <a:rPr lang="de-DE" sz="1050"/>
              <a:t>-Emissionen = 136 g CO</a:t>
            </a:r>
            <a:r>
              <a:rPr baseline="-25000" lang="de-DE" sz="1050"/>
              <a:t>2</a:t>
            </a:r>
            <a:r>
              <a:rPr lang="de-DE" sz="1050"/>
              <a:t>/km</a:t>
            </a:r>
            <a:endParaRPr sz="1050"/>
          </a:p>
          <a:p>
            <a:pPr indent="-228600" lvl="0" marL="457200" rtl="0" algn="l">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Hyundai Kona </a:t>
            </a:r>
            <a:r>
              <a:rPr lang="de-DE" sz="1050"/>
              <a:t>Elektro, Leistung 100 kW, 39,2kWh Batterie, WLTP-Verbrauch komb. = 14,7 kWh, WLTP-CO</a:t>
            </a:r>
            <a:r>
              <a:rPr baseline="-25000" lang="de-DE" sz="1050"/>
              <a:t>2</a:t>
            </a:r>
            <a:r>
              <a:rPr lang="de-DE" sz="1050"/>
              <a:t>-Emissionen = 0,0 g CO</a:t>
            </a:r>
            <a:r>
              <a:rPr baseline="-25000" lang="de-DE" sz="1050"/>
              <a:t>2</a:t>
            </a:r>
            <a:r>
              <a:rPr lang="de-DE" sz="1050"/>
              <a:t>/km </a:t>
            </a:r>
            <a:endParaRPr b="0" i="0" sz="105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Was unternimmt Ihr Kreditinstitut, um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-Emissionen aus Geschäftsreisen zu verringern?</a:t>
            </a:r>
            <a:endParaRPr sz="1100"/>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Diskutieren Sie in Ihrer Berufsschulklasse.</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Font typeface="Arial"/>
              <a:buNone/>
            </a:pPr>
            <a:r>
              <a:rPr b="1" lang="de-DE" sz="1200">
                <a:solidFill>
                  <a:schemeClr val="dk1"/>
                </a:solidFill>
                <a:latin typeface="Calibri"/>
                <a:ea typeface="Calibri"/>
                <a:cs typeface="Calibri"/>
                <a:sym typeface="Calibri"/>
              </a:rPr>
              <a:t>Quellen</a:t>
            </a:r>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Umweltbundesamt o.J.: </a:t>
            </a:r>
            <a:r>
              <a:rPr b="0" i="0" lang="de-DE" sz="900">
                <a:solidFill>
                  <a:schemeClr val="dk1"/>
                </a:solidFill>
                <a:latin typeface="Calibri"/>
                <a:ea typeface="Calibri"/>
                <a:cs typeface="Calibri"/>
                <a:sym typeface="Calibri"/>
              </a:rPr>
              <a:t>Vergleich der durchschnittlichen Emissionen einzelner Verkehrsmittel, Bezugsjahr 2020. Online: </a:t>
            </a:r>
            <a:r>
              <a:rPr lang="de-DE" sz="900">
                <a:solidFill>
                  <a:schemeClr val="dk1"/>
                </a:solidFill>
                <a:latin typeface="Calibri"/>
                <a:ea typeface="Calibri"/>
                <a:cs typeface="Calibri"/>
                <a:sym typeface="Calibri"/>
              </a:rPr>
              <a:t>https://www.umweltbundesamt.de/bild/vergleich-der-durchschnittlichen-emissionen-0.pdf</a:t>
            </a:r>
            <a:endParaRPr sz="900"/>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Hyundai Kona. Online: https://www.hyundai.de/beratung-kauf/wltp-werte/?_ga=2.185311465.1709971569.1673012966-99541263.1673012966#konaev   </a:t>
            </a:r>
            <a:endParaRPr sz="900">
              <a:solidFill>
                <a:schemeClr val="dk1"/>
              </a:solidFill>
              <a:latin typeface="Calibri"/>
              <a:ea typeface="Calibri"/>
              <a:cs typeface="Calibri"/>
              <a:sym typeface="Calibri"/>
            </a:endParaRPr>
          </a:p>
          <a:p>
            <a:pPr indent="0" lvl="0" marL="0" rtl="0" algn="l">
              <a:lnSpc>
                <a:spcPct val="100000"/>
              </a:lnSpc>
              <a:spcBef>
                <a:spcPts val="360"/>
              </a:spcBef>
              <a:spcAft>
                <a:spcPts val="0"/>
              </a:spcAft>
              <a:buSzPts val="1200"/>
              <a:buNone/>
            </a:pPr>
            <a:r>
              <a:t/>
            </a:r>
            <a:endParaRPr sz="900">
              <a:solidFill>
                <a:srgbClr val="000000"/>
              </a:solidFill>
            </a:endParaRPr>
          </a:p>
        </p:txBody>
      </p:sp>
      <p:sp>
        <p:nvSpPr>
          <p:cNvPr id="129" name="Google Shape;129;p8:notes"/>
          <p:cNvSpPr txBox="1"/>
          <p:nvPr>
            <p:ph idx="12" type="sldNum"/>
          </p:nvPr>
        </p:nvSpPr>
        <p:spPr>
          <a:xfrm>
            <a:off x="4024800" y="9720000"/>
            <a:ext cx="3078000" cy="514800"/>
          </a:xfrm>
          <a:prstGeom prst="rect">
            <a:avLst/>
          </a:prstGeom>
          <a:noFill/>
          <a:ln>
            <a:noFill/>
          </a:ln>
        </p:spPr>
        <p:txBody>
          <a:bodyPr anchorCtr="0" anchor="b" bIns="49500" lIns="99025" spcFirstLastPara="1" rIns="99025" wrap="square" tIns="49500">
            <a:noAutofit/>
          </a:bodyPr>
          <a:lstStyle/>
          <a:p>
            <a:pPr indent="0" lvl="0" marL="0" rtl="0" algn="r">
              <a:lnSpc>
                <a:spcPct val="100000"/>
              </a:lnSpc>
              <a:spcBef>
                <a:spcPts val="0"/>
              </a:spcBef>
              <a:spcAft>
                <a:spcPts val="0"/>
              </a:spcAft>
              <a:buClr>
                <a:schemeClr val="dk1"/>
              </a:buClr>
              <a:buSzPts val="325"/>
              <a:buFont typeface="Calibri"/>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287338" y="287338"/>
            <a:ext cx="6480175" cy="3644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2:notes"/>
          <p:cNvSpPr txBox="1"/>
          <p:nvPr>
            <p:ph idx="1" type="body"/>
          </p:nvPr>
        </p:nvSpPr>
        <p:spPr>
          <a:xfrm>
            <a:off x="287999" y="3960000"/>
            <a:ext cx="6479513" cy="59867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Beschreibung</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i="1" lang="de-DE" sz="1100">
                <a:solidFill>
                  <a:srgbClr val="000000"/>
                </a:solidFill>
                <a:latin typeface="Calibri"/>
                <a:ea typeface="Calibri"/>
                <a:cs typeface="Calibri"/>
                <a:sym typeface="Calibri"/>
              </a:rPr>
              <a:t>1. Ausgangssituation</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Ein Investor plant, eine bisher ökologisch bewirtschaftete Fläche zu erwerben und auf dieser einen Solarpark zu errichten. Ihr Institut soll den Solarpark finanzieren. Die umliegenden Gemeinden sollen ihn nach Fertigstellung nutzen. Erste entsprechende Absichtserklärungen liegen vor. Das Finanzierungsrisiko trägt der Investor. Der Landkreis hat diese Fläche bisher als ein Vorzeigeobjekt bezeichnet. Einige Anwohner haben eine Bürgerinitiative gegründet, um den Bau des Solarparks aus ökologischen Erwägungen zu verhindern.</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i="1" lang="de-DE" sz="1100">
                <a:solidFill>
                  <a:srgbClr val="000000"/>
                </a:solidFill>
                <a:latin typeface="Calibri"/>
                <a:ea typeface="Calibri"/>
                <a:cs typeface="Calibri"/>
                <a:sym typeface="Calibri"/>
              </a:rPr>
              <a:t>2. Sachverhalt</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SDG 7: Zwei wichtige Unterziele von SDG 7 der Agenda 2030 sind:</a:t>
            </a:r>
            <a:endParaRPr sz="1100">
              <a:solidFill>
                <a:srgbClr val="000000"/>
              </a:solidFill>
              <a:latin typeface="Calibri"/>
              <a:ea typeface="Calibri"/>
              <a:cs typeface="Calibri"/>
              <a:sym typeface="Calibri"/>
            </a:endParaRPr>
          </a:p>
          <a:p>
            <a:pPr indent="-342900" lvl="0" marL="342900" rtl="0" algn="l">
              <a:lnSpc>
                <a:spcPct val="100000"/>
              </a:lnSpc>
              <a:spcBef>
                <a:spcPts val="0"/>
              </a:spcBef>
              <a:spcAft>
                <a:spcPts val="0"/>
              </a:spcAft>
              <a:buSzPts val="1400"/>
              <a:buFont typeface="Calibri"/>
              <a:buChar char="∙"/>
            </a:pPr>
            <a:r>
              <a:rPr lang="de-DE" sz="1100">
                <a:solidFill>
                  <a:srgbClr val="000000"/>
                </a:solidFill>
                <a:latin typeface="Calibri"/>
                <a:ea typeface="Calibri"/>
                <a:cs typeface="Calibri"/>
                <a:sym typeface="Calibri"/>
              </a:rPr>
              <a:t>Anteil erneuerbarer Energie am globalen Energiemix deutlich erhöhen</a:t>
            </a:r>
            <a:endParaRPr sz="1100">
              <a:solidFill>
                <a:srgbClr val="000000"/>
              </a:solidFill>
              <a:latin typeface="Calibri"/>
              <a:ea typeface="Calibri"/>
              <a:cs typeface="Calibri"/>
              <a:sym typeface="Calibri"/>
            </a:endParaRPr>
          </a:p>
          <a:p>
            <a:pPr indent="-342900" lvl="0" marL="342900" rtl="0" algn="l">
              <a:lnSpc>
                <a:spcPct val="100000"/>
              </a:lnSpc>
              <a:spcBef>
                <a:spcPts val="0"/>
              </a:spcBef>
              <a:spcAft>
                <a:spcPts val="0"/>
              </a:spcAft>
              <a:buSzPts val="1400"/>
              <a:buFont typeface="Calibri"/>
              <a:buChar char="∙"/>
            </a:pPr>
            <a:r>
              <a:rPr lang="de-DE" sz="1100">
                <a:solidFill>
                  <a:srgbClr val="000000"/>
                </a:solidFill>
                <a:latin typeface="Calibri"/>
                <a:ea typeface="Calibri"/>
                <a:cs typeface="Calibri"/>
                <a:sym typeface="Calibri"/>
              </a:rPr>
              <a:t>Investitionen in Energieinfrastruktur und saubere Energietechnologien fördern.</a:t>
            </a:r>
            <a:endParaRPr sz="1100"/>
          </a:p>
          <a:p>
            <a:pPr indent="0" lvl="0" marL="0" marR="0" rtl="0" algn="l">
              <a:lnSpc>
                <a:spcPct val="100000"/>
              </a:lnSpc>
              <a:spcBef>
                <a:spcPts val="0"/>
              </a:spcBef>
              <a:spcAft>
                <a:spcPts val="0"/>
              </a:spcAft>
              <a:buClr>
                <a:srgbClr val="000000"/>
              </a:buClr>
              <a:buSzPts val="1400"/>
              <a:buFont typeface="Arial"/>
              <a:buNone/>
            </a:pPr>
            <a:r>
              <a:rPr lang="de-DE" sz="1100">
                <a:solidFill>
                  <a:srgbClr val="000000"/>
                </a:solidFill>
                <a:latin typeface="Calibri"/>
                <a:ea typeface="Calibri"/>
                <a:cs typeface="Calibri"/>
                <a:sym typeface="Calibri"/>
              </a:rPr>
              <a:t>Deutschland hat mit der Energiewende dafür gesorgt, dass heute bereits 42 Prozent unserer Elektrizität aus erneuerbaren Quellen produziert werden. </a:t>
            </a:r>
            <a:endParaRPr sz="1100"/>
          </a:p>
          <a:p>
            <a:pPr indent="0" lvl="0" marL="0" marR="0" rtl="0" algn="l">
              <a:lnSpc>
                <a:spcPct val="100000"/>
              </a:lnSpc>
              <a:spcBef>
                <a:spcPts val="0"/>
              </a:spcBef>
              <a:spcAft>
                <a:spcPts val="0"/>
              </a:spcAft>
              <a:buClr>
                <a:srgbClr val="000000"/>
              </a:buClr>
              <a:buSzPts val="1400"/>
              <a:buFont typeface="Arial"/>
              <a:buNone/>
            </a:pPr>
            <a:r>
              <a:rPr lang="de-DE" sz="1100">
                <a:solidFill>
                  <a:srgbClr val="000000"/>
                </a:solidFill>
                <a:latin typeface="Calibri"/>
                <a:ea typeface="Calibri"/>
                <a:cs typeface="Calibri"/>
                <a:sym typeface="Calibri"/>
              </a:rPr>
              <a:t>SDG 2: Nachhaltige Landwirtschaft ist für Ernährungssicherheit, bessere Ernährung und eine Welt ohne Hunger eine wichtige Voraussetzung. Deutschland wendet erhebliche öffentliche Mittel auf, um umweltverträgliche und innovative landwirtschaftliche Produktionsverfahren in die Praxis zu bringen. Die Bundesregierung setzt sich auch dafür ein, die ökologisch bewirtschaftete Fläche auf 20 Prozent der landwirtschaftlich genutzten Fläche auszuweiten. </a:t>
            </a:r>
            <a:endParaRPr sz="1100"/>
          </a:p>
          <a:p>
            <a:pPr indent="0" lvl="0" marL="0" rtl="0" algn="l">
              <a:lnSpc>
                <a:spcPct val="100000"/>
              </a:lnSpc>
              <a:spcBef>
                <a:spcPts val="0"/>
              </a:spcBef>
              <a:spcAft>
                <a:spcPts val="0"/>
              </a:spcAft>
              <a:buSzPts val="1400"/>
              <a:buNone/>
            </a:pPr>
            <a:r>
              <a:rPr i="1" lang="de-DE" sz="1100">
                <a:solidFill>
                  <a:srgbClr val="000000"/>
                </a:solidFill>
                <a:latin typeface="Calibri"/>
                <a:ea typeface="Calibri"/>
                <a:cs typeface="Calibri"/>
                <a:sym typeface="Calibri"/>
              </a:rPr>
              <a:t>3. Zielkonflikt: SDG 7 versus SDG 2</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Welches Ziel wird in der potenziellen Finanzierung als prioritär angesehen?</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Aufgabe</a:t>
            </a:r>
            <a:endParaRPr sz="1100">
              <a:solidFill>
                <a:srgbClr val="000000"/>
              </a:solidFill>
              <a:latin typeface="Calibri"/>
              <a:ea typeface="Calibri"/>
              <a:cs typeface="Calibri"/>
              <a:sym typeface="Calibri"/>
            </a:endParaRPr>
          </a:p>
          <a:p>
            <a:pPr indent="-179999" lvl="0" marL="179999" marR="0" rtl="0" algn="l">
              <a:lnSpc>
                <a:spcPct val="100000"/>
              </a:lnSpc>
              <a:spcBef>
                <a:spcPts val="0"/>
              </a:spcBef>
              <a:spcAft>
                <a:spcPts val="0"/>
              </a:spcAft>
              <a:buClr>
                <a:srgbClr val="000000"/>
              </a:buClr>
              <a:buSzPts val="1104"/>
              <a:buFont typeface="Arial"/>
              <a:buChar char="•"/>
            </a:pPr>
            <a:r>
              <a:rPr b="0" i="0" lang="de-DE" sz="1100" u="none" cap="none" strike="noStrike">
                <a:solidFill>
                  <a:schemeClr val="dk1"/>
                </a:solidFill>
                <a:latin typeface="Calibri"/>
                <a:ea typeface="Calibri"/>
                <a:cs typeface="Calibri"/>
                <a:sym typeface="Calibri"/>
              </a:rPr>
              <a:t>Benennen Sie die Vorteile und Nachteile eines Solarparks im Vergleich zu der ökologisch genutzten Fläche.</a:t>
            </a:r>
            <a:endParaRPr sz="1100"/>
          </a:p>
          <a:p>
            <a:pPr indent="-179999" lvl="0" marL="179999" marR="0" rtl="0" algn="l">
              <a:lnSpc>
                <a:spcPct val="100000"/>
              </a:lnSpc>
              <a:spcBef>
                <a:spcPts val="0"/>
              </a:spcBef>
              <a:spcAft>
                <a:spcPts val="0"/>
              </a:spcAft>
              <a:buClr>
                <a:srgbClr val="000000"/>
              </a:buClr>
              <a:buSzPts val="1104"/>
              <a:buFont typeface="Arial"/>
              <a:buChar char="•"/>
            </a:pPr>
            <a:r>
              <a:rPr b="0" i="0" lang="de-DE" sz="1100" u="none" cap="none" strike="noStrike">
                <a:solidFill>
                  <a:schemeClr val="dk1"/>
                </a:solidFill>
                <a:latin typeface="Calibri"/>
                <a:ea typeface="Calibri"/>
                <a:cs typeface="Calibri"/>
                <a:sym typeface="Calibri"/>
              </a:rPr>
              <a:t>Führen Sie potenzielle Risiken für Ihr Kreditinstitut auf, wenn es den Solarpark finanzieren würde – bspw. Finanzierungsrisiko und Reputationsrisiko</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4"/>
              <a:buFont typeface="Arial"/>
              <a:buChar char="•"/>
            </a:pPr>
            <a:r>
              <a:rPr b="0" i="0" lang="de-DE" sz="1100" u="none" cap="none" strike="noStrike">
                <a:solidFill>
                  <a:schemeClr val="dk1"/>
                </a:solidFill>
                <a:latin typeface="Calibri"/>
                <a:ea typeface="Calibri"/>
                <a:cs typeface="Calibri"/>
                <a:sym typeface="Calibri"/>
              </a:rPr>
              <a:t>Diskutieren Sie in Ihrer Berufsschulklasse.</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de-DE">
                <a:solidFill>
                  <a:srgbClr val="000000"/>
                </a:solidFill>
                <a:latin typeface="Calibri"/>
                <a:ea typeface="Calibri"/>
                <a:cs typeface="Calibri"/>
                <a:sym typeface="Calibri"/>
              </a:rPr>
              <a:t>Quellen</a:t>
            </a:r>
            <a:endParaRPr>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SzPts val="1200"/>
              <a:buFont typeface="Arial"/>
              <a:buChar char="•"/>
            </a:pPr>
            <a:r>
              <a:rPr lang="de-DE" sz="1000">
                <a:solidFill>
                  <a:srgbClr val="000000"/>
                </a:solidFill>
                <a:latin typeface="Calibri"/>
                <a:ea typeface="Calibri"/>
                <a:cs typeface="Calibri"/>
                <a:sym typeface="Calibri"/>
              </a:rPr>
              <a:t>Bundesregierung, o.J: </a:t>
            </a:r>
            <a:r>
              <a:rPr i="0" lang="de-DE" sz="1000">
                <a:solidFill>
                  <a:srgbClr val="000000"/>
                </a:solidFill>
                <a:latin typeface="Calibri"/>
                <a:ea typeface="Calibri"/>
                <a:cs typeface="Calibri"/>
                <a:sym typeface="Calibri"/>
              </a:rPr>
              <a:t>Ziele nachhaltiger Entwicklung. Ernährung weltweit sichern.</a:t>
            </a:r>
            <a:r>
              <a:rPr lang="de-DE" sz="1000">
                <a:solidFill>
                  <a:srgbClr val="000000"/>
                </a:solidFill>
                <a:latin typeface="Calibri"/>
                <a:ea typeface="Calibri"/>
                <a:cs typeface="Calibri"/>
                <a:sym typeface="Calibri"/>
              </a:rPr>
              <a:t> Online: https://www.bundesregierung.de/breg-de/themen/nachhaltigkeitspolitik/ernaehrungssicherheit-319080 </a:t>
            </a:r>
            <a:endParaRPr sz="1000"/>
          </a:p>
          <a:p>
            <a:pPr indent="-171450" lvl="0" marL="171450" marR="0" rtl="0" algn="l">
              <a:lnSpc>
                <a:spcPct val="100000"/>
              </a:lnSpc>
              <a:spcBef>
                <a:spcPts val="0"/>
              </a:spcBef>
              <a:spcAft>
                <a:spcPts val="0"/>
              </a:spcAft>
              <a:buClr>
                <a:srgbClr val="000000"/>
              </a:buClr>
              <a:buSzPts val="1200"/>
              <a:buFont typeface="Arial"/>
              <a:buChar char="•"/>
            </a:pPr>
            <a:r>
              <a:rPr lang="de-DE" sz="1000">
                <a:solidFill>
                  <a:schemeClr val="dk1"/>
                </a:solidFill>
                <a:latin typeface="Calibri"/>
                <a:ea typeface="Calibri"/>
                <a:cs typeface="Calibri"/>
                <a:sym typeface="Calibri"/>
              </a:rPr>
              <a:t>Bundesregierung (2021-1): </a:t>
            </a:r>
            <a:r>
              <a:rPr i="0" lang="de-DE" sz="1000">
                <a:solidFill>
                  <a:schemeClr val="dk1"/>
                </a:solidFill>
                <a:latin typeface="Calibri"/>
                <a:ea typeface="Calibri"/>
                <a:cs typeface="Calibri"/>
                <a:sym typeface="Calibri"/>
              </a:rPr>
              <a:t>Deutsche Nachhaltigkeitsstrategie Weiterentwicklung 2021, Berlin, 10. März 2021</a:t>
            </a:r>
            <a:r>
              <a:rPr lang="de-DE" sz="1000">
                <a:solidFill>
                  <a:schemeClr val="dk1"/>
                </a:solidFill>
                <a:latin typeface="Calibri"/>
                <a:ea typeface="Calibri"/>
                <a:cs typeface="Calibri"/>
                <a:sym typeface="Calibri"/>
              </a:rPr>
              <a:t>. Online: https://www.bundesregierung.de/resource/blob/998194/1875176/3d3b15cd92d0261e7a0bcdc8f43b7839/deutsche-nachhaltigkeitsstrategie-2021-langfassung-download-bpa-data.pdf</a:t>
            </a:r>
            <a:endParaRPr sz="1000"/>
          </a:p>
          <a:p>
            <a:pPr indent="0" lvl="0" marL="0" marR="0" rtl="0" algn="l">
              <a:lnSpc>
                <a:spcPct val="100000"/>
              </a:lnSpc>
              <a:spcBef>
                <a:spcPts val="0"/>
              </a:spcBef>
              <a:spcAft>
                <a:spcPts val="0"/>
              </a:spcAft>
              <a:buSzPts val="1200"/>
              <a:buFont typeface="Arial"/>
              <a:buNone/>
            </a:pPr>
            <a:r>
              <a:t/>
            </a:r>
            <a:endParaRPr>
              <a:solidFill>
                <a:srgbClr val="000000"/>
              </a:solidFill>
              <a:latin typeface="Calibri"/>
              <a:ea typeface="Calibri"/>
              <a:cs typeface="Calibri"/>
              <a:sym typeface="Calibri"/>
            </a:endParaRPr>
          </a:p>
        </p:txBody>
      </p:sp>
      <p:sp>
        <p:nvSpPr>
          <p:cNvPr id="143" name="Google Shape;143;p2:notes"/>
          <p:cNvSpPr txBox="1"/>
          <p:nvPr>
            <p:ph idx="12" type="sldNum"/>
          </p:nvPr>
        </p:nvSpPr>
        <p:spPr>
          <a:xfrm>
            <a:off x="4024800" y="9720000"/>
            <a:ext cx="3078000" cy="514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287338" y="287338"/>
            <a:ext cx="6480175" cy="3646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3:notes"/>
          <p:cNvSpPr txBox="1"/>
          <p:nvPr>
            <p:ph idx="1" type="body"/>
          </p:nvPr>
        </p:nvSpPr>
        <p:spPr>
          <a:xfrm>
            <a:off x="287338" y="3960000"/>
            <a:ext cx="6480175" cy="587511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rPr>
              <a:t>Beschreibung</a:t>
            </a:r>
            <a:endParaRPr sz="1100">
              <a:solidFill>
                <a:schemeClr val="dk1"/>
              </a:solidFill>
            </a:endParaRPr>
          </a:p>
          <a:p>
            <a:pPr indent="0" lvl="0" marL="0" rtl="0" algn="l">
              <a:lnSpc>
                <a:spcPct val="100000"/>
              </a:lnSpc>
              <a:spcBef>
                <a:spcPts val="0"/>
              </a:spcBef>
              <a:spcAft>
                <a:spcPts val="0"/>
              </a:spcAft>
              <a:buSzPts val="1400"/>
              <a:buNone/>
            </a:pPr>
            <a:r>
              <a:rPr i="1" lang="de-DE" sz="1100">
                <a:solidFill>
                  <a:schemeClr val="dk1"/>
                </a:solidFill>
              </a:rPr>
              <a:t>1. Ausgangssituation</a:t>
            </a:r>
            <a:endParaRPr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Dies ist eine Abwandlung des Beispiels auf Folie 6. Eine Gemeinde will einen Solarpark errichten. Hierfür soll ein bisher nicht genutztes kommunales Grundstück, eine Brache, verwendet werden. Die Gemeinde will den Anteil erneuerbarer Energie am bestehenden Energiemix erhöhen und zugleich einen Beitrag zur Sicherstellung der Energieversorgung zu leisten..</a:t>
            </a:r>
            <a:endParaRPr sz="1100">
              <a:solidFill>
                <a:schemeClr val="dk1"/>
              </a:solidFill>
            </a:endParaRPr>
          </a:p>
          <a:p>
            <a:pPr indent="0" lvl="0" marL="0" rtl="0" algn="l">
              <a:lnSpc>
                <a:spcPct val="100000"/>
              </a:lnSpc>
              <a:spcBef>
                <a:spcPts val="0"/>
              </a:spcBef>
              <a:spcAft>
                <a:spcPts val="0"/>
              </a:spcAft>
              <a:buSzPts val="1400"/>
              <a:buNone/>
            </a:pPr>
            <a:r>
              <a:rPr i="1" lang="de-DE" sz="1100">
                <a:solidFill>
                  <a:schemeClr val="dk1"/>
                </a:solidFill>
              </a:rPr>
              <a:t>2. Sachverhalt</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SDG 7: Siehe Folie 6.</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SDG 9: Nachhaltiges Wirtschaftswachstum und nachhaltige Produktion, aber auch nachhaltige Städte und nachhaltige Bildungs- und Gesundheitssysteme sind ohne intelligente Innovationen, moderne Infrastrukturen und eine leistungsfähige Industrie nicht denkbar. </a:t>
            </a:r>
            <a:endParaRPr sz="1100"/>
          </a:p>
          <a:p>
            <a:pPr indent="-171450" lvl="0" marL="171450" rtl="0" algn="l">
              <a:lnSpc>
                <a:spcPct val="100000"/>
              </a:lnSpc>
              <a:spcBef>
                <a:spcPts val="0"/>
              </a:spcBef>
              <a:spcAft>
                <a:spcPts val="0"/>
              </a:spcAft>
              <a:buSzPts val="1400"/>
              <a:buFont typeface="Arial"/>
              <a:buChar char="•"/>
            </a:pPr>
            <a:r>
              <a:rPr lang="de-DE" sz="1100">
                <a:solidFill>
                  <a:schemeClr val="dk1"/>
                </a:solidFill>
              </a:rPr>
              <a:t>SDG 11: Damit wir in Zukunft gut leben, brauchen wir bezahlbaren Wohnraum und eine nachhaltige und integrierte Stadtentwicklungspolitik. Das bedeutet unter anderem: Nachhaltige Nutzung von Flächen, Absenken der Umweltbelastung durch Städte und Gemeinden sowie bezahlbaren Wohnraum für alle.</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SDG 13: Mit dem Klimaschutzgesetz vom 12. Dezember 2019 hat sich die Bundesregierung verpflichtet, bis 2030 die Emissionen von Treibhausgasen um mindestens 55 Prozent gegenüber dem Stand von 1990 zu senken. Ursprünglich bis zum Jahr 2050 verfolgte Deutschland das Ziel der Treibhausgasneutralität. Das novellierte Klimaschutzgesetz vom 18. August 2021 legt den Weg zur Klimaneutralität noch detaillierter fest. Die Meilensteine sind:</a:t>
            </a:r>
            <a:endParaRPr sz="1100">
              <a:solidFill>
                <a:schemeClr val="dk1"/>
              </a:solidFill>
            </a:endParaRPr>
          </a:p>
          <a:p>
            <a:pPr indent="-171450" lvl="0" marL="171450" rtl="0" algn="l">
              <a:lnSpc>
                <a:spcPct val="100000"/>
              </a:lnSpc>
              <a:spcBef>
                <a:spcPts val="0"/>
              </a:spcBef>
              <a:spcAft>
                <a:spcPts val="0"/>
              </a:spcAft>
              <a:buClr>
                <a:schemeClr val="dk1"/>
              </a:buClr>
              <a:buSzPts val="1200"/>
              <a:buFont typeface="Arial"/>
              <a:buChar char="•"/>
            </a:pPr>
            <a:r>
              <a:rPr lang="de-DE" sz="1100">
                <a:solidFill>
                  <a:schemeClr val="dk1"/>
                </a:solidFill>
              </a:rPr>
              <a:t>2021: Anhebung der jährlichen Minderungsziele pro Sektor für die Jahre 2023 bis 2030</a:t>
            </a:r>
            <a:endParaRPr sz="1100"/>
          </a:p>
          <a:p>
            <a:pPr indent="-171450" lvl="0" marL="171450" rtl="0" algn="l">
              <a:lnSpc>
                <a:spcPct val="100000"/>
              </a:lnSpc>
              <a:spcBef>
                <a:spcPts val="0"/>
              </a:spcBef>
              <a:spcAft>
                <a:spcPts val="0"/>
              </a:spcAft>
              <a:buClr>
                <a:schemeClr val="dk1"/>
              </a:buClr>
              <a:buSzPts val="1200"/>
              <a:buFont typeface="Arial"/>
              <a:buChar char="•"/>
            </a:pPr>
            <a:r>
              <a:rPr lang="de-DE" sz="1100">
                <a:solidFill>
                  <a:schemeClr val="dk1"/>
                </a:solidFill>
              </a:rPr>
              <a:t>2024: Festlegung der jährlichen Minderungsziele pro Sektor für die Jahre 2031 bis 2040</a:t>
            </a:r>
            <a:endParaRPr sz="1100">
              <a:solidFill>
                <a:schemeClr val="dk1"/>
              </a:solidFill>
            </a:endParaRPr>
          </a:p>
          <a:p>
            <a:pPr indent="-171450" lvl="0" marL="171450" rtl="0" algn="l">
              <a:lnSpc>
                <a:spcPct val="100000"/>
              </a:lnSpc>
              <a:spcBef>
                <a:spcPts val="0"/>
              </a:spcBef>
              <a:spcAft>
                <a:spcPts val="0"/>
              </a:spcAft>
              <a:buClr>
                <a:schemeClr val="dk1"/>
              </a:buClr>
              <a:buSzPts val="1200"/>
              <a:buFont typeface="Arial"/>
              <a:buChar char="•"/>
            </a:pPr>
            <a:r>
              <a:rPr lang="de-DE" sz="1100">
                <a:solidFill>
                  <a:schemeClr val="dk1"/>
                </a:solidFill>
              </a:rPr>
              <a:t>2034: Festlegung der jährlichen Minderungsziele pro Sektor für die letzte Phase bis zur Treibhausgasneutralität von 2041 bis 2045</a:t>
            </a:r>
            <a:endParaRPr sz="1100">
              <a:solidFill>
                <a:schemeClr val="dk1"/>
              </a:solidFill>
            </a:endParaRPr>
          </a:p>
          <a:p>
            <a:pPr indent="0" lvl="0" marL="0" rtl="0" algn="l">
              <a:lnSpc>
                <a:spcPct val="100000"/>
              </a:lnSpc>
              <a:spcBef>
                <a:spcPts val="0"/>
              </a:spcBef>
              <a:spcAft>
                <a:spcPts val="0"/>
              </a:spcAft>
              <a:buSzPts val="1400"/>
              <a:buNone/>
            </a:pPr>
            <a:r>
              <a:rPr b="0" i="1" lang="de-DE" sz="1100">
                <a:solidFill>
                  <a:schemeClr val="dk1"/>
                </a:solidFill>
              </a:rPr>
              <a:t>3. Zielharmonie:</a:t>
            </a:r>
            <a:endParaRPr b="0"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In dieser Abwandlung des Beispiels auf Folie 6 stehen alle vier Ziele im Einklang zueinander.</a:t>
            </a:r>
            <a:br>
              <a:rPr lang="de-DE" sz="1100">
                <a:solidFill>
                  <a:schemeClr val="dk1"/>
                </a:solidFill>
              </a:rPr>
            </a:br>
            <a:r>
              <a:rPr b="1" lang="de-DE" sz="1100">
                <a:solidFill>
                  <a:schemeClr val="dk1"/>
                </a:solidFill>
              </a:rPr>
              <a:t>Aufgabe</a:t>
            </a:r>
            <a:endParaRPr sz="1100">
              <a:solidFill>
                <a:schemeClr val="dk1"/>
              </a:solidFill>
            </a:endParaRPr>
          </a:p>
          <a:p>
            <a:pPr indent="-171450" lvl="0" marL="171450" rtl="0" algn="l">
              <a:lnSpc>
                <a:spcPct val="100000"/>
              </a:lnSpc>
              <a:spcBef>
                <a:spcPts val="0"/>
              </a:spcBef>
              <a:spcAft>
                <a:spcPts val="0"/>
              </a:spcAft>
              <a:buSzPts val="1200"/>
              <a:buFont typeface="Arial"/>
              <a:buChar char="•"/>
            </a:pPr>
            <a:r>
              <a:rPr lang="de-DE" sz="1100">
                <a:solidFill>
                  <a:schemeClr val="dk1"/>
                </a:solidFill>
              </a:rPr>
              <a:t>Vergleichen Sie beide Beispiele der Folien 6 und 7.</a:t>
            </a:r>
            <a:endParaRPr sz="1100">
              <a:solidFill>
                <a:schemeClr val="dk1"/>
              </a:solidFill>
            </a:endParaRPr>
          </a:p>
          <a:p>
            <a:pPr indent="-171450" lvl="0" marL="171450" rtl="0" algn="l">
              <a:lnSpc>
                <a:spcPct val="100000"/>
              </a:lnSpc>
              <a:spcBef>
                <a:spcPts val="0"/>
              </a:spcBef>
              <a:spcAft>
                <a:spcPts val="0"/>
              </a:spcAft>
              <a:buSzPts val="1200"/>
              <a:buFont typeface="Arial"/>
              <a:buChar char="•"/>
            </a:pPr>
            <a:r>
              <a:rPr lang="de-DE" sz="1100">
                <a:solidFill>
                  <a:schemeClr val="dk1"/>
                </a:solidFill>
              </a:rPr>
              <a:t>Bewerten Sie die beiden hier vorgestellten Beispiele.</a:t>
            </a:r>
            <a:endParaRPr sz="1100">
              <a:solidFill>
                <a:schemeClr val="dk1"/>
              </a:solidFill>
            </a:endParaRPr>
          </a:p>
          <a:p>
            <a:pPr indent="-171450" lvl="0" marL="171450" rtl="0" algn="l">
              <a:lnSpc>
                <a:spcPct val="100000"/>
              </a:lnSpc>
              <a:spcBef>
                <a:spcPts val="0"/>
              </a:spcBef>
              <a:spcAft>
                <a:spcPts val="0"/>
              </a:spcAft>
              <a:buSzPts val="1200"/>
              <a:buFont typeface="Arial"/>
              <a:buChar char="•"/>
            </a:pPr>
            <a:r>
              <a:rPr lang="de-DE" sz="1100">
                <a:solidFill>
                  <a:schemeClr val="dk1"/>
                </a:solidFill>
              </a:rPr>
              <a:t>Verwenden Sie ein Beispiel aus Ihrer Bank oder Sparkasse, wie dies einen positivem Beitrag für  ein oder mehrere SDGs leistet.</a:t>
            </a:r>
            <a:endParaRPr sz="1100">
              <a:solidFill>
                <a:schemeClr val="dk1"/>
              </a:solidFill>
            </a:endParaRPr>
          </a:p>
          <a:p>
            <a:pPr indent="-171450" lvl="0" marL="171450" rtl="0" algn="l">
              <a:lnSpc>
                <a:spcPct val="100000"/>
              </a:lnSpc>
              <a:spcBef>
                <a:spcPts val="0"/>
              </a:spcBef>
              <a:spcAft>
                <a:spcPts val="0"/>
              </a:spcAft>
              <a:buSzPts val="1200"/>
              <a:buFont typeface="Arial"/>
              <a:buChar char="•"/>
            </a:pPr>
            <a:r>
              <a:rPr lang="de-DE" sz="1100">
                <a:solidFill>
                  <a:schemeClr val="dk1"/>
                </a:solidFill>
              </a:rPr>
              <a:t>Diskutieren Sie in Ihrer Berufsschulklasse.</a:t>
            </a:r>
            <a:endParaRPr sz="1100">
              <a:solidFill>
                <a:schemeClr val="dk1"/>
              </a:solidFill>
            </a:endParaRPr>
          </a:p>
        </p:txBody>
      </p:sp>
      <p:sp>
        <p:nvSpPr>
          <p:cNvPr id="159" name="Google Shape;159;p3:notes"/>
          <p:cNvSpPr txBox="1"/>
          <p:nvPr>
            <p:ph idx="12" type="sldNum"/>
          </p:nvPr>
        </p:nvSpPr>
        <p:spPr>
          <a:xfrm>
            <a:off x="4023991" y="9721107"/>
            <a:ext cx="3078000" cy="5148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25"/>
              <a:buFont typeface="Calibri"/>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287338" y="287338"/>
            <a:ext cx="6480175" cy="3646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7:notes"/>
          <p:cNvSpPr txBox="1"/>
          <p:nvPr>
            <p:ph idx="1" type="body"/>
          </p:nvPr>
        </p:nvSpPr>
        <p:spPr>
          <a:xfrm>
            <a:off x="287337" y="3960000"/>
            <a:ext cx="6548437" cy="605587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i="1" lang="de-DE" sz="1100">
                <a:solidFill>
                  <a:schemeClr val="dk1"/>
                </a:solidFill>
                <a:latin typeface="Calibri"/>
                <a:ea typeface="Calibri"/>
                <a:cs typeface="Calibri"/>
                <a:sym typeface="Calibri"/>
              </a:rPr>
              <a:t>1. Ausgangssituation</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latin typeface="Calibri"/>
                <a:ea typeface="Calibri"/>
                <a:cs typeface="Calibri"/>
                <a:sym typeface="Calibri"/>
              </a:rPr>
              <a:t>Das eine Finanzierung suchende Unternehmen generiert noch einen hohen Anteil seines Umsatzes aus Kohlegewinnung und –verstromung. Die finanziellen Mittel sollen aus einen Kredit stammen. Sie dienen der Modernisierung einer bereits lange bestehenden Anlage zur Kohleverstromung. Ziel ist die Aufrechterhaltung der Wettbewerbsfähigkeit im Vergleich zu EE-Anlagen, die inzwischen einen geringeren Stromgestehungspreis haben. Mit der Modernisierung wird der Umsatzanteil maßvoll zurückgehen. Das Unternehmen hat einen Transformationsprozess zu nachhaltigem Wirtschaften bereits 2020 begonnen; er ist auf 30 Jahre bis 2050 ausgelegt ist. Dieser Plan stammt noch aus der Zeit, als die Bundesregierung die zeitliche Zielmarke 2050 hatte. Das Unternehmen ist ein langjähriger guter Kreditkunde, der seine Einnahmen und Erträge zu einem hohen Anteil in Ihrem Institut anlegt.</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de-DE" sz="1100">
                <a:solidFill>
                  <a:schemeClr val="dk1"/>
                </a:solidFill>
                <a:latin typeface="Calibri"/>
                <a:ea typeface="Calibri"/>
                <a:cs typeface="Calibri"/>
                <a:sym typeface="Calibri"/>
              </a:rPr>
              <a:t>2. Sachverhalt</a:t>
            </a:r>
            <a:endParaRPr b="0" sz="11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SDG 8: Die Bundesregierung richtet ihre Politik darauf aus, die Wachstumskräfte zu stärken und das Wachstum auch inklusiver zu gestalten, damit gute und sichere Arbeitsplätze geschaffen werden, aber auch damit wirtschaftlicher Wohlstand fair verteilt wird. </a:t>
            </a:r>
            <a:r>
              <a:rPr i="0" lang="de-DE" sz="1100">
                <a:solidFill>
                  <a:schemeClr val="dk1"/>
                </a:solidFill>
                <a:latin typeface="Calibri"/>
                <a:ea typeface="Calibri"/>
                <a:cs typeface="Calibri"/>
                <a:sym typeface="Calibri"/>
              </a:rPr>
              <a:t>Der Finanzbedarf für die Umstellung beispielsweise von Kohle auf erneuerbare Energie ist enorm. </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SDG 13: Mit dem Klimaschutzgesetz vom 12. Dezember 2019 hatte sich die Bundesregierung verpflichtet, bis 2030 die Emissionen von Treibhausgasen um mindestens 55 Prozent gegenüber dem Stand von 1990 zu senken und bis 2050 treibhausgasneutral zu werden; nun gilt 2045 als Zieldatum. </a:t>
            </a:r>
            <a:r>
              <a:rPr i="1" lang="de-DE" sz="1100">
                <a:solidFill>
                  <a:schemeClr val="dk1"/>
                </a:solidFill>
                <a:latin typeface="Calibri"/>
                <a:ea typeface="Calibri"/>
                <a:cs typeface="Calibri"/>
                <a:sym typeface="Calibri"/>
              </a:rPr>
              <a:t>3. Zielkonflikt</a:t>
            </a:r>
            <a:endParaRPr sz="1100"/>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Das Unternehmen plant Anlagen langfristig zu modernisieren um wettbewerbsfähig zu bleiben. Jedoch wird der Umsatzanteil bis 2050 nicht vollständig zurückgehen, sondern durch Zertifikate substituiert.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Werten Sie die Modernisierung als Teil des Transformationsprozesses in Bezug auf die Wahrung der Wettbewerbsfähigkeit.</a:t>
            </a:r>
            <a:endParaRPr sz="1100"/>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Führen Sie potenzielle Risiken für Ihr Kreditinstitut auf – bspw. Finanzierungsrisiko und Reputationsrisiko.</a:t>
            </a:r>
            <a:endParaRPr sz="1100"/>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Wie würden Sie als ein langjähriger, wichtiger Geschäftspartner agieren?</a:t>
            </a:r>
            <a:endParaRPr sz="1100"/>
          </a:p>
          <a:p>
            <a:pPr indent="-171450" lvl="0" marL="17145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Diskutieren Sie in Ihrer Berufsschulklasse.</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200">
                <a:solidFill>
                  <a:schemeClr val="dk1"/>
                </a:solidFill>
                <a:latin typeface="Calibri"/>
                <a:ea typeface="Calibri"/>
                <a:cs typeface="Calibri"/>
                <a:sym typeface="Calibri"/>
              </a:rPr>
              <a:t>Quellen</a:t>
            </a:r>
            <a:endParaRPr sz="12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200"/>
              <a:buFont typeface="Arial"/>
              <a:buChar char="•"/>
            </a:pPr>
            <a:r>
              <a:rPr lang="de-DE" sz="1050">
                <a:solidFill>
                  <a:schemeClr val="dk1"/>
                </a:solidFill>
                <a:latin typeface="Calibri"/>
                <a:ea typeface="Calibri"/>
                <a:cs typeface="Calibri"/>
                <a:sym typeface="Calibri"/>
              </a:rPr>
              <a:t>Erstes Gesetz zur Änderung des Bundes-Klimaschutzgesetzes (KSG-Änd. 2021), in: BGBl, Jahrgang 2021, Teil I, Nr. 59, S. 3905- 2521, Bonn, 30. August 2021, Online: www.bgbl.de/xaver/bgbl/custom/app/pdf.xqy?ident=1e6ade1ccc7e76fa554fbf1f33566b699d0d3967&amp;timestamp=20221118114659&amp;version=2.2&amp;documentId=1033699</a:t>
            </a:r>
            <a:endParaRPr sz="1050">
              <a:solidFill>
                <a:schemeClr val="dk1"/>
              </a:solidFill>
              <a:latin typeface="Calibri"/>
              <a:ea typeface="Calibri"/>
              <a:cs typeface="Calibri"/>
              <a:sym typeface="Calibri"/>
            </a:endParaRPr>
          </a:p>
        </p:txBody>
      </p:sp>
      <p:sp>
        <p:nvSpPr>
          <p:cNvPr id="184" name="Google Shape;184;p7:notes"/>
          <p:cNvSpPr txBox="1"/>
          <p:nvPr>
            <p:ph idx="12" type="sldNum"/>
          </p:nvPr>
        </p:nvSpPr>
        <p:spPr>
          <a:xfrm>
            <a:off x="4023991" y="9721107"/>
            <a:ext cx="3078000" cy="5148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25"/>
              <a:buFont typeface="Calibri"/>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287338" y="287338"/>
            <a:ext cx="6480175" cy="3646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9:notes"/>
          <p:cNvSpPr txBox="1"/>
          <p:nvPr>
            <p:ph idx="1" type="body"/>
          </p:nvPr>
        </p:nvSpPr>
        <p:spPr>
          <a:xfrm>
            <a:off x="287338" y="3960000"/>
            <a:ext cx="6480175" cy="601334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900">
                <a:solidFill>
                  <a:schemeClr val="dk1"/>
                </a:solidFill>
                <a:latin typeface="Calibri"/>
                <a:ea typeface="Calibri"/>
                <a:cs typeface="Calibri"/>
                <a:sym typeface="Calibri"/>
              </a:rPr>
              <a:t>Beschreibung</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i="1" lang="de-DE" sz="900">
                <a:solidFill>
                  <a:schemeClr val="dk1"/>
                </a:solidFill>
                <a:latin typeface="Calibri"/>
                <a:ea typeface="Calibri"/>
                <a:cs typeface="Calibri"/>
                <a:sym typeface="Calibri"/>
              </a:rPr>
              <a:t>1. Ausgangssituation</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900">
                <a:solidFill>
                  <a:schemeClr val="dk1"/>
                </a:solidFill>
                <a:latin typeface="Calibri"/>
                <a:ea typeface="Calibri"/>
                <a:cs typeface="Calibri"/>
                <a:sym typeface="Calibri"/>
              </a:rPr>
              <a:t>Die Elbvertiefung wurde am 24. Januar 2022 nach rund 20 Jahren offiziell abgeschlossen. </a:t>
            </a:r>
            <a:r>
              <a:rPr i="0" lang="de-DE" sz="900">
                <a:solidFill>
                  <a:schemeClr val="dk1"/>
                </a:solidFill>
                <a:latin typeface="Calibri"/>
                <a:ea typeface="Calibri"/>
                <a:cs typeface="Calibri"/>
                <a:sym typeface="Calibri"/>
              </a:rPr>
              <a:t>Abhängig von der Tide soll die Unterelbe bis Hamburg nun für Schiffe mit bis zu 14,50 Meter Tiefgang passierbar sein. Durch die besseren Anlaufbedingungen können größere Containerschiffe Hamburg anlaufen. Das fördert den Wirtschaftsstandort Hamburg. Die erweiterten Tiefen bedeuten eine bessere Auslastung der Schiffe und damit weniger Emissionen je transportierter Tonne. Dieser Aspekt nach SDG 13 wird im Folgenden bewusst außer Acht gelassen. Diskussionen und viele Gerichtsprozesse gab es wegen der ökologischen Auswirkungen auf Flora und Fauna. </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de-DE" sz="900">
                <a:solidFill>
                  <a:schemeClr val="dk1"/>
                </a:solidFill>
                <a:latin typeface="Calibri"/>
                <a:ea typeface="Calibri"/>
                <a:cs typeface="Calibri"/>
                <a:sym typeface="Calibri"/>
              </a:rPr>
              <a:t>2. Sachverhalt</a:t>
            </a:r>
            <a:endParaRPr b="0"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8: Die Einführung des Containers und die Containerschifffahrt haben die Globalisierung beschleunigt. Ca. 90 % des Welthandels finden auf dem Seeweg statt. Ohne Elbvertiefung waren mehr als 100.000 Arbeitsplätze und mehrere hundert Millionen Euro Steuereinnahmen gefährdet. </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9: Nachhaltiges Wirtschaftswachstum, nachhaltige Produktion und nachhaltige Städte sind ohne moderne Infrastrukturen und eine leistungsfähige Industrie nicht denkbar Die Elbvertiefung war ein Infrastrukturprojekt mit Kosten von rund 800 Mio. Euro.</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14: Ozeane und Flussdeltas sind Grundlage des Lebens. Der Säuregehalt der Ozeane hat durch die industrielle Revolution bereits um 30 % zugenommen. Laut der Deutschen Nachhaltigkeits-strategie soll der Stickstoffeintrag in die Nordsee über ihre Zuflüsse gemindert werden. </a:t>
            </a:r>
            <a:r>
              <a:rPr i="0" lang="de-DE" sz="900">
                <a:solidFill>
                  <a:schemeClr val="dk1"/>
                </a:solidFill>
                <a:latin typeface="Calibri"/>
                <a:ea typeface="Calibri"/>
                <a:cs typeface="Calibri"/>
                <a:sym typeface="Calibri"/>
              </a:rPr>
              <a:t>Durch die größere Fahrrinne laufen Sturmfluten künftig höher auf, der Sedimenteintrag in den Fluss nimmt weiter zu und die Artenvielfalt im Fluss dürfte weiter bedroht sein. </a:t>
            </a:r>
            <a:endParaRPr sz="900"/>
          </a:p>
          <a:p>
            <a:pPr indent="-171450" lvl="0" marL="171450" rtl="0" algn="l">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15: Auch </a:t>
            </a:r>
            <a:r>
              <a:rPr i="0" lang="de-DE" sz="900">
                <a:solidFill>
                  <a:schemeClr val="dk1"/>
                </a:solidFill>
                <a:latin typeface="Calibri"/>
                <a:ea typeface="Calibri"/>
                <a:cs typeface="Calibri"/>
                <a:sym typeface="Calibri"/>
              </a:rPr>
              <a:t>die Artenvielfalt an Land scheint weiter bedroht zu sein. </a:t>
            </a:r>
            <a:r>
              <a:rPr lang="de-DE" sz="900">
                <a:solidFill>
                  <a:schemeClr val="dk1"/>
                </a:solidFill>
                <a:latin typeface="Calibri"/>
                <a:ea typeface="Calibri"/>
                <a:cs typeface="Calibri"/>
                <a:sym typeface="Calibri"/>
              </a:rPr>
              <a:t>Um sie zu erhalten und Lebensraum zu schützen, wird bspw. die Bestandsentwicklung von derzeit 51 ausgewählten Vogelarten gemessen -  differenziert nach den Teilindikatoren Wälder, Agrarland, Siedlungen, Binnengewässer sowie Küsten und Meere. </a:t>
            </a:r>
            <a:endParaRPr sz="900"/>
          </a:p>
          <a:p>
            <a:pPr indent="0" lvl="0" marL="0" rtl="0" algn="l">
              <a:lnSpc>
                <a:spcPct val="100000"/>
              </a:lnSpc>
              <a:spcBef>
                <a:spcPts val="0"/>
              </a:spcBef>
              <a:spcAft>
                <a:spcPts val="0"/>
              </a:spcAft>
              <a:buSzPts val="1400"/>
              <a:buNone/>
            </a:pPr>
            <a:r>
              <a:rPr b="0" i="1" lang="de-DE" sz="900">
                <a:solidFill>
                  <a:schemeClr val="dk1"/>
                </a:solidFill>
                <a:latin typeface="Calibri"/>
                <a:ea typeface="Calibri"/>
                <a:cs typeface="Calibri"/>
                <a:sym typeface="Calibri"/>
              </a:rPr>
              <a:t>3. Zielkonflikte</a:t>
            </a:r>
            <a:endParaRPr b="0"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i="1" lang="de-DE" sz="900">
                <a:solidFill>
                  <a:schemeClr val="dk1"/>
                </a:solidFill>
                <a:latin typeface="Calibri"/>
                <a:ea typeface="Calibri"/>
                <a:cs typeface="Calibri"/>
                <a:sym typeface="Calibri"/>
              </a:rPr>
              <a:t>Zielkonflikt 1: </a:t>
            </a:r>
            <a:r>
              <a:rPr i="0" lang="de-DE" sz="900">
                <a:solidFill>
                  <a:schemeClr val="dk1"/>
                </a:solidFill>
                <a:latin typeface="Calibri"/>
                <a:ea typeface="Calibri"/>
                <a:cs typeface="Calibri"/>
                <a:sym typeface="Calibri"/>
              </a:rPr>
              <a:t>Schon jetzt müssen Hamburg und der Bund jedes Jahr weit über 100 Millionen Euro für das Schlickbaggern ausgeben. Das Schiffsaufkommen erhöht sich weiter; damit in absoluten Zahlen die Emissionen und die Schadstoffe im Wasser. Die Gefahr der Versauerung dürfte sich vergrößern.</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i="1" lang="de-DE" sz="900">
                <a:solidFill>
                  <a:schemeClr val="dk1"/>
                </a:solidFill>
                <a:latin typeface="Calibri"/>
                <a:ea typeface="Calibri"/>
                <a:cs typeface="Calibri"/>
                <a:sym typeface="Calibri"/>
              </a:rPr>
              <a:t>Zielkonflikt 2: </a:t>
            </a:r>
            <a:r>
              <a:rPr i="0" lang="de-DE" sz="900">
                <a:solidFill>
                  <a:schemeClr val="dk1"/>
                </a:solidFill>
                <a:latin typeface="Calibri"/>
                <a:ea typeface="Calibri"/>
                <a:cs typeface="Calibri"/>
                <a:sym typeface="Calibri"/>
              </a:rPr>
              <a:t>Ufernahe Bereiche mit neu gebaggerten Böschungen unter Wasser sind offenbar nicht stabil genug. Das schränkt den Lebensraum von ufernah lebenden Tieren ein. Weiterhin dürfte die Gefahr bestehen, dass mit der Versauerung auch die Qualität des Grundwassers leidet. </a:t>
            </a:r>
            <a:endParaRPr sz="900"/>
          </a:p>
          <a:p>
            <a:pPr indent="0" lvl="0" marL="0" rtl="0" algn="l">
              <a:lnSpc>
                <a:spcPct val="100000"/>
              </a:lnSpc>
              <a:spcBef>
                <a:spcPts val="0"/>
              </a:spcBef>
              <a:spcAft>
                <a:spcPts val="0"/>
              </a:spcAft>
              <a:buSzPts val="1400"/>
              <a:buNone/>
            </a:pPr>
            <a:r>
              <a:rPr b="1" lang="de-DE" sz="900">
                <a:solidFill>
                  <a:schemeClr val="dk1"/>
                </a:solidFill>
                <a:latin typeface="Calibri"/>
                <a:ea typeface="Calibri"/>
                <a:cs typeface="Calibri"/>
                <a:sym typeface="Calibri"/>
              </a:rPr>
              <a:t>Aufgabe</a:t>
            </a:r>
            <a:endParaRPr sz="9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Beurteilen Sie die Elbvertiefung aus Sicht zum Zeitpunkt der Planung und aus heutiger Sicht. </a:t>
            </a:r>
            <a:endParaRPr sz="9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Wie hätten Sie damals über die Finanzierung entschieden und wie würden Sie sie heute – mit teilweise neuen Erkenntnissen – darüber entscheiden?</a:t>
            </a:r>
            <a:endParaRPr sz="900"/>
          </a:p>
          <a:p>
            <a:pPr indent="-171450" lvl="0" marL="171450" marR="0" rtl="0" algn="l">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Diskutieren Sie in Ihrer Berufsschulklasse.</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Quellen</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Bund – Landesverband Hamburg: </a:t>
            </a:r>
            <a:r>
              <a:rPr b="0" i="0" lang="de-DE" sz="800">
                <a:solidFill>
                  <a:schemeClr val="dk1"/>
                </a:solidFill>
                <a:latin typeface="Calibri"/>
                <a:ea typeface="Calibri"/>
                <a:cs typeface="Calibri"/>
                <a:sym typeface="Calibri"/>
              </a:rPr>
              <a:t>Sauerstoffmangel durch Elbvertiefung. Online: https://www.bund-hamburg.de/themen/umweltpolitik/elbvertiefung/sauerstoffloch/</a:t>
            </a:r>
            <a:endParaRPr sz="800"/>
          </a:p>
          <a:p>
            <a:pPr indent="-171450" lvl="0" marL="171450" marR="0" rtl="0" algn="l">
              <a:lnSpc>
                <a:spcPct val="100000"/>
              </a:lnSpc>
              <a:spcBef>
                <a:spcPts val="0"/>
              </a:spcBef>
              <a:spcAft>
                <a:spcPts val="0"/>
              </a:spcAft>
              <a:buClr>
                <a:srgbClr val="000000"/>
              </a:buClr>
              <a:buSzPts val="1200"/>
              <a:buFont typeface="Arial"/>
              <a:buChar char="•"/>
            </a:pPr>
            <a:r>
              <a:rPr i="0" lang="de-DE" sz="800">
                <a:solidFill>
                  <a:schemeClr val="dk1"/>
                </a:solidFill>
                <a:latin typeface="Calibri"/>
                <a:ea typeface="Calibri"/>
                <a:cs typeface="Calibri"/>
                <a:sym typeface="Calibri"/>
              </a:rPr>
              <a:t>Die Welt: Jetzt ist die Elbvertiefung offiziell abgeschlossen, Hamburg, 24. Januar 2022. online: https://www.welt.de/regionales/hamburg/article236435591/Nach-rund-20-Jahren-Jetzt-ist-die-Elbvertiefung-offiziell-abgeschlossen.html</a:t>
            </a:r>
            <a:endParaRPr sz="800"/>
          </a:p>
          <a:p>
            <a:pPr indent="-171450" lvl="0" marL="171450" marR="0" rtl="0" algn="l">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Hafen-Hamburg o.J., </a:t>
            </a:r>
            <a:r>
              <a:rPr i="0" lang="de-DE" sz="800">
                <a:solidFill>
                  <a:schemeClr val="dk1"/>
                </a:solidFill>
                <a:latin typeface="Calibri"/>
                <a:ea typeface="Calibri"/>
                <a:cs typeface="Calibri"/>
                <a:sym typeface="Calibri"/>
              </a:rPr>
              <a:t>Containerumschlag gesamt 1991 - 2021, in Millionen TEU. Online: https://www.hafen-hamburg.de/de/statistiken/containerumschlag/</a:t>
            </a:r>
            <a:endParaRPr i="0" sz="8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Martens, J./Obenland, W.: Die Agenda 2030. Globale Zukunftsziele für nachhaltige Entwicklung. Bonn/Osnabrück, 2017. Online siehe hierzu unter: https://reposit.haw-hamburg.de/bitstream/20.500.12738/13001/1/2021_Skowronek_schw.pdf</a:t>
            </a:r>
            <a:endParaRPr sz="800"/>
          </a:p>
          <a:p>
            <a:pPr indent="-171450" lvl="0" marL="171450" marR="0" rtl="0" algn="l">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Norbert Pralow: Karikatur Elbvertiefung. Online: https://de.toonpool.com/cartoons/Elbvertiefung_286896</a:t>
            </a:r>
            <a:endParaRPr sz="800"/>
          </a:p>
          <a:p>
            <a:pPr indent="-171450" lvl="0" marL="171450" marR="0" rtl="0" algn="l">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Universität Hamburg, Motiv “... Zielkonflikte abwägen”, o.J.: . Online: https://www.nachhaltige.uni-hamburg.de/projekte/knu-projekte/nachhaltig-ist/zielkonflikte-abwaegen.html</a:t>
            </a:r>
            <a:endParaRPr sz="800">
              <a:solidFill>
                <a:schemeClr val="dk1"/>
              </a:solidFill>
              <a:latin typeface="Calibri"/>
              <a:ea typeface="Calibri"/>
              <a:cs typeface="Calibri"/>
              <a:sym typeface="Calibri"/>
            </a:endParaRPr>
          </a:p>
        </p:txBody>
      </p:sp>
      <p:sp>
        <p:nvSpPr>
          <p:cNvPr id="200" name="Google Shape;200;p9:notes"/>
          <p:cNvSpPr txBox="1"/>
          <p:nvPr>
            <p:ph idx="12" type="sldNum"/>
          </p:nvPr>
        </p:nvSpPr>
        <p:spPr>
          <a:xfrm>
            <a:off x="4023991" y="9721107"/>
            <a:ext cx="3078000" cy="5148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25"/>
              <a:buFont typeface="Calibri"/>
              <a:buNone/>
            </a:pPr>
            <a:fld id="{00000000-1234-1234-1234-123412341234}" type="slidenum">
              <a:rPr b="0" i="0" lang="de-DE"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25" name="Shape 25"/>
        <p:cNvGrpSpPr/>
        <p:nvPr/>
      </p:nvGrpSpPr>
      <p:grpSpPr>
        <a:xfrm>
          <a:off x="0" y="0"/>
          <a:ext cx="0" cy="0"/>
          <a:chOff x="0" y="0"/>
          <a:chExt cx="0" cy="0"/>
        </a:xfrm>
      </p:grpSpPr>
      <p:sp>
        <p:nvSpPr>
          <p:cNvPr id="26" name="Google Shape;26;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13c8bb42d54_0_79"/>
          <p:cNvSpPr/>
          <p:nvPr>
            <p:ph idx="2" type="pic"/>
          </p:nvPr>
        </p:nvSpPr>
        <p:spPr>
          <a:xfrm>
            <a:off x="360363" y="1368000"/>
            <a:ext cx="11518900" cy="4680000"/>
          </a:xfrm>
          <a:prstGeom prst="rect">
            <a:avLst/>
          </a:prstGeom>
          <a:noFill/>
          <a:ln>
            <a:noFill/>
          </a:ln>
        </p:spPr>
      </p:sp>
      <p:sp>
        <p:nvSpPr>
          <p:cNvPr id="28" name="Google Shape;28;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2" name="Google Shape;32;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33" name="Shape 33"/>
        <p:cNvGrpSpPr/>
        <p:nvPr/>
      </p:nvGrpSpPr>
      <p:grpSpPr>
        <a:xfrm>
          <a:off x="0" y="0"/>
          <a:ext cx="0" cy="0"/>
          <a:chOff x="0" y="0"/>
          <a:chExt cx="0" cy="0"/>
        </a:xfrm>
      </p:grpSpPr>
      <p:sp>
        <p:nvSpPr>
          <p:cNvPr id="34" name="Google Shape;34;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5" name="Google Shape;35;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2.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000"/>
              <a:buNone/>
            </a:pPr>
            <a:r>
              <a:rPr b="1" lang="de-DE"/>
              <a:t>Bankkauffrau/</a:t>
            </a:r>
            <a:br>
              <a:rPr b="1" lang="de-DE"/>
            </a:br>
            <a:r>
              <a:rPr b="1" lang="de-DE"/>
              <a:t>Bankkaufmann</a:t>
            </a:r>
            <a:endParaRPr/>
          </a:p>
        </p:txBody>
      </p:sp>
      <p:sp>
        <p:nvSpPr>
          <p:cNvPr id="80" name="Google Shape;80;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a:t>
            </a:r>
            <a:endParaRPr/>
          </a:p>
          <a:p>
            <a:pPr indent="0" lvl="0" marL="0" rtl="0" algn="ctr">
              <a:lnSpc>
                <a:spcPct val="90000"/>
              </a:lnSpc>
              <a:spcBef>
                <a:spcPts val="1000"/>
              </a:spcBef>
              <a:spcAft>
                <a:spcPts val="0"/>
              </a:spcAft>
              <a:buSzPts val="2800"/>
              <a:buNone/>
            </a:pPr>
            <a:r>
              <a:rPr lang="de-DE"/>
              <a:t>Zielkonflikten in der Kreditwirtschaft</a:t>
            </a:r>
            <a:endParaRPr/>
          </a:p>
        </p:txBody>
      </p:sp>
      <p:sp>
        <p:nvSpPr>
          <p:cNvPr id="81" name="Google Shape;81;p38"/>
          <p:cNvSpPr txBox="1"/>
          <p:nvPr>
            <p:ph idx="11" type="ftr"/>
          </p:nvPr>
        </p:nvSpPr>
        <p:spPr>
          <a:xfrm>
            <a:off x="720592" y="6258560"/>
            <a:ext cx="579632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JSC Jerzembek Senior Consulting / IZT/ Die Projektagentur BBNE</a:t>
            </a:r>
            <a:endParaRPr/>
          </a:p>
        </p:txBody>
      </p:sp>
      <p:sp>
        <p:nvSpPr>
          <p:cNvPr id="82" name="Google Shape;82;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83" name="Google Shape;83;p38"/>
          <p:cNvPicPr preferRelativeResize="0"/>
          <p:nvPr/>
        </p:nvPicPr>
        <p:blipFill rotWithShape="1">
          <a:blip r:embed="rId3">
            <a:alphaModFix/>
          </a:blip>
          <a:srcRect b="0" l="0" r="9867" t="0"/>
          <a:stretch/>
        </p:blipFill>
        <p:spPr>
          <a:xfrm>
            <a:off x="8922657" y="3357103"/>
            <a:ext cx="2850243" cy="1244600"/>
          </a:xfrm>
          <a:prstGeom prst="rect">
            <a:avLst/>
          </a:prstGeom>
          <a:noFill/>
          <a:ln>
            <a:noFill/>
          </a:ln>
        </p:spPr>
      </p:pic>
      <p:pic>
        <p:nvPicPr>
          <p:cNvPr id="84" name="Google Shape;84;p38"/>
          <p:cNvPicPr preferRelativeResize="0"/>
          <p:nvPr/>
        </p:nvPicPr>
        <p:blipFill rotWithShape="1">
          <a:blip r:embed="rId4">
            <a:alphaModFix/>
          </a:blip>
          <a:srcRect b="0" l="0" r="0" t="0"/>
          <a:stretch/>
        </p:blipFill>
        <p:spPr>
          <a:xfrm>
            <a:off x="8782958" y="4590979"/>
            <a:ext cx="2989944" cy="13336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5ef836e791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4" name="Google Shape;224;g25ef836e79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25" name="Google Shape;225;g25ef836e791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26" name="Google Shape;226;g25ef836e791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27" name="Google Shape;227;g25ef836e791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28" name="Google Shape;228;g25ef836e791_0_0"/>
          <p:cNvGrpSpPr/>
          <p:nvPr/>
        </p:nvGrpSpPr>
        <p:grpSpPr>
          <a:xfrm>
            <a:off x="6425612" y="1454200"/>
            <a:ext cx="5663465" cy="4537299"/>
            <a:chOff x="6095999" y="1454200"/>
            <a:chExt cx="5663465" cy="4537299"/>
          </a:xfrm>
        </p:grpSpPr>
        <p:sp>
          <p:nvSpPr>
            <p:cNvPr id="229" name="Google Shape;229;g25ef836e791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30" name="Google Shape;230;g25ef836e791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31" name="Google Shape;231;g25ef836e791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32" name="Google Shape;232;g25ef836e791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33" name="Google Shape;233;g25ef836e791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34" name="Google Shape;234;g25ef836e791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35" name="Google Shape;235;g25ef836e791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36" name="Google Shape;236;g25ef836e791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37" name="Google Shape;237;g25ef836e791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4" name="Google Shape;244;p10"/>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in der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rPr>
              <a:t>Fazit</a:t>
            </a:r>
            <a:endParaRPr/>
          </a:p>
        </p:txBody>
      </p:sp>
      <p:sp>
        <p:nvSpPr>
          <p:cNvPr id="245" name="Google Shape;245;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JSC Jerzembek Senior Consulting IZT/ Die Projektagentur BBNE</a:t>
            </a:r>
            <a:endParaRPr/>
          </a:p>
        </p:txBody>
      </p:sp>
      <p:sp>
        <p:nvSpPr>
          <p:cNvPr id="246" name="Google Shape;246;p10"/>
          <p:cNvSpPr txBox="1"/>
          <p:nvPr>
            <p:ph idx="2" type="body"/>
          </p:nvPr>
        </p:nvSpPr>
        <p:spPr>
          <a:xfrm>
            <a:off x="7264800" y="6254497"/>
            <a:ext cx="4615200"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nil</a:t>
            </a:r>
            <a:endParaRPr/>
          </a:p>
        </p:txBody>
      </p:sp>
      <p:sp>
        <p:nvSpPr>
          <p:cNvPr id="247" name="Google Shape;247;p10"/>
          <p:cNvSpPr txBox="1"/>
          <p:nvPr/>
        </p:nvSpPr>
        <p:spPr>
          <a:xfrm>
            <a:off x="359998" y="1440000"/>
            <a:ext cx="11519999"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Erkenntnisse und Einschätzungen</a:t>
            </a:r>
            <a:endParaRPr b="0" i="0" sz="1400" u="none" cap="none" strike="noStrike">
              <a:solidFill>
                <a:srgbClr val="000000"/>
              </a:solidFill>
              <a:latin typeface="Arial"/>
              <a:ea typeface="Arial"/>
              <a:cs typeface="Arial"/>
              <a:sym typeface="Arial"/>
            </a:endParaRPr>
          </a:p>
        </p:txBody>
      </p:sp>
      <p:grpSp>
        <p:nvGrpSpPr>
          <p:cNvPr id="248" name="Google Shape;248;p10"/>
          <p:cNvGrpSpPr/>
          <p:nvPr/>
        </p:nvGrpSpPr>
        <p:grpSpPr>
          <a:xfrm>
            <a:off x="359999" y="1897200"/>
            <a:ext cx="11519998" cy="3960000"/>
            <a:chOff x="359999" y="1897200"/>
            <a:chExt cx="11519998" cy="3960000"/>
          </a:xfrm>
        </p:grpSpPr>
        <p:sp>
          <p:nvSpPr>
            <p:cNvPr id="249" name="Google Shape;249;p10"/>
            <p:cNvSpPr/>
            <p:nvPr/>
          </p:nvSpPr>
          <p:spPr>
            <a:xfrm>
              <a:off x="359999" y="1897200"/>
              <a:ext cx="11519998" cy="3960000"/>
            </a:xfrm>
            <a:prstGeom prst="rect">
              <a:avLst/>
            </a:prstGeom>
            <a:solidFill>
              <a:srgbClr val="D3E5F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p10"/>
            <p:cNvSpPr txBox="1"/>
            <p:nvPr/>
          </p:nvSpPr>
          <p:spPr>
            <a:xfrm>
              <a:off x="359999" y="1897200"/>
              <a:ext cx="11395200" cy="3786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Banken und Sparkassen leisten einen wesentlichen Beitrag zur Finanzierung des Wandels zu einer nachhaltigen Wirtschaft.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Aktuell geht es vor allem um den Klimaschutz und die Anpassung an den Klimawandel.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Die Nachhaltigkeitsstrategie ist integraler Teil von Geschäftsstrategie und Geschäftspolitik.</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Eine Dienstleistung im Bankbetrieb oder im Geschäftsbetrieb kann positive Beiträge zu mehreren SDGs leisten.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Bei der Finanzierung eines Kunden können Konflikte zwischen SDGs entstehen, die es sachgerecht und angemessen zu lösen gilt.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Jede/r Kunde/in soll seinen Transformationspfad zu mehr Nachhaltigkeit offenlegen.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Jede nachhaltige Investition muss sich lohnen. Sie muss eine ökonomische sowie eine ökologische Rendite erzielen.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1" i="0" lang="de-DE" sz="2000" u="none" cap="none" strike="noStrike">
                  <a:solidFill>
                    <a:srgbClr val="000000"/>
                  </a:solidFill>
                  <a:latin typeface="Trebuchet MS"/>
                  <a:ea typeface="Trebuchet MS"/>
                  <a:cs typeface="Trebuchet MS"/>
                  <a:sym typeface="Trebuchet MS"/>
                </a:rPr>
                <a:t>Der Kunde steht im Mittelpunkt: Sein Bedarf an Nachhaltigkeit ist zu decken!</a:t>
              </a:r>
              <a:endParaRPr b="0" i="0" sz="1400" u="none" cap="none" strike="noStrike">
                <a:solidFill>
                  <a:srgbClr val="000000"/>
                </a:solidFill>
                <a:latin typeface="Arial"/>
                <a:ea typeface="Arial"/>
                <a:cs typeface="Arial"/>
                <a:sym typeface="Arial"/>
              </a:endParaRPr>
            </a:p>
          </p:txBody>
        </p:sp>
        <p:pic>
          <p:nvPicPr>
            <p:cNvPr id="251" name="Google Shape;251;p10"/>
            <p:cNvPicPr preferRelativeResize="0"/>
            <p:nvPr/>
          </p:nvPicPr>
          <p:blipFill rotWithShape="1">
            <a:blip r:embed="rId3">
              <a:alphaModFix/>
            </a:blip>
            <a:srcRect b="0" l="0" r="0" t="0"/>
            <a:stretch/>
          </p:blipFill>
          <p:spPr>
            <a:xfrm>
              <a:off x="10028340" y="5015175"/>
              <a:ext cx="1796399" cy="799200"/>
            </a:xfrm>
            <a:prstGeom prst="rect">
              <a:avLst/>
            </a:prstGeom>
            <a:noFill/>
            <a:ln>
              <a:noFill/>
            </a:ln>
          </p:spPr>
        </p:pic>
      </p:grpSp>
      <p:sp>
        <p:nvSpPr>
          <p:cNvPr id="252" name="Google Shape;252;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8be2ee833a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58" name="Google Shape;258;g28be2ee833a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59" name="Google Shape;259;g28be2ee833a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60" name="Google Shape;260;g28be2ee833a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61" name="Google Shape;261;g28be2ee833a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62" name="Google Shape;262;g28be2ee833a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63" name="Google Shape;263;g28be2ee833a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64" name="Google Shape;264;g28be2ee833a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in der Kreditwirtschaft:</a:t>
            </a:r>
            <a:br>
              <a:rPr lang="de-DE"/>
            </a:br>
            <a:r>
              <a:rPr lang="de-DE">
                <a:solidFill>
                  <a:schemeClr val="dk1"/>
                </a:solidFill>
              </a:rPr>
              <a:t>Strategische Ausrichtung des Kreditinstituts</a:t>
            </a:r>
            <a:endParaRPr>
              <a:solidFill>
                <a:schemeClr val="dk1"/>
              </a:solidFill>
            </a:endParaRPr>
          </a:p>
        </p:txBody>
      </p:sp>
      <p:sp>
        <p:nvSpPr>
          <p:cNvPr id="91" name="Google Shape;91;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2" name="Google Shape;92;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JSC Jerzembek Senior Consulting IZT/ Die Projektagentur BBNE</a:t>
            </a:r>
            <a:endParaRPr/>
          </a:p>
        </p:txBody>
      </p:sp>
      <p:sp>
        <p:nvSpPr>
          <p:cNvPr id="93" name="Google Shape;93;p5"/>
          <p:cNvSpPr txBox="1"/>
          <p:nvPr/>
        </p:nvSpPr>
        <p:spPr>
          <a:xfrm>
            <a:off x="3971262" y="3985072"/>
            <a:ext cx="1510350" cy="39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94" name="Google Shape;94;p5"/>
          <p:cNvSpPr txBox="1"/>
          <p:nvPr/>
        </p:nvSpPr>
        <p:spPr>
          <a:xfrm>
            <a:off x="7264800" y="6254497"/>
            <a:ext cx="4615200" cy="557468"/>
          </a:xfrm>
          <a:prstGeom prst="rect">
            <a:avLst/>
          </a:prstGeom>
          <a:noFill/>
          <a:ln>
            <a:noFill/>
          </a:ln>
        </p:spPr>
        <p:txBody>
          <a:bodyPr anchorCtr="0" anchor="ctr" bIns="45700" lIns="91425" spcFirstLastPara="1" rIns="91425" wrap="square" tIns="45700">
            <a:normAutofit/>
          </a:bodyPr>
          <a:lstStyle/>
          <a:p>
            <a:pPr indent="-36000" lvl="0" marL="360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Quelle: UN 2015, EC 2016, EC 2018-1, EC 2022-1, BReg 2021-1, BReg 2021-2</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9000000" y="1895360"/>
            <a:ext cx="2952000" cy="29879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Wählen Sie ein SDG aus und nennen Sie aus den nebenstehend aufgeführten Dokumenten drei dazu-gehörige Indikatoren oder Maßnahmen. </a:t>
            </a:r>
            <a:endParaRPr b="0" i="0" sz="1600" u="none" cap="none" strike="noStrike">
              <a:solidFill>
                <a:srgbClr val="94165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Welche Ziele sollen bis 2030 erreicht werden?</a:t>
            </a:r>
            <a:endParaRPr b="0" i="0" sz="16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Wie wird der Indikator bzw. die Maßnahme in Ihrem Institut umgesetzt?</a:t>
            </a:r>
            <a:endParaRPr b="0" i="0" sz="1600" u="none" cap="none" strike="noStrike">
              <a:solidFill>
                <a:srgbClr val="941651"/>
              </a:solidFill>
              <a:latin typeface="Arial"/>
              <a:ea typeface="Arial"/>
              <a:cs typeface="Arial"/>
              <a:sym typeface="Arial"/>
            </a:endParaRPr>
          </a:p>
        </p:txBody>
      </p:sp>
      <p:graphicFrame>
        <p:nvGraphicFramePr>
          <p:cNvPr id="96" name="Google Shape;96;p5"/>
          <p:cNvGraphicFramePr/>
          <p:nvPr/>
        </p:nvGraphicFramePr>
        <p:xfrm>
          <a:off x="360000" y="1895360"/>
          <a:ext cx="3000000" cy="3000000"/>
        </p:xfrm>
        <a:graphic>
          <a:graphicData uri="http://schemas.openxmlformats.org/drawingml/2006/table">
            <a:tbl>
              <a:tblPr bandRow="1" firstRow="1">
                <a:noFill/>
                <a:tableStyleId>{8B7E2AF8-B714-4AC9-B77B-84F4ABC2D5E9}</a:tableStyleId>
              </a:tblPr>
              <a:tblGrid>
                <a:gridCol w="1176200"/>
                <a:gridCol w="3084575"/>
                <a:gridCol w="853450"/>
                <a:gridCol w="1621525"/>
                <a:gridCol w="1433725"/>
              </a:tblGrid>
              <a:tr h="659725">
                <a:tc>
                  <a:txBody>
                    <a:bodyPr/>
                    <a:lstStyle/>
                    <a:p>
                      <a:pPr indent="0" lvl="0" marL="0" marR="0" rtl="0" algn="ctr">
                        <a:lnSpc>
                          <a:spcPct val="100000"/>
                        </a:lnSpc>
                        <a:spcBef>
                          <a:spcPts val="0"/>
                        </a:spcBef>
                        <a:spcAft>
                          <a:spcPts val="0"/>
                        </a:spcAft>
                        <a:buClr>
                          <a:srgbClr val="000000"/>
                        </a:buClr>
                        <a:buSzPts val="1400"/>
                        <a:buFont typeface="Arial"/>
                        <a:buNone/>
                      </a:pPr>
                      <a:r>
                        <a:rPr b="1" i="1" lang="de-DE" sz="1400" u="none" cap="none" strike="noStrike">
                          <a:latin typeface="Arial"/>
                          <a:ea typeface="Arial"/>
                          <a:cs typeface="Arial"/>
                          <a:sym typeface="Arial"/>
                        </a:rPr>
                        <a:t>Regionaler Bezug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Inhalt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SDGs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Unterziele / Bereiche / Handlungsfelder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Indikatoren / Maßnahmen</a:t>
                      </a:r>
                      <a:endParaRPr sz="1400" u="none" cap="none" strike="noStrike"/>
                    </a:p>
                  </a:txBody>
                  <a:tcPr marT="45725" marB="45725" marR="91450" marL="91450"/>
                </a:tc>
              </a:tr>
              <a:tr h="501675">
                <a:tc>
                  <a:txBody>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Global</a:t>
                      </a:r>
                      <a:endParaRPr sz="14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Agenda 2030</a:t>
                      </a:r>
                      <a:endParaRPr sz="1400" u="none" cap="none" strike="noStrike"/>
                    </a:p>
                    <a:p>
                      <a:pPr indent="0" lvl="0" marL="0" marR="0" rtl="0" algn="ctr">
                        <a:lnSpc>
                          <a:spcPct val="100000"/>
                        </a:lnSpc>
                        <a:spcBef>
                          <a:spcPts val="300"/>
                        </a:spcBef>
                        <a:spcAft>
                          <a:spcPts val="0"/>
                        </a:spcAft>
                        <a:buClr>
                          <a:srgbClr val="000000"/>
                        </a:buClr>
                        <a:buSzPts val="1400"/>
                        <a:buFont typeface="Arial"/>
                        <a:buNone/>
                      </a:pPr>
                      <a:r>
                        <a:rPr b="0" i="0" lang="de-DE" sz="1200" u="none" cap="none" strike="noStrike">
                          <a:solidFill>
                            <a:srgbClr val="000000"/>
                          </a:solidFill>
                          <a:latin typeface="Arial"/>
                          <a:ea typeface="Arial"/>
                          <a:cs typeface="Arial"/>
                          <a:sym typeface="Arial"/>
                        </a:rPr>
                        <a:t>(25. September 2015)</a:t>
                      </a:r>
                      <a:endParaRPr b="0" i="0" sz="1200" u="none" cap="none" strike="noStrike">
                        <a:solidFill>
                          <a:srgbClr val="000000"/>
                        </a:solidFill>
                        <a:latin typeface="Arial"/>
                        <a:ea typeface="Arial"/>
                        <a:cs typeface="Arial"/>
                        <a:sym typeface="Arial"/>
                      </a:endParaRPr>
                    </a:p>
                  </a:txBody>
                  <a:tcPr marT="45725" marB="45725" marR="91450" marL="91450" anchor="ctr"/>
                </a:tc>
                <a:tc rowSpan="5">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17</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169</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231</a:t>
                      </a:r>
                      <a:endParaRPr sz="1400" u="none" cap="none" strike="noStrike"/>
                    </a:p>
                  </a:txBody>
                  <a:tcPr marT="45725" marB="45725" marR="91450" marL="91450" anchor="ctr"/>
                </a:tc>
              </a:tr>
              <a:tr h="694075">
                <a:tc rowSpan="2">
                  <a:txBody>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Europäisch</a:t>
                      </a:r>
                      <a:endParaRPr sz="14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b="1" i="0" lang="de-DE" sz="1400" u="none" cap="none" strike="noStrike">
                          <a:solidFill>
                            <a:srgbClr val="000000"/>
                          </a:solidFill>
                          <a:latin typeface="Arial"/>
                          <a:ea typeface="Arial"/>
                          <a:cs typeface="Arial"/>
                          <a:sym typeface="Arial"/>
                        </a:rPr>
                        <a:t>Europäische Nachhaltigkeitspolitik</a:t>
                      </a:r>
                      <a:endParaRPr sz="1400" u="none" cap="none" strike="noStrike"/>
                    </a:p>
                    <a:p>
                      <a:pPr indent="0" lvl="0" marL="0" marR="0" rtl="0" algn="ctr">
                        <a:lnSpc>
                          <a:spcPct val="100000"/>
                        </a:lnSpc>
                        <a:spcBef>
                          <a:spcPts val="300"/>
                        </a:spcBef>
                        <a:spcAft>
                          <a:spcPts val="0"/>
                        </a:spcAft>
                        <a:buClr>
                          <a:srgbClr val="000000"/>
                        </a:buClr>
                        <a:buSzPts val="1800"/>
                        <a:buFont typeface="Arial"/>
                        <a:buNone/>
                      </a:pPr>
                      <a:r>
                        <a:rPr b="0" i="0" lang="de-DE" sz="1200" u="none" cap="none" strike="noStrike">
                          <a:solidFill>
                            <a:srgbClr val="000000"/>
                          </a:solidFill>
                          <a:latin typeface="Arial"/>
                          <a:ea typeface="Arial"/>
                          <a:cs typeface="Arial"/>
                          <a:sym typeface="Arial"/>
                        </a:rPr>
                        <a:t>(22. November 2016)</a:t>
                      </a:r>
                      <a:endParaRPr b="0" sz="1200" u="none" cap="none" strike="noStrike">
                        <a:latin typeface="Arial"/>
                        <a:ea typeface="Arial"/>
                        <a:cs typeface="Arial"/>
                        <a:sym typeface="Arial"/>
                      </a:endParaRPr>
                    </a:p>
                  </a:txBody>
                  <a:tcPr marT="45725" marB="45725" marR="91450" marL="91450"/>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101</a:t>
                      </a:r>
                      <a:endParaRPr sz="1400" u="none" cap="none" strike="noStrike"/>
                    </a:p>
                  </a:txBody>
                  <a:tcPr marT="45725" marB="45725" marR="91450" marL="91450" anchor="ctr"/>
                </a:tc>
              </a:tr>
              <a:tr h="694075">
                <a:tc vMerge="1"/>
                <a:tc>
                  <a:txBody>
                    <a:bodyPr/>
                    <a:lstStyle/>
                    <a:p>
                      <a:pPr indent="0" lvl="0" marL="0" marR="0" rtl="0" algn="ctr">
                        <a:lnSpc>
                          <a:spcPct val="100000"/>
                        </a:lnSpc>
                        <a:spcBef>
                          <a:spcPts val="0"/>
                        </a:spcBef>
                        <a:spcAft>
                          <a:spcPts val="0"/>
                        </a:spcAft>
                        <a:buClr>
                          <a:srgbClr val="000000"/>
                        </a:buClr>
                        <a:buSzPts val="1400"/>
                        <a:buFont typeface="Arial"/>
                        <a:buNone/>
                      </a:pPr>
                      <a:r>
                        <a:rPr b="1" lang="de-DE" sz="1400" u="none" cap="none" strike="noStrike">
                          <a:latin typeface="Arial"/>
                          <a:ea typeface="Arial"/>
                          <a:cs typeface="Arial"/>
                          <a:sym typeface="Arial"/>
                        </a:rPr>
                        <a:t>Aktionsplan: Finanzierung nachhaltigen Wachstums</a:t>
                      </a:r>
                      <a:endParaRPr sz="1400" u="none" cap="none" strike="noStrike"/>
                    </a:p>
                    <a:p>
                      <a:pPr indent="0" lvl="0" marL="0" marR="0" rtl="0" algn="ctr">
                        <a:lnSpc>
                          <a:spcPct val="100000"/>
                        </a:lnSpc>
                        <a:spcBef>
                          <a:spcPts val="300"/>
                        </a:spcBef>
                        <a:spcAft>
                          <a:spcPts val="0"/>
                        </a:spcAft>
                        <a:buClr>
                          <a:srgbClr val="000000"/>
                        </a:buClr>
                        <a:buSzPts val="1200"/>
                        <a:buFont typeface="Arial"/>
                        <a:buNone/>
                      </a:pPr>
                      <a:r>
                        <a:rPr b="0" lang="de-DE" sz="1200" u="none" cap="none" strike="noStrike">
                          <a:latin typeface="Arial"/>
                          <a:ea typeface="Arial"/>
                          <a:cs typeface="Arial"/>
                          <a:sym typeface="Arial"/>
                        </a:rPr>
                        <a:t>(8. März 2018)</a:t>
                      </a:r>
                      <a:endParaRPr sz="1200" u="none" cap="none" strike="noStrike"/>
                    </a:p>
                  </a:txBody>
                  <a:tcPr marT="45725" marB="45725" marR="91450" marL="91450"/>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3</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10</a:t>
                      </a:r>
                      <a:endParaRPr sz="1400" u="none" cap="none" strike="noStrike"/>
                    </a:p>
                  </a:txBody>
                  <a:tcPr marT="45725" marB="45725" marR="91450" marL="91450" anchor="ctr"/>
                </a:tc>
              </a:tr>
              <a:tr h="694075">
                <a:tc rowSpan="2">
                  <a:txBody>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National</a:t>
                      </a:r>
                      <a:endParaRPr sz="14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de-DE" sz="1400" u="none" cap="none" strike="noStrike">
                          <a:latin typeface="Arial"/>
                          <a:ea typeface="Arial"/>
                          <a:cs typeface="Arial"/>
                          <a:sym typeface="Arial"/>
                        </a:rPr>
                        <a:t>Deutsche Nachhaltigkeitsstrategie</a:t>
                      </a:r>
                      <a:endParaRPr sz="1400" u="none" cap="none" strike="noStrike"/>
                    </a:p>
                    <a:p>
                      <a:pPr indent="0" lvl="0" marL="0" marR="0" rtl="0" algn="ctr">
                        <a:lnSpc>
                          <a:spcPct val="100000"/>
                        </a:lnSpc>
                        <a:spcBef>
                          <a:spcPts val="300"/>
                        </a:spcBef>
                        <a:spcAft>
                          <a:spcPts val="0"/>
                        </a:spcAft>
                        <a:buClr>
                          <a:srgbClr val="000000"/>
                        </a:buClr>
                        <a:buSzPts val="1200"/>
                        <a:buFont typeface="Arial"/>
                        <a:buNone/>
                      </a:pPr>
                      <a:r>
                        <a:rPr b="0" lang="de-DE" sz="1200" u="none" cap="none" strike="noStrike">
                          <a:latin typeface="Arial"/>
                          <a:ea typeface="Arial"/>
                          <a:cs typeface="Arial"/>
                          <a:sym typeface="Arial"/>
                        </a:rPr>
                        <a:t>(10. März 2021)</a:t>
                      </a:r>
                      <a:endParaRPr sz="1200" u="none" cap="none" strike="noStrike"/>
                    </a:p>
                  </a:txBody>
                  <a:tcPr marT="45725" marB="45725" marR="91450" marL="91450"/>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39</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75</a:t>
                      </a:r>
                      <a:endParaRPr sz="1400" u="none" cap="none" strike="noStrike"/>
                    </a:p>
                    <a:p>
                      <a:pPr indent="0" lvl="0" marL="0" marR="0" rtl="0" algn="ctr">
                        <a:lnSpc>
                          <a:spcPct val="100000"/>
                        </a:lnSpc>
                        <a:spcBef>
                          <a:spcPts val="30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nchor="ctr"/>
                </a:tc>
              </a:tr>
              <a:tr h="694075">
                <a:tc vMerge="1"/>
                <a:tc>
                  <a:txBody>
                    <a:bodyPr/>
                    <a:lstStyle/>
                    <a:p>
                      <a:pPr indent="0" lvl="0" marL="0" marR="0" rtl="0" algn="ctr">
                        <a:lnSpc>
                          <a:spcPct val="100000"/>
                        </a:lnSpc>
                        <a:spcBef>
                          <a:spcPts val="0"/>
                        </a:spcBef>
                        <a:spcAft>
                          <a:spcPts val="0"/>
                        </a:spcAft>
                        <a:buClr>
                          <a:srgbClr val="000000"/>
                        </a:buClr>
                        <a:buSzPts val="1400"/>
                        <a:buFont typeface="Arial"/>
                        <a:buNone/>
                      </a:pPr>
                      <a:r>
                        <a:rPr b="1" lang="de-DE" sz="1400" u="none" cap="none" strike="noStrike">
                          <a:latin typeface="Arial"/>
                          <a:ea typeface="Arial"/>
                          <a:cs typeface="Arial"/>
                          <a:sym typeface="Arial"/>
                        </a:rPr>
                        <a:t>Deutsche Sustainable Finance-Strategie</a:t>
                      </a:r>
                      <a:endParaRPr sz="1400" u="none" cap="none" strike="noStrike"/>
                    </a:p>
                    <a:p>
                      <a:pPr indent="0" lvl="0" marL="0" marR="0" rtl="0" algn="ctr">
                        <a:lnSpc>
                          <a:spcPct val="100000"/>
                        </a:lnSpc>
                        <a:spcBef>
                          <a:spcPts val="300"/>
                        </a:spcBef>
                        <a:spcAft>
                          <a:spcPts val="0"/>
                        </a:spcAft>
                        <a:buClr>
                          <a:srgbClr val="000000"/>
                        </a:buClr>
                        <a:buSzPts val="1200"/>
                        <a:buFont typeface="Arial"/>
                        <a:buNone/>
                      </a:pPr>
                      <a:r>
                        <a:rPr b="0" lang="de-DE" sz="1200" u="none" cap="none" strike="noStrike">
                          <a:latin typeface="Arial"/>
                          <a:ea typeface="Arial"/>
                          <a:cs typeface="Arial"/>
                          <a:sym typeface="Arial"/>
                        </a:rPr>
                        <a:t>(5. Mai 2021) </a:t>
                      </a:r>
                      <a:endParaRPr sz="1200" u="none" cap="none" strike="noStrike"/>
                    </a:p>
                  </a:txBody>
                  <a:tcPr marT="45725" marB="45725" marR="91450" marL="91450"/>
                </a:tc>
                <a:tc vMerge="1"/>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8</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latin typeface="Arial"/>
                          <a:ea typeface="Arial"/>
                          <a:cs typeface="Arial"/>
                          <a:sym typeface="Arial"/>
                        </a:rPr>
                        <a:t>26</a:t>
                      </a:r>
                      <a:endParaRPr sz="1400" u="none" cap="none" strike="noStrike"/>
                    </a:p>
                  </a:txBody>
                  <a:tcPr marT="45725" marB="45725" marR="91450" marL="91450" anchor="ctr"/>
                </a:tc>
              </a:tr>
            </a:tbl>
          </a:graphicData>
        </a:graphic>
      </p:graphicFrame>
      <p:sp>
        <p:nvSpPr>
          <p:cNvPr id="97" name="Google Shape;97;p5"/>
          <p:cNvSpPr txBox="1"/>
          <p:nvPr/>
        </p:nvSpPr>
        <p:spPr>
          <a:xfrm>
            <a:off x="359999" y="1439999"/>
            <a:ext cx="11519999"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Wesentliche politische Rahmensetzungen</a:t>
            </a:r>
            <a:endParaRPr b="1" i="0" sz="1400" u="none" cap="none" strike="noStrike">
              <a:solidFill>
                <a:srgbClr val="000000"/>
              </a:solidFill>
              <a:latin typeface="Arial"/>
              <a:ea typeface="Arial"/>
              <a:cs typeface="Arial"/>
              <a:sym typeface="Arial"/>
            </a:endParaRPr>
          </a:p>
        </p:txBody>
      </p:sp>
      <p:sp>
        <p:nvSpPr>
          <p:cNvPr id="98" name="Google Shape;98;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05" name="Google Shape;105;p6"/>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in der Kreditwirtschaft:</a:t>
            </a:r>
            <a:br>
              <a:rPr lang="de-DE"/>
            </a:br>
            <a:r>
              <a:rPr lang="de-DE">
                <a:solidFill>
                  <a:schemeClr val="dk1"/>
                </a:solidFill>
              </a:rPr>
              <a:t>SDG-Anwendung des Kreditinstituts</a:t>
            </a:r>
            <a:endParaRPr>
              <a:solidFill>
                <a:schemeClr val="dk1"/>
              </a:solidFill>
            </a:endParaRPr>
          </a:p>
        </p:txBody>
      </p:sp>
      <p:sp>
        <p:nvSpPr>
          <p:cNvPr id="106" name="Google Shape;106;p6"/>
          <p:cNvSpPr txBox="1"/>
          <p:nvPr/>
        </p:nvSpPr>
        <p:spPr>
          <a:xfrm>
            <a:off x="359998" y="1440000"/>
            <a:ext cx="11520000"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Positive SDG-Beiträge nach Neuzusagen oder Kreditvolumen in Ihrem Kreditinstitut</a:t>
            </a:r>
            <a:endParaRPr b="0" i="0" sz="1400" u="none" cap="none" strike="noStrike">
              <a:solidFill>
                <a:srgbClr val="000000"/>
              </a:solidFill>
              <a:latin typeface="Arial"/>
              <a:ea typeface="Arial"/>
              <a:cs typeface="Arial"/>
              <a:sym typeface="Arial"/>
            </a:endParaRPr>
          </a:p>
        </p:txBody>
      </p:sp>
      <p:graphicFrame>
        <p:nvGraphicFramePr>
          <p:cNvPr id="107" name="Google Shape;107;p6"/>
          <p:cNvGraphicFramePr/>
          <p:nvPr/>
        </p:nvGraphicFramePr>
        <p:xfrm>
          <a:off x="359992" y="1895360"/>
          <a:ext cx="3000000" cy="3000000"/>
        </p:xfrm>
        <a:graphic>
          <a:graphicData uri="http://schemas.openxmlformats.org/drawingml/2006/table">
            <a:tbl>
              <a:tblPr bandRow="1" firstRow="1">
                <a:noFill/>
                <a:tableStyleId>{8B7E2AF8-B714-4AC9-B77B-84F4ABC2D5E9}</a:tableStyleId>
              </a:tblPr>
              <a:tblGrid>
                <a:gridCol w="1103050"/>
                <a:gridCol w="1963900"/>
                <a:gridCol w="901225"/>
              </a:tblGrid>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Neuzusagen oder Kreditvolumen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Proz. Anteil</a:t>
                      </a:r>
                      <a:endParaRPr sz="14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2</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3</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4</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5</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6</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7</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8</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9</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bl>
          </a:graphicData>
        </a:graphic>
      </p:graphicFrame>
      <p:graphicFrame>
        <p:nvGraphicFramePr>
          <p:cNvPr id="108" name="Google Shape;108;p6"/>
          <p:cNvGraphicFramePr/>
          <p:nvPr/>
        </p:nvGraphicFramePr>
        <p:xfrm>
          <a:off x="4590617" y="1895360"/>
          <a:ext cx="3000000" cy="3000000"/>
        </p:xfrm>
        <a:graphic>
          <a:graphicData uri="http://schemas.openxmlformats.org/drawingml/2006/table">
            <a:tbl>
              <a:tblPr bandRow="1" firstRow="1">
                <a:noFill/>
                <a:tableStyleId>{8B7E2AF8-B714-4AC9-B77B-84F4ABC2D5E9}</a:tableStyleId>
              </a:tblPr>
              <a:tblGrid>
                <a:gridCol w="1103050"/>
                <a:gridCol w="1956250"/>
                <a:gridCol w="908850"/>
              </a:tblGrid>
              <a:tr h="28325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SDGs</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Neuzusagen  oder Kreditvolumen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Proz. Anteil</a:t>
                      </a:r>
                      <a:endParaRPr sz="14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10</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11</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12</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13</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14</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15</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16</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r h="36970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SDG 17</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tc>
              </a:tr>
            </a:tbl>
          </a:graphicData>
        </a:graphic>
      </p:graphicFrame>
      <p:sp>
        <p:nvSpPr>
          <p:cNvPr id="109" name="Google Shape;109;p6"/>
          <p:cNvSpPr/>
          <p:nvPr/>
        </p:nvSpPr>
        <p:spPr>
          <a:xfrm>
            <a:off x="9000000" y="1895360"/>
            <a:ext cx="2952000" cy="396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Wie ist Ihre Bank oder Sparkasse beim SDG- Mapping, also der Zuordnung eines neuen Geschäfts zu einem SDG, vorgegangen?</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Zu welchen drei SDGs leistet Ihr Institut die höchsten positiven Beiträge? Nutzen Sie zur Ermittlung den aktuellen Nachhaltigkeits- bzw. Nichtfinanziellen Bericht.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Begründen Sie die Hintergründe. </a:t>
            </a:r>
            <a:endParaRPr b="0" i="0" sz="1400" u="none" cap="none" strike="noStrike">
              <a:solidFill>
                <a:srgbClr val="000000"/>
              </a:solidFill>
              <a:latin typeface="Arial"/>
              <a:ea typeface="Arial"/>
              <a:cs typeface="Arial"/>
              <a:sym typeface="Arial"/>
            </a:endParaRPr>
          </a:p>
        </p:txBody>
      </p:sp>
      <p:sp>
        <p:nvSpPr>
          <p:cNvPr id="110" name="Google Shape;110;p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JSC Jerzembek Senior Consulting IZT/ Die Projektagentur BBNE</a:t>
            </a:r>
            <a:endParaRPr/>
          </a:p>
        </p:txBody>
      </p:sp>
      <p:sp>
        <p:nvSpPr>
          <p:cNvPr id="111" name="Google Shape;111;p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Nachhaltigkeitsbericht 2021 des eigenen Kreditinstituts</a:t>
            </a:r>
            <a:endParaRPr/>
          </a:p>
        </p:txBody>
      </p:sp>
      <p:sp>
        <p:nvSpPr>
          <p:cNvPr id="112" name="Google Shape;112;p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9" name="Google Shape;119;p1"/>
          <p:cNvSpPr txBox="1"/>
          <p:nvPr>
            <p:ph type="title"/>
          </p:nvPr>
        </p:nvSpPr>
        <p:spPr>
          <a:xfrm>
            <a:off x="359998" y="180000"/>
            <a:ext cx="11520000" cy="108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de-DE"/>
              <a:t>Nachhaltigkeit in der Kreditwirtschaft:</a:t>
            </a:r>
            <a:br>
              <a:rPr lang="de-DE"/>
            </a:br>
            <a:r>
              <a:rPr lang="de-DE"/>
              <a:t>Entwicklung</a:t>
            </a:r>
            <a:r>
              <a:rPr lang="de-DE">
                <a:solidFill>
                  <a:schemeClr val="dk1"/>
                </a:solidFill>
              </a:rPr>
              <a:t> von THG-Emissionen</a:t>
            </a:r>
            <a:endParaRPr>
              <a:solidFill>
                <a:schemeClr val="dk1"/>
              </a:solidFill>
            </a:endParaRPr>
          </a:p>
        </p:txBody>
      </p:sp>
      <p:sp>
        <p:nvSpPr>
          <p:cNvPr id="120" name="Google Shape;120;p1"/>
          <p:cNvSpPr txBox="1"/>
          <p:nvPr>
            <p:ph idx="2" type="body"/>
          </p:nvPr>
        </p:nvSpPr>
        <p:spPr>
          <a:xfrm>
            <a:off x="7264800" y="6254497"/>
            <a:ext cx="4615200"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Nachhaltigkeitsbericht 2021 des eigenen Kreditinstituts</a:t>
            </a:r>
            <a:endParaRPr/>
          </a:p>
        </p:txBody>
      </p:sp>
      <p:sp>
        <p:nvSpPr>
          <p:cNvPr id="121" name="Google Shape;121;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22" name="Google Shape;122;p1"/>
          <p:cNvSpPr/>
          <p:nvPr/>
        </p:nvSpPr>
        <p:spPr>
          <a:xfrm>
            <a:off x="9000000" y="1895360"/>
            <a:ext cx="2952000" cy="352264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Wie war die Entwicklung von Treibhausgas-Emissionen in Ihrem Kreditinstitut in den Jahren 2019, 2020 und 2021?</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Welcher Bereich (Scope) hatte die größte Veränderung?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Was unternimmt Ihr Kredit- institut, um CO</a:t>
            </a:r>
            <a:r>
              <a:rPr b="0" baseline="-25000" i="0" lang="de-DE" sz="1600" u="none" cap="none" strike="noStrike">
                <a:solidFill>
                  <a:srgbClr val="941651"/>
                </a:solidFill>
                <a:latin typeface="Arial"/>
                <a:ea typeface="Arial"/>
                <a:cs typeface="Arial"/>
                <a:sym typeface="Arial"/>
              </a:rPr>
              <a:t>2</a:t>
            </a:r>
            <a:r>
              <a:rPr b="0" i="0" lang="de-DE" sz="1600" u="none" cap="none" strike="noStrike">
                <a:solidFill>
                  <a:srgbClr val="941651"/>
                </a:solidFill>
                <a:latin typeface="Arial"/>
                <a:ea typeface="Arial"/>
                <a:cs typeface="Arial"/>
                <a:sym typeface="Arial"/>
              </a:rPr>
              <a:t>-Emis- sionen zu verringern?</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Diskutieren Sie in Ihrer Berufsschulklasse.</a:t>
            </a:r>
            <a:endParaRPr b="0" i="0" sz="1600" u="none" cap="none" strike="noStrike">
              <a:solidFill>
                <a:srgbClr val="000000"/>
              </a:solidFill>
              <a:latin typeface="Arial"/>
              <a:ea typeface="Arial"/>
              <a:cs typeface="Arial"/>
              <a:sym typeface="Arial"/>
            </a:endParaRPr>
          </a:p>
        </p:txBody>
      </p:sp>
      <p:sp>
        <p:nvSpPr>
          <p:cNvPr id="123" name="Google Shape;123;p1"/>
          <p:cNvSpPr txBox="1"/>
          <p:nvPr/>
        </p:nvSpPr>
        <p:spPr>
          <a:xfrm>
            <a:off x="359998" y="1440000"/>
            <a:ext cx="11592002"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Treibhausgas-Emissionen in Ihrem Kreditinstitut nach Scopes</a:t>
            </a:r>
            <a:endParaRPr b="0" i="0" sz="1400" u="none" cap="none" strike="noStrike">
              <a:solidFill>
                <a:srgbClr val="000000"/>
              </a:solidFill>
              <a:latin typeface="Arial"/>
              <a:ea typeface="Arial"/>
              <a:cs typeface="Arial"/>
              <a:sym typeface="Arial"/>
            </a:endParaRPr>
          </a:p>
        </p:txBody>
      </p:sp>
      <p:sp>
        <p:nvSpPr>
          <p:cNvPr id="124" name="Google Shape;124;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graphicFrame>
        <p:nvGraphicFramePr>
          <p:cNvPr id="125" name="Google Shape;125;p1"/>
          <p:cNvGraphicFramePr/>
          <p:nvPr/>
        </p:nvGraphicFramePr>
        <p:xfrm>
          <a:off x="359992" y="1895360"/>
          <a:ext cx="3000000" cy="3000000"/>
        </p:xfrm>
        <a:graphic>
          <a:graphicData uri="http://schemas.openxmlformats.org/drawingml/2006/table">
            <a:tbl>
              <a:tblPr bandRow="1" firstRow="1">
                <a:noFill/>
                <a:tableStyleId>{8B7E2AF8-B714-4AC9-B77B-84F4ABC2D5E9}</a:tableStyleId>
              </a:tblPr>
              <a:tblGrid>
                <a:gridCol w="2032000"/>
                <a:gridCol w="2032000"/>
                <a:gridCol w="2032000"/>
                <a:gridCol w="2032000"/>
              </a:tblGrid>
              <a:tr h="37085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Emissionen nach Energieverbrauch</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de-DE" sz="1400" u="none" cap="none" strike="noStrike"/>
                        <a:t>(in Tonnen CO</a:t>
                      </a:r>
                      <a:r>
                        <a:rPr baseline="-25000" lang="de-DE" sz="1400" u="none" cap="none" strike="noStrike"/>
                        <a:t>2</a:t>
                      </a:r>
                      <a:r>
                        <a:rPr lang="de-DE" sz="1400" u="none" cap="none" strike="noStrike"/>
                        <a: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2019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2020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2021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Scope 1:</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de-DE" sz="1600" u="none" cap="none" strike="noStrike"/>
                        <a:t>Emissionen aus direktem Energieverbrauch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Scope 2:</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de-DE" sz="1600" u="none" cap="none" strike="noStrike"/>
                        <a:t>Emissionen aus indirektem Energieverbrauch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Scope 3:</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de-DE" sz="1600" u="none" cap="none" strike="noStrike"/>
                        <a:t>Emissionen aus anderem indirekten Energieverbrauch</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2" name="Google Shape;132;p8"/>
          <p:cNvSpPr txBox="1"/>
          <p:nvPr>
            <p:ph type="title"/>
          </p:nvPr>
        </p:nvSpPr>
        <p:spPr>
          <a:xfrm>
            <a:off x="360000" y="180000"/>
            <a:ext cx="11520000" cy="1080000"/>
          </a:xfrm>
          <a:prstGeom prst="rect">
            <a:avLst/>
          </a:prstGeom>
          <a:noFill/>
          <a:ln>
            <a:noFill/>
          </a:ln>
        </p:spPr>
        <p:txBody>
          <a:bodyPr anchorCtr="0" anchor="t" bIns="46800" lIns="91425" spcFirstLastPara="1" rIns="91425" wrap="square" tIns="46800">
            <a:noAutofit/>
          </a:bodyPr>
          <a:lstStyle/>
          <a:p>
            <a:pPr indent="0" lvl="0" marL="0" rtl="0" algn="l">
              <a:lnSpc>
                <a:spcPct val="100000"/>
              </a:lnSpc>
              <a:spcBef>
                <a:spcPts val="0"/>
              </a:spcBef>
              <a:spcAft>
                <a:spcPts val="0"/>
              </a:spcAft>
              <a:buSzPts val="1800"/>
              <a:buNone/>
            </a:pPr>
            <a:r>
              <a:rPr lang="de-DE"/>
              <a:t>Nachhaltigkeit in der Kreditwirtschaft: </a:t>
            </a:r>
            <a:br>
              <a:rPr lang="de-DE"/>
            </a:br>
            <a:r>
              <a:rPr lang="de-DE">
                <a:solidFill>
                  <a:schemeClr val="dk1"/>
                </a:solidFill>
              </a:rPr>
              <a:t>Perspektive klimaneutrale Geschäftsreisen</a:t>
            </a:r>
            <a:endParaRPr>
              <a:solidFill>
                <a:schemeClr val="dk1"/>
              </a:solidFill>
            </a:endParaRPr>
          </a:p>
        </p:txBody>
      </p:sp>
      <p:sp>
        <p:nvSpPr>
          <p:cNvPr id="133" name="Google Shape;133;p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34" name="Google Shape;134;p8"/>
          <p:cNvSpPr txBox="1"/>
          <p:nvPr>
            <p:ph idx="3" type="body"/>
          </p:nvPr>
        </p:nvSpPr>
        <p:spPr>
          <a:xfrm>
            <a:off x="360000" y="1440000"/>
            <a:ext cx="11519999" cy="399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de-DE" sz="2000">
                <a:solidFill>
                  <a:srgbClr val="000000"/>
                </a:solidFill>
                <a:latin typeface="Trebuchet MS"/>
                <a:ea typeface="Trebuchet MS"/>
                <a:cs typeface="Trebuchet MS"/>
                <a:sym typeface="Trebuchet MS"/>
              </a:rPr>
              <a:t>Emissionsintensität im Zeitverlauf nach zurückgelegten Strecken in Tsd. km</a:t>
            </a:r>
            <a:endParaRPr b="1" sz="2000">
              <a:latin typeface="Trebuchet MS"/>
              <a:ea typeface="Trebuchet MS"/>
              <a:cs typeface="Trebuchet MS"/>
              <a:sym typeface="Trebuchet MS"/>
            </a:endParaRPr>
          </a:p>
          <a:p>
            <a:pPr indent="0" lvl="0" marL="0" rtl="0" algn="l">
              <a:lnSpc>
                <a:spcPct val="100000"/>
              </a:lnSpc>
              <a:spcBef>
                <a:spcPts val="0"/>
              </a:spcBef>
              <a:spcAft>
                <a:spcPts val="0"/>
              </a:spcAft>
              <a:buSzPts val="2800"/>
              <a:buNone/>
            </a:pPr>
            <a:r>
              <a:t/>
            </a:r>
            <a:endParaRPr b="1" sz="2000">
              <a:latin typeface="Trebuchet MS"/>
              <a:ea typeface="Trebuchet MS"/>
              <a:cs typeface="Trebuchet MS"/>
              <a:sym typeface="Trebuchet MS"/>
            </a:endParaRPr>
          </a:p>
        </p:txBody>
      </p:sp>
      <p:sp>
        <p:nvSpPr>
          <p:cNvPr id="135" name="Google Shape;135;p8"/>
          <p:cNvSpPr txBox="1"/>
          <p:nvPr>
            <p:ph idx="2" type="body"/>
          </p:nvPr>
        </p:nvSpPr>
        <p:spPr>
          <a:xfrm>
            <a:off x="7264800" y="6254497"/>
            <a:ext cx="4615200"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o.J., Hyundai</a:t>
            </a:r>
            <a:endParaRPr/>
          </a:p>
        </p:txBody>
      </p:sp>
      <p:sp>
        <p:nvSpPr>
          <p:cNvPr id="136" name="Google Shape;136;p8"/>
          <p:cNvSpPr/>
          <p:nvPr/>
        </p:nvSpPr>
        <p:spPr>
          <a:xfrm>
            <a:off x="9000000" y="1895358"/>
            <a:ext cx="2952000" cy="396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Ermitteln Sie die größte absolute und die größte relative Veränderung von Jahr 1 zu Jahr 3</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Rechnen Sie die Strecken in CO2-Ausstoß um; verwenden sie dabei die unten angegebenen Daten.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Was unternimmt Ihr Kredit- institut, um CO</a:t>
            </a:r>
            <a:r>
              <a:rPr b="0" baseline="-25000" i="0" lang="de-DE" sz="1600" u="none" cap="none" strike="noStrike">
                <a:solidFill>
                  <a:srgbClr val="941651"/>
                </a:solidFill>
                <a:latin typeface="Arial"/>
                <a:ea typeface="Arial"/>
                <a:cs typeface="Arial"/>
                <a:sym typeface="Arial"/>
              </a:rPr>
              <a:t>2</a:t>
            </a:r>
            <a:r>
              <a:rPr b="0" i="0" lang="de-DE" sz="1600" u="none" cap="none" strike="noStrike">
                <a:solidFill>
                  <a:srgbClr val="941651"/>
                </a:solidFill>
                <a:latin typeface="Arial"/>
                <a:ea typeface="Arial"/>
                <a:cs typeface="Arial"/>
                <a:sym typeface="Arial"/>
              </a:rPr>
              <a:t>-Emissio- nen aus Geschäftsreisen zu verringern?</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Diskutieren Sie in Ihrer Berufsschulklasse.</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Arial"/>
              <a:ea typeface="Arial"/>
              <a:cs typeface="Arial"/>
              <a:sym typeface="Arial"/>
            </a:endParaRPr>
          </a:p>
        </p:txBody>
      </p:sp>
      <p:sp>
        <p:nvSpPr>
          <p:cNvPr id="137" name="Google Shape;137;p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
        <p:nvSpPr>
          <p:cNvPr id="138" name="Google Shape;138;p8"/>
          <p:cNvSpPr txBox="1"/>
          <p:nvPr/>
        </p:nvSpPr>
        <p:spPr>
          <a:xfrm>
            <a:off x="359992" y="5270583"/>
            <a:ext cx="3724991" cy="584775"/>
          </a:xfrm>
          <a:prstGeom prst="rect">
            <a:avLst/>
          </a:prstGeom>
          <a:solidFill>
            <a:srgbClr val="D8DFE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Umrechnungsformel für PKW: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Kraftstoffverbrauch * Emissionsfaktor</a:t>
            </a:r>
            <a:endParaRPr b="0" i="0" sz="1400" u="none" cap="none" strike="noStrike">
              <a:solidFill>
                <a:srgbClr val="000000"/>
              </a:solidFill>
              <a:latin typeface="Arial"/>
              <a:ea typeface="Arial"/>
              <a:cs typeface="Arial"/>
              <a:sym typeface="Arial"/>
            </a:endParaRPr>
          </a:p>
        </p:txBody>
      </p:sp>
      <p:graphicFrame>
        <p:nvGraphicFramePr>
          <p:cNvPr id="139" name="Google Shape;139;p8"/>
          <p:cNvGraphicFramePr/>
          <p:nvPr/>
        </p:nvGraphicFramePr>
        <p:xfrm>
          <a:off x="359992" y="1895358"/>
          <a:ext cx="3000000" cy="3000000"/>
        </p:xfrm>
        <a:graphic>
          <a:graphicData uri="http://schemas.openxmlformats.org/drawingml/2006/table">
            <a:tbl>
              <a:tblPr bandRow="1" firstRow="1">
                <a:noFill/>
                <a:tableStyleId>{8B7E2AF8-B714-4AC9-B77B-84F4ABC2D5E9}</a:tableStyleId>
              </a:tblPr>
              <a:tblGrid>
                <a:gridCol w="3344825"/>
                <a:gridCol w="1586500"/>
                <a:gridCol w="1572775"/>
                <a:gridCol w="1623900"/>
              </a:tblGrid>
              <a:tr h="480650">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Verkehrsmittel</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Jahr 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Jahr 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de-DE" sz="1600" u="none" cap="none" strike="noStrike"/>
                        <a:t>Jahr 3</a:t>
                      </a:r>
                      <a:endParaRPr sz="1400" u="none" cap="none" strike="noStrike"/>
                    </a:p>
                  </a:txBody>
                  <a:tcPr marT="45725" marB="45725" marR="91450" marL="91450"/>
                </a:tc>
              </a:tr>
              <a:tr h="480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Flugzeug - Inland</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5.560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5.100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4.340</a:t>
                      </a:r>
                      <a:endParaRPr sz="1400" u="none" cap="none" strike="noStrike"/>
                    </a:p>
                  </a:txBody>
                  <a:tcPr marT="45725" marB="45725" marR="91450" marL="91450"/>
                </a:tc>
              </a:tr>
              <a:tr h="480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Bahn - Nahverkehr</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435</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520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675</a:t>
                      </a:r>
                      <a:endParaRPr sz="1400" u="none" cap="none" strike="noStrike"/>
                    </a:p>
                  </a:txBody>
                  <a:tcPr marT="45725" marB="45725" marR="91450" marL="91450"/>
                </a:tc>
              </a:tr>
              <a:tr h="480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Bahn - Fernverkehr</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1.050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1.300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1.790</a:t>
                      </a:r>
                      <a:endParaRPr sz="1400" u="none" cap="none" strike="noStrike"/>
                    </a:p>
                  </a:txBody>
                  <a:tcPr marT="45725" marB="45725" marR="91450" marL="91450"/>
                </a:tc>
              </a:tr>
              <a:tr h="480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PKW – Benzin</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360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320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290</a:t>
                      </a:r>
                      <a:endParaRPr sz="1400" u="none" cap="none" strike="noStrike"/>
                    </a:p>
                  </a:txBody>
                  <a:tcPr marT="45725" marB="45725" marR="91450" marL="91450"/>
                </a:tc>
              </a:tr>
              <a:tr h="480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PKW - Diesel</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4.220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3.990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3.570</a:t>
                      </a:r>
                      <a:endParaRPr sz="1400" u="none" cap="none" strike="noStrike"/>
                    </a:p>
                  </a:txBody>
                  <a:tcPr marT="45725" marB="45725" marR="91450" marL="91450"/>
                </a:tc>
              </a:tr>
              <a:tr h="480650">
                <a:tc>
                  <a:txBody>
                    <a:bodyPr/>
                    <a:lstStyle/>
                    <a:p>
                      <a:pPr indent="0" lvl="0" marL="0" marR="0" rtl="0" algn="l">
                        <a:lnSpc>
                          <a:spcPct val="100000"/>
                        </a:lnSpc>
                        <a:spcBef>
                          <a:spcPts val="0"/>
                        </a:spcBef>
                        <a:spcAft>
                          <a:spcPts val="0"/>
                        </a:spcAft>
                        <a:buClr>
                          <a:srgbClr val="000000"/>
                        </a:buClr>
                        <a:buSzPts val="1600"/>
                        <a:buFont typeface="Arial"/>
                        <a:buNone/>
                      </a:pPr>
                      <a:r>
                        <a:rPr lang="de-DE" sz="1600" u="none" cap="none" strike="noStrike"/>
                        <a:t>PKW - Elektro</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10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50</a:t>
                      </a:r>
                      <a:endParaRPr sz="1400" u="none" cap="none" strike="noStrike"/>
                    </a:p>
                  </a:txBody>
                  <a:tcPr marT="45725" marB="45725" marR="91450" marL="91450"/>
                </a:tc>
                <a:tc>
                  <a:txBody>
                    <a:bodyPr/>
                    <a:lstStyle/>
                    <a:p>
                      <a:pPr indent="0" lvl="0" marL="0" marR="0" rtl="0" algn="r">
                        <a:lnSpc>
                          <a:spcPct val="100000"/>
                        </a:lnSpc>
                        <a:spcBef>
                          <a:spcPts val="0"/>
                        </a:spcBef>
                        <a:spcAft>
                          <a:spcPts val="0"/>
                        </a:spcAft>
                        <a:buClr>
                          <a:srgbClr val="000000"/>
                        </a:buClr>
                        <a:buSzPts val="1600"/>
                        <a:buFont typeface="Arial"/>
                        <a:buNone/>
                      </a:pPr>
                      <a:r>
                        <a:rPr lang="de-DE" sz="1600" u="none" cap="none" strike="noStrike"/>
                        <a:t>220</a:t>
                      </a:r>
                      <a:endParaRPr sz="1400" u="none" cap="none" strike="noStrike"/>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Waage der Gerechtigkeit Clipart Kostenloses Stock Bild - Public Domain  Pictures" id="145" name="Google Shape;145;p2"/>
          <p:cNvPicPr preferRelativeResize="0"/>
          <p:nvPr/>
        </p:nvPicPr>
        <p:blipFill rotWithShape="1">
          <a:blip r:embed="rId3">
            <a:alphaModFix/>
          </a:blip>
          <a:srcRect b="0" l="0" r="0" t="0"/>
          <a:stretch/>
        </p:blipFill>
        <p:spPr>
          <a:xfrm>
            <a:off x="360000" y="1391361"/>
            <a:ext cx="8495999" cy="4463996"/>
          </a:xfrm>
          <a:prstGeom prst="rect">
            <a:avLst/>
          </a:prstGeom>
          <a:noFill/>
          <a:ln>
            <a:noFill/>
          </a:ln>
        </p:spPr>
      </p:pic>
      <p:sp>
        <p:nvSpPr>
          <p:cNvPr id="146" name="Google Shape;146;p2"/>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in der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rPr>
              <a:t>Zielkonflikt </a:t>
            </a:r>
            <a:r>
              <a:rPr lang="de-DE">
                <a:solidFill>
                  <a:schemeClr val="dk1"/>
                </a:solidFill>
                <a:latin typeface="Trebuchet MS"/>
                <a:ea typeface="Trebuchet MS"/>
                <a:cs typeface="Trebuchet MS"/>
                <a:sym typeface="Trebuchet MS"/>
              </a:rPr>
              <a:t>SDG 7 versus SDG 2</a:t>
            </a:r>
            <a:endParaRPr>
              <a:solidFill>
                <a:schemeClr val="dk1"/>
              </a:solidFill>
            </a:endParaRPr>
          </a:p>
        </p:txBody>
      </p:sp>
      <p:sp>
        <p:nvSpPr>
          <p:cNvPr id="147" name="Google Shape;147;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17171"/>
              </a:buClr>
              <a:buSzPts val="1000"/>
              <a:buNone/>
            </a:pPr>
            <a:r>
              <a:rPr lang="de-DE"/>
              <a:t>JSC Jerzembek Senior Consulting IZT/ Die Projektagentur BBNE</a:t>
            </a:r>
            <a:endParaRPr/>
          </a:p>
        </p:txBody>
      </p:sp>
      <p:sp>
        <p:nvSpPr>
          <p:cNvPr id="148" name="Google Shape;148;p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9" name="Google Shape;149;p2"/>
          <p:cNvSpPr txBox="1"/>
          <p:nvPr>
            <p:ph idx="2" type="body"/>
          </p:nvPr>
        </p:nvSpPr>
        <p:spPr>
          <a:xfrm>
            <a:off x="7264800" y="6254500"/>
            <a:ext cx="4615200" cy="557400"/>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BReg o.J., Breg 2021-1</a:t>
            </a:r>
            <a:endParaRPr/>
          </a:p>
        </p:txBody>
      </p:sp>
      <p:sp>
        <p:nvSpPr>
          <p:cNvPr id="150" name="Google Shape;150;p2"/>
          <p:cNvSpPr txBox="1"/>
          <p:nvPr/>
        </p:nvSpPr>
        <p:spPr>
          <a:xfrm>
            <a:off x="360000" y="1440000"/>
            <a:ext cx="11519999" cy="39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Trebuchet MS"/>
                <a:ea typeface="Trebuchet MS"/>
                <a:cs typeface="Trebuchet MS"/>
                <a:sym typeface="Trebuchet MS"/>
              </a:rPr>
              <a:t>Finanzierung eines Solarparks auf bisher ökologisch bewirtschafteter Fläche</a:t>
            </a:r>
            <a:endParaRPr b="1" i="0" sz="2000" u="none" cap="none" strike="noStrike">
              <a:solidFill>
                <a:schemeClr val="dk1"/>
              </a:solidFill>
              <a:latin typeface="Trebuchet MS"/>
              <a:ea typeface="Trebuchet MS"/>
              <a:cs typeface="Trebuchet MS"/>
              <a:sym typeface="Trebuchet MS"/>
            </a:endParaRPr>
          </a:p>
        </p:txBody>
      </p:sp>
      <p:sp>
        <p:nvSpPr>
          <p:cNvPr id="151" name="Google Shape;151;p2"/>
          <p:cNvSpPr/>
          <p:nvPr/>
        </p:nvSpPr>
        <p:spPr>
          <a:xfrm>
            <a:off x="9000000" y="1895358"/>
            <a:ext cx="2952000" cy="3560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9999" lvl="0" marL="179999" marR="0" rtl="0" algn="l">
              <a:lnSpc>
                <a:spcPct val="100000"/>
              </a:lnSpc>
              <a:spcBef>
                <a:spcPts val="0"/>
              </a:spcBef>
              <a:spcAft>
                <a:spcPts val="0"/>
              </a:spcAft>
              <a:buClr>
                <a:srgbClr val="000000"/>
              </a:buClr>
              <a:buSzPts val="1104"/>
              <a:buFont typeface="Arial"/>
              <a:buChar char="•"/>
            </a:pPr>
            <a:r>
              <a:rPr b="0" i="0" lang="de-DE" sz="1600" u="none" cap="none" strike="noStrike">
                <a:solidFill>
                  <a:srgbClr val="941651"/>
                </a:solidFill>
                <a:latin typeface="Arial"/>
                <a:ea typeface="Arial"/>
                <a:cs typeface="Arial"/>
                <a:sym typeface="Arial"/>
              </a:rPr>
              <a:t>Benennen Sie die Vorteile und Nachteile eines Solarparks im Vergleich zu der ökologisch genutzten Fläche.</a:t>
            </a:r>
            <a:endParaRPr b="0" i="0" sz="1400" u="none" cap="none" strike="noStrike">
              <a:solidFill>
                <a:srgbClr val="000000"/>
              </a:solidFill>
              <a:latin typeface="Arial"/>
              <a:ea typeface="Arial"/>
              <a:cs typeface="Arial"/>
              <a:sym typeface="Arial"/>
            </a:endParaRPr>
          </a:p>
          <a:p>
            <a:pPr indent="-179999" lvl="0" marL="179999" marR="0" rtl="0" algn="l">
              <a:lnSpc>
                <a:spcPct val="100000"/>
              </a:lnSpc>
              <a:spcBef>
                <a:spcPts val="0"/>
              </a:spcBef>
              <a:spcAft>
                <a:spcPts val="0"/>
              </a:spcAft>
              <a:buClr>
                <a:srgbClr val="000000"/>
              </a:buClr>
              <a:buSzPts val="1104"/>
              <a:buFont typeface="Arial"/>
              <a:buChar char="•"/>
            </a:pPr>
            <a:r>
              <a:rPr b="0" i="0" lang="de-DE" sz="1600" u="none" cap="none" strike="noStrike">
                <a:solidFill>
                  <a:srgbClr val="941651"/>
                </a:solidFill>
                <a:latin typeface="Arial"/>
                <a:ea typeface="Arial"/>
                <a:cs typeface="Arial"/>
                <a:sym typeface="Arial"/>
              </a:rPr>
              <a:t>Führen Sie potenzielle Risiken für Ihr Kreditinstitut auf, wenn es den Solarpark finanzieren würde – bspw. Finanzierungsrisiko und Reputationsrisiko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4"/>
              <a:buFont typeface="Arial"/>
              <a:buChar char="•"/>
            </a:pPr>
            <a:r>
              <a:rPr b="0" i="0" lang="de-DE" sz="1600" u="none" cap="none" strike="noStrike">
                <a:solidFill>
                  <a:srgbClr val="941651"/>
                </a:solidFill>
                <a:latin typeface="Arial"/>
                <a:ea typeface="Arial"/>
                <a:cs typeface="Arial"/>
                <a:sym typeface="Arial"/>
              </a:rPr>
              <a:t>Diskutieren Sie in Ihrer Berufsschulklasse.</a:t>
            </a:r>
            <a:endParaRPr b="0" i="0" sz="1600" u="none" cap="none" strike="noStrike">
              <a:solidFill>
                <a:srgbClr val="000000"/>
              </a:solidFill>
              <a:latin typeface="Arial"/>
              <a:ea typeface="Arial"/>
              <a:cs typeface="Arial"/>
              <a:sym typeface="Arial"/>
            </a:endParaRPr>
          </a:p>
        </p:txBody>
      </p:sp>
      <p:sp>
        <p:nvSpPr>
          <p:cNvPr id="152" name="Google Shape;152;p2"/>
          <p:cNvSpPr txBox="1"/>
          <p:nvPr/>
        </p:nvSpPr>
        <p:spPr>
          <a:xfrm>
            <a:off x="4840225" y="2780374"/>
            <a:ext cx="3672000" cy="1546270"/>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Trebuchet MS"/>
                <a:ea typeface="Trebuchet MS"/>
                <a:cs typeface="Trebuchet MS"/>
                <a:sym typeface="Trebuchet MS"/>
              </a:rPr>
              <a:t>SDG 2: </a:t>
            </a:r>
            <a:r>
              <a:rPr b="1" i="0" lang="de-DE" sz="2000" u="none" cap="none" strike="noStrike">
                <a:solidFill>
                  <a:schemeClr val="lt1"/>
                </a:solidFill>
                <a:latin typeface="Trebuchet MS"/>
                <a:ea typeface="Trebuchet MS"/>
                <a:cs typeface="Trebuchet MS"/>
                <a:sym typeface="Trebuchet MS"/>
              </a:rPr>
              <a:t>.</a:t>
            </a:r>
            <a:endParaRPr b="0" i="0" sz="14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111314"/>
                </a:solidFill>
                <a:latin typeface="Trebuchet MS"/>
                <a:ea typeface="Trebuchet MS"/>
                <a:cs typeface="Trebuchet MS"/>
                <a:sym typeface="Trebuchet MS"/>
              </a:rPr>
              <a:t>Deutschland will die ökologisch bewirtschaftete Fläche auf 20 Prozent der landwirtschaftlich genutzten Fläche ausweiten.</a:t>
            </a:r>
            <a:endParaRPr b="0" i="0" sz="1400" u="none" cap="none" strike="noStrike">
              <a:solidFill>
                <a:srgbClr val="000000"/>
              </a:solidFill>
              <a:latin typeface="Trebuchet MS"/>
              <a:ea typeface="Trebuchet MS"/>
              <a:cs typeface="Trebuchet MS"/>
              <a:sym typeface="Trebuchet MS"/>
            </a:endParaRPr>
          </a:p>
        </p:txBody>
      </p:sp>
      <p:sp>
        <p:nvSpPr>
          <p:cNvPr id="153" name="Google Shape;153;p2"/>
          <p:cNvSpPr txBox="1"/>
          <p:nvPr/>
        </p:nvSpPr>
        <p:spPr>
          <a:xfrm>
            <a:off x="725761" y="2779904"/>
            <a:ext cx="3672000" cy="1546270"/>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SDG 7: </a:t>
            </a:r>
            <a:r>
              <a:rPr b="1" i="0" lang="de-DE" sz="2000" u="none" cap="none" strike="noStrike">
                <a:solidFill>
                  <a:schemeClr val="lt1"/>
                </a:solidFill>
                <a:latin typeface="Trebuchet MS"/>
                <a:ea typeface="Trebuchet MS"/>
                <a:cs typeface="Trebuchet MS"/>
                <a:sym typeface="Trebuchet MS"/>
              </a:rPr>
              <a:t>.</a:t>
            </a:r>
            <a:endParaRPr b="0" i="0" sz="14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Trebuchet MS"/>
                <a:ea typeface="Trebuchet MS"/>
                <a:cs typeface="Trebuchet MS"/>
                <a:sym typeface="Trebuchet MS"/>
              </a:rPr>
              <a:t>Deutschland will seinen Anteil an erneuerbaren Energien am Brutto-Endenergieverbrauch bis 2030 auf 30 Prozent steigern.</a:t>
            </a:r>
            <a:endParaRPr b="0" i="0" sz="1400" u="none" cap="none" strike="noStrike">
              <a:solidFill>
                <a:srgbClr val="000000"/>
              </a:solidFill>
              <a:latin typeface="Trebuchet MS"/>
              <a:ea typeface="Trebuchet MS"/>
              <a:cs typeface="Trebuchet MS"/>
              <a:sym typeface="Trebuchet MS"/>
            </a:endParaRPr>
          </a:p>
        </p:txBody>
      </p:sp>
      <p:sp>
        <p:nvSpPr>
          <p:cNvPr id="154" name="Google Shape;154;p2"/>
          <p:cNvSpPr txBox="1"/>
          <p:nvPr/>
        </p:nvSpPr>
        <p:spPr>
          <a:xfrm>
            <a:off x="360000" y="5455758"/>
            <a:ext cx="8495999" cy="399599"/>
          </a:xfrm>
          <a:prstGeom prst="rect">
            <a:avLst/>
          </a:prstGeom>
          <a:solidFill>
            <a:srgbClr val="D3E5F6"/>
          </a:solidFill>
          <a:ln cap="flat" cmpd="sng" w="19050">
            <a:solidFill>
              <a:schemeClr val="dk1"/>
            </a:solidFill>
            <a:prstDash val="solid"/>
            <a:round/>
            <a:headEnd len="sm" w="sm" type="none"/>
            <a:tailEnd len="sm" w="sm" type="none"/>
          </a:ln>
        </p:spPr>
        <p:txBody>
          <a:bodyPr anchorCtr="0" anchor="t" bIns="45700" lIns="91425"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111314"/>
                </a:solidFill>
                <a:latin typeface="Trebuchet MS"/>
                <a:ea typeface="Trebuchet MS"/>
                <a:cs typeface="Trebuchet MS"/>
                <a:sym typeface="Trebuchet MS"/>
              </a:rPr>
              <a:t>Zielkonflikt: Erneuerbare Energie versus ökologische Landwirtschaft</a:t>
            </a:r>
            <a:endParaRPr b="0" i="0" sz="1400" u="none" cap="none" strike="noStrike">
              <a:solidFill>
                <a:srgbClr val="000000"/>
              </a:solidFill>
              <a:latin typeface="Trebuchet MS"/>
              <a:ea typeface="Trebuchet MS"/>
              <a:cs typeface="Trebuchet MS"/>
              <a:sym typeface="Trebuchet MS"/>
            </a:endParaRPr>
          </a:p>
        </p:txBody>
      </p:sp>
      <p:sp>
        <p:nvSpPr>
          <p:cNvPr id="155" name="Google Shape;155;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2" name="Google Shape;162;p3"/>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latin typeface="Trebuchet MS"/>
                <a:ea typeface="Trebuchet MS"/>
                <a:cs typeface="Trebuchet MS"/>
                <a:sym typeface="Trebuchet MS"/>
              </a:rPr>
              <a:t>Zielharmonie  SDG 7, 9, 11 und 13</a:t>
            </a:r>
            <a:endParaRPr>
              <a:solidFill>
                <a:schemeClr val="dk1"/>
              </a:solidFill>
            </a:endParaRPr>
          </a:p>
        </p:txBody>
      </p:sp>
      <p:sp>
        <p:nvSpPr>
          <p:cNvPr id="163" name="Google Shape;163;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64" name="Google Shape;164;p3"/>
          <p:cNvSpPr txBox="1"/>
          <p:nvPr>
            <p:ph idx="2" type="body"/>
          </p:nvPr>
        </p:nvSpPr>
        <p:spPr>
          <a:xfrm>
            <a:off x="7264800" y="6254497"/>
            <a:ext cx="4615200"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nil</a:t>
            </a:r>
            <a:endParaRPr/>
          </a:p>
        </p:txBody>
      </p:sp>
      <p:sp>
        <p:nvSpPr>
          <p:cNvPr id="165" name="Google Shape;165;p3"/>
          <p:cNvSpPr/>
          <p:nvPr/>
        </p:nvSpPr>
        <p:spPr>
          <a:xfrm>
            <a:off x="9000000" y="1895358"/>
            <a:ext cx="2952000" cy="301711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Vergleichen Sie beide Bei- spiele der Folien 6 und 7.</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Bewerten Sie die beiden hier vorgestellten Beispiele.</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Verwenden Sie ein Beispiel aus Ihrer Bank oder Sparkasse, wie dies einen positiven Beitrag für ein oder mehrere SDGs leistet.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Diskutieren Sie in Ihrer Berufsschulklasse.</a:t>
            </a:r>
            <a:endParaRPr b="0" i="0" sz="16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941651"/>
              </a:solidFill>
              <a:latin typeface="Arial"/>
              <a:ea typeface="Arial"/>
              <a:cs typeface="Arial"/>
              <a:sym typeface="Arial"/>
            </a:endParaRPr>
          </a:p>
        </p:txBody>
      </p:sp>
      <p:sp>
        <p:nvSpPr>
          <p:cNvPr id="166" name="Google Shape;166;p3"/>
          <p:cNvSpPr txBox="1"/>
          <p:nvPr/>
        </p:nvSpPr>
        <p:spPr>
          <a:xfrm>
            <a:off x="360000" y="5844171"/>
            <a:ext cx="267893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111314"/>
                </a:solidFill>
                <a:latin typeface="Trebuchet MS"/>
                <a:ea typeface="Trebuchet MS"/>
                <a:cs typeface="Trebuchet MS"/>
                <a:sym typeface="Trebuchet MS"/>
              </a:rPr>
              <a:t>1) Abwandlung des Beispiels auf Folie 5</a:t>
            </a:r>
            <a:endParaRPr b="0" i="0" sz="1100" u="none" cap="none" strike="noStrike">
              <a:solidFill>
                <a:srgbClr val="000000"/>
              </a:solidFill>
              <a:latin typeface="Arial"/>
              <a:ea typeface="Arial"/>
              <a:cs typeface="Arial"/>
              <a:sym typeface="Arial"/>
            </a:endParaRPr>
          </a:p>
        </p:txBody>
      </p:sp>
      <p:grpSp>
        <p:nvGrpSpPr>
          <p:cNvPr id="167" name="Google Shape;167;p3"/>
          <p:cNvGrpSpPr/>
          <p:nvPr/>
        </p:nvGrpSpPr>
        <p:grpSpPr>
          <a:xfrm>
            <a:off x="248839" y="3149356"/>
            <a:ext cx="2606412" cy="2606412"/>
            <a:chOff x="248839" y="3149356"/>
            <a:chExt cx="2606412" cy="2606412"/>
          </a:xfrm>
        </p:grpSpPr>
        <p:sp>
          <p:nvSpPr>
            <p:cNvPr id="168" name="Google Shape;168;p3"/>
            <p:cNvSpPr/>
            <p:nvPr/>
          </p:nvSpPr>
          <p:spPr>
            <a:xfrm rot="-120000">
              <a:off x="292045" y="3192562"/>
              <a:ext cx="2520000" cy="2520000"/>
            </a:xfrm>
            <a:prstGeom prst="star16">
              <a:avLst>
                <a:gd fmla="val 37500"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9" name="Google Shape;169;p3"/>
            <p:cNvSpPr txBox="1"/>
            <p:nvPr/>
          </p:nvSpPr>
          <p:spPr>
            <a:xfrm rot="-120000">
              <a:off x="316612" y="3413680"/>
              <a:ext cx="2475182" cy="1915401"/>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Trebuchet MS"/>
                  <a:ea typeface="Trebuchet MS"/>
                  <a:cs typeface="Trebuchet MS"/>
                  <a:sym typeface="Trebuchet MS"/>
                </a:rPr>
                <a:t>SDG 7:</a:t>
              </a:r>
              <a:endParaRPr b="0" i="0" sz="2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Der Anteil erneuerbarer</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Energien am Energiemix</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wird erhöht.</a:t>
              </a:r>
              <a:endParaRPr b="0" i="0" sz="2000" u="none" cap="none" strike="noStrike">
                <a:solidFill>
                  <a:schemeClr val="lt1"/>
                </a:solidFill>
                <a:latin typeface="Trebuchet MS"/>
                <a:ea typeface="Trebuchet MS"/>
                <a:cs typeface="Trebuchet MS"/>
                <a:sym typeface="Trebuchet MS"/>
              </a:endParaRPr>
            </a:p>
          </p:txBody>
        </p:sp>
      </p:grpSp>
      <p:grpSp>
        <p:nvGrpSpPr>
          <p:cNvPr id="170" name="Google Shape;170;p3"/>
          <p:cNvGrpSpPr/>
          <p:nvPr/>
        </p:nvGrpSpPr>
        <p:grpSpPr>
          <a:xfrm rot="-240000">
            <a:off x="2049633" y="1453611"/>
            <a:ext cx="3266001" cy="3266001"/>
            <a:chOff x="2304621" y="1439305"/>
            <a:chExt cx="3266001" cy="3266001"/>
          </a:xfrm>
        </p:grpSpPr>
        <p:sp>
          <p:nvSpPr>
            <p:cNvPr id="171" name="Google Shape;171;p3"/>
            <p:cNvSpPr/>
            <p:nvPr/>
          </p:nvSpPr>
          <p:spPr>
            <a:xfrm rot="-240000">
              <a:off x="2407621" y="1542305"/>
              <a:ext cx="3060000" cy="3060000"/>
            </a:xfrm>
            <a:prstGeom prst="star16">
              <a:avLst>
                <a:gd fmla="val 37500"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 name="Google Shape;172;p3"/>
            <p:cNvSpPr txBox="1"/>
            <p:nvPr/>
          </p:nvSpPr>
          <p:spPr>
            <a:xfrm rot="-240000">
              <a:off x="2621688" y="1851217"/>
              <a:ext cx="2631867" cy="2214946"/>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Trebuchet MS"/>
                  <a:ea typeface="Trebuchet MS"/>
                  <a:cs typeface="Trebuchet MS"/>
                  <a:sym typeface="Trebuchet MS"/>
                </a:rPr>
                <a:t>SDG 9:</a:t>
              </a:r>
              <a:endParaRPr b="0" i="0" sz="2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Die künftige Energieversorgung kommunaler Wohnun- gen trägt zur Sicher- stellung der Energie- versorgung bei.</a:t>
              </a:r>
              <a:endParaRPr b="0" i="0" sz="2000" u="none" cap="none" strike="noStrike">
                <a:solidFill>
                  <a:schemeClr val="lt1"/>
                </a:solidFill>
                <a:latin typeface="Trebuchet MS"/>
                <a:ea typeface="Trebuchet MS"/>
                <a:cs typeface="Trebuchet MS"/>
                <a:sym typeface="Trebuchet MS"/>
              </a:endParaRPr>
            </a:p>
          </p:txBody>
        </p:sp>
      </p:grpSp>
      <p:grpSp>
        <p:nvGrpSpPr>
          <p:cNvPr id="173" name="Google Shape;173;p3"/>
          <p:cNvGrpSpPr/>
          <p:nvPr/>
        </p:nvGrpSpPr>
        <p:grpSpPr>
          <a:xfrm rot="-300000">
            <a:off x="4506804" y="3233563"/>
            <a:ext cx="2563596" cy="2563596"/>
            <a:chOff x="6129682" y="1747165"/>
            <a:chExt cx="2563596" cy="2563596"/>
          </a:xfrm>
        </p:grpSpPr>
        <p:sp>
          <p:nvSpPr>
            <p:cNvPr id="174" name="Google Shape;174;p3"/>
            <p:cNvSpPr/>
            <p:nvPr/>
          </p:nvSpPr>
          <p:spPr>
            <a:xfrm rot="60000">
              <a:off x="6151480" y="1768963"/>
              <a:ext cx="2520000" cy="2520000"/>
            </a:xfrm>
            <a:prstGeom prst="star16">
              <a:avLst>
                <a:gd fmla="val 37500"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p3"/>
            <p:cNvSpPr txBox="1"/>
            <p:nvPr/>
          </p:nvSpPr>
          <p:spPr>
            <a:xfrm rot="60000">
              <a:off x="6259817" y="1996065"/>
              <a:ext cx="2304000" cy="1919567"/>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Trebuchet MS"/>
                  <a:ea typeface="Trebuchet MS"/>
                  <a:cs typeface="Trebuchet MS"/>
                  <a:sym typeface="Trebuchet MS"/>
                </a:rPr>
                <a:t>SDG 11:</a:t>
              </a:r>
              <a:endParaRPr b="0" i="0" sz="2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Die Gemeinde verwendet eine bisher ungenutzte</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Fläche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nachhaltig.</a:t>
              </a:r>
              <a:endParaRPr b="0" i="0" sz="2000" u="none" cap="none" strike="noStrike">
                <a:solidFill>
                  <a:schemeClr val="lt1"/>
                </a:solidFill>
                <a:latin typeface="Trebuchet MS"/>
                <a:ea typeface="Trebuchet MS"/>
                <a:cs typeface="Trebuchet MS"/>
                <a:sym typeface="Trebuchet MS"/>
              </a:endParaRPr>
            </a:p>
          </p:txBody>
        </p:sp>
      </p:grpSp>
      <p:grpSp>
        <p:nvGrpSpPr>
          <p:cNvPr id="176" name="Google Shape;176;p3"/>
          <p:cNvGrpSpPr/>
          <p:nvPr/>
        </p:nvGrpSpPr>
        <p:grpSpPr>
          <a:xfrm rot="660000">
            <a:off x="6029004" y="1440170"/>
            <a:ext cx="2700000" cy="2700000"/>
            <a:chOff x="5334362" y="3479023"/>
            <a:chExt cx="2700000" cy="2700000"/>
          </a:xfrm>
        </p:grpSpPr>
        <p:sp>
          <p:nvSpPr>
            <p:cNvPr id="177" name="Google Shape;177;p3"/>
            <p:cNvSpPr/>
            <p:nvPr/>
          </p:nvSpPr>
          <p:spPr>
            <a:xfrm>
              <a:off x="5334362" y="3479023"/>
              <a:ext cx="2700000" cy="2700000"/>
            </a:xfrm>
            <a:prstGeom prst="star16">
              <a:avLst>
                <a:gd fmla="val 37500"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8" name="Google Shape;178;p3"/>
            <p:cNvSpPr txBox="1"/>
            <p:nvPr/>
          </p:nvSpPr>
          <p:spPr>
            <a:xfrm>
              <a:off x="5616847" y="3854207"/>
              <a:ext cx="2135030" cy="1949633"/>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Trebuchet MS"/>
                  <a:ea typeface="Trebuchet MS"/>
                  <a:cs typeface="Trebuchet MS"/>
                  <a:sym typeface="Trebuchet MS"/>
                </a:rPr>
                <a:t>SDG 13:</a:t>
              </a:r>
              <a:endParaRPr b="0" i="0" sz="2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Die Gemeinde erhöht ihre Kapa-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zität an erneuer- barer Energie- erzeugung.</a:t>
              </a:r>
              <a:endParaRPr b="0" i="0" sz="2000" u="none" cap="none" strike="noStrike">
                <a:solidFill>
                  <a:schemeClr val="lt1"/>
                </a:solidFill>
                <a:latin typeface="Trebuchet MS"/>
                <a:ea typeface="Trebuchet MS"/>
                <a:cs typeface="Trebuchet MS"/>
                <a:sym typeface="Trebuchet MS"/>
              </a:endParaRPr>
            </a:p>
          </p:txBody>
        </p:sp>
      </p:grpSp>
      <p:sp>
        <p:nvSpPr>
          <p:cNvPr id="179" name="Google Shape;179;p3"/>
          <p:cNvSpPr txBox="1"/>
          <p:nvPr/>
        </p:nvSpPr>
        <p:spPr>
          <a:xfrm>
            <a:off x="360000" y="1440000"/>
            <a:ext cx="11519999" cy="432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Trebuchet MS"/>
                <a:ea typeface="Trebuchet MS"/>
                <a:cs typeface="Trebuchet MS"/>
                <a:sym typeface="Trebuchet MS"/>
              </a:rPr>
              <a:t>Finanzierung eines Solarparks auf einem bisher nicht genutzten kommunalen Grundstück </a:t>
            </a:r>
            <a:r>
              <a:rPr b="1" baseline="30000" i="0" lang="de-DE" sz="2000" u="none" cap="none" strike="noStrike">
                <a:solidFill>
                  <a:schemeClr val="dk1"/>
                </a:solidFill>
                <a:latin typeface="Trebuchet MS"/>
                <a:ea typeface="Trebuchet MS"/>
                <a:cs typeface="Trebuchet MS"/>
                <a:sym typeface="Trebuchet MS"/>
              </a:rPr>
              <a:t>1)</a:t>
            </a:r>
            <a:endParaRPr b="1" baseline="30000" i="0" sz="2000" u="none" cap="none" strike="noStrike">
              <a:solidFill>
                <a:schemeClr val="dk1"/>
              </a:solidFill>
              <a:latin typeface="Trebuchet MS"/>
              <a:ea typeface="Trebuchet MS"/>
              <a:cs typeface="Trebuchet MS"/>
              <a:sym typeface="Trebuchet MS"/>
            </a:endParaRPr>
          </a:p>
        </p:txBody>
      </p:sp>
      <p:sp>
        <p:nvSpPr>
          <p:cNvPr id="180" name="Google Shape;180;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Waage der Gerechtigkeit Clipart Kostenloses Stock Bild - Public Domain  Pictures" id="186" name="Google Shape;186;p7"/>
          <p:cNvPicPr preferRelativeResize="0"/>
          <p:nvPr/>
        </p:nvPicPr>
        <p:blipFill rotWithShape="1">
          <a:blip r:embed="rId3">
            <a:alphaModFix/>
          </a:blip>
          <a:srcRect b="0" l="0" r="0" t="0"/>
          <a:stretch/>
        </p:blipFill>
        <p:spPr>
          <a:xfrm>
            <a:off x="360000" y="1391361"/>
            <a:ext cx="8495999" cy="4463996"/>
          </a:xfrm>
          <a:prstGeom prst="rect">
            <a:avLst/>
          </a:prstGeom>
          <a:noFill/>
          <a:ln>
            <a:noFill/>
          </a:ln>
        </p:spPr>
      </p:pic>
      <p:sp>
        <p:nvSpPr>
          <p:cNvPr id="187" name="Google Shape;187;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8" name="Google Shape;188;p7"/>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a:latin typeface="Trebuchet MS"/>
                <a:ea typeface="Trebuchet MS"/>
                <a:cs typeface="Trebuchet MS"/>
                <a:sym typeface="Trebuchet MS"/>
              </a:rPr>
              <a:t>Nachhaltigkeit in der Kreditwirtschaft:</a:t>
            </a:r>
            <a:br>
              <a:rPr lang="de-DE">
                <a:latin typeface="Trebuchet MS"/>
                <a:ea typeface="Trebuchet MS"/>
                <a:cs typeface="Trebuchet MS"/>
                <a:sym typeface="Trebuchet MS"/>
              </a:rPr>
            </a:br>
            <a:r>
              <a:rPr lang="de-DE">
                <a:solidFill>
                  <a:schemeClr val="dk1"/>
                </a:solidFill>
              </a:rPr>
              <a:t>Zielkonflikt </a:t>
            </a:r>
            <a:r>
              <a:rPr lang="de-DE">
                <a:solidFill>
                  <a:schemeClr val="dk1"/>
                </a:solidFill>
                <a:latin typeface="Trebuchet MS"/>
                <a:ea typeface="Trebuchet MS"/>
                <a:cs typeface="Trebuchet MS"/>
                <a:sym typeface="Trebuchet MS"/>
              </a:rPr>
              <a:t>SDG 8 versus SDG 13</a:t>
            </a:r>
            <a:endParaRPr>
              <a:solidFill>
                <a:schemeClr val="dk1"/>
              </a:solidFill>
              <a:latin typeface="Trebuchet MS"/>
              <a:ea typeface="Trebuchet MS"/>
              <a:cs typeface="Trebuchet MS"/>
              <a:sym typeface="Trebuchet MS"/>
            </a:endParaRPr>
          </a:p>
        </p:txBody>
      </p:sp>
      <p:sp>
        <p:nvSpPr>
          <p:cNvPr id="189" name="Google Shape;189;p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90" name="Google Shape;190;p7"/>
          <p:cNvSpPr txBox="1"/>
          <p:nvPr>
            <p:ph idx="2" type="body"/>
          </p:nvPr>
        </p:nvSpPr>
        <p:spPr>
          <a:xfrm>
            <a:off x="7264800" y="6254497"/>
            <a:ext cx="4615200"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KSG-Änd. 2021</a:t>
            </a:r>
            <a:endParaRPr/>
          </a:p>
        </p:txBody>
      </p:sp>
      <p:sp>
        <p:nvSpPr>
          <p:cNvPr id="191" name="Google Shape;191;p7"/>
          <p:cNvSpPr txBox="1"/>
          <p:nvPr/>
        </p:nvSpPr>
        <p:spPr>
          <a:xfrm>
            <a:off x="360000" y="1440000"/>
            <a:ext cx="11519999" cy="399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Trebuchet MS"/>
                <a:ea typeface="Trebuchet MS"/>
                <a:cs typeface="Trebuchet MS"/>
                <a:sym typeface="Trebuchet MS"/>
              </a:rPr>
              <a:t>Finanzierung eines Unternehmens mit hohem Umsatz aus Kohlegewinnung oder -verstromung</a:t>
            </a:r>
            <a:endParaRPr b="1" i="0" sz="2400" u="none" cap="none" strike="noStrike">
              <a:solidFill>
                <a:schemeClr val="dk1"/>
              </a:solidFill>
              <a:latin typeface="Trebuchet MS"/>
              <a:ea typeface="Trebuchet MS"/>
              <a:cs typeface="Trebuchet MS"/>
              <a:sym typeface="Trebuchet MS"/>
            </a:endParaRPr>
          </a:p>
        </p:txBody>
      </p:sp>
      <p:sp>
        <p:nvSpPr>
          <p:cNvPr id="192" name="Google Shape;192;p7"/>
          <p:cNvSpPr/>
          <p:nvPr/>
        </p:nvSpPr>
        <p:spPr>
          <a:xfrm>
            <a:off x="9000000" y="1895358"/>
            <a:ext cx="2952000" cy="396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Werten Sie die Modernisierung als Teil des Transformationsprozesses in Bezug auf die Wahrung der Wettbewerbsfähigkeit.</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Führen Sie potenzielle Risiken für Ihr Kreditinstitut auf – bspw. Finanzierungsrisiko und Reputationsrisiko.</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Wie würden Sie als ein langjähriger, wichtiger Geschäftspartner agieren?</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Arial"/>
                <a:ea typeface="Arial"/>
                <a:cs typeface="Arial"/>
                <a:sym typeface="Arial"/>
              </a:rPr>
              <a:t>Diskutieren Sie in Ihrer Berufsschulklasse.</a:t>
            </a:r>
            <a:endParaRPr b="0" i="0" sz="16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941651"/>
              </a:solidFill>
              <a:latin typeface="Arial"/>
              <a:ea typeface="Arial"/>
              <a:cs typeface="Arial"/>
              <a:sym typeface="Arial"/>
            </a:endParaRPr>
          </a:p>
        </p:txBody>
      </p:sp>
      <p:sp>
        <p:nvSpPr>
          <p:cNvPr id="193" name="Google Shape;193;p7"/>
          <p:cNvSpPr txBox="1"/>
          <p:nvPr/>
        </p:nvSpPr>
        <p:spPr>
          <a:xfrm>
            <a:off x="4819092" y="2499487"/>
            <a:ext cx="4036904" cy="1894681"/>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Trebuchet MS"/>
                <a:ea typeface="Trebuchet MS"/>
                <a:cs typeface="Trebuchet MS"/>
                <a:sym typeface="Trebuchet MS"/>
              </a:rPr>
              <a:t>SDG 13: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111314"/>
                </a:solidFill>
                <a:latin typeface="Trebuchet MS"/>
                <a:ea typeface="Trebuchet MS"/>
                <a:cs typeface="Trebuchet MS"/>
                <a:sym typeface="Trebuchet MS"/>
              </a:rPr>
              <a:t>THG-Ausstoß soll bis 2030 um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111314"/>
                </a:solidFill>
                <a:latin typeface="Trebuchet MS"/>
                <a:ea typeface="Trebuchet MS"/>
                <a:cs typeface="Trebuchet MS"/>
                <a:sym typeface="Trebuchet MS"/>
              </a:rPr>
              <a:t>65%, bis 2040 um 88% reduziert werden. Deutschland will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111314"/>
                </a:solidFill>
                <a:latin typeface="Trebuchet MS"/>
                <a:ea typeface="Trebuchet MS"/>
                <a:cs typeface="Trebuchet MS"/>
                <a:sym typeface="Trebuchet MS"/>
              </a:rPr>
              <a:t>bis 2045 klimaneutral sein.</a:t>
            </a:r>
            <a:endParaRPr b="0" i="0" sz="2000" u="none" cap="none" strike="noStrike">
              <a:solidFill>
                <a:srgbClr val="111314"/>
              </a:solidFill>
              <a:latin typeface="Trebuchet MS"/>
              <a:ea typeface="Trebuchet MS"/>
              <a:cs typeface="Trebuchet MS"/>
              <a:sym typeface="Trebuchet MS"/>
            </a:endParaRPr>
          </a:p>
          <a:p>
            <a:pPr indent="0" lvl="0" marL="0" marR="0" rtl="0" algn="ctr">
              <a:lnSpc>
                <a:spcPct val="100000"/>
              </a:lnSpc>
              <a:spcBef>
                <a:spcPts val="600"/>
              </a:spcBef>
              <a:spcAft>
                <a:spcPts val="0"/>
              </a:spcAft>
              <a:buClr>
                <a:srgbClr val="000000"/>
              </a:buClr>
              <a:buSzPts val="2000"/>
              <a:buFont typeface="Arial"/>
              <a:buNone/>
            </a:pPr>
            <a:r>
              <a:t/>
            </a:r>
            <a:endParaRPr b="1" i="0" sz="2000" u="none" cap="none" strike="noStrike">
              <a:solidFill>
                <a:schemeClr val="dk1"/>
              </a:solidFill>
              <a:latin typeface="Trebuchet MS"/>
              <a:ea typeface="Trebuchet MS"/>
              <a:cs typeface="Trebuchet MS"/>
              <a:sym typeface="Trebuchet MS"/>
            </a:endParaRPr>
          </a:p>
        </p:txBody>
      </p:sp>
      <p:sp>
        <p:nvSpPr>
          <p:cNvPr id="194" name="Google Shape;194;p7"/>
          <p:cNvSpPr txBox="1"/>
          <p:nvPr/>
        </p:nvSpPr>
        <p:spPr>
          <a:xfrm>
            <a:off x="359998" y="2499487"/>
            <a:ext cx="4163234" cy="1894681"/>
          </a:xfrm>
          <a:prstGeom prst="rect">
            <a:avLst/>
          </a:prstGeom>
          <a:noFill/>
          <a:ln>
            <a:noFill/>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SDG 8:</a:t>
            </a:r>
            <a:endParaRPr b="0" i="0" sz="20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Trebuchet MS"/>
                <a:ea typeface="Trebuchet MS"/>
                <a:cs typeface="Trebuchet MS"/>
                <a:sym typeface="Trebuchet MS"/>
              </a:rPr>
              <a:t>Wachstumskräfte sollen gestärkt, gute und sichere Arbeitsplätze geschaffen werden. Unternehmen plant </a:t>
            </a:r>
            <a:r>
              <a:rPr b="0" i="0" lang="de-DE" sz="2000" u="none" cap="none" strike="noStrike">
                <a:solidFill>
                  <a:srgbClr val="111314"/>
                </a:solidFill>
                <a:latin typeface="Trebuchet MS"/>
                <a:ea typeface="Trebuchet MS"/>
                <a:cs typeface="Trebuchet MS"/>
                <a:sym typeface="Trebuchet MS"/>
              </a:rPr>
              <a:t>Transformationsprozess bis 2050.</a:t>
            </a:r>
            <a:endParaRPr b="0" i="0" sz="2000" u="none" cap="none" strike="noStrike">
              <a:solidFill>
                <a:srgbClr val="000000"/>
              </a:solidFill>
              <a:latin typeface="Trebuchet MS"/>
              <a:ea typeface="Trebuchet MS"/>
              <a:cs typeface="Trebuchet MS"/>
              <a:sym typeface="Trebuchet MS"/>
            </a:endParaRPr>
          </a:p>
        </p:txBody>
      </p:sp>
      <p:sp>
        <p:nvSpPr>
          <p:cNvPr id="195" name="Google Shape;195;p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
        <p:nvSpPr>
          <p:cNvPr id="196" name="Google Shape;196;p7"/>
          <p:cNvSpPr txBox="1"/>
          <p:nvPr/>
        </p:nvSpPr>
        <p:spPr>
          <a:xfrm>
            <a:off x="359998" y="5455758"/>
            <a:ext cx="8495998" cy="399600"/>
          </a:xfrm>
          <a:prstGeom prst="rect">
            <a:avLst/>
          </a:prstGeom>
          <a:solidFill>
            <a:srgbClr val="D3E5F6"/>
          </a:solidFill>
          <a:ln cap="flat" cmpd="sng" w="19050">
            <a:solidFill>
              <a:schemeClr val="dk1"/>
            </a:solidFill>
            <a:prstDash val="solid"/>
            <a:round/>
            <a:headEnd len="sm" w="sm" type="none"/>
            <a:tailEnd len="sm" w="sm" type="none"/>
          </a:ln>
        </p:spPr>
        <p:txBody>
          <a:bodyPr anchorCtr="0" anchor="t" bIns="45700" lIns="36000" spcFirstLastPara="1" rIns="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111314"/>
                </a:solidFill>
                <a:latin typeface="Trebuchet MS"/>
                <a:ea typeface="Trebuchet MS"/>
                <a:cs typeface="Trebuchet MS"/>
                <a:sym typeface="Trebuchet MS"/>
              </a:rPr>
              <a:t>Zeitkonflikt: Transformationsprozess versus Klimaneutralität</a:t>
            </a:r>
            <a:endParaRPr b="1" i="0" sz="20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Elbvertiefung von Pralow | Politik Cartoon | TOONPOOL" id="202" name="Google Shape;202;p9"/>
          <p:cNvPicPr preferRelativeResize="0"/>
          <p:nvPr/>
        </p:nvPicPr>
        <p:blipFill rotWithShape="1">
          <a:blip r:embed="rId3">
            <a:alphaModFix/>
          </a:blip>
          <a:srcRect b="0" l="0" r="0" t="0"/>
          <a:stretch/>
        </p:blipFill>
        <p:spPr>
          <a:xfrm>
            <a:off x="6395239" y="2087231"/>
            <a:ext cx="2460761" cy="2833278"/>
          </a:xfrm>
          <a:prstGeom prst="rect">
            <a:avLst/>
          </a:prstGeom>
          <a:noFill/>
          <a:ln>
            <a:noFill/>
          </a:ln>
        </p:spPr>
      </p:pic>
      <p:sp>
        <p:nvSpPr>
          <p:cNvPr id="203" name="Google Shape;203;p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4" name="Google Shape;204;p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latin typeface="Trebuchet MS"/>
                <a:ea typeface="Trebuchet MS"/>
                <a:cs typeface="Trebuchet MS"/>
                <a:sym typeface="Trebuchet MS"/>
              </a:rPr>
              <a:t>Zielkonflikt SDG 8 und 9 versus SDG 14 und 15</a:t>
            </a:r>
            <a:endParaRPr>
              <a:solidFill>
                <a:schemeClr val="dk1"/>
              </a:solidFill>
            </a:endParaRPr>
          </a:p>
        </p:txBody>
      </p:sp>
      <p:sp>
        <p:nvSpPr>
          <p:cNvPr id="205" name="Google Shape;205;p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206" name="Google Shape;206;p9"/>
          <p:cNvSpPr txBox="1"/>
          <p:nvPr>
            <p:ph idx="2" type="body"/>
          </p:nvPr>
        </p:nvSpPr>
        <p:spPr>
          <a:xfrm>
            <a:off x="7264800" y="6254497"/>
            <a:ext cx="4687200"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BUND, Die Welt, Hafen-Hamburg, Martens/Obenland, N.Pralow, Uni HH</a:t>
            </a:r>
            <a:endParaRPr/>
          </a:p>
        </p:txBody>
      </p:sp>
      <p:sp>
        <p:nvSpPr>
          <p:cNvPr id="207" name="Google Shape;207;p9"/>
          <p:cNvSpPr txBox="1"/>
          <p:nvPr/>
        </p:nvSpPr>
        <p:spPr>
          <a:xfrm>
            <a:off x="360000" y="1440000"/>
            <a:ext cx="11519999" cy="3996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Trebuchet MS"/>
                <a:ea typeface="Trebuchet MS"/>
                <a:cs typeface="Trebuchet MS"/>
                <a:sym typeface="Trebuchet MS"/>
              </a:rPr>
              <a:t>Finanzierung der Elbvertiefung vor Hamburg</a:t>
            </a:r>
            <a:endParaRPr b="1" i="0" sz="2400" u="none" cap="none" strike="noStrike">
              <a:solidFill>
                <a:schemeClr val="dk1"/>
              </a:solidFill>
              <a:latin typeface="Trebuchet MS"/>
              <a:ea typeface="Trebuchet MS"/>
              <a:cs typeface="Trebuchet MS"/>
              <a:sym typeface="Trebuchet MS"/>
            </a:endParaRPr>
          </a:p>
        </p:txBody>
      </p:sp>
      <p:sp>
        <p:nvSpPr>
          <p:cNvPr id="208" name="Google Shape;208;p9"/>
          <p:cNvSpPr/>
          <p:nvPr/>
        </p:nvSpPr>
        <p:spPr>
          <a:xfrm>
            <a:off x="9000000" y="1895358"/>
            <a:ext cx="2952000" cy="314498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36000">
            <a:noAutofit/>
          </a:bodyPr>
          <a:lstStyle/>
          <a:p>
            <a:pPr indent="-171450" lvl="0" marL="171450" marR="0" rtl="0" algn="l">
              <a:lnSpc>
                <a:spcPct val="100000"/>
              </a:lnSpc>
              <a:spcBef>
                <a:spcPts val="0"/>
              </a:spcBef>
              <a:spcAft>
                <a:spcPts val="0"/>
              </a:spcAft>
              <a:buClr>
                <a:srgbClr val="000000"/>
              </a:buClr>
              <a:buSzPts val="1104"/>
              <a:buFont typeface="Arial"/>
              <a:buChar char="•"/>
            </a:pPr>
            <a:r>
              <a:rPr b="0" i="0" lang="de-DE" sz="1600" u="none" cap="none" strike="noStrike">
                <a:solidFill>
                  <a:srgbClr val="941651"/>
                </a:solidFill>
                <a:latin typeface="Arial"/>
                <a:ea typeface="Arial"/>
                <a:cs typeface="Arial"/>
                <a:sym typeface="Arial"/>
              </a:rPr>
              <a:t>Beurteilen Sie die Elbvertiefung zum Zeitpunkt der Planung und aus heutiger Sicht. </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4"/>
              <a:buFont typeface="Arial"/>
              <a:buChar char="•"/>
            </a:pPr>
            <a:r>
              <a:rPr b="0" i="0" lang="de-DE" sz="1600" u="none" cap="none" strike="noStrike">
                <a:solidFill>
                  <a:srgbClr val="941651"/>
                </a:solidFill>
                <a:latin typeface="Arial"/>
                <a:ea typeface="Arial"/>
                <a:cs typeface="Arial"/>
                <a:sym typeface="Arial"/>
              </a:rPr>
              <a:t>Wie hätten Sie damals über die Finanzierung entschieden und wie würden Sie heute darüber entscheiden?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4"/>
              <a:buFont typeface="Arial"/>
              <a:buChar char="•"/>
            </a:pPr>
            <a:r>
              <a:rPr b="0" i="0" lang="de-DE" sz="1600" u="none" cap="none" strike="noStrike">
                <a:solidFill>
                  <a:srgbClr val="941651"/>
                </a:solidFill>
                <a:latin typeface="Arial"/>
                <a:ea typeface="Arial"/>
                <a:cs typeface="Arial"/>
                <a:sym typeface="Arial"/>
              </a:rPr>
              <a:t>Diskutieren Sie in Ihrer Berufsschulklasse.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4"/>
              <a:buFont typeface="Arial"/>
              <a:buNone/>
            </a:pPr>
            <a:r>
              <a:t/>
            </a:r>
            <a:endParaRPr b="0" i="0" sz="1600" u="none" cap="none" strike="noStrike">
              <a:solidFill>
                <a:srgbClr val="941651"/>
              </a:solidFill>
              <a:latin typeface="Arial"/>
              <a:ea typeface="Arial"/>
              <a:cs typeface="Arial"/>
              <a:sym typeface="Arial"/>
            </a:endParaRPr>
          </a:p>
        </p:txBody>
      </p:sp>
      <p:sp>
        <p:nvSpPr>
          <p:cNvPr id="209" name="Google Shape;209;p9"/>
          <p:cNvSpPr txBox="1"/>
          <p:nvPr/>
        </p:nvSpPr>
        <p:spPr>
          <a:xfrm>
            <a:off x="360001" y="5091700"/>
            <a:ext cx="8495999" cy="763658"/>
          </a:xfrm>
          <a:prstGeom prst="rect">
            <a:avLst/>
          </a:prstGeom>
          <a:solidFill>
            <a:srgbClr val="D3E5F6"/>
          </a:solidFill>
          <a:ln cap="flat" cmpd="sng" w="19050">
            <a:solidFill>
              <a:schemeClr val="dk1"/>
            </a:solidFill>
            <a:prstDash val="solid"/>
            <a:round/>
            <a:headEnd len="sm" w="sm" type="none"/>
            <a:tailEnd len="sm" w="sm" type="none"/>
          </a:ln>
        </p:spPr>
        <p:txBody>
          <a:bodyPr anchorCtr="0" anchor="t" bIns="45700" lIns="91425" spcFirstLastPara="1" rIns="72000" wrap="square" tIns="45700">
            <a:noAutofit/>
          </a:bodyPr>
          <a:lstStyle/>
          <a:p>
            <a:pPr indent="0" lvl="0" marL="0" marR="0" rtl="0" algn="l">
              <a:lnSpc>
                <a:spcPct val="100000"/>
              </a:lnSpc>
              <a:spcBef>
                <a:spcPts val="300"/>
              </a:spcBef>
              <a:spcAft>
                <a:spcPts val="0"/>
              </a:spcAft>
              <a:buClr>
                <a:srgbClr val="000000"/>
              </a:buClr>
              <a:buSzPts val="2000"/>
              <a:buFont typeface="Arial"/>
              <a:buNone/>
            </a:pPr>
            <a:r>
              <a:rPr b="1" i="0" lang="de-DE" sz="2000" u="none" cap="none" strike="noStrike">
                <a:solidFill>
                  <a:srgbClr val="111314"/>
                </a:solidFill>
                <a:latin typeface="Trebuchet MS"/>
                <a:ea typeface="Trebuchet MS"/>
                <a:cs typeface="Trebuchet MS"/>
                <a:sym typeface="Trebuchet MS"/>
              </a:rPr>
              <a:t>Zielkonflikt 1: Elbvertiefung -&gt; Schiffsaufkommen -&gt; Versauerung Zielkonflikt 2: Elbvertiefung -&gt; Sturmflut -&gt; Erosion -&gt; Artenrückgang</a:t>
            </a:r>
            <a:endParaRPr b="0" i="0" sz="1400" u="none" cap="none" strike="noStrike">
              <a:solidFill>
                <a:srgbClr val="000000"/>
              </a:solidFill>
              <a:latin typeface="Arial"/>
              <a:ea typeface="Arial"/>
              <a:cs typeface="Arial"/>
              <a:sym typeface="Arial"/>
            </a:endParaRPr>
          </a:p>
        </p:txBody>
      </p:sp>
      <p:sp>
        <p:nvSpPr>
          <p:cNvPr id="210" name="Google Shape;210;p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SzPts val="1200"/>
              <a:buNone/>
            </a:pPr>
            <a:r>
              <a:rPr lang="de-DE"/>
              <a:t>Bankkauffrau / Bankkaufmann</a:t>
            </a:r>
            <a:endParaRPr/>
          </a:p>
        </p:txBody>
      </p:sp>
      <p:sp>
        <p:nvSpPr>
          <p:cNvPr id="211" name="Google Shape;211;p9"/>
          <p:cNvSpPr txBox="1"/>
          <p:nvPr/>
        </p:nvSpPr>
        <p:spPr>
          <a:xfrm>
            <a:off x="4572000" y="4859999"/>
            <a:ext cx="1809841" cy="28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Quelle: BUND</a:t>
            </a:r>
            <a:endParaRPr b="0" i="0" sz="1400" u="none" cap="none" strike="noStrike">
              <a:solidFill>
                <a:srgbClr val="000000"/>
              </a:solidFill>
              <a:latin typeface="Arial"/>
              <a:ea typeface="Arial"/>
              <a:cs typeface="Arial"/>
              <a:sym typeface="Arial"/>
            </a:endParaRPr>
          </a:p>
        </p:txBody>
      </p:sp>
      <p:sp>
        <p:nvSpPr>
          <p:cNvPr id="212" name="Google Shape;212;p9"/>
          <p:cNvSpPr txBox="1"/>
          <p:nvPr/>
        </p:nvSpPr>
        <p:spPr>
          <a:xfrm>
            <a:off x="6444000" y="4860000"/>
            <a:ext cx="2460762" cy="28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Quelle: Norbert Pralow </a:t>
            </a:r>
            <a:endParaRPr b="0" i="0" sz="1400" u="none" cap="none" strike="noStrike">
              <a:solidFill>
                <a:srgbClr val="000000"/>
              </a:solidFill>
              <a:latin typeface="Arial"/>
              <a:ea typeface="Arial"/>
              <a:cs typeface="Arial"/>
              <a:sym typeface="Arial"/>
            </a:endParaRPr>
          </a:p>
        </p:txBody>
      </p:sp>
      <p:pic>
        <p:nvPicPr>
          <p:cNvPr descr="Sauerstoffloch" id="213" name="Google Shape;213;p9"/>
          <p:cNvPicPr preferRelativeResize="0"/>
          <p:nvPr/>
        </p:nvPicPr>
        <p:blipFill rotWithShape="1">
          <a:blip r:embed="rId4">
            <a:alphaModFix/>
          </a:blip>
          <a:srcRect b="0" l="0" r="0" t="0"/>
          <a:stretch/>
        </p:blipFill>
        <p:spPr>
          <a:xfrm>
            <a:off x="3563344" y="2099422"/>
            <a:ext cx="2821679" cy="2833278"/>
          </a:xfrm>
          <a:prstGeom prst="rect">
            <a:avLst/>
          </a:prstGeom>
          <a:noFill/>
          <a:ln>
            <a:noFill/>
          </a:ln>
        </p:spPr>
      </p:pic>
      <p:grpSp>
        <p:nvGrpSpPr>
          <p:cNvPr id="214" name="Google Shape;214;p9"/>
          <p:cNvGrpSpPr/>
          <p:nvPr/>
        </p:nvGrpSpPr>
        <p:grpSpPr>
          <a:xfrm>
            <a:off x="360001" y="2099422"/>
            <a:ext cx="3203343" cy="2992278"/>
            <a:chOff x="360001" y="2099422"/>
            <a:chExt cx="3203343" cy="2992278"/>
          </a:xfrm>
        </p:grpSpPr>
        <p:pic>
          <p:nvPicPr>
            <p:cNvPr id="215" name="Google Shape;215;p9"/>
            <p:cNvPicPr preferRelativeResize="0"/>
            <p:nvPr/>
          </p:nvPicPr>
          <p:blipFill rotWithShape="1">
            <a:blip r:embed="rId5">
              <a:alphaModFix/>
            </a:blip>
            <a:srcRect b="0" l="0" r="0" t="0"/>
            <a:stretch/>
          </p:blipFill>
          <p:spPr>
            <a:xfrm>
              <a:off x="360001" y="2099422"/>
              <a:ext cx="3193128" cy="2992278"/>
            </a:xfrm>
            <a:prstGeom prst="rect">
              <a:avLst/>
            </a:prstGeom>
            <a:noFill/>
            <a:ln>
              <a:noFill/>
            </a:ln>
          </p:spPr>
        </p:pic>
        <p:sp>
          <p:nvSpPr>
            <p:cNvPr id="216" name="Google Shape;216;p9"/>
            <p:cNvSpPr txBox="1"/>
            <p:nvPr/>
          </p:nvSpPr>
          <p:spPr>
            <a:xfrm>
              <a:off x="463296" y="2099422"/>
              <a:ext cx="310004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Container-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Aufkommen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1991 – 2021</a:t>
              </a:r>
              <a:endParaRPr b="0" i="0" sz="1400" u="none" cap="none" strike="noStrike">
                <a:solidFill>
                  <a:srgbClr val="000000"/>
                </a:solidFill>
                <a:latin typeface="Arial"/>
                <a:ea typeface="Arial"/>
                <a:cs typeface="Arial"/>
                <a:sym typeface="Arial"/>
              </a:endParaRPr>
            </a:p>
          </p:txBody>
        </p:sp>
      </p:grpSp>
      <p:sp>
        <p:nvSpPr>
          <p:cNvPr id="217" name="Google Shape;217;p9"/>
          <p:cNvSpPr txBox="1"/>
          <p:nvPr/>
        </p:nvSpPr>
        <p:spPr>
          <a:xfrm>
            <a:off x="1743287" y="4859269"/>
            <a:ext cx="1809841"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Quelle: Hafen-Hamburg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