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6858000" cx="12192000"/>
  <p:notesSz cx="7104050" cy="10234600"/>
  <p:embeddedFontLst>
    <p:embeddedFont>
      <p:font typeface="Merriweather"/>
      <p:regular r:id="rId17"/>
      <p:bold r:id="rId18"/>
      <p:italic r:id="rId19"/>
      <p:boldItalic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83">
          <p15:clr>
            <a:srgbClr val="A4A3A4"/>
          </p15:clr>
        </p15:guide>
        <p15:guide id="2" pos="3840">
          <p15:clr>
            <a:srgbClr val="A4A3A4"/>
          </p15:clr>
        </p15:guide>
      </p15:sldGuideLst>
    </p:ext>
    <p:ext uri="GoogleSlidesCustomDataVersion2">
      <go:slidesCustomData xmlns:go="http://customooxmlschemas.google.com/" r:id="rId21" roundtripDataSignature="AMtx7mgjs0ZPuZGtfKS5UsPBxqN9zb/PX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83"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erriweather-boldItalic.fntdata"/><Relationship Id="rId11" Type="http://schemas.openxmlformats.org/officeDocument/2006/relationships/slide" Target="slides/slide6.xml"/><Relationship Id="rId10" Type="http://schemas.openxmlformats.org/officeDocument/2006/relationships/slide" Target="slides/slide5.xml"/><Relationship Id="rId21" Type="http://customschemas.google.com/relationships/presentationmetadata" Target="meta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Merriweather-regular.fntdata"/><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Merriweather-italic.fntdata"/><Relationship Id="rId6" Type="http://schemas.openxmlformats.org/officeDocument/2006/relationships/slide" Target="slides/slide1.xml"/><Relationship Id="rId18" Type="http://schemas.openxmlformats.org/officeDocument/2006/relationships/font" Target="fonts/Merriweather-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3"/>
            <a:ext cx="3078428" cy="513509"/>
          </a:xfrm>
          <a:prstGeom prst="rect">
            <a:avLst/>
          </a:prstGeom>
          <a:noFill/>
          <a:ln>
            <a:noFill/>
          </a:ln>
        </p:spPr>
        <p:txBody>
          <a:bodyPr anchorCtr="0" anchor="t" bIns="47400" lIns="94825" spcFirstLastPara="1" rIns="94825" wrap="square" tIns="474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4023991" y="3"/>
            <a:ext cx="3078428" cy="513509"/>
          </a:xfrm>
          <a:prstGeom prst="rect">
            <a:avLst/>
          </a:prstGeom>
          <a:noFill/>
          <a:ln>
            <a:noFill/>
          </a:ln>
        </p:spPr>
        <p:txBody>
          <a:bodyPr anchorCtr="0" anchor="t" bIns="47400" lIns="94825" spcFirstLastPara="1" rIns="94825" wrap="square" tIns="474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479425" y="1277938"/>
            <a:ext cx="6145213" cy="3455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10407" y="4925407"/>
            <a:ext cx="5683250" cy="4606660"/>
          </a:xfrm>
          <a:prstGeom prst="rect">
            <a:avLst/>
          </a:prstGeom>
          <a:noFill/>
          <a:ln>
            <a:noFill/>
          </a:ln>
        </p:spPr>
        <p:txBody>
          <a:bodyPr anchorCtr="0" anchor="t" bIns="47400" lIns="94825" spcFirstLastPara="1" rIns="94825" wrap="square" tIns="474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721107"/>
            <a:ext cx="3078428" cy="513506"/>
          </a:xfrm>
          <a:prstGeom prst="rect">
            <a:avLst/>
          </a:prstGeom>
          <a:noFill/>
          <a:ln>
            <a:noFill/>
          </a:ln>
        </p:spPr>
        <p:txBody>
          <a:bodyPr anchorCtr="0" anchor="b" bIns="47400" lIns="94825" spcFirstLastPara="1" rIns="94825" wrap="square" tIns="474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4023991" y="9721107"/>
            <a:ext cx="3078428"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boeckler.de/de/auf-einen-blick-17945-20782.htm" TargetMode="External"/><Relationship Id="rId3" Type="http://schemas.openxmlformats.org/officeDocument/2006/relationships/hyperlink" Target="https://www.bmuv.de/jugend/wissen/details/nachhaltigkeit-in-der-baubranche-eine-grossbaustelle-1" TargetMode="External"/><Relationship Id="rId4" Type="http://schemas.openxmlformats.org/officeDocument/2006/relationships/hyperlink" Target="https://thenounproject.com/"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bbsr.bund.de/BBSR/DE/veroeffentlichungen/bbsr-online/2020/bbsr-online-17-2020-dl.pdf"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ardalpha.de/wissen/umwelt/klima/hitze-stadt-hitzeinsel-klimawandel-sommer-nachhaltiges-bauen-extremwetter-schwammstadt-100.html" TargetMode="External"/><Relationship Id="rId3" Type="http://schemas.openxmlformats.org/officeDocument/2006/relationships/hyperlink" Target="https://www.umweltbundesamt.de/presse/pressemitteilungen/hitze-in-der-innenstadt-mehr-baeume-schatten-noetig" TargetMode="External"/><Relationship Id="rId4" Type="http://schemas.openxmlformats.org/officeDocument/2006/relationships/hyperlink" Target="https://publicdomainvectors.org/de/kostenlose-vektorgrafiken/Vektor-Bild-der-sch%C3%B6nen-sonnigen-Stadtansicht/30042.html"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biologischevielfalt.bfn.de/fileadmin/NBS/images/Dialogforen/UGI_Broschuere.pdf" TargetMode="External"/><Relationship Id="rId3" Type="http://schemas.openxmlformats.org/officeDocument/2006/relationships/hyperlink" Target="https://www.umweltbundesamt.de/presse/pressemitteilungen/hitze-in-der-innenstadt-mehr-baeume-schatten-noetig"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nachhaltigesbauen.de/fileadmin/publikationen/BBSR_LFNB_D_190125.pdf"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nachhaltigesbauen.de/fileadmin/publikationen/BBSR_LFNB_D_190125.pdf" TargetMode="External"/><Relationship Id="rId3" Type="http://schemas.openxmlformats.org/officeDocument/2006/relationships/hyperlink" Target="https://www.dabonline.de/2021/04/28/realitaetscheck-nachhaltig-bauen-erfahrungen-praxis-architektur-grafiken-statistiken/"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p38:notes"/>
          <p:cNvSpPr/>
          <p:nvPr>
            <p:ph idx="2" type="sldImg"/>
          </p:nvPr>
        </p:nvSpPr>
        <p:spPr>
          <a:xfrm>
            <a:off x="481013" y="287338"/>
            <a:ext cx="6145212" cy="3455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8" name="Google Shape;68;p38:notes"/>
          <p:cNvSpPr txBox="1"/>
          <p:nvPr>
            <p:ph idx="12" type="sldNum"/>
          </p:nvPr>
        </p:nvSpPr>
        <p:spPr>
          <a:xfrm>
            <a:off x="4023991" y="9721107"/>
            <a:ext cx="3078428"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
        <p:nvSpPr>
          <p:cNvPr id="69" name="Google Shape;69;p38:notes"/>
          <p:cNvSpPr txBox="1"/>
          <p:nvPr>
            <p:ph idx="1" type="body"/>
          </p:nvPr>
        </p:nvSpPr>
        <p:spPr>
          <a:xfrm>
            <a:off x="479427" y="3852000"/>
            <a:ext cx="6145211" cy="6187399"/>
          </a:xfrm>
          <a:prstGeom prst="rect">
            <a:avLst/>
          </a:prstGeom>
          <a:noFill/>
          <a:ln>
            <a:noFill/>
          </a:ln>
        </p:spPr>
        <p:txBody>
          <a:bodyPr anchorCtr="0" anchor="t" bIns="47400" lIns="94825" spcFirstLastPara="1" rIns="94825" wrap="square" tIns="47400">
            <a:noAutofit/>
          </a:bodyPr>
          <a:lstStyle/>
          <a:p>
            <a:pPr indent="-98107" lvl="0" marL="171450" rtl="0" algn="l">
              <a:lnSpc>
                <a:spcPct val="100000"/>
              </a:lnSpc>
              <a:spcBef>
                <a:spcPts val="0"/>
              </a:spcBef>
              <a:spcAft>
                <a:spcPts val="0"/>
              </a:spcAft>
              <a:buSzPts val="1155"/>
              <a:buFont typeface="Arial"/>
              <a:buNone/>
            </a:pPr>
            <a:r>
              <a:t/>
            </a:r>
            <a:endParaRPr b="0" i="0" sz="1050" u="none" cap="none" strike="noStrike">
              <a:solidFill>
                <a:schemeClr val="dk1"/>
              </a:solidFill>
              <a:latin typeface="Calibri"/>
              <a:ea typeface="Calibri"/>
              <a:cs typeface="Calibri"/>
              <a:sym typeface="Calibri"/>
            </a:endParaRPr>
          </a:p>
          <a:p>
            <a:pPr indent="-171450" lvl="0" marL="171450" rtl="0" algn="l">
              <a:lnSpc>
                <a:spcPct val="100000"/>
              </a:lnSpc>
              <a:spcBef>
                <a:spcPts val="0"/>
              </a:spcBef>
              <a:spcAft>
                <a:spcPts val="0"/>
              </a:spcAft>
              <a:buSzPts val="1155"/>
              <a:buFont typeface="Arial"/>
              <a:buChar char="•"/>
            </a:pPr>
            <a:r>
              <a:rPr b="0" i="0" lang="de-DE" sz="1050" u="none" cap="none" strike="noStrike">
                <a:solidFill>
                  <a:schemeClr val="dk1"/>
                </a:solidFill>
                <a:latin typeface="Calibri"/>
                <a:ea typeface="Calibri"/>
                <a:cs typeface="Calibri"/>
                <a:sym typeface="Calibri"/>
              </a:rPr>
              <a:t>Ziel des Projektes ist die Gründung einer </a:t>
            </a:r>
            <a:r>
              <a:rPr b="0" i="1" lang="de-DE" sz="1050" u="none" cap="none" strike="noStrike">
                <a:solidFill>
                  <a:schemeClr val="dk1"/>
                </a:solidFill>
                <a:latin typeface="Calibri"/>
                <a:ea typeface="Calibri"/>
                <a:cs typeface="Calibri"/>
                <a:sym typeface="Calibri"/>
              </a:rPr>
              <a:t>Projektagentur Berufliche Bildung für Nachhaltige Entwicklung (PA-BBNE) des Partnernetzwerkes Berufliche Bildung am IZT. </a:t>
            </a:r>
            <a:r>
              <a:rPr b="0" i="0" lang="de-DE" sz="1050" u="none" cap="none" strike="noStrike">
                <a:solidFill>
                  <a:schemeClr val="dk1"/>
                </a:solidFill>
                <a:latin typeface="Calibri"/>
                <a:ea typeface="Calibri"/>
                <a:cs typeface="Calibri"/>
                <a:sym typeface="Calibri"/>
              </a:rPr>
              <a:t>Für eine Vielzahl von Ausbildungsberufen erstellt Projektagentur Begleitmaterialien zur </a:t>
            </a:r>
            <a:r>
              <a:rPr b="0" i="1" lang="de-DE" sz="1050" u="none" cap="none" strike="noStrike">
                <a:solidFill>
                  <a:schemeClr val="dk1"/>
                </a:solidFill>
                <a:latin typeface="Calibri"/>
                <a:ea typeface="Calibri"/>
                <a:cs typeface="Calibri"/>
                <a:sym typeface="Calibri"/>
              </a:rPr>
              <a:t>Beruflichen Bildung für Nachhaltige Entwicklung </a:t>
            </a:r>
            <a:r>
              <a:rPr b="0" i="0" lang="de-DE" sz="1050" u="none" cap="none" strike="noStrike">
                <a:solidFill>
                  <a:schemeClr val="dk1"/>
                </a:solidFill>
                <a:latin typeface="Calibri"/>
                <a:ea typeface="Calibri"/>
                <a:cs typeface="Calibri"/>
                <a:sym typeface="Calibri"/>
              </a:rPr>
              <a:t>(BBNE). Dabei werden alle für die Berufsausbildung relevanten Dimensionen der Nachhaltigkeit berücksichtigt. Diese Impulspapiere und Weiterbildungsmaterialien sollen Anregungen für mehr Nachhaltigkeit in der beruflichen Bildung geben. </a:t>
            </a:r>
            <a:endParaRPr sz="1050"/>
          </a:p>
          <a:p>
            <a:pPr indent="-171450" lvl="0" marL="171450" rtl="0" algn="l">
              <a:lnSpc>
                <a:spcPct val="100000"/>
              </a:lnSpc>
              <a:spcBef>
                <a:spcPts val="600"/>
              </a:spcBef>
              <a:spcAft>
                <a:spcPts val="0"/>
              </a:spcAft>
              <a:buSzPts val="1155"/>
              <a:buFont typeface="Arial"/>
              <a:buChar char="•"/>
            </a:pPr>
            <a:r>
              <a:rPr b="0" i="0" lang="de-DE" sz="1050" u="none" cap="none" strike="noStrike">
                <a:solidFill>
                  <a:schemeClr val="dk1"/>
                </a:solidFill>
                <a:latin typeface="Calibri"/>
                <a:ea typeface="Calibri"/>
                <a:cs typeface="Calibri"/>
                <a:sym typeface="Calibri"/>
              </a:rPr>
              <a:t>Primäre Zielgruppen sind Lehrkräfte an Berufsschulen, sowie deren Berufsschüler*innen, aber auch Ausbildende und ihre Auszubildenden in Betrieben. Sekundäre Zielgruppen sind Umweltbildner*innen, Wissenschaftler*innen der Berufsbildung, Pädagog*innen sowie Institutionen der beruflichen Bildung. </a:t>
            </a:r>
            <a:endParaRPr sz="1050"/>
          </a:p>
          <a:p>
            <a:pPr indent="-171450" lvl="0" marL="171450" rtl="0" algn="l">
              <a:lnSpc>
                <a:spcPct val="100000"/>
              </a:lnSpc>
              <a:spcBef>
                <a:spcPts val="600"/>
              </a:spcBef>
              <a:spcAft>
                <a:spcPts val="0"/>
              </a:spcAft>
              <a:buSzPts val="1155"/>
              <a:buFont typeface="Arial"/>
              <a:buChar char="•"/>
            </a:pPr>
            <a:r>
              <a:rPr b="0" i="0" lang="de-DE" sz="1050" u="none" cap="none" strike="noStrike">
                <a:solidFill>
                  <a:schemeClr val="dk1"/>
                </a:solidFill>
                <a:latin typeface="Calibri"/>
                <a:ea typeface="Calibri"/>
                <a:cs typeface="Calibri"/>
                <a:sym typeface="Calibri"/>
              </a:rPr>
              <a:t>Die Intention dieses Projektes ist es, kompakt und schnell den Zielgruppen Anregungen zum Thema “Nachhaltigkeit” durch eine integrative Darstellung der Nachhaltigkeitsthemen in der Bildung und der Ausbildung zu geben. Weiterhin wird durch einen sehr umfangreichen Materialpool der Stand des Wissens zu den Nachhaltigkeitszielen (SDG Sustainable Development Goals, Ziele für die nachhaltige Entwicklung) gegeben und so die Bildung gemäß SDG 4 “Hochwertige Bildung” unterstützt. </a:t>
            </a:r>
            <a:endParaRPr sz="1050"/>
          </a:p>
          <a:p>
            <a:pPr indent="-171450" lvl="0" marL="171450" rtl="0" algn="l">
              <a:lnSpc>
                <a:spcPct val="100000"/>
              </a:lnSpc>
              <a:spcBef>
                <a:spcPts val="600"/>
              </a:spcBef>
              <a:spcAft>
                <a:spcPts val="0"/>
              </a:spcAft>
              <a:buSzPts val="1155"/>
              <a:buFont typeface="Arial"/>
              <a:buChar char="•"/>
            </a:pPr>
            <a:r>
              <a:rPr b="0" i="0" lang="de-DE" sz="1050" u="none" cap="none" strike="noStrike">
                <a:solidFill>
                  <a:schemeClr val="dk1"/>
                </a:solidFill>
                <a:latin typeface="Calibri"/>
                <a:ea typeface="Calibri"/>
                <a:cs typeface="Calibri"/>
                <a:sym typeface="Calibri"/>
              </a:rPr>
              <a:t>Im Mittelpunkt steht die neue Standardberufsbildposition "Umweltschutz und Nachhaltigkeit" unter der Annahme, dass diese auch zeitnah in allen Berufsbildern verankert wird. In dem Projekt wird herausgearbeitet, was "Nachhaltigkeit" aus wissenschaftlicher Perspektive für diese Position sowie für die berufsprofilgebenden Fertigkeiten, Kenntnisse und Fähigkeiten bedeutet. Im Kern sollen deshalb folgende drei Materialien je Berufsbild entwickelt werden: </a:t>
            </a:r>
            <a:endParaRPr sz="1050"/>
          </a:p>
          <a:p>
            <a:pPr indent="-171450" lvl="1" marL="628650" rtl="0" algn="l">
              <a:lnSpc>
                <a:spcPct val="100000"/>
              </a:lnSpc>
              <a:spcBef>
                <a:spcPts val="600"/>
              </a:spcBef>
              <a:spcAft>
                <a:spcPts val="0"/>
              </a:spcAft>
              <a:buSzPts val="1155"/>
              <a:buFont typeface="Arial"/>
              <a:buChar char="•"/>
            </a:pPr>
            <a:r>
              <a:rPr b="0" i="0" lang="de-DE" sz="1050" u="none" cap="none" strike="noStrike">
                <a:solidFill>
                  <a:schemeClr val="dk1"/>
                </a:solidFill>
                <a:latin typeface="Calibri"/>
                <a:ea typeface="Calibri"/>
                <a:cs typeface="Calibri"/>
                <a:sym typeface="Calibri"/>
              </a:rPr>
              <a:t>die tabellarische didaktische Einordnung (Didaktisches Impulspapier, IP), </a:t>
            </a:r>
            <a:endParaRPr sz="1050"/>
          </a:p>
          <a:p>
            <a:pPr indent="-171450" lvl="1" marL="628650" rtl="0" algn="l">
              <a:lnSpc>
                <a:spcPct val="100000"/>
              </a:lnSpc>
              <a:spcBef>
                <a:spcPts val="0"/>
              </a:spcBef>
              <a:spcAft>
                <a:spcPts val="0"/>
              </a:spcAft>
              <a:buSzPts val="1155"/>
              <a:buFont typeface="Arial"/>
              <a:buChar char="•"/>
            </a:pPr>
            <a:r>
              <a:rPr b="0" i="0" lang="de-DE" sz="1050" u="none" cap="none" strike="noStrike">
                <a:solidFill>
                  <a:schemeClr val="dk1"/>
                </a:solidFill>
                <a:latin typeface="Calibri"/>
                <a:ea typeface="Calibri"/>
                <a:cs typeface="Calibri"/>
                <a:sym typeface="Calibri"/>
              </a:rPr>
              <a:t>ein Dokument zur Weiterbildung für Lehrende und Unterrichtende zu den Nachhaltigkeitszielen mit dem Bezug auf die spezifische Berufsausbildung (Hintergrundmaterial, HGM) </a:t>
            </a:r>
            <a:endParaRPr sz="1050"/>
          </a:p>
          <a:p>
            <a:pPr indent="-171450" lvl="1" marL="628650" rtl="0" algn="l">
              <a:lnSpc>
                <a:spcPct val="100000"/>
              </a:lnSpc>
              <a:spcBef>
                <a:spcPts val="0"/>
              </a:spcBef>
              <a:spcAft>
                <a:spcPts val="0"/>
              </a:spcAft>
              <a:buSzPts val="1155"/>
              <a:buFont typeface="Arial"/>
              <a:buChar char="•"/>
            </a:pPr>
            <a:r>
              <a:rPr b="0" i="0" lang="de-DE" sz="1050" u="none" cap="none" strike="noStrike">
                <a:solidFill>
                  <a:schemeClr val="dk1"/>
                </a:solidFill>
                <a:latin typeface="Calibri"/>
                <a:ea typeface="Calibri"/>
                <a:cs typeface="Calibri"/>
                <a:sym typeface="Calibri"/>
              </a:rPr>
              <a:t>Ein Handout (FS) z. B. mit der Darstellung von Zielkonflikten oder weiteren Aufgabenstellungen. </a:t>
            </a:r>
            <a:endParaRPr sz="1050"/>
          </a:p>
          <a:p>
            <a:pPr indent="-171450" lvl="0" marL="171450" rtl="0" algn="l">
              <a:lnSpc>
                <a:spcPct val="100000"/>
              </a:lnSpc>
              <a:spcBef>
                <a:spcPts val="600"/>
              </a:spcBef>
              <a:spcAft>
                <a:spcPts val="0"/>
              </a:spcAft>
              <a:buSzPts val="1155"/>
              <a:buFont typeface="Arial"/>
              <a:buChar char="•"/>
            </a:pPr>
            <a:r>
              <a:rPr b="0" i="0" lang="de-DE" sz="1050" u="none" cap="none" strike="noStrike">
                <a:solidFill>
                  <a:schemeClr val="dk1"/>
                </a:solidFill>
                <a:latin typeface="Calibri"/>
                <a:ea typeface="Calibri"/>
                <a:cs typeface="Calibri"/>
                <a:sym typeface="Calibri"/>
              </a:rPr>
              <a:t>Die Materialien sollen Impulse und Orientierung geben, wie Nachhaltigkeit in die verschiedenen Berufsbilder integriert werden kann. Alle Materialien werden als Open Educational Ressources (OER-Materialien) im PDF-Format und als Oce-Dokumente (Word und PowerPoint) zur weiteren Verwendung veröffentlicht, d. h. sie können von den Nutzer*innen kopiert, ergänzt oder umstrukturiert werden.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1a7b3d5eada_0_51:notes"/>
          <p:cNvSpPr/>
          <p:nvPr>
            <p:ph idx="2" type="sldImg"/>
          </p:nvPr>
        </p:nvSpPr>
        <p:spPr>
          <a:xfrm>
            <a:off x="479425" y="287338"/>
            <a:ext cx="6145213" cy="3455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5" name="Google Shape;265;g1a7b3d5eada_0_51:notes"/>
          <p:cNvSpPr txBox="1"/>
          <p:nvPr>
            <p:ph idx="1" type="body"/>
          </p:nvPr>
        </p:nvSpPr>
        <p:spPr>
          <a:xfrm>
            <a:off x="479425" y="3852000"/>
            <a:ext cx="6145212" cy="5516798"/>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690"/>
              </a:spcBef>
              <a:spcAft>
                <a:spcPts val="0"/>
              </a:spcAft>
              <a:buSzPts val="255"/>
              <a:buNone/>
            </a:pPr>
            <a:r>
              <a:rPr b="1" lang="de-DE" sz="1100">
                <a:solidFill>
                  <a:srgbClr val="000000"/>
                </a:solidFill>
              </a:rPr>
              <a:t>Beschreibung</a:t>
            </a:r>
            <a:endParaRPr sz="1100"/>
          </a:p>
          <a:p>
            <a:pPr indent="0" lvl="0" marL="0" rtl="0" algn="l">
              <a:lnSpc>
                <a:spcPct val="115000"/>
              </a:lnSpc>
              <a:spcBef>
                <a:spcPts val="0"/>
              </a:spcBef>
              <a:spcAft>
                <a:spcPts val="0"/>
              </a:spcAft>
              <a:buSzPts val="1400"/>
              <a:buNone/>
            </a:pPr>
            <a:r>
              <a:rPr lang="de-DE" sz="1100">
                <a:solidFill>
                  <a:schemeClr val="dk1"/>
                </a:solidFill>
                <a:latin typeface="Calibri"/>
                <a:ea typeface="Calibri"/>
                <a:cs typeface="Calibri"/>
                <a:sym typeface="Calibri"/>
              </a:rPr>
              <a:t>Lärmschutzwände mindern Straßenlärm in Wohngebieten, können aber auch Tiere in ihren Wanderbewegungen einschränken oder einen ästhetischen Makel im Stadtbild darstellen. Auch Maßnahmen zur Klimaanpassung können anderen Prinzipien der Baukultur entgegenstehen und neue gestalterische Lösungen notwendig machen. </a:t>
            </a:r>
            <a:r>
              <a:rPr b="0" i="0" lang="de-DE" sz="1100" u="none" strike="noStrike">
                <a:solidFill>
                  <a:schemeClr val="dk1"/>
                </a:solidFill>
                <a:latin typeface="Calibri"/>
                <a:ea typeface="Calibri"/>
                <a:cs typeface="Calibri"/>
                <a:sym typeface="Calibri"/>
              </a:rPr>
              <a:t>Zum Beispiel sorgen große Fensterfronten für viel Tageslicht im Raum, können im Sommer aber auch einen zusätzlichen Kühlungsbedarf des Gebäudes verursachen. Maßnahmen zur energetischen Sanierung (nachträgliche Außendämmung) können bei Bürger*innen auf Vorbehalte/Vorurteile hinsichtlich des Erscheinungsbildes stoßen („Einheitsfassade“; „warm aber hässlich“).</a:t>
            </a:r>
            <a:endParaRPr sz="11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255"/>
              <a:buNone/>
            </a:pPr>
            <a:r>
              <a:t/>
            </a:r>
            <a:endParaRPr b="1" sz="1100">
              <a:solidFill>
                <a:srgbClr val="000000"/>
              </a:solidFill>
            </a:endParaRPr>
          </a:p>
          <a:p>
            <a:pPr indent="0" lvl="0" marL="0" rtl="0" algn="l">
              <a:lnSpc>
                <a:spcPct val="100000"/>
              </a:lnSpc>
              <a:spcBef>
                <a:spcPts val="0"/>
              </a:spcBef>
              <a:spcAft>
                <a:spcPts val="0"/>
              </a:spcAft>
              <a:buSzPts val="255"/>
              <a:buNone/>
            </a:pPr>
            <a:r>
              <a:rPr b="1" lang="de-DE" sz="1100">
                <a:solidFill>
                  <a:srgbClr val="000000"/>
                </a:solidFill>
              </a:rPr>
              <a:t>Aufgabe</a:t>
            </a:r>
            <a:endParaRPr/>
          </a:p>
          <a:p>
            <a:pPr indent="-171450" lvl="0" marL="171450" rtl="0" algn="l">
              <a:lnSpc>
                <a:spcPct val="100000"/>
              </a:lnSpc>
              <a:spcBef>
                <a:spcPts val="0"/>
              </a:spcBef>
              <a:spcAft>
                <a:spcPts val="0"/>
              </a:spcAft>
              <a:buSzPts val="1210"/>
              <a:buFont typeface="Arial"/>
              <a:buChar char="•"/>
            </a:pPr>
            <a:r>
              <a:rPr lang="de-DE" sz="1100">
                <a:solidFill>
                  <a:srgbClr val="000000"/>
                </a:solidFill>
              </a:rPr>
              <a:t>Diskutieren Sie gestalterisch ansprechende Lösungen für Lärmschutzwände: optische Auflockerung durch unterschiedliche Materialien und unterschiedliche Muster; Begrünung</a:t>
            </a:r>
            <a:endParaRPr/>
          </a:p>
          <a:p>
            <a:pPr indent="-171450" lvl="0" marL="171450" rtl="0" algn="l">
              <a:lnSpc>
                <a:spcPct val="100000"/>
              </a:lnSpc>
              <a:spcBef>
                <a:spcPts val="0"/>
              </a:spcBef>
              <a:spcAft>
                <a:spcPts val="0"/>
              </a:spcAft>
              <a:buSzPts val="1210"/>
              <a:buFont typeface="Arial"/>
              <a:buChar char="•"/>
            </a:pPr>
            <a:r>
              <a:rPr lang="de-DE" sz="1100">
                <a:solidFill>
                  <a:srgbClr val="000000"/>
                </a:solidFill>
              </a:rPr>
              <a:t>Welche gegenwärtigen Bautrends nehmen sie wahr? Wie nachhaltig sind diese?</a:t>
            </a:r>
            <a:br>
              <a:rPr lang="de-DE" sz="1100">
                <a:solidFill>
                  <a:srgbClr val="000000"/>
                </a:solidFill>
              </a:rPr>
            </a:br>
            <a:r>
              <a:rPr lang="de-DE" sz="1100">
                <a:solidFill>
                  <a:srgbClr val="000000"/>
                </a:solidFill>
              </a:rPr>
              <a:t>Beispiel Materialwahl (Trend zu Sichtbeton)</a:t>
            </a:r>
            <a:br>
              <a:rPr lang="de-DE" sz="1100">
                <a:solidFill>
                  <a:srgbClr val="000000"/>
                </a:solidFill>
              </a:rPr>
            </a:br>
            <a:endParaRPr sz="1100">
              <a:solidFill>
                <a:srgbClr val="000000"/>
              </a:solidFill>
            </a:endParaRPr>
          </a:p>
          <a:p>
            <a:pPr indent="0" lvl="0" marL="0" marR="0" rtl="0" algn="l">
              <a:lnSpc>
                <a:spcPct val="100000"/>
              </a:lnSpc>
              <a:spcBef>
                <a:spcPts val="0"/>
              </a:spcBef>
              <a:spcAft>
                <a:spcPts val="0"/>
              </a:spcAft>
              <a:buClr>
                <a:srgbClr val="000000"/>
              </a:buClr>
              <a:buSzPts val="255"/>
              <a:buFont typeface="Arial"/>
              <a:buNone/>
            </a:pPr>
            <a:r>
              <a:rPr b="1" lang="de-DE" sz="1100"/>
              <a:t>Quelle</a:t>
            </a:r>
            <a:endParaRPr/>
          </a:p>
          <a:p>
            <a:pPr indent="-171450" lvl="0" marL="171450" marR="0" rtl="0" algn="l">
              <a:lnSpc>
                <a:spcPct val="100000"/>
              </a:lnSpc>
              <a:spcBef>
                <a:spcPts val="0"/>
              </a:spcBef>
              <a:spcAft>
                <a:spcPts val="0"/>
              </a:spcAft>
              <a:buClr>
                <a:srgbClr val="000000"/>
              </a:buClr>
              <a:buSzPts val="1210"/>
              <a:buFont typeface="Arial"/>
              <a:buChar char="•"/>
            </a:pPr>
            <a:r>
              <a:rPr b="0" lang="de-DE" sz="1100"/>
              <a:t>BMWSB (o.J.): Informationsportal Nachhaltiges Bauen – Instrumente und Kompetenzen. Online: https://www.nachhaltigesbauen.de/hintergrund/instrumente-und-kompetenzen/</a:t>
            </a:r>
            <a:endParaRPr/>
          </a:p>
          <a:p>
            <a:pPr indent="0" lvl="0" marL="0" rtl="0" algn="l">
              <a:lnSpc>
                <a:spcPct val="100000"/>
              </a:lnSpc>
              <a:spcBef>
                <a:spcPts val="0"/>
              </a:spcBef>
              <a:spcAft>
                <a:spcPts val="0"/>
              </a:spcAft>
              <a:buSzPts val="255"/>
              <a:buNone/>
            </a:pPr>
            <a:r>
              <a:t/>
            </a:r>
            <a:endParaRPr b="1" sz="1100"/>
          </a:p>
          <a:p>
            <a:pPr indent="0" lvl="0" marL="0" rtl="0" algn="l">
              <a:lnSpc>
                <a:spcPct val="100000"/>
              </a:lnSpc>
              <a:spcBef>
                <a:spcPts val="0"/>
              </a:spcBef>
              <a:spcAft>
                <a:spcPts val="0"/>
              </a:spcAft>
              <a:buSzPts val="1400"/>
              <a:buNone/>
            </a:pPr>
            <a:r>
              <a:rPr b="1" lang="de-DE" sz="1100"/>
              <a:t>Bild</a:t>
            </a:r>
            <a:endParaRPr b="1" sz="1100"/>
          </a:p>
          <a:p>
            <a:pPr indent="-171450" lvl="0" marL="171450" rtl="0" algn="l">
              <a:lnSpc>
                <a:spcPct val="100000"/>
              </a:lnSpc>
              <a:spcBef>
                <a:spcPts val="0"/>
              </a:spcBef>
              <a:spcAft>
                <a:spcPts val="0"/>
              </a:spcAft>
              <a:buSzPts val="1210"/>
              <a:buFont typeface="Arial"/>
              <a:buChar char="•"/>
            </a:pPr>
            <a:r>
              <a:rPr lang="de-DE" sz="1100"/>
              <a:t>The Noun Project: https://thenounproject.com/icon/wall-2768257/</a:t>
            </a:r>
            <a:endParaRPr/>
          </a:p>
          <a:p>
            <a:pPr indent="-171450" lvl="0" marL="171450" rtl="0" algn="l">
              <a:lnSpc>
                <a:spcPct val="100000"/>
              </a:lnSpc>
              <a:spcBef>
                <a:spcPts val="0"/>
              </a:spcBef>
              <a:spcAft>
                <a:spcPts val="0"/>
              </a:spcAft>
              <a:buSzPts val="1210"/>
              <a:buFont typeface="Arial"/>
              <a:buChar char="•"/>
            </a:pPr>
            <a:r>
              <a:rPr lang="de-DE" sz="1100"/>
              <a:t>The Noun Project: https://thenounproject.com/icon/traffic-1343413/</a:t>
            </a:r>
            <a:endParaRPr/>
          </a:p>
          <a:p>
            <a:pPr indent="-171450" lvl="0" marL="171450" rtl="0" algn="l">
              <a:lnSpc>
                <a:spcPct val="100000"/>
              </a:lnSpc>
              <a:spcBef>
                <a:spcPts val="0"/>
              </a:spcBef>
              <a:spcAft>
                <a:spcPts val="0"/>
              </a:spcAft>
              <a:buSzPts val="1210"/>
              <a:buFont typeface="Arial"/>
              <a:buChar char="•"/>
            </a:pPr>
            <a:r>
              <a:rPr lang="de-DE" sz="1100"/>
              <a:t>The Noun Project: https://thenounproject.com/icon/houses-2031340/</a:t>
            </a:r>
            <a:endParaRPr/>
          </a:p>
          <a:p>
            <a:pPr indent="0" lvl="0" marL="0" rtl="0" algn="l">
              <a:lnSpc>
                <a:spcPct val="100000"/>
              </a:lnSpc>
              <a:spcBef>
                <a:spcPts val="0"/>
              </a:spcBef>
              <a:spcAft>
                <a:spcPts val="0"/>
              </a:spcAft>
              <a:buSzPts val="1400"/>
              <a:buNone/>
            </a:pPr>
            <a:r>
              <a:t/>
            </a:r>
            <a:endParaRPr/>
          </a:p>
        </p:txBody>
      </p:sp>
      <p:sp>
        <p:nvSpPr>
          <p:cNvPr id="266" name="Google Shape;266;g1a7b3d5eada_0_51:notes"/>
          <p:cNvSpPr txBox="1"/>
          <p:nvPr>
            <p:ph idx="12" type="sldNum"/>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28be1c1eb68_0_0:notes"/>
          <p:cNvSpPr/>
          <p:nvPr>
            <p:ph idx="2" type="sldImg"/>
          </p:nvPr>
        </p:nvSpPr>
        <p:spPr>
          <a:xfrm>
            <a:off x="479425" y="287338"/>
            <a:ext cx="6145200" cy="3456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7" name="Google Shape;287;g28be1c1eb68_0_0:notes"/>
          <p:cNvSpPr txBox="1"/>
          <p:nvPr>
            <p:ph idx="1" type="body"/>
          </p:nvPr>
        </p:nvSpPr>
        <p:spPr>
          <a:xfrm>
            <a:off x="479407" y="3744000"/>
            <a:ext cx="6145200" cy="5788200"/>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lang="de-DE" sz="1050"/>
              <a:t>Die Projektagentur Berufliche Bildung für nachhaltige Entwicklung (PA-BBNE) des Partnernetzwerkes Berufliche Bildung am IZT wurde vom BMBF Bundesministerium für Bildung und Forschung unter dem Förderkennzeichen 01JO2204 gefördert.Im Mittelpunkt stand hierbei die neue Standardberufsbildposition "Umweltschutz und Nachhaltigkeit", die seit 2021 auf Beschluss der KMK in alle novellierten Ausbildungsordnungen berücksichtigt werden muss. PA-BBNE hat für 127 Berufsausbildungen und Fachrichtungen - vom Altenpfleger und Altenpflegerin über Gärtner und Gärtnerin bis hin zum Zimmerer und Zimmerin - Begleitmaterialien zur „Beruflichen Bildung für Nachhaltige Entwicklung“ (BBNE) entwickelt. Es wurden fünf verschiedene Materialien entwickelt:</a:t>
            </a:r>
            <a:endParaRPr sz="1050"/>
          </a:p>
          <a:p>
            <a:pPr indent="-233362" lvl="0" marL="233362" rtl="0" algn="l">
              <a:lnSpc>
                <a:spcPct val="100000"/>
              </a:lnSpc>
              <a:spcBef>
                <a:spcPts val="0"/>
              </a:spcBef>
              <a:spcAft>
                <a:spcPts val="0"/>
              </a:spcAft>
              <a:buSzPts val="1400"/>
              <a:buFont typeface="Arial"/>
              <a:buChar char="•"/>
            </a:pPr>
            <a:r>
              <a:rPr b="1" lang="de-DE" sz="1050"/>
              <a:t>BBNE-Impulspapier (IP): </a:t>
            </a:r>
            <a:r>
              <a:rPr lang="de-DE" sz="1050"/>
              <a:t>Betrachtung der Schnittstellen von Ausbildungsordnung in dem jeweiligen Berufsbild, Rahmenlehrplan und den Herausforderungen der Nachhaltigkeit in Anlehnung an die SDGs der Agenda 2030; Zielkonflikte und Aufgabenstellungen</a:t>
            </a:r>
            <a:endParaRPr sz="1050"/>
          </a:p>
          <a:p>
            <a:pPr indent="-233362" lvl="0" marL="233362" rtl="0" algn="l">
              <a:lnSpc>
                <a:spcPct val="100000"/>
              </a:lnSpc>
              <a:spcBef>
                <a:spcPts val="0"/>
              </a:spcBef>
              <a:spcAft>
                <a:spcPts val="0"/>
              </a:spcAft>
              <a:buSzPts val="1400"/>
              <a:buFont typeface="Arial"/>
              <a:buChar char="•"/>
            </a:pPr>
            <a:r>
              <a:rPr b="1" lang="de-DE" sz="1050"/>
              <a:t>BBBNE-Hintergrundmaterial (HGM): </a:t>
            </a:r>
            <a:r>
              <a:rPr lang="de-DE" sz="1050"/>
              <a:t>Betrachtung der SDGs unter einer wissenschaftlichen Perspektive der Nachhaltigkeit im Hinblick auf das Tätigkeitsprofil eines Ausbildungsberufes bzw. auf eine Gruppe von Ausbildungsberufen, die ein ähnliches Tätigkeitsprofil aufweisen; Beschreibung der berufsrelevanten Aspekte für zahlreiche SDG’s</a:t>
            </a:r>
            <a:endParaRPr sz="1050"/>
          </a:p>
          <a:p>
            <a:pPr indent="-233362" lvl="0" marL="233362" rtl="0" algn="l">
              <a:lnSpc>
                <a:spcPct val="100000"/>
              </a:lnSpc>
              <a:spcBef>
                <a:spcPts val="0"/>
              </a:spcBef>
              <a:spcAft>
                <a:spcPts val="0"/>
              </a:spcAft>
              <a:buSzPts val="1400"/>
              <a:buFont typeface="Arial"/>
              <a:buChar char="•"/>
            </a:pPr>
            <a:r>
              <a:rPr b="1" lang="de-DE" sz="1050"/>
              <a:t>BBNE-Foliensammlung (FS): </a:t>
            </a:r>
            <a:r>
              <a:rPr lang="de-DE" sz="1050"/>
              <a:t>Folien mit wichtigen Zielkonflikten für das betrachtete Berufsbild, dargestellt mit Hilfe von Grafiken, Bildern und Smart Arts , die Anlass zur Diskussion der spezifischen Herausforderungen der Nachhaltigkeit bieten.</a:t>
            </a:r>
            <a:endParaRPr sz="1050"/>
          </a:p>
          <a:p>
            <a:pPr indent="-233362" lvl="0" marL="233362" rtl="0" algn="l">
              <a:lnSpc>
                <a:spcPct val="100000"/>
              </a:lnSpc>
              <a:spcBef>
                <a:spcPts val="0"/>
              </a:spcBef>
              <a:spcAft>
                <a:spcPts val="0"/>
              </a:spcAft>
              <a:buSzPts val="1400"/>
              <a:buFont typeface="Arial"/>
              <a:buChar char="•"/>
            </a:pPr>
            <a:r>
              <a:rPr b="1" lang="de-DE" sz="1050"/>
              <a:t>BBNE-Handreichung (HR): </a:t>
            </a:r>
            <a:r>
              <a:rPr lang="de-DE" sz="1050"/>
              <a:t>Foliensammlung mit einem Notiztext für das jeweilige Berufsbild, der Notiztext erläutert die Inhalte der Folie; diese Handreichung kann als Unterrichtsmaterial für Berufsschüler und Berufsschülerinnen und auch für Auszubildende genutzt werden.</a:t>
            </a:r>
            <a:endParaRPr sz="1050"/>
          </a:p>
          <a:p>
            <a:pPr indent="0" lvl="0" marL="0" rtl="0" algn="l">
              <a:lnSpc>
                <a:spcPct val="100000"/>
              </a:lnSpc>
              <a:spcBef>
                <a:spcPts val="400"/>
              </a:spcBef>
              <a:spcAft>
                <a:spcPts val="0"/>
              </a:spcAft>
              <a:buSzPts val="1400"/>
              <a:buNone/>
            </a:pPr>
            <a:r>
              <a:rPr lang="de-DE" sz="1050"/>
              <a:t>Weitere Materialien von PA-BBNE sind die folgenden ergänzenden Dokumente:</a:t>
            </a:r>
            <a:endParaRPr/>
          </a:p>
          <a:p>
            <a:pPr indent="-233362" lvl="0" marL="233362" rtl="0" algn="l">
              <a:lnSpc>
                <a:spcPct val="100000"/>
              </a:lnSpc>
              <a:spcBef>
                <a:spcPts val="0"/>
              </a:spcBef>
              <a:spcAft>
                <a:spcPts val="0"/>
              </a:spcAft>
              <a:buSzPts val="1400"/>
              <a:buFont typeface="Arial"/>
              <a:buChar char="•"/>
            </a:pPr>
            <a:r>
              <a:rPr b="1" lang="de-DE" sz="1050"/>
              <a:t>Nachhaltigkeitsorientierte Kompetenzen in der beruflichen Bildung: </a:t>
            </a:r>
            <a:r>
              <a:rPr lang="de-DE" sz="1050"/>
              <a:t>Leitfaden, Handout und PowerPoint zur Bestimmung und Beschreibung nachhaltigkeitsrelevanter Kompetenzen in der beruflichen Bildung </a:t>
            </a:r>
            <a:endParaRPr/>
          </a:p>
          <a:p>
            <a:pPr indent="-233362" lvl="0" marL="233362" rtl="0" algn="l">
              <a:lnSpc>
                <a:spcPct val="100000"/>
              </a:lnSpc>
              <a:spcBef>
                <a:spcPts val="0"/>
              </a:spcBef>
              <a:spcAft>
                <a:spcPts val="0"/>
              </a:spcAft>
              <a:buSzPts val="1400"/>
              <a:buFont typeface="Arial"/>
              <a:buChar char="•"/>
            </a:pPr>
            <a:r>
              <a:rPr b="1" lang="de-DE" sz="1050"/>
              <a:t>Umgang mit Zielkonflikten</a:t>
            </a:r>
            <a:r>
              <a:rPr lang="de-DE" sz="1050"/>
              <a:t>: Leitfaden, Handout und PowerPoint zum Umgang mit Zielkonflikten und Widersprüchen in der beruflichen Bildung</a:t>
            </a:r>
            <a:endParaRPr/>
          </a:p>
          <a:p>
            <a:pPr indent="-233362" lvl="0" marL="233362" rtl="0" algn="l">
              <a:lnSpc>
                <a:spcPct val="100000"/>
              </a:lnSpc>
              <a:spcBef>
                <a:spcPts val="0"/>
              </a:spcBef>
              <a:spcAft>
                <a:spcPts val="0"/>
              </a:spcAft>
              <a:buSzPts val="1400"/>
              <a:buFont typeface="Arial"/>
              <a:buChar char="•"/>
            </a:pPr>
            <a:r>
              <a:rPr b="1" lang="de-DE" sz="1050"/>
              <a:t>SDG 8 und die soziale Dimension der Nachhaltigkeit</a:t>
            </a:r>
            <a:r>
              <a:rPr lang="de-DE" sz="1050"/>
              <a:t>: Leitfaden zur Beschreibung der sozialen Dimension der Nachhaltigkeit für eine BBNE</a:t>
            </a:r>
            <a:endParaRPr/>
          </a:p>
          <a:p>
            <a:pPr indent="-233362" lvl="0" marL="233362" rtl="0" algn="l">
              <a:lnSpc>
                <a:spcPct val="100000"/>
              </a:lnSpc>
              <a:spcBef>
                <a:spcPts val="0"/>
              </a:spcBef>
              <a:spcAft>
                <a:spcPts val="0"/>
              </a:spcAft>
              <a:buSzPts val="1400"/>
              <a:buFont typeface="Arial"/>
              <a:buChar char="•"/>
            </a:pPr>
            <a:r>
              <a:rPr b="1" lang="de-DE" sz="1050"/>
              <a:t>Postkarten aus der Zukunft: </a:t>
            </a:r>
            <a:r>
              <a:rPr lang="de-DE" sz="1050"/>
              <a:t>Beispielhafte, aber absehbare zukünftige Entwicklungen aus Sicht der Zukunftsforschung für die Berufsausbildung</a:t>
            </a:r>
            <a:endParaRPr/>
          </a:p>
          <a:p>
            <a:pPr indent="0" lvl="0" marL="0" rtl="0" algn="l">
              <a:lnSpc>
                <a:spcPct val="100000"/>
              </a:lnSpc>
              <a:spcBef>
                <a:spcPts val="400"/>
              </a:spcBef>
              <a:spcAft>
                <a:spcPts val="0"/>
              </a:spcAft>
              <a:buSzPts val="1400"/>
              <a:buNone/>
            </a:pPr>
            <a:r>
              <a:rPr lang="de-DE" sz="1050"/>
              <a:t>Primäre Zielgruppen sind Lehrkräfte an Berufsschulen und deren Berufsschülerinnen sowie Ausbildende und ihre Auszubildenden in den Betrieben. Sekundäre Zielgruppen sind Umweltbildner*innen, Pädagog*innen, Wissenschaftler*innen der Berufsbildung sowie Institutionen der beruflichen Bildung. Die Materialien wurden als OER-Materialien entwickelt und stehen als Download unter www.pa-bbne.de zur Verfügung.</a:t>
            </a:r>
            <a:endParaRPr sz="105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190a0b843bc_0_0:notes"/>
          <p:cNvSpPr/>
          <p:nvPr>
            <p:ph idx="2" type="sldImg"/>
          </p:nvPr>
        </p:nvSpPr>
        <p:spPr>
          <a:xfrm>
            <a:off x="479425" y="287338"/>
            <a:ext cx="6145213" cy="3455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9" name="Google Shape;79;g190a0b843bc_0_0:notes"/>
          <p:cNvSpPr txBox="1"/>
          <p:nvPr>
            <p:ph idx="1" type="body"/>
          </p:nvPr>
        </p:nvSpPr>
        <p:spPr>
          <a:xfrm>
            <a:off x="479424" y="3852000"/>
            <a:ext cx="6145213" cy="5854809"/>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690"/>
              </a:spcBef>
              <a:spcAft>
                <a:spcPts val="0"/>
              </a:spcAft>
              <a:buSzPts val="255"/>
              <a:buNone/>
            </a:pPr>
            <a:r>
              <a:rPr b="1" lang="de-DE" sz="1100">
                <a:solidFill>
                  <a:schemeClr val="dk1"/>
                </a:solidFill>
                <a:latin typeface="Calibri"/>
                <a:ea typeface="Calibri"/>
                <a:cs typeface="Calibri"/>
                <a:sym typeface="Calibri"/>
              </a:rPr>
              <a:t>Beschreibung</a:t>
            </a:r>
            <a:endParaRPr sz="11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b="0" i="0" lang="de-DE" sz="1100" u="none" strike="noStrike">
                <a:solidFill>
                  <a:schemeClr val="dk1"/>
                </a:solidFill>
                <a:latin typeface="Calibri"/>
                <a:ea typeface="Calibri"/>
                <a:cs typeface="Calibri"/>
                <a:sym typeface="Calibri"/>
              </a:rPr>
              <a:t>Der Bedarf an Wohnraum in Ballungszentren ist groß. In deutschen Großstädten fehlen rund 1,9 Millionen günstige Wohnungen (Hans Böckler Stiftung 2022). In Deutschland und weltweit wächst die Baubranche. Damit einhergehend steigt der Bedarf an Baustoffen wie Beton, Stahl, Glas und Holz an. Weltweit ist der Bausektor einer der größten Verbraucher natürlicher Ressourcen wie Holz, Sand, Kies und Gestein. In vielen Regionen werden Sand und Kies knapp. Der Rohstoffabbau wirkt sich häufig negativ auf die Umwelt (Artenvielfalt, Gewässer, Landschaft etc.) aus. Die Herstellung von Baustoffen wie Zement verbraucht große Mengen Energie und verursacht Treibhausgasemissionen (BMUV 2022d). Um einerseits dem hohen Bedarf an Wohnraum zu decken und gleichzeitig die negativen Umwelt- und Klimaauswirkungen vermehrter Bautätigkeit entgegenzuwirken, bedarf es neuer Ansätze.</a:t>
            </a:r>
            <a:endParaRPr/>
          </a:p>
          <a:p>
            <a:pPr indent="0" lvl="0" marL="0" rtl="0" algn="l">
              <a:lnSpc>
                <a:spcPct val="100000"/>
              </a:lnSpc>
              <a:spcBef>
                <a:spcPts val="0"/>
              </a:spcBef>
              <a:spcAft>
                <a:spcPts val="0"/>
              </a:spcAft>
              <a:buSzPts val="255"/>
              <a:buNone/>
            </a:pPr>
            <a:r>
              <a:t/>
            </a:r>
            <a:endParaRPr b="1" sz="11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255"/>
              <a:buNone/>
            </a:pPr>
            <a:r>
              <a:rPr b="1" lang="de-DE" sz="1100">
                <a:solidFill>
                  <a:schemeClr val="dk1"/>
                </a:solidFill>
                <a:latin typeface="Calibri"/>
                <a:ea typeface="Calibri"/>
                <a:cs typeface="Calibri"/>
                <a:sym typeface="Calibri"/>
              </a:rPr>
              <a:t>Aufgabe</a:t>
            </a:r>
            <a:endParaRPr/>
          </a:p>
          <a:p>
            <a:pPr indent="0" lvl="0" marL="0" rtl="0" algn="l">
              <a:lnSpc>
                <a:spcPct val="100000"/>
              </a:lnSpc>
              <a:spcBef>
                <a:spcPts val="0"/>
              </a:spcBef>
              <a:spcAft>
                <a:spcPts val="0"/>
              </a:spcAft>
              <a:buSzPts val="1210"/>
              <a:buFont typeface="Arial"/>
              <a:buNone/>
            </a:pPr>
            <a:r>
              <a:rPr b="0" lang="de-DE" sz="1100">
                <a:solidFill>
                  <a:schemeClr val="dk1"/>
                </a:solidFill>
                <a:latin typeface="Calibri"/>
                <a:ea typeface="Calibri"/>
                <a:cs typeface="Calibri"/>
                <a:sym typeface="Calibri"/>
              </a:rPr>
              <a:t>Welche Ansätze der Ressourcenschonung im Bauwesen kennen Sie? </a:t>
            </a:r>
            <a:endParaRPr/>
          </a:p>
          <a:p>
            <a:pPr indent="-171450" lvl="0" marL="171450" rtl="0" algn="l">
              <a:lnSpc>
                <a:spcPct val="100000"/>
              </a:lnSpc>
              <a:spcBef>
                <a:spcPts val="0"/>
              </a:spcBef>
              <a:spcAft>
                <a:spcPts val="0"/>
              </a:spcAft>
              <a:buSzPts val="1210"/>
              <a:buFont typeface="Arial"/>
              <a:buChar char="•"/>
            </a:pPr>
            <a:r>
              <a:rPr b="0" lang="de-DE" sz="1100">
                <a:solidFill>
                  <a:schemeClr val="dk1"/>
                </a:solidFill>
                <a:latin typeface="Calibri"/>
                <a:ea typeface="Calibri"/>
                <a:cs typeface="Calibri"/>
                <a:sym typeface="Calibri"/>
              </a:rPr>
              <a:t>Zirkuläres Bauen / Kreislaufwirtschaft; Urban Mining; Materialkreisläufe; Sanierung statt Neubau; … </a:t>
            </a:r>
            <a:br>
              <a:rPr b="0" lang="de-DE" sz="1100">
                <a:solidFill>
                  <a:schemeClr val="dk1"/>
                </a:solidFill>
                <a:latin typeface="Calibri"/>
                <a:ea typeface="Calibri"/>
                <a:cs typeface="Calibri"/>
                <a:sym typeface="Calibri"/>
              </a:rPr>
            </a:br>
            <a:r>
              <a:rPr b="0" lang="de-DE" sz="1100">
                <a:solidFill>
                  <a:schemeClr val="dk1"/>
                </a:solidFill>
                <a:latin typeface="Calibri"/>
                <a:ea typeface="Calibri"/>
                <a:cs typeface="Calibri"/>
                <a:sym typeface="Calibri"/>
              </a:rPr>
              <a:t>(vgl. Hintergrundmaterial SDG 11 „Nachhaltige Städte und Gemeinden“)</a:t>
            </a:r>
            <a:endParaRPr b="0" sz="11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020"/>
              <a:buNone/>
            </a:pPr>
            <a:r>
              <a:t/>
            </a:r>
            <a:endParaRPr b="1" sz="11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020"/>
              <a:buNone/>
            </a:pPr>
            <a:r>
              <a:rPr b="1" lang="de-DE" sz="1100">
                <a:solidFill>
                  <a:schemeClr val="dk1"/>
                </a:solidFill>
                <a:latin typeface="Calibri"/>
                <a:ea typeface="Calibri"/>
                <a:cs typeface="Calibri"/>
                <a:sym typeface="Calibri"/>
              </a:rPr>
              <a:t>Quelle</a:t>
            </a:r>
            <a:endParaRPr sz="1100">
              <a:solidFill>
                <a:schemeClr val="dk1"/>
              </a:solidFill>
              <a:latin typeface="Calibri"/>
              <a:ea typeface="Calibri"/>
              <a:cs typeface="Calibri"/>
              <a:sym typeface="Calibri"/>
            </a:endParaRPr>
          </a:p>
          <a:p>
            <a:pPr indent="-177827" lvl="0" marL="177827" marR="0" rtl="0" algn="l">
              <a:lnSpc>
                <a:spcPct val="100000"/>
              </a:lnSpc>
              <a:spcBef>
                <a:spcPts val="0"/>
              </a:spcBef>
              <a:spcAft>
                <a:spcPts val="0"/>
              </a:spcAft>
              <a:buClr>
                <a:schemeClr val="dk1"/>
              </a:buClr>
              <a:buSzPts val="1210"/>
              <a:buFont typeface="Arial"/>
              <a:buChar char="•"/>
            </a:pPr>
            <a:r>
              <a:rPr lang="de-DE" sz="1100">
                <a:solidFill>
                  <a:schemeClr val="dk1"/>
                </a:solidFill>
                <a:latin typeface="Calibri"/>
                <a:ea typeface="Calibri"/>
                <a:cs typeface="Calibri"/>
                <a:sym typeface="Calibri"/>
              </a:rPr>
              <a:t>Hans Böckler Stiftung (2022): </a:t>
            </a:r>
            <a:r>
              <a:rPr b="0" i="0" lang="de-DE" sz="1100" strike="noStrike">
                <a:solidFill>
                  <a:schemeClr val="dk1"/>
                </a:solidFill>
                <a:latin typeface="Calibri"/>
                <a:ea typeface="Calibri"/>
                <a:cs typeface="Calibri"/>
                <a:sym typeface="Calibri"/>
              </a:rPr>
              <a:t>Wohnungsnot in Großstädten. Online: </a:t>
            </a:r>
            <a:r>
              <a:rPr b="0" i="0" lang="de-DE" sz="1100" u="sng" strike="noStrike">
                <a:solidFill>
                  <a:schemeClr val="dk1"/>
                </a:solidFill>
                <a:latin typeface="Calibri"/>
                <a:ea typeface="Calibri"/>
                <a:cs typeface="Calibri"/>
                <a:sym typeface="Calibri"/>
                <a:hlinkClick r:id="rId2">
                  <a:extLst>
                    <a:ext uri="{A12FA001-AC4F-418D-AE19-62706E023703}">
                      <ahyp:hlinkClr val="tx"/>
                    </a:ext>
                  </a:extLst>
                </a:hlinkClick>
              </a:rPr>
              <a:t>https://www.boeckler.de/de/auf-einen-blick-17945-20782.htm</a:t>
            </a:r>
            <a:endParaRPr b="0" i="0" sz="1100" strike="noStrike">
              <a:solidFill>
                <a:schemeClr val="dk1"/>
              </a:solidFill>
              <a:latin typeface="Calibri"/>
              <a:ea typeface="Calibri"/>
              <a:cs typeface="Calibri"/>
              <a:sym typeface="Calibri"/>
            </a:endParaRPr>
          </a:p>
          <a:p>
            <a:pPr indent="-177827" lvl="0" marL="177827" rtl="0" algn="l">
              <a:lnSpc>
                <a:spcPct val="100000"/>
              </a:lnSpc>
              <a:spcBef>
                <a:spcPts val="0"/>
              </a:spcBef>
              <a:spcAft>
                <a:spcPts val="0"/>
              </a:spcAft>
              <a:buClr>
                <a:schemeClr val="dk1"/>
              </a:buClr>
              <a:buSzPts val="1210"/>
              <a:buFont typeface="Arial"/>
              <a:buChar char="•"/>
            </a:pPr>
            <a:r>
              <a:rPr b="0" i="0" lang="de-DE" sz="1100" strike="noStrike">
                <a:solidFill>
                  <a:schemeClr val="dk1"/>
                </a:solidFill>
                <a:latin typeface="Calibri"/>
                <a:ea typeface="Calibri"/>
                <a:cs typeface="Calibri"/>
                <a:sym typeface="Calibri"/>
              </a:rPr>
              <a:t>BMUV Bundesministerium für Umwelt, Naturschutz, nukleare Sicherheit und Verbraucherschutz (2022): Nachhaltigkeit in der Baubranche: Eine Großbaustelle? </a:t>
            </a:r>
            <a:br>
              <a:rPr b="0" i="0" lang="de-DE" sz="1100" strike="noStrike">
                <a:solidFill>
                  <a:schemeClr val="dk1"/>
                </a:solidFill>
                <a:latin typeface="Calibri"/>
                <a:ea typeface="Calibri"/>
                <a:cs typeface="Calibri"/>
                <a:sym typeface="Calibri"/>
              </a:rPr>
            </a:br>
            <a:r>
              <a:rPr b="0" i="0" lang="de-DE" sz="1100" strike="noStrike">
                <a:solidFill>
                  <a:schemeClr val="dk1"/>
                </a:solidFill>
                <a:latin typeface="Calibri"/>
                <a:ea typeface="Calibri"/>
                <a:cs typeface="Calibri"/>
                <a:sym typeface="Calibri"/>
              </a:rPr>
              <a:t>Online: </a:t>
            </a:r>
            <a:r>
              <a:rPr b="0" i="0" lang="de-DE" sz="1100" u="sng" strike="noStrike">
                <a:solidFill>
                  <a:schemeClr val="dk1"/>
                </a:solidFill>
                <a:latin typeface="Calibri"/>
                <a:ea typeface="Calibri"/>
                <a:cs typeface="Calibri"/>
                <a:sym typeface="Calibri"/>
                <a:hlinkClick r:id="rId3">
                  <a:extLst>
                    <a:ext uri="{A12FA001-AC4F-418D-AE19-62706E023703}">
                      <ahyp:hlinkClr val="tx"/>
                    </a:ext>
                  </a:extLst>
                </a:hlinkClick>
              </a:rPr>
              <a:t>https://www.bmuv.de/jugend/wissen/details/nachhaltigkeit-in-der-baubranche-eine-grossbaustelle-1</a:t>
            </a:r>
            <a:endParaRPr b="1" sz="11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t/>
            </a:r>
            <a:endParaRPr b="1" sz="11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b="1" lang="de-DE" sz="1100">
                <a:solidFill>
                  <a:schemeClr val="dk1"/>
                </a:solidFill>
                <a:latin typeface="Calibri"/>
                <a:ea typeface="Calibri"/>
                <a:cs typeface="Calibri"/>
                <a:sym typeface="Calibri"/>
              </a:rPr>
              <a:t>Bilder</a:t>
            </a:r>
            <a:endParaRPr b="1" sz="1100">
              <a:solidFill>
                <a:schemeClr val="dk1"/>
              </a:solidFill>
              <a:latin typeface="Calibri"/>
              <a:ea typeface="Calibri"/>
              <a:cs typeface="Calibri"/>
              <a:sym typeface="Calibri"/>
            </a:endParaRPr>
          </a:p>
          <a:p>
            <a:pPr indent="-171450" lvl="0" marL="171450" rtl="0" algn="l">
              <a:lnSpc>
                <a:spcPct val="110000"/>
              </a:lnSpc>
              <a:spcBef>
                <a:spcPts val="0"/>
              </a:spcBef>
              <a:spcAft>
                <a:spcPts val="0"/>
              </a:spcAft>
              <a:buClr>
                <a:srgbClr val="888888"/>
              </a:buClr>
              <a:buSzPts val="1200"/>
              <a:buFont typeface="Arial"/>
              <a:buChar char="•"/>
            </a:pPr>
            <a:r>
              <a:rPr lang="de-DE" sz="1100">
                <a:solidFill>
                  <a:schemeClr val="dk1"/>
                </a:solidFill>
                <a:latin typeface="Calibri"/>
                <a:ea typeface="Calibri"/>
                <a:cs typeface="Calibri"/>
                <a:sym typeface="Calibri"/>
              </a:rPr>
              <a:t>The Noun Project: </a:t>
            </a:r>
            <a:r>
              <a:rPr lang="de-DE" sz="1100" u="sng">
                <a:solidFill>
                  <a:schemeClr val="dk1"/>
                </a:solidFill>
                <a:latin typeface="Calibri"/>
                <a:ea typeface="Calibri"/>
                <a:cs typeface="Calibri"/>
                <a:sym typeface="Calibri"/>
                <a:hlinkClick r:id="rId4">
                  <a:extLst>
                    <a:ext uri="{A12FA001-AC4F-418D-AE19-62706E023703}">
                      <ahyp:hlinkClr val="tx"/>
                    </a:ext>
                  </a:extLst>
                </a:hlinkClick>
              </a:rPr>
              <a:t>https://thenounproject.com/</a:t>
            </a:r>
            <a:r>
              <a:rPr lang="de-DE" sz="1100">
                <a:solidFill>
                  <a:schemeClr val="dk1"/>
                </a:solidFill>
                <a:latin typeface="Calibri"/>
                <a:ea typeface="Calibri"/>
                <a:cs typeface="Calibri"/>
                <a:sym typeface="Calibri"/>
              </a:rPr>
              <a:t> </a:t>
            </a:r>
            <a:endParaRPr sz="1100">
              <a:solidFill>
                <a:schemeClr val="dk1"/>
              </a:solidFill>
              <a:latin typeface="Calibri"/>
              <a:ea typeface="Calibri"/>
              <a:cs typeface="Calibri"/>
              <a:sym typeface="Calibri"/>
            </a:endParaRPr>
          </a:p>
        </p:txBody>
      </p:sp>
      <p:sp>
        <p:nvSpPr>
          <p:cNvPr id="80" name="Google Shape;80;g190a0b843bc_0_0:notes"/>
          <p:cNvSpPr txBox="1"/>
          <p:nvPr>
            <p:ph idx="12" type="sldNum"/>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1a7b3d5eada_0_22:notes"/>
          <p:cNvSpPr/>
          <p:nvPr>
            <p:ph idx="2" type="sldImg"/>
          </p:nvPr>
        </p:nvSpPr>
        <p:spPr>
          <a:xfrm>
            <a:off x="479425" y="287338"/>
            <a:ext cx="6145213" cy="3455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1" name="Google Shape;111;g1a7b3d5eada_0_22:notes"/>
          <p:cNvSpPr txBox="1"/>
          <p:nvPr>
            <p:ph idx="1" type="body"/>
          </p:nvPr>
        </p:nvSpPr>
        <p:spPr>
          <a:xfrm>
            <a:off x="479426" y="3852000"/>
            <a:ext cx="6145212" cy="5984349"/>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Clr>
                <a:schemeClr val="dk1"/>
              </a:buClr>
              <a:buSzPts val="1020"/>
              <a:buNone/>
            </a:pPr>
            <a:r>
              <a:rPr b="1" lang="de-DE" sz="1100">
                <a:solidFill>
                  <a:schemeClr val="dk1"/>
                </a:solidFill>
              </a:rPr>
              <a:t>Beschreibung (vgl. HGM)</a:t>
            </a:r>
            <a:endParaRPr/>
          </a:p>
          <a:p>
            <a:pPr indent="0" lvl="0" marL="0" rtl="0" algn="l">
              <a:lnSpc>
                <a:spcPct val="100000"/>
              </a:lnSpc>
              <a:spcBef>
                <a:spcPts val="0"/>
              </a:spcBef>
              <a:spcAft>
                <a:spcPts val="0"/>
              </a:spcAft>
              <a:buClr>
                <a:schemeClr val="dk1"/>
              </a:buClr>
              <a:buSzPts val="1020"/>
              <a:buFont typeface="Arial"/>
              <a:buNone/>
            </a:pPr>
            <a:r>
              <a:rPr b="0" lang="de-DE" sz="1100">
                <a:solidFill>
                  <a:schemeClr val="dk1"/>
                </a:solidFill>
              </a:rPr>
              <a:t>Im Jahr 2014 wurden 40 % der Treibhausgas-Emissionen durch Errichtung und Nutzung von Hochbauten erzeugt. Der größte Anteil am Treibhausgas-Fußabdruck (ca. 75 %) wurde hierbei durch Nutzung und Betrieb der Wohn- und Nichtwohngebäude verursacht (BBSR 2020:1). Bei Nutzung und Betrieb können sowohl direkte THG-Emissionen, beispielsweise bei der Verbrennung von Brennstoffen für die Raumwärme (Heizöl, Erdgas etc.), als auch vorgelagerte bzw. indirekte THG-Emissionen, durch die Bereitstellung der Brennstoffe oder des Stroms, entstehen (BBSR 2020: 16). Bei der Herstellung, Errichtung und Modernisierung von Wohn- und Nichtwohngebäuden verursachen die Herstellung von Zement, Kalk und Gips mit 21 % und die Kohle-Stromproduktion mit 15 % die größten Anteile der Treibhausgasemissionen (BBSR 2020:1). </a:t>
            </a:r>
            <a:endParaRPr/>
          </a:p>
          <a:p>
            <a:pPr indent="0" lvl="0" marL="0" rtl="0" algn="l">
              <a:lnSpc>
                <a:spcPct val="100000"/>
              </a:lnSpc>
              <a:spcBef>
                <a:spcPts val="0"/>
              </a:spcBef>
              <a:spcAft>
                <a:spcPts val="0"/>
              </a:spcAft>
              <a:buClr>
                <a:schemeClr val="dk1"/>
              </a:buClr>
              <a:buSzPts val="1020"/>
              <a:buNone/>
            </a:pPr>
            <a:r>
              <a:t/>
            </a:r>
            <a:endParaRPr b="1" sz="1100">
              <a:solidFill>
                <a:schemeClr val="dk1"/>
              </a:solidFill>
            </a:endParaRPr>
          </a:p>
          <a:p>
            <a:pPr indent="0" lvl="0" marL="0" rtl="0" algn="l">
              <a:lnSpc>
                <a:spcPct val="100000"/>
              </a:lnSpc>
              <a:spcBef>
                <a:spcPts val="0"/>
              </a:spcBef>
              <a:spcAft>
                <a:spcPts val="0"/>
              </a:spcAft>
              <a:buClr>
                <a:schemeClr val="dk1"/>
              </a:buClr>
              <a:buSzPts val="1020"/>
              <a:buNone/>
            </a:pPr>
            <a:r>
              <a:rPr b="1" lang="de-DE" sz="1100">
                <a:solidFill>
                  <a:schemeClr val="dk1"/>
                </a:solidFill>
              </a:rPr>
              <a:t>Aufgabe</a:t>
            </a:r>
            <a:endParaRPr/>
          </a:p>
          <a:p>
            <a:pPr indent="0" lvl="0" marL="0" rtl="0" algn="l">
              <a:lnSpc>
                <a:spcPct val="100000"/>
              </a:lnSpc>
              <a:spcBef>
                <a:spcPts val="0"/>
              </a:spcBef>
              <a:spcAft>
                <a:spcPts val="0"/>
              </a:spcAft>
              <a:buClr>
                <a:schemeClr val="dk1"/>
              </a:buClr>
              <a:buSzPts val="1020"/>
              <a:buNone/>
            </a:pPr>
            <a:r>
              <a:rPr b="0" lang="de-DE" sz="1100">
                <a:solidFill>
                  <a:schemeClr val="dk1"/>
                </a:solidFill>
              </a:rPr>
              <a:t>Wodurch entstehen bei Nutzung und Betrieb ihrer Wohnung (alternativ: ihres Schulgebäudes) THG-Emissionen?</a:t>
            </a:r>
            <a:endParaRPr/>
          </a:p>
          <a:p>
            <a:pPr indent="-171450" lvl="0" marL="171450" rtl="0" algn="l">
              <a:lnSpc>
                <a:spcPct val="100000"/>
              </a:lnSpc>
              <a:spcBef>
                <a:spcPts val="0"/>
              </a:spcBef>
              <a:spcAft>
                <a:spcPts val="0"/>
              </a:spcAft>
              <a:buClr>
                <a:schemeClr val="dk1"/>
              </a:buClr>
              <a:buSzPts val="1210"/>
              <a:buFont typeface="Arial"/>
              <a:buChar char="•"/>
            </a:pPr>
            <a:r>
              <a:rPr b="0" lang="de-DE" sz="1100">
                <a:solidFill>
                  <a:schemeClr val="dk1"/>
                </a:solidFill>
              </a:rPr>
              <a:t>Beheizung</a:t>
            </a:r>
            <a:endParaRPr/>
          </a:p>
          <a:p>
            <a:pPr indent="-171450" lvl="0" marL="171450" rtl="0" algn="l">
              <a:lnSpc>
                <a:spcPct val="100000"/>
              </a:lnSpc>
              <a:spcBef>
                <a:spcPts val="0"/>
              </a:spcBef>
              <a:spcAft>
                <a:spcPts val="0"/>
              </a:spcAft>
              <a:buClr>
                <a:schemeClr val="dk1"/>
              </a:buClr>
              <a:buSzPts val="1210"/>
              <a:buFont typeface="Arial"/>
              <a:buChar char="•"/>
            </a:pPr>
            <a:r>
              <a:rPr b="0" lang="de-DE" sz="1100">
                <a:solidFill>
                  <a:schemeClr val="dk1"/>
                </a:solidFill>
              </a:rPr>
              <a:t>Warmwasser</a:t>
            </a:r>
            <a:endParaRPr/>
          </a:p>
          <a:p>
            <a:pPr indent="-171450" lvl="0" marL="171450" rtl="0" algn="l">
              <a:lnSpc>
                <a:spcPct val="100000"/>
              </a:lnSpc>
              <a:spcBef>
                <a:spcPts val="0"/>
              </a:spcBef>
              <a:spcAft>
                <a:spcPts val="0"/>
              </a:spcAft>
              <a:buClr>
                <a:schemeClr val="dk1"/>
              </a:buClr>
              <a:buSzPts val="1210"/>
              <a:buFont typeface="Arial"/>
              <a:buChar char="•"/>
            </a:pPr>
            <a:r>
              <a:rPr b="0" lang="de-DE" sz="1100">
                <a:solidFill>
                  <a:schemeClr val="dk1"/>
                </a:solidFill>
              </a:rPr>
              <a:t>Stromversorgung</a:t>
            </a:r>
            <a:endParaRPr/>
          </a:p>
          <a:p>
            <a:pPr indent="-171450" lvl="0" marL="171450" rtl="0" algn="l">
              <a:lnSpc>
                <a:spcPct val="100000"/>
              </a:lnSpc>
              <a:spcBef>
                <a:spcPts val="0"/>
              </a:spcBef>
              <a:spcAft>
                <a:spcPts val="0"/>
              </a:spcAft>
              <a:buClr>
                <a:schemeClr val="dk1"/>
              </a:buClr>
              <a:buSzPts val="1210"/>
              <a:buFont typeface="Arial"/>
              <a:buChar char="•"/>
            </a:pPr>
            <a:r>
              <a:rPr b="0" lang="de-DE" sz="1100">
                <a:solidFill>
                  <a:schemeClr val="dk1"/>
                </a:solidFill>
              </a:rPr>
              <a:t>Wärmedämmung</a:t>
            </a:r>
            <a:endParaRPr/>
          </a:p>
          <a:p>
            <a:pPr indent="0" lvl="0" marL="0" rtl="0" algn="l">
              <a:lnSpc>
                <a:spcPct val="100000"/>
              </a:lnSpc>
              <a:spcBef>
                <a:spcPts val="0"/>
              </a:spcBef>
              <a:spcAft>
                <a:spcPts val="0"/>
              </a:spcAft>
              <a:buClr>
                <a:schemeClr val="dk1"/>
              </a:buClr>
              <a:buSzPts val="1210"/>
              <a:buFont typeface="Arial"/>
              <a:buNone/>
            </a:pPr>
            <a:r>
              <a:rPr b="0" lang="de-DE" sz="1100">
                <a:solidFill>
                  <a:schemeClr val="dk1"/>
                </a:solidFill>
              </a:rPr>
              <a:t>Wo sehen Sie Verbesserungspotenzial?</a:t>
            </a:r>
            <a:endParaRPr/>
          </a:p>
          <a:p>
            <a:pPr indent="-106679" lvl="0" marL="171450" rtl="0" algn="l">
              <a:lnSpc>
                <a:spcPct val="100000"/>
              </a:lnSpc>
              <a:spcBef>
                <a:spcPts val="0"/>
              </a:spcBef>
              <a:spcAft>
                <a:spcPts val="0"/>
              </a:spcAft>
              <a:buClr>
                <a:schemeClr val="dk1"/>
              </a:buClr>
              <a:buSzPts val="1020"/>
              <a:buFont typeface="Arial"/>
              <a:buNone/>
            </a:pPr>
            <a:r>
              <a:t/>
            </a:r>
            <a:endParaRPr b="0" sz="1100">
              <a:solidFill>
                <a:schemeClr val="dk1"/>
              </a:solidFill>
            </a:endParaRPr>
          </a:p>
          <a:p>
            <a:pPr indent="0" lvl="0" marL="0" rtl="0" algn="l">
              <a:lnSpc>
                <a:spcPct val="100000"/>
              </a:lnSpc>
              <a:spcBef>
                <a:spcPts val="0"/>
              </a:spcBef>
              <a:spcAft>
                <a:spcPts val="0"/>
              </a:spcAft>
              <a:buClr>
                <a:schemeClr val="dk1"/>
              </a:buClr>
              <a:buSzPts val="1020"/>
              <a:buFont typeface="Arial"/>
              <a:buNone/>
            </a:pPr>
            <a:r>
              <a:rPr b="0" lang="de-DE" sz="1100">
                <a:solidFill>
                  <a:schemeClr val="dk1"/>
                </a:solidFill>
              </a:rPr>
              <a:t>Berechnen Sie die CO2-Bilanz „Wohnen“ für Ihren Haushalt mithilfe des CO2-Rechners des Umweltbundesamtes: https://uba.co2-rechner.de/de_DE/living-hs</a:t>
            </a:r>
            <a:endParaRPr/>
          </a:p>
          <a:p>
            <a:pPr indent="0" lvl="0" marL="0" rtl="0" algn="l">
              <a:lnSpc>
                <a:spcPct val="100000"/>
              </a:lnSpc>
              <a:spcBef>
                <a:spcPts val="0"/>
              </a:spcBef>
              <a:spcAft>
                <a:spcPts val="0"/>
              </a:spcAft>
              <a:buClr>
                <a:schemeClr val="dk1"/>
              </a:buClr>
              <a:buSzPts val="1020"/>
              <a:buNone/>
            </a:pPr>
            <a:r>
              <a:t/>
            </a:r>
            <a:endParaRPr b="1" sz="1100">
              <a:solidFill>
                <a:schemeClr val="dk1"/>
              </a:solidFill>
            </a:endParaRPr>
          </a:p>
          <a:p>
            <a:pPr indent="0" lvl="0" marL="0" rtl="0" algn="l">
              <a:lnSpc>
                <a:spcPct val="100000"/>
              </a:lnSpc>
              <a:spcBef>
                <a:spcPts val="0"/>
              </a:spcBef>
              <a:spcAft>
                <a:spcPts val="0"/>
              </a:spcAft>
              <a:buClr>
                <a:schemeClr val="dk1"/>
              </a:buClr>
              <a:buSzPts val="1020"/>
              <a:buNone/>
            </a:pPr>
            <a:r>
              <a:rPr b="1" lang="de-DE" sz="1100">
                <a:solidFill>
                  <a:schemeClr val="dk1"/>
                </a:solidFill>
              </a:rPr>
              <a:t>Quelle</a:t>
            </a:r>
            <a:endParaRPr sz="1100">
              <a:solidFill>
                <a:schemeClr val="dk1"/>
              </a:solidFill>
            </a:endParaRPr>
          </a:p>
          <a:p>
            <a:pPr indent="-177827" lvl="0" marL="177827" rtl="0" algn="l">
              <a:lnSpc>
                <a:spcPct val="100000"/>
              </a:lnSpc>
              <a:spcBef>
                <a:spcPts val="0"/>
              </a:spcBef>
              <a:spcAft>
                <a:spcPts val="0"/>
              </a:spcAft>
              <a:buClr>
                <a:schemeClr val="dk1"/>
              </a:buClr>
              <a:buSzPts val="1210"/>
              <a:buFont typeface="Arial"/>
              <a:buChar char="•"/>
            </a:pPr>
            <a:r>
              <a:rPr lang="de-DE" sz="1100" u="none">
                <a:solidFill>
                  <a:schemeClr val="dk1"/>
                </a:solidFill>
              </a:rPr>
              <a:t>BBSR Bundesinstitut für Bau-, Stadt- und Raumforschung 2020: Umweltfußabdruck von Gebäuden in Deutschland. Online: </a:t>
            </a:r>
            <a:r>
              <a:rPr lang="de-DE" sz="1100" u="sng">
                <a:solidFill>
                  <a:schemeClr val="dk1"/>
                </a:solidFill>
                <a:hlinkClick r:id="rId2">
                  <a:extLst>
                    <a:ext uri="{A12FA001-AC4F-418D-AE19-62706E023703}">
                      <ahyp:hlinkClr val="tx"/>
                    </a:ext>
                  </a:extLst>
                </a:hlinkClick>
              </a:rPr>
              <a:t>https://www.bbsr.bund.de/BBSR/DE/veroeffentlichungen/bbsr-online/2020/bbsr-online-17-2020-dl.pdf</a:t>
            </a:r>
            <a:endParaRPr sz="1100" u="sng">
              <a:solidFill>
                <a:schemeClr val="dk1"/>
              </a:solidFill>
            </a:endParaRPr>
          </a:p>
          <a:p>
            <a:pPr indent="0" lvl="0" marL="0" rtl="0" algn="l">
              <a:lnSpc>
                <a:spcPct val="100000"/>
              </a:lnSpc>
              <a:spcBef>
                <a:spcPts val="0"/>
              </a:spcBef>
              <a:spcAft>
                <a:spcPts val="0"/>
              </a:spcAft>
              <a:buSzPts val="1400"/>
              <a:buNone/>
            </a:pPr>
            <a:r>
              <a:t/>
            </a:r>
            <a:endParaRPr sz="1100">
              <a:solidFill>
                <a:schemeClr val="dk1"/>
              </a:solidFill>
            </a:endParaRPr>
          </a:p>
        </p:txBody>
      </p:sp>
      <p:sp>
        <p:nvSpPr>
          <p:cNvPr id="112" name="Google Shape;112;g1a7b3d5eada_0_22:notes"/>
          <p:cNvSpPr txBox="1"/>
          <p:nvPr>
            <p:ph idx="12" type="sldNum"/>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1a7b3d5eada_0_0:notes"/>
          <p:cNvSpPr/>
          <p:nvPr>
            <p:ph idx="2" type="sldImg"/>
          </p:nvPr>
        </p:nvSpPr>
        <p:spPr>
          <a:xfrm>
            <a:off x="479425" y="287338"/>
            <a:ext cx="6145213" cy="3455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5" name="Google Shape;125;g1a7b3d5eada_0_0:notes"/>
          <p:cNvSpPr txBox="1"/>
          <p:nvPr>
            <p:ph idx="1" type="body"/>
          </p:nvPr>
        </p:nvSpPr>
        <p:spPr>
          <a:xfrm>
            <a:off x="479425" y="3888188"/>
            <a:ext cx="6145213" cy="5644019"/>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255"/>
              <a:buNone/>
            </a:pPr>
            <a:r>
              <a:rPr b="1" lang="de-DE" sz="1100">
                <a:solidFill>
                  <a:schemeClr val="dk1"/>
                </a:solidFill>
              </a:rPr>
              <a:t>Beschreibung</a:t>
            </a:r>
            <a:endParaRPr sz="1100">
              <a:solidFill>
                <a:schemeClr val="dk1"/>
              </a:solidFill>
            </a:endParaRPr>
          </a:p>
          <a:p>
            <a:pPr indent="0" lvl="0" marL="0" rtl="0" algn="l">
              <a:lnSpc>
                <a:spcPct val="100000"/>
              </a:lnSpc>
              <a:spcBef>
                <a:spcPts val="0"/>
              </a:spcBef>
              <a:spcAft>
                <a:spcPts val="0"/>
              </a:spcAft>
              <a:buSzPts val="255"/>
              <a:buNone/>
            </a:pPr>
            <a:r>
              <a:rPr lang="de-DE" sz="1100">
                <a:solidFill>
                  <a:schemeClr val="dk1"/>
                </a:solidFill>
              </a:rPr>
              <a:t>Im Zuge des Klimawandels werden in Deutschland immer mehr heiße Tage gezählt. Verbaute Baumaterialien in Siedlungsräumen wie Beton, Glas oder Metall speichern Wärme. Hinzu kommt, dass bei starker Bebauung die Luft nicht so gut zirkulieren kann. In Folge steigen in stark verdichteten Innenstädten die Temperaturen deutlich höher als im Umland (“Urbaner Hitzeinseleffekt”). Der Temperaturunterschied in großen Städten im Vergleich zum Land kann bis zu 10 Grad Celsius betragen.</a:t>
            </a:r>
            <a:endParaRPr sz="1100">
              <a:solidFill>
                <a:schemeClr val="dk1"/>
              </a:solidFill>
            </a:endParaRPr>
          </a:p>
          <a:p>
            <a:pPr indent="0" lvl="0" marL="0" rtl="0" algn="l">
              <a:lnSpc>
                <a:spcPct val="100000"/>
              </a:lnSpc>
              <a:spcBef>
                <a:spcPts val="0"/>
              </a:spcBef>
              <a:spcAft>
                <a:spcPts val="0"/>
              </a:spcAft>
              <a:buSzPts val="255"/>
              <a:buNone/>
            </a:pPr>
            <a:r>
              <a:t/>
            </a:r>
            <a:endParaRPr b="1" sz="1100">
              <a:solidFill>
                <a:schemeClr val="dk1"/>
              </a:solidFill>
            </a:endParaRPr>
          </a:p>
          <a:p>
            <a:pPr indent="0" lvl="0" marL="0" rtl="0" algn="l">
              <a:lnSpc>
                <a:spcPct val="100000"/>
              </a:lnSpc>
              <a:spcBef>
                <a:spcPts val="0"/>
              </a:spcBef>
              <a:spcAft>
                <a:spcPts val="0"/>
              </a:spcAft>
              <a:buSzPts val="255"/>
              <a:buNone/>
            </a:pPr>
            <a:r>
              <a:rPr b="1" lang="de-DE" sz="1100">
                <a:solidFill>
                  <a:schemeClr val="dk1"/>
                </a:solidFill>
              </a:rPr>
              <a:t>Aufgabe</a:t>
            </a:r>
            <a:endParaRPr sz="1100">
              <a:solidFill>
                <a:schemeClr val="dk1"/>
              </a:solidFill>
            </a:endParaRPr>
          </a:p>
          <a:p>
            <a:pPr indent="-180000" lvl="0" marL="180000" rtl="0" algn="l">
              <a:lnSpc>
                <a:spcPct val="100000"/>
              </a:lnSpc>
              <a:spcBef>
                <a:spcPts val="0"/>
              </a:spcBef>
              <a:spcAft>
                <a:spcPts val="0"/>
              </a:spcAft>
              <a:buClr>
                <a:schemeClr val="dk1"/>
              </a:buClr>
              <a:buSzPts val="1210"/>
              <a:buChar char="•"/>
            </a:pPr>
            <a:r>
              <a:rPr lang="de-DE" sz="1100">
                <a:solidFill>
                  <a:schemeClr val="dk1"/>
                </a:solidFill>
              </a:rPr>
              <a:t>Wodurch entsteht Hitzestress in Städten? Bsp. Faktoren wie Materialwahl und Frischluftzufuhr</a:t>
            </a:r>
            <a:endParaRPr sz="1100">
              <a:solidFill>
                <a:schemeClr val="dk1"/>
              </a:solidFill>
            </a:endParaRPr>
          </a:p>
          <a:p>
            <a:pPr indent="0" lvl="0" marL="457200" rtl="0" algn="l">
              <a:lnSpc>
                <a:spcPct val="100000"/>
              </a:lnSpc>
              <a:spcBef>
                <a:spcPts val="0"/>
              </a:spcBef>
              <a:spcAft>
                <a:spcPts val="0"/>
              </a:spcAft>
              <a:buSzPts val="1400"/>
              <a:buNone/>
            </a:pPr>
            <a:r>
              <a:t/>
            </a:r>
            <a:endParaRPr sz="1100">
              <a:solidFill>
                <a:schemeClr val="dk1"/>
              </a:solidFill>
            </a:endParaRPr>
          </a:p>
          <a:p>
            <a:pPr indent="0" lvl="0" marL="0" rtl="0" algn="l">
              <a:lnSpc>
                <a:spcPct val="100000"/>
              </a:lnSpc>
              <a:spcBef>
                <a:spcPts val="0"/>
              </a:spcBef>
              <a:spcAft>
                <a:spcPts val="0"/>
              </a:spcAft>
              <a:buClr>
                <a:schemeClr val="dk1"/>
              </a:buClr>
              <a:buSzPts val="1020"/>
              <a:buNone/>
            </a:pPr>
            <a:r>
              <a:rPr b="1" lang="de-DE" sz="1100">
                <a:solidFill>
                  <a:schemeClr val="dk1"/>
                </a:solidFill>
              </a:rPr>
              <a:t>Quelle</a:t>
            </a:r>
            <a:endParaRPr sz="1100">
              <a:solidFill>
                <a:schemeClr val="dk1"/>
              </a:solidFill>
            </a:endParaRPr>
          </a:p>
          <a:p>
            <a:pPr indent="-180000" lvl="0" marL="180000" rtl="0" algn="l">
              <a:lnSpc>
                <a:spcPct val="100000"/>
              </a:lnSpc>
              <a:spcBef>
                <a:spcPts val="0"/>
              </a:spcBef>
              <a:spcAft>
                <a:spcPts val="0"/>
              </a:spcAft>
              <a:buClr>
                <a:schemeClr val="dk1"/>
              </a:buClr>
              <a:buSzPts val="1210"/>
              <a:buFont typeface="Arial"/>
              <a:buChar char="•"/>
            </a:pPr>
            <a:r>
              <a:rPr lang="de-DE" sz="1100">
                <a:solidFill>
                  <a:schemeClr val="dk1"/>
                </a:solidFill>
              </a:rPr>
              <a:t>ARD alpha 2022: Hitze in der Stadt - Warum es in Städten besonders heiß ist und was dagegen hilft. Online: </a:t>
            </a:r>
            <a:r>
              <a:rPr lang="de-DE" sz="1100" u="sng">
                <a:solidFill>
                  <a:schemeClr val="dk1"/>
                </a:solidFill>
                <a:hlinkClick r:id="rId2">
                  <a:extLst>
                    <a:ext uri="{A12FA001-AC4F-418D-AE19-62706E023703}">
                      <ahyp:hlinkClr val="tx"/>
                    </a:ext>
                  </a:extLst>
                </a:hlinkClick>
              </a:rPr>
              <a:t>https://www.ardalpha.de/wissen/umwelt/klima/hitze-stadt-hitzeinsel-klimawandel-sommer-nachhaltiges-bauen-extremwetter-schwammstadt-100.html</a:t>
            </a:r>
            <a:endParaRPr sz="1100">
              <a:solidFill>
                <a:schemeClr val="dk1"/>
              </a:solidFill>
            </a:endParaRPr>
          </a:p>
          <a:p>
            <a:pPr indent="-180000" lvl="0" marL="180000" rtl="0" algn="l">
              <a:lnSpc>
                <a:spcPct val="100000"/>
              </a:lnSpc>
              <a:spcBef>
                <a:spcPts val="0"/>
              </a:spcBef>
              <a:spcAft>
                <a:spcPts val="0"/>
              </a:spcAft>
              <a:buClr>
                <a:schemeClr val="dk1"/>
              </a:buClr>
              <a:buSzPts val="1210"/>
              <a:buFont typeface="Arial"/>
              <a:buChar char="•"/>
            </a:pPr>
            <a:r>
              <a:rPr lang="de-DE" sz="1100">
                <a:solidFill>
                  <a:schemeClr val="dk1"/>
                </a:solidFill>
              </a:rPr>
              <a:t>UBA Umweltbundesamt 2022: Hitze in der Innenstadt: mehr Bäume und Schatten nötig. Online: </a:t>
            </a:r>
            <a:r>
              <a:rPr lang="de-DE" sz="1100" u="sng">
                <a:solidFill>
                  <a:schemeClr val="dk1"/>
                </a:solidFill>
                <a:hlinkClick r:id="rId3">
                  <a:extLst>
                    <a:ext uri="{A12FA001-AC4F-418D-AE19-62706E023703}">
                      <ahyp:hlinkClr val="tx"/>
                    </a:ext>
                  </a:extLst>
                </a:hlinkClick>
              </a:rPr>
              <a:t>https://www.umweltbundesamt.de/presse/pressemitteilungen/hitze-in-der-innenstadt-mehr-baeume-schatten-noetig</a:t>
            </a:r>
            <a:endParaRPr sz="1100">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b="1" sz="1100">
              <a:solidFill>
                <a:schemeClr val="dk1"/>
              </a:solidFill>
            </a:endParaRPr>
          </a:p>
          <a:p>
            <a:pPr indent="0" lvl="0" marL="0" rtl="0" algn="l">
              <a:lnSpc>
                <a:spcPct val="100000"/>
              </a:lnSpc>
              <a:spcBef>
                <a:spcPts val="0"/>
              </a:spcBef>
              <a:spcAft>
                <a:spcPts val="0"/>
              </a:spcAft>
              <a:buClr>
                <a:schemeClr val="dk1"/>
              </a:buClr>
              <a:buSzPts val="1100"/>
              <a:buFont typeface="Arial"/>
              <a:buNone/>
            </a:pPr>
            <a:r>
              <a:rPr b="1" lang="de-DE" sz="1100">
                <a:solidFill>
                  <a:schemeClr val="dk1"/>
                </a:solidFill>
              </a:rPr>
              <a:t>Bild</a:t>
            </a:r>
            <a:endParaRPr/>
          </a:p>
          <a:p>
            <a:pPr indent="-171450" lvl="0" marL="171450" rtl="0" algn="l">
              <a:lnSpc>
                <a:spcPct val="100000"/>
              </a:lnSpc>
              <a:spcBef>
                <a:spcPts val="0"/>
              </a:spcBef>
              <a:spcAft>
                <a:spcPts val="0"/>
              </a:spcAft>
              <a:buSzPts val="1400"/>
              <a:buFont typeface="Arial"/>
              <a:buChar char="•"/>
            </a:pPr>
            <a:r>
              <a:rPr lang="de-DE" sz="1100">
                <a:solidFill>
                  <a:schemeClr val="dk1"/>
                </a:solidFill>
              </a:rPr>
              <a:t>Public Domain Vectors: </a:t>
            </a:r>
            <a:r>
              <a:rPr lang="de-DE" sz="1100" u="sng">
                <a:solidFill>
                  <a:schemeClr val="dk1"/>
                </a:solidFill>
                <a:hlinkClick r:id="rId4">
                  <a:extLst>
                    <a:ext uri="{A12FA001-AC4F-418D-AE19-62706E023703}">
                      <ahyp:hlinkClr val="tx"/>
                    </a:ext>
                  </a:extLst>
                </a:hlinkClick>
              </a:rPr>
              <a:t>https://publicdomainvectors.org/de/kostenlose-vektorgrafiken/Vektor-Bild-der-sch%C3%B6nen-sonnigen-Stadtansicht/30042.html</a:t>
            </a:r>
            <a:endParaRPr sz="1100" u="sng">
              <a:solidFill>
                <a:schemeClr val="dk1"/>
              </a:solidFill>
            </a:endParaRPr>
          </a:p>
          <a:p>
            <a:pPr indent="-82550" lvl="0" marL="171450" rtl="0" algn="l">
              <a:lnSpc>
                <a:spcPct val="100000"/>
              </a:lnSpc>
              <a:spcBef>
                <a:spcPts val="600"/>
              </a:spcBef>
              <a:spcAft>
                <a:spcPts val="0"/>
              </a:spcAft>
              <a:buSzPts val="1400"/>
              <a:buFont typeface="Arial"/>
              <a:buNone/>
            </a:pPr>
            <a:r>
              <a:t/>
            </a:r>
            <a:endParaRPr sz="1100">
              <a:solidFill>
                <a:schemeClr val="dk1"/>
              </a:solidFill>
            </a:endParaRPr>
          </a:p>
        </p:txBody>
      </p:sp>
      <p:sp>
        <p:nvSpPr>
          <p:cNvPr id="126" name="Google Shape;126;g1a7b3d5eada_0_0:notes"/>
          <p:cNvSpPr txBox="1"/>
          <p:nvPr>
            <p:ph idx="12" type="sldNum"/>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13c8a2e141e_0_0:notes"/>
          <p:cNvSpPr/>
          <p:nvPr>
            <p:ph idx="2" type="sldImg"/>
          </p:nvPr>
        </p:nvSpPr>
        <p:spPr>
          <a:xfrm>
            <a:off x="479425" y="287338"/>
            <a:ext cx="6145213" cy="3455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1" name="Google Shape;141;g13c8a2e141e_0_0:notes"/>
          <p:cNvSpPr txBox="1"/>
          <p:nvPr>
            <p:ph idx="1" type="body"/>
          </p:nvPr>
        </p:nvSpPr>
        <p:spPr>
          <a:xfrm>
            <a:off x="479426" y="3852000"/>
            <a:ext cx="6145212" cy="6031632"/>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255"/>
              <a:buNone/>
            </a:pPr>
            <a:r>
              <a:rPr b="1" lang="de-DE" sz="1050">
                <a:solidFill>
                  <a:schemeClr val="dk1"/>
                </a:solidFill>
              </a:rPr>
              <a:t>Beschreibung</a:t>
            </a:r>
            <a:br>
              <a:rPr b="1" lang="de-DE" sz="1050">
                <a:solidFill>
                  <a:schemeClr val="dk1"/>
                </a:solidFill>
              </a:rPr>
            </a:br>
            <a:r>
              <a:rPr lang="de-DE" sz="1050">
                <a:solidFill>
                  <a:schemeClr val="dk1"/>
                </a:solidFill>
              </a:rPr>
              <a:t>Mit deutlich mehr grüner und blauer Infrastruktur in Städten kann der Hitzeinseleffekt abgemildert werden. Ziel ist es, Schatten zu generieren, Verdunstung zu fördern, Luftaustausch zu erhöhen und Stauflächen zur Aufnahme von Starkregen zu schaffen. Anwendung findet das sogenannte Schwammstadt-Prinzip. Wasser wird, soweit möglich, vor Ort versickert, verdunstet oder gespeichert. </a:t>
            </a:r>
            <a:endParaRPr sz="1050">
              <a:solidFill>
                <a:schemeClr val="dk1"/>
              </a:solidFill>
            </a:endParaRPr>
          </a:p>
          <a:p>
            <a:pPr indent="0" lvl="0" marL="0" rtl="0" algn="l">
              <a:lnSpc>
                <a:spcPct val="100000"/>
              </a:lnSpc>
              <a:spcBef>
                <a:spcPts val="0"/>
              </a:spcBef>
              <a:spcAft>
                <a:spcPts val="0"/>
              </a:spcAft>
              <a:buSzPts val="255"/>
              <a:buNone/>
            </a:pPr>
            <a:r>
              <a:t/>
            </a:r>
            <a:endParaRPr b="1" sz="1050">
              <a:solidFill>
                <a:schemeClr val="dk1"/>
              </a:solidFill>
            </a:endParaRPr>
          </a:p>
          <a:p>
            <a:pPr indent="0" lvl="0" marL="0" rtl="0" algn="l">
              <a:lnSpc>
                <a:spcPct val="100000"/>
              </a:lnSpc>
              <a:spcBef>
                <a:spcPts val="0"/>
              </a:spcBef>
              <a:spcAft>
                <a:spcPts val="0"/>
              </a:spcAft>
              <a:buSzPts val="255"/>
              <a:buNone/>
            </a:pPr>
            <a:r>
              <a:rPr b="1" lang="de-DE" sz="1050">
                <a:solidFill>
                  <a:schemeClr val="dk1"/>
                </a:solidFill>
              </a:rPr>
              <a:t>Aufgabe</a:t>
            </a:r>
            <a:endParaRPr b="1" sz="1050">
              <a:solidFill>
                <a:schemeClr val="dk1"/>
              </a:solidFill>
            </a:endParaRPr>
          </a:p>
          <a:p>
            <a:pPr indent="-180000" lvl="0" marL="180000" rtl="0" algn="l">
              <a:lnSpc>
                <a:spcPct val="100000"/>
              </a:lnSpc>
              <a:spcBef>
                <a:spcPts val="0"/>
              </a:spcBef>
              <a:spcAft>
                <a:spcPts val="0"/>
              </a:spcAft>
              <a:buClr>
                <a:schemeClr val="dk1"/>
              </a:buClr>
              <a:buSzPts val="1155"/>
              <a:buChar char="•"/>
            </a:pPr>
            <a:r>
              <a:rPr lang="de-DE" sz="1050">
                <a:solidFill>
                  <a:schemeClr val="dk1"/>
                </a:solidFill>
              </a:rPr>
              <a:t>Welche Elemente und Gestaltungsprinzipien blau-grüner Infrastrukturen kennen Sie aus Ihrer Stadt bzw. Gemeinde? Gibt es weitere Ideen?</a:t>
            </a:r>
            <a:endParaRPr sz="1050">
              <a:solidFill>
                <a:schemeClr val="dk1"/>
              </a:solidFill>
            </a:endParaRPr>
          </a:p>
          <a:p>
            <a:pPr indent="-180000" lvl="0" marL="180000" rtl="0" algn="l">
              <a:lnSpc>
                <a:spcPct val="100000"/>
              </a:lnSpc>
              <a:spcBef>
                <a:spcPts val="0"/>
              </a:spcBef>
              <a:spcAft>
                <a:spcPts val="0"/>
              </a:spcAft>
              <a:buSzPts val="1155"/>
              <a:buChar char="•"/>
            </a:pPr>
            <a:r>
              <a:rPr lang="de-DE" sz="1050">
                <a:solidFill>
                  <a:schemeClr val="dk1"/>
                </a:solidFill>
              </a:rPr>
              <a:t>Welche Funktionen erfüllen diese zu Anpassung an den Klimawandel in Siedlungsräumen?</a:t>
            </a:r>
            <a:endParaRPr sz="1050">
              <a:solidFill>
                <a:schemeClr val="dk1"/>
              </a:solidFill>
            </a:endParaRPr>
          </a:p>
          <a:p>
            <a:pPr indent="0" lvl="0" marL="0" rtl="0" algn="l">
              <a:lnSpc>
                <a:spcPct val="100000"/>
              </a:lnSpc>
              <a:spcBef>
                <a:spcPts val="0"/>
              </a:spcBef>
              <a:spcAft>
                <a:spcPts val="0"/>
              </a:spcAft>
              <a:buSzPts val="255"/>
              <a:buNone/>
            </a:pPr>
            <a:r>
              <a:t/>
            </a:r>
            <a:endParaRPr b="1" sz="1050">
              <a:solidFill>
                <a:schemeClr val="dk1"/>
              </a:solidFill>
            </a:endParaRPr>
          </a:p>
          <a:p>
            <a:pPr indent="0" lvl="0" marL="0" rtl="0" algn="l">
              <a:lnSpc>
                <a:spcPct val="100000"/>
              </a:lnSpc>
              <a:spcBef>
                <a:spcPts val="0"/>
              </a:spcBef>
              <a:spcAft>
                <a:spcPts val="0"/>
              </a:spcAft>
              <a:buSzPts val="255"/>
              <a:buNone/>
            </a:pPr>
            <a:r>
              <a:rPr b="1" lang="de-DE" sz="1050">
                <a:solidFill>
                  <a:schemeClr val="dk1"/>
                </a:solidFill>
              </a:rPr>
              <a:t>Elemente und Gestaltungsprinzipien (unvollständige Auswahl)</a:t>
            </a:r>
            <a:endParaRPr sz="1050">
              <a:solidFill>
                <a:schemeClr val="dk1"/>
              </a:solidFill>
            </a:endParaRPr>
          </a:p>
          <a:p>
            <a:pPr indent="-180000" lvl="0" marL="180000" rtl="0" algn="l">
              <a:lnSpc>
                <a:spcPct val="100000"/>
              </a:lnSpc>
              <a:spcBef>
                <a:spcPts val="0"/>
              </a:spcBef>
              <a:spcAft>
                <a:spcPts val="0"/>
              </a:spcAft>
              <a:buClr>
                <a:schemeClr val="dk1"/>
              </a:buClr>
              <a:buSzPts val="1155"/>
              <a:buChar char="•"/>
            </a:pPr>
            <a:r>
              <a:rPr lang="de-DE" sz="1050">
                <a:solidFill>
                  <a:schemeClr val="dk1"/>
                </a:solidFill>
              </a:rPr>
              <a:t>Dach- und Fassadenbegrünung (für Verdunstung und Schatten)</a:t>
            </a:r>
            <a:endParaRPr sz="1050">
              <a:solidFill>
                <a:schemeClr val="dk1"/>
              </a:solidFill>
            </a:endParaRPr>
          </a:p>
          <a:p>
            <a:pPr indent="-180000" lvl="0" marL="180000" rtl="0" algn="l">
              <a:lnSpc>
                <a:spcPct val="100000"/>
              </a:lnSpc>
              <a:spcBef>
                <a:spcPts val="0"/>
              </a:spcBef>
              <a:spcAft>
                <a:spcPts val="0"/>
              </a:spcAft>
              <a:buSzPts val="1155"/>
              <a:buChar char="•"/>
            </a:pPr>
            <a:r>
              <a:rPr lang="de-DE" sz="1050">
                <a:solidFill>
                  <a:schemeClr val="dk1"/>
                </a:solidFill>
              </a:rPr>
              <a:t>Verschattung durch Bäume (bevorzugt an der Südseite)</a:t>
            </a:r>
            <a:endParaRPr sz="1050">
              <a:solidFill>
                <a:schemeClr val="dk1"/>
              </a:solidFill>
            </a:endParaRPr>
          </a:p>
          <a:p>
            <a:pPr indent="-180000" lvl="0" marL="180000" rtl="0" algn="l">
              <a:lnSpc>
                <a:spcPct val="100000"/>
              </a:lnSpc>
              <a:spcBef>
                <a:spcPts val="0"/>
              </a:spcBef>
              <a:spcAft>
                <a:spcPts val="0"/>
              </a:spcAft>
              <a:buSzPts val="1155"/>
              <a:buChar char="•"/>
            </a:pPr>
            <a:r>
              <a:rPr lang="de-DE" sz="1050">
                <a:solidFill>
                  <a:schemeClr val="dk1"/>
                </a:solidFill>
              </a:rPr>
              <a:t>Sicherung der Durchlüftung/Luftaustausch zwischen Grünflächen und Innenhöfen</a:t>
            </a:r>
            <a:endParaRPr/>
          </a:p>
          <a:p>
            <a:pPr indent="-180000" lvl="0" marL="180000" rtl="0" algn="l">
              <a:lnSpc>
                <a:spcPct val="100000"/>
              </a:lnSpc>
              <a:spcBef>
                <a:spcPts val="0"/>
              </a:spcBef>
              <a:spcAft>
                <a:spcPts val="0"/>
              </a:spcAft>
              <a:buSzPts val="1155"/>
              <a:buFont typeface="Arial"/>
              <a:buChar char="•"/>
            </a:pPr>
            <a:r>
              <a:rPr lang="de-DE" sz="1050">
                <a:solidFill>
                  <a:schemeClr val="dk1"/>
                </a:solidFill>
              </a:rPr>
              <a:t>vernetzte Freiraumsysteme (für bessere Zugänglichkeit, Frischluftkorridore etc.)</a:t>
            </a:r>
            <a:endParaRPr/>
          </a:p>
          <a:p>
            <a:pPr indent="-180000" lvl="0" marL="180000" rtl="0" algn="l">
              <a:lnSpc>
                <a:spcPct val="100000"/>
              </a:lnSpc>
              <a:spcBef>
                <a:spcPts val="0"/>
              </a:spcBef>
              <a:spcAft>
                <a:spcPts val="0"/>
              </a:spcAft>
              <a:buSzPts val="1155"/>
              <a:buChar char="•"/>
            </a:pPr>
            <a:r>
              <a:rPr lang="de-DE" sz="1050">
                <a:solidFill>
                  <a:schemeClr val="dk1"/>
                </a:solidFill>
              </a:rPr>
              <a:t>Helle Fassadenfarben und Verschattungselemente an südexponierten Fassaden</a:t>
            </a:r>
            <a:endParaRPr sz="1050">
              <a:solidFill>
                <a:schemeClr val="dk1"/>
              </a:solidFill>
            </a:endParaRPr>
          </a:p>
          <a:p>
            <a:pPr indent="-180000" lvl="0" marL="180000" rtl="0" algn="l">
              <a:lnSpc>
                <a:spcPct val="100000"/>
              </a:lnSpc>
              <a:spcBef>
                <a:spcPts val="0"/>
              </a:spcBef>
              <a:spcAft>
                <a:spcPts val="0"/>
              </a:spcAft>
              <a:buSzPts val="1155"/>
              <a:buChar char="•"/>
            </a:pPr>
            <a:r>
              <a:rPr lang="de-DE" sz="1050">
                <a:solidFill>
                  <a:schemeClr val="dk1"/>
                </a:solidFill>
              </a:rPr>
              <a:t>Entsiegelung von Höfen</a:t>
            </a:r>
            <a:endParaRPr sz="1050">
              <a:solidFill>
                <a:schemeClr val="dk1"/>
              </a:solidFill>
            </a:endParaRPr>
          </a:p>
          <a:p>
            <a:pPr indent="-180000" lvl="0" marL="180000" rtl="0" algn="l">
              <a:lnSpc>
                <a:spcPct val="100000"/>
              </a:lnSpc>
              <a:spcBef>
                <a:spcPts val="0"/>
              </a:spcBef>
              <a:spcAft>
                <a:spcPts val="0"/>
              </a:spcAft>
              <a:buSzPts val="1155"/>
              <a:buChar char="•"/>
            </a:pPr>
            <a:r>
              <a:rPr lang="de-DE" sz="1050">
                <a:solidFill>
                  <a:schemeClr val="dk1"/>
                </a:solidFill>
              </a:rPr>
              <a:t>multifunktionale Flächennutzung z.B. Stellflächen als temporäre Stauflächen bei Starkregen; Parks als Überschwemmungsgebiet</a:t>
            </a:r>
            <a:endParaRPr sz="1050">
              <a:solidFill>
                <a:schemeClr val="dk1"/>
              </a:solidFill>
            </a:endParaRPr>
          </a:p>
          <a:p>
            <a:pPr indent="0" lvl="0" marL="0" rtl="0" algn="l">
              <a:lnSpc>
                <a:spcPct val="100000"/>
              </a:lnSpc>
              <a:spcBef>
                <a:spcPts val="0"/>
              </a:spcBef>
              <a:spcAft>
                <a:spcPts val="0"/>
              </a:spcAft>
              <a:buClr>
                <a:schemeClr val="dk1"/>
              </a:buClr>
              <a:buSzPts val="1020"/>
              <a:buNone/>
            </a:pPr>
            <a:r>
              <a:t/>
            </a:r>
            <a:endParaRPr b="1" sz="1050">
              <a:solidFill>
                <a:schemeClr val="dk1"/>
              </a:solidFill>
            </a:endParaRPr>
          </a:p>
          <a:p>
            <a:pPr indent="0" lvl="0" marL="0" rtl="0" algn="l">
              <a:lnSpc>
                <a:spcPct val="100000"/>
              </a:lnSpc>
              <a:spcBef>
                <a:spcPts val="0"/>
              </a:spcBef>
              <a:spcAft>
                <a:spcPts val="0"/>
              </a:spcAft>
              <a:buClr>
                <a:schemeClr val="dk1"/>
              </a:buClr>
              <a:buSzPts val="1020"/>
              <a:buNone/>
            </a:pPr>
            <a:r>
              <a:rPr b="1" lang="de-DE" sz="1050">
                <a:solidFill>
                  <a:schemeClr val="dk1"/>
                </a:solidFill>
              </a:rPr>
              <a:t>Quelle</a:t>
            </a:r>
            <a:endParaRPr sz="1050">
              <a:solidFill>
                <a:schemeClr val="dk1"/>
              </a:solidFill>
            </a:endParaRPr>
          </a:p>
          <a:p>
            <a:pPr indent="-180000" lvl="0" marL="180000" rtl="0" algn="l">
              <a:lnSpc>
                <a:spcPct val="100000"/>
              </a:lnSpc>
              <a:spcBef>
                <a:spcPts val="0"/>
              </a:spcBef>
              <a:spcAft>
                <a:spcPts val="0"/>
              </a:spcAft>
              <a:buClr>
                <a:schemeClr val="dk1"/>
              </a:buClr>
              <a:buSzPts val="1155"/>
              <a:buChar char="•"/>
            </a:pPr>
            <a:r>
              <a:rPr lang="de-DE" sz="1050">
                <a:solidFill>
                  <a:schemeClr val="dk1"/>
                </a:solidFill>
              </a:rPr>
              <a:t>BfN Bundesamt für Naturschutz 2017: Urbane grüne Infrastruktur. Grundlage für attraktive und zukunftsfähige Städte. Online: </a:t>
            </a:r>
            <a:r>
              <a:rPr lang="de-DE" sz="1050" u="sng">
                <a:solidFill>
                  <a:schemeClr val="dk1"/>
                </a:solidFill>
                <a:hlinkClick r:id="rId2">
                  <a:extLst>
                    <a:ext uri="{A12FA001-AC4F-418D-AE19-62706E023703}">
                      <ahyp:hlinkClr val="tx"/>
                    </a:ext>
                  </a:extLst>
                </a:hlinkClick>
              </a:rPr>
              <a:t>https://biologischevielfalt.bfn.de/fileadmin/NBS/images/Dialogforen/UGI_Broschuere.pdf</a:t>
            </a:r>
            <a:endParaRPr sz="1050">
              <a:solidFill>
                <a:schemeClr val="dk1"/>
              </a:solidFill>
            </a:endParaRPr>
          </a:p>
          <a:p>
            <a:pPr indent="-180000" lvl="0" marL="180000" rtl="0" algn="l">
              <a:lnSpc>
                <a:spcPct val="100000"/>
              </a:lnSpc>
              <a:spcBef>
                <a:spcPts val="0"/>
              </a:spcBef>
              <a:spcAft>
                <a:spcPts val="0"/>
              </a:spcAft>
              <a:buClr>
                <a:schemeClr val="dk1"/>
              </a:buClr>
              <a:buSzPts val="1155"/>
              <a:buChar char="•"/>
            </a:pPr>
            <a:r>
              <a:rPr lang="de-DE" sz="1050">
                <a:solidFill>
                  <a:schemeClr val="dk1"/>
                </a:solidFill>
              </a:rPr>
              <a:t>UBA Umweltbundesamt 2022: Hitze in der Innenstadt: mehr Bäume und Schatten nötig. Online: </a:t>
            </a:r>
            <a:r>
              <a:rPr lang="de-DE" sz="1050" u="sng">
                <a:solidFill>
                  <a:schemeClr val="dk1"/>
                </a:solidFill>
                <a:hlinkClick r:id="rId3">
                  <a:extLst>
                    <a:ext uri="{A12FA001-AC4F-418D-AE19-62706E023703}">
                      <ahyp:hlinkClr val="tx"/>
                    </a:ext>
                  </a:extLst>
                </a:hlinkClick>
              </a:rPr>
              <a:t>https://www.umweltbundesamt.de/presse/pressemitteilungen/hitze-in-der-innenstadt-mehr-baeume-schatten-noetig</a:t>
            </a:r>
            <a:endParaRPr sz="1050">
              <a:solidFill>
                <a:schemeClr val="dk1"/>
              </a:solidFill>
            </a:endParaRPr>
          </a:p>
          <a:p>
            <a:pPr indent="0" lvl="0" marL="0" rtl="0" algn="l">
              <a:lnSpc>
                <a:spcPct val="100000"/>
              </a:lnSpc>
              <a:spcBef>
                <a:spcPts val="0"/>
              </a:spcBef>
              <a:spcAft>
                <a:spcPts val="0"/>
              </a:spcAft>
              <a:buSzPts val="1400"/>
              <a:buNone/>
            </a:pPr>
            <a:r>
              <a:t/>
            </a:r>
            <a:endParaRPr b="1" sz="1050">
              <a:solidFill>
                <a:schemeClr val="dk1"/>
              </a:solidFill>
            </a:endParaRPr>
          </a:p>
          <a:p>
            <a:pPr indent="0" lvl="0" marL="0" rtl="0" algn="l">
              <a:lnSpc>
                <a:spcPct val="100000"/>
              </a:lnSpc>
              <a:spcBef>
                <a:spcPts val="0"/>
              </a:spcBef>
              <a:spcAft>
                <a:spcPts val="0"/>
              </a:spcAft>
              <a:buSzPts val="1400"/>
              <a:buNone/>
            </a:pPr>
            <a:r>
              <a:rPr b="1" lang="de-DE" sz="1050">
                <a:solidFill>
                  <a:schemeClr val="dk1"/>
                </a:solidFill>
              </a:rPr>
              <a:t>Bilder</a:t>
            </a:r>
            <a:endParaRPr b="1" sz="1050">
              <a:solidFill>
                <a:schemeClr val="dk1"/>
              </a:solidFill>
            </a:endParaRPr>
          </a:p>
          <a:p>
            <a:pPr indent="-171450" lvl="0" marL="171450" rtl="0" algn="l">
              <a:lnSpc>
                <a:spcPct val="100000"/>
              </a:lnSpc>
              <a:spcBef>
                <a:spcPts val="0"/>
              </a:spcBef>
              <a:spcAft>
                <a:spcPts val="0"/>
              </a:spcAft>
              <a:buSzPts val="1400"/>
              <a:buFont typeface="Arial"/>
              <a:buChar char="•"/>
            </a:pPr>
            <a:r>
              <a:rPr lang="de-DE" sz="1050">
                <a:solidFill>
                  <a:schemeClr val="dk1"/>
                </a:solidFill>
              </a:rPr>
              <a:t>Public Domain Vectors: https://publicdomainvectors.org/de/kostenlose-vektorgrafiken/Park-au%C3%9Ferhalb-der-Stadt/85097.html</a:t>
            </a:r>
            <a:endParaRPr sz="1050">
              <a:solidFill>
                <a:schemeClr val="dk1"/>
              </a:solidFill>
            </a:endParaRPr>
          </a:p>
        </p:txBody>
      </p:sp>
      <p:sp>
        <p:nvSpPr>
          <p:cNvPr id="142" name="Google Shape;142;g13c8a2e141e_0_0:notes"/>
          <p:cNvSpPr txBox="1"/>
          <p:nvPr>
            <p:ph idx="12" type="sldNum"/>
          </p:nvPr>
        </p:nvSpPr>
        <p:spPr>
          <a:xfrm>
            <a:off x="4023991" y="9721107"/>
            <a:ext cx="3078428"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1ab4e41435b_0_0:notes"/>
          <p:cNvSpPr/>
          <p:nvPr>
            <p:ph idx="2" type="sldImg"/>
          </p:nvPr>
        </p:nvSpPr>
        <p:spPr>
          <a:xfrm>
            <a:off x="479425" y="287338"/>
            <a:ext cx="6145213" cy="3455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4" name="Google Shape;154;g1ab4e41435b_0_0:notes"/>
          <p:cNvSpPr txBox="1"/>
          <p:nvPr>
            <p:ph idx="1" type="body"/>
          </p:nvPr>
        </p:nvSpPr>
        <p:spPr>
          <a:xfrm>
            <a:off x="479425" y="3852000"/>
            <a:ext cx="6145212" cy="3942853"/>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690"/>
              </a:spcBef>
              <a:spcAft>
                <a:spcPts val="0"/>
              </a:spcAft>
              <a:buSzPts val="255"/>
              <a:buNone/>
            </a:pPr>
            <a:r>
              <a:rPr b="1" lang="de-DE" sz="1100">
                <a:solidFill>
                  <a:schemeClr val="dk1"/>
                </a:solidFill>
                <a:latin typeface="Calibri"/>
                <a:ea typeface="Calibri"/>
                <a:cs typeface="Calibri"/>
                <a:sym typeface="Calibri"/>
              </a:rPr>
              <a:t>Beschreibung</a:t>
            </a:r>
            <a:endParaRPr b="0" i="0" sz="1100" u="none" strike="noStrike">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255"/>
              <a:buNone/>
            </a:pPr>
            <a:r>
              <a:rPr b="0" i="0" lang="de-DE" sz="1100" u="none" strike="noStrike">
                <a:solidFill>
                  <a:schemeClr val="dk1"/>
                </a:solidFill>
                <a:latin typeface="Calibri"/>
                <a:ea typeface="Calibri"/>
                <a:cs typeface="Calibri"/>
                <a:sym typeface="Calibri"/>
              </a:rPr>
              <a:t>Die drei Dimensionen der Nachhaltigkeit – Ökologie, Ökonomie und Soziokulturelles – beinhalten Ziele, die unter Umständen nicht gleichzeitig oder im gleichen Maße verfolgt werden können. Teilweise entstehen Widersprüche und Zielkonflikte, die auf den folgenden Folien beispielhaft näher betrachtet werden sollen. </a:t>
            </a:r>
            <a:endParaRPr/>
          </a:p>
          <a:p>
            <a:pPr indent="0" lvl="0" marL="0" rtl="0" algn="l">
              <a:lnSpc>
                <a:spcPct val="100000"/>
              </a:lnSpc>
              <a:spcBef>
                <a:spcPts val="0"/>
              </a:spcBef>
              <a:spcAft>
                <a:spcPts val="0"/>
              </a:spcAft>
              <a:buClr>
                <a:schemeClr val="dk1"/>
              </a:buClr>
              <a:buSzPts val="1020"/>
              <a:buNone/>
            </a:pPr>
            <a:r>
              <a:t/>
            </a:r>
            <a:endParaRPr b="1" sz="1100">
              <a:solidFill>
                <a:schemeClr val="dk1"/>
              </a:solidFill>
            </a:endParaRPr>
          </a:p>
          <a:p>
            <a:pPr indent="0" lvl="0" marL="0" rtl="0" algn="l">
              <a:lnSpc>
                <a:spcPct val="100000"/>
              </a:lnSpc>
              <a:spcBef>
                <a:spcPts val="0"/>
              </a:spcBef>
              <a:spcAft>
                <a:spcPts val="0"/>
              </a:spcAft>
              <a:buClr>
                <a:schemeClr val="dk1"/>
              </a:buClr>
              <a:buSzPts val="1020"/>
              <a:buNone/>
            </a:pPr>
            <a:r>
              <a:rPr b="1" lang="de-DE" sz="1100">
                <a:solidFill>
                  <a:schemeClr val="dk1"/>
                </a:solidFill>
              </a:rPr>
              <a:t>Quelle</a:t>
            </a:r>
            <a:endParaRPr sz="1100">
              <a:solidFill>
                <a:schemeClr val="dk1"/>
              </a:solidFill>
            </a:endParaRPr>
          </a:p>
          <a:p>
            <a:pPr indent="-177827" lvl="0" marL="177827" rtl="0" algn="l">
              <a:lnSpc>
                <a:spcPct val="100000"/>
              </a:lnSpc>
              <a:spcBef>
                <a:spcPts val="0"/>
              </a:spcBef>
              <a:spcAft>
                <a:spcPts val="0"/>
              </a:spcAft>
              <a:buClr>
                <a:schemeClr val="dk1"/>
              </a:buClr>
              <a:buSzPts val="1210"/>
              <a:buFont typeface="Arial"/>
              <a:buChar char="•"/>
            </a:pPr>
            <a:r>
              <a:rPr lang="de-DE" sz="1100">
                <a:solidFill>
                  <a:schemeClr val="dk1"/>
                </a:solidFill>
              </a:rPr>
              <a:t>BMI </a:t>
            </a:r>
            <a:r>
              <a:rPr b="0" lang="de-DE" sz="1100">
                <a:solidFill>
                  <a:schemeClr val="dk1"/>
                </a:solidFill>
                <a:latin typeface="Calibri"/>
                <a:ea typeface="Calibri"/>
                <a:cs typeface="Calibri"/>
                <a:sym typeface="Calibri"/>
              </a:rPr>
              <a:t>Bundesministerium des Innern, für Bau und Heimat (2019): Leitfaden Nachhaltiges Bauen. </a:t>
            </a:r>
            <a:r>
              <a:rPr lang="de-DE" sz="1100">
                <a:solidFill>
                  <a:schemeClr val="dk1"/>
                </a:solidFill>
                <a:latin typeface="Calibri"/>
                <a:ea typeface="Calibri"/>
                <a:cs typeface="Calibri"/>
                <a:sym typeface="Calibri"/>
              </a:rPr>
              <a:t>Bundesministerium des Innern, für Bau und Heimat. Quelle: </a:t>
            </a:r>
            <a:r>
              <a:rPr lang="de-DE" sz="1100" u="sng">
                <a:solidFill>
                  <a:schemeClr val="dk1"/>
                </a:solidFill>
                <a:latin typeface="Calibri"/>
                <a:ea typeface="Calibri"/>
                <a:cs typeface="Calibri"/>
                <a:sym typeface="Calibri"/>
                <a:hlinkClick r:id="rId2">
                  <a:extLst>
                    <a:ext uri="{A12FA001-AC4F-418D-AE19-62706E023703}">
                      <ahyp:hlinkClr val="tx"/>
                    </a:ext>
                  </a:extLst>
                </a:hlinkClick>
              </a:rPr>
              <a:t>https://www.nachhaltigesbauen.de/fileadmin/publikationen/BBSR_LFNB_D_190125.pdf</a:t>
            </a:r>
            <a:endParaRPr sz="1100">
              <a:solidFill>
                <a:schemeClr val="dk1"/>
              </a:solidFill>
              <a:latin typeface="Calibri"/>
              <a:ea typeface="Calibri"/>
              <a:cs typeface="Calibri"/>
              <a:sym typeface="Calibri"/>
            </a:endParaRPr>
          </a:p>
          <a:p>
            <a:pPr indent="-113057" lvl="0" marL="177827" rtl="0" algn="l">
              <a:lnSpc>
                <a:spcPct val="100000"/>
              </a:lnSpc>
              <a:spcBef>
                <a:spcPts val="0"/>
              </a:spcBef>
              <a:spcAft>
                <a:spcPts val="0"/>
              </a:spcAft>
              <a:buClr>
                <a:schemeClr val="dk1"/>
              </a:buClr>
              <a:buSzPts val="1020"/>
              <a:buFont typeface="Arial"/>
              <a:buNone/>
            </a:pPr>
            <a:r>
              <a:t/>
            </a:r>
            <a:endParaRPr sz="11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020"/>
              <a:buNone/>
            </a:pPr>
            <a:r>
              <a:t/>
            </a:r>
            <a:endParaRPr sz="1100">
              <a:solidFill>
                <a:schemeClr val="dk1"/>
              </a:solidFill>
              <a:latin typeface="Calibri"/>
              <a:ea typeface="Calibri"/>
              <a:cs typeface="Calibri"/>
              <a:sym typeface="Calibri"/>
            </a:endParaRPr>
          </a:p>
        </p:txBody>
      </p:sp>
      <p:sp>
        <p:nvSpPr>
          <p:cNvPr id="155" name="Google Shape;155;g1ab4e41435b_0_0:notes"/>
          <p:cNvSpPr txBox="1"/>
          <p:nvPr>
            <p:ph idx="12" type="sldNum"/>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2:notes"/>
          <p:cNvSpPr/>
          <p:nvPr>
            <p:ph idx="2" type="sldImg"/>
          </p:nvPr>
        </p:nvSpPr>
        <p:spPr>
          <a:xfrm>
            <a:off x="479425" y="287338"/>
            <a:ext cx="6145213" cy="3455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1" name="Google Shape;181;p2:notes"/>
          <p:cNvSpPr txBox="1"/>
          <p:nvPr>
            <p:ph idx="1" type="body"/>
          </p:nvPr>
        </p:nvSpPr>
        <p:spPr>
          <a:xfrm>
            <a:off x="479424" y="3852000"/>
            <a:ext cx="6145213" cy="5469090"/>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690"/>
              </a:spcBef>
              <a:spcAft>
                <a:spcPts val="0"/>
              </a:spcAft>
              <a:buSzPts val="255"/>
              <a:buNone/>
            </a:pPr>
            <a:r>
              <a:rPr b="1" lang="de-DE" sz="1100">
                <a:solidFill>
                  <a:schemeClr val="dk1"/>
                </a:solidFill>
                <a:latin typeface="Calibri"/>
                <a:ea typeface="Calibri"/>
                <a:cs typeface="Calibri"/>
                <a:sym typeface="Calibri"/>
              </a:rPr>
              <a:t>Beschreibung</a:t>
            </a:r>
            <a:endParaRPr b="0" i="0" sz="1100" u="none" strike="noStrike">
              <a:solidFill>
                <a:schemeClr val="dk1"/>
              </a:solidFill>
              <a:latin typeface="Calibri"/>
              <a:ea typeface="Calibri"/>
              <a:cs typeface="Calibri"/>
              <a:sym typeface="Calibri"/>
            </a:endParaRPr>
          </a:p>
          <a:p>
            <a:pPr indent="0" lvl="0" marL="0" rtl="0" algn="l">
              <a:lnSpc>
                <a:spcPct val="100000"/>
              </a:lnSpc>
              <a:spcBef>
                <a:spcPts val="690"/>
              </a:spcBef>
              <a:spcAft>
                <a:spcPts val="0"/>
              </a:spcAft>
              <a:buSzPts val="255"/>
              <a:buNone/>
            </a:pPr>
            <a:r>
              <a:rPr b="0" i="0" lang="de-DE" sz="1100" u="none" strike="noStrike">
                <a:solidFill>
                  <a:schemeClr val="dk1"/>
                </a:solidFill>
                <a:latin typeface="Calibri"/>
                <a:ea typeface="Calibri"/>
                <a:cs typeface="Calibri"/>
                <a:sym typeface="Calibri"/>
              </a:rPr>
              <a:t>Nachhaltige Gebäude als Gesamtkonzept: Soll der gesamte Lebenszyklus eines Gebäudes schon bei der Planung betrachtet werden, kann dies unter Umständen zuerst zu einem zeitlichen bzw. ökonomischen Mehraufwand in der Planung führen (Anlagen eines Materialpasses; Berücksichtigung der Wiederverwendbarkeit von Bauteilen und -materialien; etc.). Praxisakteure berichten davon, dass nachhaltige Bauprojekte aufgrund hoher Kosten nicht umgesetzt werden. Nachhaltigkeit sei nach wie vor eine freiwillige Zielsetzung der Auftraggebenden. Es fehle an gesetzlichen Vorschriften, insbesondere im Bereich des Materialverbrauchs (DAB 2021).</a:t>
            </a:r>
            <a:endParaRPr/>
          </a:p>
          <a:p>
            <a:pPr indent="0" lvl="0" marL="0" rtl="0" algn="l">
              <a:lnSpc>
                <a:spcPct val="100000"/>
              </a:lnSpc>
              <a:spcBef>
                <a:spcPts val="0"/>
              </a:spcBef>
              <a:spcAft>
                <a:spcPts val="0"/>
              </a:spcAft>
              <a:buSzPts val="1400"/>
              <a:buNone/>
            </a:pPr>
            <a:r>
              <a:t/>
            </a:r>
            <a:endParaRPr b="1" sz="11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b="1" lang="de-DE" sz="1100">
                <a:solidFill>
                  <a:schemeClr val="dk1"/>
                </a:solidFill>
                <a:latin typeface="Calibri"/>
                <a:ea typeface="Calibri"/>
                <a:cs typeface="Calibri"/>
                <a:sym typeface="Calibri"/>
              </a:rPr>
              <a:t>Aufgabe</a:t>
            </a:r>
            <a:endParaRPr/>
          </a:p>
          <a:p>
            <a:pPr indent="-180000" lvl="0" marL="180000" rtl="0" algn="l">
              <a:lnSpc>
                <a:spcPct val="100000"/>
              </a:lnSpc>
              <a:spcBef>
                <a:spcPts val="0"/>
              </a:spcBef>
              <a:spcAft>
                <a:spcPts val="0"/>
              </a:spcAft>
              <a:buSzPts val="1210"/>
              <a:buFont typeface="Arial"/>
              <a:buChar char="•"/>
            </a:pPr>
            <a:r>
              <a:rPr lang="de-DE" sz="1100">
                <a:solidFill>
                  <a:schemeClr val="dk1"/>
                </a:solidFill>
                <a:latin typeface="Calibri"/>
                <a:ea typeface="Calibri"/>
                <a:cs typeface="Calibri"/>
                <a:sym typeface="Calibri"/>
              </a:rPr>
              <a:t>Diskutieren Sie mögliche Hemmnisse in der Umsetzung einer ganzheitlichen Planung (Zeitdruck; Kostendruck; „business as usual“ / kurzfristiges Denken; Mangel an finanzieller Förderung; anderweitige Priorisierungen; …)</a:t>
            </a:r>
            <a:endParaRPr/>
          </a:p>
          <a:p>
            <a:pPr indent="-180000" lvl="0" marL="180000" rtl="0" algn="l">
              <a:lnSpc>
                <a:spcPct val="100000"/>
              </a:lnSpc>
              <a:spcBef>
                <a:spcPts val="0"/>
              </a:spcBef>
              <a:spcAft>
                <a:spcPts val="0"/>
              </a:spcAft>
              <a:buSzPts val="1210"/>
              <a:buFont typeface="Arial"/>
              <a:buChar char="•"/>
            </a:pPr>
            <a:r>
              <a:rPr lang="de-DE" sz="1100">
                <a:solidFill>
                  <a:schemeClr val="dk1"/>
                </a:solidFill>
                <a:latin typeface="Calibri"/>
                <a:ea typeface="Calibri"/>
                <a:cs typeface="Calibri"/>
                <a:sym typeface="Calibri"/>
              </a:rPr>
              <a:t>Welche Lösungsansätze könnte es geben? (Bildung/Fortbildung auf Planenden und Auftraggebende; Förderprogramme; …)</a:t>
            </a:r>
            <a:endParaRPr/>
          </a:p>
          <a:p>
            <a:pPr indent="0" lvl="0" marL="0" rtl="0" algn="l">
              <a:lnSpc>
                <a:spcPct val="100000"/>
              </a:lnSpc>
              <a:spcBef>
                <a:spcPts val="0"/>
              </a:spcBef>
              <a:spcAft>
                <a:spcPts val="0"/>
              </a:spcAft>
              <a:buSzPts val="1400"/>
              <a:buNone/>
            </a:pPr>
            <a:r>
              <a:t/>
            </a:r>
            <a:endParaRPr b="1" sz="11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b="1" lang="de-DE" sz="1100">
                <a:solidFill>
                  <a:schemeClr val="dk1"/>
                </a:solidFill>
                <a:latin typeface="Calibri"/>
                <a:ea typeface="Calibri"/>
                <a:cs typeface="Calibri"/>
                <a:sym typeface="Calibri"/>
              </a:rPr>
              <a:t>Quelle</a:t>
            </a:r>
            <a:endParaRPr/>
          </a:p>
          <a:p>
            <a:pPr indent="-180000" lvl="0" marL="180000" marR="0" rtl="0" algn="l">
              <a:lnSpc>
                <a:spcPct val="100000"/>
              </a:lnSpc>
              <a:spcBef>
                <a:spcPts val="0"/>
              </a:spcBef>
              <a:spcAft>
                <a:spcPts val="0"/>
              </a:spcAft>
              <a:buClr>
                <a:srgbClr val="000000"/>
              </a:buClr>
              <a:buSzPts val="1210"/>
              <a:buFont typeface="Arial"/>
              <a:buChar char="•"/>
            </a:pPr>
            <a:r>
              <a:rPr b="0" i="0" lang="de-DE" sz="1100" u="none" strike="noStrike">
                <a:solidFill>
                  <a:schemeClr val="dk1"/>
                </a:solidFill>
                <a:latin typeface="Calibri"/>
                <a:ea typeface="Calibri"/>
                <a:cs typeface="Calibri"/>
                <a:sym typeface="Calibri"/>
              </a:rPr>
              <a:t>BMI Bundesministerium des Innern, für Bau und Heimat (2019): Leitfaden Nachhaltiges Bauen. Zukunftsfähiges Planen, Bauen und Betreiben von Gebäuden. Online: </a:t>
            </a:r>
            <a:r>
              <a:rPr b="0" i="0" lang="de-DE" sz="1100" u="sng" strike="noStrike">
                <a:solidFill>
                  <a:schemeClr val="dk1"/>
                </a:solidFill>
                <a:latin typeface="Calibri"/>
                <a:ea typeface="Calibri"/>
                <a:cs typeface="Calibri"/>
                <a:sym typeface="Calibri"/>
                <a:hlinkClick r:id="rId2">
                  <a:extLst>
                    <a:ext uri="{A12FA001-AC4F-418D-AE19-62706E023703}">
                      <ahyp:hlinkClr val="tx"/>
                    </a:ext>
                  </a:extLst>
                </a:hlinkClick>
              </a:rPr>
              <a:t>https://www.nachhaltigesbauen.de/fileadmin/publikationen/BBSR_LFNB_D_190125.pdf</a:t>
            </a:r>
            <a:endParaRPr b="0" i="0" sz="1100" u="none" strike="noStrike">
              <a:solidFill>
                <a:schemeClr val="dk1"/>
              </a:solidFill>
              <a:latin typeface="Calibri"/>
              <a:ea typeface="Calibri"/>
              <a:cs typeface="Calibri"/>
              <a:sym typeface="Calibri"/>
            </a:endParaRPr>
          </a:p>
          <a:p>
            <a:pPr indent="-180000" lvl="0" marL="180000" marR="0" rtl="0" algn="l">
              <a:lnSpc>
                <a:spcPct val="100000"/>
              </a:lnSpc>
              <a:spcBef>
                <a:spcPts val="0"/>
              </a:spcBef>
              <a:spcAft>
                <a:spcPts val="0"/>
              </a:spcAft>
              <a:buClr>
                <a:srgbClr val="000000"/>
              </a:buClr>
              <a:buSzPts val="1210"/>
              <a:buFont typeface="Arial"/>
              <a:buChar char="•"/>
            </a:pPr>
            <a:r>
              <a:rPr b="0" i="0" lang="de-DE" sz="1100" u="none" strike="noStrike">
                <a:solidFill>
                  <a:schemeClr val="dk1"/>
                </a:solidFill>
                <a:latin typeface="Calibri"/>
                <a:ea typeface="Calibri"/>
                <a:cs typeface="Calibri"/>
                <a:sym typeface="Calibri"/>
              </a:rPr>
              <a:t>DAB Deutsches Architektenblatt (2021): Nachhaltig bauen im Realitätscheck: Erfahrungen aus der Praxis. Online: </a:t>
            </a:r>
            <a:r>
              <a:rPr b="0" i="0" lang="de-DE" sz="1100" u="sng" cap="none" strike="noStrike">
                <a:solidFill>
                  <a:schemeClr val="dk1"/>
                </a:solidFill>
                <a:latin typeface="Calibri"/>
                <a:ea typeface="Calibri"/>
                <a:cs typeface="Calibri"/>
                <a:sym typeface="Calibri"/>
                <a:hlinkClick r:id="rId3">
                  <a:extLst>
                    <a:ext uri="{A12FA001-AC4F-418D-AE19-62706E023703}">
                      <ahyp:hlinkClr val="tx"/>
                    </a:ext>
                  </a:extLst>
                </a:hlinkClick>
              </a:rPr>
              <a:t>https://www.dabonline.de/2021/04/28/realitaetscheck-nachhaltig-bauen-erfahrungen-praxis-architektur-grafiken-statistiken/</a:t>
            </a:r>
            <a:endParaRPr b="0" i="0" sz="11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100" u="none" strike="noStrike">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t/>
            </a:r>
            <a:endParaRPr b="1" sz="1100">
              <a:solidFill>
                <a:schemeClr val="dk1"/>
              </a:solidFill>
              <a:latin typeface="Calibri"/>
              <a:ea typeface="Calibri"/>
              <a:cs typeface="Calibri"/>
              <a:sym typeface="Calibri"/>
            </a:endParaRPr>
          </a:p>
        </p:txBody>
      </p:sp>
      <p:sp>
        <p:nvSpPr>
          <p:cNvPr id="182" name="Google Shape;182;p2:notes"/>
          <p:cNvSpPr txBox="1"/>
          <p:nvPr>
            <p:ph idx="12" type="sldNum"/>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3:notes"/>
          <p:cNvSpPr/>
          <p:nvPr>
            <p:ph idx="2" type="sldImg"/>
          </p:nvPr>
        </p:nvSpPr>
        <p:spPr>
          <a:xfrm>
            <a:off x="479425" y="287338"/>
            <a:ext cx="6145213" cy="3455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1" name="Google Shape;221;p3:notes"/>
          <p:cNvSpPr txBox="1"/>
          <p:nvPr>
            <p:ph idx="1" type="body"/>
          </p:nvPr>
        </p:nvSpPr>
        <p:spPr>
          <a:xfrm>
            <a:off x="479424" y="3852000"/>
            <a:ext cx="6145213" cy="5492944"/>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690"/>
              </a:spcBef>
              <a:spcAft>
                <a:spcPts val="0"/>
              </a:spcAft>
              <a:buSzPts val="255"/>
              <a:buNone/>
            </a:pPr>
            <a:r>
              <a:rPr b="1" lang="de-DE" sz="1100">
                <a:solidFill>
                  <a:srgbClr val="000000"/>
                </a:solidFill>
              </a:rPr>
              <a:t>Beschreibung</a:t>
            </a:r>
            <a:endParaRPr sz="1100"/>
          </a:p>
          <a:p>
            <a:pPr indent="0" lvl="0" marL="0" rtl="0" algn="l">
              <a:lnSpc>
                <a:spcPct val="115000"/>
              </a:lnSpc>
              <a:spcBef>
                <a:spcPts val="0"/>
              </a:spcBef>
              <a:spcAft>
                <a:spcPts val="0"/>
              </a:spcAft>
              <a:buSzPts val="1400"/>
              <a:buNone/>
            </a:pPr>
            <a:r>
              <a:rPr lang="de-DE" sz="1100"/>
              <a:t>Der großen Wohnraumnachfrage im urbanen Raum mit neugeschaffenem Wohnraum durch Nachverdichtung zu begegnen, hat den bedeutenden Vorteil, dass die benötigte Infrastruktur (Straßen, Stromleitungen, Kanal etc.) bereits größtenteils vorhanden ist und nicht ressourcenintensiv neu gebaut werden muss. Demgegenüber kann Nachverdichtung aber auch den lokalen Versiegelungsgrad erhöhen und Grünflächen verringern sowie für soziale Spannungen sorgen, wenn sich alteingesessene Einwohner*innen durch zusätzlichen Lärm und Verkehr gestört sehen.</a:t>
            </a:r>
            <a:endParaRPr sz="1100"/>
          </a:p>
          <a:p>
            <a:pPr indent="0" lvl="0" marL="0" rtl="0" algn="l">
              <a:lnSpc>
                <a:spcPct val="100000"/>
              </a:lnSpc>
              <a:spcBef>
                <a:spcPts val="0"/>
              </a:spcBef>
              <a:spcAft>
                <a:spcPts val="0"/>
              </a:spcAft>
              <a:buSzPts val="255"/>
              <a:buNone/>
            </a:pPr>
            <a:r>
              <a:t/>
            </a:r>
            <a:endParaRPr b="1" sz="1100">
              <a:solidFill>
                <a:srgbClr val="000000"/>
              </a:solidFill>
            </a:endParaRPr>
          </a:p>
          <a:p>
            <a:pPr indent="0" lvl="0" marL="0" rtl="0" algn="l">
              <a:lnSpc>
                <a:spcPct val="100000"/>
              </a:lnSpc>
              <a:spcBef>
                <a:spcPts val="0"/>
              </a:spcBef>
              <a:spcAft>
                <a:spcPts val="0"/>
              </a:spcAft>
              <a:buSzPts val="255"/>
              <a:buNone/>
            </a:pPr>
            <a:r>
              <a:rPr b="1" lang="de-DE" sz="1100">
                <a:solidFill>
                  <a:srgbClr val="000000"/>
                </a:solidFill>
              </a:rPr>
              <a:t>Aufgabe</a:t>
            </a:r>
            <a:endParaRPr sz="1100">
              <a:solidFill>
                <a:srgbClr val="000000"/>
              </a:solidFill>
            </a:endParaRPr>
          </a:p>
          <a:p>
            <a:pPr indent="-180000" lvl="0" marL="180000" rtl="0" algn="l">
              <a:lnSpc>
                <a:spcPct val="100000"/>
              </a:lnSpc>
              <a:spcBef>
                <a:spcPts val="690"/>
              </a:spcBef>
              <a:spcAft>
                <a:spcPts val="0"/>
              </a:spcAft>
              <a:buSzPts val="1210"/>
              <a:buFont typeface="Arial"/>
              <a:buChar char="•"/>
            </a:pPr>
            <a:r>
              <a:rPr lang="de-DE" sz="1100">
                <a:solidFill>
                  <a:srgbClr val="000000"/>
                </a:solidFill>
              </a:rPr>
              <a:t>Welche Vor- und Nachteile von Nachverdichtung sehen Sie?</a:t>
            </a:r>
            <a:br>
              <a:rPr lang="de-DE" sz="1100">
                <a:solidFill>
                  <a:srgbClr val="000000"/>
                </a:solidFill>
              </a:rPr>
            </a:br>
            <a:r>
              <a:rPr lang="de-DE" sz="1100">
                <a:solidFill>
                  <a:srgbClr val="000000"/>
                </a:solidFill>
              </a:rPr>
              <a:t>Vorteile: weniger Flächenversiegelung im Vergleich mit Neubau auf grüner Wiese; Ressourcen- und Zeitersparnis durch Nutzung vorhandener Infrastruktur;…</a:t>
            </a:r>
            <a:br>
              <a:rPr lang="de-DE" sz="1100">
                <a:solidFill>
                  <a:srgbClr val="000000"/>
                </a:solidFill>
              </a:rPr>
            </a:br>
            <a:r>
              <a:rPr lang="de-DE" sz="1100">
                <a:solidFill>
                  <a:srgbClr val="000000"/>
                </a:solidFill>
              </a:rPr>
              <a:t>Nachteile: ggf. Veränderung des Stadtbildes; lokale Erhöhung der Versiegelung; ggf. Potenzial für soziale Spannungen</a:t>
            </a:r>
            <a:endParaRPr/>
          </a:p>
          <a:p>
            <a:pPr indent="-180000" lvl="0" marL="180000" rtl="0" algn="l">
              <a:lnSpc>
                <a:spcPct val="100000"/>
              </a:lnSpc>
              <a:spcBef>
                <a:spcPts val="690"/>
              </a:spcBef>
              <a:spcAft>
                <a:spcPts val="0"/>
              </a:spcAft>
              <a:buSzPts val="1210"/>
              <a:buFont typeface="Arial"/>
              <a:buChar char="•"/>
            </a:pPr>
            <a:r>
              <a:rPr lang="de-DE" sz="1100">
                <a:solidFill>
                  <a:srgbClr val="000000"/>
                </a:solidFill>
              </a:rPr>
              <a:t>Gab es bei Ihnen in der Nachbarschaft schon einmal Konflikte und wenn ja, hatte die Wohnsituation (z.B. Lärmübertragung etc.) einen Einfluss?</a:t>
            </a:r>
            <a:endParaRPr/>
          </a:p>
          <a:p>
            <a:pPr indent="-180000" lvl="0" marL="180000" rtl="0" algn="l">
              <a:lnSpc>
                <a:spcPct val="100000"/>
              </a:lnSpc>
              <a:spcBef>
                <a:spcPts val="690"/>
              </a:spcBef>
              <a:spcAft>
                <a:spcPts val="0"/>
              </a:spcAft>
              <a:buSzPts val="1210"/>
              <a:buFont typeface="Arial"/>
              <a:buChar char="•"/>
            </a:pPr>
            <a:r>
              <a:rPr lang="de-DE" sz="1100">
                <a:solidFill>
                  <a:srgbClr val="000000"/>
                </a:solidFill>
              </a:rPr>
              <a:t>Wie kann man sozialen Spannungen und Konflikten in der Nachbarschaft vorbeugen? Zum Beispiel Einbeziehung der Anwohner*innen in den Planungsprozess; konstruktiver Lärmschutz; verkehrsberuhigende Maßnahmen; ... </a:t>
            </a:r>
            <a:endParaRPr sz="1100"/>
          </a:p>
          <a:p>
            <a:pPr indent="0" lvl="0" marL="0" rtl="0" algn="l">
              <a:lnSpc>
                <a:spcPct val="100000"/>
              </a:lnSpc>
              <a:spcBef>
                <a:spcPts val="0"/>
              </a:spcBef>
              <a:spcAft>
                <a:spcPts val="0"/>
              </a:spcAft>
              <a:buSzPts val="1400"/>
              <a:buNone/>
            </a:pPr>
            <a:r>
              <a:t/>
            </a:r>
            <a:endParaRPr b="1" sz="1100"/>
          </a:p>
          <a:p>
            <a:pPr indent="0" lvl="0" marL="0" rtl="0" algn="l">
              <a:lnSpc>
                <a:spcPct val="100000"/>
              </a:lnSpc>
              <a:spcBef>
                <a:spcPts val="0"/>
              </a:spcBef>
              <a:spcAft>
                <a:spcPts val="0"/>
              </a:spcAft>
              <a:buSzPts val="1400"/>
              <a:buNone/>
            </a:pPr>
            <a:r>
              <a:rPr b="1" lang="de-DE" sz="1100"/>
              <a:t>Bilder</a:t>
            </a:r>
            <a:endParaRPr b="1" sz="1100"/>
          </a:p>
          <a:p>
            <a:pPr indent="-180000" lvl="0" marL="180000" rtl="0" algn="l">
              <a:lnSpc>
                <a:spcPct val="100000"/>
              </a:lnSpc>
              <a:spcBef>
                <a:spcPts val="0"/>
              </a:spcBef>
              <a:spcAft>
                <a:spcPts val="0"/>
              </a:spcAft>
              <a:buSzPts val="1210"/>
              <a:buFont typeface="Arial"/>
              <a:buChar char="•"/>
            </a:pPr>
            <a:r>
              <a:rPr lang="de-DE" sz="1100"/>
              <a:t>Public Domain Vectors: https://publicdomainvectors.org/de/kostenlose-vektorgrafiken/Bunte-H%C3%A4user-und-Luftballons/64186.html</a:t>
            </a:r>
            <a:endParaRPr sz="1100"/>
          </a:p>
        </p:txBody>
      </p:sp>
      <p:sp>
        <p:nvSpPr>
          <p:cNvPr id="222" name="Google Shape;222;p3:notes"/>
          <p:cNvSpPr txBox="1"/>
          <p:nvPr>
            <p:ph idx="12" type="sldNum"/>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5:notes"/>
          <p:cNvSpPr/>
          <p:nvPr>
            <p:ph idx="2" type="sldImg"/>
          </p:nvPr>
        </p:nvSpPr>
        <p:spPr>
          <a:xfrm>
            <a:off x="479425" y="252413"/>
            <a:ext cx="6145213" cy="3455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5" name="Google Shape;235;p5:notes"/>
          <p:cNvSpPr txBox="1"/>
          <p:nvPr>
            <p:ph idx="1" type="body"/>
          </p:nvPr>
        </p:nvSpPr>
        <p:spPr>
          <a:xfrm>
            <a:off x="479425" y="3852000"/>
            <a:ext cx="6145212" cy="5890402"/>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690"/>
              </a:spcBef>
              <a:spcAft>
                <a:spcPts val="0"/>
              </a:spcAft>
              <a:buSzPts val="255"/>
              <a:buNone/>
            </a:pPr>
            <a:r>
              <a:rPr b="1" lang="de-DE" sz="1050">
                <a:solidFill>
                  <a:schemeClr val="dk1"/>
                </a:solidFill>
                <a:latin typeface="Calibri"/>
                <a:ea typeface="Calibri"/>
                <a:cs typeface="Calibri"/>
                <a:sym typeface="Calibri"/>
              </a:rPr>
              <a:t>Beschreibung</a:t>
            </a:r>
            <a:endParaRPr b="0" i="0" sz="1050" u="none" strike="noStrike">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255"/>
              <a:buNone/>
            </a:pPr>
            <a:r>
              <a:rPr b="0" i="0" lang="de-DE" sz="1050" u="none" strike="noStrike">
                <a:solidFill>
                  <a:schemeClr val="dk1"/>
                </a:solidFill>
                <a:latin typeface="Calibri"/>
                <a:ea typeface="Calibri"/>
                <a:cs typeface="Calibri"/>
                <a:sym typeface="Calibri"/>
              </a:rPr>
              <a:t>Elemente blau-grüner Infrastruktur wie Bäume, Parks, Dach- und Fassadenbegrünungen, entsiegelte Höfe mit Grünflächen etc. können durch Verdunstung und Beschattung den Hitzestress in Städten reduzieren und bieten zudem eine hohe Aufenthaltsqualität. Jedoch kann der Aufwand für Pflege und Erhalt dieser grünen Infrastrukturen höher sein als bei klassischen “Betonwüsten”. Durch herabfallendes Laub fällt zusätzlicher Reinigungsaufwand an und Bäume und Pflanzen müssen ggf. in Trockenphasen bewässert werden, Grünstreifen müssen gemäht werden etc. </a:t>
            </a:r>
            <a:endParaRPr/>
          </a:p>
          <a:p>
            <a:pPr indent="0" lvl="0" marL="0" marR="0" rtl="0" algn="l">
              <a:lnSpc>
                <a:spcPct val="100000"/>
              </a:lnSpc>
              <a:spcBef>
                <a:spcPts val="690"/>
              </a:spcBef>
              <a:spcAft>
                <a:spcPts val="0"/>
              </a:spcAft>
              <a:buClr>
                <a:srgbClr val="000000"/>
              </a:buClr>
              <a:buSzPts val="255"/>
              <a:buFont typeface="Arial"/>
              <a:buNone/>
            </a:pPr>
            <a:r>
              <a:rPr b="0" i="0" lang="de-DE" sz="1050" u="none" strike="noStrike">
                <a:solidFill>
                  <a:schemeClr val="dk1"/>
                </a:solidFill>
                <a:latin typeface="Calibri"/>
                <a:ea typeface="Calibri"/>
                <a:cs typeface="Calibri"/>
                <a:sym typeface="Calibri"/>
              </a:rPr>
              <a:t>Um die Qualitäten grüner Infrastruktur langfristig zu erhalten, müssen Rahmenbedingungen für dauerhafte und fachgerechte Pflege und Management gegeben sein (z.B. anhand von Pflege- und Entwicklungsplänen). In vielen Kommunen sind die benötigten Mittel für Pflege und Unterhalt von Stadtgrün nicht ausreichend bemessen. Folgekosten verringern auch die Bereitschaft zur Neuanlage weiterer grüner Infrastrukturen in Städten und Gemeinden. Damit grüne Infrastruktur erhalten und weiterentwickelt wird, bedarf es der Wertschätzung durch Politik, Verwaltung und Gesellschaft sowie der Bereitstellung ausreichender finanzieller und personeller Ressourcen. Ergänzend können Fördermittel, Spenden und Patenschaften entsprechende Projekte unterstützen (BfN 2017).</a:t>
            </a:r>
            <a:endParaRPr/>
          </a:p>
          <a:p>
            <a:pPr indent="0" lvl="0" marL="0" rtl="0" algn="l">
              <a:lnSpc>
                <a:spcPct val="100000"/>
              </a:lnSpc>
              <a:spcBef>
                <a:spcPts val="0"/>
              </a:spcBef>
              <a:spcAft>
                <a:spcPts val="0"/>
              </a:spcAft>
              <a:buSzPts val="255"/>
              <a:buNone/>
            </a:pPr>
            <a:r>
              <a:t/>
            </a:r>
            <a:endParaRPr b="1" sz="105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255"/>
              <a:buNone/>
            </a:pPr>
            <a:r>
              <a:rPr b="1" lang="de-DE" sz="1050">
                <a:solidFill>
                  <a:schemeClr val="dk1"/>
                </a:solidFill>
                <a:latin typeface="Calibri"/>
                <a:ea typeface="Calibri"/>
                <a:cs typeface="Calibri"/>
                <a:sym typeface="Calibri"/>
              </a:rPr>
              <a:t>Quelle</a:t>
            </a:r>
            <a:endParaRPr/>
          </a:p>
          <a:p>
            <a:pPr indent="-171450" lvl="0" marL="171450" rtl="0" algn="l">
              <a:lnSpc>
                <a:spcPct val="100000"/>
              </a:lnSpc>
              <a:spcBef>
                <a:spcPts val="0"/>
              </a:spcBef>
              <a:spcAft>
                <a:spcPts val="0"/>
              </a:spcAft>
              <a:buSzPts val="1155"/>
              <a:buFont typeface="Arial"/>
              <a:buChar char="•"/>
            </a:pPr>
            <a:r>
              <a:rPr b="0" lang="de-DE" sz="1050">
                <a:solidFill>
                  <a:schemeClr val="dk1"/>
                </a:solidFill>
                <a:latin typeface="Calibri"/>
                <a:ea typeface="Calibri"/>
                <a:cs typeface="Calibri"/>
                <a:sym typeface="Calibri"/>
              </a:rPr>
              <a:t>BfN Bundesamt für Naturschutz (2017): Urbane grüne Infrastruktur. Grundlage für attraktive zukunftsfähige Städte. Online: </a:t>
            </a:r>
            <a:r>
              <a:rPr lang="de-DE" sz="1050">
                <a:solidFill>
                  <a:schemeClr val="dk1"/>
                </a:solidFill>
                <a:latin typeface="Calibri"/>
                <a:ea typeface="Calibri"/>
                <a:cs typeface="Calibri"/>
                <a:sym typeface="Calibri"/>
              </a:rPr>
              <a:t>https://biologischevielfalt.bfn.de/fileadmin/NBS/images/Dialogforen/UGI_Broschuere.pdf</a:t>
            </a:r>
            <a:endParaRPr b="0" sz="105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t/>
            </a:r>
            <a:endParaRPr b="1" sz="105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b="1" lang="de-DE" sz="1050">
                <a:solidFill>
                  <a:schemeClr val="dk1"/>
                </a:solidFill>
                <a:latin typeface="Calibri"/>
                <a:ea typeface="Calibri"/>
                <a:cs typeface="Calibri"/>
                <a:sym typeface="Calibri"/>
              </a:rPr>
              <a:t>Bilder</a:t>
            </a:r>
            <a:endParaRPr/>
          </a:p>
          <a:p>
            <a:pPr indent="-171450" lvl="0" marL="171450" rtl="0" algn="l">
              <a:lnSpc>
                <a:spcPct val="100000"/>
              </a:lnSpc>
              <a:spcBef>
                <a:spcPts val="0"/>
              </a:spcBef>
              <a:spcAft>
                <a:spcPts val="0"/>
              </a:spcAft>
              <a:buSzPts val="1155"/>
              <a:buFont typeface="Arial"/>
              <a:buChar char="•"/>
            </a:pPr>
            <a:r>
              <a:rPr b="0" lang="de-DE" sz="1050">
                <a:solidFill>
                  <a:schemeClr val="dk1"/>
                </a:solidFill>
                <a:latin typeface="Calibri"/>
                <a:ea typeface="Calibri"/>
                <a:cs typeface="Calibri"/>
                <a:sym typeface="Calibri"/>
              </a:rPr>
              <a:t>The Noun Project: https://thenounproject.com/icon/broom-1925771/</a:t>
            </a:r>
            <a:endParaRPr/>
          </a:p>
          <a:p>
            <a:pPr indent="-171450" lvl="0" marL="171450" rtl="0" algn="l">
              <a:lnSpc>
                <a:spcPct val="100000"/>
              </a:lnSpc>
              <a:spcBef>
                <a:spcPts val="0"/>
              </a:spcBef>
              <a:spcAft>
                <a:spcPts val="0"/>
              </a:spcAft>
              <a:buSzPts val="1155"/>
              <a:buFont typeface="Arial"/>
              <a:buChar char="•"/>
            </a:pPr>
            <a:r>
              <a:rPr b="0" lang="de-DE" sz="1050">
                <a:solidFill>
                  <a:schemeClr val="dk1"/>
                </a:solidFill>
                <a:latin typeface="Calibri"/>
                <a:ea typeface="Calibri"/>
                <a:cs typeface="Calibri"/>
                <a:sym typeface="Calibri"/>
              </a:rPr>
              <a:t>The Noun Project: https://thenounproject.com/icon/mower-4516681/</a:t>
            </a:r>
            <a:endParaRPr/>
          </a:p>
          <a:p>
            <a:pPr indent="-171450" lvl="0" marL="171450" rtl="0" algn="l">
              <a:lnSpc>
                <a:spcPct val="100000"/>
              </a:lnSpc>
              <a:spcBef>
                <a:spcPts val="0"/>
              </a:spcBef>
              <a:spcAft>
                <a:spcPts val="0"/>
              </a:spcAft>
              <a:buSzPts val="1155"/>
              <a:buFont typeface="Arial"/>
              <a:buChar char="•"/>
            </a:pPr>
            <a:r>
              <a:rPr b="0" lang="de-DE" sz="1050">
                <a:solidFill>
                  <a:schemeClr val="dk1"/>
                </a:solidFill>
                <a:latin typeface="Calibri"/>
                <a:ea typeface="Calibri"/>
                <a:cs typeface="Calibri"/>
                <a:sym typeface="Calibri"/>
              </a:rPr>
              <a:t>Public Domain Vectors: https://publicdomainvectors.org/de/kostenlose-vektorgrafiken/Gr%C3%BCn-herbst-Leaf-Vektor-Zeichnung/35411.html</a:t>
            </a:r>
            <a:endParaRPr/>
          </a:p>
          <a:p>
            <a:pPr indent="-171450" lvl="0" marL="171450" rtl="0" algn="l">
              <a:lnSpc>
                <a:spcPct val="100000"/>
              </a:lnSpc>
              <a:spcBef>
                <a:spcPts val="0"/>
              </a:spcBef>
              <a:spcAft>
                <a:spcPts val="0"/>
              </a:spcAft>
              <a:buSzPts val="1155"/>
              <a:buFont typeface="Arial"/>
              <a:buChar char="•"/>
            </a:pPr>
            <a:r>
              <a:rPr b="0" lang="de-DE" sz="1050">
                <a:solidFill>
                  <a:schemeClr val="dk1"/>
                </a:solidFill>
                <a:latin typeface="Calibri"/>
                <a:ea typeface="Calibri"/>
                <a:cs typeface="Calibri"/>
                <a:sym typeface="Calibri"/>
              </a:rPr>
              <a:t>Public Domain Vectors: https://publicdomainvectors.org/de/kostenlose-vektorgrafiken/Leaf-Silhouette-vektor/2865.html</a:t>
            </a:r>
            <a:endParaRPr/>
          </a:p>
          <a:p>
            <a:pPr indent="-171450" lvl="0" marL="171450" rtl="0" algn="l">
              <a:lnSpc>
                <a:spcPct val="100000"/>
              </a:lnSpc>
              <a:spcBef>
                <a:spcPts val="0"/>
              </a:spcBef>
              <a:spcAft>
                <a:spcPts val="0"/>
              </a:spcAft>
              <a:buSzPts val="1155"/>
              <a:buFont typeface="Arial"/>
              <a:buChar char="•"/>
            </a:pPr>
            <a:r>
              <a:rPr b="0" lang="de-DE" sz="1050">
                <a:solidFill>
                  <a:schemeClr val="dk1"/>
                </a:solidFill>
                <a:latin typeface="Calibri"/>
                <a:ea typeface="Calibri"/>
                <a:cs typeface="Calibri"/>
                <a:sym typeface="Calibri"/>
              </a:rPr>
              <a:t>Public Domain Vectors: https://publicdomainvectors.org/de/kostenlose-vektorgrafiken/Bank-zwischen-zwei-B%C3%A4umen/86735.html</a:t>
            </a:r>
            <a:endParaRPr/>
          </a:p>
          <a:p>
            <a:pPr indent="0" lvl="0" marL="0" rtl="0" algn="l">
              <a:lnSpc>
                <a:spcPct val="100000"/>
              </a:lnSpc>
              <a:spcBef>
                <a:spcPts val="0"/>
              </a:spcBef>
              <a:spcAft>
                <a:spcPts val="0"/>
              </a:spcAft>
              <a:buSzPts val="1400"/>
              <a:buNone/>
            </a:pPr>
            <a:r>
              <a:t/>
            </a:r>
            <a:endParaRPr b="0" sz="105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t/>
            </a:r>
            <a:endParaRPr b="0" sz="105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t/>
            </a:r>
            <a:endParaRPr b="0" sz="105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t/>
            </a:r>
            <a:endParaRPr b="0" sz="105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t/>
            </a:r>
            <a:endParaRPr b="0" sz="105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t/>
            </a:r>
            <a:endParaRPr b="0" sz="105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t/>
            </a:r>
            <a:endParaRPr b="0" sz="1050">
              <a:solidFill>
                <a:schemeClr val="dk1"/>
              </a:solidFill>
              <a:latin typeface="Calibri"/>
              <a:ea typeface="Calibri"/>
              <a:cs typeface="Calibri"/>
              <a:sym typeface="Calibri"/>
            </a:endParaRPr>
          </a:p>
        </p:txBody>
      </p:sp>
      <p:sp>
        <p:nvSpPr>
          <p:cNvPr id="236" name="Google Shape;236;p5:notes"/>
          <p:cNvSpPr txBox="1"/>
          <p:nvPr>
            <p:ph idx="12" type="sldNum"/>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folie">
  <p:cSld name="Titelfolie">
    <p:spTree>
      <p:nvGrpSpPr>
        <p:cNvPr id="16" name="Shape 16"/>
        <p:cNvGrpSpPr/>
        <p:nvPr/>
      </p:nvGrpSpPr>
      <p:grpSpPr>
        <a:xfrm>
          <a:off x="0" y="0"/>
          <a:ext cx="0" cy="0"/>
          <a:chOff x="0" y="0"/>
          <a:chExt cx="0" cy="0"/>
        </a:xfrm>
      </p:grpSpPr>
      <p:sp>
        <p:nvSpPr>
          <p:cNvPr id="17" name="Google Shape;17;p27"/>
          <p:cNvSpPr txBox="1"/>
          <p:nvPr>
            <p:ph type="ctrTitle"/>
          </p:nvPr>
        </p:nvSpPr>
        <p:spPr>
          <a:xfrm>
            <a:off x="312928" y="1122363"/>
            <a:ext cx="8278368"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SzPts val="4000"/>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27"/>
          <p:cNvSpPr txBox="1"/>
          <p:nvPr>
            <p:ph idx="1" type="subTitle"/>
          </p:nvPr>
        </p:nvSpPr>
        <p:spPr>
          <a:xfrm>
            <a:off x="312928" y="3602038"/>
            <a:ext cx="8278368"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SzPts val="2800"/>
              <a:buNone/>
              <a:defRPr sz="3200">
                <a:solidFill>
                  <a:srgbClr val="FF2F92"/>
                </a:solidFill>
              </a:defRPr>
            </a:lvl1pPr>
            <a:lvl2pPr lvl="1" algn="ctr">
              <a:lnSpc>
                <a:spcPct val="90000"/>
              </a:lnSpc>
              <a:spcBef>
                <a:spcPts val="500"/>
              </a:spcBef>
              <a:spcAft>
                <a:spcPts val="0"/>
              </a:spcAft>
              <a:buSzPts val="2400"/>
              <a:buNone/>
              <a:defRPr sz="2000"/>
            </a:lvl2pPr>
            <a:lvl3pPr lvl="2" algn="ctr">
              <a:lnSpc>
                <a:spcPct val="90000"/>
              </a:lnSpc>
              <a:spcBef>
                <a:spcPts val="500"/>
              </a:spcBef>
              <a:spcAft>
                <a:spcPts val="0"/>
              </a:spcAft>
              <a:buSzPts val="2000"/>
              <a:buNone/>
              <a:defRPr sz="1800"/>
            </a:lvl3pPr>
            <a:lvl4pPr lvl="3" algn="ctr">
              <a:lnSpc>
                <a:spcPct val="90000"/>
              </a:lnSpc>
              <a:spcBef>
                <a:spcPts val="500"/>
              </a:spcBef>
              <a:spcAft>
                <a:spcPts val="0"/>
              </a:spcAft>
              <a:buSzPts val="1800"/>
              <a:buNone/>
              <a:defRPr sz="1600"/>
            </a:lvl4pPr>
            <a:lvl5pPr lvl="4" algn="ctr">
              <a:lnSpc>
                <a:spcPct val="90000"/>
              </a:lnSpc>
              <a:spcBef>
                <a:spcPts val="500"/>
              </a:spcBef>
              <a:spcAft>
                <a:spcPts val="0"/>
              </a:spcAft>
              <a:buSzPts val="1800"/>
              <a:buNone/>
              <a:defRPr sz="1600"/>
            </a:lvl5pPr>
            <a:lvl6pPr lvl="5" algn="ctr">
              <a:lnSpc>
                <a:spcPct val="90000"/>
              </a:lnSpc>
              <a:spcBef>
                <a:spcPts val="500"/>
              </a:spcBef>
              <a:spcAft>
                <a:spcPts val="0"/>
              </a:spcAft>
              <a:buSzPts val="1800"/>
              <a:buNone/>
              <a:defRPr sz="1600"/>
            </a:lvl6pPr>
            <a:lvl7pPr lvl="6" algn="ctr">
              <a:lnSpc>
                <a:spcPct val="90000"/>
              </a:lnSpc>
              <a:spcBef>
                <a:spcPts val="500"/>
              </a:spcBef>
              <a:spcAft>
                <a:spcPts val="0"/>
              </a:spcAft>
              <a:buSzPts val="1800"/>
              <a:buNone/>
              <a:defRPr sz="1600"/>
            </a:lvl7pPr>
            <a:lvl8pPr lvl="7" algn="ctr">
              <a:lnSpc>
                <a:spcPct val="90000"/>
              </a:lnSpc>
              <a:spcBef>
                <a:spcPts val="500"/>
              </a:spcBef>
              <a:spcAft>
                <a:spcPts val="0"/>
              </a:spcAft>
              <a:buSzPts val="1800"/>
              <a:buNone/>
              <a:defRPr sz="1600"/>
            </a:lvl8pPr>
            <a:lvl9pPr lvl="8" algn="ctr">
              <a:lnSpc>
                <a:spcPct val="90000"/>
              </a:lnSpc>
              <a:spcBef>
                <a:spcPts val="500"/>
              </a:spcBef>
              <a:spcAft>
                <a:spcPts val="0"/>
              </a:spcAft>
              <a:buSzPts val="1800"/>
              <a:buNone/>
              <a:defRPr sz="1600"/>
            </a:lvl9pPr>
          </a:lstStyle>
          <a:p/>
        </p:txBody>
      </p:sp>
      <p:sp>
        <p:nvSpPr>
          <p:cNvPr id="19" name="Google Shape;19;p27"/>
          <p:cNvSpPr txBox="1"/>
          <p:nvPr>
            <p:ph idx="11" type="ftr"/>
          </p:nvPr>
        </p:nvSpPr>
        <p:spPr>
          <a:xfrm>
            <a:off x="720592" y="6258560"/>
            <a:ext cx="2541084" cy="56372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p:txBody>
      </p:sp>
      <p:sp>
        <p:nvSpPr>
          <p:cNvPr id="20" name="Google Shape;20;p27"/>
          <p:cNvSpPr txBox="1"/>
          <p:nvPr>
            <p:ph idx="12" type="sldNum"/>
          </p:nvPr>
        </p:nvSpPr>
        <p:spPr>
          <a:xfrm>
            <a:off x="1" y="6258560"/>
            <a:ext cx="619381" cy="563723"/>
          </a:xfrm>
          <a:prstGeom prst="rect">
            <a:avLst/>
          </a:prstGeom>
          <a:noFill/>
          <a:ln>
            <a:noFill/>
          </a:ln>
        </p:spPr>
        <p:txBody>
          <a:bodyPr anchorCtr="0" anchor="ctr" bIns="45700" lIns="0" spcFirstLastPara="1" rIns="0"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21" name="Google Shape;21;p27"/>
          <p:cNvSpPr/>
          <p:nvPr>
            <p:ph idx="2" type="pic"/>
          </p:nvPr>
        </p:nvSpPr>
        <p:spPr>
          <a:xfrm>
            <a:off x="9091423" y="1418600"/>
            <a:ext cx="2681986" cy="1431290"/>
          </a:xfrm>
          <a:prstGeom prst="rect">
            <a:avLst/>
          </a:prstGeom>
          <a:noFill/>
          <a:ln>
            <a:noFill/>
          </a:ln>
        </p:spPr>
      </p:sp>
      <p:sp>
        <p:nvSpPr>
          <p:cNvPr id="22" name="Google Shape;22;p27"/>
          <p:cNvSpPr/>
          <p:nvPr>
            <p:ph idx="3" type="pic"/>
          </p:nvPr>
        </p:nvSpPr>
        <p:spPr>
          <a:xfrm>
            <a:off x="9091422" y="3009656"/>
            <a:ext cx="2681986" cy="1431290"/>
          </a:xfrm>
          <a:prstGeom prst="rect">
            <a:avLst/>
          </a:prstGeom>
          <a:noFill/>
          <a:ln>
            <a:noFill/>
          </a:ln>
        </p:spPr>
      </p:sp>
      <p:sp>
        <p:nvSpPr>
          <p:cNvPr id="23" name="Google Shape;23;p27"/>
          <p:cNvSpPr txBox="1"/>
          <p:nvPr>
            <p:ph idx="4" type="body"/>
          </p:nvPr>
        </p:nvSpPr>
        <p:spPr>
          <a:xfrm>
            <a:off x="9091613" y="4531540"/>
            <a:ext cx="2681287" cy="1523185"/>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0"/>
              </a:spcBef>
              <a:spcAft>
                <a:spcPts val="0"/>
              </a:spcAft>
              <a:buSzPts val="2800"/>
              <a:buNone/>
              <a:defRPr sz="1800"/>
            </a:lvl1pPr>
            <a:lvl2pPr indent="-381000" lvl="1" marL="914400" algn="l">
              <a:lnSpc>
                <a:spcPct val="90000"/>
              </a:lnSpc>
              <a:spcBef>
                <a:spcPts val="500"/>
              </a:spcBef>
              <a:spcAft>
                <a:spcPts val="0"/>
              </a:spcAft>
              <a:buSzPts val="2400"/>
              <a:buChar char="•"/>
              <a:defRPr/>
            </a:lvl2pPr>
            <a:lvl3pPr indent="-355600" lvl="2" marL="1371600" algn="l">
              <a:lnSpc>
                <a:spcPct val="90000"/>
              </a:lnSpc>
              <a:spcBef>
                <a:spcPts val="500"/>
              </a:spcBef>
              <a:spcAft>
                <a:spcPts val="0"/>
              </a:spcAft>
              <a:buSzPts val="20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
        <p:nvSpPr>
          <p:cNvPr id="24" name="Google Shape;24;p27"/>
          <p:cNvSpPr/>
          <p:nvPr/>
        </p:nvSpPr>
        <p:spPr>
          <a:xfrm>
            <a:off x="309691" y="3548557"/>
            <a:ext cx="8280000" cy="24455"/>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p:cSld name="1_Standardfolie">
    <p:spTree>
      <p:nvGrpSpPr>
        <p:cNvPr id="25" name="Shape 25"/>
        <p:cNvGrpSpPr/>
        <p:nvPr/>
      </p:nvGrpSpPr>
      <p:grpSpPr>
        <a:xfrm>
          <a:off x="0" y="0"/>
          <a:ext cx="0" cy="0"/>
          <a:chOff x="0" y="0"/>
          <a:chExt cx="0" cy="0"/>
        </a:xfrm>
      </p:grpSpPr>
      <p:sp>
        <p:nvSpPr>
          <p:cNvPr id="26" name="Google Shape;26;p125"/>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27" name="Google Shape;27;p125"/>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Font typeface="Calibri"/>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125"/>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 name="Google Shape;29;p125"/>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30" name="Google Shape;30;p125"/>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31" name="Google Shape;31;p125"/>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Abbildung">
  <p:cSld name="Abbildung Bild">
    <p:spTree>
      <p:nvGrpSpPr>
        <p:cNvPr id="32" name="Shape 32"/>
        <p:cNvGrpSpPr/>
        <p:nvPr/>
      </p:nvGrpSpPr>
      <p:grpSpPr>
        <a:xfrm>
          <a:off x="0" y="0"/>
          <a:ext cx="0" cy="0"/>
          <a:chOff x="0" y="0"/>
          <a:chExt cx="0" cy="0"/>
        </a:xfrm>
      </p:grpSpPr>
      <p:sp>
        <p:nvSpPr>
          <p:cNvPr id="33" name="Google Shape;33;g13c8bb42d54_0_79"/>
          <p:cNvSpPr txBox="1"/>
          <p:nvPr>
            <p:ph type="title"/>
          </p:nvPr>
        </p:nvSpPr>
        <p:spPr>
          <a:xfrm>
            <a:off x="359999"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g13c8bb42d54_0_79"/>
          <p:cNvSpPr/>
          <p:nvPr>
            <p:ph idx="2" type="pic"/>
          </p:nvPr>
        </p:nvSpPr>
        <p:spPr>
          <a:xfrm>
            <a:off x="360363" y="1368000"/>
            <a:ext cx="11518900" cy="4680000"/>
          </a:xfrm>
          <a:prstGeom prst="rect">
            <a:avLst/>
          </a:prstGeom>
          <a:noFill/>
          <a:ln>
            <a:noFill/>
          </a:ln>
        </p:spPr>
      </p:sp>
      <p:sp>
        <p:nvSpPr>
          <p:cNvPr id="35" name="Google Shape;35;g13c8bb42d54_0_79"/>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36" name="Google Shape;36;g13c8bb42d54_0_79"/>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g13c8bb42d54_0_79"/>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38" name="Google Shape;38;g13c8bb42d54_0_79"/>
          <p:cNvSpPr txBox="1"/>
          <p:nvPr>
            <p:ph idx="3"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39" name="Google Shape;39;g13c8bb42d54_0_79"/>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Abbildung">
  <p:cSld name="1_Standardfolie Abbildung">
    <p:spTree>
      <p:nvGrpSpPr>
        <p:cNvPr id="40" name="Shape 40"/>
        <p:cNvGrpSpPr/>
        <p:nvPr/>
      </p:nvGrpSpPr>
      <p:grpSpPr>
        <a:xfrm>
          <a:off x="0" y="0"/>
          <a:ext cx="0" cy="0"/>
          <a:chOff x="0" y="0"/>
          <a:chExt cx="0" cy="0"/>
        </a:xfrm>
      </p:grpSpPr>
      <p:sp>
        <p:nvSpPr>
          <p:cNvPr id="41" name="Google Shape;41;p122"/>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122"/>
          <p:cNvSpPr/>
          <p:nvPr>
            <p:ph idx="2" type="pic"/>
          </p:nvPr>
        </p:nvSpPr>
        <p:spPr>
          <a:xfrm>
            <a:off x="5400009" y="1367999"/>
            <a:ext cx="6480000" cy="4680000"/>
          </a:xfrm>
          <a:prstGeom prst="rect">
            <a:avLst/>
          </a:prstGeom>
          <a:noFill/>
          <a:ln>
            <a:noFill/>
          </a:ln>
        </p:spPr>
      </p:sp>
      <p:sp>
        <p:nvSpPr>
          <p:cNvPr id="43" name="Google Shape;43;p122"/>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44" name="Google Shape;44;p122"/>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 name="Google Shape;45;p122"/>
          <p:cNvSpPr txBox="1"/>
          <p:nvPr>
            <p:ph idx="1" type="body"/>
          </p:nvPr>
        </p:nvSpPr>
        <p:spPr>
          <a:xfrm>
            <a:off x="360009" y="1367999"/>
            <a:ext cx="5040000" cy="4680000"/>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0"/>
              </a:spcBef>
              <a:spcAft>
                <a:spcPts val="0"/>
              </a:spcAft>
              <a:buClr>
                <a:schemeClr val="dk1"/>
              </a:buClr>
              <a:buSzPts val="1800"/>
              <a:buChar char="•"/>
              <a:defRPr sz="2000">
                <a:latin typeface="Trebuchet MS"/>
                <a:ea typeface="Trebuchet MS"/>
                <a:cs typeface="Trebuchet MS"/>
                <a:sym typeface="Trebuchet MS"/>
              </a:defRPr>
            </a:lvl1pPr>
            <a:lvl2pPr indent="-330200" lvl="1" marL="914400" marR="0" algn="l">
              <a:lnSpc>
                <a:spcPct val="110000"/>
              </a:lnSpc>
              <a:spcBef>
                <a:spcPts val="3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2pPr>
            <a:lvl3pPr indent="-317500" lvl="2" marL="137160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3pPr>
            <a:lvl4pPr indent="-330200" lvl="3" marL="182880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46" name="Google Shape;46;p122"/>
          <p:cNvSpPr txBox="1"/>
          <p:nvPr>
            <p:ph idx="3"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47" name="Google Shape;47;p122"/>
          <p:cNvSpPr txBox="1"/>
          <p:nvPr>
            <p:ph idx="4"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48" name="Google Shape;48;p122"/>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Abbildung">
  <p:cSld name="Abbildung Graphik">
    <p:spTree>
      <p:nvGrpSpPr>
        <p:cNvPr id="49" name="Shape 49"/>
        <p:cNvGrpSpPr/>
        <p:nvPr/>
      </p:nvGrpSpPr>
      <p:grpSpPr>
        <a:xfrm>
          <a:off x="0" y="0"/>
          <a:ext cx="0" cy="0"/>
          <a:chOff x="0" y="0"/>
          <a:chExt cx="0" cy="0"/>
        </a:xfrm>
      </p:grpSpPr>
      <p:sp>
        <p:nvSpPr>
          <p:cNvPr id="50" name="Google Shape;50;g13c3dcbfdba_0_382"/>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g13c3dcbfdba_0_382"/>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52" name="Google Shape;52;g13c3dcbfdba_0_382"/>
          <p:cNvSpPr/>
          <p:nvPr>
            <p:ph idx="2" type="chart"/>
          </p:nvPr>
        </p:nvSpPr>
        <p:spPr>
          <a:xfrm>
            <a:off x="360363" y="1368000"/>
            <a:ext cx="11518900" cy="46800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None/>
              <a:defRPr b="0" i="0" sz="20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3" name="Google Shape;53;g13c3dcbfdba_0_382"/>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 name="Google Shape;54;g13c3dcbfdba_0_382"/>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55" name="Google Shape;55;g13c3dcbfdba_0_382"/>
          <p:cNvSpPr txBox="1"/>
          <p:nvPr>
            <p:ph idx="3"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56" name="Google Shape;56;g13c3dcbfdba_0_382"/>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Abbildung">
  <p:cSld name="1_Standardfolie Abbildung 2">
    <p:spTree>
      <p:nvGrpSpPr>
        <p:cNvPr id="57" name="Shape 57"/>
        <p:cNvGrpSpPr/>
        <p:nvPr/>
      </p:nvGrpSpPr>
      <p:grpSpPr>
        <a:xfrm>
          <a:off x="0" y="0"/>
          <a:ext cx="0" cy="0"/>
          <a:chOff x="0" y="0"/>
          <a:chExt cx="0" cy="0"/>
        </a:xfrm>
      </p:grpSpPr>
      <p:sp>
        <p:nvSpPr>
          <p:cNvPr id="58" name="Google Shape;58;p123"/>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123"/>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60" name="Google Shape;60;p123"/>
          <p:cNvSpPr/>
          <p:nvPr>
            <p:ph idx="2" type="chart"/>
          </p:nvPr>
        </p:nvSpPr>
        <p:spPr>
          <a:xfrm>
            <a:off x="5400009" y="1367999"/>
            <a:ext cx="6400991" cy="46800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None/>
              <a:defRPr b="0" i="0" sz="20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 name="Google Shape;61;p123"/>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 name="Google Shape;62;p123"/>
          <p:cNvSpPr txBox="1"/>
          <p:nvPr>
            <p:ph idx="1" type="body"/>
          </p:nvPr>
        </p:nvSpPr>
        <p:spPr>
          <a:xfrm>
            <a:off x="360009" y="1367999"/>
            <a:ext cx="5040000" cy="4680000"/>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0"/>
              </a:spcBef>
              <a:spcAft>
                <a:spcPts val="0"/>
              </a:spcAft>
              <a:buClr>
                <a:schemeClr val="dk1"/>
              </a:buClr>
              <a:buSzPts val="1800"/>
              <a:buChar char="•"/>
              <a:defRPr sz="2000">
                <a:latin typeface="Trebuchet MS"/>
                <a:ea typeface="Trebuchet MS"/>
                <a:cs typeface="Trebuchet MS"/>
                <a:sym typeface="Trebuchet MS"/>
              </a:defRPr>
            </a:lvl1pPr>
            <a:lvl2pPr indent="-330200" lvl="1" marL="914400" marR="0" algn="l">
              <a:lnSpc>
                <a:spcPct val="110000"/>
              </a:lnSpc>
              <a:spcBef>
                <a:spcPts val="3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2pPr>
            <a:lvl3pPr indent="-317500" lvl="2" marL="137160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3pPr>
            <a:lvl4pPr indent="-330200" lvl="3" marL="182880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63" name="Google Shape;63;p123"/>
          <p:cNvSpPr txBox="1"/>
          <p:nvPr>
            <p:ph idx="3"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64" name="Google Shape;64;p123"/>
          <p:cNvSpPr txBox="1"/>
          <p:nvPr>
            <p:ph idx="4"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65" name="Google Shape;65;p123"/>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10"/>
          <p:cNvSpPr/>
          <p:nvPr/>
        </p:nvSpPr>
        <p:spPr>
          <a:xfrm>
            <a:off x="0" y="6176963"/>
            <a:ext cx="12192000" cy="681037"/>
          </a:xfrm>
          <a:prstGeom prst="rect">
            <a:avLst/>
          </a:prstGeom>
          <a:gradFill>
            <a:gsLst>
              <a:gs pos="0">
                <a:srgbClr val="00B050"/>
              </a:gs>
              <a:gs pos="49000">
                <a:srgbClr val="FF0000"/>
              </a:gs>
              <a:gs pos="100000">
                <a:srgbClr val="01A0D6"/>
              </a:gs>
            </a:gsLst>
            <a:lin ang="0" scaled="0"/>
          </a:gradFill>
          <a:ln cap="flat" cmpd="sng" w="12700">
            <a:solidFill>
              <a:srgbClr val="364A7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 name="Google Shape;11;p110"/>
          <p:cNvSpPr txBox="1"/>
          <p:nvPr>
            <p:ph type="title"/>
          </p:nvPr>
        </p:nvSpPr>
        <p:spPr>
          <a:xfrm>
            <a:off x="360000" y="180000"/>
            <a:ext cx="9115940" cy="10800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000"/>
              <a:buFont typeface="Calibri"/>
              <a:buNone/>
              <a:defRPr b="0" i="0" sz="40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 name="Google Shape;12;p110"/>
          <p:cNvSpPr txBox="1"/>
          <p:nvPr>
            <p:ph idx="1" type="body"/>
          </p:nvPr>
        </p:nvSpPr>
        <p:spPr>
          <a:xfrm>
            <a:off x="360000" y="1440000"/>
            <a:ext cx="115200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 name="Google Shape;13;p110"/>
          <p:cNvSpPr txBox="1"/>
          <p:nvPr>
            <p:ph idx="12" type="sldNum"/>
          </p:nvPr>
        </p:nvSpPr>
        <p:spPr>
          <a:xfrm>
            <a:off x="1" y="6258560"/>
            <a:ext cx="619381" cy="563723"/>
          </a:xfrm>
          <a:prstGeom prst="rect">
            <a:avLst/>
          </a:prstGeom>
          <a:noFill/>
          <a:ln>
            <a:noFill/>
          </a:ln>
        </p:spPr>
        <p:txBody>
          <a:bodyPr anchorCtr="0" anchor="ctr" bIns="45700" lIns="0" spcFirstLastPara="1" rIns="0" wrap="square" tIns="45700">
            <a:noAutofit/>
          </a:bodyPr>
          <a:lstStyle>
            <a:lvl1pPr indent="0" lvl="0"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14" name="Google Shape;14;p110"/>
          <p:cNvSpPr txBox="1"/>
          <p:nvPr>
            <p:ph idx="11" type="ftr"/>
          </p:nvPr>
        </p:nvSpPr>
        <p:spPr>
          <a:xfrm>
            <a:off x="720592" y="6258560"/>
            <a:ext cx="2541084" cy="563723"/>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7F7F7F"/>
              </a:buClr>
              <a:buSzPts val="1800"/>
              <a:buFont typeface="Calibri"/>
              <a:buNone/>
              <a:defRPr b="0" i="0" sz="1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9pPr>
          </a:lstStyle>
          <a:p/>
        </p:txBody>
      </p:sp>
      <p:pic>
        <p:nvPicPr>
          <p:cNvPr id="15" name="Google Shape;15;p110"/>
          <p:cNvPicPr preferRelativeResize="0"/>
          <p:nvPr/>
        </p:nvPicPr>
        <p:blipFill rotWithShape="1">
          <a:blip r:embed="rId1">
            <a:alphaModFix/>
          </a:blip>
          <a:srcRect b="0" l="0" r="0" t="0"/>
          <a:stretch/>
        </p:blipFill>
        <p:spPr>
          <a:xfrm>
            <a:off x="9573491" y="222778"/>
            <a:ext cx="2306509" cy="1037222"/>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www.izt.de/" TargetMode="External"/><Relationship Id="rId4" Type="http://schemas.openxmlformats.org/officeDocument/2006/relationships/hyperlink" Target="mailto:m.scharp@izt.de" TargetMode="External"/><Relationship Id="rId5"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4.png"/><Relationship Id="rId4" Type="http://schemas.openxmlformats.org/officeDocument/2006/relationships/image" Target="../media/image23.png"/><Relationship Id="rId5" Type="http://schemas.openxmlformats.org/officeDocument/2006/relationships/image" Target="../media/image2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1.png"/><Relationship Id="rId4" Type="http://schemas.openxmlformats.org/officeDocument/2006/relationships/image" Target="../media/image27.png"/><Relationship Id="rId5" Type="http://schemas.openxmlformats.org/officeDocument/2006/relationships/image" Target="../media/image2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png"/><Relationship Id="rId4" Type="http://schemas.openxmlformats.org/officeDocument/2006/relationships/image" Target="../media/image5.png"/><Relationship Id="rId10" Type="http://schemas.openxmlformats.org/officeDocument/2006/relationships/image" Target="../media/image9.png"/><Relationship Id="rId9" Type="http://schemas.openxmlformats.org/officeDocument/2006/relationships/image" Target="../media/image10.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8.png"/><Relationship Id="rId8"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6.png"/><Relationship Id="rId4" Type="http://schemas.openxmlformats.org/officeDocument/2006/relationships/image" Target="../media/image28.png"/><Relationship Id="rId5" Type="http://schemas.openxmlformats.org/officeDocument/2006/relationships/image" Target="../media/image29.png"/><Relationship Id="rId6" Type="http://schemas.openxmlformats.org/officeDocument/2006/relationships/image" Target="../media/image26.png"/><Relationship Id="rId7"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38"/>
          <p:cNvSpPr txBox="1"/>
          <p:nvPr>
            <p:ph type="ctrTitle"/>
          </p:nvPr>
        </p:nvSpPr>
        <p:spPr>
          <a:xfrm>
            <a:off x="312928" y="1122363"/>
            <a:ext cx="8278368"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SzPts val="4444"/>
              <a:buNone/>
            </a:pPr>
            <a:r>
              <a:rPr b="1" lang="de-DE"/>
              <a:t>Bauzeichner</a:t>
            </a:r>
            <a:r>
              <a:rPr lang="de-DE"/>
              <a:t> / </a:t>
            </a:r>
            <a:r>
              <a:rPr b="1" lang="de-DE"/>
              <a:t>Bauzeichnerin</a:t>
            </a:r>
            <a:endParaRPr/>
          </a:p>
        </p:txBody>
      </p:sp>
      <p:sp>
        <p:nvSpPr>
          <p:cNvPr id="72" name="Google Shape;72;p38"/>
          <p:cNvSpPr txBox="1"/>
          <p:nvPr>
            <p:ph idx="1" type="subTitle"/>
          </p:nvPr>
        </p:nvSpPr>
        <p:spPr>
          <a:xfrm>
            <a:off x="312928" y="3602038"/>
            <a:ext cx="8278368" cy="16557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1000"/>
              </a:spcBef>
              <a:spcAft>
                <a:spcPts val="0"/>
              </a:spcAft>
              <a:buSzPts val="2800"/>
              <a:buNone/>
            </a:pPr>
            <a:r>
              <a:rPr lang="de-DE"/>
              <a:t>Folien zur Diskussion von Zielkonflikten im Bausektor</a:t>
            </a:r>
            <a:endParaRPr/>
          </a:p>
        </p:txBody>
      </p:sp>
      <p:sp>
        <p:nvSpPr>
          <p:cNvPr id="73" name="Google Shape;73;p38"/>
          <p:cNvSpPr txBox="1"/>
          <p:nvPr>
            <p:ph idx="11" type="ftr"/>
          </p:nvPr>
        </p:nvSpPr>
        <p:spPr>
          <a:xfrm>
            <a:off x="720592" y="6258560"/>
            <a:ext cx="2541084" cy="563723"/>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lang="de-DE"/>
              <a:t>Dr. Michael Scharp / Die Projektagentur BBNE</a:t>
            </a:r>
            <a:endParaRPr/>
          </a:p>
        </p:txBody>
      </p:sp>
      <p:sp>
        <p:nvSpPr>
          <p:cNvPr id="74" name="Google Shape;74;p38"/>
          <p:cNvSpPr txBox="1"/>
          <p:nvPr>
            <p:ph idx="12" type="sldNum"/>
          </p:nvPr>
        </p:nvSpPr>
        <p:spPr>
          <a:xfrm>
            <a:off x="1" y="6258560"/>
            <a:ext cx="619381" cy="563723"/>
          </a:xfrm>
          <a:prstGeom prst="rect">
            <a:avLst/>
          </a:prstGeom>
          <a:noFill/>
          <a:ln>
            <a:noFill/>
          </a:ln>
        </p:spPr>
        <p:txBody>
          <a:bodyPr anchorCtr="0" anchor="ctr" bIns="45700" lIns="0" spcFirstLastPara="1" rIns="0" wrap="square" tIns="45700">
            <a:noAutofit/>
          </a:bodyPr>
          <a:lstStyle/>
          <a:p>
            <a:pPr indent="0" lvl="0" marL="0" rtl="0" algn="ctr">
              <a:lnSpc>
                <a:spcPct val="100000"/>
              </a:lnSpc>
              <a:spcBef>
                <a:spcPts val="0"/>
              </a:spcBef>
              <a:spcAft>
                <a:spcPts val="0"/>
              </a:spcAft>
              <a:buSzPts val="1200"/>
              <a:buNone/>
            </a:pPr>
            <a:fld id="{00000000-1234-1234-1234-123412341234}" type="slidenum">
              <a:rPr lang="de-DE"/>
              <a:t>‹#›</a:t>
            </a:fld>
            <a:endParaRPr/>
          </a:p>
        </p:txBody>
      </p:sp>
      <p:sp>
        <p:nvSpPr>
          <p:cNvPr id="75" name="Google Shape;75;p38"/>
          <p:cNvSpPr txBox="1"/>
          <p:nvPr>
            <p:ph idx="4" type="body"/>
          </p:nvPr>
        </p:nvSpPr>
        <p:spPr>
          <a:xfrm>
            <a:off x="9091613" y="4531540"/>
            <a:ext cx="2681400" cy="1523100"/>
          </a:xfrm>
          <a:prstGeom prst="rect">
            <a:avLst/>
          </a:prstGeom>
          <a:noFill/>
          <a:ln>
            <a:noFill/>
          </a:ln>
        </p:spPr>
        <p:txBody>
          <a:bodyPr anchorCtr="0" anchor="t" bIns="45700" lIns="91425" spcFirstLastPara="1" rIns="91425" wrap="square" tIns="45700">
            <a:normAutofit fontScale="77500" lnSpcReduction="20000"/>
          </a:bodyPr>
          <a:lstStyle/>
          <a:p>
            <a:pPr indent="0" lvl="0" marL="50800" rtl="0" algn="l">
              <a:lnSpc>
                <a:spcPct val="90000"/>
              </a:lnSpc>
              <a:spcBef>
                <a:spcPts val="1000"/>
              </a:spcBef>
              <a:spcAft>
                <a:spcPts val="0"/>
              </a:spcAft>
              <a:buSzPct val="248886"/>
              <a:buNone/>
            </a:pPr>
            <a:r>
              <a:rPr lang="de-DE"/>
              <a:t>IZT – Institut für Zukunftsstudien und Technologiebewertung</a:t>
            </a:r>
            <a:endParaRPr/>
          </a:p>
          <a:p>
            <a:pPr indent="0" lvl="0" marL="50800" rtl="0" algn="l">
              <a:lnSpc>
                <a:spcPct val="90000"/>
              </a:lnSpc>
              <a:spcBef>
                <a:spcPts val="1000"/>
              </a:spcBef>
              <a:spcAft>
                <a:spcPts val="0"/>
              </a:spcAft>
              <a:buSzPct val="248886"/>
              <a:buNone/>
            </a:pPr>
            <a:r>
              <a:rPr lang="de-DE"/>
              <a:t>Schopenhauerstraße 26; 14129 Berlin; </a:t>
            </a:r>
            <a:r>
              <a:rPr lang="de-DE" u="sng">
                <a:solidFill>
                  <a:schemeClr val="hlink"/>
                </a:solidFill>
                <a:hlinkClick r:id="rId3"/>
              </a:rPr>
              <a:t>www.izt.de</a:t>
            </a:r>
            <a:endParaRPr/>
          </a:p>
          <a:p>
            <a:pPr indent="0" lvl="0" marL="50800" rtl="0" algn="l">
              <a:lnSpc>
                <a:spcPct val="90000"/>
              </a:lnSpc>
              <a:spcBef>
                <a:spcPts val="1000"/>
              </a:spcBef>
              <a:spcAft>
                <a:spcPts val="0"/>
              </a:spcAft>
              <a:buSzPct val="248886"/>
              <a:buNone/>
            </a:pPr>
            <a:r>
              <a:rPr lang="de-DE"/>
              <a:t>Dr. Michael Scharp (</a:t>
            </a:r>
            <a:r>
              <a:rPr lang="de-DE" u="sng">
                <a:solidFill>
                  <a:schemeClr val="hlink"/>
                </a:solidFill>
                <a:hlinkClick r:id="rId4"/>
              </a:rPr>
              <a:t>m.scharp@izt.de</a:t>
            </a:r>
            <a:r>
              <a:rPr lang="de-DE"/>
              <a:t>)</a:t>
            </a:r>
            <a:endParaRPr/>
          </a:p>
        </p:txBody>
      </p:sp>
      <p:pic>
        <p:nvPicPr>
          <p:cNvPr id="76" name="Google Shape;76;p38"/>
          <p:cNvPicPr preferRelativeResize="0"/>
          <p:nvPr/>
        </p:nvPicPr>
        <p:blipFill rotWithShape="1">
          <a:blip r:embed="rId5">
            <a:alphaModFix/>
          </a:blip>
          <a:srcRect b="0" l="0" r="9867" t="0"/>
          <a:stretch/>
        </p:blipFill>
        <p:spPr>
          <a:xfrm>
            <a:off x="8922657" y="3357103"/>
            <a:ext cx="2850243" cy="12446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g1a7b3d5eada_0_51"/>
          <p:cNvSpPr/>
          <p:nvPr/>
        </p:nvSpPr>
        <p:spPr>
          <a:xfrm>
            <a:off x="6286093" y="2773429"/>
            <a:ext cx="5288701" cy="557400"/>
          </a:xfrm>
          <a:prstGeom prst="rect">
            <a:avLst/>
          </a:prstGeom>
          <a:gradFill>
            <a:gsLst>
              <a:gs pos="0">
                <a:srgbClr val="F4F7FB"/>
              </a:gs>
              <a:gs pos="100000">
                <a:srgbClr val="92D050"/>
              </a:gs>
            </a:gsLst>
            <a:lin ang="0" scaled="0"/>
          </a:gra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69" name="Google Shape;269;g1a7b3d5eada_0_51"/>
          <p:cNvSpPr/>
          <p:nvPr/>
        </p:nvSpPr>
        <p:spPr>
          <a:xfrm>
            <a:off x="5795463" y="3682063"/>
            <a:ext cx="6269959" cy="557400"/>
          </a:xfrm>
          <a:prstGeom prst="rect">
            <a:avLst/>
          </a:prstGeom>
          <a:gradFill>
            <a:gsLst>
              <a:gs pos="0">
                <a:srgbClr val="F4F7FB"/>
              </a:gs>
              <a:gs pos="100000">
                <a:srgbClr val="7CB2E6"/>
              </a:gs>
            </a:gsLst>
            <a:lin ang="0" scaled="0"/>
          </a:gra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70" name="Google Shape;270;g1a7b3d5eada_0_51"/>
          <p:cNvSpPr txBox="1"/>
          <p:nvPr>
            <p:ph type="title"/>
          </p:nvPr>
        </p:nvSpPr>
        <p:spPr>
          <a:xfrm>
            <a:off x="360000" y="180000"/>
            <a:ext cx="1152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Nachhaltiges Bauen</a:t>
            </a:r>
            <a:br>
              <a:rPr lang="de-DE"/>
            </a:br>
            <a:r>
              <a:rPr lang="de-DE"/>
              <a:t>Funktionalität versus Ästhetik?</a:t>
            </a:r>
            <a:endParaRPr/>
          </a:p>
        </p:txBody>
      </p:sp>
      <p:sp>
        <p:nvSpPr>
          <p:cNvPr id="271" name="Google Shape;271;g1a7b3d5eada_0_51"/>
          <p:cNvSpPr txBox="1"/>
          <p:nvPr>
            <p:ph idx="1"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Bauzeichner und Bauzeichnerin</a:t>
            </a:r>
            <a:endParaRPr/>
          </a:p>
        </p:txBody>
      </p:sp>
      <p:sp>
        <p:nvSpPr>
          <p:cNvPr id="272" name="Google Shape;272;g1a7b3d5eada_0_51"/>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Bilder: The Noun Project</a:t>
            </a:r>
            <a:endParaRPr/>
          </a:p>
        </p:txBody>
      </p:sp>
      <p:sp>
        <p:nvSpPr>
          <p:cNvPr id="273" name="Google Shape;273;g1a7b3d5eada_0_51"/>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7F7F7F"/>
              </a:buClr>
              <a:buSzPts val="1800"/>
              <a:buFont typeface="Calibri"/>
              <a:buNone/>
            </a:pPr>
            <a:r>
              <a:rPr lang="de-DE"/>
              <a:t>Kathrin Gegner / </a:t>
            </a:r>
            <a:br>
              <a:rPr lang="de-DE"/>
            </a:br>
            <a:r>
              <a:rPr lang="de-DE"/>
              <a:t>Projektagentur BBNE</a:t>
            </a:r>
            <a:endParaRPr/>
          </a:p>
        </p:txBody>
      </p:sp>
      <p:sp>
        <p:nvSpPr>
          <p:cNvPr id="274" name="Google Shape;274;g1a7b3d5eada_0_51"/>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pic>
        <p:nvPicPr>
          <p:cNvPr id="275" name="Google Shape;275;g1a7b3d5eada_0_51"/>
          <p:cNvPicPr preferRelativeResize="0"/>
          <p:nvPr/>
        </p:nvPicPr>
        <p:blipFill rotWithShape="1">
          <a:blip r:embed="rId3">
            <a:alphaModFix/>
          </a:blip>
          <a:srcRect b="0" l="0" r="0" t="0"/>
          <a:stretch/>
        </p:blipFill>
        <p:spPr>
          <a:xfrm>
            <a:off x="1839244" y="4897358"/>
            <a:ext cx="1412229" cy="747697"/>
          </a:xfrm>
          <a:prstGeom prst="rect">
            <a:avLst/>
          </a:prstGeom>
          <a:noFill/>
          <a:ln>
            <a:noFill/>
          </a:ln>
        </p:spPr>
      </p:pic>
      <p:pic>
        <p:nvPicPr>
          <p:cNvPr descr="Traffic Icon 1343413" id="276" name="Google Shape;276;g1a7b3d5eada_0_51"/>
          <p:cNvPicPr preferRelativeResize="0"/>
          <p:nvPr/>
        </p:nvPicPr>
        <p:blipFill rotWithShape="1">
          <a:blip r:embed="rId4">
            <a:alphaModFix/>
          </a:blip>
          <a:srcRect b="0" l="0" r="0" t="0"/>
          <a:stretch/>
        </p:blipFill>
        <p:spPr>
          <a:xfrm flipH="1">
            <a:off x="619501" y="4458684"/>
            <a:ext cx="1530286" cy="1530286"/>
          </a:xfrm>
          <a:prstGeom prst="rect">
            <a:avLst/>
          </a:prstGeom>
          <a:noFill/>
          <a:ln>
            <a:noFill/>
          </a:ln>
        </p:spPr>
      </p:pic>
      <p:pic>
        <p:nvPicPr>
          <p:cNvPr descr="houses Icon 2031340" id="277" name="Google Shape;277;g1a7b3d5eada_0_51"/>
          <p:cNvPicPr preferRelativeResize="0"/>
          <p:nvPr/>
        </p:nvPicPr>
        <p:blipFill rotWithShape="1">
          <a:blip r:embed="rId5">
            <a:alphaModFix/>
          </a:blip>
          <a:srcRect b="0" l="0" r="0" t="0"/>
          <a:stretch/>
        </p:blipFill>
        <p:spPr>
          <a:xfrm>
            <a:off x="3042530" y="3682063"/>
            <a:ext cx="2199321" cy="2199321"/>
          </a:xfrm>
          <a:prstGeom prst="rect">
            <a:avLst/>
          </a:prstGeom>
          <a:noFill/>
          <a:ln>
            <a:noFill/>
          </a:ln>
        </p:spPr>
      </p:pic>
      <p:sp>
        <p:nvSpPr>
          <p:cNvPr id="278" name="Google Shape;278;g1a7b3d5eada_0_51"/>
          <p:cNvSpPr txBox="1"/>
          <p:nvPr/>
        </p:nvSpPr>
        <p:spPr>
          <a:xfrm>
            <a:off x="321340" y="1617400"/>
            <a:ext cx="6269959" cy="70784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de-DE" sz="2000" u="none" cap="none" strike="noStrike">
                <a:solidFill>
                  <a:schemeClr val="dk1"/>
                </a:solidFill>
                <a:latin typeface="Calibri"/>
                <a:ea typeface="Calibri"/>
                <a:cs typeface="Calibri"/>
                <a:sym typeface="Calibri"/>
              </a:rPr>
              <a:t>Lärmschutzwände und Lärmschutzwälle</a:t>
            </a:r>
            <a:r>
              <a:rPr b="1" i="0" lang="de-DE" sz="2000" u="none" cap="none" strike="noStrike">
                <a:solidFill>
                  <a:srgbClr val="000000"/>
                </a:solidFill>
                <a:latin typeface="Calibri"/>
                <a:ea typeface="Calibri"/>
                <a:cs typeface="Calibri"/>
                <a:sym typeface="Calibri"/>
              </a:rPr>
              <a:t>: </a:t>
            </a:r>
            <a:br>
              <a:rPr b="1" i="0" lang="de-DE" sz="2000" u="none" cap="none" strike="noStrike">
                <a:solidFill>
                  <a:srgbClr val="000000"/>
                </a:solidFill>
                <a:latin typeface="Calibri"/>
                <a:ea typeface="Calibri"/>
                <a:cs typeface="Calibri"/>
                <a:sym typeface="Calibri"/>
              </a:rPr>
            </a:br>
            <a:r>
              <a:rPr b="1" i="0" lang="de-DE" sz="2000" u="none" cap="none" strike="noStrike">
                <a:solidFill>
                  <a:srgbClr val="000000"/>
                </a:solidFill>
                <a:latin typeface="Calibri"/>
                <a:ea typeface="Calibri"/>
                <a:cs typeface="Calibri"/>
                <a:sym typeface="Calibri"/>
              </a:rPr>
              <a:t>Beitrag zur Lebensqualität, aber ästhetischer Makel?</a:t>
            </a:r>
            <a:endParaRPr b="1" i="0" sz="1400" u="none" cap="none" strike="noStrike">
              <a:solidFill>
                <a:srgbClr val="000000"/>
              </a:solidFill>
              <a:latin typeface="Calibri"/>
              <a:ea typeface="Calibri"/>
              <a:cs typeface="Calibri"/>
              <a:sym typeface="Calibri"/>
            </a:endParaRPr>
          </a:p>
        </p:txBody>
      </p:sp>
      <p:sp>
        <p:nvSpPr>
          <p:cNvPr id="279" name="Google Shape;279;g1a7b3d5eada_0_51"/>
          <p:cNvSpPr txBox="1"/>
          <p:nvPr/>
        </p:nvSpPr>
        <p:spPr>
          <a:xfrm>
            <a:off x="6849564" y="2048255"/>
            <a:ext cx="4161760" cy="40006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de-DE" sz="2000" u="none" cap="none" strike="noStrike">
                <a:solidFill>
                  <a:schemeClr val="dk1"/>
                </a:solidFill>
                <a:latin typeface="Calibri"/>
                <a:ea typeface="Calibri"/>
                <a:cs typeface="Calibri"/>
                <a:sym typeface="Calibri"/>
              </a:rPr>
              <a:t>Klimaanpassung versus Baukultur?</a:t>
            </a:r>
            <a:endParaRPr b="1" i="0" sz="1400" u="none" cap="none" strike="noStrike">
              <a:solidFill>
                <a:srgbClr val="000000"/>
              </a:solidFill>
              <a:latin typeface="Calibri"/>
              <a:ea typeface="Calibri"/>
              <a:cs typeface="Calibri"/>
              <a:sym typeface="Calibri"/>
            </a:endParaRPr>
          </a:p>
        </p:txBody>
      </p:sp>
      <p:sp>
        <p:nvSpPr>
          <p:cNvPr id="280" name="Google Shape;280;g1a7b3d5eada_0_51"/>
          <p:cNvSpPr txBox="1"/>
          <p:nvPr/>
        </p:nvSpPr>
        <p:spPr>
          <a:xfrm>
            <a:off x="6259519" y="2866382"/>
            <a:ext cx="2670924"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de-DE" sz="2000" u="none" cap="none" strike="noStrike">
                <a:solidFill>
                  <a:srgbClr val="000000"/>
                </a:solidFill>
                <a:latin typeface="Calibri"/>
                <a:ea typeface="Calibri"/>
                <a:cs typeface="Calibri"/>
                <a:sym typeface="Calibri"/>
              </a:rPr>
              <a:t>Schutz vor Überhitzung </a:t>
            </a:r>
            <a:endParaRPr/>
          </a:p>
        </p:txBody>
      </p:sp>
      <p:sp>
        <p:nvSpPr>
          <p:cNvPr id="281" name="Google Shape;281;g1a7b3d5eada_0_51"/>
          <p:cNvSpPr txBox="1"/>
          <p:nvPr/>
        </p:nvSpPr>
        <p:spPr>
          <a:xfrm>
            <a:off x="9039317" y="2867463"/>
            <a:ext cx="2465740"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de-DE" sz="2000" u="none" cap="none" strike="noStrike">
                <a:solidFill>
                  <a:srgbClr val="000000"/>
                </a:solidFill>
                <a:latin typeface="Calibri"/>
                <a:ea typeface="Calibri"/>
                <a:cs typeface="Calibri"/>
                <a:sym typeface="Calibri"/>
              </a:rPr>
              <a:t>Große Fensterfronten</a:t>
            </a:r>
            <a:endParaRPr/>
          </a:p>
        </p:txBody>
      </p:sp>
      <p:sp>
        <p:nvSpPr>
          <p:cNvPr id="282" name="Google Shape;282;g1a7b3d5eada_0_51"/>
          <p:cNvSpPr txBox="1"/>
          <p:nvPr/>
        </p:nvSpPr>
        <p:spPr>
          <a:xfrm>
            <a:off x="5752299" y="3768768"/>
            <a:ext cx="3050835"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de-DE" sz="2000" u="none" cap="none" strike="noStrike">
                <a:solidFill>
                  <a:srgbClr val="000000"/>
                </a:solidFill>
                <a:latin typeface="Calibri"/>
                <a:ea typeface="Calibri"/>
                <a:cs typeface="Calibri"/>
                <a:sym typeface="Calibri"/>
              </a:rPr>
              <a:t>Energie- und Wärmewende</a:t>
            </a:r>
            <a:endParaRPr/>
          </a:p>
        </p:txBody>
      </p:sp>
      <p:sp>
        <p:nvSpPr>
          <p:cNvPr id="283" name="Google Shape;283;g1a7b3d5eada_0_51"/>
          <p:cNvSpPr txBox="1"/>
          <p:nvPr/>
        </p:nvSpPr>
        <p:spPr>
          <a:xfrm>
            <a:off x="8974511" y="3768768"/>
            <a:ext cx="3090911"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de-DE" sz="2000" u="none" cap="none" strike="noStrike">
                <a:solidFill>
                  <a:srgbClr val="000000"/>
                </a:solidFill>
                <a:latin typeface="Calibri"/>
                <a:ea typeface="Calibri"/>
                <a:cs typeface="Calibri"/>
                <a:sym typeface="Calibri"/>
              </a:rPr>
              <a:t>Erscheinungsbild der Städte</a:t>
            </a:r>
            <a:endParaRPr/>
          </a:p>
        </p:txBody>
      </p:sp>
      <p:sp>
        <p:nvSpPr>
          <p:cNvPr id="284" name="Google Shape;284;g1a7b3d5eada_0_51"/>
          <p:cNvSpPr/>
          <p:nvPr/>
        </p:nvSpPr>
        <p:spPr>
          <a:xfrm>
            <a:off x="617206" y="2628011"/>
            <a:ext cx="4232280" cy="810947"/>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0" lIns="0" spcFirstLastPara="1" rIns="0" wrap="square" tIns="0">
            <a:noAutofit/>
          </a:bodyPr>
          <a:lstStyle/>
          <a:p>
            <a:pPr indent="0" lvl="0" marL="0" marR="0" rtl="0" algn="ctr">
              <a:lnSpc>
                <a:spcPct val="120000"/>
              </a:lnSpc>
              <a:spcBef>
                <a:spcPts val="0"/>
              </a:spcBef>
              <a:spcAft>
                <a:spcPts val="0"/>
              </a:spcAft>
              <a:buNone/>
            </a:pPr>
            <a:r>
              <a:rPr b="1" i="0" lang="de-DE" sz="2000" u="none" cap="none" strike="noStrike">
                <a:solidFill>
                  <a:srgbClr val="C00000"/>
                </a:solidFill>
                <a:latin typeface="Calibri"/>
                <a:ea typeface="Calibri"/>
                <a:cs typeface="Calibri"/>
                <a:sym typeface="Calibri"/>
              </a:rPr>
              <a:t>Wie kann Lärmschutz optisch ansprechend gestaltet werden?</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g28be1c1eb68_0_0"/>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Impressum</a:t>
            </a:r>
            <a:endParaRPr/>
          </a:p>
        </p:txBody>
      </p:sp>
      <p:sp>
        <p:nvSpPr>
          <p:cNvPr id="290" name="Google Shape;290;g28be1c1eb68_0_0"/>
          <p:cNvSpPr txBox="1"/>
          <p:nvPr>
            <p:ph idx="1"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SzPts val="1200"/>
              <a:buNone/>
            </a:pPr>
            <a:r>
              <a:rPr lang="de-DE"/>
              <a:t>Projektagentur BBNE</a:t>
            </a:r>
            <a:endParaRPr/>
          </a:p>
        </p:txBody>
      </p:sp>
      <p:sp>
        <p:nvSpPr>
          <p:cNvPr id="291" name="Google Shape;291;g28be1c1eb68_0_0"/>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SzPts val="1200"/>
              <a:buNone/>
            </a:pPr>
            <a:r>
              <a:t/>
            </a:r>
            <a:endParaRPr/>
          </a:p>
        </p:txBody>
      </p:sp>
      <p:sp>
        <p:nvSpPr>
          <p:cNvPr id="292" name="Google Shape;292;g28be1c1eb68_0_0"/>
          <p:cNvSpPr txBox="1"/>
          <p:nvPr/>
        </p:nvSpPr>
        <p:spPr>
          <a:xfrm>
            <a:off x="1147864" y="1499687"/>
            <a:ext cx="3752100" cy="212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de-DE" sz="1200" u="none" cap="none" strike="noStrike">
                <a:solidFill>
                  <a:srgbClr val="000000"/>
                </a:solidFill>
                <a:latin typeface="Merriweather"/>
                <a:ea typeface="Merriweather"/>
                <a:cs typeface="Merriweather"/>
                <a:sym typeface="Merriweather"/>
              </a:rPr>
              <a:t>Herausgeber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IZT - Institut für Zukunftsstudien und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Technologiebewertung gemeinnützige GmbH</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Schopenhauerstr. 26, 14129 Berlin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www.izt.de</a:t>
            </a:r>
            <a:endParaRPr b="0" i="0" sz="1200" u="none" cap="none" strike="noStrike">
              <a:solidFill>
                <a:srgbClr val="000000"/>
              </a:solidFill>
              <a:latin typeface="Merriweather"/>
              <a:ea typeface="Merriweather"/>
              <a:cs typeface="Merriweather"/>
              <a:sym typeface="Merriweather"/>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Merriweather"/>
              <a:ea typeface="Merriweather"/>
              <a:cs typeface="Merriweather"/>
              <a:sym typeface="Merriweather"/>
            </a:endParaRPr>
          </a:p>
          <a:p>
            <a:pPr indent="0" lvl="0" marL="0" marR="0" rtl="0" algn="l">
              <a:lnSpc>
                <a:spcPct val="100000"/>
              </a:lnSpc>
              <a:spcBef>
                <a:spcPts val="0"/>
              </a:spcBef>
              <a:spcAft>
                <a:spcPts val="0"/>
              </a:spcAft>
              <a:buClr>
                <a:srgbClr val="000000"/>
              </a:buClr>
              <a:buSzPts val="1200"/>
              <a:buFont typeface="Arial"/>
              <a:buNone/>
            </a:pPr>
            <a:r>
              <a:rPr b="1" i="0" lang="de-DE" sz="1200" u="none" cap="none" strike="noStrike">
                <a:solidFill>
                  <a:srgbClr val="000000"/>
                </a:solidFill>
                <a:latin typeface="Merriweather"/>
                <a:ea typeface="Merriweather"/>
                <a:cs typeface="Merriweather"/>
                <a:sym typeface="Merriweather"/>
              </a:rPr>
              <a:t>Projektleitung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Dr. Michael Scharp</a:t>
            </a:r>
            <a:endParaRPr b="0" i="0" sz="1200" u="none" cap="none" strike="noStrike">
              <a:solidFill>
                <a:srgbClr val="000000"/>
              </a:solidFill>
              <a:latin typeface="Merriweather"/>
              <a:ea typeface="Merriweather"/>
              <a:cs typeface="Merriweather"/>
              <a:sym typeface="Merriweather"/>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Forschungsleiter Bildung und </a:t>
            </a:r>
            <a:br>
              <a:rPr b="0" i="0" lang="de-DE" sz="1200" u="none" cap="none" strike="noStrike">
                <a:solidFill>
                  <a:srgbClr val="000000"/>
                </a:solidFill>
                <a:latin typeface="Merriweather"/>
                <a:ea typeface="Merriweather"/>
                <a:cs typeface="Merriweather"/>
                <a:sym typeface="Merriweather"/>
              </a:rPr>
            </a:br>
            <a:r>
              <a:rPr b="0" i="0" lang="de-DE" sz="1200" u="none" cap="none" strike="noStrike">
                <a:solidFill>
                  <a:srgbClr val="000000"/>
                </a:solidFill>
                <a:latin typeface="Merriweather"/>
                <a:ea typeface="Merriweather"/>
                <a:cs typeface="Merriweather"/>
                <a:sym typeface="Merriweather"/>
              </a:rPr>
              <a:t>Digitale Medien am IZT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m.scharp@izt.de | T 030 80 30 88-14</a:t>
            </a:r>
            <a:endParaRPr b="0" i="0" sz="1400" u="none" cap="none" strike="noStrike">
              <a:solidFill>
                <a:srgbClr val="000000"/>
              </a:solidFill>
              <a:latin typeface="Arial"/>
              <a:ea typeface="Arial"/>
              <a:cs typeface="Arial"/>
              <a:sym typeface="Arial"/>
            </a:endParaRPr>
          </a:p>
        </p:txBody>
      </p:sp>
      <p:pic>
        <p:nvPicPr>
          <p:cNvPr descr="Ein Bild, das Text, Screenshot, Schrift, Visitenkarte enthält.&#10;&#10;Automatisch generierte Beschreibung" id="293" name="Google Shape;293;g28be1c1eb68_0_0"/>
          <p:cNvPicPr preferRelativeResize="0"/>
          <p:nvPr/>
        </p:nvPicPr>
        <p:blipFill rotWithShape="1">
          <a:blip r:embed="rId3">
            <a:alphaModFix/>
          </a:blip>
          <a:srcRect b="0" l="0" r="0" t="0"/>
          <a:stretch/>
        </p:blipFill>
        <p:spPr>
          <a:xfrm>
            <a:off x="7966583" y="4526390"/>
            <a:ext cx="2817937" cy="1427032"/>
          </a:xfrm>
          <a:prstGeom prst="rect">
            <a:avLst/>
          </a:prstGeom>
          <a:noFill/>
          <a:ln>
            <a:noFill/>
          </a:ln>
        </p:spPr>
      </p:pic>
      <p:sp>
        <p:nvSpPr>
          <p:cNvPr id="294" name="Google Shape;294;g28be1c1eb68_0_0"/>
          <p:cNvSpPr txBox="1"/>
          <p:nvPr/>
        </p:nvSpPr>
        <p:spPr>
          <a:xfrm>
            <a:off x="5590635" y="1499687"/>
            <a:ext cx="5232600" cy="2216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Dieser Foliensatz wurde im Rahmen des Projekts „Projektagentur Berufliche Bildung für Nachhaltige Entwicklung“ (PA-BBNE) des Partnernetzwerkes Berufliche Bildung (PNBB) am IZT“ erstellt und mit Mitteln des Bundesministeriums für Bildung und Forschung unter dem Förderkennzeichen 01JO2204 gefördert. </a:t>
            </a:r>
            <a:br>
              <a:rPr b="0" i="0" lang="de-DE" sz="1200" u="none" cap="none" strike="noStrike">
                <a:solidFill>
                  <a:srgbClr val="000000"/>
                </a:solidFill>
                <a:latin typeface="Merriweather"/>
                <a:ea typeface="Merriweather"/>
                <a:cs typeface="Merriweather"/>
                <a:sym typeface="Merriweather"/>
              </a:rPr>
            </a:br>
            <a:r>
              <a:rPr b="0" i="0" lang="de-DE" sz="1200" u="none" cap="none" strike="noStrike">
                <a:solidFill>
                  <a:srgbClr val="000000"/>
                </a:solidFill>
                <a:latin typeface="Merriweather"/>
                <a:ea typeface="Merriweather"/>
                <a:cs typeface="Merriweather"/>
                <a:sym typeface="Merriweather"/>
              </a:rPr>
              <a:t>Die Verantwortung der Veröffentlichung liegt bei den Autorinnen und Autoren. </a:t>
            </a:r>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Merriweather"/>
              <a:ea typeface="Merriweather"/>
              <a:cs typeface="Merriweather"/>
              <a:sym typeface="Merriweather"/>
            </a:endParaRPr>
          </a:p>
          <a:p>
            <a:pPr indent="0" lvl="0" marL="0" marR="0" rtl="0" algn="l">
              <a:lnSpc>
                <a:spcPct val="100000"/>
              </a:lnSpc>
              <a:spcBef>
                <a:spcPts val="0"/>
              </a:spcBef>
              <a:spcAft>
                <a:spcPts val="0"/>
              </a:spcAft>
              <a:buNone/>
            </a:pPr>
            <a:r>
              <a:rPr b="0" i="1" lang="de-DE" sz="1400" u="none" cap="none" strike="noStrike">
                <a:solidFill>
                  <a:srgbClr val="000000"/>
                </a:solidFill>
                <a:latin typeface="Arial"/>
                <a:ea typeface="Arial"/>
                <a:cs typeface="Arial"/>
                <a:sym typeface="Arial"/>
              </a:rPr>
              <a:t>Dieses Bildungsmaterial berücksichtigt die Gütekriterien für digitale BNE-Materialien gemäß Beschluss der Nationalen Plattform BNE vom 09. Dezember 2022.</a:t>
            </a:r>
            <a:endParaRPr b="0" i="0" sz="1400" u="none" cap="none" strike="noStrike">
              <a:solidFill>
                <a:srgbClr val="000000"/>
              </a:solidFill>
              <a:latin typeface="Arial"/>
              <a:ea typeface="Arial"/>
              <a:cs typeface="Arial"/>
              <a:sym typeface="Arial"/>
            </a:endParaRPr>
          </a:p>
        </p:txBody>
      </p:sp>
      <p:pic>
        <p:nvPicPr>
          <p:cNvPr id="295" name="Google Shape;295;g28be1c1eb68_0_0"/>
          <p:cNvPicPr preferRelativeResize="0"/>
          <p:nvPr/>
        </p:nvPicPr>
        <p:blipFill rotWithShape="1">
          <a:blip r:embed="rId4">
            <a:alphaModFix/>
          </a:blip>
          <a:srcRect b="0" l="0" r="0" t="0"/>
          <a:stretch/>
        </p:blipFill>
        <p:spPr>
          <a:xfrm>
            <a:off x="4360249" y="4614860"/>
            <a:ext cx="2226311" cy="1000315"/>
          </a:xfrm>
          <a:prstGeom prst="rect">
            <a:avLst/>
          </a:prstGeom>
          <a:noFill/>
          <a:ln>
            <a:noFill/>
          </a:ln>
        </p:spPr>
      </p:pic>
      <p:pic>
        <p:nvPicPr>
          <p:cNvPr id="296" name="Google Shape;296;g28be1c1eb68_0_0"/>
          <p:cNvPicPr preferRelativeResize="0"/>
          <p:nvPr/>
        </p:nvPicPr>
        <p:blipFill rotWithShape="1">
          <a:blip r:embed="rId5">
            <a:alphaModFix/>
          </a:blip>
          <a:srcRect b="13613" l="0" r="0" t="6591"/>
          <a:stretch/>
        </p:blipFill>
        <p:spPr>
          <a:xfrm>
            <a:off x="1147864" y="4457792"/>
            <a:ext cx="2520876" cy="14270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g190a0b843bc_0_0"/>
          <p:cNvSpPr txBox="1"/>
          <p:nvPr>
            <p:ph type="title"/>
          </p:nvPr>
        </p:nvSpPr>
        <p:spPr>
          <a:xfrm>
            <a:off x="360000" y="180000"/>
            <a:ext cx="1152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Ressourcenverbrauch im Bausektor</a:t>
            </a:r>
            <a:br>
              <a:rPr lang="de-DE"/>
            </a:br>
            <a:r>
              <a:rPr lang="de-DE"/>
              <a:t>Wie können Ressourcen geschont werden?</a:t>
            </a:r>
            <a:endParaRPr/>
          </a:p>
        </p:txBody>
      </p:sp>
      <p:sp>
        <p:nvSpPr>
          <p:cNvPr id="83" name="Google Shape;83;g190a0b843bc_0_0"/>
          <p:cNvSpPr txBox="1"/>
          <p:nvPr>
            <p:ph idx="1"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Bauzeichner und Bauzeichnerin</a:t>
            </a:r>
            <a:endParaRPr/>
          </a:p>
        </p:txBody>
      </p:sp>
      <p:sp>
        <p:nvSpPr>
          <p:cNvPr id="84" name="Google Shape;84;g190a0b843bc_0_0"/>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7F7F7F"/>
              </a:buClr>
              <a:buSzPts val="1800"/>
              <a:buFont typeface="Calibri"/>
              <a:buNone/>
            </a:pPr>
            <a:r>
              <a:rPr lang="de-DE"/>
              <a:t>Kathrin Gegner / </a:t>
            </a:r>
            <a:br>
              <a:rPr lang="de-DE"/>
            </a:br>
            <a:r>
              <a:rPr lang="de-DE"/>
              <a:t>Projektagentur BBNE</a:t>
            </a:r>
            <a:endParaRPr/>
          </a:p>
        </p:txBody>
      </p:sp>
      <p:sp>
        <p:nvSpPr>
          <p:cNvPr id="85" name="Google Shape;85;g190a0b843bc_0_0"/>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grpSp>
        <p:nvGrpSpPr>
          <p:cNvPr id="86" name="Google Shape;86;g190a0b843bc_0_0"/>
          <p:cNvGrpSpPr/>
          <p:nvPr/>
        </p:nvGrpSpPr>
        <p:grpSpPr>
          <a:xfrm>
            <a:off x="4284132" y="3083037"/>
            <a:ext cx="1456200" cy="679626"/>
            <a:chOff x="6175000" y="2142237"/>
            <a:chExt cx="1456200" cy="679626"/>
          </a:xfrm>
        </p:grpSpPr>
        <p:sp>
          <p:nvSpPr>
            <p:cNvPr id="87" name="Google Shape;87;g190a0b843bc_0_0"/>
            <p:cNvSpPr/>
            <p:nvPr/>
          </p:nvSpPr>
          <p:spPr>
            <a:xfrm>
              <a:off x="6175000" y="2242500"/>
              <a:ext cx="1456200" cy="479100"/>
            </a:xfrm>
            <a:prstGeom prst="rect">
              <a:avLst/>
            </a:prstGeom>
            <a:solidFill>
              <a:srgbClr val="BFBFBF"/>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1" i="0" lang="de-DE" sz="2000" u="none" cap="none" strike="noStrike">
                  <a:solidFill>
                    <a:schemeClr val="dk1"/>
                  </a:solidFill>
                  <a:latin typeface="Calibri"/>
                  <a:ea typeface="Calibri"/>
                  <a:cs typeface="Calibri"/>
                  <a:sym typeface="Calibri"/>
                </a:rPr>
                <a:t>Beton</a:t>
              </a:r>
              <a:endParaRPr b="0" i="0" sz="2000" u="none" cap="none" strike="noStrike">
                <a:solidFill>
                  <a:srgbClr val="000000"/>
                </a:solidFill>
                <a:latin typeface="Arial"/>
                <a:ea typeface="Arial"/>
                <a:cs typeface="Arial"/>
                <a:sym typeface="Arial"/>
              </a:endParaRPr>
            </a:p>
          </p:txBody>
        </p:sp>
        <p:pic>
          <p:nvPicPr>
            <p:cNvPr id="88" name="Google Shape;88;g190a0b843bc_0_0"/>
            <p:cNvPicPr preferRelativeResize="0"/>
            <p:nvPr/>
          </p:nvPicPr>
          <p:blipFill rotWithShape="1">
            <a:blip r:embed="rId3">
              <a:alphaModFix/>
            </a:blip>
            <a:srcRect b="0" l="0" r="0" t="0"/>
            <a:stretch/>
          </p:blipFill>
          <p:spPr>
            <a:xfrm>
              <a:off x="6175000" y="2142237"/>
              <a:ext cx="679626" cy="679626"/>
            </a:xfrm>
            <a:prstGeom prst="rect">
              <a:avLst/>
            </a:prstGeom>
            <a:noFill/>
            <a:ln>
              <a:noFill/>
            </a:ln>
          </p:spPr>
        </p:pic>
      </p:grpSp>
      <p:grpSp>
        <p:nvGrpSpPr>
          <p:cNvPr id="89" name="Google Shape;89;g190a0b843bc_0_0"/>
          <p:cNvGrpSpPr/>
          <p:nvPr/>
        </p:nvGrpSpPr>
        <p:grpSpPr>
          <a:xfrm>
            <a:off x="2694997" y="2332640"/>
            <a:ext cx="1456200" cy="479100"/>
            <a:chOff x="4306400" y="2242500"/>
            <a:chExt cx="1456200" cy="479100"/>
          </a:xfrm>
        </p:grpSpPr>
        <p:sp>
          <p:nvSpPr>
            <p:cNvPr id="90" name="Google Shape;90;g190a0b843bc_0_0"/>
            <p:cNvSpPr/>
            <p:nvPr/>
          </p:nvSpPr>
          <p:spPr>
            <a:xfrm>
              <a:off x="4306400" y="2242500"/>
              <a:ext cx="1456200" cy="479100"/>
            </a:xfrm>
            <a:prstGeom prst="rect">
              <a:avLst/>
            </a:prstGeom>
            <a:solidFill>
              <a:srgbClr val="FFC00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1" i="0" lang="de-DE" sz="2000" u="none" cap="none" strike="noStrike">
                  <a:solidFill>
                    <a:schemeClr val="dk1"/>
                  </a:solidFill>
                  <a:latin typeface="Calibri"/>
                  <a:ea typeface="Calibri"/>
                  <a:cs typeface="Calibri"/>
                  <a:sym typeface="Calibri"/>
                </a:rPr>
                <a:t>Energie</a:t>
              </a:r>
              <a:endParaRPr b="0" i="0" sz="2000" u="none" cap="none" strike="noStrike">
                <a:solidFill>
                  <a:schemeClr val="dk1"/>
                </a:solidFill>
                <a:latin typeface="Arial"/>
                <a:ea typeface="Arial"/>
                <a:cs typeface="Arial"/>
                <a:sym typeface="Arial"/>
              </a:endParaRPr>
            </a:p>
          </p:txBody>
        </p:sp>
        <p:pic>
          <p:nvPicPr>
            <p:cNvPr id="91" name="Google Shape;91;g190a0b843bc_0_0"/>
            <p:cNvPicPr preferRelativeResize="0"/>
            <p:nvPr/>
          </p:nvPicPr>
          <p:blipFill rotWithShape="1">
            <a:blip r:embed="rId4">
              <a:alphaModFix/>
            </a:blip>
            <a:srcRect b="0" l="0" r="0" t="0"/>
            <a:stretch/>
          </p:blipFill>
          <p:spPr>
            <a:xfrm>
              <a:off x="4352288" y="2247325"/>
              <a:ext cx="469450" cy="469450"/>
            </a:xfrm>
            <a:prstGeom prst="rect">
              <a:avLst/>
            </a:prstGeom>
            <a:noFill/>
            <a:ln>
              <a:noFill/>
            </a:ln>
          </p:spPr>
        </p:pic>
      </p:grpSp>
      <p:grpSp>
        <p:nvGrpSpPr>
          <p:cNvPr id="92" name="Google Shape;92;g190a0b843bc_0_0"/>
          <p:cNvGrpSpPr/>
          <p:nvPr/>
        </p:nvGrpSpPr>
        <p:grpSpPr>
          <a:xfrm>
            <a:off x="7937852" y="2461991"/>
            <a:ext cx="1456200" cy="557400"/>
            <a:chOff x="9335203" y="1739460"/>
            <a:chExt cx="1456200" cy="557400"/>
          </a:xfrm>
        </p:grpSpPr>
        <p:sp>
          <p:nvSpPr>
            <p:cNvPr id="93" name="Google Shape;93;g190a0b843bc_0_0"/>
            <p:cNvSpPr/>
            <p:nvPr/>
          </p:nvSpPr>
          <p:spPr>
            <a:xfrm>
              <a:off x="9335203" y="1778610"/>
              <a:ext cx="1456200" cy="479100"/>
            </a:xfrm>
            <a:prstGeom prst="rect">
              <a:avLst/>
            </a:prstGeom>
            <a:solidFill>
              <a:srgbClr val="FF9933">
                <a:alpha val="69803"/>
              </a:srgbClr>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1" i="0" lang="de-DE" sz="2000" u="none" cap="none" strike="noStrike">
                  <a:solidFill>
                    <a:schemeClr val="dk1"/>
                  </a:solidFill>
                  <a:latin typeface="Calibri"/>
                  <a:ea typeface="Calibri"/>
                  <a:cs typeface="Calibri"/>
                  <a:sym typeface="Calibri"/>
                </a:rPr>
                <a:t>Stahl</a:t>
              </a:r>
              <a:endParaRPr b="0" i="0" sz="2000" u="none" cap="none" strike="noStrike">
                <a:solidFill>
                  <a:srgbClr val="000000"/>
                </a:solidFill>
                <a:latin typeface="Arial"/>
                <a:ea typeface="Arial"/>
                <a:cs typeface="Arial"/>
                <a:sym typeface="Arial"/>
              </a:endParaRPr>
            </a:p>
          </p:txBody>
        </p:sp>
        <p:pic>
          <p:nvPicPr>
            <p:cNvPr id="94" name="Google Shape;94;g190a0b843bc_0_0"/>
            <p:cNvPicPr preferRelativeResize="0"/>
            <p:nvPr/>
          </p:nvPicPr>
          <p:blipFill rotWithShape="1">
            <a:blip r:embed="rId5">
              <a:alphaModFix/>
            </a:blip>
            <a:srcRect b="0" l="0" r="0" t="0"/>
            <a:stretch/>
          </p:blipFill>
          <p:spPr>
            <a:xfrm>
              <a:off x="9499478" y="1739460"/>
              <a:ext cx="557400" cy="557400"/>
            </a:xfrm>
            <a:prstGeom prst="rect">
              <a:avLst/>
            </a:prstGeom>
            <a:noFill/>
            <a:ln>
              <a:noFill/>
            </a:ln>
          </p:spPr>
        </p:pic>
      </p:grpSp>
      <p:sp>
        <p:nvSpPr>
          <p:cNvPr id="95" name="Google Shape;95;g190a0b843bc_0_0"/>
          <p:cNvSpPr/>
          <p:nvPr/>
        </p:nvSpPr>
        <p:spPr>
          <a:xfrm>
            <a:off x="4602310" y="1600109"/>
            <a:ext cx="4538055" cy="502152"/>
          </a:xfrm>
          <a:prstGeom prst="roundRect">
            <a:avLst>
              <a:gd fmla="val 16667" name="adj"/>
            </a:avLst>
          </a:prstGeom>
          <a:solidFill>
            <a:srgbClr val="FFD966"/>
          </a:solidFill>
          <a:ln cap="flat" cmpd="sng" w="25400">
            <a:solidFill>
              <a:srgbClr val="364A7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0" i="0" lang="de-DE" sz="2200" u="none" cap="none" strike="noStrike">
                <a:solidFill>
                  <a:schemeClr val="dk1"/>
                </a:solidFill>
                <a:latin typeface="Calibri"/>
                <a:ea typeface="Calibri"/>
                <a:cs typeface="Calibri"/>
                <a:sym typeface="Calibri"/>
              </a:rPr>
              <a:t> „Ressourcenhunger“ des Bausektors</a:t>
            </a:r>
            <a:endParaRPr/>
          </a:p>
          <a:p>
            <a:pPr indent="0" lvl="0" marL="0" marR="0" rtl="0" algn="ctr">
              <a:lnSpc>
                <a:spcPct val="100000"/>
              </a:lnSpc>
              <a:spcBef>
                <a:spcPts val="0"/>
              </a:spcBef>
              <a:spcAft>
                <a:spcPts val="0"/>
              </a:spcAft>
              <a:buNone/>
            </a:pPr>
            <a:r>
              <a:t/>
            </a:r>
            <a:endParaRPr b="0" i="0" sz="2200" u="none" cap="none" strike="noStrike">
              <a:solidFill>
                <a:schemeClr val="dk1"/>
              </a:solidFill>
              <a:latin typeface="Calibri"/>
              <a:ea typeface="Calibri"/>
              <a:cs typeface="Calibri"/>
              <a:sym typeface="Calibri"/>
            </a:endParaRPr>
          </a:p>
        </p:txBody>
      </p:sp>
      <p:pic>
        <p:nvPicPr>
          <p:cNvPr id="96" name="Google Shape;96;g190a0b843bc_0_0"/>
          <p:cNvPicPr preferRelativeResize="0"/>
          <p:nvPr/>
        </p:nvPicPr>
        <p:blipFill rotWithShape="1">
          <a:blip r:embed="rId6">
            <a:alphaModFix/>
          </a:blip>
          <a:srcRect b="13432" l="15863" r="13148" t="9643"/>
          <a:stretch/>
        </p:blipFill>
        <p:spPr>
          <a:xfrm>
            <a:off x="191069" y="1600109"/>
            <a:ext cx="2503928" cy="2713386"/>
          </a:xfrm>
          <a:prstGeom prst="rect">
            <a:avLst/>
          </a:prstGeom>
          <a:noFill/>
          <a:ln>
            <a:noFill/>
          </a:ln>
        </p:spPr>
      </p:pic>
      <p:grpSp>
        <p:nvGrpSpPr>
          <p:cNvPr id="97" name="Google Shape;97;g190a0b843bc_0_0"/>
          <p:cNvGrpSpPr/>
          <p:nvPr/>
        </p:nvGrpSpPr>
        <p:grpSpPr>
          <a:xfrm>
            <a:off x="5523673" y="2504675"/>
            <a:ext cx="1456200" cy="479100"/>
            <a:chOff x="7802270" y="3468150"/>
            <a:chExt cx="1456200" cy="479100"/>
          </a:xfrm>
        </p:grpSpPr>
        <p:sp>
          <p:nvSpPr>
            <p:cNvPr id="98" name="Google Shape;98;g190a0b843bc_0_0"/>
            <p:cNvSpPr/>
            <p:nvPr/>
          </p:nvSpPr>
          <p:spPr>
            <a:xfrm>
              <a:off x="7802270" y="3468150"/>
              <a:ext cx="1456200" cy="479100"/>
            </a:xfrm>
            <a:prstGeom prst="rect">
              <a:avLst/>
            </a:prstGeom>
            <a:solidFill>
              <a:srgbClr val="BBD9DE"/>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1" i="0" lang="de-DE" sz="2000" u="none" cap="none" strike="noStrike">
                  <a:solidFill>
                    <a:schemeClr val="dk1"/>
                  </a:solidFill>
                  <a:latin typeface="Calibri"/>
                  <a:ea typeface="Calibri"/>
                  <a:cs typeface="Calibri"/>
                  <a:sym typeface="Calibri"/>
                </a:rPr>
                <a:t>Glas</a:t>
              </a:r>
              <a:endParaRPr b="0" i="0" sz="2000" u="none" cap="none" strike="noStrike">
                <a:solidFill>
                  <a:srgbClr val="000000"/>
                </a:solidFill>
                <a:latin typeface="Arial"/>
                <a:ea typeface="Arial"/>
                <a:cs typeface="Arial"/>
                <a:sym typeface="Arial"/>
              </a:endParaRPr>
            </a:p>
          </p:txBody>
        </p:sp>
        <p:pic>
          <p:nvPicPr>
            <p:cNvPr id="99" name="Google Shape;99;g190a0b843bc_0_0"/>
            <p:cNvPicPr preferRelativeResize="0"/>
            <p:nvPr/>
          </p:nvPicPr>
          <p:blipFill rotWithShape="1">
            <a:blip r:embed="rId7">
              <a:alphaModFix/>
            </a:blip>
            <a:srcRect b="0" l="0" r="0" t="0"/>
            <a:stretch/>
          </p:blipFill>
          <p:spPr>
            <a:xfrm>
              <a:off x="8018616" y="3490567"/>
              <a:ext cx="422804" cy="422804"/>
            </a:xfrm>
            <a:prstGeom prst="rect">
              <a:avLst/>
            </a:prstGeom>
            <a:noFill/>
            <a:ln>
              <a:noFill/>
            </a:ln>
          </p:spPr>
        </p:pic>
      </p:grpSp>
      <p:grpSp>
        <p:nvGrpSpPr>
          <p:cNvPr id="100" name="Google Shape;100;g190a0b843bc_0_0"/>
          <p:cNvGrpSpPr/>
          <p:nvPr/>
        </p:nvGrpSpPr>
        <p:grpSpPr>
          <a:xfrm>
            <a:off x="6753453" y="3053489"/>
            <a:ext cx="1456200" cy="762322"/>
            <a:chOff x="10033556" y="2808827"/>
            <a:chExt cx="1456200" cy="762322"/>
          </a:xfrm>
        </p:grpSpPr>
        <p:sp>
          <p:nvSpPr>
            <p:cNvPr id="101" name="Google Shape;101;g190a0b843bc_0_0"/>
            <p:cNvSpPr/>
            <p:nvPr/>
          </p:nvSpPr>
          <p:spPr>
            <a:xfrm>
              <a:off x="10033556" y="2939734"/>
              <a:ext cx="1456200" cy="479100"/>
            </a:xfrm>
            <a:prstGeom prst="rect">
              <a:avLst/>
            </a:prstGeom>
            <a:solidFill>
              <a:srgbClr val="996633">
                <a:alpha val="69803"/>
              </a:srgbClr>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1" i="0" lang="de-DE" sz="2000" u="none" cap="none" strike="noStrike">
                  <a:solidFill>
                    <a:schemeClr val="dk1"/>
                  </a:solidFill>
                  <a:latin typeface="Calibri"/>
                  <a:ea typeface="Calibri"/>
                  <a:cs typeface="Calibri"/>
                  <a:sym typeface="Calibri"/>
                </a:rPr>
                <a:t>Holz</a:t>
              </a:r>
              <a:endParaRPr b="0" i="0" sz="2000" u="none" cap="none" strike="noStrike">
                <a:solidFill>
                  <a:srgbClr val="000000"/>
                </a:solidFill>
                <a:latin typeface="Arial"/>
                <a:ea typeface="Arial"/>
                <a:cs typeface="Arial"/>
                <a:sym typeface="Arial"/>
              </a:endParaRPr>
            </a:p>
          </p:txBody>
        </p:sp>
        <p:pic>
          <p:nvPicPr>
            <p:cNvPr descr="Wood Icon 3364157" id="102" name="Google Shape;102;g190a0b843bc_0_0"/>
            <p:cNvPicPr preferRelativeResize="0"/>
            <p:nvPr/>
          </p:nvPicPr>
          <p:blipFill rotWithShape="1">
            <a:blip r:embed="rId8">
              <a:alphaModFix/>
            </a:blip>
            <a:srcRect b="0" l="0" r="0" t="0"/>
            <a:stretch/>
          </p:blipFill>
          <p:spPr>
            <a:xfrm rot="-5400000">
              <a:off x="10117098" y="2808827"/>
              <a:ext cx="762322" cy="762322"/>
            </a:xfrm>
            <a:prstGeom prst="rect">
              <a:avLst/>
            </a:prstGeom>
            <a:noFill/>
            <a:ln>
              <a:noFill/>
            </a:ln>
          </p:spPr>
        </p:pic>
      </p:grpSp>
      <p:grpSp>
        <p:nvGrpSpPr>
          <p:cNvPr id="103" name="Google Shape;103;g190a0b843bc_0_0"/>
          <p:cNvGrpSpPr/>
          <p:nvPr/>
        </p:nvGrpSpPr>
        <p:grpSpPr>
          <a:xfrm>
            <a:off x="9179809" y="3183300"/>
            <a:ext cx="2171806" cy="479100"/>
            <a:chOff x="8145901" y="2955468"/>
            <a:chExt cx="2171806" cy="479100"/>
          </a:xfrm>
        </p:grpSpPr>
        <p:sp>
          <p:nvSpPr>
            <p:cNvPr id="104" name="Google Shape;104;g190a0b843bc_0_0"/>
            <p:cNvSpPr/>
            <p:nvPr/>
          </p:nvSpPr>
          <p:spPr>
            <a:xfrm>
              <a:off x="8145901" y="2955468"/>
              <a:ext cx="2171806" cy="479100"/>
            </a:xfrm>
            <a:prstGeom prst="rect">
              <a:avLst/>
            </a:prstGeom>
            <a:solidFill>
              <a:srgbClr val="00B050">
                <a:alpha val="69803"/>
              </a:srgbClr>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1" i="0" lang="de-DE" sz="2000" u="none" cap="none" strike="noStrike">
                  <a:solidFill>
                    <a:schemeClr val="dk1"/>
                  </a:solidFill>
                  <a:latin typeface="Calibri"/>
                  <a:ea typeface="Calibri"/>
                  <a:cs typeface="Calibri"/>
                  <a:sym typeface="Calibri"/>
                </a:rPr>
                <a:t>Kunststoffe</a:t>
              </a:r>
              <a:endParaRPr b="0" i="0" sz="2000" u="none" cap="none" strike="noStrike">
                <a:solidFill>
                  <a:srgbClr val="000000"/>
                </a:solidFill>
                <a:latin typeface="Arial"/>
                <a:ea typeface="Arial"/>
                <a:cs typeface="Arial"/>
                <a:sym typeface="Arial"/>
              </a:endParaRPr>
            </a:p>
          </p:txBody>
        </p:sp>
        <p:pic>
          <p:nvPicPr>
            <p:cNvPr id="105" name="Google Shape;105;g190a0b843bc_0_0"/>
            <p:cNvPicPr preferRelativeResize="0"/>
            <p:nvPr/>
          </p:nvPicPr>
          <p:blipFill rotWithShape="1">
            <a:blip r:embed="rId9">
              <a:alphaModFix/>
            </a:blip>
            <a:srcRect b="0" l="0" r="0" t="0"/>
            <a:stretch/>
          </p:blipFill>
          <p:spPr>
            <a:xfrm>
              <a:off x="8347207" y="2999536"/>
              <a:ext cx="429464" cy="429464"/>
            </a:xfrm>
            <a:prstGeom prst="rect">
              <a:avLst/>
            </a:prstGeom>
            <a:noFill/>
            <a:ln>
              <a:noFill/>
            </a:ln>
          </p:spPr>
        </p:pic>
      </p:grpSp>
      <p:pic>
        <p:nvPicPr>
          <p:cNvPr descr="cycle Icon 1929511" id="106" name="Google Shape;106;g190a0b843bc_0_0"/>
          <p:cNvPicPr preferRelativeResize="0"/>
          <p:nvPr/>
        </p:nvPicPr>
        <p:blipFill rotWithShape="1">
          <a:blip r:embed="rId10">
            <a:alphaModFix/>
          </a:blip>
          <a:srcRect b="0" l="0" r="0" t="0"/>
          <a:stretch/>
        </p:blipFill>
        <p:spPr>
          <a:xfrm>
            <a:off x="9829133" y="4473281"/>
            <a:ext cx="1079060" cy="1079060"/>
          </a:xfrm>
          <a:prstGeom prst="rect">
            <a:avLst/>
          </a:prstGeom>
          <a:noFill/>
          <a:ln>
            <a:noFill/>
          </a:ln>
        </p:spPr>
      </p:pic>
      <p:sp>
        <p:nvSpPr>
          <p:cNvPr id="107" name="Google Shape;107;g190a0b843bc_0_0"/>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solidFill>
                  <a:schemeClr val="lt1"/>
                </a:solidFill>
              </a:rPr>
              <a:t>Bilder: </a:t>
            </a:r>
            <a:r>
              <a:rPr lang="de-DE">
                <a:solidFill>
                  <a:schemeClr val="lt1"/>
                </a:solidFill>
                <a:latin typeface="Calibri"/>
                <a:ea typeface="Calibri"/>
                <a:cs typeface="Calibri"/>
                <a:sym typeface="Calibri"/>
              </a:rPr>
              <a:t>The Noun Project</a:t>
            </a:r>
            <a:endParaRPr>
              <a:solidFill>
                <a:schemeClr val="lt1"/>
              </a:solidFill>
            </a:endParaRPr>
          </a:p>
        </p:txBody>
      </p:sp>
      <p:sp>
        <p:nvSpPr>
          <p:cNvPr id="108" name="Google Shape;108;g190a0b843bc_0_0"/>
          <p:cNvSpPr/>
          <p:nvPr/>
        </p:nvSpPr>
        <p:spPr>
          <a:xfrm>
            <a:off x="445946" y="4594095"/>
            <a:ext cx="6892700" cy="1154698"/>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0" lIns="0" spcFirstLastPara="1" rIns="0" wrap="square" tIns="0">
            <a:noAutofit/>
          </a:bodyPr>
          <a:lstStyle/>
          <a:p>
            <a:pPr indent="0" lvl="0" marL="0" marR="0" rtl="0" algn="ctr">
              <a:lnSpc>
                <a:spcPct val="120000"/>
              </a:lnSpc>
              <a:spcBef>
                <a:spcPts val="0"/>
              </a:spcBef>
              <a:spcAft>
                <a:spcPts val="0"/>
              </a:spcAft>
              <a:buNone/>
            </a:pPr>
            <a:r>
              <a:rPr b="1" i="0" lang="de-DE" sz="2000" u="none" cap="none" strike="noStrike">
                <a:solidFill>
                  <a:srgbClr val="C00000"/>
                </a:solidFill>
                <a:latin typeface="Calibri"/>
                <a:ea typeface="Calibri"/>
                <a:cs typeface="Calibri"/>
                <a:sym typeface="Calibri"/>
              </a:rPr>
              <a:t>Können die hohen Baubedarfe (insbesondere an Wohnraum) gedeckt und gleichzeitig die Ressourcen geschont werden?</a:t>
            </a:r>
            <a:endParaRPr b="1" i="0" sz="2000" u="none" cap="none" strike="noStrike">
              <a:solidFill>
                <a:srgbClr val="C00000"/>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pic>
        <p:nvPicPr>
          <p:cNvPr id="114" name="Google Shape;114;g1a7b3d5eada_0_22"/>
          <p:cNvPicPr preferRelativeResize="0"/>
          <p:nvPr/>
        </p:nvPicPr>
        <p:blipFill rotWithShape="1">
          <a:blip r:embed="rId3">
            <a:alphaModFix/>
          </a:blip>
          <a:srcRect b="0" l="0" r="0" t="0"/>
          <a:stretch/>
        </p:blipFill>
        <p:spPr>
          <a:xfrm>
            <a:off x="3249400" y="2392032"/>
            <a:ext cx="8596483" cy="3382487"/>
          </a:xfrm>
          <a:prstGeom prst="rect">
            <a:avLst/>
          </a:prstGeom>
          <a:noFill/>
          <a:ln>
            <a:noFill/>
          </a:ln>
        </p:spPr>
      </p:pic>
      <p:sp>
        <p:nvSpPr>
          <p:cNvPr id="115" name="Google Shape;115;g1a7b3d5eada_0_22"/>
          <p:cNvSpPr txBox="1"/>
          <p:nvPr>
            <p:ph type="title"/>
          </p:nvPr>
        </p:nvSpPr>
        <p:spPr>
          <a:xfrm>
            <a:off x="360000" y="180000"/>
            <a:ext cx="1152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Nachhaltigkeit und Klimawandel</a:t>
            </a:r>
            <a:br>
              <a:rPr lang="de-DE"/>
            </a:br>
            <a:r>
              <a:rPr lang="de-DE"/>
              <a:t>THG-Emissionen von Gebäuden</a:t>
            </a:r>
            <a:endParaRPr/>
          </a:p>
        </p:txBody>
      </p:sp>
      <p:sp>
        <p:nvSpPr>
          <p:cNvPr id="116" name="Google Shape;116;g1a7b3d5eada_0_22"/>
          <p:cNvSpPr txBox="1"/>
          <p:nvPr>
            <p:ph idx="1"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Bauzeichner und Bauzeichnerin</a:t>
            </a:r>
            <a:endParaRPr/>
          </a:p>
        </p:txBody>
      </p:sp>
      <p:sp>
        <p:nvSpPr>
          <p:cNvPr id="117" name="Google Shape;117;g1a7b3d5eada_0_22"/>
          <p:cNvSpPr txBox="1"/>
          <p:nvPr>
            <p:ph idx="2" type="body"/>
          </p:nvPr>
        </p:nvSpPr>
        <p:spPr>
          <a:xfrm>
            <a:off x="7264800" y="6253200"/>
            <a:ext cx="1702936"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Quelle: BBSR 2020</a:t>
            </a:r>
            <a:endParaRPr>
              <a:solidFill>
                <a:srgbClr val="FFFF00"/>
              </a:solidFill>
            </a:endParaRPr>
          </a:p>
        </p:txBody>
      </p:sp>
      <p:sp>
        <p:nvSpPr>
          <p:cNvPr id="118" name="Google Shape;118;g1a7b3d5eada_0_22"/>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7F7F7F"/>
              </a:buClr>
              <a:buSzPts val="1800"/>
              <a:buFont typeface="Calibri"/>
              <a:buNone/>
            </a:pPr>
            <a:r>
              <a:rPr lang="de-DE"/>
              <a:t>Kathrin Gegner / </a:t>
            </a:r>
            <a:br>
              <a:rPr lang="de-DE"/>
            </a:br>
            <a:r>
              <a:rPr lang="de-DE"/>
              <a:t>Projektagentur BBNE</a:t>
            </a:r>
            <a:endParaRPr/>
          </a:p>
        </p:txBody>
      </p:sp>
      <p:sp>
        <p:nvSpPr>
          <p:cNvPr id="119" name="Google Shape;119;g1a7b3d5eada_0_22"/>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120" name="Google Shape;120;g1a7b3d5eada_0_22"/>
          <p:cNvSpPr/>
          <p:nvPr/>
        </p:nvSpPr>
        <p:spPr>
          <a:xfrm>
            <a:off x="619501" y="1532875"/>
            <a:ext cx="10864023" cy="917700"/>
          </a:xfrm>
          <a:prstGeom prst="rect">
            <a:avLst/>
          </a:prstGeom>
          <a:solidFill>
            <a:srgbClr val="FFF2CC"/>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de-DE" sz="2000" u="none" cap="none" strike="noStrike">
                <a:solidFill>
                  <a:schemeClr val="dk1"/>
                </a:solidFill>
                <a:latin typeface="Calibri"/>
                <a:ea typeface="Calibri"/>
                <a:cs typeface="Calibri"/>
                <a:sym typeface="Calibri"/>
              </a:rPr>
              <a:t>40 % der THG-Emissionen in Deutschland im Jahr 2014 wurden verursacht durch:</a:t>
            </a:r>
            <a:endParaRPr b="0" i="0" sz="20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de-DE" sz="2000" u="none" cap="none" strike="noStrike">
                <a:solidFill>
                  <a:schemeClr val="dk1"/>
                </a:solidFill>
                <a:latin typeface="Calibri"/>
                <a:ea typeface="Calibri"/>
                <a:cs typeface="Calibri"/>
                <a:sym typeface="Calibri"/>
              </a:rPr>
              <a:t>Herstellung, Errichtung, Modernisierung, Nutzung und Betrieb von Wohn- und Nichtwohngebäuden</a:t>
            </a:r>
            <a:endParaRPr b="0" i="0" sz="2000" u="none" cap="none" strike="noStrike">
              <a:solidFill>
                <a:schemeClr val="dk1"/>
              </a:solidFill>
              <a:latin typeface="Calibri"/>
              <a:ea typeface="Calibri"/>
              <a:cs typeface="Calibri"/>
              <a:sym typeface="Calibri"/>
            </a:endParaRPr>
          </a:p>
        </p:txBody>
      </p:sp>
      <p:sp>
        <p:nvSpPr>
          <p:cNvPr id="121" name="Google Shape;121;g1a7b3d5eada_0_22"/>
          <p:cNvSpPr/>
          <p:nvPr/>
        </p:nvSpPr>
        <p:spPr>
          <a:xfrm>
            <a:off x="450428" y="2520618"/>
            <a:ext cx="2652280" cy="1816763"/>
          </a:xfrm>
          <a:prstGeom prst="irregularSeal2">
            <a:avLst/>
          </a:prstGeom>
          <a:solidFill>
            <a:srgbClr val="FFCC00"/>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de-DE" sz="1400" u="none" cap="none" strike="noStrike">
                <a:solidFill>
                  <a:schemeClr val="dk1"/>
                </a:solidFill>
                <a:latin typeface="Arial"/>
                <a:ea typeface="Arial"/>
                <a:cs typeface="Arial"/>
                <a:sym typeface="Arial"/>
              </a:rPr>
              <a:t>Meine CO</a:t>
            </a:r>
            <a:r>
              <a:rPr b="1" baseline="-25000" i="0" lang="de-DE" sz="1400" u="none" cap="none" strike="noStrike">
                <a:solidFill>
                  <a:schemeClr val="dk1"/>
                </a:solidFill>
                <a:latin typeface="Arial"/>
                <a:ea typeface="Arial"/>
                <a:cs typeface="Arial"/>
                <a:sym typeface="Arial"/>
              </a:rPr>
              <a:t>2</a:t>
            </a:r>
            <a:r>
              <a:rPr b="1" i="0" lang="de-DE" sz="1400" u="none" cap="none" strike="noStrike">
                <a:solidFill>
                  <a:schemeClr val="dk1"/>
                </a:solidFill>
                <a:latin typeface="Arial"/>
                <a:ea typeface="Arial"/>
                <a:cs typeface="Arial"/>
                <a:sym typeface="Arial"/>
              </a:rPr>
              <a:t>-Bilanz „Wohnen“</a:t>
            </a:r>
            <a:endParaRPr/>
          </a:p>
        </p:txBody>
      </p:sp>
      <p:sp>
        <p:nvSpPr>
          <p:cNvPr id="122" name="Google Shape;122;g1a7b3d5eada_0_22"/>
          <p:cNvSpPr/>
          <p:nvPr/>
        </p:nvSpPr>
        <p:spPr>
          <a:xfrm>
            <a:off x="231598" y="4650154"/>
            <a:ext cx="3785510" cy="1363706"/>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dk1"/>
              </a:buClr>
              <a:buSzPts val="1020"/>
              <a:buFont typeface="Arial"/>
              <a:buNone/>
            </a:pPr>
            <a:r>
              <a:rPr b="1" i="0" lang="de-DE" sz="1400" u="none" cap="none" strike="noStrike">
                <a:solidFill>
                  <a:srgbClr val="C00000"/>
                </a:solidFill>
                <a:latin typeface="Arial"/>
                <a:ea typeface="Arial"/>
                <a:cs typeface="Arial"/>
                <a:sym typeface="Arial"/>
              </a:rPr>
              <a:t>Wodurch entstehen bei Nutzung und Betrieb ihrer Wohnung THG-Emissionen?</a:t>
            </a:r>
            <a:endParaRPr/>
          </a:p>
          <a:p>
            <a:pPr indent="0" lvl="0" marL="0" marR="0" rtl="0" algn="ctr">
              <a:lnSpc>
                <a:spcPct val="100000"/>
              </a:lnSpc>
              <a:spcBef>
                <a:spcPts val="0"/>
              </a:spcBef>
              <a:spcAft>
                <a:spcPts val="0"/>
              </a:spcAft>
              <a:buClr>
                <a:schemeClr val="dk1"/>
              </a:buClr>
              <a:buSzPts val="1020"/>
              <a:buFont typeface="Arial"/>
              <a:buNone/>
            </a:pPr>
            <a:r>
              <a:t/>
            </a:r>
            <a:endParaRPr b="1" i="0" sz="1400" u="none" cap="none" strike="noStrike">
              <a:solidFill>
                <a:srgbClr val="C00000"/>
              </a:solidFill>
              <a:latin typeface="Arial"/>
              <a:ea typeface="Arial"/>
              <a:cs typeface="Arial"/>
              <a:sym typeface="Arial"/>
            </a:endParaRPr>
          </a:p>
          <a:p>
            <a:pPr indent="0" lvl="0" marL="0" marR="0" rtl="0" algn="ctr">
              <a:lnSpc>
                <a:spcPct val="100000"/>
              </a:lnSpc>
              <a:spcBef>
                <a:spcPts val="0"/>
              </a:spcBef>
              <a:spcAft>
                <a:spcPts val="0"/>
              </a:spcAft>
              <a:buNone/>
            </a:pPr>
            <a:r>
              <a:rPr b="1" i="0" lang="de-DE" sz="1400" u="none" cap="none" strike="noStrike">
                <a:solidFill>
                  <a:srgbClr val="C00000"/>
                </a:solidFill>
                <a:latin typeface="Arial"/>
                <a:ea typeface="Arial"/>
                <a:cs typeface="Arial"/>
                <a:sym typeface="Arial"/>
              </a:rPr>
              <a:t>Wo sehen Sie Verbesserungspotenzial?</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g1a7b3d5eada_0_0"/>
          <p:cNvSpPr txBox="1"/>
          <p:nvPr>
            <p:ph type="title"/>
          </p:nvPr>
        </p:nvSpPr>
        <p:spPr>
          <a:xfrm>
            <a:off x="360000" y="180000"/>
            <a:ext cx="1152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Nachhaltigkeit und Klimawandel</a:t>
            </a:r>
            <a:br>
              <a:rPr lang="de-DE"/>
            </a:br>
            <a:r>
              <a:rPr lang="de-DE"/>
              <a:t>Klimawandelauswirkungen in Siedlungsräumen</a:t>
            </a:r>
            <a:endParaRPr/>
          </a:p>
        </p:txBody>
      </p:sp>
      <p:sp>
        <p:nvSpPr>
          <p:cNvPr id="129" name="Google Shape;129;g1a7b3d5eada_0_0"/>
          <p:cNvSpPr txBox="1"/>
          <p:nvPr>
            <p:ph idx="1"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Bauzeichner und Bauzeichnerin</a:t>
            </a:r>
            <a:endParaRPr/>
          </a:p>
        </p:txBody>
      </p:sp>
      <p:sp>
        <p:nvSpPr>
          <p:cNvPr id="130" name="Google Shape;130;g1a7b3d5eada_0_0"/>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solidFill>
                  <a:schemeClr val="lt1"/>
                </a:solidFill>
              </a:rPr>
              <a:t>Bild: Public Domain Vectors</a:t>
            </a:r>
            <a:endParaRPr>
              <a:solidFill>
                <a:schemeClr val="lt1"/>
              </a:solidFill>
            </a:endParaRPr>
          </a:p>
        </p:txBody>
      </p:sp>
      <p:sp>
        <p:nvSpPr>
          <p:cNvPr id="131" name="Google Shape;131;g1a7b3d5eada_0_0"/>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7F7F7F"/>
              </a:buClr>
              <a:buSzPts val="1800"/>
              <a:buFont typeface="Calibri"/>
              <a:buNone/>
            </a:pPr>
            <a:r>
              <a:rPr lang="de-DE"/>
              <a:t>Kathrin Gegner / </a:t>
            </a:r>
            <a:br>
              <a:rPr lang="de-DE"/>
            </a:br>
            <a:r>
              <a:rPr lang="de-DE"/>
              <a:t>Projektagentur BBNE</a:t>
            </a:r>
            <a:endParaRPr/>
          </a:p>
        </p:txBody>
      </p:sp>
      <p:sp>
        <p:nvSpPr>
          <p:cNvPr id="132" name="Google Shape;132;g1a7b3d5eada_0_0"/>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pic>
        <p:nvPicPr>
          <p:cNvPr id="133" name="Google Shape;133;g1a7b3d5eada_0_0"/>
          <p:cNvPicPr preferRelativeResize="0"/>
          <p:nvPr/>
        </p:nvPicPr>
        <p:blipFill rotWithShape="1">
          <a:blip r:embed="rId3">
            <a:alphaModFix/>
          </a:blip>
          <a:srcRect b="0" l="0" r="0" t="0"/>
          <a:stretch/>
        </p:blipFill>
        <p:spPr>
          <a:xfrm>
            <a:off x="3872245" y="2606201"/>
            <a:ext cx="7209969" cy="3107388"/>
          </a:xfrm>
          <a:prstGeom prst="rect">
            <a:avLst/>
          </a:prstGeom>
          <a:noFill/>
          <a:ln>
            <a:noFill/>
          </a:ln>
        </p:spPr>
      </p:pic>
      <p:sp>
        <p:nvSpPr>
          <p:cNvPr id="134" name="Google Shape;134;g1a7b3d5eada_0_0"/>
          <p:cNvSpPr/>
          <p:nvPr/>
        </p:nvSpPr>
        <p:spPr>
          <a:xfrm>
            <a:off x="360000" y="3701800"/>
            <a:ext cx="2990684" cy="2007664"/>
          </a:xfrm>
          <a:prstGeom prst="triangle">
            <a:avLst>
              <a:gd fmla="val 50000" name="adj"/>
            </a:avLst>
          </a:prstGeom>
          <a:solidFill>
            <a:srgbClr val="CC6600">
              <a:alpha val="69803"/>
            </a:srgbClr>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dk1"/>
              </a:solidFill>
              <a:latin typeface="Arial"/>
              <a:ea typeface="Arial"/>
              <a:cs typeface="Arial"/>
              <a:sym typeface="Arial"/>
            </a:endParaRPr>
          </a:p>
        </p:txBody>
      </p:sp>
      <p:sp>
        <p:nvSpPr>
          <p:cNvPr id="135" name="Google Shape;135;g1a7b3d5eada_0_0"/>
          <p:cNvSpPr/>
          <p:nvPr/>
        </p:nvSpPr>
        <p:spPr>
          <a:xfrm>
            <a:off x="646629" y="1643067"/>
            <a:ext cx="2417425" cy="1926267"/>
          </a:xfrm>
          <a:prstGeom prst="triangle">
            <a:avLst>
              <a:gd fmla="val 50000" name="adj"/>
            </a:avLst>
          </a:prstGeom>
          <a:solidFill>
            <a:srgbClr val="FFD966"/>
          </a:solidFill>
          <a:ln cap="flat" cmpd="sng" w="25400">
            <a:solidFill>
              <a:srgbClr val="364A7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t/>
            </a:r>
            <a:endParaRPr b="0" i="0" sz="2000" u="none" cap="none" strike="noStrike">
              <a:solidFill>
                <a:schemeClr val="dk1"/>
              </a:solidFill>
              <a:latin typeface="Arial"/>
              <a:ea typeface="Arial"/>
              <a:cs typeface="Arial"/>
              <a:sym typeface="Arial"/>
            </a:endParaRPr>
          </a:p>
        </p:txBody>
      </p:sp>
      <p:sp>
        <p:nvSpPr>
          <p:cNvPr id="136" name="Google Shape;136;g1a7b3d5eada_0_0"/>
          <p:cNvSpPr txBox="1"/>
          <p:nvPr/>
        </p:nvSpPr>
        <p:spPr>
          <a:xfrm>
            <a:off x="876114" y="2553671"/>
            <a:ext cx="1958454" cy="101566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de-DE" sz="2000" u="none" cap="none" strike="noStrike">
                <a:solidFill>
                  <a:schemeClr val="dk1"/>
                </a:solidFill>
                <a:latin typeface="Calibri"/>
                <a:ea typeface="Calibri"/>
                <a:cs typeface="Calibri"/>
                <a:sym typeface="Calibri"/>
              </a:rPr>
              <a:t>Hitzeinseln</a:t>
            </a:r>
            <a:endParaRPr/>
          </a:p>
          <a:p>
            <a:pPr indent="0" lvl="0" marL="0" marR="0" rtl="0" algn="ctr">
              <a:lnSpc>
                <a:spcPct val="100000"/>
              </a:lnSpc>
              <a:spcBef>
                <a:spcPts val="0"/>
              </a:spcBef>
              <a:spcAft>
                <a:spcPts val="0"/>
              </a:spcAft>
              <a:buNone/>
            </a:pPr>
            <a:r>
              <a:t/>
            </a:r>
            <a:endParaRPr b="1" i="0" sz="20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None/>
            </a:pPr>
            <a:r>
              <a:rPr b="1" i="0" lang="de-DE" sz="2000" u="none" cap="none" strike="noStrike">
                <a:solidFill>
                  <a:schemeClr val="dk1"/>
                </a:solidFill>
                <a:latin typeface="Calibri"/>
                <a:ea typeface="Calibri"/>
                <a:cs typeface="Calibri"/>
                <a:sym typeface="Calibri"/>
              </a:rPr>
              <a:t>Hitzestress</a:t>
            </a:r>
            <a:endParaRPr/>
          </a:p>
        </p:txBody>
      </p:sp>
      <p:sp>
        <p:nvSpPr>
          <p:cNvPr id="137" name="Google Shape;137;g1a7b3d5eada_0_0"/>
          <p:cNvSpPr txBox="1"/>
          <p:nvPr/>
        </p:nvSpPr>
        <p:spPr>
          <a:xfrm>
            <a:off x="309751" y="4693801"/>
            <a:ext cx="3140675" cy="101566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de-DE" sz="2000" u="none" cap="none" strike="noStrike">
                <a:solidFill>
                  <a:schemeClr val="dk1"/>
                </a:solidFill>
                <a:latin typeface="Calibri"/>
                <a:ea typeface="Calibri"/>
                <a:cs typeface="Calibri"/>
                <a:sym typeface="Calibri"/>
              </a:rPr>
              <a:t>Tropennächte</a:t>
            </a:r>
            <a:endParaRPr/>
          </a:p>
          <a:p>
            <a:pPr indent="0" lvl="0" marL="0" marR="0" rtl="0" algn="ctr">
              <a:lnSpc>
                <a:spcPct val="100000"/>
              </a:lnSpc>
              <a:spcBef>
                <a:spcPts val="0"/>
              </a:spcBef>
              <a:spcAft>
                <a:spcPts val="0"/>
              </a:spcAft>
              <a:buNone/>
            </a:pPr>
            <a:r>
              <a:t/>
            </a:r>
            <a:endParaRPr b="1" i="0" sz="20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None/>
            </a:pPr>
            <a:r>
              <a:rPr b="1" i="0" lang="de-DE" sz="2000" u="none" cap="none" strike="noStrike">
                <a:solidFill>
                  <a:schemeClr val="dk1"/>
                </a:solidFill>
                <a:latin typeface="Calibri"/>
                <a:ea typeface="Calibri"/>
                <a:cs typeface="Calibri"/>
                <a:sym typeface="Calibri"/>
              </a:rPr>
              <a:t>Steigende Temperaturen</a:t>
            </a:r>
            <a:endParaRPr/>
          </a:p>
        </p:txBody>
      </p:sp>
      <p:sp>
        <p:nvSpPr>
          <p:cNvPr id="138" name="Google Shape;138;g1a7b3d5eada_0_0"/>
          <p:cNvSpPr/>
          <p:nvPr/>
        </p:nvSpPr>
        <p:spPr>
          <a:xfrm>
            <a:off x="3814375" y="1508369"/>
            <a:ext cx="7267839" cy="825316"/>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0" lIns="0" spcFirstLastPara="1" rIns="0" wrap="square" tIns="0">
            <a:noAutofit/>
          </a:bodyPr>
          <a:lstStyle/>
          <a:p>
            <a:pPr indent="0" lvl="0" marL="0" marR="0" rtl="0" algn="ctr">
              <a:lnSpc>
                <a:spcPct val="120000"/>
              </a:lnSpc>
              <a:spcBef>
                <a:spcPts val="0"/>
              </a:spcBef>
              <a:spcAft>
                <a:spcPts val="0"/>
              </a:spcAft>
              <a:buNone/>
            </a:pPr>
            <a:r>
              <a:rPr b="1" i="0" lang="de-DE" sz="2000" u="none" cap="none" strike="noStrike">
                <a:solidFill>
                  <a:srgbClr val="C00000"/>
                </a:solidFill>
                <a:latin typeface="Calibri"/>
                <a:ea typeface="Calibri"/>
                <a:cs typeface="Calibri"/>
                <a:sym typeface="Calibri"/>
              </a:rPr>
              <a:t>Wie entsteht Hitzestress in Städten? Wodurch wird er verstärkt?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g13c8a2e141e_0_0"/>
          <p:cNvSpPr txBox="1"/>
          <p:nvPr>
            <p:ph type="title"/>
          </p:nvPr>
        </p:nvSpPr>
        <p:spPr>
          <a:xfrm>
            <a:off x="360000" y="180000"/>
            <a:ext cx="1152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Anpassung an den Klimawandel</a:t>
            </a:r>
            <a:br>
              <a:rPr lang="de-DE"/>
            </a:br>
            <a:r>
              <a:rPr lang="de-DE"/>
              <a:t>Wassersensible Siedlungsgestaltung</a:t>
            </a:r>
            <a:endParaRPr/>
          </a:p>
        </p:txBody>
      </p:sp>
      <p:sp>
        <p:nvSpPr>
          <p:cNvPr id="145" name="Google Shape;145;g13c8a2e141e_0_0"/>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p>
            <a:pPr indent="-36000" lvl="0" marL="36000" rtl="0" algn="l">
              <a:lnSpc>
                <a:spcPct val="110000"/>
              </a:lnSpc>
              <a:spcBef>
                <a:spcPts val="0"/>
              </a:spcBef>
              <a:spcAft>
                <a:spcPts val="0"/>
              </a:spcAft>
              <a:buClr>
                <a:srgbClr val="888888"/>
              </a:buClr>
              <a:buSzPts val="1200"/>
              <a:buNone/>
            </a:pPr>
            <a:r>
              <a:rPr lang="de-DE"/>
              <a:t>Bauzeichner und Bauzeichnerin</a:t>
            </a:r>
            <a:endParaRPr/>
          </a:p>
        </p:txBody>
      </p:sp>
      <p:sp>
        <p:nvSpPr>
          <p:cNvPr id="146" name="Google Shape;146;g13c8a2e141e_0_0"/>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p>
            <a:pPr indent="-36000" lvl="0" marL="36000" rtl="0" algn="l">
              <a:lnSpc>
                <a:spcPct val="110000"/>
              </a:lnSpc>
              <a:spcBef>
                <a:spcPts val="0"/>
              </a:spcBef>
              <a:spcAft>
                <a:spcPts val="0"/>
              </a:spcAft>
              <a:buClr>
                <a:srgbClr val="888888"/>
              </a:buClr>
              <a:buSzPts val="1200"/>
              <a:buNone/>
            </a:pPr>
            <a:r>
              <a:rPr lang="de-DE"/>
              <a:t>Bild: Public Domain Vectors</a:t>
            </a:r>
            <a:endParaRPr/>
          </a:p>
        </p:txBody>
      </p:sp>
      <p:sp>
        <p:nvSpPr>
          <p:cNvPr id="147" name="Google Shape;147;g13c8a2e141e_0_0"/>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7F7F7F"/>
              </a:buClr>
              <a:buSzPts val="1800"/>
              <a:buFont typeface="Calibri"/>
              <a:buNone/>
            </a:pPr>
            <a:r>
              <a:rPr lang="de-DE"/>
              <a:t>Kathrin Gegner / </a:t>
            </a:r>
            <a:br>
              <a:rPr lang="de-DE"/>
            </a:br>
            <a:r>
              <a:rPr lang="de-DE"/>
              <a:t>Projektagentur BBNE</a:t>
            </a:r>
            <a:endParaRPr/>
          </a:p>
        </p:txBody>
      </p:sp>
      <p:sp>
        <p:nvSpPr>
          <p:cNvPr id="148" name="Google Shape;148;g13c8a2e141e_0_0"/>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149" name="Google Shape;149;g13c8a2e141e_0_0"/>
          <p:cNvSpPr txBox="1"/>
          <p:nvPr/>
        </p:nvSpPr>
        <p:spPr>
          <a:xfrm>
            <a:off x="796600" y="1661250"/>
            <a:ext cx="7537200" cy="400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de-DE" sz="2000" u="none" cap="none" strike="noStrike">
                <a:solidFill>
                  <a:srgbClr val="000000"/>
                </a:solidFill>
                <a:latin typeface="Trebuchet MS"/>
                <a:ea typeface="Trebuchet MS"/>
                <a:cs typeface="Trebuchet MS"/>
                <a:sym typeface="Trebuchet MS"/>
              </a:rPr>
              <a:t>Blau-grün-graue Infrastrukturen für Städte und Gemeinden</a:t>
            </a:r>
            <a:endParaRPr b="0" i="0" sz="1400" u="none" cap="none" strike="noStrike">
              <a:solidFill>
                <a:srgbClr val="000000"/>
              </a:solidFill>
              <a:latin typeface="Arial"/>
              <a:ea typeface="Arial"/>
              <a:cs typeface="Arial"/>
              <a:sym typeface="Arial"/>
            </a:endParaRPr>
          </a:p>
        </p:txBody>
      </p:sp>
      <p:pic>
        <p:nvPicPr>
          <p:cNvPr id="150" name="Google Shape;150;g13c8a2e141e_0_0"/>
          <p:cNvPicPr preferRelativeResize="0"/>
          <p:nvPr/>
        </p:nvPicPr>
        <p:blipFill rotWithShape="1">
          <a:blip r:embed="rId3">
            <a:alphaModFix/>
          </a:blip>
          <a:srcRect b="0" l="0" r="0" t="0"/>
          <a:stretch/>
        </p:blipFill>
        <p:spPr>
          <a:xfrm>
            <a:off x="985463" y="2196763"/>
            <a:ext cx="3718463" cy="3718463"/>
          </a:xfrm>
          <a:prstGeom prst="rect">
            <a:avLst/>
          </a:prstGeom>
          <a:noFill/>
          <a:ln>
            <a:noFill/>
          </a:ln>
        </p:spPr>
      </p:pic>
      <p:sp>
        <p:nvSpPr>
          <p:cNvPr id="151" name="Google Shape;151;g13c8a2e141e_0_0"/>
          <p:cNvSpPr/>
          <p:nvPr/>
        </p:nvSpPr>
        <p:spPr>
          <a:xfrm>
            <a:off x="5198315" y="2395651"/>
            <a:ext cx="6454423" cy="3320685"/>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0" lIns="0" spcFirstLastPara="1" rIns="0" wrap="square" tIns="0">
            <a:noAutofit/>
          </a:bodyPr>
          <a:lstStyle/>
          <a:p>
            <a:pPr indent="0" lvl="0" marL="0" marR="0" rtl="0" algn="ctr">
              <a:lnSpc>
                <a:spcPct val="120000"/>
              </a:lnSpc>
              <a:spcBef>
                <a:spcPts val="0"/>
              </a:spcBef>
              <a:spcAft>
                <a:spcPts val="0"/>
              </a:spcAft>
              <a:buNone/>
            </a:pPr>
            <a:r>
              <a:rPr b="1" i="0" lang="de-DE" sz="2000" u="none" cap="none" strike="noStrike">
                <a:solidFill>
                  <a:srgbClr val="C00000"/>
                </a:solidFill>
                <a:latin typeface="Calibri"/>
                <a:ea typeface="Calibri"/>
                <a:cs typeface="Calibri"/>
                <a:sym typeface="Calibri"/>
              </a:rPr>
              <a:t>Welche Elemente und Gestaltungsprinzipien blau-grüner Infrastrukturen kennen Sie?</a:t>
            </a:r>
            <a:endParaRPr/>
          </a:p>
          <a:p>
            <a:pPr indent="0" lvl="0" marL="0" marR="0" rtl="0" algn="ctr">
              <a:lnSpc>
                <a:spcPct val="120000"/>
              </a:lnSpc>
              <a:spcBef>
                <a:spcPts val="0"/>
              </a:spcBef>
              <a:spcAft>
                <a:spcPts val="0"/>
              </a:spcAft>
              <a:buNone/>
            </a:pPr>
            <a:r>
              <a:t/>
            </a:r>
            <a:endParaRPr b="1" i="0" sz="2000" u="none" cap="none" strike="noStrike">
              <a:solidFill>
                <a:srgbClr val="C00000"/>
              </a:solidFill>
              <a:latin typeface="Calibri"/>
              <a:ea typeface="Calibri"/>
              <a:cs typeface="Calibri"/>
              <a:sym typeface="Calibri"/>
            </a:endParaRPr>
          </a:p>
          <a:p>
            <a:pPr indent="0" lvl="0" marL="0" marR="0" rtl="0" algn="ctr">
              <a:lnSpc>
                <a:spcPct val="120000"/>
              </a:lnSpc>
              <a:spcBef>
                <a:spcPts val="0"/>
              </a:spcBef>
              <a:spcAft>
                <a:spcPts val="0"/>
              </a:spcAft>
              <a:buNone/>
            </a:pPr>
            <a:r>
              <a:rPr b="1" i="0" lang="de-DE" sz="2000" u="none" cap="none" strike="noStrike">
                <a:solidFill>
                  <a:srgbClr val="C00000"/>
                </a:solidFill>
                <a:latin typeface="Calibri"/>
                <a:ea typeface="Calibri"/>
                <a:cs typeface="Calibri"/>
                <a:sym typeface="Calibri"/>
              </a:rPr>
              <a:t>Welche Funktionen erfüllen diese zur Anpassung an den Klimawandel in urbanen Räumen (Minderung von Hitzestress, Hochwasservorsorge…)?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g1ab4e41435b_0_0"/>
          <p:cNvSpPr txBox="1"/>
          <p:nvPr>
            <p:ph type="title"/>
          </p:nvPr>
        </p:nvSpPr>
        <p:spPr>
          <a:xfrm>
            <a:off x="360000" y="180000"/>
            <a:ext cx="1152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Nachhaltiges Bauen</a:t>
            </a:r>
            <a:br>
              <a:rPr lang="de-DE"/>
            </a:br>
            <a:r>
              <a:rPr lang="de-DE"/>
              <a:t>Dimensionen der Nachhaltigkeit</a:t>
            </a:r>
            <a:endParaRPr/>
          </a:p>
        </p:txBody>
      </p:sp>
      <p:sp>
        <p:nvSpPr>
          <p:cNvPr id="158" name="Google Shape;158;g1ab4e41435b_0_0"/>
          <p:cNvSpPr txBox="1"/>
          <p:nvPr>
            <p:ph idx="1"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Bauzeichner und Bauzeichnerin</a:t>
            </a:r>
            <a:endParaRPr/>
          </a:p>
        </p:txBody>
      </p:sp>
      <p:sp>
        <p:nvSpPr>
          <p:cNvPr id="159" name="Google Shape;159;g1ab4e41435b_0_0"/>
          <p:cNvSpPr txBox="1"/>
          <p:nvPr>
            <p:ph idx="2" type="body"/>
          </p:nvPr>
        </p:nvSpPr>
        <p:spPr>
          <a:xfrm>
            <a:off x="7264800" y="6254497"/>
            <a:ext cx="3309248"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Quelle: Eigene Darstellung nach BMI 2019: 16</a:t>
            </a:r>
            <a:endParaRPr/>
          </a:p>
        </p:txBody>
      </p:sp>
      <p:sp>
        <p:nvSpPr>
          <p:cNvPr id="160" name="Google Shape;160;g1ab4e41435b_0_0"/>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7F7F7F"/>
              </a:buClr>
              <a:buSzPts val="1800"/>
              <a:buFont typeface="Calibri"/>
              <a:buNone/>
            </a:pPr>
            <a:r>
              <a:rPr lang="de-DE"/>
              <a:t>Kathrin Gegner / </a:t>
            </a:r>
            <a:br>
              <a:rPr lang="de-DE"/>
            </a:br>
            <a:r>
              <a:rPr lang="de-DE"/>
              <a:t>Projektagentur BBNE</a:t>
            </a:r>
            <a:endParaRPr/>
          </a:p>
        </p:txBody>
      </p:sp>
      <p:sp>
        <p:nvSpPr>
          <p:cNvPr id="161" name="Google Shape;161;g1ab4e41435b_0_0"/>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162" name="Google Shape;162;g1ab4e41435b_0_0"/>
          <p:cNvSpPr/>
          <p:nvPr/>
        </p:nvSpPr>
        <p:spPr>
          <a:xfrm>
            <a:off x="5235135" y="3787689"/>
            <a:ext cx="1390707" cy="331363"/>
          </a:xfrm>
          <a:prstGeom prst="triangle">
            <a:avLst>
              <a:gd fmla="val 50000" name="adj"/>
            </a:avLst>
          </a:prstGeom>
          <a:solidFill>
            <a:srgbClr val="CC6600"/>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63" name="Google Shape;163;g1ab4e41435b_0_0"/>
          <p:cNvSpPr/>
          <p:nvPr/>
        </p:nvSpPr>
        <p:spPr>
          <a:xfrm rot="-7171690">
            <a:off x="5443621" y="3422030"/>
            <a:ext cx="1390707" cy="331363"/>
          </a:xfrm>
          <a:prstGeom prst="triangle">
            <a:avLst>
              <a:gd fmla="val 50000" name="adj"/>
            </a:avLst>
          </a:prstGeom>
          <a:solidFill>
            <a:srgbClr val="00B050"/>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64" name="Google Shape;164;g1ab4e41435b_0_0"/>
          <p:cNvSpPr/>
          <p:nvPr/>
        </p:nvSpPr>
        <p:spPr>
          <a:xfrm rot="7170786">
            <a:off x="5037542" y="3421977"/>
            <a:ext cx="1390707" cy="331363"/>
          </a:xfrm>
          <a:prstGeom prst="triangle">
            <a:avLst>
              <a:gd fmla="val 50000" name="adj"/>
            </a:avLst>
          </a:prstGeom>
          <a:solidFill>
            <a:schemeClr val="accent1"/>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65" name="Google Shape;165;g1ab4e41435b_0_0"/>
          <p:cNvSpPr/>
          <p:nvPr/>
        </p:nvSpPr>
        <p:spPr>
          <a:xfrm>
            <a:off x="6509778" y="3006778"/>
            <a:ext cx="1390707" cy="337523"/>
          </a:xfrm>
          <a:prstGeom prst="roundRect">
            <a:avLst>
              <a:gd fmla="val 16667" name="adj"/>
            </a:avLst>
          </a:prstGeom>
          <a:solidFill>
            <a:srgbClr val="00B050"/>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de-DE" sz="2000" u="none" cap="none" strike="noStrike">
                <a:solidFill>
                  <a:schemeClr val="lt1"/>
                </a:solidFill>
                <a:latin typeface="Calibri"/>
                <a:ea typeface="Calibri"/>
                <a:cs typeface="Calibri"/>
                <a:sym typeface="Calibri"/>
              </a:rPr>
              <a:t> Ökologie</a:t>
            </a:r>
            <a:endParaRPr b="0" i="0" sz="2000" u="none" cap="none" strike="noStrike">
              <a:solidFill>
                <a:schemeClr val="lt1"/>
              </a:solidFill>
              <a:latin typeface="Calibri"/>
              <a:ea typeface="Calibri"/>
              <a:cs typeface="Calibri"/>
              <a:sym typeface="Calibri"/>
            </a:endParaRPr>
          </a:p>
        </p:txBody>
      </p:sp>
      <p:sp>
        <p:nvSpPr>
          <p:cNvPr id="166" name="Google Shape;166;g1ab4e41435b_0_0"/>
          <p:cNvSpPr/>
          <p:nvPr/>
        </p:nvSpPr>
        <p:spPr>
          <a:xfrm>
            <a:off x="4891443" y="4374398"/>
            <a:ext cx="1915454" cy="317573"/>
          </a:xfrm>
          <a:prstGeom prst="roundRect">
            <a:avLst>
              <a:gd fmla="val 16667" name="adj"/>
            </a:avLst>
          </a:prstGeom>
          <a:solidFill>
            <a:srgbClr val="CC6600"/>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de-DE" sz="2000" u="none" cap="none" strike="noStrike">
                <a:solidFill>
                  <a:schemeClr val="lt1"/>
                </a:solidFill>
                <a:latin typeface="Calibri"/>
                <a:ea typeface="Calibri"/>
                <a:cs typeface="Calibri"/>
                <a:sym typeface="Calibri"/>
              </a:rPr>
              <a:t> Soziokulturelles</a:t>
            </a:r>
            <a:endParaRPr b="0" i="0" sz="2000" u="none" cap="none" strike="noStrike">
              <a:solidFill>
                <a:schemeClr val="lt1"/>
              </a:solidFill>
              <a:latin typeface="Calibri"/>
              <a:ea typeface="Calibri"/>
              <a:cs typeface="Calibri"/>
              <a:sym typeface="Calibri"/>
            </a:endParaRPr>
          </a:p>
        </p:txBody>
      </p:sp>
      <p:sp>
        <p:nvSpPr>
          <p:cNvPr id="167" name="Google Shape;167;g1ab4e41435b_0_0"/>
          <p:cNvSpPr/>
          <p:nvPr/>
        </p:nvSpPr>
        <p:spPr>
          <a:xfrm>
            <a:off x="3971248" y="3001604"/>
            <a:ext cx="1390706" cy="331363"/>
          </a:xfrm>
          <a:prstGeom prst="roundRect">
            <a:avLst>
              <a:gd fmla="val 16667" name="adj"/>
            </a:avLst>
          </a:prstGeom>
          <a:solidFill>
            <a:schemeClr val="accent1"/>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de-DE" sz="2000" u="none" cap="none" strike="noStrike">
                <a:solidFill>
                  <a:schemeClr val="lt1"/>
                </a:solidFill>
                <a:latin typeface="Calibri"/>
                <a:ea typeface="Calibri"/>
                <a:cs typeface="Calibri"/>
                <a:sym typeface="Calibri"/>
              </a:rPr>
              <a:t> Ökonomie</a:t>
            </a:r>
            <a:endParaRPr b="0" i="0" sz="2000" u="none" cap="none" strike="noStrike">
              <a:solidFill>
                <a:schemeClr val="lt1"/>
              </a:solidFill>
              <a:latin typeface="Calibri"/>
              <a:ea typeface="Calibri"/>
              <a:cs typeface="Calibri"/>
              <a:sym typeface="Calibri"/>
            </a:endParaRPr>
          </a:p>
        </p:txBody>
      </p:sp>
      <p:sp>
        <p:nvSpPr>
          <p:cNvPr id="168" name="Google Shape;168;g1ab4e41435b_0_0"/>
          <p:cNvSpPr/>
          <p:nvPr/>
        </p:nvSpPr>
        <p:spPr>
          <a:xfrm rot="5400000">
            <a:off x="5783884" y="1809000"/>
            <a:ext cx="270470" cy="1114331"/>
          </a:xfrm>
          <a:prstGeom prst="upDownArrow">
            <a:avLst>
              <a:gd fmla="val 50000" name="adj1"/>
              <a:gd fmla="val 50000" name="adj2"/>
            </a:avLst>
          </a:prstGeom>
          <a:no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69" name="Google Shape;169;g1ab4e41435b_0_0"/>
          <p:cNvSpPr/>
          <p:nvPr/>
        </p:nvSpPr>
        <p:spPr>
          <a:xfrm>
            <a:off x="2053186" y="1784222"/>
            <a:ext cx="2041140" cy="318156"/>
          </a:xfrm>
          <a:prstGeom prst="roundRect">
            <a:avLst>
              <a:gd fmla="val 16667" name="adj"/>
            </a:avLst>
          </a:prstGeom>
          <a:solidFill>
            <a:srgbClr val="D3E5F6"/>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de-DE" sz="1800" u="none" cap="none" strike="noStrike">
                <a:solidFill>
                  <a:schemeClr val="dk1"/>
                </a:solidFill>
                <a:latin typeface="Calibri"/>
                <a:ea typeface="Calibri"/>
                <a:cs typeface="Calibri"/>
                <a:sym typeface="Calibri"/>
              </a:rPr>
              <a:t>Wirtschaftlichkeit</a:t>
            </a:r>
            <a:endParaRPr b="0" i="0" sz="1800" u="none" cap="none" strike="noStrike">
              <a:solidFill>
                <a:schemeClr val="dk1"/>
              </a:solidFill>
              <a:latin typeface="Calibri"/>
              <a:ea typeface="Calibri"/>
              <a:cs typeface="Calibri"/>
              <a:sym typeface="Calibri"/>
            </a:endParaRPr>
          </a:p>
        </p:txBody>
      </p:sp>
      <p:sp>
        <p:nvSpPr>
          <p:cNvPr id="170" name="Google Shape;170;g1ab4e41435b_0_0"/>
          <p:cNvSpPr/>
          <p:nvPr/>
        </p:nvSpPr>
        <p:spPr>
          <a:xfrm>
            <a:off x="447875" y="2297924"/>
            <a:ext cx="3923660" cy="406953"/>
          </a:xfrm>
          <a:prstGeom prst="roundRect">
            <a:avLst>
              <a:gd fmla="val 16667" name="adj"/>
            </a:avLst>
          </a:prstGeom>
          <a:solidFill>
            <a:srgbClr val="D3E5F6"/>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de-DE" sz="1800" u="none" cap="none" strike="noStrike">
                <a:solidFill>
                  <a:schemeClr val="dk1"/>
                </a:solidFill>
                <a:latin typeface="Calibri"/>
                <a:ea typeface="Calibri"/>
                <a:cs typeface="Calibri"/>
                <a:sym typeface="Calibri"/>
              </a:rPr>
              <a:t>Reduzierung der Lebenszykluskosten</a:t>
            </a:r>
            <a:endParaRPr b="0" i="0" sz="1800" u="none" cap="none" strike="noStrike">
              <a:solidFill>
                <a:schemeClr val="dk1"/>
              </a:solidFill>
              <a:latin typeface="Calibri"/>
              <a:ea typeface="Calibri"/>
              <a:cs typeface="Calibri"/>
              <a:sym typeface="Calibri"/>
            </a:endParaRPr>
          </a:p>
        </p:txBody>
      </p:sp>
      <p:sp>
        <p:nvSpPr>
          <p:cNvPr id="171" name="Google Shape;171;g1ab4e41435b_0_0"/>
          <p:cNvSpPr/>
          <p:nvPr/>
        </p:nvSpPr>
        <p:spPr>
          <a:xfrm>
            <a:off x="3626219" y="5045299"/>
            <a:ext cx="4517429" cy="337522"/>
          </a:xfrm>
          <a:prstGeom prst="roundRect">
            <a:avLst>
              <a:gd fmla="val 16667" name="adj"/>
            </a:avLst>
          </a:prstGeom>
          <a:solidFill>
            <a:srgbClr val="D3E5F6"/>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de-DE" sz="1800" u="none" cap="none" strike="noStrike">
                <a:solidFill>
                  <a:schemeClr val="dk1"/>
                </a:solidFill>
                <a:latin typeface="Calibri"/>
                <a:ea typeface="Calibri"/>
                <a:cs typeface="Calibri"/>
                <a:sym typeface="Calibri"/>
              </a:rPr>
              <a:t>Gestalterische und städtebauliche Qualität</a:t>
            </a:r>
            <a:endParaRPr b="0" i="0" sz="1800" u="none" cap="none" strike="noStrike">
              <a:solidFill>
                <a:schemeClr val="dk1"/>
              </a:solidFill>
              <a:latin typeface="Calibri"/>
              <a:ea typeface="Calibri"/>
              <a:cs typeface="Calibri"/>
              <a:sym typeface="Calibri"/>
            </a:endParaRPr>
          </a:p>
        </p:txBody>
      </p:sp>
      <p:sp>
        <p:nvSpPr>
          <p:cNvPr id="172" name="Google Shape;172;g1ab4e41435b_0_0"/>
          <p:cNvSpPr/>
          <p:nvPr/>
        </p:nvSpPr>
        <p:spPr>
          <a:xfrm rot="8070543">
            <a:off x="4010584" y="3447750"/>
            <a:ext cx="270470" cy="1114331"/>
          </a:xfrm>
          <a:prstGeom prst="upDownArrow">
            <a:avLst>
              <a:gd fmla="val 50000" name="adj1"/>
              <a:gd fmla="val 50000" name="adj2"/>
            </a:avLst>
          </a:prstGeom>
          <a:no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73" name="Google Shape;173;g1ab4e41435b_0_0"/>
          <p:cNvSpPr/>
          <p:nvPr/>
        </p:nvSpPr>
        <p:spPr>
          <a:xfrm>
            <a:off x="227009" y="2932106"/>
            <a:ext cx="2676951" cy="313373"/>
          </a:xfrm>
          <a:prstGeom prst="roundRect">
            <a:avLst>
              <a:gd fmla="val 16667" name="adj"/>
            </a:avLst>
          </a:prstGeom>
          <a:solidFill>
            <a:srgbClr val="D3E5F6"/>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de-DE" sz="1800" u="none" cap="none" strike="noStrike">
                <a:solidFill>
                  <a:schemeClr val="dk1"/>
                </a:solidFill>
                <a:latin typeface="Calibri"/>
                <a:ea typeface="Calibri"/>
                <a:cs typeface="Calibri"/>
                <a:sym typeface="Calibri"/>
              </a:rPr>
              <a:t>Erhalt von Kapitel/Wert</a:t>
            </a:r>
            <a:endParaRPr b="0" i="0" sz="1800" u="none" cap="none" strike="noStrike">
              <a:solidFill>
                <a:schemeClr val="dk1"/>
              </a:solidFill>
              <a:latin typeface="Calibri"/>
              <a:ea typeface="Calibri"/>
              <a:cs typeface="Calibri"/>
              <a:sym typeface="Calibri"/>
            </a:endParaRPr>
          </a:p>
        </p:txBody>
      </p:sp>
      <p:sp>
        <p:nvSpPr>
          <p:cNvPr id="174" name="Google Shape;174;g1ab4e41435b_0_0"/>
          <p:cNvSpPr/>
          <p:nvPr/>
        </p:nvSpPr>
        <p:spPr>
          <a:xfrm>
            <a:off x="8106734" y="2384602"/>
            <a:ext cx="3637391" cy="406070"/>
          </a:xfrm>
          <a:prstGeom prst="roundRect">
            <a:avLst>
              <a:gd fmla="val 16667" name="adj"/>
            </a:avLst>
          </a:prstGeom>
          <a:solidFill>
            <a:srgbClr val="D3E5F6"/>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de-DE" sz="1800" u="none" cap="none" strike="noStrike">
                <a:solidFill>
                  <a:schemeClr val="dk1"/>
                </a:solidFill>
                <a:latin typeface="Calibri"/>
                <a:ea typeface="Calibri"/>
                <a:cs typeface="Calibri"/>
                <a:sym typeface="Calibri"/>
              </a:rPr>
              <a:t>Schutz der natürlichen Ressourcen</a:t>
            </a:r>
            <a:endParaRPr b="0" i="0" sz="1800" u="none" cap="none" strike="noStrike">
              <a:solidFill>
                <a:schemeClr val="dk1"/>
              </a:solidFill>
              <a:latin typeface="Calibri"/>
              <a:ea typeface="Calibri"/>
              <a:cs typeface="Calibri"/>
              <a:sym typeface="Calibri"/>
            </a:endParaRPr>
          </a:p>
        </p:txBody>
      </p:sp>
      <p:sp>
        <p:nvSpPr>
          <p:cNvPr id="175" name="Google Shape;175;g1ab4e41435b_0_0"/>
          <p:cNvSpPr/>
          <p:nvPr/>
        </p:nvSpPr>
        <p:spPr>
          <a:xfrm>
            <a:off x="7242798" y="1846149"/>
            <a:ext cx="2569942" cy="358374"/>
          </a:xfrm>
          <a:prstGeom prst="roundRect">
            <a:avLst>
              <a:gd fmla="val 16667" name="adj"/>
            </a:avLst>
          </a:prstGeom>
          <a:solidFill>
            <a:srgbClr val="D3E5F6"/>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de-DE" sz="1800" u="none" cap="none" strike="noStrike">
                <a:solidFill>
                  <a:schemeClr val="dk1"/>
                </a:solidFill>
                <a:latin typeface="Calibri"/>
                <a:ea typeface="Calibri"/>
                <a:cs typeface="Calibri"/>
                <a:sym typeface="Calibri"/>
              </a:rPr>
              <a:t>Schutz des Ökosystems</a:t>
            </a:r>
            <a:endParaRPr b="0" i="0" sz="1800" u="none" cap="none" strike="noStrike">
              <a:solidFill>
                <a:schemeClr val="dk1"/>
              </a:solidFill>
              <a:latin typeface="Calibri"/>
              <a:ea typeface="Calibri"/>
              <a:cs typeface="Calibri"/>
              <a:sym typeface="Calibri"/>
            </a:endParaRPr>
          </a:p>
        </p:txBody>
      </p:sp>
      <p:sp>
        <p:nvSpPr>
          <p:cNvPr id="176" name="Google Shape;176;g1ab4e41435b_0_0"/>
          <p:cNvSpPr/>
          <p:nvPr/>
        </p:nvSpPr>
        <p:spPr>
          <a:xfrm rot="-7983453">
            <a:off x="7380765" y="3461317"/>
            <a:ext cx="270470" cy="1114331"/>
          </a:xfrm>
          <a:prstGeom prst="upDownArrow">
            <a:avLst>
              <a:gd fmla="val 50000" name="adj1"/>
              <a:gd fmla="val 50000" name="adj2"/>
            </a:avLst>
          </a:prstGeom>
          <a:no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77" name="Google Shape;177;g1ab4e41435b_0_0"/>
          <p:cNvSpPr/>
          <p:nvPr/>
        </p:nvSpPr>
        <p:spPr>
          <a:xfrm>
            <a:off x="2903960" y="5578368"/>
            <a:ext cx="4265069" cy="337522"/>
          </a:xfrm>
          <a:prstGeom prst="roundRect">
            <a:avLst>
              <a:gd fmla="val 16667" name="adj"/>
            </a:avLst>
          </a:prstGeom>
          <a:solidFill>
            <a:srgbClr val="D3E5F6"/>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de-DE" sz="1800" u="none" cap="none" strike="noStrike">
                <a:solidFill>
                  <a:schemeClr val="dk1"/>
                </a:solidFill>
                <a:latin typeface="Calibri"/>
                <a:ea typeface="Calibri"/>
                <a:cs typeface="Calibri"/>
                <a:sym typeface="Calibri"/>
              </a:rPr>
              <a:t>Gesundheit, Sicherheit und Behaglichkeit</a:t>
            </a:r>
            <a:endParaRPr b="0" i="0" sz="1800" u="none" cap="none" strike="noStrike">
              <a:solidFill>
                <a:schemeClr val="dk1"/>
              </a:solidFill>
              <a:latin typeface="Calibri"/>
              <a:ea typeface="Calibri"/>
              <a:cs typeface="Calibri"/>
              <a:sym typeface="Calibri"/>
            </a:endParaRPr>
          </a:p>
        </p:txBody>
      </p:sp>
      <p:sp>
        <p:nvSpPr>
          <p:cNvPr id="178" name="Google Shape;178;g1ab4e41435b_0_0"/>
          <p:cNvSpPr/>
          <p:nvPr/>
        </p:nvSpPr>
        <p:spPr>
          <a:xfrm>
            <a:off x="7449258" y="5577795"/>
            <a:ext cx="1719025" cy="337522"/>
          </a:xfrm>
          <a:prstGeom prst="roundRect">
            <a:avLst>
              <a:gd fmla="val 16667" name="adj"/>
            </a:avLst>
          </a:prstGeom>
          <a:solidFill>
            <a:srgbClr val="D3E5F6"/>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de-DE" sz="1800" u="none" cap="none" strike="noStrike">
                <a:solidFill>
                  <a:schemeClr val="dk1"/>
                </a:solidFill>
                <a:latin typeface="Calibri"/>
                <a:ea typeface="Calibri"/>
                <a:cs typeface="Calibri"/>
                <a:sym typeface="Calibri"/>
              </a:rPr>
              <a:t>Funktionalität</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2"/>
          <p:cNvSpPr txBox="1"/>
          <p:nvPr>
            <p:ph type="title"/>
          </p:nvPr>
        </p:nvSpPr>
        <p:spPr>
          <a:xfrm>
            <a:off x="360000" y="180000"/>
            <a:ext cx="1152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Nachhaltiges Bauen</a:t>
            </a:r>
            <a:br>
              <a:rPr lang="de-DE"/>
            </a:br>
            <a:r>
              <a:rPr lang="de-DE"/>
              <a:t>Lebenszyklusbetrachtung</a:t>
            </a:r>
            <a:endParaRPr/>
          </a:p>
        </p:txBody>
      </p:sp>
      <p:sp>
        <p:nvSpPr>
          <p:cNvPr id="185" name="Google Shape;185;p2"/>
          <p:cNvSpPr txBox="1"/>
          <p:nvPr>
            <p:ph idx="1"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Bauzeichner und Bauzeichnerin</a:t>
            </a:r>
            <a:endParaRPr/>
          </a:p>
        </p:txBody>
      </p:sp>
      <p:sp>
        <p:nvSpPr>
          <p:cNvPr id="186" name="Google Shape;186;p2"/>
          <p:cNvSpPr txBox="1"/>
          <p:nvPr>
            <p:ph idx="2" type="body"/>
          </p:nvPr>
        </p:nvSpPr>
        <p:spPr>
          <a:xfrm>
            <a:off x="7264800" y="6254497"/>
            <a:ext cx="3391136"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Quelle: Eigene Darstellung nach BMI 2019: 19</a:t>
            </a:r>
            <a:endParaRPr/>
          </a:p>
        </p:txBody>
      </p:sp>
      <p:sp>
        <p:nvSpPr>
          <p:cNvPr id="187" name="Google Shape;187;p2"/>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7F7F7F"/>
              </a:buClr>
              <a:buSzPts val="1800"/>
              <a:buFont typeface="Calibri"/>
              <a:buNone/>
            </a:pPr>
            <a:r>
              <a:rPr lang="de-DE"/>
              <a:t>Kathrin Gegner / </a:t>
            </a:r>
            <a:br>
              <a:rPr lang="de-DE"/>
            </a:br>
            <a:r>
              <a:rPr lang="de-DE"/>
              <a:t>Projektagentur BBNE</a:t>
            </a:r>
            <a:endParaRPr/>
          </a:p>
        </p:txBody>
      </p:sp>
      <p:sp>
        <p:nvSpPr>
          <p:cNvPr id="188" name="Google Shape;188;p2"/>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grpSp>
        <p:nvGrpSpPr>
          <p:cNvPr id="189" name="Google Shape;189;p2"/>
          <p:cNvGrpSpPr/>
          <p:nvPr/>
        </p:nvGrpSpPr>
        <p:grpSpPr>
          <a:xfrm>
            <a:off x="833648" y="1438411"/>
            <a:ext cx="4198041" cy="4667157"/>
            <a:chOff x="833648" y="1847"/>
            <a:chExt cx="4198041" cy="4667157"/>
          </a:xfrm>
        </p:grpSpPr>
        <p:sp>
          <p:nvSpPr>
            <p:cNvPr id="190" name="Google Shape;190;p2"/>
            <p:cNvSpPr/>
            <p:nvPr/>
          </p:nvSpPr>
          <p:spPr>
            <a:xfrm>
              <a:off x="2349858" y="1847"/>
              <a:ext cx="1165621" cy="1165621"/>
            </a:xfrm>
            <a:prstGeom prst="ellipse">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2"/>
            <p:cNvSpPr txBox="1"/>
            <p:nvPr/>
          </p:nvSpPr>
          <p:spPr>
            <a:xfrm>
              <a:off x="2520559" y="172548"/>
              <a:ext cx="824219" cy="824219"/>
            </a:xfrm>
            <a:prstGeom prst="rect">
              <a:avLst/>
            </a:prstGeom>
            <a:noFill/>
            <a:ln>
              <a:noFill/>
            </a:ln>
          </p:spPr>
          <p:txBody>
            <a:bodyPr anchorCtr="0" anchor="ctr" bIns="20300" lIns="20300" spcFirstLastPara="1" rIns="20300" wrap="square" tIns="20300">
              <a:noAutofit/>
            </a:bodyPr>
            <a:lstStyle/>
            <a:p>
              <a:pPr indent="0" lvl="0" marL="0" marR="0" rtl="0" algn="ctr">
                <a:lnSpc>
                  <a:spcPct val="90000"/>
                </a:lnSpc>
                <a:spcBef>
                  <a:spcPts val="0"/>
                </a:spcBef>
                <a:spcAft>
                  <a:spcPts val="0"/>
                </a:spcAft>
                <a:buNone/>
              </a:pPr>
              <a:r>
                <a:rPr b="0" i="0" lang="de-DE" sz="1600" u="none" cap="none" strike="noStrike">
                  <a:solidFill>
                    <a:schemeClr val="lt1"/>
                  </a:solidFill>
                  <a:latin typeface="Arial"/>
                  <a:ea typeface="Arial"/>
                  <a:cs typeface="Arial"/>
                  <a:sym typeface="Arial"/>
                </a:rPr>
                <a:t>Planung</a:t>
              </a:r>
              <a:endParaRPr/>
            </a:p>
          </p:txBody>
        </p:sp>
        <p:sp>
          <p:nvSpPr>
            <p:cNvPr id="192" name="Google Shape;192;p2"/>
            <p:cNvSpPr/>
            <p:nvPr/>
          </p:nvSpPr>
          <p:spPr>
            <a:xfrm rot="1800000">
              <a:off x="3528109" y="821263"/>
              <a:ext cx="310127" cy="393397"/>
            </a:xfrm>
            <a:prstGeom prst="rightArrow">
              <a:avLst>
                <a:gd fmla="val 60000" name="adj1"/>
                <a:gd fmla="val 50000" name="adj2"/>
              </a:avLst>
            </a:prstGeom>
            <a:solidFill>
              <a:srgbClr val="AFB7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2"/>
            <p:cNvSpPr txBox="1"/>
            <p:nvPr/>
          </p:nvSpPr>
          <p:spPr>
            <a:xfrm rot="1800000">
              <a:off x="3534341" y="876683"/>
              <a:ext cx="217089" cy="236039"/>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b="0" i="0" sz="1200" u="none" cap="none" strike="noStrike">
                <a:solidFill>
                  <a:schemeClr val="lt1"/>
                </a:solidFill>
                <a:latin typeface="Arial"/>
                <a:ea typeface="Arial"/>
                <a:cs typeface="Arial"/>
                <a:sym typeface="Arial"/>
              </a:endParaRPr>
            </a:p>
          </p:txBody>
        </p:sp>
        <p:sp>
          <p:nvSpPr>
            <p:cNvPr id="194" name="Google Shape;194;p2"/>
            <p:cNvSpPr/>
            <p:nvPr/>
          </p:nvSpPr>
          <p:spPr>
            <a:xfrm>
              <a:off x="3866068" y="877231"/>
              <a:ext cx="1165621" cy="1165621"/>
            </a:xfrm>
            <a:prstGeom prst="ellipse">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2"/>
            <p:cNvSpPr txBox="1"/>
            <p:nvPr/>
          </p:nvSpPr>
          <p:spPr>
            <a:xfrm>
              <a:off x="4036769" y="1047932"/>
              <a:ext cx="824219" cy="824219"/>
            </a:xfrm>
            <a:prstGeom prst="rect">
              <a:avLst/>
            </a:prstGeom>
            <a:noFill/>
            <a:ln>
              <a:noFill/>
            </a:ln>
          </p:spPr>
          <p:txBody>
            <a:bodyPr anchorCtr="0" anchor="ctr" bIns="20300" lIns="20300" spcFirstLastPara="1" rIns="20300" wrap="square" tIns="20300">
              <a:noAutofit/>
            </a:bodyPr>
            <a:lstStyle/>
            <a:p>
              <a:pPr indent="0" lvl="0" marL="0" marR="0" rtl="0" algn="ctr">
                <a:lnSpc>
                  <a:spcPct val="90000"/>
                </a:lnSpc>
                <a:spcBef>
                  <a:spcPts val="0"/>
                </a:spcBef>
                <a:spcAft>
                  <a:spcPts val="0"/>
                </a:spcAft>
                <a:buNone/>
              </a:pPr>
              <a:r>
                <a:rPr b="0" i="0" lang="de-DE" sz="1600" u="none" cap="none" strike="noStrike">
                  <a:solidFill>
                    <a:srgbClr val="FFFFFF"/>
                  </a:solidFill>
                  <a:latin typeface="Arial"/>
                  <a:ea typeface="Arial"/>
                  <a:cs typeface="Arial"/>
                  <a:sym typeface="Arial"/>
                </a:rPr>
                <a:t>Bau</a:t>
              </a:r>
              <a:endParaRPr/>
            </a:p>
          </p:txBody>
        </p:sp>
        <p:sp>
          <p:nvSpPr>
            <p:cNvPr id="196" name="Google Shape;196;p2"/>
            <p:cNvSpPr/>
            <p:nvPr/>
          </p:nvSpPr>
          <p:spPr>
            <a:xfrm rot="5400000">
              <a:off x="4293815" y="2129950"/>
              <a:ext cx="310127" cy="393397"/>
            </a:xfrm>
            <a:prstGeom prst="rightArrow">
              <a:avLst>
                <a:gd fmla="val 60000" name="adj1"/>
                <a:gd fmla="val 50000" name="adj2"/>
              </a:avLst>
            </a:prstGeom>
            <a:solidFill>
              <a:srgbClr val="AFB7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2"/>
            <p:cNvSpPr txBox="1"/>
            <p:nvPr/>
          </p:nvSpPr>
          <p:spPr>
            <a:xfrm rot="5400000">
              <a:off x="4340334" y="2162110"/>
              <a:ext cx="217089" cy="236039"/>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b="0" i="0" sz="1200" u="none" cap="none" strike="noStrike">
                <a:solidFill>
                  <a:schemeClr val="lt1"/>
                </a:solidFill>
                <a:latin typeface="Arial"/>
                <a:ea typeface="Arial"/>
                <a:cs typeface="Arial"/>
                <a:sym typeface="Arial"/>
              </a:endParaRPr>
            </a:p>
          </p:txBody>
        </p:sp>
        <p:sp>
          <p:nvSpPr>
            <p:cNvPr id="198" name="Google Shape;198;p2"/>
            <p:cNvSpPr/>
            <p:nvPr/>
          </p:nvSpPr>
          <p:spPr>
            <a:xfrm>
              <a:off x="3866068" y="2627999"/>
              <a:ext cx="1165621" cy="1165621"/>
            </a:xfrm>
            <a:prstGeom prst="ellipse">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2"/>
            <p:cNvSpPr txBox="1"/>
            <p:nvPr/>
          </p:nvSpPr>
          <p:spPr>
            <a:xfrm>
              <a:off x="4036769" y="2798700"/>
              <a:ext cx="824219" cy="824219"/>
            </a:xfrm>
            <a:prstGeom prst="rect">
              <a:avLst/>
            </a:prstGeom>
            <a:noFill/>
            <a:ln>
              <a:noFill/>
            </a:ln>
          </p:spPr>
          <p:txBody>
            <a:bodyPr anchorCtr="0" anchor="ctr" bIns="20300" lIns="20300" spcFirstLastPara="1" rIns="20300" wrap="square" tIns="20300">
              <a:noAutofit/>
            </a:bodyPr>
            <a:lstStyle/>
            <a:p>
              <a:pPr indent="0" lvl="0" marL="0" marR="0" rtl="0" algn="ctr">
                <a:lnSpc>
                  <a:spcPct val="90000"/>
                </a:lnSpc>
                <a:spcBef>
                  <a:spcPts val="0"/>
                </a:spcBef>
                <a:spcAft>
                  <a:spcPts val="0"/>
                </a:spcAft>
                <a:buNone/>
              </a:pPr>
              <a:r>
                <a:rPr b="0" i="0" lang="de-DE" sz="1600" u="none" cap="none" strike="noStrike">
                  <a:solidFill>
                    <a:srgbClr val="FFFFFF"/>
                  </a:solidFill>
                  <a:latin typeface="Arial"/>
                  <a:ea typeface="Arial"/>
                  <a:cs typeface="Arial"/>
                  <a:sym typeface="Arial"/>
                </a:rPr>
                <a:t>Nutzung</a:t>
              </a:r>
              <a:endParaRPr/>
            </a:p>
          </p:txBody>
        </p:sp>
        <p:sp>
          <p:nvSpPr>
            <p:cNvPr id="200" name="Google Shape;200;p2"/>
            <p:cNvSpPr/>
            <p:nvPr/>
          </p:nvSpPr>
          <p:spPr>
            <a:xfrm rot="9000000">
              <a:off x="3543311" y="3447415"/>
              <a:ext cx="310127" cy="393397"/>
            </a:xfrm>
            <a:prstGeom prst="rightArrow">
              <a:avLst>
                <a:gd fmla="val 60000" name="adj1"/>
                <a:gd fmla="val 50000" name="adj2"/>
              </a:avLst>
            </a:prstGeom>
            <a:solidFill>
              <a:srgbClr val="AFB7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2"/>
            <p:cNvSpPr txBox="1"/>
            <p:nvPr/>
          </p:nvSpPr>
          <p:spPr>
            <a:xfrm rot="-1800000">
              <a:off x="3630117" y="3502835"/>
              <a:ext cx="217089" cy="236039"/>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b="0" i="0" sz="1200" u="none" cap="none" strike="noStrike">
                <a:solidFill>
                  <a:schemeClr val="lt1"/>
                </a:solidFill>
                <a:latin typeface="Arial"/>
                <a:ea typeface="Arial"/>
                <a:cs typeface="Arial"/>
                <a:sym typeface="Arial"/>
              </a:endParaRPr>
            </a:p>
          </p:txBody>
        </p:sp>
        <p:sp>
          <p:nvSpPr>
            <p:cNvPr id="202" name="Google Shape;202;p2"/>
            <p:cNvSpPr/>
            <p:nvPr/>
          </p:nvSpPr>
          <p:spPr>
            <a:xfrm>
              <a:off x="2349858" y="3503383"/>
              <a:ext cx="1165621" cy="1165621"/>
            </a:xfrm>
            <a:prstGeom prst="ellipse">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2"/>
            <p:cNvSpPr txBox="1"/>
            <p:nvPr/>
          </p:nvSpPr>
          <p:spPr>
            <a:xfrm>
              <a:off x="2520559" y="3674084"/>
              <a:ext cx="824219" cy="824219"/>
            </a:xfrm>
            <a:prstGeom prst="rect">
              <a:avLst/>
            </a:prstGeom>
            <a:noFill/>
            <a:ln>
              <a:noFill/>
            </a:ln>
          </p:spPr>
          <p:txBody>
            <a:bodyPr anchorCtr="0" anchor="ctr" bIns="20300" lIns="20300" spcFirstLastPara="1" rIns="20300" wrap="square" tIns="20300">
              <a:noAutofit/>
            </a:bodyPr>
            <a:lstStyle/>
            <a:p>
              <a:pPr indent="0" lvl="0" marL="0" marR="0" rtl="0" algn="ctr">
                <a:lnSpc>
                  <a:spcPct val="90000"/>
                </a:lnSpc>
                <a:spcBef>
                  <a:spcPts val="0"/>
                </a:spcBef>
                <a:spcAft>
                  <a:spcPts val="0"/>
                </a:spcAft>
                <a:buNone/>
              </a:pPr>
              <a:r>
                <a:rPr b="0" i="0" lang="de-DE" sz="1600" u="none" cap="none" strike="noStrike">
                  <a:solidFill>
                    <a:srgbClr val="FFFFFF"/>
                  </a:solidFill>
                  <a:latin typeface="Arial"/>
                  <a:ea typeface="Arial"/>
                  <a:cs typeface="Arial"/>
                  <a:sym typeface="Arial"/>
                </a:rPr>
                <a:t>Modernisierung</a:t>
              </a:r>
              <a:endParaRPr/>
            </a:p>
          </p:txBody>
        </p:sp>
        <p:sp>
          <p:nvSpPr>
            <p:cNvPr id="204" name="Google Shape;204;p2"/>
            <p:cNvSpPr/>
            <p:nvPr/>
          </p:nvSpPr>
          <p:spPr>
            <a:xfrm rot="-9000000">
              <a:off x="2027102" y="3456192"/>
              <a:ext cx="310127" cy="393397"/>
            </a:xfrm>
            <a:prstGeom prst="rightArrow">
              <a:avLst>
                <a:gd fmla="val 60000" name="adj1"/>
                <a:gd fmla="val 50000" name="adj2"/>
              </a:avLst>
            </a:prstGeom>
            <a:solidFill>
              <a:srgbClr val="AFB7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2"/>
            <p:cNvSpPr txBox="1"/>
            <p:nvPr/>
          </p:nvSpPr>
          <p:spPr>
            <a:xfrm rot="1800000">
              <a:off x="2113908" y="3558131"/>
              <a:ext cx="217089" cy="236039"/>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b="0" i="0" sz="1200" u="none" cap="none" strike="noStrike">
                <a:solidFill>
                  <a:schemeClr val="lt1"/>
                </a:solidFill>
                <a:latin typeface="Arial"/>
                <a:ea typeface="Arial"/>
                <a:cs typeface="Arial"/>
                <a:sym typeface="Arial"/>
              </a:endParaRPr>
            </a:p>
          </p:txBody>
        </p:sp>
        <p:sp>
          <p:nvSpPr>
            <p:cNvPr id="206" name="Google Shape;206;p2"/>
            <p:cNvSpPr/>
            <p:nvPr/>
          </p:nvSpPr>
          <p:spPr>
            <a:xfrm>
              <a:off x="833648" y="2627999"/>
              <a:ext cx="1165621" cy="1165621"/>
            </a:xfrm>
            <a:prstGeom prst="ellipse">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2"/>
            <p:cNvSpPr txBox="1"/>
            <p:nvPr/>
          </p:nvSpPr>
          <p:spPr>
            <a:xfrm>
              <a:off x="1004349" y="2798700"/>
              <a:ext cx="824219" cy="824219"/>
            </a:xfrm>
            <a:prstGeom prst="rect">
              <a:avLst/>
            </a:prstGeom>
            <a:noFill/>
            <a:ln>
              <a:noFill/>
            </a:ln>
          </p:spPr>
          <p:txBody>
            <a:bodyPr anchorCtr="0" anchor="ctr" bIns="19050" lIns="19050" spcFirstLastPara="1" rIns="19050" wrap="square" tIns="19050">
              <a:noAutofit/>
            </a:bodyPr>
            <a:lstStyle/>
            <a:p>
              <a:pPr indent="0" lvl="0" marL="0" marR="0" rtl="0" algn="ctr">
                <a:lnSpc>
                  <a:spcPct val="90000"/>
                </a:lnSpc>
                <a:spcBef>
                  <a:spcPts val="0"/>
                </a:spcBef>
                <a:spcAft>
                  <a:spcPts val="0"/>
                </a:spcAft>
                <a:buNone/>
              </a:pPr>
              <a:r>
                <a:rPr b="0" i="0" lang="de-DE" sz="1500" u="none" cap="none" strike="noStrike">
                  <a:solidFill>
                    <a:schemeClr val="lt1"/>
                  </a:solidFill>
                  <a:latin typeface="Arial"/>
                  <a:ea typeface="Arial"/>
                  <a:cs typeface="Arial"/>
                  <a:sym typeface="Arial"/>
                </a:rPr>
                <a:t>Nutzung</a:t>
              </a:r>
              <a:endParaRPr/>
            </a:p>
          </p:txBody>
        </p:sp>
        <p:sp>
          <p:nvSpPr>
            <p:cNvPr id="208" name="Google Shape;208;p2"/>
            <p:cNvSpPr/>
            <p:nvPr/>
          </p:nvSpPr>
          <p:spPr>
            <a:xfrm rot="-5400000">
              <a:off x="1261395" y="2147505"/>
              <a:ext cx="310127" cy="393397"/>
            </a:xfrm>
            <a:prstGeom prst="rightArrow">
              <a:avLst>
                <a:gd fmla="val 60000" name="adj1"/>
                <a:gd fmla="val 50000" name="adj2"/>
              </a:avLst>
            </a:prstGeom>
            <a:solidFill>
              <a:srgbClr val="AFB7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2"/>
            <p:cNvSpPr txBox="1"/>
            <p:nvPr/>
          </p:nvSpPr>
          <p:spPr>
            <a:xfrm rot="-5400000">
              <a:off x="1307914" y="2272703"/>
              <a:ext cx="217089" cy="236039"/>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b="0" i="0" sz="1200" u="none" cap="none" strike="noStrike">
                <a:solidFill>
                  <a:schemeClr val="lt1"/>
                </a:solidFill>
                <a:latin typeface="Arial"/>
                <a:ea typeface="Arial"/>
                <a:cs typeface="Arial"/>
                <a:sym typeface="Arial"/>
              </a:endParaRPr>
            </a:p>
          </p:txBody>
        </p:sp>
        <p:sp>
          <p:nvSpPr>
            <p:cNvPr id="210" name="Google Shape;210;p2"/>
            <p:cNvSpPr/>
            <p:nvPr/>
          </p:nvSpPr>
          <p:spPr>
            <a:xfrm>
              <a:off x="833648" y="877231"/>
              <a:ext cx="1165621" cy="1165621"/>
            </a:xfrm>
            <a:prstGeom prst="ellipse">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2"/>
            <p:cNvSpPr txBox="1"/>
            <p:nvPr/>
          </p:nvSpPr>
          <p:spPr>
            <a:xfrm>
              <a:off x="1004349" y="1047932"/>
              <a:ext cx="824219" cy="824219"/>
            </a:xfrm>
            <a:prstGeom prst="rect">
              <a:avLst/>
            </a:prstGeom>
            <a:noFill/>
            <a:ln>
              <a:noFill/>
            </a:ln>
          </p:spPr>
          <p:txBody>
            <a:bodyPr anchorCtr="0" anchor="ctr" bIns="19050" lIns="19050" spcFirstLastPara="1" rIns="19050" wrap="square" tIns="19050">
              <a:noAutofit/>
            </a:bodyPr>
            <a:lstStyle/>
            <a:p>
              <a:pPr indent="0" lvl="0" marL="0" marR="0" rtl="0" algn="ctr">
                <a:lnSpc>
                  <a:spcPct val="90000"/>
                </a:lnSpc>
                <a:spcBef>
                  <a:spcPts val="0"/>
                </a:spcBef>
                <a:spcAft>
                  <a:spcPts val="0"/>
                </a:spcAft>
                <a:buNone/>
              </a:pPr>
              <a:r>
                <a:rPr b="0" i="0" lang="de-DE" sz="1500" u="none" cap="none" strike="noStrike">
                  <a:solidFill>
                    <a:schemeClr val="lt1"/>
                  </a:solidFill>
                  <a:latin typeface="Arial"/>
                  <a:ea typeface="Arial"/>
                  <a:cs typeface="Arial"/>
                  <a:sym typeface="Arial"/>
                </a:rPr>
                <a:t>Rückbau</a:t>
              </a:r>
              <a:endParaRPr/>
            </a:p>
          </p:txBody>
        </p:sp>
        <p:sp>
          <p:nvSpPr>
            <p:cNvPr id="212" name="Google Shape;212;p2"/>
            <p:cNvSpPr/>
            <p:nvPr/>
          </p:nvSpPr>
          <p:spPr>
            <a:xfrm rot="-1800000">
              <a:off x="2011899" y="830040"/>
              <a:ext cx="310127" cy="393397"/>
            </a:xfrm>
            <a:prstGeom prst="rightArrow">
              <a:avLst>
                <a:gd fmla="val 60000" name="adj1"/>
                <a:gd fmla="val 50000" name="adj2"/>
              </a:avLst>
            </a:pr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2"/>
            <p:cNvSpPr txBox="1"/>
            <p:nvPr/>
          </p:nvSpPr>
          <p:spPr>
            <a:xfrm rot="-1800000">
              <a:off x="2018131" y="931979"/>
              <a:ext cx="217089" cy="236039"/>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b="0" i="0" sz="1200" u="none" cap="none" strike="noStrike">
                <a:solidFill>
                  <a:schemeClr val="lt1"/>
                </a:solidFill>
                <a:latin typeface="Arial"/>
                <a:ea typeface="Arial"/>
                <a:cs typeface="Arial"/>
                <a:sym typeface="Arial"/>
              </a:endParaRPr>
            </a:p>
          </p:txBody>
        </p:sp>
      </p:grpSp>
      <p:sp>
        <p:nvSpPr>
          <p:cNvPr id="214" name="Google Shape;214;p2"/>
          <p:cNvSpPr txBox="1"/>
          <p:nvPr/>
        </p:nvSpPr>
        <p:spPr>
          <a:xfrm>
            <a:off x="2191120" y="3479602"/>
            <a:ext cx="1483098" cy="584775"/>
          </a:xfrm>
          <a:prstGeom prst="rect">
            <a:avLst/>
          </a:prstGeom>
          <a:noFill/>
          <a:ln cap="flat" cmpd="sng" w="19050">
            <a:solidFill>
              <a:srgbClr val="1E5F9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de-DE" sz="1600" u="none" cap="none" strike="noStrike">
                <a:solidFill>
                  <a:srgbClr val="000000"/>
                </a:solidFill>
                <a:latin typeface="Arial"/>
                <a:ea typeface="Arial"/>
                <a:cs typeface="Arial"/>
                <a:sym typeface="Arial"/>
              </a:rPr>
              <a:t>Lebenszyklus </a:t>
            </a:r>
            <a:endParaRPr/>
          </a:p>
          <a:p>
            <a:pPr indent="0" lvl="0" marL="0" marR="0" rtl="0" algn="l">
              <a:lnSpc>
                <a:spcPct val="100000"/>
              </a:lnSpc>
              <a:spcBef>
                <a:spcPts val="0"/>
              </a:spcBef>
              <a:spcAft>
                <a:spcPts val="0"/>
              </a:spcAft>
              <a:buNone/>
            </a:pPr>
            <a:r>
              <a:rPr b="0" i="0" lang="de-DE" sz="1600" u="none" cap="none" strike="noStrike">
                <a:solidFill>
                  <a:srgbClr val="000000"/>
                </a:solidFill>
                <a:latin typeface="Arial"/>
                <a:ea typeface="Arial"/>
                <a:cs typeface="Arial"/>
                <a:sym typeface="Arial"/>
              </a:rPr>
              <a:t>des Bauwerks</a:t>
            </a:r>
            <a:endParaRPr/>
          </a:p>
        </p:txBody>
      </p:sp>
      <p:sp>
        <p:nvSpPr>
          <p:cNvPr id="215" name="Google Shape;215;p2"/>
          <p:cNvSpPr txBox="1"/>
          <p:nvPr/>
        </p:nvSpPr>
        <p:spPr>
          <a:xfrm>
            <a:off x="4961521" y="1620732"/>
            <a:ext cx="6365899" cy="43084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de-DE" sz="2200" u="none" cap="none" strike="noStrike">
                <a:solidFill>
                  <a:srgbClr val="000000"/>
                </a:solidFill>
                <a:latin typeface="Calibri"/>
                <a:ea typeface="Calibri"/>
                <a:cs typeface="Calibri"/>
                <a:sym typeface="Calibri"/>
              </a:rPr>
              <a:t>Nachhaltige Planung versus Kosten- und Zeitdruck?</a:t>
            </a:r>
            <a:endParaRPr b="0" i="0" sz="2200" u="none" cap="none" strike="noStrike">
              <a:solidFill>
                <a:srgbClr val="000000"/>
              </a:solidFill>
              <a:latin typeface="Calibri"/>
              <a:ea typeface="Calibri"/>
              <a:cs typeface="Calibri"/>
              <a:sym typeface="Calibri"/>
            </a:endParaRPr>
          </a:p>
        </p:txBody>
      </p:sp>
      <p:sp>
        <p:nvSpPr>
          <p:cNvPr id="216" name="Google Shape;216;p2"/>
          <p:cNvSpPr/>
          <p:nvPr/>
        </p:nvSpPr>
        <p:spPr>
          <a:xfrm>
            <a:off x="6095998" y="2303246"/>
            <a:ext cx="5231419" cy="808637"/>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2000"/>
              <a:buFont typeface="Arial"/>
              <a:buNone/>
            </a:pPr>
            <a:r>
              <a:rPr b="1" i="0" lang="de-DE" sz="2000" u="none" cap="none" strike="noStrike">
                <a:solidFill>
                  <a:srgbClr val="C00000"/>
                </a:solidFill>
                <a:latin typeface="Calibri"/>
                <a:ea typeface="Calibri"/>
                <a:cs typeface="Calibri"/>
                <a:sym typeface="Calibri"/>
              </a:rPr>
              <a:t>Warum ist ganzheitliche Planung so bedeutend für Nachhaltigkeit im Bausektor?</a:t>
            </a:r>
            <a:endParaRPr/>
          </a:p>
        </p:txBody>
      </p:sp>
      <p:sp>
        <p:nvSpPr>
          <p:cNvPr id="217" name="Google Shape;217;p2"/>
          <p:cNvSpPr/>
          <p:nvPr/>
        </p:nvSpPr>
        <p:spPr>
          <a:xfrm>
            <a:off x="6095998" y="3336967"/>
            <a:ext cx="5231419" cy="808637"/>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0" lIns="0" spcFirstLastPara="1" rIns="0" wrap="square" tIns="0">
            <a:noAutofit/>
          </a:bodyPr>
          <a:lstStyle/>
          <a:p>
            <a:pPr indent="0" lvl="0" marL="0" marR="0" rtl="0" algn="ctr">
              <a:lnSpc>
                <a:spcPct val="120000"/>
              </a:lnSpc>
              <a:spcBef>
                <a:spcPts val="0"/>
              </a:spcBef>
              <a:spcAft>
                <a:spcPts val="0"/>
              </a:spcAft>
              <a:buNone/>
            </a:pPr>
            <a:r>
              <a:rPr b="1" i="0" lang="de-DE" sz="2000" u="none" cap="none" strike="noStrike">
                <a:solidFill>
                  <a:srgbClr val="C00000"/>
                </a:solidFill>
                <a:latin typeface="Calibri"/>
                <a:ea typeface="Calibri"/>
                <a:cs typeface="Calibri"/>
                <a:sym typeface="Calibri"/>
              </a:rPr>
              <a:t>Worin liegen Hemmnisse zur Umsetzung einer ganzheitlichen Planung?</a:t>
            </a:r>
            <a:endParaRPr/>
          </a:p>
        </p:txBody>
      </p:sp>
      <p:sp>
        <p:nvSpPr>
          <p:cNvPr id="218" name="Google Shape;218;p2"/>
          <p:cNvSpPr/>
          <p:nvPr/>
        </p:nvSpPr>
        <p:spPr>
          <a:xfrm>
            <a:off x="6120000" y="4370688"/>
            <a:ext cx="5231419" cy="699230"/>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0" lIns="0" spcFirstLastPara="1" rIns="0" wrap="square" tIns="0">
            <a:noAutofit/>
          </a:bodyPr>
          <a:lstStyle/>
          <a:p>
            <a:pPr indent="0" lvl="0" marL="0" marR="0" rtl="0" algn="ctr">
              <a:lnSpc>
                <a:spcPct val="120000"/>
              </a:lnSpc>
              <a:spcBef>
                <a:spcPts val="0"/>
              </a:spcBef>
              <a:spcAft>
                <a:spcPts val="0"/>
              </a:spcAft>
              <a:buNone/>
            </a:pPr>
            <a:r>
              <a:rPr b="1" i="0" lang="de-DE" sz="2000" u="none" cap="none" strike="noStrike">
                <a:solidFill>
                  <a:srgbClr val="C00000"/>
                </a:solidFill>
                <a:latin typeface="Calibri"/>
                <a:ea typeface="Calibri"/>
                <a:cs typeface="Calibri"/>
                <a:sym typeface="Calibri"/>
              </a:rPr>
              <a:t>Mit welchem Mehraufwand ist zu rechnen?</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3"/>
          <p:cNvSpPr txBox="1"/>
          <p:nvPr>
            <p:ph type="title"/>
          </p:nvPr>
        </p:nvSpPr>
        <p:spPr>
          <a:xfrm>
            <a:off x="360000" y="180000"/>
            <a:ext cx="1152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Nachhaltiges Bauen</a:t>
            </a:r>
            <a:br>
              <a:rPr lang="de-DE"/>
            </a:br>
            <a:r>
              <a:rPr lang="de-DE"/>
              <a:t>Nachverdichtung im urbanen Raum</a:t>
            </a:r>
            <a:endParaRPr/>
          </a:p>
        </p:txBody>
      </p:sp>
      <p:sp>
        <p:nvSpPr>
          <p:cNvPr id="225" name="Google Shape;225;p3"/>
          <p:cNvSpPr txBox="1"/>
          <p:nvPr>
            <p:ph idx="1"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Bauzeichner und Bauzeichnerin</a:t>
            </a:r>
            <a:endParaRPr/>
          </a:p>
        </p:txBody>
      </p:sp>
      <p:sp>
        <p:nvSpPr>
          <p:cNvPr id="226" name="Google Shape;226;p3"/>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Bild: Public Domain Vectors</a:t>
            </a:r>
            <a:endParaRPr/>
          </a:p>
        </p:txBody>
      </p:sp>
      <p:sp>
        <p:nvSpPr>
          <p:cNvPr id="227" name="Google Shape;227;p3"/>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7F7F7F"/>
              </a:buClr>
              <a:buSzPts val="1800"/>
              <a:buFont typeface="Calibri"/>
              <a:buNone/>
            </a:pPr>
            <a:r>
              <a:rPr lang="de-DE"/>
              <a:t>Kathrin Gegner / </a:t>
            </a:r>
            <a:br>
              <a:rPr lang="de-DE"/>
            </a:br>
            <a:r>
              <a:rPr lang="de-DE"/>
              <a:t>Projektagentur BBNE</a:t>
            </a:r>
            <a:endParaRPr/>
          </a:p>
        </p:txBody>
      </p:sp>
      <p:sp>
        <p:nvSpPr>
          <p:cNvPr id="228" name="Google Shape;228;p3"/>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229" name="Google Shape;229;p3"/>
          <p:cNvSpPr txBox="1"/>
          <p:nvPr/>
        </p:nvSpPr>
        <p:spPr>
          <a:xfrm>
            <a:off x="465825" y="1495375"/>
            <a:ext cx="11414100" cy="76940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de-DE" sz="2200" u="none" cap="none" strike="noStrike">
                <a:solidFill>
                  <a:srgbClr val="000000"/>
                </a:solidFill>
                <a:latin typeface="Calibri"/>
                <a:ea typeface="Calibri"/>
                <a:cs typeface="Calibri"/>
                <a:sym typeface="Calibri"/>
              </a:rPr>
              <a:t>Nachverdichtung – Eine gute Lösung zur Begegnung des Wohnraummangels, insbesondere in Ballungsräumen?</a:t>
            </a:r>
            <a:endParaRPr b="0" i="0" sz="2200" u="none" cap="none" strike="noStrike">
              <a:solidFill>
                <a:srgbClr val="000000"/>
              </a:solidFill>
              <a:latin typeface="Calibri"/>
              <a:ea typeface="Calibri"/>
              <a:cs typeface="Calibri"/>
              <a:sym typeface="Calibri"/>
            </a:endParaRPr>
          </a:p>
        </p:txBody>
      </p:sp>
      <p:pic>
        <p:nvPicPr>
          <p:cNvPr id="230" name="Google Shape;230;p3"/>
          <p:cNvPicPr preferRelativeResize="0"/>
          <p:nvPr/>
        </p:nvPicPr>
        <p:blipFill rotWithShape="1">
          <a:blip r:embed="rId3">
            <a:alphaModFix/>
          </a:blip>
          <a:srcRect b="0" l="0" r="0" t="57973"/>
          <a:stretch/>
        </p:blipFill>
        <p:spPr>
          <a:xfrm>
            <a:off x="2389013" y="2117373"/>
            <a:ext cx="7567723" cy="2251725"/>
          </a:xfrm>
          <a:prstGeom prst="rect">
            <a:avLst/>
          </a:prstGeom>
          <a:noFill/>
          <a:ln>
            <a:noFill/>
          </a:ln>
        </p:spPr>
      </p:pic>
      <p:sp>
        <p:nvSpPr>
          <p:cNvPr id="231" name="Google Shape;231;p3"/>
          <p:cNvSpPr/>
          <p:nvPr/>
        </p:nvSpPr>
        <p:spPr>
          <a:xfrm>
            <a:off x="309751" y="4399500"/>
            <a:ext cx="4899754" cy="557400"/>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0" lIns="0" spcFirstLastPara="1" rIns="0" wrap="square" tIns="0">
            <a:noAutofit/>
          </a:bodyPr>
          <a:lstStyle/>
          <a:p>
            <a:pPr indent="0" lvl="0" marL="0" marR="0" rtl="0" algn="ctr">
              <a:lnSpc>
                <a:spcPct val="120000"/>
              </a:lnSpc>
              <a:spcBef>
                <a:spcPts val="0"/>
              </a:spcBef>
              <a:spcAft>
                <a:spcPts val="0"/>
              </a:spcAft>
              <a:buNone/>
            </a:pPr>
            <a:r>
              <a:rPr b="1" i="0" lang="de-DE" sz="2000" u="none" cap="none" strike="noStrike">
                <a:solidFill>
                  <a:srgbClr val="C00000"/>
                </a:solidFill>
                <a:latin typeface="Calibri"/>
                <a:ea typeface="Calibri"/>
                <a:cs typeface="Calibri"/>
                <a:sym typeface="Calibri"/>
              </a:rPr>
              <a:t> Welche Vor- und Nachteile sehen Sie?</a:t>
            </a:r>
            <a:endParaRPr/>
          </a:p>
        </p:txBody>
      </p:sp>
      <p:sp>
        <p:nvSpPr>
          <p:cNvPr id="232" name="Google Shape;232;p3"/>
          <p:cNvSpPr/>
          <p:nvPr/>
        </p:nvSpPr>
        <p:spPr>
          <a:xfrm>
            <a:off x="4217106" y="5119077"/>
            <a:ext cx="6482155" cy="842599"/>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0" lIns="0" spcFirstLastPara="1" rIns="0" wrap="square" tIns="0">
            <a:noAutofit/>
          </a:bodyPr>
          <a:lstStyle/>
          <a:p>
            <a:pPr indent="0" lvl="0" marL="0" marR="0" rtl="0" algn="ctr">
              <a:lnSpc>
                <a:spcPct val="120000"/>
              </a:lnSpc>
              <a:spcBef>
                <a:spcPts val="0"/>
              </a:spcBef>
              <a:spcAft>
                <a:spcPts val="0"/>
              </a:spcAft>
              <a:buNone/>
            </a:pPr>
            <a:r>
              <a:rPr b="1" i="0" lang="de-DE" sz="2000" u="none" cap="none" strike="noStrike">
                <a:solidFill>
                  <a:srgbClr val="C00000"/>
                </a:solidFill>
                <a:latin typeface="Calibri"/>
                <a:ea typeface="Calibri"/>
                <a:cs typeface="Calibri"/>
                <a:sym typeface="Calibri"/>
              </a:rPr>
              <a:t> Wie kann sozialen Spannungen und Konflikten in der     </a:t>
            </a:r>
            <a:endParaRPr/>
          </a:p>
          <a:p>
            <a:pPr indent="0" lvl="0" marL="0" marR="0" rtl="0" algn="ctr">
              <a:lnSpc>
                <a:spcPct val="120000"/>
              </a:lnSpc>
              <a:spcBef>
                <a:spcPts val="0"/>
              </a:spcBef>
              <a:spcAft>
                <a:spcPts val="0"/>
              </a:spcAft>
              <a:buNone/>
            </a:pPr>
            <a:r>
              <a:rPr b="1" i="0" lang="de-DE" sz="2000" u="none" cap="none" strike="noStrike">
                <a:solidFill>
                  <a:srgbClr val="C00000"/>
                </a:solidFill>
                <a:latin typeface="Calibri"/>
                <a:ea typeface="Calibri"/>
                <a:cs typeface="Calibri"/>
                <a:sym typeface="Calibri"/>
              </a:rPr>
              <a:t>   Nachbarschaft vorgebeugt werden?</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5"/>
          <p:cNvSpPr txBox="1"/>
          <p:nvPr>
            <p:ph type="title"/>
          </p:nvPr>
        </p:nvSpPr>
        <p:spPr>
          <a:xfrm>
            <a:off x="360000" y="180000"/>
            <a:ext cx="1152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Nachhaltigkeit in Städten und Gemeinden</a:t>
            </a:r>
            <a:br>
              <a:rPr lang="de-DE"/>
            </a:br>
            <a:r>
              <a:rPr lang="de-DE"/>
              <a:t>Grüne Infrastruktur</a:t>
            </a:r>
            <a:endParaRPr/>
          </a:p>
        </p:txBody>
      </p:sp>
      <p:sp>
        <p:nvSpPr>
          <p:cNvPr id="239" name="Google Shape;239;p5"/>
          <p:cNvSpPr txBox="1"/>
          <p:nvPr>
            <p:ph idx="1"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Bauzeichner und Bauzeichnerin</a:t>
            </a:r>
            <a:endParaRPr/>
          </a:p>
        </p:txBody>
      </p:sp>
      <p:sp>
        <p:nvSpPr>
          <p:cNvPr id="240" name="Google Shape;240;p5"/>
          <p:cNvSpPr txBox="1"/>
          <p:nvPr>
            <p:ph idx="2" type="body"/>
          </p:nvPr>
        </p:nvSpPr>
        <p:spPr>
          <a:xfrm>
            <a:off x="7264800" y="6254497"/>
            <a:ext cx="4469349"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Quelle: BfN 2017</a:t>
            </a:r>
            <a:br>
              <a:rPr lang="de-DE"/>
            </a:br>
            <a:r>
              <a:rPr lang="de-DE"/>
              <a:t>Bilder: The Noun Project; Public Domain Vectors</a:t>
            </a:r>
            <a:endParaRPr/>
          </a:p>
        </p:txBody>
      </p:sp>
      <p:sp>
        <p:nvSpPr>
          <p:cNvPr id="241" name="Google Shape;241;p5"/>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7F7F7F"/>
              </a:buClr>
              <a:buSzPts val="1800"/>
              <a:buFont typeface="Calibri"/>
              <a:buNone/>
            </a:pPr>
            <a:r>
              <a:rPr lang="de-DE"/>
              <a:t>Kathrin Gegner / </a:t>
            </a:r>
            <a:br>
              <a:rPr lang="de-DE"/>
            </a:br>
            <a:r>
              <a:rPr lang="de-DE"/>
              <a:t>Projektagentur BBNE</a:t>
            </a:r>
            <a:endParaRPr/>
          </a:p>
        </p:txBody>
      </p:sp>
      <p:sp>
        <p:nvSpPr>
          <p:cNvPr id="242" name="Google Shape;242;p5"/>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pic>
        <p:nvPicPr>
          <p:cNvPr descr="Mower Icon 4516681" id="243" name="Google Shape;243;p5"/>
          <p:cNvPicPr preferRelativeResize="0"/>
          <p:nvPr/>
        </p:nvPicPr>
        <p:blipFill rotWithShape="1">
          <a:blip r:embed="rId3">
            <a:alphaModFix/>
          </a:blip>
          <a:srcRect b="0" l="0" r="0" t="0"/>
          <a:stretch/>
        </p:blipFill>
        <p:spPr>
          <a:xfrm>
            <a:off x="6285789" y="4103638"/>
            <a:ext cx="2114491" cy="2114491"/>
          </a:xfrm>
          <a:prstGeom prst="rect">
            <a:avLst/>
          </a:prstGeom>
          <a:noFill/>
          <a:ln>
            <a:noFill/>
          </a:ln>
        </p:spPr>
      </p:pic>
      <p:pic>
        <p:nvPicPr>
          <p:cNvPr descr="Grün herbst Leaf Vektor Zeichnung" id="244" name="Google Shape;244;p5"/>
          <p:cNvPicPr preferRelativeResize="0"/>
          <p:nvPr/>
        </p:nvPicPr>
        <p:blipFill rotWithShape="1">
          <a:blip r:embed="rId4">
            <a:alphaModFix/>
          </a:blip>
          <a:srcRect b="0" l="0" r="0" t="0"/>
          <a:stretch/>
        </p:blipFill>
        <p:spPr>
          <a:xfrm rot="5400000">
            <a:off x="11142960" y="5324148"/>
            <a:ext cx="354035" cy="399588"/>
          </a:xfrm>
          <a:prstGeom prst="rect">
            <a:avLst/>
          </a:prstGeom>
          <a:noFill/>
          <a:ln>
            <a:noFill/>
          </a:ln>
        </p:spPr>
      </p:pic>
      <p:pic>
        <p:nvPicPr>
          <p:cNvPr descr="Leaf Silhouette vektor" id="245" name="Google Shape;245;p5"/>
          <p:cNvPicPr preferRelativeResize="0"/>
          <p:nvPr/>
        </p:nvPicPr>
        <p:blipFill rotWithShape="1">
          <a:blip r:embed="rId5">
            <a:alphaModFix/>
          </a:blip>
          <a:srcRect b="0" l="0" r="0" t="0"/>
          <a:stretch/>
        </p:blipFill>
        <p:spPr>
          <a:xfrm rot="5400000">
            <a:off x="9405586" y="5378967"/>
            <a:ext cx="392062" cy="392062"/>
          </a:xfrm>
          <a:prstGeom prst="rect">
            <a:avLst/>
          </a:prstGeom>
          <a:noFill/>
          <a:ln>
            <a:noFill/>
          </a:ln>
        </p:spPr>
      </p:pic>
      <p:pic>
        <p:nvPicPr>
          <p:cNvPr descr="Grün herbst Leaf Vektor Zeichnung" id="246" name="Google Shape;246;p5"/>
          <p:cNvPicPr preferRelativeResize="0"/>
          <p:nvPr/>
        </p:nvPicPr>
        <p:blipFill rotWithShape="1">
          <a:blip r:embed="rId4">
            <a:alphaModFix/>
          </a:blip>
          <a:srcRect b="0" l="0" r="0" t="0"/>
          <a:stretch/>
        </p:blipFill>
        <p:spPr>
          <a:xfrm rot="5400000">
            <a:off x="9018129" y="5197723"/>
            <a:ext cx="392062" cy="442507"/>
          </a:xfrm>
          <a:prstGeom prst="rect">
            <a:avLst/>
          </a:prstGeom>
          <a:noFill/>
          <a:ln>
            <a:noFill/>
          </a:ln>
        </p:spPr>
      </p:pic>
      <p:pic>
        <p:nvPicPr>
          <p:cNvPr descr="Leaf Silhouette vektor" id="247" name="Google Shape;247;p5"/>
          <p:cNvPicPr preferRelativeResize="0"/>
          <p:nvPr/>
        </p:nvPicPr>
        <p:blipFill rotWithShape="1">
          <a:blip r:embed="rId5">
            <a:alphaModFix/>
          </a:blip>
          <a:srcRect b="0" l="0" r="0" t="0"/>
          <a:stretch/>
        </p:blipFill>
        <p:spPr>
          <a:xfrm rot="5400000">
            <a:off x="9449509" y="5106155"/>
            <a:ext cx="351621" cy="351621"/>
          </a:xfrm>
          <a:prstGeom prst="rect">
            <a:avLst/>
          </a:prstGeom>
          <a:noFill/>
          <a:ln>
            <a:noFill/>
          </a:ln>
        </p:spPr>
      </p:pic>
      <p:pic>
        <p:nvPicPr>
          <p:cNvPr descr="Leaf Silhouette vektor" id="248" name="Google Shape;248;p5"/>
          <p:cNvPicPr preferRelativeResize="0"/>
          <p:nvPr/>
        </p:nvPicPr>
        <p:blipFill rotWithShape="1">
          <a:blip r:embed="rId5">
            <a:alphaModFix/>
          </a:blip>
          <a:srcRect b="0" l="0" r="0" t="0"/>
          <a:stretch/>
        </p:blipFill>
        <p:spPr>
          <a:xfrm rot="5400000">
            <a:off x="10325406" y="5106155"/>
            <a:ext cx="392062" cy="392062"/>
          </a:xfrm>
          <a:prstGeom prst="rect">
            <a:avLst/>
          </a:prstGeom>
          <a:noFill/>
          <a:ln>
            <a:noFill/>
          </a:ln>
        </p:spPr>
      </p:pic>
      <p:pic>
        <p:nvPicPr>
          <p:cNvPr descr="broom Icon 1925771" id="249" name="Google Shape;249;p5"/>
          <p:cNvPicPr preferRelativeResize="0"/>
          <p:nvPr/>
        </p:nvPicPr>
        <p:blipFill rotWithShape="1">
          <a:blip r:embed="rId6">
            <a:alphaModFix/>
          </a:blip>
          <a:srcRect b="0" l="0" r="0" t="0"/>
          <a:stretch/>
        </p:blipFill>
        <p:spPr>
          <a:xfrm>
            <a:off x="8298462" y="4346927"/>
            <a:ext cx="1561527" cy="1561527"/>
          </a:xfrm>
          <a:prstGeom prst="rect">
            <a:avLst/>
          </a:prstGeom>
          <a:noFill/>
          <a:ln>
            <a:noFill/>
          </a:ln>
        </p:spPr>
      </p:pic>
      <p:pic>
        <p:nvPicPr>
          <p:cNvPr descr="Grün herbst Leaf Vektor Zeichnung" id="250" name="Google Shape;250;p5"/>
          <p:cNvPicPr preferRelativeResize="0"/>
          <p:nvPr/>
        </p:nvPicPr>
        <p:blipFill rotWithShape="1">
          <a:blip r:embed="rId4">
            <a:alphaModFix/>
          </a:blip>
          <a:srcRect b="0" l="0" r="0" t="0"/>
          <a:stretch/>
        </p:blipFill>
        <p:spPr>
          <a:xfrm rot="5400000">
            <a:off x="9726399" y="5354239"/>
            <a:ext cx="384373" cy="433829"/>
          </a:xfrm>
          <a:prstGeom prst="rect">
            <a:avLst/>
          </a:prstGeom>
          <a:noFill/>
          <a:ln>
            <a:noFill/>
          </a:ln>
        </p:spPr>
      </p:pic>
      <p:sp>
        <p:nvSpPr>
          <p:cNvPr id="251" name="Google Shape;251;p5"/>
          <p:cNvSpPr/>
          <p:nvPr/>
        </p:nvSpPr>
        <p:spPr>
          <a:xfrm>
            <a:off x="1923541" y="2643263"/>
            <a:ext cx="1762758" cy="402020"/>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2000"/>
              <a:buFont typeface="Arial"/>
              <a:buNone/>
            </a:pPr>
            <a:r>
              <a:rPr b="1" i="0" lang="de-DE" sz="2000" u="none" cap="none" strike="noStrike">
                <a:solidFill>
                  <a:schemeClr val="dk1"/>
                </a:solidFill>
                <a:latin typeface="Calibri"/>
                <a:ea typeface="Calibri"/>
                <a:cs typeface="Calibri"/>
                <a:sym typeface="Calibri"/>
              </a:rPr>
              <a:t> Hoher Nutzen</a:t>
            </a:r>
            <a:endParaRPr b="1" i="0" sz="2000" u="none" cap="none" strike="noStrike">
              <a:solidFill>
                <a:schemeClr val="dk1"/>
              </a:solidFill>
              <a:latin typeface="Calibri"/>
              <a:ea typeface="Calibri"/>
              <a:cs typeface="Calibri"/>
              <a:sym typeface="Calibri"/>
            </a:endParaRPr>
          </a:p>
        </p:txBody>
      </p:sp>
      <p:sp>
        <p:nvSpPr>
          <p:cNvPr id="252" name="Google Shape;252;p5"/>
          <p:cNvSpPr/>
          <p:nvPr/>
        </p:nvSpPr>
        <p:spPr>
          <a:xfrm>
            <a:off x="7062049" y="2698504"/>
            <a:ext cx="3263357" cy="402020"/>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2000"/>
              <a:buFont typeface="Arial"/>
              <a:buNone/>
            </a:pPr>
            <a:r>
              <a:rPr b="1" i="0" lang="de-DE" sz="2000" u="none" cap="none" strike="noStrike">
                <a:solidFill>
                  <a:schemeClr val="dk1"/>
                </a:solidFill>
                <a:latin typeface="Calibri"/>
                <a:ea typeface="Calibri"/>
                <a:cs typeface="Calibri"/>
                <a:sym typeface="Calibri"/>
              </a:rPr>
              <a:t> Mehraufwand für Pflege</a:t>
            </a:r>
            <a:endParaRPr b="1" i="0" sz="2000" u="none" cap="none" strike="noStrike">
              <a:solidFill>
                <a:schemeClr val="dk1"/>
              </a:solidFill>
              <a:latin typeface="Calibri"/>
              <a:ea typeface="Calibri"/>
              <a:cs typeface="Calibri"/>
              <a:sym typeface="Calibri"/>
            </a:endParaRPr>
          </a:p>
        </p:txBody>
      </p:sp>
      <p:sp>
        <p:nvSpPr>
          <p:cNvPr id="253" name="Google Shape;253;p5"/>
          <p:cNvSpPr txBox="1"/>
          <p:nvPr/>
        </p:nvSpPr>
        <p:spPr>
          <a:xfrm>
            <a:off x="6569482" y="1931664"/>
            <a:ext cx="1509711" cy="40006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de-DE" sz="2000" u="none" cap="none" strike="noStrike">
                <a:solidFill>
                  <a:srgbClr val="000000"/>
                </a:solidFill>
                <a:latin typeface="Calibri"/>
                <a:ea typeface="Calibri"/>
                <a:cs typeface="Calibri"/>
                <a:sym typeface="Calibri"/>
              </a:rPr>
              <a:t>Personal?</a:t>
            </a:r>
            <a:endParaRPr b="0" i="0" sz="1400" u="none" cap="none" strike="noStrike">
              <a:solidFill>
                <a:srgbClr val="000000"/>
              </a:solidFill>
              <a:latin typeface="Calibri"/>
              <a:ea typeface="Calibri"/>
              <a:cs typeface="Calibri"/>
              <a:sym typeface="Calibri"/>
            </a:endParaRPr>
          </a:p>
        </p:txBody>
      </p:sp>
      <p:sp>
        <p:nvSpPr>
          <p:cNvPr id="254" name="Google Shape;254;p5"/>
          <p:cNvSpPr txBox="1"/>
          <p:nvPr/>
        </p:nvSpPr>
        <p:spPr>
          <a:xfrm>
            <a:off x="9142159" y="1880870"/>
            <a:ext cx="1183247" cy="40006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de-DE" sz="2000" u="none" cap="none" strike="noStrike">
                <a:solidFill>
                  <a:srgbClr val="000000"/>
                </a:solidFill>
                <a:latin typeface="Calibri"/>
                <a:ea typeface="Calibri"/>
                <a:cs typeface="Calibri"/>
                <a:sym typeface="Calibri"/>
              </a:rPr>
              <a:t>Kosten?</a:t>
            </a:r>
            <a:endParaRPr b="0" i="0" sz="1400" u="none" cap="none" strike="noStrike">
              <a:solidFill>
                <a:srgbClr val="000000"/>
              </a:solidFill>
              <a:latin typeface="Calibri"/>
              <a:ea typeface="Calibri"/>
              <a:cs typeface="Calibri"/>
              <a:sym typeface="Calibri"/>
            </a:endParaRPr>
          </a:p>
        </p:txBody>
      </p:sp>
      <p:sp>
        <p:nvSpPr>
          <p:cNvPr id="255" name="Google Shape;255;p5"/>
          <p:cNvSpPr txBox="1"/>
          <p:nvPr/>
        </p:nvSpPr>
        <p:spPr>
          <a:xfrm>
            <a:off x="273666" y="2304320"/>
            <a:ext cx="1519893" cy="40006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de-DE" sz="2000" u="none" cap="none" strike="noStrike">
                <a:solidFill>
                  <a:srgbClr val="000000"/>
                </a:solidFill>
                <a:latin typeface="Calibri"/>
                <a:ea typeface="Calibri"/>
                <a:cs typeface="Calibri"/>
                <a:sym typeface="Calibri"/>
              </a:rPr>
              <a:t>Stadtklima</a:t>
            </a:r>
            <a:endParaRPr b="0" i="0" sz="2000" u="none" cap="none" strike="noStrike">
              <a:solidFill>
                <a:srgbClr val="000000"/>
              </a:solidFill>
              <a:latin typeface="Calibri"/>
              <a:ea typeface="Calibri"/>
              <a:cs typeface="Calibri"/>
              <a:sym typeface="Calibri"/>
            </a:endParaRPr>
          </a:p>
        </p:txBody>
      </p:sp>
      <p:sp>
        <p:nvSpPr>
          <p:cNvPr id="256" name="Google Shape;256;p5"/>
          <p:cNvSpPr txBox="1"/>
          <p:nvPr/>
        </p:nvSpPr>
        <p:spPr>
          <a:xfrm>
            <a:off x="972805" y="1566626"/>
            <a:ext cx="1641507" cy="40006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de-DE" sz="2000" u="none" cap="none" strike="noStrike">
                <a:solidFill>
                  <a:srgbClr val="000000"/>
                </a:solidFill>
                <a:latin typeface="Calibri"/>
                <a:ea typeface="Calibri"/>
                <a:cs typeface="Calibri"/>
                <a:sym typeface="Calibri"/>
              </a:rPr>
              <a:t>Biodiversität</a:t>
            </a:r>
            <a:endParaRPr b="0" i="0" sz="1400" u="none" cap="none" strike="noStrike">
              <a:solidFill>
                <a:srgbClr val="000000"/>
              </a:solidFill>
              <a:latin typeface="Calibri"/>
              <a:ea typeface="Calibri"/>
              <a:cs typeface="Calibri"/>
              <a:sym typeface="Calibri"/>
            </a:endParaRPr>
          </a:p>
        </p:txBody>
      </p:sp>
      <p:sp>
        <p:nvSpPr>
          <p:cNvPr id="257" name="Google Shape;257;p5"/>
          <p:cNvSpPr txBox="1"/>
          <p:nvPr/>
        </p:nvSpPr>
        <p:spPr>
          <a:xfrm>
            <a:off x="7101225" y="3616237"/>
            <a:ext cx="1692674" cy="40006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de-DE" sz="2000" u="none" cap="none" strike="noStrike">
                <a:solidFill>
                  <a:srgbClr val="000000"/>
                </a:solidFill>
                <a:latin typeface="Calibri"/>
                <a:ea typeface="Calibri"/>
                <a:cs typeface="Calibri"/>
                <a:sym typeface="Calibri"/>
              </a:rPr>
              <a:t>Akzeptanz?</a:t>
            </a:r>
            <a:endParaRPr b="0" i="0" sz="1400" u="none" cap="none" strike="noStrike">
              <a:solidFill>
                <a:srgbClr val="000000"/>
              </a:solidFill>
              <a:latin typeface="Calibri"/>
              <a:ea typeface="Calibri"/>
              <a:cs typeface="Calibri"/>
              <a:sym typeface="Calibri"/>
            </a:endParaRPr>
          </a:p>
        </p:txBody>
      </p:sp>
      <p:pic>
        <p:nvPicPr>
          <p:cNvPr descr="Bank zwischen zwei Bäumen" id="258" name="Google Shape;258;p5"/>
          <p:cNvPicPr preferRelativeResize="0"/>
          <p:nvPr/>
        </p:nvPicPr>
        <p:blipFill rotWithShape="1">
          <a:blip r:embed="rId7">
            <a:alphaModFix/>
          </a:blip>
          <a:srcRect b="19555" l="0" r="0" t="0"/>
          <a:stretch/>
        </p:blipFill>
        <p:spPr>
          <a:xfrm>
            <a:off x="1605635" y="3661512"/>
            <a:ext cx="2698493" cy="2170811"/>
          </a:xfrm>
          <a:prstGeom prst="rect">
            <a:avLst/>
          </a:prstGeom>
          <a:noFill/>
          <a:ln>
            <a:noFill/>
          </a:ln>
        </p:spPr>
      </p:pic>
      <p:sp>
        <p:nvSpPr>
          <p:cNvPr id="259" name="Google Shape;259;p5"/>
          <p:cNvSpPr txBox="1"/>
          <p:nvPr/>
        </p:nvSpPr>
        <p:spPr>
          <a:xfrm>
            <a:off x="460057" y="3261902"/>
            <a:ext cx="2431877" cy="40006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de-DE" sz="2000" u="none" cap="none" strike="noStrike">
                <a:solidFill>
                  <a:srgbClr val="000000"/>
                </a:solidFill>
                <a:latin typeface="Calibri"/>
                <a:ea typeface="Calibri"/>
                <a:cs typeface="Calibri"/>
                <a:sym typeface="Calibri"/>
              </a:rPr>
              <a:t>Aufenthaltsqualität</a:t>
            </a:r>
            <a:endParaRPr b="0" i="0" sz="2000" u="none" cap="none" strike="noStrike">
              <a:solidFill>
                <a:srgbClr val="000000"/>
              </a:solidFill>
              <a:latin typeface="Calibri"/>
              <a:ea typeface="Calibri"/>
              <a:cs typeface="Calibri"/>
              <a:sym typeface="Calibri"/>
            </a:endParaRPr>
          </a:p>
        </p:txBody>
      </p:sp>
      <p:sp>
        <p:nvSpPr>
          <p:cNvPr id="260" name="Google Shape;260;p5"/>
          <p:cNvSpPr txBox="1"/>
          <p:nvPr/>
        </p:nvSpPr>
        <p:spPr>
          <a:xfrm>
            <a:off x="9201571" y="3348727"/>
            <a:ext cx="2333066" cy="40006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de-DE" sz="2000" u="none" cap="none" strike="noStrike">
                <a:solidFill>
                  <a:srgbClr val="000000"/>
                </a:solidFill>
                <a:latin typeface="Calibri"/>
                <a:ea typeface="Calibri"/>
                <a:cs typeface="Calibri"/>
                <a:sym typeface="Calibri"/>
              </a:rPr>
              <a:t>Qualitätserhalt?</a:t>
            </a:r>
            <a:endParaRPr b="0" i="0" sz="1400" u="none" cap="none" strike="noStrike">
              <a:solidFill>
                <a:srgbClr val="000000"/>
              </a:solidFill>
              <a:latin typeface="Calibri"/>
              <a:ea typeface="Calibri"/>
              <a:cs typeface="Calibri"/>
              <a:sym typeface="Calibri"/>
            </a:endParaRPr>
          </a:p>
        </p:txBody>
      </p:sp>
      <p:sp>
        <p:nvSpPr>
          <p:cNvPr id="261" name="Google Shape;261;p5"/>
          <p:cNvSpPr txBox="1"/>
          <p:nvPr/>
        </p:nvSpPr>
        <p:spPr>
          <a:xfrm>
            <a:off x="3350684" y="3153363"/>
            <a:ext cx="2094915" cy="40006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de-DE" sz="2000" u="none" cap="none" strike="noStrike">
                <a:solidFill>
                  <a:srgbClr val="000000"/>
                </a:solidFill>
                <a:latin typeface="Calibri"/>
                <a:ea typeface="Calibri"/>
                <a:cs typeface="Calibri"/>
                <a:sym typeface="Calibri"/>
              </a:rPr>
              <a:t>Stressreduktion</a:t>
            </a:r>
            <a:endParaRPr b="0" i="0" sz="2000" u="none" cap="none" strike="noStrike">
              <a:solidFill>
                <a:srgbClr val="000000"/>
              </a:solidFill>
              <a:latin typeface="Calibri"/>
              <a:ea typeface="Calibri"/>
              <a:cs typeface="Calibri"/>
              <a:sym typeface="Calibri"/>
            </a:endParaRPr>
          </a:p>
        </p:txBody>
      </p:sp>
      <p:sp>
        <p:nvSpPr>
          <p:cNvPr id="262" name="Google Shape;262;p5"/>
          <p:cNvSpPr txBox="1"/>
          <p:nvPr/>
        </p:nvSpPr>
        <p:spPr>
          <a:xfrm>
            <a:off x="2776603" y="1849920"/>
            <a:ext cx="2932664" cy="40006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de-DE" sz="2000" u="none" cap="none" strike="noStrike">
                <a:solidFill>
                  <a:srgbClr val="000000"/>
                </a:solidFill>
                <a:latin typeface="Calibri"/>
                <a:ea typeface="Calibri"/>
                <a:cs typeface="Calibri"/>
                <a:sym typeface="Calibri"/>
              </a:rPr>
              <a:t>Bindung Luftschadstoffe</a:t>
            </a:r>
            <a:endParaRPr b="0" i="0" sz="2000" u="none" cap="none" strike="noStrike">
              <a:solidFill>
                <a:srgbClr val="000000"/>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a:themeElements>
    <a:clrScheme name="Warmes Blau">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2021-10-18T14:46:33Z</dcterms:created>
  <dc:creator>Microsoft Office User</dc:creator>
</cp:coreProperties>
</file>