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7104050" cy="10234600"/>
  <p:embeddedFontLs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2" roundtripDataSignature="AMtx7mjvT59LQIyDyJM5ejzupNuzXx4L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ministerkonferenz.de/documents/top_29_wasserwirtschaft_bericht_1532603521.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 Id="rId3" Type="http://schemas.openxmlformats.org/officeDocument/2006/relationships/hyperlink" Target="http://dpaq.de/fO8Dt" TargetMode="External"/><Relationship Id="rId4" Type="http://schemas.openxmlformats.org/officeDocument/2006/relationships/hyperlink" Target="https://www.destatis.de/DE/Themen/Gesellschaft-Umwelt/Umwelt/Abfallwirtschaft/_inhalt.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ker.de/fachinformationen/umgang-mit-regenwasser/article/das-konzept-der-schwammstadt-sponge-city-577.html" TargetMode="External"/><Relationship Id="rId3" Type="http://schemas.openxmlformats.org/officeDocument/2006/relationships/hyperlink" Target="https://www.umweltbundesamt.de/daten/flaeche-boden-land-oekosysteme/boden/bodenversiegelung#was-ist-bodenversiegelu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479/publikationen/hgp_wassersparen_in_privathaushalten_web.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laerwerk.info/fachwissen/abwasserreinigung/die-bedeutung-der-schlammbelastung-und-des-schlammalters-fuer-die-biologie-von-belebtschlammanlagen-ein-erfahrungsberich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425" y="3888000"/>
            <a:ext cx="6145212" cy="598727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7:notes"/>
          <p:cNvSpPr txBox="1"/>
          <p:nvPr>
            <p:ph idx="1" type="body"/>
          </p:nvPr>
        </p:nvSpPr>
        <p:spPr>
          <a:xfrm>
            <a:off x="479424" y="3888000"/>
            <a:ext cx="6143625" cy="579331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a:t>Beschreibung</a:t>
            </a:r>
            <a:r>
              <a:rPr lang="de-DE"/>
              <a:t>:</a:t>
            </a:r>
            <a:endParaRPr/>
          </a:p>
          <a:p>
            <a:pPr indent="0" lvl="0" marL="0" rtl="0" algn="l">
              <a:lnSpc>
                <a:spcPct val="100000"/>
              </a:lnSpc>
              <a:spcBef>
                <a:spcPts val="200"/>
              </a:spcBef>
              <a:spcAft>
                <a:spcPts val="0"/>
              </a:spcAft>
              <a:buSzPts val="1200"/>
              <a:buNone/>
            </a:pPr>
            <a:r>
              <a:rPr lang="de-DE"/>
              <a:t>Als Folge vom Klimawandel kommt es vermehrt zu Hitzeperioden im Sommer. Diese Hitze schadet u.a. der Technik in Kläranlagen. Maschinen und Technik können ausfallen, und die Faulgase, die zur Wärmegewinnung genutzt werden, finden im Sommer keine Anwendung. Diese ungebrauchte Wärme wird über Kühlgeräte an die Umgebung abgegeben; diese sind aber nur für normale Sommertemperaturen ausgelegt. Bei großer Hitze muss dann mit Wasser nachgekühlt werden. In Schalträumen müssen Klimaanlagen und Gebläsestationen eingebaut werden.</a:t>
            </a:r>
            <a:endParaRPr/>
          </a:p>
          <a:p>
            <a:pPr indent="0" lvl="0" marL="0" rtl="0" algn="l">
              <a:lnSpc>
                <a:spcPct val="100000"/>
              </a:lnSpc>
              <a:spcBef>
                <a:spcPts val="200"/>
              </a:spcBef>
              <a:spcAft>
                <a:spcPts val="0"/>
              </a:spcAft>
              <a:buSzPts val="1200"/>
              <a:buNone/>
            </a:pPr>
            <a:r>
              <a:rPr lang="de-DE"/>
              <a:t>Eine Erhöhung der Abwassertemperaturen wirkt sich auf die Abwasserreinigung aus. Insbesondere die Abbauleistung der biologischen Reinigungsstufe wird durch die Stoffkonzentrationen beeinflusst. Die höheren Temperaturen können zur beschleunigten Umsetzung leicht abbaubarer Stoffe im Kanalnetz führen, was zur Veränderung der Zusammensetzung der Zuflüsse zur Kläranlage führen kann. In der biologischen Reinigungsstufe wirken sich höhere Temperaturen auf die Nitrifikation aus. Bei ausreichender Belüftung (höhere Energiekosten) wird der Stoffumsatz erhöht, wodurch die Ablaufkonzentrationen für Ammonium niedriger werden.  Die Belüftung macht einen größeren Bedarf an Sauerstoff aus, weil bei höheren Temperaturen die Löslichkeit vom Sauerstoff im Wasser abnimmt. </a:t>
            </a:r>
            <a:endParaRPr/>
          </a:p>
          <a:p>
            <a:pPr indent="0" lvl="0" marL="0" rtl="0" algn="l">
              <a:lnSpc>
                <a:spcPct val="100000"/>
              </a:lnSpc>
              <a:spcBef>
                <a:spcPts val="200"/>
              </a:spcBef>
              <a:spcAft>
                <a:spcPts val="0"/>
              </a:spcAft>
              <a:buSzPts val="1200"/>
              <a:buNone/>
            </a:pPr>
            <a:r>
              <a:rPr lang="de-DE"/>
              <a:t>Auswirkungen von Starkregenereignissen: Kanalüberlauf und Abschlag von Mischwasser direkt in den Vorfluter, was zur Beeinträchtigung der Gewässergüte des Vorfluters führt.</a:t>
            </a:r>
            <a:endParaRPr b="1"/>
          </a:p>
          <a:p>
            <a:pPr indent="0" lvl="0" marL="0" rtl="0" algn="l">
              <a:lnSpc>
                <a:spcPct val="100000"/>
              </a:lnSpc>
              <a:spcBef>
                <a:spcPts val="200"/>
              </a:spcBef>
              <a:spcAft>
                <a:spcPts val="0"/>
              </a:spcAft>
              <a:buSzPts val="1200"/>
              <a:buNone/>
            </a:pPr>
            <a:r>
              <a:t/>
            </a:r>
            <a:endParaRPr b="1"/>
          </a:p>
          <a:p>
            <a:pPr indent="0" lvl="0" marL="0" rtl="0" algn="l">
              <a:lnSpc>
                <a:spcPct val="100000"/>
              </a:lnSpc>
              <a:spcBef>
                <a:spcPts val="200"/>
              </a:spcBef>
              <a:spcAft>
                <a:spcPts val="0"/>
              </a:spcAft>
              <a:buSzPts val="1200"/>
              <a:buNone/>
            </a:pPr>
            <a:r>
              <a:rPr b="1" lang="de-DE"/>
              <a:t>Quelle</a:t>
            </a:r>
            <a:r>
              <a:rPr lang="de-DE"/>
              <a:t>: </a:t>
            </a:r>
            <a:endParaRPr/>
          </a:p>
          <a:p>
            <a:pPr indent="-171450" lvl="0" marL="171450" rtl="0" algn="l">
              <a:lnSpc>
                <a:spcPct val="100000"/>
              </a:lnSpc>
              <a:spcBef>
                <a:spcPts val="200"/>
              </a:spcBef>
              <a:spcAft>
                <a:spcPts val="0"/>
              </a:spcAft>
              <a:buSzPts val="1200"/>
              <a:buFont typeface="Arial"/>
              <a:buChar char="•"/>
            </a:pPr>
            <a:r>
              <a:rPr lang="de-DE" sz="1100"/>
              <a:t>Bund/Länder-Arbeitsgemeinschaft Wasser 2017: Auswirkungen des Klimawandels auf die Wasserwirtschaft – Bestandsaufnahme, Handlungsoptionen und strategische Handlungsfelder. Online: </a:t>
            </a:r>
            <a:r>
              <a:rPr lang="de-DE" sz="1100" u="sng">
                <a:solidFill>
                  <a:schemeClr val="hlink"/>
                </a:solidFill>
                <a:hlinkClick r:id="rId2"/>
              </a:rPr>
              <a:t>https://www.umweltministerkonferenz.de/documents/top_29_wasserwirtschaft_bericht_1532603521.pdf</a:t>
            </a:r>
            <a:r>
              <a:rPr lang="de-DE" sz="1100"/>
              <a:t> </a:t>
            </a:r>
            <a:endParaRPr sz="1100"/>
          </a:p>
          <a:p>
            <a:pPr indent="-171450" lvl="0" marL="171450" rtl="0" algn="l">
              <a:lnSpc>
                <a:spcPct val="100000"/>
              </a:lnSpc>
              <a:spcBef>
                <a:spcPts val="0"/>
              </a:spcBef>
              <a:spcAft>
                <a:spcPts val="0"/>
              </a:spcAft>
              <a:buSzPts val="1200"/>
              <a:buFont typeface="Arial"/>
              <a:buChar char="•"/>
            </a:pPr>
            <a:r>
              <a:rPr lang="de-DE" sz="1100"/>
              <a:t>Paust-Lassen, Jungen-Kalisch, IGBAU, Sozialpartner der Bauwirtschaft (2010): Ökologisches Bauen im Bereich Wasser – Sanierungsbedarf und Beschäftigungspotentiale für die Investitionsbereiche Abwasserentsorgung und Trinkwasserversorgung</a:t>
            </a:r>
            <a:endParaRPr sz="1100"/>
          </a:p>
        </p:txBody>
      </p:sp>
      <p:sp>
        <p:nvSpPr>
          <p:cNvPr id="226" name="Google Shape;226;p17:notes"/>
          <p:cNvSpPr txBox="1"/>
          <p:nvPr>
            <p:ph idx="12" type="sldNum"/>
          </p:nvPr>
        </p:nvSpPr>
        <p:spPr>
          <a:xfrm>
            <a:off x="4021137" y="9721850"/>
            <a:ext cx="3076500" cy="5112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Clr>
                <a:schemeClr val="dk1"/>
              </a:buClr>
              <a:buSzPts val="325"/>
              <a:buFont typeface="Calibri"/>
              <a:buNone/>
            </a:pPr>
            <a:fld id="{00000000-1234-1234-1234-123412341234}" type="slidenum">
              <a:rPr lang="de-DE">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eea03f1d8_0_0:notes"/>
          <p:cNvSpPr/>
          <p:nvPr>
            <p:ph idx="2" type="sldImg"/>
          </p:nvPr>
        </p:nvSpPr>
        <p:spPr>
          <a:xfrm>
            <a:off x="285750" y="179388"/>
            <a:ext cx="6592888" cy="37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5eea03f1d8_0_0:notes"/>
          <p:cNvSpPr txBox="1"/>
          <p:nvPr>
            <p:ph idx="1" type="body"/>
          </p:nvPr>
        </p:nvSpPr>
        <p:spPr>
          <a:xfrm>
            <a:off x="288000" y="3887999"/>
            <a:ext cx="6656400" cy="616722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latin typeface="Calibri"/>
                <a:ea typeface="Calibri"/>
                <a:cs typeface="Calibri"/>
                <a:sym typeface="Calibri"/>
              </a:rPr>
              <a:t>Beschreibung</a:t>
            </a:r>
            <a:endParaRPr sz="105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O</a:t>
            </a:r>
            <a:r>
              <a:rPr lang="de-DE" sz="105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50" u="none" cap="none" strike="noStrike">
                <a:solidFill>
                  <a:schemeClr val="dk1"/>
                </a:solidFill>
                <a:latin typeface="Calibri"/>
                <a:ea typeface="Calibri"/>
                <a:cs typeface="Calibri"/>
                <a:sym typeface="Calibri"/>
              </a:rPr>
              <a:t>Biosphäre eingebettet, sie ist die Basis für alles. Das Cake-Prinzip bedeutet „</a:t>
            </a:r>
            <a:r>
              <a:rPr b="0" i="1" lang="de-DE" sz="105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50" u="none" cap="none" strike="noStrike">
                <a:solidFill>
                  <a:schemeClr val="dk1"/>
                </a:solidFill>
                <a:latin typeface="Calibri"/>
                <a:ea typeface="Calibri"/>
                <a:cs typeface="Calibri"/>
                <a:sym typeface="Calibri"/>
              </a:rPr>
              <a:t>“</a:t>
            </a:r>
            <a:r>
              <a:rPr b="0" i="1"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t>
            </a:r>
            <a:r>
              <a:rPr b="0" i="0" lang="de-DE" sz="1050">
                <a:solidFill>
                  <a:schemeClr val="dk1"/>
                </a:solidFill>
                <a:latin typeface="Calibri"/>
                <a:ea typeface="Calibri"/>
                <a:cs typeface="Calibri"/>
                <a:sym typeface="Calibri"/>
              </a:rPr>
              <a:t>Stockholm Resilience Centre o.J.). Auf der Basis der Biosphäre werden </a:t>
            </a:r>
            <a:r>
              <a:rPr lang="de-DE" sz="105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400"/>
              <a:buNone/>
            </a:pPr>
            <a:r>
              <a:rPr b="1" lang="de-DE" sz="105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5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50"/>
              <a:buFont typeface="Arial"/>
              <a:buChar char="•"/>
            </a:pPr>
            <a:r>
              <a:rPr lang="de-DE" sz="1050">
                <a:solidFill>
                  <a:schemeClr val="dk1"/>
                </a:solidFill>
                <a:latin typeface="Calibri"/>
                <a:ea typeface="Calibri"/>
                <a:cs typeface="Calibri"/>
                <a:sym typeface="Calibri"/>
              </a:rPr>
              <a:t>Welche Rolle spielen die SDG für Ihr Unternehmen</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cap="none" strike="noStrike">
                <a:solidFill>
                  <a:schemeClr val="dk1"/>
                </a:solidFill>
                <a:latin typeface="Calibri"/>
                <a:ea typeface="Calibri"/>
                <a:cs typeface="Calibri"/>
                <a:sym typeface="Calibri"/>
              </a:rPr>
              <a:t>Wie stellen Sie Ihr Unternehmen für die Zukunft auf?</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5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57200" marR="0" rtl="0" algn="l">
              <a:lnSpc>
                <a:spcPct val="100000"/>
              </a:lnSpc>
              <a:spcBef>
                <a:spcPts val="0"/>
              </a:spcBef>
              <a:spcAft>
                <a:spcPts val="200"/>
              </a:spcAft>
              <a:buClr>
                <a:srgbClr val="000000"/>
              </a:buClr>
              <a:buSzPts val="1400"/>
              <a:buFont typeface="Arial"/>
              <a:buNone/>
            </a:pPr>
            <a:r>
              <a:t/>
            </a:r>
            <a:endParaRPr b="1" sz="1050">
              <a:solidFill>
                <a:schemeClr val="dk1"/>
              </a:solidFill>
              <a:latin typeface="Calibri"/>
              <a:ea typeface="Calibri"/>
              <a:cs typeface="Calibri"/>
              <a:sym typeface="Calibri"/>
            </a:endParaRPr>
          </a:p>
        </p:txBody>
      </p:sp>
      <p:sp>
        <p:nvSpPr>
          <p:cNvPr id="240" name="Google Shape;240;g25eea03f1d8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be741b7ab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8be741b7ab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2:notes"/>
          <p:cNvSpPr txBox="1"/>
          <p:nvPr>
            <p:ph idx="1" type="body"/>
          </p:nvPr>
        </p:nvSpPr>
        <p:spPr>
          <a:xfrm>
            <a:off x="479438" y="3888000"/>
            <a:ext cx="6145200" cy="546298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t/>
            </a:r>
            <a:endParaRPr b="1"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170"/>
              <a:buFont typeface="Arial"/>
              <a:buChar char="•"/>
            </a:pPr>
            <a:r>
              <a:rPr lang="de-DE" sz="1000"/>
              <a:t>Umweltbundesamt 2021: Konsum und Umwelt: Zentrale Handlungsfelder. Online: https://www.umweltbundesamt.de/themen/wirtschaft-konsum/konsum-umwelt-zentrale-handlungsfelder#bedarfsfelder</a:t>
            </a:r>
            <a:endParaRPr sz="1000"/>
          </a:p>
        </p:txBody>
      </p:sp>
      <p:sp>
        <p:nvSpPr>
          <p:cNvPr id="87" name="Google Shape;87;p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479425" y="3888000"/>
            <a:ext cx="6145200" cy="573171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800"/>
              <a:buNone/>
            </a:pPr>
            <a:r>
              <a:rPr lang="de-DE"/>
              <a:t>Ökologische Nachhaltigkeit des Bau- und Immobiliensektors. Zentrale Indikatoren des ökologischen Fußabdrucks des Bau- und Immobiliensektors</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212"/>
              <a:buFont typeface="Arial"/>
              <a:buChar char="•"/>
            </a:pPr>
            <a:r>
              <a:rPr lang="de-DE"/>
              <a:t>Für wieviel % der Treibhausgas-Emissionen ist die Baubranche verantwortlich?</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globalen Ressourcen werden durch die gebaute Umwelt verbraucht?</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Flächenveränderungen in Deutschland  entstehen durch die Baubranche?</a:t>
            </a:r>
            <a:endParaRPr/>
          </a:p>
          <a:p>
            <a:pPr indent="-171450" lvl="0" marL="171450" rtl="0" algn="l">
              <a:lnSpc>
                <a:spcPct val="100000"/>
              </a:lnSpc>
              <a:spcBef>
                <a:spcPts val="0"/>
              </a:spcBef>
              <a:spcAft>
                <a:spcPts val="0"/>
              </a:spcAft>
              <a:buClr>
                <a:schemeClr val="dk1"/>
              </a:buClr>
              <a:buSzPts val="1212"/>
              <a:buFont typeface="Arial"/>
              <a:buChar char="•"/>
            </a:pPr>
            <a:r>
              <a:rPr lang="de-DE"/>
              <a:t>Wieviel % des Abfallaufkommens in Deutschland sind Bau- und Abbruchabfälle?</a:t>
            </a:r>
            <a:endParaRPr/>
          </a:p>
          <a:p>
            <a:pPr indent="0" lvl="0" marL="0" rtl="0" algn="l">
              <a:lnSpc>
                <a:spcPct val="100000"/>
              </a:lnSpc>
              <a:spcBef>
                <a:spcPts val="0"/>
              </a:spcBef>
              <a:spcAft>
                <a:spcPts val="0"/>
              </a:spcAft>
              <a:buSzPts val="1400"/>
              <a:buNone/>
            </a:pPr>
            <a:r>
              <a:rPr lang="de-DE"/>
              <a:t>=&gt; 40% der Treibhausgase in Deutschland werden direkt oder indirekt durch die Baubrache freigesetzt (BBSR 2020)</a:t>
            </a:r>
            <a:endParaRPr/>
          </a:p>
          <a:p>
            <a:pPr indent="0" lvl="0" marL="0" rtl="0" algn="l">
              <a:lnSpc>
                <a:spcPct val="100000"/>
              </a:lnSpc>
              <a:spcBef>
                <a:spcPts val="0"/>
              </a:spcBef>
              <a:spcAft>
                <a:spcPts val="0"/>
              </a:spcAft>
              <a:buSzPts val="1400"/>
              <a:buNone/>
            </a:pPr>
            <a:r>
              <a:rPr lang="de-DE"/>
              <a:t>=&gt; 70% der Flächenveränderungen in Deutschland entstehen durch die Baubranche (DtST2021)</a:t>
            </a:r>
            <a:endParaRPr/>
          </a:p>
          <a:p>
            <a:pPr indent="0" lvl="0" marL="0" rtl="0" algn="l">
              <a:lnSpc>
                <a:spcPct val="100000"/>
              </a:lnSpc>
              <a:spcBef>
                <a:spcPts val="0"/>
              </a:spcBef>
              <a:spcAft>
                <a:spcPts val="0"/>
              </a:spcAft>
              <a:buClr>
                <a:schemeClr val="dk1"/>
              </a:buClr>
              <a:buSzPts val="1100"/>
              <a:buFont typeface="Arial"/>
              <a:buNone/>
            </a:pPr>
            <a:r>
              <a:rPr lang="de-DE"/>
              <a:t>=&gt; 1/3 der globalen Ressourcen werden durch die gebaute Umwelt verbraucht (GAfBC2019)</a:t>
            </a:r>
            <a:endParaRPr/>
          </a:p>
          <a:p>
            <a:pPr indent="0" lvl="0" marL="0" rtl="0" algn="l">
              <a:lnSpc>
                <a:spcPct val="100000"/>
              </a:lnSpc>
              <a:spcBef>
                <a:spcPts val="0"/>
              </a:spcBef>
              <a:spcAft>
                <a:spcPts val="0"/>
              </a:spcAft>
              <a:buSzPts val="1400"/>
              <a:buNone/>
            </a:pPr>
            <a:r>
              <a:rPr lang="de-DE"/>
              <a:t>=&gt; 55% des Abfallaufkommens in Deutschland wird durch Bau- und Abbruchabfälle verursacht  (Desatis 2022)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a:t>
            </a:r>
            <a:endParaRPr b="1"/>
          </a:p>
          <a:p>
            <a:pPr indent="-177800" lvl="0" marL="177800" rtl="0" algn="l">
              <a:lnSpc>
                <a:spcPct val="100000"/>
              </a:lnSpc>
              <a:spcBef>
                <a:spcPts val="0"/>
              </a:spcBef>
              <a:spcAft>
                <a:spcPts val="0"/>
              </a:spcAft>
              <a:buSzPts val="1090"/>
              <a:buFont typeface="Arial"/>
              <a:buChar char="•"/>
            </a:pPr>
            <a:r>
              <a:rPr lang="de-DE" sz="10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000" u="sng">
                <a:solidFill>
                  <a:schemeClr val="hlink"/>
                </a:solidFill>
                <a:hlinkClick r:id="rId2"/>
              </a:rPr>
              <a:t>https://www.bbsr.bund.de/BBSR/DE/veroeffentlichungen/bbsr-online/2020/bbsr-online-17-2020-dl.pdf?__blob=publicationFile&amp;v=3</a:t>
            </a:r>
            <a:endParaRPr sz="1000"/>
          </a:p>
          <a:p>
            <a:pPr indent="-177800" lvl="0" marL="177800" rtl="0" algn="l">
              <a:lnSpc>
                <a:spcPct val="100000"/>
              </a:lnSpc>
              <a:spcBef>
                <a:spcPts val="0"/>
              </a:spcBef>
              <a:spcAft>
                <a:spcPts val="0"/>
              </a:spcAft>
              <a:buSzPts val="1090"/>
              <a:buFont typeface="Arial"/>
              <a:buChar char="•"/>
            </a:pPr>
            <a:r>
              <a:rPr lang="de-DE" sz="1000"/>
              <a:t>DtST 2021: Deutscher Städtetag, 2021 (Hrsg.): Nachhaltiges und suffizientes Bauen in den Städten. Online: </a:t>
            </a:r>
            <a:r>
              <a:rPr lang="de-DE" sz="1000" u="sng">
                <a:solidFill>
                  <a:schemeClr val="hlink"/>
                </a:solidFill>
                <a:hlinkClick r:id="rId3"/>
              </a:rPr>
              <a:t>http://dpaq.de/fO8Dt</a:t>
            </a:r>
            <a:endParaRPr sz="1000"/>
          </a:p>
          <a:p>
            <a:pPr indent="-177800" lvl="0" marL="177800" rtl="0" algn="l">
              <a:lnSpc>
                <a:spcPct val="100000"/>
              </a:lnSpc>
              <a:spcBef>
                <a:spcPts val="0"/>
              </a:spcBef>
              <a:spcAft>
                <a:spcPts val="0"/>
              </a:spcAft>
              <a:buSzPts val="1090"/>
              <a:buFont typeface="Arial"/>
              <a:buChar char="•"/>
            </a:pPr>
            <a:r>
              <a:rPr lang="de-DE" sz="1000"/>
              <a:t>Desatis 2022:  Statistisches Bundesamt (Hrsg.): Abfallaufkommen 2019. Online: </a:t>
            </a:r>
            <a:r>
              <a:rPr lang="de-DE" sz="1000" u="sng">
                <a:solidFill>
                  <a:schemeClr val="hlink"/>
                </a:solidFill>
                <a:hlinkClick r:id="rId4"/>
              </a:rPr>
              <a:t>https://www.destatis.de/DE/Themen/Gesellschaft-Umwelt/Umwelt/Abfallwirtschaft/_inhalt.html</a:t>
            </a:r>
            <a:endParaRPr sz="1000"/>
          </a:p>
          <a:p>
            <a:pPr indent="-177800" lvl="0" marL="177800" rtl="0" algn="l">
              <a:lnSpc>
                <a:spcPct val="100000"/>
              </a:lnSpc>
              <a:spcBef>
                <a:spcPts val="0"/>
              </a:spcBef>
              <a:spcAft>
                <a:spcPts val="0"/>
              </a:spcAft>
              <a:buSzPts val="1090"/>
              <a:buFont typeface="Arial"/>
              <a:buChar char="•"/>
            </a:pPr>
            <a:r>
              <a:rPr lang="de-DE" sz="1000"/>
              <a:t>GAfBC 2019: Global Alliance for Buildings and Construction (2019): Global Status Report for Buildings and Construction. Online: https://globalabc.org/sites/default/files/2020-03/GSR2019.pdf</a:t>
            </a:r>
            <a:endParaRPr sz="1000"/>
          </a:p>
        </p:txBody>
      </p:sp>
      <p:sp>
        <p:nvSpPr>
          <p:cNvPr id="119" name="Google Shape;119;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479438" y="3888000"/>
            <a:ext cx="6145200" cy="566740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Die Grafik zeigt Ergebnisse aus der achten DWA-Umfrage zum Zustand der Kanalisation in Deutschland. Die Erhebung basiert auf Daten aus dem Jahr 2018.  8 % des öffentlichen Kanalnetzes sind älter als 75 Jahre und 7 % sogar älter als 100 Jahre. Insgesamt sind 28% der Kanäle älter als 50 Jahre. Das durchschnittliche Alter des öffentlichen Kanalnetzes beträgt auf Deutschland hochgerechnet 36,9 Jahre. 19,4 % des öffentlichen Kanalnetzes müssen kurz- bis mittelfristig saniert werden. Investitionen in Höhe von 8 bis 12 Mrd. € wären dafür jährlich erforderlich, aktuell werden lediglich rund 3 Mrd. € ausgegeben. Der Sanierungsbedarf wird zudem beeinflusst von weiteren Herausforderungen an das öffentlichen Kanalnetz. Dazu zählen:</a:t>
            </a:r>
            <a:endParaRPr/>
          </a:p>
          <a:p>
            <a:pPr indent="-171450" lvl="0" marL="171450" rtl="0" algn="l">
              <a:lnSpc>
                <a:spcPct val="100000"/>
              </a:lnSpc>
              <a:spcBef>
                <a:spcPts val="0"/>
              </a:spcBef>
              <a:spcAft>
                <a:spcPts val="0"/>
              </a:spcAft>
              <a:buSzPts val="1400"/>
              <a:buFont typeface="Arial"/>
              <a:buChar char="•"/>
            </a:pPr>
            <a:r>
              <a:rPr lang="de-DE"/>
              <a:t>Klimawandel mit vermehrten Starkregenereignissen, Überflutungen und Trockenperioden </a:t>
            </a:r>
            <a:endParaRPr/>
          </a:p>
          <a:p>
            <a:pPr indent="-171450" lvl="0" marL="171450" rtl="0" algn="l">
              <a:lnSpc>
                <a:spcPct val="100000"/>
              </a:lnSpc>
              <a:spcBef>
                <a:spcPts val="0"/>
              </a:spcBef>
              <a:spcAft>
                <a:spcPts val="0"/>
              </a:spcAft>
              <a:buSzPts val="1400"/>
              <a:buFont typeface="Arial"/>
              <a:buChar char="•"/>
            </a:pPr>
            <a:r>
              <a:rPr lang="de-DE"/>
              <a:t>Demographischer Wandel mit Landflucht sowie Verdichtung und Bevölkerungswachstum in urbanen Siedlungsräumen mit Veränderung der Abwassermenge</a:t>
            </a:r>
            <a:endParaRPr/>
          </a:p>
          <a:p>
            <a:pPr indent="-171450" lvl="0" marL="171450" rtl="0" algn="l">
              <a:lnSpc>
                <a:spcPct val="100000"/>
              </a:lnSpc>
              <a:spcBef>
                <a:spcPts val="0"/>
              </a:spcBef>
              <a:spcAft>
                <a:spcPts val="0"/>
              </a:spcAft>
              <a:buSzPts val="1400"/>
              <a:buFont typeface="Arial"/>
              <a:buChar char="•"/>
            </a:pPr>
            <a:r>
              <a:rPr lang="de-DE"/>
              <a:t>Flächenversiegelung und reduzierter Grundwasserbildung</a:t>
            </a:r>
            <a:endParaRPr/>
          </a:p>
          <a:p>
            <a:pPr indent="-171450" lvl="0" marL="171450" rtl="0" algn="l">
              <a:lnSpc>
                <a:spcPct val="100000"/>
              </a:lnSpc>
              <a:spcBef>
                <a:spcPts val="0"/>
              </a:spcBef>
              <a:spcAft>
                <a:spcPts val="0"/>
              </a:spcAft>
              <a:buSzPts val="1400"/>
              <a:buFont typeface="Arial"/>
              <a:buChar char="•"/>
            </a:pPr>
            <a:r>
              <a:rPr lang="de-DE"/>
              <a:t>Mikroplastik und Spurenstoff e im Abwasser (z.B. durch Reifenabrieb und weitere Schadstoffe)</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a:t>Aufgabenstellung</a:t>
            </a:r>
            <a:endParaRPr/>
          </a:p>
          <a:p>
            <a:pPr indent="-171450" lvl="0" marL="171450" rtl="0" algn="l">
              <a:lnSpc>
                <a:spcPct val="100000"/>
              </a:lnSpc>
              <a:spcBef>
                <a:spcPts val="0"/>
              </a:spcBef>
              <a:spcAft>
                <a:spcPts val="0"/>
              </a:spcAft>
              <a:buSzPts val="1400"/>
              <a:buFont typeface="Arial"/>
              <a:buChar char="•"/>
            </a:pPr>
            <a:r>
              <a:rPr lang="de-DE"/>
              <a:t>Diskutieren Sie den Sanierungsbedarf des öffentlichen Kanalnetzes. Erörtern Sie dabei welchen Einfluss neben dem Alter die Faktoren wie Klimawandel, demografischer Wandel und Flächenversieglung auf den Sanierungsbedarf haben.</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a:t>Quelle</a:t>
            </a:r>
            <a:endParaRPr/>
          </a:p>
          <a:p>
            <a:pPr indent="-171450" lvl="0" marL="171450" rtl="0" algn="l">
              <a:lnSpc>
                <a:spcPct val="100000"/>
              </a:lnSpc>
              <a:spcBef>
                <a:spcPts val="0"/>
              </a:spcBef>
              <a:spcAft>
                <a:spcPts val="0"/>
              </a:spcAft>
              <a:buSzPts val="1400"/>
              <a:buFont typeface="Arial"/>
              <a:buChar char="•"/>
            </a:pPr>
            <a:r>
              <a:rPr lang="de-DE" sz="1050"/>
              <a:t>C. Berger, C. Falk, F. Hetzel, J. Pinnekamp, J. Ruppelt, P. Schleiffer, J. Schmitt (2020): Zustand der Kanalisation in Deutschland - Ergebnisse der DWA-Umfrage 2020. Sonderdruck aus KA Korrespondenz Abwasser, Abfall.  67. Jahrgang, Heft 12/2020, Seiten 939–953. Fachorgan Deutsche Vereinigung für Wasserwirtschaft, Abwasser und Abfall e. V. (DWA). </a:t>
            </a:r>
            <a:r>
              <a:rPr b="0" i="0" lang="de-DE" sz="1050" u="none" cap="none" strike="noStrike">
                <a:solidFill>
                  <a:schemeClr val="dk1"/>
                </a:solidFill>
                <a:latin typeface="Calibri"/>
                <a:ea typeface="Calibri"/>
                <a:cs typeface="Calibri"/>
                <a:sym typeface="Calibri"/>
              </a:rPr>
              <a:t>Hennef. Online: </a:t>
            </a:r>
            <a:r>
              <a:rPr lang="de-DE" sz="1050"/>
              <a:t>https://de.dwa.de/files/_media/content/03_THEMEN/Entwaesserungssysteme/Kanalumfrage/Zustand-der-Kanalisation-2020.pdf</a:t>
            </a:r>
            <a:endParaRPr sz="1050"/>
          </a:p>
        </p:txBody>
      </p:sp>
      <p:sp>
        <p:nvSpPr>
          <p:cNvPr id="140" name="Google Shape;140;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479425" y="3888000"/>
            <a:ext cx="6145212" cy="5535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None/>
            </a:pPr>
            <a:r>
              <a:rPr b="1" lang="de-DE"/>
              <a:t>Beschreibung: </a:t>
            </a:r>
            <a:endParaRPr/>
          </a:p>
          <a:p>
            <a:pPr indent="0" lvl="0" marL="0" rtl="0" algn="l">
              <a:lnSpc>
                <a:spcPct val="100000"/>
              </a:lnSpc>
              <a:spcBef>
                <a:spcPts val="200"/>
              </a:spcBef>
              <a:spcAft>
                <a:spcPts val="0"/>
              </a:spcAft>
              <a:buClr>
                <a:schemeClr val="dk1"/>
              </a:buClr>
              <a:buSzPts val="1100"/>
              <a:buNone/>
            </a:pPr>
            <a:r>
              <a:rPr lang="de-DE"/>
              <a:t>Bei der Trennkanalisation werden viele Nährstoffe (Phosphor u.a.) direkt von den versiegelten Flächen in die Gewässer gespült. Das führt in den Gewässern zur Zehrung von Sauerstoff.  Auch zahlreiche andere Schadstoffe gelangen so direkt in die Oberflächengewässer, z.B. Cadmium, Zink, Blei und Kupfer.  Für die Mischwasserkanalisation sind Regenauffangbecken  im Kanalsystem eingebaut, die aber infolge des Klimawandels durch Stark-Regenereignisse immer häufiger nicht ausreichen und überlaufen, so dass Fäkalienbelastetes Mischwasser direkt in die Oberflächengewässer geleitet wird. </a:t>
            </a:r>
            <a:endParaRPr/>
          </a:p>
          <a:p>
            <a:pPr indent="0" lvl="0" marL="0" rtl="0" algn="l">
              <a:lnSpc>
                <a:spcPct val="100000"/>
              </a:lnSpc>
              <a:spcBef>
                <a:spcPts val="200"/>
              </a:spcBef>
              <a:spcAft>
                <a:spcPts val="0"/>
              </a:spcAft>
              <a:buClr>
                <a:schemeClr val="dk1"/>
              </a:buClr>
              <a:buSzPts val="1100"/>
              <a:buNone/>
            </a:pPr>
            <a:r>
              <a:t/>
            </a:r>
            <a:endParaRPr/>
          </a:p>
          <a:p>
            <a:pPr indent="0" lvl="0" marL="0" rtl="0" algn="l">
              <a:lnSpc>
                <a:spcPct val="100000"/>
              </a:lnSpc>
              <a:spcBef>
                <a:spcPts val="200"/>
              </a:spcBef>
              <a:spcAft>
                <a:spcPts val="0"/>
              </a:spcAft>
              <a:buClr>
                <a:schemeClr val="dk1"/>
              </a:buClr>
              <a:buSzPts val="1100"/>
              <a:buNone/>
            </a:pPr>
            <a:r>
              <a:rPr b="1" lang="de-DE"/>
              <a:t>Aufgabe</a:t>
            </a:r>
            <a:r>
              <a:rPr lang="de-DE"/>
              <a:t>:</a:t>
            </a:r>
            <a:endParaRPr/>
          </a:p>
          <a:p>
            <a:pPr indent="-171450" lvl="0" marL="171450" rtl="0" algn="l">
              <a:lnSpc>
                <a:spcPct val="100000"/>
              </a:lnSpc>
              <a:spcBef>
                <a:spcPts val="200"/>
              </a:spcBef>
              <a:spcAft>
                <a:spcPts val="0"/>
              </a:spcAft>
              <a:buClr>
                <a:schemeClr val="dk1"/>
              </a:buClr>
              <a:buSzPts val="1100"/>
              <a:buFont typeface="Arial"/>
              <a:buChar char="•"/>
            </a:pPr>
            <a:r>
              <a:rPr lang="de-DE"/>
              <a:t>Beschreiben Sie die westlichen Merkmale für Mischwasserkanalisation und Trennkanalisation. Welche Folgen haben Stark-Regen Ereignisse für die Abwasserabteilung in der Misch- und Trennkanalisation?</a:t>
            </a:r>
            <a:endParaRPr/>
          </a:p>
          <a:p>
            <a:pPr indent="0" lvl="0" marL="0" rtl="0" algn="l">
              <a:lnSpc>
                <a:spcPct val="100000"/>
              </a:lnSpc>
              <a:spcBef>
                <a:spcPts val="200"/>
              </a:spcBef>
              <a:spcAft>
                <a:spcPts val="0"/>
              </a:spcAft>
              <a:buClr>
                <a:schemeClr val="dk1"/>
              </a:buClr>
              <a:buSzPts val="1100"/>
              <a:buNone/>
            </a:pPr>
            <a:r>
              <a:t/>
            </a:r>
            <a:endParaRPr/>
          </a:p>
          <a:p>
            <a:pPr indent="0" lvl="0" marL="0" rtl="0" algn="l">
              <a:lnSpc>
                <a:spcPct val="100000"/>
              </a:lnSpc>
              <a:spcBef>
                <a:spcPts val="200"/>
              </a:spcBef>
              <a:spcAft>
                <a:spcPts val="0"/>
              </a:spcAft>
              <a:buClr>
                <a:schemeClr val="dk1"/>
              </a:buClr>
              <a:buSzPts val="1100"/>
              <a:buNone/>
            </a:pPr>
            <a:r>
              <a:rPr b="1" lang="de-DE"/>
              <a:t>Quellen:</a:t>
            </a:r>
            <a:r>
              <a:rPr lang="de-DE"/>
              <a:t>  </a:t>
            </a:r>
            <a:endParaRPr/>
          </a:p>
          <a:p>
            <a:pPr indent="-171450" lvl="0" marL="171450" rtl="0" algn="l">
              <a:lnSpc>
                <a:spcPct val="100000"/>
              </a:lnSpc>
              <a:spcBef>
                <a:spcPts val="200"/>
              </a:spcBef>
              <a:spcAft>
                <a:spcPts val="0"/>
              </a:spcAft>
              <a:buClr>
                <a:schemeClr val="dk1"/>
              </a:buClr>
              <a:buSzPts val="1100"/>
              <a:buFont typeface="Arial"/>
              <a:buChar char="•"/>
            </a:pPr>
            <a:r>
              <a:rPr lang="de-DE" sz="1100"/>
              <a:t>Hrsg. DGB Bildungswerk Berlin-Brandenburg, Jungen-Kalisch, W. (tbs berlin GmbH) und Paust-Lassen P. (InEcom GmbH) 2010: „Wasser in Berlin – Ökologisches Bauen – Potenziale für das Bauhauptgewerbe im Wirtschaftssektor Abwasserentsorgung und Trinkwasserversorgung“</a:t>
            </a:r>
            <a:endParaRPr/>
          </a:p>
          <a:p>
            <a:pPr indent="-171450" lvl="0" marL="171450" rtl="0" algn="l">
              <a:lnSpc>
                <a:spcPct val="100000"/>
              </a:lnSpc>
              <a:spcBef>
                <a:spcPts val="0"/>
              </a:spcBef>
              <a:spcAft>
                <a:spcPts val="0"/>
              </a:spcAft>
              <a:buClr>
                <a:schemeClr val="dk1"/>
              </a:buClr>
              <a:buSzPts val="1100"/>
              <a:buFont typeface="Arial"/>
              <a:buChar char="•"/>
            </a:pPr>
            <a:r>
              <a:rPr lang="de-DE" sz="1100"/>
              <a:t>Paust-Lassen, Jungen-Kalisch, IGBAU , Sozialpartner der Bauwirtschaft (2010): Ökologisches Bauen im Bereich Wasser – Sanierungsbedarf und Beschäftigungspotentiale für die Investitionsbereiche Abwasserentsorgung und Trinkwasserversorgung </a:t>
            </a:r>
            <a:endParaRPr sz="1100"/>
          </a:p>
        </p:txBody>
      </p:sp>
      <p:sp>
        <p:nvSpPr>
          <p:cNvPr id="153" name="Google Shape;153;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p:nvPr>
            <p:ph idx="2" type="sldImg"/>
          </p:nvPr>
        </p:nvSpPr>
        <p:spPr>
          <a:xfrm>
            <a:off x="481013" y="28733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9:notes"/>
          <p:cNvSpPr txBox="1"/>
          <p:nvPr>
            <p:ph idx="1" type="body"/>
          </p:nvPr>
        </p:nvSpPr>
        <p:spPr>
          <a:xfrm>
            <a:off x="478800" y="3888000"/>
            <a:ext cx="6142037" cy="5764404"/>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050"/>
              <a:buNone/>
            </a:pPr>
            <a:r>
              <a:rPr b="1" lang="de-DE"/>
              <a:t>Beschreibung</a:t>
            </a:r>
            <a:r>
              <a:rPr lang="de-DE"/>
              <a:t>: </a:t>
            </a:r>
            <a:endParaRPr/>
          </a:p>
          <a:p>
            <a:pPr indent="0" lvl="0" marL="0" rtl="0" algn="l">
              <a:lnSpc>
                <a:spcPct val="100000"/>
              </a:lnSpc>
              <a:spcBef>
                <a:spcPts val="200"/>
              </a:spcBef>
              <a:spcAft>
                <a:spcPts val="0"/>
              </a:spcAft>
              <a:buClr>
                <a:schemeClr val="dk1"/>
              </a:buClr>
              <a:buSzPts val="1050"/>
              <a:buNone/>
            </a:pPr>
            <a:r>
              <a:rPr lang="de-DE"/>
              <a:t>Wenn bei Stark-Regenereignissen die Regenwasser-Wehre überlaufen, kommt es durch die starken Belastung der Oberflächengewässer, in die das mit Fäkalien gemischte Abwasser direkt und ungeklärt einfließt, zu massivem Fischsterben. Das ist in Berlin im Bereich der Innenstadt  - innerhalb des S-Bahnrings -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a:p>
          <a:p>
            <a:pPr indent="0" lvl="0" marL="0" rtl="0" algn="l">
              <a:lnSpc>
                <a:spcPct val="100000"/>
              </a:lnSpc>
              <a:spcBef>
                <a:spcPts val="200"/>
              </a:spcBef>
              <a:spcAft>
                <a:spcPts val="0"/>
              </a:spcAft>
              <a:buClr>
                <a:schemeClr val="dk1"/>
              </a:buClr>
              <a:buSzPts val="1050"/>
              <a:buNone/>
            </a:pPr>
            <a:r>
              <a:t/>
            </a:r>
            <a:endParaRPr/>
          </a:p>
          <a:p>
            <a:pPr indent="0" lvl="0" marL="0" rtl="0" algn="l">
              <a:lnSpc>
                <a:spcPct val="100000"/>
              </a:lnSpc>
              <a:spcBef>
                <a:spcPts val="200"/>
              </a:spcBef>
              <a:spcAft>
                <a:spcPts val="0"/>
              </a:spcAft>
              <a:buClr>
                <a:schemeClr val="dk1"/>
              </a:buClr>
              <a:buSzPts val="1050"/>
              <a:buNone/>
            </a:pPr>
            <a:r>
              <a:rPr b="1" lang="de-DE"/>
              <a:t>Aufgabe</a:t>
            </a:r>
            <a:r>
              <a:rPr lang="de-DE"/>
              <a:t>:</a:t>
            </a:r>
            <a:endParaRPr/>
          </a:p>
          <a:p>
            <a:pPr indent="-171450" lvl="0" marL="171450" rtl="0" algn="l">
              <a:lnSpc>
                <a:spcPct val="100000"/>
              </a:lnSpc>
              <a:spcBef>
                <a:spcPts val="200"/>
              </a:spcBef>
              <a:spcAft>
                <a:spcPts val="0"/>
              </a:spcAft>
              <a:buClr>
                <a:schemeClr val="dk1"/>
              </a:buClr>
              <a:buSzPts val="1050"/>
              <a:buFont typeface="Arial"/>
              <a:buChar char="•"/>
            </a:pPr>
            <a:r>
              <a:rPr lang="de-DE"/>
              <a:t>Beschreiben Sie die Folgen von Regenwassereinleitungen für die Oberflächengewässer</a:t>
            </a:r>
            <a:endParaRPr/>
          </a:p>
          <a:p>
            <a:pPr indent="-228600" lvl="1" marL="685800" rtl="0" algn="l">
              <a:lnSpc>
                <a:spcPct val="100000"/>
              </a:lnSpc>
              <a:spcBef>
                <a:spcPts val="200"/>
              </a:spcBef>
              <a:spcAft>
                <a:spcPts val="0"/>
              </a:spcAft>
              <a:buClr>
                <a:schemeClr val="dk1"/>
              </a:buClr>
              <a:buSzPts val="1050"/>
              <a:buFont typeface="Arial"/>
              <a:buChar char="•"/>
            </a:pPr>
            <a:r>
              <a:rPr lang="de-DE"/>
              <a:t>Bei durchschnittlichen Mengen Regenwasser</a:t>
            </a:r>
            <a:endParaRPr/>
          </a:p>
          <a:p>
            <a:pPr indent="-228600" lvl="1" marL="685800" rtl="0" algn="l">
              <a:lnSpc>
                <a:spcPct val="100000"/>
              </a:lnSpc>
              <a:spcBef>
                <a:spcPts val="200"/>
              </a:spcBef>
              <a:spcAft>
                <a:spcPts val="0"/>
              </a:spcAft>
              <a:buClr>
                <a:schemeClr val="dk1"/>
              </a:buClr>
              <a:buSzPts val="1050"/>
              <a:buFont typeface="Arial"/>
              <a:buChar char="•"/>
            </a:pPr>
            <a:r>
              <a:rPr lang="de-DE"/>
              <a:t>bei Starkregenereignissen</a:t>
            </a:r>
            <a:endParaRPr/>
          </a:p>
          <a:p>
            <a:pPr indent="-228600" lvl="1" marL="685800" rtl="0" algn="l">
              <a:lnSpc>
                <a:spcPct val="100000"/>
              </a:lnSpc>
              <a:spcBef>
                <a:spcPts val="200"/>
              </a:spcBef>
              <a:spcAft>
                <a:spcPts val="0"/>
              </a:spcAft>
              <a:buClr>
                <a:schemeClr val="dk1"/>
              </a:buClr>
              <a:buSzPts val="1050"/>
              <a:buFont typeface="Arial"/>
              <a:buChar char="•"/>
            </a:pPr>
            <a:r>
              <a:rPr lang="de-DE"/>
              <a:t>Jeweils für die Mischwasserkanalisation und für die Trennkanalisation</a:t>
            </a:r>
            <a:endParaRPr/>
          </a:p>
          <a:p>
            <a:pPr indent="0" lvl="0" marL="0" rtl="0" algn="l">
              <a:lnSpc>
                <a:spcPct val="100000"/>
              </a:lnSpc>
              <a:spcBef>
                <a:spcPts val="200"/>
              </a:spcBef>
              <a:spcAft>
                <a:spcPts val="0"/>
              </a:spcAft>
              <a:buClr>
                <a:schemeClr val="dk1"/>
              </a:buClr>
              <a:buSzPts val="1050"/>
              <a:buNone/>
            </a:pPr>
            <a:r>
              <a:t/>
            </a:r>
            <a:endParaRPr/>
          </a:p>
          <a:p>
            <a:pPr indent="0" lvl="0" marL="0" rtl="0" algn="l">
              <a:lnSpc>
                <a:spcPct val="100000"/>
              </a:lnSpc>
              <a:spcBef>
                <a:spcPts val="200"/>
              </a:spcBef>
              <a:spcAft>
                <a:spcPts val="0"/>
              </a:spcAft>
              <a:buClr>
                <a:schemeClr val="dk1"/>
              </a:buClr>
              <a:buSzPts val="1050"/>
              <a:buNone/>
            </a:pPr>
            <a:r>
              <a:rPr b="1" lang="de-DE"/>
              <a:t>Quelle</a:t>
            </a:r>
            <a:r>
              <a:rPr lang="de-DE"/>
              <a:t>:</a:t>
            </a:r>
            <a:endParaRPr/>
          </a:p>
          <a:p>
            <a:pPr indent="-171450" lvl="0" marL="171450" rtl="0" algn="l">
              <a:lnSpc>
                <a:spcPct val="100000"/>
              </a:lnSpc>
              <a:spcBef>
                <a:spcPts val="200"/>
              </a:spcBef>
              <a:spcAft>
                <a:spcPts val="0"/>
              </a:spcAft>
              <a:buClr>
                <a:schemeClr val="dk1"/>
              </a:buClr>
              <a:buSzPts val="1050"/>
              <a:buFont typeface="Arial"/>
              <a:buChar char="•"/>
            </a:pPr>
            <a:r>
              <a:rPr lang="de-DE"/>
              <a:t>Paust-Lassen, Jungen-Kalisch, IGBAU , Sozialpartner der Bauwirtschaft (2010): Ökologisches Bauen im Bereich Wasser – Sanierungsbedarf und Beschäftigungspotentiale für die Investitionsbereiche Abwasserentsorgung und Trinkwasserversorgung </a:t>
            </a:r>
            <a:endParaRPr/>
          </a:p>
        </p:txBody>
      </p:sp>
      <p:sp>
        <p:nvSpPr>
          <p:cNvPr id="170" name="Google Shape;17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c8a2e141e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3c8a2e141e_0_0:notes"/>
          <p:cNvSpPr txBox="1"/>
          <p:nvPr>
            <p:ph idx="1" type="body"/>
          </p:nvPr>
        </p:nvSpPr>
        <p:spPr>
          <a:xfrm>
            <a:off x="479425" y="3888000"/>
            <a:ext cx="6145212" cy="59872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a:t>Beschreibung: </a:t>
            </a:r>
            <a:endParaRPr/>
          </a:p>
          <a:p>
            <a:pPr indent="0" lvl="0" marL="0" rtl="0" algn="l">
              <a:lnSpc>
                <a:spcPct val="100000"/>
              </a:lnSpc>
              <a:spcBef>
                <a:spcPts val="200"/>
              </a:spcBef>
              <a:spcAft>
                <a:spcPts val="0"/>
              </a:spcAft>
              <a:buSzPts val="255"/>
              <a:buNone/>
            </a:pPr>
            <a:r>
              <a:rPr lang="de-DE"/>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und  das Risiko von Überschwemmungen steigt. Die Kanalisation kann bei Starkregenereignissen die Wassermengen nicht mehr abtransportieren (UBA 2023).</a:t>
            </a:r>
            <a:endParaRPr/>
          </a:p>
          <a:p>
            <a:pPr indent="0" lvl="0" marL="0" rtl="0" algn="l">
              <a:lnSpc>
                <a:spcPct val="100000"/>
              </a:lnSpc>
              <a:spcBef>
                <a:spcPts val="200"/>
              </a:spcBef>
              <a:spcAft>
                <a:spcPts val="0"/>
              </a:spcAft>
              <a:buSzPts val="255"/>
              <a:buNone/>
            </a:pPr>
            <a:r>
              <a:rPr lang="de-DE"/>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(Sieker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Geruchbelästigungen zur Folge hat.</a:t>
            </a:r>
            <a:endParaRPr/>
          </a:p>
          <a:p>
            <a:pPr indent="0" lvl="0" marL="0" rtl="0" algn="l">
              <a:lnSpc>
                <a:spcPct val="100000"/>
              </a:lnSpc>
              <a:spcBef>
                <a:spcPts val="200"/>
              </a:spcBef>
              <a:spcAft>
                <a:spcPts val="0"/>
              </a:spcAft>
              <a:buSzPts val="255"/>
              <a:buNone/>
            </a:pPr>
            <a:r>
              <a:t/>
            </a:r>
            <a:endParaRPr b="1"/>
          </a:p>
          <a:p>
            <a:pPr indent="0" lvl="0" marL="0" rtl="0" algn="l">
              <a:lnSpc>
                <a:spcPct val="100000"/>
              </a:lnSpc>
              <a:spcBef>
                <a:spcPts val="200"/>
              </a:spcBef>
              <a:spcAft>
                <a:spcPts val="0"/>
              </a:spcAft>
              <a:buSzPts val="255"/>
              <a:buNone/>
            </a:pPr>
            <a:r>
              <a:rPr b="1" lang="de-DE"/>
              <a:t>Aufgabe</a:t>
            </a:r>
            <a:r>
              <a:rPr lang="de-DE"/>
              <a:t>: </a:t>
            </a:r>
            <a:endParaRPr/>
          </a:p>
          <a:p>
            <a:pPr indent="-171450" lvl="0" marL="171450" rtl="0" algn="l">
              <a:lnSpc>
                <a:spcPct val="100000"/>
              </a:lnSpc>
              <a:spcBef>
                <a:spcPts val="200"/>
              </a:spcBef>
              <a:spcAft>
                <a:spcPts val="0"/>
              </a:spcAft>
              <a:buSzPts val="1440"/>
              <a:buFont typeface="Arial"/>
              <a:buChar char="•"/>
            </a:pPr>
            <a:r>
              <a:rPr lang="de-DE"/>
              <a:t>Beschreien Sie die Vorteile der Regenwasserversickerung insbesondere im Hinblick auf die derzeit zu beobachtenden Folgen des Klimawandels.</a:t>
            </a:r>
            <a:endParaRPr/>
          </a:p>
          <a:p>
            <a:pPr indent="-171450" lvl="0" marL="171450" rtl="0" algn="l">
              <a:lnSpc>
                <a:spcPct val="100000"/>
              </a:lnSpc>
              <a:spcBef>
                <a:spcPts val="200"/>
              </a:spcBef>
              <a:spcAft>
                <a:spcPts val="0"/>
              </a:spcAft>
              <a:buSzPts val="1440"/>
              <a:buFont typeface="Arial"/>
              <a:buChar char="•"/>
            </a:pPr>
            <a:r>
              <a:rPr lang="de-DE"/>
              <a:t>Recherchieren Sie weitere Verfahren zur Regenwasserbewirtschaftung.</a:t>
            </a:r>
            <a:endParaRPr/>
          </a:p>
          <a:p>
            <a:pPr indent="0" lvl="0" marL="0" rtl="0" algn="l">
              <a:lnSpc>
                <a:spcPct val="100000"/>
              </a:lnSpc>
              <a:spcBef>
                <a:spcPts val="200"/>
              </a:spcBef>
              <a:spcAft>
                <a:spcPts val="0"/>
              </a:spcAft>
              <a:buSzPts val="255"/>
              <a:buNone/>
            </a:pPr>
            <a:r>
              <a:t/>
            </a:r>
            <a:endParaRPr b="1"/>
          </a:p>
          <a:p>
            <a:pPr indent="0" lvl="0" marL="0" rtl="0" algn="l">
              <a:lnSpc>
                <a:spcPct val="100000"/>
              </a:lnSpc>
              <a:spcBef>
                <a:spcPts val="200"/>
              </a:spcBef>
              <a:spcAft>
                <a:spcPts val="0"/>
              </a:spcAft>
              <a:buSzPts val="255"/>
              <a:buNone/>
            </a:pPr>
            <a:r>
              <a:rPr b="1" lang="de-DE"/>
              <a:t>Quellen</a:t>
            </a:r>
            <a:r>
              <a:rPr lang="de-DE"/>
              <a:t>: </a:t>
            </a:r>
            <a:endParaRPr/>
          </a:p>
          <a:p>
            <a:pPr indent="-177800" lvl="0" marL="177800" rtl="0" algn="l">
              <a:lnSpc>
                <a:spcPct val="100000"/>
              </a:lnSpc>
              <a:spcBef>
                <a:spcPts val="200"/>
              </a:spcBef>
              <a:spcAft>
                <a:spcPts val="0"/>
              </a:spcAft>
              <a:buSzPts val="1100"/>
              <a:buFont typeface="Arial"/>
              <a:buChar char="•"/>
            </a:pPr>
            <a:r>
              <a:rPr lang="de-DE" sz="1000"/>
              <a:t>Berliner Regenwasseragentur (o.J.). Senatsverwaltung für Mobilität, Verkehr, Klimaschutz und Umwelt (Hrsg.):  Versickerung. Online: https://regenwasseragentur.berlin/massnahmen/regenwasser-versickern/ </a:t>
            </a:r>
            <a:endParaRPr/>
          </a:p>
          <a:p>
            <a:pPr indent="-171450" lvl="0" marL="171450" rtl="0" algn="l">
              <a:lnSpc>
                <a:spcPct val="100000"/>
              </a:lnSpc>
              <a:spcBef>
                <a:spcPts val="0"/>
              </a:spcBef>
              <a:spcAft>
                <a:spcPts val="0"/>
              </a:spcAft>
              <a:buSzPts val="1320"/>
              <a:buFont typeface="Arial"/>
              <a:buChar char="•"/>
            </a:pPr>
            <a:r>
              <a:rPr lang="de-DE" sz="1000"/>
              <a:t>Sieker (2023): Das Konzept der Schwammstadt. Online: </a:t>
            </a:r>
            <a:r>
              <a:rPr lang="de-DE" sz="1000" u="sng">
                <a:solidFill>
                  <a:schemeClr val="hlink"/>
                </a:solidFill>
                <a:hlinkClick r:id="rId2"/>
              </a:rPr>
              <a:t>https://www.sieker.de/fachinformationen/umgang-mit-regenwasser/article/das-konzept-der-schwammstadt-sponge-city-577.html</a:t>
            </a:r>
            <a:r>
              <a:rPr lang="de-DE" sz="1000"/>
              <a:t> </a:t>
            </a:r>
            <a:endParaRPr sz="1000"/>
          </a:p>
          <a:p>
            <a:pPr indent="-171450" lvl="0" marL="171450" rtl="0" algn="l">
              <a:lnSpc>
                <a:spcPct val="100000"/>
              </a:lnSpc>
              <a:spcBef>
                <a:spcPts val="0"/>
              </a:spcBef>
              <a:spcAft>
                <a:spcPts val="0"/>
              </a:spcAft>
              <a:buSzPts val="1320"/>
              <a:buFont typeface="Arial"/>
              <a:buChar char="•"/>
            </a:pPr>
            <a:r>
              <a:rPr lang="de-DE" sz="1000"/>
              <a:t>UBA 2023: Bodenversiegelung. Online: </a:t>
            </a:r>
            <a:r>
              <a:rPr lang="de-DE" sz="1000" u="sng">
                <a:solidFill>
                  <a:schemeClr val="hlink"/>
                </a:solidFill>
                <a:hlinkClick r:id="rId3"/>
              </a:rPr>
              <a:t>https://www.umweltbundesamt.de/daten/flaeche-boden-land-oekosysteme/boden/bodenversiegelung#was-ist-bodenversiegelung</a:t>
            </a:r>
            <a:endParaRPr sz="1000"/>
          </a:p>
        </p:txBody>
      </p:sp>
      <p:sp>
        <p:nvSpPr>
          <p:cNvPr id="184" name="Google Shape;184;g13c8a2e141e_0_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479424" y="3888000"/>
            <a:ext cx="6143700" cy="614300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u="none" cap="none" strike="noStrike">
                <a:solidFill>
                  <a:schemeClr val="dk1"/>
                </a:solidFill>
                <a:latin typeface="Calibri"/>
                <a:ea typeface="Calibri"/>
                <a:cs typeface="Calibri"/>
                <a:sym typeface="Calibri"/>
              </a:rPr>
              <a:t>Beschreibung</a:t>
            </a:r>
            <a:r>
              <a:rPr b="0" i="1" lang="de-DE" sz="1100" u="none" cap="none" strike="noStrike">
                <a:solidFill>
                  <a:schemeClr val="dk1"/>
                </a:solidFill>
                <a:latin typeface="Calibri"/>
                <a:ea typeface="Calibri"/>
                <a:cs typeface="Calibri"/>
                <a:sym typeface="Calibri"/>
              </a:rPr>
              <a:t>: </a:t>
            </a:r>
            <a:endParaRPr sz="1100"/>
          </a:p>
          <a:p>
            <a:pPr indent="0" lvl="0" marL="0" rtl="0" algn="l">
              <a:lnSpc>
                <a:spcPct val="100000"/>
              </a:lnSpc>
              <a:spcBef>
                <a:spcPts val="0"/>
              </a:spcBef>
              <a:spcAft>
                <a:spcPts val="0"/>
              </a:spcAft>
              <a:buSzPts val="1400"/>
              <a:buNone/>
            </a:pPr>
            <a:r>
              <a:rPr lang="de-DE" sz="1100"/>
              <a:t>Als Folgen vom Klimawandel treten immer häufiger extreme Trockenperioden auch in Deutschland auf. In den Kanälen für die Mischwasserableitung kommt es dann zu Ablagerungen von Fetten, Exkrementen, Toilettenpapier, was sich zu größeren Bergen zusammenklumpen kann. Diese Ablagerungen sind biologisch aktiv, d.h. sie bilden Gase, die zu erheblichen Geruchsbelästigungen führen können. Es entstehen auch Säuren, die die Kanalwände angreifen. Um diese Effekte vermindern oder vermeiden zu können müssen die Abwasserkanäle mit Frischwasser gespült werden. </a:t>
            </a:r>
            <a:endParaRPr i="1" sz="1100"/>
          </a:p>
          <a:p>
            <a:pPr indent="0" lvl="0" marL="0" rtl="0" algn="l">
              <a:lnSpc>
                <a:spcPct val="100000"/>
              </a:lnSpc>
              <a:spcBef>
                <a:spcPts val="200"/>
              </a:spcBef>
              <a:spcAft>
                <a:spcPts val="0"/>
              </a:spcAft>
              <a:buSzPts val="1400"/>
              <a:buNone/>
            </a:pPr>
            <a:r>
              <a:rPr lang="de-DE" sz="1100"/>
              <a:t>In Deutschland ist schon ein niedriges Niveau in der Pro-Kopf-Nutzung von Trinkwasser erreicht worden. Als Folge des Klimawandels werden in regionalen Klimamodellen erhebliche Veränderungen des Niederschlags prognostiziert. Danach könnten die Niederschläge im Winter in manchen Regionen um mehr als 40% zunehmen und im Sommer um bis zu 40% abnehmen. Ein weiterer Temperaturanstieg für Deutschland von 1,5 °C bis 3,5 °C wird bis zum Ende des Jahrhunderts erwartet, heiße Tage mit Temperaturen über 30°C werden ebenfalls zunehmen. Insgesamt werden heiße und trockene Sommer immer häufiger auftreten. Dies führt dann zu steigender Nachfrage nach Trinkwasser vor allem in Hitzeperioden.</a:t>
            </a:r>
            <a:endParaRPr sz="1100"/>
          </a:p>
          <a:p>
            <a:pPr indent="0" lvl="0" marL="0" rtl="0" algn="l">
              <a:lnSpc>
                <a:spcPct val="100000"/>
              </a:lnSpc>
              <a:spcBef>
                <a:spcPts val="200"/>
              </a:spcBef>
              <a:spcAft>
                <a:spcPts val="0"/>
              </a:spcAft>
              <a:buSzPts val="1400"/>
              <a:buNone/>
            </a:pPr>
            <a:r>
              <a:rPr b="0" lang="de-DE" sz="1100" u="none" cap="none" strike="noStrike">
                <a:solidFill>
                  <a:schemeClr val="dk1"/>
                </a:solidFill>
              </a:rPr>
              <a:t>In den Abwasserkanälen und Rohren entstehen Probleme, wenn das Abwasser zu langsam fließt oder stagniert. Es kommt dann zu Fäulnisbildung, Gasfreisetzungen und Geruchsbelästigungen bis hin zu Korrosionen. Um das zu verhindern, müssen die Leitungen und Kanäle gespült werden. Aus diesem Grund raten die Wasserver- und -entsorgungsunternehmen davon ab, noch weitere Anstrengungen zur Reduzierung der Wassernutzung im Haushalt zu unternehmen. Für die Spülung der Abwasserkanäle werden Reinigungsfahrzeuge eingesetzt, die Wasser aus Oberflächengewässern zur Spülung nutzen können. </a:t>
            </a:r>
            <a:r>
              <a:rPr lang="de-DE" sz="1100"/>
              <a:t>Das Spülwasser kann auch wieder aufgenommen und gereinigt werden, um dann erneut zur Spülung eingesetzt zu werden.</a:t>
            </a:r>
            <a:endParaRPr sz="1100"/>
          </a:p>
          <a:p>
            <a:pPr indent="0" lvl="0" marL="0" rtl="0" algn="l">
              <a:lnSpc>
                <a:spcPct val="100000"/>
              </a:lnSpc>
              <a:spcBef>
                <a:spcPts val="200"/>
              </a:spcBef>
              <a:spcAft>
                <a:spcPts val="0"/>
              </a:spcAft>
              <a:buSzPts val="1400"/>
              <a:buNone/>
            </a:pPr>
            <a:r>
              <a:t/>
            </a:r>
            <a:endParaRPr b="1" sz="1100" u="none" cap="none" strike="noStrike">
              <a:solidFill>
                <a:schemeClr val="dk1"/>
              </a:solidFill>
            </a:endParaRPr>
          </a:p>
          <a:p>
            <a:pPr indent="0" lvl="0" marL="0" rtl="0" algn="l">
              <a:lnSpc>
                <a:spcPct val="100000"/>
              </a:lnSpc>
              <a:spcBef>
                <a:spcPts val="200"/>
              </a:spcBef>
              <a:spcAft>
                <a:spcPts val="0"/>
              </a:spcAft>
              <a:buSzPts val="1400"/>
              <a:buNone/>
            </a:pPr>
            <a:r>
              <a:rPr b="1" lang="de-DE" sz="1100" u="none" cap="none" strike="noStrike">
                <a:solidFill>
                  <a:schemeClr val="dk1"/>
                </a:solidFill>
              </a:rPr>
              <a:t>Aufga</a:t>
            </a:r>
            <a:r>
              <a:rPr b="1" lang="de-DE" sz="1100"/>
              <a:t>be</a:t>
            </a:r>
            <a:r>
              <a:rPr lang="de-DE" sz="1100"/>
              <a:t>:</a:t>
            </a:r>
            <a:endParaRPr sz="1100"/>
          </a:p>
          <a:p>
            <a:pPr indent="-171450" lvl="0" marL="171450" rtl="0" algn="l">
              <a:lnSpc>
                <a:spcPct val="100000"/>
              </a:lnSpc>
              <a:spcBef>
                <a:spcPts val="200"/>
              </a:spcBef>
              <a:spcAft>
                <a:spcPts val="0"/>
              </a:spcAft>
              <a:buSzPts val="1400"/>
              <a:buFont typeface="Arial"/>
              <a:buChar char="•"/>
            </a:pPr>
            <a:r>
              <a:rPr b="0" lang="de-DE" sz="1100" u="none" cap="none" strike="noStrike">
                <a:solidFill>
                  <a:schemeClr val="dk1"/>
                </a:solidFill>
              </a:rPr>
              <a:t>Diskutieren Sie, welche Maßnahmen zum Wassersparen sinnvoll sind und wann sparen von Wasser eher schädlich werden kann.</a:t>
            </a:r>
            <a:endParaRPr sz="1100"/>
          </a:p>
          <a:p>
            <a:pPr indent="0" lvl="0" marL="0" rtl="0" algn="l">
              <a:lnSpc>
                <a:spcPct val="100000"/>
              </a:lnSpc>
              <a:spcBef>
                <a:spcPts val="200"/>
              </a:spcBef>
              <a:spcAft>
                <a:spcPts val="0"/>
              </a:spcAft>
              <a:buSzPts val="1400"/>
              <a:buNone/>
            </a:pPr>
            <a:r>
              <a:t/>
            </a:r>
            <a:endParaRPr b="1" sz="1100"/>
          </a:p>
          <a:p>
            <a:pPr indent="0" lvl="0" marL="0" rtl="0" algn="l">
              <a:lnSpc>
                <a:spcPct val="100000"/>
              </a:lnSpc>
              <a:spcBef>
                <a:spcPts val="200"/>
              </a:spcBef>
              <a:spcAft>
                <a:spcPts val="0"/>
              </a:spcAft>
              <a:buSzPts val="1400"/>
              <a:buNone/>
            </a:pPr>
            <a:r>
              <a:rPr b="1" lang="de-DE" sz="1100"/>
              <a:t>Quelle</a:t>
            </a:r>
            <a:r>
              <a:rPr lang="de-DE" sz="1100"/>
              <a:t>: </a:t>
            </a:r>
            <a:endParaRPr sz="1100"/>
          </a:p>
          <a:p>
            <a:pPr indent="-171450" lvl="0" marL="171450" marR="0" rtl="0" algn="l">
              <a:lnSpc>
                <a:spcPct val="100000"/>
              </a:lnSpc>
              <a:spcBef>
                <a:spcPts val="200"/>
              </a:spcBef>
              <a:spcAft>
                <a:spcPts val="0"/>
              </a:spcAft>
              <a:buClr>
                <a:srgbClr val="000000"/>
              </a:buClr>
              <a:buSzPts val="1400"/>
              <a:buFont typeface="Arial"/>
              <a:buChar char="•"/>
            </a:pPr>
            <a:r>
              <a:rPr lang="de-DE" sz="900"/>
              <a:t>Paust-Lassen, Jungen-Kalisch, IGBAU , Sozialpartner der Bauwirtschaft (2010): Ökologisches Bauen im Bereich Wasser – Sanierungsbedarf und Beschäftigungspotentiale für die Investitionsbereiche Abwasserentsorgung und Trinkwasserversorgung</a:t>
            </a:r>
            <a:endParaRPr sz="900"/>
          </a:p>
          <a:p>
            <a:pPr indent="-171450" lvl="0" marL="171450" rtl="0" algn="l">
              <a:lnSpc>
                <a:spcPct val="100000"/>
              </a:lnSpc>
              <a:spcBef>
                <a:spcPts val="0"/>
              </a:spcBef>
              <a:spcAft>
                <a:spcPts val="0"/>
              </a:spcAft>
              <a:buSzPts val="1400"/>
              <a:buFont typeface="Arial"/>
              <a:buChar char="•"/>
            </a:pPr>
            <a:r>
              <a:rPr lang="de-DE" sz="900"/>
              <a:t>UBA (2014): Wassersparen in Privathaushalten: sinnvoll, ausgereizt, übertrieben? Fakten, Hintergründe, Empfehlungen. Online: </a:t>
            </a:r>
            <a:r>
              <a:rPr lang="de-DE" sz="900" u="sng">
                <a:solidFill>
                  <a:schemeClr val="hlink"/>
                </a:solidFill>
                <a:hlinkClick r:id="rId2"/>
              </a:rPr>
              <a:t>https://www.umweltbundesamt.de/sites/default/files/medien/479/publikationen/hgp_wassersparen_in_privathaushalten_web.pdf</a:t>
            </a:r>
            <a:r>
              <a:rPr lang="de-DE" sz="900"/>
              <a:t> </a:t>
            </a:r>
            <a:endParaRPr b="0" sz="900" u="none" cap="none" strike="noStrike">
              <a:solidFill>
                <a:schemeClr val="dk1"/>
              </a:solidFill>
            </a:endParaRPr>
          </a:p>
        </p:txBody>
      </p:sp>
      <p:sp>
        <p:nvSpPr>
          <p:cNvPr id="198" name="Google Shape;198;p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4:notes"/>
          <p:cNvSpPr txBox="1"/>
          <p:nvPr>
            <p:ph idx="1" type="body"/>
          </p:nvPr>
        </p:nvSpPr>
        <p:spPr>
          <a:xfrm>
            <a:off x="479425" y="3888000"/>
            <a:ext cx="6143625" cy="5417267"/>
          </a:xfrm>
          <a:prstGeom prst="rect">
            <a:avLst/>
          </a:prstGeom>
          <a:noFill/>
          <a:ln>
            <a:noFill/>
          </a:ln>
        </p:spPr>
        <p:txBody>
          <a:bodyPr anchorCtr="0" anchor="t" bIns="47400" lIns="94825" spcFirstLastPara="1" rIns="94825" wrap="square" tIns="47400">
            <a:normAutofit/>
          </a:bodyPr>
          <a:lstStyle/>
          <a:p>
            <a:pPr indent="0" lvl="0" marL="0" rtl="0" algn="l">
              <a:lnSpc>
                <a:spcPct val="100000"/>
              </a:lnSpc>
              <a:spcBef>
                <a:spcPts val="0"/>
              </a:spcBef>
              <a:spcAft>
                <a:spcPts val="0"/>
              </a:spcAft>
              <a:buSzPts val="1400"/>
              <a:buNone/>
            </a:pPr>
            <a:r>
              <a:rPr b="1" lang="de-DE"/>
              <a:t>Beschreibung</a:t>
            </a:r>
            <a:r>
              <a:rPr lang="de-DE"/>
              <a:t>: </a:t>
            </a:r>
            <a:endParaRPr/>
          </a:p>
          <a:p>
            <a:pPr indent="0" lvl="0" marL="0" rtl="0" algn="l">
              <a:lnSpc>
                <a:spcPct val="100000"/>
              </a:lnSpc>
              <a:spcBef>
                <a:spcPts val="200"/>
              </a:spcBef>
              <a:spcAft>
                <a:spcPts val="0"/>
              </a:spcAft>
              <a:buSzPts val="1400"/>
              <a:buNone/>
            </a:pPr>
            <a:r>
              <a:rPr lang="de-DE"/>
              <a:t>Eine wichtige Voraussetzung für die Reinigungsleistung einer Kläranlage und zur Vermeidung von Betriebsstörungen ist die regelmäßige und gezielte Einstellung des Alters vom Belebtschlamm und dessen Belastung.</a:t>
            </a:r>
            <a:endParaRPr/>
          </a:p>
          <a:p>
            <a:pPr indent="0" lvl="0" marL="0" rtl="0" algn="l">
              <a:lnSpc>
                <a:spcPct val="100000"/>
              </a:lnSpc>
              <a:spcBef>
                <a:spcPts val="200"/>
              </a:spcBef>
              <a:spcAft>
                <a:spcPts val="0"/>
              </a:spcAft>
              <a:buSzPts val="1400"/>
              <a:buNone/>
            </a:pPr>
            <a:r>
              <a:rPr lang="de-DE"/>
              <a:t>Zur Einstellung wird nicht mehr nur der TS-Gehalt in der Belebung  auf der Bemessungsgrundlage von 10 oder 12°C  als konstant zu halten empfohlen. Denn das daraus resultierende Schlammalter würde bei Temperaturen unter 10°C zu niedrig eingestellt werden und bei Temperaturen über 12°C wäre es viel zu hoch für eine vollständige Nitrifikation. Ein zu niedriges Schlammalter führt zu einem Einbruch der Nitrifikation.</a:t>
            </a:r>
            <a:endParaRPr/>
          </a:p>
          <a:p>
            <a:pPr indent="0" lvl="0" marL="0" rtl="0" algn="l">
              <a:lnSpc>
                <a:spcPct val="100000"/>
              </a:lnSpc>
              <a:spcBef>
                <a:spcPts val="200"/>
              </a:spcBef>
              <a:spcAft>
                <a:spcPts val="0"/>
              </a:spcAft>
              <a:buSzPts val="1400"/>
              <a:buNone/>
            </a:pPr>
            <a:r>
              <a:rPr lang="de-DE"/>
              <a:t>Zu hohes Schlammalter ist nicht energieeffizient, weil mehr Belüftungsenergie erforderlich wäre, was dann zu Einbußen bei der Gas- bzw. Stromerzeugung führt. </a:t>
            </a:r>
            <a:endParaRPr/>
          </a:p>
          <a:p>
            <a:pPr indent="0" lvl="0" marL="0" rtl="0" algn="l">
              <a:lnSpc>
                <a:spcPct val="100000"/>
              </a:lnSpc>
              <a:spcBef>
                <a:spcPts val="200"/>
              </a:spcBef>
              <a:spcAft>
                <a:spcPts val="0"/>
              </a:spcAft>
              <a:buSzPts val="1400"/>
              <a:buNone/>
            </a:pPr>
            <a:r>
              <a:rPr lang="de-DE"/>
              <a:t>Durch diese Einstellungen des Belebtschlamms lässt sich viel Energie sparen, was ungefähr der Anschlussgröße der Kläranlage -gerechnet in € – entspricht. Also könnte eine Anlage mit angeschlossenen 50.000 EW  ca. 50.000 € pro Jahr einsparen.</a:t>
            </a:r>
            <a:endParaRPr/>
          </a:p>
          <a:p>
            <a:pPr indent="0" lvl="0" marL="0" rtl="0" algn="l">
              <a:lnSpc>
                <a:spcPct val="100000"/>
              </a:lnSpc>
              <a:spcBef>
                <a:spcPts val="200"/>
              </a:spcBef>
              <a:spcAft>
                <a:spcPts val="0"/>
              </a:spcAft>
              <a:buSzPts val="1400"/>
              <a:buNone/>
            </a:pPr>
            <a:r>
              <a:t/>
            </a:r>
            <a:endParaRPr/>
          </a:p>
          <a:p>
            <a:pPr indent="0" lvl="0" marL="0" rtl="0" algn="l">
              <a:lnSpc>
                <a:spcPct val="100000"/>
              </a:lnSpc>
              <a:spcBef>
                <a:spcPts val="200"/>
              </a:spcBef>
              <a:spcAft>
                <a:spcPts val="0"/>
              </a:spcAft>
              <a:buSzPts val="1400"/>
              <a:buNone/>
            </a:pPr>
            <a:r>
              <a:rPr b="1" lang="de-DE"/>
              <a:t>Aufgabe</a:t>
            </a:r>
            <a:r>
              <a:rPr lang="de-DE"/>
              <a:t>:</a:t>
            </a:r>
            <a:endParaRPr/>
          </a:p>
          <a:p>
            <a:pPr indent="0" lvl="0" marL="0" rtl="0" algn="l">
              <a:lnSpc>
                <a:spcPct val="100000"/>
              </a:lnSpc>
              <a:spcBef>
                <a:spcPts val="200"/>
              </a:spcBef>
              <a:spcAft>
                <a:spcPts val="0"/>
              </a:spcAft>
              <a:buSzPts val="1400"/>
              <a:buNone/>
            </a:pPr>
            <a:r>
              <a:rPr lang="de-DE"/>
              <a:t>Diskutieren Sie die Auswirkungen von unterschiedlichen Temperaturen auf die Nitritfiaktion und auf die Gas- bzw. Stromerzeugung im Faulturmprozess.</a:t>
            </a:r>
            <a:endParaRPr/>
          </a:p>
          <a:p>
            <a:pPr indent="0" lvl="0" marL="0" rtl="0" algn="l">
              <a:lnSpc>
                <a:spcPct val="100000"/>
              </a:lnSpc>
              <a:spcBef>
                <a:spcPts val="200"/>
              </a:spcBef>
              <a:spcAft>
                <a:spcPts val="0"/>
              </a:spcAft>
              <a:buSzPts val="1400"/>
              <a:buNone/>
            </a:pPr>
            <a:r>
              <a:t/>
            </a:r>
            <a:endParaRPr/>
          </a:p>
          <a:p>
            <a:pPr indent="0" lvl="0" marL="0" rtl="0" algn="l">
              <a:lnSpc>
                <a:spcPct val="100000"/>
              </a:lnSpc>
              <a:spcBef>
                <a:spcPts val="200"/>
              </a:spcBef>
              <a:spcAft>
                <a:spcPts val="0"/>
              </a:spcAft>
              <a:buSzPts val="1400"/>
              <a:buNone/>
            </a:pPr>
            <a:r>
              <a:rPr b="1" lang="de-DE"/>
              <a:t>Quelle</a:t>
            </a:r>
            <a:r>
              <a:rPr lang="de-DE"/>
              <a:t>: </a:t>
            </a:r>
            <a:endParaRPr/>
          </a:p>
          <a:p>
            <a:pPr indent="-171450" lvl="0" marL="342900" rtl="0" algn="l">
              <a:lnSpc>
                <a:spcPct val="100000"/>
              </a:lnSpc>
              <a:spcBef>
                <a:spcPts val="200"/>
              </a:spcBef>
              <a:spcAft>
                <a:spcPts val="0"/>
              </a:spcAft>
              <a:buSzPts val="1400"/>
              <a:buFont typeface="Arial"/>
              <a:buChar char="•"/>
            </a:pPr>
            <a:r>
              <a:rPr lang="de-DE"/>
              <a:t>KlärwerkInfo, Sölter, K. und Schulz, F. 2020: Die Bedeutung der Schlammbelastung und des Schlammalters für die Biologie von Belebtschlammanlagen – ein Erfahrungsbericht.  Online: </a:t>
            </a:r>
            <a:r>
              <a:rPr lang="de-DE" u="sng">
                <a:solidFill>
                  <a:schemeClr val="hlink"/>
                </a:solidFill>
                <a:hlinkClick r:id="rId2"/>
              </a:rPr>
              <a:t>https://klaerwerk.info/fachwissen/abwasserreinigung/die-bedeutung-der-schlammbelastung-und-des-schlammalters-fuer-die-biologie-von-belebtschlammanlagen-ein-erfahrungsbericht/</a:t>
            </a:r>
            <a:r>
              <a:rPr lang="de-DE"/>
              <a:t> </a:t>
            </a:r>
            <a:endParaRPr/>
          </a:p>
        </p:txBody>
      </p:sp>
      <p:sp>
        <p:nvSpPr>
          <p:cNvPr id="212" name="Google Shape;212;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p.paust-lassen@izt.de" TargetMode="External"/><Relationship Id="rId4" Type="http://schemas.openxmlformats.org/officeDocument/2006/relationships/hyperlink" Target="mailto:izt.dev.handke@izt.de" TargetMode="External"/><Relationship Id="rId5" Type="http://schemas.openxmlformats.org/officeDocument/2006/relationships/hyperlink" Target="mailto:m.schmidthals@izt.de" TargetMode="External"/><Relationship Id="rId6" Type="http://schemas.openxmlformats.org/officeDocument/2006/relationships/hyperlink" Target="http://www.pa-bbne.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 Id="rId11" Type="http://schemas.openxmlformats.org/officeDocument/2006/relationships/image" Target="../media/image11.png"/><Relationship Id="rId10"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12928" y="1600199"/>
            <a:ext cx="8278368" cy="19097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92592"/>
              <a:buNone/>
            </a:pPr>
            <a:r>
              <a:rPr b="1" lang="de-DE"/>
              <a:t>Wasserbauer und Wasserbauerin</a:t>
            </a:r>
            <a:endParaRPr b="1"/>
          </a:p>
          <a:p>
            <a:pPr indent="0" lvl="0" marL="0" rtl="0" algn="ctr">
              <a:lnSpc>
                <a:spcPct val="90000"/>
              </a:lnSpc>
              <a:spcBef>
                <a:spcPts val="0"/>
              </a:spcBef>
              <a:spcAft>
                <a:spcPts val="0"/>
              </a:spcAft>
              <a:buSzPct val="92592"/>
              <a:buNone/>
            </a:pPr>
            <a:r>
              <a:rPr b="1" lang="de-DE"/>
              <a:t>Fachkraft Abwassertechnik</a:t>
            </a:r>
            <a:endParaRPr b="1"/>
          </a:p>
          <a:p>
            <a:pPr indent="0" lvl="0" marL="0" rtl="0" algn="ctr">
              <a:lnSpc>
                <a:spcPct val="90000"/>
              </a:lnSpc>
              <a:spcBef>
                <a:spcPts val="0"/>
              </a:spcBef>
              <a:spcAft>
                <a:spcPts val="0"/>
              </a:spcAft>
              <a:buSzPct val="92592"/>
              <a:buNone/>
            </a:pPr>
            <a:r>
              <a:rPr b="1" lang="de-DE"/>
              <a:t>Fachkraft Wasserversorungstechnik</a:t>
            </a:r>
            <a:endParaRPr b="1"/>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der Wasserwirtschaft</a:t>
            </a:r>
            <a:endParaRPr/>
          </a:p>
        </p:txBody>
      </p:sp>
      <p:sp>
        <p:nvSpPr>
          <p:cNvPr id="81" name="Google Shape;81;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Pia Paust-Lassen</a:t>
            </a:r>
            <a:endParaRPr/>
          </a:p>
          <a:p>
            <a:pPr indent="0" lvl="0" marL="0" rtl="0" algn="l">
              <a:lnSpc>
                <a:spcPct val="100000"/>
              </a:lnSpc>
              <a:spcBef>
                <a:spcPts val="0"/>
              </a:spcBef>
              <a:spcAft>
                <a:spcPts val="0"/>
              </a:spcAft>
              <a:buSzPts val="1800"/>
              <a:buNone/>
            </a:pPr>
            <a:r>
              <a:rPr lang="de-DE"/>
              <a:t>Projektagentur BBNE</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38"/>
          <p:cNvSpPr txBox="1"/>
          <p:nvPr>
            <p:ph idx="4" type="body"/>
          </p:nvPr>
        </p:nvSpPr>
        <p:spPr>
          <a:xfrm>
            <a:off x="7915836" y="3998260"/>
            <a:ext cx="4168588" cy="2056466"/>
          </a:xfrm>
          <a:prstGeom prst="rect">
            <a:avLst/>
          </a:prstGeom>
          <a:noFill/>
          <a:ln>
            <a:noFill/>
          </a:ln>
        </p:spPr>
        <p:txBody>
          <a:bodyPr anchorCtr="0" anchor="t" bIns="45700" lIns="91425" spcFirstLastPara="1" rIns="91425" wrap="square" tIns="45700">
            <a:normAutofit fontScale="92500" lnSpcReduction="10000"/>
          </a:bodyPr>
          <a:lstStyle/>
          <a:p>
            <a:pPr indent="0" lvl="0" marL="7938" rtl="0" algn="l">
              <a:lnSpc>
                <a:spcPct val="100000"/>
              </a:lnSpc>
              <a:spcBef>
                <a:spcPts val="0"/>
              </a:spcBef>
              <a:spcAft>
                <a:spcPts val="0"/>
              </a:spcAft>
              <a:buSzPct val="168168"/>
              <a:buNone/>
            </a:pPr>
            <a:r>
              <a:rPr lang="de-DE"/>
              <a:t>IZT Institut für Zukunftsstudien und Technologiebewertung gGmbH</a:t>
            </a:r>
            <a:endParaRPr/>
          </a:p>
          <a:p>
            <a:pPr indent="0" lvl="0" marL="7938" rtl="0" algn="l">
              <a:lnSpc>
                <a:spcPct val="100000"/>
              </a:lnSpc>
              <a:spcBef>
                <a:spcPts val="0"/>
              </a:spcBef>
              <a:spcAft>
                <a:spcPts val="0"/>
              </a:spcAft>
              <a:buSzPct val="168168"/>
              <a:buNone/>
            </a:pPr>
            <a:r>
              <a:rPr lang="de-DE"/>
              <a:t>Pia Paust-Lassen, </a:t>
            </a:r>
            <a:r>
              <a:rPr lang="de-DE" u="sng">
                <a:solidFill>
                  <a:schemeClr val="hlink"/>
                </a:solidFill>
                <a:hlinkClick r:id="rId3"/>
              </a:rPr>
              <a:t>p.paust-lassen@izt.de</a:t>
            </a:r>
            <a:r>
              <a:rPr lang="de-DE"/>
              <a:t> </a:t>
            </a:r>
            <a:endParaRPr/>
          </a:p>
          <a:p>
            <a:pPr indent="0" lvl="0" marL="7938" rtl="0" algn="l">
              <a:lnSpc>
                <a:spcPct val="100000"/>
              </a:lnSpc>
              <a:spcBef>
                <a:spcPts val="0"/>
              </a:spcBef>
              <a:spcAft>
                <a:spcPts val="0"/>
              </a:spcAft>
              <a:buSzPct val="168168"/>
              <a:buNone/>
            </a:pPr>
            <a:r>
              <a:rPr lang="de-DE"/>
              <a:t>Dr. Michael Scharp, m.scharp@</a:t>
            </a:r>
            <a:r>
              <a:rPr lang="de-DE" u="sng">
                <a:solidFill>
                  <a:schemeClr val="hlink"/>
                </a:solidFill>
                <a:hlinkClick r:id="rId4"/>
              </a:rPr>
              <a:t>izt.de</a:t>
            </a:r>
            <a:endParaRPr/>
          </a:p>
          <a:p>
            <a:pPr indent="0" lvl="0" marL="7938" rtl="0" algn="l">
              <a:lnSpc>
                <a:spcPct val="100000"/>
              </a:lnSpc>
              <a:spcBef>
                <a:spcPts val="0"/>
              </a:spcBef>
              <a:spcAft>
                <a:spcPts val="0"/>
              </a:spcAft>
              <a:buSzPct val="168168"/>
              <a:buNone/>
            </a:pPr>
            <a:r>
              <a:rPr lang="de-DE"/>
              <a:t>Malte Schmidthals, </a:t>
            </a:r>
            <a:r>
              <a:rPr lang="de-DE" u="sng">
                <a:solidFill>
                  <a:schemeClr val="hlink"/>
                </a:solidFill>
                <a:hlinkClick r:id="rId5"/>
              </a:rPr>
              <a:t>m.schmidthals@izt.de</a:t>
            </a:r>
            <a:r>
              <a:rPr lang="de-DE"/>
              <a:t> </a:t>
            </a:r>
            <a:endParaRPr/>
          </a:p>
          <a:p>
            <a:pPr indent="0" lvl="0" marL="7938" rtl="0" algn="l">
              <a:lnSpc>
                <a:spcPct val="100000"/>
              </a:lnSpc>
              <a:spcBef>
                <a:spcPts val="0"/>
              </a:spcBef>
              <a:spcAft>
                <a:spcPts val="0"/>
              </a:spcAft>
              <a:buSzPct val="168168"/>
              <a:buNone/>
            </a:pPr>
            <a:r>
              <a:rPr lang="de-DE"/>
              <a:t>Schopenhauerstraße 26, 14129 Berlin</a:t>
            </a:r>
            <a:endParaRPr/>
          </a:p>
          <a:p>
            <a:pPr indent="0" lvl="0" marL="7938" rtl="0" algn="l">
              <a:lnSpc>
                <a:spcPct val="100000"/>
              </a:lnSpc>
              <a:spcBef>
                <a:spcPts val="0"/>
              </a:spcBef>
              <a:spcAft>
                <a:spcPts val="0"/>
              </a:spcAft>
              <a:buSzPct val="168168"/>
              <a:buNone/>
            </a:pPr>
            <a:r>
              <a:rPr lang="de-DE"/>
              <a:t>Webseite: </a:t>
            </a:r>
            <a:r>
              <a:rPr lang="de-DE" u="sng">
                <a:solidFill>
                  <a:schemeClr val="hlink"/>
                </a:solidFill>
                <a:hlinkClick r:id="rId6"/>
              </a:rPr>
              <a:t>www.pa-bbne.de</a:t>
            </a:r>
            <a:endParaRPr/>
          </a:p>
          <a:p>
            <a:pPr indent="0" lvl="0" marL="7938" rtl="0" algn="l">
              <a:lnSpc>
                <a:spcPct val="100000"/>
              </a:lnSpc>
              <a:spcBef>
                <a:spcPts val="0"/>
              </a:spcBef>
              <a:spcAft>
                <a:spcPts val="0"/>
              </a:spcAft>
              <a:buSzPct val="168168"/>
              <a:buNone/>
            </a:pPr>
            <a:r>
              <a:rPr lang="de-DE"/>
              <a:t>Telefon: 030-308088-14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9" name="Google Shape;229;p17"/>
          <p:cNvSpPr txBox="1"/>
          <p:nvPr>
            <p:ph type="title"/>
          </p:nvPr>
        </p:nvSpPr>
        <p:spPr>
          <a:xfrm>
            <a:off x="360000" y="180000"/>
            <a:ext cx="9000000" cy="108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Auswirkungen der Folgen vom Klimawandel auf die Klärwerk-Prozesse</a:t>
            </a:r>
            <a:endParaRPr/>
          </a:p>
        </p:txBody>
      </p:sp>
      <p:sp>
        <p:nvSpPr>
          <p:cNvPr id="230" name="Google Shape;230;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pic>
        <p:nvPicPr>
          <p:cNvPr id="231" name="Google Shape;231;p17"/>
          <p:cNvPicPr preferRelativeResize="0"/>
          <p:nvPr/>
        </p:nvPicPr>
        <p:blipFill rotWithShape="1">
          <a:blip r:embed="rId3">
            <a:alphaModFix/>
          </a:blip>
          <a:srcRect b="0" l="0" r="0" t="0"/>
          <a:stretch/>
        </p:blipFill>
        <p:spPr>
          <a:xfrm>
            <a:off x="205468" y="1775870"/>
            <a:ext cx="5772150" cy="3848100"/>
          </a:xfrm>
          <a:prstGeom prst="rect">
            <a:avLst/>
          </a:prstGeom>
          <a:noFill/>
          <a:ln>
            <a:noFill/>
          </a:ln>
        </p:spPr>
      </p:pic>
      <p:pic>
        <p:nvPicPr>
          <p:cNvPr id="232" name="Google Shape;232;p17"/>
          <p:cNvPicPr preferRelativeResize="0"/>
          <p:nvPr/>
        </p:nvPicPr>
        <p:blipFill rotWithShape="1">
          <a:blip r:embed="rId4">
            <a:alphaModFix/>
          </a:blip>
          <a:srcRect b="0" l="0" r="0" t="0"/>
          <a:stretch/>
        </p:blipFill>
        <p:spPr>
          <a:xfrm>
            <a:off x="6096000" y="1792821"/>
            <a:ext cx="5772150" cy="3848100"/>
          </a:xfrm>
          <a:prstGeom prst="rect">
            <a:avLst/>
          </a:prstGeom>
          <a:noFill/>
          <a:ln>
            <a:noFill/>
          </a:ln>
        </p:spPr>
      </p:pic>
      <p:sp>
        <p:nvSpPr>
          <p:cNvPr id="233" name="Google Shape;233;p17"/>
          <p:cNvSpPr txBox="1"/>
          <p:nvPr/>
        </p:nvSpPr>
        <p:spPr>
          <a:xfrm>
            <a:off x="6096000" y="5640921"/>
            <a:ext cx="187234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Abb.: Paust-Lassen</a:t>
            </a:r>
            <a:endParaRPr b="0" i="0" sz="1200" u="none" cap="none" strike="noStrike">
              <a:solidFill>
                <a:srgbClr val="000000"/>
              </a:solidFill>
              <a:latin typeface="Arial"/>
              <a:ea typeface="Arial"/>
              <a:cs typeface="Arial"/>
              <a:sym typeface="Arial"/>
            </a:endParaRPr>
          </a:p>
        </p:txBody>
      </p:sp>
      <p:sp>
        <p:nvSpPr>
          <p:cNvPr id="234" name="Google Shape;234;p17"/>
          <p:cNvSpPr txBox="1"/>
          <p:nvPr/>
        </p:nvSpPr>
        <p:spPr>
          <a:xfrm>
            <a:off x="205468" y="5640921"/>
            <a:ext cx="48006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Abb.: Berliner Wasserbetriebe in Paust-Lassen, Jungen-Kalisch 2010</a:t>
            </a:r>
            <a:endParaRPr b="0" i="0" sz="1400" u="none" cap="none" strike="noStrike">
              <a:solidFill>
                <a:srgbClr val="000000"/>
              </a:solidFill>
              <a:latin typeface="Arial"/>
              <a:ea typeface="Arial"/>
              <a:cs typeface="Arial"/>
              <a:sym typeface="Arial"/>
            </a:endParaRPr>
          </a:p>
        </p:txBody>
      </p:sp>
      <p:sp>
        <p:nvSpPr>
          <p:cNvPr id="235" name="Google Shape;235;p17"/>
          <p:cNvSpPr txBox="1"/>
          <p:nvPr>
            <p:ph idx="1" type="body"/>
          </p:nvPr>
        </p:nvSpPr>
        <p:spPr>
          <a:xfrm>
            <a:off x="3350685" y="6254497"/>
            <a:ext cx="1384602"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Wasserwirtschaft</a:t>
            </a:r>
            <a:endParaRPr/>
          </a:p>
        </p:txBody>
      </p:sp>
      <p:sp>
        <p:nvSpPr>
          <p:cNvPr id="236" name="Google Shape;236;p17"/>
          <p:cNvSpPr txBox="1"/>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5eea03f1d8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3" name="Google Shape;243;g25eea03f1d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44" name="Google Shape;244;g25eea03f1d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Wasserwirtschaft</a:t>
            </a:r>
            <a:endParaRPr/>
          </a:p>
        </p:txBody>
      </p:sp>
      <p:sp>
        <p:nvSpPr>
          <p:cNvPr id="245" name="Google Shape;245;g25eea03f1d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46" name="Google Shape;246;g25eea03f1d8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a:t>
            </a:r>
            <a:endParaRPr/>
          </a:p>
        </p:txBody>
      </p:sp>
      <p:grpSp>
        <p:nvGrpSpPr>
          <p:cNvPr id="247" name="Google Shape;247;g25eea03f1d8_0_0"/>
          <p:cNvGrpSpPr/>
          <p:nvPr/>
        </p:nvGrpSpPr>
        <p:grpSpPr>
          <a:xfrm>
            <a:off x="6437818" y="1455224"/>
            <a:ext cx="5674976" cy="4537299"/>
            <a:chOff x="6095999" y="1454200"/>
            <a:chExt cx="5674976" cy="4537299"/>
          </a:xfrm>
        </p:grpSpPr>
        <p:sp>
          <p:nvSpPr>
            <p:cNvPr id="248" name="Google Shape;248;g25eea03f1d8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49" name="Google Shape;249;g25eea03f1d8_0_0"/>
            <p:cNvSpPr/>
            <p:nvPr/>
          </p:nvSpPr>
          <p:spPr>
            <a:xfrm>
              <a:off x="6107575" y="5144899"/>
              <a:ext cx="5663400" cy="846600"/>
            </a:xfrm>
            <a:prstGeom prst="roundRect">
              <a:avLst>
                <a:gd fmla="val 16667" name="adj"/>
              </a:avLst>
            </a:prstGeom>
            <a:no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Welche Rolle spielen die SDG für Ihr Unternehmen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Wie stellen Sie Ihr Unternehmen für die Zukunft auf?</a:t>
              </a:r>
              <a:endParaRPr b="0" i="0" sz="1200" u="none" cap="none" strike="noStrike">
                <a:solidFill>
                  <a:schemeClr val="dk1"/>
                </a:solidFill>
                <a:latin typeface="Arial"/>
                <a:ea typeface="Arial"/>
                <a:cs typeface="Arial"/>
                <a:sym typeface="Arial"/>
              </a:endParaRPr>
            </a:p>
          </p:txBody>
        </p:sp>
        <p:sp>
          <p:nvSpPr>
            <p:cNvPr id="250" name="Google Shape;250;g25eea03f1d8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51" name="Google Shape;251;g25eea03f1d8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52" name="Google Shape;252;g25eea03f1d8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53" name="Google Shape;253;g25eea03f1d8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54" name="Google Shape;254;g25eea03f1d8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55" name="Google Shape;255;g25eea03f1d8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56" name="Google Shape;256;g25eea03f1d8_0_0"/>
          <p:cNvPicPr preferRelativeResize="0"/>
          <p:nvPr/>
        </p:nvPicPr>
        <p:blipFill rotWithShape="1">
          <a:blip r:embed="rId3">
            <a:alphaModFix/>
          </a:blip>
          <a:srcRect b="7474" l="0" r="11016" t="0"/>
          <a:stretch/>
        </p:blipFill>
        <p:spPr>
          <a:xfrm>
            <a:off x="72050" y="1469757"/>
            <a:ext cx="6340325"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8be741b7ab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62" name="Google Shape;262;g28be741b7ab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63" name="Google Shape;263;g28be741b7ab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64" name="Google Shape;264;g28be741b7ab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65" name="Google Shape;265;g28be741b7ab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66" name="Google Shape;266;g28be741b7ab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67" name="Google Shape;267;g28be741b7ab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68" name="Google Shape;268;g28be741b7ab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0" name="Google Shape;90;p2"/>
          <p:cNvSpPr txBox="1"/>
          <p:nvPr>
            <p:ph type="title"/>
          </p:nvPr>
        </p:nvSpPr>
        <p:spPr>
          <a:xfrm>
            <a:off x="359999" y="180000"/>
            <a:ext cx="91884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91" name="Google Shape;91;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a:t>
            </a:r>
            <a:endParaRPr/>
          </a:p>
        </p:txBody>
      </p:sp>
      <p:sp>
        <p:nvSpPr>
          <p:cNvPr id="92" name="Google Shape;92;p2"/>
          <p:cNvSpPr/>
          <p:nvPr/>
        </p:nvSpPr>
        <p:spPr>
          <a:xfrm>
            <a:off x="181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181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181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181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181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81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4207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4207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4207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4207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4207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4207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4" name="Google Shape;104;p2"/>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6" name="Google Shape;106;p2"/>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07" name="Google Shape;107;p2"/>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08" name="Google Shape;108;p2"/>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09" name="Google Shape;109;p2"/>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0" name="Google Shape;110;p2"/>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1" name="Google Shape;111;p2"/>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2" name="Google Shape;112;p2"/>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3" name="Google Shape;113;p2"/>
          <p:cNvSpPr/>
          <p:nvPr/>
        </p:nvSpPr>
        <p:spPr>
          <a:xfrm>
            <a:off x="6931902" y="2800040"/>
            <a:ext cx="47817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Welchen Beitrag leistet Ihr Betrieb zum Klimawandel?</a:t>
            </a:r>
            <a:endParaRPr b="1"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Was unternehmen Sie in Ihrem Betrieb, um CO</a:t>
            </a:r>
            <a:r>
              <a:rPr b="1" baseline="-25000" i="0" lang="de-DE" sz="1800" u="none" cap="none" strike="noStrike">
                <a:solidFill>
                  <a:srgbClr val="C00000"/>
                </a:solidFill>
                <a:latin typeface="Arial"/>
                <a:ea typeface="Arial"/>
                <a:cs typeface="Arial"/>
                <a:sym typeface="Arial"/>
              </a:rPr>
              <a:t>2</a:t>
            </a:r>
            <a:r>
              <a:rPr b="1" i="0" lang="de-DE" sz="1800" u="none" cap="none" strike="noStrike">
                <a:solidFill>
                  <a:srgbClr val="C00000"/>
                </a:solidFill>
                <a:latin typeface="Arial"/>
                <a:ea typeface="Arial"/>
                <a:cs typeface="Arial"/>
                <a:sym typeface="Arial"/>
              </a:rPr>
              <a:t>-Emissionen zu verringern?</a:t>
            </a:r>
            <a:endParaRPr b="1" i="0" sz="1800" u="none" cap="none" strike="noStrike">
              <a:solidFill>
                <a:srgbClr val="C00000"/>
              </a:solidFill>
              <a:latin typeface="Arial"/>
              <a:ea typeface="Arial"/>
              <a:cs typeface="Arial"/>
              <a:sym typeface="Arial"/>
            </a:endParaRPr>
          </a:p>
        </p:txBody>
      </p:sp>
      <p:sp>
        <p:nvSpPr>
          <p:cNvPr id="114" name="Google Shape;114;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15" name="Google Shape;115;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Wasserwirtschaft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2" name="Google Shape;122;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Ökologische Nachhaltigkeit des Bausektors</a:t>
            </a:r>
            <a:endParaRPr/>
          </a:p>
        </p:txBody>
      </p:sp>
      <p:sp>
        <p:nvSpPr>
          <p:cNvPr id="123" name="Google Shape;123;p3"/>
          <p:cNvSpPr txBox="1"/>
          <p:nvPr>
            <p:ph idx="2" type="body"/>
          </p:nvPr>
        </p:nvSpPr>
        <p:spPr>
          <a:xfrm>
            <a:off x="72865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BBSR 2020, DtST2021, GAfBC2019, Desatis2022 </a:t>
            </a:r>
            <a:endParaRPr/>
          </a:p>
        </p:txBody>
      </p:sp>
      <p:sp>
        <p:nvSpPr>
          <p:cNvPr id="124" name="Google Shape;124;p3"/>
          <p:cNvSpPr/>
          <p:nvPr/>
        </p:nvSpPr>
        <p:spPr>
          <a:xfrm>
            <a:off x="7518575" y="1388675"/>
            <a:ext cx="4603800" cy="861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C00000"/>
              </a:buClr>
              <a:buSzPts val="2200"/>
              <a:buFont typeface="Arial"/>
              <a:buChar char="•"/>
            </a:pPr>
            <a:r>
              <a:rPr b="1" i="0" lang="de-DE" sz="2000" u="none" cap="none" strike="noStrike">
                <a:solidFill>
                  <a:srgbClr val="C00000"/>
                </a:solidFill>
                <a:latin typeface="Arial"/>
                <a:ea typeface="Arial"/>
                <a:cs typeface="Arial"/>
                <a:sym typeface="Arial"/>
              </a:rPr>
              <a:t>Schätzen Sie mal….</a:t>
            </a:r>
            <a:endParaRPr b="1" i="0" sz="1800" u="none" cap="none" strike="noStrike">
              <a:solidFill>
                <a:srgbClr val="C00000"/>
              </a:solidFill>
              <a:latin typeface="Arial"/>
              <a:ea typeface="Arial"/>
              <a:cs typeface="Arial"/>
              <a:sym typeface="Arial"/>
            </a:endParaRPr>
          </a:p>
        </p:txBody>
      </p:sp>
      <p:pic>
        <p:nvPicPr>
          <p:cNvPr id="125" name="Google Shape;125;p3"/>
          <p:cNvPicPr preferRelativeResize="0"/>
          <p:nvPr/>
        </p:nvPicPr>
        <p:blipFill rotWithShape="1">
          <a:blip r:embed="rId3">
            <a:alphaModFix/>
          </a:blip>
          <a:srcRect b="0" l="0" r="0" t="0"/>
          <a:stretch/>
        </p:blipFill>
        <p:spPr>
          <a:xfrm>
            <a:off x="3350675" y="1540725"/>
            <a:ext cx="1765526" cy="1674020"/>
          </a:xfrm>
          <a:prstGeom prst="rect">
            <a:avLst/>
          </a:prstGeom>
          <a:noFill/>
          <a:ln>
            <a:noFill/>
          </a:ln>
        </p:spPr>
      </p:pic>
      <p:pic>
        <p:nvPicPr>
          <p:cNvPr id="126" name="Google Shape;126;p3"/>
          <p:cNvPicPr preferRelativeResize="0"/>
          <p:nvPr/>
        </p:nvPicPr>
        <p:blipFill rotWithShape="1">
          <a:blip r:embed="rId4">
            <a:alphaModFix/>
          </a:blip>
          <a:srcRect b="0" l="0" r="0" t="0"/>
          <a:stretch/>
        </p:blipFill>
        <p:spPr>
          <a:xfrm>
            <a:off x="8429875" y="2802826"/>
            <a:ext cx="1415356" cy="1325400"/>
          </a:xfrm>
          <a:prstGeom prst="rect">
            <a:avLst/>
          </a:prstGeom>
          <a:noFill/>
          <a:ln>
            <a:noFill/>
          </a:ln>
        </p:spPr>
      </p:pic>
      <p:sp>
        <p:nvSpPr>
          <p:cNvPr id="127" name="Google Shape;127;p3"/>
          <p:cNvSpPr/>
          <p:nvPr/>
        </p:nvSpPr>
        <p:spPr>
          <a:xfrm>
            <a:off x="135200" y="1540725"/>
            <a:ext cx="3570300" cy="1027500"/>
          </a:xfrm>
          <a:prstGeom prst="ellipse">
            <a:avLst/>
          </a:prstGeom>
          <a:solidFill>
            <a:srgbClr val="C9DAF8"/>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deutschen Treibhausgas-Emissionen werden von der Baubranche verursacht</a:t>
            </a:r>
            <a:endParaRPr b="1"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5">
            <a:alphaModFix/>
          </a:blip>
          <a:srcRect b="0" l="0" r="0" t="0"/>
          <a:stretch/>
        </p:blipFill>
        <p:spPr>
          <a:xfrm>
            <a:off x="3073800" y="4035947"/>
            <a:ext cx="1765524" cy="1717349"/>
          </a:xfrm>
          <a:prstGeom prst="rect">
            <a:avLst/>
          </a:prstGeom>
          <a:noFill/>
          <a:ln>
            <a:noFill/>
          </a:ln>
        </p:spPr>
      </p:pic>
      <p:pic>
        <p:nvPicPr>
          <p:cNvPr id="129" name="Google Shape;129;p3"/>
          <p:cNvPicPr preferRelativeResize="0"/>
          <p:nvPr/>
        </p:nvPicPr>
        <p:blipFill rotWithShape="1">
          <a:blip r:embed="rId6">
            <a:alphaModFix/>
          </a:blip>
          <a:srcRect b="0" l="0" r="0" t="0"/>
          <a:stretch/>
        </p:blipFill>
        <p:spPr>
          <a:xfrm>
            <a:off x="10505967" y="4610335"/>
            <a:ext cx="1549258" cy="1387400"/>
          </a:xfrm>
          <a:prstGeom prst="rect">
            <a:avLst/>
          </a:prstGeom>
          <a:noFill/>
          <a:ln>
            <a:noFill/>
          </a:ln>
        </p:spPr>
      </p:pic>
      <p:sp>
        <p:nvSpPr>
          <p:cNvPr id="130" name="Google Shape;130;p3"/>
          <p:cNvSpPr/>
          <p:nvPr/>
        </p:nvSpPr>
        <p:spPr>
          <a:xfrm>
            <a:off x="61750" y="3897613"/>
            <a:ext cx="3570300" cy="1027500"/>
          </a:xfrm>
          <a:prstGeom prst="ellipse">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globalen Ressourcen werden durch die gebaute Umwelt verbraucht?</a:t>
            </a:r>
            <a:endParaRPr b="1" i="0" sz="1400" u="none" cap="none" strike="noStrike">
              <a:solidFill>
                <a:srgbClr val="000000"/>
              </a:solidFill>
              <a:latin typeface="Arial"/>
              <a:ea typeface="Arial"/>
              <a:cs typeface="Arial"/>
              <a:sym typeface="Arial"/>
            </a:endParaRPr>
          </a:p>
        </p:txBody>
      </p:sp>
      <p:sp>
        <p:nvSpPr>
          <p:cNvPr id="131" name="Google Shape;131;p3"/>
          <p:cNvSpPr/>
          <p:nvPr/>
        </p:nvSpPr>
        <p:spPr>
          <a:xfrm>
            <a:off x="7352400" y="4449663"/>
            <a:ext cx="3570300" cy="1027500"/>
          </a:xfrm>
          <a:prstGeom prst="ellipse">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des Abfallaufkommens in Deutschland sind Bau- und Abbruchabfälle?</a:t>
            </a:r>
            <a:endParaRPr b="1" i="0" sz="1400" u="none" cap="none" strike="noStrike">
              <a:solidFill>
                <a:srgbClr val="000000"/>
              </a:solidFill>
              <a:latin typeface="Arial"/>
              <a:ea typeface="Arial"/>
              <a:cs typeface="Arial"/>
              <a:sym typeface="Arial"/>
            </a:endParaRPr>
          </a:p>
        </p:txBody>
      </p:sp>
      <p:sp>
        <p:nvSpPr>
          <p:cNvPr id="132" name="Google Shape;132;p3"/>
          <p:cNvSpPr/>
          <p:nvPr/>
        </p:nvSpPr>
        <p:spPr>
          <a:xfrm>
            <a:off x="5295750" y="2644838"/>
            <a:ext cx="3570300" cy="1027500"/>
          </a:xfrm>
          <a:prstGeom prst="ellipse">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Flächenveränderungen in Deutschland  entstehen durch die Baubranches?</a:t>
            </a:r>
            <a:endParaRPr b="1" i="0" sz="1400" u="none" cap="none" strike="noStrike">
              <a:solidFill>
                <a:srgbClr val="000000"/>
              </a:solidFill>
              <a:latin typeface="Arial"/>
              <a:ea typeface="Arial"/>
              <a:cs typeface="Arial"/>
              <a:sym typeface="Arial"/>
            </a:endParaRPr>
          </a:p>
        </p:txBody>
      </p:sp>
      <p:sp>
        <p:nvSpPr>
          <p:cNvPr id="133" name="Google Shape;133;p3"/>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5" name="Google Shape;135;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36" name="Google Shape;136;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Wasserwirtschaft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b="0" l="0" r="0" t="0"/>
          <a:stretch/>
        </p:blipFill>
        <p:spPr>
          <a:xfrm>
            <a:off x="299977" y="1345927"/>
            <a:ext cx="5249952" cy="4627360"/>
          </a:xfrm>
          <a:prstGeom prst="rect">
            <a:avLst/>
          </a:prstGeom>
          <a:noFill/>
          <a:ln>
            <a:noFill/>
          </a:ln>
        </p:spPr>
      </p:pic>
      <p:sp>
        <p:nvSpPr>
          <p:cNvPr id="143" name="Google Shape;143;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4" name="Google Shape;144;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Alter der Kanalisation</a:t>
            </a:r>
            <a:endParaRPr/>
          </a:p>
        </p:txBody>
      </p:sp>
      <p:sp>
        <p:nvSpPr>
          <p:cNvPr id="145" name="Google Shape;145;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Eigene Darstellung nach Berger et al 2020, </a:t>
            </a:r>
            <a:endParaRPr/>
          </a:p>
        </p:txBody>
      </p:sp>
      <p:sp>
        <p:nvSpPr>
          <p:cNvPr id="146" name="Google Shape;146;p5"/>
          <p:cNvSpPr/>
          <p:nvPr/>
        </p:nvSpPr>
        <p:spPr>
          <a:xfrm>
            <a:off x="6455769" y="1973579"/>
            <a:ext cx="4616401" cy="347256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Diskutieren Sie den Sanierungsbedarf des öffentlichen Kanalnetzes. Erörtern Sie dabei welchen Einfluss neben dem Alter die Faktoren Klimawandel, demografischer Wandel und Flächenversiegelung auf den Sanierungsbedarf haben.</a:t>
            </a:r>
            <a:endParaRPr b="1" i="0" sz="1600" u="none" cap="none" strike="noStrike">
              <a:solidFill>
                <a:srgbClr val="C00000"/>
              </a:solidFill>
              <a:latin typeface="Arial"/>
              <a:ea typeface="Arial"/>
              <a:cs typeface="Arial"/>
              <a:sym typeface="Arial"/>
            </a:endParaRPr>
          </a:p>
        </p:txBody>
      </p:sp>
      <p:sp>
        <p:nvSpPr>
          <p:cNvPr id="147" name="Google Shape;147;p5"/>
          <p:cNvSpPr/>
          <p:nvPr/>
        </p:nvSpPr>
        <p:spPr>
          <a:xfrm>
            <a:off x="1865279" y="2799992"/>
            <a:ext cx="2614500" cy="19368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28% der Kanäle sind älter als 50 Jahre</a:t>
            </a:r>
            <a:endParaRPr b="0" i="0" sz="1400" u="none" cap="none" strike="noStrike">
              <a:solidFill>
                <a:srgbClr val="000000"/>
              </a:solidFill>
              <a:latin typeface="Arial"/>
              <a:ea typeface="Arial"/>
              <a:cs typeface="Arial"/>
              <a:sym typeface="Arial"/>
            </a:endParaRPr>
          </a:p>
        </p:txBody>
      </p:sp>
      <p:sp>
        <p:nvSpPr>
          <p:cNvPr id="148" name="Google Shape;148;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49" name="Google Shape;149;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Wasserwirtschaft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p1"/>
          <p:cNvSpPr txBox="1"/>
          <p:nvPr>
            <p:ph type="title"/>
          </p:nvPr>
        </p:nvSpPr>
        <p:spPr>
          <a:xfrm>
            <a:off x="360000" y="179999"/>
            <a:ext cx="9000000" cy="112181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b="1" lang="de-DE"/>
              <a:t>Nachhaltigkeit in der Abwassertechnik: Abwasserkanalisation</a:t>
            </a:r>
            <a:endParaRPr b="1"/>
          </a:p>
        </p:txBody>
      </p:sp>
      <p:sp>
        <p:nvSpPr>
          <p:cNvPr id="157" name="Google Shape;157;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Wasserwirtschaft</a:t>
            </a:r>
            <a:endParaRPr/>
          </a:p>
        </p:txBody>
      </p:sp>
      <p:sp>
        <p:nvSpPr>
          <p:cNvPr id="158" name="Google Shape;158;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59" name="Google Shape;159;p1"/>
          <p:cNvSpPr/>
          <p:nvPr/>
        </p:nvSpPr>
        <p:spPr>
          <a:xfrm>
            <a:off x="9360000" y="2311214"/>
            <a:ext cx="2567723" cy="289206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C00000"/>
                </a:solidFill>
                <a:latin typeface="Arial"/>
                <a:ea typeface="Arial"/>
                <a:cs typeface="Arial"/>
                <a:sym typeface="Arial"/>
              </a:rPr>
              <a:t>Beschreiben Sie die wesentlichen Merkmale für Mischwasserkanalisation und Trennkanalisation.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1400"/>
              <a:buFont typeface="Arial"/>
              <a:buNone/>
            </a:pPr>
            <a:r>
              <a:rPr b="0" i="0" lang="de-DE" sz="1400" u="none" cap="none" strike="noStrike">
                <a:solidFill>
                  <a:srgbClr val="C00000"/>
                </a:solidFill>
                <a:latin typeface="Arial"/>
                <a:ea typeface="Arial"/>
                <a:cs typeface="Arial"/>
                <a:sym typeface="Arial"/>
              </a:rPr>
              <a:t>Welche Folgen haben Stark-Regenereignisse für die Abwasserableitung in der Misch- und Trennkanalisation?</a:t>
            </a:r>
            <a:endParaRPr b="0" i="0" sz="1400" u="none" cap="none" strike="noStrike">
              <a:solidFill>
                <a:srgbClr val="000000"/>
              </a:solidFill>
              <a:latin typeface="Arial"/>
              <a:ea typeface="Arial"/>
              <a:cs typeface="Arial"/>
              <a:sym typeface="Arial"/>
            </a:endParaRPr>
          </a:p>
        </p:txBody>
      </p:sp>
      <p:sp>
        <p:nvSpPr>
          <p:cNvPr id="160" name="Google Shape;160;p1"/>
          <p:cNvSpPr txBox="1"/>
          <p:nvPr/>
        </p:nvSpPr>
        <p:spPr>
          <a:xfrm>
            <a:off x="8001000" y="4027714"/>
            <a:ext cx="2514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1" name="Google Shape;161;p1"/>
          <p:cNvSpPr txBox="1"/>
          <p:nvPr/>
        </p:nvSpPr>
        <p:spPr>
          <a:xfrm>
            <a:off x="457199" y="1651929"/>
            <a:ext cx="39188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1"/>
          <p:cNvPicPr preferRelativeResize="0"/>
          <p:nvPr/>
        </p:nvPicPr>
        <p:blipFill rotWithShape="1">
          <a:blip r:embed="rId3">
            <a:alphaModFix/>
          </a:blip>
          <a:srcRect b="0" l="0" r="0" t="0"/>
          <a:stretch/>
        </p:blipFill>
        <p:spPr>
          <a:xfrm>
            <a:off x="255815" y="1676971"/>
            <a:ext cx="4942114" cy="3713411"/>
          </a:xfrm>
          <a:prstGeom prst="rect">
            <a:avLst/>
          </a:prstGeom>
          <a:noFill/>
          <a:ln>
            <a:noFill/>
          </a:ln>
        </p:spPr>
      </p:pic>
      <p:sp>
        <p:nvSpPr>
          <p:cNvPr id="163" name="Google Shape;163;p1"/>
          <p:cNvSpPr txBox="1"/>
          <p:nvPr/>
        </p:nvSpPr>
        <p:spPr>
          <a:xfrm>
            <a:off x="185055" y="5374882"/>
            <a:ext cx="446314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Abb.: Paust-Lassen: Einbau von Abwasserrohrelementen zur Sanierung von Bruchschäden</a:t>
            </a:r>
            <a:endParaRPr b="0" i="0" sz="1400" u="none" cap="none" strike="noStrike">
              <a:solidFill>
                <a:srgbClr val="000000"/>
              </a:solidFill>
              <a:latin typeface="Arial"/>
              <a:ea typeface="Arial"/>
              <a:cs typeface="Arial"/>
              <a:sym typeface="Arial"/>
            </a:endParaRPr>
          </a:p>
        </p:txBody>
      </p:sp>
      <p:pic>
        <p:nvPicPr>
          <p:cNvPr id="164" name="Google Shape;164;p1"/>
          <p:cNvPicPr preferRelativeResize="0"/>
          <p:nvPr/>
        </p:nvPicPr>
        <p:blipFill rotWithShape="1">
          <a:blip r:embed="rId4">
            <a:alphaModFix/>
          </a:blip>
          <a:srcRect b="0" l="0" r="0" t="0"/>
          <a:stretch/>
        </p:blipFill>
        <p:spPr>
          <a:xfrm>
            <a:off x="5586412" y="1858736"/>
            <a:ext cx="3457575" cy="3486150"/>
          </a:xfrm>
          <a:prstGeom prst="rect">
            <a:avLst/>
          </a:prstGeom>
          <a:noFill/>
          <a:ln>
            <a:noFill/>
          </a:ln>
        </p:spPr>
      </p:pic>
      <p:sp>
        <p:nvSpPr>
          <p:cNvPr id="165" name="Google Shape;165;p1"/>
          <p:cNvSpPr txBox="1"/>
          <p:nvPr/>
        </p:nvSpPr>
        <p:spPr>
          <a:xfrm>
            <a:off x="5534704" y="5353984"/>
            <a:ext cx="356098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Abb.: Berliner Wasserbetriebe für Studie „Ökologisches Bauen“ 2010: „Regenüberlaufwehr“ </a:t>
            </a:r>
            <a:endParaRPr b="0" i="0" sz="1400" u="none" cap="none" strike="noStrike">
              <a:solidFill>
                <a:srgbClr val="000000"/>
              </a:solidFill>
              <a:latin typeface="Arial"/>
              <a:ea typeface="Arial"/>
              <a:cs typeface="Arial"/>
              <a:sym typeface="Arial"/>
            </a:endParaRPr>
          </a:p>
        </p:txBody>
      </p:sp>
      <p:sp>
        <p:nvSpPr>
          <p:cNvPr id="166" name="Google Shape;166;p1"/>
          <p:cNvSpPr txBox="1"/>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Auswirkungen für Gewässer nach Regenwassereinleitungen</a:t>
            </a:r>
            <a:endParaRPr/>
          </a:p>
        </p:txBody>
      </p:sp>
      <p:sp>
        <p:nvSpPr>
          <p:cNvPr id="173" name="Google Shape;173;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4" name="Google Shape;174;p19"/>
          <p:cNvSpPr txBox="1"/>
          <p:nvPr>
            <p:ph idx="1" type="body"/>
          </p:nvPr>
        </p:nvSpPr>
        <p:spPr>
          <a:xfrm>
            <a:off x="3350685" y="6254497"/>
            <a:ext cx="1983316"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Wasserwirtschaft</a:t>
            </a:r>
            <a:endParaRPr/>
          </a:p>
        </p:txBody>
      </p:sp>
      <p:sp>
        <p:nvSpPr>
          <p:cNvPr id="175" name="Google Shape;175;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Pia Paust-Lassen</a:t>
            </a:r>
            <a:endParaRPr/>
          </a:p>
          <a:p>
            <a:pPr indent="0" lvl="0" marL="0" rtl="0" algn="l">
              <a:lnSpc>
                <a:spcPct val="100000"/>
              </a:lnSpc>
              <a:spcBef>
                <a:spcPts val="0"/>
              </a:spcBef>
              <a:spcAft>
                <a:spcPts val="0"/>
              </a:spcAft>
              <a:buSzPts val="1100"/>
              <a:buNone/>
            </a:pPr>
            <a:r>
              <a:rPr lang="de-DE"/>
              <a:t>Projektagentur BBNE</a:t>
            </a:r>
            <a:endParaRPr/>
          </a:p>
        </p:txBody>
      </p:sp>
      <p:sp>
        <p:nvSpPr>
          <p:cNvPr id="176" name="Google Shape;176;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177" name="Google Shape;177;p19"/>
          <p:cNvSpPr/>
          <p:nvPr/>
        </p:nvSpPr>
        <p:spPr>
          <a:xfrm>
            <a:off x="6986017" y="2219853"/>
            <a:ext cx="3962990" cy="291737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C00000"/>
                </a:solidFill>
                <a:latin typeface="Arial"/>
                <a:ea typeface="Arial"/>
                <a:cs typeface="Arial"/>
                <a:sym typeface="Arial"/>
              </a:rPr>
              <a:t>Beschreiben Sie die Folgen von Regenwassereinleitungen für die Oberflächengewässer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1400"/>
              <a:buFont typeface="Arial"/>
              <a:buAutoNum type="alphaLcParenR"/>
            </a:pPr>
            <a:r>
              <a:rPr b="0" i="0" lang="de-DE" sz="1400" u="none" cap="none" strike="noStrike">
                <a:solidFill>
                  <a:srgbClr val="C00000"/>
                </a:solidFill>
                <a:latin typeface="Arial"/>
                <a:ea typeface="Arial"/>
                <a:cs typeface="Arial"/>
                <a:sym typeface="Arial"/>
              </a:rPr>
              <a:t>Bei durchschnittlichen Mengen an Regenwasser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1400"/>
              <a:buFont typeface="Arial"/>
              <a:buAutoNum type="alphaLcParenR"/>
            </a:pPr>
            <a:r>
              <a:rPr b="0" i="0" lang="de-DE" sz="1400" u="none" cap="none" strike="noStrike">
                <a:solidFill>
                  <a:srgbClr val="C00000"/>
                </a:solidFill>
                <a:latin typeface="Arial"/>
                <a:ea typeface="Arial"/>
                <a:cs typeface="Arial"/>
                <a:sym typeface="Arial"/>
              </a:rPr>
              <a:t>Bei Starkregenereignissen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1400"/>
              <a:buFont typeface="Arial"/>
              <a:buAutoNum type="alphaLcParenR"/>
            </a:pPr>
            <a:r>
              <a:rPr b="0" i="0" lang="de-DE" sz="1400" u="none" cap="none" strike="noStrike">
                <a:solidFill>
                  <a:srgbClr val="C00000"/>
                </a:solidFill>
                <a:latin typeface="Arial"/>
                <a:ea typeface="Arial"/>
                <a:cs typeface="Arial"/>
                <a:sym typeface="Arial"/>
              </a:rPr>
              <a:t>Jeweils für die Mischwasserkanalisation und für die Trennkanalisation</a:t>
            </a:r>
            <a:endParaRPr b="0" i="0" sz="1400" u="none" cap="none" strike="noStrike">
              <a:solidFill>
                <a:srgbClr val="000000"/>
              </a:solidFill>
              <a:latin typeface="Arial"/>
              <a:ea typeface="Arial"/>
              <a:cs typeface="Arial"/>
              <a:sym typeface="Arial"/>
            </a:endParaRPr>
          </a:p>
        </p:txBody>
      </p:sp>
      <p:pic>
        <p:nvPicPr>
          <p:cNvPr id="178" name="Google Shape;178;p19"/>
          <p:cNvPicPr preferRelativeResize="0"/>
          <p:nvPr/>
        </p:nvPicPr>
        <p:blipFill rotWithShape="1">
          <a:blip r:embed="rId3">
            <a:alphaModFix/>
          </a:blip>
          <a:srcRect b="0" l="0" r="0" t="0"/>
          <a:stretch/>
        </p:blipFill>
        <p:spPr>
          <a:xfrm>
            <a:off x="562219" y="1744089"/>
            <a:ext cx="5284529" cy="3982104"/>
          </a:xfrm>
          <a:prstGeom prst="rect">
            <a:avLst/>
          </a:prstGeom>
          <a:noFill/>
          <a:ln>
            <a:noFill/>
          </a:ln>
        </p:spPr>
      </p:pic>
      <p:sp>
        <p:nvSpPr>
          <p:cNvPr id="179" name="Google Shape;179;p19"/>
          <p:cNvSpPr txBox="1"/>
          <p:nvPr/>
        </p:nvSpPr>
        <p:spPr>
          <a:xfrm>
            <a:off x="510572" y="5726193"/>
            <a:ext cx="383177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Abb.: Paust-Lassen, Regenwassersammler und WS-Teilnehmende 2010 </a:t>
            </a:r>
            <a:endParaRPr b="0" i="0" sz="1400" u="none" cap="none" strike="noStrike">
              <a:solidFill>
                <a:srgbClr val="000000"/>
              </a:solidFill>
              <a:latin typeface="Arial"/>
              <a:ea typeface="Arial"/>
              <a:cs typeface="Arial"/>
              <a:sym typeface="Arial"/>
            </a:endParaRPr>
          </a:p>
        </p:txBody>
      </p:sp>
      <p:sp>
        <p:nvSpPr>
          <p:cNvPr id="180" name="Google Shape;180;p19"/>
          <p:cNvSpPr txBox="1"/>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3c8a2e141e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Verfahren zur </a:t>
            </a:r>
            <a:br>
              <a:rPr lang="de-DE"/>
            </a:br>
            <a:r>
              <a:rPr lang="de-DE"/>
              <a:t>Regenwasserproblematik</a:t>
            </a:r>
            <a:endParaRPr/>
          </a:p>
        </p:txBody>
      </p:sp>
      <p:sp>
        <p:nvSpPr>
          <p:cNvPr id="187" name="Google Shape;187;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Wasserwirtschaft</a:t>
            </a:r>
            <a:endParaRPr/>
          </a:p>
        </p:txBody>
      </p:sp>
      <p:sp>
        <p:nvSpPr>
          <p:cNvPr id="188" name="Google Shape;188;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189" name="Google Shape;189;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0" name="Google Shape;190;g13c8a2e141e_0_0"/>
          <p:cNvSpPr/>
          <p:nvPr/>
        </p:nvSpPr>
        <p:spPr>
          <a:xfrm>
            <a:off x="7185151" y="3244893"/>
            <a:ext cx="4256314" cy="254884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Recherchieren Sie weitere Verfahren zur Regenwasser – Bewirtschaftung.</a:t>
            </a:r>
            <a:endParaRPr b="0" i="0" sz="1400" u="none" cap="none" strike="noStrike">
              <a:solidFill>
                <a:srgbClr val="000000"/>
              </a:solidFill>
              <a:latin typeface="Arial"/>
              <a:ea typeface="Arial"/>
              <a:cs typeface="Arial"/>
              <a:sym typeface="Arial"/>
            </a:endParaRPr>
          </a:p>
        </p:txBody>
      </p:sp>
      <p:pic>
        <p:nvPicPr>
          <p:cNvPr id="191" name="Google Shape;191;g13c8a2e141e_0_0"/>
          <p:cNvPicPr preferRelativeResize="0"/>
          <p:nvPr/>
        </p:nvPicPr>
        <p:blipFill rotWithShape="1">
          <a:blip r:embed="rId3">
            <a:alphaModFix/>
          </a:blip>
          <a:srcRect b="0" l="0" r="0" t="0"/>
          <a:stretch/>
        </p:blipFill>
        <p:spPr>
          <a:xfrm>
            <a:off x="598715" y="1600200"/>
            <a:ext cx="5758543" cy="4142951"/>
          </a:xfrm>
          <a:prstGeom prst="rect">
            <a:avLst/>
          </a:prstGeom>
          <a:noFill/>
          <a:ln>
            <a:noFill/>
          </a:ln>
        </p:spPr>
      </p:pic>
      <p:sp>
        <p:nvSpPr>
          <p:cNvPr id="192" name="Google Shape;192;g13c8a2e141e_0_0"/>
          <p:cNvSpPr txBox="1"/>
          <p:nvPr/>
        </p:nvSpPr>
        <p:spPr>
          <a:xfrm>
            <a:off x="7185151" y="1636776"/>
            <a:ext cx="4694849"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Versickerung</a:t>
            </a:r>
            <a:r>
              <a:rPr b="0" i="0" lang="de-DE"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3c8a2e141e_0_0"/>
          <p:cNvSpPr txBox="1"/>
          <p:nvPr/>
        </p:nvSpPr>
        <p:spPr>
          <a:xfrm>
            <a:off x="598715" y="5752602"/>
            <a:ext cx="260168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de-DE" sz="1000" u="none" cap="none" strike="noStrike">
                <a:solidFill>
                  <a:srgbClr val="000000"/>
                </a:solidFill>
                <a:latin typeface="Arial"/>
                <a:ea typeface="Arial"/>
                <a:cs typeface="Arial"/>
                <a:sym typeface="Arial"/>
              </a:rPr>
              <a:t>Abb.: Berliner Regenwasseragentur</a:t>
            </a:r>
            <a:endParaRPr b="0" i="0" sz="1400" u="none" cap="none" strike="noStrike">
              <a:solidFill>
                <a:srgbClr val="000000"/>
              </a:solidFill>
              <a:latin typeface="Arial"/>
              <a:ea typeface="Arial"/>
              <a:cs typeface="Arial"/>
              <a:sym typeface="Arial"/>
            </a:endParaRPr>
          </a:p>
        </p:txBody>
      </p:sp>
      <p:sp>
        <p:nvSpPr>
          <p:cNvPr id="194" name="Google Shape;194;g13c8a2e141e_0_0"/>
          <p:cNvSpPr txBox="1"/>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Berliner Regenwasseragentur (o.J.)</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
        <p:nvSpPr>
          <p:cNvPr id="201" name="Google Shape;201;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2" name="Google Shape;202;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Auswirkungen von Trockenheit und Wassersparen auf die Abwasserableitung</a:t>
            </a:r>
            <a:endParaRPr/>
          </a:p>
        </p:txBody>
      </p:sp>
      <p:sp>
        <p:nvSpPr>
          <p:cNvPr id="203" name="Google Shape;203;p7"/>
          <p:cNvSpPr/>
          <p:nvPr/>
        </p:nvSpPr>
        <p:spPr>
          <a:xfrm>
            <a:off x="6954823" y="2095500"/>
            <a:ext cx="4421837" cy="32568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Zum nachhaltigen Umgang mit Trinkwasser zählt die sparsame Verwendung von Wasser. </a:t>
            </a:r>
            <a:endParaRPr b="1" i="0" sz="1800" u="none" cap="none" strike="noStrike">
              <a:solidFill>
                <a:srgbClr val="C00000"/>
              </a:solidFill>
              <a:latin typeface="Arial"/>
              <a:ea typeface="Arial"/>
              <a:cs typeface="Arial"/>
              <a:sym typeface="Arial"/>
            </a:endParaRPr>
          </a:p>
          <a:p>
            <a:pPr indent="0" lvl="0" marL="0" marR="0" rtl="0" algn="ctr">
              <a:lnSpc>
                <a:spcPct val="100000"/>
              </a:lnSpc>
              <a:spcBef>
                <a:spcPts val="200"/>
              </a:spcBef>
              <a:spcAft>
                <a:spcPts val="200"/>
              </a:spcAft>
              <a:buClr>
                <a:srgbClr val="000000"/>
              </a:buClr>
              <a:buSzPts val="1900"/>
              <a:buFont typeface="Arial"/>
              <a:buNone/>
            </a:pPr>
            <a:r>
              <a:rPr b="1" i="0" lang="de-DE" sz="1800" u="none" cap="none" strike="noStrike">
                <a:solidFill>
                  <a:srgbClr val="C00000"/>
                </a:solidFill>
                <a:latin typeface="Arial"/>
                <a:ea typeface="Arial"/>
                <a:cs typeface="Arial"/>
                <a:sym typeface="Arial"/>
              </a:rPr>
              <a:t>Diskutieren Sie, welche Maßnahmen zum Wassersparen sinnvoll sind und wann das Sparen von Wasser eher schädlich werden kann.</a:t>
            </a:r>
            <a:endParaRPr b="1" i="0" sz="1800" u="none" cap="none" strike="noStrike">
              <a:solidFill>
                <a:srgbClr val="C00000"/>
              </a:solidFill>
              <a:latin typeface="Arial"/>
              <a:ea typeface="Arial"/>
              <a:cs typeface="Arial"/>
              <a:sym typeface="Arial"/>
            </a:endParaRPr>
          </a:p>
        </p:txBody>
      </p:sp>
      <p:sp>
        <p:nvSpPr>
          <p:cNvPr id="204" name="Google Shape;204;p7"/>
          <p:cNvSpPr txBox="1"/>
          <p:nvPr/>
        </p:nvSpPr>
        <p:spPr>
          <a:xfrm>
            <a:off x="1055914" y="2340429"/>
            <a:ext cx="2525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5" name="Google Shape;205;p7"/>
          <p:cNvPicPr preferRelativeResize="0"/>
          <p:nvPr/>
        </p:nvPicPr>
        <p:blipFill rotWithShape="1">
          <a:blip r:embed="rId3">
            <a:alphaModFix/>
          </a:blip>
          <a:srcRect b="0" l="0" r="0" t="0"/>
          <a:stretch/>
        </p:blipFill>
        <p:spPr>
          <a:xfrm>
            <a:off x="415080" y="1427500"/>
            <a:ext cx="5673300" cy="4668500"/>
          </a:xfrm>
          <a:prstGeom prst="rect">
            <a:avLst/>
          </a:prstGeom>
          <a:noFill/>
          <a:ln>
            <a:noFill/>
          </a:ln>
        </p:spPr>
      </p:pic>
      <p:sp>
        <p:nvSpPr>
          <p:cNvPr id="206" name="Google Shape;206;p7"/>
          <p:cNvSpPr txBox="1"/>
          <p:nvPr/>
        </p:nvSpPr>
        <p:spPr>
          <a:xfrm>
            <a:off x="875922" y="5352399"/>
            <a:ext cx="4630200" cy="338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de-DE" sz="1600" u="none" cap="none" strike="noStrike">
                <a:solidFill>
                  <a:srgbClr val="000000"/>
                </a:solidFill>
                <a:latin typeface="Arial"/>
                <a:ea typeface="Arial"/>
                <a:cs typeface="Arial"/>
                <a:sym typeface="Arial"/>
              </a:rPr>
              <a:t>Fettablagerung im Abwasserkanal</a:t>
            </a:r>
            <a:endParaRPr b="0" i="0" sz="2000" u="none" cap="none" strike="noStrike">
              <a:solidFill>
                <a:srgbClr val="000000"/>
              </a:solidFill>
              <a:latin typeface="Arial"/>
              <a:ea typeface="Arial"/>
              <a:cs typeface="Arial"/>
              <a:sym typeface="Arial"/>
            </a:endParaRPr>
          </a:p>
        </p:txBody>
      </p:sp>
      <p:sp>
        <p:nvSpPr>
          <p:cNvPr id="207" name="Google Shape;207;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08" name="Google Shape;208;p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Wasserwirtschaft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Klärwerksprozesse und Temperatureinfluss</a:t>
            </a:r>
            <a:endParaRPr/>
          </a:p>
        </p:txBody>
      </p:sp>
      <p:sp>
        <p:nvSpPr>
          <p:cNvPr id="215" name="Google Shape;215;p4"/>
          <p:cNvSpPr txBox="1"/>
          <p:nvPr>
            <p:ph idx="1" type="body"/>
          </p:nvPr>
        </p:nvSpPr>
        <p:spPr>
          <a:xfrm>
            <a:off x="3350685" y="6254497"/>
            <a:ext cx="1384602"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Wasserwirtschaft</a:t>
            </a:r>
            <a:endParaRPr/>
          </a:p>
        </p:txBody>
      </p:sp>
      <p:sp>
        <p:nvSpPr>
          <p:cNvPr id="216" name="Google Shape;216;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217" name="Google Shape;217;p4"/>
          <p:cNvSpPr/>
          <p:nvPr/>
        </p:nvSpPr>
        <p:spPr>
          <a:xfrm>
            <a:off x="360000" y="4997050"/>
            <a:ext cx="5053248"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C00000"/>
                </a:solidFill>
                <a:latin typeface="Arial"/>
                <a:ea typeface="Arial"/>
                <a:cs typeface="Arial"/>
                <a:sym typeface="Arial"/>
              </a:rPr>
              <a:t>Diskutieren Sie die Auswirkungen von unterschiedlichen Temperaturen auf die Nitrifikation und auf die Gas- bzw. Stromerzeugung im Faulturmprozess.</a:t>
            </a:r>
            <a:endParaRPr b="0" i="0" sz="1400" u="none" cap="none" strike="noStrike">
              <a:solidFill>
                <a:srgbClr val="000000"/>
              </a:solidFill>
              <a:latin typeface="Arial"/>
              <a:ea typeface="Arial"/>
              <a:cs typeface="Arial"/>
              <a:sym typeface="Arial"/>
            </a:endParaRPr>
          </a:p>
        </p:txBody>
      </p:sp>
      <p:pic>
        <p:nvPicPr>
          <p:cNvPr id="218" name="Google Shape;218;p4"/>
          <p:cNvPicPr preferRelativeResize="0"/>
          <p:nvPr/>
        </p:nvPicPr>
        <p:blipFill rotWithShape="1">
          <a:blip r:embed="rId3">
            <a:alphaModFix/>
          </a:blip>
          <a:srcRect b="0" l="0" r="0" t="0"/>
          <a:stretch/>
        </p:blipFill>
        <p:spPr>
          <a:xfrm>
            <a:off x="5953125" y="1605718"/>
            <a:ext cx="5772150" cy="3959679"/>
          </a:xfrm>
          <a:prstGeom prst="rect">
            <a:avLst/>
          </a:prstGeom>
          <a:noFill/>
          <a:ln>
            <a:noFill/>
          </a:ln>
        </p:spPr>
      </p:pic>
      <p:sp>
        <p:nvSpPr>
          <p:cNvPr id="219" name="Google Shape;219;p4"/>
          <p:cNvSpPr txBox="1"/>
          <p:nvPr/>
        </p:nvSpPr>
        <p:spPr>
          <a:xfrm>
            <a:off x="359999" y="1632240"/>
            <a:ext cx="5118449" cy="325008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Die Anforderungen an die Reinigungsleistung von Klärwerken werden über die Grenzwerte im Klärwerksablauf festgelegt.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2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So ist anzustreben, dass die Ablaufkonzentration von Ammonium geringer als 1 mg N/l und die für Nitrit geringer als 0,1 mg N/l sind, weil so Fische und Kleinlebewesen im Vorfluter vor diesen fischgiftigen Substanzen geschützt werden.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2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Dies entspricht auch der guten biologischen Qualität der Gewässer nach der EU-WRRL.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20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Um diese Ablaufwerte einzuhalten, ist eine gezielte Überwachung und Einstellung von Schlammalter und Schlammbelastung vorzunehmen.</a:t>
            </a:r>
            <a:endParaRPr b="0" i="0" sz="1400" u="none" cap="none" strike="noStrike">
              <a:solidFill>
                <a:srgbClr val="000000"/>
              </a:solidFill>
              <a:latin typeface="Arial"/>
              <a:ea typeface="Arial"/>
              <a:cs typeface="Arial"/>
              <a:sym typeface="Arial"/>
            </a:endParaRPr>
          </a:p>
        </p:txBody>
      </p:sp>
      <p:sp>
        <p:nvSpPr>
          <p:cNvPr id="220" name="Google Shape;220;p4"/>
          <p:cNvSpPr txBox="1"/>
          <p:nvPr/>
        </p:nvSpPr>
        <p:spPr>
          <a:xfrm>
            <a:off x="5924154" y="5565397"/>
            <a:ext cx="595584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de-DE" sz="1000" u="none" cap="none" strike="noStrike">
                <a:solidFill>
                  <a:srgbClr val="000000"/>
                </a:solidFill>
                <a:latin typeface="Arial"/>
                <a:ea typeface="Arial"/>
                <a:cs typeface="Arial"/>
                <a:sym typeface="Arial"/>
              </a:rPr>
              <a:t>Abb.: Belebtschlammanlage Klärwerk Waßmannsdorf / Berlin. Paust-Lassen</a:t>
            </a:r>
            <a:endParaRPr b="0" i="0" sz="1400" u="none" cap="none" strike="noStrike">
              <a:solidFill>
                <a:srgbClr val="000000"/>
              </a:solidFill>
              <a:latin typeface="Arial"/>
              <a:ea typeface="Arial"/>
              <a:cs typeface="Arial"/>
              <a:sym typeface="Arial"/>
            </a:endParaRPr>
          </a:p>
        </p:txBody>
      </p:sp>
      <p:sp>
        <p:nvSpPr>
          <p:cNvPr id="221" name="Google Shape;221;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2" name="Google Shape;222;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Klärwerk-Info (2020)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