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7104050" cy="10234600"/>
  <p:embeddedFontLst>
    <p:embeddedFont>
      <p:font typeface="Roboto"/>
      <p:regular r:id="rId19"/>
      <p:bold r:id="rId20"/>
      <p:italic r:id="rId21"/>
      <p:boldItalic r:id="rId22"/>
    </p:embeddedFont>
    <p:embeddedFont>
      <p:font typeface="Merriweather"/>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31" roundtripDataSignature="AMtx7mimTnB8uVspXeHr9fhkw2TzFpCbT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Laura Gottschal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Merriweather-boldItalic.fntdata"/><Relationship Id="rId25" Type="http://schemas.openxmlformats.org/officeDocument/2006/relationships/font" Target="fonts/Merriweather-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1-12T15:29:01.406">
    <p:pos x="4575" y="3939"/>
    <p:text>müssen überprüft und ggf. getauscht oder angefragt werden</p:text>
    <p:extLst>
      <p:ext uri="{C676402C-5697-4E1C-873F-D02D1690AC5C}">
        <p15:threadingInfo timeZoneBias="0"/>
      </p:ext>
      <p:ext uri="http://customooxmlschemas.google.com/">
        <go:slidesCustomData xmlns:go="http://customooxmlschemas.google.com/" commentPostId="AAAAj4aoeTA"/>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1-17T11:27:15.836">
    <p:pos x="4670" y="1977"/>
    <p:text>Bildrechte unklar - reicht der Verweis so?</p:text>
    <p:extLst>
      <p:ext uri="{C676402C-5697-4E1C-873F-D02D1690AC5C}">
        <p15:threadingInfo timeZoneBias="0"/>
      </p:ext>
      <p:ext uri="http://customooxmlschemas.google.com/">
        <go:slidesCustomData xmlns:go="http://customooxmlschemas.google.com/" commentPostId="AAAAncXjIH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pstories.de" TargetMode="External"/><Relationship Id="rId3" Type="http://schemas.openxmlformats.org/officeDocument/2006/relationships/hyperlink" Target="https://www.holzlogistik.iff.fraunhofer.de/de/forschungsprojekte/fz4coc.html" TargetMode="External"/><Relationship Id="rId4" Type="http://schemas.openxmlformats.org/officeDocument/2006/relationships/hyperlink" Target="https://www.naturland.de/de/naturland/wofuer-wir-stehen/qualitaet/qs-richtlinien/rili-waldnutzung.html" TargetMode="External"/><Relationship Id="rId5" Type="http://schemas.openxmlformats.org/officeDocument/2006/relationships/hyperlink" Target="https://www.kiwuh.de/service/wissenswertes/wissenswertes/forstwirtschaft-in-deutschland-ist-nachhaltig-und-zertifiziert" TargetMode="External"/><Relationship Id="rId6" Type="http://schemas.openxmlformats.org/officeDocument/2006/relationships/hyperlink" Target="https://www.siegelklarheit.de/" TargetMode="External"/><Relationship Id="rId7" Type="http://schemas.openxmlformats.org/officeDocument/2006/relationships/hyperlink" Target="https://www2.weed-online.org/uploads/woek_weed_2020_natursteine_aus_verantwortlichen_lieferketten.pdf" TargetMode="External"/><Relationship Id="rId8" Type="http://schemas.openxmlformats.org/officeDocument/2006/relationships/hyperlink" Target="https://frankfurtnachhaltig.de/grabsteine-ausdruck-von-emotionen-persoenlichkeit-verantwortung-und-werte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ise.de/newsticker/meldung/Aufloesen-statt-Verbrennen-Beerdigungen-sollen-umweltfreundlicher-werden-3814891.html" TargetMode="External"/><Relationship Id="rId3" Type="http://schemas.openxmlformats.org/officeDocument/2006/relationships/hyperlink" Target="https://weather.com/de-DE/wissen/klima/news/2022-03-06-klimaneutrale-bestattung-kompostieren-im-kokon" TargetMode="External"/><Relationship Id="rId4" Type="http://schemas.openxmlformats.org/officeDocument/2006/relationships/hyperlink" Target="https://www.bestattungsplanung.de/bestattung/bestattungsarten/promession.html" TargetMode="External"/><Relationship Id="rId5" Type="http://schemas.openxmlformats.org/officeDocument/2006/relationships/hyperlink" Target="https://www.kontrolliertes-krematorium.de/2020/11/21/resomation-wird-in-den-niederlanden-erlaubt/" TargetMode="External"/><Relationship Id="rId6" Type="http://schemas.openxmlformats.org/officeDocument/2006/relationships/hyperlink" Target="https://www.mdr.de/wissen/kompostieren-oekologische-bestattung-100.html" TargetMode="External"/><Relationship Id="rId7" Type="http://schemas.openxmlformats.org/officeDocument/2006/relationships/hyperlink" Target="https://www.bestatter.de/wissen/beerdigung-und-bestattung/bestattungsgesetz-bestattungsrecht/" TargetMode="Externa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s://pixabay.com/de/photos/kr%C3%BCcken-klumpen-ball-styropor-3857761/" TargetMode="External"/><Relationship Id="rId10" Type="http://schemas.openxmlformats.org/officeDocument/2006/relationships/hyperlink" Target="https://www.codecheck.info/news/Diese-Fasern-in-Deiner-Kleidung-sind-aus-Plastik-262205" TargetMode="External"/><Relationship Id="rId13" Type="http://schemas.openxmlformats.org/officeDocument/2006/relationships/hyperlink" Target="https://pixabay.com/de/photos/formaldehyd-chemisch-wissenschaft-2648717/" TargetMode="External"/><Relationship Id="rId12" Type="http://schemas.openxmlformats.org/officeDocument/2006/relationships/hyperlink" Target="https://pixabay.com/de/photos/folie-verpackt-eingepackt-967256/" TargetMode="External"/><Relationship Id="rId1" Type="http://schemas.openxmlformats.org/officeDocument/2006/relationships/notesMaster" Target="../notesMasters/notesMaster1.xml"/><Relationship Id="rId2" Type="http://schemas.openxmlformats.org/officeDocument/2006/relationships/hyperlink" Target="https://www.sciencemediacenter.de/alle-angebote/research-in-context/details/news/who-bericht-zu-mikroplastik-im-trinkwasser/" TargetMode="External"/><Relationship Id="rId3" Type="http://schemas.openxmlformats.org/officeDocument/2006/relationships/hyperlink" Target="https://www.bestatter.de/wissen/beerdigung-und-bestattung/einbalsamierung-embalming/" TargetMode="External"/><Relationship Id="rId4" Type="http://schemas.openxmlformats.org/officeDocument/2006/relationships/hyperlink" Target="https://www.bfr.bund.de/cm/343/toxikologische_bewertung_von_formaldehyd.pdf" TargetMode="External"/><Relationship Id="rId9" Type="http://schemas.openxmlformats.org/officeDocument/2006/relationships/hyperlink" Target="https://www.umweltbundesamt.de/sites/default/files/medien/421/publikationen/factsheet_kunstoffe_in_boeden.pdf" TargetMode="External"/><Relationship Id="rId14" Type="http://schemas.openxmlformats.org/officeDocument/2006/relationships/hyperlink" Target="https://www.bluewin.ch/de/entertainment/wurde-der-leichnam-der-queen-fuer-ihre-letzte-reise-einbalsamiert-1379280.htm" TargetMode="External"/><Relationship Id="rId5" Type="http://schemas.openxmlformats.org/officeDocument/2006/relationships/hyperlink" Target="https://www.bfr.bund.de/cm/343/wissenschaftliche_bewertung_von_formaldehyd_programm.pdf" TargetMode="External"/><Relationship Id="rId6" Type="http://schemas.openxmlformats.org/officeDocument/2006/relationships/hyperlink" Target="https://www.labo.de/reinstwasser-wasseranalytik/bilder/formaldehyd-in-trinkwasser-------hochsensitive-analyse-mit--robuster-hplc-methode-3.htm" TargetMode="External"/><Relationship Id="rId7" Type="http://schemas.openxmlformats.org/officeDocument/2006/relationships/hyperlink" Target="https://www.umweltbundesamt.de/themen/gesundheit/umwelteinfluesse-auf-den-menschen/chemische-stoffe/formaldehyd#was-bedeutet-krebserzeugend" TargetMode="External"/><Relationship Id="rId8" Type="http://schemas.openxmlformats.org/officeDocument/2006/relationships/hyperlink" Target="https://www.umweltbundesamt.de/service/uba-fragen/was-ist-mikroplasti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nl.bayern.de/fachinformationen/biodiversitaet/biodiv_friedhoefe.htm#img3" TargetMode="External"/><Relationship Id="rId3" Type="http://schemas.openxmlformats.org/officeDocument/2006/relationships/hyperlink" Target="https://www.aeternitas.de/inhalt/lexikon/artikel/ueberhangflaechen" TargetMode="External"/><Relationship Id="rId4" Type="http://schemas.openxmlformats.org/officeDocument/2006/relationships/hyperlink" Target="https://www.aeternitas.de/inhalt/downloads/studie_ueberhangflaechen.pdf" TargetMode="Externa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s://www.swrfernsehen.de/handwerkskunst/wie-man-einen-sarg-baut-100.html" TargetMode="External"/><Relationship Id="rId10" Type="http://schemas.openxmlformats.org/officeDocument/2006/relationships/hyperlink" Target="https://de.statista.com/statistik/daten/studie/1281529/umfrage/sarg-und-urnenbestattungen-in-deutschland/" TargetMode="External"/><Relationship Id="rId13" Type="http://schemas.openxmlformats.org/officeDocument/2006/relationships/hyperlink" Target="https://epub.wupperinst.org/frontdoor/deliver/index/docId/3009/file/3009_Werkstoff_Stahl.pdf" TargetMode="External"/><Relationship Id="rId12" Type="http://schemas.openxmlformats.org/officeDocument/2006/relationships/hyperlink" Target="https://utopia.de/ratgeber/bio-urnen-darum-sind-sie-nachhaltig/" TargetMode="External"/><Relationship Id="rId1" Type="http://schemas.openxmlformats.org/officeDocument/2006/relationships/notesMaster" Target="../notesMasters/notesMaster1.xml"/><Relationship Id="rId2" Type="http://schemas.openxmlformats.org/officeDocument/2006/relationships/hyperlink" Target="https://mapstories.de/" TargetMode="External"/><Relationship Id="rId3" Type="http://schemas.openxmlformats.org/officeDocument/2006/relationships/hyperlink" Target="https://citizensustainable.com/de/keramik-umweltfreundlich/" TargetMode="External"/><Relationship Id="rId4" Type="http://schemas.openxmlformats.org/officeDocument/2006/relationships/hyperlink" Target="https://www.bestatter.de/wissen/beerdigung-und-bestattung/sarg/" TargetMode="External"/><Relationship Id="rId9" Type="http://schemas.openxmlformats.org/officeDocument/2006/relationships/hyperlink" Target="https://www.stahl-online.de/wp-content/uploads/WV-Stahl_Fakten-2020_rz_neu_Web1.pdf" TargetMode="External"/><Relationship Id="rId5" Type="http://schemas.openxmlformats.org/officeDocument/2006/relationships/hyperlink" Target="https://www.holz-von-hier.eu/wp-content/uploads/2019/06/Flyer_Herkunft-Verwendung-H%C3%B6lzer.pdf" TargetMode="External"/><Relationship Id="rId6" Type="http://schemas.openxmlformats.org/officeDocument/2006/relationships/hyperlink" Target="https://www.loop-of-life.com/product" TargetMode="External"/><Relationship Id="rId7" Type="http://schemas.openxmlformats.org/officeDocument/2006/relationships/hyperlink" Target="https://november.de/ratgeber/urne/" TargetMode="External"/><Relationship Id="rId8" Type="http://schemas.openxmlformats.org/officeDocument/2006/relationships/hyperlink" Target="https://www.rnd.de/wissen/beerdigung-im-bio-sarg-wissenschaftler-erfindet-nachhaltigen-pilz-sarg-OIEYENSOIBFONKMR23H3WNCRF4.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egelklarheit.de/" TargetMode="External"/><Relationship Id="rId3" Type="http://schemas.openxmlformats.org/officeDocument/2006/relationships/hyperlink" Target="https://frankfurtnachhaltig.de/grabsteine-ausdruck-von-emotionen-persoenlichkeit-verantwortung-und-werten/" TargetMode="External"/><Relationship Id="rId4" Type="http://schemas.openxmlformats.org/officeDocument/2006/relationships/hyperlink" Target="https://www2.weed-online.org/uploads/woek_weed_2020_natursteine_aus_verantwortlichen_lieferketten.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piernetz.de" TargetMode="External"/><Relationship Id="rId3" Type="http://schemas.openxmlformats.org/officeDocument/2006/relationships/hyperlink" Target="https://www.umweltbundesamt.de/umwelttipps-fuer-den-alltag/haushalt-wohnen/papier-recyclingpapier#gewusst-wie" TargetMode="External"/><Relationship Id="rId4" Type="http://schemas.openxmlformats.org/officeDocument/2006/relationships/hyperlink" Target="https://www.papiernetz.de/argumente-fuer-recyclingpapier/" TargetMode="External"/><Relationship Id="rId5" Type="http://schemas.openxmlformats.org/officeDocument/2006/relationships/hyperlink" Target="https://www.regenwald-schuetzen.org/verbrauchertipps/papier/umweltsiegel-fuer-papier" TargetMode="External"/><Relationship Id="rId6" Type="http://schemas.openxmlformats.org/officeDocument/2006/relationships/hyperlink" Target="https://pixabay.com/de/photos/erfolg-kurve-pfeil-einschalten-291704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2online.de/energie-sparen/" TargetMode="External"/><Relationship Id="rId3" Type="http://schemas.openxmlformats.org/officeDocument/2006/relationships/hyperlink" Target="https://www.energieeffizienz-im-betrieb.net/energiesparen-unternehmen/energieeffiziente-kuehlung.html" TargetMode="External"/><Relationship Id="rId4" Type="http://schemas.openxmlformats.org/officeDocument/2006/relationships/hyperlink" Target="https://pixabay.com/de/vectors/search/energie/" TargetMode="External"/><Relationship Id="rId5" Type="http://schemas.openxmlformats.org/officeDocument/2006/relationships/hyperlink" Target="https://pixabay.com/de/vectors/search/elektrizit%C3%A4t/" TargetMode="External"/><Relationship Id="rId6" Type="http://schemas.openxmlformats.org/officeDocument/2006/relationships/hyperlink" Target="https://pixabay.com/de/vectors/search/energieeffizient/" TargetMode="External"/><Relationship Id="rId7" Type="http://schemas.openxmlformats.org/officeDocument/2006/relationships/hyperlink" Target="https://pixabay.com/de/vectors/search/energiesparen/" TargetMode="External"/><Relationship Id="rId8" Type="http://schemas.openxmlformats.org/officeDocument/2006/relationships/hyperlink" Target="https://pixabay.com/de/vectors/energie-elektrizit%C3%A4t-7056167/"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8:notes"/>
          <p:cNvSpPr/>
          <p:nvPr>
            <p:ph idx="2" type="sldImg"/>
          </p:nvPr>
        </p:nvSpPr>
        <p:spPr>
          <a:xfrm>
            <a:off x="503238" y="360363"/>
            <a:ext cx="6145212"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38:notes"/>
          <p:cNvSpPr txBox="1"/>
          <p:nvPr>
            <p:ph idx="1" type="body"/>
          </p:nvPr>
        </p:nvSpPr>
        <p:spPr>
          <a:xfrm>
            <a:off x="479424" y="3943274"/>
            <a:ext cx="6143625" cy="5988126"/>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Ziel des Projektes ist die Gründung einer </a:t>
            </a:r>
            <a:r>
              <a:rPr b="0" i="1" lang="de-DE" sz="105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05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050" u="none" cap="none" strike="noStrike">
                <a:solidFill>
                  <a:schemeClr val="dk1"/>
                </a:solidFill>
                <a:latin typeface="Calibri"/>
                <a:ea typeface="Calibri"/>
                <a:cs typeface="Calibri"/>
                <a:sym typeface="Calibri"/>
              </a:rPr>
              <a:t>Beruflichen Bildung für Nachhaltige Entwicklung </a:t>
            </a:r>
            <a:r>
              <a:rPr b="0" i="0" lang="de-DE" sz="105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50"/>
          </a:p>
          <a:p>
            <a:pPr indent="-171450" lvl="1" marL="6286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tabellarische didaktische Einordnung (Didaktisches Impulspapier, IP), </a:t>
            </a:r>
            <a:endParaRPr sz="1050"/>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Handout (FS) z. B. mit der Darstellung von Zielkonflikten oder weiteren Aufgabenstellungen.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50"/>
          </a:p>
          <a:p>
            <a:pPr indent="0" lvl="0" marL="0" marR="0" rtl="0" algn="l">
              <a:lnSpc>
                <a:spcPct val="100000"/>
              </a:lnSpc>
              <a:spcBef>
                <a:spcPts val="600"/>
              </a:spcBef>
              <a:spcAft>
                <a:spcPts val="0"/>
              </a:spcAft>
              <a:buClr>
                <a:srgbClr val="000000"/>
              </a:buClr>
              <a:buSzPts val="1400"/>
              <a:buFont typeface="Arial"/>
              <a:buNone/>
            </a:pPr>
            <a:r>
              <a:t/>
            </a:r>
            <a:endParaRPr/>
          </a:p>
        </p:txBody>
      </p:sp>
      <p:sp>
        <p:nvSpPr>
          <p:cNvPr id="61" name="Google Shape;61;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b729a89ab5_0_57: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1b729a89ab5_0_5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
        <p:nvSpPr>
          <p:cNvPr id="199" name="Google Shape;199;g1b729a89ab5_0_57:notes"/>
          <p:cNvSpPr txBox="1"/>
          <p:nvPr>
            <p:ph idx="1" type="body"/>
          </p:nvPr>
        </p:nvSpPr>
        <p:spPr>
          <a:xfrm>
            <a:off x="503238" y="3888731"/>
            <a:ext cx="6145212" cy="615903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b="1" sz="1000"/>
          </a:p>
          <a:p>
            <a:pPr indent="0" lvl="0" marL="0" rtl="0" algn="l">
              <a:lnSpc>
                <a:spcPct val="115000"/>
              </a:lnSpc>
              <a:spcBef>
                <a:spcPts val="0"/>
              </a:spcBef>
              <a:spcAft>
                <a:spcPts val="0"/>
              </a:spcAft>
              <a:buClr>
                <a:schemeClr val="dk1"/>
              </a:buClr>
              <a:buSzPts val="1100"/>
              <a:buFont typeface="Arial"/>
              <a:buNone/>
            </a:pPr>
            <a:r>
              <a:rPr lang="de-DE" sz="1000"/>
              <a:t>Für Bestattungsfachkräfte ist es relevant, die Nachhaltigkeit der verwendeten Materialien bestimmen zu können. Diese ist jedoch nicht trivial. Es geht um Rohstoffe wie Holz für Särge oder Grabsteine, die Dekoration für Beerdigungen sowie verwendete Materialien im anfallenden Bürobetrieb (z.B. Papier). Nachhaltigkeit wird immer in drei Dimensionen (ökonomisch, ökologisch, sozial) gemessen, nicht nur im Hinblick auf den Klimawandel (und die Emissionen zur Herstellung eines Produktes). Üblicherweise bilden Ökobilanzen vor allem die Umweltwirkungen sehr breit ab, aber diese Breite macht sie auch gleichzeitig unverständlich und somit für die Praxis nicht unbedingt handbar. Vor allem für Särge, aber auch für Urnen aus Holz sowie weitere verwendete Holzmaterialien im Betrieb oder bei Bestattungen ist die Orientierung an diversen Siegeln möglich. Es handelt sich vor allem um  forstliche Zertifizierungssysteme: FSC (Forest Stewardship Council), PEFC (Programme for the Endorsement of Forest Certification Schemes), DFSZ (Deutschen Forst-Service-Zertifikat), KFP (Kompetente Forst Partner), KUQS-System (Kompetenznachweis in Umwelt-, Qualitäts- und Sicherheitsmanagement), RAL (Reichsausschuss für Lieferbedingungen) oder Naturland. Auch bei der Auswahl von Grabsteinen kann eine Zertifizierung Orientierung bieten. Über die Qualität und Kontrolle der Zertifikate wird allerdings stark diskutiert. So gibt es Siegel von XertifiX, Fair Stone oder IGEP. Verglichen mit anderen Baustoffen ist der Abbau von Natursteinen energie- und ressourceneffizient. Zudem lassen sich nicht mehr verwendete Steine wieder ohne Probleme dem natürlichen Stoffkreislauf zuführen. Bei günstigen Natursteinen aus Asien muss jedoch auf  Arbeitsrechte, Sicherheit  und Umweltstandards geachtet werden, denn diese liegen weit unter deutschen Standards. Transportwege verstärken die Umweltproblematik und verursachen CO</a:t>
            </a:r>
            <a:r>
              <a:rPr baseline="-25000" lang="de-DE" sz="1000"/>
              <a:t>2</a:t>
            </a:r>
            <a:r>
              <a:rPr lang="de-DE" sz="1000"/>
              <a:t>-Emissionen, jedoch sind Transporte mit dem Schiff sehr klimafreundlich im Vergleich zu allen anderen Transportformen. Besser wäre ein Bezug von Natursteinen aus Deutschland, der Schweiz oder Italien. Diese sind jedoch häufig teurer (WÖK / weed 2020; von Winning 2021).</a:t>
            </a:r>
            <a:endParaRPr sz="1000">
              <a:highlight>
                <a:schemeClr val="accent6"/>
              </a:highlight>
            </a:endParaRPr>
          </a:p>
          <a:p>
            <a:pPr indent="0" lvl="0" marL="0" rtl="0" algn="l">
              <a:lnSpc>
                <a:spcPct val="115000"/>
              </a:lnSpc>
              <a:spcBef>
                <a:spcPts val="600"/>
              </a:spcBef>
              <a:spcAft>
                <a:spcPts val="0"/>
              </a:spcAft>
              <a:buSzPts val="1100"/>
              <a:buNone/>
            </a:pPr>
            <a:r>
              <a:rPr b="1" lang="de-DE" sz="1000"/>
              <a:t>Aufgaben</a:t>
            </a:r>
            <a:endParaRPr sz="1000">
              <a:highlight>
                <a:schemeClr val="accent6"/>
              </a:highlight>
            </a:endParaRPr>
          </a:p>
          <a:p>
            <a:pPr indent="-292100" lvl="0" marL="457200" rtl="0" algn="l">
              <a:lnSpc>
                <a:spcPct val="100000"/>
              </a:lnSpc>
              <a:spcBef>
                <a:spcPts val="600"/>
              </a:spcBef>
              <a:spcAft>
                <a:spcPts val="0"/>
              </a:spcAft>
              <a:buClr>
                <a:srgbClr val="000000"/>
              </a:buClr>
              <a:buSzPts val="1000"/>
              <a:buFont typeface="Calibri"/>
              <a:buChar char="●"/>
            </a:pPr>
            <a:r>
              <a:rPr lang="de-DE" sz="1000">
                <a:solidFill>
                  <a:srgbClr val="000000"/>
                </a:solidFill>
              </a:rPr>
              <a:t>Materialien für Särge hinsichtlich Ressourcenschonung beurteilen können (schnell nachwachsende Rohstoffe, regionale  Rohstoffe, Transportwege, etc.)</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Calibri"/>
              <a:buChar char="●"/>
            </a:pPr>
            <a:r>
              <a:rPr lang="de-DE" sz="1000">
                <a:solidFill>
                  <a:srgbClr val="000000"/>
                </a:solidFill>
              </a:rPr>
              <a:t>Recherchearbeit zum Thema Siegel: Welche Siegel sind für die Forstwirtschaft relevant? Welche werden explizit für Särge und Urnen aus Holz verwendet? Welche haben die strengsten Kriterien?</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Calibri"/>
              <a:buChar char="●"/>
            </a:pPr>
            <a:r>
              <a:rPr lang="de-DE" sz="1000">
                <a:solidFill>
                  <a:srgbClr val="000000"/>
                </a:solidFill>
              </a:rPr>
              <a:t>Mit dem Tool “</a:t>
            </a:r>
            <a:r>
              <a:rPr lang="de-DE" sz="1000" u="sng">
                <a:solidFill>
                  <a:srgbClr val="1155CC"/>
                </a:solidFill>
                <a:hlinkClick r:id="rId2">
                  <a:extLst>
                    <a:ext uri="{A12FA001-AC4F-418D-AE19-62706E023703}">
                      <ahyp:hlinkClr val="tx"/>
                    </a:ext>
                  </a:extLst>
                </a:hlinkClick>
              </a:rPr>
              <a:t>Mapstories</a:t>
            </a:r>
            <a:r>
              <a:rPr lang="de-DE" sz="1000">
                <a:solidFill>
                  <a:srgbClr val="000000"/>
                </a:solidFill>
              </a:rPr>
              <a:t>” die Komplexität der Lieferkette am Beispiel eines Holz Sarges veranschaulichen</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Calibri"/>
              <a:buChar char="●"/>
            </a:pPr>
            <a:r>
              <a:rPr lang="de-DE" sz="1000">
                <a:solidFill>
                  <a:srgbClr val="000000"/>
                </a:solidFill>
              </a:rPr>
              <a:t>eine Lieferkette von Natursteinen betrachten, Herausforderungen von globalen Lieferketten einem Mitschüler oder einer Mitschülerin erklären können</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Calibri"/>
              <a:buChar char="●"/>
            </a:pPr>
            <a:r>
              <a:rPr lang="de-DE" sz="1000">
                <a:solidFill>
                  <a:srgbClr val="000000"/>
                </a:solidFill>
              </a:rPr>
              <a:t>eine Liste von Siegeln für Natursteine erstellen und hinsichtlich Kriterien ökologischer und sozialer Nachhaltigkeit clustern</a:t>
            </a:r>
            <a:endParaRPr sz="1000">
              <a:highlight>
                <a:schemeClr val="lt1"/>
              </a:highlight>
            </a:endParaRPr>
          </a:p>
          <a:p>
            <a:pPr indent="-292100" lvl="0" marL="457200" rtl="0" algn="l">
              <a:lnSpc>
                <a:spcPct val="100000"/>
              </a:lnSpc>
              <a:spcBef>
                <a:spcPts val="0"/>
              </a:spcBef>
              <a:spcAft>
                <a:spcPts val="0"/>
              </a:spcAft>
              <a:buClr>
                <a:schemeClr val="dk1"/>
              </a:buClr>
              <a:buSzPts val="1000"/>
              <a:buFont typeface="Calibri"/>
              <a:buChar char="●"/>
            </a:pPr>
            <a:r>
              <a:rPr lang="de-DE" sz="1000">
                <a:highlight>
                  <a:schemeClr val="lt1"/>
                </a:highlight>
              </a:rPr>
              <a:t>einem Mitschüler oder Mitschülerin erklären, wie durch Nachhaltigkeitsaspekte finanzielle Einsparungen ermöglicht werden (Reduktion von Materialkosten, Wiederverwendung von Grabschmuck, etc.)</a:t>
            </a:r>
            <a:endParaRPr sz="1000">
              <a:highlight>
                <a:schemeClr val="lt1"/>
              </a:highlight>
            </a:endParaRPr>
          </a:p>
          <a:p>
            <a:pPr indent="-292100" lvl="0" marL="457200" rtl="0" algn="l">
              <a:lnSpc>
                <a:spcPct val="100000"/>
              </a:lnSpc>
              <a:spcBef>
                <a:spcPts val="0"/>
              </a:spcBef>
              <a:spcAft>
                <a:spcPts val="0"/>
              </a:spcAft>
              <a:buClr>
                <a:schemeClr val="dk1"/>
              </a:buClr>
              <a:buSzPts val="1000"/>
              <a:buFont typeface="Calibri"/>
              <a:buChar char="●"/>
            </a:pPr>
            <a:r>
              <a:rPr lang="de-DE" sz="1000"/>
              <a:t>Einkaufs Checkliste für den Betrieb erstellen: Hilfestellung, um Einkauf zu optimieren (z.B. vor Einkauf vorhandenes Material überprüfen, um unnötige Käufe zu reduzieren; Produkte aus (schnell) nachwachsende Rohstoffe bevorzugen, Grabschmuck möglichst plastikfrei, wiederverwenden z.B. wiederbefüllbare Grablichter, etc.),  hilfreiche Tipps zu nachhaltigen Geschäften / Onlineshops und Produkten in der direkten Umgebung (sowohl für spezielle Produkte (Fokus Bestattung) und Büro- und Küchen-/Hygieneprodukte)</a:t>
            </a:r>
            <a:endParaRPr sz="1000">
              <a:highlight>
                <a:schemeClr val="lt1"/>
              </a:highlight>
            </a:endParaRPr>
          </a:p>
          <a:p>
            <a:pPr indent="0" lvl="0" marL="0" rtl="0" algn="l">
              <a:lnSpc>
                <a:spcPct val="100000"/>
              </a:lnSpc>
              <a:spcBef>
                <a:spcPts val="0"/>
              </a:spcBef>
              <a:spcAft>
                <a:spcPts val="0"/>
              </a:spcAft>
              <a:buClr>
                <a:schemeClr val="dk1"/>
              </a:buClr>
              <a:buSzPts val="1400"/>
              <a:buFont typeface="Arial"/>
              <a:buNone/>
            </a:pPr>
            <a:r>
              <a:t/>
            </a:r>
            <a:endParaRPr sz="1000">
              <a:highlight>
                <a:schemeClr val="accent2"/>
              </a:highlight>
            </a:endParaRPr>
          </a:p>
          <a:p>
            <a:pPr indent="0" lvl="0" marL="0" rtl="0" algn="l">
              <a:lnSpc>
                <a:spcPct val="100000"/>
              </a:lnSpc>
              <a:spcBef>
                <a:spcPts val="0"/>
              </a:spcBef>
              <a:spcAft>
                <a:spcPts val="0"/>
              </a:spcAft>
              <a:buClr>
                <a:schemeClr val="dk1"/>
              </a:buClr>
              <a:buSzPts val="1100"/>
              <a:buFont typeface="Arial"/>
              <a:buNone/>
            </a:pPr>
            <a:r>
              <a:rPr b="1" lang="de-DE" sz="1000"/>
              <a:t>Quellen und Abbildung</a:t>
            </a:r>
            <a:endParaRPr sz="1000"/>
          </a:p>
          <a:p>
            <a:pPr indent="-165100" lvl="0" marL="171450" rtl="0" algn="l">
              <a:lnSpc>
                <a:spcPct val="100000"/>
              </a:lnSpc>
              <a:spcBef>
                <a:spcPts val="0"/>
              </a:spcBef>
              <a:spcAft>
                <a:spcPts val="0"/>
              </a:spcAft>
              <a:buClr>
                <a:schemeClr val="dk1"/>
              </a:buClr>
              <a:buSzPts val="1100"/>
              <a:buFont typeface="Calibri"/>
              <a:buChar char="●"/>
            </a:pPr>
            <a:r>
              <a:rPr lang="de-DE" sz="1000"/>
              <a:t>IFF Fraunhofer-Institut für Fabrikbetrieb und -automatisierung (2015): Vergleich und Bewertung forstlicher Zertifizierungssysteme. Online: </a:t>
            </a:r>
            <a:r>
              <a:rPr lang="de-DE" sz="1000" u="sng">
                <a:solidFill>
                  <a:srgbClr val="1155CC"/>
                </a:solidFill>
                <a:hlinkClick r:id="rId3">
                  <a:extLst>
                    <a:ext uri="{A12FA001-AC4F-418D-AE19-62706E023703}">
                      <ahyp:hlinkClr val="tx"/>
                    </a:ext>
                  </a:extLst>
                </a:hlinkClick>
              </a:rPr>
              <a:t>https://www.holzlogistik.iff.fraunhofer.de/de/forschungsprojekte/fz4coc.html</a:t>
            </a:r>
            <a:r>
              <a:rPr lang="de-DE" sz="1000"/>
              <a:t> </a:t>
            </a:r>
            <a:endParaRPr sz="1000"/>
          </a:p>
          <a:p>
            <a:pPr indent="-165100" lvl="0" marL="171450" rtl="0" algn="l">
              <a:lnSpc>
                <a:spcPct val="100000"/>
              </a:lnSpc>
              <a:spcBef>
                <a:spcPts val="0"/>
              </a:spcBef>
              <a:spcAft>
                <a:spcPts val="0"/>
              </a:spcAft>
              <a:buClr>
                <a:schemeClr val="dk1"/>
              </a:buClr>
              <a:buSzPts val="1100"/>
              <a:buFont typeface="Calibri"/>
              <a:buChar char="●"/>
            </a:pPr>
            <a:r>
              <a:rPr lang="de-DE" sz="1000"/>
              <a:t>Naturland (2022): Richtlinien Waldnutzung. Online: </a:t>
            </a:r>
            <a:r>
              <a:rPr lang="de-DE" sz="1000" u="sng">
                <a:solidFill>
                  <a:srgbClr val="1155CC"/>
                </a:solidFill>
                <a:hlinkClick r:id="rId4">
                  <a:extLst>
                    <a:ext uri="{A12FA001-AC4F-418D-AE19-62706E023703}">
                      <ahyp:hlinkClr val="tx"/>
                    </a:ext>
                  </a:extLst>
                </a:hlinkClick>
              </a:rPr>
              <a:t>https://www.naturland.de/de/naturland/wofuer-wir-stehen/qualitaet/qs-richtlinien/rili-waldnutzung.html</a:t>
            </a:r>
            <a:endParaRPr sz="1000"/>
          </a:p>
          <a:p>
            <a:pPr indent="-165100" lvl="0" marL="171450" rtl="0" algn="l">
              <a:lnSpc>
                <a:spcPct val="100000"/>
              </a:lnSpc>
              <a:spcBef>
                <a:spcPts val="0"/>
              </a:spcBef>
              <a:spcAft>
                <a:spcPts val="0"/>
              </a:spcAft>
              <a:buClr>
                <a:schemeClr val="dk1"/>
              </a:buClr>
              <a:buSzPts val="1100"/>
              <a:buFont typeface="Calibri"/>
              <a:buChar char="●"/>
            </a:pPr>
            <a:r>
              <a:rPr lang="de-DE" sz="1000"/>
              <a:t>FNR Fachagentur Nachwachsende Rohstoffe (o.J.): Forstwirtschaft in Deutschland ist nachhaltig und zertifiziert. Online: </a:t>
            </a:r>
            <a:r>
              <a:rPr lang="de-DE" sz="1000" u="sng">
                <a:solidFill>
                  <a:srgbClr val="1155CC"/>
                </a:solidFill>
                <a:hlinkClick r:id="rId5">
                  <a:extLst>
                    <a:ext uri="{A12FA001-AC4F-418D-AE19-62706E023703}">
                      <ahyp:hlinkClr val="tx"/>
                    </a:ext>
                  </a:extLst>
                </a:hlinkClick>
              </a:rPr>
              <a:t>https://www.kiwuh.de/service/wissenswertes/wissenswertes/forstwirtschaft-in-deutschland-ist-nachhaltig-und-zertifiziert</a:t>
            </a:r>
            <a:endParaRPr sz="1000"/>
          </a:p>
          <a:p>
            <a:pPr indent="-165100" lvl="0" marL="171450" rtl="0" algn="l">
              <a:lnSpc>
                <a:spcPct val="100000"/>
              </a:lnSpc>
              <a:spcBef>
                <a:spcPts val="0"/>
              </a:spcBef>
              <a:spcAft>
                <a:spcPts val="0"/>
              </a:spcAft>
              <a:buClr>
                <a:schemeClr val="dk1"/>
              </a:buClr>
              <a:buSzPts val="1100"/>
              <a:buFont typeface="Calibri"/>
              <a:buChar char="●"/>
            </a:pPr>
            <a:r>
              <a:rPr lang="de-DE" sz="1000"/>
              <a:t>Siegelklarheit (o.J.): Online: </a:t>
            </a:r>
            <a:r>
              <a:rPr lang="de-DE" sz="1000" u="sng">
                <a:solidFill>
                  <a:srgbClr val="1155CC"/>
                </a:solidFill>
                <a:hlinkClick r:id="rId6">
                  <a:extLst>
                    <a:ext uri="{A12FA001-AC4F-418D-AE19-62706E023703}">
                      <ahyp:hlinkClr val="tx"/>
                    </a:ext>
                  </a:extLst>
                </a:hlinkClick>
              </a:rPr>
              <a:t>https://www.siegelklarheit.de/</a:t>
            </a:r>
            <a:endParaRPr sz="1000"/>
          </a:p>
          <a:p>
            <a:pPr indent="-165100" lvl="0" marL="171450" rtl="0" algn="l">
              <a:lnSpc>
                <a:spcPct val="100000"/>
              </a:lnSpc>
              <a:spcBef>
                <a:spcPts val="0"/>
              </a:spcBef>
              <a:spcAft>
                <a:spcPts val="0"/>
              </a:spcAft>
              <a:buClr>
                <a:schemeClr val="dk1"/>
              </a:buClr>
              <a:buSzPts val="1100"/>
              <a:buFont typeface="Calibri"/>
              <a:buChar char="●"/>
            </a:pPr>
            <a:r>
              <a:rPr lang="de-DE" sz="1000"/>
              <a:t>Werkstatt Ökonomie e.V., WEED – Weltwirtschaft, Ökologie &amp; Entwicklung e.V.(2020): Natursteine aus verantwortlichen Lieferketten, Online: </a:t>
            </a:r>
            <a:r>
              <a:rPr lang="de-DE" sz="1000" u="sng">
                <a:solidFill>
                  <a:srgbClr val="1155CC"/>
                </a:solidFill>
                <a:hlinkClick r:id="rId7">
                  <a:extLst>
                    <a:ext uri="{A12FA001-AC4F-418D-AE19-62706E023703}">
                      <ahyp:hlinkClr val="tx"/>
                    </a:ext>
                  </a:extLst>
                </a:hlinkClick>
              </a:rPr>
              <a:t>https://www2.weed-online.org/uploads/woek_weed_2020_natursteine_aus_verantwortlichen_lieferketten.pdf</a:t>
            </a:r>
            <a:r>
              <a:rPr lang="de-DE" sz="1000"/>
              <a:t>)</a:t>
            </a:r>
            <a:endParaRPr sz="1000"/>
          </a:p>
          <a:p>
            <a:pPr indent="-165100" lvl="0" marL="171450" rtl="0" algn="l">
              <a:lnSpc>
                <a:spcPct val="100000"/>
              </a:lnSpc>
              <a:spcBef>
                <a:spcPts val="0"/>
              </a:spcBef>
              <a:spcAft>
                <a:spcPts val="0"/>
              </a:spcAft>
              <a:buClr>
                <a:schemeClr val="dk1"/>
              </a:buClr>
              <a:buSzPts val="1100"/>
              <a:buFont typeface="Calibri"/>
              <a:buChar char="●"/>
            </a:pPr>
            <a:r>
              <a:rPr lang="de-DE" sz="1000"/>
              <a:t>von Winning, Alexandra (2021): Grabsteine: Ausdruck von Emotionen, Persönlichkeit, Verantwortung und Werten. </a:t>
            </a:r>
            <a:r>
              <a:rPr lang="de-DE" sz="1000" u="sng">
                <a:solidFill>
                  <a:srgbClr val="1155CC"/>
                </a:solidFill>
                <a:hlinkClick r:id="rId8">
                  <a:extLst>
                    <a:ext uri="{A12FA001-AC4F-418D-AE19-62706E023703}">
                      <ahyp:hlinkClr val="tx"/>
                    </a:ext>
                  </a:extLst>
                </a:hlinkClick>
              </a:rPr>
              <a:t>https://frankfurtnachhaltig.de/grabsteine-ausdruck-von-emotionen-persoenlichkeit-verantwortung-und-werten/</a:t>
            </a:r>
            <a:endParaRPr sz="1000"/>
          </a:p>
          <a:p>
            <a:pPr indent="-95250" lvl="0" marL="171450" rtl="0" algn="l">
              <a:lnSpc>
                <a:spcPct val="100000"/>
              </a:lnSpc>
              <a:spcBef>
                <a:spcPts val="0"/>
              </a:spcBef>
              <a:spcAft>
                <a:spcPts val="0"/>
              </a:spcAft>
              <a:buClr>
                <a:schemeClr val="dk1"/>
              </a:buClr>
              <a:buSzPts val="1000"/>
              <a:buFont typeface="Calibri"/>
              <a:buNone/>
            </a:pPr>
            <a:r>
              <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ef2bbb880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5ef2bbb880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19" name="Google Shape;219;g25ef2bbb880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be448806f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8be448806f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b729a89ab5_0_13: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g1b729a89ab5_0_13:notes"/>
          <p:cNvSpPr txBox="1"/>
          <p:nvPr>
            <p:ph idx="1" type="body"/>
          </p:nvPr>
        </p:nvSpPr>
        <p:spPr>
          <a:xfrm>
            <a:off x="503238" y="3854302"/>
            <a:ext cx="6145212" cy="6225363"/>
          </a:xfrm>
          <a:prstGeom prst="rect">
            <a:avLst/>
          </a:prstGeom>
          <a:noFill/>
          <a:ln>
            <a:noFill/>
          </a:ln>
        </p:spPr>
        <p:txBody>
          <a:bodyPr anchorCtr="0" anchor="t" bIns="47400" lIns="94825" spcFirstLastPara="1" rIns="94825" wrap="square" tIns="47400">
            <a:noAutofit/>
          </a:bodyPr>
          <a:lstStyle/>
          <a:p>
            <a:pPr indent="0" lvl="0" marL="0" rtl="0" algn="l">
              <a:lnSpc>
                <a:spcPct val="115000"/>
              </a:lnSpc>
              <a:spcBef>
                <a:spcPts val="0"/>
              </a:spcBef>
              <a:spcAft>
                <a:spcPts val="0"/>
              </a:spcAft>
              <a:buClr>
                <a:schemeClr val="dk1"/>
              </a:buClr>
              <a:buSzPts val="1100"/>
              <a:buFont typeface="Arial"/>
              <a:buNone/>
            </a:pPr>
            <a:r>
              <a:rPr b="1" lang="de-DE" sz="1000"/>
              <a:t>Beschreibung</a:t>
            </a:r>
            <a:endParaRPr b="1" sz="1000"/>
          </a:p>
          <a:p>
            <a:pPr indent="0" lvl="0" marL="0" rtl="0" algn="l">
              <a:lnSpc>
                <a:spcPct val="115000"/>
              </a:lnSpc>
              <a:spcBef>
                <a:spcPts val="0"/>
              </a:spcBef>
              <a:spcAft>
                <a:spcPts val="0"/>
              </a:spcAft>
              <a:buClr>
                <a:schemeClr val="dk1"/>
              </a:buClr>
              <a:buSzPts val="1100"/>
              <a:buFont typeface="Arial"/>
              <a:buNone/>
            </a:pPr>
            <a:r>
              <a:rPr lang="de-DE" sz="1000"/>
              <a:t>In Deutschland ist ein Wandel in der Bestattungskultur zu beobachten: Die Urnenbestattung wird immer beliebter und macht im Vergleich zur Erdbestattung mehr als 70% aus. Dort ist kaum / keine Grabpflege mehr notwendig. Auch ökonomische Bedenken spielen bei der Auswahl der Bestattungsform eine Rolle, so werden einfache Särge ohne Verzierung gut verkauft und teure und aufwändig verzierte Särge sind weniger gefragt. Heute gibt es in D nach Schätzung des Bundesverbands für Bestattungsbedarf lediglich etwa 15 mittelständische Sargbauer. 1990 waren es noch 100. Der Verband gibt an, dass nur etwa 20 Prozent der Särge heute noch aus Deutschland stammen, der Rest wird aus dem Ausland importiert, wie z.B. aus aus Osteuropa (Deutschlandfunk 2021).</a:t>
            </a:r>
            <a:endParaRPr sz="1000"/>
          </a:p>
          <a:p>
            <a:pPr indent="0" lvl="0" marL="0" rtl="0" algn="l">
              <a:lnSpc>
                <a:spcPct val="115000"/>
              </a:lnSpc>
              <a:spcBef>
                <a:spcPts val="0"/>
              </a:spcBef>
              <a:spcAft>
                <a:spcPts val="0"/>
              </a:spcAft>
              <a:buClr>
                <a:schemeClr val="dk1"/>
              </a:buClr>
              <a:buSzPts val="1100"/>
              <a:buFont typeface="Arial"/>
              <a:buNone/>
            </a:pPr>
            <a:r>
              <a:rPr lang="de-DE" sz="1000"/>
              <a:t>Glaube und religiöse Rituale treten immer mehr in den Hintergrund, dabei sind jedoch Unterschiede zwischen Stadt und Land zu beobachten. Insgesamt gibt es seit den 2000ern einen deutlichen Rückgang kirchlicher Bestattungen(von etwa 70% auf 50%). Beliebt sind Friedwälder oder naturnahe Bestattungen (Deutschlandfunk 2021). Trotz dieser Trends sind nachhaltig(ere) Bestattungsformen aus kultureller oder religiöser Sicht nicht immer erwünscht, z.B. ein edler Sarg aus Tropenholz und schicke Kleidung gegenüber einem einfachen Sarg aus regionalem Holz und schnell verrottbare Kleidung. Auch fällt es den Hinterbliebenen zuweilen nicht leicht einzuschätzen, was dem / der Verstorbenen gefallen hätte und entscheiden sich für klassischere Bestattungsformen.</a:t>
            </a:r>
            <a:endParaRPr sz="1000"/>
          </a:p>
          <a:p>
            <a:pPr indent="0" lvl="0" marL="0" rtl="0" algn="l">
              <a:lnSpc>
                <a:spcPct val="115000"/>
              </a:lnSpc>
              <a:spcBef>
                <a:spcPts val="0"/>
              </a:spcBef>
              <a:spcAft>
                <a:spcPts val="0"/>
              </a:spcAft>
              <a:buClr>
                <a:schemeClr val="dk1"/>
              </a:buClr>
              <a:buSzPts val="1100"/>
              <a:buFont typeface="Arial"/>
              <a:buNone/>
            </a:pPr>
            <a:r>
              <a:rPr lang="de-DE" sz="1000"/>
              <a:t>“Wir sind in Deutschland überwiegend von christlichen Vorstellungen geprägt. Da tun sich die Leute schwer, sich auf die Idee des Kompostierens einzulassen.” Hans-Joachim Möller, Verband unabhängiger Bestatter (MDR Wissen 2021). Auch Bestattungstraditionen (wie z.B. Blumen vor allem im Winter oder Friedhofskerzen) sind oft  wenig nachhaltig und Alternativen sind wenig präsent oder erwünscht (z.B. Tannenzapfen als Deko im Winter anstelle frischer Blumen oder heimische Bepflanzung) (Märtin Bestattungen o.J.). All dies bedeutet für die Bestattungsfachkraft eine sensible Beratung und eine Erwähnung und Erläuterung nachhaltiger Optionen in das Beratungsgespräch, die möglichst nah an den Wünschen der Hinterbliebenen und des Verstorbenen liegen.</a:t>
            </a:r>
            <a:endParaRPr sz="1000"/>
          </a:p>
          <a:p>
            <a:pPr indent="0" lvl="0" marL="0" rtl="0" algn="l">
              <a:lnSpc>
                <a:spcPct val="115000"/>
              </a:lnSpc>
              <a:spcBef>
                <a:spcPts val="0"/>
              </a:spcBef>
              <a:spcAft>
                <a:spcPts val="0"/>
              </a:spcAft>
              <a:buClr>
                <a:schemeClr val="dk1"/>
              </a:buClr>
              <a:buSzPts val="1100"/>
              <a:buFont typeface="Arial"/>
              <a:buNone/>
            </a:pPr>
            <a:r>
              <a:t/>
            </a:r>
            <a:endParaRPr sz="1000"/>
          </a:p>
          <a:p>
            <a:pPr indent="0" lvl="0" marL="0" rtl="0" algn="l">
              <a:lnSpc>
                <a:spcPct val="115000"/>
              </a:lnSpc>
              <a:spcBef>
                <a:spcPts val="0"/>
              </a:spcBef>
              <a:spcAft>
                <a:spcPts val="0"/>
              </a:spcAft>
              <a:buClr>
                <a:schemeClr val="dk1"/>
              </a:buClr>
              <a:buSzPts val="1100"/>
              <a:buFont typeface="Arial"/>
              <a:buNone/>
            </a:pPr>
            <a:r>
              <a:rPr b="1" lang="de-DE" sz="1000"/>
              <a:t>Aufgaben</a:t>
            </a:r>
            <a:endParaRPr b="1" sz="1000"/>
          </a:p>
          <a:p>
            <a:pPr indent="0" lvl="0" marL="0" rtl="0" algn="l">
              <a:lnSpc>
                <a:spcPct val="115000"/>
              </a:lnSpc>
              <a:spcBef>
                <a:spcPts val="0"/>
              </a:spcBef>
              <a:spcAft>
                <a:spcPts val="0"/>
              </a:spcAft>
              <a:buClr>
                <a:schemeClr val="dk1"/>
              </a:buClr>
              <a:buSzPts val="1100"/>
              <a:buFont typeface="Arial"/>
              <a:buNone/>
            </a:pPr>
            <a:r>
              <a:rPr lang="de-DE" sz="1000"/>
              <a:t>	• Entwicklung eines beispielhaften  Beratungskonzeptes für Angehörige (Pro - und Contra Feuerbestattung) unter dem Aspekt der Nachhaltigkeit</a:t>
            </a:r>
            <a:endParaRPr sz="1000"/>
          </a:p>
          <a:p>
            <a:pPr indent="0" lvl="0" marL="0" rtl="0" algn="l">
              <a:lnSpc>
                <a:spcPct val="115000"/>
              </a:lnSpc>
              <a:spcBef>
                <a:spcPts val="0"/>
              </a:spcBef>
              <a:spcAft>
                <a:spcPts val="0"/>
              </a:spcAft>
              <a:buClr>
                <a:schemeClr val="dk1"/>
              </a:buClr>
              <a:buSzPts val="1100"/>
              <a:buFont typeface="Arial"/>
              <a:buNone/>
            </a:pPr>
            <a:r>
              <a:rPr lang="de-DE" sz="1000"/>
              <a:t>	• Kosten von Bestattungen verschiedener Bestattungsformen recherchieren und in einer Tabelle gegenüberstellen.</a:t>
            </a:r>
            <a:endParaRPr sz="1000"/>
          </a:p>
          <a:p>
            <a:pPr indent="0" lvl="0" marL="0" rtl="0" algn="l">
              <a:lnSpc>
                <a:spcPct val="115000"/>
              </a:lnSpc>
              <a:spcBef>
                <a:spcPts val="0"/>
              </a:spcBef>
              <a:spcAft>
                <a:spcPts val="0"/>
              </a:spcAft>
              <a:buClr>
                <a:schemeClr val="dk1"/>
              </a:buClr>
              <a:buSzPts val="1100"/>
              <a:buFont typeface="Arial"/>
              <a:buNone/>
            </a:pPr>
            <a:r>
              <a:rPr lang="de-DE" sz="1000"/>
              <a:t>	• einem Mitschüler oder Mitschülerin erklären, wie durch Nachhaltigkeitsaspekte finanzielle Einsparungen ermöglicht werden (Reduktion von Materialkosten, Wiederverwendung von Grabschmuck, etc.)</a:t>
            </a:r>
            <a:endParaRPr sz="1000"/>
          </a:p>
          <a:p>
            <a:pPr indent="0" lvl="0" marL="0" rtl="0" algn="l">
              <a:lnSpc>
                <a:spcPct val="115000"/>
              </a:lnSpc>
              <a:spcBef>
                <a:spcPts val="0"/>
              </a:spcBef>
              <a:spcAft>
                <a:spcPts val="0"/>
              </a:spcAft>
              <a:buClr>
                <a:schemeClr val="dk1"/>
              </a:buClr>
              <a:buSzPts val="1100"/>
              <a:buFont typeface="Arial"/>
              <a:buNone/>
            </a:pPr>
            <a:r>
              <a:t/>
            </a:r>
            <a:endParaRPr sz="1000"/>
          </a:p>
          <a:p>
            <a:pPr indent="0" lvl="0" marL="0" rtl="0" algn="l">
              <a:lnSpc>
                <a:spcPct val="115000"/>
              </a:lnSpc>
              <a:spcBef>
                <a:spcPts val="0"/>
              </a:spcBef>
              <a:spcAft>
                <a:spcPts val="0"/>
              </a:spcAft>
              <a:buClr>
                <a:schemeClr val="dk1"/>
              </a:buClr>
              <a:buSzPts val="1100"/>
              <a:buFont typeface="Arial"/>
              <a:buNone/>
            </a:pPr>
            <a:r>
              <a:rPr b="1" lang="de-DE" sz="1000"/>
              <a:t>Quellen</a:t>
            </a:r>
            <a:endParaRPr b="1" sz="1000"/>
          </a:p>
          <a:p>
            <a:pPr indent="0" lvl="0" marL="0" rtl="0" algn="l">
              <a:lnSpc>
                <a:spcPct val="115000"/>
              </a:lnSpc>
              <a:spcBef>
                <a:spcPts val="0"/>
              </a:spcBef>
              <a:spcAft>
                <a:spcPts val="0"/>
              </a:spcAft>
              <a:buClr>
                <a:schemeClr val="dk1"/>
              </a:buClr>
              <a:buSzPts val="1100"/>
              <a:buFont typeface="Arial"/>
              <a:buNone/>
            </a:pPr>
            <a:r>
              <a:rPr lang="de-DE" sz="1000"/>
              <a:t>	• Deutschlandfunk (2021): Wandel in der Bestattungskultur-Die Friedhöfe der Zukunft. Online: https://www.deutschlandfunk.de/wandel-in-der-bestattungskultur-die-friedhoefe-der-zukunft-100.html</a:t>
            </a:r>
            <a:endParaRPr sz="1000"/>
          </a:p>
          <a:p>
            <a:pPr indent="0" lvl="0" marL="0" rtl="0" algn="l">
              <a:lnSpc>
                <a:spcPct val="115000"/>
              </a:lnSpc>
              <a:spcBef>
                <a:spcPts val="0"/>
              </a:spcBef>
              <a:spcAft>
                <a:spcPts val="0"/>
              </a:spcAft>
              <a:buClr>
                <a:schemeClr val="dk1"/>
              </a:buClr>
              <a:buSzPts val="1100"/>
              <a:buFont typeface="Arial"/>
              <a:buNone/>
            </a:pPr>
            <a:r>
              <a:rPr lang="de-DE" sz="1000"/>
              <a:t>	• Märtin Bestattungen (o.J.):  Ökologisch bestatten aus Verantwortung für die Natur. Online: https://www.anita-maertin-bestattungen.de/uber-uns/verantwortung-fur-die-natur/</a:t>
            </a:r>
            <a:endParaRPr sz="1000"/>
          </a:p>
          <a:p>
            <a:pPr indent="0" lvl="0" marL="457200" marR="0" rtl="0" algn="l">
              <a:lnSpc>
                <a:spcPct val="115000"/>
              </a:lnSpc>
              <a:spcBef>
                <a:spcPts val="0"/>
              </a:spcBef>
              <a:spcAft>
                <a:spcPts val="0"/>
              </a:spcAft>
              <a:buSzPts val="1400"/>
              <a:buNone/>
            </a:pPr>
            <a:r>
              <a:rPr lang="de-DE" sz="1000"/>
              <a:t>MDR Wissen (2021): VERSTORBENE KOMPOSTIEREN - Der Traum von der ökologischen Bestattung. Online: https://www.mdr.de/wissen/kompostieren-oekologische-bestattung-100.html</a:t>
            </a:r>
            <a:endParaRPr b="1" sz="1000"/>
          </a:p>
          <a:p>
            <a:pPr indent="0" lvl="0" marL="0" rtl="0" algn="l">
              <a:lnSpc>
                <a:spcPct val="100000"/>
              </a:lnSpc>
              <a:spcBef>
                <a:spcPts val="0"/>
              </a:spcBef>
              <a:spcAft>
                <a:spcPts val="0"/>
              </a:spcAft>
              <a:buSzPts val="1400"/>
              <a:buNone/>
            </a:pPr>
            <a:r>
              <a:t/>
            </a:r>
            <a:endParaRPr sz="1000"/>
          </a:p>
        </p:txBody>
      </p:sp>
      <p:sp>
        <p:nvSpPr>
          <p:cNvPr id="72" name="Google Shape;72;g1b729a89ab5_0_1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bb0fdc41ce_0_503: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1bb0fdc41ce_0_503:notes"/>
          <p:cNvSpPr txBox="1"/>
          <p:nvPr>
            <p:ph idx="1" type="body"/>
          </p:nvPr>
        </p:nvSpPr>
        <p:spPr>
          <a:xfrm>
            <a:off x="503238" y="3816350"/>
            <a:ext cx="6145212" cy="621015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00"/>
              <a:t>Beschreibung</a:t>
            </a:r>
            <a:endParaRPr sz="1000"/>
          </a:p>
          <a:p>
            <a:pPr indent="0" lvl="0" marL="0" rtl="0" algn="l">
              <a:lnSpc>
                <a:spcPct val="100000"/>
              </a:lnSpc>
              <a:spcBef>
                <a:spcPts val="0"/>
              </a:spcBef>
              <a:spcAft>
                <a:spcPts val="0"/>
              </a:spcAft>
              <a:buClr>
                <a:schemeClr val="dk1"/>
              </a:buClr>
              <a:buSzPts val="1400"/>
              <a:buFont typeface="Arial"/>
              <a:buNone/>
            </a:pPr>
            <a:r>
              <a:rPr lang="de-DE" sz="1000"/>
              <a:t>Im Bestattungswesen gibt es einige Innovationen, die auch Vorteile hinsichtlich der Nachhaltigkeit ausweisen, z.B. geringerer Energieverbrauch, geringeren Flächenbedarf, Särge mit weniger Material etc. Neben der klassischen Erdbestattung und der Feuerbestattung mit anschließender Urnenbeisetzung sind aktuell auch die Alkalische Hydrolyse (</a:t>
            </a:r>
            <a:r>
              <a:rPr lang="de-DE" sz="1000">
                <a:highlight>
                  <a:srgbClr val="FFFFFF"/>
                </a:highlight>
              </a:rPr>
              <a:t>Resomation)</a:t>
            </a:r>
            <a:r>
              <a:rPr lang="de-DE" sz="1000"/>
              <a:t>, die Gefriertrocknung (Promession), das Capsula Mundi-Verfahren oder die Kompostierung Methoden, die in anderen Ländern bereits angewendet werden (vgl. GBV o.J., Bartling-Braun</a:t>
            </a:r>
            <a:r>
              <a:rPr lang="de-DE" sz="1000">
                <a:highlight>
                  <a:srgbClr val="FFFFFF"/>
                </a:highlight>
              </a:rPr>
              <a:t> </a:t>
            </a:r>
            <a:r>
              <a:rPr lang="de-DE" sz="1000"/>
              <a:t>GbR 2020, MDR 2021). </a:t>
            </a:r>
            <a:r>
              <a:rPr lang="de-DE" sz="1000">
                <a:highlight>
                  <a:srgbClr val="FFFFFF"/>
                </a:highlight>
              </a:rPr>
              <a:t>Aufgrund des Föderalismus in Deutschland wird das Bestattungsgesetz separat von den einzelnen Bundesländern geregelt (BDB o.J.), sodass es auch bei Innovationen keine bundesweit einheitliche Regelung gibt. Eine möglichst nachhaltige Bestattung zu wählen ist damit aktuell auch abhängig vom Wohnort.</a:t>
            </a:r>
            <a:endParaRPr sz="1000"/>
          </a:p>
          <a:p>
            <a:pPr indent="0" lvl="0" marL="0" rtl="0" algn="l">
              <a:lnSpc>
                <a:spcPct val="100000"/>
              </a:lnSpc>
              <a:spcBef>
                <a:spcPts val="0"/>
              </a:spcBef>
              <a:spcAft>
                <a:spcPts val="0"/>
              </a:spcAft>
              <a:buClr>
                <a:schemeClr val="dk1"/>
              </a:buClr>
              <a:buSzPts val="1400"/>
              <a:buFont typeface="Arial"/>
              <a:buNone/>
            </a:pPr>
            <a:r>
              <a:t/>
            </a:r>
            <a:endParaRPr b="1" sz="1000"/>
          </a:p>
          <a:p>
            <a:pPr indent="0" lvl="0" marL="0" rtl="0" algn="l">
              <a:lnSpc>
                <a:spcPct val="100000"/>
              </a:lnSpc>
              <a:spcBef>
                <a:spcPts val="0"/>
              </a:spcBef>
              <a:spcAft>
                <a:spcPts val="0"/>
              </a:spcAft>
              <a:buClr>
                <a:schemeClr val="dk1"/>
              </a:buClr>
              <a:buSzPts val="1400"/>
              <a:buFont typeface="Arial"/>
              <a:buNone/>
            </a:pPr>
            <a:r>
              <a:rPr b="1" lang="de-DE" sz="1000"/>
              <a:t>Aufgabe</a:t>
            </a:r>
            <a:endParaRPr/>
          </a:p>
          <a:p>
            <a:pPr indent="-292100" lvl="0" marL="457200" rtl="0" algn="l">
              <a:lnSpc>
                <a:spcPct val="100000"/>
              </a:lnSpc>
              <a:spcBef>
                <a:spcPts val="0"/>
              </a:spcBef>
              <a:spcAft>
                <a:spcPts val="0"/>
              </a:spcAft>
              <a:buClr>
                <a:schemeClr val="dk1"/>
              </a:buClr>
              <a:buSzPts val="1000"/>
              <a:buFont typeface="Calibri"/>
              <a:buChar char="•"/>
            </a:pPr>
            <a:r>
              <a:rPr lang="de-DE" sz="1000"/>
              <a:t>Rechtliche Grundlage bzgl. der verschiedenen Bestattungsformen (Erdbestattung, Feuerbestattung/Kremation, Alkalische Hydrolyse, Gefriertrocknung/ Promession, Capsula Mundi, Kompostierung) im Bundesland kennen, in dem die Ausbildung absolviert wird</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Wissen über die Nachhaltigkeitsaspekte aller Bestattungsformen (Erdbestattung, Feuerbestattung/Kremation, Alkalische Hydrolyse, Gefriertrocknung/ Promession, Capsula Mundi, Kompostierung) aneignen und und in einem Gespräch mit einem Mitschüler oder Mitschülerin anwenden können</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Wissen über Nachhaltigkeitsaspekte (CO</a:t>
            </a:r>
            <a:r>
              <a:rPr baseline="-25000" lang="de-DE" sz="1000"/>
              <a:t>2</a:t>
            </a:r>
            <a:r>
              <a:rPr lang="de-DE" sz="1000"/>
              <a:t>-Emissionen, Flächenbedarf, Energiebedarf, Ressourceneinsatz, etc.) des Bestattungsortes (Friedhof, Friedwälder, Feuerbestattung in Wasser oder auf Wiese) haben und einem Mitschüler oder einer Mitschülerin erklären können</a:t>
            </a:r>
            <a:endParaRPr sz="1000"/>
          </a:p>
          <a:p>
            <a:pPr indent="0" lvl="0" marL="0" rtl="0" algn="l">
              <a:lnSpc>
                <a:spcPct val="100000"/>
              </a:lnSpc>
              <a:spcBef>
                <a:spcPts val="0"/>
              </a:spcBef>
              <a:spcAft>
                <a:spcPts val="0"/>
              </a:spcAft>
              <a:buClr>
                <a:schemeClr val="dk1"/>
              </a:buClr>
              <a:buSzPts val="1100"/>
              <a:buFont typeface="Arial"/>
              <a:buNone/>
            </a:pPr>
            <a:r>
              <a:t/>
            </a:r>
            <a:endParaRPr b="1" sz="1000"/>
          </a:p>
          <a:p>
            <a:pPr indent="0" lvl="0" marL="0" rtl="0" algn="l">
              <a:lnSpc>
                <a:spcPct val="100000"/>
              </a:lnSpc>
              <a:spcBef>
                <a:spcPts val="0"/>
              </a:spcBef>
              <a:spcAft>
                <a:spcPts val="0"/>
              </a:spcAft>
              <a:buClr>
                <a:schemeClr val="dk1"/>
              </a:buClr>
              <a:buSzPts val="1100"/>
              <a:buFont typeface="Arial"/>
              <a:buNone/>
            </a:pPr>
            <a:r>
              <a:rPr b="1" lang="de-DE" sz="1000"/>
              <a:t>Quellen und Abbildung</a:t>
            </a:r>
            <a:endParaRPr/>
          </a:p>
          <a:p>
            <a:pPr indent="-158750" lvl="0" marL="171450" rtl="0" algn="l">
              <a:lnSpc>
                <a:spcPct val="100000"/>
              </a:lnSpc>
              <a:spcBef>
                <a:spcPts val="0"/>
              </a:spcBef>
              <a:spcAft>
                <a:spcPts val="0"/>
              </a:spcAft>
              <a:buClr>
                <a:schemeClr val="dk1"/>
              </a:buClr>
              <a:buSzPts val="1000"/>
              <a:buFont typeface="Calibri"/>
              <a:buChar char="•"/>
            </a:pPr>
            <a:r>
              <a:rPr lang="de-DE" sz="1000">
                <a:highlight>
                  <a:srgbClr val="FFFFFF"/>
                </a:highlight>
              </a:rPr>
              <a:t>Resomation Ltd über heise online (2017): </a:t>
            </a:r>
            <a:r>
              <a:rPr lang="de-DE" sz="1000"/>
              <a:t>Auflösen statt Verbrennen: Beerdigungen sollen umweltfreundlicher werden. Online: </a:t>
            </a:r>
            <a:r>
              <a:rPr lang="de-DE" sz="1000" u="sng">
                <a:solidFill>
                  <a:schemeClr val="hlink"/>
                </a:solidFill>
                <a:hlinkClick r:id="rId2"/>
              </a:rPr>
              <a:t>https://www.heise.de/newsticker/meldung/Aufloesen-statt-Verbrennen-Beerdigungen-sollen-umweltfreundlicher-werden-3814891.html</a:t>
            </a:r>
            <a:r>
              <a:rPr lang="de-DE" sz="1000"/>
              <a:t> </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solidFill>
                  <a:srgbClr val="2B2B2B"/>
                </a:solidFill>
              </a:rPr>
              <a:t>The Weather Company International (2022): Klimaneutrale Bestattung: Kompostieren im Kokon. Online: </a:t>
            </a:r>
            <a:r>
              <a:rPr lang="de-DE" sz="1000" u="sng">
                <a:solidFill>
                  <a:schemeClr val="hlink"/>
                </a:solidFill>
                <a:hlinkClick r:id="rId3"/>
              </a:rPr>
              <a:t>https://weather.com/de-DE/wissen/klima/news/2022-03-06-klimaneutrale-bestattung-kompostieren-im-kokon</a:t>
            </a:r>
            <a:r>
              <a:rPr lang="de-DE" sz="1000">
                <a:solidFill>
                  <a:srgbClr val="2B2B2B"/>
                </a:solidFill>
              </a:rPr>
              <a:t> </a:t>
            </a:r>
            <a:endParaRPr sz="1000"/>
          </a:p>
          <a:p>
            <a:pPr indent="-158750" lvl="0" marL="171450" rtl="0" algn="l">
              <a:lnSpc>
                <a:spcPct val="100000"/>
              </a:lnSpc>
              <a:spcBef>
                <a:spcPts val="0"/>
              </a:spcBef>
              <a:spcAft>
                <a:spcPts val="0"/>
              </a:spcAft>
              <a:buClr>
                <a:schemeClr val="dk1"/>
              </a:buClr>
              <a:buSzPts val="1000"/>
              <a:buChar char="•"/>
            </a:pPr>
            <a:r>
              <a:rPr lang="de-DE" sz="1000">
                <a:solidFill>
                  <a:srgbClr val="232323"/>
                </a:solidFill>
              </a:rPr>
              <a:t>GBV Gesellschaft für Bestattungen und Vorsorge mbH (o.J.): Promession. Online: </a:t>
            </a:r>
            <a:r>
              <a:rPr lang="de-DE" sz="1000" u="sng">
                <a:solidFill>
                  <a:schemeClr val="hlink"/>
                </a:solidFill>
                <a:hlinkClick r:id="rId4"/>
              </a:rPr>
              <a:t>https://www.bestattungsplanung.de/bestattung/bestattungsarten/promession.html</a:t>
            </a:r>
            <a:r>
              <a:rPr lang="de-DE" sz="1000">
                <a:solidFill>
                  <a:srgbClr val="232323"/>
                </a:solidFill>
              </a:rPr>
              <a:t> </a:t>
            </a:r>
            <a:endParaRPr sz="1000">
              <a:solidFill>
                <a:srgbClr val="232323"/>
              </a:solidFill>
            </a:endParaRPr>
          </a:p>
          <a:p>
            <a:pPr indent="-158750" lvl="0" marL="171450" rtl="0" algn="l">
              <a:lnSpc>
                <a:spcPct val="100000"/>
              </a:lnSpc>
              <a:spcBef>
                <a:spcPts val="0"/>
              </a:spcBef>
              <a:spcAft>
                <a:spcPts val="0"/>
              </a:spcAft>
              <a:buClr>
                <a:srgbClr val="232323"/>
              </a:buClr>
              <a:buSzPts val="1000"/>
              <a:buChar char="•"/>
            </a:pPr>
            <a:r>
              <a:rPr lang="de-DE" sz="1000"/>
              <a:t>Bartling-Braun</a:t>
            </a:r>
            <a:r>
              <a:rPr lang="de-DE" sz="1000">
                <a:highlight>
                  <a:srgbClr val="FFFFFF"/>
                </a:highlight>
              </a:rPr>
              <a:t> </a:t>
            </a:r>
            <a:r>
              <a:rPr lang="de-DE" sz="1000"/>
              <a:t>GbR (2020): Resomation wird in den Niederlanden erlaubt. Online: </a:t>
            </a:r>
            <a:r>
              <a:rPr lang="de-DE" sz="1000" u="sng">
                <a:solidFill>
                  <a:schemeClr val="hlink"/>
                </a:solidFill>
                <a:hlinkClick r:id="rId5"/>
              </a:rPr>
              <a:t>https://www.kontrolliertes-krematorium.de/2020/11/21/resomation-wird-in-den-niederlanden-erlaubt/</a:t>
            </a:r>
            <a:r>
              <a:rPr lang="de-DE" sz="1000"/>
              <a:t> </a:t>
            </a:r>
            <a:endParaRPr sz="1000"/>
          </a:p>
          <a:p>
            <a:pPr indent="-158750" lvl="0" marL="171450" rtl="0" algn="l">
              <a:lnSpc>
                <a:spcPct val="100000"/>
              </a:lnSpc>
              <a:spcBef>
                <a:spcPts val="0"/>
              </a:spcBef>
              <a:spcAft>
                <a:spcPts val="0"/>
              </a:spcAft>
              <a:buClr>
                <a:srgbClr val="232323"/>
              </a:buClr>
              <a:buSzPts val="1000"/>
              <a:buFont typeface="Arial"/>
              <a:buChar char="•"/>
            </a:pPr>
            <a:r>
              <a:rPr lang="de-DE" sz="1000">
                <a:solidFill>
                  <a:srgbClr val="232323"/>
                </a:solidFill>
              </a:rPr>
              <a:t>MDR Mitteldeutscher Rundfunk (2021): </a:t>
            </a:r>
            <a:r>
              <a:rPr lang="de-DE" sz="1000">
                <a:solidFill>
                  <a:srgbClr val="313131"/>
                </a:solidFill>
                <a:highlight>
                  <a:srgbClr val="FFFFFF"/>
                </a:highlight>
              </a:rPr>
              <a:t>Der Traum von der ökologischen Bestattung. Online: </a:t>
            </a:r>
            <a:r>
              <a:rPr lang="de-DE" sz="1000" u="sng">
                <a:solidFill>
                  <a:schemeClr val="hlink"/>
                </a:solidFill>
                <a:highlight>
                  <a:srgbClr val="FFFFFF"/>
                </a:highlight>
                <a:hlinkClick r:id="rId6"/>
              </a:rPr>
              <a:t>https://www.mdr.de/wissen/kompostieren-oekologische-bestattung-100.html</a:t>
            </a:r>
            <a:r>
              <a:rPr lang="de-DE" sz="1000">
                <a:solidFill>
                  <a:srgbClr val="313131"/>
                </a:solidFill>
                <a:highlight>
                  <a:srgbClr val="FFFFFF"/>
                </a:highlight>
              </a:rPr>
              <a:t> </a:t>
            </a:r>
            <a:endParaRPr sz="1000">
              <a:solidFill>
                <a:srgbClr val="313131"/>
              </a:solidFill>
              <a:highlight>
                <a:srgbClr val="FFFFFF"/>
              </a:highlight>
            </a:endParaRPr>
          </a:p>
          <a:p>
            <a:pPr indent="-158750" lvl="0" marL="171450" rtl="0" algn="l">
              <a:lnSpc>
                <a:spcPct val="100000"/>
              </a:lnSpc>
              <a:spcBef>
                <a:spcPts val="0"/>
              </a:spcBef>
              <a:spcAft>
                <a:spcPts val="0"/>
              </a:spcAft>
              <a:buClr>
                <a:srgbClr val="313131"/>
              </a:buClr>
              <a:buSzPts val="1000"/>
              <a:buFont typeface="Open Sans"/>
              <a:buChar char="•"/>
            </a:pPr>
            <a:r>
              <a:rPr lang="de-DE" sz="1000">
                <a:solidFill>
                  <a:srgbClr val="313131"/>
                </a:solidFill>
                <a:highlight>
                  <a:srgbClr val="FFFFFF"/>
                </a:highlight>
              </a:rPr>
              <a:t>BDB Bundesverband Deutscher Bestatter e.V. (o.J.): </a:t>
            </a:r>
            <a:r>
              <a:rPr lang="de-DE" sz="1000"/>
              <a:t>Bestattungsgesetz: Bestattungsrecht der einzelnen Bundesländer. Online: </a:t>
            </a:r>
            <a:r>
              <a:rPr lang="de-DE" sz="1000" u="sng">
                <a:solidFill>
                  <a:schemeClr val="hlink"/>
                </a:solidFill>
                <a:hlinkClick r:id="rId7"/>
              </a:rPr>
              <a:t>https://www.bestatter.de/wissen/beerdigung-und-bestattung/bestattungsgesetz-bestattungsrecht/</a:t>
            </a:r>
            <a:r>
              <a:rPr lang="de-DE" sz="1000"/>
              <a:t> </a:t>
            </a:r>
            <a:endParaRPr sz="1000"/>
          </a:p>
          <a:p>
            <a:pPr indent="0" lvl="0" marL="457200" rtl="0" algn="l">
              <a:lnSpc>
                <a:spcPct val="100000"/>
              </a:lnSpc>
              <a:spcBef>
                <a:spcPts val="0"/>
              </a:spcBef>
              <a:spcAft>
                <a:spcPts val="0"/>
              </a:spcAft>
              <a:buSzPts val="1400"/>
              <a:buNone/>
            </a:pPr>
            <a:r>
              <a:t/>
            </a:r>
            <a:endParaRPr b="1" sz="2400">
              <a:solidFill>
                <a:srgbClr val="313131"/>
              </a:solidFill>
              <a:highlight>
                <a:srgbClr val="FFFFFF"/>
              </a:highlight>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b="1" sz="1000"/>
          </a:p>
        </p:txBody>
      </p:sp>
      <p:sp>
        <p:nvSpPr>
          <p:cNvPr id="95" name="Google Shape;95;g1bb0fdc41ce_0_50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b729a89ab5_0_0: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1b729a89ab5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
        <p:nvSpPr>
          <p:cNvPr id="108" name="Google Shape;108;g1b729a89ab5_0_0:notes"/>
          <p:cNvSpPr txBox="1"/>
          <p:nvPr>
            <p:ph idx="1" type="body"/>
          </p:nvPr>
        </p:nvSpPr>
        <p:spPr>
          <a:xfrm>
            <a:off x="503238" y="3888731"/>
            <a:ext cx="6145212" cy="615903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00"/>
              <a:t>Beschreibung</a:t>
            </a:r>
            <a:endParaRPr sz="1000"/>
          </a:p>
          <a:p>
            <a:pPr indent="0" lvl="0" marL="0" rtl="0" algn="l">
              <a:lnSpc>
                <a:spcPct val="115000"/>
              </a:lnSpc>
              <a:spcBef>
                <a:spcPts val="0"/>
              </a:spcBef>
              <a:spcAft>
                <a:spcPts val="0"/>
              </a:spcAft>
              <a:buSzPts val="1100"/>
              <a:buNone/>
            </a:pPr>
            <a:r>
              <a:rPr lang="de-DE" sz="1000"/>
              <a:t>Mikroplastik sind Plastikstücke, die kleiner als 5mm und teilweise mit bloßem Auge schwer oder gar nicht zu erkennen sind (UBA 2020). Vermeidbare Einträge von Kunststoffen in die Umwelt sind unbedingt zu verhindern, da sich große Kunststoffteile im Laufe der Zeit zu Mikroplastik zersetzen und die Entfernung dieser Kleinteile aus der Umwelt kaum möglich ist (UBA o.J.). Im Bestattungswesen zählen hierzu z.B. Plastikausstattungen in Särgen, Stoffen zur Modellierung von Leichen z.B. nach Unfällen oder die Bekleidung von Verstorbenen, wenn diese Kunststofffasern (Elasthan, Spandex, Lycra, Asota, Dyneema, Diolen, Trevira, Nylon, Perlon, Dederon, Grilon, Kevlar, Nomex oder Twaron) enthalten (Codecheck 2018).  Laut der WHO scheint „Mikroplastik im Trinkwasser nach heutigem Stand kein Gesundheitsrisiko darzustellen“ (Science Media Center Germany 2019), allerdings sei weitere Forschung notwendig (ebd.). </a:t>
            </a:r>
            <a:endParaRPr sz="1000"/>
          </a:p>
          <a:p>
            <a:pPr indent="0" lvl="0" marL="0" rtl="0" algn="l">
              <a:lnSpc>
                <a:spcPct val="115000"/>
              </a:lnSpc>
              <a:spcBef>
                <a:spcPts val="600"/>
              </a:spcBef>
              <a:spcAft>
                <a:spcPts val="0"/>
              </a:spcAft>
              <a:buSzPts val="1100"/>
              <a:buNone/>
            </a:pPr>
            <a:r>
              <a:rPr lang="de-DE" sz="1000"/>
              <a:t>Im Zuge der Verabschiedungskultur und dem Wunsch, die Verstorbenen bei der Beerdigung noch einmal zu sehen, werden auch heutzutage noch Leichen konserviert. Ziel ist es, den Zersetzungsprozess zu verlangsamen und ästhetische Merkmale der Verstorbenen kurzfristig zu erhalten, z.B. bei einer öffentlichen Aufbahrung oder einer Überführung ins Ausland. Das Schlagwort ist “Modern Embalming” (BDB o.J.). Die hierfür verwendeten Lösungen (z.B. “Regal 30”) haben Formaldehyd als Hauptbestandteil. Formaldehyd ist als “möglicherweise krebserregend” eingestuft (BfR 2006) und wird weltweit in hohen Mengen industriell produziert und zur Herstellung vieler Produkte verwendet (BfR 2006 b). Es ist zudem als wassergefährdend eingestuft, wobei Grenzwerte in der Trinkwasserverordnung bisher nicht festgelegt sind. Dennoch kann Formaldehyd durch seinen universellen Einsatz über Bodenbelastungen eventuell sogar in Trinkwasser eingetragen werden (Weka Business Medien o.J.). Zudem kann Formaldehyd als Klebstoffbestandteil in Holzwerkstoffen enthalten sein (UBA 2015), so z.B. auch bei Särgen und kann über diesen Weg wieder in die Umwelt gelangen</a:t>
            </a:r>
            <a:endParaRPr sz="1100">
              <a:latin typeface="Merriweather"/>
              <a:ea typeface="Merriweather"/>
              <a:cs typeface="Merriweather"/>
              <a:sym typeface="Merriweather"/>
            </a:endParaRPr>
          </a:p>
          <a:p>
            <a:pPr indent="0" lvl="0" marL="0" rtl="0" algn="l">
              <a:lnSpc>
                <a:spcPct val="115000"/>
              </a:lnSpc>
              <a:spcBef>
                <a:spcPts val="600"/>
              </a:spcBef>
              <a:spcAft>
                <a:spcPts val="0"/>
              </a:spcAft>
              <a:buSzPts val="1100"/>
              <a:buNone/>
            </a:pPr>
            <a:r>
              <a:rPr b="1" lang="de-DE" sz="1000"/>
              <a:t>Aufgabe</a:t>
            </a:r>
            <a:endParaRPr sz="1000">
              <a:highlight>
                <a:srgbClr val="FF7E79"/>
              </a:highlight>
            </a:endParaRPr>
          </a:p>
          <a:p>
            <a:pPr indent="-292100" lvl="0" marL="457200" rtl="0" algn="l">
              <a:lnSpc>
                <a:spcPct val="100000"/>
              </a:lnSpc>
              <a:spcBef>
                <a:spcPts val="600"/>
              </a:spcBef>
              <a:spcAft>
                <a:spcPts val="0"/>
              </a:spcAft>
              <a:buClr>
                <a:schemeClr val="dk1"/>
              </a:buClr>
              <a:buSzPts val="1000"/>
              <a:buFont typeface="Calibri"/>
              <a:buChar char="●"/>
            </a:pPr>
            <a:r>
              <a:rPr lang="de-DE" sz="1000"/>
              <a:t>Chemikalien, die bei der Preparation des Leichnams genutzt werden, hinsichtlich Gesundheit und Umweltbelastung in einer Liste aufführen und nach Gefährlichkeit ordnen</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die Belastung für Böden (Grundwasser, Chemikalien) in Friedwäldern durch Krematoriumsasche einem Mitschüler oder Mitschülerin erklären</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Recherchieren und Zusammenstellen der Anforderungen an Krematorien gemäß  27. Bundes-Immissionsschutz-Verordnung (27. ⁠BImSchV⁠) und der VDI-Richtlinie 3891</a:t>
            </a:r>
            <a:endParaRPr sz="1000">
              <a:highlight>
                <a:srgbClr val="FF7E79"/>
              </a:highlight>
            </a:endParaRPr>
          </a:p>
          <a:p>
            <a:pPr indent="0" lvl="0" marL="0" rtl="0" algn="l">
              <a:lnSpc>
                <a:spcPct val="100000"/>
              </a:lnSpc>
              <a:spcBef>
                <a:spcPts val="0"/>
              </a:spcBef>
              <a:spcAft>
                <a:spcPts val="0"/>
              </a:spcAft>
              <a:buClr>
                <a:schemeClr val="dk1"/>
              </a:buClr>
              <a:buSzPts val="1400"/>
              <a:buFont typeface="Arial"/>
              <a:buNone/>
            </a:pPr>
            <a:r>
              <a:t/>
            </a:r>
            <a:endParaRPr sz="1000">
              <a:highlight>
                <a:schemeClr val="accent2"/>
              </a:highlight>
            </a:endParaRPr>
          </a:p>
          <a:p>
            <a:pPr indent="0" lvl="0" marL="0" rtl="0" algn="l">
              <a:lnSpc>
                <a:spcPct val="100000"/>
              </a:lnSpc>
              <a:spcBef>
                <a:spcPts val="0"/>
              </a:spcBef>
              <a:spcAft>
                <a:spcPts val="0"/>
              </a:spcAft>
              <a:buSzPts val="1100"/>
              <a:buNone/>
            </a:pPr>
            <a:r>
              <a:rPr b="1" lang="de-DE" sz="1000"/>
              <a:t>Quellen und Abbildung</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Science Media Center Germany (2019): WHO Bericht zu Mikroplastik im Trinkwasser. Online: </a:t>
            </a:r>
            <a:r>
              <a:rPr lang="de-DE" sz="1000" u="sng">
                <a:solidFill>
                  <a:srgbClr val="1155CC"/>
                </a:solidFill>
                <a:hlinkClick r:id="rId2">
                  <a:extLst>
                    <a:ext uri="{A12FA001-AC4F-418D-AE19-62706E023703}">
                      <ahyp:hlinkClr val="tx"/>
                    </a:ext>
                  </a:extLst>
                </a:hlinkClick>
              </a:rPr>
              <a:t>https://www.sciencemediacenter.de/alle-angebote/research-in-context/details/news/who-bericht-zu-mikroplastik-im-trinkwasser/</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BDB Bundesverband Deutscher Bestatter e.V. (o.J): Einbalsamierung: Modern Embalming &amp; Mumifizierung. Online: </a:t>
            </a:r>
            <a:r>
              <a:rPr lang="de-DE" sz="1000" u="sng">
                <a:solidFill>
                  <a:srgbClr val="1155CC"/>
                </a:solidFill>
                <a:hlinkClick r:id="rId3">
                  <a:extLst>
                    <a:ext uri="{A12FA001-AC4F-418D-AE19-62706E023703}">
                      <ahyp:hlinkClr val="tx"/>
                    </a:ext>
                  </a:extLst>
                </a:hlinkClick>
              </a:rPr>
              <a:t>https://www.bestatter.de/wissen/beerdigung-und-bestattung/einbalsamierung-embalming/</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BfR Bundesinstitut für Risikobewertung (2006): Toxikologische Bewertung von Formaldehyd. Online:</a:t>
            </a:r>
            <a:r>
              <a:rPr lang="de-DE" sz="1000" u="sng">
                <a:solidFill>
                  <a:srgbClr val="1155CC"/>
                </a:solidFill>
                <a:hlinkClick r:id="rId4">
                  <a:extLst>
                    <a:ext uri="{A12FA001-AC4F-418D-AE19-62706E023703}">
                      <ahyp:hlinkClr val="tx"/>
                    </a:ext>
                  </a:extLst>
                </a:hlinkClick>
              </a:rPr>
              <a:t> https://www.bfr.bund.de/cm/343/toxikologische_bewertung_von_formaldehyd.pdf</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BfR Bundesinstitut für Risikobewertung (2006 b): Wissenschaftliche Bewertung von Formaldehyd: Neue Perspektiven für den Verbraucherschutz? Online: </a:t>
            </a:r>
            <a:r>
              <a:rPr lang="de-DE" sz="1000" u="sng">
                <a:solidFill>
                  <a:srgbClr val="1155CC"/>
                </a:solidFill>
                <a:hlinkClick r:id="rId5">
                  <a:extLst>
                    <a:ext uri="{A12FA001-AC4F-418D-AE19-62706E023703}">
                      <ahyp:hlinkClr val="tx"/>
                    </a:ext>
                  </a:extLst>
                </a:hlinkClick>
              </a:rPr>
              <a:t>https://www.bfr.bund.de/cm/343/wissenschaftliche_bewertung_von_formaldehyd_programm.pdf</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Weka Business Medien (o.J): Formaldehyd in Trinkwasser? Online:</a:t>
            </a:r>
            <a:r>
              <a:rPr lang="de-DE" sz="1000" u="sng">
                <a:solidFill>
                  <a:srgbClr val="1155CC"/>
                </a:solidFill>
                <a:hlinkClick r:id="rId6">
                  <a:extLst>
                    <a:ext uri="{A12FA001-AC4F-418D-AE19-62706E023703}">
                      <ahyp:hlinkClr val="tx"/>
                    </a:ext>
                  </a:extLst>
                </a:hlinkClick>
              </a:rPr>
              <a:t> https://www.labo.de/reinstwasser-wasseranalytik/bilder/formaldehyd-in-trinkwasser-------hochsensitive-analyse-mit--robuster-hplc-methode-3.htm</a:t>
            </a:r>
            <a:r>
              <a:rPr lang="de-DE" sz="1000"/>
              <a:t> </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UBA Umweltbundesamt (2015): Formaldehyd. Online:</a:t>
            </a:r>
            <a:r>
              <a:rPr lang="de-DE" sz="1000" u="sng">
                <a:solidFill>
                  <a:srgbClr val="1155CC"/>
                </a:solidFill>
                <a:hlinkClick r:id="rId7">
                  <a:extLst>
                    <a:ext uri="{A12FA001-AC4F-418D-AE19-62706E023703}">
                      <ahyp:hlinkClr val="tx"/>
                    </a:ext>
                  </a:extLst>
                </a:hlinkClick>
              </a:rPr>
              <a:t> https://www.umweltbundesamt.de/themen/gesundheit/umwelteinfluesse-auf-den-menschen/chemische-stoffe/formaldehyd#was-bedeutet-krebserzeugend</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UBA Umweltbundesamt (2020): Was ist Mikroplastik? Online:</a:t>
            </a:r>
            <a:r>
              <a:rPr lang="de-DE" sz="1000" u="sng">
                <a:solidFill>
                  <a:srgbClr val="1155CC"/>
                </a:solidFill>
                <a:hlinkClick r:id="rId8">
                  <a:extLst>
                    <a:ext uri="{A12FA001-AC4F-418D-AE19-62706E023703}">
                      <ahyp:hlinkClr val="tx"/>
                    </a:ext>
                  </a:extLst>
                </a:hlinkClick>
              </a:rPr>
              <a:t> https://www.umweltbundesamt.de/service/uba-fragen/was-ist-mikroplastik</a:t>
            </a:r>
            <a:r>
              <a:rPr lang="de-DE" sz="1000"/>
              <a:t> </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UBA Umweltbundesamt (o.J): Kunststoffe in Böden - Derzeitiger Kenntnisstand zu Einträgen und Wirkungen. Online:</a:t>
            </a:r>
            <a:r>
              <a:rPr lang="de-DE" sz="1000" u="sng">
                <a:solidFill>
                  <a:srgbClr val="1155CC"/>
                </a:solidFill>
                <a:hlinkClick r:id="rId9">
                  <a:extLst>
                    <a:ext uri="{A12FA001-AC4F-418D-AE19-62706E023703}">
                      <ahyp:hlinkClr val="tx"/>
                    </a:ext>
                  </a:extLst>
                </a:hlinkClick>
              </a:rPr>
              <a:t> https://www.umweltbundesamt.de/sites/default/files/medien/421/publikationen/factsheet_kunstoffe_in_boeden.pdf</a:t>
            </a:r>
            <a:r>
              <a:rPr lang="de-DE" sz="1000"/>
              <a:t> </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Codecheck (2018): Diese Fasern in Deiner Kleidung sind aus Plastik. Online:</a:t>
            </a:r>
            <a:r>
              <a:rPr lang="de-DE" sz="1000" u="sng">
                <a:solidFill>
                  <a:srgbClr val="1155CC"/>
                </a:solidFill>
                <a:hlinkClick r:id="rId10">
                  <a:extLst>
                    <a:ext uri="{A12FA001-AC4F-418D-AE19-62706E023703}">
                      <ahyp:hlinkClr val="tx"/>
                    </a:ext>
                  </a:extLst>
                </a:hlinkClick>
              </a:rPr>
              <a:t> https://www.codecheck.info/news/Diese-Fasern-in-Deiner-Kleidung-sind-aus-Plastik-262205</a:t>
            </a:r>
            <a:r>
              <a:rPr lang="de-DE" sz="1000"/>
              <a:t> </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Pixabay (o.J.): _Alicja_ Online: </a:t>
            </a:r>
            <a:r>
              <a:rPr lang="de-DE" sz="1000" u="sng">
                <a:solidFill>
                  <a:schemeClr val="hlink"/>
                </a:solidFill>
                <a:hlinkClick r:id="rId11"/>
              </a:rPr>
              <a:t>https://pixabay.com/de/photos/krücken-klumpen-ball-styropor-3857761/</a:t>
            </a:r>
            <a:r>
              <a:rPr lang="de-DE" sz="1000"/>
              <a:t> </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Pixabay (o.J.): Monsterkoi Online: </a:t>
            </a:r>
            <a:r>
              <a:rPr lang="de-DE" sz="1000" u="sng">
                <a:solidFill>
                  <a:schemeClr val="hlink"/>
                </a:solidFill>
                <a:hlinkClick r:id="rId12"/>
              </a:rPr>
              <a:t>https://pixabay.com/de/photos/folie-verpackt-eingepackt-967256/</a:t>
            </a:r>
            <a:r>
              <a:rPr lang="de-DE" sz="1000"/>
              <a:t> </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t>Pixabay (o.J.): burlesonmatthew Online: </a:t>
            </a:r>
            <a:r>
              <a:rPr lang="de-DE" sz="1000" u="sng">
                <a:solidFill>
                  <a:schemeClr val="hlink"/>
                </a:solidFill>
                <a:hlinkClick r:id="rId13"/>
              </a:rPr>
              <a:t>https://pixabay.com/de/photos/formaldehyd-chemisch-wissenschaft-2648717/</a:t>
            </a:r>
            <a:r>
              <a:rPr lang="de-DE" sz="1000"/>
              <a:t> </a:t>
            </a:r>
            <a:endParaRPr sz="1000"/>
          </a:p>
          <a:p>
            <a:pPr indent="-158750" lvl="0" marL="171450" rtl="0" algn="l">
              <a:lnSpc>
                <a:spcPct val="100000"/>
              </a:lnSpc>
              <a:spcBef>
                <a:spcPts val="0"/>
              </a:spcBef>
              <a:spcAft>
                <a:spcPts val="0"/>
              </a:spcAft>
              <a:buClr>
                <a:schemeClr val="dk1"/>
              </a:buClr>
              <a:buSzPts val="1000"/>
              <a:buFont typeface="Calibri"/>
              <a:buChar char="●"/>
            </a:pPr>
            <a:r>
              <a:rPr lang="de-DE" sz="1000">
                <a:solidFill>
                  <a:srgbClr val="2F2F2F"/>
                </a:solidFill>
              </a:rPr>
              <a:t>Entertainment Programm AG (2022): </a:t>
            </a:r>
            <a:r>
              <a:rPr lang="de-DE" sz="1000"/>
              <a:t>Allein schon der Eichensarg konserviert den Leichnam für Tag.</a:t>
            </a:r>
            <a:r>
              <a:rPr lang="de-DE" sz="1000">
                <a:highlight>
                  <a:srgbClr val="FFFFFF"/>
                </a:highlight>
              </a:rPr>
              <a:t>Christopher Furlong/Pool Photo via AP/KEYSTONE</a:t>
            </a:r>
            <a:r>
              <a:rPr lang="de-DE" sz="1000"/>
              <a:t> Online: </a:t>
            </a:r>
            <a:r>
              <a:rPr lang="de-DE" sz="1000" u="sng">
                <a:solidFill>
                  <a:schemeClr val="hlink"/>
                </a:solidFill>
                <a:hlinkClick r:id="rId14"/>
              </a:rPr>
              <a:t>https://www.bluewin.ch/de/entertainment/wurde-der-leichnam-der-queen-fuer-ihre-letzte-reise-einbalsamiert-1379280.htm</a:t>
            </a:r>
            <a:r>
              <a:rPr lang="de-DE" sz="1000"/>
              <a:t>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b729a89ab5_0_66: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1b729a89ab5_0_66:notes"/>
          <p:cNvSpPr txBox="1"/>
          <p:nvPr>
            <p:ph idx="1" type="body"/>
          </p:nvPr>
        </p:nvSpPr>
        <p:spPr>
          <a:xfrm>
            <a:off x="503238" y="3816349"/>
            <a:ext cx="6145212" cy="6220785"/>
          </a:xfrm>
          <a:prstGeom prst="rect">
            <a:avLst/>
          </a:prstGeom>
          <a:noFill/>
          <a:ln>
            <a:noFill/>
          </a:ln>
        </p:spPr>
        <p:txBody>
          <a:bodyPr anchorCtr="0" anchor="t" bIns="47400" lIns="94825" spcFirstLastPara="1" rIns="94825" wrap="square" tIns="47400">
            <a:noAutofit/>
          </a:bodyPr>
          <a:lstStyle/>
          <a:p>
            <a:pPr indent="0" lvl="0" marL="0" rtl="0" algn="l">
              <a:lnSpc>
                <a:spcPct val="115000"/>
              </a:lnSpc>
              <a:spcBef>
                <a:spcPts val="0"/>
              </a:spcBef>
              <a:spcAft>
                <a:spcPts val="0"/>
              </a:spcAft>
              <a:buSzPts val="1400"/>
              <a:buNone/>
            </a:pPr>
            <a:r>
              <a:rPr b="1" lang="de-DE" sz="1000"/>
              <a:t>Beschreibung</a:t>
            </a:r>
            <a:endParaRPr b="1" sz="1000"/>
          </a:p>
          <a:p>
            <a:pPr indent="0" lvl="0" marL="0" rtl="0" algn="l">
              <a:lnSpc>
                <a:spcPct val="100000"/>
              </a:lnSpc>
              <a:spcBef>
                <a:spcPts val="0"/>
              </a:spcBef>
              <a:spcAft>
                <a:spcPts val="0"/>
              </a:spcAft>
              <a:buSzPts val="1400"/>
              <a:buNone/>
            </a:pPr>
            <a:r>
              <a:rPr lang="de-DE" sz="1000"/>
              <a:t>Überhangflächen auf Friedhöfen entstehen, da viele bisher für Erdbestattungen genutzten oder zumindest vorgesehenen Flächen langfristig nicht mehr benötigt werden. Denn die Nachfrage nach Platz sparenden Urnengräbern ist in den letzten Jahren stark gestiegen (Aeternitas e.V. 2019). Die Um- bzw. Nachnutzung dieser Flächen ist nicht trivial. Zunächst muss ermittelt werden, wie der künftige Flächenbedarf ist und welche Flächen tatsächlich “frei” bleiben. Anschließend muss ermittelt werden, welche dieser Flächen tatsächlich anders genutzt werden können. Denn nur einige Überhänge im räumlichen Zusammenhang können sinnvoll nach- genutzt werden z.B. nicht pietätsbehafteten Flächen. Laut dem Aeternitas e.V. sollten bei pietätsbehafteten Flächen nach Ablauf der letzten Ruhefrist nochmals zehn Jahre verstreichen, bevor eine Nutzungsänderung umgesetzt wird. Nach Ablauf der letzten Ruherechte kann die Selbstverwaltung die Entwidmung beschließen. Die Flächen sind dann unmittelbar oder gegebenenfalls nach Verstreichen weiterer zehn Jahre frei für eine alternative Inwertsetzung. Anschließend ist eine “externalisierte” bzw. friedhofsfremde Nachnutzung denkbar z.B. eine Überführung in eine öffentliche Grünfläche, Sport- und andere Freizeitanlagen, Kleingärten oder einer landwirtschaftliche und gärtnerische Folgenutzungen z.B. durch ​​Ackerland/Beweidung, Baumschulkulturen, Regenrückhaltung, etc (Morgenroth 2009). In all diesen Fällen kann die Umnutzung zur Förderung der Biodiversität genutzt werden z.B. durch heimische Blühpflanzen, die Insekten als Futterquelle dienen, etc. </a:t>
            </a:r>
            <a:endParaRPr sz="1000"/>
          </a:p>
          <a:p>
            <a:pPr indent="0" lvl="0" marL="0" rtl="0" algn="l">
              <a:lnSpc>
                <a:spcPct val="100000"/>
              </a:lnSpc>
              <a:spcBef>
                <a:spcPts val="0"/>
              </a:spcBef>
              <a:spcAft>
                <a:spcPts val="0"/>
              </a:spcAft>
              <a:buSzPts val="1400"/>
              <a:buNone/>
            </a:pPr>
            <a:r>
              <a:rPr i="1" lang="de-DE" sz="1000"/>
              <a:t>Bildbeschreibung: Bunt blühende Wildkräuter zwischen den Grabsteinen, die als Nahrungsquelle für zahlreiche Insekten dienen.</a:t>
            </a:r>
            <a:endParaRPr i="1" sz="1000"/>
          </a:p>
          <a:p>
            <a:pPr indent="0" lvl="0" marL="0" rtl="0" algn="l">
              <a:lnSpc>
                <a:spcPct val="100000"/>
              </a:lnSpc>
              <a:spcBef>
                <a:spcPts val="0"/>
              </a:spcBef>
              <a:spcAft>
                <a:spcPts val="0"/>
              </a:spcAft>
              <a:buSzPts val="1400"/>
              <a:buNone/>
            </a:pPr>
            <a:r>
              <a:t/>
            </a:r>
            <a:endParaRPr i="1" sz="1000"/>
          </a:p>
          <a:p>
            <a:pPr indent="0" lvl="0" marL="0" rtl="0" algn="l">
              <a:lnSpc>
                <a:spcPct val="115000"/>
              </a:lnSpc>
              <a:spcBef>
                <a:spcPts val="0"/>
              </a:spcBef>
              <a:spcAft>
                <a:spcPts val="0"/>
              </a:spcAft>
              <a:buSzPts val="1400"/>
              <a:buNone/>
            </a:pPr>
            <a:r>
              <a:rPr b="1" lang="de-DE" sz="1000"/>
              <a:t>Aufgabe</a:t>
            </a:r>
            <a:endParaRPr b="1" sz="1000"/>
          </a:p>
          <a:p>
            <a:pPr indent="-292100" lvl="0" marL="457200" rtl="0" algn="l">
              <a:lnSpc>
                <a:spcPct val="100000"/>
              </a:lnSpc>
              <a:spcBef>
                <a:spcPts val="1000"/>
              </a:spcBef>
              <a:spcAft>
                <a:spcPts val="0"/>
              </a:spcAft>
              <a:buSzPts val="1000"/>
              <a:buFont typeface="Calibri"/>
              <a:buChar char="●"/>
            </a:pPr>
            <a:r>
              <a:rPr lang="de-DE" sz="1000"/>
              <a:t>Den Begriff Biodiversität (Artenvielfalt) über YouTube-Videos recherchieren und einem Mitschüler oder einer Mitschülerin erklären können</a:t>
            </a:r>
            <a:endParaRPr sz="1000"/>
          </a:p>
          <a:p>
            <a:pPr indent="-292100" lvl="0" marL="457200" rtl="0" algn="l">
              <a:lnSpc>
                <a:spcPct val="115000"/>
              </a:lnSpc>
              <a:spcBef>
                <a:spcPts val="0"/>
              </a:spcBef>
              <a:spcAft>
                <a:spcPts val="0"/>
              </a:spcAft>
              <a:buSzPts val="1000"/>
              <a:buChar char="●"/>
            </a:pPr>
            <a:r>
              <a:rPr lang="de-DE" sz="1000"/>
              <a:t>Vorteile und mögliche Nachteile eines divers bepflanzten Friedhofs nennen</a:t>
            </a:r>
            <a:endParaRPr sz="1000"/>
          </a:p>
          <a:p>
            <a:pPr indent="-292100" lvl="0" marL="457200" rtl="0" algn="l">
              <a:lnSpc>
                <a:spcPct val="115000"/>
              </a:lnSpc>
              <a:spcBef>
                <a:spcPts val="0"/>
              </a:spcBef>
              <a:spcAft>
                <a:spcPts val="0"/>
              </a:spcAft>
              <a:buSzPts val="1000"/>
              <a:buChar char="●"/>
            </a:pPr>
            <a:r>
              <a:rPr lang="de-DE" sz="1000"/>
              <a:t>Sammlung heimischer Blühpflanzen und Vorbereitung eines Beratungsgespräch für Angehörige, die Rat zur Gestaltung der Grabfläche einholen möchten</a:t>
            </a:r>
            <a:endParaRPr sz="1000"/>
          </a:p>
          <a:p>
            <a:pPr indent="-292100" lvl="0" marL="457200" rtl="0" algn="l">
              <a:lnSpc>
                <a:spcPct val="100000"/>
              </a:lnSpc>
              <a:spcBef>
                <a:spcPts val="0"/>
              </a:spcBef>
              <a:spcAft>
                <a:spcPts val="0"/>
              </a:spcAft>
              <a:buSzPts val="1000"/>
              <a:buFont typeface="Calibri"/>
              <a:buChar char="●"/>
            </a:pPr>
            <a:r>
              <a:rPr lang="de-DE" sz="1000"/>
              <a:t>Ursachen für die Entstehung von Überhangflächen auf Friedhöfen in Kleingruppen zusammentragen und ein Konzept erstellen, wie diese Flächen im Sinne der Nachhaltigkeit (Steigerung von Biodiversität, Bodenschonung, etc.) gestaltet und genutzt werden können</a:t>
            </a:r>
            <a:endParaRPr sz="1000"/>
          </a:p>
          <a:p>
            <a:pPr indent="0" lvl="0" marL="45720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b="1" lang="de-DE" sz="1000"/>
              <a:t>Quellen und Abbildung</a:t>
            </a:r>
            <a:endParaRPr b="1" sz="1000">
              <a:latin typeface="Merriweather"/>
              <a:ea typeface="Merriweather"/>
              <a:cs typeface="Merriweather"/>
              <a:sym typeface="Merriweather"/>
            </a:endParaRPr>
          </a:p>
          <a:p>
            <a:pPr indent="-292100" lvl="0" marL="457200" rtl="0" algn="l">
              <a:lnSpc>
                <a:spcPct val="115000"/>
              </a:lnSpc>
              <a:spcBef>
                <a:spcPts val="0"/>
              </a:spcBef>
              <a:spcAft>
                <a:spcPts val="0"/>
              </a:spcAft>
              <a:buSzPts val="1000"/>
              <a:buFont typeface="Calibri"/>
              <a:buChar char="●"/>
            </a:pPr>
            <a:r>
              <a:rPr lang="de-DE" sz="1000">
                <a:highlight>
                  <a:srgbClr val="FFFFFF"/>
                </a:highlight>
              </a:rPr>
              <a:t>ANL Bayerische Akademie für Naturschutz und Landschaftspflege (2018): </a:t>
            </a:r>
            <a:r>
              <a:rPr lang="de-DE" sz="1000"/>
              <a:t>Friedhöfe sind Oasen für Pflanzen und Tiere. Online: </a:t>
            </a:r>
            <a:r>
              <a:rPr lang="de-DE" sz="1000" u="sng">
                <a:solidFill>
                  <a:schemeClr val="hlink"/>
                </a:solidFill>
                <a:hlinkClick r:id="rId2"/>
              </a:rPr>
              <a:t>https://www.anl.bayern.de/fachinformationen/biodiversitaet/biodiv_friedhoefe.htm#img3</a:t>
            </a:r>
            <a:r>
              <a:rPr lang="de-DE" sz="1000"/>
              <a:t> </a:t>
            </a:r>
            <a:endParaRPr b="1" sz="1000"/>
          </a:p>
          <a:p>
            <a:pPr indent="-292100" lvl="0" marL="457200" rtl="0" algn="l">
              <a:lnSpc>
                <a:spcPct val="115000"/>
              </a:lnSpc>
              <a:spcBef>
                <a:spcPts val="0"/>
              </a:spcBef>
              <a:spcAft>
                <a:spcPts val="0"/>
              </a:spcAft>
              <a:buSzPts val="1000"/>
              <a:buFont typeface="Calibri"/>
              <a:buChar char="●"/>
            </a:pPr>
            <a:r>
              <a:rPr lang="de-DE" sz="1000"/>
              <a:t>Aeternitas e.V. (2019):Überhangflächen. Online: </a:t>
            </a:r>
            <a:r>
              <a:rPr lang="de-DE" sz="1000" u="sng">
                <a:solidFill>
                  <a:srgbClr val="1155CC"/>
                </a:solidFill>
                <a:hlinkClick r:id="rId3">
                  <a:extLst>
                    <a:ext uri="{A12FA001-AC4F-418D-AE19-62706E023703}">
                      <ahyp:hlinkClr val="tx"/>
                    </a:ext>
                  </a:extLst>
                </a:hlinkClick>
              </a:rPr>
              <a:t>https://www.aeternitas.de/inhalt/lexikon/artikel/ueberhangflaechen</a:t>
            </a:r>
            <a:endParaRPr sz="1000"/>
          </a:p>
          <a:p>
            <a:pPr indent="-292100" lvl="0" marL="457200" rtl="0" algn="l">
              <a:lnSpc>
                <a:spcPct val="115000"/>
              </a:lnSpc>
              <a:spcBef>
                <a:spcPts val="0"/>
              </a:spcBef>
              <a:spcAft>
                <a:spcPts val="0"/>
              </a:spcAft>
              <a:buClr>
                <a:schemeClr val="dk1"/>
              </a:buClr>
              <a:buSzPts val="1000"/>
              <a:buFont typeface="Calibri"/>
              <a:buChar char="●"/>
            </a:pPr>
            <a:r>
              <a:rPr lang="de-DE" sz="1000"/>
              <a:t>Morgenroth, Andreas (2009): Inwertsetzung von Friedhofsüberhangflächen - Beispiele für Folgenutzungen. Online:</a:t>
            </a:r>
            <a:r>
              <a:rPr lang="de-DE" sz="1000" u="sng">
                <a:solidFill>
                  <a:srgbClr val="1155CC"/>
                </a:solidFill>
                <a:hlinkClick r:id="rId4">
                  <a:extLst>
                    <a:ext uri="{A12FA001-AC4F-418D-AE19-62706E023703}">
                      <ahyp:hlinkClr val="tx"/>
                    </a:ext>
                  </a:extLst>
                </a:hlinkClick>
              </a:rPr>
              <a:t> https://www.aeternitas.de/inhalt/downloads/studie_ueberhangflaechen.pdf</a:t>
            </a:r>
            <a:endParaRPr sz="1000"/>
          </a:p>
          <a:p>
            <a:pPr indent="0" lvl="0" marL="0" rtl="0" algn="l">
              <a:lnSpc>
                <a:spcPct val="100000"/>
              </a:lnSpc>
              <a:spcBef>
                <a:spcPts val="1000"/>
              </a:spcBef>
              <a:spcAft>
                <a:spcPts val="0"/>
              </a:spcAft>
              <a:buSzPts val="1400"/>
              <a:buNone/>
            </a:pPr>
            <a:r>
              <a:t/>
            </a:r>
            <a:endParaRPr/>
          </a:p>
        </p:txBody>
      </p:sp>
      <p:sp>
        <p:nvSpPr>
          <p:cNvPr id="126" name="Google Shape;126;g1b729a89ab5_0_66: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b729a89ab5_0_48: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1b729a89ab5_0_4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
        <p:nvSpPr>
          <p:cNvPr id="149" name="Google Shape;149;g1b729a89ab5_0_48:notes"/>
          <p:cNvSpPr txBox="1"/>
          <p:nvPr>
            <p:ph idx="1" type="body"/>
          </p:nvPr>
        </p:nvSpPr>
        <p:spPr>
          <a:xfrm>
            <a:off x="503238" y="3888731"/>
            <a:ext cx="6145212" cy="615903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b="1" sz="1000"/>
          </a:p>
          <a:p>
            <a:pPr indent="0" lvl="0" marL="0" rtl="0" algn="l">
              <a:lnSpc>
                <a:spcPct val="100000"/>
              </a:lnSpc>
              <a:spcBef>
                <a:spcPts val="0"/>
              </a:spcBef>
              <a:spcAft>
                <a:spcPts val="0"/>
              </a:spcAft>
              <a:buSzPts val="1400"/>
              <a:buNone/>
            </a:pPr>
            <a:r>
              <a:rPr lang="de-DE" sz="1000"/>
              <a:t>Bei Särgen und Urnen gibt es viele verschiedene genutzte Materialien. Särge bestehen bisher hauptsächlich aus Holz, auch wenn es mittlerweile nachhaltigere Alternativen gibt (Pilze, Pappe). Urnen bestehen aus Keramik, Holz und Stahl. Bei der großen Anzahl an Sterbefällen, wäre es eine enorme Ressourceneinsparung und auch Kosteneinsparung für die Angehörigen, wenn es beispielsweise für die Kremation keine Sargpflicht gäbe, die in Deutschland bis auf wenige Ausnahmen besteht.</a:t>
            </a:r>
            <a:endParaRPr sz="1000"/>
          </a:p>
          <a:p>
            <a:pPr indent="-292100" lvl="0" marL="457200" rtl="0" algn="l">
              <a:lnSpc>
                <a:spcPct val="100000"/>
              </a:lnSpc>
              <a:spcBef>
                <a:spcPts val="0"/>
              </a:spcBef>
              <a:spcAft>
                <a:spcPts val="0"/>
              </a:spcAft>
              <a:buSzPts val="1000"/>
              <a:buFont typeface="Calibri"/>
              <a:buChar char="•"/>
            </a:pPr>
            <a:r>
              <a:rPr lang="de-DE" sz="1000"/>
              <a:t>Holz: Bei den unterschiedlichen Särgen wird zwischen Särgen für eine Erdbestattung sowie einer Feuerbestattung unterschieden. Die Särge für die Feuerbestattung sind meist einfacher und ohne Griffe oder aufwendige Verzierungen. Einfache Modelle bestehen häufig aus Kiefern- oder Fichtenholz (meist aus Europa oder Nordamerika). Exklusive Särge bestehen aus Mahagoni (bedrohte Baumart, meist aus Mittel- oder Südamerika, nicht selten aus Raubbau, vgl. greenpeace 2002), Eichenholz (Mittel-oder Osteuropa, Vorderasien) oder Pappel (Europa). Sie werden mit beschlagenen Griffen aus Messing verziert (Holz von Hier 2006). Das Material zur Herstellung von Särgen muss biologisch abbaubar sein. Die meisten Särge werden heute aus Vollholz hergestellt und verleimt (SWR 2020). Immer häufiger werden bei der Feuerbestattung Särge aus Zellulose genutzt. Diese haben einen wesentlich geringeren CO</a:t>
            </a:r>
            <a:r>
              <a:rPr baseline="-25000" lang="de-DE" sz="1000"/>
              <a:t>2</a:t>
            </a:r>
            <a:r>
              <a:rPr lang="de-DE" sz="1000"/>
              <a:t>-Ausstoß und gelten daher als besonders umweltfreundlich, sind aber bisher nicht flächendeckend erlaubt (Bundesverband Deutscher Bestatter e.V. o.J.)</a:t>
            </a:r>
            <a:endParaRPr sz="1000"/>
          </a:p>
          <a:p>
            <a:pPr indent="-292100" lvl="0" marL="457200" rtl="0" algn="l">
              <a:lnSpc>
                <a:spcPct val="100000"/>
              </a:lnSpc>
              <a:spcBef>
                <a:spcPts val="0"/>
              </a:spcBef>
              <a:spcAft>
                <a:spcPts val="0"/>
              </a:spcAft>
              <a:buSzPts val="1000"/>
              <a:buFont typeface="Calibri"/>
              <a:buChar char="•"/>
            </a:pPr>
            <a:r>
              <a:rPr lang="de-DE" sz="1000"/>
              <a:t>Pilze: Aus Umweltsicht ist die  Bestattung in einem Holzsarg nicht ideal. In diesem dauert es mehr als 10 Jahre, bis das Holz sowie der Körper vollständig zersetzt sind. Ein innovativer Sarg eines niederländischen Unternehmens verspricht eine vollständige Zersetzung in 2-3 Jahren. Das verwendete Material ist das sogenannte Myzel, das aus Pilzen besteht und innerhalb einer Woche wächst. Optisch sieht der Sarg aus wie ein herkömmlicher Sarg, ist jedoch viel leichter. Auch im Inneren werden die Toten auf Moos und Naturmaterialien gebettet. Myzel beschleunigt mit anderen Mikroorganismen den Abbau von organischer Materie sowie von Giftstoffen (RND Wissen 2020). Zusätzlich besitzen die Särge eine Cradle to Cradle-Zertifizierung (Loop of Life o. J.) .</a:t>
            </a:r>
            <a:endParaRPr sz="1000"/>
          </a:p>
          <a:p>
            <a:pPr indent="0" lvl="0" marL="0" rtl="0" algn="l">
              <a:lnSpc>
                <a:spcPct val="100000"/>
              </a:lnSpc>
              <a:spcBef>
                <a:spcPts val="0"/>
              </a:spcBef>
              <a:spcAft>
                <a:spcPts val="0"/>
              </a:spcAft>
              <a:buSzPts val="1400"/>
              <a:buNone/>
            </a:pPr>
            <a:r>
              <a:rPr lang="de-DE" sz="1000"/>
              <a:t>Materialien für Urnen</a:t>
            </a:r>
            <a:endParaRPr sz="1000"/>
          </a:p>
          <a:p>
            <a:pPr indent="-292100" lvl="0" marL="457200" rtl="0" algn="l">
              <a:lnSpc>
                <a:spcPct val="100000"/>
              </a:lnSpc>
              <a:spcBef>
                <a:spcPts val="0"/>
              </a:spcBef>
              <a:spcAft>
                <a:spcPts val="0"/>
              </a:spcAft>
              <a:buSzPts val="1000"/>
              <a:buFont typeface="Calibri"/>
              <a:buChar char="•"/>
            </a:pPr>
            <a:r>
              <a:rPr lang="de-DE" sz="1000"/>
              <a:t>Stahl: Urnen können aus den vielfältigsten Materialien bestehen. Häufig sind beispielsweise Metall (z.B. Stahl), Holz, Kunststoff, Keramik, Glas, Marmor oder Naturstein. Für die Bestattung auf Friedwäldern werden meist biologisch abbaubare Urnen (Holz, Maisstärke, Naturfasern) verlangt. Für Seeurnen ist die Voraussetzung, dass diese wasserlöslich sind (z.B. Muschelkalk oder Salzkristall; November o.J.). Metallurnen, beispielsweise aus Stahl, finden ebenfalls Anwendung. Es bestehen zwei Verfahrensarten für die Erzeugung von Stahl. Aus Eisenerz wird Roheisen hergestellt, die dabei anfallende Schlacke kann für die Herstellung von Zement verwendet werden. Das flüssige Roheisen wird zu Rohstahl. Zudem gibt es das Verfahren “Elektrolichtbogenroute”, die kein Roheisen benötigt, sondern nur Schrotte einsetzt (Wuppertal Institut 2008). Grundsätzlich hat Stahl eine Recyclingfähigkeit von 100 %. Daher spricht man bei Stahl auch nicht von Verbrauch, wie z.B. bei fossilen Energierohstoffen, sondern von Gebrauch. Es besteht keine geologische Knappheit hinsichtlich von Eisenerzen, dennoch spielt Recycling schon seit Beginn der Stahlnutzung aus ökonomischen Gründen eine Rolle (Wuppertal Institut 2008). Eine Bewertung der Nachhaltigkeit von Stahlurnen ist schwierig. Einerseits hat die Stahlherstellung hohe THG-Emissionen (ca. 1,5 kg CO</a:t>
            </a:r>
            <a:r>
              <a:rPr baseline="-25000" lang="de-DE" sz="1000"/>
              <a:t>2</a:t>
            </a:r>
            <a:r>
              <a:rPr lang="de-DE" sz="1000"/>
              <a:t>-Äq / kg Stahl) (Stahl.de 2020), Holz ca. 0,1 kg CO</a:t>
            </a:r>
            <a:r>
              <a:rPr baseline="-25000" lang="de-DE" sz="1000"/>
              <a:t>2</a:t>
            </a:r>
            <a:r>
              <a:rPr lang="de-DE" sz="1000"/>
              <a:t>-Äq / kg Holz aufgrund der Verarbeitungsprozesse), andererseits würde ein Recycling von Stahlurnen auch bedeuten, das die in der Urne befindliche Asche verstreut werden muss. Dies tangiert die soziale Dimension der Nachhaltigkeit.</a:t>
            </a:r>
            <a:endParaRPr sz="1000"/>
          </a:p>
          <a:p>
            <a:pPr indent="-292100" lvl="0" marL="457200" rtl="0" algn="l">
              <a:lnSpc>
                <a:spcPct val="100000"/>
              </a:lnSpc>
              <a:spcBef>
                <a:spcPts val="0"/>
              </a:spcBef>
              <a:spcAft>
                <a:spcPts val="0"/>
              </a:spcAft>
              <a:buSzPts val="1000"/>
              <a:buFont typeface="Calibri"/>
              <a:buChar char="•"/>
            </a:pPr>
            <a:r>
              <a:rPr lang="de-DE" sz="1000"/>
              <a:t>Keramikprodukte bestehen aus Ton, Lehm, Quarzsand und Wasser und werden bei hohen Temperaturen in Öfen gebrannt. Das größte Problem hinsichtlich der Nachhaltigkeit von Keramik besteht im Energieaufwand. Die Öfen werden zumeist mit Gas betrieben. Ansonsten sind die Rohstoffe, die verwendet werden, zahlreich in der Natur vorhanden. Keramik ist zwar nicht biologisch abbaubar, ist aber kein schädliches Produkt für Böden. Es gibt jedoch auch halb gebrannte Keramik, die sich mechanisch durch die Bodenverhältnisse (Wasser und saure bzw. alkalische Umgebung) abbaut (Citizensustainable 2022).</a:t>
            </a:r>
            <a:endParaRPr sz="1000"/>
          </a:p>
          <a:p>
            <a:pPr indent="-292100" lvl="0" marL="457200" rtl="0" algn="l">
              <a:lnSpc>
                <a:spcPct val="100000"/>
              </a:lnSpc>
              <a:spcBef>
                <a:spcPts val="0"/>
              </a:spcBef>
              <a:spcAft>
                <a:spcPts val="0"/>
              </a:spcAft>
              <a:buSzPts val="1000"/>
              <a:buFont typeface="Calibri"/>
              <a:buChar char="•"/>
            </a:pPr>
            <a:r>
              <a:rPr lang="de-DE" sz="1000"/>
              <a:t>Kompostierbaren Materialien: Kompostierbare Urnen bestehen häufig aus einem Stoff namens Lignin, das ein Abfallprodukt bei der Herstellung von Frischfaserpapier ist. Eine Urne aus dem sogenannten Flüssigholz braucht etwa 5 Jahre, bis sie abgebaut ist. Das Produkt bietet Nahrung für Pilze und stellt eine Quelle von Humuserde dar. Die Erde auf Friedhöfen hat meistens die Beschaffenheit, dass sich Holz gut abbauen lässt. Lignin ist nicht schädlich für den Boden, wenn es in seiner Reinform verwendet wird. In Kombination mit anderen Materialien ist es jedoch nicht mehr biologisch abbaubar. Weitere Materialien für Urnen, die biologisch abbaubar sind: Papier- und Karton, Sand, Bambus (dieser wird häufig zusammen mit Kunststoff verarbeitet und Bambus hat meist lange Transportwege) (Utopia 2018).</a:t>
            </a:r>
            <a:endParaRPr sz="1000"/>
          </a:p>
          <a:p>
            <a:pPr indent="0" lvl="0" marL="45720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Font typeface="Arial"/>
              <a:buNone/>
            </a:pPr>
            <a:r>
              <a:rPr b="1" lang="de-DE" sz="1000"/>
              <a:t>Aufgaben</a:t>
            </a:r>
            <a:endParaRPr b="1" sz="1000"/>
          </a:p>
          <a:p>
            <a:pPr indent="-292100" lvl="0" marL="457200" rtl="0" algn="l">
              <a:lnSpc>
                <a:spcPct val="100000"/>
              </a:lnSpc>
              <a:spcBef>
                <a:spcPts val="0"/>
              </a:spcBef>
              <a:spcAft>
                <a:spcPts val="0"/>
              </a:spcAft>
              <a:buSzPts val="1000"/>
              <a:buFont typeface="Calibri"/>
              <a:buChar char="•"/>
            </a:pPr>
            <a:r>
              <a:rPr lang="de-DE" sz="1000"/>
              <a:t>Materialien für Särge hinsichtlich Ressourcenschonung beurteilen können (schnell nachwachsende Rohstoffe, regionale  Rohstoffe, Transportwege, etc.)</a:t>
            </a:r>
            <a:endParaRPr sz="1000"/>
          </a:p>
          <a:p>
            <a:pPr indent="-292100" lvl="0" marL="457200" rtl="0" algn="l">
              <a:lnSpc>
                <a:spcPct val="100000"/>
              </a:lnSpc>
              <a:spcBef>
                <a:spcPts val="0"/>
              </a:spcBef>
              <a:spcAft>
                <a:spcPts val="0"/>
              </a:spcAft>
              <a:buSzPts val="1000"/>
              <a:buFont typeface="Calibri"/>
              <a:buChar char="•"/>
            </a:pPr>
            <a:r>
              <a:rPr lang="de-DE" sz="1000"/>
              <a:t>Mit dem Tool “</a:t>
            </a:r>
            <a:r>
              <a:rPr lang="de-DE" sz="1000" u="sng">
                <a:solidFill>
                  <a:schemeClr val="hlink"/>
                </a:solidFill>
                <a:hlinkClick r:id="rId2"/>
              </a:rPr>
              <a:t>Mapstories</a:t>
            </a:r>
            <a:r>
              <a:rPr lang="de-DE" sz="1000"/>
              <a:t>” die Komplexität der Lieferkette am Beispiel eines Holz Sarges veranschaulichen</a:t>
            </a:r>
            <a:endParaRPr sz="1000"/>
          </a:p>
          <a:p>
            <a:pPr indent="-292100" lvl="0" marL="457200" rtl="0" algn="l">
              <a:lnSpc>
                <a:spcPct val="100000"/>
              </a:lnSpc>
              <a:spcBef>
                <a:spcPts val="0"/>
              </a:spcBef>
              <a:spcAft>
                <a:spcPts val="0"/>
              </a:spcAft>
              <a:buSzPts val="1000"/>
              <a:buFont typeface="Calibri"/>
              <a:buChar char="•"/>
            </a:pPr>
            <a:r>
              <a:rPr lang="de-DE" sz="1000"/>
              <a:t>Online-Recherche  zu CO</a:t>
            </a:r>
            <a:r>
              <a:rPr baseline="-25000" lang="de-DE" sz="1000"/>
              <a:t>2</a:t>
            </a:r>
            <a:r>
              <a:rPr lang="de-DE" sz="1000"/>
              <a:t>-Ausstoß für eine Erd- und eine Feuerbestattung durchführen</a:t>
            </a:r>
            <a:endParaRPr sz="1000"/>
          </a:p>
          <a:p>
            <a:pPr indent="-292100" lvl="0" marL="457200" rtl="0" algn="l">
              <a:lnSpc>
                <a:spcPct val="100000"/>
              </a:lnSpc>
              <a:spcBef>
                <a:spcPts val="0"/>
              </a:spcBef>
              <a:spcAft>
                <a:spcPts val="0"/>
              </a:spcAft>
              <a:buSzPts val="1000"/>
              <a:buFont typeface="Calibri"/>
              <a:buChar char="•"/>
            </a:pPr>
            <a:r>
              <a:rPr lang="de-DE" sz="1000"/>
              <a:t>Entwicklung eines beispielhaften  Beratungskonzeptes für Angehörige (Pro - und Contra Feuerbestattung) unter dem Aspekt der Nachhaltigkeit</a:t>
            </a:r>
            <a:endParaRPr sz="1000"/>
          </a:p>
          <a:p>
            <a:pPr indent="-292100" lvl="0" marL="457200" rtl="0" algn="l">
              <a:lnSpc>
                <a:spcPct val="100000"/>
              </a:lnSpc>
              <a:spcBef>
                <a:spcPts val="0"/>
              </a:spcBef>
              <a:spcAft>
                <a:spcPts val="0"/>
              </a:spcAft>
              <a:buSzPts val="1000"/>
              <a:buFont typeface="Calibri"/>
              <a:buChar char="•"/>
            </a:pPr>
            <a:r>
              <a:rPr lang="de-DE" sz="1000"/>
              <a:t>Pro Sarg werden im Durchschnitt 6qm Holz inklusive Verschnitt benötigt. In Deutschland sind 2021 1.023.723 Menschen verstorben, von diesen sind 23 % in einem Sarg bestattet worden. Wie hoch war der Holzbedarf für die Sargproduktion 2021? </a:t>
            </a:r>
            <a:endParaRPr sz="1000"/>
          </a:p>
          <a:p>
            <a:pPr indent="0" lvl="0" marL="45720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Font typeface="Arial"/>
              <a:buNone/>
            </a:pPr>
            <a:r>
              <a:rPr b="1" lang="de-DE" sz="1000"/>
              <a:t>Quellen</a:t>
            </a:r>
            <a:endParaRPr b="1" sz="1000"/>
          </a:p>
          <a:p>
            <a:pPr indent="-292100" lvl="0" marL="457200" rtl="0" algn="l">
              <a:lnSpc>
                <a:spcPct val="100000"/>
              </a:lnSpc>
              <a:spcBef>
                <a:spcPts val="0"/>
              </a:spcBef>
              <a:spcAft>
                <a:spcPts val="0"/>
              </a:spcAft>
              <a:buSzPts val="1000"/>
              <a:buFont typeface="Calibri"/>
              <a:buChar char="•"/>
            </a:pPr>
            <a:r>
              <a:rPr lang="de-DE" sz="1000"/>
              <a:t>CitizenSustainable (2022): Ist Keramik umweltfreundlich? Online: </a:t>
            </a:r>
            <a:r>
              <a:rPr lang="de-DE" sz="1000" u="sng">
                <a:solidFill>
                  <a:schemeClr val="hlink"/>
                </a:solidFill>
                <a:hlinkClick r:id="rId3"/>
              </a:rPr>
              <a:t>https://citizensustainable.com/de/keramik-umweltfreundlich/</a:t>
            </a:r>
            <a:endParaRPr sz="1000"/>
          </a:p>
          <a:p>
            <a:pPr indent="-292100" lvl="0" marL="457200" rtl="0" algn="l">
              <a:lnSpc>
                <a:spcPct val="100000"/>
              </a:lnSpc>
              <a:spcBef>
                <a:spcPts val="0"/>
              </a:spcBef>
              <a:spcAft>
                <a:spcPts val="0"/>
              </a:spcAft>
              <a:buSzPts val="1000"/>
              <a:buFont typeface="Calibri"/>
              <a:buChar char="•"/>
            </a:pPr>
            <a:r>
              <a:rPr lang="de-DE" sz="1000"/>
              <a:t>BDB Bundesverband Deutscher Bestatter e. V. (o.J.): Kosten und Arten von Särgen </a:t>
            </a:r>
            <a:r>
              <a:rPr lang="de-DE" sz="1000" u="sng">
                <a:solidFill>
                  <a:schemeClr val="hlink"/>
                </a:solidFill>
                <a:hlinkClick r:id="rId4"/>
              </a:rPr>
              <a:t>https://www.bestatter.de/wissen/beerdigung-und-bestattung/sarg/</a:t>
            </a:r>
            <a:endParaRPr sz="1000"/>
          </a:p>
          <a:p>
            <a:pPr indent="-292100" lvl="0" marL="457200" rtl="0" algn="l">
              <a:lnSpc>
                <a:spcPct val="100000"/>
              </a:lnSpc>
              <a:spcBef>
                <a:spcPts val="0"/>
              </a:spcBef>
              <a:spcAft>
                <a:spcPts val="0"/>
              </a:spcAft>
              <a:buSzPts val="1000"/>
              <a:buFont typeface="Calibri"/>
              <a:buChar char="•"/>
            </a:pPr>
            <a:r>
              <a:rPr lang="de-DE" sz="1000"/>
              <a:t>Holz von Hier (2006): Holzarten und ihre Herkunft. Online: </a:t>
            </a:r>
            <a:r>
              <a:rPr lang="de-DE" sz="1000" u="sng">
                <a:solidFill>
                  <a:schemeClr val="hlink"/>
                </a:solidFill>
                <a:hlinkClick r:id="rId5"/>
              </a:rPr>
              <a:t>https://www.holz-von-hier.eu/wp-content/uploads/2019/06/Flyer_Herkunft-Verwendung-H%C3%B6lzer.pdf</a:t>
            </a:r>
            <a:endParaRPr sz="1000"/>
          </a:p>
          <a:p>
            <a:pPr indent="-292100" lvl="0" marL="457200" rtl="0" algn="l">
              <a:lnSpc>
                <a:spcPct val="100000"/>
              </a:lnSpc>
              <a:spcBef>
                <a:spcPts val="0"/>
              </a:spcBef>
              <a:spcAft>
                <a:spcPts val="0"/>
              </a:spcAft>
              <a:buSzPts val="1000"/>
              <a:buFont typeface="Calibri"/>
              <a:buChar char="•"/>
            </a:pPr>
            <a:r>
              <a:rPr lang="de-DE" sz="1000"/>
              <a:t>Loop of Life (o.J.) Online: </a:t>
            </a:r>
            <a:r>
              <a:rPr lang="de-DE" sz="1000" u="sng">
                <a:solidFill>
                  <a:schemeClr val="hlink"/>
                </a:solidFill>
                <a:hlinkClick r:id="rId6"/>
              </a:rPr>
              <a:t>https://www.loop-of-life.com/product</a:t>
            </a:r>
            <a:endParaRPr sz="1000"/>
          </a:p>
          <a:p>
            <a:pPr indent="-292100" lvl="0" marL="457200" rtl="0" algn="l">
              <a:lnSpc>
                <a:spcPct val="100000"/>
              </a:lnSpc>
              <a:spcBef>
                <a:spcPts val="0"/>
              </a:spcBef>
              <a:spcAft>
                <a:spcPts val="0"/>
              </a:spcAft>
              <a:buSzPts val="1000"/>
              <a:buFont typeface="Calibri"/>
              <a:buChar char="•"/>
            </a:pPr>
            <a:r>
              <a:rPr lang="de-DE" sz="1000"/>
              <a:t>November (o.J.):Die richtige Urne für die Feuer-, Wald- oder Seebestattung finden. Online: </a:t>
            </a:r>
            <a:r>
              <a:rPr lang="de-DE" sz="1000" u="sng">
                <a:solidFill>
                  <a:schemeClr val="hlink"/>
                </a:solidFill>
                <a:hlinkClick r:id="rId7"/>
              </a:rPr>
              <a:t>https://november.de/ratgeber/urne/</a:t>
            </a:r>
            <a:endParaRPr sz="1000"/>
          </a:p>
          <a:p>
            <a:pPr indent="-292100" lvl="0" marL="457200" rtl="0" algn="l">
              <a:lnSpc>
                <a:spcPct val="100000"/>
              </a:lnSpc>
              <a:spcBef>
                <a:spcPts val="0"/>
              </a:spcBef>
              <a:spcAft>
                <a:spcPts val="0"/>
              </a:spcAft>
              <a:buSzPts val="1000"/>
              <a:buFont typeface="Calibri"/>
              <a:buChar char="•"/>
            </a:pPr>
            <a:r>
              <a:rPr lang="de-DE" sz="1000"/>
              <a:t>RND RedaktionsNetzwerk Deutschland (2020): Nachhaltigkeit auf dem Friedhof: Wissenschaftler erfindet Sarg aus Pilzen. Online:</a:t>
            </a:r>
            <a:r>
              <a:rPr lang="de-DE" sz="1000" u="sng">
                <a:solidFill>
                  <a:schemeClr val="hlink"/>
                </a:solidFill>
                <a:hlinkClick r:id="rId8"/>
              </a:rPr>
              <a:t>https://www.rnd.de/wissen/beerdigung-im-bio-sarg-wissenschaftler-erfindet-nachhaltigen-pilz-sarg-OIEYENSOIBFONKMR23H3WNCRF4.html</a:t>
            </a:r>
            <a:endParaRPr sz="1000"/>
          </a:p>
          <a:p>
            <a:pPr indent="-292100" lvl="0" marL="457200" rtl="0" algn="l">
              <a:lnSpc>
                <a:spcPct val="100000"/>
              </a:lnSpc>
              <a:spcBef>
                <a:spcPts val="0"/>
              </a:spcBef>
              <a:spcAft>
                <a:spcPts val="0"/>
              </a:spcAft>
              <a:buSzPts val="1000"/>
              <a:buFont typeface="Calibri"/>
              <a:buChar char="•"/>
            </a:pPr>
            <a:r>
              <a:rPr lang="de-DE" sz="1000"/>
              <a:t>Stahl.de (2020): Fakten zur Stahlindustrie. Online: </a:t>
            </a:r>
            <a:r>
              <a:rPr lang="de-DE" sz="1000" u="sng">
                <a:solidFill>
                  <a:schemeClr val="hlink"/>
                </a:solidFill>
                <a:hlinkClick r:id="rId9"/>
              </a:rPr>
              <a:t>https://www.stahl-online.de/wp-content/uploads/WV-Stahl_Fakten-2020_rz_neu_Web1.pdf</a:t>
            </a:r>
            <a:r>
              <a:rPr lang="de-DE" sz="1000"/>
              <a:t> </a:t>
            </a:r>
            <a:endParaRPr sz="1000"/>
          </a:p>
          <a:p>
            <a:pPr indent="-292100" lvl="0" marL="457200" rtl="0" algn="l">
              <a:lnSpc>
                <a:spcPct val="100000"/>
              </a:lnSpc>
              <a:spcBef>
                <a:spcPts val="0"/>
              </a:spcBef>
              <a:spcAft>
                <a:spcPts val="0"/>
              </a:spcAft>
              <a:buSzPts val="1000"/>
              <a:buFont typeface="Calibri"/>
              <a:buChar char="•"/>
            </a:pPr>
            <a:r>
              <a:rPr lang="de-DE" sz="1000"/>
              <a:t>Statista (2021): Anzahl der Sterbefälle in Deutschland von 1991 bis 2021. Online: https://de.statista.com/statistik/daten/studie/156902/umfrage/sterbefaelle-in-deutschland/</a:t>
            </a:r>
            <a:endParaRPr sz="1000"/>
          </a:p>
          <a:p>
            <a:pPr indent="-292100" lvl="0" marL="457200" rtl="0" algn="l">
              <a:lnSpc>
                <a:spcPct val="100000"/>
              </a:lnSpc>
              <a:spcBef>
                <a:spcPts val="0"/>
              </a:spcBef>
              <a:spcAft>
                <a:spcPts val="0"/>
              </a:spcAft>
              <a:buSzPts val="1000"/>
              <a:buFont typeface="Calibri"/>
              <a:buChar char="•"/>
            </a:pPr>
            <a:r>
              <a:rPr lang="de-DE" sz="1000"/>
              <a:t>Statista (2022): Anteil von Sarg- und Urnenbestattungen in Deutschland in den Jahren 2012 bis 2021. Online: </a:t>
            </a:r>
            <a:r>
              <a:rPr lang="de-DE" sz="1000" u="sng">
                <a:solidFill>
                  <a:schemeClr val="hlink"/>
                </a:solidFill>
                <a:hlinkClick r:id="rId10"/>
              </a:rPr>
              <a:t>https://de.statista.com/statistik/daten/studie/1281529/umfrage/sarg-und-urnenbestattungen-in-deutschland/</a:t>
            </a:r>
            <a:r>
              <a:rPr lang="de-DE" sz="1000"/>
              <a:t> </a:t>
            </a:r>
            <a:endParaRPr sz="1000"/>
          </a:p>
          <a:p>
            <a:pPr indent="-292100" lvl="0" marL="457200" rtl="0" algn="l">
              <a:lnSpc>
                <a:spcPct val="100000"/>
              </a:lnSpc>
              <a:spcBef>
                <a:spcPts val="0"/>
              </a:spcBef>
              <a:spcAft>
                <a:spcPts val="0"/>
              </a:spcAft>
              <a:buSzPts val="1000"/>
              <a:buFont typeface="Calibri"/>
              <a:buChar char="•"/>
            </a:pPr>
            <a:r>
              <a:rPr lang="de-DE" sz="1000"/>
              <a:t>SWR Südwestrundfunk (2020): Wie man einen Sarg baut. Online: </a:t>
            </a:r>
            <a:r>
              <a:rPr lang="de-DE" sz="1000" u="sng">
                <a:solidFill>
                  <a:schemeClr val="hlink"/>
                </a:solidFill>
                <a:hlinkClick r:id="rId11"/>
              </a:rPr>
              <a:t>https://www.swrfernsehen.de/handwerkskunst/wie-man-einen-sarg-baut-100.html</a:t>
            </a:r>
            <a:endParaRPr sz="1000"/>
          </a:p>
          <a:p>
            <a:pPr indent="-292100" lvl="0" marL="457200" rtl="0" algn="l">
              <a:lnSpc>
                <a:spcPct val="100000"/>
              </a:lnSpc>
              <a:spcBef>
                <a:spcPts val="0"/>
              </a:spcBef>
              <a:spcAft>
                <a:spcPts val="0"/>
              </a:spcAft>
              <a:buSzPts val="1000"/>
              <a:buFont typeface="Calibri"/>
              <a:buChar char="•"/>
            </a:pPr>
            <a:r>
              <a:rPr lang="de-DE" sz="1000"/>
              <a:t>Utopia.de (2018): Bio-Urnen - darum sind sie nachhaltig, online: </a:t>
            </a:r>
            <a:r>
              <a:rPr lang="de-DE" sz="1000" u="sng">
                <a:solidFill>
                  <a:schemeClr val="hlink"/>
                </a:solidFill>
                <a:hlinkClick r:id="rId12"/>
              </a:rPr>
              <a:t>https://utopia.de/ratgeber/bio-urnen-darum-sind-sie-nachhaltig/</a:t>
            </a:r>
            <a:endParaRPr sz="1000"/>
          </a:p>
          <a:p>
            <a:pPr indent="-292100" lvl="0" marL="457200" rtl="0" algn="l">
              <a:lnSpc>
                <a:spcPct val="100000"/>
              </a:lnSpc>
              <a:spcBef>
                <a:spcPts val="0"/>
              </a:spcBef>
              <a:spcAft>
                <a:spcPts val="0"/>
              </a:spcAft>
              <a:buSzPts val="1000"/>
              <a:buFont typeface="Calibri"/>
              <a:buChar char="•"/>
            </a:pPr>
            <a:r>
              <a:rPr lang="de-DE" sz="1000"/>
              <a:t>Wuppertal Institut (2008): Stahl – ein Werkstoff mit Innovationspotenzial, Online: </a:t>
            </a:r>
            <a:r>
              <a:rPr lang="de-DE" sz="1000" u="sng">
                <a:solidFill>
                  <a:schemeClr val="hlink"/>
                </a:solidFill>
                <a:hlinkClick r:id="rId13"/>
              </a:rPr>
              <a:t>https://epub.wupperinst.org/frontdoor/deliver/index/docId/3009/file/3009_Werkstoff_Stahl.pdf</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b729a89ab5_0_75: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b729a89ab5_0_7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
        <p:nvSpPr>
          <p:cNvPr id="162" name="Google Shape;162;g1b729a89ab5_0_75:notes"/>
          <p:cNvSpPr txBox="1"/>
          <p:nvPr>
            <p:ph idx="1" type="body"/>
          </p:nvPr>
        </p:nvSpPr>
        <p:spPr>
          <a:xfrm>
            <a:off x="503238" y="3888731"/>
            <a:ext cx="6145212" cy="615903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1000" u="none" strike="noStrike">
                <a:solidFill>
                  <a:srgbClr val="000000"/>
                </a:solidFill>
              </a:rPr>
              <a:t>Beschreibung</a:t>
            </a:r>
            <a:endParaRPr sz="1000"/>
          </a:p>
          <a:p>
            <a:pPr indent="0" lvl="0" marL="0" rtl="0" algn="l">
              <a:lnSpc>
                <a:spcPct val="100000"/>
              </a:lnSpc>
              <a:spcBef>
                <a:spcPts val="0"/>
              </a:spcBef>
              <a:spcAft>
                <a:spcPts val="0"/>
              </a:spcAft>
              <a:buSzPts val="1400"/>
              <a:buNone/>
            </a:pPr>
            <a:r>
              <a:rPr i="0" lang="de-DE" sz="1000" u="none" strike="noStrike">
                <a:solidFill>
                  <a:srgbClr val="000000"/>
                </a:solidFill>
              </a:rPr>
              <a:t>Verglichen mit anderen Baustoffen ist der Abbau von Natursteinen energie- und ressourceneffizient. Zudem lassen sich nicht mehr verwendete Steine wieder ohne Probleme dem</a:t>
            </a:r>
            <a:r>
              <a:rPr lang="de-DE" sz="1000"/>
              <a:t> </a:t>
            </a:r>
            <a:r>
              <a:rPr i="0" lang="de-DE" sz="1000" u="none" strike="noStrike">
                <a:solidFill>
                  <a:srgbClr val="000000"/>
                </a:solidFill>
              </a:rPr>
              <a:t>natürlichen Stoffkreislauf zuführen. Verglichen mit Beton haben Natursteine mit einer Lebensdauer von mehreren hundert Jahren ebenfalls Vorteile, allerdings hat auch (mechanisch unbelasteter) Beton eine Lebensdauer von weit mehr als 80 Jahren (beton.org o.J.). Damit übersteigt die Lebensdauer häufig die Nutzung einer Grabstelle und der Recyclingaspekt gewinnt an Bedeutung, da Naturstein einen wesentlich höheren Wiedernutzungswert haben. </a:t>
            </a:r>
            <a:r>
              <a:rPr lang="de-DE" sz="1000">
                <a:solidFill>
                  <a:srgbClr val="000000"/>
                </a:solidFill>
              </a:rPr>
              <a:t> </a:t>
            </a:r>
            <a:r>
              <a:rPr i="0" lang="de-DE" sz="1000" u="none" strike="noStrike">
                <a:solidFill>
                  <a:srgbClr val="000000"/>
                </a:solidFill>
              </a:rPr>
              <a:t>Bei günstigen Natursteinen aus Asien muss jedoch auf  Arbeitsrechte, Sicherheit  und Umweltstandards geachtet werden, denn diese liegen weit unter deutschen Standards. Transportwege verstärken die Umweltproblematik und verursachen CO</a:t>
            </a:r>
            <a:r>
              <a:rPr baseline="-25000" i="0" lang="de-DE" sz="1000" u="none" strike="noStrike">
                <a:solidFill>
                  <a:srgbClr val="000000"/>
                </a:solidFill>
              </a:rPr>
              <a:t>2</a:t>
            </a:r>
            <a:r>
              <a:rPr i="0" lang="de-DE" sz="1000" u="none" strike="noStrike">
                <a:solidFill>
                  <a:srgbClr val="000000"/>
                </a:solidFill>
              </a:rPr>
              <a:t>-Emissionen. Besser wäre ein Bezug von Natursteinen aus Deutschland, der Schweiz oder Italien. Diese sind jedoch häufig teurer (WÖK / weed 2020; von Winning 2021).</a:t>
            </a:r>
            <a:r>
              <a:rPr lang="de-DE" sz="1000"/>
              <a:t> </a:t>
            </a:r>
            <a:r>
              <a:rPr i="0" lang="de-DE" sz="1000" u="none" strike="noStrike">
                <a:solidFill>
                  <a:srgbClr val="000000"/>
                </a:solidFill>
              </a:rPr>
              <a:t>Immer mehr deutsche Friedhofsordnungen verlangen eine Zertifizierung für Grabsteine aus China, Indien, Vietnam und den Philippinen. Über die Qualität und Kontrolle der Zertifikate wird stark diskutiert. In Baden-Württemberg beispielsweise gelten nach dem Gesetz Steine, die aus dem Europäischen Wirtschaftsraum oder der Schweiz stammen, als frei von Kinderarbeit. Steine aus anderen Ländern benötigen ein Gütesiegel, aber auch eine schriftliche Erklärung des Steinmetzes, dass es keinen Anhaltspunkt für Kinderarbeit bei der Produktion des Steins gibt, wird häufig anerkannt (von Winning 2021).</a:t>
            </a:r>
            <a:endParaRPr i="0" sz="1000" u="none" strike="noStrike">
              <a:solidFill>
                <a:srgbClr val="000000"/>
              </a:solidFill>
            </a:endParaRPr>
          </a:p>
          <a:p>
            <a:pPr indent="-203200" lvl="0" marL="457200" rtl="0" algn="l">
              <a:lnSpc>
                <a:spcPct val="100000"/>
              </a:lnSpc>
              <a:spcBef>
                <a:spcPts val="600"/>
              </a:spcBef>
              <a:spcAft>
                <a:spcPts val="0"/>
              </a:spcAft>
              <a:buSzPts val="1000"/>
              <a:buFont typeface="Calibri"/>
              <a:buChar char="•"/>
            </a:pPr>
            <a:r>
              <a:rPr i="0" lang="de-DE" sz="1000" u="none" strike="noStrike">
                <a:solidFill>
                  <a:srgbClr val="000000"/>
                </a:solidFill>
              </a:rPr>
              <a:t>Die NGO XertifiX bewertet und überprüft Fabriken und Steinbrüche in Indien, China und Vietnam. Die Standardkriterien umfassen die IAO-Kernarbeitsabkommen, welches das Verbot von Kinderarbeit und Sklaverei enthält sowie einen besseren Schutz der Gesundheit und Sicherheit von erwachsenen Arbeitnehmer*innen, gerechte Löhne und Arbeitszeiten, Umweltschutz und Rechtmäßigkeit sicherstellen möchte. Xertifix führt sogenannte "Third-Party-Audits" mit Auditor*innen in Indien, China und Vietnam für die Kontrollen der Lieferketten durch (Siegelklarheit.de).</a:t>
            </a:r>
            <a:endParaRPr sz="1000"/>
          </a:p>
          <a:p>
            <a:pPr indent="-203200" lvl="0" marL="457200" rtl="0" algn="l">
              <a:lnSpc>
                <a:spcPct val="100000"/>
              </a:lnSpc>
              <a:spcBef>
                <a:spcPts val="0"/>
              </a:spcBef>
              <a:spcAft>
                <a:spcPts val="0"/>
              </a:spcAft>
              <a:buSzPts val="1000"/>
              <a:buFont typeface="Calibri"/>
              <a:buChar char="•"/>
            </a:pPr>
            <a:r>
              <a:rPr i="0" lang="de-DE" sz="1000" u="none" strike="noStrike">
                <a:solidFill>
                  <a:srgbClr val="000000"/>
                </a:solidFill>
              </a:rPr>
              <a:t>Der Schwerpunkt von Fair Stone  ist die Verbesserung der Arbeitsbedingungen in Steinbrüchen und steinverarbeitenden Betrieben in Entwicklungs- und Schwellenländern. Das Siegel erhalten Importeure von Natursteinen erst, wenn die Einhaltung von Mindestkriterien in der Lieferkette durch unabhängige Auditor*innen überprüft wurden (Siegelklarheit.de).</a:t>
            </a:r>
            <a:endParaRPr sz="1000"/>
          </a:p>
          <a:p>
            <a:pPr indent="-203200" lvl="0" marL="457200" rtl="0" algn="l">
              <a:lnSpc>
                <a:spcPct val="100000"/>
              </a:lnSpc>
              <a:spcBef>
                <a:spcPts val="0"/>
              </a:spcBef>
              <a:spcAft>
                <a:spcPts val="0"/>
              </a:spcAft>
              <a:buSzPts val="1000"/>
              <a:buFont typeface="Calibri"/>
              <a:buChar char="•"/>
            </a:pPr>
            <a:r>
              <a:rPr i="0" lang="de-DE" sz="1000" u="none" strike="noStrike">
                <a:solidFill>
                  <a:srgbClr val="000000"/>
                </a:solidFill>
              </a:rPr>
              <a:t>Ziel des IGEP-Siegels ist die Vermeidung von Kinderarbeit in der Natursteinindustrie in Indien und China. Der ISES 2020-Standard umfasst  zusätzlich zu Kinderarbeit Managementsysteme, Zwangsarbeit, Gesundheit und Sicherheit an Arbeitsplatz, Vereinigungsfreiheit und Recht auf Kollektivverhandlungen, Diskriminierung, Disziplinarpraktiken, Arbeitszeiten, Vergütung, Zulieferer und Umweltaspekte. IGEP setzt sich für die Förderung der wirtschaftlichen Zusammenarbeit zwischen Indien und Deutschland ein (Siegelklarheit.de).</a:t>
            </a:r>
            <a:endParaRPr sz="1000"/>
          </a:p>
          <a:p>
            <a:pPr indent="0" lvl="0" marL="228600" rtl="0" algn="l">
              <a:lnSpc>
                <a:spcPct val="100000"/>
              </a:lnSpc>
              <a:spcBef>
                <a:spcPts val="600"/>
              </a:spcBef>
              <a:spcAft>
                <a:spcPts val="0"/>
              </a:spcAft>
              <a:buSzPts val="1400"/>
              <a:buFont typeface="Arial"/>
              <a:buNone/>
            </a:pPr>
            <a:r>
              <a:t/>
            </a:r>
            <a:endParaRPr i="0" sz="1000" u="none" strike="noStrike">
              <a:solidFill>
                <a:srgbClr val="000000"/>
              </a:solidFill>
            </a:endParaRPr>
          </a:p>
          <a:p>
            <a:pPr indent="0" lvl="0" marL="0" rtl="0" algn="l">
              <a:lnSpc>
                <a:spcPct val="100000"/>
              </a:lnSpc>
              <a:spcBef>
                <a:spcPts val="600"/>
              </a:spcBef>
              <a:spcAft>
                <a:spcPts val="0"/>
              </a:spcAft>
              <a:buSzPts val="1400"/>
              <a:buFont typeface="Arial"/>
              <a:buNone/>
            </a:pPr>
            <a:r>
              <a:rPr b="1" i="0" lang="de-DE" sz="1000" u="none" strike="noStrike">
                <a:solidFill>
                  <a:srgbClr val="000000"/>
                </a:solidFill>
              </a:rPr>
              <a:t>Aufgaben</a:t>
            </a:r>
            <a:endParaRPr sz="1000"/>
          </a:p>
          <a:p>
            <a:pPr indent="-203200" lvl="0" marL="457200" rtl="0" algn="l">
              <a:lnSpc>
                <a:spcPct val="100000"/>
              </a:lnSpc>
              <a:spcBef>
                <a:spcPts val="600"/>
              </a:spcBef>
              <a:spcAft>
                <a:spcPts val="0"/>
              </a:spcAft>
              <a:buSzPts val="1000"/>
              <a:buFont typeface="Calibri"/>
              <a:buChar char="•"/>
            </a:pPr>
            <a:r>
              <a:rPr i="0" lang="de-DE" sz="1000" u="none" strike="noStrike">
                <a:solidFill>
                  <a:srgbClr val="000000"/>
                </a:solidFill>
              </a:rPr>
              <a:t>eine Lieferkette von Natursteinen betrachten, Herausforderungen von globalen Lieferketten einem Mitschüler oder einer Mitschülerin erklären können</a:t>
            </a:r>
            <a:endParaRPr sz="1000"/>
          </a:p>
          <a:p>
            <a:pPr indent="-203200" lvl="0" marL="457200" rtl="0" algn="l">
              <a:lnSpc>
                <a:spcPct val="100000"/>
              </a:lnSpc>
              <a:spcBef>
                <a:spcPts val="0"/>
              </a:spcBef>
              <a:spcAft>
                <a:spcPts val="0"/>
              </a:spcAft>
              <a:buSzPts val="1000"/>
              <a:buFont typeface="Calibri"/>
              <a:buChar char="•"/>
            </a:pPr>
            <a:r>
              <a:rPr i="0" lang="de-DE" sz="1000" u="none" strike="noStrike">
                <a:solidFill>
                  <a:srgbClr val="000000"/>
                </a:solidFill>
              </a:rPr>
              <a:t>eine Liste von Siegeln für Natursteine erstellen und hinsichtlich Kriterien ökologischer und sozialer Nachhaltigkeit clustern</a:t>
            </a:r>
            <a:endParaRPr b="1" i="0" sz="1000" u="none" strike="noStrike">
              <a:solidFill>
                <a:srgbClr val="000000"/>
              </a:solidFill>
            </a:endParaRPr>
          </a:p>
          <a:p>
            <a:pPr indent="0" lvl="0" marL="228600" rtl="0" algn="l">
              <a:lnSpc>
                <a:spcPct val="100000"/>
              </a:lnSpc>
              <a:spcBef>
                <a:spcPts val="0"/>
              </a:spcBef>
              <a:spcAft>
                <a:spcPts val="0"/>
              </a:spcAft>
              <a:buSzPts val="1400"/>
              <a:buFont typeface="Arial"/>
              <a:buNone/>
            </a:pPr>
            <a:r>
              <a:t/>
            </a:r>
            <a:endParaRPr b="1" i="0" sz="1000" u="none" strike="noStrike">
              <a:solidFill>
                <a:srgbClr val="000000"/>
              </a:solidFill>
            </a:endParaRPr>
          </a:p>
          <a:p>
            <a:pPr indent="0" lvl="0" marL="0" rtl="0" algn="l">
              <a:lnSpc>
                <a:spcPct val="100000"/>
              </a:lnSpc>
              <a:spcBef>
                <a:spcPts val="600"/>
              </a:spcBef>
              <a:spcAft>
                <a:spcPts val="0"/>
              </a:spcAft>
              <a:buSzPts val="1400"/>
              <a:buFont typeface="Arial"/>
              <a:buNone/>
            </a:pPr>
            <a:r>
              <a:rPr b="1" i="0" lang="de-DE" sz="1000" u="none" strike="noStrike">
                <a:solidFill>
                  <a:srgbClr val="000000"/>
                </a:solidFill>
              </a:rPr>
              <a:t>Quellen</a:t>
            </a:r>
            <a:endParaRPr sz="1000"/>
          </a:p>
          <a:p>
            <a:pPr indent="-189499" lvl="0" marL="442799" rtl="0" algn="l">
              <a:lnSpc>
                <a:spcPct val="100000"/>
              </a:lnSpc>
              <a:spcBef>
                <a:spcPts val="600"/>
              </a:spcBef>
              <a:spcAft>
                <a:spcPts val="0"/>
              </a:spcAft>
              <a:buSzPts val="1000"/>
              <a:buFont typeface="Calibri"/>
              <a:buChar char="•"/>
            </a:pPr>
            <a:r>
              <a:rPr i="0" lang="de-DE" sz="1000" u="none" strike="noStrike">
                <a:solidFill>
                  <a:srgbClr val="000000"/>
                </a:solidFill>
              </a:rPr>
              <a:t>Beton.org (o.J.): Dauerhaftigkeit. Online: https://www.beton.org/wissen/nachhaltigkeit/dauerhaftigkeit/</a:t>
            </a:r>
            <a:endParaRPr sz="1000"/>
          </a:p>
          <a:p>
            <a:pPr indent="-189499" lvl="0" marL="442799" rtl="0" algn="l">
              <a:lnSpc>
                <a:spcPct val="100000"/>
              </a:lnSpc>
              <a:spcBef>
                <a:spcPts val="600"/>
              </a:spcBef>
              <a:spcAft>
                <a:spcPts val="0"/>
              </a:spcAft>
              <a:buSzPts val="1000"/>
              <a:buFont typeface="Calibri"/>
              <a:buChar char="•"/>
            </a:pPr>
            <a:r>
              <a:rPr i="0" lang="de-DE" sz="1000" u="none" strike="noStrike">
                <a:solidFill>
                  <a:srgbClr val="000000"/>
                </a:solidFill>
              </a:rPr>
              <a:t>Siegelklarheit (o.J.): Online: </a:t>
            </a:r>
            <a:r>
              <a:rPr i="0" lang="de-DE" sz="1000" u="sng" strike="noStrike">
                <a:solidFill>
                  <a:srgbClr val="1155CC"/>
                </a:solidFill>
                <a:hlinkClick r:id="rId2">
                  <a:extLst>
                    <a:ext uri="{A12FA001-AC4F-418D-AE19-62706E023703}">
                      <ahyp:hlinkClr val="tx"/>
                    </a:ext>
                  </a:extLst>
                </a:hlinkClick>
              </a:rPr>
              <a:t>https://www.siegelklarheit.de/</a:t>
            </a:r>
            <a:endParaRPr b="1" i="0" sz="1000" u="none" strike="noStrike">
              <a:solidFill>
                <a:srgbClr val="000000"/>
              </a:solidFill>
            </a:endParaRPr>
          </a:p>
          <a:p>
            <a:pPr indent="-189499" lvl="0" marL="442799" rtl="0" algn="l">
              <a:lnSpc>
                <a:spcPct val="100000"/>
              </a:lnSpc>
              <a:spcBef>
                <a:spcPts val="600"/>
              </a:spcBef>
              <a:spcAft>
                <a:spcPts val="0"/>
              </a:spcAft>
              <a:buSzPts val="1000"/>
              <a:buFont typeface="Calibri"/>
              <a:buChar char="•"/>
            </a:pPr>
            <a:r>
              <a:rPr i="0" lang="de-DE" sz="1000" u="none" strike="noStrike">
                <a:solidFill>
                  <a:srgbClr val="000000"/>
                </a:solidFill>
              </a:rPr>
              <a:t>von Winning, Alexandra (2021): Grabsteine: Ausdruck von Emotionen, Persönlichkeit, Verantwortung und Werten. </a:t>
            </a:r>
            <a:r>
              <a:rPr i="0" lang="de-DE" sz="1000" u="sng" strike="noStrike">
                <a:solidFill>
                  <a:srgbClr val="1155CC"/>
                </a:solidFill>
                <a:hlinkClick r:id="rId3">
                  <a:extLst>
                    <a:ext uri="{A12FA001-AC4F-418D-AE19-62706E023703}">
                      <ahyp:hlinkClr val="tx"/>
                    </a:ext>
                  </a:extLst>
                </a:hlinkClick>
              </a:rPr>
              <a:t>https://frankfurtnachhaltig.de/grabsteine-ausdruck-von-emotionen-persoenlichkeit-verantwortung-und-werten/</a:t>
            </a:r>
            <a:endParaRPr b="1" i="0" sz="1000" u="none" strike="noStrike">
              <a:solidFill>
                <a:srgbClr val="000000"/>
              </a:solidFill>
            </a:endParaRPr>
          </a:p>
          <a:p>
            <a:pPr indent="-189499" lvl="0" marL="442799" rtl="0" algn="l">
              <a:lnSpc>
                <a:spcPct val="100000"/>
              </a:lnSpc>
              <a:spcBef>
                <a:spcPts val="600"/>
              </a:spcBef>
              <a:spcAft>
                <a:spcPts val="0"/>
              </a:spcAft>
              <a:buSzPts val="1000"/>
              <a:buFont typeface="Calibri"/>
              <a:buChar char="•"/>
            </a:pPr>
            <a:r>
              <a:rPr i="0" lang="de-DE" sz="1000" u="none" strike="noStrike">
                <a:solidFill>
                  <a:srgbClr val="000000"/>
                </a:solidFill>
              </a:rPr>
              <a:t>Werkstatt Ökonomie e.V., WEED – Weltwirtschaft, Ökologie &amp; Entwicklung e.V.(2020): Natursteine aus verantwortlichen Lieferketten, Online: </a:t>
            </a:r>
            <a:r>
              <a:rPr i="0" lang="de-DE" sz="1000" u="sng" strike="noStrike">
                <a:solidFill>
                  <a:srgbClr val="1155CC"/>
                </a:solidFill>
                <a:hlinkClick r:id="rId4">
                  <a:extLst>
                    <a:ext uri="{A12FA001-AC4F-418D-AE19-62706E023703}">
                      <ahyp:hlinkClr val="tx"/>
                    </a:ext>
                  </a:extLst>
                </a:hlinkClick>
              </a:rPr>
              <a:t>https://www2.weed-online.org/uploads/woek_weed_2020_natursteine_aus_verantwortlichen_lieferketten.pdf</a:t>
            </a:r>
            <a:r>
              <a:rPr i="0" lang="de-DE" sz="1000" u="none" strike="noStrike">
                <a:solidFill>
                  <a:srgbClr val="000000"/>
                </a:solidFill>
              </a:rPr>
              <a:t>)</a:t>
            </a:r>
            <a:endParaRPr b="1" i="0" sz="1000" u="none" strike="noStrike">
              <a:solidFill>
                <a:srgbClr val="000000"/>
              </a:solidFill>
            </a:endParaRPr>
          </a:p>
          <a:p>
            <a:pPr indent="0" lvl="0" marL="228600" rtl="0" algn="l">
              <a:lnSpc>
                <a:spcPct val="100000"/>
              </a:lnSpc>
              <a:spcBef>
                <a:spcPts val="600"/>
              </a:spcBef>
              <a:spcAft>
                <a:spcPts val="600"/>
              </a:spcAft>
              <a:buSzPts val="1400"/>
              <a:buFont typeface="Arial"/>
              <a:buNone/>
            </a:pPr>
            <a:r>
              <a:t/>
            </a:r>
            <a:endParaRPr b="1" i="0" sz="1000" u="none" strike="noStrike">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b729a89ab5_0_84: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b729a89ab5_0_84:notes"/>
          <p:cNvSpPr txBox="1"/>
          <p:nvPr>
            <p:ph idx="1" type="body"/>
          </p:nvPr>
        </p:nvSpPr>
        <p:spPr>
          <a:xfrm>
            <a:off x="503238" y="3872784"/>
            <a:ext cx="6145212" cy="620156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sz="1000"/>
              <a:t>Beschreibung</a:t>
            </a:r>
            <a:endParaRPr sz="1000"/>
          </a:p>
          <a:p>
            <a:pPr indent="0" lvl="0" marL="0" rtl="0" algn="l">
              <a:lnSpc>
                <a:spcPct val="115000"/>
              </a:lnSpc>
              <a:spcBef>
                <a:spcPts val="0"/>
              </a:spcBef>
              <a:spcAft>
                <a:spcPts val="0"/>
              </a:spcAft>
              <a:buSzPts val="1400"/>
              <a:buNone/>
            </a:pPr>
            <a:r>
              <a:rPr lang="de-DE" sz="1000"/>
              <a:t>Der Anspruch, Papier zu reduzieren, steht dem gegenüber, dass im Sterbefall viele Dokumente derzeit noch unterschrieben und abgelegt werden müssen. Im Bestattungswesen kommt die Herausforderung dazu, dass digitale Optionen nicht für alle Generationen und Gesellschaftsschichten eine gerechte Lösung sind. Daher wird weiterhin in Betrieben in unterschiedlichsten Situationen Papier benötigt. Ob im Sanitärbereich oder für Ausdrucke. Die Papierherstellung belastet die Umwelt stark und benötigt Holz, Energie und Wasser. Daher sollte auf den Einsatz von Altpapier Wert gelegt werden und Papier mit der Zertifizierung des Blauen Engels gewählt werden, der garantiert, dass bis zu 100% Altpapierfasern verwendet werden (UBA 2020). Recyclingpapier spart zudem im Vergleich zu Frischfaserpapier in der Produktion im Vergleich durchschnittlich 78% Wasser und durchschnittlich 68% Energie. Außerdem verursacht es in der Produktion 15% weniger CO</a:t>
            </a:r>
            <a:r>
              <a:rPr baseline="-25000" lang="de-DE" sz="1000"/>
              <a:t>2</a:t>
            </a:r>
            <a:r>
              <a:rPr lang="de-DE" sz="1000"/>
              <a:t>-Emissionen. Darüber hinaus trägt Recyclingpapier dazu bei, dass Wälder entlastet werden und somit länger als CO</a:t>
            </a:r>
            <a:r>
              <a:rPr baseline="-25000" lang="de-DE" sz="1000"/>
              <a:t>2</a:t>
            </a:r>
            <a:r>
              <a:rPr lang="de-DE" sz="1000"/>
              <a:t>-Speicher zur Verfügung stehen. Alle Papiere, die mit dem Blauen Engel zertifiziert sind, sind für alle gängigen Druck- und Kopiergeräten geeignet. Dies sichert die DIN EN 12281. Auch die Archivierbarkeit ist bei Recyclingpapier mit der Erfüllung der ISO 20494 gegeben (IPR 2022). Weitere Informationen zu Recyclingpapier findet man bei der </a:t>
            </a:r>
            <a:r>
              <a:rPr lang="de-DE" sz="1000" u="sng">
                <a:solidFill>
                  <a:srgbClr val="1155CC"/>
                </a:solidFill>
                <a:hlinkClick r:id="rId2">
                  <a:extLst>
                    <a:ext uri="{A12FA001-AC4F-418D-AE19-62706E023703}">
                      <ahyp:hlinkClr val="tx"/>
                    </a:ext>
                  </a:extLst>
                </a:hlinkClick>
              </a:rPr>
              <a:t>Initiative Pro Recyclingpapier</a:t>
            </a:r>
            <a:r>
              <a:rPr lang="de-DE" sz="1000"/>
              <a:t>. </a:t>
            </a:r>
            <a:endParaRPr sz="900"/>
          </a:p>
          <a:p>
            <a:pPr indent="0" lvl="0" marL="0" rtl="0" algn="l">
              <a:lnSpc>
                <a:spcPct val="100000"/>
              </a:lnSpc>
              <a:spcBef>
                <a:spcPts val="1000"/>
              </a:spcBef>
              <a:spcAft>
                <a:spcPts val="0"/>
              </a:spcAft>
              <a:buClr>
                <a:schemeClr val="dk1"/>
              </a:buClr>
              <a:buSzPts val="1100"/>
              <a:buFont typeface="Arial"/>
              <a:buNone/>
            </a:pPr>
            <a:r>
              <a:rPr b="1" lang="de-DE" sz="1000"/>
              <a:t>Aufgaben</a:t>
            </a:r>
            <a:endParaRPr/>
          </a:p>
          <a:p>
            <a:pPr indent="-292100" lvl="0" marL="457200" rtl="0" algn="l">
              <a:lnSpc>
                <a:spcPct val="100000"/>
              </a:lnSpc>
              <a:spcBef>
                <a:spcPts val="0"/>
              </a:spcBef>
              <a:spcAft>
                <a:spcPts val="0"/>
              </a:spcAft>
              <a:buClr>
                <a:schemeClr val="dk1"/>
              </a:buClr>
              <a:buSzPts val="1000"/>
              <a:buFont typeface="Calibri"/>
              <a:buChar char="•"/>
            </a:pPr>
            <a:r>
              <a:rPr lang="de-DE" sz="1000"/>
              <a:t>Ein Statement zum papierlose Büro im Bestattungswesen verfassen</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Auswirkungen der Digitalisierung auf die Umwelt recherchieren und einem Mitschüler oder einer Mitschülerin erklären</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Ein Konzept erstellen, wie im Betrieb verantwortungsvoll mit digitalem Müll umgegangen werden kann (z.B. alle zwei Wochen am Freitag digitale Löschaktion von Mails, Fotos und nicht benötigten Dokumenten bzw. die Ablage dieser)</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Umgang mit Papier im eigenen Betrieb beschreiben und Verbesserungsoptionen erarbeiten (z.B. nicht verwendetes Papier als Schmierpapier verwenden, auf Recyclingpapier umsteigen, Drucker auf doppelseitigen Druck einstellen, etc.). </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Ein Argumentationspapier erarbeiten, wieso ein nachhaltiger Umgang mit Papier wichtig für die Umwelt ist</a:t>
            </a:r>
            <a:endParaRPr sz="1000"/>
          </a:p>
          <a:p>
            <a:pPr indent="0" lvl="0" marL="0" rtl="0" algn="l">
              <a:lnSpc>
                <a:spcPct val="100000"/>
              </a:lnSpc>
              <a:spcBef>
                <a:spcPts val="0"/>
              </a:spcBef>
              <a:spcAft>
                <a:spcPts val="0"/>
              </a:spcAft>
              <a:buClr>
                <a:schemeClr val="dk1"/>
              </a:buClr>
              <a:buSzPts val="1100"/>
              <a:buFont typeface="Arial"/>
              <a:buNone/>
            </a:pPr>
            <a:r>
              <a:rPr b="1" lang="de-DE" sz="1000"/>
              <a:t>Quellen und Abbildung</a:t>
            </a:r>
            <a:endParaRPr/>
          </a:p>
          <a:p>
            <a:pPr indent="-292100" lvl="0" marL="457200" rtl="0" algn="l">
              <a:lnSpc>
                <a:spcPct val="115000"/>
              </a:lnSpc>
              <a:spcBef>
                <a:spcPts val="0"/>
              </a:spcBef>
              <a:spcAft>
                <a:spcPts val="0"/>
              </a:spcAft>
              <a:buClr>
                <a:srgbClr val="313131"/>
              </a:buClr>
              <a:buSzPts val="1000"/>
              <a:buFont typeface="Calibri"/>
              <a:buChar char="•"/>
            </a:pPr>
            <a:r>
              <a:rPr lang="de-DE" sz="1000"/>
              <a:t>UBA Umweltbundesamt (2020): Recyclingpapier ist gut für die Umwelt, Online: </a:t>
            </a:r>
            <a:r>
              <a:rPr lang="de-DE" sz="1000" u="sng">
                <a:solidFill>
                  <a:srgbClr val="1155CC"/>
                </a:solidFill>
                <a:hlinkClick r:id="rId3">
                  <a:extLst>
                    <a:ext uri="{A12FA001-AC4F-418D-AE19-62706E023703}">
                      <ahyp:hlinkClr val="tx"/>
                    </a:ext>
                  </a:extLst>
                </a:hlinkClick>
              </a:rPr>
              <a:t>https://www.umweltbundesamt.de/umwelttipps-fuer-den-alltag/haushalt-wohnen/papier-recyclingpapier#gewusst-wie</a:t>
            </a:r>
            <a:endParaRPr sz="1000"/>
          </a:p>
          <a:p>
            <a:pPr indent="-292100" lvl="0" marL="457200" rtl="0" algn="l">
              <a:lnSpc>
                <a:spcPct val="115000"/>
              </a:lnSpc>
              <a:spcBef>
                <a:spcPts val="0"/>
              </a:spcBef>
              <a:spcAft>
                <a:spcPts val="0"/>
              </a:spcAft>
              <a:buClr>
                <a:schemeClr val="dk1"/>
              </a:buClr>
              <a:buSzPts val="1000"/>
              <a:buFont typeface="Calibri"/>
              <a:buChar char="•"/>
            </a:pPr>
            <a:r>
              <a:rPr lang="de-DE" sz="1000"/>
              <a:t>IPR Initiative Pro Recyclingpapier (2022): Argumente für Recyclingpapier. Online: </a:t>
            </a:r>
            <a:r>
              <a:rPr lang="de-DE" sz="1000" u="sng">
                <a:solidFill>
                  <a:srgbClr val="1155CC"/>
                </a:solidFill>
                <a:hlinkClick r:id="rId4">
                  <a:extLst>
                    <a:ext uri="{A12FA001-AC4F-418D-AE19-62706E023703}">
                      <ahyp:hlinkClr val="tx"/>
                    </a:ext>
                  </a:extLst>
                </a:hlinkClick>
              </a:rPr>
              <a:t>https://www.papiernetz.de/argumente-fuer-recyclingpapier/</a:t>
            </a:r>
            <a:r>
              <a:rPr lang="de-DE" sz="1000"/>
              <a:t> </a:t>
            </a:r>
            <a:endParaRPr sz="1000"/>
          </a:p>
          <a:p>
            <a:pPr indent="-292100" lvl="0" marL="457200" rtl="0" algn="l">
              <a:lnSpc>
                <a:spcPct val="115000"/>
              </a:lnSpc>
              <a:spcBef>
                <a:spcPts val="0"/>
              </a:spcBef>
              <a:spcAft>
                <a:spcPts val="0"/>
              </a:spcAft>
              <a:buClr>
                <a:schemeClr val="dk1"/>
              </a:buClr>
              <a:buSzPts val="1000"/>
              <a:buChar char="•"/>
            </a:pPr>
            <a:r>
              <a:rPr lang="de-DE" sz="1000"/>
              <a:t>Oro Verde (o.J.): </a:t>
            </a:r>
            <a:r>
              <a:rPr b="1" lang="de-DE" sz="1000">
                <a:solidFill>
                  <a:srgbClr val="2E312A"/>
                </a:solidFill>
                <a:highlight>
                  <a:srgbClr val="FFFFFF"/>
                </a:highlight>
              </a:rPr>
              <a:t>Umweltsiegel für Papier. Online:</a:t>
            </a:r>
            <a:r>
              <a:rPr lang="de-DE" sz="1000"/>
              <a:t> </a:t>
            </a:r>
            <a:r>
              <a:rPr lang="de-DE" sz="1000" u="sng">
                <a:solidFill>
                  <a:schemeClr val="hlink"/>
                </a:solidFill>
                <a:hlinkClick r:id="rId5"/>
              </a:rPr>
              <a:t>https://www.regenwald-schuetzen.org/verbrauchertipps/papier/umweltsiegel-fuer-papier</a:t>
            </a:r>
            <a:r>
              <a:rPr lang="de-DE" sz="1000"/>
              <a:t> </a:t>
            </a:r>
            <a:endParaRPr sz="1000"/>
          </a:p>
          <a:p>
            <a:pPr indent="-292100" lvl="0" marL="457200" rtl="0" algn="l">
              <a:lnSpc>
                <a:spcPct val="115000"/>
              </a:lnSpc>
              <a:spcBef>
                <a:spcPts val="0"/>
              </a:spcBef>
              <a:spcAft>
                <a:spcPts val="0"/>
              </a:spcAft>
              <a:buClr>
                <a:schemeClr val="dk1"/>
              </a:buClr>
              <a:buSzPts val="1000"/>
              <a:buChar char="•"/>
            </a:pPr>
            <a:r>
              <a:rPr lang="de-DE" sz="1000"/>
              <a:t>Pixabay (o.J.): geralt. Online: </a:t>
            </a:r>
            <a:r>
              <a:rPr lang="de-DE" sz="1000" u="sng">
                <a:solidFill>
                  <a:schemeClr val="hlink"/>
                </a:solidFill>
                <a:hlinkClick r:id="rId6"/>
              </a:rPr>
              <a:t>https://pixabay.com/de/photos/erfolg-kurve-pfeil-einschalten-2917048/</a:t>
            </a:r>
            <a:r>
              <a:rPr lang="de-DE" sz="1000"/>
              <a:t> </a:t>
            </a:r>
            <a:endParaRPr sz="1000"/>
          </a:p>
        </p:txBody>
      </p:sp>
      <p:sp>
        <p:nvSpPr>
          <p:cNvPr id="173" name="Google Shape;173;g1b729a89ab5_0_8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b729a89ab5_0_93:notes"/>
          <p:cNvSpPr/>
          <p:nvPr>
            <p:ph idx="2" type="sldImg"/>
          </p:nvPr>
        </p:nvSpPr>
        <p:spPr>
          <a:xfrm>
            <a:off x="503238" y="360363"/>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b729a89ab5_0_9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
        <p:nvSpPr>
          <p:cNvPr id="186" name="Google Shape;186;g1b729a89ab5_0_93:notes"/>
          <p:cNvSpPr txBox="1"/>
          <p:nvPr>
            <p:ph idx="1" type="body"/>
          </p:nvPr>
        </p:nvSpPr>
        <p:spPr>
          <a:xfrm>
            <a:off x="503238" y="3888731"/>
            <a:ext cx="6145212" cy="615903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00"/>
              <a:t>Beschreibung</a:t>
            </a:r>
            <a:endParaRPr sz="1000"/>
          </a:p>
          <a:p>
            <a:pPr indent="0" lvl="0" marL="0" rtl="0" algn="l">
              <a:lnSpc>
                <a:spcPct val="115000"/>
              </a:lnSpc>
              <a:spcBef>
                <a:spcPts val="0"/>
              </a:spcBef>
              <a:spcAft>
                <a:spcPts val="0"/>
              </a:spcAft>
              <a:buSzPts val="1100"/>
              <a:buNone/>
            </a:pPr>
            <a:r>
              <a:rPr lang="de-DE" sz="1000"/>
              <a:t>Typische Handlungsfelder der rationellen Energienutzung sind die Energieeffizienz und das Energiesparen, die beide eng miteinander verknüpft sind.  Bei der Energieeffizienz geht es darum, Geräte und Maschinen zu nutzen, die bei gleicher Funktionserfüllung einen geringeren Energiebedarf haben. In der EU gibt die Energieeffizienzkennzeichnung gemäß Verordnung (EU) 2017/1369 Auskunft über die Energieeffizienz von Elektrogeräten und weiteren Energieverbrauchern. Die Abgrenzung des Energiesparens zur Energieeffizienz ist allerdings nicht immer eindeutig, denn die Nutzung eines energieeffizienten Gerätes stellt immer auch eine Energieeinsparung gegenüber einem weniger effizienten Gerät dar. Die wichtigsten Stromsparmaßnahmen im Haushalt sind energieeffiziente Geräte (Kühl- und Gefriergeräte, Fernseher u.a.m.) sowie LED-Beleuchtung. Eine Vielzahl von Energiespartipps sind z.B. bei co2online zu finden (co2online o.J.). In Bestattungsunternehmen sind beispielsweise Kühlzellen zur Kühlung der Verstorbenen bis zur Beerdigung, PC-Geräte bzw. Arbeitsgeräte (Drucker, Scanner, Mobiltelefonie) im Bürobereich sowie die Beleuchtung und Beheizung des Betriebs von Bedeutung für den betrieblichen Energieverbrauch. Laut energieeffizienz-im-betrieb.net lässt sich vorhandene Kühltechnik in den meisten Fällen effizienter gestalten. Hier können teilweise bis zu 30 Prozent Energie gespart werden. Folgende Maß­nah­men würden einen entscheidenden Energiekosten-Gewinn bringen: Verdampfungs- und Kondensationstemperatur optimieren, Kältemittel auf Gegebenheiten anpassen und Wärmerückgewinnung anbringen (vPRESS. GmbH). Leider ist es in der Regel im Bestattungsbetrieb nicht möglich, Kühlzellen abzuschalten, da sie einen gewissen Vorlauf benötigen und es nicht planbar ist, wann diese für Bestattungen benötigt werden bzw. sind meist dauerhaft im Einsatz. Grundsätzlich sind neuere Kühlhäuser energieeffizienter.</a:t>
            </a:r>
            <a:endParaRPr sz="1000"/>
          </a:p>
          <a:p>
            <a:pPr indent="0" lvl="0" marL="0" rtl="0" algn="l">
              <a:lnSpc>
                <a:spcPct val="100000"/>
              </a:lnSpc>
              <a:spcBef>
                <a:spcPts val="600"/>
              </a:spcBef>
              <a:spcAft>
                <a:spcPts val="0"/>
              </a:spcAft>
              <a:buSzPts val="1400"/>
              <a:buNone/>
            </a:pPr>
            <a:r>
              <a:rPr b="1" lang="de-DE" sz="1000"/>
              <a:t>Aufgabe</a:t>
            </a:r>
            <a:endParaRPr sz="1000">
              <a:highlight>
                <a:schemeClr val="accent2"/>
              </a:highlight>
            </a:endParaRPr>
          </a:p>
          <a:p>
            <a:pPr indent="-292100" lvl="0" marL="457200" rtl="0" algn="l">
              <a:lnSpc>
                <a:spcPct val="100000"/>
              </a:lnSpc>
              <a:spcBef>
                <a:spcPts val="0"/>
              </a:spcBef>
              <a:spcAft>
                <a:spcPts val="0"/>
              </a:spcAft>
              <a:buClr>
                <a:schemeClr val="dk1"/>
              </a:buClr>
              <a:buSzPts val="1000"/>
              <a:buFont typeface="Calibri"/>
              <a:buChar char="●"/>
            </a:pPr>
            <a:r>
              <a:rPr lang="de-DE" sz="1000"/>
              <a:t>Vor- und Nachteile von fossilen Energieträgern listen. In einem Rollenspiel die verschiedene Aspekte unter Aspekten der Nachhaltigkeit diskutieren.</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Ökostromanbieter für den Betrieb heraussuchen, Angebote auf der Webseite recherchieren und die Mehrkosten berechnen.</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Energiebedarf einer Feuerbestattung mit dem Energiebedarf eines durchschnittlichen Vier-Personen-Haushalts vergleichen und mit einem Mitschüler oder einer Mitschülerin diskutieren.</a:t>
            </a:r>
            <a:endParaRPr sz="1000"/>
          </a:p>
          <a:p>
            <a:pPr indent="-292100" lvl="0" marL="457200" rtl="0" algn="l">
              <a:lnSpc>
                <a:spcPct val="100000"/>
              </a:lnSpc>
              <a:spcBef>
                <a:spcPts val="0"/>
              </a:spcBef>
              <a:spcAft>
                <a:spcPts val="0"/>
              </a:spcAft>
              <a:buClr>
                <a:schemeClr val="dk1"/>
              </a:buClr>
              <a:buSzPts val="1000"/>
              <a:buFont typeface="Calibri"/>
              <a:buChar char="●"/>
            </a:pPr>
            <a:r>
              <a:rPr lang="de-DE" sz="1000"/>
              <a:t>Energieverbrauch im Betrieb bestimmen:</a:t>
            </a:r>
            <a:endParaRPr sz="1000"/>
          </a:p>
          <a:p>
            <a:pPr indent="-292100" lvl="1" marL="914400" rtl="0" algn="l">
              <a:lnSpc>
                <a:spcPct val="100000"/>
              </a:lnSpc>
              <a:spcBef>
                <a:spcPts val="0"/>
              </a:spcBef>
              <a:spcAft>
                <a:spcPts val="0"/>
              </a:spcAft>
              <a:buClr>
                <a:schemeClr val="dk1"/>
              </a:buClr>
              <a:buSzPts val="1000"/>
              <a:buFont typeface="Calibri"/>
              <a:buChar char="○"/>
            </a:pPr>
            <a:r>
              <a:rPr lang="de-DE" sz="1000"/>
              <a:t>eine Liste mit Energieverbrauchern im Betrieb anfertigen (z.B. Kühlzellen, Beleuchtung, PCs, etc.)</a:t>
            </a:r>
            <a:endParaRPr sz="1000"/>
          </a:p>
          <a:p>
            <a:pPr indent="-292100" lvl="1" marL="914400" rtl="0" algn="l">
              <a:lnSpc>
                <a:spcPct val="100000"/>
              </a:lnSpc>
              <a:spcBef>
                <a:spcPts val="0"/>
              </a:spcBef>
              <a:spcAft>
                <a:spcPts val="0"/>
              </a:spcAft>
              <a:buClr>
                <a:schemeClr val="dk1"/>
              </a:buClr>
              <a:buSzPts val="1000"/>
              <a:buFont typeface="Calibri"/>
              <a:buChar char="○"/>
            </a:pPr>
            <a:r>
              <a:rPr lang="de-DE" sz="1000"/>
              <a:t>mit einem Energiemessgerät die Stromverbrauch der 220V-Geräte messen (Steckdosengeräte)</a:t>
            </a:r>
            <a:endParaRPr sz="1000"/>
          </a:p>
          <a:p>
            <a:pPr indent="-292100" lvl="1" marL="914400" rtl="0" algn="l">
              <a:lnSpc>
                <a:spcPct val="100000"/>
              </a:lnSpc>
              <a:spcBef>
                <a:spcPts val="0"/>
              </a:spcBef>
              <a:spcAft>
                <a:spcPts val="0"/>
              </a:spcAft>
              <a:buClr>
                <a:schemeClr val="dk1"/>
              </a:buClr>
              <a:buSzPts val="1000"/>
              <a:buFont typeface="Calibri"/>
              <a:buChar char="○"/>
            </a:pPr>
            <a:r>
              <a:rPr lang="de-DE" sz="1000"/>
              <a:t>den Energieverbrauch der Drehstromgeräte an Hand der technischen Daten bestimmen</a:t>
            </a:r>
            <a:endParaRPr sz="1000"/>
          </a:p>
          <a:p>
            <a:pPr indent="-292100" lvl="1" marL="914400" rtl="0" algn="l">
              <a:lnSpc>
                <a:spcPct val="100000"/>
              </a:lnSpc>
              <a:spcBef>
                <a:spcPts val="0"/>
              </a:spcBef>
              <a:spcAft>
                <a:spcPts val="0"/>
              </a:spcAft>
              <a:buClr>
                <a:schemeClr val="dk1"/>
              </a:buClr>
              <a:buSzPts val="1000"/>
              <a:buFont typeface="Calibri"/>
              <a:buChar char="○"/>
            </a:pPr>
            <a:r>
              <a:rPr lang="de-DE" sz="1000"/>
              <a:t>den Energieverbrauch der Beleuchtung berechnen</a:t>
            </a:r>
            <a:endParaRPr sz="1000"/>
          </a:p>
          <a:p>
            <a:pPr indent="-292100" lvl="1" marL="914400" rtl="0" algn="l">
              <a:lnSpc>
                <a:spcPct val="100000"/>
              </a:lnSpc>
              <a:spcBef>
                <a:spcPts val="0"/>
              </a:spcBef>
              <a:spcAft>
                <a:spcPts val="0"/>
              </a:spcAft>
              <a:buClr>
                <a:schemeClr val="dk1"/>
              </a:buClr>
              <a:buSzPts val="1000"/>
              <a:buFont typeface="Calibri"/>
              <a:buChar char="○"/>
            </a:pPr>
            <a:r>
              <a:rPr lang="de-DE" sz="1000"/>
              <a:t>den Gasverbrauch bestimmen und und Kilowattstunden umrechnen</a:t>
            </a:r>
            <a:endParaRPr sz="1000"/>
          </a:p>
          <a:p>
            <a:pPr indent="-292100" lvl="1" marL="914400" rtl="0" algn="l">
              <a:lnSpc>
                <a:spcPct val="100000"/>
              </a:lnSpc>
              <a:spcBef>
                <a:spcPts val="0"/>
              </a:spcBef>
              <a:spcAft>
                <a:spcPts val="0"/>
              </a:spcAft>
              <a:buClr>
                <a:schemeClr val="dk1"/>
              </a:buClr>
              <a:buSzPts val="1000"/>
              <a:buFont typeface="Calibri"/>
              <a:buChar char="○"/>
            </a:pPr>
            <a:r>
              <a:rPr lang="de-DE" sz="1000"/>
              <a:t>Einsparoptionen recherchieren und diese in einem Bericht zusammenfassen</a:t>
            </a:r>
            <a:endParaRPr sz="1000">
              <a:highlight>
                <a:schemeClr val="accent2"/>
              </a:highlight>
            </a:endParaRPr>
          </a:p>
          <a:p>
            <a:pPr indent="0" lvl="0" marL="0" rtl="0" algn="l">
              <a:lnSpc>
                <a:spcPct val="100000"/>
              </a:lnSpc>
              <a:spcBef>
                <a:spcPts val="0"/>
              </a:spcBef>
              <a:spcAft>
                <a:spcPts val="0"/>
              </a:spcAft>
              <a:buSzPts val="1400"/>
              <a:buNone/>
            </a:pPr>
            <a:r>
              <a:t/>
            </a:r>
            <a:endParaRPr sz="1000">
              <a:highlight>
                <a:schemeClr val="accent2"/>
              </a:highlight>
            </a:endParaRPr>
          </a:p>
          <a:p>
            <a:pPr indent="0" lvl="0" marL="0" rtl="0" algn="l">
              <a:lnSpc>
                <a:spcPct val="100000"/>
              </a:lnSpc>
              <a:spcBef>
                <a:spcPts val="0"/>
              </a:spcBef>
              <a:spcAft>
                <a:spcPts val="0"/>
              </a:spcAft>
              <a:buSzPts val="1100"/>
              <a:buNone/>
            </a:pPr>
            <a:r>
              <a:rPr b="1" lang="de-DE" sz="1000"/>
              <a:t>Quellen und Abbildung</a:t>
            </a:r>
            <a:endParaRPr sz="1000"/>
          </a:p>
          <a:p>
            <a:pPr indent="-158750" lvl="0" marL="171450" rtl="0" algn="l">
              <a:lnSpc>
                <a:spcPct val="100000"/>
              </a:lnSpc>
              <a:spcBef>
                <a:spcPts val="0"/>
              </a:spcBef>
              <a:spcAft>
                <a:spcPts val="0"/>
              </a:spcAft>
              <a:buClr>
                <a:schemeClr val="dk1"/>
              </a:buClr>
              <a:buSzPts val="1000"/>
              <a:buFont typeface="Open Sans"/>
              <a:buChar char="●"/>
            </a:pPr>
            <a:r>
              <a:rPr lang="de-DE" sz="1000"/>
              <a:t>co2online</a:t>
            </a:r>
            <a:r>
              <a:rPr lang="de-DE" sz="1000">
                <a:highlight>
                  <a:srgbClr val="FFFFFF"/>
                </a:highlight>
              </a:rPr>
              <a:t> gemeinnützige Beratungsgesellschaft mbH (o.J.): Energiesparen im Haushalt: 9 Tipps mit schneller Wirkung. Online: </a:t>
            </a:r>
            <a:r>
              <a:rPr lang="de-DE" sz="1000" u="sng">
                <a:solidFill>
                  <a:schemeClr val="hlink"/>
                </a:solidFill>
                <a:highlight>
                  <a:srgbClr val="FFFFFF"/>
                </a:highlight>
                <a:hlinkClick r:id="rId2"/>
              </a:rPr>
              <a:t>https://www.co2online.de/energie-sparen/</a:t>
            </a:r>
            <a:r>
              <a:rPr lang="de-DE" sz="1000">
                <a:highlight>
                  <a:srgbClr val="FFFFFF"/>
                </a:highlight>
              </a:rPr>
              <a:t> </a:t>
            </a:r>
            <a:endParaRPr sz="1000">
              <a:highlight>
                <a:srgbClr val="FFFFFF"/>
              </a:highlight>
            </a:endParaRPr>
          </a:p>
          <a:p>
            <a:pPr indent="-158750" lvl="0" marL="171450" rtl="0" algn="l">
              <a:lnSpc>
                <a:spcPct val="100000"/>
              </a:lnSpc>
              <a:spcBef>
                <a:spcPts val="0"/>
              </a:spcBef>
              <a:spcAft>
                <a:spcPts val="0"/>
              </a:spcAft>
              <a:buClr>
                <a:schemeClr val="dk1"/>
              </a:buClr>
              <a:buSzPts val="1000"/>
              <a:buFont typeface="Roboto"/>
              <a:buChar char="●"/>
            </a:pPr>
            <a:r>
              <a:rPr lang="de-DE" sz="1000">
                <a:highlight>
                  <a:srgbClr val="FFFFFF"/>
                </a:highlight>
              </a:rPr>
              <a:t>vPRESS. GmbH (o.J.): </a:t>
            </a:r>
            <a:r>
              <a:rPr lang="de-DE" sz="1000"/>
              <a:t>Energiesparen bei Kühlung, Klimaanlage und Kältetechnik. Online: </a:t>
            </a:r>
            <a:r>
              <a:rPr lang="de-DE" sz="1000" u="sng">
                <a:solidFill>
                  <a:schemeClr val="hlink"/>
                </a:solidFill>
                <a:hlinkClick r:id="rId3"/>
              </a:rPr>
              <a:t>https://www.energieeffizienz-im-betrieb.net/energiesparen-unternehmen/energieeffiziente-kuehlung.html</a:t>
            </a:r>
            <a:r>
              <a:rPr lang="de-DE" sz="1000"/>
              <a:t> </a:t>
            </a:r>
            <a:endParaRPr sz="1000"/>
          </a:p>
          <a:p>
            <a:pPr indent="-158750" lvl="0" marL="171450" rtl="0" algn="l">
              <a:lnSpc>
                <a:spcPct val="100000"/>
              </a:lnSpc>
              <a:spcBef>
                <a:spcPts val="0"/>
              </a:spcBef>
              <a:spcAft>
                <a:spcPts val="0"/>
              </a:spcAft>
              <a:buClr>
                <a:schemeClr val="dk1"/>
              </a:buClr>
              <a:buSzPts val="1000"/>
              <a:buChar char="●"/>
            </a:pPr>
            <a:r>
              <a:rPr lang="de-DE" sz="1000"/>
              <a:t>Pixabay, anniegavin (o.J.): </a:t>
            </a:r>
            <a:r>
              <a:rPr lang="de-DE" sz="1000">
                <a:solidFill>
                  <a:schemeClr val="hlink"/>
                </a:solidFill>
                <a:uFill>
                  <a:noFill/>
                </a:uFill>
                <a:hlinkClick r:id="rId4"/>
              </a:rPr>
              <a:t>Energie</a:t>
            </a:r>
            <a:r>
              <a:rPr lang="de-DE" sz="1000"/>
              <a:t> </a:t>
            </a:r>
            <a:r>
              <a:rPr lang="de-DE" sz="1000">
                <a:solidFill>
                  <a:schemeClr val="hlink"/>
                </a:solidFill>
                <a:uFill>
                  <a:noFill/>
                </a:uFill>
                <a:hlinkClick r:id="rId5"/>
              </a:rPr>
              <a:t>Elektrizität</a:t>
            </a:r>
            <a:r>
              <a:rPr lang="de-DE" sz="1000"/>
              <a:t> </a:t>
            </a:r>
            <a:r>
              <a:rPr lang="de-DE" sz="1000">
                <a:solidFill>
                  <a:schemeClr val="hlink"/>
                </a:solidFill>
                <a:uFill>
                  <a:noFill/>
                </a:uFill>
                <a:hlinkClick r:id="rId6"/>
              </a:rPr>
              <a:t>Energieeffizient</a:t>
            </a:r>
            <a:r>
              <a:rPr lang="de-DE" sz="1000"/>
              <a:t> </a:t>
            </a:r>
            <a:r>
              <a:rPr lang="de-DE" sz="1000">
                <a:solidFill>
                  <a:schemeClr val="hlink"/>
                </a:solidFill>
                <a:uFill>
                  <a:noFill/>
                </a:uFill>
                <a:hlinkClick r:id="rId7"/>
              </a:rPr>
              <a:t>Energiesparen</a:t>
            </a:r>
            <a:r>
              <a:rPr lang="de-DE" sz="1000"/>
              <a:t>: </a:t>
            </a:r>
            <a:r>
              <a:rPr lang="de-DE" sz="1000" u="sng">
                <a:solidFill>
                  <a:schemeClr val="hlink"/>
                </a:solidFill>
                <a:hlinkClick r:id="rId8"/>
              </a:rPr>
              <a:t>https://pixabay.com/de/vectors/energie-elektrizität-7056167/</a:t>
            </a:r>
            <a:r>
              <a:rPr lang="de-DE" sz="1000"/>
              <a:t> (Lizenzfrei)</a:t>
            </a:r>
            <a:endParaRPr sz="1000"/>
          </a:p>
          <a:p>
            <a:pPr indent="-95250" lvl="0" marL="171450" rtl="0" algn="l">
              <a:lnSpc>
                <a:spcPct val="100000"/>
              </a:lnSpc>
              <a:spcBef>
                <a:spcPts val="0"/>
              </a:spcBef>
              <a:spcAft>
                <a:spcPts val="0"/>
              </a:spcAft>
              <a:buClr>
                <a:schemeClr val="dk1"/>
              </a:buClr>
              <a:buSzPts val="1000"/>
              <a:buNone/>
            </a:pPr>
            <a:r>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32" name="Shape 32"/>
        <p:cNvGrpSpPr/>
        <p:nvPr/>
      </p:nvGrpSpPr>
      <p:grpSpPr>
        <a:xfrm>
          <a:off x="0" y="0"/>
          <a:ext cx="0" cy="0"/>
          <a:chOff x="0" y="0"/>
          <a:chExt cx="0" cy="0"/>
        </a:xfrm>
      </p:grpSpPr>
      <p:sp>
        <p:nvSpPr>
          <p:cNvPr id="33" name="Google Shape;33;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2"/>
          <p:cNvSpPr/>
          <p:nvPr>
            <p:ph idx="2" type="pic"/>
          </p:nvPr>
        </p:nvSpPr>
        <p:spPr>
          <a:xfrm>
            <a:off x="5400009" y="1367999"/>
            <a:ext cx="6480000" cy="4680000"/>
          </a:xfrm>
          <a:prstGeom prst="rect">
            <a:avLst/>
          </a:prstGeom>
          <a:noFill/>
          <a:ln>
            <a:noFill/>
          </a:ln>
        </p:spPr>
      </p:sp>
      <p:sp>
        <p:nvSpPr>
          <p:cNvPr id="35" name="Google Shape;35;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1" name="Shape 41"/>
        <p:cNvGrpSpPr/>
        <p:nvPr/>
      </p:nvGrpSpPr>
      <p:grpSpPr>
        <a:xfrm>
          <a:off x="0" y="0"/>
          <a:ext cx="0" cy="0"/>
          <a:chOff x="0" y="0"/>
          <a:chExt cx="0" cy="0"/>
        </a:xfrm>
      </p:grpSpPr>
      <p:sp>
        <p:nvSpPr>
          <p:cNvPr id="42" name="Google Shape;42;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49" name="Shape 49"/>
        <p:cNvGrpSpPr/>
        <p:nvPr/>
      </p:nvGrpSpPr>
      <p:grpSpPr>
        <a:xfrm>
          <a:off x="0" y="0"/>
          <a:ext cx="0" cy="0"/>
          <a:chOff x="0" y="0"/>
          <a:chExt cx="0" cy="0"/>
        </a:xfrm>
      </p:grpSpPr>
      <p:sp>
        <p:nvSpPr>
          <p:cNvPr id="50" name="Google Shape;50;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7" name="Google Shape;57;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18.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4.png"/><Relationship Id="rId7"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Bestattungsfachkraft</a:t>
            </a:r>
            <a:endParaRPr/>
          </a:p>
        </p:txBody>
      </p:sp>
      <p:sp>
        <p:nvSpPr>
          <p:cNvPr id="64" name="Google Shape;64;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im Bestattungswesen</a:t>
            </a:r>
            <a:endParaRPr/>
          </a:p>
        </p:txBody>
      </p:sp>
      <p:sp>
        <p:nvSpPr>
          <p:cNvPr id="65" name="Google Shape;65;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66" name="Google Shape;66;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62500" lnSpcReduction="20000"/>
          </a:bodyPr>
          <a:lstStyle/>
          <a:p>
            <a:pPr indent="-228600" lvl="0" marL="457200" rtl="0" algn="l">
              <a:lnSpc>
                <a:spcPct val="100000"/>
              </a:lnSpc>
              <a:spcBef>
                <a:spcPts val="0"/>
              </a:spcBef>
              <a:spcAft>
                <a:spcPts val="0"/>
              </a:spcAft>
              <a:buSzPct val="248886"/>
              <a:buNone/>
            </a:pPr>
            <a:r>
              <a:rPr lang="de-DE"/>
              <a:t>IZT – Institut für Zukunftsstudien und Technologiebewertung gemeinnützige GmbH</a:t>
            </a:r>
            <a:endParaRPr/>
          </a:p>
          <a:p>
            <a:pPr indent="-228600" lvl="0" marL="457200" rtl="0" algn="l">
              <a:lnSpc>
                <a:spcPct val="100000"/>
              </a:lnSpc>
              <a:spcBef>
                <a:spcPts val="0"/>
              </a:spcBef>
              <a:spcAft>
                <a:spcPts val="0"/>
              </a:spcAft>
              <a:buSzPct val="248886"/>
              <a:buNone/>
            </a:pPr>
            <a:r>
              <a:rPr lang="de-DE"/>
              <a:t>Dr. Jaya Bowry, j.bowry@izt.de</a:t>
            </a:r>
            <a:endParaRPr/>
          </a:p>
          <a:p>
            <a:pPr indent="-228600" lvl="0" marL="457200" rtl="0" algn="l">
              <a:lnSpc>
                <a:spcPct val="100000"/>
              </a:lnSpc>
              <a:spcBef>
                <a:spcPts val="0"/>
              </a:spcBef>
              <a:spcAft>
                <a:spcPts val="0"/>
              </a:spcAft>
              <a:buSzPct val="248886"/>
              <a:buNone/>
            </a:pPr>
            <a:r>
              <a:rPr lang="de-DE"/>
              <a:t>Laura Gottschalk, l.gottschalk@izt.de </a:t>
            </a:r>
            <a:endParaRPr/>
          </a:p>
          <a:p>
            <a:pPr indent="-228600" lvl="0" marL="457200" rtl="0" algn="l">
              <a:lnSpc>
                <a:spcPct val="100000"/>
              </a:lnSpc>
              <a:spcBef>
                <a:spcPts val="0"/>
              </a:spcBef>
              <a:spcAft>
                <a:spcPts val="0"/>
              </a:spcAft>
              <a:buSzPct val="248886"/>
              <a:buNone/>
            </a:pPr>
            <a:r>
              <a:rPr lang="de-DE"/>
              <a:t>Dr. Michael Scharp, m.scharp@izt.de</a:t>
            </a:r>
            <a:endParaRPr/>
          </a:p>
          <a:p>
            <a:pPr indent="-228600" lvl="0" marL="457200" rtl="0" algn="l">
              <a:lnSpc>
                <a:spcPct val="100000"/>
              </a:lnSpc>
              <a:spcBef>
                <a:spcPts val="0"/>
              </a:spcBef>
              <a:spcAft>
                <a:spcPts val="0"/>
              </a:spcAft>
              <a:buSzPct val="248886"/>
              <a:buNone/>
            </a:pPr>
            <a:r>
              <a:rPr lang="de-DE"/>
              <a:t>14129 Berlin, Schopenhauerstr. 26 </a:t>
            </a:r>
            <a:endParaRPr/>
          </a:p>
          <a:p>
            <a:pPr indent="-228600" lvl="0" marL="457200" rtl="0" algn="l">
              <a:lnSpc>
                <a:spcPct val="100000"/>
              </a:lnSpc>
              <a:spcBef>
                <a:spcPts val="0"/>
              </a:spcBef>
              <a:spcAft>
                <a:spcPts val="0"/>
              </a:spcAft>
              <a:buSzPct val="248886"/>
              <a:buNone/>
            </a:pPr>
            <a:r>
              <a:rPr lang="de-DE" u="sng">
                <a:solidFill>
                  <a:schemeClr val="hlink"/>
                </a:solidFill>
                <a:hlinkClick r:id="rId3"/>
              </a:rPr>
              <a:t>www.izt.de</a:t>
            </a:r>
            <a:r>
              <a:rPr lang="de-DE"/>
              <a:t> </a:t>
            </a:r>
            <a:endParaRPr/>
          </a:p>
        </p:txBody>
      </p:sp>
      <p:pic>
        <p:nvPicPr>
          <p:cNvPr id="67" name="Google Shape;67;p38"/>
          <p:cNvPicPr preferRelativeResize="0"/>
          <p:nvPr/>
        </p:nvPicPr>
        <p:blipFill rotWithShape="1">
          <a:blip r:embed="rId4">
            <a:alphaModFix/>
          </a:blip>
          <a:srcRect b="0" l="0" r="9867" t="0"/>
          <a:stretch/>
        </p:blipFill>
        <p:spPr>
          <a:xfrm>
            <a:off x="8922657" y="3280903"/>
            <a:ext cx="2850243" cy="1244600"/>
          </a:xfrm>
          <a:prstGeom prst="rect">
            <a:avLst/>
          </a:prstGeom>
          <a:noFill/>
          <a:ln>
            <a:noFill/>
          </a:ln>
        </p:spPr>
      </p:pic>
      <p:sp>
        <p:nvSpPr>
          <p:cNvPr id="68" name="Google Shape;68;p38"/>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Jaya Bowry &amp; Laura Gottschalk IZT</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b729a89ab5_0_5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Wissen- und Angebotsmangel</a:t>
            </a:r>
            <a:endParaRPr/>
          </a:p>
        </p:txBody>
      </p:sp>
      <p:sp>
        <p:nvSpPr>
          <p:cNvPr id="202" name="Google Shape;202;g1b729a89ab5_0_5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03" name="Google Shape;203;g1b729a89ab5_0_57"/>
          <p:cNvSpPr txBox="1"/>
          <p:nvPr/>
        </p:nvSpPr>
        <p:spPr>
          <a:xfrm>
            <a:off x="194225" y="1410950"/>
            <a:ext cx="5173800" cy="578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000"/>
              <a:buFont typeface="Arial"/>
              <a:buNone/>
            </a:pPr>
            <a:r>
              <a:rPr b="1" i="0" lang="de-DE" sz="3000" u="none" cap="none" strike="noStrike">
                <a:solidFill>
                  <a:schemeClr val="dk1"/>
                </a:solidFill>
                <a:latin typeface="Calibri"/>
                <a:ea typeface="Calibri"/>
                <a:cs typeface="Calibri"/>
                <a:sym typeface="Calibri"/>
              </a:rPr>
              <a:t>Sarg, Urne und Grabstein</a:t>
            </a:r>
            <a:endParaRPr b="1" i="0" sz="3000" u="none" cap="none" strike="noStrike">
              <a:solidFill>
                <a:schemeClr val="dk1"/>
              </a:solidFill>
              <a:latin typeface="Calibri"/>
              <a:ea typeface="Calibri"/>
              <a:cs typeface="Calibri"/>
              <a:sym typeface="Calibri"/>
            </a:endParaRPr>
          </a:p>
          <a:p>
            <a:pPr indent="-387350" lvl="0" marL="457200" marR="0" rtl="0" algn="l">
              <a:lnSpc>
                <a:spcPct val="115000"/>
              </a:lnSpc>
              <a:spcBef>
                <a:spcPts val="0"/>
              </a:spcBef>
              <a:spcAft>
                <a:spcPts val="0"/>
              </a:spcAft>
              <a:buClr>
                <a:schemeClr val="dk1"/>
              </a:buClr>
              <a:buSzPts val="2500"/>
              <a:buFont typeface="Calibri"/>
              <a:buChar char="●"/>
            </a:pPr>
            <a:r>
              <a:rPr b="0" i="0" lang="de-DE" sz="2500" u="none" cap="none" strike="noStrike">
                <a:solidFill>
                  <a:schemeClr val="dk1"/>
                </a:solidFill>
                <a:latin typeface="Calibri"/>
                <a:ea typeface="Calibri"/>
                <a:cs typeface="Calibri"/>
                <a:sym typeface="Calibri"/>
              </a:rPr>
              <a:t>wenige Bestattungsfachkräfte bieten aktuell                    nachhaltige Optionen</a:t>
            </a:r>
            <a:endParaRPr b="0" i="0" sz="2500" u="none" cap="none" strike="noStrike">
              <a:solidFill>
                <a:schemeClr val="dk1"/>
              </a:solidFill>
              <a:latin typeface="Calibri"/>
              <a:ea typeface="Calibri"/>
              <a:cs typeface="Calibri"/>
              <a:sym typeface="Calibri"/>
            </a:endParaRPr>
          </a:p>
          <a:p>
            <a:pPr indent="-387350" lvl="0" marL="457200" marR="0" rtl="0" algn="l">
              <a:lnSpc>
                <a:spcPct val="115000"/>
              </a:lnSpc>
              <a:spcBef>
                <a:spcPts val="0"/>
              </a:spcBef>
              <a:spcAft>
                <a:spcPts val="0"/>
              </a:spcAft>
              <a:buClr>
                <a:schemeClr val="dk1"/>
              </a:buClr>
              <a:buSzPts val="2500"/>
              <a:buFont typeface="Calibri"/>
              <a:buChar char="●"/>
            </a:pPr>
            <a:r>
              <a:rPr b="0" i="0" lang="de-DE" sz="2500" u="none" cap="none" strike="noStrike">
                <a:solidFill>
                  <a:schemeClr val="dk1"/>
                </a:solidFill>
                <a:latin typeface="Calibri"/>
                <a:ea typeface="Calibri"/>
                <a:cs typeface="Calibri"/>
                <a:sym typeface="Calibri"/>
              </a:rPr>
              <a:t>in Beratungen wird Nachhaltigkeit selten fokussiert</a:t>
            </a:r>
            <a:endParaRPr b="0" i="0" sz="2500" u="none" cap="none" strike="noStrike">
              <a:solidFill>
                <a:schemeClr val="dk1"/>
              </a:solidFill>
              <a:latin typeface="Calibri"/>
              <a:ea typeface="Calibri"/>
              <a:cs typeface="Calibri"/>
              <a:sym typeface="Calibri"/>
            </a:endParaRPr>
          </a:p>
          <a:p>
            <a:pPr indent="-387350" lvl="0" marL="457200" marR="0" rtl="0" algn="l">
              <a:lnSpc>
                <a:spcPct val="115000"/>
              </a:lnSpc>
              <a:spcBef>
                <a:spcPts val="0"/>
              </a:spcBef>
              <a:spcAft>
                <a:spcPts val="0"/>
              </a:spcAft>
              <a:buClr>
                <a:schemeClr val="dk1"/>
              </a:buClr>
              <a:buSzPts val="2500"/>
              <a:buFont typeface="Calibri"/>
              <a:buChar char="●"/>
            </a:pPr>
            <a:r>
              <a:rPr b="0" i="0" lang="de-DE" sz="2500" u="none" cap="none" strike="noStrike">
                <a:solidFill>
                  <a:schemeClr val="dk1"/>
                </a:solidFill>
                <a:latin typeface="Calibri"/>
                <a:ea typeface="Calibri"/>
                <a:cs typeface="Calibri"/>
                <a:sym typeface="Calibri"/>
              </a:rPr>
              <a:t>Endkund*innen fragen Nachhaltigkeit selten gezielt nach</a:t>
            </a:r>
            <a:endParaRPr b="0" i="0" sz="2500" u="none" cap="none" strike="noStrike">
              <a:solidFill>
                <a:schemeClr val="dk1"/>
              </a:solidFill>
              <a:latin typeface="Calibri"/>
              <a:ea typeface="Calibri"/>
              <a:cs typeface="Calibri"/>
              <a:sym typeface="Calibri"/>
            </a:endParaRPr>
          </a:p>
          <a:p>
            <a:pPr indent="-387350" lvl="0" marL="457200" marR="0" rtl="0" algn="l">
              <a:lnSpc>
                <a:spcPct val="115000"/>
              </a:lnSpc>
              <a:spcBef>
                <a:spcPts val="0"/>
              </a:spcBef>
              <a:spcAft>
                <a:spcPts val="0"/>
              </a:spcAft>
              <a:buClr>
                <a:schemeClr val="dk1"/>
              </a:buClr>
              <a:buSzPts val="2500"/>
              <a:buFont typeface="Calibri"/>
              <a:buChar char="●"/>
            </a:pPr>
            <a:r>
              <a:rPr b="0" i="0" lang="de-DE" sz="2500" u="none" cap="none" strike="noStrike">
                <a:solidFill>
                  <a:schemeClr val="dk1"/>
                </a:solidFill>
                <a:latin typeface="Calibri"/>
                <a:ea typeface="Calibri"/>
                <a:cs typeface="Calibri"/>
                <a:sym typeface="Calibri"/>
              </a:rPr>
              <a:t>nachhaltige Optionen sind       häufig teurer</a:t>
            </a:r>
            <a:endParaRPr b="0" i="0" sz="2500" u="none" cap="none" strike="noStrike">
              <a:solidFill>
                <a:schemeClr val="dk1"/>
              </a:solidFill>
              <a:latin typeface="Calibri"/>
              <a:ea typeface="Calibri"/>
              <a:cs typeface="Calibri"/>
              <a:sym typeface="Calibri"/>
            </a:endParaRPr>
          </a:p>
          <a:p>
            <a:pPr indent="0" lvl="0" marL="457200" marR="0" rtl="0" algn="l">
              <a:lnSpc>
                <a:spcPct val="115000"/>
              </a:lnSpc>
              <a:spcBef>
                <a:spcPts val="1000"/>
              </a:spcBef>
              <a:spcAft>
                <a:spcPts val="0"/>
              </a:spcAft>
              <a:buClr>
                <a:srgbClr val="000000"/>
              </a:buClr>
              <a:buSzPts val="3000"/>
              <a:buFont typeface="Arial"/>
              <a:buNone/>
            </a:pPr>
            <a:r>
              <a:t/>
            </a:r>
            <a:endParaRPr b="0" i="0" sz="2500" u="none" cap="none" strike="noStrike">
              <a:solidFill>
                <a:schemeClr val="dk1"/>
              </a:solidFill>
              <a:latin typeface="Calibri"/>
              <a:ea typeface="Calibri"/>
              <a:cs typeface="Calibri"/>
              <a:sym typeface="Calibri"/>
            </a:endParaRPr>
          </a:p>
          <a:p>
            <a:pPr indent="0" lvl="0" marL="457200" marR="0" rtl="0" algn="l">
              <a:lnSpc>
                <a:spcPct val="115000"/>
              </a:lnSpc>
              <a:spcBef>
                <a:spcPts val="1000"/>
              </a:spcBef>
              <a:spcAft>
                <a:spcPts val="1000"/>
              </a:spcAft>
              <a:buClr>
                <a:srgbClr val="000000"/>
              </a:buClr>
              <a:buSzPts val="3000"/>
              <a:buFont typeface="Arial"/>
              <a:buNone/>
            </a:pPr>
            <a:r>
              <a:t/>
            </a:r>
            <a:endParaRPr b="0" i="0" sz="2500" u="none" cap="none" strike="noStrike">
              <a:solidFill>
                <a:schemeClr val="dk1"/>
              </a:solidFill>
              <a:latin typeface="Calibri"/>
              <a:ea typeface="Calibri"/>
              <a:cs typeface="Calibri"/>
              <a:sym typeface="Calibri"/>
            </a:endParaRPr>
          </a:p>
        </p:txBody>
      </p:sp>
      <p:sp>
        <p:nvSpPr>
          <p:cNvPr id="204" name="Google Shape;204;g1b729a89ab5_0_5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
        <p:nvSpPr>
          <p:cNvPr id="205" name="Google Shape;205;g1b729a89ab5_0_57"/>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Jaya Bowry &amp; Laura Gottschalk IZT</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206" name="Google Shape;206;g1b729a89ab5_0_57"/>
          <p:cNvSpPr txBox="1"/>
          <p:nvPr/>
        </p:nvSpPr>
        <p:spPr>
          <a:xfrm>
            <a:off x="8713725" y="4490813"/>
            <a:ext cx="35115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Wo wurde die Urne gefertigt?</a:t>
            </a:r>
            <a:endParaRPr b="0" i="0" sz="2000" u="none" cap="none" strike="noStrike">
              <a:solidFill>
                <a:srgbClr val="000000"/>
              </a:solidFill>
              <a:latin typeface="Calibri"/>
              <a:ea typeface="Calibri"/>
              <a:cs typeface="Calibri"/>
              <a:sym typeface="Calibri"/>
            </a:endParaRPr>
          </a:p>
        </p:txBody>
      </p:sp>
      <p:sp>
        <p:nvSpPr>
          <p:cNvPr id="207" name="Google Shape;207;g1b729a89ab5_0_57"/>
          <p:cNvSpPr txBox="1"/>
          <p:nvPr/>
        </p:nvSpPr>
        <p:spPr>
          <a:xfrm>
            <a:off x="6769650" y="2032550"/>
            <a:ext cx="49566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Können Transportwege verkürzt werden?</a:t>
            </a:r>
            <a:endParaRPr b="0" i="0" sz="2000" u="none" cap="none" strike="noStrike">
              <a:solidFill>
                <a:srgbClr val="000000"/>
              </a:solidFill>
              <a:latin typeface="Calibri"/>
              <a:ea typeface="Calibri"/>
              <a:cs typeface="Calibri"/>
              <a:sym typeface="Calibri"/>
            </a:endParaRPr>
          </a:p>
        </p:txBody>
      </p:sp>
      <p:sp>
        <p:nvSpPr>
          <p:cNvPr id="208" name="Google Shape;208;g1b729a89ab5_0_57"/>
          <p:cNvSpPr txBox="1"/>
          <p:nvPr/>
        </p:nvSpPr>
        <p:spPr>
          <a:xfrm>
            <a:off x="5110775" y="5601225"/>
            <a:ext cx="68841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Kommt das Holz aus nachhaltiger, regionaler Forstwirtschaft?</a:t>
            </a:r>
            <a:endParaRPr b="0" i="0" sz="2000" u="none" cap="none" strike="noStrike">
              <a:solidFill>
                <a:srgbClr val="000000"/>
              </a:solidFill>
              <a:latin typeface="Calibri"/>
              <a:ea typeface="Calibri"/>
              <a:cs typeface="Calibri"/>
              <a:sym typeface="Calibri"/>
            </a:endParaRPr>
          </a:p>
        </p:txBody>
      </p:sp>
      <p:sp>
        <p:nvSpPr>
          <p:cNvPr id="209" name="Google Shape;209;g1b729a89ab5_0_57"/>
          <p:cNvSpPr txBox="1"/>
          <p:nvPr/>
        </p:nvSpPr>
        <p:spPr>
          <a:xfrm>
            <a:off x="7148900" y="1399963"/>
            <a:ext cx="48459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Wurden Naturmaterialien verwendet?</a:t>
            </a:r>
            <a:endParaRPr b="0" i="0" sz="2000" u="none" cap="none" strike="noStrike">
              <a:solidFill>
                <a:srgbClr val="000000"/>
              </a:solidFill>
              <a:latin typeface="Calibri"/>
              <a:ea typeface="Calibri"/>
              <a:cs typeface="Calibri"/>
              <a:sym typeface="Calibri"/>
            </a:endParaRPr>
          </a:p>
        </p:txBody>
      </p:sp>
      <p:sp>
        <p:nvSpPr>
          <p:cNvPr id="210" name="Google Shape;210;g1b729a89ab5_0_57"/>
          <p:cNvSpPr txBox="1"/>
          <p:nvPr/>
        </p:nvSpPr>
        <p:spPr>
          <a:xfrm>
            <a:off x="6339150" y="3297750"/>
            <a:ext cx="53871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Handelt es sich um abbaubare Materialien?</a:t>
            </a:r>
            <a:endParaRPr b="0" i="0" sz="2000" u="none" cap="none" strike="noStrike">
              <a:solidFill>
                <a:srgbClr val="000000"/>
              </a:solidFill>
              <a:latin typeface="Calibri"/>
              <a:ea typeface="Calibri"/>
              <a:cs typeface="Calibri"/>
              <a:sym typeface="Calibri"/>
            </a:endParaRPr>
          </a:p>
        </p:txBody>
      </p:sp>
      <p:sp>
        <p:nvSpPr>
          <p:cNvPr id="211" name="Google Shape;211;g1b729a89ab5_0_57"/>
          <p:cNvSpPr txBox="1"/>
          <p:nvPr/>
        </p:nvSpPr>
        <p:spPr>
          <a:xfrm>
            <a:off x="8483300" y="2665138"/>
            <a:ext cx="35115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Sind die Rohstoffe zertifiziert?</a:t>
            </a:r>
            <a:endParaRPr b="0" i="0" sz="2000" u="none" cap="none" strike="noStrike">
              <a:solidFill>
                <a:srgbClr val="000000"/>
              </a:solidFill>
              <a:latin typeface="Calibri"/>
              <a:ea typeface="Calibri"/>
              <a:cs typeface="Calibri"/>
              <a:sym typeface="Calibri"/>
            </a:endParaRPr>
          </a:p>
        </p:txBody>
      </p:sp>
      <p:sp>
        <p:nvSpPr>
          <p:cNvPr id="212" name="Google Shape;212;g1b729a89ab5_0_57"/>
          <p:cNvSpPr txBox="1"/>
          <p:nvPr/>
        </p:nvSpPr>
        <p:spPr>
          <a:xfrm>
            <a:off x="5443375" y="4490825"/>
            <a:ext cx="31950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Wurde Lack vermieden?</a:t>
            </a:r>
            <a:endParaRPr b="0" i="0" sz="2000" u="none" cap="none" strike="noStrike">
              <a:solidFill>
                <a:srgbClr val="000000"/>
              </a:solidFill>
              <a:latin typeface="Calibri"/>
              <a:ea typeface="Calibri"/>
              <a:cs typeface="Calibri"/>
              <a:sym typeface="Calibri"/>
            </a:endParaRPr>
          </a:p>
        </p:txBody>
      </p:sp>
      <p:sp>
        <p:nvSpPr>
          <p:cNvPr id="213" name="Google Shape;213;g1b729a89ab5_0_57"/>
          <p:cNvSpPr txBox="1"/>
          <p:nvPr/>
        </p:nvSpPr>
        <p:spPr>
          <a:xfrm>
            <a:off x="6219500" y="3894288"/>
            <a:ext cx="57753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Sind Kunststoffe und Metallbestandteile verbaut?</a:t>
            </a:r>
            <a:endParaRPr b="0" i="0" sz="2000" u="none" cap="none" strike="noStrike">
              <a:solidFill>
                <a:srgbClr val="000000"/>
              </a:solidFill>
              <a:latin typeface="Calibri"/>
              <a:ea typeface="Calibri"/>
              <a:cs typeface="Calibri"/>
              <a:sym typeface="Calibri"/>
            </a:endParaRPr>
          </a:p>
        </p:txBody>
      </p:sp>
      <p:sp>
        <p:nvSpPr>
          <p:cNvPr id="214" name="Google Shape;214;g1b729a89ab5_0_57"/>
          <p:cNvSpPr txBox="1"/>
          <p:nvPr/>
        </p:nvSpPr>
        <p:spPr>
          <a:xfrm>
            <a:off x="6825000" y="5046025"/>
            <a:ext cx="48459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Ist Kinderarbeit ausgeschlossen?</a:t>
            </a:r>
            <a:endParaRPr b="0" i="0" sz="2000" u="none" cap="none" strike="noStrike">
              <a:solidFill>
                <a:srgbClr val="000000"/>
              </a:solidFill>
              <a:latin typeface="Calibri"/>
              <a:ea typeface="Calibri"/>
              <a:cs typeface="Calibri"/>
              <a:sym typeface="Calibri"/>
            </a:endParaRPr>
          </a:p>
        </p:txBody>
      </p:sp>
      <p:sp>
        <p:nvSpPr>
          <p:cNvPr id="215" name="Google Shape;215;g1b729a89ab5_0_57"/>
          <p:cNvSpPr txBox="1"/>
          <p:nvPr/>
        </p:nvSpPr>
        <p:spPr>
          <a:xfrm>
            <a:off x="4341850" y="2665125"/>
            <a:ext cx="4080900" cy="492600"/>
          </a:xfrm>
          <a:prstGeom prst="rect">
            <a:avLst/>
          </a:prstGeom>
          <a:solidFill>
            <a:srgbClr val="69F19D"/>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Wurden Naturfasern bevorzugt?</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5ef2bbb880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2" name="Google Shape;222;g25ef2bbb880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23" name="Google Shape;223;g25ef2bbb880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24" name="Google Shape;224;g25ef2bbb880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25" name="Google Shape;225;g25ef2bbb880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26" name="Google Shape;226;g25ef2bbb880_0_0"/>
          <p:cNvGrpSpPr/>
          <p:nvPr/>
        </p:nvGrpSpPr>
        <p:grpSpPr>
          <a:xfrm>
            <a:off x="6425612" y="1454200"/>
            <a:ext cx="5663465" cy="4537299"/>
            <a:chOff x="6095999" y="1454200"/>
            <a:chExt cx="5663465" cy="4537299"/>
          </a:xfrm>
        </p:grpSpPr>
        <p:sp>
          <p:nvSpPr>
            <p:cNvPr id="227" name="Google Shape;227;g25ef2bbb880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28" name="Google Shape;228;g25ef2bbb880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29" name="Google Shape;229;g25ef2bbb880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30" name="Google Shape;230;g25ef2bbb880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31" name="Google Shape;231;g25ef2bbb880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32" name="Google Shape;232;g25ef2bbb880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33" name="Google Shape;233;g25ef2bbb880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34" name="Google Shape;234;g25ef2bbb880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35" name="Google Shape;235;g25ef2bbb880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8be448806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41" name="Google Shape;241;g28be448806f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42" name="Google Shape;242;g28be448806f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43" name="Google Shape;243;g28be448806f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44" name="Google Shape;244;g28be448806f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45" name="Google Shape;245;g28be448806f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46" name="Google Shape;246;g28be448806f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47" name="Google Shape;247;g28be448806f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b729a89ab5_0_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vs. Tradition</a:t>
            </a:r>
            <a:endParaRPr/>
          </a:p>
        </p:txBody>
      </p:sp>
      <p:sp>
        <p:nvSpPr>
          <p:cNvPr id="75" name="Google Shape;75;g1b729a89ab5_0_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76" name="Google Shape;76;g1b729a89ab5_0_1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u="none" strike="noStrike">
                <a:solidFill>
                  <a:schemeClr val="lt1"/>
                </a:solidFill>
                <a:latin typeface="Open Sans"/>
                <a:ea typeface="Open Sans"/>
                <a:cs typeface="Open Sans"/>
                <a:sym typeface="Open Sans"/>
              </a:rPr>
              <a:t>Bildquelle: MDR Wissen 2021</a:t>
            </a:r>
            <a:endParaRPr/>
          </a:p>
          <a:p>
            <a:pPr indent="0" lvl="0" marL="0" rtl="0" algn="l">
              <a:lnSpc>
                <a:spcPct val="110000"/>
              </a:lnSpc>
              <a:spcBef>
                <a:spcPts val="0"/>
              </a:spcBef>
              <a:spcAft>
                <a:spcPts val="0"/>
              </a:spcAft>
              <a:buSzPts val="1200"/>
              <a:buNone/>
            </a:pPr>
            <a:r>
              <a:rPr lang="de-DE">
                <a:solidFill>
                  <a:schemeClr val="lt1"/>
                </a:solidFill>
                <a:latin typeface="Open Sans"/>
                <a:ea typeface="Open Sans"/>
                <a:cs typeface="Open Sans"/>
                <a:sym typeface="Open Sans"/>
              </a:rPr>
              <a:t>Bildrechte: </a:t>
            </a:r>
            <a:r>
              <a:rPr b="0" i="0" lang="de-DE" u="none" strike="noStrike">
                <a:solidFill>
                  <a:schemeClr val="lt1"/>
                </a:solidFill>
                <a:latin typeface="Open Sans"/>
                <a:ea typeface="Open Sans"/>
                <a:cs typeface="Open Sans"/>
                <a:sym typeface="Open Sans"/>
              </a:rPr>
              <a:t>Recompose/Sabel Roizen</a:t>
            </a:r>
            <a:endParaRPr>
              <a:solidFill>
                <a:schemeClr val="lt1"/>
              </a:solidFill>
            </a:endParaRPr>
          </a:p>
          <a:p>
            <a:pPr indent="0" lvl="0" marL="0" rtl="0" algn="l">
              <a:lnSpc>
                <a:spcPct val="110000"/>
              </a:lnSpc>
              <a:spcBef>
                <a:spcPts val="0"/>
              </a:spcBef>
              <a:spcAft>
                <a:spcPts val="0"/>
              </a:spcAft>
              <a:buSzPts val="1200"/>
              <a:buNone/>
            </a:pPr>
            <a:r>
              <a:t/>
            </a:r>
            <a:endParaRPr/>
          </a:p>
        </p:txBody>
      </p:sp>
      <p:sp>
        <p:nvSpPr>
          <p:cNvPr id="77" name="Google Shape;77;g1b729a89ab5_0_13"/>
          <p:cNvSpPr txBox="1"/>
          <p:nvPr/>
        </p:nvSpPr>
        <p:spPr>
          <a:xfrm>
            <a:off x="0" y="1506492"/>
            <a:ext cx="7611300" cy="33945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3000"/>
              <a:buFont typeface="Arial"/>
              <a:buNone/>
            </a:pPr>
            <a:r>
              <a:rPr b="0" i="1" lang="de-DE" sz="2400" u="none" cap="none" strike="noStrike">
                <a:solidFill>
                  <a:srgbClr val="313131"/>
                </a:solidFill>
                <a:latin typeface="Calibri"/>
                <a:ea typeface="Calibri"/>
                <a:cs typeface="Calibri"/>
                <a:sym typeface="Calibri"/>
              </a:rPr>
              <a:t>“Wir sind in Deutschland überwiegend von christlichen Vorstellungen geprägt. Da tun sich die Leute schwer, sich auf die Idee des Kompostierens einzulassen.” </a:t>
            </a:r>
            <a:endParaRPr b="0" i="0" sz="1400" u="none" cap="none" strike="noStrike">
              <a:solidFill>
                <a:srgbClr val="000000"/>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3000"/>
              <a:buFont typeface="Arial"/>
              <a:buNone/>
            </a:pPr>
            <a:r>
              <a:rPr b="0" i="0" lang="de-DE" sz="1600" u="none" cap="none" strike="noStrike">
                <a:solidFill>
                  <a:srgbClr val="313131"/>
                </a:solidFill>
                <a:latin typeface="Calibri"/>
                <a:ea typeface="Calibri"/>
                <a:cs typeface="Calibri"/>
                <a:sym typeface="Calibri"/>
              </a:rPr>
              <a:t>Hans-Joachim Möller, Verband unabhängiger Bestatter </a:t>
            </a:r>
            <a:endParaRPr b="0" i="0" sz="16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457200" marR="0" rtl="0" algn="l">
              <a:lnSpc>
                <a:spcPct val="115000"/>
              </a:lnSpc>
              <a:spcBef>
                <a:spcPts val="1000"/>
              </a:spcBef>
              <a:spcAft>
                <a:spcPts val="100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pic>
        <p:nvPicPr>
          <p:cNvPr descr="Human Composting - eine neue Berdigungsform" id="78" name="Google Shape;78;g1b729a89ab5_0_13"/>
          <p:cNvPicPr preferRelativeResize="0"/>
          <p:nvPr/>
        </p:nvPicPr>
        <p:blipFill rotWithShape="1">
          <a:blip r:embed="rId3">
            <a:alphaModFix/>
          </a:blip>
          <a:srcRect b="0" l="0" r="0" t="0"/>
          <a:stretch/>
        </p:blipFill>
        <p:spPr>
          <a:xfrm>
            <a:off x="7500742" y="1506492"/>
            <a:ext cx="4691258" cy="1759222"/>
          </a:xfrm>
          <a:prstGeom prst="rect">
            <a:avLst/>
          </a:prstGeom>
          <a:noFill/>
          <a:ln>
            <a:noFill/>
          </a:ln>
        </p:spPr>
      </p:pic>
      <p:sp>
        <p:nvSpPr>
          <p:cNvPr id="79" name="Google Shape;79;g1b729a89ab5_0_13"/>
          <p:cNvSpPr/>
          <p:nvPr/>
        </p:nvSpPr>
        <p:spPr>
          <a:xfrm flipH="1" rot="10800000">
            <a:off x="6492343" y="-6375529"/>
            <a:ext cx="2671714" cy="104644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313131"/>
              </a:buClr>
              <a:buSzPts val="1000"/>
              <a:buFont typeface="Arial"/>
              <a:buNone/>
            </a:pPr>
            <a:r>
              <a:rPr b="0" i="0" lang="de-DE" sz="1000" u="none" cap="none" strike="noStrike">
                <a:solidFill>
                  <a:srgbClr val="313131"/>
                </a:solidFill>
                <a:latin typeface="Open Sans"/>
                <a:ea typeface="Open Sans"/>
                <a:cs typeface="Open Sans"/>
                <a:sym typeface="Open Sans"/>
              </a:rPr>
              <a:t>So wie auf diesem Bild mit einem Dummy werden bei Recompose die Toten auf einem Bett aus Spänen aufgebahrt, bevor sie in die Kompostierungsröhre gelangen.</a:t>
            </a:r>
            <a:r>
              <a:rPr b="0" i="0" lang="de-DE" sz="1400" u="none" cap="none" strike="noStrike">
                <a:solidFill>
                  <a:srgbClr val="757575"/>
                </a:solidFill>
                <a:latin typeface="Open Sans"/>
                <a:ea typeface="Open Sans"/>
                <a:cs typeface="Open Sans"/>
                <a:sym typeface="Open Sans"/>
              </a:rPr>
              <a:t>Bildrechte: Recompose/Sabel Roizen</a:t>
            </a:r>
            <a:endParaRPr b="0" i="0" sz="1800" u="none" cap="none" strike="noStrike">
              <a:solidFill>
                <a:schemeClr val="dk1"/>
              </a:solidFill>
              <a:latin typeface="Arial"/>
              <a:ea typeface="Arial"/>
              <a:cs typeface="Arial"/>
              <a:sym typeface="Arial"/>
            </a:endParaRPr>
          </a:p>
        </p:txBody>
      </p:sp>
      <p:grpSp>
        <p:nvGrpSpPr>
          <p:cNvPr id="80" name="Google Shape;80;g1b729a89ab5_0_13"/>
          <p:cNvGrpSpPr/>
          <p:nvPr/>
        </p:nvGrpSpPr>
        <p:grpSpPr>
          <a:xfrm>
            <a:off x="1719976" y="4177495"/>
            <a:ext cx="8119245" cy="1281986"/>
            <a:chOff x="7148" y="716747"/>
            <a:chExt cx="8119245" cy="1281986"/>
          </a:xfrm>
        </p:grpSpPr>
        <p:sp>
          <p:nvSpPr>
            <p:cNvPr id="81" name="Google Shape;81;g1b729a89ab5_0_13"/>
            <p:cNvSpPr/>
            <p:nvPr/>
          </p:nvSpPr>
          <p:spPr>
            <a:xfrm>
              <a:off x="7148" y="716747"/>
              <a:ext cx="2136643" cy="1281986"/>
            </a:xfrm>
            <a:prstGeom prst="roundRect">
              <a:avLst>
                <a:gd fmla="val 10000" name="adj"/>
              </a:avLst>
            </a:prstGeom>
            <a:solidFill>
              <a:srgbClr val="1CBF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1b729a89ab5_0_13"/>
            <p:cNvSpPr txBox="1"/>
            <p:nvPr/>
          </p:nvSpPr>
          <p:spPr>
            <a:xfrm>
              <a:off x="44696" y="754295"/>
              <a:ext cx="2061547" cy="120689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3000"/>
                <a:buFont typeface="Arial"/>
                <a:buNone/>
              </a:pPr>
              <a:r>
                <a:rPr b="0" i="0" lang="de-DE" sz="1800" u="none" cap="none" strike="noStrike">
                  <a:solidFill>
                    <a:schemeClr val="lt1"/>
                  </a:solidFill>
                  <a:latin typeface="Calibri"/>
                  <a:ea typeface="Calibri"/>
                  <a:cs typeface="Calibri"/>
                  <a:sym typeface="Calibri"/>
                </a:rPr>
                <a:t>Änderung von Tradition und Routinen schwierig</a:t>
              </a:r>
              <a:endParaRPr b="0" i="0" sz="1800" u="none" cap="none" strike="noStrike">
                <a:solidFill>
                  <a:schemeClr val="lt1"/>
                </a:solidFill>
                <a:latin typeface="Arial"/>
                <a:ea typeface="Arial"/>
                <a:cs typeface="Arial"/>
                <a:sym typeface="Arial"/>
              </a:endParaRPr>
            </a:p>
          </p:txBody>
        </p:sp>
        <p:sp>
          <p:nvSpPr>
            <p:cNvPr id="83" name="Google Shape;83;g1b729a89ab5_0_13"/>
            <p:cNvSpPr/>
            <p:nvPr/>
          </p:nvSpPr>
          <p:spPr>
            <a:xfrm>
              <a:off x="2357456" y="1092797"/>
              <a:ext cx="452968" cy="529887"/>
            </a:xfrm>
            <a:prstGeom prst="rightArrow">
              <a:avLst>
                <a:gd fmla="val 60000" name="adj1"/>
                <a:gd fmla="val 50000" name="adj2"/>
              </a:avLst>
            </a:prstGeom>
            <a:solidFill>
              <a:srgbClr val="AFB7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1b729a89ab5_0_13"/>
            <p:cNvSpPr txBox="1"/>
            <p:nvPr/>
          </p:nvSpPr>
          <p:spPr>
            <a:xfrm>
              <a:off x="2357456" y="1198774"/>
              <a:ext cx="317078" cy="3179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 name="Google Shape;85;g1b729a89ab5_0_13"/>
            <p:cNvSpPr/>
            <p:nvPr/>
          </p:nvSpPr>
          <p:spPr>
            <a:xfrm>
              <a:off x="2998449" y="716747"/>
              <a:ext cx="2136643" cy="1281986"/>
            </a:xfrm>
            <a:prstGeom prst="roundRect">
              <a:avLst>
                <a:gd fmla="val 10000" name="adj"/>
              </a:avLst>
            </a:prstGeom>
            <a:solidFill>
              <a:srgbClr val="1CBF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1b729a89ab5_0_13"/>
            <p:cNvSpPr txBox="1"/>
            <p:nvPr/>
          </p:nvSpPr>
          <p:spPr>
            <a:xfrm>
              <a:off x="3035997" y="754295"/>
              <a:ext cx="2061547" cy="120689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3000"/>
                <a:buFont typeface="Arial"/>
                <a:buNone/>
              </a:pPr>
              <a:r>
                <a:rPr b="0" i="0" lang="de-DE" sz="1800" u="none" cap="none" strike="noStrike">
                  <a:solidFill>
                    <a:schemeClr val="lt1"/>
                  </a:solidFill>
                  <a:latin typeface="Calibri"/>
                  <a:ea typeface="Calibri"/>
                  <a:cs typeface="Calibri"/>
                  <a:sym typeface="Calibri"/>
                </a:rPr>
                <a:t>Sensible Beratung und Überzeugungsarbeit</a:t>
              </a:r>
              <a:endParaRPr b="0" i="0" sz="1800" u="none" cap="none" strike="noStrike">
                <a:solidFill>
                  <a:schemeClr val="lt1"/>
                </a:solidFill>
                <a:latin typeface="Arial"/>
                <a:ea typeface="Arial"/>
                <a:cs typeface="Arial"/>
                <a:sym typeface="Arial"/>
              </a:endParaRPr>
            </a:p>
          </p:txBody>
        </p:sp>
        <p:sp>
          <p:nvSpPr>
            <p:cNvPr id="87" name="Google Shape;87;g1b729a89ab5_0_13"/>
            <p:cNvSpPr/>
            <p:nvPr/>
          </p:nvSpPr>
          <p:spPr>
            <a:xfrm>
              <a:off x="5348757" y="1092797"/>
              <a:ext cx="452968" cy="529887"/>
            </a:xfrm>
            <a:prstGeom prst="rightArrow">
              <a:avLst>
                <a:gd fmla="val 60000" name="adj1"/>
                <a:gd fmla="val 50000" name="adj2"/>
              </a:avLst>
            </a:prstGeom>
            <a:solidFill>
              <a:srgbClr val="AFB7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1b729a89ab5_0_13"/>
            <p:cNvSpPr txBox="1"/>
            <p:nvPr/>
          </p:nvSpPr>
          <p:spPr>
            <a:xfrm>
              <a:off x="5348757" y="1198774"/>
              <a:ext cx="317078" cy="3179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g1b729a89ab5_0_13"/>
            <p:cNvSpPr/>
            <p:nvPr/>
          </p:nvSpPr>
          <p:spPr>
            <a:xfrm>
              <a:off x="5989750" y="716747"/>
              <a:ext cx="2136643" cy="1281986"/>
            </a:xfrm>
            <a:prstGeom prst="roundRect">
              <a:avLst>
                <a:gd fmla="val 10000" name="adj"/>
              </a:avLst>
            </a:prstGeom>
            <a:solidFill>
              <a:srgbClr val="1CBF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1b729a89ab5_0_13"/>
            <p:cNvSpPr txBox="1"/>
            <p:nvPr/>
          </p:nvSpPr>
          <p:spPr>
            <a:xfrm>
              <a:off x="6027298" y="754295"/>
              <a:ext cx="2061547" cy="120689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3000"/>
                <a:buFont typeface="Arial"/>
                <a:buNone/>
              </a:pPr>
              <a:r>
                <a:rPr b="0" i="0" lang="de-DE" sz="1800" u="none" cap="none" strike="noStrike">
                  <a:solidFill>
                    <a:schemeClr val="lt1"/>
                  </a:solidFill>
                  <a:latin typeface="Calibri"/>
                  <a:ea typeface="Calibri"/>
                  <a:cs typeface="Calibri"/>
                  <a:sym typeface="Calibri"/>
                </a:rPr>
                <a:t>Alternativvorschläge unterbreiten</a:t>
              </a:r>
              <a:endParaRPr b="0" i="0" sz="1800" u="none" cap="none" strike="noStrike">
                <a:solidFill>
                  <a:schemeClr val="lt1"/>
                </a:solidFill>
                <a:latin typeface="Arial"/>
                <a:ea typeface="Arial"/>
                <a:cs typeface="Arial"/>
                <a:sym typeface="Arial"/>
              </a:endParaRPr>
            </a:p>
          </p:txBody>
        </p:sp>
      </p:grpSp>
      <p:sp>
        <p:nvSpPr>
          <p:cNvPr id="91" name="Google Shape;91;g1b729a89ab5_0_13"/>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bb0fdc41ce_0_50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Rechtliche Richtlinien vs. Nachhaltigkeit</a:t>
            </a:r>
            <a:endParaRPr sz="3000"/>
          </a:p>
        </p:txBody>
      </p:sp>
      <p:sp>
        <p:nvSpPr>
          <p:cNvPr id="98" name="Google Shape;98;g1bb0fdc41ce_0_50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99" name="Google Shape;99;g1bb0fdc41ce_0_503"/>
          <p:cNvSpPr txBox="1"/>
          <p:nvPr/>
        </p:nvSpPr>
        <p:spPr>
          <a:xfrm>
            <a:off x="619500" y="1754175"/>
            <a:ext cx="10528800" cy="30270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15000"/>
              </a:lnSpc>
              <a:spcBef>
                <a:spcPts val="0"/>
              </a:spcBef>
              <a:spcAft>
                <a:spcPts val="0"/>
              </a:spcAft>
              <a:buClr>
                <a:schemeClr val="dk1"/>
              </a:buClr>
              <a:buSzPts val="3000"/>
              <a:buFont typeface="Calibri"/>
              <a:buChar char="●"/>
            </a:pPr>
            <a:r>
              <a:rPr b="0" i="0" lang="de-DE" sz="3000" u="none" cap="none" strike="noStrike">
                <a:solidFill>
                  <a:schemeClr val="dk1"/>
                </a:solidFill>
                <a:latin typeface="Calibri"/>
                <a:ea typeface="Calibri"/>
                <a:cs typeface="Calibri"/>
                <a:sym typeface="Calibri"/>
              </a:rPr>
              <a:t>Im Bestattungswesen gibt es nachhaltige Innovationen</a:t>
            </a:r>
            <a:endParaRPr b="0" i="0" sz="3000" u="none" cap="none" strike="noStrike">
              <a:solidFill>
                <a:schemeClr val="dk1"/>
              </a:solidFill>
              <a:latin typeface="Calibri"/>
              <a:ea typeface="Calibri"/>
              <a:cs typeface="Calibri"/>
              <a:sym typeface="Calibri"/>
            </a:endParaRPr>
          </a:p>
          <a:p>
            <a:pPr indent="-419100" lvl="0" marL="457200" marR="0" rtl="0" algn="l">
              <a:lnSpc>
                <a:spcPct val="115000"/>
              </a:lnSpc>
              <a:spcBef>
                <a:spcPts val="0"/>
              </a:spcBef>
              <a:spcAft>
                <a:spcPts val="0"/>
              </a:spcAft>
              <a:buClr>
                <a:schemeClr val="dk1"/>
              </a:buClr>
              <a:buSzPts val="3000"/>
              <a:buFont typeface="Calibri"/>
              <a:buChar char="●"/>
            </a:pPr>
            <a:r>
              <a:rPr b="0" i="0" lang="de-DE" sz="3000" u="none" cap="none" strike="noStrike">
                <a:solidFill>
                  <a:schemeClr val="dk1"/>
                </a:solidFill>
                <a:latin typeface="Calibri"/>
                <a:ea typeface="Calibri"/>
                <a:cs typeface="Calibri"/>
                <a:sym typeface="Calibri"/>
              </a:rPr>
              <a:t>Die Zulassung dieser dauern an und sind nicht bundesweit einheitlich </a:t>
            </a:r>
            <a:endParaRPr b="0" i="0" sz="3000" u="none" cap="none" strike="noStrike">
              <a:solidFill>
                <a:schemeClr val="dk1"/>
              </a:solidFill>
              <a:latin typeface="Calibri"/>
              <a:ea typeface="Calibri"/>
              <a:cs typeface="Calibri"/>
              <a:sym typeface="Calibri"/>
            </a:endParaRPr>
          </a:p>
          <a:p>
            <a:pPr indent="0" lvl="0" marL="457200" marR="0" rtl="0" algn="l">
              <a:lnSpc>
                <a:spcPct val="115000"/>
              </a:lnSpc>
              <a:spcBef>
                <a:spcPts val="100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457200" marR="0" rtl="0" algn="l">
              <a:lnSpc>
                <a:spcPct val="115000"/>
              </a:lnSpc>
              <a:spcBef>
                <a:spcPts val="1000"/>
              </a:spcBef>
              <a:spcAft>
                <a:spcPts val="100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sp>
        <p:nvSpPr>
          <p:cNvPr id="100" name="Google Shape;100;g1bb0fdc41ce_0_50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
        <p:nvSpPr>
          <p:cNvPr id="101" name="Google Shape;101;g1bb0fdc41ce_0_50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extLst>
                  <a:ext uri="http://customooxmlschemas.google.com/">
                    <go:slidesCustomData xmlns:go="http://customooxmlschemas.google.com/" textRoundtripDataId="0"/>
                  </a:ext>
                </a:extLst>
              </a:rPr>
              <a:t>Bildquellen</a:t>
            </a:r>
            <a:r>
              <a:rPr lang="de-DE"/>
              <a:t>: links - Resomation Ltd, </a:t>
            </a:r>
            <a:br>
              <a:rPr lang="de-DE"/>
            </a:br>
            <a:r>
              <a:rPr lang="de-DE"/>
              <a:t>rechts - </a:t>
            </a:r>
            <a:r>
              <a:rPr lang="de-DE">
                <a:extLst>
                  <a:ext uri="http://customooxmlschemas.google.com/">
                    <go:slidesCustomData xmlns:go="http://customooxmlschemas.google.com/" textRoundtripDataId="1"/>
                  </a:ext>
                </a:extLst>
              </a:rPr>
              <a:t>The</a:t>
            </a:r>
            <a:r>
              <a:rPr lang="de-DE"/>
              <a:t> Weather Company International (2022)</a:t>
            </a:r>
            <a:endParaRPr/>
          </a:p>
        </p:txBody>
      </p:sp>
      <p:sp>
        <p:nvSpPr>
          <p:cNvPr id="102" name="Google Shape;102;g1bb0fdc41ce_0_503"/>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Jaya Bowry &amp; Laura Gottschalk IZT</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pic>
        <p:nvPicPr>
          <p:cNvPr id="103" name="Google Shape;103;g1bb0fdc41ce_0_503"/>
          <p:cNvPicPr preferRelativeResize="0"/>
          <p:nvPr/>
        </p:nvPicPr>
        <p:blipFill rotWithShape="1">
          <a:blip r:embed="rId4">
            <a:alphaModFix/>
          </a:blip>
          <a:srcRect b="0" l="0" r="0" t="0"/>
          <a:stretch/>
        </p:blipFill>
        <p:spPr>
          <a:xfrm>
            <a:off x="1803225" y="3572475"/>
            <a:ext cx="3578675" cy="2072425"/>
          </a:xfrm>
          <a:prstGeom prst="rect">
            <a:avLst/>
          </a:prstGeom>
          <a:noFill/>
          <a:ln>
            <a:noFill/>
          </a:ln>
        </p:spPr>
      </p:pic>
      <p:pic>
        <p:nvPicPr>
          <p:cNvPr id="104" name="Google Shape;104;g1bb0fdc41ce_0_503"/>
          <p:cNvPicPr preferRelativeResize="0"/>
          <p:nvPr/>
        </p:nvPicPr>
        <p:blipFill rotWithShape="1">
          <a:blip r:embed="rId5">
            <a:alphaModFix/>
          </a:blip>
          <a:srcRect b="0" l="0" r="0" t="0"/>
          <a:stretch/>
        </p:blipFill>
        <p:spPr>
          <a:xfrm>
            <a:off x="6095998" y="3518998"/>
            <a:ext cx="4367037" cy="217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g1b729a89ab5_0_0"/>
          <p:cNvPicPr preferRelativeResize="0"/>
          <p:nvPr/>
        </p:nvPicPr>
        <p:blipFill rotWithShape="1">
          <a:blip r:embed="rId4">
            <a:alphaModFix/>
          </a:blip>
          <a:srcRect b="0" l="0" r="0" t="0"/>
          <a:stretch/>
        </p:blipFill>
        <p:spPr>
          <a:xfrm rot="-10114901">
            <a:off x="6365375" y="2255675"/>
            <a:ext cx="2431801" cy="1616125"/>
          </a:xfrm>
          <a:prstGeom prst="rect">
            <a:avLst/>
          </a:prstGeom>
          <a:noFill/>
          <a:ln>
            <a:noFill/>
          </a:ln>
        </p:spPr>
      </p:pic>
      <p:sp>
        <p:nvSpPr>
          <p:cNvPr id="111" name="Google Shape;111;g1b729a89ab5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Umweltauswirkungen</a:t>
            </a:r>
            <a:endParaRPr/>
          </a:p>
        </p:txBody>
      </p:sp>
      <p:sp>
        <p:nvSpPr>
          <p:cNvPr id="112" name="Google Shape;112;g1b729a89ab5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3" name="Google Shape;113;g1b729a89ab5_0_0"/>
          <p:cNvSpPr txBox="1"/>
          <p:nvPr/>
        </p:nvSpPr>
        <p:spPr>
          <a:xfrm>
            <a:off x="160950" y="1667138"/>
            <a:ext cx="6228300" cy="31032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15000"/>
              </a:lnSpc>
              <a:spcBef>
                <a:spcPts val="0"/>
              </a:spcBef>
              <a:spcAft>
                <a:spcPts val="0"/>
              </a:spcAft>
              <a:buClr>
                <a:schemeClr val="dk1"/>
              </a:buClr>
              <a:buSzPts val="2400"/>
              <a:buFont typeface="Calibri"/>
              <a:buChar char="●"/>
            </a:pPr>
            <a:r>
              <a:rPr b="0" i="0" lang="de-DE" sz="2400" u="none" cap="none" strike="noStrike">
                <a:solidFill>
                  <a:schemeClr val="dk1"/>
                </a:solidFill>
                <a:latin typeface="Calibri"/>
                <a:ea typeface="Calibri"/>
                <a:cs typeface="Calibri"/>
                <a:sym typeface="Calibri"/>
              </a:rPr>
              <a:t>Eintrag von </a:t>
            </a:r>
            <a:r>
              <a:rPr b="1" i="0" lang="de-DE" sz="2400" u="none" cap="none" strike="noStrike">
                <a:solidFill>
                  <a:schemeClr val="dk1"/>
                </a:solidFill>
                <a:latin typeface="Calibri"/>
                <a:ea typeface="Calibri"/>
                <a:cs typeface="Calibri"/>
                <a:sym typeface="Calibri"/>
              </a:rPr>
              <a:t>Mikroplastik</a:t>
            </a:r>
            <a:r>
              <a:rPr b="0" i="0" lang="de-DE" sz="2400" u="none" cap="none" strike="noStrike">
                <a:solidFill>
                  <a:schemeClr val="dk1"/>
                </a:solidFill>
                <a:latin typeface="Calibri"/>
                <a:ea typeface="Calibri"/>
                <a:cs typeface="Calibri"/>
                <a:sym typeface="Calibri"/>
              </a:rPr>
              <a:t> in Böden und Wasser</a:t>
            </a:r>
            <a:endParaRPr b="0" i="0" sz="2400" u="none" cap="none" strike="noStrike">
              <a:solidFill>
                <a:schemeClr val="dk1"/>
              </a:solidFill>
              <a:latin typeface="Calibri"/>
              <a:ea typeface="Calibri"/>
              <a:cs typeface="Calibri"/>
              <a:sym typeface="Calibri"/>
            </a:endParaRPr>
          </a:p>
          <a:p>
            <a:pPr indent="-381000" lvl="1" marL="914400" marR="0" rtl="0" algn="l">
              <a:lnSpc>
                <a:spcPct val="115000"/>
              </a:lnSpc>
              <a:spcBef>
                <a:spcPts val="0"/>
              </a:spcBef>
              <a:spcAft>
                <a:spcPts val="0"/>
              </a:spcAft>
              <a:buClr>
                <a:schemeClr val="dk1"/>
              </a:buClr>
              <a:buSzPts val="2400"/>
              <a:buFont typeface="Calibri"/>
              <a:buChar char="○"/>
            </a:pPr>
            <a:r>
              <a:rPr b="0" i="0" lang="de-DE" sz="2400" u="none" cap="none" strike="noStrike">
                <a:solidFill>
                  <a:schemeClr val="dk1"/>
                </a:solidFill>
                <a:latin typeface="Calibri"/>
                <a:ea typeface="Calibri"/>
                <a:cs typeface="Calibri"/>
                <a:sym typeface="Calibri"/>
              </a:rPr>
              <a:t>Plastik in Särgen und in Kleidung</a:t>
            </a:r>
            <a:endParaRPr b="0" i="0" sz="2400" u="none" cap="none" strike="noStrike">
              <a:solidFill>
                <a:schemeClr val="dk1"/>
              </a:solidFill>
              <a:latin typeface="Calibri"/>
              <a:ea typeface="Calibri"/>
              <a:cs typeface="Calibri"/>
              <a:sym typeface="Calibri"/>
            </a:endParaRPr>
          </a:p>
          <a:p>
            <a:pPr indent="-381000" lvl="1" marL="914400" marR="0" rtl="0" algn="l">
              <a:lnSpc>
                <a:spcPct val="115000"/>
              </a:lnSpc>
              <a:spcBef>
                <a:spcPts val="0"/>
              </a:spcBef>
              <a:spcAft>
                <a:spcPts val="0"/>
              </a:spcAft>
              <a:buClr>
                <a:schemeClr val="dk1"/>
              </a:buClr>
              <a:buSzPts val="2400"/>
              <a:buFont typeface="Calibri"/>
              <a:buChar char="○"/>
            </a:pPr>
            <a:r>
              <a:rPr b="0" i="0" lang="de-DE" sz="2400" u="none" cap="none" strike="noStrike">
                <a:solidFill>
                  <a:schemeClr val="dk1"/>
                </a:solidFill>
                <a:latin typeface="Calibri"/>
                <a:ea typeface="Calibri"/>
                <a:cs typeface="Calibri"/>
                <a:sym typeface="Calibri"/>
              </a:rPr>
              <a:t>Modellierung von Leichen mit Styropor und Frischhaltefolie (z.B. nach Unfällen) </a:t>
            </a:r>
            <a:endParaRPr b="0" i="0" sz="2400" u="none" cap="none" strike="noStrike">
              <a:solidFill>
                <a:schemeClr val="dk1"/>
              </a:solidFill>
              <a:latin typeface="Calibri"/>
              <a:ea typeface="Calibri"/>
              <a:cs typeface="Calibri"/>
              <a:sym typeface="Calibri"/>
            </a:endParaRPr>
          </a:p>
          <a:p>
            <a:pPr indent="-381000" lvl="1" marL="914400" marR="0" rtl="0" algn="l">
              <a:lnSpc>
                <a:spcPct val="115000"/>
              </a:lnSpc>
              <a:spcBef>
                <a:spcPts val="0"/>
              </a:spcBef>
              <a:spcAft>
                <a:spcPts val="0"/>
              </a:spcAft>
              <a:buClr>
                <a:schemeClr val="dk1"/>
              </a:buClr>
              <a:buSzPts val="2400"/>
              <a:buFont typeface="Calibri"/>
              <a:buChar char="○"/>
            </a:pPr>
            <a:r>
              <a:rPr b="0" i="0" lang="de-DE" sz="2400" u="none" cap="none" strike="noStrike">
                <a:solidFill>
                  <a:schemeClr val="dk1"/>
                </a:solidFill>
                <a:latin typeface="Calibri"/>
                <a:ea typeface="Calibri"/>
                <a:cs typeface="Calibri"/>
                <a:sym typeface="Calibri"/>
              </a:rPr>
              <a:t>keine Naturkosmetik für die Präparation</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Char char="●"/>
            </a:pPr>
            <a:r>
              <a:rPr b="1" i="0" lang="de-DE" sz="2400" u="none" cap="none" strike="noStrike">
                <a:solidFill>
                  <a:schemeClr val="dk1"/>
                </a:solidFill>
                <a:latin typeface="Calibri"/>
                <a:ea typeface="Calibri"/>
                <a:cs typeface="Calibri"/>
                <a:sym typeface="Calibri"/>
              </a:rPr>
              <a:t>Formaldehyd</a:t>
            </a:r>
            <a:endParaRPr b="1" i="0" sz="2400" u="none" cap="none" strike="noStrike">
              <a:solidFill>
                <a:schemeClr val="dk1"/>
              </a:solidFill>
              <a:latin typeface="Calibri"/>
              <a:ea typeface="Calibri"/>
              <a:cs typeface="Calibri"/>
              <a:sym typeface="Calibri"/>
            </a:endParaRPr>
          </a:p>
        </p:txBody>
      </p:sp>
      <p:sp>
        <p:nvSpPr>
          <p:cNvPr id="114" name="Google Shape;114;g1b729a89ab5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
        <p:nvSpPr>
          <p:cNvPr id="115" name="Google Shape;115;g1b729a89ab5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oben &amp; links - pixabay, </a:t>
            </a:r>
            <a:endParaRPr/>
          </a:p>
          <a:p>
            <a:pPr indent="0" lvl="0" marL="0" rtl="0" algn="l">
              <a:lnSpc>
                <a:spcPct val="110000"/>
              </a:lnSpc>
              <a:spcBef>
                <a:spcPts val="0"/>
              </a:spcBef>
              <a:spcAft>
                <a:spcPts val="0"/>
              </a:spcAft>
              <a:buClr>
                <a:srgbClr val="888888"/>
              </a:buClr>
              <a:buSzPts val="1200"/>
              <a:buNone/>
            </a:pPr>
            <a:r>
              <a:rPr lang="de-DE"/>
              <a:t>unten: Entertainment Programm AG </a:t>
            </a:r>
            <a:endParaRPr/>
          </a:p>
        </p:txBody>
      </p:sp>
      <p:sp>
        <p:nvSpPr>
          <p:cNvPr id="116" name="Google Shape;116;g1b729a89ab5_0_0"/>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Jaya Bowry &amp; Laura Gottschalk IZT</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17" name="Google Shape;117;g1b729a89ab5_0_0"/>
          <p:cNvSpPr txBox="1"/>
          <p:nvPr/>
        </p:nvSpPr>
        <p:spPr>
          <a:xfrm>
            <a:off x="360000" y="4900525"/>
            <a:ext cx="50268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de-DE" sz="2400" u="none" cap="none" strike="noStrike">
                <a:solidFill>
                  <a:schemeClr val="dk1"/>
                </a:solidFill>
                <a:latin typeface="Calibri"/>
                <a:ea typeface="Calibri"/>
                <a:cs typeface="Calibri"/>
                <a:sym typeface="Calibri"/>
              </a:rPr>
              <a:t>→ Grund: Aufbahrung von Tode </a:t>
            </a:r>
            <a:endParaRPr b="1"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b="1" i="0" lang="de-DE" sz="2400" u="none" cap="none" strike="noStrike">
                <a:solidFill>
                  <a:schemeClr val="dk1"/>
                </a:solidFill>
                <a:latin typeface="Calibri"/>
                <a:ea typeface="Calibri"/>
                <a:cs typeface="Calibri"/>
                <a:sym typeface="Calibri"/>
              </a:rPr>
              <a:t>      für Verabschiedungskultur</a:t>
            </a:r>
            <a:endParaRPr b="1" i="0" sz="1800" u="none" cap="none" strike="noStrike">
              <a:solidFill>
                <a:srgbClr val="000000"/>
              </a:solidFill>
              <a:latin typeface="Arial"/>
              <a:ea typeface="Arial"/>
              <a:cs typeface="Arial"/>
              <a:sym typeface="Arial"/>
            </a:endParaRPr>
          </a:p>
        </p:txBody>
      </p:sp>
      <p:pic>
        <p:nvPicPr>
          <p:cNvPr id="118" name="Google Shape;118;g1b729a89ab5_0_0"/>
          <p:cNvPicPr preferRelativeResize="0"/>
          <p:nvPr/>
        </p:nvPicPr>
        <p:blipFill rotWithShape="1">
          <a:blip r:embed="rId5">
            <a:alphaModFix/>
          </a:blip>
          <a:srcRect b="36898" l="0" r="0" t="13052"/>
          <a:stretch/>
        </p:blipFill>
        <p:spPr>
          <a:xfrm rot="-682525">
            <a:off x="8542174" y="1751750"/>
            <a:ext cx="3231925" cy="1079997"/>
          </a:xfrm>
          <a:prstGeom prst="rect">
            <a:avLst/>
          </a:prstGeom>
          <a:noFill/>
          <a:ln>
            <a:noFill/>
          </a:ln>
        </p:spPr>
      </p:pic>
      <p:pic>
        <p:nvPicPr>
          <p:cNvPr id="119" name="Google Shape;119;g1b729a89ab5_0_0"/>
          <p:cNvPicPr preferRelativeResize="0"/>
          <p:nvPr/>
        </p:nvPicPr>
        <p:blipFill rotWithShape="1">
          <a:blip r:embed="rId6">
            <a:alphaModFix/>
          </a:blip>
          <a:srcRect b="0" l="0" r="0" t="0"/>
          <a:stretch/>
        </p:blipFill>
        <p:spPr>
          <a:xfrm>
            <a:off x="7413875" y="3139875"/>
            <a:ext cx="4629150" cy="2667000"/>
          </a:xfrm>
          <a:prstGeom prst="rect">
            <a:avLst/>
          </a:prstGeom>
          <a:noFill/>
          <a:ln>
            <a:noFill/>
          </a:ln>
        </p:spPr>
      </p:pic>
      <p:sp>
        <p:nvSpPr>
          <p:cNvPr id="120" name="Google Shape;120;g1b729a89ab5_0_0"/>
          <p:cNvSpPr txBox="1"/>
          <p:nvPr/>
        </p:nvSpPr>
        <p:spPr>
          <a:xfrm>
            <a:off x="7420250" y="5460675"/>
            <a:ext cx="4616400" cy="34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Christopher Furlong/Pool Photo via AP/KEYSTONE</a:t>
            </a:r>
            <a:endParaRPr b="0" i="0" sz="1400" u="none" cap="none" strike="noStrike">
              <a:solidFill>
                <a:schemeClr val="lt1"/>
              </a:solidFill>
              <a:latin typeface="Arial"/>
              <a:ea typeface="Arial"/>
              <a:cs typeface="Arial"/>
              <a:sym typeface="Arial"/>
            </a:endParaRPr>
          </a:p>
        </p:txBody>
      </p:sp>
      <p:sp>
        <p:nvSpPr>
          <p:cNvPr id="121" name="Google Shape;121;g1b729a89ab5_0_0"/>
          <p:cNvSpPr txBox="1"/>
          <p:nvPr/>
        </p:nvSpPr>
        <p:spPr>
          <a:xfrm>
            <a:off x="7420250" y="3175688"/>
            <a:ext cx="4616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lt1"/>
                </a:solidFill>
                <a:latin typeface="Arial"/>
                <a:ea typeface="Arial"/>
                <a:cs typeface="Arial"/>
                <a:sym typeface="Arial"/>
              </a:rPr>
              <a:t>Verabschiedung von Queen Elizabeth II.</a:t>
            </a:r>
            <a:endParaRPr b="1" i="0" sz="1200" u="none" cap="none" strike="noStrike">
              <a:solidFill>
                <a:schemeClr val="lt1"/>
              </a:solidFill>
              <a:latin typeface="Arial"/>
              <a:ea typeface="Arial"/>
              <a:cs typeface="Arial"/>
              <a:sym typeface="Arial"/>
            </a:endParaRPr>
          </a:p>
        </p:txBody>
      </p:sp>
      <p:pic>
        <p:nvPicPr>
          <p:cNvPr id="122" name="Google Shape;122;g1b729a89ab5_0_0"/>
          <p:cNvPicPr preferRelativeResize="0"/>
          <p:nvPr/>
        </p:nvPicPr>
        <p:blipFill rotWithShape="1">
          <a:blip r:embed="rId7">
            <a:alphaModFix/>
          </a:blip>
          <a:srcRect b="0" l="0" r="0" t="0"/>
          <a:stretch/>
        </p:blipFill>
        <p:spPr>
          <a:xfrm>
            <a:off x="5864875" y="3618450"/>
            <a:ext cx="1548998" cy="2188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b729a89ab5_0_6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3000"/>
              <a:t>Überhangflächen auf Friedhöfen und ihre Nutzung</a:t>
            </a:r>
            <a:endParaRPr sz="3000"/>
          </a:p>
        </p:txBody>
      </p:sp>
      <p:sp>
        <p:nvSpPr>
          <p:cNvPr id="129" name="Google Shape;129;g1b729a89ab5_0_6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30" name="Google Shape;130;g1b729a89ab5_0_66"/>
          <p:cNvSpPr txBox="1"/>
          <p:nvPr/>
        </p:nvSpPr>
        <p:spPr>
          <a:xfrm>
            <a:off x="5975400" y="1594675"/>
            <a:ext cx="6216600" cy="315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000"/>
              <a:buFont typeface="Arial"/>
              <a:buNone/>
            </a:pPr>
            <a:r>
              <a:rPr b="1" i="0" lang="de-DE" sz="3000" u="none" cap="none" strike="noStrike">
                <a:solidFill>
                  <a:schemeClr val="dk1"/>
                </a:solidFill>
                <a:latin typeface="Calibri"/>
                <a:ea typeface="Calibri"/>
                <a:cs typeface="Calibri"/>
                <a:sym typeface="Calibri"/>
              </a:rPr>
              <a:t> ungenutzte Potenziale für die Förderung der Biodiversität</a:t>
            </a:r>
            <a:endParaRPr b="1" i="0" sz="3000" u="none" cap="none" strike="noStrike">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457200" marR="0" rtl="0" algn="l">
              <a:lnSpc>
                <a:spcPct val="115000"/>
              </a:lnSpc>
              <a:spcBef>
                <a:spcPts val="100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457200" marR="0" rtl="0" algn="l">
              <a:lnSpc>
                <a:spcPct val="115000"/>
              </a:lnSpc>
              <a:spcBef>
                <a:spcPts val="1000"/>
              </a:spcBef>
              <a:spcAft>
                <a:spcPts val="100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grpSp>
        <p:nvGrpSpPr>
          <p:cNvPr id="131" name="Google Shape;131;g1b729a89ab5_0_66"/>
          <p:cNvGrpSpPr/>
          <p:nvPr/>
        </p:nvGrpSpPr>
        <p:grpSpPr>
          <a:xfrm>
            <a:off x="3186357" y="1528381"/>
            <a:ext cx="2227113" cy="3047379"/>
            <a:chOff x="2744034" y="1146343"/>
            <a:chExt cx="1827900" cy="2399700"/>
          </a:xfrm>
        </p:grpSpPr>
        <p:sp>
          <p:nvSpPr>
            <p:cNvPr id="132" name="Google Shape;132;g1b729a89ab5_0_66"/>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b729a89ab5_0_66"/>
            <p:cNvSpPr/>
            <p:nvPr/>
          </p:nvSpPr>
          <p:spPr>
            <a:xfrm flipH="1">
              <a:off x="2832600" y="1686400"/>
              <a:ext cx="1649400" cy="1769700"/>
            </a:xfrm>
            <a:prstGeom prst="snip1Rect">
              <a:avLst>
                <a:gd fmla="val 0" name="adj"/>
              </a:avLst>
            </a:prstGeom>
            <a:solidFill>
              <a:srgbClr val="AC114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b729a89ab5_0_66"/>
            <p:cNvSpPr txBox="1"/>
            <p:nvPr/>
          </p:nvSpPr>
          <p:spPr>
            <a:xfrm>
              <a:off x="2966450" y="1795520"/>
              <a:ext cx="1383000" cy="14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0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grpSp>
      <p:grpSp>
        <p:nvGrpSpPr>
          <p:cNvPr id="135" name="Google Shape;135;g1b729a89ab5_0_66"/>
          <p:cNvGrpSpPr/>
          <p:nvPr/>
        </p:nvGrpSpPr>
        <p:grpSpPr>
          <a:xfrm>
            <a:off x="959243" y="2086920"/>
            <a:ext cx="2227113" cy="3047379"/>
            <a:chOff x="1005238" y="1586171"/>
            <a:chExt cx="1827900" cy="2399700"/>
          </a:xfrm>
        </p:grpSpPr>
        <p:sp>
          <p:nvSpPr>
            <p:cNvPr id="136" name="Google Shape;136;g1b729a89ab5_0_66"/>
            <p:cNvSpPr/>
            <p:nvPr/>
          </p:nvSpPr>
          <p:spPr>
            <a:xfrm rot="5400000">
              <a:off x="719338" y="1872071"/>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1b729a89ab5_0_66"/>
            <p:cNvSpPr/>
            <p:nvPr/>
          </p:nvSpPr>
          <p:spPr>
            <a:xfrm flipH="1" rot="10800000">
              <a:off x="1094478" y="1654617"/>
              <a:ext cx="1649400" cy="1769700"/>
            </a:xfrm>
            <a:prstGeom prst="snip1Rect">
              <a:avLst>
                <a:gd fmla="val 0" name="adj"/>
              </a:avLst>
            </a:prstGeom>
            <a:solidFill>
              <a:srgbClr val="AC114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b729a89ab5_0_66"/>
            <p:cNvSpPr txBox="1"/>
            <p:nvPr/>
          </p:nvSpPr>
          <p:spPr>
            <a:xfrm>
              <a:off x="1227692" y="1948318"/>
              <a:ext cx="1383000" cy="14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700"/>
                <a:buFont typeface="Arial"/>
                <a:buNone/>
              </a:pPr>
              <a:r>
                <a:rPr b="1" i="0" lang="de-DE" sz="2700" u="none" cap="none" strike="noStrike">
                  <a:solidFill>
                    <a:srgbClr val="FFFFFF"/>
                  </a:solidFill>
                  <a:latin typeface="Roboto"/>
                  <a:ea typeface="Roboto"/>
                  <a:cs typeface="Roboto"/>
                  <a:sym typeface="Roboto"/>
                </a:rPr>
                <a:t>Flächen-</a:t>
              </a:r>
              <a:endParaRPr b="1" i="0" sz="2700" u="none" cap="none" strike="noStrike">
                <a:solidFill>
                  <a:srgbClr val="FFFFFF"/>
                </a:solidFill>
                <a:latin typeface="Roboto"/>
                <a:ea typeface="Roboto"/>
                <a:cs typeface="Roboto"/>
                <a:sym typeface="Roboto"/>
              </a:endParaRPr>
            </a:p>
            <a:p>
              <a:pPr indent="0" lvl="0" marL="0" marR="0" rtl="0" algn="ctr">
                <a:lnSpc>
                  <a:spcPct val="115000"/>
                </a:lnSpc>
                <a:spcBef>
                  <a:spcPts val="2100"/>
                </a:spcBef>
                <a:spcAft>
                  <a:spcPts val="2100"/>
                </a:spcAft>
                <a:buClr>
                  <a:srgbClr val="000000"/>
                </a:buClr>
                <a:buSzPts val="2700"/>
                <a:buFont typeface="Arial"/>
                <a:buNone/>
              </a:pPr>
              <a:r>
                <a:rPr b="1" i="0" lang="de-DE" sz="2700" u="none" cap="none" strike="noStrike">
                  <a:solidFill>
                    <a:srgbClr val="FFFFFF"/>
                  </a:solidFill>
                  <a:latin typeface="Roboto"/>
                  <a:ea typeface="Roboto"/>
                  <a:cs typeface="Roboto"/>
                  <a:sym typeface="Roboto"/>
                </a:rPr>
                <a:t>bedarf</a:t>
              </a:r>
              <a:endParaRPr b="0" i="0" sz="2700" u="none" cap="none" strike="noStrike">
                <a:solidFill>
                  <a:srgbClr val="FFFFFF"/>
                </a:solidFill>
                <a:latin typeface="Arial"/>
                <a:ea typeface="Arial"/>
                <a:cs typeface="Arial"/>
                <a:sym typeface="Arial"/>
              </a:endParaRPr>
            </a:p>
          </p:txBody>
        </p:sp>
      </p:grpSp>
      <p:sp>
        <p:nvSpPr>
          <p:cNvPr id="139" name="Google Shape;139;g1b729a89ab5_0_66"/>
          <p:cNvSpPr txBox="1"/>
          <p:nvPr/>
        </p:nvSpPr>
        <p:spPr>
          <a:xfrm>
            <a:off x="2929259" y="2563583"/>
            <a:ext cx="2741400" cy="1347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700"/>
              <a:buFont typeface="Arial"/>
              <a:buNone/>
            </a:pPr>
            <a:r>
              <a:rPr b="1" i="0" lang="de-DE" sz="2700" u="none" cap="none" strike="noStrike">
                <a:solidFill>
                  <a:schemeClr val="lt1"/>
                </a:solidFill>
                <a:latin typeface="Roboto"/>
                <a:ea typeface="Roboto"/>
                <a:cs typeface="Roboto"/>
                <a:sym typeface="Roboto"/>
              </a:rPr>
              <a:t>Überhang-</a:t>
            </a:r>
            <a:endParaRPr b="1" i="0" sz="2700" u="none" cap="none" strike="noStrike">
              <a:solidFill>
                <a:schemeClr val="lt1"/>
              </a:solidFill>
              <a:latin typeface="Roboto"/>
              <a:ea typeface="Roboto"/>
              <a:cs typeface="Roboto"/>
              <a:sym typeface="Roboto"/>
            </a:endParaRPr>
          </a:p>
          <a:p>
            <a:pPr indent="0" lvl="0" marL="0" marR="0" rtl="0" algn="ctr">
              <a:lnSpc>
                <a:spcPct val="115000"/>
              </a:lnSpc>
              <a:spcBef>
                <a:spcPts val="2100"/>
              </a:spcBef>
              <a:spcAft>
                <a:spcPts val="2100"/>
              </a:spcAft>
              <a:buClr>
                <a:srgbClr val="000000"/>
              </a:buClr>
              <a:buSzPts val="2700"/>
              <a:buFont typeface="Arial"/>
              <a:buNone/>
            </a:pPr>
            <a:r>
              <a:rPr b="1" i="0" lang="de-DE" sz="2700" u="none" cap="none" strike="noStrike">
                <a:solidFill>
                  <a:schemeClr val="lt1"/>
                </a:solidFill>
                <a:latin typeface="Roboto"/>
                <a:ea typeface="Roboto"/>
                <a:cs typeface="Roboto"/>
                <a:sym typeface="Roboto"/>
              </a:rPr>
              <a:t>flächen</a:t>
            </a:r>
            <a:endParaRPr b="1" i="0" sz="2700" u="none" cap="none" strike="noStrike">
              <a:solidFill>
                <a:schemeClr val="lt1"/>
              </a:solidFill>
              <a:latin typeface="Roboto"/>
              <a:ea typeface="Roboto"/>
              <a:cs typeface="Roboto"/>
              <a:sym typeface="Roboto"/>
            </a:endParaRPr>
          </a:p>
        </p:txBody>
      </p:sp>
      <p:pic>
        <p:nvPicPr>
          <p:cNvPr id="140" name="Google Shape;140;g1b729a89ab5_0_66"/>
          <p:cNvPicPr preferRelativeResize="0"/>
          <p:nvPr/>
        </p:nvPicPr>
        <p:blipFill rotWithShape="1">
          <a:blip r:embed="rId3">
            <a:alphaModFix/>
          </a:blip>
          <a:srcRect b="0" l="0" r="0" t="0"/>
          <a:stretch/>
        </p:blipFill>
        <p:spPr>
          <a:xfrm>
            <a:off x="7185275" y="2785775"/>
            <a:ext cx="3929550" cy="2947176"/>
          </a:xfrm>
          <a:prstGeom prst="rect">
            <a:avLst/>
          </a:prstGeom>
          <a:noFill/>
          <a:ln>
            <a:noFill/>
          </a:ln>
        </p:spPr>
      </p:pic>
      <p:sp>
        <p:nvSpPr>
          <p:cNvPr id="141" name="Google Shape;141;g1b729a89ab5_0_66"/>
          <p:cNvSpPr txBox="1"/>
          <p:nvPr/>
        </p:nvSpPr>
        <p:spPr>
          <a:xfrm>
            <a:off x="578250" y="5256838"/>
            <a:ext cx="6825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3000"/>
              <a:buFont typeface="Arial"/>
              <a:buNone/>
            </a:pPr>
            <a:r>
              <a:rPr b="1" i="0" lang="de-DE" sz="3000" u="none" cap="none" strike="noStrike">
                <a:solidFill>
                  <a:schemeClr val="dk1"/>
                </a:solidFill>
                <a:latin typeface="Calibri"/>
                <a:ea typeface="Calibri"/>
                <a:cs typeface="Calibri"/>
                <a:sym typeface="Calibri"/>
              </a:rPr>
              <a:t>langwieriger Umwidmungsprozess</a:t>
            </a:r>
            <a:endParaRPr b="1" i="0" sz="3000" u="none" cap="none" strike="noStrike">
              <a:solidFill>
                <a:schemeClr val="dk1"/>
              </a:solidFill>
              <a:latin typeface="Calibri"/>
              <a:ea typeface="Calibri"/>
              <a:cs typeface="Calibri"/>
              <a:sym typeface="Calibri"/>
            </a:endParaRPr>
          </a:p>
        </p:txBody>
      </p:sp>
      <p:sp>
        <p:nvSpPr>
          <p:cNvPr id="142" name="Google Shape;142;g1b729a89ab5_0_66"/>
          <p:cNvSpPr/>
          <p:nvPr/>
        </p:nvSpPr>
        <p:spPr>
          <a:xfrm flipH="1" rot="-457791">
            <a:off x="260127" y="5032035"/>
            <a:ext cx="435586" cy="943740"/>
          </a:xfrm>
          <a:prstGeom prst="lightningBolt">
            <a:avLst/>
          </a:prstGeom>
          <a:solidFill>
            <a:srgbClr val="C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b729a89ab5_0_66"/>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
        <p:nvSpPr>
          <p:cNvPr id="144" name="Google Shape;144;g1b729a89ab5_0_6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eigene Abbildung, </a:t>
            </a:r>
            <a:br>
              <a:rPr lang="de-DE"/>
            </a:br>
            <a:r>
              <a:rPr lang="de-DE"/>
              <a:t>rechts - ANL (2018)</a:t>
            </a:r>
            <a:endParaRPr/>
          </a:p>
        </p:txBody>
      </p:sp>
      <p:sp>
        <p:nvSpPr>
          <p:cNvPr id="145" name="Google Shape;145;g1b729a89ab5_0_66"/>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Jaya Bowry &amp; Laura Gottschalk IZT</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b729a89ab5_0_4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Materialeinsparung vs. </a:t>
            </a:r>
            <a:r>
              <a:rPr lang="de-DE">
                <a:extLst>
                  <a:ext uri="http://customooxmlschemas.google.com/">
                    <go:slidesCustomData xmlns:go="http://customooxmlschemas.google.com/" textRoundtripDataId="2"/>
                  </a:ext>
                </a:extLst>
              </a:rPr>
              <a:t>Sargpflicht</a:t>
            </a:r>
            <a:endParaRPr/>
          </a:p>
        </p:txBody>
      </p:sp>
      <p:sp>
        <p:nvSpPr>
          <p:cNvPr id="152" name="Google Shape;152;g1b729a89ab5_0_4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53" name="Google Shape;153;g1b729a89ab5_0_4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Bildquellen: Eigene Darstellung</a:t>
            </a:r>
            <a:endParaRPr/>
          </a:p>
        </p:txBody>
      </p:sp>
      <p:sp>
        <p:nvSpPr>
          <p:cNvPr id="154" name="Google Shape;154;g1b729a89ab5_0_48"/>
          <p:cNvSpPr/>
          <p:nvPr/>
        </p:nvSpPr>
        <p:spPr>
          <a:xfrm>
            <a:off x="881743" y="2435656"/>
            <a:ext cx="2987142" cy="2250643"/>
          </a:xfrm>
          <a:prstGeom prst="cloud">
            <a:avLst/>
          </a:prstGeom>
          <a:solidFill>
            <a:srgbClr val="DEEAF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accent4"/>
                </a:solidFill>
                <a:latin typeface="Calibri"/>
                <a:ea typeface="Calibri"/>
                <a:cs typeface="Calibri"/>
                <a:sym typeface="Calibri"/>
              </a:rPr>
              <a:t>1.023.723 Sterbefälle im Jahr 2021 in Deutschland</a:t>
            </a:r>
            <a:endParaRPr b="0" i="0" sz="1400" u="none" cap="none" strike="noStrike">
              <a:solidFill>
                <a:srgbClr val="000000"/>
              </a:solidFill>
              <a:latin typeface="Calibri"/>
              <a:ea typeface="Calibri"/>
              <a:cs typeface="Calibri"/>
              <a:sym typeface="Calibri"/>
            </a:endParaRPr>
          </a:p>
        </p:txBody>
      </p:sp>
      <p:sp>
        <p:nvSpPr>
          <p:cNvPr id="155" name="Google Shape;155;g1b729a89ab5_0_48"/>
          <p:cNvSpPr/>
          <p:nvPr/>
        </p:nvSpPr>
        <p:spPr>
          <a:xfrm>
            <a:off x="7263643" y="1703113"/>
            <a:ext cx="3249384" cy="2497248"/>
          </a:xfrm>
          <a:prstGeom prst="cloud">
            <a:avLst/>
          </a:prstGeom>
          <a:solidFill>
            <a:srgbClr val="DEEAF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accent4"/>
                </a:solidFill>
                <a:latin typeface="Calibri"/>
                <a:ea typeface="Calibri"/>
                <a:cs typeface="Calibri"/>
                <a:sym typeface="Calibri"/>
              </a:rPr>
              <a:t>77 % Urnenbestattungen und 23 % Sargbestattungen zwischen 2012 und 2021 </a:t>
            </a:r>
            <a:endParaRPr b="0" i="0" sz="1400" u="none" cap="none" strike="noStrike">
              <a:solidFill>
                <a:srgbClr val="000000"/>
              </a:solidFill>
              <a:latin typeface="Calibri"/>
              <a:ea typeface="Calibri"/>
              <a:cs typeface="Calibri"/>
              <a:sym typeface="Calibri"/>
            </a:endParaRPr>
          </a:p>
        </p:txBody>
      </p:sp>
      <p:sp>
        <p:nvSpPr>
          <p:cNvPr id="156" name="Google Shape;156;g1b729a89ab5_0_48"/>
          <p:cNvSpPr/>
          <p:nvPr/>
        </p:nvSpPr>
        <p:spPr>
          <a:xfrm>
            <a:off x="4959793" y="2763905"/>
            <a:ext cx="914400" cy="914400"/>
          </a:xfrm>
          <a:prstGeom prst="lightningBolt">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7" name="Google Shape;157;g1b729a89ab5_0_48"/>
          <p:cNvSpPr/>
          <p:nvPr/>
        </p:nvSpPr>
        <p:spPr>
          <a:xfrm>
            <a:off x="4490357" y="4278086"/>
            <a:ext cx="2694927" cy="1450630"/>
          </a:xfrm>
          <a:prstGeom prst="bevel">
            <a:avLst>
              <a:gd fmla="val 12500"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Sargpflicht (gilt auch für Urnen)</a:t>
            </a:r>
            <a:endParaRPr b="0" i="0" sz="1400" u="none" cap="none" strike="noStrike">
              <a:solidFill>
                <a:srgbClr val="000000"/>
              </a:solidFill>
              <a:latin typeface="Calibri"/>
              <a:ea typeface="Calibri"/>
              <a:cs typeface="Calibri"/>
              <a:sym typeface="Calibri"/>
            </a:endParaRPr>
          </a:p>
        </p:txBody>
      </p:sp>
      <p:sp>
        <p:nvSpPr>
          <p:cNvPr id="158" name="Google Shape;158;g1b729a89ab5_0_48"/>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b729a89ab5_0_7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Billige Grabsteine mit problematischer Lieferkette</a:t>
            </a:r>
            <a:endParaRPr/>
          </a:p>
        </p:txBody>
      </p:sp>
      <p:sp>
        <p:nvSpPr>
          <p:cNvPr id="165" name="Google Shape;165;g1b729a89ab5_0_7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166" name="Google Shape;166;g1b729a89ab5_0_75"/>
          <p:cNvPicPr preferRelativeResize="0"/>
          <p:nvPr/>
        </p:nvPicPr>
        <p:blipFill rotWithShape="1">
          <a:blip r:embed="rId3">
            <a:alphaModFix/>
          </a:blip>
          <a:srcRect b="0" l="0" r="0" t="0"/>
          <a:stretch/>
        </p:blipFill>
        <p:spPr>
          <a:xfrm>
            <a:off x="3351213" y="809767"/>
            <a:ext cx="6480343" cy="5238465"/>
          </a:xfrm>
          <a:prstGeom prst="rect">
            <a:avLst/>
          </a:prstGeom>
          <a:noFill/>
          <a:ln>
            <a:noFill/>
          </a:ln>
        </p:spPr>
      </p:pic>
      <p:sp>
        <p:nvSpPr>
          <p:cNvPr id="167" name="Google Shape;167;g1b729a89ab5_0_75"/>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
        <p:nvSpPr>
          <p:cNvPr id="168" name="Google Shape;168;g1b729a89ab5_0_75"/>
          <p:cNvSpPr txBox="1"/>
          <p:nvPr>
            <p:ph idx="2" type="body"/>
          </p:nvPr>
        </p:nvSpPr>
        <p:spPr>
          <a:xfrm>
            <a:off x="7264400" y="6254498"/>
            <a:ext cx="4614863" cy="557466"/>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u="none" strike="noStrike">
                <a:solidFill>
                  <a:schemeClr val="lt1"/>
                </a:solidFill>
                <a:latin typeface="Open Sans"/>
                <a:ea typeface="Open Sans"/>
                <a:cs typeface="Open Sans"/>
                <a:sym typeface="Open Sans"/>
              </a:rPr>
              <a:t>Bildquelle: WÖK / weed 2020</a:t>
            </a:r>
            <a:endParaRPr/>
          </a:p>
        </p:txBody>
      </p:sp>
      <p:sp>
        <p:nvSpPr>
          <p:cNvPr id="169" name="Google Shape;169;g1b729a89ab5_0_75"/>
          <p:cNvSpPr txBox="1"/>
          <p:nvPr/>
        </p:nvSpPr>
        <p:spPr>
          <a:xfrm>
            <a:off x="360000" y="2305614"/>
            <a:ext cx="2991213" cy="22467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de-DE" sz="2800" u="none" cap="none" strike="noStrike">
                <a:solidFill>
                  <a:srgbClr val="000000"/>
                </a:solidFill>
                <a:latin typeface="Calibri"/>
                <a:ea typeface="Calibri"/>
                <a:cs typeface="Calibri"/>
                <a:sym typeface="Calibri"/>
              </a:rPr>
              <a:t>Kinderarbeit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0" i="0" lang="de-DE" sz="2800" u="none" cap="none" strike="noStrike">
                <a:solidFill>
                  <a:srgbClr val="000000"/>
                </a:solidFill>
                <a:latin typeface="Calibri"/>
                <a:ea typeface="Calibri"/>
                <a:cs typeface="Calibri"/>
                <a:sym typeface="Calibri"/>
              </a:rPr>
              <a:t>Niedriglöhne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0" i="0" lang="de-DE" sz="2800" u="none" cap="none" strike="noStrike">
                <a:solidFill>
                  <a:srgbClr val="000000"/>
                </a:solidFill>
                <a:latin typeface="Calibri"/>
                <a:ea typeface="Calibri"/>
                <a:cs typeface="Calibri"/>
                <a:sym typeface="Calibri"/>
              </a:rPr>
              <a:t>Sicherheit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800"/>
              <a:buFont typeface="Arial"/>
              <a:buChar char="•"/>
            </a:pPr>
            <a:r>
              <a:rPr b="0" i="0" lang="de-DE" sz="2800" u="none" cap="none" strike="noStrike">
                <a:solidFill>
                  <a:srgbClr val="000000"/>
                </a:solidFill>
                <a:latin typeface="Calibri"/>
                <a:ea typeface="Calibri"/>
                <a:cs typeface="Calibri"/>
                <a:sym typeface="Calibri"/>
              </a:rPr>
              <a:t>Transport und CO2-Ausstoß</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b729a89ab5_0_8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Papierverbrauch im Betrieb</a:t>
            </a:r>
            <a:endParaRPr/>
          </a:p>
        </p:txBody>
      </p:sp>
      <p:sp>
        <p:nvSpPr>
          <p:cNvPr id="176" name="Google Shape;176;g1b729a89ab5_0_8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77" name="Google Shape;177;g1b729a89ab5_0_84"/>
          <p:cNvSpPr txBox="1"/>
          <p:nvPr/>
        </p:nvSpPr>
        <p:spPr>
          <a:xfrm>
            <a:off x="359987" y="1712600"/>
            <a:ext cx="6134700" cy="462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000"/>
              <a:buFont typeface="Arial"/>
              <a:buNone/>
            </a:pPr>
            <a:r>
              <a:rPr b="0" i="1" lang="de-DE" sz="3000" u="none" cap="none" strike="noStrike">
                <a:solidFill>
                  <a:schemeClr val="dk1"/>
                </a:solidFill>
                <a:latin typeface="Calibri"/>
                <a:ea typeface="Calibri"/>
                <a:cs typeface="Calibri"/>
                <a:sym typeface="Calibri"/>
              </a:rPr>
              <a:t>Digitalisierung vs. Papiernutzung</a:t>
            </a:r>
            <a:endParaRPr b="0" i="1" sz="3000" u="none" cap="none" strike="noStrike">
              <a:solidFill>
                <a:schemeClr val="dk1"/>
              </a:solidFill>
              <a:latin typeface="Calibri"/>
              <a:ea typeface="Calibri"/>
              <a:cs typeface="Calibri"/>
              <a:sym typeface="Calibri"/>
            </a:endParaRPr>
          </a:p>
          <a:p>
            <a:pPr indent="-419100" lvl="0" marL="457200" marR="0" rtl="0" algn="l">
              <a:lnSpc>
                <a:spcPct val="115000"/>
              </a:lnSpc>
              <a:spcBef>
                <a:spcPts val="1000"/>
              </a:spcBef>
              <a:spcAft>
                <a:spcPts val="0"/>
              </a:spcAft>
              <a:buClr>
                <a:schemeClr val="dk1"/>
              </a:buClr>
              <a:buSzPts val="3000"/>
              <a:buFont typeface="Calibri"/>
              <a:buChar char="●"/>
            </a:pPr>
            <a:r>
              <a:rPr b="0" i="0" lang="de-DE" sz="3000" u="none" cap="none" strike="noStrike">
                <a:solidFill>
                  <a:schemeClr val="dk1"/>
                </a:solidFill>
                <a:latin typeface="Calibri"/>
                <a:ea typeface="Calibri"/>
                <a:cs typeface="Calibri"/>
                <a:sym typeface="Calibri"/>
              </a:rPr>
              <a:t>Energiebedarf</a:t>
            </a:r>
            <a:endParaRPr b="0" i="0" sz="3000" u="none" cap="none" strike="noStrike">
              <a:solidFill>
                <a:schemeClr val="dk1"/>
              </a:solidFill>
              <a:latin typeface="Calibri"/>
              <a:ea typeface="Calibri"/>
              <a:cs typeface="Calibri"/>
              <a:sym typeface="Calibri"/>
            </a:endParaRPr>
          </a:p>
          <a:p>
            <a:pPr indent="-419100" lvl="0" marL="457200" marR="0" rtl="0" algn="l">
              <a:lnSpc>
                <a:spcPct val="115000"/>
              </a:lnSpc>
              <a:spcBef>
                <a:spcPts val="0"/>
              </a:spcBef>
              <a:spcAft>
                <a:spcPts val="0"/>
              </a:spcAft>
              <a:buClr>
                <a:schemeClr val="dk1"/>
              </a:buClr>
              <a:buSzPts val="3000"/>
              <a:buFont typeface="Calibri"/>
              <a:buChar char="●"/>
            </a:pPr>
            <a:r>
              <a:rPr b="0" i="0" lang="de-DE" sz="3000" u="none" cap="none" strike="noStrike">
                <a:solidFill>
                  <a:schemeClr val="dk1"/>
                </a:solidFill>
                <a:latin typeface="Calibri"/>
                <a:ea typeface="Calibri"/>
                <a:cs typeface="Calibri"/>
                <a:sym typeface="Calibri"/>
              </a:rPr>
              <a:t>Unterschriften und Dokumentation</a:t>
            </a:r>
            <a:endParaRPr b="0" i="0" sz="3000" u="none" cap="none" strike="noStrike">
              <a:solidFill>
                <a:schemeClr val="dk1"/>
              </a:solidFill>
              <a:latin typeface="Calibri"/>
              <a:ea typeface="Calibri"/>
              <a:cs typeface="Calibri"/>
              <a:sym typeface="Calibri"/>
            </a:endParaRPr>
          </a:p>
          <a:p>
            <a:pPr indent="-419100" lvl="1" marL="914400" marR="0" rtl="0" algn="l">
              <a:lnSpc>
                <a:spcPct val="115000"/>
              </a:lnSpc>
              <a:spcBef>
                <a:spcPts val="0"/>
              </a:spcBef>
              <a:spcAft>
                <a:spcPts val="0"/>
              </a:spcAft>
              <a:buClr>
                <a:schemeClr val="dk1"/>
              </a:buClr>
              <a:buSzPts val="3000"/>
              <a:buFont typeface="Calibri"/>
              <a:buChar char="○"/>
            </a:pPr>
            <a:r>
              <a:rPr b="0" i="0" lang="de-DE" sz="3000" u="none" cap="none" strike="noStrike">
                <a:solidFill>
                  <a:schemeClr val="dk1"/>
                </a:solidFill>
                <a:latin typeface="Calibri"/>
                <a:ea typeface="Calibri"/>
                <a:cs typeface="Calibri"/>
                <a:sym typeface="Calibri"/>
              </a:rPr>
              <a:t>Recyclingpapier</a:t>
            </a:r>
            <a:endParaRPr b="0" i="0" sz="3000" u="none" cap="none" strike="noStrike">
              <a:solidFill>
                <a:schemeClr val="dk1"/>
              </a:solidFill>
              <a:latin typeface="Calibri"/>
              <a:ea typeface="Calibri"/>
              <a:cs typeface="Calibri"/>
              <a:sym typeface="Calibri"/>
            </a:endParaRPr>
          </a:p>
          <a:p>
            <a:pPr indent="-419100" lvl="1" marL="914400" marR="0" rtl="0" algn="l">
              <a:lnSpc>
                <a:spcPct val="115000"/>
              </a:lnSpc>
              <a:spcBef>
                <a:spcPts val="0"/>
              </a:spcBef>
              <a:spcAft>
                <a:spcPts val="0"/>
              </a:spcAft>
              <a:buClr>
                <a:schemeClr val="dk1"/>
              </a:buClr>
              <a:buSzPts val="3000"/>
              <a:buFont typeface="Calibri"/>
              <a:buChar char="○"/>
            </a:pPr>
            <a:r>
              <a:rPr b="0" i="0" lang="de-DE" sz="3000" u="none" cap="none" strike="noStrike">
                <a:solidFill>
                  <a:schemeClr val="dk1"/>
                </a:solidFill>
                <a:latin typeface="Calibri"/>
                <a:ea typeface="Calibri"/>
                <a:cs typeface="Calibri"/>
                <a:sym typeface="Calibri"/>
              </a:rPr>
              <a:t>Label mit unterschiedlichen Ansprüchen</a:t>
            </a:r>
            <a:endParaRPr b="0" i="0" sz="3000" u="none" cap="none" strike="noStrike">
              <a:solidFill>
                <a:schemeClr val="dk1"/>
              </a:solidFill>
              <a:latin typeface="Calibri"/>
              <a:ea typeface="Calibri"/>
              <a:cs typeface="Calibri"/>
              <a:sym typeface="Calibri"/>
            </a:endParaRPr>
          </a:p>
          <a:p>
            <a:pPr indent="-419100" lvl="0" marL="457200" marR="0" rtl="0" algn="l">
              <a:lnSpc>
                <a:spcPct val="115000"/>
              </a:lnSpc>
              <a:spcBef>
                <a:spcPts val="0"/>
              </a:spcBef>
              <a:spcAft>
                <a:spcPts val="0"/>
              </a:spcAft>
              <a:buClr>
                <a:schemeClr val="dk1"/>
              </a:buClr>
              <a:buSzPts val="3000"/>
              <a:buFont typeface="Calibri"/>
              <a:buChar char="●"/>
            </a:pPr>
            <a:r>
              <a:rPr b="0" i="0" lang="de-DE" sz="3000" u="none" cap="none" strike="noStrike">
                <a:solidFill>
                  <a:schemeClr val="dk1"/>
                </a:solidFill>
                <a:latin typeface="Calibri"/>
                <a:ea typeface="Calibri"/>
                <a:cs typeface="Calibri"/>
                <a:sym typeface="Calibri"/>
              </a:rPr>
              <a:t>soziale Aspekte</a:t>
            </a:r>
            <a:endParaRPr b="0" i="0" sz="3000" u="none" cap="none" strike="noStrike">
              <a:solidFill>
                <a:schemeClr val="dk1"/>
              </a:solidFill>
              <a:latin typeface="Calibri"/>
              <a:ea typeface="Calibri"/>
              <a:cs typeface="Calibri"/>
              <a:sym typeface="Calibri"/>
            </a:endParaRPr>
          </a:p>
          <a:p>
            <a:pPr indent="0" lvl="0" marL="457200" marR="0" rtl="0" algn="l">
              <a:lnSpc>
                <a:spcPct val="115000"/>
              </a:lnSpc>
              <a:spcBef>
                <a:spcPts val="1000"/>
              </a:spcBef>
              <a:spcAft>
                <a:spcPts val="100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pic>
        <p:nvPicPr>
          <p:cNvPr id="178" name="Google Shape;178;g1b729a89ab5_0_84"/>
          <p:cNvPicPr preferRelativeResize="0"/>
          <p:nvPr/>
        </p:nvPicPr>
        <p:blipFill rotWithShape="1">
          <a:blip r:embed="rId3">
            <a:alphaModFix/>
          </a:blip>
          <a:srcRect b="0" l="0" r="2391" t="0"/>
          <a:stretch/>
        </p:blipFill>
        <p:spPr>
          <a:xfrm>
            <a:off x="5711850" y="3647475"/>
            <a:ext cx="1966300" cy="2365650"/>
          </a:xfrm>
          <a:prstGeom prst="rect">
            <a:avLst/>
          </a:prstGeom>
          <a:noFill/>
          <a:ln>
            <a:noFill/>
          </a:ln>
        </p:spPr>
      </p:pic>
      <p:pic>
        <p:nvPicPr>
          <p:cNvPr id="179" name="Google Shape;179;g1b729a89ab5_0_84"/>
          <p:cNvPicPr preferRelativeResize="0"/>
          <p:nvPr/>
        </p:nvPicPr>
        <p:blipFill rotWithShape="1">
          <a:blip r:embed="rId4">
            <a:alphaModFix/>
          </a:blip>
          <a:srcRect b="0" l="0" r="0" t="0"/>
          <a:stretch/>
        </p:blipFill>
        <p:spPr>
          <a:xfrm>
            <a:off x="7816900" y="1925025"/>
            <a:ext cx="3911448" cy="2450776"/>
          </a:xfrm>
          <a:prstGeom prst="rect">
            <a:avLst/>
          </a:prstGeom>
          <a:noFill/>
          <a:ln>
            <a:noFill/>
          </a:ln>
        </p:spPr>
      </p:pic>
      <p:sp>
        <p:nvSpPr>
          <p:cNvPr id="180" name="Google Shape;180;g1b729a89ab5_0_8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
        <p:nvSpPr>
          <p:cNvPr id="181" name="Google Shape;181;g1b729a89ab5_0_8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Oro Verde (o.J.), </a:t>
            </a:r>
            <a:br>
              <a:rPr lang="de-DE"/>
            </a:br>
            <a:r>
              <a:rPr lang="de-DE"/>
              <a:t>rechts - Pixabay (o.J.)</a:t>
            </a:r>
            <a:endParaRPr/>
          </a:p>
        </p:txBody>
      </p:sp>
      <p:sp>
        <p:nvSpPr>
          <p:cNvPr id="182" name="Google Shape;182;g1b729a89ab5_0_84"/>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Jaya Bowry &amp; Laura Gottschalk IZT</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b729a89ab5_0_9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extLst>
                  <a:ext uri="http://customooxmlschemas.google.com/">
                    <go:slidesCustomData xmlns:go="http://customooxmlschemas.google.com/" textRoundtripDataId="3"/>
                  </a:ext>
                </a:extLst>
              </a:rPr>
              <a:t>Energiesparmaßnahmen</a:t>
            </a:r>
            <a:endParaRPr/>
          </a:p>
        </p:txBody>
      </p:sp>
      <p:sp>
        <p:nvSpPr>
          <p:cNvPr id="189" name="Google Shape;189;g1b729a89ab5_0_9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90" name="Google Shape;190;g1b729a89ab5_0_93"/>
          <p:cNvSpPr txBox="1"/>
          <p:nvPr/>
        </p:nvSpPr>
        <p:spPr>
          <a:xfrm>
            <a:off x="360000" y="1794750"/>
            <a:ext cx="4209900" cy="2239500"/>
          </a:xfrm>
          <a:prstGeom prst="rect">
            <a:avLst/>
          </a:prstGeom>
          <a:solidFill>
            <a:srgbClr val="D9EAD3"/>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000"/>
              <a:buFont typeface="Arial"/>
              <a:buNone/>
            </a:pPr>
            <a:r>
              <a:rPr b="0" i="0" lang="de-DE" sz="3000" u="none" cap="none" strike="noStrike">
                <a:solidFill>
                  <a:schemeClr val="dk1"/>
                </a:solidFill>
                <a:latin typeface="Calibri"/>
                <a:ea typeface="Calibri"/>
                <a:cs typeface="Calibri"/>
                <a:sym typeface="Calibri"/>
              </a:rPr>
              <a:t>Hohes Energie-</a:t>
            </a:r>
            <a:endParaRPr b="0" i="0" sz="3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3000"/>
              <a:buFont typeface="Arial"/>
              <a:buNone/>
            </a:pPr>
            <a:r>
              <a:rPr b="0" i="0" lang="de-DE" sz="3000" u="none" cap="none" strike="noStrike">
                <a:solidFill>
                  <a:schemeClr val="dk1"/>
                </a:solidFill>
                <a:latin typeface="Calibri"/>
                <a:ea typeface="Calibri"/>
                <a:cs typeface="Calibri"/>
                <a:sym typeface="Calibri"/>
              </a:rPr>
              <a:t>einsparungspotenzial durch das </a:t>
            </a:r>
            <a:r>
              <a:rPr b="1" i="0" lang="de-DE" sz="3000" u="none" cap="none" strike="noStrike">
                <a:solidFill>
                  <a:schemeClr val="dk1"/>
                </a:solidFill>
                <a:latin typeface="Calibri"/>
                <a:ea typeface="Calibri"/>
                <a:cs typeface="Calibri"/>
                <a:sym typeface="Calibri"/>
              </a:rPr>
              <a:t>Abschalten von Kühlräumen</a:t>
            </a:r>
            <a:endParaRPr b="0" i="0" sz="3000" u="none" cap="none" strike="noStrike">
              <a:solidFill>
                <a:schemeClr val="dk1"/>
              </a:solidFill>
              <a:latin typeface="Calibri"/>
              <a:ea typeface="Calibri"/>
              <a:cs typeface="Calibri"/>
              <a:sym typeface="Calibri"/>
            </a:endParaRPr>
          </a:p>
        </p:txBody>
      </p:sp>
      <p:sp>
        <p:nvSpPr>
          <p:cNvPr id="191" name="Google Shape;191;g1b729a89ab5_0_9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Bestattungsfachkraft</a:t>
            </a:r>
            <a:endParaRPr/>
          </a:p>
        </p:txBody>
      </p:sp>
      <p:sp>
        <p:nvSpPr>
          <p:cNvPr id="192" name="Google Shape;192;g1b729a89ab5_0_9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extLst>
                  <a:ext uri="http://customooxmlschemas.google.com/">
                    <go:slidesCustomData xmlns:go="http://customooxmlschemas.google.com/" textRoundtripDataId="4"/>
                  </a:ext>
                </a:extLst>
              </a:rPr>
              <a:t>Bildquellen</a:t>
            </a:r>
            <a:r>
              <a:rPr lang="de-DE"/>
              <a:t>: Pixabay</a:t>
            </a:r>
            <a:endParaRPr/>
          </a:p>
        </p:txBody>
      </p:sp>
      <p:sp>
        <p:nvSpPr>
          <p:cNvPr id="193" name="Google Shape;193;g1b729a89ab5_0_93"/>
          <p:cNvSpPr txBox="1"/>
          <p:nvPr>
            <p:ph idx="11" type="ftr"/>
          </p:nvPr>
        </p:nvSpPr>
        <p:spPr>
          <a:xfrm>
            <a:off x="708400" y="6254500"/>
            <a:ext cx="26424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Jaya Bowry &amp; Laura Gottschalk IZT</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pic>
        <p:nvPicPr>
          <p:cNvPr id="194" name="Google Shape;194;g1b729a89ab5_0_93"/>
          <p:cNvPicPr preferRelativeResize="0"/>
          <p:nvPr/>
        </p:nvPicPr>
        <p:blipFill rotWithShape="1">
          <a:blip r:embed="rId3">
            <a:alphaModFix/>
          </a:blip>
          <a:srcRect b="0" l="0" r="0" t="0"/>
          <a:stretch/>
        </p:blipFill>
        <p:spPr>
          <a:xfrm rot="975089">
            <a:off x="4757516" y="2011849"/>
            <a:ext cx="3337868" cy="3178826"/>
          </a:xfrm>
          <a:prstGeom prst="rect">
            <a:avLst/>
          </a:prstGeom>
          <a:noFill/>
          <a:ln>
            <a:noFill/>
          </a:ln>
        </p:spPr>
      </p:pic>
      <p:sp>
        <p:nvSpPr>
          <p:cNvPr id="195" name="Google Shape;195;g1b729a89ab5_0_93"/>
          <p:cNvSpPr txBox="1"/>
          <p:nvPr/>
        </p:nvSpPr>
        <p:spPr>
          <a:xfrm>
            <a:off x="8411575" y="3354725"/>
            <a:ext cx="3530400" cy="2239500"/>
          </a:xfrm>
          <a:prstGeom prst="rect">
            <a:avLst/>
          </a:prstGeom>
          <a:solidFill>
            <a:srgbClr val="E6B8AF"/>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000"/>
              <a:buFont typeface="Arial"/>
              <a:buNone/>
            </a:pPr>
            <a:r>
              <a:rPr b="1" i="0" lang="de-DE" sz="3000" u="none" cap="none" strike="noStrike">
                <a:solidFill>
                  <a:schemeClr val="dk1"/>
                </a:solidFill>
                <a:latin typeface="Calibri"/>
                <a:ea typeface="Calibri"/>
                <a:cs typeface="Calibri"/>
                <a:sym typeface="Calibri"/>
              </a:rPr>
              <a:t>Kurzfristige Bedarfe </a:t>
            </a:r>
            <a:r>
              <a:rPr b="0" i="0" lang="de-DE" sz="3000" u="none" cap="none" strike="noStrike">
                <a:solidFill>
                  <a:schemeClr val="dk1"/>
                </a:solidFill>
                <a:latin typeface="Calibri"/>
                <a:ea typeface="Calibri"/>
                <a:cs typeface="Calibri"/>
                <a:sym typeface="Calibri"/>
              </a:rPr>
              <a:t>verhindern Umsetzung in der betrieblichen Praxis</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