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6858000" cx="12192000"/>
  <p:notesSz cx="7104050" cy="10234600"/>
  <p:embeddedFontLst>
    <p:embeddedFont>
      <p:font typeface="Book Antiqua"/>
      <p:regular r:id="rId33"/>
      <p:bold r:id="rId34"/>
      <p:italic r:id="rId35"/>
      <p:boldItalic r:id="rId36"/>
    </p:embeddedFont>
    <p:embeddedFont>
      <p:font typeface="Merriweather"/>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 uri="{2D200454-40CA-4A62-9FC3-DE9A4176ACB9}">
      <p15:notesGuideLst>
        <p15:guide id="1" orient="horz" pos="3223">
          <p15:clr>
            <a:srgbClr val="A4A3A4"/>
          </p15:clr>
        </p15:guide>
        <p15:guide id="2" pos="2237">
          <p15:clr>
            <a:srgbClr val="A4A3A4"/>
          </p15:clr>
        </p15:guide>
      </p15:notesGuideLst>
    </p:ext>
    <p:ext uri="GoogleSlidesCustomDataVersion2">
      <go:slidesCustomData xmlns:go="http://customooxmlschemas.google.com/" r:id="rId41" roundtripDataSignature="AMtx7mhkOhc8Zx7RxCX0ytTnv3UdS2OdH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8444C2A-B78E-4BC4-A616-EB23DB8C02E0}">
  <a:tblStyle styleId="{68444C2A-B78E-4BC4-A616-EB23DB8C02E0}"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notesViewPr>
    <p:cSldViewPr snapToGrid="0">
      <p:cViewPr varScale="1">
        <p:scale>
          <a:sx n="100" d="100"/>
          <a:sy n="100" d="100"/>
        </p:scale>
        <p:origin x="0" y="0"/>
      </p:cViewPr>
      <p:guideLst>
        <p:guide pos="3223" orient="horz"/>
        <p:guide pos="2237"/>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Merriweather-boldItalic.fntdata"/><Relationship Id="rId20" Type="http://schemas.openxmlformats.org/officeDocument/2006/relationships/slide" Target="slides/slide14.xml"/><Relationship Id="rId41"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BookAntiqua-regular.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BookAntiqua-italic.fntdata"/><Relationship Id="rId12" Type="http://schemas.openxmlformats.org/officeDocument/2006/relationships/slide" Target="slides/slide6.xml"/><Relationship Id="rId34" Type="http://schemas.openxmlformats.org/officeDocument/2006/relationships/font" Target="fonts/BookAntiqua-bold.fntdata"/><Relationship Id="rId15" Type="http://schemas.openxmlformats.org/officeDocument/2006/relationships/slide" Target="slides/slide9.xml"/><Relationship Id="rId37" Type="http://schemas.openxmlformats.org/officeDocument/2006/relationships/font" Target="fonts/Merriweather-regular.fntdata"/><Relationship Id="rId14" Type="http://schemas.openxmlformats.org/officeDocument/2006/relationships/slide" Target="slides/slide8.xml"/><Relationship Id="rId36" Type="http://schemas.openxmlformats.org/officeDocument/2006/relationships/font" Target="fonts/BookAntiqua-boldItalic.fntdata"/><Relationship Id="rId17" Type="http://schemas.openxmlformats.org/officeDocument/2006/relationships/slide" Target="slides/slide11.xml"/><Relationship Id="rId39" Type="http://schemas.openxmlformats.org/officeDocument/2006/relationships/font" Target="fonts/Merriweather-italic.fntdata"/><Relationship Id="rId16" Type="http://schemas.openxmlformats.org/officeDocument/2006/relationships/slide" Target="slides/slide10.xml"/><Relationship Id="rId38" Type="http://schemas.openxmlformats.org/officeDocument/2006/relationships/font" Target="fonts/Merriweather-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3"/>
            <a:ext cx="3078428" cy="513510"/>
          </a:xfrm>
          <a:prstGeom prst="rect">
            <a:avLst/>
          </a:prstGeom>
          <a:noFill/>
          <a:ln>
            <a:noFill/>
          </a:ln>
        </p:spPr>
        <p:txBody>
          <a:bodyPr anchorCtr="0" anchor="t"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991" y="3"/>
            <a:ext cx="3078428" cy="513510"/>
          </a:xfrm>
          <a:prstGeom prst="rect">
            <a:avLst/>
          </a:prstGeom>
          <a:noFill/>
          <a:ln>
            <a:noFill/>
          </a:ln>
        </p:spPr>
        <p:txBody>
          <a:bodyPr anchorCtr="0" anchor="t" bIns="47400" lIns="94825" spcFirstLastPara="1" rIns="94825" wrap="square" tIns="474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81013" y="1277938"/>
            <a:ext cx="6142037"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407" y="4925409"/>
            <a:ext cx="5683250" cy="4606660"/>
          </a:xfrm>
          <a:prstGeom prst="rect">
            <a:avLst/>
          </a:prstGeom>
          <a:noFill/>
          <a:ln>
            <a:noFill/>
          </a:ln>
        </p:spPr>
        <p:txBody>
          <a:bodyPr anchorCtr="0" anchor="t" bIns="47400" lIns="94825" spcFirstLastPara="1" rIns="94825" wrap="square" tIns="474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10"/>
            <a:ext cx="3078428" cy="513505"/>
          </a:xfrm>
          <a:prstGeom prst="rect">
            <a:avLst/>
          </a:prstGeom>
          <a:noFill/>
          <a:ln>
            <a:noFill/>
          </a:ln>
        </p:spPr>
        <p:txBody>
          <a:bodyPr anchorCtr="0" anchor="b"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991" y="9721110"/>
            <a:ext cx="3078428" cy="513505"/>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estatis.de/DE/Themen/Gesellschaft-Umwelt/Umwelt/Abfallwirtschaft/Publikationen/Downloads-Abfallwirtschaft/abfallbilanz-pdf-5321001.pdf?__blob=publicationFile" TargetMode="External"/><Relationship Id="rId3" Type="http://schemas.openxmlformats.org/officeDocument/2006/relationships/hyperlink" Target="https://www.umweltbundesamt.de/sites/default/files/medien/publikation/long/4040.pdf" TargetMode="External"/><Relationship Id="rId4" Type="http://schemas.openxmlformats.org/officeDocument/2006/relationships/hyperlink" Target="https://kreislaufwirtschaft-bau.de/Download/Bericht-12.pdf"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eizung.de/ratgeber/diverses/mit-betonkernaktivierung-effizient-heizen.html"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reativecommons.org/licenses/by/4.0/legalcode.de" TargetMode="External"/><Relationship Id="rId3" Type="http://schemas.openxmlformats.org/officeDocument/2006/relationships/hyperlink" Target="http://www.umweltbundesamt.de/sites/default/files/medien/1410/publikationen/2020_heizen_mit_holz_bf.pdf"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mweltbewusst-bauen.de/nachhaltigkeit-von-daemmstoffen/" TargetMode="External"/><Relationship Id="rId3" Type="http://schemas.openxmlformats.org/officeDocument/2006/relationships/hyperlink" Target="https://creativecommons.org/licenses/by/4.0/legalcode.de"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lauer-engel.de/de/produktwelt/schmierstoffe-hydraulikfluessigkeiten-bis-12-2022" TargetMode="External"/><Relationship Id="rId3" Type="http://schemas.openxmlformats.org/officeDocument/2006/relationships/hyperlink" Target="https://www.tuvsud.com/de-de/dienstleistungen/auditierung-und-zertifizierung/energiemanagementsysteme/iso-50001" TargetMode="External"/><Relationship Id="rId4" Type="http://schemas.openxmlformats.org/officeDocument/2006/relationships/hyperlink" Target="https://worldsteel.org/steel-by-topic/sustainability/steel-recognitions/"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ramr.tv/de/blog/7-unterschatzte-vorteile-der-digitalisierung-im-unternehmen/" TargetMode="External"/><Relationship Id="rId3" Type="http://schemas.openxmlformats.org/officeDocument/2006/relationships/hyperlink" Target="https://www.flixcheck.de/vor-und-nachteile-digitalisierung/" TargetMode="External"/><Relationship Id="rId4" Type="http://schemas.openxmlformats.org/officeDocument/2006/relationships/hyperlink" Target="https://pixabay.com/de/illustrations/digitalisierung-transformation-5029467/"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bsr.bund.de/BBSR/DE/veroeffentlichungen/bbsr-online/2020/bbsr-online-17-2020-dl.pdf?__blob=publicationFile&amp;v=3" TargetMode="External"/><Relationship Id="rId3" Type="http://schemas.openxmlformats.org/officeDocument/2006/relationships/hyperlink" Target="http://dpaq.de/fO8Dt" TargetMode="External"/><Relationship Id="rId4" Type="http://schemas.openxmlformats.org/officeDocument/2006/relationships/hyperlink" Target="https://www.destatis.de/DE/Themen/Gesellschaft-Umwelt/Umwelt/Abfallwirtschaft/_inhalt.html"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estatis.de/DE/Themen/Gesellschaft-Umwelt/Umwelt/Abfallwirtschaft/Publikationen/Downloads-Abfallwirtschaft/abfallbilanz-pdf-5321001.pdf?__blob=publicationFile" TargetMode="External"/><Relationship Id="rId3" Type="http://schemas.openxmlformats.org/officeDocument/2006/relationships/hyperlink" Target="https://www.umweltbundesamt.de/sites/default/files/medien/publikation/long/4040.pdf" TargetMode="External"/><Relationship Id="rId4" Type="http://schemas.openxmlformats.org/officeDocument/2006/relationships/hyperlink" Target="https://kreislaufwirtschaft-bau.de/Download/Bericht-12.pdf"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mweltbundesamt.de/umweltatlas/bauen-wohnen/wirkungen-bauen/energieverbrauch-bauen/wie-viel-energie-wird-fuer-bauen-benoetigt" TargetMode="External"/><Relationship Id="rId3" Type="http://schemas.openxmlformats.org/officeDocument/2006/relationships/hyperlink" Target="https://www.umweltbundesamt.de/umweltatlas/bauen-wohnen/wirkungen-bauen/energieverbrauch-bauen/wie-viel-energie-wird-fuer-bauen-benoetigt" TargetMode="External"/><Relationship Id="rId4" Type="http://schemas.openxmlformats.org/officeDocument/2006/relationships/hyperlink" Target="https://www.umweltbundesamt.de/sites/default/files/medien/1968/publikationen/co2-emissionsfaktoren_fur_fossile_brennstoffe_korrektur.pdf"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estatis.de/DE/Themen/Gesellschaft-Umwelt/Umwelt/Abfallwirtschaft/Publikationen/Downloads-Abfallwirtschaft/abfallbilanz-pdf-5321001.pdf?__blob=publicationFile" TargetMode="External"/><Relationship Id="rId3" Type="http://schemas.openxmlformats.org/officeDocument/2006/relationships/hyperlink" Target="https://www.umweltbundesamt.de/sites/default/files/medien/publikation/long/4040.pdf" TargetMode="External"/><Relationship Id="rId4" Type="http://schemas.openxmlformats.org/officeDocument/2006/relationships/hyperlink" Target="https://kreislaufwirtschaft-bau.de/Download/Bericht-12.pdf"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8:notes"/>
          <p:cNvSpPr/>
          <p:nvPr>
            <p:ph idx="2" type="sldImg"/>
          </p:nvPr>
        </p:nvSpPr>
        <p:spPr>
          <a:xfrm>
            <a:off x="482600" y="361950"/>
            <a:ext cx="6138863"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p38:notes"/>
          <p:cNvSpPr txBox="1"/>
          <p:nvPr>
            <p:ph idx="1" type="body"/>
          </p:nvPr>
        </p:nvSpPr>
        <p:spPr>
          <a:xfrm>
            <a:off x="479425" y="4022492"/>
            <a:ext cx="6145213" cy="5890848"/>
          </a:xfrm>
          <a:prstGeom prst="rect">
            <a:avLst/>
          </a:prstGeom>
          <a:noFill/>
          <a:ln>
            <a:noFill/>
          </a:ln>
        </p:spPr>
        <p:txBody>
          <a:bodyPr anchorCtr="0" anchor="t" bIns="47400" lIns="94825" spcFirstLastPara="1" rIns="94825" wrap="square" tIns="47400">
            <a:noAutofit/>
          </a:bodyPr>
          <a:lstStyle/>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Ziel des Projektes ist die Gründung einer </a:t>
            </a:r>
            <a:r>
              <a:rPr b="0" i="1" lang="de-DE" sz="1100" u="none" cap="none" strike="noStrike">
                <a:solidFill>
                  <a:schemeClr val="dk1"/>
                </a:solidFill>
                <a:latin typeface="Calibri"/>
                <a:ea typeface="Calibri"/>
                <a:cs typeface="Calibri"/>
                <a:sym typeface="Calibri"/>
              </a:rPr>
              <a:t>Projektagentur Berufliche Bildung für Nachhaltige Entwicklung (PA-BBNE) des Partnernetzwerkes Berufliche Bildung am IZT. </a:t>
            </a:r>
            <a:r>
              <a:rPr b="0" i="0" lang="de-DE" sz="1100" u="none" cap="none" strike="noStrike">
                <a:solidFill>
                  <a:schemeClr val="dk1"/>
                </a:solidFill>
                <a:latin typeface="Calibri"/>
                <a:ea typeface="Calibri"/>
                <a:cs typeface="Calibri"/>
                <a:sym typeface="Calibri"/>
              </a:rPr>
              <a:t>Für eine Vielzahl von Ausbildungsberufen erstellt die Projektagentur Begleitmaterialien zur </a:t>
            </a:r>
            <a:r>
              <a:rPr b="0" i="1" lang="de-DE" sz="1100" u="none" cap="none" strike="noStrike">
                <a:solidFill>
                  <a:schemeClr val="dk1"/>
                </a:solidFill>
                <a:latin typeface="Calibri"/>
                <a:ea typeface="Calibri"/>
                <a:cs typeface="Calibri"/>
                <a:sym typeface="Calibri"/>
              </a:rPr>
              <a:t>Beruflichen Bildung für Nachhaltige Entwicklung </a:t>
            </a:r>
            <a:r>
              <a:rPr b="0" i="0" lang="de-DE" sz="1100" u="none" cap="none" strike="noStrik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tabellarische didaktische Einordnung (Didaktisches Impulspapier, IP),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Handout (FS) z. B. mit der Darstellung von Zielkonflikten oder weiteren Aufgabenstellungen.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sz="1100"/>
          </a:p>
          <a:p>
            <a:pPr indent="0" lvl="0" marL="0" marR="0" rtl="0" algn="l">
              <a:lnSpc>
                <a:spcPct val="100000"/>
              </a:lnSpc>
              <a:spcBef>
                <a:spcPts val="600"/>
              </a:spcBef>
              <a:spcAft>
                <a:spcPts val="0"/>
              </a:spcAft>
              <a:buClr>
                <a:srgbClr val="000000"/>
              </a:buClr>
              <a:buSzPts val="1400"/>
              <a:buFont typeface="Arial"/>
              <a:buNone/>
            </a:pPr>
            <a:r>
              <a:t/>
            </a:r>
            <a:endParaRPr/>
          </a:p>
        </p:txBody>
      </p:sp>
      <p:sp>
        <p:nvSpPr>
          <p:cNvPr id="77" name="Google Shape;77;p38:notes"/>
          <p:cNvSpPr txBox="1"/>
          <p:nvPr>
            <p:ph idx="12" type="sldNum"/>
          </p:nvPr>
        </p:nvSpPr>
        <p:spPr>
          <a:xfrm>
            <a:off x="4023991" y="9768002"/>
            <a:ext cx="3078428" cy="513505"/>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6dae9e7bab_0_702:notes"/>
          <p:cNvSpPr/>
          <p:nvPr>
            <p:ph idx="2" type="sldImg"/>
          </p:nvPr>
        </p:nvSpPr>
        <p:spPr>
          <a:xfrm>
            <a:off x="482600" y="361950"/>
            <a:ext cx="6138863"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g26dae9e7bab_0_702:notes"/>
          <p:cNvSpPr txBox="1"/>
          <p:nvPr>
            <p:ph idx="1" type="body"/>
          </p:nvPr>
        </p:nvSpPr>
        <p:spPr>
          <a:xfrm>
            <a:off x="479438" y="3924000"/>
            <a:ext cx="6145200" cy="5400624"/>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100"/>
              <a:buFont typeface="Arial"/>
              <a:buNone/>
            </a:pPr>
            <a:r>
              <a:rPr b="1" lang="de-DE"/>
              <a:t>Beschreibung</a:t>
            </a:r>
            <a:endParaRPr b="1"/>
          </a:p>
          <a:p>
            <a:pPr indent="0" lvl="0" marL="0" rtl="0" algn="l">
              <a:lnSpc>
                <a:spcPct val="100000"/>
              </a:lnSpc>
              <a:spcBef>
                <a:spcPts val="0"/>
              </a:spcBef>
              <a:spcAft>
                <a:spcPts val="0"/>
              </a:spcAft>
              <a:buClr>
                <a:schemeClr val="dk1"/>
              </a:buClr>
              <a:buSzPts val="1100"/>
              <a:buFont typeface="Arial"/>
              <a:buNone/>
            </a:pPr>
            <a:r>
              <a:rPr lang="de-DE"/>
              <a:t>Materialabhängigkeit der enthaltenen grauen Energie bei unterschiedlichen Baumaterialien. </a:t>
            </a:r>
            <a:endParaRPr/>
          </a:p>
          <a:p>
            <a:pPr indent="0" lvl="0" marL="0" rtl="0" algn="l">
              <a:lnSpc>
                <a:spcPct val="100000"/>
              </a:lnSpc>
              <a:spcBef>
                <a:spcPts val="0"/>
              </a:spcBef>
              <a:spcAft>
                <a:spcPts val="0"/>
              </a:spcAft>
              <a:buClr>
                <a:schemeClr val="dk1"/>
              </a:buClr>
              <a:buSzPts val="1100"/>
              <a:buFont typeface="Arial"/>
              <a:buNone/>
            </a:pPr>
            <a:r>
              <a:rPr lang="de-DE"/>
              <a:t>Die Grafik zeigt die Höhe der Grauen Energie unterschiedlicher Materialien für Bodenbeläge im Innenbereich.</a:t>
            </a:r>
            <a:endParaRPr/>
          </a:p>
          <a:p>
            <a:pPr indent="0" lvl="0" marL="0" rtl="0" algn="l">
              <a:lnSpc>
                <a:spcPct val="100000"/>
              </a:lnSpc>
              <a:spcBef>
                <a:spcPts val="0"/>
              </a:spcBef>
              <a:spcAft>
                <a:spcPts val="0"/>
              </a:spcAft>
              <a:buClr>
                <a:schemeClr val="dk1"/>
              </a:buClr>
              <a:buSzPts val="1100"/>
              <a:buNone/>
            </a:pPr>
            <a:r>
              <a:rPr lang="de-DE"/>
              <a:t>Die graue Energie steht für die gesamte Menge nicht erneuerbarer Primärenergie, die für alle vorgelagerten Prozesse, vom Rohstoffabbau über Herstellungs- und Verarbeitungsprozesse und für die Entsorgung, inkl. der dazu notwendigen Transporte und Hilfsmittel, erforderlich ist. Die graue Energie wird auch als kumulierter, nicht erneuerbarer Energieaufwand bezeichnet. Die Maßeinheit der grauen Energie ist Kilowattstunde pro Quadratmeter und Jahr (kWh/m2 a). Die enthaltene Energie wird damit auf eine Fläche und eine Zeitspanne bezogen, um sie mit der Betriebsenergie vergleichbar zu machen.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de-DE"/>
              <a:t>Die Herstellungsprozesse und Veredelungsschritte sind ausschlaggebend für die Menge an grauer Energie. Energetisch intensiv sind vor allem das Schneiden und Polieren von Natursteinplatten, das Brennen von Keramik oder das Herstellen von PVC. Demgegenüber sind Parkettböden aus einheimischen Holzarten oder Linoleumbeläge vergleichsweise energiearm hergestellt und äußerst dauerhaft. Besonders wenig graue Energie bindet ein Korkparkett, verglichen mit Natursteinplatten ist es ein Zehntel.</a:t>
            </a:r>
            <a:endParaRPr/>
          </a:p>
          <a:p>
            <a:pPr indent="0" lvl="0" marL="0" rtl="0" algn="l">
              <a:lnSpc>
                <a:spcPct val="100000"/>
              </a:lnSpc>
              <a:spcBef>
                <a:spcPts val="0"/>
              </a:spcBef>
              <a:spcAft>
                <a:spcPts val="0"/>
              </a:spcAft>
              <a:buClr>
                <a:schemeClr val="dk1"/>
              </a:buClr>
              <a:buSzPts val="1100"/>
              <a:buFont typeface="Arial"/>
              <a:buNone/>
            </a:pPr>
            <a:r>
              <a:t/>
            </a:r>
            <a:endParaRPr b="1"/>
          </a:p>
          <a:p>
            <a:pPr indent="0" lvl="0" marL="0" rtl="0" algn="l">
              <a:lnSpc>
                <a:spcPct val="100000"/>
              </a:lnSpc>
              <a:spcBef>
                <a:spcPts val="0"/>
              </a:spcBef>
              <a:spcAft>
                <a:spcPts val="0"/>
              </a:spcAft>
              <a:buClr>
                <a:schemeClr val="dk1"/>
              </a:buClr>
              <a:buSzPts val="1100"/>
              <a:buFont typeface="Arial"/>
              <a:buNone/>
            </a:pPr>
            <a:r>
              <a:rPr b="1" lang="de-DE"/>
              <a:t>Aufgabe</a:t>
            </a:r>
            <a:endParaRPr/>
          </a:p>
          <a:p>
            <a:pPr indent="-171450" lvl="0" marL="171450" rtl="0" algn="l">
              <a:lnSpc>
                <a:spcPct val="100000"/>
              </a:lnSpc>
              <a:spcBef>
                <a:spcPts val="0"/>
              </a:spcBef>
              <a:spcAft>
                <a:spcPts val="0"/>
              </a:spcAft>
              <a:buClr>
                <a:schemeClr val="dk1"/>
              </a:buClr>
              <a:buSzPts val="1100"/>
              <a:buFont typeface="Arial"/>
              <a:buChar char="•"/>
            </a:pPr>
            <a:r>
              <a:rPr lang="de-DE"/>
              <a:t>Erklären Sie Unterschiede der grauen Energie bei den genannten Materialien</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b="1" lang="de-DE"/>
              <a:t>Quellen</a:t>
            </a:r>
            <a:endParaRPr b="1"/>
          </a:p>
          <a:p>
            <a:pPr indent="-171450" lvl="0" marL="171450" rtl="0" algn="l">
              <a:lnSpc>
                <a:spcPct val="100000"/>
              </a:lnSpc>
              <a:spcBef>
                <a:spcPts val="0"/>
              </a:spcBef>
              <a:spcAft>
                <a:spcPts val="0"/>
              </a:spcAft>
              <a:buSzPts val="1400"/>
              <a:buFont typeface="Arial"/>
              <a:buChar char="•"/>
            </a:pPr>
            <a:r>
              <a:rPr lang="de-DE"/>
              <a:t>EnergieSchweiz (2017): Graue Energie von Neubauten - Merkblatt für Bauherrschaften. Bundesamt für Energie BFE (Hrsg.). CH-Ittigen. Online: https://www.energieagentur-sg.ch/demandit/files/M_BA650995FEF8076B577/dms//Image/eCH_Graue_Energie_von_Neubauten_fuer_Bauherrschaften_DE.pdf</a:t>
            </a:r>
            <a:endParaRPr/>
          </a:p>
        </p:txBody>
      </p:sp>
      <p:sp>
        <p:nvSpPr>
          <p:cNvPr id="221" name="Google Shape;221;g26dae9e7bab_0_702:notes"/>
          <p:cNvSpPr txBox="1"/>
          <p:nvPr>
            <p:ph idx="12" type="sldNum"/>
          </p:nvPr>
        </p:nvSpPr>
        <p:spPr>
          <a:xfrm>
            <a:off x="4023991" y="9768002"/>
            <a:ext cx="3078428" cy="513505"/>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6dae9e7bab_0_777:notes"/>
          <p:cNvSpPr/>
          <p:nvPr>
            <p:ph idx="2" type="sldImg"/>
          </p:nvPr>
        </p:nvSpPr>
        <p:spPr>
          <a:xfrm>
            <a:off x="482600" y="361950"/>
            <a:ext cx="6138863"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g26dae9e7bab_0_777:notes"/>
          <p:cNvSpPr txBox="1"/>
          <p:nvPr>
            <p:ph idx="1" type="body"/>
          </p:nvPr>
        </p:nvSpPr>
        <p:spPr>
          <a:xfrm>
            <a:off x="479425" y="3924000"/>
            <a:ext cx="6145213" cy="5131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100"/>
              <a:buFont typeface="Arial"/>
              <a:buNone/>
            </a:pPr>
            <a:r>
              <a:rPr b="1" lang="de-DE"/>
              <a:t>Beschreibung </a:t>
            </a:r>
            <a:endParaRPr/>
          </a:p>
          <a:p>
            <a:pPr indent="0" lvl="0" marL="0" rtl="0" algn="l">
              <a:lnSpc>
                <a:spcPct val="100000"/>
              </a:lnSpc>
              <a:spcBef>
                <a:spcPts val="0"/>
              </a:spcBef>
              <a:spcAft>
                <a:spcPts val="0"/>
              </a:spcAft>
              <a:buClr>
                <a:schemeClr val="dk1"/>
              </a:buClr>
              <a:buSzPts val="1100"/>
              <a:buFont typeface="Arial"/>
              <a:buNone/>
            </a:pPr>
            <a:r>
              <a:rPr lang="de-DE"/>
              <a:t>Nachhaltige Ressourcennutzung. Earth Overshoot Day. Der Earth Overshoot Day markiert den Tag, an dem die Menschheit alle natürlichen Ressourcen, die die Erde innerhalb eines Jahres zur Verfügung stellen kann, aufgebraucht hat.</a:t>
            </a:r>
            <a:endParaRPr/>
          </a:p>
          <a:p>
            <a:pPr indent="0" lvl="0" marL="0" rtl="0" algn="l">
              <a:lnSpc>
                <a:spcPct val="100000"/>
              </a:lnSpc>
              <a:spcBef>
                <a:spcPts val="0"/>
              </a:spcBef>
              <a:spcAft>
                <a:spcPts val="0"/>
              </a:spcAft>
              <a:buSzPts val="1400"/>
              <a:buNone/>
            </a:pPr>
            <a:r>
              <a:rPr lang="de-DE"/>
              <a:t>Am 2. August 2023 wird es leider wieder soweit sein. Die natürlichen Ressourcen der Erde sind für das Kalenderjahr 2023 erschöpft. Das bedeutet, dass wir in den ersten sieben Monaten des Jahres mehr Kohlenstoff in Umlauf gebracht haben als Wälder und Ozeane in einem Jahr absorbieren können. Wir haben weltweit mehr Fische gefangen, mehr Bäume gefällt, mehr geerntet und mehr Wasser verbraucht als die Erde in derselben Zeit reproduzieren konnte. Alle zusammen nutzen wir so in einem Jahr mehr als wir eigentlich zur Verfügung hätten.</a:t>
            </a:r>
            <a:endParaRPr/>
          </a:p>
          <a:p>
            <a:pPr indent="0" lvl="0" marL="0" rtl="0" algn="l">
              <a:lnSpc>
                <a:spcPct val="100000"/>
              </a:lnSpc>
              <a:spcBef>
                <a:spcPts val="0"/>
              </a:spcBef>
              <a:spcAft>
                <a:spcPts val="0"/>
              </a:spcAft>
              <a:buSzPts val="1400"/>
              <a:buNone/>
            </a:pPr>
            <a:r>
              <a:rPr lang="de-DE"/>
              <a:t>German Overshoot Day</a:t>
            </a:r>
            <a:endParaRPr/>
          </a:p>
          <a:p>
            <a:pPr indent="0" lvl="0" marL="0" rtl="0" algn="l">
              <a:lnSpc>
                <a:spcPct val="100000"/>
              </a:lnSpc>
              <a:spcBef>
                <a:spcPts val="0"/>
              </a:spcBef>
              <a:spcAft>
                <a:spcPts val="0"/>
              </a:spcAft>
              <a:buSzPts val="1400"/>
              <a:buNone/>
            </a:pPr>
            <a:r>
              <a:rPr lang="de-DE"/>
              <a:t>Lebten alle wie die Menschen in Deutschland, bräuchte es drei Erden. Damit ist Deutschland schlecht auf die vorhersehbare Zukunft des Klimawandels und der Ressourcenknappheit vorbereitet, obwohl es viele Möglichkeiten gäbe, sich vorzubereiten. Die Footprint- und Biokapazitätstrends zeigen, dass Deutschland nicht bereit ist, seinen eigenen Wohlstand zu sichern</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b="1" lang="de-DE"/>
              <a:t>Aufgaben</a:t>
            </a:r>
            <a:endParaRPr/>
          </a:p>
          <a:p>
            <a:pPr indent="-171450" lvl="0" marL="171450" rtl="0" algn="l">
              <a:lnSpc>
                <a:spcPct val="100000"/>
              </a:lnSpc>
              <a:spcBef>
                <a:spcPts val="0"/>
              </a:spcBef>
              <a:spcAft>
                <a:spcPts val="0"/>
              </a:spcAft>
              <a:buSzPts val="1400"/>
              <a:buFont typeface="Arial"/>
              <a:buChar char="•"/>
            </a:pPr>
            <a:r>
              <a:rPr lang="de-DE"/>
              <a:t>Erklären Sie was der Earth Overshoot day ist.</a:t>
            </a:r>
            <a:endParaRPr/>
          </a:p>
          <a:p>
            <a:pPr indent="-171450" lvl="0" marL="171450" rtl="0" algn="l">
              <a:lnSpc>
                <a:spcPct val="100000"/>
              </a:lnSpc>
              <a:spcBef>
                <a:spcPts val="0"/>
              </a:spcBef>
              <a:spcAft>
                <a:spcPts val="0"/>
              </a:spcAft>
              <a:buSzPts val="1400"/>
              <a:buFont typeface="Arial"/>
              <a:buChar char="•"/>
            </a:pPr>
            <a:r>
              <a:rPr lang="de-DE"/>
              <a:t>Auf welches Datum fällt der Earth Overshoot Day im Jahr 2023?</a:t>
            </a:r>
            <a:endParaRPr/>
          </a:p>
          <a:p>
            <a:pPr indent="-171450" lvl="0" marL="171450" rtl="0" algn="l">
              <a:lnSpc>
                <a:spcPct val="100000"/>
              </a:lnSpc>
              <a:spcBef>
                <a:spcPts val="0"/>
              </a:spcBef>
              <a:spcAft>
                <a:spcPts val="0"/>
              </a:spcAft>
              <a:buSzPts val="1400"/>
              <a:buFont typeface="Arial"/>
              <a:buChar char="•"/>
            </a:pPr>
            <a:r>
              <a:rPr lang="de-DE"/>
              <a:t>Auf welches Datum fällt der German  Overshoot Day im Jahr 2023?</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b="1" lang="de-DE"/>
              <a:t>Quelle</a:t>
            </a:r>
            <a:endParaRPr b="1"/>
          </a:p>
          <a:p>
            <a:pPr indent="-171450" lvl="0" marL="171450" rtl="0" algn="l">
              <a:lnSpc>
                <a:spcPct val="100000"/>
              </a:lnSpc>
              <a:spcBef>
                <a:spcPts val="0"/>
              </a:spcBef>
              <a:spcAft>
                <a:spcPts val="0"/>
              </a:spcAft>
              <a:buSzPts val="1400"/>
              <a:buFont typeface="Arial"/>
              <a:buChar char="•"/>
            </a:pPr>
            <a:r>
              <a:rPr lang="de-DE"/>
              <a:t>Quelle: Earth overshoot day (2023): Earth Overshoot Day (Hrsg.): Country Overshoot Days. Global Footprint Network. CH-Geneva. Online: https://www.overshootday.org/newsroom/press-release-german-overshoot-day-2023-de/</a:t>
            </a:r>
            <a:endParaRPr/>
          </a:p>
        </p:txBody>
      </p:sp>
      <p:sp>
        <p:nvSpPr>
          <p:cNvPr id="233" name="Google Shape;233;g26dae9e7bab_0_777:notes"/>
          <p:cNvSpPr txBox="1"/>
          <p:nvPr>
            <p:ph idx="12" type="sldNum"/>
          </p:nvPr>
        </p:nvSpPr>
        <p:spPr>
          <a:xfrm>
            <a:off x="4023991" y="9768002"/>
            <a:ext cx="3078428" cy="513505"/>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6dae9e7bab_0_787:notes"/>
          <p:cNvSpPr/>
          <p:nvPr>
            <p:ph idx="2" type="sldImg"/>
          </p:nvPr>
        </p:nvSpPr>
        <p:spPr>
          <a:xfrm>
            <a:off x="482600" y="361950"/>
            <a:ext cx="6138863"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g26dae9e7bab_0_787:notes"/>
          <p:cNvSpPr txBox="1"/>
          <p:nvPr>
            <p:ph idx="1" type="body"/>
          </p:nvPr>
        </p:nvSpPr>
        <p:spPr>
          <a:xfrm>
            <a:off x="479426" y="3924002"/>
            <a:ext cx="6145200" cy="47958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100"/>
              <a:buFont typeface="Arial"/>
              <a:buNone/>
            </a:pPr>
            <a:r>
              <a:rPr b="1" lang="de-DE"/>
              <a:t>Beschreibung</a:t>
            </a:r>
            <a:endParaRPr/>
          </a:p>
          <a:p>
            <a:pPr indent="0" lvl="0" marL="0" rtl="0" algn="l">
              <a:lnSpc>
                <a:spcPct val="100000"/>
              </a:lnSpc>
              <a:spcBef>
                <a:spcPts val="0"/>
              </a:spcBef>
              <a:spcAft>
                <a:spcPts val="0"/>
              </a:spcAft>
              <a:buSzPts val="1400"/>
              <a:buNone/>
            </a:pPr>
            <a:r>
              <a:rPr lang="de-DE"/>
              <a:t>Nachhaltige Ressourcennutzung. Earth Overshoot Day. </a:t>
            </a:r>
            <a:endParaRPr/>
          </a:p>
          <a:p>
            <a:pPr indent="0" lvl="0" marL="0" rtl="0" algn="l">
              <a:lnSpc>
                <a:spcPct val="100000"/>
              </a:lnSpc>
              <a:spcBef>
                <a:spcPts val="0"/>
              </a:spcBef>
              <a:spcAft>
                <a:spcPts val="0"/>
              </a:spcAft>
              <a:buSzPts val="1400"/>
              <a:buNone/>
            </a:pPr>
            <a:r>
              <a:rPr lang="de-DE"/>
              <a:t>Laut Global Footprint Network (GFN) nutzt die Weltbevölkerung derzeit pro Jahr 1,7 mal die verfügbaren natürlichen Rohstoffe, die nachhaltig entnommen werden könnten. Der Earth Overshoot Day (Welterschöpfungstag) ist somit auch eine Ermahnung, weiter dafür zu kämpfen, dass das Bewusstsein für eine achtsame Ressourcenverwendung steigt.</a:t>
            </a:r>
            <a:endParaRPr/>
          </a:p>
          <a:p>
            <a:pPr indent="0" lvl="0" marL="0" rtl="0" algn="l">
              <a:lnSpc>
                <a:spcPct val="100000"/>
              </a:lnSpc>
              <a:spcBef>
                <a:spcPts val="0"/>
              </a:spcBef>
              <a:spcAft>
                <a:spcPts val="0"/>
              </a:spcAft>
              <a:buSzPts val="1400"/>
              <a:buNone/>
            </a:pPr>
            <a:r>
              <a:rPr lang="de-DE"/>
              <a:t>Der weltweite CO₂ Fußabdruck macht ca. 60% des gesamten ökologischen Fußabdrucks der Menschheit aus. Dabei sind die CO₂ Emissionen weitaus mehr als Abgase und Flugzugkerosin. Auch die Verbrennung fossiler Brennstoffe und die Abholzung vieler Waldflächen weltweit haben großen Einfluss darauf. Dadurch wird die Fähigkeit der Natur Kohlendioxid aus der Atmosphäre zu absorbieren genauso geschwächt wie durch intensive Landwirtschaft und die Überfischung der Ozeane. Eine Veränderung des CO₂ Ausstoßes hat somit weitreichende Ausmaße. Durch gezielte Veränderung der CO₂ Emissionen im täglichen Leben ist somit auch eine Verbesserung des ökologischen Fußabdrucks machbar. Hierin liegt vielleicht eine der größten Herausforderungen unserer Zeit. Denn wer nicht weiß wieviel er verbraucht, kann auch nicht wissen wieviel er vermeiden oder kompensieren könnte.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None/>
            </a:pPr>
            <a:r>
              <a:rPr b="1" lang="de-DE"/>
              <a:t>Aufgabe</a:t>
            </a:r>
            <a:endParaRPr/>
          </a:p>
          <a:p>
            <a:pPr indent="-171450" lvl="0" marL="171450" rtl="0" algn="l">
              <a:lnSpc>
                <a:spcPct val="100000"/>
              </a:lnSpc>
              <a:spcBef>
                <a:spcPts val="0"/>
              </a:spcBef>
              <a:spcAft>
                <a:spcPts val="0"/>
              </a:spcAft>
              <a:buSzPts val="1400"/>
              <a:buFont typeface="Arial"/>
              <a:buChar char="•"/>
            </a:pPr>
            <a:r>
              <a:rPr lang="de-DE"/>
              <a:t>Erklären Sie warum fällt der Earth Overshoot Day auf ein immer früheres Datum im Jahr fällt?</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rPr b="1" lang="de-DE"/>
              <a:t>Quelle</a:t>
            </a:r>
            <a:endParaRPr b="1"/>
          </a:p>
          <a:p>
            <a:pPr indent="-171450" lvl="0" marL="171450" rtl="0" algn="l">
              <a:lnSpc>
                <a:spcPct val="100000"/>
              </a:lnSpc>
              <a:spcBef>
                <a:spcPts val="0"/>
              </a:spcBef>
              <a:spcAft>
                <a:spcPts val="0"/>
              </a:spcAft>
              <a:buClr>
                <a:schemeClr val="dk1"/>
              </a:buClr>
              <a:buSzPts val="1100"/>
              <a:buFont typeface="Arial"/>
              <a:buChar char="•"/>
            </a:pPr>
            <a:r>
              <a:rPr lang="de-DE"/>
              <a:t>Klima ohne Grenzen (2023):  Earth Overshoot Day 2023 Ressourcen für dieses Jahr am 2. August aufgebraucht. Klima ohne Grenzen gemeinnützige GmbH (Hrsg.) Online: https://klimaohnegrenzen.de/artikel/2022/10/19/earth-overshoot-day-2022-ressourcen-fuer-dieses-jahr-am-28-juli-aufgebraucht</a:t>
            </a:r>
            <a:endParaRPr/>
          </a:p>
        </p:txBody>
      </p:sp>
      <p:sp>
        <p:nvSpPr>
          <p:cNvPr id="245" name="Google Shape;245;g26dae9e7bab_0_787:notes"/>
          <p:cNvSpPr txBox="1"/>
          <p:nvPr>
            <p:ph idx="12" type="sldNum"/>
          </p:nvPr>
        </p:nvSpPr>
        <p:spPr>
          <a:xfrm>
            <a:off x="4023991" y="9768002"/>
            <a:ext cx="3078428" cy="513505"/>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6dae9e7bab_0_1429:notes"/>
          <p:cNvSpPr/>
          <p:nvPr>
            <p:ph idx="2" type="sldImg"/>
          </p:nvPr>
        </p:nvSpPr>
        <p:spPr>
          <a:xfrm>
            <a:off x="482600" y="361950"/>
            <a:ext cx="6138863"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g26dae9e7bab_0_1429: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258" name="Google Shape;258;g26dae9e7bab_0_1429:notes"/>
          <p:cNvSpPr txBox="1"/>
          <p:nvPr>
            <p:ph idx="1" type="body"/>
          </p:nvPr>
        </p:nvSpPr>
        <p:spPr>
          <a:xfrm>
            <a:off x="479426" y="3924000"/>
            <a:ext cx="6145200" cy="5532615"/>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solidFill>
                  <a:schemeClr val="dk1"/>
                </a:solidFill>
                <a:latin typeface="Calibri"/>
                <a:ea typeface="Calibri"/>
                <a:cs typeface="Calibri"/>
                <a:sym typeface="Calibri"/>
              </a:rPr>
              <a:t>Beschreibung</a:t>
            </a:r>
            <a:endParaRPr/>
          </a:p>
          <a:p>
            <a:pPr indent="0" lvl="0" marL="0" rtl="0" algn="l">
              <a:lnSpc>
                <a:spcPct val="100000"/>
              </a:lnSpc>
              <a:spcBef>
                <a:spcPts val="0"/>
              </a:spcBef>
              <a:spcAft>
                <a:spcPts val="0"/>
              </a:spcAft>
              <a:buSzPts val="1400"/>
              <a:buNone/>
            </a:pPr>
            <a:r>
              <a:rPr b="0" lang="de-DE">
                <a:solidFill>
                  <a:schemeClr val="dk1"/>
                </a:solidFill>
                <a:latin typeface="Calibri"/>
                <a:ea typeface="Calibri"/>
                <a:cs typeface="Calibri"/>
                <a:sym typeface="Calibri"/>
              </a:rPr>
              <a:t>Inländische Rohstoffentnahme</a:t>
            </a:r>
            <a:endParaRPr/>
          </a:p>
          <a:p>
            <a:pPr indent="0" lvl="0" marL="0" rtl="0" algn="l">
              <a:lnSpc>
                <a:spcPct val="100000"/>
              </a:lnSpc>
              <a:spcBef>
                <a:spcPts val="0"/>
              </a:spcBef>
              <a:spcAft>
                <a:spcPts val="0"/>
              </a:spcAft>
              <a:buSzPts val="1400"/>
              <a:buNone/>
            </a:pPr>
            <a:r>
              <a:rPr b="0" lang="de-DE">
                <a:solidFill>
                  <a:schemeClr val="dk1"/>
                </a:solidFill>
                <a:latin typeface="Calibri"/>
                <a:ea typeface="Calibri"/>
                <a:cs typeface="Calibri"/>
                <a:sym typeface="Calibri"/>
              </a:rPr>
              <a:t>Nach Angaben der Bundesanstalt für Geowissenschaften und Rohstoffe wurden 2020 insgesamt 689,88 Millionen Tonnen abiotische Rohstoffe im Tagebau abgebaut. Das sind fossile Energierohstoffe wie Braunkohle, Baumineralien wie Sande, Kiese oder Steine sowie mineralische Industrierohstoffe wie Salze oder feuerfeste Tone. Statistisch gesehen wird Torf auch zu den abiotischen Rohstoffen gerechnet (siehe Abb. „Inländische Entnahme von Rohstoffen im Tagebau“).</a:t>
            </a:r>
            <a:endParaRPr/>
          </a:p>
          <a:p>
            <a:pPr indent="0" lvl="0" marL="0" rtl="0" algn="l">
              <a:lnSpc>
                <a:spcPct val="100000"/>
              </a:lnSpc>
              <a:spcBef>
                <a:spcPts val="0"/>
              </a:spcBef>
              <a:spcAft>
                <a:spcPts val="0"/>
              </a:spcAft>
              <a:buSzPts val="1400"/>
              <a:buNone/>
            </a:pPr>
            <a:r>
              <a:rPr b="0" lang="de-DE">
                <a:solidFill>
                  <a:schemeClr val="dk1"/>
                </a:solidFill>
                <a:latin typeface="Calibri"/>
                <a:ea typeface="Calibri"/>
                <a:cs typeface="Calibri"/>
                <a:sym typeface="Calibri"/>
              </a:rPr>
              <a:t>Zwischen den Jahren 1994 und 2009 ging die Masse der im Tagebau entnommenen Rohstoffe um über ein Viertel oder 28,8 % zurück. Seit 2009 verharrt der Abbau von Baumineralien mit kleinen Schwankungen allerdings auf nahezu gleichem Niveau.</a:t>
            </a:r>
            <a:endParaRPr/>
          </a:p>
          <a:p>
            <a:pPr indent="0" lvl="0" marL="0" rtl="0" algn="l">
              <a:lnSpc>
                <a:spcPct val="100000"/>
              </a:lnSpc>
              <a:spcBef>
                <a:spcPts val="0"/>
              </a:spcBef>
              <a:spcAft>
                <a:spcPts val="0"/>
              </a:spcAft>
              <a:buSzPts val="1400"/>
              <a:buNone/>
            </a:pPr>
            <a:r>
              <a:t/>
            </a:r>
            <a:endParaRPr b="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lang="de-DE">
                <a:solidFill>
                  <a:schemeClr val="dk1"/>
                </a:solidFill>
                <a:latin typeface="Calibri"/>
                <a:ea typeface="Calibri"/>
                <a:cs typeface="Calibri"/>
                <a:sym typeface="Calibri"/>
              </a:rPr>
              <a:t>Neu in Anspruch genommene Fläche durch Rohstoffabbau im Tagebau</a:t>
            </a:r>
            <a:endParaRPr/>
          </a:p>
          <a:p>
            <a:pPr indent="0" lvl="0" marL="0" rtl="0" algn="l">
              <a:lnSpc>
                <a:spcPct val="100000"/>
              </a:lnSpc>
              <a:spcBef>
                <a:spcPts val="0"/>
              </a:spcBef>
              <a:spcAft>
                <a:spcPts val="0"/>
              </a:spcAft>
              <a:buSzPts val="1400"/>
              <a:buNone/>
            </a:pPr>
            <a:r>
              <a:rPr b="0" lang="de-DE">
                <a:solidFill>
                  <a:schemeClr val="dk1"/>
                </a:solidFill>
                <a:latin typeface="Calibri"/>
                <a:ea typeface="Calibri"/>
                <a:cs typeface="Calibri"/>
                <a:sym typeface="Calibri"/>
              </a:rPr>
              <a:t>Der Abbau von Rohstoffen im Tagebau ist mit einem unwiderruflichen Eingriff in Landschaften und Böden verbunden. Nach Berechnungen des Umweltbundesamtes (⁠UBA⁠) auf Basis aktueller Daten der Bundesanstalt für Geowissenschaften und Rohstoffe (BGR) und des Statistischen Bundesamtes wurde 2021 eine Fläche von 2.963 Hektar (ha) neu vom Tagebau in Anspruch genommen. Das entspricht einer täglichen Flächenneuinanspruchnahme von rund 8,1 ha oder mehr als 10 Fußballfeldern.</a:t>
            </a:r>
            <a:endParaRPr/>
          </a:p>
          <a:p>
            <a:pPr indent="0" lvl="0" marL="0" marR="0" rtl="0" algn="l">
              <a:lnSpc>
                <a:spcPct val="100000"/>
              </a:lnSpc>
              <a:spcBef>
                <a:spcPts val="0"/>
              </a:spcBef>
              <a:spcAft>
                <a:spcPts val="0"/>
              </a:spcAft>
              <a:buClr>
                <a:srgbClr val="000000"/>
              </a:buClr>
              <a:buSzPts val="1400"/>
              <a:buFont typeface="Arial"/>
              <a:buNone/>
            </a:pPr>
            <a:r>
              <a:rPr b="0" lang="de-DE">
                <a:latin typeface="Calibri"/>
                <a:ea typeface="Calibri"/>
                <a:cs typeface="Calibri"/>
                <a:sym typeface="Calibri"/>
              </a:rPr>
              <a:t> </a:t>
            </a:r>
            <a:endParaRPr b="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de-DE">
                <a:solidFill>
                  <a:schemeClr val="dk1"/>
                </a:solidFill>
                <a:latin typeface="Calibri"/>
                <a:ea typeface="Calibri"/>
                <a:cs typeface="Calibri"/>
                <a:sym typeface="Calibri"/>
              </a:rPr>
              <a:t>Aufgaben</a:t>
            </a:r>
            <a:endParaRPr>
              <a:latin typeface="Calibri"/>
              <a:ea typeface="Calibri"/>
              <a:cs typeface="Calibri"/>
              <a:sym typeface="Calibri"/>
            </a:endParaRPr>
          </a:p>
          <a:p>
            <a:pPr indent="-171450" lvl="0" marL="171450" marR="0" rtl="0" algn="l">
              <a:lnSpc>
                <a:spcPct val="100000"/>
              </a:lnSpc>
              <a:spcBef>
                <a:spcPts val="0"/>
              </a:spcBef>
              <a:spcAft>
                <a:spcPts val="0"/>
              </a:spcAft>
              <a:buSzPts val="1400"/>
              <a:buFont typeface="Arial"/>
              <a:buChar char="•"/>
            </a:pPr>
            <a:r>
              <a:rPr b="0" i="0" lang="de-DE" u="none" cap="none" strike="noStrike">
                <a:solidFill>
                  <a:schemeClr val="dk1"/>
                </a:solidFill>
                <a:latin typeface="Calibri"/>
                <a:ea typeface="Calibri"/>
                <a:cs typeface="Calibri"/>
                <a:sym typeface="Calibri"/>
              </a:rPr>
              <a:t>Woher stammen die </a:t>
            </a:r>
            <a:r>
              <a:rPr lang="de-DE">
                <a:solidFill>
                  <a:schemeClr val="dk1"/>
                </a:solidFill>
                <a:latin typeface="Calibri"/>
                <a:ea typeface="Calibri"/>
                <a:cs typeface="Calibri"/>
                <a:sym typeface="Calibri"/>
              </a:rPr>
              <a:t>Rohstoffe und Baumaterialien, die in ihrem Betrieb verwendet werden</a:t>
            </a:r>
            <a:r>
              <a:rPr b="0" i="0" lang="de-DE" u="none" cap="none" strike="noStrike">
                <a:solidFill>
                  <a:schemeClr val="dk1"/>
                </a:solidFill>
                <a:latin typeface="Calibri"/>
                <a:ea typeface="Calibri"/>
                <a:cs typeface="Calibri"/>
                <a:sym typeface="Calibri"/>
              </a:rPr>
              <a:t>? </a:t>
            </a:r>
            <a:endParaRPr/>
          </a:p>
          <a:p>
            <a:pPr indent="-171450" lvl="0" marL="171450" marR="0" rtl="0" algn="l">
              <a:lnSpc>
                <a:spcPct val="100000"/>
              </a:lnSpc>
              <a:spcBef>
                <a:spcPts val="0"/>
              </a:spcBef>
              <a:spcAft>
                <a:spcPts val="0"/>
              </a:spcAft>
              <a:buSzPts val="1400"/>
              <a:buFont typeface="Arial"/>
              <a:buChar char="•"/>
            </a:pPr>
            <a:r>
              <a:rPr b="0" i="0" lang="de-DE" u="none" cap="none" strike="noStrike">
                <a:solidFill>
                  <a:schemeClr val="dk1"/>
                </a:solidFill>
                <a:latin typeface="Calibri"/>
                <a:ea typeface="Calibri"/>
                <a:cs typeface="Calibri"/>
                <a:sym typeface="Calibri"/>
              </a:rPr>
              <a:t>Welche Informationen hat Ihr Ausbildungsbetrieb über die Lieferkette? </a:t>
            </a:r>
            <a:endParaRPr/>
          </a:p>
          <a:p>
            <a:pPr indent="-171450" lvl="0" marL="171450" marR="0" rtl="0" algn="l">
              <a:lnSpc>
                <a:spcPct val="100000"/>
              </a:lnSpc>
              <a:spcBef>
                <a:spcPts val="0"/>
              </a:spcBef>
              <a:spcAft>
                <a:spcPts val="0"/>
              </a:spcAft>
              <a:buSzPts val="1400"/>
              <a:buFont typeface="Arial"/>
              <a:buChar char="•"/>
            </a:pPr>
            <a:r>
              <a:rPr b="0" i="0" lang="de-DE" u="none" cap="none" strike="noStrike">
                <a:solidFill>
                  <a:schemeClr val="dk1"/>
                </a:solidFill>
                <a:latin typeface="Calibri"/>
                <a:ea typeface="Calibri"/>
                <a:cs typeface="Calibri"/>
                <a:sym typeface="Calibri"/>
              </a:rPr>
              <a:t>Worauf wird beim Einkauf geachtet?</a:t>
            </a:r>
            <a:endParaRPr/>
          </a:p>
          <a:p>
            <a:pPr indent="0" lvl="0" marL="0" marR="0" rtl="0" algn="l">
              <a:lnSpc>
                <a:spcPct val="100000"/>
              </a:lnSpc>
              <a:spcBef>
                <a:spcPts val="0"/>
              </a:spcBef>
              <a:spcAft>
                <a:spcPts val="0"/>
              </a:spcAft>
              <a:buSzPts val="1400"/>
              <a:buNone/>
            </a:pPr>
            <a:r>
              <a:t/>
            </a:r>
            <a:endParaRPr b="0" i="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1" i="0" lang="de-DE" u="none" cap="none" strike="noStrike">
                <a:solidFill>
                  <a:schemeClr val="dk1"/>
                </a:solidFill>
                <a:latin typeface="Calibri"/>
                <a:ea typeface="Calibri"/>
                <a:cs typeface="Calibri"/>
                <a:sym typeface="Calibri"/>
              </a:rPr>
              <a:t>Quelle</a:t>
            </a:r>
            <a:endParaRPr b="1" i="0" u="none" cap="none" strike="noStrike">
              <a:latin typeface="Calibri"/>
              <a:ea typeface="Calibri"/>
              <a:cs typeface="Calibri"/>
              <a:sym typeface="Calibri"/>
            </a:endParaRPr>
          </a:p>
          <a:p>
            <a:pPr indent="-171450" lvl="0" marL="171450" marR="0" rtl="0" algn="l">
              <a:lnSpc>
                <a:spcPct val="100000"/>
              </a:lnSpc>
              <a:spcBef>
                <a:spcPts val="0"/>
              </a:spcBef>
              <a:spcAft>
                <a:spcPts val="0"/>
              </a:spcAft>
              <a:buSzPts val="1400"/>
              <a:buFont typeface="Arial"/>
              <a:buChar char="•"/>
            </a:pPr>
            <a:r>
              <a:rPr b="0" lang="de-DE">
                <a:solidFill>
                  <a:schemeClr val="dk1"/>
                </a:solidFill>
                <a:latin typeface="Calibri"/>
                <a:ea typeface="Calibri"/>
                <a:cs typeface="Calibri"/>
                <a:sym typeface="Calibri"/>
              </a:rPr>
              <a:t>Umweltbundesamt (Hrsg) (2023): </a:t>
            </a:r>
            <a:r>
              <a:rPr b="0" i="0" lang="de-DE" u="none" cap="none" strike="noStrike">
                <a:solidFill>
                  <a:schemeClr val="dk1"/>
                </a:solidFill>
                <a:latin typeface="Calibri"/>
                <a:ea typeface="Calibri"/>
                <a:cs typeface="Calibri"/>
                <a:sym typeface="Calibri"/>
              </a:rPr>
              <a:t>Inländische Rohstoffentnahme. Dessau-Roßlau 23.01.2023. O</a:t>
            </a:r>
            <a:r>
              <a:rPr b="0" lang="de-DE">
                <a:solidFill>
                  <a:schemeClr val="dk1"/>
                </a:solidFill>
                <a:latin typeface="Calibri"/>
                <a:ea typeface="Calibri"/>
                <a:cs typeface="Calibri"/>
                <a:sym typeface="Calibri"/>
              </a:rPr>
              <a:t>nline: https://www.umweltbundesamt.de/daten/flaeche-boden-land-oekosysteme/flaeche/flaechenverbrauch-fuer-rohstoffabbau#inlandische-rohstoffentnahme</a:t>
            </a:r>
            <a:endParaRPr b="0">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6dae9e7bab_0_941:notes"/>
          <p:cNvSpPr/>
          <p:nvPr>
            <p:ph idx="2" type="sldImg"/>
          </p:nvPr>
        </p:nvSpPr>
        <p:spPr>
          <a:xfrm>
            <a:off x="482600" y="361950"/>
            <a:ext cx="6138863"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g26dae9e7bab_0_941:notes"/>
          <p:cNvSpPr txBox="1"/>
          <p:nvPr>
            <p:ph idx="1" type="body"/>
          </p:nvPr>
        </p:nvSpPr>
        <p:spPr>
          <a:xfrm>
            <a:off x="479425" y="3924002"/>
            <a:ext cx="6145213" cy="6264192"/>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00"/>
              <a:t>Beschreibung</a:t>
            </a:r>
            <a:endParaRPr b="1" sz="1000"/>
          </a:p>
          <a:p>
            <a:pPr indent="0" lvl="0" marL="0" rtl="0" algn="l">
              <a:lnSpc>
                <a:spcPct val="100000"/>
              </a:lnSpc>
              <a:spcBef>
                <a:spcPts val="0"/>
              </a:spcBef>
              <a:spcAft>
                <a:spcPts val="0"/>
              </a:spcAft>
              <a:buSzPts val="1400"/>
              <a:buNone/>
            </a:pPr>
            <a:r>
              <a:rPr lang="de-DE" sz="1000"/>
              <a:t>Nachhaltige Fundamenttechnik. </a:t>
            </a:r>
            <a:endParaRPr/>
          </a:p>
          <a:p>
            <a:pPr indent="0" lvl="0" marL="0" rtl="0" algn="l">
              <a:lnSpc>
                <a:spcPct val="100000"/>
              </a:lnSpc>
              <a:spcBef>
                <a:spcPts val="0"/>
              </a:spcBef>
              <a:spcAft>
                <a:spcPts val="0"/>
              </a:spcAft>
              <a:buSzPts val="1400"/>
              <a:buNone/>
            </a:pPr>
            <a:r>
              <a:rPr lang="de-DE" sz="1000"/>
              <a:t>Beton ist das zentrale Konstruktionsmaterial der deutschen Bauwirtschaft. Er prägt wie kein anderer Baustoff unsere gebaute Umwelt und ist mit mehr als 10 Mrd. m³ globaler Jahresproduktion der weltweit häufigste Baustoff (BFT International 2015). Dafür wurden im Jahr 2021 weltweit ca. 4,4 Mrd. t Zement produziert. Zement ist das hydraulische Bindemittel im Beton, das Sand, Wasser und Kies zusammenhält. Um ihn herzustellen, braucht es Zementklinker, der aus Kalkstein, Sand und Ton bei ca. 1.450 °C gebrannt wird. Bei diesem Prozess entsteht allerdings jede Menge klimaschädliches CO</a:t>
            </a:r>
            <a:r>
              <a:rPr baseline="-25000" lang="de-DE" sz="1000"/>
              <a:t>2</a:t>
            </a:r>
            <a:r>
              <a:rPr lang="de-DE" sz="1000"/>
              <a:t>. Weil ein Großteil der CO</a:t>
            </a:r>
            <a:r>
              <a:rPr baseline="-25000" lang="de-DE" sz="1000"/>
              <a:t>2</a:t>
            </a:r>
            <a:r>
              <a:rPr lang="de-DE" sz="1000"/>
              <a:t> Emissionen aus dem Zement selber stammt, steht der Beton als Baustoff grundsätzlich in Frage. Im Gebäudebereich spielen zwar Holz und Lehm als klimafreundlicher Betonersatz eine zunehmende Rolle, doch eine wirkliche Alternative zu Beton ist noch nicht in Sicht. Eine Möglichkeit die eingesetzte Betonmenge zu reduzieren ist der sogenannte </a:t>
            </a:r>
            <a:r>
              <a:rPr lang="de-DE" sz="1000" u="sng"/>
              <a:t>Carbonbeton</a:t>
            </a:r>
            <a:r>
              <a:rPr lang="de-DE" sz="1000"/>
              <a:t>, bei dem der Bewehrungsstahl durch Kohlenstofffasern ersetzt wird. Aufgrund der gegenüber Bewehrungsstahl 5-fach  größeren Zugfestigkeit von Carbon kann die Betonmenge reduziert werden (Schneider et al 2017). Eine weitere Möglichkeit, um die rohstoffbedingten CO</a:t>
            </a:r>
            <a:r>
              <a:rPr baseline="-25000" lang="de-DE" sz="1000"/>
              <a:t>2</a:t>
            </a:r>
            <a:r>
              <a:rPr lang="de-DE" sz="1000"/>
              <a:t>-Emissionen bei der Zementherstellung zu senken, ist die Substitution des gebrannten Portlandzementklinkers durch </a:t>
            </a:r>
            <a:r>
              <a:rPr lang="de-DE" sz="1000" u="sng"/>
              <a:t>Kompositmaterialien</a:t>
            </a:r>
            <a:r>
              <a:rPr lang="de-DE" sz="1000"/>
              <a:t>. Dabei wird die klimaschädliche Umwandlung von Calciumcarbonat verringert. Neben den traditionellen Materialien wie Hüttensand und Flugasche, deren nutzbare Mengen zukünftig zurückgehen werden, bieten sich insbesondere calcinierte Tone, Gesteinsmehl, Vulkanasche aber auch modifizierte Stahlwerksschlacken an (BFT International 2018).</a:t>
            </a:r>
            <a:endParaRPr sz="1000"/>
          </a:p>
          <a:p>
            <a:pPr indent="0" lvl="0" marL="0" rtl="0" algn="l">
              <a:lnSpc>
                <a:spcPct val="100000"/>
              </a:lnSpc>
              <a:spcBef>
                <a:spcPts val="0"/>
              </a:spcBef>
              <a:spcAft>
                <a:spcPts val="0"/>
              </a:spcAft>
              <a:buSzPts val="1400"/>
              <a:buNone/>
            </a:pPr>
            <a:r>
              <a:rPr lang="de-DE" sz="1000"/>
              <a:t>Zum Schutz der natürlichen Rohstoffe werden bereits seit geraumer Zeit als Zuschlagstoffe für Betone sogenannte </a:t>
            </a:r>
            <a:r>
              <a:rPr lang="de-DE" sz="1000" u="sng"/>
              <a:t>rezyklierte Gesteinskörnungen</a:t>
            </a:r>
            <a:r>
              <a:rPr lang="de-DE" sz="1000"/>
              <a:t> anstelle von Kies oder Splitt, die aus natürlichen Lagerstätten gewonnen werden, eingesetzt (IZB o.J.). Beim Betonrecycling wird zwischen dem Recycling von Frischbeton und von Festbeton unterschieden. Beim Recycling von Festbeton werden Betonbauteile am Ende ihrer Lebensdauer zerkleinert und nahezu vollständig als Baustoff wiederverwertet, sei es im Straßenbau oder als rezyklierte Gesteinskörnung bei der Betonherstellung.</a:t>
            </a:r>
            <a:endParaRPr sz="1000"/>
          </a:p>
          <a:p>
            <a:pPr indent="0" lvl="0" marL="0" rtl="0" algn="l">
              <a:lnSpc>
                <a:spcPct val="100000"/>
              </a:lnSpc>
              <a:spcBef>
                <a:spcPts val="0"/>
              </a:spcBef>
              <a:spcAft>
                <a:spcPts val="0"/>
              </a:spcAft>
              <a:buSzPts val="1400"/>
              <a:buNone/>
            </a:pPr>
            <a:r>
              <a:t/>
            </a:r>
            <a:endParaRPr b="1" sz="1000"/>
          </a:p>
          <a:p>
            <a:pPr indent="0" lvl="0" marL="0" rtl="0" algn="l">
              <a:lnSpc>
                <a:spcPct val="100000"/>
              </a:lnSpc>
              <a:spcBef>
                <a:spcPts val="0"/>
              </a:spcBef>
              <a:spcAft>
                <a:spcPts val="0"/>
              </a:spcAft>
              <a:buSzPts val="1400"/>
              <a:buNone/>
            </a:pPr>
            <a:r>
              <a:rPr b="1" lang="de-DE" sz="1000"/>
              <a:t>Aufgabe</a:t>
            </a:r>
            <a:endParaRPr b="1" sz="1000"/>
          </a:p>
          <a:p>
            <a:pPr indent="-171450" lvl="0" marL="171450" rtl="0" algn="l">
              <a:lnSpc>
                <a:spcPct val="100000"/>
              </a:lnSpc>
              <a:spcBef>
                <a:spcPts val="0"/>
              </a:spcBef>
              <a:spcAft>
                <a:spcPts val="0"/>
              </a:spcAft>
              <a:buSzPts val="1400"/>
              <a:buFont typeface="Arial"/>
              <a:buChar char="•"/>
            </a:pPr>
            <a:r>
              <a:rPr lang="de-DE" sz="1000"/>
              <a:t>Für ein Einfamilienhaus soll ein Fundament hergestellt  werden. Es gibt unterschiedliche Vorschläge. Wofür entscheiden Sie sich? Begründen Sie Ihre Wahl auf Grundlage von: Energieeinsatz, Recyclingfähigkeit, Rohstoffverfügbarkeit und Versickerung.</a:t>
            </a:r>
            <a:endParaRPr sz="1000"/>
          </a:p>
          <a:p>
            <a:pPr indent="0" lvl="0" marL="0" rtl="0" algn="l">
              <a:lnSpc>
                <a:spcPct val="100000"/>
              </a:lnSpc>
              <a:spcBef>
                <a:spcPts val="0"/>
              </a:spcBef>
              <a:spcAft>
                <a:spcPts val="0"/>
              </a:spcAft>
              <a:buSzPts val="1400"/>
              <a:buNone/>
            </a:pPr>
            <a:r>
              <a:t/>
            </a:r>
            <a:endParaRPr b="1" sz="1000"/>
          </a:p>
          <a:p>
            <a:pPr indent="0" lvl="0" marL="0" rtl="0" algn="l">
              <a:lnSpc>
                <a:spcPct val="100000"/>
              </a:lnSpc>
              <a:spcBef>
                <a:spcPts val="0"/>
              </a:spcBef>
              <a:spcAft>
                <a:spcPts val="0"/>
              </a:spcAft>
              <a:buSzPts val="1400"/>
              <a:buNone/>
            </a:pPr>
            <a:r>
              <a:rPr b="1" lang="de-DE" sz="1000"/>
              <a:t>Quellen</a:t>
            </a:r>
            <a:endParaRPr b="1" sz="1000"/>
          </a:p>
          <a:p>
            <a:pPr indent="-180975" lvl="0" marL="180975" rtl="0" algn="l">
              <a:lnSpc>
                <a:spcPct val="100000"/>
              </a:lnSpc>
              <a:spcBef>
                <a:spcPts val="0"/>
              </a:spcBef>
              <a:spcAft>
                <a:spcPts val="0"/>
              </a:spcAft>
              <a:buSzPts val="1100"/>
              <a:buFont typeface="Arial"/>
              <a:buChar char="•"/>
            </a:pPr>
            <a:r>
              <a:rPr lang="de-DE" sz="900"/>
              <a:t>BFT International 2015: BFT (International 2015) BFT International (2015): Neue Bindemittel und Oberflächentechnologien -Perspektiven in der Betontechnologie BFT International Ausgabe 02/2015 Bauverlag BV GmbH Gütersloh 2015. Online: https://www.bft-international.com/de/artikel/bft_Perspektiven_in_der_Betontechnologie_2272330.html</a:t>
            </a:r>
            <a:endParaRPr sz="900"/>
          </a:p>
          <a:p>
            <a:pPr indent="-180975" lvl="0" marL="180975" rtl="0" algn="l">
              <a:lnSpc>
                <a:spcPct val="100000"/>
              </a:lnSpc>
              <a:spcBef>
                <a:spcPts val="0"/>
              </a:spcBef>
              <a:spcAft>
                <a:spcPts val="0"/>
              </a:spcAft>
              <a:buSzPts val="1100"/>
              <a:buFont typeface="Arial"/>
              <a:buChar char="•"/>
            </a:pPr>
            <a:r>
              <a:rPr lang="de-DE" sz="900"/>
              <a:t>Statista 2022: 1995 bis 2021 Statista Research Department, 19.07.2022. Online: https://de.statista.com/statistik/daten/studie/1320914/umfrage/weltweite-produktion-von-zement/</a:t>
            </a:r>
            <a:endParaRPr sz="900"/>
          </a:p>
          <a:p>
            <a:pPr indent="-180975" lvl="0" marL="180975" rtl="0" algn="l">
              <a:lnSpc>
                <a:spcPct val="100000"/>
              </a:lnSpc>
              <a:spcBef>
                <a:spcPts val="0"/>
              </a:spcBef>
              <a:spcAft>
                <a:spcPts val="0"/>
              </a:spcAft>
              <a:buSzPts val="1100"/>
              <a:buFont typeface="Arial"/>
              <a:buChar char="•"/>
            </a:pPr>
            <a:r>
              <a:rPr lang="de-DE" sz="900"/>
              <a:t>Schneider et al 2017: Schneider et al (2017) Schneider, K.; Butler, M.; Mechtcherine, V.: Carbon Concrete Composites C³ - Nachhaltige Bindemittel und Betone für die Zukunft. In: Beton- und Stahlbetonbau. Ernst &amp; Sohn Verlag für Architektur und technische Wissenschaften, 2017.</a:t>
            </a:r>
            <a:endParaRPr sz="900"/>
          </a:p>
          <a:p>
            <a:pPr indent="-180975" lvl="0" marL="180975" rtl="0" algn="l">
              <a:lnSpc>
                <a:spcPct val="100000"/>
              </a:lnSpc>
              <a:spcBef>
                <a:spcPts val="0"/>
              </a:spcBef>
              <a:spcAft>
                <a:spcPts val="0"/>
              </a:spcAft>
              <a:buSzPts val="1100"/>
              <a:buFont typeface="Arial"/>
              <a:buChar char="•"/>
            </a:pPr>
            <a:r>
              <a:rPr lang="de-DE" sz="900"/>
              <a:t>IZB o.J: IZB (o.J.) Informations Zentrum Beton (o.J.): Betonrecycling – Wertstoff für neue Bauaufgaben. Online: https://www.beton.org/wissen/nachhaltigkeit/betonrecycling/</a:t>
            </a:r>
            <a:endParaRPr sz="900"/>
          </a:p>
          <a:p>
            <a:pPr indent="0" lvl="0" marL="0" rtl="0" algn="l">
              <a:lnSpc>
                <a:spcPct val="100000"/>
              </a:lnSpc>
              <a:spcBef>
                <a:spcPts val="0"/>
              </a:spcBef>
              <a:spcAft>
                <a:spcPts val="0"/>
              </a:spcAft>
              <a:buSzPts val="1400"/>
              <a:buNone/>
            </a:pPr>
            <a:r>
              <a:t/>
            </a:r>
            <a:endParaRPr b="1" sz="1000"/>
          </a:p>
        </p:txBody>
      </p:sp>
      <p:sp>
        <p:nvSpPr>
          <p:cNvPr id="272" name="Google Shape;272;g26dae9e7bab_0_941:notes"/>
          <p:cNvSpPr txBox="1"/>
          <p:nvPr>
            <p:ph idx="12" type="sldNum"/>
          </p:nvPr>
        </p:nvSpPr>
        <p:spPr>
          <a:xfrm>
            <a:off x="4023991" y="9768002"/>
            <a:ext cx="3078428" cy="513505"/>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6dae9e7bab_0_863:notes"/>
          <p:cNvSpPr/>
          <p:nvPr>
            <p:ph idx="2" type="sldImg"/>
          </p:nvPr>
        </p:nvSpPr>
        <p:spPr>
          <a:xfrm>
            <a:off x="481013" y="361950"/>
            <a:ext cx="6138862"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g26dae9e7bab_0_863:notes"/>
          <p:cNvSpPr txBox="1"/>
          <p:nvPr>
            <p:ph idx="1" type="body"/>
          </p:nvPr>
        </p:nvSpPr>
        <p:spPr>
          <a:xfrm>
            <a:off x="479425" y="3924002"/>
            <a:ext cx="6143624" cy="6312201"/>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00"/>
              <a:t>Beschreibung</a:t>
            </a:r>
            <a:endParaRPr sz="1000"/>
          </a:p>
          <a:p>
            <a:pPr indent="0" lvl="0" marL="0" rtl="0" algn="l">
              <a:lnSpc>
                <a:spcPct val="100000"/>
              </a:lnSpc>
              <a:spcBef>
                <a:spcPts val="0"/>
              </a:spcBef>
              <a:spcAft>
                <a:spcPts val="0"/>
              </a:spcAft>
              <a:buClr>
                <a:schemeClr val="dk1"/>
              </a:buClr>
              <a:buSzPts val="1100"/>
              <a:buFont typeface="Arial"/>
              <a:buNone/>
            </a:pPr>
            <a:r>
              <a:rPr lang="de-DE" sz="1000"/>
              <a:t>Bau- und Abbruchabfälle machen über die Hälfte des gesamten deutschen Abfallaufkommens aus (DESTATIS 2022b). Jährlich sind es über 80 Millionen Tonnen, die einer Verwertung oder Beseitigung zugeführt werden müssen. Im Wesentlichen handelt es sich dabei um Bauschutt, Straßenaufbruch, Baustellenabfällen sowie die Fraktion Boden und Steine. Im Straßenbau sind größere Mengen an Aushubmaterial, wie Boden und Steine, typisch. Abbruchabfälle hingegen sind inhomogene Gemische, die aus einer Vielzahl von Materialien, wie Boden, Sand, Natursteinen, Betonstücken, Ziegel, Fliesen, Holz, Metallteilen und Asphalt zusammengesetzt sein können. Die Verwertungsmöglichkeiten für Bau- und Abbruchabfälle sind vielfältig. Bei gesicherter Qualität können Gesteinskörnungen aus Beton- und Mauerwerksbruch für die Herstellung von Beton eingesetzt werden. Ansonsten stellen landschaftsbauliche Maßnahmen, Unterbau- und Tragschichtherstellung im Straßenbau sowie der Bau von Sicht- und Lärmschutzanlagen gängige Verwertungswege dar (bbs 2021b). Trotz dieser guten Verwertungen wird eine hochwertige Kreislaufführung der mineralischen Fraktionen selten praktiziert. Nur ein Bruchteil wird als Betonzuschlagstoff eingesetzt. Der überwiegende Teil wird wenig hochwertig eingesetzt, wie im Landschaftsbau oder als Verfüllungsmaterial von Aushebungen oder im stillgelegten Bergbau. Eine hochwertige Verwertung von Baurestmassen erfordert Verfahren zur Gewinnung gütegesicherter mineralischer Rezyklate. Daher sind selektive Rückbau- und Abbruchverfahren, bei denen die Baustofffraktionen bereits an der Abbruchstelle getrennt und Schadstoffe ausgeschleust werden, von zentraler Bedeutung. (UBA 2010). </a:t>
            </a:r>
            <a:endParaRPr sz="1000"/>
          </a:p>
          <a:p>
            <a:pPr indent="0" lvl="0" marL="0" rtl="0" algn="l">
              <a:lnSpc>
                <a:spcPct val="100000"/>
              </a:lnSpc>
              <a:spcBef>
                <a:spcPts val="0"/>
              </a:spcBef>
              <a:spcAft>
                <a:spcPts val="0"/>
              </a:spcAft>
              <a:buClr>
                <a:schemeClr val="dk1"/>
              </a:buClr>
              <a:buSzPts val="1100"/>
              <a:buFont typeface="Arial"/>
              <a:buNone/>
            </a:pPr>
            <a:r>
              <a:rPr lang="de-DE" sz="1000"/>
              <a:t>Mit der folgenden Aufgabe sollen die Auszubildenden einen Einblick in die Dominanz der Bau- und Abbruchabfälle im gesamten Abfallaufkommen erhalten sowie die unterschiedlichen Arten von Bau- und Abbruchabfällen kennenlernen. Zudem sollen sie Kenntnisse über die Arten und Mengen an Abfällen erlangen, die auf der Baustelle anfallen. Die Aufgabe dient auch ihrer Sensibilisierung hinsichtlich des Verbleibs der auf ihrer Baustelle anfallenden Abfällen. Um den Nachhaltigkeitsbezug zum eigenen beruflichen Handeln im Ausbildungsbetrieb herzustellen, sollen die Auszubildenden den Umgang mit den anfallenden Bau- und Abbruchabfällen reflektieren und hinsichtlich des selektiven Rückbaus sowie der damit einhergehenden getrennten Erfassung und sortenreinen Lagerung von Bauabfällen sensibilisiert werden. </a:t>
            </a:r>
            <a:endParaRPr sz="1000"/>
          </a:p>
          <a:p>
            <a:pPr indent="0" lvl="0" marL="0" rtl="0" algn="l">
              <a:lnSpc>
                <a:spcPct val="100000"/>
              </a:lnSpc>
              <a:spcBef>
                <a:spcPts val="0"/>
              </a:spcBef>
              <a:spcAft>
                <a:spcPts val="0"/>
              </a:spcAft>
              <a:buClr>
                <a:schemeClr val="dk1"/>
              </a:buClr>
              <a:buSzPts val="1800"/>
              <a:buFont typeface="Arial"/>
              <a:buNone/>
            </a:pPr>
            <a:r>
              <a:t/>
            </a:r>
            <a:endParaRPr b="1" sz="1000"/>
          </a:p>
          <a:p>
            <a:pPr indent="0" lvl="0" marL="0" rtl="0" algn="l">
              <a:lnSpc>
                <a:spcPct val="100000"/>
              </a:lnSpc>
              <a:spcBef>
                <a:spcPts val="0"/>
              </a:spcBef>
              <a:spcAft>
                <a:spcPts val="0"/>
              </a:spcAft>
              <a:buClr>
                <a:schemeClr val="dk1"/>
              </a:buClr>
              <a:buSzPts val="1800"/>
              <a:buFont typeface="Arial"/>
              <a:buNone/>
            </a:pPr>
            <a:r>
              <a:rPr b="1" lang="de-DE" sz="1000"/>
              <a:t>Aufgaben</a:t>
            </a:r>
            <a:endParaRPr sz="1000"/>
          </a:p>
          <a:p>
            <a:pPr indent="-76200" lvl="0" marL="0" rtl="0" algn="l">
              <a:lnSpc>
                <a:spcPct val="100000"/>
              </a:lnSpc>
              <a:spcBef>
                <a:spcPts val="0"/>
              </a:spcBef>
              <a:spcAft>
                <a:spcPts val="0"/>
              </a:spcAft>
              <a:buSzPts val="1200"/>
              <a:buFont typeface="Calibri"/>
              <a:buChar char="•"/>
            </a:pPr>
            <a:r>
              <a:rPr lang="de-DE" sz="1000"/>
              <a:t>Erfassen Sie Art und die Mengen an Abfällen, die an einem typischen Tag auf Ihrer Baustelle anfallen</a:t>
            </a:r>
            <a:endParaRPr sz="1000"/>
          </a:p>
          <a:p>
            <a:pPr indent="-76200" lvl="0" marL="0" rtl="0" algn="l">
              <a:lnSpc>
                <a:spcPct val="100000"/>
              </a:lnSpc>
              <a:spcBef>
                <a:spcPts val="0"/>
              </a:spcBef>
              <a:spcAft>
                <a:spcPts val="0"/>
              </a:spcAft>
              <a:buSzPts val="1200"/>
              <a:buFont typeface="Calibri"/>
              <a:buChar char="•"/>
            </a:pPr>
            <a:r>
              <a:rPr lang="de-DE" sz="1000"/>
              <a:t>Ermitteln Sie den Verbleib der auf Ihrer Baustelle anfallenden Bau- und Abbruchabfälle</a:t>
            </a:r>
            <a:endParaRPr sz="1000"/>
          </a:p>
          <a:p>
            <a:pPr indent="0" lvl="0" marL="0" rtl="0" algn="l">
              <a:lnSpc>
                <a:spcPct val="100000"/>
              </a:lnSpc>
              <a:spcBef>
                <a:spcPts val="0"/>
              </a:spcBef>
              <a:spcAft>
                <a:spcPts val="0"/>
              </a:spcAft>
              <a:buSzPts val="1400"/>
              <a:buNone/>
            </a:pPr>
            <a:r>
              <a:t/>
            </a:r>
            <a:endParaRPr b="1" sz="1000"/>
          </a:p>
          <a:p>
            <a:pPr indent="0" lvl="0" marL="0" rtl="0" algn="l">
              <a:lnSpc>
                <a:spcPct val="100000"/>
              </a:lnSpc>
              <a:spcBef>
                <a:spcPts val="0"/>
              </a:spcBef>
              <a:spcAft>
                <a:spcPts val="0"/>
              </a:spcAft>
              <a:buSzPts val="1400"/>
              <a:buNone/>
            </a:pPr>
            <a:r>
              <a:rPr b="1" lang="de-DE" sz="1000"/>
              <a:t>Quellen</a:t>
            </a:r>
            <a:endParaRPr b="1" sz="1000"/>
          </a:p>
          <a:p>
            <a:pPr indent="-180975" lvl="0" marL="180975" rtl="0" algn="l">
              <a:lnSpc>
                <a:spcPct val="100000"/>
              </a:lnSpc>
              <a:spcBef>
                <a:spcPts val="0"/>
              </a:spcBef>
              <a:spcAft>
                <a:spcPts val="0"/>
              </a:spcAft>
              <a:buClr>
                <a:schemeClr val="dk1"/>
              </a:buClr>
              <a:buSzPts val="880"/>
              <a:buFont typeface="Calibri"/>
              <a:buChar char="●"/>
            </a:pPr>
            <a:r>
              <a:rPr lang="de-DE" sz="900">
                <a:solidFill>
                  <a:srgbClr val="404040"/>
                </a:solidFill>
              </a:rPr>
              <a:t>DESTATIS-</a:t>
            </a:r>
            <a:r>
              <a:rPr lang="de-DE" sz="900"/>
              <a:t>Statistisches Bundesamt (2022b): Abfallbilanz 2020. Online: </a:t>
            </a:r>
            <a:r>
              <a:rPr lang="de-DE" sz="900" u="sng">
                <a:solidFill>
                  <a:schemeClr val="hlink"/>
                </a:solidFill>
                <a:hlinkClick r:id="rId2"/>
              </a:rPr>
              <a:t>https://www.destatis.de/DE/Themen/Gesellschaft-Umwelt/Umwelt/Abfallwirtschaft/Publikationen/Downloads-Abfallwirtschaft/abfallbilanz-pdf-5321001.pdf?__blob=publicationFile</a:t>
            </a:r>
            <a:endParaRPr sz="900" u="sng">
              <a:solidFill>
                <a:srgbClr val="1155CC"/>
              </a:solidFill>
            </a:endParaRPr>
          </a:p>
          <a:p>
            <a:pPr indent="-180975" lvl="0" marL="180975" rtl="0" algn="l">
              <a:lnSpc>
                <a:spcPct val="100000"/>
              </a:lnSpc>
              <a:spcBef>
                <a:spcPts val="0"/>
              </a:spcBef>
              <a:spcAft>
                <a:spcPts val="0"/>
              </a:spcAft>
              <a:buClr>
                <a:schemeClr val="dk1"/>
              </a:buClr>
              <a:buSzPts val="880"/>
              <a:buFont typeface="Calibri"/>
              <a:buChar char="●"/>
            </a:pPr>
            <a:r>
              <a:rPr lang="de-DE" sz="900"/>
              <a:t>UBA (2010): Georg Schiller, Clemens Deilmann, Karin Gruhler, Patric Röhm, Jan Reichenbach, Janett Baumann, Marko Günther (2010): Ermittlung von Ressourcenschonungspotenzialen bei der Verwertung von Bauabfällen und Erarbeitung von Empfehlungen zu deren Nutzung. Umweltbundesamt (Hrsg.) Dessau-Roßlau, November 2010. Texte | 56/2010. Online: </a:t>
            </a:r>
            <a:r>
              <a:rPr lang="de-DE" sz="900" u="sng">
                <a:solidFill>
                  <a:schemeClr val="hlink"/>
                </a:solidFill>
                <a:hlinkClick r:id="rId3"/>
              </a:rPr>
              <a:t>https://www.umweltbundesamt.de/sites/default/files/medien/publikation/long/4040.pdf</a:t>
            </a:r>
            <a:endParaRPr sz="900"/>
          </a:p>
          <a:p>
            <a:pPr indent="-180975" lvl="0" marL="180975" rtl="0" algn="l">
              <a:lnSpc>
                <a:spcPct val="100000"/>
              </a:lnSpc>
              <a:spcBef>
                <a:spcPts val="0"/>
              </a:spcBef>
              <a:spcAft>
                <a:spcPts val="0"/>
              </a:spcAft>
              <a:buClr>
                <a:schemeClr val="dk1"/>
              </a:buClr>
              <a:buSzPts val="880"/>
              <a:buFont typeface="Calibri"/>
              <a:buChar char="●"/>
            </a:pPr>
            <a:r>
              <a:rPr lang="de-DE" sz="900"/>
              <a:t>bbs (2021b): Initiative Kreislaufwirtschaft Bau Bundesverband Baustoffe–Steine und Erden (Hrsg.)(2021): Mineralische Bauabfälle. Monitoring 2018 - Bericht zum Aufkommen und zum Verbleib mineralischer Bauabfälle. Online: </a:t>
            </a:r>
            <a:r>
              <a:rPr lang="de-DE" sz="900" u="sng">
                <a:solidFill>
                  <a:schemeClr val="hlink"/>
                </a:solidFill>
                <a:hlinkClick r:id="rId4"/>
              </a:rPr>
              <a:t>https://kreislaufwirtschaft-bau.de/Download/Bericht-12.pdf</a:t>
            </a:r>
            <a:endParaRPr sz="900"/>
          </a:p>
          <a:p>
            <a:pPr indent="0" lvl="0" marL="0" rtl="0" algn="l">
              <a:lnSpc>
                <a:spcPct val="100000"/>
              </a:lnSpc>
              <a:spcBef>
                <a:spcPts val="0"/>
              </a:spcBef>
              <a:spcAft>
                <a:spcPts val="0"/>
              </a:spcAft>
              <a:buSzPts val="1400"/>
              <a:buNone/>
            </a:pPr>
            <a:r>
              <a:t/>
            </a:r>
            <a:endParaRPr sz="1000"/>
          </a:p>
        </p:txBody>
      </p:sp>
      <p:sp>
        <p:nvSpPr>
          <p:cNvPr id="298" name="Google Shape;298;g26dae9e7bab_0_863:notes"/>
          <p:cNvSpPr txBox="1"/>
          <p:nvPr>
            <p:ph idx="12" type="sldNum"/>
          </p:nvPr>
        </p:nvSpPr>
        <p:spPr>
          <a:xfrm>
            <a:off x="4023991" y="9768002"/>
            <a:ext cx="3078428" cy="513505"/>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6dae9e7bab_0_1030:notes"/>
          <p:cNvSpPr/>
          <p:nvPr>
            <p:ph idx="2" type="sldImg"/>
          </p:nvPr>
        </p:nvSpPr>
        <p:spPr>
          <a:xfrm>
            <a:off x="482600" y="361950"/>
            <a:ext cx="6138863"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g26dae9e7bab_0_1030:notes"/>
          <p:cNvSpPr txBox="1"/>
          <p:nvPr>
            <p:ph idx="1" type="body"/>
          </p:nvPr>
        </p:nvSpPr>
        <p:spPr>
          <a:xfrm>
            <a:off x="465139" y="3924001"/>
            <a:ext cx="6145200" cy="6161275"/>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i="0" lang="de-DE" sz="1050" u="none" cap="none" strike="noStrike">
                <a:solidFill>
                  <a:schemeClr val="dk1"/>
                </a:solidFill>
                <a:latin typeface="Calibri"/>
                <a:ea typeface="Calibri"/>
                <a:cs typeface="Calibri"/>
                <a:sym typeface="Calibri"/>
              </a:rPr>
              <a:t>Beschreibung</a:t>
            </a:r>
            <a:endParaRPr b="0" i="0" sz="105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de-DE" sz="1050" u="none" cap="none" strike="noStrike">
                <a:solidFill>
                  <a:schemeClr val="dk1"/>
                </a:solidFill>
                <a:latin typeface="Calibri"/>
                <a:ea typeface="Calibri"/>
                <a:cs typeface="Calibri"/>
                <a:sym typeface="Calibri"/>
              </a:rPr>
              <a:t>Unter einer thermischen Bauteilaktivierung wird die Nutzung massiver Bauteile zur Temperierung von Gebäuden verstanden. In der Regel handelt es sich bei der thermischen Bauteilaktivierung um massive Bauteile aus Beton wie Betondecken oder -boden, aber auch Stützpfeiler oder Bodenpfähle aus Beton lassen sich thermisch aktivieren. Die thermische Aktivierung erfolgt durch das Verlegen und Einbetonieren von Rohren durch die in der Regel Wasser als Kühlmittel bzw. Wärmeträger fließt und so ein Temperaturunterschied zwischen Bauteil und Umgebung hergestellt wird. Als Rohre kommen meist robuste Leitungen aus hochdruckvernetztem Polyethylen (PE-Xa) zum Einsatz (Rosenkranz 2021). Je nachdem ob das thermisch aktivierte Bauteil Wärme von der Umgebung aufnehmen (Kühlfall) oder an die Umgebung abgeben (Heizfall) soll, wird abgekühltes oder angewärmtes Wasser durch die Rohre geleitet. Mit Vorlauftemperaturen von 22 bis 28 °C im Heizfall und 16 bis 18 °C im Kühlfall, arbeitet die thermische Bauteilaktivierung nur mit niedrigen Systemtemperaturen (Glück 1999). Gleichwohl verwandelt die thermische Bauteilaktivierung massive Boden- und Deckenplatten aus Beton in große Heiz- und Kühlflächen. Ein besonderer ökologischer Vorteil ist die gute Kombinierbarkeit der thermischen Bauteilaktivierung mit regenerativen Energiesystemen wie Wärmepumpen und thermischen Solaranlagen. Bei der Kombination mit Wärmepumpen können höhere Umgebungstemperaturen genutzt werden, was den nötigen Temperaturhub und den damit einhergehenden Strombedarf verringert. Solarthermische Systeme können insbesondere während der Übergangszeit und den dann verringerten Systemtemperaturen aufgrund der Vortemperierung durch die erwärmten Bauteile länger und effektiver für die Gebäudeheizung genutzt werden (Glück 1999). Zudem wirken die massiven Betonbauteile wie große Speicher, die Wärme bevorraten und zeitversetzt abgeben können. Zwar ist die hohe Wärmespeicherfähigkeit der massiven Bauteile vorteilhaft und erlaubt auch saisonale Speicherung, allerdings, geht die hohe Speichermasse auch mit einer enormen Trägheit einher. Dies führt zu schwerfälligen Regelungen und es dauert lange bis geänderte Temperaturanforderungen tatsächlich im Raum spürbar sind (Bundesverband Geothermie 2020).</a:t>
            </a:r>
            <a:endParaRPr sz="1050"/>
          </a:p>
          <a:p>
            <a:pPr indent="0" lvl="0" marL="0" rtl="0" algn="l">
              <a:lnSpc>
                <a:spcPct val="100000"/>
              </a:lnSpc>
              <a:spcBef>
                <a:spcPts val="0"/>
              </a:spcBef>
              <a:spcAft>
                <a:spcPts val="0"/>
              </a:spcAft>
              <a:buSzPts val="1400"/>
              <a:buNone/>
            </a:pPr>
            <a:r>
              <a:t/>
            </a:r>
            <a:endParaRPr b="1" i="0" sz="105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i="0" lang="de-DE" sz="1050" u="none" cap="none" strike="noStrike">
                <a:solidFill>
                  <a:schemeClr val="dk1"/>
                </a:solidFill>
                <a:latin typeface="Calibri"/>
                <a:ea typeface="Calibri"/>
                <a:cs typeface="Calibri"/>
                <a:sym typeface="Calibri"/>
              </a:rPr>
              <a:t>Aufgabe</a:t>
            </a:r>
            <a:endParaRPr b="0" i="0" sz="1050" u="none" cap="none" strike="noStrike">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229"/>
              <a:buFont typeface="Arial"/>
              <a:buChar char="•"/>
            </a:pPr>
            <a:r>
              <a:rPr b="0" i="0" lang="de-DE" sz="1050" u="none" cap="none" strike="noStrike">
                <a:solidFill>
                  <a:schemeClr val="dk1"/>
                </a:solidFill>
                <a:latin typeface="Calibri"/>
                <a:ea typeface="Calibri"/>
                <a:cs typeface="Calibri"/>
                <a:sym typeface="Calibri"/>
              </a:rPr>
              <a:t>Ein mehrgeschossiges Wohngebäude in Massiv-bauweise aus Beton wird errichtet. Eine thermische Bauteilaktivierung ist im Gespräch. Sie wollen mitreden. Informieren Sie sich über die gefallenen Begriffe und was sie mit der thermischen Bauteilaktivierung zu tun haben.</a:t>
            </a:r>
            <a:endParaRPr sz="1050"/>
          </a:p>
          <a:p>
            <a:pPr indent="0" lvl="0" marL="0" rtl="0" algn="l">
              <a:lnSpc>
                <a:spcPct val="100000"/>
              </a:lnSpc>
              <a:spcBef>
                <a:spcPts val="0"/>
              </a:spcBef>
              <a:spcAft>
                <a:spcPts val="0"/>
              </a:spcAft>
              <a:buSzPts val="1400"/>
              <a:buNone/>
            </a:pPr>
            <a:r>
              <a:t/>
            </a:r>
            <a:endParaRPr b="1" i="0" sz="105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i="0" lang="de-DE" sz="1050" u="none" cap="none" strike="noStrike">
                <a:solidFill>
                  <a:schemeClr val="dk1"/>
                </a:solidFill>
                <a:latin typeface="Calibri"/>
                <a:ea typeface="Calibri"/>
                <a:cs typeface="Calibri"/>
                <a:sym typeface="Calibri"/>
              </a:rPr>
              <a:t>Quellen</a:t>
            </a:r>
            <a:endParaRPr b="0" i="0" sz="1050" u="none" cap="none" strike="noStrike">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170"/>
              <a:buFont typeface="Arial"/>
              <a:buChar char="•"/>
            </a:pPr>
            <a:r>
              <a:rPr b="0" i="0" lang="de-DE" sz="1000" u="none" cap="none" strike="noStrike">
                <a:solidFill>
                  <a:schemeClr val="dk1"/>
                </a:solidFill>
                <a:latin typeface="Calibri"/>
                <a:ea typeface="Calibri"/>
                <a:cs typeface="Calibri"/>
                <a:sym typeface="Calibri"/>
              </a:rPr>
              <a:t>Bergmann, Tobias und Wannke, Michael (2012): Hochleistungswärmetauscher zur Nutzung von Energie aus Abwasser. In: BBR – Fachmagazin für Leitungsbau, Brunnenbau und Geothermie 12/2012, S. 26–31.</a:t>
            </a:r>
            <a:endParaRPr sz="1000"/>
          </a:p>
          <a:p>
            <a:pPr indent="-171450" lvl="0" marL="171450" rtl="0" algn="l">
              <a:lnSpc>
                <a:spcPct val="100000"/>
              </a:lnSpc>
              <a:spcBef>
                <a:spcPts val="0"/>
              </a:spcBef>
              <a:spcAft>
                <a:spcPts val="0"/>
              </a:spcAft>
              <a:buSzPts val="1170"/>
              <a:buFont typeface="Arial"/>
              <a:buChar char="•"/>
            </a:pPr>
            <a:r>
              <a:rPr b="0" i="0" lang="de-DE" sz="1000" u="none" cap="none" strike="noStrike">
                <a:solidFill>
                  <a:schemeClr val="dk1"/>
                </a:solidFill>
                <a:latin typeface="Calibri"/>
                <a:ea typeface="Calibri"/>
                <a:cs typeface="Calibri"/>
                <a:sym typeface="Calibri"/>
              </a:rPr>
              <a:t>Rosenkranz, Alexander (2021): Mit Betonkernaktivierung effizient heizen. Viessmann Climate Solutions SE (Hrsg.). 10.02.2021. Allendorf (Eder). Online: </a:t>
            </a:r>
            <a:r>
              <a:rPr b="0" i="0" lang="de-DE" sz="1000" u="sng" cap="none" strike="noStrike">
                <a:solidFill>
                  <a:schemeClr val="dk1"/>
                </a:solidFill>
                <a:latin typeface="Calibri"/>
                <a:ea typeface="Calibri"/>
                <a:cs typeface="Calibri"/>
                <a:sym typeface="Calibri"/>
                <a:hlinkClick r:id="rId2">
                  <a:extLst>
                    <a:ext uri="{A12FA001-AC4F-418D-AE19-62706E023703}">
                      <ahyp:hlinkClr val="tx"/>
                    </a:ext>
                  </a:extLst>
                </a:hlinkClick>
              </a:rPr>
              <a:t>https://www.heizung.de/ratgeber/diverses/mit-betonkernaktivierung-effizient-heizen.html</a:t>
            </a:r>
            <a:endParaRPr b="0" i="0" sz="1000" u="none" cap="none" strike="noStrike">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170"/>
              <a:buFont typeface="Arial"/>
              <a:buChar char="•"/>
            </a:pPr>
            <a:r>
              <a:rPr b="0" i="0" lang="de-DE" sz="1000" u="none" cap="none" strike="noStrike">
                <a:solidFill>
                  <a:schemeClr val="dk1"/>
                </a:solidFill>
                <a:latin typeface="Calibri"/>
                <a:ea typeface="Calibri"/>
                <a:cs typeface="Calibri"/>
                <a:sym typeface="Calibri"/>
              </a:rPr>
              <a:t>Glück, Bernd (1999): Thermische Bauteilaktivierung - Nutzen von Umweltenergie und Kapillarrohren. Heidelberg: C. F. Müller Verlag, Hüthig GmbH 1999.</a:t>
            </a:r>
            <a:endParaRPr sz="1000"/>
          </a:p>
        </p:txBody>
      </p:sp>
      <p:sp>
        <p:nvSpPr>
          <p:cNvPr id="312" name="Google Shape;312;g26dae9e7bab_0_1030:notes"/>
          <p:cNvSpPr txBox="1"/>
          <p:nvPr>
            <p:ph idx="12" type="sldNum"/>
          </p:nvPr>
        </p:nvSpPr>
        <p:spPr>
          <a:xfrm>
            <a:off x="4023991" y="9768002"/>
            <a:ext cx="3078428" cy="513505"/>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6dae9e7bab_0_1123:notes"/>
          <p:cNvSpPr/>
          <p:nvPr>
            <p:ph idx="2" type="sldImg"/>
          </p:nvPr>
        </p:nvSpPr>
        <p:spPr>
          <a:xfrm>
            <a:off x="481013" y="361950"/>
            <a:ext cx="6138862"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g26dae9e7bab_0_1123:notes"/>
          <p:cNvSpPr txBox="1"/>
          <p:nvPr>
            <p:ph idx="1" type="body"/>
          </p:nvPr>
        </p:nvSpPr>
        <p:spPr>
          <a:xfrm>
            <a:off x="479425" y="3924000"/>
            <a:ext cx="6142038"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None/>
            </a:pPr>
            <a:r>
              <a:rPr b="1" lang="de-DE"/>
              <a:t>Beschreibung</a:t>
            </a:r>
            <a:endParaRPr b="1"/>
          </a:p>
          <a:p>
            <a:pPr indent="0" lvl="0" marL="0" rtl="0" algn="l">
              <a:lnSpc>
                <a:spcPct val="100000"/>
              </a:lnSpc>
              <a:spcBef>
                <a:spcPts val="0"/>
              </a:spcBef>
              <a:spcAft>
                <a:spcPts val="0"/>
              </a:spcAft>
              <a:buClr>
                <a:schemeClr val="dk1"/>
              </a:buClr>
              <a:buSzPts val="1800"/>
              <a:buNone/>
            </a:pPr>
            <a:r>
              <a:rPr lang="de-DE"/>
              <a:t>In dieser Abbildung ist der „THG-Fußabdruck der Herstellung, Errichtung und der Modernisierung von</a:t>
            </a:r>
            <a:endParaRPr/>
          </a:p>
          <a:p>
            <a:pPr indent="0" lvl="0" marL="0" rtl="0" algn="l">
              <a:lnSpc>
                <a:spcPct val="100000"/>
              </a:lnSpc>
              <a:spcBef>
                <a:spcPts val="0"/>
              </a:spcBef>
              <a:spcAft>
                <a:spcPts val="0"/>
              </a:spcAft>
              <a:buClr>
                <a:schemeClr val="dk1"/>
              </a:buClr>
              <a:buSzPts val="1100"/>
              <a:buFont typeface="Arial"/>
              <a:buNone/>
            </a:pPr>
            <a:r>
              <a:rPr lang="de-DE"/>
              <a:t>Wohn- und Nichtwohngebäuden nach direkten Zulieferern inklusive der THG-Emissionen ihrer</a:t>
            </a:r>
            <a:endParaRPr/>
          </a:p>
          <a:p>
            <a:pPr indent="0" lvl="0" marL="0" rtl="0" algn="l">
              <a:lnSpc>
                <a:spcPct val="100000"/>
              </a:lnSpc>
              <a:spcBef>
                <a:spcPts val="0"/>
              </a:spcBef>
              <a:spcAft>
                <a:spcPts val="0"/>
              </a:spcAft>
              <a:buClr>
                <a:schemeClr val="dk1"/>
              </a:buClr>
              <a:buSzPts val="1100"/>
              <a:buFont typeface="Arial"/>
              <a:buNone/>
            </a:pPr>
            <a:r>
              <a:rPr lang="de-DE"/>
              <a:t>Lieferketten dargestellt. (...) Gemäß dieser Perspektive trugen die direkten Emissionen der</a:t>
            </a:r>
            <a:endParaRPr/>
          </a:p>
          <a:p>
            <a:pPr indent="0" lvl="0" marL="0" rtl="0" algn="l">
              <a:lnSpc>
                <a:spcPct val="100000"/>
              </a:lnSpc>
              <a:spcBef>
                <a:spcPts val="0"/>
              </a:spcBef>
              <a:spcAft>
                <a:spcPts val="0"/>
              </a:spcAft>
              <a:buClr>
                <a:schemeClr val="dk1"/>
              </a:buClr>
              <a:buSzPts val="1100"/>
              <a:buFont typeface="Arial"/>
              <a:buNone/>
            </a:pPr>
            <a:r>
              <a:rPr lang="de-DE"/>
              <a:t>Bauwirtschaft infolge von Bauprozessen (Anteil Hochbau) 10 % zum THG-Fußabdruck von rund</a:t>
            </a:r>
            <a:endParaRPr/>
          </a:p>
          <a:p>
            <a:pPr indent="0" lvl="0" marL="0" rtl="0" algn="l">
              <a:lnSpc>
                <a:spcPct val="100000"/>
              </a:lnSpc>
              <a:spcBef>
                <a:spcPts val="0"/>
              </a:spcBef>
              <a:spcAft>
                <a:spcPts val="0"/>
              </a:spcAft>
              <a:buClr>
                <a:schemeClr val="dk1"/>
              </a:buClr>
              <a:buSzPts val="1100"/>
              <a:buNone/>
            </a:pPr>
            <a:r>
              <a:rPr lang="de-DE"/>
              <a:t>101 Mio. t CO</a:t>
            </a:r>
            <a:r>
              <a:rPr baseline="-25000" lang="de-DE"/>
              <a:t>2</a:t>
            </a:r>
            <a:r>
              <a:rPr lang="de-DE"/>
              <a:t>-Äq. bei.“ </a:t>
            </a:r>
            <a:endParaRPr/>
          </a:p>
          <a:p>
            <a:pPr indent="0" lvl="0" marL="0" rtl="0" algn="l">
              <a:lnSpc>
                <a:spcPct val="100000"/>
              </a:lnSpc>
              <a:spcBef>
                <a:spcPts val="0"/>
              </a:spcBef>
              <a:spcAft>
                <a:spcPts val="0"/>
              </a:spcAft>
              <a:buClr>
                <a:schemeClr val="dk1"/>
              </a:buClr>
              <a:buSzPts val="1100"/>
              <a:buNone/>
            </a:pPr>
            <a:r>
              <a:rPr lang="de-DE"/>
              <a:t>„Mit 25 % (25,6 Mio. t CO</a:t>
            </a:r>
            <a:r>
              <a:rPr baseline="-25000" lang="de-DE"/>
              <a:t>2</a:t>
            </a:r>
            <a:r>
              <a:rPr lang="de-DE"/>
              <a:t>-Äq.) trug die Herstellung von Zement, Kalk und Gips inkl. deren Lieferketten am meisten zum THG-Fußabdruck im Bereich der «embodied impacts» bei. Knapp 5 % des Beitrags stammten von der Herstellung von Zement, Kalk und Gips im Ausland. Im Weiteren verursachten die Herstellung von Kunststoffprodukten und die Herstellung von Metallerzeugnissen (inkl. deren Lieferketten) 8,1 % (8,1 Mio. Tonnen CO</a:t>
            </a:r>
            <a:r>
              <a:rPr baseline="-25000" lang="de-DE"/>
              <a:t>2</a:t>
            </a:r>
            <a:r>
              <a:rPr lang="de-DE"/>
              <a:t>-Äq.) resp. 7,6 % (7,6 Mio. t CO</a:t>
            </a:r>
            <a:r>
              <a:rPr baseline="-25000" lang="de-DE"/>
              <a:t>2</a:t>
            </a:r>
            <a:r>
              <a:rPr lang="de-DE"/>
              <a:t>-Äq. des THG-Fußabdruckes.” (BBSR 2020)</a:t>
            </a:r>
            <a:endParaRPr/>
          </a:p>
          <a:p>
            <a:pPr indent="0" lvl="0" marL="0" rtl="0" algn="l">
              <a:lnSpc>
                <a:spcPct val="100000"/>
              </a:lnSpc>
              <a:spcBef>
                <a:spcPts val="0"/>
              </a:spcBef>
              <a:spcAft>
                <a:spcPts val="0"/>
              </a:spcAft>
              <a:buClr>
                <a:schemeClr val="dk1"/>
              </a:buClr>
              <a:buSzPts val="1800"/>
              <a:buFont typeface="Arial"/>
              <a:buNone/>
            </a:pPr>
            <a:r>
              <a:rPr lang="de-DE"/>
              <a:t> </a:t>
            </a:r>
            <a:endParaRPr/>
          </a:p>
          <a:p>
            <a:pPr indent="0" lvl="0" marL="0" rtl="0" algn="l">
              <a:lnSpc>
                <a:spcPct val="100000"/>
              </a:lnSpc>
              <a:spcBef>
                <a:spcPts val="0"/>
              </a:spcBef>
              <a:spcAft>
                <a:spcPts val="0"/>
              </a:spcAft>
              <a:buClr>
                <a:schemeClr val="dk1"/>
              </a:buClr>
              <a:buSzPts val="1800"/>
              <a:buFont typeface="Arial"/>
              <a:buNone/>
            </a:pPr>
            <a:r>
              <a:rPr b="1" lang="de-DE"/>
              <a:t>Aufgabe</a:t>
            </a:r>
            <a:endParaRPr/>
          </a:p>
          <a:p>
            <a:pPr indent="-171450" lvl="0" marL="171450" rtl="0" algn="l">
              <a:lnSpc>
                <a:spcPct val="100000"/>
              </a:lnSpc>
              <a:spcBef>
                <a:spcPts val="0"/>
              </a:spcBef>
              <a:spcAft>
                <a:spcPts val="0"/>
              </a:spcAft>
              <a:buClr>
                <a:schemeClr val="dk1"/>
              </a:buClr>
              <a:buSzPts val="1200"/>
              <a:buFont typeface="Arial"/>
              <a:buChar char="•"/>
            </a:pPr>
            <a:r>
              <a:rPr lang="de-DE"/>
              <a:t>Vergleichen Sie die Emissionen, die sich aus der Herstellung von Beton und Holz ergeben</a:t>
            </a:r>
            <a:endParaRPr/>
          </a:p>
          <a:p>
            <a:pPr indent="0" lvl="0" marL="45720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900"/>
              <a:buFont typeface="Arial"/>
              <a:buNone/>
            </a:pPr>
            <a:r>
              <a:rPr b="1" lang="de-DE"/>
              <a:t>Quelle</a:t>
            </a:r>
            <a:endParaRPr b="1"/>
          </a:p>
          <a:p>
            <a:pPr indent="-180975" lvl="0" marL="180975" rtl="0" algn="l">
              <a:lnSpc>
                <a:spcPct val="100000"/>
              </a:lnSpc>
              <a:spcBef>
                <a:spcPts val="0"/>
              </a:spcBef>
              <a:spcAft>
                <a:spcPts val="0"/>
              </a:spcAft>
              <a:buClr>
                <a:schemeClr val="dk1"/>
              </a:buClr>
              <a:buSzPts val="1212"/>
              <a:buFont typeface="Arial"/>
              <a:buChar char="•"/>
            </a:pPr>
            <a:r>
              <a:rPr lang="de-DE"/>
              <a:t>BBSR (2020): Umweltfußabdruck von Gebäude in Deutschland. Kurzstudie zu sektorübergreifenden Wirkungen des Handlungsfelds “Errichtung und Nutzung von Hochbauten” auf Klima und Umwelt. https://www.bbsr.bund.de/BBSR/DE/veroeffentlichungen/bbsr-online/2020/bbsr-online-17-2020-dl.pdf?__blob=publicationFile&amp;v=3</a:t>
            </a:r>
            <a:endParaRPr b="1"/>
          </a:p>
          <a:p>
            <a:pPr indent="-130175" lvl="0" marL="180975" rtl="0" algn="l">
              <a:lnSpc>
                <a:spcPct val="100000"/>
              </a:lnSpc>
              <a:spcBef>
                <a:spcPts val="0"/>
              </a:spcBef>
              <a:spcAft>
                <a:spcPts val="0"/>
              </a:spcAft>
              <a:buClr>
                <a:schemeClr val="dk1"/>
              </a:buClr>
              <a:buSzPts val="800"/>
              <a:buFont typeface="Merriweather"/>
              <a:buNone/>
            </a:pPr>
            <a:r>
              <a:t/>
            </a:r>
            <a:endParaRPr/>
          </a:p>
        </p:txBody>
      </p:sp>
      <p:sp>
        <p:nvSpPr>
          <p:cNvPr id="342" name="Google Shape;342;g26dae9e7bab_0_1123: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6dae9e7bab_0_1198:notes"/>
          <p:cNvSpPr/>
          <p:nvPr>
            <p:ph idx="2" type="sldImg"/>
          </p:nvPr>
        </p:nvSpPr>
        <p:spPr>
          <a:xfrm>
            <a:off x="482600" y="361950"/>
            <a:ext cx="6138863"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g26dae9e7bab_0_1198: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354" name="Google Shape;354;g26dae9e7bab_0_1198:notes"/>
          <p:cNvSpPr txBox="1"/>
          <p:nvPr>
            <p:ph idx="1" type="body"/>
          </p:nvPr>
        </p:nvSpPr>
        <p:spPr>
          <a:xfrm>
            <a:off x="479425" y="3924002"/>
            <a:ext cx="6145214" cy="6310613"/>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400"/>
              <a:buFont typeface="Arial"/>
              <a:buNone/>
            </a:pPr>
            <a:r>
              <a:rPr b="1" lang="de-DE" sz="1050"/>
              <a:t>Beschreibung</a:t>
            </a:r>
            <a:endParaRPr b="1" sz="1050"/>
          </a:p>
          <a:p>
            <a:pPr indent="0" lvl="0" marL="0" rtl="0" algn="l">
              <a:lnSpc>
                <a:spcPct val="100000"/>
              </a:lnSpc>
              <a:spcBef>
                <a:spcPts val="0"/>
              </a:spcBef>
              <a:spcAft>
                <a:spcPts val="0"/>
              </a:spcAft>
              <a:buClr>
                <a:schemeClr val="dk1"/>
              </a:buClr>
              <a:buSzPts val="1100"/>
              <a:buNone/>
            </a:pPr>
            <a:r>
              <a:rPr lang="de-DE" sz="1050"/>
              <a:t>Die Grafik stellt „die Umweltauswirkungen  bei der Herstellung, der Errichtung sowie der Nutzung und des Betriebs von Wohn- und Nichtwohngebäuden in Deutschland entlang der Wertschöpfungskette dar“. Etwa 75 % des THG-Fußabdruckes (297 Mio. t CO</a:t>
            </a:r>
            <a:r>
              <a:rPr baseline="-25000" lang="de-DE" sz="1050"/>
              <a:t>2</a:t>
            </a:r>
            <a:r>
              <a:rPr lang="de-DE" sz="1050"/>
              <a:t>-Äq.) wurden durch Nutzung und Betrieb der Gebäude verursacht. Dies umfasst die direkten THG-Emissionen, die beispielsweise bei der Verbrennung von Brennstoffen für die Raumwärme entstehen, und die THG-Emissionen, die bei der Herstellung der Brennstoffe und des Stroms emittiert werden. Entsprechend wurden ca. 25 % des THG-Fußabdruckes von der Errichtung und Nutzung von Hochbauten aus deren vorgelagerten Lieferketten, der Herstellung, Errichtung und Modernisierung und durch die direkten Emissionen der Bauwirtschaft (Anteil Hochbau) verursacht.</a:t>
            </a:r>
            <a:endParaRPr sz="1050"/>
          </a:p>
          <a:p>
            <a:pPr indent="0" lvl="0" marL="0" rtl="0" algn="l">
              <a:lnSpc>
                <a:spcPct val="100000"/>
              </a:lnSpc>
              <a:spcBef>
                <a:spcPts val="0"/>
              </a:spcBef>
              <a:spcAft>
                <a:spcPts val="0"/>
              </a:spcAft>
              <a:buClr>
                <a:schemeClr val="dk1"/>
              </a:buClr>
              <a:buSzPts val="1100"/>
              <a:buFont typeface="Arial"/>
              <a:buNone/>
            </a:pPr>
            <a:r>
              <a:rPr lang="de-DE" sz="1050"/>
              <a:t>Die Bauwirtschaft (Anteil Hochbau) selbst trägt statistisch zwar ca. 45 % zur Bruttowertschöpfung bei, verursacht aber über Bauprozesse nur 2,6 % des gesamten THG-Fußabdrucks. Die restlichen 22,8 % werden durch die Grundstoffindustrie (2,3 %, 9 Mio. t CO</a:t>
            </a:r>
            <a:r>
              <a:rPr baseline="-25000" lang="de-DE" sz="1050"/>
              <a:t>2</a:t>
            </a:r>
            <a:r>
              <a:rPr lang="de-DE" sz="1050"/>
              <a:t>-Äq.), die vorgelagerten Zulieferer (10,6 %, 42 Mio. t CO</a:t>
            </a:r>
            <a:r>
              <a:rPr baseline="-25000" lang="de-DE" sz="1050"/>
              <a:t>2</a:t>
            </a:r>
            <a:r>
              <a:rPr lang="de-DE" sz="1050"/>
              <a:t>-Äq.) sowie die Baustoffindustrie (9,9 %, 39 Mio. t CO</a:t>
            </a:r>
            <a:r>
              <a:rPr baseline="-25000" lang="de-DE" sz="1050"/>
              <a:t>2</a:t>
            </a:r>
            <a:r>
              <a:rPr lang="de-DE" sz="1050"/>
              <a:t>-Äq.) verursacht. Bei den anderen Umweltfußabdrücken werden 33 % bis 70 % der Umweltauswirkungen durch Nutzung und Betrieb der Hochbauten verursacht." (BBSR 2020)</a:t>
            </a:r>
            <a:endParaRPr sz="1050"/>
          </a:p>
          <a:p>
            <a:pPr indent="0" lvl="0" marL="0" rtl="0" algn="l">
              <a:lnSpc>
                <a:spcPct val="100000"/>
              </a:lnSpc>
              <a:spcBef>
                <a:spcPts val="0"/>
              </a:spcBef>
              <a:spcAft>
                <a:spcPts val="0"/>
              </a:spcAft>
              <a:buClr>
                <a:schemeClr val="dk1"/>
              </a:buClr>
              <a:buSzPts val="1100"/>
              <a:buNone/>
            </a:pPr>
            <a:r>
              <a:rPr b="1" lang="de-DE" sz="1050"/>
              <a:t>Definition </a:t>
            </a:r>
            <a:r>
              <a:rPr lang="de-DE" sz="1050"/>
              <a:t>„</a:t>
            </a:r>
            <a:r>
              <a:rPr b="1" lang="de-DE" sz="1050"/>
              <a:t>CO2-Äquivalente”</a:t>
            </a:r>
            <a:endParaRPr/>
          </a:p>
          <a:p>
            <a:pPr indent="0" lvl="0" marL="0" rtl="0" algn="l">
              <a:lnSpc>
                <a:spcPct val="100000"/>
              </a:lnSpc>
              <a:spcBef>
                <a:spcPts val="0"/>
              </a:spcBef>
              <a:spcAft>
                <a:spcPts val="0"/>
              </a:spcAft>
              <a:buClr>
                <a:schemeClr val="dk1"/>
              </a:buClr>
              <a:buSzPts val="1100"/>
              <a:buNone/>
            </a:pPr>
            <a:r>
              <a:rPr lang="de-DE" sz="1050"/>
              <a:t>Die verschiedenen Treibhausgase (THG), z.B. Kohlenstoffdioxid (CO</a:t>
            </a:r>
            <a:r>
              <a:rPr baseline="-25000" i="1" lang="de-DE" sz="1050"/>
              <a:t>2</a:t>
            </a:r>
            <a:r>
              <a:rPr lang="de-DE" sz="1050"/>
              <a:t>), Methan (CH</a:t>
            </a:r>
            <a:r>
              <a:rPr baseline="-25000" lang="de-DE" sz="1050"/>
              <a:t>4</a:t>
            </a:r>
            <a:r>
              <a:rPr lang="de-DE" sz="1050"/>
              <a:t>), Lachgas (N</a:t>
            </a:r>
            <a:r>
              <a:rPr baseline="-25000" i="1" lang="de-DE" sz="1050"/>
              <a:t>2</a:t>
            </a:r>
            <a:r>
              <a:rPr lang="de-DE" sz="1050"/>
              <a:t>O), Schwefelhexafluorid (SF</a:t>
            </a:r>
            <a:r>
              <a:rPr baseline="-25000" lang="de-DE" sz="1050"/>
              <a:t>6</a:t>
            </a:r>
            <a:r>
              <a:rPr lang="de-DE" sz="1050"/>
              <a:t>) tragen unterschiedlich stark zum Klimawandel bei. Daher wird CO</a:t>
            </a:r>
            <a:r>
              <a:rPr baseline="-25000" i="1" lang="de-DE" sz="1050"/>
              <a:t>2 </a:t>
            </a:r>
            <a:r>
              <a:rPr lang="de-DE" sz="1050"/>
              <a:t>als Bezugsgröße genutzt und zur Vergleichbarkeit genutzt. So trägt Methan 25-fach stärker zum Klimawandel bei als CO</a:t>
            </a:r>
            <a:r>
              <a:rPr baseline="-25000" i="1" lang="de-DE" sz="1050"/>
              <a:t>2</a:t>
            </a:r>
            <a:r>
              <a:rPr lang="de-DE" sz="1050"/>
              <a:t> . Dies wird abgekürzt durch „25 CO</a:t>
            </a:r>
            <a:r>
              <a:rPr baseline="-25000" i="1" lang="de-DE" sz="1050"/>
              <a:t>2</a:t>
            </a:r>
            <a:r>
              <a:rPr lang="de-DE" sz="1050"/>
              <a:t>e” oder „25 CO</a:t>
            </a:r>
            <a:r>
              <a:rPr baseline="-25000" i="1" lang="de-DE" sz="1050"/>
              <a:t>2</a:t>
            </a:r>
            <a:r>
              <a:rPr lang="de-DE" sz="1050"/>
              <a:t> Äq”. N</a:t>
            </a:r>
            <a:r>
              <a:rPr baseline="-25000" i="1" lang="de-DE" sz="1050"/>
              <a:t>2</a:t>
            </a:r>
            <a:r>
              <a:rPr lang="de-DE" sz="1050"/>
              <a:t>O entsprich dann ca. 298 CO</a:t>
            </a:r>
            <a:r>
              <a:rPr baseline="-25000" i="1" lang="de-DE" sz="1050"/>
              <a:t>2</a:t>
            </a:r>
            <a:r>
              <a:rPr lang="de-DE" sz="1050"/>
              <a:t> Äq. und SF</a:t>
            </a:r>
            <a:r>
              <a:rPr baseline="-25000" lang="de-DE" sz="1050"/>
              <a:t>6 </a:t>
            </a:r>
            <a:r>
              <a:rPr lang="de-DE" sz="1050"/>
              <a:t>sogar ca. 22.800 CO</a:t>
            </a:r>
            <a:r>
              <a:rPr baseline="-25000" i="1" lang="de-DE" sz="1050"/>
              <a:t>2</a:t>
            </a:r>
            <a:r>
              <a:rPr lang="de-DE" sz="1050"/>
              <a:t> Äq.</a:t>
            </a:r>
            <a:endParaRPr b="1" sz="1050"/>
          </a:p>
          <a:p>
            <a:pPr indent="0" lvl="0" marL="0" rtl="0" algn="l">
              <a:lnSpc>
                <a:spcPct val="100000"/>
              </a:lnSpc>
              <a:spcBef>
                <a:spcPts val="0"/>
              </a:spcBef>
              <a:spcAft>
                <a:spcPts val="0"/>
              </a:spcAft>
              <a:buClr>
                <a:schemeClr val="dk1"/>
              </a:buClr>
              <a:buSzPts val="1800"/>
              <a:buFont typeface="Arial"/>
              <a:buNone/>
            </a:pPr>
            <a:r>
              <a:rPr b="1" lang="de-DE" sz="1050"/>
              <a:t>Aufgaben</a:t>
            </a:r>
            <a:endParaRPr sz="1050"/>
          </a:p>
          <a:p>
            <a:pPr indent="-171450" lvl="0" marL="171450" rtl="0" algn="l">
              <a:lnSpc>
                <a:spcPct val="100000"/>
              </a:lnSpc>
              <a:spcBef>
                <a:spcPts val="0"/>
              </a:spcBef>
              <a:spcAft>
                <a:spcPts val="0"/>
              </a:spcAft>
              <a:buClr>
                <a:schemeClr val="dk1"/>
              </a:buClr>
              <a:buSzPts val="1100"/>
              <a:buChar char="•"/>
            </a:pPr>
            <a:r>
              <a:rPr lang="de-DE" sz="1050"/>
              <a:t>Welchen Beitrag leistet Ihr Ausbildungsbetrieb im Bereich Betriebsgebäude und Maschinen zum Klimawandel?</a:t>
            </a:r>
            <a:endParaRPr sz="1050"/>
          </a:p>
          <a:p>
            <a:pPr indent="-168275" lvl="0" marL="171450" rtl="0" algn="l">
              <a:lnSpc>
                <a:spcPct val="100000"/>
              </a:lnSpc>
              <a:spcBef>
                <a:spcPts val="0"/>
              </a:spcBef>
              <a:spcAft>
                <a:spcPts val="0"/>
              </a:spcAft>
              <a:buSzPts val="1050"/>
              <a:buChar char="•"/>
            </a:pPr>
            <a:r>
              <a:rPr lang="de-DE" sz="1050"/>
              <a:t>Was unternimmt Ihr Ausbildungsbetrieb, um CO</a:t>
            </a:r>
            <a:r>
              <a:rPr baseline="-25000" lang="de-DE" sz="1050"/>
              <a:t>2</a:t>
            </a:r>
            <a:r>
              <a:rPr lang="de-DE" sz="1050"/>
              <a:t>-Emissionen bei der Nutzung von Betriebsgebäuden und Maschinen zu verringern?</a:t>
            </a:r>
            <a:endParaRPr sz="1050"/>
          </a:p>
          <a:p>
            <a:pPr indent="-168275" lvl="0" marL="171450" rtl="0" algn="l">
              <a:lnSpc>
                <a:spcPct val="100000"/>
              </a:lnSpc>
              <a:spcBef>
                <a:spcPts val="0"/>
              </a:spcBef>
              <a:spcAft>
                <a:spcPts val="0"/>
              </a:spcAft>
              <a:buSzPts val="1050"/>
              <a:buChar char="•"/>
            </a:pPr>
            <a:r>
              <a:rPr lang="de-DE" sz="1050"/>
              <a:t>Welchen Beitrag leistet Ihr Ausbildungsbetrieb im Bereich der eingesetzten Materialien zum Klimawandel?</a:t>
            </a:r>
            <a:endParaRPr sz="1050"/>
          </a:p>
          <a:p>
            <a:pPr indent="-168275" lvl="0" marL="171450" rtl="0" algn="l">
              <a:lnSpc>
                <a:spcPct val="100000"/>
              </a:lnSpc>
              <a:spcBef>
                <a:spcPts val="0"/>
              </a:spcBef>
              <a:spcAft>
                <a:spcPts val="0"/>
              </a:spcAft>
              <a:buSzPts val="1050"/>
              <a:buChar char="•"/>
            </a:pPr>
            <a:r>
              <a:rPr lang="de-DE" sz="1050"/>
              <a:t>Was unternehmen Sie in Ihrem Betrieb, um CO</a:t>
            </a:r>
            <a:r>
              <a:rPr baseline="-25000" lang="de-DE" sz="1050"/>
              <a:t>2</a:t>
            </a:r>
            <a:r>
              <a:rPr lang="de-DE" sz="1050"/>
              <a:t>-Emissionen durch die Auswahl und Verarbeitung der Materialien zu verringern?</a:t>
            </a:r>
            <a:endParaRPr sz="1050"/>
          </a:p>
          <a:p>
            <a:pPr indent="-171450" lvl="0" marL="171450" rtl="0" algn="l">
              <a:lnSpc>
                <a:spcPct val="100000"/>
              </a:lnSpc>
              <a:spcBef>
                <a:spcPts val="0"/>
              </a:spcBef>
              <a:spcAft>
                <a:spcPts val="0"/>
              </a:spcAft>
              <a:buClr>
                <a:schemeClr val="dk1"/>
              </a:buClr>
              <a:buSzPts val="1100"/>
              <a:buChar char="•"/>
            </a:pPr>
            <a:r>
              <a:rPr lang="de-DE" sz="1050"/>
              <a:t>Welchen Beitrag leistet Ihr Ausbildungsbetrieb im Bereich Mobilität zum Klimawandel?</a:t>
            </a:r>
            <a:endParaRPr sz="1050"/>
          </a:p>
          <a:p>
            <a:pPr indent="-171450" lvl="0" marL="171450" rtl="0" algn="l">
              <a:lnSpc>
                <a:spcPct val="100000"/>
              </a:lnSpc>
              <a:spcBef>
                <a:spcPts val="0"/>
              </a:spcBef>
              <a:spcAft>
                <a:spcPts val="0"/>
              </a:spcAft>
              <a:buClr>
                <a:schemeClr val="dk1"/>
              </a:buClr>
              <a:buSzPts val="1100"/>
              <a:buChar char="•"/>
            </a:pPr>
            <a:r>
              <a:rPr lang="de-DE" sz="1050"/>
              <a:t>Was unternimmt Ihr Ausbildungsbetrieb, um CO</a:t>
            </a:r>
            <a:r>
              <a:rPr baseline="-25000" lang="de-DE" sz="1050"/>
              <a:t>2</a:t>
            </a:r>
            <a:r>
              <a:rPr lang="de-DE" sz="1050"/>
              <a:t>-Emissionen aus der betriebseigenen PKW-Flotte zu verringern?</a:t>
            </a:r>
            <a:endParaRPr sz="1050"/>
          </a:p>
          <a:p>
            <a:pPr indent="0" lvl="0" marL="0" rtl="0" algn="l">
              <a:lnSpc>
                <a:spcPct val="100000"/>
              </a:lnSpc>
              <a:spcBef>
                <a:spcPts val="0"/>
              </a:spcBef>
              <a:spcAft>
                <a:spcPts val="0"/>
              </a:spcAft>
              <a:buClr>
                <a:schemeClr val="dk1"/>
              </a:buClr>
              <a:buSzPts val="900"/>
              <a:buFont typeface="Arial"/>
              <a:buNone/>
            </a:pPr>
            <a:r>
              <a:t/>
            </a:r>
            <a:endParaRPr b="1" sz="1050"/>
          </a:p>
          <a:p>
            <a:pPr indent="0" lvl="0" marL="0" rtl="0" algn="l">
              <a:lnSpc>
                <a:spcPct val="100000"/>
              </a:lnSpc>
              <a:spcBef>
                <a:spcPts val="0"/>
              </a:spcBef>
              <a:spcAft>
                <a:spcPts val="0"/>
              </a:spcAft>
              <a:buClr>
                <a:schemeClr val="dk1"/>
              </a:buClr>
              <a:buSzPts val="900"/>
              <a:buFont typeface="Arial"/>
              <a:buNone/>
            </a:pPr>
            <a:r>
              <a:rPr b="1" lang="de-DE" sz="1050"/>
              <a:t>Quelle</a:t>
            </a:r>
            <a:endParaRPr b="1" sz="1050"/>
          </a:p>
          <a:p>
            <a:pPr indent="-180975" lvl="0" marL="180975" rtl="0" algn="l">
              <a:lnSpc>
                <a:spcPct val="100000"/>
              </a:lnSpc>
              <a:spcBef>
                <a:spcPts val="0"/>
              </a:spcBef>
              <a:spcAft>
                <a:spcPts val="0"/>
              </a:spcAft>
              <a:buClr>
                <a:schemeClr val="dk1"/>
              </a:buClr>
              <a:buSzPts val="800"/>
              <a:buFont typeface="Calibri"/>
              <a:buChar char="●"/>
            </a:pPr>
            <a:r>
              <a:rPr lang="de-DE" sz="1000"/>
              <a:t>BBSR (2020): Umweltfußabdruck von Gebäude in Deutschland. Kurzstudie zu sektorübergreifenden Wirkungen des Handlungsfelds “Errichtung und Nutzung von Hochbauten” auf Klima und Umwelt. https://www.bbsr.bund.de/BBSR/DE/veroeffentlichungen/bbsr-online/2020/bbsr-online-17-2020-dl.pdf?__blob=publicationFile&amp;v=3</a:t>
            </a:r>
            <a:endParaRPr b="1" sz="1000"/>
          </a:p>
          <a:p>
            <a:pPr indent="0" lvl="0" marL="0" rtl="0" algn="l">
              <a:lnSpc>
                <a:spcPct val="100000"/>
              </a:lnSpc>
              <a:spcBef>
                <a:spcPts val="0"/>
              </a:spcBef>
              <a:spcAft>
                <a:spcPts val="0"/>
              </a:spcAft>
              <a:buSzPts val="1400"/>
              <a:buNone/>
            </a:pPr>
            <a:r>
              <a:t/>
            </a:r>
            <a:endParaRPr sz="105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6dae9e7bab_0_1273:notes"/>
          <p:cNvSpPr/>
          <p:nvPr>
            <p:ph idx="2" type="sldImg"/>
          </p:nvPr>
        </p:nvSpPr>
        <p:spPr>
          <a:xfrm>
            <a:off x="481013" y="361950"/>
            <a:ext cx="6138862"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g26dae9e7bab_0_1273: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366" name="Google Shape;366;g26dae9e7bab_0_1273:notes"/>
          <p:cNvSpPr txBox="1"/>
          <p:nvPr>
            <p:ph idx="1" type="body"/>
          </p:nvPr>
        </p:nvSpPr>
        <p:spPr>
          <a:xfrm>
            <a:off x="479425" y="3924000"/>
            <a:ext cx="6142038"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400"/>
              <a:buFont typeface="Arial"/>
              <a:buNone/>
            </a:pPr>
            <a:r>
              <a:rPr b="1" lang="de-DE" sz="1150"/>
              <a:t>Beschreibung</a:t>
            </a:r>
            <a:endParaRPr sz="1150"/>
          </a:p>
          <a:p>
            <a:pPr indent="0" lvl="0" marL="0" rtl="0" algn="l">
              <a:lnSpc>
                <a:spcPct val="100000"/>
              </a:lnSpc>
              <a:spcBef>
                <a:spcPts val="0"/>
              </a:spcBef>
              <a:spcAft>
                <a:spcPts val="0"/>
              </a:spcAft>
              <a:buClr>
                <a:schemeClr val="dk1"/>
              </a:buClr>
              <a:buSzPts val="1100"/>
              <a:buFont typeface="Arial"/>
              <a:buNone/>
            </a:pPr>
            <a:r>
              <a:rPr lang="de-DE" sz="1150"/>
              <a:t>In der Abbildung sind die Anteile der Umweltfußabdrücke der Herstellung, Errichtung, der</a:t>
            </a:r>
            <a:endParaRPr sz="1150"/>
          </a:p>
          <a:p>
            <a:pPr indent="0" lvl="0" marL="0" rtl="0" algn="l">
              <a:lnSpc>
                <a:spcPct val="100000"/>
              </a:lnSpc>
              <a:spcBef>
                <a:spcPts val="0"/>
              </a:spcBef>
              <a:spcAft>
                <a:spcPts val="0"/>
              </a:spcAft>
              <a:buClr>
                <a:schemeClr val="dk1"/>
              </a:buClr>
              <a:buSzPts val="1100"/>
              <a:buFont typeface="Arial"/>
              <a:buNone/>
            </a:pPr>
            <a:r>
              <a:rPr lang="de-DE" sz="1150"/>
              <a:t>Modernisierung und der Nutzung und des Betriebes von Wohn- und Nichtwohngebäuden an den</a:t>
            </a:r>
            <a:endParaRPr sz="1150"/>
          </a:p>
          <a:p>
            <a:pPr indent="0" lvl="0" marL="0" rtl="0" algn="l">
              <a:lnSpc>
                <a:spcPct val="100000"/>
              </a:lnSpc>
              <a:spcBef>
                <a:spcPts val="0"/>
              </a:spcBef>
              <a:spcAft>
                <a:spcPts val="0"/>
              </a:spcAft>
              <a:buClr>
                <a:schemeClr val="dk1"/>
              </a:buClr>
              <a:buSzPts val="1100"/>
              <a:buFont typeface="Arial"/>
              <a:buNone/>
            </a:pPr>
            <a:r>
              <a:rPr lang="de-DE" sz="1150"/>
              <a:t>globalen Umweltfußabdrücken in parts per million (ppm) dargestellt. Als Vergleichsgröße ist der</a:t>
            </a:r>
            <a:endParaRPr sz="1150"/>
          </a:p>
          <a:p>
            <a:pPr indent="0" lvl="0" marL="0" rtl="0" algn="l">
              <a:lnSpc>
                <a:spcPct val="100000"/>
              </a:lnSpc>
              <a:spcBef>
                <a:spcPts val="0"/>
              </a:spcBef>
              <a:spcAft>
                <a:spcPts val="0"/>
              </a:spcAft>
              <a:buClr>
                <a:schemeClr val="dk1"/>
              </a:buClr>
              <a:buSzPts val="1100"/>
              <a:buFont typeface="Arial"/>
              <a:buNone/>
            </a:pPr>
            <a:r>
              <a:rPr lang="de-DE" sz="1150"/>
              <a:t>Anteil der Wertschöpfung des Handlungsfelds «Errichtung und Nutzung von Hochbauten» an der</a:t>
            </a:r>
            <a:endParaRPr sz="1150"/>
          </a:p>
          <a:p>
            <a:pPr indent="0" lvl="0" marL="0" rtl="0" algn="l">
              <a:lnSpc>
                <a:spcPct val="100000"/>
              </a:lnSpc>
              <a:spcBef>
                <a:spcPts val="0"/>
              </a:spcBef>
              <a:spcAft>
                <a:spcPts val="0"/>
              </a:spcAft>
              <a:buClr>
                <a:schemeClr val="dk1"/>
              </a:buClr>
              <a:buSzPts val="1100"/>
              <a:buFont typeface="Arial"/>
              <a:buNone/>
            </a:pPr>
            <a:r>
              <a:rPr lang="de-DE" sz="1150"/>
              <a:t>Wertschöpfung der gesamten Weltwirtschaft in ppm dargestellt. Die Pfeile zeigen die notwendige Reduktion (...) der jeweiligen Umweltfußabdrücke zur Einhaltung der planetaren Grenzen.</a:t>
            </a:r>
            <a:endParaRPr sz="1150"/>
          </a:p>
          <a:p>
            <a:pPr indent="0" lvl="0" marL="0" rtl="0" algn="l">
              <a:lnSpc>
                <a:spcPct val="100000"/>
              </a:lnSpc>
              <a:spcBef>
                <a:spcPts val="0"/>
              </a:spcBef>
              <a:spcAft>
                <a:spcPts val="0"/>
              </a:spcAft>
              <a:buClr>
                <a:schemeClr val="dk1"/>
              </a:buClr>
              <a:buSzPts val="1100"/>
              <a:buFont typeface="Arial"/>
              <a:buNone/>
            </a:pPr>
            <a:r>
              <a:rPr lang="de-DE" sz="1150"/>
              <a:t>Den größten Anteil an den globalen Umweltauswirkungen (in ppm) hat das Handlungsfeld</a:t>
            </a:r>
            <a:endParaRPr sz="1150"/>
          </a:p>
          <a:p>
            <a:pPr indent="0" lvl="0" marL="0" rtl="0" algn="l">
              <a:lnSpc>
                <a:spcPct val="100000"/>
              </a:lnSpc>
              <a:spcBef>
                <a:spcPts val="0"/>
              </a:spcBef>
              <a:spcAft>
                <a:spcPts val="0"/>
              </a:spcAft>
              <a:buClr>
                <a:schemeClr val="dk1"/>
              </a:buClr>
              <a:buSzPts val="1100"/>
              <a:buFont typeface="Arial"/>
              <a:buNone/>
            </a:pPr>
            <a:r>
              <a:rPr lang="de-DE" sz="1150"/>
              <a:t>«Errichtung und Nutzung von Hochbauten» beim THG-Fußabdruck, gefolgt vom Luftver-</a:t>
            </a:r>
            <a:endParaRPr sz="1150"/>
          </a:p>
          <a:p>
            <a:pPr indent="0" lvl="0" marL="0" rtl="0" algn="l">
              <a:lnSpc>
                <a:spcPct val="100000"/>
              </a:lnSpc>
              <a:spcBef>
                <a:spcPts val="0"/>
              </a:spcBef>
              <a:spcAft>
                <a:spcPts val="0"/>
              </a:spcAft>
              <a:buClr>
                <a:schemeClr val="dk1"/>
              </a:buClr>
              <a:buSzPts val="1100"/>
              <a:buFont typeface="Arial"/>
              <a:buNone/>
            </a:pPr>
            <a:r>
              <a:rPr lang="de-DE" sz="1150"/>
              <a:t>schmutzungs-Fußabdruck. Die Anteile beider Fußabdrücke an den globalen Fußabdrücken sind</a:t>
            </a:r>
            <a:endParaRPr sz="1150"/>
          </a:p>
          <a:p>
            <a:pPr indent="0" lvl="0" marL="0" rtl="0" algn="l">
              <a:lnSpc>
                <a:spcPct val="100000"/>
              </a:lnSpc>
              <a:spcBef>
                <a:spcPts val="0"/>
              </a:spcBef>
              <a:spcAft>
                <a:spcPts val="0"/>
              </a:spcAft>
              <a:buClr>
                <a:schemeClr val="dk1"/>
              </a:buClr>
              <a:buSzPts val="1100"/>
              <a:buFont typeface="Arial"/>
              <a:buNone/>
            </a:pPr>
            <a:r>
              <a:rPr lang="de-DE" sz="1150"/>
              <a:t>höher als der Anteil des Handlungsfelds «Errichtung und Nutzung von Hochbauten» an der</a:t>
            </a:r>
            <a:endParaRPr sz="1150"/>
          </a:p>
          <a:p>
            <a:pPr indent="0" lvl="0" marL="0" rtl="0" algn="l">
              <a:lnSpc>
                <a:spcPct val="100000"/>
              </a:lnSpc>
              <a:spcBef>
                <a:spcPts val="0"/>
              </a:spcBef>
              <a:spcAft>
                <a:spcPts val="0"/>
              </a:spcAft>
              <a:buClr>
                <a:schemeClr val="dk1"/>
              </a:buClr>
              <a:buSzPts val="1100"/>
              <a:buFont typeface="Arial"/>
              <a:buNone/>
            </a:pPr>
            <a:r>
              <a:rPr lang="de-DE" sz="1150"/>
              <a:t>globalen Wertschöpfung.</a:t>
            </a:r>
            <a:endParaRPr sz="1150"/>
          </a:p>
          <a:p>
            <a:pPr indent="0" lvl="0" marL="0" rtl="0" algn="l">
              <a:lnSpc>
                <a:spcPct val="100000"/>
              </a:lnSpc>
              <a:spcBef>
                <a:spcPts val="0"/>
              </a:spcBef>
              <a:spcAft>
                <a:spcPts val="0"/>
              </a:spcAft>
              <a:buClr>
                <a:schemeClr val="dk1"/>
              </a:buClr>
              <a:buSzPts val="1100"/>
              <a:buFont typeface="Arial"/>
              <a:buNone/>
            </a:pPr>
            <a:r>
              <a:t/>
            </a:r>
            <a:endParaRPr sz="1150"/>
          </a:p>
          <a:p>
            <a:pPr indent="0" lvl="0" marL="0" rtl="0" algn="l">
              <a:lnSpc>
                <a:spcPct val="100000"/>
              </a:lnSpc>
              <a:spcBef>
                <a:spcPts val="0"/>
              </a:spcBef>
              <a:spcAft>
                <a:spcPts val="0"/>
              </a:spcAft>
              <a:buClr>
                <a:schemeClr val="dk1"/>
              </a:buClr>
              <a:buSzPts val="1100"/>
              <a:buFont typeface="Arial"/>
              <a:buNone/>
            </a:pPr>
            <a:r>
              <a:rPr lang="de-DE" sz="1150"/>
              <a:t>Die in der Abbildung aufgezeigte Reduktion der THG-Emissionen basiert auf dem globalen Grenzwert</a:t>
            </a:r>
            <a:endParaRPr sz="1150"/>
          </a:p>
          <a:p>
            <a:pPr indent="0" lvl="0" marL="0" rtl="0" algn="l">
              <a:lnSpc>
                <a:spcPct val="100000"/>
              </a:lnSpc>
              <a:spcBef>
                <a:spcPts val="0"/>
              </a:spcBef>
              <a:spcAft>
                <a:spcPts val="0"/>
              </a:spcAft>
              <a:buClr>
                <a:schemeClr val="dk1"/>
              </a:buClr>
              <a:buSzPts val="1100"/>
              <a:buFont typeface="Arial"/>
              <a:buNone/>
            </a:pPr>
            <a:r>
              <a:rPr lang="de-DE" sz="1150"/>
              <a:t>berechnet nach Dao et al. (2015). Die Berechnungen nach Dao et al. (2015) widerspiegeln eine 50</a:t>
            </a:r>
            <a:endParaRPr sz="1150"/>
          </a:p>
          <a:p>
            <a:pPr indent="0" lvl="0" marL="0" rtl="0" algn="l">
              <a:lnSpc>
                <a:spcPct val="100000"/>
              </a:lnSpc>
              <a:spcBef>
                <a:spcPts val="0"/>
              </a:spcBef>
              <a:spcAft>
                <a:spcPts val="0"/>
              </a:spcAft>
              <a:buClr>
                <a:schemeClr val="dk1"/>
              </a:buClr>
              <a:buSzPts val="1100"/>
              <a:buFont typeface="Arial"/>
              <a:buNone/>
            </a:pPr>
            <a:r>
              <a:rPr lang="de-DE" sz="1150"/>
              <a:t>% Wahrscheinlichkeit, den Anstieg der Temperatur bis 2100 unterhalb 2°C gegenüber dem vorindustriellen Niveau zu halten. Neuere wissenschaftliche Erkenntnisse zeigen auf, dass ein</a:t>
            </a:r>
            <a:endParaRPr sz="1150"/>
          </a:p>
          <a:p>
            <a:pPr indent="0" lvl="0" marL="0" rtl="0" algn="l">
              <a:lnSpc>
                <a:spcPct val="100000"/>
              </a:lnSpc>
              <a:spcBef>
                <a:spcPts val="0"/>
              </a:spcBef>
              <a:spcAft>
                <a:spcPts val="0"/>
              </a:spcAft>
              <a:buClr>
                <a:schemeClr val="dk1"/>
              </a:buClr>
              <a:buSzPts val="1100"/>
              <a:buFont typeface="Arial"/>
              <a:buNone/>
            </a:pPr>
            <a:r>
              <a:rPr lang="de-DE" sz="1150"/>
              <a:t>maximaler Anstieg der Temperatur um weniger als 1.5°C anzustreben ist (IPCC 2019). Auf Basis</a:t>
            </a:r>
            <a:endParaRPr sz="1150"/>
          </a:p>
          <a:p>
            <a:pPr indent="0" lvl="0" marL="0" rtl="0" algn="l">
              <a:lnSpc>
                <a:spcPct val="100000"/>
              </a:lnSpc>
              <a:spcBef>
                <a:spcPts val="0"/>
              </a:spcBef>
              <a:spcAft>
                <a:spcPts val="0"/>
              </a:spcAft>
              <a:buClr>
                <a:schemeClr val="dk1"/>
              </a:buClr>
              <a:buSzPts val="1100"/>
              <a:buFont typeface="Arial"/>
              <a:buNone/>
            </a:pPr>
            <a:r>
              <a:rPr lang="de-DE" sz="1150"/>
              <a:t>des Paris-Abkommen (UNFCCC 2015) fordern die IPCC Wissenschafter deshalb Netto-Null</a:t>
            </a:r>
            <a:endParaRPr sz="1150"/>
          </a:p>
          <a:p>
            <a:pPr indent="0" lvl="0" marL="0" rtl="0" algn="l">
              <a:lnSpc>
                <a:spcPct val="100000"/>
              </a:lnSpc>
              <a:spcBef>
                <a:spcPts val="0"/>
              </a:spcBef>
              <a:spcAft>
                <a:spcPts val="0"/>
              </a:spcAft>
              <a:buClr>
                <a:schemeClr val="dk1"/>
              </a:buClr>
              <a:buSzPts val="1800"/>
              <a:buNone/>
            </a:pPr>
            <a:r>
              <a:rPr lang="de-DE" sz="1150"/>
              <a:t>Emissionen bis spätestens 2050.” (BBSR 2020)</a:t>
            </a:r>
            <a:endParaRPr sz="1150"/>
          </a:p>
          <a:p>
            <a:pPr indent="0" lvl="0" marL="0" rtl="0" algn="l">
              <a:lnSpc>
                <a:spcPct val="100000"/>
              </a:lnSpc>
              <a:spcBef>
                <a:spcPts val="0"/>
              </a:spcBef>
              <a:spcAft>
                <a:spcPts val="0"/>
              </a:spcAft>
              <a:buClr>
                <a:schemeClr val="dk1"/>
              </a:buClr>
              <a:buSzPts val="1800"/>
              <a:buFont typeface="Arial"/>
              <a:buNone/>
            </a:pPr>
            <a:r>
              <a:rPr lang="de-DE" sz="1150"/>
              <a:t> </a:t>
            </a:r>
            <a:endParaRPr sz="1150"/>
          </a:p>
          <a:p>
            <a:pPr indent="0" lvl="0" marL="0" rtl="0" algn="l">
              <a:lnSpc>
                <a:spcPct val="100000"/>
              </a:lnSpc>
              <a:spcBef>
                <a:spcPts val="0"/>
              </a:spcBef>
              <a:spcAft>
                <a:spcPts val="0"/>
              </a:spcAft>
              <a:buClr>
                <a:schemeClr val="dk1"/>
              </a:buClr>
              <a:buSzPts val="1800"/>
              <a:buFont typeface="Arial"/>
              <a:buNone/>
            </a:pPr>
            <a:r>
              <a:rPr b="1" lang="de-DE" sz="1150"/>
              <a:t>Aufgabe</a:t>
            </a:r>
            <a:endParaRPr b="1" sz="1150"/>
          </a:p>
          <a:p>
            <a:pPr indent="-171450" lvl="0" marL="171450" rtl="0" algn="l">
              <a:lnSpc>
                <a:spcPct val="100000"/>
              </a:lnSpc>
              <a:spcBef>
                <a:spcPts val="0"/>
              </a:spcBef>
              <a:spcAft>
                <a:spcPts val="0"/>
              </a:spcAft>
              <a:buClr>
                <a:schemeClr val="dk1"/>
              </a:buClr>
              <a:buSzPts val="1100"/>
              <a:buChar char="•"/>
            </a:pPr>
            <a:r>
              <a:rPr lang="de-DE" sz="1150"/>
              <a:t>In welchen Bereichen und in welchem Umfang muss der Gebäudesektor seinen Fußabdruck besonders stark reduzieren, um die Klimaziele zu erreichen? </a:t>
            </a:r>
            <a:endParaRPr b="1" sz="1150"/>
          </a:p>
          <a:p>
            <a:pPr indent="0" lvl="0" marL="0" rtl="0" algn="l">
              <a:lnSpc>
                <a:spcPct val="100000"/>
              </a:lnSpc>
              <a:spcBef>
                <a:spcPts val="0"/>
              </a:spcBef>
              <a:spcAft>
                <a:spcPts val="0"/>
              </a:spcAft>
              <a:buClr>
                <a:schemeClr val="dk1"/>
              </a:buClr>
              <a:buSzPts val="900"/>
              <a:buFont typeface="Arial"/>
              <a:buNone/>
            </a:pPr>
            <a:r>
              <a:t/>
            </a:r>
            <a:endParaRPr b="1" sz="1150"/>
          </a:p>
          <a:p>
            <a:pPr indent="0" lvl="0" marL="0" rtl="0" algn="l">
              <a:lnSpc>
                <a:spcPct val="100000"/>
              </a:lnSpc>
              <a:spcBef>
                <a:spcPts val="0"/>
              </a:spcBef>
              <a:spcAft>
                <a:spcPts val="0"/>
              </a:spcAft>
              <a:buClr>
                <a:schemeClr val="dk1"/>
              </a:buClr>
              <a:buSzPts val="900"/>
              <a:buFont typeface="Arial"/>
              <a:buNone/>
            </a:pPr>
            <a:r>
              <a:rPr b="1" lang="de-DE" sz="1150"/>
              <a:t>Quelle:</a:t>
            </a:r>
            <a:endParaRPr b="1" sz="1150"/>
          </a:p>
          <a:p>
            <a:pPr indent="-180975" lvl="0" marL="180975" rtl="0" algn="l">
              <a:lnSpc>
                <a:spcPct val="100000"/>
              </a:lnSpc>
              <a:spcBef>
                <a:spcPts val="0"/>
              </a:spcBef>
              <a:spcAft>
                <a:spcPts val="0"/>
              </a:spcAft>
              <a:buClr>
                <a:schemeClr val="dk1"/>
              </a:buClr>
              <a:buSzPts val="800"/>
              <a:buFont typeface="Calibri"/>
              <a:buChar char="●"/>
            </a:pPr>
            <a:r>
              <a:rPr lang="de-DE" sz="1000"/>
              <a:t>BBSR (2020): Umweltfußabdruck von Gebäude in Deutschland. Kurzstudie zu sektorübergreifenden Wirkungen des Handlungsfelds “Errichtung und Nutzung von Hochbauten” auf Klima und Umwelt. https://www.bbsr.bund.de/BBSR/DE/veroeffentlichungen/bbsr-online/2020/bbsr-online-17-2020-dl.pdf?__blob=publicationFile&amp;v=3</a:t>
            </a:r>
            <a:endParaRPr b="1" sz="1000"/>
          </a:p>
          <a:p>
            <a:pPr indent="0" lvl="0" marL="0" rtl="0" algn="l">
              <a:lnSpc>
                <a:spcPct val="100000"/>
              </a:lnSpc>
              <a:spcBef>
                <a:spcPts val="0"/>
              </a:spcBef>
              <a:spcAft>
                <a:spcPts val="0"/>
              </a:spcAft>
              <a:buSzPts val="1400"/>
              <a:buNone/>
            </a:pPr>
            <a:r>
              <a:t/>
            </a:r>
            <a:endParaRPr sz="11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6dae9e7bab_0_179:notes"/>
          <p:cNvSpPr/>
          <p:nvPr>
            <p:ph idx="2" type="sldImg"/>
          </p:nvPr>
        </p:nvSpPr>
        <p:spPr>
          <a:xfrm>
            <a:off x="482600" y="361950"/>
            <a:ext cx="6138863"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g26dae9e7bab_0_179:notes"/>
          <p:cNvSpPr txBox="1"/>
          <p:nvPr>
            <p:ph idx="1" type="body"/>
          </p:nvPr>
        </p:nvSpPr>
        <p:spPr>
          <a:xfrm>
            <a:off x="479426" y="3924002"/>
            <a:ext cx="6145200" cy="5508871"/>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t>Beschreibung</a:t>
            </a:r>
            <a:endParaRPr/>
          </a:p>
          <a:p>
            <a:pPr indent="0" lvl="0" marL="0" rtl="0" algn="l">
              <a:lnSpc>
                <a:spcPct val="100000"/>
              </a:lnSpc>
              <a:spcBef>
                <a:spcPts val="0"/>
              </a:spcBef>
              <a:spcAft>
                <a:spcPts val="0"/>
              </a:spcAft>
              <a:buSzPts val="1400"/>
              <a:buNone/>
            </a:pPr>
            <a:r>
              <a:rPr lang="de-DE"/>
              <a:t>Der Klimawandel wird zum größten Teil direkt durch die Verbrennung fossiler Energieträger wie Kohle, Öl und Gas hervorgebracht. Wenn wir einen Blick auf unser Leben werfen und bilanzieren, welche Teilbereiche für die Emissionen von Treibhausgas-Äquivalenten (CO</a:t>
            </a:r>
            <a:r>
              <a:rPr baseline="-25000" lang="de-DE"/>
              <a:t>2</a:t>
            </a:r>
            <a:r>
              <a:rPr lang="de-DE"/>
              <a:t>-Äq) verantwortlich sind, so zeigen sich 5 Bereiche: Das Wohnen, die Stromnutzung, die Mobilität, die Ernährung, die öffentliche Infrastruktur und der Konsum. Am meisten trägt unser Konsum zum Klimawandel bei. Bei den ersten 4 Bereichen kann man leicht einen Beitrag leisten, um die Emissionen durch Verhaltensänderungen zu mindern:</a:t>
            </a:r>
            <a:endParaRPr/>
          </a:p>
          <a:p>
            <a:pPr indent="-171450" lvl="0" marL="171450" rtl="0" algn="l">
              <a:lnSpc>
                <a:spcPct val="100000"/>
              </a:lnSpc>
              <a:spcBef>
                <a:spcPts val="0"/>
              </a:spcBef>
              <a:spcAft>
                <a:spcPts val="0"/>
              </a:spcAft>
              <a:buSzPts val="1100"/>
              <a:buFont typeface="Arial"/>
              <a:buChar char="•"/>
            </a:pPr>
            <a:r>
              <a:rPr lang="de-DE"/>
              <a:t>Wohnen mit 18%: Hier kann Heizwärme eingespart werden durch ein Herunterdrehen der Heizung oder durch eine Wärmedämmung des Gebäudes.</a:t>
            </a:r>
            <a:endParaRPr/>
          </a:p>
          <a:p>
            <a:pPr indent="-171450" lvl="0" marL="171450" rtl="0" algn="l">
              <a:lnSpc>
                <a:spcPct val="100000"/>
              </a:lnSpc>
              <a:spcBef>
                <a:spcPts val="0"/>
              </a:spcBef>
              <a:spcAft>
                <a:spcPts val="0"/>
              </a:spcAft>
              <a:buSzPts val="1100"/>
              <a:buFont typeface="Arial"/>
              <a:buChar char="•"/>
            </a:pPr>
            <a:r>
              <a:rPr lang="de-DE"/>
              <a:t>Strom mit 6%: Durch die Nutzung möglichst stromsparender Geräte (hohe Energieeffizienzklassen wie B oder A) kann eine gleiche Leistung erbracht werden, die aber viel weniger Strom verbraucht.</a:t>
            </a:r>
            <a:endParaRPr/>
          </a:p>
          <a:p>
            <a:pPr indent="-171450" lvl="0" marL="171450" rtl="0" algn="l">
              <a:lnSpc>
                <a:spcPct val="100000"/>
              </a:lnSpc>
              <a:spcBef>
                <a:spcPts val="0"/>
              </a:spcBef>
              <a:spcAft>
                <a:spcPts val="0"/>
              </a:spcAft>
              <a:buSzPts val="1100"/>
              <a:buFont typeface="Arial"/>
              <a:buChar char="•"/>
            </a:pPr>
            <a:r>
              <a:rPr lang="de-DE"/>
              <a:t>Mobilität mit 19%: Einfach weniger Autofahren und stattdessen Bahn, Bus oder Fahrrad nutzen oder viele Strecken zu Fuß zurücklegen. Den Urlaub lieber mit der Bahn oder dem Fernbus antreten.</a:t>
            </a:r>
            <a:endParaRPr/>
          </a:p>
          <a:p>
            <a:pPr indent="-171450" lvl="0" marL="171450" rtl="0" algn="l">
              <a:lnSpc>
                <a:spcPct val="100000"/>
              </a:lnSpc>
              <a:spcBef>
                <a:spcPts val="0"/>
              </a:spcBef>
              <a:spcAft>
                <a:spcPts val="0"/>
              </a:spcAft>
              <a:buSzPts val="1100"/>
              <a:buFont typeface="Arial"/>
              <a:buChar char="•"/>
            </a:pPr>
            <a:r>
              <a:rPr lang="de-DE"/>
              <a:t>Ernährung mit 15%: Man muss nicht Veganer werden, es bringt schon viel wenn man den Konsum von Rindfleisch reduziert,  insgesamt weniger Fleisch und Reis isst sowie den Anteil an hochfetthaltigen Milchprodukten (vor allem Käse und Butter) verringert.</a:t>
            </a:r>
            <a:endParaRPr/>
          </a:p>
          <a:p>
            <a:pPr indent="0" lvl="0" marL="0" rtl="0" algn="l">
              <a:lnSpc>
                <a:spcPct val="100000"/>
              </a:lnSpc>
              <a:spcBef>
                <a:spcPts val="0"/>
              </a:spcBef>
              <a:spcAft>
                <a:spcPts val="0"/>
              </a:spcAft>
              <a:buSzPts val="1100"/>
              <a:buFont typeface="Arial"/>
              <a:buNone/>
            </a:pPr>
            <a:r>
              <a:t/>
            </a:r>
            <a:endParaRPr b="1"/>
          </a:p>
          <a:p>
            <a:pPr indent="0" lvl="0" marL="0" rtl="0" algn="l">
              <a:lnSpc>
                <a:spcPct val="100000"/>
              </a:lnSpc>
              <a:spcBef>
                <a:spcPts val="0"/>
              </a:spcBef>
              <a:spcAft>
                <a:spcPts val="0"/>
              </a:spcAft>
              <a:buSzPts val="1100"/>
              <a:buFont typeface="Arial"/>
              <a:buNone/>
            </a:pPr>
            <a:r>
              <a:rPr b="1" lang="de-DE"/>
              <a:t>Aufgabe</a:t>
            </a:r>
            <a:endParaRPr/>
          </a:p>
          <a:p>
            <a:pPr indent="-171450" lvl="0" marL="171450" rtl="0" algn="l">
              <a:lnSpc>
                <a:spcPct val="100000"/>
              </a:lnSpc>
              <a:spcBef>
                <a:spcPts val="0"/>
              </a:spcBef>
              <a:spcAft>
                <a:spcPts val="0"/>
              </a:spcAft>
              <a:buSzPts val="1100"/>
              <a:buFont typeface="Arial"/>
              <a:buChar char="•"/>
            </a:pPr>
            <a:r>
              <a:rPr lang="de-DE"/>
              <a:t>Welchen Beitrag leistet Ihr Betrieb zum Klimawandel?</a:t>
            </a:r>
            <a:endParaRPr/>
          </a:p>
          <a:p>
            <a:pPr indent="-171450" lvl="0" marL="171450" rtl="0" algn="l">
              <a:lnSpc>
                <a:spcPct val="100000"/>
              </a:lnSpc>
              <a:spcBef>
                <a:spcPts val="0"/>
              </a:spcBef>
              <a:spcAft>
                <a:spcPts val="0"/>
              </a:spcAft>
              <a:buSzPts val="1100"/>
              <a:buFont typeface="Arial"/>
              <a:buChar char="•"/>
            </a:pPr>
            <a:r>
              <a:rPr lang="de-DE"/>
              <a:t>Was unternehmen Sie in Ihrem Betrieb, um CO</a:t>
            </a:r>
            <a:r>
              <a:rPr baseline="-25000" lang="de-DE"/>
              <a:t>2</a:t>
            </a:r>
            <a:r>
              <a:rPr lang="de-DE"/>
              <a:t>-Emissionen zu verringern?</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de-DE"/>
              <a:t>Quelle</a:t>
            </a:r>
            <a:endParaRPr b="1"/>
          </a:p>
          <a:p>
            <a:pPr indent="-171450" lvl="0" marL="171450" rtl="0" algn="l">
              <a:lnSpc>
                <a:spcPct val="100000"/>
              </a:lnSpc>
              <a:spcBef>
                <a:spcPts val="0"/>
              </a:spcBef>
              <a:spcAft>
                <a:spcPts val="0"/>
              </a:spcAft>
              <a:buSzPts val="1200"/>
              <a:buFont typeface="Arial"/>
              <a:buChar char="•"/>
            </a:pPr>
            <a:r>
              <a:rPr lang="de-DE"/>
              <a:t>Umweltbundesamt 2021: Konsum und Umwelt: Zentrale Handlungsfelder. Online: https://www.umweltbundesamt.de/themen/wirtschaft-konsum/konsum-umwelt-zentrale-handlungsfelder#bedarfsfelder</a:t>
            </a:r>
            <a:endParaRPr/>
          </a:p>
        </p:txBody>
      </p:sp>
      <p:sp>
        <p:nvSpPr>
          <p:cNvPr id="89" name="Google Shape;89;g26dae9e7bab_0_179: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67cda2415d_0_0:notes"/>
          <p:cNvSpPr/>
          <p:nvPr>
            <p:ph idx="2" type="sldImg"/>
          </p:nvPr>
        </p:nvSpPr>
        <p:spPr>
          <a:xfrm>
            <a:off x="482600" y="361950"/>
            <a:ext cx="6138863"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g267cda2415d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382" name="Google Shape;382;g267cda2415d_0_0:notes"/>
          <p:cNvSpPr txBox="1"/>
          <p:nvPr>
            <p:ph idx="1" type="body"/>
          </p:nvPr>
        </p:nvSpPr>
        <p:spPr>
          <a:xfrm>
            <a:off x="481014" y="3924002"/>
            <a:ext cx="6142037" cy="463889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latin typeface="Calibri"/>
                <a:ea typeface="Calibri"/>
                <a:cs typeface="Calibri"/>
                <a:sym typeface="Calibri"/>
              </a:rPr>
              <a:t>Beschreibung</a:t>
            </a:r>
            <a:endParaRPr>
              <a:latin typeface="Calibri"/>
              <a:ea typeface="Calibri"/>
              <a:cs typeface="Calibri"/>
              <a:sym typeface="Calibri"/>
            </a:endParaRPr>
          </a:p>
          <a:p>
            <a:pPr indent="0" lvl="0" marL="0" rtl="0" algn="l">
              <a:lnSpc>
                <a:spcPct val="100000"/>
              </a:lnSpc>
              <a:spcBef>
                <a:spcPts val="200"/>
              </a:spcBef>
              <a:spcAft>
                <a:spcPts val="0"/>
              </a:spcAft>
              <a:buSzPts val="1400"/>
              <a:buNone/>
            </a:pPr>
            <a:r>
              <a:rPr lang="de-DE">
                <a:latin typeface="Calibri"/>
                <a:ea typeface="Calibri"/>
                <a:cs typeface="Calibri"/>
                <a:sym typeface="Calibri"/>
              </a:rPr>
              <a:t>Die Klimakrise wird zum größten Teil direkt durch die Verbrennung fossiler Energieträger wie Kohle, Öl und Gas hervorgebracht. Wenn wir einen Blick auf unser Leben werfen und bilanzieren, welche Teilbereiche für die Emissionen von Treibhausgas-Äquivalenten (CO</a:t>
            </a:r>
            <a:r>
              <a:rPr baseline="-25000" lang="de-DE">
                <a:latin typeface="Calibri"/>
                <a:ea typeface="Calibri"/>
                <a:cs typeface="Calibri"/>
                <a:sym typeface="Calibri"/>
              </a:rPr>
              <a:t>2</a:t>
            </a:r>
            <a:r>
              <a:rPr lang="de-DE">
                <a:latin typeface="Calibri"/>
                <a:ea typeface="Calibri"/>
                <a:cs typeface="Calibri"/>
                <a:sym typeface="Calibri"/>
              </a:rPr>
              <a:t>-Äq) verantwortlich sind, so zeigen sich mehrere Bereiche: Die Energiewirtschaft, die Strom zur Verfügung stellt, der Verkehr, die Industrie, Hauswärme, Landwirtschaft, Bodennutzung und Abfälle. </a:t>
            </a:r>
            <a:endParaRPr>
              <a:latin typeface="Calibri"/>
              <a:ea typeface="Calibri"/>
              <a:cs typeface="Calibri"/>
              <a:sym typeface="Calibri"/>
            </a:endParaRPr>
          </a:p>
          <a:p>
            <a:pPr indent="0" lvl="0" marL="0" rtl="0" algn="l">
              <a:lnSpc>
                <a:spcPct val="100000"/>
              </a:lnSpc>
              <a:spcBef>
                <a:spcPts val="0"/>
              </a:spcBef>
              <a:spcAft>
                <a:spcPts val="0"/>
              </a:spcAft>
              <a:buSzPts val="1100"/>
              <a:buFont typeface="Arial"/>
              <a:buNone/>
            </a:pPr>
            <a:r>
              <a:t/>
            </a:r>
            <a:endParaRPr b="1">
              <a:latin typeface="Calibri"/>
              <a:ea typeface="Calibri"/>
              <a:cs typeface="Calibri"/>
              <a:sym typeface="Calibri"/>
            </a:endParaRPr>
          </a:p>
          <a:p>
            <a:pPr indent="0" lvl="0" marL="0" rtl="0" algn="l">
              <a:lnSpc>
                <a:spcPct val="100000"/>
              </a:lnSpc>
              <a:spcBef>
                <a:spcPts val="0"/>
              </a:spcBef>
              <a:spcAft>
                <a:spcPts val="0"/>
              </a:spcAft>
              <a:buSzPts val="1100"/>
              <a:buFont typeface="Arial"/>
              <a:buNone/>
            </a:pPr>
            <a:r>
              <a:rPr b="1" lang="de-DE">
                <a:latin typeface="Calibri"/>
                <a:ea typeface="Calibri"/>
                <a:cs typeface="Calibri"/>
                <a:sym typeface="Calibri"/>
              </a:rPr>
              <a:t>Aufgabe </a:t>
            </a:r>
            <a:endParaRPr/>
          </a:p>
          <a:p>
            <a:pPr indent="-171450" lvl="0" marL="171450" rtl="0" algn="l">
              <a:lnSpc>
                <a:spcPct val="100000"/>
              </a:lnSpc>
              <a:spcBef>
                <a:spcPts val="0"/>
              </a:spcBef>
              <a:spcAft>
                <a:spcPts val="0"/>
              </a:spcAft>
              <a:buSzPts val="1100"/>
              <a:buFont typeface="Arial"/>
              <a:buChar char="•"/>
            </a:pPr>
            <a:r>
              <a:rPr lang="de-DE">
                <a:solidFill>
                  <a:schemeClr val="dk1"/>
                </a:solidFill>
                <a:latin typeface="Calibri"/>
                <a:ea typeface="Calibri"/>
                <a:cs typeface="Calibri"/>
                <a:sym typeface="Calibri"/>
              </a:rPr>
              <a:t>In welchen Bereichen benötigt Ihr Betrieb Energie?</a:t>
            </a:r>
            <a:endParaRPr>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1">
              <a:latin typeface="Calibri"/>
              <a:ea typeface="Calibri"/>
              <a:cs typeface="Calibri"/>
              <a:sym typeface="Calibri"/>
            </a:endParaRPr>
          </a:p>
          <a:p>
            <a:pPr indent="0" lvl="0" marL="0" rtl="0" algn="l">
              <a:lnSpc>
                <a:spcPct val="100000"/>
              </a:lnSpc>
              <a:spcBef>
                <a:spcPts val="0"/>
              </a:spcBef>
              <a:spcAft>
                <a:spcPts val="0"/>
              </a:spcAft>
              <a:buSzPts val="1400"/>
              <a:buNone/>
            </a:pPr>
            <a:r>
              <a:rPr b="1" lang="de-DE">
                <a:latin typeface="Calibri"/>
                <a:ea typeface="Calibri"/>
                <a:cs typeface="Calibri"/>
                <a:sym typeface="Calibri"/>
              </a:rPr>
              <a:t>Quelle </a:t>
            </a:r>
            <a:endParaRPr/>
          </a:p>
          <a:p>
            <a:pPr indent="-171450" lvl="0" marL="171450" rtl="0" algn="l">
              <a:lnSpc>
                <a:spcPct val="100000"/>
              </a:lnSpc>
              <a:spcBef>
                <a:spcPts val="0"/>
              </a:spcBef>
              <a:spcAft>
                <a:spcPts val="0"/>
              </a:spcAft>
              <a:buSzPts val="1200"/>
              <a:buFont typeface="Arial"/>
              <a:buChar char="•"/>
            </a:pPr>
            <a:r>
              <a:rPr lang="de-DE">
                <a:latin typeface="Calibri"/>
                <a:ea typeface="Calibri"/>
                <a:cs typeface="Calibri"/>
                <a:sym typeface="Calibri"/>
              </a:rPr>
              <a:t>Henschel, Karl - Martin 2020: Handbuch Klimaschutz. Basiswissen, Fakten Maßnahmen. Oekom Verlag München 2020, S. 24-25</a:t>
            </a:r>
            <a:endParaRPr>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05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6dae9e7bab_0_1352:notes"/>
          <p:cNvSpPr/>
          <p:nvPr>
            <p:ph idx="2" type="sldImg"/>
          </p:nvPr>
        </p:nvSpPr>
        <p:spPr>
          <a:xfrm>
            <a:off x="481013" y="361950"/>
            <a:ext cx="6138862"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6" name="Google Shape;396;g26dae9e7bab_0_1352:notes"/>
          <p:cNvSpPr txBox="1"/>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397" name="Google Shape;397;g26dae9e7bab_0_1352:notes"/>
          <p:cNvSpPr txBox="1"/>
          <p:nvPr>
            <p:ph idx="1" type="body"/>
          </p:nvPr>
        </p:nvSpPr>
        <p:spPr>
          <a:xfrm>
            <a:off x="478803" y="3924002"/>
            <a:ext cx="6143700" cy="6310613"/>
          </a:xfrm>
          <a:prstGeom prst="rect">
            <a:avLst/>
          </a:prstGeom>
          <a:noFill/>
          <a:ln>
            <a:noFill/>
          </a:ln>
        </p:spPr>
        <p:txBody>
          <a:bodyPr anchorCtr="0" anchor="t" bIns="94825" lIns="94825" spcFirstLastPara="1" rIns="94825" wrap="square" tIns="94825">
            <a:noAutofit/>
          </a:bodyPr>
          <a:lstStyle/>
          <a:p>
            <a:pPr indent="0" lvl="0" marL="0" rtl="0" algn="l">
              <a:lnSpc>
                <a:spcPct val="100000"/>
              </a:lnSpc>
              <a:spcBef>
                <a:spcPts val="0"/>
              </a:spcBef>
              <a:spcAft>
                <a:spcPts val="0"/>
              </a:spcAft>
              <a:buSzPts val="1400"/>
              <a:buNone/>
            </a:pPr>
            <a:r>
              <a:rPr b="1" lang="de-DE" sz="1100">
                <a:solidFill>
                  <a:schemeClr val="dk1"/>
                </a:solidFill>
                <a:latin typeface="Calibri"/>
                <a:ea typeface="Calibri"/>
                <a:cs typeface="Calibri"/>
                <a:sym typeface="Calibri"/>
              </a:rPr>
              <a:t>Beschreibung</a:t>
            </a:r>
            <a:endParaRPr sz="1100"/>
          </a:p>
          <a:p>
            <a:pPr indent="0" lvl="0" marL="0" marR="0" rtl="0" algn="l">
              <a:lnSpc>
                <a:spcPct val="100000"/>
              </a:lnSpc>
              <a:spcBef>
                <a:spcPts val="0"/>
              </a:spcBef>
              <a:spcAft>
                <a:spcPts val="0"/>
              </a:spcAft>
              <a:buClr>
                <a:srgbClr val="000000"/>
              </a:buClr>
              <a:buSzPts val="1600"/>
              <a:buFont typeface="Arial"/>
              <a:buNone/>
            </a:pPr>
            <a:r>
              <a:rPr b="0" i="0" lang="de-DE" sz="1100" u="none" cap="none" strike="noStrike">
                <a:solidFill>
                  <a:schemeClr val="dk1"/>
                </a:solidFill>
                <a:latin typeface="Calibri"/>
                <a:ea typeface="Calibri"/>
                <a:cs typeface="Calibri"/>
                <a:sym typeface="Calibri"/>
              </a:rPr>
              <a:t>Mehr als 70 % aller Treibhausgasemissionen entstehen durch die Nutzung von Kohle, Erdöl und Erdgas, v.a. um den Energiebedarf zu decken. </a:t>
            </a:r>
            <a:endParaRPr sz="1100"/>
          </a:p>
          <a:p>
            <a:pPr indent="0" lvl="0" marL="0" marR="0" rtl="0" algn="l">
              <a:lnSpc>
                <a:spcPct val="100000"/>
              </a:lnSpc>
              <a:spcBef>
                <a:spcPts val="0"/>
              </a:spcBef>
              <a:spcAft>
                <a:spcPts val="0"/>
              </a:spcAft>
              <a:buClr>
                <a:srgbClr val="000000"/>
              </a:buClr>
              <a:buSzPts val="1600"/>
              <a:buFont typeface="Arial"/>
              <a:buNone/>
            </a:pPr>
            <a:r>
              <a:rPr b="0" i="0" lang="de-DE" sz="1100" u="none" cap="none" strike="noStrike">
                <a:solidFill>
                  <a:schemeClr val="dk1"/>
                </a:solidFill>
                <a:latin typeface="Calibri"/>
                <a:ea typeface="Calibri"/>
                <a:cs typeface="Calibri"/>
                <a:sym typeface="Calibri"/>
              </a:rPr>
              <a:t>Rund 20 % aller Emissionen entstehen durch Landwirtschaft und Landnutzung, v.a. durch Konsum tierischer Produkte.</a:t>
            </a:r>
            <a:endParaRPr sz="1100"/>
          </a:p>
          <a:p>
            <a:pPr indent="0" lvl="0" marL="0" rtl="0" algn="l">
              <a:lnSpc>
                <a:spcPct val="100000"/>
              </a:lnSpc>
              <a:spcBef>
                <a:spcPts val="0"/>
              </a:spcBef>
              <a:spcAft>
                <a:spcPts val="0"/>
              </a:spcAft>
              <a:buSzPts val="1400"/>
              <a:buNone/>
            </a:pPr>
            <a:r>
              <a:rPr lang="de-DE" sz="1100">
                <a:solidFill>
                  <a:schemeClr val="dk1"/>
                </a:solidFill>
                <a:latin typeface="Calibri"/>
                <a:ea typeface="Calibri"/>
                <a:cs typeface="Calibri"/>
                <a:sym typeface="Calibri"/>
              </a:rPr>
              <a:t>Der Gebäudesektor (Wohngebäude, öffentliche und geschäftliche Gebäude insgesamt) ist für 17,1% der Emissionen verantwortlich und übersteigt damit die Emissionen, die im Verkehrssektor entstehen.</a:t>
            </a:r>
            <a:endParaRPr sz="1100"/>
          </a:p>
          <a:p>
            <a:pPr indent="0" lvl="0" marL="0" marR="0" rtl="0" algn="l">
              <a:lnSpc>
                <a:spcPct val="100000"/>
              </a:lnSpc>
              <a:spcBef>
                <a:spcPts val="0"/>
              </a:spcBef>
              <a:spcAft>
                <a:spcPts val="0"/>
              </a:spcAft>
              <a:buClr>
                <a:srgbClr val="000000"/>
              </a:buClr>
              <a:buSzPts val="1400"/>
              <a:buFont typeface="Arial"/>
              <a:buNone/>
            </a:pPr>
            <a:r>
              <a:t/>
            </a:r>
            <a:endParaRPr b="1"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de-DE" sz="1100">
                <a:solidFill>
                  <a:schemeClr val="dk1"/>
                </a:solidFill>
                <a:latin typeface="Calibri"/>
                <a:ea typeface="Calibri"/>
                <a:cs typeface="Calibri"/>
                <a:sym typeface="Calibri"/>
              </a:rPr>
              <a:t>Aufgabe</a:t>
            </a:r>
            <a:endParaRPr sz="1100"/>
          </a:p>
          <a:p>
            <a:pPr indent="-171450" lvl="0" marL="171450" marR="0" rtl="0" algn="l">
              <a:lnSpc>
                <a:spcPct val="100000"/>
              </a:lnSpc>
              <a:spcBef>
                <a:spcPts val="0"/>
              </a:spcBef>
              <a:spcAft>
                <a:spcPts val="0"/>
              </a:spcAft>
              <a:buClr>
                <a:srgbClr val="000000"/>
              </a:buClr>
              <a:buSzPts val="1400"/>
              <a:buFont typeface="Arial"/>
              <a:buChar char="•"/>
            </a:pPr>
            <a:r>
              <a:rPr lang="de-DE" sz="1100">
                <a:solidFill>
                  <a:schemeClr val="dk1"/>
                </a:solidFill>
                <a:latin typeface="Calibri"/>
                <a:ea typeface="Calibri"/>
                <a:cs typeface="Calibri"/>
                <a:sym typeface="Calibri"/>
              </a:rPr>
              <a:t>Wie können Sie als Schornsteinfeger oder Schornsteinfegerin dazu beitragen, dass CO</a:t>
            </a:r>
            <a:r>
              <a:rPr baseline="-25000" lang="de-DE" sz="1100">
                <a:solidFill>
                  <a:schemeClr val="dk1"/>
                </a:solidFill>
                <a:latin typeface="Calibri"/>
                <a:ea typeface="Calibri"/>
                <a:cs typeface="Calibri"/>
                <a:sym typeface="Calibri"/>
              </a:rPr>
              <a:t>2</a:t>
            </a:r>
            <a:r>
              <a:rPr lang="de-DE" sz="1100">
                <a:solidFill>
                  <a:schemeClr val="dk1"/>
                </a:solidFill>
                <a:latin typeface="Calibri"/>
                <a:ea typeface="Calibri"/>
                <a:cs typeface="Calibri"/>
                <a:sym typeface="Calibri"/>
              </a:rPr>
              <a:t>-Emissionen verringert oder vermieden werden?</a:t>
            </a:r>
            <a:endParaRPr/>
          </a:p>
          <a:p>
            <a:pPr indent="0" lvl="0" marL="0" marR="0" rtl="0" algn="l">
              <a:lnSpc>
                <a:spcPct val="100000"/>
              </a:lnSpc>
              <a:spcBef>
                <a:spcPts val="0"/>
              </a:spcBef>
              <a:spcAft>
                <a:spcPts val="0"/>
              </a:spcAft>
              <a:buClr>
                <a:srgbClr val="000000"/>
              </a:buClr>
              <a:buSzPts val="1400"/>
              <a:buNone/>
            </a:pPr>
            <a:r>
              <a:t/>
            </a:r>
            <a:endParaRPr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None/>
            </a:pPr>
            <a:r>
              <a:rPr b="1" lang="de-DE" sz="1100"/>
              <a:t>Beispiele</a:t>
            </a:r>
            <a:endParaRPr b="1"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de-DE" sz="1100" u="none" cap="none" strike="noStrike">
                <a:solidFill>
                  <a:schemeClr val="dk1"/>
                </a:solidFill>
                <a:latin typeface="Calibri"/>
                <a:ea typeface="Calibri"/>
                <a:cs typeface="Calibri"/>
                <a:sym typeface="Calibri"/>
              </a:rPr>
              <a:t>Schornsteinfegerinnen und Schornsteinfegern haben v.a. im Gebäudesektor Einfluss auf die Reduktion von Treibhausgasen. Einerseits, indem sie Heizungsanlagen regelmäßig kontrollieren und warten, Schadstoffgrenzen und auf Einhaltung gesetzlicher Vorgaben kontrollieren, bestehende Anlagen optimieren, neue Anlagen richtig dimensionieren und alte Anlagen nachrüsten oder außer Betrieb nehmen. Andererseits kommt Schornsteinfegerinnen und Schornsteinfegern zunehmend die Rolle von Energieberatern und Energieberaterinnen zu. Sie beraten zu:</a:t>
            </a:r>
            <a:endParaRPr sz="1100"/>
          </a:p>
          <a:p>
            <a:pPr indent="-171450" lvl="1"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Dämmung der Gebäudehülle, um den Energiebedarf zu reduzieren</a:t>
            </a:r>
            <a:endParaRPr sz="1100"/>
          </a:p>
          <a:p>
            <a:pPr indent="-171450" lvl="1"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Austausch alter Heizsysteme durch energieeffizientere Geräte</a:t>
            </a:r>
            <a:endParaRPr sz="1100"/>
          </a:p>
          <a:p>
            <a:pPr indent="-171450" lvl="1"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Austausch von Öl- und Gasheizungen durch emissionsfreie bzw. –arme Heizsysteme aus Wärmepumpe, Photovoltaik, BHKW, ggf. Fernwärme etc.</a:t>
            </a:r>
            <a:endParaRPr sz="1100"/>
          </a:p>
          <a:p>
            <a:pPr indent="-171450" lvl="1"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Förderprogrammen</a:t>
            </a:r>
            <a:endParaRPr sz="1100"/>
          </a:p>
          <a:p>
            <a:pPr indent="-171450" lvl="1"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Ressourcenschonenden Heizungseinstellungen (z.B. Nachtabsenkung) und Emissionsarmen Anheizmethoden (Holzheizung)</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1" sz="11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100">
                <a:solidFill>
                  <a:schemeClr val="dk1"/>
                </a:solidFill>
                <a:latin typeface="Calibri"/>
                <a:ea typeface="Calibri"/>
                <a:cs typeface="Calibri"/>
                <a:sym typeface="Calibri"/>
              </a:rPr>
              <a:t>Quellen und Abbildung</a:t>
            </a:r>
            <a:endParaRPr sz="1100"/>
          </a:p>
          <a:p>
            <a:pPr indent="-171450" lvl="0" marL="171450" rtl="0" algn="l">
              <a:lnSpc>
                <a:spcPct val="100000"/>
              </a:lnSpc>
              <a:spcBef>
                <a:spcPts val="0"/>
              </a:spcBef>
              <a:spcAft>
                <a:spcPts val="0"/>
              </a:spcAft>
              <a:buSzPts val="1400"/>
              <a:buFont typeface="Arial"/>
              <a:buChar char="•"/>
            </a:pPr>
            <a:r>
              <a:rPr lang="de-DE" sz="1050"/>
              <a:t>Verursacher der weltweiten menschengemachten Treibhausgasemissionen im Jahr 2018 in Prozent von </a:t>
            </a:r>
            <a:r>
              <a:rPr lang="de-DE" sz="1050">
                <a:solidFill>
                  <a:schemeClr val="dk1"/>
                </a:solidFill>
                <a:latin typeface="Calibri"/>
                <a:ea typeface="Calibri"/>
                <a:cs typeface="Calibri"/>
                <a:sym typeface="Calibri"/>
              </a:rPr>
              <a:t>David Nelles und Christian Serrer, eigene Darstellung durch Stephan Arnold, lizenziert unter </a:t>
            </a:r>
            <a:r>
              <a:rPr lang="de-DE" sz="1050" u="sng">
                <a:solidFill>
                  <a:schemeClr val="dk1"/>
                </a:solidFill>
                <a:latin typeface="Calibri"/>
                <a:ea typeface="Calibri"/>
                <a:cs typeface="Calibri"/>
                <a:sym typeface="Calibri"/>
                <a:hlinkClick r:id="rId2">
                  <a:extLst>
                    <a:ext uri="{A12FA001-AC4F-418D-AE19-62706E023703}">
                      <ahyp:hlinkClr val="tx"/>
                    </a:ext>
                  </a:extLst>
                </a:hlinkClick>
              </a:rPr>
              <a:t>CC BY 4.0</a:t>
            </a:r>
            <a:r>
              <a:rPr lang="de-DE" sz="1050">
                <a:solidFill>
                  <a:schemeClr val="dk1"/>
                </a:solidFill>
                <a:latin typeface="Calibri"/>
                <a:ea typeface="Calibri"/>
                <a:cs typeface="Calibri"/>
                <a:sym typeface="Calibri"/>
              </a:rPr>
              <a:t>.</a:t>
            </a:r>
            <a:endParaRPr sz="1050"/>
          </a:p>
          <a:p>
            <a:pPr indent="-171450" lvl="0" marL="171450" marR="0" rtl="0" algn="l">
              <a:lnSpc>
                <a:spcPct val="100000"/>
              </a:lnSpc>
              <a:spcBef>
                <a:spcPts val="0"/>
              </a:spcBef>
              <a:spcAft>
                <a:spcPts val="0"/>
              </a:spcAft>
              <a:buClr>
                <a:srgbClr val="000000"/>
              </a:buClr>
              <a:buSzPts val="1400"/>
              <a:buFont typeface="Arial"/>
              <a:buChar char="•"/>
            </a:pPr>
            <a:r>
              <a:rPr b="0" i="0" lang="de-DE" sz="1050" cap="none" strike="noStrike">
                <a:solidFill>
                  <a:schemeClr val="dk1"/>
                </a:solidFill>
                <a:latin typeface="Calibri"/>
                <a:ea typeface="Calibri"/>
                <a:cs typeface="Calibri"/>
                <a:sym typeface="Calibri"/>
              </a:rPr>
              <a:t>Umweltbundesamt (Hrsg. 2020): Heizen mit Holz. Ein Ratgeber zum richtigen und sauberen Heizen. Online:</a:t>
            </a:r>
            <a:r>
              <a:rPr b="0" i="0" lang="de-DE" sz="1050" u="sng" cap="none" strike="noStrike">
                <a:solidFill>
                  <a:schemeClr val="dk1"/>
                </a:solidFill>
                <a:latin typeface="Calibri"/>
                <a:ea typeface="Calibri"/>
                <a:cs typeface="Calibri"/>
                <a:sym typeface="Calibri"/>
                <a:hlinkClick r:id="rId3">
                  <a:extLst>
                    <a:ext uri="{A12FA001-AC4F-418D-AE19-62706E023703}">
                      <ahyp:hlinkClr val="tx"/>
                    </a:ext>
                  </a:extLst>
                </a:hlinkClick>
              </a:rPr>
              <a:t> www.umweltbundesamt.de/sites/default/files/medien/1410/publikationen/2020_heizen_mit_holz_bf.pdf</a:t>
            </a:r>
            <a:endParaRPr b="0" i="0" sz="1050"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400"/>
              <a:buFont typeface="Arial"/>
              <a:buChar char="•"/>
            </a:pPr>
            <a:r>
              <a:rPr b="0" i="0" lang="de-DE" sz="1050" cap="none" strike="noStrike">
                <a:solidFill>
                  <a:schemeClr val="dk1"/>
                </a:solidFill>
                <a:latin typeface="Calibri"/>
                <a:ea typeface="Calibri"/>
                <a:cs typeface="Calibri"/>
                <a:sym typeface="Calibri"/>
              </a:rPr>
              <a:t>Hentschel, Karl-Martin et al. (2020): Handbuch Klimaschutz. Wie Deutschland das 1,5-Grad-Ziel einhalten kann. </a:t>
            </a:r>
            <a:endParaRPr b="0" i="0" sz="1050"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6dae9e7bab_0_1506:notes"/>
          <p:cNvSpPr/>
          <p:nvPr>
            <p:ph idx="2" type="sldImg"/>
          </p:nvPr>
        </p:nvSpPr>
        <p:spPr>
          <a:xfrm>
            <a:off x="481013" y="361950"/>
            <a:ext cx="6138862"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g26dae9e7bab_0_1506:notes"/>
          <p:cNvSpPr txBox="1"/>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410" name="Google Shape;410;g26dae9e7bab_0_1506:notes"/>
          <p:cNvSpPr txBox="1"/>
          <p:nvPr>
            <p:ph idx="1" type="body"/>
          </p:nvPr>
        </p:nvSpPr>
        <p:spPr>
          <a:xfrm>
            <a:off x="478803" y="3924002"/>
            <a:ext cx="6143700" cy="5961000"/>
          </a:xfrm>
          <a:prstGeom prst="rect">
            <a:avLst/>
          </a:prstGeom>
          <a:noFill/>
          <a:ln>
            <a:noFill/>
          </a:ln>
        </p:spPr>
        <p:txBody>
          <a:bodyPr anchorCtr="0" anchor="t" bIns="94825" lIns="94825" spcFirstLastPara="1" rIns="94825" wrap="square" tIns="94825">
            <a:noAutofit/>
          </a:bodyPr>
          <a:lstStyle/>
          <a:p>
            <a:pPr indent="0" lvl="0" marL="0" rtl="0" algn="l">
              <a:lnSpc>
                <a:spcPct val="100000"/>
              </a:lnSpc>
              <a:spcBef>
                <a:spcPts val="0"/>
              </a:spcBef>
              <a:spcAft>
                <a:spcPts val="0"/>
              </a:spcAft>
              <a:buSzPts val="1400"/>
              <a:buNone/>
            </a:pPr>
            <a:r>
              <a:rPr b="1" lang="de-DE">
                <a:latin typeface="Calibri"/>
                <a:ea typeface="Calibri"/>
                <a:cs typeface="Calibri"/>
                <a:sym typeface="Calibri"/>
              </a:rPr>
              <a:t>Beschreibung</a:t>
            </a:r>
            <a:endParaRPr/>
          </a:p>
          <a:p>
            <a:pPr indent="0" lvl="0" marL="0" marR="0" rtl="0" algn="l">
              <a:lnSpc>
                <a:spcPct val="100000"/>
              </a:lnSpc>
              <a:spcBef>
                <a:spcPts val="0"/>
              </a:spcBef>
              <a:spcAft>
                <a:spcPts val="0"/>
              </a:spcAft>
              <a:buClr>
                <a:srgbClr val="000000"/>
              </a:buClr>
              <a:buSzPts val="1400"/>
              <a:buFont typeface="Arial"/>
              <a:buNone/>
            </a:pPr>
            <a:r>
              <a:rPr lang="de-DE">
                <a:latin typeface="Calibri"/>
                <a:ea typeface="Calibri"/>
                <a:cs typeface="Calibri"/>
                <a:sym typeface="Calibri"/>
              </a:rPr>
              <a:t>Die Abbildung zeigt den </a:t>
            </a:r>
            <a:r>
              <a:rPr b="0" i="0" lang="de-DE" u="none" cap="none" strike="noStrike">
                <a:solidFill>
                  <a:schemeClr val="dk1"/>
                </a:solidFill>
                <a:latin typeface="Calibri"/>
                <a:ea typeface="Calibri"/>
                <a:cs typeface="Calibri"/>
                <a:sym typeface="Calibri"/>
              </a:rPr>
              <a:t>Primärenergieeinsatz, bezogen auf den Materialverbrauch, der erforderlich ist, um einen R-Wert (Wärmedurchgangskoeffizienten) von 4.2 K*m²/W zu erreichen. Bei diesem R-Wert strömt bei einer Temperaturdifferenz (innen/außen) von 4,2 K pro m²´Fläche ein Wärmestrom von 1 W.</a:t>
            </a:r>
            <a:br>
              <a:rPr b="0" i="0" lang="de-DE" u="none" cap="none" strike="noStrike">
                <a:solidFill>
                  <a:schemeClr val="dk1"/>
                </a:solidFill>
                <a:latin typeface="Calibri"/>
                <a:ea typeface="Calibri"/>
                <a:cs typeface="Calibri"/>
                <a:sym typeface="Calibri"/>
              </a:rPr>
            </a:br>
            <a:endParaRPr b="0" i="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de-DE" u="none" cap="none" strike="noStrike">
                <a:solidFill>
                  <a:srgbClr val="548135"/>
                </a:solidFill>
                <a:latin typeface="Calibri"/>
                <a:ea typeface="Calibri"/>
                <a:cs typeface="Calibri"/>
                <a:sym typeface="Calibri"/>
              </a:rPr>
              <a:t>GRÜN: </a:t>
            </a:r>
            <a:r>
              <a:rPr b="0" i="0" lang="de-DE" u="none" cap="none" strike="noStrike">
                <a:solidFill>
                  <a:schemeClr val="dk1"/>
                </a:solidFill>
                <a:latin typeface="Calibri"/>
                <a:ea typeface="Calibri"/>
                <a:cs typeface="Calibri"/>
                <a:sym typeface="Calibri"/>
              </a:rPr>
              <a:t>häufig als ökologisch klassifizierte Dämmstoffe</a:t>
            </a:r>
            <a:br>
              <a:rPr b="0" i="0" lang="de-DE" u="none" cap="none" strike="noStrike">
                <a:solidFill>
                  <a:schemeClr val="dk1"/>
                </a:solidFill>
                <a:latin typeface="Calibri"/>
                <a:ea typeface="Calibri"/>
                <a:cs typeface="Calibri"/>
                <a:sym typeface="Calibri"/>
              </a:rPr>
            </a:br>
            <a:r>
              <a:rPr b="0" i="0" lang="de-DE" u="none" cap="none" strike="noStrike">
                <a:solidFill>
                  <a:srgbClr val="595959"/>
                </a:solidFill>
                <a:latin typeface="Calibri"/>
                <a:ea typeface="Calibri"/>
                <a:cs typeface="Calibri"/>
                <a:sym typeface="Calibri"/>
              </a:rPr>
              <a:t>GRAU: </a:t>
            </a:r>
            <a:r>
              <a:rPr b="0" i="0" lang="de-DE" u="none" cap="none" strike="noStrike">
                <a:solidFill>
                  <a:schemeClr val="dk1"/>
                </a:solidFill>
                <a:latin typeface="Calibri"/>
                <a:ea typeface="Calibri"/>
                <a:cs typeface="Calibri"/>
                <a:sym typeface="Calibri"/>
              </a:rPr>
              <a:t>konventionelle Schaum- und Mineralfaser-Dämmstoffe</a:t>
            </a:r>
            <a:endParaRPr/>
          </a:p>
          <a:p>
            <a:pPr indent="0" lvl="0" marL="0" marR="0" rtl="0" algn="l">
              <a:lnSpc>
                <a:spcPct val="100000"/>
              </a:lnSpc>
              <a:spcBef>
                <a:spcPts val="0"/>
              </a:spcBef>
              <a:spcAft>
                <a:spcPts val="0"/>
              </a:spcAft>
              <a:buClr>
                <a:srgbClr val="000000"/>
              </a:buClr>
              <a:buSzPts val="1400"/>
              <a:buFont typeface="Arial"/>
              <a:buNone/>
            </a:pPr>
            <a:r>
              <a:t/>
            </a:r>
            <a:endParaRPr b="0" i="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de-DE" u="none" cap="none" strike="noStrike">
                <a:solidFill>
                  <a:schemeClr val="dk1"/>
                </a:solidFill>
                <a:latin typeface="Calibri"/>
                <a:ea typeface="Calibri"/>
                <a:cs typeface="Calibri"/>
                <a:sym typeface="Calibri"/>
              </a:rPr>
              <a:t>Die Abbildung verdeutlicht, dass einige Dämmstoffe (Blähton, Calciumsilikat), die als ökologisch bezeichnet werden, deutlich mehr Energie bei der Herstellung benötigen, als die konventionellen Materialien. Vorzuziehen sind ökologische Dämmstoffe mit geringem Energiebedarf bei der Herstellung wie Zellulose, Stroh-Einblasdämmung und Holzfaser-Einblasdämmung.</a:t>
            </a:r>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a:solidFill>
                  <a:schemeClr val="dk1"/>
                </a:solidFill>
                <a:latin typeface="Calibri"/>
                <a:ea typeface="Calibri"/>
                <a:cs typeface="Calibri"/>
                <a:sym typeface="Calibri"/>
              </a:rPr>
              <a:t>Aufgaben</a:t>
            </a:r>
            <a:endParaRPr/>
          </a:p>
          <a:p>
            <a:pPr indent="-171450" lvl="0" marL="171450" rtl="0" algn="l">
              <a:lnSpc>
                <a:spcPct val="100000"/>
              </a:lnSpc>
              <a:spcBef>
                <a:spcPts val="0"/>
              </a:spcBef>
              <a:spcAft>
                <a:spcPts val="0"/>
              </a:spcAft>
              <a:buClr>
                <a:schemeClr val="dk1"/>
              </a:buClr>
              <a:buSzPts val="1212"/>
              <a:buFont typeface="Arial"/>
              <a:buChar char="•"/>
            </a:pPr>
            <a:r>
              <a:rPr lang="de-DE">
                <a:solidFill>
                  <a:schemeClr val="dk1"/>
                </a:solidFill>
                <a:latin typeface="Calibri"/>
                <a:ea typeface="Calibri"/>
                <a:cs typeface="Calibri"/>
                <a:sym typeface="Calibri"/>
              </a:rPr>
              <a:t>Was fällt auf?</a:t>
            </a:r>
            <a:endParaRPr b="0" i="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12"/>
              <a:buFont typeface="Arial"/>
              <a:buChar char="•"/>
            </a:pPr>
            <a:r>
              <a:rPr b="0" i="0" lang="de-DE" u="none" cap="none" strike="noStrike">
                <a:solidFill>
                  <a:schemeClr val="dk1"/>
                </a:solidFill>
                <a:latin typeface="Calibri"/>
                <a:ea typeface="Calibri"/>
                <a:cs typeface="Calibri"/>
                <a:sym typeface="Calibri"/>
              </a:rPr>
              <a:t>Welche der Dämmstoffe sind unter dem Aspekt des Klimaschutzes empfehlenswert?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1">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a:solidFill>
                  <a:schemeClr val="dk1"/>
                </a:solidFill>
                <a:latin typeface="Calibri"/>
                <a:ea typeface="Calibri"/>
                <a:cs typeface="Calibri"/>
                <a:sym typeface="Calibri"/>
              </a:rPr>
              <a:t>Quellen </a:t>
            </a:r>
            <a:endParaRPr/>
          </a:p>
          <a:p>
            <a:pPr indent="-171450" lvl="0" marL="171450" rtl="0" algn="l">
              <a:lnSpc>
                <a:spcPct val="100000"/>
              </a:lnSpc>
              <a:spcBef>
                <a:spcPts val="0"/>
              </a:spcBef>
              <a:spcAft>
                <a:spcPts val="0"/>
              </a:spcAft>
              <a:buSzPts val="1212"/>
              <a:buFont typeface="Arial"/>
              <a:buChar char="•"/>
            </a:pPr>
            <a:r>
              <a:rPr lang="de-DE" u="sng">
                <a:solidFill>
                  <a:schemeClr val="dk1"/>
                </a:solidFill>
                <a:latin typeface="Calibri"/>
                <a:ea typeface="Calibri"/>
                <a:cs typeface="Calibri"/>
                <a:sym typeface="Calibri"/>
                <a:hlinkClick r:id="rId2">
                  <a:extLst>
                    <a:ext uri="{A12FA001-AC4F-418D-AE19-62706E023703}">
                      <ahyp:hlinkClr val="tx"/>
                    </a:ext>
                  </a:extLst>
                </a:hlinkClick>
              </a:rPr>
              <a:t>Nachhaltigkeit von Dämmstoffen</a:t>
            </a:r>
            <a:r>
              <a:rPr lang="de-DE">
                <a:solidFill>
                  <a:schemeClr val="dk1"/>
                </a:solidFill>
                <a:latin typeface="Calibri"/>
                <a:ea typeface="Calibri"/>
                <a:cs typeface="Calibri"/>
                <a:sym typeface="Calibri"/>
              </a:rPr>
              <a:t> von K. Paschko, 2020, grafisch bearbeitet durch Stephan Arnold, lizenziert unter </a:t>
            </a:r>
            <a:r>
              <a:rPr lang="de-DE" u="sng">
                <a:solidFill>
                  <a:schemeClr val="dk1"/>
                </a:solidFill>
                <a:latin typeface="Calibri"/>
                <a:ea typeface="Calibri"/>
                <a:cs typeface="Calibri"/>
                <a:sym typeface="Calibri"/>
                <a:hlinkClick r:id="rId3">
                  <a:extLst>
                    <a:ext uri="{A12FA001-AC4F-418D-AE19-62706E023703}">
                      <ahyp:hlinkClr val="tx"/>
                    </a:ext>
                  </a:extLst>
                </a:hlinkClick>
              </a:rPr>
              <a:t>CC BY 4.0</a:t>
            </a:r>
            <a:r>
              <a:rPr lang="de-DE">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indent="-171450" lvl="0" marL="176212" rtl="0" algn="l">
              <a:lnSpc>
                <a:spcPct val="100000"/>
              </a:lnSpc>
              <a:spcBef>
                <a:spcPts val="0"/>
              </a:spcBef>
              <a:spcAft>
                <a:spcPts val="0"/>
              </a:spcAft>
              <a:buClr>
                <a:schemeClr val="dk1"/>
              </a:buClr>
              <a:buSzPts val="1212"/>
              <a:buFont typeface="Arial"/>
              <a:buChar char="•"/>
            </a:pPr>
            <a:r>
              <a:rPr b="0" i="0" lang="de-DE" u="none" cap="none" strike="noStrike">
                <a:solidFill>
                  <a:schemeClr val="dk1"/>
                </a:solidFill>
                <a:latin typeface="Calibri"/>
                <a:ea typeface="Calibri"/>
                <a:cs typeface="Calibri"/>
                <a:sym typeface="Calibri"/>
              </a:rPr>
              <a:t>UfU (Hg.), Dorothea Carl und Marlies Bock (2017): Passivhausschulen werden aktiv. Online: https://www.ufu.de/wp-content/uploads/2017/01/UFU_Broschuere_Passivhaus-Schulen_digitale-Ausgabe.pdf </a:t>
            </a:r>
            <a:endParaRPr>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5be34df3b4_0_1151:notes"/>
          <p:cNvSpPr/>
          <p:nvPr>
            <p:ph idx="2" type="sldImg"/>
          </p:nvPr>
        </p:nvSpPr>
        <p:spPr>
          <a:xfrm>
            <a:off x="482600" y="361950"/>
            <a:ext cx="6138863"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1" name="Google Shape;421;g25be34df3b4_0_1151:notes"/>
          <p:cNvSpPr txBox="1"/>
          <p:nvPr>
            <p:ph idx="12" type="sldNum"/>
          </p:nvPr>
        </p:nvSpPr>
        <p:spPr>
          <a:xfrm>
            <a:off x="4023991" y="9704015"/>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422" name="Google Shape;422;g25be34df3b4_0_1151:notes"/>
          <p:cNvSpPr txBox="1"/>
          <p:nvPr>
            <p:ph idx="1" type="body"/>
          </p:nvPr>
        </p:nvSpPr>
        <p:spPr>
          <a:xfrm>
            <a:off x="479426" y="3924000"/>
            <a:ext cx="6145200" cy="46068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t>Beschreibung </a:t>
            </a:r>
            <a:endParaRPr/>
          </a:p>
          <a:p>
            <a:pPr indent="0" lvl="0" marL="0" rtl="0" algn="l">
              <a:lnSpc>
                <a:spcPct val="100000"/>
              </a:lnSpc>
              <a:spcBef>
                <a:spcPts val="0"/>
              </a:spcBef>
              <a:spcAft>
                <a:spcPts val="0"/>
              </a:spcAft>
              <a:buSzPts val="1400"/>
              <a:buNone/>
            </a:pPr>
            <a:r>
              <a:rPr lang="de-DE"/>
              <a:t>Auf der Folie sind wichtige Siegel aufgeführt und erläutert, die für die Metallindustrie einen. Rolle spielen.</a:t>
            </a:r>
            <a:endParaRPr/>
          </a:p>
          <a:p>
            <a:pPr indent="0" lvl="0" marL="0" rtl="0" algn="l">
              <a:lnSpc>
                <a:spcPct val="100000"/>
              </a:lnSpc>
              <a:spcBef>
                <a:spcPts val="0"/>
              </a:spcBef>
              <a:spcAft>
                <a:spcPts val="0"/>
              </a:spcAft>
              <a:buSzPts val="1400"/>
              <a:buNone/>
            </a:pPr>
            <a:r>
              <a:rPr lang="de-DE">
                <a:solidFill>
                  <a:schemeClr val="dk1"/>
                </a:solidFill>
                <a:latin typeface="Calibri"/>
                <a:ea typeface="Calibri"/>
                <a:cs typeface="Calibri"/>
                <a:sym typeface="Calibri"/>
              </a:rPr>
              <a:t>Die Orientierung auf Nachhaltigkeit beim Einkauf und / oder bei der Nutzung von Rohstoffen und Materialien bedeutet (zunächst) einen höheren Aufwand bei der Beschaffung entsprechender Informationen bzw. bei der Erlangung entsprechender Normen oder Siegel. Andererseits kann der Nachweis einen Nachhaltigkeitsorientierung zunehmend einen Wettbewerbsvorteil darstellen, bspw. bei Kreditanträgen bei der Bank, oder Fördermittelgebern, bzw. gegenüber der Versicherung, wenn es darum geht Risiken zu versichern, bzw. den aktiven Beitrag zum Klimaschutz nachzuweisen. </a:t>
            </a:r>
            <a:endParaRPr/>
          </a:p>
          <a:p>
            <a:pPr indent="0" lvl="0" marL="0" rtl="0" algn="l">
              <a:lnSpc>
                <a:spcPct val="100000"/>
              </a:lnSpc>
              <a:spcBef>
                <a:spcPts val="0"/>
              </a:spcBef>
              <a:spcAft>
                <a:spcPts val="0"/>
              </a:spcAft>
              <a:buSzPts val="1400"/>
              <a:buNone/>
            </a:pPr>
            <a:r>
              <a:t/>
            </a:r>
            <a:endParaRPr>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de-DE">
                <a:solidFill>
                  <a:schemeClr val="dk1"/>
                </a:solidFill>
                <a:latin typeface="Calibri"/>
                <a:ea typeface="Calibri"/>
                <a:cs typeface="Calibri"/>
                <a:sym typeface="Calibri"/>
              </a:rPr>
              <a:t>Aufgabenstellung</a:t>
            </a:r>
            <a:endParaRPr>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050"/>
              <a:buFont typeface="Arial"/>
              <a:buChar char="•"/>
            </a:pPr>
            <a:r>
              <a:rPr lang="de-DE">
                <a:solidFill>
                  <a:schemeClr val="dk1"/>
                </a:solidFill>
                <a:latin typeface="Calibri"/>
                <a:ea typeface="Calibri"/>
                <a:cs typeface="Calibri"/>
                <a:sym typeface="Calibri"/>
              </a:rPr>
              <a:t>Wie bewerten Sie die Siegel?</a:t>
            </a:r>
            <a:endParaRPr>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050"/>
              <a:buFont typeface="Arial"/>
              <a:buChar char="•"/>
            </a:pPr>
            <a:r>
              <a:rPr lang="de-DE">
                <a:solidFill>
                  <a:schemeClr val="dk1"/>
                </a:solidFill>
                <a:latin typeface="Calibri"/>
                <a:ea typeface="Calibri"/>
                <a:cs typeface="Calibri"/>
                <a:sym typeface="Calibri"/>
              </a:rPr>
              <a:t>Wie zeigen die Siegel, dass Unternehmen Nachhaltigkeitsansätze verfolgen können?</a:t>
            </a:r>
            <a:endParaRPr>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050"/>
              <a:buFont typeface="Arial"/>
              <a:buChar char="•"/>
            </a:pPr>
            <a:r>
              <a:rPr lang="de-DE">
                <a:solidFill>
                  <a:schemeClr val="dk1"/>
                </a:solidFill>
                <a:latin typeface="Calibri"/>
                <a:ea typeface="Calibri"/>
                <a:cs typeface="Calibri"/>
                <a:sym typeface="Calibri"/>
              </a:rPr>
              <a:t>Welche Siegel spielen bei Ihnen im Unternehmen bei der Beschaffung von Rohstoffen und Materialien eine Rolle?</a:t>
            </a:r>
            <a:endParaRPr>
              <a:latin typeface="Calibri"/>
              <a:ea typeface="Calibri"/>
              <a:cs typeface="Calibri"/>
              <a:sym typeface="Calibri"/>
            </a:endParaRPr>
          </a:p>
          <a:p>
            <a:pPr indent="0" lvl="0" marL="0" marR="0" rtl="0" algn="l">
              <a:lnSpc>
                <a:spcPct val="100000"/>
              </a:lnSpc>
              <a:spcBef>
                <a:spcPts val="400"/>
              </a:spcBef>
              <a:spcAft>
                <a:spcPts val="0"/>
              </a:spcAft>
              <a:buClr>
                <a:srgbClr val="000000"/>
              </a:buClr>
              <a:buSzPts val="1400"/>
              <a:buFont typeface="Arial"/>
              <a:buNone/>
            </a:pPr>
            <a:r>
              <a:rPr b="1" lang="de-DE">
                <a:solidFill>
                  <a:schemeClr val="dk1"/>
                </a:solidFill>
                <a:latin typeface="Calibri"/>
                <a:ea typeface="Calibri"/>
                <a:cs typeface="Calibri"/>
                <a:sym typeface="Calibri"/>
              </a:rPr>
              <a:t>Quellen für die Siegel</a:t>
            </a:r>
            <a:endParaRPr>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200"/>
              <a:buFont typeface="Arial"/>
              <a:buChar char="•"/>
            </a:pPr>
            <a:r>
              <a:rPr lang="de-DE">
                <a:solidFill>
                  <a:schemeClr val="dk1"/>
                </a:solidFill>
                <a:latin typeface="Calibri"/>
                <a:ea typeface="Calibri"/>
                <a:cs typeface="Calibri"/>
                <a:sym typeface="Calibri"/>
              </a:rPr>
              <a:t>Blauer Engel: </a:t>
            </a:r>
            <a:r>
              <a:rPr lang="de-DE" u="sng">
                <a:solidFill>
                  <a:schemeClr val="dk1"/>
                </a:solidFill>
                <a:latin typeface="Calibri"/>
                <a:ea typeface="Calibri"/>
                <a:cs typeface="Calibri"/>
                <a:sym typeface="Calibri"/>
                <a:hlinkClick r:id="rId2">
                  <a:extLst>
                    <a:ext uri="{A12FA001-AC4F-418D-AE19-62706E023703}">
                      <ahyp:hlinkClr val="tx"/>
                    </a:ext>
                  </a:extLst>
                </a:hlinkClick>
              </a:rPr>
              <a:t>https://www.blauer-engel.de/de/produktwelt/schmierstoffe-hydraulikfluessigkeiten-bis-12-2022</a:t>
            </a:r>
            <a:endParaRPr>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200"/>
              <a:buFont typeface="Arial"/>
              <a:buChar char="•"/>
            </a:pPr>
            <a:r>
              <a:rPr lang="de-DE">
                <a:solidFill>
                  <a:schemeClr val="dk1"/>
                </a:solidFill>
                <a:latin typeface="Calibri"/>
                <a:ea typeface="Calibri"/>
                <a:cs typeface="Calibri"/>
                <a:sym typeface="Calibri"/>
              </a:rPr>
              <a:t>Cradle-to-Cradle: https://c2ccertified.org/</a:t>
            </a:r>
            <a:endParaRPr>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200"/>
              <a:buFont typeface="Arial"/>
              <a:buChar char="•"/>
            </a:pPr>
            <a:r>
              <a:rPr lang="de-DE">
                <a:solidFill>
                  <a:schemeClr val="dk1"/>
                </a:solidFill>
                <a:latin typeface="Calibri"/>
                <a:ea typeface="Calibri"/>
                <a:cs typeface="Calibri"/>
                <a:sym typeface="Calibri"/>
              </a:rPr>
              <a:t>Zertifiziertes Energiemanagementsystem ISO 5001: </a:t>
            </a:r>
            <a:r>
              <a:rPr lang="de-DE" u="sng">
                <a:solidFill>
                  <a:schemeClr val="dk1"/>
                </a:solidFill>
                <a:latin typeface="Calibri"/>
                <a:ea typeface="Calibri"/>
                <a:cs typeface="Calibri"/>
                <a:sym typeface="Calibri"/>
                <a:hlinkClick r:id="rId3">
                  <a:extLst>
                    <a:ext uri="{A12FA001-AC4F-418D-AE19-62706E023703}">
                      <ahyp:hlinkClr val="tx"/>
                    </a:ext>
                  </a:extLst>
                </a:hlinkClick>
              </a:rPr>
              <a:t>https://www.tuvsud.com/de-de/dienstleistungen/auditierung-und-zertifizierung/energiemanagementsysteme/iso-50001</a:t>
            </a:r>
            <a:endParaRPr>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200"/>
              <a:buFont typeface="Arial"/>
              <a:buChar char="•"/>
            </a:pPr>
            <a:r>
              <a:rPr lang="de-DE">
                <a:solidFill>
                  <a:schemeClr val="dk1"/>
                </a:solidFill>
                <a:latin typeface="Calibri"/>
                <a:ea typeface="Calibri"/>
                <a:cs typeface="Calibri"/>
                <a:sym typeface="Calibri"/>
              </a:rPr>
              <a:t>Siegel Steel Sustainable Champion: </a:t>
            </a:r>
            <a:r>
              <a:rPr lang="de-DE" u="sng">
                <a:solidFill>
                  <a:schemeClr val="dk1"/>
                </a:solidFill>
                <a:latin typeface="Calibri"/>
                <a:ea typeface="Calibri"/>
                <a:cs typeface="Calibri"/>
                <a:sym typeface="Calibri"/>
                <a:hlinkClick r:id="rId4">
                  <a:extLst>
                    <a:ext uri="{A12FA001-AC4F-418D-AE19-62706E023703}">
                      <ahyp:hlinkClr val="tx"/>
                    </a:ext>
                  </a:extLst>
                </a:hlinkClick>
              </a:rPr>
              <a:t>https://worldsteel.org/steel-by-topic/sustainability/steel-recognitions/</a:t>
            </a:r>
            <a:endParaRPr>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78c926febb_0_0:notes"/>
          <p:cNvSpPr/>
          <p:nvPr>
            <p:ph idx="2" type="sldImg"/>
          </p:nvPr>
        </p:nvSpPr>
        <p:spPr>
          <a:xfrm>
            <a:off x="479425" y="358775"/>
            <a:ext cx="6145213"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0" name="Google Shape;440;g278c926febb_0_0:notes"/>
          <p:cNvSpPr txBox="1"/>
          <p:nvPr>
            <p:ph idx="1" type="body"/>
          </p:nvPr>
        </p:nvSpPr>
        <p:spPr>
          <a:xfrm>
            <a:off x="479425" y="3815989"/>
            <a:ext cx="6145213" cy="4857994"/>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0"/>
              </a:spcBef>
              <a:spcAft>
                <a:spcPts val="0"/>
              </a:spcAft>
              <a:buClr>
                <a:srgbClr val="000000"/>
              </a:buClr>
              <a:buSzPts val="1400"/>
              <a:buFont typeface="Arial"/>
              <a:buNone/>
            </a:pPr>
            <a:r>
              <a:rPr b="1" lang="de-DE"/>
              <a:t>Beschreibung</a:t>
            </a:r>
            <a:endParaRPr b="1"/>
          </a:p>
          <a:p>
            <a:pPr indent="-14399" lvl="0" marL="64800" marR="0" rtl="0" algn="l">
              <a:lnSpc>
                <a:spcPct val="100000"/>
              </a:lnSpc>
              <a:spcBef>
                <a:spcPts val="0"/>
              </a:spcBef>
              <a:spcAft>
                <a:spcPts val="0"/>
              </a:spcAft>
              <a:buClr>
                <a:srgbClr val="000000"/>
              </a:buClr>
              <a:buSzPts val="1400"/>
              <a:buFont typeface="Arial"/>
              <a:buNone/>
            </a:pPr>
            <a:r>
              <a:rPr lang="de-DE"/>
              <a:t>Die Effekte der Einführung neuer Technologien oder Abläufe können in Unternehmen verpuffen, wenn diese auf den Widerstand der Belegschaft stoßen bzw. Konflikte verursachen. Angst vor Veränderungen und damit Widerstand entsteht, wenn die Ziele der Veränderungen nicht klar kommuniziert werden oder wenn die Betroffen nicht oder zu wenig einbezogen sind, sie keine Perspektiven der Verbesserung für sich und ihrer Arbeitssituation erkennen. Veränderte Prozesse oder Arbeitsplätze können z.B. auch veränderte Kompetenzanforderungen mit sich bringen. Werden die Beschäftigten nicht darauf vorbereitet, dafür qualifiziert, ist der Widerstand vorprogrammiert. Deshalb ist bei allen Digitalisierungsprojekten schon mit Beginn der Planung, noch vor der Umsetzung, an eine Partizipation betroffener Gruppen, von Betriebsräten und anderen Stakeholdern angeraten.</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b="1" lang="de-DE"/>
              <a:t>Arbeitsaufgaben:</a:t>
            </a:r>
            <a:endParaRPr/>
          </a:p>
          <a:p>
            <a:pPr indent="-169199" lvl="0" marL="169199" marR="0" rtl="0" algn="l">
              <a:lnSpc>
                <a:spcPct val="100000"/>
              </a:lnSpc>
              <a:spcBef>
                <a:spcPts val="0"/>
              </a:spcBef>
              <a:spcAft>
                <a:spcPts val="0"/>
              </a:spcAft>
              <a:buClr>
                <a:srgbClr val="000000"/>
              </a:buClr>
              <a:buSzPts val="1400"/>
              <a:buFont typeface="Arial"/>
              <a:buChar char="•"/>
            </a:pPr>
            <a:r>
              <a:rPr lang="de-DE" sz="1200">
                <a:solidFill>
                  <a:schemeClr val="dk1"/>
                </a:solidFill>
                <a:latin typeface="Calibri"/>
                <a:ea typeface="Calibri"/>
                <a:cs typeface="Calibri"/>
                <a:sym typeface="Calibri"/>
              </a:rPr>
              <a:t>Welche Vorteile der Digitalisierung werden bei Ihnen genutzt? Welche Veränderungen sind noch geplant?</a:t>
            </a:r>
            <a:endParaRPr/>
          </a:p>
          <a:p>
            <a:pPr indent="-169199" lvl="0" marL="169199" marR="0" rtl="0" algn="l">
              <a:lnSpc>
                <a:spcPct val="100000"/>
              </a:lnSpc>
              <a:spcBef>
                <a:spcPts val="0"/>
              </a:spcBef>
              <a:spcAft>
                <a:spcPts val="0"/>
              </a:spcAft>
              <a:buClr>
                <a:srgbClr val="000000"/>
              </a:buClr>
              <a:buSzPts val="1400"/>
              <a:buFont typeface="Arial"/>
              <a:buChar char="•"/>
            </a:pPr>
            <a:r>
              <a:rPr lang="de-DE" sz="1200">
                <a:solidFill>
                  <a:schemeClr val="dk1"/>
                </a:solidFill>
                <a:latin typeface="Calibri"/>
                <a:ea typeface="Calibri"/>
                <a:cs typeface="Calibri"/>
                <a:sym typeface="Calibri"/>
              </a:rPr>
              <a:t>Wie gehen Sie im Unternehmen bei der Einführung neuer Technologien und Abläufe vor? </a:t>
            </a:r>
            <a:endParaRPr/>
          </a:p>
          <a:p>
            <a:pPr indent="-169199" lvl="0" marL="169199" marR="0" rtl="0" algn="l">
              <a:lnSpc>
                <a:spcPct val="100000"/>
              </a:lnSpc>
              <a:spcBef>
                <a:spcPts val="0"/>
              </a:spcBef>
              <a:spcAft>
                <a:spcPts val="0"/>
              </a:spcAft>
              <a:buClr>
                <a:srgbClr val="000000"/>
              </a:buClr>
              <a:buSzPts val="1400"/>
              <a:buFont typeface="Arial"/>
              <a:buChar char="•"/>
            </a:pPr>
            <a:r>
              <a:rPr lang="de-DE" sz="1200">
                <a:solidFill>
                  <a:schemeClr val="dk1"/>
                </a:solidFill>
                <a:latin typeface="Calibri"/>
                <a:ea typeface="Calibri"/>
                <a:cs typeface="Calibri"/>
                <a:sym typeface="Calibri"/>
              </a:rPr>
              <a:t>Wer ist in die Vorbereitung einbezogen?</a:t>
            </a:r>
            <a:endParaRPr/>
          </a:p>
          <a:p>
            <a:pPr indent="-228600" lvl="0" marL="457200" marR="0" rtl="0" algn="l">
              <a:lnSpc>
                <a:spcPct val="100000"/>
              </a:lnSpc>
              <a:spcBef>
                <a:spcPts val="0"/>
              </a:spcBef>
              <a:spcAft>
                <a:spcPts val="0"/>
              </a:spcAft>
              <a:buClr>
                <a:srgbClr val="000000"/>
              </a:buClr>
              <a:buSzPts val="1400"/>
              <a:buFont typeface="Arial"/>
              <a:buNone/>
            </a:pPr>
            <a:r>
              <a:t/>
            </a:r>
            <a:endParaRPr b="1">
              <a:solidFill>
                <a:schemeClr val="dk1"/>
              </a:solidFill>
              <a:latin typeface="Calibri"/>
              <a:ea typeface="Calibri"/>
              <a:cs typeface="Calibri"/>
              <a:sym typeface="Calibri"/>
            </a:endParaRPr>
          </a:p>
          <a:p>
            <a:pPr indent="-172800" lvl="0" marL="172800" marR="0" rtl="0" algn="l">
              <a:lnSpc>
                <a:spcPct val="100000"/>
              </a:lnSpc>
              <a:spcBef>
                <a:spcPts val="0"/>
              </a:spcBef>
              <a:spcAft>
                <a:spcPts val="0"/>
              </a:spcAft>
              <a:buClr>
                <a:srgbClr val="000000"/>
              </a:buClr>
              <a:buSzPts val="1400"/>
              <a:buFont typeface="Arial"/>
              <a:buNone/>
            </a:pPr>
            <a:r>
              <a:rPr b="1" lang="de-DE" sz="1200">
                <a:solidFill>
                  <a:schemeClr val="dk1"/>
                </a:solidFill>
                <a:latin typeface="Calibri"/>
                <a:ea typeface="Calibri"/>
                <a:cs typeface="Calibri"/>
                <a:sym typeface="Calibri"/>
              </a:rPr>
              <a:t>Quellen:</a:t>
            </a:r>
            <a:endParaRPr/>
          </a:p>
          <a:p>
            <a:pPr indent="-172800" lvl="0" marL="172800" marR="0" rtl="0" algn="l">
              <a:lnSpc>
                <a:spcPct val="100000"/>
              </a:lnSpc>
              <a:spcBef>
                <a:spcPts val="0"/>
              </a:spcBef>
              <a:spcAft>
                <a:spcPts val="0"/>
              </a:spcAft>
              <a:buClr>
                <a:srgbClr val="000000"/>
              </a:buClr>
              <a:buSzPts val="1400"/>
              <a:buFont typeface="Arial"/>
              <a:buNone/>
            </a:pPr>
            <a:r>
              <a:rPr lang="de-DE">
                <a:solidFill>
                  <a:schemeClr val="dk1"/>
                </a:solidFill>
                <a:latin typeface="Calibri"/>
                <a:ea typeface="Calibri"/>
                <a:cs typeface="Calibri"/>
                <a:sym typeface="Calibri"/>
              </a:rPr>
              <a:t>Lucas (2022) 7 Vorteile der Digitalisierung: </a:t>
            </a:r>
            <a:r>
              <a:rPr lang="de-DE" u="sng">
                <a:solidFill>
                  <a:schemeClr val="dk1"/>
                </a:solidFill>
                <a:latin typeface="Calibri"/>
                <a:ea typeface="Calibri"/>
                <a:cs typeface="Calibri"/>
                <a:sym typeface="Calibri"/>
                <a:hlinkClick r:id="rId2">
                  <a:extLst>
                    <a:ext uri="{A12FA001-AC4F-418D-AE19-62706E023703}">
                      <ahyp:hlinkClr val="tx"/>
                    </a:ext>
                  </a:extLst>
                </a:hlinkClick>
              </a:rPr>
              <a:t>https://framr.tv/de/blog/7-unterschatzte-vorteile-der-digitalisierung-im-unternehmen/</a:t>
            </a:r>
            <a:endParaRPr>
              <a:solidFill>
                <a:schemeClr val="dk1"/>
              </a:solidFill>
              <a:latin typeface="Calibri"/>
              <a:ea typeface="Calibri"/>
              <a:cs typeface="Calibri"/>
              <a:sym typeface="Calibri"/>
            </a:endParaRPr>
          </a:p>
          <a:p>
            <a:pPr indent="-172800" lvl="0" marL="172800" marR="0" rtl="0" algn="l">
              <a:lnSpc>
                <a:spcPct val="100000"/>
              </a:lnSpc>
              <a:spcBef>
                <a:spcPts val="0"/>
              </a:spcBef>
              <a:spcAft>
                <a:spcPts val="0"/>
              </a:spcAft>
              <a:buClr>
                <a:srgbClr val="000000"/>
              </a:buClr>
              <a:buSzPts val="1400"/>
              <a:buFont typeface="Arial"/>
              <a:buNone/>
            </a:pPr>
            <a:r>
              <a:rPr lang="de-DE" sz="1200">
                <a:solidFill>
                  <a:schemeClr val="dk1"/>
                </a:solidFill>
                <a:latin typeface="Calibri"/>
                <a:ea typeface="Calibri"/>
                <a:cs typeface="Calibri"/>
                <a:sym typeface="Calibri"/>
              </a:rPr>
              <a:t>Flixcheck (2022) Die Vor- und Nachteile der Digitalisierung. </a:t>
            </a:r>
            <a:r>
              <a:rPr lang="de-DE" sz="1200" u="sng">
                <a:solidFill>
                  <a:schemeClr val="dk1"/>
                </a:solidFill>
                <a:latin typeface="Calibri"/>
                <a:ea typeface="Calibri"/>
                <a:cs typeface="Calibri"/>
                <a:sym typeface="Calibri"/>
                <a:hlinkClick r:id="rId3">
                  <a:extLst>
                    <a:ext uri="{A12FA001-AC4F-418D-AE19-62706E023703}">
                      <ahyp:hlinkClr val="tx"/>
                    </a:ext>
                  </a:extLst>
                </a:hlinkClick>
              </a:rPr>
              <a:t>https://www.flixcheck.de/vor-und-nachteile-digitalisierung/</a:t>
            </a:r>
            <a:endParaRPr/>
          </a:p>
          <a:p>
            <a:pPr indent="-172800" lvl="0" marL="172800" marR="0" rtl="0" algn="l">
              <a:lnSpc>
                <a:spcPct val="100000"/>
              </a:lnSpc>
              <a:spcBef>
                <a:spcPts val="0"/>
              </a:spcBef>
              <a:spcAft>
                <a:spcPts val="0"/>
              </a:spcAft>
              <a:buClr>
                <a:srgbClr val="000000"/>
              </a:buClr>
              <a:buSzPts val="1400"/>
              <a:buFont typeface="Arial"/>
              <a:buNone/>
            </a:pPr>
            <a:r>
              <a:rPr lang="de-DE"/>
              <a:t>Gerd Altmann by pixabay. Online: </a:t>
            </a:r>
            <a:r>
              <a:rPr lang="de-DE" sz="1100" u="sng">
                <a:solidFill>
                  <a:schemeClr val="hlink"/>
                </a:solidFill>
                <a:latin typeface="Arial"/>
                <a:ea typeface="Arial"/>
                <a:cs typeface="Arial"/>
                <a:sym typeface="Arial"/>
                <a:hlinkClick r:id="rId4"/>
              </a:rPr>
              <a:t>https://pixabay.com/de/illustrations/digitalisierung-transformation-5029467/</a:t>
            </a:r>
            <a:endParaRPr sz="1100" u="sng">
              <a:solidFill>
                <a:schemeClr val="hlink"/>
              </a:solidFill>
              <a:latin typeface="Arial"/>
              <a:ea typeface="Arial"/>
              <a:cs typeface="Arial"/>
              <a:sym typeface="Arial"/>
            </a:endParaRPr>
          </a:p>
        </p:txBody>
      </p:sp>
      <p:sp>
        <p:nvSpPr>
          <p:cNvPr id="441" name="Google Shape;441;g278c926febb_0_0:notes"/>
          <p:cNvSpPr txBox="1"/>
          <p:nvPr>
            <p:ph idx="12" type="sldNum"/>
          </p:nvPr>
        </p:nvSpPr>
        <p:spPr>
          <a:xfrm>
            <a:off x="4023991" y="9721108"/>
            <a:ext cx="3078300" cy="4142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25be34df3b4_0_0:notes"/>
          <p:cNvSpPr/>
          <p:nvPr>
            <p:ph idx="2" type="sldImg"/>
          </p:nvPr>
        </p:nvSpPr>
        <p:spPr>
          <a:xfrm>
            <a:off x="481013" y="361950"/>
            <a:ext cx="6138862"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6" name="Google Shape;456;g25be34df3b4_0_0:notes"/>
          <p:cNvSpPr txBox="1"/>
          <p:nvPr>
            <p:ph idx="1" type="body"/>
          </p:nvPr>
        </p:nvSpPr>
        <p:spPr>
          <a:xfrm>
            <a:off x="479425" y="3924002"/>
            <a:ext cx="6143700" cy="6310613"/>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sz="100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indent="0" lvl="0" marL="0" rtl="0" algn="l">
              <a:lnSpc>
                <a:spcPct val="100000"/>
              </a:lnSpc>
              <a:spcBef>
                <a:spcPts val="200"/>
              </a:spcBef>
              <a:spcAft>
                <a:spcPts val="0"/>
              </a:spcAft>
              <a:buSzPts val="1400"/>
              <a:buNone/>
            </a:pPr>
            <a:r>
              <a:rPr lang="de-DE" sz="1000"/>
              <a:t>Aufgrund des Klimawandels ist eine Auseinandersetzung mit dem Thema der Nachhaltigkeit heute in allen Bereichen unumgänglich. Die </a:t>
            </a:r>
            <a:r>
              <a:rPr lang="de-DE" sz="100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b="0" i="0" lang="de-DE" sz="1000" u="none" cap="none" strike="noStrike">
                <a:solidFill>
                  <a:schemeClr val="dk1"/>
                </a:solidFill>
                <a:latin typeface="Calibri"/>
                <a:ea typeface="Calibri"/>
                <a:cs typeface="Calibri"/>
                <a:sym typeface="Calibri"/>
              </a:rPr>
              <a:t>Biosphäre eingebettet, sie ist die Basis für alles. Das Cake-Prinzip bedeutet „</a:t>
            </a:r>
            <a:r>
              <a:rPr b="0" i="1" lang="de-DE" sz="1000" u="none" cap="none" strike="noStrike">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b="0" i="0" lang="de-DE" sz="1000" u="none" cap="none" strike="noStrike">
                <a:solidFill>
                  <a:schemeClr val="dk1"/>
                </a:solidFill>
                <a:latin typeface="Calibri"/>
                <a:ea typeface="Calibri"/>
                <a:cs typeface="Calibri"/>
                <a:sym typeface="Calibri"/>
              </a:rPr>
              <a:t>“</a:t>
            </a:r>
            <a:r>
              <a:rPr b="0" i="1" lang="de-DE" sz="1000" u="none" cap="none" strike="noStrike">
                <a:solidFill>
                  <a:schemeClr val="dk1"/>
                </a:solidFill>
                <a:latin typeface="Calibri"/>
                <a:ea typeface="Calibri"/>
                <a:cs typeface="Calibri"/>
                <a:sym typeface="Calibri"/>
              </a:rPr>
              <a:t> </a:t>
            </a:r>
            <a:r>
              <a:rPr b="0" i="0" lang="de-DE" sz="1000" u="none" cap="none" strike="noStrike">
                <a:solidFill>
                  <a:schemeClr val="dk1"/>
                </a:solidFill>
                <a:latin typeface="Calibri"/>
                <a:ea typeface="Calibri"/>
                <a:cs typeface="Calibri"/>
                <a:sym typeface="Calibri"/>
              </a:rPr>
              <a:t>(</a:t>
            </a:r>
            <a:r>
              <a:rPr b="0" i="0" lang="de-DE" sz="1000">
                <a:latin typeface="Calibri"/>
                <a:ea typeface="Calibri"/>
                <a:cs typeface="Calibri"/>
                <a:sym typeface="Calibri"/>
              </a:rPr>
              <a:t>Stockholm Resilience Centre o.J.). Auf der Basis der Biosphäre werden </a:t>
            </a:r>
            <a:r>
              <a:rPr lang="de-DE" sz="100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sz="1000"/>
          </a:p>
          <a:p>
            <a:pPr indent="0" lvl="0" marL="0" rtl="0" algn="l">
              <a:lnSpc>
                <a:spcPct val="100000"/>
              </a:lnSpc>
              <a:spcBef>
                <a:spcPts val="200"/>
              </a:spcBef>
              <a:spcAft>
                <a:spcPts val="0"/>
              </a:spcAft>
              <a:buSzPts val="1400"/>
              <a:buNone/>
            </a:pPr>
            <a:r>
              <a:rPr lang="de-DE" sz="100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Ministerien bestätigen (Bundesregierung o.J.). </a:t>
            </a:r>
            <a:endParaRPr sz="1000"/>
          </a:p>
          <a:p>
            <a:pPr indent="0" lvl="0" marL="0" rtl="0" algn="l">
              <a:lnSpc>
                <a:spcPct val="100000"/>
              </a:lnSpc>
              <a:spcBef>
                <a:spcPts val="200"/>
              </a:spcBef>
              <a:spcAft>
                <a:spcPts val="0"/>
              </a:spcAft>
              <a:buSzPts val="1400"/>
              <a:buNone/>
            </a:pPr>
            <a:r>
              <a:rPr b="1" lang="de-DE" sz="1000">
                <a:latin typeface="Calibri"/>
                <a:ea typeface="Calibri"/>
                <a:cs typeface="Calibri"/>
                <a:sym typeface="Calibri"/>
              </a:rPr>
              <a:t>Aufgabe</a:t>
            </a:r>
            <a:endParaRPr sz="1000"/>
          </a:p>
          <a:p>
            <a:pPr indent="0" lvl="0" marL="0" rtl="0" algn="l">
              <a:lnSpc>
                <a:spcPct val="100000"/>
              </a:lnSpc>
              <a:spcBef>
                <a:spcPts val="200"/>
              </a:spcBef>
              <a:spcAft>
                <a:spcPts val="0"/>
              </a:spcAft>
              <a:buSzPts val="1400"/>
              <a:buNone/>
            </a:pPr>
            <a:r>
              <a:rPr lang="de-DE" sz="100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sz="1000"/>
          </a:p>
          <a:p>
            <a:pPr indent="-171450" lvl="0" marL="171450" marR="0" rtl="0" algn="l">
              <a:lnSpc>
                <a:spcPct val="100000"/>
              </a:lnSpc>
              <a:spcBef>
                <a:spcPts val="20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Welche Rolle spielen die SDG für Ihr Unternehmen</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200"/>
              </a:spcBef>
              <a:spcAft>
                <a:spcPts val="0"/>
              </a:spcAft>
              <a:buClr>
                <a:srgbClr val="000000"/>
              </a:buClr>
              <a:buSzPts val="1000"/>
              <a:buFont typeface="Arial"/>
              <a:buChar char="•"/>
            </a:pPr>
            <a:r>
              <a:rPr b="0" i="0" lang="de-DE" sz="1000" u="none" cap="none" strike="noStrike">
                <a:solidFill>
                  <a:schemeClr val="dk1"/>
                </a:solidFill>
                <a:latin typeface="Calibri"/>
                <a:ea typeface="Calibri"/>
                <a:cs typeface="Calibri"/>
                <a:sym typeface="Calibri"/>
              </a:rPr>
              <a:t>Wie stellen Sie Ihr Unternehmen für die Zukunft auf?</a:t>
            </a:r>
            <a:endParaRPr sz="1000">
              <a:latin typeface="Calibri"/>
              <a:ea typeface="Calibri"/>
              <a:cs typeface="Calibri"/>
              <a:sym typeface="Calibri"/>
            </a:endParaRPr>
          </a:p>
          <a:p>
            <a:pPr indent="0" lvl="0" marL="0" rtl="0" algn="l">
              <a:lnSpc>
                <a:spcPct val="100000"/>
              </a:lnSpc>
              <a:spcBef>
                <a:spcPts val="200"/>
              </a:spcBef>
              <a:spcAft>
                <a:spcPts val="0"/>
              </a:spcAft>
              <a:buClr>
                <a:schemeClr val="dk1"/>
              </a:buClr>
              <a:buSzPts val="1100"/>
              <a:buFont typeface="Arial"/>
              <a:buNone/>
            </a:pPr>
            <a:r>
              <a:t/>
            </a:r>
            <a:endParaRPr b="1" sz="1000">
              <a:latin typeface="Calibri"/>
              <a:ea typeface="Calibri"/>
              <a:cs typeface="Calibri"/>
              <a:sym typeface="Calibri"/>
            </a:endParaRPr>
          </a:p>
          <a:p>
            <a:pPr indent="0" lvl="0" marL="0" rtl="0" algn="l">
              <a:lnSpc>
                <a:spcPct val="100000"/>
              </a:lnSpc>
              <a:spcBef>
                <a:spcPts val="200"/>
              </a:spcBef>
              <a:spcAft>
                <a:spcPts val="0"/>
              </a:spcAft>
              <a:buClr>
                <a:schemeClr val="dk1"/>
              </a:buClr>
              <a:buSzPts val="1100"/>
              <a:buFont typeface="Arial"/>
              <a:buNone/>
            </a:pPr>
            <a:r>
              <a:rPr b="1" lang="de-DE" sz="1000">
                <a:latin typeface="Calibri"/>
                <a:ea typeface="Calibri"/>
                <a:cs typeface="Calibri"/>
                <a:sym typeface="Calibri"/>
              </a:rPr>
              <a:t>Quellen und Abbildung</a:t>
            </a:r>
            <a:endParaRPr sz="1000"/>
          </a:p>
          <a:p>
            <a:pPr indent="-171450" lvl="0" marL="171450" marR="0" rtl="0" algn="l">
              <a:lnSpc>
                <a:spcPct val="100000"/>
              </a:lnSpc>
              <a:spcBef>
                <a:spcPts val="0"/>
              </a:spcBef>
              <a:spcAft>
                <a:spcPts val="0"/>
              </a:spcAft>
              <a:buClr>
                <a:schemeClr val="dk1"/>
              </a:buClr>
              <a:buSzPts val="1200"/>
              <a:buFont typeface="Arial"/>
              <a:buChar char="•"/>
            </a:pPr>
            <a:r>
              <a:rPr b="0" lang="de-DE" sz="900">
                <a:latin typeface="Calibri"/>
                <a:ea typeface="Calibri"/>
                <a:cs typeface="Calibri"/>
                <a:sym typeface="Calibri"/>
              </a:rPr>
              <a:t>Cake: Stockholm Resilience Centre (o.J.): </a:t>
            </a:r>
            <a:r>
              <a:rPr b="0" i="0" lang="de-DE" sz="900" u="none" cap="none" strike="noStrik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a:latin typeface="Calibri"/>
                <a:ea typeface="Calibri"/>
                <a:cs typeface="Calibri"/>
                <a:sym typeface="Calibri"/>
              </a:rPr>
              <a:t>(Lizenz: </a:t>
            </a:r>
            <a:r>
              <a:rPr b="0" i="0" lang="de-DE" sz="900" u="none" cap="none" strike="noStrike">
                <a:solidFill>
                  <a:schemeClr val="dk1"/>
                </a:solidFill>
                <a:latin typeface="Calibri"/>
                <a:ea typeface="Calibri"/>
                <a:cs typeface="Calibri"/>
                <a:sym typeface="Calibri"/>
              </a:rPr>
              <a:t>CC BY-ND 3.0)</a:t>
            </a:r>
            <a:endParaRPr sz="900"/>
          </a:p>
          <a:p>
            <a:pPr indent="-171450" lvl="0" marL="171450" marR="0" rtl="0" algn="l">
              <a:lnSpc>
                <a:spcPct val="100000"/>
              </a:lnSpc>
              <a:spcBef>
                <a:spcPts val="0"/>
              </a:spcBef>
              <a:spcAft>
                <a:spcPts val="0"/>
              </a:spcAft>
              <a:buClr>
                <a:schemeClr val="dk1"/>
              </a:buClr>
              <a:buSzPts val="1200"/>
              <a:buFont typeface="Arial"/>
              <a:buChar char="•"/>
            </a:pPr>
            <a:r>
              <a:rPr b="0" i="0" lang="de-DE" sz="900" u="none" cap="none" strike="noStrik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b="0" i="0" sz="9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de-DE" sz="900" u="none" cap="none" strike="noStrik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a:latin typeface="Calibri"/>
              <a:ea typeface="Calibri"/>
              <a:cs typeface="Calibri"/>
              <a:sym typeface="Calibri"/>
            </a:endParaRPr>
          </a:p>
        </p:txBody>
      </p:sp>
      <p:sp>
        <p:nvSpPr>
          <p:cNvPr id="457" name="Google Shape;457;g25be34df3b4_0_0:notes"/>
          <p:cNvSpPr txBox="1"/>
          <p:nvPr>
            <p:ph idx="12" type="sldNum"/>
          </p:nvPr>
        </p:nvSpPr>
        <p:spPr>
          <a:xfrm>
            <a:off x="4023991" y="9768002"/>
            <a:ext cx="3078428" cy="513505"/>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28be6ed7af9_0_0:notes"/>
          <p:cNvSpPr/>
          <p:nvPr>
            <p:ph idx="2" type="sldImg"/>
          </p:nvPr>
        </p:nvSpPr>
        <p:spPr>
          <a:xfrm>
            <a:off x="479425" y="287338"/>
            <a:ext cx="61452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5" name="Google Shape;475;g28be6ed7af9_0_0:notes"/>
          <p:cNvSpPr txBox="1"/>
          <p:nvPr>
            <p:ph idx="1" type="body"/>
          </p:nvPr>
        </p:nvSpPr>
        <p:spPr>
          <a:xfrm>
            <a:off x="479407" y="3744000"/>
            <a:ext cx="6145200" cy="57882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lang="de-DE" sz="105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50"/>
          </a:p>
          <a:p>
            <a:pPr indent="-233362" lvl="0" marL="233362" rtl="0" algn="l">
              <a:lnSpc>
                <a:spcPct val="100000"/>
              </a:lnSpc>
              <a:spcBef>
                <a:spcPts val="0"/>
              </a:spcBef>
              <a:spcAft>
                <a:spcPts val="0"/>
              </a:spcAft>
              <a:buSzPts val="1400"/>
              <a:buFont typeface="Arial"/>
              <a:buChar char="•"/>
            </a:pPr>
            <a:r>
              <a:rPr b="1" lang="de-DE" sz="1050"/>
              <a:t>BBNE-Impulspapier (IP): </a:t>
            </a:r>
            <a:r>
              <a:rPr lang="de-DE" sz="1050"/>
              <a:t>Betrachtung der Schnittstellen von Ausbildungsordnung in dem jeweiligen Berufsbild, Rahmenlehrplan und den Herausforderungen der Nachhaltigkeit in Anlehnung an die SDGs der Agenda 2030; Zielkonflikte und Aufgabenstellungen</a:t>
            </a:r>
            <a:endParaRPr sz="1050"/>
          </a:p>
          <a:p>
            <a:pPr indent="-233362" lvl="0" marL="233362" rtl="0" algn="l">
              <a:lnSpc>
                <a:spcPct val="100000"/>
              </a:lnSpc>
              <a:spcBef>
                <a:spcPts val="0"/>
              </a:spcBef>
              <a:spcAft>
                <a:spcPts val="0"/>
              </a:spcAft>
              <a:buSzPts val="1400"/>
              <a:buFont typeface="Arial"/>
              <a:buChar char="•"/>
            </a:pPr>
            <a:r>
              <a:rPr b="1" lang="de-DE" sz="1050"/>
              <a:t>BBBNE-Hintergrundmaterial (HGM): </a:t>
            </a:r>
            <a:r>
              <a:rPr lang="de-DE" sz="105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50"/>
          </a:p>
          <a:p>
            <a:pPr indent="-233362" lvl="0" marL="233362" rtl="0" algn="l">
              <a:lnSpc>
                <a:spcPct val="100000"/>
              </a:lnSpc>
              <a:spcBef>
                <a:spcPts val="0"/>
              </a:spcBef>
              <a:spcAft>
                <a:spcPts val="0"/>
              </a:spcAft>
              <a:buSzPts val="1400"/>
              <a:buFont typeface="Arial"/>
              <a:buChar char="•"/>
            </a:pPr>
            <a:r>
              <a:rPr b="1" lang="de-DE" sz="1050"/>
              <a:t>BBNE-Foliensammlung (FS): </a:t>
            </a:r>
            <a:r>
              <a:rPr lang="de-DE" sz="1050"/>
              <a:t>Folien mit wichtigen Zielkonflikten für das betrachtete Berufsbild, dargestellt mit Hilfe von Grafiken, Bildern und Smart Arts , die Anlass zur Diskussion der spezifischen Herausforderungen der Nachhaltigkeit bieten.</a:t>
            </a:r>
            <a:endParaRPr sz="1050"/>
          </a:p>
          <a:p>
            <a:pPr indent="-233362" lvl="0" marL="233362" rtl="0" algn="l">
              <a:lnSpc>
                <a:spcPct val="100000"/>
              </a:lnSpc>
              <a:spcBef>
                <a:spcPts val="0"/>
              </a:spcBef>
              <a:spcAft>
                <a:spcPts val="0"/>
              </a:spcAft>
              <a:buSzPts val="1400"/>
              <a:buFont typeface="Arial"/>
              <a:buChar char="•"/>
            </a:pPr>
            <a:r>
              <a:rPr b="1" lang="de-DE" sz="1050"/>
              <a:t>BBNE-Handreichung (HR): </a:t>
            </a:r>
            <a:r>
              <a:rPr lang="de-DE" sz="1050"/>
              <a:t>Foliensammlung mit einem Notiztext für das jeweilige Berufsbild, der Notiztext erläutert die Inhalte der Folie; diese Handreichung kann als Unterrichtsmaterial für Berufsschüler und Berufsschülerinnen und auch für Auszubildende genutzt werden.</a:t>
            </a:r>
            <a:endParaRPr sz="1050"/>
          </a:p>
          <a:p>
            <a:pPr indent="0" lvl="0" marL="0" rtl="0" algn="l">
              <a:lnSpc>
                <a:spcPct val="100000"/>
              </a:lnSpc>
              <a:spcBef>
                <a:spcPts val="400"/>
              </a:spcBef>
              <a:spcAft>
                <a:spcPts val="0"/>
              </a:spcAft>
              <a:buSzPts val="1400"/>
              <a:buNone/>
            </a:pPr>
            <a:r>
              <a:rPr lang="de-DE" sz="1050"/>
              <a:t>Weitere Materialien von PA-BBNE sind die folgenden ergänzenden Dokumente:</a:t>
            </a:r>
            <a:endParaRPr/>
          </a:p>
          <a:p>
            <a:pPr indent="-233362" lvl="0" marL="233362" rtl="0" algn="l">
              <a:lnSpc>
                <a:spcPct val="100000"/>
              </a:lnSpc>
              <a:spcBef>
                <a:spcPts val="0"/>
              </a:spcBef>
              <a:spcAft>
                <a:spcPts val="0"/>
              </a:spcAft>
              <a:buSzPts val="1400"/>
              <a:buFont typeface="Arial"/>
              <a:buChar char="•"/>
            </a:pPr>
            <a:r>
              <a:rPr b="1" lang="de-DE" sz="1050"/>
              <a:t>Nachhaltigkeitsorientierte Kompetenzen in der beruflichen Bildung: </a:t>
            </a:r>
            <a:r>
              <a:rPr lang="de-DE" sz="1050"/>
              <a:t>Leitfaden, Handout und PowerPoint zur Bestimmung und Beschreibung nachhaltigkeitsrelevanter Kompetenzen in der beruflichen Bildung </a:t>
            </a:r>
            <a:endParaRPr/>
          </a:p>
          <a:p>
            <a:pPr indent="-233362" lvl="0" marL="233362" rtl="0" algn="l">
              <a:lnSpc>
                <a:spcPct val="100000"/>
              </a:lnSpc>
              <a:spcBef>
                <a:spcPts val="0"/>
              </a:spcBef>
              <a:spcAft>
                <a:spcPts val="0"/>
              </a:spcAft>
              <a:buSzPts val="1400"/>
              <a:buFont typeface="Arial"/>
              <a:buChar char="•"/>
            </a:pPr>
            <a:r>
              <a:rPr b="1" lang="de-DE" sz="1050"/>
              <a:t>Umgang mit Zielkonflikten</a:t>
            </a:r>
            <a:r>
              <a:rPr lang="de-DE" sz="1050"/>
              <a:t>: Leitfaden, Handout und PowerPoint zum Umgang mit Zielkonflikten und Widersprüchen in der beruflichen Bildung</a:t>
            </a:r>
            <a:endParaRPr/>
          </a:p>
          <a:p>
            <a:pPr indent="-233362" lvl="0" marL="233362" rtl="0" algn="l">
              <a:lnSpc>
                <a:spcPct val="100000"/>
              </a:lnSpc>
              <a:spcBef>
                <a:spcPts val="0"/>
              </a:spcBef>
              <a:spcAft>
                <a:spcPts val="0"/>
              </a:spcAft>
              <a:buSzPts val="1400"/>
              <a:buFont typeface="Arial"/>
              <a:buChar char="•"/>
            </a:pPr>
            <a:r>
              <a:rPr b="1" lang="de-DE" sz="1050"/>
              <a:t>SDG 8 und die soziale Dimension der Nachhaltigkeit</a:t>
            </a:r>
            <a:r>
              <a:rPr lang="de-DE" sz="1050"/>
              <a:t>: Leitfaden zur Beschreibung der sozialen Dimension der Nachhaltigkeit für eine BBNE</a:t>
            </a:r>
            <a:endParaRPr/>
          </a:p>
          <a:p>
            <a:pPr indent="-233362" lvl="0" marL="233362" rtl="0" algn="l">
              <a:lnSpc>
                <a:spcPct val="100000"/>
              </a:lnSpc>
              <a:spcBef>
                <a:spcPts val="0"/>
              </a:spcBef>
              <a:spcAft>
                <a:spcPts val="0"/>
              </a:spcAft>
              <a:buSzPts val="1400"/>
              <a:buFont typeface="Arial"/>
              <a:buChar char="•"/>
            </a:pPr>
            <a:r>
              <a:rPr b="1" lang="de-DE" sz="1050"/>
              <a:t>Postkarten aus der Zukunft: </a:t>
            </a:r>
            <a:r>
              <a:rPr lang="de-DE" sz="1050"/>
              <a:t>Beispielhafte, aber absehbare zukünftige Entwicklungen aus Sicht der Zukunftsforschung für die Berufsausbildung</a:t>
            </a:r>
            <a:endParaRPr/>
          </a:p>
          <a:p>
            <a:pPr indent="0" lvl="0" marL="0" rtl="0" algn="l">
              <a:lnSpc>
                <a:spcPct val="100000"/>
              </a:lnSpc>
              <a:spcBef>
                <a:spcPts val="400"/>
              </a:spcBef>
              <a:spcAft>
                <a:spcPts val="0"/>
              </a:spcAft>
              <a:buSzPts val="1400"/>
              <a:buNone/>
            </a:pPr>
            <a:r>
              <a:rPr lang="de-DE" sz="105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5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6dae9e7bab_0_358:notes"/>
          <p:cNvSpPr/>
          <p:nvPr>
            <p:ph idx="2" type="sldImg"/>
          </p:nvPr>
        </p:nvSpPr>
        <p:spPr>
          <a:xfrm>
            <a:off x="482600" y="361950"/>
            <a:ext cx="6138863"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g26dae9e7bab_0_358:notes"/>
          <p:cNvSpPr txBox="1"/>
          <p:nvPr>
            <p:ph idx="1" type="body"/>
          </p:nvPr>
        </p:nvSpPr>
        <p:spPr>
          <a:xfrm>
            <a:off x="479426" y="3924002"/>
            <a:ext cx="6144399" cy="5751446"/>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400"/>
              <a:buFont typeface="Arial"/>
              <a:buNone/>
            </a:pPr>
            <a:r>
              <a:rPr b="1" lang="de-DE"/>
              <a:t>Beschreibung</a:t>
            </a:r>
            <a:endParaRPr/>
          </a:p>
          <a:p>
            <a:pPr indent="0" lvl="0" marL="0" rtl="0" algn="l">
              <a:lnSpc>
                <a:spcPct val="100000"/>
              </a:lnSpc>
              <a:spcBef>
                <a:spcPts val="0"/>
              </a:spcBef>
              <a:spcAft>
                <a:spcPts val="0"/>
              </a:spcAft>
              <a:buClr>
                <a:schemeClr val="dk1"/>
              </a:buClr>
              <a:buSzPts val="1800"/>
              <a:buNone/>
            </a:pPr>
            <a:r>
              <a:rPr lang="de-DE"/>
              <a:t>Ökologische Nachhaltigkeit des Bau- und Immobiliensektors. Zentrale Indikatoren des ökologischen Fußabdrucks des Bau- und Immobiliensektors</a:t>
            </a:r>
            <a:endParaRPr/>
          </a:p>
          <a:p>
            <a:pPr indent="0" lvl="0" marL="0" rtl="0" algn="l">
              <a:lnSpc>
                <a:spcPct val="100000"/>
              </a:lnSpc>
              <a:spcBef>
                <a:spcPts val="0"/>
              </a:spcBef>
              <a:spcAft>
                <a:spcPts val="0"/>
              </a:spcAft>
              <a:buClr>
                <a:schemeClr val="dk1"/>
              </a:buClr>
              <a:buSzPts val="1800"/>
              <a:buNone/>
            </a:pPr>
            <a:r>
              <a:t/>
            </a:r>
            <a:endParaRPr/>
          </a:p>
          <a:p>
            <a:pPr indent="0" lvl="0" marL="0" rtl="0" algn="l">
              <a:lnSpc>
                <a:spcPct val="100000"/>
              </a:lnSpc>
              <a:spcBef>
                <a:spcPts val="0"/>
              </a:spcBef>
              <a:spcAft>
                <a:spcPts val="0"/>
              </a:spcAft>
              <a:buClr>
                <a:schemeClr val="dk1"/>
              </a:buClr>
              <a:buSzPts val="1100"/>
              <a:buFont typeface="Arial"/>
              <a:buNone/>
            </a:pPr>
            <a:r>
              <a:rPr b="1" lang="de-DE"/>
              <a:t>Aufgabe</a:t>
            </a:r>
            <a:endParaRPr/>
          </a:p>
          <a:p>
            <a:pPr indent="-171450" lvl="0" marL="171450" rtl="0" algn="l">
              <a:lnSpc>
                <a:spcPct val="100000"/>
              </a:lnSpc>
              <a:spcBef>
                <a:spcPts val="0"/>
              </a:spcBef>
              <a:spcAft>
                <a:spcPts val="0"/>
              </a:spcAft>
              <a:buClr>
                <a:schemeClr val="dk1"/>
              </a:buClr>
              <a:buSzPts val="1212"/>
              <a:buFont typeface="Arial"/>
              <a:buChar char="•"/>
            </a:pPr>
            <a:r>
              <a:rPr lang="de-DE"/>
              <a:t>Für wieviel % der Treibhausgas-Emissionen ist die Baubranche verantwortlich?</a:t>
            </a:r>
            <a:endParaRPr/>
          </a:p>
          <a:p>
            <a:pPr indent="-171450" lvl="0" marL="171450" rtl="0" algn="l">
              <a:lnSpc>
                <a:spcPct val="100000"/>
              </a:lnSpc>
              <a:spcBef>
                <a:spcPts val="0"/>
              </a:spcBef>
              <a:spcAft>
                <a:spcPts val="0"/>
              </a:spcAft>
              <a:buClr>
                <a:schemeClr val="dk1"/>
              </a:buClr>
              <a:buSzPts val="1212"/>
              <a:buFont typeface="Arial"/>
              <a:buChar char="•"/>
            </a:pPr>
            <a:r>
              <a:rPr lang="de-DE"/>
              <a:t>Wieviel % der globalen Ressourcen werden durch die gebaute Umwelt verbraucht?</a:t>
            </a:r>
            <a:endParaRPr/>
          </a:p>
          <a:p>
            <a:pPr indent="-171450" lvl="0" marL="171450" rtl="0" algn="l">
              <a:lnSpc>
                <a:spcPct val="100000"/>
              </a:lnSpc>
              <a:spcBef>
                <a:spcPts val="0"/>
              </a:spcBef>
              <a:spcAft>
                <a:spcPts val="0"/>
              </a:spcAft>
              <a:buClr>
                <a:schemeClr val="dk1"/>
              </a:buClr>
              <a:buSzPts val="1212"/>
              <a:buFont typeface="Arial"/>
              <a:buChar char="•"/>
            </a:pPr>
            <a:r>
              <a:rPr lang="de-DE"/>
              <a:t>Wieviel % der Flächenveränderungen in Deutschland  entstehen durch die Baubranche?</a:t>
            </a:r>
            <a:endParaRPr/>
          </a:p>
          <a:p>
            <a:pPr indent="-171450" lvl="0" marL="171450" rtl="0" algn="l">
              <a:lnSpc>
                <a:spcPct val="100000"/>
              </a:lnSpc>
              <a:spcBef>
                <a:spcPts val="0"/>
              </a:spcBef>
              <a:spcAft>
                <a:spcPts val="0"/>
              </a:spcAft>
              <a:buClr>
                <a:schemeClr val="dk1"/>
              </a:buClr>
              <a:buSzPts val="1212"/>
              <a:buFont typeface="Arial"/>
              <a:buChar char="•"/>
            </a:pPr>
            <a:r>
              <a:rPr lang="de-DE"/>
              <a:t>Wieviel % des Abfallaufkommens in Deutschland sind Bau- und Abbruchabfälle?</a:t>
            </a:r>
            <a:endParaRPr/>
          </a:p>
          <a:p>
            <a:pPr indent="0" lvl="0" marL="0" rtl="0" algn="l">
              <a:lnSpc>
                <a:spcPct val="100000"/>
              </a:lnSpc>
              <a:spcBef>
                <a:spcPts val="0"/>
              </a:spcBef>
              <a:spcAft>
                <a:spcPts val="0"/>
              </a:spcAft>
              <a:buSzPts val="1400"/>
              <a:buNone/>
            </a:pPr>
            <a:r>
              <a:rPr lang="de-DE"/>
              <a:t>=&gt; 40% der Treibhausgase in Deutschland werden direkt oder indirekt durch die Baubrache freigesetzt (BBSR 2020)</a:t>
            </a:r>
            <a:endParaRPr/>
          </a:p>
          <a:p>
            <a:pPr indent="0" lvl="0" marL="0" rtl="0" algn="l">
              <a:lnSpc>
                <a:spcPct val="100000"/>
              </a:lnSpc>
              <a:spcBef>
                <a:spcPts val="0"/>
              </a:spcBef>
              <a:spcAft>
                <a:spcPts val="0"/>
              </a:spcAft>
              <a:buSzPts val="1400"/>
              <a:buNone/>
            </a:pPr>
            <a:r>
              <a:rPr lang="de-DE"/>
              <a:t>=&gt; 70% der Flächenveränderungen in Deutschland entstehen durch die Baubranche (DtST2021)</a:t>
            </a:r>
            <a:endParaRPr/>
          </a:p>
          <a:p>
            <a:pPr indent="0" lvl="0" marL="0" rtl="0" algn="l">
              <a:lnSpc>
                <a:spcPct val="100000"/>
              </a:lnSpc>
              <a:spcBef>
                <a:spcPts val="0"/>
              </a:spcBef>
              <a:spcAft>
                <a:spcPts val="0"/>
              </a:spcAft>
              <a:buClr>
                <a:schemeClr val="dk1"/>
              </a:buClr>
              <a:buSzPts val="1100"/>
              <a:buFont typeface="Arial"/>
              <a:buNone/>
            </a:pPr>
            <a:r>
              <a:rPr lang="de-DE"/>
              <a:t>=&gt; 1/3 der globalen Ressourcen werden durch die gebaute Umwelt verbraucht (GAfBC2019)</a:t>
            </a:r>
            <a:endParaRPr/>
          </a:p>
          <a:p>
            <a:pPr indent="0" lvl="0" marL="0" rtl="0" algn="l">
              <a:lnSpc>
                <a:spcPct val="100000"/>
              </a:lnSpc>
              <a:spcBef>
                <a:spcPts val="0"/>
              </a:spcBef>
              <a:spcAft>
                <a:spcPts val="0"/>
              </a:spcAft>
              <a:buSzPts val="1400"/>
              <a:buNone/>
            </a:pPr>
            <a:r>
              <a:rPr lang="de-DE"/>
              <a:t>=&gt; 55% des Abfallaufkommens in Deutschland wird durch Bau- und Abbruchabfälle verursacht  (Desatis 2022) </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de-DE"/>
              <a:t>Quellen</a:t>
            </a:r>
            <a:endParaRPr b="1"/>
          </a:p>
          <a:p>
            <a:pPr indent="-177800" lvl="0" marL="177800" rtl="0" algn="l">
              <a:lnSpc>
                <a:spcPct val="100000"/>
              </a:lnSpc>
              <a:spcBef>
                <a:spcPts val="0"/>
              </a:spcBef>
              <a:spcAft>
                <a:spcPts val="0"/>
              </a:spcAft>
              <a:buSzPts val="1199"/>
              <a:buFont typeface="Arial"/>
              <a:buChar char="•"/>
            </a:pPr>
            <a:r>
              <a:rPr lang="de-DE" sz="1100"/>
              <a:t>BBSR 2020: BBSR- Bundesinstitut für Bau-, Stadt- und Raumforschung (2020) (Hrsg.): Umweltfußabdruck von Gebäuden in Deutschland– Kurzstudie zu sektorübergreifenden Wirkungen des Handlungsfelds „Errichtung und Nutzung von Hochbauten“ auf Klima und Umwelt. Online: </a:t>
            </a:r>
            <a:r>
              <a:rPr lang="de-DE" sz="1100" u="sng">
                <a:solidFill>
                  <a:schemeClr val="hlink"/>
                </a:solidFill>
                <a:hlinkClick r:id="rId2"/>
              </a:rPr>
              <a:t>https://www.bbsr.bund.de/BBSR/DE/veroeffentlichungen/bbsr-online/2020/bbsr-online-17-2020-dl.pdf?__blob=publicationFile&amp;v=3</a:t>
            </a:r>
            <a:endParaRPr sz="1100"/>
          </a:p>
          <a:p>
            <a:pPr indent="-177800" lvl="0" marL="177800" rtl="0" algn="l">
              <a:lnSpc>
                <a:spcPct val="100000"/>
              </a:lnSpc>
              <a:spcBef>
                <a:spcPts val="0"/>
              </a:spcBef>
              <a:spcAft>
                <a:spcPts val="0"/>
              </a:spcAft>
              <a:buSzPts val="1199"/>
              <a:buFont typeface="Arial"/>
              <a:buChar char="•"/>
            </a:pPr>
            <a:r>
              <a:rPr lang="de-DE" sz="1100"/>
              <a:t>DtST 2021: Deutscher Städtetag, 2021 (Hrsg.): Nachhaltiges und suffizientes Bauen in den Städten. Online: </a:t>
            </a:r>
            <a:r>
              <a:rPr lang="de-DE" sz="1100" u="sng">
                <a:solidFill>
                  <a:schemeClr val="hlink"/>
                </a:solidFill>
                <a:hlinkClick r:id="rId3"/>
              </a:rPr>
              <a:t>http://dpaq.de/fO8Dt</a:t>
            </a:r>
            <a:endParaRPr sz="1100"/>
          </a:p>
          <a:p>
            <a:pPr indent="-177800" lvl="0" marL="177800" rtl="0" algn="l">
              <a:lnSpc>
                <a:spcPct val="100000"/>
              </a:lnSpc>
              <a:spcBef>
                <a:spcPts val="0"/>
              </a:spcBef>
              <a:spcAft>
                <a:spcPts val="0"/>
              </a:spcAft>
              <a:buSzPts val="1199"/>
              <a:buFont typeface="Arial"/>
              <a:buChar char="•"/>
            </a:pPr>
            <a:r>
              <a:rPr lang="de-DE" sz="1100"/>
              <a:t>Desatis 2022:  Statistisches Bundesamt (Hrsg.): Abfallaufkommen 2019. Online: </a:t>
            </a:r>
            <a:r>
              <a:rPr lang="de-DE" sz="1100" u="sng">
                <a:solidFill>
                  <a:schemeClr val="hlink"/>
                </a:solidFill>
                <a:hlinkClick r:id="rId4"/>
              </a:rPr>
              <a:t>https://www.destatis.de/DE/Themen/Gesellschaft-Umwelt/Umwelt/Abfallwirtschaft/_inhalt.html</a:t>
            </a:r>
            <a:endParaRPr sz="1100"/>
          </a:p>
          <a:p>
            <a:pPr indent="-177800" lvl="0" marL="177800" rtl="0" algn="l">
              <a:lnSpc>
                <a:spcPct val="100000"/>
              </a:lnSpc>
              <a:spcBef>
                <a:spcPts val="0"/>
              </a:spcBef>
              <a:spcAft>
                <a:spcPts val="0"/>
              </a:spcAft>
              <a:buSzPts val="1199"/>
              <a:buFont typeface="Arial"/>
              <a:buChar char="•"/>
            </a:pPr>
            <a:r>
              <a:rPr lang="de-DE" sz="1100"/>
              <a:t>GAfBC 2019: Global Alliance for Buildings and Construction (2019): Global Status Report for Buildings and Construction. Online: https://globalabc.org/sites/default/files/2020-03/GSR2019.pdf</a:t>
            </a:r>
            <a:endParaRPr sz="1100"/>
          </a:p>
        </p:txBody>
      </p:sp>
      <p:sp>
        <p:nvSpPr>
          <p:cNvPr id="122" name="Google Shape;122;g26dae9e7bab_0_358:notes"/>
          <p:cNvSpPr txBox="1"/>
          <p:nvPr>
            <p:ph idx="12" type="sldNum"/>
          </p:nvPr>
        </p:nvSpPr>
        <p:spPr>
          <a:xfrm>
            <a:off x="4023991" y="9768002"/>
            <a:ext cx="3078428" cy="513505"/>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6dae9e7bab_0_442:notes"/>
          <p:cNvSpPr/>
          <p:nvPr>
            <p:ph idx="2" type="sldImg"/>
          </p:nvPr>
        </p:nvSpPr>
        <p:spPr>
          <a:xfrm>
            <a:off x="481013" y="361950"/>
            <a:ext cx="6138862"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g26dae9e7bab_0_442: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43" name="Google Shape;143;g26dae9e7bab_0_442:notes"/>
          <p:cNvSpPr txBox="1"/>
          <p:nvPr>
            <p:ph idx="1" type="body"/>
          </p:nvPr>
        </p:nvSpPr>
        <p:spPr>
          <a:xfrm>
            <a:off x="479425" y="3924000"/>
            <a:ext cx="6143626" cy="61344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00"/>
              <a:t>Beschreibung</a:t>
            </a:r>
            <a:endParaRPr sz="1000"/>
          </a:p>
          <a:p>
            <a:pPr indent="0" lvl="0" marL="0" rtl="0" algn="l">
              <a:lnSpc>
                <a:spcPct val="100000"/>
              </a:lnSpc>
              <a:spcBef>
                <a:spcPts val="0"/>
              </a:spcBef>
              <a:spcAft>
                <a:spcPts val="0"/>
              </a:spcAft>
              <a:buClr>
                <a:schemeClr val="dk1"/>
              </a:buClr>
              <a:buSzPts val="1100"/>
              <a:buFont typeface="Arial"/>
              <a:buNone/>
            </a:pPr>
            <a:r>
              <a:rPr lang="de-DE" sz="1000"/>
              <a:t>Bau- und Abbruchabfälle machen über die Hälfte des gesamten Abfallaufkommens aus (DESTATIS 2022b). Jährlich sind es über 80 Millionen Tonnen, die einer Verwertung oder einer Beseitigung zugeführt werden müssen. Im Wesentlichen handelt es sich dabei um Bauschutt, Straßenaufbruch, Baustellenabfällen sowie die Fraktion Boden und Steine. Im Straßenbau sind größere Mengen an Aushubmaterial, wie Boden und Steine, typisch. Abbruchabfälle hingegen sind inhomogene Gemische, die aus einer Vielzahl von Materialien, wie Boden, Sand, Natursteinen, Betonstücken, Ziegel, Fliesen, Holz, Metallteilen oder Asphalt zusammengesetzt sein können. Die Verwertungsmöglichkeiten für Bau- und Abbruchabfälle sind vielfältig. Bei gesicherter Qualität können Gesteinskörnungen aus Beton- und Mauerwerksbruch für die Herstellung von Beton eingesetzt werden. Ansonsten stellen landschaftsbauliche Maßnahmen, Unterbau- und Tragschichtherstellung im Straßenbau sowie der Bau von Sicht- und Lärmschutzanlagen gängige Verwertungswege dar (bbs 2021b). Trotz dieser guten Verwertungsmöglichkeiten wird eine hochwertige Kreislaufführung der mineralischen Fraktionen selten praktiziert. Nur ein Bruchteil wird als Betonzuschlagstoff eingesetzt. Der überwiegende Teil wird wenig hochwertig eingesetzt, wie im Landschaftsbau oder als Verfüllungsmaterial von Aushebungen oder im stillgelegten Bergbau. Eine hochwertige Verwertung von Baurestmassen erfordert Verfahren zur Gewinnung gütegesicherter mineralischer Rezyklate. Daher sind selektive Rückbau- und Abbruchverfahren, bei denen die Baustofffraktionen bereits an der Abbruchstelle getrennt und Schadstoffe ausgeschleust werden, von zentraler Bedeutung. (UBA 2010). </a:t>
            </a:r>
            <a:endParaRPr sz="1000"/>
          </a:p>
          <a:p>
            <a:pPr indent="0" lvl="0" marL="0" rtl="0" algn="l">
              <a:lnSpc>
                <a:spcPct val="100000"/>
              </a:lnSpc>
              <a:spcBef>
                <a:spcPts val="0"/>
              </a:spcBef>
              <a:spcAft>
                <a:spcPts val="0"/>
              </a:spcAft>
              <a:buClr>
                <a:schemeClr val="dk1"/>
              </a:buClr>
              <a:buSzPts val="1100"/>
              <a:buFont typeface="Arial"/>
              <a:buNone/>
            </a:pPr>
            <a:r>
              <a:rPr lang="de-DE" sz="1000"/>
              <a:t>Mit der vorliegenden Aufgabe sollen die Auszubildenden einen Einblick in die Dominanz der Bau- und Abbruchabfälle im gesamten Abfallaufkommen erhalten sowie die unterschiedlichen Arten von Bau- und Abbruchabfällen kennenlernen. Zudem sollen sie Kenntnisse über die Arten und Mengen an Abfällen erlangen, die auf der Baustelle anfallen. Die Aufgabe dient auch ihrer Sensibilisierung hinsichtlich des Verbleibs der auf ihrer Baustelle anfallenden Abfällen. Um den Nachhaltigkeitsbezug zum eigenen beruflichen Handeln im Ausbildungsbetrieb herzustellen, sollen die Auszubildenden den Umgang mit den anfallenden Bau- und Abbruchabfällen reflektieren und hinsichtlich des selektiven Rückbaus sowie der damit einhergehenden getrennten Erfassung und sortenreinen Lagerung von Bauabfällen sensibilisiert werden. </a:t>
            </a:r>
            <a:endParaRPr sz="1000"/>
          </a:p>
          <a:p>
            <a:pPr indent="0" lvl="0" marL="0" rtl="0" algn="l">
              <a:lnSpc>
                <a:spcPct val="100000"/>
              </a:lnSpc>
              <a:spcBef>
                <a:spcPts val="0"/>
              </a:spcBef>
              <a:spcAft>
                <a:spcPts val="0"/>
              </a:spcAft>
              <a:buClr>
                <a:schemeClr val="dk1"/>
              </a:buClr>
              <a:buSzPts val="1800"/>
              <a:buFont typeface="Arial"/>
              <a:buNone/>
            </a:pPr>
            <a:r>
              <a:rPr b="1" lang="de-DE" sz="1000"/>
              <a:t>Aufgabe</a:t>
            </a:r>
            <a:endParaRPr sz="1000"/>
          </a:p>
          <a:p>
            <a:pPr indent="-171450" lvl="0" marL="171450" rtl="0" algn="l">
              <a:lnSpc>
                <a:spcPct val="100000"/>
              </a:lnSpc>
              <a:spcBef>
                <a:spcPts val="0"/>
              </a:spcBef>
              <a:spcAft>
                <a:spcPts val="0"/>
              </a:spcAft>
              <a:buSzPts val="1200"/>
              <a:buFont typeface="Calibri"/>
              <a:buChar char="•"/>
            </a:pPr>
            <a:r>
              <a:rPr lang="de-DE" sz="1000"/>
              <a:t>Erfassen Sie Art und die Mengen an Abfällen die an einem typischen Tag auf Ihrer Baustelle anfallen</a:t>
            </a:r>
            <a:endParaRPr sz="1000"/>
          </a:p>
          <a:p>
            <a:pPr indent="-171450" lvl="0" marL="171450" rtl="0" algn="l">
              <a:lnSpc>
                <a:spcPct val="100000"/>
              </a:lnSpc>
              <a:spcBef>
                <a:spcPts val="0"/>
              </a:spcBef>
              <a:spcAft>
                <a:spcPts val="0"/>
              </a:spcAft>
              <a:buSzPts val="1200"/>
              <a:buFont typeface="Calibri"/>
              <a:buChar char="•"/>
            </a:pPr>
            <a:r>
              <a:rPr lang="de-DE" sz="1000"/>
              <a:t>Ermitteln Sie den Verbleib der auf Ihrer Baustelle anfallenden Bau- und Abbruchabfälle</a:t>
            </a:r>
            <a:endParaRPr sz="1000"/>
          </a:p>
          <a:p>
            <a:pPr indent="0" lvl="0" marL="0" rtl="0" algn="l">
              <a:lnSpc>
                <a:spcPct val="100000"/>
              </a:lnSpc>
              <a:spcBef>
                <a:spcPts val="0"/>
              </a:spcBef>
              <a:spcAft>
                <a:spcPts val="0"/>
              </a:spcAft>
              <a:buSzPts val="1400"/>
              <a:buNone/>
            </a:pPr>
            <a:r>
              <a:rPr b="1" lang="de-DE" sz="1000"/>
              <a:t>Quelle</a:t>
            </a:r>
            <a:endParaRPr b="1" sz="1000"/>
          </a:p>
          <a:p>
            <a:pPr indent="-180975" lvl="0" marL="180975" rtl="0" algn="l">
              <a:lnSpc>
                <a:spcPct val="100000"/>
              </a:lnSpc>
              <a:spcBef>
                <a:spcPts val="0"/>
              </a:spcBef>
              <a:spcAft>
                <a:spcPts val="0"/>
              </a:spcAft>
              <a:buClr>
                <a:schemeClr val="dk1"/>
              </a:buClr>
              <a:buSzPts val="880"/>
              <a:buFont typeface="Calibri"/>
              <a:buChar char="●"/>
            </a:pPr>
            <a:r>
              <a:rPr lang="de-DE" sz="900">
                <a:solidFill>
                  <a:srgbClr val="404040"/>
                </a:solidFill>
              </a:rPr>
              <a:t>DESTATIS-</a:t>
            </a:r>
            <a:r>
              <a:rPr lang="de-DE" sz="900"/>
              <a:t>Statistisches Bundesamt (2022b): Abfallbilanz 2020. Online: </a:t>
            </a:r>
            <a:r>
              <a:rPr lang="de-DE" sz="900" u="sng">
                <a:solidFill>
                  <a:schemeClr val="hlink"/>
                </a:solidFill>
                <a:hlinkClick r:id="rId2"/>
              </a:rPr>
              <a:t>https://www.destatis.de/DE/Themen/Gesellschaft-Umwelt/Umwelt/Abfallwirtschaft/Publikationen/Downloads-Abfallwirtschaft/abfallbilanz-pdf-5321001.pdf?__blob=publicationFile</a:t>
            </a:r>
            <a:endParaRPr sz="900" u="sng">
              <a:solidFill>
                <a:srgbClr val="1155CC"/>
              </a:solidFill>
            </a:endParaRPr>
          </a:p>
          <a:p>
            <a:pPr indent="-180975" lvl="0" marL="180975" rtl="0" algn="l">
              <a:lnSpc>
                <a:spcPct val="100000"/>
              </a:lnSpc>
              <a:spcBef>
                <a:spcPts val="0"/>
              </a:spcBef>
              <a:spcAft>
                <a:spcPts val="0"/>
              </a:spcAft>
              <a:buClr>
                <a:schemeClr val="dk1"/>
              </a:buClr>
              <a:buSzPts val="880"/>
              <a:buFont typeface="Calibri"/>
              <a:buChar char="●"/>
            </a:pPr>
            <a:r>
              <a:rPr lang="de-DE" sz="900"/>
              <a:t>UBA (2010): Georg Schiller, Clemens Deilmann, Karin Gruhler, Patric Röhm, Jan Reichenbach, Janett Baumann, Marko Günther (2010): Ermittlung von Ressourcenschonungspotenzialen bei der Verwertung von Bauabfällen und Erarbeitung von Empfehlungen zu deren Nutzung. Umweltbundesamt (Hrsg.) Dessau-Roßlau, November 2010. Texte | 56/2010. Online: </a:t>
            </a:r>
            <a:r>
              <a:rPr lang="de-DE" sz="900" u="sng">
                <a:solidFill>
                  <a:schemeClr val="hlink"/>
                </a:solidFill>
                <a:hlinkClick r:id="rId3"/>
              </a:rPr>
              <a:t>https://www.umweltbundesamt.de/sites/default/files/medien/publikation/long/4040.pdf</a:t>
            </a:r>
            <a:endParaRPr sz="900"/>
          </a:p>
          <a:p>
            <a:pPr indent="-180975" lvl="0" marL="180975" rtl="0" algn="l">
              <a:lnSpc>
                <a:spcPct val="100000"/>
              </a:lnSpc>
              <a:spcBef>
                <a:spcPts val="0"/>
              </a:spcBef>
              <a:spcAft>
                <a:spcPts val="0"/>
              </a:spcAft>
              <a:buClr>
                <a:schemeClr val="dk1"/>
              </a:buClr>
              <a:buSzPts val="880"/>
              <a:buFont typeface="Calibri"/>
              <a:buChar char="●"/>
            </a:pPr>
            <a:r>
              <a:rPr lang="de-DE" sz="900"/>
              <a:t>bbs (2021b): Initiative Kreislaufwirtschaft Bau Bundesverband Baustoffe–Steine und Erden (Hrsg.)(2021): Mineralische Bauabfälle. Monitoring 2018 - Bericht zum Aufkommen und zum Verbleib mineralischer Bauabfälle. Online: </a:t>
            </a:r>
            <a:r>
              <a:rPr lang="de-DE" sz="900" u="sng">
                <a:solidFill>
                  <a:schemeClr val="hlink"/>
                </a:solidFill>
                <a:hlinkClick r:id="rId4"/>
              </a:rPr>
              <a:t>https://kreislaufwirtschaft-bau.de/Download/Bericht-12.pdf</a:t>
            </a:r>
            <a:endParaRPr sz="900"/>
          </a:p>
          <a:p>
            <a:pPr indent="0" lvl="0" marL="0" rtl="0" algn="l">
              <a:lnSpc>
                <a:spcPct val="100000"/>
              </a:lnSpc>
              <a:spcBef>
                <a:spcPts val="0"/>
              </a:spcBef>
              <a:spcAft>
                <a:spcPts val="0"/>
              </a:spcAft>
              <a:buSzPts val="1400"/>
              <a:buNone/>
            </a:pPr>
            <a:r>
              <a:t/>
            </a:r>
            <a:endParaRPr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6dae9e7bab_0_518:notes"/>
          <p:cNvSpPr/>
          <p:nvPr>
            <p:ph idx="2" type="sldImg"/>
          </p:nvPr>
        </p:nvSpPr>
        <p:spPr>
          <a:xfrm>
            <a:off x="481013" y="361950"/>
            <a:ext cx="6138862"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g26dae9e7bab_0_518: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56" name="Google Shape;156;g26dae9e7bab_0_518:notes"/>
          <p:cNvSpPr txBox="1"/>
          <p:nvPr>
            <p:ph idx="1" type="body"/>
          </p:nvPr>
        </p:nvSpPr>
        <p:spPr>
          <a:xfrm>
            <a:off x="479425" y="3924000"/>
            <a:ext cx="6143625" cy="595025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i="0" lang="de-DE" sz="1100" u="none" strike="noStrike">
                <a:solidFill>
                  <a:srgbClr val="000000"/>
                </a:solidFill>
                <a:latin typeface="Calibri"/>
                <a:ea typeface="Calibri"/>
                <a:cs typeface="Calibri"/>
                <a:sym typeface="Calibri"/>
              </a:rPr>
              <a:t>Beschreibung</a:t>
            </a:r>
            <a:endParaRPr b="0" sz="1100">
              <a:latin typeface="Calibri"/>
              <a:ea typeface="Calibri"/>
              <a:cs typeface="Calibri"/>
              <a:sym typeface="Calibri"/>
            </a:endParaRPr>
          </a:p>
          <a:p>
            <a:pPr indent="0" lvl="0" marL="0" rtl="0" algn="l">
              <a:lnSpc>
                <a:spcPct val="100000"/>
              </a:lnSpc>
              <a:spcBef>
                <a:spcPts val="0"/>
              </a:spcBef>
              <a:spcAft>
                <a:spcPts val="0"/>
              </a:spcAft>
              <a:buSzPts val="1400"/>
              <a:buNone/>
            </a:pPr>
            <a:r>
              <a:rPr b="0" i="0" lang="de-DE" sz="1100" u="none" strike="noStrike">
                <a:solidFill>
                  <a:srgbClr val="000000"/>
                </a:solidFill>
                <a:latin typeface="Calibri"/>
                <a:ea typeface="Calibri"/>
                <a:cs typeface="Calibri"/>
                <a:sym typeface="Calibri"/>
              </a:rPr>
              <a:t>Energieeinsatz im Baugewerbe und ihre Klimawirkung</a:t>
            </a:r>
            <a:endParaRPr b="0" sz="1100">
              <a:latin typeface="Calibri"/>
              <a:ea typeface="Calibri"/>
              <a:cs typeface="Calibri"/>
              <a:sym typeface="Calibri"/>
            </a:endParaRPr>
          </a:p>
          <a:p>
            <a:pPr indent="0" lvl="0" marL="0" rtl="0" algn="l">
              <a:lnSpc>
                <a:spcPct val="100000"/>
              </a:lnSpc>
              <a:spcBef>
                <a:spcPts val="0"/>
              </a:spcBef>
              <a:spcAft>
                <a:spcPts val="0"/>
              </a:spcAft>
              <a:buSzPts val="1400"/>
              <a:buNone/>
            </a:pPr>
            <a:r>
              <a:rPr b="0" i="0" lang="de-DE" sz="1100" u="none" strike="noStrike">
                <a:solidFill>
                  <a:srgbClr val="000000"/>
                </a:solidFill>
                <a:latin typeface="Calibri"/>
                <a:ea typeface="Calibri"/>
                <a:cs typeface="Calibri"/>
                <a:sym typeface="Calibri"/>
              </a:rPr>
              <a:t>Insgesamt belief sich die Energieverwendung im Baugewerbe im Jahr 2018 auf ca. 200.00 TJ. Mit fast der Hälfte davon war Diesel der überwiegend eingesetzte Energieträger. Es folgen mit gut einem Viertel sonstige Mineralölprodukte. Elektrischer Strom und Gase wurden zu je 7% eingesetzt; leichtes Heizöl zu 4,8 % und Ottokraftstoffe zu 2,4 %. Nur ein geringer Anteil von 2,4% wird aus erneuerbaren Energien in Form von Biokraftstoffen  genutzt (UBA 2022b, Hauptverband der Deutschen Bauindustrie 2022).</a:t>
            </a:r>
            <a:endParaRPr b="0" sz="1100">
              <a:latin typeface="Calibri"/>
              <a:ea typeface="Calibri"/>
              <a:cs typeface="Calibri"/>
              <a:sym typeface="Calibri"/>
            </a:endParaRPr>
          </a:p>
          <a:p>
            <a:pPr indent="0" lvl="0" marL="0" rtl="0" algn="l">
              <a:lnSpc>
                <a:spcPct val="100000"/>
              </a:lnSpc>
              <a:spcBef>
                <a:spcPts val="0"/>
              </a:spcBef>
              <a:spcAft>
                <a:spcPts val="0"/>
              </a:spcAft>
              <a:buSzPts val="1400"/>
              <a:buNone/>
            </a:pPr>
            <a:r>
              <a:rPr b="0" i="0" lang="de-DE" sz="1100" u="none" strike="noStrike">
                <a:solidFill>
                  <a:srgbClr val="000000"/>
                </a:solidFill>
                <a:latin typeface="Calibri"/>
                <a:ea typeface="Calibri"/>
                <a:cs typeface="Calibri"/>
                <a:sym typeface="Calibri"/>
              </a:rPr>
              <a:t>Mit der vorliegenden Aufgabe sollen die Auszubildenden die verschiedenen Energieträger kennenlernen, die im Baugewerbe zum Einsatz kommen. Um den Nachhaltigkeitsbezug zum eigenen beruflichen Handeln im Ausbildungsbetrieb herzustellen, sollen die Auszubildenden reflektieren, welche Arten von Energieträgern auf der Baustelle eingesetzt werden und in welcher Menge die unterschiedlichen Energieträger zum Einsatz kommen. Um den Beitrag der eingesetzten Energieträger zum Klimawandel sichtbar zu machen, sind auf der Folie die Emissionsfaktoren für CO</a:t>
            </a:r>
            <a:r>
              <a:rPr b="0" baseline="-25000" i="0" lang="de-DE" sz="1100" u="none" strike="noStrike">
                <a:solidFill>
                  <a:srgbClr val="000000"/>
                </a:solidFill>
                <a:latin typeface="Calibri"/>
                <a:ea typeface="Calibri"/>
                <a:cs typeface="Calibri"/>
                <a:sym typeface="Calibri"/>
              </a:rPr>
              <a:t>2</a:t>
            </a:r>
            <a:r>
              <a:rPr b="0" i="0" lang="de-DE" sz="1100" u="none" strike="noStrike">
                <a:solidFill>
                  <a:srgbClr val="000000"/>
                </a:solidFill>
                <a:latin typeface="Calibri"/>
                <a:ea typeface="Calibri"/>
                <a:cs typeface="Calibri"/>
                <a:sym typeface="Calibri"/>
              </a:rPr>
              <a:t> der jeweiligen Energieträger in Form einer Tabelle ergänzt worden. Dies soll den Auszubildenden einen Vergleich der Klimawirksamkeit unterschiedlicher Energieträger ermöglichen. Zudem sind der Tabelle auch die CO</a:t>
            </a:r>
            <a:r>
              <a:rPr b="0" baseline="-25000" i="0" lang="de-DE" sz="1100" u="none" strike="noStrike">
                <a:solidFill>
                  <a:srgbClr val="000000"/>
                </a:solidFill>
                <a:latin typeface="Calibri"/>
                <a:ea typeface="Calibri"/>
                <a:cs typeface="Calibri"/>
                <a:sym typeface="Calibri"/>
              </a:rPr>
              <a:t>2</a:t>
            </a:r>
            <a:r>
              <a:rPr b="0" i="0" lang="de-DE" sz="1100" u="none" strike="noStrike">
                <a:solidFill>
                  <a:srgbClr val="000000"/>
                </a:solidFill>
                <a:latin typeface="Calibri"/>
                <a:ea typeface="Calibri"/>
                <a:cs typeface="Calibri"/>
                <a:sym typeface="Calibri"/>
              </a:rPr>
              <a:t>-Emissionsfaktoren biogener Kraftstoffe zu entnehmen. Mit deren Hilfe soll den Auszubildenden Alternativen zu fossilen Kraftstoffen und deren verminderte Klimawirkung aufgezeigt werden.        </a:t>
            </a:r>
            <a:endParaRPr b="0" sz="1100">
              <a:latin typeface="Calibri"/>
              <a:ea typeface="Calibri"/>
              <a:cs typeface="Calibri"/>
              <a:sym typeface="Calibri"/>
            </a:endParaRPr>
          </a:p>
          <a:p>
            <a:pPr indent="-177800" lvl="0" marL="177800" rtl="0" algn="l">
              <a:lnSpc>
                <a:spcPct val="100000"/>
              </a:lnSpc>
              <a:spcBef>
                <a:spcPts val="0"/>
              </a:spcBef>
              <a:spcAft>
                <a:spcPts val="0"/>
              </a:spcAft>
              <a:buSzPts val="1400"/>
              <a:buNone/>
            </a:pPr>
            <a:r>
              <a:rPr b="1" i="0" lang="de-DE" sz="1100" u="none" strike="noStrike">
                <a:solidFill>
                  <a:srgbClr val="000000"/>
                </a:solidFill>
                <a:latin typeface="Calibri"/>
                <a:ea typeface="Calibri"/>
                <a:cs typeface="Calibri"/>
                <a:sym typeface="Calibri"/>
              </a:rPr>
              <a:t>Aufgabe</a:t>
            </a:r>
            <a:endParaRPr b="0" sz="1100">
              <a:latin typeface="Calibri"/>
              <a:ea typeface="Calibri"/>
              <a:cs typeface="Calibri"/>
              <a:sym typeface="Calibri"/>
            </a:endParaRPr>
          </a:p>
          <a:p>
            <a:pPr indent="-177800" lvl="0" marL="177800" rtl="0" algn="l">
              <a:lnSpc>
                <a:spcPct val="100000"/>
              </a:lnSpc>
              <a:spcBef>
                <a:spcPts val="0"/>
              </a:spcBef>
              <a:spcAft>
                <a:spcPts val="0"/>
              </a:spcAft>
              <a:buSzPts val="1400"/>
              <a:buFont typeface="Arial"/>
              <a:buChar char="•"/>
            </a:pPr>
            <a:r>
              <a:rPr b="0" i="0" lang="de-DE" sz="1100" u="none" strike="noStrike">
                <a:solidFill>
                  <a:srgbClr val="000000"/>
                </a:solidFill>
                <a:latin typeface="Calibri"/>
                <a:ea typeface="Calibri"/>
                <a:cs typeface="Calibri"/>
                <a:sym typeface="Calibri"/>
              </a:rPr>
              <a:t>Erfassen Sie die Art und die Menge an Energieträger die auf Ihrer  Baustelle an einem typischen Tag eingesetzt werden </a:t>
            </a:r>
            <a:endParaRPr/>
          </a:p>
          <a:p>
            <a:pPr indent="-177800" lvl="0" marL="177800" rtl="0" algn="l">
              <a:lnSpc>
                <a:spcPct val="100000"/>
              </a:lnSpc>
              <a:spcBef>
                <a:spcPts val="0"/>
              </a:spcBef>
              <a:spcAft>
                <a:spcPts val="0"/>
              </a:spcAft>
              <a:buSzPts val="1400"/>
              <a:buFont typeface="Arial"/>
              <a:buChar char="•"/>
            </a:pPr>
            <a:r>
              <a:rPr b="0" i="0" lang="de-DE" sz="1100" u="none" strike="noStrike">
                <a:solidFill>
                  <a:srgbClr val="000000"/>
                </a:solidFill>
                <a:latin typeface="Calibri"/>
                <a:ea typeface="Calibri"/>
                <a:cs typeface="Calibri"/>
                <a:sym typeface="Calibri"/>
              </a:rPr>
              <a:t>Berechnen Sie die THG-Emissionen welche durch die eingesetzte Art und Menge an Energieträger freigesetzt werden</a:t>
            </a:r>
            <a:endParaRPr/>
          </a:p>
          <a:p>
            <a:pPr indent="-177800" lvl="0" marL="177800" rtl="0" algn="l">
              <a:lnSpc>
                <a:spcPct val="100000"/>
              </a:lnSpc>
              <a:spcBef>
                <a:spcPts val="0"/>
              </a:spcBef>
              <a:spcAft>
                <a:spcPts val="0"/>
              </a:spcAft>
              <a:buSzPts val="1400"/>
              <a:buFont typeface="Arial"/>
              <a:buChar char="•"/>
            </a:pPr>
            <a:r>
              <a:rPr b="0" i="0" lang="de-DE" sz="1100" u="none" strike="noStrike">
                <a:solidFill>
                  <a:srgbClr val="000000"/>
                </a:solidFill>
                <a:latin typeface="Calibri"/>
                <a:ea typeface="Calibri"/>
                <a:cs typeface="Calibri"/>
                <a:sym typeface="Calibri"/>
              </a:rPr>
              <a:t>Berechnen Sie wieviel THG -Emissionen sich vermeiden ließen, wenn Biodiesel statt Diesel und Bioethanol anstelle von Ottokraftstoffen eingesetzt würde  </a:t>
            </a:r>
            <a:endParaRPr/>
          </a:p>
          <a:p>
            <a:pPr indent="-177800" lvl="0" marL="177800" rtl="0" algn="l">
              <a:lnSpc>
                <a:spcPct val="100000"/>
              </a:lnSpc>
              <a:spcBef>
                <a:spcPts val="0"/>
              </a:spcBef>
              <a:spcAft>
                <a:spcPts val="0"/>
              </a:spcAft>
              <a:buSzPts val="1400"/>
              <a:buNone/>
            </a:pPr>
            <a:r>
              <a:rPr b="1" i="0" lang="de-DE" sz="1100" u="none" strike="noStrike">
                <a:solidFill>
                  <a:srgbClr val="000000"/>
                </a:solidFill>
                <a:latin typeface="Calibri"/>
                <a:ea typeface="Calibri"/>
                <a:cs typeface="Calibri"/>
                <a:sym typeface="Calibri"/>
              </a:rPr>
              <a:t>Quelle</a:t>
            </a:r>
            <a:endParaRPr b="0" sz="1100">
              <a:latin typeface="Calibri"/>
              <a:ea typeface="Calibri"/>
              <a:cs typeface="Calibri"/>
              <a:sym typeface="Calibri"/>
            </a:endParaRPr>
          </a:p>
          <a:p>
            <a:pPr indent="-177800" lvl="0" marL="177800" rtl="0" algn="l">
              <a:lnSpc>
                <a:spcPct val="100000"/>
              </a:lnSpc>
              <a:spcBef>
                <a:spcPts val="0"/>
              </a:spcBef>
              <a:spcAft>
                <a:spcPts val="0"/>
              </a:spcAft>
              <a:buSzPts val="1400"/>
              <a:buFont typeface="Arial"/>
              <a:buChar char="•"/>
            </a:pPr>
            <a:r>
              <a:rPr b="0" i="0" lang="de-DE" sz="1000" u="none" strike="noStrike">
                <a:solidFill>
                  <a:srgbClr val="000000"/>
                </a:solidFill>
                <a:latin typeface="Calibri"/>
                <a:ea typeface="Calibri"/>
                <a:cs typeface="Calibri"/>
                <a:sym typeface="Calibri"/>
              </a:rPr>
              <a:t>Hauptverband der Deutschen Bauindustrie e.V. (Hrsg.) (2022) Petra Kraus: Energieverbrauch im Baugewerbe. Berlin, 17.05.2022. Online: </a:t>
            </a:r>
            <a:r>
              <a:rPr b="0" i="0" lang="de-DE" sz="1000" u="sng" strike="noStrike">
                <a:solidFill>
                  <a:srgbClr val="1155CC"/>
                </a:solidFill>
                <a:latin typeface="Calibri"/>
                <a:ea typeface="Calibri"/>
                <a:cs typeface="Calibri"/>
                <a:sym typeface="Calibri"/>
              </a:rPr>
              <a:t>https://www.bauindustrie.de/zahlen-fakten/bauwirtschaft-im-zahlenbild/energieverbrauch-im-baugewerbe </a:t>
            </a:r>
            <a:endParaRPr b="0" i="0" sz="1000" u="none" strike="noStrike">
              <a:solidFill>
                <a:srgbClr val="000000"/>
              </a:solidFill>
              <a:latin typeface="Calibri"/>
              <a:ea typeface="Calibri"/>
              <a:cs typeface="Calibri"/>
              <a:sym typeface="Calibri"/>
            </a:endParaRPr>
          </a:p>
          <a:p>
            <a:pPr indent="-177800" lvl="0" marL="177800" rtl="0" algn="l">
              <a:lnSpc>
                <a:spcPct val="100000"/>
              </a:lnSpc>
              <a:spcBef>
                <a:spcPts val="0"/>
              </a:spcBef>
              <a:spcAft>
                <a:spcPts val="0"/>
              </a:spcAft>
              <a:buSzPts val="1400"/>
              <a:buFont typeface="Arial"/>
              <a:buChar char="•"/>
            </a:pPr>
            <a:r>
              <a:rPr b="0" i="0" lang="de-DE" sz="1000" u="none" strike="noStrike">
                <a:solidFill>
                  <a:srgbClr val="000000"/>
                </a:solidFill>
                <a:latin typeface="Calibri"/>
                <a:ea typeface="Calibri"/>
                <a:cs typeface="Calibri"/>
                <a:sym typeface="Calibri"/>
              </a:rPr>
              <a:t>UBA -Umweltbundesamt (2022b): Wie viel Energie wird für Bauen benötigt? Bauarbeiten - Verwendung Energie nach Energieträgern 2000 - 2018. Online:</a:t>
            </a:r>
            <a:r>
              <a:rPr b="0" i="0" lang="de-DE" sz="1000" u="sng" strike="noStrike">
                <a:solidFill>
                  <a:srgbClr val="0563C1"/>
                </a:solidFill>
                <a:latin typeface="Calibri"/>
                <a:ea typeface="Calibri"/>
                <a:cs typeface="Calibri"/>
                <a:sym typeface="Calibri"/>
                <a:hlinkClick r:id="rId2">
                  <a:extLst>
                    <a:ext uri="{A12FA001-AC4F-418D-AE19-62706E023703}">
                      <ahyp:hlinkClr val="tx"/>
                    </a:ext>
                  </a:extLst>
                </a:hlinkClick>
              </a:rPr>
              <a:t> </a:t>
            </a:r>
            <a:r>
              <a:rPr b="0" i="0" lang="de-DE" sz="1000" u="sng" strike="noStrike">
                <a:solidFill>
                  <a:srgbClr val="1155CC"/>
                </a:solidFill>
                <a:latin typeface="Calibri"/>
                <a:ea typeface="Calibri"/>
                <a:cs typeface="Calibri"/>
                <a:sym typeface="Calibri"/>
                <a:hlinkClick r:id="rId3">
                  <a:extLst>
                    <a:ext uri="{A12FA001-AC4F-418D-AE19-62706E023703}">
                      <ahyp:hlinkClr val="tx"/>
                    </a:ext>
                  </a:extLst>
                </a:hlinkClick>
              </a:rPr>
              <a:t>https://www.umweltbundesamt.de/umweltatlas/bauen-wohnen/wirkungen-bauen/energieverbrauch-bauen/wie-viel-energie-wird-fuer-bauen-benoetigt</a:t>
            </a:r>
            <a:endParaRPr b="0" i="0" sz="1000" u="none" strike="noStrike">
              <a:solidFill>
                <a:srgbClr val="000000"/>
              </a:solidFill>
              <a:latin typeface="Calibri"/>
              <a:ea typeface="Calibri"/>
              <a:cs typeface="Calibri"/>
              <a:sym typeface="Calibri"/>
            </a:endParaRPr>
          </a:p>
          <a:p>
            <a:pPr indent="-177800" lvl="0" marL="177800" rtl="0" algn="l">
              <a:lnSpc>
                <a:spcPct val="100000"/>
              </a:lnSpc>
              <a:spcBef>
                <a:spcPts val="0"/>
              </a:spcBef>
              <a:spcAft>
                <a:spcPts val="0"/>
              </a:spcAft>
              <a:buSzPts val="1400"/>
              <a:buFont typeface="Arial"/>
              <a:buChar char="•"/>
            </a:pPr>
            <a:r>
              <a:rPr b="0" i="0" lang="de-DE" sz="1000" u="none" strike="noStrike">
                <a:solidFill>
                  <a:srgbClr val="000000"/>
                </a:solidFill>
                <a:latin typeface="Calibri"/>
                <a:ea typeface="Calibri"/>
                <a:cs typeface="Calibri"/>
                <a:sym typeface="Calibri"/>
              </a:rPr>
              <a:t>UBA-Umweltbundesamt  (Hrsg.) (2016): Juhrich, Kristina (2016): CO2-Emissionsfaktoren für fossile Brennstoffe Umweltbundesamt. Fachgebiet Emissionssituation (I 2.6) Dessau-Roßlau, Juni 2016. Online: </a:t>
            </a:r>
            <a:r>
              <a:rPr b="0" i="0" lang="de-DE" sz="1000" u="sng" strike="noStrike">
                <a:solidFill>
                  <a:srgbClr val="0563C1"/>
                </a:solidFill>
                <a:latin typeface="Calibri"/>
                <a:ea typeface="Calibri"/>
                <a:cs typeface="Calibri"/>
                <a:sym typeface="Calibri"/>
                <a:hlinkClick r:id="rId4">
                  <a:extLst>
                    <a:ext uri="{A12FA001-AC4F-418D-AE19-62706E023703}">
                      <ahyp:hlinkClr val="tx"/>
                    </a:ext>
                  </a:extLst>
                </a:hlinkClick>
              </a:rPr>
              <a:t>https://www.umweltbundesamt.de/sites/default/files/medien/1968/publikationen/co2-emissionsfaktoren_fur_fossile_brennstoffe_korrektur.pdf</a:t>
            </a:r>
            <a:endParaRPr b="0" i="0" sz="1000" u="none" strike="noStrike">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6dae9e7bab_0_594:notes"/>
          <p:cNvSpPr/>
          <p:nvPr>
            <p:ph idx="2" type="sldImg"/>
          </p:nvPr>
        </p:nvSpPr>
        <p:spPr>
          <a:xfrm>
            <a:off x="482600" y="361950"/>
            <a:ext cx="6138863"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g26dae9e7bab_0_594: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70" name="Google Shape;170;g26dae9e7bab_0_594:notes"/>
          <p:cNvSpPr txBox="1"/>
          <p:nvPr>
            <p:ph idx="1" type="body"/>
          </p:nvPr>
        </p:nvSpPr>
        <p:spPr>
          <a:xfrm>
            <a:off x="481015" y="3816350"/>
            <a:ext cx="6142037" cy="5904757"/>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00"/>
              <a:t>Beschreibung</a:t>
            </a:r>
            <a:endParaRPr sz="1000"/>
          </a:p>
          <a:p>
            <a:pPr indent="0" lvl="0" marL="0" rtl="0" algn="l">
              <a:lnSpc>
                <a:spcPct val="100000"/>
              </a:lnSpc>
              <a:spcBef>
                <a:spcPts val="0"/>
              </a:spcBef>
              <a:spcAft>
                <a:spcPts val="0"/>
              </a:spcAft>
              <a:buClr>
                <a:schemeClr val="dk1"/>
              </a:buClr>
              <a:buSzPts val="1100"/>
              <a:buFont typeface="Arial"/>
              <a:buNone/>
            </a:pPr>
            <a:r>
              <a:rPr lang="de-DE" sz="1000"/>
              <a:t>Bau- und Abbruchabfälle machen über die Hälfte des gesamten Abfallaufkommens aus (DESTATIS 2022b). Jährlich sind es über 80 Millionen Tonnen, die einer Verwertung oder einer Beseitigung zugeführt werden müssen. Im Wesentlichen handelt es sich dabei um Bauschutt, Straßenaufbruch, Baustellenabfällen sowie die Fraktion Boden und Steine. Im Straßenbau sind größere Mengen an Aushubmaterial, wie Boden und Steine, typisch. Abbruchabfälle hingegen sind inhomogene Gemische, die aus einer Vielzahl von Materialien, wie Boden, Sand, Natursteinen, Betonstücken, Ziegel, Fliesen, Holz, Metallteilen oder Asphalt zusammengesetzt sein können. Die Verwertungsmöglichkeiten für Bau- und Abbruchabfälle sind vielfältig. Bei gesicherter Qualität können Gesteinskörnungen aus Beton- und Mauerwerksbruch für die Herstellung von Beton eingesetzt werden. Ansonsten stellen landschaftsbauliche Maßnahmen, Unterbau- und Tragschichtherstellung im Straßenbau sowie der Bau von Sicht- und Lärmschutzanlagen gängige Verwertungswege dar (bbs 2021b). Trotz dieser guten Verwertungsmöglichkeiten wird eine hochwertige Kreislaufführung der mineralischen Fraktionen selten praktiziert. Nur ein Bruchteil wird als Betonzuschlagstoff eingesetzt. Der überwiegende Teil wird wenig hochwertig eingesetzt, wie im Landschaftsbau oder als Verfüllungsmaterial von Aushebungen oder im stillgelegten Bergbau. Eine hochwertige Verwertung von Baurestmassen erfordert Verfahren zur Gewinnung gütegesicherter mineralischer Rezyklate. Daher sind selektive Rückbau- und Abbruchverfahren, bei denen die Baustofffraktionen bereits an der Abbruchstelle getrennt und Schadstoffe ausgeschleust werden, von zentraler Bedeutung. (UBA 2010). </a:t>
            </a:r>
            <a:endParaRPr sz="1000"/>
          </a:p>
          <a:p>
            <a:pPr indent="0" lvl="0" marL="0" rtl="0" algn="l">
              <a:lnSpc>
                <a:spcPct val="100000"/>
              </a:lnSpc>
              <a:spcBef>
                <a:spcPts val="0"/>
              </a:spcBef>
              <a:spcAft>
                <a:spcPts val="0"/>
              </a:spcAft>
              <a:buClr>
                <a:schemeClr val="dk1"/>
              </a:buClr>
              <a:buSzPts val="1100"/>
              <a:buFont typeface="Arial"/>
              <a:buNone/>
            </a:pPr>
            <a:r>
              <a:rPr lang="de-DE" sz="1000"/>
              <a:t>Mit der vorliegenden Aufgabe sollen die Auszubildenden einen Einblick in die Dominanz der Bau- und Abbruchabfälle im gesamten Abfallaufkommen erhalten sowie die unterschiedlichen Arten von Bau- und Abbruchabfällen kennenlernen. Zudem sollen sie Kenntnisse über die Arten und Mengen an Abfällen erlangen, die auf der Baustelle anfallen. Die Aufgabe dient auch ihrer Sensibilisierung hinsichtlich des Verbleibs der auf ihrer Baustelle anfallenden Abfällen. Um den Nachhaltigkeitsbezug zum eigenen beruflichen Handeln im Ausbildungsbetrieb herzustellen, sollen die Auszubildenden den Umgang mit den anfallenden Bau- und Abbruchabfällen reflektieren und hinsichtlich des selektiven Rückbaus sowie der damit einhergehenden getrennten Erfassung und sortenreinen Lagerung von Bauabfällen sensibilisiert werden. </a:t>
            </a:r>
            <a:endParaRPr sz="1000"/>
          </a:p>
          <a:p>
            <a:pPr indent="0" lvl="0" marL="0" rtl="0" algn="l">
              <a:lnSpc>
                <a:spcPct val="100000"/>
              </a:lnSpc>
              <a:spcBef>
                <a:spcPts val="0"/>
              </a:spcBef>
              <a:spcAft>
                <a:spcPts val="0"/>
              </a:spcAft>
              <a:buClr>
                <a:schemeClr val="dk1"/>
              </a:buClr>
              <a:buSzPts val="1800"/>
              <a:buFont typeface="Arial"/>
              <a:buNone/>
            </a:pPr>
            <a:r>
              <a:rPr b="1" lang="de-DE" sz="1000"/>
              <a:t>Aufgabe</a:t>
            </a:r>
            <a:endParaRPr sz="1000"/>
          </a:p>
          <a:p>
            <a:pPr indent="-171450" lvl="0" marL="171450" rtl="0" algn="l">
              <a:lnSpc>
                <a:spcPct val="100000"/>
              </a:lnSpc>
              <a:spcBef>
                <a:spcPts val="0"/>
              </a:spcBef>
              <a:spcAft>
                <a:spcPts val="0"/>
              </a:spcAft>
              <a:buSzPts val="1200"/>
              <a:buFont typeface="Calibri"/>
              <a:buChar char="•"/>
            </a:pPr>
            <a:r>
              <a:rPr lang="de-DE" sz="1000"/>
              <a:t>Erfassen Sie Art und die Mengen an Abfällen die an einem typischen Tag auf Ihrer Baustelle anfallen</a:t>
            </a:r>
            <a:endParaRPr sz="1000"/>
          </a:p>
          <a:p>
            <a:pPr indent="-171450" lvl="0" marL="171450" rtl="0" algn="l">
              <a:lnSpc>
                <a:spcPct val="100000"/>
              </a:lnSpc>
              <a:spcBef>
                <a:spcPts val="0"/>
              </a:spcBef>
              <a:spcAft>
                <a:spcPts val="0"/>
              </a:spcAft>
              <a:buSzPts val="1200"/>
              <a:buFont typeface="Calibri"/>
              <a:buChar char="•"/>
            </a:pPr>
            <a:r>
              <a:rPr lang="de-DE" sz="1000"/>
              <a:t>Ermitteln Sie den Verbleib der auf Ihrer Baustelle anfallenden Bau- und Abbruchabfälle</a:t>
            </a:r>
            <a:endParaRPr sz="1000"/>
          </a:p>
          <a:p>
            <a:pPr indent="0" lvl="0" marL="0" rtl="0" algn="l">
              <a:lnSpc>
                <a:spcPct val="100000"/>
              </a:lnSpc>
              <a:spcBef>
                <a:spcPts val="0"/>
              </a:spcBef>
              <a:spcAft>
                <a:spcPts val="0"/>
              </a:spcAft>
              <a:buSzPts val="1400"/>
              <a:buNone/>
            </a:pPr>
            <a:r>
              <a:rPr b="1" lang="de-DE" sz="1000"/>
              <a:t>Quelle</a:t>
            </a:r>
            <a:endParaRPr b="1" sz="1000"/>
          </a:p>
          <a:p>
            <a:pPr indent="-180975" lvl="0" marL="180975" rtl="0" algn="l">
              <a:lnSpc>
                <a:spcPct val="100000"/>
              </a:lnSpc>
              <a:spcBef>
                <a:spcPts val="0"/>
              </a:spcBef>
              <a:spcAft>
                <a:spcPts val="0"/>
              </a:spcAft>
              <a:buClr>
                <a:schemeClr val="dk1"/>
              </a:buClr>
              <a:buSzPts val="880"/>
              <a:buFont typeface="Calibri"/>
              <a:buChar char="●"/>
            </a:pPr>
            <a:r>
              <a:rPr lang="de-DE" sz="900">
                <a:solidFill>
                  <a:srgbClr val="404040"/>
                </a:solidFill>
              </a:rPr>
              <a:t>DESTATIS-</a:t>
            </a:r>
            <a:r>
              <a:rPr lang="de-DE" sz="900"/>
              <a:t>Statistisches Bundesamt (2022b): Abfallbilanz 2020. Online: </a:t>
            </a:r>
            <a:r>
              <a:rPr lang="de-DE" sz="900" u="sng">
                <a:solidFill>
                  <a:schemeClr val="hlink"/>
                </a:solidFill>
                <a:hlinkClick r:id="rId2"/>
              </a:rPr>
              <a:t>https://www.destatis.de/DE/Themen/Gesellschaft-Umwelt/Umwelt/Abfallwirtschaft/Publikationen/Downloads-Abfallwirtschaft/abfallbilanz-pdf-5321001.pdf?__blob=publicationFile</a:t>
            </a:r>
            <a:endParaRPr sz="900" u="sng">
              <a:solidFill>
                <a:srgbClr val="1155CC"/>
              </a:solidFill>
            </a:endParaRPr>
          </a:p>
          <a:p>
            <a:pPr indent="-180975" lvl="0" marL="180975" rtl="0" algn="l">
              <a:lnSpc>
                <a:spcPct val="100000"/>
              </a:lnSpc>
              <a:spcBef>
                <a:spcPts val="0"/>
              </a:spcBef>
              <a:spcAft>
                <a:spcPts val="0"/>
              </a:spcAft>
              <a:buClr>
                <a:schemeClr val="dk1"/>
              </a:buClr>
              <a:buSzPts val="880"/>
              <a:buFont typeface="Calibri"/>
              <a:buChar char="●"/>
            </a:pPr>
            <a:r>
              <a:rPr lang="de-DE" sz="900"/>
              <a:t>UBA (2010): Georg Schiller, Clemens Deilmann, Karin Gruhler, Patric Röhm, Jan Reichenbach, Janett Baumann, Marko Günther (2010): Ermittlung von Ressourcenschonungspotenzialen bei der Verwertung von Bauabfällen und Erarbeitung von Empfehlungen zu deren Nutzung. Umweltbundesamt (Hrsg.) Dessau-Roßlau, November 2010. Texte | 56/2010. Online: </a:t>
            </a:r>
            <a:r>
              <a:rPr lang="de-DE" sz="900" u="sng">
                <a:solidFill>
                  <a:schemeClr val="hlink"/>
                </a:solidFill>
                <a:hlinkClick r:id="rId3"/>
              </a:rPr>
              <a:t>https://www.umweltbundesamt.de/sites/default/files/medien/publikation/long/4040.pdf</a:t>
            </a:r>
            <a:endParaRPr sz="900"/>
          </a:p>
          <a:p>
            <a:pPr indent="-180975" lvl="0" marL="180975" rtl="0" algn="l">
              <a:lnSpc>
                <a:spcPct val="100000"/>
              </a:lnSpc>
              <a:spcBef>
                <a:spcPts val="0"/>
              </a:spcBef>
              <a:spcAft>
                <a:spcPts val="0"/>
              </a:spcAft>
              <a:buClr>
                <a:schemeClr val="dk1"/>
              </a:buClr>
              <a:buSzPts val="880"/>
              <a:buFont typeface="Calibri"/>
              <a:buChar char="●"/>
            </a:pPr>
            <a:r>
              <a:rPr lang="de-DE" sz="900"/>
              <a:t>bbs (2021b): Initiative Kreislaufwirtschaft Bau Bundesverband Baustoffe–Steine und Erden (Hrsg.)(2021): Mineralische Bauabfälle. Monitoring 2018 - Bericht zum Aufkommen und zum Verbleib mineralischer Bauabfälle. Online: </a:t>
            </a:r>
            <a:r>
              <a:rPr lang="de-DE" sz="900" u="sng">
                <a:solidFill>
                  <a:schemeClr val="hlink"/>
                </a:solidFill>
                <a:hlinkClick r:id="rId4"/>
              </a:rPr>
              <a:t>https://kreislaufwirtschaft-bau.de/Download/Bericht-12.pdf</a:t>
            </a:r>
            <a:endParaRPr sz="900"/>
          </a:p>
          <a:p>
            <a:pPr indent="0" lvl="0" marL="0" rtl="0" algn="l">
              <a:lnSpc>
                <a:spcPct val="100000"/>
              </a:lnSpc>
              <a:spcBef>
                <a:spcPts val="0"/>
              </a:spcBef>
              <a:spcAft>
                <a:spcPts val="0"/>
              </a:spcAft>
              <a:buSzPts val="1400"/>
              <a:buNone/>
            </a:pPr>
            <a:r>
              <a:t/>
            </a:r>
            <a:endParaRPr sz="10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6dae9e7bab_0_672:notes"/>
          <p:cNvSpPr/>
          <p:nvPr>
            <p:ph idx="2" type="sldImg"/>
          </p:nvPr>
        </p:nvSpPr>
        <p:spPr>
          <a:xfrm>
            <a:off x="482600" y="361950"/>
            <a:ext cx="6138863"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g26dae9e7bab_0_672:notes"/>
          <p:cNvSpPr txBox="1"/>
          <p:nvPr>
            <p:ph idx="1" type="body"/>
          </p:nvPr>
        </p:nvSpPr>
        <p:spPr>
          <a:xfrm>
            <a:off x="479425" y="3816350"/>
            <a:ext cx="6145213" cy="620395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i="0" lang="de-DE" sz="1100" u="none" strike="noStrike">
                <a:solidFill>
                  <a:srgbClr val="000000"/>
                </a:solidFill>
                <a:latin typeface="Calibri"/>
                <a:ea typeface="Calibri"/>
                <a:cs typeface="Calibri"/>
                <a:sym typeface="Calibri"/>
              </a:rPr>
              <a:t>Beschreibung</a:t>
            </a:r>
            <a:r>
              <a:rPr b="0" i="0" lang="de-DE" sz="1100" u="none" strike="noStrike">
                <a:solidFill>
                  <a:srgbClr val="000000"/>
                </a:solidFill>
                <a:latin typeface="Calibri"/>
                <a:ea typeface="Calibri"/>
                <a:cs typeface="Calibri"/>
                <a:sym typeface="Calibri"/>
              </a:rPr>
              <a:t>:</a:t>
            </a:r>
            <a:endParaRPr b="0" sz="1100">
              <a:latin typeface="Calibri"/>
              <a:ea typeface="Calibri"/>
              <a:cs typeface="Calibri"/>
              <a:sym typeface="Calibri"/>
            </a:endParaRPr>
          </a:p>
          <a:p>
            <a:pPr indent="0" lvl="0" marL="0" rtl="0" algn="l">
              <a:lnSpc>
                <a:spcPct val="100000"/>
              </a:lnSpc>
              <a:spcBef>
                <a:spcPts val="0"/>
              </a:spcBef>
              <a:spcAft>
                <a:spcPts val="0"/>
              </a:spcAft>
              <a:buSzPts val="1400"/>
              <a:buNone/>
            </a:pPr>
            <a:r>
              <a:rPr b="0" i="0" lang="de-DE" sz="1100" u="none" strike="noStrike">
                <a:solidFill>
                  <a:srgbClr val="000000"/>
                </a:solidFill>
                <a:latin typeface="Calibri"/>
                <a:ea typeface="Calibri"/>
                <a:cs typeface="Calibri"/>
                <a:sym typeface="Calibri"/>
              </a:rPr>
              <a:t>Das Bild zeigt Emissionen von Treibhausgasen aus Fahrzeugen und mobilen Maschinen der Bauwirtschaft. </a:t>
            </a:r>
            <a:endParaRPr b="0" sz="1100">
              <a:latin typeface="Calibri"/>
              <a:ea typeface="Calibri"/>
              <a:cs typeface="Calibri"/>
              <a:sym typeface="Calibri"/>
            </a:endParaRPr>
          </a:p>
          <a:p>
            <a:pPr indent="0" lvl="0" marL="0" rtl="0" algn="l">
              <a:lnSpc>
                <a:spcPct val="100000"/>
              </a:lnSpc>
              <a:spcBef>
                <a:spcPts val="0"/>
              </a:spcBef>
              <a:spcAft>
                <a:spcPts val="0"/>
              </a:spcAft>
              <a:buSzPts val="1400"/>
              <a:buNone/>
            </a:pPr>
            <a:r>
              <a:rPr b="0" i="0" lang="de-DE" sz="1100" u="none" strike="noStrike">
                <a:solidFill>
                  <a:srgbClr val="000000"/>
                </a:solidFill>
                <a:latin typeface="Calibri"/>
                <a:ea typeface="Calibri"/>
                <a:cs typeface="Calibri"/>
                <a:sym typeface="Calibri"/>
              </a:rPr>
              <a:t>Weil im Straßenbau häufig schwere Nutzfahrzeuge  wie mehrachsige Sattelschlepper, Pritschen-Lkw, Raupen, Lader, Bagger, aber auch mobile Baumaschinen wie Generatoren, Kompressoren, Flutlicht zum Einsatz kommen, sind die Emissionen von Treibhausgasen aus Fahrzeugen und mobilen Baumaschinen von besonderer Relevanz. Insgesamt betrugen die Treibhausgasemissionen aus Fahrzeugen und mobilen Maschinen der Bauwirtschaft für das Jahr 2019 ca. 3.500 kt CO</a:t>
            </a:r>
            <a:r>
              <a:rPr b="0" baseline="-25000" i="0" lang="de-DE" sz="1100" u="none" strike="noStrike">
                <a:solidFill>
                  <a:srgbClr val="000000"/>
                </a:solidFill>
                <a:latin typeface="Calibri"/>
                <a:ea typeface="Calibri"/>
                <a:cs typeface="Calibri"/>
                <a:sym typeface="Calibri"/>
              </a:rPr>
              <a:t>2</a:t>
            </a:r>
            <a:r>
              <a:rPr b="0" i="0" lang="de-DE" sz="1100" u="none" strike="noStrike">
                <a:solidFill>
                  <a:srgbClr val="000000"/>
                </a:solidFill>
                <a:latin typeface="Calibri"/>
                <a:ea typeface="Calibri"/>
                <a:cs typeface="Calibri"/>
                <a:sym typeface="Calibri"/>
              </a:rPr>
              <a:t> äq. Lagen sie im Jahr 2010 noch bei ca. 3.000 kt, stiegen sie im Jahr 2017 auf 3.750 kt um danach wieder zurückfallen (NIR 2022). Der THG-relevante fossile CO</a:t>
            </a:r>
            <a:r>
              <a:rPr b="0" baseline="-25000" i="0" lang="de-DE" sz="1100" u="none" strike="noStrike">
                <a:solidFill>
                  <a:srgbClr val="000000"/>
                </a:solidFill>
                <a:latin typeface="Calibri"/>
                <a:ea typeface="Calibri"/>
                <a:cs typeface="Calibri"/>
                <a:sym typeface="Calibri"/>
              </a:rPr>
              <a:t>2</a:t>
            </a:r>
            <a:r>
              <a:rPr b="0" i="0" lang="de-DE" sz="1100" u="none" strike="noStrike">
                <a:solidFill>
                  <a:srgbClr val="000000"/>
                </a:solidFill>
                <a:latin typeface="Calibri"/>
                <a:ea typeface="Calibri"/>
                <a:cs typeface="Calibri"/>
                <a:sym typeface="Calibri"/>
              </a:rPr>
              <a:t>-Anteil der Biokraftstoffe bei Fahrzeugen und mobilen Maschinen betrug im Jahr 2019 zusätzliche 230 kt CO</a:t>
            </a:r>
            <a:r>
              <a:rPr b="0" baseline="-25000" i="0" lang="de-DE" sz="1100" u="none" strike="noStrike">
                <a:solidFill>
                  <a:srgbClr val="000000"/>
                </a:solidFill>
                <a:latin typeface="Calibri"/>
                <a:ea typeface="Calibri"/>
                <a:cs typeface="Calibri"/>
                <a:sym typeface="Calibri"/>
              </a:rPr>
              <a:t>2</a:t>
            </a:r>
            <a:r>
              <a:rPr b="0" i="0" lang="de-DE" sz="1100" u="none" strike="noStrike">
                <a:solidFill>
                  <a:srgbClr val="000000"/>
                </a:solidFill>
                <a:latin typeface="Calibri"/>
                <a:ea typeface="Calibri"/>
                <a:cs typeface="Calibri"/>
                <a:sym typeface="Calibri"/>
              </a:rPr>
              <a:t> äq. </a:t>
            </a:r>
            <a:endParaRPr b="0" sz="1100">
              <a:latin typeface="Calibri"/>
              <a:ea typeface="Calibri"/>
              <a:cs typeface="Calibri"/>
              <a:sym typeface="Calibri"/>
            </a:endParaRPr>
          </a:p>
          <a:p>
            <a:pPr indent="0" lvl="0" marL="0" rtl="0" algn="l">
              <a:lnSpc>
                <a:spcPct val="100000"/>
              </a:lnSpc>
              <a:spcBef>
                <a:spcPts val="0"/>
              </a:spcBef>
              <a:spcAft>
                <a:spcPts val="0"/>
              </a:spcAft>
              <a:buSzPts val="1400"/>
              <a:buNone/>
            </a:pPr>
            <a:r>
              <a:rPr b="0" i="0" lang="de-DE" sz="1100" u="none" strike="noStrike">
                <a:solidFill>
                  <a:srgbClr val="000000"/>
                </a:solidFill>
                <a:latin typeface="Calibri"/>
                <a:ea typeface="Calibri"/>
                <a:cs typeface="Calibri"/>
                <a:sym typeface="Calibri"/>
              </a:rPr>
              <a:t>Die vorliegende Aufgabe veranschaulicht den Zielkonflikt von Arbeitserleichterung durch immer vielfältigere Maschinen und deren steigenden negativen Einfluss auf unser Klima. In körperlich anstrengenden Berufsfeldern wie Straßenbau, wo diese Maschinen notwendig sind, bleibt der Ausweg alternativer Kraftstoffe, die CO</a:t>
            </a:r>
            <a:r>
              <a:rPr b="0" baseline="-25000" i="0" lang="de-DE" sz="1100" u="none" strike="noStrike">
                <a:solidFill>
                  <a:srgbClr val="000000"/>
                </a:solidFill>
                <a:latin typeface="Calibri"/>
                <a:ea typeface="Calibri"/>
                <a:cs typeface="Calibri"/>
                <a:sym typeface="Calibri"/>
              </a:rPr>
              <a:t>2</a:t>
            </a:r>
            <a:r>
              <a:rPr b="0" i="0" lang="de-DE" sz="1100" u="none" strike="noStrike">
                <a:solidFill>
                  <a:srgbClr val="000000"/>
                </a:solidFill>
                <a:latin typeface="Calibri"/>
                <a:ea typeface="Calibri"/>
                <a:cs typeface="Calibri"/>
                <a:sym typeface="Calibri"/>
              </a:rPr>
              <a:t>-frei oder –arm produziert werden. Mit der vorliegenden Aufgabe sollen die Auszubildenden einen Überblick über die zeitliche Entwicklung der THG-Emissionen von Fahrzeugen und mobilen Maschinen der Bauwirtschaft erhalten. Zudem ist der Grafik der bisher geringe Anteil an biogenen Kraftstoffen in Fahrzeugen und mobilen Maschinen der Bauwirtschaft zu entnehmen. Die Auszubildenden sollen mit der vorliegenden Aufgabe in die Lage versetzt werden, für die Baustelle, auf denen sie tätig sind, die CO</a:t>
            </a:r>
            <a:r>
              <a:rPr b="0" baseline="-25000" i="0" lang="de-DE" sz="1100" u="none" strike="noStrike">
                <a:solidFill>
                  <a:srgbClr val="000000"/>
                </a:solidFill>
                <a:latin typeface="Calibri"/>
                <a:ea typeface="Calibri"/>
                <a:cs typeface="Calibri"/>
                <a:sym typeface="Calibri"/>
              </a:rPr>
              <a:t>2</a:t>
            </a:r>
            <a:r>
              <a:rPr b="0" i="0" lang="de-DE" sz="1100" u="none" strike="noStrike">
                <a:solidFill>
                  <a:srgbClr val="000000"/>
                </a:solidFill>
                <a:latin typeface="Calibri"/>
                <a:ea typeface="Calibri"/>
                <a:cs typeface="Calibri"/>
                <a:sym typeface="Calibri"/>
              </a:rPr>
              <a:t>-Menge zu berechnen, die durch den Einsatz von Fahrzeugen und mobilen Maschinen freigesetzt werden. Zudem sollen die Auszubildenden eine Eindruck erhalten, in welcher Höhe sich diese CO</a:t>
            </a:r>
            <a:r>
              <a:rPr b="0" baseline="-25000" i="0" lang="de-DE" sz="1100" u="none" strike="noStrike">
                <a:solidFill>
                  <a:srgbClr val="000000"/>
                </a:solidFill>
                <a:latin typeface="Calibri"/>
                <a:ea typeface="Calibri"/>
                <a:cs typeface="Calibri"/>
                <a:sym typeface="Calibri"/>
              </a:rPr>
              <a:t>2</a:t>
            </a:r>
            <a:r>
              <a:rPr b="0" i="0" lang="de-DE" sz="1100" u="none" strike="noStrike">
                <a:solidFill>
                  <a:srgbClr val="000000"/>
                </a:solidFill>
                <a:latin typeface="Calibri"/>
                <a:ea typeface="Calibri"/>
                <a:cs typeface="Calibri"/>
                <a:sym typeface="Calibri"/>
              </a:rPr>
              <a:t>-Emissionen durch den Einsatz biogener Kraftstoffe einsparen lassen.</a:t>
            </a:r>
            <a:endParaRPr b="1" i="0" sz="1100" u="none" strike="noStrike">
              <a:solidFill>
                <a:srgbClr val="000000"/>
              </a:solidFill>
              <a:latin typeface="Calibri"/>
              <a:ea typeface="Calibri"/>
              <a:cs typeface="Calibri"/>
              <a:sym typeface="Calibri"/>
            </a:endParaRPr>
          </a:p>
          <a:p>
            <a:pPr indent="-228600" lvl="0" marL="228600" rtl="0" algn="l">
              <a:lnSpc>
                <a:spcPct val="100000"/>
              </a:lnSpc>
              <a:spcBef>
                <a:spcPts val="0"/>
              </a:spcBef>
              <a:spcAft>
                <a:spcPts val="0"/>
              </a:spcAft>
              <a:buSzPts val="1400"/>
              <a:buNone/>
            </a:pPr>
            <a:r>
              <a:rPr b="1" i="0" lang="de-DE" sz="1100" u="none" strike="noStrike">
                <a:solidFill>
                  <a:srgbClr val="000000"/>
                </a:solidFill>
                <a:latin typeface="Calibri"/>
                <a:ea typeface="Calibri"/>
                <a:cs typeface="Calibri"/>
                <a:sym typeface="Calibri"/>
              </a:rPr>
              <a:t>Aufgaben</a:t>
            </a:r>
            <a:endParaRPr b="0" sz="1100">
              <a:latin typeface="Calibri"/>
              <a:ea typeface="Calibri"/>
              <a:cs typeface="Calibri"/>
              <a:sym typeface="Calibri"/>
            </a:endParaRPr>
          </a:p>
          <a:p>
            <a:pPr indent="-228600" lvl="0" marL="228600" rtl="0" algn="l">
              <a:lnSpc>
                <a:spcPct val="100000"/>
              </a:lnSpc>
              <a:spcBef>
                <a:spcPts val="0"/>
              </a:spcBef>
              <a:spcAft>
                <a:spcPts val="0"/>
              </a:spcAft>
              <a:buSzPts val="1400"/>
              <a:buFont typeface="Arial"/>
              <a:buChar char="•"/>
            </a:pPr>
            <a:r>
              <a:rPr b="0" i="0" lang="de-DE" sz="1100" u="none" strike="noStrike">
                <a:solidFill>
                  <a:srgbClr val="000000"/>
                </a:solidFill>
                <a:latin typeface="Calibri"/>
                <a:ea typeface="Calibri"/>
                <a:cs typeface="Calibri"/>
                <a:sym typeface="Calibri"/>
              </a:rPr>
              <a:t>Berechnen Sie anhand der Art und der Menge der für Fahrzeuge und mobile Maschinen eingesetzten Kraftstoffe sowie mit Hilfe der Tabelle mit den CO</a:t>
            </a:r>
            <a:r>
              <a:rPr b="0" baseline="-25000" i="0" lang="de-DE" sz="1100" u="none" strike="noStrike">
                <a:solidFill>
                  <a:srgbClr val="000000"/>
                </a:solidFill>
                <a:latin typeface="Calibri"/>
                <a:ea typeface="Calibri"/>
                <a:cs typeface="Calibri"/>
                <a:sym typeface="Calibri"/>
              </a:rPr>
              <a:t>2</a:t>
            </a:r>
            <a:r>
              <a:rPr b="0" i="0" lang="de-DE" sz="1100" u="none" strike="noStrike">
                <a:solidFill>
                  <a:srgbClr val="000000"/>
                </a:solidFill>
                <a:latin typeface="Calibri"/>
                <a:ea typeface="Calibri"/>
                <a:cs typeface="Calibri"/>
                <a:sym typeface="Calibri"/>
              </a:rPr>
              <a:t>-Emissionsfaktoren auf Folie 5, wieviele THG-Emissionen durch Fahrzeuge und mobile Maschinen auf ihrer Baustelle an einem typischen Tag freigesetzt werden.</a:t>
            </a:r>
            <a:endParaRPr/>
          </a:p>
          <a:p>
            <a:pPr indent="-228600" lvl="0" marL="228600" rtl="0" algn="l">
              <a:lnSpc>
                <a:spcPct val="100000"/>
              </a:lnSpc>
              <a:spcBef>
                <a:spcPts val="0"/>
              </a:spcBef>
              <a:spcAft>
                <a:spcPts val="0"/>
              </a:spcAft>
              <a:buSzPts val="1400"/>
              <a:buFont typeface="Arial"/>
              <a:buChar char="•"/>
            </a:pPr>
            <a:r>
              <a:rPr b="0" i="0" lang="de-DE" sz="1100" u="none" strike="noStrike">
                <a:solidFill>
                  <a:srgbClr val="000000"/>
                </a:solidFill>
                <a:latin typeface="Calibri"/>
                <a:ea typeface="Calibri"/>
                <a:cs typeface="Calibri"/>
                <a:sym typeface="Calibri"/>
              </a:rPr>
              <a:t>Berechnen Sie die Menge an THG-Emissionen, die sich einsparen ließe, wenn ausgewählte Fahrzeuge und mobile Maschinen mit fossilfreien Kraftstoffen betrieben würden. </a:t>
            </a:r>
            <a:r>
              <a:rPr b="0" i="0" lang="de-DE" sz="1100" u="none" strike="noStrike">
                <a:solidFill>
                  <a:srgbClr val="941651"/>
                </a:solidFill>
                <a:latin typeface="Calibri"/>
                <a:ea typeface="Calibri"/>
                <a:cs typeface="Calibri"/>
                <a:sym typeface="Calibri"/>
              </a:rPr>
              <a:t> </a:t>
            </a:r>
            <a:endParaRPr b="1" i="0" sz="1100" u="none" strike="noStrike">
              <a:solidFill>
                <a:srgbClr val="000000"/>
              </a:solidFill>
              <a:latin typeface="Calibri"/>
              <a:ea typeface="Calibri"/>
              <a:cs typeface="Calibri"/>
              <a:sym typeface="Calibri"/>
            </a:endParaRPr>
          </a:p>
          <a:p>
            <a:pPr indent="-228600" lvl="0" marL="228600" rtl="0" algn="l">
              <a:lnSpc>
                <a:spcPct val="100000"/>
              </a:lnSpc>
              <a:spcBef>
                <a:spcPts val="0"/>
              </a:spcBef>
              <a:spcAft>
                <a:spcPts val="0"/>
              </a:spcAft>
              <a:buSzPts val="1400"/>
              <a:buNone/>
            </a:pPr>
            <a:r>
              <a:rPr b="1" i="0" lang="de-DE" sz="1100" u="none" strike="noStrike">
                <a:solidFill>
                  <a:srgbClr val="000000"/>
                </a:solidFill>
                <a:latin typeface="Calibri"/>
                <a:ea typeface="Calibri"/>
                <a:cs typeface="Calibri"/>
                <a:sym typeface="Calibri"/>
              </a:rPr>
              <a:t>Quelle</a:t>
            </a:r>
            <a:endParaRPr b="0" sz="1100">
              <a:latin typeface="Calibri"/>
              <a:ea typeface="Calibri"/>
              <a:cs typeface="Calibri"/>
              <a:sym typeface="Calibri"/>
            </a:endParaRPr>
          </a:p>
          <a:p>
            <a:pPr indent="-228600" lvl="0" marL="228600" rtl="0" algn="l">
              <a:lnSpc>
                <a:spcPct val="100000"/>
              </a:lnSpc>
              <a:spcBef>
                <a:spcPts val="0"/>
              </a:spcBef>
              <a:spcAft>
                <a:spcPts val="0"/>
              </a:spcAft>
              <a:buSzPts val="1400"/>
              <a:buFont typeface="Arial"/>
              <a:buChar char="•"/>
            </a:pPr>
            <a:r>
              <a:rPr b="0" i="0" lang="de-DE" sz="1000" u="none" strike="noStrike">
                <a:solidFill>
                  <a:srgbClr val="000000"/>
                </a:solidFill>
                <a:latin typeface="Calibri"/>
                <a:ea typeface="Calibri"/>
                <a:cs typeface="Calibri"/>
                <a:sym typeface="Calibri"/>
              </a:rPr>
              <a:t>NIR (2022): Berichterstattung unter der Klimarahmenkonvention der Vereinten Nationen und dem Kyoto-Protokoll 2022 Nationaler Inventarbericht zum Deutschen. Treibhausgasinventar 1990 – 2020. UBA Climate Change 24/2022: Online: https://www.umweltbundesamt.de/publikationen/berichterstattung-unter-der-klimarahmenkonvention-7</a:t>
            </a:r>
            <a:endParaRPr/>
          </a:p>
          <a:p>
            <a:pPr indent="-228600" lvl="0" marL="228600" rtl="0" algn="l">
              <a:lnSpc>
                <a:spcPct val="100000"/>
              </a:lnSpc>
              <a:spcBef>
                <a:spcPts val="0"/>
              </a:spcBef>
              <a:spcAft>
                <a:spcPts val="0"/>
              </a:spcAft>
              <a:buSzPts val="1400"/>
              <a:buNone/>
            </a:pPr>
            <a:br>
              <a:rPr b="0" lang="de-DE">
                <a:latin typeface="Calibri"/>
                <a:ea typeface="Calibri"/>
                <a:cs typeface="Calibri"/>
                <a:sym typeface="Calibri"/>
              </a:rPr>
            </a:br>
            <a:endParaRPr>
              <a:latin typeface="Calibri"/>
              <a:ea typeface="Calibri"/>
              <a:cs typeface="Calibri"/>
              <a:sym typeface="Calibri"/>
            </a:endParaRPr>
          </a:p>
        </p:txBody>
      </p:sp>
      <p:sp>
        <p:nvSpPr>
          <p:cNvPr id="185" name="Google Shape;185;g26dae9e7bab_0_672:notes"/>
          <p:cNvSpPr txBox="1"/>
          <p:nvPr>
            <p:ph idx="12" type="sldNum"/>
          </p:nvPr>
        </p:nvSpPr>
        <p:spPr>
          <a:xfrm>
            <a:off x="4023991" y="9708180"/>
            <a:ext cx="3078428" cy="513505"/>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6dae9e7bab_0_682:notes"/>
          <p:cNvSpPr/>
          <p:nvPr>
            <p:ph idx="2" type="sldImg"/>
          </p:nvPr>
        </p:nvSpPr>
        <p:spPr>
          <a:xfrm>
            <a:off x="482600" y="361950"/>
            <a:ext cx="6138863"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g26dae9e7bab_0_682:notes"/>
          <p:cNvSpPr txBox="1"/>
          <p:nvPr>
            <p:ph idx="1" type="body"/>
          </p:nvPr>
        </p:nvSpPr>
        <p:spPr>
          <a:xfrm>
            <a:off x="479425" y="3924000"/>
            <a:ext cx="6145212" cy="48987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100"/>
              <a:buFont typeface="Arial"/>
              <a:buNone/>
            </a:pPr>
            <a:r>
              <a:rPr b="1" lang="de-DE"/>
              <a:t>Beschreibung</a:t>
            </a:r>
            <a:endParaRPr/>
          </a:p>
          <a:p>
            <a:pPr indent="0" lvl="0" marL="0" rtl="0" algn="l">
              <a:lnSpc>
                <a:spcPct val="100000"/>
              </a:lnSpc>
              <a:spcBef>
                <a:spcPts val="0"/>
              </a:spcBef>
              <a:spcAft>
                <a:spcPts val="0"/>
              </a:spcAft>
              <a:buSzPts val="1400"/>
              <a:buNone/>
            </a:pPr>
            <a:r>
              <a:rPr lang="de-DE"/>
              <a:t>Materialabhängigkeit der enthaltenen grauen Energie bei unterschiedlicher Baumaterialien</a:t>
            </a:r>
            <a:r>
              <a:rPr b="1" lang="de-DE"/>
              <a:t>. </a:t>
            </a:r>
            <a:r>
              <a:rPr lang="de-DE"/>
              <a:t>Die Grafik zeigt die Höhe der Grauen Energie unterschiedlicher Dämmmaterialien von Kompaktfassaden</a:t>
            </a:r>
            <a:endParaRPr/>
          </a:p>
          <a:p>
            <a:pPr indent="0" lvl="0" marL="0" rtl="0" algn="l">
              <a:lnSpc>
                <a:spcPct val="100000"/>
              </a:lnSpc>
              <a:spcBef>
                <a:spcPts val="1200"/>
              </a:spcBef>
              <a:spcAft>
                <a:spcPts val="0"/>
              </a:spcAft>
              <a:buClr>
                <a:schemeClr val="dk1"/>
              </a:buClr>
              <a:buSzPts val="1100"/>
              <a:buNone/>
            </a:pPr>
            <a:r>
              <a:rPr lang="de-DE"/>
              <a:t>Die graue Energie steht für die gesamte Menge nicht erneuerbarer Primärenergie, die für alle vorgelagerten Prozesse, vom Rohstoffabbau über Herstellungs- und Verarbeitungsprozesse und für die Entsorgung, inkl. der dazu notwendigen Transporte und Hilfsmittel, erforderlich ist. Die graue Energie wird auch als kumulierter, nicht erneuerbarer Energieaufwand bezeichnet. Die Maßeinheit der grauen Energie ist Kilowattstunde pro Quadratmeter und Jahr (kWh/m2 a). Die enthaltene Energie wird damit auf eine Fläche und eine Zeitspanne bezogen, um sie mit der Betriebsenergie vergleichbar zu machen.</a:t>
            </a:r>
            <a:endParaRPr/>
          </a:p>
          <a:p>
            <a:pPr indent="0" lvl="0" marL="0" rtl="0" algn="l">
              <a:lnSpc>
                <a:spcPct val="100000"/>
              </a:lnSpc>
              <a:spcBef>
                <a:spcPts val="1200"/>
              </a:spcBef>
              <a:spcAft>
                <a:spcPts val="0"/>
              </a:spcAft>
              <a:buClr>
                <a:schemeClr val="dk1"/>
              </a:buClr>
              <a:buSzPts val="1100"/>
              <a:buFont typeface="Arial"/>
              <a:buNone/>
            </a:pPr>
            <a:r>
              <a:rPr lang="de-DE"/>
              <a:t>In der Abbildung ist eine Auswahl von möglichen Aussenwanddämmstoffen für Kompaktfassaden dargestellt. Je nach Materialwahl kann sich bei gleicher Dämmwirkung von 0,20 W/m</a:t>
            </a:r>
            <a:r>
              <a:rPr baseline="30000" lang="de-DE"/>
              <a:t>2</a:t>
            </a:r>
            <a:r>
              <a:rPr lang="de-DE"/>
              <a:t> K° die graue Energie verdoppeln.</a:t>
            </a:r>
            <a:endParaRPr/>
          </a:p>
          <a:p>
            <a:pPr indent="0" lvl="0" marL="0" rtl="0" algn="l">
              <a:lnSpc>
                <a:spcPct val="100000"/>
              </a:lnSpc>
              <a:spcBef>
                <a:spcPts val="1200"/>
              </a:spcBef>
              <a:spcAft>
                <a:spcPts val="0"/>
              </a:spcAft>
              <a:buClr>
                <a:schemeClr val="dk1"/>
              </a:buClr>
              <a:buSzPts val="1100"/>
              <a:buFont typeface="Arial"/>
              <a:buNone/>
            </a:pPr>
            <a:r>
              <a:rPr b="1" lang="de-DE"/>
              <a:t>Aufgabe</a:t>
            </a:r>
            <a:endParaRPr/>
          </a:p>
          <a:p>
            <a:pPr indent="-171450" lvl="0" marL="171450" rtl="0" algn="l">
              <a:lnSpc>
                <a:spcPct val="100000"/>
              </a:lnSpc>
              <a:spcBef>
                <a:spcPts val="0"/>
              </a:spcBef>
              <a:spcAft>
                <a:spcPts val="0"/>
              </a:spcAft>
              <a:buClr>
                <a:schemeClr val="dk1"/>
              </a:buClr>
              <a:buSzPts val="1100"/>
              <a:buFont typeface="Arial"/>
              <a:buChar char="•"/>
            </a:pPr>
            <a:r>
              <a:rPr lang="de-DE"/>
              <a:t>Erklären Sie Unterschiede der grauen Energie bei den genannten Materialien.</a:t>
            </a:r>
            <a:endParaRPr/>
          </a:p>
          <a:p>
            <a:pPr indent="0" lvl="0" marL="0" rtl="0" algn="l">
              <a:lnSpc>
                <a:spcPct val="100000"/>
              </a:lnSpc>
              <a:spcBef>
                <a:spcPts val="0"/>
              </a:spcBef>
              <a:spcAft>
                <a:spcPts val="0"/>
              </a:spcAft>
              <a:buClr>
                <a:schemeClr val="dk1"/>
              </a:buClr>
              <a:buSzPts val="1100"/>
              <a:buFont typeface="Arial"/>
              <a:buNone/>
            </a:pPr>
            <a:r>
              <a:t/>
            </a:r>
            <a:endParaRPr b="1"/>
          </a:p>
          <a:p>
            <a:pPr indent="0" lvl="0" marL="0" rtl="0" algn="l">
              <a:lnSpc>
                <a:spcPct val="100000"/>
              </a:lnSpc>
              <a:spcBef>
                <a:spcPts val="0"/>
              </a:spcBef>
              <a:spcAft>
                <a:spcPts val="0"/>
              </a:spcAft>
              <a:buClr>
                <a:schemeClr val="dk1"/>
              </a:buClr>
              <a:buSzPts val="1100"/>
              <a:buFont typeface="Arial"/>
              <a:buNone/>
            </a:pPr>
            <a:r>
              <a:rPr b="1" lang="de-DE"/>
              <a:t>Quelle</a:t>
            </a:r>
            <a:endParaRPr b="1"/>
          </a:p>
          <a:p>
            <a:pPr indent="-171450" lvl="0" marL="171450" rtl="0" algn="l">
              <a:lnSpc>
                <a:spcPct val="100000"/>
              </a:lnSpc>
              <a:spcBef>
                <a:spcPts val="0"/>
              </a:spcBef>
              <a:spcAft>
                <a:spcPts val="0"/>
              </a:spcAft>
              <a:buSzPts val="1400"/>
              <a:buFont typeface="Arial"/>
              <a:buChar char="•"/>
            </a:pPr>
            <a:r>
              <a:rPr lang="de-DE"/>
              <a:t>EnergieSchweiz (2017): Graue Energie von Umbauten - Merkblatt für Bauherrschaften. Bundesamt für Energie BFE (Hrsg.). CH-Ittigen. Online: https://www.energieagentur-sg.ch/demandit/files/M_BA650995FEF8076B577/dms//Image/eCH_Graue_Energie_von_Umbauten_fuer_Bauherrschaften_DE.pdf</a:t>
            </a:r>
            <a:endParaRPr/>
          </a:p>
        </p:txBody>
      </p:sp>
      <p:sp>
        <p:nvSpPr>
          <p:cNvPr id="197" name="Google Shape;197;g26dae9e7bab_0_682:notes"/>
          <p:cNvSpPr txBox="1"/>
          <p:nvPr>
            <p:ph idx="12" type="sldNum"/>
          </p:nvPr>
        </p:nvSpPr>
        <p:spPr>
          <a:xfrm>
            <a:off x="4023991" y="9768002"/>
            <a:ext cx="3078428" cy="513505"/>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6dae9e7bab_0_692:notes"/>
          <p:cNvSpPr/>
          <p:nvPr>
            <p:ph idx="2" type="sldImg"/>
          </p:nvPr>
        </p:nvSpPr>
        <p:spPr>
          <a:xfrm>
            <a:off x="482600" y="361950"/>
            <a:ext cx="6138863"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g26dae9e7bab_0_692:notes"/>
          <p:cNvSpPr txBox="1"/>
          <p:nvPr>
            <p:ph idx="1" type="body"/>
          </p:nvPr>
        </p:nvSpPr>
        <p:spPr>
          <a:xfrm>
            <a:off x="479423" y="3924002"/>
            <a:ext cx="6145213" cy="47958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100"/>
              <a:buNone/>
            </a:pPr>
            <a:r>
              <a:rPr b="1" lang="de-DE"/>
              <a:t>Beschreibung</a:t>
            </a:r>
            <a:endParaRPr b="1"/>
          </a:p>
          <a:p>
            <a:pPr indent="0" lvl="0" marL="0" rtl="0" algn="l">
              <a:lnSpc>
                <a:spcPct val="100000"/>
              </a:lnSpc>
              <a:spcBef>
                <a:spcPts val="0"/>
              </a:spcBef>
              <a:spcAft>
                <a:spcPts val="0"/>
              </a:spcAft>
              <a:buClr>
                <a:schemeClr val="dk1"/>
              </a:buClr>
              <a:buSzPts val="1100"/>
              <a:buNone/>
            </a:pPr>
            <a:r>
              <a:rPr lang="de-DE"/>
              <a:t>Materialabhängigkeit der enthaltenen grauen Energie bei unterschiedlichen Baumaterialien. </a:t>
            </a:r>
            <a:endParaRPr/>
          </a:p>
          <a:p>
            <a:pPr indent="0" lvl="0" marL="0" rtl="0" algn="l">
              <a:lnSpc>
                <a:spcPct val="100000"/>
              </a:lnSpc>
              <a:spcBef>
                <a:spcPts val="0"/>
              </a:spcBef>
              <a:spcAft>
                <a:spcPts val="0"/>
              </a:spcAft>
              <a:buClr>
                <a:schemeClr val="dk1"/>
              </a:buClr>
              <a:buSzPts val="1100"/>
              <a:buNone/>
            </a:pPr>
            <a:r>
              <a:rPr lang="de-DE"/>
              <a:t>Die Grafik zeigt die Höhe  der Grauen Energie unterschiedlicher Dämmmaterialien von Kellerdecken.</a:t>
            </a:r>
            <a:endParaRPr/>
          </a:p>
          <a:p>
            <a:pPr indent="0" lvl="0" marL="0" rtl="0" algn="l">
              <a:lnSpc>
                <a:spcPct val="100000"/>
              </a:lnSpc>
              <a:spcBef>
                <a:spcPts val="0"/>
              </a:spcBef>
              <a:spcAft>
                <a:spcPts val="0"/>
              </a:spcAft>
              <a:buClr>
                <a:schemeClr val="dk1"/>
              </a:buClr>
              <a:buSzPts val="1100"/>
              <a:buNone/>
            </a:pPr>
            <a:r>
              <a:rPr lang="de-DE"/>
              <a:t>Die graue Energie steht für die gesamte Menge nicht erneuerbarer Primärenergie, die für alle vorgelagerten Prozesse, vom Rohstoffabbau über Herstellungs- und Verarbeitungsprozesse und für die Entsorgung, inkl. der dazu notwendigen Transporte und Hilfsmittel, erforderlich ist. Die graue Energie wird auch als kumulierter, nicht erneuerbarer Energieaufwand bezeichnet. Die Maßeinheit der grauen Energie ist Kilowattstunde pro Quadratmeter und Jahr (kWh/m2 a). Die enthaltene Energie wird damit auf eine Fläche und eine Zeitspanne bezogen, um sie mit der Betriebsenergie vergleichbar zu machen.</a:t>
            </a:r>
            <a:endParaRPr/>
          </a:p>
          <a:p>
            <a:pPr indent="0" lvl="0" marL="0" rtl="0" algn="l">
              <a:lnSpc>
                <a:spcPct val="100000"/>
              </a:lnSpc>
              <a:spcBef>
                <a:spcPts val="0"/>
              </a:spcBef>
              <a:spcAft>
                <a:spcPts val="0"/>
              </a:spcAft>
              <a:buSzPts val="1400"/>
              <a:buNone/>
            </a:pPr>
            <a:r>
              <a:rPr lang="de-DE"/>
              <a:t>Die Dämmung der Kellerdecke ist meistens einfach umsetzbar und senkt den Heizwärmebedarf deutlich bei verhältnismäßig kleinen Investitionskosten. Das folgende Beispiel veranschaulicht, dass sich bei gleicher Dämmwirkung von 0,25 W/m</a:t>
            </a:r>
            <a:r>
              <a:rPr baseline="30000" lang="de-DE"/>
              <a:t>2</a:t>
            </a:r>
            <a:r>
              <a:rPr lang="de-DE"/>
              <a:t> K° die graue Energie je nach Material mehr als verdoppelt.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b="1" lang="de-DE"/>
              <a:t>Aufgabe</a:t>
            </a:r>
            <a:endParaRPr/>
          </a:p>
          <a:p>
            <a:pPr indent="-171450" lvl="0" marL="171450" rtl="0" algn="l">
              <a:lnSpc>
                <a:spcPct val="100000"/>
              </a:lnSpc>
              <a:spcBef>
                <a:spcPts val="0"/>
              </a:spcBef>
              <a:spcAft>
                <a:spcPts val="0"/>
              </a:spcAft>
              <a:buSzPts val="1400"/>
              <a:buFont typeface="Arial"/>
              <a:buChar char="•"/>
            </a:pPr>
            <a:r>
              <a:rPr lang="de-DE"/>
              <a:t>Erklären Sie Unterschiede der grauen Energie bei den genannten Materialien.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b="1" lang="de-DE"/>
              <a:t>Quelle</a:t>
            </a:r>
            <a:endParaRPr b="1"/>
          </a:p>
          <a:p>
            <a:pPr indent="-171450" lvl="0" marL="171450" rtl="0" algn="l">
              <a:lnSpc>
                <a:spcPct val="100000"/>
              </a:lnSpc>
              <a:spcBef>
                <a:spcPts val="0"/>
              </a:spcBef>
              <a:spcAft>
                <a:spcPts val="0"/>
              </a:spcAft>
              <a:buSzPts val="1400"/>
              <a:buFont typeface="Arial"/>
              <a:buChar char="•"/>
            </a:pPr>
            <a:r>
              <a:rPr lang="de-DE"/>
              <a:t>EnergieSchweiz (2017): Graue Energie von Umbauten - Merkblatt für Bauherrschaften. Bundesamt für Energie BFE (Hrsg.). CH-Ittigen. Online: https://www.energieagentur-sg.ch/demandit/files/M_BA650995FEF8076B577/dms//Image/eCH_Graue_Energie_von_Umbauten_fuer_Bauherrschaften_DE.pdf</a:t>
            </a:r>
            <a:endParaRPr/>
          </a:p>
        </p:txBody>
      </p:sp>
      <p:sp>
        <p:nvSpPr>
          <p:cNvPr id="209" name="Google Shape;209;g26dae9e7bab_0_692:notes"/>
          <p:cNvSpPr txBox="1"/>
          <p:nvPr>
            <p:ph idx="12" type="sldNum"/>
          </p:nvPr>
        </p:nvSpPr>
        <p:spPr>
          <a:xfrm>
            <a:off x="4023991" y="9768002"/>
            <a:ext cx="3078428" cy="513505"/>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27"/>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9" name="Google Shape;19;p2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27"/>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1" name="Google Shape;21;p27"/>
          <p:cNvSpPr/>
          <p:nvPr>
            <p:ph idx="2" type="pic"/>
          </p:nvPr>
        </p:nvSpPr>
        <p:spPr>
          <a:xfrm>
            <a:off x="9091423" y="1418600"/>
            <a:ext cx="2681986" cy="1431290"/>
          </a:xfrm>
          <a:prstGeom prst="rect">
            <a:avLst/>
          </a:prstGeom>
          <a:noFill/>
          <a:ln>
            <a:noFill/>
          </a:ln>
        </p:spPr>
      </p:sp>
      <p:sp>
        <p:nvSpPr>
          <p:cNvPr id="22" name="Google Shape;22;p27"/>
          <p:cNvSpPr/>
          <p:nvPr>
            <p:ph idx="3" type="pic"/>
          </p:nvPr>
        </p:nvSpPr>
        <p:spPr>
          <a:xfrm>
            <a:off x="9091422" y="3009656"/>
            <a:ext cx="2681986" cy="1431290"/>
          </a:xfrm>
          <a:prstGeom prst="rect">
            <a:avLst/>
          </a:prstGeom>
          <a:noFill/>
          <a:ln>
            <a:noFill/>
          </a:ln>
        </p:spPr>
      </p:sp>
      <p:sp>
        <p:nvSpPr>
          <p:cNvPr id="23" name="Google Shape;23;p27"/>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27"/>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25" name="Shape 25"/>
        <p:cNvGrpSpPr/>
        <p:nvPr/>
      </p:nvGrpSpPr>
      <p:grpSpPr>
        <a:xfrm>
          <a:off x="0" y="0"/>
          <a:ext cx="0" cy="0"/>
          <a:chOff x="0" y="0"/>
          <a:chExt cx="0" cy="0"/>
        </a:xfrm>
      </p:grpSpPr>
      <p:sp>
        <p:nvSpPr>
          <p:cNvPr id="26" name="Google Shape;26;p12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7" name="Google Shape;27;p12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25"/>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2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0" name="Google Shape;30;p12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1" name="Google Shape;31;p12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Bild">
    <p:spTree>
      <p:nvGrpSpPr>
        <p:cNvPr id="32" name="Shape 32"/>
        <p:cNvGrpSpPr/>
        <p:nvPr/>
      </p:nvGrpSpPr>
      <p:grpSpPr>
        <a:xfrm>
          <a:off x="0" y="0"/>
          <a:ext cx="0" cy="0"/>
          <a:chOff x="0" y="0"/>
          <a:chExt cx="0" cy="0"/>
        </a:xfrm>
      </p:grpSpPr>
      <p:sp>
        <p:nvSpPr>
          <p:cNvPr id="33" name="Google Shape;33;g13c8bb42d54_0_79"/>
          <p:cNvSpPr txBox="1"/>
          <p:nvPr>
            <p:ph type="title"/>
          </p:nvPr>
        </p:nvSpPr>
        <p:spPr>
          <a:xfrm>
            <a:off x="359999"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g13c8bb42d54_0_79"/>
          <p:cNvSpPr/>
          <p:nvPr>
            <p:ph idx="2" type="pic"/>
          </p:nvPr>
        </p:nvSpPr>
        <p:spPr>
          <a:xfrm>
            <a:off x="360363" y="1368000"/>
            <a:ext cx="11518900" cy="4680000"/>
          </a:xfrm>
          <a:prstGeom prst="rect">
            <a:avLst/>
          </a:prstGeom>
          <a:noFill/>
          <a:ln>
            <a:noFill/>
          </a:ln>
        </p:spPr>
      </p:sp>
      <p:sp>
        <p:nvSpPr>
          <p:cNvPr id="35" name="Google Shape;35;g13c8bb42d54_0_7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36" name="Google Shape;36;g13c8bb42d54_0_79"/>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g13c8bb42d54_0_7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g13c8bb42d54_0_79"/>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9" name="Google Shape;39;g13c8bb42d54_0_7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Standart Text - lleer">
    <p:spTree>
      <p:nvGrpSpPr>
        <p:cNvPr id="40" name="Shape 40"/>
        <p:cNvGrpSpPr/>
        <p:nvPr/>
      </p:nvGrpSpPr>
      <p:grpSpPr>
        <a:xfrm>
          <a:off x="0" y="0"/>
          <a:ext cx="0" cy="0"/>
          <a:chOff x="0" y="0"/>
          <a:chExt cx="0" cy="0"/>
        </a:xfrm>
      </p:grpSpPr>
      <p:sp>
        <p:nvSpPr>
          <p:cNvPr id="41" name="Google Shape;41;p3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2" name="Google Shape;42;p3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5" name="Google Shape;45;p3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6" name="Google Shape;46;p3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47" name="Google Shape;47;p31"/>
          <p:cNvSpPr txBox="1"/>
          <p:nvPr>
            <p:ph idx="3" type="body"/>
          </p:nvPr>
        </p:nvSpPr>
        <p:spPr>
          <a:xfrm>
            <a:off x="360001" y="1465263"/>
            <a:ext cx="5870938" cy="465613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sz="24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48" name="Shape 48"/>
        <p:cNvGrpSpPr/>
        <p:nvPr/>
      </p:nvGrpSpPr>
      <p:grpSpPr>
        <a:xfrm>
          <a:off x="0" y="0"/>
          <a:ext cx="0" cy="0"/>
          <a:chOff x="0" y="0"/>
          <a:chExt cx="0" cy="0"/>
        </a:xfrm>
      </p:grpSpPr>
      <p:sp>
        <p:nvSpPr>
          <p:cNvPr id="49" name="Google Shape;49;p1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22"/>
          <p:cNvSpPr/>
          <p:nvPr>
            <p:ph idx="2" type="pic"/>
          </p:nvPr>
        </p:nvSpPr>
        <p:spPr>
          <a:xfrm>
            <a:off x="5400009" y="1367999"/>
            <a:ext cx="6480000" cy="4680000"/>
          </a:xfrm>
          <a:prstGeom prst="rect">
            <a:avLst/>
          </a:prstGeom>
          <a:noFill/>
          <a:ln>
            <a:noFill/>
          </a:ln>
        </p:spPr>
      </p:sp>
      <p:sp>
        <p:nvSpPr>
          <p:cNvPr id="51" name="Google Shape;51;p12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52" name="Google Shape;52;p12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2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4" name="Google Shape;54;p122"/>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5" name="Google Shape;55;p122"/>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6" name="Google Shape;56;p12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57" name="Shape 57"/>
        <p:cNvGrpSpPr/>
        <p:nvPr/>
      </p:nvGrpSpPr>
      <p:grpSpPr>
        <a:xfrm>
          <a:off x="0" y="0"/>
          <a:ext cx="0" cy="0"/>
          <a:chOff x="0" y="0"/>
          <a:chExt cx="0" cy="0"/>
        </a:xfrm>
      </p:grpSpPr>
      <p:sp>
        <p:nvSpPr>
          <p:cNvPr id="58" name="Google Shape;58;g13c3dcbfdba_0_38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g13c3dcbfdba_0_38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0" name="Google Shape;60;g13c3dcbfdba_0_382"/>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g13c3dcbfdba_0_38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g13c3dcbfdba_0_38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3" name="Google Shape;63;g13c3dcbfdba_0_38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4" name="Google Shape;64;g13c3dcbfdba_0_38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65" name="Shape 65"/>
        <p:cNvGrpSpPr/>
        <p:nvPr/>
      </p:nvGrpSpPr>
      <p:grpSpPr>
        <a:xfrm>
          <a:off x="0" y="0"/>
          <a:ext cx="0" cy="0"/>
          <a:chOff x="0" y="0"/>
          <a:chExt cx="0" cy="0"/>
        </a:xfrm>
      </p:grpSpPr>
      <p:sp>
        <p:nvSpPr>
          <p:cNvPr id="66" name="Google Shape;66;p1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8" name="Google Shape;68;p123"/>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12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2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1" name="Google Shape;71;p123"/>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2" name="Google Shape;72;p123"/>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3" name="Google Shape;73;p12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1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0"/>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10"/>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 name="Google Shape;14;p11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5" name="Google Shape;15;p110"/>
          <p:cNvPicPr preferRelativeResize="0"/>
          <p:nvPr/>
        </p:nvPicPr>
        <p:blipFill rotWithShape="1">
          <a:blip r:embed="rId1">
            <a:alphaModFix/>
          </a:blip>
          <a:srcRect b="0" l="0" r="0" t="0"/>
          <a:stretch/>
        </p:blipFill>
        <p:spPr>
          <a:xfrm>
            <a:off x="9573491" y="222778"/>
            <a:ext cx="2306509" cy="10372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izt.de/" TargetMode="External"/><Relationship Id="rId4" Type="http://schemas.openxmlformats.org/officeDocument/2006/relationships/hyperlink" Target="mailto:m.scharp@izt.de" TargetMode="External"/><Relationship Id="rId5"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8.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8.jpg"/><Relationship Id="rId4" Type="http://schemas.openxmlformats.org/officeDocument/2006/relationships/image" Target="../media/image3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1.png"/><Relationship Id="rId11" Type="http://schemas.openxmlformats.org/officeDocument/2006/relationships/image" Target="../media/image10.png"/><Relationship Id="rId10" Type="http://schemas.openxmlformats.org/officeDocument/2006/relationships/image" Target="../media/image4.png"/><Relationship Id="rId9"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13.png"/><Relationship Id="rId7" Type="http://schemas.openxmlformats.org/officeDocument/2006/relationships/image" Target="../media/image5.png"/><Relationship Id="rId8"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9.jpg"/><Relationship Id="rId4" Type="http://schemas.openxmlformats.org/officeDocument/2006/relationships/image" Target="../media/image41.jpg"/><Relationship Id="rId5" Type="http://schemas.openxmlformats.org/officeDocument/2006/relationships/image" Target="../media/image43.jpg"/><Relationship Id="rId6" Type="http://schemas.openxmlformats.org/officeDocument/2006/relationships/image" Target="../media/image4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4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4.png"/><Relationship Id="rId4" Type="http://schemas.openxmlformats.org/officeDocument/2006/relationships/image" Target="../media/image47.png"/><Relationship Id="rId5" Type="http://schemas.openxmlformats.org/officeDocument/2006/relationships/image" Target="../media/image4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7.png"/><Relationship Id="rId5" Type="http://schemas.openxmlformats.org/officeDocument/2006/relationships/image" Target="../media/image17.png"/><Relationship Id="rId6"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19.png"/><Relationship Id="rId5"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38"/>
          <p:cNvSpPr txBox="1"/>
          <p:nvPr>
            <p:ph type="ctrTitle"/>
          </p:nvPr>
        </p:nvSpPr>
        <p:spPr>
          <a:xfrm>
            <a:off x="-103762" y="1122363"/>
            <a:ext cx="11215457" cy="2133599"/>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SzPct val="102870"/>
              <a:buNone/>
            </a:pPr>
            <a:r>
              <a:rPr b="1" lang="de-DE"/>
              <a:t>Beton- und Stahlbetonbauer und </a:t>
            </a:r>
            <a:br>
              <a:rPr b="1" lang="de-DE"/>
            </a:br>
            <a:r>
              <a:rPr b="1" lang="de-DE"/>
              <a:t>Beton- und Stahlbetonbauerin </a:t>
            </a:r>
            <a:br>
              <a:rPr b="1" lang="de-DE"/>
            </a:br>
            <a:r>
              <a:rPr b="1" lang="de-DE"/>
              <a:t>sowie</a:t>
            </a:r>
            <a:br>
              <a:rPr b="1" lang="de-DE"/>
            </a:br>
            <a:r>
              <a:rPr b="1" lang="de-DE"/>
              <a:t>Betonfertigteilbauer und Betonfertigteilbauerin</a:t>
            </a:r>
            <a:endParaRPr b="1"/>
          </a:p>
        </p:txBody>
      </p:sp>
      <p:sp>
        <p:nvSpPr>
          <p:cNvPr id="80" name="Google Shape;80;p38"/>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de-DE"/>
              <a:t>Folien zur Diskussion von Zielkonflikten in der Kreislauf- und Abfallwirtschaft</a:t>
            </a:r>
            <a:endParaRPr/>
          </a:p>
        </p:txBody>
      </p:sp>
      <p:sp>
        <p:nvSpPr>
          <p:cNvPr id="81" name="Google Shape;81;p38"/>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Dipl.-Ing. Volker Handke </a:t>
            </a:r>
            <a:endParaRPr sz="1200">
              <a:latin typeface="Trebuchet MS"/>
              <a:ea typeface="Trebuchet MS"/>
              <a:cs typeface="Trebuchet MS"/>
              <a:sym typeface="Trebuchet MS"/>
            </a:endParaRPr>
          </a:p>
          <a:p>
            <a:pPr indent="0" lvl="0" marL="0" rtl="0" algn="l">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Die Projektagentur BBNE</a:t>
            </a:r>
            <a:endParaRPr/>
          </a:p>
        </p:txBody>
      </p:sp>
      <p:sp>
        <p:nvSpPr>
          <p:cNvPr id="82" name="Google Shape;82;p38"/>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83" name="Google Shape;83;p38"/>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fontScale="77500" lnSpcReduction="20000"/>
          </a:bodyPr>
          <a:lstStyle/>
          <a:p>
            <a:pPr indent="0" lvl="0" marL="50800" rtl="0" algn="l">
              <a:lnSpc>
                <a:spcPct val="90000"/>
              </a:lnSpc>
              <a:spcBef>
                <a:spcPts val="1000"/>
              </a:spcBef>
              <a:spcAft>
                <a:spcPts val="0"/>
              </a:spcAft>
              <a:buSzPct val="248886"/>
              <a:buNone/>
            </a:pPr>
            <a:r>
              <a:rPr lang="de-DE"/>
              <a:t>IZT – Institut für Zukunftsstudien und Technologiebewertung</a:t>
            </a:r>
            <a:endParaRPr/>
          </a:p>
          <a:p>
            <a:pPr indent="0" lvl="0" marL="50800" rtl="0" algn="l">
              <a:lnSpc>
                <a:spcPct val="90000"/>
              </a:lnSpc>
              <a:spcBef>
                <a:spcPts val="1000"/>
              </a:spcBef>
              <a:spcAft>
                <a:spcPts val="0"/>
              </a:spcAft>
              <a:buSzPct val="248886"/>
              <a:buNone/>
            </a:pPr>
            <a:r>
              <a:rPr lang="de-DE"/>
              <a:t>Schopenhauerstraße 26; 14129 Berlin; </a:t>
            </a:r>
            <a:r>
              <a:rPr lang="de-DE" u="sng">
                <a:solidFill>
                  <a:schemeClr val="hlink"/>
                </a:solidFill>
                <a:hlinkClick r:id="rId3"/>
              </a:rPr>
              <a:t>www.izt.de</a:t>
            </a:r>
            <a:endParaRPr/>
          </a:p>
          <a:p>
            <a:pPr indent="0" lvl="0" marL="50800" rtl="0" algn="l">
              <a:lnSpc>
                <a:spcPct val="90000"/>
              </a:lnSpc>
              <a:spcBef>
                <a:spcPts val="1000"/>
              </a:spcBef>
              <a:spcAft>
                <a:spcPts val="0"/>
              </a:spcAft>
              <a:buSzPct val="248886"/>
              <a:buNone/>
            </a:pPr>
            <a:r>
              <a:rPr lang="de-DE"/>
              <a:t>Dipl.-Ing. Volker Handke (</a:t>
            </a:r>
            <a:r>
              <a:rPr lang="de-DE" u="sng">
                <a:solidFill>
                  <a:schemeClr val="hlink"/>
                </a:solidFill>
              </a:rPr>
              <a:t>v.handke</a:t>
            </a:r>
            <a:r>
              <a:rPr lang="de-DE" u="sng">
                <a:solidFill>
                  <a:schemeClr val="hlink"/>
                </a:solidFill>
                <a:hlinkClick r:id="rId4"/>
              </a:rPr>
              <a:t>@izt.de</a:t>
            </a:r>
            <a:r>
              <a:rPr lang="de-DE"/>
              <a:t>)</a:t>
            </a:r>
            <a:endParaRPr/>
          </a:p>
        </p:txBody>
      </p:sp>
      <p:pic>
        <p:nvPicPr>
          <p:cNvPr id="84" name="Google Shape;84;p38"/>
          <p:cNvPicPr preferRelativeResize="0"/>
          <p:nvPr/>
        </p:nvPicPr>
        <p:blipFill rotWithShape="1">
          <a:blip r:embed="rId5">
            <a:alphaModFix/>
          </a:blip>
          <a:srcRect b="0" l="0" r="9867" t="0"/>
          <a:stretch/>
        </p:blipFill>
        <p:spPr>
          <a:xfrm>
            <a:off x="8967882" y="3230428"/>
            <a:ext cx="2850243" cy="1244600"/>
          </a:xfrm>
          <a:prstGeom prst="rect">
            <a:avLst/>
          </a:prstGeom>
          <a:noFill/>
          <a:ln>
            <a:noFill/>
          </a:ln>
        </p:spPr>
      </p:pic>
      <p:sp>
        <p:nvSpPr>
          <p:cNvPr id="85" name="Google Shape;85;p38"/>
          <p:cNvSpPr txBox="1"/>
          <p:nvPr/>
        </p:nvSpPr>
        <p:spPr>
          <a:xfrm>
            <a:off x="2847395" y="6284597"/>
            <a:ext cx="4219200" cy="557400"/>
          </a:xfrm>
          <a:prstGeom prst="rect">
            <a:avLst/>
          </a:prstGeom>
          <a:noFill/>
          <a:ln>
            <a:noFill/>
          </a:ln>
        </p:spPr>
        <p:txBody>
          <a:bodyPr anchorCtr="0" anchor="ctr" bIns="45700" lIns="91425" spcFirstLastPara="1" rIns="91425" wrap="square" tIns="45700">
            <a:normAutofit/>
          </a:bodyPr>
          <a:lstStyle/>
          <a:p>
            <a:pPr indent="-35999" lvl="0" marL="35999" marR="0" rtl="0" algn="l">
              <a:lnSpc>
                <a:spcPct val="90000"/>
              </a:lnSpc>
              <a:spcBef>
                <a:spcPts val="0"/>
              </a:spcBef>
              <a:spcAft>
                <a:spcPts val="0"/>
              </a:spcAft>
              <a:buClr>
                <a:srgbClr val="888888"/>
              </a:buClr>
              <a:buSzPts val="1200"/>
              <a:buFont typeface="Arial"/>
              <a:buNone/>
            </a:pPr>
            <a:r>
              <a:rPr b="0" i="0" lang="de-DE" sz="1220" u="none" cap="none" strike="noStrike">
                <a:solidFill>
                  <a:schemeClr val="lt1"/>
                </a:solidFill>
                <a:latin typeface="Trebuchet MS"/>
                <a:ea typeface="Trebuchet MS"/>
                <a:cs typeface="Trebuchet MS"/>
                <a:sym typeface="Trebuchet MS"/>
              </a:rPr>
              <a:t>Beton- und Stahlbetonbau sowie Betonfertigteilbau</a:t>
            </a:r>
            <a:endParaRPr b="0" i="0" sz="122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26dae9e7bab_0_70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24" name="Google Shape;224;g26dae9e7bab_0_70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Graue Energie: Material Bodenbeläge</a:t>
            </a:r>
            <a:endParaRPr/>
          </a:p>
        </p:txBody>
      </p:sp>
      <p:sp>
        <p:nvSpPr>
          <p:cNvPr id="225" name="Google Shape;225;g26dae9e7bab_0_702"/>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Eigene Abbildung nach EnergieSchweiz (2017)</a:t>
            </a:r>
            <a:endParaRPr/>
          </a:p>
        </p:txBody>
      </p:sp>
      <p:pic>
        <p:nvPicPr>
          <p:cNvPr id="226" name="Google Shape;226;g26dae9e7bab_0_702"/>
          <p:cNvPicPr preferRelativeResize="0"/>
          <p:nvPr/>
        </p:nvPicPr>
        <p:blipFill rotWithShape="1">
          <a:blip r:embed="rId3">
            <a:alphaModFix/>
          </a:blip>
          <a:srcRect b="0" l="0" r="0" t="0"/>
          <a:stretch/>
        </p:blipFill>
        <p:spPr>
          <a:xfrm>
            <a:off x="152400" y="1421625"/>
            <a:ext cx="8188400" cy="4671250"/>
          </a:xfrm>
          <a:prstGeom prst="rect">
            <a:avLst/>
          </a:prstGeom>
          <a:noFill/>
          <a:ln>
            <a:noFill/>
          </a:ln>
        </p:spPr>
      </p:pic>
      <p:sp>
        <p:nvSpPr>
          <p:cNvPr id="227" name="Google Shape;227;g26dae9e7bab_0_702"/>
          <p:cNvSpPr/>
          <p:nvPr/>
        </p:nvSpPr>
        <p:spPr>
          <a:xfrm>
            <a:off x="8422307" y="1714105"/>
            <a:ext cx="3354900" cy="1714895"/>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88900" marR="0" rtl="0" algn="ctr">
              <a:lnSpc>
                <a:spcPct val="100000"/>
              </a:lnSpc>
              <a:spcBef>
                <a:spcPts val="0"/>
              </a:spcBef>
              <a:spcAft>
                <a:spcPts val="0"/>
              </a:spcAft>
              <a:buClr>
                <a:srgbClr val="000000"/>
              </a:buClr>
              <a:buSzPts val="1800"/>
              <a:buFont typeface="Arial"/>
              <a:buNone/>
            </a:pPr>
            <a:r>
              <a:rPr b="1" i="0" lang="de-DE" sz="1800" u="none" cap="none" strike="noStrike">
                <a:solidFill>
                  <a:srgbClr val="FF0000"/>
                </a:solidFill>
                <a:latin typeface="Arial"/>
                <a:ea typeface="Arial"/>
                <a:cs typeface="Arial"/>
                <a:sym typeface="Arial"/>
              </a:rPr>
              <a:t>Erklären Sie Unterschiede der grauen Energie bei den genannten Materialien</a:t>
            </a:r>
            <a:endParaRPr b="1" i="0" sz="1800" u="none" cap="none" strike="noStrike">
              <a:solidFill>
                <a:srgbClr val="FF0000"/>
              </a:solidFill>
              <a:latin typeface="Arial"/>
              <a:ea typeface="Arial"/>
              <a:cs typeface="Arial"/>
              <a:sym typeface="Arial"/>
            </a:endParaRPr>
          </a:p>
        </p:txBody>
      </p:sp>
      <p:sp>
        <p:nvSpPr>
          <p:cNvPr id="228" name="Google Shape;228;g26dae9e7bab_0_702"/>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sp>
        <p:nvSpPr>
          <p:cNvPr id="229" name="Google Shape;229;g26dae9e7bab_0_702"/>
          <p:cNvSpPr txBox="1"/>
          <p:nvPr/>
        </p:nvSpPr>
        <p:spPr>
          <a:xfrm>
            <a:off x="2847395" y="6284597"/>
            <a:ext cx="4219200" cy="557400"/>
          </a:xfrm>
          <a:prstGeom prst="rect">
            <a:avLst/>
          </a:prstGeom>
          <a:noFill/>
          <a:ln>
            <a:noFill/>
          </a:ln>
        </p:spPr>
        <p:txBody>
          <a:bodyPr anchorCtr="0" anchor="ctr" bIns="45700" lIns="91425" spcFirstLastPara="1" rIns="91425" wrap="square" tIns="45700">
            <a:normAutofit/>
          </a:bodyPr>
          <a:lstStyle/>
          <a:p>
            <a:pPr indent="-35999" lvl="0" marL="35999" marR="0" rtl="0" algn="l">
              <a:lnSpc>
                <a:spcPct val="90000"/>
              </a:lnSpc>
              <a:spcBef>
                <a:spcPts val="0"/>
              </a:spcBef>
              <a:spcAft>
                <a:spcPts val="0"/>
              </a:spcAft>
              <a:buClr>
                <a:srgbClr val="888888"/>
              </a:buClr>
              <a:buSzPts val="1200"/>
              <a:buFont typeface="Arial"/>
              <a:buNone/>
            </a:pPr>
            <a:r>
              <a:rPr b="0" i="0" lang="de-DE" sz="1220" u="none" cap="none" strike="noStrike">
                <a:solidFill>
                  <a:schemeClr val="lt1"/>
                </a:solidFill>
                <a:latin typeface="Trebuchet MS"/>
                <a:ea typeface="Trebuchet MS"/>
                <a:cs typeface="Trebuchet MS"/>
                <a:sym typeface="Trebuchet MS"/>
              </a:rPr>
              <a:t>Beton- und Stahlbetonbau sowie Betonfertigteilbau</a:t>
            </a:r>
            <a:endParaRPr b="0" i="0" sz="122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26dae9e7bab_0_777"/>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36" name="Google Shape;236;g26dae9e7bab_0_777"/>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Nachhaltige Ressourcennutzung</a:t>
            </a:r>
            <a:endParaRPr/>
          </a:p>
        </p:txBody>
      </p:sp>
      <p:sp>
        <p:nvSpPr>
          <p:cNvPr id="237" name="Google Shape;237;g26dae9e7bab_0_777"/>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Quelle: Global Footprint Network  2023</a:t>
            </a:r>
            <a:endParaRPr/>
          </a:p>
        </p:txBody>
      </p:sp>
      <p:sp>
        <p:nvSpPr>
          <p:cNvPr id="238" name="Google Shape;238;g26dae9e7bab_0_777"/>
          <p:cNvSpPr/>
          <p:nvPr/>
        </p:nvSpPr>
        <p:spPr>
          <a:xfrm>
            <a:off x="7181683" y="2078156"/>
            <a:ext cx="4474500" cy="3388284"/>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368300" lvl="0" marL="457200" marR="0" rtl="0" algn="l">
              <a:lnSpc>
                <a:spcPct val="100000"/>
              </a:lnSpc>
              <a:spcBef>
                <a:spcPts val="600"/>
              </a:spcBef>
              <a:spcAft>
                <a:spcPts val="0"/>
              </a:spcAft>
              <a:buClr>
                <a:srgbClr val="FF0000"/>
              </a:buClr>
              <a:buSzPts val="2200"/>
              <a:buFont typeface="Arial"/>
              <a:buChar char="•"/>
            </a:pPr>
            <a:r>
              <a:rPr b="1" i="0" lang="de-DE" sz="1800" u="none" cap="none" strike="noStrike">
                <a:solidFill>
                  <a:srgbClr val="FF0000"/>
                </a:solidFill>
                <a:latin typeface="Arial"/>
                <a:ea typeface="Arial"/>
                <a:cs typeface="Arial"/>
                <a:sym typeface="Arial"/>
              </a:rPr>
              <a:t>Erklären Sie was der Earth Overshoot day ist.</a:t>
            </a:r>
            <a:endParaRPr b="1" i="0" sz="1800" u="none" cap="none" strike="noStrike">
              <a:solidFill>
                <a:srgbClr val="FF0000"/>
              </a:solidFill>
              <a:latin typeface="Arial"/>
              <a:ea typeface="Arial"/>
              <a:cs typeface="Arial"/>
              <a:sym typeface="Arial"/>
            </a:endParaRPr>
          </a:p>
          <a:p>
            <a:pPr indent="-368300" lvl="0" marL="457200" marR="0" rtl="0" algn="l">
              <a:lnSpc>
                <a:spcPct val="100000"/>
              </a:lnSpc>
              <a:spcBef>
                <a:spcPts val="600"/>
              </a:spcBef>
              <a:spcAft>
                <a:spcPts val="0"/>
              </a:spcAft>
              <a:buClr>
                <a:srgbClr val="FF0000"/>
              </a:buClr>
              <a:buSzPts val="2200"/>
              <a:buFont typeface="Arial"/>
              <a:buChar char="•"/>
            </a:pPr>
            <a:r>
              <a:rPr b="1" i="0" lang="de-DE" sz="1800" u="none" cap="none" strike="noStrike">
                <a:solidFill>
                  <a:srgbClr val="FF0000"/>
                </a:solidFill>
                <a:latin typeface="Arial"/>
                <a:ea typeface="Arial"/>
                <a:cs typeface="Arial"/>
                <a:sym typeface="Arial"/>
              </a:rPr>
              <a:t>Auf welches Datum fällt der Earth Overshoot Day im Jahr 2023</a:t>
            </a:r>
            <a:endParaRPr b="1" i="0" sz="1800" u="none" cap="none" strike="noStrike">
              <a:solidFill>
                <a:srgbClr val="FF0000"/>
              </a:solidFill>
              <a:latin typeface="Arial"/>
              <a:ea typeface="Arial"/>
              <a:cs typeface="Arial"/>
              <a:sym typeface="Arial"/>
            </a:endParaRPr>
          </a:p>
          <a:p>
            <a:pPr indent="-368300" lvl="0" marL="457200" marR="0" rtl="0" algn="l">
              <a:lnSpc>
                <a:spcPct val="100000"/>
              </a:lnSpc>
              <a:spcBef>
                <a:spcPts val="600"/>
              </a:spcBef>
              <a:spcAft>
                <a:spcPts val="0"/>
              </a:spcAft>
              <a:buClr>
                <a:srgbClr val="FF0000"/>
              </a:buClr>
              <a:buSzPts val="2200"/>
              <a:buFont typeface="Arial"/>
              <a:buChar char="•"/>
            </a:pPr>
            <a:r>
              <a:rPr b="1" i="0" lang="de-DE" sz="1800" u="none" cap="none" strike="noStrike">
                <a:solidFill>
                  <a:srgbClr val="FF0000"/>
                </a:solidFill>
                <a:latin typeface="Arial"/>
                <a:ea typeface="Arial"/>
                <a:cs typeface="Arial"/>
                <a:sym typeface="Arial"/>
              </a:rPr>
              <a:t>Auf welches Datum fällt der German  Overshoot Day im Jahr 2023</a:t>
            </a:r>
            <a:endParaRPr b="1" i="0" sz="1800" u="none" cap="none" strike="noStrike">
              <a:solidFill>
                <a:srgbClr val="FF0000"/>
              </a:solidFill>
              <a:latin typeface="Arial"/>
              <a:ea typeface="Arial"/>
              <a:cs typeface="Arial"/>
              <a:sym typeface="Arial"/>
            </a:endParaRPr>
          </a:p>
        </p:txBody>
      </p:sp>
      <p:pic>
        <p:nvPicPr>
          <p:cNvPr id="239" name="Google Shape;239;g26dae9e7bab_0_777"/>
          <p:cNvPicPr preferRelativeResize="0"/>
          <p:nvPr/>
        </p:nvPicPr>
        <p:blipFill rotWithShape="1">
          <a:blip r:embed="rId3">
            <a:alphaModFix/>
          </a:blip>
          <a:srcRect b="0" l="0" r="0" t="0"/>
          <a:stretch/>
        </p:blipFill>
        <p:spPr>
          <a:xfrm>
            <a:off x="613577" y="1412400"/>
            <a:ext cx="4945498" cy="4689696"/>
          </a:xfrm>
          <a:prstGeom prst="rect">
            <a:avLst/>
          </a:prstGeom>
          <a:noFill/>
          <a:ln>
            <a:noFill/>
          </a:ln>
        </p:spPr>
      </p:pic>
      <p:sp>
        <p:nvSpPr>
          <p:cNvPr id="240" name="Google Shape;240;g26dae9e7bab_0_777"/>
          <p:cNvSpPr txBox="1"/>
          <p:nvPr>
            <p:ph idx="11" type="ftr"/>
          </p:nvPr>
        </p:nvSpPr>
        <p:spPr>
          <a:xfrm>
            <a:off x="708400" y="6266072"/>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sp>
        <p:nvSpPr>
          <p:cNvPr id="241" name="Google Shape;241;g26dae9e7bab_0_777"/>
          <p:cNvSpPr txBox="1"/>
          <p:nvPr/>
        </p:nvSpPr>
        <p:spPr>
          <a:xfrm>
            <a:off x="2847395" y="6284597"/>
            <a:ext cx="4219200" cy="557400"/>
          </a:xfrm>
          <a:prstGeom prst="rect">
            <a:avLst/>
          </a:prstGeom>
          <a:noFill/>
          <a:ln>
            <a:noFill/>
          </a:ln>
        </p:spPr>
        <p:txBody>
          <a:bodyPr anchorCtr="0" anchor="ctr" bIns="45700" lIns="91425" spcFirstLastPara="1" rIns="91425" wrap="square" tIns="45700">
            <a:normAutofit/>
          </a:bodyPr>
          <a:lstStyle/>
          <a:p>
            <a:pPr indent="-35999" lvl="0" marL="35999" marR="0" rtl="0" algn="l">
              <a:lnSpc>
                <a:spcPct val="90000"/>
              </a:lnSpc>
              <a:spcBef>
                <a:spcPts val="0"/>
              </a:spcBef>
              <a:spcAft>
                <a:spcPts val="0"/>
              </a:spcAft>
              <a:buClr>
                <a:srgbClr val="888888"/>
              </a:buClr>
              <a:buSzPts val="1200"/>
              <a:buFont typeface="Arial"/>
              <a:buNone/>
            </a:pPr>
            <a:r>
              <a:rPr b="0" i="0" lang="de-DE" sz="1220" u="none" cap="none" strike="noStrike">
                <a:solidFill>
                  <a:schemeClr val="lt1"/>
                </a:solidFill>
                <a:latin typeface="Trebuchet MS"/>
                <a:ea typeface="Trebuchet MS"/>
                <a:cs typeface="Trebuchet MS"/>
                <a:sym typeface="Trebuchet MS"/>
              </a:rPr>
              <a:t>Beton- und Stahlbetonbau sowie Betonfertigteilbau</a:t>
            </a:r>
            <a:endParaRPr b="0" i="0" sz="122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26dae9e7bab_0_787"/>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48" name="Google Shape;248;g26dae9e7bab_0_787"/>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de-DE"/>
              <a:t>Nachhaltige Ressourcennutzung</a:t>
            </a:r>
            <a:endParaRPr/>
          </a:p>
        </p:txBody>
      </p:sp>
      <p:sp>
        <p:nvSpPr>
          <p:cNvPr id="249" name="Google Shape;249;g26dae9e7bab_0_787"/>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Quelle: Klima ohne Grenzen 2023</a:t>
            </a:r>
            <a:endParaRPr/>
          </a:p>
        </p:txBody>
      </p:sp>
      <p:sp>
        <p:nvSpPr>
          <p:cNvPr id="250" name="Google Shape;250;g26dae9e7bab_0_787"/>
          <p:cNvSpPr/>
          <p:nvPr/>
        </p:nvSpPr>
        <p:spPr>
          <a:xfrm>
            <a:off x="8543443" y="2806553"/>
            <a:ext cx="3336600" cy="1901391"/>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368300" lvl="0" marL="457200" marR="0" rtl="0" algn="l">
              <a:lnSpc>
                <a:spcPct val="100000"/>
              </a:lnSpc>
              <a:spcBef>
                <a:spcPts val="0"/>
              </a:spcBef>
              <a:spcAft>
                <a:spcPts val="0"/>
              </a:spcAft>
              <a:buClr>
                <a:srgbClr val="FF0000"/>
              </a:buClr>
              <a:buSzPts val="2200"/>
              <a:buFont typeface="Arial"/>
              <a:buChar char="•"/>
            </a:pPr>
            <a:r>
              <a:rPr b="1" i="0" lang="de-DE" sz="1800" u="none" cap="none" strike="noStrike">
                <a:solidFill>
                  <a:srgbClr val="FF0000"/>
                </a:solidFill>
                <a:latin typeface="Arial"/>
                <a:ea typeface="Arial"/>
                <a:cs typeface="Arial"/>
                <a:sym typeface="Arial"/>
              </a:rPr>
              <a:t>Warum fällt der Earth Overshoot Day auf ein immer früheres Datum im Jahr?</a:t>
            </a:r>
            <a:endParaRPr b="1" i="0" sz="1800" u="none" cap="none" strike="noStrike">
              <a:solidFill>
                <a:srgbClr val="FF0000"/>
              </a:solidFill>
              <a:latin typeface="Arial"/>
              <a:ea typeface="Arial"/>
              <a:cs typeface="Arial"/>
              <a:sym typeface="Arial"/>
            </a:endParaRPr>
          </a:p>
        </p:txBody>
      </p:sp>
      <p:pic>
        <p:nvPicPr>
          <p:cNvPr id="251" name="Google Shape;251;g26dae9e7bab_0_787"/>
          <p:cNvPicPr preferRelativeResize="0"/>
          <p:nvPr/>
        </p:nvPicPr>
        <p:blipFill rotWithShape="1">
          <a:blip r:embed="rId3">
            <a:alphaModFix/>
          </a:blip>
          <a:srcRect b="0" l="0" r="0" t="0"/>
          <a:stretch/>
        </p:blipFill>
        <p:spPr>
          <a:xfrm>
            <a:off x="0" y="1411938"/>
            <a:ext cx="7986757" cy="4690637"/>
          </a:xfrm>
          <a:prstGeom prst="rect">
            <a:avLst/>
          </a:prstGeom>
          <a:noFill/>
          <a:ln>
            <a:noFill/>
          </a:ln>
        </p:spPr>
      </p:pic>
      <p:pic>
        <p:nvPicPr>
          <p:cNvPr id="252" name="Google Shape;252;g26dae9e7bab_0_787"/>
          <p:cNvPicPr preferRelativeResize="0"/>
          <p:nvPr/>
        </p:nvPicPr>
        <p:blipFill rotWithShape="1">
          <a:blip r:embed="rId4">
            <a:alphaModFix/>
          </a:blip>
          <a:srcRect b="0" l="0" r="0" t="0"/>
          <a:stretch/>
        </p:blipFill>
        <p:spPr>
          <a:xfrm>
            <a:off x="619500" y="4111200"/>
            <a:ext cx="7314350" cy="982325"/>
          </a:xfrm>
          <a:prstGeom prst="rect">
            <a:avLst/>
          </a:prstGeom>
          <a:noFill/>
          <a:ln>
            <a:noFill/>
          </a:ln>
        </p:spPr>
      </p:pic>
      <p:sp>
        <p:nvSpPr>
          <p:cNvPr id="253" name="Google Shape;253;g26dae9e7bab_0_787"/>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sp>
        <p:nvSpPr>
          <p:cNvPr id="254" name="Google Shape;254;g26dae9e7bab_0_787"/>
          <p:cNvSpPr txBox="1"/>
          <p:nvPr/>
        </p:nvSpPr>
        <p:spPr>
          <a:xfrm>
            <a:off x="2847395" y="6284597"/>
            <a:ext cx="4219200" cy="557400"/>
          </a:xfrm>
          <a:prstGeom prst="rect">
            <a:avLst/>
          </a:prstGeom>
          <a:noFill/>
          <a:ln>
            <a:noFill/>
          </a:ln>
        </p:spPr>
        <p:txBody>
          <a:bodyPr anchorCtr="0" anchor="ctr" bIns="45700" lIns="91425" spcFirstLastPara="1" rIns="91425" wrap="square" tIns="45700">
            <a:normAutofit/>
          </a:bodyPr>
          <a:lstStyle/>
          <a:p>
            <a:pPr indent="-35999" lvl="0" marL="35999" marR="0" rtl="0" algn="l">
              <a:lnSpc>
                <a:spcPct val="90000"/>
              </a:lnSpc>
              <a:spcBef>
                <a:spcPts val="0"/>
              </a:spcBef>
              <a:spcAft>
                <a:spcPts val="0"/>
              </a:spcAft>
              <a:buClr>
                <a:srgbClr val="888888"/>
              </a:buClr>
              <a:buSzPts val="1200"/>
              <a:buFont typeface="Arial"/>
              <a:buNone/>
            </a:pPr>
            <a:r>
              <a:rPr b="0" i="0" lang="de-DE" sz="1220" u="none" cap="none" strike="noStrike">
                <a:solidFill>
                  <a:schemeClr val="lt1"/>
                </a:solidFill>
                <a:latin typeface="Trebuchet MS"/>
                <a:ea typeface="Trebuchet MS"/>
                <a:cs typeface="Trebuchet MS"/>
                <a:sym typeface="Trebuchet MS"/>
              </a:rPr>
              <a:t>Beton- und Stahlbetonbau sowie Betonfertigteilbau</a:t>
            </a:r>
            <a:endParaRPr b="0" i="0" sz="122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26dae9e7bab_0_1429"/>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61" name="Google Shape;261;g26dae9e7bab_0_1429"/>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56250"/>
              <a:buNone/>
            </a:pPr>
            <a:r>
              <a:rPr lang="de-DE"/>
              <a:t>Nachhaltigkeit und Rohstoffschonung:</a:t>
            </a:r>
            <a:endParaRPr/>
          </a:p>
          <a:p>
            <a:pPr indent="0" lvl="0" marL="0" rtl="0" algn="l">
              <a:lnSpc>
                <a:spcPct val="100000"/>
              </a:lnSpc>
              <a:spcBef>
                <a:spcPts val="0"/>
              </a:spcBef>
              <a:spcAft>
                <a:spcPts val="0"/>
              </a:spcAft>
              <a:buSzPct val="56250"/>
              <a:buNone/>
            </a:pPr>
            <a:r>
              <a:rPr lang="de-DE"/>
              <a:t>Inländische Rohstoffentnahme</a:t>
            </a:r>
            <a:br>
              <a:rPr lang="de-DE">
                <a:latin typeface="Trebuchet MS"/>
                <a:ea typeface="Trebuchet MS"/>
                <a:cs typeface="Trebuchet MS"/>
                <a:sym typeface="Trebuchet MS"/>
              </a:rPr>
            </a:br>
            <a:endParaRPr>
              <a:latin typeface="Trebuchet MS"/>
              <a:ea typeface="Trebuchet MS"/>
              <a:cs typeface="Trebuchet MS"/>
              <a:sym typeface="Trebuchet MS"/>
            </a:endParaRPr>
          </a:p>
        </p:txBody>
      </p:sp>
      <p:pic>
        <p:nvPicPr>
          <p:cNvPr id="262" name="Google Shape;262;g26dae9e7bab_0_1429"/>
          <p:cNvPicPr preferRelativeResize="0"/>
          <p:nvPr/>
        </p:nvPicPr>
        <p:blipFill rotWithShape="1">
          <a:blip r:embed="rId3">
            <a:alphaModFix/>
          </a:blip>
          <a:srcRect b="0" l="0" r="0" t="0"/>
          <a:stretch/>
        </p:blipFill>
        <p:spPr>
          <a:xfrm>
            <a:off x="6804264" y="1419782"/>
            <a:ext cx="2138254" cy="4679005"/>
          </a:xfrm>
          <a:prstGeom prst="rect">
            <a:avLst/>
          </a:prstGeom>
          <a:noFill/>
          <a:ln>
            <a:noFill/>
          </a:ln>
        </p:spPr>
      </p:pic>
      <p:sp>
        <p:nvSpPr>
          <p:cNvPr id="263" name="Google Shape;263;g26dae9e7bab_0_1429"/>
          <p:cNvSpPr txBox="1"/>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Dipl.-Ing. Volker Handke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Die Projektagentur BBNE</a:t>
            </a:r>
            <a:endParaRPr b="0" i="0" sz="1200" u="none" cap="none" strike="noStrike">
              <a:solidFill>
                <a:schemeClr val="lt1"/>
              </a:solidFill>
              <a:latin typeface="Trebuchet MS"/>
              <a:ea typeface="Trebuchet MS"/>
              <a:cs typeface="Trebuchet MS"/>
              <a:sym typeface="Trebuchet MS"/>
            </a:endParaRPr>
          </a:p>
        </p:txBody>
      </p:sp>
      <p:pic>
        <p:nvPicPr>
          <p:cNvPr descr="https://www.umweltbundesamt.de/sites/default/files/medien/384/bilder/2_abb_inlaend-entnahme-rohstoffe_2023-01-23.png" id="264" name="Google Shape;264;g26dae9e7bab_0_1429"/>
          <p:cNvPicPr preferRelativeResize="0"/>
          <p:nvPr/>
        </p:nvPicPr>
        <p:blipFill rotWithShape="1">
          <a:blip r:embed="rId4">
            <a:alphaModFix/>
          </a:blip>
          <a:srcRect b="13521" l="12567" r="28561" t="10804"/>
          <a:stretch/>
        </p:blipFill>
        <p:spPr>
          <a:xfrm>
            <a:off x="107755" y="1417747"/>
            <a:ext cx="6448687" cy="4679002"/>
          </a:xfrm>
          <a:prstGeom prst="rect">
            <a:avLst/>
          </a:prstGeom>
          <a:noFill/>
          <a:ln>
            <a:noFill/>
          </a:ln>
        </p:spPr>
      </p:pic>
      <p:pic>
        <p:nvPicPr>
          <p:cNvPr id="265" name="Google Shape;265;g26dae9e7bab_0_1429"/>
          <p:cNvPicPr preferRelativeResize="0"/>
          <p:nvPr/>
        </p:nvPicPr>
        <p:blipFill rotWithShape="1">
          <a:blip r:embed="rId5">
            <a:alphaModFix/>
          </a:blip>
          <a:srcRect b="0" l="0" r="0" t="0"/>
          <a:stretch/>
        </p:blipFill>
        <p:spPr>
          <a:xfrm>
            <a:off x="1780239" y="1810508"/>
            <a:ext cx="4776204" cy="491286"/>
          </a:xfrm>
          <a:prstGeom prst="rect">
            <a:avLst/>
          </a:prstGeom>
          <a:noFill/>
          <a:ln>
            <a:noFill/>
          </a:ln>
        </p:spPr>
      </p:pic>
      <p:sp>
        <p:nvSpPr>
          <p:cNvPr id="266" name="Google Shape;266;g26dae9e7bab_0_1429"/>
          <p:cNvSpPr/>
          <p:nvPr/>
        </p:nvSpPr>
        <p:spPr>
          <a:xfrm>
            <a:off x="8839153" y="1639577"/>
            <a:ext cx="3249600" cy="43194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36000" spcFirstLastPara="1" rIns="0" wrap="square" tIns="0">
            <a:noAutofit/>
          </a:bodyPr>
          <a:lstStyle/>
          <a:p>
            <a:pPr indent="-342900" lvl="0" marL="342900" marR="0" rtl="0" algn="l">
              <a:lnSpc>
                <a:spcPct val="100000"/>
              </a:lnSpc>
              <a:spcBef>
                <a:spcPts val="600"/>
              </a:spcBef>
              <a:spcAft>
                <a:spcPts val="0"/>
              </a:spcAft>
              <a:buClr>
                <a:srgbClr val="FF0000"/>
              </a:buClr>
              <a:buSzPts val="1800"/>
              <a:buFont typeface="Arial"/>
              <a:buChar char="•"/>
            </a:pPr>
            <a:r>
              <a:rPr b="1" i="0" lang="de-DE" sz="1800" u="none" cap="none" strike="noStrike">
                <a:solidFill>
                  <a:srgbClr val="C00000"/>
                </a:solidFill>
                <a:latin typeface="Arial"/>
                <a:ea typeface="Arial"/>
                <a:cs typeface="Arial"/>
                <a:sym typeface="Arial"/>
              </a:rPr>
              <a:t>Woher stammen die Rohstoffe und Baumaterialien die in ihrem Betrieb verwendet werden?</a:t>
            </a:r>
            <a:endParaRPr b="0" i="0" sz="1400" u="none" cap="none" strike="noStrike">
              <a:solidFill>
                <a:srgbClr val="C00000"/>
              </a:solidFill>
              <a:latin typeface="Arial"/>
              <a:ea typeface="Arial"/>
              <a:cs typeface="Arial"/>
              <a:sym typeface="Arial"/>
            </a:endParaRPr>
          </a:p>
          <a:p>
            <a:pPr indent="-342900" lvl="0" marL="342900" marR="0" rtl="0" algn="l">
              <a:lnSpc>
                <a:spcPct val="100000"/>
              </a:lnSpc>
              <a:spcBef>
                <a:spcPts val="600"/>
              </a:spcBef>
              <a:spcAft>
                <a:spcPts val="0"/>
              </a:spcAft>
              <a:buClr>
                <a:srgbClr val="FF0000"/>
              </a:buClr>
              <a:buSzPts val="1800"/>
              <a:buFont typeface="Arial"/>
              <a:buChar char="•"/>
            </a:pPr>
            <a:r>
              <a:rPr b="1" i="0" lang="de-DE" sz="1800" u="none" cap="none" strike="noStrike">
                <a:solidFill>
                  <a:srgbClr val="C00000"/>
                </a:solidFill>
                <a:latin typeface="Arial"/>
                <a:ea typeface="Arial"/>
                <a:cs typeface="Arial"/>
                <a:sym typeface="Arial"/>
              </a:rPr>
              <a:t>Welche Informationen hat Ihr Ausbildungsbetrieb über die Lieferkette? </a:t>
            </a:r>
            <a:endParaRPr b="0" i="0" sz="1400" u="none" cap="none" strike="noStrike">
              <a:solidFill>
                <a:srgbClr val="C00000"/>
              </a:solidFill>
              <a:latin typeface="Arial"/>
              <a:ea typeface="Arial"/>
              <a:cs typeface="Arial"/>
              <a:sym typeface="Arial"/>
            </a:endParaRPr>
          </a:p>
          <a:p>
            <a:pPr indent="-342900" lvl="0" marL="342900" marR="0" rtl="0" algn="l">
              <a:lnSpc>
                <a:spcPct val="100000"/>
              </a:lnSpc>
              <a:spcBef>
                <a:spcPts val="600"/>
              </a:spcBef>
              <a:spcAft>
                <a:spcPts val="0"/>
              </a:spcAft>
              <a:buClr>
                <a:srgbClr val="FF0000"/>
              </a:buClr>
              <a:buSzPts val="1800"/>
              <a:buFont typeface="Arial"/>
              <a:buChar char="•"/>
            </a:pPr>
            <a:r>
              <a:rPr b="1" i="0" lang="de-DE" sz="1800" u="none" cap="none" strike="noStrike">
                <a:solidFill>
                  <a:srgbClr val="C00000"/>
                </a:solidFill>
                <a:latin typeface="Arial"/>
                <a:ea typeface="Arial"/>
                <a:cs typeface="Arial"/>
                <a:sym typeface="Arial"/>
              </a:rPr>
              <a:t>Worauf wird beim Einkauf geachtet?</a:t>
            </a:r>
            <a:endParaRPr b="1" i="0" sz="1800" u="none" cap="none" strike="noStrike">
              <a:solidFill>
                <a:srgbClr val="C00000"/>
              </a:solidFill>
              <a:latin typeface="Arial"/>
              <a:ea typeface="Arial"/>
              <a:cs typeface="Arial"/>
              <a:sym typeface="Arial"/>
            </a:endParaRPr>
          </a:p>
        </p:txBody>
      </p:sp>
      <p:sp>
        <p:nvSpPr>
          <p:cNvPr id="267" name="Google Shape;267;g26dae9e7bab_0_1429"/>
          <p:cNvSpPr txBox="1"/>
          <p:nvPr/>
        </p:nvSpPr>
        <p:spPr>
          <a:xfrm>
            <a:off x="2847395" y="6284597"/>
            <a:ext cx="4219200" cy="557400"/>
          </a:xfrm>
          <a:prstGeom prst="rect">
            <a:avLst/>
          </a:prstGeom>
          <a:noFill/>
          <a:ln>
            <a:noFill/>
          </a:ln>
        </p:spPr>
        <p:txBody>
          <a:bodyPr anchorCtr="0" anchor="ctr" bIns="45700" lIns="91425" spcFirstLastPara="1" rIns="91425" wrap="square" tIns="45700">
            <a:normAutofit/>
          </a:bodyPr>
          <a:lstStyle/>
          <a:p>
            <a:pPr indent="-35999" lvl="0" marL="35999" marR="0" rtl="0" algn="l">
              <a:lnSpc>
                <a:spcPct val="90000"/>
              </a:lnSpc>
              <a:spcBef>
                <a:spcPts val="0"/>
              </a:spcBef>
              <a:spcAft>
                <a:spcPts val="0"/>
              </a:spcAft>
              <a:buClr>
                <a:srgbClr val="888888"/>
              </a:buClr>
              <a:buSzPts val="1200"/>
              <a:buFont typeface="Arial"/>
              <a:buNone/>
            </a:pPr>
            <a:r>
              <a:rPr b="0" i="0" lang="de-DE" sz="1220" u="none" cap="none" strike="noStrike">
                <a:solidFill>
                  <a:schemeClr val="lt1"/>
                </a:solidFill>
                <a:latin typeface="Trebuchet MS"/>
                <a:ea typeface="Trebuchet MS"/>
                <a:cs typeface="Trebuchet MS"/>
                <a:sym typeface="Trebuchet MS"/>
              </a:rPr>
              <a:t>Beton- und Stahlbetonbau sowie Betonfertigteilbau</a:t>
            </a:r>
            <a:endParaRPr b="0" i="0" sz="1220" u="none" cap="none" strike="noStrike">
              <a:solidFill>
                <a:schemeClr val="lt1"/>
              </a:solidFill>
              <a:latin typeface="Trebuchet MS"/>
              <a:ea typeface="Trebuchet MS"/>
              <a:cs typeface="Trebuchet MS"/>
              <a:sym typeface="Trebuchet MS"/>
            </a:endParaRPr>
          </a:p>
        </p:txBody>
      </p:sp>
      <p:sp>
        <p:nvSpPr>
          <p:cNvPr id="268" name="Google Shape;268;g26dae9e7bab_0_1429"/>
          <p:cNvSpPr txBox="1"/>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marR="0" rtl="0" algn="l">
              <a:lnSpc>
                <a:spcPct val="110000"/>
              </a:lnSpc>
              <a:spcBef>
                <a:spcPts val="0"/>
              </a:spcBef>
              <a:spcAft>
                <a:spcPts val="0"/>
              </a:spcAft>
              <a:buClr>
                <a:srgbClr val="888888"/>
              </a:buClr>
              <a:buSzPts val="1200"/>
              <a:buFont typeface="Arial"/>
              <a:buNone/>
            </a:pPr>
            <a:r>
              <a:rPr b="0" i="0" lang="de-DE" sz="1200" u="none" cap="none" strike="noStrike">
                <a:solidFill>
                  <a:schemeClr val="lt1"/>
                </a:solidFill>
                <a:latin typeface="Trebuchet MS"/>
                <a:ea typeface="Trebuchet MS"/>
                <a:cs typeface="Trebuchet MS"/>
                <a:sym typeface="Trebuchet MS"/>
              </a:rPr>
              <a:t>Quelle: UBA 2023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26dae9e7bab_0_941"/>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75" name="Google Shape;275;g26dae9e7bab_0_94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Nachhaltige Fundamenttechnik</a:t>
            </a:r>
            <a:endParaRPr/>
          </a:p>
        </p:txBody>
      </p:sp>
      <p:sp>
        <p:nvSpPr>
          <p:cNvPr id="276" name="Google Shape;276;g26dae9e7bab_0_941"/>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de-DE">
                <a:latin typeface="Calibri"/>
                <a:ea typeface="Calibri"/>
                <a:cs typeface="Calibri"/>
                <a:sym typeface="Calibri"/>
              </a:rPr>
              <a:t>Quellen: BFT International 2015, Statista 2022,  Schneider et al 2017, IZB o.J</a:t>
            </a:r>
            <a:endParaRPr/>
          </a:p>
        </p:txBody>
      </p:sp>
      <p:sp>
        <p:nvSpPr>
          <p:cNvPr id="277" name="Google Shape;277;g26dae9e7bab_0_941"/>
          <p:cNvSpPr/>
          <p:nvPr/>
        </p:nvSpPr>
        <p:spPr>
          <a:xfrm>
            <a:off x="8380454" y="1445550"/>
            <a:ext cx="3614345" cy="46065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900"/>
              <a:buFont typeface="Arial"/>
              <a:buNone/>
            </a:pPr>
            <a:r>
              <a:rPr b="1" i="0" lang="de-DE" sz="1800" u="none" cap="none" strike="noStrike">
                <a:solidFill>
                  <a:srgbClr val="FF0000"/>
                </a:solidFill>
                <a:latin typeface="Arial"/>
                <a:ea typeface="Arial"/>
                <a:cs typeface="Arial"/>
                <a:sym typeface="Arial"/>
              </a:rPr>
              <a:t>Für ein Einfamilienhaus soll ein Fundament hergestellt  werden. Es gibt unterschiedliche Vorschläge.</a:t>
            </a:r>
            <a:endParaRPr b="1" i="0" sz="18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rPr b="1" i="0" lang="de-DE" sz="1800" u="none" cap="none" strike="noStrike">
                <a:solidFill>
                  <a:srgbClr val="FF0000"/>
                </a:solidFill>
                <a:latin typeface="Arial"/>
                <a:ea typeface="Arial"/>
                <a:cs typeface="Arial"/>
                <a:sym typeface="Arial"/>
              </a:rPr>
              <a:t>Wofür entscheiden Sie sich? Begründen Sie Ihre Wahl auf Grundlage von:</a:t>
            </a:r>
            <a:endParaRPr b="1" i="0" sz="1800" u="none" cap="none" strike="noStrike">
              <a:solidFill>
                <a:srgbClr val="FF0000"/>
              </a:solidFill>
              <a:latin typeface="Arial"/>
              <a:ea typeface="Arial"/>
              <a:cs typeface="Arial"/>
              <a:sym typeface="Arial"/>
            </a:endParaRPr>
          </a:p>
          <a:p>
            <a:pPr indent="-349250" lvl="0" marL="457200" marR="0" rtl="0" algn="l">
              <a:lnSpc>
                <a:spcPct val="100000"/>
              </a:lnSpc>
              <a:spcBef>
                <a:spcPts val="0"/>
              </a:spcBef>
              <a:spcAft>
                <a:spcPts val="0"/>
              </a:spcAft>
              <a:buClr>
                <a:srgbClr val="FF0000"/>
              </a:buClr>
              <a:buSzPts val="1900"/>
              <a:buFont typeface="Arial"/>
              <a:buChar char="●"/>
            </a:pPr>
            <a:r>
              <a:rPr b="1" i="0" lang="de-DE" sz="1800" u="none" cap="none" strike="noStrike">
                <a:solidFill>
                  <a:srgbClr val="FF0000"/>
                </a:solidFill>
                <a:latin typeface="Arial"/>
                <a:ea typeface="Arial"/>
                <a:cs typeface="Arial"/>
                <a:sym typeface="Arial"/>
              </a:rPr>
              <a:t>Energieeinsatz</a:t>
            </a:r>
            <a:endParaRPr b="1" i="0" sz="1800" u="none" cap="none" strike="noStrike">
              <a:solidFill>
                <a:srgbClr val="FF0000"/>
              </a:solidFill>
              <a:latin typeface="Arial"/>
              <a:ea typeface="Arial"/>
              <a:cs typeface="Arial"/>
              <a:sym typeface="Arial"/>
            </a:endParaRPr>
          </a:p>
          <a:p>
            <a:pPr indent="-349250" lvl="0" marL="457200" marR="0" rtl="0" algn="l">
              <a:lnSpc>
                <a:spcPct val="100000"/>
              </a:lnSpc>
              <a:spcBef>
                <a:spcPts val="0"/>
              </a:spcBef>
              <a:spcAft>
                <a:spcPts val="0"/>
              </a:spcAft>
              <a:buClr>
                <a:srgbClr val="FF0000"/>
              </a:buClr>
              <a:buSzPts val="1900"/>
              <a:buFont typeface="Arial"/>
              <a:buChar char="●"/>
            </a:pPr>
            <a:r>
              <a:rPr b="1" i="0" lang="de-DE" sz="1800" u="none" cap="none" strike="noStrike">
                <a:solidFill>
                  <a:srgbClr val="FF0000"/>
                </a:solidFill>
                <a:latin typeface="Arial"/>
                <a:ea typeface="Arial"/>
                <a:cs typeface="Arial"/>
                <a:sym typeface="Arial"/>
              </a:rPr>
              <a:t>Recyclingfähigkeit</a:t>
            </a:r>
            <a:endParaRPr b="1" i="0" sz="1800" u="none" cap="none" strike="noStrike">
              <a:solidFill>
                <a:srgbClr val="FF0000"/>
              </a:solidFill>
              <a:latin typeface="Arial"/>
              <a:ea typeface="Arial"/>
              <a:cs typeface="Arial"/>
              <a:sym typeface="Arial"/>
            </a:endParaRPr>
          </a:p>
          <a:p>
            <a:pPr indent="-349250" lvl="0" marL="457200" marR="0" rtl="0" algn="l">
              <a:lnSpc>
                <a:spcPct val="100000"/>
              </a:lnSpc>
              <a:spcBef>
                <a:spcPts val="0"/>
              </a:spcBef>
              <a:spcAft>
                <a:spcPts val="0"/>
              </a:spcAft>
              <a:buClr>
                <a:srgbClr val="FF0000"/>
              </a:buClr>
              <a:buSzPts val="1900"/>
              <a:buFont typeface="Arial"/>
              <a:buChar char="●"/>
            </a:pPr>
            <a:r>
              <a:rPr b="1" i="0" lang="de-DE" sz="1800" u="none" cap="none" strike="noStrike">
                <a:solidFill>
                  <a:srgbClr val="FF0000"/>
                </a:solidFill>
                <a:latin typeface="Arial"/>
                <a:ea typeface="Arial"/>
                <a:cs typeface="Arial"/>
                <a:sym typeface="Arial"/>
              </a:rPr>
              <a:t>Rohstoffverfügbarkeit</a:t>
            </a:r>
            <a:endParaRPr b="1" i="0" sz="1800" u="none" cap="none" strike="noStrike">
              <a:solidFill>
                <a:srgbClr val="FF0000"/>
              </a:solidFill>
              <a:latin typeface="Arial"/>
              <a:ea typeface="Arial"/>
              <a:cs typeface="Arial"/>
              <a:sym typeface="Arial"/>
            </a:endParaRPr>
          </a:p>
          <a:p>
            <a:pPr indent="-349250" lvl="0" marL="457200" marR="0" rtl="0" algn="l">
              <a:lnSpc>
                <a:spcPct val="100000"/>
              </a:lnSpc>
              <a:spcBef>
                <a:spcPts val="0"/>
              </a:spcBef>
              <a:spcAft>
                <a:spcPts val="0"/>
              </a:spcAft>
              <a:buClr>
                <a:srgbClr val="FF0000"/>
              </a:buClr>
              <a:buSzPts val="1900"/>
              <a:buFont typeface="Arial"/>
              <a:buChar char="●"/>
            </a:pPr>
            <a:r>
              <a:rPr b="1" i="0" lang="de-DE" sz="1800" u="none" cap="none" strike="noStrike">
                <a:solidFill>
                  <a:srgbClr val="FF0000"/>
                </a:solidFill>
                <a:latin typeface="Arial"/>
                <a:ea typeface="Arial"/>
                <a:cs typeface="Arial"/>
                <a:sym typeface="Arial"/>
              </a:rPr>
              <a:t>Versickerung </a:t>
            </a:r>
            <a:endParaRPr b="1" i="0" sz="1800" u="none" cap="none" strike="noStrike">
              <a:solidFill>
                <a:srgbClr val="FF0000"/>
              </a:solidFill>
              <a:latin typeface="Arial"/>
              <a:ea typeface="Arial"/>
              <a:cs typeface="Arial"/>
              <a:sym typeface="Arial"/>
            </a:endParaRPr>
          </a:p>
        </p:txBody>
      </p:sp>
      <p:sp>
        <p:nvSpPr>
          <p:cNvPr id="278" name="Google Shape;278;g26dae9e7bab_0_941"/>
          <p:cNvSpPr txBox="1"/>
          <p:nvPr/>
        </p:nvSpPr>
        <p:spPr>
          <a:xfrm>
            <a:off x="5160200" y="2007200"/>
            <a:ext cx="3000000" cy="1026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1200"/>
              </a:spcAft>
              <a:buClr>
                <a:srgbClr val="000000"/>
              </a:buClr>
              <a:buSzPts val="2050"/>
              <a:buFont typeface="Arial"/>
              <a:buNone/>
            </a:pPr>
            <a:r>
              <a:t/>
            </a:r>
            <a:endParaRPr b="0" i="0" sz="2050" u="none" cap="none" strike="noStrike">
              <a:solidFill>
                <a:srgbClr val="202122"/>
              </a:solidFill>
              <a:highlight>
                <a:srgbClr val="FFFFFF"/>
              </a:highlight>
              <a:latin typeface="Arial"/>
              <a:ea typeface="Arial"/>
              <a:cs typeface="Arial"/>
              <a:sym typeface="Arial"/>
            </a:endParaRPr>
          </a:p>
        </p:txBody>
      </p:sp>
      <p:sp>
        <p:nvSpPr>
          <p:cNvPr id="279" name="Google Shape;279;g26dae9e7bab_0_941"/>
          <p:cNvSpPr/>
          <p:nvPr/>
        </p:nvSpPr>
        <p:spPr>
          <a:xfrm>
            <a:off x="84225" y="1445550"/>
            <a:ext cx="2763900" cy="842700"/>
          </a:xfrm>
          <a:prstGeom prst="cloudCallout">
            <a:avLst>
              <a:gd fmla="val 46025" name="adj1"/>
              <a:gd fmla="val 90967"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Arial"/>
                <a:ea typeface="Arial"/>
                <a:cs typeface="Arial"/>
                <a:sym typeface="Arial"/>
              </a:rPr>
              <a:t>Beton mit Portlandzement</a:t>
            </a:r>
            <a:endParaRPr b="1" i="0" sz="1600" u="none" cap="none" strike="noStrike">
              <a:solidFill>
                <a:srgbClr val="000000"/>
              </a:solidFill>
              <a:latin typeface="Arial"/>
              <a:ea typeface="Arial"/>
              <a:cs typeface="Arial"/>
              <a:sym typeface="Arial"/>
            </a:endParaRPr>
          </a:p>
        </p:txBody>
      </p:sp>
      <p:sp>
        <p:nvSpPr>
          <p:cNvPr id="280" name="Google Shape;280;g26dae9e7bab_0_941"/>
          <p:cNvSpPr/>
          <p:nvPr/>
        </p:nvSpPr>
        <p:spPr>
          <a:xfrm>
            <a:off x="84224" y="2932975"/>
            <a:ext cx="2350200" cy="1317600"/>
          </a:xfrm>
          <a:prstGeom prst="cloudCallout">
            <a:avLst>
              <a:gd fmla="val 69248" name="adj1"/>
              <a:gd fmla="val 14712"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Arial"/>
                <a:ea typeface="Arial"/>
                <a:cs typeface="Arial"/>
                <a:sym typeface="Arial"/>
              </a:rPr>
              <a:t>Betonloses Schraub-fundament</a:t>
            </a:r>
            <a:endParaRPr b="1" i="0" sz="1600" u="none" cap="none" strike="noStrike">
              <a:solidFill>
                <a:srgbClr val="000000"/>
              </a:solidFill>
              <a:latin typeface="Arial"/>
              <a:ea typeface="Arial"/>
              <a:cs typeface="Arial"/>
              <a:sym typeface="Arial"/>
            </a:endParaRPr>
          </a:p>
        </p:txBody>
      </p:sp>
      <p:sp>
        <p:nvSpPr>
          <p:cNvPr id="281" name="Google Shape;281;g26dae9e7bab_0_941"/>
          <p:cNvSpPr/>
          <p:nvPr/>
        </p:nvSpPr>
        <p:spPr>
          <a:xfrm>
            <a:off x="0" y="5293650"/>
            <a:ext cx="3237000" cy="758400"/>
          </a:xfrm>
          <a:prstGeom prst="cloudCallout">
            <a:avLst>
              <a:gd fmla="val 49999" name="adj1"/>
              <a:gd fmla="val -108983"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Arial"/>
                <a:ea typeface="Arial"/>
                <a:cs typeface="Arial"/>
                <a:sym typeface="Arial"/>
              </a:rPr>
              <a:t>Beton mit Puzzolanzement</a:t>
            </a:r>
            <a:endParaRPr b="1" i="0" sz="1600" u="none" cap="none" strike="noStrike">
              <a:solidFill>
                <a:srgbClr val="000000"/>
              </a:solidFill>
              <a:latin typeface="Arial"/>
              <a:ea typeface="Arial"/>
              <a:cs typeface="Arial"/>
              <a:sym typeface="Arial"/>
            </a:endParaRPr>
          </a:p>
        </p:txBody>
      </p:sp>
      <p:sp>
        <p:nvSpPr>
          <p:cNvPr id="282" name="Google Shape;282;g26dae9e7bab_0_941"/>
          <p:cNvSpPr/>
          <p:nvPr/>
        </p:nvSpPr>
        <p:spPr>
          <a:xfrm>
            <a:off x="5046850" y="5293650"/>
            <a:ext cx="3000000" cy="758400"/>
          </a:xfrm>
          <a:prstGeom prst="cloudCallout">
            <a:avLst>
              <a:gd fmla="val -42663" name="adj1"/>
              <a:gd fmla="val -130686"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Arial"/>
                <a:ea typeface="Arial"/>
                <a:cs typeface="Arial"/>
                <a:sym typeface="Arial"/>
              </a:rPr>
              <a:t>Reycyclingbeton</a:t>
            </a:r>
            <a:endParaRPr b="1" i="0" sz="1600" u="none" cap="none" strike="noStrike">
              <a:solidFill>
                <a:srgbClr val="000000"/>
              </a:solidFill>
              <a:latin typeface="Arial"/>
              <a:ea typeface="Arial"/>
              <a:cs typeface="Arial"/>
              <a:sym typeface="Arial"/>
            </a:endParaRPr>
          </a:p>
        </p:txBody>
      </p:sp>
      <p:sp>
        <p:nvSpPr>
          <p:cNvPr id="283" name="Google Shape;283;g26dae9e7bab_0_941"/>
          <p:cNvSpPr/>
          <p:nvPr/>
        </p:nvSpPr>
        <p:spPr>
          <a:xfrm>
            <a:off x="5617150" y="3049800"/>
            <a:ext cx="2429700" cy="758400"/>
          </a:xfrm>
          <a:prstGeom prst="cloudCallout">
            <a:avLst>
              <a:gd fmla="val -62908" name="adj1"/>
              <a:gd fmla="val 66314"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Arial"/>
                <a:ea typeface="Arial"/>
                <a:cs typeface="Arial"/>
                <a:sym typeface="Arial"/>
              </a:rPr>
              <a:t>Carbon-Beton</a:t>
            </a:r>
            <a:endParaRPr b="1" i="0" sz="1600" u="none" cap="none" strike="noStrike">
              <a:solidFill>
                <a:srgbClr val="000000"/>
              </a:solidFill>
              <a:latin typeface="Arial"/>
              <a:ea typeface="Arial"/>
              <a:cs typeface="Arial"/>
              <a:sym typeface="Arial"/>
            </a:endParaRPr>
          </a:p>
        </p:txBody>
      </p:sp>
      <p:sp>
        <p:nvSpPr>
          <p:cNvPr id="284" name="Google Shape;284;g26dae9e7bab_0_941"/>
          <p:cNvSpPr/>
          <p:nvPr/>
        </p:nvSpPr>
        <p:spPr>
          <a:xfrm>
            <a:off x="5287688" y="1597950"/>
            <a:ext cx="2590800" cy="758400"/>
          </a:xfrm>
          <a:prstGeom prst="cloudCallout">
            <a:avLst>
              <a:gd fmla="val -56447" name="adj1"/>
              <a:gd fmla="val 103422"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Arial"/>
                <a:ea typeface="Arial"/>
                <a:cs typeface="Arial"/>
                <a:sym typeface="Arial"/>
              </a:rPr>
              <a:t>Fertigteile aus Recyclinbeton</a:t>
            </a:r>
            <a:endParaRPr b="1" i="0" sz="1600" u="none" cap="none" strike="noStrike">
              <a:solidFill>
                <a:srgbClr val="000000"/>
              </a:solidFill>
              <a:latin typeface="Arial"/>
              <a:ea typeface="Arial"/>
              <a:cs typeface="Arial"/>
              <a:sym typeface="Arial"/>
            </a:endParaRPr>
          </a:p>
        </p:txBody>
      </p:sp>
      <p:sp>
        <p:nvSpPr>
          <p:cNvPr id="285" name="Google Shape;285;g26dae9e7bab_0_941"/>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sp>
        <p:nvSpPr>
          <p:cNvPr id="286" name="Google Shape;286;g26dae9e7bab_0_941"/>
          <p:cNvSpPr txBox="1"/>
          <p:nvPr/>
        </p:nvSpPr>
        <p:spPr>
          <a:xfrm>
            <a:off x="4433245" y="2174034"/>
            <a:ext cx="5067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de-DE" sz="6000" u="none" cap="none" strike="noStrike">
                <a:solidFill>
                  <a:srgbClr val="000000"/>
                </a:solidFill>
                <a:latin typeface="Book Antiqua"/>
                <a:ea typeface="Book Antiqua"/>
                <a:cs typeface="Book Antiqua"/>
                <a:sym typeface="Book Antiqua"/>
              </a:rPr>
              <a:t>?</a:t>
            </a:r>
            <a:endParaRPr b="0" i="0" sz="1400" u="none" cap="none" strike="noStrike">
              <a:solidFill>
                <a:srgbClr val="000000"/>
              </a:solidFill>
              <a:latin typeface="Arial"/>
              <a:ea typeface="Arial"/>
              <a:cs typeface="Arial"/>
              <a:sym typeface="Arial"/>
            </a:endParaRPr>
          </a:p>
        </p:txBody>
      </p:sp>
      <p:grpSp>
        <p:nvGrpSpPr>
          <p:cNvPr id="287" name="Google Shape;287;g26dae9e7bab_0_941"/>
          <p:cNvGrpSpPr/>
          <p:nvPr/>
        </p:nvGrpSpPr>
        <p:grpSpPr>
          <a:xfrm>
            <a:off x="2812662" y="2288385"/>
            <a:ext cx="2663705" cy="2721131"/>
            <a:chOff x="2812662" y="2288385"/>
            <a:chExt cx="2663705" cy="2721131"/>
          </a:xfrm>
        </p:grpSpPr>
        <p:pic>
          <p:nvPicPr>
            <p:cNvPr id="288" name="Google Shape;288;g26dae9e7bab_0_941"/>
            <p:cNvPicPr preferRelativeResize="0"/>
            <p:nvPr/>
          </p:nvPicPr>
          <p:blipFill rotWithShape="1">
            <a:blip r:embed="rId3">
              <a:alphaModFix/>
            </a:blip>
            <a:srcRect b="0" l="0" r="0" t="0"/>
            <a:stretch/>
          </p:blipFill>
          <p:spPr>
            <a:xfrm>
              <a:off x="2974967" y="3005004"/>
              <a:ext cx="2265970" cy="2004512"/>
            </a:xfrm>
            <a:prstGeom prst="rect">
              <a:avLst/>
            </a:prstGeom>
            <a:noFill/>
            <a:ln>
              <a:noFill/>
            </a:ln>
          </p:spPr>
        </p:pic>
        <p:sp>
          <p:nvSpPr>
            <p:cNvPr id="289" name="Google Shape;289;g26dae9e7bab_0_941"/>
            <p:cNvSpPr txBox="1"/>
            <p:nvPr/>
          </p:nvSpPr>
          <p:spPr>
            <a:xfrm>
              <a:off x="4969667" y="3019290"/>
              <a:ext cx="5067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de-DE" sz="6000" u="none" cap="none" strike="noStrike">
                  <a:solidFill>
                    <a:srgbClr val="000000"/>
                  </a:solidFill>
                  <a:latin typeface="Book Antiqua"/>
                  <a:ea typeface="Book Antiqua"/>
                  <a:cs typeface="Book Antiqua"/>
                  <a:sym typeface="Book Antiqua"/>
                </a:rPr>
                <a:t>?</a:t>
              </a:r>
              <a:endParaRPr b="0" i="0" sz="1400" u="none" cap="none" strike="noStrike">
                <a:solidFill>
                  <a:srgbClr val="000000"/>
                </a:solidFill>
                <a:latin typeface="Arial"/>
                <a:ea typeface="Arial"/>
                <a:cs typeface="Arial"/>
                <a:sym typeface="Arial"/>
              </a:endParaRPr>
            </a:p>
          </p:txBody>
        </p:sp>
        <p:sp>
          <p:nvSpPr>
            <p:cNvPr id="290" name="Google Shape;290;g26dae9e7bab_0_941"/>
            <p:cNvSpPr txBox="1"/>
            <p:nvPr/>
          </p:nvSpPr>
          <p:spPr>
            <a:xfrm>
              <a:off x="4674316" y="3740816"/>
              <a:ext cx="5067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de-DE" sz="6000" u="none" cap="none" strike="noStrike">
                  <a:solidFill>
                    <a:srgbClr val="000000"/>
                  </a:solidFill>
                  <a:latin typeface="Book Antiqua"/>
                  <a:ea typeface="Book Antiqua"/>
                  <a:cs typeface="Book Antiqua"/>
                  <a:sym typeface="Book Antiqua"/>
                </a:rPr>
                <a:t>?</a:t>
              </a:r>
              <a:endParaRPr b="0" i="0" sz="1400" u="none" cap="none" strike="noStrike">
                <a:solidFill>
                  <a:srgbClr val="000000"/>
                </a:solidFill>
                <a:latin typeface="Arial"/>
                <a:ea typeface="Arial"/>
                <a:cs typeface="Arial"/>
                <a:sym typeface="Arial"/>
              </a:endParaRPr>
            </a:p>
          </p:txBody>
        </p:sp>
        <p:sp>
          <p:nvSpPr>
            <p:cNvPr id="291" name="Google Shape;291;g26dae9e7bab_0_941"/>
            <p:cNvSpPr txBox="1"/>
            <p:nvPr/>
          </p:nvSpPr>
          <p:spPr>
            <a:xfrm>
              <a:off x="3066223" y="2288385"/>
              <a:ext cx="5067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de-DE" sz="6000" u="none" cap="none" strike="noStrike">
                  <a:solidFill>
                    <a:srgbClr val="000000"/>
                  </a:solidFill>
                  <a:latin typeface="Book Antiqua"/>
                  <a:ea typeface="Book Antiqua"/>
                  <a:cs typeface="Book Antiqua"/>
                  <a:sym typeface="Book Antiqua"/>
                </a:rPr>
                <a:t>?</a:t>
              </a:r>
              <a:endParaRPr b="0" i="0" sz="1400" u="none" cap="none" strike="noStrike">
                <a:solidFill>
                  <a:srgbClr val="000000"/>
                </a:solidFill>
                <a:latin typeface="Arial"/>
                <a:ea typeface="Arial"/>
                <a:cs typeface="Arial"/>
                <a:sym typeface="Arial"/>
              </a:endParaRPr>
            </a:p>
          </p:txBody>
        </p:sp>
        <p:sp>
          <p:nvSpPr>
            <p:cNvPr id="292" name="Google Shape;292;g26dae9e7bab_0_941"/>
            <p:cNvSpPr txBox="1"/>
            <p:nvPr/>
          </p:nvSpPr>
          <p:spPr>
            <a:xfrm>
              <a:off x="2995547" y="3740817"/>
              <a:ext cx="5067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de-DE" sz="6000" u="none" cap="none" strike="noStrike">
                  <a:solidFill>
                    <a:srgbClr val="000000"/>
                  </a:solidFill>
                  <a:latin typeface="Book Antiqua"/>
                  <a:ea typeface="Book Antiqua"/>
                  <a:cs typeface="Book Antiqua"/>
                  <a:sym typeface="Book Antiqua"/>
                </a:rPr>
                <a:t>?</a:t>
              </a:r>
              <a:endParaRPr b="0" i="0" sz="1400" u="none" cap="none" strike="noStrike">
                <a:solidFill>
                  <a:srgbClr val="000000"/>
                </a:solidFill>
                <a:latin typeface="Arial"/>
                <a:ea typeface="Arial"/>
                <a:cs typeface="Arial"/>
                <a:sym typeface="Arial"/>
              </a:endParaRPr>
            </a:p>
          </p:txBody>
        </p:sp>
        <p:sp>
          <p:nvSpPr>
            <p:cNvPr id="293" name="Google Shape;293;g26dae9e7bab_0_941"/>
            <p:cNvSpPr txBox="1"/>
            <p:nvPr/>
          </p:nvSpPr>
          <p:spPr>
            <a:xfrm>
              <a:off x="2812662" y="3014601"/>
              <a:ext cx="5067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de-DE" sz="6000" u="none" cap="none" strike="noStrike">
                  <a:solidFill>
                    <a:srgbClr val="000000"/>
                  </a:solidFill>
                  <a:latin typeface="Book Antiqua"/>
                  <a:ea typeface="Book Antiqua"/>
                  <a:cs typeface="Book Antiqua"/>
                  <a:sym typeface="Book Antiqua"/>
                </a:rPr>
                <a:t>?</a:t>
              </a:r>
              <a:endParaRPr b="0" i="0" sz="1400" u="none" cap="none" strike="noStrike">
                <a:solidFill>
                  <a:srgbClr val="000000"/>
                </a:solidFill>
                <a:latin typeface="Arial"/>
                <a:ea typeface="Arial"/>
                <a:cs typeface="Arial"/>
                <a:sym typeface="Arial"/>
              </a:endParaRPr>
            </a:p>
          </p:txBody>
        </p:sp>
      </p:grpSp>
      <p:sp>
        <p:nvSpPr>
          <p:cNvPr id="294" name="Google Shape;294;g26dae9e7bab_0_941"/>
          <p:cNvSpPr txBox="1"/>
          <p:nvPr/>
        </p:nvSpPr>
        <p:spPr>
          <a:xfrm>
            <a:off x="2847395" y="6284597"/>
            <a:ext cx="4219200" cy="557400"/>
          </a:xfrm>
          <a:prstGeom prst="rect">
            <a:avLst/>
          </a:prstGeom>
          <a:noFill/>
          <a:ln>
            <a:noFill/>
          </a:ln>
        </p:spPr>
        <p:txBody>
          <a:bodyPr anchorCtr="0" anchor="ctr" bIns="45700" lIns="91425" spcFirstLastPara="1" rIns="91425" wrap="square" tIns="45700">
            <a:normAutofit/>
          </a:bodyPr>
          <a:lstStyle/>
          <a:p>
            <a:pPr indent="-35999" lvl="0" marL="35999" marR="0" rtl="0" algn="l">
              <a:lnSpc>
                <a:spcPct val="90000"/>
              </a:lnSpc>
              <a:spcBef>
                <a:spcPts val="0"/>
              </a:spcBef>
              <a:spcAft>
                <a:spcPts val="0"/>
              </a:spcAft>
              <a:buClr>
                <a:srgbClr val="888888"/>
              </a:buClr>
              <a:buSzPts val="1200"/>
              <a:buFont typeface="Arial"/>
              <a:buNone/>
            </a:pPr>
            <a:r>
              <a:rPr b="0" i="0" lang="de-DE" sz="1220" u="none" cap="none" strike="noStrike">
                <a:solidFill>
                  <a:schemeClr val="lt1"/>
                </a:solidFill>
                <a:latin typeface="Trebuchet MS"/>
                <a:ea typeface="Trebuchet MS"/>
                <a:cs typeface="Trebuchet MS"/>
                <a:sym typeface="Trebuchet MS"/>
              </a:rPr>
              <a:t>Beton- und Stahlbetonbau sowie Betonfertigteilbau</a:t>
            </a:r>
            <a:endParaRPr b="0" i="0" sz="122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g26dae9e7bab_0_86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01" name="Google Shape;301;g26dae9e7bab_0_86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Nachhaltiger Gebäudeabriss: Getrennthaltung von Bau- und Abbruchabfälle</a:t>
            </a:r>
            <a:endParaRPr/>
          </a:p>
        </p:txBody>
      </p:sp>
      <p:sp>
        <p:nvSpPr>
          <p:cNvPr id="302" name="Google Shape;302;g26dae9e7bab_0_863"/>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Quellen: Privat</a:t>
            </a:r>
            <a:endParaRPr/>
          </a:p>
        </p:txBody>
      </p:sp>
      <p:sp>
        <p:nvSpPr>
          <p:cNvPr id="303" name="Google Shape;303;g26dae9e7bab_0_863"/>
          <p:cNvSpPr/>
          <p:nvPr/>
        </p:nvSpPr>
        <p:spPr>
          <a:xfrm>
            <a:off x="9135112" y="1441146"/>
            <a:ext cx="2964487" cy="46929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700"/>
              <a:buFont typeface="Arial"/>
              <a:buNone/>
            </a:pPr>
            <a:r>
              <a:rPr b="1" i="0" lang="de-DE" sz="1800" u="none" cap="none" strike="noStrike">
                <a:solidFill>
                  <a:srgbClr val="FF0000"/>
                </a:solidFill>
                <a:latin typeface="Arial"/>
                <a:ea typeface="Arial"/>
                <a:cs typeface="Arial"/>
                <a:sym typeface="Arial"/>
              </a:rPr>
              <a:t>Ein Wohngebäude mit einem asphaltierten Innenhof soll abgerissen werden.</a:t>
            </a:r>
            <a:endParaRPr b="1" i="0" sz="18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1" i="0" lang="de-DE" sz="1800" u="none" cap="none" strike="noStrike">
                <a:solidFill>
                  <a:srgbClr val="FF0000"/>
                </a:solidFill>
                <a:latin typeface="Arial"/>
                <a:ea typeface="Arial"/>
                <a:cs typeface="Arial"/>
                <a:sym typeface="Arial"/>
              </a:rPr>
              <a:t>Für welche Fraktionen der Abbruchabfälle bereiten Sie eine getrennte Erfassung und Sammlung vor?</a:t>
            </a:r>
            <a:endParaRPr b="1" i="0" sz="18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1" i="0" lang="de-DE" sz="1800" u="none" cap="none" strike="noStrike">
                <a:solidFill>
                  <a:srgbClr val="FF0000"/>
                </a:solidFill>
                <a:latin typeface="Arial"/>
                <a:ea typeface="Arial"/>
                <a:cs typeface="Arial"/>
                <a:sym typeface="Arial"/>
              </a:rPr>
              <a:t>Welche Fraktionen erfassen und sammeln sie getrennt bei:</a:t>
            </a:r>
            <a:endParaRPr b="1" i="0" sz="1800" u="none" cap="none" strike="noStrike">
              <a:solidFill>
                <a:srgbClr val="FF0000"/>
              </a:solidFill>
              <a:latin typeface="Arial"/>
              <a:ea typeface="Arial"/>
              <a:cs typeface="Arial"/>
              <a:sym typeface="Arial"/>
            </a:endParaRPr>
          </a:p>
          <a:p>
            <a:pPr indent="-349250" lvl="0" marL="457200" marR="0" rtl="0" algn="l">
              <a:lnSpc>
                <a:spcPct val="100000"/>
              </a:lnSpc>
              <a:spcBef>
                <a:spcPts val="0"/>
              </a:spcBef>
              <a:spcAft>
                <a:spcPts val="0"/>
              </a:spcAft>
              <a:buClr>
                <a:srgbClr val="FF0000"/>
              </a:buClr>
              <a:buSzPts val="1900"/>
              <a:buFont typeface="Arial"/>
              <a:buChar char="●"/>
            </a:pPr>
            <a:r>
              <a:rPr b="1" i="0" lang="de-DE" sz="1800" u="none" cap="none" strike="noStrike">
                <a:solidFill>
                  <a:srgbClr val="FF0000"/>
                </a:solidFill>
                <a:latin typeface="Arial"/>
                <a:ea typeface="Arial"/>
                <a:cs typeface="Arial"/>
                <a:sym typeface="Arial"/>
              </a:rPr>
              <a:t>Bürogebäude</a:t>
            </a:r>
            <a:endParaRPr b="1" i="0" sz="1800" u="none" cap="none" strike="noStrike">
              <a:solidFill>
                <a:srgbClr val="FF0000"/>
              </a:solidFill>
              <a:latin typeface="Arial"/>
              <a:ea typeface="Arial"/>
              <a:cs typeface="Arial"/>
              <a:sym typeface="Arial"/>
            </a:endParaRPr>
          </a:p>
          <a:p>
            <a:pPr indent="-349250" lvl="0" marL="457200" marR="0" rtl="0" algn="l">
              <a:lnSpc>
                <a:spcPct val="100000"/>
              </a:lnSpc>
              <a:spcBef>
                <a:spcPts val="0"/>
              </a:spcBef>
              <a:spcAft>
                <a:spcPts val="0"/>
              </a:spcAft>
              <a:buClr>
                <a:srgbClr val="FF0000"/>
              </a:buClr>
              <a:buSzPts val="1900"/>
              <a:buFont typeface="Arial"/>
              <a:buChar char="●"/>
            </a:pPr>
            <a:r>
              <a:rPr b="1" i="0" lang="de-DE" sz="1800" u="none" cap="none" strike="noStrike">
                <a:solidFill>
                  <a:srgbClr val="FF0000"/>
                </a:solidFill>
                <a:latin typeface="Arial"/>
                <a:ea typeface="Arial"/>
                <a:cs typeface="Arial"/>
                <a:sym typeface="Arial"/>
              </a:rPr>
              <a:t>Kleingewerbe</a:t>
            </a:r>
            <a:endParaRPr b="1" i="0" sz="1800" u="none" cap="none" strike="noStrike">
              <a:solidFill>
                <a:srgbClr val="FF0000"/>
              </a:solidFill>
              <a:latin typeface="Arial"/>
              <a:ea typeface="Arial"/>
              <a:cs typeface="Arial"/>
              <a:sym typeface="Arial"/>
            </a:endParaRPr>
          </a:p>
          <a:p>
            <a:pPr indent="-349250" lvl="0" marL="457200" marR="0" rtl="0" algn="l">
              <a:lnSpc>
                <a:spcPct val="100000"/>
              </a:lnSpc>
              <a:spcBef>
                <a:spcPts val="0"/>
              </a:spcBef>
              <a:spcAft>
                <a:spcPts val="0"/>
              </a:spcAft>
              <a:buClr>
                <a:srgbClr val="FF0000"/>
              </a:buClr>
              <a:buSzPts val="1900"/>
              <a:buFont typeface="Arial"/>
              <a:buChar char="●"/>
            </a:pPr>
            <a:r>
              <a:rPr b="1" i="0" lang="de-DE" sz="1800" u="none" cap="none" strike="noStrike">
                <a:solidFill>
                  <a:srgbClr val="FF0000"/>
                </a:solidFill>
                <a:latin typeface="Arial"/>
                <a:ea typeface="Arial"/>
                <a:cs typeface="Arial"/>
                <a:sym typeface="Arial"/>
              </a:rPr>
              <a:t>Industriegebäude</a:t>
            </a:r>
            <a:endParaRPr b="1" i="0" sz="1800" u="none" cap="none" strike="noStrike">
              <a:solidFill>
                <a:srgbClr val="FF0000"/>
              </a:solidFill>
              <a:latin typeface="Arial"/>
              <a:ea typeface="Arial"/>
              <a:cs typeface="Arial"/>
              <a:sym typeface="Arial"/>
            </a:endParaRPr>
          </a:p>
        </p:txBody>
      </p:sp>
      <p:sp>
        <p:nvSpPr>
          <p:cNvPr id="304" name="Google Shape;304;g26dae9e7bab_0_863"/>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sp>
        <p:nvSpPr>
          <p:cNvPr id="305" name="Google Shape;305;g26dae9e7bab_0_863"/>
          <p:cNvSpPr/>
          <p:nvPr/>
        </p:nvSpPr>
        <p:spPr>
          <a:xfrm>
            <a:off x="5501491" y="-694887"/>
            <a:ext cx="5934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https://www.zh.ch/de/umwelt-tiere/abfall-rohstoffe/abfaelle/bauabfall.html</a:t>
            </a:r>
            <a:endParaRPr b="0" i="0" sz="1400" u="none" cap="none" strike="noStrike">
              <a:solidFill>
                <a:srgbClr val="000000"/>
              </a:solidFill>
              <a:latin typeface="Arial"/>
              <a:ea typeface="Arial"/>
              <a:cs typeface="Arial"/>
              <a:sym typeface="Arial"/>
            </a:endParaRPr>
          </a:p>
        </p:txBody>
      </p:sp>
      <p:pic>
        <p:nvPicPr>
          <p:cNvPr descr="Bildvorschau" id="306" name="Google Shape;306;g26dae9e7bab_0_863"/>
          <p:cNvPicPr preferRelativeResize="0"/>
          <p:nvPr/>
        </p:nvPicPr>
        <p:blipFill rotWithShape="1">
          <a:blip r:embed="rId3">
            <a:alphaModFix/>
          </a:blip>
          <a:srcRect b="4942" l="5464" r="0" t="0"/>
          <a:stretch/>
        </p:blipFill>
        <p:spPr>
          <a:xfrm>
            <a:off x="5581436" y="1441146"/>
            <a:ext cx="3364413" cy="4605714"/>
          </a:xfrm>
          <a:prstGeom prst="rect">
            <a:avLst/>
          </a:prstGeom>
          <a:noFill/>
          <a:ln>
            <a:noFill/>
          </a:ln>
        </p:spPr>
      </p:pic>
      <p:pic>
        <p:nvPicPr>
          <p:cNvPr descr="Bildvorschau" id="307" name="Google Shape;307;g26dae9e7bab_0_863"/>
          <p:cNvPicPr preferRelativeResize="0"/>
          <p:nvPr/>
        </p:nvPicPr>
        <p:blipFill rotWithShape="1">
          <a:blip r:embed="rId4">
            <a:alphaModFix/>
          </a:blip>
          <a:srcRect b="0" l="10863" r="0" t="0"/>
          <a:stretch/>
        </p:blipFill>
        <p:spPr>
          <a:xfrm>
            <a:off x="25043" y="1540644"/>
            <a:ext cx="5367130" cy="4494395"/>
          </a:xfrm>
          <a:prstGeom prst="rect">
            <a:avLst/>
          </a:prstGeom>
          <a:noFill/>
          <a:ln>
            <a:noFill/>
          </a:ln>
        </p:spPr>
      </p:pic>
      <p:sp>
        <p:nvSpPr>
          <p:cNvPr id="308" name="Google Shape;308;g26dae9e7bab_0_863"/>
          <p:cNvSpPr txBox="1"/>
          <p:nvPr/>
        </p:nvSpPr>
        <p:spPr>
          <a:xfrm>
            <a:off x="2847395" y="6284597"/>
            <a:ext cx="4219200" cy="557400"/>
          </a:xfrm>
          <a:prstGeom prst="rect">
            <a:avLst/>
          </a:prstGeom>
          <a:noFill/>
          <a:ln>
            <a:noFill/>
          </a:ln>
        </p:spPr>
        <p:txBody>
          <a:bodyPr anchorCtr="0" anchor="ctr" bIns="45700" lIns="91425" spcFirstLastPara="1" rIns="91425" wrap="square" tIns="45700">
            <a:normAutofit/>
          </a:bodyPr>
          <a:lstStyle/>
          <a:p>
            <a:pPr indent="-35999" lvl="0" marL="35999" marR="0" rtl="0" algn="l">
              <a:lnSpc>
                <a:spcPct val="90000"/>
              </a:lnSpc>
              <a:spcBef>
                <a:spcPts val="0"/>
              </a:spcBef>
              <a:spcAft>
                <a:spcPts val="0"/>
              </a:spcAft>
              <a:buClr>
                <a:srgbClr val="888888"/>
              </a:buClr>
              <a:buSzPts val="1200"/>
              <a:buFont typeface="Arial"/>
              <a:buNone/>
            </a:pPr>
            <a:r>
              <a:rPr b="0" i="0" lang="de-DE" sz="1220" u="none" cap="none" strike="noStrike">
                <a:solidFill>
                  <a:schemeClr val="lt1"/>
                </a:solidFill>
                <a:latin typeface="Trebuchet MS"/>
                <a:ea typeface="Trebuchet MS"/>
                <a:cs typeface="Trebuchet MS"/>
                <a:sym typeface="Trebuchet MS"/>
              </a:rPr>
              <a:t>Beton- und Stahlbetonbau sowie Betonfertigteilbau</a:t>
            </a:r>
            <a:endParaRPr b="0" i="0" sz="122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g26dae9e7bab_0_103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15" name="Google Shape;315;g26dae9e7bab_0_103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Nachhaltige Wärmewende:</a:t>
            </a:r>
            <a:br>
              <a:rPr lang="de-DE"/>
            </a:br>
            <a:r>
              <a:rPr lang="de-DE"/>
              <a:t>Thermische Bauteilaktivierung</a:t>
            </a:r>
            <a:endParaRPr/>
          </a:p>
        </p:txBody>
      </p:sp>
      <p:sp>
        <p:nvSpPr>
          <p:cNvPr id="316" name="Google Shape;316;g26dae9e7bab_0_103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Quellen: Glück 1999, Rosenkrantz 2021, Bergmann 2012</a:t>
            </a:r>
            <a:endParaRPr/>
          </a:p>
        </p:txBody>
      </p:sp>
      <p:sp>
        <p:nvSpPr>
          <p:cNvPr id="317" name="Google Shape;317;g26dae9e7bab_0_1030"/>
          <p:cNvSpPr/>
          <p:nvPr/>
        </p:nvSpPr>
        <p:spPr>
          <a:xfrm>
            <a:off x="8546525" y="2152875"/>
            <a:ext cx="3606300" cy="39642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rgbClr val="FF0000"/>
                </a:solidFill>
                <a:latin typeface="Arial"/>
                <a:ea typeface="Arial"/>
                <a:cs typeface="Arial"/>
                <a:sym typeface="Arial"/>
              </a:rPr>
              <a:t>Ein mehrgeschossiges Wohngebäude in Massiv- bauweise aus Beton wird errichtet. Eine thermische Bauteilaktivierung ist im Gespräch. Sie wollen mitreden. Informieren Sie sich über die gefallenen Begriffe und was sie mit der thermischen Bauteilaktivierung zu tun haben.</a:t>
            </a:r>
            <a:endParaRPr b="1" i="0" sz="1800" u="none" cap="none" strike="noStrike">
              <a:solidFill>
                <a:srgbClr val="FF0000"/>
              </a:solidFill>
              <a:latin typeface="Arial"/>
              <a:ea typeface="Arial"/>
              <a:cs typeface="Arial"/>
              <a:sym typeface="Arial"/>
            </a:endParaRPr>
          </a:p>
        </p:txBody>
      </p:sp>
      <p:sp>
        <p:nvSpPr>
          <p:cNvPr id="318" name="Google Shape;318;g26dae9e7bab_0_103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sp>
        <p:nvSpPr>
          <p:cNvPr id="319" name="Google Shape;319;g26dae9e7bab_0_1030"/>
          <p:cNvSpPr/>
          <p:nvPr/>
        </p:nvSpPr>
        <p:spPr>
          <a:xfrm>
            <a:off x="191882" y="1449954"/>
            <a:ext cx="4119000" cy="608400"/>
          </a:xfrm>
          <a:prstGeom prst="cloudCallout">
            <a:avLst>
              <a:gd fmla="val 41366" name="adj1"/>
              <a:gd fmla="val 78993"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Arial"/>
                <a:ea typeface="Arial"/>
                <a:cs typeface="Arial"/>
                <a:sym typeface="Arial"/>
              </a:rPr>
              <a:t>Thermische Solarenergie</a:t>
            </a:r>
            <a:endParaRPr b="1" i="0" sz="1600" u="none" cap="none" strike="noStrike">
              <a:solidFill>
                <a:srgbClr val="000000"/>
              </a:solidFill>
              <a:latin typeface="Arial"/>
              <a:ea typeface="Arial"/>
              <a:cs typeface="Arial"/>
              <a:sym typeface="Arial"/>
            </a:endParaRPr>
          </a:p>
        </p:txBody>
      </p:sp>
      <p:sp>
        <p:nvSpPr>
          <p:cNvPr id="320" name="Google Shape;320;g26dae9e7bab_0_1030"/>
          <p:cNvSpPr/>
          <p:nvPr/>
        </p:nvSpPr>
        <p:spPr>
          <a:xfrm>
            <a:off x="177018" y="5404293"/>
            <a:ext cx="3090600" cy="673500"/>
          </a:xfrm>
          <a:prstGeom prst="cloudCallout">
            <a:avLst>
              <a:gd fmla="val 49418" name="adj1"/>
              <a:gd fmla="val -103686"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Arial"/>
                <a:ea typeface="Arial"/>
                <a:cs typeface="Arial"/>
                <a:sym typeface="Arial"/>
              </a:rPr>
              <a:t>Fußbodenheizung</a:t>
            </a:r>
            <a:endParaRPr b="1" i="0" sz="1600" u="none" cap="none" strike="noStrike">
              <a:solidFill>
                <a:srgbClr val="000000"/>
              </a:solidFill>
              <a:latin typeface="Arial"/>
              <a:ea typeface="Arial"/>
              <a:cs typeface="Arial"/>
              <a:sym typeface="Arial"/>
            </a:endParaRPr>
          </a:p>
        </p:txBody>
      </p:sp>
      <p:sp>
        <p:nvSpPr>
          <p:cNvPr id="321" name="Google Shape;321;g26dae9e7bab_0_1030"/>
          <p:cNvSpPr/>
          <p:nvPr/>
        </p:nvSpPr>
        <p:spPr>
          <a:xfrm>
            <a:off x="5313622" y="4659424"/>
            <a:ext cx="3030300" cy="600000"/>
          </a:xfrm>
          <a:prstGeom prst="cloudCallout">
            <a:avLst>
              <a:gd fmla="val -45994" name="adj1"/>
              <a:gd fmla="val -71696"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Thermische Trägheit</a:t>
            </a:r>
            <a:endParaRPr b="1" i="0" sz="1600" u="none" cap="none" strike="noStrike">
              <a:solidFill>
                <a:srgbClr val="000000"/>
              </a:solidFill>
              <a:latin typeface="Arial"/>
              <a:ea typeface="Arial"/>
              <a:cs typeface="Arial"/>
              <a:sym typeface="Arial"/>
            </a:endParaRPr>
          </a:p>
        </p:txBody>
      </p:sp>
      <p:sp>
        <p:nvSpPr>
          <p:cNvPr id="322" name="Google Shape;322;g26dae9e7bab_0_1030"/>
          <p:cNvSpPr/>
          <p:nvPr/>
        </p:nvSpPr>
        <p:spPr>
          <a:xfrm>
            <a:off x="5812631" y="3303506"/>
            <a:ext cx="2580900" cy="600000"/>
          </a:xfrm>
          <a:prstGeom prst="cloudCallout">
            <a:avLst>
              <a:gd fmla="val -57727" name="adj1"/>
              <a:gd fmla="val 32206"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Arial"/>
                <a:ea typeface="Arial"/>
                <a:cs typeface="Arial"/>
                <a:sym typeface="Arial"/>
              </a:rPr>
              <a:t>Temperaturhub</a:t>
            </a:r>
            <a:endParaRPr b="1" i="0" sz="1600" u="none" cap="none" strike="noStrike">
              <a:solidFill>
                <a:srgbClr val="000000"/>
              </a:solidFill>
              <a:latin typeface="Arial"/>
              <a:ea typeface="Arial"/>
              <a:cs typeface="Arial"/>
              <a:sym typeface="Arial"/>
            </a:endParaRPr>
          </a:p>
        </p:txBody>
      </p:sp>
      <p:sp>
        <p:nvSpPr>
          <p:cNvPr id="323" name="Google Shape;323;g26dae9e7bab_0_1030"/>
          <p:cNvSpPr/>
          <p:nvPr/>
        </p:nvSpPr>
        <p:spPr>
          <a:xfrm>
            <a:off x="362975" y="2411880"/>
            <a:ext cx="2678700" cy="600000"/>
          </a:xfrm>
          <a:prstGeom prst="cloudCallout">
            <a:avLst>
              <a:gd fmla="val 50800" name="adj1"/>
              <a:gd fmla="val 54855"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Arial"/>
                <a:ea typeface="Arial"/>
                <a:cs typeface="Arial"/>
                <a:sym typeface="Arial"/>
              </a:rPr>
              <a:t>Wärmetauscher</a:t>
            </a:r>
            <a:endParaRPr b="1" i="0" sz="1600" u="none" cap="none" strike="noStrike">
              <a:solidFill>
                <a:srgbClr val="000000"/>
              </a:solidFill>
              <a:latin typeface="Arial"/>
              <a:ea typeface="Arial"/>
              <a:cs typeface="Arial"/>
              <a:sym typeface="Arial"/>
            </a:endParaRPr>
          </a:p>
        </p:txBody>
      </p:sp>
      <p:sp>
        <p:nvSpPr>
          <p:cNvPr id="324" name="Google Shape;324;g26dae9e7bab_0_1030"/>
          <p:cNvSpPr/>
          <p:nvPr/>
        </p:nvSpPr>
        <p:spPr>
          <a:xfrm>
            <a:off x="177017" y="4487571"/>
            <a:ext cx="2425800" cy="600000"/>
          </a:xfrm>
          <a:prstGeom prst="cloudCallout">
            <a:avLst>
              <a:gd fmla="val 74681" name="adj1"/>
              <a:gd fmla="val -48096"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Arial"/>
                <a:ea typeface="Arial"/>
                <a:cs typeface="Arial"/>
                <a:sym typeface="Arial"/>
              </a:rPr>
              <a:t>Wärmepumpe</a:t>
            </a:r>
            <a:endParaRPr b="1" i="0" sz="1600" u="none" cap="none" strike="noStrike">
              <a:solidFill>
                <a:srgbClr val="000000"/>
              </a:solidFill>
              <a:latin typeface="Arial"/>
              <a:ea typeface="Arial"/>
              <a:cs typeface="Arial"/>
              <a:sym typeface="Arial"/>
            </a:endParaRPr>
          </a:p>
        </p:txBody>
      </p:sp>
      <p:sp>
        <p:nvSpPr>
          <p:cNvPr id="325" name="Google Shape;325;g26dae9e7bab_0_1030"/>
          <p:cNvSpPr/>
          <p:nvPr/>
        </p:nvSpPr>
        <p:spPr>
          <a:xfrm>
            <a:off x="3946552" y="5477562"/>
            <a:ext cx="3606300" cy="600000"/>
          </a:xfrm>
          <a:prstGeom prst="cloudCallout">
            <a:avLst>
              <a:gd fmla="val -19352" name="adj1"/>
              <a:gd fmla="val -136634"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Arial"/>
                <a:ea typeface="Arial"/>
                <a:cs typeface="Arial"/>
                <a:sym typeface="Arial"/>
              </a:rPr>
              <a:t>Heiz- und Kühlbetrieb</a:t>
            </a:r>
            <a:endParaRPr b="1" i="0" sz="1600" u="none" cap="none" strike="noStrike">
              <a:solidFill>
                <a:srgbClr val="000000"/>
              </a:solidFill>
              <a:latin typeface="Arial"/>
              <a:ea typeface="Arial"/>
              <a:cs typeface="Arial"/>
              <a:sym typeface="Arial"/>
            </a:endParaRPr>
          </a:p>
        </p:txBody>
      </p:sp>
      <p:sp>
        <p:nvSpPr>
          <p:cNvPr id="326" name="Google Shape;326;g26dae9e7bab_0_1030"/>
          <p:cNvSpPr/>
          <p:nvPr/>
        </p:nvSpPr>
        <p:spPr>
          <a:xfrm>
            <a:off x="103474" y="3393676"/>
            <a:ext cx="1818300" cy="600000"/>
          </a:xfrm>
          <a:prstGeom prst="cloudCallout">
            <a:avLst>
              <a:gd fmla="val 101504" name="adj1"/>
              <a:gd fmla="val 46619"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Arial"/>
                <a:ea typeface="Arial"/>
                <a:cs typeface="Arial"/>
                <a:sym typeface="Arial"/>
              </a:rPr>
              <a:t>Erdwärme</a:t>
            </a:r>
            <a:endParaRPr b="1" i="0" sz="1600" u="none" cap="none" strike="noStrike">
              <a:solidFill>
                <a:srgbClr val="000000"/>
              </a:solidFill>
              <a:latin typeface="Arial"/>
              <a:ea typeface="Arial"/>
              <a:cs typeface="Arial"/>
              <a:sym typeface="Arial"/>
            </a:endParaRPr>
          </a:p>
        </p:txBody>
      </p:sp>
      <p:sp>
        <p:nvSpPr>
          <p:cNvPr id="327" name="Google Shape;327;g26dae9e7bab_0_1030"/>
          <p:cNvSpPr/>
          <p:nvPr/>
        </p:nvSpPr>
        <p:spPr>
          <a:xfrm>
            <a:off x="5511608" y="2307425"/>
            <a:ext cx="2734800" cy="600000"/>
          </a:xfrm>
          <a:prstGeom prst="cloudCallout">
            <a:avLst>
              <a:gd fmla="val -48487" name="adj1"/>
              <a:gd fmla="val 62141"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Vorlauftemperatur</a:t>
            </a:r>
            <a:endParaRPr b="1" i="0" sz="1600" u="none" cap="none" strike="noStrike">
              <a:solidFill>
                <a:srgbClr val="000000"/>
              </a:solidFill>
              <a:latin typeface="Arial"/>
              <a:ea typeface="Arial"/>
              <a:cs typeface="Arial"/>
              <a:sym typeface="Arial"/>
            </a:endParaRPr>
          </a:p>
        </p:txBody>
      </p:sp>
      <p:sp>
        <p:nvSpPr>
          <p:cNvPr id="328" name="Google Shape;328;g26dae9e7bab_0_1030"/>
          <p:cNvSpPr/>
          <p:nvPr/>
        </p:nvSpPr>
        <p:spPr>
          <a:xfrm>
            <a:off x="4710890" y="1436808"/>
            <a:ext cx="4782000" cy="600000"/>
          </a:xfrm>
          <a:prstGeom prst="cloudCallout">
            <a:avLst>
              <a:gd fmla="val -38575" name="adj1"/>
              <a:gd fmla="val 91918"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Arial"/>
                <a:ea typeface="Arial"/>
                <a:cs typeface="Arial"/>
                <a:sym typeface="Arial"/>
              </a:rPr>
              <a:t>Saisonale Wärmespeicherung</a:t>
            </a:r>
            <a:endParaRPr b="1" i="0" sz="1600" u="none" cap="none" strike="noStrike">
              <a:solidFill>
                <a:srgbClr val="000000"/>
              </a:solidFill>
              <a:latin typeface="Arial"/>
              <a:ea typeface="Arial"/>
              <a:cs typeface="Arial"/>
              <a:sym typeface="Arial"/>
            </a:endParaRPr>
          </a:p>
        </p:txBody>
      </p:sp>
      <p:sp>
        <p:nvSpPr>
          <p:cNvPr id="329" name="Google Shape;329;g26dae9e7bab_0_1030"/>
          <p:cNvSpPr txBox="1"/>
          <p:nvPr/>
        </p:nvSpPr>
        <p:spPr>
          <a:xfrm>
            <a:off x="3946552" y="1848739"/>
            <a:ext cx="5067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de-DE" sz="6000" u="none" cap="none" strike="noStrike">
                <a:solidFill>
                  <a:srgbClr val="000000"/>
                </a:solidFill>
                <a:latin typeface="Book Antiqua"/>
                <a:ea typeface="Book Antiqua"/>
                <a:cs typeface="Book Antiqua"/>
                <a:sym typeface="Book Antiqua"/>
              </a:rPr>
              <a:t>?</a:t>
            </a:r>
            <a:endParaRPr b="0" i="0" sz="1400" u="none" cap="none" strike="noStrike">
              <a:solidFill>
                <a:srgbClr val="000000"/>
              </a:solidFill>
              <a:latin typeface="Arial"/>
              <a:ea typeface="Arial"/>
              <a:cs typeface="Arial"/>
              <a:sym typeface="Arial"/>
            </a:endParaRPr>
          </a:p>
        </p:txBody>
      </p:sp>
      <p:sp>
        <p:nvSpPr>
          <p:cNvPr id="330" name="Google Shape;330;g26dae9e7bab_0_1030"/>
          <p:cNvSpPr txBox="1"/>
          <p:nvPr/>
        </p:nvSpPr>
        <p:spPr>
          <a:xfrm>
            <a:off x="2747482" y="3084349"/>
            <a:ext cx="5067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de-DE" sz="6000" u="none" cap="none" strike="noStrike">
                <a:solidFill>
                  <a:srgbClr val="000000"/>
                </a:solidFill>
                <a:latin typeface="Book Antiqua"/>
                <a:ea typeface="Book Antiqua"/>
                <a:cs typeface="Book Antiqua"/>
                <a:sym typeface="Book Antiqua"/>
              </a:rPr>
              <a:t>?</a:t>
            </a:r>
            <a:endParaRPr b="0" i="0" sz="1400" u="none" cap="none" strike="noStrike">
              <a:solidFill>
                <a:srgbClr val="000000"/>
              </a:solidFill>
              <a:latin typeface="Arial"/>
              <a:ea typeface="Arial"/>
              <a:cs typeface="Arial"/>
              <a:sym typeface="Arial"/>
            </a:endParaRPr>
          </a:p>
        </p:txBody>
      </p:sp>
      <p:grpSp>
        <p:nvGrpSpPr>
          <p:cNvPr id="331" name="Google Shape;331;g26dae9e7bab_0_1030"/>
          <p:cNvGrpSpPr/>
          <p:nvPr/>
        </p:nvGrpSpPr>
        <p:grpSpPr>
          <a:xfrm>
            <a:off x="3177751" y="2183695"/>
            <a:ext cx="2501400" cy="2835482"/>
            <a:chOff x="3177751" y="2183695"/>
            <a:chExt cx="2501400" cy="2835482"/>
          </a:xfrm>
        </p:grpSpPr>
        <p:pic>
          <p:nvPicPr>
            <p:cNvPr id="332" name="Google Shape;332;g26dae9e7bab_0_1030"/>
            <p:cNvPicPr preferRelativeResize="0"/>
            <p:nvPr/>
          </p:nvPicPr>
          <p:blipFill rotWithShape="1">
            <a:blip r:embed="rId3">
              <a:alphaModFix/>
            </a:blip>
            <a:srcRect b="0" l="0" r="0" t="0"/>
            <a:stretch/>
          </p:blipFill>
          <p:spPr>
            <a:xfrm>
              <a:off x="3177751" y="3014665"/>
              <a:ext cx="2265970" cy="2004512"/>
            </a:xfrm>
            <a:prstGeom prst="rect">
              <a:avLst/>
            </a:prstGeom>
            <a:noFill/>
            <a:ln>
              <a:noFill/>
            </a:ln>
          </p:spPr>
        </p:pic>
        <p:sp>
          <p:nvSpPr>
            <p:cNvPr id="333" name="Google Shape;333;g26dae9e7bab_0_1030"/>
            <p:cNvSpPr txBox="1"/>
            <p:nvPr/>
          </p:nvSpPr>
          <p:spPr>
            <a:xfrm>
              <a:off x="5172451" y="3028951"/>
              <a:ext cx="5067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de-DE" sz="6000" u="none" cap="none" strike="noStrike">
                  <a:solidFill>
                    <a:srgbClr val="000000"/>
                  </a:solidFill>
                  <a:latin typeface="Book Antiqua"/>
                  <a:ea typeface="Book Antiqua"/>
                  <a:cs typeface="Book Antiqua"/>
                  <a:sym typeface="Book Antiqua"/>
                </a:rPr>
                <a:t>?</a:t>
              </a:r>
              <a:endParaRPr b="0" i="0" sz="1400" u="none" cap="none" strike="noStrike">
                <a:solidFill>
                  <a:srgbClr val="000000"/>
                </a:solidFill>
                <a:latin typeface="Arial"/>
                <a:ea typeface="Arial"/>
                <a:cs typeface="Arial"/>
                <a:sym typeface="Arial"/>
              </a:endParaRPr>
            </a:p>
          </p:txBody>
        </p:sp>
        <p:sp>
          <p:nvSpPr>
            <p:cNvPr id="334" name="Google Shape;334;g26dae9e7bab_0_1030"/>
            <p:cNvSpPr txBox="1"/>
            <p:nvPr/>
          </p:nvSpPr>
          <p:spPr>
            <a:xfrm>
              <a:off x="4877100" y="3750477"/>
              <a:ext cx="5067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de-DE" sz="6000" u="none" cap="none" strike="noStrike">
                  <a:solidFill>
                    <a:srgbClr val="000000"/>
                  </a:solidFill>
                  <a:latin typeface="Book Antiqua"/>
                  <a:ea typeface="Book Antiqua"/>
                  <a:cs typeface="Book Antiqua"/>
                  <a:sym typeface="Book Antiqua"/>
                </a:rPr>
                <a:t>?</a:t>
              </a:r>
              <a:endParaRPr b="0" i="0" sz="1400" u="none" cap="none" strike="noStrike">
                <a:solidFill>
                  <a:srgbClr val="000000"/>
                </a:solidFill>
                <a:latin typeface="Arial"/>
                <a:ea typeface="Arial"/>
                <a:cs typeface="Arial"/>
                <a:sym typeface="Arial"/>
              </a:endParaRPr>
            </a:p>
          </p:txBody>
        </p:sp>
        <p:sp>
          <p:nvSpPr>
            <p:cNvPr id="335" name="Google Shape;335;g26dae9e7bab_0_1030"/>
            <p:cNvSpPr txBox="1"/>
            <p:nvPr/>
          </p:nvSpPr>
          <p:spPr>
            <a:xfrm>
              <a:off x="3269007" y="2298046"/>
              <a:ext cx="5067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de-DE" sz="6000" u="none" cap="none" strike="noStrike">
                  <a:solidFill>
                    <a:srgbClr val="000000"/>
                  </a:solidFill>
                  <a:latin typeface="Book Antiqua"/>
                  <a:ea typeface="Book Antiqua"/>
                  <a:cs typeface="Book Antiqua"/>
                  <a:sym typeface="Book Antiqua"/>
                </a:rPr>
                <a:t>?</a:t>
              </a:r>
              <a:endParaRPr b="0" i="0" sz="1400" u="none" cap="none" strike="noStrike">
                <a:solidFill>
                  <a:srgbClr val="000000"/>
                </a:solidFill>
                <a:latin typeface="Arial"/>
                <a:ea typeface="Arial"/>
                <a:cs typeface="Arial"/>
                <a:sym typeface="Arial"/>
              </a:endParaRPr>
            </a:p>
          </p:txBody>
        </p:sp>
        <p:sp>
          <p:nvSpPr>
            <p:cNvPr id="336" name="Google Shape;336;g26dae9e7bab_0_1030"/>
            <p:cNvSpPr txBox="1"/>
            <p:nvPr/>
          </p:nvSpPr>
          <p:spPr>
            <a:xfrm>
              <a:off x="4636029" y="2183695"/>
              <a:ext cx="5067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de-DE" sz="6000" u="none" cap="none" strike="noStrike">
                  <a:solidFill>
                    <a:srgbClr val="000000"/>
                  </a:solidFill>
                  <a:latin typeface="Book Antiqua"/>
                  <a:ea typeface="Book Antiqua"/>
                  <a:cs typeface="Book Antiqua"/>
                  <a:sym typeface="Book Antiqua"/>
                </a:rPr>
                <a:t>?</a:t>
              </a:r>
              <a:endParaRPr b="0" i="0" sz="1400" u="none" cap="none" strike="noStrike">
                <a:solidFill>
                  <a:srgbClr val="000000"/>
                </a:solidFill>
                <a:latin typeface="Arial"/>
                <a:ea typeface="Arial"/>
                <a:cs typeface="Arial"/>
                <a:sym typeface="Arial"/>
              </a:endParaRPr>
            </a:p>
          </p:txBody>
        </p:sp>
        <p:sp>
          <p:nvSpPr>
            <p:cNvPr id="337" name="Google Shape;337;g26dae9e7bab_0_1030"/>
            <p:cNvSpPr txBox="1"/>
            <p:nvPr/>
          </p:nvSpPr>
          <p:spPr>
            <a:xfrm>
              <a:off x="3198331" y="3750478"/>
              <a:ext cx="5067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de-DE" sz="6000" u="none" cap="none" strike="noStrike">
                  <a:solidFill>
                    <a:srgbClr val="000000"/>
                  </a:solidFill>
                  <a:latin typeface="Book Antiqua"/>
                  <a:ea typeface="Book Antiqua"/>
                  <a:cs typeface="Book Antiqua"/>
                  <a:sym typeface="Book Antiqua"/>
                </a:rPr>
                <a:t>?</a:t>
              </a:r>
              <a:endParaRPr b="0" i="0" sz="1400" u="none" cap="none" strike="noStrike">
                <a:solidFill>
                  <a:srgbClr val="000000"/>
                </a:solidFill>
                <a:latin typeface="Arial"/>
                <a:ea typeface="Arial"/>
                <a:cs typeface="Arial"/>
                <a:sym typeface="Arial"/>
              </a:endParaRPr>
            </a:p>
          </p:txBody>
        </p:sp>
      </p:grpSp>
      <p:sp>
        <p:nvSpPr>
          <p:cNvPr id="338" name="Google Shape;338;g26dae9e7bab_0_1030"/>
          <p:cNvSpPr txBox="1"/>
          <p:nvPr/>
        </p:nvSpPr>
        <p:spPr>
          <a:xfrm>
            <a:off x="2847395" y="6284597"/>
            <a:ext cx="4219200" cy="557400"/>
          </a:xfrm>
          <a:prstGeom prst="rect">
            <a:avLst/>
          </a:prstGeom>
          <a:noFill/>
          <a:ln>
            <a:noFill/>
          </a:ln>
        </p:spPr>
        <p:txBody>
          <a:bodyPr anchorCtr="0" anchor="ctr" bIns="45700" lIns="91425" spcFirstLastPara="1" rIns="91425" wrap="square" tIns="45700">
            <a:normAutofit/>
          </a:bodyPr>
          <a:lstStyle/>
          <a:p>
            <a:pPr indent="-35999" lvl="0" marL="35999" marR="0" rtl="0" algn="l">
              <a:lnSpc>
                <a:spcPct val="90000"/>
              </a:lnSpc>
              <a:spcBef>
                <a:spcPts val="0"/>
              </a:spcBef>
              <a:spcAft>
                <a:spcPts val="0"/>
              </a:spcAft>
              <a:buClr>
                <a:srgbClr val="888888"/>
              </a:buClr>
              <a:buSzPts val="1200"/>
              <a:buFont typeface="Arial"/>
              <a:buNone/>
            </a:pPr>
            <a:r>
              <a:rPr b="0" i="0" lang="de-DE" sz="1220" u="none" cap="none" strike="noStrike">
                <a:solidFill>
                  <a:schemeClr val="lt1"/>
                </a:solidFill>
                <a:latin typeface="Trebuchet MS"/>
                <a:ea typeface="Trebuchet MS"/>
                <a:cs typeface="Trebuchet MS"/>
                <a:sym typeface="Trebuchet MS"/>
              </a:rPr>
              <a:t>Beton- und Stahlbetonbau sowie Betonfertigteilbau</a:t>
            </a:r>
            <a:endParaRPr b="0" i="0" sz="122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26dae9e7bab_0_112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45" name="Google Shape;345;g26dae9e7bab_0_11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TGH-Fußabdruck: Herstellung, Errichtung, Modernisierung Wohn- und Nichtwohngeb.</a:t>
            </a:r>
            <a:endParaRPr/>
          </a:p>
        </p:txBody>
      </p:sp>
      <p:sp>
        <p:nvSpPr>
          <p:cNvPr id="346" name="Google Shape;346;g26dae9e7bab_0_1123"/>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BBSR 2020, eigene Darstellung. </a:t>
            </a:r>
            <a:endParaRPr/>
          </a:p>
        </p:txBody>
      </p:sp>
      <p:sp>
        <p:nvSpPr>
          <p:cNvPr id="347" name="Google Shape;347;g26dae9e7bab_0_1123"/>
          <p:cNvSpPr/>
          <p:nvPr/>
        </p:nvSpPr>
        <p:spPr>
          <a:xfrm>
            <a:off x="8017125" y="2861697"/>
            <a:ext cx="3401743" cy="1726205"/>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00000"/>
              </a:lnSpc>
              <a:spcBef>
                <a:spcPts val="0"/>
              </a:spcBef>
              <a:spcAft>
                <a:spcPts val="0"/>
              </a:spcAft>
              <a:buClr>
                <a:srgbClr val="FF0000"/>
              </a:buClr>
              <a:buSzPts val="1600"/>
              <a:buFont typeface="Arial"/>
              <a:buChar char="●"/>
            </a:pPr>
            <a:r>
              <a:rPr b="1" i="0" lang="de-DE" sz="1800" u="none" cap="none" strike="noStrike">
                <a:solidFill>
                  <a:srgbClr val="FF0000"/>
                </a:solidFill>
                <a:latin typeface="Arial"/>
                <a:ea typeface="Arial"/>
                <a:cs typeface="Arial"/>
                <a:sym typeface="Arial"/>
              </a:rPr>
              <a:t>Vergleichen Sie die Emissionen, die sich aus der Herstellung von Beton und Holz ergeben.</a:t>
            </a:r>
            <a:endParaRPr b="1" i="0" sz="1800" u="none" cap="none" strike="noStrike">
              <a:solidFill>
                <a:srgbClr val="FF0000"/>
              </a:solidFill>
              <a:latin typeface="Arial"/>
              <a:ea typeface="Arial"/>
              <a:cs typeface="Arial"/>
              <a:sym typeface="Arial"/>
            </a:endParaRPr>
          </a:p>
        </p:txBody>
      </p:sp>
      <p:pic>
        <p:nvPicPr>
          <p:cNvPr id="348" name="Google Shape;348;g26dae9e7bab_0_1123"/>
          <p:cNvPicPr preferRelativeResize="0"/>
          <p:nvPr/>
        </p:nvPicPr>
        <p:blipFill rotWithShape="1">
          <a:blip r:embed="rId3">
            <a:alphaModFix/>
          </a:blip>
          <a:srcRect b="0" l="0" r="0" t="0"/>
          <a:stretch/>
        </p:blipFill>
        <p:spPr>
          <a:xfrm>
            <a:off x="152400" y="1412400"/>
            <a:ext cx="7198970" cy="4689696"/>
          </a:xfrm>
          <a:prstGeom prst="rect">
            <a:avLst/>
          </a:prstGeom>
          <a:noFill/>
          <a:ln>
            <a:noFill/>
          </a:ln>
        </p:spPr>
      </p:pic>
      <p:sp>
        <p:nvSpPr>
          <p:cNvPr id="349" name="Google Shape;349;g26dae9e7bab_0_1123"/>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sp>
        <p:nvSpPr>
          <p:cNvPr id="350" name="Google Shape;350;g26dae9e7bab_0_1123"/>
          <p:cNvSpPr txBox="1"/>
          <p:nvPr/>
        </p:nvSpPr>
        <p:spPr>
          <a:xfrm>
            <a:off x="2847395" y="6284597"/>
            <a:ext cx="4219200" cy="557400"/>
          </a:xfrm>
          <a:prstGeom prst="rect">
            <a:avLst/>
          </a:prstGeom>
          <a:noFill/>
          <a:ln>
            <a:noFill/>
          </a:ln>
        </p:spPr>
        <p:txBody>
          <a:bodyPr anchorCtr="0" anchor="ctr" bIns="45700" lIns="91425" spcFirstLastPara="1" rIns="91425" wrap="square" tIns="45700">
            <a:normAutofit/>
          </a:bodyPr>
          <a:lstStyle/>
          <a:p>
            <a:pPr indent="-35999" lvl="0" marL="35999" marR="0" rtl="0" algn="l">
              <a:lnSpc>
                <a:spcPct val="90000"/>
              </a:lnSpc>
              <a:spcBef>
                <a:spcPts val="0"/>
              </a:spcBef>
              <a:spcAft>
                <a:spcPts val="0"/>
              </a:spcAft>
              <a:buClr>
                <a:srgbClr val="888888"/>
              </a:buClr>
              <a:buSzPts val="1200"/>
              <a:buFont typeface="Arial"/>
              <a:buNone/>
            </a:pPr>
            <a:r>
              <a:rPr b="0" i="0" lang="de-DE" sz="1220" u="none" cap="none" strike="noStrike">
                <a:solidFill>
                  <a:schemeClr val="lt1"/>
                </a:solidFill>
                <a:latin typeface="Trebuchet MS"/>
                <a:ea typeface="Trebuchet MS"/>
                <a:cs typeface="Trebuchet MS"/>
                <a:sym typeface="Trebuchet MS"/>
              </a:rPr>
              <a:t>Beton- und Stahlbetonbau sowie Betonfertigteilbau</a:t>
            </a:r>
            <a:endParaRPr b="0" i="0" sz="122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g26dae9e7bab_0_1198"/>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57" name="Google Shape;357;g26dae9e7bab_0_1198"/>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Wertschöpfung und Umweltfußabdruck bei der</a:t>
            </a:r>
            <a:endParaRPr/>
          </a:p>
          <a:p>
            <a:pPr indent="0" lvl="0" marL="0" rtl="0" algn="l">
              <a:lnSpc>
                <a:spcPct val="100000"/>
              </a:lnSpc>
              <a:spcBef>
                <a:spcPts val="0"/>
              </a:spcBef>
              <a:spcAft>
                <a:spcPts val="0"/>
              </a:spcAft>
              <a:buSzPts val="1800"/>
              <a:buNone/>
            </a:pPr>
            <a:r>
              <a:rPr lang="de-DE"/>
              <a:t>Errichtung und Nutzung von Hochbauten</a:t>
            </a:r>
            <a:endParaRPr/>
          </a:p>
        </p:txBody>
      </p:sp>
      <p:sp>
        <p:nvSpPr>
          <p:cNvPr id="358" name="Google Shape;358;g26dae9e7bab_0_1198"/>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BBSR 2020, eigene Darstellung. </a:t>
            </a:r>
            <a:endParaRPr/>
          </a:p>
        </p:txBody>
      </p:sp>
      <p:sp>
        <p:nvSpPr>
          <p:cNvPr id="359" name="Google Shape;359;g26dae9e7bab_0_1198"/>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360" name="Google Shape;360;g26dae9e7bab_0_1198"/>
          <p:cNvSpPr/>
          <p:nvPr/>
        </p:nvSpPr>
        <p:spPr>
          <a:xfrm>
            <a:off x="7366216" y="2734477"/>
            <a:ext cx="4249466" cy="2115819"/>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00000"/>
              </a:lnSpc>
              <a:spcBef>
                <a:spcPts val="0"/>
              </a:spcBef>
              <a:spcAft>
                <a:spcPts val="0"/>
              </a:spcAft>
              <a:buClr>
                <a:srgbClr val="FF0000"/>
              </a:buClr>
              <a:buSzPts val="1600"/>
              <a:buFont typeface="Arial"/>
              <a:buChar char="●"/>
            </a:pPr>
            <a:r>
              <a:rPr b="1" i="0" lang="de-DE" sz="1800" u="none" cap="none" strike="noStrike">
                <a:solidFill>
                  <a:srgbClr val="FF0000"/>
                </a:solidFill>
                <a:latin typeface="Arial"/>
                <a:ea typeface="Arial"/>
                <a:cs typeface="Arial"/>
                <a:sym typeface="Arial"/>
              </a:rPr>
              <a:t>Welche Bereiche der Umwelt sind vom Gebäudesektor besonders betroffen?</a:t>
            </a:r>
            <a:endParaRPr b="1" i="0" sz="1800" u="none" cap="none" strike="noStrike">
              <a:solidFill>
                <a:srgbClr val="FF0000"/>
              </a:solidFill>
              <a:latin typeface="Arial"/>
              <a:ea typeface="Arial"/>
              <a:cs typeface="Arial"/>
              <a:sym typeface="Arial"/>
            </a:endParaRPr>
          </a:p>
          <a:p>
            <a:pPr indent="-330200" lvl="0" marL="457200" marR="0" rtl="0" algn="l">
              <a:lnSpc>
                <a:spcPct val="100000"/>
              </a:lnSpc>
              <a:spcBef>
                <a:spcPts val="0"/>
              </a:spcBef>
              <a:spcAft>
                <a:spcPts val="0"/>
              </a:spcAft>
              <a:buClr>
                <a:srgbClr val="FF0000"/>
              </a:buClr>
              <a:buSzPts val="1600"/>
              <a:buFont typeface="Arial"/>
              <a:buChar char="●"/>
            </a:pPr>
            <a:r>
              <a:rPr b="1" i="0" lang="de-DE" sz="1800" u="none" cap="none" strike="noStrike">
                <a:solidFill>
                  <a:srgbClr val="FF0000"/>
                </a:solidFill>
                <a:latin typeface="Arial"/>
                <a:ea typeface="Arial"/>
                <a:cs typeface="Arial"/>
                <a:sym typeface="Arial"/>
              </a:rPr>
              <a:t>Welche Bereiche des Gebäudesektors haben den größten Umweltfußabdruck?</a:t>
            </a:r>
            <a:endParaRPr b="1" i="0" sz="1800" u="none" cap="none" strike="noStrike">
              <a:solidFill>
                <a:srgbClr val="FF0000"/>
              </a:solidFill>
              <a:latin typeface="Arial"/>
              <a:ea typeface="Arial"/>
              <a:cs typeface="Arial"/>
              <a:sym typeface="Arial"/>
            </a:endParaRPr>
          </a:p>
        </p:txBody>
      </p:sp>
      <p:pic>
        <p:nvPicPr>
          <p:cNvPr id="361" name="Google Shape;361;g26dae9e7bab_0_1198"/>
          <p:cNvPicPr preferRelativeResize="0"/>
          <p:nvPr/>
        </p:nvPicPr>
        <p:blipFill rotWithShape="1">
          <a:blip r:embed="rId3">
            <a:alphaModFix/>
          </a:blip>
          <a:srcRect b="0" l="0" r="0" t="0"/>
          <a:stretch/>
        </p:blipFill>
        <p:spPr>
          <a:xfrm>
            <a:off x="-171450" y="1021800"/>
            <a:ext cx="7473152" cy="5283748"/>
          </a:xfrm>
          <a:prstGeom prst="rect">
            <a:avLst/>
          </a:prstGeom>
          <a:noFill/>
          <a:ln>
            <a:noFill/>
          </a:ln>
        </p:spPr>
      </p:pic>
      <p:sp>
        <p:nvSpPr>
          <p:cNvPr id="362" name="Google Shape;362;g26dae9e7bab_0_1198"/>
          <p:cNvSpPr txBox="1"/>
          <p:nvPr/>
        </p:nvSpPr>
        <p:spPr>
          <a:xfrm>
            <a:off x="2847395" y="6284597"/>
            <a:ext cx="4219200" cy="557400"/>
          </a:xfrm>
          <a:prstGeom prst="rect">
            <a:avLst/>
          </a:prstGeom>
          <a:noFill/>
          <a:ln>
            <a:noFill/>
          </a:ln>
        </p:spPr>
        <p:txBody>
          <a:bodyPr anchorCtr="0" anchor="ctr" bIns="45700" lIns="91425" spcFirstLastPara="1" rIns="91425" wrap="square" tIns="45700">
            <a:normAutofit/>
          </a:bodyPr>
          <a:lstStyle/>
          <a:p>
            <a:pPr indent="-35999" lvl="0" marL="35999" marR="0" rtl="0" algn="l">
              <a:lnSpc>
                <a:spcPct val="90000"/>
              </a:lnSpc>
              <a:spcBef>
                <a:spcPts val="0"/>
              </a:spcBef>
              <a:spcAft>
                <a:spcPts val="0"/>
              </a:spcAft>
              <a:buClr>
                <a:srgbClr val="888888"/>
              </a:buClr>
              <a:buSzPts val="1200"/>
              <a:buFont typeface="Arial"/>
              <a:buNone/>
            </a:pPr>
            <a:r>
              <a:rPr b="0" i="0" lang="de-DE" sz="1220" u="none" cap="none" strike="noStrike">
                <a:solidFill>
                  <a:schemeClr val="lt1"/>
                </a:solidFill>
                <a:latin typeface="Trebuchet MS"/>
                <a:ea typeface="Trebuchet MS"/>
                <a:cs typeface="Trebuchet MS"/>
                <a:sym typeface="Trebuchet MS"/>
              </a:rPr>
              <a:t>Beton- und Stahlbetonbau sowie Betonfertigteilbau</a:t>
            </a:r>
            <a:endParaRPr b="0" i="0" sz="122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id="368" name="Google Shape;368;g26dae9e7bab_0_1273"/>
          <p:cNvPicPr preferRelativeResize="0"/>
          <p:nvPr/>
        </p:nvPicPr>
        <p:blipFill rotWithShape="1">
          <a:blip r:embed="rId3">
            <a:alphaModFix/>
          </a:blip>
          <a:srcRect b="0" l="0" r="0" t="0"/>
          <a:stretch/>
        </p:blipFill>
        <p:spPr>
          <a:xfrm>
            <a:off x="438150" y="1412400"/>
            <a:ext cx="7167545" cy="4706801"/>
          </a:xfrm>
          <a:prstGeom prst="rect">
            <a:avLst/>
          </a:prstGeom>
          <a:noFill/>
          <a:ln>
            <a:noFill/>
          </a:ln>
        </p:spPr>
      </p:pic>
      <p:sp>
        <p:nvSpPr>
          <p:cNvPr id="369" name="Google Shape;369;g26dae9e7bab_0_127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70" name="Google Shape;370;g26dae9e7bab_0_127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Anteil Bau am globalen Umweltfußabdruck:</a:t>
            </a:r>
            <a:endParaRPr/>
          </a:p>
          <a:p>
            <a:pPr indent="0" lvl="0" marL="0" rtl="0" algn="l">
              <a:lnSpc>
                <a:spcPct val="100000"/>
              </a:lnSpc>
              <a:spcBef>
                <a:spcPts val="0"/>
              </a:spcBef>
              <a:spcAft>
                <a:spcPts val="0"/>
              </a:spcAft>
              <a:buSzPts val="1800"/>
              <a:buNone/>
            </a:pPr>
            <a:r>
              <a:rPr lang="de-DE"/>
              <a:t>Notwendige Reduktion für planetare Grenzen</a:t>
            </a:r>
            <a:endParaRPr/>
          </a:p>
        </p:txBody>
      </p:sp>
      <p:sp>
        <p:nvSpPr>
          <p:cNvPr id="371" name="Google Shape;371;g26dae9e7bab_0_1273"/>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BBSR 2020. </a:t>
            </a:r>
            <a:endParaRPr/>
          </a:p>
        </p:txBody>
      </p:sp>
      <p:sp>
        <p:nvSpPr>
          <p:cNvPr id="372" name="Google Shape;372;g26dae9e7bab_0_1273"/>
          <p:cNvSpPr/>
          <p:nvPr/>
        </p:nvSpPr>
        <p:spPr>
          <a:xfrm>
            <a:off x="7772906" y="2726525"/>
            <a:ext cx="4360500" cy="22200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6550" lvl="0" marL="457200" marR="0" rtl="0" algn="l">
              <a:lnSpc>
                <a:spcPct val="100000"/>
              </a:lnSpc>
              <a:spcBef>
                <a:spcPts val="0"/>
              </a:spcBef>
              <a:spcAft>
                <a:spcPts val="0"/>
              </a:spcAft>
              <a:buClr>
                <a:srgbClr val="FF0000"/>
              </a:buClr>
              <a:buSzPts val="1700"/>
              <a:buFont typeface="Arial"/>
              <a:buChar char="●"/>
            </a:pPr>
            <a:r>
              <a:rPr b="1" i="0" lang="de-DE" sz="1800" u="none" cap="none" strike="noStrike">
                <a:solidFill>
                  <a:srgbClr val="FF0000"/>
                </a:solidFill>
                <a:latin typeface="Arial"/>
                <a:ea typeface="Arial"/>
                <a:cs typeface="Arial"/>
                <a:sym typeface="Arial"/>
              </a:rPr>
              <a:t>In welchen Bereichen und in welchem Umfang muss der Gebäudesektor seinen Fußabdruck besonders stark reduzieren, um die Klimaziele zu erreichen?</a:t>
            </a:r>
            <a:endParaRPr b="1" i="0" sz="1800" u="none" cap="none" strike="noStrike">
              <a:solidFill>
                <a:srgbClr val="FF0000"/>
              </a:solidFill>
              <a:latin typeface="Arial"/>
              <a:ea typeface="Arial"/>
              <a:cs typeface="Arial"/>
              <a:sym typeface="Arial"/>
            </a:endParaRPr>
          </a:p>
        </p:txBody>
      </p:sp>
      <p:sp>
        <p:nvSpPr>
          <p:cNvPr id="373" name="Google Shape;373;g26dae9e7bab_0_1273"/>
          <p:cNvSpPr/>
          <p:nvPr/>
        </p:nvSpPr>
        <p:spPr>
          <a:xfrm flipH="1" rot="10800000">
            <a:off x="2981325" y="3967200"/>
            <a:ext cx="2190900" cy="152400"/>
          </a:xfrm>
          <a:prstGeom prst="leftArrow">
            <a:avLst>
              <a:gd fmla="val 50000" name="adj1"/>
              <a:gd fmla="val 55397" name="adj2"/>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g26dae9e7bab_0_1273"/>
          <p:cNvSpPr/>
          <p:nvPr/>
        </p:nvSpPr>
        <p:spPr>
          <a:xfrm flipH="1" rot="10800000">
            <a:off x="2981325" y="4495825"/>
            <a:ext cx="4014900" cy="152400"/>
          </a:xfrm>
          <a:prstGeom prst="leftArrow">
            <a:avLst>
              <a:gd fmla="val 50000" name="adj1"/>
              <a:gd fmla="val 55397" name="adj2"/>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g26dae9e7bab_0_1273"/>
          <p:cNvSpPr/>
          <p:nvPr/>
        </p:nvSpPr>
        <p:spPr>
          <a:xfrm flipH="1" rot="10800000">
            <a:off x="1971700" y="3433775"/>
            <a:ext cx="462300" cy="152400"/>
          </a:xfrm>
          <a:prstGeom prst="leftArrow">
            <a:avLst>
              <a:gd fmla="val 50000" name="adj1"/>
              <a:gd fmla="val 55397" name="adj2"/>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g26dae9e7bab_0_1273"/>
          <p:cNvSpPr/>
          <p:nvPr/>
        </p:nvSpPr>
        <p:spPr>
          <a:xfrm flipH="1" rot="10800000">
            <a:off x="1676500" y="2387050"/>
            <a:ext cx="604800" cy="152400"/>
          </a:xfrm>
          <a:prstGeom prst="leftArrow">
            <a:avLst>
              <a:gd fmla="val 50000" name="adj1"/>
              <a:gd fmla="val 55397" name="adj2"/>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g26dae9e7bab_0_1273"/>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sp>
        <p:nvSpPr>
          <p:cNvPr id="378" name="Google Shape;378;g26dae9e7bab_0_1273"/>
          <p:cNvSpPr txBox="1"/>
          <p:nvPr/>
        </p:nvSpPr>
        <p:spPr>
          <a:xfrm>
            <a:off x="2847395" y="6284597"/>
            <a:ext cx="4219200" cy="557400"/>
          </a:xfrm>
          <a:prstGeom prst="rect">
            <a:avLst/>
          </a:prstGeom>
          <a:noFill/>
          <a:ln>
            <a:noFill/>
          </a:ln>
        </p:spPr>
        <p:txBody>
          <a:bodyPr anchorCtr="0" anchor="ctr" bIns="45700" lIns="91425" spcFirstLastPara="1" rIns="91425" wrap="square" tIns="45700">
            <a:normAutofit/>
          </a:bodyPr>
          <a:lstStyle/>
          <a:p>
            <a:pPr indent="-35999" lvl="0" marL="35999" marR="0" rtl="0" algn="l">
              <a:lnSpc>
                <a:spcPct val="90000"/>
              </a:lnSpc>
              <a:spcBef>
                <a:spcPts val="0"/>
              </a:spcBef>
              <a:spcAft>
                <a:spcPts val="0"/>
              </a:spcAft>
              <a:buClr>
                <a:srgbClr val="888888"/>
              </a:buClr>
              <a:buSzPts val="1200"/>
              <a:buFont typeface="Arial"/>
              <a:buNone/>
            </a:pPr>
            <a:r>
              <a:rPr b="0" i="0" lang="de-DE" sz="1220" u="none" cap="none" strike="noStrike">
                <a:solidFill>
                  <a:schemeClr val="lt1"/>
                </a:solidFill>
                <a:latin typeface="Trebuchet MS"/>
                <a:ea typeface="Trebuchet MS"/>
                <a:cs typeface="Trebuchet MS"/>
                <a:sym typeface="Trebuchet MS"/>
              </a:rPr>
              <a:t>Beton- und Stahlbetonbau sowie Betonfertigteilbau</a:t>
            </a:r>
            <a:endParaRPr b="0" i="0" sz="122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26dae9e7bab_0_179"/>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92" name="Google Shape;92;g26dae9e7bab_0_179"/>
          <p:cNvSpPr txBox="1"/>
          <p:nvPr>
            <p:ph type="title"/>
          </p:nvPr>
        </p:nvSpPr>
        <p:spPr>
          <a:xfrm>
            <a:off x="359999" y="180000"/>
            <a:ext cx="9188400" cy="1080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62500"/>
              <a:buNone/>
            </a:pPr>
            <a:r>
              <a:rPr lang="de-DE"/>
              <a:t>Nachhaltigkeit und Klimawandel:</a:t>
            </a:r>
            <a:br>
              <a:rPr lang="de-DE"/>
            </a:br>
            <a:r>
              <a:rPr lang="de-DE" sz="3100"/>
              <a:t>Woher kommen die Treibhausgas-Emissionen im Alltag?</a:t>
            </a:r>
            <a:endParaRPr/>
          </a:p>
        </p:txBody>
      </p:sp>
      <p:sp>
        <p:nvSpPr>
          <p:cNvPr id="93" name="Google Shape;93;g26dae9e7bab_0_179"/>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UBA 2021</a:t>
            </a:r>
            <a:endParaRPr/>
          </a:p>
        </p:txBody>
      </p:sp>
      <p:sp>
        <p:nvSpPr>
          <p:cNvPr id="94" name="Google Shape;94;g26dae9e7bab_0_179"/>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sz="1400">
              <a:latin typeface="Arial"/>
              <a:ea typeface="Arial"/>
              <a:cs typeface="Arial"/>
              <a:sym typeface="Arial"/>
            </a:endParaRPr>
          </a:p>
        </p:txBody>
      </p:sp>
      <p:grpSp>
        <p:nvGrpSpPr>
          <p:cNvPr id="95" name="Google Shape;95;g26dae9e7bab_0_179"/>
          <p:cNvGrpSpPr/>
          <p:nvPr/>
        </p:nvGrpSpPr>
        <p:grpSpPr>
          <a:xfrm>
            <a:off x="801417" y="1496268"/>
            <a:ext cx="5201817" cy="4252904"/>
            <a:chOff x="181216" y="1456513"/>
            <a:chExt cx="4738995" cy="4252904"/>
          </a:xfrm>
        </p:grpSpPr>
        <p:sp>
          <p:nvSpPr>
            <p:cNvPr id="96" name="Google Shape;96;g26dae9e7bab_0_179"/>
            <p:cNvSpPr/>
            <p:nvPr/>
          </p:nvSpPr>
          <p:spPr>
            <a:xfrm>
              <a:off x="181216" y="4945797"/>
              <a:ext cx="4030500"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Wohnen 2,1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7" name="Google Shape;97;g26dae9e7bab_0_179"/>
            <p:cNvSpPr/>
            <p:nvPr/>
          </p:nvSpPr>
          <p:spPr>
            <a:xfrm>
              <a:off x="181216" y="4693797"/>
              <a:ext cx="4030500"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Strom 0,7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8" name="Google Shape;98;g26dae9e7bab_0_179"/>
            <p:cNvSpPr/>
            <p:nvPr/>
          </p:nvSpPr>
          <p:spPr>
            <a:xfrm>
              <a:off x="181216" y="3937797"/>
              <a:ext cx="4030500"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Mobilität 2,1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9" name="Google Shape;99;g26dae9e7bab_0_179"/>
            <p:cNvSpPr/>
            <p:nvPr/>
          </p:nvSpPr>
          <p:spPr>
            <a:xfrm>
              <a:off x="181216" y="3315574"/>
              <a:ext cx="4030500"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Ernährung 1,7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00" name="Google Shape;100;g26dae9e7bab_0_179"/>
            <p:cNvSpPr/>
            <p:nvPr/>
          </p:nvSpPr>
          <p:spPr>
            <a:xfrm>
              <a:off x="181216" y="1942463"/>
              <a:ext cx="4030500"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Sonstiger Konsum </a:t>
              </a:r>
              <a:br>
                <a:rPr b="1" i="0" lang="de-DE" sz="1800" u="none" cap="none" strike="noStrike">
                  <a:solidFill>
                    <a:schemeClr val="lt1"/>
                  </a:solidFill>
                  <a:latin typeface="Calibri"/>
                  <a:ea typeface="Calibri"/>
                  <a:cs typeface="Calibri"/>
                  <a:sym typeface="Calibri"/>
                </a:rPr>
              </a:br>
              <a:r>
                <a:rPr b="1" i="0" lang="de-DE" sz="1800" u="none" cap="none" strike="noStrike">
                  <a:solidFill>
                    <a:schemeClr val="lt1"/>
                  </a:solidFill>
                  <a:latin typeface="Calibri"/>
                  <a:ea typeface="Calibri"/>
                  <a:cs typeface="Calibri"/>
                  <a:sym typeface="Calibri"/>
                </a:rPr>
                <a:t>3,8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01" name="Google Shape;101;g26dae9e7bab_0_179"/>
            <p:cNvSpPr/>
            <p:nvPr/>
          </p:nvSpPr>
          <p:spPr>
            <a:xfrm>
              <a:off x="181216" y="1618463"/>
              <a:ext cx="4030500"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Öffentliche Infrastruktur 0,9 t CO</a:t>
              </a:r>
              <a:r>
                <a:rPr b="1" baseline="-25000" i="0" lang="de-DE" sz="1600" u="none" cap="none" strike="noStrike">
                  <a:solidFill>
                    <a:schemeClr val="lt1"/>
                  </a:solidFill>
                  <a:latin typeface="Calibri"/>
                  <a:ea typeface="Calibri"/>
                  <a:cs typeface="Calibri"/>
                  <a:sym typeface="Calibri"/>
                </a:rPr>
                <a:t>2</a:t>
              </a:r>
              <a:r>
                <a:rPr b="1" i="0" lang="de-DE" sz="1600" u="none" cap="none" strike="noStrike">
                  <a:solidFill>
                    <a:schemeClr val="lt1"/>
                  </a:solidFill>
                  <a:latin typeface="Calibri"/>
                  <a:ea typeface="Calibri"/>
                  <a:cs typeface="Calibri"/>
                  <a:sym typeface="Calibri"/>
                </a:rPr>
                <a:t>-e</a:t>
              </a:r>
              <a:endParaRPr b="0" i="0" sz="1400" u="none" cap="none" strike="noStrike">
                <a:solidFill>
                  <a:srgbClr val="000000"/>
                </a:solidFill>
                <a:latin typeface="Arial"/>
                <a:ea typeface="Arial"/>
                <a:cs typeface="Arial"/>
                <a:sym typeface="Arial"/>
              </a:endParaRPr>
            </a:p>
          </p:txBody>
        </p:sp>
        <p:sp>
          <p:nvSpPr>
            <p:cNvPr id="102" name="Google Shape;102;g26dae9e7bab_0_179"/>
            <p:cNvSpPr/>
            <p:nvPr/>
          </p:nvSpPr>
          <p:spPr>
            <a:xfrm>
              <a:off x="4207711" y="4953417"/>
              <a:ext cx="712500"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18 %</a:t>
              </a:r>
              <a:endParaRPr b="0" i="0" sz="1400" u="none" cap="none" strike="noStrike">
                <a:solidFill>
                  <a:srgbClr val="000000"/>
                </a:solidFill>
                <a:latin typeface="Arial"/>
                <a:ea typeface="Arial"/>
                <a:cs typeface="Arial"/>
                <a:sym typeface="Arial"/>
              </a:endParaRPr>
            </a:p>
          </p:txBody>
        </p:sp>
        <p:sp>
          <p:nvSpPr>
            <p:cNvPr id="103" name="Google Shape;103;g26dae9e7bab_0_179"/>
            <p:cNvSpPr/>
            <p:nvPr/>
          </p:nvSpPr>
          <p:spPr>
            <a:xfrm>
              <a:off x="4207711" y="4701417"/>
              <a:ext cx="712500"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6 %</a:t>
              </a:r>
              <a:endParaRPr b="0" i="0" sz="1400" u="none" cap="none" strike="noStrike">
                <a:solidFill>
                  <a:srgbClr val="000000"/>
                </a:solidFill>
                <a:latin typeface="Arial"/>
                <a:ea typeface="Arial"/>
                <a:cs typeface="Arial"/>
                <a:sym typeface="Arial"/>
              </a:endParaRPr>
            </a:p>
          </p:txBody>
        </p:sp>
        <p:sp>
          <p:nvSpPr>
            <p:cNvPr id="104" name="Google Shape;104;g26dae9e7bab_0_179"/>
            <p:cNvSpPr/>
            <p:nvPr/>
          </p:nvSpPr>
          <p:spPr>
            <a:xfrm>
              <a:off x="4207711" y="3945417"/>
              <a:ext cx="712500"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19 %</a:t>
              </a:r>
              <a:endParaRPr b="0" i="0" sz="1400" u="none" cap="none" strike="noStrike">
                <a:solidFill>
                  <a:srgbClr val="000000"/>
                </a:solidFill>
                <a:latin typeface="Arial"/>
                <a:ea typeface="Arial"/>
                <a:cs typeface="Arial"/>
                <a:sym typeface="Arial"/>
              </a:endParaRPr>
            </a:p>
          </p:txBody>
        </p:sp>
        <p:sp>
          <p:nvSpPr>
            <p:cNvPr id="105" name="Google Shape;105;g26dae9e7bab_0_179"/>
            <p:cNvSpPr/>
            <p:nvPr/>
          </p:nvSpPr>
          <p:spPr>
            <a:xfrm>
              <a:off x="4207711" y="3323194"/>
              <a:ext cx="712500"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15 %</a:t>
              </a:r>
              <a:endParaRPr b="0" i="0" sz="1400" u="none" cap="none" strike="noStrike">
                <a:solidFill>
                  <a:srgbClr val="000000"/>
                </a:solidFill>
                <a:latin typeface="Arial"/>
                <a:ea typeface="Arial"/>
                <a:cs typeface="Arial"/>
                <a:sym typeface="Arial"/>
              </a:endParaRPr>
            </a:p>
          </p:txBody>
        </p:sp>
        <p:sp>
          <p:nvSpPr>
            <p:cNvPr id="106" name="Google Shape;106;g26dae9e7bab_0_179"/>
            <p:cNvSpPr/>
            <p:nvPr/>
          </p:nvSpPr>
          <p:spPr>
            <a:xfrm>
              <a:off x="4207711" y="1950083"/>
              <a:ext cx="712500"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34 %</a:t>
              </a:r>
              <a:endParaRPr b="0" i="0" sz="1400" u="none" cap="none" strike="noStrike">
                <a:solidFill>
                  <a:srgbClr val="000000"/>
                </a:solidFill>
                <a:latin typeface="Arial"/>
                <a:ea typeface="Arial"/>
                <a:cs typeface="Arial"/>
                <a:sym typeface="Arial"/>
              </a:endParaRPr>
            </a:p>
          </p:txBody>
        </p:sp>
        <p:sp>
          <p:nvSpPr>
            <p:cNvPr id="107" name="Google Shape;107;g26dae9e7bab_0_179"/>
            <p:cNvSpPr/>
            <p:nvPr/>
          </p:nvSpPr>
          <p:spPr>
            <a:xfrm>
              <a:off x="4207711" y="1626083"/>
              <a:ext cx="712500"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8 %</a:t>
              </a:r>
              <a:endParaRPr b="0" i="0" sz="1400" u="none" cap="none" strike="noStrike">
                <a:solidFill>
                  <a:srgbClr val="000000"/>
                </a:solidFill>
                <a:latin typeface="Arial"/>
                <a:ea typeface="Arial"/>
                <a:cs typeface="Arial"/>
                <a:sym typeface="Arial"/>
              </a:endParaRPr>
            </a:p>
          </p:txBody>
        </p:sp>
        <p:pic>
          <p:nvPicPr>
            <p:cNvPr id="108" name="Google Shape;108;g26dae9e7bab_0_179"/>
            <p:cNvPicPr preferRelativeResize="0"/>
            <p:nvPr/>
          </p:nvPicPr>
          <p:blipFill rotWithShape="1">
            <a:blip r:embed="rId3">
              <a:alphaModFix/>
            </a:blip>
            <a:srcRect b="0" l="0" r="0" t="0"/>
            <a:stretch/>
          </p:blipFill>
          <p:spPr>
            <a:xfrm>
              <a:off x="321015" y="3996613"/>
              <a:ext cx="613183" cy="613183"/>
            </a:xfrm>
            <a:prstGeom prst="rect">
              <a:avLst/>
            </a:prstGeom>
            <a:noFill/>
            <a:ln>
              <a:noFill/>
            </a:ln>
          </p:spPr>
        </p:pic>
        <p:pic>
          <p:nvPicPr>
            <p:cNvPr id="109" name="Google Shape;109;g26dae9e7bab_0_179"/>
            <p:cNvPicPr preferRelativeResize="0"/>
            <p:nvPr/>
          </p:nvPicPr>
          <p:blipFill rotWithShape="1">
            <a:blip r:embed="rId4">
              <a:alphaModFix/>
            </a:blip>
            <a:srcRect b="0" l="0" r="0" t="0"/>
            <a:stretch/>
          </p:blipFill>
          <p:spPr>
            <a:xfrm>
              <a:off x="1216650" y="4015271"/>
              <a:ext cx="543287" cy="543287"/>
            </a:xfrm>
            <a:prstGeom prst="rect">
              <a:avLst/>
            </a:prstGeom>
            <a:noFill/>
            <a:ln>
              <a:noFill/>
            </a:ln>
          </p:spPr>
        </p:pic>
        <p:pic>
          <p:nvPicPr>
            <p:cNvPr id="110" name="Google Shape;110;g26dae9e7bab_0_179"/>
            <p:cNvPicPr preferRelativeResize="0"/>
            <p:nvPr/>
          </p:nvPicPr>
          <p:blipFill rotWithShape="1">
            <a:blip r:embed="rId5">
              <a:alphaModFix/>
            </a:blip>
            <a:srcRect b="0" l="0" r="0" t="0"/>
            <a:stretch/>
          </p:blipFill>
          <p:spPr>
            <a:xfrm>
              <a:off x="321013" y="3397018"/>
              <a:ext cx="464352" cy="464352"/>
            </a:xfrm>
            <a:prstGeom prst="rect">
              <a:avLst/>
            </a:prstGeom>
            <a:noFill/>
            <a:ln>
              <a:noFill/>
            </a:ln>
          </p:spPr>
        </p:pic>
        <p:pic>
          <p:nvPicPr>
            <p:cNvPr id="111" name="Google Shape;111;g26dae9e7bab_0_179"/>
            <p:cNvPicPr preferRelativeResize="0"/>
            <p:nvPr/>
          </p:nvPicPr>
          <p:blipFill rotWithShape="1">
            <a:blip r:embed="rId6">
              <a:alphaModFix/>
            </a:blip>
            <a:srcRect b="0" l="0" r="0" t="0"/>
            <a:stretch/>
          </p:blipFill>
          <p:spPr>
            <a:xfrm>
              <a:off x="1169004" y="2493841"/>
              <a:ext cx="638576" cy="638576"/>
            </a:xfrm>
            <a:prstGeom prst="rect">
              <a:avLst/>
            </a:prstGeom>
            <a:noFill/>
            <a:ln>
              <a:noFill/>
            </a:ln>
          </p:spPr>
        </p:pic>
        <p:pic>
          <p:nvPicPr>
            <p:cNvPr id="112" name="Google Shape;112;g26dae9e7bab_0_179"/>
            <p:cNvPicPr preferRelativeResize="0"/>
            <p:nvPr/>
          </p:nvPicPr>
          <p:blipFill rotWithShape="1">
            <a:blip r:embed="rId7">
              <a:alphaModFix/>
            </a:blip>
            <a:srcRect b="0" l="0" r="0" t="0"/>
            <a:stretch/>
          </p:blipFill>
          <p:spPr>
            <a:xfrm>
              <a:off x="408678" y="2175906"/>
              <a:ext cx="532862" cy="532862"/>
            </a:xfrm>
            <a:prstGeom prst="rect">
              <a:avLst/>
            </a:prstGeom>
            <a:noFill/>
            <a:ln>
              <a:noFill/>
            </a:ln>
          </p:spPr>
        </p:pic>
        <p:pic>
          <p:nvPicPr>
            <p:cNvPr id="113" name="Google Shape;113;g26dae9e7bab_0_179"/>
            <p:cNvPicPr preferRelativeResize="0"/>
            <p:nvPr/>
          </p:nvPicPr>
          <p:blipFill rotWithShape="1">
            <a:blip r:embed="rId8">
              <a:alphaModFix/>
            </a:blip>
            <a:srcRect b="0" l="0" r="0" t="0"/>
            <a:stretch/>
          </p:blipFill>
          <p:spPr>
            <a:xfrm>
              <a:off x="925164" y="3277677"/>
              <a:ext cx="706758" cy="706758"/>
            </a:xfrm>
            <a:prstGeom prst="rect">
              <a:avLst/>
            </a:prstGeom>
            <a:noFill/>
            <a:ln>
              <a:noFill/>
            </a:ln>
          </p:spPr>
        </p:pic>
        <p:pic>
          <p:nvPicPr>
            <p:cNvPr id="114" name="Google Shape;114;g26dae9e7bab_0_179"/>
            <p:cNvPicPr preferRelativeResize="0"/>
            <p:nvPr/>
          </p:nvPicPr>
          <p:blipFill rotWithShape="1">
            <a:blip r:embed="rId9">
              <a:alphaModFix/>
            </a:blip>
            <a:srcRect b="0" l="0" r="0" t="0"/>
            <a:stretch/>
          </p:blipFill>
          <p:spPr>
            <a:xfrm>
              <a:off x="817021" y="4589393"/>
              <a:ext cx="460813" cy="460813"/>
            </a:xfrm>
            <a:prstGeom prst="rect">
              <a:avLst/>
            </a:prstGeom>
            <a:noFill/>
            <a:ln>
              <a:noFill/>
            </a:ln>
          </p:spPr>
        </p:pic>
        <p:pic>
          <p:nvPicPr>
            <p:cNvPr id="115" name="Google Shape;115;g26dae9e7bab_0_179"/>
            <p:cNvPicPr preferRelativeResize="0"/>
            <p:nvPr/>
          </p:nvPicPr>
          <p:blipFill rotWithShape="1">
            <a:blip r:embed="rId10">
              <a:alphaModFix/>
            </a:blip>
            <a:srcRect b="0" l="0" r="0" t="0"/>
            <a:stretch/>
          </p:blipFill>
          <p:spPr>
            <a:xfrm>
              <a:off x="1291266" y="5064105"/>
              <a:ext cx="534624" cy="534624"/>
            </a:xfrm>
            <a:prstGeom prst="rect">
              <a:avLst/>
            </a:prstGeom>
            <a:noFill/>
            <a:ln>
              <a:noFill/>
            </a:ln>
          </p:spPr>
        </p:pic>
        <p:pic>
          <p:nvPicPr>
            <p:cNvPr id="116" name="Google Shape;116;g26dae9e7bab_0_179"/>
            <p:cNvPicPr preferRelativeResize="0"/>
            <p:nvPr/>
          </p:nvPicPr>
          <p:blipFill rotWithShape="1">
            <a:blip r:embed="rId11">
              <a:alphaModFix/>
            </a:blip>
            <a:srcRect b="0" l="0" r="0" t="0"/>
            <a:stretch/>
          </p:blipFill>
          <p:spPr>
            <a:xfrm flipH="1">
              <a:off x="431187" y="1456513"/>
              <a:ext cx="512736" cy="512736"/>
            </a:xfrm>
            <a:prstGeom prst="rect">
              <a:avLst/>
            </a:prstGeom>
            <a:solidFill>
              <a:schemeClr val="lt1"/>
            </a:solidFill>
            <a:ln>
              <a:noFill/>
            </a:ln>
          </p:spPr>
        </p:pic>
      </p:grpSp>
      <p:sp>
        <p:nvSpPr>
          <p:cNvPr id="117" name="Google Shape;117;g26dae9e7bab_0_179"/>
          <p:cNvSpPr/>
          <p:nvPr/>
        </p:nvSpPr>
        <p:spPr>
          <a:xfrm>
            <a:off x="6931902" y="2800040"/>
            <a:ext cx="4781700" cy="21534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171450" lvl="0" marL="171450" marR="0" rtl="0" algn="l">
              <a:lnSpc>
                <a:spcPct val="100000"/>
              </a:lnSpc>
              <a:spcBef>
                <a:spcPts val="600"/>
              </a:spcBef>
              <a:spcAft>
                <a:spcPts val="0"/>
              </a:spcAft>
              <a:buClr>
                <a:srgbClr val="FF0000"/>
              </a:buClr>
              <a:buSzPts val="1900"/>
              <a:buFont typeface="Arial"/>
              <a:buChar char="•"/>
            </a:pPr>
            <a:r>
              <a:rPr b="1" i="0" lang="de-DE" sz="1800" u="none" cap="none" strike="noStrike">
                <a:solidFill>
                  <a:srgbClr val="FF0000"/>
                </a:solidFill>
                <a:latin typeface="Arial"/>
                <a:ea typeface="Arial"/>
                <a:cs typeface="Arial"/>
                <a:sym typeface="Arial"/>
              </a:rPr>
              <a:t>Welchen Beitrag leistet Ihr Betrieb zum Klimawandel?</a:t>
            </a:r>
            <a:endParaRPr b="1" i="0" sz="1800" u="none" cap="none" strike="noStrike">
              <a:solidFill>
                <a:srgbClr val="FF0000"/>
              </a:solidFill>
              <a:latin typeface="Arial"/>
              <a:ea typeface="Arial"/>
              <a:cs typeface="Arial"/>
              <a:sym typeface="Arial"/>
            </a:endParaRPr>
          </a:p>
          <a:p>
            <a:pPr indent="-171450" lvl="0" marL="171450" marR="0" rtl="0" algn="l">
              <a:lnSpc>
                <a:spcPct val="100000"/>
              </a:lnSpc>
              <a:spcBef>
                <a:spcPts val="600"/>
              </a:spcBef>
              <a:spcAft>
                <a:spcPts val="0"/>
              </a:spcAft>
              <a:buClr>
                <a:srgbClr val="FF0000"/>
              </a:buClr>
              <a:buSzPts val="1900"/>
              <a:buFont typeface="Arial"/>
              <a:buChar char="•"/>
            </a:pPr>
            <a:r>
              <a:rPr b="1" i="0" lang="de-DE" sz="1800" u="none" cap="none" strike="noStrike">
                <a:solidFill>
                  <a:srgbClr val="FF0000"/>
                </a:solidFill>
                <a:latin typeface="Arial"/>
                <a:ea typeface="Arial"/>
                <a:cs typeface="Arial"/>
                <a:sym typeface="Arial"/>
              </a:rPr>
              <a:t>Was unternehmen Sie in Ihrem Betrieb, um CO</a:t>
            </a:r>
            <a:r>
              <a:rPr b="1" baseline="-25000" i="0" lang="de-DE" sz="1800" u="none" cap="none" strike="noStrike">
                <a:solidFill>
                  <a:srgbClr val="FF0000"/>
                </a:solidFill>
                <a:latin typeface="Arial"/>
                <a:ea typeface="Arial"/>
                <a:cs typeface="Arial"/>
                <a:sym typeface="Arial"/>
              </a:rPr>
              <a:t>2</a:t>
            </a:r>
            <a:r>
              <a:rPr b="1" i="0" lang="de-DE" sz="1800" u="none" cap="none" strike="noStrike">
                <a:solidFill>
                  <a:srgbClr val="FF0000"/>
                </a:solidFill>
                <a:latin typeface="Arial"/>
                <a:ea typeface="Arial"/>
                <a:cs typeface="Arial"/>
                <a:sym typeface="Arial"/>
              </a:rPr>
              <a:t>-Emissionen zu verringern?</a:t>
            </a:r>
            <a:endParaRPr b="1" i="0" sz="1800" u="none" cap="none" strike="noStrike">
              <a:solidFill>
                <a:srgbClr val="FF0000"/>
              </a:solidFill>
              <a:latin typeface="Arial"/>
              <a:ea typeface="Arial"/>
              <a:cs typeface="Arial"/>
              <a:sym typeface="Arial"/>
            </a:endParaRPr>
          </a:p>
        </p:txBody>
      </p:sp>
      <p:sp>
        <p:nvSpPr>
          <p:cNvPr id="118" name="Google Shape;118;g26dae9e7bab_0_179"/>
          <p:cNvSpPr txBox="1"/>
          <p:nvPr/>
        </p:nvSpPr>
        <p:spPr>
          <a:xfrm>
            <a:off x="2847395" y="6284597"/>
            <a:ext cx="4219200" cy="557400"/>
          </a:xfrm>
          <a:prstGeom prst="rect">
            <a:avLst/>
          </a:prstGeom>
          <a:noFill/>
          <a:ln>
            <a:noFill/>
          </a:ln>
        </p:spPr>
        <p:txBody>
          <a:bodyPr anchorCtr="0" anchor="ctr" bIns="45700" lIns="91425" spcFirstLastPara="1" rIns="91425" wrap="square" tIns="45700">
            <a:normAutofit/>
          </a:bodyPr>
          <a:lstStyle/>
          <a:p>
            <a:pPr indent="-35999" lvl="0" marL="35999" marR="0" rtl="0" algn="l">
              <a:lnSpc>
                <a:spcPct val="90000"/>
              </a:lnSpc>
              <a:spcBef>
                <a:spcPts val="0"/>
              </a:spcBef>
              <a:spcAft>
                <a:spcPts val="0"/>
              </a:spcAft>
              <a:buClr>
                <a:srgbClr val="888888"/>
              </a:buClr>
              <a:buSzPts val="1200"/>
              <a:buFont typeface="Arial"/>
              <a:buNone/>
            </a:pPr>
            <a:r>
              <a:rPr b="0" i="0" lang="de-DE" sz="1220" u="none" cap="none" strike="noStrike">
                <a:solidFill>
                  <a:schemeClr val="lt1"/>
                </a:solidFill>
                <a:latin typeface="Trebuchet MS"/>
                <a:ea typeface="Trebuchet MS"/>
                <a:cs typeface="Trebuchet MS"/>
                <a:sym typeface="Trebuchet MS"/>
              </a:rPr>
              <a:t>Beton- und Stahlbetonbau sowie Betonfertigteilbau</a:t>
            </a:r>
            <a:endParaRPr b="0" i="0" sz="122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g267cda2415d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Energie: </a:t>
            </a:r>
            <a:br>
              <a:rPr lang="de-DE"/>
            </a:br>
            <a:r>
              <a:rPr lang="de-DE"/>
              <a:t>Energiebedarf der Sektoren</a:t>
            </a:r>
            <a:endParaRPr/>
          </a:p>
        </p:txBody>
      </p:sp>
      <p:sp>
        <p:nvSpPr>
          <p:cNvPr id="385" name="Google Shape;385;g267cda2415d_0_0"/>
          <p:cNvSpPr txBox="1"/>
          <p:nvPr>
            <p:ph idx="2" type="body"/>
          </p:nvPr>
        </p:nvSpPr>
        <p:spPr>
          <a:xfrm>
            <a:off x="7286351" y="6357730"/>
            <a:ext cx="4616400" cy="3510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Henschel, K.-M. 2020</a:t>
            </a:r>
            <a:endParaRPr/>
          </a:p>
        </p:txBody>
      </p:sp>
      <p:sp>
        <p:nvSpPr>
          <p:cNvPr id="386" name="Google Shape;386;g267cda2415d_0_0"/>
          <p:cNvSpPr/>
          <p:nvPr/>
        </p:nvSpPr>
        <p:spPr>
          <a:xfrm>
            <a:off x="7466360" y="4097395"/>
            <a:ext cx="4041000" cy="10800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19050" marR="0" rtl="0" algn="ctr">
              <a:lnSpc>
                <a:spcPct val="100000"/>
              </a:lnSpc>
              <a:spcBef>
                <a:spcPts val="0"/>
              </a:spcBef>
              <a:spcAft>
                <a:spcPts val="0"/>
              </a:spcAft>
              <a:buClr>
                <a:srgbClr val="000000"/>
              </a:buClr>
              <a:buSzPts val="2100"/>
              <a:buFont typeface="Arial"/>
              <a:buNone/>
            </a:pPr>
            <a:r>
              <a:rPr b="1" i="0" lang="de-DE" sz="1800" u="none" cap="none" strike="noStrike">
                <a:solidFill>
                  <a:srgbClr val="FF0000"/>
                </a:solidFill>
                <a:latin typeface="Arial"/>
                <a:ea typeface="Arial"/>
                <a:cs typeface="Arial"/>
                <a:sym typeface="Arial"/>
              </a:rPr>
              <a:t>In welchen der nebenstehenden Bereiche benötigt Ihr Betrieb Energie? </a:t>
            </a:r>
            <a:endParaRPr b="1" i="0" sz="1800" u="none" cap="none" strike="noStrike">
              <a:solidFill>
                <a:srgbClr val="FF0000"/>
              </a:solidFill>
              <a:latin typeface="Arial"/>
              <a:ea typeface="Arial"/>
              <a:cs typeface="Arial"/>
              <a:sym typeface="Arial"/>
            </a:endParaRPr>
          </a:p>
        </p:txBody>
      </p:sp>
      <p:sp>
        <p:nvSpPr>
          <p:cNvPr id="387" name="Google Shape;387;g267cda2415d_0_0"/>
          <p:cNvSpPr/>
          <p:nvPr/>
        </p:nvSpPr>
        <p:spPr>
          <a:xfrm>
            <a:off x="56800" y="1348955"/>
            <a:ext cx="2235300" cy="842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8" name="Google Shape;388;g267cda2415d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89" name="Google Shape;389;g267cda2415d_0_0"/>
          <p:cNvSpPr txBox="1"/>
          <p:nvPr/>
        </p:nvSpPr>
        <p:spPr>
          <a:xfrm>
            <a:off x="7561358" y="1680605"/>
            <a:ext cx="4240200" cy="170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1" i="0" lang="de-DE" sz="2100" u="none" cap="none" strike="noStrike">
                <a:solidFill>
                  <a:srgbClr val="000000"/>
                </a:solidFill>
                <a:latin typeface="Trebuchet MS"/>
                <a:ea typeface="Trebuchet MS"/>
                <a:cs typeface="Trebuchet MS"/>
                <a:sym typeface="Trebuchet MS"/>
              </a:rPr>
              <a:t>Zielkonflikt: </a:t>
            </a:r>
            <a:r>
              <a:rPr b="0" i="0" lang="de-DE" sz="2100" u="none" cap="none" strike="noStrike">
                <a:solidFill>
                  <a:srgbClr val="000000"/>
                </a:solidFill>
                <a:latin typeface="Trebuchet MS"/>
                <a:ea typeface="Trebuchet MS"/>
                <a:cs typeface="Trebuchet MS"/>
                <a:sym typeface="Trebuchet MS"/>
              </a:rPr>
              <a:t>Wirtschaftliche Tätigkeiten benötigen Energie, ohne sie entstehen auch keine bspw. Erzeugungsanlagen für erneuerbare Energie. </a:t>
            </a:r>
            <a:endParaRPr b="0" i="0" sz="1400" u="none" cap="none" strike="noStrike">
              <a:solidFill>
                <a:srgbClr val="000000"/>
              </a:solidFill>
              <a:latin typeface="Arial"/>
              <a:ea typeface="Arial"/>
              <a:cs typeface="Arial"/>
              <a:sym typeface="Arial"/>
            </a:endParaRPr>
          </a:p>
        </p:txBody>
      </p:sp>
      <p:sp>
        <p:nvSpPr>
          <p:cNvPr id="390" name="Google Shape;390;g267cda2415d_0_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pic>
        <p:nvPicPr>
          <p:cNvPr id="391" name="Google Shape;391;g267cda2415d_0_0"/>
          <p:cNvPicPr preferRelativeResize="0"/>
          <p:nvPr/>
        </p:nvPicPr>
        <p:blipFill rotWithShape="1">
          <a:blip r:embed="rId3">
            <a:alphaModFix/>
          </a:blip>
          <a:srcRect b="0" l="0" r="0" t="0"/>
          <a:stretch/>
        </p:blipFill>
        <p:spPr>
          <a:xfrm>
            <a:off x="56800" y="1348950"/>
            <a:ext cx="5294052" cy="4778175"/>
          </a:xfrm>
          <a:prstGeom prst="rect">
            <a:avLst/>
          </a:prstGeom>
          <a:noFill/>
          <a:ln>
            <a:noFill/>
          </a:ln>
        </p:spPr>
      </p:pic>
      <p:sp>
        <p:nvSpPr>
          <p:cNvPr id="392" name="Google Shape;392;g267cda2415d_0_0"/>
          <p:cNvSpPr txBox="1"/>
          <p:nvPr/>
        </p:nvSpPr>
        <p:spPr>
          <a:xfrm>
            <a:off x="2438537" y="1536900"/>
            <a:ext cx="4341000" cy="2925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300" u="none" cap="none" strike="noStrike">
                <a:solidFill>
                  <a:srgbClr val="000000"/>
                </a:solidFill>
                <a:latin typeface="Trebuchet MS"/>
                <a:ea typeface="Trebuchet MS"/>
                <a:cs typeface="Trebuchet MS"/>
                <a:sym typeface="Trebuchet MS"/>
              </a:rPr>
              <a:t>Treibhausgasquellen in Deutschland im Jahr 2017</a:t>
            </a:r>
            <a:endParaRPr b="1" i="0" sz="1300" u="none" cap="none" strike="noStrike">
              <a:solidFill>
                <a:srgbClr val="000000"/>
              </a:solidFill>
              <a:latin typeface="Arial"/>
              <a:ea typeface="Arial"/>
              <a:cs typeface="Arial"/>
              <a:sym typeface="Arial"/>
            </a:endParaRPr>
          </a:p>
        </p:txBody>
      </p:sp>
      <p:sp>
        <p:nvSpPr>
          <p:cNvPr id="393" name="Google Shape;393;g267cda2415d_0_0"/>
          <p:cNvSpPr txBox="1"/>
          <p:nvPr/>
        </p:nvSpPr>
        <p:spPr>
          <a:xfrm>
            <a:off x="2847395" y="6284597"/>
            <a:ext cx="4219200" cy="557400"/>
          </a:xfrm>
          <a:prstGeom prst="rect">
            <a:avLst/>
          </a:prstGeom>
          <a:noFill/>
          <a:ln>
            <a:noFill/>
          </a:ln>
        </p:spPr>
        <p:txBody>
          <a:bodyPr anchorCtr="0" anchor="ctr" bIns="45700" lIns="91425" spcFirstLastPara="1" rIns="91425" wrap="square" tIns="45700">
            <a:normAutofit/>
          </a:bodyPr>
          <a:lstStyle/>
          <a:p>
            <a:pPr indent="-35999" lvl="0" marL="35999" marR="0" rtl="0" algn="l">
              <a:lnSpc>
                <a:spcPct val="90000"/>
              </a:lnSpc>
              <a:spcBef>
                <a:spcPts val="0"/>
              </a:spcBef>
              <a:spcAft>
                <a:spcPts val="0"/>
              </a:spcAft>
              <a:buClr>
                <a:srgbClr val="888888"/>
              </a:buClr>
              <a:buSzPts val="1200"/>
              <a:buFont typeface="Arial"/>
              <a:buNone/>
            </a:pPr>
            <a:r>
              <a:rPr b="0" i="0" lang="de-DE" sz="1220" u="none" cap="none" strike="noStrike">
                <a:solidFill>
                  <a:schemeClr val="lt1"/>
                </a:solidFill>
                <a:latin typeface="Trebuchet MS"/>
                <a:ea typeface="Trebuchet MS"/>
                <a:cs typeface="Trebuchet MS"/>
                <a:sym typeface="Trebuchet MS"/>
              </a:rPr>
              <a:t>Beton- und Stahlbetonbau sowie Betonfertigteilbau</a:t>
            </a:r>
            <a:endParaRPr b="0" i="0" sz="122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pic>
        <p:nvPicPr>
          <p:cNvPr id="399" name="Google Shape;399;g26dae9e7bab_0_1352"/>
          <p:cNvPicPr preferRelativeResize="0"/>
          <p:nvPr/>
        </p:nvPicPr>
        <p:blipFill rotWithShape="1">
          <a:blip r:embed="rId3">
            <a:alphaModFix/>
          </a:blip>
          <a:srcRect b="14071" l="0" r="0" t="4347"/>
          <a:stretch/>
        </p:blipFill>
        <p:spPr>
          <a:xfrm>
            <a:off x="0" y="1437775"/>
            <a:ext cx="9410841" cy="4267199"/>
          </a:xfrm>
          <a:prstGeom prst="rect">
            <a:avLst/>
          </a:prstGeom>
          <a:noFill/>
          <a:ln>
            <a:noFill/>
          </a:ln>
        </p:spPr>
      </p:pic>
      <p:sp>
        <p:nvSpPr>
          <p:cNvPr id="400" name="Google Shape;400;g26dae9e7bab_0_1352"/>
          <p:cNvSpPr txBox="1"/>
          <p:nvPr>
            <p:ph type="title"/>
          </p:nvPr>
        </p:nvSpPr>
        <p:spPr>
          <a:xfrm>
            <a:off x="360000" y="180000"/>
            <a:ext cx="9138900" cy="108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20000"/>
              </a:lnSpc>
              <a:spcBef>
                <a:spcPts val="0"/>
              </a:spcBef>
              <a:spcAft>
                <a:spcPts val="0"/>
              </a:spcAft>
              <a:buSzPct val="89211"/>
              <a:buNone/>
            </a:pPr>
            <a:r>
              <a:rPr lang="de-DE" sz="3100">
                <a:highlight>
                  <a:schemeClr val="lt1"/>
                </a:highlight>
              </a:rPr>
              <a:t>Nachhaltigkeit und Klimawandel:</a:t>
            </a:r>
            <a:br>
              <a:rPr lang="de-DE" sz="2200">
                <a:highlight>
                  <a:schemeClr val="lt1"/>
                </a:highlight>
              </a:rPr>
            </a:br>
            <a:r>
              <a:rPr lang="de-DE" sz="3100">
                <a:highlight>
                  <a:schemeClr val="lt1"/>
                </a:highlight>
              </a:rPr>
              <a:t>Treibhausgasemissionen weltweit</a:t>
            </a:r>
            <a:endParaRPr sz="2700">
              <a:highlight>
                <a:schemeClr val="lt1"/>
              </a:highlight>
            </a:endParaRPr>
          </a:p>
        </p:txBody>
      </p:sp>
      <p:sp>
        <p:nvSpPr>
          <p:cNvPr id="401" name="Google Shape;401;g26dae9e7bab_0_135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402" name="Google Shape;402;g26dae9e7bab_0_1352"/>
          <p:cNvSpPr txBox="1"/>
          <p:nvPr>
            <p:ph idx="3" type="body"/>
          </p:nvPr>
        </p:nvSpPr>
        <p:spPr>
          <a:xfrm>
            <a:off x="7263643" y="6254497"/>
            <a:ext cx="4785600" cy="557400"/>
          </a:xfrm>
          <a:prstGeom prst="rect">
            <a:avLst/>
          </a:prstGeom>
          <a:noFill/>
          <a:ln>
            <a:noFill/>
          </a:ln>
        </p:spPr>
        <p:txBody>
          <a:bodyPr anchorCtr="0" anchor="ctr" bIns="45700" lIns="91425" spcFirstLastPara="1" rIns="91425" wrap="square" tIns="45700">
            <a:noAutofit/>
          </a:bodyPr>
          <a:lstStyle/>
          <a:p>
            <a:pPr indent="0" lvl="0" marL="4762" rtl="0" algn="l">
              <a:lnSpc>
                <a:spcPct val="110000"/>
              </a:lnSpc>
              <a:spcBef>
                <a:spcPts val="0"/>
              </a:spcBef>
              <a:spcAft>
                <a:spcPts val="0"/>
              </a:spcAft>
              <a:buSzPts val="1000"/>
              <a:buNone/>
            </a:pPr>
            <a:r>
              <a:rPr lang="de-DE">
                <a:solidFill>
                  <a:schemeClr val="lt1"/>
                </a:solidFill>
              </a:rPr>
              <a:t>Quelle: eigene Abbildung nach Nelles / Serrer 2018.</a:t>
            </a:r>
            <a:endParaRPr>
              <a:solidFill>
                <a:schemeClr val="lt1"/>
              </a:solidFill>
            </a:endParaRPr>
          </a:p>
        </p:txBody>
      </p:sp>
      <p:sp>
        <p:nvSpPr>
          <p:cNvPr id="403" name="Google Shape;403;g26dae9e7bab_0_1352"/>
          <p:cNvSpPr txBox="1"/>
          <p:nvPr/>
        </p:nvSpPr>
        <p:spPr>
          <a:xfrm>
            <a:off x="7811249" y="1437775"/>
            <a:ext cx="40689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p:txBody>
      </p:sp>
      <p:sp>
        <p:nvSpPr>
          <p:cNvPr id="404" name="Google Shape;404;g26dae9e7bab_0_1352"/>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sp>
        <p:nvSpPr>
          <p:cNvPr id="405" name="Google Shape;405;g26dae9e7bab_0_1352"/>
          <p:cNvSpPr/>
          <p:nvPr/>
        </p:nvSpPr>
        <p:spPr>
          <a:xfrm>
            <a:off x="9410841" y="2257399"/>
            <a:ext cx="2638500" cy="29175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179999" lvl="0" marL="179999" marR="0" rtl="0" algn="l">
              <a:lnSpc>
                <a:spcPct val="100000"/>
              </a:lnSpc>
              <a:spcBef>
                <a:spcPts val="600"/>
              </a:spcBef>
              <a:spcAft>
                <a:spcPts val="0"/>
              </a:spcAft>
              <a:buClr>
                <a:srgbClr val="FF0000"/>
              </a:buClr>
              <a:buSzPts val="1600"/>
              <a:buFont typeface="Noto Sans Symbols"/>
              <a:buChar char="▪"/>
            </a:pPr>
            <a:r>
              <a:rPr b="1" i="0" lang="de-DE" sz="1800" u="none" cap="none" strike="noStrike">
                <a:solidFill>
                  <a:srgbClr val="FF0000"/>
                </a:solidFill>
                <a:latin typeface="Arial"/>
                <a:ea typeface="Arial"/>
                <a:cs typeface="Arial"/>
                <a:sym typeface="Arial"/>
              </a:rPr>
              <a:t>Wie können Sie in Ihrem Beruf dazu beitragen, dass </a:t>
            </a:r>
            <a:br>
              <a:rPr b="1" i="0" lang="de-DE" sz="1800" u="none" cap="none" strike="noStrike">
                <a:solidFill>
                  <a:srgbClr val="FF0000"/>
                </a:solidFill>
                <a:latin typeface="Arial"/>
                <a:ea typeface="Arial"/>
                <a:cs typeface="Arial"/>
                <a:sym typeface="Arial"/>
              </a:rPr>
            </a:br>
            <a:r>
              <a:rPr b="1" i="0" lang="de-DE" sz="1800" u="none" cap="none" strike="noStrike">
                <a:solidFill>
                  <a:srgbClr val="FF0000"/>
                </a:solidFill>
                <a:latin typeface="Arial"/>
                <a:ea typeface="Arial"/>
                <a:cs typeface="Arial"/>
                <a:sym typeface="Arial"/>
              </a:rPr>
              <a:t>CO</a:t>
            </a:r>
            <a:r>
              <a:rPr b="1" baseline="-25000" i="0" lang="de-DE" sz="1800" u="none" cap="none" strike="noStrike">
                <a:solidFill>
                  <a:srgbClr val="FF0000"/>
                </a:solidFill>
                <a:latin typeface="Arial"/>
                <a:ea typeface="Arial"/>
                <a:cs typeface="Arial"/>
                <a:sym typeface="Arial"/>
              </a:rPr>
              <a:t>2</a:t>
            </a:r>
            <a:r>
              <a:rPr b="1" i="0" lang="de-DE" sz="1800" u="none" cap="none" strike="noStrike">
                <a:solidFill>
                  <a:srgbClr val="FF0000"/>
                </a:solidFill>
                <a:latin typeface="Arial"/>
                <a:ea typeface="Arial"/>
                <a:cs typeface="Arial"/>
                <a:sym typeface="Arial"/>
              </a:rPr>
              <a:t>-Emissionen verringert oder vermieden werden?</a:t>
            </a:r>
            <a:endParaRPr b="1" i="0" sz="1800" u="none" cap="none" strike="noStrike">
              <a:solidFill>
                <a:srgbClr val="FF0000"/>
              </a:solidFill>
              <a:latin typeface="Arial"/>
              <a:ea typeface="Arial"/>
              <a:cs typeface="Arial"/>
              <a:sym typeface="Arial"/>
            </a:endParaRPr>
          </a:p>
        </p:txBody>
      </p:sp>
      <p:sp>
        <p:nvSpPr>
          <p:cNvPr id="406" name="Google Shape;406;g26dae9e7bab_0_1352"/>
          <p:cNvSpPr txBox="1"/>
          <p:nvPr/>
        </p:nvSpPr>
        <p:spPr>
          <a:xfrm>
            <a:off x="2847395" y="6284597"/>
            <a:ext cx="4219200" cy="557400"/>
          </a:xfrm>
          <a:prstGeom prst="rect">
            <a:avLst/>
          </a:prstGeom>
          <a:noFill/>
          <a:ln>
            <a:noFill/>
          </a:ln>
        </p:spPr>
        <p:txBody>
          <a:bodyPr anchorCtr="0" anchor="ctr" bIns="45700" lIns="91425" spcFirstLastPara="1" rIns="91425" wrap="square" tIns="45700">
            <a:normAutofit/>
          </a:bodyPr>
          <a:lstStyle/>
          <a:p>
            <a:pPr indent="-35999" lvl="0" marL="35999" marR="0" rtl="0" algn="l">
              <a:lnSpc>
                <a:spcPct val="90000"/>
              </a:lnSpc>
              <a:spcBef>
                <a:spcPts val="0"/>
              </a:spcBef>
              <a:spcAft>
                <a:spcPts val="0"/>
              </a:spcAft>
              <a:buClr>
                <a:srgbClr val="888888"/>
              </a:buClr>
              <a:buSzPts val="1200"/>
              <a:buFont typeface="Arial"/>
              <a:buNone/>
            </a:pPr>
            <a:r>
              <a:rPr b="0" i="0" lang="de-DE" sz="1220" u="none" cap="none" strike="noStrike">
                <a:solidFill>
                  <a:schemeClr val="lt1"/>
                </a:solidFill>
                <a:latin typeface="Trebuchet MS"/>
                <a:ea typeface="Trebuchet MS"/>
                <a:cs typeface="Trebuchet MS"/>
                <a:sym typeface="Trebuchet MS"/>
              </a:rPr>
              <a:t>Beton- und Stahlbetonbau sowie Betonfertigteilbau</a:t>
            </a:r>
            <a:endParaRPr b="0" i="0" sz="1220" u="none" cap="none" strike="noStrike">
              <a:solidFill>
                <a:schemeClr val="lt1"/>
              </a:solidFill>
              <a:latin typeface="Trebuchet MS"/>
              <a:ea typeface="Trebuchet MS"/>
              <a:cs typeface="Trebuchet MS"/>
              <a:sym typeface="Trebuchet M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g26dae9e7bab_0_1506"/>
          <p:cNvSpPr txBox="1"/>
          <p:nvPr>
            <p:ph type="title"/>
          </p:nvPr>
        </p:nvSpPr>
        <p:spPr>
          <a:xfrm>
            <a:off x="360000" y="180000"/>
            <a:ext cx="9138900" cy="108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20000"/>
              </a:lnSpc>
              <a:spcBef>
                <a:spcPts val="0"/>
              </a:spcBef>
              <a:spcAft>
                <a:spcPts val="0"/>
              </a:spcAft>
              <a:buSzPct val="89211"/>
              <a:buNone/>
            </a:pPr>
            <a:r>
              <a:rPr lang="de-DE" sz="3100"/>
              <a:t>Nachhaltig dämmen:</a:t>
            </a:r>
            <a:br>
              <a:rPr lang="de-DE" sz="2780"/>
            </a:br>
            <a:r>
              <a:rPr lang="de-DE" sz="3100"/>
              <a:t>Klimawirkung von Dämmstoffen</a:t>
            </a:r>
            <a:endParaRPr sz="2780">
              <a:highlight>
                <a:srgbClr val="FFC000"/>
              </a:highlight>
            </a:endParaRPr>
          </a:p>
        </p:txBody>
      </p:sp>
      <p:sp>
        <p:nvSpPr>
          <p:cNvPr id="413" name="Google Shape;413;g26dae9e7bab_0_1506"/>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414" name="Google Shape;414;g26dae9e7bab_0_1506"/>
          <p:cNvSpPr txBox="1"/>
          <p:nvPr>
            <p:ph idx="3" type="body"/>
          </p:nvPr>
        </p:nvSpPr>
        <p:spPr>
          <a:xfrm>
            <a:off x="7263643" y="6254497"/>
            <a:ext cx="4616400" cy="557400"/>
          </a:xfrm>
          <a:prstGeom prst="rect">
            <a:avLst/>
          </a:prstGeom>
          <a:noFill/>
          <a:ln>
            <a:noFill/>
          </a:ln>
        </p:spPr>
        <p:txBody>
          <a:bodyPr anchorCtr="0" anchor="ctr" bIns="45700" lIns="91425" spcFirstLastPara="1" rIns="91425" wrap="square" tIns="45700">
            <a:noAutofit/>
          </a:bodyPr>
          <a:lstStyle/>
          <a:p>
            <a:pPr indent="0" lvl="0" marL="4762" rtl="0" algn="l">
              <a:lnSpc>
                <a:spcPct val="110000"/>
              </a:lnSpc>
              <a:spcBef>
                <a:spcPts val="0"/>
              </a:spcBef>
              <a:spcAft>
                <a:spcPts val="0"/>
              </a:spcAft>
              <a:buSzPts val="1000"/>
              <a:buNone/>
            </a:pPr>
            <a:r>
              <a:rPr lang="de-DE"/>
              <a:t>Quelle: eigene Abbildung nach K. Paschko 2020.</a:t>
            </a:r>
            <a:endParaRPr/>
          </a:p>
        </p:txBody>
      </p:sp>
      <p:pic>
        <p:nvPicPr>
          <p:cNvPr id="415" name="Google Shape;415;g26dae9e7bab_0_1506"/>
          <p:cNvPicPr preferRelativeResize="0"/>
          <p:nvPr/>
        </p:nvPicPr>
        <p:blipFill rotWithShape="1">
          <a:blip r:embed="rId3">
            <a:alphaModFix/>
          </a:blip>
          <a:srcRect b="0" l="0" r="0" t="0"/>
          <a:stretch/>
        </p:blipFill>
        <p:spPr>
          <a:xfrm>
            <a:off x="321332" y="1563329"/>
            <a:ext cx="8220537" cy="4569248"/>
          </a:xfrm>
          <a:prstGeom prst="rect">
            <a:avLst/>
          </a:prstGeom>
          <a:noFill/>
          <a:ln>
            <a:noFill/>
          </a:ln>
        </p:spPr>
      </p:pic>
      <p:sp>
        <p:nvSpPr>
          <p:cNvPr id="416" name="Google Shape;416;g26dae9e7bab_0_1506"/>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sp>
        <p:nvSpPr>
          <p:cNvPr id="417" name="Google Shape;417;g26dae9e7bab_0_1506"/>
          <p:cNvSpPr/>
          <p:nvPr/>
        </p:nvSpPr>
        <p:spPr>
          <a:xfrm>
            <a:off x="8541869" y="2545036"/>
            <a:ext cx="3408300" cy="2605833"/>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179999" lvl="0" marL="179999" marR="0" rtl="0" algn="l">
              <a:lnSpc>
                <a:spcPct val="100000"/>
              </a:lnSpc>
              <a:spcBef>
                <a:spcPts val="600"/>
              </a:spcBef>
              <a:spcAft>
                <a:spcPts val="0"/>
              </a:spcAft>
              <a:buClr>
                <a:srgbClr val="FF0000"/>
              </a:buClr>
              <a:buSzPts val="2280"/>
              <a:buFont typeface="Noto Sans Symbols"/>
              <a:buChar char="▪"/>
            </a:pPr>
            <a:r>
              <a:rPr b="1" i="0" lang="de-DE" sz="1800" u="none" cap="none" strike="noStrike">
                <a:solidFill>
                  <a:srgbClr val="FF0000"/>
                </a:solidFill>
                <a:latin typeface="Arial"/>
                <a:ea typeface="Arial"/>
                <a:cs typeface="Arial"/>
                <a:sym typeface="Arial"/>
              </a:rPr>
              <a:t>Was fällt auf?</a:t>
            </a:r>
            <a:endParaRPr b="0" i="0" sz="1800" u="none" cap="none" strike="noStrike">
              <a:solidFill>
                <a:srgbClr val="FF0000"/>
              </a:solidFill>
              <a:latin typeface="Arial"/>
              <a:ea typeface="Arial"/>
              <a:cs typeface="Arial"/>
              <a:sym typeface="Arial"/>
            </a:endParaRPr>
          </a:p>
          <a:p>
            <a:pPr indent="-179999" lvl="0" marL="179999" marR="0" rtl="0" algn="l">
              <a:lnSpc>
                <a:spcPct val="100000"/>
              </a:lnSpc>
              <a:spcBef>
                <a:spcPts val="600"/>
              </a:spcBef>
              <a:spcAft>
                <a:spcPts val="0"/>
              </a:spcAft>
              <a:buClr>
                <a:srgbClr val="FF0000"/>
              </a:buClr>
              <a:buSzPts val="2280"/>
              <a:buFont typeface="Noto Sans Symbols"/>
              <a:buChar char="▪"/>
            </a:pPr>
            <a:r>
              <a:rPr b="1" i="0" lang="de-DE" sz="1800" u="none" cap="none" strike="noStrike">
                <a:solidFill>
                  <a:srgbClr val="FF0000"/>
                </a:solidFill>
                <a:latin typeface="Arial"/>
                <a:ea typeface="Arial"/>
                <a:cs typeface="Arial"/>
                <a:sym typeface="Arial"/>
              </a:rPr>
              <a:t>Welche der Dämmstoffe sind unter dem Aspekt des Klimaschutzes empfehlenswert? </a:t>
            </a:r>
            <a:endParaRPr b="1" i="0" sz="1800" u="none" cap="none" strike="noStrike">
              <a:solidFill>
                <a:srgbClr val="FF0000"/>
              </a:solidFill>
              <a:latin typeface="Arial"/>
              <a:ea typeface="Arial"/>
              <a:cs typeface="Arial"/>
              <a:sym typeface="Arial"/>
            </a:endParaRPr>
          </a:p>
        </p:txBody>
      </p:sp>
      <p:sp>
        <p:nvSpPr>
          <p:cNvPr id="418" name="Google Shape;418;g26dae9e7bab_0_1506"/>
          <p:cNvSpPr txBox="1"/>
          <p:nvPr/>
        </p:nvSpPr>
        <p:spPr>
          <a:xfrm>
            <a:off x="2847395" y="6284597"/>
            <a:ext cx="4219200" cy="557400"/>
          </a:xfrm>
          <a:prstGeom prst="rect">
            <a:avLst/>
          </a:prstGeom>
          <a:noFill/>
          <a:ln>
            <a:noFill/>
          </a:ln>
        </p:spPr>
        <p:txBody>
          <a:bodyPr anchorCtr="0" anchor="ctr" bIns="45700" lIns="91425" spcFirstLastPara="1" rIns="91425" wrap="square" tIns="45700">
            <a:normAutofit/>
          </a:bodyPr>
          <a:lstStyle/>
          <a:p>
            <a:pPr indent="-35999" lvl="0" marL="35999" marR="0" rtl="0" algn="l">
              <a:lnSpc>
                <a:spcPct val="90000"/>
              </a:lnSpc>
              <a:spcBef>
                <a:spcPts val="0"/>
              </a:spcBef>
              <a:spcAft>
                <a:spcPts val="0"/>
              </a:spcAft>
              <a:buClr>
                <a:srgbClr val="888888"/>
              </a:buClr>
              <a:buSzPts val="1200"/>
              <a:buFont typeface="Arial"/>
              <a:buNone/>
            </a:pPr>
            <a:r>
              <a:rPr b="0" i="0" lang="de-DE" sz="1220" u="none" cap="none" strike="noStrike">
                <a:solidFill>
                  <a:schemeClr val="lt1"/>
                </a:solidFill>
                <a:latin typeface="Trebuchet MS"/>
                <a:ea typeface="Trebuchet MS"/>
                <a:cs typeface="Trebuchet MS"/>
                <a:sym typeface="Trebuchet MS"/>
              </a:rPr>
              <a:t>Beton- und Stahlbetonbau sowie Betonfertigteilbau</a:t>
            </a:r>
            <a:endParaRPr b="0" i="0" sz="1220" u="none" cap="none" strike="noStrike">
              <a:solidFill>
                <a:schemeClr val="lt1"/>
              </a:solidFill>
              <a:latin typeface="Trebuchet MS"/>
              <a:ea typeface="Trebuchet MS"/>
              <a:cs typeface="Trebuchet MS"/>
              <a:sym typeface="Trebuchet M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g25be34df3b4_0_1151"/>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425" name="Google Shape;425;g25be34df3b4_0_115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latin typeface="Trebuchet MS"/>
                <a:ea typeface="Trebuchet MS"/>
                <a:cs typeface="Trebuchet MS"/>
                <a:sym typeface="Trebuchet MS"/>
              </a:rPr>
              <a:t>Nachhaltigkeit und Kommunikation: Nachhaltigkeitssiegel</a:t>
            </a:r>
            <a:endParaRPr>
              <a:latin typeface="Trebuchet MS"/>
              <a:ea typeface="Trebuchet MS"/>
              <a:cs typeface="Trebuchet MS"/>
              <a:sym typeface="Trebuchet MS"/>
            </a:endParaRPr>
          </a:p>
        </p:txBody>
      </p:sp>
      <p:sp>
        <p:nvSpPr>
          <p:cNvPr id="426" name="Google Shape;426;g25be34df3b4_0_1151"/>
          <p:cNvSpPr/>
          <p:nvPr/>
        </p:nvSpPr>
        <p:spPr>
          <a:xfrm>
            <a:off x="6545450" y="2575325"/>
            <a:ext cx="5663700" cy="20511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36000" spcFirstLastPara="1" rIns="0" wrap="square" tIns="0">
            <a:noAutofit/>
          </a:bodyPr>
          <a:lstStyle/>
          <a:p>
            <a:pPr indent="-349250" lvl="0" marL="457200" marR="0" rtl="0" algn="l">
              <a:lnSpc>
                <a:spcPct val="100000"/>
              </a:lnSpc>
              <a:spcBef>
                <a:spcPts val="0"/>
              </a:spcBef>
              <a:spcAft>
                <a:spcPts val="0"/>
              </a:spcAft>
              <a:buClr>
                <a:srgbClr val="FF0000"/>
              </a:buClr>
              <a:buSzPts val="1900"/>
              <a:buFont typeface="Trebuchet MS"/>
              <a:buChar char="●"/>
            </a:pPr>
            <a:r>
              <a:rPr b="1" i="0" lang="de-DE" sz="1800" u="none" cap="none" strike="noStrike">
                <a:solidFill>
                  <a:srgbClr val="FF0000"/>
                </a:solidFill>
                <a:latin typeface="Arial"/>
                <a:ea typeface="Arial"/>
                <a:cs typeface="Arial"/>
                <a:sym typeface="Arial"/>
              </a:rPr>
              <a:t>Wie bewerten Sie diese Siegel?</a:t>
            </a:r>
            <a:endParaRPr b="1" i="0" sz="1800" u="none" cap="none" strike="noStrike">
              <a:solidFill>
                <a:srgbClr val="FF0000"/>
              </a:solidFill>
              <a:latin typeface="Arial"/>
              <a:ea typeface="Arial"/>
              <a:cs typeface="Arial"/>
              <a:sym typeface="Arial"/>
            </a:endParaRPr>
          </a:p>
          <a:p>
            <a:pPr indent="-349250" lvl="0" marL="457200" marR="0" rtl="0" algn="l">
              <a:lnSpc>
                <a:spcPct val="100000"/>
              </a:lnSpc>
              <a:spcBef>
                <a:spcPts val="0"/>
              </a:spcBef>
              <a:spcAft>
                <a:spcPts val="0"/>
              </a:spcAft>
              <a:buClr>
                <a:srgbClr val="FF0000"/>
              </a:buClr>
              <a:buSzPts val="1900"/>
              <a:buFont typeface="Trebuchet MS"/>
              <a:buChar char="●"/>
            </a:pPr>
            <a:r>
              <a:rPr b="1" i="0" lang="de-DE" sz="1800" u="none" cap="none" strike="noStrike">
                <a:solidFill>
                  <a:srgbClr val="FF0000"/>
                </a:solidFill>
                <a:latin typeface="Arial"/>
                <a:ea typeface="Arial"/>
                <a:cs typeface="Arial"/>
                <a:sym typeface="Arial"/>
              </a:rPr>
              <a:t>Wie zeigen die Siegel, dass Unternehmen  Nachhaltigkeitsansätze verfolgen können?</a:t>
            </a:r>
            <a:endParaRPr b="1" i="0" sz="1800" u="none" cap="none" strike="noStrike">
              <a:solidFill>
                <a:srgbClr val="FF0000"/>
              </a:solidFill>
              <a:latin typeface="Arial"/>
              <a:ea typeface="Arial"/>
              <a:cs typeface="Arial"/>
              <a:sym typeface="Arial"/>
            </a:endParaRPr>
          </a:p>
          <a:p>
            <a:pPr indent="-349250" lvl="0" marL="457200" marR="0" rtl="0" algn="l">
              <a:lnSpc>
                <a:spcPct val="100000"/>
              </a:lnSpc>
              <a:spcBef>
                <a:spcPts val="0"/>
              </a:spcBef>
              <a:spcAft>
                <a:spcPts val="0"/>
              </a:spcAft>
              <a:buClr>
                <a:srgbClr val="FF0000"/>
              </a:buClr>
              <a:buSzPts val="1900"/>
              <a:buFont typeface="Trebuchet MS"/>
              <a:buChar char="●"/>
            </a:pPr>
            <a:r>
              <a:rPr b="1" i="0" lang="de-DE" sz="1800" u="none" cap="none" strike="noStrike">
                <a:solidFill>
                  <a:srgbClr val="FF0000"/>
                </a:solidFill>
                <a:latin typeface="Arial"/>
                <a:ea typeface="Arial"/>
                <a:cs typeface="Arial"/>
                <a:sym typeface="Arial"/>
              </a:rPr>
              <a:t>Welche Siegel spiegeln bei Ihnen im Unternehmen ein Rolle bei der Beschaffung von Rohstoffen und Materialien?</a:t>
            </a:r>
            <a:endParaRPr b="1" i="0" sz="1800" u="none" cap="none" strike="noStrike">
              <a:solidFill>
                <a:srgbClr val="FF0000"/>
              </a:solidFill>
              <a:latin typeface="Arial"/>
              <a:ea typeface="Arial"/>
              <a:cs typeface="Arial"/>
              <a:sym typeface="Arial"/>
            </a:endParaRPr>
          </a:p>
        </p:txBody>
      </p:sp>
      <p:pic>
        <p:nvPicPr>
          <p:cNvPr id="427" name="Google Shape;427;g25be34df3b4_0_1151"/>
          <p:cNvPicPr preferRelativeResize="0"/>
          <p:nvPr/>
        </p:nvPicPr>
        <p:blipFill rotWithShape="1">
          <a:blip r:embed="rId3">
            <a:alphaModFix/>
          </a:blip>
          <a:srcRect b="0" l="0" r="0" t="0"/>
          <a:stretch/>
        </p:blipFill>
        <p:spPr>
          <a:xfrm>
            <a:off x="335606" y="1376306"/>
            <a:ext cx="3076460" cy="1029355"/>
          </a:xfrm>
          <a:prstGeom prst="rect">
            <a:avLst/>
          </a:prstGeom>
          <a:noFill/>
          <a:ln>
            <a:noFill/>
          </a:ln>
        </p:spPr>
      </p:pic>
      <p:sp>
        <p:nvSpPr>
          <p:cNvPr id="428" name="Google Shape;428;g25be34df3b4_0_1151"/>
          <p:cNvSpPr txBox="1"/>
          <p:nvPr/>
        </p:nvSpPr>
        <p:spPr>
          <a:xfrm>
            <a:off x="1288656" y="1409393"/>
            <a:ext cx="10903200" cy="10620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0" i="0" lang="de-DE" sz="2100" u="none" cap="none" strike="noStrike">
                <a:solidFill>
                  <a:srgbClr val="000000"/>
                </a:solidFill>
                <a:latin typeface="Trebuchet MS"/>
                <a:ea typeface="Trebuchet MS"/>
                <a:cs typeface="Trebuchet MS"/>
                <a:sym typeface="Trebuchet MS"/>
              </a:rPr>
              <a:t>Umweltzeichen, u.a. genutzt für biologisch abbaubare Schmierstoffe und Hydraulikflüssigkeiten. Anwender wählen z. B. Produkte aus nachwachsenden Rohstoffen, die sich durch eine gute biologische Abbaubarkeit auszeichnen</a:t>
            </a:r>
            <a:r>
              <a:rPr b="0" i="0" lang="de-DE" sz="14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429" name="Google Shape;429;g25be34df3b4_0_1151"/>
          <p:cNvPicPr preferRelativeResize="0"/>
          <p:nvPr/>
        </p:nvPicPr>
        <p:blipFill rotWithShape="1">
          <a:blip r:embed="rId4">
            <a:alphaModFix/>
          </a:blip>
          <a:srcRect b="0" l="0" r="0" t="0"/>
          <a:stretch/>
        </p:blipFill>
        <p:spPr>
          <a:xfrm>
            <a:off x="225951" y="4535916"/>
            <a:ext cx="964897" cy="945778"/>
          </a:xfrm>
          <a:prstGeom prst="rect">
            <a:avLst/>
          </a:prstGeom>
          <a:noFill/>
          <a:ln>
            <a:noFill/>
          </a:ln>
        </p:spPr>
      </p:pic>
      <p:sp>
        <p:nvSpPr>
          <p:cNvPr id="430" name="Google Shape;430;g25be34df3b4_0_1151"/>
          <p:cNvSpPr txBox="1"/>
          <p:nvPr/>
        </p:nvSpPr>
        <p:spPr>
          <a:xfrm>
            <a:off x="1190848" y="4730348"/>
            <a:ext cx="81192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0" i="0" lang="de-DE" sz="2100" u="none" cap="none" strike="noStrike">
                <a:solidFill>
                  <a:srgbClr val="000000"/>
                </a:solidFill>
                <a:latin typeface="Trebuchet MS"/>
                <a:ea typeface="Trebuchet MS"/>
                <a:cs typeface="Trebuchet MS"/>
                <a:sym typeface="Trebuchet MS"/>
              </a:rPr>
              <a:t>Worldsteel spielen bei der Schaffung einer wirklich nachhaltigen Stahlindustrie und Gesellschaft eine Vorreiterrolle. Unternehmen mit Engagement für Nachhaltigkeit und Kreislaufwirtschaft, werden als Steel Sustainability Champions ausgezeichnet.</a:t>
            </a:r>
            <a:endParaRPr b="0" i="0" sz="1400" u="none" cap="none" strike="noStrike">
              <a:solidFill>
                <a:srgbClr val="000000"/>
              </a:solidFill>
              <a:latin typeface="Arial"/>
              <a:ea typeface="Arial"/>
              <a:cs typeface="Arial"/>
              <a:sym typeface="Arial"/>
            </a:endParaRPr>
          </a:p>
        </p:txBody>
      </p:sp>
      <p:pic>
        <p:nvPicPr>
          <p:cNvPr id="431" name="Google Shape;431;g25be34df3b4_0_1151"/>
          <p:cNvPicPr preferRelativeResize="0"/>
          <p:nvPr/>
        </p:nvPicPr>
        <p:blipFill rotWithShape="1">
          <a:blip r:embed="rId5">
            <a:alphaModFix/>
          </a:blip>
          <a:srcRect b="0" l="0" r="0" t="0"/>
          <a:stretch/>
        </p:blipFill>
        <p:spPr>
          <a:xfrm>
            <a:off x="46509" y="3429000"/>
            <a:ext cx="1242146" cy="1029355"/>
          </a:xfrm>
          <a:prstGeom prst="rect">
            <a:avLst/>
          </a:prstGeom>
          <a:noFill/>
          <a:ln>
            <a:noFill/>
          </a:ln>
        </p:spPr>
      </p:pic>
      <p:sp>
        <p:nvSpPr>
          <p:cNvPr id="432" name="Google Shape;432;g25be34df3b4_0_1151"/>
          <p:cNvSpPr txBox="1"/>
          <p:nvPr/>
        </p:nvSpPr>
        <p:spPr>
          <a:xfrm>
            <a:off x="1207905" y="3700993"/>
            <a:ext cx="5320500" cy="106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0" i="0" lang="de-DE" sz="2100" u="none" cap="none" strike="noStrike">
                <a:solidFill>
                  <a:srgbClr val="000000"/>
                </a:solidFill>
                <a:latin typeface="Trebuchet MS"/>
                <a:ea typeface="Trebuchet MS"/>
                <a:cs typeface="Trebuchet MS"/>
                <a:sym typeface="Trebuchet MS"/>
              </a:rPr>
              <a:t>Energiemanagementsystems im Unternehmen analysieren und optimieren energierelevante Abläufe und Vorgänge. </a:t>
            </a:r>
            <a:endParaRPr b="0" i="0" sz="1400" u="none" cap="none" strike="noStrike">
              <a:solidFill>
                <a:srgbClr val="000000"/>
              </a:solidFill>
              <a:latin typeface="Arial"/>
              <a:ea typeface="Arial"/>
              <a:cs typeface="Arial"/>
              <a:sym typeface="Arial"/>
            </a:endParaRPr>
          </a:p>
        </p:txBody>
      </p:sp>
      <p:pic>
        <p:nvPicPr>
          <p:cNvPr id="433" name="Google Shape;433;g25be34df3b4_0_1151"/>
          <p:cNvPicPr preferRelativeResize="0"/>
          <p:nvPr/>
        </p:nvPicPr>
        <p:blipFill rotWithShape="1">
          <a:blip r:embed="rId6">
            <a:alphaModFix/>
          </a:blip>
          <a:srcRect b="-8225" l="8442" r="8376" t="0"/>
          <a:stretch/>
        </p:blipFill>
        <p:spPr>
          <a:xfrm>
            <a:off x="46509" y="2522138"/>
            <a:ext cx="1255921" cy="906862"/>
          </a:xfrm>
          <a:prstGeom prst="rect">
            <a:avLst/>
          </a:prstGeom>
          <a:noFill/>
          <a:ln>
            <a:noFill/>
          </a:ln>
        </p:spPr>
      </p:pic>
      <p:sp>
        <p:nvSpPr>
          <p:cNvPr id="434" name="Google Shape;434;g25be34df3b4_0_1151"/>
          <p:cNvSpPr txBox="1"/>
          <p:nvPr/>
        </p:nvSpPr>
        <p:spPr>
          <a:xfrm>
            <a:off x="1302430" y="2591753"/>
            <a:ext cx="5472300" cy="106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0" i="0" lang="de-DE" sz="2100" u="none" cap="none" strike="noStrike">
                <a:solidFill>
                  <a:srgbClr val="000000"/>
                </a:solidFill>
                <a:latin typeface="Trebuchet MS"/>
                <a:ea typeface="Trebuchet MS"/>
                <a:cs typeface="Trebuchet MS"/>
                <a:sym typeface="Trebuchet MS"/>
              </a:rPr>
              <a:t>Produkte werden u.a. entsprechend ihrer Eignung für zirkuläres Wirtschaften zertifiziert. </a:t>
            </a:r>
            <a:endParaRPr b="0" i="0" sz="1400" u="none" cap="none" strike="noStrike">
              <a:solidFill>
                <a:srgbClr val="000000"/>
              </a:solidFill>
              <a:latin typeface="Arial"/>
              <a:ea typeface="Arial"/>
              <a:cs typeface="Arial"/>
              <a:sym typeface="Arial"/>
            </a:endParaRPr>
          </a:p>
        </p:txBody>
      </p:sp>
      <p:sp>
        <p:nvSpPr>
          <p:cNvPr id="435" name="Google Shape;435;g25be34df3b4_0_1151"/>
          <p:cNvSpPr txBox="1"/>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Dipl.-Ing. Volker Handke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Die Projektagentur BBNE</a:t>
            </a:r>
            <a:endParaRPr b="0" i="0" sz="1200" u="none" cap="none" strike="noStrike">
              <a:solidFill>
                <a:schemeClr val="lt1"/>
              </a:solidFill>
              <a:latin typeface="Trebuchet MS"/>
              <a:ea typeface="Trebuchet MS"/>
              <a:cs typeface="Trebuchet MS"/>
              <a:sym typeface="Trebuchet MS"/>
            </a:endParaRPr>
          </a:p>
        </p:txBody>
      </p:sp>
      <p:sp>
        <p:nvSpPr>
          <p:cNvPr id="436" name="Google Shape;436;g25be34df3b4_0_1151"/>
          <p:cNvSpPr txBox="1"/>
          <p:nvPr/>
        </p:nvSpPr>
        <p:spPr>
          <a:xfrm>
            <a:off x="2847395" y="6284597"/>
            <a:ext cx="4219200" cy="557400"/>
          </a:xfrm>
          <a:prstGeom prst="rect">
            <a:avLst/>
          </a:prstGeom>
          <a:noFill/>
          <a:ln>
            <a:noFill/>
          </a:ln>
        </p:spPr>
        <p:txBody>
          <a:bodyPr anchorCtr="0" anchor="ctr" bIns="45700" lIns="91425" spcFirstLastPara="1" rIns="91425" wrap="square" tIns="45700">
            <a:normAutofit/>
          </a:bodyPr>
          <a:lstStyle/>
          <a:p>
            <a:pPr indent="-35999" lvl="0" marL="35999" marR="0" rtl="0" algn="l">
              <a:lnSpc>
                <a:spcPct val="90000"/>
              </a:lnSpc>
              <a:spcBef>
                <a:spcPts val="0"/>
              </a:spcBef>
              <a:spcAft>
                <a:spcPts val="0"/>
              </a:spcAft>
              <a:buClr>
                <a:srgbClr val="888888"/>
              </a:buClr>
              <a:buSzPts val="1200"/>
              <a:buFont typeface="Arial"/>
              <a:buNone/>
            </a:pPr>
            <a:r>
              <a:rPr b="0" i="0" lang="de-DE" sz="1220" u="none" cap="none" strike="noStrike">
                <a:solidFill>
                  <a:schemeClr val="lt1"/>
                </a:solidFill>
                <a:latin typeface="Trebuchet MS"/>
                <a:ea typeface="Trebuchet MS"/>
                <a:cs typeface="Trebuchet MS"/>
                <a:sym typeface="Trebuchet MS"/>
              </a:rPr>
              <a:t>Beton- und Stahlbetonbau sowie Betonfertigteilbau</a:t>
            </a:r>
            <a:endParaRPr b="0" i="0" sz="1220" u="none" cap="none" strike="noStrike">
              <a:solidFill>
                <a:schemeClr val="lt1"/>
              </a:solidFill>
              <a:latin typeface="Trebuchet MS"/>
              <a:ea typeface="Trebuchet MS"/>
              <a:cs typeface="Trebuchet MS"/>
              <a:sym typeface="Trebuchet MS"/>
            </a:endParaRPr>
          </a:p>
        </p:txBody>
      </p:sp>
      <p:sp>
        <p:nvSpPr>
          <p:cNvPr id="437" name="Google Shape;437;g25be34df3b4_0_1151"/>
          <p:cNvSpPr txBox="1"/>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marR="0" rtl="0" algn="l">
              <a:lnSpc>
                <a:spcPct val="110000"/>
              </a:lnSpc>
              <a:spcBef>
                <a:spcPts val="0"/>
              </a:spcBef>
              <a:spcAft>
                <a:spcPts val="0"/>
              </a:spcAft>
              <a:buClr>
                <a:srgbClr val="888888"/>
              </a:buClr>
              <a:buSzPts val="1200"/>
              <a:buFont typeface="Arial"/>
              <a:buNone/>
            </a:pPr>
            <a:r>
              <a:rPr b="0" i="0" lang="de-DE" sz="1200" u="none" cap="none" strike="noStrike">
                <a:solidFill>
                  <a:schemeClr val="lt1"/>
                </a:solidFill>
                <a:latin typeface="Trebuchet MS"/>
                <a:ea typeface="Trebuchet MS"/>
                <a:cs typeface="Trebuchet MS"/>
                <a:sym typeface="Trebuchet MS"/>
              </a:rPr>
              <a:t>Quelle: eigene Darstellung nach BUND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pic>
        <p:nvPicPr>
          <p:cNvPr id="443" name="Google Shape;443;g278c926febb_0_0"/>
          <p:cNvPicPr preferRelativeResize="0"/>
          <p:nvPr/>
        </p:nvPicPr>
        <p:blipFill rotWithShape="1">
          <a:blip r:embed="rId3">
            <a:alphaModFix/>
          </a:blip>
          <a:srcRect b="0" l="0" r="0" t="0"/>
          <a:stretch/>
        </p:blipFill>
        <p:spPr>
          <a:xfrm flipH="1">
            <a:off x="-1" y="88424"/>
            <a:ext cx="9325401" cy="6013022"/>
          </a:xfrm>
          <a:prstGeom prst="rect">
            <a:avLst/>
          </a:prstGeom>
          <a:noFill/>
          <a:ln>
            <a:noFill/>
          </a:ln>
        </p:spPr>
      </p:pic>
      <p:sp>
        <p:nvSpPr>
          <p:cNvPr id="444" name="Google Shape;444;g278c926febb_0_0"/>
          <p:cNvSpPr txBox="1"/>
          <p:nvPr/>
        </p:nvSpPr>
        <p:spPr>
          <a:xfrm>
            <a:off x="6442300" y="1424425"/>
            <a:ext cx="5216100" cy="3633900"/>
          </a:xfrm>
          <a:prstGeom prst="rect">
            <a:avLst/>
          </a:prstGeom>
          <a:noFill/>
          <a:ln>
            <a:noFill/>
          </a:ln>
        </p:spPr>
        <p:txBody>
          <a:bodyPr anchorCtr="0" anchor="t" bIns="45700" lIns="91425" spcFirstLastPara="1" rIns="91425" wrap="square" tIns="45700">
            <a:normAutofit lnSpcReduction="10000"/>
          </a:bodyPr>
          <a:lstStyle/>
          <a:p>
            <a:pPr indent="0" lvl="0" marL="50800" marR="0" rtl="0" algn="l">
              <a:lnSpc>
                <a:spcPct val="90000"/>
              </a:lnSpc>
              <a:spcBef>
                <a:spcPts val="1000"/>
              </a:spcBef>
              <a:spcAft>
                <a:spcPts val="0"/>
              </a:spcAft>
              <a:buClr>
                <a:schemeClr val="dk1"/>
              </a:buClr>
              <a:buSzPts val="2800"/>
              <a:buFont typeface="Arial"/>
              <a:buNone/>
            </a:pPr>
            <a:r>
              <a:rPr b="1" i="0" lang="de-DE" sz="2000" u="none" cap="none" strike="noStrike">
                <a:solidFill>
                  <a:schemeClr val="dk1"/>
                </a:solidFill>
                <a:highlight>
                  <a:schemeClr val="lt1"/>
                </a:highlight>
                <a:latin typeface="Trebuchet MS"/>
                <a:ea typeface="Trebuchet MS"/>
                <a:cs typeface="Trebuchet MS"/>
                <a:sym typeface="Trebuchet MS"/>
              </a:rPr>
              <a:t>Mögliche Nachteile</a:t>
            </a:r>
            <a:endParaRPr b="0" i="0" sz="2000" u="none" cap="none" strike="noStrike">
              <a:solidFill>
                <a:srgbClr val="000000"/>
              </a:solidFill>
              <a:highlight>
                <a:schemeClr val="lt1"/>
              </a:highlight>
              <a:latin typeface="Trebuchet MS"/>
              <a:ea typeface="Trebuchet MS"/>
              <a:cs typeface="Trebuchet MS"/>
              <a:sym typeface="Trebuchet MS"/>
            </a:endParaRPr>
          </a:p>
          <a:p>
            <a:pPr indent="-355600" lvl="0" marL="457200" marR="0" rtl="0" algn="l">
              <a:lnSpc>
                <a:spcPct val="90000"/>
              </a:lnSpc>
              <a:spcBef>
                <a:spcPts val="1000"/>
              </a:spcBef>
              <a:spcAft>
                <a:spcPts val="0"/>
              </a:spcAft>
              <a:buClr>
                <a:schemeClr val="dk1"/>
              </a:buClr>
              <a:buSzPts val="2000"/>
              <a:buFont typeface="Trebuchet MS"/>
              <a:buChar char="•"/>
            </a:pPr>
            <a:r>
              <a:rPr b="0" i="0" lang="de-DE" sz="2000" u="none" cap="none" strike="noStrike">
                <a:solidFill>
                  <a:schemeClr val="dk1"/>
                </a:solidFill>
                <a:highlight>
                  <a:schemeClr val="lt1"/>
                </a:highlight>
                <a:latin typeface="Trebuchet MS"/>
                <a:ea typeface="Trebuchet MS"/>
                <a:cs typeface="Trebuchet MS"/>
                <a:sym typeface="Trebuchet MS"/>
              </a:rPr>
              <a:t>Investitionen werden notwendig</a:t>
            </a:r>
            <a:endParaRPr b="0" i="0" sz="2000" u="none" cap="none" strike="noStrike">
              <a:solidFill>
                <a:schemeClr val="dk1"/>
              </a:solidFill>
              <a:highlight>
                <a:schemeClr val="lt1"/>
              </a:highlight>
              <a:latin typeface="Trebuchet MS"/>
              <a:ea typeface="Trebuchet MS"/>
              <a:cs typeface="Trebuchet MS"/>
              <a:sym typeface="Trebuchet MS"/>
            </a:endParaRPr>
          </a:p>
          <a:p>
            <a:pPr indent="-355600" lvl="0" marL="457200" marR="0" rtl="0" algn="l">
              <a:lnSpc>
                <a:spcPct val="90000"/>
              </a:lnSpc>
              <a:spcBef>
                <a:spcPts val="1000"/>
              </a:spcBef>
              <a:spcAft>
                <a:spcPts val="0"/>
              </a:spcAft>
              <a:buClr>
                <a:schemeClr val="dk1"/>
              </a:buClr>
              <a:buSzPts val="2000"/>
              <a:buFont typeface="Trebuchet MS"/>
              <a:buChar char="•"/>
            </a:pPr>
            <a:r>
              <a:rPr b="0" i="0" lang="de-DE" sz="2000" u="none" cap="none" strike="noStrike">
                <a:solidFill>
                  <a:schemeClr val="dk1"/>
                </a:solidFill>
                <a:highlight>
                  <a:schemeClr val="lt1"/>
                </a:highlight>
                <a:latin typeface="Trebuchet MS"/>
                <a:ea typeface="Trebuchet MS"/>
                <a:cs typeface="Trebuchet MS"/>
                <a:sym typeface="Trebuchet MS"/>
              </a:rPr>
              <a:t>Veränderung verursachen Angst</a:t>
            </a:r>
            <a:endParaRPr b="0" i="0" sz="2000" u="none" cap="none" strike="noStrike">
              <a:solidFill>
                <a:schemeClr val="dk1"/>
              </a:solidFill>
              <a:highlight>
                <a:schemeClr val="lt1"/>
              </a:highlight>
              <a:latin typeface="Trebuchet MS"/>
              <a:ea typeface="Trebuchet MS"/>
              <a:cs typeface="Trebuchet MS"/>
              <a:sym typeface="Trebuchet MS"/>
            </a:endParaRPr>
          </a:p>
          <a:p>
            <a:pPr indent="-355600" lvl="0" marL="457200" marR="0" rtl="0" algn="l">
              <a:lnSpc>
                <a:spcPct val="90000"/>
              </a:lnSpc>
              <a:spcBef>
                <a:spcPts val="1000"/>
              </a:spcBef>
              <a:spcAft>
                <a:spcPts val="0"/>
              </a:spcAft>
              <a:buClr>
                <a:schemeClr val="dk1"/>
              </a:buClr>
              <a:buSzPts val="2000"/>
              <a:buFont typeface="Trebuchet MS"/>
              <a:buChar char="•"/>
            </a:pPr>
            <a:r>
              <a:rPr b="0" i="0" lang="de-DE" sz="2000" u="none" cap="none" strike="noStrike">
                <a:solidFill>
                  <a:schemeClr val="dk1"/>
                </a:solidFill>
                <a:highlight>
                  <a:schemeClr val="lt1"/>
                </a:highlight>
                <a:latin typeface="Trebuchet MS"/>
                <a:ea typeface="Trebuchet MS"/>
                <a:cs typeface="Trebuchet MS"/>
                <a:sym typeface="Trebuchet MS"/>
              </a:rPr>
              <a:t>Soziale Konstrukte zerbrechen</a:t>
            </a:r>
            <a:endParaRPr b="0" i="0" sz="2000" u="none" cap="none" strike="noStrike">
              <a:solidFill>
                <a:schemeClr val="dk1"/>
              </a:solidFill>
              <a:highlight>
                <a:schemeClr val="lt1"/>
              </a:highlight>
              <a:latin typeface="Trebuchet MS"/>
              <a:ea typeface="Trebuchet MS"/>
              <a:cs typeface="Trebuchet MS"/>
              <a:sym typeface="Trebuchet MS"/>
            </a:endParaRPr>
          </a:p>
          <a:p>
            <a:pPr indent="-355600" lvl="0" marL="457200" marR="0" rtl="0" algn="l">
              <a:lnSpc>
                <a:spcPct val="90000"/>
              </a:lnSpc>
              <a:spcBef>
                <a:spcPts val="1000"/>
              </a:spcBef>
              <a:spcAft>
                <a:spcPts val="0"/>
              </a:spcAft>
              <a:buClr>
                <a:schemeClr val="dk1"/>
              </a:buClr>
              <a:buSzPts val="2000"/>
              <a:buFont typeface="Trebuchet MS"/>
              <a:buChar char="•"/>
            </a:pPr>
            <a:r>
              <a:rPr b="0" i="0" lang="de-DE" sz="2000" u="none" cap="none" strike="noStrike">
                <a:solidFill>
                  <a:schemeClr val="dk1"/>
                </a:solidFill>
                <a:highlight>
                  <a:schemeClr val="lt1"/>
                </a:highlight>
                <a:latin typeface="Trebuchet MS"/>
                <a:ea typeface="Trebuchet MS"/>
                <a:cs typeface="Trebuchet MS"/>
                <a:sym typeface="Trebuchet MS"/>
              </a:rPr>
              <a:t>Gefahr der Cyberkriminalität</a:t>
            </a:r>
            <a:endParaRPr b="0" i="0" sz="2000" u="none" cap="none" strike="noStrike">
              <a:solidFill>
                <a:schemeClr val="dk1"/>
              </a:solidFill>
              <a:highlight>
                <a:schemeClr val="lt1"/>
              </a:highlight>
              <a:latin typeface="Trebuchet MS"/>
              <a:ea typeface="Trebuchet MS"/>
              <a:cs typeface="Trebuchet MS"/>
              <a:sym typeface="Trebuchet MS"/>
            </a:endParaRPr>
          </a:p>
          <a:p>
            <a:pPr indent="-355600" lvl="0" marL="457200" marR="0" rtl="0" algn="l">
              <a:lnSpc>
                <a:spcPct val="90000"/>
              </a:lnSpc>
              <a:spcBef>
                <a:spcPts val="1000"/>
              </a:spcBef>
              <a:spcAft>
                <a:spcPts val="0"/>
              </a:spcAft>
              <a:buClr>
                <a:schemeClr val="dk1"/>
              </a:buClr>
              <a:buSzPts val="2000"/>
              <a:buFont typeface="Trebuchet MS"/>
              <a:buChar char="•"/>
            </a:pPr>
            <a:r>
              <a:rPr b="0" i="0" lang="de-DE" sz="2000" u="none" cap="none" strike="noStrike">
                <a:solidFill>
                  <a:schemeClr val="dk1"/>
                </a:solidFill>
                <a:highlight>
                  <a:schemeClr val="lt1"/>
                </a:highlight>
                <a:latin typeface="Trebuchet MS"/>
                <a:ea typeface="Trebuchet MS"/>
                <a:cs typeface="Trebuchet MS"/>
                <a:sym typeface="Trebuchet MS"/>
              </a:rPr>
              <a:t>Verlust an Handlungssouveränität</a:t>
            </a:r>
            <a:endParaRPr b="0" i="0" sz="2000" u="none" cap="none" strike="noStrike">
              <a:solidFill>
                <a:schemeClr val="dk1"/>
              </a:solidFill>
              <a:highlight>
                <a:schemeClr val="lt1"/>
              </a:highlight>
              <a:latin typeface="Trebuchet MS"/>
              <a:ea typeface="Trebuchet MS"/>
              <a:cs typeface="Trebuchet MS"/>
              <a:sym typeface="Trebuchet MS"/>
            </a:endParaRPr>
          </a:p>
          <a:p>
            <a:pPr indent="-355600" lvl="0" marL="457200" marR="0" rtl="0" algn="l">
              <a:lnSpc>
                <a:spcPct val="90000"/>
              </a:lnSpc>
              <a:spcBef>
                <a:spcPts val="1000"/>
              </a:spcBef>
              <a:spcAft>
                <a:spcPts val="0"/>
              </a:spcAft>
              <a:buClr>
                <a:schemeClr val="dk1"/>
              </a:buClr>
              <a:buSzPts val="2000"/>
              <a:buFont typeface="Trebuchet MS"/>
              <a:buChar char="•"/>
            </a:pPr>
            <a:r>
              <a:rPr b="0" i="0" lang="de-DE" sz="2000" u="none" cap="none" strike="noStrike">
                <a:solidFill>
                  <a:schemeClr val="dk1"/>
                </a:solidFill>
                <a:highlight>
                  <a:schemeClr val="lt1"/>
                </a:highlight>
                <a:latin typeface="Trebuchet MS"/>
                <a:ea typeface="Trebuchet MS"/>
                <a:cs typeface="Trebuchet MS"/>
                <a:sym typeface="Trebuchet MS"/>
              </a:rPr>
              <a:t>Arbeitsplatzverluste</a:t>
            </a:r>
            <a:endParaRPr b="0" i="0" sz="2000" u="none" cap="none" strike="noStrike">
              <a:solidFill>
                <a:schemeClr val="dk1"/>
              </a:solidFill>
              <a:highlight>
                <a:schemeClr val="lt1"/>
              </a:highlight>
              <a:latin typeface="Trebuchet MS"/>
              <a:ea typeface="Trebuchet MS"/>
              <a:cs typeface="Trebuchet MS"/>
              <a:sym typeface="Trebuchet MS"/>
            </a:endParaRPr>
          </a:p>
          <a:p>
            <a:pPr indent="-355600" lvl="0" marL="457200" marR="0" rtl="0" algn="l">
              <a:lnSpc>
                <a:spcPct val="90000"/>
              </a:lnSpc>
              <a:spcBef>
                <a:spcPts val="1000"/>
              </a:spcBef>
              <a:spcAft>
                <a:spcPts val="0"/>
              </a:spcAft>
              <a:buClr>
                <a:schemeClr val="dk1"/>
              </a:buClr>
              <a:buSzPts val="2000"/>
              <a:buFont typeface="Trebuchet MS"/>
              <a:buChar char="•"/>
            </a:pPr>
            <a:r>
              <a:rPr b="0" i="0" lang="de-DE" sz="2000" u="none" cap="none" strike="noStrike">
                <a:solidFill>
                  <a:schemeClr val="dk1"/>
                </a:solidFill>
                <a:highlight>
                  <a:schemeClr val="lt1"/>
                </a:highlight>
                <a:latin typeface="Trebuchet MS"/>
                <a:ea typeface="Trebuchet MS"/>
                <a:cs typeface="Trebuchet MS"/>
                <a:sym typeface="Trebuchet MS"/>
              </a:rPr>
              <a:t>Ständige berufliche Erreichbarkeit</a:t>
            </a:r>
            <a:endParaRPr b="0" i="0" sz="2000" u="none" cap="none" strike="noStrike">
              <a:solidFill>
                <a:schemeClr val="dk1"/>
              </a:solidFill>
              <a:highlight>
                <a:schemeClr val="lt1"/>
              </a:highlight>
              <a:latin typeface="Trebuchet MS"/>
              <a:ea typeface="Trebuchet MS"/>
              <a:cs typeface="Trebuchet MS"/>
              <a:sym typeface="Trebuchet MS"/>
            </a:endParaRPr>
          </a:p>
          <a:p>
            <a:pPr indent="-355600" lvl="0" marL="457200" marR="0" rtl="0" algn="l">
              <a:lnSpc>
                <a:spcPct val="90000"/>
              </a:lnSpc>
              <a:spcBef>
                <a:spcPts val="1000"/>
              </a:spcBef>
              <a:spcAft>
                <a:spcPts val="0"/>
              </a:spcAft>
              <a:buClr>
                <a:schemeClr val="dk1"/>
              </a:buClr>
              <a:buSzPts val="2000"/>
              <a:buFont typeface="Trebuchet MS"/>
              <a:buChar char="•"/>
            </a:pPr>
            <a:r>
              <a:rPr b="0" i="0" lang="de-DE" sz="2000" u="none" cap="none" strike="noStrike">
                <a:solidFill>
                  <a:schemeClr val="dk1"/>
                </a:solidFill>
                <a:highlight>
                  <a:schemeClr val="lt1"/>
                </a:highlight>
                <a:latin typeface="Trebuchet MS"/>
                <a:ea typeface="Trebuchet MS"/>
                <a:cs typeface="Trebuchet MS"/>
                <a:sym typeface="Trebuchet MS"/>
              </a:rPr>
              <a:t>Kontrolle und Überwachung</a:t>
            </a:r>
            <a:endParaRPr b="0" i="0" sz="2000" u="none" cap="none" strike="noStrike">
              <a:solidFill>
                <a:schemeClr val="dk1"/>
              </a:solidFill>
              <a:highlight>
                <a:schemeClr val="lt1"/>
              </a:highlight>
              <a:latin typeface="Trebuchet MS"/>
              <a:ea typeface="Trebuchet MS"/>
              <a:cs typeface="Trebuchet MS"/>
              <a:sym typeface="Trebuchet MS"/>
            </a:endParaRPr>
          </a:p>
        </p:txBody>
      </p:sp>
      <p:sp>
        <p:nvSpPr>
          <p:cNvPr id="445" name="Google Shape;445;g278c926febb_0_0"/>
          <p:cNvSpPr txBox="1"/>
          <p:nvPr>
            <p:ph type="title"/>
          </p:nvPr>
        </p:nvSpPr>
        <p:spPr>
          <a:xfrm>
            <a:off x="359999" y="180000"/>
            <a:ext cx="91374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b="1" lang="de-DE">
                <a:highlight>
                  <a:schemeClr val="lt1"/>
                </a:highlight>
              </a:rPr>
              <a:t>Nachhaltige Digitalisierung</a:t>
            </a:r>
            <a:endParaRPr b="1">
              <a:highlight>
                <a:schemeClr val="lt1"/>
              </a:highlight>
            </a:endParaRPr>
          </a:p>
        </p:txBody>
      </p:sp>
      <p:sp>
        <p:nvSpPr>
          <p:cNvPr id="446" name="Google Shape;446;g278c926febb_0_0"/>
          <p:cNvSpPr txBox="1"/>
          <p:nvPr>
            <p:ph idx="3" type="body"/>
          </p:nvPr>
        </p:nvSpPr>
        <p:spPr>
          <a:xfrm>
            <a:off x="0" y="1402574"/>
            <a:ext cx="5476500" cy="3293700"/>
          </a:xfrm>
          <a:prstGeom prst="rect">
            <a:avLst/>
          </a:prstGeom>
          <a:noFill/>
          <a:ln>
            <a:noFill/>
          </a:ln>
        </p:spPr>
        <p:txBody>
          <a:bodyPr anchorCtr="0" anchor="t" bIns="45700" lIns="91425" spcFirstLastPara="1" rIns="91425" wrap="square" tIns="45700">
            <a:noAutofit/>
          </a:bodyPr>
          <a:lstStyle/>
          <a:p>
            <a:pPr indent="0" lvl="0" marL="50800" rtl="0" algn="l">
              <a:lnSpc>
                <a:spcPct val="90000"/>
              </a:lnSpc>
              <a:spcBef>
                <a:spcPts val="1000"/>
              </a:spcBef>
              <a:spcAft>
                <a:spcPts val="0"/>
              </a:spcAft>
              <a:buSzPts val="2800"/>
              <a:buNone/>
            </a:pPr>
            <a:r>
              <a:rPr b="1" lang="de-DE" sz="2000">
                <a:highlight>
                  <a:schemeClr val="lt1"/>
                </a:highlight>
                <a:latin typeface="Trebuchet MS"/>
                <a:ea typeface="Trebuchet MS"/>
                <a:cs typeface="Trebuchet MS"/>
                <a:sym typeface="Trebuchet MS"/>
              </a:rPr>
              <a:t>Mögliche Vorteile</a:t>
            </a:r>
            <a:endParaRPr sz="2000">
              <a:highlight>
                <a:schemeClr val="lt1"/>
              </a:highlight>
              <a:latin typeface="Trebuchet MS"/>
              <a:ea typeface="Trebuchet MS"/>
              <a:cs typeface="Trebuchet MS"/>
              <a:sym typeface="Trebuchet MS"/>
            </a:endParaRPr>
          </a:p>
          <a:p>
            <a:pPr indent="-355600" lvl="0" marL="457200" rtl="0" algn="l">
              <a:lnSpc>
                <a:spcPct val="90000"/>
              </a:lnSpc>
              <a:spcBef>
                <a:spcPts val="1000"/>
              </a:spcBef>
              <a:spcAft>
                <a:spcPts val="0"/>
              </a:spcAft>
              <a:buSzPts val="2000"/>
              <a:buFont typeface="Trebuchet MS"/>
              <a:buChar char="•"/>
            </a:pPr>
            <a:r>
              <a:rPr lang="de-DE" sz="2000">
                <a:highlight>
                  <a:schemeClr val="lt1"/>
                </a:highlight>
                <a:latin typeface="Trebuchet MS"/>
                <a:ea typeface="Trebuchet MS"/>
                <a:cs typeface="Trebuchet MS"/>
                <a:sym typeface="Trebuchet MS"/>
              </a:rPr>
              <a:t>Einfachere, sichere Abläufe </a:t>
            </a:r>
            <a:endParaRPr sz="2000">
              <a:highlight>
                <a:schemeClr val="lt1"/>
              </a:highlight>
              <a:latin typeface="Trebuchet MS"/>
              <a:ea typeface="Trebuchet MS"/>
              <a:cs typeface="Trebuchet MS"/>
              <a:sym typeface="Trebuchet MS"/>
            </a:endParaRPr>
          </a:p>
          <a:p>
            <a:pPr indent="-355600" lvl="0" marL="457200" rtl="0" algn="l">
              <a:lnSpc>
                <a:spcPct val="90000"/>
              </a:lnSpc>
              <a:spcBef>
                <a:spcPts val="1000"/>
              </a:spcBef>
              <a:spcAft>
                <a:spcPts val="0"/>
              </a:spcAft>
              <a:buSzPts val="2000"/>
              <a:buFont typeface="Trebuchet MS"/>
              <a:buChar char="•"/>
            </a:pPr>
            <a:r>
              <a:rPr lang="de-DE" sz="2000">
                <a:highlight>
                  <a:schemeClr val="lt1"/>
                </a:highlight>
                <a:latin typeface="Trebuchet MS"/>
                <a:ea typeface="Trebuchet MS"/>
                <a:cs typeface="Trebuchet MS"/>
                <a:sym typeface="Trebuchet MS"/>
              </a:rPr>
              <a:t>Neue Arbeitszeit- und Arbeitsplatzmodelle entstehen</a:t>
            </a:r>
            <a:endParaRPr sz="2000">
              <a:highlight>
                <a:schemeClr val="lt1"/>
              </a:highlight>
              <a:latin typeface="Trebuchet MS"/>
              <a:ea typeface="Trebuchet MS"/>
              <a:cs typeface="Trebuchet MS"/>
              <a:sym typeface="Trebuchet MS"/>
            </a:endParaRPr>
          </a:p>
          <a:p>
            <a:pPr indent="-355600" lvl="0" marL="457200" rtl="0" algn="l">
              <a:lnSpc>
                <a:spcPct val="90000"/>
              </a:lnSpc>
              <a:spcBef>
                <a:spcPts val="1000"/>
              </a:spcBef>
              <a:spcAft>
                <a:spcPts val="0"/>
              </a:spcAft>
              <a:buSzPts val="2000"/>
              <a:buFont typeface="Trebuchet MS"/>
              <a:buChar char="•"/>
            </a:pPr>
            <a:r>
              <a:rPr lang="de-DE" sz="2000">
                <a:highlight>
                  <a:schemeClr val="lt1"/>
                </a:highlight>
                <a:latin typeface="Trebuchet MS"/>
                <a:ea typeface="Trebuchet MS"/>
                <a:cs typeface="Trebuchet MS"/>
                <a:sym typeface="Trebuchet MS"/>
              </a:rPr>
              <a:t>Schelle Übertragung und Verarbeitung von Informationen  werden möglich</a:t>
            </a:r>
            <a:endParaRPr sz="2000">
              <a:highlight>
                <a:schemeClr val="lt1"/>
              </a:highlight>
              <a:latin typeface="Trebuchet MS"/>
              <a:ea typeface="Trebuchet MS"/>
              <a:cs typeface="Trebuchet MS"/>
              <a:sym typeface="Trebuchet MS"/>
            </a:endParaRPr>
          </a:p>
          <a:p>
            <a:pPr indent="-355600" lvl="0" marL="457200" rtl="0" algn="l">
              <a:lnSpc>
                <a:spcPct val="90000"/>
              </a:lnSpc>
              <a:spcBef>
                <a:spcPts val="1000"/>
              </a:spcBef>
              <a:spcAft>
                <a:spcPts val="0"/>
              </a:spcAft>
              <a:buSzPts val="2000"/>
              <a:buChar char="•"/>
            </a:pPr>
            <a:r>
              <a:rPr lang="de-DE" sz="2000">
                <a:highlight>
                  <a:schemeClr val="lt1"/>
                </a:highlight>
                <a:latin typeface="Trebuchet MS"/>
                <a:ea typeface="Trebuchet MS"/>
                <a:cs typeface="Trebuchet MS"/>
                <a:sym typeface="Trebuchet MS"/>
              </a:rPr>
              <a:t>Optimierung von Produkten/Prozessen</a:t>
            </a:r>
            <a:endParaRPr sz="2000">
              <a:highlight>
                <a:schemeClr val="lt1"/>
              </a:highlight>
              <a:latin typeface="Trebuchet MS"/>
              <a:ea typeface="Trebuchet MS"/>
              <a:cs typeface="Trebuchet MS"/>
              <a:sym typeface="Trebuchet MS"/>
            </a:endParaRPr>
          </a:p>
          <a:p>
            <a:pPr indent="-355600" lvl="0" marL="457200" rtl="0" algn="l">
              <a:lnSpc>
                <a:spcPct val="90000"/>
              </a:lnSpc>
              <a:spcBef>
                <a:spcPts val="1000"/>
              </a:spcBef>
              <a:spcAft>
                <a:spcPts val="0"/>
              </a:spcAft>
              <a:buSzPts val="2000"/>
              <a:buFont typeface="Trebuchet MS"/>
              <a:buChar char="•"/>
            </a:pPr>
            <a:r>
              <a:rPr lang="de-DE" sz="2000">
                <a:highlight>
                  <a:schemeClr val="lt1"/>
                </a:highlight>
                <a:latin typeface="Trebuchet MS"/>
                <a:ea typeface="Trebuchet MS"/>
                <a:cs typeface="Trebuchet MS"/>
                <a:sym typeface="Trebuchet MS"/>
              </a:rPr>
              <a:t>Entlastung von monotonen Tätigkeiten</a:t>
            </a:r>
            <a:endParaRPr sz="2000">
              <a:highlight>
                <a:schemeClr val="lt1"/>
              </a:highlight>
              <a:latin typeface="Trebuchet MS"/>
              <a:ea typeface="Trebuchet MS"/>
              <a:cs typeface="Trebuchet MS"/>
              <a:sym typeface="Trebuchet MS"/>
            </a:endParaRPr>
          </a:p>
        </p:txBody>
      </p:sp>
      <p:sp>
        <p:nvSpPr>
          <p:cNvPr id="447" name="Google Shape;447;g278c926febb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448" name="Google Shape;448;g278c926febb_0_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sp>
        <p:nvSpPr>
          <p:cNvPr id="449" name="Google Shape;449;g278c926febb_0_0"/>
          <p:cNvSpPr txBox="1"/>
          <p:nvPr/>
        </p:nvSpPr>
        <p:spPr>
          <a:xfrm>
            <a:off x="2847395" y="6284597"/>
            <a:ext cx="4219200" cy="557400"/>
          </a:xfrm>
          <a:prstGeom prst="rect">
            <a:avLst/>
          </a:prstGeom>
          <a:noFill/>
          <a:ln>
            <a:noFill/>
          </a:ln>
        </p:spPr>
        <p:txBody>
          <a:bodyPr anchorCtr="0" anchor="ctr" bIns="45700" lIns="91425" spcFirstLastPara="1" rIns="91425" wrap="square" tIns="45700">
            <a:normAutofit/>
          </a:bodyPr>
          <a:lstStyle/>
          <a:p>
            <a:pPr indent="-35999" lvl="0" marL="35999" marR="0" rtl="0" algn="l">
              <a:lnSpc>
                <a:spcPct val="90000"/>
              </a:lnSpc>
              <a:spcBef>
                <a:spcPts val="0"/>
              </a:spcBef>
              <a:spcAft>
                <a:spcPts val="0"/>
              </a:spcAft>
              <a:buClr>
                <a:srgbClr val="888888"/>
              </a:buClr>
              <a:buSzPts val="1200"/>
              <a:buFont typeface="Arial"/>
              <a:buNone/>
            </a:pPr>
            <a:r>
              <a:rPr b="0" i="0" lang="de-DE" sz="1220" u="none" cap="none" strike="noStrike">
                <a:solidFill>
                  <a:schemeClr val="lt1"/>
                </a:solidFill>
                <a:latin typeface="Trebuchet MS"/>
                <a:ea typeface="Trebuchet MS"/>
                <a:cs typeface="Trebuchet MS"/>
                <a:sym typeface="Trebuchet MS"/>
              </a:rPr>
              <a:t>Beton- und Stahlbetonbau sowie Betonfertigteilbau</a:t>
            </a:r>
            <a:endParaRPr b="0" i="0" sz="1220" u="none" cap="none" strike="noStrike">
              <a:solidFill>
                <a:schemeClr val="lt1"/>
              </a:solidFill>
              <a:latin typeface="Trebuchet MS"/>
              <a:ea typeface="Trebuchet MS"/>
              <a:cs typeface="Trebuchet MS"/>
              <a:sym typeface="Trebuchet MS"/>
            </a:endParaRPr>
          </a:p>
        </p:txBody>
      </p:sp>
      <p:sp>
        <p:nvSpPr>
          <p:cNvPr id="450" name="Google Shape;450;g278c926febb_0_0"/>
          <p:cNvSpPr txBox="1"/>
          <p:nvPr>
            <p:ph idx="11" type="ftr"/>
          </p:nvPr>
        </p:nvSpPr>
        <p:spPr>
          <a:xfrm>
            <a:off x="8530542" y="6258585"/>
            <a:ext cx="33705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Quelle: Pixabay</a:t>
            </a:r>
            <a:endParaRPr/>
          </a:p>
        </p:txBody>
      </p:sp>
      <p:sp>
        <p:nvSpPr>
          <p:cNvPr id="451" name="Google Shape;451;g278c926febb_0_0"/>
          <p:cNvSpPr/>
          <p:nvPr/>
        </p:nvSpPr>
        <p:spPr>
          <a:xfrm>
            <a:off x="294300" y="5058323"/>
            <a:ext cx="11768400" cy="10065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336550" lvl="0" marL="342900" marR="0" rtl="0" algn="l">
              <a:lnSpc>
                <a:spcPct val="100000"/>
              </a:lnSpc>
              <a:spcBef>
                <a:spcPts val="0"/>
              </a:spcBef>
              <a:spcAft>
                <a:spcPts val="0"/>
              </a:spcAft>
              <a:buClr>
                <a:srgbClr val="FF0000"/>
              </a:buClr>
              <a:buSzPts val="2000"/>
              <a:buFont typeface="Arial"/>
              <a:buChar char="•"/>
            </a:pPr>
            <a:r>
              <a:rPr b="1" i="0" lang="de-DE" sz="2000" u="none" cap="none" strike="noStrike">
                <a:solidFill>
                  <a:srgbClr val="FF0000"/>
                </a:solidFill>
                <a:latin typeface="Arial"/>
                <a:ea typeface="Arial"/>
                <a:cs typeface="Arial"/>
                <a:sym typeface="Arial"/>
              </a:rPr>
              <a:t>Welche Vorteile der Digitalisierung werden genutzt? </a:t>
            </a:r>
            <a:endParaRPr b="1" i="0" sz="2000" u="none" cap="none" strike="noStrike">
              <a:solidFill>
                <a:srgbClr val="FF0000"/>
              </a:solidFill>
              <a:latin typeface="Arial"/>
              <a:ea typeface="Arial"/>
              <a:cs typeface="Arial"/>
              <a:sym typeface="Arial"/>
            </a:endParaRPr>
          </a:p>
          <a:p>
            <a:pPr indent="-336550" lvl="0" marL="342900" marR="0" rtl="0" algn="l">
              <a:lnSpc>
                <a:spcPct val="100000"/>
              </a:lnSpc>
              <a:spcBef>
                <a:spcPts val="0"/>
              </a:spcBef>
              <a:spcAft>
                <a:spcPts val="0"/>
              </a:spcAft>
              <a:buClr>
                <a:srgbClr val="FF0000"/>
              </a:buClr>
              <a:buSzPts val="2000"/>
              <a:buFont typeface="Arial"/>
              <a:buChar char="•"/>
            </a:pPr>
            <a:r>
              <a:rPr b="1" i="0" lang="de-DE" sz="2000" u="none" cap="none" strike="noStrike">
                <a:solidFill>
                  <a:srgbClr val="FF0000"/>
                </a:solidFill>
                <a:latin typeface="Arial"/>
                <a:ea typeface="Arial"/>
                <a:cs typeface="Arial"/>
                <a:sym typeface="Arial"/>
              </a:rPr>
              <a:t>Welche Veränderungen sind noch geplant?</a:t>
            </a:r>
            <a:endParaRPr b="1" i="0" sz="2000" u="none" cap="none" strike="noStrike">
              <a:solidFill>
                <a:srgbClr val="FF0000"/>
              </a:solidFill>
              <a:latin typeface="Arial"/>
              <a:ea typeface="Arial"/>
              <a:cs typeface="Arial"/>
              <a:sym typeface="Arial"/>
            </a:endParaRPr>
          </a:p>
          <a:p>
            <a:pPr indent="-336550" lvl="0" marL="342900" marR="0" rtl="0" algn="l">
              <a:lnSpc>
                <a:spcPct val="100000"/>
              </a:lnSpc>
              <a:spcBef>
                <a:spcPts val="0"/>
              </a:spcBef>
              <a:spcAft>
                <a:spcPts val="0"/>
              </a:spcAft>
              <a:buClr>
                <a:srgbClr val="FF0000"/>
              </a:buClr>
              <a:buSzPts val="2000"/>
              <a:buFont typeface="Arial"/>
              <a:buChar char="•"/>
            </a:pPr>
            <a:r>
              <a:rPr b="1" i="0" lang="de-DE" sz="2000" u="none" cap="none" strike="noStrike">
                <a:solidFill>
                  <a:srgbClr val="FF0000"/>
                </a:solidFill>
                <a:latin typeface="Arial"/>
                <a:ea typeface="Arial"/>
                <a:cs typeface="Arial"/>
                <a:sym typeface="Arial"/>
              </a:rPr>
              <a:t>Wie geht Ihr Ausbildungsbetrieb bei der Einführung digitaler Technologien vor?</a:t>
            </a:r>
            <a:endParaRPr b="1" i="0" sz="2000" u="none" cap="none" strike="noStrike">
              <a:solidFill>
                <a:srgbClr val="FF0000"/>
              </a:solidFill>
              <a:latin typeface="Arial"/>
              <a:ea typeface="Arial"/>
              <a:cs typeface="Arial"/>
              <a:sym typeface="Arial"/>
            </a:endParaRPr>
          </a:p>
        </p:txBody>
      </p:sp>
      <p:cxnSp>
        <p:nvCxnSpPr>
          <p:cNvPr id="452" name="Google Shape;452;g278c926febb_0_0"/>
          <p:cNvCxnSpPr/>
          <p:nvPr/>
        </p:nvCxnSpPr>
        <p:spPr>
          <a:xfrm rot="10800000">
            <a:off x="0" y="1316940"/>
            <a:ext cx="1296600" cy="2700"/>
          </a:xfrm>
          <a:prstGeom prst="straightConnector1">
            <a:avLst/>
          </a:prstGeom>
          <a:noFill/>
          <a:ln cap="flat" cmpd="sng" w="38100">
            <a:solidFill>
              <a:srgbClr val="FF7E79"/>
            </a:solidFill>
            <a:prstDash val="solid"/>
            <a:round/>
            <a:headEnd len="sm" w="sm" type="none"/>
            <a:tailEnd len="sm" w="sm" type="none"/>
          </a:ln>
        </p:spPr>
      </p:cxnSp>
      <p:cxnSp>
        <p:nvCxnSpPr>
          <p:cNvPr id="453" name="Google Shape;453;g278c926febb_0_0"/>
          <p:cNvCxnSpPr/>
          <p:nvPr/>
        </p:nvCxnSpPr>
        <p:spPr>
          <a:xfrm flipH="1">
            <a:off x="7925700" y="1313602"/>
            <a:ext cx="4211100" cy="600"/>
          </a:xfrm>
          <a:prstGeom prst="straightConnector1">
            <a:avLst/>
          </a:prstGeom>
          <a:noFill/>
          <a:ln cap="flat" cmpd="sng" w="38100">
            <a:solidFill>
              <a:srgbClr val="FF7E79"/>
            </a:solidFill>
            <a:prstDash val="solid"/>
            <a:round/>
            <a:headEnd len="sm" w="sm" type="none"/>
            <a:tailEnd len="sm" w="sm" type="none"/>
          </a:ln>
          <a:effectLst>
            <a:reflection blurRad="0" dir="5400000" dist="38100" endA="0" endPos="30000" fadeDir="5400012" kx="0" rotWithShape="0" algn="bl" stPos="0" sy="-100000" ky="0"/>
          </a:effectLst>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g25be34df3b4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460" name="Google Shape;460;g25be34df3b4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461" name="Google Shape;461;g25be34df3b4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462" name="Google Shape;462;g25be34df3b4_0_0"/>
          <p:cNvSpPr txBox="1"/>
          <p:nvPr/>
        </p:nvSpPr>
        <p:spPr>
          <a:xfrm>
            <a:off x="6425612" y="3335413"/>
            <a:ext cx="1821300" cy="400200"/>
          </a:xfrm>
          <a:prstGeom prst="rect">
            <a:avLst/>
          </a:prstGeom>
          <a:solidFill>
            <a:srgbClr val="0096FF"/>
          </a:solidFill>
          <a:ln>
            <a:noFill/>
          </a:ln>
          <a:effectLst>
            <a:outerShdw blurRad="57150" rotWithShape="0" algn="bl" dir="5400000" dist="19050">
              <a:srgbClr val="000000">
                <a:alpha val="47450"/>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Analyse</a:t>
            </a:r>
            <a:endParaRPr b="1" i="0" sz="2000" u="none" cap="none" strike="noStrike">
              <a:solidFill>
                <a:schemeClr val="lt1"/>
              </a:solidFill>
              <a:latin typeface="Arial"/>
              <a:ea typeface="Arial"/>
              <a:cs typeface="Arial"/>
              <a:sym typeface="Arial"/>
            </a:endParaRPr>
          </a:p>
        </p:txBody>
      </p:sp>
      <p:sp>
        <p:nvSpPr>
          <p:cNvPr id="463" name="Google Shape;463;g25be34df3b4_0_0"/>
          <p:cNvSpPr txBox="1"/>
          <p:nvPr/>
        </p:nvSpPr>
        <p:spPr>
          <a:xfrm>
            <a:off x="8346662" y="3335413"/>
            <a:ext cx="1821300" cy="400200"/>
          </a:xfrm>
          <a:prstGeom prst="rect">
            <a:avLst/>
          </a:prstGeom>
          <a:solidFill>
            <a:srgbClr val="0432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Ziele</a:t>
            </a:r>
            <a:endParaRPr b="0" i="0" sz="1400" u="none" cap="none" strike="noStrike">
              <a:solidFill>
                <a:srgbClr val="000000"/>
              </a:solidFill>
              <a:latin typeface="Arial"/>
              <a:ea typeface="Arial"/>
              <a:cs typeface="Arial"/>
              <a:sym typeface="Arial"/>
            </a:endParaRPr>
          </a:p>
        </p:txBody>
      </p:sp>
      <p:sp>
        <p:nvSpPr>
          <p:cNvPr id="464" name="Google Shape;464;g25be34df3b4_0_0"/>
          <p:cNvSpPr txBox="1"/>
          <p:nvPr/>
        </p:nvSpPr>
        <p:spPr>
          <a:xfrm>
            <a:off x="10267712" y="3335412"/>
            <a:ext cx="1821300" cy="400200"/>
          </a:xfrm>
          <a:prstGeom prst="rect">
            <a:avLst/>
          </a:prstGeom>
          <a:solidFill>
            <a:srgbClr val="9437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Maßnahmen</a:t>
            </a:r>
            <a:endParaRPr b="1" i="0" sz="2000" u="none" cap="none" strike="noStrike">
              <a:solidFill>
                <a:schemeClr val="lt1"/>
              </a:solidFill>
              <a:latin typeface="Arial"/>
              <a:ea typeface="Arial"/>
              <a:cs typeface="Arial"/>
              <a:sym typeface="Arial"/>
            </a:endParaRPr>
          </a:p>
        </p:txBody>
      </p:sp>
      <p:sp>
        <p:nvSpPr>
          <p:cNvPr id="465" name="Google Shape;465;g25be34df3b4_0_0"/>
          <p:cNvSpPr/>
          <p:nvPr/>
        </p:nvSpPr>
        <p:spPr>
          <a:xfrm>
            <a:off x="6425613" y="1454200"/>
            <a:ext cx="5663399" cy="1178250"/>
          </a:xfrm>
          <a:prstGeom prst="flowChartExtract">
            <a:avLst/>
          </a:prstGeom>
          <a:solidFill>
            <a:srgbClr val="F1C232"/>
          </a:solidFill>
          <a:ln cap="flat" cmpd="sng" w="9525">
            <a:solidFill>
              <a:schemeClr val="dk2"/>
            </a:solidFill>
            <a:prstDash val="solid"/>
            <a:round/>
            <a:headEnd len="sm" w="sm" type="none"/>
            <a:tailEnd len="sm" w="sm" type="none"/>
          </a:ln>
        </p:spPr>
        <p:txBody>
          <a:bodyPr anchorCtr="0" anchor="ctr" bIns="288000"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Arial"/>
                <a:ea typeface="Arial"/>
                <a:cs typeface="Arial"/>
                <a:sym typeface="Arial"/>
              </a:rPr>
              <a:t>Nachhaltigkeits- strategie</a:t>
            </a:r>
            <a:endParaRPr b="1" i="0" sz="2000" u="none" cap="none" strike="noStrike">
              <a:solidFill>
                <a:srgbClr val="000000"/>
              </a:solidFill>
              <a:latin typeface="Arial"/>
              <a:ea typeface="Arial"/>
              <a:cs typeface="Arial"/>
              <a:sym typeface="Arial"/>
            </a:endParaRPr>
          </a:p>
        </p:txBody>
      </p:sp>
      <p:sp>
        <p:nvSpPr>
          <p:cNvPr id="466" name="Google Shape;466;g25be34df3b4_0_0"/>
          <p:cNvSpPr/>
          <p:nvPr/>
        </p:nvSpPr>
        <p:spPr>
          <a:xfrm>
            <a:off x="6461977" y="3895854"/>
            <a:ext cx="5627100" cy="1122600"/>
          </a:xfrm>
          <a:prstGeom prst="rect">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Lieferkette, Energie und Ressourcen, Produkte, Recycling,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Mitarbeiter*innen, Gesellschafter*innen, Eigentümer*innen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Gleichberechtigung, </a:t>
            </a:r>
            <a:r>
              <a:rPr b="0" i="0" lang="de-DE" sz="1600" u="none" cap="none" strike="noStrike">
                <a:solidFill>
                  <a:schemeClr val="lt1"/>
                </a:solidFill>
                <a:latin typeface="Arial"/>
                <a:ea typeface="Arial"/>
                <a:cs typeface="Arial"/>
                <a:sym typeface="Arial"/>
              </a:rPr>
              <a:t>Arbeitssicherheit</a:t>
            </a:r>
            <a:r>
              <a:rPr b="0" i="0" lang="de-DE" sz="1400" u="none" cap="none" strike="noStrike">
                <a:solidFill>
                  <a:schemeClr val="lt1"/>
                </a:solidFill>
                <a:latin typeface="Arial"/>
                <a:ea typeface="Arial"/>
                <a:cs typeface="Arial"/>
                <a:sym typeface="Arial"/>
              </a:rPr>
              <a:t>,  Weiterbildung, Ausbildung</a:t>
            </a:r>
            <a:endParaRPr b="0" i="0" sz="1400" u="none" cap="none" strike="noStrike">
              <a:solidFill>
                <a:srgbClr val="000000"/>
              </a:solidFill>
              <a:latin typeface="Arial"/>
              <a:ea typeface="Arial"/>
              <a:cs typeface="Arial"/>
              <a:sym typeface="Arial"/>
            </a:endParaRPr>
          </a:p>
        </p:txBody>
      </p:sp>
      <p:sp>
        <p:nvSpPr>
          <p:cNvPr id="467" name="Google Shape;467;g25be34df3b4_0_0"/>
          <p:cNvSpPr txBox="1"/>
          <p:nvPr/>
        </p:nvSpPr>
        <p:spPr>
          <a:xfrm>
            <a:off x="7199169" y="2741183"/>
            <a:ext cx="1821300" cy="400200"/>
          </a:xfrm>
          <a:prstGeom prst="rect">
            <a:avLst/>
          </a:prstGeom>
          <a:solidFill>
            <a:srgbClr val="FF2F92"/>
          </a:solidFill>
          <a:ln>
            <a:noFill/>
          </a:ln>
          <a:effectLst>
            <a:outerShdw blurRad="57150" rotWithShape="0" algn="bl" dir="5400000" dist="19050">
              <a:srgbClr val="000000">
                <a:alpha val="47450"/>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Kennzahlen</a:t>
            </a:r>
            <a:endParaRPr b="1" i="0" sz="2000" u="none" cap="none" strike="noStrike">
              <a:solidFill>
                <a:schemeClr val="lt1"/>
              </a:solidFill>
              <a:latin typeface="Arial"/>
              <a:ea typeface="Arial"/>
              <a:cs typeface="Arial"/>
              <a:sym typeface="Arial"/>
            </a:endParaRPr>
          </a:p>
        </p:txBody>
      </p:sp>
      <p:sp>
        <p:nvSpPr>
          <p:cNvPr id="468" name="Google Shape;468;g25be34df3b4_0_0"/>
          <p:cNvSpPr txBox="1"/>
          <p:nvPr/>
        </p:nvSpPr>
        <p:spPr>
          <a:xfrm>
            <a:off x="9682179" y="2741183"/>
            <a:ext cx="1821300" cy="400200"/>
          </a:xfrm>
          <a:prstGeom prst="rect">
            <a:avLst/>
          </a:prstGeom>
          <a:solidFill>
            <a:srgbClr val="FF40FF"/>
          </a:solidFill>
          <a:ln>
            <a:noFill/>
          </a:ln>
          <a:effectLst>
            <a:outerShdw blurRad="57150" rotWithShape="0" algn="bl" dir="5400000" dist="19050">
              <a:srgbClr val="000000">
                <a:alpha val="47450"/>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Bewertung</a:t>
            </a:r>
            <a:endParaRPr b="1" i="0" sz="2000" u="none" cap="none" strike="noStrike">
              <a:solidFill>
                <a:schemeClr val="lt1"/>
              </a:solidFill>
              <a:latin typeface="Arial"/>
              <a:ea typeface="Arial"/>
              <a:cs typeface="Arial"/>
              <a:sym typeface="Arial"/>
            </a:endParaRPr>
          </a:p>
        </p:txBody>
      </p:sp>
      <p:pic>
        <p:nvPicPr>
          <p:cNvPr id="469" name="Google Shape;469;g25be34df3b4_0_0"/>
          <p:cNvPicPr preferRelativeResize="0"/>
          <p:nvPr/>
        </p:nvPicPr>
        <p:blipFill rotWithShape="1">
          <a:blip r:embed="rId3">
            <a:alphaModFix/>
          </a:blip>
          <a:srcRect b="0" l="0" r="0" t="0"/>
          <a:stretch/>
        </p:blipFill>
        <p:spPr>
          <a:xfrm>
            <a:off x="72050" y="1469757"/>
            <a:ext cx="6357067" cy="4589516"/>
          </a:xfrm>
          <a:prstGeom prst="rect">
            <a:avLst/>
          </a:prstGeom>
          <a:noFill/>
          <a:ln>
            <a:noFill/>
          </a:ln>
        </p:spPr>
      </p:pic>
      <p:sp>
        <p:nvSpPr>
          <p:cNvPr id="470" name="Google Shape;470;g25be34df3b4_0_0"/>
          <p:cNvSpPr/>
          <p:nvPr/>
        </p:nvSpPr>
        <p:spPr>
          <a:xfrm>
            <a:off x="5385900" y="5228225"/>
            <a:ext cx="6703200" cy="8466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342900" lvl="0" marL="457200" marR="0" rtl="0" algn="l">
              <a:lnSpc>
                <a:spcPct val="100000"/>
              </a:lnSpc>
              <a:spcBef>
                <a:spcPts val="0"/>
              </a:spcBef>
              <a:spcAft>
                <a:spcPts val="0"/>
              </a:spcAft>
              <a:buClr>
                <a:srgbClr val="FF0000"/>
              </a:buClr>
              <a:buSzPts val="1800"/>
              <a:buFont typeface="Arial"/>
              <a:buChar char="●"/>
            </a:pPr>
            <a:r>
              <a:rPr b="1" i="0" lang="de-DE" sz="1800" u="none" cap="none" strike="noStrike">
                <a:solidFill>
                  <a:srgbClr val="FF0000"/>
                </a:solidFill>
                <a:latin typeface="Arial"/>
                <a:ea typeface="Arial"/>
                <a:cs typeface="Arial"/>
                <a:sym typeface="Arial"/>
              </a:rPr>
              <a:t>Welche Rolle spielen die SDG für Ihr Unternehmen</a:t>
            </a:r>
            <a:endParaRPr b="0" i="0" sz="1800" u="none" cap="none" strike="noStrike">
              <a:solidFill>
                <a:srgbClr val="FF0000"/>
              </a:solidFill>
              <a:latin typeface="Arial"/>
              <a:ea typeface="Arial"/>
              <a:cs typeface="Arial"/>
              <a:sym typeface="Arial"/>
            </a:endParaRPr>
          </a:p>
          <a:p>
            <a:pPr indent="-342900" lvl="0" marL="457200" marR="0" rtl="0" algn="l">
              <a:lnSpc>
                <a:spcPct val="100000"/>
              </a:lnSpc>
              <a:spcBef>
                <a:spcPts val="0"/>
              </a:spcBef>
              <a:spcAft>
                <a:spcPts val="0"/>
              </a:spcAft>
              <a:buClr>
                <a:srgbClr val="FF0000"/>
              </a:buClr>
              <a:buSzPts val="1800"/>
              <a:buFont typeface="Arial"/>
              <a:buChar char="●"/>
            </a:pPr>
            <a:r>
              <a:rPr b="1" i="0" lang="de-DE" sz="1800" u="none" cap="none" strike="noStrike">
                <a:solidFill>
                  <a:srgbClr val="FF0000"/>
                </a:solidFill>
                <a:latin typeface="Arial"/>
                <a:ea typeface="Arial"/>
                <a:cs typeface="Arial"/>
                <a:sym typeface="Arial"/>
              </a:rPr>
              <a:t>Wie stellen Sie Ihr Unternehmen für die Zukunft auf?</a:t>
            </a:r>
            <a:endParaRPr b="1" i="0" sz="1800" u="none" cap="none" strike="noStrike">
              <a:solidFill>
                <a:srgbClr val="FF0000"/>
              </a:solidFill>
              <a:latin typeface="Arial"/>
              <a:ea typeface="Arial"/>
              <a:cs typeface="Arial"/>
              <a:sym typeface="Arial"/>
            </a:endParaRPr>
          </a:p>
        </p:txBody>
      </p:sp>
      <p:sp>
        <p:nvSpPr>
          <p:cNvPr id="471" name="Google Shape;471;g25be34df3b4_0_0"/>
          <p:cNvSpPr txBox="1"/>
          <p:nvPr/>
        </p:nvSpPr>
        <p:spPr>
          <a:xfrm>
            <a:off x="3044445" y="6284597"/>
            <a:ext cx="4219200" cy="557400"/>
          </a:xfrm>
          <a:prstGeom prst="rect">
            <a:avLst/>
          </a:prstGeom>
          <a:noFill/>
          <a:ln>
            <a:noFill/>
          </a:ln>
        </p:spPr>
        <p:txBody>
          <a:bodyPr anchorCtr="0" anchor="ctr" bIns="45700" lIns="91425" spcFirstLastPara="1" rIns="91425" wrap="square" tIns="45700">
            <a:normAutofit/>
          </a:bodyPr>
          <a:lstStyle/>
          <a:p>
            <a:pPr indent="-35999" lvl="0" marL="35999" marR="0" rtl="0" algn="l">
              <a:lnSpc>
                <a:spcPct val="90000"/>
              </a:lnSpc>
              <a:spcBef>
                <a:spcPts val="0"/>
              </a:spcBef>
              <a:spcAft>
                <a:spcPts val="0"/>
              </a:spcAft>
              <a:buClr>
                <a:srgbClr val="888888"/>
              </a:buClr>
              <a:buSzPts val="1200"/>
              <a:buFont typeface="Arial"/>
              <a:buNone/>
            </a:pPr>
            <a:r>
              <a:rPr b="0" i="0" lang="de-DE" sz="1220" u="none" cap="none" strike="noStrike">
                <a:solidFill>
                  <a:schemeClr val="lt1"/>
                </a:solidFill>
                <a:latin typeface="Trebuchet MS"/>
                <a:ea typeface="Trebuchet MS"/>
                <a:cs typeface="Trebuchet MS"/>
                <a:sym typeface="Trebuchet MS"/>
              </a:rPr>
              <a:t>Beton- und Stahlbetonbau sowie Betonfertigteilbau</a:t>
            </a:r>
            <a:endParaRPr b="0" i="0" sz="1220" u="none" cap="none" strike="noStrike">
              <a:solidFill>
                <a:schemeClr val="lt1"/>
              </a:solidFill>
              <a:latin typeface="Trebuchet MS"/>
              <a:ea typeface="Trebuchet MS"/>
              <a:cs typeface="Trebuchet MS"/>
              <a:sym typeface="Trebuchet MS"/>
            </a:endParaRPr>
          </a:p>
        </p:txBody>
      </p:sp>
      <p:sp>
        <p:nvSpPr>
          <p:cNvPr id="472" name="Google Shape;472;g25be34df3b4_0_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g28be6ed7af9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Impressum</a:t>
            </a:r>
            <a:endParaRPr/>
          </a:p>
        </p:txBody>
      </p:sp>
      <p:sp>
        <p:nvSpPr>
          <p:cNvPr id="478" name="Google Shape;478;g28be6ed7af9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Projektagentur BBNE</a:t>
            </a:r>
            <a:endParaRPr/>
          </a:p>
        </p:txBody>
      </p:sp>
      <p:sp>
        <p:nvSpPr>
          <p:cNvPr id="479" name="Google Shape;479;g28be6ed7af9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t/>
            </a:r>
            <a:endParaRPr/>
          </a:p>
        </p:txBody>
      </p:sp>
      <p:sp>
        <p:nvSpPr>
          <p:cNvPr id="480" name="Google Shape;480;g28be6ed7af9_0_0"/>
          <p:cNvSpPr txBox="1"/>
          <p:nvPr/>
        </p:nvSpPr>
        <p:spPr>
          <a:xfrm>
            <a:off x="1147864" y="1499687"/>
            <a:ext cx="3752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Herausgeber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IZT - Institut für Zukunftsstudien 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Technologiebewertung gemeinnützige GmbH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Schopenhauerstr. 26, 14129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www.izt.de</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Projektleitung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Dr. Michael Scharp</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Forschungsleiter Bildung und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Digitale Medien am IZT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m.scharp@izt.de | T 030 80 30 88-14</a:t>
            </a:r>
            <a:endParaRPr b="0" i="0" sz="1400" u="none" cap="none" strike="noStrike">
              <a:solidFill>
                <a:srgbClr val="000000"/>
              </a:solidFill>
              <a:latin typeface="Arial"/>
              <a:ea typeface="Arial"/>
              <a:cs typeface="Arial"/>
              <a:sym typeface="Arial"/>
            </a:endParaRPr>
          </a:p>
        </p:txBody>
      </p:sp>
      <p:pic>
        <p:nvPicPr>
          <p:cNvPr descr="Ein Bild, das Text, Screenshot, Schrift, Visitenkarte enthält.&#10;&#10;Automatisch generierte Beschreibung" id="481" name="Google Shape;481;g28be6ed7af9_0_0"/>
          <p:cNvPicPr preferRelativeResize="0"/>
          <p:nvPr/>
        </p:nvPicPr>
        <p:blipFill rotWithShape="1">
          <a:blip r:embed="rId3">
            <a:alphaModFix/>
          </a:blip>
          <a:srcRect b="0" l="0" r="0" t="0"/>
          <a:stretch/>
        </p:blipFill>
        <p:spPr>
          <a:xfrm>
            <a:off x="7966583" y="4526390"/>
            <a:ext cx="2817937" cy="1427032"/>
          </a:xfrm>
          <a:prstGeom prst="rect">
            <a:avLst/>
          </a:prstGeom>
          <a:noFill/>
          <a:ln>
            <a:noFill/>
          </a:ln>
        </p:spPr>
      </p:pic>
      <p:sp>
        <p:nvSpPr>
          <p:cNvPr id="482" name="Google Shape;482;g28be6ed7af9_0_0"/>
          <p:cNvSpPr txBox="1"/>
          <p:nvPr/>
        </p:nvSpPr>
        <p:spPr>
          <a:xfrm>
            <a:off x="5590635" y="1499687"/>
            <a:ext cx="52326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Die Verantwortung der Veröffentlichung liegt bei den Autorinnen und Autoren.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1" lang="de-DE" sz="1400" u="none" cap="none" strike="noStrik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b="0" i="0" sz="1400" u="none" cap="none" strike="noStrike">
              <a:solidFill>
                <a:srgbClr val="000000"/>
              </a:solidFill>
              <a:latin typeface="Arial"/>
              <a:ea typeface="Arial"/>
              <a:cs typeface="Arial"/>
              <a:sym typeface="Arial"/>
            </a:endParaRPr>
          </a:p>
        </p:txBody>
      </p:sp>
      <p:pic>
        <p:nvPicPr>
          <p:cNvPr id="483" name="Google Shape;483;g28be6ed7af9_0_0"/>
          <p:cNvPicPr preferRelativeResize="0"/>
          <p:nvPr/>
        </p:nvPicPr>
        <p:blipFill rotWithShape="1">
          <a:blip r:embed="rId4">
            <a:alphaModFix/>
          </a:blip>
          <a:srcRect b="0" l="0" r="0" t="0"/>
          <a:stretch/>
        </p:blipFill>
        <p:spPr>
          <a:xfrm>
            <a:off x="4360249" y="4614860"/>
            <a:ext cx="2226311" cy="1000315"/>
          </a:xfrm>
          <a:prstGeom prst="rect">
            <a:avLst/>
          </a:prstGeom>
          <a:noFill/>
          <a:ln>
            <a:noFill/>
          </a:ln>
        </p:spPr>
      </p:pic>
      <p:pic>
        <p:nvPicPr>
          <p:cNvPr id="484" name="Google Shape;484;g28be6ed7af9_0_0"/>
          <p:cNvPicPr preferRelativeResize="0"/>
          <p:nvPr/>
        </p:nvPicPr>
        <p:blipFill rotWithShape="1">
          <a:blip r:embed="rId5">
            <a:alphaModFix/>
          </a:blip>
          <a:srcRect b="13613" l="0" r="0" t="6591"/>
          <a:stretch/>
        </p:blipFill>
        <p:spPr>
          <a:xfrm>
            <a:off x="1147864" y="4457792"/>
            <a:ext cx="2520876" cy="1427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26dae9e7bab_0_358"/>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25" name="Google Shape;125;g26dae9e7bab_0_358"/>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Ökologische Nachhaltigkeit des Bau- und Immobiliensektors</a:t>
            </a:r>
            <a:endParaRPr/>
          </a:p>
        </p:txBody>
      </p:sp>
      <p:sp>
        <p:nvSpPr>
          <p:cNvPr id="126" name="Google Shape;126;g26dae9e7bab_0_358"/>
          <p:cNvSpPr txBox="1"/>
          <p:nvPr>
            <p:ph idx="2" type="body"/>
          </p:nvPr>
        </p:nvSpPr>
        <p:spPr>
          <a:xfrm>
            <a:off x="72865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Quellen: BBSR 2020, DtST2021, GAfBC2019, Desatis2022 </a:t>
            </a:r>
            <a:endParaRPr/>
          </a:p>
        </p:txBody>
      </p:sp>
      <p:sp>
        <p:nvSpPr>
          <p:cNvPr id="127" name="Google Shape;127;g26dae9e7bab_0_358"/>
          <p:cNvSpPr/>
          <p:nvPr/>
        </p:nvSpPr>
        <p:spPr>
          <a:xfrm>
            <a:off x="7740336" y="1483129"/>
            <a:ext cx="3152075" cy="8619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368300" lvl="0" marL="457200" marR="0" rtl="0" algn="l">
              <a:lnSpc>
                <a:spcPct val="100000"/>
              </a:lnSpc>
              <a:spcBef>
                <a:spcPts val="0"/>
              </a:spcBef>
              <a:spcAft>
                <a:spcPts val="0"/>
              </a:spcAft>
              <a:buClr>
                <a:srgbClr val="FF0000"/>
              </a:buClr>
              <a:buSzPts val="2200"/>
              <a:buFont typeface="Arial"/>
              <a:buChar char="•"/>
            </a:pPr>
            <a:r>
              <a:rPr b="1" i="0" lang="de-DE" sz="1800" u="none" cap="none" strike="noStrike">
                <a:solidFill>
                  <a:srgbClr val="FF0000"/>
                </a:solidFill>
                <a:latin typeface="Arial"/>
                <a:ea typeface="Arial"/>
                <a:cs typeface="Arial"/>
                <a:sym typeface="Arial"/>
              </a:rPr>
              <a:t>Schätzen Sie mal….</a:t>
            </a:r>
            <a:endParaRPr b="1" i="0" sz="1600" u="none" cap="none" strike="noStrike">
              <a:solidFill>
                <a:srgbClr val="FF0000"/>
              </a:solidFill>
              <a:latin typeface="Arial"/>
              <a:ea typeface="Arial"/>
              <a:cs typeface="Arial"/>
              <a:sym typeface="Arial"/>
            </a:endParaRPr>
          </a:p>
        </p:txBody>
      </p:sp>
      <p:pic>
        <p:nvPicPr>
          <p:cNvPr id="128" name="Google Shape;128;g26dae9e7bab_0_358"/>
          <p:cNvPicPr preferRelativeResize="0"/>
          <p:nvPr/>
        </p:nvPicPr>
        <p:blipFill rotWithShape="1">
          <a:blip r:embed="rId3">
            <a:alphaModFix/>
          </a:blip>
          <a:srcRect b="0" l="0" r="0" t="0"/>
          <a:stretch/>
        </p:blipFill>
        <p:spPr>
          <a:xfrm>
            <a:off x="3350675" y="1540725"/>
            <a:ext cx="1765526" cy="1674020"/>
          </a:xfrm>
          <a:prstGeom prst="rect">
            <a:avLst/>
          </a:prstGeom>
          <a:noFill/>
          <a:ln>
            <a:noFill/>
          </a:ln>
        </p:spPr>
      </p:pic>
      <p:pic>
        <p:nvPicPr>
          <p:cNvPr id="129" name="Google Shape;129;g26dae9e7bab_0_358"/>
          <p:cNvPicPr preferRelativeResize="0"/>
          <p:nvPr/>
        </p:nvPicPr>
        <p:blipFill rotWithShape="1">
          <a:blip r:embed="rId4">
            <a:alphaModFix/>
          </a:blip>
          <a:srcRect b="0" l="0" r="0" t="0"/>
          <a:stretch/>
        </p:blipFill>
        <p:spPr>
          <a:xfrm>
            <a:off x="8429875" y="2802826"/>
            <a:ext cx="1415356" cy="1325400"/>
          </a:xfrm>
          <a:prstGeom prst="rect">
            <a:avLst/>
          </a:prstGeom>
          <a:noFill/>
          <a:ln>
            <a:noFill/>
          </a:ln>
        </p:spPr>
      </p:pic>
      <p:sp>
        <p:nvSpPr>
          <p:cNvPr id="130" name="Google Shape;130;g26dae9e7bab_0_358"/>
          <p:cNvSpPr/>
          <p:nvPr/>
        </p:nvSpPr>
        <p:spPr>
          <a:xfrm>
            <a:off x="135200" y="1540725"/>
            <a:ext cx="3570300" cy="1027500"/>
          </a:xfrm>
          <a:prstGeom prst="ellipse">
            <a:avLst/>
          </a:prstGeom>
          <a:solidFill>
            <a:srgbClr val="C9DAF8"/>
          </a:solidFill>
          <a:ln cap="flat" cmpd="sng" w="9525">
            <a:solidFill>
              <a:schemeClr val="dk2"/>
            </a:solidFill>
            <a:prstDash val="solid"/>
            <a:round/>
            <a:headEnd len="sm" w="sm" type="none"/>
            <a:tailEnd len="sm" w="sm" type="none"/>
          </a:ln>
          <a:effectLst>
            <a:outerShdw blurRad="57150" rotWithShape="0" algn="bl" dir="5400000" dist="19050">
              <a:srgbClr val="000000">
                <a:alpha val="4901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…wieviel % der deutschen Treibhausgas-Emissionen werden von der Baubranche verursacht</a:t>
            </a:r>
            <a:endParaRPr b="1" i="0" sz="1400" u="none" cap="none" strike="noStrike">
              <a:solidFill>
                <a:srgbClr val="000000"/>
              </a:solidFill>
              <a:latin typeface="Arial"/>
              <a:ea typeface="Arial"/>
              <a:cs typeface="Arial"/>
              <a:sym typeface="Arial"/>
            </a:endParaRPr>
          </a:p>
        </p:txBody>
      </p:sp>
      <p:pic>
        <p:nvPicPr>
          <p:cNvPr id="131" name="Google Shape;131;g26dae9e7bab_0_358"/>
          <p:cNvPicPr preferRelativeResize="0"/>
          <p:nvPr/>
        </p:nvPicPr>
        <p:blipFill rotWithShape="1">
          <a:blip r:embed="rId5">
            <a:alphaModFix/>
          </a:blip>
          <a:srcRect b="0" l="0" r="0" t="0"/>
          <a:stretch/>
        </p:blipFill>
        <p:spPr>
          <a:xfrm>
            <a:off x="3073800" y="4035947"/>
            <a:ext cx="1765524" cy="1717349"/>
          </a:xfrm>
          <a:prstGeom prst="rect">
            <a:avLst/>
          </a:prstGeom>
          <a:noFill/>
          <a:ln>
            <a:noFill/>
          </a:ln>
        </p:spPr>
      </p:pic>
      <p:pic>
        <p:nvPicPr>
          <p:cNvPr id="132" name="Google Shape;132;g26dae9e7bab_0_358"/>
          <p:cNvPicPr preferRelativeResize="0"/>
          <p:nvPr/>
        </p:nvPicPr>
        <p:blipFill rotWithShape="1">
          <a:blip r:embed="rId6">
            <a:alphaModFix/>
          </a:blip>
          <a:srcRect b="0" l="0" r="0" t="0"/>
          <a:stretch/>
        </p:blipFill>
        <p:spPr>
          <a:xfrm>
            <a:off x="10505967" y="4610335"/>
            <a:ext cx="1549258" cy="1387400"/>
          </a:xfrm>
          <a:prstGeom prst="rect">
            <a:avLst/>
          </a:prstGeom>
          <a:noFill/>
          <a:ln>
            <a:noFill/>
          </a:ln>
        </p:spPr>
      </p:pic>
      <p:sp>
        <p:nvSpPr>
          <p:cNvPr id="133" name="Google Shape;133;g26dae9e7bab_0_358"/>
          <p:cNvSpPr/>
          <p:nvPr/>
        </p:nvSpPr>
        <p:spPr>
          <a:xfrm>
            <a:off x="61750" y="3897613"/>
            <a:ext cx="3570300" cy="1027500"/>
          </a:xfrm>
          <a:prstGeom prst="ellipse">
            <a:avLst/>
          </a:prstGeom>
          <a:solidFill>
            <a:srgbClr val="FFF2CC"/>
          </a:solidFill>
          <a:ln cap="flat" cmpd="sng" w="9525">
            <a:solidFill>
              <a:schemeClr val="dk2"/>
            </a:solidFill>
            <a:prstDash val="solid"/>
            <a:round/>
            <a:headEnd len="sm" w="sm" type="none"/>
            <a:tailEnd len="sm" w="sm" type="none"/>
          </a:ln>
          <a:effectLst>
            <a:outerShdw blurRad="57150" rotWithShape="0" algn="bl" dir="5400000" dist="19050">
              <a:srgbClr val="000000">
                <a:alpha val="4901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…wieviel % der globalen Ressourcen werden durch die gebaute Umwelt verbraucht?</a:t>
            </a:r>
            <a:endParaRPr b="1" i="0" sz="1400" u="none" cap="none" strike="noStrike">
              <a:solidFill>
                <a:srgbClr val="000000"/>
              </a:solidFill>
              <a:latin typeface="Arial"/>
              <a:ea typeface="Arial"/>
              <a:cs typeface="Arial"/>
              <a:sym typeface="Arial"/>
            </a:endParaRPr>
          </a:p>
        </p:txBody>
      </p:sp>
      <p:sp>
        <p:nvSpPr>
          <p:cNvPr id="134" name="Google Shape;134;g26dae9e7bab_0_358"/>
          <p:cNvSpPr/>
          <p:nvPr/>
        </p:nvSpPr>
        <p:spPr>
          <a:xfrm>
            <a:off x="7352400" y="4449663"/>
            <a:ext cx="3570300" cy="1027500"/>
          </a:xfrm>
          <a:prstGeom prst="ellipse">
            <a:avLst/>
          </a:prstGeom>
          <a:solidFill>
            <a:srgbClr val="F4CCCC"/>
          </a:solidFill>
          <a:ln cap="flat" cmpd="sng" w="9525">
            <a:solidFill>
              <a:schemeClr val="dk2"/>
            </a:solidFill>
            <a:prstDash val="solid"/>
            <a:round/>
            <a:headEnd len="sm" w="sm" type="none"/>
            <a:tailEnd len="sm" w="sm" type="none"/>
          </a:ln>
          <a:effectLst>
            <a:outerShdw blurRad="57150" rotWithShape="0" algn="bl" dir="5400000" dist="19050">
              <a:srgbClr val="000000">
                <a:alpha val="4901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…wieviel % des Abfallaufkommens in Deutschland sind Bau- und Abbruchabfälle?</a:t>
            </a:r>
            <a:endParaRPr b="1" i="0" sz="1400" u="none" cap="none" strike="noStrike">
              <a:solidFill>
                <a:srgbClr val="000000"/>
              </a:solidFill>
              <a:latin typeface="Arial"/>
              <a:ea typeface="Arial"/>
              <a:cs typeface="Arial"/>
              <a:sym typeface="Arial"/>
            </a:endParaRPr>
          </a:p>
        </p:txBody>
      </p:sp>
      <p:sp>
        <p:nvSpPr>
          <p:cNvPr id="135" name="Google Shape;135;g26dae9e7bab_0_358"/>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sp>
        <p:nvSpPr>
          <p:cNvPr id="136" name="Google Shape;136;g26dae9e7bab_0_358"/>
          <p:cNvSpPr/>
          <p:nvPr/>
        </p:nvSpPr>
        <p:spPr>
          <a:xfrm>
            <a:off x="5295750" y="2644838"/>
            <a:ext cx="3570300" cy="1027500"/>
          </a:xfrm>
          <a:prstGeom prst="ellipse">
            <a:avLst/>
          </a:prstGeom>
          <a:solidFill>
            <a:srgbClr val="D9EAD3"/>
          </a:solidFill>
          <a:ln cap="flat" cmpd="sng" w="9525">
            <a:solidFill>
              <a:schemeClr val="dk2"/>
            </a:solidFill>
            <a:prstDash val="solid"/>
            <a:round/>
            <a:headEnd len="sm" w="sm" type="none"/>
            <a:tailEnd len="sm" w="sm" type="none"/>
          </a:ln>
          <a:effectLst>
            <a:outerShdw blurRad="57150" rotWithShape="0" algn="bl" dir="5400000" dist="19050">
              <a:srgbClr val="000000">
                <a:alpha val="4901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…wieviel % der Flächenveränderungen in Deutschland  entstehen durch die Baubranches?</a:t>
            </a:r>
            <a:endParaRPr b="1" i="0" sz="1400" u="none" cap="none" strike="noStrike">
              <a:solidFill>
                <a:srgbClr val="000000"/>
              </a:solidFill>
              <a:latin typeface="Arial"/>
              <a:ea typeface="Arial"/>
              <a:cs typeface="Arial"/>
              <a:sym typeface="Arial"/>
            </a:endParaRPr>
          </a:p>
        </p:txBody>
      </p:sp>
      <p:sp>
        <p:nvSpPr>
          <p:cNvPr id="137" name="Google Shape;137;g26dae9e7bab_0_358"/>
          <p:cNvSpPr/>
          <p:nvPr/>
        </p:nvSpPr>
        <p:spPr>
          <a:xfrm>
            <a:off x="5978820" y="3275112"/>
            <a:ext cx="2343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8" name="Google Shape;138;g26dae9e7bab_0_358"/>
          <p:cNvSpPr/>
          <p:nvPr/>
        </p:nvSpPr>
        <p:spPr>
          <a:xfrm>
            <a:off x="5978820" y="3275112"/>
            <a:ext cx="2343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9" name="Google Shape;139;g26dae9e7bab_0_358"/>
          <p:cNvSpPr txBox="1"/>
          <p:nvPr/>
        </p:nvSpPr>
        <p:spPr>
          <a:xfrm>
            <a:off x="2847395" y="6284597"/>
            <a:ext cx="4219200" cy="557400"/>
          </a:xfrm>
          <a:prstGeom prst="rect">
            <a:avLst/>
          </a:prstGeom>
          <a:noFill/>
          <a:ln>
            <a:noFill/>
          </a:ln>
        </p:spPr>
        <p:txBody>
          <a:bodyPr anchorCtr="0" anchor="ctr" bIns="45700" lIns="91425" spcFirstLastPara="1" rIns="91425" wrap="square" tIns="45700">
            <a:normAutofit/>
          </a:bodyPr>
          <a:lstStyle/>
          <a:p>
            <a:pPr indent="-35999" lvl="0" marL="35999" marR="0" rtl="0" algn="l">
              <a:lnSpc>
                <a:spcPct val="90000"/>
              </a:lnSpc>
              <a:spcBef>
                <a:spcPts val="0"/>
              </a:spcBef>
              <a:spcAft>
                <a:spcPts val="0"/>
              </a:spcAft>
              <a:buClr>
                <a:srgbClr val="888888"/>
              </a:buClr>
              <a:buSzPts val="1200"/>
              <a:buFont typeface="Arial"/>
              <a:buNone/>
            </a:pPr>
            <a:r>
              <a:rPr b="0" i="0" lang="de-DE" sz="1220" u="none" cap="none" strike="noStrike">
                <a:solidFill>
                  <a:schemeClr val="lt1"/>
                </a:solidFill>
                <a:latin typeface="Trebuchet MS"/>
                <a:ea typeface="Trebuchet MS"/>
                <a:cs typeface="Trebuchet MS"/>
                <a:sym typeface="Trebuchet MS"/>
              </a:rPr>
              <a:t>Beton- und Stahlbetonbau sowie Betonfertigteilbau</a:t>
            </a:r>
            <a:endParaRPr b="0" i="0" sz="122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26dae9e7bab_0_44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46" name="Google Shape;146;g26dae9e7bab_0_442"/>
          <p:cNvSpPr txBox="1"/>
          <p:nvPr>
            <p:ph type="title"/>
          </p:nvPr>
        </p:nvSpPr>
        <p:spPr>
          <a:xfrm>
            <a:off x="3305800" y="140425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solidFill>
                  <a:srgbClr val="FF0000"/>
                </a:solidFill>
              </a:rPr>
              <a:t>Bauabfälle</a:t>
            </a:r>
            <a:endParaRPr>
              <a:solidFill>
                <a:srgbClr val="FF0000"/>
              </a:solidFill>
            </a:endParaRPr>
          </a:p>
        </p:txBody>
      </p:sp>
      <p:sp>
        <p:nvSpPr>
          <p:cNvPr id="147" name="Google Shape;147;g26dae9e7bab_0_442"/>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DESTAIS 2022, bbs 2021b, UBA 2010</a:t>
            </a:r>
            <a:endParaRPr/>
          </a:p>
        </p:txBody>
      </p:sp>
      <p:sp>
        <p:nvSpPr>
          <p:cNvPr id="148" name="Google Shape;148;g26dae9e7bab_0_442"/>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pic>
        <p:nvPicPr>
          <p:cNvPr id="149" name="Google Shape;149;g26dae9e7bab_0_442"/>
          <p:cNvPicPr preferRelativeResize="0"/>
          <p:nvPr/>
        </p:nvPicPr>
        <p:blipFill rotWithShape="1">
          <a:blip r:embed="rId3">
            <a:alphaModFix/>
          </a:blip>
          <a:srcRect b="0" l="0" r="0" t="0"/>
          <a:stretch/>
        </p:blipFill>
        <p:spPr>
          <a:xfrm>
            <a:off x="0" y="1639430"/>
            <a:ext cx="9303900" cy="4365467"/>
          </a:xfrm>
          <a:prstGeom prst="rect">
            <a:avLst/>
          </a:prstGeom>
          <a:noFill/>
          <a:ln>
            <a:noFill/>
          </a:ln>
        </p:spPr>
      </p:pic>
      <p:sp>
        <p:nvSpPr>
          <p:cNvPr id="150" name="Google Shape;150;g26dae9e7bab_0_442"/>
          <p:cNvSpPr/>
          <p:nvPr/>
        </p:nvSpPr>
        <p:spPr>
          <a:xfrm>
            <a:off x="5526725" y="1404249"/>
            <a:ext cx="6589200" cy="869823"/>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342900" lvl="0" marL="457200" marR="0" rtl="0" algn="l">
              <a:lnSpc>
                <a:spcPct val="100000"/>
              </a:lnSpc>
              <a:spcBef>
                <a:spcPts val="0"/>
              </a:spcBef>
              <a:spcAft>
                <a:spcPts val="0"/>
              </a:spcAft>
              <a:buClr>
                <a:srgbClr val="FF0000"/>
              </a:buClr>
              <a:buSzPts val="1800"/>
              <a:buFont typeface="Arial"/>
              <a:buChar char="•"/>
            </a:pPr>
            <a:r>
              <a:rPr b="1" i="0" lang="de-DE" sz="1800" u="none" cap="none" strike="noStrike">
                <a:solidFill>
                  <a:srgbClr val="FF0000"/>
                </a:solidFill>
                <a:latin typeface="Arial"/>
                <a:ea typeface="Arial"/>
                <a:cs typeface="Arial"/>
                <a:sym typeface="Arial"/>
              </a:rPr>
              <a:t>Welche Bauabfälle fallen auf der Baustelle an?</a:t>
            </a:r>
            <a:endParaRPr b="1" i="0" sz="1800" u="none" cap="none" strike="noStrike">
              <a:solidFill>
                <a:srgbClr val="FF0000"/>
              </a:solidFill>
              <a:latin typeface="Arial"/>
              <a:ea typeface="Arial"/>
              <a:cs typeface="Arial"/>
              <a:sym typeface="Arial"/>
            </a:endParaRPr>
          </a:p>
          <a:p>
            <a:pPr indent="-330200" lvl="0" marL="457200" marR="0" rtl="0" algn="l">
              <a:lnSpc>
                <a:spcPct val="100000"/>
              </a:lnSpc>
              <a:spcBef>
                <a:spcPts val="0"/>
              </a:spcBef>
              <a:spcAft>
                <a:spcPts val="0"/>
              </a:spcAft>
              <a:buClr>
                <a:srgbClr val="FF0000"/>
              </a:buClr>
              <a:buSzPts val="1600"/>
              <a:buFont typeface="Arial"/>
              <a:buChar char="•"/>
            </a:pPr>
            <a:r>
              <a:rPr b="1" i="0" lang="de-DE" sz="1800" u="none" cap="none" strike="noStrike">
                <a:solidFill>
                  <a:srgbClr val="FF0000"/>
                </a:solidFill>
                <a:latin typeface="Arial"/>
                <a:ea typeface="Arial"/>
                <a:cs typeface="Arial"/>
                <a:sym typeface="Arial"/>
              </a:rPr>
              <a:t>In welcher Menge fallen sie an?</a:t>
            </a:r>
            <a:endParaRPr b="1" i="0" sz="1800" u="none" cap="none" strike="noStrike">
              <a:solidFill>
                <a:srgbClr val="FF0000"/>
              </a:solidFill>
              <a:latin typeface="Arial"/>
              <a:ea typeface="Arial"/>
              <a:cs typeface="Arial"/>
              <a:sym typeface="Arial"/>
            </a:endParaRPr>
          </a:p>
          <a:p>
            <a:pPr indent="-330200" lvl="0" marL="457200" marR="0" rtl="0" algn="l">
              <a:lnSpc>
                <a:spcPct val="100000"/>
              </a:lnSpc>
              <a:spcBef>
                <a:spcPts val="0"/>
              </a:spcBef>
              <a:spcAft>
                <a:spcPts val="0"/>
              </a:spcAft>
              <a:buClr>
                <a:srgbClr val="FF0000"/>
              </a:buClr>
              <a:buSzPts val="1600"/>
              <a:buFont typeface="Arial"/>
              <a:buChar char="•"/>
            </a:pPr>
            <a:r>
              <a:rPr b="1" i="0" lang="de-DE" sz="1800" u="none" cap="none" strike="noStrike">
                <a:solidFill>
                  <a:srgbClr val="FF0000"/>
                </a:solidFill>
                <a:latin typeface="Arial"/>
                <a:ea typeface="Arial"/>
                <a:cs typeface="Arial"/>
                <a:sym typeface="Arial"/>
              </a:rPr>
              <a:t>Wo verbleiben die anfallenden Bauabfälle? </a:t>
            </a:r>
            <a:endParaRPr b="1" i="0" sz="1800" u="none" cap="none" strike="noStrike">
              <a:solidFill>
                <a:srgbClr val="FF0000"/>
              </a:solidFill>
              <a:latin typeface="Arial"/>
              <a:ea typeface="Arial"/>
              <a:cs typeface="Arial"/>
              <a:sym typeface="Arial"/>
            </a:endParaRPr>
          </a:p>
        </p:txBody>
      </p:sp>
      <p:sp>
        <p:nvSpPr>
          <p:cNvPr id="151" name="Google Shape;151;g26dae9e7bab_0_442"/>
          <p:cNvSpPr txBox="1"/>
          <p:nvPr>
            <p:ph type="title"/>
          </p:nvPr>
        </p:nvSpPr>
        <p:spPr>
          <a:xfrm>
            <a:off x="152400" y="42050"/>
            <a:ext cx="91515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Abfall</a:t>
            </a:r>
            <a:endParaRPr/>
          </a:p>
          <a:p>
            <a:pPr indent="0" lvl="0" marL="0" rtl="0" algn="l">
              <a:lnSpc>
                <a:spcPct val="100000"/>
              </a:lnSpc>
              <a:spcBef>
                <a:spcPts val="0"/>
              </a:spcBef>
              <a:spcAft>
                <a:spcPts val="0"/>
              </a:spcAft>
              <a:buSzPts val="1800"/>
              <a:buNone/>
            </a:pPr>
            <a:r>
              <a:rPr lang="de-DE"/>
              <a:t>Bau- und Abbruchabfälle</a:t>
            </a:r>
            <a:endParaRPr/>
          </a:p>
        </p:txBody>
      </p:sp>
      <p:sp>
        <p:nvSpPr>
          <p:cNvPr id="152" name="Google Shape;152;g26dae9e7bab_0_442"/>
          <p:cNvSpPr txBox="1"/>
          <p:nvPr/>
        </p:nvSpPr>
        <p:spPr>
          <a:xfrm>
            <a:off x="2847395" y="6284597"/>
            <a:ext cx="4219200" cy="557400"/>
          </a:xfrm>
          <a:prstGeom prst="rect">
            <a:avLst/>
          </a:prstGeom>
          <a:noFill/>
          <a:ln>
            <a:noFill/>
          </a:ln>
        </p:spPr>
        <p:txBody>
          <a:bodyPr anchorCtr="0" anchor="ctr" bIns="45700" lIns="91425" spcFirstLastPara="1" rIns="91425" wrap="square" tIns="45700">
            <a:normAutofit/>
          </a:bodyPr>
          <a:lstStyle/>
          <a:p>
            <a:pPr indent="-35999" lvl="0" marL="35999" marR="0" rtl="0" algn="l">
              <a:lnSpc>
                <a:spcPct val="90000"/>
              </a:lnSpc>
              <a:spcBef>
                <a:spcPts val="0"/>
              </a:spcBef>
              <a:spcAft>
                <a:spcPts val="0"/>
              </a:spcAft>
              <a:buClr>
                <a:srgbClr val="888888"/>
              </a:buClr>
              <a:buSzPts val="1200"/>
              <a:buFont typeface="Arial"/>
              <a:buNone/>
            </a:pPr>
            <a:r>
              <a:rPr b="0" i="0" lang="de-DE" sz="1220" u="none" cap="none" strike="noStrike">
                <a:solidFill>
                  <a:schemeClr val="lt1"/>
                </a:solidFill>
                <a:latin typeface="Trebuchet MS"/>
                <a:ea typeface="Trebuchet MS"/>
                <a:cs typeface="Trebuchet MS"/>
                <a:sym typeface="Trebuchet MS"/>
              </a:rPr>
              <a:t>Beton- und Stahlbetonbau sowie Betonfertigteilbau</a:t>
            </a:r>
            <a:endParaRPr b="0" i="0" sz="122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26dae9e7bab_0_518"/>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59" name="Google Shape;159;g26dae9e7bab_0_518"/>
          <p:cNvSpPr txBox="1"/>
          <p:nvPr>
            <p:ph type="title"/>
          </p:nvPr>
        </p:nvSpPr>
        <p:spPr>
          <a:xfrm>
            <a:off x="267725" y="1464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Energieeinsatz im Baugewerbe und ihre Klimawirkung</a:t>
            </a:r>
            <a:endParaRPr/>
          </a:p>
        </p:txBody>
      </p:sp>
      <p:sp>
        <p:nvSpPr>
          <p:cNvPr id="160" name="Google Shape;160;g26dae9e7bab_0_518"/>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Quellen: (Hauptverband der Deutschen Bauindustrie 2022,UBA 2022b, UBA 2016)</a:t>
            </a:r>
            <a:endParaRPr/>
          </a:p>
        </p:txBody>
      </p:sp>
      <p:sp>
        <p:nvSpPr>
          <p:cNvPr id="161" name="Google Shape;161;g26dae9e7bab_0_518"/>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pic>
        <p:nvPicPr>
          <p:cNvPr id="162" name="Google Shape;162;g26dae9e7bab_0_518"/>
          <p:cNvPicPr preferRelativeResize="0"/>
          <p:nvPr/>
        </p:nvPicPr>
        <p:blipFill rotWithShape="1">
          <a:blip r:embed="rId3">
            <a:alphaModFix/>
          </a:blip>
          <a:srcRect b="0" l="0" r="0" t="0"/>
          <a:stretch/>
        </p:blipFill>
        <p:spPr>
          <a:xfrm>
            <a:off x="169225" y="2245494"/>
            <a:ext cx="5595471" cy="3606668"/>
          </a:xfrm>
          <a:prstGeom prst="rect">
            <a:avLst/>
          </a:prstGeom>
          <a:noFill/>
          <a:ln>
            <a:noFill/>
          </a:ln>
        </p:spPr>
      </p:pic>
      <p:sp>
        <p:nvSpPr>
          <p:cNvPr id="163" name="Google Shape;163;g26dae9e7bab_0_518"/>
          <p:cNvSpPr/>
          <p:nvPr/>
        </p:nvSpPr>
        <p:spPr>
          <a:xfrm>
            <a:off x="5697375" y="1378800"/>
            <a:ext cx="6325400" cy="1165617"/>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336550" lvl="0" marL="457200" marR="0" rtl="0" algn="l">
              <a:lnSpc>
                <a:spcPct val="100000"/>
              </a:lnSpc>
              <a:spcBef>
                <a:spcPts val="0"/>
              </a:spcBef>
              <a:spcAft>
                <a:spcPts val="0"/>
              </a:spcAft>
              <a:buClr>
                <a:srgbClr val="FF0000"/>
              </a:buClr>
              <a:buSzPts val="1700"/>
              <a:buFont typeface="Arial"/>
              <a:buChar char="•"/>
            </a:pPr>
            <a:r>
              <a:rPr b="0" i="0" lang="de-DE" sz="1800" u="none" cap="none" strike="noStrike">
                <a:solidFill>
                  <a:srgbClr val="FF0000"/>
                </a:solidFill>
                <a:latin typeface="Arial"/>
                <a:ea typeface="Arial"/>
                <a:cs typeface="Arial"/>
                <a:sym typeface="Arial"/>
              </a:rPr>
              <a:t>Welche Energieträger werden auf der Baustelle in welchen Mengen eingesetzt?</a:t>
            </a:r>
            <a:endParaRPr b="0" i="0" sz="1800" u="none" cap="none" strike="noStrike">
              <a:solidFill>
                <a:srgbClr val="FF0000"/>
              </a:solidFill>
              <a:latin typeface="Arial"/>
              <a:ea typeface="Arial"/>
              <a:cs typeface="Arial"/>
              <a:sym typeface="Arial"/>
            </a:endParaRPr>
          </a:p>
          <a:p>
            <a:pPr indent="-323850" lvl="0" marL="457200" marR="0" rtl="0" algn="l">
              <a:lnSpc>
                <a:spcPct val="100000"/>
              </a:lnSpc>
              <a:spcBef>
                <a:spcPts val="0"/>
              </a:spcBef>
              <a:spcAft>
                <a:spcPts val="0"/>
              </a:spcAft>
              <a:buClr>
                <a:srgbClr val="FF0000"/>
              </a:buClr>
              <a:buSzPts val="1500"/>
              <a:buFont typeface="Arial"/>
              <a:buChar char="•"/>
            </a:pPr>
            <a:r>
              <a:rPr b="0" i="0" lang="de-DE" sz="1800" u="none" cap="none" strike="noStrike">
                <a:solidFill>
                  <a:srgbClr val="FF0000"/>
                </a:solidFill>
                <a:latin typeface="Arial"/>
                <a:ea typeface="Arial"/>
                <a:cs typeface="Arial"/>
                <a:sym typeface="Arial"/>
              </a:rPr>
              <a:t>Wieviel THG-Emissionen werden dadurch freigesetzt?</a:t>
            </a:r>
            <a:endParaRPr b="0" i="0" sz="1800" u="none" cap="none" strike="noStrike">
              <a:solidFill>
                <a:srgbClr val="FF0000"/>
              </a:solidFill>
              <a:latin typeface="Arial"/>
              <a:ea typeface="Arial"/>
              <a:cs typeface="Arial"/>
              <a:sym typeface="Arial"/>
            </a:endParaRPr>
          </a:p>
        </p:txBody>
      </p:sp>
      <p:graphicFrame>
        <p:nvGraphicFramePr>
          <p:cNvPr id="164" name="Google Shape;164;g26dae9e7bab_0_518"/>
          <p:cNvGraphicFramePr/>
          <p:nvPr/>
        </p:nvGraphicFramePr>
        <p:xfrm>
          <a:off x="8075800" y="2895900"/>
          <a:ext cx="3000000" cy="3000000"/>
        </p:xfrm>
        <a:graphic>
          <a:graphicData uri="http://schemas.openxmlformats.org/drawingml/2006/table">
            <a:tbl>
              <a:tblPr>
                <a:noFill/>
                <a:tableStyleId>{68444C2A-B78E-4BC4-A616-EB23DB8C02E0}</a:tableStyleId>
              </a:tblPr>
              <a:tblGrid>
                <a:gridCol w="2326225"/>
                <a:gridCol w="1789975"/>
              </a:tblGrid>
              <a:tr h="304625">
                <a:tc>
                  <a:txBody>
                    <a:bodyPr/>
                    <a:lstStyle/>
                    <a:p>
                      <a:pPr indent="0" lvl="0" marL="0" marR="0" rtl="0" algn="l">
                        <a:lnSpc>
                          <a:spcPct val="100000"/>
                        </a:lnSpc>
                        <a:spcBef>
                          <a:spcPts val="0"/>
                        </a:spcBef>
                        <a:spcAft>
                          <a:spcPts val="0"/>
                        </a:spcAft>
                        <a:buClr>
                          <a:srgbClr val="000000"/>
                        </a:buClr>
                        <a:buSzPts val="900"/>
                        <a:buFont typeface="Arial"/>
                        <a:buNone/>
                      </a:pPr>
                      <a:r>
                        <a:rPr b="1" lang="de-DE" sz="900" u="none" cap="none" strike="noStrike">
                          <a:latin typeface="Merriweather"/>
                          <a:ea typeface="Merriweather"/>
                          <a:cs typeface="Merriweather"/>
                          <a:sym typeface="Merriweather"/>
                        </a:rPr>
                        <a:t>Energieträger</a:t>
                      </a:r>
                      <a:endParaRPr b="1" sz="900" u="none" cap="none" strike="noStrike">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b="1" lang="de-DE" sz="900" u="none" cap="none" strike="noStrike">
                          <a:latin typeface="Merriweather"/>
                          <a:ea typeface="Merriweather"/>
                          <a:cs typeface="Merriweather"/>
                          <a:sym typeface="Merriweather"/>
                        </a:rPr>
                        <a:t>Emissionsfaktor</a:t>
                      </a:r>
                      <a:endParaRPr b="1" sz="900" u="none" cap="none" strike="noStrike">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chemeClr val="dk1"/>
                        </a:buClr>
                        <a:buSzPts val="1100"/>
                        <a:buFont typeface="Arial"/>
                        <a:buNone/>
                      </a:pPr>
                      <a:r>
                        <a:rPr lang="de-DE" sz="900" u="none" cap="none" strike="noStrike">
                          <a:solidFill>
                            <a:schemeClr val="dk1"/>
                          </a:solidFill>
                          <a:latin typeface="Merriweather"/>
                          <a:ea typeface="Merriweather"/>
                          <a:cs typeface="Merriweather"/>
                          <a:sym typeface="Merriweather"/>
                        </a:rPr>
                        <a:t>Strommix Deutschland</a:t>
                      </a:r>
                      <a:endParaRPr sz="900" u="none" cap="none" strike="noStrike">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DE" sz="900" u="none" cap="none" strike="noStrike">
                          <a:solidFill>
                            <a:schemeClr val="dk1"/>
                          </a:solidFill>
                          <a:latin typeface="Merriweather"/>
                          <a:ea typeface="Merriweather"/>
                          <a:cs typeface="Merriweather"/>
                          <a:sym typeface="Merriweather"/>
                        </a:rPr>
                        <a:t>0,402 kg CO</a:t>
                      </a:r>
                      <a:r>
                        <a:rPr baseline="-25000" lang="de-DE" sz="900" u="none" cap="none" strike="noStrike">
                          <a:solidFill>
                            <a:schemeClr val="dk1"/>
                          </a:solidFill>
                          <a:latin typeface="Merriweather"/>
                          <a:ea typeface="Merriweather"/>
                          <a:cs typeface="Merriweather"/>
                          <a:sym typeface="Merriweather"/>
                        </a:rPr>
                        <a:t>2</a:t>
                      </a:r>
                      <a:r>
                        <a:rPr lang="de-DE" sz="900" u="none" cap="none" strike="noStrike">
                          <a:solidFill>
                            <a:schemeClr val="dk1"/>
                          </a:solidFill>
                          <a:latin typeface="Merriweather"/>
                          <a:ea typeface="Merriweather"/>
                          <a:cs typeface="Merriweather"/>
                          <a:sym typeface="Merriweather"/>
                        </a:rPr>
                        <a:t>-äq./kWh</a:t>
                      </a:r>
                      <a:endParaRPr sz="900" u="none" cap="none" strike="noStrike">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chemeClr val="dk1"/>
                        </a:buClr>
                        <a:buSzPts val="1100"/>
                        <a:buFont typeface="Arial"/>
                        <a:buNone/>
                      </a:pPr>
                      <a:r>
                        <a:rPr lang="de-DE" sz="900" u="none" cap="none" strike="noStrike">
                          <a:solidFill>
                            <a:schemeClr val="dk1"/>
                          </a:solidFill>
                          <a:latin typeface="Merriweather"/>
                          <a:ea typeface="Merriweather"/>
                          <a:cs typeface="Merriweather"/>
                          <a:sym typeface="Merriweather"/>
                        </a:rPr>
                        <a:t>Heizöl</a:t>
                      </a:r>
                      <a:endParaRPr sz="900" u="none" cap="none" strike="noStrike">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DE" sz="900" u="none" cap="none" strike="noStrike">
                          <a:solidFill>
                            <a:schemeClr val="dk1"/>
                          </a:solidFill>
                          <a:latin typeface="Merriweather"/>
                          <a:ea typeface="Merriweather"/>
                          <a:cs typeface="Merriweather"/>
                          <a:sym typeface="Merriweather"/>
                        </a:rPr>
                        <a:t>0,318 kg CO</a:t>
                      </a:r>
                      <a:r>
                        <a:rPr baseline="-25000" lang="de-DE" sz="900" u="none" cap="none" strike="noStrike">
                          <a:solidFill>
                            <a:schemeClr val="dk1"/>
                          </a:solidFill>
                          <a:latin typeface="Merriweather"/>
                          <a:ea typeface="Merriweather"/>
                          <a:cs typeface="Merriweather"/>
                          <a:sym typeface="Merriweather"/>
                        </a:rPr>
                        <a:t>2</a:t>
                      </a:r>
                      <a:r>
                        <a:rPr lang="de-DE" sz="900" u="none" cap="none" strike="noStrike">
                          <a:solidFill>
                            <a:schemeClr val="dk1"/>
                          </a:solidFill>
                          <a:latin typeface="Merriweather"/>
                          <a:ea typeface="Merriweather"/>
                          <a:cs typeface="Merriweather"/>
                          <a:sym typeface="Merriweather"/>
                        </a:rPr>
                        <a:t>-äq./kWh</a:t>
                      </a:r>
                      <a:endParaRPr sz="900" u="none" cap="none" strike="noStrike">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chemeClr val="dk1"/>
                        </a:buClr>
                        <a:buSzPts val="1100"/>
                        <a:buFont typeface="Arial"/>
                        <a:buNone/>
                      </a:pPr>
                      <a:r>
                        <a:rPr lang="de-DE" sz="900" u="none" cap="none" strike="noStrike">
                          <a:solidFill>
                            <a:schemeClr val="dk1"/>
                          </a:solidFill>
                          <a:latin typeface="Merriweather"/>
                          <a:ea typeface="Merriweather"/>
                          <a:cs typeface="Merriweather"/>
                          <a:sym typeface="Merriweather"/>
                        </a:rPr>
                        <a:t>Erdgas</a:t>
                      </a:r>
                      <a:endParaRPr sz="900" u="none" cap="none" strike="noStrike">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DE" sz="900" u="none" cap="none" strike="noStrike">
                          <a:solidFill>
                            <a:schemeClr val="dk1"/>
                          </a:solidFill>
                          <a:latin typeface="Merriweather"/>
                          <a:ea typeface="Merriweather"/>
                          <a:cs typeface="Merriweather"/>
                          <a:sym typeface="Merriweather"/>
                        </a:rPr>
                        <a:t>0,433 kg CO</a:t>
                      </a:r>
                      <a:r>
                        <a:rPr baseline="-25000" lang="de-DE" sz="900" u="none" cap="none" strike="noStrike">
                          <a:solidFill>
                            <a:schemeClr val="dk1"/>
                          </a:solidFill>
                          <a:latin typeface="Merriweather"/>
                          <a:ea typeface="Merriweather"/>
                          <a:cs typeface="Merriweather"/>
                          <a:sym typeface="Merriweather"/>
                        </a:rPr>
                        <a:t>2</a:t>
                      </a:r>
                      <a:r>
                        <a:rPr lang="de-DE" sz="900" u="none" cap="none" strike="noStrike">
                          <a:solidFill>
                            <a:schemeClr val="dk1"/>
                          </a:solidFill>
                          <a:latin typeface="Merriweather"/>
                          <a:ea typeface="Merriweather"/>
                          <a:cs typeface="Merriweather"/>
                          <a:sym typeface="Merriweather"/>
                        </a:rPr>
                        <a:t>-äq./kgWh</a:t>
                      </a:r>
                      <a:endParaRPr sz="900" u="none" cap="none" strike="noStrike">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chemeClr val="dk1"/>
                          </a:solidFill>
                          <a:latin typeface="Merriweather"/>
                          <a:ea typeface="Merriweather"/>
                          <a:cs typeface="Merriweather"/>
                          <a:sym typeface="Merriweather"/>
                        </a:rPr>
                        <a:t>Flüssiggas</a:t>
                      </a:r>
                      <a:endParaRPr sz="900" u="none" cap="none" strike="noStrike">
                        <a:solidFill>
                          <a:schemeClr val="dk1"/>
                        </a:solidFill>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DE" sz="900" u="none" cap="none" strike="noStrike">
                          <a:solidFill>
                            <a:schemeClr val="dk1"/>
                          </a:solidFill>
                          <a:latin typeface="Merriweather"/>
                          <a:ea typeface="Merriweather"/>
                          <a:cs typeface="Merriweather"/>
                          <a:sym typeface="Merriweather"/>
                        </a:rPr>
                        <a:t>2,158 kg CO</a:t>
                      </a:r>
                      <a:r>
                        <a:rPr baseline="-25000" lang="de-DE" sz="900" u="none" cap="none" strike="noStrike">
                          <a:solidFill>
                            <a:schemeClr val="dk1"/>
                          </a:solidFill>
                          <a:latin typeface="Merriweather"/>
                          <a:ea typeface="Merriweather"/>
                          <a:cs typeface="Merriweather"/>
                          <a:sym typeface="Merriweather"/>
                        </a:rPr>
                        <a:t>2</a:t>
                      </a:r>
                      <a:r>
                        <a:rPr lang="de-DE" sz="900" u="none" cap="none" strike="noStrike">
                          <a:solidFill>
                            <a:schemeClr val="dk1"/>
                          </a:solidFill>
                          <a:latin typeface="Merriweather"/>
                          <a:ea typeface="Merriweather"/>
                          <a:cs typeface="Merriweather"/>
                          <a:sym typeface="Merriweather"/>
                        </a:rPr>
                        <a:t>-äq./liter</a:t>
                      </a:r>
                      <a:endParaRPr sz="900" u="none" cap="none" strike="noStrike">
                        <a:solidFill>
                          <a:schemeClr val="dk1"/>
                        </a:solidFill>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chemeClr val="dk1"/>
                          </a:solidFill>
                          <a:latin typeface="Merriweather"/>
                          <a:ea typeface="Merriweather"/>
                          <a:cs typeface="Merriweather"/>
                          <a:sym typeface="Merriweather"/>
                        </a:rPr>
                        <a:t>Dieselkraftstoff</a:t>
                      </a:r>
                      <a:endParaRPr sz="900" u="none" cap="none" strike="noStrike">
                        <a:solidFill>
                          <a:schemeClr val="dk1"/>
                        </a:solidFill>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DE" sz="900" u="none" cap="none" strike="noStrike">
                          <a:solidFill>
                            <a:schemeClr val="dk1"/>
                          </a:solidFill>
                          <a:latin typeface="Merriweather"/>
                          <a:ea typeface="Merriweather"/>
                          <a:cs typeface="Merriweather"/>
                          <a:sym typeface="Merriweather"/>
                        </a:rPr>
                        <a:t>3,137 kg CO</a:t>
                      </a:r>
                      <a:r>
                        <a:rPr baseline="-25000" lang="de-DE" sz="900" u="none" cap="none" strike="noStrike">
                          <a:solidFill>
                            <a:schemeClr val="dk1"/>
                          </a:solidFill>
                          <a:latin typeface="Merriweather"/>
                          <a:ea typeface="Merriweather"/>
                          <a:cs typeface="Merriweather"/>
                          <a:sym typeface="Merriweather"/>
                        </a:rPr>
                        <a:t>2</a:t>
                      </a:r>
                      <a:r>
                        <a:rPr lang="de-DE" sz="900" u="none" cap="none" strike="noStrike">
                          <a:solidFill>
                            <a:schemeClr val="dk1"/>
                          </a:solidFill>
                          <a:latin typeface="Merriweather"/>
                          <a:ea typeface="Merriweather"/>
                          <a:cs typeface="Merriweather"/>
                          <a:sym typeface="Merriweather"/>
                        </a:rPr>
                        <a:t>-äq./l</a:t>
                      </a:r>
                      <a:endParaRPr sz="900" u="none" cap="none" strike="noStrike">
                        <a:solidFill>
                          <a:schemeClr val="dk1"/>
                        </a:solidFill>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chemeClr val="dk1"/>
                          </a:solidFill>
                          <a:latin typeface="Merriweather"/>
                          <a:ea typeface="Merriweather"/>
                          <a:cs typeface="Merriweather"/>
                          <a:sym typeface="Merriweather"/>
                        </a:rPr>
                        <a:t>Biodiesel</a:t>
                      </a:r>
                      <a:endParaRPr sz="900" u="none" cap="none" strike="noStrike">
                        <a:solidFill>
                          <a:schemeClr val="dk1"/>
                        </a:solidFill>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DE" sz="900" u="none" cap="none" strike="noStrike">
                          <a:solidFill>
                            <a:schemeClr val="dk1"/>
                          </a:solidFill>
                          <a:latin typeface="Merriweather"/>
                          <a:ea typeface="Merriweather"/>
                          <a:cs typeface="Merriweather"/>
                          <a:sym typeface="Merriweather"/>
                        </a:rPr>
                        <a:t>1,545 kg CO</a:t>
                      </a:r>
                      <a:r>
                        <a:rPr baseline="-25000" lang="de-DE" sz="900" u="none" cap="none" strike="noStrike">
                          <a:solidFill>
                            <a:schemeClr val="dk1"/>
                          </a:solidFill>
                          <a:latin typeface="Merriweather"/>
                          <a:ea typeface="Merriweather"/>
                          <a:cs typeface="Merriweather"/>
                          <a:sym typeface="Merriweather"/>
                        </a:rPr>
                        <a:t>2</a:t>
                      </a:r>
                      <a:r>
                        <a:rPr lang="de-DE" sz="900" u="none" cap="none" strike="noStrike">
                          <a:solidFill>
                            <a:schemeClr val="dk1"/>
                          </a:solidFill>
                          <a:latin typeface="Merriweather"/>
                          <a:ea typeface="Merriweather"/>
                          <a:cs typeface="Merriweather"/>
                          <a:sym typeface="Merriweather"/>
                        </a:rPr>
                        <a:t>-äq./l</a:t>
                      </a:r>
                      <a:endParaRPr sz="900" u="none" cap="none" strike="noStrike">
                        <a:solidFill>
                          <a:schemeClr val="dk1"/>
                        </a:solidFill>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chemeClr val="dk1"/>
                          </a:solidFill>
                          <a:latin typeface="Merriweather"/>
                          <a:ea typeface="Merriweather"/>
                          <a:cs typeface="Merriweather"/>
                          <a:sym typeface="Merriweather"/>
                        </a:rPr>
                        <a:t>Ottokraftstoff </a:t>
                      </a:r>
                      <a:endParaRPr sz="900" u="none" cap="none" strike="noStrike">
                        <a:solidFill>
                          <a:schemeClr val="dk1"/>
                        </a:solidFill>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de-DE" sz="900" u="none" cap="none" strike="noStrike">
                          <a:solidFill>
                            <a:schemeClr val="dk1"/>
                          </a:solidFill>
                          <a:latin typeface="Merriweather"/>
                          <a:ea typeface="Merriweather"/>
                          <a:cs typeface="Merriweather"/>
                          <a:sym typeface="Merriweather"/>
                        </a:rPr>
                        <a:t>2,891 kg CO</a:t>
                      </a:r>
                      <a:r>
                        <a:rPr baseline="-25000" lang="de-DE" sz="900" u="none" cap="none" strike="noStrike">
                          <a:solidFill>
                            <a:schemeClr val="dk1"/>
                          </a:solidFill>
                          <a:latin typeface="Merriweather"/>
                          <a:ea typeface="Merriweather"/>
                          <a:cs typeface="Merriweather"/>
                          <a:sym typeface="Merriweather"/>
                        </a:rPr>
                        <a:t>2</a:t>
                      </a:r>
                      <a:r>
                        <a:rPr lang="de-DE" sz="900" u="none" cap="none" strike="noStrike">
                          <a:solidFill>
                            <a:schemeClr val="dk1"/>
                          </a:solidFill>
                          <a:latin typeface="Merriweather"/>
                          <a:ea typeface="Merriweather"/>
                          <a:cs typeface="Merriweather"/>
                          <a:sym typeface="Merriweather"/>
                        </a:rPr>
                        <a:t>-äq./l</a:t>
                      </a:r>
                      <a:endParaRPr sz="900" u="none" cap="none" strike="noStrike">
                        <a:solidFill>
                          <a:schemeClr val="dk1"/>
                        </a:solidFill>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chemeClr val="dk1"/>
                          </a:solidFill>
                          <a:latin typeface="Merriweather"/>
                          <a:ea typeface="Merriweather"/>
                          <a:cs typeface="Merriweather"/>
                          <a:sym typeface="Merriweather"/>
                        </a:rPr>
                        <a:t>Bioethanol</a:t>
                      </a:r>
                      <a:endParaRPr sz="900" u="none" cap="none" strike="noStrike">
                        <a:solidFill>
                          <a:schemeClr val="dk1"/>
                        </a:solidFill>
                        <a:latin typeface="Merriweather"/>
                        <a:ea typeface="Merriweather"/>
                        <a:cs typeface="Merriweather"/>
                        <a:sym typeface="Merriweathe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chemeClr val="dk1"/>
                          </a:solidFill>
                          <a:latin typeface="Merriweather"/>
                          <a:ea typeface="Merriweather"/>
                          <a:cs typeface="Merriweather"/>
                          <a:sym typeface="Merriweather"/>
                        </a:rPr>
                        <a:t>1,261 kg CO</a:t>
                      </a:r>
                      <a:r>
                        <a:rPr baseline="-25000" lang="de-DE" sz="900" u="none" cap="none" strike="noStrike">
                          <a:solidFill>
                            <a:schemeClr val="dk1"/>
                          </a:solidFill>
                          <a:latin typeface="Merriweather"/>
                          <a:ea typeface="Merriweather"/>
                          <a:cs typeface="Merriweather"/>
                          <a:sym typeface="Merriweather"/>
                        </a:rPr>
                        <a:t>2</a:t>
                      </a:r>
                      <a:r>
                        <a:rPr lang="de-DE" sz="900" u="none" cap="none" strike="noStrike">
                          <a:solidFill>
                            <a:schemeClr val="dk1"/>
                          </a:solidFill>
                          <a:latin typeface="Merriweather"/>
                          <a:ea typeface="Merriweather"/>
                          <a:cs typeface="Merriweather"/>
                          <a:sym typeface="Merriweather"/>
                        </a:rPr>
                        <a:t>-äq./lJ</a:t>
                      </a:r>
                      <a:endParaRPr sz="900" u="none" cap="none" strike="noStrike">
                        <a:solidFill>
                          <a:schemeClr val="dk1"/>
                        </a:solidFill>
                        <a:latin typeface="Merriweather"/>
                        <a:ea typeface="Merriweather"/>
                        <a:cs typeface="Merriweather"/>
                        <a:sym typeface="Merriweather"/>
                      </a:endParaRPr>
                    </a:p>
                  </a:txBody>
                  <a:tcPr marT="91425" marB="91425" marR="91425" marL="91425">
                    <a:lnB cap="flat" cmpd="sng" w="9525">
                      <a:solidFill>
                        <a:srgbClr val="9E9E9E"/>
                      </a:solidFill>
                      <a:prstDash val="solid"/>
                      <a:round/>
                      <a:headEnd len="sm" w="sm" type="none"/>
                      <a:tailEnd len="sm" w="sm" type="none"/>
                    </a:lnB>
                  </a:tcPr>
                </a:tc>
              </a:tr>
              <a:tr h="33747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chemeClr val="dk1"/>
                          </a:solidFill>
                          <a:latin typeface="Merriweather"/>
                          <a:ea typeface="Merriweather"/>
                          <a:cs typeface="Merriweather"/>
                          <a:sym typeface="Merriweather"/>
                        </a:rPr>
                        <a:t>Sonstige Mineralölprodukte </a:t>
                      </a:r>
                      <a:endParaRPr sz="900" u="none" cap="none" strike="noStrike">
                        <a:solidFill>
                          <a:schemeClr val="dk1"/>
                        </a:solidFill>
                        <a:latin typeface="Merriweather"/>
                        <a:ea typeface="Merriweather"/>
                        <a:cs typeface="Merriweather"/>
                        <a:sym typeface="Merriweathe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chemeClr val="dk1"/>
                          </a:solidFill>
                          <a:latin typeface="Merriweather"/>
                          <a:ea typeface="Merriweather"/>
                          <a:cs typeface="Merriweather"/>
                          <a:sym typeface="Merriweather"/>
                        </a:rPr>
                        <a:t>82,9 t CO</a:t>
                      </a:r>
                      <a:r>
                        <a:rPr baseline="-25000" lang="de-DE" sz="900" u="none" cap="none" strike="noStrike">
                          <a:solidFill>
                            <a:schemeClr val="dk1"/>
                          </a:solidFill>
                          <a:latin typeface="Merriweather"/>
                          <a:ea typeface="Merriweather"/>
                          <a:cs typeface="Merriweather"/>
                          <a:sym typeface="Merriweather"/>
                        </a:rPr>
                        <a:t>2</a:t>
                      </a:r>
                      <a:r>
                        <a:rPr lang="de-DE" sz="900" u="none" cap="none" strike="noStrike">
                          <a:solidFill>
                            <a:schemeClr val="dk1"/>
                          </a:solidFill>
                          <a:latin typeface="Merriweather"/>
                          <a:ea typeface="Merriweather"/>
                          <a:cs typeface="Merriweather"/>
                          <a:sym typeface="Merriweather"/>
                        </a:rPr>
                        <a:t>/TJ</a:t>
                      </a:r>
                      <a:endParaRPr sz="900" u="none" cap="none" strike="noStrike">
                        <a:solidFill>
                          <a:schemeClr val="dk1"/>
                        </a:solidFill>
                        <a:latin typeface="Merriweather"/>
                        <a:ea typeface="Merriweather"/>
                        <a:cs typeface="Merriweather"/>
                        <a:sym typeface="Merriweathe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65" name="Google Shape;165;g26dae9e7bab_0_518"/>
          <p:cNvSpPr txBox="1"/>
          <p:nvPr/>
        </p:nvSpPr>
        <p:spPr>
          <a:xfrm>
            <a:off x="2847395" y="6284597"/>
            <a:ext cx="4219200" cy="557400"/>
          </a:xfrm>
          <a:prstGeom prst="rect">
            <a:avLst/>
          </a:prstGeom>
          <a:noFill/>
          <a:ln>
            <a:noFill/>
          </a:ln>
        </p:spPr>
        <p:txBody>
          <a:bodyPr anchorCtr="0" anchor="ctr" bIns="45700" lIns="91425" spcFirstLastPara="1" rIns="91425" wrap="square" tIns="45700">
            <a:normAutofit/>
          </a:bodyPr>
          <a:lstStyle/>
          <a:p>
            <a:pPr indent="-35999" lvl="0" marL="35999" marR="0" rtl="0" algn="l">
              <a:lnSpc>
                <a:spcPct val="90000"/>
              </a:lnSpc>
              <a:spcBef>
                <a:spcPts val="0"/>
              </a:spcBef>
              <a:spcAft>
                <a:spcPts val="0"/>
              </a:spcAft>
              <a:buClr>
                <a:srgbClr val="888888"/>
              </a:buClr>
              <a:buSzPts val="1200"/>
              <a:buFont typeface="Arial"/>
              <a:buNone/>
            </a:pPr>
            <a:r>
              <a:rPr b="0" i="0" lang="de-DE" sz="1220" u="none" cap="none" strike="noStrike">
                <a:solidFill>
                  <a:schemeClr val="lt1"/>
                </a:solidFill>
                <a:latin typeface="Trebuchet MS"/>
                <a:ea typeface="Trebuchet MS"/>
                <a:cs typeface="Trebuchet MS"/>
                <a:sym typeface="Trebuchet MS"/>
              </a:rPr>
              <a:t>Beton- und Stahlbetonbau sowie Betonfertigteilbau</a:t>
            </a:r>
            <a:endParaRPr b="0" i="0" sz="1220" u="none" cap="none" strike="noStrike">
              <a:solidFill>
                <a:schemeClr val="lt1"/>
              </a:solidFill>
              <a:latin typeface="Trebuchet MS"/>
              <a:ea typeface="Trebuchet MS"/>
              <a:cs typeface="Trebuchet MS"/>
              <a:sym typeface="Trebuchet MS"/>
            </a:endParaRPr>
          </a:p>
        </p:txBody>
      </p:sp>
      <p:sp>
        <p:nvSpPr>
          <p:cNvPr id="166" name="Google Shape;166;g26dae9e7bab_0_518"/>
          <p:cNvSpPr/>
          <p:nvPr/>
        </p:nvSpPr>
        <p:spPr>
          <a:xfrm>
            <a:off x="5697375" y="2945300"/>
            <a:ext cx="2253900" cy="31488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rgbClr val="FF0000"/>
                </a:solidFill>
                <a:latin typeface="Arial"/>
                <a:ea typeface="Arial"/>
                <a:cs typeface="Arial"/>
                <a:sym typeface="Arial"/>
              </a:rPr>
              <a:t>Wieviel THG-Emissionen lassen sich vermeiden, wenn statt Diesel Biodiesel und statt Ottokraftstoffe Bioethanol eingesetzt würde?</a:t>
            </a:r>
            <a:endParaRPr b="0" i="0" sz="1800" u="none" cap="none" strike="noStrike">
              <a:solidFill>
                <a:srgbClr val="FF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26dae9e7bab_0_594"/>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73" name="Google Shape;173;g26dae9e7bab_0_594"/>
          <p:cNvSpPr txBox="1"/>
          <p:nvPr>
            <p:ph type="title"/>
          </p:nvPr>
        </p:nvSpPr>
        <p:spPr>
          <a:xfrm>
            <a:off x="152400" y="42050"/>
            <a:ext cx="9151500" cy="1080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56250"/>
              <a:buNone/>
            </a:pPr>
            <a:r>
              <a:rPr lang="de-DE"/>
              <a:t>Nachhaltigkeit und Klimawandel:</a:t>
            </a:r>
            <a:br>
              <a:rPr lang="de-DE"/>
            </a:br>
            <a:r>
              <a:rPr lang="de-DE"/>
              <a:t>Emissionen von Treibhausgasen aus Fahrzeugen und mobilen Maschinen der Bauwirtschaft</a:t>
            </a:r>
            <a:endParaRPr/>
          </a:p>
        </p:txBody>
      </p:sp>
      <p:sp>
        <p:nvSpPr>
          <p:cNvPr id="174" name="Google Shape;174;g26dae9e7bab_0_594"/>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NIR 2022</a:t>
            </a:r>
            <a:endParaRPr/>
          </a:p>
        </p:txBody>
      </p:sp>
      <p:sp>
        <p:nvSpPr>
          <p:cNvPr id="175" name="Google Shape;175;g26dae9e7bab_0_594"/>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pic>
        <p:nvPicPr>
          <p:cNvPr id="176" name="Google Shape;176;g26dae9e7bab_0_594"/>
          <p:cNvPicPr preferRelativeResize="0"/>
          <p:nvPr/>
        </p:nvPicPr>
        <p:blipFill rotWithShape="1">
          <a:blip r:embed="rId3">
            <a:alphaModFix/>
          </a:blip>
          <a:srcRect b="4996" l="1811" r="2253" t="19512"/>
          <a:stretch/>
        </p:blipFill>
        <p:spPr>
          <a:xfrm>
            <a:off x="0" y="1323450"/>
            <a:ext cx="6435542" cy="3534375"/>
          </a:xfrm>
          <a:prstGeom prst="rect">
            <a:avLst/>
          </a:prstGeom>
          <a:noFill/>
          <a:ln>
            <a:noFill/>
          </a:ln>
        </p:spPr>
      </p:pic>
      <p:sp>
        <p:nvSpPr>
          <p:cNvPr id="177" name="Google Shape;177;g26dae9e7bab_0_594"/>
          <p:cNvSpPr/>
          <p:nvPr/>
        </p:nvSpPr>
        <p:spPr>
          <a:xfrm>
            <a:off x="63608" y="4877588"/>
            <a:ext cx="12078031" cy="1244991"/>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171450" lvl="0" marL="171450" marR="0" rtl="0" algn="l">
              <a:lnSpc>
                <a:spcPct val="100000"/>
              </a:lnSpc>
              <a:spcBef>
                <a:spcPts val="0"/>
              </a:spcBef>
              <a:spcAft>
                <a:spcPts val="0"/>
              </a:spcAft>
              <a:buClr>
                <a:srgbClr val="FF0000"/>
              </a:buClr>
              <a:buSzPts val="1100"/>
              <a:buFont typeface="Arial"/>
              <a:buChar char="•"/>
            </a:pPr>
            <a:r>
              <a:rPr b="0" i="0" lang="de-DE" sz="1800" u="none" cap="none" strike="noStrike">
                <a:solidFill>
                  <a:srgbClr val="FF0000"/>
                </a:solidFill>
                <a:latin typeface="Arial"/>
                <a:ea typeface="Arial"/>
                <a:cs typeface="Arial"/>
                <a:sym typeface="Arial"/>
              </a:rPr>
              <a:t>Berechnen Sie anhand der eingesetzten Kraftstoffe, wieviele THG-Emissionen durch Fahrzeuge und mobile Maschinen auf ihrer Baustelle an einem typischen Tag freigesetzt werden</a:t>
            </a:r>
            <a:endParaRPr b="0" i="0" sz="1800" u="none" cap="none" strike="noStrike">
              <a:solidFill>
                <a:srgbClr val="FF0000"/>
              </a:solidFill>
              <a:latin typeface="Arial"/>
              <a:ea typeface="Arial"/>
              <a:cs typeface="Arial"/>
              <a:sym typeface="Arial"/>
            </a:endParaRPr>
          </a:p>
          <a:p>
            <a:pPr indent="-171450" lvl="0" marL="171450" marR="0" rtl="0" algn="l">
              <a:lnSpc>
                <a:spcPct val="100000"/>
              </a:lnSpc>
              <a:spcBef>
                <a:spcPts val="0"/>
              </a:spcBef>
              <a:spcAft>
                <a:spcPts val="0"/>
              </a:spcAft>
              <a:buClr>
                <a:srgbClr val="FF0000"/>
              </a:buClr>
              <a:buSzPts val="1100"/>
              <a:buFont typeface="Arial"/>
              <a:buChar char="•"/>
            </a:pPr>
            <a:r>
              <a:rPr b="0" i="0" lang="de-DE" sz="1800" u="none" cap="none" strike="noStrike">
                <a:solidFill>
                  <a:srgbClr val="FF0000"/>
                </a:solidFill>
                <a:latin typeface="Arial"/>
                <a:ea typeface="Arial"/>
                <a:cs typeface="Arial"/>
                <a:sym typeface="Arial"/>
              </a:rPr>
              <a:t>Berechnen Sie die Menge an THG-Emissione die sich einsparen ließe, wenn ausgewählte Fahrzeuge und mobile Maschinen mit fossilfreien Kraftstoffen betrieben würden </a:t>
            </a:r>
            <a:endParaRPr b="0" i="0" sz="1600" u="none" cap="none" strike="noStrike">
              <a:solidFill>
                <a:srgbClr val="FF0000"/>
              </a:solidFill>
              <a:latin typeface="Arial"/>
              <a:ea typeface="Arial"/>
              <a:cs typeface="Arial"/>
              <a:sym typeface="Arial"/>
            </a:endParaRPr>
          </a:p>
        </p:txBody>
      </p:sp>
      <p:pic>
        <p:nvPicPr>
          <p:cNvPr id="178" name="Google Shape;178;g26dae9e7bab_0_594"/>
          <p:cNvPicPr preferRelativeResize="0"/>
          <p:nvPr/>
        </p:nvPicPr>
        <p:blipFill rotWithShape="1">
          <a:blip r:embed="rId4">
            <a:alphaModFix/>
          </a:blip>
          <a:srcRect b="0" l="0" r="0" t="0"/>
          <a:stretch/>
        </p:blipFill>
        <p:spPr>
          <a:xfrm>
            <a:off x="708401" y="3509200"/>
            <a:ext cx="6494228" cy="317175"/>
          </a:xfrm>
          <a:prstGeom prst="rect">
            <a:avLst/>
          </a:prstGeom>
          <a:noFill/>
          <a:ln>
            <a:noFill/>
          </a:ln>
        </p:spPr>
      </p:pic>
      <p:pic>
        <p:nvPicPr>
          <p:cNvPr id="179" name="Google Shape;179;g26dae9e7bab_0_594"/>
          <p:cNvPicPr preferRelativeResize="0"/>
          <p:nvPr/>
        </p:nvPicPr>
        <p:blipFill rotWithShape="1">
          <a:blip r:embed="rId5">
            <a:alphaModFix/>
          </a:blip>
          <a:srcRect b="0" l="0" r="0" t="0"/>
          <a:stretch/>
        </p:blipFill>
        <p:spPr>
          <a:xfrm>
            <a:off x="729775" y="2831350"/>
            <a:ext cx="4116199" cy="281584"/>
          </a:xfrm>
          <a:prstGeom prst="rect">
            <a:avLst/>
          </a:prstGeom>
          <a:noFill/>
          <a:ln>
            <a:noFill/>
          </a:ln>
        </p:spPr>
      </p:pic>
      <p:graphicFrame>
        <p:nvGraphicFramePr>
          <p:cNvPr id="180" name="Google Shape;180;g26dae9e7bab_0_594"/>
          <p:cNvGraphicFramePr/>
          <p:nvPr/>
        </p:nvGraphicFramePr>
        <p:xfrm>
          <a:off x="7883025" y="1454850"/>
          <a:ext cx="3000000" cy="3000000"/>
        </p:xfrm>
        <a:graphic>
          <a:graphicData uri="http://schemas.openxmlformats.org/drawingml/2006/table">
            <a:tbl>
              <a:tblPr>
                <a:noFill/>
                <a:tableStyleId>{68444C2A-B78E-4BC4-A616-EB23DB8C02E0}</a:tableStyleId>
              </a:tblPr>
              <a:tblGrid>
                <a:gridCol w="2326225"/>
                <a:gridCol w="1789975"/>
              </a:tblGrid>
              <a:tr h="304625">
                <a:tc>
                  <a:txBody>
                    <a:bodyPr/>
                    <a:lstStyle/>
                    <a:p>
                      <a:pPr indent="0" lvl="0" marL="0" marR="0" rtl="0" algn="l">
                        <a:lnSpc>
                          <a:spcPct val="100000"/>
                        </a:lnSpc>
                        <a:spcBef>
                          <a:spcPts val="0"/>
                        </a:spcBef>
                        <a:spcAft>
                          <a:spcPts val="0"/>
                        </a:spcAft>
                        <a:buClr>
                          <a:srgbClr val="000000"/>
                        </a:buClr>
                        <a:buSzPts val="900"/>
                        <a:buFont typeface="Arial"/>
                        <a:buNone/>
                      </a:pPr>
                      <a:r>
                        <a:rPr b="1" lang="de-DE" sz="900" u="none" cap="none" strike="noStrike">
                          <a:latin typeface="Merriweather"/>
                          <a:ea typeface="Merriweather"/>
                          <a:cs typeface="Merriweather"/>
                          <a:sym typeface="Merriweather"/>
                        </a:rPr>
                        <a:t>Energieträger</a:t>
                      </a:r>
                      <a:endParaRPr b="1" sz="900" u="none" cap="none" strike="noStrike">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b="1" lang="de-DE" sz="900" u="none" cap="none" strike="noStrike">
                          <a:latin typeface="Merriweather"/>
                          <a:ea typeface="Merriweather"/>
                          <a:cs typeface="Merriweather"/>
                          <a:sym typeface="Merriweather"/>
                        </a:rPr>
                        <a:t>Emissionsfaktor</a:t>
                      </a:r>
                      <a:endParaRPr b="1" sz="900" u="none" cap="none" strike="noStrike">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rgbClr val="000000"/>
                        </a:buClr>
                        <a:buSzPts val="1100"/>
                        <a:buFont typeface="Arial"/>
                        <a:buNone/>
                      </a:pPr>
                      <a:r>
                        <a:rPr lang="de-DE" sz="900" u="none" cap="none" strike="noStrike">
                          <a:solidFill>
                            <a:srgbClr val="000000"/>
                          </a:solidFill>
                          <a:latin typeface="Merriweather"/>
                          <a:ea typeface="Merriweather"/>
                          <a:cs typeface="Merriweather"/>
                          <a:sym typeface="Merriweather"/>
                        </a:rPr>
                        <a:t>Strommix Deutschland</a:t>
                      </a:r>
                      <a:endParaRPr sz="900" u="none" cap="none" strike="noStrike">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de-DE" sz="900" u="none" cap="none" strike="noStrike">
                          <a:solidFill>
                            <a:srgbClr val="000000"/>
                          </a:solidFill>
                          <a:latin typeface="Merriweather"/>
                          <a:ea typeface="Merriweather"/>
                          <a:cs typeface="Merriweather"/>
                          <a:sym typeface="Merriweather"/>
                        </a:rPr>
                        <a:t>0,402 kg CO</a:t>
                      </a:r>
                      <a:r>
                        <a:rPr baseline="-25000" lang="de-DE" sz="900" u="none" cap="none" strike="noStrike">
                          <a:solidFill>
                            <a:srgbClr val="000000"/>
                          </a:solidFill>
                          <a:latin typeface="Merriweather"/>
                          <a:ea typeface="Merriweather"/>
                          <a:cs typeface="Merriweather"/>
                          <a:sym typeface="Merriweather"/>
                        </a:rPr>
                        <a:t>2</a:t>
                      </a:r>
                      <a:r>
                        <a:rPr lang="de-DE" sz="900" u="none" cap="none" strike="noStrike">
                          <a:solidFill>
                            <a:srgbClr val="000000"/>
                          </a:solidFill>
                          <a:latin typeface="Merriweather"/>
                          <a:ea typeface="Merriweather"/>
                          <a:cs typeface="Merriweather"/>
                          <a:sym typeface="Merriweather"/>
                        </a:rPr>
                        <a:t>-äq./kWh</a:t>
                      </a:r>
                      <a:endParaRPr sz="900" u="none" cap="none" strike="noStrike">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rgbClr val="000000"/>
                        </a:buClr>
                        <a:buSzPts val="1100"/>
                        <a:buFont typeface="Arial"/>
                        <a:buNone/>
                      </a:pPr>
                      <a:r>
                        <a:rPr lang="de-DE" sz="900" u="none" cap="none" strike="noStrike">
                          <a:solidFill>
                            <a:srgbClr val="000000"/>
                          </a:solidFill>
                          <a:latin typeface="Merriweather"/>
                          <a:ea typeface="Merriweather"/>
                          <a:cs typeface="Merriweather"/>
                          <a:sym typeface="Merriweather"/>
                        </a:rPr>
                        <a:t>Heizöl</a:t>
                      </a:r>
                      <a:endParaRPr sz="900" u="none" cap="none" strike="noStrike">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de-DE" sz="900" u="none" cap="none" strike="noStrike">
                          <a:solidFill>
                            <a:srgbClr val="000000"/>
                          </a:solidFill>
                          <a:latin typeface="Merriweather"/>
                          <a:ea typeface="Merriweather"/>
                          <a:cs typeface="Merriweather"/>
                          <a:sym typeface="Merriweather"/>
                        </a:rPr>
                        <a:t>0,318 kg CO</a:t>
                      </a:r>
                      <a:r>
                        <a:rPr baseline="-25000" lang="de-DE" sz="900" u="none" cap="none" strike="noStrike">
                          <a:solidFill>
                            <a:srgbClr val="000000"/>
                          </a:solidFill>
                          <a:latin typeface="Merriweather"/>
                          <a:ea typeface="Merriweather"/>
                          <a:cs typeface="Merriweather"/>
                          <a:sym typeface="Merriweather"/>
                        </a:rPr>
                        <a:t>2</a:t>
                      </a:r>
                      <a:r>
                        <a:rPr lang="de-DE" sz="900" u="none" cap="none" strike="noStrike">
                          <a:solidFill>
                            <a:srgbClr val="000000"/>
                          </a:solidFill>
                          <a:latin typeface="Merriweather"/>
                          <a:ea typeface="Merriweather"/>
                          <a:cs typeface="Merriweather"/>
                          <a:sym typeface="Merriweather"/>
                        </a:rPr>
                        <a:t>-äq./kWh</a:t>
                      </a:r>
                      <a:endParaRPr sz="900" u="none" cap="none" strike="noStrike">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rgbClr val="000000"/>
                        </a:buClr>
                        <a:buSzPts val="1100"/>
                        <a:buFont typeface="Arial"/>
                        <a:buNone/>
                      </a:pPr>
                      <a:r>
                        <a:rPr lang="de-DE" sz="900" u="none" cap="none" strike="noStrike">
                          <a:solidFill>
                            <a:srgbClr val="000000"/>
                          </a:solidFill>
                          <a:latin typeface="Merriweather"/>
                          <a:ea typeface="Merriweather"/>
                          <a:cs typeface="Merriweather"/>
                          <a:sym typeface="Merriweather"/>
                        </a:rPr>
                        <a:t>Erdgas</a:t>
                      </a:r>
                      <a:endParaRPr sz="900" u="none" cap="none" strike="noStrike">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de-DE" sz="900" u="none" cap="none" strike="noStrike">
                          <a:solidFill>
                            <a:srgbClr val="000000"/>
                          </a:solidFill>
                          <a:latin typeface="Merriweather"/>
                          <a:ea typeface="Merriweather"/>
                          <a:cs typeface="Merriweather"/>
                          <a:sym typeface="Merriweather"/>
                        </a:rPr>
                        <a:t>0,433 kg CO</a:t>
                      </a:r>
                      <a:r>
                        <a:rPr baseline="-25000" lang="de-DE" sz="900" u="none" cap="none" strike="noStrike">
                          <a:solidFill>
                            <a:srgbClr val="000000"/>
                          </a:solidFill>
                          <a:latin typeface="Merriweather"/>
                          <a:ea typeface="Merriweather"/>
                          <a:cs typeface="Merriweather"/>
                          <a:sym typeface="Merriweather"/>
                        </a:rPr>
                        <a:t>2</a:t>
                      </a:r>
                      <a:r>
                        <a:rPr lang="de-DE" sz="900" u="none" cap="none" strike="noStrike">
                          <a:solidFill>
                            <a:srgbClr val="000000"/>
                          </a:solidFill>
                          <a:latin typeface="Merriweather"/>
                          <a:ea typeface="Merriweather"/>
                          <a:cs typeface="Merriweather"/>
                          <a:sym typeface="Merriweather"/>
                        </a:rPr>
                        <a:t>-äq./kgWh</a:t>
                      </a:r>
                      <a:endParaRPr sz="900" u="none" cap="none" strike="noStrike">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rgbClr val="000000"/>
                          </a:solidFill>
                          <a:latin typeface="Merriweather"/>
                          <a:ea typeface="Merriweather"/>
                          <a:cs typeface="Merriweather"/>
                          <a:sym typeface="Merriweather"/>
                        </a:rPr>
                        <a:t>Flüssiggas</a:t>
                      </a:r>
                      <a:endParaRPr sz="900" u="none" cap="none" strike="noStrike">
                        <a:solidFill>
                          <a:srgbClr val="000000"/>
                        </a:solidFill>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de-DE" sz="900" u="none" cap="none" strike="noStrike">
                          <a:solidFill>
                            <a:srgbClr val="000000"/>
                          </a:solidFill>
                          <a:latin typeface="Merriweather"/>
                          <a:ea typeface="Merriweather"/>
                          <a:cs typeface="Merriweather"/>
                          <a:sym typeface="Merriweather"/>
                        </a:rPr>
                        <a:t>2,158 kg CO</a:t>
                      </a:r>
                      <a:r>
                        <a:rPr baseline="-25000" lang="de-DE" sz="900" u="none" cap="none" strike="noStrike">
                          <a:solidFill>
                            <a:srgbClr val="000000"/>
                          </a:solidFill>
                          <a:latin typeface="Merriweather"/>
                          <a:ea typeface="Merriweather"/>
                          <a:cs typeface="Merriweather"/>
                          <a:sym typeface="Merriweather"/>
                        </a:rPr>
                        <a:t>2</a:t>
                      </a:r>
                      <a:r>
                        <a:rPr lang="de-DE" sz="900" u="none" cap="none" strike="noStrike">
                          <a:solidFill>
                            <a:srgbClr val="000000"/>
                          </a:solidFill>
                          <a:latin typeface="Merriweather"/>
                          <a:ea typeface="Merriweather"/>
                          <a:cs typeface="Merriweather"/>
                          <a:sym typeface="Merriweather"/>
                        </a:rPr>
                        <a:t>-äq./liter</a:t>
                      </a:r>
                      <a:endParaRPr sz="900" u="none" cap="none" strike="noStrike">
                        <a:solidFill>
                          <a:srgbClr val="000000"/>
                        </a:solidFill>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rgbClr val="000000"/>
                          </a:solidFill>
                          <a:latin typeface="Merriweather"/>
                          <a:ea typeface="Merriweather"/>
                          <a:cs typeface="Merriweather"/>
                          <a:sym typeface="Merriweather"/>
                        </a:rPr>
                        <a:t>Dieselkraftstoff</a:t>
                      </a:r>
                      <a:endParaRPr sz="900" u="none" cap="none" strike="noStrike">
                        <a:solidFill>
                          <a:srgbClr val="000000"/>
                        </a:solidFill>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de-DE" sz="900" u="none" cap="none" strike="noStrike">
                          <a:solidFill>
                            <a:srgbClr val="000000"/>
                          </a:solidFill>
                          <a:latin typeface="Merriweather"/>
                          <a:ea typeface="Merriweather"/>
                          <a:cs typeface="Merriweather"/>
                          <a:sym typeface="Merriweather"/>
                        </a:rPr>
                        <a:t>3,137 kg CO</a:t>
                      </a:r>
                      <a:r>
                        <a:rPr baseline="-25000" lang="de-DE" sz="900" u="none" cap="none" strike="noStrike">
                          <a:solidFill>
                            <a:srgbClr val="000000"/>
                          </a:solidFill>
                          <a:latin typeface="Merriweather"/>
                          <a:ea typeface="Merriweather"/>
                          <a:cs typeface="Merriweather"/>
                          <a:sym typeface="Merriweather"/>
                        </a:rPr>
                        <a:t>2</a:t>
                      </a:r>
                      <a:r>
                        <a:rPr lang="de-DE" sz="900" u="none" cap="none" strike="noStrike">
                          <a:solidFill>
                            <a:srgbClr val="000000"/>
                          </a:solidFill>
                          <a:latin typeface="Merriweather"/>
                          <a:ea typeface="Merriweather"/>
                          <a:cs typeface="Merriweather"/>
                          <a:sym typeface="Merriweather"/>
                        </a:rPr>
                        <a:t>-äq./l</a:t>
                      </a:r>
                      <a:endParaRPr sz="900" u="none" cap="none" strike="noStrike">
                        <a:solidFill>
                          <a:srgbClr val="000000"/>
                        </a:solidFill>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rgbClr val="000000"/>
                          </a:solidFill>
                          <a:latin typeface="Merriweather"/>
                          <a:ea typeface="Merriweather"/>
                          <a:cs typeface="Merriweather"/>
                          <a:sym typeface="Merriweather"/>
                        </a:rPr>
                        <a:t>Biodiesel</a:t>
                      </a:r>
                      <a:endParaRPr sz="900" u="none" cap="none" strike="noStrike">
                        <a:solidFill>
                          <a:srgbClr val="000000"/>
                        </a:solidFill>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de-DE" sz="900" u="none" cap="none" strike="noStrike">
                          <a:solidFill>
                            <a:srgbClr val="000000"/>
                          </a:solidFill>
                          <a:latin typeface="Merriweather"/>
                          <a:ea typeface="Merriweather"/>
                          <a:cs typeface="Merriweather"/>
                          <a:sym typeface="Merriweather"/>
                        </a:rPr>
                        <a:t>1,545 kg CO</a:t>
                      </a:r>
                      <a:r>
                        <a:rPr baseline="-25000" lang="de-DE" sz="900" u="none" cap="none" strike="noStrike">
                          <a:solidFill>
                            <a:srgbClr val="000000"/>
                          </a:solidFill>
                          <a:latin typeface="Merriweather"/>
                          <a:ea typeface="Merriweather"/>
                          <a:cs typeface="Merriweather"/>
                          <a:sym typeface="Merriweather"/>
                        </a:rPr>
                        <a:t>2</a:t>
                      </a:r>
                      <a:r>
                        <a:rPr lang="de-DE" sz="900" u="none" cap="none" strike="noStrike">
                          <a:solidFill>
                            <a:srgbClr val="000000"/>
                          </a:solidFill>
                          <a:latin typeface="Merriweather"/>
                          <a:ea typeface="Merriweather"/>
                          <a:cs typeface="Merriweather"/>
                          <a:sym typeface="Merriweather"/>
                        </a:rPr>
                        <a:t>-äq./l</a:t>
                      </a:r>
                      <a:endParaRPr sz="900" u="none" cap="none" strike="noStrike">
                        <a:solidFill>
                          <a:srgbClr val="000000"/>
                        </a:solidFill>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rgbClr val="000000"/>
                          </a:solidFill>
                          <a:latin typeface="Merriweather"/>
                          <a:ea typeface="Merriweather"/>
                          <a:cs typeface="Merriweather"/>
                          <a:sym typeface="Merriweather"/>
                        </a:rPr>
                        <a:t>Ottokraftstoff </a:t>
                      </a:r>
                      <a:endParaRPr sz="900" u="none" cap="none" strike="noStrike">
                        <a:solidFill>
                          <a:srgbClr val="000000"/>
                        </a:solidFill>
                        <a:latin typeface="Merriweather"/>
                        <a:ea typeface="Merriweather"/>
                        <a:cs typeface="Merriweather"/>
                        <a:sym typeface="Merriweathe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de-DE" sz="900" u="none" cap="none" strike="noStrike">
                          <a:solidFill>
                            <a:srgbClr val="000000"/>
                          </a:solidFill>
                          <a:latin typeface="Merriweather"/>
                          <a:ea typeface="Merriweather"/>
                          <a:cs typeface="Merriweather"/>
                          <a:sym typeface="Merriweather"/>
                        </a:rPr>
                        <a:t>2,891 kg CO</a:t>
                      </a:r>
                      <a:r>
                        <a:rPr baseline="-25000" lang="de-DE" sz="900" u="none" cap="none" strike="noStrike">
                          <a:solidFill>
                            <a:srgbClr val="000000"/>
                          </a:solidFill>
                          <a:latin typeface="Merriweather"/>
                          <a:ea typeface="Merriweather"/>
                          <a:cs typeface="Merriweather"/>
                          <a:sym typeface="Merriweather"/>
                        </a:rPr>
                        <a:t>2</a:t>
                      </a:r>
                      <a:r>
                        <a:rPr lang="de-DE" sz="900" u="none" cap="none" strike="noStrike">
                          <a:solidFill>
                            <a:srgbClr val="000000"/>
                          </a:solidFill>
                          <a:latin typeface="Merriweather"/>
                          <a:ea typeface="Merriweather"/>
                          <a:cs typeface="Merriweather"/>
                          <a:sym typeface="Merriweather"/>
                        </a:rPr>
                        <a:t>-äq./l</a:t>
                      </a:r>
                      <a:endParaRPr sz="900" u="none" cap="none" strike="noStrike">
                        <a:solidFill>
                          <a:srgbClr val="000000"/>
                        </a:solidFill>
                        <a:latin typeface="Merriweather"/>
                        <a:ea typeface="Merriweather"/>
                        <a:cs typeface="Merriweather"/>
                        <a:sym typeface="Merriweather"/>
                      </a:endParaRPr>
                    </a:p>
                  </a:txBody>
                  <a:tcPr marT="91425" marB="91425" marR="91425" marL="91425"/>
                </a:tc>
              </a:tr>
              <a:tr h="30462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rgbClr val="000000"/>
                          </a:solidFill>
                          <a:latin typeface="Merriweather"/>
                          <a:ea typeface="Merriweather"/>
                          <a:cs typeface="Merriweather"/>
                          <a:sym typeface="Merriweather"/>
                        </a:rPr>
                        <a:t>Bioethanol</a:t>
                      </a:r>
                      <a:endParaRPr sz="900" u="none" cap="none" strike="noStrike">
                        <a:solidFill>
                          <a:srgbClr val="000000"/>
                        </a:solidFill>
                        <a:latin typeface="Merriweather"/>
                        <a:ea typeface="Merriweather"/>
                        <a:cs typeface="Merriweather"/>
                        <a:sym typeface="Merriweathe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rgbClr val="000000"/>
                          </a:solidFill>
                          <a:latin typeface="Merriweather"/>
                          <a:ea typeface="Merriweather"/>
                          <a:cs typeface="Merriweather"/>
                          <a:sym typeface="Merriweather"/>
                        </a:rPr>
                        <a:t>1,261 kg CO</a:t>
                      </a:r>
                      <a:r>
                        <a:rPr baseline="-25000" lang="de-DE" sz="900" u="none" cap="none" strike="noStrike">
                          <a:solidFill>
                            <a:srgbClr val="000000"/>
                          </a:solidFill>
                          <a:latin typeface="Merriweather"/>
                          <a:ea typeface="Merriweather"/>
                          <a:cs typeface="Merriweather"/>
                          <a:sym typeface="Merriweather"/>
                        </a:rPr>
                        <a:t>2</a:t>
                      </a:r>
                      <a:r>
                        <a:rPr lang="de-DE" sz="900" u="none" cap="none" strike="noStrike">
                          <a:solidFill>
                            <a:srgbClr val="000000"/>
                          </a:solidFill>
                          <a:latin typeface="Merriweather"/>
                          <a:ea typeface="Merriweather"/>
                          <a:cs typeface="Merriweather"/>
                          <a:sym typeface="Merriweather"/>
                        </a:rPr>
                        <a:t>-äq./lJ</a:t>
                      </a:r>
                      <a:endParaRPr sz="900" u="none" cap="none" strike="noStrike">
                        <a:solidFill>
                          <a:srgbClr val="000000"/>
                        </a:solidFill>
                        <a:latin typeface="Merriweather"/>
                        <a:ea typeface="Merriweather"/>
                        <a:cs typeface="Merriweather"/>
                        <a:sym typeface="Merriweather"/>
                      </a:endParaRPr>
                    </a:p>
                  </a:txBody>
                  <a:tcPr marT="91425" marB="91425" marR="91425" marL="91425">
                    <a:lnB cap="flat" cmpd="sng" w="9525">
                      <a:solidFill>
                        <a:srgbClr val="9E9E9E"/>
                      </a:solidFill>
                      <a:prstDash val="solid"/>
                      <a:round/>
                      <a:headEnd len="sm" w="sm" type="none"/>
                      <a:tailEnd len="sm" w="sm" type="none"/>
                    </a:lnB>
                  </a:tcPr>
                </a:tc>
              </a:tr>
              <a:tr h="337475">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rgbClr val="000000"/>
                          </a:solidFill>
                          <a:latin typeface="Merriweather"/>
                          <a:ea typeface="Merriweather"/>
                          <a:cs typeface="Merriweather"/>
                          <a:sym typeface="Merriweather"/>
                        </a:rPr>
                        <a:t>Sonstige Mineralölprodukte </a:t>
                      </a:r>
                      <a:endParaRPr sz="900" u="none" cap="none" strike="noStrike">
                        <a:solidFill>
                          <a:srgbClr val="000000"/>
                        </a:solidFill>
                        <a:latin typeface="Merriweather"/>
                        <a:ea typeface="Merriweather"/>
                        <a:cs typeface="Merriweather"/>
                        <a:sym typeface="Merriweathe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de-DE" sz="900" u="none" cap="none" strike="noStrike">
                          <a:solidFill>
                            <a:srgbClr val="000000"/>
                          </a:solidFill>
                          <a:latin typeface="Merriweather"/>
                          <a:ea typeface="Merriweather"/>
                          <a:cs typeface="Merriweather"/>
                          <a:sym typeface="Merriweather"/>
                        </a:rPr>
                        <a:t>82,9 t CO</a:t>
                      </a:r>
                      <a:r>
                        <a:rPr baseline="-25000" lang="de-DE" sz="900" u="none" cap="none" strike="noStrike">
                          <a:solidFill>
                            <a:srgbClr val="000000"/>
                          </a:solidFill>
                          <a:latin typeface="Merriweather"/>
                          <a:ea typeface="Merriweather"/>
                          <a:cs typeface="Merriweather"/>
                          <a:sym typeface="Merriweather"/>
                        </a:rPr>
                        <a:t>2</a:t>
                      </a:r>
                      <a:r>
                        <a:rPr lang="de-DE" sz="900" u="none" cap="none" strike="noStrike">
                          <a:solidFill>
                            <a:srgbClr val="000000"/>
                          </a:solidFill>
                          <a:latin typeface="Merriweather"/>
                          <a:ea typeface="Merriweather"/>
                          <a:cs typeface="Merriweather"/>
                          <a:sym typeface="Merriweather"/>
                        </a:rPr>
                        <a:t>/TJ</a:t>
                      </a:r>
                      <a:endParaRPr sz="900" u="none" cap="none" strike="noStrike">
                        <a:solidFill>
                          <a:srgbClr val="000000"/>
                        </a:solidFill>
                        <a:latin typeface="Merriweather"/>
                        <a:ea typeface="Merriweather"/>
                        <a:cs typeface="Merriweather"/>
                        <a:sym typeface="Merriweathe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81" name="Google Shape;181;g26dae9e7bab_0_594"/>
          <p:cNvSpPr txBox="1"/>
          <p:nvPr/>
        </p:nvSpPr>
        <p:spPr>
          <a:xfrm>
            <a:off x="2847395" y="6284597"/>
            <a:ext cx="4219200" cy="557400"/>
          </a:xfrm>
          <a:prstGeom prst="rect">
            <a:avLst/>
          </a:prstGeom>
          <a:noFill/>
          <a:ln>
            <a:noFill/>
          </a:ln>
        </p:spPr>
        <p:txBody>
          <a:bodyPr anchorCtr="0" anchor="ctr" bIns="45700" lIns="91425" spcFirstLastPara="1" rIns="91425" wrap="square" tIns="45700">
            <a:normAutofit/>
          </a:bodyPr>
          <a:lstStyle/>
          <a:p>
            <a:pPr indent="-35999" lvl="0" marL="35999" marR="0" rtl="0" algn="l">
              <a:lnSpc>
                <a:spcPct val="90000"/>
              </a:lnSpc>
              <a:spcBef>
                <a:spcPts val="0"/>
              </a:spcBef>
              <a:spcAft>
                <a:spcPts val="0"/>
              </a:spcAft>
              <a:buClr>
                <a:srgbClr val="888888"/>
              </a:buClr>
              <a:buSzPts val="1200"/>
              <a:buFont typeface="Arial"/>
              <a:buNone/>
            </a:pPr>
            <a:r>
              <a:rPr b="0" i="0" lang="de-DE" sz="1220" u="none" cap="none" strike="noStrike">
                <a:solidFill>
                  <a:schemeClr val="lt1"/>
                </a:solidFill>
                <a:latin typeface="Trebuchet MS"/>
                <a:ea typeface="Trebuchet MS"/>
                <a:cs typeface="Trebuchet MS"/>
                <a:sym typeface="Trebuchet MS"/>
              </a:rPr>
              <a:t>Beton- und Stahlbetonbau sowie Betonfertigteilbau</a:t>
            </a:r>
            <a:endParaRPr b="0" i="0" sz="122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26dae9e7bab_0_67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88" name="Google Shape;188;g26dae9e7bab_0_67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Graue Energie: Trennwände</a:t>
            </a:r>
            <a:endParaRPr/>
          </a:p>
        </p:txBody>
      </p:sp>
      <p:sp>
        <p:nvSpPr>
          <p:cNvPr id="189" name="Google Shape;189;g26dae9e7bab_0_672"/>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Eigene Abbildung nach EnergieSchweiz (2017)</a:t>
            </a:r>
            <a:endParaRPr/>
          </a:p>
        </p:txBody>
      </p:sp>
      <p:pic>
        <p:nvPicPr>
          <p:cNvPr id="190" name="Google Shape;190;g26dae9e7bab_0_672"/>
          <p:cNvPicPr preferRelativeResize="0"/>
          <p:nvPr/>
        </p:nvPicPr>
        <p:blipFill rotWithShape="1">
          <a:blip r:embed="rId3">
            <a:alphaModFix/>
          </a:blip>
          <a:srcRect b="0" l="0" r="0" t="0"/>
          <a:stretch/>
        </p:blipFill>
        <p:spPr>
          <a:xfrm>
            <a:off x="137825" y="1981800"/>
            <a:ext cx="9000000" cy="4106155"/>
          </a:xfrm>
          <a:prstGeom prst="rect">
            <a:avLst/>
          </a:prstGeom>
          <a:noFill/>
          <a:ln>
            <a:noFill/>
          </a:ln>
        </p:spPr>
      </p:pic>
      <p:sp>
        <p:nvSpPr>
          <p:cNvPr id="191" name="Google Shape;191;g26dae9e7bab_0_672"/>
          <p:cNvSpPr/>
          <p:nvPr/>
        </p:nvSpPr>
        <p:spPr>
          <a:xfrm>
            <a:off x="8805747" y="1552429"/>
            <a:ext cx="3248428" cy="2132975"/>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88900" marR="0" rtl="0" algn="ctr">
              <a:lnSpc>
                <a:spcPct val="100000"/>
              </a:lnSpc>
              <a:spcBef>
                <a:spcPts val="0"/>
              </a:spcBef>
              <a:spcAft>
                <a:spcPts val="0"/>
              </a:spcAft>
              <a:buClr>
                <a:srgbClr val="000000"/>
              </a:buClr>
              <a:buSzPts val="1800"/>
              <a:buFont typeface="Arial"/>
              <a:buNone/>
            </a:pPr>
            <a:r>
              <a:rPr b="1" i="0" lang="de-DE" sz="1800" u="none" cap="none" strike="noStrike">
                <a:solidFill>
                  <a:srgbClr val="FF0000"/>
                </a:solidFill>
                <a:latin typeface="Arial"/>
                <a:ea typeface="Arial"/>
                <a:cs typeface="Arial"/>
                <a:sym typeface="Arial"/>
              </a:rPr>
              <a:t>Erklären Sie Unterschiede der grauen Energie bei den genannten Materialien</a:t>
            </a:r>
            <a:endParaRPr b="1" i="0" sz="1600" u="none" cap="none" strike="noStrike">
              <a:solidFill>
                <a:srgbClr val="FF0000"/>
              </a:solidFill>
              <a:latin typeface="Arial"/>
              <a:ea typeface="Arial"/>
              <a:cs typeface="Arial"/>
              <a:sym typeface="Arial"/>
            </a:endParaRPr>
          </a:p>
        </p:txBody>
      </p:sp>
      <p:sp>
        <p:nvSpPr>
          <p:cNvPr id="192" name="Google Shape;192;g26dae9e7bab_0_672"/>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sp>
        <p:nvSpPr>
          <p:cNvPr id="193" name="Google Shape;193;g26dae9e7bab_0_672"/>
          <p:cNvSpPr txBox="1"/>
          <p:nvPr/>
        </p:nvSpPr>
        <p:spPr>
          <a:xfrm>
            <a:off x="2847395" y="6284597"/>
            <a:ext cx="4219200" cy="557400"/>
          </a:xfrm>
          <a:prstGeom prst="rect">
            <a:avLst/>
          </a:prstGeom>
          <a:noFill/>
          <a:ln>
            <a:noFill/>
          </a:ln>
        </p:spPr>
        <p:txBody>
          <a:bodyPr anchorCtr="0" anchor="ctr" bIns="45700" lIns="91425" spcFirstLastPara="1" rIns="91425" wrap="square" tIns="45700">
            <a:normAutofit/>
          </a:bodyPr>
          <a:lstStyle/>
          <a:p>
            <a:pPr indent="-35999" lvl="0" marL="35999" marR="0" rtl="0" algn="l">
              <a:lnSpc>
                <a:spcPct val="90000"/>
              </a:lnSpc>
              <a:spcBef>
                <a:spcPts val="0"/>
              </a:spcBef>
              <a:spcAft>
                <a:spcPts val="0"/>
              </a:spcAft>
              <a:buClr>
                <a:srgbClr val="888888"/>
              </a:buClr>
              <a:buSzPts val="1200"/>
              <a:buFont typeface="Arial"/>
              <a:buNone/>
            </a:pPr>
            <a:r>
              <a:rPr b="0" i="0" lang="de-DE" sz="1220" u="none" cap="none" strike="noStrike">
                <a:solidFill>
                  <a:schemeClr val="lt1"/>
                </a:solidFill>
                <a:latin typeface="Trebuchet MS"/>
                <a:ea typeface="Trebuchet MS"/>
                <a:cs typeface="Trebuchet MS"/>
                <a:sym typeface="Trebuchet MS"/>
              </a:rPr>
              <a:t>Beton- und Stahlbetonbau sowie Betonfertigteilbau</a:t>
            </a:r>
            <a:endParaRPr b="0" i="0" sz="122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26dae9e7bab_0_68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00" name="Google Shape;200;g26dae9e7bab_0_68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Graue Energie: Kompaktfassaden</a:t>
            </a:r>
            <a:endParaRPr/>
          </a:p>
        </p:txBody>
      </p:sp>
      <p:sp>
        <p:nvSpPr>
          <p:cNvPr id="201" name="Google Shape;201;g26dae9e7bab_0_682"/>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Eigene Abbildung nach EnergieSchweiz (2017)</a:t>
            </a:r>
            <a:endParaRPr/>
          </a:p>
        </p:txBody>
      </p:sp>
      <p:pic>
        <p:nvPicPr>
          <p:cNvPr id="202" name="Google Shape;202;g26dae9e7bab_0_682"/>
          <p:cNvPicPr preferRelativeResize="0"/>
          <p:nvPr/>
        </p:nvPicPr>
        <p:blipFill rotWithShape="1">
          <a:blip r:embed="rId3">
            <a:alphaModFix/>
          </a:blip>
          <a:srcRect b="0" l="0" r="0" t="0"/>
          <a:stretch/>
        </p:blipFill>
        <p:spPr>
          <a:xfrm>
            <a:off x="152400" y="1412400"/>
            <a:ext cx="7195282" cy="4689697"/>
          </a:xfrm>
          <a:prstGeom prst="rect">
            <a:avLst/>
          </a:prstGeom>
          <a:noFill/>
          <a:ln>
            <a:noFill/>
          </a:ln>
        </p:spPr>
      </p:pic>
      <p:sp>
        <p:nvSpPr>
          <p:cNvPr id="203" name="Google Shape;203;g26dae9e7bab_0_682"/>
          <p:cNvSpPr/>
          <p:nvPr/>
        </p:nvSpPr>
        <p:spPr>
          <a:xfrm>
            <a:off x="8152361" y="2942409"/>
            <a:ext cx="3354900" cy="1629677"/>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88900" marR="0" rtl="0" algn="ctr">
              <a:lnSpc>
                <a:spcPct val="100000"/>
              </a:lnSpc>
              <a:spcBef>
                <a:spcPts val="0"/>
              </a:spcBef>
              <a:spcAft>
                <a:spcPts val="0"/>
              </a:spcAft>
              <a:buClr>
                <a:srgbClr val="000000"/>
              </a:buClr>
              <a:buSzPts val="1800"/>
              <a:buFont typeface="Arial"/>
              <a:buNone/>
            </a:pPr>
            <a:r>
              <a:rPr b="1" i="0" lang="de-DE" sz="1800" u="none" cap="none" strike="noStrike">
                <a:solidFill>
                  <a:srgbClr val="FF0000"/>
                </a:solidFill>
                <a:latin typeface="Arial"/>
                <a:ea typeface="Arial"/>
                <a:cs typeface="Arial"/>
                <a:sym typeface="Arial"/>
              </a:rPr>
              <a:t>Erklären Sie Unterschiede der grauen Energie bei den genannten Materialien</a:t>
            </a:r>
            <a:endParaRPr b="1" i="0" sz="1600" u="none" cap="none" strike="noStrike">
              <a:solidFill>
                <a:srgbClr val="FF0000"/>
              </a:solidFill>
              <a:latin typeface="Arial"/>
              <a:ea typeface="Arial"/>
              <a:cs typeface="Arial"/>
              <a:sym typeface="Arial"/>
            </a:endParaRPr>
          </a:p>
        </p:txBody>
      </p:sp>
      <p:sp>
        <p:nvSpPr>
          <p:cNvPr id="204" name="Google Shape;204;g26dae9e7bab_0_682"/>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sp>
        <p:nvSpPr>
          <p:cNvPr id="205" name="Google Shape;205;g26dae9e7bab_0_682"/>
          <p:cNvSpPr txBox="1"/>
          <p:nvPr/>
        </p:nvSpPr>
        <p:spPr>
          <a:xfrm>
            <a:off x="2847395" y="6284597"/>
            <a:ext cx="4219200" cy="557400"/>
          </a:xfrm>
          <a:prstGeom prst="rect">
            <a:avLst/>
          </a:prstGeom>
          <a:noFill/>
          <a:ln>
            <a:noFill/>
          </a:ln>
        </p:spPr>
        <p:txBody>
          <a:bodyPr anchorCtr="0" anchor="ctr" bIns="45700" lIns="91425" spcFirstLastPara="1" rIns="91425" wrap="square" tIns="45700">
            <a:normAutofit/>
          </a:bodyPr>
          <a:lstStyle/>
          <a:p>
            <a:pPr indent="-35999" lvl="0" marL="35999" marR="0" rtl="0" algn="l">
              <a:lnSpc>
                <a:spcPct val="90000"/>
              </a:lnSpc>
              <a:spcBef>
                <a:spcPts val="0"/>
              </a:spcBef>
              <a:spcAft>
                <a:spcPts val="0"/>
              </a:spcAft>
              <a:buClr>
                <a:srgbClr val="888888"/>
              </a:buClr>
              <a:buSzPts val="1200"/>
              <a:buFont typeface="Arial"/>
              <a:buNone/>
            </a:pPr>
            <a:r>
              <a:rPr b="0" i="0" lang="de-DE" sz="1220" u="none" cap="none" strike="noStrike">
                <a:solidFill>
                  <a:schemeClr val="lt1"/>
                </a:solidFill>
                <a:latin typeface="Trebuchet MS"/>
                <a:ea typeface="Trebuchet MS"/>
                <a:cs typeface="Trebuchet MS"/>
                <a:sym typeface="Trebuchet MS"/>
              </a:rPr>
              <a:t>Beton- und Stahlbetonbau sowie Betonfertigteilbau</a:t>
            </a:r>
            <a:endParaRPr b="0" i="0" sz="122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26dae9e7bab_0_69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12" name="Google Shape;212;g26dae9e7bab_0_69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Graue Energie: Dämmung Kellerdecke</a:t>
            </a:r>
            <a:endParaRPr/>
          </a:p>
        </p:txBody>
      </p:sp>
      <p:sp>
        <p:nvSpPr>
          <p:cNvPr id="213" name="Google Shape;213;g26dae9e7bab_0_692"/>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Eigene Abbildung nach EnergieSchweiz (2017)</a:t>
            </a:r>
            <a:endParaRPr/>
          </a:p>
        </p:txBody>
      </p:sp>
      <p:pic>
        <p:nvPicPr>
          <p:cNvPr id="214" name="Google Shape;214;g26dae9e7bab_0_692"/>
          <p:cNvPicPr preferRelativeResize="0"/>
          <p:nvPr/>
        </p:nvPicPr>
        <p:blipFill rotWithShape="1">
          <a:blip r:embed="rId3">
            <a:alphaModFix/>
          </a:blip>
          <a:srcRect b="0" l="0" r="0" t="0"/>
          <a:stretch/>
        </p:blipFill>
        <p:spPr>
          <a:xfrm>
            <a:off x="152400" y="1412400"/>
            <a:ext cx="9000001" cy="4145067"/>
          </a:xfrm>
          <a:prstGeom prst="rect">
            <a:avLst/>
          </a:prstGeom>
          <a:noFill/>
          <a:ln>
            <a:noFill/>
          </a:ln>
        </p:spPr>
      </p:pic>
      <p:sp>
        <p:nvSpPr>
          <p:cNvPr id="215" name="Google Shape;215;g26dae9e7bab_0_692"/>
          <p:cNvSpPr/>
          <p:nvPr/>
        </p:nvSpPr>
        <p:spPr>
          <a:xfrm>
            <a:off x="8684700" y="1723744"/>
            <a:ext cx="3354900" cy="1761189"/>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88900" marR="0" rtl="0" algn="ctr">
              <a:lnSpc>
                <a:spcPct val="100000"/>
              </a:lnSpc>
              <a:spcBef>
                <a:spcPts val="0"/>
              </a:spcBef>
              <a:spcAft>
                <a:spcPts val="0"/>
              </a:spcAft>
              <a:buClr>
                <a:srgbClr val="000000"/>
              </a:buClr>
              <a:buSzPts val="1800"/>
              <a:buFont typeface="Arial"/>
              <a:buNone/>
            </a:pPr>
            <a:r>
              <a:rPr b="1" i="0" lang="de-DE" sz="1800" u="none" cap="none" strike="noStrike">
                <a:solidFill>
                  <a:srgbClr val="FF0000"/>
                </a:solidFill>
                <a:latin typeface="Arial"/>
                <a:ea typeface="Arial"/>
                <a:cs typeface="Arial"/>
                <a:sym typeface="Arial"/>
              </a:rPr>
              <a:t>Erklären Sie Unterschiede der grauen Energie bei den genannten Materialien</a:t>
            </a:r>
            <a:endParaRPr b="1" i="0" sz="1600" u="none" cap="none" strike="noStrike">
              <a:solidFill>
                <a:srgbClr val="FF0000"/>
              </a:solidFill>
              <a:latin typeface="Arial"/>
              <a:ea typeface="Arial"/>
              <a:cs typeface="Arial"/>
              <a:sym typeface="Arial"/>
            </a:endParaRPr>
          </a:p>
        </p:txBody>
      </p:sp>
      <p:sp>
        <p:nvSpPr>
          <p:cNvPr id="216" name="Google Shape;216;g26dae9e7bab_0_692"/>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sp>
        <p:nvSpPr>
          <p:cNvPr id="217" name="Google Shape;217;g26dae9e7bab_0_692"/>
          <p:cNvSpPr txBox="1"/>
          <p:nvPr/>
        </p:nvSpPr>
        <p:spPr>
          <a:xfrm>
            <a:off x="2847395" y="6284597"/>
            <a:ext cx="4219200" cy="557400"/>
          </a:xfrm>
          <a:prstGeom prst="rect">
            <a:avLst/>
          </a:prstGeom>
          <a:noFill/>
          <a:ln>
            <a:noFill/>
          </a:ln>
        </p:spPr>
        <p:txBody>
          <a:bodyPr anchorCtr="0" anchor="ctr" bIns="45700" lIns="91425" spcFirstLastPara="1" rIns="91425" wrap="square" tIns="45700">
            <a:normAutofit/>
          </a:bodyPr>
          <a:lstStyle/>
          <a:p>
            <a:pPr indent="-35999" lvl="0" marL="35999" marR="0" rtl="0" algn="l">
              <a:lnSpc>
                <a:spcPct val="90000"/>
              </a:lnSpc>
              <a:spcBef>
                <a:spcPts val="0"/>
              </a:spcBef>
              <a:spcAft>
                <a:spcPts val="0"/>
              </a:spcAft>
              <a:buClr>
                <a:srgbClr val="888888"/>
              </a:buClr>
              <a:buSzPts val="1200"/>
              <a:buFont typeface="Arial"/>
              <a:buNone/>
            </a:pPr>
            <a:r>
              <a:rPr b="0" i="0" lang="de-DE" sz="1220" u="none" cap="none" strike="noStrike">
                <a:solidFill>
                  <a:schemeClr val="lt1"/>
                </a:solidFill>
                <a:latin typeface="Trebuchet MS"/>
                <a:ea typeface="Trebuchet MS"/>
                <a:cs typeface="Trebuchet MS"/>
                <a:sym typeface="Trebuchet MS"/>
              </a:rPr>
              <a:t>Beton- und Stahlbetonbau sowie Betonfertigteilbau</a:t>
            </a:r>
            <a:endParaRPr b="0" i="0" sz="1220" u="none" cap="none" strike="noStrike">
              <a:solidFill>
                <a:schemeClr val="lt1"/>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2021-10-18T14:46:33Z</dcterms:created>
  <dc:creator>Microsoft Office User</dc:creator>
</cp:coreProperties>
</file>